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omments/modernComment_172_33804E6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729" r:id="rId6"/>
    <p:sldMasterId id="2147483798" r:id="rId7"/>
    <p:sldMasterId id="2147483807" r:id="rId8"/>
    <p:sldMasterId id="2147483837" r:id="rId9"/>
    <p:sldMasterId id="2147483925" r:id="rId10"/>
    <p:sldMasterId id="2147483943" r:id="rId11"/>
    <p:sldMasterId id="2147484040" r:id="rId12"/>
  </p:sldMasterIdLst>
  <p:notesMasterIdLst>
    <p:notesMasterId r:id="rId41"/>
  </p:notesMasterIdLst>
  <p:sldIdLst>
    <p:sldId id="2147479075" r:id="rId13"/>
    <p:sldId id="2147480544" r:id="rId14"/>
    <p:sldId id="2147479106" r:id="rId15"/>
    <p:sldId id="2147376796" r:id="rId16"/>
    <p:sldId id="2147483642" r:id="rId17"/>
    <p:sldId id="2147483638" r:id="rId18"/>
    <p:sldId id="2147483641" r:id="rId19"/>
    <p:sldId id="2147483639" r:id="rId20"/>
    <p:sldId id="2147483637" r:id="rId21"/>
    <p:sldId id="2147483640" r:id="rId22"/>
    <p:sldId id="261" r:id="rId23"/>
    <p:sldId id="370" r:id="rId24"/>
    <p:sldId id="2147483628" r:id="rId25"/>
    <p:sldId id="364" r:id="rId26"/>
    <p:sldId id="365" r:id="rId27"/>
    <p:sldId id="366" r:id="rId28"/>
    <p:sldId id="367" r:id="rId29"/>
    <p:sldId id="368" r:id="rId30"/>
    <p:sldId id="369" r:id="rId31"/>
    <p:sldId id="260" r:id="rId32"/>
    <p:sldId id="2147483646" r:id="rId33"/>
    <p:sldId id="2147483647" r:id="rId34"/>
    <p:sldId id="256" r:id="rId35"/>
    <p:sldId id="258" r:id="rId36"/>
    <p:sldId id="259" r:id="rId37"/>
    <p:sldId id="257" r:id="rId38"/>
    <p:sldId id="2147376803" r:id="rId39"/>
    <p:sldId id="21474791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63CD57-3309-4E4E-B54E-96BEE9C30F32}">
          <p14:sldIdLst>
            <p14:sldId id="2147479075"/>
            <p14:sldId id="2147480544"/>
            <p14:sldId id="2147479106"/>
            <p14:sldId id="2147376796"/>
            <p14:sldId id="2147483642"/>
          </p14:sldIdLst>
        </p14:section>
        <p14:section name="Introduction-Ginger" id="{0E5EE421-2B9E-4AAA-9850-0CBDAAF15A73}">
          <p14:sldIdLst>
            <p14:sldId id="2147483638"/>
            <p14:sldId id="2147483641"/>
            <p14:sldId id="2147483639"/>
            <p14:sldId id="2147483637"/>
            <p14:sldId id="2147483640"/>
          </p14:sldIdLst>
        </p14:section>
        <p14:section name="IC Work Plan-Tina" id="{93660332-DBF5-4FAA-ABE7-04907FD9B0E0}">
          <p14:sldIdLst>
            <p14:sldId id="261"/>
            <p14:sldId id="370"/>
            <p14:sldId id="2147483628"/>
            <p14:sldId id="364"/>
            <p14:sldId id="365"/>
            <p14:sldId id="366"/>
            <p14:sldId id="367"/>
            <p14:sldId id="368"/>
            <p14:sldId id="369"/>
          </p14:sldIdLst>
        </p14:section>
        <p14:section name="Overview of TBI-Scott" id="{04B90D7B-8096-4EBF-93AD-4C00EEB5E0BB}">
          <p14:sldIdLst>
            <p14:sldId id="260"/>
            <p14:sldId id="2147483646"/>
            <p14:sldId id="2147483647"/>
            <p14:sldId id="256"/>
            <p14:sldId id="258"/>
            <p14:sldId id="259"/>
          </p14:sldIdLst>
        </p14:section>
        <p14:section name="Fireside Chat" id="{03F6835B-A148-4718-A86D-65EEAB7597FB}">
          <p14:sldIdLst>
            <p14:sldId id="257"/>
          </p14:sldIdLst>
        </p14:section>
        <p14:section name="Closing" id="{91DC5026-E02D-415A-9D65-D6F4C90735E0}">
          <p14:sldIdLst>
            <p14:sldId id="2147376803"/>
            <p14:sldId id="21474791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5D5704-01CC-DE40-8DB9-F5B384692947}" name="Carrera, Michelle" initials="CM" userId="S::MCarrera@manatt.com::7b773330-439c-4b61-94b2-fb4b96eb5306" providerId="AD"/>
  <p188:author id="{C6A4DA1C-087F-4DC9-0A1D-BAC7B2F0410F}" name="Barrett, Tina L" initials="BT" userId="S::tina.l.barrett@dhhs.nc.gov::4432046f-07b9-4b4e-9963-35fb7dcc3833" providerId="AD"/>
  <p188:author id="{49ACDC2B-2ADB-F63E-6F1F-CDDE851D42A7}" name="Yarbrough, Ginger" initials="YG" userId="S::ginger.yarbrough@dhhs.nc.gov::5eadee57-f39e-44e8-9b5e-c4592cafa7cd" providerId="AD"/>
  <p188:author id="{059DC539-F104-DA0C-63F1-D4DD7EB3CEA1}" name="Meade, Jennifer" initials="" userId="S::Jennifer.Meade@dhhs.nc.gov::c9a86a1e-3e10-4e85-a83e-9af8a67cd6a8" providerId="AD"/>
  <p188:author id="{3376E04D-D414-936F-B44E-AE032323D554}" name="Shusko, Kelly" initials="SK" userId="S::Kelly.Shusko@dhhs.nc.gov::8a87b993-196c-4ad4-9278-3e814b20b95c" providerId="AD"/>
  <p188:author id="{86D69255-6CD5-11A6-0C7F-39245C72FDC9}" name="Joyner, Jay" initials="JJ" userId="S::jay.joyner@dhhs.nc.gov::fc12e281-22c8-42dd-ab95-952731115f27" providerId="AD"/>
  <p188:author id="{B4ECBC6E-3F39-65CD-2E4D-F8868F21FF42}" name="Reynolds, Dina" initials="RD" userId="S::dina.reynolds@dhhs.nc.gov::9a674d50-9e89-45e7-9cff-4b8872644dba" providerId="AD"/>
  <p188:author id="{F5B3E972-FFB6-1626-9A19-AD0363A4462B}" name="Rousseau, Charles" initials="CR" userId="S::charles.rousseau@dhhs.nc.gov::13bd7c30-138a-415a-bc09-628c5e8205d6" providerId="AD"/>
  <p188:author id="{422DEB85-32D0-3A35-33F4-6F857B5DB799}" name="Jones, Emily M" initials="JM" userId="S::emily.m.jones@dhhs.nc.gov::52b0f808-5a93-4019-8a8b-7b2129ffbf92" providerId="AD"/>
  <p188:author id="{07D50D8B-6CB8-68F2-654F-59ECE6C5487F}" name="DeCiantis, Lisa" initials="DL" userId="S::lisa.deciantis@dhhs.nc.gov::84110006-f0e1-4cb7-b5e3-fc08a2fca491" providerId="AD"/>
  <p188:author id="{FCA333B0-E60C-92AB-1BAC-77F3A43D691C}" name="Meade, Jennifer" initials="MJ" userId="S::jennifer.meade@dhhs.nc.gov::c9a86a1e-3e10-4e85-a83e-9af8a67cd6a8" providerId="AD"/>
  <p188:author id="{E540D8B3-2531-0E2F-3560-BB9A8A488557}" name="Greenspun, Iris" initials="GI" userId="S::iris.greenspun@dhhs.nc.gov::633e7056-f6da-4404-b522-8f8d025d4f4c" providerId="AD"/>
  <p188:author id="{CEFF7FBB-F50B-54F6-ECD5-CE6C0A11D68D}" name="McCook, Rachel" initials="MR" userId="S::rachel.mccook@dhhs.nc.gov::294863d0-9c89-44d1-b9b2-4e7f1c7ae9e9" providerId="AD"/>
  <p188:author id="{619568C4-5FCD-277F-9D5C-8780117743F5}" name="Mollenkopf, Katherine A" initials="KM" userId="S::Katherine.Mollenkopf_ACN@dhhs.nc.gov::05952c6f-aba8-4eda-accc-043f58ef0f0c" providerId="AD"/>
  <p188:author id="{BA398AC7-22D6-57C1-629A-0BD6DD0BD88D}" name="Crosbie, Kelly M" initials="CK" userId="S::kelly.crosbie@dhhs.nc.gov::2bd84adc-f031-4e18-9c12-8d5d4075eccd" providerId="AD"/>
  <p188:author id="{25A6DFE8-32AE-8B8C-F025-120F74514671}" name="Greenspun, Iris" initials="IG" userId="S::Iris.Greenspun@dhhs.nc.gov::633e7056-f6da-4404-b522-8f8d025d4f4c" providerId="AD"/>
  <p188:author id="{35BE08FB-8BEF-AA12-7C36-0384777C130A}" name="Bennett, Brianna" initials="BB" userId="S::brianna.bennett@dhhs.nc.gov::f8d7f886-b8a9-4765-ad8a-6bee471e4c6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CD9"/>
    <a:srgbClr val="FFFFCC"/>
    <a:srgbClr val="FFEAD5"/>
    <a:srgbClr val="FFDEBD"/>
    <a:srgbClr val="3B7D23"/>
    <a:srgbClr val="FFFFFF"/>
    <a:srgbClr val="A02B93"/>
    <a:srgbClr val="FFC000"/>
    <a:srgbClr val="F4F8EC"/>
    <a:srgbClr val="072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microsoft.com/office/2018/10/relationships/authors" Target="authors.xml"/><Relationship Id="rId20" Type="http://schemas.openxmlformats.org/officeDocument/2006/relationships/slide" Target="slides/slide8.xml"/><Relationship Id="rId41" Type="http://schemas.openxmlformats.org/officeDocument/2006/relationships/notesMaster" Target="notesMasters/notesMaster1.xml"/></Relationships>
</file>

<file path=ppt/comments/modernComment_172_33804E63.xml><?xml version="1.0" encoding="utf-8"?>
<p188:cmLst xmlns:a="http://schemas.openxmlformats.org/drawingml/2006/main" xmlns:r="http://schemas.openxmlformats.org/officeDocument/2006/relationships" xmlns:p188="http://schemas.microsoft.com/office/powerpoint/2018/8/main">
  <p188:cm id="{9F35A249-E13D-4709-80E6-6BFC5708AEDE}" authorId="{619568C4-5FCD-277F-9D5C-8780117743F5}" created="2026-03-04T16:49:47.903">
    <pc:sldMkLst xmlns:pc="http://schemas.microsoft.com/office/powerpoint/2013/main/command">
      <pc:docMk/>
      <pc:sldMk cId="864046691" sldId="370"/>
    </pc:sldMkLst>
    <p188:replyLst>
      <p188:reply id="{470B4FC7-C871-4D46-B85E-55201E13C269}" authorId="{C6A4DA1C-087F-4DC9-0A1D-BAC7B2F0410F}" created="2026-03-09T12:43:33.727">
        <p188:txBody>
          <a:bodyPr/>
          <a:lstStyle/>
          <a:p>
            <a:r>
              <a:rPr lang="en-US"/>
              <a:t>[@Mollenkopf, Katherine A] Can you drop in an IC slide as a visual when I do an overview of IDD</a:t>
            </a:r>
          </a:p>
        </p188:txBody>
      </p188:reply>
    </p188:replyLst>
    <p188:txBody>
      <a:bodyPr/>
      <a:lstStyle/>
      <a:p>
        <a:r>
          <a:rPr lang="en-US"/>
          <a:t>Hi [@Barrett, Tina L] added in some IC workplan slides. Please let me know if they are aligned with what you are looking for and any changes to make. Thank you so much!</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svg"/><Relationship Id="rId1" Type="http://schemas.openxmlformats.org/officeDocument/2006/relationships/image" Target="../media/image62.svg"/></Relationships>
</file>

<file path=ppt/diagrams/_rels/data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hyperlink" Target="https://www.ncdhhs.gov/divisions/mental-health-developmental-disabilities-and-substance-use-services/webinars" TargetMode="External"/><Relationship Id="rId1" Type="http://schemas.openxmlformats.org/officeDocument/2006/relationships/hyperlink" Target="mailto:bhidd.helpcenter@dhhs.nc.gov" TargetMode="External"/><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svg"/><Relationship Id="rId1" Type="http://schemas.openxmlformats.org/officeDocument/2006/relationships/image" Target="../media/image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hyperlink" Target="mailto:bhidd.helpcenter@dhhs.nc.gov" TargetMode="External"/><Relationship Id="rId1" Type="http://schemas.openxmlformats.org/officeDocument/2006/relationships/image" Target="../media/image72.svg"/><Relationship Id="rId4" Type="http://schemas.openxmlformats.org/officeDocument/2006/relationships/hyperlink" Target="https://www.ncdhhs.gov/divisions/mental-health-developmental-disabilities-and-substance-use-services/webinar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04BF1-D2C6-455D-8951-684313DCEDD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1306792-8935-4372-AEBB-25F71D39EA21}">
      <dgm:prSet phldrT="[Text]"/>
      <dgm:spPr/>
      <dgm:t>
        <a:bodyPr/>
        <a:lstStyle/>
        <a:p>
          <a:r>
            <a:rPr lang="en-US"/>
            <a:t>Slips and Falls</a:t>
          </a:r>
        </a:p>
      </dgm:t>
    </dgm:pt>
    <dgm:pt modelId="{310EDBA7-8250-4209-A2F4-DB67D584A20B}" type="parTrans" cxnId="{FFF46C11-87D1-4B79-8F07-A391B901BA6A}">
      <dgm:prSet/>
      <dgm:spPr/>
      <dgm:t>
        <a:bodyPr/>
        <a:lstStyle/>
        <a:p>
          <a:endParaRPr lang="en-US"/>
        </a:p>
      </dgm:t>
    </dgm:pt>
    <dgm:pt modelId="{A05EF156-AC3A-4295-AE52-7A389E85A12F}" type="sibTrans" cxnId="{FFF46C11-87D1-4B79-8F07-A391B901BA6A}">
      <dgm:prSet/>
      <dgm:spPr/>
      <dgm:t>
        <a:bodyPr/>
        <a:lstStyle/>
        <a:p>
          <a:endParaRPr lang="en-US"/>
        </a:p>
      </dgm:t>
    </dgm:pt>
    <dgm:pt modelId="{8429A964-9F0D-43A0-A733-D1B98265FAEB}">
      <dgm:prSet phldrT="[Text]"/>
      <dgm:spPr/>
      <dgm:t>
        <a:bodyPr/>
        <a:lstStyle/>
        <a:p>
          <a:r>
            <a:rPr lang="en-US"/>
            <a:t>Car accidents</a:t>
          </a:r>
        </a:p>
      </dgm:t>
    </dgm:pt>
    <dgm:pt modelId="{C22F0878-38DC-490D-AAF5-6A20B9C9B748}" type="parTrans" cxnId="{16DABB8B-CBB0-49F8-9CB9-6318B9BBB057}">
      <dgm:prSet/>
      <dgm:spPr/>
      <dgm:t>
        <a:bodyPr/>
        <a:lstStyle/>
        <a:p>
          <a:endParaRPr lang="en-US"/>
        </a:p>
      </dgm:t>
    </dgm:pt>
    <dgm:pt modelId="{67D62C9B-2F21-4F33-9090-B2DD65150953}" type="sibTrans" cxnId="{16DABB8B-CBB0-49F8-9CB9-6318B9BBB057}">
      <dgm:prSet/>
      <dgm:spPr/>
      <dgm:t>
        <a:bodyPr/>
        <a:lstStyle/>
        <a:p>
          <a:endParaRPr lang="en-US"/>
        </a:p>
      </dgm:t>
    </dgm:pt>
    <dgm:pt modelId="{AC420FFC-F330-4FFF-9E5D-A7A18D118C32}">
      <dgm:prSet phldrT="[Text]"/>
      <dgm:spPr/>
      <dgm:t>
        <a:bodyPr/>
        <a:lstStyle/>
        <a:p>
          <a:r>
            <a:rPr lang="en-US"/>
            <a:t>Hits or strikes to the head</a:t>
          </a:r>
        </a:p>
      </dgm:t>
    </dgm:pt>
    <dgm:pt modelId="{7744BC39-6381-4C59-8D5C-01EF6C63F2DD}" type="parTrans" cxnId="{B0D6B8F2-93E8-45DC-9A61-053287ECBCEE}">
      <dgm:prSet/>
      <dgm:spPr/>
      <dgm:t>
        <a:bodyPr/>
        <a:lstStyle/>
        <a:p>
          <a:endParaRPr lang="en-US"/>
        </a:p>
      </dgm:t>
    </dgm:pt>
    <dgm:pt modelId="{8E8978C3-4588-4030-84E0-4936E27292B0}" type="sibTrans" cxnId="{B0D6B8F2-93E8-45DC-9A61-053287ECBCEE}">
      <dgm:prSet/>
      <dgm:spPr/>
      <dgm:t>
        <a:bodyPr/>
        <a:lstStyle/>
        <a:p>
          <a:endParaRPr lang="en-US"/>
        </a:p>
      </dgm:t>
    </dgm:pt>
    <dgm:pt modelId="{5E7E99F4-E7F1-4035-BB6B-EBA8A9FE7943}" type="pres">
      <dgm:prSet presAssocID="{18904BF1-D2C6-455D-8951-684313DCEDD8}" presName="linearFlow" presStyleCnt="0">
        <dgm:presLayoutVars>
          <dgm:dir/>
          <dgm:resizeHandles val="exact"/>
        </dgm:presLayoutVars>
      </dgm:prSet>
      <dgm:spPr/>
    </dgm:pt>
    <dgm:pt modelId="{DE3ADE30-2C8A-4D5D-80F4-0506A2E7B72F}" type="pres">
      <dgm:prSet presAssocID="{A1306792-8935-4372-AEBB-25F71D39EA21}" presName="composite" presStyleCnt="0"/>
      <dgm:spPr/>
    </dgm:pt>
    <dgm:pt modelId="{983FCAF4-EF35-4DDE-80AC-3033C9CDE83B}" type="pres">
      <dgm:prSet presAssocID="{A1306792-8935-4372-AEBB-25F71D39EA21}" presName="imgShp" presStyleLbl="fgImgPlace1" presStyleIdx="0" presStyleCnt="3" custLinFactNeighborX="-27129" custLinFactNeighborY="458"/>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lippery outline"/>
        </a:ext>
      </dgm:extLst>
    </dgm:pt>
    <dgm:pt modelId="{74C61EBF-0D8E-4925-B0E0-E318372CA981}" type="pres">
      <dgm:prSet presAssocID="{A1306792-8935-4372-AEBB-25F71D39EA21}" presName="txShp" presStyleLbl="node1" presStyleIdx="0" presStyleCnt="3">
        <dgm:presLayoutVars>
          <dgm:bulletEnabled val="1"/>
        </dgm:presLayoutVars>
      </dgm:prSet>
      <dgm:spPr/>
    </dgm:pt>
    <dgm:pt modelId="{B36E703E-420D-4698-8710-86548C65C7B6}" type="pres">
      <dgm:prSet presAssocID="{A05EF156-AC3A-4295-AE52-7A389E85A12F}" presName="spacing" presStyleCnt="0"/>
      <dgm:spPr/>
    </dgm:pt>
    <dgm:pt modelId="{1CA5FFC0-8C01-4A3F-9CAF-83DCDFD20ED4}" type="pres">
      <dgm:prSet presAssocID="{8429A964-9F0D-43A0-A733-D1B98265FAEB}" presName="composite" presStyleCnt="0"/>
      <dgm:spPr/>
    </dgm:pt>
    <dgm:pt modelId="{F328E50D-B1A0-43F7-A0B6-B92DCE28A223}" type="pres">
      <dgm:prSet presAssocID="{8429A964-9F0D-43A0-A733-D1B98265FAEB}" presName="imgShp" presStyleLbl="fgImgPlace1" presStyleIdx="1" presStyleCnt="3" custLinFactNeighborX="-29438" custLinFactNeighborY="-5560"/>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lippery Road with solid fill"/>
        </a:ext>
      </dgm:extLst>
    </dgm:pt>
    <dgm:pt modelId="{13ACB547-39F4-45D8-993C-C05EE403EF2A}" type="pres">
      <dgm:prSet presAssocID="{8429A964-9F0D-43A0-A733-D1B98265FAEB}" presName="txShp" presStyleLbl="node1" presStyleIdx="1" presStyleCnt="3">
        <dgm:presLayoutVars>
          <dgm:bulletEnabled val="1"/>
        </dgm:presLayoutVars>
      </dgm:prSet>
      <dgm:spPr/>
    </dgm:pt>
    <dgm:pt modelId="{2A53C1D3-B9E3-408D-A7F2-7081735938D0}" type="pres">
      <dgm:prSet presAssocID="{67D62C9B-2F21-4F33-9090-B2DD65150953}" presName="spacing" presStyleCnt="0"/>
      <dgm:spPr/>
    </dgm:pt>
    <dgm:pt modelId="{C6416878-5122-49DE-BD76-98E46B51B98F}" type="pres">
      <dgm:prSet presAssocID="{AC420FFC-F330-4FFF-9E5D-A7A18D118C32}" presName="composite" presStyleCnt="0"/>
      <dgm:spPr/>
    </dgm:pt>
    <dgm:pt modelId="{292D66C7-9C24-4BAA-A245-4BF12BA2B606}" type="pres">
      <dgm:prSet presAssocID="{AC420FFC-F330-4FFF-9E5D-A7A18D118C32}" presName="imgShp" presStyleLbl="fgImgPlace1" presStyleIdx="2" presStyleCnt="3" custLinFactNeighborX="-32570" custLinFactNeighborY="-208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Sport balls with solid fill"/>
        </a:ext>
      </dgm:extLst>
    </dgm:pt>
    <dgm:pt modelId="{A752DD71-5DAB-4841-8745-08EA51C3C5F3}" type="pres">
      <dgm:prSet presAssocID="{AC420FFC-F330-4FFF-9E5D-A7A18D118C32}" presName="txShp" presStyleLbl="node1" presStyleIdx="2" presStyleCnt="3">
        <dgm:presLayoutVars>
          <dgm:bulletEnabled val="1"/>
        </dgm:presLayoutVars>
      </dgm:prSet>
      <dgm:spPr/>
    </dgm:pt>
  </dgm:ptLst>
  <dgm:cxnLst>
    <dgm:cxn modelId="{F9CD260A-CA2B-4D4C-AA6C-7023691CEF88}" type="presOf" srcId="{AC420FFC-F330-4FFF-9E5D-A7A18D118C32}" destId="{A752DD71-5DAB-4841-8745-08EA51C3C5F3}" srcOrd="0" destOrd="0" presId="urn:microsoft.com/office/officeart/2005/8/layout/vList3"/>
    <dgm:cxn modelId="{FFF46C11-87D1-4B79-8F07-A391B901BA6A}" srcId="{18904BF1-D2C6-455D-8951-684313DCEDD8}" destId="{A1306792-8935-4372-AEBB-25F71D39EA21}" srcOrd="0" destOrd="0" parTransId="{310EDBA7-8250-4209-A2F4-DB67D584A20B}" sibTransId="{A05EF156-AC3A-4295-AE52-7A389E85A12F}"/>
    <dgm:cxn modelId="{12E8E04E-764B-4CEF-8B93-C71B3A621978}" type="presOf" srcId="{8429A964-9F0D-43A0-A733-D1B98265FAEB}" destId="{13ACB547-39F4-45D8-993C-C05EE403EF2A}" srcOrd="0" destOrd="0" presId="urn:microsoft.com/office/officeart/2005/8/layout/vList3"/>
    <dgm:cxn modelId="{16DABB8B-CBB0-49F8-9CB9-6318B9BBB057}" srcId="{18904BF1-D2C6-455D-8951-684313DCEDD8}" destId="{8429A964-9F0D-43A0-A733-D1B98265FAEB}" srcOrd="1" destOrd="0" parTransId="{C22F0878-38DC-490D-AAF5-6A20B9C9B748}" sibTransId="{67D62C9B-2F21-4F33-9090-B2DD65150953}"/>
    <dgm:cxn modelId="{FFA60EA0-299D-4502-BDF3-8D21EE381F5E}" type="presOf" srcId="{A1306792-8935-4372-AEBB-25F71D39EA21}" destId="{74C61EBF-0D8E-4925-B0E0-E318372CA981}" srcOrd="0" destOrd="0" presId="urn:microsoft.com/office/officeart/2005/8/layout/vList3"/>
    <dgm:cxn modelId="{E9787CDB-D3A3-4475-AA1D-83BA1D5AA72F}" type="presOf" srcId="{18904BF1-D2C6-455D-8951-684313DCEDD8}" destId="{5E7E99F4-E7F1-4035-BB6B-EBA8A9FE7943}" srcOrd="0" destOrd="0" presId="urn:microsoft.com/office/officeart/2005/8/layout/vList3"/>
    <dgm:cxn modelId="{B0D6B8F2-93E8-45DC-9A61-053287ECBCEE}" srcId="{18904BF1-D2C6-455D-8951-684313DCEDD8}" destId="{AC420FFC-F330-4FFF-9E5D-A7A18D118C32}" srcOrd="2" destOrd="0" parTransId="{7744BC39-6381-4C59-8D5C-01EF6C63F2DD}" sibTransId="{8E8978C3-4588-4030-84E0-4936E27292B0}"/>
    <dgm:cxn modelId="{E42F07C1-9929-4476-893C-CABED8C4A019}" type="presParOf" srcId="{5E7E99F4-E7F1-4035-BB6B-EBA8A9FE7943}" destId="{DE3ADE30-2C8A-4D5D-80F4-0506A2E7B72F}" srcOrd="0" destOrd="0" presId="urn:microsoft.com/office/officeart/2005/8/layout/vList3"/>
    <dgm:cxn modelId="{DDDD2871-7654-4CFB-BB36-BF5175E46D56}" type="presParOf" srcId="{DE3ADE30-2C8A-4D5D-80F4-0506A2E7B72F}" destId="{983FCAF4-EF35-4DDE-80AC-3033C9CDE83B}" srcOrd="0" destOrd="0" presId="urn:microsoft.com/office/officeart/2005/8/layout/vList3"/>
    <dgm:cxn modelId="{3841FDE5-A62A-4205-9025-89F835CE8E50}" type="presParOf" srcId="{DE3ADE30-2C8A-4D5D-80F4-0506A2E7B72F}" destId="{74C61EBF-0D8E-4925-B0E0-E318372CA981}" srcOrd="1" destOrd="0" presId="urn:microsoft.com/office/officeart/2005/8/layout/vList3"/>
    <dgm:cxn modelId="{AAD14E20-4C8B-4C92-BB89-69D1A51535CB}" type="presParOf" srcId="{5E7E99F4-E7F1-4035-BB6B-EBA8A9FE7943}" destId="{B36E703E-420D-4698-8710-86548C65C7B6}" srcOrd="1" destOrd="0" presId="urn:microsoft.com/office/officeart/2005/8/layout/vList3"/>
    <dgm:cxn modelId="{C96D0EBE-0D80-4453-8AD2-F7ECAC3E9E0F}" type="presParOf" srcId="{5E7E99F4-E7F1-4035-BB6B-EBA8A9FE7943}" destId="{1CA5FFC0-8C01-4A3F-9CAF-83DCDFD20ED4}" srcOrd="2" destOrd="0" presId="urn:microsoft.com/office/officeart/2005/8/layout/vList3"/>
    <dgm:cxn modelId="{20C59327-5A66-4193-A54B-9F636041BD7C}" type="presParOf" srcId="{1CA5FFC0-8C01-4A3F-9CAF-83DCDFD20ED4}" destId="{F328E50D-B1A0-43F7-A0B6-B92DCE28A223}" srcOrd="0" destOrd="0" presId="urn:microsoft.com/office/officeart/2005/8/layout/vList3"/>
    <dgm:cxn modelId="{E1C7B2F4-E7E4-404C-9479-65E914301B53}" type="presParOf" srcId="{1CA5FFC0-8C01-4A3F-9CAF-83DCDFD20ED4}" destId="{13ACB547-39F4-45D8-993C-C05EE403EF2A}" srcOrd="1" destOrd="0" presId="urn:microsoft.com/office/officeart/2005/8/layout/vList3"/>
    <dgm:cxn modelId="{D7CCDA99-42AF-45B7-B8FE-7C0AC7BB5E27}" type="presParOf" srcId="{5E7E99F4-E7F1-4035-BB6B-EBA8A9FE7943}" destId="{2A53C1D3-B9E3-408D-A7F2-7081735938D0}" srcOrd="3" destOrd="0" presId="urn:microsoft.com/office/officeart/2005/8/layout/vList3"/>
    <dgm:cxn modelId="{F4984B96-641A-4C47-AB3E-DAF0E3535E5A}" type="presParOf" srcId="{5E7E99F4-E7F1-4035-BB6B-EBA8A9FE7943}" destId="{C6416878-5122-49DE-BD76-98E46B51B98F}" srcOrd="4" destOrd="0" presId="urn:microsoft.com/office/officeart/2005/8/layout/vList3"/>
    <dgm:cxn modelId="{5E3A116F-AA0D-4B04-9607-6C28319E12E6}" type="presParOf" srcId="{C6416878-5122-49DE-BD76-98E46B51B98F}" destId="{292D66C7-9C24-4BAA-A245-4BF12BA2B606}" srcOrd="0" destOrd="0" presId="urn:microsoft.com/office/officeart/2005/8/layout/vList3"/>
    <dgm:cxn modelId="{231D4AF7-46C7-4A40-B153-E9D021244935}" type="presParOf" srcId="{C6416878-5122-49DE-BD76-98E46B51B98F}" destId="{A752DD71-5DAB-4841-8745-08EA51C3C5F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52C418-2E5A-40E4-889C-D7144B29B3D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B99DE6F-2043-44C4-95A6-9592208A7A11}">
      <dgm:prSet phldrT="[Text]" custT="1"/>
      <dgm:spPr/>
      <dgm:t>
        <a:bodyPr/>
        <a:lstStyle/>
        <a:p>
          <a:r>
            <a:rPr lang="en-US" sz="2400"/>
            <a:t>Physical</a:t>
          </a:r>
        </a:p>
      </dgm:t>
    </dgm:pt>
    <dgm:pt modelId="{71571E09-9650-485E-897C-4FE794852328}" type="parTrans" cxnId="{432FB477-FCB5-4183-9B12-DA3AAECE383E}">
      <dgm:prSet/>
      <dgm:spPr/>
      <dgm:t>
        <a:bodyPr/>
        <a:lstStyle/>
        <a:p>
          <a:endParaRPr lang="en-US" sz="2000"/>
        </a:p>
      </dgm:t>
    </dgm:pt>
    <dgm:pt modelId="{2E34363E-7928-4821-9C4F-8C248153E562}" type="sibTrans" cxnId="{432FB477-FCB5-4183-9B12-DA3AAECE383E}">
      <dgm:prSet/>
      <dgm:spPr/>
      <dgm:t>
        <a:bodyPr/>
        <a:lstStyle/>
        <a:p>
          <a:endParaRPr lang="en-US" sz="2000"/>
        </a:p>
      </dgm:t>
    </dgm:pt>
    <dgm:pt modelId="{97A504CD-7319-4E45-897A-3517E9798367}">
      <dgm:prSet phldrT="[Text]" custT="1"/>
      <dgm:spPr/>
      <dgm:t>
        <a:bodyPr/>
        <a:lstStyle/>
        <a:p>
          <a:r>
            <a:rPr lang="en-US" sz="2400"/>
            <a:t>Cognitive</a:t>
          </a:r>
        </a:p>
      </dgm:t>
    </dgm:pt>
    <dgm:pt modelId="{71D4B50C-FBE9-4486-AE34-7B38C532805F}" type="parTrans" cxnId="{79104ACA-22D2-4A26-ABFB-C279C0083F42}">
      <dgm:prSet/>
      <dgm:spPr/>
      <dgm:t>
        <a:bodyPr/>
        <a:lstStyle/>
        <a:p>
          <a:endParaRPr lang="en-US" sz="2000"/>
        </a:p>
      </dgm:t>
    </dgm:pt>
    <dgm:pt modelId="{62DABE43-7AC4-4FF1-84FA-DF381F1B0C7D}" type="sibTrans" cxnId="{79104ACA-22D2-4A26-ABFB-C279C0083F42}">
      <dgm:prSet/>
      <dgm:spPr/>
      <dgm:t>
        <a:bodyPr/>
        <a:lstStyle/>
        <a:p>
          <a:endParaRPr lang="en-US" sz="2000"/>
        </a:p>
      </dgm:t>
    </dgm:pt>
    <dgm:pt modelId="{237814B7-9E54-4A80-AD67-F16D6374FE89}">
      <dgm:prSet phldrT="[Text]" custT="1"/>
      <dgm:spPr/>
      <dgm:t>
        <a:bodyPr/>
        <a:lstStyle/>
        <a:p>
          <a:r>
            <a:rPr lang="en-US" sz="2400"/>
            <a:t>Personality</a:t>
          </a:r>
        </a:p>
      </dgm:t>
    </dgm:pt>
    <dgm:pt modelId="{E11E470C-B8BC-4682-8352-021091F54FCE}" type="parTrans" cxnId="{8CD02EC0-7B19-4CEE-9A9F-7D37290C8A76}">
      <dgm:prSet/>
      <dgm:spPr/>
      <dgm:t>
        <a:bodyPr/>
        <a:lstStyle/>
        <a:p>
          <a:endParaRPr lang="en-US" sz="2000"/>
        </a:p>
      </dgm:t>
    </dgm:pt>
    <dgm:pt modelId="{5FBCEC46-5A7A-44D3-8531-894E33DF2493}" type="sibTrans" cxnId="{8CD02EC0-7B19-4CEE-9A9F-7D37290C8A76}">
      <dgm:prSet/>
      <dgm:spPr/>
      <dgm:t>
        <a:bodyPr/>
        <a:lstStyle/>
        <a:p>
          <a:endParaRPr lang="en-US" sz="2000"/>
        </a:p>
      </dgm:t>
    </dgm:pt>
    <dgm:pt modelId="{F42C64D3-816C-434B-9132-7892C6587A3C}">
      <dgm:prSet phldrT="[Text]" custT="1"/>
      <dgm:spPr/>
      <dgm:t>
        <a:bodyPr/>
        <a:lstStyle/>
        <a:p>
          <a:r>
            <a:rPr lang="en-US" sz="2400"/>
            <a:t>Coordination</a:t>
          </a:r>
        </a:p>
      </dgm:t>
    </dgm:pt>
    <dgm:pt modelId="{995A93FC-A7AB-4207-BAEC-4B8EE1C57602}" type="parTrans" cxnId="{0605D9C4-2346-4AA6-A79A-670375E1EF5D}">
      <dgm:prSet/>
      <dgm:spPr/>
      <dgm:t>
        <a:bodyPr/>
        <a:lstStyle/>
        <a:p>
          <a:endParaRPr lang="en-US" sz="2000"/>
        </a:p>
      </dgm:t>
    </dgm:pt>
    <dgm:pt modelId="{CDA73E37-C5F9-418E-ABC0-9CC7F4E55D3A}" type="sibTrans" cxnId="{0605D9C4-2346-4AA6-A79A-670375E1EF5D}">
      <dgm:prSet/>
      <dgm:spPr/>
      <dgm:t>
        <a:bodyPr/>
        <a:lstStyle/>
        <a:p>
          <a:endParaRPr lang="en-US" sz="2000"/>
        </a:p>
      </dgm:t>
    </dgm:pt>
    <dgm:pt modelId="{8492F6FB-41E6-4EE6-A1D2-C134DA7C045D}">
      <dgm:prSet phldrT="[Text]" custT="1"/>
      <dgm:spPr/>
      <dgm:t>
        <a:bodyPr/>
        <a:lstStyle/>
        <a:p>
          <a:r>
            <a:rPr lang="en-US" sz="2400"/>
            <a:t>Hearing/Vision </a:t>
          </a:r>
        </a:p>
      </dgm:t>
    </dgm:pt>
    <dgm:pt modelId="{19705909-9F9B-4734-81A2-0A5D00CA8983}" type="parTrans" cxnId="{1FC40492-4728-4A81-8F35-D99D9D72EE19}">
      <dgm:prSet/>
      <dgm:spPr/>
      <dgm:t>
        <a:bodyPr/>
        <a:lstStyle/>
        <a:p>
          <a:endParaRPr lang="en-US" sz="2000"/>
        </a:p>
      </dgm:t>
    </dgm:pt>
    <dgm:pt modelId="{ED5959F9-EDCE-425B-9AC5-03825AAFF802}" type="sibTrans" cxnId="{1FC40492-4728-4A81-8F35-D99D9D72EE19}">
      <dgm:prSet/>
      <dgm:spPr/>
      <dgm:t>
        <a:bodyPr/>
        <a:lstStyle/>
        <a:p>
          <a:endParaRPr lang="en-US" sz="2000"/>
        </a:p>
      </dgm:t>
    </dgm:pt>
    <dgm:pt modelId="{43678C32-CA15-4940-A2D1-768AD178FDAD}">
      <dgm:prSet phldrT="[Text]" custT="1"/>
      <dgm:spPr/>
      <dgm:t>
        <a:bodyPr/>
        <a:lstStyle/>
        <a:p>
          <a:r>
            <a:rPr lang="en-US" sz="2400"/>
            <a:t>Sensory changes</a:t>
          </a:r>
        </a:p>
      </dgm:t>
    </dgm:pt>
    <dgm:pt modelId="{2CCD6342-1537-4BB5-B963-87AAAC2261D6}" type="parTrans" cxnId="{08394719-25D3-459F-BCBA-62F10BAFE648}">
      <dgm:prSet/>
      <dgm:spPr/>
      <dgm:t>
        <a:bodyPr/>
        <a:lstStyle/>
        <a:p>
          <a:endParaRPr lang="en-US" sz="2000"/>
        </a:p>
      </dgm:t>
    </dgm:pt>
    <dgm:pt modelId="{F1C5487B-4624-42D9-B5FB-D918E066A145}" type="sibTrans" cxnId="{08394719-25D3-459F-BCBA-62F10BAFE648}">
      <dgm:prSet/>
      <dgm:spPr/>
      <dgm:t>
        <a:bodyPr/>
        <a:lstStyle/>
        <a:p>
          <a:endParaRPr lang="en-US" sz="2000"/>
        </a:p>
      </dgm:t>
    </dgm:pt>
    <dgm:pt modelId="{4D3791E5-76AD-40A2-9B0E-975E466C3274}">
      <dgm:prSet phldrT="[Text]" custT="1"/>
      <dgm:spPr/>
      <dgm:t>
        <a:bodyPr/>
        <a:lstStyle/>
        <a:p>
          <a:r>
            <a:rPr lang="en-US" sz="2400"/>
            <a:t>Mobility </a:t>
          </a:r>
        </a:p>
      </dgm:t>
    </dgm:pt>
    <dgm:pt modelId="{E5ADE817-524C-427C-8756-F9EDDA7A9422}" type="parTrans" cxnId="{5F28E316-EE99-4C87-B1F3-7144F745BCEC}">
      <dgm:prSet/>
      <dgm:spPr/>
      <dgm:t>
        <a:bodyPr/>
        <a:lstStyle/>
        <a:p>
          <a:endParaRPr lang="en-US" sz="2000"/>
        </a:p>
      </dgm:t>
    </dgm:pt>
    <dgm:pt modelId="{11FE78EB-1A81-4B64-B798-FF0087D3DD3E}" type="sibTrans" cxnId="{5F28E316-EE99-4C87-B1F3-7144F745BCEC}">
      <dgm:prSet/>
      <dgm:spPr/>
      <dgm:t>
        <a:bodyPr/>
        <a:lstStyle/>
        <a:p>
          <a:endParaRPr lang="en-US" sz="2000"/>
        </a:p>
      </dgm:t>
    </dgm:pt>
    <dgm:pt modelId="{919475D2-A0D3-4F02-A1C6-2A7F06329C4B}">
      <dgm:prSet phldrT="[Text]" custT="1"/>
      <dgm:spPr/>
      <dgm:t>
        <a:bodyPr/>
        <a:lstStyle/>
        <a:p>
          <a:r>
            <a:rPr lang="en-US" sz="2400"/>
            <a:t>Headaches</a:t>
          </a:r>
        </a:p>
      </dgm:t>
    </dgm:pt>
    <dgm:pt modelId="{55BE6C33-A240-4B44-9CED-A5524633FF5F}" type="parTrans" cxnId="{D5327A02-182E-439E-A1B5-97023E7AB1F2}">
      <dgm:prSet/>
      <dgm:spPr/>
      <dgm:t>
        <a:bodyPr/>
        <a:lstStyle/>
        <a:p>
          <a:endParaRPr lang="en-US" sz="2000"/>
        </a:p>
      </dgm:t>
    </dgm:pt>
    <dgm:pt modelId="{594F2F3D-8A46-491A-8A9B-5FB39815E730}" type="sibTrans" cxnId="{D5327A02-182E-439E-A1B5-97023E7AB1F2}">
      <dgm:prSet/>
      <dgm:spPr/>
      <dgm:t>
        <a:bodyPr/>
        <a:lstStyle/>
        <a:p>
          <a:endParaRPr lang="en-US" sz="2000"/>
        </a:p>
      </dgm:t>
    </dgm:pt>
    <dgm:pt modelId="{EB92AB3C-3871-48C4-A130-292449A887C8}">
      <dgm:prSet phldrT="[Text]" custT="1"/>
      <dgm:spPr/>
      <dgm:t>
        <a:bodyPr/>
        <a:lstStyle/>
        <a:p>
          <a:r>
            <a:rPr lang="en-US" sz="2400"/>
            <a:t>Memory</a:t>
          </a:r>
        </a:p>
      </dgm:t>
    </dgm:pt>
    <dgm:pt modelId="{9E15FB52-F190-49AB-BD2F-AB78451A7C5C}" type="parTrans" cxnId="{FB1599DA-F4DC-4914-A3E2-7A6FCFB9C222}">
      <dgm:prSet/>
      <dgm:spPr/>
      <dgm:t>
        <a:bodyPr/>
        <a:lstStyle/>
        <a:p>
          <a:endParaRPr lang="en-US" sz="2000"/>
        </a:p>
      </dgm:t>
    </dgm:pt>
    <dgm:pt modelId="{B20375C3-7231-4D07-947E-92E05E5CF3AC}" type="sibTrans" cxnId="{FB1599DA-F4DC-4914-A3E2-7A6FCFB9C222}">
      <dgm:prSet/>
      <dgm:spPr/>
      <dgm:t>
        <a:bodyPr/>
        <a:lstStyle/>
        <a:p>
          <a:endParaRPr lang="en-US" sz="2000"/>
        </a:p>
      </dgm:t>
    </dgm:pt>
    <dgm:pt modelId="{3A0AAE3F-1A82-4DBC-948A-344EC664F541}">
      <dgm:prSet phldrT="[Text]" custT="1"/>
      <dgm:spPr/>
      <dgm:t>
        <a:bodyPr/>
        <a:lstStyle/>
        <a:p>
          <a:r>
            <a:rPr lang="en-US" sz="2400"/>
            <a:t>Attention</a:t>
          </a:r>
        </a:p>
      </dgm:t>
    </dgm:pt>
    <dgm:pt modelId="{C188FDF5-6A87-4D87-87F4-93F815D1D52B}" type="parTrans" cxnId="{052A56F9-9CAF-43C4-AD48-A84E11ABD15C}">
      <dgm:prSet/>
      <dgm:spPr/>
      <dgm:t>
        <a:bodyPr/>
        <a:lstStyle/>
        <a:p>
          <a:endParaRPr lang="en-US" sz="2000"/>
        </a:p>
      </dgm:t>
    </dgm:pt>
    <dgm:pt modelId="{05947E32-D82E-43C4-99AF-0223BED0217B}" type="sibTrans" cxnId="{052A56F9-9CAF-43C4-AD48-A84E11ABD15C}">
      <dgm:prSet/>
      <dgm:spPr/>
      <dgm:t>
        <a:bodyPr/>
        <a:lstStyle/>
        <a:p>
          <a:endParaRPr lang="en-US" sz="2000"/>
        </a:p>
      </dgm:t>
    </dgm:pt>
    <dgm:pt modelId="{3C9F7BA9-9832-43E0-9AB9-BA06D7FC54DA}">
      <dgm:prSet phldrT="[Text]" custT="1"/>
      <dgm:spPr/>
      <dgm:t>
        <a:bodyPr/>
        <a:lstStyle/>
        <a:p>
          <a:r>
            <a:rPr lang="en-US" sz="2400"/>
            <a:t>Planning</a:t>
          </a:r>
        </a:p>
      </dgm:t>
    </dgm:pt>
    <dgm:pt modelId="{C6E03BC8-5C75-4693-8AC6-D103557C8777}" type="parTrans" cxnId="{B9FA917A-4B78-4AA4-B555-494A65609229}">
      <dgm:prSet/>
      <dgm:spPr/>
      <dgm:t>
        <a:bodyPr/>
        <a:lstStyle/>
        <a:p>
          <a:endParaRPr lang="en-US" sz="2000"/>
        </a:p>
      </dgm:t>
    </dgm:pt>
    <dgm:pt modelId="{D3088417-C7FB-4B48-A695-2D19DEE8A9F1}" type="sibTrans" cxnId="{B9FA917A-4B78-4AA4-B555-494A65609229}">
      <dgm:prSet/>
      <dgm:spPr/>
      <dgm:t>
        <a:bodyPr/>
        <a:lstStyle/>
        <a:p>
          <a:endParaRPr lang="en-US" sz="2000"/>
        </a:p>
      </dgm:t>
    </dgm:pt>
    <dgm:pt modelId="{4462444F-50B5-46A9-9A7F-0D391F327A44}">
      <dgm:prSet phldrT="[Text]" custT="1"/>
      <dgm:spPr/>
      <dgm:t>
        <a:bodyPr/>
        <a:lstStyle/>
        <a:p>
          <a:r>
            <a:rPr lang="en-US" sz="2400"/>
            <a:t>Judgement</a:t>
          </a:r>
        </a:p>
      </dgm:t>
    </dgm:pt>
    <dgm:pt modelId="{A7FECC7D-6273-46B1-8D3F-918B1481DD02}" type="parTrans" cxnId="{EF81749C-9568-42B8-8878-6E94FDF706A4}">
      <dgm:prSet/>
      <dgm:spPr/>
      <dgm:t>
        <a:bodyPr/>
        <a:lstStyle/>
        <a:p>
          <a:endParaRPr lang="en-US" sz="2000"/>
        </a:p>
      </dgm:t>
    </dgm:pt>
    <dgm:pt modelId="{165CC146-6A12-4EAF-9734-22E6E98EFBEB}" type="sibTrans" cxnId="{EF81749C-9568-42B8-8878-6E94FDF706A4}">
      <dgm:prSet/>
      <dgm:spPr/>
      <dgm:t>
        <a:bodyPr/>
        <a:lstStyle/>
        <a:p>
          <a:endParaRPr lang="en-US" sz="2000"/>
        </a:p>
      </dgm:t>
    </dgm:pt>
    <dgm:pt modelId="{6D4C656C-C786-4A7A-9E7C-555DFC363C2A}">
      <dgm:prSet phldrT="[Text]" custT="1"/>
      <dgm:spPr/>
      <dgm:t>
        <a:bodyPr/>
        <a:lstStyle/>
        <a:p>
          <a:r>
            <a:rPr lang="en-US" sz="2400"/>
            <a:t>Other changes </a:t>
          </a:r>
        </a:p>
      </dgm:t>
    </dgm:pt>
    <dgm:pt modelId="{78CD3987-3897-4E2C-92A0-9BD888A18559}" type="parTrans" cxnId="{D46CD47E-04B3-4F96-97ED-60C12BD16786}">
      <dgm:prSet/>
      <dgm:spPr/>
      <dgm:t>
        <a:bodyPr/>
        <a:lstStyle/>
        <a:p>
          <a:endParaRPr lang="en-US" sz="2000"/>
        </a:p>
      </dgm:t>
    </dgm:pt>
    <dgm:pt modelId="{06FD8A24-B9E8-41FA-8F92-589199325A7C}" type="sibTrans" cxnId="{D46CD47E-04B3-4F96-97ED-60C12BD16786}">
      <dgm:prSet/>
      <dgm:spPr/>
      <dgm:t>
        <a:bodyPr/>
        <a:lstStyle/>
        <a:p>
          <a:endParaRPr lang="en-US" sz="2000"/>
        </a:p>
      </dgm:t>
    </dgm:pt>
    <dgm:pt modelId="{B03BA608-0211-4BBB-806F-E3F0C7032BF7}">
      <dgm:prSet phldrT="[Text]" custT="1"/>
      <dgm:spPr/>
      <dgm:t>
        <a:bodyPr/>
        <a:lstStyle/>
        <a:p>
          <a:r>
            <a:rPr lang="en-US" sz="2400"/>
            <a:t>Emotions</a:t>
          </a:r>
        </a:p>
      </dgm:t>
    </dgm:pt>
    <dgm:pt modelId="{42614FE7-2AE3-4F8A-AA35-8BD3B427C496}" type="parTrans" cxnId="{0E9D21CE-2DA6-479C-8B34-E972D43AF3F0}">
      <dgm:prSet/>
      <dgm:spPr/>
      <dgm:t>
        <a:bodyPr/>
        <a:lstStyle/>
        <a:p>
          <a:endParaRPr lang="en-US" sz="2000"/>
        </a:p>
      </dgm:t>
    </dgm:pt>
    <dgm:pt modelId="{6B1EA1A5-451E-45D9-A146-9F97B9855DB0}" type="sibTrans" cxnId="{0E9D21CE-2DA6-479C-8B34-E972D43AF3F0}">
      <dgm:prSet/>
      <dgm:spPr/>
      <dgm:t>
        <a:bodyPr/>
        <a:lstStyle/>
        <a:p>
          <a:endParaRPr lang="en-US" sz="2000"/>
        </a:p>
      </dgm:t>
    </dgm:pt>
    <dgm:pt modelId="{26604D0A-93E0-4CEC-AA11-97D3E15DE2B5}">
      <dgm:prSet phldrT="[Text]" custT="1"/>
      <dgm:spPr/>
      <dgm:t>
        <a:bodyPr/>
        <a:lstStyle/>
        <a:p>
          <a:r>
            <a:rPr lang="en-US" sz="2400"/>
            <a:t>Depression</a:t>
          </a:r>
        </a:p>
      </dgm:t>
    </dgm:pt>
    <dgm:pt modelId="{343DEBDA-3FC5-4E16-BCE8-41663D5CB1D7}" type="parTrans" cxnId="{AD1135FE-54EA-4923-8746-00DBAAC8AB9A}">
      <dgm:prSet/>
      <dgm:spPr/>
      <dgm:t>
        <a:bodyPr/>
        <a:lstStyle/>
        <a:p>
          <a:endParaRPr lang="en-US" sz="2000"/>
        </a:p>
      </dgm:t>
    </dgm:pt>
    <dgm:pt modelId="{98B43B44-0839-4E44-A7B5-1409593EC218}" type="sibTrans" cxnId="{AD1135FE-54EA-4923-8746-00DBAAC8AB9A}">
      <dgm:prSet/>
      <dgm:spPr/>
      <dgm:t>
        <a:bodyPr/>
        <a:lstStyle/>
        <a:p>
          <a:endParaRPr lang="en-US" sz="2000"/>
        </a:p>
      </dgm:t>
    </dgm:pt>
    <dgm:pt modelId="{ABCB8E06-2EC9-46A9-923E-5AB20B7F38AE}">
      <dgm:prSet phldrT="[Text]" custT="1"/>
      <dgm:spPr/>
      <dgm:t>
        <a:bodyPr/>
        <a:lstStyle/>
        <a:p>
          <a:r>
            <a:rPr lang="en-US" sz="2400"/>
            <a:t>Understanding social cues</a:t>
          </a:r>
        </a:p>
      </dgm:t>
    </dgm:pt>
    <dgm:pt modelId="{A4C4B7D1-E3CE-42AB-80F3-38172350F87F}" type="parTrans" cxnId="{D625632E-26CA-471D-B166-1E800E07FB93}">
      <dgm:prSet/>
      <dgm:spPr/>
      <dgm:t>
        <a:bodyPr/>
        <a:lstStyle/>
        <a:p>
          <a:endParaRPr lang="en-US" sz="2000"/>
        </a:p>
      </dgm:t>
    </dgm:pt>
    <dgm:pt modelId="{E0F929FB-094F-43B0-B262-914E9A958323}" type="sibTrans" cxnId="{D625632E-26CA-471D-B166-1E800E07FB93}">
      <dgm:prSet/>
      <dgm:spPr/>
      <dgm:t>
        <a:bodyPr/>
        <a:lstStyle/>
        <a:p>
          <a:endParaRPr lang="en-US" sz="2000"/>
        </a:p>
      </dgm:t>
    </dgm:pt>
    <dgm:pt modelId="{22FC907E-67DF-4531-A8B9-4C7454077B89}">
      <dgm:prSet phldrT="[Text]" custT="1"/>
      <dgm:spPr/>
      <dgm:t>
        <a:bodyPr/>
        <a:lstStyle/>
        <a:p>
          <a:r>
            <a:rPr lang="en-US" sz="2400"/>
            <a:t>Relating to others</a:t>
          </a:r>
        </a:p>
      </dgm:t>
    </dgm:pt>
    <dgm:pt modelId="{A7C1876B-AF75-42FF-9551-094E57810B5D}" type="parTrans" cxnId="{80682771-9FF4-46C8-A3C1-8CED81ABD684}">
      <dgm:prSet/>
      <dgm:spPr/>
      <dgm:t>
        <a:bodyPr/>
        <a:lstStyle/>
        <a:p>
          <a:endParaRPr lang="en-US" sz="2000"/>
        </a:p>
      </dgm:t>
    </dgm:pt>
    <dgm:pt modelId="{850CC5D2-BC6B-4FEF-A427-8E981FB1488F}" type="sibTrans" cxnId="{80682771-9FF4-46C8-A3C1-8CED81ABD684}">
      <dgm:prSet/>
      <dgm:spPr/>
      <dgm:t>
        <a:bodyPr/>
        <a:lstStyle/>
        <a:p>
          <a:endParaRPr lang="en-US" sz="2000"/>
        </a:p>
      </dgm:t>
    </dgm:pt>
    <dgm:pt modelId="{1C7E7D04-FD29-4CF5-A9DB-723FD121D0E4}">
      <dgm:prSet phldrT="[Text]" custT="1"/>
      <dgm:spPr/>
      <dgm:t>
        <a:bodyPr/>
        <a:lstStyle/>
        <a:p>
          <a:r>
            <a:rPr lang="en-US" sz="2400"/>
            <a:t>Forming relationships</a:t>
          </a:r>
        </a:p>
      </dgm:t>
    </dgm:pt>
    <dgm:pt modelId="{2570A8CD-F5C5-4341-B6B4-B3FC3801D423}" type="parTrans" cxnId="{8D1BEA07-E78E-471F-AA51-3AB36AF18935}">
      <dgm:prSet/>
      <dgm:spPr/>
      <dgm:t>
        <a:bodyPr/>
        <a:lstStyle/>
        <a:p>
          <a:endParaRPr lang="en-US" sz="2000"/>
        </a:p>
      </dgm:t>
    </dgm:pt>
    <dgm:pt modelId="{1C4B6109-E7C9-47BB-ABA6-9F646551FB3B}" type="sibTrans" cxnId="{8D1BEA07-E78E-471F-AA51-3AB36AF18935}">
      <dgm:prSet/>
      <dgm:spPr/>
      <dgm:t>
        <a:bodyPr/>
        <a:lstStyle/>
        <a:p>
          <a:endParaRPr lang="en-US" sz="2000"/>
        </a:p>
      </dgm:t>
    </dgm:pt>
    <dgm:pt modelId="{26EBFF10-161E-49F9-95A2-D9F640AAB6C7}">
      <dgm:prSet phldrT="[Text]" custT="1"/>
      <dgm:spPr/>
      <dgm:t>
        <a:bodyPr/>
        <a:lstStyle/>
        <a:p>
          <a:r>
            <a:rPr lang="en-US" sz="2400"/>
            <a:t>Anxiety</a:t>
          </a:r>
        </a:p>
      </dgm:t>
    </dgm:pt>
    <dgm:pt modelId="{295DBF28-BE5F-43B9-9B9B-F7C413070A5E}" type="parTrans" cxnId="{B037870C-47AC-45DB-9A94-3516CADF4811}">
      <dgm:prSet/>
      <dgm:spPr/>
      <dgm:t>
        <a:bodyPr/>
        <a:lstStyle/>
        <a:p>
          <a:endParaRPr lang="en-US" sz="2000"/>
        </a:p>
      </dgm:t>
    </dgm:pt>
    <dgm:pt modelId="{AD682027-E92F-470A-A59A-76F63346E41D}" type="sibTrans" cxnId="{B037870C-47AC-45DB-9A94-3516CADF4811}">
      <dgm:prSet/>
      <dgm:spPr/>
      <dgm:t>
        <a:bodyPr/>
        <a:lstStyle/>
        <a:p>
          <a:endParaRPr lang="en-US" sz="2000"/>
        </a:p>
      </dgm:t>
    </dgm:pt>
    <dgm:pt modelId="{68F7D2B7-D36B-454F-B8AE-FD3BB3D12808}">
      <dgm:prSet phldrT="[Text]" custT="1"/>
      <dgm:spPr/>
      <dgm:t>
        <a:bodyPr/>
        <a:lstStyle/>
        <a:p>
          <a:r>
            <a:rPr lang="en-US" sz="2400"/>
            <a:t>Communication</a:t>
          </a:r>
        </a:p>
      </dgm:t>
    </dgm:pt>
    <dgm:pt modelId="{FEB5ADDE-6E0F-4ECE-8732-3810FAFCC2CB}" type="parTrans" cxnId="{6036698A-A90E-42C5-828C-2BC75DE65549}">
      <dgm:prSet/>
      <dgm:spPr/>
      <dgm:t>
        <a:bodyPr/>
        <a:lstStyle/>
        <a:p>
          <a:endParaRPr lang="en-US" sz="2000"/>
        </a:p>
      </dgm:t>
    </dgm:pt>
    <dgm:pt modelId="{09D60B84-9486-4DAB-BFCD-52986473EF13}" type="sibTrans" cxnId="{6036698A-A90E-42C5-828C-2BC75DE65549}">
      <dgm:prSet/>
      <dgm:spPr/>
      <dgm:t>
        <a:bodyPr/>
        <a:lstStyle/>
        <a:p>
          <a:endParaRPr lang="en-US" sz="2000"/>
        </a:p>
      </dgm:t>
    </dgm:pt>
    <dgm:pt modelId="{59851E18-D777-40D9-A45D-487BED8C3E09}">
      <dgm:prSet phldrT="[Text]" custT="1"/>
      <dgm:spPr/>
      <dgm:t>
        <a:bodyPr/>
        <a:lstStyle/>
        <a:p>
          <a:r>
            <a:rPr lang="en-US" sz="2400"/>
            <a:t>Social Skills/Isolation</a:t>
          </a:r>
        </a:p>
      </dgm:t>
    </dgm:pt>
    <dgm:pt modelId="{CF2E5AA3-BAB0-427D-BF7B-0CE7D38A17F9}" type="parTrans" cxnId="{CF253743-C422-4E8F-8592-49D882CF43CC}">
      <dgm:prSet/>
      <dgm:spPr/>
      <dgm:t>
        <a:bodyPr/>
        <a:lstStyle/>
        <a:p>
          <a:endParaRPr lang="en-US" sz="2000"/>
        </a:p>
      </dgm:t>
    </dgm:pt>
    <dgm:pt modelId="{CD1A47C4-727C-4827-AE4F-2E96126369AC}" type="sibTrans" cxnId="{CF253743-C422-4E8F-8592-49D882CF43CC}">
      <dgm:prSet/>
      <dgm:spPr/>
      <dgm:t>
        <a:bodyPr/>
        <a:lstStyle/>
        <a:p>
          <a:endParaRPr lang="en-US" sz="2000"/>
        </a:p>
      </dgm:t>
    </dgm:pt>
    <dgm:pt modelId="{F34594D0-85E0-4145-BA46-A2C949CD40CB}">
      <dgm:prSet phldrT="[Text]" custT="1"/>
      <dgm:spPr/>
      <dgm:t>
        <a:bodyPr/>
        <a:lstStyle/>
        <a:p>
          <a:r>
            <a:rPr lang="en-US" sz="2400"/>
            <a:t>Emotional</a:t>
          </a:r>
        </a:p>
      </dgm:t>
    </dgm:pt>
    <dgm:pt modelId="{3908A06E-2AA2-4968-8E48-5560227B882B}" type="parTrans" cxnId="{C1E968E2-BE1E-4D75-8D25-9D360D1AA211}">
      <dgm:prSet/>
      <dgm:spPr/>
      <dgm:t>
        <a:bodyPr/>
        <a:lstStyle/>
        <a:p>
          <a:endParaRPr lang="en-US" sz="2000"/>
        </a:p>
      </dgm:t>
    </dgm:pt>
    <dgm:pt modelId="{5CD5A7DE-3417-4EAD-9296-A0C1B213D1BD}" type="sibTrans" cxnId="{C1E968E2-BE1E-4D75-8D25-9D360D1AA211}">
      <dgm:prSet/>
      <dgm:spPr/>
      <dgm:t>
        <a:bodyPr/>
        <a:lstStyle/>
        <a:p>
          <a:endParaRPr lang="en-US" sz="2000"/>
        </a:p>
      </dgm:t>
    </dgm:pt>
    <dgm:pt modelId="{BDE5368E-1F0A-4443-A1FE-886C1F018924}">
      <dgm:prSet phldrT="[Text]" custT="1"/>
      <dgm:spPr/>
      <dgm:t>
        <a:bodyPr/>
        <a:lstStyle/>
        <a:p>
          <a:r>
            <a:rPr lang="en-US" sz="2400"/>
            <a:t>Lifestyle</a:t>
          </a:r>
        </a:p>
      </dgm:t>
    </dgm:pt>
    <dgm:pt modelId="{DCC3D382-FF9D-449E-A08B-41D274AE40C6}" type="parTrans" cxnId="{5F6061F2-8D42-426A-ABC5-39E6D8735565}">
      <dgm:prSet/>
      <dgm:spPr/>
      <dgm:t>
        <a:bodyPr/>
        <a:lstStyle/>
        <a:p>
          <a:endParaRPr lang="en-US" sz="2000"/>
        </a:p>
      </dgm:t>
    </dgm:pt>
    <dgm:pt modelId="{9BBB58F5-10F9-4135-BD42-6980670342AB}" type="sibTrans" cxnId="{5F6061F2-8D42-426A-ABC5-39E6D8735565}">
      <dgm:prSet/>
      <dgm:spPr/>
      <dgm:t>
        <a:bodyPr/>
        <a:lstStyle/>
        <a:p>
          <a:endParaRPr lang="en-US" sz="2000"/>
        </a:p>
      </dgm:t>
    </dgm:pt>
    <dgm:pt modelId="{0D5FE134-7622-4BE6-B254-6AA7797F3AD5}">
      <dgm:prSet phldrT="[Text]" custT="1"/>
      <dgm:spPr/>
      <dgm:t>
        <a:bodyPr/>
        <a:lstStyle/>
        <a:p>
          <a:r>
            <a:rPr lang="en-US" sz="2400"/>
            <a:t>Organization</a:t>
          </a:r>
        </a:p>
      </dgm:t>
    </dgm:pt>
    <dgm:pt modelId="{53B3FED0-7794-4004-A590-538C7325FFF9}" type="parTrans" cxnId="{E8EEB108-5519-458C-9FBB-0D2AD9CB33FD}">
      <dgm:prSet/>
      <dgm:spPr/>
      <dgm:t>
        <a:bodyPr/>
        <a:lstStyle/>
        <a:p>
          <a:endParaRPr lang="en-US" sz="2000"/>
        </a:p>
      </dgm:t>
    </dgm:pt>
    <dgm:pt modelId="{9AB7FDE9-4403-4A10-B4D4-E8EB0394BFD7}" type="sibTrans" cxnId="{E8EEB108-5519-458C-9FBB-0D2AD9CB33FD}">
      <dgm:prSet/>
      <dgm:spPr/>
      <dgm:t>
        <a:bodyPr/>
        <a:lstStyle/>
        <a:p>
          <a:endParaRPr lang="en-US" sz="2000"/>
        </a:p>
      </dgm:t>
    </dgm:pt>
    <dgm:pt modelId="{83DBFDB4-90E5-422B-ADB2-0305C22CA61E}">
      <dgm:prSet phldrT="[Text]" custT="1"/>
      <dgm:spPr/>
      <dgm:t>
        <a:bodyPr/>
        <a:lstStyle/>
        <a:p>
          <a:r>
            <a:rPr lang="en-US" sz="2400"/>
            <a:t>Decision-making</a:t>
          </a:r>
        </a:p>
      </dgm:t>
    </dgm:pt>
    <dgm:pt modelId="{E48F54F9-E11E-474A-BE92-2FB1735B2271}" type="parTrans" cxnId="{BD80D0C0-C62F-4690-8700-C355EEA838D6}">
      <dgm:prSet/>
      <dgm:spPr/>
      <dgm:t>
        <a:bodyPr/>
        <a:lstStyle/>
        <a:p>
          <a:endParaRPr lang="en-US" sz="2000"/>
        </a:p>
      </dgm:t>
    </dgm:pt>
    <dgm:pt modelId="{0D027BFB-C083-4D3F-8F99-7400DA60ECE1}" type="sibTrans" cxnId="{BD80D0C0-C62F-4690-8700-C355EEA838D6}">
      <dgm:prSet/>
      <dgm:spPr/>
      <dgm:t>
        <a:bodyPr/>
        <a:lstStyle/>
        <a:p>
          <a:endParaRPr lang="en-US" sz="2000"/>
        </a:p>
      </dgm:t>
    </dgm:pt>
    <dgm:pt modelId="{79031343-EA56-4E72-AE19-BB53A633753B}">
      <dgm:prSet phldrT="[Text]" custT="1"/>
      <dgm:spPr/>
      <dgm:t>
        <a:bodyPr/>
        <a:lstStyle/>
        <a:p>
          <a:r>
            <a:rPr lang="en-US" sz="2400"/>
            <a:t>Reduced Independence</a:t>
          </a:r>
        </a:p>
      </dgm:t>
    </dgm:pt>
    <dgm:pt modelId="{8A6EBF1D-3E91-4C09-A59A-2D7C8EDEDE06}" type="parTrans" cxnId="{3775FC9A-3F8D-4FC6-96D4-E5A8D3B12E15}">
      <dgm:prSet/>
      <dgm:spPr/>
      <dgm:t>
        <a:bodyPr/>
        <a:lstStyle/>
        <a:p>
          <a:endParaRPr lang="en-US"/>
        </a:p>
      </dgm:t>
    </dgm:pt>
    <dgm:pt modelId="{A904DD77-55D6-499E-838E-BDED05776FA5}" type="sibTrans" cxnId="{3775FC9A-3F8D-4FC6-96D4-E5A8D3B12E15}">
      <dgm:prSet/>
      <dgm:spPr/>
      <dgm:t>
        <a:bodyPr/>
        <a:lstStyle/>
        <a:p>
          <a:endParaRPr lang="en-US"/>
        </a:p>
      </dgm:t>
    </dgm:pt>
    <dgm:pt modelId="{67AAAD9D-8BB6-4995-A338-52722470F47E}">
      <dgm:prSet phldrT="[Text]" custT="1"/>
      <dgm:spPr/>
      <dgm:t>
        <a:bodyPr/>
        <a:lstStyle/>
        <a:p>
          <a:r>
            <a:rPr lang="en-US" sz="2400"/>
            <a:t>Employment challenges </a:t>
          </a:r>
        </a:p>
      </dgm:t>
    </dgm:pt>
    <dgm:pt modelId="{4CE34B33-7CF0-4CCD-B734-6C020B559255}" type="parTrans" cxnId="{77E8EAEE-A6E7-425D-B9DD-CDB070A08F89}">
      <dgm:prSet/>
      <dgm:spPr/>
      <dgm:t>
        <a:bodyPr/>
        <a:lstStyle/>
        <a:p>
          <a:endParaRPr lang="en-US"/>
        </a:p>
      </dgm:t>
    </dgm:pt>
    <dgm:pt modelId="{F8994325-5ABC-4F09-A678-7B62FB743047}" type="sibTrans" cxnId="{77E8EAEE-A6E7-425D-B9DD-CDB070A08F89}">
      <dgm:prSet/>
      <dgm:spPr/>
      <dgm:t>
        <a:bodyPr/>
        <a:lstStyle/>
        <a:p>
          <a:endParaRPr lang="en-US"/>
        </a:p>
      </dgm:t>
    </dgm:pt>
    <dgm:pt modelId="{3E351B81-3582-4C7E-A75D-A203572EBC10}">
      <dgm:prSet phldrT="[Text]" custT="1"/>
      <dgm:spPr/>
      <dgm:t>
        <a:bodyPr/>
        <a:lstStyle/>
        <a:p>
          <a:r>
            <a:rPr lang="en-US" sz="2400"/>
            <a:t>Processing Speed </a:t>
          </a:r>
        </a:p>
      </dgm:t>
    </dgm:pt>
    <dgm:pt modelId="{7205A2DD-AA90-4272-BF1C-B008033E212C}" type="parTrans" cxnId="{AB6DFAAA-89AC-4140-AA51-F97A0EB87897}">
      <dgm:prSet/>
      <dgm:spPr/>
      <dgm:t>
        <a:bodyPr/>
        <a:lstStyle/>
        <a:p>
          <a:endParaRPr lang="en-US"/>
        </a:p>
      </dgm:t>
    </dgm:pt>
    <dgm:pt modelId="{8C2C8679-110C-46EF-AB3B-E4D2D28D54D2}" type="sibTrans" cxnId="{AB6DFAAA-89AC-4140-AA51-F97A0EB87897}">
      <dgm:prSet/>
      <dgm:spPr/>
      <dgm:t>
        <a:bodyPr/>
        <a:lstStyle/>
        <a:p>
          <a:endParaRPr lang="en-US"/>
        </a:p>
      </dgm:t>
    </dgm:pt>
    <dgm:pt modelId="{F8B7BED4-4B10-41BF-8867-8EB02D0BC65F}">
      <dgm:prSet phldrT="[Text]" custT="1"/>
      <dgm:spPr/>
      <dgm:t>
        <a:bodyPr/>
        <a:lstStyle/>
        <a:p>
          <a:r>
            <a:rPr lang="en-US" sz="2400"/>
            <a:t>Mental Health </a:t>
          </a:r>
        </a:p>
      </dgm:t>
    </dgm:pt>
    <dgm:pt modelId="{673AE1FA-CB37-4E43-B956-5E74A2AF21C8}" type="parTrans" cxnId="{4B6CC017-430C-40A2-845A-5C0219225FA7}">
      <dgm:prSet/>
      <dgm:spPr/>
      <dgm:t>
        <a:bodyPr/>
        <a:lstStyle/>
        <a:p>
          <a:endParaRPr lang="en-US"/>
        </a:p>
      </dgm:t>
    </dgm:pt>
    <dgm:pt modelId="{9864C779-8BA8-4E20-953B-C64CD41F4C4C}" type="sibTrans" cxnId="{4B6CC017-430C-40A2-845A-5C0219225FA7}">
      <dgm:prSet/>
      <dgm:spPr/>
      <dgm:t>
        <a:bodyPr/>
        <a:lstStyle/>
        <a:p>
          <a:endParaRPr lang="en-US"/>
        </a:p>
      </dgm:t>
    </dgm:pt>
    <dgm:pt modelId="{E43243F9-E3BA-4CC8-A5A9-901E95C8F103}">
      <dgm:prSet phldrT="[Text]" custT="1"/>
      <dgm:spPr/>
      <dgm:t>
        <a:bodyPr/>
        <a:lstStyle/>
        <a:p>
          <a:r>
            <a:rPr lang="en-US" sz="2400"/>
            <a:t>Seizures</a:t>
          </a:r>
        </a:p>
      </dgm:t>
    </dgm:pt>
    <dgm:pt modelId="{C769B9AA-6428-4C1B-A63D-433C95EF0888}" type="parTrans" cxnId="{DD5CBDA9-99BD-4F12-83EB-49948D2FCF3E}">
      <dgm:prSet/>
      <dgm:spPr/>
    </dgm:pt>
    <dgm:pt modelId="{89362DE9-D296-491F-9AC0-E8EE78D51480}" type="sibTrans" cxnId="{DD5CBDA9-99BD-4F12-83EB-49948D2FCF3E}">
      <dgm:prSet/>
      <dgm:spPr/>
    </dgm:pt>
    <dgm:pt modelId="{5679762F-0B72-4EAC-B160-DB4104C975ED}">
      <dgm:prSet phldrT="[Text]" custT="1"/>
      <dgm:spPr/>
      <dgm:t>
        <a:bodyPr/>
        <a:lstStyle/>
        <a:p>
          <a:r>
            <a:rPr lang="en-US" sz="2400"/>
            <a:t>Fatigue</a:t>
          </a:r>
        </a:p>
      </dgm:t>
    </dgm:pt>
    <dgm:pt modelId="{8CF7116F-C145-4DBB-BE5B-D4B8AD0BD08B}" type="parTrans" cxnId="{8F8D2E5E-445D-41AB-BFBF-AB6816977130}">
      <dgm:prSet/>
      <dgm:spPr/>
    </dgm:pt>
    <dgm:pt modelId="{BD6E11DD-8509-4634-A81E-D4B9712A02EF}" type="sibTrans" cxnId="{8F8D2E5E-445D-41AB-BFBF-AB6816977130}">
      <dgm:prSet/>
      <dgm:spPr/>
    </dgm:pt>
    <dgm:pt modelId="{9C8900C1-C734-422D-9889-29BF0C0CAD88}" type="pres">
      <dgm:prSet presAssocID="{F552C418-2E5A-40E4-889C-D7144B29B3DC}" presName="Name0" presStyleCnt="0">
        <dgm:presLayoutVars>
          <dgm:dir/>
          <dgm:animLvl val="lvl"/>
          <dgm:resizeHandles val="exact"/>
        </dgm:presLayoutVars>
      </dgm:prSet>
      <dgm:spPr/>
    </dgm:pt>
    <dgm:pt modelId="{42CE95F5-37E6-43C1-A795-7B27E0FC0883}" type="pres">
      <dgm:prSet presAssocID="{4B99DE6F-2043-44C4-95A6-9592208A7A11}" presName="composite" presStyleCnt="0"/>
      <dgm:spPr/>
    </dgm:pt>
    <dgm:pt modelId="{0D7297A7-3F76-4367-A7E4-F0231610C0A5}" type="pres">
      <dgm:prSet presAssocID="{4B99DE6F-2043-44C4-95A6-9592208A7A11}" presName="parTx" presStyleLbl="alignNode1" presStyleIdx="0" presStyleCnt="4">
        <dgm:presLayoutVars>
          <dgm:chMax val="0"/>
          <dgm:chPref val="0"/>
          <dgm:bulletEnabled val="1"/>
        </dgm:presLayoutVars>
      </dgm:prSet>
      <dgm:spPr/>
    </dgm:pt>
    <dgm:pt modelId="{EDF55A33-2373-4998-BC47-C189E296D48A}" type="pres">
      <dgm:prSet presAssocID="{4B99DE6F-2043-44C4-95A6-9592208A7A11}" presName="desTx" presStyleLbl="alignAccFollowNode1" presStyleIdx="0" presStyleCnt="4">
        <dgm:presLayoutVars>
          <dgm:bulletEnabled val="1"/>
        </dgm:presLayoutVars>
      </dgm:prSet>
      <dgm:spPr/>
    </dgm:pt>
    <dgm:pt modelId="{E6F30332-ED14-43A5-8DCA-9472918F4022}" type="pres">
      <dgm:prSet presAssocID="{2E34363E-7928-4821-9C4F-8C248153E562}" presName="space" presStyleCnt="0"/>
      <dgm:spPr/>
    </dgm:pt>
    <dgm:pt modelId="{EC1CB955-888C-43D2-9B41-1D09AB16CB3D}" type="pres">
      <dgm:prSet presAssocID="{97A504CD-7319-4E45-897A-3517E9798367}" presName="composite" presStyleCnt="0"/>
      <dgm:spPr/>
    </dgm:pt>
    <dgm:pt modelId="{A0D3E085-FE21-419B-8ADA-B8F86A0AAACA}" type="pres">
      <dgm:prSet presAssocID="{97A504CD-7319-4E45-897A-3517E9798367}" presName="parTx" presStyleLbl="alignNode1" presStyleIdx="1" presStyleCnt="4">
        <dgm:presLayoutVars>
          <dgm:chMax val="0"/>
          <dgm:chPref val="0"/>
          <dgm:bulletEnabled val="1"/>
        </dgm:presLayoutVars>
      </dgm:prSet>
      <dgm:spPr/>
    </dgm:pt>
    <dgm:pt modelId="{DAC71E74-4F6B-47B6-8791-C92EE990A1F4}" type="pres">
      <dgm:prSet presAssocID="{97A504CD-7319-4E45-897A-3517E9798367}" presName="desTx" presStyleLbl="alignAccFollowNode1" presStyleIdx="1" presStyleCnt="4">
        <dgm:presLayoutVars>
          <dgm:bulletEnabled val="1"/>
        </dgm:presLayoutVars>
      </dgm:prSet>
      <dgm:spPr/>
    </dgm:pt>
    <dgm:pt modelId="{190081E3-EF39-4E05-9A46-C16643C1DBBF}" type="pres">
      <dgm:prSet presAssocID="{62DABE43-7AC4-4FF1-84FA-DF381F1B0C7D}" presName="space" presStyleCnt="0"/>
      <dgm:spPr/>
    </dgm:pt>
    <dgm:pt modelId="{23F3A946-42A0-4027-88C7-E02C784E04F0}" type="pres">
      <dgm:prSet presAssocID="{237814B7-9E54-4A80-AD67-F16D6374FE89}" presName="composite" presStyleCnt="0"/>
      <dgm:spPr/>
    </dgm:pt>
    <dgm:pt modelId="{9B996BEA-7ED8-44C6-A9FD-2DF95C6F5FC8}" type="pres">
      <dgm:prSet presAssocID="{237814B7-9E54-4A80-AD67-F16D6374FE89}" presName="parTx" presStyleLbl="alignNode1" presStyleIdx="2" presStyleCnt="4">
        <dgm:presLayoutVars>
          <dgm:chMax val="0"/>
          <dgm:chPref val="0"/>
          <dgm:bulletEnabled val="1"/>
        </dgm:presLayoutVars>
      </dgm:prSet>
      <dgm:spPr/>
    </dgm:pt>
    <dgm:pt modelId="{E70464F2-1E02-4C3E-B477-E8E7FF5583CD}" type="pres">
      <dgm:prSet presAssocID="{237814B7-9E54-4A80-AD67-F16D6374FE89}" presName="desTx" presStyleLbl="alignAccFollowNode1" presStyleIdx="2" presStyleCnt="4">
        <dgm:presLayoutVars>
          <dgm:bulletEnabled val="1"/>
        </dgm:presLayoutVars>
      </dgm:prSet>
      <dgm:spPr/>
    </dgm:pt>
    <dgm:pt modelId="{6E206EA8-4FCD-41F3-B98D-53D5C89580CA}" type="pres">
      <dgm:prSet presAssocID="{5FBCEC46-5A7A-44D3-8531-894E33DF2493}" presName="space" presStyleCnt="0"/>
      <dgm:spPr/>
    </dgm:pt>
    <dgm:pt modelId="{B56CE4A8-576C-4076-AA38-108A11E6F5E4}" type="pres">
      <dgm:prSet presAssocID="{6D4C656C-C786-4A7A-9E7C-555DFC363C2A}" presName="composite" presStyleCnt="0"/>
      <dgm:spPr/>
    </dgm:pt>
    <dgm:pt modelId="{791E694E-7FA8-4DF9-A880-4A56E5E73CB8}" type="pres">
      <dgm:prSet presAssocID="{6D4C656C-C786-4A7A-9E7C-555DFC363C2A}" presName="parTx" presStyleLbl="alignNode1" presStyleIdx="3" presStyleCnt="4">
        <dgm:presLayoutVars>
          <dgm:chMax val="0"/>
          <dgm:chPref val="0"/>
          <dgm:bulletEnabled val="1"/>
        </dgm:presLayoutVars>
      </dgm:prSet>
      <dgm:spPr/>
    </dgm:pt>
    <dgm:pt modelId="{59120696-01C4-4DEE-BEF6-A8769AF75A86}" type="pres">
      <dgm:prSet presAssocID="{6D4C656C-C786-4A7A-9E7C-555DFC363C2A}" presName="desTx" presStyleLbl="alignAccFollowNode1" presStyleIdx="3" presStyleCnt="4" custScaleX="100000">
        <dgm:presLayoutVars>
          <dgm:bulletEnabled val="1"/>
        </dgm:presLayoutVars>
      </dgm:prSet>
      <dgm:spPr/>
    </dgm:pt>
  </dgm:ptLst>
  <dgm:cxnLst>
    <dgm:cxn modelId="{D5327A02-182E-439E-A1B5-97023E7AB1F2}" srcId="{4B99DE6F-2043-44C4-95A6-9592208A7A11}" destId="{919475D2-A0D3-4F02-A1C6-2A7F06329C4B}" srcOrd="4" destOrd="0" parTransId="{55BE6C33-A240-4B44-9CED-A5524633FF5F}" sibTransId="{594F2F3D-8A46-491A-8A9B-5FB39815E730}"/>
    <dgm:cxn modelId="{8D1BEA07-E78E-471F-AA51-3AB36AF18935}" srcId="{237814B7-9E54-4A80-AD67-F16D6374FE89}" destId="{1C7E7D04-FD29-4CF5-A9DB-723FD121D0E4}" srcOrd="4" destOrd="0" parTransId="{2570A8CD-F5C5-4341-B6B4-B3FC3801D423}" sibTransId="{1C4B6109-E7C9-47BB-ABA6-9F646551FB3B}"/>
    <dgm:cxn modelId="{E8EEB108-5519-458C-9FBB-0D2AD9CB33FD}" srcId="{97A504CD-7319-4E45-897A-3517E9798367}" destId="{0D5FE134-7622-4BE6-B254-6AA7797F3AD5}" srcOrd="2" destOrd="0" parTransId="{53B3FED0-7794-4004-A590-538C7325FFF9}" sibTransId="{9AB7FDE9-4403-4A10-B4D4-E8EB0394BFD7}"/>
    <dgm:cxn modelId="{3EF38B09-38DF-4A1B-B6EC-959081B1468F}" type="presOf" srcId="{67AAAD9D-8BB6-4995-A338-52722470F47E}" destId="{59120696-01C4-4DEE-BEF6-A8769AF75A86}" srcOrd="0" destOrd="5" presId="urn:microsoft.com/office/officeart/2005/8/layout/hList1"/>
    <dgm:cxn modelId="{B037870C-47AC-45DB-9A94-3516CADF4811}" srcId="{237814B7-9E54-4A80-AD67-F16D6374FE89}" destId="{26EBFF10-161E-49F9-95A2-D9F640AAB6C7}" srcOrd="5" destOrd="0" parTransId="{295DBF28-BE5F-43B9-9B9B-F7C413070A5E}" sibTransId="{AD682027-E92F-470A-A59A-76F63346E41D}"/>
    <dgm:cxn modelId="{C6799114-24BD-412C-AA61-97FF2296DA01}" type="presOf" srcId="{3A0AAE3F-1A82-4DBC-948A-344EC664F541}" destId="{DAC71E74-4F6B-47B6-8791-C92EE990A1F4}" srcOrd="0" destOrd="1" presId="urn:microsoft.com/office/officeart/2005/8/layout/hList1"/>
    <dgm:cxn modelId="{5F28E316-EE99-4C87-B1F3-7144F745BCEC}" srcId="{4B99DE6F-2043-44C4-95A6-9592208A7A11}" destId="{4D3791E5-76AD-40A2-9B0E-975E466C3274}" srcOrd="3" destOrd="0" parTransId="{E5ADE817-524C-427C-8756-F9EDDA7A9422}" sibTransId="{11FE78EB-1A81-4B64-B798-FF0087D3DD3E}"/>
    <dgm:cxn modelId="{4B6CC017-430C-40A2-845A-5C0219225FA7}" srcId="{6D4C656C-C786-4A7A-9E7C-555DFC363C2A}" destId="{F8B7BED4-4B10-41BF-8867-8EB02D0BC65F}" srcOrd="6" destOrd="0" parTransId="{673AE1FA-CB37-4E43-B956-5E74A2AF21C8}" sibTransId="{9864C779-8BA8-4E20-953B-C64CD41F4C4C}"/>
    <dgm:cxn modelId="{08394719-25D3-459F-BCBA-62F10BAFE648}" srcId="{4B99DE6F-2043-44C4-95A6-9592208A7A11}" destId="{43678C32-CA15-4940-A2D1-768AD178FDAD}" srcOrd="2" destOrd="0" parTransId="{2CCD6342-1537-4BB5-B963-87AAAC2261D6}" sibTransId="{F1C5487B-4624-42D9-B5FB-D918E066A145}"/>
    <dgm:cxn modelId="{990DD91E-8878-42E8-B790-BB5E9C74B477}" type="presOf" srcId="{4B99DE6F-2043-44C4-95A6-9592208A7A11}" destId="{0D7297A7-3F76-4367-A7E4-F0231610C0A5}" srcOrd="0" destOrd="0" presId="urn:microsoft.com/office/officeart/2005/8/layout/hList1"/>
    <dgm:cxn modelId="{03EC7C20-A2F6-4C83-AC7E-1DF4BEC9D5FA}" type="presOf" srcId="{83DBFDB4-90E5-422B-ADB2-0305C22CA61E}" destId="{DAC71E74-4F6B-47B6-8791-C92EE990A1F4}" srcOrd="0" destOrd="5" presId="urn:microsoft.com/office/officeart/2005/8/layout/hList1"/>
    <dgm:cxn modelId="{30458E28-A321-43EB-ACE9-782EA7B061AF}" type="presOf" srcId="{237814B7-9E54-4A80-AD67-F16D6374FE89}" destId="{9B996BEA-7ED8-44C6-A9FD-2DF95C6F5FC8}" srcOrd="0" destOrd="0" presId="urn:microsoft.com/office/officeart/2005/8/layout/hList1"/>
    <dgm:cxn modelId="{C0CB112C-DAB2-40CE-A982-0DAB2F9E5EB3}" type="presOf" srcId="{4462444F-50B5-46A9-9A7F-0D391F327A44}" destId="{DAC71E74-4F6B-47B6-8791-C92EE990A1F4}" srcOrd="0" destOrd="4" presId="urn:microsoft.com/office/officeart/2005/8/layout/hList1"/>
    <dgm:cxn modelId="{D625632E-26CA-471D-B166-1E800E07FB93}" srcId="{237814B7-9E54-4A80-AD67-F16D6374FE89}" destId="{ABCB8E06-2EC9-46A9-923E-5AB20B7F38AE}" srcOrd="2" destOrd="0" parTransId="{A4C4B7D1-E3CE-42AB-80F3-38172350F87F}" sibTransId="{E0F929FB-094F-43B0-B262-914E9A958323}"/>
    <dgm:cxn modelId="{8F8D2E5E-445D-41AB-BFBF-AB6816977130}" srcId="{4B99DE6F-2043-44C4-95A6-9592208A7A11}" destId="{5679762F-0B72-4EAC-B160-DB4104C975ED}" srcOrd="6" destOrd="0" parTransId="{8CF7116F-C145-4DBB-BE5B-D4B8AD0BD08B}" sibTransId="{BD6E11DD-8509-4634-A81E-D4B9712A02EF}"/>
    <dgm:cxn modelId="{34CE4361-1D4E-48DA-8E96-9F265CE23458}" type="presOf" srcId="{8492F6FB-41E6-4EE6-A1D2-C134DA7C045D}" destId="{EDF55A33-2373-4998-BC47-C189E296D48A}" srcOrd="0" destOrd="1" presId="urn:microsoft.com/office/officeart/2005/8/layout/hList1"/>
    <dgm:cxn modelId="{B76D8141-FBAF-42B7-8938-F5B3CB0B0A3F}" type="presOf" srcId="{3E351B81-3582-4C7E-A75D-A203572EBC10}" destId="{DAC71E74-4F6B-47B6-8791-C92EE990A1F4}" srcOrd="0" destOrd="6" presId="urn:microsoft.com/office/officeart/2005/8/layout/hList1"/>
    <dgm:cxn modelId="{CF253743-C422-4E8F-8592-49D882CF43CC}" srcId="{6D4C656C-C786-4A7A-9E7C-555DFC363C2A}" destId="{59851E18-D777-40D9-A45D-487BED8C3E09}" srcOrd="1" destOrd="0" parTransId="{CF2E5AA3-BAB0-427D-BF7B-0CE7D38A17F9}" sibTransId="{CD1A47C4-727C-4827-AE4F-2E96126369AC}"/>
    <dgm:cxn modelId="{53D38C64-3E5D-45AF-8D58-338B463E49C3}" type="presOf" srcId="{1C7E7D04-FD29-4CF5-A9DB-723FD121D0E4}" destId="{E70464F2-1E02-4C3E-B477-E8E7FF5583CD}" srcOrd="0" destOrd="4" presId="urn:microsoft.com/office/officeart/2005/8/layout/hList1"/>
    <dgm:cxn modelId="{46C8A64B-9859-4372-ABE1-706341B58B71}" type="presOf" srcId="{6D4C656C-C786-4A7A-9E7C-555DFC363C2A}" destId="{791E694E-7FA8-4DF9-A880-4A56E5E73CB8}" srcOrd="0" destOrd="0" presId="urn:microsoft.com/office/officeart/2005/8/layout/hList1"/>
    <dgm:cxn modelId="{4646294F-AD6A-4151-860A-72244EAA41B7}" type="presOf" srcId="{26604D0A-93E0-4CEC-AA11-97D3E15DE2B5}" destId="{E70464F2-1E02-4C3E-B477-E8E7FF5583CD}" srcOrd="0" destOrd="1" presId="urn:microsoft.com/office/officeart/2005/8/layout/hList1"/>
    <dgm:cxn modelId="{87BF7B70-9389-4338-8A45-7473B1CE09D2}" type="presOf" srcId="{5679762F-0B72-4EAC-B160-DB4104C975ED}" destId="{EDF55A33-2373-4998-BC47-C189E296D48A}" srcOrd="0" destOrd="6" presId="urn:microsoft.com/office/officeart/2005/8/layout/hList1"/>
    <dgm:cxn modelId="{80682771-9FF4-46C8-A3C1-8CED81ABD684}" srcId="{237814B7-9E54-4A80-AD67-F16D6374FE89}" destId="{22FC907E-67DF-4531-A8B9-4C7454077B89}" srcOrd="3" destOrd="0" parTransId="{A7C1876B-AF75-42FF-9551-094E57810B5D}" sibTransId="{850CC5D2-BC6B-4FEF-A427-8E981FB1488F}"/>
    <dgm:cxn modelId="{D4C75253-4385-4B22-B4EF-96F298AFCB5D}" type="presOf" srcId="{F8B7BED4-4B10-41BF-8867-8EB02D0BC65F}" destId="{59120696-01C4-4DEE-BEF6-A8769AF75A86}" srcOrd="0" destOrd="6" presId="urn:microsoft.com/office/officeart/2005/8/layout/hList1"/>
    <dgm:cxn modelId="{C774B553-5789-40DE-899F-FB6F6697343E}" type="presOf" srcId="{EB92AB3C-3871-48C4-A130-292449A887C8}" destId="{DAC71E74-4F6B-47B6-8791-C92EE990A1F4}" srcOrd="0" destOrd="0" presId="urn:microsoft.com/office/officeart/2005/8/layout/hList1"/>
    <dgm:cxn modelId="{F71E5675-36A3-4138-8ADC-59CE5440A400}" type="presOf" srcId="{F34594D0-85E0-4145-BA46-A2C949CD40CB}" destId="{59120696-01C4-4DEE-BEF6-A8769AF75A86}" srcOrd="0" destOrd="2" presId="urn:microsoft.com/office/officeart/2005/8/layout/hList1"/>
    <dgm:cxn modelId="{432FB477-FCB5-4183-9B12-DA3AAECE383E}" srcId="{F552C418-2E5A-40E4-889C-D7144B29B3DC}" destId="{4B99DE6F-2043-44C4-95A6-9592208A7A11}" srcOrd="0" destOrd="0" parTransId="{71571E09-9650-485E-897C-4FE794852328}" sibTransId="{2E34363E-7928-4821-9C4F-8C248153E562}"/>
    <dgm:cxn modelId="{E4601079-773C-428D-B9FB-40280D993989}" type="presOf" srcId="{97A504CD-7319-4E45-897A-3517E9798367}" destId="{A0D3E085-FE21-419B-8ADA-B8F86A0AAACA}" srcOrd="0" destOrd="0" presId="urn:microsoft.com/office/officeart/2005/8/layout/hList1"/>
    <dgm:cxn modelId="{B9FA917A-4B78-4AA4-B555-494A65609229}" srcId="{97A504CD-7319-4E45-897A-3517E9798367}" destId="{3C9F7BA9-9832-43E0-9AB9-BA06D7FC54DA}" srcOrd="3" destOrd="0" parTransId="{C6E03BC8-5C75-4693-8AC6-D103557C8777}" sibTransId="{D3088417-C7FB-4B48-A695-2D19DEE8A9F1}"/>
    <dgm:cxn modelId="{D46CD47E-04B3-4F96-97ED-60C12BD16786}" srcId="{F552C418-2E5A-40E4-889C-D7144B29B3DC}" destId="{6D4C656C-C786-4A7A-9E7C-555DFC363C2A}" srcOrd="3" destOrd="0" parTransId="{78CD3987-3897-4E2C-92A0-9BD888A18559}" sibTransId="{06FD8A24-B9E8-41FA-8F92-589199325A7C}"/>
    <dgm:cxn modelId="{9E6A8D81-9158-4C15-8049-9EFBB8324B77}" type="presOf" srcId="{E43243F9-E3BA-4CC8-A5A9-901E95C8F103}" destId="{EDF55A33-2373-4998-BC47-C189E296D48A}" srcOrd="0" destOrd="5" presId="urn:microsoft.com/office/officeart/2005/8/layout/hList1"/>
    <dgm:cxn modelId="{776C8B85-63A8-4A85-B12E-01182A796F38}" type="presOf" srcId="{B03BA608-0211-4BBB-806F-E3F0C7032BF7}" destId="{E70464F2-1E02-4C3E-B477-E8E7FF5583CD}" srcOrd="0" destOrd="0" presId="urn:microsoft.com/office/officeart/2005/8/layout/hList1"/>
    <dgm:cxn modelId="{6036698A-A90E-42C5-828C-2BC75DE65549}" srcId="{6D4C656C-C786-4A7A-9E7C-555DFC363C2A}" destId="{68F7D2B7-D36B-454F-B8AE-FD3BB3D12808}" srcOrd="0" destOrd="0" parTransId="{FEB5ADDE-6E0F-4ECE-8732-3810FAFCC2CB}" sibTransId="{09D60B84-9486-4DAB-BFCD-52986473EF13}"/>
    <dgm:cxn modelId="{7645E58D-AE45-493A-B5EB-01809785768B}" type="presOf" srcId="{22FC907E-67DF-4531-A8B9-4C7454077B89}" destId="{E70464F2-1E02-4C3E-B477-E8E7FF5583CD}" srcOrd="0" destOrd="3" presId="urn:microsoft.com/office/officeart/2005/8/layout/hList1"/>
    <dgm:cxn modelId="{1FC40492-4728-4A81-8F35-D99D9D72EE19}" srcId="{4B99DE6F-2043-44C4-95A6-9592208A7A11}" destId="{8492F6FB-41E6-4EE6-A1D2-C134DA7C045D}" srcOrd="1" destOrd="0" parTransId="{19705909-9F9B-4734-81A2-0A5D00CA8983}" sibTransId="{ED5959F9-EDCE-425B-9AC5-03825AAFF802}"/>
    <dgm:cxn modelId="{34152C97-C61F-4B7D-9AF6-225AB76EFB6C}" type="presOf" srcId="{26EBFF10-161E-49F9-95A2-D9F640AAB6C7}" destId="{E70464F2-1E02-4C3E-B477-E8E7FF5583CD}" srcOrd="0" destOrd="5" presId="urn:microsoft.com/office/officeart/2005/8/layout/hList1"/>
    <dgm:cxn modelId="{AA815B9A-DB53-4A0B-8362-23E23A83369E}" type="presOf" srcId="{BDE5368E-1F0A-4443-A1FE-886C1F018924}" destId="{59120696-01C4-4DEE-BEF6-A8769AF75A86}" srcOrd="0" destOrd="3" presId="urn:microsoft.com/office/officeart/2005/8/layout/hList1"/>
    <dgm:cxn modelId="{3775FC9A-3F8D-4FC6-96D4-E5A8D3B12E15}" srcId="{6D4C656C-C786-4A7A-9E7C-555DFC363C2A}" destId="{79031343-EA56-4E72-AE19-BB53A633753B}" srcOrd="4" destOrd="0" parTransId="{8A6EBF1D-3E91-4C09-A59A-2D7C8EDEDE06}" sibTransId="{A904DD77-55D6-499E-838E-BDED05776FA5}"/>
    <dgm:cxn modelId="{EF81749C-9568-42B8-8878-6E94FDF706A4}" srcId="{97A504CD-7319-4E45-897A-3517E9798367}" destId="{4462444F-50B5-46A9-9A7F-0D391F327A44}" srcOrd="4" destOrd="0" parTransId="{A7FECC7D-6273-46B1-8D3F-918B1481DD02}" sibTransId="{165CC146-6A12-4EAF-9734-22E6E98EFBEB}"/>
    <dgm:cxn modelId="{65F1C79E-8AF3-4823-8C9E-17321F4A6A17}" type="presOf" srcId="{3C9F7BA9-9832-43E0-9AB9-BA06D7FC54DA}" destId="{DAC71E74-4F6B-47B6-8791-C92EE990A1F4}" srcOrd="0" destOrd="3" presId="urn:microsoft.com/office/officeart/2005/8/layout/hList1"/>
    <dgm:cxn modelId="{DD5CBDA9-99BD-4F12-83EB-49948D2FCF3E}" srcId="{4B99DE6F-2043-44C4-95A6-9592208A7A11}" destId="{E43243F9-E3BA-4CC8-A5A9-901E95C8F103}" srcOrd="5" destOrd="0" parTransId="{C769B9AA-6428-4C1B-A63D-433C95EF0888}" sibTransId="{89362DE9-D296-491F-9AC0-E8EE78D51480}"/>
    <dgm:cxn modelId="{98EBE5A9-BBB6-4B6B-A59E-29821D3F1331}" type="presOf" srcId="{F42C64D3-816C-434B-9132-7892C6587A3C}" destId="{EDF55A33-2373-4998-BC47-C189E296D48A}" srcOrd="0" destOrd="0" presId="urn:microsoft.com/office/officeart/2005/8/layout/hList1"/>
    <dgm:cxn modelId="{D4119EAA-5336-4688-A1DA-F2AE154CA6C1}" type="presOf" srcId="{59851E18-D777-40D9-A45D-487BED8C3E09}" destId="{59120696-01C4-4DEE-BEF6-A8769AF75A86}" srcOrd="0" destOrd="1" presId="urn:microsoft.com/office/officeart/2005/8/layout/hList1"/>
    <dgm:cxn modelId="{AB6DFAAA-89AC-4140-AA51-F97A0EB87897}" srcId="{97A504CD-7319-4E45-897A-3517E9798367}" destId="{3E351B81-3582-4C7E-A75D-A203572EBC10}" srcOrd="6" destOrd="0" parTransId="{7205A2DD-AA90-4272-BF1C-B008033E212C}" sibTransId="{8C2C8679-110C-46EF-AB3B-E4D2D28D54D2}"/>
    <dgm:cxn modelId="{0D8AACBD-40BB-4D5F-B77D-97FA64710EDD}" type="presOf" srcId="{F552C418-2E5A-40E4-889C-D7144B29B3DC}" destId="{9C8900C1-C734-422D-9889-29BF0C0CAD88}" srcOrd="0" destOrd="0" presId="urn:microsoft.com/office/officeart/2005/8/layout/hList1"/>
    <dgm:cxn modelId="{8CD02EC0-7B19-4CEE-9A9F-7D37290C8A76}" srcId="{F552C418-2E5A-40E4-889C-D7144B29B3DC}" destId="{237814B7-9E54-4A80-AD67-F16D6374FE89}" srcOrd="2" destOrd="0" parTransId="{E11E470C-B8BC-4682-8352-021091F54FCE}" sibTransId="{5FBCEC46-5A7A-44D3-8531-894E33DF2493}"/>
    <dgm:cxn modelId="{BD80D0C0-C62F-4690-8700-C355EEA838D6}" srcId="{97A504CD-7319-4E45-897A-3517E9798367}" destId="{83DBFDB4-90E5-422B-ADB2-0305C22CA61E}" srcOrd="5" destOrd="0" parTransId="{E48F54F9-E11E-474A-BE92-2FB1735B2271}" sibTransId="{0D027BFB-C083-4D3F-8F99-7400DA60ECE1}"/>
    <dgm:cxn modelId="{0605D9C4-2346-4AA6-A79A-670375E1EF5D}" srcId="{4B99DE6F-2043-44C4-95A6-9592208A7A11}" destId="{F42C64D3-816C-434B-9132-7892C6587A3C}" srcOrd="0" destOrd="0" parTransId="{995A93FC-A7AB-4207-BAEC-4B8EE1C57602}" sibTransId="{CDA73E37-C5F9-418E-ABC0-9CC7F4E55D3A}"/>
    <dgm:cxn modelId="{98F12AC5-DE74-4F6D-A032-FC68B1B0B606}" type="presOf" srcId="{4D3791E5-76AD-40A2-9B0E-975E466C3274}" destId="{EDF55A33-2373-4998-BC47-C189E296D48A}" srcOrd="0" destOrd="3" presId="urn:microsoft.com/office/officeart/2005/8/layout/hList1"/>
    <dgm:cxn modelId="{C37D85C8-C964-4FE8-A9AB-C7E1FB781A5E}" type="presOf" srcId="{ABCB8E06-2EC9-46A9-923E-5AB20B7F38AE}" destId="{E70464F2-1E02-4C3E-B477-E8E7FF5583CD}" srcOrd="0" destOrd="2" presId="urn:microsoft.com/office/officeart/2005/8/layout/hList1"/>
    <dgm:cxn modelId="{79104ACA-22D2-4A26-ABFB-C279C0083F42}" srcId="{F552C418-2E5A-40E4-889C-D7144B29B3DC}" destId="{97A504CD-7319-4E45-897A-3517E9798367}" srcOrd="1" destOrd="0" parTransId="{71D4B50C-FBE9-4486-AE34-7B38C532805F}" sibTransId="{62DABE43-7AC4-4FF1-84FA-DF381F1B0C7D}"/>
    <dgm:cxn modelId="{0E9D21CE-2DA6-479C-8B34-E972D43AF3F0}" srcId="{237814B7-9E54-4A80-AD67-F16D6374FE89}" destId="{B03BA608-0211-4BBB-806F-E3F0C7032BF7}" srcOrd="0" destOrd="0" parTransId="{42614FE7-2AE3-4F8A-AA35-8BD3B427C496}" sibTransId="{6B1EA1A5-451E-45D9-A146-9F97B9855DB0}"/>
    <dgm:cxn modelId="{4A5586D0-8644-4E9E-8C45-0AA0FB02EEE1}" type="presOf" srcId="{43678C32-CA15-4940-A2D1-768AD178FDAD}" destId="{EDF55A33-2373-4998-BC47-C189E296D48A}" srcOrd="0" destOrd="2" presId="urn:microsoft.com/office/officeart/2005/8/layout/hList1"/>
    <dgm:cxn modelId="{FB1599DA-F4DC-4914-A3E2-7A6FCFB9C222}" srcId="{97A504CD-7319-4E45-897A-3517E9798367}" destId="{EB92AB3C-3871-48C4-A130-292449A887C8}" srcOrd="0" destOrd="0" parTransId="{9E15FB52-F190-49AB-BD2F-AB78451A7C5C}" sibTransId="{B20375C3-7231-4D07-947E-92E05E5CF3AC}"/>
    <dgm:cxn modelId="{C1E968E2-BE1E-4D75-8D25-9D360D1AA211}" srcId="{6D4C656C-C786-4A7A-9E7C-555DFC363C2A}" destId="{F34594D0-85E0-4145-BA46-A2C949CD40CB}" srcOrd="2" destOrd="0" parTransId="{3908A06E-2AA2-4968-8E48-5560227B882B}" sibTransId="{5CD5A7DE-3417-4EAD-9296-A0C1B213D1BD}"/>
    <dgm:cxn modelId="{433487E8-96C4-472C-821E-C83BD6A97556}" type="presOf" srcId="{68F7D2B7-D36B-454F-B8AE-FD3BB3D12808}" destId="{59120696-01C4-4DEE-BEF6-A8769AF75A86}" srcOrd="0" destOrd="0" presId="urn:microsoft.com/office/officeart/2005/8/layout/hList1"/>
    <dgm:cxn modelId="{ECB8A5E9-5424-4611-92F2-480258ABB3D8}" type="presOf" srcId="{79031343-EA56-4E72-AE19-BB53A633753B}" destId="{59120696-01C4-4DEE-BEF6-A8769AF75A86}" srcOrd="0" destOrd="4" presId="urn:microsoft.com/office/officeart/2005/8/layout/hList1"/>
    <dgm:cxn modelId="{6CB449EE-9B79-41D9-AE41-C153BA34374E}" type="presOf" srcId="{0D5FE134-7622-4BE6-B254-6AA7797F3AD5}" destId="{DAC71E74-4F6B-47B6-8791-C92EE990A1F4}" srcOrd="0" destOrd="2" presId="urn:microsoft.com/office/officeart/2005/8/layout/hList1"/>
    <dgm:cxn modelId="{77E8EAEE-A6E7-425D-B9DD-CDB070A08F89}" srcId="{6D4C656C-C786-4A7A-9E7C-555DFC363C2A}" destId="{67AAAD9D-8BB6-4995-A338-52722470F47E}" srcOrd="5" destOrd="0" parTransId="{4CE34B33-7CF0-4CCD-B734-6C020B559255}" sibTransId="{F8994325-5ABC-4F09-A678-7B62FB743047}"/>
    <dgm:cxn modelId="{5F6061F2-8D42-426A-ABC5-39E6D8735565}" srcId="{6D4C656C-C786-4A7A-9E7C-555DFC363C2A}" destId="{BDE5368E-1F0A-4443-A1FE-886C1F018924}" srcOrd="3" destOrd="0" parTransId="{DCC3D382-FF9D-449E-A08B-41D274AE40C6}" sibTransId="{9BBB58F5-10F9-4135-BD42-6980670342AB}"/>
    <dgm:cxn modelId="{052A56F9-9CAF-43C4-AD48-A84E11ABD15C}" srcId="{97A504CD-7319-4E45-897A-3517E9798367}" destId="{3A0AAE3F-1A82-4DBC-948A-344EC664F541}" srcOrd="1" destOrd="0" parTransId="{C188FDF5-6A87-4D87-87F4-93F815D1D52B}" sibTransId="{05947E32-D82E-43C4-99AF-0223BED0217B}"/>
    <dgm:cxn modelId="{B4AF0AFC-9807-47F3-87BF-DF179F487FBA}" type="presOf" srcId="{919475D2-A0D3-4F02-A1C6-2A7F06329C4B}" destId="{EDF55A33-2373-4998-BC47-C189E296D48A}" srcOrd="0" destOrd="4" presId="urn:microsoft.com/office/officeart/2005/8/layout/hList1"/>
    <dgm:cxn modelId="{AD1135FE-54EA-4923-8746-00DBAAC8AB9A}" srcId="{237814B7-9E54-4A80-AD67-F16D6374FE89}" destId="{26604D0A-93E0-4CEC-AA11-97D3E15DE2B5}" srcOrd="1" destOrd="0" parTransId="{343DEBDA-3FC5-4E16-BCE8-41663D5CB1D7}" sibTransId="{98B43B44-0839-4E44-A7B5-1409593EC218}"/>
    <dgm:cxn modelId="{5EF51AEF-5521-4447-B0D0-9A1F2579B971}" type="presParOf" srcId="{9C8900C1-C734-422D-9889-29BF0C0CAD88}" destId="{42CE95F5-37E6-43C1-A795-7B27E0FC0883}" srcOrd="0" destOrd="0" presId="urn:microsoft.com/office/officeart/2005/8/layout/hList1"/>
    <dgm:cxn modelId="{DDD6C840-F00D-4CBA-B3EF-B6A5D2765B19}" type="presParOf" srcId="{42CE95F5-37E6-43C1-A795-7B27E0FC0883}" destId="{0D7297A7-3F76-4367-A7E4-F0231610C0A5}" srcOrd="0" destOrd="0" presId="urn:microsoft.com/office/officeart/2005/8/layout/hList1"/>
    <dgm:cxn modelId="{5F2F4F57-AE5C-475D-9798-D63C85F0A592}" type="presParOf" srcId="{42CE95F5-37E6-43C1-A795-7B27E0FC0883}" destId="{EDF55A33-2373-4998-BC47-C189E296D48A}" srcOrd="1" destOrd="0" presId="urn:microsoft.com/office/officeart/2005/8/layout/hList1"/>
    <dgm:cxn modelId="{7A5B55DE-969D-4B87-A6CE-12940B355A5E}" type="presParOf" srcId="{9C8900C1-C734-422D-9889-29BF0C0CAD88}" destId="{E6F30332-ED14-43A5-8DCA-9472918F4022}" srcOrd="1" destOrd="0" presId="urn:microsoft.com/office/officeart/2005/8/layout/hList1"/>
    <dgm:cxn modelId="{F544F3E6-3462-4694-9C6F-37C2F0BD7E3A}" type="presParOf" srcId="{9C8900C1-C734-422D-9889-29BF0C0CAD88}" destId="{EC1CB955-888C-43D2-9B41-1D09AB16CB3D}" srcOrd="2" destOrd="0" presId="urn:microsoft.com/office/officeart/2005/8/layout/hList1"/>
    <dgm:cxn modelId="{15C412C4-C715-49B4-92A0-41773912052F}" type="presParOf" srcId="{EC1CB955-888C-43D2-9B41-1D09AB16CB3D}" destId="{A0D3E085-FE21-419B-8ADA-B8F86A0AAACA}" srcOrd="0" destOrd="0" presId="urn:microsoft.com/office/officeart/2005/8/layout/hList1"/>
    <dgm:cxn modelId="{2EFED4EA-478B-4D9E-84ED-006B1AF094FE}" type="presParOf" srcId="{EC1CB955-888C-43D2-9B41-1D09AB16CB3D}" destId="{DAC71E74-4F6B-47B6-8791-C92EE990A1F4}" srcOrd="1" destOrd="0" presId="urn:microsoft.com/office/officeart/2005/8/layout/hList1"/>
    <dgm:cxn modelId="{857E4D35-874F-495E-BAEA-4E817DEBF2D7}" type="presParOf" srcId="{9C8900C1-C734-422D-9889-29BF0C0CAD88}" destId="{190081E3-EF39-4E05-9A46-C16643C1DBBF}" srcOrd="3" destOrd="0" presId="urn:microsoft.com/office/officeart/2005/8/layout/hList1"/>
    <dgm:cxn modelId="{53CF1AB9-3B90-42A8-B1A7-0738032B0649}" type="presParOf" srcId="{9C8900C1-C734-422D-9889-29BF0C0CAD88}" destId="{23F3A946-42A0-4027-88C7-E02C784E04F0}" srcOrd="4" destOrd="0" presId="urn:microsoft.com/office/officeart/2005/8/layout/hList1"/>
    <dgm:cxn modelId="{25780066-746E-43DF-83CC-54327A11A427}" type="presParOf" srcId="{23F3A946-42A0-4027-88C7-E02C784E04F0}" destId="{9B996BEA-7ED8-44C6-A9FD-2DF95C6F5FC8}" srcOrd="0" destOrd="0" presId="urn:microsoft.com/office/officeart/2005/8/layout/hList1"/>
    <dgm:cxn modelId="{74C51BFB-D79E-47DB-80DE-FAE0EFEEBA65}" type="presParOf" srcId="{23F3A946-42A0-4027-88C7-E02C784E04F0}" destId="{E70464F2-1E02-4C3E-B477-E8E7FF5583CD}" srcOrd="1" destOrd="0" presId="urn:microsoft.com/office/officeart/2005/8/layout/hList1"/>
    <dgm:cxn modelId="{1F4DC42F-9EFE-4EBC-AAD7-BF91723B613E}" type="presParOf" srcId="{9C8900C1-C734-422D-9889-29BF0C0CAD88}" destId="{6E206EA8-4FCD-41F3-B98D-53D5C89580CA}" srcOrd="5" destOrd="0" presId="urn:microsoft.com/office/officeart/2005/8/layout/hList1"/>
    <dgm:cxn modelId="{03DAC026-2B65-4520-85A8-EFD37DAB8BFA}" type="presParOf" srcId="{9C8900C1-C734-422D-9889-29BF0C0CAD88}" destId="{B56CE4A8-576C-4076-AA38-108A11E6F5E4}" srcOrd="6" destOrd="0" presId="urn:microsoft.com/office/officeart/2005/8/layout/hList1"/>
    <dgm:cxn modelId="{0A153004-F4A5-493B-977A-20642E11AFDE}" type="presParOf" srcId="{B56CE4A8-576C-4076-AA38-108A11E6F5E4}" destId="{791E694E-7FA8-4DF9-A880-4A56E5E73CB8}" srcOrd="0" destOrd="0" presId="urn:microsoft.com/office/officeart/2005/8/layout/hList1"/>
    <dgm:cxn modelId="{D3030027-B2CE-43FB-88FB-11B5EB32C5D1}" type="presParOf" srcId="{B56CE4A8-576C-4076-AA38-108A11E6F5E4}" destId="{59120696-01C4-4DEE-BEF6-A8769AF75A8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406864-293D-4ADE-A673-C7F24D8849E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B655B3C-7FCD-4AE8-B588-99B6B28B2815}">
      <dgm:prSet custT="1"/>
      <dgm:spPr/>
      <dgm:t>
        <a:bodyPr/>
        <a:lstStyle/>
        <a:p>
          <a:pPr>
            <a:lnSpc>
              <a:spcPct val="100000"/>
            </a:lnSpc>
          </a:pPr>
          <a:r>
            <a:rPr lang="en-US" sz="2000">
              <a:latin typeface="+mn-lt"/>
            </a:rPr>
            <a:t>Questions and feedback are welcome at </a:t>
          </a:r>
          <a:r>
            <a:rPr lang="en-US" sz="2000">
              <a:latin typeface="+mn-lt"/>
              <a:hlinkClick xmlns:r="http://schemas.openxmlformats.org/officeDocument/2006/relationships" r:id="rId1"/>
            </a:rPr>
            <a:t>BHIDD.HelpCenter@dhhs.nc.gov</a:t>
          </a:r>
          <a:r>
            <a:rPr lang="en-US" sz="2000">
              <a:latin typeface="+mn-lt"/>
            </a:rPr>
            <a:t>. </a:t>
          </a:r>
        </a:p>
      </dgm:t>
    </dgm:pt>
    <dgm:pt modelId="{DB37C3E1-CC8C-4A75-A7DC-D60146622FCA}" type="parTrans" cxnId="{F14859B7-C4F1-4660-B17B-B12C8A1DDFB8}">
      <dgm:prSet/>
      <dgm:spPr/>
      <dgm:t>
        <a:bodyPr/>
        <a:lstStyle/>
        <a:p>
          <a:endParaRPr lang="en-US"/>
        </a:p>
      </dgm:t>
    </dgm:pt>
    <dgm:pt modelId="{26715C70-91E1-43AA-B260-8D3DB62BFEDA}" type="sibTrans" cxnId="{F14859B7-C4F1-4660-B17B-B12C8A1DDFB8}">
      <dgm:prSet/>
      <dgm:spPr/>
      <dgm:t>
        <a:bodyPr/>
        <a:lstStyle/>
        <a:p>
          <a:endParaRPr lang="en-US"/>
        </a:p>
      </dgm:t>
    </dgm:pt>
    <dgm:pt modelId="{70FFC5F4-35F2-4A57-874A-992D73050DB7}">
      <dgm:prSet custT="1"/>
      <dgm:spPr/>
      <dgm:t>
        <a:bodyPr/>
        <a:lstStyle/>
        <a:p>
          <a:pPr>
            <a:lnSpc>
              <a:spcPct val="100000"/>
            </a:lnSpc>
          </a:pPr>
          <a:r>
            <a:rPr lang="en-US" sz="2000">
              <a:latin typeface="+mn-lt"/>
            </a:rPr>
            <a:t>The recording and presentation slides for this webinar will be posted to the </a:t>
          </a:r>
          <a:r>
            <a:rPr lang="en-US" sz="2000">
              <a:latin typeface="+mn-lt"/>
              <a:hlinkClick xmlns:r="http://schemas.openxmlformats.org/officeDocument/2006/relationships" r:id="rId2"/>
            </a:rPr>
            <a:t>DMH/DD/SUS Webinars</a:t>
          </a:r>
          <a:r>
            <a:rPr lang="en-US" sz="2000">
              <a:latin typeface="+mn-lt"/>
            </a:rPr>
            <a:t> webpage. </a:t>
          </a:r>
        </a:p>
      </dgm:t>
    </dgm:pt>
    <dgm:pt modelId="{CA3A5594-5729-4953-8B95-7C726DD4974D}" type="parTrans" cxnId="{A23C2C84-E4BE-4564-89B8-30DC39AE5DE0}">
      <dgm:prSet/>
      <dgm:spPr/>
      <dgm:t>
        <a:bodyPr/>
        <a:lstStyle/>
        <a:p>
          <a:endParaRPr lang="en-US"/>
        </a:p>
      </dgm:t>
    </dgm:pt>
    <dgm:pt modelId="{CD2C5ABD-58AF-4513-A286-D7A9D41D318B}" type="sibTrans" cxnId="{A23C2C84-E4BE-4564-89B8-30DC39AE5DE0}">
      <dgm:prSet/>
      <dgm:spPr/>
      <dgm:t>
        <a:bodyPr/>
        <a:lstStyle/>
        <a:p>
          <a:endParaRPr lang="en-US"/>
        </a:p>
      </dgm:t>
    </dgm:pt>
    <dgm:pt modelId="{169A6F68-C06C-4BA7-9FE8-FE93C4FEFE05}" type="pres">
      <dgm:prSet presAssocID="{03406864-293D-4ADE-A673-C7F24D8849E5}" presName="root" presStyleCnt="0">
        <dgm:presLayoutVars>
          <dgm:dir/>
          <dgm:resizeHandles val="exact"/>
        </dgm:presLayoutVars>
      </dgm:prSet>
      <dgm:spPr/>
    </dgm:pt>
    <dgm:pt modelId="{4109A47B-7595-4032-B541-E5D75A37E538}" type="pres">
      <dgm:prSet presAssocID="{3B655B3C-7FCD-4AE8-B588-99B6B28B2815}" presName="compNode" presStyleCnt="0"/>
      <dgm:spPr/>
    </dgm:pt>
    <dgm:pt modelId="{66149FB0-CEBA-4CCF-BA6C-5CC073448C38}" type="pres">
      <dgm:prSet presAssocID="{3B655B3C-7FCD-4AE8-B588-99B6B28B281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2CDFEA7F-2AEF-4D97-944C-701706214D3B}" type="pres">
      <dgm:prSet presAssocID="{3B655B3C-7FCD-4AE8-B588-99B6B28B2815}" presName="spaceRect" presStyleCnt="0"/>
      <dgm:spPr/>
    </dgm:pt>
    <dgm:pt modelId="{ECC9A0A8-ABCB-48B7-BFF0-788B4278F11B}" type="pres">
      <dgm:prSet presAssocID="{3B655B3C-7FCD-4AE8-B588-99B6B28B2815}" presName="textRect" presStyleLbl="revTx" presStyleIdx="0" presStyleCnt="2">
        <dgm:presLayoutVars>
          <dgm:chMax val="1"/>
          <dgm:chPref val="1"/>
        </dgm:presLayoutVars>
      </dgm:prSet>
      <dgm:spPr/>
    </dgm:pt>
    <dgm:pt modelId="{CFDFA600-1AA7-4C98-AE1B-EED03D56C125}" type="pres">
      <dgm:prSet presAssocID="{26715C70-91E1-43AA-B260-8D3DB62BFEDA}" presName="sibTrans" presStyleCnt="0"/>
      <dgm:spPr/>
    </dgm:pt>
    <dgm:pt modelId="{E62A33FE-6196-418B-9340-FCCD3E1A5CD0}" type="pres">
      <dgm:prSet presAssocID="{70FFC5F4-35F2-4A57-874A-992D73050DB7}" presName="compNode" presStyleCnt="0"/>
      <dgm:spPr/>
    </dgm:pt>
    <dgm:pt modelId="{AD7818E7-8D54-4EFE-82D5-11B1D43CF071}" type="pres">
      <dgm:prSet presAssocID="{70FFC5F4-35F2-4A57-874A-992D73050DB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7EE9EC49-9174-427D-8F46-6CC53998A01D}" type="pres">
      <dgm:prSet presAssocID="{70FFC5F4-35F2-4A57-874A-992D73050DB7}" presName="spaceRect" presStyleCnt="0"/>
      <dgm:spPr/>
    </dgm:pt>
    <dgm:pt modelId="{FC5C1F4F-7181-4F48-94FF-5328A40CC334}" type="pres">
      <dgm:prSet presAssocID="{70FFC5F4-35F2-4A57-874A-992D73050DB7}" presName="textRect" presStyleLbl="revTx" presStyleIdx="1" presStyleCnt="2" custScaleX="119395" custLinFactNeighborX="947" custLinFactNeighborY="-7418">
        <dgm:presLayoutVars>
          <dgm:chMax val="1"/>
          <dgm:chPref val="1"/>
        </dgm:presLayoutVars>
      </dgm:prSet>
      <dgm:spPr/>
    </dgm:pt>
  </dgm:ptLst>
  <dgm:cxnLst>
    <dgm:cxn modelId="{D8026D1E-002C-4F1E-B10C-ACEBB25738DC}" type="presOf" srcId="{3B655B3C-7FCD-4AE8-B588-99B6B28B2815}" destId="{ECC9A0A8-ABCB-48B7-BFF0-788B4278F11B}" srcOrd="0" destOrd="0" presId="urn:microsoft.com/office/officeart/2018/2/layout/IconLabelList"/>
    <dgm:cxn modelId="{C9EE4A7E-987C-4C24-AC58-54715767A29A}" type="presOf" srcId="{70FFC5F4-35F2-4A57-874A-992D73050DB7}" destId="{FC5C1F4F-7181-4F48-94FF-5328A40CC334}" srcOrd="0" destOrd="0" presId="urn:microsoft.com/office/officeart/2018/2/layout/IconLabelList"/>
    <dgm:cxn modelId="{A23C2C84-E4BE-4564-89B8-30DC39AE5DE0}" srcId="{03406864-293D-4ADE-A673-C7F24D8849E5}" destId="{70FFC5F4-35F2-4A57-874A-992D73050DB7}" srcOrd="1" destOrd="0" parTransId="{CA3A5594-5729-4953-8B95-7C726DD4974D}" sibTransId="{CD2C5ABD-58AF-4513-A286-D7A9D41D318B}"/>
    <dgm:cxn modelId="{F14859B7-C4F1-4660-B17B-B12C8A1DDFB8}" srcId="{03406864-293D-4ADE-A673-C7F24D8849E5}" destId="{3B655B3C-7FCD-4AE8-B588-99B6B28B2815}" srcOrd="0" destOrd="0" parTransId="{DB37C3E1-CC8C-4A75-A7DC-D60146622FCA}" sibTransId="{26715C70-91E1-43AA-B260-8D3DB62BFEDA}"/>
    <dgm:cxn modelId="{6D05A0DB-279C-4526-9CCD-CA3F3A1160EC}" type="presOf" srcId="{03406864-293D-4ADE-A673-C7F24D8849E5}" destId="{169A6F68-C06C-4BA7-9FE8-FE93C4FEFE05}" srcOrd="0" destOrd="0" presId="urn:microsoft.com/office/officeart/2018/2/layout/IconLabelList"/>
    <dgm:cxn modelId="{BDBAAFB3-1A45-49E2-BBE5-322E14BF6038}" type="presParOf" srcId="{169A6F68-C06C-4BA7-9FE8-FE93C4FEFE05}" destId="{4109A47B-7595-4032-B541-E5D75A37E538}" srcOrd="0" destOrd="0" presId="urn:microsoft.com/office/officeart/2018/2/layout/IconLabelList"/>
    <dgm:cxn modelId="{65C4BF84-58BE-475A-9124-68B704D6DEE5}" type="presParOf" srcId="{4109A47B-7595-4032-B541-E5D75A37E538}" destId="{66149FB0-CEBA-4CCF-BA6C-5CC073448C38}" srcOrd="0" destOrd="0" presId="urn:microsoft.com/office/officeart/2018/2/layout/IconLabelList"/>
    <dgm:cxn modelId="{8AD77BC8-100C-42F7-ABD3-CC05916B13E7}" type="presParOf" srcId="{4109A47B-7595-4032-B541-E5D75A37E538}" destId="{2CDFEA7F-2AEF-4D97-944C-701706214D3B}" srcOrd="1" destOrd="0" presId="urn:microsoft.com/office/officeart/2018/2/layout/IconLabelList"/>
    <dgm:cxn modelId="{D42A9376-0545-447C-9728-C9C3C8B735C8}" type="presParOf" srcId="{4109A47B-7595-4032-B541-E5D75A37E538}" destId="{ECC9A0A8-ABCB-48B7-BFF0-788B4278F11B}" srcOrd="2" destOrd="0" presId="urn:microsoft.com/office/officeart/2018/2/layout/IconLabelList"/>
    <dgm:cxn modelId="{DCD831AC-3D37-4327-9B71-A9BA72E70C4E}" type="presParOf" srcId="{169A6F68-C06C-4BA7-9FE8-FE93C4FEFE05}" destId="{CFDFA600-1AA7-4C98-AE1B-EED03D56C125}" srcOrd="1" destOrd="0" presId="urn:microsoft.com/office/officeart/2018/2/layout/IconLabelList"/>
    <dgm:cxn modelId="{79D11D10-9861-48D7-B111-0871CB058854}" type="presParOf" srcId="{169A6F68-C06C-4BA7-9FE8-FE93C4FEFE05}" destId="{E62A33FE-6196-418B-9340-FCCD3E1A5CD0}" srcOrd="2" destOrd="0" presId="urn:microsoft.com/office/officeart/2018/2/layout/IconLabelList"/>
    <dgm:cxn modelId="{677D8F47-35BD-4112-9E25-D32BE7FC45DE}" type="presParOf" srcId="{E62A33FE-6196-418B-9340-FCCD3E1A5CD0}" destId="{AD7818E7-8D54-4EFE-82D5-11B1D43CF071}" srcOrd="0" destOrd="0" presId="urn:microsoft.com/office/officeart/2018/2/layout/IconLabelList"/>
    <dgm:cxn modelId="{120DD731-C48A-45B8-A0DA-E343B08F02DF}" type="presParOf" srcId="{E62A33FE-6196-418B-9340-FCCD3E1A5CD0}" destId="{7EE9EC49-9174-427D-8F46-6CC53998A01D}" srcOrd="1" destOrd="0" presId="urn:microsoft.com/office/officeart/2018/2/layout/IconLabelList"/>
    <dgm:cxn modelId="{282915AF-3964-4153-979D-CC779947BAE4}" type="presParOf" srcId="{E62A33FE-6196-418B-9340-FCCD3E1A5CD0}" destId="{FC5C1F4F-7181-4F48-94FF-5328A40CC33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61EBF-0D8E-4925-B0E0-E318372CA981}">
      <dsp:nvSpPr>
        <dsp:cNvPr id="0" name=""/>
        <dsp:cNvSpPr/>
      </dsp:nvSpPr>
      <dsp:spPr>
        <a:xfrm rot="10800000">
          <a:off x="1737697" y="2526"/>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Slips and Falls</a:t>
          </a:r>
        </a:p>
      </dsp:txBody>
      <dsp:txXfrm rot="10800000">
        <a:off x="2113954" y="2526"/>
        <a:ext cx="5028863" cy="1505029"/>
      </dsp:txXfrm>
    </dsp:sp>
    <dsp:sp modelId="{983FCAF4-EF35-4DDE-80AC-3033C9CDE83B}">
      <dsp:nvSpPr>
        <dsp:cNvPr id="0" name=""/>
        <dsp:cNvSpPr/>
      </dsp:nvSpPr>
      <dsp:spPr>
        <a:xfrm>
          <a:off x="576883" y="9419"/>
          <a:ext cx="1505029" cy="150502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ACB547-39F4-45D8-993C-C05EE403EF2A}">
      <dsp:nvSpPr>
        <dsp:cNvPr id="0" name=""/>
        <dsp:cNvSpPr/>
      </dsp:nvSpPr>
      <dsp:spPr>
        <a:xfrm rot="10800000">
          <a:off x="1737697" y="1956818"/>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Car accidents</a:t>
          </a:r>
        </a:p>
      </dsp:txBody>
      <dsp:txXfrm rot="10800000">
        <a:off x="2113954" y="1956818"/>
        <a:ext cx="5028863" cy="1505029"/>
      </dsp:txXfrm>
    </dsp:sp>
    <dsp:sp modelId="{F328E50D-B1A0-43F7-A0B6-B92DCE28A223}">
      <dsp:nvSpPr>
        <dsp:cNvPr id="0" name=""/>
        <dsp:cNvSpPr/>
      </dsp:nvSpPr>
      <dsp:spPr>
        <a:xfrm>
          <a:off x="542132" y="1873139"/>
          <a:ext cx="1505029" cy="150502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52DD71-5DAB-4841-8745-08EA51C3C5F3}">
      <dsp:nvSpPr>
        <dsp:cNvPr id="0" name=""/>
        <dsp:cNvSpPr/>
      </dsp:nvSpPr>
      <dsp:spPr>
        <a:xfrm rot="10800000">
          <a:off x="1737697" y="3911110"/>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Hits or strikes to the head</a:t>
          </a:r>
        </a:p>
      </dsp:txBody>
      <dsp:txXfrm rot="10800000">
        <a:off x="2113954" y="3911110"/>
        <a:ext cx="5028863" cy="1505029"/>
      </dsp:txXfrm>
    </dsp:sp>
    <dsp:sp modelId="{292D66C7-9C24-4BAA-A245-4BF12BA2B606}">
      <dsp:nvSpPr>
        <dsp:cNvPr id="0" name=""/>
        <dsp:cNvSpPr/>
      </dsp:nvSpPr>
      <dsp:spPr>
        <a:xfrm>
          <a:off x="494994" y="3879730"/>
          <a:ext cx="1505029" cy="1505029"/>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297A7-3F76-4367-A7E4-F0231610C0A5}">
      <dsp:nvSpPr>
        <dsp:cNvPr id="0" name=""/>
        <dsp:cNvSpPr/>
      </dsp:nvSpPr>
      <dsp:spPr>
        <a:xfrm>
          <a:off x="4359" y="347212"/>
          <a:ext cx="2621238" cy="104849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Physical</a:t>
          </a:r>
        </a:p>
      </dsp:txBody>
      <dsp:txXfrm>
        <a:off x="4359" y="347212"/>
        <a:ext cx="2621238" cy="1048495"/>
      </dsp:txXfrm>
    </dsp:sp>
    <dsp:sp modelId="{EDF55A33-2373-4998-BC47-C189E296D48A}">
      <dsp:nvSpPr>
        <dsp:cNvPr id="0" name=""/>
        <dsp:cNvSpPr/>
      </dsp:nvSpPr>
      <dsp:spPr>
        <a:xfrm>
          <a:off x="4359" y="1395707"/>
          <a:ext cx="2621238" cy="40086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Coordination</a:t>
          </a:r>
        </a:p>
        <a:p>
          <a:pPr marL="228600" lvl="1" indent="-228600" algn="l" defTabSz="1066800">
            <a:lnSpc>
              <a:spcPct val="90000"/>
            </a:lnSpc>
            <a:spcBef>
              <a:spcPct val="0"/>
            </a:spcBef>
            <a:spcAft>
              <a:spcPct val="15000"/>
            </a:spcAft>
            <a:buChar char="•"/>
          </a:pPr>
          <a:r>
            <a:rPr lang="en-US" sz="2400" kern="1200"/>
            <a:t>Hearing/Vision </a:t>
          </a:r>
        </a:p>
        <a:p>
          <a:pPr marL="228600" lvl="1" indent="-228600" algn="l" defTabSz="1066800">
            <a:lnSpc>
              <a:spcPct val="90000"/>
            </a:lnSpc>
            <a:spcBef>
              <a:spcPct val="0"/>
            </a:spcBef>
            <a:spcAft>
              <a:spcPct val="15000"/>
            </a:spcAft>
            <a:buChar char="•"/>
          </a:pPr>
          <a:r>
            <a:rPr lang="en-US" sz="2400" kern="1200"/>
            <a:t>Sensory changes</a:t>
          </a:r>
        </a:p>
        <a:p>
          <a:pPr marL="228600" lvl="1" indent="-228600" algn="l" defTabSz="1066800">
            <a:lnSpc>
              <a:spcPct val="90000"/>
            </a:lnSpc>
            <a:spcBef>
              <a:spcPct val="0"/>
            </a:spcBef>
            <a:spcAft>
              <a:spcPct val="15000"/>
            </a:spcAft>
            <a:buChar char="•"/>
          </a:pPr>
          <a:r>
            <a:rPr lang="en-US" sz="2400" kern="1200"/>
            <a:t>Mobility </a:t>
          </a:r>
        </a:p>
        <a:p>
          <a:pPr marL="228600" lvl="1" indent="-228600" algn="l" defTabSz="1066800">
            <a:lnSpc>
              <a:spcPct val="90000"/>
            </a:lnSpc>
            <a:spcBef>
              <a:spcPct val="0"/>
            </a:spcBef>
            <a:spcAft>
              <a:spcPct val="15000"/>
            </a:spcAft>
            <a:buChar char="•"/>
          </a:pPr>
          <a:r>
            <a:rPr lang="en-US" sz="2400" kern="1200"/>
            <a:t>Headaches</a:t>
          </a:r>
        </a:p>
        <a:p>
          <a:pPr marL="228600" lvl="1" indent="-228600" algn="l" defTabSz="1066800">
            <a:lnSpc>
              <a:spcPct val="90000"/>
            </a:lnSpc>
            <a:spcBef>
              <a:spcPct val="0"/>
            </a:spcBef>
            <a:spcAft>
              <a:spcPct val="15000"/>
            </a:spcAft>
            <a:buChar char="•"/>
          </a:pPr>
          <a:r>
            <a:rPr lang="en-US" sz="2400" kern="1200"/>
            <a:t>Seizures</a:t>
          </a:r>
        </a:p>
        <a:p>
          <a:pPr marL="228600" lvl="1" indent="-228600" algn="l" defTabSz="1066800">
            <a:lnSpc>
              <a:spcPct val="90000"/>
            </a:lnSpc>
            <a:spcBef>
              <a:spcPct val="0"/>
            </a:spcBef>
            <a:spcAft>
              <a:spcPct val="15000"/>
            </a:spcAft>
            <a:buChar char="•"/>
          </a:pPr>
          <a:r>
            <a:rPr lang="en-US" sz="2400" kern="1200"/>
            <a:t>Fatigue</a:t>
          </a:r>
        </a:p>
      </dsp:txBody>
      <dsp:txXfrm>
        <a:off x="4359" y="1395707"/>
        <a:ext cx="2621238" cy="4008655"/>
      </dsp:txXfrm>
    </dsp:sp>
    <dsp:sp modelId="{A0D3E085-FE21-419B-8ADA-B8F86A0AAACA}">
      <dsp:nvSpPr>
        <dsp:cNvPr id="0" name=""/>
        <dsp:cNvSpPr/>
      </dsp:nvSpPr>
      <dsp:spPr>
        <a:xfrm>
          <a:off x="2992570" y="347212"/>
          <a:ext cx="2621238" cy="1048495"/>
        </a:xfrm>
        <a:prstGeom prst="rect">
          <a:avLst/>
        </a:prstGeom>
        <a:solidFill>
          <a:schemeClr val="accent5">
            <a:hueOff val="2003568"/>
            <a:satOff val="-8793"/>
            <a:lumOff val="2614"/>
            <a:alphaOff val="0"/>
          </a:schemeClr>
        </a:solidFill>
        <a:ln w="12700" cap="flat" cmpd="sng" algn="ctr">
          <a:solidFill>
            <a:schemeClr val="accent5">
              <a:hueOff val="2003568"/>
              <a:satOff val="-8793"/>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Cognitive</a:t>
          </a:r>
        </a:p>
      </dsp:txBody>
      <dsp:txXfrm>
        <a:off x="2992570" y="347212"/>
        <a:ext cx="2621238" cy="1048495"/>
      </dsp:txXfrm>
    </dsp:sp>
    <dsp:sp modelId="{DAC71E74-4F6B-47B6-8791-C92EE990A1F4}">
      <dsp:nvSpPr>
        <dsp:cNvPr id="0" name=""/>
        <dsp:cNvSpPr/>
      </dsp:nvSpPr>
      <dsp:spPr>
        <a:xfrm>
          <a:off x="2992570" y="1395707"/>
          <a:ext cx="2621238" cy="4008655"/>
        </a:xfrm>
        <a:prstGeom prst="rect">
          <a:avLst/>
        </a:prstGeom>
        <a:solidFill>
          <a:schemeClr val="accent5">
            <a:tint val="40000"/>
            <a:alpha val="90000"/>
            <a:hueOff val="1942688"/>
            <a:satOff val="-6081"/>
            <a:lumOff val="403"/>
            <a:alphaOff val="0"/>
          </a:schemeClr>
        </a:solidFill>
        <a:ln w="12700" cap="flat" cmpd="sng" algn="ctr">
          <a:solidFill>
            <a:schemeClr val="accent5">
              <a:tint val="40000"/>
              <a:alpha val="90000"/>
              <a:hueOff val="1942688"/>
              <a:satOff val="-6081"/>
              <a:lumOff val="4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Memory</a:t>
          </a:r>
        </a:p>
        <a:p>
          <a:pPr marL="228600" lvl="1" indent="-228600" algn="l" defTabSz="1066800">
            <a:lnSpc>
              <a:spcPct val="90000"/>
            </a:lnSpc>
            <a:spcBef>
              <a:spcPct val="0"/>
            </a:spcBef>
            <a:spcAft>
              <a:spcPct val="15000"/>
            </a:spcAft>
            <a:buChar char="•"/>
          </a:pPr>
          <a:r>
            <a:rPr lang="en-US" sz="2400" kern="1200"/>
            <a:t>Attention</a:t>
          </a:r>
        </a:p>
        <a:p>
          <a:pPr marL="228600" lvl="1" indent="-228600" algn="l" defTabSz="1066800">
            <a:lnSpc>
              <a:spcPct val="90000"/>
            </a:lnSpc>
            <a:spcBef>
              <a:spcPct val="0"/>
            </a:spcBef>
            <a:spcAft>
              <a:spcPct val="15000"/>
            </a:spcAft>
            <a:buChar char="•"/>
          </a:pPr>
          <a:r>
            <a:rPr lang="en-US" sz="2400" kern="1200"/>
            <a:t>Organization</a:t>
          </a:r>
        </a:p>
        <a:p>
          <a:pPr marL="228600" lvl="1" indent="-228600" algn="l" defTabSz="1066800">
            <a:lnSpc>
              <a:spcPct val="90000"/>
            </a:lnSpc>
            <a:spcBef>
              <a:spcPct val="0"/>
            </a:spcBef>
            <a:spcAft>
              <a:spcPct val="15000"/>
            </a:spcAft>
            <a:buChar char="•"/>
          </a:pPr>
          <a:r>
            <a:rPr lang="en-US" sz="2400" kern="1200"/>
            <a:t>Planning</a:t>
          </a:r>
        </a:p>
        <a:p>
          <a:pPr marL="228600" lvl="1" indent="-228600" algn="l" defTabSz="1066800">
            <a:lnSpc>
              <a:spcPct val="90000"/>
            </a:lnSpc>
            <a:spcBef>
              <a:spcPct val="0"/>
            </a:spcBef>
            <a:spcAft>
              <a:spcPct val="15000"/>
            </a:spcAft>
            <a:buChar char="•"/>
          </a:pPr>
          <a:r>
            <a:rPr lang="en-US" sz="2400" kern="1200"/>
            <a:t>Judgement</a:t>
          </a:r>
        </a:p>
        <a:p>
          <a:pPr marL="228600" lvl="1" indent="-228600" algn="l" defTabSz="1066800">
            <a:lnSpc>
              <a:spcPct val="90000"/>
            </a:lnSpc>
            <a:spcBef>
              <a:spcPct val="0"/>
            </a:spcBef>
            <a:spcAft>
              <a:spcPct val="15000"/>
            </a:spcAft>
            <a:buChar char="•"/>
          </a:pPr>
          <a:r>
            <a:rPr lang="en-US" sz="2400" kern="1200"/>
            <a:t>Decision-making</a:t>
          </a:r>
        </a:p>
        <a:p>
          <a:pPr marL="228600" lvl="1" indent="-228600" algn="l" defTabSz="1066800">
            <a:lnSpc>
              <a:spcPct val="90000"/>
            </a:lnSpc>
            <a:spcBef>
              <a:spcPct val="0"/>
            </a:spcBef>
            <a:spcAft>
              <a:spcPct val="15000"/>
            </a:spcAft>
            <a:buChar char="•"/>
          </a:pPr>
          <a:r>
            <a:rPr lang="en-US" sz="2400" kern="1200"/>
            <a:t>Processing Speed </a:t>
          </a:r>
        </a:p>
      </dsp:txBody>
      <dsp:txXfrm>
        <a:off x="2992570" y="1395707"/>
        <a:ext cx="2621238" cy="4008655"/>
      </dsp:txXfrm>
    </dsp:sp>
    <dsp:sp modelId="{9B996BEA-7ED8-44C6-A9FD-2DF95C6F5FC8}">
      <dsp:nvSpPr>
        <dsp:cNvPr id="0" name=""/>
        <dsp:cNvSpPr/>
      </dsp:nvSpPr>
      <dsp:spPr>
        <a:xfrm>
          <a:off x="5980782" y="347212"/>
          <a:ext cx="2621238" cy="1048495"/>
        </a:xfrm>
        <a:prstGeom prst="rect">
          <a:avLst/>
        </a:prstGeom>
        <a:solidFill>
          <a:schemeClr val="accent5">
            <a:hueOff val="4007135"/>
            <a:satOff val="-17587"/>
            <a:lumOff val="5229"/>
            <a:alphaOff val="0"/>
          </a:schemeClr>
        </a:solidFill>
        <a:ln w="12700" cap="flat" cmpd="sng" algn="ctr">
          <a:solidFill>
            <a:schemeClr val="accent5">
              <a:hueOff val="4007135"/>
              <a:satOff val="-17587"/>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Personality</a:t>
          </a:r>
        </a:p>
      </dsp:txBody>
      <dsp:txXfrm>
        <a:off x="5980782" y="347212"/>
        <a:ext cx="2621238" cy="1048495"/>
      </dsp:txXfrm>
    </dsp:sp>
    <dsp:sp modelId="{E70464F2-1E02-4C3E-B477-E8E7FF5583CD}">
      <dsp:nvSpPr>
        <dsp:cNvPr id="0" name=""/>
        <dsp:cNvSpPr/>
      </dsp:nvSpPr>
      <dsp:spPr>
        <a:xfrm>
          <a:off x="5980782" y="1395707"/>
          <a:ext cx="2621238" cy="4008655"/>
        </a:xfrm>
        <a:prstGeom prst="rect">
          <a:avLst/>
        </a:prstGeom>
        <a:solidFill>
          <a:schemeClr val="accent5">
            <a:tint val="40000"/>
            <a:alpha val="90000"/>
            <a:hueOff val="3885376"/>
            <a:satOff val="-12163"/>
            <a:lumOff val="806"/>
            <a:alphaOff val="0"/>
          </a:schemeClr>
        </a:solidFill>
        <a:ln w="12700" cap="flat" cmpd="sng" algn="ctr">
          <a:solidFill>
            <a:schemeClr val="accent5">
              <a:tint val="40000"/>
              <a:alpha val="90000"/>
              <a:hueOff val="3885376"/>
              <a:satOff val="-12163"/>
              <a:lumOff val="8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Emotions</a:t>
          </a:r>
        </a:p>
        <a:p>
          <a:pPr marL="228600" lvl="1" indent="-228600" algn="l" defTabSz="1066800">
            <a:lnSpc>
              <a:spcPct val="90000"/>
            </a:lnSpc>
            <a:spcBef>
              <a:spcPct val="0"/>
            </a:spcBef>
            <a:spcAft>
              <a:spcPct val="15000"/>
            </a:spcAft>
            <a:buChar char="•"/>
          </a:pPr>
          <a:r>
            <a:rPr lang="en-US" sz="2400" kern="1200"/>
            <a:t>Depression</a:t>
          </a:r>
        </a:p>
        <a:p>
          <a:pPr marL="228600" lvl="1" indent="-228600" algn="l" defTabSz="1066800">
            <a:lnSpc>
              <a:spcPct val="90000"/>
            </a:lnSpc>
            <a:spcBef>
              <a:spcPct val="0"/>
            </a:spcBef>
            <a:spcAft>
              <a:spcPct val="15000"/>
            </a:spcAft>
            <a:buChar char="•"/>
          </a:pPr>
          <a:r>
            <a:rPr lang="en-US" sz="2400" kern="1200"/>
            <a:t>Understanding social cues</a:t>
          </a:r>
        </a:p>
        <a:p>
          <a:pPr marL="228600" lvl="1" indent="-228600" algn="l" defTabSz="1066800">
            <a:lnSpc>
              <a:spcPct val="90000"/>
            </a:lnSpc>
            <a:spcBef>
              <a:spcPct val="0"/>
            </a:spcBef>
            <a:spcAft>
              <a:spcPct val="15000"/>
            </a:spcAft>
            <a:buChar char="•"/>
          </a:pPr>
          <a:r>
            <a:rPr lang="en-US" sz="2400" kern="1200"/>
            <a:t>Relating to others</a:t>
          </a:r>
        </a:p>
        <a:p>
          <a:pPr marL="228600" lvl="1" indent="-228600" algn="l" defTabSz="1066800">
            <a:lnSpc>
              <a:spcPct val="90000"/>
            </a:lnSpc>
            <a:spcBef>
              <a:spcPct val="0"/>
            </a:spcBef>
            <a:spcAft>
              <a:spcPct val="15000"/>
            </a:spcAft>
            <a:buChar char="•"/>
          </a:pPr>
          <a:r>
            <a:rPr lang="en-US" sz="2400" kern="1200"/>
            <a:t>Forming relationships</a:t>
          </a:r>
        </a:p>
        <a:p>
          <a:pPr marL="228600" lvl="1" indent="-228600" algn="l" defTabSz="1066800">
            <a:lnSpc>
              <a:spcPct val="90000"/>
            </a:lnSpc>
            <a:spcBef>
              <a:spcPct val="0"/>
            </a:spcBef>
            <a:spcAft>
              <a:spcPct val="15000"/>
            </a:spcAft>
            <a:buChar char="•"/>
          </a:pPr>
          <a:r>
            <a:rPr lang="en-US" sz="2400" kern="1200"/>
            <a:t>Anxiety</a:t>
          </a:r>
        </a:p>
      </dsp:txBody>
      <dsp:txXfrm>
        <a:off x="5980782" y="1395707"/>
        <a:ext cx="2621238" cy="4008655"/>
      </dsp:txXfrm>
    </dsp:sp>
    <dsp:sp modelId="{791E694E-7FA8-4DF9-A880-4A56E5E73CB8}">
      <dsp:nvSpPr>
        <dsp:cNvPr id="0" name=""/>
        <dsp:cNvSpPr/>
      </dsp:nvSpPr>
      <dsp:spPr>
        <a:xfrm>
          <a:off x="8968994" y="347212"/>
          <a:ext cx="2621238" cy="1048495"/>
        </a:xfrm>
        <a:prstGeom prst="rect">
          <a:avLst/>
        </a:prstGeom>
        <a:solidFill>
          <a:schemeClr val="accent5">
            <a:hueOff val="6010703"/>
            <a:satOff val="-26380"/>
            <a:lumOff val="7843"/>
            <a:alphaOff val="0"/>
          </a:schemeClr>
        </a:solidFill>
        <a:ln w="12700" cap="flat" cmpd="sng" algn="ctr">
          <a:solidFill>
            <a:schemeClr val="accent5">
              <a:hueOff val="6010703"/>
              <a:satOff val="-26380"/>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Other changes </a:t>
          </a:r>
        </a:p>
      </dsp:txBody>
      <dsp:txXfrm>
        <a:off x="8968994" y="347212"/>
        <a:ext cx="2621238" cy="1048495"/>
      </dsp:txXfrm>
    </dsp:sp>
    <dsp:sp modelId="{59120696-01C4-4DEE-BEF6-A8769AF75A86}">
      <dsp:nvSpPr>
        <dsp:cNvPr id="0" name=""/>
        <dsp:cNvSpPr/>
      </dsp:nvSpPr>
      <dsp:spPr>
        <a:xfrm>
          <a:off x="8968994" y="1395707"/>
          <a:ext cx="2621238" cy="4008655"/>
        </a:xfrm>
        <a:prstGeom prst="rect">
          <a:avLst/>
        </a:prstGeom>
        <a:solidFill>
          <a:schemeClr val="accent5">
            <a:tint val="40000"/>
            <a:alpha val="90000"/>
            <a:hueOff val="5828064"/>
            <a:satOff val="-18244"/>
            <a:lumOff val="1209"/>
            <a:alphaOff val="0"/>
          </a:schemeClr>
        </a:solidFill>
        <a:ln w="12700" cap="flat" cmpd="sng" algn="ctr">
          <a:solidFill>
            <a:schemeClr val="accent5">
              <a:tint val="40000"/>
              <a:alpha val="90000"/>
              <a:hueOff val="5828064"/>
              <a:satOff val="-18244"/>
              <a:lumOff val="1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Communication</a:t>
          </a:r>
        </a:p>
        <a:p>
          <a:pPr marL="228600" lvl="1" indent="-228600" algn="l" defTabSz="1066800">
            <a:lnSpc>
              <a:spcPct val="90000"/>
            </a:lnSpc>
            <a:spcBef>
              <a:spcPct val="0"/>
            </a:spcBef>
            <a:spcAft>
              <a:spcPct val="15000"/>
            </a:spcAft>
            <a:buChar char="•"/>
          </a:pPr>
          <a:r>
            <a:rPr lang="en-US" sz="2400" kern="1200"/>
            <a:t>Social Skills/Isolation</a:t>
          </a:r>
        </a:p>
        <a:p>
          <a:pPr marL="228600" lvl="1" indent="-228600" algn="l" defTabSz="1066800">
            <a:lnSpc>
              <a:spcPct val="90000"/>
            </a:lnSpc>
            <a:spcBef>
              <a:spcPct val="0"/>
            </a:spcBef>
            <a:spcAft>
              <a:spcPct val="15000"/>
            </a:spcAft>
            <a:buChar char="•"/>
          </a:pPr>
          <a:r>
            <a:rPr lang="en-US" sz="2400" kern="1200"/>
            <a:t>Emotional</a:t>
          </a:r>
        </a:p>
        <a:p>
          <a:pPr marL="228600" lvl="1" indent="-228600" algn="l" defTabSz="1066800">
            <a:lnSpc>
              <a:spcPct val="90000"/>
            </a:lnSpc>
            <a:spcBef>
              <a:spcPct val="0"/>
            </a:spcBef>
            <a:spcAft>
              <a:spcPct val="15000"/>
            </a:spcAft>
            <a:buChar char="•"/>
          </a:pPr>
          <a:r>
            <a:rPr lang="en-US" sz="2400" kern="1200"/>
            <a:t>Lifestyle</a:t>
          </a:r>
        </a:p>
        <a:p>
          <a:pPr marL="228600" lvl="1" indent="-228600" algn="l" defTabSz="1066800">
            <a:lnSpc>
              <a:spcPct val="90000"/>
            </a:lnSpc>
            <a:spcBef>
              <a:spcPct val="0"/>
            </a:spcBef>
            <a:spcAft>
              <a:spcPct val="15000"/>
            </a:spcAft>
            <a:buChar char="•"/>
          </a:pPr>
          <a:r>
            <a:rPr lang="en-US" sz="2400" kern="1200"/>
            <a:t>Reduced Independence</a:t>
          </a:r>
        </a:p>
        <a:p>
          <a:pPr marL="228600" lvl="1" indent="-228600" algn="l" defTabSz="1066800">
            <a:lnSpc>
              <a:spcPct val="90000"/>
            </a:lnSpc>
            <a:spcBef>
              <a:spcPct val="0"/>
            </a:spcBef>
            <a:spcAft>
              <a:spcPct val="15000"/>
            </a:spcAft>
            <a:buChar char="•"/>
          </a:pPr>
          <a:r>
            <a:rPr lang="en-US" sz="2400" kern="1200"/>
            <a:t>Employment challenges </a:t>
          </a:r>
        </a:p>
        <a:p>
          <a:pPr marL="228600" lvl="1" indent="-228600" algn="l" defTabSz="1066800">
            <a:lnSpc>
              <a:spcPct val="90000"/>
            </a:lnSpc>
            <a:spcBef>
              <a:spcPct val="0"/>
            </a:spcBef>
            <a:spcAft>
              <a:spcPct val="15000"/>
            </a:spcAft>
            <a:buChar char="•"/>
          </a:pPr>
          <a:r>
            <a:rPr lang="en-US" sz="2400" kern="1200"/>
            <a:t>Mental Health </a:t>
          </a:r>
        </a:p>
      </dsp:txBody>
      <dsp:txXfrm>
        <a:off x="8968994" y="1395707"/>
        <a:ext cx="2621238" cy="4008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9FB0-CEBA-4CCF-BA6C-5CC073448C38}">
      <dsp:nvSpPr>
        <dsp:cNvPr id="0" name=""/>
        <dsp:cNvSpPr/>
      </dsp:nvSpPr>
      <dsp:spPr>
        <a:xfrm>
          <a:off x="1534982" y="396975"/>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9A0A8-ABCB-48B7-BFF0-788B4278F11B}">
      <dsp:nvSpPr>
        <dsp:cNvPr id="0" name=""/>
        <dsp:cNvSpPr/>
      </dsp:nvSpPr>
      <dsp:spPr>
        <a:xfrm>
          <a:off x="346982" y="2850829"/>
          <a:ext cx="432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Questions and feedback are welcome at </a:t>
          </a:r>
          <a:r>
            <a:rPr lang="en-US" sz="2000" kern="1200">
              <a:latin typeface="+mn-lt"/>
              <a:hlinkClick xmlns:r="http://schemas.openxmlformats.org/officeDocument/2006/relationships" r:id="rId2"/>
            </a:rPr>
            <a:t>BHIDD.HelpCenter@dhhs.nc.gov</a:t>
          </a:r>
          <a:r>
            <a:rPr lang="en-US" sz="2000" kern="1200">
              <a:latin typeface="+mn-lt"/>
            </a:rPr>
            <a:t>. </a:t>
          </a:r>
        </a:p>
      </dsp:txBody>
      <dsp:txXfrm>
        <a:off x="346982" y="2850829"/>
        <a:ext cx="4320000" cy="945000"/>
      </dsp:txXfrm>
    </dsp:sp>
    <dsp:sp modelId="{AD7818E7-8D54-4EFE-82D5-11B1D43CF071}">
      <dsp:nvSpPr>
        <dsp:cNvPr id="0" name=""/>
        <dsp:cNvSpPr/>
      </dsp:nvSpPr>
      <dsp:spPr>
        <a:xfrm>
          <a:off x="7029914" y="396975"/>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5C1F4F-7181-4F48-94FF-5328A40CC334}">
      <dsp:nvSpPr>
        <dsp:cNvPr id="0" name=""/>
        <dsp:cNvSpPr/>
      </dsp:nvSpPr>
      <dsp:spPr>
        <a:xfrm>
          <a:off x="5463892" y="2780729"/>
          <a:ext cx="5157864"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The recording and presentation slides for this webinar will be posted to the </a:t>
          </a:r>
          <a:r>
            <a:rPr lang="en-US" sz="2000" kern="1200">
              <a:latin typeface="+mn-lt"/>
              <a:hlinkClick xmlns:r="http://schemas.openxmlformats.org/officeDocument/2006/relationships" r:id="rId4"/>
            </a:rPr>
            <a:t>DMH/DD/SUS Webinars</a:t>
          </a:r>
          <a:r>
            <a:rPr lang="en-US" sz="2000" kern="1200">
              <a:latin typeface="+mn-lt"/>
            </a:rPr>
            <a:t> webpage. </a:t>
          </a:r>
        </a:p>
      </dsp:txBody>
      <dsp:txXfrm>
        <a:off x="5463892" y="2780729"/>
        <a:ext cx="5157864" cy="94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FAF71-9951-4F0C-ACCC-3B8FE5BB136B}"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051AE-F991-42F5-9A6D-09DB94DAEF1B}" type="slidenum">
              <a:rPr lang="en-US" smtClean="0"/>
              <a:t>‹#›</a:t>
            </a:fld>
            <a:endParaRPr lang="en-US"/>
          </a:p>
        </p:txBody>
      </p:sp>
    </p:spTree>
    <p:extLst>
      <p:ext uri="{BB962C8B-B14F-4D97-AF65-F5344CB8AC3E}">
        <p14:creationId xmlns:p14="http://schemas.microsoft.com/office/powerpoint/2010/main" val="76925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6432-024E-CABE-1B21-AA0CC2FF8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F800D-DD8A-EED5-19D3-F2B1796E4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37C22-485A-4494-FB1F-9DCD1E4FEB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Again, Inclusion Connects is the cross-divisional system that supports people with IDD. This means all people with IDD – regardless of level of skill, age, or where they choose to live.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goal of Inclusion Connects is to support individuals with IDD across the life span to live their lives where they want with the services and supports they need. We want to provide choice – choice of housing options and services. And finally, we can talk about services and access, but for true access, we must address the Direct Support Professional Workforce Shortage.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throughout all of this work, we are committed to providing data and transparency to the community. As part of the consent order, there are reporting requirements, but beyond that, we are doing this because we have to have good data to know where we are and if our efforts are doing what we think they will do. </a:t>
            </a:r>
          </a:p>
          <a:p>
            <a:endParaRPr lang="en-US"/>
          </a:p>
          <a:p>
            <a:endParaRPr lang="en-US"/>
          </a:p>
        </p:txBody>
      </p:sp>
      <p:sp>
        <p:nvSpPr>
          <p:cNvPr id="4" name="Slide Number Placeholder 3">
            <a:extLst>
              <a:ext uri="{FF2B5EF4-FFF2-40B4-BE49-F238E27FC236}">
                <a16:creationId xmlns:a16="http://schemas.microsoft.com/office/drawing/2014/main" id="{A4995B4E-A0B0-3A3E-2163-624E4162B8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C018B-9C33-42D0-8148-7F9E1AC29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9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14</a:t>
            </a:fld>
            <a:endParaRPr lang="en-US"/>
          </a:p>
        </p:txBody>
      </p:sp>
    </p:spTree>
    <p:extLst>
      <p:ext uri="{BB962C8B-B14F-4D97-AF65-F5344CB8AC3E}">
        <p14:creationId xmlns:p14="http://schemas.microsoft.com/office/powerpoint/2010/main" val="173262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20</a:t>
            </a:fld>
            <a:endParaRPr lang="en-US"/>
          </a:p>
        </p:txBody>
      </p:sp>
    </p:spTree>
    <p:extLst>
      <p:ext uri="{BB962C8B-B14F-4D97-AF65-F5344CB8AC3E}">
        <p14:creationId xmlns:p14="http://schemas.microsoft.com/office/powerpoint/2010/main" val="414142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1E4C5-B054-42BB-8F38-F3F4648CA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1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0EC-ECA0-EE7D-4CAD-4087C65B4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441DF-6A85-8244-395A-383FD57FB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A7A03-7A27-5A33-13D2-CCF2ABC77307}"/>
              </a:ext>
            </a:extLst>
          </p:cNvPr>
          <p:cNvSpPr>
            <a:spLocks noGrp="1"/>
          </p:cNvSpPr>
          <p:nvPr>
            <p:ph type="dt" sz="half" idx="10"/>
          </p:nvPr>
        </p:nvSpPr>
        <p:spPr/>
        <p:txBody>
          <a:bodyPr/>
          <a:lstStyle/>
          <a:p>
            <a:fld id="{05705DA9-5D93-4929-B605-919926FF1C1E}" type="datetime1">
              <a:rPr lang="en-US" smtClean="0"/>
              <a:t>6/2/2026</a:t>
            </a:fld>
            <a:endParaRPr lang="en-US"/>
          </a:p>
        </p:txBody>
      </p:sp>
      <p:sp>
        <p:nvSpPr>
          <p:cNvPr id="5" name="Footer Placeholder 4">
            <a:extLst>
              <a:ext uri="{FF2B5EF4-FFF2-40B4-BE49-F238E27FC236}">
                <a16:creationId xmlns:a16="http://schemas.microsoft.com/office/drawing/2014/main" id="{3075F23A-BAA7-F732-AB68-C17F39A22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004A-AD99-AFD0-09E5-ADE19D91ADF5}"/>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727837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F25C-7026-5062-C00E-1533699E1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F1C00-B7D0-99F7-7ABB-3C81CB84E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86B2C-D394-BA7E-B368-A07A05B5C86F}"/>
              </a:ext>
            </a:extLst>
          </p:cNvPr>
          <p:cNvSpPr>
            <a:spLocks noGrp="1"/>
          </p:cNvSpPr>
          <p:nvPr>
            <p:ph type="dt" sz="half" idx="10"/>
          </p:nvPr>
        </p:nvSpPr>
        <p:spPr/>
        <p:txBody>
          <a:bodyPr/>
          <a:lstStyle/>
          <a:p>
            <a:fld id="{BAB72AA7-CE90-4993-AB03-9A2AB10A948C}" type="datetime1">
              <a:rPr lang="en-US" smtClean="0"/>
              <a:t>6/2/2026</a:t>
            </a:fld>
            <a:endParaRPr lang="en-US"/>
          </a:p>
        </p:txBody>
      </p:sp>
      <p:sp>
        <p:nvSpPr>
          <p:cNvPr id="5" name="Footer Placeholder 4">
            <a:extLst>
              <a:ext uri="{FF2B5EF4-FFF2-40B4-BE49-F238E27FC236}">
                <a16:creationId xmlns:a16="http://schemas.microsoft.com/office/drawing/2014/main" id="{8523165A-FE39-0128-E85D-5924B77CC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C324-D92E-ECBA-B6B3-79F3CB01A00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559220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20529142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1333660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8223E7-6E6C-4F3A-8041-4BF4D8812C36}"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1095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20599-8C3E-4A78-9F74-A942C13B9F44}"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788509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82ABB8-D75F-445E-BB02-2A6A5F490866}"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08164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534D8-EFF0-4D37-A5C0-D21A733F9516}"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39976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5E4990-78A1-4776-B3AE-C6B6ED90B0F7}" type="datetime1">
              <a:rPr lang="en-US" smtClean="0"/>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00063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66E6B4-FC83-4465-BD2A-B1FB9F9E85EE}" type="datetime1">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25706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C430-46F4-4FB1-9998-5BF476DA9730}" type="datetime1">
              <a:rPr lang="en-US" smtClean="0"/>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75988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81ED-7477-477B-BC23-E206B454B1F3}"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325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BFB9B-4A85-657A-1909-3893D8ADD1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204EE-4345-1538-E9FD-EDB7E19B31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31DA6-C993-AEA7-01B9-41AE24D281D4}"/>
              </a:ext>
            </a:extLst>
          </p:cNvPr>
          <p:cNvSpPr>
            <a:spLocks noGrp="1"/>
          </p:cNvSpPr>
          <p:nvPr>
            <p:ph type="dt" sz="half" idx="10"/>
          </p:nvPr>
        </p:nvSpPr>
        <p:spPr/>
        <p:txBody>
          <a:bodyPr/>
          <a:lstStyle/>
          <a:p>
            <a:fld id="{A2186C35-F3F3-481D-8157-63A99AE70B10}" type="datetime1">
              <a:rPr lang="en-US" smtClean="0"/>
              <a:t>6/2/2026</a:t>
            </a:fld>
            <a:endParaRPr lang="en-US"/>
          </a:p>
        </p:txBody>
      </p:sp>
      <p:sp>
        <p:nvSpPr>
          <p:cNvPr id="5" name="Footer Placeholder 4">
            <a:extLst>
              <a:ext uri="{FF2B5EF4-FFF2-40B4-BE49-F238E27FC236}">
                <a16:creationId xmlns:a16="http://schemas.microsoft.com/office/drawing/2014/main" id="{44E63CEA-6008-C299-FBB2-545B14C9D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624E8-CF6E-FE1D-123D-CB7BCDD60A0A}"/>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361685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67B245-E331-41A9-ABD1-9270DE7D5231}"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73085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0178C-D8A7-4BDD-9362-3BE4CD22D990}"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8211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47EDF-FBAB-43DB-8023-492C5357074B}"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8907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85800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4147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855230"/>
            <a:ext cx="3330783" cy="1268870"/>
          </a:xfrm>
          <a:prstGeom prst="rect">
            <a:avLst/>
          </a:prstGeom>
        </p:spPr>
      </p:pic>
    </p:spTree>
    <p:extLst>
      <p:ext uri="{BB962C8B-B14F-4D97-AF65-F5344CB8AC3E}">
        <p14:creationId xmlns:p14="http://schemas.microsoft.com/office/powerpoint/2010/main" val="1949128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7580013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21460673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18071908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21920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36768" y="2750974"/>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98507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4" y="121332"/>
            <a:ext cx="11493631" cy="592562"/>
          </a:xfrm>
        </p:spPr>
        <p:txBody>
          <a:bodyPr anchor="ctr"/>
          <a:lstStyle>
            <a:lvl1pPr>
              <a:defRPr sz="24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9185" y="714824"/>
            <a:ext cx="11422191"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Tree>
    <p:extLst>
      <p:ext uri="{BB962C8B-B14F-4D97-AF65-F5344CB8AC3E}">
        <p14:creationId xmlns:p14="http://schemas.microsoft.com/office/powerpoint/2010/main" val="11172311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017776"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691462" y="2040473"/>
            <a:ext cx="7700783" cy="2020824"/>
          </a:xfrm>
          <a:prstGeom prst="rect">
            <a:avLst/>
          </a:prstGeom>
        </p:spPr>
        <p:txBody>
          <a:bodyPr anchor="ctr">
            <a:noAutofit/>
          </a:bodyPr>
          <a:lstStyle>
            <a:lvl1pPr marL="0" indent="0">
              <a:buNone/>
              <a:defRPr lang="en-US" sz="3200" b="1" baseline="0" smtClean="0">
                <a:ea typeface="Arial" panose="020B0604020202020204" pitchFamily="34" charset="0"/>
              </a:defRPr>
            </a:lvl1pPr>
            <a:lvl2pPr>
              <a:defRPr lang="en-US" sz="2800" smtClean="0">
                <a:latin typeface="Franklin Gothic Demi Cond" panose="020B0706030402020204" pitchFamily="34" charset="0"/>
              </a:defRPr>
            </a:lvl2pPr>
            <a:lvl3pPr>
              <a:defRPr lang="en-US" sz="2800" smtClean="0">
                <a:latin typeface="Franklin Gothic Demi Cond" panose="020B0706030402020204" pitchFamily="34" charset="0"/>
              </a:defRPr>
            </a:lvl3pPr>
            <a:lvl4pPr>
              <a:defRPr lang="en-US" sz="2800" smtClean="0">
                <a:latin typeface="Franklin Gothic Demi Cond" panose="020B0706030402020204" pitchFamily="34" charset="0"/>
              </a:defRPr>
            </a:lvl4pPr>
            <a:lvl5pPr>
              <a:defRPr lang="en-US" sz="2800">
                <a:latin typeface="Franklin Gothic Demi Cond" panose="020B0706030402020204" pitchFamily="34" charset="0"/>
              </a:defRPr>
            </a:lvl5pPr>
          </a:lstStyle>
          <a:p>
            <a:pPr marL="171450" lvl="0" indent="-171450"/>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mn-lt"/>
              </a:rPr>
              <a:pPr marL="19049" algn="ctr"/>
              <a:t>‹#›</a:t>
            </a:fld>
            <a:endParaRPr lang="en-US" sz="999">
              <a:solidFill>
                <a:srgbClr val="808080"/>
              </a:solidFill>
              <a:latin typeface="+mn-lt"/>
            </a:endParaRPr>
          </a:p>
        </p:txBody>
      </p:sp>
    </p:spTree>
    <p:extLst>
      <p:ext uri="{BB962C8B-B14F-4D97-AF65-F5344CB8AC3E}">
        <p14:creationId xmlns:p14="http://schemas.microsoft.com/office/powerpoint/2010/main" val="3418840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3729173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20949710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7245"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lang="en-US" dirty="0">
                <a:latin typeface="+mn-lt"/>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lang="en-US" dirty="0">
                <a:latin typeface="+mn-lt"/>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lang="en-US" dirty="0">
                <a:latin typeface="+mn-lt"/>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4"/>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8"/>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75" r="7450"/>
          <a:stretch/>
        </p:blipFill>
        <p:spPr>
          <a:xfrm>
            <a:off x="2511648" y="230105"/>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93" y="230105"/>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5" y="231327"/>
            <a:ext cx="2431500" cy="1215436"/>
          </a:xfrm>
          <a:prstGeom prst="rect">
            <a:avLst/>
          </a:prstGeom>
        </p:spPr>
      </p:pic>
      <p:pic>
        <p:nvPicPr>
          <p:cNvPr id="13" name="Picture 12">
            <a:extLst>
              <a:ext uri="{FF2B5EF4-FFF2-40B4-BE49-F238E27FC236}">
                <a16:creationId xmlns:a16="http://schemas.microsoft.com/office/drawing/2014/main" id="{242B8798-D91F-4C01-8CAB-C199B454E9AC}"/>
              </a:ext>
            </a:extLst>
          </p:cNvPr>
          <p:cNvPicPr>
            <a:picLocks noChangeAspect="1"/>
          </p:cNvPicPr>
          <p:nvPr userDrawn="1"/>
        </p:nvPicPr>
        <p:blipFill>
          <a:blip r:embed="rId7"/>
          <a:stretch>
            <a:fillRect/>
          </a:stretch>
        </p:blipFill>
        <p:spPr>
          <a:xfrm>
            <a:off x="704256" y="2007983"/>
            <a:ext cx="2226201" cy="2188037"/>
          </a:xfrm>
          <a:prstGeom prst="rect">
            <a:avLst/>
          </a:prstGeom>
        </p:spPr>
      </p:pic>
      <p:sp>
        <p:nvSpPr>
          <p:cNvPr id="14" name="Slide Number Placeholder 1">
            <a:extLst>
              <a:ext uri="{FF2B5EF4-FFF2-40B4-BE49-F238E27FC236}">
                <a16:creationId xmlns:a16="http://schemas.microsoft.com/office/drawing/2014/main" id="{995883DD-6D83-4C3C-B5F6-84573B05D65C}"/>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2074000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7"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7"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7"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14357372-9CC4-4AEA-BC6A-250337DB5390}"/>
              </a:ext>
            </a:extLst>
          </p:cNvPr>
          <p:cNvPicPr>
            <a:picLocks noChangeAspect="1"/>
          </p:cNvPicPr>
          <p:nvPr userDrawn="1"/>
        </p:nvPicPr>
        <p:blipFill>
          <a:blip r:embed="rId2"/>
          <a:stretch>
            <a:fillRect/>
          </a:stretch>
        </p:blipFill>
        <p:spPr>
          <a:xfrm>
            <a:off x="704256" y="2007983"/>
            <a:ext cx="2226201" cy="2188037"/>
          </a:xfrm>
          <a:prstGeom prst="rect">
            <a:avLst/>
          </a:prstGeom>
        </p:spPr>
      </p:pic>
      <p:sp>
        <p:nvSpPr>
          <p:cNvPr id="10" name="Slide Number Placeholder 1">
            <a:extLst>
              <a:ext uri="{FF2B5EF4-FFF2-40B4-BE49-F238E27FC236}">
                <a16:creationId xmlns:a16="http://schemas.microsoft.com/office/drawing/2014/main" id="{77D9CD91-E682-4D08-924B-63F966E8C3EE}"/>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7300326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08" y="2061994"/>
            <a:ext cx="2024149" cy="19992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899" indent="0">
              <a:buNone/>
              <a:defRPr sz="2800">
                <a:latin typeface="Franklin Gothic Demi Cond" panose="020B0706030402020204" pitchFamily="34" charset="0"/>
              </a:defRPr>
            </a:lvl2pPr>
            <a:lvl3pPr marL="685799" indent="0">
              <a:buNone/>
              <a:defRPr sz="2800">
                <a:latin typeface="Franklin Gothic Demi Cond" panose="020B0706030402020204" pitchFamily="34" charset="0"/>
              </a:defRPr>
            </a:lvl3pPr>
            <a:lvl4pPr marL="1028697" indent="0">
              <a:buNone/>
              <a:defRPr sz="2800">
                <a:latin typeface="Franklin Gothic Demi Cond" panose="020B0706030402020204" pitchFamily="34" charset="0"/>
              </a:defRPr>
            </a:lvl4pPr>
            <a:lvl5pPr marL="1371596"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9" name="Slide Number Placeholder 1">
            <a:extLst>
              <a:ext uri="{FF2B5EF4-FFF2-40B4-BE49-F238E27FC236}">
                <a16:creationId xmlns:a16="http://schemas.microsoft.com/office/drawing/2014/main" id="{FF72E630-D502-41C6-ACFE-D8726204EAF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9952751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9"/>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7280"/>
            <a:ext cx="11216640" cy="5120640"/>
          </a:xfrm>
          <a:prstGeom prst="rect">
            <a:avLst/>
          </a:prstGeom>
        </p:spPr>
        <p:txBody>
          <a:bodyPr>
            <a:noAutofit/>
          </a:bodyPr>
          <a:lstStyle>
            <a:lvl1pPr marL="228600" indent="-228600">
              <a:lnSpc>
                <a:spcPct val="100000"/>
              </a:lnSpc>
              <a:spcBef>
                <a:spcPts val="1800"/>
              </a:spcBef>
              <a:spcAft>
                <a:spcPts val="600"/>
              </a:spcAft>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spcAft>
                <a:spcPts val="600"/>
              </a:spcAft>
              <a:buFont typeface="Franklin Gothic Medium" panose="020B06030201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marL="973136" indent="-228600">
              <a:lnSpc>
                <a:spcPct val="100000"/>
              </a:lnSpc>
              <a:spcBef>
                <a:spcPts val="0"/>
              </a:spcBef>
              <a:spcAft>
                <a:spcPts val="600"/>
              </a:spcAft>
              <a:buFont typeface="Wingdings" panose="05000000000000000000" pitchFamily="2" charset="2"/>
              <a:buChar char="§"/>
              <a:defRPr sz="16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3" name="Footer Placeholder 2">
            <a:extLst>
              <a:ext uri="{FF2B5EF4-FFF2-40B4-BE49-F238E27FC236}">
                <a16:creationId xmlns:a16="http://schemas.microsoft.com/office/drawing/2014/main" id="{285FDB09-B124-42AB-A627-3DE4D227D04A}"/>
              </a:ext>
            </a:extLst>
          </p:cNvPr>
          <p:cNvSpPr>
            <a:spLocks noGrp="1"/>
          </p:cNvSpPr>
          <p:nvPr>
            <p:ph type="ftr" sz="quarter" idx="11"/>
          </p:nvPr>
        </p:nvSpPr>
        <p:spPr/>
        <p:txBody>
          <a:bodyPr/>
          <a:lstStyle/>
          <a:p>
            <a:pPr algn="l"/>
            <a:endParaRPr lang="en-US" altLang="en-US"/>
          </a:p>
        </p:txBody>
      </p:sp>
      <p:sp>
        <p:nvSpPr>
          <p:cNvPr id="7" name="Slide Number Placeholder 1">
            <a:extLst>
              <a:ext uri="{FF2B5EF4-FFF2-40B4-BE49-F238E27FC236}">
                <a16:creationId xmlns:a16="http://schemas.microsoft.com/office/drawing/2014/main" id="{737CB2DC-C5A4-4874-9593-EDD4A05FFA48}"/>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328004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lide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4" name="Text Placeholder 13">
            <a:extLst>
              <a:ext uri="{FF2B5EF4-FFF2-40B4-BE49-F238E27FC236}">
                <a16:creationId xmlns:a16="http://schemas.microsoft.com/office/drawing/2014/main" id="{6ED89FFB-6BE0-4B19-8FE0-9107298CD696}"/>
              </a:ext>
            </a:extLst>
          </p:cNvPr>
          <p:cNvSpPr>
            <a:spLocks noGrp="1"/>
          </p:cNvSpPr>
          <p:nvPr>
            <p:ph type="body" sz="quarter" idx="12" hasCustomPrompt="1"/>
          </p:nvPr>
        </p:nvSpPr>
        <p:spPr>
          <a:xfrm>
            <a:off x="487677" y="1371600"/>
            <a:ext cx="11216640" cy="365760"/>
          </a:xfrm>
          <a:prstGeom prst="rect">
            <a:avLst/>
          </a:prstGeom>
        </p:spPr>
        <p:txBody>
          <a:bodyPr/>
          <a:lstStyle>
            <a:lvl1pPr marL="0" indent="0" algn="ctr">
              <a:buNone/>
              <a:defRPr sz="1800">
                <a:latin typeface="+mn-lt"/>
              </a:defRPr>
            </a:lvl1pPr>
          </a:lstStyle>
          <a:p>
            <a:pPr lvl="0"/>
            <a:r>
              <a:rPr lang="en-US"/>
              <a:t>Click to add table title</a:t>
            </a:r>
          </a:p>
        </p:txBody>
      </p:sp>
      <p:sp>
        <p:nvSpPr>
          <p:cNvPr id="3" name="Footer Placeholder 2">
            <a:extLst>
              <a:ext uri="{FF2B5EF4-FFF2-40B4-BE49-F238E27FC236}">
                <a16:creationId xmlns:a16="http://schemas.microsoft.com/office/drawing/2014/main" id="{98F70FD6-9657-4D04-9A35-CC1D8E0E8850}"/>
              </a:ext>
            </a:extLst>
          </p:cNvPr>
          <p:cNvSpPr>
            <a:spLocks noGrp="1"/>
          </p:cNvSpPr>
          <p:nvPr>
            <p:ph type="ftr" sz="quarter" idx="13"/>
          </p:nvPr>
        </p:nvSpPr>
        <p:spPr/>
        <p:txBody>
          <a:bodyPr/>
          <a:lstStyle/>
          <a:p>
            <a:pPr algn="l"/>
            <a:endParaRPr lang="en-US" altLang="en-US"/>
          </a:p>
        </p:txBody>
      </p:sp>
      <p:sp>
        <p:nvSpPr>
          <p:cNvPr id="7" name="Slide Number Placeholder 1">
            <a:extLst>
              <a:ext uri="{FF2B5EF4-FFF2-40B4-BE49-F238E27FC236}">
                <a16:creationId xmlns:a16="http://schemas.microsoft.com/office/drawing/2014/main" id="{3AAA61CE-3F88-48E8-AC43-C17341D8FE73}"/>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42789101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8958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487680" y="1096977"/>
            <a:ext cx="11216640" cy="1212895"/>
          </a:xfrm>
          <a:prstGeom prst="rect">
            <a:avLst/>
          </a:prstGeom>
        </p:spPr>
        <p:txBody>
          <a:bodyPr>
            <a:noAutofit/>
          </a:bodyPr>
          <a:lstStyle>
            <a:lvl1pPr marL="169862" indent="-169862">
              <a:lnSpc>
                <a:spcPct val="100000"/>
              </a:lnSpc>
              <a:spcBef>
                <a:spcPts val="0"/>
              </a:spcBef>
              <a:buFont typeface="Arial" panose="020B06040202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1pPr>
            <a:lvl2pPr marL="576262" indent="-233362">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744536" indent="0">
              <a:lnSpc>
                <a:spcPct val="100000"/>
              </a:lnSpc>
              <a:spcBef>
                <a:spcPts val="0"/>
              </a:spcBef>
              <a:buNone/>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7EBDFE3A-AF2F-4A76-BF82-F1C7E249DACB}"/>
              </a:ext>
            </a:extLst>
          </p:cNvPr>
          <p:cNvSpPr>
            <a:spLocks noGrp="1"/>
          </p:cNvSpPr>
          <p:nvPr>
            <p:ph type="ftr" sz="quarter" idx="15"/>
          </p:nvPr>
        </p:nvSpPr>
        <p:spPr/>
        <p:txBody>
          <a:bodyPr/>
          <a:lstStyle/>
          <a:p>
            <a:pPr algn="l"/>
            <a:endParaRPr lang="en-US" altLang="en-US"/>
          </a:p>
        </p:txBody>
      </p:sp>
      <p:sp>
        <p:nvSpPr>
          <p:cNvPr id="9" name="Slide Number Placeholder 1">
            <a:extLst>
              <a:ext uri="{FF2B5EF4-FFF2-40B4-BE49-F238E27FC236}">
                <a16:creationId xmlns:a16="http://schemas.microsoft.com/office/drawing/2014/main" id="{E574F12C-DEBE-49EE-9473-ADB914C6DED6}"/>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2090819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554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7680" y="1097280"/>
            <a:ext cx="11216640" cy="51206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3" name="Footer Placeholder 2">
            <a:extLst>
              <a:ext uri="{FF2B5EF4-FFF2-40B4-BE49-F238E27FC236}">
                <a16:creationId xmlns:a16="http://schemas.microsoft.com/office/drawing/2014/main" id="{D3231C3E-366B-484A-B29B-45796A448BC0}"/>
              </a:ext>
            </a:extLst>
          </p:cNvPr>
          <p:cNvSpPr>
            <a:spLocks noGrp="1"/>
          </p:cNvSpPr>
          <p:nvPr>
            <p:ph type="ftr" sz="quarter" idx="15"/>
          </p:nvPr>
        </p:nvSpPr>
        <p:spPr/>
        <p:txBody>
          <a:bodyPr/>
          <a:lstStyle/>
          <a:p>
            <a:pPr algn="l"/>
            <a:endParaRPr lang="en-US" altLang="en-US"/>
          </a:p>
        </p:txBody>
      </p:sp>
      <p:sp>
        <p:nvSpPr>
          <p:cNvPr id="7" name="Slide Number Placeholder 1">
            <a:extLst>
              <a:ext uri="{FF2B5EF4-FFF2-40B4-BE49-F238E27FC236}">
                <a16:creationId xmlns:a16="http://schemas.microsoft.com/office/drawing/2014/main" id="{A13A521F-9157-47D1-BFE3-0165FA00BA0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4711293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Col-Chart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8" name="Rectangle 7"/>
          <p:cNvSpPr/>
          <p:nvPr userDrawn="1"/>
        </p:nvSpPr>
        <p:spPr>
          <a:xfrm>
            <a:off x="0" y="3865"/>
            <a:ext cx="12192000" cy="2840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111633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11633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3" name="Footer Placeholder 2">
            <a:extLst>
              <a:ext uri="{FF2B5EF4-FFF2-40B4-BE49-F238E27FC236}">
                <a16:creationId xmlns:a16="http://schemas.microsoft.com/office/drawing/2014/main" id="{9E92C1B9-7F0F-4195-AEB8-680B941E196A}"/>
              </a:ext>
            </a:extLst>
          </p:cNvPr>
          <p:cNvSpPr>
            <a:spLocks noGrp="1"/>
          </p:cNvSpPr>
          <p:nvPr>
            <p:ph type="ftr" sz="quarter" idx="18"/>
          </p:nvPr>
        </p:nvSpPr>
        <p:spPr/>
        <p:txBody>
          <a:bodyPr/>
          <a:lstStyle/>
          <a:p>
            <a:pPr algn="l"/>
            <a:endParaRPr lang="en-US" altLang="en-US"/>
          </a:p>
        </p:txBody>
      </p:sp>
      <p:sp>
        <p:nvSpPr>
          <p:cNvPr id="11" name="Slide Number Placeholder 1">
            <a:extLst>
              <a:ext uri="{FF2B5EF4-FFF2-40B4-BE49-F238E27FC236}">
                <a16:creationId xmlns:a16="http://schemas.microsoft.com/office/drawing/2014/main" id="{6F6E8158-0173-41EC-9223-A90E9A0737AA}"/>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2119111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a:latin typeface="Arial" panose="020B0604020202020204" pitchFamily="34" charset="0"/>
                <a:ea typeface="Arial" panose="020B0604020202020204" pitchFamily="34" charset="0"/>
                <a:cs typeface="Arial" panose="020B0604020202020204" pitchFamily="34" charset="0"/>
              </a:defRPr>
            </a:lvl2pPr>
            <a:lvl3pPr>
              <a:defRPr sz="16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487680" y="457200"/>
            <a:ext cx="11216640" cy="548640"/>
          </a:xfrm>
          <a:prstGeom prst="rect">
            <a:avLst/>
          </a:prstGeom>
        </p:spPr>
        <p:txBody>
          <a:bodyPr anchor="t">
            <a:noAutofit/>
          </a:bodyPr>
          <a:lstStyle>
            <a:lvl1pPr algn="l">
              <a:defRPr sz="20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9"/>
            <a:ext cx="12192000" cy="298461"/>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5425"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0"/>
            <a:ext cx="5486400"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a:noAutofit/>
          </a:bodyPr>
          <a:lstStyle>
            <a:lvl1pPr>
              <a:lnSpc>
                <a:spcPct val="100000"/>
              </a:lnSpc>
              <a:spcBef>
                <a:spcPts val="0"/>
              </a:spcBef>
              <a:spcAft>
                <a:spcPts val="0"/>
              </a:spcAft>
              <a:defRPr sz="1600" b="1" i="0">
                <a:latin typeface="Arial" panose="020B0604020202020204" pitchFamily="34" charset="0"/>
                <a:ea typeface="Arial" panose="020B0604020202020204" pitchFamily="34" charset="0"/>
                <a:cs typeface="Arial" panose="020B0604020202020204" pitchFamily="34" charset="0"/>
              </a:defRPr>
            </a:lvl1pPr>
            <a:lvl2pPr marL="514348" indent="-171450">
              <a:buFont typeface="Franklin Gothic Medium Cond" panose="020B0606030402020204" pitchFamily="34" charset="0"/>
              <a:buChar char="–"/>
              <a:defRPr sz="1600" b="1" i="0" baseline="0">
                <a:latin typeface="Arial" panose="020B0604020202020204" pitchFamily="34" charset="0"/>
                <a:ea typeface="Arial" panose="020B0604020202020204" pitchFamily="34" charset="0"/>
                <a:cs typeface="Arial" panose="020B0604020202020204" pitchFamily="34" charset="0"/>
              </a:defRPr>
            </a:lvl2pPr>
            <a:lvl3pPr>
              <a:defRPr sz="16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0" name="Slide Number Placeholder 1">
            <a:extLst>
              <a:ext uri="{FF2B5EF4-FFF2-40B4-BE49-F238E27FC236}">
                <a16:creationId xmlns:a16="http://schemas.microsoft.com/office/drawing/2014/main" id="{7BAF985E-41BD-46B1-9B83-D44C6FB35AC0}"/>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672011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33758484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op &amp; Bottom Rule Only">
    <p:spTree>
      <p:nvGrpSpPr>
        <p:cNvPr id="1" name=""/>
        <p:cNvGrpSpPr/>
        <p:nvPr/>
      </p:nvGrpSpPr>
      <p:grpSpPr>
        <a:xfrm>
          <a:off x="0" y="0"/>
          <a:ext cx="0" cy="0"/>
          <a:chOff x="0" y="0"/>
          <a:chExt cx="0" cy="0"/>
        </a:xfrm>
      </p:grpSpPr>
      <p:sp>
        <p:nvSpPr>
          <p:cNvPr id="8" name="Rectangle 7"/>
          <p:cNvSpPr/>
          <p:nvPr userDrawn="1"/>
        </p:nvSpPr>
        <p:spPr>
          <a:xfrm>
            <a:off x="0" y="3865"/>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endParaRPr lang="en-US" altLang="en-US"/>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214033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1" name="Rectangle 10"/>
          <p:cNvSpPr/>
          <p:nvPr userDrawn="1"/>
        </p:nvSpPr>
        <p:spPr bwMode="white">
          <a:xfrm>
            <a:off x="0" y="0"/>
            <a:ext cx="12192000" cy="1095104"/>
          </a:xfrm>
          <a:prstGeom prst="rect">
            <a:avLst/>
          </a:prstGeom>
          <a:solidFill>
            <a:schemeClr val="bg1"/>
          </a:solidFill>
          <a:ln w="9525" cap="flat" cmpd="sng" algn="ctr">
            <a:noFill/>
            <a:prstDash val="solid"/>
            <a:round/>
            <a:headEnd type="none" w="med" len="med"/>
            <a:tailEnd type="none" w="med" len="med"/>
          </a:ln>
          <a:effectLst/>
        </p:spPr>
        <p:txBody>
          <a:bodyPr vert="horz" wrap="square" lIns="101846" tIns="50923" rIns="101846" bIns="50923" numCol="1" spcCol="0" rtlCol="0" anchor="ctr" anchorCtr="0" compatLnSpc="1">
            <a:prstTxWarp prst="textNoShape">
              <a:avLst/>
            </a:prstTxWarp>
          </a:bodyPr>
          <a:lstStyle/>
          <a:p>
            <a:pPr algn="ctr" eaLnBrk="0" fontAlgn="base" hangingPunct="0">
              <a:spcBef>
                <a:spcPct val="0"/>
              </a:spcBef>
              <a:spcAft>
                <a:spcPct val="0"/>
              </a:spcAft>
            </a:pPr>
            <a:endParaRPr lang="en-US" sz="2000" b="1">
              <a:solidFill>
                <a:srgbClr val="000000"/>
              </a:solidFill>
            </a:endParaRPr>
          </a:p>
        </p:txBody>
      </p:sp>
      <p:sp>
        <p:nvSpPr>
          <p:cNvPr id="2" name="Footer Placeholder 1"/>
          <p:cNvSpPr>
            <a:spLocks noGrp="1"/>
          </p:cNvSpPr>
          <p:nvPr>
            <p:ph type="ftr" sz="quarter" idx="10"/>
          </p:nvPr>
        </p:nvSpPr>
        <p:spPr/>
        <p:txBody>
          <a:bodyPr/>
          <a:lstStyle/>
          <a:p>
            <a:endParaRPr lang="en-US" altLang="en-US">
              <a:solidFill>
                <a:srgbClr val="FFFFFF"/>
              </a:solidFill>
            </a:endParaRPr>
          </a:p>
        </p:txBody>
      </p:sp>
      <p:sp>
        <p:nvSpPr>
          <p:cNvPr id="12" name="Rectangle 8"/>
          <p:cNvSpPr>
            <a:spLocks noChangeArrowheads="1"/>
          </p:cNvSpPr>
          <p:nvPr userDrawn="1"/>
        </p:nvSpPr>
        <p:spPr bwMode="auto">
          <a:xfrm>
            <a:off x="609601" y="2333896"/>
            <a:ext cx="10972800" cy="1676400"/>
          </a:xfrm>
          <a:prstGeom prst="rect">
            <a:avLst/>
          </a:prstGeom>
          <a:solidFill>
            <a:schemeClr val="accent3">
              <a:lumMod val="75000"/>
            </a:schemeClr>
          </a:solidFill>
          <a:ln w="9525">
            <a:noFill/>
            <a:miter lim="800000"/>
            <a:headEnd/>
            <a:tailEnd/>
          </a:ln>
        </p:spPr>
        <p:txBody>
          <a:bodyPr wrap="none" lIns="101774" tIns="50887" rIns="101774" bIns="50887" anchor="ctr"/>
          <a:lstStyle/>
          <a:p>
            <a:pPr defTabSz="913651" fontAlgn="base">
              <a:spcBef>
                <a:spcPct val="0"/>
              </a:spcBef>
              <a:spcAft>
                <a:spcPct val="0"/>
              </a:spcAft>
            </a:pPr>
            <a:endParaRPr lang="en-US" sz="1100" b="1">
              <a:solidFill>
                <a:srgbClr val="000000"/>
              </a:solidFill>
              <a:latin typeface="Arial Unicode MS" pitchFamily="34" charset="-128"/>
              <a:ea typeface="ＭＳ Ｐゴシック"/>
            </a:endParaRPr>
          </a:p>
        </p:txBody>
      </p:sp>
      <p:sp>
        <p:nvSpPr>
          <p:cNvPr id="7" name="Title 1"/>
          <p:cNvSpPr>
            <a:spLocks noGrp="1"/>
          </p:cNvSpPr>
          <p:nvPr userDrawn="1">
            <p:ph type="title"/>
          </p:nvPr>
        </p:nvSpPr>
        <p:spPr>
          <a:xfrm>
            <a:off x="1293091" y="2333896"/>
            <a:ext cx="9605819" cy="1676400"/>
          </a:xfrm>
        </p:spPr>
        <p:txBody>
          <a:bodyPr anchor="ctr" anchorCtr="1">
            <a:normAutofit/>
          </a:bodyPr>
          <a:lstStyle>
            <a:lvl1pPr algn="ctr">
              <a:lnSpc>
                <a:spcPct val="100000"/>
              </a:lnSpc>
              <a:defRPr b="1">
                <a:solidFill>
                  <a:schemeClr val="bg1"/>
                </a:solidFill>
                <a:latin typeface="Calibri" panose="020F0502020204030204" pitchFamily="34" charset="0"/>
              </a:defRPr>
            </a:lvl1pPr>
          </a:lstStyle>
          <a:p>
            <a:r>
              <a:rPr lang="en-US"/>
              <a:t>Click to edit Master title style</a:t>
            </a:r>
          </a:p>
        </p:txBody>
      </p:sp>
      <p:sp>
        <p:nvSpPr>
          <p:cNvPr id="10" name="Rectangle 7"/>
          <p:cNvSpPr>
            <a:spLocks noChangeArrowheads="1"/>
          </p:cNvSpPr>
          <p:nvPr userDrawn="1"/>
        </p:nvSpPr>
        <p:spPr bwMode="ltGray">
          <a:xfrm>
            <a:off x="609600" y="581296"/>
            <a:ext cx="10972800" cy="5181600"/>
          </a:xfrm>
          <a:prstGeom prst="rect">
            <a:avLst/>
          </a:prstGeom>
          <a:noFill/>
          <a:ln w="88900">
            <a:solidFill>
              <a:schemeClr val="accent3">
                <a:lumMod val="75000"/>
              </a:schemeClr>
            </a:solidFill>
            <a:miter lim="800000"/>
            <a:headEnd/>
            <a:tailEnd/>
          </a:ln>
          <a:effectLst/>
        </p:spPr>
        <p:txBody>
          <a:bodyPr wrap="none" lIns="101774" tIns="50887" rIns="101774" bIns="50887" anchor="ctr"/>
          <a:lstStyle/>
          <a:p>
            <a:pPr defTabSz="913651" fontAlgn="base">
              <a:spcBef>
                <a:spcPct val="0"/>
              </a:spcBef>
              <a:spcAft>
                <a:spcPct val="0"/>
              </a:spcAft>
              <a:defRPr/>
            </a:pPr>
            <a:endParaRPr lang="en-US" sz="1100" b="1">
              <a:solidFill>
                <a:srgbClr val="000000"/>
              </a:solidFill>
              <a:latin typeface="Arial Unicode MS" pitchFamily="34" charset="-128"/>
              <a:ea typeface="ＭＳ Ｐゴシック" pitchFamily="1" charset="-128"/>
            </a:endParaRPr>
          </a:p>
        </p:txBody>
      </p:sp>
      <p:sp>
        <p:nvSpPr>
          <p:cNvPr id="8" name="Rectangle 7">
            <a:extLst>
              <a:ext uri="{FF2B5EF4-FFF2-40B4-BE49-F238E27FC236}">
                <a16:creationId xmlns:a16="http://schemas.microsoft.com/office/drawing/2014/main" id="{94F424ED-7005-490A-A165-D9D6C3B654A4}"/>
              </a:ext>
            </a:extLst>
          </p:cNvPr>
          <p:cNvSpPr/>
          <p:nvPr userDrawn="1"/>
        </p:nvSpPr>
        <p:spPr bwMode="white">
          <a:xfrm>
            <a:off x="0" y="6076950"/>
            <a:ext cx="12192000" cy="781050"/>
          </a:xfrm>
          <a:prstGeom prst="rect">
            <a:avLst/>
          </a:prstGeom>
          <a:solidFill>
            <a:schemeClr val="bg1"/>
          </a:solidFill>
          <a:ln w="9525" cap="flat" cmpd="sng" algn="ctr">
            <a:noFill/>
            <a:prstDash val="solid"/>
            <a:round/>
            <a:headEnd type="none" w="med" len="med"/>
            <a:tailEnd type="none" w="med" len="med"/>
          </a:ln>
          <a:effectLst/>
        </p:spPr>
        <p:txBody>
          <a:bodyPr vert="horz" wrap="square" lIns="101846" tIns="50923" rIns="101846" bIns="50923" numCol="1" spcCol="0" rtlCol="0" anchor="ctr" anchorCtr="0" compatLnSpc="1">
            <a:prstTxWarp prst="textNoShape">
              <a:avLst/>
            </a:prstTxWarp>
          </a:bodyPr>
          <a:lstStyle/>
          <a:p>
            <a:pPr algn="ctr" eaLnBrk="0" fontAlgn="base" hangingPunct="0">
              <a:spcBef>
                <a:spcPct val="0"/>
              </a:spcBef>
              <a:spcAft>
                <a:spcPct val="0"/>
              </a:spcAft>
            </a:pPr>
            <a:endParaRPr lang="en-US" sz="2000" b="1">
              <a:solidFill>
                <a:srgbClr val="000000"/>
              </a:solidFill>
            </a:endParaRPr>
          </a:p>
        </p:txBody>
      </p:sp>
    </p:spTree>
    <p:extLst>
      <p:ext uri="{BB962C8B-B14F-4D97-AF65-F5344CB8AC3E}">
        <p14:creationId xmlns:p14="http://schemas.microsoft.com/office/powerpoint/2010/main" val="43856135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b="1">
              <a:solidFill>
                <a:srgbClr val="000000"/>
              </a:solidFill>
              <a:cs typeface="Arial" charset="0"/>
            </a:endParaRPr>
          </a:p>
        </p:txBody>
      </p:sp>
      <p:sp>
        <p:nvSpPr>
          <p:cNvPr id="10" name="Slide Number Placeholder 1">
            <a:extLst>
              <a:ext uri="{FF2B5EF4-FFF2-40B4-BE49-F238E27FC236}">
                <a16:creationId xmlns:a16="http://schemas.microsoft.com/office/drawing/2014/main" id="{F8BC7844-AB21-47CF-A2A3-EC005A8FB5F4}"/>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242659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1">
            <a:extLst>
              <a:ext uri="{FF2B5EF4-FFF2-40B4-BE49-F238E27FC236}">
                <a16:creationId xmlns:a16="http://schemas.microsoft.com/office/drawing/2014/main" id="{A0C17246-0604-483E-82AC-A6549DC7B5E1}"/>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82373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Slide-Color-Seal">
    <p:spTree>
      <p:nvGrpSpPr>
        <p:cNvPr id="1" name=""/>
        <p:cNvGrpSpPr/>
        <p:nvPr/>
      </p:nvGrpSpPr>
      <p:grpSpPr>
        <a:xfrm>
          <a:off x="0" y="0"/>
          <a:ext cx="0" cy="0"/>
          <a:chOff x="0" y="0"/>
          <a:chExt cx="0" cy="0"/>
        </a:xfrm>
      </p:grpSpPr>
      <p:sp>
        <p:nvSpPr>
          <p:cNvPr id="11" name="Rectangle 10"/>
          <p:cNvSpPr/>
          <p:nvPr userDrawn="1"/>
        </p:nvSpPr>
        <p:spPr>
          <a:xfrm>
            <a:off x="0" y="6555658"/>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AB8CE3BF-516F-437B-9C85-F3D4BB1A5538}"/>
              </a:ext>
            </a:extLst>
          </p:cNvPr>
          <p:cNvSpPr/>
          <p:nvPr userDrawn="1"/>
        </p:nvSpPr>
        <p:spPr>
          <a:xfrm>
            <a:off x="0" y="0"/>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pic>
        <p:nvPicPr>
          <p:cNvPr id="3" name="Picture 2" descr="A picture containing diagram&#10;&#10;Description automatically generated">
            <a:extLst>
              <a:ext uri="{FF2B5EF4-FFF2-40B4-BE49-F238E27FC236}">
                <a16:creationId xmlns:a16="http://schemas.microsoft.com/office/drawing/2014/main" id="{C81E4925-91D4-4609-88C3-84CB0789C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256" y="1663537"/>
            <a:ext cx="2126809" cy="2126809"/>
          </a:xfrm>
          <a:prstGeom prst="rect">
            <a:avLst/>
          </a:prstGeom>
        </p:spPr>
      </p:pic>
    </p:spTree>
    <p:extLst>
      <p:ext uri="{BB962C8B-B14F-4D97-AF65-F5344CB8AC3E}">
        <p14:creationId xmlns:p14="http://schemas.microsoft.com/office/powerpoint/2010/main" val="1414745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Slide-BW-Seal">
    <p:spTree>
      <p:nvGrpSpPr>
        <p:cNvPr id="1" name=""/>
        <p:cNvGrpSpPr/>
        <p:nvPr/>
      </p:nvGrpSpPr>
      <p:grpSpPr>
        <a:xfrm>
          <a:off x="0" y="0"/>
          <a:ext cx="0" cy="0"/>
          <a:chOff x="0" y="0"/>
          <a:chExt cx="0" cy="0"/>
        </a:xfrm>
      </p:grpSpPr>
      <p:pic>
        <p:nvPicPr>
          <p:cNvPr id="4" name="Picture 3" descr="A picture containing text, coin&#10;&#10;Description automatically generated">
            <a:extLst>
              <a:ext uri="{FF2B5EF4-FFF2-40B4-BE49-F238E27FC236}">
                <a16:creationId xmlns:a16="http://schemas.microsoft.com/office/drawing/2014/main" id="{3B60A0C0-29F4-43FC-A272-32A311B233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947" y="1615922"/>
            <a:ext cx="2130552" cy="2117313"/>
          </a:xfrm>
          <a:prstGeom prst="rect">
            <a:avLst/>
          </a:prstGeom>
        </p:spPr>
      </p:pic>
      <p:sp>
        <p:nvSpPr>
          <p:cNvPr id="9" name="Rectangle 8">
            <a:extLst>
              <a:ext uri="{FF2B5EF4-FFF2-40B4-BE49-F238E27FC236}">
                <a16:creationId xmlns:a16="http://schemas.microsoft.com/office/drawing/2014/main" id="{A4017F0C-93F8-4EE9-B620-E892BF50B3A8}"/>
              </a:ext>
            </a:extLst>
          </p:cNvPr>
          <p:cNvSpPr/>
          <p:nvPr userDrawn="1"/>
        </p:nvSpPr>
        <p:spPr>
          <a:xfrm>
            <a:off x="0" y="6555658"/>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8A74ECF3-659C-45BB-BD73-131D5D2BBEBF}"/>
              </a:ext>
            </a:extLst>
          </p:cNvPr>
          <p:cNvSpPr/>
          <p:nvPr userDrawn="1"/>
        </p:nvSpPr>
        <p:spPr>
          <a:xfrm>
            <a:off x="0" y="0"/>
            <a:ext cx="12192000" cy="30443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0839457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6790785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ullets-Foot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ACA79A68-8C50-4D44-A8F6-0B1FAF305627}"/>
              </a:ext>
            </a:extLst>
          </p:cNvPr>
          <p:cNvSpPr>
            <a:spLocks noGrp="1"/>
          </p:cNvSpPr>
          <p:nvPr>
            <p:ph type="body" sz="quarter" idx="14" hasCustomPrompt="1"/>
          </p:nvPr>
        </p:nvSpPr>
        <p:spPr>
          <a:xfrm>
            <a:off x="207435" y="397045"/>
            <a:ext cx="11777133" cy="5841833"/>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514350"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812006" indent="-164306">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6774317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4"/>
            <a:ext cx="11777584" cy="542129"/>
          </a:xfrm>
          <a:prstGeom prst="rect">
            <a:avLst/>
          </a:prstGeom>
        </p:spPr>
        <p:txBody>
          <a:bodyPr anchor="ctr">
            <a:noAutofit/>
          </a:bodyPr>
          <a:lstStyle>
            <a:lvl1pPr algn="l">
              <a:lnSpc>
                <a:spcPct val="100000"/>
              </a:lnSpc>
              <a:defRPr sz="24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38082614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oter-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604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5F35EC-542F-402A-A8FB-4186B59DAC78}"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8080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Long 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7" name="Footer Placeholder 3">
            <a:extLst>
              <a:ext uri="{FF2B5EF4-FFF2-40B4-BE49-F238E27FC236}">
                <a16:creationId xmlns:a16="http://schemas.microsoft.com/office/drawing/2014/main" id="{480EAEA1-D575-4107-8AFC-0CAE2D4FB3D6}"/>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endParaRPr lang="en-GB"/>
          </a:p>
        </p:txBody>
      </p:sp>
      <p:sp>
        <p:nvSpPr>
          <p:cNvPr id="2" name="Slide Number Placeholder 1">
            <a:extLst>
              <a:ext uri="{FF2B5EF4-FFF2-40B4-BE49-F238E27FC236}">
                <a16:creationId xmlns:a16="http://schemas.microsoft.com/office/drawing/2014/main" id="{D20A237C-DB73-401B-BD5B-B8B91332335E}"/>
              </a:ext>
            </a:extLst>
          </p:cNvPr>
          <p:cNvSpPr>
            <a:spLocks noGrp="1"/>
          </p:cNvSpPr>
          <p:nvPr>
            <p:ph type="sldNum" sz="quarter" idx="1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04456457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Long Headline-subtitle and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949194"/>
            <a:ext cx="11430000" cy="4362706"/>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85C65-6BFC-4F61-A214-71B69537BB4B}"/>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9" name="Footer Placeholder 3">
            <a:extLst>
              <a:ext uri="{FF2B5EF4-FFF2-40B4-BE49-F238E27FC236}">
                <a16:creationId xmlns:a16="http://schemas.microsoft.com/office/drawing/2014/main" id="{06E1154F-E5DD-468F-85D1-17FC4F4386D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endParaRPr lang="en-GB"/>
          </a:p>
        </p:txBody>
      </p:sp>
      <p:sp>
        <p:nvSpPr>
          <p:cNvPr id="3" name="Slide Number Placeholder 2">
            <a:extLst>
              <a:ext uri="{FF2B5EF4-FFF2-40B4-BE49-F238E27FC236}">
                <a16:creationId xmlns:a16="http://schemas.microsoft.com/office/drawing/2014/main" id="{B5699EEA-1839-42AE-A096-1905CABA2755}"/>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543246718"/>
      </p:ext>
    </p:extLst>
  </p:cSld>
  <p:clrMapOvr>
    <a:masterClrMapping/>
  </p:clrMapOvr>
  <p:extLst>
    <p:ext uri="{DCECCB84-F9BA-43D5-87BE-67443E8EF086}">
      <p15:sldGuideLst xmlns:p15="http://schemas.microsoft.com/office/powerpoint/2012/main">
        <p15:guide id="1" orient="horz" pos="931">
          <p15:clr>
            <a:srgbClr val="547EBF"/>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Long Headline-Team 4-Box Shadow">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D57647B7-79D1-0A4B-BE19-EB3D7E56204A}"/>
              </a:ext>
            </a:extLst>
          </p:cNvPr>
          <p:cNvSpPr>
            <a:spLocks noGrp="1"/>
          </p:cNvSpPr>
          <p:nvPr>
            <p:ph type="pic" sz="quarter" idx="15" hasCustomPrompt="1"/>
          </p:nvPr>
        </p:nvSpPr>
        <p:spPr>
          <a:xfrm>
            <a:off x="1154655"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Font typeface="Arial" panose="020B0604020202020204" pitchFamily="34" charset="0"/>
              <a:buNone/>
              <a:defRPr lang="en-US" sz="1800" b="0" dirty="0"/>
            </a:lvl1pPr>
          </a:lstStyle>
          <a:p>
            <a:pPr lvl="0"/>
            <a:r>
              <a:rPr lang="en-GB"/>
              <a:t>Add profile photo</a:t>
            </a:r>
            <a:endParaRPr lang="en-US"/>
          </a:p>
        </p:txBody>
      </p:sp>
      <p:sp>
        <p:nvSpPr>
          <p:cNvPr id="46" name="Picture Placeholder 13">
            <a:extLst>
              <a:ext uri="{FF2B5EF4-FFF2-40B4-BE49-F238E27FC236}">
                <a16:creationId xmlns:a16="http://schemas.microsoft.com/office/drawing/2014/main" id="{25DB0B2A-9775-46B0-9A40-F75EBFA4B45C}"/>
              </a:ext>
            </a:extLst>
          </p:cNvPr>
          <p:cNvSpPr>
            <a:spLocks noGrp="1"/>
          </p:cNvSpPr>
          <p:nvPr>
            <p:ph type="pic" sz="quarter" idx="27" hasCustomPrompt="1"/>
          </p:nvPr>
        </p:nvSpPr>
        <p:spPr>
          <a:xfrm>
            <a:off x="3817351"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7" name="Picture Placeholder 13">
            <a:extLst>
              <a:ext uri="{FF2B5EF4-FFF2-40B4-BE49-F238E27FC236}">
                <a16:creationId xmlns:a16="http://schemas.microsoft.com/office/drawing/2014/main" id="{F83F6B5F-EAE7-44DA-BD77-6D66865CEB92}"/>
              </a:ext>
            </a:extLst>
          </p:cNvPr>
          <p:cNvSpPr>
            <a:spLocks noGrp="1"/>
          </p:cNvSpPr>
          <p:nvPr>
            <p:ph type="pic" sz="quarter" idx="28" hasCustomPrompt="1"/>
          </p:nvPr>
        </p:nvSpPr>
        <p:spPr>
          <a:xfrm>
            <a:off x="6480047"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8" name="Picture Placeholder 13">
            <a:extLst>
              <a:ext uri="{FF2B5EF4-FFF2-40B4-BE49-F238E27FC236}">
                <a16:creationId xmlns:a16="http://schemas.microsoft.com/office/drawing/2014/main" id="{AD8EF41C-E978-4139-80A4-73605C41EA35}"/>
              </a:ext>
            </a:extLst>
          </p:cNvPr>
          <p:cNvSpPr>
            <a:spLocks noGrp="1"/>
          </p:cNvSpPr>
          <p:nvPr>
            <p:ph type="pic" sz="quarter" idx="29" hasCustomPrompt="1"/>
          </p:nvPr>
        </p:nvSpPr>
        <p:spPr>
          <a:xfrm>
            <a:off x="9142743"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26" name="Text Placeholder 21">
            <a:extLst>
              <a:ext uri="{FF2B5EF4-FFF2-40B4-BE49-F238E27FC236}">
                <a16:creationId xmlns:a16="http://schemas.microsoft.com/office/drawing/2014/main" id="{85299B8E-3F01-2548-8001-539E1BC6287C}"/>
              </a:ext>
            </a:extLst>
          </p:cNvPr>
          <p:cNvSpPr>
            <a:spLocks noGrp="1"/>
          </p:cNvSpPr>
          <p:nvPr>
            <p:ph type="body" sz="quarter" idx="19" hasCustomPrompt="1"/>
          </p:nvPr>
        </p:nvSpPr>
        <p:spPr>
          <a:xfrm>
            <a:off x="1154653" y="3914042"/>
            <a:ext cx="2047984" cy="2397858"/>
          </a:xfrm>
        </p:spPr>
        <p:txBody>
          <a:bodyPr/>
          <a:lstStyle>
            <a:lvl1pPr marL="0" indent="0">
              <a:lnSpc>
                <a:spcPct val="80000"/>
              </a:lnSpc>
              <a:spcAft>
                <a:spcPts val="600"/>
              </a:spcAft>
              <a:buFont typeface="Arial" panose="020B0604020202020204" pitchFamily="34" charset="0"/>
              <a:buNone/>
              <a:defRPr sz="2100" b="0" i="0">
                <a:solidFill>
                  <a:schemeClr val="accent2"/>
                </a:solidFill>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27" name="Text Placeholder 21">
            <a:extLst>
              <a:ext uri="{FF2B5EF4-FFF2-40B4-BE49-F238E27FC236}">
                <a16:creationId xmlns:a16="http://schemas.microsoft.com/office/drawing/2014/main" id="{4E426F14-FA6B-9D46-869F-A452B7018F41}"/>
              </a:ext>
            </a:extLst>
          </p:cNvPr>
          <p:cNvSpPr>
            <a:spLocks noGrp="1"/>
          </p:cNvSpPr>
          <p:nvPr>
            <p:ph type="body" sz="quarter" idx="20" hasCustomPrompt="1"/>
          </p:nvPr>
        </p:nvSpPr>
        <p:spPr>
          <a:xfrm>
            <a:off x="3817350"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0" name="Text Placeholder 21">
            <a:extLst>
              <a:ext uri="{FF2B5EF4-FFF2-40B4-BE49-F238E27FC236}">
                <a16:creationId xmlns:a16="http://schemas.microsoft.com/office/drawing/2014/main" id="{538B1F0C-0682-354C-9C2E-DEAF9D4D617A}"/>
              </a:ext>
            </a:extLst>
          </p:cNvPr>
          <p:cNvSpPr>
            <a:spLocks noGrp="1"/>
          </p:cNvSpPr>
          <p:nvPr>
            <p:ph type="body" sz="quarter" idx="25" hasCustomPrompt="1"/>
          </p:nvPr>
        </p:nvSpPr>
        <p:spPr>
          <a:xfrm>
            <a:off x="6480047"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1" name="Text Placeholder 21">
            <a:extLst>
              <a:ext uri="{FF2B5EF4-FFF2-40B4-BE49-F238E27FC236}">
                <a16:creationId xmlns:a16="http://schemas.microsoft.com/office/drawing/2014/main" id="{C69C98AC-20D5-A44F-AEBD-63FEBDE6140B}"/>
              </a:ext>
            </a:extLst>
          </p:cNvPr>
          <p:cNvSpPr>
            <a:spLocks noGrp="1"/>
          </p:cNvSpPr>
          <p:nvPr>
            <p:ph type="body" sz="quarter" idx="26" hasCustomPrompt="1"/>
          </p:nvPr>
        </p:nvSpPr>
        <p:spPr>
          <a:xfrm>
            <a:off x="9142742"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13" name="Footer Placeholder 3">
            <a:extLst>
              <a:ext uri="{FF2B5EF4-FFF2-40B4-BE49-F238E27FC236}">
                <a16:creationId xmlns:a16="http://schemas.microsoft.com/office/drawing/2014/main" id="{9310CF55-0D9B-41F8-8D1E-8BA74BC232B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endParaRPr lang="en-GB"/>
          </a:p>
        </p:txBody>
      </p:sp>
      <p:sp>
        <p:nvSpPr>
          <p:cNvPr id="3" name="Slide Number Placeholder 2">
            <a:extLst>
              <a:ext uri="{FF2B5EF4-FFF2-40B4-BE49-F238E27FC236}">
                <a16:creationId xmlns:a16="http://schemas.microsoft.com/office/drawing/2014/main" id="{684481D5-3713-4165-990F-CD2E7B955A03}"/>
              </a:ext>
            </a:extLst>
          </p:cNvPr>
          <p:cNvSpPr>
            <a:spLocks noGrp="1"/>
          </p:cNvSpPr>
          <p:nvPr>
            <p:ph type="sldNum" sz="quarter" idx="3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147330478"/>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8" y="2051009"/>
            <a:ext cx="2276516"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3"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3"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9171004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8824046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0EC-ECA0-EE7D-4CAD-4087C65B4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441DF-6A85-8244-395A-383FD57FB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A7A03-7A27-5A33-13D2-CCF2ABC77307}"/>
              </a:ext>
            </a:extLst>
          </p:cNvPr>
          <p:cNvSpPr>
            <a:spLocks noGrp="1"/>
          </p:cNvSpPr>
          <p:nvPr>
            <p:ph type="dt" sz="half" idx="10"/>
          </p:nvPr>
        </p:nvSpPr>
        <p:spPr/>
        <p:txBody>
          <a:bodyPr/>
          <a:lstStyle/>
          <a:p>
            <a:fld id="{7F2B3E38-BC04-44DB-85F5-9FF868ADEFDF}" type="datetime1">
              <a:rPr lang="en-US" smtClean="0"/>
              <a:t>6/2/2026</a:t>
            </a:fld>
            <a:endParaRPr lang="en-US"/>
          </a:p>
        </p:txBody>
      </p:sp>
      <p:sp>
        <p:nvSpPr>
          <p:cNvPr id="5" name="Footer Placeholder 4">
            <a:extLst>
              <a:ext uri="{FF2B5EF4-FFF2-40B4-BE49-F238E27FC236}">
                <a16:creationId xmlns:a16="http://schemas.microsoft.com/office/drawing/2014/main" id="{3075F23A-BAA7-F732-AB68-C17F39A22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004A-AD99-AFD0-09E5-ADE19D91ADF5}"/>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8235317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ABF5-3C8C-CEF1-D979-9F968AC5C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3E745-E776-AFB5-7816-475BC1222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46DFB-4394-14D3-2EC7-DC02147436A9}"/>
              </a:ext>
            </a:extLst>
          </p:cNvPr>
          <p:cNvSpPr>
            <a:spLocks noGrp="1"/>
          </p:cNvSpPr>
          <p:nvPr>
            <p:ph type="dt" sz="half" idx="10"/>
          </p:nvPr>
        </p:nvSpPr>
        <p:spPr/>
        <p:txBody>
          <a:bodyPr/>
          <a:lstStyle/>
          <a:p>
            <a:fld id="{3F749F0C-5DFA-472A-B3B8-49D558C1DFBE}" type="datetime1">
              <a:rPr lang="en-US" smtClean="0"/>
              <a:t>6/2/2026</a:t>
            </a:fld>
            <a:endParaRPr lang="en-US"/>
          </a:p>
        </p:txBody>
      </p:sp>
      <p:sp>
        <p:nvSpPr>
          <p:cNvPr id="5" name="Footer Placeholder 4">
            <a:extLst>
              <a:ext uri="{FF2B5EF4-FFF2-40B4-BE49-F238E27FC236}">
                <a16:creationId xmlns:a16="http://schemas.microsoft.com/office/drawing/2014/main" id="{D9CA1340-DC67-16D7-0328-69753A752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C39-B29E-E15B-BA50-13B40E10ED3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0104888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C50B-0281-FBCB-296E-5C70CADA0C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C76BC-EF72-4A36-C243-3B6631EF3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98E2F-8C47-0EF6-C404-B97707D78C93}"/>
              </a:ext>
            </a:extLst>
          </p:cNvPr>
          <p:cNvSpPr>
            <a:spLocks noGrp="1"/>
          </p:cNvSpPr>
          <p:nvPr>
            <p:ph type="dt" sz="half" idx="10"/>
          </p:nvPr>
        </p:nvSpPr>
        <p:spPr/>
        <p:txBody>
          <a:bodyPr/>
          <a:lstStyle/>
          <a:p>
            <a:fld id="{107AE5A4-289C-42BF-BCD1-1AFB4A1D7FE8}" type="datetime1">
              <a:rPr lang="en-US" smtClean="0"/>
              <a:t>6/2/2026</a:t>
            </a:fld>
            <a:endParaRPr lang="en-US"/>
          </a:p>
        </p:txBody>
      </p:sp>
      <p:sp>
        <p:nvSpPr>
          <p:cNvPr id="5" name="Footer Placeholder 4">
            <a:extLst>
              <a:ext uri="{FF2B5EF4-FFF2-40B4-BE49-F238E27FC236}">
                <a16:creationId xmlns:a16="http://schemas.microsoft.com/office/drawing/2014/main" id="{38815DFB-BFED-E5E6-9D6C-9B8194D7E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AD65-E0CC-FDD3-6AF8-5D2155A6B090}"/>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5293335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41A5-D1A3-637A-C2C6-00E24DF4B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F303D-85F5-F6CE-F296-E9AC2E36D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FF8E8-D1DF-3337-3575-AC281FF9D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713E-3878-A705-6226-F8ED2B03F6D4}"/>
              </a:ext>
            </a:extLst>
          </p:cNvPr>
          <p:cNvSpPr>
            <a:spLocks noGrp="1"/>
          </p:cNvSpPr>
          <p:nvPr>
            <p:ph type="dt" sz="half" idx="10"/>
          </p:nvPr>
        </p:nvSpPr>
        <p:spPr/>
        <p:txBody>
          <a:bodyPr/>
          <a:lstStyle/>
          <a:p>
            <a:fld id="{BEDF2974-067B-414F-8C0E-BE91E6881657}" type="datetime1">
              <a:rPr lang="en-US" smtClean="0"/>
              <a:t>6/2/2026</a:t>
            </a:fld>
            <a:endParaRPr lang="en-US"/>
          </a:p>
        </p:txBody>
      </p:sp>
      <p:sp>
        <p:nvSpPr>
          <p:cNvPr id="6" name="Footer Placeholder 5">
            <a:extLst>
              <a:ext uri="{FF2B5EF4-FFF2-40B4-BE49-F238E27FC236}">
                <a16:creationId xmlns:a16="http://schemas.microsoft.com/office/drawing/2014/main" id="{5B71B8D8-6974-1401-6D15-F6AB3F334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54872-34AF-C197-E6B9-E8F753F5814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674400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D8C4-D2C7-CD90-14FB-A6D14421C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444C06-4226-2875-EDBB-6A1522C8B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8C6A9-6B87-E781-7109-DBEC5E41C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1249E4-B478-1F8E-448D-AEDB312D7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9963F-A91D-49F5-B944-173061115B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E2C08-98CB-BF1E-DB60-362C061CE602}"/>
              </a:ext>
            </a:extLst>
          </p:cNvPr>
          <p:cNvSpPr>
            <a:spLocks noGrp="1"/>
          </p:cNvSpPr>
          <p:nvPr>
            <p:ph type="dt" sz="half" idx="10"/>
          </p:nvPr>
        </p:nvSpPr>
        <p:spPr/>
        <p:txBody>
          <a:bodyPr/>
          <a:lstStyle/>
          <a:p>
            <a:fld id="{7908CE61-0D85-45FC-9020-BE8A152A0B4C}" type="datetime1">
              <a:rPr lang="en-US" smtClean="0"/>
              <a:t>6/2/2026</a:t>
            </a:fld>
            <a:endParaRPr lang="en-US"/>
          </a:p>
        </p:txBody>
      </p:sp>
      <p:sp>
        <p:nvSpPr>
          <p:cNvPr id="8" name="Footer Placeholder 7">
            <a:extLst>
              <a:ext uri="{FF2B5EF4-FFF2-40B4-BE49-F238E27FC236}">
                <a16:creationId xmlns:a16="http://schemas.microsoft.com/office/drawing/2014/main" id="{83A4683A-3221-BD43-FEF9-CB4F3954F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3BD20-0385-8C26-3462-430EF25AAA1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228001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ED945-E073-45F3-97C6-66F6593956A3}"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84830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E2AD-EABC-65B8-98EB-E8C683653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4D897-1DE4-109A-35F6-E28C90A18B6E}"/>
              </a:ext>
            </a:extLst>
          </p:cNvPr>
          <p:cNvSpPr>
            <a:spLocks noGrp="1"/>
          </p:cNvSpPr>
          <p:nvPr>
            <p:ph type="dt" sz="half" idx="10"/>
          </p:nvPr>
        </p:nvSpPr>
        <p:spPr/>
        <p:txBody>
          <a:bodyPr/>
          <a:lstStyle/>
          <a:p>
            <a:fld id="{5D75E286-B02A-4587-A91D-052E636E80B7}" type="datetime1">
              <a:rPr lang="en-US" smtClean="0"/>
              <a:t>6/2/2026</a:t>
            </a:fld>
            <a:endParaRPr lang="en-US"/>
          </a:p>
        </p:txBody>
      </p:sp>
      <p:sp>
        <p:nvSpPr>
          <p:cNvPr id="4" name="Footer Placeholder 3">
            <a:extLst>
              <a:ext uri="{FF2B5EF4-FFF2-40B4-BE49-F238E27FC236}">
                <a16:creationId xmlns:a16="http://schemas.microsoft.com/office/drawing/2014/main" id="{FF88A99E-C330-9950-415E-B7AA849A0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74CE79-7C50-1130-D6B8-5D4634C3106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9175174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BB7ED-052A-0378-4586-97B6512E3E4C}"/>
              </a:ext>
            </a:extLst>
          </p:cNvPr>
          <p:cNvSpPr>
            <a:spLocks noGrp="1"/>
          </p:cNvSpPr>
          <p:nvPr>
            <p:ph type="dt" sz="half" idx="10"/>
          </p:nvPr>
        </p:nvSpPr>
        <p:spPr/>
        <p:txBody>
          <a:bodyPr/>
          <a:lstStyle/>
          <a:p>
            <a:fld id="{7A761B88-C04A-411E-AA72-E5AC3E8167C2}" type="datetime1">
              <a:rPr lang="en-US" smtClean="0"/>
              <a:t>6/2/2026</a:t>
            </a:fld>
            <a:endParaRPr lang="en-US"/>
          </a:p>
        </p:txBody>
      </p:sp>
      <p:sp>
        <p:nvSpPr>
          <p:cNvPr id="3" name="Footer Placeholder 2">
            <a:extLst>
              <a:ext uri="{FF2B5EF4-FFF2-40B4-BE49-F238E27FC236}">
                <a16:creationId xmlns:a16="http://schemas.microsoft.com/office/drawing/2014/main" id="{6CBD0F50-DCAE-CC18-39D6-2A04D9FD4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E7ACB-B769-3F60-2F26-592A5E416C1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373550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E8E3-79A3-275E-AF10-B75EFEDA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F309A5-A3AC-59C7-FC90-1BE838902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594D8B-8881-32FD-762D-62AAAAF9C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D8BA-05BC-5F51-E464-274AF76225A9}"/>
              </a:ext>
            </a:extLst>
          </p:cNvPr>
          <p:cNvSpPr>
            <a:spLocks noGrp="1"/>
          </p:cNvSpPr>
          <p:nvPr>
            <p:ph type="dt" sz="half" idx="10"/>
          </p:nvPr>
        </p:nvSpPr>
        <p:spPr/>
        <p:txBody>
          <a:bodyPr/>
          <a:lstStyle/>
          <a:p>
            <a:fld id="{97F1D5BE-84EF-422A-8453-F6811BBD62E6}" type="datetime1">
              <a:rPr lang="en-US" smtClean="0"/>
              <a:t>6/2/2026</a:t>
            </a:fld>
            <a:endParaRPr lang="en-US"/>
          </a:p>
        </p:txBody>
      </p:sp>
      <p:sp>
        <p:nvSpPr>
          <p:cNvPr id="6" name="Footer Placeholder 5">
            <a:extLst>
              <a:ext uri="{FF2B5EF4-FFF2-40B4-BE49-F238E27FC236}">
                <a16:creationId xmlns:a16="http://schemas.microsoft.com/office/drawing/2014/main" id="{FDEBE603-9A9F-4B79-EAE1-0E9E179EA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EBD15-740D-52CC-6902-214C68E2C173}"/>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1565946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3174-C539-0D78-ABC0-8B050CA1B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155F6-BF85-3218-2EF2-7026CB00A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CE925E-04CC-B619-936D-6FCA7B46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A84F3-21D7-451C-0329-520B47A10849}"/>
              </a:ext>
            </a:extLst>
          </p:cNvPr>
          <p:cNvSpPr>
            <a:spLocks noGrp="1"/>
          </p:cNvSpPr>
          <p:nvPr>
            <p:ph type="dt" sz="half" idx="10"/>
          </p:nvPr>
        </p:nvSpPr>
        <p:spPr/>
        <p:txBody>
          <a:bodyPr/>
          <a:lstStyle/>
          <a:p>
            <a:fld id="{F546BB54-BAF0-434E-8426-9A549C43E30F}" type="datetime1">
              <a:rPr lang="en-US" smtClean="0"/>
              <a:t>6/2/2026</a:t>
            </a:fld>
            <a:endParaRPr lang="en-US"/>
          </a:p>
        </p:txBody>
      </p:sp>
      <p:sp>
        <p:nvSpPr>
          <p:cNvPr id="6" name="Footer Placeholder 5">
            <a:extLst>
              <a:ext uri="{FF2B5EF4-FFF2-40B4-BE49-F238E27FC236}">
                <a16:creationId xmlns:a16="http://schemas.microsoft.com/office/drawing/2014/main" id="{3B8947D2-0EB4-2227-BE09-AFC6CFBDA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B9D08-8686-DEC0-C743-C36B2D6BE9F7}"/>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0730774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F25C-7026-5062-C00E-1533699E1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F1C00-B7D0-99F7-7ABB-3C81CB84E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86B2C-D394-BA7E-B368-A07A05B5C86F}"/>
              </a:ext>
            </a:extLst>
          </p:cNvPr>
          <p:cNvSpPr>
            <a:spLocks noGrp="1"/>
          </p:cNvSpPr>
          <p:nvPr>
            <p:ph type="dt" sz="half" idx="10"/>
          </p:nvPr>
        </p:nvSpPr>
        <p:spPr/>
        <p:txBody>
          <a:bodyPr/>
          <a:lstStyle/>
          <a:p>
            <a:fld id="{88C2AA06-DE06-4AAB-8323-370C650FF887}" type="datetime1">
              <a:rPr lang="en-US" smtClean="0"/>
              <a:t>6/2/2026</a:t>
            </a:fld>
            <a:endParaRPr lang="en-US"/>
          </a:p>
        </p:txBody>
      </p:sp>
      <p:sp>
        <p:nvSpPr>
          <p:cNvPr id="5" name="Footer Placeholder 4">
            <a:extLst>
              <a:ext uri="{FF2B5EF4-FFF2-40B4-BE49-F238E27FC236}">
                <a16:creationId xmlns:a16="http://schemas.microsoft.com/office/drawing/2014/main" id="{8523165A-FE39-0128-E85D-5924B77CC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C324-D92E-ECBA-B6B3-79F3CB01A00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1437939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BFB9B-4A85-657A-1909-3893D8ADD1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204EE-4345-1538-E9FD-EDB7E19B31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31DA6-C993-AEA7-01B9-41AE24D281D4}"/>
              </a:ext>
            </a:extLst>
          </p:cNvPr>
          <p:cNvSpPr>
            <a:spLocks noGrp="1"/>
          </p:cNvSpPr>
          <p:nvPr>
            <p:ph type="dt" sz="half" idx="10"/>
          </p:nvPr>
        </p:nvSpPr>
        <p:spPr/>
        <p:txBody>
          <a:bodyPr/>
          <a:lstStyle/>
          <a:p>
            <a:fld id="{6AC7B8CF-CD9E-48DF-B021-38D439701C05}" type="datetime1">
              <a:rPr lang="en-US" smtClean="0"/>
              <a:t>6/2/2026</a:t>
            </a:fld>
            <a:endParaRPr lang="en-US"/>
          </a:p>
        </p:txBody>
      </p:sp>
      <p:sp>
        <p:nvSpPr>
          <p:cNvPr id="5" name="Footer Placeholder 4">
            <a:extLst>
              <a:ext uri="{FF2B5EF4-FFF2-40B4-BE49-F238E27FC236}">
                <a16:creationId xmlns:a16="http://schemas.microsoft.com/office/drawing/2014/main" id="{44E63CEA-6008-C299-FBB2-545B14C9D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624E8-CF6E-FE1D-123D-CB7BCDD60A0A}"/>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872338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9576711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24297334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 Column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Slide Number Placeholder 21"/>
          <p:cNvSpPr>
            <a:spLocks noGrp="1"/>
          </p:cNvSpPr>
          <p:nvPr>
            <p:ph type="sldNum" sz="quarter" idx="18"/>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3797526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958506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11D712-F5FB-46AE-9F1C-0D61B9FFB25F}"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832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1492839"/>
            <a:ext cx="11625227" cy="4592638"/>
          </a:xfrm>
        </p:spPr>
        <p:txBody>
          <a:bodyPr>
            <a:noAutofit/>
          </a:bodyPr>
          <a:lstStyle>
            <a:lvl1pPr marL="228600" indent="-228600">
              <a:lnSpc>
                <a:spcPct val="100000"/>
              </a:lnSpc>
              <a:spcBef>
                <a:spcPts val="1200"/>
              </a:spcBef>
              <a:defRPr sz="20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0"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0FDA8C-38DD-78B8-C276-AB0BD30733EC}"/>
              </a:ext>
            </a:extLst>
          </p:cNvPr>
          <p:cNvSpPr>
            <a:spLocks noGrp="1"/>
          </p:cNvSpPr>
          <p:nvPr>
            <p:ph type="body" sz="quarter" idx="15" hasCustomPrompt="1"/>
          </p:nvPr>
        </p:nvSpPr>
        <p:spPr>
          <a:xfrm>
            <a:off x="201612" y="685800"/>
            <a:ext cx="11624919" cy="628650"/>
          </a:xfrm>
        </p:spPr>
        <p:txBody>
          <a:bodyPr>
            <a:normAutofit/>
          </a:bodyPr>
          <a:lstStyle>
            <a:lvl1pPr marL="0" indent="0">
              <a:buNone/>
              <a:defRPr sz="2000" b="1"/>
            </a:lvl1pPr>
            <a:lvl2pPr marL="257171" indent="0">
              <a:buNone/>
              <a:defRPr/>
            </a:lvl2pPr>
            <a:lvl3pPr marL="514341" indent="0">
              <a:buNone/>
              <a:defRPr/>
            </a:lvl3pPr>
            <a:lvl4pPr marL="771511" indent="0">
              <a:buNone/>
              <a:defRPr/>
            </a:lvl4pPr>
            <a:lvl5pPr marL="1028680" indent="0">
              <a:buNone/>
              <a:defRPr/>
            </a:lvl5pPr>
          </a:lstStyle>
          <a:p>
            <a:pPr lvl="0"/>
            <a:r>
              <a:rPr lang="en-US"/>
              <a:t>Insert tagline</a:t>
            </a:r>
          </a:p>
        </p:txBody>
      </p:sp>
    </p:spTree>
    <p:extLst>
      <p:ext uri="{BB962C8B-B14F-4D97-AF65-F5344CB8AC3E}">
        <p14:creationId xmlns:p14="http://schemas.microsoft.com/office/powerpoint/2010/main" val="29130920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itle 1">
            <a:extLst>
              <a:ext uri="{FF2B5EF4-FFF2-40B4-BE49-F238E27FC236}">
                <a16:creationId xmlns:a16="http://schemas.microsoft.com/office/drawing/2014/main" id="{0DEDA906-9305-B5F1-0863-E5E00A8CE8FB}"/>
              </a:ext>
            </a:extLst>
          </p:cNvPr>
          <p:cNvSpPr>
            <a:spLocks noGrp="1"/>
          </p:cNvSpPr>
          <p:nvPr>
            <p:ph type="title" hasCustomPrompt="1"/>
          </p:nvPr>
        </p:nvSpPr>
        <p:spPr>
          <a:xfrm>
            <a:off x="201303" y="0"/>
            <a:ext cx="11625227" cy="457316"/>
          </a:xfrm>
          <a:prstGeom prst="rect">
            <a:avLst/>
          </a:prstGeo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5" name="Slide Number Placeholder 21">
            <a:extLst>
              <a:ext uri="{FF2B5EF4-FFF2-40B4-BE49-F238E27FC236}">
                <a16:creationId xmlns:a16="http://schemas.microsoft.com/office/drawing/2014/main" id="{DE7F5EBE-5FA3-4661-AB9D-476F9235CCB6}"/>
              </a:ext>
            </a:extLst>
          </p:cNvPr>
          <p:cNvSpPr>
            <a:spLocks noGrp="1"/>
          </p:cNvSpPr>
          <p:nvPr>
            <p:ph type="sldNum" sz="quarter" idx="14"/>
          </p:nvPr>
        </p:nvSpPr>
        <p:spPr>
          <a:xfrm>
            <a:off x="11074401" y="6573308"/>
            <a:ext cx="752131" cy="284692"/>
          </a:xfrm>
          <a:prstGeom prst="rect">
            <a:avLst/>
          </a:prstGeo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7333271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84473-42B5-FDC0-46B6-8B06BF1BE7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312" t="46350" r="8289" b="1088"/>
          <a:stretch/>
        </p:blipFill>
        <p:spPr>
          <a:xfrm>
            <a:off x="0" y="0"/>
            <a:ext cx="12192000" cy="6858000"/>
          </a:xfrm>
          <a:prstGeom prst="rect">
            <a:avLst/>
          </a:prstGeom>
        </p:spPr>
      </p:pic>
      <p:sp>
        <p:nvSpPr>
          <p:cNvPr id="15" name="Text Placeholder 13"/>
          <p:cNvSpPr>
            <a:spLocks noGrp="1"/>
          </p:cNvSpPr>
          <p:nvPr userDrawn="1">
            <p:ph type="body" sz="quarter" idx="10" hasCustomPrompt="1"/>
          </p:nvPr>
        </p:nvSpPr>
        <p:spPr>
          <a:xfrm>
            <a:off x="2288531" y="1674318"/>
            <a:ext cx="7699023" cy="2020824"/>
          </a:xfrm>
          <a:prstGeom prst="rect">
            <a:avLst/>
          </a:prstGeom>
        </p:spPr>
        <p:txBody>
          <a:bodyPr anchor="ctr">
            <a:noAutofit/>
          </a:bodyPr>
          <a:lstStyle>
            <a:lvl1pPr marL="0" indent="0">
              <a:buNone/>
              <a:defRPr sz="36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2288531" y="3695142"/>
            <a:ext cx="7699023" cy="948752"/>
          </a:xfrm>
          <a:prstGeom prst="rect">
            <a:avLst/>
          </a:prstGeo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2288531" y="4643894"/>
            <a:ext cx="7699023" cy="488226"/>
          </a:xfrm>
          <a:prstGeom prst="rect">
            <a:avLst/>
          </a:prstGeo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6" name="Picture 5" descr="A close-up of a logo&#10;&#10;Description automatically generated">
            <a:extLst>
              <a:ext uri="{FF2B5EF4-FFF2-40B4-BE49-F238E27FC236}">
                <a16:creationId xmlns:a16="http://schemas.microsoft.com/office/drawing/2014/main" id="{876231CD-7B19-0589-9D02-7A78D47A23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161" y="331914"/>
            <a:ext cx="4692009" cy="1740726"/>
          </a:xfrm>
          <a:prstGeom prst="rect">
            <a:avLst/>
          </a:prstGeom>
        </p:spPr>
      </p:pic>
    </p:spTree>
    <p:extLst>
      <p:ext uri="{BB962C8B-B14F-4D97-AF65-F5344CB8AC3E}">
        <p14:creationId xmlns:p14="http://schemas.microsoft.com/office/powerpoint/2010/main" val="8299427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9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006BB-7709-61AE-0068-B276143D8A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676"/>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10"/>
            <a:ext cx="11418072" cy="5104289"/>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332215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3_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6475-0A39-78CA-478A-AB272CA5C3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586" t="27313"/>
          <a:stretch/>
        </p:blipFill>
        <p:spPr>
          <a:xfrm>
            <a:off x="6411309" y="0"/>
            <a:ext cx="5780691" cy="6858000"/>
          </a:xfrm>
          <a:prstGeom prst="rect">
            <a:avLst/>
          </a:prstGeom>
        </p:spPr>
      </p:pic>
      <p:sp>
        <p:nvSpPr>
          <p:cNvPr id="4" name="Text Placeholder 3"/>
          <p:cNvSpPr>
            <a:spLocks noGrp="1"/>
          </p:cNvSpPr>
          <p:nvPr>
            <p:ph type="body" sz="quarter" idx="10" hasCustomPrompt="1"/>
          </p:nvPr>
        </p:nvSpPr>
        <p:spPr>
          <a:xfrm>
            <a:off x="402868" y="933410"/>
            <a:ext cx="5780689" cy="5104289"/>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8" y="293327"/>
            <a:ext cx="5780689" cy="548640"/>
          </a:xfrm>
          <a:prstGeom prst="rect">
            <a:avLst/>
          </a:prstGeom>
        </p:spPr>
        <p:txBody>
          <a:bodyPr anchor="t">
            <a:noAutofit/>
          </a:bodyPr>
          <a:lstStyle>
            <a:lvl1pPr algn="l">
              <a:defRPr sz="2400" b="1" i="0" baseline="0">
                <a:solidFill>
                  <a:srgbClr val="156076"/>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2613123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1_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A5C81-3965-B423-F28D-1F6F5AC77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63"/>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09"/>
            <a:ext cx="11418072" cy="5167846"/>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316097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04801F-A478-38D9-0F1F-4614665A57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0"/>
            <a:ext cx="12192000" cy="6449720"/>
          </a:xfrm>
          <a:prstGeom prst="rect">
            <a:avLst/>
          </a:prstGeom>
        </p:spPr>
      </p:pic>
      <p:sp>
        <p:nvSpPr>
          <p:cNvPr id="4" name="Text Placeholder 3"/>
          <p:cNvSpPr>
            <a:spLocks noGrp="1"/>
          </p:cNvSpPr>
          <p:nvPr>
            <p:ph type="body" sz="quarter" idx="10" hasCustomPrompt="1"/>
          </p:nvPr>
        </p:nvSpPr>
        <p:spPr>
          <a:xfrm>
            <a:off x="402867" y="2078182"/>
            <a:ext cx="11418072" cy="4321180"/>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408280"/>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17" name="Slide Number Placeholder 21">
            <a:extLst>
              <a:ext uri="{FF2B5EF4-FFF2-40B4-BE49-F238E27FC236}">
                <a16:creationId xmlns:a16="http://schemas.microsoft.com/office/drawing/2014/main" id="{3CFE0280-7482-C5AD-C861-8FFFFAAD72BC}"/>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940981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3_Bullet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249F1C-AE36-3BBB-27F8-D3E35B461C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1397298"/>
            <a:ext cx="11418072" cy="4877378"/>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757216"/>
            <a:ext cx="11418072" cy="548640"/>
          </a:xfrm>
          <a:prstGeom prst="rect">
            <a:avLst/>
          </a:prstGeom>
        </p:spPr>
        <p:txBody>
          <a:bodyPr anchor="t">
            <a:noAutofit/>
          </a:bodyPr>
          <a:lstStyle>
            <a:lvl1pPr algn="l">
              <a:defRPr sz="2400" b="1" i="0" baseline="0">
                <a:solidFill>
                  <a:srgbClr val="156076"/>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1" name="Slide Number Placeholder 21">
            <a:extLst>
              <a:ext uri="{FF2B5EF4-FFF2-40B4-BE49-F238E27FC236}">
                <a16:creationId xmlns:a16="http://schemas.microsoft.com/office/drawing/2014/main" id="{EF51329C-6F52-D5F0-AD78-05128EB3C319}"/>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9467543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12192000" cy="6858000"/>
          </a:xfrm>
          <a:prstGeom prst="rect">
            <a:avLst/>
          </a:prstGeom>
          <a:solidFill>
            <a:srgbClr val="156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56076"/>
              </a:solidFill>
            </a:endParaRPr>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28488511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Title Slide - Black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84473-42B5-FDC0-46B6-8B06BF1BE7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29" t="46040" r="7643" b="1206"/>
          <a:stretch/>
        </p:blipFill>
        <p:spPr>
          <a:xfrm>
            <a:off x="0" y="0"/>
            <a:ext cx="12192000" cy="6858000"/>
          </a:xfrm>
          <a:prstGeom prst="rect">
            <a:avLst/>
          </a:prstGeom>
        </p:spPr>
      </p:pic>
      <p:sp>
        <p:nvSpPr>
          <p:cNvPr id="5" name="Text Placeholder 13">
            <a:extLst>
              <a:ext uri="{FF2B5EF4-FFF2-40B4-BE49-F238E27FC236}">
                <a16:creationId xmlns:a16="http://schemas.microsoft.com/office/drawing/2014/main" id="{50827E84-CF38-A3A8-F307-0F6CFC3E559F}"/>
              </a:ext>
            </a:extLst>
          </p:cNvPr>
          <p:cNvSpPr>
            <a:spLocks noGrp="1"/>
          </p:cNvSpPr>
          <p:nvPr>
            <p:ph type="body" sz="quarter" idx="10" hasCustomPrompt="1"/>
          </p:nvPr>
        </p:nvSpPr>
        <p:spPr>
          <a:xfrm>
            <a:off x="2288531" y="1674318"/>
            <a:ext cx="7699023" cy="2020824"/>
          </a:xfrm>
          <a:prstGeom prst="rect">
            <a:avLst/>
          </a:prstGeom>
        </p:spPr>
        <p:txBody>
          <a:bodyPr anchor="ctr">
            <a:noAutofit/>
          </a:bodyPr>
          <a:lstStyle>
            <a:lvl1pPr marL="0" indent="0">
              <a:buNone/>
              <a:defRPr sz="36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6" name="Text Placeholder 15">
            <a:extLst>
              <a:ext uri="{FF2B5EF4-FFF2-40B4-BE49-F238E27FC236}">
                <a16:creationId xmlns:a16="http://schemas.microsoft.com/office/drawing/2014/main" id="{77CF1A90-5D4F-1C53-4D57-4F7ADB26337E}"/>
              </a:ext>
            </a:extLst>
          </p:cNvPr>
          <p:cNvSpPr>
            <a:spLocks noGrp="1"/>
          </p:cNvSpPr>
          <p:nvPr>
            <p:ph type="body" sz="quarter" idx="11" hasCustomPrompt="1"/>
          </p:nvPr>
        </p:nvSpPr>
        <p:spPr>
          <a:xfrm>
            <a:off x="2288531" y="3695142"/>
            <a:ext cx="7699023" cy="948752"/>
          </a:xfrm>
          <a:prstGeom prst="rect">
            <a:avLst/>
          </a:prstGeo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7" name="Text Placeholder 17">
            <a:extLst>
              <a:ext uri="{FF2B5EF4-FFF2-40B4-BE49-F238E27FC236}">
                <a16:creationId xmlns:a16="http://schemas.microsoft.com/office/drawing/2014/main" id="{7D8C746A-024A-BC23-70F8-F1101B4FB5D5}"/>
              </a:ext>
            </a:extLst>
          </p:cNvPr>
          <p:cNvSpPr>
            <a:spLocks noGrp="1"/>
          </p:cNvSpPr>
          <p:nvPr>
            <p:ph type="body" sz="quarter" idx="12" hasCustomPrompt="1"/>
          </p:nvPr>
        </p:nvSpPr>
        <p:spPr>
          <a:xfrm>
            <a:off x="2288531" y="4643894"/>
            <a:ext cx="7699023" cy="488226"/>
          </a:xfrm>
          <a:prstGeom prst="rect">
            <a:avLst/>
          </a:prstGeo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2" name="Picture 1" descr="A close-up of a logo&#10;&#10;Description automatically generated">
            <a:extLst>
              <a:ext uri="{FF2B5EF4-FFF2-40B4-BE49-F238E27FC236}">
                <a16:creationId xmlns:a16="http://schemas.microsoft.com/office/drawing/2014/main" id="{ED4C2B2A-1F60-D528-5BE1-91A9D4B41C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161" y="331914"/>
            <a:ext cx="4692009" cy="1740726"/>
          </a:xfrm>
          <a:prstGeom prst="rect">
            <a:avLst/>
          </a:prstGeom>
        </p:spPr>
      </p:pic>
    </p:spTree>
    <p:extLst>
      <p:ext uri="{BB962C8B-B14F-4D97-AF65-F5344CB8AC3E}">
        <p14:creationId xmlns:p14="http://schemas.microsoft.com/office/powerpoint/2010/main" val="1040147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16BAEE-71ED-4326-A6A6-A095259E001D}"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7687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1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006BB-7709-61AE-0068-B276143D8A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676"/>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10"/>
            <a:ext cx="11418072" cy="5104289"/>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767742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0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F006BB-7709-61AE-0068-B276143D8A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586" t="27472"/>
          <a:stretch/>
        </p:blipFill>
        <p:spPr>
          <a:xfrm>
            <a:off x="6411310" y="0"/>
            <a:ext cx="5780689" cy="6858000"/>
          </a:xfrm>
          <a:prstGeom prst="rect">
            <a:avLst/>
          </a:prstGeom>
        </p:spPr>
      </p:pic>
      <p:sp>
        <p:nvSpPr>
          <p:cNvPr id="4" name="Text Placeholder 3"/>
          <p:cNvSpPr>
            <a:spLocks noGrp="1"/>
          </p:cNvSpPr>
          <p:nvPr>
            <p:ph type="body" sz="quarter" idx="10" hasCustomPrompt="1"/>
          </p:nvPr>
        </p:nvSpPr>
        <p:spPr>
          <a:xfrm>
            <a:off x="402868" y="933410"/>
            <a:ext cx="5780689" cy="5104289"/>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8" y="293327"/>
            <a:ext cx="5780689" cy="548640"/>
          </a:xfrm>
          <a:prstGeom prst="rect">
            <a:avLst/>
          </a:prstGeom>
        </p:spPr>
        <p:txBody>
          <a:bodyPr anchor="t">
            <a:noAutofit/>
          </a:bodyPr>
          <a:lstStyle>
            <a:lvl1pPr algn="l">
              <a:defRPr sz="2400" b="1" i="0" baseline="0">
                <a:solidFill>
                  <a:srgbClr val="881E5C"/>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272633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4_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A5C81-3965-B423-F28D-1F6F5AC77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09"/>
            <a:ext cx="11418072" cy="5167846"/>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494764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5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04801F-A478-38D9-0F1F-4614665A57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2119745"/>
            <a:ext cx="11418072" cy="4279617"/>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408280"/>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17" name="Slide Number Placeholder 21">
            <a:extLst>
              <a:ext uri="{FF2B5EF4-FFF2-40B4-BE49-F238E27FC236}">
                <a16:creationId xmlns:a16="http://schemas.microsoft.com/office/drawing/2014/main" id="{3CFE0280-7482-C5AD-C861-8FFFFAAD72BC}"/>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9470297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6_Bullet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249F1C-AE36-3BBB-27F8-D3E35B461C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1397298"/>
            <a:ext cx="11418072" cy="4877378"/>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757216"/>
            <a:ext cx="11418072" cy="548640"/>
          </a:xfrm>
          <a:prstGeom prst="rect">
            <a:avLst/>
          </a:prstGeom>
        </p:spPr>
        <p:txBody>
          <a:bodyPr anchor="t">
            <a:noAutofit/>
          </a:bodyPr>
          <a:lstStyle>
            <a:lvl1pPr algn="l">
              <a:defRPr sz="2400" b="1" i="0" baseline="0">
                <a:solidFill>
                  <a:srgbClr val="881E5C"/>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Slide Number Placeholder 21">
            <a:extLst>
              <a:ext uri="{FF2B5EF4-FFF2-40B4-BE49-F238E27FC236}">
                <a16:creationId xmlns:a16="http://schemas.microsoft.com/office/drawing/2014/main" id="{5129FBAA-B1B5-C8E5-6DFC-7B5BBCF5EF45}"/>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736496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12192000" cy="6858000"/>
          </a:xfrm>
          <a:prstGeom prst="rect">
            <a:avLst/>
          </a:prstGeom>
          <a:solidFill>
            <a:srgbClr val="881E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41278327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Slide - Black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84473-42B5-FDC0-46B6-8B06BF1BE7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88" t="45780" r="8780" b="1396"/>
          <a:stretch/>
        </p:blipFill>
        <p:spPr>
          <a:xfrm>
            <a:off x="0" y="0"/>
            <a:ext cx="12192000" cy="6858000"/>
          </a:xfrm>
          <a:prstGeom prst="rect">
            <a:avLst/>
          </a:prstGeom>
        </p:spPr>
      </p:pic>
      <p:sp>
        <p:nvSpPr>
          <p:cNvPr id="5" name="Text Placeholder 13">
            <a:extLst>
              <a:ext uri="{FF2B5EF4-FFF2-40B4-BE49-F238E27FC236}">
                <a16:creationId xmlns:a16="http://schemas.microsoft.com/office/drawing/2014/main" id="{8CCCD5A4-2A6C-A5F1-F870-E3C23664DAD9}"/>
              </a:ext>
            </a:extLst>
          </p:cNvPr>
          <p:cNvSpPr>
            <a:spLocks noGrp="1"/>
          </p:cNvSpPr>
          <p:nvPr>
            <p:ph type="body" sz="quarter" idx="10" hasCustomPrompt="1"/>
          </p:nvPr>
        </p:nvSpPr>
        <p:spPr>
          <a:xfrm>
            <a:off x="2288531" y="1674318"/>
            <a:ext cx="7699023" cy="2020824"/>
          </a:xfrm>
          <a:prstGeom prst="rect">
            <a:avLst/>
          </a:prstGeom>
        </p:spPr>
        <p:txBody>
          <a:bodyPr anchor="ctr">
            <a:noAutofit/>
          </a:bodyPr>
          <a:lstStyle>
            <a:lvl1pPr marL="0" indent="0">
              <a:buNone/>
              <a:defRPr sz="36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6" name="Text Placeholder 15">
            <a:extLst>
              <a:ext uri="{FF2B5EF4-FFF2-40B4-BE49-F238E27FC236}">
                <a16:creationId xmlns:a16="http://schemas.microsoft.com/office/drawing/2014/main" id="{2D23675D-1335-E2E9-535D-46314C43A720}"/>
              </a:ext>
            </a:extLst>
          </p:cNvPr>
          <p:cNvSpPr>
            <a:spLocks noGrp="1"/>
          </p:cNvSpPr>
          <p:nvPr>
            <p:ph type="body" sz="quarter" idx="11" hasCustomPrompt="1"/>
          </p:nvPr>
        </p:nvSpPr>
        <p:spPr>
          <a:xfrm>
            <a:off x="2288531" y="3695142"/>
            <a:ext cx="7699023" cy="948752"/>
          </a:xfrm>
          <a:prstGeom prst="rect">
            <a:avLst/>
          </a:prstGeo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7" name="Text Placeholder 17">
            <a:extLst>
              <a:ext uri="{FF2B5EF4-FFF2-40B4-BE49-F238E27FC236}">
                <a16:creationId xmlns:a16="http://schemas.microsoft.com/office/drawing/2014/main" id="{60825B03-E5BF-1021-0740-62B47D7E8740}"/>
              </a:ext>
            </a:extLst>
          </p:cNvPr>
          <p:cNvSpPr>
            <a:spLocks noGrp="1"/>
          </p:cNvSpPr>
          <p:nvPr>
            <p:ph type="body" sz="quarter" idx="12" hasCustomPrompt="1"/>
          </p:nvPr>
        </p:nvSpPr>
        <p:spPr>
          <a:xfrm>
            <a:off x="2288531" y="4643894"/>
            <a:ext cx="7699023" cy="488226"/>
          </a:xfrm>
          <a:prstGeom prst="rect">
            <a:avLst/>
          </a:prstGeo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pic>
        <p:nvPicPr>
          <p:cNvPr id="2" name="Picture 1" descr="A close-up of a logo&#10;&#10;Description automatically generated">
            <a:extLst>
              <a:ext uri="{FF2B5EF4-FFF2-40B4-BE49-F238E27FC236}">
                <a16:creationId xmlns:a16="http://schemas.microsoft.com/office/drawing/2014/main" id="{B23304DD-8C7E-210E-8375-97D4A87338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161" y="331914"/>
            <a:ext cx="4692009" cy="1740726"/>
          </a:xfrm>
          <a:prstGeom prst="rect">
            <a:avLst/>
          </a:prstGeom>
        </p:spPr>
      </p:pic>
    </p:spTree>
    <p:extLst>
      <p:ext uri="{BB962C8B-B14F-4D97-AF65-F5344CB8AC3E}">
        <p14:creationId xmlns:p14="http://schemas.microsoft.com/office/powerpoint/2010/main" val="15281218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8_Bullets">
    <p:spTree>
      <p:nvGrpSpPr>
        <p:cNvPr id="1" name=""/>
        <p:cNvGrpSpPr/>
        <p:nvPr/>
      </p:nvGrpSpPr>
      <p:grpSpPr>
        <a:xfrm>
          <a:off x="0" y="0"/>
          <a:ext cx="0" cy="0"/>
          <a:chOff x="0" y="0"/>
          <a:chExt cx="0" cy="0"/>
        </a:xfrm>
      </p:grpSpPr>
      <p:pic>
        <p:nvPicPr>
          <p:cNvPr id="2" name="Picture 1" descr="A group of people standing in a line&#10;&#10;Description automatically generated">
            <a:extLst>
              <a:ext uri="{FF2B5EF4-FFF2-40B4-BE49-F238E27FC236}">
                <a16:creationId xmlns:a16="http://schemas.microsoft.com/office/drawing/2014/main" id="{07F006BB-7709-61AE-0068-B276143D8A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676"/>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10"/>
            <a:ext cx="11418072" cy="5104289"/>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8641584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2_Bullets">
    <p:spTree>
      <p:nvGrpSpPr>
        <p:cNvPr id="1" name=""/>
        <p:cNvGrpSpPr/>
        <p:nvPr/>
      </p:nvGrpSpPr>
      <p:grpSpPr>
        <a:xfrm>
          <a:off x="0" y="0"/>
          <a:ext cx="0" cy="0"/>
          <a:chOff x="0" y="0"/>
          <a:chExt cx="0" cy="0"/>
        </a:xfrm>
      </p:grpSpPr>
      <p:pic>
        <p:nvPicPr>
          <p:cNvPr id="3" name="Picture 2" descr="A group of people standing in a line&#10;&#10;Description automatically generated">
            <a:extLst>
              <a:ext uri="{FF2B5EF4-FFF2-40B4-BE49-F238E27FC236}">
                <a16:creationId xmlns:a16="http://schemas.microsoft.com/office/drawing/2014/main" id="{7764313D-BE13-0DF8-7AF3-0A8B46953E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586" t="27472"/>
          <a:stretch/>
        </p:blipFill>
        <p:spPr>
          <a:xfrm>
            <a:off x="6411309" y="0"/>
            <a:ext cx="5780691" cy="6858000"/>
          </a:xfrm>
          <a:prstGeom prst="rect">
            <a:avLst/>
          </a:prstGeom>
        </p:spPr>
      </p:pic>
      <p:sp>
        <p:nvSpPr>
          <p:cNvPr id="4" name="Text Placeholder 3"/>
          <p:cNvSpPr>
            <a:spLocks noGrp="1"/>
          </p:cNvSpPr>
          <p:nvPr>
            <p:ph type="body" sz="quarter" idx="10" hasCustomPrompt="1"/>
          </p:nvPr>
        </p:nvSpPr>
        <p:spPr>
          <a:xfrm>
            <a:off x="402868" y="933410"/>
            <a:ext cx="5780689" cy="5104289"/>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8" y="293327"/>
            <a:ext cx="5780689" cy="548640"/>
          </a:xfrm>
          <a:prstGeom prst="rect">
            <a:avLst/>
          </a:prstGeom>
        </p:spPr>
        <p:txBody>
          <a:bodyPr anchor="t">
            <a:noAutofit/>
          </a:bodyPr>
          <a:lstStyle>
            <a:lvl1pPr algn="l">
              <a:defRPr sz="2400" b="1" i="0" baseline="0">
                <a:solidFill>
                  <a:srgbClr val="632E82"/>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26853303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Bullets">
    <p:spTree>
      <p:nvGrpSpPr>
        <p:cNvPr id="1" name=""/>
        <p:cNvGrpSpPr/>
        <p:nvPr/>
      </p:nvGrpSpPr>
      <p:grpSpPr>
        <a:xfrm>
          <a:off x="0" y="0"/>
          <a:ext cx="0" cy="0"/>
          <a:chOff x="0" y="0"/>
          <a:chExt cx="0" cy="0"/>
        </a:xfrm>
      </p:grpSpPr>
      <p:pic>
        <p:nvPicPr>
          <p:cNvPr id="3" name="Picture 2" descr="A group of people standing in front of a purple background&#10;&#10;Description automatically generated">
            <a:extLst>
              <a:ext uri="{FF2B5EF4-FFF2-40B4-BE49-F238E27FC236}">
                <a16:creationId xmlns:a16="http://schemas.microsoft.com/office/drawing/2014/main" id="{DE6A5C81-3965-B423-F28D-1F6F5AC77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933409"/>
            <a:ext cx="11418072" cy="5167846"/>
          </a:xfrm>
          <a:prstGeom prst="rect">
            <a:avLst/>
          </a:prstGeo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293327"/>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49726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C6CAB1-0B33-4872-9256-215EFB88CBC3}" type="datetime1">
              <a:rPr lang="en-US" smtClean="0"/>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8765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Bullets">
    <p:spTree>
      <p:nvGrpSpPr>
        <p:cNvPr id="1" name=""/>
        <p:cNvGrpSpPr/>
        <p:nvPr/>
      </p:nvGrpSpPr>
      <p:grpSpPr>
        <a:xfrm>
          <a:off x="0" y="0"/>
          <a:ext cx="0" cy="0"/>
          <a:chOff x="0" y="0"/>
          <a:chExt cx="0" cy="0"/>
        </a:xfrm>
      </p:grpSpPr>
      <p:pic>
        <p:nvPicPr>
          <p:cNvPr id="6" name="Picture 5" descr="A group of people with a wheelchair&#10;&#10;Description automatically generated">
            <a:extLst>
              <a:ext uri="{FF2B5EF4-FFF2-40B4-BE49-F238E27FC236}">
                <a16:creationId xmlns:a16="http://schemas.microsoft.com/office/drawing/2014/main" id="{0904801F-A478-38D9-0F1F-4614665A57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2057400"/>
            <a:ext cx="11418072" cy="4341962"/>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408280"/>
            <a:ext cx="11418072" cy="548640"/>
          </a:xfrm>
          <a:prstGeom prst="rect">
            <a:avLst/>
          </a:prstGeo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17" name="Slide Number Placeholder 21">
            <a:extLst>
              <a:ext uri="{FF2B5EF4-FFF2-40B4-BE49-F238E27FC236}">
                <a16:creationId xmlns:a16="http://schemas.microsoft.com/office/drawing/2014/main" id="{3CFE0280-7482-C5AD-C861-8FFFFAAD72BC}"/>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03525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Bullets">
    <p:spTree>
      <p:nvGrpSpPr>
        <p:cNvPr id="1" name=""/>
        <p:cNvGrpSpPr/>
        <p:nvPr/>
      </p:nvGrpSpPr>
      <p:grpSpPr>
        <a:xfrm>
          <a:off x="0" y="0"/>
          <a:ext cx="0" cy="0"/>
          <a:chOff x="0" y="0"/>
          <a:chExt cx="0" cy="0"/>
        </a:xfrm>
      </p:grpSpPr>
      <p:pic>
        <p:nvPicPr>
          <p:cNvPr id="17" name="Picture 16" descr="A black screen with a purple border&#10;&#10;Description automatically generated">
            <a:extLst>
              <a:ext uri="{FF2B5EF4-FFF2-40B4-BE49-F238E27FC236}">
                <a16:creationId xmlns:a16="http://schemas.microsoft.com/office/drawing/2014/main" id="{32249F1C-AE36-3BBB-27F8-D3E35B461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1397298"/>
            <a:ext cx="11418072" cy="4877378"/>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757216"/>
            <a:ext cx="11418072" cy="548640"/>
          </a:xfrm>
          <a:prstGeom prst="rect">
            <a:avLst/>
          </a:prstGeom>
        </p:spPr>
        <p:txBody>
          <a:bodyPr anchor="t">
            <a:noAutofit/>
          </a:bodyPr>
          <a:lstStyle>
            <a:lvl1pPr algn="l">
              <a:defRPr sz="2400" b="1" i="0" baseline="0">
                <a:solidFill>
                  <a:srgbClr val="632E82"/>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1" name="Slide Number Placeholder 21">
            <a:extLst>
              <a:ext uri="{FF2B5EF4-FFF2-40B4-BE49-F238E27FC236}">
                <a16:creationId xmlns:a16="http://schemas.microsoft.com/office/drawing/2014/main" id="{EF51329C-6F52-D5F0-AD78-05128EB3C319}"/>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755616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12192000" cy="6858000"/>
          </a:xfrm>
          <a:prstGeom prst="rect">
            <a:avLst/>
          </a:prstGeom>
          <a:solidFill>
            <a:srgbClr val="632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35325555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6861-39CA-0DA0-667C-974FDAD83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2DEB29-E4B0-72F8-6484-89D43766B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5BDBF6-FB0F-15EE-AB6E-4100A4C93DF5}"/>
              </a:ext>
            </a:extLst>
          </p:cNvPr>
          <p:cNvSpPr>
            <a:spLocks noGrp="1"/>
          </p:cNvSpPr>
          <p:nvPr>
            <p:ph type="dt" sz="half" idx="10"/>
          </p:nvPr>
        </p:nvSpPr>
        <p:spPr/>
        <p:txBody>
          <a:bodyPr/>
          <a:lstStyle/>
          <a:p>
            <a:fld id="{3B86926A-C297-410A-880B-A38BEEA45188}" type="datetime1">
              <a:rPr lang="en-US" smtClean="0"/>
              <a:t>6/2/2026</a:t>
            </a:fld>
            <a:endParaRPr lang="en-US"/>
          </a:p>
        </p:txBody>
      </p:sp>
      <p:sp>
        <p:nvSpPr>
          <p:cNvPr id="5" name="Footer Placeholder 4">
            <a:extLst>
              <a:ext uri="{FF2B5EF4-FFF2-40B4-BE49-F238E27FC236}">
                <a16:creationId xmlns:a16="http://schemas.microsoft.com/office/drawing/2014/main" id="{CDB88032-F80E-0889-5DF8-E185B8C96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E3ADF-389F-EF39-1668-9EE4427272C8}"/>
              </a:ext>
            </a:extLst>
          </p:cNvPr>
          <p:cNvSpPr>
            <a:spLocks noGrp="1"/>
          </p:cNvSpPr>
          <p:nvPr>
            <p:ph type="sldNum" sz="quarter" idx="12"/>
          </p:nvPr>
        </p:nvSpPr>
        <p:spPr/>
        <p:txBody>
          <a:bodyPr/>
          <a:lstStyle/>
          <a:p>
            <a:fld id="{576CD736-3E91-4268-9CCE-F5276100E54E}" type="slidenum">
              <a:rPr lang="en-US" smtClean="0"/>
              <a:t>‹#›</a:t>
            </a:fld>
            <a:endParaRPr lang="en-US"/>
          </a:p>
        </p:txBody>
      </p:sp>
    </p:spTree>
    <p:extLst>
      <p:ext uri="{BB962C8B-B14F-4D97-AF65-F5344CB8AC3E}">
        <p14:creationId xmlns:p14="http://schemas.microsoft.com/office/powerpoint/2010/main" val="9851492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94CA2D7B-75EC-4AE5-A827-50A8031FCBBC}"/>
              </a:ext>
            </a:extLst>
          </p:cNvPr>
          <p:cNvSpPr txBox="1">
            <a:spLocks/>
          </p:cNvSpPr>
          <p:nvPr userDrawn="1"/>
        </p:nvSpPr>
        <p:spPr>
          <a:xfrm>
            <a:off x="11481066" y="6651624"/>
            <a:ext cx="431750" cy="206375"/>
          </a:xfrm>
          <a:prstGeom prst="rect">
            <a:avLst/>
          </a:prstGeom>
        </p:spPr>
        <p:txBody>
          <a:bodyPr lIns="0" tIns="0" rIns="0" bIns="0"/>
          <a:lstStyle>
            <a:defPPr>
              <a:defRPr lang="en-US"/>
            </a:defPPr>
            <a:lvl1pPr marL="0" algn="r" defTabSz="914400" rtl="0" eaLnBrk="1" latinLnBrk="0" hangingPunct="1">
              <a:defRPr sz="800" kern="1200">
                <a:solidFill>
                  <a:schemeClr val="bg1">
                    <a:lumMod val="50000"/>
                    <a:alpha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F9AC08D-23A9-440E-BCB9-AA1E9877CC38}" type="slidenum">
              <a:rPr lang="en-US" smtClean="0"/>
              <a:pPr algn="ctr"/>
              <a:t>‹#›</a:t>
            </a:fld>
            <a:endParaRPr lang="en-US"/>
          </a:p>
        </p:txBody>
      </p:sp>
      <p:sp>
        <p:nvSpPr>
          <p:cNvPr id="3" name="Footer Placeholder 6">
            <a:extLst>
              <a:ext uri="{FF2B5EF4-FFF2-40B4-BE49-F238E27FC236}">
                <a16:creationId xmlns:a16="http://schemas.microsoft.com/office/drawing/2014/main" id="{8ADA5D3F-BF19-4691-9E13-695B66855D29}"/>
              </a:ext>
            </a:extLst>
          </p:cNvPr>
          <p:cNvSpPr txBox="1">
            <a:spLocks/>
          </p:cNvSpPr>
          <p:nvPr userDrawn="1"/>
        </p:nvSpPr>
        <p:spPr>
          <a:xfrm>
            <a:off x="8905348" y="6651625"/>
            <a:ext cx="2592387" cy="206375"/>
          </a:xfrm>
          <a:prstGeom prst="rect">
            <a:avLst/>
          </a:prstGeom>
        </p:spPr>
        <p:txBody>
          <a:bodyPr lIns="0" tIns="0" rIns="0" bIns="0"/>
          <a:lstStyle>
            <a:defPPr>
              <a:defRPr lang="en-US"/>
            </a:defPPr>
            <a:lvl1pPr marL="0" algn="l" defTabSz="914400" rtl="0" eaLnBrk="1" latinLnBrk="0" hangingPunct="1">
              <a:defRPr sz="800" kern="1200">
                <a:solidFill>
                  <a:schemeClr val="tx1">
                    <a:alpha val="40000"/>
                  </a:schemeClr>
                </a:solidFill>
                <a:latin typeface="Graphik"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alpha val="40000"/>
                  </a:schemeClr>
                </a:solidFill>
              </a:rPr>
              <a:t>Copyright © 2022 Accenture. All rights reserved.</a:t>
            </a:r>
          </a:p>
        </p:txBody>
      </p:sp>
    </p:spTree>
    <p:extLst>
      <p:ext uri="{BB962C8B-B14F-4D97-AF65-F5344CB8AC3E}">
        <p14:creationId xmlns:p14="http://schemas.microsoft.com/office/powerpoint/2010/main" val="3142301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7679-195C-B678-38CD-BA29AEBA55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DE962D-3DCB-F340-4B3F-561718675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C0A7FB-3C1C-864B-2E85-1C499845E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CC984-C5E8-B318-7332-FD760B43FD7F}"/>
              </a:ext>
            </a:extLst>
          </p:cNvPr>
          <p:cNvSpPr>
            <a:spLocks noGrp="1"/>
          </p:cNvSpPr>
          <p:nvPr>
            <p:ph type="dt" sz="half" idx="10"/>
          </p:nvPr>
        </p:nvSpPr>
        <p:spPr/>
        <p:txBody>
          <a:bodyPr/>
          <a:lstStyle/>
          <a:p>
            <a:fld id="{054D2B93-8FD4-41DB-A77B-B2DE1E7FE24C}" type="datetime1">
              <a:rPr lang="en-US" smtClean="0"/>
              <a:t>6/2/2026</a:t>
            </a:fld>
            <a:endParaRPr lang="en-US"/>
          </a:p>
        </p:txBody>
      </p:sp>
      <p:sp>
        <p:nvSpPr>
          <p:cNvPr id="6" name="Footer Placeholder 5">
            <a:extLst>
              <a:ext uri="{FF2B5EF4-FFF2-40B4-BE49-F238E27FC236}">
                <a16:creationId xmlns:a16="http://schemas.microsoft.com/office/drawing/2014/main" id="{11A646C0-836B-4E4D-CB70-5C94E9869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7E9A6-A3D0-EECC-A995-8099F6C5FF93}"/>
              </a:ext>
            </a:extLst>
          </p:cNvPr>
          <p:cNvSpPr>
            <a:spLocks noGrp="1"/>
          </p:cNvSpPr>
          <p:nvPr>
            <p:ph type="sldNum" sz="quarter" idx="12"/>
          </p:nvPr>
        </p:nvSpPr>
        <p:spPr/>
        <p:txBody>
          <a:bodyPr/>
          <a:lstStyle/>
          <a:p>
            <a:fld id="{5CEE2F06-CD12-46D5-8637-B47F78670A37}" type="slidenum">
              <a:rPr lang="en-US" smtClean="0"/>
              <a:t>‹#›</a:t>
            </a:fld>
            <a:endParaRPr lang="en-US"/>
          </a:p>
        </p:txBody>
      </p:sp>
    </p:spTree>
    <p:extLst>
      <p:ext uri="{BB962C8B-B14F-4D97-AF65-F5344CB8AC3E}">
        <p14:creationId xmlns:p14="http://schemas.microsoft.com/office/powerpoint/2010/main" val="9019331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mn-lt"/>
            </a:endParaRPr>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21">
            <a:extLst>
              <a:ext uri="{FF2B5EF4-FFF2-40B4-BE49-F238E27FC236}">
                <a16:creationId xmlns:a16="http://schemas.microsoft.com/office/drawing/2014/main" id="{DE7F5EBE-5FA3-4661-AB9D-476F9235CCB6}"/>
              </a:ext>
            </a:extLst>
          </p:cNvPr>
          <p:cNvSpPr>
            <a:spLocks noGrp="1"/>
          </p:cNvSpPr>
          <p:nvPr>
            <p:ph type="sldNum" sz="quarter" idx="14"/>
          </p:nvPr>
        </p:nvSpPr>
        <p:spPr>
          <a:xfrm>
            <a:off x="11074401" y="6573308"/>
            <a:ext cx="752131" cy="284692"/>
          </a:xfrm>
          <a:prstGeom prst="rect">
            <a:avLst/>
          </a:prstGeo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pic>
        <p:nvPicPr>
          <p:cNvPr id="2" name="Picture 1" descr="A collage of people smiling&#10;&#10;Description automatically generated">
            <a:extLst>
              <a:ext uri="{FF2B5EF4-FFF2-40B4-BE49-F238E27FC236}">
                <a16:creationId xmlns:a16="http://schemas.microsoft.com/office/drawing/2014/main" id="{1569745B-F204-E9AF-4170-C6CA7040E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1176"/>
            <a:ext cx="12192000" cy="6096001"/>
          </a:xfrm>
          <a:prstGeom prst="rect">
            <a:avLst/>
          </a:prstGeom>
        </p:spPr>
      </p:pic>
      <p:sp>
        <p:nvSpPr>
          <p:cNvPr id="9" name="Text Placeholder 15">
            <a:extLst>
              <a:ext uri="{FF2B5EF4-FFF2-40B4-BE49-F238E27FC236}">
                <a16:creationId xmlns:a16="http://schemas.microsoft.com/office/drawing/2014/main" id="{C582AE27-AFCC-AE2D-3D5E-2B082DD0AFF8}"/>
              </a:ext>
            </a:extLst>
          </p:cNvPr>
          <p:cNvSpPr>
            <a:spLocks noGrp="1"/>
          </p:cNvSpPr>
          <p:nvPr>
            <p:ph type="body" sz="quarter" idx="11" hasCustomPrompt="1"/>
          </p:nvPr>
        </p:nvSpPr>
        <p:spPr>
          <a:xfrm>
            <a:off x="2820229" y="2210161"/>
            <a:ext cx="3275771" cy="1218839"/>
          </a:xfrm>
        </p:spPr>
        <p:txBody>
          <a:bodyPr anchor="ctr">
            <a:noAutofit/>
          </a:bodyPr>
          <a:lstStyle>
            <a:lvl1pPr marL="0" indent="0">
              <a:lnSpc>
                <a:spcPct val="100000"/>
              </a:lnSpc>
              <a:spcBef>
                <a:spcPts val="0"/>
              </a:spcBef>
              <a:buNone/>
              <a:defRPr sz="2100" b="1" baseline="0">
                <a:solidFill>
                  <a:schemeClr val="tx1"/>
                </a:solidFill>
                <a:latin typeface="+mn-lt"/>
              </a:defRPr>
            </a:lvl1pPr>
          </a:lstStyle>
          <a:p>
            <a:pPr lvl="0"/>
            <a:r>
              <a:rPr lang="en-US"/>
              <a:t>Presentation Name</a:t>
            </a:r>
          </a:p>
        </p:txBody>
      </p:sp>
      <p:sp>
        <p:nvSpPr>
          <p:cNvPr id="10" name="Text Placeholder 17">
            <a:extLst>
              <a:ext uri="{FF2B5EF4-FFF2-40B4-BE49-F238E27FC236}">
                <a16:creationId xmlns:a16="http://schemas.microsoft.com/office/drawing/2014/main" id="{A434AA7A-1CE8-9BC2-3BF3-119A281F4365}"/>
              </a:ext>
            </a:extLst>
          </p:cNvPr>
          <p:cNvSpPr>
            <a:spLocks noGrp="1"/>
          </p:cNvSpPr>
          <p:nvPr>
            <p:ph type="body" sz="quarter" idx="12" hasCustomPrompt="1"/>
          </p:nvPr>
        </p:nvSpPr>
        <p:spPr>
          <a:xfrm>
            <a:off x="2820229" y="3435045"/>
            <a:ext cx="3275771" cy="344466"/>
          </a:xfrm>
        </p:spPr>
        <p:txBody>
          <a:bodyPr anchor="b">
            <a:normAutofit/>
          </a:bodyPr>
          <a:lstStyle>
            <a:lvl1pPr marL="0" indent="0">
              <a:buNone/>
              <a:defRPr sz="1800" b="1" baseline="0">
                <a:latin typeface="+mn-lt"/>
              </a:defRPr>
            </a:lvl1pPr>
          </a:lstStyle>
          <a:p>
            <a:pPr lvl="0"/>
            <a:r>
              <a:rPr lang="en-US"/>
              <a:t>Date</a:t>
            </a:r>
          </a:p>
        </p:txBody>
      </p:sp>
    </p:spTree>
    <p:extLst>
      <p:ext uri="{BB962C8B-B14F-4D97-AF65-F5344CB8AC3E}">
        <p14:creationId xmlns:p14="http://schemas.microsoft.com/office/powerpoint/2010/main" val="1324994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88361" y="2051009"/>
            <a:ext cx="2698311" cy="2697480"/>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70" y="2051009"/>
            <a:ext cx="7699023" cy="2020824"/>
          </a:xfrm>
        </p:spPr>
        <p:txBody>
          <a:bodyPr anchor="ctr">
            <a:noAutofit/>
          </a:bodyPr>
          <a:lstStyle>
            <a:lvl1pPr marL="0" indent="0">
              <a:buNone/>
              <a:defRPr sz="2700" baseline="0">
                <a:latin typeface="Franklin Gothic Demi Cond" panose="020B0706030402020204" pitchFamily="34" charset="0"/>
              </a:defRPr>
            </a:lvl1pPr>
            <a:lvl2pPr marL="257171" indent="0">
              <a:buNone/>
              <a:defRPr sz="2100">
                <a:latin typeface="Franklin Gothic Demi Cond" panose="020B0706030402020204" pitchFamily="34" charset="0"/>
              </a:defRPr>
            </a:lvl2pPr>
            <a:lvl3pPr marL="514340" indent="0">
              <a:buNone/>
              <a:defRPr sz="2100">
                <a:latin typeface="Franklin Gothic Demi Cond" panose="020B0706030402020204" pitchFamily="34" charset="0"/>
              </a:defRPr>
            </a:lvl3pPr>
            <a:lvl4pPr marL="771512" indent="0">
              <a:buNone/>
              <a:defRPr sz="2100">
                <a:latin typeface="Franklin Gothic Demi Cond" panose="020B0706030402020204" pitchFamily="34" charset="0"/>
              </a:defRPr>
            </a:lvl4pPr>
            <a:lvl5pPr marL="1028681"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70" y="4071833"/>
            <a:ext cx="7699023" cy="948752"/>
          </a:xfrm>
        </p:spPr>
        <p:txBody>
          <a:bodyPr anchor="b">
            <a:noAutofit/>
          </a:bodyPr>
          <a:lstStyle>
            <a:lvl1pPr marL="0" indent="0">
              <a:lnSpc>
                <a:spcPct val="100000"/>
              </a:lnSpc>
              <a:spcBef>
                <a:spcPts val="0"/>
              </a:spcBef>
              <a:buNone/>
              <a:defRPr sz="21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70" y="5020585"/>
            <a:ext cx="7699023" cy="488226"/>
          </a:xfrm>
        </p:spPr>
        <p:txBody>
          <a:bodyPr anchor="b">
            <a:normAutofit/>
          </a:bodyPr>
          <a:lstStyle>
            <a:lvl1pPr marL="0" indent="0">
              <a:buNone/>
              <a:defRPr sz="18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209279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1492839"/>
            <a:ext cx="11625227" cy="4592638"/>
          </a:xfrm>
        </p:spPr>
        <p:txBody>
          <a:bodyPr>
            <a:noAutofit/>
          </a:bodyPr>
          <a:lstStyle>
            <a:lvl1pPr marL="228600" indent="-228600">
              <a:lnSpc>
                <a:spcPct val="100000"/>
              </a:lnSpc>
              <a:spcBef>
                <a:spcPts val="1200"/>
              </a:spcBef>
              <a:defRPr sz="20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Samantha R | October 2023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0"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0FDA8C-38DD-78B8-C276-AB0BD30733EC}"/>
              </a:ext>
            </a:extLst>
          </p:cNvPr>
          <p:cNvSpPr>
            <a:spLocks noGrp="1"/>
          </p:cNvSpPr>
          <p:nvPr>
            <p:ph type="body" sz="quarter" idx="15" hasCustomPrompt="1"/>
          </p:nvPr>
        </p:nvSpPr>
        <p:spPr>
          <a:xfrm>
            <a:off x="201612" y="685800"/>
            <a:ext cx="11624919" cy="628650"/>
          </a:xfrm>
        </p:spPr>
        <p:txBody>
          <a:bodyPr>
            <a:normAutofit/>
          </a:bodyPr>
          <a:lstStyle>
            <a:lvl1pPr marL="0" indent="0">
              <a:buNone/>
              <a:defRPr sz="2000" b="1"/>
            </a:lvl1pPr>
            <a:lvl2pPr marL="257171" indent="0">
              <a:buNone/>
              <a:defRPr/>
            </a:lvl2pPr>
            <a:lvl3pPr marL="514341" indent="0">
              <a:buNone/>
              <a:defRPr/>
            </a:lvl3pPr>
            <a:lvl4pPr marL="771511" indent="0">
              <a:buNone/>
              <a:defRPr/>
            </a:lvl4pPr>
            <a:lvl5pPr marL="1028680" indent="0">
              <a:buNone/>
              <a:defRPr/>
            </a:lvl5pPr>
          </a:lstStyle>
          <a:p>
            <a:pPr lvl="0"/>
            <a:r>
              <a:rPr lang="en-US"/>
              <a:t>Insert tagline</a:t>
            </a:r>
          </a:p>
        </p:txBody>
      </p:sp>
    </p:spTree>
    <p:extLst>
      <p:ext uri="{BB962C8B-B14F-4D97-AF65-F5344CB8AC3E}">
        <p14:creationId xmlns:p14="http://schemas.microsoft.com/office/powerpoint/2010/main" val="36468657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itle 1">
            <a:extLst>
              <a:ext uri="{FF2B5EF4-FFF2-40B4-BE49-F238E27FC236}">
                <a16:creationId xmlns:a16="http://schemas.microsoft.com/office/drawing/2014/main" id="{0DEDA906-9305-B5F1-0863-E5E00A8CE8FB}"/>
              </a:ext>
            </a:extLst>
          </p:cNvPr>
          <p:cNvSpPr>
            <a:spLocks noGrp="1"/>
          </p:cNvSpPr>
          <p:nvPr>
            <p:ph type="title" hasCustomPrompt="1"/>
          </p:nvPr>
        </p:nvSpPr>
        <p:spPr>
          <a:xfrm>
            <a:off x="201303" y="0"/>
            <a:ext cx="11625227" cy="457316"/>
          </a:xfrm>
          <a:prstGeom prst="rect">
            <a:avLst/>
          </a:prstGeo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5" name="Slide Number Placeholder 21">
            <a:extLst>
              <a:ext uri="{FF2B5EF4-FFF2-40B4-BE49-F238E27FC236}">
                <a16:creationId xmlns:a16="http://schemas.microsoft.com/office/drawing/2014/main" id="{DE7F5EBE-5FA3-4661-AB9D-476F9235CCB6}"/>
              </a:ext>
            </a:extLst>
          </p:cNvPr>
          <p:cNvSpPr>
            <a:spLocks noGrp="1"/>
          </p:cNvSpPr>
          <p:nvPr>
            <p:ph type="sldNum" sz="quarter" idx="14"/>
          </p:nvPr>
        </p:nvSpPr>
        <p:spPr>
          <a:xfrm>
            <a:off x="11074401" y="6573308"/>
            <a:ext cx="752131" cy="284692"/>
          </a:xfrm>
          <a:prstGeom prst="rect">
            <a:avLst/>
          </a:prstGeo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29499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6CD660-69C8-4C54-87D3-1100AA981B13}" type="datetime1">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49565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3_Bullet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249F1C-AE36-3BBB-27F8-D3E35B461C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02867" y="1397298"/>
            <a:ext cx="11418072" cy="4877378"/>
          </a:xfrm>
          <a:prstGeom prst="rect">
            <a:avLst/>
          </a:prstGeo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3" name="Title 1"/>
          <p:cNvSpPr>
            <a:spLocks noGrp="1"/>
          </p:cNvSpPr>
          <p:nvPr>
            <p:ph type="title" hasCustomPrompt="1"/>
          </p:nvPr>
        </p:nvSpPr>
        <p:spPr>
          <a:xfrm>
            <a:off x="402867" y="757216"/>
            <a:ext cx="11418072" cy="548640"/>
          </a:xfrm>
          <a:prstGeom prst="rect">
            <a:avLst/>
          </a:prstGeom>
        </p:spPr>
        <p:txBody>
          <a:bodyPr anchor="t">
            <a:noAutofit/>
          </a:bodyPr>
          <a:lstStyle>
            <a:lvl1pPr algn="l">
              <a:defRPr sz="2400" b="1" i="0" baseline="0">
                <a:solidFill>
                  <a:srgbClr val="156076"/>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1" name="Slide Number Placeholder 21">
            <a:extLst>
              <a:ext uri="{FF2B5EF4-FFF2-40B4-BE49-F238E27FC236}">
                <a16:creationId xmlns:a16="http://schemas.microsoft.com/office/drawing/2014/main" id="{EF51329C-6F52-D5F0-AD78-05128EB3C319}"/>
              </a:ext>
            </a:extLst>
          </p:cNvPr>
          <p:cNvSpPr>
            <a:spLocks noGrp="1"/>
          </p:cNvSpPr>
          <p:nvPr>
            <p:ph type="sldNum" sz="quarter" idx="14"/>
          </p:nvPr>
        </p:nvSpPr>
        <p:spPr>
          <a:xfrm>
            <a:off x="11074401" y="6486335"/>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 name="Rectangle 1">
            <a:extLst>
              <a:ext uri="{FF2B5EF4-FFF2-40B4-BE49-F238E27FC236}">
                <a16:creationId xmlns:a16="http://schemas.microsoft.com/office/drawing/2014/main" id="{64D2C89D-57CB-FD14-38E4-BF49F363B85B}"/>
              </a:ext>
            </a:extLst>
          </p:cNvPr>
          <p:cNvSpPr/>
          <p:nvPr userDrawn="1"/>
        </p:nvSpPr>
        <p:spPr>
          <a:xfrm>
            <a:off x="402867" y="6486335"/>
            <a:ext cx="2330708" cy="284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7181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1"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14"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6" y="818147"/>
            <a:ext cx="11777133" cy="5420728"/>
          </a:xfrm>
          <a:prstGeom prst="rect">
            <a:avLst/>
          </a:prstGeom>
        </p:spPr>
        <p:txBody>
          <a:bodyPr/>
          <a:lstStyle>
            <a:lvl1pPr marL="216689" indent="-216689">
              <a:lnSpc>
                <a:spcPct val="100000"/>
              </a:lnSpc>
              <a:spcBef>
                <a:spcPts val="0"/>
              </a:spcBef>
              <a:spcAft>
                <a:spcPts val="451"/>
              </a:spcAft>
              <a:defRPr sz="2100" b="0">
                <a:latin typeface="Franklin Gothic Medium" panose="020B0603020102020204" pitchFamily="34" charset="0"/>
              </a:defRPr>
            </a:lvl1pPr>
            <a:lvl2pPr marL="640540" indent="-257168">
              <a:lnSpc>
                <a:spcPct val="100000"/>
              </a:lnSpc>
              <a:spcBef>
                <a:spcPts val="0"/>
              </a:spcBef>
              <a:spcAft>
                <a:spcPts val="451"/>
              </a:spcAft>
              <a:buFont typeface="Courier New" panose="02070309020205020404" pitchFamily="49" charset="0"/>
              <a:buChar char="o"/>
              <a:defRPr sz="1800" b="0">
                <a:latin typeface="Franklin Gothic Medium" panose="020B0603020102020204" pitchFamily="34" charset="0"/>
              </a:defRPr>
            </a:lvl2pPr>
            <a:lvl3pPr marL="983431" indent="-207164">
              <a:lnSpc>
                <a:spcPct val="100000"/>
              </a:lnSpc>
              <a:spcBef>
                <a:spcPts val="0"/>
              </a:spcBef>
              <a:spcAft>
                <a:spcPts val="451"/>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242254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ABF5-3C8C-CEF1-D979-9F968AC5C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3E745-E776-AFB5-7816-475BC1222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46DFB-4394-14D3-2EC7-DC02147436A9}"/>
              </a:ext>
            </a:extLst>
          </p:cNvPr>
          <p:cNvSpPr>
            <a:spLocks noGrp="1"/>
          </p:cNvSpPr>
          <p:nvPr>
            <p:ph type="dt" sz="half" idx="10"/>
          </p:nvPr>
        </p:nvSpPr>
        <p:spPr/>
        <p:txBody>
          <a:bodyPr/>
          <a:lstStyle/>
          <a:p>
            <a:fld id="{EF56C9D5-0D55-45F7-955B-659788119427}" type="datetime1">
              <a:rPr lang="en-US" smtClean="0"/>
              <a:t>6/2/2026</a:t>
            </a:fld>
            <a:endParaRPr lang="en-US"/>
          </a:p>
        </p:txBody>
      </p:sp>
      <p:sp>
        <p:nvSpPr>
          <p:cNvPr id="5" name="Footer Placeholder 4">
            <a:extLst>
              <a:ext uri="{FF2B5EF4-FFF2-40B4-BE49-F238E27FC236}">
                <a16:creationId xmlns:a16="http://schemas.microsoft.com/office/drawing/2014/main" id="{D9CA1340-DC67-16D7-0328-69753A752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C39-B29E-E15B-BA50-13B40E10ED3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78493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3C7F5-D3C4-4AD6-9005-2A2C297A0C44}" type="datetime1">
              <a:rPr lang="en-US" smtClean="0"/>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23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702CC-A030-460B-B633-440D3A86A502}"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55966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0A19B-0DFF-4605-A6EC-5FC7D0F4FFA9}"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579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BF1BBA-A3B5-453E-B26A-8916622ED7F8}"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8166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24DBB-EF8F-4174-8522-771A9F9C2F48}"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14537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253304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496766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0" y="161469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5" y="16089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86746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6" y="457200"/>
            <a:ext cx="1067025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0"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32980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1"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14"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6" y="818147"/>
            <a:ext cx="11777133" cy="5420728"/>
          </a:xfrm>
          <a:prstGeom prst="rect">
            <a:avLst/>
          </a:prstGeom>
        </p:spPr>
        <p:txBody>
          <a:bodyPr/>
          <a:lstStyle>
            <a:lvl1pPr marL="216689" indent="-216689">
              <a:lnSpc>
                <a:spcPct val="100000"/>
              </a:lnSpc>
              <a:spcBef>
                <a:spcPts val="0"/>
              </a:spcBef>
              <a:spcAft>
                <a:spcPts val="451"/>
              </a:spcAft>
              <a:defRPr sz="2100" b="0">
                <a:latin typeface="Franklin Gothic Medium" panose="020B0603020102020204" pitchFamily="34" charset="0"/>
              </a:defRPr>
            </a:lvl1pPr>
            <a:lvl2pPr marL="640540" indent="-257168">
              <a:lnSpc>
                <a:spcPct val="100000"/>
              </a:lnSpc>
              <a:spcBef>
                <a:spcPts val="0"/>
              </a:spcBef>
              <a:spcAft>
                <a:spcPts val="451"/>
              </a:spcAft>
              <a:buFont typeface="Courier New" panose="02070309020205020404" pitchFamily="49" charset="0"/>
              <a:buChar char="o"/>
              <a:defRPr sz="1800" b="0">
                <a:latin typeface="Franklin Gothic Medium" panose="020B0603020102020204" pitchFamily="34" charset="0"/>
              </a:defRPr>
            </a:lvl2pPr>
            <a:lvl3pPr marL="983431" indent="-207164">
              <a:lnSpc>
                <a:spcPct val="100000"/>
              </a:lnSpc>
              <a:spcBef>
                <a:spcPts val="0"/>
              </a:spcBef>
              <a:spcAft>
                <a:spcPts val="451"/>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84307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C50B-0281-FBCB-296E-5C70CADA0C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C76BC-EF72-4A36-C243-3B6631EF3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98E2F-8C47-0EF6-C404-B97707D78C93}"/>
              </a:ext>
            </a:extLst>
          </p:cNvPr>
          <p:cNvSpPr>
            <a:spLocks noGrp="1"/>
          </p:cNvSpPr>
          <p:nvPr>
            <p:ph type="dt" sz="half" idx="10"/>
          </p:nvPr>
        </p:nvSpPr>
        <p:spPr/>
        <p:txBody>
          <a:bodyPr/>
          <a:lstStyle/>
          <a:p>
            <a:fld id="{DE063C5B-6219-4094-A38C-18E8E277134D}" type="datetime1">
              <a:rPr lang="en-US" smtClean="0"/>
              <a:t>6/2/2026</a:t>
            </a:fld>
            <a:endParaRPr lang="en-US"/>
          </a:p>
        </p:txBody>
      </p:sp>
      <p:sp>
        <p:nvSpPr>
          <p:cNvPr id="5" name="Footer Placeholder 4">
            <a:extLst>
              <a:ext uri="{FF2B5EF4-FFF2-40B4-BE49-F238E27FC236}">
                <a16:creationId xmlns:a16="http://schemas.microsoft.com/office/drawing/2014/main" id="{38815DFB-BFED-E5E6-9D6C-9B8194D7E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AD65-E0CC-FDD3-6AF8-5D2155A6B090}"/>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74200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4"/>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5" y="6229553"/>
            <a:ext cx="113114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0"/>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4026893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73" y="1541881"/>
            <a:ext cx="8136575" cy="3538504"/>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73"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221" y="6230153"/>
            <a:ext cx="1105979"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16"/>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94" y="949325"/>
            <a:ext cx="3392487" cy="5765800"/>
          </a:xfrm>
        </p:spPr>
        <p:txBody>
          <a:bodyPr/>
          <a:lstStyle/>
          <a:p>
            <a:endParaRPr lang="en-US"/>
          </a:p>
        </p:txBody>
      </p:sp>
    </p:spTree>
    <p:extLst>
      <p:ext uri="{BB962C8B-B14F-4D97-AF65-F5344CB8AC3E}">
        <p14:creationId xmlns:p14="http://schemas.microsoft.com/office/powerpoint/2010/main" val="936712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19144"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531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4069" y="1097280"/>
            <a:ext cx="10050448" cy="4937760"/>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24077"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24071"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21256660-D742-D14C-83D1-77D71D30D3E1}"/>
              </a:ext>
            </a:extLst>
          </p:cNvPr>
          <p:cNvPicPr>
            <a:picLocks noChangeAspect="1"/>
          </p:cNvPicPr>
          <p:nvPr userDrawn="1"/>
        </p:nvPicPr>
        <p:blipFill>
          <a:blip r:embed="rId2"/>
          <a:stretch>
            <a:fillRect/>
          </a:stretch>
        </p:blipFill>
        <p:spPr>
          <a:xfrm>
            <a:off x="10560911" y="0"/>
            <a:ext cx="1631092" cy="6858000"/>
          </a:xfrm>
          <a:prstGeom prst="rect">
            <a:avLst/>
          </a:prstGeom>
        </p:spPr>
      </p:pic>
    </p:spTree>
    <p:extLst>
      <p:ext uri="{BB962C8B-B14F-4D97-AF65-F5344CB8AC3E}">
        <p14:creationId xmlns:p14="http://schemas.microsoft.com/office/powerpoint/2010/main" val="20776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0" name="TextBox 9"/>
          <p:cNvSpPr txBox="1"/>
          <p:nvPr userDrawn="1"/>
        </p:nvSpPr>
        <p:spPr>
          <a:xfrm>
            <a:off x="696381" y="6612863"/>
            <a:ext cx="8261352" cy="230832"/>
          </a:xfrm>
          <a:prstGeom prst="rect">
            <a:avLst/>
          </a:prstGeom>
          <a:noFill/>
        </p:spPr>
        <p:txBody>
          <a:bodyPr wrap="square" rtlCol="0">
            <a:spAutoFit/>
          </a:bodyPr>
          <a:lstStyle/>
          <a:p>
            <a:r>
              <a:rPr lang="en-US" sz="900" b="1" kern="1200">
                <a:solidFill>
                  <a:schemeClr val="bg1"/>
                </a:solidFill>
                <a:effectLst/>
                <a:latin typeface="+mn-lt"/>
                <a:ea typeface="+mn-ea"/>
                <a:cs typeface="+mn-cs"/>
              </a:rPr>
              <a:t>JOINT LEGISLATIVE OVERSIGHT COMMITTEE ON CAPITAL IMPROVEMENTS | FEB. 28, 2018</a:t>
            </a:r>
            <a:endParaRPr lang="en-US" sz="900" kern="1200">
              <a:solidFill>
                <a:schemeClr val="bg1"/>
              </a:solidFill>
              <a:effectLst/>
              <a:latin typeface="+mn-lt"/>
              <a:ea typeface="+mn-ea"/>
              <a:cs typeface="+mn-cs"/>
            </a:endParaRPr>
          </a:p>
        </p:txBody>
      </p:sp>
    </p:spTree>
    <p:extLst>
      <p:ext uri="{BB962C8B-B14F-4D97-AF65-F5344CB8AC3E}">
        <p14:creationId xmlns:p14="http://schemas.microsoft.com/office/powerpoint/2010/main" val="817841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314170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18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Gotham Bold" charset="0"/>
                <a:ea typeface="Gotham Bold" charset="0"/>
                <a:cs typeface="Gotham Bold" charset="0"/>
              </a:defRPr>
            </a:lvl1pPr>
            <a:lvl2pPr marL="576248" indent="-233357">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14" indent="-228594">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139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0961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423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166248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41A5-D1A3-637A-C2C6-00E24DF4B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F303D-85F5-F6CE-F296-E9AC2E36D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FF8E8-D1DF-3337-3575-AC281FF9D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713E-3878-A705-6226-F8ED2B03F6D4}"/>
              </a:ext>
            </a:extLst>
          </p:cNvPr>
          <p:cNvSpPr>
            <a:spLocks noGrp="1"/>
          </p:cNvSpPr>
          <p:nvPr>
            <p:ph type="dt" sz="half" idx="10"/>
          </p:nvPr>
        </p:nvSpPr>
        <p:spPr/>
        <p:txBody>
          <a:bodyPr/>
          <a:lstStyle/>
          <a:p>
            <a:fld id="{D618585B-A1E5-4560-84CF-A2F5B6A42BE6}" type="datetime1">
              <a:rPr lang="en-US" smtClean="0"/>
              <a:t>6/2/2026</a:t>
            </a:fld>
            <a:endParaRPr lang="en-US"/>
          </a:p>
        </p:txBody>
      </p:sp>
      <p:sp>
        <p:nvSpPr>
          <p:cNvPr id="6" name="Footer Placeholder 5">
            <a:extLst>
              <a:ext uri="{FF2B5EF4-FFF2-40B4-BE49-F238E27FC236}">
                <a16:creationId xmlns:a16="http://schemas.microsoft.com/office/drawing/2014/main" id="{5B71B8D8-6974-1401-6D15-F6AB3F334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54872-34AF-C197-E6B9-E8F753F5814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491234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3885401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2 Column Table Chart Image">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89"/>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89"/>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1"/>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Slide Number Placeholder 21"/>
          <p:cNvSpPr>
            <a:spLocks noGrp="1"/>
          </p:cNvSpPr>
          <p:nvPr>
            <p:ph type="sldNum" sz="quarter" idx="18"/>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998941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F7FC89-F79A-44E5-A9AC-6C4B71EECDB7}"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5621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DF482-D357-4C80-8D6E-8559B0F58668}"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69917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87500-64DB-4B7A-A914-96514228E2DD}"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8680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D1801A-F3E7-4003-A399-0C3E3CE55D29}"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43688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77207C-35B7-4481-8217-3C4EAB5F5FA9}" type="datetime1">
              <a:rPr lang="en-US" smtClean="0"/>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9877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45B2E8-3578-4A9B-9F7D-55134E32ECE5}" type="datetime1">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3434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22DC5-C475-41F7-A6D5-1755C87BA45C}" type="datetime1">
              <a:rPr lang="en-US" smtClean="0"/>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4991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B2308C-1CA0-4A49-8505-8918B7A3C9FF}"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129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D8C4-D2C7-CD90-14FB-A6D14421C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444C06-4226-2875-EDBB-6A1522C8B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8C6A9-6B87-E781-7109-DBEC5E41C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1249E4-B478-1F8E-448D-AEDB312D7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9963F-A91D-49F5-B944-173061115B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E2C08-98CB-BF1E-DB60-362C061CE602}"/>
              </a:ext>
            </a:extLst>
          </p:cNvPr>
          <p:cNvSpPr>
            <a:spLocks noGrp="1"/>
          </p:cNvSpPr>
          <p:nvPr>
            <p:ph type="dt" sz="half" idx="10"/>
          </p:nvPr>
        </p:nvSpPr>
        <p:spPr/>
        <p:txBody>
          <a:bodyPr/>
          <a:lstStyle/>
          <a:p>
            <a:fld id="{C6475CDF-956D-4037-80AD-49B25DF98977}" type="datetime1">
              <a:rPr lang="en-US" smtClean="0"/>
              <a:t>6/2/2026</a:t>
            </a:fld>
            <a:endParaRPr lang="en-US"/>
          </a:p>
        </p:txBody>
      </p:sp>
      <p:sp>
        <p:nvSpPr>
          <p:cNvPr id="8" name="Footer Placeholder 7">
            <a:extLst>
              <a:ext uri="{FF2B5EF4-FFF2-40B4-BE49-F238E27FC236}">
                <a16:creationId xmlns:a16="http://schemas.microsoft.com/office/drawing/2014/main" id="{83A4683A-3221-BD43-FEF9-CB4F3954F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3BD20-0385-8C26-3462-430EF25AAA1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089150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DB84BB-666B-45FC-94F2-C60F348203B0}"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56972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F8E92-0BF8-4BF7-8CCA-3E1FCB01FE85}"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287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84852-DF83-4BC5-9742-CD15958105E1}"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677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048455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97280"/>
            <a:ext cx="10050448"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631093"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770492" y="6603332"/>
            <a:ext cx="10789569"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783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744134" y="2514602"/>
            <a:ext cx="1008591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770491" y="1097282"/>
            <a:ext cx="10050448"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631093"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744133" y="6603332"/>
            <a:ext cx="9989448"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900" b="1"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014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97280"/>
            <a:ext cx="10050448"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F30D9434-BC46-CB43-9004-6AEA75F43FDD}"/>
              </a:ext>
            </a:extLst>
          </p:cNvPr>
          <p:cNvPicPr>
            <a:picLocks noChangeAspect="1"/>
          </p:cNvPicPr>
          <p:nvPr userDrawn="1"/>
        </p:nvPicPr>
        <p:blipFill>
          <a:blip r:embed="rId2"/>
          <a:stretch>
            <a:fillRect/>
          </a:stretch>
        </p:blipFill>
        <p:spPr>
          <a:xfrm>
            <a:off x="3" y="0"/>
            <a:ext cx="1631092" cy="6858000"/>
          </a:xfrm>
          <a:prstGeom prst="rect">
            <a:avLst/>
          </a:prstGeom>
        </p:spPr>
      </p:pic>
    </p:spTree>
    <p:extLst>
      <p:ext uri="{BB962C8B-B14F-4D97-AF65-F5344CB8AC3E}">
        <p14:creationId xmlns:p14="http://schemas.microsoft.com/office/powerpoint/2010/main" val="2401281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1"/>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291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F30D9434-BC46-CB43-9004-6AEA75F43FDD}"/>
              </a:ext>
            </a:extLst>
          </p:cNvPr>
          <p:cNvPicPr>
            <a:picLocks noChangeAspect="1"/>
          </p:cNvPicPr>
          <p:nvPr userDrawn="1"/>
        </p:nvPicPr>
        <p:blipFill>
          <a:blip r:embed="rId2"/>
          <a:stretch>
            <a:fillRect/>
          </a:stretch>
        </p:blipFill>
        <p:spPr>
          <a:xfrm>
            <a:off x="2" y="0"/>
            <a:ext cx="1631092" cy="6858000"/>
          </a:xfrm>
          <a:prstGeom prst="rect">
            <a:avLst/>
          </a:prstGeom>
        </p:spPr>
      </p:pic>
    </p:spTree>
    <p:extLst>
      <p:ext uri="{BB962C8B-B14F-4D97-AF65-F5344CB8AC3E}">
        <p14:creationId xmlns:p14="http://schemas.microsoft.com/office/powerpoint/2010/main" val="1991279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Column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Slide Number Placeholder 21"/>
          <p:cNvSpPr>
            <a:spLocks noGrp="1"/>
          </p:cNvSpPr>
          <p:nvPr>
            <p:ph type="sldNum" sz="quarter" idx="18"/>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43566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E2AD-EABC-65B8-98EB-E8C683653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4D897-1DE4-109A-35F6-E28C90A18B6E}"/>
              </a:ext>
            </a:extLst>
          </p:cNvPr>
          <p:cNvSpPr>
            <a:spLocks noGrp="1"/>
          </p:cNvSpPr>
          <p:nvPr>
            <p:ph type="dt" sz="half" idx="10"/>
          </p:nvPr>
        </p:nvSpPr>
        <p:spPr/>
        <p:txBody>
          <a:bodyPr/>
          <a:lstStyle/>
          <a:p>
            <a:fld id="{C24AF321-EFAA-48E2-B2E2-33EA06C6BA3D}" type="datetime1">
              <a:rPr lang="en-US" smtClean="0"/>
              <a:t>6/2/2026</a:t>
            </a:fld>
            <a:endParaRPr lang="en-US"/>
          </a:p>
        </p:txBody>
      </p:sp>
      <p:sp>
        <p:nvSpPr>
          <p:cNvPr id="4" name="Footer Placeholder 3">
            <a:extLst>
              <a:ext uri="{FF2B5EF4-FFF2-40B4-BE49-F238E27FC236}">
                <a16:creationId xmlns:a16="http://schemas.microsoft.com/office/drawing/2014/main" id="{FF88A99E-C330-9950-415E-B7AA849A0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74CE79-7C50-1130-D6B8-5D4634C3106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273782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Divider Phot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974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41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op &amp; Bottom Rule Only">
    <p:spTree>
      <p:nvGrpSpPr>
        <p:cNvPr id="1" name=""/>
        <p:cNvGrpSpPr/>
        <p:nvPr/>
      </p:nvGrpSpPr>
      <p:grpSpPr>
        <a:xfrm>
          <a:off x="0" y="0"/>
          <a:ext cx="0" cy="0"/>
          <a:chOff x="0" y="0"/>
          <a:chExt cx="0" cy="0"/>
        </a:xfrm>
      </p:grpSpPr>
      <p:sp>
        <p:nvSpPr>
          <p:cNvPr id="8" name="Rectangle 7"/>
          <p:cNvSpPr/>
          <p:nvPr userDrawn="1"/>
        </p:nvSpPr>
        <p:spPr>
          <a:xfrm>
            <a:off x="0" y="3868"/>
            <a:ext cx="12192000" cy="30940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a:solidFill>
                <a:schemeClr val="accent3">
                  <a:lumMod val="75000"/>
                </a:schemeClr>
              </a:solidFill>
              <a:latin typeface="Gotham Bold" charset="0"/>
              <a:ea typeface="Gotham Bold" charset="0"/>
              <a:cs typeface="Gotham Bold" charset="0"/>
            </a:endParaRPr>
          </a:p>
        </p:txBody>
      </p:sp>
      <p:sp>
        <p:nvSpPr>
          <p:cNvPr id="2" name="Footer Placeholder 1">
            <a:extLst>
              <a:ext uri="{FF2B5EF4-FFF2-40B4-BE49-F238E27FC236}">
                <a16:creationId xmlns:a16="http://schemas.microsoft.com/office/drawing/2014/main" id="{8CD21452-C903-4772-9E99-8733C830B365}"/>
              </a:ext>
            </a:extLst>
          </p:cNvPr>
          <p:cNvSpPr>
            <a:spLocks noGrp="1"/>
          </p:cNvSpPr>
          <p:nvPr>
            <p:ph type="ftr" sz="quarter" idx="10"/>
          </p:nvPr>
        </p:nvSpPr>
        <p:spPr/>
        <p:txBody>
          <a:bodyPr/>
          <a:lstStyle/>
          <a:p>
            <a:pPr algn="l"/>
            <a:endParaRPr lang="en-US" altLang="en-US"/>
          </a:p>
        </p:txBody>
      </p:sp>
      <p:sp>
        <p:nvSpPr>
          <p:cNvPr id="5" name="Slide Number Placeholder 1">
            <a:extLst>
              <a:ext uri="{FF2B5EF4-FFF2-40B4-BE49-F238E27FC236}">
                <a16:creationId xmlns:a16="http://schemas.microsoft.com/office/drawing/2014/main" id="{DC00C151-644A-48FF-B84B-FBBB366C4325}"/>
              </a:ext>
            </a:extLst>
          </p:cNvPr>
          <p:cNvSpPr>
            <a:spLocks noGrp="1"/>
          </p:cNvSpPr>
          <p:nvPr>
            <p:ph type="sldNum" sz="quarter" idx="4"/>
          </p:nvPr>
        </p:nvSpPr>
        <p:spPr>
          <a:xfrm>
            <a:off x="11723374" y="6653902"/>
            <a:ext cx="243839" cy="133883"/>
          </a:xfrm>
          <a:prstGeom prst="rect">
            <a:avLst/>
          </a:prstGeom>
        </p:spPr>
        <p:txBody>
          <a:bodyPr vert="horz" wrap="square" lIns="0" tIns="9144" rIns="0" bIns="9144" rtlCol="0" anchor="ctr">
            <a:spAutoFit/>
          </a:bodyPr>
          <a:lstStyle>
            <a:lvl1pPr algn="ctr">
              <a:defRPr lang="en-US" sz="75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35564814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2023412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12192000" cy="6858000"/>
          </a:xfrm>
          <a:prstGeom prst="rect">
            <a:avLst/>
          </a:prstGeom>
          <a:solidFill>
            <a:srgbClr val="1560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56076"/>
              </a:solidFill>
            </a:endParaRPr>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4156737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1492839"/>
            <a:ext cx="11625227" cy="4592638"/>
          </a:xfrm>
        </p:spPr>
        <p:txBody>
          <a:bodyPr>
            <a:noAutofit/>
          </a:bodyPr>
          <a:lstStyle>
            <a:lvl1pPr marL="228600" indent="-228600">
              <a:lnSpc>
                <a:spcPct val="100000"/>
              </a:lnSpc>
              <a:spcBef>
                <a:spcPts val="1200"/>
              </a:spcBef>
              <a:defRPr sz="20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0"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DF0FDA8C-38DD-78B8-C276-AB0BD30733EC}"/>
              </a:ext>
            </a:extLst>
          </p:cNvPr>
          <p:cNvSpPr>
            <a:spLocks noGrp="1"/>
          </p:cNvSpPr>
          <p:nvPr>
            <p:ph type="body" sz="quarter" idx="15" hasCustomPrompt="1"/>
          </p:nvPr>
        </p:nvSpPr>
        <p:spPr>
          <a:xfrm>
            <a:off x="201612" y="685800"/>
            <a:ext cx="11624919" cy="628650"/>
          </a:xfrm>
        </p:spPr>
        <p:txBody>
          <a:bodyPr>
            <a:normAutofit/>
          </a:bodyPr>
          <a:lstStyle>
            <a:lvl1pPr marL="0" indent="0">
              <a:buNone/>
              <a:defRPr sz="2000" b="1"/>
            </a:lvl1pPr>
            <a:lvl2pPr marL="257171" indent="0">
              <a:buNone/>
              <a:defRPr/>
            </a:lvl2pPr>
            <a:lvl3pPr marL="514341" indent="0">
              <a:buNone/>
              <a:defRPr/>
            </a:lvl3pPr>
            <a:lvl4pPr marL="771511" indent="0">
              <a:buNone/>
              <a:defRPr/>
            </a:lvl4pPr>
            <a:lvl5pPr marL="1028680" indent="0">
              <a:buNone/>
              <a:defRPr/>
            </a:lvl5pPr>
          </a:lstStyle>
          <a:p>
            <a:pPr lvl="0"/>
            <a:r>
              <a:rPr lang="en-US"/>
              <a:t>Insert tagline</a:t>
            </a:r>
          </a:p>
        </p:txBody>
      </p:sp>
    </p:spTree>
    <p:extLst>
      <p:ext uri="{BB962C8B-B14F-4D97-AF65-F5344CB8AC3E}">
        <p14:creationId xmlns:p14="http://schemas.microsoft.com/office/powerpoint/2010/main" val="3175279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847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348F4A-2820-43FF-BC7B-311E14AEB82B}"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370281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6A0F9-9652-4B3C-9942-FB6AF9942489}"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2378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1118CC-9CA2-4BD0-A4AF-C0DCF712D9D7}"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0411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BB7ED-052A-0378-4586-97B6512E3E4C}"/>
              </a:ext>
            </a:extLst>
          </p:cNvPr>
          <p:cNvSpPr>
            <a:spLocks noGrp="1"/>
          </p:cNvSpPr>
          <p:nvPr>
            <p:ph type="dt" sz="half" idx="10"/>
          </p:nvPr>
        </p:nvSpPr>
        <p:spPr/>
        <p:txBody>
          <a:bodyPr/>
          <a:lstStyle/>
          <a:p>
            <a:fld id="{0C132293-67E9-4365-A21D-C0220582F114}" type="datetime1">
              <a:rPr lang="en-US" smtClean="0"/>
              <a:t>6/2/2026</a:t>
            </a:fld>
            <a:endParaRPr lang="en-US"/>
          </a:p>
        </p:txBody>
      </p:sp>
      <p:sp>
        <p:nvSpPr>
          <p:cNvPr id="3" name="Footer Placeholder 2">
            <a:extLst>
              <a:ext uri="{FF2B5EF4-FFF2-40B4-BE49-F238E27FC236}">
                <a16:creationId xmlns:a16="http://schemas.microsoft.com/office/drawing/2014/main" id="{6CBD0F50-DCAE-CC18-39D6-2A04D9FD4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E7ACB-B769-3F60-2F26-592A5E416C1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596985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CA5BC0-E6E4-42C6-A679-0FBDAD889421}"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5250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A4082-5CBC-4159-97BB-F1A2F4382E09}" type="datetime1">
              <a:rPr lang="en-US" smtClean="0"/>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919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3F048-0080-42ED-A5BF-B0FA7BE63389}" type="datetime1">
              <a:rPr lang="en-US" smtClean="0"/>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7728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DE165-C083-41F2-8AE9-74996B407932}" type="datetime1">
              <a:rPr lang="en-US" smtClean="0"/>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015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FCC4BF-144A-43D0-9151-F92BE8324A80}"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45591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DDEC91-117B-44BE-A814-0CAA1B5693A5}" type="datetime1">
              <a:rPr lang="en-US" smtClean="0"/>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6481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86F545-A42C-4B21-9AA2-9E583327749D}"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3907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1FEE1-6939-4247-B556-E6AE4A0DCEBD}" type="datetime1">
              <a:rPr lang="en-US" smtClean="0"/>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1006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756374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 Column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Slide Number Placeholder 21"/>
          <p:cNvSpPr>
            <a:spLocks noGrp="1"/>
          </p:cNvSpPr>
          <p:nvPr>
            <p:ph type="sldNum" sz="quarter" idx="18"/>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51944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E8E3-79A3-275E-AF10-B75EFEDA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F309A5-A3AC-59C7-FC90-1BE838902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594D8B-8881-32FD-762D-62AAAAF9C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D8BA-05BC-5F51-E464-274AF76225A9}"/>
              </a:ext>
            </a:extLst>
          </p:cNvPr>
          <p:cNvSpPr>
            <a:spLocks noGrp="1"/>
          </p:cNvSpPr>
          <p:nvPr>
            <p:ph type="dt" sz="half" idx="10"/>
          </p:nvPr>
        </p:nvSpPr>
        <p:spPr/>
        <p:txBody>
          <a:bodyPr/>
          <a:lstStyle/>
          <a:p>
            <a:fld id="{AD352928-5426-4B1C-B872-D6C488F4D80E}" type="datetime1">
              <a:rPr lang="en-US" smtClean="0"/>
              <a:t>6/2/2026</a:t>
            </a:fld>
            <a:endParaRPr lang="en-US"/>
          </a:p>
        </p:txBody>
      </p:sp>
      <p:sp>
        <p:nvSpPr>
          <p:cNvPr id="6" name="Footer Placeholder 5">
            <a:extLst>
              <a:ext uri="{FF2B5EF4-FFF2-40B4-BE49-F238E27FC236}">
                <a16:creationId xmlns:a16="http://schemas.microsoft.com/office/drawing/2014/main" id="{FDEBE603-9A9F-4B79-EAE1-0E9E179EA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EBD15-740D-52CC-6902-214C68E2C173}"/>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0523367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405324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0" y="161469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5" y="16089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9720608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ullets &amp;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3963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9"/>
            <a:ext cx="10517717" cy="1212895"/>
          </a:xfr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401615"/>
            <a:ext cx="10526184" cy="3841082"/>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0"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194857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6" y="457200"/>
            <a:ext cx="1067025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0"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204678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788">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28582" indent="-128582">
              <a:lnSpc>
                <a:spcPct val="100000"/>
              </a:lnSpc>
              <a:spcBef>
                <a:spcPts val="675"/>
              </a:spcBef>
              <a:defRPr lang="en-US" dirty="0">
                <a:solidFill>
                  <a:schemeClr val="tx2">
                    <a:lumMod val="75000"/>
                  </a:schemeClr>
                </a:solidFill>
                <a:latin typeface="+mn-lt"/>
              </a:defRPr>
            </a:lvl1pPr>
            <a:lvl2pPr marL="324132" indent="-131261">
              <a:lnSpc>
                <a:spcPct val="100000"/>
              </a:lnSpc>
              <a:buFont typeface="Franklin Gothic Medium" panose="020B0603020102020204" pitchFamily="34" charset="0"/>
              <a:buChar char="−"/>
              <a:defRPr lang="en-US" dirty="0">
                <a:solidFill>
                  <a:schemeClr val="tx2">
                    <a:lumMod val="75000"/>
                  </a:schemeClr>
                </a:solidFill>
                <a:latin typeface="+mn-lt"/>
              </a:defRPr>
            </a:lvl2pPr>
            <a:lvl3pPr marL="547364" indent="-128582">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54372" tIns="27187" rIns="54372" bIns="27187"/>
          <a:lstStyle/>
          <a:p>
            <a:pPr>
              <a:defRPr/>
            </a:pPr>
            <a:endParaRPr lang="en-US" sz="1013">
              <a:solidFill>
                <a:srgbClr val="000000"/>
              </a:solidFill>
              <a:cs typeface="Arial" charset="0"/>
            </a:endParaRPr>
          </a:p>
        </p:txBody>
      </p:sp>
      <p:sp>
        <p:nvSpPr>
          <p:cNvPr id="10" name="Slide Number Placeholder 1">
            <a:extLst>
              <a:ext uri="{FF2B5EF4-FFF2-40B4-BE49-F238E27FC236}">
                <a16:creationId xmlns:a16="http://schemas.microsoft.com/office/drawing/2014/main" id="{633157B2-047E-4A5F-8DCF-0EF589ACEF67}"/>
              </a:ext>
            </a:extLst>
          </p:cNvPr>
          <p:cNvSpPr txBox="1">
            <a:spLocks/>
          </p:cNvSpPr>
          <p:nvPr userDrawn="1"/>
        </p:nvSpPr>
        <p:spPr>
          <a:xfrm>
            <a:off x="11723378" y="6656148"/>
            <a:ext cx="243839" cy="129396"/>
          </a:xfrm>
          <a:prstGeom prst="rect">
            <a:avLst/>
          </a:prstGeom>
        </p:spPr>
        <p:txBody>
          <a:bodyPr vert="horz" wrap="square" lIns="0" tIns="6859" rIns="0" bIns="6859" rtlCol="0" anchor="ctr">
            <a:spAutoFit/>
          </a:bodyPr>
          <a:lstStyle>
            <a:defPPr>
              <a:defRPr lang="en-US"/>
            </a:defPPr>
            <a:lvl1pPr marL="0" algn="ctr" defTabSz="914400" rtl="0" eaLnBrk="1" latinLnBrk="0" hangingPunct="1">
              <a:defRPr lang="en-US" sz="10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89A81A-1D71-4078-84B8-1F7FE28A0448}" type="slidenum">
              <a:rPr lang="en-US" sz="751" smtClean="0"/>
              <a:pPr/>
              <a:t>‹#›</a:t>
            </a:fld>
            <a:endParaRPr lang="en-US" sz="751"/>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endParaRPr lang="en-US" altLang="en-US"/>
          </a:p>
        </p:txBody>
      </p:sp>
      <p:sp>
        <p:nvSpPr>
          <p:cNvPr id="5" name="Slide Number Placeholder 4">
            <a:extLst>
              <a:ext uri="{FF2B5EF4-FFF2-40B4-BE49-F238E27FC236}">
                <a16:creationId xmlns:a16="http://schemas.microsoft.com/office/drawing/2014/main" id="{9E0CD255-9306-4826-BAA6-B47607AD0593}"/>
              </a:ext>
            </a:extLst>
          </p:cNvPr>
          <p:cNvSpPr>
            <a:spLocks noGrp="1"/>
          </p:cNvSpPr>
          <p:nvPr>
            <p:ph type="sldNum" sz="quarter" idx="12"/>
          </p:nvPr>
        </p:nvSpPr>
        <p:spPr/>
        <p:txBody>
          <a:bodyPr/>
          <a:lstStyle/>
          <a:p>
            <a:fld id="{6589A81A-1D71-4078-84B8-1F7FE28A0448}" type="slidenum">
              <a:rPr lang="en-US" smtClean="0"/>
              <a:pPr/>
              <a:t>‹#›</a:t>
            </a:fld>
            <a:endParaRPr lang="en-US"/>
          </a:p>
        </p:txBody>
      </p:sp>
      <p:sp>
        <p:nvSpPr>
          <p:cNvPr id="11" name="Title 1">
            <a:extLst>
              <a:ext uri="{FF2B5EF4-FFF2-40B4-BE49-F238E27FC236}">
                <a16:creationId xmlns:a16="http://schemas.microsoft.com/office/drawing/2014/main" id="{774C615C-43D2-431E-885B-CC8BFF9D8D7B}"/>
              </a:ext>
            </a:extLst>
          </p:cNvPr>
          <p:cNvSpPr>
            <a:spLocks noGrp="1"/>
          </p:cNvSpPr>
          <p:nvPr>
            <p:ph type="title" hasCustomPrompt="1"/>
          </p:nvPr>
        </p:nvSpPr>
        <p:spPr>
          <a:xfrm>
            <a:off x="899166" y="624054"/>
            <a:ext cx="10457689"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474610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1"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14"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6" y="818147"/>
            <a:ext cx="11777133" cy="5420728"/>
          </a:xfrm>
          <a:prstGeom prst="rect">
            <a:avLst/>
          </a:prstGeom>
        </p:spPr>
        <p:txBody>
          <a:bodyPr/>
          <a:lstStyle>
            <a:lvl1pPr marL="216689" indent="-216689">
              <a:lnSpc>
                <a:spcPct val="100000"/>
              </a:lnSpc>
              <a:spcBef>
                <a:spcPts val="0"/>
              </a:spcBef>
              <a:spcAft>
                <a:spcPts val="451"/>
              </a:spcAft>
              <a:defRPr sz="2100" b="0">
                <a:latin typeface="Franklin Gothic Medium" panose="020B0603020102020204" pitchFamily="34" charset="0"/>
              </a:defRPr>
            </a:lvl1pPr>
            <a:lvl2pPr marL="640540" indent="-257168">
              <a:lnSpc>
                <a:spcPct val="100000"/>
              </a:lnSpc>
              <a:spcBef>
                <a:spcPts val="0"/>
              </a:spcBef>
              <a:spcAft>
                <a:spcPts val="451"/>
              </a:spcAft>
              <a:buFont typeface="Courier New" panose="02070309020205020404" pitchFamily="49" charset="0"/>
              <a:buChar char="o"/>
              <a:defRPr sz="1800" b="0">
                <a:latin typeface="Franklin Gothic Medium" panose="020B0603020102020204" pitchFamily="34" charset="0"/>
              </a:defRPr>
            </a:lvl2pPr>
            <a:lvl3pPr marL="983431" indent="-207164">
              <a:lnSpc>
                <a:spcPct val="100000"/>
              </a:lnSpc>
              <a:spcBef>
                <a:spcPts val="0"/>
              </a:spcBef>
              <a:spcAft>
                <a:spcPts val="451"/>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25776857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4"/>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5" y="6229553"/>
            <a:ext cx="113114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0"/>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353424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73" y="1541881"/>
            <a:ext cx="8136575" cy="3538504"/>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73"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221" y="6230153"/>
            <a:ext cx="1105979"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16"/>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94" y="949325"/>
            <a:ext cx="3392487" cy="5765800"/>
          </a:xfrm>
        </p:spPr>
        <p:txBody>
          <a:bodyPr/>
          <a:lstStyle/>
          <a:p>
            <a:endParaRPr lang="en-US"/>
          </a:p>
        </p:txBody>
      </p:sp>
    </p:spTree>
    <p:extLst>
      <p:ext uri="{BB962C8B-B14F-4D97-AF65-F5344CB8AC3E}">
        <p14:creationId xmlns:p14="http://schemas.microsoft.com/office/powerpoint/2010/main" val="22592593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ED91300C-42B7-F26C-2B84-B44AF48E740D}"/>
              </a:ext>
            </a:extLst>
          </p:cNvPr>
          <p:cNvSpPr>
            <a:spLocks noGrp="1"/>
          </p:cNvSpPr>
          <p:nvPr>
            <p:ph type="sldNum" sz="quarter" idx="14"/>
          </p:nvPr>
        </p:nvSpPr>
        <p:spPr>
          <a:xfrm>
            <a:off x="11074401" y="6573308"/>
            <a:ext cx="752131" cy="284692"/>
          </a:xfrm>
        </p:spPr>
        <p:txBody>
          <a:bodyPr/>
          <a:lstStyle/>
          <a:p>
            <a:pPr>
              <a:defRPr/>
            </a:pPr>
            <a:fld id="{11F27F3A-B3E9-41ED-AF8F-A365F10BB65F}" type="slidenum">
              <a:rPr lang="en-US" sz="1000" b="1" smtClean="0">
                <a:solidFill>
                  <a:sysClr val="windowText" lastClr="000000"/>
                </a:solidFill>
                <a:latin typeface="Franklin Gothic Demi Cond" panose="020B0706030402020204" pitchFamily="34" charset="0"/>
                <a:cs typeface="Arial" panose="020B0604020202020204" pitchFamily="34" charset="0"/>
              </a:rPr>
              <a:pPr>
                <a:defRPr/>
              </a:pPr>
              <a:t>‹#›</a:t>
            </a:fld>
            <a:endParaRPr lang="en-US" sz="1000" b="1">
              <a:solidFill>
                <a:sysClr val="windowText" lastClr="000000"/>
              </a:solidFill>
              <a:latin typeface="Franklin Gothic Demi Cond" panose="020B0706030402020204" pitchFamily="34" charset="0"/>
              <a:cs typeface="Arial" panose="020B0604020202020204" pitchFamily="34" charset="0"/>
            </a:endParaRPr>
          </a:p>
        </p:txBody>
      </p:sp>
      <p:sp>
        <p:nvSpPr>
          <p:cNvPr id="6" name="Footer Placeholder 20">
            <a:extLst>
              <a:ext uri="{FF2B5EF4-FFF2-40B4-BE49-F238E27FC236}">
                <a16:creationId xmlns:a16="http://schemas.microsoft.com/office/drawing/2014/main" id="{77D94AD5-0A76-859C-331C-B9536F58D005}"/>
              </a:ext>
            </a:extLst>
          </p:cNvPr>
          <p:cNvSpPr>
            <a:spLocks noGrp="1"/>
          </p:cNvSpPr>
          <p:nvPr>
            <p:ph type="ftr" sz="quarter" idx="13"/>
          </p:nvPr>
        </p:nvSpPr>
        <p:spPr>
          <a:xfrm>
            <a:off x="338193" y="6573308"/>
            <a:ext cx="10243961" cy="284692"/>
          </a:xfrm>
        </p:spPr>
        <p:txBody>
          <a:bodyPr/>
          <a:lstStyle>
            <a:lvl1pPr algn="l">
              <a:defRPr sz="1000" b="1" cap="all" baseline="0">
                <a:solidFill>
                  <a:schemeClr val="tx1"/>
                </a:solidFill>
                <a:latin typeface="+mn-lt"/>
              </a:defRPr>
            </a:lvl1pPr>
          </a:lstStyle>
          <a:p>
            <a:endParaRPr lang="en-US"/>
          </a:p>
        </p:txBody>
      </p:sp>
      <p:sp>
        <p:nvSpPr>
          <p:cNvPr id="7" name="Rectangle 6">
            <a:extLst>
              <a:ext uri="{FF2B5EF4-FFF2-40B4-BE49-F238E27FC236}">
                <a16:creationId xmlns:a16="http://schemas.microsoft.com/office/drawing/2014/main" id="{33EB6CCF-348A-707E-0886-4BB84B31242F}"/>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sp>
        <p:nvSpPr>
          <p:cNvPr id="9" name="Text Placeholder 3">
            <a:extLst>
              <a:ext uri="{FF2B5EF4-FFF2-40B4-BE49-F238E27FC236}">
                <a16:creationId xmlns:a16="http://schemas.microsoft.com/office/drawing/2014/main" id="{E6FBE6E1-FF6D-3A7B-F5FA-4F8CB14CB5E7}"/>
              </a:ext>
            </a:extLst>
          </p:cNvPr>
          <p:cNvSpPr>
            <a:spLocks noGrp="1"/>
          </p:cNvSpPr>
          <p:nvPr>
            <p:ph type="body" sz="quarter" idx="10" hasCustomPrompt="1"/>
          </p:nvPr>
        </p:nvSpPr>
        <p:spPr>
          <a:xfrm>
            <a:off x="201305" y="1492839"/>
            <a:ext cx="11625227" cy="4592638"/>
          </a:xfrm>
        </p:spPr>
        <p:txBody>
          <a:bodyPr>
            <a:noAutofit/>
          </a:bodyPr>
          <a:lstStyle>
            <a:lvl1pPr marL="228594" indent="-228594">
              <a:lnSpc>
                <a:spcPct val="100000"/>
              </a:lnSpc>
              <a:spcBef>
                <a:spcPts val="1200"/>
              </a:spcBef>
              <a:defRPr sz="2000">
                <a:latin typeface="+mn-lt"/>
              </a:defRPr>
            </a:lvl1pPr>
            <a:lvl2pPr marL="576248" indent="-233357">
              <a:lnSpc>
                <a:spcPct val="100000"/>
              </a:lnSpc>
              <a:buFont typeface="Franklin Gothic Medium" panose="020B0603020102020204" pitchFamily="34" charset="0"/>
              <a:buChar char="−"/>
              <a:defRPr sz="2000">
                <a:latin typeface="+mn-lt"/>
              </a:defRPr>
            </a:lvl2pPr>
            <a:lvl3pPr marL="973114" indent="-228594">
              <a:lnSpc>
                <a:spcPct val="100000"/>
              </a:lnSpc>
              <a:defRPr sz="18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itle 1">
            <a:extLst>
              <a:ext uri="{FF2B5EF4-FFF2-40B4-BE49-F238E27FC236}">
                <a16:creationId xmlns:a16="http://schemas.microsoft.com/office/drawing/2014/main" id="{4E540534-914B-B9EA-E010-B7A5B5149DF1}"/>
              </a:ext>
            </a:extLst>
          </p:cNvPr>
          <p:cNvSpPr>
            <a:spLocks noGrp="1"/>
          </p:cNvSpPr>
          <p:nvPr>
            <p:ph type="title" hasCustomPrompt="1"/>
          </p:nvPr>
        </p:nvSpPr>
        <p:spPr>
          <a:xfrm>
            <a:off x="5" y="0"/>
            <a:ext cx="10457689" cy="548640"/>
          </a:xfrm>
        </p:spPr>
        <p:txBody>
          <a:bodyPr anchor="t">
            <a:noAutofit/>
          </a:bodyPr>
          <a:lstStyle>
            <a:lvl1pPr algn="l">
              <a:defRPr sz="3200" b="1" i="0" baseline="0">
                <a:solidFill>
                  <a:schemeClr val="tx2">
                    <a:lumMod val="75000"/>
                  </a:schemeClr>
                </a:solidFill>
                <a:latin typeface="+mn-lt"/>
                <a:cs typeface="Times New Roman" panose="02020603050405020304" pitchFamily="18" charset="0"/>
              </a:defRPr>
            </a:lvl1pPr>
          </a:lstStyle>
          <a:p>
            <a:r>
              <a:rPr lang="en-US"/>
              <a:t>Click to add title, 1 line max</a:t>
            </a:r>
          </a:p>
        </p:txBody>
      </p:sp>
      <p:sp>
        <p:nvSpPr>
          <p:cNvPr id="11" name="Text Placeholder 4">
            <a:extLst>
              <a:ext uri="{FF2B5EF4-FFF2-40B4-BE49-F238E27FC236}">
                <a16:creationId xmlns:a16="http://schemas.microsoft.com/office/drawing/2014/main" id="{DE475BC0-959D-31D2-5CA0-39A6B3B16A7E}"/>
              </a:ext>
            </a:extLst>
          </p:cNvPr>
          <p:cNvSpPr>
            <a:spLocks noGrp="1"/>
          </p:cNvSpPr>
          <p:nvPr>
            <p:ph type="body" sz="quarter" idx="15" hasCustomPrompt="1"/>
          </p:nvPr>
        </p:nvSpPr>
        <p:spPr>
          <a:xfrm>
            <a:off x="201618" y="685800"/>
            <a:ext cx="11624919" cy="628650"/>
          </a:xfrm>
        </p:spPr>
        <p:txBody>
          <a:bodyPr>
            <a:normAutofit/>
          </a:bodyPr>
          <a:lstStyle>
            <a:lvl1pPr marL="0" indent="0">
              <a:buNone/>
              <a:defRPr sz="2000" b="1">
                <a:latin typeface="+mn-lt"/>
              </a:defRPr>
            </a:lvl1pPr>
            <a:lvl2pPr marL="257164" indent="0">
              <a:buNone/>
              <a:defRPr/>
            </a:lvl2pPr>
            <a:lvl3pPr marL="514328" indent="0">
              <a:buNone/>
              <a:defRPr/>
            </a:lvl3pPr>
            <a:lvl4pPr marL="771491" indent="0">
              <a:buNone/>
              <a:defRPr/>
            </a:lvl4pPr>
            <a:lvl5pPr marL="1028654" indent="0">
              <a:buNone/>
              <a:defRPr/>
            </a:lvl5pPr>
          </a:lstStyle>
          <a:p>
            <a:pPr lvl="0"/>
            <a:r>
              <a:rPr lang="en-US"/>
              <a:t>Insert tagline</a:t>
            </a:r>
          </a:p>
        </p:txBody>
      </p:sp>
    </p:spTree>
    <p:extLst>
      <p:ext uri="{BB962C8B-B14F-4D97-AF65-F5344CB8AC3E}">
        <p14:creationId xmlns:p14="http://schemas.microsoft.com/office/powerpoint/2010/main" val="2833542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76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3174-C539-0D78-ABC0-8B050CA1B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155F6-BF85-3218-2EF2-7026CB00A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CE925E-04CC-B619-936D-6FCA7B46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A84F3-21D7-451C-0329-520B47A10849}"/>
              </a:ext>
            </a:extLst>
          </p:cNvPr>
          <p:cNvSpPr>
            <a:spLocks noGrp="1"/>
          </p:cNvSpPr>
          <p:nvPr>
            <p:ph type="dt" sz="half" idx="10"/>
          </p:nvPr>
        </p:nvSpPr>
        <p:spPr/>
        <p:txBody>
          <a:bodyPr/>
          <a:lstStyle/>
          <a:p>
            <a:fld id="{692A0631-410A-4D64-B3B3-317628596C50}" type="datetime1">
              <a:rPr lang="en-US" smtClean="0"/>
              <a:t>6/2/2026</a:t>
            </a:fld>
            <a:endParaRPr lang="en-US"/>
          </a:p>
        </p:txBody>
      </p:sp>
      <p:sp>
        <p:nvSpPr>
          <p:cNvPr id="6" name="Footer Placeholder 5">
            <a:extLst>
              <a:ext uri="{FF2B5EF4-FFF2-40B4-BE49-F238E27FC236}">
                <a16:creationId xmlns:a16="http://schemas.microsoft.com/office/drawing/2014/main" id="{3B8947D2-0EB4-2227-BE09-AFC6CFBDA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B9D08-8686-DEC0-C743-C36B2D6BE9F7}"/>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336761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19144"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498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4069" y="1097280"/>
            <a:ext cx="10050448" cy="4937760"/>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24077"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24071"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21256660-D742-D14C-83D1-77D71D30D3E1}"/>
              </a:ext>
            </a:extLst>
          </p:cNvPr>
          <p:cNvPicPr>
            <a:picLocks noChangeAspect="1"/>
          </p:cNvPicPr>
          <p:nvPr userDrawn="1"/>
        </p:nvPicPr>
        <p:blipFill>
          <a:blip r:embed="rId2"/>
          <a:stretch>
            <a:fillRect/>
          </a:stretch>
        </p:blipFill>
        <p:spPr>
          <a:xfrm>
            <a:off x="10560911" y="0"/>
            <a:ext cx="1631092" cy="6858000"/>
          </a:xfrm>
          <a:prstGeom prst="rect">
            <a:avLst/>
          </a:prstGeom>
        </p:spPr>
      </p:pic>
    </p:spTree>
    <p:extLst>
      <p:ext uri="{BB962C8B-B14F-4D97-AF65-F5344CB8AC3E}">
        <p14:creationId xmlns:p14="http://schemas.microsoft.com/office/powerpoint/2010/main" val="1411832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0" name="TextBox 9"/>
          <p:cNvSpPr txBox="1"/>
          <p:nvPr userDrawn="1"/>
        </p:nvSpPr>
        <p:spPr>
          <a:xfrm>
            <a:off x="696381" y="6612863"/>
            <a:ext cx="8261352" cy="230832"/>
          </a:xfrm>
          <a:prstGeom prst="rect">
            <a:avLst/>
          </a:prstGeom>
          <a:noFill/>
        </p:spPr>
        <p:txBody>
          <a:bodyPr wrap="square" rtlCol="0">
            <a:spAutoFit/>
          </a:bodyPr>
          <a:lstStyle/>
          <a:p>
            <a:r>
              <a:rPr lang="en-US" sz="900" b="1" kern="1200">
                <a:solidFill>
                  <a:schemeClr val="bg1"/>
                </a:solidFill>
                <a:effectLst/>
                <a:latin typeface="+mn-lt"/>
                <a:ea typeface="+mn-ea"/>
                <a:cs typeface="+mn-cs"/>
              </a:rPr>
              <a:t>JOINT LEGISLATIVE OVERSIGHT COMMITTEE ON CAPITAL IMPROVEMENTS | FEB. 28, 2018</a:t>
            </a:r>
            <a:endParaRPr lang="en-US" sz="900" kern="1200">
              <a:solidFill>
                <a:schemeClr val="bg1"/>
              </a:solidFill>
              <a:effectLst/>
              <a:latin typeface="+mn-lt"/>
              <a:ea typeface="+mn-ea"/>
              <a:cs typeface="+mn-cs"/>
            </a:endParaRPr>
          </a:p>
        </p:txBody>
      </p:sp>
    </p:spTree>
    <p:extLst>
      <p:ext uri="{BB962C8B-B14F-4D97-AF65-F5344CB8AC3E}">
        <p14:creationId xmlns:p14="http://schemas.microsoft.com/office/powerpoint/2010/main" val="7741847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808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72"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84" indent="-22858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20" indent="-233345">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66" indent="-22858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7496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Gotham Bold" charset="0"/>
                <a:ea typeface="Gotham Bold" charset="0"/>
                <a:cs typeface="Gotham Bold" charset="0"/>
              </a:defRPr>
            </a:lvl1pPr>
            <a:lvl2pPr marL="576248" indent="-233357">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14" indent="-228594">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1252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0961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174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560807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39259994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265669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theme" Target="../theme/theme3.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3.em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oleObject" Target="../embeddings/oleObject1.bin"/><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ags" Target="../tags/tag2.xml"/><Relationship Id="rId5" Type="http://schemas.openxmlformats.org/officeDocument/2006/relationships/slideLayout" Target="../slideLayouts/slideLayout117.xml"/><Relationship Id="rId10" Type="http://schemas.openxmlformats.org/officeDocument/2006/relationships/tags" Target="../tags/tag1.xml"/><Relationship Id="rId4" Type="http://schemas.openxmlformats.org/officeDocument/2006/relationships/slideLayout" Target="../slideLayouts/slideLayout11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theme" Target="../theme/theme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theme" Target="../theme/theme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8.xml"/><Relationship Id="rId7" Type="http://schemas.openxmlformats.org/officeDocument/2006/relationships/theme" Target="../theme/theme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1BE49-2C1F-BEB3-733F-A0697E5EC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14F64-6D36-E3AA-6C50-E9F621FD9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7901D-97B7-1F01-9689-90021F011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DFD54-D218-4947-AA19-0295D369E1AD}" type="datetime1">
              <a:rPr lang="en-US" smtClean="0"/>
              <a:t>6/2/2026</a:t>
            </a:fld>
            <a:endParaRPr lang="en-US"/>
          </a:p>
        </p:txBody>
      </p:sp>
      <p:sp>
        <p:nvSpPr>
          <p:cNvPr id="5" name="Footer Placeholder 4">
            <a:extLst>
              <a:ext uri="{FF2B5EF4-FFF2-40B4-BE49-F238E27FC236}">
                <a16:creationId xmlns:a16="http://schemas.microsoft.com/office/drawing/2014/main" id="{BA016893-C84E-8830-F729-05F092E43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90D77-7CC8-B238-FEED-9A7316462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0CF95-128A-4351-B6C9-020D04AB0AAC}" type="slidenum">
              <a:rPr lang="en-US" smtClean="0"/>
              <a:t>‹#›</a:t>
            </a:fld>
            <a:endParaRPr lang="en-US"/>
          </a:p>
        </p:txBody>
      </p:sp>
    </p:spTree>
    <p:extLst>
      <p:ext uri="{BB962C8B-B14F-4D97-AF65-F5344CB8AC3E}">
        <p14:creationId xmlns:p14="http://schemas.microsoft.com/office/powerpoint/2010/main" val="870941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D616B-58B2-400B-BA7C-E9DF1D5DE78B}" type="datetime1">
              <a:rPr lang="en-US" smtClean="0"/>
              <a:t>6/2/2026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895741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 id="2147483689" r:id="rId14"/>
    <p:sldLayoutId id="2147483690" r:id="rId15"/>
    <p:sldLayoutId id="2147483691" r:id="rId16"/>
    <p:sldLayoutId id="2147483692" r:id="rId17"/>
    <p:sldLayoutId id="2147483693" r:id="rId18"/>
    <p:sldLayoutId id="2147483696" r:id="rId19"/>
    <p:sldLayoutId id="2147483697" r:id="rId20"/>
    <p:sldLayoutId id="2147483698" r:id="rId21"/>
    <p:sldLayoutId id="2147483699" r:id="rId22"/>
    <p:sldLayoutId id="2147483700" r:id="rId23"/>
    <p:sldLayoutId id="2147483702" r:id="rId24"/>
    <p:sldLayoutId id="2147483703" r:id="rId25"/>
    <p:sldLayoutId id="2147483704" r:id="rId26"/>
    <p:sldLayoutId id="2147483705" r:id="rId27"/>
    <p:sldLayoutId id="2147483924" r:id="rId28"/>
    <p:sldLayoutId id="2147483887" r:id="rId29"/>
    <p:sldLayoutId id="2147483888" r:id="rId30"/>
    <p:sldLayoutId id="2147483889" r:id="rId31"/>
    <p:sldLayoutId id="2147483890" r:id="rId32"/>
    <p:sldLayoutId id="2147483891" r:id="rId33"/>
    <p:sldLayoutId id="2147483892" r:id="rId34"/>
    <p:sldLayoutId id="2147483893" r:id="rId35"/>
    <p:sldLayoutId id="2147483894" r:id="rId36"/>
    <p:sldLayoutId id="2147483895" r:id="rId37"/>
    <p:sldLayoutId id="2147483896" r:id="rId38"/>
    <p:sldLayoutId id="2147483897" r:id="rId39"/>
    <p:sldLayoutId id="2147484039" r:id="rId40"/>
    <p:sldLayoutId id="2147483917" r:id="rId41"/>
    <p:sldLayoutId id="2147483918" r:id="rId42"/>
    <p:sldLayoutId id="2147483919" r:id="rId43"/>
    <p:sldLayoutId id="2147483920" r:id="rId44"/>
    <p:sldLayoutId id="2147483921" r:id="rId45"/>
    <p:sldLayoutId id="2147483687" r:id="rId46"/>
    <p:sldLayoutId id="2147483916" r:id="rId47"/>
    <p:sldLayoutId id="2147483972" r:id="rId48"/>
    <p:sldLayoutId id="2147483973" r:id="rId49"/>
    <p:sldLayoutId id="2147483974" r:id="rId50"/>
    <p:sldLayoutId id="2147484006" r:id="rId51"/>
    <p:sldLayoutId id="2147484007" r:id="rId52"/>
    <p:sldLayoutId id="2147484008" r:id="rId5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6449C-0141-46BE-9AB9-83D2E56328A0}" type="datetime1">
              <a:rPr lang="en-US" smtClean="0"/>
              <a:t>6/2/2026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9270650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851" r:id="rId36"/>
    <p:sldLayoutId id="2147483852" r:id="rId37"/>
    <p:sldLayoutId id="2147483853" r:id="rId38"/>
    <p:sldLayoutId id="2147483854" r:id="rId39"/>
    <p:sldLayoutId id="2147483855" r:id="rId40"/>
    <p:sldLayoutId id="2147483856" r:id="rId41"/>
    <p:sldLayoutId id="2147483857" r:id="rId42"/>
    <p:sldLayoutId id="2147483858" r:id="rId43"/>
    <p:sldLayoutId id="2147483859" r:id="rId44"/>
    <p:sldLayoutId id="2147483860" r:id="rId45"/>
    <p:sldLayoutId id="2147483861"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0"/>
            </p:custDataLst>
            <p:extLst>
              <p:ext uri="{D42A27DB-BD31-4B8C-83A1-F6EECF244321}">
                <p14:modId xmlns:p14="http://schemas.microsoft.com/office/powerpoint/2010/main" val="116235280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7" name="Object 6" hidden="1"/>
                      <p:cNvPicPr/>
                      <p:nvPr/>
                    </p:nvPicPr>
                    <p:blipFill>
                      <a:blip r:embed="rId13"/>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b="1">
              <a:solidFill>
                <a:srgbClr val="FFFFFF"/>
              </a:solidFill>
              <a:sym typeface="Calibri"/>
            </a:endParaRPr>
          </a:p>
        </p:txBody>
      </p:sp>
    </p:spTree>
    <p:extLst>
      <p:ext uri="{BB962C8B-B14F-4D97-AF65-F5344CB8AC3E}">
        <p14:creationId xmlns:p14="http://schemas.microsoft.com/office/powerpoint/2010/main" val="263098037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hf hdr="0" ftr="0" dt="0"/>
  <p:txStyles>
    <p:title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userDrawn="1"/>
        </p:nvSpPr>
        <p:spPr>
          <a:xfrm>
            <a:off x="11503025" y="6600166"/>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E578BC-BB18-42C1-A2C3-23CB0CDD1115}"/>
              </a:ext>
            </a:extLst>
          </p:cNvPr>
          <p:cNvSpPr/>
          <p:nvPr userDrawn="1"/>
        </p:nvSpPr>
        <p:spPr>
          <a:xfrm>
            <a:off x="0" y="6583680"/>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0" name="Rectangle 9">
            <a:extLst>
              <a:ext uri="{FF2B5EF4-FFF2-40B4-BE49-F238E27FC236}">
                <a16:creationId xmlns:a16="http://schemas.microsoft.com/office/drawing/2014/main" id="{358929FC-6D37-4796-81EE-243F5DE93482}"/>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Text Placeholder 4">
            <a:extLst>
              <a:ext uri="{FF2B5EF4-FFF2-40B4-BE49-F238E27FC236}">
                <a16:creationId xmlns:a16="http://schemas.microsoft.com/office/drawing/2014/main" id="{481DCD3A-EEA9-46F4-BC19-85B31ED1E1B0}"/>
              </a:ext>
            </a:extLst>
          </p:cNvPr>
          <p:cNvSpPr txBox="1">
            <a:spLocks/>
          </p:cNvSpPr>
          <p:nvPr userDrawn="1"/>
        </p:nvSpPr>
        <p:spPr>
          <a:xfrm>
            <a:off x="487683" y="6309360"/>
            <a:ext cx="11216639" cy="274320"/>
          </a:xfrm>
          <a:prstGeom prst="rect">
            <a:avLst/>
          </a:prstGeom>
        </p:spPr>
        <p:txBody>
          <a:bodyPr anchor="b">
            <a:noAutofit/>
          </a:bodyPr>
          <a:lstStyle>
            <a:lvl1pPr marL="0" indent="0" algn="l" defTabSz="685799" rtl="0" eaLnBrk="1" latinLnBrk="0" hangingPunct="1">
              <a:lnSpc>
                <a:spcPct val="100000"/>
              </a:lnSpc>
              <a:spcBef>
                <a:spcPts val="0"/>
              </a:spcBef>
              <a:buFont typeface="Arial" panose="020B0604020202020204" pitchFamily="34" charset="0"/>
              <a:buNone/>
              <a:defRPr sz="10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3" name="Footer Placeholder 2">
            <a:extLst>
              <a:ext uri="{FF2B5EF4-FFF2-40B4-BE49-F238E27FC236}">
                <a16:creationId xmlns:a16="http://schemas.microsoft.com/office/drawing/2014/main" id="{8AF14B1D-7E70-4DBF-845F-CF2E7B0C50F1}"/>
              </a:ext>
            </a:extLst>
          </p:cNvPr>
          <p:cNvSpPr>
            <a:spLocks noGrp="1"/>
          </p:cNvSpPr>
          <p:nvPr>
            <p:ph type="ftr" sz="quarter" idx="3"/>
          </p:nvPr>
        </p:nvSpPr>
        <p:spPr>
          <a:xfrm>
            <a:off x="487677" y="6634662"/>
            <a:ext cx="10285097" cy="172355"/>
          </a:xfrm>
          <a:prstGeom prst="rect">
            <a:avLst/>
          </a:prstGeom>
        </p:spPr>
        <p:txBody>
          <a:bodyPr vert="horz" wrap="square" lIns="0" tIns="9144" rIns="0" bIns="9144" rtlCol="0" anchor="ctr">
            <a:spAutoFit/>
          </a:bodyPr>
          <a:lstStyle>
            <a:lvl1pPr algn="ctr">
              <a:defRPr sz="1000">
                <a:solidFill>
                  <a:schemeClr val="bg1"/>
                </a:solidFill>
              </a:defRPr>
            </a:lvl1pPr>
          </a:lstStyle>
          <a:p>
            <a:pPr algn="l"/>
            <a:endParaRPr lang="en-US" altLang="en-US"/>
          </a:p>
        </p:txBody>
      </p:sp>
      <p:sp>
        <p:nvSpPr>
          <p:cNvPr id="9" name="Slide Number Placeholder 1">
            <a:extLst>
              <a:ext uri="{FF2B5EF4-FFF2-40B4-BE49-F238E27FC236}">
                <a16:creationId xmlns:a16="http://schemas.microsoft.com/office/drawing/2014/main" id="{FCF91680-BBF3-46D4-B12B-9EEAB876216F}"/>
              </a:ext>
            </a:extLst>
          </p:cNvPr>
          <p:cNvSpPr>
            <a:spLocks noGrp="1"/>
          </p:cNvSpPr>
          <p:nvPr>
            <p:ph type="sldNum" sz="quarter" idx="4"/>
          </p:nvPr>
        </p:nvSpPr>
        <p:spPr>
          <a:xfrm>
            <a:off x="11723372" y="6634662"/>
            <a:ext cx="243838" cy="172355"/>
          </a:xfrm>
          <a:prstGeom prst="rect">
            <a:avLst/>
          </a:prstGeom>
        </p:spPr>
        <p:txBody>
          <a:bodyPr vert="horz" wrap="square" lIns="0" tIns="9144" rIns="0" bIns="9144" rtlCol="0" anchor="ctr">
            <a:spAutoFit/>
          </a:bodyPr>
          <a:lstStyle>
            <a:lvl1pPr algn="ctr">
              <a:defRPr lang="en-US" sz="1000" smtClean="0">
                <a:solidFill>
                  <a:schemeClr val="bg1"/>
                </a:solidFill>
              </a:defRPr>
            </a:lvl1pPr>
          </a:lstStyle>
          <a:p>
            <a:fld id="{6589A81A-1D71-4078-84B8-1F7FE28A0448}" type="slidenum">
              <a:rPr lang="en-US" smtClean="0"/>
              <a:pPr/>
              <a:t>‹#›</a:t>
            </a:fld>
            <a:endParaRPr lang="en-US"/>
          </a:p>
        </p:txBody>
      </p:sp>
    </p:spTree>
    <p:extLst>
      <p:ext uri="{BB962C8B-B14F-4D97-AF65-F5344CB8AC3E}">
        <p14:creationId xmlns:p14="http://schemas.microsoft.com/office/powerpoint/2010/main" val="165355052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20" r:id="rId12"/>
    <p:sldLayoutId id="2147483821" r:id="rId13"/>
  </p:sldLayoutIdLst>
  <p:hf hdr="0" ftr="0" dt="0"/>
  <p:txStyles>
    <p:titleStyle>
      <a:lvl1pPr algn="l" defTabSz="685799"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799" rtl="0" eaLnBrk="1" latinLnBrk="0" hangingPunct="1">
        <a:lnSpc>
          <a:spcPct val="90000"/>
        </a:lnSpc>
        <a:spcBef>
          <a:spcPts val="751"/>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48" indent="-171450" algn="l" defTabSz="685799"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48" indent="-171450" algn="l" defTabSz="685799"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47"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3045" indent="-171450" algn="l" defTabSz="685799"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946"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44"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42" indent="-171450"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899"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7" algn="l" defTabSz="685799" rtl="0" eaLnBrk="1" latinLnBrk="0" hangingPunct="1">
        <a:defRPr sz="1351" kern="1200">
          <a:solidFill>
            <a:schemeClr val="tx1"/>
          </a:solidFill>
          <a:latin typeface="+mn-lt"/>
          <a:ea typeface="+mn-ea"/>
          <a:cs typeface="+mn-cs"/>
        </a:defRPr>
      </a:lvl4pPr>
      <a:lvl5pPr marL="1371596" algn="l" defTabSz="685799" rtl="0" eaLnBrk="1" latinLnBrk="0" hangingPunct="1">
        <a:defRPr sz="1351" kern="1200">
          <a:solidFill>
            <a:schemeClr val="tx1"/>
          </a:solidFill>
          <a:latin typeface="+mn-lt"/>
          <a:ea typeface="+mn-ea"/>
          <a:cs typeface="+mn-cs"/>
        </a:defRPr>
      </a:lvl5pPr>
      <a:lvl6pPr marL="1714496" algn="l" defTabSz="685799" rtl="0" eaLnBrk="1" latinLnBrk="0" hangingPunct="1">
        <a:defRPr sz="1351" kern="1200">
          <a:solidFill>
            <a:schemeClr val="tx1"/>
          </a:solidFill>
          <a:latin typeface="+mn-lt"/>
          <a:ea typeface="+mn-ea"/>
          <a:cs typeface="+mn-cs"/>
        </a:defRPr>
      </a:lvl6pPr>
      <a:lvl7pPr marL="2057395" algn="l" defTabSz="685799" rtl="0" eaLnBrk="1" latinLnBrk="0" hangingPunct="1">
        <a:defRPr sz="1351" kern="1200">
          <a:solidFill>
            <a:schemeClr val="tx1"/>
          </a:solidFill>
          <a:latin typeface="+mn-lt"/>
          <a:ea typeface="+mn-ea"/>
          <a:cs typeface="+mn-cs"/>
        </a:defRPr>
      </a:lvl7pPr>
      <a:lvl8pPr marL="2400295" algn="l" defTabSz="685799" rtl="0" eaLnBrk="1" latinLnBrk="0" hangingPunct="1">
        <a:defRPr sz="1351" kern="1200">
          <a:solidFill>
            <a:schemeClr val="tx1"/>
          </a:solidFill>
          <a:latin typeface="+mn-lt"/>
          <a:ea typeface="+mn-ea"/>
          <a:cs typeface="+mn-cs"/>
        </a:defRPr>
      </a:lvl8pPr>
      <a:lvl9pPr marL="2743193" algn="l" defTabSz="685799"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b="0" i="0" smtClean="0">
                <a:solidFill>
                  <a:schemeClr val="tx2">
                    <a:lumMod val="75000"/>
                  </a:schemeClr>
                </a:solidFill>
                <a:latin typeface="Franklin Gothic Demi Cond" panose="020B0706030402020204" pitchFamily="34" charset="0"/>
                <a:cs typeface="Arial" panose="020B0604020202020204" pitchFamily="34" charset="0"/>
              </a:rPr>
              <a:pPr/>
              <a:t>‹#›</a:t>
            </a:fld>
            <a:endParaRPr lang="en-US" sz="675" b="0" i="0">
              <a:solidFill>
                <a:schemeClr val="tx2">
                  <a:lumMod val="75000"/>
                </a:schemeClr>
              </a:solidFill>
              <a:latin typeface="Franklin Gothic Demi Cond" panose="020B07060304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47E05C03-0044-4FE2-AF4B-B4D008C3AE07}"/>
              </a:ext>
            </a:extLst>
          </p:cNvPr>
          <p:cNvCxnSpPr/>
          <p:nvPr userDrawn="1"/>
        </p:nvCxnSpPr>
        <p:spPr>
          <a:xfrm>
            <a:off x="0" y="6589140"/>
            <a:ext cx="12192000" cy="0"/>
          </a:xfrm>
          <a:prstGeom prst="line">
            <a:avLst/>
          </a:prstGeom>
          <a:ln>
            <a:solidFill>
              <a:schemeClr val="tx2">
                <a:lumMod val="7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8026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5" r:id="rId7"/>
    <p:sldLayoutId id="2147483846" r:id="rId8"/>
    <p:sldLayoutId id="2147483847" r:id="rId9"/>
    <p:sldLayoutId id="2147483848" r:id="rId10"/>
    <p:sldLayoutId id="2147483849" r:id="rId11"/>
  </p:sldLayoutIdLst>
  <p:hf hdr="0" ft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1BE49-2C1F-BEB3-733F-A0697E5EC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14F64-6D36-E3AA-6C50-E9F621FD9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7901D-97B7-1F01-9689-90021F011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B27C3-C3B5-4A26-B518-D9A43E9FFE21}" type="datetime1">
              <a:rPr lang="en-US" smtClean="0"/>
              <a:t>6/2/2026</a:t>
            </a:fld>
            <a:endParaRPr lang="en-US"/>
          </a:p>
        </p:txBody>
      </p:sp>
      <p:sp>
        <p:nvSpPr>
          <p:cNvPr id="5" name="Footer Placeholder 4">
            <a:extLst>
              <a:ext uri="{FF2B5EF4-FFF2-40B4-BE49-F238E27FC236}">
                <a16:creationId xmlns:a16="http://schemas.microsoft.com/office/drawing/2014/main" id="{BA016893-C84E-8830-F729-05F092E43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90D77-7CC8-B238-FEED-9A7316462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0CF95-128A-4351-B6C9-020D04AB0AAC}" type="slidenum">
              <a:rPr lang="en-US" smtClean="0"/>
              <a:t>‹#›</a:t>
            </a:fld>
            <a:endParaRPr lang="en-US"/>
          </a:p>
        </p:txBody>
      </p:sp>
    </p:spTree>
    <p:extLst>
      <p:ext uri="{BB962C8B-B14F-4D97-AF65-F5344CB8AC3E}">
        <p14:creationId xmlns:p14="http://schemas.microsoft.com/office/powerpoint/2010/main" val="408601550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21">
            <a:extLst>
              <a:ext uri="{FF2B5EF4-FFF2-40B4-BE49-F238E27FC236}">
                <a16:creationId xmlns:a16="http://schemas.microsoft.com/office/drawing/2014/main" id="{41B3C78C-1CB5-F378-D3A9-21597DB5EE3F}"/>
              </a:ext>
            </a:extLst>
          </p:cNvPr>
          <p:cNvSpPr>
            <a:spLocks noGrp="1"/>
          </p:cNvSpPr>
          <p:nvPr>
            <p:ph type="sldNum" sz="quarter" idx="4"/>
          </p:nvPr>
        </p:nvSpPr>
        <p:spPr>
          <a:xfrm>
            <a:off x="11074401" y="6469165"/>
            <a:ext cx="752131" cy="330200"/>
          </a:xfrm>
          <a:prstGeom prst="rect">
            <a:avLst/>
          </a:prstGeom>
        </p:spPr>
        <p:txBody>
          <a:bodyPr anchor="ct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1364182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Lst>
  <p:hf hdr="0" ft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60"/>
            <a:ext cx="7315200" cy="365125"/>
          </a:xfrm>
          <a:prstGeom prst="rect">
            <a:avLst/>
          </a:prstGeom>
        </p:spPr>
        <p:txBody>
          <a:bodyPr vert="horz" lIns="91440" tIns="45720" rIns="91440" bIns="45720" rtlCol="0" anchor="ctr"/>
          <a:lstStyle>
            <a:lvl1pPr algn="l">
              <a:defRPr sz="750">
                <a:solidFill>
                  <a:schemeClr val="tx1"/>
                </a:solidFill>
                <a:latin typeface="Franklin Gothic Demi Cond" panose="020B0706030402020204" pitchFamily="34" charset="0"/>
              </a:defRPr>
            </a:lvl1pPr>
          </a:lstStyle>
          <a:p>
            <a:r>
              <a:rPr lang="en-US"/>
              <a:t>Transitions to Community Living | July 2023</a:t>
            </a: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75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20500905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Lst>
  <p:hf hdr="0" dt="0"/>
  <p:txStyles>
    <p:titleStyle>
      <a:lvl1pPr algn="l" defTabSz="514340" rtl="0" eaLnBrk="1" latinLnBrk="0" hangingPunct="1">
        <a:lnSpc>
          <a:spcPct val="90000"/>
        </a:lnSpc>
        <a:spcBef>
          <a:spcPct val="0"/>
        </a:spcBef>
        <a:buNone/>
        <a:defRPr sz="2700" kern="1200">
          <a:solidFill>
            <a:srgbClr val="002060"/>
          </a:solidFill>
          <a:latin typeface="Franklin Gothic Demi Cond" panose="020B0706030402020204" pitchFamily="34" charset="0"/>
          <a:ea typeface="+mj-ea"/>
          <a:cs typeface="+mj-cs"/>
        </a:defRPr>
      </a:lvl1pPr>
    </p:titleStyle>
    <p:bodyStyle>
      <a:lvl1pPr marL="128585" indent="-128585" algn="l" defTabSz="514340" rtl="0" eaLnBrk="1" latinLnBrk="0" hangingPunct="1">
        <a:lnSpc>
          <a:spcPct val="90000"/>
        </a:lnSpc>
        <a:spcBef>
          <a:spcPts val="563"/>
        </a:spcBef>
        <a:buFont typeface="Arial" panose="020B0604020202020204" pitchFamily="34" charset="0"/>
        <a:buChar char="•"/>
        <a:defRPr sz="2100" kern="1200">
          <a:solidFill>
            <a:schemeClr val="tx1"/>
          </a:solidFill>
          <a:latin typeface="Franklin Gothic Medium" panose="020B0603020102020204" pitchFamily="34" charset="0"/>
          <a:ea typeface="+mn-ea"/>
          <a:cs typeface="+mn-cs"/>
        </a:defRPr>
      </a:lvl1pPr>
      <a:lvl2pPr marL="432190" indent="-175019" algn="l" defTabSz="514340" rtl="0" eaLnBrk="1" latinLnBrk="0" hangingPunct="1">
        <a:lnSpc>
          <a:spcPct val="90000"/>
        </a:lnSpc>
        <a:spcBef>
          <a:spcPts val="281"/>
        </a:spcBef>
        <a:buFont typeface="Franklin Gothic Medium" panose="020B0603020102020204" pitchFamily="34" charset="0"/>
        <a:buChar char="–"/>
        <a:defRPr sz="1800" kern="1200">
          <a:solidFill>
            <a:schemeClr val="tx1"/>
          </a:solidFill>
          <a:latin typeface="Franklin Gothic Medium" panose="020B0603020102020204" pitchFamily="34" charset="0"/>
          <a:ea typeface="+mn-ea"/>
          <a:cs typeface="+mn-cs"/>
        </a:defRPr>
      </a:lvl2pPr>
      <a:lvl3pPr marL="642926" indent="-128585" algn="l" defTabSz="514340" rtl="0" eaLnBrk="1" latinLnBrk="0" hangingPunct="1">
        <a:lnSpc>
          <a:spcPct val="90000"/>
        </a:lnSpc>
        <a:spcBef>
          <a:spcPts val="281"/>
        </a:spcBef>
        <a:buFont typeface="Arial" panose="020B0604020202020204" pitchFamily="34" charset="0"/>
        <a:buChar char="•"/>
        <a:defRPr sz="1500" kern="1200">
          <a:solidFill>
            <a:schemeClr val="tx1"/>
          </a:solidFill>
          <a:latin typeface="Franklin Gothic Medium" panose="020B0603020102020204" pitchFamily="34" charset="0"/>
          <a:ea typeface="+mn-ea"/>
          <a:cs typeface="+mn-cs"/>
        </a:defRPr>
      </a:lvl3pPr>
      <a:lvl4pPr marL="900096"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65"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36"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06"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77"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46" indent="-128585" algn="l" defTabSz="51434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40" rtl="0" eaLnBrk="1" latinLnBrk="0" hangingPunct="1">
        <a:defRPr sz="1013" kern="1200">
          <a:solidFill>
            <a:schemeClr val="tx1"/>
          </a:solidFill>
          <a:latin typeface="+mn-lt"/>
          <a:ea typeface="+mn-ea"/>
          <a:cs typeface="+mn-cs"/>
        </a:defRPr>
      </a:lvl1pPr>
      <a:lvl2pPr marL="257171" algn="l" defTabSz="514340" rtl="0" eaLnBrk="1" latinLnBrk="0" hangingPunct="1">
        <a:defRPr sz="1013" kern="1200">
          <a:solidFill>
            <a:schemeClr val="tx1"/>
          </a:solidFill>
          <a:latin typeface="+mn-lt"/>
          <a:ea typeface="+mn-ea"/>
          <a:cs typeface="+mn-cs"/>
        </a:defRPr>
      </a:lvl2pPr>
      <a:lvl3pPr marL="514340" algn="l" defTabSz="514340" rtl="0" eaLnBrk="1" latinLnBrk="0" hangingPunct="1">
        <a:defRPr sz="1013" kern="1200">
          <a:solidFill>
            <a:schemeClr val="tx1"/>
          </a:solidFill>
          <a:latin typeface="+mn-lt"/>
          <a:ea typeface="+mn-ea"/>
          <a:cs typeface="+mn-cs"/>
        </a:defRPr>
      </a:lvl3pPr>
      <a:lvl4pPr marL="771512" algn="l" defTabSz="514340" rtl="0" eaLnBrk="1" latinLnBrk="0" hangingPunct="1">
        <a:defRPr sz="1013" kern="1200">
          <a:solidFill>
            <a:schemeClr val="tx1"/>
          </a:solidFill>
          <a:latin typeface="+mn-lt"/>
          <a:ea typeface="+mn-ea"/>
          <a:cs typeface="+mn-cs"/>
        </a:defRPr>
      </a:lvl4pPr>
      <a:lvl5pPr marL="1028681" algn="l" defTabSz="514340" rtl="0" eaLnBrk="1" latinLnBrk="0" hangingPunct="1">
        <a:defRPr sz="1013" kern="1200">
          <a:solidFill>
            <a:schemeClr val="tx1"/>
          </a:solidFill>
          <a:latin typeface="+mn-lt"/>
          <a:ea typeface="+mn-ea"/>
          <a:cs typeface="+mn-cs"/>
        </a:defRPr>
      </a:lvl5pPr>
      <a:lvl6pPr marL="1285851" algn="l" defTabSz="514340" rtl="0" eaLnBrk="1" latinLnBrk="0" hangingPunct="1">
        <a:defRPr sz="1013" kern="1200">
          <a:solidFill>
            <a:schemeClr val="tx1"/>
          </a:solidFill>
          <a:latin typeface="+mn-lt"/>
          <a:ea typeface="+mn-ea"/>
          <a:cs typeface="+mn-cs"/>
        </a:defRPr>
      </a:lvl6pPr>
      <a:lvl7pPr marL="1543020" algn="l" defTabSz="514340" rtl="0" eaLnBrk="1" latinLnBrk="0" hangingPunct="1">
        <a:defRPr sz="1013" kern="1200">
          <a:solidFill>
            <a:schemeClr val="tx1"/>
          </a:solidFill>
          <a:latin typeface="+mn-lt"/>
          <a:ea typeface="+mn-ea"/>
          <a:cs typeface="+mn-cs"/>
        </a:defRPr>
      </a:lvl7pPr>
      <a:lvl8pPr marL="1800191" algn="l" defTabSz="514340" rtl="0" eaLnBrk="1" latinLnBrk="0" hangingPunct="1">
        <a:defRPr sz="1013" kern="1200">
          <a:solidFill>
            <a:schemeClr val="tx1"/>
          </a:solidFill>
          <a:latin typeface="+mn-lt"/>
          <a:ea typeface="+mn-ea"/>
          <a:cs typeface="+mn-cs"/>
        </a:defRPr>
      </a:lvl8pPr>
      <a:lvl9pPr marL="2057361" algn="l" defTabSz="51434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dhhs.gov/divisions/mental-health-developmental-disabilities-and-substance-use-services/strengthening-north-carolinas-mental-health-substance-use-idd-and-tbi-workforce/licensed-workforce-loan-repayment-program" TargetMode="External"/><Relationship Id="rId7" Type="http://schemas.openxmlformats.org/officeDocument/2006/relationships/image" Target="../media/image47.jpeg"/><Relationship Id="rId2" Type="http://schemas.openxmlformats.org/officeDocument/2006/relationships/hyperlink" Target="https://www.ncdhhs.gov/divisions/mental-health-developmental-disabilities-and-substance-use-services/strengthening-north-carolinas-mental-health-substance-use-idd-and-tbi-workforce/building-social-work-pipeline-public-service-leadership-program" TargetMode="Externa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hyperlink" Target="https://governor.nc.gov/governor-proclaims-social-work-month-0" TargetMode="External"/><Relationship Id="rId4" Type="http://schemas.openxmlformats.org/officeDocument/2006/relationships/hyperlink" Target="https://www.ncdhhs.gov/divisions/mental-health-developmental-disabilities-and-substance-use-services/strengthening-north-carolinas-mental-health-substance-use-idd-and-tbi-workforce/qualified-professional-initiativ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88.xml"/><Relationship Id="rId6" Type="http://schemas.openxmlformats.org/officeDocument/2006/relationships/image" Target="../media/image51.svg"/><Relationship Id="rId5" Type="http://schemas.openxmlformats.org/officeDocument/2006/relationships/image" Target="../media/image50.svg"/><Relationship Id="rId4" Type="http://schemas.openxmlformats.org/officeDocument/2006/relationships/image" Target="../media/image49.sv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hyperlink" Target="https://www.ncdhhs.gov/inclusion-connects-workplan-march-2025/download?attachment" TargetMode="External"/><Relationship Id="rId2" Type="http://schemas.microsoft.com/office/2018/10/relationships/comments" Target="../comments/modernComment_172_33804E63.xml"/><Relationship Id="rId1" Type="http://schemas.openxmlformats.org/officeDocument/2006/relationships/slideLayout" Target="../slideLayouts/slideLayout160.xml"/><Relationship Id="rId5" Type="http://schemas.openxmlformats.org/officeDocument/2006/relationships/hyperlink" Target="https://www.ncdhhs.gov/about/department-initiatives/inclusion-connects" TargetMode="Externa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0.xml"/></Relationships>
</file>

<file path=ppt/slides/_rels/slide14.xml.rels><?xml version="1.0" encoding="UTF-8" standalone="yes"?>
<Relationships xmlns="http://schemas.openxmlformats.org/package/2006/relationships"><Relationship Id="rId3" Type="http://schemas.openxmlformats.org/officeDocument/2006/relationships/hyperlink" Target="https://medicaid.ncdhhs.gov/providers/programs-and-services/behavioral-health-idd/nc-innovations-waiver" TargetMode="External"/><Relationship Id="rId2" Type="http://schemas.openxmlformats.org/officeDocument/2006/relationships/notesSlide" Target="../notesSlides/notesSlide2.xml"/><Relationship Id="rId1" Type="http://schemas.openxmlformats.org/officeDocument/2006/relationships/slideLayout" Target="../slideLayouts/slideLayout160.xml"/><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hyperlink" Target="https://www.ncdhhs.gov/about/department-initiatives/inclusion-connects/inclusion-connects-community-living-guide" TargetMode="External"/><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2" Type="http://schemas.openxmlformats.org/officeDocument/2006/relationships/hyperlink" Target="https://www.ncdhhs.gov/dsp-workforce-plan-jun-2025/download?attachment" TargetMode="External"/><Relationship Id="rId1" Type="http://schemas.openxmlformats.org/officeDocument/2006/relationships/slideLayout" Target="../slideLayouts/slideLayout160.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0.xml"/></Relationships>
</file>

<file path=ppt/slides/_rels/slide18.xml.rels><?xml version="1.0" encoding="UTF-8" standalone="yes"?>
<Relationships xmlns="http://schemas.openxmlformats.org/package/2006/relationships"><Relationship Id="rId2" Type="http://schemas.openxmlformats.org/officeDocument/2006/relationships/hyperlink" Target="https://www.ncdhhs.gov/about/department-initiatives/inclusion-connects/inclusion-connects-education/interpersonal-violence-resource-hub-people-iddtbi" TargetMode="External"/><Relationship Id="rId1" Type="http://schemas.openxmlformats.org/officeDocument/2006/relationships/slideLayout" Target="../slideLayouts/slideLayout160.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dhhs.gov/inclusion-works-strategic-plan-august-2025/open" TargetMode="External"/><Relationship Id="rId2" Type="http://schemas.openxmlformats.org/officeDocument/2006/relationships/hyperlink" Target="https://www.ncdhhs.gov/about/department-initiatives/inclusion-works" TargetMode="External"/><Relationship Id="rId1" Type="http://schemas.openxmlformats.org/officeDocument/2006/relationships/slideLayout" Target="../slideLayouts/slideLayout160.xml"/><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4.pn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hyperlink" Target="https://gcc02.safelinks.protection.outlook.com/?url=https%3A%2F%2Flp.constantcontactpages.com%2Fsu%2Fzk07s4l%2FDMHDDSUS&amp;data=05%7C02%7CBadia.Henderson%40dhhs.nc.gov%7Cf9c2abf5e20b4df92dd308dc5e4f7f86%7C7a7681dcb9d0449a85c3ecc26cd7ed19%7C0%7C0%7C638488942732677394%7CUnknown%7CTWFpbGZsb3d8eyJWIjoiMC4wLjAwMDAiLCJQIjoiV2luMzIiLCJBTiI6Ik1haWwiLCJXVCI6Mn0%3D%7C0%7C%7C%7C&amp;sdata=%2BrUH07aUV61zfiAjXYw%2BUhf3nUBZwkS8xLHZ2bn1i7Q%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hyperlink" Target="https://gcc02.safelinks.protection.outlook.com/?url=https%3A%2F%2Fwww.zoomgov.com%2Fmeeting%2Fregister%2FvJIsduusrTsuEr3MP1SHj7smx4OysoTELcE&amp;data=05%7C02%7CBadia.Henderson%40dhhs.nc.gov%7Cf9c2abf5e20b4df92dd308dc5e4f7f86%7C7a7681dcb9d0449a85c3ecc26cd7ed19%7C0%7C0%7C638488942732666866%7CUnknown%7CTWFpbGZsb3d8eyJWIjoiMC4wLjAwMDAiLCJQIjoiV2luMzIiLCJBTiI6Ik1haWwiLCJXVCI6Mn0%3D%7C0%7C%7C%7C&amp;sdata=qa9DUoEgq4uK0WJ4PGvzDrd97ivSTBi3aNUsG8nL7ek%3D&amp;reserved=0" TargetMode="External"/><Relationship Id="rId5" Type="http://schemas.openxmlformats.org/officeDocument/2006/relationships/image" Target="../media/image74.png"/><Relationship Id="rId4" Type="http://schemas.openxmlformats.org/officeDocument/2006/relationships/image" Target="../media/image76.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hyperlink" Target="mailto:Shannon.Kuper@dhhs.nc.gov" TargetMode="External"/><Relationship Id="rId2" Type="http://schemas.openxmlformats.org/officeDocument/2006/relationships/hyperlink" Target="https://www.zoomgov.com/meeting/register/4gTKR1LiSYu6GyAgkQlD4w#/registration" TargetMode="External"/><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2" Type="http://schemas.openxmlformats.org/officeDocument/2006/relationships/hyperlink" Target="https://gcc02.safelinks.protection.outlook.com/?url=https%3A%2F%2Fwww.bianc.net%2Fbiam2026%2F&amp;data=05%7C02%7CScott.Pokorny%40dhhs.nc.gov%7Ced272405912b452223e408de7a190f32%7C7a7681dcb9d0449a85c3ecc26cd7ed19%7C0%7C0%7C639082445228624861%7CUnknown%7CTWFpbGZsb3d8eyJFbXB0eU1hcGkiOnRydWUsIlYiOiIwLjAuMDAwMCIsIlAiOiJXaW4zMiIsIkFOIjoiTWFpbCIsIldUIjoyfQ%3D%3D%7C0%7C%7C%7C&amp;sdata=GOJt5bGlg%2FKfVGeAeiKKJ72%2B3rdGd9s%2F8Ff0r5UX82Q%3D&amp;reserved=0"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s://www.ncdhhs.gov/about/department-initiatives/inclusion-connects" TargetMode="External"/><Relationship Id="rId2" Type="http://schemas.openxmlformats.org/officeDocument/2006/relationships/hyperlink" Target="https://gcc02.safelinks.protection.outlook.com/?url=https%3A%2F%2Fwww.ncdhhs.gov%2Fabout%2Fdepartment-initiatives%2Finclusion-connects%2Finnovations-waitlist-dashboard&amp;data=05%7C02%7Cdina.reynolds%40dhhs.nc.gov%7C16110534b0f14f9ea80a08de372e0802%7C7a7681dcb9d0449a85c3ecc26cd7ed19%7C0%7C0%7C639008867993627766%7CUnknown%7CTWFpbGZsb3d8eyJFbXB0eU1hcGkiOnRydWUsIlYiOiIwLjAuMDAwMCIsIlAiOiJXaW4zMiIsIkFOIjoiTWFpbCIsIldUIjoyfQ%3D%3D%7C0%7C%7C%7C&amp;sdata=1ZqLPnpf9JcTbSF6oDEsPdqzNNg0rj6A6OLYxHBaOtc%3D&amp;reserved=0" TargetMode="External"/><Relationship Id="rId1" Type="http://schemas.openxmlformats.org/officeDocument/2006/relationships/slideLayout" Target="../slideLayouts/slideLayout25.xml"/><Relationship Id="rId4" Type="http://schemas.openxmlformats.org/officeDocument/2006/relationships/hyperlink" Target="https://www.ncdhhs.gov/about/department-initiatives/inclusion-work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gcc02.safelinks.protection.outlook.com/?url=https%3A%2F%2Fw6wxcxebb.cc.rs6.net%2Ftn.jsp%3Ff%3D001Fbo_2Hgfmzltl2P9NiT1Fo581agq3L7MDhPwQXai00RgqxTIlA5h817gGRnv3nC_w1I5PesJsmh5_0lThujKtCMZCwC4ON_K2B3FfErtrmmETGJBBQbySPEDG9WXUkpz6qwI8dpm-FS9xG9ci8HyesA6GiePXDuJZcOd6aG89zR_W-HeWV4S0XyUZxN98cUwkuspkaPdAqfymsu46itgQ5oMw94lRXBRp4BzbLoQbEwVhXCLzP5wWF8iGcY8QwdRZ-dWVDsFVxlBFk2cUreZb7JLbbwC2_T6QuP8-Cxjo_Faz2OyBfUZORHKHmpQnYebV7LUr5YzEt-ShhA2W4ynS9BBm8hHDu-mYrt-CvIsnnmLJ_2a0FPSHWzbfEKB-Fs1UiNW0t73DX_qjRpOfYb2gbimDtwewB7PU-hEbXTwXPGuNbMbnAwn9y39vpQN3goT44lGRPyH7RElDK8n8-U6Uw_zsUyz4Qj1_u4SEaLiOIcFI0rDDMKeNHlEaT6XGVxoq3mOeqjoloa_XmkmWHhtQUJIFfuU3aUAxwfCR6btjiGWdGFJc2JmYQni-3MTcUX58Z1yUA5Ci4lNOkG-sdwxaochKkJmmuSQcBK8Mt23391pGsY1keDZCHq4MoXk4YhHkQOM_y2-8o9_DDaBH4l-Q7BTthBk4Pd85zpyNJ74PFr1CZB92fpchX_oSnl-_UOwuhPY040Q53iSSuDqnPVLH__CIY5BITRsKuwsx_tp54ECe0-VbyDICmup5NYttsmIfNmHutyRBCZI4Y_fZRvZQiWDweoetkvF3MXy3cPiW5fAhC_wjrN39Q%3D%3D%26c%3DREBrqwrTMnmjMbB2Yw4AzoVCLuX6gaZHbxFSAnEWhVPr4qNuDa0orQ%3D%3D%26ch%3DWcHw350n5tg1vg39K9Z4Ze2_SiCxhbbW66uYaYfXy_DRK-YgXJv-Qg%3D%3D&amp;data=05%7C02%7Ckatherine.mollenkopf_acn%40dhhs.nc.gov%7C0ef500246efb4e255a3008de6f075e19%7C7a7681dcb9d0449a85c3ecc26cd7ed19%7C0%7C0%7C639070274585678780%7CUnknown%7CTWFpbGZsb3d8eyJFbXB0eU1hcGkiOnRydWUsIlYiOiIwLjAuMDAwMCIsIlAiOiJXaW4zMiIsIkFOIjoiTWFpbCIsIldUIjoyfQ%3D%3D%7C0%7C%7C%7C&amp;sdata=C7RY%2BI%2Fnq1miEBfjfY94nKqft%2BKtgkPq2lIo9IRiNjQ%3D&amp;reserved=0" TargetMode="External"/><Relationship Id="rId3" Type="http://schemas.openxmlformats.org/officeDocument/2006/relationships/hyperlink" Target="https://gcc02.safelinks.protection.outlook.com/?url=https%3A%2F%2Fw6wxcxebb.cc.rs6.net%2Ftn.jsp%3Ff%3D001Fbo_2Hgfmzltl2P9NiT1Fo581agq3L7MDhPwQXai00RgqxTIlA5h817gGRnv3nC_vO0erPlGaVZHnWtUHdgnSDUAV9HxC3k_v0C9sBjFHJuUTPIWMys5zUTbZDMm987nWnbnlvavYrLlDMCUbR_wFwtEQb2D2tMY1fLh_qsSTkDsTpoqyN8ptB8BJ5dFfFObEYZtttjx5QcW80LV5lxuyBbtmj49bqgirgi065E-vLVRaLQQvznYSptpss6BjuXd93-5BSj0k0eTR1KuSA_njIk4vuL2whbePURTDJlRkaQjzq6c3470HjXPF8RKWeDEf8ee9onOzNrDcRNXH8RIO69IJ2yNbQsTVQSIMDNE60vu7e-SFVp6SxqamrgQPT9hSCqGb606WToWQwsZe-gukpVP1VT1lapEY21ipigVsm9zi8576wWP61XSpCqoCC8B4ftTBIJ_ZjHSFGWoAlQNKKNw9-PT4aL9LyDMYhy_Vwj5JMUeoQCrLzAaeZ9MH6T2jrqEw-Y1TY_mPXQPzyQuhwwzVInlHgYKLOplnuFAg71NuzkBAl_QFGlXNNVEMMq1xM9_K5nhs4MpEHOJ-hybfpqHWTe-sCkls7wo8jMu18CIvD08mOY34aTPklU6ARjGGn77ls1v4CUIKPVODNFgaw8c5m5d6S1GMhHQd00jRSIz8qkYqn3kE4W-99K0uIzI3qRgZni6pv6Zr3oK-ZejAfJ8oUyFbir7iBCgRPsC-N2lHPvTMC7RFkBX_yuAbeGd-6ErGulOOwzNdyu_1SvusZNWzM90mCuUl4sLaUryRMYQA0N9554cuFl5cYWkS3Vf%26c%3DREBrqwrTMnmjMbB2Yw4AzoVCLuX6gaZHbxFSAnEWhVPr4qNuDa0orQ%3D%3D%26ch%3DWcHw350n5tg1vg39K9Z4Ze2_SiCxhbbW66uYaYfXy_DRK-YgXJv-Qg%3D%3D&amp;data=05%7C02%7Ckatherine.mollenkopf_acn%40dhhs.nc.gov%7C0ef500246efb4e255a3008de6f075e19%7C7a7681dcb9d0449a85c3ecc26cd7ed19%7C0%7C0%7C639070274585483219%7CUnknown%7CTWFpbGZsb3d8eyJFbXB0eU1hcGkiOnRydWUsIlYiOiIwLjAuMDAwMCIsIlAiOiJXaW4zMiIsIkFOIjoiTWFpbCIsIldUIjoyfQ%3D%3D%7C0%7C%7C%7C&amp;sdata=a7eYQg9DOMxrjeNe3xC8YrlO0NLRN%2Fy8o5pD1SNMnvA%3D&amp;reserved=0" TargetMode="External"/><Relationship Id="rId7" Type="http://schemas.openxmlformats.org/officeDocument/2006/relationships/hyperlink" Target="https://gcc02.safelinks.protection.outlook.com/?url=https%3A%2F%2Fw6wxcxebb.cc.rs6.net%2Ftn.jsp%3Ff%3D001Fbo_2Hgfmzltl2P9NiT1Fo581agq3L7MDhPwQXai00RgqxTIlA5h817gGRnv3nC_6lwDrRtLHrnS3K8ctnGhQ29n443NoCEq2O6NpPozq4nGuZ0t491ptP_BObl8jxEgF1IbcMtdgnk6Ag5FkAD6sjRP82LjLXM5FsI8b44Dqoyk-SJdDPQ-j-n0MDXY2opD9BZMUKVytlpwSrTwbOQPX_2X-j2VN8988OVzqYpoMrOQwBZA2RsY5ZXe9Qbol8QJws1YJ2XmnwJR7o4ITJAhKShDXevtvBXR9IhxU9Hj6dSEKBGqE4P8ReKvfBbXcijjdAQ-f6gCBvAOzFjcJXLJSnhJTHbHYHj2V5qkVWkQ0Q3foOoPrYethMIMpxudjoAqfO2lWhAxlUcIEJ6AlLljqpbKznLGn_Zetk9c6BYsLVLuU-5DPhYyxYlL-XKW0QQEADKZk-ptsjR-LrvvuHkGjW6wRSOCVLIYSTpTRJZ9Kq2X_xzpH7dramKHbCB8zfDG1GdoabTIq6ADpFLAS7pMoVo3OehR7wyWurCZA5YXM6I69MxLTA21sfcG2LbvOZZFjAIMWSFvP2w7HcluCOE17iVOF9_ajf5kWOKUGkyNueuTryGMmkx0Y_qGjlZdcJrM45yv5xxYra1m5iEJQWCX5wRZFXBF2KGNZRPs8TNmz4h_Gb-10oLiyqizobUapCvt6vu87VFRb8hKf6YhtbtLTVJCVzbGDj9Iv5UGty95imfTDTN-SkjJ-SoC3LohfOh_dEyW8oQU8fFpFa-8067jeT7hTSMy7YL571e_JxkOS03FtR18L80eYi0hHR0ExXjxn8TWzxd4ODpbWx0Djz4HKN9qf9u73t5N8CI-9MtZeMw%3D%26c%3DREBrqwrTMnmjMbB2Yw4AzoVCLuX6gaZHbxFSAnEWhVPr4qNuDa0orQ%3D%3D%26ch%3DWcHw350n5tg1vg39K9Z4Ze2_SiCxhbbW66uYaYfXy_DRK-YgXJv-Qg%3D%3D&amp;data=05%7C02%7Ckatherine.mollenkopf_acn%40dhhs.nc.gov%7C0ef500246efb4e255a3008de6f075e19%7C7a7681dcb9d0449a85c3ecc26cd7ed19%7C0%7C0%7C639070274585655344%7CUnknown%7CTWFpbGZsb3d8eyJFbXB0eU1hcGkiOnRydWUsIlYiOiIwLjAuMDAwMCIsIlAiOiJXaW4zMiIsIkFOIjoiTWFpbCIsIldUIjoyfQ%3D%3D%7C0%7C%7C%7C&amp;sdata=NeyDtn1X8lP9deDR4LvaURWp6C8zfa1v7wYL3VF9FvA%3D&amp;reserved=0" TargetMode="External"/><Relationship Id="rId2" Type="http://schemas.openxmlformats.org/officeDocument/2006/relationships/image" Target="../media/image45.jpeg"/><Relationship Id="rId1" Type="http://schemas.openxmlformats.org/officeDocument/2006/relationships/slideLayout" Target="../slideLayouts/slideLayout167.xml"/><Relationship Id="rId6" Type="http://schemas.openxmlformats.org/officeDocument/2006/relationships/hyperlink" Target="https://gcc02.safelinks.protection.outlook.com/?url=https%3A%2F%2Fw6wxcxebb.cc.rs6.net%2Ftn.jsp%3Ff%3D001Fbo_2Hgfmzltl2P9NiT1Fo581agq3L7MDhPwQXai00RgqxTIlA5h8wZTvLl_CO-BGsbQnIJQe8p1vzILK5XHVzNK0gWFHtRqFuM5LTakUHdWVXk2wVzQWnE57A9LPexnvKNpH03wWWdRxZ6B5G2G-1AD5Uc6AhCEOfLDuZJrILRFC8DzPiw8ymLxHOoUSKrIEA8AQzLyD23sDvPglewAkE1hOtGxq1LceNprkLbZvt0%3D%26c%3DREBrqwrTMnmjMbB2Yw4AzoVCLuX6gaZHbxFSAnEWhVPr4qNuDa0orQ%3D%3D%26ch%3DWcHw350n5tg1vg39K9Z4Ze2_SiCxhbbW66uYaYfXy_DRK-YgXJv-Qg%3D%3D&amp;data=05%7C02%7Ckatherine.mollenkopf_acn%40dhhs.nc.gov%7C0ef500246efb4e255a3008de6f075e19%7C7a7681dcb9d0449a85c3ecc26cd7ed19%7C0%7C0%7C639070274585600267%7CUnknown%7CTWFpbGZsb3d8eyJFbXB0eU1hcGkiOnRydWUsIlYiOiIwLjAuMDAwMCIsIlAiOiJXaW4zMiIsIkFOIjoiTWFpbCIsIldUIjoyfQ%3D%3D%7C0%7C%7C%7C&amp;sdata=A48cnTldYbWbbPmkefvs%2BmxGquDMMU2cggKeOgL1avQ%3D&amp;reserved=0" TargetMode="External"/><Relationship Id="rId5" Type="http://schemas.openxmlformats.org/officeDocument/2006/relationships/hyperlink" Target="https://gcc02.safelinks.protection.outlook.com/?url=https%3A%2F%2Fw6wxcxebb.cc.rs6.net%2Ftn.jsp%3Ff%3D001Fbo_2Hgfmzltl2P9NiT1Fo581agq3L7MDhPwQXai00RgqxTIlA5h817gGRnv3nC_o5214LMcx4bHD0hXtWvCbUXsoJaF_VBBBi2xTi4fvx_Fm0KxOj4BZPvLZ7S4G07uC_SB1cTwSvdXN-HZgtYems-OhveV-kQ47A4FBaMKIBHIDdLYAqYZOwPobYkE9ogViRwufVHd5RGxn-efm3BJ8qSjV66H8AyUFRs0bO4nTCjAa1H9o3sfA_GCptU-kSClM8pAhyRENiVFv08tIzqiUJXNQ9yijsnnpplqWDuoL1hPnBurXJbCHTrK0jTLG6jKQ8DHGBHD2EFIWFDzUsFxpTN3Z5Xpy232b0RRnAGkIdGV5FusszpHjYzIKiouAlTAsEPpy2X8Vhpfpb0M58UYNYEAqGVQrMCX5U65nE4CCS5CbQ-izAnICWeLOJVGZUAkThHhmpN2EVj4hTp3Xmh1yfD7b9akn2h-gSbUQCn16FtZIqQy79AvIZS-WR4nVDyaAclV0lbJ-O7gmzK11SbpQmVaYPnLBiaIP8uBAOU1hz389183RI9WtWQbUnf3K7Pi4I_Relu1T63h-7S5m_d2EkPdHulMOo_-3r7BgHga1toTevVFWZKtLZjOMXlbZKMoV5DTqfSPuuPzh8qd735sABDfc8QFLaGyUe1UIFJg0nChfdAvUzCvUQwbV4BNvPX6DAl-rJLu6fDaTZuQ9tVsoY06_FYGswzVsYD50Bmxz0B5SP4CqT1-qcb5Z0jyw-kTqv8B5SVBpC7U9SV1bIU5QVCWGOryeET03KpVG5TuKR8F1dXKG8EtJg%3D%3D%26c%3DREBrqwrTMnmjMbB2Yw4AzoVCLuX6gaZHbxFSAnEWhVPr4qNuDa0orQ%3D%3D%26ch%3DWcHw350n5tg1vg39K9Z4Ze2_SiCxhbbW66uYaYfXy_DRK-YgXJv-Qg%3D%3D&amp;data=05%7C02%7Ckatherine.mollenkopf_acn%40dhhs.nc.gov%7C0ef500246efb4e255a3008de6f075e19%7C7a7681dcb9d0449a85c3ecc26cd7ed19%7C0%7C0%7C639070274585562284%7CUnknown%7CTWFpbGZsb3d8eyJFbXB0eU1hcGkiOnRydWUsIlYiOiIwLjAuMDAwMCIsIlAiOiJXaW4zMiIsIkFOIjoiTWFpbCIsIldUIjoyfQ%3D%3D%7C0%7C%7C%7C&amp;sdata=zBrHodiJ6XuM4i%2B7OwTUa1z1%2Fw2mNVYa%2FUfWtLkHQLI%3D&amp;reserved=0" TargetMode="External"/><Relationship Id="rId4" Type="http://schemas.openxmlformats.org/officeDocument/2006/relationships/hyperlink" Target="https://gcc02.safelinks.protection.outlook.com/?url=https%3A%2F%2Fw6wxcxebb.cc.rs6.net%2Ftn.jsp%3Ff%3D001Fbo_2Hgfmzltl2P9NiT1Fo581agq3L7MDhPwQXai00RgqxTIlA5h817gGRnv3nC_ZSucma32DwZiLuJKwtS_uOlwduLDsyymVHWeqTpRyrUxA3RrClvW1K_F59n-WfeoizcUdfr17o8oM8-RttrWyYB9vxHuJFKEYA4MjkmXLCiVSGOVipBphjIF7t1UeVQRe7ukZ11gHSH1byeMEKfLDkztqrmfU0zGjvbSAOop5Jo9pCTynFSEarFjSDhydafSeO28XgwPbT1sIYGjOCgyk4-3Yy0_s-aYVIPQERdn7FL7M6_QWdMIwUT34UcBg8FVwA5mMBKUggm_yAoQjiut40DOAGk10gv_j-Fz6eZE1kRMmpuBe4KcEb8GrPJYCdoRrx4o8s8-06PlcDV586bfuV-mLwmqy-CTZpzG1_uODcJrxCUC53zWv1kCoJmKhVAjntV7i5d3PaNCHBObXDmMuEHu5LscRkHne08kH6BUVIeX7wU-y8oxi0IhoN2iN7rqFW2bVc8Kc1rkSyhOdbMXn6PYhqTUIWsCKyco6CQguu2qhkejgi6r5nTgjME_GzYxIjF5nV7QjWizGIWStSUmjim5Ic_cxfj18ArDDol7Tvp8AbPPl1kqQame3ad6Adt5YDAS5nqi7oV5wp9ih-My30n2F695b4-JKtAVOq57mlSxTahV-j2heY03jb71c2JdU886j4J6-7ircGgH7LfD7isYJ89g_U3-7aDAR-H0oo0BWEpT7iCxcmidxf_TUcM33t509PfrwgekDLpv5Rk-7v6IhmyYuS2Jy2lgWeoth6BO08Qxw5jiiBPCKi5rIUNDqR4oGNjM-mSbvjSa1V0fRwHmpcM1pwQm%26c%3DREBrqwrTMnmjMbB2Yw4AzoVCLuX6gaZHbxFSAnEWhVPr4qNuDa0orQ%3D%3D%26ch%3DWcHw350n5tg1vg39K9Z4Ze2_SiCxhbbW66uYaYfXy_DRK-YgXJv-Qg%3D%3D&amp;data=05%7C02%7Ckatherine.mollenkopf_acn%40dhhs.nc.gov%7C0ef500246efb4e255a3008de6f075e19%7C7a7681dcb9d0449a85c3ecc26cd7ed19%7C0%7C0%7C639070274585524404%7CUnknown%7CTWFpbGZsb3d8eyJFbXB0eU1hcGkiOnRydWUsIlYiOiIwLjAuMDAwMCIsIlAiOiJXaW4zMiIsIkFOIjoiTWFpbCIsIldUIjoyfQ%3D%3D%7C0%7C%7C%7C&amp;sdata=RxqyLuT0gjvLPhnzKAa3hoOAJ49eV309rpqpOWe%2FAbU%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398825-5AE1-2FFA-250B-4FD5A08FD06E}"/>
              </a:ext>
            </a:extLst>
          </p:cNvPr>
          <p:cNvSpPr>
            <a:spLocks noGrp="1"/>
          </p:cNvSpPr>
          <p:nvPr>
            <p:ph type="ctrTitle"/>
          </p:nvPr>
        </p:nvSpPr>
        <p:spPr>
          <a:xfrm>
            <a:off x="631373" y="2346439"/>
            <a:ext cx="5599611" cy="2165124"/>
          </a:xfrm>
        </p:spPr>
        <p:txBody>
          <a:bodyPr>
            <a:normAutofit/>
          </a:bodyPr>
          <a:lstStyle/>
          <a:p>
            <a:r>
              <a:rPr lang="en-US">
                <a:latin typeface="+mn-lt"/>
              </a:rPr>
              <a:t>Side by Side with DMH/DD/SUS</a:t>
            </a:r>
            <a:br>
              <a:rPr lang="en-US">
                <a:latin typeface="+mn-lt"/>
              </a:rPr>
            </a:br>
            <a:r>
              <a:rPr lang="en-US" sz="2800" i="1">
                <a:latin typeface="+mn-lt"/>
              </a:rPr>
              <a:t>Improving our system together.</a:t>
            </a:r>
            <a:endParaRPr lang="en-US" i="1">
              <a:latin typeface="+mn-lt"/>
            </a:endParaRPr>
          </a:p>
        </p:txBody>
      </p:sp>
      <p:sp>
        <p:nvSpPr>
          <p:cNvPr id="3" name="Subtitle 2"/>
          <p:cNvSpPr>
            <a:spLocks noGrp="1"/>
          </p:cNvSpPr>
          <p:nvPr>
            <p:ph type="subTitle" idx="1"/>
          </p:nvPr>
        </p:nvSpPr>
        <p:spPr>
          <a:xfrm>
            <a:off x="-99391" y="4731472"/>
            <a:ext cx="7114902" cy="2126528"/>
          </a:xfrm>
        </p:spPr>
        <p:txBody>
          <a:bodyPr vert="horz" lIns="91440" tIns="45720" rIns="91440" bIns="45720" rtlCol="0" anchor="t">
            <a:normAutofit/>
          </a:bodyPr>
          <a:lstStyle/>
          <a:p>
            <a:pPr>
              <a:lnSpc>
                <a:spcPct val="120000"/>
              </a:lnSpc>
              <a:spcBef>
                <a:spcPts val="0"/>
              </a:spcBef>
            </a:pPr>
            <a:endParaRPr lang="en-US" sz="1800"/>
          </a:p>
          <a:p>
            <a:pPr>
              <a:lnSpc>
                <a:spcPct val="120000"/>
              </a:lnSpc>
              <a:spcBef>
                <a:spcPts val="0"/>
              </a:spcBef>
            </a:pPr>
            <a:endParaRPr lang="en-US" sz="1800"/>
          </a:p>
          <a:p>
            <a:pPr>
              <a:lnSpc>
                <a:spcPct val="120000"/>
              </a:lnSpc>
              <a:spcBef>
                <a:spcPts val="0"/>
              </a:spcBef>
            </a:pPr>
            <a:r>
              <a:rPr lang="en-US" sz="1800"/>
              <a:t>NCDHHS Division of Mental Health, </a:t>
            </a:r>
            <a:endParaRPr lang="en-US" sz="1800">
              <a:cs typeface="Calibri"/>
            </a:endParaRPr>
          </a:p>
          <a:p>
            <a:pPr>
              <a:lnSpc>
                <a:spcPct val="120000"/>
              </a:lnSpc>
              <a:spcBef>
                <a:spcPts val="0"/>
              </a:spcBef>
            </a:pPr>
            <a:r>
              <a:rPr lang="en-US" sz="1800"/>
              <a:t>Developmental Disabilities, and Substance Use Services</a:t>
            </a:r>
            <a:endParaRPr lang="en-US" sz="1800">
              <a:cs typeface="Calibri"/>
            </a:endParaRPr>
          </a:p>
          <a:p>
            <a:r>
              <a:rPr lang="en-US" sz="1800" b="1"/>
              <a:t>March 9, 2026</a:t>
            </a:r>
            <a:endParaRPr lang="en-US" sz="1800" b="1">
              <a:cs typeface="Calibri"/>
            </a:endParaRPr>
          </a:p>
          <a:p>
            <a:endParaRPr lang="en-US"/>
          </a:p>
        </p:txBody>
      </p:sp>
      <p:pic>
        <p:nvPicPr>
          <p:cNvPr id="4" name="Picture 2">
            <a:extLst>
              <a:ext uri="{FF2B5EF4-FFF2-40B4-BE49-F238E27FC236}">
                <a16:creationId xmlns:a16="http://schemas.microsoft.com/office/drawing/2014/main" id="{24444F53-82B4-3B76-4583-44ACEF93E8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270597"/>
            <a:ext cx="3733800" cy="1397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roup of people holding a sign&#10;&#10;Description automatically generated with medium confidence">
            <a:extLst>
              <a:ext uri="{FF2B5EF4-FFF2-40B4-BE49-F238E27FC236}">
                <a16:creationId xmlns:a16="http://schemas.microsoft.com/office/drawing/2014/main" id="{1A5887BC-4D01-16D1-3F1B-0A8F26A50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679" y="755381"/>
            <a:ext cx="5527732" cy="5724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3EE6C0E-2B41-4BB2-3540-9B7496E819EC}"/>
              </a:ext>
            </a:extLst>
          </p:cNvPr>
          <p:cNvSpPr>
            <a:spLocks noGrp="1"/>
          </p:cNvSpPr>
          <p:nvPr>
            <p:ph type="sldNum" sz="quarter" idx="12"/>
          </p:nvPr>
        </p:nvSpPr>
        <p:spPr/>
        <p:txBody>
          <a:bodyPr/>
          <a:lstStyle/>
          <a:p>
            <a:fld id="{6860CF95-128A-4351-B6C9-020D04AB0AAC}" type="slidenum">
              <a:rPr lang="en-US" smtClean="0"/>
              <a:t>1</a:t>
            </a:fld>
            <a:endParaRPr lang="en-US"/>
          </a:p>
        </p:txBody>
      </p:sp>
    </p:spTree>
    <p:extLst>
      <p:ext uri="{BB962C8B-B14F-4D97-AF65-F5344CB8AC3E}">
        <p14:creationId xmlns:p14="http://schemas.microsoft.com/office/powerpoint/2010/main" val="60490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5E9F3-DB6F-EA81-8C45-A40781C64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304D5-7FFB-C704-802C-42DFF9A7F5AD}"/>
              </a:ext>
            </a:extLst>
          </p:cNvPr>
          <p:cNvSpPr>
            <a:spLocks noGrp="1"/>
          </p:cNvSpPr>
          <p:nvPr>
            <p:ph type="title"/>
          </p:nvPr>
        </p:nvSpPr>
        <p:spPr>
          <a:xfrm>
            <a:off x="286698" y="376136"/>
            <a:ext cx="11069219" cy="548640"/>
          </a:xfrm>
        </p:spPr>
        <p:txBody>
          <a:bodyPr/>
          <a:lstStyle/>
          <a:p>
            <a:r>
              <a:rPr lang="en-US">
                <a:latin typeface="Arial"/>
                <a:cs typeface="Arial"/>
              </a:rPr>
              <a:t>Celebrating 2026 Social Work Month</a:t>
            </a:r>
            <a:endParaRPr lang="en-US"/>
          </a:p>
          <a:p>
            <a:endParaRPr lang="en-US">
              <a:solidFill>
                <a:schemeClr val="tx2"/>
              </a:solidFill>
              <a:latin typeface="Calibri"/>
              <a:ea typeface="Calibri"/>
              <a:cs typeface="Calibri"/>
            </a:endParaRPr>
          </a:p>
        </p:txBody>
      </p:sp>
      <p:sp>
        <p:nvSpPr>
          <p:cNvPr id="3" name="Content Placeholder 2">
            <a:extLst>
              <a:ext uri="{FF2B5EF4-FFF2-40B4-BE49-F238E27FC236}">
                <a16:creationId xmlns:a16="http://schemas.microsoft.com/office/drawing/2014/main" id="{38B9E5E8-E136-66B9-BC42-D814FCF891E8}"/>
              </a:ext>
            </a:extLst>
          </p:cNvPr>
          <p:cNvSpPr>
            <a:spLocks noGrp="1"/>
          </p:cNvSpPr>
          <p:nvPr>
            <p:ph sz="quarter" idx="14"/>
          </p:nvPr>
        </p:nvSpPr>
        <p:spPr>
          <a:xfrm>
            <a:off x="513820" y="2457341"/>
            <a:ext cx="8634240" cy="4531175"/>
          </a:xfrm>
        </p:spPr>
        <p:txBody>
          <a:bodyPr vert="horz" lIns="91440" tIns="45720" rIns="91440" bIns="45720" rtlCol="0" anchor="t">
            <a:noAutofit/>
          </a:bodyPr>
          <a:lstStyle/>
          <a:p>
            <a:pPr algn="l"/>
            <a:r>
              <a:rPr lang="en-US" sz="1600">
                <a:latin typeface="Calibri"/>
                <a:ea typeface="Calibri"/>
                <a:cs typeface="Calibri"/>
              </a:rPr>
              <a:t>Why it matters</a:t>
            </a:r>
          </a:p>
          <a:p>
            <a:pPr marL="285750" indent="-285750" algn="l">
              <a:buFont typeface="Arial"/>
              <a:buChar char="•"/>
            </a:pPr>
            <a:r>
              <a:rPr lang="en-US" sz="1600">
                <a:latin typeface="Calibri"/>
                <a:ea typeface="Calibri"/>
                <a:cs typeface="Calibri"/>
              </a:rPr>
              <a:t>97 of North Carolina’s 100 counties</a:t>
            </a:r>
            <a:r>
              <a:rPr lang="en-US" sz="1600" b="0">
                <a:latin typeface="Calibri"/>
                <a:ea typeface="Calibri"/>
                <a:cs typeface="Calibri"/>
              </a:rPr>
              <a:t> are designated Mental Health Professional Shortage Areas</a:t>
            </a:r>
            <a:endParaRPr lang="en-US" sz="1600">
              <a:latin typeface="Calibri"/>
              <a:ea typeface="Calibri"/>
              <a:cs typeface="Calibri"/>
            </a:endParaRPr>
          </a:p>
          <a:p>
            <a:pPr marL="285750" indent="-285750" algn="l">
              <a:buFont typeface="Arial"/>
              <a:buChar char="•"/>
            </a:pPr>
            <a:r>
              <a:rPr lang="en-US" sz="1600" b="0">
                <a:latin typeface="Calibri"/>
                <a:ea typeface="Calibri"/>
                <a:cs typeface="Calibri"/>
              </a:rPr>
              <a:t>Workforce shortages limit access to care and delay treatment</a:t>
            </a:r>
            <a:endParaRPr lang="en-US" sz="1600">
              <a:latin typeface="Calibri"/>
              <a:ea typeface="Calibri"/>
              <a:cs typeface="Calibri"/>
            </a:endParaRPr>
          </a:p>
          <a:p>
            <a:pPr algn="l"/>
            <a:r>
              <a:rPr lang="en-US" sz="1600">
                <a:latin typeface="Calibri"/>
                <a:ea typeface="Calibri"/>
                <a:cs typeface="Calibri"/>
              </a:rPr>
              <a:t>Workforce investments</a:t>
            </a:r>
          </a:p>
          <a:p>
            <a:pPr marL="285750" indent="-285750" algn="l">
              <a:buFont typeface="Arial"/>
              <a:buChar char="•"/>
            </a:pPr>
            <a:r>
              <a:rPr lang="en-US" sz="1600">
                <a:latin typeface="Calibri"/>
                <a:ea typeface="Calibri"/>
                <a:cs typeface="Calibri"/>
                <a:hlinkClick r:id="rId2"/>
              </a:rPr>
              <a:t>Public Service Leadership Program (PSLP)</a:t>
            </a:r>
            <a:r>
              <a:rPr lang="en-US" sz="1600" b="0">
                <a:latin typeface="Calibri"/>
                <a:ea typeface="Calibri"/>
                <a:cs typeface="Calibri"/>
              </a:rPr>
              <a:t> launched with the UNC System and Social Work Coalition to build the next generation of leaders</a:t>
            </a:r>
            <a:endParaRPr lang="en-US" sz="1600">
              <a:latin typeface="Calibri"/>
              <a:ea typeface="Calibri"/>
              <a:cs typeface="Calibri"/>
            </a:endParaRPr>
          </a:p>
          <a:p>
            <a:pPr marL="285750" indent="-285750" algn="l">
              <a:buFont typeface="Arial"/>
              <a:buChar char="•"/>
            </a:pPr>
            <a:r>
              <a:rPr lang="en-US" sz="1600">
                <a:latin typeface="Calibri"/>
                <a:ea typeface="Calibri"/>
                <a:cs typeface="Calibri"/>
                <a:hlinkClick r:id="rId3"/>
              </a:rPr>
              <a:t>Licensed Workforce Loan Repayment Program</a:t>
            </a:r>
            <a:r>
              <a:rPr lang="en-US" sz="1600" b="0">
                <a:latin typeface="Calibri"/>
                <a:ea typeface="Calibri"/>
                <a:cs typeface="Calibri"/>
              </a:rPr>
              <a:t> offers up to </a:t>
            </a:r>
            <a:r>
              <a:rPr lang="en-US" sz="1600">
                <a:latin typeface="Calibri"/>
                <a:ea typeface="Calibri"/>
                <a:cs typeface="Calibri"/>
              </a:rPr>
              <a:t>$50,000</a:t>
            </a:r>
            <a:r>
              <a:rPr lang="en-US" sz="1600" b="0">
                <a:latin typeface="Calibri"/>
                <a:ea typeface="Calibri"/>
                <a:cs typeface="Calibri"/>
              </a:rPr>
              <a:t> for providers serving in high-need rural areas</a:t>
            </a:r>
            <a:endParaRPr lang="en-US" sz="1600">
              <a:latin typeface="Calibri"/>
              <a:ea typeface="Calibri"/>
              <a:cs typeface="Calibri"/>
            </a:endParaRPr>
          </a:p>
          <a:p>
            <a:pPr marL="285750" indent="-285750" algn="l">
              <a:buFont typeface="Arial"/>
              <a:buChar char="•"/>
            </a:pPr>
            <a:r>
              <a:rPr lang="en-US" sz="1600">
                <a:latin typeface="Calibri"/>
                <a:ea typeface="Calibri"/>
                <a:cs typeface="Calibri"/>
                <a:hlinkClick r:id="rId4"/>
              </a:rPr>
              <a:t>Qualified Professional eligibility expansion</a:t>
            </a:r>
            <a:r>
              <a:rPr lang="en-US" sz="1600" b="0">
                <a:latin typeface="Calibri"/>
                <a:ea typeface="Calibri"/>
                <a:cs typeface="Calibri"/>
              </a:rPr>
              <a:t> for community college graduates with AAS degrees in Social and Human Services</a:t>
            </a:r>
            <a:endParaRPr lang="en-US" sz="1600">
              <a:latin typeface="Calibri"/>
              <a:ea typeface="Calibri"/>
              <a:cs typeface="Calibri"/>
            </a:endParaRPr>
          </a:p>
          <a:p>
            <a:pPr algn="l"/>
            <a:r>
              <a:rPr lang="en-US" sz="1600" b="0">
                <a:latin typeface="Calibri"/>
                <a:ea typeface="Calibri"/>
                <a:cs typeface="Calibri"/>
              </a:rPr>
              <a:t>This month, we recognize and thank social workers for their dedication to supporting individuals, families, and communities across North Carolina.</a:t>
            </a:r>
            <a:endParaRPr lang="en-US" sz="1600">
              <a:latin typeface="Calibri"/>
              <a:cs typeface="Calibri"/>
            </a:endParaRPr>
          </a:p>
          <a:p>
            <a:pPr algn="l"/>
            <a:endParaRPr lang="en-US" sz="1800" b="0">
              <a:latin typeface="Calibri"/>
              <a:ea typeface="Calibri"/>
              <a:cs typeface="Calibri"/>
            </a:endParaRPr>
          </a:p>
          <a:p>
            <a:pPr algn="l"/>
            <a:endParaRPr lang="en-US" sz="1800" b="0">
              <a:latin typeface="Calibri"/>
              <a:ea typeface="Calibri"/>
              <a:cs typeface="Calibri"/>
            </a:endParaRPr>
          </a:p>
          <a:p>
            <a:pPr algn="l"/>
            <a:endParaRPr lang="en-US" sz="1800">
              <a:solidFill>
                <a:srgbClr val="3E3E3E"/>
              </a:solidFill>
              <a:latin typeface="Calibri"/>
              <a:ea typeface="Calibri"/>
              <a:cs typeface="Calibri"/>
            </a:endParaRPr>
          </a:p>
          <a:p>
            <a:pPr algn="l"/>
            <a:endParaRPr lang="en-US"/>
          </a:p>
        </p:txBody>
      </p:sp>
      <p:sp>
        <p:nvSpPr>
          <p:cNvPr id="4" name="Slide Number Placeholder 3">
            <a:extLst>
              <a:ext uri="{FF2B5EF4-FFF2-40B4-BE49-F238E27FC236}">
                <a16:creationId xmlns:a16="http://schemas.microsoft.com/office/drawing/2014/main" id="{73DA1EDC-A8FD-6A28-9F28-536E6E63B05B}"/>
              </a:ext>
            </a:extLst>
          </p:cNvPr>
          <p:cNvSpPr>
            <a:spLocks noGrp="1"/>
          </p:cNvSpPr>
          <p:nvPr>
            <p:ph type="sldNum" sz="quarter" idx="15"/>
          </p:nvPr>
        </p:nvSpPr>
        <p:spPr/>
        <p:txBody>
          <a:bodyPr/>
          <a:lstStyle/>
          <a:p>
            <a:fld id="{11F27F3A-B3E9-41ED-AF8F-A365F10BB65F}" type="slidenum">
              <a:rPr lang="en-US" smtClean="0"/>
              <a:pPr/>
              <a:t>10</a:t>
            </a:fld>
            <a:endParaRPr lang="en-US"/>
          </a:p>
        </p:txBody>
      </p:sp>
      <p:sp>
        <p:nvSpPr>
          <p:cNvPr id="6" name="Rectangle: Rounded Corners 5">
            <a:extLst>
              <a:ext uri="{FF2B5EF4-FFF2-40B4-BE49-F238E27FC236}">
                <a16:creationId xmlns:a16="http://schemas.microsoft.com/office/drawing/2014/main" id="{E726E515-E4F6-B521-83F9-4013C5AB7DA2}"/>
              </a:ext>
            </a:extLst>
          </p:cNvPr>
          <p:cNvSpPr/>
          <p:nvPr/>
        </p:nvSpPr>
        <p:spPr>
          <a:xfrm>
            <a:off x="360735" y="1017350"/>
            <a:ext cx="11646844" cy="32020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a:solidFill>
                  <a:srgbClr val="000000"/>
                </a:solidFill>
                <a:ea typeface="+mn-lt"/>
                <a:cs typeface="+mn-lt"/>
              </a:rPr>
              <a:t>Governor </a:t>
            </a:r>
            <a:r>
              <a:rPr lang="en-US" sz="1700" b="1">
                <a:solidFill>
                  <a:srgbClr val="000000"/>
                </a:solidFill>
                <a:ea typeface="+mn-lt"/>
                <a:cs typeface="+mn-lt"/>
              </a:rPr>
              <a:t>Josh Stein</a:t>
            </a:r>
            <a:r>
              <a:rPr lang="en-US" sz="1700">
                <a:solidFill>
                  <a:srgbClr val="000000"/>
                </a:solidFill>
                <a:ea typeface="+mn-lt"/>
                <a:cs typeface="+mn-lt"/>
              </a:rPr>
              <a:t> has recognized the </a:t>
            </a:r>
            <a:r>
              <a:rPr lang="en-US" sz="1700">
                <a:solidFill>
                  <a:srgbClr val="000000"/>
                </a:solidFill>
                <a:ea typeface="+mn-lt"/>
                <a:cs typeface="+mn-lt"/>
                <a:hlinkClick r:id="rId5"/>
              </a:rPr>
              <a:t>2026 theme</a:t>
            </a:r>
            <a:r>
              <a:rPr lang="en-US" sz="1700">
                <a:solidFill>
                  <a:srgbClr val="000000"/>
                </a:solidFill>
                <a:ea typeface="+mn-lt"/>
                <a:cs typeface="+mn-lt"/>
              </a:rPr>
              <a:t>: </a:t>
            </a:r>
            <a:r>
              <a:rPr lang="en-US" sz="1700" b="1">
                <a:solidFill>
                  <a:srgbClr val="000000"/>
                </a:solidFill>
                <a:ea typeface="+mn-lt"/>
                <a:cs typeface="+mn-lt"/>
              </a:rPr>
              <a:t>“Social Workers: Uplift. Defend. Transform.”</a:t>
            </a:r>
            <a:endParaRPr lang="en-US">
              <a:ea typeface="Calibri"/>
              <a:cs typeface="Calibri"/>
            </a:endParaRPr>
          </a:p>
        </p:txBody>
      </p:sp>
      <p:sp>
        <p:nvSpPr>
          <p:cNvPr id="7" name="Content Placeholder 2">
            <a:extLst>
              <a:ext uri="{FF2B5EF4-FFF2-40B4-BE49-F238E27FC236}">
                <a16:creationId xmlns:a16="http://schemas.microsoft.com/office/drawing/2014/main" id="{8AD3F752-913E-444F-D386-BA6078B1EF0C}"/>
              </a:ext>
            </a:extLst>
          </p:cNvPr>
          <p:cNvSpPr txBox="1">
            <a:spLocks/>
          </p:cNvSpPr>
          <p:nvPr/>
        </p:nvSpPr>
        <p:spPr>
          <a:xfrm>
            <a:off x="512199" y="1450530"/>
            <a:ext cx="11013462" cy="7981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a:latin typeface="Calibri"/>
                <a:ea typeface="Calibri"/>
                <a:cs typeface="Calibri"/>
              </a:rPr>
              <a:t>Social workers support North Carolinians in many roles—from </a:t>
            </a:r>
            <a:r>
              <a:rPr lang="en-US" sz="1800">
                <a:latin typeface="Calibri"/>
                <a:ea typeface="Calibri"/>
                <a:cs typeface="Calibri"/>
              </a:rPr>
              <a:t>mental health care and crisis response to child welfare, aging services, and community programs</a:t>
            </a:r>
            <a:r>
              <a:rPr lang="en-US" sz="1800" b="0">
                <a:latin typeface="Calibri"/>
                <a:ea typeface="Calibri"/>
                <a:cs typeface="Calibri"/>
              </a:rPr>
              <a:t>. Their work strengthens families, improves access to care, and supports healthier communities statewide.</a:t>
            </a:r>
            <a:endParaRPr lang="en-US">
              <a:latin typeface="Calibri"/>
              <a:ea typeface="Calibri"/>
              <a:cs typeface="Calibri"/>
            </a:endParaRPr>
          </a:p>
          <a:p>
            <a:pPr algn="l"/>
            <a:endParaRPr lang="en-US" sz="1800" b="0">
              <a:latin typeface="Calibri"/>
              <a:ea typeface="Calibri"/>
              <a:cs typeface="Calibri"/>
            </a:endParaRPr>
          </a:p>
          <a:p>
            <a:pPr algn="l"/>
            <a:endParaRPr lang="en-US" sz="1800">
              <a:solidFill>
                <a:srgbClr val="3E3E3E"/>
              </a:solidFill>
              <a:latin typeface="Calibri"/>
              <a:ea typeface="Calibri"/>
              <a:cs typeface="Calibri"/>
            </a:endParaRPr>
          </a:p>
          <a:p>
            <a:pPr algn="l"/>
            <a:endParaRPr lang="en-US"/>
          </a:p>
        </p:txBody>
      </p:sp>
      <p:pic>
        <p:nvPicPr>
          <p:cNvPr id="8" name="Picture 7">
            <a:extLst>
              <a:ext uri="{FF2B5EF4-FFF2-40B4-BE49-F238E27FC236}">
                <a16:creationId xmlns:a16="http://schemas.microsoft.com/office/drawing/2014/main" id="{268460A7-9470-8DAF-8859-9C6C45A715AF}"/>
              </a:ext>
            </a:extLst>
          </p:cNvPr>
          <p:cNvPicPr>
            <a:picLocks noChangeAspect="1"/>
          </p:cNvPicPr>
          <p:nvPr/>
        </p:nvPicPr>
        <p:blipFill>
          <a:blip r:embed="rId6"/>
          <a:stretch>
            <a:fillRect/>
          </a:stretch>
        </p:blipFill>
        <p:spPr>
          <a:xfrm>
            <a:off x="9146433" y="2456032"/>
            <a:ext cx="2743198" cy="1200149"/>
          </a:xfrm>
          <a:prstGeom prst="rect">
            <a:avLst/>
          </a:prstGeom>
        </p:spPr>
      </p:pic>
      <p:pic>
        <p:nvPicPr>
          <p:cNvPr id="9" name="Picture 8">
            <a:extLst>
              <a:ext uri="{FF2B5EF4-FFF2-40B4-BE49-F238E27FC236}">
                <a16:creationId xmlns:a16="http://schemas.microsoft.com/office/drawing/2014/main" id="{934BA251-9CD3-FF7E-8E98-825DD8BE7297}"/>
              </a:ext>
            </a:extLst>
          </p:cNvPr>
          <p:cNvPicPr>
            <a:picLocks noChangeAspect="1"/>
          </p:cNvPicPr>
          <p:nvPr/>
        </p:nvPicPr>
        <p:blipFill>
          <a:blip r:embed="rId7"/>
          <a:stretch>
            <a:fillRect/>
          </a:stretch>
        </p:blipFill>
        <p:spPr>
          <a:xfrm>
            <a:off x="9146432" y="3981030"/>
            <a:ext cx="2743199" cy="1838558"/>
          </a:xfrm>
          <a:prstGeom prst="rect">
            <a:avLst/>
          </a:prstGeom>
        </p:spPr>
      </p:pic>
    </p:spTree>
    <p:extLst>
      <p:ext uri="{BB962C8B-B14F-4D97-AF65-F5344CB8AC3E}">
        <p14:creationId xmlns:p14="http://schemas.microsoft.com/office/powerpoint/2010/main" val="213300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7938-FA07-FC71-5263-FC8060F5186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53AE5C-202C-5081-B50F-0B4A79ADC4A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000" b="1" i="0" u="none" strike="noStrike" kern="1200" cap="none" spc="0" normalizeH="0" baseline="0" noProof="0" dirty="0" smtClean="0">
                <a:ln>
                  <a:noFill/>
                </a:ln>
                <a:solidFill>
                  <a:sysClr val="windowText" lastClr="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6" name="Title 4">
            <a:extLst>
              <a:ext uri="{FF2B5EF4-FFF2-40B4-BE49-F238E27FC236}">
                <a16:creationId xmlns:a16="http://schemas.microsoft.com/office/drawing/2014/main" id="{C8C56871-6FD2-8B34-BA0D-FD62D8C23A0E}"/>
              </a:ext>
            </a:extLst>
          </p:cNvPr>
          <p:cNvSpPr>
            <a:spLocks noGrp="1"/>
          </p:cNvSpPr>
          <p:nvPr>
            <p:ph type="title"/>
          </p:nvPr>
        </p:nvSpPr>
        <p:spPr>
          <a:xfrm>
            <a:off x="6" y="0"/>
            <a:ext cx="10457689" cy="548640"/>
          </a:xfrm>
        </p:spPr>
        <p:txBody>
          <a:bodyPr/>
          <a:lstStyle/>
          <a:p>
            <a:r>
              <a:rPr lang="en-US" b="1">
                <a:latin typeface="+mn-lt"/>
                <a:cs typeface="Times New Roman"/>
              </a:rPr>
              <a:t>Inclusion Connects Background</a:t>
            </a:r>
            <a:endParaRPr lang="en-US"/>
          </a:p>
        </p:txBody>
      </p:sp>
      <p:sp>
        <p:nvSpPr>
          <p:cNvPr id="23" name="Title 2">
            <a:extLst>
              <a:ext uri="{FF2B5EF4-FFF2-40B4-BE49-F238E27FC236}">
                <a16:creationId xmlns:a16="http://schemas.microsoft.com/office/drawing/2014/main" id="{AE06E024-AE8F-6D1D-54AC-6963A530D380}"/>
              </a:ext>
            </a:extLst>
          </p:cNvPr>
          <p:cNvSpPr txBox="1">
            <a:spLocks/>
          </p:cNvSpPr>
          <p:nvPr/>
        </p:nvSpPr>
        <p:spPr>
          <a:xfrm>
            <a:off x="338188" y="954476"/>
            <a:ext cx="11388957" cy="628588"/>
          </a:xfrm>
          <a:prstGeom prst="rect">
            <a:avLst/>
          </a:prstGeom>
        </p:spPr>
        <p:txBody>
          <a:bodyPr vert="horz" lIns="91440" tIns="45720" rIns="91440" bIns="45720" rtlCol="0" anchor="t">
            <a:noAutofit/>
          </a:bodyPr>
          <a:lstStyle>
            <a:lvl1pPr algn="l" defTabSz="51434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marL="0" marR="0" lvl="0" indent="0" algn="l" defTabSz="51434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j-ea"/>
              <a:cs typeface="Arial"/>
            </a:endParaRPr>
          </a:p>
        </p:txBody>
      </p:sp>
      <p:sp>
        <p:nvSpPr>
          <p:cNvPr id="41" name="Rectangle 40">
            <a:extLst>
              <a:ext uri="{FF2B5EF4-FFF2-40B4-BE49-F238E27FC236}">
                <a16:creationId xmlns:a16="http://schemas.microsoft.com/office/drawing/2014/main" id="{D98C80F2-E9F3-5121-76A1-880116BA15BD}"/>
              </a:ext>
            </a:extLst>
          </p:cNvPr>
          <p:cNvSpPr/>
          <p:nvPr/>
        </p:nvSpPr>
        <p:spPr>
          <a:xfrm>
            <a:off x="464855" y="864474"/>
            <a:ext cx="9992840" cy="868911"/>
          </a:xfrm>
          <a:prstGeom prst="rect">
            <a:avLst/>
          </a:prstGeom>
          <a:solidFill>
            <a:schemeClr val="accent1">
              <a:lumMod val="60000"/>
              <a:lumOff val="40000"/>
            </a:schemeClr>
          </a:solidFill>
          <a:ln w="635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noAutofit/>
          </a:bodyPr>
          <a:lstStyle/>
          <a:p>
            <a:pPr marL="0" marR="0" lvl="0" indent="0" algn="ctr" defTabSz="914126" rtl="0" eaLnBrk="1" fontAlgn="base"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Inclusion Connects is</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 NCDHHS program to connect people with I/DD to more choices and more access to services and supports. </a:t>
            </a:r>
            <a:r>
              <a:rPr kumimoji="0" lang="en-US" sz="1600" b="1" i="0" u="none" strike="noStrike" kern="1200" cap="none" spc="0" normalizeH="0" baseline="0" noProof="0">
                <a:ln>
                  <a:noFill/>
                </a:ln>
                <a:solidFill>
                  <a:prstClr val="black"/>
                </a:solidFill>
                <a:effectLst/>
                <a:uLnTx/>
                <a:uFillTx/>
                <a:latin typeface="Arial"/>
                <a:ea typeface="+mn-ea"/>
                <a:cs typeface="+mn-cs"/>
              </a:rPr>
              <a:t>It is designed to help people with I/DD, regardless of age or ability level, and their families navigate the complex system of services from birth to the end of life. </a:t>
            </a:r>
            <a:endParaRPr kumimoji="0" lang="en-US" sz="1600" b="1" i="0" u="none" strike="noStrike" kern="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pic>
        <p:nvPicPr>
          <p:cNvPr id="2" name="Picture 1" descr="A collage of people in a wheelchair&#10;&#10;Description automatically generated">
            <a:extLst>
              <a:ext uri="{FF2B5EF4-FFF2-40B4-BE49-F238E27FC236}">
                <a16:creationId xmlns:a16="http://schemas.microsoft.com/office/drawing/2014/main" id="{466D8DF1-3FF3-D278-C3FD-A2DBDC9ED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4131"/>
            <a:ext cx="12192000" cy="3970541"/>
          </a:xfrm>
          <a:prstGeom prst="rect">
            <a:avLst/>
          </a:prstGeom>
        </p:spPr>
      </p:pic>
      <p:sp>
        <p:nvSpPr>
          <p:cNvPr id="5" name="Rectangle 4">
            <a:extLst>
              <a:ext uri="{FF2B5EF4-FFF2-40B4-BE49-F238E27FC236}">
                <a16:creationId xmlns:a16="http://schemas.microsoft.com/office/drawing/2014/main" id="{9A882ED5-CB38-7D1E-F2A2-EAB41368B1C6}"/>
              </a:ext>
            </a:extLst>
          </p:cNvPr>
          <p:cNvSpPr/>
          <p:nvPr/>
        </p:nvSpPr>
        <p:spPr>
          <a:xfrm>
            <a:off x="-60977" y="2204130"/>
            <a:ext cx="4324950" cy="397054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ED9B6CDF-1298-703D-6554-4ED55F58838F}"/>
              </a:ext>
            </a:extLst>
          </p:cNvPr>
          <p:cNvSpPr txBox="1"/>
          <p:nvPr/>
        </p:nvSpPr>
        <p:spPr>
          <a:xfrm>
            <a:off x="0" y="2215722"/>
            <a:ext cx="4244869" cy="457200"/>
          </a:xfrm>
          <a:prstGeom prst="rect">
            <a:avLst/>
          </a:prstGeom>
          <a:solidFill>
            <a:srgbClr val="242852">
              <a:lumMod val="60000"/>
              <a:lumOff val="40000"/>
            </a:srgb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a:ea typeface="+mn-ea"/>
                <a:cs typeface="Arial" panose="020B0604020202020204" pitchFamily="34" charset="0"/>
              </a:rPr>
              <a:t>Inclusion Connects Activities</a:t>
            </a:r>
          </a:p>
        </p:txBody>
      </p:sp>
      <p:sp>
        <p:nvSpPr>
          <p:cNvPr id="8" name="TextBox 7">
            <a:extLst>
              <a:ext uri="{FF2B5EF4-FFF2-40B4-BE49-F238E27FC236}">
                <a16:creationId xmlns:a16="http://schemas.microsoft.com/office/drawing/2014/main" id="{769CF30A-5588-46E6-1A88-A608D808F0C6}"/>
              </a:ext>
            </a:extLst>
          </p:cNvPr>
          <p:cNvSpPr txBox="1"/>
          <p:nvPr/>
        </p:nvSpPr>
        <p:spPr>
          <a:xfrm>
            <a:off x="659290" y="2735668"/>
            <a:ext cx="3580820"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panose="020B0604020202020204" pitchFamily="34" charset="0"/>
              </a:rPr>
              <a:t>Supporting the Direct Support Professional (DSP) Workforce: </a:t>
            </a: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Addresses workforce shortages and connects DSPs with providers and people with I/DD.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panose="020B0604020202020204" pitchFamily="34" charset="0"/>
              </a:rPr>
              <a:t>Promoting Access to Services: </a:t>
            </a: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Focuses on providing access to necessary services, including those on the Innovations Waiver Waitlist.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panose="020B0604020202020204" pitchFamily="34" charset="0"/>
              </a:rPr>
              <a:t>Improving Housing Access: </a:t>
            </a: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Enhances the housing options available for people with I/DD.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panose="020B0604020202020204" pitchFamily="34" charset="0"/>
              </a:rPr>
              <a:t>Strengthening Interpersonal Violence (IPV) Supports:</a:t>
            </a: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 Prevent IPV for people with I/DD and provide trauma-informed information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a:ea typeface="+mn-ea"/>
                <a:cs typeface="Arial" panose="020B0604020202020204" pitchFamily="34" charset="0"/>
              </a:rPr>
              <a:t>Inclusion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panose="020B0604020202020204" pitchFamily="34" charset="0"/>
              </a:rPr>
              <a:t>Expand support employment services and increase access to Competitive Integrated Employment</a:t>
            </a:r>
          </a:p>
        </p:txBody>
      </p:sp>
      <p:pic>
        <p:nvPicPr>
          <p:cNvPr id="9" name="Graphic 8" descr="Renovation (House With Sparkles) with solid fill">
            <a:extLst>
              <a:ext uri="{FF2B5EF4-FFF2-40B4-BE49-F238E27FC236}">
                <a16:creationId xmlns:a16="http://schemas.microsoft.com/office/drawing/2014/main" id="{85879C15-CC75-118B-D808-DC7A9353E2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600" y="4190058"/>
            <a:ext cx="493074" cy="457200"/>
          </a:xfrm>
          <a:prstGeom prst="rect">
            <a:avLst/>
          </a:prstGeom>
        </p:spPr>
      </p:pic>
      <p:pic>
        <p:nvPicPr>
          <p:cNvPr id="10" name="Graphic 9" descr="Medical with solid fill">
            <a:extLst>
              <a:ext uri="{FF2B5EF4-FFF2-40B4-BE49-F238E27FC236}">
                <a16:creationId xmlns:a16="http://schemas.microsoft.com/office/drawing/2014/main" id="{DFC187AC-EF8A-591E-EBCC-4DAAC426007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651" y="2816660"/>
            <a:ext cx="493074" cy="457200"/>
          </a:xfrm>
          <a:prstGeom prst="rect">
            <a:avLst/>
          </a:prstGeom>
        </p:spPr>
      </p:pic>
      <p:pic>
        <p:nvPicPr>
          <p:cNvPr id="11" name="Graphic 10" descr="Key with solid fill">
            <a:extLst>
              <a:ext uri="{FF2B5EF4-FFF2-40B4-BE49-F238E27FC236}">
                <a16:creationId xmlns:a16="http://schemas.microsoft.com/office/drawing/2014/main" id="{330DD04E-DB16-0559-2EE4-CA9D0A1544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447" y="3532608"/>
            <a:ext cx="493075" cy="457200"/>
          </a:xfrm>
          <a:prstGeom prst="rect">
            <a:avLst/>
          </a:prstGeom>
        </p:spPr>
      </p:pic>
      <p:pic>
        <p:nvPicPr>
          <p:cNvPr id="12" name="Picture 11" descr="A qr code on a white background&#10;&#10;Description automatically generated">
            <a:extLst>
              <a:ext uri="{FF2B5EF4-FFF2-40B4-BE49-F238E27FC236}">
                <a16:creationId xmlns:a16="http://schemas.microsoft.com/office/drawing/2014/main" id="{398171B6-7D03-05E6-7E1E-B827E1D5EA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7621" y="831985"/>
            <a:ext cx="868911" cy="868911"/>
          </a:xfrm>
          <a:prstGeom prst="rect">
            <a:avLst/>
          </a:prstGeom>
        </p:spPr>
      </p:pic>
      <p:sp>
        <p:nvSpPr>
          <p:cNvPr id="13" name="TextBox 12">
            <a:extLst>
              <a:ext uri="{FF2B5EF4-FFF2-40B4-BE49-F238E27FC236}">
                <a16:creationId xmlns:a16="http://schemas.microsoft.com/office/drawing/2014/main" id="{B0816CEF-A398-8C9D-C221-3C37886E726C}"/>
              </a:ext>
            </a:extLst>
          </p:cNvPr>
          <p:cNvSpPr txBox="1"/>
          <p:nvPr/>
        </p:nvSpPr>
        <p:spPr>
          <a:xfrm>
            <a:off x="10640537" y="1669382"/>
            <a:ext cx="15030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Link to Inclusion Connects Website </a:t>
            </a:r>
          </a:p>
        </p:txBody>
      </p:sp>
      <p:pic>
        <p:nvPicPr>
          <p:cNvPr id="15" name="Graphic 14" descr="Remote work with solid fill">
            <a:extLst>
              <a:ext uri="{FF2B5EF4-FFF2-40B4-BE49-F238E27FC236}">
                <a16:creationId xmlns:a16="http://schemas.microsoft.com/office/drawing/2014/main" id="{91399436-94EB-35B5-9F1C-09380BC9083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2090" y="5511177"/>
            <a:ext cx="457200" cy="457200"/>
          </a:xfrm>
          <a:prstGeom prst="rect">
            <a:avLst/>
          </a:prstGeom>
        </p:spPr>
      </p:pic>
      <p:pic>
        <p:nvPicPr>
          <p:cNvPr id="16" name="Graphic 15" descr="Handshake with solid fill">
            <a:extLst>
              <a:ext uri="{FF2B5EF4-FFF2-40B4-BE49-F238E27FC236}">
                <a16:creationId xmlns:a16="http://schemas.microsoft.com/office/drawing/2014/main" id="{D0D89A43-8548-532A-7AF6-19C2DBD3858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7447" y="4867883"/>
            <a:ext cx="457200" cy="457200"/>
          </a:xfrm>
          <a:prstGeom prst="rect">
            <a:avLst/>
          </a:prstGeom>
        </p:spPr>
      </p:pic>
    </p:spTree>
    <p:extLst>
      <p:ext uri="{BB962C8B-B14F-4D97-AF65-F5344CB8AC3E}">
        <p14:creationId xmlns:p14="http://schemas.microsoft.com/office/powerpoint/2010/main" val="361134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83901-2270-1CAE-F2A6-E64694710E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24B9CA-B1B7-D970-37D2-15C394DA0533}"/>
              </a:ext>
            </a:extLst>
          </p:cNvPr>
          <p:cNvSpPr>
            <a:spLocks noGrp="1"/>
          </p:cNvSpPr>
          <p:nvPr>
            <p:ph type="body" sz="quarter" idx="10"/>
          </p:nvPr>
        </p:nvSpPr>
        <p:spPr>
          <a:xfrm>
            <a:off x="611261" y="1043907"/>
            <a:ext cx="4617583" cy="4592638"/>
          </a:xfrm>
        </p:spPr>
        <p:txBody>
          <a:bodyPr vert="horz" lIns="91440" tIns="45720" rIns="91440" bIns="45720" rtlCol="0" anchor="t">
            <a:noAutofit/>
          </a:bodyPr>
          <a:lstStyle/>
          <a:p>
            <a:endParaRPr lang="en-US" sz="1800">
              <a:latin typeface="+mn-lt"/>
            </a:endParaRPr>
          </a:p>
          <a:p>
            <a:endParaRPr lang="en-US" sz="1800">
              <a:latin typeface="+mn-lt"/>
            </a:endParaRPr>
          </a:p>
          <a:p>
            <a:r>
              <a:rPr lang="en-US" sz="1800">
                <a:latin typeface="+mn-lt"/>
              </a:rPr>
              <a:t>Detailed descriptions of activities to improve access to services, more housing choices, and strengthening the workforce. </a:t>
            </a:r>
          </a:p>
          <a:p>
            <a:r>
              <a:rPr lang="en-US" sz="1800">
                <a:latin typeface="+mn-lt"/>
              </a:rPr>
              <a:t>Includes metrics and targets </a:t>
            </a:r>
          </a:p>
        </p:txBody>
      </p:sp>
      <p:sp>
        <p:nvSpPr>
          <p:cNvPr id="4" name="Slide Number Placeholder 3">
            <a:extLst>
              <a:ext uri="{FF2B5EF4-FFF2-40B4-BE49-F238E27FC236}">
                <a16:creationId xmlns:a16="http://schemas.microsoft.com/office/drawing/2014/main" id="{9A1727D8-3C38-CDA7-AEDD-D2A07BA51E9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000" b="0" i="0" u="none" strike="noStrike" kern="1200" cap="none" spc="0" normalizeH="0" baseline="0" noProof="0" smtClean="0">
                <a:ln>
                  <a:noFill/>
                </a:ln>
                <a:solidFill>
                  <a:sysClr val="windowText" lastClr="000000"/>
                </a:solidFill>
                <a:effectLst/>
                <a:uLnTx/>
                <a:uFillTx/>
                <a:latin typeface="Franklin Gothic Demi Cond" panose="020B07060304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ysClr val="windowText" lastClr="000000"/>
              </a:solidFill>
              <a:effectLst/>
              <a:uLnTx/>
              <a:uFillTx/>
              <a:latin typeface="Franklin Gothic Demi Cond" panose="020B0706030402020204" pitchFamily="34" charset="0"/>
              <a:ea typeface="+mn-ea"/>
              <a:cs typeface="+mn-cs"/>
            </a:endParaRPr>
          </a:p>
        </p:txBody>
      </p:sp>
      <p:sp>
        <p:nvSpPr>
          <p:cNvPr id="5" name="Title 4">
            <a:extLst>
              <a:ext uri="{FF2B5EF4-FFF2-40B4-BE49-F238E27FC236}">
                <a16:creationId xmlns:a16="http://schemas.microsoft.com/office/drawing/2014/main" id="{081D1BF3-10EA-BB7C-EB3D-848AACC97F7C}"/>
              </a:ext>
            </a:extLst>
          </p:cNvPr>
          <p:cNvSpPr>
            <a:spLocks noGrp="1"/>
          </p:cNvSpPr>
          <p:nvPr>
            <p:ph type="title"/>
          </p:nvPr>
        </p:nvSpPr>
        <p:spPr/>
        <p:txBody>
          <a:bodyPr/>
          <a:lstStyle/>
          <a:p>
            <a:r>
              <a:rPr lang="en-US" b="1">
                <a:latin typeface="+mn-lt"/>
              </a:rPr>
              <a:t>Inclusion Connects Work Plan</a:t>
            </a:r>
          </a:p>
        </p:txBody>
      </p:sp>
      <p:sp>
        <p:nvSpPr>
          <p:cNvPr id="6" name="Text Placeholder 5">
            <a:extLst>
              <a:ext uri="{FF2B5EF4-FFF2-40B4-BE49-F238E27FC236}">
                <a16:creationId xmlns:a16="http://schemas.microsoft.com/office/drawing/2014/main" id="{079273A7-D4B9-11A2-A569-58D823D709A5}"/>
              </a:ext>
            </a:extLst>
          </p:cNvPr>
          <p:cNvSpPr>
            <a:spLocks noGrp="1"/>
          </p:cNvSpPr>
          <p:nvPr>
            <p:ph type="body" sz="quarter" idx="15"/>
          </p:nvPr>
        </p:nvSpPr>
        <p:spPr/>
        <p:txBody>
          <a:bodyPr vert="horz" lIns="91440" tIns="45720" rIns="91440" bIns="45720" rtlCol="0" anchor="t">
            <a:normAutofit lnSpcReduction="10000"/>
          </a:bodyPr>
          <a:lstStyle/>
          <a:p>
            <a:r>
              <a:rPr lang="en-US">
                <a:latin typeface="+mn-lt"/>
              </a:rPr>
              <a:t>The Inclusion Connects Work Plan is North Carolina’s strategy to improve services for people with intellectual and developmental disabilities (I/DD)</a:t>
            </a:r>
          </a:p>
        </p:txBody>
      </p:sp>
      <p:pic>
        <p:nvPicPr>
          <p:cNvPr id="8" name="Picture 7">
            <a:hlinkClick r:id="rId3"/>
            <a:extLst>
              <a:ext uri="{FF2B5EF4-FFF2-40B4-BE49-F238E27FC236}">
                <a16:creationId xmlns:a16="http://schemas.microsoft.com/office/drawing/2014/main" id="{3BCAA54B-AA35-AA03-A0C3-F95759071254}"/>
              </a:ext>
            </a:extLst>
          </p:cNvPr>
          <p:cNvPicPr>
            <a:picLocks noChangeAspect="1"/>
          </p:cNvPicPr>
          <p:nvPr/>
        </p:nvPicPr>
        <p:blipFill>
          <a:blip r:embed="rId4"/>
          <a:stretch>
            <a:fillRect/>
          </a:stretch>
        </p:blipFill>
        <p:spPr>
          <a:xfrm rot="539124">
            <a:off x="6878042" y="1410707"/>
            <a:ext cx="3535925" cy="4429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E4249E1B-20C7-6FE2-6C51-E7767C2470D4}"/>
              </a:ext>
            </a:extLst>
          </p:cNvPr>
          <p:cNvSpPr/>
          <p:nvPr/>
        </p:nvSpPr>
        <p:spPr>
          <a:xfrm>
            <a:off x="549261" y="4080870"/>
            <a:ext cx="4741582" cy="130065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original workplan was posted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March 2025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Next update will occur in March 2026</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8794A29C-EBDF-44DB-6C9C-A09558BA0972}"/>
              </a:ext>
            </a:extLst>
          </p:cNvPr>
          <p:cNvSpPr txBox="1"/>
          <p:nvPr/>
        </p:nvSpPr>
        <p:spPr>
          <a:xfrm>
            <a:off x="201612" y="5998389"/>
            <a:ext cx="7567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Visit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Inclusion Connects | NCDHHS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to read the full workplan.</a:t>
            </a:r>
          </a:p>
        </p:txBody>
      </p:sp>
    </p:spTree>
    <p:extLst>
      <p:ext uri="{BB962C8B-B14F-4D97-AF65-F5344CB8AC3E}">
        <p14:creationId xmlns:p14="http://schemas.microsoft.com/office/powerpoint/2010/main" val="86404669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8931BC-3CEF-A94B-DEC2-043CA044F512}"/>
              </a:ext>
            </a:extLst>
          </p:cNvPr>
          <p:cNvSpPr>
            <a:spLocks noGrp="1"/>
          </p:cNvSpPr>
          <p:nvPr>
            <p:ph type="body" sz="quarter" idx="10"/>
          </p:nvPr>
        </p:nvSpPr>
        <p:spPr/>
        <p:txBody>
          <a:bodyPr/>
          <a:lstStyle/>
          <a:p>
            <a:pPr marL="0" indent="0">
              <a:buNone/>
            </a:pPr>
            <a:r>
              <a:rPr lang="en-US" b="0">
                <a:solidFill>
                  <a:schemeClr val="tx1"/>
                </a:solidFill>
              </a:rPr>
              <a:t>The workplan focuses on the following focus areas: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BBE256D5-EDA4-33FE-C140-9C436E57D31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88CD975-2CA9-BE46-A23E-72922134E113}"/>
              </a:ext>
            </a:extLst>
          </p:cNvPr>
          <p:cNvSpPr>
            <a:spLocks noGrp="1"/>
          </p:cNvSpPr>
          <p:nvPr>
            <p:ph type="body" sz="quarter" idx="15"/>
          </p:nvPr>
        </p:nvSpPr>
        <p:spPr/>
        <p:txBody>
          <a:bodyPr>
            <a:normAutofit lnSpcReduction="10000"/>
          </a:bodyPr>
          <a:lstStyle/>
          <a:p>
            <a:r>
              <a:rPr lang="en-US"/>
              <a:t>The Inclusion Connects team has updated our public-facing Workplan for 2026 to reflect work over the past year and share priorities for the coming year with our community.</a:t>
            </a:r>
          </a:p>
        </p:txBody>
      </p:sp>
      <p:sp>
        <p:nvSpPr>
          <p:cNvPr id="5" name="Title 2">
            <a:extLst>
              <a:ext uri="{FF2B5EF4-FFF2-40B4-BE49-F238E27FC236}">
                <a16:creationId xmlns:a16="http://schemas.microsoft.com/office/drawing/2014/main" id="{E5408867-2149-F525-0197-5349903777F4}"/>
              </a:ext>
            </a:extLst>
          </p:cNvPr>
          <p:cNvSpPr txBox="1">
            <a:spLocks/>
          </p:cNvSpPr>
          <p:nvPr/>
        </p:nvSpPr>
        <p:spPr>
          <a:xfrm>
            <a:off x="115788" y="0"/>
            <a:ext cx="11418072" cy="548640"/>
          </a:xfrm>
          <a:prstGeom prst="rect">
            <a:avLst/>
          </a:prstGeom>
        </p:spPr>
        <p:txBody>
          <a:bodyPr anchor="t">
            <a:noAutofit/>
          </a:bodyPr>
          <a:lstStyle>
            <a:lvl1pPr algn="l" defTabSz="514350" rtl="0" eaLnBrk="1" latinLnBrk="0" hangingPunct="1">
              <a:lnSpc>
                <a:spcPct val="90000"/>
              </a:lnSpc>
              <a:spcBef>
                <a:spcPct val="0"/>
              </a:spcBef>
              <a:buNone/>
              <a:defRPr sz="2400" b="1" i="0" kern="1200" baseline="0">
                <a:solidFill>
                  <a:srgbClr val="156076"/>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51435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20A363-96F1-1E92-C654-6A1629837601}"/>
              </a:ext>
            </a:extLst>
          </p:cNvPr>
          <p:cNvSpPr/>
          <p:nvPr/>
        </p:nvSpPr>
        <p:spPr>
          <a:xfrm>
            <a:off x="8658884" y="2085362"/>
            <a:ext cx="3167647" cy="3407592"/>
          </a:xfrm>
          <a:prstGeom prst="rect">
            <a:avLst/>
          </a:prstGeom>
          <a:solidFill>
            <a:srgbClr val="F4F8EC"/>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849C">
                    <a:lumMod val="75000"/>
                  </a:srgbClr>
                </a:solidFill>
                <a:effectLst/>
                <a:uLnTx/>
                <a:uFillTx/>
                <a:latin typeface="Arial"/>
                <a:ea typeface="+mn-ea"/>
                <a:cs typeface="+mn-cs"/>
              </a:rPr>
              <a:t>The workplan will soon be </a:t>
            </a:r>
            <a:r>
              <a:rPr kumimoji="0" lang="en-US" sz="1800" b="1" i="0" u="none" strike="noStrike" kern="1200" cap="none" spc="0" normalizeH="0" baseline="0" noProof="0">
                <a:ln>
                  <a:noFill/>
                </a:ln>
                <a:solidFill>
                  <a:srgbClr val="52849C">
                    <a:lumMod val="75000"/>
                  </a:srgbClr>
                </a:solidFill>
                <a:effectLst/>
                <a:uLnTx/>
                <a:uFillTx/>
                <a:latin typeface="Arial"/>
                <a:ea typeface="+mn-ea"/>
                <a:cs typeface="+mn-cs"/>
              </a:rPr>
              <a:t>added to the Inclusion Connects website.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rgbClr val="52849C">
                  <a:lumMod val="75000"/>
                </a:srgbClr>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2849C">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rgbClr val="52849C">
                  <a:lumMod val="75000"/>
                </a:srgbClr>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2849C">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rgbClr val="52849C">
                  <a:lumMod val="75000"/>
                </a:srgbClr>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2849C">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2849C">
                  <a:lumMod val="75000"/>
                </a:srgbClr>
              </a:solidFill>
              <a:effectLst/>
              <a:uLnTx/>
              <a:uFillTx/>
              <a:latin typeface="Arial"/>
              <a:ea typeface="+mn-ea"/>
              <a:cs typeface="+mn-cs"/>
            </a:endParaRPr>
          </a:p>
        </p:txBody>
      </p:sp>
      <p:sp>
        <p:nvSpPr>
          <p:cNvPr id="10" name="Title 4">
            <a:extLst>
              <a:ext uri="{FF2B5EF4-FFF2-40B4-BE49-F238E27FC236}">
                <a16:creationId xmlns:a16="http://schemas.microsoft.com/office/drawing/2014/main" id="{C09BA431-19BA-8FF4-1082-D0CE429E6F1D}"/>
              </a:ext>
            </a:extLst>
          </p:cNvPr>
          <p:cNvSpPr>
            <a:spLocks noGrp="1"/>
          </p:cNvSpPr>
          <p:nvPr>
            <p:ph type="title"/>
          </p:nvPr>
        </p:nvSpPr>
        <p:spPr>
          <a:xfrm>
            <a:off x="0" y="0"/>
            <a:ext cx="10457689" cy="548640"/>
          </a:xfrm>
        </p:spPr>
        <p:txBody>
          <a:bodyPr/>
          <a:lstStyle/>
          <a:p>
            <a:r>
              <a:rPr lang="en-US" b="1">
                <a:latin typeface="+mn-lt"/>
              </a:rPr>
              <a:t>Inclusion Connects Workplan</a:t>
            </a:r>
          </a:p>
        </p:txBody>
      </p:sp>
      <p:pic>
        <p:nvPicPr>
          <p:cNvPr id="13" name="Picture 12" descr="Qr code&#10;&#10;AI-generated content may be incorrect.">
            <a:extLst>
              <a:ext uri="{FF2B5EF4-FFF2-40B4-BE49-F238E27FC236}">
                <a16:creationId xmlns:a16="http://schemas.microsoft.com/office/drawing/2014/main" id="{01F0195E-DB35-CF09-2150-6030DE95DBA3}"/>
              </a:ext>
            </a:extLst>
          </p:cNvPr>
          <p:cNvPicPr>
            <a:picLocks noChangeAspect="1"/>
          </p:cNvPicPr>
          <p:nvPr/>
        </p:nvPicPr>
        <p:blipFill>
          <a:blip r:embed="rId2"/>
          <a:stretch>
            <a:fillRect/>
          </a:stretch>
        </p:blipFill>
        <p:spPr>
          <a:xfrm>
            <a:off x="9256383" y="3354637"/>
            <a:ext cx="2010524" cy="2010524"/>
          </a:xfrm>
          <a:prstGeom prst="rect">
            <a:avLst/>
          </a:prstGeom>
        </p:spPr>
      </p:pic>
      <p:pic>
        <p:nvPicPr>
          <p:cNvPr id="16" name="Picture 15" descr="Text&#10;&#10;AI-generated content may be incorrect.">
            <a:extLst>
              <a:ext uri="{FF2B5EF4-FFF2-40B4-BE49-F238E27FC236}">
                <a16:creationId xmlns:a16="http://schemas.microsoft.com/office/drawing/2014/main" id="{7A5252DA-7B4C-212E-F82B-5D4C38C22A6D}"/>
              </a:ext>
            </a:extLst>
          </p:cNvPr>
          <p:cNvPicPr>
            <a:picLocks noChangeAspect="1"/>
          </p:cNvPicPr>
          <p:nvPr/>
        </p:nvPicPr>
        <p:blipFill>
          <a:blip r:embed="rId3"/>
          <a:stretch>
            <a:fillRect/>
          </a:stretch>
        </p:blipFill>
        <p:spPr>
          <a:xfrm>
            <a:off x="365469" y="1852242"/>
            <a:ext cx="7623500" cy="4648475"/>
          </a:xfrm>
          <a:prstGeom prst="rect">
            <a:avLst/>
          </a:prstGeom>
        </p:spPr>
      </p:pic>
    </p:spTree>
    <p:extLst>
      <p:ext uri="{BB962C8B-B14F-4D97-AF65-F5344CB8AC3E}">
        <p14:creationId xmlns:p14="http://schemas.microsoft.com/office/powerpoint/2010/main" val="129859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9C4660-CB88-93A7-74D1-919C548A8806}"/>
              </a:ext>
            </a:extLst>
          </p:cNvPr>
          <p:cNvSpPr/>
          <p:nvPr/>
        </p:nvSpPr>
        <p:spPr>
          <a:xfrm>
            <a:off x="6286901" y="2444817"/>
            <a:ext cx="5693133" cy="401648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A9EB19A6-5F7E-F0D7-8EBD-1105F5FED7C4}"/>
              </a:ext>
            </a:extLst>
          </p:cNvPr>
          <p:cNvSpPr/>
          <p:nvPr/>
        </p:nvSpPr>
        <p:spPr>
          <a:xfrm>
            <a:off x="402867" y="2444817"/>
            <a:ext cx="5693133" cy="4016484"/>
          </a:xfrm>
          <a:prstGeom prst="rect">
            <a:avLst/>
          </a:prstGeom>
          <a:solidFill>
            <a:srgbClr val="F4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0D4B2845-AE01-0618-9AB4-F8BE60FF2182}"/>
              </a:ext>
            </a:extLst>
          </p:cNvPr>
          <p:cNvSpPr>
            <a:spLocks noGrp="1"/>
          </p:cNvSpPr>
          <p:nvPr>
            <p:ph type="body" sz="quarter" idx="10"/>
          </p:nvPr>
        </p:nvSpPr>
        <p:spPr>
          <a:xfrm>
            <a:off x="201305" y="1380146"/>
            <a:ext cx="11625227" cy="4592638"/>
          </a:xfrm>
        </p:spPr>
        <p:txBody>
          <a:bodyPr/>
          <a:lstStyle/>
          <a:p>
            <a:pPr marL="0" indent="0">
              <a:buNone/>
            </a:pPr>
            <a:r>
              <a:rPr lang="en-US"/>
              <a:t>Promoting access to services for all people with I/DD in need of services, including those on the </a:t>
            </a:r>
            <a:r>
              <a:rPr lang="en-US" u="sng">
                <a:hlinkClick r:id="rId3"/>
              </a:rPr>
              <a:t>Innovations Waiver</a:t>
            </a:r>
            <a:r>
              <a:rPr lang="en-US"/>
              <a:t> Waitlist. </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8D18B71-7FE3-B022-D61F-6FB9AEBB6E1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A2A7647-E1BA-981F-CEE2-EC46E8091D4A}"/>
              </a:ext>
            </a:extLst>
          </p:cNvPr>
          <p:cNvSpPr txBox="1"/>
          <p:nvPr/>
        </p:nvSpPr>
        <p:spPr>
          <a:xfrm>
            <a:off x="402867" y="2444817"/>
            <a:ext cx="5693133"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Update the Innovations Waiver Waitlist Dashboard quarterly, adding new data elements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Partner with people with lived experience, caregivers, Tailored Plans, and providers to improve waitlist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Educate families on accessing 1915(i) services through webinars, presentations, and print materials</a:t>
            </a:r>
          </a:p>
        </p:txBody>
      </p:sp>
      <p:sp>
        <p:nvSpPr>
          <p:cNvPr id="6" name="TextBox 5">
            <a:extLst>
              <a:ext uri="{FF2B5EF4-FFF2-40B4-BE49-F238E27FC236}">
                <a16:creationId xmlns:a16="http://schemas.microsoft.com/office/drawing/2014/main" id="{92381B5D-38D3-F334-016D-AE41117F7741}"/>
              </a:ext>
            </a:extLst>
          </p:cNvPr>
          <p:cNvSpPr txBox="1"/>
          <p:nvPr/>
        </p:nvSpPr>
        <p:spPr>
          <a:xfrm>
            <a:off x="6286901" y="2444817"/>
            <a:ext cx="5693133" cy="4016484"/>
          </a:xfrm>
          <a:prstGeom prst="rect">
            <a:avLst/>
          </a:prstGeom>
          <a:solidFill>
            <a:srgbClr val="FFECD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Contact people on the Innovations Waitlist who are likely eligible for other services while they wait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Begin assessing the needs of people on the Innovations Waiver Waitlist.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Create a tool to help people navigate I/DD services in NC.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Update the waitlist dashboard to show the average time until a person on the waitlist is assigned an Innovations Waiver slot.</a:t>
            </a:r>
          </a:p>
        </p:txBody>
      </p:sp>
      <p:grpSp>
        <p:nvGrpSpPr>
          <p:cNvPr id="7" name="Group 6">
            <a:extLst>
              <a:ext uri="{FF2B5EF4-FFF2-40B4-BE49-F238E27FC236}">
                <a16:creationId xmlns:a16="http://schemas.microsoft.com/office/drawing/2014/main" id="{DBA83D4A-C3B8-1697-4CC1-11433C4CBF49}"/>
              </a:ext>
            </a:extLst>
          </p:cNvPr>
          <p:cNvGrpSpPr/>
          <p:nvPr/>
        </p:nvGrpSpPr>
        <p:grpSpPr>
          <a:xfrm>
            <a:off x="516588" y="490127"/>
            <a:ext cx="883887" cy="778012"/>
            <a:chOff x="0" y="-6350"/>
            <a:chExt cx="311150" cy="311150"/>
          </a:xfrm>
        </p:grpSpPr>
        <p:sp>
          <p:nvSpPr>
            <p:cNvPr id="8" name="Oval 7">
              <a:extLst>
                <a:ext uri="{FF2B5EF4-FFF2-40B4-BE49-F238E27FC236}">
                  <a16:creationId xmlns:a16="http://schemas.microsoft.com/office/drawing/2014/main" id="{44358962-FE7C-E59C-7F0F-78F497110BA5}"/>
                </a:ext>
              </a:extLst>
            </p:cNvPr>
            <p:cNvSpPr/>
            <p:nvPr/>
          </p:nvSpPr>
          <p:spPr>
            <a:xfrm>
              <a:off x="0" y="-6350"/>
              <a:ext cx="311150" cy="3111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Graphic 7" descr="Heart with pulse with solid fill">
              <a:extLst>
                <a:ext uri="{FF2B5EF4-FFF2-40B4-BE49-F238E27FC236}">
                  <a16:creationId xmlns:a16="http://schemas.microsoft.com/office/drawing/2014/main" id="{77069F9C-61B1-A531-48FB-679AC3A609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11" y="20541"/>
              <a:ext cx="266065" cy="266065"/>
            </a:xfrm>
            <a:prstGeom prst="rect">
              <a:avLst/>
            </a:prstGeom>
          </p:spPr>
        </p:pic>
      </p:grpSp>
      <p:sp>
        <p:nvSpPr>
          <p:cNvPr id="15" name="TextBox 14">
            <a:extLst>
              <a:ext uri="{FF2B5EF4-FFF2-40B4-BE49-F238E27FC236}">
                <a16:creationId xmlns:a16="http://schemas.microsoft.com/office/drawing/2014/main" id="{B3406C04-B5D5-174C-9584-EA8B8D36A2A0}"/>
              </a:ext>
            </a:extLst>
          </p:cNvPr>
          <p:cNvSpPr txBox="1"/>
          <p:nvPr/>
        </p:nvSpPr>
        <p:spPr>
          <a:xfrm>
            <a:off x="1540042" y="579486"/>
            <a:ext cx="7206916" cy="584775"/>
          </a:xfrm>
          <a:prstGeom prst="rect">
            <a:avLst/>
          </a:prstGeom>
          <a:noFill/>
        </p:spPr>
        <p:txBody>
          <a:bodyPr wrap="square" rtlCol="0">
            <a:spAutoFit/>
          </a:bodyPr>
          <a:lstStyle/>
          <a:p>
            <a:r>
              <a:rPr lang="en-US" sz="3200" b="1">
                <a:solidFill>
                  <a:srgbClr val="FFC000"/>
                </a:solidFill>
              </a:rPr>
              <a:t>Better Access to Services</a:t>
            </a:r>
          </a:p>
        </p:txBody>
      </p:sp>
    </p:spTree>
    <p:extLst>
      <p:ext uri="{BB962C8B-B14F-4D97-AF65-F5344CB8AC3E}">
        <p14:creationId xmlns:p14="http://schemas.microsoft.com/office/powerpoint/2010/main" val="419987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776D-35D5-B4D6-C5DD-81A5A90CFCD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C847A7A-B9F9-5984-A875-39941B635D99}"/>
              </a:ext>
            </a:extLst>
          </p:cNvPr>
          <p:cNvSpPr/>
          <p:nvPr/>
        </p:nvSpPr>
        <p:spPr>
          <a:xfrm>
            <a:off x="6286901" y="2444817"/>
            <a:ext cx="5693133" cy="401648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BF0DBAFA-C5CC-04A2-6A6D-A46E111BB55B}"/>
              </a:ext>
            </a:extLst>
          </p:cNvPr>
          <p:cNvSpPr>
            <a:spLocks noGrp="1"/>
          </p:cNvSpPr>
          <p:nvPr>
            <p:ph type="body" sz="quarter" idx="10"/>
          </p:nvPr>
        </p:nvSpPr>
        <p:spPr/>
        <p:txBody>
          <a:bodyPr/>
          <a:lstStyle/>
          <a:p>
            <a:pPr marL="0" indent="0">
              <a:buNone/>
            </a:pPr>
            <a:r>
              <a:rPr lang="en-US"/>
              <a:t>Educating people with I/DD on their living options and improving access to housing settings of their choice.</a:t>
            </a:r>
          </a:p>
          <a:p>
            <a:pPr marL="0" indent="0">
              <a:buNone/>
            </a:pPr>
            <a:endParaRPr lang="en-US"/>
          </a:p>
        </p:txBody>
      </p:sp>
      <p:sp>
        <p:nvSpPr>
          <p:cNvPr id="4" name="Slide Number Placeholder 3">
            <a:extLst>
              <a:ext uri="{FF2B5EF4-FFF2-40B4-BE49-F238E27FC236}">
                <a16:creationId xmlns:a16="http://schemas.microsoft.com/office/drawing/2014/main" id="{6051C3AD-B039-D3D9-8C0D-39D83079813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7423BD-719E-2F5A-A39B-C7DDF9BFEA90}"/>
              </a:ext>
            </a:extLst>
          </p:cNvPr>
          <p:cNvSpPr txBox="1"/>
          <p:nvPr/>
        </p:nvSpPr>
        <p:spPr>
          <a:xfrm>
            <a:off x="402867" y="2444817"/>
            <a:ext cx="5693133" cy="4016484"/>
          </a:xfrm>
          <a:prstGeom prst="rect">
            <a:avLst/>
          </a:prstGeom>
          <a:solidFill>
            <a:srgbClr val="F4F8E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Track and report the number of people moving into the community every 3 months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Create a list of statewide housing, funding, and support resources. Visit the</a:t>
            </a:r>
            <a:r>
              <a:rPr kumimoji="0" lang="en-US" sz="2000" b="0" i="0" u="sng" strike="noStrike" kern="1200" cap="none" spc="0" normalizeH="0" baseline="0" noProof="0">
                <a:ln>
                  <a:noFill/>
                </a:ln>
                <a:solidFill>
                  <a:prstClr val="black"/>
                </a:solidFill>
                <a:effectLst/>
                <a:uLnTx/>
                <a:uFillTx/>
                <a:latin typeface="Arial"/>
                <a:ea typeface="+mn-ea"/>
                <a:cs typeface="+mn-cs"/>
                <a:hlinkClick r:id="rId2"/>
              </a:rPr>
              <a:t> Community Living Guide</a:t>
            </a:r>
            <a:r>
              <a:rPr kumimoji="0" lang="en-US" sz="2000" b="0" i="0" u="none" strike="noStrike" kern="1200" cap="none" spc="0" normalizeH="0" baseline="0" noProof="0">
                <a:ln>
                  <a:noFill/>
                </a:ln>
                <a:solidFill>
                  <a:prstClr val="black"/>
                </a:solidFill>
                <a:effectLst/>
                <a:uLnTx/>
                <a:uFillTx/>
                <a:latin typeface="Arial"/>
                <a:ea typeface="+mn-ea"/>
                <a:cs typeface="+mn-cs"/>
              </a:rPr>
              <a:t> to explore resources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Update the definition of diversion used in reporting to better understand and support those at risk of moving into institutions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Work with state partners to request a remedial preference letter</a:t>
            </a:r>
          </a:p>
        </p:txBody>
      </p:sp>
      <p:sp>
        <p:nvSpPr>
          <p:cNvPr id="6" name="TextBox 5">
            <a:extLst>
              <a:ext uri="{FF2B5EF4-FFF2-40B4-BE49-F238E27FC236}">
                <a16:creationId xmlns:a16="http://schemas.microsoft.com/office/drawing/2014/main" id="{6166DDBD-1828-0375-111B-AB8E9A1BEE70}"/>
              </a:ext>
            </a:extLst>
          </p:cNvPr>
          <p:cNvSpPr txBox="1"/>
          <p:nvPr/>
        </p:nvSpPr>
        <p:spPr>
          <a:xfrm>
            <a:off x="6286901" y="2444817"/>
            <a:ext cx="5693133" cy="4016484"/>
          </a:xfrm>
          <a:prstGeom prst="rect">
            <a:avLst/>
          </a:prstGeom>
          <a:solidFill>
            <a:srgbClr val="FFECD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Create a Housing Term Glossary and add to the Community Living Guide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Develop a housing preference and support assessment tool to support informed living choices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Partner with LME/MCOs and community organizations to create an In‑Reach toolkit on community living options for people in institutional settings </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AFD23238-7BDA-56A8-3C16-73F87B3B6AB9}"/>
              </a:ext>
            </a:extLst>
          </p:cNvPr>
          <p:cNvGrpSpPr/>
          <p:nvPr/>
        </p:nvGrpSpPr>
        <p:grpSpPr>
          <a:xfrm>
            <a:off x="548640" y="573566"/>
            <a:ext cx="880678" cy="778011"/>
            <a:chOff x="0" y="-1777"/>
            <a:chExt cx="311150" cy="312927"/>
          </a:xfrm>
        </p:grpSpPr>
        <p:sp>
          <p:nvSpPr>
            <p:cNvPr id="11" name="Oval 10">
              <a:extLst>
                <a:ext uri="{FF2B5EF4-FFF2-40B4-BE49-F238E27FC236}">
                  <a16:creationId xmlns:a16="http://schemas.microsoft.com/office/drawing/2014/main" id="{8EEFC485-09A0-3FEB-1A69-9413EF744E81}"/>
                </a:ext>
              </a:extLst>
            </p:cNvPr>
            <p:cNvSpPr/>
            <p:nvPr/>
          </p:nvSpPr>
          <p:spPr>
            <a:xfrm>
              <a:off x="0" y="0"/>
              <a:ext cx="311150" cy="311150"/>
            </a:xfrm>
            <a:prstGeom prst="ellipse">
              <a:avLst/>
            </a:prstGeom>
            <a:solidFill>
              <a:schemeClr val="tx2">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2" name="Graphic 4" descr="House with solid fill">
              <a:extLst>
                <a:ext uri="{FF2B5EF4-FFF2-40B4-BE49-F238E27FC236}">
                  <a16:creationId xmlns:a16="http://schemas.microsoft.com/office/drawing/2014/main" id="{A0E89820-B637-DBA7-A980-83F01E977B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89" y="-1777"/>
              <a:ext cx="279400" cy="279400"/>
            </a:xfrm>
            <a:prstGeom prst="rect">
              <a:avLst/>
            </a:prstGeom>
          </p:spPr>
        </p:pic>
      </p:grpSp>
      <p:sp>
        <p:nvSpPr>
          <p:cNvPr id="13" name="TextBox 12">
            <a:extLst>
              <a:ext uri="{FF2B5EF4-FFF2-40B4-BE49-F238E27FC236}">
                <a16:creationId xmlns:a16="http://schemas.microsoft.com/office/drawing/2014/main" id="{52CBB73F-48FC-DF63-4640-F803264B9F73}"/>
              </a:ext>
            </a:extLst>
          </p:cNvPr>
          <p:cNvSpPr txBox="1"/>
          <p:nvPr/>
        </p:nvSpPr>
        <p:spPr>
          <a:xfrm>
            <a:off x="1540042" y="579486"/>
            <a:ext cx="7206916" cy="584775"/>
          </a:xfrm>
          <a:prstGeom prst="rect">
            <a:avLst/>
          </a:prstGeom>
          <a:noFill/>
        </p:spPr>
        <p:txBody>
          <a:bodyPr wrap="square" rtlCol="0">
            <a:spAutoFit/>
          </a:bodyPr>
          <a:lstStyle/>
          <a:p>
            <a:r>
              <a:rPr lang="en-US" sz="3200" b="1">
                <a:solidFill>
                  <a:schemeClr val="tx2">
                    <a:lumMod val="60000"/>
                    <a:lumOff val="40000"/>
                  </a:schemeClr>
                </a:solidFill>
              </a:rPr>
              <a:t>More Information about Housing</a:t>
            </a:r>
          </a:p>
        </p:txBody>
      </p:sp>
    </p:spTree>
    <p:extLst>
      <p:ext uri="{BB962C8B-B14F-4D97-AF65-F5344CB8AC3E}">
        <p14:creationId xmlns:p14="http://schemas.microsoft.com/office/powerpoint/2010/main" val="1963586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2450-312F-E9FE-3DD8-827224F95759}"/>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1034515F-CF07-660F-E26D-DD077E45DBED}"/>
              </a:ext>
            </a:extLst>
          </p:cNvPr>
          <p:cNvSpPr/>
          <p:nvPr/>
        </p:nvSpPr>
        <p:spPr>
          <a:xfrm>
            <a:off x="6286901" y="2444817"/>
            <a:ext cx="5693133" cy="4093428"/>
          </a:xfrm>
          <a:prstGeom prst="rect">
            <a:avLst/>
          </a:prstGeom>
          <a:solidFill>
            <a:srgbClr val="FFE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83771925-21A9-2278-28E3-75C94945CA4F}"/>
              </a:ext>
            </a:extLst>
          </p:cNvPr>
          <p:cNvSpPr>
            <a:spLocks noGrp="1"/>
          </p:cNvSpPr>
          <p:nvPr>
            <p:ph type="body" sz="quarter" idx="10"/>
          </p:nvPr>
        </p:nvSpPr>
        <p:spPr/>
        <p:txBody>
          <a:bodyPr/>
          <a:lstStyle/>
          <a:p>
            <a:pPr marL="0" indent="0">
              <a:buNone/>
            </a:pPr>
            <a:r>
              <a:rPr lang="en-US"/>
              <a:t>Addressing the Direct Support Professional (DSP) workforce shortage through recruitment efforts and working to help ensure a well-trained workforce.</a:t>
            </a:r>
          </a:p>
          <a:p>
            <a:pPr marL="0" indent="0">
              <a:buNone/>
            </a:pPr>
            <a:endParaRPr lang="en-US"/>
          </a:p>
        </p:txBody>
      </p:sp>
      <p:sp>
        <p:nvSpPr>
          <p:cNvPr id="4" name="Slide Number Placeholder 3">
            <a:extLst>
              <a:ext uri="{FF2B5EF4-FFF2-40B4-BE49-F238E27FC236}">
                <a16:creationId xmlns:a16="http://schemas.microsoft.com/office/drawing/2014/main" id="{3A615DFC-481F-2226-A925-3D4E75484D1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29C9BEB-62FB-6263-47E7-1329179A6AD1}"/>
              </a:ext>
            </a:extLst>
          </p:cNvPr>
          <p:cNvSpPr txBox="1"/>
          <p:nvPr/>
        </p:nvSpPr>
        <p:spPr>
          <a:xfrm>
            <a:off x="402867" y="2444817"/>
            <a:ext cx="5693133" cy="4093428"/>
          </a:xfrm>
          <a:prstGeom prst="rect">
            <a:avLst/>
          </a:prstGeom>
          <a:solidFill>
            <a:srgbClr val="F4F8E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Release a statewide </a:t>
            </a:r>
            <a:r>
              <a:rPr kumimoji="0" lang="en-US" sz="2000" b="0" i="0" u="none" strike="noStrike" kern="1200" cap="none" spc="0" normalizeH="0" baseline="0" noProof="0">
                <a:ln>
                  <a:noFill/>
                </a:ln>
                <a:solidFill>
                  <a:prstClr val="black"/>
                </a:solidFill>
                <a:effectLst/>
                <a:uLnTx/>
                <a:uFillTx/>
                <a:latin typeface="Arial"/>
                <a:ea typeface="+mn-ea"/>
                <a:cs typeface="+mn-cs"/>
                <a:hlinkClick r:id="rId2"/>
              </a:rPr>
              <a:t>DSP Workforce Plan </a:t>
            </a:r>
            <a:r>
              <a:rPr kumimoji="0" lang="en-US" sz="2000" b="0" i="0" u="none" strike="noStrike" kern="1200" cap="none" spc="0" normalizeH="0" baseline="0" noProof="0">
                <a:ln>
                  <a:noFill/>
                </a:ln>
                <a:solidFill>
                  <a:prstClr val="black"/>
                </a:solidFill>
                <a:effectLst/>
                <a:uLnTx/>
                <a:uFillTx/>
                <a:latin typeface="Arial"/>
                <a:ea typeface="+mn-ea"/>
                <a:cs typeface="+mn-cs"/>
              </a:rPr>
              <a:t>and update it annually.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Conduct focus groups and surveys with DSPs to understand their needs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Award the first round of recruitment and retention grants for DSPs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Launch a second round of grants to attract more DSPs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Start an advanced training course to help increase skills and knowledge of DSPs</a:t>
            </a:r>
          </a:p>
        </p:txBody>
      </p:sp>
      <p:sp>
        <p:nvSpPr>
          <p:cNvPr id="6" name="TextBox 5">
            <a:extLst>
              <a:ext uri="{FF2B5EF4-FFF2-40B4-BE49-F238E27FC236}">
                <a16:creationId xmlns:a16="http://schemas.microsoft.com/office/drawing/2014/main" id="{53D374F1-68E7-A34B-0F1B-4F1588E630B5}"/>
              </a:ext>
            </a:extLst>
          </p:cNvPr>
          <p:cNvSpPr txBox="1"/>
          <p:nvPr/>
        </p:nvSpPr>
        <p:spPr>
          <a:xfrm>
            <a:off x="6286901" y="2444817"/>
            <a:ext cx="569313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Award the second round of recruitment and retention grants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Start a basic training course for participants to learn skills to work as a DSP</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Introduce a pilot program to provide a training bonus for DSPs that have the basic and advanced training</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Design state-wide networking opportunities for DSPs</a:t>
            </a:r>
          </a:p>
        </p:txBody>
      </p:sp>
      <p:grpSp>
        <p:nvGrpSpPr>
          <p:cNvPr id="19" name="Group 18">
            <a:extLst>
              <a:ext uri="{FF2B5EF4-FFF2-40B4-BE49-F238E27FC236}">
                <a16:creationId xmlns:a16="http://schemas.microsoft.com/office/drawing/2014/main" id="{9662CAB3-FB77-9DB3-A855-4C6099156E44}"/>
              </a:ext>
            </a:extLst>
          </p:cNvPr>
          <p:cNvGrpSpPr/>
          <p:nvPr/>
        </p:nvGrpSpPr>
        <p:grpSpPr>
          <a:xfrm>
            <a:off x="656154" y="555180"/>
            <a:ext cx="826135" cy="778011"/>
            <a:chOff x="0" y="3531"/>
            <a:chExt cx="311150" cy="311150"/>
          </a:xfrm>
          <a:solidFill>
            <a:srgbClr val="156082"/>
          </a:solidFill>
        </p:grpSpPr>
        <p:sp>
          <p:nvSpPr>
            <p:cNvPr id="20" name="Oval 19">
              <a:extLst>
                <a:ext uri="{FF2B5EF4-FFF2-40B4-BE49-F238E27FC236}">
                  <a16:creationId xmlns:a16="http://schemas.microsoft.com/office/drawing/2014/main" id="{C63299FF-92F9-C176-AB00-FE74155E9772}"/>
                </a:ext>
              </a:extLst>
            </p:cNvPr>
            <p:cNvSpPr/>
            <p:nvPr/>
          </p:nvSpPr>
          <p:spPr>
            <a:xfrm>
              <a:off x="0" y="3531"/>
              <a:ext cx="311150" cy="311150"/>
            </a:xfrm>
            <a:prstGeom prst="ellipse">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85C1AE80-3A1D-8FDC-EC3E-3B6A427ECA67}"/>
                </a:ext>
              </a:extLst>
            </p:cNvPr>
            <p:cNvGrpSpPr/>
            <p:nvPr/>
          </p:nvGrpSpPr>
          <p:grpSpPr>
            <a:xfrm>
              <a:off x="56488" y="77671"/>
              <a:ext cx="207502" cy="176889"/>
              <a:chOff x="0" y="0"/>
              <a:chExt cx="486806" cy="415054"/>
            </a:xfrm>
            <a:grpFill/>
          </p:grpSpPr>
          <p:sp>
            <p:nvSpPr>
              <p:cNvPr id="22" name="Freeform 41">
                <a:extLst>
                  <a:ext uri="{FF2B5EF4-FFF2-40B4-BE49-F238E27FC236}">
                    <a16:creationId xmlns:a16="http://schemas.microsoft.com/office/drawing/2014/main" id="{60345199-0186-3749-50EB-A8E0D7187FA2}"/>
                  </a:ext>
                </a:extLst>
              </p:cNvPr>
              <p:cNvSpPr>
                <a:spLocks noEditPoints="1"/>
              </p:cNvSpPr>
              <p:nvPr/>
            </p:nvSpPr>
            <p:spPr bwMode="auto">
              <a:xfrm>
                <a:off x="0" y="137983"/>
                <a:ext cx="121426" cy="198696"/>
              </a:xfrm>
              <a:custGeom>
                <a:avLst/>
                <a:gdLst>
                  <a:gd name="T0" fmla="*/ 54 w 72"/>
                  <a:gd name="T1" fmla="*/ 120 h 120"/>
                  <a:gd name="T2" fmla="*/ 18 w 72"/>
                  <a:gd name="T3" fmla="*/ 120 h 120"/>
                  <a:gd name="T4" fmla="*/ 12 w 72"/>
                  <a:gd name="T5" fmla="*/ 114 h 120"/>
                  <a:gd name="T6" fmla="*/ 12 w 72"/>
                  <a:gd name="T7" fmla="*/ 65 h 120"/>
                  <a:gd name="T8" fmla="*/ 0 w 72"/>
                  <a:gd name="T9" fmla="*/ 42 h 120"/>
                  <a:gd name="T10" fmla="*/ 0 w 72"/>
                  <a:gd name="T11" fmla="*/ 6 h 120"/>
                  <a:gd name="T12" fmla="*/ 6 w 72"/>
                  <a:gd name="T13" fmla="*/ 0 h 120"/>
                  <a:gd name="T14" fmla="*/ 66 w 72"/>
                  <a:gd name="T15" fmla="*/ 0 h 120"/>
                  <a:gd name="T16" fmla="*/ 72 w 72"/>
                  <a:gd name="T17" fmla="*/ 6 h 120"/>
                  <a:gd name="T18" fmla="*/ 72 w 72"/>
                  <a:gd name="T19" fmla="*/ 42 h 120"/>
                  <a:gd name="T20" fmla="*/ 60 w 72"/>
                  <a:gd name="T21" fmla="*/ 65 h 120"/>
                  <a:gd name="T22" fmla="*/ 60 w 72"/>
                  <a:gd name="T23" fmla="*/ 114 h 120"/>
                  <a:gd name="T24" fmla="*/ 54 w 72"/>
                  <a:gd name="T25" fmla="*/ 120 h 120"/>
                  <a:gd name="T26" fmla="*/ 24 w 72"/>
                  <a:gd name="T27" fmla="*/ 108 h 120"/>
                  <a:gd name="T28" fmla="*/ 48 w 72"/>
                  <a:gd name="T29" fmla="*/ 108 h 120"/>
                  <a:gd name="T30" fmla="*/ 48 w 72"/>
                  <a:gd name="T31" fmla="*/ 60 h 120"/>
                  <a:gd name="T32" fmla="*/ 54 w 72"/>
                  <a:gd name="T33" fmla="*/ 54 h 120"/>
                  <a:gd name="T34" fmla="*/ 60 w 72"/>
                  <a:gd name="T35" fmla="*/ 42 h 120"/>
                  <a:gd name="T36" fmla="*/ 60 w 72"/>
                  <a:gd name="T37" fmla="*/ 12 h 120"/>
                  <a:gd name="T38" fmla="*/ 12 w 72"/>
                  <a:gd name="T39" fmla="*/ 12 h 120"/>
                  <a:gd name="T40" fmla="*/ 12 w 72"/>
                  <a:gd name="T41" fmla="*/ 42 h 120"/>
                  <a:gd name="T42" fmla="*/ 18 w 72"/>
                  <a:gd name="T43" fmla="*/ 54 h 120"/>
                  <a:gd name="T44" fmla="*/ 24 w 72"/>
                  <a:gd name="T45" fmla="*/ 60 h 120"/>
                  <a:gd name="T46" fmla="*/ 24 w 72"/>
                  <a:gd name="T4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20">
                    <a:moveTo>
                      <a:pt x="54" y="120"/>
                    </a:moveTo>
                    <a:cubicBezTo>
                      <a:pt x="18" y="120"/>
                      <a:pt x="18" y="120"/>
                      <a:pt x="18" y="120"/>
                    </a:cubicBezTo>
                    <a:cubicBezTo>
                      <a:pt x="15" y="120"/>
                      <a:pt x="12" y="117"/>
                      <a:pt x="12" y="114"/>
                    </a:cubicBezTo>
                    <a:cubicBezTo>
                      <a:pt x="12" y="65"/>
                      <a:pt x="12" y="65"/>
                      <a:pt x="12" y="65"/>
                    </a:cubicBezTo>
                    <a:cubicBezTo>
                      <a:pt x="4" y="62"/>
                      <a:pt x="0" y="55"/>
                      <a:pt x="0" y="42"/>
                    </a:cubicBezTo>
                    <a:cubicBezTo>
                      <a:pt x="0" y="6"/>
                      <a:pt x="0" y="6"/>
                      <a:pt x="0" y="6"/>
                    </a:cubicBezTo>
                    <a:cubicBezTo>
                      <a:pt x="0" y="2"/>
                      <a:pt x="3" y="0"/>
                      <a:pt x="6" y="0"/>
                    </a:cubicBezTo>
                    <a:cubicBezTo>
                      <a:pt x="66" y="0"/>
                      <a:pt x="66" y="0"/>
                      <a:pt x="66" y="0"/>
                    </a:cubicBezTo>
                    <a:cubicBezTo>
                      <a:pt x="69" y="0"/>
                      <a:pt x="72" y="2"/>
                      <a:pt x="72" y="6"/>
                    </a:cubicBezTo>
                    <a:cubicBezTo>
                      <a:pt x="72" y="42"/>
                      <a:pt x="72" y="42"/>
                      <a:pt x="72" y="42"/>
                    </a:cubicBezTo>
                    <a:cubicBezTo>
                      <a:pt x="72" y="55"/>
                      <a:pt x="68" y="62"/>
                      <a:pt x="60" y="65"/>
                    </a:cubicBezTo>
                    <a:cubicBezTo>
                      <a:pt x="60" y="114"/>
                      <a:pt x="60" y="114"/>
                      <a:pt x="60" y="114"/>
                    </a:cubicBezTo>
                    <a:cubicBezTo>
                      <a:pt x="60" y="117"/>
                      <a:pt x="57" y="120"/>
                      <a:pt x="54" y="120"/>
                    </a:cubicBezTo>
                    <a:close/>
                    <a:moveTo>
                      <a:pt x="24" y="108"/>
                    </a:moveTo>
                    <a:cubicBezTo>
                      <a:pt x="48" y="108"/>
                      <a:pt x="48" y="108"/>
                      <a:pt x="48" y="108"/>
                    </a:cubicBezTo>
                    <a:cubicBezTo>
                      <a:pt x="48" y="60"/>
                      <a:pt x="48" y="60"/>
                      <a:pt x="48" y="60"/>
                    </a:cubicBezTo>
                    <a:cubicBezTo>
                      <a:pt x="48" y="56"/>
                      <a:pt x="51" y="54"/>
                      <a:pt x="54" y="54"/>
                    </a:cubicBezTo>
                    <a:cubicBezTo>
                      <a:pt x="57" y="54"/>
                      <a:pt x="60" y="54"/>
                      <a:pt x="60" y="42"/>
                    </a:cubicBezTo>
                    <a:cubicBezTo>
                      <a:pt x="60" y="12"/>
                      <a:pt x="60" y="12"/>
                      <a:pt x="60" y="12"/>
                    </a:cubicBezTo>
                    <a:cubicBezTo>
                      <a:pt x="12" y="12"/>
                      <a:pt x="12" y="12"/>
                      <a:pt x="12" y="12"/>
                    </a:cubicBezTo>
                    <a:cubicBezTo>
                      <a:pt x="12" y="42"/>
                      <a:pt x="12" y="42"/>
                      <a:pt x="12" y="42"/>
                    </a:cubicBezTo>
                    <a:cubicBezTo>
                      <a:pt x="12" y="54"/>
                      <a:pt x="15" y="54"/>
                      <a:pt x="18" y="54"/>
                    </a:cubicBezTo>
                    <a:cubicBezTo>
                      <a:pt x="21" y="54"/>
                      <a:pt x="24" y="56"/>
                      <a:pt x="24" y="60"/>
                    </a:cubicBezTo>
                    <a:lnTo>
                      <a:pt x="24" y="108"/>
                    </a:ln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3" name="Freeform 42">
                <a:extLst>
                  <a:ext uri="{FF2B5EF4-FFF2-40B4-BE49-F238E27FC236}">
                    <a16:creationId xmlns:a16="http://schemas.microsoft.com/office/drawing/2014/main" id="{74F046CB-71AF-EDE0-E65E-CFB27120B90C}"/>
                  </a:ext>
                </a:extLst>
              </p:cNvPr>
              <p:cNvSpPr>
                <a:spLocks noEditPoints="1"/>
              </p:cNvSpPr>
              <p:nvPr/>
            </p:nvSpPr>
            <p:spPr bwMode="auto">
              <a:xfrm>
                <a:off x="365380" y="137983"/>
                <a:ext cx="121426" cy="198696"/>
              </a:xfrm>
              <a:custGeom>
                <a:avLst/>
                <a:gdLst>
                  <a:gd name="T0" fmla="*/ 54 w 72"/>
                  <a:gd name="T1" fmla="*/ 120 h 120"/>
                  <a:gd name="T2" fmla="*/ 18 w 72"/>
                  <a:gd name="T3" fmla="*/ 120 h 120"/>
                  <a:gd name="T4" fmla="*/ 12 w 72"/>
                  <a:gd name="T5" fmla="*/ 114 h 120"/>
                  <a:gd name="T6" fmla="*/ 12 w 72"/>
                  <a:gd name="T7" fmla="*/ 65 h 120"/>
                  <a:gd name="T8" fmla="*/ 0 w 72"/>
                  <a:gd name="T9" fmla="*/ 42 h 120"/>
                  <a:gd name="T10" fmla="*/ 0 w 72"/>
                  <a:gd name="T11" fmla="*/ 6 h 120"/>
                  <a:gd name="T12" fmla="*/ 6 w 72"/>
                  <a:gd name="T13" fmla="*/ 0 h 120"/>
                  <a:gd name="T14" fmla="*/ 66 w 72"/>
                  <a:gd name="T15" fmla="*/ 0 h 120"/>
                  <a:gd name="T16" fmla="*/ 72 w 72"/>
                  <a:gd name="T17" fmla="*/ 6 h 120"/>
                  <a:gd name="T18" fmla="*/ 72 w 72"/>
                  <a:gd name="T19" fmla="*/ 42 h 120"/>
                  <a:gd name="T20" fmla="*/ 60 w 72"/>
                  <a:gd name="T21" fmla="*/ 65 h 120"/>
                  <a:gd name="T22" fmla="*/ 60 w 72"/>
                  <a:gd name="T23" fmla="*/ 114 h 120"/>
                  <a:gd name="T24" fmla="*/ 54 w 72"/>
                  <a:gd name="T25" fmla="*/ 120 h 120"/>
                  <a:gd name="T26" fmla="*/ 24 w 72"/>
                  <a:gd name="T27" fmla="*/ 108 h 120"/>
                  <a:gd name="T28" fmla="*/ 48 w 72"/>
                  <a:gd name="T29" fmla="*/ 108 h 120"/>
                  <a:gd name="T30" fmla="*/ 48 w 72"/>
                  <a:gd name="T31" fmla="*/ 60 h 120"/>
                  <a:gd name="T32" fmla="*/ 54 w 72"/>
                  <a:gd name="T33" fmla="*/ 54 h 120"/>
                  <a:gd name="T34" fmla="*/ 60 w 72"/>
                  <a:gd name="T35" fmla="*/ 42 h 120"/>
                  <a:gd name="T36" fmla="*/ 60 w 72"/>
                  <a:gd name="T37" fmla="*/ 12 h 120"/>
                  <a:gd name="T38" fmla="*/ 12 w 72"/>
                  <a:gd name="T39" fmla="*/ 12 h 120"/>
                  <a:gd name="T40" fmla="*/ 12 w 72"/>
                  <a:gd name="T41" fmla="*/ 42 h 120"/>
                  <a:gd name="T42" fmla="*/ 18 w 72"/>
                  <a:gd name="T43" fmla="*/ 54 h 120"/>
                  <a:gd name="T44" fmla="*/ 24 w 72"/>
                  <a:gd name="T45" fmla="*/ 60 h 120"/>
                  <a:gd name="T46" fmla="*/ 24 w 72"/>
                  <a:gd name="T4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20">
                    <a:moveTo>
                      <a:pt x="54" y="120"/>
                    </a:moveTo>
                    <a:cubicBezTo>
                      <a:pt x="18" y="120"/>
                      <a:pt x="18" y="120"/>
                      <a:pt x="18" y="120"/>
                    </a:cubicBezTo>
                    <a:cubicBezTo>
                      <a:pt x="15" y="120"/>
                      <a:pt x="12" y="117"/>
                      <a:pt x="12" y="114"/>
                    </a:cubicBezTo>
                    <a:cubicBezTo>
                      <a:pt x="12" y="65"/>
                      <a:pt x="12" y="65"/>
                      <a:pt x="12" y="65"/>
                    </a:cubicBezTo>
                    <a:cubicBezTo>
                      <a:pt x="4" y="62"/>
                      <a:pt x="0" y="55"/>
                      <a:pt x="0" y="42"/>
                    </a:cubicBezTo>
                    <a:cubicBezTo>
                      <a:pt x="0" y="6"/>
                      <a:pt x="0" y="6"/>
                      <a:pt x="0" y="6"/>
                    </a:cubicBezTo>
                    <a:cubicBezTo>
                      <a:pt x="0" y="2"/>
                      <a:pt x="3" y="0"/>
                      <a:pt x="6" y="0"/>
                    </a:cubicBezTo>
                    <a:cubicBezTo>
                      <a:pt x="66" y="0"/>
                      <a:pt x="66" y="0"/>
                      <a:pt x="66" y="0"/>
                    </a:cubicBezTo>
                    <a:cubicBezTo>
                      <a:pt x="69" y="0"/>
                      <a:pt x="72" y="2"/>
                      <a:pt x="72" y="6"/>
                    </a:cubicBezTo>
                    <a:cubicBezTo>
                      <a:pt x="72" y="42"/>
                      <a:pt x="72" y="42"/>
                      <a:pt x="72" y="42"/>
                    </a:cubicBezTo>
                    <a:cubicBezTo>
                      <a:pt x="72" y="55"/>
                      <a:pt x="68" y="62"/>
                      <a:pt x="60" y="65"/>
                    </a:cubicBezTo>
                    <a:cubicBezTo>
                      <a:pt x="60" y="114"/>
                      <a:pt x="60" y="114"/>
                      <a:pt x="60" y="114"/>
                    </a:cubicBezTo>
                    <a:cubicBezTo>
                      <a:pt x="60" y="117"/>
                      <a:pt x="57" y="120"/>
                      <a:pt x="54" y="120"/>
                    </a:cubicBezTo>
                    <a:close/>
                    <a:moveTo>
                      <a:pt x="24" y="108"/>
                    </a:moveTo>
                    <a:cubicBezTo>
                      <a:pt x="48" y="108"/>
                      <a:pt x="48" y="108"/>
                      <a:pt x="48" y="108"/>
                    </a:cubicBezTo>
                    <a:cubicBezTo>
                      <a:pt x="48" y="60"/>
                      <a:pt x="48" y="60"/>
                      <a:pt x="48" y="60"/>
                    </a:cubicBezTo>
                    <a:cubicBezTo>
                      <a:pt x="48" y="56"/>
                      <a:pt x="51" y="54"/>
                      <a:pt x="54" y="54"/>
                    </a:cubicBezTo>
                    <a:cubicBezTo>
                      <a:pt x="57" y="54"/>
                      <a:pt x="60" y="54"/>
                      <a:pt x="60" y="42"/>
                    </a:cubicBezTo>
                    <a:cubicBezTo>
                      <a:pt x="60" y="12"/>
                      <a:pt x="60" y="12"/>
                      <a:pt x="60" y="12"/>
                    </a:cubicBezTo>
                    <a:cubicBezTo>
                      <a:pt x="12" y="12"/>
                      <a:pt x="12" y="12"/>
                      <a:pt x="12" y="12"/>
                    </a:cubicBezTo>
                    <a:cubicBezTo>
                      <a:pt x="12" y="42"/>
                      <a:pt x="12" y="42"/>
                      <a:pt x="12" y="42"/>
                    </a:cubicBezTo>
                    <a:cubicBezTo>
                      <a:pt x="12" y="54"/>
                      <a:pt x="15" y="54"/>
                      <a:pt x="18" y="54"/>
                    </a:cubicBezTo>
                    <a:cubicBezTo>
                      <a:pt x="21" y="54"/>
                      <a:pt x="24" y="56"/>
                      <a:pt x="24" y="60"/>
                    </a:cubicBezTo>
                    <a:lnTo>
                      <a:pt x="24" y="108"/>
                    </a:ln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4" name="Freeform 43">
                <a:extLst>
                  <a:ext uri="{FF2B5EF4-FFF2-40B4-BE49-F238E27FC236}">
                    <a16:creationId xmlns:a16="http://schemas.microsoft.com/office/drawing/2014/main" id="{B8D938BB-CE1A-1305-F6E0-40F0E559E2D6}"/>
                  </a:ext>
                </a:extLst>
              </p:cNvPr>
              <p:cNvSpPr>
                <a:spLocks noEditPoints="1"/>
              </p:cNvSpPr>
              <p:nvPr/>
            </p:nvSpPr>
            <p:spPr bwMode="auto">
              <a:xfrm>
                <a:off x="162269" y="137983"/>
                <a:ext cx="162269" cy="277071"/>
              </a:xfrm>
              <a:custGeom>
                <a:avLst/>
                <a:gdLst>
                  <a:gd name="T0" fmla="*/ 66 w 96"/>
                  <a:gd name="T1" fmla="*/ 168 h 168"/>
                  <a:gd name="T2" fmla="*/ 30 w 96"/>
                  <a:gd name="T3" fmla="*/ 168 h 168"/>
                  <a:gd name="T4" fmla="*/ 24 w 96"/>
                  <a:gd name="T5" fmla="*/ 162 h 168"/>
                  <a:gd name="T6" fmla="*/ 24 w 96"/>
                  <a:gd name="T7" fmla="*/ 95 h 168"/>
                  <a:gd name="T8" fmla="*/ 0 w 96"/>
                  <a:gd name="T9" fmla="*/ 66 h 168"/>
                  <a:gd name="T10" fmla="*/ 0 w 96"/>
                  <a:gd name="T11" fmla="*/ 6 h 168"/>
                  <a:gd name="T12" fmla="*/ 6 w 96"/>
                  <a:gd name="T13" fmla="*/ 0 h 168"/>
                  <a:gd name="T14" fmla="*/ 90 w 96"/>
                  <a:gd name="T15" fmla="*/ 0 h 168"/>
                  <a:gd name="T16" fmla="*/ 96 w 96"/>
                  <a:gd name="T17" fmla="*/ 6 h 168"/>
                  <a:gd name="T18" fmla="*/ 96 w 96"/>
                  <a:gd name="T19" fmla="*/ 66 h 168"/>
                  <a:gd name="T20" fmla="*/ 72 w 96"/>
                  <a:gd name="T21" fmla="*/ 95 h 168"/>
                  <a:gd name="T22" fmla="*/ 72 w 96"/>
                  <a:gd name="T23" fmla="*/ 162 h 168"/>
                  <a:gd name="T24" fmla="*/ 66 w 96"/>
                  <a:gd name="T25" fmla="*/ 168 h 168"/>
                  <a:gd name="T26" fmla="*/ 36 w 96"/>
                  <a:gd name="T27" fmla="*/ 156 h 168"/>
                  <a:gd name="T28" fmla="*/ 60 w 96"/>
                  <a:gd name="T29" fmla="*/ 156 h 168"/>
                  <a:gd name="T30" fmla="*/ 60 w 96"/>
                  <a:gd name="T31" fmla="*/ 90 h 168"/>
                  <a:gd name="T32" fmla="*/ 66 w 96"/>
                  <a:gd name="T33" fmla="*/ 84 h 168"/>
                  <a:gd name="T34" fmla="*/ 84 w 96"/>
                  <a:gd name="T35" fmla="*/ 66 h 168"/>
                  <a:gd name="T36" fmla="*/ 84 w 96"/>
                  <a:gd name="T37" fmla="*/ 12 h 168"/>
                  <a:gd name="T38" fmla="*/ 12 w 96"/>
                  <a:gd name="T39" fmla="*/ 12 h 168"/>
                  <a:gd name="T40" fmla="*/ 12 w 96"/>
                  <a:gd name="T41" fmla="*/ 66 h 168"/>
                  <a:gd name="T42" fmla="*/ 30 w 96"/>
                  <a:gd name="T43" fmla="*/ 84 h 168"/>
                  <a:gd name="T44" fmla="*/ 36 w 96"/>
                  <a:gd name="T45" fmla="*/ 90 h 168"/>
                  <a:gd name="T46" fmla="*/ 36 w 96"/>
                  <a:gd name="T4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168">
                    <a:moveTo>
                      <a:pt x="66" y="168"/>
                    </a:moveTo>
                    <a:cubicBezTo>
                      <a:pt x="30" y="168"/>
                      <a:pt x="30" y="168"/>
                      <a:pt x="30" y="168"/>
                    </a:cubicBezTo>
                    <a:cubicBezTo>
                      <a:pt x="27" y="168"/>
                      <a:pt x="24" y="165"/>
                      <a:pt x="24" y="162"/>
                    </a:cubicBezTo>
                    <a:cubicBezTo>
                      <a:pt x="24" y="95"/>
                      <a:pt x="24" y="95"/>
                      <a:pt x="24" y="95"/>
                    </a:cubicBezTo>
                    <a:cubicBezTo>
                      <a:pt x="10" y="92"/>
                      <a:pt x="0" y="80"/>
                      <a:pt x="0" y="66"/>
                    </a:cubicBezTo>
                    <a:cubicBezTo>
                      <a:pt x="0" y="6"/>
                      <a:pt x="0" y="6"/>
                      <a:pt x="0" y="6"/>
                    </a:cubicBezTo>
                    <a:cubicBezTo>
                      <a:pt x="0" y="2"/>
                      <a:pt x="3" y="0"/>
                      <a:pt x="6" y="0"/>
                    </a:cubicBezTo>
                    <a:cubicBezTo>
                      <a:pt x="90" y="0"/>
                      <a:pt x="90" y="0"/>
                      <a:pt x="90" y="0"/>
                    </a:cubicBezTo>
                    <a:cubicBezTo>
                      <a:pt x="93" y="0"/>
                      <a:pt x="96" y="2"/>
                      <a:pt x="96" y="6"/>
                    </a:cubicBezTo>
                    <a:cubicBezTo>
                      <a:pt x="96" y="66"/>
                      <a:pt x="96" y="66"/>
                      <a:pt x="96" y="66"/>
                    </a:cubicBezTo>
                    <a:cubicBezTo>
                      <a:pt x="96" y="80"/>
                      <a:pt x="86" y="92"/>
                      <a:pt x="72" y="95"/>
                    </a:cubicBezTo>
                    <a:cubicBezTo>
                      <a:pt x="72" y="162"/>
                      <a:pt x="72" y="162"/>
                      <a:pt x="72" y="162"/>
                    </a:cubicBezTo>
                    <a:cubicBezTo>
                      <a:pt x="72" y="165"/>
                      <a:pt x="69" y="168"/>
                      <a:pt x="66" y="168"/>
                    </a:cubicBezTo>
                    <a:close/>
                    <a:moveTo>
                      <a:pt x="36" y="156"/>
                    </a:moveTo>
                    <a:cubicBezTo>
                      <a:pt x="60" y="156"/>
                      <a:pt x="60" y="156"/>
                      <a:pt x="60" y="156"/>
                    </a:cubicBezTo>
                    <a:cubicBezTo>
                      <a:pt x="60" y="90"/>
                      <a:pt x="60" y="90"/>
                      <a:pt x="60" y="90"/>
                    </a:cubicBezTo>
                    <a:cubicBezTo>
                      <a:pt x="60" y="86"/>
                      <a:pt x="63" y="84"/>
                      <a:pt x="66" y="84"/>
                    </a:cubicBezTo>
                    <a:cubicBezTo>
                      <a:pt x="76" y="84"/>
                      <a:pt x="84" y="76"/>
                      <a:pt x="84" y="66"/>
                    </a:cubicBezTo>
                    <a:cubicBezTo>
                      <a:pt x="84" y="12"/>
                      <a:pt x="84" y="12"/>
                      <a:pt x="84" y="12"/>
                    </a:cubicBezTo>
                    <a:cubicBezTo>
                      <a:pt x="12" y="12"/>
                      <a:pt x="12" y="12"/>
                      <a:pt x="12" y="12"/>
                    </a:cubicBezTo>
                    <a:cubicBezTo>
                      <a:pt x="12" y="66"/>
                      <a:pt x="12" y="66"/>
                      <a:pt x="12" y="66"/>
                    </a:cubicBezTo>
                    <a:cubicBezTo>
                      <a:pt x="12" y="76"/>
                      <a:pt x="20" y="84"/>
                      <a:pt x="30" y="84"/>
                    </a:cubicBezTo>
                    <a:cubicBezTo>
                      <a:pt x="33" y="84"/>
                      <a:pt x="36" y="86"/>
                      <a:pt x="36" y="90"/>
                    </a:cubicBezTo>
                    <a:lnTo>
                      <a:pt x="36" y="156"/>
                    </a:ln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5" name="Freeform 44">
                <a:extLst>
                  <a:ext uri="{FF2B5EF4-FFF2-40B4-BE49-F238E27FC236}">
                    <a16:creationId xmlns:a16="http://schemas.microsoft.com/office/drawing/2014/main" id="{FF550672-EC31-275B-96B9-2D2498B8F9F9}"/>
                  </a:ext>
                </a:extLst>
              </p:cNvPr>
              <p:cNvSpPr>
                <a:spLocks noEditPoints="1"/>
              </p:cNvSpPr>
              <p:nvPr/>
            </p:nvSpPr>
            <p:spPr bwMode="auto">
              <a:xfrm>
                <a:off x="19870" y="39739"/>
                <a:ext cx="81686" cy="78375"/>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7" y="12"/>
                      <a:pt x="12" y="17"/>
                      <a:pt x="12" y="24"/>
                    </a:cubicBezTo>
                    <a:cubicBezTo>
                      <a:pt x="12" y="30"/>
                      <a:pt x="17" y="36"/>
                      <a:pt x="24" y="36"/>
                    </a:cubicBezTo>
                    <a:cubicBezTo>
                      <a:pt x="31" y="36"/>
                      <a:pt x="36" y="30"/>
                      <a:pt x="36" y="24"/>
                    </a:cubicBezTo>
                    <a:cubicBezTo>
                      <a:pt x="36" y="17"/>
                      <a:pt x="31" y="12"/>
                      <a:pt x="24" y="12"/>
                    </a:cubicBez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6" name="Freeform 45">
                <a:extLst>
                  <a:ext uri="{FF2B5EF4-FFF2-40B4-BE49-F238E27FC236}">
                    <a16:creationId xmlns:a16="http://schemas.microsoft.com/office/drawing/2014/main" id="{B51441BD-84E1-6002-D6D9-CA59C13CDE32}"/>
                  </a:ext>
                </a:extLst>
              </p:cNvPr>
              <p:cNvSpPr>
                <a:spLocks noEditPoints="1"/>
              </p:cNvSpPr>
              <p:nvPr/>
            </p:nvSpPr>
            <p:spPr bwMode="auto">
              <a:xfrm>
                <a:off x="385250" y="39739"/>
                <a:ext cx="81686" cy="78375"/>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7" y="12"/>
                      <a:pt x="12" y="17"/>
                      <a:pt x="12" y="24"/>
                    </a:cubicBezTo>
                    <a:cubicBezTo>
                      <a:pt x="12" y="30"/>
                      <a:pt x="17" y="36"/>
                      <a:pt x="24" y="36"/>
                    </a:cubicBezTo>
                    <a:cubicBezTo>
                      <a:pt x="31" y="36"/>
                      <a:pt x="36" y="30"/>
                      <a:pt x="36" y="24"/>
                    </a:cubicBezTo>
                    <a:cubicBezTo>
                      <a:pt x="36" y="17"/>
                      <a:pt x="31" y="12"/>
                      <a:pt x="24" y="12"/>
                    </a:cubicBez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7" name="Freeform 46">
                <a:extLst>
                  <a:ext uri="{FF2B5EF4-FFF2-40B4-BE49-F238E27FC236}">
                    <a16:creationId xmlns:a16="http://schemas.microsoft.com/office/drawing/2014/main" id="{9340A2C7-28A4-6BFA-9AB8-DAD287BF22AF}"/>
                  </a:ext>
                </a:extLst>
              </p:cNvPr>
              <p:cNvSpPr>
                <a:spLocks noEditPoints="1"/>
              </p:cNvSpPr>
              <p:nvPr/>
            </p:nvSpPr>
            <p:spPr bwMode="auto">
              <a:xfrm>
                <a:off x="182138" y="0"/>
                <a:ext cx="122529" cy="118114"/>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5"/>
                      <a:pt x="0" y="36"/>
                    </a:cubicBezTo>
                    <a:cubicBezTo>
                      <a:pt x="0" y="16"/>
                      <a:pt x="16" y="0"/>
                      <a:pt x="36" y="0"/>
                    </a:cubicBezTo>
                    <a:cubicBezTo>
                      <a:pt x="56" y="0"/>
                      <a:pt x="72" y="16"/>
                      <a:pt x="72" y="36"/>
                    </a:cubicBezTo>
                    <a:cubicBezTo>
                      <a:pt x="72" y="55"/>
                      <a:pt x="56" y="72"/>
                      <a:pt x="36" y="72"/>
                    </a:cubicBezTo>
                    <a:close/>
                    <a:moveTo>
                      <a:pt x="36" y="12"/>
                    </a:moveTo>
                    <a:cubicBezTo>
                      <a:pt x="23" y="12"/>
                      <a:pt x="12" y="22"/>
                      <a:pt x="12" y="36"/>
                    </a:cubicBezTo>
                    <a:cubicBezTo>
                      <a:pt x="12" y="49"/>
                      <a:pt x="23" y="60"/>
                      <a:pt x="36" y="60"/>
                    </a:cubicBezTo>
                    <a:cubicBezTo>
                      <a:pt x="49" y="60"/>
                      <a:pt x="60" y="49"/>
                      <a:pt x="60" y="36"/>
                    </a:cubicBezTo>
                    <a:cubicBezTo>
                      <a:pt x="60" y="22"/>
                      <a:pt x="49" y="12"/>
                      <a:pt x="36" y="12"/>
                    </a:cubicBezTo>
                    <a:close/>
                  </a:path>
                </a:pathLst>
              </a:custGeom>
              <a:grpFill/>
              <a:ln w="6350">
                <a:solidFill>
                  <a:sysClr val="window" lastClr="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grpSp>
      <p:sp>
        <p:nvSpPr>
          <p:cNvPr id="10" name="TextBox 9">
            <a:extLst>
              <a:ext uri="{FF2B5EF4-FFF2-40B4-BE49-F238E27FC236}">
                <a16:creationId xmlns:a16="http://schemas.microsoft.com/office/drawing/2014/main" id="{A449BFE4-72DA-DC2A-3B6A-E2557D97D204}"/>
              </a:ext>
            </a:extLst>
          </p:cNvPr>
          <p:cNvSpPr txBox="1"/>
          <p:nvPr/>
        </p:nvSpPr>
        <p:spPr>
          <a:xfrm>
            <a:off x="1528511" y="625917"/>
            <a:ext cx="10972800" cy="584775"/>
          </a:xfrm>
          <a:prstGeom prst="rect">
            <a:avLst/>
          </a:prstGeom>
          <a:noFill/>
        </p:spPr>
        <p:txBody>
          <a:bodyPr wrap="square" rtlCol="0">
            <a:spAutoFit/>
          </a:bodyPr>
          <a:lstStyle/>
          <a:p>
            <a:r>
              <a:rPr lang="en-US" sz="3200" b="1">
                <a:solidFill>
                  <a:schemeClr val="accent2">
                    <a:lumMod val="50000"/>
                  </a:schemeClr>
                </a:solidFill>
              </a:rPr>
              <a:t>Strengthening the Direct Support Professional Workforce</a:t>
            </a:r>
          </a:p>
        </p:txBody>
      </p:sp>
    </p:spTree>
    <p:extLst>
      <p:ext uri="{BB962C8B-B14F-4D97-AF65-F5344CB8AC3E}">
        <p14:creationId xmlns:p14="http://schemas.microsoft.com/office/powerpoint/2010/main" val="420505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3CA4-B1B7-5854-A76F-197A0EDB78A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A1F676E-0D87-02AE-09E1-0D6C26D81DB5}"/>
              </a:ext>
            </a:extLst>
          </p:cNvPr>
          <p:cNvSpPr/>
          <p:nvPr/>
        </p:nvSpPr>
        <p:spPr>
          <a:xfrm>
            <a:off x="6286901" y="2444817"/>
            <a:ext cx="5693133" cy="3968322"/>
          </a:xfrm>
          <a:prstGeom prst="rect">
            <a:avLst/>
          </a:prstGeom>
          <a:solidFill>
            <a:srgbClr val="FFE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E7CF86E-1688-2BAE-7D23-D18E3EBC5C00}"/>
              </a:ext>
            </a:extLst>
          </p:cNvPr>
          <p:cNvSpPr/>
          <p:nvPr/>
        </p:nvSpPr>
        <p:spPr>
          <a:xfrm>
            <a:off x="402867" y="2444817"/>
            <a:ext cx="5693133" cy="3968322"/>
          </a:xfrm>
          <a:prstGeom prst="rect">
            <a:avLst/>
          </a:prstGeom>
          <a:solidFill>
            <a:srgbClr val="F4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AAF962D9-883E-8C96-A3B2-8384321D41D7}"/>
              </a:ext>
            </a:extLst>
          </p:cNvPr>
          <p:cNvSpPr>
            <a:spLocks noGrp="1"/>
          </p:cNvSpPr>
          <p:nvPr>
            <p:ph type="body" sz="quarter" idx="10"/>
          </p:nvPr>
        </p:nvSpPr>
        <p:spPr/>
        <p:txBody>
          <a:bodyPr/>
          <a:lstStyle/>
          <a:p>
            <a:pPr marL="0" indent="0">
              <a:buNone/>
            </a:pPr>
            <a:r>
              <a:rPr lang="en-US"/>
              <a:t>Strengthening the crisis system in North Carolina to better meet the needs of people, including those with I/DD, in distress.</a:t>
            </a:r>
          </a:p>
          <a:p>
            <a:pPr marL="0" indent="0">
              <a:buNone/>
            </a:pPr>
            <a:endParaRPr lang="en-US"/>
          </a:p>
        </p:txBody>
      </p:sp>
      <p:sp>
        <p:nvSpPr>
          <p:cNvPr id="4" name="Slide Number Placeholder 3">
            <a:extLst>
              <a:ext uri="{FF2B5EF4-FFF2-40B4-BE49-F238E27FC236}">
                <a16:creationId xmlns:a16="http://schemas.microsoft.com/office/drawing/2014/main" id="{BDA14FE3-FA6D-2978-501F-04A2197EB2A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9C7E24-8403-BB9E-7CCF-9DF8985C9B8A}"/>
              </a:ext>
            </a:extLst>
          </p:cNvPr>
          <p:cNvSpPr txBox="1"/>
          <p:nvPr/>
        </p:nvSpPr>
        <p:spPr>
          <a:xfrm>
            <a:off x="402867" y="2444817"/>
            <a:ext cx="5693133"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Add information on 988, North Carolina Crisis Services, and NC Peer Warmline to the Inclusion Connects website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Share crisis resources through presentations, the Inclusion Connects website, and community partnerships</a:t>
            </a:r>
          </a:p>
        </p:txBody>
      </p:sp>
      <p:sp>
        <p:nvSpPr>
          <p:cNvPr id="6" name="TextBox 5">
            <a:extLst>
              <a:ext uri="{FF2B5EF4-FFF2-40B4-BE49-F238E27FC236}">
                <a16:creationId xmlns:a16="http://schemas.microsoft.com/office/drawing/2014/main" id="{87A70302-772E-90C2-5421-75DAD0485AE0}"/>
              </a:ext>
            </a:extLst>
          </p:cNvPr>
          <p:cNvSpPr txBox="1"/>
          <p:nvPr/>
        </p:nvSpPr>
        <p:spPr>
          <a:xfrm>
            <a:off x="6286901" y="2444817"/>
            <a:ext cx="569313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Provide I/DD specific training to staff working in crisis care spaces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1" u="none" strike="noStrike" kern="1200" cap="none" spc="0" normalizeH="0" baseline="0" noProof="0">
                <a:ln>
                  <a:noFill/>
                </a:ln>
                <a:solidFill>
                  <a:prstClr val="black"/>
                </a:solidFill>
                <a:effectLst/>
                <a:uLnTx/>
                <a:uFillTx/>
                <a:latin typeface="Arial"/>
                <a:ea typeface="+mn-ea"/>
                <a:cs typeface="+mn-cs"/>
              </a:rPr>
              <a:t>More information to come once training is finalized.</a:t>
            </a:r>
            <a:r>
              <a:rPr kumimoji="0" lang="en-US" sz="1800" b="0" i="0" u="none" strike="noStrike" kern="1200" cap="none" spc="0" normalizeH="0" baseline="0" noProof="0">
                <a:ln>
                  <a:noFill/>
                </a:ln>
                <a:solidFill>
                  <a:prstClr val="black"/>
                </a:solidFill>
                <a:effectLst/>
                <a:uLnTx/>
                <a:uFillTx/>
                <a:latin typeface="Arial"/>
                <a:ea typeface="+mn-ea"/>
                <a:cs typeface="+mn-cs"/>
              </a:rPr>
              <a:t> </a:t>
            </a: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pic>
        <p:nvPicPr>
          <p:cNvPr id="14" name="Picture 13" descr="Icon&#10;&#10;AI-generated content may be incorrect.">
            <a:extLst>
              <a:ext uri="{FF2B5EF4-FFF2-40B4-BE49-F238E27FC236}">
                <a16:creationId xmlns:a16="http://schemas.microsoft.com/office/drawing/2014/main" id="{A29D706C-C619-8A4C-7687-4FE2FD096288}"/>
              </a:ext>
            </a:extLst>
          </p:cNvPr>
          <p:cNvPicPr>
            <a:picLocks noChangeAspect="1"/>
          </p:cNvPicPr>
          <p:nvPr/>
        </p:nvPicPr>
        <p:blipFill>
          <a:blip r:embed="rId2"/>
          <a:stretch>
            <a:fillRect/>
          </a:stretch>
        </p:blipFill>
        <p:spPr>
          <a:xfrm>
            <a:off x="663255" y="444861"/>
            <a:ext cx="865256" cy="946885"/>
          </a:xfrm>
          <a:prstGeom prst="rect">
            <a:avLst/>
          </a:prstGeom>
        </p:spPr>
      </p:pic>
      <p:sp>
        <p:nvSpPr>
          <p:cNvPr id="10" name="TextBox 9">
            <a:extLst>
              <a:ext uri="{FF2B5EF4-FFF2-40B4-BE49-F238E27FC236}">
                <a16:creationId xmlns:a16="http://schemas.microsoft.com/office/drawing/2014/main" id="{717BAB46-8EDC-594D-0DC3-322C387C722F}"/>
              </a:ext>
            </a:extLst>
          </p:cNvPr>
          <p:cNvSpPr txBox="1"/>
          <p:nvPr/>
        </p:nvSpPr>
        <p:spPr>
          <a:xfrm>
            <a:off x="1528511" y="625917"/>
            <a:ext cx="10972800" cy="584775"/>
          </a:xfrm>
          <a:prstGeom prst="rect">
            <a:avLst/>
          </a:prstGeom>
          <a:noFill/>
        </p:spPr>
        <p:txBody>
          <a:bodyPr wrap="square" rtlCol="0">
            <a:spAutoFit/>
          </a:bodyPr>
          <a:lstStyle/>
          <a:p>
            <a:r>
              <a:rPr lang="en-US" sz="3200" b="1">
                <a:solidFill>
                  <a:srgbClr val="00B0F0"/>
                </a:solidFill>
              </a:rPr>
              <a:t>Support in a Crisis</a:t>
            </a:r>
          </a:p>
        </p:txBody>
      </p:sp>
    </p:spTree>
    <p:extLst>
      <p:ext uri="{BB962C8B-B14F-4D97-AF65-F5344CB8AC3E}">
        <p14:creationId xmlns:p14="http://schemas.microsoft.com/office/powerpoint/2010/main" val="147365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04348D3-8A6A-0118-359E-88C0A3D2A35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339B6BE-314A-3476-5C85-506289E2B02E}"/>
              </a:ext>
            </a:extLst>
          </p:cNvPr>
          <p:cNvSpPr/>
          <p:nvPr/>
        </p:nvSpPr>
        <p:spPr>
          <a:xfrm>
            <a:off x="6286901" y="2444817"/>
            <a:ext cx="5693133" cy="4040204"/>
          </a:xfrm>
          <a:prstGeom prst="rect">
            <a:avLst/>
          </a:prstGeom>
          <a:solidFill>
            <a:srgbClr val="FFE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9F7CB1D-BAD9-BD50-5839-4F3157855D85}"/>
              </a:ext>
            </a:extLst>
          </p:cNvPr>
          <p:cNvSpPr/>
          <p:nvPr/>
        </p:nvSpPr>
        <p:spPr>
          <a:xfrm>
            <a:off x="402867" y="2444817"/>
            <a:ext cx="5693133" cy="4040204"/>
          </a:xfrm>
          <a:prstGeom prst="rect">
            <a:avLst/>
          </a:prstGeom>
          <a:solidFill>
            <a:srgbClr val="F4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06D36DFD-BDDD-C044-0F5B-AD931EA4FCC4}"/>
              </a:ext>
            </a:extLst>
          </p:cNvPr>
          <p:cNvSpPr>
            <a:spLocks noGrp="1"/>
          </p:cNvSpPr>
          <p:nvPr>
            <p:ph type="body" sz="quarter" idx="10"/>
          </p:nvPr>
        </p:nvSpPr>
        <p:spPr/>
        <p:txBody>
          <a:bodyPr/>
          <a:lstStyle/>
          <a:p>
            <a:pPr marL="0" indent="0">
              <a:buNone/>
            </a:pPr>
            <a:r>
              <a:rPr lang="en-US"/>
              <a:t>Preventing interpersonal violence (IPV) for people with I/DD through trauma-informed information and tools.</a:t>
            </a:r>
          </a:p>
          <a:p>
            <a:pPr marL="0" indent="0">
              <a:buNone/>
            </a:pPr>
            <a:endParaRPr lang="en-US"/>
          </a:p>
        </p:txBody>
      </p:sp>
      <p:sp>
        <p:nvSpPr>
          <p:cNvPr id="4" name="Slide Number Placeholder 3">
            <a:extLst>
              <a:ext uri="{FF2B5EF4-FFF2-40B4-BE49-F238E27FC236}">
                <a16:creationId xmlns:a16="http://schemas.microsoft.com/office/drawing/2014/main" id="{7C7BC389-77EB-A9C0-26C6-13F7ACC5BFF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9AA643D-235A-8D5E-0DA4-7787D0784B1A}"/>
              </a:ext>
            </a:extLst>
          </p:cNvPr>
          <p:cNvSpPr txBox="1"/>
          <p:nvPr/>
        </p:nvSpPr>
        <p:spPr>
          <a:xfrm>
            <a:off x="359398" y="2413337"/>
            <a:ext cx="5752505"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Launch </a:t>
            </a:r>
            <a:r>
              <a:rPr kumimoji="0" lang="en-US" sz="2000" b="0" i="0" u="none" strike="noStrike" kern="1200" cap="none" spc="0" normalizeH="0" baseline="0" noProof="0">
                <a:ln>
                  <a:noFill/>
                </a:ln>
                <a:solidFill>
                  <a:prstClr val="black"/>
                </a:solidFill>
                <a:effectLst/>
                <a:uLnTx/>
                <a:uFillTx/>
                <a:latin typeface="Arial"/>
                <a:ea typeface="+mn-ea"/>
                <a:cs typeface="+mn-cs"/>
                <a:hlinkClick r:id="rId2"/>
              </a:rPr>
              <a:t>Interpersonal Violence Resource Hub </a:t>
            </a:r>
            <a:r>
              <a:rPr kumimoji="0" lang="en-US" sz="2000" b="0" i="0" u="none" strike="noStrike" kern="1200" cap="none" spc="0" normalizeH="0" baseline="0" noProof="0">
                <a:ln>
                  <a:noFill/>
                </a:ln>
                <a:solidFill>
                  <a:prstClr val="black"/>
                </a:solidFill>
                <a:effectLst/>
                <a:uLnTx/>
                <a:uFillTx/>
                <a:latin typeface="Arial"/>
                <a:ea typeface="+mn-ea"/>
                <a:cs typeface="+mn-cs"/>
              </a:rPr>
              <a:t>on the Inclusion Connects webpage to provide training resources and ways for people with IDD/TBI</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Hold monthly IPV advisory committee workgroup meetings</a:t>
            </a:r>
          </a:p>
        </p:txBody>
      </p:sp>
      <p:sp>
        <p:nvSpPr>
          <p:cNvPr id="6" name="TextBox 5">
            <a:extLst>
              <a:ext uri="{FF2B5EF4-FFF2-40B4-BE49-F238E27FC236}">
                <a16:creationId xmlns:a16="http://schemas.microsoft.com/office/drawing/2014/main" id="{1D8CB2BE-0B47-120D-61B4-C7F8B3B87CD0}"/>
              </a:ext>
            </a:extLst>
          </p:cNvPr>
          <p:cNvSpPr txBox="1"/>
          <p:nvPr/>
        </p:nvSpPr>
        <p:spPr>
          <a:xfrm>
            <a:off x="6286901" y="2444817"/>
            <a:ext cx="5693133"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Provide training on Interpersonal violence to be included in DSP Core Competency Curriculum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Update the IPV resource hub every 3 months to make sure people know what’s available and can access helpful resources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Provide information for the community to access future training opportunities on IPV </a:t>
            </a:r>
          </a:p>
        </p:txBody>
      </p:sp>
      <p:sp>
        <p:nvSpPr>
          <p:cNvPr id="11" name="Oval 10">
            <a:extLst>
              <a:ext uri="{FF2B5EF4-FFF2-40B4-BE49-F238E27FC236}">
                <a16:creationId xmlns:a16="http://schemas.microsoft.com/office/drawing/2014/main" id="{45352341-D060-1910-0B7F-4F48A37671AB}"/>
              </a:ext>
            </a:extLst>
          </p:cNvPr>
          <p:cNvSpPr/>
          <p:nvPr/>
        </p:nvSpPr>
        <p:spPr>
          <a:xfrm>
            <a:off x="625642" y="606482"/>
            <a:ext cx="798897" cy="778011"/>
          </a:xfrm>
          <a:prstGeom prst="ellipse">
            <a:avLst/>
          </a:prstGeom>
          <a:solidFill>
            <a:srgbClr val="A02B93"/>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12" name="Freeform 101">
            <a:extLst>
              <a:ext uri="{FF2B5EF4-FFF2-40B4-BE49-F238E27FC236}">
                <a16:creationId xmlns:a16="http://schemas.microsoft.com/office/drawing/2014/main" id="{9DC70D3D-BC9E-D5CD-DFCB-4B6C589B43D9}"/>
              </a:ext>
            </a:extLst>
          </p:cNvPr>
          <p:cNvSpPr>
            <a:spLocks noEditPoints="1"/>
          </p:cNvSpPr>
          <p:nvPr/>
        </p:nvSpPr>
        <p:spPr bwMode="auto">
          <a:xfrm>
            <a:off x="770989" y="771696"/>
            <a:ext cx="508201" cy="445943"/>
          </a:xfrm>
          <a:custGeom>
            <a:avLst/>
            <a:gdLst>
              <a:gd name="T0" fmla="*/ 126 w 252"/>
              <a:gd name="T1" fmla="*/ 289 h 289"/>
              <a:gd name="T2" fmla="*/ 124 w 252"/>
              <a:gd name="T3" fmla="*/ 288 h 289"/>
              <a:gd name="T4" fmla="*/ 0 w 252"/>
              <a:gd name="T5" fmla="*/ 61 h 289"/>
              <a:gd name="T6" fmla="*/ 4 w 252"/>
              <a:gd name="T7" fmla="*/ 55 h 289"/>
              <a:gd name="T8" fmla="*/ 122 w 252"/>
              <a:gd name="T9" fmla="*/ 2 h 289"/>
              <a:gd name="T10" fmla="*/ 130 w 252"/>
              <a:gd name="T11" fmla="*/ 2 h 289"/>
              <a:gd name="T12" fmla="*/ 248 w 252"/>
              <a:gd name="T13" fmla="*/ 55 h 289"/>
              <a:gd name="T14" fmla="*/ 252 w 252"/>
              <a:gd name="T15" fmla="*/ 61 h 289"/>
              <a:gd name="T16" fmla="*/ 128 w 252"/>
              <a:gd name="T17" fmla="*/ 288 h 289"/>
              <a:gd name="T18" fmla="*/ 126 w 252"/>
              <a:gd name="T19" fmla="*/ 289 h 289"/>
              <a:gd name="T20" fmla="*/ 12 w 252"/>
              <a:gd name="T21" fmla="*/ 65 h 289"/>
              <a:gd name="T22" fmla="*/ 126 w 252"/>
              <a:gd name="T23" fmla="*/ 276 h 289"/>
              <a:gd name="T24" fmla="*/ 240 w 252"/>
              <a:gd name="T25" fmla="*/ 65 h 289"/>
              <a:gd name="T26" fmla="*/ 126 w 252"/>
              <a:gd name="T27" fmla="*/ 15 h 289"/>
              <a:gd name="T28" fmla="*/ 12 w 252"/>
              <a:gd name="T29" fmla="*/ 6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89">
                <a:moveTo>
                  <a:pt x="126" y="289"/>
                </a:moveTo>
                <a:cubicBezTo>
                  <a:pt x="125" y="289"/>
                  <a:pt x="125" y="288"/>
                  <a:pt x="124" y="288"/>
                </a:cubicBezTo>
                <a:cubicBezTo>
                  <a:pt x="9" y="246"/>
                  <a:pt x="0" y="164"/>
                  <a:pt x="0" y="61"/>
                </a:cubicBezTo>
                <a:cubicBezTo>
                  <a:pt x="0" y="58"/>
                  <a:pt x="2" y="56"/>
                  <a:pt x="4" y="55"/>
                </a:cubicBezTo>
                <a:cubicBezTo>
                  <a:pt x="5" y="55"/>
                  <a:pt x="93" y="31"/>
                  <a:pt x="122" y="2"/>
                </a:cubicBezTo>
                <a:cubicBezTo>
                  <a:pt x="124" y="0"/>
                  <a:pt x="128" y="0"/>
                  <a:pt x="130" y="2"/>
                </a:cubicBezTo>
                <a:cubicBezTo>
                  <a:pt x="159" y="31"/>
                  <a:pt x="247" y="55"/>
                  <a:pt x="248" y="55"/>
                </a:cubicBezTo>
                <a:cubicBezTo>
                  <a:pt x="250" y="56"/>
                  <a:pt x="252" y="58"/>
                  <a:pt x="252" y="61"/>
                </a:cubicBezTo>
                <a:cubicBezTo>
                  <a:pt x="252" y="164"/>
                  <a:pt x="243" y="246"/>
                  <a:pt x="128" y="288"/>
                </a:cubicBezTo>
                <a:cubicBezTo>
                  <a:pt x="127" y="288"/>
                  <a:pt x="127" y="289"/>
                  <a:pt x="126" y="289"/>
                </a:cubicBezTo>
                <a:close/>
                <a:moveTo>
                  <a:pt x="12" y="65"/>
                </a:moveTo>
                <a:cubicBezTo>
                  <a:pt x="12" y="164"/>
                  <a:pt x="22" y="237"/>
                  <a:pt x="126" y="276"/>
                </a:cubicBezTo>
                <a:cubicBezTo>
                  <a:pt x="230" y="237"/>
                  <a:pt x="240" y="164"/>
                  <a:pt x="240" y="65"/>
                </a:cubicBezTo>
                <a:cubicBezTo>
                  <a:pt x="222" y="60"/>
                  <a:pt x="156" y="40"/>
                  <a:pt x="126" y="15"/>
                </a:cubicBezTo>
                <a:cubicBezTo>
                  <a:pt x="96" y="40"/>
                  <a:pt x="30" y="60"/>
                  <a:pt x="1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Freeform 102">
            <a:extLst>
              <a:ext uri="{FF2B5EF4-FFF2-40B4-BE49-F238E27FC236}">
                <a16:creationId xmlns:a16="http://schemas.microsoft.com/office/drawing/2014/main" id="{89813DC6-D789-0168-F57B-C27669B0E5EF}"/>
              </a:ext>
            </a:extLst>
          </p:cNvPr>
          <p:cNvSpPr>
            <a:spLocks noEditPoints="1"/>
          </p:cNvSpPr>
          <p:nvPr/>
        </p:nvSpPr>
        <p:spPr bwMode="auto">
          <a:xfrm>
            <a:off x="951629" y="812684"/>
            <a:ext cx="146920" cy="181983"/>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6"/>
                  <a:pt x="0" y="42"/>
                </a:cubicBezTo>
                <a:cubicBezTo>
                  <a:pt x="0" y="19"/>
                  <a:pt x="19" y="0"/>
                  <a:pt x="42" y="0"/>
                </a:cubicBezTo>
                <a:cubicBezTo>
                  <a:pt x="65" y="0"/>
                  <a:pt x="84" y="19"/>
                  <a:pt x="84" y="42"/>
                </a:cubicBezTo>
                <a:cubicBezTo>
                  <a:pt x="84" y="66"/>
                  <a:pt x="65" y="84"/>
                  <a:pt x="42" y="84"/>
                </a:cubicBezTo>
                <a:close/>
                <a:moveTo>
                  <a:pt x="42" y="12"/>
                </a:moveTo>
                <a:cubicBezTo>
                  <a:pt x="25" y="12"/>
                  <a:pt x="12" y="26"/>
                  <a:pt x="12" y="42"/>
                </a:cubicBezTo>
                <a:cubicBezTo>
                  <a:pt x="12" y="59"/>
                  <a:pt x="25" y="72"/>
                  <a:pt x="42" y="72"/>
                </a:cubicBezTo>
                <a:cubicBezTo>
                  <a:pt x="59" y="72"/>
                  <a:pt x="72" y="59"/>
                  <a:pt x="72" y="42"/>
                </a:cubicBezTo>
                <a:cubicBezTo>
                  <a:pt x="72" y="26"/>
                  <a:pt x="59" y="12"/>
                  <a:pt x="4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03">
            <a:extLst>
              <a:ext uri="{FF2B5EF4-FFF2-40B4-BE49-F238E27FC236}">
                <a16:creationId xmlns:a16="http://schemas.microsoft.com/office/drawing/2014/main" id="{F61E79D1-5551-C5F8-22D9-996EC98F7F8C}"/>
              </a:ext>
            </a:extLst>
          </p:cNvPr>
          <p:cNvSpPr>
            <a:spLocks noEditPoints="1"/>
          </p:cNvSpPr>
          <p:nvPr/>
        </p:nvSpPr>
        <p:spPr bwMode="auto">
          <a:xfrm>
            <a:off x="1025089" y="1028456"/>
            <a:ext cx="118745" cy="67310"/>
          </a:xfrm>
          <a:custGeom>
            <a:avLst/>
            <a:gdLst>
              <a:gd name="T0" fmla="*/ 134 w 140"/>
              <a:gd name="T1" fmla="*/ 77 h 77"/>
              <a:gd name="T2" fmla="*/ 6 w 140"/>
              <a:gd name="T3" fmla="*/ 77 h 77"/>
              <a:gd name="T4" fmla="*/ 0 w 140"/>
              <a:gd name="T5" fmla="*/ 71 h 77"/>
              <a:gd name="T6" fmla="*/ 70 w 140"/>
              <a:gd name="T7" fmla="*/ 0 h 77"/>
              <a:gd name="T8" fmla="*/ 140 w 140"/>
              <a:gd name="T9" fmla="*/ 71 h 77"/>
              <a:gd name="T10" fmla="*/ 134 w 140"/>
              <a:gd name="T11" fmla="*/ 77 h 77"/>
              <a:gd name="T12" fmla="*/ 12 w 140"/>
              <a:gd name="T13" fmla="*/ 65 h 77"/>
              <a:gd name="T14" fmla="*/ 128 w 140"/>
              <a:gd name="T15" fmla="*/ 65 h 77"/>
              <a:gd name="T16" fmla="*/ 70 w 140"/>
              <a:gd name="T17" fmla="*/ 12 h 77"/>
              <a:gd name="T18" fmla="*/ 12 w 140"/>
              <a:gd name="T19"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7">
                <a:moveTo>
                  <a:pt x="134" y="77"/>
                </a:moveTo>
                <a:cubicBezTo>
                  <a:pt x="6" y="77"/>
                  <a:pt x="6" y="77"/>
                  <a:pt x="6" y="77"/>
                </a:cubicBezTo>
                <a:cubicBezTo>
                  <a:pt x="3" y="77"/>
                  <a:pt x="0" y="74"/>
                  <a:pt x="0" y="71"/>
                </a:cubicBezTo>
                <a:cubicBezTo>
                  <a:pt x="0" y="32"/>
                  <a:pt x="31" y="0"/>
                  <a:pt x="70" y="0"/>
                </a:cubicBezTo>
                <a:cubicBezTo>
                  <a:pt x="109" y="0"/>
                  <a:pt x="140" y="32"/>
                  <a:pt x="140" y="71"/>
                </a:cubicBezTo>
                <a:cubicBezTo>
                  <a:pt x="140" y="74"/>
                  <a:pt x="137" y="77"/>
                  <a:pt x="134" y="77"/>
                </a:cubicBezTo>
                <a:close/>
                <a:moveTo>
                  <a:pt x="12" y="65"/>
                </a:moveTo>
                <a:cubicBezTo>
                  <a:pt x="128" y="65"/>
                  <a:pt x="128" y="65"/>
                  <a:pt x="128" y="65"/>
                </a:cubicBezTo>
                <a:cubicBezTo>
                  <a:pt x="125" y="35"/>
                  <a:pt x="100" y="12"/>
                  <a:pt x="70" y="12"/>
                </a:cubicBezTo>
                <a:cubicBezTo>
                  <a:pt x="40" y="12"/>
                  <a:pt x="15" y="35"/>
                  <a:pt x="12" y="65"/>
                </a:cubicBezTo>
                <a:close/>
              </a:path>
            </a:pathLst>
          </a:cu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03">
            <a:extLst>
              <a:ext uri="{FF2B5EF4-FFF2-40B4-BE49-F238E27FC236}">
                <a16:creationId xmlns:a16="http://schemas.microsoft.com/office/drawing/2014/main" id="{B2A9D92A-A6E3-BE9D-3492-92466660019B}"/>
              </a:ext>
            </a:extLst>
          </p:cNvPr>
          <p:cNvSpPr>
            <a:spLocks noEditPoints="1"/>
          </p:cNvSpPr>
          <p:nvPr/>
        </p:nvSpPr>
        <p:spPr bwMode="auto">
          <a:xfrm>
            <a:off x="899300" y="977287"/>
            <a:ext cx="251578" cy="181983"/>
          </a:xfrm>
          <a:custGeom>
            <a:avLst/>
            <a:gdLst>
              <a:gd name="T0" fmla="*/ 134 w 140"/>
              <a:gd name="T1" fmla="*/ 77 h 77"/>
              <a:gd name="T2" fmla="*/ 6 w 140"/>
              <a:gd name="T3" fmla="*/ 77 h 77"/>
              <a:gd name="T4" fmla="*/ 0 w 140"/>
              <a:gd name="T5" fmla="*/ 71 h 77"/>
              <a:gd name="T6" fmla="*/ 70 w 140"/>
              <a:gd name="T7" fmla="*/ 0 h 77"/>
              <a:gd name="T8" fmla="*/ 140 w 140"/>
              <a:gd name="T9" fmla="*/ 71 h 77"/>
              <a:gd name="T10" fmla="*/ 134 w 140"/>
              <a:gd name="T11" fmla="*/ 77 h 77"/>
              <a:gd name="T12" fmla="*/ 12 w 140"/>
              <a:gd name="T13" fmla="*/ 65 h 77"/>
              <a:gd name="T14" fmla="*/ 128 w 140"/>
              <a:gd name="T15" fmla="*/ 65 h 77"/>
              <a:gd name="T16" fmla="*/ 70 w 140"/>
              <a:gd name="T17" fmla="*/ 12 h 77"/>
              <a:gd name="T18" fmla="*/ 12 w 140"/>
              <a:gd name="T19"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7">
                <a:moveTo>
                  <a:pt x="134" y="77"/>
                </a:moveTo>
                <a:cubicBezTo>
                  <a:pt x="6" y="77"/>
                  <a:pt x="6" y="77"/>
                  <a:pt x="6" y="77"/>
                </a:cubicBezTo>
                <a:cubicBezTo>
                  <a:pt x="3" y="77"/>
                  <a:pt x="0" y="74"/>
                  <a:pt x="0" y="71"/>
                </a:cubicBezTo>
                <a:cubicBezTo>
                  <a:pt x="0" y="32"/>
                  <a:pt x="31" y="0"/>
                  <a:pt x="70" y="0"/>
                </a:cubicBezTo>
                <a:cubicBezTo>
                  <a:pt x="109" y="0"/>
                  <a:pt x="140" y="32"/>
                  <a:pt x="140" y="71"/>
                </a:cubicBezTo>
                <a:cubicBezTo>
                  <a:pt x="140" y="74"/>
                  <a:pt x="137" y="77"/>
                  <a:pt x="134" y="77"/>
                </a:cubicBezTo>
                <a:close/>
                <a:moveTo>
                  <a:pt x="12" y="65"/>
                </a:moveTo>
                <a:cubicBezTo>
                  <a:pt x="128" y="65"/>
                  <a:pt x="128" y="65"/>
                  <a:pt x="128" y="65"/>
                </a:cubicBezTo>
                <a:cubicBezTo>
                  <a:pt x="125" y="35"/>
                  <a:pt x="100" y="12"/>
                  <a:pt x="70" y="12"/>
                </a:cubicBezTo>
                <a:cubicBezTo>
                  <a:pt x="40" y="12"/>
                  <a:pt x="15" y="35"/>
                  <a:pt x="1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AEEC6A4A-28EA-BAA6-0A19-966ABC745B0A}"/>
              </a:ext>
            </a:extLst>
          </p:cNvPr>
          <p:cNvSpPr txBox="1"/>
          <p:nvPr/>
        </p:nvSpPr>
        <p:spPr>
          <a:xfrm>
            <a:off x="1528511" y="625917"/>
            <a:ext cx="10972800" cy="584775"/>
          </a:xfrm>
          <a:prstGeom prst="rect">
            <a:avLst/>
          </a:prstGeom>
          <a:noFill/>
        </p:spPr>
        <p:txBody>
          <a:bodyPr wrap="square" rtlCol="0">
            <a:spAutoFit/>
          </a:bodyPr>
          <a:lstStyle/>
          <a:p>
            <a:r>
              <a:rPr lang="en-US" sz="3200" b="1">
                <a:solidFill>
                  <a:srgbClr val="A02B93"/>
                </a:solidFill>
              </a:rPr>
              <a:t>Preventing Interpersonal Violence</a:t>
            </a:r>
          </a:p>
        </p:txBody>
      </p:sp>
    </p:spTree>
    <p:extLst>
      <p:ext uri="{BB962C8B-B14F-4D97-AF65-F5344CB8AC3E}">
        <p14:creationId xmlns:p14="http://schemas.microsoft.com/office/powerpoint/2010/main" val="204304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90F6D-2405-A90A-32E4-A54F6D3B5E6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A4FE2ED-238C-0071-F1A1-02CF3C8754BA}"/>
              </a:ext>
            </a:extLst>
          </p:cNvPr>
          <p:cNvSpPr/>
          <p:nvPr/>
        </p:nvSpPr>
        <p:spPr>
          <a:xfrm>
            <a:off x="6286901" y="2444817"/>
            <a:ext cx="5693133" cy="4040204"/>
          </a:xfrm>
          <a:prstGeom prst="rect">
            <a:avLst/>
          </a:prstGeom>
          <a:solidFill>
            <a:srgbClr val="FFEC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2F0FF783-199F-28E0-E6B0-1F3911308086}"/>
              </a:ext>
            </a:extLst>
          </p:cNvPr>
          <p:cNvSpPr/>
          <p:nvPr/>
        </p:nvSpPr>
        <p:spPr>
          <a:xfrm>
            <a:off x="402867" y="2444817"/>
            <a:ext cx="5693133" cy="4040204"/>
          </a:xfrm>
          <a:prstGeom prst="rect">
            <a:avLst/>
          </a:prstGeom>
          <a:solidFill>
            <a:srgbClr val="F4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6AA11A32-0151-45BA-44D0-456C60B49201}"/>
              </a:ext>
            </a:extLst>
          </p:cNvPr>
          <p:cNvSpPr>
            <a:spLocks noGrp="1"/>
          </p:cNvSpPr>
          <p:nvPr>
            <p:ph type="body" sz="quarter" idx="10"/>
          </p:nvPr>
        </p:nvSpPr>
        <p:spPr/>
        <p:txBody>
          <a:bodyPr/>
          <a:lstStyle/>
          <a:p>
            <a:pPr marL="0" indent="0">
              <a:buNone/>
            </a:pPr>
            <a:r>
              <a:rPr lang="en-US"/>
              <a:t>Expanding supported employment services and increasing access to Competitive Integrated Employment (CIE). Learn more at the </a:t>
            </a:r>
            <a:r>
              <a:rPr lang="en-US" u="sng">
                <a:hlinkClick r:id="rId2"/>
              </a:rPr>
              <a:t>Inclusion Works website</a:t>
            </a:r>
            <a:r>
              <a:rPr lang="en-US"/>
              <a:t>, including the </a:t>
            </a:r>
            <a:r>
              <a:rPr lang="en-US">
                <a:hlinkClick r:id="rId3"/>
              </a:rPr>
              <a:t>Inclusion Works Strategic Plan</a:t>
            </a:r>
            <a:r>
              <a:rPr lang="en-US"/>
              <a:t>.</a:t>
            </a:r>
          </a:p>
        </p:txBody>
      </p:sp>
      <p:sp>
        <p:nvSpPr>
          <p:cNvPr id="4" name="Slide Number Placeholder 3">
            <a:extLst>
              <a:ext uri="{FF2B5EF4-FFF2-40B4-BE49-F238E27FC236}">
                <a16:creationId xmlns:a16="http://schemas.microsoft.com/office/drawing/2014/main" id="{A0F4A999-ADD9-17F3-3648-205348845AF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3E5D02-C97B-1A0F-CBA6-E8C4A8034B53}"/>
              </a:ext>
            </a:extLst>
          </p:cNvPr>
          <p:cNvSpPr txBox="1"/>
          <p:nvPr/>
        </p:nvSpPr>
        <p:spPr>
          <a:xfrm>
            <a:off x="402867" y="2608446"/>
            <a:ext cx="5693133"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F9E3F">
                    <a:lumMod val="75000"/>
                  </a:srgbClr>
                </a:solidFill>
                <a:effectLst/>
                <a:uLnTx/>
                <a:uFillTx/>
                <a:latin typeface="Arial"/>
                <a:ea typeface="+mn-ea"/>
                <a:cs typeface="+mn-cs"/>
              </a:rPr>
              <a:t>✅ Completed and Ongoing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Create a clear process to help people make an informed choice about their work options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Work with people to complete Employment Assessments and create Career Development Plans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Offer opportunities for provider trainings and certifications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Hold various monthly stakeholder meetings to share information and collaborate on tasks</a:t>
            </a:r>
          </a:p>
        </p:txBody>
      </p:sp>
      <p:sp>
        <p:nvSpPr>
          <p:cNvPr id="6" name="TextBox 5">
            <a:extLst>
              <a:ext uri="{FF2B5EF4-FFF2-40B4-BE49-F238E27FC236}">
                <a16:creationId xmlns:a16="http://schemas.microsoft.com/office/drawing/2014/main" id="{38386E48-14ED-7FFE-6E27-D6848D53AA4C}"/>
              </a:ext>
            </a:extLst>
          </p:cNvPr>
          <p:cNvSpPr txBox="1"/>
          <p:nvPr/>
        </p:nvSpPr>
        <p:spPr>
          <a:xfrm>
            <a:off x="6306151" y="2608446"/>
            <a:ext cx="5693133" cy="3093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D2E75">
                    <a:lumMod val="75000"/>
                  </a:srgbClr>
                </a:solidFill>
                <a:effectLst/>
                <a:uLnTx/>
                <a:uFillTx/>
                <a:latin typeface="Arial"/>
                <a:ea typeface="+mn-ea"/>
                <a:cs typeface="+mn-cs"/>
              </a:rPr>
              <a:t>🟨 Upcoming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6D2E75">
                  <a:lumMod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Launch the second round of Provider Innovation grants to 8 providers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Launch a social media campaign to share information and increase awareness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Work to address transportation barriers to increase access to employment opportunities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1" name="Oval 10">
            <a:extLst>
              <a:ext uri="{FF2B5EF4-FFF2-40B4-BE49-F238E27FC236}">
                <a16:creationId xmlns:a16="http://schemas.microsoft.com/office/drawing/2014/main" id="{C4FEC80D-5C32-25B1-B28C-8360C70740B1}"/>
              </a:ext>
            </a:extLst>
          </p:cNvPr>
          <p:cNvSpPr/>
          <p:nvPr/>
        </p:nvSpPr>
        <p:spPr>
          <a:xfrm>
            <a:off x="635266" y="527845"/>
            <a:ext cx="770021" cy="778011"/>
          </a:xfrm>
          <a:prstGeom prst="ellipse">
            <a:avLst/>
          </a:prstGeom>
          <a:solidFill>
            <a:srgbClr val="4EA72E">
              <a:lumMod val="75000"/>
            </a:srgbClr>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pic>
        <p:nvPicPr>
          <p:cNvPr id="12" name="Graphic 6" descr="Remote work with solid fill">
            <a:extLst>
              <a:ext uri="{FF2B5EF4-FFF2-40B4-BE49-F238E27FC236}">
                <a16:creationId xmlns:a16="http://schemas.microsoft.com/office/drawing/2014/main" id="{F5999A70-6D5F-BECB-4057-55B8DA00BE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2451" y="665774"/>
            <a:ext cx="537011" cy="537011"/>
          </a:xfrm>
          <a:prstGeom prst="rect">
            <a:avLst/>
          </a:prstGeom>
        </p:spPr>
      </p:pic>
      <p:sp>
        <p:nvSpPr>
          <p:cNvPr id="10" name="TextBox 9">
            <a:extLst>
              <a:ext uri="{FF2B5EF4-FFF2-40B4-BE49-F238E27FC236}">
                <a16:creationId xmlns:a16="http://schemas.microsoft.com/office/drawing/2014/main" id="{BF1C8D5D-8AD0-E0C7-4165-38C50C5194E0}"/>
              </a:ext>
            </a:extLst>
          </p:cNvPr>
          <p:cNvSpPr txBox="1"/>
          <p:nvPr/>
        </p:nvSpPr>
        <p:spPr>
          <a:xfrm>
            <a:off x="1528511" y="625917"/>
            <a:ext cx="10972800" cy="584775"/>
          </a:xfrm>
          <a:prstGeom prst="rect">
            <a:avLst/>
          </a:prstGeom>
          <a:noFill/>
        </p:spPr>
        <p:txBody>
          <a:bodyPr wrap="square" rtlCol="0">
            <a:spAutoFit/>
          </a:bodyPr>
          <a:lstStyle/>
          <a:p>
            <a:r>
              <a:rPr lang="en-US" sz="3200" b="1">
                <a:solidFill>
                  <a:srgbClr val="3B7D23"/>
                </a:solidFill>
              </a:rPr>
              <a:t>Inclusion Works</a:t>
            </a:r>
          </a:p>
        </p:txBody>
      </p:sp>
    </p:spTree>
    <p:extLst>
      <p:ext uri="{BB962C8B-B14F-4D97-AF65-F5344CB8AC3E}">
        <p14:creationId xmlns:p14="http://schemas.microsoft.com/office/powerpoint/2010/main" val="173181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E495-2C01-0FB2-CA1C-D8B08E09C1B8}"/>
              </a:ext>
            </a:extLst>
          </p:cNvPr>
          <p:cNvSpPr>
            <a:spLocks noGrp="1"/>
          </p:cNvSpPr>
          <p:nvPr>
            <p:ph type="title"/>
          </p:nvPr>
        </p:nvSpPr>
        <p:spPr/>
        <p:txBody>
          <a:bodyPr/>
          <a:lstStyle/>
          <a:p>
            <a:pPr algn="ctr"/>
            <a:r>
              <a:rPr lang="en-US">
                <a:solidFill>
                  <a:srgbClr val="002060"/>
                </a:solidFill>
              </a:rPr>
              <a:t>Housekeeping</a:t>
            </a:r>
          </a:p>
        </p:txBody>
      </p:sp>
      <p:sp>
        <p:nvSpPr>
          <p:cNvPr id="7" name="Slide Number Placeholder 6">
            <a:extLst>
              <a:ext uri="{FF2B5EF4-FFF2-40B4-BE49-F238E27FC236}">
                <a16:creationId xmlns:a16="http://schemas.microsoft.com/office/drawing/2014/main" id="{E96344E0-8322-DD58-9C79-3D41C1EA4D2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D362C0B-C140-840A-7A05-474F27D57047}"/>
              </a:ext>
            </a:extLst>
          </p:cNvPr>
          <p:cNvSpPr txBox="1">
            <a:spLocks/>
          </p:cNvSpPr>
          <p:nvPr/>
        </p:nvSpPr>
        <p:spPr>
          <a:xfrm>
            <a:off x="277093" y="1345888"/>
            <a:ext cx="11637819" cy="506867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200"/>
              </a:spcBef>
              <a:spcAft>
                <a:spcPts val="36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Calibri"/>
                <a:cs typeface="Arial"/>
              </a:rPr>
              <a:t>Reminders about the webinar technology: </a:t>
            </a:r>
          </a:p>
          <a:p>
            <a:pPr marL="799465" marR="0" lvl="1" indent="-342265" algn="l" defTabSz="914400" rtl="0" eaLnBrk="1" fontAlgn="auto" latinLnBrk="0" hangingPunct="1">
              <a:lnSpc>
                <a:spcPct val="90000"/>
              </a:lnSpc>
              <a:spcBef>
                <a:spcPts val="1200"/>
              </a:spcBef>
              <a:spcAft>
                <a:spcPts val="36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Arial"/>
                <a:ea typeface="Calibri"/>
                <a:cs typeface="Arial"/>
              </a:rPr>
              <a:t>Please make sure you are using a computer or smart phone connected to the internet, and the audio function is on, and the volume is turned up. </a:t>
            </a:r>
            <a:endParaRPr lang="en-US" sz="2000" b="0" i="0" u="none" strike="noStrike" kern="1200" cap="none" spc="0" normalizeH="0" baseline="0" noProof="0">
              <a:ln>
                <a:noFill/>
              </a:ln>
              <a:solidFill>
                <a:srgbClr val="000000"/>
              </a:solidFill>
              <a:effectLst/>
              <a:uLnTx/>
              <a:uFillTx/>
              <a:latin typeface="Arial"/>
              <a:ea typeface="Calibri"/>
              <a:cs typeface="Arial"/>
            </a:endParaRPr>
          </a:p>
          <a:p>
            <a:pPr marL="799465" marR="0" lvl="1" indent="-342265" algn="l" defTabSz="914400" rtl="0" eaLnBrk="1" fontAlgn="auto" latinLnBrk="0" hangingPunct="1">
              <a:lnSpc>
                <a:spcPct val="90000"/>
              </a:lnSpc>
              <a:spcBef>
                <a:spcPts val="1200"/>
              </a:spcBef>
              <a:spcAft>
                <a:spcPts val="36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Arial"/>
                <a:ea typeface="Calibri"/>
                <a:cs typeface="Arial"/>
              </a:rPr>
              <a:t>Please make sure your microphone is muted for the duration of the call.</a:t>
            </a:r>
            <a:endParaRPr lang="en-US" sz="2000" b="0" i="0" u="none" strike="noStrike" kern="1200" cap="none" spc="0" normalizeH="0" baseline="0" noProof="0">
              <a:ln>
                <a:noFill/>
              </a:ln>
              <a:solidFill>
                <a:srgbClr val="000000"/>
              </a:solidFill>
              <a:effectLst/>
              <a:uLnTx/>
              <a:uFillTx/>
              <a:latin typeface="Arial"/>
              <a:ea typeface="Calibri"/>
              <a:cs typeface="Arial"/>
            </a:endParaRPr>
          </a:p>
          <a:p>
            <a:pPr marL="799465" marR="0" lvl="1" indent="-342265" algn="l" defTabSz="914400" rtl="0" eaLnBrk="1" fontAlgn="auto" latinLnBrk="0" hangingPunct="1">
              <a:lnSpc>
                <a:spcPct val="90000"/>
              </a:lnSpc>
              <a:spcBef>
                <a:spcPts val="1200"/>
              </a:spcBef>
              <a:spcAft>
                <a:spcPts val="30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000000"/>
                </a:solidFill>
                <a:effectLst/>
                <a:uLnTx/>
                <a:uFillTx/>
                <a:latin typeface="Arial"/>
                <a:ea typeface="Calibri"/>
                <a:cs typeface="Arial"/>
              </a:rPr>
              <a:t>Questions can be submitted any time during the presentation using the “Q&amp;A” box located on your control panel.  </a:t>
            </a:r>
            <a:endParaRPr lang="en-US" sz="2000" b="0" i="0" u="none" strike="noStrike" kern="1200" cap="none" spc="0" normalizeH="0" baseline="0" noProof="0">
              <a:ln>
                <a:noFill/>
              </a:ln>
              <a:solidFill>
                <a:srgbClr val="000000"/>
              </a:solidFill>
              <a:effectLst/>
              <a:uLnTx/>
              <a:uFillTx/>
              <a:latin typeface="Arial"/>
              <a:ea typeface="Calibri"/>
              <a:cs typeface="Arial"/>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C1BD1A6-F3A5-1B46-35EB-77B34BD59F82}"/>
              </a:ext>
            </a:extLst>
          </p:cNvPr>
          <p:cNvPicPr>
            <a:picLocks noChangeAspect="1"/>
          </p:cNvPicPr>
          <p:nvPr/>
        </p:nvPicPr>
        <p:blipFill>
          <a:blip r:embed="rId2"/>
          <a:stretch>
            <a:fillRect/>
          </a:stretch>
        </p:blipFill>
        <p:spPr>
          <a:xfrm>
            <a:off x="3605220" y="4740924"/>
            <a:ext cx="4162425" cy="1466915"/>
          </a:xfrm>
          <a:prstGeom prst="rect">
            <a:avLst/>
          </a:prstGeom>
        </p:spPr>
      </p:pic>
    </p:spTree>
    <p:extLst>
      <p:ext uri="{BB962C8B-B14F-4D97-AF65-F5344CB8AC3E}">
        <p14:creationId xmlns:p14="http://schemas.microsoft.com/office/powerpoint/2010/main" val="3072614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B7CCD3-78CB-A500-A114-176F8F07FC35}"/>
              </a:ext>
            </a:extLst>
          </p:cNvPr>
          <p:cNvPicPr>
            <a:picLocks noGrp="1" noChangeAspect="1"/>
          </p:cNvPicPr>
          <p:nvPr>
            <p:ph sz="quarter" idx="14"/>
          </p:nvPr>
        </p:nvPicPr>
        <p:blipFill>
          <a:blip r:embed="rId3"/>
          <a:stretch>
            <a:fillRect/>
          </a:stretch>
        </p:blipFill>
        <p:spPr>
          <a:xfrm>
            <a:off x="643467" y="1220724"/>
            <a:ext cx="10905066" cy="4416551"/>
          </a:xfrm>
          <a:prstGeom prst="rect">
            <a:avLst/>
          </a:prstGeom>
        </p:spPr>
      </p:pic>
      <p:sp>
        <p:nvSpPr>
          <p:cNvPr id="4" name="Slide Number Placeholder 3">
            <a:extLst>
              <a:ext uri="{FF2B5EF4-FFF2-40B4-BE49-F238E27FC236}">
                <a16:creationId xmlns:a16="http://schemas.microsoft.com/office/drawing/2014/main" id="{59459F4A-84C2-D622-9B51-A21F6F4D759E}"/>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ea typeface="+mn-ea"/>
                <a:cs typeface="+mn-cs"/>
              </a:rPr>
              <a:pPr>
                <a:spcAft>
                  <a:spcPts val="600"/>
                </a:spcAft>
              </a:pPr>
              <a:t>20</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993200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C483F-AF06-9277-4266-0F50CBB7D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1FE6B-821C-014A-8863-B96BEBA36190}"/>
              </a:ext>
            </a:extLst>
          </p:cNvPr>
          <p:cNvSpPr>
            <a:spLocks noGrp="1"/>
          </p:cNvSpPr>
          <p:nvPr>
            <p:ph type="title"/>
          </p:nvPr>
        </p:nvSpPr>
        <p:spPr>
          <a:xfrm>
            <a:off x="783801" y="280934"/>
            <a:ext cx="10624397" cy="548640"/>
          </a:xfrm>
        </p:spPr>
        <p:txBody>
          <a:bodyPr/>
          <a:lstStyle/>
          <a:p>
            <a:pPr algn="ctr"/>
            <a:r>
              <a:rPr lang="en-US"/>
              <a:t>TBI Defined</a:t>
            </a:r>
            <a:br>
              <a:rPr lang="en-US"/>
            </a:br>
            <a:endParaRPr lang="en-US"/>
          </a:p>
        </p:txBody>
      </p:sp>
      <p:sp>
        <p:nvSpPr>
          <p:cNvPr id="3" name="Content Placeholder 2">
            <a:extLst>
              <a:ext uri="{FF2B5EF4-FFF2-40B4-BE49-F238E27FC236}">
                <a16:creationId xmlns:a16="http://schemas.microsoft.com/office/drawing/2014/main" id="{7699674E-A891-DF86-1FC9-79E6E131802C}"/>
              </a:ext>
            </a:extLst>
          </p:cNvPr>
          <p:cNvSpPr>
            <a:spLocks noGrp="1"/>
          </p:cNvSpPr>
          <p:nvPr>
            <p:ph sz="quarter" idx="14"/>
          </p:nvPr>
        </p:nvSpPr>
        <p:spPr>
          <a:xfrm>
            <a:off x="0" y="587967"/>
            <a:ext cx="4949072" cy="5111634"/>
          </a:xfrm>
        </p:spPr>
        <p:txBody>
          <a:bodyPr vert="horz" lIns="91440" tIns="45720" rIns="91440" bIns="45720" rtlCol="0" anchor="t">
            <a:noAutofit/>
          </a:bodyPr>
          <a:lstStyle/>
          <a:p>
            <a:endParaRPr lang="en-US" sz="1800"/>
          </a:p>
          <a:p>
            <a:pPr marL="285750" indent="-285750" algn="l">
              <a:buFont typeface="Arial" panose="020B0604020202020204" pitchFamily="34" charset="0"/>
              <a:buChar char="•"/>
            </a:pPr>
            <a:r>
              <a:rPr lang="en-US" sz="1800" b="0">
                <a:latin typeface="Arial"/>
                <a:cs typeface="Arial"/>
              </a:rPr>
              <a:t>A TBI is generally defined as:</a:t>
            </a:r>
          </a:p>
          <a:p>
            <a:pPr marL="971550" lvl="1" indent="-285750"/>
            <a:r>
              <a:rPr lang="en-US" sz="1800" b="0"/>
              <a:t>injury to the brain caused by an external</a:t>
            </a:r>
            <a:r>
              <a:rPr lang="en-US" sz="1800"/>
              <a:t> </a:t>
            </a:r>
            <a:r>
              <a:rPr lang="en-US" sz="1800" b="0"/>
              <a:t>force, such as a blow, bump, jolt to the head, or a penetrating injury</a:t>
            </a:r>
            <a:endParaRPr lang="en-US" sz="1800" b="0">
              <a:ea typeface="Calibri"/>
              <a:cs typeface="Calibri"/>
            </a:endParaRPr>
          </a:p>
          <a:p>
            <a:pPr marL="971550" lvl="1" indent="-285750"/>
            <a:r>
              <a:rPr lang="en-US" sz="1800" b="0"/>
              <a:t>disrupts normal brain function. </a:t>
            </a:r>
            <a:endParaRPr lang="en-US" sz="1800" b="0">
              <a:ea typeface="Calibri"/>
              <a:cs typeface="Calibri"/>
            </a:endParaRPr>
          </a:p>
          <a:p>
            <a:pPr marL="971550" lvl="1" indent="-285750"/>
            <a:endParaRPr lang="en-US" sz="1800"/>
          </a:p>
          <a:p>
            <a:pPr lvl="1" indent="0">
              <a:buNone/>
            </a:pPr>
            <a:endParaRPr lang="en-US" sz="1800" b="0"/>
          </a:p>
          <a:p>
            <a:pPr marL="285750" indent="-285750" algn="l">
              <a:buFont typeface="Arial" panose="020B0604020202020204" pitchFamily="34" charset="0"/>
              <a:buChar char="•"/>
            </a:pPr>
            <a:r>
              <a:rPr lang="en-US" sz="1800" b="0">
                <a:latin typeface="Arial"/>
                <a:cs typeface="Arial"/>
              </a:rPr>
              <a:t>There are two definitions for TBI in NC statute. </a:t>
            </a:r>
          </a:p>
          <a:p>
            <a:pPr marL="971550" lvl="1" indent="-285750"/>
            <a:r>
              <a:rPr lang="en-US" sz="1800" b="0"/>
              <a:t>One </a:t>
            </a:r>
            <a:r>
              <a:rPr lang="en-US" sz="1800"/>
              <a:t>provides a detailed description of TBI for all age groups. </a:t>
            </a:r>
            <a:r>
              <a:rPr lang="en-US" sz="1800" b="0"/>
              <a:t> </a:t>
            </a:r>
            <a:endParaRPr lang="en-US" sz="1800" b="0">
              <a:ea typeface="Calibri"/>
              <a:cs typeface="Calibri"/>
            </a:endParaRPr>
          </a:p>
          <a:p>
            <a:pPr marL="971550" lvl="1" indent="-285750"/>
            <a:r>
              <a:rPr lang="en-US" sz="1800"/>
              <a:t>The second </a:t>
            </a:r>
            <a:r>
              <a:rPr lang="en-US" sz="1800" b="0"/>
              <a:t>focuses on individuals who sustained their TBI prior to the age of 22 during which time the brain is still developing and therefore qualifies as a developmental disability. </a:t>
            </a:r>
            <a:endParaRPr lang="en-US" sz="1800">
              <a:ea typeface="Calibri"/>
              <a:cs typeface="Calibri"/>
            </a:endParaRPr>
          </a:p>
        </p:txBody>
      </p:sp>
      <p:sp>
        <p:nvSpPr>
          <p:cNvPr id="4" name="Slide Number Placeholder 3">
            <a:extLst>
              <a:ext uri="{FF2B5EF4-FFF2-40B4-BE49-F238E27FC236}">
                <a16:creationId xmlns:a16="http://schemas.microsoft.com/office/drawing/2014/main" id="{48596405-81A3-6F73-D05C-928D6DCDB918}"/>
              </a:ext>
            </a:extLst>
          </p:cNvPr>
          <p:cNvSpPr>
            <a:spLocks noGrp="1"/>
          </p:cNvSpPr>
          <p:nvPr>
            <p:ph type="sldNum" sz="quarter" idx="15"/>
          </p:nvPr>
        </p:nvSpPr>
        <p:spPr/>
        <p:txBody>
          <a:bodyPr/>
          <a:lstStyle/>
          <a:p>
            <a:fld id="{11F27F3A-B3E9-41ED-AF8F-A365F10BB65F}" type="slidenum">
              <a:rPr lang="en-US" smtClean="0"/>
              <a:pPr/>
              <a:t>21</a:t>
            </a:fld>
            <a:endParaRPr lang="en-US"/>
          </a:p>
        </p:txBody>
      </p:sp>
      <p:graphicFrame>
        <p:nvGraphicFramePr>
          <p:cNvPr id="8" name="Diagram 7">
            <a:extLst>
              <a:ext uri="{FF2B5EF4-FFF2-40B4-BE49-F238E27FC236}">
                <a16:creationId xmlns:a16="http://schemas.microsoft.com/office/drawing/2014/main" id="{7358C1EA-6078-700E-8196-74BF4EAD6608}"/>
              </a:ext>
            </a:extLst>
          </p:cNvPr>
          <p:cNvGraphicFramePr/>
          <p:nvPr>
            <p:extLst>
              <p:ext uri="{D42A27DB-BD31-4B8C-83A1-F6EECF244321}">
                <p14:modId xmlns:p14="http://schemas.microsoft.com/office/powerpoint/2010/main" val="770112125"/>
              </p:ext>
            </p:extLst>
          </p:nvPr>
        </p:nvGraphicFramePr>
        <p:xfrm>
          <a:off x="4539530" y="100584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300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5924-FA88-8489-7630-F332CA950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944D9-5397-CF5A-F71B-22BB9341E4D2}"/>
              </a:ext>
            </a:extLst>
          </p:cNvPr>
          <p:cNvSpPr>
            <a:spLocks noGrp="1"/>
          </p:cNvSpPr>
          <p:nvPr>
            <p:ph type="title"/>
          </p:nvPr>
        </p:nvSpPr>
        <p:spPr/>
        <p:txBody>
          <a:bodyPr/>
          <a:lstStyle/>
          <a:p>
            <a:pPr algn="ctr"/>
            <a:r>
              <a:rPr lang="en-US">
                <a:latin typeface="Arial"/>
                <a:cs typeface="Arial"/>
              </a:rPr>
              <a:t>Common Challenges </a:t>
            </a:r>
            <a:endParaRPr lang="en-US"/>
          </a:p>
        </p:txBody>
      </p:sp>
      <p:sp>
        <p:nvSpPr>
          <p:cNvPr id="4" name="Slide Number Placeholder 3">
            <a:extLst>
              <a:ext uri="{FF2B5EF4-FFF2-40B4-BE49-F238E27FC236}">
                <a16:creationId xmlns:a16="http://schemas.microsoft.com/office/drawing/2014/main" id="{8B9BAD2D-E6C2-8B9E-53A7-8D7ADC747A5D}"/>
              </a:ext>
            </a:extLst>
          </p:cNvPr>
          <p:cNvSpPr>
            <a:spLocks noGrp="1"/>
          </p:cNvSpPr>
          <p:nvPr>
            <p:ph type="sldNum" sz="quarter" idx="15"/>
          </p:nvPr>
        </p:nvSpPr>
        <p:spPr/>
        <p:txBody>
          <a:bodyPr/>
          <a:lstStyle/>
          <a:p>
            <a:fld id="{11F27F3A-B3E9-41ED-AF8F-A365F10BB65F}" type="slidenum">
              <a:rPr lang="en-US" smtClean="0"/>
              <a:pPr/>
              <a:t>22</a:t>
            </a:fld>
            <a:endParaRPr lang="en-US"/>
          </a:p>
        </p:txBody>
      </p:sp>
      <p:graphicFrame>
        <p:nvGraphicFramePr>
          <p:cNvPr id="8" name="Diagram 7">
            <a:extLst>
              <a:ext uri="{FF2B5EF4-FFF2-40B4-BE49-F238E27FC236}">
                <a16:creationId xmlns:a16="http://schemas.microsoft.com/office/drawing/2014/main" id="{BACC0296-91E0-4A30-2EC4-073A11DFF228}"/>
              </a:ext>
            </a:extLst>
          </p:cNvPr>
          <p:cNvGraphicFramePr/>
          <p:nvPr>
            <p:extLst>
              <p:ext uri="{D42A27DB-BD31-4B8C-83A1-F6EECF244321}">
                <p14:modId xmlns:p14="http://schemas.microsoft.com/office/powerpoint/2010/main" val="3549667618"/>
              </p:ext>
            </p:extLst>
          </p:nvPr>
        </p:nvGraphicFramePr>
        <p:xfrm>
          <a:off x="242237" y="732673"/>
          <a:ext cx="11594592" cy="5751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4283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38F2-BB2D-177F-B683-BAB649D90C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92DE64-CC12-EB80-9AE0-AD13F71EF0D8}"/>
              </a:ext>
            </a:extLst>
          </p:cNvPr>
          <p:cNvSpPr>
            <a:spLocks noGrp="1"/>
          </p:cNvSpPr>
          <p:nvPr>
            <p:ph type="body" sz="quarter" idx="10"/>
          </p:nvPr>
        </p:nvSpPr>
        <p:spPr>
          <a:xfrm>
            <a:off x="93380" y="1549908"/>
            <a:ext cx="4946767" cy="3758184"/>
          </a:xfrm>
        </p:spPr>
        <p:txBody>
          <a:bodyPr/>
          <a:lstStyle/>
          <a:p>
            <a:r>
              <a:rPr lang="en-US" sz="1600">
                <a:latin typeface="Arial" panose="020B0604020202020204" pitchFamily="34" charset="0"/>
                <a:cs typeface="Arial" panose="020B0604020202020204" pitchFamily="34" charset="0"/>
              </a:rPr>
              <a:t>NC TBI Waiver Pilot – currently operates as a pilot through Alliance Health Tailored Plan</a:t>
            </a:r>
          </a:p>
          <a:p>
            <a:pPr lvl="1"/>
            <a:r>
              <a:rPr lang="en-US" sz="1600">
                <a:latin typeface="Arial" panose="020B0604020202020204" pitchFamily="34" charset="0"/>
                <a:cs typeface="Arial" panose="020B0604020202020204" pitchFamily="34" charset="0"/>
              </a:rPr>
              <a:t> Cumberland, Durham, Harnett, Johnston, Mecklenburg, Orange, &amp; Wake counties.</a:t>
            </a:r>
          </a:p>
          <a:p>
            <a:pPr lvl="1"/>
            <a:r>
              <a:rPr lang="en-US" sz="1600">
                <a:latin typeface="Arial" panose="020B0604020202020204" pitchFamily="34" charset="0"/>
                <a:cs typeface="Arial" panose="020B0604020202020204" pitchFamily="34" charset="0"/>
              </a:rPr>
              <a:t>107 Waiver Slots </a:t>
            </a:r>
          </a:p>
          <a:p>
            <a:r>
              <a:rPr lang="en-US" sz="1600">
                <a:latin typeface="Arial" panose="020B0604020202020204" pitchFamily="34" charset="0"/>
                <a:cs typeface="Arial" panose="020B0604020202020204" pitchFamily="34" charset="0"/>
              </a:rPr>
              <a:t>NC General Assembly has provided the authority to expand statewide but no funding or slots. </a:t>
            </a:r>
          </a:p>
          <a:p>
            <a:r>
              <a:rPr lang="en-US" sz="1600">
                <a:latin typeface="Arial" panose="020B0604020202020204" pitchFamily="34" charset="0"/>
                <a:cs typeface="Arial" panose="020B0604020202020204" pitchFamily="34" charset="0"/>
              </a:rPr>
              <a:t>Without a recurring appropriation, the TBI Waiver cannot be expanded.   </a:t>
            </a:r>
          </a:p>
          <a:p>
            <a:r>
              <a:rPr lang="en-US" sz="1600">
                <a:latin typeface="Arial" panose="020B0604020202020204" pitchFamily="34" charset="0"/>
                <a:cs typeface="Arial" panose="020B0604020202020204" pitchFamily="34" charset="0"/>
              </a:rPr>
              <a:t>NCDHHS continues working with stakeholders and the Tailored Plans in preparation for both a Waiver amendment and expansion   </a:t>
            </a:r>
          </a:p>
        </p:txBody>
      </p:sp>
      <p:sp>
        <p:nvSpPr>
          <p:cNvPr id="3" name="Slide Number Placeholder 2">
            <a:extLst>
              <a:ext uri="{FF2B5EF4-FFF2-40B4-BE49-F238E27FC236}">
                <a16:creationId xmlns:a16="http://schemas.microsoft.com/office/drawing/2014/main" id="{3A33186D-9866-FA6D-30AB-0E00BB93E39C}"/>
              </a:ext>
            </a:extLst>
          </p:cNvPr>
          <p:cNvSpPr>
            <a:spLocks noGrp="1"/>
          </p:cNvSpPr>
          <p:nvPr>
            <p:ph type="sldNum" sz="quarter" idx="14"/>
          </p:nvPr>
        </p:nvSpPr>
        <p:spPr/>
        <p:txBody>
          <a:bodyPr/>
          <a:lstStyle/>
          <a:p>
            <a:fld id="{11F27F3A-B3E9-41ED-AF8F-A365F10BB65F}" type="slidenum">
              <a:rPr lang="en-US" smtClean="0"/>
              <a:pPr/>
              <a:t>23</a:t>
            </a:fld>
            <a:endParaRPr lang="en-US"/>
          </a:p>
        </p:txBody>
      </p:sp>
      <p:sp>
        <p:nvSpPr>
          <p:cNvPr id="5" name="Text Placeholder 4">
            <a:extLst>
              <a:ext uri="{FF2B5EF4-FFF2-40B4-BE49-F238E27FC236}">
                <a16:creationId xmlns:a16="http://schemas.microsoft.com/office/drawing/2014/main" id="{D6B78B93-FE0A-478A-0AD9-EF29E8ACBF27}"/>
              </a:ext>
            </a:extLst>
          </p:cNvPr>
          <p:cNvSpPr>
            <a:spLocks noGrp="1"/>
          </p:cNvSpPr>
          <p:nvPr>
            <p:ph type="body" sz="quarter" idx="15"/>
          </p:nvPr>
        </p:nvSpPr>
        <p:spPr/>
        <p:txBody>
          <a:bodyPr>
            <a:normAutofit/>
          </a:bodyPr>
          <a:lstStyle/>
          <a:p>
            <a:pPr algn="ctr"/>
            <a:r>
              <a:rPr lang="en-US" sz="3200"/>
              <a:t>NC TBI Waiver Highlights</a:t>
            </a:r>
          </a:p>
          <a:p>
            <a:pPr algn="ctr"/>
            <a:endParaRPr lang="en-US" sz="3200"/>
          </a:p>
        </p:txBody>
      </p:sp>
      <p:pic>
        <p:nvPicPr>
          <p:cNvPr id="9" name="Picture 8">
            <a:extLst>
              <a:ext uri="{FF2B5EF4-FFF2-40B4-BE49-F238E27FC236}">
                <a16:creationId xmlns:a16="http://schemas.microsoft.com/office/drawing/2014/main" id="{BD8433F2-0D3B-743F-3F30-CE32A701118A}"/>
              </a:ext>
            </a:extLst>
          </p:cNvPr>
          <p:cNvPicPr>
            <a:picLocks noChangeAspect="1"/>
          </p:cNvPicPr>
          <p:nvPr/>
        </p:nvPicPr>
        <p:blipFill>
          <a:blip r:embed="rId2"/>
          <a:srcRect l="551"/>
          <a:stretch>
            <a:fillRect/>
          </a:stretch>
        </p:blipFill>
        <p:spPr>
          <a:xfrm>
            <a:off x="5303520" y="1606977"/>
            <a:ext cx="6795100"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7D93697-C63D-5B3F-5137-241E334C357D}"/>
              </a:ext>
            </a:extLst>
          </p:cNvPr>
          <p:cNvSpPr txBox="1"/>
          <p:nvPr/>
        </p:nvSpPr>
        <p:spPr>
          <a:xfrm>
            <a:off x="7165986" y="1606977"/>
            <a:ext cx="3685032" cy="369332"/>
          </a:xfrm>
          <a:prstGeom prst="rect">
            <a:avLst/>
          </a:prstGeom>
          <a:noFill/>
        </p:spPr>
        <p:txBody>
          <a:bodyPr wrap="square" rtlCol="0">
            <a:spAutoFit/>
          </a:bodyPr>
          <a:lstStyle/>
          <a:p>
            <a:pPr algn="ctr"/>
            <a:r>
              <a:rPr lang="en-US"/>
              <a:t>Counties With NC TBI Waiver Pilot</a:t>
            </a:r>
          </a:p>
        </p:txBody>
      </p:sp>
    </p:spTree>
    <p:extLst>
      <p:ext uri="{BB962C8B-B14F-4D97-AF65-F5344CB8AC3E}">
        <p14:creationId xmlns:p14="http://schemas.microsoft.com/office/powerpoint/2010/main" val="159156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181FE6-8CA6-EBC0-1245-E5BA698AF776}"/>
              </a:ext>
            </a:extLst>
          </p:cNvPr>
          <p:cNvSpPr>
            <a:spLocks noGrp="1"/>
          </p:cNvSpPr>
          <p:nvPr>
            <p:ph type="body" sz="quarter" idx="10"/>
          </p:nvPr>
        </p:nvSpPr>
        <p:spPr>
          <a:xfrm>
            <a:off x="201304" y="1282301"/>
            <a:ext cx="11625227" cy="4878469"/>
          </a:xfrm>
        </p:spPr>
        <p:txBody>
          <a:bodyPr/>
          <a:lstStyle/>
          <a:p>
            <a:pPr fontAlgn="base">
              <a:spcBef>
                <a:spcPts val="0"/>
              </a:spcBef>
            </a:pPr>
            <a:r>
              <a:rPr lang="en-US" sz="1600">
                <a:latin typeface="Arial" panose="020B0604020202020204" pitchFamily="34" charset="0"/>
                <a:cs typeface="Arial" panose="020B0604020202020204" pitchFamily="34" charset="0"/>
              </a:rPr>
              <a:t>Many individuals are misdiagnosed or undiagnosed</a:t>
            </a:r>
          </a:p>
          <a:p>
            <a:pPr marL="0" indent="0" fontAlgn="base">
              <a:spcBef>
                <a:spcPts val="0"/>
              </a:spcBef>
              <a:buNone/>
            </a:pPr>
            <a:r>
              <a:rPr lang="en-US" sz="1600">
                <a:latin typeface="Arial" panose="020B0604020202020204" pitchFamily="34" charset="0"/>
                <a:cs typeface="Arial" panose="020B0604020202020204" pitchFamily="34" charset="0"/>
              </a:rPr>
              <a:t>	- Mild TBI / Concussion Often Overlooked</a:t>
            </a:r>
          </a:p>
          <a:p>
            <a:pPr marL="0" indent="0" fontAlgn="base">
              <a:spcBef>
                <a:spcPts val="0"/>
              </a:spcBef>
              <a:buNone/>
            </a:pPr>
            <a:r>
              <a:rPr lang="en-US" sz="1600">
                <a:latin typeface="Arial" panose="020B0604020202020204" pitchFamily="34" charset="0"/>
                <a:cs typeface="Arial" panose="020B0604020202020204" pitchFamily="34" charset="0"/>
              </a:rPr>
              <a:t>	- Overlapping Symptoms with Other Conditions </a:t>
            </a:r>
          </a:p>
          <a:p>
            <a:pPr marL="0" indent="0" fontAlgn="base">
              <a:spcBef>
                <a:spcPts val="0"/>
              </a:spcBef>
              <a:buNone/>
            </a:pPr>
            <a:r>
              <a:rPr lang="en-US" sz="1600">
                <a:latin typeface="Arial" panose="020B0604020202020204" pitchFamily="34" charset="0"/>
                <a:cs typeface="Arial" panose="020B0604020202020204" pitchFamily="34" charset="0"/>
              </a:rPr>
              <a:t>	- Lack of Proper Screening</a:t>
            </a:r>
          </a:p>
          <a:p>
            <a:pPr marL="0" indent="0" fontAlgn="base">
              <a:spcBef>
                <a:spcPts val="0"/>
              </a:spcBef>
              <a:buNone/>
            </a:pPr>
            <a:r>
              <a:rPr lang="en-US" sz="1600">
                <a:latin typeface="Arial" panose="020B0604020202020204" pitchFamily="34" charset="0"/>
                <a:cs typeface="Arial" panose="020B0604020202020204" pitchFamily="34" charset="0"/>
              </a:rPr>
              <a:t>	- Delayed or Secondary Symptoms may not show up for days weeks or even months   </a:t>
            </a:r>
          </a:p>
          <a:p>
            <a:pPr marL="0" indent="0" fontAlgn="base">
              <a:spcBef>
                <a:spcPts val="0"/>
              </a:spcBef>
              <a:buNone/>
            </a:pPr>
            <a:r>
              <a:rPr lang="en-US" sz="1600">
                <a:latin typeface="Arial" panose="020B0604020202020204" pitchFamily="34" charset="0"/>
                <a:cs typeface="Arial" panose="020B0604020202020204" pitchFamily="34" charset="0"/>
              </a:rPr>
              <a:t>	- Patient Factors</a:t>
            </a:r>
          </a:p>
          <a:p>
            <a:pPr marL="0" indent="0" fontAlgn="base">
              <a:spcBef>
                <a:spcPts val="0"/>
              </a:spcBef>
              <a:buNone/>
            </a:pPr>
            <a:endParaRPr lang="en-US" sz="1600">
              <a:latin typeface="Arial" panose="020B0604020202020204" pitchFamily="34" charset="0"/>
              <a:cs typeface="Arial" panose="020B0604020202020204" pitchFamily="34" charset="0"/>
            </a:endParaRPr>
          </a:p>
          <a:p>
            <a:pPr marL="0" indent="0" fontAlgn="base">
              <a:spcBef>
                <a:spcPts val="0"/>
              </a:spcBef>
              <a:buNone/>
            </a:pPr>
            <a:endParaRPr lang="en-US" sz="1600">
              <a:latin typeface="Arial" panose="020B0604020202020204" pitchFamily="34" charset="0"/>
              <a:cs typeface="Arial" panose="020B0604020202020204" pitchFamily="34" charset="0"/>
            </a:endParaRPr>
          </a:p>
          <a:p>
            <a:pPr marL="0" indent="0" fontAlgn="base">
              <a:spcBef>
                <a:spcPts val="0"/>
              </a:spcBef>
              <a:buNone/>
            </a:pPr>
            <a:endParaRPr lang="en-US" sz="1600">
              <a:latin typeface="Arial" panose="020B0604020202020204" pitchFamily="34" charset="0"/>
              <a:cs typeface="Arial" panose="020B0604020202020204" pitchFamily="34" charset="0"/>
            </a:endParaRPr>
          </a:p>
          <a:p>
            <a:pPr fontAlgn="base">
              <a:spcBef>
                <a:spcPts val="0"/>
              </a:spcBef>
            </a:pPr>
            <a:r>
              <a:rPr lang="en-US" sz="1600">
                <a:latin typeface="Arial" panose="020B0604020202020204" pitchFamily="34" charset="0"/>
                <a:cs typeface="Arial" panose="020B0604020202020204" pitchFamily="34" charset="0"/>
              </a:rPr>
              <a:t>Stigma Reduction and Visibility Efforts</a:t>
            </a:r>
          </a:p>
          <a:p>
            <a:pPr marL="0" indent="0" fontAlgn="base">
              <a:spcBef>
                <a:spcPts val="0"/>
              </a:spcBef>
              <a:buNone/>
            </a:pPr>
            <a:r>
              <a:rPr lang="en-US" sz="1600">
                <a:latin typeface="Arial" panose="020B0604020202020204" pitchFamily="34" charset="0"/>
                <a:cs typeface="Arial" panose="020B0604020202020204" pitchFamily="34" charset="0"/>
              </a:rPr>
              <a:t>	  - Education and Awareness </a:t>
            </a:r>
          </a:p>
          <a:p>
            <a:pPr marL="0" indent="0" fontAlgn="base">
              <a:spcBef>
                <a:spcPts val="0"/>
              </a:spcBef>
              <a:buNone/>
            </a:pPr>
            <a:r>
              <a:rPr lang="en-US" sz="1600">
                <a:latin typeface="Arial" panose="020B0604020202020204" pitchFamily="34" charset="0"/>
                <a:cs typeface="Arial" panose="020B0604020202020204" pitchFamily="34" charset="0"/>
              </a:rPr>
              <a:t>		- Public education campaigns, health care and community-based provider training and 			  		  media representation </a:t>
            </a:r>
          </a:p>
          <a:p>
            <a:pPr marL="1828800" lvl="4" indent="0" fontAlgn="base">
              <a:lnSpc>
                <a:spcPct val="100000"/>
              </a:lnSpc>
              <a:spcBef>
                <a:spcPts val="0"/>
              </a:spcBef>
              <a:buNone/>
            </a:pPr>
            <a:r>
              <a:rPr lang="en-US" sz="1600">
                <a:latin typeface="Arial" panose="020B0604020202020204" pitchFamily="34" charset="0"/>
                <a:cs typeface="Arial" panose="020B0604020202020204" pitchFamily="34" charset="0"/>
              </a:rPr>
              <a:t>- Unmasking brain injury project </a:t>
            </a:r>
          </a:p>
          <a:p>
            <a:pPr marL="0" indent="0" fontAlgn="base">
              <a:spcBef>
                <a:spcPts val="0"/>
              </a:spcBef>
              <a:buNone/>
            </a:pPr>
            <a:r>
              <a:rPr lang="en-US" sz="1600">
                <a:latin typeface="Arial" panose="020B0604020202020204" pitchFamily="34" charset="0"/>
                <a:cs typeface="Arial" panose="020B0604020202020204" pitchFamily="34" charset="0"/>
              </a:rPr>
              <a:t>	- Language Matters </a:t>
            </a:r>
          </a:p>
          <a:p>
            <a:pPr marL="0" indent="0" fontAlgn="base">
              <a:spcBef>
                <a:spcPts val="0"/>
              </a:spcBef>
              <a:buNone/>
            </a:pPr>
            <a:r>
              <a:rPr lang="en-US" sz="1600">
                <a:latin typeface="Arial" panose="020B0604020202020204" pitchFamily="34" charset="0"/>
                <a:cs typeface="Arial" panose="020B0604020202020204" pitchFamily="34" charset="0"/>
              </a:rPr>
              <a:t>		- Use person first language </a:t>
            </a:r>
          </a:p>
          <a:p>
            <a:pPr marL="0" indent="0" fontAlgn="base">
              <a:spcBef>
                <a:spcPts val="0"/>
              </a:spcBef>
              <a:buNone/>
            </a:pPr>
            <a:r>
              <a:rPr lang="en-US" sz="1600">
                <a:latin typeface="Arial" panose="020B0604020202020204" pitchFamily="34" charset="0"/>
                <a:cs typeface="Arial" panose="020B0604020202020204" pitchFamily="34" charset="0"/>
              </a:rPr>
              <a:t>		- Strength-based narratives</a:t>
            </a:r>
          </a:p>
          <a:p>
            <a:pPr marL="0" indent="0" fontAlgn="base">
              <a:spcBef>
                <a:spcPts val="0"/>
              </a:spcBef>
              <a:buNone/>
            </a:pPr>
            <a:endParaRPr lang="en-US" sz="1600">
              <a:latin typeface="Arial" panose="020B0604020202020204" pitchFamily="34" charset="0"/>
              <a:cs typeface="Arial" panose="020B0604020202020204" pitchFamily="34" charset="0"/>
            </a:endParaRPr>
          </a:p>
          <a:p>
            <a:pPr marL="0" indent="0" fontAlgn="base">
              <a:spcBef>
                <a:spcPts val="0"/>
              </a:spcBef>
              <a:buNone/>
            </a:pPr>
            <a:endParaRPr lang="en-US" sz="1600">
              <a:latin typeface="Arial" panose="020B0604020202020204" pitchFamily="34" charset="0"/>
              <a:cs typeface="Arial" panose="020B0604020202020204" pitchFamily="34" charset="0"/>
            </a:endParaRPr>
          </a:p>
          <a:p>
            <a:pPr fontAlgn="base">
              <a:spcBef>
                <a:spcPts val="0"/>
              </a:spcBef>
            </a:pPr>
            <a:r>
              <a:rPr lang="en-US" sz="1600">
                <a:latin typeface="Arial" panose="020B0604020202020204" pitchFamily="34" charset="0"/>
                <a:cs typeface="Arial" panose="020B0604020202020204" pitchFamily="34" charset="0"/>
              </a:rPr>
              <a:t>Policy and Advocacy - Your voice matters! </a:t>
            </a:r>
          </a:p>
          <a:p>
            <a:pPr marL="1828800" lvl="4" indent="0" fontAlgn="base">
              <a:lnSpc>
                <a:spcPct val="100000"/>
              </a:lnSpc>
              <a:spcBef>
                <a:spcPts val="0"/>
              </a:spcBef>
              <a:buNone/>
            </a:pPr>
            <a:endParaRPr lang="en-US" sz="2000">
              <a:latin typeface="Arial" panose="020B0604020202020204" pitchFamily="34" charset="0"/>
              <a:cs typeface="Arial" panose="020B0604020202020204" pitchFamily="34" charset="0"/>
            </a:endParaRPr>
          </a:p>
          <a:p>
            <a:pPr marL="0" indent="0" fontAlgn="base">
              <a:spcBef>
                <a:spcPts val="0"/>
              </a:spcBef>
              <a:buNone/>
            </a:pPr>
            <a:endParaRPr lang="en-US">
              <a:latin typeface="Arial" panose="020B0604020202020204" pitchFamily="34" charset="0"/>
              <a:cs typeface="Arial" panose="020B0604020202020204" pitchFamily="34" charset="0"/>
            </a:endParaRPr>
          </a:p>
          <a:p>
            <a:pPr>
              <a:spcBef>
                <a:spcPts val="0"/>
              </a:spcBef>
            </a:pPr>
            <a:endParaRPr lang="en-US" sz="2400"/>
          </a:p>
        </p:txBody>
      </p:sp>
      <p:sp>
        <p:nvSpPr>
          <p:cNvPr id="3" name="Slide Number Placeholder 2">
            <a:extLst>
              <a:ext uri="{FF2B5EF4-FFF2-40B4-BE49-F238E27FC236}">
                <a16:creationId xmlns:a16="http://schemas.microsoft.com/office/drawing/2014/main" id="{FEE0DAAA-9017-D938-367E-AC91EE86FDEA}"/>
              </a:ext>
            </a:extLst>
          </p:cNvPr>
          <p:cNvSpPr>
            <a:spLocks noGrp="1"/>
          </p:cNvSpPr>
          <p:nvPr>
            <p:ph type="sldNum" sz="quarter" idx="14"/>
          </p:nvPr>
        </p:nvSpPr>
        <p:spPr/>
        <p:txBody>
          <a:bodyPr/>
          <a:lstStyle/>
          <a:p>
            <a:fld id="{11F27F3A-B3E9-41ED-AF8F-A365F10BB65F}" type="slidenum">
              <a:rPr lang="en-US" smtClean="0"/>
              <a:pPr/>
              <a:t>24</a:t>
            </a:fld>
            <a:endParaRPr lang="en-US"/>
          </a:p>
        </p:txBody>
      </p:sp>
      <p:sp>
        <p:nvSpPr>
          <p:cNvPr id="5" name="Text Placeholder 4">
            <a:extLst>
              <a:ext uri="{FF2B5EF4-FFF2-40B4-BE49-F238E27FC236}">
                <a16:creationId xmlns:a16="http://schemas.microsoft.com/office/drawing/2014/main" id="{42E88B08-4EF0-3B1D-65A1-FF88C6D6318E}"/>
              </a:ext>
            </a:extLst>
          </p:cNvPr>
          <p:cNvSpPr>
            <a:spLocks noGrp="1"/>
          </p:cNvSpPr>
          <p:nvPr>
            <p:ph type="body" sz="quarter" idx="15"/>
          </p:nvPr>
        </p:nvSpPr>
        <p:spPr/>
        <p:txBody>
          <a:bodyPr>
            <a:normAutofit/>
          </a:bodyPr>
          <a:lstStyle/>
          <a:p>
            <a:pPr algn="ctr"/>
            <a:r>
              <a:rPr lang="en-US" sz="3200"/>
              <a:t>Underdiagnosed, Stigma Reduction and Visibility Efforts </a:t>
            </a:r>
          </a:p>
        </p:txBody>
      </p:sp>
      <p:pic>
        <p:nvPicPr>
          <p:cNvPr id="1026" name="Picture 2" descr="Brain Drawing Images – Browse 1,708,309 Stock Photos, Vectors, and Video |  Adobe Stock">
            <a:extLst>
              <a:ext uri="{FF2B5EF4-FFF2-40B4-BE49-F238E27FC236}">
                <a16:creationId xmlns:a16="http://schemas.microsoft.com/office/drawing/2014/main" id="{DA95D6AF-282C-7639-1B2A-A0249A08A66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667" b="78056" l="417" r="98750">
                        <a14:foregroundMark x1="42639" y1="32778" x2="42639" y2="32778"/>
                        <a14:foregroundMark x1="39167" y1="32500" x2="39167" y2="32500"/>
                        <a14:foregroundMark x1="36111" y1="33611" x2="36111" y2="33611"/>
                        <a14:foregroundMark x1="41944" y1="28611" x2="41944" y2="28611"/>
                        <a14:foregroundMark x1="41944" y1="28056" x2="41944" y2="28056"/>
                        <a14:foregroundMark x1="50972" y1="67778" x2="50972" y2="67778"/>
                        <a14:foregroundMark x1="75694" y1="55000" x2="75694" y2="55000"/>
                        <a14:foregroundMark x1="80417" y1="55000" x2="80417" y2="55000"/>
                        <a14:foregroundMark x1="68194" y1="58889" x2="83750" y2="56111"/>
                        <a14:foregroundMark x1="83750" y1="56111" x2="91111" y2="56111"/>
                        <a14:foregroundMark x1="91111" y1="56111" x2="98472" y2="50833"/>
                        <a14:foregroundMark x1="98472" y1="50833" x2="98750" y2="50000"/>
                        <a14:foregroundMark x1="68889" y1="57500" x2="78611" y2="54167"/>
                        <a14:foregroundMark x1="78611" y1="54167" x2="87500" y2="55833"/>
                        <a14:foregroundMark x1="87500" y1="55833" x2="95278" y2="53333"/>
                        <a14:foregroundMark x1="95278" y1="53333" x2="98750" y2="49722"/>
                        <a14:foregroundMark x1="69583" y1="54722" x2="81111" y2="54722"/>
                        <a14:foregroundMark x1="81111" y1="54722" x2="97083" y2="53056"/>
                        <a14:foregroundMark x1="70972" y1="59722" x2="98056" y2="53889"/>
                        <a14:foregroundMark x1="98056" y1="53889" x2="81250" y2="58611"/>
                        <a14:foregroundMark x1="81250" y1="58611" x2="81944" y2="56944"/>
                        <a14:foregroundMark x1="29722" y1="42222" x2="3056" y2="38611"/>
                        <a14:foregroundMark x1="3056" y1="38611" x2="23194" y2="48333"/>
                        <a14:foregroundMark x1="23194" y1="48333" x2="30694" y2="48333"/>
                        <a14:foregroundMark x1="30694" y1="48333" x2="30833" y2="47778"/>
                        <a14:foregroundMark x1="3056" y1="39722" x2="10000" y2="42778"/>
                        <a14:foregroundMark x1="10000" y1="42778" x2="10417" y2="42500"/>
                        <a14:foregroundMark x1="1944" y1="40000" x2="1944" y2="40000"/>
                        <a14:foregroundMark x1="1528" y1="46111" x2="1528" y2="46111"/>
                        <a14:foregroundMark x1="2222" y1="46389" x2="2222" y2="46389"/>
                        <a14:foregroundMark x1="3333" y1="45556" x2="3194" y2="44167"/>
                        <a14:foregroundMark x1="4028" y1="43333" x2="5694" y2="42222"/>
                        <a14:foregroundMark x1="417" y1="45278" x2="1111" y2="46389"/>
                        <a14:foregroundMark x1="38194" y1="22778" x2="38194" y2="22778"/>
                        <a14:foregroundMark x1="40833" y1="27778" x2="40833" y2="27500"/>
                        <a14:foregroundMark x1="35000" y1="34444" x2="34861" y2="33889"/>
                        <a14:foregroundMark x1="69583" y1="60000" x2="71111" y2="57222"/>
                        <a14:backgroundMark x1="35278" y1="34722" x2="35278" y2="34722"/>
                        <a14:backgroundMark x1="41528" y1="28333" x2="41528" y2="28333"/>
                      </a14:backgroundRemoval>
                    </a14:imgEffect>
                  </a14:imgLayer>
                </a14:imgProps>
              </a:ext>
              <a:ext uri="{28A0092B-C50C-407E-A947-70E740481C1C}">
                <a14:useLocalDpi xmlns:a14="http://schemas.microsoft.com/office/drawing/2010/main" val="0"/>
              </a:ext>
            </a:extLst>
          </a:blip>
          <a:srcRect t="15403" b="14140"/>
          <a:stretch>
            <a:fillRect/>
          </a:stretch>
        </p:blipFill>
        <p:spPr bwMode="auto">
          <a:xfrm>
            <a:off x="6627227" y="4342803"/>
            <a:ext cx="5564773" cy="223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3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FAB31-779A-3D84-AF24-7DFF650ED805}"/>
              </a:ext>
            </a:extLst>
          </p:cNvPr>
          <p:cNvSpPr>
            <a:spLocks noGrp="1"/>
          </p:cNvSpPr>
          <p:nvPr>
            <p:ph type="body" sz="quarter" idx="10"/>
          </p:nvPr>
        </p:nvSpPr>
        <p:spPr>
          <a:xfrm>
            <a:off x="201305" y="987552"/>
            <a:ext cx="11625227" cy="5440679"/>
          </a:xfrm>
        </p:spPr>
        <p:txBody>
          <a:bodyPr/>
          <a:lstStyle/>
          <a:p>
            <a:r>
              <a:rPr lang="en-US" sz="1800">
                <a:latin typeface="Arial" panose="020B0604020202020204" pitchFamily="34" charset="0"/>
                <a:cs typeface="Arial" panose="020B0604020202020204" pitchFamily="34" charset="0"/>
              </a:rPr>
              <a:t>Individuals with TBI have historically faced significant barriers and limited access to North Carolina’s public service system or have accessed services under other diagnoses.</a:t>
            </a:r>
          </a:p>
          <a:p>
            <a:r>
              <a:rPr lang="en-US" sz="1800">
                <a:latin typeface="Arial" panose="020B0604020202020204" pitchFamily="34" charset="0"/>
                <a:cs typeface="Arial" panose="020B0604020202020204" pitchFamily="34" charset="0"/>
              </a:rPr>
              <a:t>Service access based on TBI diagnosis has been increasing over the more recent past largely due to sustained education, advocacy, and screening efforts. </a:t>
            </a:r>
          </a:p>
          <a:p>
            <a:r>
              <a:rPr lang="en-US" sz="1800">
                <a:latin typeface="Arial" panose="020B0604020202020204" pitchFamily="34" charset="0"/>
                <a:cs typeface="Arial" panose="020B0604020202020204" pitchFamily="34" charset="0"/>
              </a:rPr>
              <a:t>Growing number of service opportunities:</a:t>
            </a: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pPr marL="0" indent="0">
              <a:buNone/>
            </a:pPr>
            <a:endParaRPr lang="en-US" sz="1800" b="1">
              <a:latin typeface="Arial" panose="020B0604020202020204" pitchFamily="34" charset="0"/>
              <a:cs typeface="Arial" panose="020B0604020202020204" pitchFamily="34" charset="0"/>
            </a:endParaRPr>
          </a:p>
          <a:p>
            <a:pPr marL="0" indent="0" algn="ctr">
              <a:buNone/>
            </a:pPr>
            <a:r>
              <a:rPr lang="en-US" b="1">
                <a:solidFill>
                  <a:schemeClr val="bg2">
                    <a:lumMod val="25000"/>
                  </a:schemeClr>
                </a:solidFill>
                <a:latin typeface="Arial" panose="020B0604020202020204" pitchFamily="34" charset="0"/>
                <a:cs typeface="Arial" panose="020B0604020202020204" pitchFamily="34" charset="0"/>
              </a:rPr>
              <a:t>These opportunities – and others still in development – will be guided by our TBI State Action Plan – everyone is encouraged to review and provide feedback on the draft plan when posted later this month.</a:t>
            </a:r>
          </a:p>
          <a:p>
            <a:pPr marL="0" indent="0">
              <a:buNone/>
            </a:pPr>
            <a:endParaRPr lang="en-US" sz="1800">
              <a:latin typeface="Arial" panose="020B0604020202020204" pitchFamily="34" charset="0"/>
              <a:cs typeface="Arial" panose="020B0604020202020204" pitchFamily="34" charset="0"/>
            </a:endParaRPr>
          </a:p>
          <a:p>
            <a:pPr marL="0" indent="0">
              <a:buNone/>
            </a:pPr>
            <a:r>
              <a:rPr lang="en-US"/>
              <a:t>   </a:t>
            </a:r>
          </a:p>
        </p:txBody>
      </p:sp>
      <p:sp>
        <p:nvSpPr>
          <p:cNvPr id="3" name="Slide Number Placeholder 2">
            <a:extLst>
              <a:ext uri="{FF2B5EF4-FFF2-40B4-BE49-F238E27FC236}">
                <a16:creationId xmlns:a16="http://schemas.microsoft.com/office/drawing/2014/main" id="{BA558934-63CC-A45A-69A0-67699FDF848B}"/>
              </a:ext>
            </a:extLst>
          </p:cNvPr>
          <p:cNvSpPr>
            <a:spLocks noGrp="1"/>
          </p:cNvSpPr>
          <p:nvPr>
            <p:ph type="sldNum" sz="quarter" idx="14"/>
          </p:nvPr>
        </p:nvSpPr>
        <p:spPr/>
        <p:txBody>
          <a:bodyPr/>
          <a:lstStyle/>
          <a:p>
            <a:fld id="{11F27F3A-B3E9-41ED-AF8F-A365F10BB65F}" type="slidenum">
              <a:rPr lang="en-US" smtClean="0"/>
              <a:pPr/>
              <a:t>25</a:t>
            </a:fld>
            <a:endParaRPr lang="en-US"/>
          </a:p>
        </p:txBody>
      </p:sp>
      <p:sp>
        <p:nvSpPr>
          <p:cNvPr id="5" name="Text Placeholder 4">
            <a:extLst>
              <a:ext uri="{FF2B5EF4-FFF2-40B4-BE49-F238E27FC236}">
                <a16:creationId xmlns:a16="http://schemas.microsoft.com/office/drawing/2014/main" id="{E92CB22F-E6AB-80B7-956E-7601EEB63800}"/>
              </a:ext>
            </a:extLst>
          </p:cNvPr>
          <p:cNvSpPr>
            <a:spLocks noGrp="1"/>
          </p:cNvSpPr>
          <p:nvPr>
            <p:ph type="body" sz="quarter" idx="15"/>
          </p:nvPr>
        </p:nvSpPr>
        <p:spPr>
          <a:xfrm>
            <a:off x="201613" y="477325"/>
            <a:ext cx="11624919" cy="628650"/>
          </a:xfrm>
        </p:spPr>
        <p:txBody>
          <a:bodyPr>
            <a:normAutofit/>
          </a:bodyPr>
          <a:lstStyle/>
          <a:p>
            <a:pPr algn="ctr"/>
            <a:r>
              <a:rPr lang="en-US" sz="3200"/>
              <a:t>Opportunities For Growth and Service Expansion </a:t>
            </a:r>
          </a:p>
        </p:txBody>
      </p:sp>
      <p:sp>
        <p:nvSpPr>
          <p:cNvPr id="7" name="TextBox 6">
            <a:extLst>
              <a:ext uri="{FF2B5EF4-FFF2-40B4-BE49-F238E27FC236}">
                <a16:creationId xmlns:a16="http://schemas.microsoft.com/office/drawing/2014/main" id="{A3EDBE79-BC96-EEA2-6DA6-5B540AABC960}"/>
              </a:ext>
            </a:extLst>
          </p:cNvPr>
          <p:cNvSpPr txBox="1"/>
          <p:nvPr/>
        </p:nvSpPr>
        <p:spPr>
          <a:xfrm>
            <a:off x="1417320" y="2797607"/>
            <a:ext cx="8485632" cy="1938992"/>
          </a:xfrm>
          <a:prstGeom prst="rect">
            <a:avLst/>
          </a:prstGeom>
          <a:noFill/>
        </p:spPr>
        <p:txBody>
          <a:bodyPr wrap="square" rtlCol="0">
            <a:spAutoFit/>
          </a:bodyPr>
          <a:lstStyle/>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TBI State Appropriated Funds Program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1915(i) Services</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TBI Waiver (pilot and future expansion)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Innovations, CAP/DA and CAP/C Waivers (for those who qualify)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Medicaid State Plan Benefits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Mental Health (MH) and Substance Use Disorder (SUD) Services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Clinically Managed Population-Specific High-Intensity Residential Treatment Program (ASAM 3.3) – coming soon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Peer Support Program – coming soon </a:t>
            </a:r>
          </a:p>
          <a:p>
            <a:pPr marL="171450" indent="-171450" fontAlgn="base">
              <a:buFont typeface="Wingdings" panose="05000000000000000000" pitchFamily="2" charset="2"/>
              <a:buChar char="ü"/>
            </a:pPr>
            <a:r>
              <a:rPr lang="en-US" sz="1200">
                <a:latin typeface="Arial" panose="020B0604020202020204" pitchFamily="34" charset="0"/>
                <a:cs typeface="Arial" panose="020B0604020202020204" pitchFamily="34" charset="0"/>
              </a:rPr>
              <a:t>Screening efforts across multiple settings, including Transition Programs (TPs), Intimate Partner Violence (IPV) pilot sites, and Certified Community Behavioral Health Clinics (CCBHCs) </a:t>
            </a:r>
          </a:p>
        </p:txBody>
      </p:sp>
    </p:spTree>
    <p:extLst>
      <p:ext uri="{BB962C8B-B14F-4D97-AF65-F5344CB8AC3E}">
        <p14:creationId xmlns:p14="http://schemas.microsoft.com/office/powerpoint/2010/main" val="2956974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293" y="517584"/>
            <a:ext cx="2169170" cy="2911416"/>
            <a:chOff x="0" y="0"/>
            <a:chExt cx="683086" cy="916824"/>
          </a:xfrm>
        </p:grpSpPr>
        <p:sp>
          <p:nvSpPr>
            <p:cNvPr id="3" name="Freeform 3"/>
            <p:cNvSpPr/>
            <p:nvPr/>
          </p:nvSpPr>
          <p:spPr>
            <a:xfrm>
              <a:off x="0" y="0"/>
              <a:ext cx="683086" cy="916824"/>
            </a:xfrm>
            <a:custGeom>
              <a:avLst/>
              <a:gdLst/>
              <a:ahLst/>
              <a:cxnLst/>
              <a:rect l="l" t="t" r="r" b="b"/>
              <a:pathLst>
                <a:path w="683086" h="916824">
                  <a:moveTo>
                    <a:pt x="59484" y="0"/>
                  </a:moveTo>
                  <a:lnTo>
                    <a:pt x="623602" y="0"/>
                  </a:lnTo>
                  <a:cubicBezTo>
                    <a:pt x="656454" y="0"/>
                    <a:pt x="683086" y="26632"/>
                    <a:pt x="683086" y="59484"/>
                  </a:cubicBezTo>
                  <a:lnTo>
                    <a:pt x="683086" y="857340"/>
                  </a:lnTo>
                  <a:cubicBezTo>
                    <a:pt x="683086" y="890192"/>
                    <a:pt x="656454" y="916824"/>
                    <a:pt x="623602" y="916824"/>
                  </a:cubicBezTo>
                  <a:lnTo>
                    <a:pt x="59484" y="916824"/>
                  </a:lnTo>
                  <a:cubicBezTo>
                    <a:pt x="26632" y="916824"/>
                    <a:pt x="0" y="890192"/>
                    <a:pt x="0" y="857340"/>
                  </a:cubicBezTo>
                  <a:lnTo>
                    <a:pt x="0" y="59484"/>
                  </a:lnTo>
                  <a:cubicBezTo>
                    <a:pt x="0" y="26632"/>
                    <a:pt x="26632" y="0"/>
                    <a:pt x="59484"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683086" cy="95492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3774556" y="517584"/>
            <a:ext cx="2169170" cy="2911416"/>
          </a:xfrm>
          <a:custGeom>
            <a:avLst/>
            <a:gdLst/>
            <a:ahLst/>
            <a:cxnLst/>
            <a:rect l="l" t="t" r="r" b="b"/>
            <a:pathLst>
              <a:path w="683086" h="916824">
                <a:moveTo>
                  <a:pt x="59484" y="0"/>
                </a:moveTo>
                <a:lnTo>
                  <a:pt x="623602" y="0"/>
                </a:lnTo>
                <a:cubicBezTo>
                  <a:pt x="656454" y="0"/>
                  <a:pt x="683086" y="26632"/>
                  <a:pt x="683086" y="59484"/>
                </a:cubicBezTo>
                <a:lnTo>
                  <a:pt x="683086" y="857340"/>
                </a:lnTo>
                <a:cubicBezTo>
                  <a:pt x="683086" y="890192"/>
                  <a:pt x="656454" y="916824"/>
                  <a:pt x="623602" y="916824"/>
                </a:cubicBezTo>
                <a:lnTo>
                  <a:pt x="59484" y="916824"/>
                </a:lnTo>
                <a:cubicBezTo>
                  <a:pt x="26632" y="916824"/>
                  <a:pt x="0" y="890192"/>
                  <a:pt x="0" y="857340"/>
                </a:cubicBezTo>
                <a:lnTo>
                  <a:pt x="0" y="59484"/>
                </a:lnTo>
                <a:cubicBezTo>
                  <a:pt x="0" y="26632"/>
                  <a:pt x="26632" y="0"/>
                  <a:pt x="59484"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3774556" y="396596"/>
            <a:ext cx="2169170" cy="303240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7"/>
          <p:cNvSpPr txBox="1"/>
          <p:nvPr/>
        </p:nvSpPr>
        <p:spPr>
          <a:xfrm>
            <a:off x="9402253" y="4220428"/>
            <a:ext cx="2167125" cy="337272"/>
          </a:xfrm>
          <a:prstGeom prst="rect">
            <a:avLst/>
          </a:prstGeom>
        </p:spPr>
        <p:txBody>
          <a:bodyPr lIns="0" tIns="0" rIns="0" bIns="0" rtlCol="0" anchor="t">
            <a:spAutoFit/>
          </a:bodyPr>
          <a:lstStyle/>
          <a:p>
            <a:pPr marL="0" marR="0" lvl="0" indent="0" algn="ctr" defTabSz="914400" rtl="0" eaLnBrk="1" fontAlgn="auto" latinLnBrk="0" hangingPunct="1">
              <a:lnSpc>
                <a:spcPts val="2810"/>
              </a:lnSpc>
              <a:spcBef>
                <a:spcPts val="0"/>
              </a:spcBef>
              <a:spcAft>
                <a:spcPts val="0"/>
              </a:spcAft>
              <a:buClrTx/>
              <a:buSzTx/>
              <a:buFontTx/>
              <a:buNone/>
              <a:tabLst/>
              <a:defRPr/>
            </a:pPr>
            <a:r>
              <a:rPr lang="en-US" sz="2007" b="1">
                <a:solidFill>
                  <a:srgbClr val="ACCBF9">
                    <a:lumMod val="10000"/>
                  </a:srgbClr>
                </a:solidFill>
                <a:latin typeface="Calibri" panose="020F0502020204030204"/>
                <a:ea typeface="TT Commons Pro Bold"/>
                <a:cs typeface="TT Commons Pro Bold"/>
                <a:sym typeface="TT Commons Pro Bold"/>
              </a:rPr>
              <a:t>Stephanie Jones</a:t>
            </a:r>
            <a:endParaRPr kumimoji="0" lang="en-US" sz="2007" b="1" i="0" u="none" strike="noStrike" kern="1200" cap="none" spc="0" normalizeH="0" baseline="0" noProof="0">
              <a:ln>
                <a:noFill/>
              </a:ln>
              <a:solidFill>
                <a:srgbClr val="ACCBF9">
                  <a:lumMod val="10000"/>
                </a:srgbClr>
              </a:solidFill>
              <a:effectLst/>
              <a:uLnTx/>
              <a:uFillTx/>
              <a:latin typeface="Calibri" panose="020F0502020204030204"/>
              <a:ea typeface="TT Commons Pro Bold"/>
              <a:cs typeface="TT Commons Pro Bold"/>
              <a:sym typeface="TT Commons Pro Bold"/>
            </a:endParaRPr>
          </a:p>
        </p:txBody>
      </p:sp>
      <p:sp>
        <p:nvSpPr>
          <p:cNvPr id="38" name="TextBox 38"/>
          <p:cNvSpPr txBox="1"/>
          <p:nvPr/>
        </p:nvSpPr>
        <p:spPr>
          <a:xfrm>
            <a:off x="2661054" y="4267826"/>
            <a:ext cx="2167125" cy="337272"/>
          </a:xfrm>
          <a:prstGeom prst="rect">
            <a:avLst/>
          </a:prstGeom>
        </p:spPr>
        <p:txBody>
          <a:bodyPr lIns="0" tIns="0" rIns="0" bIns="0" rtlCol="0" anchor="t">
            <a:spAutoFit/>
          </a:bodyPr>
          <a:lstStyle/>
          <a:p>
            <a:pPr marL="0" marR="0" lvl="0" indent="0" algn="ctr" defTabSz="914400" rtl="0" eaLnBrk="1" fontAlgn="auto" latinLnBrk="0" hangingPunct="1">
              <a:lnSpc>
                <a:spcPts val="2810"/>
              </a:lnSpc>
              <a:spcBef>
                <a:spcPts val="0"/>
              </a:spcBef>
              <a:spcAft>
                <a:spcPts val="0"/>
              </a:spcAft>
              <a:buClrTx/>
              <a:buSzTx/>
              <a:buFontTx/>
              <a:buNone/>
              <a:tabLst/>
              <a:defRPr/>
            </a:pPr>
            <a:r>
              <a:rPr kumimoji="0" lang="en-US" sz="2007" b="1" i="0" u="none" strike="noStrike" kern="1200" cap="none" spc="0" normalizeH="0" baseline="0" noProof="0">
                <a:ln>
                  <a:noFill/>
                </a:ln>
                <a:solidFill>
                  <a:srgbClr val="ACCBF9">
                    <a:lumMod val="10000"/>
                  </a:srgbClr>
                </a:solidFill>
                <a:effectLst/>
                <a:uLnTx/>
                <a:uFillTx/>
                <a:latin typeface="Calibri" panose="020F0502020204030204"/>
                <a:ea typeface="TT Commons Pro Bold"/>
                <a:cs typeface="TT Commons Pro Bold"/>
                <a:sym typeface="TT Commons Pro Bold"/>
              </a:rPr>
              <a:t>Tina Barrett</a:t>
            </a:r>
          </a:p>
        </p:txBody>
      </p:sp>
      <p:sp>
        <p:nvSpPr>
          <p:cNvPr id="40" name="TextBox 40"/>
          <p:cNvSpPr txBox="1"/>
          <p:nvPr/>
        </p:nvSpPr>
        <p:spPr>
          <a:xfrm>
            <a:off x="5050036" y="4267826"/>
            <a:ext cx="2167125" cy="337272"/>
          </a:xfrm>
          <a:prstGeom prst="rect">
            <a:avLst/>
          </a:prstGeom>
        </p:spPr>
        <p:txBody>
          <a:bodyPr lIns="0" tIns="0" rIns="0" bIns="0" rtlCol="0" anchor="t">
            <a:spAutoFit/>
          </a:bodyPr>
          <a:lstStyle/>
          <a:p>
            <a:pPr marL="0" marR="0" lvl="0" indent="0" algn="ctr" defTabSz="914400" rtl="0" eaLnBrk="1" fontAlgn="auto" latinLnBrk="0" hangingPunct="1">
              <a:lnSpc>
                <a:spcPts val="2810"/>
              </a:lnSpc>
              <a:spcBef>
                <a:spcPts val="0"/>
              </a:spcBef>
              <a:spcAft>
                <a:spcPts val="0"/>
              </a:spcAft>
              <a:buClrTx/>
              <a:buSzTx/>
              <a:buFontTx/>
              <a:buNone/>
              <a:tabLst/>
              <a:defRPr/>
            </a:pPr>
            <a:r>
              <a:rPr kumimoji="0" lang="en-US" sz="2007" b="1" i="0" u="none" strike="noStrike" kern="1200" cap="none" spc="0" normalizeH="0" baseline="0" noProof="0">
                <a:ln>
                  <a:noFill/>
                </a:ln>
                <a:solidFill>
                  <a:srgbClr val="ACCBF9">
                    <a:lumMod val="10000"/>
                  </a:srgbClr>
                </a:solidFill>
                <a:effectLst/>
                <a:uLnTx/>
                <a:uFillTx/>
                <a:latin typeface="Calibri" panose="020F0502020204030204"/>
                <a:ea typeface="TT Commons Pro Bold"/>
                <a:cs typeface="TT Commons Pro Bold"/>
                <a:sym typeface="TT Commons Pro Bold"/>
              </a:rPr>
              <a:t>Scott Pokorny</a:t>
            </a:r>
          </a:p>
        </p:txBody>
      </p:sp>
      <p:sp>
        <p:nvSpPr>
          <p:cNvPr id="42" name="TextBox 42"/>
          <p:cNvSpPr txBox="1"/>
          <p:nvPr/>
        </p:nvSpPr>
        <p:spPr>
          <a:xfrm>
            <a:off x="7179189" y="4267826"/>
            <a:ext cx="2167125" cy="337272"/>
          </a:xfrm>
          <a:prstGeom prst="rect">
            <a:avLst/>
          </a:prstGeom>
        </p:spPr>
        <p:txBody>
          <a:bodyPr lIns="0" tIns="0" rIns="0" bIns="0" rtlCol="0" anchor="t">
            <a:spAutoFit/>
          </a:bodyPr>
          <a:lstStyle/>
          <a:p>
            <a:pPr marL="0" marR="0" lvl="0" indent="0" algn="ctr" defTabSz="914400" rtl="0" eaLnBrk="1" fontAlgn="auto" latinLnBrk="0" hangingPunct="1">
              <a:lnSpc>
                <a:spcPts val="2810"/>
              </a:lnSpc>
              <a:spcBef>
                <a:spcPts val="0"/>
              </a:spcBef>
              <a:spcAft>
                <a:spcPts val="0"/>
              </a:spcAft>
              <a:buClrTx/>
              <a:buSzTx/>
              <a:buFontTx/>
              <a:buNone/>
              <a:tabLst/>
              <a:defRPr/>
            </a:pPr>
            <a:r>
              <a:rPr kumimoji="0" lang="en-US" sz="2007" b="1" i="0" u="none" strike="noStrike" kern="1200" cap="none" spc="0" normalizeH="0" baseline="0" noProof="0">
                <a:ln>
                  <a:noFill/>
                </a:ln>
                <a:solidFill>
                  <a:srgbClr val="ACCBF9">
                    <a:lumMod val="10000"/>
                  </a:srgbClr>
                </a:solidFill>
                <a:effectLst/>
                <a:uLnTx/>
                <a:uFillTx/>
                <a:latin typeface="Calibri" panose="020F0502020204030204"/>
                <a:ea typeface="TT Commons Pro Bold"/>
                <a:cs typeface="TT Commons Pro Bold"/>
                <a:sym typeface="TT Commons Pro Bold"/>
              </a:rPr>
              <a:t>Lauren Spencer</a:t>
            </a:r>
          </a:p>
        </p:txBody>
      </p:sp>
      <p:pic>
        <p:nvPicPr>
          <p:cNvPr id="62" name="Picture 61">
            <a:extLst>
              <a:ext uri="{FF2B5EF4-FFF2-40B4-BE49-F238E27FC236}">
                <a16:creationId xmlns:a16="http://schemas.microsoft.com/office/drawing/2014/main" id="{2AED50B4-3369-70F0-3F70-627A46796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394" y="2095799"/>
            <a:ext cx="1775042" cy="2047159"/>
          </a:xfrm>
          <a:prstGeom prst="roundRect">
            <a:avLst/>
          </a:prstGeom>
        </p:spPr>
      </p:pic>
      <p:pic>
        <p:nvPicPr>
          <p:cNvPr id="64" name="Picture 63" descr="A person smiling for the camera&#10;&#10;AI-generated content may be incorrect.">
            <a:extLst>
              <a:ext uri="{FF2B5EF4-FFF2-40B4-BE49-F238E27FC236}">
                <a16:creationId xmlns:a16="http://schemas.microsoft.com/office/drawing/2014/main" id="{8839C3E5-BCF8-E735-1E97-FA2F82728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598" y="2095799"/>
            <a:ext cx="1809749" cy="2017318"/>
          </a:xfrm>
          <a:prstGeom prst="roundRect">
            <a:avLst/>
          </a:prstGeom>
        </p:spPr>
      </p:pic>
      <p:pic>
        <p:nvPicPr>
          <p:cNvPr id="20" name="Picture 19" descr="A picture containing person, laying, hairpiece, thread&#10;&#10;AI-generated content may be incorrect.">
            <a:extLst>
              <a:ext uri="{FF2B5EF4-FFF2-40B4-BE49-F238E27FC236}">
                <a16:creationId xmlns:a16="http://schemas.microsoft.com/office/drawing/2014/main" id="{1CA216B4-5DAC-81D0-A805-F71D146D34E2}"/>
              </a:ext>
            </a:extLst>
          </p:cNvPr>
          <p:cNvPicPr>
            <a:picLocks noChangeAspect="1"/>
          </p:cNvPicPr>
          <p:nvPr/>
        </p:nvPicPr>
        <p:blipFill>
          <a:blip r:embed="rId4">
            <a:extLst>
              <a:ext uri="{28A0092B-C50C-407E-A947-70E740481C1C}">
                <a14:useLocalDpi xmlns:a14="http://schemas.microsoft.com/office/drawing/2010/main" val="0"/>
              </a:ext>
            </a:extLst>
          </a:blip>
          <a:srcRect l="3407" t="-1755" r="12029" b="3673"/>
          <a:stretch>
            <a:fillRect/>
          </a:stretch>
        </p:blipFill>
        <p:spPr>
          <a:xfrm rot="5400000">
            <a:off x="7276247" y="2225399"/>
            <a:ext cx="2015510" cy="1756311"/>
          </a:xfrm>
          <a:prstGeom prst="roundRect">
            <a:avLst/>
          </a:prstGeom>
        </p:spPr>
      </p:pic>
      <p:sp>
        <p:nvSpPr>
          <p:cNvPr id="21" name="Title 1">
            <a:extLst>
              <a:ext uri="{FF2B5EF4-FFF2-40B4-BE49-F238E27FC236}">
                <a16:creationId xmlns:a16="http://schemas.microsoft.com/office/drawing/2014/main" id="{1E34C1B5-829C-8B5E-8A33-6F6DB36F0D44}"/>
              </a:ext>
            </a:extLst>
          </p:cNvPr>
          <p:cNvSpPr txBox="1">
            <a:spLocks/>
          </p:cNvSpPr>
          <p:nvPr/>
        </p:nvSpPr>
        <p:spPr>
          <a:xfrm>
            <a:off x="515693" y="755732"/>
            <a:ext cx="10609296" cy="5486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tx2">
                    <a:lumMod val="75000"/>
                  </a:schemeClr>
                </a:solidFill>
                <a:latin typeface="+mn-lt"/>
                <a:cs typeface="Arial"/>
              </a:rPr>
              <a:t>Fireside Chat Panel</a:t>
            </a:r>
            <a:br>
              <a:rPr lang="en-US" sz="3600" b="1">
                <a:solidFill>
                  <a:schemeClr val="tx2">
                    <a:lumMod val="75000"/>
                  </a:schemeClr>
                </a:solidFill>
                <a:latin typeface="+mn-lt"/>
                <a:cs typeface="Arial"/>
              </a:rPr>
            </a:br>
            <a:endParaRPr lang="en-US" sz="3600" b="1">
              <a:solidFill>
                <a:schemeClr val="tx2">
                  <a:lumMod val="75000"/>
                </a:schemeClr>
              </a:solidFill>
              <a:latin typeface="+mn-lt"/>
            </a:endParaRPr>
          </a:p>
        </p:txBody>
      </p:sp>
      <p:pic>
        <p:nvPicPr>
          <p:cNvPr id="8" name="Picture 7" descr="A picture containing person, posing, suit&#10;&#10;AI-generated content may be incorrect.">
            <a:extLst>
              <a:ext uri="{FF2B5EF4-FFF2-40B4-BE49-F238E27FC236}">
                <a16:creationId xmlns:a16="http://schemas.microsoft.com/office/drawing/2014/main" id="{65C10DF7-1E21-26D4-55B7-BD54E3C00128}"/>
              </a:ext>
            </a:extLst>
          </p:cNvPr>
          <p:cNvPicPr>
            <a:picLocks noChangeAspect="1"/>
          </p:cNvPicPr>
          <p:nvPr/>
        </p:nvPicPr>
        <p:blipFill>
          <a:blip r:embed="rId5">
            <a:extLst>
              <a:ext uri="{28A0092B-C50C-407E-A947-70E740481C1C}">
                <a14:useLocalDpi xmlns:a14="http://schemas.microsoft.com/office/drawing/2010/main" val="0"/>
              </a:ext>
            </a:extLst>
          </a:blip>
          <a:srcRect l="8434" t="5588" r="9936" b="7268"/>
          <a:stretch>
            <a:fillRect/>
          </a:stretch>
        </p:blipFill>
        <p:spPr>
          <a:xfrm>
            <a:off x="578777" y="2095799"/>
            <a:ext cx="1885555" cy="2006856"/>
          </a:xfrm>
          <a:prstGeom prst="roundRect">
            <a:avLst/>
          </a:prstGeom>
        </p:spPr>
      </p:pic>
      <p:sp>
        <p:nvSpPr>
          <p:cNvPr id="9" name="TextBox 38">
            <a:extLst>
              <a:ext uri="{FF2B5EF4-FFF2-40B4-BE49-F238E27FC236}">
                <a16:creationId xmlns:a16="http://schemas.microsoft.com/office/drawing/2014/main" id="{E07093DB-2B67-6C3B-4992-638F837F6BBB}"/>
              </a:ext>
            </a:extLst>
          </p:cNvPr>
          <p:cNvSpPr txBox="1"/>
          <p:nvPr/>
        </p:nvSpPr>
        <p:spPr>
          <a:xfrm>
            <a:off x="437990" y="4267826"/>
            <a:ext cx="2167125" cy="337272"/>
          </a:xfrm>
          <a:prstGeom prst="rect">
            <a:avLst/>
          </a:prstGeom>
        </p:spPr>
        <p:txBody>
          <a:bodyPr lIns="0" tIns="0" rIns="0" bIns="0" rtlCol="0" anchor="t">
            <a:spAutoFit/>
          </a:bodyPr>
          <a:lstStyle/>
          <a:p>
            <a:pPr marL="0" marR="0" lvl="0" indent="0" algn="ctr" defTabSz="914400" rtl="0" eaLnBrk="1" fontAlgn="auto" latinLnBrk="0" hangingPunct="1">
              <a:lnSpc>
                <a:spcPts val="2810"/>
              </a:lnSpc>
              <a:spcBef>
                <a:spcPts val="0"/>
              </a:spcBef>
              <a:spcAft>
                <a:spcPts val="0"/>
              </a:spcAft>
              <a:buClrTx/>
              <a:buSzTx/>
              <a:buFontTx/>
              <a:buNone/>
              <a:tabLst/>
              <a:defRPr/>
            </a:pPr>
            <a:r>
              <a:rPr kumimoji="0" lang="en-US" sz="2007" b="1" i="0" u="none" strike="noStrike" kern="1200" cap="none" spc="0" normalizeH="0" baseline="0" noProof="0">
                <a:ln>
                  <a:noFill/>
                </a:ln>
                <a:solidFill>
                  <a:srgbClr val="ACCBF9">
                    <a:lumMod val="10000"/>
                  </a:srgbClr>
                </a:solidFill>
                <a:effectLst/>
                <a:uLnTx/>
                <a:uFillTx/>
                <a:latin typeface="Calibri" panose="020F0502020204030204"/>
                <a:ea typeface="TT Commons Pro Bold"/>
                <a:cs typeface="TT Commons Pro Bold"/>
                <a:sym typeface="TT Commons Pro Bold"/>
              </a:rPr>
              <a:t>Ginger Yarbrough</a:t>
            </a:r>
          </a:p>
        </p:txBody>
      </p:sp>
      <p:sp>
        <p:nvSpPr>
          <p:cNvPr id="14" name="TextBox 45">
            <a:extLst>
              <a:ext uri="{FF2B5EF4-FFF2-40B4-BE49-F238E27FC236}">
                <a16:creationId xmlns:a16="http://schemas.microsoft.com/office/drawing/2014/main" id="{B5D2F4B0-D72D-D0E7-4434-3A13C759EB69}"/>
              </a:ext>
            </a:extLst>
          </p:cNvPr>
          <p:cNvSpPr txBox="1"/>
          <p:nvPr/>
        </p:nvSpPr>
        <p:spPr>
          <a:xfrm>
            <a:off x="189588" y="4651124"/>
            <a:ext cx="2663928" cy="412421"/>
          </a:xfrm>
          <a:prstGeom prst="rect">
            <a:avLst/>
          </a:prstGeom>
        </p:spPr>
        <p:txBody>
          <a:bodyPr wrap="square" lIns="0" tIns="0" rIns="0" bIns="0" rtlCol="0" anchor="t">
            <a:spAutoFit/>
          </a:bodyPr>
          <a:lstStyle/>
          <a:p>
            <a:pPr algn="ctr"/>
            <a:r>
              <a:rPr lang="en-US" sz="1340"/>
              <a:t>Chief Clinical Officer</a:t>
            </a:r>
          </a:p>
          <a:p>
            <a:pPr algn="ctr"/>
            <a:r>
              <a:rPr lang="en-US" sz="1340"/>
              <a:t>IDD, TBI &amp; Olmstead</a:t>
            </a:r>
          </a:p>
        </p:txBody>
      </p:sp>
      <p:sp>
        <p:nvSpPr>
          <p:cNvPr id="15" name="TextBox 45">
            <a:extLst>
              <a:ext uri="{FF2B5EF4-FFF2-40B4-BE49-F238E27FC236}">
                <a16:creationId xmlns:a16="http://schemas.microsoft.com/office/drawing/2014/main" id="{9933476A-614F-772C-5385-ABC1018AE989}"/>
              </a:ext>
            </a:extLst>
          </p:cNvPr>
          <p:cNvSpPr txBox="1"/>
          <p:nvPr/>
        </p:nvSpPr>
        <p:spPr>
          <a:xfrm>
            <a:off x="9246860" y="4602049"/>
            <a:ext cx="2663928" cy="412421"/>
          </a:xfrm>
          <a:prstGeom prst="rect">
            <a:avLst/>
          </a:prstGeom>
        </p:spPr>
        <p:txBody>
          <a:bodyPr wrap="square" lIns="0" tIns="0" rIns="0" bIns="0" rtlCol="0" anchor="t">
            <a:spAutoFit/>
          </a:bodyPr>
          <a:lstStyle/>
          <a:p>
            <a:pPr algn="ctr"/>
            <a:r>
              <a:rPr lang="en-US" sz="1340"/>
              <a:t>TBI Policy Consultant</a:t>
            </a:r>
          </a:p>
          <a:p>
            <a:pPr algn="ctr"/>
            <a:r>
              <a:rPr lang="en-US" sz="1340"/>
              <a:t>DMH/DD/SUS</a:t>
            </a:r>
          </a:p>
        </p:txBody>
      </p:sp>
      <p:sp>
        <p:nvSpPr>
          <p:cNvPr id="22" name="TextBox 45">
            <a:extLst>
              <a:ext uri="{FF2B5EF4-FFF2-40B4-BE49-F238E27FC236}">
                <a16:creationId xmlns:a16="http://schemas.microsoft.com/office/drawing/2014/main" id="{366FFADE-D3BA-761F-4D5B-4824723F6382}"/>
              </a:ext>
            </a:extLst>
          </p:cNvPr>
          <p:cNvSpPr txBox="1"/>
          <p:nvPr/>
        </p:nvSpPr>
        <p:spPr>
          <a:xfrm>
            <a:off x="2683905" y="4651125"/>
            <a:ext cx="2219470" cy="412421"/>
          </a:xfrm>
          <a:prstGeom prst="rect">
            <a:avLst/>
          </a:prstGeom>
        </p:spPr>
        <p:txBody>
          <a:bodyPr wrap="square" lIns="0" tIns="0" rIns="0" bIns="0" rtlCol="0" anchor="t">
            <a:spAutoFit/>
          </a:bodyPr>
          <a:lstStyle/>
          <a:p>
            <a:pPr algn="ctr"/>
            <a:r>
              <a:rPr lang="en-US" sz="1340"/>
              <a:t>Assistant Director</a:t>
            </a:r>
          </a:p>
          <a:p>
            <a:pPr algn="ctr"/>
            <a:r>
              <a:rPr lang="en-US" sz="1340"/>
              <a:t>IDD Services</a:t>
            </a:r>
          </a:p>
        </p:txBody>
      </p:sp>
      <p:sp>
        <p:nvSpPr>
          <p:cNvPr id="23" name="TextBox 45">
            <a:extLst>
              <a:ext uri="{FF2B5EF4-FFF2-40B4-BE49-F238E27FC236}">
                <a16:creationId xmlns:a16="http://schemas.microsoft.com/office/drawing/2014/main" id="{7EE64D73-983A-DA35-F760-453F10A48EF2}"/>
              </a:ext>
            </a:extLst>
          </p:cNvPr>
          <p:cNvSpPr txBox="1"/>
          <p:nvPr/>
        </p:nvSpPr>
        <p:spPr>
          <a:xfrm>
            <a:off x="5150598" y="4602050"/>
            <a:ext cx="1762111" cy="412421"/>
          </a:xfrm>
          <a:prstGeom prst="rect">
            <a:avLst/>
          </a:prstGeom>
        </p:spPr>
        <p:txBody>
          <a:bodyPr wrap="square" lIns="0" tIns="0" rIns="0" bIns="0" rtlCol="0" anchor="t">
            <a:spAutoFit/>
          </a:bodyPr>
          <a:lstStyle/>
          <a:p>
            <a:pPr algn="ctr"/>
            <a:r>
              <a:rPr lang="en-US" sz="1340"/>
              <a:t>Brain Injury</a:t>
            </a:r>
          </a:p>
          <a:p>
            <a:pPr algn="ctr"/>
            <a:r>
              <a:rPr lang="en-US" sz="1340"/>
              <a:t>Team Lead</a:t>
            </a:r>
          </a:p>
        </p:txBody>
      </p:sp>
      <p:sp>
        <p:nvSpPr>
          <p:cNvPr id="24" name="TextBox 45">
            <a:extLst>
              <a:ext uri="{FF2B5EF4-FFF2-40B4-BE49-F238E27FC236}">
                <a16:creationId xmlns:a16="http://schemas.microsoft.com/office/drawing/2014/main" id="{0FE819C7-4850-CD60-739C-D044FC35AF1B}"/>
              </a:ext>
            </a:extLst>
          </p:cNvPr>
          <p:cNvSpPr txBox="1"/>
          <p:nvPr/>
        </p:nvSpPr>
        <p:spPr>
          <a:xfrm>
            <a:off x="7329248" y="4602049"/>
            <a:ext cx="1805524" cy="412421"/>
          </a:xfrm>
          <a:prstGeom prst="rect">
            <a:avLst/>
          </a:prstGeom>
        </p:spPr>
        <p:txBody>
          <a:bodyPr wrap="square" lIns="0" tIns="0" rIns="0" bIns="0" rtlCol="0" anchor="t">
            <a:spAutoFit/>
          </a:bodyPr>
          <a:lstStyle/>
          <a:p>
            <a:pPr algn="ctr"/>
            <a:r>
              <a:rPr lang="en-US" sz="1340"/>
              <a:t>IDD Consultant</a:t>
            </a:r>
          </a:p>
          <a:p>
            <a:pPr algn="ctr"/>
            <a:r>
              <a:rPr lang="en-US" sz="1340"/>
              <a:t>DMH/DD/SUS</a:t>
            </a:r>
          </a:p>
        </p:txBody>
      </p:sp>
      <p:pic>
        <p:nvPicPr>
          <p:cNvPr id="19" name="Picture 18" descr="A person smiling for the camera&#10;&#10;AI-generated content may be incorrect.">
            <a:extLst>
              <a:ext uri="{FF2B5EF4-FFF2-40B4-BE49-F238E27FC236}">
                <a16:creationId xmlns:a16="http://schemas.microsoft.com/office/drawing/2014/main" id="{7BB6F6CB-6038-588D-3626-BAEF88B54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528" y="3408809"/>
            <a:ext cx="30944" cy="40382"/>
          </a:xfrm>
          <a:prstGeom prst="rect">
            <a:avLst/>
          </a:prstGeom>
        </p:spPr>
      </p:pic>
      <p:pic>
        <p:nvPicPr>
          <p:cNvPr id="26" name="Picture 25" descr="A person smiling for the camera&#10;&#10;AI-generated content may be incorrect.">
            <a:extLst>
              <a:ext uri="{FF2B5EF4-FFF2-40B4-BE49-F238E27FC236}">
                <a16:creationId xmlns:a16="http://schemas.microsoft.com/office/drawing/2014/main" id="{95C25485-74A0-0944-2B88-82B65D8BE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7659" y="2073260"/>
            <a:ext cx="1756312" cy="2029395"/>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ide Number Placeholder 4">
            <a:extLst>
              <a:ext uri="{FF2B5EF4-FFF2-40B4-BE49-F238E27FC236}">
                <a16:creationId xmlns:a16="http://schemas.microsoft.com/office/drawing/2014/main" id="{45BB7A0B-1130-EDFE-21F0-8DD7789BA181}"/>
              </a:ext>
            </a:extLst>
          </p:cNvPr>
          <p:cNvSpPr>
            <a:spLocks noGrp="1"/>
          </p:cNvSpPr>
          <p:nvPr>
            <p:ph type="sldNum" sz="quarter" idx="14"/>
          </p:nvPr>
        </p:nvSpPr>
        <p:spPr/>
        <p:txBody>
          <a:bodyPr/>
          <a:lstStyle/>
          <a:p>
            <a:fld id="{11F27F3A-B3E9-41ED-AF8F-A365F10BB65F}"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Box 2">
            <a:extLst>
              <a:ext uri="{FF2B5EF4-FFF2-40B4-BE49-F238E27FC236}">
                <a16:creationId xmlns:a16="http://schemas.microsoft.com/office/drawing/2014/main" id="{51A412D7-A845-D92C-E549-ECFEF7027086}"/>
              </a:ext>
            </a:extLst>
          </p:cNvPr>
          <p:cNvGraphicFramePr/>
          <p:nvPr>
            <p:extLst>
              <p:ext uri="{D42A27DB-BD31-4B8C-83A1-F6EECF244321}">
                <p14:modId xmlns:p14="http://schemas.microsoft.com/office/powerpoint/2010/main" val="3253520361"/>
              </p:ext>
            </p:extLst>
          </p:nvPr>
        </p:nvGraphicFramePr>
        <p:xfrm>
          <a:off x="759264" y="1332597"/>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Text&#10;&#10;Description automatically generated">
            <a:extLst>
              <a:ext uri="{FF2B5EF4-FFF2-40B4-BE49-F238E27FC236}">
                <a16:creationId xmlns:a16="http://schemas.microsoft.com/office/drawing/2014/main" id="{09E9B9A9-4030-D88C-28A5-B8843F828C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09" y="304112"/>
            <a:ext cx="2578753" cy="1003052"/>
          </a:xfrm>
          <a:prstGeom prst="rect">
            <a:avLst/>
          </a:prstGeom>
        </p:spPr>
      </p:pic>
      <p:sp>
        <p:nvSpPr>
          <p:cNvPr id="2" name="Slide Number Placeholder 1">
            <a:extLst>
              <a:ext uri="{FF2B5EF4-FFF2-40B4-BE49-F238E27FC236}">
                <a16:creationId xmlns:a16="http://schemas.microsoft.com/office/drawing/2014/main" id="{08258099-A778-C857-07CD-4C3C3F557BBB}"/>
              </a:ext>
            </a:extLst>
          </p:cNvPr>
          <p:cNvSpPr>
            <a:spLocks noGrp="1"/>
          </p:cNvSpPr>
          <p:nvPr>
            <p:ph type="sldNum" sz="quarter" idx="15"/>
          </p:nvPr>
        </p:nvSpPr>
        <p:spPr/>
        <p:txBody>
          <a:bodyPr/>
          <a:lstStyle/>
          <a:p>
            <a:fld id="{11F27F3A-B3E9-41ED-AF8F-A365F10BB65F}" type="slidenum">
              <a:rPr lang="en-US" smtClean="0"/>
              <a:pPr/>
              <a:t>27</a:t>
            </a:fld>
            <a:endParaRPr lang="en-US"/>
          </a:p>
        </p:txBody>
      </p:sp>
    </p:spTree>
    <p:extLst>
      <p:ext uri="{BB962C8B-B14F-4D97-AF65-F5344CB8AC3E}">
        <p14:creationId xmlns:p14="http://schemas.microsoft.com/office/powerpoint/2010/main" val="413427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Qr code&#10;&#10;Description automatically generated">
            <a:extLst>
              <a:ext uri="{FF2B5EF4-FFF2-40B4-BE49-F238E27FC236}">
                <a16:creationId xmlns:a16="http://schemas.microsoft.com/office/drawing/2014/main" id="{C403A6C7-8ECD-1A61-38B0-EE2DD202BC3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95267" y="1481956"/>
            <a:ext cx="2178130" cy="2011680"/>
          </a:xfrm>
          <a:prstGeom prst="rect">
            <a:avLst/>
          </a:prstGeom>
          <a:ln w="28575">
            <a:solidFill>
              <a:srgbClr val="021446"/>
            </a:solidFill>
          </a:ln>
        </p:spPr>
      </p:pic>
      <p:pic>
        <p:nvPicPr>
          <p:cNvPr id="58" name="Picture 57" descr="Qr code&#10;&#10;Description automatically generated">
            <a:extLst>
              <a:ext uri="{FF2B5EF4-FFF2-40B4-BE49-F238E27FC236}">
                <a16:creationId xmlns:a16="http://schemas.microsoft.com/office/drawing/2014/main" id="{A8093B12-A32D-37FC-4331-D7D998641A96}"/>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276714" y="1481956"/>
            <a:ext cx="2176272" cy="2048846"/>
          </a:xfrm>
          <a:prstGeom prst="rect">
            <a:avLst/>
          </a:prstGeom>
          <a:ln w="28575">
            <a:solidFill>
              <a:schemeClr val="accent1">
                <a:lumMod val="50000"/>
              </a:schemeClr>
            </a:solidFill>
          </a:ln>
        </p:spPr>
      </p:pic>
      <p:pic>
        <p:nvPicPr>
          <p:cNvPr id="74" name="Picture 73" descr="Text&#10;&#10;Description automatically generated">
            <a:extLst>
              <a:ext uri="{FF2B5EF4-FFF2-40B4-BE49-F238E27FC236}">
                <a16:creationId xmlns:a16="http://schemas.microsoft.com/office/drawing/2014/main" id="{8071F6B5-B011-2CA6-7DE3-ABA8B06B3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9" y="304112"/>
            <a:ext cx="2578753" cy="1003052"/>
          </a:xfrm>
          <a:prstGeom prst="rect">
            <a:avLst/>
          </a:prstGeom>
        </p:spPr>
      </p:pic>
      <p:sp>
        <p:nvSpPr>
          <p:cNvPr id="3" name="TextBox 2">
            <a:extLst>
              <a:ext uri="{FF2B5EF4-FFF2-40B4-BE49-F238E27FC236}">
                <a16:creationId xmlns:a16="http://schemas.microsoft.com/office/drawing/2014/main" id="{C9A3B2EE-4B83-2B4F-C1B3-36508B760BD7}"/>
              </a:ext>
            </a:extLst>
          </p:cNvPr>
          <p:cNvSpPr txBox="1"/>
          <p:nvPr/>
        </p:nvSpPr>
        <p:spPr>
          <a:xfrm>
            <a:off x="2063469" y="4951327"/>
            <a:ext cx="3669079" cy="95410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800" b="1" i="0" u="sng" strike="noStrike" kern="1200" cap="none" spc="0" normalizeH="0" baseline="0" noProof="0">
                <a:ln>
                  <a:noFill/>
                </a:ln>
                <a:solidFill>
                  <a:srgbClr val="24285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Join our monthly </a:t>
            </a:r>
            <a:r>
              <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Side by Side </a:t>
            </a:r>
            <a:r>
              <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Webinars</a:t>
            </a:r>
            <a:endPar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C84B5D-BA6C-12D1-4662-2CA9D2438144}"/>
              </a:ext>
            </a:extLst>
          </p:cNvPr>
          <p:cNvSpPr txBox="1"/>
          <p:nvPr/>
        </p:nvSpPr>
        <p:spPr>
          <a:xfrm>
            <a:off x="7202395" y="4898990"/>
            <a:ext cx="2324910" cy="95410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Join our </a:t>
            </a:r>
            <a:r>
              <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Mailing List</a:t>
            </a:r>
            <a:endPar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11414C8-8BE0-499D-050B-F47069B06908}"/>
              </a:ext>
            </a:extLst>
          </p:cNvPr>
          <p:cNvPicPr>
            <a:picLocks noChangeAspect="1"/>
          </p:cNvPicPr>
          <p:nvPr/>
        </p:nvPicPr>
        <p:blipFill>
          <a:blip r:embed="rId8"/>
          <a:stretch>
            <a:fillRect/>
          </a:stretch>
        </p:blipFill>
        <p:spPr>
          <a:xfrm>
            <a:off x="3065456" y="3566982"/>
            <a:ext cx="1868494" cy="1283247"/>
          </a:xfrm>
          <a:prstGeom prst="rect">
            <a:avLst/>
          </a:prstGeom>
        </p:spPr>
      </p:pic>
      <p:pic>
        <p:nvPicPr>
          <p:cNvPr id="12" name="Picture 11">
            <a:extLst>
              <a:ext uri="{FF2B5EF4-FFF2-40B4-BE49-F238E27FC236}">
                <a16:creationId xmlns:a16="http://schemas.microsoft.com/office/drawing/2014/main" id="{09E7F760-2756-CA29-A80F-B3492C5597B7}"/>
              </a:ext>
            </a:extLst>
          </p:cNvPr>
          <p:cNvPicPr>
            <a:picLocks noChangeAspect="1"/>
          </p:cNvPicPr>
          <p:nvPr/>
        </p:nvPicPr>
        <p:blipFill>
          <a:blip r:embed="rId9"/>
          <a:stretch>
            <a:fillRect/>
          </a:stretch>
        </p:blipFill>
        <p:spPr>
          <a:xfrm>
            <a:off x="7630283" y="3617988"/>
            <a:ext cx="1656987" cy="1088637"/>
          </a:xfrm>
          <a:prstGeom prst="rect">
            <a:avLst/>
          </a:prstGeom>
        </p:spPr>
      </p:pic>
      <p:sp>
        <p:nvSpPr>
          <p:cNvPr id="2" name="Slide Number Placeholder 1">
            <a:extLst>
              <a:ext uri="{FF2B5EF4-FFF2-40B4-BE49-F238E27FC236}">
                <a16:creationId xmlns:a16="http://schemas.microsoft.com/office/drawing/2014/main" id="{5ED24242-D347-887F-3FCA-32B93984091B}"/>
              </a:ext>
            </a:extLst>
          </p:cNvPr>
          <p:cNvSpPr>
            <a:spLocks noGrp="1"/>
          </p:cNvSpPr>
          <p:nvPr>
            <p:ph type="sldNum" sz="quarter" idx="14"/>
          </p:nvPr>
        </p:nvSpPr>
        <p:spPr/>
        <p:txBody>
          <a:bodyPr/>
          <a:lstStyle/>
          <a:p>
            <a:fld id="{11F27F3A-B3E9-41ED-AF8F-A365F10BB65F}" type="slidenum">
              <a:rPr lang="en-US" smtClean="0"/>
              <a:pPr/>
              <a:t>28</a:t>
            </a:fld>
            <a:endParaRPr lang="en-US"/>
          </a:p>
        </p:txBody>
      </p:sp>
      <p:sp>
        <p:nvSpPr>
          <p:cNvPr id="4" name="TextBox 3">
            <a:extLst>
              <a:ext uri="{FF2B5EF4-FFF2-40B4-BE49-F238E27FC236}">
                <a16:creationId xmlns:a16="http://schemas.microsoft.com/office/drawing/2014/main" id="{464F5767-0DDE-54E6-5DF0-DCC2DC6F56B2}"/>
              </a:ext>
            </a:extLst>
          </p:cNvPr>
          <p:cNvSpPr txBox="1"/>
          <p:nvPr/>
        </p:nvSpPr>
        <p:spPr>
          <a:xfrm>
            <a:off x="2990850" y="451808"/>
            <a:ext cx="641985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pPr algn="ctr"/>
            <a:r>
              <a:rPr lang="en-US" sz="3200" b="1">
                <a:solidFill>
                  <a:schemeClr val="tx2"/>
                </a:solidFill>
                <a:ea typeface="Calibri"/>
                <a:cs typeface="Calibri"/>
              </a:rPr>
              <a:t>Stay Connected with DMH/DD/SUS</a:t>
            </a:r>
          </a:p>
        </p:txBody>
      </p:sp>
    </p:spTree>
    <p:extLst>
      <p:ext uri="{BB962C8B-B14F-4D97-AF65-F5344CB8AC3E}">
        <p14:creationId xmlns:p14="http://schemas.microsoft.com/office/powerpoint/2010/main" val="321754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E495-2C01-0FB2-CA1C-D8B08E09C1B8}"/>
              </a:ext>
            </a:extLst>
          </p:cNvPr>
          <p:cNvSpPr>
            <a:spLocks noGrp="1"/>
          </p:cNvSpPr>
          <p:nvPr>
            <p:ph type="title"/>
          </p:nvPr>
        </p:nvSpPr>
        <p:spPr/>
        <p:txBody>
          <a:bodyPr/>
          <a:lstStyle/>
          <a:p>
            <a:pPr algn="ctr"/>
            <a:r>
              <a:rPr lang="en-US">
                <a:solidFill>
                  <a:srgbClr val="002060"/>
                </a:solidFill>
              </a:rPr>
              <a:t>Housekeeping</a:t>
            </a:r>
          </a:p>
        </p:txBody>
      </p:sp>
      <p:sp>
        <p:nvSpPr>
          <p:cNvPr id="5" name="Content Placeholder 2">
            <a:extLst>
              <a:ext uri="{FF2B5EF4-FFF2-40B4-BE49-F238E27FC236}">
                <a16:creationId xmlns:a16="http://schemas.microsoft.com/office/drawing/2014/main" id="{1D362C0B-C140-840A-7A05-474F27D57047}"/>
              </a:ext>
            </a:extLst>
          </p:cNvPr>
          <p:cNvSpPr txBox="1">
            <a:spLocks/>
          </p:cNvSpPr>
          <p:nvPr/>
        </p:nvSpPr>
        <p:spPr>
          <a:xfrm>
            <a:off x="277093" y="1345888"/>
            <a:ext cx="11637819" cy="506867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spcBef>
                <a:spcPts val="1200"/>
              </a:spcBef>
              <a:spcAft>
                <a:spcPts val="300"/>
              </a:spcAft>
              <a:buNone/>
              <a:defRPr/>
            </a:pPr>
            <a:endParaRPr lang="en-US" sz="2000">
              <a:solidFill>
                <a:srgbClr val="000000"/>
              </a:solidFill>
              <a:latin typeface="Calibri" panose="020F0502020204030204" pitchFamily="34" charset="0"/>
              <a:ea typeface="Calibri" panose="020F0502020204030204" pitchFamily="34" charset="0"/>
            </a:endParaRPr>
          </a:p>
          <a:p>
            <a:pPr marL="457189" lvl="1" indent="0">
              <a:spcBef>
                <a:spcPts val="1200"/>
              </a:spcBef>
              <a:spcAft>
                <a:spcPts val="300"/>
              </a:spcAft>
              <a:buNone/>
              <a:defRPr/>
            </a:pPr>
            <a:endParaRPr lang="en-US" sz="2000">
              <a:solidFill>
                <a:srgbClr val="000000"/>
              </a:solidFill>
              <a:latin typeface="Calibri" panose="020F0502020204030204" pitchFamily="34" charset="0"/>
              <a:ea typeface="Calibri" panose="020F0502020204030204" pitchFamily="34" charset="0"/>
            </a:endParaRPr>
          </a:p>
          <a:p>
            <a:pPr marL="457189" lvl="1" indent="0">
              <a:spcBef>
                <a:spcPts val="1200"/>
              </a:spcBef>
              <a:spcAft>
                <a:spcPts val="300"/>
              </a:spcAft>
              <a:buNone/>
              <a:defRPr/>
            </a:pPr>
            <a:endParaRPr lang="en-US" sz="32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4CED6970-F04F-1F91-D91F-C06CACD29A5E}"/>
              </a:ext>
            </a:extLst>
          </p:cNvPr>
          <p:cNvSpPr txBox="1">
            <a:spLocks/>
          </p:cNvSpPr>
          <p:nvPr/>
        </p:nvSpPr>
        <p:spPr>
          <a:xfrm>
            <a:off x="3270497" y="1724739"/>
            <a:ext cx="8921511" cy="3919871"/>
          </a:xfrm>
          <a:prstGeom prst="rect">
            <a:avLst/>
          </a:prstGeom>
        </p:spPr>
        <p:txBody>
          <a:bodyPr lIns="91440" tIns="45720" rIns="91440" bIns="4572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360"/>
              </a:spcAft>
              <a:defRPr/>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American Sign Language (ASL) Interpreters and Closed-Captioning </a:t>
            </a:r>
          </a:p>
          <a:p>
            <a:pPr marL="799465" lvl="1" indent="-342265">
              <a:spcBef>
                <a:spcPts val="1200"/>
              </a:spcBef>
              <a:spcAft>
                <a:spcPts val="300"/>
              </a:spcAft>
              <a:buFont typeface="Courier New,monospace" panose="02070309020205020404" pitchFamily="49" charset="0"/>
              <a:buChar char="o"/>
              <a:defRPr/>
            </a:pPr>
            <a:r>
              <a:rPr lang="en-US" sz="2100">
                <a:solidFill>
                  <a:srgbClr val="000000"/>
                </a:solidFill>
                <a:latin typeface="Arial" panose="020B0604020202020204" pitchFamily="34" charset="0"/>
                <a:ea typeface="Calibri" panose="020F0502020204030204" pitchFamily="34" charset="0"/>
                <a:cs typeface="Arial" panose="020B0604020202020204" pitchFamily="34" charset="0"/>
              </a:rPr>
              <a:t>ASL Interpreters and Closed-Captioning options will be available for today’s event.</a:t>
            </a:r>
          </a:p>
          <a:p>
            <a:pPr marL="799465" lvl="1" indent="-342265">
              <a:spcBef>
                <a:spcPts val="1200"/>
              </a:spcBef>
              <a:spcAft>
                <a:spcPts val="300"/>
              </a:spcAft>
              <a:buFont typeface="Courier New,monospace" panose="02070309020205020404" pitchFamily="49" charset="0"/>
              <a:buChar char="o"/>
              <a:defRPr/>
            </a:pPr>
            <a:r>
              <a:rPr lang="en-US" sz="2100">
                <a:solidFill>
                  <a:prstClr val="black"/>
                </a:solidFill>
                <a:latin typeface="Arial" panose="020B0604020202020204" pitchFamily="34" charset="0"/>
                <a:cs typeface="Arial" panose="020B0604020202020204" pitchFamily="34" charset="0"/>
              </a:rPr>
              <a:t>For closed-captioning options select the "Closed Caption" feature located on your control panel.</a:t>
            </a:r>
          </a:p>
          <a:p>
            <a:pPr marL="457200" lvl="1" indent="0">
              <a:spcBef>
                <a:spcPts val="1200"/>
              </a:spcBef>
              <a:spcAft>
                <a:spcPts val="300"/>
              </a:spcAft>
              <a:buNone/>
              <a:defRPr/>
            </a:pPr>
            <a:endParaRPr lang="en-US" sz="2100">
              <a:solidFill>
                <a:prstClr val="black"/>
              </a:solidFill>
              <a:latin typeface="Arial" panose="020B0604020202020204" pitchFamily="34" charset="0"/>
              <a:cs typeface="Arial" panose="020B0604020202020204" pitchFamily="34" charset="0"/>
            </a:endParaRPr>
          </a:p>
          <a:p>
            <a:pPr marL="457200" lvl="1" indent="0">
              <a:spcBef>
                <a:spcPts val="1200"/>
              </a:spcBef>
              <a:spcAft>
                <a:spcPts val="300"/>
              </a:spcAft>
              <a:buNone/>
              <a:defRPr/>
            </a:pPr>
            <a:br>
              <a:rPr lang="en-US" sz="2100">
                <a:latin typeface="Arial" panose="020B0604020202020204" pitchFamily="34" charset="0"/>
                <a:cs typeface="Arial" panose="020B0604020202020204" pitchFamily="34" charset="0"/>
              </a:rPr>
            </a:br>
            <a:endParaRPr lang="en-US" sz="21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endParaRPr lang="en-US" sz="24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endParaRPr lang="en-US" sz="24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r>
              <a:rPr lang="en-US" sz="2400">
                <a:solidFill>
                  <a:prstClr val="black"/>
                </a:solidFill>
                <a:latin typeface="Arial" panose="020B0604020202020204" pitchFamily="34" charset="0"/>
                <a:cs typeface="Arial" panose="020B0604020202020204" pitchFamily="34" charset="0"/>
              </a:rPr>
              <a:t>Adjusting Video Layout and Screen View</a:t>
            </a:r>
            <a:endParaRPr lang="en-US">
              <a:solidFill>
                <a:prstClr val="black"/>
              </a:solidFill>
              <a:latin typeface="Arial" panose="020B0604020202020204" pitchFamily="34" charset="0"/>
              <a:cs typeface="Arial" panose="020B0604020202020204" pitchFamily="34" charset="0"/>
            </a:endParaRPr>
          </a:p>
          <a:p>
            <a:pPr marL="800100" lvl="1" indent="-342900">
              <a:spcBef>
                <a:spcPts val="1200"/>
              </a:spcBef>
              <a:spcAft>
                <a:spcPts val="300"/>
              </a:spcAft>
              <a:buFont typeface="Courier New" panose="020B0604020202020204" pitchFamily="34" charset="0"/>
              <a:buChar char="o"/>
              <a:defRPr/>
            </a:pPr>
            <a:r>
              <a:rPr lang="en-US" sz="2100">
                <a:solidFill>
                  <a:prstClr val="black"/>
                </a:solidFill>
                <a:latin typeface="Arial" panose="020B0604020202020204" pitchFamily="34" charset="0"/>
                <a:cs typeface="Arial" panose="020B0604020202020204" pitchFamily="34" charset="0"/>
              </a:rPr>
              <a:t>Select the "View" feature located in the top-right hand corner of your screen.</a:t>
            </a:r>
          </a:p>
          <a:p>
            <a:pPr lvl="1" indent="-513715">
              <a:spcBef>
                <a:spcPts val="1200"/>
              </a:spcBef>
              <a:spcAft>
                <a:spcPts val="300"/>
              </a:spcAft>
              <a:buFont typeface="Courier New" panose="020B0604020202020204" pitchFamily="34" charset="0"/>
              <a:buChar char="o"/>
              <a:defRPr/>
            </a:pPr>
            <a:endParaRPr lang="en-US" sz="2100">
              <a:solidFill>
                <a:prstClr val="black"/>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06AAA98-A762-073E-DCF3-D6D65B408CD1}"/>
              </a:ext>
            </a:extLst>
          </p:cNvPr>
          <p:cNvSpPr txBox="1"/>
          <p:nvPr/>
        </p:nvSpPr>
        <p:spPr>
          <a:xfrm>
            <a:off x="3282111" y="2946010"/>
            <a:ext cx="8373035" cy="147732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s">
                <a:solidFill>
                  <a:srgbClr val="202124"/>
                </a:solidFill>
                <a:latin typeface="Arial" panose="020B0604020202020204" pitchFamily="34" charset="0"/>
                <a:cs typeface="Arial" panose="020B0604020202020204" pitchFamily="34" charset="0"/>
              </a:rPr>
              <a:t>Intérpretes en lengua de signos americana (ASL) y subtítulos:</a:t>
            </a:r>
          </a:p>
          <a:p>
            <a:pPr>
              <a:defRPr/>
            </a:pPr>
            <a:endParaRPr lang="es">
              <a:solidFill>
                <a:srgbClr val="202124"/>
              </a:solidFill>
              <a:latin typeface="Arial" panose="020B0604020202020204" pitchFamily="34" charset="0"/>
              <a:cs typeface="Arial" panose="020B0604020202020204" pitchFamily="34" charset="0"/>
            </a:endParaRPr>
          </a:p>
          <a:p>
            <a:pPr>
              <a:defRPr/>
            </a:pPr>
            <a:r>
              <a:rPr lang="es">
                <a:solidFill>
                  <a:srgbClr val="202124"/>
                </a:solidFill>
                <a:latin typeface="Arial" panose="020B0604020202020204" pitchFamily="34" charset="0"/>
                <a:cs typeface="Arial" panose="020B0604020202020204" pitchFamily="34" charset="0"/>
              </a:rPr>
              <a:t>Habrá intérpretes de ASL y opciones de subtítulos disponibles para el evento de hoy. Para opciones de subtítulos, seleccione la función "Subtítulos" ubicada en su panel de control.</a:t>
            </a:r>
            <a:endParaRPr lang="en-US">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5DB572-11C1-A483-3F34-E550F420ED96}"/>
              </a:ext>
            </a:extLst>
          </p:cNvPr>
          <p:cNvPicPr>
            <a:picLocks noChangeAspect="1"/>
          </p:cNvPicPr>
          <p:nvPr/>
        </p:nvPicPr>
        <p:blipFill>
          <a:blip r:embed="rId2"/>
          <a:stretch>
            <a:fillRect/>
          </a:stretch>
        </p:blipFill>
        <p:spPr>
          <a:xfrm>
            <a:off x="210707" y="1724735"/>
            <a:ext cx="2771079" cy="1712980"/>
          </a:xfrm>
          <a:prstGeom prst="rect">
            <a:avLst/>
          </a:prstGeom>
        </p:spPr>
      </p:pic>
      <p:pic>
        <p:nvPicPr>
          <p:cNvPr id="8" name="Picture 7">
            <a:extLst>
              <a:ext uri="{FF2B5EF4-FFF2-40B4-BE49-F238E27FC236}">
                <a16:creationId xmlns:a16="http://schemas.microsoft.com/office/drawing/2014/main" id="{C3B1933B-522C-02A3-488A-898279569488}"/>
              </a:ext>
            </a:extLst>
          </p:cNvPr>
          <p:cNvPicPr>
            <a:picLocks noChangeAspect="1"/>
          </p:cNvPicPr>
          <p:nvPr/>
        </p:nvPicPr>
        <p:blipFill>
          <a:blip r:embed="rId3"/>
          <a:stretch>
            <a:fillRect/>
          </a:stretch>
        </p:blipFill>
        <p:spPr>
          <a:xfrm>
            <a:off x="210707" y="3997452"/>
            <a:ext cx="2782693" cy="1857375"/>
          </a:xfrm>
          <a:prstGeom prst="rect">
            <a:avLst/>
          </a:prstGeom>
        </p:spPr>
      </p:pic>
      <p:sp>
        <p:nvSpPr>
          <p:cNvPr id="10" name="Slide Number Placeholder 9">
            <a:extLst>
              <a:ext uri="{FF2B5EF4-FFF2-40B4-BE49-F238E27FC236}">
                <a16:creationId xmlns:a16="http://schemas.microsoft.com/office/drawing/2014/main" id="{942CA78A-8145-7659-C907-1C42BAC45F7C}"/>
              </a:ext>
            </a:extLst>
          </p:cNvPr>
          <p:cNvSpPr>
            <a:spLocks noGrp="1"/>
          </p:cNvSpPr>
          <p:nvPr>
            <p:ph type="sldNum" sz="quarter" idx="15"/>
          </p:nvPr>
        </p:nvSpPr>
        <p:spPr/>
        <p:txBody>
          <a:bodyPr/>
          <a:lstStyle/>
          <a:p>
            <a:fld id="{11F27F3A-B3E9-41ED-AF8F-A365F10BB65F}" type="slidenum">
              <a:rPr lang="en-US" smtClean="0"/>
              <a:pPr/>
              <a:t>3</a:t>
            </a:fld>
            <a:endParaRPr lang="en-US"/>
          </a:p>
        </p:txBody>
      </p:sp>
    </p:spTree>
    <p:extLst>
      <p:ext uri="{BB962C8B-B14F-4D97-AF65-F5344CB8AC3E}">
        <p14:creationId xmlns:p14="http://schemas.microsoft.com/office/powerpoint/2010/main" val="365158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981D-C31B-9B60-BB35-6DBEB6605098}"/>
              </a:ext>
            </a:extLst>
          </p:cNvPr>
          <p:cNvSpPr>
            <a:spLocks noGrp="1"/>
          </p:cNvSpPr>
          <p:nvPr>
            <p:ph type="title"/>
          </p:nvPr>
        </p:nvSpPr>
        <p:spPr>
          <a:xfrm>
            <a:off x="497043" y="457200"/>
            <a:ext cx="10624397" cy="548640"/>
          </a:xfrm>
        </p:spPr>
        <p:txBody>
          <a:bodyPr>
            <a:noAutofit/>
          </a:bodyPr>
          <a:lstStyle/>
          <a:p>
            <a:r>
              <a:rPr lang="en-US" sz="3600">
                <a:latin typeface="+mn-lt"/>
              </a:rPr>
              <a:t>Agenda</a:t>
            </a:r>
          </a:p>
        </p:txBody>
      </p:sp>
      <p:sp>
        <p:nvSpPr>
          <p:cNvPr id="4" name="Content Placeholder 3">
            <a:extLst>
              <a:ext uri="{FF2B5EF4-FFF2-40B4-BE49-F238E27FC236}">
                <a16:creationId xmlns:a16="http://schemas.microsoft.com/office/drawing/2014/main" id="{1D5E93F3-C05B-5C76-FFD6-698832418DC2}"/>
              </a:ext>
            </a:extLst>
          </p:cNvPr>
          <p:cNvSpPr>
            <a:spLocks noGrp="1"/>
          </p:cNvSpPr>
          <p:nvPr>
            <p:ph sz="quarter" idx="14"/>
          </p:nvPr>
        </p:nvSpPr>
        <p:spPr>
          <a:xfrm>
            <a:off x="497044" y="1376690"/>
            <a:ext cx="11374775" cy="5024117"/>
          </a:xfrm>
        </p:spPr>
        <p:txBody>
          <a:bodyPr vert="horz" lIns="91440" tIns="45720" rIns="91440" bIns="45720" rtlCol="0" anchor="t">
            <a:noAutofit/>
          </a:bodyPr>
          <a:lstStyle/>
          <a:p>
            <a:pPr marL="456565" indent="-456565" algn="l">
              <a:lnSpc>
                <a:spcPct val="100000"/>
              </a:lnSpc>
              <a:spcBef>
                <a:spcPts val="1200"/>
              </a:spcBef>
              <a:spcAft>
                <a:spcPts val="1200"/>
              </a:spcAft>
              <a:buFont typeface="+mj-lt"/>
              <a:buAutoNum type="arabicPeriod"/>
            </a:pPr>
            <a:r>
              <a:rPr lang="en-US" sz="2800" b="0">
                <a:latin typeface="+mn-lt"/>
                <a:ea typeface="Times New Roman" panose="02020603050405020304" pitchFamily="18" charset="0"/>
                <a:cs typeface="Arial"/>
              </a:rPr>
              <a:t>Introductions</a:t>
            </a:r>
            <a:endParaRPr lang="en-US" sz="2800" b="0">
              <a:latin typeface="+mn-lt"/>
              <a:ea typeface="Calibri" panose="020F0502020204030204" pitchFamily="34" charset="0"/>
              <a:cs typeface="Arial"/>
            </a:endParaRPr>
          </a:p>
          <a:p>
            <a:pPr marL="456565" indent="-456565" algn="l">
              <a:lnSpc>
                <a:spcPct val="100000"/>
              </a:lnSpc>
              <a:spcBef>
                <a:spcPts val="1200"/>
              </a:spcBef>
              <a:spcAft>
                <a:spcPts val="1200"/>
              </a:spcAft>
              <a:buAutoNum type="arabicPeriod"/>
            </a:pPr>
            <a:r>
              <a:rPr lang="en-US" sz="2800" b="0">
                <a:latin typeface="+mn-lt"/>
                <a:ea typeface="Times New Roman" panose="02020603050405020304" pitchFamily="18" charset="0"/>
                <a:cs typeface="Arial"/>
              </a:rPr>
              <a:t>Overview of Inclusion Connects Work Plan</a:t>
            </a:r>
          </a:p>
          <a:p>
            <a:pPr marL="456565" indent="-456565" algn="l">
              <a:lnSpc>
                <a:spcPct val="100000"/>
              </a:lnSpc>
              <a:spcBef>
                <a:spcPts val="1200"/>
              </a:spcBef>
              <a:spcAft>
                <a:spcPts val="1200"/>
              </a:spcAft>
              <a:buAutoNum type="arabicPeriod"/>
            </a:pPr>
            <a:r>
              <a:rPr lang="en-US" sz="2800" b="0">
                <a:latin typeface="+mn-lt"/>
                <a:ea typeface="Times New Roman" panose="02020603050405020304" pitchFamily="18" charset="0"/>
                <a:cs typeface="Arial"/>
              </a:rPr>
              <a:t>Overview of TBI</a:t>
            </a:r>
          </a:p>
          <a:p>
            <a:pPr marL="456565" indent="-456565" algn="l">
              <a:lnSpc>
                <a:spcPct val="100000"/>
              </a:lnSpc>
              <a:spcBef>
                <a:spcPts val="1200"/>
              </a:spcBef>
              <a:spcAft>
                <a:spcPts val="1200"/>
              </a:spcAft>
              <a:buAutoNum type="arabicPeriod"/>
            </a:pPr>
            <a:r>
              <a:rPr lang="en-US" sz="2800" b="0">
                <a:latin typeface="+mn-lt"/>
                <a:ea typeface="Times New Roman" panose="02020603050405020304" pitchFamily="18" charset="0"/>
                <a:cs typeface="Arial"/>
              </a:rPr>
              <a:t>Fireside Chat: I/DD and Brain Injury Awareness Month</a:t>
            </a:r>
          </a:p>
          <a:p>
            <a:pPr algn="l">
              <a:lnSpc>
                <a:spcPct val="100000"/>
              </a:lnSpc>
              <a:spcBef>
                <a:spcPts val="1200"/>
              </a:spcBef>
              <a:spcAft>
                <a:spcPts val="1200"/>
              </a:spcAft>
            </a:pPr>
            <a:endParaRPr lang="en-US" sz="2800" b="0">
              <a:latin typeface="+mn-lt"/>
              <a:ea typeface="Times New Roman" panose="02020603050405020304" pitchFamily="18" charset="0"/>
              <a:cs typeface="Arial"/>
            </a:endParaRPr>
          </a:p>
        </p:txBody>
      </p:sp>
      <p:sp>
        <p:nvSpPr>
          <p:cNvPr id="3" name="Slide Number Placeholder 2">
            <a:extLst>
              <a:ext uri="{FF2B5EF4-FFF2-40B4-BE49-F238E27FC236}">
                <a16:creationId xmlns:a16="http://schemas.microsoft.com/office/drawing/2014/main" id="{0FB753A2-CAC7-ED48-4D53-DE0EDF29BED2}"/>
              </a:ext>
            </a:extLst>
          </p:cNvPr>
          <p:cNvSpPr>
            <a:spLocks noGrp="1"/>
          </p:cNvSpPr>
          <p:nvPr>
            <p:ph type="sldNum" sz="quarter" idx="15"/>
          </p:nvPr>
        </p:nvSpPr>
        <p:spPr/>
        <p:txBody>
          <a:bodyPr/>
          <a:lstStyle/>
          <a:p>
            <a:fld id="{11F27F3A-B3E9-41ED-AF8F-A365F10BB65F}" type="slidenum">
              <a:rPr lang="en-US" smtClean="0"/>
              <a:pPr/>
              <a:t>4</a:t>
            </a:fld>
            <a:endParaRPr lang="en-US"/>
          </a:p>
        </p:txBody>
      </p:sp>
    </p:spTree>
    <p:extLst>
      <p:ext uri="{BB962C8B-B14F-4D97-AF65-F5344CB8AC3E}">
        <p14:creationId xmlns:p14="http://schemas.microsoft.com/office/powerpoint/2010/main" val="287233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3FA16E-A6D2-2789-E26F-3ABF7F35F68B}"/>
              </a:ext>
            </a:extLst>
          </p:cNvPr>
          <p:cNvPicPr>
            <a:picLocks noChangeAspect="1" noChangeArrowheads="1"/>
          </p:cNvPicPr>
          <p:nvPr/>
        </p:nvPicPr>
        <p:blipFill>
          <a:blip r:embed="rId2"/>
          <a:srcRect/>
          <a:stretch>
            <a:fillRect/>
          </a:stretch>
        </p:blipFill>
        <p:spPr bwMode="auto">
          <a:xfrm>
            <a:off x="428993" y="2313984"/>
            <a:ext cx="2750300" cy="271019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5F95717C-61DB-9AFC-7B7B-78ECCA70F341}"/>
              </a:ext>
            </a:extLst>
          </p:cNvPr>
          <p:cNvSpPr>
            <a:spLocks noGrp="1"/>
          </p:cNvSpPr>
          <p:nvPr/>
        </p:nvSpPr>
        <p:spPr>
          <a:xfrm>
            <a:off x="3403477" y="2600992"/>
            <a:ext cx="7216898" cy="279565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sz="2800">
                <a:cs typeface="Calibri"/>
              </a:rPr>
              <a:t>25 years in IDD/TBI &amp; cooccurring diagnoses field</a:t>
            </a:r>
          </a:p>
          <a:p>
            <a:pPr marL="342900" indent="-342900">
              <a:spcBef>
                <a:spcPts val="600"/>
              </a:spcBef>
              <a:buFont typeface="Arial" panose="020B0604020202020204" pitchFamily="34" charset="0"/>
              <a:buChar char="•"/>
            </a:pPr>
            <a:r>
              <a:rPr lang="en-US" sz="2800">
                <a:cs typeface="Calibri"/>
              </a:rPr>
              <a:t>Experience as a Direct Support Professional, Care Manager, and Quality Management </a:t>
            </a:r>
            <a:endParaRPr lang="en-US" sz="2800">
              <a:ea typeface="Calibri"/>
              <a:cs typeface="Calibri"/>
            </a:endParaRPr>
          </a:p>
          <a:p>
            <a:pPr marL="342900" indent="-342900">
              <a:spcBef>
                <a:spcPts val="600"/>
              </a:spcBef>
              <a:buFont typeface="Arial" panose="020B0604020202020204" pitchFamily="34" charset="0"/>
              <a:buChar char="•"/>
            </a:pPr>
            <a:r>
              <a:rPr lang="en-US" sz="2800">
                <a:cs typeface="Calibri"/>
              </a:rPr>
              <a:t>DMH/DD/SUS since March 2023</a:t>
            </a:r>
            <a:endParaRPr lang="en-US" sz="2800">
              <a:ea typeface="Calibri"/>
              <a:cs typeface="Calibri"/>
            </a:endParaRPr>
          </a:p>
          <a:p>
            <a:endParaRPr lang="en-US" sz="2000">
              <a:ea typeface="Calibri"/>
              <a:cs typeface="Calibri"/>
            </a:endParaRPr>
          </a:p>
          <a:p>
            <a:endParaRPr lang="en-US" sz="2000">
              <a:ea typeface="+mn-lt"/>
              <a:cs typeface="+mn-lt"/>
            </a:endParaRPr>
          </a:p>
          <a:p>
            <a:pPr marL="0" indent="0">
              <a:buNone/>
            </a:pPr>
            <a:endParaRPr lang="en-US">
              <a:ea typeface="Calibri"/>
              <a:cs typeface="Calibri"/>
            </a:endParaRPr>
          </a:p>
          <a:p>
            <a:pPr marL="0" indent="0">
              <a:buNone/>
            </a:pPr>
            <a:endParaRPr lang="en-US" sz="2400" b="1" i="1">
              <a:ea typeface="Calibri"/>
              <a:cs typeface="Calibri"/>
            </a:endParaRPr>
          </a:p>
        </p:txBody>
      </p:sp>
      <p:sp>
        <p:nvSpPr>
          <p:cNvPr id="7" name="TextBox 11">
            <a:extLst>
              <a:ext uri="{FF2B5EF4-FFF2-40B4-BE49-F238E27FC236}">
                <a16:creationId xmlns:a16="http://schemas.microsoft.com/office/drawing/2014/main" id="{504DA928-FCCB-B9AA-C79C-C93D3EEB1917}"/>
              </a:ext>
            </a:extLst>
          </p:cNvPr>
          <p:cNvSpPr txBox="1"/>
          <p:nvPr/>
        </p:nvSpPr>
        <p:spPr>
          <a:xfrm>
            <a:off x="319158" y="562074"/>
            <a:ext cx="11553684"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242652"/>
                </a:solidFill>
              </a:rPr>
              <a:t>Ginger Yarbrough, MPA, CPHQ, NADD-DDS</a:t>
            </a:r>
          </a:p>
          <a:p>
            <a:r>
              <a:rPr lang="en-US" sz="3600" b="1">
                <a:solidFill>
                  <a:srgbClr val="242652"/>
                </a:solidFill>
              </a:rPr>
              <a:t>Chief Clinical Officer, IDD, TBI &amp; Olmstead, DMH/DD/SUS</a:t>
            </a:r>
            <a:endParaRPr lang="en-US" sz="3600" b="1">
              <a:solidFill>
                <a:srgbClr val="242652"/>
              </a:solidFill>
              <a:ea typeface="Calibri" panose="020F0502020204030204"/>
              <a:cs typeface="Calibri"/>
            </a:endParaRPr>
          </a:p>
        </p:txBody>
      </p:sp>
    </p:spTree>
    <p:extLst>
      <p:ext uri="{BB962C8B-B14F-4D97-AF65-F5344CB8AC3E}">
        <p14:creationId xmlns:p14="http://schemas.microsoft.com/office/powerpoint/2010/main" val="281406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0B69-192E-A6F9-15FF-FA1B7A8DD946}"/>
              </a:ext>
            </a:extLst>
          </p:cNvPr>
          <p:cNvSpPr>
            <a:spLocks noGrp="1"/>
          </p:cNvSpPr>
          <p:nvPr>
            <p:ph type="title"/>
          </p:nvPr>
        </p:nvSpPr>
        <p:spPr>
          <a:xfrm>
            <a:off x="286698" y="376136"/>
            <a:ext cx="11069219" cy="548640"/>
          </a:xfrm>
        </p:spPr>
        <p:txBody>
          <a:bodyPr/>
          <a:lstStyle/>
          <a:p>
            <a:r>
              <a:rPr lang="en-US">
                <a:latin typeface="Arial"/>
                <a:cs typeface="Arial"/>
              </a:rPr>
              <a:t>Brain Injury Awareness Month</a:t>
            </a:r>
            <a:endParaRPr lang="en-US"/>
          </a:p>
          <a:p>
            <a:endParaRPr lang="en-US">
              <a:solidFill>
                <a:srgbClr val="242852"/>
              </a:solidFill>
              <a:latin typeface="Calibri"/>
              <a:ea typeface="Calibri"/>
              <a:cs typeface="Calibri"/>
            </a:endParaRPr>
          </a:p>
        </p:txBody>
      </p:sp>
      <p:sp>
        <p:nvSpPr>
          <p:cNvPr id="3" name="Content Placeholder 2">
            <a:extLst>
              <a:ext uri="{FF2B5EF4-FFF2-40B4-BE49-F238E27FC236}">
                <a16:creationId xmlns:a16="http://schemas.microsoft.com/office/drawing/2014/main" id="{3EA666B8-D2C9-BB5A-E653-52FF61CC5031}"/>
              </a:ext>
            </a:extLst>
          </p:cNvPr>
          <p:cNvSpPr>
            <a:spLocks noGrp="1"/>
          </p:cNvSpPr>
          <p:nvPr>
            <p:ph sz="quarter" idx="14"/>
          </p:nvPr>
        </p:nvSpPr>
        <p:spPr>
          <a:xfrm>
            <a:off x="643522" y="2761330"/>
            <a:ext cx="10634078" cy="3842133"/>
          </a:xfrm>
        </p:spPr>
        <p:txBody>
          <a:bodyPr vert="horz" lIns="91440" tIns="45720" rIns="91440" bIns="45720" rtlCol="0" anchor="t">
            <a:noAutofit/>
          </a:bodyPr>
          <a:lstStyle/>
          <a:p>
            <a:pPr algn="l"/>
            <a:r>
              <a:rPr lang="en-US" sz="1800">
                <a:latin typeface="Arial"/>
                <a:ea typeface="Calibri"/>
                <a:cs typeface="Arial"/>
              </a:rPr>
              <a:t>New resource</a:t>
            </a:r>
            <a:endParaRPr lang="en-US"/>
          </a:p>
          <a:p>
            <a:pPr marL="285750" indent="-285750" algn="l">
              <a:buFont typeface="Arial"/>
              <a:buChar char="•"/>
            </a:pPr>
            <a:r>
              <a:rPr lang="en-US" sz="1800" b="0">
                <a:latin typeface="Arial"/>
                <a:ea typeface="Calibri"/>
                <a:cs typeface="Arial"/>
              </a:rPr>
              <a:t>The </a:t>
            </a:r>
            <a:r>
              <a:rPr lang="en-US" sz="1800">
                <a:latin typeface="Arial"/>
                <a:ea typeface="Calibri"/>
                <a:cs typeface="Arial"/>
              </a:rPr>
              <a:t>NC TBI Dashboard</a:t>
            </a:r>
            <a:r>
              <a:rPr lang="en-US" sz="1800" b="0">
                <a:latin typeface="Arial"/>
                <a:ea typeface="Calibri"/>
                <a:cs typeface="Arial"/>
              </a:rPr>
              <a:t> is now available, showing data on individuals with a TBI diagnosis who have accessed </a:t>
            </a:r>
            <a:r>
              <a:rPr lang="en-US" sz="1800">
                <a:latin typeface="Arial"/>
                <a:ea typeface="Calibri"/>
                <a:cs typeface="Arial"/>
              </a:rPr>
              <a:t>Medicaid and state-funded services</a:t>
            </a:r>
            <a:endParaRPr lang="en-US"/>
          </a:p>
          <a:p>
            <a:pPr marL="285750" indent="-285750" algn="l">
              <a:buFont typeface="Arial"/>
              <a:buChar char="•"/>
            </a:pPr>
            <a:r>
              <a:rPr lang="en-US" sz="1800" b="0">
                <a:latin typeface="Arial"/>
                <a:ea typeface="Calibri"/>
                <a:cs typeface="Arial"/>
              </a:rPr>
              <a:t>Data is refreshed </a:t>
            </a:r>
            <a:r>
              <a:rPr lang="en-US" sz="1800">
                <a:latin typeface="Arial"/>
                <a:ea typeface="Calibri"/>
                <a:cs typeface="Arial"/>
              </a:rPr>
              <a:t>every 6–12 months</a:t>
            </a:r>
            <a:r>
              <a:rPr lang="en-US" sz="1800" b="0">
                <a:latin typeface="Arial"/>
                <a:ea typeface="Calibri"/>
                <a:cs typeface="Arial"/>
              </a:rPr>
              <a:t> to support planning and data-informed decision-making</a:t>
            </a:r>
            <a:endParaRPr lang="en-US"/>
          </a:p>
          <a:p>
            <a:pPr algn="l"/>
            <a:r>
              <a:rPr lang="en-US" sz="1800">
                <a:latin typeface="Arial"/>
                <a:ea typeface="Calibri"/>
                <a:cs typeface="Arial"/>
              </a:rPr>
              <a:t>Upcoming webinar</a:t>
            </a:r>
            <a:endParaRPr lang="en-US"/>
          </a:p>
          <a:p>
            <a:pPr marL="285750" indent="-285750" algn="l">
              <a:buFont typeface="Arial"/>
              <a:buChar char="•"/>
            </a:pPr>
            <a:r>
              <a:rPr lang="en-US" sz="1800">
                <a:latin typeface="Arial"/>
                <a:ea typeface="Calibri"/>
                <a:cs typeface="Arial"/>
              </a:rPr>
              <a:t>TBI Dashboard Overview</a:t>
            </a:r>
            <a:endParaRPr lang="en-US"/>
          </a:p>
          <a:p>
            <a:pPr marL="285750" indent="-285750" algn="l">
              <a:buFont typeface="Arial"/>
              <a:buChar char="•"/>
            </a:pPr>
            <a:r>
              <a:rPr lang="en-US" sz="1800">
                <a:latin typeface="Arial"/>
                <a:ea typeface="Calibri"/>
                <a:cs typeface="Arial"/>
              </a:rPr>
              <a:t>March 16, 2026 | 3–4 p.m. </a:t>
            </a:r>
            <a:r>
              <a:rPr lang="en-US" sz="1800">
                <a:latin typeface="Arial"/>
                <a:ea typeface="Calibri"/>
                <a:cs typeface="Arial"/>
                <a:hlinkClick r:id="rId2"/>
              </a:rPr>
              <a:t>Register Today</a:t>
            </a:r>
            <a:r>
              <a:rPr lang="en-US" sz="1800">
                <a:latin typeface="Arial"/>
                <a:ea typeface="Calibri"/>
                <a:cs typeface="Arial"/>
              </a:rPr>
              <a:t>!</a:t>
            </a:r>
            <a:endParaRPr lang="en-US"/>
          </a:p>
          <a:p>
            <a:pPr algn="l"/>
            <a:r>
              <a:rPr lang="en-US" sz="1800">
                <a:latin typeface="Arial"/>
                <a:ea typeface="Calibri"/>
                <a:cs typeface="Arial"/>
              </a:rPr>
              <a:t>Get involved</a:t>
            </a:r>
            <a:endParaRPr lang="en-US"/>
          </a:p>
          <a:p>
            <a:pPr marL="285750" indent="-285750" algn="l">
              <a:buFont typeface="Arial"/>
              <a:buChar char="•"/>
            </a:pPr>
            <a:r>
              <a:rPr lang="en-US" sz="1800" b="0">
                <a:latin typeface="Arial"/>
                <a:ea typeface="Calibri"/>
                <a:cs typeface="Arial"/>
              </a:rPr>
              <a:t>The </a:t>
            </a:r>
            <a:r>
              <a:rPr lang="en-US" sz="1800">
                <a:latin typeface="Arial"/>
                <a:ea typeface="Calibri"/>
                <a:cs typeface="Arial"/>
              </a:rPr>
              <a:t>Brain Injury Advisory Council (BIAC)</a:t>
            </a:r>
            <a:r>
              <a:rPr lang="en-US" sz="1800" b="0">
                <a:latin typeface="Arial"/>
                <a:ea typeface="Calibri"/>
                <a:cs typeface="Arial"/>
              </a:rPr>
              <a:t> is seeking applicants to help improve brain injury services across North Carolina. Contact Shannon Kuper at </a:t>
            </a:r>
            <a:r>
              <a:rPr lang="en-US" sz="1800" b="0">
                <a:latin typeface="Arial"/>
                <a:ea typeface="Calibri"/>
                <a:cs typeface="Arial"/>
                <a:hlinkClick r:id="rId3"/>
              </a:rPr>
              <a:t>Shannon.Kuper@dhhs.nc.gov</a:t>
            </a:r>
            <a:r>
              <a:rPr lang="en-US" sz="1800" b="0">
                <a:latin typeface="Arial"/>
                <a:ea typeface="Calibri"/>
                <a:cs typeface="Arial"/>
              </a:rPr>
              <a:t> for more information. </a:t>
            </a:r>
            <a:endParaRPr lang="en-US">
              <a:latin typeface="Arial"/>
              <a:cs typeface="Arial"/>
            </a:endParaRPr>
          </a:p>
          <a:p>
            <a:pPr algn="l"/>
            <a:endParaRPr lang="en-US" sz="1800" b="0">
              <a:latin typeface="Calibri"/>
              <a:ea typeface="Calibri"/>
              <a:cs typeface="Calibri"/>
            </a:endParaRPr>
          </a:p>
          <a:p>
            <a:pPr algn="l"/>
            <a:endParaRPr lang="en-US" sz="1800">
              <a:solidFill>
                <a:srgbClr val="3E3E3E"/>
              </a:solidFill>
              <a:latin typeface="Calibri"/>
              <a:ea typeface="Calibri"/>
              <a:cs typeface="Calibri"/>
            </a:endParaRPr>
          </a:p>
          <a:p>
            <a:pPr algn="l"/>
            <a:endParaRPr lang="en-US"/>
          </a:p>
        </p:txBody>
      </p:sp>
      <p:sp>
        <p:nvSpPr>
          <p:cNvPr id="4" name="Slide Number Placeholder 3">
            <a:extLst>
              <a:ext uri="{FF2B5EF4-FFF2-40B4-BE49-F238E27FC236}">
                <a16:creationId xmlns:a16="http://schemas.microsoft.com/office/drawing/2014/main" id="{045C5FE5-5DF4-6D04-92A9-6C116A49A6FB}"/>
              </a:ext>
            </a:extLst>
          </p:cNvPr>
          <p:cNvSpPr>
            <a:spLocks noGrp="1"/>
          </p:cNvSpPr>
          <p:nvPr>
            <p:ph type="sldNum" sz="quarter" idx="15"/>
          </p:nvPr>
        </p:nvSpPr>
        <p:spPr/>
        <p:txBody>
          <a:bodyPr/>
          <a:lstStyle/>
          <a:p>
            <a:fld id="{11F27F3A-B3E9-41ED-AF8F-A365F10BB65F}" type="slidenum">
              <a:rPr lang="en-US" smtClean="0"/>
              <a:pPr/>
              <a:t>6</a:t>
            </a:fld>
            <a:endParaRPr lang="en-US"/>
          </a:p>
        </p:txBody>
      </p:sp>
      <p:sp>
        <p:nvSpPr>
          <p:cNvPr id="6" name="Rectangle: Rounded Corners 5">
            <a:extLst>
              <a:ext uri="{FF2B5EF4-FFF2-40B4-BE49-F238E27FC236}">
                <a16:creationId xmlns:a16="http://schemas.microsoft.com/office/drawing/2014/main" id="{1E399883-BBE5-A1A8-6224-9C9C36D8F9AA}"/>
              </a:ext>
            </a:extLst>
          </p:cNvPr>
          <p:cNvSpPr/>
          <p:nvPr/>
        </p:nvSpPr>
        <p:spPr>
          <a:xfrm>
            <a:off x="299937" y="1025457"/>
            <a:ext cx="11529301" cy="69714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rgbClr val="000000"/>
                </a:solidFill>
                <a:latin typeface="Calibri"/>
                <a:ea typeface="Calibri"/>
                <a:cs typeface="Calibri"/>
              </a:rPr>
              <a:t>Governor </a:t>
            </a:r>
            <a:r>
              <a:rPr lang="en-US" sz="1700" b="1">
                <a:solidFill>
                  <a:srgbClr val="000000"/>
                </a:solidFill>
                <a:ea typeface="+mn-lt"/>
                <a:cs typeface="+mn-lt"/>
              </a:rPr>
              <a:t>Josh Stein</a:t>
            </a:r>
            <a:r>
              <a:rPr lang="en-US" sz="1700">
                <a:solidFill>
                  <a:srgbClr val="000000"/>
                </a:solidFill>
                <a:ea typeface="+mn-lt"/>
                <a:cs typeface="+mn-lt"/>
              </a:rPr>
              <a:t> has proclaimed </a:t>
            </a:r>
            <a:r>
              <a:rPr lang="en-US" sz="1700" b="1">
                <a:solidFill>
                  <a:srgbClr val="000000"/>
                </a:solidFill>
                <a:ea typeface="+mn-lt"/>
                <a:cs typeface="+mn-lt"/>
              </a:rPr>
              <a:t>March 2026 as Brain Injury Awareness Month</a:t>
            </a:r>
            <a:r>
              <a:rPr lang="en-US" sz="1700">
                <a:solidFill>
                  <a:srgbClr val="000000"/>
                </a:solidFill>
                <a:ea typeface="+mn-lt"/>
                <a:cs typeface="+mn-lt"/>
              </a:rPr>
              <a:t>, recognizing the impact brain injuries have on individuals, families, and communities.</a:t>
            </a:r>
            <a:endParaRPr lang="en-US" sz="1700">
              <a:solidFill>
                <a:srgbClr val="000000"/>
              </a:solidFill>
              <a:latin typeface="Calibri"/>
              <a:ea typeface="Calibri"/>
              <a:cs typeface="Calibri"/>
            </a:endParaRPr>
          </a:p>
        </p:txBody>
      </p:sp>
      <p:sp>
        <p:nvSpPr>
          <p:cNvPr id="9" name="Content Placeholder 2">
            <a:extLst>
              <a:ext uri="{FF2B5EF4-FFF2-40B4-BE49-F238E27FC236}">
                <a16:creationId xmlns:a16="http://schemas.microsoft.com/office/drawing/2014/main" id="{FEBA447A-7B6E-D710-FEA7-F13BDE64D291}"/>
              </a:ext>
            </a:extLst>
          </p:cNvPr>
          <p:cNvSpPr txBox="1">
            <a:spLocks/>
          </p:cNvSpPr>
          <p:nvPr/>
        </p:nvSpPr>
        <p:spPr>
          <a:xfrm>
            <a:off x="641901" y="1876114"/>
            <a:ext cx="10806749" cy="5468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a:latin typeface="Arial"/>
                <a:ea typeface="Calibri"/>
                <a:cs typeface="Arial"/>
              </a:rPr>
              <a:t>Each year, </a:t>
            </a:r>
            <a:r>
              <a:rPr lang="en-US" sz="1800">
                <a:latin typeface="Arial"/>
                <a:ea typeface="Calibri"/>
                <a:cs typeface="Arial"/>
              </a:rPr>
              <a:t>2.8 million Americans</a:t>
            </a:r>
            <a:r>
              <a:rPr lang="en-US" sz="1800" b="0">
                <a:latin typeface="Arial"/>
                <a:ea typeface="Calibri"/>
                <a:cs typeface="Arial"/>
              </a:rPr>
              <a:t> experience a traumatic brain injury (TBI). In North Carolina, </a:t>
            </a:r>
            <a:r>
              <a:rPr lang="en-US" sz="1800">
                <a:latin typeface="Arial"/>
                <a:ea typeface="Calibri"/>
                <a:cs typeface="Arial"/>
              </a:rPr>
              <a:t>more than 80,000 people</a:t>
            </a:r>
            <a:r>
              <a:rPr lang="en-US" sz="1800" b="0">
                <a:latin typeface="Arial"/>
                <a:ea typeface="Calibri"/>
                <a:cs typeface="Arial"/>
              </a:rPr>
              <a:t> will sustain a TBI this year. Brain injuries can affect movement, communication, emotions, and cognition.</a:t>
            </a:r>
            <a:endParaRPr lang="en-US">
              <a:latin typeface="Arial"/>
              <a:cs typeface="Arial"/>
            </a:endParaRPr>
          </a:p>
          <a:p>
            <a:pPr algn="l"/>
            <a:endParaRPr lang="en-US" sz="1800" b="0">
              <a:latin typeface="Calibri"/>
              <a:ea typeface="Calibri"/>
              <a:cs typeface="Calibri"/>
            </a:endParaRPr>
          </a:p>
          <a:p>
            <a:pPr algn="l"/>
            <a:endParaRPr lang="en-US" sz="1800">
              <a:solidFill>
                <a:srgbClr val="3E3E3E"/>
              </a:solidFill>
              <a:latin typeface="Calibri"/>
              <a:ea typeface="Calibri"/>
              <a:cs typeface="Calibri"/>
            </a:endParaRPr>
          </a:p>
          <a:p>
            <a:pPr algn="l"/>
            <a:endParaRPr lang="en-US">
              <a:solidFill>
                <a:srgbClr val="000000"/>
              </a:solidFill>
              <a:ea typeface="Calibri"/>
            </a:endParaRPr>
          </a:p>
        </p:txBody>
      </p:sp>
      <p:pic>
        <p:nvPicPr>
          <p:cNvPr id="10" name="Picture 9">
            <a:extLst>
              <a:ext uri="{FF2B5EF4-FFF2-40B4-BE49-F238E27FC236}">
                <a16:creationId xmlns:a16="http://schemas.microsoft.com/office/drawing/2014/main" id="{5E138587-AA85-72AA-23CC-272ADF1D4B2A}"/>
              </a:ext>
            </a:extLst>
          </p:cNvPr>
          <p:cNvPicPr>
            <a:picLocks noChangeAspect="1"/>
          </p:cNvPicPr>
          <p:nvPr/>
        </p:nvPicPr>
        <p:blipFill>
          <a:blip r:embed="rId4"/>
          <a:stretch>
            <a:fillRect/>
          </a:stretch>
        </p:blipFill>
        <p:spPr>
          <a:xfrm>
            <a:off x="8534400" y="4259288"/>
            <a:ext cx="2743200" cy="1110996"/>
          </a:xfrm>
          <a:prstGeom prst="rect">
            <a:avLst/>
          </a:prstGeom>
        </p:spPr>
      </p:pic>
    </p:spTree>
    <p:extLst>
      <p:ext uri="{BB962C8B-B14F-4D97-AF65-F5344CB8AC3E}">
        <p14:creationId xmlns:p14="http://schemas.microsoft.com/office/powerpoint/2010/main" val="94158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54F7-D324-6E1E-1CEE-DEA194663098}"/>
              </a:ext>
            </a:extLst>
          </p:cNvPr>
          <p:cNvSpPr>
            <a:spLocks noGrp="1"/>
          </p:cNvSpPr>
          <p:nvPr>
            <p:ph type="title"/>
          </p:nvPr>
        </p:nvSpPr>
        <p:spPr/>
        <p:txBody>
          <a:bodyPr/>
          <a:lstStyle/>
          <a:p>
            <a:r>
              <a:rPr lang="en-US">
                <a:latin typeface="Arial"/>
                <a:cs typeface="Arial"/>
              </a:rPr>
              <a:t>Brain Injury Awareness Month Activity </a:t>
            </a:r>
            <a:endParaRPr lang="en-US"/>
          </a:p>
        </p:txBody>
      </p:sp>
      <p:sp>
        <p:nvSpPr>
          <p:cNvPr id="3" name="Content Placeholder 2">
            <a:extLst>
              <a:ext uri="{FF2B5EF4-FFF2-40B4-BE49-F238E27FC236}">
                <a16:creationId xmlns:a16="http://schemas.microsoft.com/office/drawing/2014/main" id="{7FEED530-431E-EB3E-531A-C8F35AE9E2FB}"/>
              </a:ext>
            </a:extLst>
          </p:cNvPr>
          <p:cNvSpPr>
            <a:spLocks noGrp="1"/>
          </p:cNvSpPr>
          <p:nvPr>
            <p:ph sz="quarter" idx="14"/>
          </p:nvPr>
        </p:nvSpPr>
        <p:spPr/>
        <p:txBody>
          <a:bodyPr vert="horz" lIns="91440" tIns="45720" rIns="91440" bIns="45720" rtlCol="0" anchor="t">
            <a:noAutofit/>
          </a:bodyPr>
          <a:lstStyle/>
          <a:p>
            <a:pPr algn="l"/>
            <a:r>
              <a:rPr lang="en-US" sz="1800" b="0">
                <a:latin typeface="Arial"/>
                <a:cs typeface="Arial"/>
              </a:rPr>
              <a:t>Many activities and learning opportunities are occurring throughout the month such as informative webinars, summits, collaborative events with partner organizations, mask making/mask displays and more! </a:t>
            </a:r>
            <a:endParaRPr lang="en-US" sz="1800" b="0"/>
          </a:p>
          <a:p>
            <a:pPr algn="l"/>
            <a:endParaRPr lang="en-US" sz="1800" b="0">
              <a:latin typeface="Arial"/>
              <a:cs typeface="Arial"/>
            </a:endParaRPr>
          </a:p>
          <a:p>
            <a:pPr algn="l"/>
            <a:r>
              <a:rPr lang="en-US" sz="1800" b="0">
                <a:latin typeface="Arial"/>
                <a:cs typeface="Arial"/>
              </a:rPr>
              <a:t>DMH/DD/SUS activity is being shared through Hot Topics while other activity sponsored by the Brain Injury Association of NC (BIANC) which can be found on the BIANC website at: </a:t>
            </a:r>
            <a:endParaRPr lang="en-US" sz="1800" b="0">
              <a:solidFill>
                <a:srgbClr val="707070"/>
              </a:solidFill>
              <a:highlight>
                <a:srgbClr val="FFFFFF"/>
              </a:highlight>
              <a:latin typeface="Arial"/>
              <a:ea typeface="Verdana"/>
              <a:cs typeface="Arial"/>
            </a:endParaRPr>
          </a:p>
          <a:p>
            <a:pPr algn="l"/>
            <a:r>
              <a:rPr lang="en-US" sz="1800" b="0">
                <a:latin typeface="Arial"/>
                <a:cs typeface="Arial"/>
                <a:hlinkClick r:id="rId2"/>
              </a:rPr>
              <a:t>https://www.bianc.net/biam2026/</a:t>
            </a:r>
            <a:endParaRPr lang="en-US" sz="1800">
              <a:latin typeface="Arial"/>
              <a:cs typeface="Arial"/>
            </a:endParaRPr>
          </a:p>
          <a:p>
            <a:pPr algn="l"/>
            <a:endParaRPr lang="en-US" sz="1800"/>
          </a:p>
          <a:p>
            <a:pPr algn="l"/>
            <a:r>
              <a:rPr lang="en-US" sz="1800" b="0">
                <a:latin typeface="Arial"/>
                <a:cs typeface="Arial"/>
              </a:rPr>
              <a:t>Some of these activities overlap with the I/DD community such as the Intimate Partner Violence (IPV) Initiatives.</a:t>
            </a:r>
          </a:p>
          <a:p>
            <a:pPr algn="l"/>
            <a:endParaRPr lang="en-US" sz="1800" b="0"/>
          </a:p>
          <a:p>
            <a:pPr algn="l"/>
            <a:r>
              <a:rPr lang="en-US" sz="1800" b="0">
                <a:latin typeface="Arial"/>
                <a:cs typeface="Arial"/>
              </a:rPr>
              <a:t>Join us as we raise awareness, build understanding, and support individuals and families affected by brain injury across the state. </a:t>
            </a:r>
          </a:p>
          <a:p>
            <a:pPr algn="l"/>
            <a:endParaRPr lang="en-US" sz="1600" b="0"/>
          </a:p>
          <a:p>
            <a:pPr algn="l"/>
            <a:endParaRPr lang="en-US" sz="1800"/>
          </a:p>
        </p:txBody>
      </p:sp>
      <p:sp>
        <p:nvSpPr>
          <p:cNvPr id="4" name="Slide Number Placeholder 3">
            <a:extLst>
              <a:ext uri="{FF2B5EF4-FFF2-40B4-BE49-F238E27FC236}">
                <a16:creationId xmlns:a16="http://schemas.microsoft.com/office/drawing/2014/main" id="{9F0579AE-49BA-8211-C2EF-2C5601F7E0C1}"/>
              </a:ext>
            </a:extLst>
          </p:cNvPr>
          <p:cNvSpPr>
            <a:spLocks noGrp="1"/>
          </p:cNvSpPr>
          <p:nvPr>
            <p:ph type="sldNum" sz="quarter" idx="15"/>
          </p:nvPr>
        </p:nvSpPr>
        <p:spPr/>
        <p:txBody>
          <a:bodyPr/>
          <a:lstStyle/>
          <a:p>
            <a:fld id="{11F27F3A-B3E9-41ED-AF8F-A365F10BB65F}" type="slidenum">
              <a:rPr lang="en-US" smtClean="0"/>
              <a:pPr/>
              <a:t>7</a:t>
            </a:fld>
            <a:endParaRPr lang="en-US"/>
          </a:p>
        </p:txBody>
      </p:sp>
    </p:spTree>
    <p:extLst>
      <p:ext uri="{BB962C8B-B14F-4D97-AF65-F5344CB8AC3E}">
        <p14:creationId xmlns:p14="http://schemas.microsoft.com/office/powerpoint/2010/main" val="127398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7683-44F4-7B42-B403-A0C601C2B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48B46-57F0-D817-82C7-5C8689B0737B}"/>
              </a:ext>
            </a:extLst>
          </p:cNvPr>
          <p:cNvSpPr>
            <a:spLocks noGrp="1"/>
          </p:cNvSpPr>
          <p:nvPr>
            <p:ph type="title"/>
          </p:nvPr>
        </p:nvSpPr>
        <p:spPr>
          <a:xfrm>
            <a:off x="286698" y="376136"/>
            <a:ext cx="11069219" cy="548640"/>
          </a:xfrm>
        </p:spPr>
        <p:txBody>
          <a:bodyPr/>
          <a:lstStyle/>
          <a:p>
            <a:r>
              <a:rPr lang="en-US">
                <a:latin typeface="Arial"/>
                <a:cs typeface="Arial"/>
              </a:rPr>
              <a:t>Developmental Disabilities Awareness Month</a:t>
            </a:r>
          </a:p>
          <a:p>
            <a:endParaRPr lang="en-US">
              <a:solidFill>
                <a:schemeClr val="tx2"/>
              </a:solidFill>
              <a:latin typeface="Calibri"/>
              <a:ea typeface="Calibri"/>
              <a:cs typeface="Calibri"/>
            </a:endParaRPr>
          </a:p>
        </p:txBody>
      </p:sp>
      <p:sp>
        <p:nvSpPr>
          <p:cNvPr id="3" name="Content Placeholder 2">
            <a:extLst>
              <a:ext uri="{FF2B5EF4-FFF2-40B4-BE49-F238E27FC236}">
                <a16:creationId xmlns:a16="http://schemas.microsoft.com/office/drawing/2014/main" id="{D6CB4497-32AC-54C6-A69A-6ADC9876DE26}"/>
              </a:ext>
            </a:extLst>
          </p:cNvPr>
          <p:cNvSpPr>
            <a:spLocks noGrp="1"/>
          </p:cNvSpPr>
          <p:nvPr>
            <p:ph sz="quarter" idx="14"/>
          </p:nvPr>
        </p:nvSpPr>
        <p:spPr>
          <a:xfrm>
            <a:off x="655682" y="2088501"/>
            <a:ext cx="10328473" cy="4660877"/>
          </a:xfrm>
        </p:spPr>
        <p:txBody>
          <a:bodyPr vert="horz" lIns="91440" tIns="45720" rIns="91440" bIns="45720" rtlCol="0" anchor="t">
            <a:noAutofit/>
          </a:bodyPr>
          <a:lstStyle/>
          <a:p>
            <a:pPr algn="l"/>
            <a:r>
              <a:rPr lang="en-US" sz="1800">
                <a:latin typeface="Calibri"/>
                <a:ea typeface="Calibri"/>
                <a:cs typeface="Calibri"/>
              </a:rPr>
              <a:t>Gov Josh Stein</a:t>
            </a:r>
            <a:r>
              <a:rPr lang="en-US" sz="1800" b="0">
                <a:latin typeface="Calibri"/>
                <a:ea typeface="Calibri"/>
                <a:cs typeface="Calibri"/>
              </a:rPr>
              <a:t> has proclaimed March as Developmental Disabilities Awareness Month, recognizing the more than </a:t>
            </a:r>
            <a:r>
              <a:rPr lang="en-US" sz="1800">
                <a:latin typeface="Calibri"/>
                <a:ea typeface="Calibri"/>
                <a:cs typeface="Calibri"/>
              </a:rPr>
              <a:t>200,000 North Carolinians living with I/DD</a:t>
            </a:r>
            <a:r>
              <a:rPr lang="en-US" sz="1800" b="0">
                <a:latin typeface="Calibri"/>
                <a:ea typeface="Calibri"/>
                <a:cs typeface="Calibri"/>
              </a:rPr>
              <a:t> and the importance of expanding access to employment, education, housing, health care, and community participation.</a:t>
            </a:r>
            <a:endParaRPr lang="en-US">
              <a:latin typeface="Calibri"/>
              <a:ea typeface="Calibri"/>
              <a:cs typeface="Calibri"/>
            </a:endParaRPr>
          </a:p>
          <a:p>
            <a:pPr algn="l"/>
            <a:r>
              <a:rPr lang="en-US" sz="1800">
                <a:latin typeface="Calibri"/>
                <a:ea typeface="Calibri"/>
                <a:cs typeface="Calibri"/>
              </a:rPr>
              <a:t>New data</a:t>
            </a:r>
            <a:endParaRPr lang="en-US">
              <a:latin typeface="Calibri"/>
              <a:ea typeface="Calibri"/>
              <a:cs typeface="Calibri"/>
            </a:endParaRPr>
          </a:p>
          <a:p>
            <a:pPr marL="285750" indent="-285750" algn="l">
              <a:buFont typeface="Arial"/>
              <a:buChar char="•"/>
            </a:pPr>
            <a:r>
              <a:rPr lang="en-US" sz="1800" b="0">
                <a:latin typeface="Calibri"/>
                <a:ea typeface="Calibri"/>
                <a:cs typeface="Calibri"/>
              </a:rPr>
              <a:t>The </a:t>
            </a:r>
            <a:r>
              <a:rPr lang="en-US" sz="1800">
                <a:latin typeface="Calibri"/>
                <a:ea typeface="Calibri"/>
                <a:cs typeface="Calibri"/>
                <a:hlinkClick r:id="rId2"/>
              </a:rPr>
              <a:t>Innovations Waiver Waitlist Dashboard</a:t>
            </a:r>
            <a:r>
              <a:rPr lang="en-US" sz="1800" b="0">
                <a:latin typeface="Calibri"/>
                <a:ea typeface="Calibri"/>
                <a:cs typeface="Calibri"/>
              </a:rPr>
              <a:t> now includes enhanced metrics, including the </a:t>
            </a:r>
            <a:r>
              <a:rPr lang="en-US" sz="1800">
                <a:latin typeface="Calibri"/>
                <a:ea typeface="Calibri"/>
                <a:cs typeface="Calibri"/>
              </a:rPr>
              <a:t>average time individuals have been on the waitlist</a:t>
            </a:r>
            <a:endParaRPr lang="en-US">
              <a:latin typeface="Calibri"/>
              <a:ea typeface="Calibri"/>
              <a:cs typeface="Calibri"/>
            </a:endParaRPr>
          </a:p>
          <a:p>
            <a:pPr marL="285750" indent="-285750" algn="l">
              <a:buFont typeface="Arial"/>
              <a:buChar char="•"/>
            </a:pPr>
            <a:r>
              <a:rPr lang="en-US" sz="1800" b="0">
                <a:latin typeface="Calibri"/>
                <a:ea typeface="Calibri"/>
                <a:cs typeface="Calibri"/>
              </a:rPr>
              <a:t>Data is available by </a:t>
            </a:r>
            <a:r>
              <a:rPr lang="en-US" sz="1800">
                <a:latin typeface="Calibri"/>
                <a:ea typeface="Calibri"/>
                <a:cs typeface="Calibri"/>
              </a:rPr>
              <a:t>county and Tailored Plan</a:t>
            </a:r>
            <a:r>
              <a:rPr lang="en-US" sz="1800" b="0">
                <a:latin typeface="Calibri"/>
                <a:ea typeface="Calibri"/>
                <a:cs typeface="Calibri"/>
              </a:rPr>
              <a:t>, offering new insight into service gaps and helping inform planning and advocacy</a:t>
            </a:r>
            <a:endParaRPr lang="en-US">
              <a:latin typeface="Calibri"/>
              <a:ea typeface="Calibri"/>
              <a:cs typeface="Calibri"/>
            </a:endParaRPr>
          </a:p>
          <a:p>
            <a:pPr algn="l"/>
            <a:r>
              <a:rPr lang="en-US" sz="1800">
                <a:latin typeface="Calibri"/>
                <a:ea typeface="Calibri"/>
                <a:cs typeface="Calibri"/>
              </a:rPr>
              <a:t>Supporting inclusion</a:t>
            </a:r>
            <a:endParaRPr lang="en-US">
              <a:latin typeface="Calibri"/>
              <a:ea typeface="Calibri"/>
              <a:cs typeface="Calibri"/>
            </a:endParaRPr>
          </a:p>
          <a:p>
            <a:pPr marL="285750" indent="-285750" algn="l">
              <a:buFont typeface="Arial"/>
              <a:buChar char="•"/>
            </a:pPr>
            <a:r>
              <a:rPr lang="en-US" sz="1800">
                <a:latin typeface="Calibri"/>
                <a:ea typeface="Calibri"/>
                <a:cs typeface="Calibri"/>
                <a:hlinkClick r:id="rId3"/>
              </a:rPr>
              <a:t>Inclusion Connects</a:t>
            </a:r>
            <a:r>
              <a:rPr lang="en-US" sz="1800" b="0">
                <a:latin typeface="Calibri"/>
                <a:ea typeface="Calibri"/>
                <a:cs typeface="Calibri"/>
              </a:rPr>
              <a:t> helps individuals and families navigate services and resources across the lifespan</a:t>
            </a:r>
            <a:endParaRPr lang="en-US">
              <a:latin typeface="Calibri"/>
              <a:ea typeface="Calibri"/>
              <a:cs typeface="Calibri"/>
            </a:endParaRPr>
          </a:p>
          <a:p>
            <a:pPr marL="285750" indent="-285750" algn="l">
              <a:buFont typeface="Arial"/>
              <a:buChar char="•"/>
            </a:pPr>
            <a:r>
              <a:rPr lang="en-US" sz="1800">
                <a:latin typeface="Calibri"/>
                <a:ea typeface="Calibri"/>
                <a:cs typeface="Calibri"/>
                <a:hlinkClick r:id="rId4"/>
              </a:rPr>
              <a:t>Inclusion Works</a:t>
            </a:r>
            <a:r>
              <a:rPr lang="en-US" sz="1800" b="0">
                <a:latin typeface="Calibri"/>
                <a:ea typeface="Calibri"/>
                <a:cs typeface="Calibri"/>
              </a:rPr>
              <a:t> promotes </a:t>
            </a:r>
            <a:r>
              <a:rPr lang="en-US" sz="1800">
                <a:latin typeface="Calibri"/>
                <a:ea typeface="Calibri"/>
                <a:cs typeface="Calibri"/>
              </a:rPr>
              <a:t>Competitive Integrated Employment (CIE)</a:t>
            </a:r>
            <a:r>
              <a:rPr lang="en-US" sz="1800" b="0">
                <a:latin typeface="Calibri"/>
                <a:ea typeface="Calibri"/>
                <a:cs typeface="Calibri"/>
              </a:rPr>
              <a:t> and supports inclusive workplaces</a:t>
            </a:r>
            <a:endParaRPr lang="en-US">
              <a:latin typeface="Calibri"/>
              <a:ea typeface="Calibri"/>
              <a:cs typeface="Calibri"/>
            </a:endParaRPr>
          </a:p>
          <a:p>
            <a:pPr algn="l"/>
            <a:r>
              <a:rPr lang="en-US" sz="1800" b="0">
                <a:latin typeface="Calibri"/>
                <a:ea typeface="Calibri"/>
                <a:cs typeface="Calibri"/>
              </a:rPr>
              <a:t>Together, these efforts help strengthen opportunities for people with developmental disabilities to live, work, and participate fully in their communities.</a:t>
            </a:r>
            <a:endParaRPr lang="en-US">
              <a:latin typeface="Calibri"/>
              <a:ea typeface="Calibri"/>
              <a:cs typeface="Calibri"/>
            </a:endParaRPr>
          </a:p>
          <a:p>
            <a:pPr algn="l"/>
            <a:endParaRPr lang="en-US" sz="1800" b="0">
              <a:latin typeface="Calibri"/>
              <a:ea typeface="Calibri"/>
              <a:cs typeface="Calibri"/>
            </a:endParaRPr>
          </a:p>
          <a:p>
            <a:pPr algn="l"/>
            <a:endParaRPr lang="en-US" sz="1800">
              <a:solidFill>
                <a:srgbClr val="3E3E3E"/>
              </a:solidFill>
              <a:latin typeface="Calibri"/>
              <a:ea typeface="Calibri"/>
              <a:cs typeface="Calibri"/>
            </a:endParaRPr>
          </a:p>
          <a:p>
            <a:pPr algn="l"/>
            <a:endParaRPr lang="en-US"/>
          </a:p>
        </p:txBody>
      </p:sp>
      <p:sp>
        <p:nvSpPr>
          <p:cNvPr id="4" name="Slide Number Placeholder 3">
            <a:extLst>
              <a:ext uri="{FF2B5EF4-FFF2-40B4-BE49-F238E27FC236}">
                <a16:creationId xmlns:a16="http://schemas.microsoft.com/office/drawing/2014/main" id="{A8FC9382-C074-50C7-7588-7B997780C12B}"/>
              </a:ext>
            </a:extLst>
          </p:cNvPr>
          <p:cNvSpPr>
            <a:spLocks noGrp="1"/>
          </p:cNvSpPr>
          <p:nvPr>
            <p:ph type="sldNum" sz="quarter" idx="15"/>
          </p:nvPr>
        </p:nvSpPr>
        <p:spPr/>
        <p:txBody>
          <a:bodyPr/>
          <a:lstStyle/>
          <a:p>
            <a:fld id="{11F27F3A-B3E9-41ED-AF8F-A365F10BB65F}" type="slidenum">
              <a:rPr lang="en-US" smtClean="0"/>
              <a:pPr/>
              <a:t>8</a:t>
            </a:fld>
            <a:endParaRPr lang="en-US"/>
          </a:p>
        </p:txBody>
      </p:sp>
      <p:sp>
        <p:nvSpPr>
          <p:cNvPr id="6" name="Rectangle: Rounded Corners 5">
            <a:extLst>
              <a:ext uri="{FF2B5EF4-FFF2-40B4-BE49-F238E27FC236}">
                <a16:creationId xmlns:a16="http://schemas.microsoft.com/office/drawing/2014/main" id="{1D9B0775-92C9-73E4-BAB4-36402B8668CD}"/>
              </a:ext>
            </a:extLst>
          </p:cNvPr>
          <p:cNvSpPr/>
          <p:nvPr/>
        </p:nvSpPr>
        <p:spPr>
          <a:xfrm>
            <a:off x="312096" y="1025457"/>
            <a:ext cx="11517142" cy="86332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solidFill>
                  <a:srgbClr val="000000"/>
                </a:solidFill>
                <a:latin typeface="Arial"/>
                <a:cs typeface="Arial"/>
              </a:rPr>
              <a:t>March is </a:t>
            </a:r>
            <a:r>
              <a:rPr lang="en-US" sz="1700" b="1">
                <a:solidFill>
                  <a:srgbClr val="000000"/>
                </a:solidFill>
                <a:latin typeface="Arial"/>
                <a:cs typeface="Arial"/>
              </a:rPr>
              <a:t>Developmental Disabilities Awareness Month</a:t>
            </a:r>
            <a:r>
              <a:rPr lang="en-US" sz="1700">
                <a:solidFill>
                  <a:srgbClr val="000000"/>
                </a:solidFill>
                <a:latin typeface="Arial"/>
                <a:cs typeface="Arial"/>
              </a:rPr>
              <a:t>, a time to celebrate people with Intellectual and Developmental Disabilities (I/DD) and strengthen efforts to build more inclusive communities.</a:t>
            </a:r>
            <a:endParaRPr lang="en-US"/>
          </a:p>
        </p:txBody>
      </p:sp>
    </p:spTree>
    <p:extLst>
      <p:ext uri="{BB962C8B-B14F-4D97-AF65-F5344CB8AC3E}">
        <p14:creationId xmlns:p14="http://schemas.microsoft.com/office/powerpoint/2010/main" val="80255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2000" b="-1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99C3F-9FBF-67DE-5BD2-A57399DAD013}"/>
              </a:ext>
            </a:extLst>
          </p:cNvPr>
          <p:cNvSpPr>
            <a:spLocks noGrp="1"/>
          </p:cNvSpPr>
          <p:nvPr>
            <p:ph type="title"/>
          </p:nvPr>
        </p:nvSpPr>
        <p:spPr/>
        <p:txBody>
          <a:bodyPr/>
          <a:lstStyle/>
          <a:p>
            <a:pPr algn="ctr"/>
            <a:r>
              <a:rPr lang="en-US" sz="2000"/>
              <a:t>Celebrate Developmental Disabilities and Brain Injury Awareness Month with Us!</a:t>
            </a:r>
          </a:p>
        </p:txBody>
      </p:sp>
      <p:sp>
        <p:nvSpPr>
          <p:cNvPr id="4" name="Slide Number Placeholder 3">
            <a:extLst>
              <a:ext uri="{FF2B5EF4-FFF2-40B4-BE49-F238E27FC236}">
                <a16:creationId xmlns:a16="http://schemas.microsoft.com/office/drawing/2014/main" id="{48B04531-7B00-774E-FD81-305256383A2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675" b="1" i="0" u="none" strike="noStrike" kern="1200" cap="none" spc="0" normalizeH="0" baseline="0" noProof="0" smtClean="0">
                <a:ln>
                  <a:noFill/>
                </a:ln>
                <a:solidFill>
                  <a:srgbClr val="003B70"/>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675" b="1" i="0" u="none" strike="noStrike" kern="1200" cap="none" spc="0" normalizeH="0" baseline="0" noProof="0">
              <a:ln>
                <a:noFill/>
              </a:ln>
              <a:solidFill>
                <a:srgbClr val="003B70"/>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BD00D2E5-C6AE-5277-C6E0-D274E658D9B9}"/>
              </a:ext>
            </a:extLst>
          </p:cNvPr>
          <p:cNvSpPr/>
          <p:nvPr/>
        </p:nvSpPr>
        <p:spPr>
          <a:xfrm>
            <a:off x="871414" y="1634101"/>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5th</a:t>
            </a:r>
          </a:p>
        </p:txBody>
      </p:sp>
      <p:sp>
        <p:nvSpPr>
          <p:cNvPr id="6" name="Oval 5">
            <a:extLst>
              <a:ext uri="{FF2B5EF4-FFF2-40B4-BE49-F238E27FC236}">
                <a16:creationId xmlns:a16="http://schemas.microsoft.com/office/drawing/2014/main" id="{698E42DE-7F62-D30B-2277-98263AAD27EA}"/>
              </a:ext>
            </a:extLst>
          </p:cNvPr>
          <p:cNvSpPr/>
          <p:nvPr/>
        </p:nvSpPr>
        <p:spPr>
          <a:xfrm>
            <a:off x="6576644" y="4607170"/>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26th</a:t>
            </a:r>
          </a:p>
        </p:txBody>
      </p:sp>
      <p:sp>
        <p:nvSpPr>
          <p:cNvPr id="7" name="Oval 6">
            <a:extLst>
              <a:ext uri="{FF2B5EF4-FFF2-40B4-BE49-F238E27FC236}">
                <a16:creationId xmlns:a16="http://schemas.microsoft.com/office/drawing/2014/main" id="{6A65B0AE-31FF-6624-F90F-F64376253345}"/>
              </a:ext>
            </a:extLst>
          </p:cNvPr>
          <p:cNvSpPr/>
          <p:nvPr/>
        </p:nvSpPr>
        <p:spPr>
          <a:xfrm>
            <a:off x="871412" y="4607171"/>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11th</a:t>
            </a:r>
          </a:p>
        </p:txBody>
      </p:sp>
      <p:sp>
        <p:nvSpPr>
          <p:cNvPr id="8" name="Oval 7">
            <a:extLst>
              <a:ext uri="{FF2B5EF4-FFF2-40B4-BE49-F238E27FC236}">
                <a16:creationId xmlns:a16="http://schemas.microsoft.com/office/drawing/2014/main" id="{FDEE2823-9DD8-C662-57AC-BEDD3941517F}"/>
              </a:ext>
            </a:extLst>
          </p:cNvPr>
          <p:cNvSpPr/>
          <p:nvPr/>
        </p:nvSpPr>
        <p:spPr>
          <a:xfrm>
            <a:off x="871413" y="3120636"/>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9th</a:t>
            </a:r>
          </a:p>
        </p:txBody>
      </p:sp>
      <p:sp>
        <p:nvSpPr>
          <p:cNvPr id="9" name="Oval 8">
            <a:extLst>
              <a:ext uri="{FF2B5EF4-FFF2-40B4-BE49-F238E27FC236}">
                <a16:creationId xmlns:a16="http://schemas.microsoft.com/office/drawing/2014/main" id="{1AEC9018-D0A6-3B7A-6599-8EA62DD8F716}"/>
              </a:ext>
            </a:extLst>
          </p:cNvPr>
          <p:cNvSpPr/>
          <p:nvPr/>
        </p:nvSpPr>
        <p:spPr>
          <a:xfrm>
            <a:off x="6576643" y="3120636"/>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18th</a:t>
            </a:r>
          </a:p>
        </p:txBody>
      </p:sp>
      <p:sp>
        <p:nvSpPr>
          <p:cNvPr id="10" name="Oval 9">
            <a:extLst>
              <a:ext uri="{FF2B5EF4-FFF2-40B4-BE49-F238E27FC236}">
                <a16:creationId xmlns:a16="http://schemas.microsoft.com/office/drawing/2014/main" id="{5B1ED819-0CC3-3673-CD3D-BBEC521139B2}"/>
              </a:ext>
            </a:extLst>
          </p:cNvPr>
          <p:cNvSpPr/>
          <p:nvPr/>
        </p:nvSpPr>
        <p:spPr>
          <a:xfrm>
            <a:off x="6576643" y="1634101"/>
            <a:ext cx="1324707" cy="1038759"/>
          </a:xfrm>
          <a:prstGeom prst="ellipse">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16th</a:t>
            </a:r>
          </a:p>
        </p:txBody>
      </p:sp>
      <p:sp>
        <p:nvSpPr>
          <p:cNvPr id="12" name="TextBox 11">
            <a:extLst>
              <a:ext uri="{FF2B5EF4-FFF2-40B4-BE49-F238E27FC236}">
                <a16:creationId xmlns:a16="http://schemas.microsoft.com/office/drawing/2014/main" id="{2E1060DB-3A25-AB56-2CBF-184036706820}"/>
              </a:ext>
            </a:extLst>
          </p:cNvPr>
          <p:cNvSpPr txBox="1"/>
          <p:nvPr/>
        </p:nvSpPr>
        <p:spPr>
          <a:xfrm>
            <a:off x="2442307" y="1749530"/>
            <a:ext cx="3763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Olmstead and North Carolina’s Olmstead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3"/>
              </a:rPr>
              <a:t>Register for the webinar</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271E12ED-27DE-AA58-C98D-A98211B53D71}"/>
              </a:ext>
            </a:extLst>
          </p:cNvPr>
          <p:cNvSpPr txBox="1"/>
          <p:nvPr/>
        </p:nvSpPr>
        <p:spPr>
          <a:xfrm>
            <a:off x="2442307" y="3178350"/>
            <a:ext cx="3763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Fireside Chat: I/DD and Brain Injury Awareness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4"/>
              </a:rPr>
              <a:t>Register for the webinar</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
        <p:nvSpPr>
          <p:cNvPr id="14" name="TextBox 13">
            <a:extLst>
              <a:ext uri="{FF2B5EF4-FFF2-40B4-BE49-F238E27FC236}">
                <a16:creationId xmlns:a16="http://schemas.microsoft.com/office/drawing/2014/main" id="{6B9EFE0B-8120-03A1-08C9-09ED6EBE0665}"/>
              </a:ext>
            </a:extLst>
          </p:cNvPr>
          <p:cNvSpPr txBox="1"/>
          <p:nvPr/>
        </p:nvSpPr>
        <p:spPr>
          <a:xfrm>
            <a:off x="2442307" y="4684067"/>
            <a:ext cx="37631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Intersection of Interpersonal Violence: Supporting People with I/DD and TBI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5"/>
              </a:rPr>
              <a:t>Register for the webinar</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D54E10FC-CAEE-5B3A-B528-AE362002FF51}"/>
              </a:ext>
            </a:extLst>
          </p:cNvPr>
          <p:cNvSpPr txBox="1"/>
          <p:nvPr/>
        </p:nvSpPr>
        <p:spPr>
          <a:xfrm>
            <a:off x="8272578" y="1691815"/>
            <a:ext cx="3763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From Numbers to Knowledge: Introducing the TBI Dashboard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6"/>
              </a:rPr>
              <a:t>Register for the webinar</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BD345AA1-88EB-C93E-D1EC-B5768F0A92FA}"/>
              </a:ext>
            </a:extLst>
          </p:cNvPr>
          <p:cNvSpPr txBox="1"/>
          <p:nvPr/>
        </p:nvSpPr>
        <p:spPr>
          <a:xfrm>
            <a:off x="8241323" y="3281811"/>
            <a:ext cx="3763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Inclusion Works Lunch and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7"/>
              </a:rPr>
              <a:t>Register for the lunch &amp; learn</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DA8F32F5-AD09-3147-0022-77828F544882}"/>
              </a:ext>
            </a:extLst>
          </p:cNvPr>
          <p:cNvSpPr txBox="1"/>
          <p:nvPr/>
        </p:nvSpPr>
        <p:spPr>
          <a:xfrm>
            <a:off x="8241323" y="4735673"/>
            <a:ext cx="3763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Welcome to TULA: Trillium Ultimate Living Assistant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black"/>
                </a:solidFill>
                <a:effectLst/>
                <a:uLnTx/>
                <a:uFillTx/>
                <a:latin typeface="Arial"/>
                <a:ea typeface="+mn-ea"/>
                <a:cs typeface="+mn-cs"/>
                <a:hlinkClick r:id="rId8"/>
              </a:rPr>
              <a:t>Register for the webinar</a:t>
            </a:r>
            <a:endParaRPr kumimoji="0" lang="en-US" sz="1800" b="1" i="1"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76321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A9AFA"/>
        </a:solidFill>
        <a:ln w="12700" cap="sq" cmpd="sng" algn="ctr">
          <a:noFill/>
          <a:prstDash val="solid"/>
          <a:miter lim="800000"/>
          <a:tailEnd type="none"/>
        </a:ln>
        <a:effectLst/>
      </a:spPr>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lgn="ctr">
          <a:lnSpc>
            <a:spcPct val="85000"/>
          </a:lnSpc>
          <a:defRPr kumimoji="0" sz="1050" b="1" u="none" strike="noStrike" kern="0" cap="none" spc="0" normalizeH="0" baseline="0" noProof="0" dirty="0" smtClean="0">
            <a:ln>
              <a:noFill/>
            </a:ln>
            <a:solidFill>
              <a:schemeClr val="bg1"/>
            </a:solidFill>
            <a:effectLst/>
            <a:uLnTx/>
            <a:uFillTx/>
          </a:defRPr>
        </a:defPPr>
      </a:lstStyle>
    </a:spDef>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T-Presentation-Template-20200814.potx" id="{B6C489DA-5217-4041-AFCD-E61E59AC96CF}" vid="{4A9CCB1E-EDC3-4D6F-AD4F-CF43060812E2}"/>
    </a:ext>
  </a:extLst>
</a:theme>
</file>

<file path=ppt/theme/theme7.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61DD52E56AF54291AB2A9582933B0D" ma:contentTypeVersion="19" ma:contentTypeDescription="Create a new document." ma:contentTypeScope="" ma:versionID="6da95a458d2da4910b16025f1e159632">
  <xsd:schema xmlns:xsd="http://www.w3.org/2001/XMLSchema" xmlns:xs="http://www.w3.org/2001/XMLSchema" xmlns:p="http://schemas.microsoft.com/office/2006/metadata/properties" xmlns:ns1="http://schemas.microsoft.com/sharepoint/v3" xmlns:ns2="25996a1a-cb21-4fd3-ba8a-fee182ca675c" xmlns:ns3="5072df8a-a6b7-4756-ac33-601b73d92256" targetNamespace="http://schemas.microsoft.com/office/2006/metadata/properties" ma:root="true" ma:fieldsID="5910c006851daee15916a34eaa1bedc4" ns1:_="" ns2:_="" ns3:_="">
    <xsd:import namespace="http://schemas.microsoft.com/sharepoint/v3"/>
    <xsd:import namespace="25996a1a-cb21-4fd3-ba8a-fee182ca675c"/>
    <xsd:import namespace="5072df8a-a6b7-4756-ac33-601b73d922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996a1a-cb21-4fd3-ba8a-fee182ca6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72df8a-a6b7-4756-ac33-601b73d922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cb8f43a-fdd4-4dcc-b5d3-67afbc07d60a}" ma:internalName="TaxCatchAll" ma:showField="CatchAllData" ma:web="5072df8a-a6b7-4756-ac33-601b73d922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72df8a-a6b7-4756-ac33-601b73d92256" xsi:nil="true"/>
    <lcf76f155ced4ddcb4097134ff3c332f xmlns="25996a1a-cb21-4fd3-ba8a-fee182ca675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4445C3-B3BA-4591-A6DF-5AA9F4B16076}">
  <ds:schemaRefs>
    <ds:schemaRef ds:uri="25996a1a-cb21-4fd3-ba8a-fee182ca675c"/>
    <ds:schemaRef ds:uri="5072df8a-a6b7-4756-ac33-601b73d922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8F0ED4-9F84-4DB6-92B6-B99B8659E0FD}">
  <ds:schemaRefs>
    <ds:schemaRef ds:uri="25996a1a-cb21-4fd3-ba8a-fee182ca675c"/>
    <ds:schemaRef ds:uri="5072df8a-a6b7-4756-ac33-601b73d922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75BF8E-201A-4FC1-8183-452085E9D6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4</Notes>
  <HiddenSlides>0</HiddenSlides>
  <ScaleCrop>false</ScaleCrop>
  <HeadingPairs>
    <vt:vector size="4" baseType="variant">
      <vt:variant>
        <vt:lpstr>Theme</vt:lpstr>
      </vt:variant>
      <vt:variant>
        <vt:i4>9</vt:i4>
      </vt:variant>
      <vt:variant>
        <vt:lpstr>Slide Titles</vt:lpstr>
      </vt:variant>
      <vt:variant>
        <vt:i4>28</vt:i4>
      </vt:variant>
    </vt:vector>
  </HeadingPairs>
  <TitlesOfParts>
    <vt:vector size="37" baseType="lpstr">
      <vt:lpstr>1_Office Theme</vt:lpstr>
      <vt:lpstr>2_Office Theme</vt:lpstr>
      <vt:lpstr>4_Office Theme</vt:lpstr>
      <vt:lpstr>13_Office Theme</vt:lpstr>
      <vt:lpstr>6_Office Theme</vt:lpstr>
      <vt:lpstr>8_Office Theme</vt:lpstr>
      <vt:lpstr>7_Office Theme</vt:lpstr>
      <vt:lpstr>14_Office Theme</vt:lpstr>
      <vt:lpstr>9_Office Theme</vt:lpstr>
      <vt:lpstr>Side by Side with DMH/DD/SUS Improving our system together.</vt:lpstr>
      <vt:lpstr>Housekeeping</vt:lpstr>
      <vt:lpstr>Housekeeping</vt:lpstr>
      <vt:lpstr>Agenda</vt:lpstr>
      <vt:lpstr>PowerPoint Presentation</vt:lpstr>
      <vt:lpstr>Brain Injury Awareness Month </vt:lpstr>
      <vt:lpstr>Brain Injury Awareness Month Activity </vt:lpstr>
      <vt:lpstr>Developmental Disabilities Awareness Month </vt:lpstr>
      <vt:lpstr>Celebrate Developmental Disabilities and Brain Injury Awareness Month with Us!</vt:lpstr>
      <vt:lpstr>Celebrating 2026 Social Work Month </vt:lpstr>
      <vt:lpstr>Inclusion Connects Background</vt:lpstr>
      <vt:lpstr>Inclusion Connects Work Plan</vt:lpstr>
      <vt:lpstr>Inclusion Connects Workplan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TBI Defined </vt:lpstr>
      <vt:lpstr>Common Challenges </vt:lpstr>
      <vt:lpstr>PowerPoint Presentation</vt:lpstr>
      <vt:lpstr>PowerPoint Presentation</vt:lpstr>
      <vt:lpstr>PowerPoint Presentation</vt:lpstr>
      <vt:lpstr>PowerPoint Presentation</vt:lpstr>
      <vt:lpstr>PowerPoint Presentation</vt:lpstr>
      <vt:lpstr>PowerPoint Presentation</vt:lpstr>
    </vt:vector>
  </TitlesOfParts>
  <Company>DSOHF_DMH - Central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Reynolds, Dina</dc:creator>
  <cp:revision>4</cp:revision>
  <dcterms:created xsi:type="dcterms:W3CDTF">2024-06-18T15:46:04Z</dcterms:created>
  <dcterms:modified xsi:type="dcterms:W3CDTF">2026-06-02T15:25:35Z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0x0101001061DD52E56AF54291AB2A9582933B0D</vt:lpwstr>
  </property>
  <property fmtid="{D5CDD505-2E9C-101B-9397-08002B2CF9AE}" pid="3" name="MediaServiceImageTags">
    <vt:lpwstr/>
  </property>
</Properties>
</file>