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981" r:id="rId2"/>
    <p:sldId id="1195" r:id="rId3"/>
    <p:sldId id="2025" r:id="rId4"/>
    <p:sldId id="1260" r:id="rId5"/>
    <p:sldId id="2045" r:id="rId6"/>
    <p:sldId id="2049" r:id="rId7"/>
    <p:sldId id="2050" r:id="rId8"/>
    <p:sldId id="2051" r:id="rId9"/>
    <p:sldId id="2052" r:id="rId10"/>
    <p:sldId id="2053" r:id="rId11"/>
    <p:sldId id="262" r:id="rId12"/>
    <p:sldId id="2048" r:id="rId13"/>
    <p:sldId id="1208" r:id="rId14"/>
    <p:sldId id="2064" r:id="rId15"/>
    <p:sldId id="2026" r:id="rId16"/>
    <p:sldId id="2062" r:id="rId17"/>
    <p:sldId id="269" r:id="rId18"/>
    <p:sldId id="268" r:id="rId19"/>
    <p:sldId id="270" r:id="rId20"/>
    <p:sldId id="271" r:id="rId21"/>
    <p:sldId id="2063" r:id="rId22"/>
    <p:sldId id="674" r:id="rId23"/>
    <p:sldId id="670" r:id="rId24"/>
    <p:sldId id="672" r:id="rId25"/>
    <p:sldId id="673" r:id="rId26"/>
    <p:sldId id="2067" r:id="rId27"/>
    <p:sldId id="2068" r:id="rId28"/>
    <p:sldId id="2069" r:id="rId29"/>
    <p:sldId id="2047" r:id="rId30"/>
    <p:sldId id="2077" r:id="rId31"/>
    <p:sldId id="2078" r:id="rId32"/>
    <p:sldId id="283" r:id="rId33"/>
    <p:sldId id="937" r:id="rId34"/>
    <p:sldId id="2074" r:id="rId35"/>
    <p:sldId id="2075" r:id="rId36"/>
    <p:sldId id="2076" r:id="rId37"/>
    <p:sldId id="2073" r:id="rId38"/>
    <p:sldId id="19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881" autoAdjust="0"/>
    <p:restoredTop sz="86374" autoAdjust="0"/>
  </p:normalViewPr>
  <p:slideViewPr>
    <p:cSldViewPr>
      <p:cViewPr varScale="1">
        <p:scale>
          <a:sx n="152" d="100"/>
          <a:sy n="152" d="100"/>
        </p:scale>
        <p:origin x="1272"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4" d="100"/>
          <a:sy n="54" d="100"/>
        </p:scale>
        <p:origin x="-1747"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E82BA-361A-43C3-9BCB-F8EC529A28B7}"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FDDA7D03-83F2-472E-9900-2D70AE3E1950}">
      <dgm:prSet/>
      <dgm:spPr>
        <a:solidFill>
          <a:srgbClr val="C00000"/>
        </a:solidFill>
      </dgm:spPr>
      <dgm:t>
        <a:bodyPr/>
        <a:lstStyle/>
        <a:p>
          <a:r>
            <a:rPr lang="en-US" b="1" dirty="0">
              <a:solidFill>
                <a:schemeClr val="bg1"/>
              </a:solidFill>
            </a:rPr>
            <a:t>GOP Health Plans: Key Points</a:t>
          </a:r>
        </a:p>
      </dgm:t>
    </dgm:pt>
    <dgm:pt modelId="{9D3B29C7-D2DA-47B7-9AFE-A4EDAB794E8C}" type="parTrans" cxnId="{DCEDD5FF-6EEC-4D0D-A7A9-3C3669D99D73}">
      <dgm:prSet/>
      <dgm:spPr/>
      <dgm:t>
        <a:bodyPr/>
        <a:lstStyle/>
        <a:p>
          <a:endParaRPr lang="en-US"/>
        </a:p>
      </dgm:t>
    </dgm:pt>
    <dgm:pt modelId="{AE036D63-9496-4C94-829B-5F61B5735397}" type="sibTrans" cxnId="{DCEDD5FF-6EEC-4D0D-A7A9-3C3669D99D73}">
      <dgm:prSet/>
      <dgm:spPr/>
      <dgm:t>
        <a:bodyPr/>
        <a:lstStyle/>
        <a:p>
          <a:endParaRPr lang="en-US"/>
        </a:p>
      </dgm:t>
    </dgm:pt>
    <dgm:pt modelId="{3714534C-2C32-4316-8F00-0AED2279902B}">
      <dgm:prSet/>
      <dgm:spPr/>
      <dgm:t>
        <a:bodyPr/>
        <a:lstStyle/>
        <a:p>
          <a:r>
            <a:rPr lang="en-US" dirty="0"/>
            <a:t>President Trump is calling the GOP “the party of health care,” but the party has not coalesced behind one clear plan</a:t>
          </a:r>
        </a:p>
      </dgm:t>
    </dgm:pt>
    <dgm:pt modelId="{4F6E34B0-2588-453A-8E4C-FB3D97B52AD1}" type="parTrans" cxnId="{1007B231-ECA5-4FBE-977A-7107A5414A80}">
      <dgm:prSet/>
      <dgm:spPr/>
      <dgm:t>
        <a:bodyPr/>
        <a:lstStyle/>
        <a:p>
          <a:endParaRPr lang="en-US"/>
        </a:p>
      </dgm:t>
    </dgm:pt>
    <dgm:pt modelId="{437237FB-DB9F-4CEE-98D3-21AD88F095EC}" type="sibTrans" cxnId="{1007B231-ECA5-4FBE-977A-7107A5414A80}">
      <dgm:prSet/>
      <dgm:spPr/>
      <dgm:t>
        <a:bodyPr/>
        <a:lstStyle/>
        <a:p>
          <a:endParaRPr lang="en-US"/>
        </a:p>
      </dgm:t>
    </dgm:pt>
    <dgm:pt modelId="{38829709-4C66-4C7C-B9A1-8B63C0D0F8D1}">
      <dgm:prSet/>
      <dgm:spPr/>
      <dgm:t>
        <a:bodyPr/>
        <a:lstStyle/>
        <a:p>
          <a:r>
            <a:rPr lang="en-US" dirty="0"/>
            <a:t>Proposal to reboot version of 2017 Graham-Cassidy bill, which</a:t>
          </a:r>
        </a:p>
      </dgm:t>
    </dgm:pt>
    <dgm:pt modelId="{544A3B83-2991-4F97-9B13-86B2FEE0A774}" type="parTrans" cxnId="{4326967E-B031-4E38-A752-B3BEB75CD64B}">
      <dgm:prSet/>
      <dgm:spPr/>
      <dgm:t>
        <a:bodyPr/>
        <a:lstStyle/>
        <a:p>
          <a:endParaRPr lang="en-US"/>
        </a:p>
      </dgm:t>
    </dgm:pt>
    <dgm:pt modelId="{B5AF975F-2F02-47AD-8DA0-1B201C0D07E3}" type="sibTrans" cxnId="{4326967E-B031-4E38-A752-B3BEB75CD64B}">
      <dgm:prSet/>
      <dgm:spPr/>
      <dgm:t>
        <a:bodyPr/>
        <a:lstStyle/>
        <a:p>
          <a:endParaRPr lang="en-US"/>
        </a:p>
      </dgm:t>
    </dgm:pt>
    <dgm:pt modelId="{7837EED6-2EA1-49C3-894C-3EE770D9B00F}">
      <dgm:prSet/>
      <dgm:spPr/>
      <dgm:t>
        <a:bodyPr/>
        <a:lstStyle/>
        <a:p>
          <a:pPr>
            <a:buFont typeface="Wingdings" panose="05000000000000000000" pitchFamily="2" charset="2"/>
            <a:buChar char="ü"/>
          </a:pPr>
          <a:r>
            <a:rPr lang="en-US" b="1" dirty="0"/>
            <a:t>Replaces Medicare and ACA subsidies with a block-grant program</a:t>
          </a:r>
        </a:p>
      </dgm:t>
    </dgm:pt>
    <dgm:pt modelId="{989F468B-0BB9-43A2-B9A6-12234459235C}" type="parTrans" cxnId="{17E8EF34-E0B4-4378-96AB-3D12A8239015}">
      <dgm:prSet/>
      <dgm:spPr/>
      <dgm:t>
        <a:bodyPr/>
        <a:lstStyle/>
        <a:p>
          <a:endParaRPr lang="en-US"/>
        </a:p>
      </dgm:t>
    </dgm:pt>
    <dgm:pt modelId="{4462DDAA-3B16-4AD3-BE23-7E0E8AD3CA66}" type="sibTrans" cxnId="{17E8EF34-E0B4-4378-96AB-3D12A8239015}">
      <dgm:prSet/>
      <dgm:spPr/>
      <dgm:t>
        <a:bodyPr/>
        <a:lstStyle/>
        <a:p>
          <a:endParaRPr lang="en-US"/>
        </a:p>
      </dgm:t>
    </dgm:pt>
    <dgm:pt modelId="{CFE64085-1D58-4DA1-8F93-61714558A0B3}">
      <dgm:prSet/>
      <dgm:spPr/>
      <dgm:t>
        <a:bodyPr/>
        <a:lstStyle/>
        <a:p>
          <a:pPr>
            <a:buFont typeface="Wingdings" panose="05000000000000000000" pitchFamily="2" charset="2"/>
            <a:buChar char="ü"/>
          </a:pPr>
          <a:r>
            <a:rPr lang="en-US" b="1" dirty="0"/>
            <a:t>Lets states alter ACA rules including those for pre-existing conditions</a:t>
          </a:r>
        </a:p>
      </dgm:t>
    </dgm:pt>
    <dgm:pt modelId="{BC747717-A90E-4B9D-BFC1-E9FF36688510}" type="parTrans" cxnId="{E476E53C-43C4-45AD-A4DF-EC99402AD23B}">
      <dgm:prSet/>
      <dgm:spPr/>
      <dgm:t>
        <a:bodyPr/>
        <a:lstStyle/>
        <a:p>
          <a:endParaRPr lang="en-US"/>
        </a:p>
      </dgm:t>
    </dgm:pt>
    <dgm:pt modelId="{F051E144-B5D9-4BFC-8F5C-097181868E2C}" type="sibTrans" cxnId="{E476E53C-43C4-45AD-A4DF-EC99402AD23B}">
      <dgm:prSet/>
      <dgm:spPr/>
      <dgm:t>
        <a:bodyPr/>
        <a:lstStyle/>
        <a:p>
          <a:endParaRPr lang="en-US"/>
        </a:p>
      </dgm:t>
    </dgm:pt>
    <dgm:pt modelId="{AAC031BE-C494-472E-B296-EB0E6FF7E38E}">
      <dgm:prSet/>
      <dgm:spPr/>
      <dgm:t>
        <a:bodyPr/>
        <a:lstStyle/>
        <a:p>
          <a:pPr>
            <a:buFont typeface="Wingdings" panose="05000000000000000000" pitchFamily="2" charset="2"/>
            <a:buChar char="ü"/>
          </a:pPr>
          <a:r>
            <a:rPr lang="en-US" b="1" dirty="0"/>
            <a:t>Allows states to change pricing rules so that younger people could see premiums lower while older adults could see them rise</a:t>
          </a:r>
        </a:p>
      </dgm:t>
    </dgm:pt>
    <dgm:pt modelId="{15666CA9-5BE0-4611-B7B4-629290526F50}" type="parTrans" cxnId="{ABEF1291-B378-441B-B884-D78E590841FA}">
      <dgm:prSet/>
      <dgm:spPr/>
      <dgm:t>
        <a:bodyPr/>
        <a:lstStyle/>
        <a:p>
          <a:endParaRPr lang="en-US"/>
        </a:p>
      </dgm:t>
    </dgm:pt>
    <dgm:pt modelId="{DE31773E-837B-411B-B5C8-07267AA2AC66}" type="sibTrans" cxnId="{ABEF1291-B378-441B-B884-D78E590841FA}">
      <dgm:prSet/>
      <dgm:spPr/>
      <dgm:t>
        <a:bodyPr/>
        <a:lstStyle/>
        <a:p>
          <a:endParaRPr lang="en-US"/>
        </a:p>
      </dgm:t>
    </dgm:pt>
    <dgm:pt modelId="{6EDD6574-E7BF-40E6-9EB3-470ABEC53D42}">
      <dgm:prSet/>
      <dgm:spPr/>
      <dgm:t>
        <a:bodyPr/>
        <a:lstStyle/>
        <a:p>
          <a:r>
            <a:rPr lang="en-US" dirty="0"/>
            <a:t>A coalition of conservative groups and GOP state representatives rolled out the Health Care Choices Proposal, which</a:t>
          </a:r>
        </a:p>
      </dgm:t>
    </dgm:pt>
    <dgm:pt modelId="{D9D79815-D765-42B4-974B-DB0FD569976D}" type="parTrans" cxnId="{FD369DE8-6CF3-469F-8384-B52AA3FF3B2A}">
      <dgm:prSet/>
      <dgm:spPr/>
      <dgm:t>
        <a:bodyPr/>
        <a:lstStyle/>
        <a:p>
          <a:endParaRPr lang="en-US"/>
        </a:p>
      </dgm:t>
    </dgm:pt>
    <dgm:pt modelId="{5EB9B86E-2DFB-486E-831A-31BDC0BD682D}" type="sibTrans" cxnId="{FD369DE8-6CF3-469F-8384-B52AA3FF3B2A}">
      <dgm:prSet/>
      <dgm:spPr/>
      <dgm:t>
        <a:bodyPr/>
        <a:lstStyle/>
        <a:p>
          <a:endParaRPr lang="en-US"/>
        </a:p>
      </dgm:t>
    </dgm:pt>
    <dgm:pt modelId="{C0A88548-6BB2-4182-B0A4-B356834B2010}">
      <dgm:prSet/>
      <dgm:spPr/>
      <dgm:t>
        <a:bodyPr/>
        <a:lstStyle/>
        <a:p>
          <a:pPr>
            <a:buFont typeface="Wingdings" panose="05000000000000000000" pitchFamily="2" charset="2"/>
            <a:buChar char="ü"/>
          </a:pPr>
          <a:r>
            <a:rPr lang="en-US" b="1" dirty="0"/>
            <a:t>Gives states more control over a fixed amount of money</a:t>
          </a:r>
        </a:p>
      </dgm:t>
    </dgm:pt>
    <dgm:pt modelId="{6B6CEB78-D013-4E02-A6E4-541BDB9A0034}" type="parTrans" cxnId="{1734054F-34B9-42D4-A930-E910877E1CA7}">
      <dgm:prSet/>
      <dgm:spPr/>
      <dgm:t>
        <a:bodyPr/>
        <a:lstStyle/>
        <a:p>
          <a:endParaRPr lang="en-US"/>
        </a:p>
      </dgm:t>
    </dgm:pt>
    <dgm:pt modelId="{8F0102BD-AE1D-4C9D-8454-78410D95B159}" type="sibTrans" cxnId="{1734054F-34B9-42D4-A930-E910877E1CA7}">
      <dgm:prSet/>
      <dgm:spPr/>
      <dgm:t>
        <a:bodyPr/>
        <a:lstStyle/>
        <a:p>
          <a:endParaRPr lang="en-US"/>
        </a:p>
      </dgm:t>
    </dgm:pt>
    <dgm:pt modelId="{4E85A63F-7023-4B4B-A72A-1D53D6C1CF79}">
      <dgm:prSet/>
      <dgm:spPr/>
      <dgm:t>
        <a:bodyPr/>
        <a:lstStyle/>
        <a:p>
          <a:pPr>
            <a:buFont typeface="Wingdings" panose="05000000000000000000" pitchFamily="2" charset="2"/>
            <a:buChar char="ü"/>
          </a:pPr>
          <a:r>
            <a:rPr lang="en-US" b="1" dirty="0"/>
            <a:t>Relaxes federal mandates and strengthens the private insurance market</a:t>
          </a:r>
        </a:p>
      </dgm:t>
    </dgm:pt>
    <dgm:pt modelId="{85A7E238-C232-4567-A2C0-34884D2C9A2B}" type="parTrans" cxnId="{135DF726-740E-41FA-A98E-E6CD20596C86}">
      <dgm:prSet/>
      <dgm:spPr/>
      <dgm:t>
        <a:bodyPr/>
        <a:lstStyle/>
        <a:p>
          <a:endParaRPr lang="en-US"/>
        </a:p>
      </dgm:t>
    </dgm:pt>
    <dgm:pt modelId="{BA184A78-8668-4C6A-B6A6-286C89C40E3F}" type="sibTrans" cxnId="{135DF726-740E-41FA-A98E-E6CD20596C86}">
      <dgm:prSet/>
      <dgm:spPr/>
      <dgm:t>
        <a:bodyPr/>
        <a:lstStyle/>
        <a:p>
          <a:endParaRPr lang="en-US"/>
        </a:p>
      </dgm:t>
    </dgm:pt>
    <dgm:pt modelId="{0B68CC67-984D-435C-8DA3-F8D0F0DDC179}">
      <dgm:prSet/>
      <dgm:spPr/>
      <dgm:t>
        <a:bodyPr/>
        <a:lstStyle/>
        <a:p>
          <a:pPr>
            <a:buFont typeface="Wingdings" panose="05000000000000000000" pitchFamily="2" charset="2"/>
            <a:buChar char="ü"/>
          </a:pPr>
          <a:r>
            <a:rPr lang="en-US" b="1" dirty="0"/>
            <a:t>Calls for bolstering Health Savings Accounts</a:t>
          </a:r>
        </a:p>
      </dgm:t>
    </dgm:pt>
    <dgm:pt modelId="{34F0EBDA-E6B4-4991-9FD4-99E22FA97874}" type="parTrans" cxnId="{0FB89D5F-8697-4DE9-BB71-17EA3D1C13FF}">
      <dgm:prSet/>
      <dgm:spPr/>
      <dgm:t>
        <a:bodyPr/>
        <a:lstStyle/>
        <a:p>
          <a:endParaRPr lang="en-US"/>
        </a:p>
      </dgm:t>
    </dgm:pt>
    <dgm:pt modelId="{436DB2D6-F3A8-4C8B-9BE1-435732C4117E}" type="sibTrans" cxnId="{0FB89D5F-8697-4DE9-BB71-17EA3D1C13FF}">
      <dgm:prSet/>
      <dgm:spPr/>
      <dgm:t>
        <a:bodyPr/>
        <a:lstStyle/>
        <a:p>
          <a:endParaRPr lang="en-US"/>
        </a:p>
      </dgm:t>
    </dgm:pt>
    <dgm:pt modelId="{7020AF72-3283-47DE-AA00-1793A0A114C2}">
      <dgm:prSet/>
      <dgm:spPr>
        <a:solidFill>
          <a:schemeClr val="accent1"/>
        </a:solidFill>
      </dgm:spPr>
      <dgm:t>
        <a:bodyPr/>
        <a:lstStyle/>
        <a:p>
          <a:r>
            <a:rPr lang="en-US" b="1" dirty="0">
              <a:solidFill>
                <a:schemeClr val="bg1"/>
              </a:solidFill>
            </a:rPr>
            <a:t>Democratic Health Plan: Key Points</a:t>
          </a:r>
        </a:p>
      </dgm:t>
    </dgm:pt>
    <dgm:pt modelId="{357DD681-86CE-44A2-95BD-4205185874B6}" type="parTrans" cxnId="{A3A8E486-F45A-4308-BD93-9A4CE9D747DA}">
      <dgm:prSet/>
      <dgm:spPr/>
      <dgm:t>
        <a:bodyPr/>
        <a:lstStyle/>
        <a:p>
          <a:endParaRPr lang="en-US"/>
        </a:p>
      </dgm:t>
    </dgm:pt>
    <dgm:pt modelId="{E7226B88-8DF1-410E-9FEF-139EE607E824}" type="sibTrans" cxnId="{A3A8E486-F45A-4308-BD93-9A4CE9D747DA}">
      <dgm:prSet/>
      <dgm:spPr/>
      <dgm:t>
        <a:bodyPr/>
        <a:lstStyle/>
        <a:p>
          <a:endParaRPr lang="en-US"/>
        </a:p>
      </dgm:t>
    </dgm:pt>
    <dgm:pt modelId="{E596E928-AD0A-4A7D-A8E7-0C01E06366A8}">
      <dgm:prSet/>
      <dgm:spPr/>
      <dgm:t>
        <a:bodyPr/>
        <a:lstStyle/>
        <a:p>
          <a:r>
            <a:rPr lang="en-US" dirty="0"/>
            <a:t>On March 26, Democrats released a plan to strengthen the ACA and expand healthcare</a:t>
          </a:r>
        </a:p>
      </dgm:t>
    </dgm:pt>
    <dgm:pt modelId="{900B4B6A-6B88-4B66-AC3F-0AADC6E2CF8D}" type="parTrans" cxnId="{6CA28DB0-53CD-449C-B103-32CFAE5589E1}">
      <dgm:prSet/>
      <dgm:spPr/>
      <dgm:t>
        <a:bodyPr/>
        <a:lstStyle/>
        <a:p>
          <a:endParaRPr lang="en-US"/>
        </a:p>
      </dgm:t>
    </dgm:pt>
    <dgm:pt modelId="{9C62FD17-D329-4204-8098-E1F4A5A64F9B}" type="sibTrans" cxnId="{6CA28DB0-53CD-449C-B103-32CFAE5589E1}">
      <dgm:prSet/>
      <dgm:spPr/>
      <dgm:t>
        <a:bodyPr/>
        <a:lstStyle/>
        <a:p>
          <a:endParaRPr lang="en-US"/>
        </a:p>
      </dgm:t>
    </dgm:pt>
    <dgm:pt modelId="{14DB562A-E43B-4817-9D98-A46E6EF9B2DD}">
      <dgm:prSet/>
      <dgm:spPr/>
      <dgm:t>
        <a:bodyPr/>
        <a:lstStyle/>
        <a:p>
          <a:r>
            <a:rPr lang="en-US" dirty="0"/>
            <a:t>Per Speaker Pelosi, the plan is designed to protect people with preexisting conditions and lower Americans' health costs. The plan would:</a:t>
          </a:r>
        </a:p>
      </dgm:t>
    </dgm:pt>
    <dgm:pt modelId="{6AEC8CCD-38FA-456F-AB41-3C56FFE6362B}" type="parTrans" cxnId="{96B82E0B-30CB-49FA-BB06-2256CAE44D33}">
      <dgm:prSet/>
      <dgm:spPr/>
      <dgm:t>
        <a:bodyPr/>
        <a:lstStyle/>
        <a:p>
          <a:endParaRPr lang="en-US"/>
        </a:p>
      </dgm:t>
    </dgm:pt>
    <dgm:pt modelId="{851A2E56-2397-44D3-B072-070BFF068CAE}" type="sibTrans" cxnId="{96B82E0B-30CB-49FA-BB06-2256CAE44D33}">
      <dgm:prSet/>
      <dgm:spPr/>
      <dgm:t>
        <a:bodyPr/>
        <a:lstStyle/>
        <a:p>
          <a:endParaRPr lang="en-US"/>
        </a:p>
      </dgm:t>
    </dgm:pt>
    <dgm:pt modelId="{DB31EA7E-5DD6-40B9-A5F5-F4E36150BB02}">
      <dgm:prSet/>
      <dgm:spPr/>
      <dgm:t>
        <a:bodyPr/>
        <a:lstStyle/>
        <a:p>
          <a:pPr>
            <a:buFont typeface="Wingdings" panose="05000000000000000000" pitchFamily="2" charset="2"/>
            <a:buChar char="ü"/>
          </a:pPr>
          <a:r>
            <a:rPr lang="en-US" b="1" dirty="0"/>
            <a:t>Expand ACA insurance subsidies to everyone</a:t>
          </a:r>
        </a:p>
      </dgm:t>
    </dgm:pt>
    <dgm:pt modelId="{50CB974F-F92D-4E75-A0A1-1A29BC074E59}" type="parTrans" cxnId="{3E93E4CE-276D-41B1-AB7B-EE6CBB7058DD}">
      <dgm:prSet/>
      <dgm:spPr/>
      <dgm:t>
        <a:bodyPr/>
        <a:lstStyle/>
        <a:p>
          <a:endParaRPr lang="en-US"/>
        </a:p>
      </dgm:t>
    </dgm:pt>
    <dgm:pt modelId="{EF6671CF-E20C-4E50-8D78-0CF457092D91}" type="sibTrans" cxnId="{3E93E4CE-276D-41B1-AB7B-EE6CBB7058DD}">
      <dgm:prSet/>
      <dgm:spPr/>
      <dgm:t>
        <a:bodyPr/>
        <a:lstStyle/>
        <a:p>
          <a:endParaRPr lang="en-US"/>
        </a:p>
      </dgm:t>
    </dgm:pt>
    <dgm:pt modelId="{20A2C0EC-3A50-45FE-A836-772526226D42}">
      <dgm:prSet/>
      <dgm:spPr/>
      <dgm:t>
        <a:bodyPr/>
        <a:lstStyle/>
        <a:p>
          <a:pPr>
            <a:buFont typeface="Wingdings" panose="05000000000000000000" pitchFamily="2" charset="2"/>
            <a:buChar char="ü"/>
          </a:pPr>
          <a:r>
            <a:rPr lang="en-US" b="1" dirty="0"/>
            <a:t>Cap payments on insurance premiums at 8.5 percent of income</a:t>
          </a:r>
        </a:p>
      </dgm:t>
    </dgm:pt>
    <dgm:pt modelId="{574B6A4D-6F0C-4B58-A846-35BD9248ECA3}" type="parTrans" cxnId="{6967E5A8-73D7-4430-9AF2-B698241BFCFB}">
      <dgm:prSet/>
      <dgm:spPr/>
      <dgm:t>
        <a:bodyPr/>
        <a:lstStyle/>
        <a:p>
          <a:endParaRPr lang="en-US"/>
        </a:p>
      </dgm:t>
    </dgm:pt>
    <dgm:pt modelId="{5D5F1434-4CC4-4738-9114-5E37632FACF8}" type="sibTrans" cxnId="{6967E5A8-73D7-4430-9AF2-B698241BFCFB}">
      <dgm:prSet/>
      <dgm:spPr/>
      <dgm:t>
        <a:bodyPr/>
        <a:lstStyle/>
        <a:p>
          <a:endParaRPr lang="en-US"/>
        </a:p>
      </dgm:t>
    </dgm:pt>
    <dgm:pt modelId="{BEE5DD60-5C75-46CD-AF37-63D9C1289934}">
      <dgm:prSet/>
      <dgm:spPr/>
      <dgm:t>
        <a:bodyPr/>
        <a:lstStyle/>
        <a:p>
          <a:pPr>
            <a:buFont typeface="Wingdings" panose="05000000000000000000" pitchFamily="2" charset="2"/>
            <a:buChar char="ü"/>
          </a:pPr>
          <a:r>
            <a:rPr lang="en-US" b="1" dirty="0"/>
            <a:t>Establish a federal reinsurance program to offset costs for insurers</a:t>
          </a:r>
        </a:p>
      </dgm:t>
    </dgm:pt>
    <dgm:pt modelId="{AAB3AED1-32DF-49C9-9355-8DF4EC7FA821}" type="parTrans" cxnId="{58168946-404A-416C-9FA0-B3D19DAB82E4}">
      <dgm:prSet/>
      <dgm:spPr/>
      <dgm:t>
        <a:bodyPr/>
        <a:lstStyle/>
        <a:p>
          <a:endParaRPr lang="en-US"/>
        </a:p>
      </dgm:t>
    </dgm:pt>
    <dgm:pt modelId="{61C20218-049C-40FE-A480-6461B04C8C85}" type="sibTrans" cxnId="{58168946-404A-416C-9FA0-B3D19DAB82E4}">
      <dgm:prSet/>
      <dgm:spPr/>
      <dgm:t>
        <a:bodyPr/>
        <a:lstStyle/>
        <a:p>
          <a:endParaRPr lang="en-US"/>
        </a:p>
      </dgm:t>
    </dgm:pt>
    <dgm:pt modelId="{787DC268-4F1C-4984-AF01-678DA74AEF7D}">
      <dgm:prSet/>
      <dgm:spPr/>
      <dgm:t>
        <a:bodyPr/>
        <a:lstStyle/>
        <a:p>
          <a:pPr>
            <a:buFont typeface="Wingdings" panose="05000000000000000000" pitchFamily="2" charset="2"/>
            <a:buChar char="ü"/>
          </a:pPr>
          <a:r>
            <a:rPr lang="en-US" b="1" dirty="0"/>
            <a:t>End the federal government's decision to expand availability of short-term health plans</a:t>
          </a:r>
        </a:p>
      </dgm:t>
    </dgm:pt>
    <dgm:pt modelId="{38EA237E-A240-41A1-863F-96A0575A32A9}" type="parTrans" cxnId="{7CFFE194-7187-4E68-887A-24B0D8FA1974}">
      <dgm:prSet/>
      <dgm:spPr/>
      <dgm:t>
        <a:bodyPr/>
        <a:lstStyle/>
        <a:p>
          <a:endParaRPr lang="en-US"/>
        </a:p>
      </dgm:t>
    </dgm:pt>
    <dgm:pt modelId="{92F364A4-4C75-40AE-9DBE-D6F2D497F3EA}" type="sibTrans" cxnId="{7CFFE194-7187-4E68-887A-24B0D8FA1974}">
      <dgm:prSet/>
      <dgm:spPr/>
      <dgm:t>
        <a:bodyPr/>
        <a:lstStyle/>
        <a:p>
          <a:endParaRPr lang="en-US"/>
        </a:p>
      </dgm:t>
    </dgm:pt>
    <dgm:pt modelId="{7C425753-534D-46A7-9878-C74B4C7D20BC}">
      <dgm:prSet/>
      <dgm:spPr/>
      <dgm:t>
        <a:bodyPr/>
        <a:lstStyle/>
        <a:p>
          <a:pPr>
            <a:buFont typeface="Wingdings" panose="05000000000000000000" pitchFamily="2" charset="2"/>
            <a:buChar char="ü"/>
          </a:pPr>
          <a:r>
            <a:rPr lang="en-US" b="1" dirty="0"/>
            <a:t>Require the Trump administration to spend federal dollars on ACA enrollment outreach</a:t>
          </a:r>
        </a:p>
      </dgm:t>
    </dgm:pt>
    <dgm:pt modelId="{864264BF-F922-4D5B-A8D0-B07E4872FB19}" type="parTrans" cxnId="{1B6B19B3-5589-4554-9270-3BA6E265407B}">
      <dgm:prSet/>
      <dgm:spPr/>
      <dgm:t>
        <a:bodyPr/>
        <a:lstStyle/>
        <a:p>
          <a:endParaRPr lang="en-US"/>
        </a:p>
      </dgm:t>
    </dgm:pt>
    <dgm:pt modelId="{99A3F236-177C-438E-8E37-21F9A7A8D722}" type="sibTrans" cxnId="{1B6B19B3-5589-4554-9270-3BA6E265407B}">
      <dgm:prSet/>
      <dgm:spPr/>
      <dgm:t>
        <a:bodyPr/>
        <a:lstStyle/>
        <a:p>
          <a:endParaRPr lang="en-US"/>
        </a:p>
      </dgm:t>
    </dgm:pt>
    <dgm:pt modelId="{2FCE3ADF-0133-4D2D-BE88-59B07EC5283F}">
      <dgm:prSet/>
      <dgm:spPr/>
      <dgm:t>
        <a:bodyPr/>
        <a:lstStyle/>
        <a:p>
          <a:r>
            <a:rPr lang="en-US" dirty="0"/>
            <a:t>Does </a:t>
          </a:r>
          <a:r>
            <a:rPr lang="en-US" i="1" dirty="0"/>
            <a:t>not</a:t>
          </a:r>
          <a:r>
            <a:rPr lang="en-US" dirty="0"/>
            <a:t> include a "Medicare for All" plan</a:t>
          </a:r>
        </a:p>
      </dgm:t>
    </dgm:pt>
    <dgm:pt modelId="{BA38A01B-8C8E-4D0B-9054-31302EB091F6}" type="parTrans" cxnId="{AEED8657-B587-4DC3-AE98-627F4BC4862B}">
      <dgm:prSet/>
      <dgm:spPr/>
      <dgm:t>
        <a:bodyPr/>
        <a:lstStyle/>
        <a:p>
          <a:endParaRPr lang="en-US"/>
        </a:p>
      </dgm:t>
    </dgm:pt>
    <dgm:pt modelId="{9D2C3C20-6029-4C36-AF4F-97EF967D83F1}" type="sibTrans" cxnId="{AEED8657-B587-4DC3-AE98-627F4BC4862B}">
      <dgm:prSet/>
      <dgm:spPr/>
      <dgm:t>
        <a:bodyPr/>
        <a:lstStyle/>
        <a:p>
          <a:endParaRPr lang="en-US"/>
        </a:p>
      </dgm:t>
    </dgm:pt>
    <dgm:pt modelId="{8787430B-536C-44F0-B629-14B94303898F}">
      <dgm:prSet/>
      <dgm:spPr/>
      <dgm:t>
        <a:bodyPr/>
        <a:lstStyle/>
        <a:p>
          <a:r>
            <a:rPr lang="en-US" dirty="0"/>
            <a:t>Reportedly, house Democrats will try to pass provisions of the bill one at a time rather than all at once</a:t>
          </a:r>
        </a:p>
      </dgm:t>
    </dgm:pt>
    <dgm:pt modelId="{58983219-5D88-4AF8-8317-FA07F7290DDF}" type="parTrans" cxnId="{AC80F12E-D98D-4EC1-9EA8-65A0A55F8FD3}">
      <dgm:prSet/>
      <dgm:spPr/>
      <dgm:t>
        <a:bodyPr/>
        <a:lstStyle/>
        <a:p>
          <a:endParaRPr lang="en-US"/>
        </a:p>
      </dgm:t>
    </dgm:pt>
    <dgm:pt modelId="{8826B211-7E86-4066-90CD-EE4266881697}" type="sibTrans" cxnId="{AC80F12E-D98D-4EC1-9EA8-65A0A55F8FD3}">
      <dgm:prSet/>
      <dgm:spPr/>
      <dgm:t>
        <a:bodyPr/>
        <a:lstStyle/>
        <a:p>
          <a:endParaRPr lang="en-US"/>
        </a:p>
      </dgm:t>
    </dgm:pt>
    <dgm:pt modelId="{EAB3B088-B5D3-4448-9C57-75A3FEEDABF2}">
      <dgm:prSet/>
      <dgm:spPr/>
      <dgm:t>
        <a:bodyPr/>
        <a:lstStyle/>
        <a:p>
          <a:r>
            <a:rPr lang="en-US" dirty="0"/>
            <a:t>Does </a:t>
          </a:r>
          <a:r>
            <a:rPr lang="en-US" b="0" i="1" dirty="0"/>
            <a:t>not</a:t>
          </a:r>
          <a:r>
            <a:rPr lang="en-US" dirty="0"/>
            <a:t> restore cost-sharing payments to insurers</a:t>
          </a:r>
        </a:p>
      </dgm:t>
    </dgm:pt>
    <dgm:pt modelId="{8298252F-865D-4E50-9183-7F9CA667FA27}" type="parTrans" cxnId="{B16C4EBA-6BC1-4F56-81AF-70D976D81260}">
      <dgm:prSet/>
      <dgm:spPr/>
      <dgm:t>
        <a:bodyPr/>
        <a:lstStyle/>
        <a:p>
          <a:endParaRPr lang="en-US"/>
        </a:p>
      </dgm:t>
    </dgm:pt>
    <dgm:pt modelId="{FE0A64C7-CC80-4802-BD42-602EE419D49D}" type="sibTrans" cxnId="{B16C4EBA-6BC1-4F56-81AF-70D976D81260}">
      <dgm:prSet/>
      <dgm:spPr/>
      <dgm:t>
        <a:bodyPr/>
        <a:lstStyle/>
        <a:p>
          <a:endParaRPr lang="en-US"/>
        </a:p>
      </dgm:t>
    </dgm:pt>
    <dgm:pt modelId="{D1953E01-13B6-4B98-9BDB-73E193A4DD17}" type="pres">
      <dgm:prSet presAssocID="{758E82BA-361A-43C3-9BCB-F8EC529A28B7}" presName="Name0" presStyleCnt="0">
        <dgm:presLayoutVars>
          <dgm:dir/>
          <dgm:animLvl val="lvl"/>
          <dgm:resizeHandles val="exact"/>
        </dgm:presLayoutVars>
      </dgm:prSet>
      <dgm:spPr/>
    </dgm:pt>
    <dgm:pt modelId="{FB1229B2-CE60-45F2-BF9E-97B01F2F8C43}" type="pres">
      <dgm:prSet presAssocID="{FDDA7D03-83F2-472E-9900-2D70AE3E1950}" presName="composite" presStyleCnt="0"/>
      <dgm:spPr/>
    </dgm:pt>
    <dgm:pt modelId="{D1463FDE-B9D1-4917-8152-118105E2DB24}" type="pres">
      <dgm:prSet presAssocID="{FDDA7D03-83F2-472E-9900-2D70AE3E1950}" presName="parTx" presStyleLbl="alignNode1" presStyleIdx="0" presStyleCnt="2">
        <dgm:presLayoutVars>
          <dgm:chMax val="0"/>
          <dgm:chPref val="0"/>
          <dgm:bulletEnabled val="1"/>
        </dgm:presLayoutVars>
      </dgm:prSet>
      <dgm:spPr/>
    </dgm:pt>
    <dgm:pt modelId="{6121C3D7-0505-471D-A367-5B8479AA6384}" type="pres">
      <dgm:prSet presAssocID="{FDDA7D03-83F2-472E-9900-2D70AE3E1950}" presName="desTx" presStyleLbl="alignAccFollowNode1" presStyleIdx="0" presStyleCnt="2">
        <dgm:presLayoutVars>
          <dgm:bulletEnabled val="1"/>
        </dgm:presLayoutVars>
      </dgm:prSet>
      <dgm:spPr/>
    </dgm:pt>
    <dgm:pt modelId="{6B34B5F5-2125-4AC6-A952-6F4764DD2E3E}" type="pres">
      <dgm:prSet presAssocID="{AE036D63-9496-4C94-829B-5F61B5735397}" presName="space" presStyleCnt="0"/>
      <dgm:spPr/>
    </dgm:pt>
    <dgm:pt modelId="{1CFE8FFD-EF08-4ACE-B968-25950708764E}" type="pres">
      <dgm:prSet presAssocID="{7020AF72-3283-47DE-AA00-1793A0A114C2}" presName="composite" presStyleCnt="0"/>
      <dgm:spPr/>
    </dgm:pt>
    <dgm:pt modelId="{DD2F31F4-D9F0-4115-988D-820B8D802F64}" type="pres">
      <dgm:prSet presAssocID="{7020AF72-3283-47DE-AA00-1793A0A114C2}" presName="parTx" presStyleLbl="alignNode1" presStyleIdx="1" presStyleCnt="2">
        <dgm:presLayoutVars>
          <dgm:chMax val="0"/>
          <dgm:chPref val="0"/>
          <dgm:bulletEnabled val="1"/>
        </dgm:presLayoutVars>
      </dgm:prSet>
      <dgm:spPr/>
    </dgm:pt>
    <dgm:pt modelId="{B3352EFF-BDDF-403A-AED9-5A920875F2D6}" type="pres">
      <dgm:prSet presAssocID="{7020AF72-3283-47DE-AA00-1793A0A114C2}" presName="desTx" presStyleLbl="alignAccFollowNode1" presStyleIdx="1" presStyleCnt="2">
        <dgm:presLayoutVars>
          <dgm:bulletEnabled val="1"/>
        </dgm:presLayoutVars>
      </dgm:prSet>
      <dgm:spPr/>
    </dgm:pt>
  </dgm:ptLst>
  <dgm:cxnLst>
    <dgm:cxn modelId="{96B82E0B-30CB-49FA-BB06-2256CAE44D33}" srcId="{7020AF72-3283-47DE-AA00-1793A0A114C2}" destId="{14DB562A-E43B-4817-9D98-A46E6EF9B2DD}" srcOrd="1" destOrd="0" parTransId="{6AEC8CCD-38FA-456F-AB41-3C56FFE6362B}" sibTransId="{851A2E56-2397-44D3-B072-070BFF068CAE}"/>
    <dgm:cxn modelId="{EC98301D-3AB4-46FD-A39F-5B981E425F95}" type="presOf" srcId="{DB31EA7E-5DD6-40B9-A5F5-F4E36150BB02}" destId="{B3352EFF-BDDF-403A-AED9-5A920875F2D6}" srcOrd="0" destOrd="2" presId="urn:microsoft.com/office/officeart/2005/8/layout/hList1"/>
    <dgm:cxn modelId="{135DF726-740E-41FA-A98E-E6CD20596C86}" srcId="{6EDD6574-E7BF-40E6-9EB3-470ABEC53D42}" destId="{4E85A63F-7023-4B4B-A72A-1D53D6C1CF79}" srcOrd="1" destOrd="0" parTransId="{85A7E238-C232-4567-A2C0-34884D2C9A2B}" sibTransId="{BA184A78-8668-4C6A-B6A6-286C89C40E3F}"/>
    <dgm:cxn modelId="{5D0A2D2E-0C9D-4F83-8779-CC6A1C0EA7D8}" type="presOf" srcId="{7020AF72-3283-47DE-AA00-1793A0A114C2}" destId="{DD2F31F4-D9F0-4115-988D-820B8D802F64}" srcOrd="0" destOrd="0" presId="urn:microsoft.com/office/officeart/2005/8/layout/hList1"/>
    <dgm:cxn modelId="{AC80F12E-D98D-4EC1-9EA8-65A0A55F8FD3}" srcId="{7020AF72-3283-47DE-AA00-1793A0A114C2}" destId="{8787430B-536C-44F0-B629-14B94303898F}" srcOrd="4" destOrd="0" parTransId="{58983219-5D88-4AF8-8317-FA07F7290DDF}" sibTransId="{8826B211-7E86-4066-90CD-EE4266881697}"/>
    <dgm:cxn modelId="{184C8130-FDD7-4489-8016-07E6EDEC89DB}" type="presOf" srcId="{AAC031BE-C494-472E-B296-EB0E6FF7E38E}" destId="{6121C3D7-0505-471D-A367-5B8479AA6384}" srcOrd="0" destOrd="4" presId="urn:microsoft.com/office/officeart/2005/8/layout/hList1"/>
    <dgm:cxn modelId="{1007B231-ECA5-4FBE-977A-7107A5414A80}" srcId="{FDDA7D03-83F2-472E-9900-2D70AE3E1950}" destId="{3714534C-2C32-4316-8F00-0AED2279902B}" srcOrd="0" destOrd="0" parTransId="{4F6E34B0-2588-453A-8E4C-FB3D97B52AD1}" sibTransId="{437237FB-DB9F-4CEE-98D3-21AD88F095EC}"/>
    <dgm:cxn modelId="{17E8EF34-E0B4-4378-96AB-3D12A8239015}" srcId="{38829709-4C66-4C7C-B9A1-8B63C0D0F8D1}" destId="{7837EED6-2EA1-49C3-894C-3EE770D9B00F}" srcOrd="0" destOrd="0" parTransId="{989F468B-0BB9-43A2-B9A6-12234459235C}" sibTransId="{4462DDAA-3B16-4AD3-BE23-7E0E8AD3CA66}"/>
    <dgm:cxn modelId="{75348E3A-223C-4168-8FA3-9DAFB7CAF012}" type="presOf" srcId="{BEE5DD60-5C75-46CD-AF37-63D9C1289934}" destId="{B3352EFF-BDDF-403A-AED9-5A920875F2D6}" srcOrd="0" destOrd="4" presId="urn:microsoft.com/office/officeart/2005/8/layout/hList1"/>
    <dgm:cxn modelId="{99E9853C-1220-4FDC-A4E0-0A30966FFCE8}" type="presOf" srcId="{CFE64085-1D58-4DA1-8F93-61714558A0B3}" destId="{6121C3D7-0505-471D-A367-5B8479AA6384}" srcOrd="0" destOrd="3" presId="urn:microsoft.com/office/officeart/2005/8/layout/hList1"/>
    <dgm:cxn modelId="{E476E53C-43C4-45AD-A4DF-EC99402AD23B}" srcId="{38829709-4C66-4C7C-B9A1-8B63C0D0F8D1}" destId="{CFE64085-1D58-4DA1-8F93-61714558A0B3}" srcOrd="1" destOrd="0" parTransId="{BC747717-A90E-4B9D-BFC1-E9FF36688510}" sibTransId="{F051E144-B5D9-4BFC-8F5C-097181868E2C}"/>
    <dgm:cxn modelId="{0FB89D5F-8697-4DE9-BB71-17EA3D1C13FF}" srcId="{6EDD6574-E7BF-40E6-9EB3-470ABEC53D42}" destId="{0B68CC67-984D-435C-8DA3-F8D0F0DDC179}" srcOrd="2" destOrd="0" parTransId="{34F0EBDA-E6B4-4991-9FD4-99E22FA97874}" sibTransId="{436DB2D6-F3A8-4C8B-9BE1-435732C4117E}"/>
    <dgm:cxn modelId="{2642D943-922E-431D-801F-5ED3EF65954A}" type="presOf" srcId="{20A2C0EC-3A50-45FE-A836-772526226D42}" destId="{B3352EFF-BDDF-403A-AED9-5A920875F2D6}" srcOrd="0" destOrd="3" presId="urn:microsoft.com/office/officeart/2005/8/layout/hList1"/>
    <dgm:cxn modelId="{58168946-404A-416C-9FA0-B3D19DAB82E4}" srcId="{14DB562A-E43B-4817-9D98-A46E6EF9B2DD}" destId="{BEE5DD60-5C75-46CD-AF37-63D9C1289934}" srcOrd="2" destOrd="0" parTransId="{AAB3AED1-32DF-49C9-9355-8DF4EC7FA821}" sibTransId="{61C20218-049C-40FE-A480-6461B04C8C85}"/>
    <dgm:cxn modelId="{18682E6D-1CA6-44A9-A9B2-4DA18E8121B2}" type="presOf" srcId="{2FCE3ADF-0133-4D2D-BE88-59B07EC5283F}" destId="{B3352EFF-BDDF-403A-AED9-5A920875F2D6}" srcOrd="0" destOrd="7" presId="urn:microsoft.com/office/officeart/2005/8/layout/hList1"/>
    <dgm:cxn modelId="{B554754E-E9A9-447C-B2E8-C1E32288A727}" type="presOf" srcId="{38829709-4C66-4C7C-B9A1-8B63C0D0F8D1}" destId="{6121C3D7-0505-471D-A367-5B8479AA6384}" srcOrd="0" destOrd="1" presId="urn:microsoft.com/office/officeart/2005/8/layout/hList1"/>
    <dgm:cxn modelId="{1734054F-34B9-42D4-A930-E910877E1CA7}" srcId="{6EDD6574-E7BF-40E6-9EB3-470ABEC53D42}" destId="{C0A88548-6BB2-4182-B0A4-B356834B2010}" srcOrd="0" destOrd="0" parTransId="{6B6CEB78-D013-4E02-A6E4-541BDB9A0034}" sibTransId="{8F0102BD-AE1D-4C9D-8454-78410D95B159}"/>
    <dgm:cxn modelId="{73200950-018A-49BE-9AE2-D5D74DB2ED1E}" type="presOf" srcId="{758E82BA-361A-43C3-9BCB-F8EC529A28B7}" destId="{D1953E01-13B6-4B98-9BDB-73E193A4DD17}" srcOrd="0" destOrd="0" presId="urn:microsoft.com/office/officeart/2005/8/layout/hList1"/>
    <dgm:cxn modelId="{2788DD53-410B-48AC-A3ED-CF76859EF43D}" type="presOf" srcId="{E596E928-AD0A-4A7D-A8E7-0C01E06366A8}" destId="{B3352EFF-BDDF-403A-AED9-5A920875F2D6}" srcOrd="0" destOrd="0" presId="urn:microsoft.com/office/officeart/2005/8/layout/hList1"/>
    <dgm:cxn modelId="{AEED8657-B587-4DC3-AE98-627F4BC4862B}" srcId="{7020AF72-3283-47DE-AA00-1793A0A114C2}" destId="{2FCE3ADF-0133-4D2D-BE88-59B07EC5283F}" srcOrd="2" destOrd="0" parTransId="{BA38A01B-8C8E-4D0B-9054-31302EB091F6}" sibTransId="{9D2C3C20-6029-4C36-AF4F-97EF967D83F1}"/>
    <dgm:cxn modelId="{4326967E-B031-4E38-A752-B3BEB75CD64B}" srcId="{FDDA7D03-83F2-472E-9900-2D70AE3E1950}" destId="{38829709-4C66-4C7C-B9A1-8B63C0D0F8D1}" srcOrd="1" destOrd="0" parTransId="{544A3B83-2991-4F97-9B13-86B2FEE0A774}" sibTransId="{B5AF975F-2F02-47AD-8DA0-1B201C0D07E3}"/>
    <dgm:cxn modelId="{A3A8E486-F45A-4308-BD93-9A4CE9D747DA}" srcId="{758E82BA-361A-43C3-9BCB-F8EC529A28B7}" destId="{7020AF72-3283-47DE-AA00-1793A0A114C2}" srcOrd="1" destOrd="0" parTransId="{357DD681-86CE-44A2-95BD-4205185874B6}" sibTransId="{E7226B88-8DF1-410E-9FEF-139EE607E824}"/>
    <dgm:cxn modelId="{11DCB18A-D48D-46CF-AF18-4C3151A06E4D}" type="presOf" srcId="{3714534C-2C32-4316-8F00-0AED2279902B}" destId="{6121C3D7-0505-471D-A367-5B8479AA6384}" srcOrd="0" destOrd="0" presId="urn:microsoft.com/office/officeart/2005/8/layout/hList1"/>
    <dgm:cxn modelId="{ABEF1291-B378-441B-B884-D78E590841FA}" srcId="{38829709-4C66-4C7C-B9A1-8B63C0D0F8D1}" destId="{AAC031BE-C494-472E-B296-EB0E6FF7E38E}" srcOrd="2" destOrd="0" parTransId="{15666CA9-5BE0-4611-B7B4-629290526F50}" sibTransId="{DE31773E-837B-411B-B5C8-07267AA2AC66}"/>
    <dgm:cxn modelId="{7CFFE194-7187-4E68-887A-24B0D8FA1974}" srcId="{14DB562A-E43B-4817-9D98-A46E6EF9B2DD}" destId="{787DC268-4F1C-4984-AF01-678DA74AEF7D}" srcOrd="3" destOrd="0" parTransId="{38EA237E-A240-41A1-863F-96A0575A32A9}" sibTransId="{92F364A4-4C75-40AE-9DBE-D6F2D497F3EA}"/>
    <dgm:cxn modelId="{2EFD9D9E-873B-4E5A-A02E-FF623DD01C64}" type="presOf" srcId="{6EDD6574-E7BF-40E6-9EB3-470ABEC53D42}" destId="{6121C3D7-0505-471D-A367-5B8479AA6384}" srcOrd="0" destOrd="5" presId="urn:microsoft.com/office/officeart/2005/8/layout/hList1"/>
    <dgm:cxn modelId="{4BB9739F-1205-47E1-8995-169BC8836A5D}" type="presOf" srcId="{8787430B-536C-44F0-B629-14B94303898F}" destId="{B3352EFF-BDDF-403A-AED9-5A920875F2D6}" srcOrd="0" destOrd="9" presId="urn:microsoft.com/office/officeart/2005/8/layout/hList1"/>
    <dgm:cxn modelId="{6967E5A8-73D7-4430-9AF2-B698241BFCFB}" srcId="{14DB562A-E43B-4817-9D98-A46E6EF9B2DD}" destId="{20A2C0EC-3A50-45FE-A836-772526226D42}" srcOrd="1" destOrd="0" parTransId="{574B6A4D-6F0C-4B58-A846-35BD9248ECA3}" sibTransId="{5D5F1434-4CC4-4738-9114-5E37632FACF8}"/>
    <dgm:cxn modelId="{E31020AA-3F2E-4552-80FA-D84731609F89}" type="presOf" srcId="{7837EED6-2EA1-49C3-894C-3EE770D9B00F}" destId="{6121C3D7-0505-471D-A367-5B8479AA6384}" srcOrd="0" destOrd="2" presId="urn:microsoft.com/office/officeart/2005/8/layout/hList1"/>
    <dgm:cxn modelId="{A71AF5AB-FC70-4F72-8EBC-3DF076BDDFF8}" type="presOf" srcId="{EAB3B088-B5D3-4448-9C57-75A3FEEDABF2}" destId="{B3352EFF-BDDF-403A-AED9-5A920875F2D6}" srcOrd="0" destOrd="8" presId="urn:microsoft.com/office/officeart/2005/8/layout/hList1"/>
    <dgm:cxn modelId="{6CA28DB0-53CD-449C-B103-32CFAE5589E1}" srcId="{7020AF72-3283-47DE-AA00-1793A0A114C2}" destId="{E596E928-AD0A-4A7D-A8E7-0C01E06366A8}" srcOrd="0" destOrd="0" parTransId="{900B4B6A-6B88-4B66-AC3F-0AADC6E2CF8D}" sibTransId="{9C62FD17-D329-4204-8098-E1F4A5A64F9B}"/>
    <dgm:cxn modelId="{1B6B19B3-5589-4554-9270-3BA6E265407B}" srcId="{14DB562A-E43B-4817-9D98-A46E6EF9B2DD}" destId="{7C425753-534D-46A7-9878-C74B4C7D20BC}" srcOrd="4" destOrd="0" parTransId="{864264BF-F922-4D5B-A8D0-B07E4872FB19}" sibTransId="{99A3F236-177C-438E-8E37-21F9A7A8D722}"/>
    <dgm:cxn modelId="{B16C4EBA-6BC1-4F56-81AF-70D976D81260}" srcId="{7020AF72-3283-47DE-AA00-1793A0A114C2}" destId="{EAB3B088-B5D3-4448-9C57-75A3FEEDABF2}" srcOrd="3" destOrd="0" parTransId="{8298252F-865D-4E50-9183-7F9CA667FA27}" sibTransId="{FE0A64C7-CC80-4802-BD42-602EE419D49D}"/>
    <dgm:cxn modelId="{7311A9BD-B228-439D-86F4-DC27F3FDDC08}" type="presOf" srcId="{14DB562A-E43B-4817-9D98-A46E6EF9B2DD}" destId="{B3352EFF-BDDF-403A-AED9-5A920875F2D6}" srcOrd="0" destOrd="1" presId="urn:microsoft.com/office/officeart/2005/8/layout/hList1"/>
    <dgm:cxn modelId="{98A873BF-9AB7-4EEB-A164-BBB37153C1E2}" type="presOf" srcId="{FDDA7D03-83F2-472E-9900-2D70AE3E1950}" destId="{D1463FDE-B9D1-4917-8152-118105E2DB24}" srcOrd="0" destOrd="0" presId="urn:microsoft.com/office/officeart/2005/8/layout/hList1"/>
    <dgm:cxn modelId="{AAAD6FCC-9F63-4995-B9F1-F8F5D027763B}" type="presOf" srcId="{7C425753-534D-46A7-9878-C74B4C7D20BC}" destId="{B3352EFF-BDDF-403A-AED9-5A920875F2D6}" srcOrd="0" destOrd="6" presId="urn:microsoft.com/office/officeart/2005/8/layout/hList1"/>
    <dgm:cxn modelId="{3E93E4CE-276D-41B1-AB7B-EE6CBB7058DD}" srcId="{14DB562A-E43B-4817-9D98-A46E6EF9B2DD}" destId="{DB31EA7E-5DD6-40B9-A5F5-F4E36150BB02}" srcOrd="0" destOrd="0" parTransId="{50CB974F-F92D-4E75-A0A1-1A29BC074E59}" sibTransId="{EF6671CF-E20C-4E50-8D78-0CF457092D91}"/>
    <dgm:cxn modelId="{741F53CF-D220-4B3F-B264-FB5041DE0339}" type="presOf" srcId="{4E85A63F-7023-4B4B-A72A-1D53D6C1CF79}" destId="{6121C3D7-0505-471D-A367-5B8479AA6384}" srcOrd="0" destOrd="7" presId="urn:microsoft.com/office/officeart/2005/8/layout/hList1"/>
    <dgm:cxn modelId="{FD369DE8-6CF3-469F-8384-B52AA3FF3B2A}" srcId="{FDDA7D03-83F2-472E-9900-2D70AE3E1950}" destId="{6EDD6574-E7BF-40E6-9EB3-470ABEC53D42}" srcOrd="2" destOrd="0" parTransId="{D9D79815-D765-42B4-974B-DB0FD569976D}" sibTransId="{5EB9B86E-2DFB-486E-831A-31BDC0BD682D}"/>
    <dgm:cxn modelId="{2F045BEB-DF6F-43E9-A7A6-E6426E86B1E8}" type="presOf" srcId="{787DC268-4F1C-4984-AF01-678DA74AEF7D}" destId="{B3352EFF-BDDF-403A-AED9-5A920875F2D6}" srcOrd="0" destOrd="5" presId="urn:microsoft.com/office/officeart/2005/8/layout/hList1"/>
    <dgm:cxn modelId="{EFB00DEF-263E-433E-9F7A-C882B5ADC3C9}" type="presOf" srcId="{0B68CC67-984D-435C-8DA3-F8D0F0DDC179}" destId="{6121C3D7-0505-471D-A367-5B8479AA6384}" srcOrd="0" destOrd="8" presId="urn:microsoft.com/office/officeart/2005/8/layout/hList1"/>
    <dgm:cxn modelId="{022839FD-EB0D-48AF-85F4-6270C9161D09}" type="presOf" srcId="{C0A88548-6BB2-4182-B0A4-B356834B2010}" destId="{6121C3D7-0505-471D-A367-5B8479AA6384}" srcOrd="0" destOrd="6" presId="urn:microsoft.com/office/officeart/2005/8/layout/hList1"/>
    <dgm:cxn modelId="{DCEDD5FF-6EEC-4D0D-A7A9-3C3669D99D73}" srcId="{758E82BA-361A-43C3-9BCB-F8EC529A28B7}" destId="{FDDA7D03-83F2-472E-9900-2D70AE3E1950}" srcOrd="0" destOrd="0" parTransId="{9D3B29C7-D2DA-47B7-9AFE-A4EDAB794E8C}" sibTransId="{AE036D63-9496-4C94-829B-5F61B5735397}"/>
    <dgm:cxn modelId="{6A03BDFF-E640-457C-AC6C-85D25EBD3819}" type="presParOf" srcId="{D1953E01-13B6-4B98-9BDB-73E193A4DD17}" destId="{FB1229B2-CE60-45F2-BF9E-97B01F2F8C43}" srcOrd="0" destOrd="0" presId="urn:microsoft.com/office/officeart/2005/8/layout/hList1"/>
    <dgm:cxn modelId="{6C54A3FC-96D8-4954-A6A8-931F56688C65}" type="presParOf" srcId="{FB1229B2-CE60-45F2-BF9E-97B01F2F8C43}" destId="{D1463FDE-B9D1-4917-8152-118105E2DB24}" srcOrd="0" destOrd="0" presId="urn:microsoft.com/office/officeart/2005/8/layout/hList1"/>
    <dgm:cxn modelId="{CF970AA8-4969-40A9-9E14-0854663908CE}" type="presParOf" srcId="{FB1229B2-CE60-45F2-BF9E-97B01F2F8C43}" destId="{6121C3D7-0505-471D-A367-5B8479AA6384}" srcOrd="1" destOrd="0" presId="urn:microsoft.com/office/officeart/2005/8/layout/hList1"/>
    <dgm:cxn modelId="{F1EF5E16-9517-4670-9C73-F31F8F84464F}" type="presParOf" srcId="{D1953E01-13B6-4B98-9BDB-73E193A4DD17}" destId="{6B34B5F5-2125-4AC6-A952-6F4764DD2E3E}" srcOrd="1" destOrd="0" presId="urn:microsoft.com/office/officeart/2005/8/layout/hList1"/>
    <dgm:cxn modelId="{DC8E5B7D-98C1-4E6B-B66F-614DAA9F9C34}" type="presParOf" srcId="{D1953E01-13B6-4B98-9BDB-73E193A4DD17}" destId="{1CFE8FFD-EF08-4ACE-B968-25950708764E}" srcOrd="2" destOrd="0" presId="urn:microsoft.com/office/officeart/2005/8/layout/hList1"/>
    <dgm:cxn modelId="{C7DDB627-4EE9-4D99-AC14-886CF982F1E2}" type="presParOf" srcId="{1CFE8FFD-EF08-4ACE-B968-25950708764E}" destId="{DD2F31F4-D9F0-4115-988D-820B8D802F64}" srcOrd="0" destOrd="0" presId="urn:microsoft.com/office/officeart/2005/8/layout/hList1"/>
    <dgm:cxn modelId="{4B310AC1-0223-4590-84FC-6B176D0E1390}" type="presParOf" srcId="{1CFE8FFD-EF08-4ACE-B968-25950708764E}" destId="{B3352EFF-BDDF-403A-AED9-5A920875F2D6}" srcOrd="1" destOrd="0" presId="urn:microsoft.com/office/officeart/2005/8/layout/hList1"/>
  </dgm:cxnLst>
  <dgm:bg>
    <a:blipFill dpi="0" rotWithShape="1">
      <a:blip xmlns:r="http://schemas.openxmlformats.org/officeDocument/2006/relationships" r:embed="rId1"/>
      <a:srcRect/>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5B3E3E-AE58-4F34-B919-64C6E1ACA38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7417A5F-FDFB-4934-9514-3454024E5026}">
      <dgm:prSet custT="1"/>
      <dgm:spPr/>
      <dgm:t>
        <a:bodyPr/>
        <a:lstStyle/>
        <a:p>
          <a:r>
            <a:rPr lang="en-US" sz="2800" dirty="0"/>
            <a:t>Key takeaways from the March 2019 MedPAC report include</a:t>
          </a:r>
          <a:r>
            <a:rPr lang="en-US" sz="2400" dirty="0"/>
            <a:t>:</a:t>
          </a:r>
        </a:p>
      </dgm:t>
    </dgm:pt>
    <dgm:pt modelId="{80FE3BD9-31DA-4C40-90BB-E004364231D9}" type="parTrans" cxnId="{7690CE84-BEEF-4D03-BE4B-98550FE07A0A}">
      <dgm:prSet/>
      <dgm:spPr/>
      <dgm:t>
        <a:bodyPr/>
        <a:lstStyle/>
        <a:p>
          <a:endParaRPr lang="en-US"/>
        </a:p>
      </dgm:t>
    </dgm:pt>
    <dgm:pt modelId="{B3779FD4-BC01-4E84-95B8-442A414DED14}" type="sibTrans" cxnId="{7690CE84-BEEF-4D03-BE4B-98550FE07A0A}">
      <dgm:prSet/>
      <dgm:spPr/>
      <dgm:t>
        <a:bodyPr/>
        <a:lstStyle/>
        <a:p>
          <a:endParaRPr lang="en-US"/>
        </a:p>
      </dgm:t>
    </dgm:pt>
    <dgm:pt modelId="{25533A38-E211-4D68-9511-6E79EE48A09D}">
      <dgm:prSet custT="1"/>
      <dgm:spPr/>
      <dgm:t>
        <a:bodyPr/>
        <a:lstStyle/>
        <a:p>
          <a:r>
            <a:rPr lang="en-US" sz="2000" dirty="0">
              <a:solidFill>
                <a:schemeClr val="tx1"/>
              </a:solidFill>
            </a:rPr>
            <a:t>MedPAC recommends Congress update inpatient and outpatient payment rates by 2%</a:t>
          </a:r>
        </a:p>
      </dgm:t>
    </dgm:pt>
    <dgm:pt modelId="{7435C884-AE0F-4493-A879-CB088C0580ED}" type="parTrans" cxnId="{325BE9E1-59CE-45B3-9245-7E6D2A386D01}">
      <dgm:prSet/>
      <dgm:spPr/>
      <dgm:t>
        <a:bodyPr/>
        <a:lstStyle/>
        <a:p>
          <a:endParaRPr lang="en-US"/>
        </a:p>
      </dgm:t>
    </dgm:pt>
    <dgm:pt modelId="{97086B76-9D16-4DBF-A35B-B1C396A6751D}" type="sibTrans" cxnId="{325BE9E1-59CE-45B3-9245-7E6D2A386D01}">
      <dgm:prSet/>
      <dgm:spPr/>
      <dgm:t>
        <a:bodyPr/>
        <a:lstStyle/>
        <a:p>
          <a:endParaRPr lang="en-US"/>
        </a:p>
      </dgm:t>
    </dgm:pt>
    <dgm:pt modelId="{6F9EF052-C2FA-4A8B-9DFB-D2DF2E0B323E}">
      <dgm:prSet custT="1"/>
      <dgm:spPr/>
      <dgm:t>
        <a:bodyPr/>
        <a:lstStyle/>
        <a:p>
          <a:r>
            <a:rPr lang="en-US" sz="2000" dirty="0">
              <a:solidFill>
                <a:schemeClr val="tx1"/>
              </a:solidFill>
            </a:rPr>
            <a:t>MedPAC recommends a new hospital Value incentive program (HVIP) that aligns with our principles for quality measurement and replaces the current quality incentive programs</a:t>
          </a:r>
        </a:p>
      </dgm:t>
    </dgm:pt>
    <dgm:pt modelId="{8D5AD674-5D34-488D-B8C9-F2F0B49C8582}" type="parTrans" cxnId="{0FDF5984-A1EC-4030-8CA1-63706FFE93E6}">
      <dgm:prSet/>
      <dgm:spPr/>
      <dgm:t>
        <a:bodyPr/>
        <a:lstStyle/>
        <a:p>
          <a:endParaRPr lang="en-US"/>
        </a:p>
      </dgm:t>
    </dgm:pt>
    <dgm:pt modelId="{D8BA96E1-11F5-417F-A80E-64DAD1B99227}" type="sibTrans" cxnId="{0FDF5984-A1EC-4030-8CA1-63706FFE93E6}">
      <dgm:prSet/>
      <dgm:spPr/>
      <dgm:t>
        <a:bodyPr/>
        <a:lstStyle/>
        <a:p>
          <a:endParaRPr lang="en-US"/>
        </a:p>
      </dgm:t>
    </dgm:pt>
    <dgm:pt modelId="{66961454-31B9-5144-BF99-C798FA74849D}">
      <dgm:prSet custT="1"/>
      <dgm:spPr/>
      <dgm:t>
        <a:bodyPr/>
        <a:lstStyle/>
        <a:p>
          <a:r>
            <a:rPr lang="en-US" sz="1600" dirty="0">
              <a:solidFill>
                <a:schemeClr val="tx1"/>
              </a:solidFill>
            </a:rPr>
            <a:t>MedPAC recommends eliminating the penalties associated with the current quality incentive programs which will have the effect of increasing payments by .5%</a:t>
          </a:r>
        </a:p>
      </dgm:t>
    </dgm:pt>
    <dgm:pt modelId="{9BC96607-51E1-8944-85EB-91935122F564}" type="parTrans" cxnId="{4FF5D5C1-16AC-3943-9C0A-F52663E8E4F0}">
      <dgm:prSet/>
      <dgm:spPr/>
      <dgm:t>
        <a:bodyPr/>
        <a:lstStyle/>
        <a:p>
          <a:endParaRPr lang="en-US"/>
        </a:p>
      </dgm:t>
    </dgm:pt>
    <dgm:pt modelId="{E5030739-A78A-E545-A394-65CCC2004C56}" type="sibTrans" cxnId="{4FF5D5C1-16AC-3943-9C0A-F52663E8E4F0}">
      <dgm:prSet/>
      <dgm:spPr/>
      <dgm:t>
        <a:bodyPr/>
        <a:lstStyle/>
        <a:p>
          <a:endParaRPr lang="en-US"/>
        </a:p>
      </dgm:t>
    </dgm:pt>
    <dgm:pt modelId="{9F6F95CD-74EF-CF4E-BA61-E9E7D068CCC9}">
      <dgm:prSet custT="1"/>
      <dgm:spPr/>
      <dgm:t>
        <a:bodyPr/>
        <a:lstStyle/>
        <a:p>
          <a:r>
            <a:rPr lang="en-US" sz="2000" dirty="0">
              <a:solidFill>
                <a:schemeClr val="tx1"/>
              </a:solidFill>
            </a:rPr>
            <a:t>MedPAC recommends that the 2020 payment rate for physician and other health professional services be updated by the amount specified in current law</a:t>
          </a:r>
        </a:p>
      </dgm:t>
    </dgm:pt>
    <dgm:pt modelId="{45EE9A21-AC1E-E74C-988F-079BACB940C4}" type="parTrans" cxnId="{F892E342-29D3-7046-9A76-28482D490745}">
      <dgm:prSet/>
      <dgm:spPr/>
      <dgm:t>
        <a:bodyPr/>
        <a:lstStyle/>
        <a:p>
          <a:endParaRPr lang="en-US"/>
        </a:p>
      </dgm:t>
    </dgm:pt>
    <dgm:pt modelId="{A79B3B1C-A39E-6D47-BB53-A83E7D8FEC2D}" type="sibTrans" cxnId="{F892E342-29D3-7046-9A76-28482D490745}">
      <dgm:prSet/>
      <dgm:spPr/>
      <dgm:t>
        <a:bodyPr/>
        <a:lstStyle/>
        <a:p>
          <a:endParaRPr lang="en-US"/>
        </a:p>
      </dgm:t>
    </dgm:pt>
    <dgm:pt modelId="{FD915EE1-1790-46A8-B76B-EEE33D5673F4}" type="pres">
      <dgm:prSet presAssocID="{695B3E3E-AE58-4F34-B919-64C6E1ACA380}" presName="Name0" presStyleCnt="0">
        <dgm:presLayoutVars>
          <dgm:dir/>
          <dgm:animLvl val="lvl"/>
          <dgm:resizeHandles val="exact"/>
        </dgm:presLayoutVars>
      </dgm:prSet>
      <dgm:spPr/>
    </dgm:pt>
    <dgm:pt modelId="{43312569-B3C1-42D7-AD14-708D91C16271}" type="pres">
      <dgm:prSet presAssocID="{07417A5F-FDFB-4934-9514-3454024E5026}" presName="composite" presStyleCnt="0"/>
      <dgm:spPr/>
    </dgm:pt>
    <dgm:pt modelId="{0CF2CE36-D44A-4840-8D28-BE62D9427570}" type="pres">
      <dgm:prSet presAssocID="{07417A5F-FDFB-4934-9514-3454024E5026}" presName="parTx" presStyleLbl="alignNode1" presStyleIdx="0" presStyleCnt="1" custScaleY="100000" custLinFactNeighborY="1087">
        <dgm:presLayoutVars>
          <dgm:chMax val="0"/>
          <dgm:chPref val="0"/>
          <dgm:bulletEnabled val="1"/>
        </dgm:presLayoutVars>
      </dgm:prSet>
      <dgm:spPr/>
    </dgm:pt>
    <dgm:pt modelId="{1E698743-74D3-4A9F-B5AA-6644DB69DFAB}" type="pres">
      <dgm:prSet presAssocID="{07417A5F-FDFB-4934-9514-3454024E5026}" presName="desTx" presStyleLbl="alignAccFollowNode1" presStyleIdx="0" presStyleCnt="1">
        <dgm:presLayoutVars>
          <dgm:bulletEnabled val="1"/>
        </dgm:presLayoutVars>
      </dgm:prSet>
      <dgm:spPr/>
    </dgm:pt>
  </dgm:ptLst>
  <dgm:cxnLst>
    <dgm:cxn modelId="{9233A819-D270-47DE-A97B-049318E7E815}" type="presOf" srcId="{6F9EF052-C2FA-4A8B-9DFB-D2DF2E0B323E}" destId="{1E698743-74D3-4A9F-B5AA-6644DB69DFAB}" srcOrd="0" destOrd="1" presId="urn:microsoft.com/office/officeart/2005/8/layout/hList1"/>
    <dgm:cxn modelId="{F892E342-29D3-7046-9A76-28482D490745}" srcId="{07417A5F-FDFB-4934-9514-3454024E5026}" destId="{9F6F95CD-74EF-CF4E-BA61-E9E7D068CCC9}" srcOrd="2" destOrd="0" parTransId="{45EE9A21-AC1E-E74C-988F-079BACB940C4}" sibTransId="{A79B3B1C-A39E-6D47-BB53-A83E7D8FEC2D}"/>
    <dgm:cxn modelId="{0FDF5984-A1EC-4030-8CA1-63706FFE93E6}" srcId="{07417A5F-FDFB-4934-9514-3454024E5026}" destId="{6F9EF052-C2FA-4A8B-9DFB-D2DF2E0B323E}" srcOrd="1" destOrd="0" parTransId="{8D5AD674-5D34-488D-B8C9-F2F0B49C8582}" sibTransId="{D8BA96E1-11F5-417F-A80E-64DAD1B99227}"/>
    <dgm:cxn modelId="{7690CE84-BEEF-4D03-BE4B-98550FE07A0A}" srcId="{695B3E3E-AE58-4F34-B919-64C6E1ACA380}" destId="{07417A5F-FDFB-4934-9514-3454024E5026}" srcOrd="0" destOrd="0" parTransId="{80FE3BD9-31DA-4C40-90BB-E004364231D9}" sibTransId="{B3779FD4-BC01-4E84-95B8-442A414DED14}"/>
    <dgm:cxn modelId="{5B614597-217E-654F-AE5D-112617CE4F4C}" type="presOf" srcId="{9F6F95CD-74EF-CF4E-BA61-E9E7D068CCC9}" destId="{1E698743-74D3-4A9F-B5AA-6644DB69DFAB}" srcOrd="0" destOrd="3" presId="urn:microsoft.com/office/officeart/2005/8/layout/hList1"/>
    <dgm:cxn modelId="{67FE1AA8-822E-124C-BAF1-186BF6A6DFF5}" type="presOf" srcId="{66961454-31B9-5144-BF99-C798FA74849D}" destId="{1E698743-74D3-4A9F-B5AA-6644DB69DFAB}" srcOrd="0" destOrd="2" presId="urn:microsoft.com/office/officeart/2005/8/layout/hList1"/>
    <dgm:cxn modelId="{4FF5D5C1-16AC-3943-9C0A-F52663E8E4F0}" srcId="{6F9EF052-C2FA-4A8B-9DFB-D2DF2E0B323E}" destId="{66961454-31B9-5144-BF99-C798FA74849D}" srcOrd="0" destOrd="0" parTransId="{9BC96607-51E1-8944-85EB-91935122F564}" sibTransId="{E5030739-A78A-E545-A394-65CCC2004C56}"/>
    <dgm:cxn modelId="{0DFE99D5-FB25-4936-8FC4-7F584584FF68}" type="presOf" srcId="{25533A38-E211-4D68-9511-6E79EE48A09D}" destId="{1E698743-74D3-4A9F-B5AA-6644DB69DFAB}" srcOrd="0" destOrd="0" presId="urn:microsoft.com/office/officeart/2005/8/layout/hList1"/>
    <dgm:cxn modelId="{325BE9E1-59CE-45B3-9245-7E6D2A386D01}" srcId="{07417A5F-FDFB-4934-9514-3454024E5026}" destId="{25533A38-E211-4D68-9511-6E79EE48A09D}" srcOrd="0" destOrd="0" parTransId="{7435C884-AE0F-4493-A879-CB088C0580ED}" sibTransId="{97086B76-9D16-4DBF-A35B-B1C396A6751D}"/>
    <dgm:cxn modelId="{32C4F8E1-2013-440A-8B9A-674E4772C792}" type="presOf" srcId="{07417A5F-FDFB-4934-9514-3454024E5026}" destId="{0CF2CE36-D44A-4840-8D28-BE62D9427570}" srcOrd="0" destOrd="0" presId="urn:microsoft.com/office/officeart/2005/8/layout/hList1"/>
    <dgm:cxn modelId="{6416B3F8-31DA-40B1-89E9-839ECEA6E36F}" type="presOf" srcId="{695B3E3E-AE58-4F34-B919-64C6E1ACA380}" destId="{FD915EE1-1790-46A8-B76B-EEE33D5673F4}" srcOrd="0" destOrd="0" presId="urn:microsoft.com/office/officeart/2005/8/layout/hList1"/>
    <dgm:cxn modelId="{8ADE37B4-CAFD-41B0-B72E-F5994AC418C3}" type="presParOf" srcId="{FD915EE1-1790-46A8-B76B-EEE33D5673F4}" destId="{43312569-B3C1-42D7-AD14-708D91C16271}" srcOrd="0" destOrd="0" presId="urn:microsoft.com/office/officeart/2005/8/layout/hList1"/>
    <dgm:cxn modelId="{14095AF3-CCA1-4E3A-BD88-77F937927B0A}" type="presParOf" srcId="{43312569-B3C1-42D7-AD14-708D91C16271}" destId="{0CF2CE36-D44A-4840-8D28-BE62D9427570}" srcOrd="0" destOrd="0" presId="urn:microsoft.com/office/officeart/2005/8/layout/hList1"/>
    <dgm:cxn modelId="{4796B70F-8C3F-43EB-A107-AF78E7F9A2DA}" type="presParOf" srcId="{43312569-B3C1-42D7-AD14-708D91C16271}" destId="{1E698743-74D3-4A9F-B5AA-6644DB69DF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D928DA-8B3F-4BFA-A301-97510ADA2FDF}"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D5C5A38D-0E8F-4ADE-998A-85C22E138445}">
      <dgm:prSet/>
      <dgm:spPr/>
      <dgm:t>
        <a:bodyPr/>
        <a:lstStyle/>
        <a:p>
          <a:r>
            <a:rPr lang="en-US" sz="1700" b="1" dirty="0"/>
            <a:t>Payment Rate Update</a:t>
          </a:r>
        </a:p>
      </dgm:t>
    </dgm:pt>
    <dgm:pt modelId="{684F1E2A-2107-468F-9834-EA7D09ED93AE}" type="parTrans" cxnId="{9D2A5527-B711-48BB-92D9-2C8066BBED36}">
      <dgm:prSet/>
      <dgm:spPr/>
      <dgm:t>
        <a:bodyPr/>
        <a:lstStyle/>
        <a:p>
          <a:endParaRPr lang="en-US"/>
        </a:p>
      </dgm:t>
    </dgm:pt>
    <dgm:pt modelId="{CE1A02E8-614C-4967-B8D5-27B03322CDFA}" type="sibTrans" cxnId="{9D2A5527-B711-48BB-92D9-2C8066BBED36}">
      <dgm:prSet/>
      <dgm:spPr/>
      <dgm:t>
        <a:bodyPr/>
        <a:lstStyle/>
        <a:p>
          <a:endParaRPr lang="en-US"/>
        </a:p>
      </dgm:t>
    </dgm:pt>
    <dgm:pt modelId="{F352BB43-6820-4A9B-B285-7E96EC8E9207}">
      <dgm:prSet custT="1"/>
      <dgm:spPr/>
      <dgm:t>
        <a:bodyPr/>
        <a:lstStyle/>
        <a:p>
          <a:r>
            <a:rPr lang="en-US" sz="1600" dirty="0"/>
            <a:t>Acute care hospitals that report quality data and are meaningful users of EHRs will receive a 3.2 percent increase in Medicare rates</a:t>
          </a:r>
        </a:p>
      </dgm:t>
    </dgm:pt>
    <dgm:pt modelId="{42795300-8F5D-494C-AC24-1917899ED537}" type="parTrans" cxnId="{69E03D3F-4A3E-4CDB-89BE-6FE5388C1299}">
      <dgm:prSet/>
      <dgm:spPr/>
      <dgm:t>
        <a:bodyPr/>
        <a:lstStyle/>
        <a:p>
          <a:endParaRPr lang="en-US"/>
        </a:p>
      </dgm:t>
    </dgm:pt>
    <dgm:pt modelId="{3889DCC8-4F40-445E-9468-F18195E1958C}" type="sibTrans" cxnId="{69E03D3F-4A3E-4CDB-89BE-6FE5388C1299}">
      <dgm:prSet/>
      <dgm:spPr/>
      <dgm:t>
        <a:bodyPr/>
        <a:lstStyle/>
        <a:p>
          <a:endParaRPr lang="en-US"/>
        </a:p>
      </dgm:t>
    </dgm:pt>
    <dgm:pt modelId="{116BE446-8D6C-431E-98C7-3793ADF9E579}">
      <dgm:prSet custT="1"/>
      <dgm:spPr/>
      <dgm:t>
        <a:bodyPr/>
        <a:lstStyle/>
        <a:p>
          <a:r>
            <a:rPr lang="en-US" sz="1600" dirty="0"/>
            <a:t>CMS projects the rate increase will boost total IPPS payments to 3.7 percent in fiscal 2020 after other proposed changes, Uncompensated Care, Ne Technology Add-on Payments, Low Volume, Capital, and other adjustments</a:t>
          </a:r>
          <a:endParaRPr lang="en-US" sz="1600" b="0" dirty="0"/>
        </a:p>
      </dgm:t>
    </dgm:pt>
    <dgm:pt modelId="{56D6040C-46FC-47DA-8DF8-9CF9E8DCA4C5}" type="parTrans" cxnId="{ED7612A2-BD76-4CFF-A14C-D6843E6839AD}">
      <dgm:prSet/>
      <dgm:spPr/>
      <dgm:t>
        <a:bodyPr/>
        <a:lstStyle/>
        <a:p>
          <a:endParaRPr lang="en-US"/>
        </a:p>
      </dgm:t>
    </dgm:pt>
    <dgm:pt modelId="{47D788A0-4402-41FF-879D-BDAB15F79962}" type="sibTrans" cxnId="{ED7612A2-BD76-4CFF-A14C-D6843E6839AD}">
      <dgm:prSet/>
      <dgm:spPr/>
      <dgm:t>
        <a:bodyPr/>
        <a:lstStyle/>
        <a:p>
          <a:endParaRPr lang="en-US"/>
        </a:p>
      </dgm:t>
    </dgm:pt>
    <dgm:pt modelId="{7B8BCB63-1B91-40EC-BACC-6319942E271E}">
      <dgm:prSet/>
      <dgm:spPr/>
      <dgm:t>
        <a:bodyPr/>
        <a:lstStyle/>
        <a:p>
          <a:pPr>
            <a:buNone/>
          </a:pPr>
          <a:r>
            <a:rPr lang="en-US" sz="1700" b="1" dirty="0"/>
            <a:t>Disproportionate Share Hospital payments</a:t>
          </a:r>
        </a:p>
      </dgm:t>
    </dgm:pt>
    <dgm:pt modelId="{C6FF7288-5E77-432C-9E3F-D5392B2283DA}" type="parTrans" cxnId="{03483D74-63EF-4CBE-B580-52F2D3E7FF87}">
      <dgm:prSet/>
      <dgm:spPr/>
      <dgm:t>
        <a:bodyPr/>
        <a:lstStyle/>
        <a:p>
          <a:endParaRPr lang="en-US"/>
        </a:p>
      </dgm:t>
    </dgm:pt>
    <dgm:pt modelId="{2A9B5782-54E1-4ACD-8D9C-4B623B05B9AE}" type="sibTrans" cxnId="{03483D74-63EF-4CBE-B580-52F2D3E7FF87}">
      <dgm:prSet/>
      <dgm:spPr/>
      <dgm:t>
        <a:bodyPr/>
        <a:lstStyle/>
        <a:p>
          <a:endParaRPr lang="en-US"/>
        </a:p>
      </dgm:t>
    </dgm:pt>
    <dgm:pt modelId="{3494FF7E-4D77-4806-A547-90A7FE8BA0FE}">
      <dgm:prSet custT="1"/>
      <dgm:spPr/>
      <dgm:t>
        <a:bodyPr/>
        <a:lstStyle/>
        <a:p>
          <a:r>
            <a:rPr lang="en-US" sz="1600" dirty="0"/>
            <a:t>CMS proposes distributing roughly $8.5 billion in DSH payments in fiscal 2020, an increase of approximately $216 million</a:t>
          </a:r>
        </a:p>
      </dgm:t>
    </dgm:pt>
    <dgm:pt modelId="{26359C00-FAAD-4667-8EE2-A50F9A272518}" type="parTrans" cxnId="{BAA8B526-B997-4B07-9E6E-605FA247C3DE}">
      <dgm:prSet/>
      <dgm:spPr/>
      <dgm:t>
        <a:bodyPr/>
        <a:lstStyle/>
        <a:p>
          <a:endParaRPr lang="en-US"/>
        </a:p>
      </dgm:t>
    </dgm:pt>
    <dgm:pt modelId="{80679048-0074-472F-A4B7-8FD09FF40F2E}" type="sibTrans" cxnId="{BAA8B526-B997-4B07-9E6E-605FA247C3DE}">
      <dgm:prSet/>
      <dgm:spPr/>
      <dgm:t>
        <a:bodyPr/>
        <a:lstStyle/>
        <a:p>
          <a:endParaRPr lang="en-US"/>
        </a:p>
      </dgm:t>
    </dgm:pt>
    <dgm:pt modelId="{65053C3B-F38A-45C6-A602-8EAE56E82D3A}">
      <dgm:prSet/>
      <dgm:spPr/>
      <dgm:t>
        <a:bodyPr/>
        <a:lstStyle/>
        <a:p>
          <a:r>
            <a:rPr lang="en-US" sz="1800" b="1" dirty="0"/>
            <a:t>CAR-T therapy payment update</a:t>
          </a:r>
        </a:p>
      </dgm:t>
    </dgm:pt>
    <dgm:pt modelId="{A07C1A26-74DD-4D51-A34A-BD584F83AF46}" type="parTrans" cxnId="{9F14C7C6-9D64-4E6D-AA22-8CA5180A8EF9}">
      <dgm:prSet/>
      <dgm:spPr/>
      <dgm:t>
        <a:bodyPr/>
        <a:lstStyle/>
        <a:p>
          <a:endParaRPr lang="en-US"/>
        </a:p>
      </dgm:t>
    </dgm:pt>
    <dgm:pt modelId="{E44266AD-C51B-4EF6-AE00-EF35962B13C9}" type="sibTrans" cxnId="{9F14C7C6-9D64-4E6D-AA22-8CA5180A8EF9}">
      <dgm:prSet/>
      <dgm:spPr/>
      <dgm:t>
        <a:bodyPr/>
        <a:lstStyle/>
        <a:p>
          <a:endParaRPr lang="en-US"/>
        </a:p>
      </dgm:t>
    </dgm:pt>
    <dgm:pt modelId="{44035631-E9A7-49C4-B88D-8307FDFFCD9D}">
      <dgm:prSet custT="1"/>
      <dgm:spPr/>
      <dgm:t>
        <a:bodyPr/>
        <a:lstStyle/>
        <a:p>
          <a:r>
            <a:rPr lang="en-US" sz="1600" dirty="0"/>
            <a:t>CMS would increase the maximum add-on payment for new technology, including CAR-T cancer therapy, from 50 percent of estimated costs to 65 percent. The American Hospital Association said the payment update would help hospitals in the short term.  </a:t>
          </a:r>
        </a:p>
      </dgm:t>
    </dgm:pt>
    <dgm:pt modelId="{D5B2ADB6-A127-46B0-B5FB-A16F2A8C2C1F}" type="parTrans" cxnId="{6E1BA38B-65D3-4D19-85C9-883DA39FF377}">
      <dgm:prSet/>
      <dgm:spPr/>
      <dgm:t>
        <a:bodyPr/>
        <a:lstStyle/>
        <a:p>
          <a:endParaRPr lang="en-US"/>
        </a:p>
      </dgm:t>
    </dgm:pt>
    <dgm:pt modelId="{19210A22-377F-4204-A3B8-C32BE1CC76A5}" type="sibTrans" cxnId="{6E1BA38B-65D3-4D19-85C9-883DA39FF377}">
      <dgm:prSet/>
      <dgm:spPr/>
      <dgm:t>
        <a:bodyPr/>
        <a:lstStyle/>
        <a:p>
          <a:endParaRPr lang="en-US"/>
        </a:p>
      </dgm:t>
    </dgm:pt>
    <dgm:pt modelId="{91D6B8AD-94A5-4834-958C-E79063E84155}">
      <dgm:prSet/>
      <dgm:spPr/>
      <dgm:t>
        <a:bodyPr/>
        <a:lstStyle/>
        <a:p>
          <a:pPr>
            <a:buNone/>
          </a:pPr>
          <a:r>
            <a:rPr lang="en-US" b="1" dirty="0"/>
            <a:t>Wage index changes</a:t>
          </a:r>
        </a:p>
      </dgm:t>
    </dgm:pt>
    <dgm:pt modelId="{3531FD01-5666-4940-B347-885BFC61E04A}" type="parTrans" cxnId="{6623DED1-0367-4F15-BE09-84478EBE8AD2}">
      <dgm:prSet/>
      <dgm:spPr/>
      <dgm:t>
        <a:bodyPr/>
        <a:lstStyle/>
        <a:p>
          <a:endParaRPr lang="en-US"/>
        </a:p>
      </dgm:t>
    </dgm:pt>
    <dgm:pt modelId="{48D0ACF4-7721-404A-A234-A468DC457504}" type="sibTrans" cxnId="{6623DED1-0367-4F15-BE09-84478EBE8AD2}">
      <dgm:prSet/>
      <dgm:spPr/>
      <dgm:t>
        <a:bodyPr/>
        <a:lstStyle/>
        <a:p>
          <a:endParaRPr lang="en-US"/>
        </a:p>
      </dgm:t>
    </dgm:pt>
    <dgm:pt modelId="{00E5FDC5-2B00-4775-B49C-EEDA95103A27}">
      <dgm:prSet/>
      <dgm:spPr/>
      <dgm:t>
        <a:bodyPr/>
        <a:lstStyle/>
        <a:p>
          <a:r>
            <a:rPr lang="en-US" dirty="0"/>
            <a:t>CMS is proposing changes to the "rural floor" calculation, which requires the wage index values for urban hospitals to be no lower than the wage index values for rural hospitals in the same state.</a:t>
          </a:r>
        </a:p>
      </dgm:t>
    </dgm:pt>
    <dgm:pt modelId="{7E7EC193-46E9-429F-89D9-961CBFABB138}" type="parTrans" cxnId="{4038A1E7-304E-4710-8AD7-6D9CBB51E2AA}">
      <dgm:prSet/>
      <dgm:spPr/>
      <dgm:t>
        <a:bodyPr/>
        <a:lstStyle/>
        <a:p>
          <a:endParaRPr lang="en-US"/>
        </a:p>
      </dgm:t>
    </dgm:pt>
    <dgm:pt modelId="{D624F769-FCC7-4C9D-9498-FD0FB17D73C1}" type="sibTrans" cxnId="{4038A1E7-304E-4710-8AD7-6D9CBB51E2AA}">
      <dgm:prSet/>
      <dgm:spPr/>
      <dgm:t>
        <a:bodyPr/>
        <a:lstStyle/>
        <a:p>
          <a:endParaRPr lang="en-US"/>
        </a:p>
      </dgm:t>
    </dgm:pt>
    <dgm:pt modelId="{B3DDAE89-A9ED-4A65-9B21-E0CC2C65B7EC}">
      <dgm:prSet custT="1"/>
      <dgm:spPr/>
      <dgm:t>
        <a:bodyPr/>
        <a:lstStyle/>
        <a:p>
          <a:r>
            <a:rPr lang="en-US" sz="1600" dirty="0"/>
            <a:t>Adjusted for the change in uninsured</a:t>
          </a:r>
        </a:p>
      </dgm:t>
    </dgm:pt>
    <dgm:pt modelId="{AAFFE84C-1AB6-48A7-8A7B-F3FA4B6915D0}" type="parTrans" cxnId="{2BD87826-E565-4025-971C-80D3EDE29AE1}">
      <dgm:prSet/>
      <dgm:spPr/>
      <dgm:t>
        <a:bodyPr/>
        <a:lstStyle/>
        <a:p>
          <a:endParaRPr lang="en-US"/>
        </a:p>
      </dgm:t>
    </dgm:pt>
    <dgm:pt modelId="{15C6ADE7-703C-4292-A9CF-8A8309FD7E77}" type="sibTrans" cxnId="{2BD87826-E565-4025-971C-80D3EDE29AE1}">
      <dgm:prSet/>
      <dgm:spPr/>
      <dgm:t>
        <a:bodyPr/>
        <a:lstStyle/>
        <a:p>
          <a:endParaRPr lang="en-US"/>
        </a:p>
      </dgm:t>
    </dgm:pt>
    <dgm:pt modelId="{AE1717B4-1113-4B17-8E48-E628531107D8}">
      <dgm:prSet custT="1"/>
      <dgm:spPr/>
      <dgm:t>
        <a:bodyPr/>
        <a:lstStyle/>
        <a:p>
          <a:r>
            <a:rPr lang="en-US" sz="1600" dirty="0"/>
            <a:t>Seeking comment to decide whether to distribute based on S-10 data of FY15 or S-10 FY17 because of instruction changes that in FY17 </a:t>
          </a:r>
        </a:p>
      </dgm:t>
    </dgm:pt>
    <dgm:pt modelId="{844D45ED-8268-4C9A-947E-F7ECBD1252D1}" type="parTrans" cxnId="{3915A4F6-4D07-4538-9A47-023C1920E3EA}">
      <dgm:prSet/>
      <dgm:spPr/>
      <dgm:t>
        <a:bodyPr/>
        <a:lstStyle/>
        <a:p>
          <a:endParaRPr lang="en-US"/>
        </a:p>
      </dgm:t>
    </dgm:pt>
    <dgm:pt modelId="{F50194BC-A172-46B1-8A2C-91F0ADB3E5E9}" type="sibTrans" cxnId="{3915A4F6-4D07-4538-9A47-023C1920E3EA}">
      <dgm:prSet/>
      <dgm:spPr/>
      <dgm:t>
        <a:bodyPr/>
        <a:lstStyle/>
        <a:p>
          <a:endParaRPr lang="en-US"/>
        </a:p>
      </dgm:t>
    </dgm:pt>
    <dgm:pt modelId="{4A507801-CCB3-4A43-B4AE-DEDFA189740E}">
      <dgm:prSet/>
      <dgm:spPr/>
      <dgm:t>
        <a:bodyPr/>
        <a:lstStyle/>
        <a:p>
          <a:pPr>
            <a:buFont typeface="Arial" panose="020B0604020202020204" pitchFamily="34" charset="0"/>
            <a:buChar char="•"/>
          </a:pPr>
          <a:r>
            <a:rPr lang="en-US" dirty="0"/>
            <a:t>Increase wage index for hospitals with a wage index value below 25</a:t>
          </a:r>
          <a:r>
            <a:rPr lang="en-US" baseline="30000" dirty="0"/>
            <a:t>th</a:t>
          </a:r>
          <a:r>
            <a:rPr lang="en-US" dirty="0"/>
            <a:t> percentile </a:t>
          </a:r>
        </a:p>
      </dgm:t>
    </dgm:pt>
    <dgm:pt modelId="{ADD5BF5D-FDD9-434E-BCFD-881158F62948}" type="parTrans" cxnId="{D2391C32-1D80-432A-9447-B93435F434C1}">
      <dgm:prSet/>
      <dgm:spPr/>
      <dgm:t>
        <a:bodyPr/>
        <a:lstStyle/>
        <a:p>
          <a:endParaRPr lang="en-US"/>
        </a:p>
      </dgm:t>
    </dgm:pt>
    <dgm:pt modelId="{09AE031E-F744-4532-8887-76A818363C74}" type="sibTrans" cxnId="{D2391C32-1D80-432A-9447-B93435F434C1}">
      <dgm:prSet/>
      <dgm:spPr/>
      <dgm:t>
        <a:bodyPr/>
        <a:lstStyle/>
        <a:p>
          <a:endParaRPr lang="en-US"/>
        </a:p>
      </dgm:t>
    </dgm:pt>
    <dgm:pt modelId="{66EDFC7C-3C55-4E80-A1B9-4FB7928E821F}">
      <dgm:prSet/>
      <dgm:spPr/>
      <dgm:t>
        <a:bodyPr/>
        <a:lstStyle/>
        <a:p>
          <a:pPr>
            <a:buFont typeface="Arial" panose="020B0604020202020204" pitchFamily="34" charset="0"/>
            <a:buChar char="•"/>
          </a:pPr>
          <a:r>
            <a:rPr lang="en-US" dirty="0"/>
            <a:t>Decrease wage index for hospitals above the 75</a:t>
          </a:r>
          <a:r>
            <a:rPr lang="en-US" baseline="30000" dirty="0"/>
            <a:t>th</a:t>
          </a:r>
          <a:r>
            <a:rPr lang="en-US" dirty="0"/>
            <a:t> </a:t>
          </a:r>
        </a:p>
      </dgm:t>
    </dgm:pt>
    <dgm:pt modelId="{08DD4C54-0B67-4BCF-9EF1-A79BB7C382B5}" type="parTrans" cxnId="{36B7C77D-CFD1-4E60-9992-4440F77F7544}">
      <dgm:prSet/>
      <dgm:spPr/>
      <dgm:t>
        <a:bodyPr/>
        <a:lstStyle/>
        <a:p>
          <a:endParaRPr lang="en-US"/>
        </a:p>
      </dgm:t>
    </dgm:pt>
    <dgm:pt modelId="{F9B6666B-2BA2-4CD1-9F5B-97B7A6B1772D}" type="sibTrans" cxnId="{36B7C77D-CFD1-4E60-9992-4440F77F7544}">
      <dgm:prSet/>
      <dgm:spPr/>
      <dgm:t>
        <a:bodyPr/>
        <a:lstStyle/>
        <a:p>
          <a:endParaRPr lang="en-US"/>
        </a:p>
      </dgm:t>
    </dgm:pt>
    <dgm:pt modelId="{69E1ABF8-500C-4295-A96A-5E79A69E60C0}">
      <dgm:prSet/>
      <dgm:spPr/>
      <dgm:t>
        <a:bodyPr/>
        <a:lstStyle/>
        <a:p>
          <a:r>
            <a:rPr lang="en-US" dirty="0"/>
            <a:t>Capped at no more than 5% decrease</a:t>
          </a:r>
        </a:p>
      </dgm:t>
    </dgm:pt>
    <dgm:pt modelId="{4C1BBFB3-BB92-459E-AEDD-682AE5130491}" type="parTrans" cxnId="{8D43A851-F616-46DF-9B68-2B3DEE62C08A}">
      <dgm:prSet/>
      <dgm:spPr/>
      <dgm:t>
        <a:bodyPr/>
        <a:lstStyle/>
        <a:p>
          <a:endParaRPr lang="en-US"/>
        </a:p>
      </dgm:t>
    </dgm:pt>
    <dgm:pt modelId="{1ECA751E-38C0-454C-873D-00C5F630A1EC}" type="sibTrans" cxnId="{8D43A851-F616-46DF-9B68-2B3DEE62C08A}">
      <dgm:prSet/>
      <dgm:spPr/>
      <dgm:t>
        <a:bodyPr/>
        <a:lstStyle/>
        <a:p>
          <a:endParaRPr lang="en-US"/>
        </a:p>
      </dgm:t>
    </dgm:pt>
    <dgm:pt modelId="{8CAC7D83-A368-46F3-983D-B4BBCB8E4499}" type="pres">
      <dgm:prSet presAssocID="{2BD928DA-8B3F-4BFA-A301-97510ADA2FDF}" presName="diagram" presStyleCnt="0">
        <dgm:presLayoutVars>
          <dgm:dir/>
          <dgm:resizeHandles val="exact"/>
        </dgm:presLayoutVars>
      </dgm:prSet>
      <dgm:spPr/>
    </dgm:pt>
    <dgm:pt modelId="{7C441EAD-77B4-40C2-A713-C4B51E785D7C}" type="pres">
      <dgm:prSet presAssocID="{D5C5A38D-0E8F-4ADE-998A-85C22E138445}" presName="node" presStyleLbl="node1" presStyleIdx="0" presStyleCnt="4">
        <dgm:presLayoutVars>
          <dgm:bulletEnabled val="1"/>
        </dgm:presLayoutVars>
      </dgm:prSet>
      <dgm:spPr/>
    </dgm:pt>
    <dgm:pt modelId="{57E02D61-E640-46BB-8EC6-5D7CD1C6DEDF}" type="pres">
      <dgm:prSet presAssocID="{CE1A02E8-614C-4967-B8D5-27B03322CDFA}" presName="sibTrans" presStyleCnt="0"/>
      <dgm:spPr/>
    </dgm:pt>
    <dgm:pt modelId="{4A82FDE3-0EB4-4D13-928E-AD493894695A}" type="pres">
      <dgm:prSet presAssocID="{7B8BCB63-1B91-40EC-BACC-6319942E271E}" presName="node" presStyleLbl="node1" presStyleIdx="1" presStyleCnt="4">
        <dgm:presLayoutVars>
          <dgm:bulletEnabled val="1"/>
        </dgm:presLayoutVars>
      </dgm:prSet>
      <dgm:spPr/>
    </dgm:pt>
    <dgm:pt modelId="{BD012D02-D705-4DC5-84AF-48A093B0A3BF}" type="pres">
      <dgm:prSet presAssocID="{2A9B5782-54E1-4ACD-8D9C-4B623B05B9AE}" presName="sibTrans" presStyleCnt="0"/>
      <dgm:spPr/>
    </dgm:pt>
    <dgm:pt modelId="{C10CC85D-C978-47A8-AC27-D92CBAC39204}" type="pres">
      <dgm:prSet presAssocID="{65053C3B-F38A-45C6-A602-8EAE56E82D3A}" presName="node" presStyleLbl="node1" presStyleIdx="2" presStyleCnt="4" custLinFactX="10026" custLinFactNeighborX="100000" custLinFactNeighborY="-2">
        <dgm:presLayoutVars>
          <dgm:bulletEnabled val="1"/>
        </dgm:presLayoutVars>
      </dgm:prSet>
      <dgm:spPr/>
    </dgm:pt>
    <dgm:pt modelId="{40BAD031-2FE3-453B-BD46-FB5BE061F0A1}" type="pres">
      <dgm:prSet presAssocID="{E44266AD-C51B-4EF6-AE00-EF35962B13C9}" presName="sibTrans" presStyleCnt="0"/>
      <dgm:spPr/>
    </dgm:pt>
    <dgm:pt modelId="{8DEB7F0E-5634-45C8-AB16-043DE9FE503F}" type="pres">
      <dgm:prSet presAssocID="{91D6B8AD-94A5-4834-958C-E79063E84155}" presName="node" presStyleLbl="node1" presStyleIdx="3" presStyleCnt="4" custLinFactX="-9404" custLinFactNeighborX="-100000" custLinFactNeighborY="-2905">
        <dgm:presLayoutVars>
          <dgm:bulletEnabled val="1"/>
        </dgm:presLayoutVars>
      </dgm:prSet>
      <dgm:spPr/>
    </dgm:pt>
  </dgm:ptLst>
  <dgm:cxnLst>
    <dgm:cxn modelId="{8EB44C06-6F23-4442-9BE9-E1B8F2FB1C43}" type="presOf" srcId="{2BD928DA-8B3F-4BFA-A301-97510ADA2FDF}" destId="{8CAC7D83-A368-46F3-983D-B4BBCB8E4499}" srcOrd="0" destOrd="0" presId="urn:microsoft.com/office/officeart/2005/8/layout/default"/>
    <dgm:cxn modelId="{B4ADFB08-B32C-4D54-B22F-8FC06846341E}" type="presOf" srcId="{4A507801-CCB3-4A43-B4AE-DEDFA189740E}" destId="{8DEB7F0E-5634-45C8-AB16-043DE9FE503F}" srcOrd="0" destOrd="1" presId="urn:microsoft.com/office/officeart/2005/8/layout/default"/>
    <dgm:cxn modelId="{2BD87826-E565-4025-971C-80D3EDE29AE1}" srcId="{7B8BCB63-1B91-40EC-BACC-6319942E271E}" destId="{B3DDAE89-A9ED-4A65-9B21-E0CC2C65B7EC}" srcOrd="1" destOrd="0" parTransId="{AAFFE84C-1AB6-48A7-8A7B-F3FA4B6915D0}" sibTransId="{15C6ADE7-703C-4292-A9CF-8A8309FD7E77}"/>
    <dgm:cxn modelId="{BAA8B526-B997-4B07-9E6E-605FA247C3DE}" srcId="{7B8BCB63-1B91-40EC-BACC-6319942E271E}" destId="{3494FF7E-4D77-4806-A547-90A7FE8BA0FE}" srcOrd="0" destOrd="0" parTransId="{26359C00-FAAD-4667-8EE2-A50F9A272518}" sibTransId="{80679048-0074-472F-A4B7-8FD09FF40F2E}"/>
    <dgm:cxn modelId="{9D2A5527-B711-48BB-92D9-2C8066BBED36}" srcId="{2BD928DA-8B3F-4BFA-A301-97510ADA2FDF}" destId="{D5C5A38D-0E8F-4ADE-998A-85C22E138445}" srcOrd="0" destOrd="0" parTransId="{684F1E2A-2107-468F-9834-EA7D09ED93AE}" sibTransId="{CE1A02E8-614C-4967-B8D5-27B03322CDFA}"/>
    <dgm:cxn modelId="{D2391C32-1D80-432A-9447-B93435F434C1}" srcId="{91D6B8AD-94A5-4834-958C-E79063E84155}" destId="{4A507801-CCB3-4A43-B4AE-DEDFA189740E}" srcOrd="0" destOrd="0" parTransId="{ADD5BF5D-FDD9-434E-BCFD-881158F62948}" sibTransId="{09AE031E-F744-4532-8887-76A818363C74}"/>
    <dgm:cxn modelId="{28EACD38-426C-4A13-BE59-76D3A2515684}" type="presOf" srcId="{65053C3B-F38A-45C6-A602-8EAE56E82D3A}" destId="{C10CC85D-C978-47A8-AC27-D92CBAC39204}" srcOrd="0" destOrd="0" presId="urn:microsoft.com/office/officeart/2005/8/layout/default"/>
    <dgm:cxn modelId="{69E03D3F-4A3E-4CDB-89BE-6FE5388C1299}" srcId="{D5C5A38D-0E8F-4ADE-998A-85C22E138445}" destId="{F352BB43-6820-4A9B-B285-7E96EC8E9207}" srcOrd="0" destOrd="0" parTransId="{42795300-8F5D-494C-AC24-1917899ED537}" sibTransId="{3889DCC8-4F40-445E-9468-F18195E1958C}"/>
    <dgm:cxn modelId="{DE66365C-7C2B-4955-A908-B4AFB55CE069}" type="presOf" srcId="{D5C5A38D-0E8F-4ADE-998A-85C22E138445}" destId="{7C441EAD-77B4-40C2-A713-C4B51E785D7C}" srcOrd="0" destOrd="0" presId="urn:microsoft.com/office/officeart/2005/8/layout/default"/>
    <dgm:cxn modelId="{8D43A851-F616-46DF-9B68-2B3DEE62C08A}" srcId="{66EDFC7C-3C55-4E80-A1B9-4FB7928E821F}" destId="{69E1ABF8-500C-4295-A96A-5E79A69E60C0}" srcOrd="0" destOrd="0" parTransId="{4C1BBFB3-BB92-459E-AEDD-682AE5130491}" sibTransId="{1ECA751E-38C0-454C-873D-00C5F630A1EC}"/>
    <dgm:cxn modelId="{C1137853-DFA2-41B9-9095-536F0C61DC99}" type="presOf" srcId="{66EDFC7C-3C55-4E80-A1B9-4FB7928E821F}" destId="{8DEB7F0E-5634-45C8-AB16-043DE9FE503F}" srcOrd="0" destOrd="2" presId="urn:microsoft.com/office/officeart/2005/8/layout/default"/>
    <dgm:cxn modelId="{03483D74-63EF-4CBE-B580-52F2D3E7FF87}" srcId="{2BD928DA-8B3F-4BFA-A301-97510ADA2FDF}" destId="{7B8BCB63-1B91-40EC-BACC-6319942E271E}" srcOrd="1" destOrd="0" parTransId="{C6FF7288-5E77-432C-9E3F-D5392B2283DA}" sibTransId="{2A9B5782-54E1-4ACD-8D9C-4B623B05B9AE}"/>
    <dgm:cxn modelId="{0052FC5A-5F54-460D-8EA2-F1DD48CBC3EF}" type="presOf" srcId="{3494FF7E-4D77-4806-A547-90A7FE8BA0FE}" destId="{4A82FDE3-0EB4-4D13-928E-AD493894695A}" srcOrd="0" destOrd="1" presId="urn:microsoft.com/office/officeart/2005/8/layout/default"/>
    <dgm:cxn modelId="{36B7C77D-CFD1-4E60-9992-4440F77F7544}" srcId="{91D6B8AD-94A5-4834-958C-E79063E84155}" destId="{66EDFC7C-3C55-4E80-A1B9-4FB7928E821F}" srcOrd="1" destOrd="0" parTransId="{08DD4C54-0B67-4BCF-9EF1-A79BB7C382B5}" sibTransId="{F9B6666B-2BA2-4CD1-9F5B-97B7A6B1772D}"/>
    <dgm:cxn modelId="{7A6F4783-E019-41E3-AB2E-4F422AAC5E0D}" type="presOf" srcId="{AE1717B4-1113-4B17-8E48-E628531107D8}" destId="{4A82FDE3-0EB4-4D13-928E-AD493894695A}" srcOrd="0" destOrd="3" presId="urn:microsoft.com/office/officeart/2005/8/layout/default"/>
    <dgm:cxn modelId="{6E1BA38B-65D3-4D19-85C9-883DA39FF377}" srcId="{65053C3B-F38A-45C6-A602-8EAE56E82D3A}" destId="{44035631-E9A7-49C4-B88D-8307FDFFCD9D}" srcOrd="0" destOrd="0" parTransId="{D5B2ADB6-A127-46B0-B5FB-A16F2A8C2C1F}" sibTransId="{19210A22-377F-4204-A3B8-C32BE1CC76A5}"/>
    <dgm:cxn modelId="{ED7612A2-BD76-4CFF-A14C-D6843E6839AD}" srcId="{D5C5A38D-0E8F-4ADE-998A-85C22E138445}" destId="{116BE446-8D6C-431E-98C7-3793ADF9E579}" srcOrd="1" destOrd="0" parTransId="{56D6040C-46FC-47DA-8DF8-9CF9E8DCA4C5}" sibTransId="{47D788A0-4402-41FF-879D-BDAB15F79962}"/>
    <dgm:cxn modelId="{B2DE76A9-FA88-46CC-AA55-40755620CB1E}" type="presOf" srcId="{B3DDAE89-A9ED-4A65-9B21-E0CC2C65B7EC}" destId="{4A82FDE3-0EB4-4D13-928E-AD493894695A}" srcOrd="0" destOrd="2" presId="urn:microsoft.com/office/officeart/2005/8/layout/default"/>
    <dgm:cxn modelId="{93DBA1B5-BB75-4C62-B066-8805F357409E}" type="presOf" srcId="{69E1ABF8-500C-4295-A96A-5E79A69E60C0}" destId="{8DEB7F0E-5634-45C8-AB16-043DE9FE503F}" srcOrd="0" destOrd="3" presId="urn:microsoft.com/office/officeart/2005/8/layout/default"/>
    <dgm:cxn modelId="{3D3852BB-48CE-4EB9-9C8D-74769CC8BF39}" type="presOf" srcId="{91D6B8AD-94A5-4834-958C-E79063E84155}" destId="{8DEB7F0E-5634-45C8-AB16-043DE9FE503F}" srcOrd="0" destOrd="0" presId="urn:microsoft.com/office/officeart/2005/8/layout/default"/>
    <dgm:cxn modelId="{3F893CBE-92D5-4AFE-8DD4-60153AC1B980}" type="presOf" srcId="{44035631-E9A7-49C4-B88D-8307FDFFCD9D}" destId="{C10CC85D-C978-47A8-AC27-D92CBAC39204}" srcOrd="0" destOrd="1" presId="urn:microsoft.com/office/officeart/2005/8/layout/default"/>
    <dgm:cxn modelId="{02E8B3C5-80B8-4D3D-B587-19F1A03345B2}" type="presOf" srcId="{F352BB43-6820-4A9B-B285-7E96EC8E9207}" destId="{7C441EAD-77B4-40C2-A713-C4B51E785D7C}" srcOrd="0" destOrd="1" presId="urn:microsoft.com/office/officeart/2005/8/layout/default"/>
    <dgm:cxn modelId="{9F14C7C6-9D64-4E6D-AA22-8CA5180A8EF9}" srcId="{2BD928DA-8B3F-4BFA-A301-97510ADA2FDF}" destId="{65053C3B-F38A-45C6-A602-8EAE56E82D3A}" srcOrd="2" destOrd="0" parTransId="{A07C1A26-74DD-4D51-A34A-BD584F83AF46}" sibTransId="{E44266AD-C51B-4EF6-AE00-EF35962B13C9}"/>
    <dgm:cxn modelId="{6623DED1-0367-4F15-BE09-84478EBE8AD2}" srcId="{2BD928DA-8B3F-4BFA-A301-97510ADA2FDF}" destId="{91D6B8AD-94A5-4834-958C-E79063E84155}" srcOrd="3" destOrd="0" parTransId="{3531FD01-5666-4940-B347-885BFC61E04A}" sibTransId="{48D0ACF4-7721-404A-A234-A468DC457504}"/>
    <dgm:cxn modelId="{4038A1E7-304E-4710-8AD7-6D9CBB51E2AA}" srcId="{91D6B8AD-94A5-4834-958C-E79063E84155}" destId="{00E5FDC5-2B00-4775-B49C-EEDA95103A27}" srcOrd="2" destOrd="0" parTransId="{7E7EC193-46E9-429F-89D9-961CBFABB138}" sibTransId="{D624F769-FCC7-4C9D-9498-FD0FB17D73C1}"/>
    <dgm:cxn modelId="{3915A4F6-4D07-4538-9A47-023C1920E3EA}" srcId="{7B8BCB63-1B91-40EC-BACC-6319942E271E}" destId="{AE1717B4-1113-4B17-8E48-E628531107D8}" srcOrd="2" destOrd="0" parTransId="{844D45ED-8268-4C9A-947E-F7ECBD1252D1}" sibTransId="{F50194BC-A172-46B1-8A2C-91F0ADB3E5E9}"/>
    <dgm:cxn modelId="{1C78D9F6-6C51-4C4F-98AA-D0D6C511216E}" type="presOf" srcId="{116BE446-8D6C-431E-98C7-3793ADF9E579}" destId="{7C441EAD-77B4-40C2-A713-C4B51E785D7C}" srcOrd="0" destOrd="2" presId="urn:microsoft.com/office/officeart/2005/8/layout/default"/>
    <dgm:cxn modelId="{08DADEF6-F852-4C99-BC5E-BF62D4543AA2}" type="presOf" srcId="{00E5FDC5-2B00-4775-B49C-EEDA95103A27}" destId="{8DEB7F0E-5634-45C8-AB16-043DE9FE503F}" srcOrd="0" destOrd="4" presId="urn:microsoft.com/office/officeart/2005/8/layout/default"/>
    <dgm:cxn modelId="{EFC203F8-4DDF-4F0D-8849-F195EFAC66EC}" type="presOf" srcId="{7B8BCB63-1B91-40EC-BACC-6319942E271E}" destId="{4A82FDE3-0EB4-4D13-928E-AD493894695A}" srcOrd="0" destOrd="0" presId="urn:microsoft.com/office/officeart/2005/8/layout/default"/>
    <dgm:cxn modelId="{140F2ED6-010B-42FE-8F47-1575BE693E2B}" type="presParOf" srcId="{8CAC7D83-A368-46F3-983D-B4BBCB8E4499}" destId="{7C441EAD-77B4-40C2-A713-C4B51E785D7C}" srcOrd="0" destOrd="0" presId="urn:microsoft.com/office/officeart/2005/8/layout/default"/>
    <dgm:cxn modelId="{D1891E82-B9BB-4799-B3FD-B0055F65BAC5}" type="presParOf" srcId="{8CAC7D83-A368-46F3-983D-B4BBCB8E4499}" destId="{57E02D61-E640-46BB-8EC6-5D7CD1C6DEDF}" srcOrd="1" destOrd="0" presId="urn:microsoft.com/office/officeart/2005/8/layout/default"/>
    <dgm:cxn modelId="{3BAB1957-9314-4811-A52C-90A52BE79272}" type="presParOf" srcId="{8CAC7D83-A368-46F3-983D-B4BBCB8E4499}" destId="{4A82FDE3-0EB4-4D13-928E-AD493894695A}" srcOrd="2" destOrd="0" presId="urn:microsoft.com/office/officeart/2005/8/layout/default"/>
    <dgm:cxn modelId="{B5472C40-C481-4C7F-96CD-30ACC7B89546}" type="presParOf" srcId="{8CAC7D83-A368-46F3-983D-B4BBCB8E4499}" destId="{BD012D02-D705-4DC5-84AF-48A093B0A3BF}" srcOrd="3" destOrd="0" presId="urn:microsoft.com/office/officeart/2005/8/layout/default"/>
    <dgm:cxn modelId="{67F093D8-D18C-49CF-9C33-53D0CF4D95CE}" type="presParOf" srcId="{8CAC7D83-A368-46F3-983D-B4BBCB8E4499}" destId="{C10CC85D-C978-47A8-AC27-D92CBAC39204}" srcOrd="4" destOrd="0" presId="urn:microsoft.com/office/officeart/2005/8/layout/default"/>
    <dgm:cxn modelId="{7D3A3720-D755-4397-9004-4DDEFA9C585F}" type="presParOf" srcId="{8CAC7D83-A368-46F3-983D-B4BBCB8E4499}" destId="{40BAD031-2FE3-453B-BD46-FB5BE061F0A1}" srcOrd="5" destOrd="0" presId="urn:microsoft.com/office/officeart/2005/8/layout/default"/>
    <dgm:cxn modelId="{7B2D140F-A6C3-48B1-AE26-6507FCDD7055}" type="presParOf" srcId="{8CAC7D83-A368-46F3-983D-B4BBCB8E4499}" destId="{8DEB7F0E-5634-45C8-AB16-043DE9FE503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D928DA-8B3F-4BFA-A301-97510ADA2FDF}"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D5C5A38D-0E8F-4ADE-998A-85C22E138445}">
      <dgm:prSet/>
      <dgm:spPr/>
      <dgm:t>
        <a:bodyPr/>
        <a:lstStyle/>
        <a:p>
          <a:r>
            <a:rPr lang="en-US" sz="1400" b="1" dirty="0"/>
            <a:t>Hospital-Acquired Conditions (HAC) Reduction Program </a:t>
          </a:r>
        </a:p>
      </dgm:t>
    </dgm:pt>
    <dgm:pt modelId="{684F1E2A-2107-468F-9834-EA7D09ED93AE}" type="parTrans" cxnId="{9D2A5527-B711-48BB-92D9-2C8066BBED36}">
      <dgm:prSet/>
      <dgm:spPr/>
      <dgm:t>
        <a:bodyPr/>
        <a:lstStyle/>
        <a:p>
          <a:endParaRPr lang="en-US"/>
        </a:p>
      </dgm:t>
    </dgm:pt>
    <dgm:pt modelId="{CE1A02E8-614C-4967-B8D5-27B03322CDFA}" type="sibTrans" cxnId="{9D2A5527-B711-48BB-92D9-2C8066BBED36}">
      <dgm:prSet/>
      <dgm:spPr/>
      <dgm:t>
        <a:bodyPr/>
        <a:lstStyle/>
        <a:p>
          <a:endParaRPr lang="en-US"/>
        </a:p>
      </dgm:t>
    </dgm:pt>
    <dgm:pt modelId="{F352BB43-6820-4A9B-B285-7E96EC8E9207}">
      <dgm:prSet custT="1"/>
      <dgm:spPr/>
      <dgm:t>
        <a:bodyPr/>
        <a:lstStyle/>
        <a:p>
          <a:r>
            <a:rPr lang="en-US" sz="1400" dirty="0"/>
            <a:t>Payments reduced by 1% if they fall in worst-performing quartile</a:t>
          </a:r>
        </a:p>
      </dgm:t>
    </dgm:pt>
    <dgm:pt modelId="{42795300-8F5D-494C-AC24-1917899ED537}" type="parTrans" cxnId="{69E03D3F-4A3E-4CDB-89BE-6FE5388C1299}">
      <dgm:prSet/>
      <dgm:spPr/>
      <dgm:t>
        <a:bodyPr/>
        <a:lstStyle/>
        <a:p>
          <a:endParaRPr lang="en-US"/>
        </a:p>
      </dgm:t>
    </dgm:pt>
    <dgm:pt modelId="{3889DCC8-4F40-445E-9468-F18195E1958C}" type="sibTrans" cxnId="{69E03D3F-4A3E-4CDB-89BE-6FE5388C1299}">
      <dgm:prSet/>
      <dgm:spPr/>
      <dgm:t>
        <a:bodyPr/>
        <a:lstStyle/>
        <a:p>
          <a:endParaRPr lang="en-US"/>
        </a:p>
      </dgm:t>
    </dgm:pt>
    <dgm:pt modelId="{7B8BCB63-1B91-40EC-BACC-6319942E271E}">
      <dgm:prSet/>
      <dgm:spPr/>
      <dgm:t>
        <a:bodyPr/>
        <a:lstStyle/>
        <a:p>
          <a:pPr>
            <a:buNone/>
          </a:pPr>
          <a:r>
            <a:rPr lang="en-US" sz="1400" b="1" dirty="0"/>
            <a:t>Hospital Readmission Reduction Program (HRRP)</a:t>
          </a:r>
        </a:p>
      </dgm:t>
    </dgm:pt>
    <dgm:pt modelId="{C6FF7288-5E77-432C-9E3F-D5392B2283DA}" type="parTrans" cxnId="{03483D74-63EF-4CBE-B580-52F2D3E7FF87}">
      <dgm:prSet/>
      <dgm:spPr/>
      <dgm:t>
        <a:bodyPr/>
        <a:lstStyle/>
        <a:p>
          <a:endParaRPr lang="en-US"/>
        </a:p>
      </dgm:t>
    </dgm:pt>
    <dgm:pt modelId="{2A9B5782-54E1-4ACD-8D9C-4B623B05B9AE}" type="sibTrans" cxnId="{03483D74-63EF-4CBE-B580-52F2D3E7FF87}">
      <dgm:prSet/>
      <dgm:spPr/>
      <dgm:t>
        <a:bodyPr/>
        <a:lstStyle/>
        <a:p>
          <a:endParaRPr lang="en-US"/>
        </a:p>
      </dgm:t>
    </dgm:pt>
    <dgm:pt modelId="{3494FF7E-4D77-4806-A547-90A7FE8BA0FE}">
      <dgm:prSet custT="1"/>
      <dgm:spPr/>
      <dgm:t>
        <a:bodyPr/>
        <a:lstStyle/>
        <a:p>
          <a:r>
            <a:rPr lang="en-US" sz="1400" dirty="0"/>
            <a:t>CMS finalized a payment adjustment methodology in which hospital performance is assessed relative to the performance of hospitals within the same peer group.</a:t>
          </a:r>
        </a:p>
      </dgm:t>
    </dgm:pt>
    <dgm:pt modelId="{26359C00-FAAD-4667-8EE2-A50F9A272518}" type="parTrans" cxnId="{BAA8B526-B997-4B07-9E6E-605FA247C3DE}">
      <dgm:prSet/>
      <dgm:spPr/>
      <dgm:t>
        <a:bodyPr/>
        <a:lstStyle/>
        <a:p>
          <a:endParaRPr lang="en-US"/>
        </a:p>
      </dgm:t>
    </dgm:pt>
    <dgm:pt modelId="{80679048-0074-472F-A4B7-8FD09FF40F2E}" type="sibTrans" cxnId="{BAA8B526-B997-4B07-9E6E-605FA247C3DE}">
      <dgm:prSet/>
      <dgm:spPr/>
      <dgm:t>
        <a:bodyPr/>
        <a:lstStyle/>
        <a:p>
          <a:endParaRPr lang="en-US"/>
        </a:p>
      </dgm:t>
    </dgm:pt>
    <dgm:pt modelId="{B3DDAE89-A9ED-4A65-9B21-E0CC2C65B7EC}">
      <dgm:prSet custT="1"/>
      <dgm:spPr/>
      <dgm:t>
        <a:bodyPr/>
        <a:lstStyle/>
        <a:p>
          <a:r>
            <a:rPr lang="en-US" sz="1400" dirty="0"/>
            <a:t>Hospitals are stratified into five peer groups, or quintiles, based on proportion of dual-eligible stays.</a:t>
          </a:r>
        </a:p>
      </dgm:t>
    </dgm:pt>
    <dgm:pt modelId="{AAFFE84C-1AB6-48A7-8A7B-F3FA4B6915D0}" type="parTrans" cxnId="{2BD87826-E565-4025-971C-80D3EDE29AE1}">
      <dgm:prSet/>
      <dgm:spPr/>
      <dgm:t>
        <a:bodyPr/>
        <a:lstStyle/>
        <a:p>
          <a:endParaRPr lang="en-US"/>
        </a:p>
      </dgm:t>
    </dgm:pt>
    <dgm:pt modelId="{15C6ADE7-703C-4292-A9CF-8A8309FD7E77}" type="sibTrans" cxnId="{2BD87826-E565-4025-971C-80D3EDE29AE1}">
      <dgm:prSet/>
      <dgm:spPr/>
      <dgm:t>
        <a:bodyPr/>
        <a:lstStyle/>
        <a:p>
          <a:endParaRPr lang="en-US"/>
        </a:p>
      </dgm:t>
    </dgm:pt>
    <dgm:pt modelId="{66E89A3D-CAF7-4767-B7C7-FE9853C35526}">
      <dgm:prSet/>
      <dgm:spPr/>
      <dgm:t>
        <a:bodyPr/>
        <a:lstStyle/>
        <a:p>
          <a:pPr>
            <a:buNone/>
          </a:pPr>
          <a:r>
            <a:rPr lang="en-US" b="1" dirty="0"/>
            <a:t>Hospital Inpatient Quality Reporting (IQR) Program</a:t>
          </a:r>
        </a:p>
      </dgm:t>
    </dgm:pt>
    <dgm:pt modelId="{85F2BE46-7587-465F-967E-14294CC040C7}" type="parTrans" cxnId="{CB10C533-3C19-4DCC-8E3A-DEEAA78E983C}">
      <dgm:prSet/>
      <dgm:spPr/>
      <dgm:t>
        <a:bodyPr/>
        <a:lstStyle/>
        <a:p>
          <a:endParaRPr lang="en-US"/>
        </a:p>
      </dgm:t>
    </dgm:pt>
    <dgm:pt modelId="{B8EB083E-A7B7-4C4C-AFF4-4738A6984A0C}" type="sibTrans" cxnId="{CB10C533-3C19-4DCC-8E3A-DEEAA78E983C}">
      <dgm:prSet/>
      <dgm:spPr/>
      <dgm:t>
        <a:bodyPr/>
        <a:lstStyle/>
        <a:p>
          <a:endParaRPr lang="en-US"/>
        </a:p>
      </dgm:t>
    </dgm:pt>
    <dgm:pt modelId="{6EFF579E-A317-4F49-AEC9-0D3E3B5CE3AB}">
      <dgm:prSet/>
      <dgm:spPr/>
      <dgm:t>
        <a:bodyPr/>
        <a:lstStyle/>
        <a:p>
          <a:pPr>
            <a:buFont typeface="Arial" panose="020B0604020202020204" pitchFamily="34" charset="0"/>
            <a:buChar char="•"/>
          </a:pPr>
          <a:r>
            <a:rPr lang="en-US" b="0" dirty="0"/>
            <a:t>The Hospital IQR Program is a pay-for-reporting quality program that reduces payment to hospitals that fail to meet program requirements.</a:t>
          </a:r>
        </a:p>
      </dgm:t>
    </dgm:pt>
    <dgm:pt modelId="{DE53DB64-3CBA-41FC-A280-B3243B4623A8}" type="parTrans" cxnId="{B1873EC1-67DC-45FD-9BA3-3EECC1457537}">
      <dgm:prSet/>
      <dgm:spPr/>
      <dgm:t>
        <a:bodyPr/>
        <a:lstStyle/>
        <a:p>
          <a:endParaRPr lang="en-US"/>
        </a:p>
      </dgm:t>
    </dgm:pt>
    <dgm:pt modelId="{7459EE43-1F7A-47E8-97EB-AFD5C6000211}" type="sibTrans" cxnId="{B1873EC1-67DC-45FD-9BA3-3EECC1457537}">
      <dgm:prSet/>
      <dgm:spPr/>
      <dgm:t>
        <a:bodyPr/>
        <a:lstStyle/>
        <a:p>
          <a:endParaRPr lang="en-US"/>
        </a:p>
      </dgm:t>
    </dgm:pt>
    <dgm:pt modelId="{9406CF68-4978-4E88-B654-F78DB1013DAF}">
      <dgm:prSet/>
      <dgm:spPr/>
      <dgm:t>
        <a:bodyPr/>
        <a:lstStyle/>
        <a:p>
          <a:pPr>
            <a:buFont typeface="Arial" panose="020B0604020202020204" pitchFamily="34" charset="0"/>
            <a:buChar char="•"/>
          </a:pPr>
          <a:r>
            <a:rPr lang="en-US" b="0" dirty="0"/>
            <a:t>CMS proposes updating the Hospital IQR Program’s measure set, among other changes</a:t>
          </a:r>
        </a:p>
      </dgm:t>
    </dgm:pt>
    <dgm:pt modelId="{4F6EA8BD-6338-4E15-A012-444B58DD5358}" type="parTrans" cxnId="{E0C0EAC3-21A3-45D0-BED1-EF99035FC02C}">
      <dgm:prSet/>
      <dgm:spPr/>
      <dgm:t>
        <a:bodyPr/>
        <a:lstStyle/>
        <a:p>
          <a:endParaRPr lang="en-US"/>
        </a:p>
      </dgm:t>
    </dgm:pt>
    <dgm:pt modelId="{26C6CCC7-5D91-4F59-900F-BA93FCD35FE6}" type="sibTrans" cxnId="{E0C0EAC3-21A3-45D0-BED1-EF99035FC02C}">
      <dgm:prSet/>
      <dgm:spPr/>
      <dgm:t>
        <a:bodyPr/>
        <a:lstStyle/>
        <a:p>
          <a:endParaRPr lang="en-US"/>
        </a:p>
      </dgm:t>
    </dgm:pt>
    <dgm:pt modelId="{B68C0867-B29B-474B-AC6C-008F1A28EC7F}">
      <dgm:prSet/>
      <dgm:spPr/>
      <dgm:t>
        <a:bodyPr/>
        <a:lstStyle/>
        <a:p>
          <a:pPr>
            <a:buFont typeface="Arial" panose="020B0604020202020204" pitchFamily="34" charset="0"/>
            <a:buChar char="•"/>
          </a:pPr>
          <a:r>
            <a:rPr lang="en-US" b="0" dirty="0"/>
            <a:t>Remove the Claims-Based Hospital-Wide All-Cause Readmission measure and replace with the proposed Hybrid Hospital-Wide All-Cause Readmission (Hybrid HWR) Measure</a:t>
          </a:r>
        </a:p>
      </dgm:t>
    </dgm:pt>
    <dgm:pt modelId="{198BB50D-5F24-48C3-9394-31A139E02CA7}" type="parTrans" cxnId="{152D1989-7BFB-4C9B-8B3C-65BDBB1DBF20}">
      <dgm:prSet/>
      <dgm:spPr/>
      <dgm:t>
        <a:bodyPr/>
        <a:lstStyle/>
        <a:p>
          <a:endParaRPr lang="en-US"/>
        </a:p>
      </dgm:t>
    </dgm:pt>
    <dgm:pt modelId="{A3541E21-0EA6-49C7-B455-D04A6AF79D19}" type="sibTrans" cxnId="{152D1989-7BFB-4C9B-8B3C-65BDBB1DBF20}">
      <dgm:prSet/>
      <dgm:spPr/>
      <dgm:t>
        <a:bodyPr/>
        <a:lstStyle/>
        <a:p>
          <a:endParaRPr lang="en-US"/>
        </a:p>
      </dgm:t>
    </dgm:pt>
    <dgm:pt modelId="{CFC03367-9463-4C50-8ECD-124F960E66DF}">
      <dgm:prSet/>
      <dgm:spPr/>
      <dgm:t>
        <a:bodyPr/>
        <a:lstStyle/>
        <a:p>
          <a:pPr marL="0" lvl="0" algn="l" defTabSz="622300">
            <a:lnSpc>
              <a:spcPct val="90000"/>
            </a:lnSpc>
            <a:spcBef>
              <a:spcPct val="0"/>
            </a:spcBef>
            <a:spcAft>
              <a:spcPct val="35000"/>
            </a:spcAft>
            <a:buFont typeface="+mj-lt"/>
            <a:buAutoNum type="arabicPeriod"/>
          </a:pPr>
          <a:r>
            <a:rPr lang="en-US" sz="1400" b="1" kern="1200" dirty="0"/>
            <a:t>Promoting Interoperability Programs</a:t>
          </a:r>
        </a:p>
      </dgm:t>
    </dgm:pt>
    <dgm:pt modelId="{44EAF3A4-4BE0-4721-9377-68332B6E560A}" type="parTrans" cxnId="{1604722C-E908-488A-ABF2-3A0013F5B22D}">
      <dgm:prSet/>
      <dgm:spPr/>
      <dgm:t>
        <a:bodyPr/>
        <a:lstStyle/>
        <a:p>
          <a:endParaRPr lang="en-US"/>
        </a:p>
      </dgm:t>
    </dgm:pt>
    <dgm:pt modelId="{48650F7F-D233-451D-B06A-9CED4E3D102F}" type="sibTrans" cxnId="{1604722C-E908-488A-ABF2-3A0013F5B22D}">
      <dgm:prSet/>
      <dgm:spPr/>
      <dgm:t>
        <a:bodyPr/>
        <a:lstStyle/>
        <a:p>
          <a:endParaRPr lang="en-US"/>
        </a:p>
      </dgm:t>
    </dgm:pt>
    <dgm:pt modelId="{EA369BF6-CC59-469B-8595-5149191AB60D}">
      <dgm:prSet custT="1"/>
      <dgm:spPr/>
      <dgm:t>
        <a:bodyPr/>
        <a:lstStyle/>
        <a:p>
          <a:pPr marL="57150" lvl="1" indent="-57150" algn="l" defTabSz="488950">
            <a:lnSpc>
              <a:spcPct val="90000"/>
            </a:lnSpc>
            <a:spcBef>
              <a:spcPct val="0"/>
            </a:spcBef>
            <a:spcAft>
              <a:spcPct val="15000"/>
            </a:spcAft>
            <a:buFont typeface="Arial" panose="020B0604020202020204" pitchFamily="34" charset="0"/>
            <a:buChar char="•"/>
          </a:pPr>
          <a:r>
            <a:rPr lang="en-US" sz="1400" b="0" kern="1200" dirty="0">
              <a:solidFill>
                <a:prstClr val="black">
                  <a:hueOff val="0"/>
                  <a:satOff val="0"/>
                  <a:lumOff val="0"/>
                  <a:alphaOff val="0"/>
                </a:prstClr>
              </a:solidFill>
              <a:latin typeface="Calibri"/>
              <a:ea typeface="+mn-ea"/>
              <a:cs typeface="+mn-cs"/>
            </a:rPr>
            <a:t>CMS proposes a continuous 90-day reporting period in calendar year (CY) 2021 for eligible hospitals</a:t>
          </a:r>
        </a:p>
      </dgm:t>
    </dgm:pt>
    <dgm:pt modelId="{2632A1A5-1568-42B8-846F-736323B16E8C}" type="parTrans" cxnId="{6A47CA9A-3186-425B-9B8E-DD00AF24243F}">
      <dgm:prSet/>
      <dgm:spPr/>
      <dgm:t>
        <a:bodyPr/>
        <a:lstStyle/>
        <a:p>
          <a:endParaRPr lang="en-US"/>
        </a:p>
      </dgm:t>
    </dgm:pt>
    <dgm:pt modelId="{0CDF3F5E-077A-432E-88CC-D9C5FFC38B5A}" type="sibTrans" cxnId="{6A47CA9A-3186-425B-9B8E-DD00AF24243F}">
      <dgm:prSet/>
      <dgm:spPr/>
      <dgm:t>
        <a:bodyPr/>
        <a:lstStyle/>
        <a:p>
          <a:endParaRPr lang="en-US"/>
        </a:p>
      </dgm:t>
    </dgm:pt>
    <dgm:pt modelId="{738494D0-C492-405F-80B6-C07EFCAB65B3}">
      <dgm:prSet custT="1"/>
      <dgm:spPr/>
      <dgm:t>
        <a:bodyPr/>
        <a:lstStyle/>
        <a:p>
          <a:pPr marL="57150" lvl="1" indent="0" algn="l" defTabSz="488950">
            <a:lnSpc>
              <a:spcPct val="90000"/>
            </a:lnSpc>
            <a:spcBef>
              <a:spcPct val="0"/>
            </a:spcBef>
            <a:spcAft>
              <a:spcPct val="15000"/>
            </a:spcAft>
          </a:pPr>
          <a:r>
            <a:rPr lang="en-US" sz="1400" b="0" kern="1200" dirty="0"/>
            <a:t>CMS proposes making voluntary the measure that requires hospitals to query a prescription drug monitoring program</a:t>
          </a:r>
        </a:p>
      </dgm:t>
    </dgm:pt>
    <dgm:pt modelId="{33FC8301-6F81-4FAA-941C-3B6A0628BE99}" type="parTrans" cxnId="{29DDBF8F-7D49-4E34-91EF-E94441628672}">
      <dgm:prSet/>
      <dgm:spPr/>
      <dgm:t>
        <a:bodyPr/>
        <a:lstStyle/>
        <a:p>
          <a:endParaRPr lang="en-US"/>
        </a:p>
      </dgm:t>
    </dgm:pt>
    <dgm:pt modelId="{73C73463-2D6B-43AB-BDA8-2E9AB7FE41AB}" type="sibTrans" cxnId="{29DDBF8F-7D49-4E34-91EF-E94441628672}">
      <dgm:prSet/>
      <dgm:spPr/>
      <dgm:t>
        <a:bodyPr/>
        <a:lstStyle/>
        <a:p>
          <a:endParaRPr lang="en-US"/>
        </a:p>
      </dgm:t>
    </dgm:pt>
    <dgm:pt modelId="{8EF8A64E-F681-4D1F-9703-F3377C5BF703}">
      <dgm:prSet custT="1"/>
      <dgm:spPr/>
      <dgm:t>
        <a:bodyPr/>
        <a:lstStyle/>
        <a:p>
          <a:pPr marL="57150" lvl="1" indent="0" algn="l" defTabSz="488950">
            <a:lnSpc>
              <a:spcPct val="90000"/>
            </a:lnSpc>
            <a:spcBef>
              <a:spcPct val="0"/>
            </a:spcBef>
            <a:spcAft>
              <a:spcPct val="15000"/>
            </a:spcAft>
          </a:pPr>
          <a:r>
            <a:rPr lang="en-US" sz="1400" kern="1200" dirty="0"/>
            <a:t>CMS is proposing an EHR reporting period of a minimum of any continuous 90-day period in CY 2021 for new and returning participants in the Medicare Promoting Interoperability Program attesting to CMS.</a:t>
          </a:r>
          <a:endParaRPr lang="en-US" sz="1400" b="0" kern="1200" dirty="0"/>
        </a:p>
      </dgm:t>
    </dgm:pt>
    <dgm:pt modelId="{4D764428-31AD-430E-9B66-EB5DAC16A370}" type="parTrans" cxnId="{3C95F975-B2E8-45BC-8797-F243B2D23681}">
      <dgm:prSet/>
      <dgm:spPr/>
      <dgm:t>
        <a:bodyPr/>
        <a:lstStyle/>
        <a:p>
          <a:endParaRPr lang="en-US"/>
        </a:p>
      </dgm:t>
    </dgm:pt>
    <dgm:pt modelId="{7571C13C-66AF-4262-9367-B43EC3E6AB06}" type="sibTrans" cxnId="{3C95F975-B2E8-45BC-8797-F243B2D23681}">
      <dgm:prSet/>
      <dgm:spPr/>
      <dgm:t>
        <a:bodyPr/>
        <a:lstStyle/>
        <a:p>
          <a:endParaRPr lang="en-US"/>
        </a:p>
      </dgm:t>
    </dgm:pt>
    <dgm:pt modelId="{5472FFF9-8949-46B1-B21C-8AFF6D34A4C3}">
      <dgm:prSet custT="1"/>
      <dgm:spPr/>
      <dgm:t>
        <a:bodyPr/>
        <a:lstStyle/>
        <a:p>
          <a:r>
            <a:rPr lang="en-US" sz="1400" dirty="0"/>
            <a:t>Specify the dates to collect data used to calculate hospital performance for the FY 2022</a:t>
          </a:r>
        </a:p>
      </dgm:t>
    </dgm:pt>
    <dgm:pt modelId="{A31AF9E3-FA75-488A-9530-6EC1151FBC74}" type="parTrans" cxnId="{D73D623E-1E2C-4634-A622-1C727983D377}">
      <dgm:prSet/>
      <dgm:spPr/>
      <dgm:t>
        <a:bodyPr/>
        <a:lstStyle/>
        <a:p>
          <a:endParaRPr lang="en-US"/>
        </a:p>
      </dgm:t>
    </dgm:pt>
    <dgm:pt modelId="{96668811-D21D-4B56-8450-1BCE8F80A096}" type="sibTrans" cxnId="{D73D623E-1E2C-4634-A622-1C727983D377}">
      <dgm:prSet/>
      <dgm:spPr/>
      <dgm:t>
        <a:bodyPr/>
        <a:lstStyle/>
        <a:p>
          <a:endParaRPr lang="en-US"/>
        </a:p>
      </dgm:t>
    </dgm:pt>
    <dgm:pt modelId="{0681D4C0-CEDF-EF40-B941-622E168CAC17}">
      <dgm:prSet custT="1"/>
      <dgm:spPr/>
      <dgm:t>
        <a:bodyPr/>
        <a:lstStyle/>
        <a:p>
          <a:r>
            <a:rPr lang="en-US" sz="1400" dirty="0"/>
            <a:t> Adopt eight factors CMS would use when deciding whether a measure should be removed from the HAC Reduction Program; all of these factors were previously adopted by the Hospital IQR and Hospital VBP Programs</a:t>
          </a:r>
        </a:p>
      </dgm:t>
    </dgm:pt>
    <dgm:pt modelId="{B7C076A2-39A2-6D44-A5BA-4148CB743E4F}" type="parTrans" cxnId="{E5FB2B94-8A23-9C4F-96E6-E1205E867868}">
      <dgm:prSet/>
      <dgm:spPr/>
      <dgm:t>
        <a:bodyPr/>
        <a:lstStyle/>
        <a:p>
          <a:endParaRPr lang="en-US"/>
        </a:p>
      </dgm:t>
    </dgm:pt>
    <dgm:pt modelId="{2CBF0732-65BA-AF45-9264-AD0333DEF98C}" type="sibTrans" cxnId="{E5FB2B94-8A23-9C4F-96E6-E1205E867868}">
      <dgm:prSet/>
      <dgm:spPr/>
      <dgm:t>
        <a:bodyPr/>
        <a:lstStyle/>
        <a:p>
          <a:endParaRPr lang="en-US"/>
        </a:p>
      </dgm:t>
    </dgm:pt>
    <dgm:pt modelId="{8CAC7D83-A368-46F3-983D-B4BBCB8E4499}" type="pres">
      <dgm:prSet presAssocID="{2BD928DA-8B3F-4BFA-A301-97510ADA2FDF}" presName="diagram" presStyleCnt="0">
        <dgm:presLayoutVars>
          <dgm:dir/>
          <dgm:resizeHandles val="exact"/>
        </dgm:presLayoutVars>
      </dgm:prSet>
      <dgm:spPr/>
    </dgm:pt>
    <dgm:pt modelId="{7C441EAD-77B4-40C2-A713-C4B51E785D7C}" type="pres">
      <dgm:prSet presAssocID="{D5C5A38D-0E8F-4ADE-998A-85C22E138445}" presName="node" presStyleLbl="node1" presStyleIdx="0" presStyleCnt="4">
        <dgm:presLayoutVars>
          <dgm:bulletEnabled val="1"/>
        </dgm:presLayoutVars>
      </dgm:prSet>
      <dgm:spPr/>
    </dgm:pt>
    <dgm:pt modelId="{57E02D61-E640-46BB-8EC6-5D7CD1C6DEDF}" type="pres">
      <dgm:prSet presAssocID="{CE1A02E8-614C-4967-B8D5-27B03322CDFA}" presName="sibTrans" presStyleCnt="0"/>
      <dgm:spPr/>
    </dgm:pt>
    <dgm:pt modelId="{4A82FDE3-0EB4-4D13-928E-AD493894695A}" type="pres">
      <dgm:prSet presAssocID="{7B8BCB63-1B91-40EC-BACC-6319942E271E}" presName="node" presStyleLbl="node1" presStyleIdx="1" presStyleCnt="4">
        <dgm:presLayoutVars>
          <dgm:bulletEnabled val="1"/>
        </dgm:presLayoutVars>
      </dgm:prSet>
      <dgm:spPr/>
    </dgm:pt>
    <dgm:pt modelId="{A909B75E-1F9B-4356-A885-005B5BB0CDBF}" type="pres">
      <dgm:prSet presAssocID="{2A9B5782-54E1-4ACD-8D9C-4B623B05B9AE}" presName="sibTrans" presStyleCnt="0"/>
      <dgm:spPr/>
    </dgm:pt>
    <dgm:pt modelId="{71A62E54-53E7-4CC8-90F8-FA65B19C08BB}" type="pres">
      <dgm:prSet presAssocID="{66E89A3D-CAF7-4767-B7C7-FE9853C35526}" presName="node" presStyleLbl="node1" presStyleIdx="2" presStyleCnt="4">
        <dgm:presLayoutVars>
          <dgm:bulletEnabled val="1"/>
        </dgm:presLayoutVars>
      </dgm:prSet>
      <dgm:spPr/>
    </dgm:pt>
    <dgm:pt modelId="{E1BACE0F-0831-4651-AEAE-43ABEB48C920}" type="pres">
      <dgm:prSet presAssocID="{B8EB083E-A7B7-4C4C-AFF4-4738A6984A0C}" presName="sibTrans" presStyleCnt="0"/>
      <dgm:spPr/>
    </dgm:pt>
    <dgm:pt modelId="{69BEA3E2-88DF-4783-B303-19179BD2C95C}" type="pres">
      <dgm:prSet presAssocID="{CFC03367-9463-4C50-8ECD-124F960E66DF}" presName="node" presStyleLbl="node1" presStyleIdx="3" presStyleCnt="4">
        <dgm:presLayoutVars>
          <dgm:bulletEnabled val="1"/>
        </dgm:presLayoutVars>
      </dgm:prSet>
      <dgm:spPr/>
    </dgm:pt>
  </dgm:ptLst>
  <dgm:cxnLst>
    <dgm:cxn modelId="{8EB44C06-6F23-4442-9BE9-E1B8F2FB1C43}" type="presOf" srcId="{2BD928DA-8B3F-4BFA-A301-97510ADA2FDF}" destId="{8CAC7D83-A368-46F3-983D-B4BBCB8E4499}" srcOrd="0" destOrd="0" presId="urn:microsoft.com/office/officeart/2005/8/layout/default"/>
    <dgm:cxn modelId="{2670A110-4871-4B18-A265-A04E1C1EFF74}" type="presOf" srcId="{738494D0-C492-405F-80B6-C07EFCAB65B3}" destId="{69BEA3E2-88DF-4783-B303-19179BD2C95C}" srcOrd="0" destOrd="2" presId="urn:microsoft.com/office/officeart/2005/8/layout/default"/>
    <dgm:cxn modelId="{2BD87826-E565-4025-971C-80D3EDE29AE1}" srcId="{7B8BCB63-1B91-40EC-BACC-6319942E271E}" destId="{B3DDAE89-A9ED-4A65-9B21-E0CC2C65B7EC}" srcOrd="1" destOrd="0" parTransId="{AAFFE84C-1AB6-48A7-8A7B-F3FA4B6915D0}" sibTransId="{15C6ADE7-703C-4292-A9CF-8A8309FD7E77}"/>
    <dgm:cxn modelId="{BAA8B526-B997-4B07-9E6E-605FA247C3DE}" srcId="{7B8BCB63-1B91-40EC-BACC-6319942E271E}" destId="{3494FF7E-4D77-4806-A547-90A7FE8BA0FE}" srcOrd="0" destOrd="0" parTransId="{26359C00-FAAD-4667-8EE2-A50F9A272518}" sibTransId="{80679048-0074-472F-A4B7-8FD09FF40F2E}"/>
    <dgm:cxn modelId="{9D2A5527-B711-48BB-92D9-2C8066BBED36}" srcId="{2BD928DA-8B3F-4BFA-A301-97510ADA2FDF}" destId="{D5C5A38D-0E8F-4ADE-998A-85C22E138445}" srcOrd="0" destOrd="0" parTransId="{684F1E2A-2107-468F-9834-EA7D09ED93AE}" sibTransId="{CE1A02E8-614C-4967-B8D5-27B03322CDFA}"/>
    <dgm:cxn modelId="{1604722C-E908-488A-ABF2-3A0013F5B22D}" srcId="{2BD928DA-8B3F-4BFA-A301-97510ADA2FDF}" destId="{CFC03367-9463-4C50-8ECD-124F960E66DF}" srcOrd="3" destOrd="0" parTransId="{44EAF3A4-4BE0-4721-9377-68332B6E560A}" sibTransId="{48650F7F-D233-451D-B06A-9CED4E3D102F}"/>
    <dgm:cxn modelId="{A89C5C2D-AC49-4FDD-B568-086C1A74892D}" type="presOf" srcId="{8EF8A64E-F681-4D1F-9703-F3377C5BF703}" destId="{69BEA3E2-88DF-4783-B303-19179BD2C95C}" srcOrd="0" destOrd="3" presId="urn:microsoft.com/office/officeart/2005/8/layout/default"/>
    <dgm:cxn modelId="{CB10C533-3C19-4DCC-8E3A-DEEAA78E983C}" srcId="{2BD928DA-8B3F-4BFA-A301-97510ADA2FDF}" destId="{66E89A3D-CAF7-4767-B7C7-FE9853C35526}" srcOrd="2" destOrd="0" parTransId="{85F2BE46-7587-465F-967E-14294CC040C7}" sibTransId="{B8EB083E-A7B7-4C4C-AFF4-4738A6984A0C}"/>
    <dgm:cxn modelId="{E9D9BD38-7E09-48F4-831E-5F32F57AEBC4}" type="presOf" srcId="{9406CF68-4978-4E88-B654-F78DB1013DAF}" destId="{71A62E54-53E7-4CC8-90F8-FA65B19C08BB}" srcOrd="0" destOrd="2" presId="urn:microsoft.com/office/officeart/2005/8/layout/default"/>
    <dgm:cxn modelId="{D73D623E-1E2C-4634-A622-1C727983D377}" srcId="{D5C5A38D-0E8F-4ADE-998A-85C22E138445}" destId="{5472FFF9-8949-46B1-B21C-8AFF6D34A4C3}" srcOrd="1" destOrd="0" parTransId="{A31AF9E3-FA75-488A-9530-6EC1151FBC74}" sibTransId="{96668811-D21D-4B56-8450-1BCE8F80A096}"/>
    <dgm:cxn modelId="{69E03D3F-4A3E-4CDB-89BE-6FE5388C1299}" srcId="{D5C5A38D-0E8F-4ADE-998A-85C22E138445}" destId="{F352BB43-6820-4A9B-B285-7E96EC8E9207}" srcOrd="0" destOrd="0" parTransId="{42795300-8F5D-494C-AC24-1917899ED537}" sibTransId="{3889DCC8-4F40-445E-9468-F18195E1958C}"/>
    <dgm:cxn modelId="{DE66365C-7C2B-4955-A908-B4AFB55CE069}" type="presOf" srcId="{D5C5A38D-0E8F-4ADE-998A-85C22E138445}" destId="{7C441EAD-77B4-40C2-A713-C4B51E785D7C}" srcOrd="0" destOrd="0" presId="urn:microsoft.com/office/officeart/2005/8/layout/default"/>
    <dgm:cxn modelId="{7FDF2742-2A5A-40E7-BD8B-38A2024F129B}" type="presOf" srcId="{B68C0867-B29B-474B-AC6C-008F1A28EC7F}" destId="{71A62E54-53E7-4CC8-90F8-FA65B19C08BB}" srcOrd="0" destOrd="3" presId="urn:microsoft.com/office/officeart/2005/8/layout/default"/>
    <dgm:cxn modelId="{0AEB4447-3F11-43CC-AF08-80ADEA46DA8F}" type="presOf" srcId="{EA369BF6-CC59-469B-8595-5149191AB60D}" destId="{69BEA3E2-88DF-4783-B303-19179BD2C95C}" srcOrd="0" destOrd="1" presId="urn:microsoft.com/office/officeart/2005/8/layout/default"/>
    <dgm:cxn modelId="{03483D74-63EF-4CBE-B580-52F2D3E7FF87}" srcId="{2BD928DA-8B3F-4BFA-A301-97510ADA2FDF}" destId="{7B8BCB63-1B91-40EC-BACC-6319942E271E}" srcOrd="1" destOrd="0" parTransId="{C6FF7288-5E77-432C-9E3F-D5392B2283DA}" sibTransId="{2A9B5782-54E1-4ACD-8D9C-4B623B05B9AE}"/>
    <dgm:cxn modelId="{3C95F975-B2E8-45BC-8797-F243B2D23681}" srcId="{CFC03367-9463-4C50-8ECD-124F960E66DF}" destId="{8EF8A64E-F681-4D1F-9703-F3377C5BF703}" srcOrd="2" destOrd="0" parTransId="{4D764428-31AD-430E-9B66-EB5DAC16A370}" sibTransId="{7571C13C-66AF-4262-9367-B43EC3E6AB06}"/>
    <dgm:cxn modelId="{0052FC5A-5F54-460D-8EA2-F1DD48CBC3EF}" type="presOf" srcId="{3494FF7E-4D77-4806-A547-90A7FE8BA0FE}" destId="{4A82FDE3-0EB4-4D13-928E-AD493894695A}" srcOrd="0" destOrd="1" presId="urn:microsoft.com/office/officeart/2005/8/layout/default"/>
    <dgm:cxn modelId="{152D1989-7BFB-4C9B-8B3C-65BDBB1DBF20}" srcId="{9406CF68-4978-4E88-B654-F78DB1013DAF}" destId="{B68C0867-B29B-474B-AC6C-008F1A28EC7F}" srcOrd="0" destOrd="0" parTransId="{198BB50D-5F24-48C3-9394-31A139E02CA7}" sibTransId="{A3541E21-0EA6-49C7-B455-D04A6AF79D19}"/>
    <dgm:cxn modelId="{48E0A08B-AC7D-43B0-91C2-9CE61C07DE68}" type="presOf" srcId="{5472FFF9-8949-46B1-B21C-8AFF6D34A4C3}" destId="{7C441EAD-77B4-40C2-A713-C4B51E785D7C}" srcOrd="0" destOrd="2" presId="urn:microsoft.com/office/officeart/2005/8/layout/default"/>
    <dgm:cxn modelId="{29DDBF8F-7D49-4E34-91EF-E94441628672}" srcId="{CFC03367-9463-4C50-8ECD-124F960E66DF}" destId="{738494D0-C492-405F-80B6-C07EFCAB65B3}" srcOrd="1" destOrd="0" parTransId="{33FC8301-6F81-4FAA-941C-3B6A0628BE99}" sibTransId="{73C73463-2D6B-43AB-BDA8-2E9AB7FE41AB}"/>
    <dgm:cxn modelId="{E5FB2B94-8A23-9C4F-96E6-E1205E867868}" srcId="{D5C5A38D-0E8F-4ADE-998A-85C22E138445}" destId="{0681D4C0-CEDF-EF40-B941-622E168CAC17}" srcOrd="2" destOrd="0" parTransId="{B7C076A2-39A2-6D44-A5BA-4148CB743E4F}" sibTransId="{2CBF0732-65BA-AF45-9264-AD0333DEF98C}"/>
    <dgm:cxn modelId="{6A47CA9A-3186-425B-9B8E-DD00AF24243F}" srcId="{CFC03367-9463-4C50-8ECD-124F960E66DF}" destId="{EA369BF6-CC59-469B-8595-5149191AB60D}" srcOrd="0" destOrd="0" parTransId="{2632A1A5-1568-42B8-846F-736323B16E8C}" sibTransId="{0CDF3F5E-077A-432E-88CC-D9C5FFC38B5A}"/>
    <dgm:cxn modelId="{8998529C-F539-457B-98BF-3E4574636B7A}" type="presOf" srcId="{6EFF579E-A317-4F49-AEC9-0D3E3B5CE3AB}" destId="{71A62E54-53E7-4CC8-90F8-FA65B19C08BB}" srcOrd="0" destOrd="1" presId="urn:microsoft.com/office/officeart/2005/8/layout/default"/>
    <dgm:cxn modelId="{B2DE76A9-FA88-46CC-AA55-40755620CB1E}" type="presOf" srcId="{B3DDAE89-A9ED-4A65-9B21-E0CC2C65B7EC}" destId="{4A82FDE3-0EB4-4D13-928E-AD493894695A}" srcOrd="0" destOrd="2" presId="urn:microsoft.com/office/officeart/2005/8/layout/default"/>
    <dgm:cxn modelId="{B1873EC1-67DC-45FD-9BA3-3EECC1457537}" srcId="{66E89A3D-CAF7-4767-B7C7-FE9853C35526}" destId="{6EFF579E-A317-4F49-AEC9-0D3E3B5CE3AB}" srcOrd="0" destOrd="0" parTransId="{DE53DB64-3CBA-41FC-A280-B3243B4623A8}" sibTransId="{7459EE43-1F7A-47E8-97EB-AFD5C6000211}"/>
    <dgm:cxn modelId="{E0C0EAC3-21A3-45D0-BED1-EF99035FC02C}" srcId="{66E89A3D-CAF7-4767-B7C7-FE9853C35526}" destId="{9406CF68-4978-4E88-B654-F78DB1013DAF}" srcOrd="1" destOrd="0" parTransId="{4F6EA8BD-6338-4E15-A012-444B58DD5358}" sibTransId="{26C6CCC7-5D91-4F59-900F-BA93FCD35FE6}"/>
    <dgm:cxn modelId="{51BDF7C4-D4D0-44A7-93DA-A16C10931359}" type="presOf" srcId="{66E89A3D-CAF7-4767-B7C7-FE9853C35526}" destId="{71A62E54-53E7-4CC8-90F8-FA65B19C08BB}" srcOrd="0" destOrd="0" presId="urn:microsoft.com/office/officeart/2005/8/layout/default"/>
    <dgm:cxn modelId="{02E8B3C5-80B8-4D3D-B587-19F1A03345B2}" type="presOf" srcId="{F352BB43-6820-4A9B-B285-7E96EC8E9207}" destId="{7C441EAD-77B4-40C2-A713-C4B51E785D7C}" srcOrd="0" destOrd="1" presId="urn:microsoft.com/office/officeart/2005/8/layout/default"/>
    <dgm:cxn modelId="{F15826E4-1B43-4575-BEF5-6CC92C323B87}" type="presOf" srcId="{CFC03367-9463-4C50-8ECD-124F960E66DF}" destId="{69BEA3E2-88DF-4783-B303-19179BD2C95C}" srcOrd="0" destOrd="0" presId="urn:microsoft.com/office/officeart/2005/8/layout/default"/>
    <dgm:cxn modelId="{D5A28DED-6604-CB47-9AF9-78EA5E092A30}" type="presOf" srcId="{0681D4C0-CEDF-EF40-B941-622E168CAC17}" destId="{7C441EAD-77B4-40C2-A713-C4B51E785D7C}" srcOrd="0" destOrd="3" presId="urn:microsoft.com/office/officeart/2005/8/layout/default"/>
    <dgm:cxn modelId="{EFC203F8-4DDF-4F0D-8849-F195EFAC66EC}" type="presOf" srcId="{7B8BCB63-1B91-40EC-BACC-6319942E271E}" destId="{4A82FDE3-0EB4-4D13-928E-AD493894695A}" srcOrd="0" destOrd="0" presId="urn:microsoft.com/office/officeart/2005/8/layout/default"/>
    <dgm:cxn modelId="{140F2ED6-010B-42FE-8F47-1575BE693E2B}" type="presParOf" srcId="{8CAC7D83-A368-46F3-983D-B4BBCB8E4499}" destId="{7C441EAD-77B4-40C2-A713-C4B51E785D7C}" srcOrd="0" destOrd="0" presId="urn:microsoft.com/office/officeart/2005/8/layout/default"/>
    <dgm:cxn modelId="{D1891E82-B9BB-4799-B3FD-B0055F65BAC5}" type="presParOf" srcId="{8CAC7D83-A368-46F3-983D-B4BBCB8E4499}" destId="{57E02D61-E640-46BB-8EC6-5D7CD1C6DEDF}" srcOrd="1" destOrd="0" presId="urn:microsoft.com/office/officeart/2005/8/layout/default"/>
    <dgm:cxn modelId="{3BAB1957-9314-4811-A52C-90A52BE79272}" type="presParOf" srcId="{8CAC7D83-A368-46F3-983D-B4BBCB8E4499}" destId="{4A82FDE3-0EB4-4D13-928E-AD493894695A}" srcOrd="2" destOrd="0" presId="urn:microsoft.com/office/officeart/2005/8/layout/default"/>
    <dgm:cxn modelId="{338B92BA-3238-4FE4-90C1-7BF25D3E1DC5}" type="presParOf" srcId="{8CAC7D83-A368-46F3-983D-B4BBCB8E4499}" destId="{A909B75E-1F9B-4356-A885-005B5BB0CDBF}" srcOrd="3" destOrd="0" presId="urn:microsoft.com/office/officeart/2005/8/layout/default"/>
    <dgm:cxn modelId="{9B180F2D-E165-4419-8735-23F670B1385D}" type="presParOf" srcId="{8CAC7D83-A368-46F3-983D-B4BBCB8E4499}" destId="{71A62E54-53E7-4CC8-90F8-FA65B19C08BB}" srcOrd="4" destOrd="0" presId="urn:microsoft.com/office/officeart/2005/8/layout/default"/>
    <dgm:cxn modelId="{E389AA52-BF2A-4B94-B142-8409576B1203}" type="presParOf" srcId="{8CAC7D83-A368-46F3-983D-B4BBCB8E4499}" destId="{E1BACE0F-0831-4651-AEAE-43ABEB48C920}" srcOrd="5" destOrd="0" presId="urn:microsoft.com/office/officeart/2005/8/layout/default"/>
    <dgm:cxn modelId="{7EF664B1-685D-4CF6-9F32-43AD64DBB322}" type="presParOf" srcId="{8CAC7D83-A368-46F3-983D-B4BBCB8E4499}" destId="{69BEA3E2-88DF-4783-B303-19179BD2C95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D928DA-8B3F-4BFA-A301-97510ADA2FDF}" type="doc">
      <dgm:prSet loTypeId="urn:microsoft.com/office/officeart/2005/8/layout/hList1" loCatId="list" qsTypeId="urn:microsoft.com/office/officeart/2005/8/quickstyle/simple4" qsCatId="simple" csTypeId="urn:microsoft.com/office/officeart/2005/8/colors/accent1_1" csCatId="accent1" phldr="1"/>
      <dgm:spPr/>
      <dgm:t>
        <a:bodyPr/>
        <a:lstStyle/>
        <a:p>
          <a:endParaRPr lang="en-US"/>
        </a:p>
      </dgm:t>
    </dgm:pt>
    <dgm:pt modelId="{D5C5A38D-0E8F-4ADE-998A-85C22E138445}">
      <dgm:prSet/>
      <dgm:spPr/>
      <dgm:t>
        <a:bodyPr/>
        <a:lstStyle/>
        <a:p>
          <a:r>
            <a:rPr lang="en-US" b="1" dirty="0"/>
            <a:t>CAH Residents and Graduate Medical Education</a:t>
          </a:r>
        </a:p>
      </dgm:t>
    </dgm:pt>
    <dgm:pt modelId="{684F1E2A-2107-468F-9834-EA7D09ED93AE}" type="parTrans" cxnId="{9D2A5527-B711-48BB-92D9-2C8066BBED36}">
      <dgm:prSet/>
      <dgm:spPr/>
      <dgm:t>
        <a:bodyPr/>
        <a:lstStyle/>
        <a:p>
          <a:endParaRPr lang="en-US"/>
        </a:p>
      </dgm:t>
    </dgm:pt>
    <dgm:pt modelId="{CE1A02E8-614C-4967-B8D5-27B03322CDFA}" type="sibTrans" cxnId="{9D2A5527-B711-48BB-92D9-2C8066BBED36}">
      <dgm:prSet/>
      <dgm:spPr/>
      <dgm:t>
        <a:bodyPr/>
        <a:lstStyle/>
        <a:p>
          <a:endParaRPr lang="en-US"/>
        </a:p>
      </dgm:t>
    </dgm:pt>
    <dgm:pt modelId="{F352BB43-6820-4A9B-B285-7E96EC8E9207}">
      <dgm:prSet/>
      <dgm:spPr/>
      <dgm:t>
        <a:bodyPr/>
        <a:lstStyle/>
        <a:p>
          <a:r>
            <a:rPr lang="en-US" dirty="0"/>
            <a:t>To support the training of residents in rural and underserved areas, CMS proposes that </a:t>
          </a:r>
          <a:r>
            <a:rPr lang="en-US" dirty="0">
              <a:solidFill>
                <a:schemeClr val="accent1"/>
              </a:solidFill>
            </a:rPr>
            <a:t>beginning October 1, 2019, a hospital may include FTE residents training at a CAH in its FTE count </a:t>
          </a:r>
          <a:r>
            <a:rPr lang="en-US" dirty="0"/>
            <a:t>as long as it meets the non-provider setting requirements currently included at 42 CFR 412.105(f)(1)(ii)(E) and 413.78(g)</a:t>
          </a:r>
        </a:p>
      </dgm:t>
    </dgm:pt>
    <dgm:pt modelId="{42795300-8F5D-494C-AC24-1917899ED537}" type="parTrans" cxnId="{69E03D3F-4A3E-4CDB-89BE-6FE5388C1299}">
      <dgm:prSet/>
      <dgm:spPr/>
      <dgm:t>
        <a:bodyPr/>
        <a:lstStyle/>
        <a:p>
          <a:endParaRPr lang="en-US"/>
        </a:p>
      </dgm:t>
    </dgm:pt>
    <dgm:pt modelId="{3889DCC8-4F40-445E-9468-F18195E1958C}" type="sibTrans" cxnId="{69E03D3F-4A3E-4CDB-89BE-6FE5388C1299}">
      <dgm:prSet/>
      <dgm:spPr/>
      <dgm:t>
        <a:bodyPr/>
        <a:lstStyle/>
        <a:p>
          <a:endParaRPr lang="en-US"/>
        </a:p>
      </dgm:t>
    </dgm:pt>
    <dgm:pt modelId="{635C0BBD-DA58-4598-BCA6-817062BCA77E}">
      <dgm:prSet/>
      <dgm:spPr/>
      <dgm:t>
        <a:bodyPr/>
        <a:lstStyle/>
        <a:p>
          <a:r>
            <a:rPr lang="en-US" dirty="0"/>
            <a:t>“CAH(s) may continue to incur the costs of training residents in an approved residency training program(s) and receive payment based on 101 percent of the reasonable costs for these training costs”</a:t>
          </a:r>
        </a:p>
      </dgm:t>
    </dgm:pt>
    <dgm:pt modelId="{8BDC5041-9076-4680-A3F2-C753481B0A2F}" type="parTrans" cxnId="{B76ACCF9-8871-45B6-AC1C-424F2428EBC5}">
      <dgm:prSet/>
      <dgm:spPr/>
      <dgm:t>
        <a:bodyPr/>
        <a:lstStyle/>
        <a:p>
          <a:endParaRPr lang="en-US"/>
        </a:p>
      </dgm:t>
    </dgm:pt>
    <dgm:pt modelId="{B22ED16A-2072-46E6-A84C-2C90078484F4}" type="sibTrans" cxnId="{B76ACCF9-8871-45B6-AC1C-424F2428EBC5}">
      <dgm:prSet/>
      <dgm:spPr/>
      <dgm:t>
        <a:bodyPr/>
        <a:lstStyle/>
        <a:p>
          <a:endParaRPr lang="en-US"/>
        </a:p>
      </dgm:t>
    </dgm:pt>
    <dgm:pt modelId="{C11893DB-6C66-4CC9-8D5A-A3D2E025900A}">
      <dgm:prSet/>
      <dgm:spPr/>
      <dgm:t>
        <a:bodyPr/>
        <a:lstStyle/>
        <a:p>
          <a:r>
            <a:rPr lang="en-US" dirty="0"/>
            <a:t>“If this proposal is finalized, CMS will work closely with HRSA and the Federal Office of Rural Health Policy to communicate the increased regulatory flexibility to CAHs as well as existing residency programs and the options it affords for increasing rural residency training”</a:t>
          </a:r>
        </a:p>
      </dgm:t>
    </dgm:pt>
    <dgm:pt modelId="{A56E55D8-D8AE-490A-8C5F-3FFEB30EE2B9}" type="parTrans" cxnId="{956D3013-D8D2-402D-8963-737E700F1202}">
      <dgm:prSet/>
      <dgm:spPr/>
      <dgm:t>
        <a:bodyPr/>
        <a:lstStyle/>
        <a:p>
          <a:endParaRPr lang="en-US"/>
        </a:p>
      </dgm:t>
    </dgm:pt>
    <dgm:pt modelId="{5C36BA0B-61DC-40EB-8BB4-E7030FD9DE0A}" type="sibTrans" cxnId="{956D3013-D8D2-402D-8963-737E700F1202}">
      <dgm:prSet/>
      <dgm:spPr/>
      <dgm:t>
        <a:bodyPr/>
        <a:lstStyle/>
        <a:p>
          <a:endParaRPr lang="en-US"/>
        </a:p>
      </dgm:t>
    </dgm:pt>
    <dgm:pt modelId="{6775F9BC-1F0E-4C98-8283-2B701C23CD2A}" type="pres">
      <dgm:prSet presAssocID="{2BD928DA-8B3F-4BFA-A301-97510ADA2FDF}" presName="Name0" presStyleCnt="0">
        <dgm:presLayoutVars>
          <dgm:dir/>
          <dgm:animLvl val="lvl"/>
          <dgm:resizeHandles val="exact"/>
        </dgm:presLayoutVars>
      </dgm:prSet>
      <dgm:spPr/>
    </dgm:pt>
    <dgm:pt modelId="{A4674BD6-D363-43BD-8F62-8FD8AE5C6F40}" type="pres">
      <dgm:prSet presAssocID="{D5C5A38D-0E8F-4ADE-998A-85C22E138445}" presName="composite" presStyleCnt="0"/>
      <dgm:spPr/>
    </dgm:pt>
    <dgm:pt modelId="{5496859A-7921-4013-9D63-88D7CDA76EDC}" type="pres">
      <dgm:prSet presAssocID="{D5C5A38D-0E8F-4ADE-998A-85C22E138445}" presName="parTx" presStyleLbl="alignNode1" presStyleIdx="0" presStyleCnt="1">
        <dgm:presLayoutVars>
          <dgm:chMax val="0"/>
          <dgm:chPref val="0"/>
          <dgm:bulletEnabled val="1"/>
        </dgm:presLayoutVars>
      </dgm:prSet>
      <dgm:spPr/>
    </dgm:pt>
    <dgm:pt modelId="{C344B9E5-346C-483A-B1FF-81F19B1FBC9E}" type="pres">
      <dgm:prSet presAssocID="{D5C5A38D-0E8F-4ADE-998A-85C22E138445}" presName="desTx" presStyleLbl="alignAccFollowNode1" presStyleIdx="0" presStyleCnt="1">
        <dgm:presLayoutVars>
          <dgm:bulletEnabled val="1"/>
        </dgm:presLayoutVars>
      </dgm:prSet>
      <dgm:spPr/>
    </dgm:pt>
  </dgm:ptLst>
  <dgm:cxnLst>
    <dgm:cxn modelId="{956D3013-D8D2-402D-8963-737E700F1202}" srcId="{D5C5A38D-0E8F-4ADE-998A-85C22E138445}" destId="{C11893DB-6C66-4CC9-8D5A-A3D2E025900A}" srcOrd="2" destOrd="0" parTransId="{A56E55D8-D8AE-490A-8C5F-3FFEB30EE2B9}" sibTransId="{5C36BA0B-61DC-40EB-8BB4-E7030FD9DE0A}"/>
    <dgm:cxn modelId="{9D2A5527-B711-48BB-92D9-2C8066BBED36}" srcId="{2BD928DA-8B3F-4BFA-A301-97510ADA2FDF}" destId="{D5C5A38D-0E8F-4ADE-998A-85C22E138445}" srcOrd="0" destOrd="0" parTransId="{684F1E2A-2107-468F-9834-EA7D09ED93AE}" sibTransId="{CE1A02E8-614C-4967-B8D5-27B03322CDFA}"/>
    <dgm:cxn modelId="{DB0ACA39-D2F7-46B0-A919-84956C7DB60A}" type="presOf" srcId="{F352BB43-6820-4A9B-B285-7E96EC8E9207}" destId="{C344B9E5-346C-483A-B1FF-81F19B1FBC9E}" srcOrd="0" destOrd="0" presId="urn:microsoft.com/office/officeart/2005/8/layout/hList1"/>
    <dgm:cxn modelId="{69E03D3F-4A3E-4CDB-89BE-6FE5388C1299}" srcId="{D5C5A38D-0E8F-4ADE-998A-85C22E138445}" destId="{F352BB43-6820-4A9B-B285-7E96EC8E9207}" srcOrd="0" destOrd="0" parTransId="{42795300-8F5D-494C-AC24-1917899ED537}" sibTransId="{3889DCC8-4F40-445E-9468-F18195E1958C}"/>
    <dgm:cxn modelId="{9213C17B-60D1-43C0-8687-7F11C36661BB}" type="presOf" srcId="{D5C5A38D-0E8F-4ADE-998A-85C22E138445}" destId="{5496859A-7921-4013-9D63-88D7CDA76EDC}" srcOrd="0" destOrd="0" presId="urn:microsoft.com/office/officeart/2005/8/layout/hList1"/>
    <dgm:cxn modelId="{BFB1989B-CE86-4E1F-A15E-C6493309772D}" type="presOf" srcId="{635C0BBD-DA58-4598-BCA6-817062BCA77E}" destId="{C344B9E5-346C-483A-B1FF-81F19B1FBC9E}" srcOrd="0" destOrd="1" presId="urn:microsoft.com/office/officeart/2005/8/layout/hList1"/>
    <dgm:cxn modelId="{189AADAD-1404-47A5-B269-43B7AD16848B}" type="presOf" srcId="{C11893DB-6C66-4CC9-8D5A-A3D2E025900A}" destId="{C344B9E5-346C-483A-B1FF-81F19B1FBC9E}" srcOrd="0" destOrd="2" presId="urn:microsoft.com/office/officeart/2005/8/layout/hList1"/>
    <dgm:cxn modelId="{836572E4-10FF-49AD-9F6D-73CD4DF232C9}" type="presOf" srcId="{2BD928DA-8B3F-4BFA-A301-97510ADA2FDF}" destId="{6775F9BC-1F0E-4C98-8283-2B701C23CD2A}" srcOrd="0" destOrd="0" presId="urn:microsoft.com/office/officeart/2005/8/layout/hList1"/>
    <dgm:cxn modelId="{B76ACCF9-8871-45B6-AC1C-424F2428EBC5}" srcId="{D5C5A38D-0E8F-4ADE-998A-85C22E138445}" destId="{635C0BBD-DA58-4598-BCA6-817062BCA77E}" srcOrd="1" destOrd="0" parTransId="{8BDC5041-9076-4680-A3F2-C753481B0A2F}" sibTransId="{B22ED16A-2072-46E6-A84C-2C90078484F4}"/>
    <dgm:cxn modelId="{87C11F56-EEF0-4337-B63C-FD590BCF2871}" type="presParOf" srcId="{6775F9BC-1F0E-4C98-8283-2B701C23CD2A}" destId="{A4674BD6-D363-43BD-8F62-8FD8AE5C6F40}" srcOrd="0" destOrd="0" presId="urn:microsoft.com/office/officeart/2005/8/layout/hList1"/>
    <dgm:cxn modelId="{C38C11D1-7BA8-4283-841A-0F1FB7E32F0E}" type="presParOf" srcId="{A4674BD6-D363-43BD-8F62-8FD8AE5C6F40}" destId="{5496859A-7921-4013-9D63-88D7CDA76EDC}" srcOrd="0" destOrd="0" presId="urn:microsoft.com/office/officeart/2005/8/layout/hList1"/>
    <dgm:cxn modelId="{CC036C0D-8BE7-4A04-AEEA-6FC9A1C56E10}" type="presParOf" srcId="{A4674BD6-D363-43BD-8F62-8FD8AE5C6F40}" destId="{C344B9E5-346C-483A-B1FF-81F19B1FBC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D928DA-8B3F-4BFA-A301-97510ADA2FDF}" type="doc">
      <dgm:prSet loTypeId="urn:microsoft.com/office/officeart/2005/8/layout/hList1" loCatId="list" qsTypeId="urn:microsoft.com/office/officeart/2005/8/quickstyle/simple4" qsCatId="simple" csTypeId="urn:microsoft.com/office/officeart/2005/8/colors/accent1_1" csCatId="accent1" phldr="1"/>
      <dgm:spPr/>
      <dgm:t>
        <a:bodyPr/>
        <a:lstStyle/>
        <a:p>
          <a:endParaRPr lang="en-US"/>
        </a:p>
      </dgm:t>
    </dgm:pt>
    <dgm:pt modelId="{D5C5A38D-0E8F-4ADE-998A-85C22E138445}">
      <dgm:prSet/>
      <dgm:spPr/>
      <dgm:t>
        <a:bodyPr/>
        <a:lstStyle/>
        <a:p>
          <a:r>
            <a:rPr lang="en-US" b="1" dirty="0"/>
            <a:t>Proposed Change Related to CAH Payment for Ambulance Services</a:t>
          </a:r>
        </a:p>
      </dgm:t>
    </dgm:pt>
    <dgm:pt modelId="{684F1E2A-2107-468F-9834-EA7D09ED93AE}" type="parTrans" cxnId="{9D2A5527-B711-48BB-92D9-2C8066BBED36}">
      <dgm:prSet/>
      <dgm:spPr/>
      <dgm:t>
        <a:bodyPr/>
        <a:lstStyle/>
        <a:p>
          <a:endParaRPr lang="en-US"/>
        </a:p>
      </dgm:t>
    </dgm:pt>
    <dgm:pt modelId="{CE1A02E8-614C-4967-B8D5-27B03322CDFA}" type="sibTrans" cxnId="{9D2A5527-B711-48BB-92D9-2C8066BBED36}">
      <dgm:prSet/>
      <dgm:spPr/>
      <dgm:t>
        <a:bodyPr/>
        <a:lstStyle/>
        <a:p>
          <a:endParaRPr lang="en-US"/>
        </a:p>
      </dgm:t>
    </dgm:pt>
    <dgm:pt modelId="{F352BB43-6820-4A9B-B285-7E96EC8E9207}">
      <dgm:prSet/>
      <dgm:spPr/>
      <dgm:t>
        <a:bodyPr/>
        <a:lstStyle/>
        <a:p>
          <a:r>
            <a:rPr lang="en-US" dirty="0"/>
            <a:t>Generally, payment to ambulance providers and suppliers for ambulance services are made under the Ambulance Fee Schedule</a:t>
          </a:r>
        </a:p>
      </dgm:t>
    </dgm:pt>
    <dgm:pt modelId="{42795300-8F5D-494C-AC24-1917899ED537}" type="parTrans" cxnId="{69E03D3F-4A3E-4CDB-89BE-6FE5388C1299}">
      <dgm:prSet/>
      <dgm:spPr/>
      <dgm:t>
        <a:bodyPr/>
        <a:lstStyle/>
        <a:p>
          <a:endParaRPr lang="en-US"/>
        </a:p>
      </dgm:t>
    </dgm:pt>
    <dgm:pt modelId="{3889DCC8-4F40-445E-9468-F18195E1958C}" type="sibTrans" cxnId="{69E03D3F-4A3E-4CDB-89BE-6FE5388C1299}">
      <dgm:prSet/>
      <dgm:spPr/>
      <dgm:t>
        <a:bodyPr/>
        <a:lstStyle/>
        <a:p>
          <a:endParaRPr lang="en-US"/>
        </a:p>
      </dgm:t>
    </dgm:pt>
    <dgm:pt modelId="{7A1386F5-31F8-438B-A67D-4EF5E8FD8FCA}">
      <dgm:prSet/>
      <dgm:spPr/>
      <dgm:t>
        <a:bodyPr/>
        <a:lstStyle/>
        <a:p>
          <a:r>
            <a:rPr lang="en-US" dirty="0"/>
            <a:t>“Revising (CMS) interpretation of the requirement in section 1834(l)(8)(B) of the Act that the CAH or the entity owned and operated by the CAH be the only provider or supplier of ambulance services that is located within a 35-mile drive of such a CAH, to </a:t>
          </a:r>
          <a:r>
            <a:rPr lang="en-US" b="1" i="1" dirty="0">
              <a:solidFill>
                <a:schemeClr val="accent1"/>
              </a:solidFill>
            </a:rPr>
            <a:t>exclude consideration of ambulance providers or suppliers that are not legally authorized to furnish ambulance services to transport individuals either to or from the CAH</a:t>
          </a:r>
          <a:r>
            <a:rPr lang="en-US" dirty="0">
              <a:solidFill>
                <a:schemeClr val="accent1"/>
              </a:solidFill>
            </a:rPr>
            <a:t>”</a:t>
          </a:r>
        </a:p>
      </dgm:t>
    </dgm:pt>
    <dgm:pt modelId="{80E9AB5C-B7AE-4D75-9AEE-1E043075F2E6}" type="parTrans" cxnId="{6F98CFF3-FB6F-4A62-ABB2-1D5EF9162737}">
      <dgm:prSet/>
      <dgm:spPr/>
      <dgm:t>
        <a:bodyPr/>
        <a:lstStyle/>
        <a:p>
          <a:endParaRPr lang="en-US"/>
        </a:p>
      </dgm:t>
    </dgm:pt>
    <dgm:pt modelId="{FB38406E-55B9-41CD-A853-3BA84BCBDC01}" type="sibTrans" cxnId="{6F98CFF3-FB6F-4A62-ABB2-1D5EF9162737}">
      <dgm:prSet/>
      <dgm:spPr/>
      <dgm:t>
        <a:bodyPr/>
        <a:lstStyle/>
        <a:p>
          <a:endParaRPr lang="en-US"/>
        </a:p>
      </dgm:t>
    </dgm:pt>
    <dgm:pt modelId="{B45E417E-4A13-4A7D-9D1C-E54632549010}">
      <dgm:prSet/>
      <dgm:spPr/>
      <dgm:t>
        <a:bodyPr/>
        <a:lstStyle/>
        <a:p>
          <a:r>
            <a:rPr lang="en-US" dirty="0"/>
            <a:t>“For example, consider the scenario where an ambulance supplier is located within a 35-mile drive of a CAH, but in a different State, and the ambulance supplier is not legally authorized [..] to furnish services”</a:t>
          </a:r>
        </a:p>
      </dgm:t>
    </dgm:pt>
    <dgm:pt modelId="{8BF28A17-ED84-4706-B4C5-CCC52BE21E8F}" type="parTrans" cxnId="{EEABF5FE-01AF-4C6E-A67B-36F603121F0D}">
      <dgm:prSet/>
      <dgm:spPr/>
      <dgm:t>
        <a:bodyPr/>
        <a:lstStyle/>
        <a:p>
          <a:endParaRPr lang="en-US"/>
        </a:p>
      </dgm:t>
    </dgm:pt>
    <dgm:pt modelId="{5671DF33-CC62-4973-9733-B86EF90296E9}" type="sibTrans" cxnId="{EEABF5FE-01AF-4C6E-A67B-36F603121F0D}">
      <dgm:prSet/>
      <dgm:spPr/>
      <dgm:t>
        <a:bodyPr/>
        <a:lstStyle/>
        <a:p>
          <a:endParaRPr lang="en-US"/>
        </a:p>
      </dgm:t>
    </dgm:pt>
    <dgm:pt modelId="{2C67E8D7-5FA3-4898-9DF6-28D5C5EFFC0A}" type="pres">
      <dgm:prSet presAssocID="{2BD928DA-8B3F-4BFA-A301-97510ADA2FDF}" presName="Name0" presStyleCnt="0">
        <dgm:presLayoutVars>
          <dgm:dir/>
          <dgm:animLvl val="lvl"/>
          <dgm:resizeHandles val="exact"/>
        </dgm:presLayoutVars>
      </dgm:prSet>
      <dgm:spPr/>
    </dgm:pt>
    <dgm:pt modelId="{4311C519-DEDB-48E7-AA59-6699249DDB3D}" type="pres">
      <dgm:prSet presAssocID="{D5C5A38D-0E8F-4ADE-998A-85C22E138445}" presName="composite" presStyleCnt="0"/>
      <dgm:spPr/>
    </dgm:pt>
    <dgm:pt modelId="{A041402D-8B08-4868-AC68-E2C492820924}" type="pres">
      <dgm:prSet presAssocID="{D5C5A38D-0E8F-4ADE-998A-85C22E138445}" presName="parTx" presStyleLbl="alignNode1" presStyleIdx="0" presStyleCnt="1">
        <dgm:presLayoutVars>
          <dgm:chMax val="0"/>
          <dgm:chPref val="0"/>
          <dgm:bulletEnabled val="1"/>
        </dgm:presLayoutVars>
      </dgm:prSet>
      <dgm:spPr/>
    </dgm:pt>
    <dgm:pt modelId="{A823F2F8-03A1-4A1E-8C3D-82E1EEA54472}" type="pres">
      <dgm:prSet presAssocID="{D5C5A38D-0E8F-4ADE-998A-85C22E138445}" presName="desTx" presStyleLbl="alignAccFollowNode1" presStyleIdx="0" presStyleCnt="1">
        <dgm:presLayoutVars>
          <dgm:bulletEnabled val="1"/>
        </dgm:presLayoutVars>
      </dgm:prSet>
      <dgm:spPr/>
    </dgm:pt>
  </dgm:ptLst>
  <dgm:cxnLst>
    <dgm:cxn modelId="{4ADA4A20-D0C3-4BB1-9895-F748E14DCBAD}" type="presOf" srcId="{F352BB43-6820-4A9B-B285-7E96EC8E9207}" destId="{A823F2F8-03A1-4A1E-8C3D-82E1EEA54472}" srcOrd="0" destOrd="0" presId="urn:microsoft.com/office/officeart/2005/8/layout/hList1"/>
    <dgm:cxn modelId="{9D2A5527-B711-48BB-92D9-2C8066BBED36}" srcId="{2BD928DA-8B3F-4BFA-A301-97510ADA2FDF}" destId="{D5C5A38D-0E8F-4ADE-998A-85C22E138445}" srcOrd="0" destOrd="0" parTransId="{684F1E2A-2107-468F-9834-EA7D09ED93AE}" sibTransId="{CE1A02E8-614C-4967-B8D5-27B03322CDFA}"/>
    <dgm:cxn modelId="{69E03D3F-4A3E-4CDB-89BE-6FE5388C1299}" srcId="{D5C5A38D-0E8F-4ADE-998A-85C22E138445}" destId="{F352BB43-6820-4A9B-B285-7E96EC8E9207}" srcOrd="0" destOrd="0" parTransId="{42795300-8F5D-494C-AC24-1917899ED537}" sibTransId="{3889DCC8-4F40-445E-9468-F18195E1958C}"/>
    <dgm:cxn modelId="{CC9B3252-26C6-46EF-AE56-06CF707356D9}" type="presOf" srcId="{D5C5A38D-0E8F-4ADE-998A-85C22E138445}" destId="{A041402D-8B08-4868-AC68-E2C492820924}" srcOrd="0" destOrd="0" presId="urn:microsoft.com/office/officeart/2005/8/layout/hList1"/>
    <dgm:cxn modelId="{9EB09486-7439-4594-807F-40F0B226BBDD}" type="presOf" srcId="{B45E417E-4A13-4A7D-9D1C-E54632549010}" destId="{A823F2F8-03A1-4A1E-8C3D-82E1EEA54472}" srcOrd="0" destOrd="2" presId="urn:microsoft.com/office/officeart/2005/8/layout/hList1"/>
    <dgm:cxn modelId="{DF2EE2AC-9C65-48C0-9832-5AA9E13170F0}" type="presOf" srcId="{2BD928DA-8B3F-4BFA-A301-97510ADA2FDF}" destId="{2C67E8D7-5FA3-4898-9DF6-28D5C5EFFC0A}" srcOrd="0" destOrd="0" presId="urn:microsoft.com/office/officeart/2005/8/layout/hList1"/>
    <dgm:cxn modelId="{4236FEB7-9C77-413A-8A01-B584D8F61B59}" type="presOf" srcId="{7A1386F5-31F8-438B-A67D-4EF5E8FD8FCA}" destId="{A823F2F8-03A1-4A1E-8C3D-82E1EEA54472}" srcOrd="0" destOrd="1" presId="urn:microsoft.com/office/officeart/2005/8/layout/hList1"/>
    <dgm:cxn modelId="{6F98CFF3-FB6F-4A62-ABB2-1D5EF9162737}" srcId="{D5C5A38D-0E8F-4ADE-998A-85C22E138445}" destId="{7A1386F5-31F8-438B-A67D-4EF5E8FD8FCA}" srcOrd="1" destOrd="0" parTransId="{80E9AB5C-B7AE-4D75-9AEE-1E043075F2E6}" sibTransId="{FB38406E-55B9-41CD-A853-3BA84BCBDC01}"/>
    <dgm:cxn modelId="{EEABF5FE-01AF-4C6E-A67B-36F603121F0D}" srcId="{D5C5A38D-0E8F-4ADE-998A-85C22E138445}" destId="{B45E417E-4A13-4A7D-9D1C-E54632549010}" srcOrd="2" destOrd="0" parTransId="{8BF28A17-ED84-4706-B4C5-CCC52BE21E8F}" sibTransId="{5671DF33-CC62-4973-9733-B86EF90296E9}"/>
    <dgm:cxn modelId="{FBD1E0C8-DE99-45E6-95BD-D585A9C18855}" type="presParOf" srcId="{2C67E8D7-5FA3-4898-9DF6-28D5C5EFFC0A}" destId="{4311C519-DEDB-48E7-AA59-6699249DDB3D}" srcOrd="0" destOrd="0" presId="urn:microsoft.com/office/officeart/2005/8/layout/hList1"/>
    <dgm:cxn modelId="{BDFAE827-7455-4891-AECD-2BFE5604B68A}" type="presParOf" srcId="{4311C519-DEDB-48E7-AA59-6699249DDB3D}" destId="{A041402D-8B08-4868-AC68-E2C492820924}" srcOrd="0" destOrd="0" presId="urn:microsoft.com/office/officeart/2005/8/layout/hList1"/>
    <dgm:cxn modelId="{CEC4CBD6-E241-44A5-8A37-B85D76C59BFB}" type="presParOf" srcId="{4311C519-DEDB-48E7-AA59-6699249DDB3D}" destId="{A823F2F8-03A1-4A1E-8C3D-82E1EEA544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D928DA-8B3F-4BFA-A301-97510ADA2FDF}" type="doc">
      <dgm:prSet loTypeId="urn:microsoft.com/office/officeart/2005/8/layout/hList1" loCatId="list" qsTypeId="urn:microsoft.com/office/officeart/2005/8/quickstyle/simple4" qsCatId="simple" csTypeId="urn:microsoft.com/office/officeart/2005/8/colors/accent1_1" csCatId="accent1" phldr="1"/>
      <dgm:spPr/>
      <dgm:t>
        <a:bodyPr/>
        <a:lstStyle/>
        <a:p>
          <a:endParaRPr lang="en-US"/>
        </a:p>
      </dgm:t>
    </dgm:pt>
    <dgm:pt modelId="{D5C5A38D-0E8F-4ADE-998A-85C22E138445}">
      <dgm:prSet/>
      <dgm:spPr/>
      <dgm:t>
        <a:bodyPr/>
        <a:lstStyle/>
        <a:p>
          <a:r>
            <a:rPr lang="en-US" b="1" dirty="0"/>
            <a:t>Frontier Community Health Integration Project (FCHIP) Demonstration</a:t>
          </a:r>
        </a:p>
      </dgm:t>
    </dgm:pt>
    <dgm:pt modelId="{684F1E2A-2107-468F-9834-EA7D09ED93AE}" type="parTrans" cxnId="{9D2A5527-B711-48BB-92D9-2C8066BBED36}">
      <dgm:prSet/>
      <dgm:spPr/>
      <dgm:t>
        <a:bodyPr/>
        <a:lstStyle/>
        <a:p>
          <a:endParaRPr lang="en-US"/>
        </a:p>
      </dgm:t>
    </dgm:pt>
    <dgm:pt modelId="{CE1A02E8-614C-4967-B8D5-27B03322CDFA}" type="sibTrans" cxnId="{9D2A5527-B711-48BB-92D9-2C8066BBED36}">
      <dgm:prSet/>
      <dgm:spPr/>
      <dgm:t>
        <a:bodyPr/>
        <a:lstStyle/>
        <a:p>
          <a:endParaRPr lang="en-US"/>
        </a:p>
      </dgm:t>
    </dgm:pt>
    <dgm:pt modelId="{03163561-E0C1-415F-9E57-75569C58AE2F}">
      <dgm:prSet/>
      <dgm:spPr/>
      <dgm:t>
        <a:bodyPr/>
        <a:lstStyle/>
        <a:p>
          <a:r>
            <a:rPr lang="en-US" dirty="0"/>
            <a:t>“The RFA identified four interventions, under which specific: </a:t>
          </a:r>
          <a:r>
            <a:rPr lang="en-US" dirty="0">
              <a:solidFill>
                <a:schemeClr val="accent1"/>
              </a:solidFill>
            </a:rPr>
            <a:t>waivers of Medicare payment rules would allow for enhanced payment for telehealth, skilled nursing facility/nursing facility beds, ambulance services, and home health services, respectively”</a:t>
          </a:r>
        </a:p>
      </dgm:t>
    </dgm:pt>
    <dgm:pt modelId="{5451E140-C5A1-4570-99F1-610DA05E7D63}" type="parTrans" cxnId="{989305A6-AE08-4A4A-9DD6-3CE9A49F1E5A}">
      <dgm:prSet/>
      <dgm:spPr/>
      <dgm:t>
        <a:bodyPr/>
        <a:lstStyle/>
        <a:p>
          <a:endParaRPr lang="en-US"/>
        </a:p>
      </dgm:t>
    </dgm:pt>
    <dgm:pt modelId="{D8949B56-6BC8-4719-92CA-78815F19C33F}" type="sibTrans" cxnId="{989305A6-AE08-4A4A-9DD6-3CE9A49F1E5A}">
      <dgm:prSet/>
      <dgm:spPr/>
      <dgm:t>
        <a:bodyPr/>
        <a:lstStyle/>
        <a:p>
          <a:endParaRPr lang="en-US"/>
        </a:p>
      </dgm:t>
    </dgm:pt>
    <dgm:pt modelId="{653D1D7F-DBA2-45AB-8A20-64A1C5240A8B}">
      <dgm:prSet/>
      <dgm:spPr/>
      <dgm:t>
        <a:bodyPr/>
        <a:lstStyle/>
        <a:p>
          <a:r>
            <a:rPr lang="en-US" b="0" dirty="0"/>
            <a:t>Ten CAHs were selected for participation in the demonstration, which started on August 1, 2016 (Montana, Nevada, and North Dakota)</a:t>
          </a:r>
        </a:p>
      </dgm:t>
    </dgm:pt>
    <dgm:pt modelId="{E8410835-72F4-4013-BC5B-2F629ED95CBB}" type="parTrans" cxnId="{9031B2E6-5BFB-49B0-852E-C0DD03DCB3BC}">
      <dgm:prSet/>
      <dgm:spPr/>
      <dgm:t>
        <a:bodyPr/>
        <a:lstStyle/>
        <a:p>
          <a:endParaRPr lang="en-US"/>
        </a:p>
      </dgm:t>
    </dgm:pt>
    <dgm:pt modelId="{5C8920DB-44F7-4DDE-BBDB-4E11ED0C8CA2}" type="sibTrans" cxnId="{9031B2E6-5BFB-49B0-852E-C0DD03DCB3BC}">
      <dgm:prSet/>
      <dgm:spPr/>
      <dgm:t>
        <a:bodyPr/>
        <a:lstStyle/>
        <a:p>
          <a:endParaRPr lang="en-US"/>
        </a:p>
      </dgm:t>
    </dgm:pt>
    <dgm:pt modelId="{A1B97F5A-506D-48B7-8043-F4AC8B41D741}">
      <dgm:prSet/>
      <dgm:spPr/>
      <dgm:t>
        <a:bodyPr/>
        <a:lstStyle/>
        <a:p>
          <a:r>
            <a:rPr lang="en-US" b="0" dirty="0"/>
            <a:t>8 participating in telehealth </a:t>
          </a:r>
        </a:p>
      </dgm:t>
    </dgm:pt>
    <dgm:pt modelId="{4026EAE2-EC9D-4406-8A9E-4FA1C15BEC29}" type="parTrans" cxnId="{00936E84-7DA4-41F1-A480-E5E76DA32F34}">
      <dgm:prSet/>
      <dgm:spPr/>
      <dgm:t>
        <a:bodyPr/>
        <a:lstStyle/>
        <a:p>
          <a:endParaRPr lang="en-US"/>
        </a:p>
      </dgm:t>
    </dgm:pt>
    <dgm:pt modelId="{F8DD7DF0-E327-4B33-9BF8-1FF0EB1C313E}" type="sibTrans" cxnId="{00936E84-7DA4-41F1-A480-E5E76DA32F34}">
      <dgm:prSet/>
      <dgm:spPr/>
      <dgm:t>
        <a:bodyPr/>
        <a:lstStyle/>
        <a:p>
          <a:endParaRPr lang="en-US"/>
        </a:p>
      </dgm:t>
    </dgm:pt>
    <dgm:pt modelId="{191F8380-1035-4E45-94DB-162FD77C93AE}">
      <dgm:prSet/>
      <dgm:spPr/>
      <dgm:t>
        <a:bodyPr/>
        <a:lstStyle/>
        <a:p>
          <a:r>
            <a:rPr lang="en-US" b="0" dirty="0"/>
            <a:t>3 participating in nursing facility/nursing facility bed intervention</a:t>
          </a:r>
        </a:p>
      </dgm:t>
    </dgm:pt>
    <dgm:pt modelId="{FD3A56A0-D637-4C71-AAF1-D5199037DCA2}" type="parTrans" cxnId="{ED9EEEB0-8ECB-41E3-8889-E8B01D3C4FED}">
      <dgm:prSet/>
      <dgm:spPr/>
      <dgm:t>
        <a:bodyPr/>
        <a:lstStyle/>
        <a:p>
          <a:endParaRPr lang="en-US"/>
        </a:p>
      </dgm:t>
    </dgm:pt>
    <dgm:pt modelId="{BF62D4AF-2F02-4156-AC87-F0D03D06217C}" type="sibTrans" cxnId="{ED9EEEB0-8ECB-41E3-8889-E8B01D3C4FED}">
      <dgm:prSet/>
      <dgm:spPr/>
      <dgm:t>
        <a:bodyPr/>
        <a:lstStyle/>
        <a:p>
          <a:endParaRPr lang="en-US"/>
        </a:p>
      </dgm:t>
    </dgm:pt>
    <dgm:pt modelId="{B6C0F2FD-ACFE-4179-85FA-0D2BBE989DE3}">
      <dgm:prSet/>
      <dgm:spPr/>
      <dgm:t>
        <a:bodyPr/>
        <a:lstStyle/>
        <a:p>
          <a:r>
            <a:rPr lang="en-US" b="0" dirty="0"/>
            <a:t>2 participating in ambulance service intervention </a:t>
          </a:r>
        </a:p>
      </dgm:t>
    </dgm:pt>
    <dgm:pt modelId="{7EEB05BD-7713-443E-A5AF-DAC480FACC07}" type="parTrans" cxnId="{FFA84DF6-1C5C-42D1-BC0C-5800E06F1A29}">
      <dgm:prSet/>
      <dgm:spPr/>
      <dgm:t>
        <a:bodyPr/>
        <a:lstStyle/>
        <a:p>
          <a:endParaRPr lang="en-US"/>
        </a:p>
      </dgm:t>
    </dgm:pt>
    <dgm:pt modelId="{D4508714-9964-477E-A976-EFDBFF90B8DF}" type="sibTrans" cxnId="{FFA84DF6-1C5C-42D1-BC0C-5800E06F1A29}">
      <dgm:prSet/>
      <dgm:spPr/>
      <dgm:t>
        <a:bodyPr/>
        <a:lstStyle/>
        <a:p>
          <a:endParaRPr lang="en-US"/>
        </a:p>
      </dgm:t>
    </dgm:pt>
    <dgm:pt modelId="{D607DB97-D1C8-4AB2-8708-E4FB24ED6B58}">
      <dgm:prSet/>
      <dgm:spPr/>
      <dgm:t>
        <a:bodyPr/>
        <a:lstStyle/>
        <a:p>
          <a:r>
            <a:rPr lang="en-US" b="0" dirty="0"/>
            <a:t>0 participating in Home Health intervention</a:t>
          </a:r>
        </a:p>
      </dgm:t>
    </dgm:pt>
    <dgm:pt modelId="{3D7028CD-5EEF-4F15-9104-86B73F1B11F0}" type="parTrans" cxnId="{E233215C-108F-4A06-A5A8-0C472ED08C8F}">
      <dgm:prSet/>
      <dgm:spPr/>
      <dgm:t>
        <a:bodyPr/>
        <a:lstStyle/>
        <a:p>
          <a:endParaRPr lang="en-US"/>
        </a:p>
      </dgm:t>
    </dgm:pt>
    <dgm:pt modelId="{55016A35-9609-493D-B74C-0B0DA2C828DC}" type="sibTrans" cxnId="{E233215C-108F-4A06-A5A8-0C472ED08C8F}">
      <dgm:prSet/>
      <dgm:spPr/>
      <dgm:t>
        <a:bodyPr/>
        <a:lstStyle/>
        <a:p>
          <a:endParaRPr lang="en-US"/>
        </a:p>
      </dgm:t>
    </dgm:pt>
    <dgm:pt modelId="{8FDC4F34-9052-4F8B-831F-2231EEB12F99}">
      <dgm:prSet/>
      <dgm:spPr/>
      <dgm:t>
        <a:bodyPr/>
        <a:lstStyle/>
        <a:p>
          <a:r>
            <a:rPr lang="en-US" b="0" dirty="0"/>
            <a:t>“If analysis of claims data for Medicare beneficiaries receiving services at each of the participating CAHs, as well as from other data sources, including cost reports for these CAHs, shows that increases in Medicare payments under the demonstration during the 3-year period are not sufficiently offset by reductions elsewhere, we will recoup the additional expenditures attributable to the demonstration through a reduction in payments to all CAHs nationwide”</a:t>
          </a:r>
        </a:p>
      </dgm:t>
    </dgm:pt>
    <dgm:pt modelId="{E013D268-1644-41C4-A584-E7C30598F9D8}" type="parTrans" cxnId="{8633334D-216D-46FC-9AE2-A76A92392000}">
      <dgm:prSet/>
      <dgm:spPr/>
      <dgm:t>
        <a:bodyPr/>
        <a:lstStyle/>
        <a:p>
          <a:endParaRPr lang="en-US"/>
        </a:p>
      </dgm:t>
    </dgm:pt>
    <dgm:pt modelId="{D7CAF199-EE2E-4891-8307-4E4913DF8B34}" type="sibTrans" cxnId="{8633334D-216D-46FC-9AE2-A76A92392000}">
      <dgm:prSet/>
      <dgm:spPr/>
      <dgm:t>
        <a:bodyPr/>
        <a:lstStyle/>
        <a:p>
          <a:endParaRPr lang="en-US"/>
        </a:p>
      </dgm:t>
    </dgm:pt>
    <dgm:pt modelId="{4C1D9B55-1F47-4EBD-B2FD-E7F5E9EAB2B6}">
      <dgm:prSet/>
      <dgm:spPr/>
      <dgm:t>
        <a:bodyPr/>
        <a:lstStyle/>
        <a:p>
          <a:r>
            <a:rPr lang="en-US" b="0" dirty="0">
              <a:solidFill>
                <a:schemeClr val="accent1"/>
              </a:solidFill>
            </a:rPr>
            <a:t>“Based on actuarial analysis using cost report settlements for FYs 2013 and 2014, the demonstration is projected to satisfy the budget neutrality requirement and likely yield a total net savings”</a:t>
          </a:r>
        </a:p>
      </dgm:t>
    </dgm:pt>
    <dgm:pt modelId="{FC4C96EB-49EB-43A9-AEF3-DCC315079425}" type="parTrans" cxnId="{BE886D29-DB9F-441C-ADAE-7837A434B888}">
      <dgm:prSet/>
      <dgm:spPr/>
      <dgm:t>
        <a:bodyPr/>
        <a:lstStyle/>
        <a:p>
          <a:endParaRPr lang="en-US"/>
        </a:p>
      </dgm:t>
    </dgm:pt>
    <dgm:pt modelId="{F8108A9F-D7BC-42B5-BF1B-FD795286B57C}" type="sibTrans" cxnId="{BE886D29-DB9F-441C-ADAE-7837A434B888}">
      <dgm:prSet/>
      <dgm:spPr/>
      <dgm:t>
        <a:bodyPr/>
        <a:lstStyle/>
        <a:p>
          <a:endParaRPr lang="en-US"/>
        </a:p>
      </dgm:t>
    </dgm:pt>
    <dgm:pt modelId="{D6E27949-DABA-4CAF-B64B-4EAB264AD408}" type="pres">
      <dgm:prSet presAssocID="{2BD928DA-8B3F-4BFA-A301-97510ADA2FDF}" presName="Name0" presStyleCnt="0">
        <dgm:presLayoutVars>
          <dgm:dir/>
          <dgm:animLvl val="lvl"/>
          <dgm:resizeHandles val="exact"/>
        </dgm:presLayoutVars>
      </dgm:prSet>
      <dgm:spPr/>
    </dgm:pt>
    <dgm:pt modelId="{5FFEFA59-588F-422B-A6F6-9D5D78C34AAD}" type="pres">
      <dgm:prSet presAssocID="{D5C5A38D-0E8F-4ADE-998A-85C22E138445}" presName="composite" presStyleCnt="0"/>
      <dgm:spPr/>
    </dgm:pt>
    <dgm:pt modelId="{D54833BF-AFFE-4717-9838-1D7B915181B3}" type="pres">
      <dgm:prSet presAssocID="{D5C5A38D-0E8F-4ADE-998A-85C22E138445}" presName="parTx" presStyleLbl="alignNode1" presStyleIdx="0" presStyleCnt="1">
        <dgm:presLayoutVars>
          <dgm:chMax val="0"/>
          <dgm:chPref val="0"/>
          <dgm:bulletEnabled val="1"/>
        </dgm:presLayoutVars>
      </dgm:prSet>
      <dgm:spPr/>
    </dgm:pt>
    <dgm:pt modelId="{806BE7F1-8326-44B8-8DFD-45C529E13D73}" type="pres">
      <dgm:prSet presAssocID="{D5C5A38D-0E8F-4ADE-998A-85C22E138445}" presName="desTx" presStyleLbl="alignAccFollowNode1" presStyleIdx="0" presStyleCnt="1">
        <dgm:presLayoutVars>
          <dgm:bulletEnabled val="1"/>
        </dgm:presLayoutVars>
      </dgm:prSet>
      <dgm:spPr/>
    </dgm:pt>
  </dgm:ptLst>
  <dgm:cxnLst>
    <dgm:cxn modelId="{2E457F00-DC81-480F-8DE9-647E682A568D}" type="presOf" srcId="{D607DB97-D1C8-4AB2-8708-E4FB24ED6B58}" destId="{806BE7F1-8326-44B8-8DFD-45C529E13D73}" srcOrd="0" destOrd="5" presId="urn:microsoft.com/office/officeart/2005/8/layout/hList1"/>
    <dgm:cxn modelId="{A2E58320-EF8C-4CFB-91A5-CE4304B1F9A0}" type="presOf" srcId="{191F8380-1035-4E45-94DB-162FD77C93AE}" destId="{806BE7F1-8326-44B8-8DFD-45C529E13D73}" srcOrd="0" destOrd="3" presId="urn:microsoft.com/office/officeart/2005/8/layout/hList1"/>
    <dgm:cxn modelId="{9D2A5527-B711-48BB-92D9-2C8066BBED36}" srcId="{2BD928DA-8B3F-4BFA-A301-97510ADA2FDF}" destId="{D5C5A38D-0E8F-4ADE-998A-85C22E138445}" srcOrd="0" destOrd="0" parTransId="{684F1E2A-2107-468F-9834-EA7D09ED93AE}" sibTransId="{CE1A02E8-614C-4967-B8D5-27B03322CDFA}"/>
    <dgm:cxn modelId="{BE886D29-DB9F-441C-ADAE-7837A434B888}" srcId="{D5C5A38D-0E8F-4ADE-998A-85C22E138445}" destId="{4C1D9B55-1F47-4EBD-B2FD-E7F5E9EAB2B6}" srcOrd="3" destOrd="0" parTransId="{FC4C96EB-49EB-43A9-AEF3-DCC315079425}" sibTransId="{F8108A9F-D7BC-42B5-BF1B-FD795286B57C}"/>
    <dgm:cxn modelId="{E233215C-108F-4A06-A5A8-0C472ED08C8F}" srcId="{653D1D7F-DBA2-45AB-8A20-64A1C5240A8B}" destId="{D607DB97-D1C8-4AB2-8708-E4FB24ED6B58}" srcOrd="3" destOrd="0" parTransId="{3D7028CD-5EEF-4F15-9104-86B73F1B11F0}" sibTransId="{55016A35-9609-493D-B74C-0B0DA2C828DC}"/>
    <dgm:cxn modelId="{09868D61-25EF-4C2A-BDC3-6CFD4281BBC3}" type="presOf" srcId="{B6C0F2FD-ACFE-4179-85FA-0D2BBE989DE3}" destId="{806BE7F1-8326-44B8-8DFD-45C529E13D73}" srcOrd="0" destOrd="4" presId="urn:microsoft.com/office/officeart/2005/8/layout/hList1"/>
    <dgm:cxn modelId="{8633334D-216D-46FC-9AE2-A76A92392000}" srcId="{D5C5A38D-0E8F-4ADE-998A-85C22E138445}" destId="{8FDC4F34-9052-4F8B-831F-2231EEB12F99}" srcOrd="2" destOrd="0" parTransId="{E013D268-1644-41C4-A584-E7C30598F9D8}" sibTransId="{D7CAF199-EE2E-4891-8307-4E4913DF8B34}"/>
    <dgm:cxn modelId="{CB195978-A0D5-4EA4-A0F1-D41C13C4D4D8}" type="presOf" srcId="{03163561-E0C1-415F-9E57-75569C58AE2F}" destId="{806BE7F1-8326-44B8-8DFD-45C529E13D73}" srcOrd="0" destOrd="0" presId="urn:microsoft.com/office/officeart/2005/8/layout/hList1"/>
    <dgm:cxn modelId="{00936E84-7DA4-41F1-A480-E5E76DA32F34}" srcId="{653D1D7F-DBA2-45AB-8A20-64A1C5240A8B}" destId="{A1B97F5A-506D-48B7-8043-F4AC8B41D741}" srcOrd="0" destOrd="0" parTransId="{4026EAE2-EC9D-4406-8A9E-4FA1C15BEC29}" sibTransId="{F8DD7DF0-E327-4B33-9BF8-1FF0EB1C313E}"/>
    <dgm:cxn modelId="{D575B08C-804D-4E1C-B499-3E13921634EE}" type="presOf" srcId="{2BD928DA-8B3F-4BFA-A301-97510ADA2FDF}" destId="{D6E27949-DABA-4CAF-B64B-4EAB264AD408}" srcOrd="0" destOrd="0" presId="urn:microsoft.com/office/officeart/2005/8/layout/hList1"/>
    <dgm:cxn modelId="{4F9A1D97-3677-4077-BB65-7C48BE363DE0}" type="presOf" srcId="{8FDC4F34-9052-4F8B-831F-2231EEB12F99}" destId="{806BE7F1-8326-44B8-8DFD-45C529E13D73}" srcOrd="0" destOrd="6" presId="urn:microsoft.com/office/officeart/2005/8/layout/hList1"/>
    <dgm:cxn modelId="{6F48CF98-788A-4521-A174-C341086100DC}" type="presOf" srcId="{653D1D7F-DBA2-45AB-8A20-64A1C5240A8B}" destId="{806BE7F1-8326-44B8-8DFD-45C529E13D73}" srcOrd="0" destOrd="1" presId="urn:microsoft.com/office/officeart/2005/8/layout/hList1"/>
    <dgm:cxn modelId="{989305A6-AE08-4A4A-9DD6-3CE9A49F1E5A}" srcId="{D5C5A38D-0E8F-4ADE-998A-85C22E138445}" destId="{03163561-E0C1-415F-9E57-75569C58AE2F}" srcOrd="0" destOrd="0" parTransId="{5451E140-C5A1-4570-99F1-610DA05E7D63}" sibTransId="{D8949B56-6BC8-4719-92CA-78815F19C33F}"/>
    <dgm:cxn modelId="{ED9EEEB0-8ECB-41E3-8889-E8B01D3C4FED}" srcId="{653D1D7F-DBA2-45AB-8A20-64A1C5240A8B}" destId="{191F8380-1035-4E45-94DB-162FD77C93AE}" srcOrd="1" destOrd="0" parTransId="{FD3A56A0-D637-4C71-AAF1-D5199037DCA2}" sibTransId="{BF62D4AF-2F02-4156-AC87-F0D03D06217C}"/>
    <dgm:cxn modelId="{0F022AC0-C610-46A5-B0BE-406369479E51}" type="presOf" srcId="{4C1D9B55-1F47-4EBD-B2FD-E7F5E9EAB2B6}" destId="{806BE7F1-8326-44B8-8DFD-45C529E13D73}" srcOrd="0" destOrd="7" presId="urn:microsoft.com/office/officeart/2005/8/layout/hList1"/>
    <dgm:cxn modelId="{046CF5D7-0897-45A3-A49F-5E344402E3D7}" type="presOf" srcId="{D5C5A38D-0E8F-4ADE-998A-85C22E138445}" destId="{D54833BF-AFFE-4717-9838-1D7B915181B3}" srcOrd="0" destOrd="0" presId="urn:microsoft.com/office/officeart/2005/8/layout/hList1"/>
    <dgm:cxn modelId="{9031B2E6-5BFB-49B0-852E-C0DD03DCB3BC}" srcId="{D5C5A38D-0E8F-4ADE-998A-85C22E138445}" destId="{653D1D7F-DBA2-45AB-8A20-64A1C5240A8B}" srcOrd="1" destOrd="0" parTransId="{E8410835-72F4-4013-BC5B-2F629ED95CBB}" sibTransId="{5C8920DB-44F7-4DDE-BBDB-4E11ED0C8CA2}"/>
    <dgm:cxn modelId="{041BADEF-2A90-47EC-88CB-F503571AF89E}" type="presOf" srcId="{A1B97F5A-506D-48B7-8043-F4AC8B41D741}" destId="{806BE7F1-8326-44B8-8DFD-45C529E13D73}" srcOrd="0" destOrd="2" presId="urn:microsoft.com/office/officeart/2005/8/layout/hList1"/>
    <dgm:cxn modelId="{FFA84DF6-1C5C-42D1-BC0C-5800E06F1A29}" srcId="{653D1D7F-DBA2-45AB-8A20-64A1C5240A8B}" destId="{B6C0F2FD-ACFE-4179-85FA-0D2BBE989DE3}" srcOrd="2" destOrd="0" parTransId="{7EEB05BD-7713-443E-A5AF-DAC480FACC07}" sibTransId="{D4508714-9964-477E-A976-EFDBFF90B8DF}"/>
    <dgm:cxn modelId="{AD1CCF07-BF57-40C1-87D0-E29F9AFCFA2B}" type="presParOf" srcId="{D6E27949-DABA-4CAF-B64B-4EAB264AD408}" destId="{5FFEFA59-588F-422B-A6F6-9D5D78C34AAD}" srcOrd="0" destOrd="0" presId="urn:microsoft.com/office/officeart/2005/8/layout/hList1"/>
    <dgm:cxn modelId="{DA1F0642-0790-4F6F-B818-378643802DC4}" type="presParOf" srcId="{5FFEFA59-588F-422B-A6F6-9D5D78C34AAD}" destId="{D54833BF-AFFE-4717-9838-1D7B915181B3}" srcOrd="0" destOrd="0" presId="urn:microsoft.com/office/officeart/2005/8/layout/hList1"/>
    <dgm:cxn modelId="{FD3F3B90-1493-4DDD-BF19-22DBE76240BA}" type="presParOf" srcId="{5FFEFA59-588F-422B-A6F6-9D5D78C34AAD}" destId="{806BE7F1-8326-44B8-8DFD-45C529E13D7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F6ED71-5726-41A1-BAEC-AAE44BF31AA6}" type="doc">
      <dgm:prSet loTypeId="urn:microsoft.com/office/officeart/2005/8/layout/hList1" loCatId="list" qsTypeId="urn:microsoft.com/office/officeart/2005/8/quickstyle/simple4" qsCatId="simple" csTypeId="urn:microsoft.com/office/officeart/2005/8/colors/accent1_1" csCatId="accent1"/>
      <dgm:spPr/>
      <dgm:t>
        <a:bodyPr/>
        <a:lstStyle/>
        <a:p>
          <a:endParaRPr lang="en-US"/>
        </a:p>
      </dgm:t>
    </dgm:pt>
    <dgm:pt modelId="{00C085E2-E812-433B-907B-0D8AC2B2FA13}">
      <dgm:prSet/>
      <dgm:spPr/>
      <dgm:t>
        <a:bodyPr/>
        <a:lstStyle/>
        <a:p>
          <a:r>
            <a:rPr lang="en-US" dirty="0"/>
            <a:t>Primary Care First</a:t>
          </a:r>
        </a:p>
      </dgm:t>
    </dgm:pt>
    <dgm:pt modelId="{9477FF24-73BB-465D-AEF1-A8EB4F5DFC2C}" type="parTrans" cxnId="{BC3BA2F8-5012-468C-B675-DA0F8CC76DD5}">
      <dgm:prSet/>
      <dgm:spPr/>
      <dgm:t>
        <a:bodyPr/>
        <a:lstStyle/>
        <a:p>
          <a:endParaRPr lang="en-US"/>
        </a:p>
      </dgm:t>
    </dgm:pt>
    <dgm:pt modelId="{B0D78E6A-14EC-4A49-B40F-145A50F0C710}" type="sibTrans" cxnId="{BC3BA2F8-5012-468C-B675-DA0F8CC76DD5}">
      <dgm:prSet/>
      <dgm:spPr/>
      <dgm:t>
        <a:bodyPr/>
        <a:lstStyle/>
        <a:p>
          <a:endParaRPr lang="en-US"/>
        </a:p>
      </dgm:t>
    </dgm:pt>
    <dgm:pt modelId="{0FF79363-AD03-4CF9-A520-DF13AFE34DC6}">
      <dgm:prSet/>
      <dgm:spPr/>
      <dgm:t>
        <a:bodyPr/>
        <a:lstStyle/>
        <a:p>
          <a:r>
            <a:rPr lang="en-US" dirty="0"/>
            <a:t>Addresses importance of primary care by creating a seamless continuum of care and accommodating interested providers at multiple stages of readiness to assume accountability for patient outcomes</a:t>
          </a:r>
        </a:p>
      </dgm:t>
    </dgm:pt>
    <dgm:pt modelId="{D2C0B941-87CE-47EC-9DEB-81FBF031E41D}" type="parTrans" cxnId="{F25FE035-1AA0-4805-A0DF-427691D2A064}">
      <dgm:prSet/>
      <dgm:spPr/>
      <dgm:t>
        <a:bodyPr/>
        <a:lstStyle/>
        <a:p>
          <a:endParaRPr lang="en-US"/>
        </a:p>
      </dgm:t>
    </dgm:pt>
    <dgm:pt modelId="{B693E455-1896-4E0F-A794-D0D8B3F98142}" type="sibTrans" cxnId="{F25FE035-1AA0-4805-A0DF-427691D2A064}">
      <dgm:prSet/>
      <dgm:spPr/>
      <dgm:t>
        <a:bodyPr/>
        <a:lstStyle/>
        <a:p>
          <a:endParaRPr lang="en-US"/>
        </a:p>
      </dgm:t>
    </dgm:pt>
    <dgm:pt modelId="{CDF3248C-63D6-4487-93B7-1591696B0C33}">
      <dgm:prSet/>
      <dgm:spPr/>
      <dgm:t>
        <a:bodyPr/>
        <a:lstStyle/>
        <a:p>
          <a:r>
            <a:rPr lang="en-US" dirty="0"/>
            <a:t>Two payment model options:</a:t>
          </a:r>
        </a:p>
      </dgm:t>
    </dgm:pt>
    <dgm:pt modelId="{E3CBAF5F-4149-43F0-8BA8-1237F6B0ADF4}" type="parTrans" cxnId="{3595CA85-D65C-48AD-B181-EF4AFFC393C6}">
      <dgm:prSet/>
      <dgm:spPr/>
      <dgm:t>
        <a:bodyPr/>
        <a:lstStyle/>
        <a:p>
          <a:endParaRPr lang="en-US"/>
        </a:p>
      </dgm:t>
    </dgm:pt>
    <dgm:pt modelId="{FA6EE4DE-5BFC-42DA-B4CB-98DED8D98EFC}" type="sibTrans" cxnId="{3595CA85-D65C-48AD-B181-EF4AFFC393C6}">
      <dgm:prSet/>
      <dgm:spPr/>
      <dgm:t>
        <a:bodyPr/>
        <a:lstStyle/>
        <a:p>
          <a:endParaRPr lang="en-US"/>
        </a:p>
      </dgm:t>
    </dgm:pt>
    <dgm:pt modelId="{429D0CC3-5EDC-46F4-9B8A-917EB91D9590}">
      <dgm:prSet/>
      <dgm:spPr/>
      <dgm:t>
        <a:bodyPr/>
        <a:lstStyle/>
        <a:p>
          <a:r>
            <a:rPr lang="en-US" dirty="0"/>
            <a:t>Primary Care First (PCF) – General</a:t>
          </a:r>
        </a:p>
      </dgm:t>
    </dgm:pt>
    <dgm:pt modelId="{FC229212-2FE2-4A20-8E98-0C9A65341E46}" type="parTrans" cxnId="{477F04F6-8A31-41CD-AACD-19A26D8CEA38}">
      <dgm:prSet/>
      <dgm:spPr/>
      <dgm:t>
        <a:bodyPr/>
        <a:lstStyle/>
        <a:p>
          <a:endParaRPr lang="en-US"/>
        </a:p>
      </dgm:t>
    </dgm:pt>
    <dgm:pt modelId="{B5828F53-EB95-4D22-B823-F1F95F4C22C0}" type="sibTrans" cxnId="{477F04F6-8A31-41CD-AACD-19A26D8CEA38}">
      <dgm:prSet/>
      <dgm:spPr/>
      <dgm:t>
        <a:bodyPr/>
        <a:lstStyle/>
        <a:p>
          <a:endParaRPr lang="en-US"/>
        </a:p>
      </dgm:t>
    </dgm:pt>
    <dgm:pt modelId="{3E7819B1-68B9-4749-9E8C-F261D63F3F70}">
      <dgm:prSet/>
      <dgm:spPr/>
      <dgm:t>
        <a:bodyPr/>
        <a:lstStyle/>
        <a:p>
          <a:r>
            <a:rPr lang="en-US" dirty="0"/>
            <a:t>Primary Care First – High Need Populations</a:t>
          </a:r>
        </a:p>
      </dgm:t>
    </dgm:pt>
    <dgm:pt modelId="{4F295E77-088C-4C09-8747-E3816EF9ADB0}" type="parTrans" cxnId="{024359A3-907D-40CB-84AC-B6243278C490}">
      <dgm:prSet/>
      <dgm:spPr/>
      <dgm:t>
        <a:bodyPr/>
        <a:lstStyle/>
        <a:p>
          <a:endParaRPr lang="en-US"/>
        </a:p>
      </dgm:t>
    </dgm:pt>
    <dgm:pt modelId="{64B58A9E-2A91-43FD-B340-CEE1DCAB1026}" type="sibTrans" cxnId="{024359A3-907D-40CB-84AC-B6243278C490}">
      <dgm:prSet/>
      <dgm:spPr/>
      <dgm:t>
        <a:bodyPr/>
        <a:lstStyle/>
        <a:p>
          <a:endParaRPr lang="en-US"/>
        </a:p>
      </dgm:t>
    </dgm:pt>
    <dgm:pt modelId="{4AF34979-0B00-4F28-A874-103ABB225E91}">
      <dgm:prSet/>
      <dgm:spPr/>
      <dgm:t>
        <a:bodyPr/>
        <a:lstStyle/>
        <a:p>
          <a:r>
            <a:rPr lang="en-US" dirty="0"/>
            <a:t>Direct Contracting </a:t>
          </a:r>
        </a:p>
      </dgm:t>
    </dgm:pt>
    <dgm:pt modelId="{8041ABAF-1FB5-47E3-A290-D56A6C6DA07B}" type="parTrans" cxnId="{728C5726-E35F-4470-9F78-C3F68A2EAC8D}">
      <dgm:prSet/>
      <dgm:spPr/>
      <dgm:t>
        <a:bodyPr/>
        <a:lstStyle/>
        <a:p>
          <a:endParaRPr lang="en-US"/>
        </a:p>
      </dgm:t>
    </dgm:pt>
    <dgm:pt modelId="{53BED5E7-97FC-4D4D-B08E-E186247169BB}" type="sibTrans" cxnId="{728C5726-E35F-4470-9F78-C3F68A2EAC8D}">
      <dgm:prSet/>
      <dgm:spPr/>
      <dgm:t>
        <a:bodyPr/>
        <a:lstStyle/>
        <a:p>
          <a:endParaRPr lang="en-US"/>
        </a:p>
      </dgm:t>
    </dgm:pt>
    <dgm:pt modelId="{C3372B16-069C-4898-9F84-90331C181CC4}">
      <dgm:prSet/>
      <dgm:spPr/>
      <dgm:t>
        <a:bodyPr/>
        <a:lstStyle/>
        <a:p>
          <a:r>
            <a:rPr lang="en-US" dirty="0"/>
            <a:t>Set of three voluntary payment model options aimed at reducing expenditures and preserving or enhancing quality of care for beneficiaries in Medicare FFS</a:t>
          </a:r>
        </a:p>
      </dgm:t>
    </dgm:pt>
    <dgm:pt modelId="{0BE34F04-E4C1-4911-879A-73DE4DD78280}" type="parTrans" cxnId="{23B7E393-BE5F-4677-AB01-CA6096B4AC93}">
      <dgm:prSet/>
      <dgm:spPr/>
      <dgm:t>
        <a:bodyPr/>
        <a:lstStyle/>
        <a:p>
          <a:endParaRPr lang="en-US"/>
        </a:p>
      </dgm:t>
    </dgm:pt>
    <dgm:pt modelId="{D2912E33-030F-45CB-82CA-68E5069C88DE}" type="sibTrans" cxnId="{23B7E393-BE5F-4677-AB01-CA6096B4AC93}">
      <dgm:prSet/>
      <dgm:spPr/>
      <dgm:t>
        <a:bodyPr/>
        <a:lstStyle/>
        <a:p>
          <a:endParaRPr lang="en-US"/>
        </a:p>
      </dgm:t>
    </dgm:pt>
    <dgm:pt modelId="{6FC8DC95-80B0-478B-83D7-C9FF4C5FDE20}">
      <dgm:prSet/>
      <dgm:spPr/>
      <dgm:t>
        <a:bodyPr/>
        <a:lstStyle/>
        <a:p>
          <a:r>
            <a:rPr lang="en-US" dirty="0"/>
            <a:t>Three payment model options</a:t>
          </a:r>
        </a:p>
      </dgm:t>
    </dgm:pt>
    <dgm:pt modelId="{4F32AEA0-9E04-455E-98B1-F8DDC6DE663E}" type="parTrans" cxnId="{26E2BC68-643F-42E7-94C6-B72D47285138}">
      <dgm:prSet/>
      <dgm:spPr/>
      <dgm:t>
        <a:bodyPr/>
        <a:lstStyle/>
        <a:p>
          <a:endParaRPr lang="en-US"/>
        </a:p>
      </dgm:t>
    </dgm:pt>
    <dgm:pt modelId="{539981C9-D3D8-48E0-8904-8FE73506016C}" type="sibTrans" cxnId="{26E2BC68-643F-42E7-94C6-B72D47285138}">
      <dgm:prSet/>
      <dgm:spPr/>
      <dgm:t>
        <a:bodyPr/>
        <a:lstStyle/>
        <a:p>
          <a:endParaRPr lang="en-US"/>
        </a:p>
      </dgm:t>
    </dgm:pt>
    <dgm:pt modelId="{E2C79ACC-B577-4C9D-8929-82245497DD0C}">
      <dgm:prSet/>
      <dgm:spPr/>
      <dgm:t>
        <a:bodyPr/>
        <a:lstStyle/>
        <a:p>
          <a:r>
            <a:rPr lang="en-US" dirty="0"/>
            <a:t>Direct Contracting – Professional</a:t>
          </a:r>
        </a:p>
      </dgm:t>
    </dgm:pt>
    <dgm:pt modelId="{A5626841-0676-4A27-A9AF-A90B4E93CAEA}" type="parTrans" cxnId="{9B1BEBAB-930C-4968-86EE-AE343943926E}">
      <dgm:prSet/>
      <dgm:spPr/>
      <dgm:t>
        <a:bodyPr/>
        <a:lstStyle/>
        <a:p>
          <a:endParaRPr lang="en-US"/>
        </a:p>
      </dgm:t>
    </dgm:pt>
    <dgm:pt modelId="{67C46AB0-3B45-4730-84FE-45A0C1ABB5C7}" type="sibTrans" cxnId="{9B1BEBAB-930C-4968-86EE-AE343943926E}">
      <dgm:prSet/>
      <dgm:spPr/>
      <dgm:t>
        <a:bodyPr/>
        <a:lstStyle/>
        <a:p>
          <a:endParaRPr lang="en-US"/>
        </a:p>
      </dgm:t>
    </dgm:pt>
    <dgm:pt modelId="{A1D4F5C1-27E6-4FD8-BA9C-BF9EE4EE0BA7}">
      <dgm:prSet/>
      <dgm:spPr/>
      <dgm:t>
        <a:bodyPr/>
        <a:lstStyle/>
        <a:p>
          <a:r>
            <a:rPr lang="en-US" dirty="0"/>
            <a:t>Direct Contracting – Global</a:t>
          </a:r>
        </a:p>
      </dgm:t>
    </dgm:pt>
    <dgm:pt modelId="{7E0D720C-DFE1-4715-AF1A-D0E159E119BF}" type="parTrans" cxnId="{D1C8BEB2-9676-42CF-99A4-ADE7E64903D8}">
      <dgm:prSet/>
      <dgm:spPr/>
      <dgm:t>
        <a:bodyPr/>
        <a:lstStyle/>
        <a:p>
          <a:endParaRPr lang="en-US"/>
        </a:p>
      </dgm:t>
    </dgm:pt>
    <dgm:pt modelId="{FFE27E50-1CAD-4ED1-B074-B470B50272CD}" type="sibTrans" cxnId="{D1C8BEB2-9676-42CF-99A4-ADE7E64903D8}">
      <dgm:prSet/>
      <dgm:spPr/>
      <dgm:t>
        <a:bodyPr/>
        <a:lstStyle/>
        <a:p>
          <a:endParaRPr lang="en-US"/>
        </a:p>
      </dgm:t>
    </dgm:pt>
    <dgm:pt modelId="{2E10CC1D-E113-4436-A380-ECF9729C22B1}">
      <dgm:prSet/>
      <dgm:spPr/>
      <dgm:t>
        <a:bodyPr/>
        <a:lstStyle/>
        <a:p>
          <a:r>
            <a:rPr lang="en-US" dirty="0"/>
            <a:t>Direct Contracting – Geographic</a:t>
          </a:r>
        </a:p>
      </dgm:t>
    </dgm:pt>
    <dgm:pt modelId="{4B3E7F17-7F5A-4056-B9B9-FBE2B6686AC1}" type="parTrans" cxnId="{09D15812-56CF-4BD6-996C-0EF9B5D74025}">
      <dgm:prSet/>
      <dgm:spPr/>
      <dgm:t>
        <a:bodyPr/>
        <a:lstStyle/>
        <a:p>
          <a:endParaRPr lang="en-US"/>
        </a:p>
      </dgm:t>
    </dgm:pt>
    <dgm:pt modelId="{1C2C6A6E-ACAD-4597-B9E8-CE270FEEE4FE}" type="sibTrans" cxnId="{09D15812-56CF-4BD6-996C-0EF9B5D74025}">
      <dgm:prSet/>
      <dgm:spPr/>
      <dgm:t>
        <a:bodyPr/>
        <a:lstStyle/>
        <a:p>
          <a:endParaRPr lang="en-US"/>
        </a:p>
      </dgm:t>
    </dgm:pt>
    <dgm:pt modelId="{3C332C34-AE36-47D6-9A90-F47216F3A961}" type="pres">
      <dgm:prSet presAssocID="{87F6ED71-5726-41A1-BAEC-AAE44BF31AA6}" presName="Name0" presStyleCnt="0">
        <dgm:presLayoutVars>
          <dgm:dir/>
          <dgm:animLvl val="lvl"/>
          <dgm:resizeHandles val="exact"/>
        </dgm:presLayoutVars>
      </dgm:prSet>
      <dgm:spPr/>
    </dgm:pt>
    <dgm:pt modelId="{A65447F8-2D10-481F-BE32-8391837BB50B}" type="pres">
      <dgm:prSet presAssocID="{00C085E2-E812-433B-907B-0D8AC2B2FA13}" presName="composite" presStyleCnt="0"/>
      <dgm:spPr/>
    </dgm:pt>
    <dgm:pt modelId="{D0004168-032A-4AD2-AC10-851C27C6CEC0}" type="pres">
      <dgm:prSet presAssocID="{00C085E2-E812-433B-907B-0D8AC2B2FA13}" presName="parTx" presStyleLbl="alignNode1" presStyleIdx="0" presStyleCnt="2">
        <dgm:presLayoutVars>
          <dgm:chMax val="0"/>
          <dgm:chPref val="0"/>
          <dgm:bulletEnabled val="1"/>
        </dgm:presLayoutVars>
      </dgm:prSet>
      <dgm:spPr/>
    </dgm:pt>
    <dgm:pt modelId="{7731A10C-8C49-421F-B814-869F9E928244}" type="pres">
      <dgm:prSet presAssocID="{00C085E2-E812-433B-907B-0D8AC2B2FA13}" presName="desTx" presStyleLbl="alignAccFollowNode1" presStyleIdx="0" presStyleCnt="2">
        <dgm:presLayoutVars>
          <dgm:bulletEnabled val="1"/>
        </dgm:presLayoutVars>
      </dgm:prSet>
      <dgm:spPr/>
    </dgm:pt>
    <dgm:pt modelId="{048B2916-C316-4773-9CA8-F9AA7A958938}" type="pres">
      <dgm:prSet presAssocID="{B0D78E6A-14EC-4A49-B40F-145A50F0C710}" presName="space" presStyleCnt="0"/>
      <dgm:spPr/>
    </dgm:pt>
    <dgm:pt modelId="{92726305-E409-47AA-AD66-753C5194C83C}" type="pres">
      <dgm:prSet presAssocID="{4AF34979-0B00-4F28-A874-103ABB225E91}" presName="composite" presStyleCnt="0"/>
      <dgm:spPr/>
    </dgm:pt>
    <dgm:pt modelId="{115DEAA9-EA00-4D7C-ABA9-1F3AE0521EB5}" type="pres">
      <dgm:prSet presAssocID="{4AF34979-0B00-4F28-A874-103ABB225E91}" presName="parTx" presStyleLbl="alignNode1" presStyleIdx="1" presStyleCnt="2">
        <dgm:presLayoutVars>
          <dgm:chMax val="0"/>
          <dgm:chPref val="0"/>
          <dgm:bulletEnabled val="1"/>
        </dgm:presLayoutVars>
      </dgm:prSet>
      <dgm:spPr/>
    </dgm:pt>
    <dgm:pt modelId="{39E98AAB-22FF-407D-8B69-480284135765}" type="pres">
      <dgm:prSet presAssocID="{4AF34979-0B00-4F28-A874-103ABB225E91}" presName="desTx" presStyleLbl="alignAccFollowNode1" presStyleIdx="1" presStyleCnt="2">
        <dgm:presLayoutVars>
          <dgm:bulletEnabled val="1"/>
        </dgm:presLayoutVars>
      </dgm:prSet>
      <dgm:spPr/>
    </dgm:pt>
  </dgm:ptLst>
  <dgm:cxnLst>
    <dgm:cxn modelId="{09D15812-56CF-4BD6-996C-0EF9B5D74025}" srcId="{6FC8DC95-80B0-478B-83D7-C9FF4C5FDE20}" destId="{2E10CC1D-E113-4436-A380-ECF9729C22B1}" srcOrd="2" destOrd="0" parTransId="{4B3E7F17-7F5A-4056-B9B9-FBE2B6686AC1}" sibTransId="{1C2C6A6E-ACAD-4597-B9E8-CE270FEEE4FE}"/>
    <dgm:cxn modelId="{E5156E21-220B-4D74-8BE3-18D16308C1D3}" type="presOf" srcId="{6FC8DC95-80B0-478B-83D7-C9FF4C5FDE20}" destId="{39E98AAB-22FF-407D-8B69-480284135765}" srcOrd="0" destOrd="1" presId="urn:microsoft.com/office/officeart/2005/8/layout/hList1"/>
    <dgm:cxn modelId="{27300826-AF5A-4C9D-BFBC-39FD32108411}" type="presOf" srcId="{429D0CC3-5EDC-46F4-9B8A-917EB91D9590}" destId="{7731A10C-8C49-421F-B814-869F9E928244}" srcOrd="0" destOrd="2" presId="urn:microsoft.com/office/officeart/2005/8/layout/hList1"/>
    <dgm:cxn modelId="{728C5726-E35F-4470-9F78-C3F68A2EAC8D}" srcId="{87F6ED71-5726-41A1-BAEC-AAE44BF31AA6}" destId="{4AF34979-0B00-4F28-A874-103ABB225E91}" srcOrd="1" destOrd="0" parTransId="{8041ABAF-1FB5-47E3-A290-D56A6C6DA07B}" sibTransId="{53BED5E7-97FC-4D4D-B08E-E186247169BB}"/>
    <dgm:cxn modelId="{B6738930-6784-49FE-8602-F4C4A7813D88}" type="presOf" srcId="{87F6ED71-5726-41A1-BAEC-AAE44BF31AA6}" destId="{3C332C34-AE36-47D6-9A90-F47216F3A961}" srcOrd="0" destOrd="0" presId="urn:microsoft.com/office/officeart/2005/8/layout/hList1"/>
    <dgm:cxn modelId="{F25FE035-1AA0-4805-A0DF-427691D2A064}" srcId="{00C085E2-E812-433B-907B-0D8AC2B2FA13}" destId="{0FF79363-AD03-4CF9-A520-DF13AFE34DC6}" srcOrd="0" destOrd="0" parTransId="{D2C0B941-87CE-47EC-9DEB-81FBF031E41D}" sibTransId="{B693E455-1896-4E0F-A794-D0D8B3F98142}"/>
    <dgm:cxn modelId="{26E2BC68-643F-42E7-94C6-B72D47285138}" srcId="{C3372B16-069C-4898-9F84-90331C181CC4}" destId="{6FC8DC95-80B0-478B-83D7-C9FF4C5FDE20}" srcOrd="0" destOrd="0" parTransId="{4F32AEA0-9E04-455E-98B1-F8DDC6DE663E}" sibTransId="{539981C9-D3D8-48E0-8904-8FE73506016C}"/>
    <dgm:cxn modelId="{C690504C-A44C-41F1-AA15-5F2B9A911A67}" type="presOf" srcId="{00C085E2-E812-433B-907B-0D8AC2B2FA13}" destId="{D0004168-032A-4AD2-AC10-851C27C6CEC0}" srcOrd="0" destOrd="0" presId="urn:microsoft.com/office/officeart/2005/8/layout/hList1"/>
    <dgm:cxn modelId="{3B75596D-6A9D-4CBA-AE8F-1ABD05941BE3}" type="presOf" srcId="{0FF79363-AD03-4CF9-A520-DF13AFE34DC6}" destId="{7731A10C-8C49-421F-B814-869F9E928244}" srcOrd="0" destOrd="0" presId="urn:microsoft.com/office/officeart/2005/8/layout/hList1"/>
    <dgm:cxn modelId="{ACA0A57A-0291-4D57-8A4A-9542A243B263}" type="presOf" srcId="{CDF3248C-63D6-4487-93B7-1591696B0C33}" destId="{7731A10C-8C49-421F-B814-869F9E928244}" srcOrd="0" destOrd="1" presId="urn:microsoft.com/office/officeart/2005/8/layout/hList1"/>
    <dgm:cxn modelId="{908A7F7D-506D-43E8-9A1F-708CE19D3169}" type="presOf" srcId="{4AF34979-0B00-4F28-A874-103ABB225E91}" destId="{115DEAA9-EA00-4D7C-ABA9-1F3AE0521EB5}" srcOrd="0" destOrd="0" presId="urn:microsoft.com/office/officeart/2005/8/layout/hList1"/>
    <dgm:cxn modelId="{3595CA85-D65C-48AD-B181-EF4AFFC393C6}" srcId="{00C085E2-E812-433B-907B-0D8AC2B2FA13}" destId="{CDF3248C-63D6-4487-93B7-1591696B0C33}" srcOrd="1" destOrd="0" parTransId="{E3CBAF5F-4149-43F0-8BA8-1237F6B0ADF4}" sibTransId="{FA6EE4DE-5BFC-42DA-B4CB-98DED8D98EFC}"/>
    <dgm:cxn modelId="{23B7E393-BE5F-4677-AB01-CA6096B4AC93}" srcId="{4AF34979-0B00-4F28-A874-103ABB225E91}" destId="{C3372B16-069C-4898-9F84-90331C181CC4}" srcOrd="0" destOrd="0" parTransId="{0BE34F04-E4C1-4911-879A-73DE4DD78280}" sibTransId="{D2912E33-030F-45CB-82CA-68E5069C88DE}"/>
    <dgm:cxn modelId="{5CEE0299-AE6A-4484-90BD-5A3EA2478B67}" type="presOf" srcId="{C3372B16-069C-4898-9F84-90331C181CC4}" destId="{39E98AAB-22FF-407D-8B69-480284135765}" srcOrd="0" destOrd="0" presId="urn:microsoft.com/office/officeart/2005/8/layout/hList1"/>
    <dgm:cxn modelId="{024359A3-907D-40CB-84AC-B6243278C490}" srcId="{CDF3248C-63D6-4487-93B7-1591696B0C33}" destId="{3E7819B1-68B9-4749-9E8C-F261D63F3F70}" srcOrd="1" destOrd="0" parTransId="{4F295E77-088C-4C09-8747-E3816EF9ADB0}" sibTransId="{64B58A9E-2A91-43FD-B340-CEE1DCAB1026}"/>
    <dgm:cxn modelId="{9B1BEBAB-930C-4968-86EE-AE343943926E}" srcId="{6FC8DC95-80B0-478B-83D7-C9FF4C5FDE20}" destId="{E2C79ACC-B577-4C9D-8929-82245497DD0C}" srcOrd="0" destOrd="0" parTransId="{A5626841-0676-4A27-A9AF-A90B4E93CAEA}" sibTransId="{67C46AB0-3B45-4730-84FE-45A0C1ABB5C7}"/>
    <dgm:cxn modelId="{D1C8BEB2-9676-42CF-99A4-ADE7E64903D8}" srcId="{6FC8DC95-80B0-478B-83D7-C9FF4C5FDE20}" destId="{A1D4F5C1-27E6-4FD8-BA9C-BF9EE4EE0BA7}" srcOrd="1" destOrd="0" parTransId="{7E0D720C-DFE1-4715-AF1A-D0E159E119BF}" sibTransId="{FFE27E50-1CAD-4ED1-B074-B470B50272CD}"/>
    <dgm:cxn modelId="{EFBD0DB9-8E05-4F0D-BF2C-4563F49BBAC1}" type="presOf" srcId="{3E7819B1-68B9-4749-9E8C-F261D63F3F70}" destId="{7731A10C-8C49-421F-B814-869F9E928244}" srcOrd="0" destOrd="3" presId="urn:microsoft.com/office/officeart/2005/8/layout/hList1"/>
    <dgm:cxn modelId="{025A7BC9-8F89-45F5-909E-B9F4E9CFE3DF}" type="presOf" srcId="{2E10CC1D-E113-4436-A380-ECF9729C22B1}" destId="{39E98AAB-22FF-407D-8B69-480284135765}" srcOrd="0" destOrd="4" presId="urn:microsoft.com/office/officeart/2005/8/layout/hList1"/>
    <dgm:cxn modelId="{BA974BDB-81FE-4E66-BE2B-17090826CA96}" type="presOf" srcId="{A1D4F5C1-27E6-4FD8-BA9C-BF9EE4EE0BA7}" destId="{39E98AAB-22FF-407D-8B69-480284135765}" srcOrd="0" destOrd="3" presId="urn:microsoft.com/office/officeart/2005/8/layout/hList1"/>
    <dgm:cxn modelId="{7501B6E9-AFB4-4232-86AD-EDABD9330769}" type="presOf" srcId="{E2C79ACC-B577-4C9D-8929-82245497DD0C}" destId="{39E98AAB-22FF-407D-8B69-480284135765}" srcOrd="0" destOrd="2" presId="urn:microsoft.com/office/officeart/2005/8/layout/hList1"/>
    <dgm:cxn modelId="{477F04F6-8A31-41CD-AACD-19A26D8CEA38}" srcId="{CDF3248C-63D6-4487-93B7-1591696B0C33}" destId="{429D0CC3-5EDC-46F4-9B8A-917EB91D9590}" srcOrd="0" destOrd="0" parTransId="{FC229212-2FE2-4A20-8E98-0C9A65341E46}" sibTransId="{B5828F53-EB95-4D22-B823-F1F95F4C22C0}"/>
    <dgm:cxn modelId="{BC3BA2F8-5012-468C-B675-DA0F8CC76DD5}" srcId="{87F6ED71-5726-41A1-BAEC-AAE44BF31AA6}" destId="{00C085E2-E812-433B-907B-0D8AC2B2FA13}" srcOrd="0" destOrd="0" parTransId="{9477FF24-73BB-465D-AEF1-A8EB4F5DFC2C}" sibTransId="{B0D78E6A-14EC-4A49-B40F-145A50F0C710}"/>
    <dgm:cxn modelId="{822C6BD6-4564-404A-B830-3AF30C9AADEB}" type="presParOf" srcId="{3C332C34-AE36-47D6-9A90-F47216F3A961}" destId="{A65447F8-2D10-481F-BE32-8391837BB50B}" srcOrd="0" destOrd="0" presId="urn:microsoft.com/office/officeart/2005/8/layout/hList1"/>
    <dgm:cxn modelId="{22646912-5DD9-44C8-8205-441F3807E6A9}" type="presParOf" srcId="{A65447F8-2D10-481F-BE32-8391837BB50B}" destId="{D0004168-032A-4AD2-AC10-851C27C6CEC0}" srcOrd="0" destOrd="0" presId="urn:microsoft.com/office/officeart/2005/8/layout/hList1"/>
    <dgm:cxn modelId="{CFC4FD85-5234-4AD8-B8F5-3575D24AF3CE}" type="presParOf" srcId="{A65447F8-2D10-481F-BE32-8391837BB50B}" destId="{7731A10C-8C49-421F-B814-869F9E928244}" srcOrd="1" destOrd="0" presId="urn:microsoft.com/office/officeart/2005/8/layout/hList1"/>
    <dgm:cxn modelId="{B4852F07-42F2-4E24-B065-3D0F250D9458}" type="presParOf" srcId="{3C332C34-AE36-47D6-9A90-F47216F3A961}" destId="{048B2916-C316-4773-9CA8-F9AA7A958938}" srcOrd="1" destOrd="0" presId="urn:microsoft.com/office/officeart/2005/8/layout/hList1"/>
    <dgm:cxn modelId="{FDDC3BD1-8C9D-431F-B867-CA93368EC1B1}" type="presParOf" srcId="{3C332C34-AE36-47D6-9A90-F47216F3A961}" destId="{92726305-E409-47AA-AD66-753C5194C83C}" srcOrd="2" destOrd="0" presId="urn:microsoft.com/office/officeart/2005/8/layout/hList1"/>
    <dgm:cxn modelId="{C862F049-1D0F-4080-B08B-2E1B4569F8F7}" type="presParOf" srcId="{92726305-E409-47AA-AD66-753C5194C83C}" destId="{115DEAA9-EA00-4D7C-ABA9-1F3AE0521EB5}" srcOrd="0" destOrd="0" presId="urn:microsoft.com/office/officeart/2005/8/layout/hList1"/>
    <dgm:cxn modelId="{52519AD5-3189-4391-B8BF-16D8D19DDF35}" type="presParOf" srcId="{92726305-E409-47AA-AD66-753C5194C83C}" destId="{39E98AAB-22FF-407D-8B69-480284135765}"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D28958-BD2C-486C-9D09-A9A36D15D836}" type="doc">
      <dgm:prSet loTypeId="urn:microsoft.com/office/officeart/2005/8/layout/default" loCatId="list" qsTypeId="urn:microsoft.com/office/officeart/2005/8/quickstyle/simple3" qsCatId="simple" csTypeId="urn:microsoft.com/office/officeart/2005/8/colors/accent1_1" csCatId="accent1" phldr="1"/>
      <dgm:spPr/>
      <dgm:t>
        <a:bodyPr/>
        <a:lstStyle/>
        <a:p>
          <a:endParaRPr lang="en-US"/>
        </a:p>
      </dgm:t>
    </dgm:pt>
    <dgm:pt modelId="{40428612-0D0D-4398-B64A-ECE0FD1FC7AE}">
      <dgm:prSet custT="1"/>
      <dgm:spPr/>
      <dgm:t>
        <a:bodyPr/>
        <a:lstStyle/>
        <a:p>
          <a:r>
            <a:rPr lang="en-US" sz="1600" b="1" dirty="0"/>
            <a:t>Professional PBP</a:t>
          </a:r>
          <a:endParaRPr lang="en-US" sz="1600" dirty="0"/>
        </a:p>
      </dgm:t>
    </dgm:pt>
    <dgm:pt modelId="{48B974B0-2B59-4B98-B955-BDC90E619C57}" type="parTrans" cxnId="{2E4F9822-2D79-4915-BE3B-5820B1D7E69C}">
      <dgm:prSet/>
      <dgm:spPr/>
      <dgm:t>
        <a:bodyPr/>
        <a:lstStyle/>
        <a:p>
          <a:endParaRPr lang="en-US" sz="2000"/>
        </a:p>
      </dgm:t>
    </dgm:pt>
    <dgm:pt modelId="{4F1D5043-7409-43B7-97BA-044B37FF4441}" type="sibTrans" cxnId="{2E4F9822-2D79-4915-BE3B-5820B1D7E69C}">
      <dgm:prSet/>
      <dgm:spPr/>
      <dgm:t>
        <a:bodyPr/>
        <a:lstStyle/>
        <a:p>
          <a:endParaRPr lang="en-US" sz="2000"/>
        </a:p>
      </dgm:t>
    </dgm:pt>
    <dgm:pt modelId="{B6572BA7-5A1B-4EF2-A5AB-A4785F18E33B}">
      <dgm:prSet custT="1"/>
      <dgm:spPr/>
      <dgm:t>
        <a:bodyPr/>
        <a:lstStyle/>
        <a:p>
          <a:r>
            <a:rPr lang="en-US" sz="1400" dirty="0"/>
            <a:t>Offers the lower risk-sharing arrangement—50% savings/losses</a:t>
          </a:r>
        </a:p>
      </dgm:t>
    </dgm:pt>
    <dgm:pt modelId="{635E6787-E7BC-45D4-B071-24504E68A037}" type="parTrans" cxnId="{3A988B2C-009C-4DF4-B271-9D4662459496}">
      <dgm:prSet/>
      <dgm:spPr/>
      <dgm:t>
        <a:bodyPr/>
        <a:lstStyle/>
        <a:p>
          <a:endParaRPr lang="en-US" sz="2000"/>
        </a:p>
      </dgm:t>
    </dgm:pt>
    <dgm:pt modelId="{46A8017D-6D88-4841-A927-5BA009D9FFBB}" type="sibTrans" cxnId="{3A988B2C-009C-4DF4-B271-9D4662459496}">
      <dgm:prSet/>
      <dgm:spPr/>
      <dgm:t>
        <a:bodyPr/>
        <a:lstStyle/>
        <a:p>
          <a:endParaRPr lang="en-US" sz="2000"/>
        </a:p>
      </dgm:t>
    </dgm:pt>
    <dgm:pt modelId="{8AF84890-E9C5-4380-9D3A-604A6077460A}">
      <dgm:prSet custT="1"/>
      <dgm:spPr/>
      <dgm:t>
        <a:bodyPr/>
        <a:lstStyle/>
        <a:p>
          <a:r>
            <a:rPr lang="en-US" sz="1600" b="1" dirty="0"/>
            <a:t>Global PBP</a:t>
          </a:r>
          <a:endParaRPr lang="en-US" sz="1600" dirty="0"/>
        </a:p>
      </dgm:t>
    </dgm:pt>
    <dgm:pt modelId="{0DC3B106-99F2-4B73-81B9-59E93CDE1A78}" type="parTrans" cxnId="{E1374DBC-96AB-4332-91B3-D82FE6496F10}">
      <dgm:prSet/>
      <dgm:spPr/>
      <dgm:t>
        <a:bodyPr/>
        <a:lstStyle/>
        <a:p>
          <a:endParaRPr lang="en-US" sz="2000"/>
        </a:p>
      </dgm:t>
    </dgm:pt>
    <dgm:pt modelId="{1F3433B5-E137-4F59-A3C6-B147EA00CFDE}" type="sibTrans" cxnId="{E1374DBC-96AB-4332-91B3-D82FE6496F10}">
      <dgm:prSet/>
      <dgm:spPr/>
      <dgm:t>
        <a:bodyPr/>
        <a:lstStyle/>
        <a:p>
          <a:endParaRPr lang="en-US" sz="2000"/>
        </a:p>
      </dgm:t>
    </dgm:pt>
    <dgm:pt modelId="{AD38AA1C-DCB2-4FE7-B616-E30642D1B759}">
      <dgm:prSet custT="1"/>
      <dgm:spPr/>
      <dgm:t>
        <a:bodyPr/>
        <a:lstStyle/>
        <a:p>
          <a:r>
            <a:rPr lang="en-US" sz="1400" dirty="0"/>
            <a:t>Offers the highest risk sharing arrangement—100% savings/losses</a:t>
          </a:r>
        </a:p>
      </dgm:t>
    </dgm:pt>
    <dgm:pt modelId="{EB71233C-3CEE-4947-9AA3-35A1B9CF6666}" type="parTrans" cxnId="{4F452F85-61AF-4725-91D9-447219D9AB50}">
      <dgm:prSet/>
      <dgm:spPr/>
      <dgm:t>
        <a:bodyPr/>
        <a:lstStyle/>
        <a:p>
          <a:endParaRPr lang="en-US" sz="2000"/>
        </a:p>
      </dgm:t>
    </dgm:pt>
    <dgm:pt modelId="{61D837C7-FF23-491B-B0EF-739522E97E93}" type="sibTrans" cxnId="{4F452F85-61AF-4725-91D9-447219D9AB50}">
      <dgm:prSet/>
      <dgm:spPr/>
      <dgm:t>
        <a:bodyPr/>
        <a:lstStyle/>
        <a:p>
          <a:endParaRPr lang="en-US" sz="2000"/>
        </a:p>
      </dgm:t>
    </dgm:pt>
    <dgm:pt modelId="{D3DAF5FA-B644-4CA0-9DB0-4D5E215FEB77}">
      <dgm:prSet custT="1"/>
      <dgm:spPr/>
      <dgm:t>
        <a:bodyPr/>
        <a:lstStyle/>
        <a:p>
          <a:r>
            <a:rPr lang="en-US" sz="1600" b="1" dirty="0"/>
            <a:t>Geographic PBP</a:t>
          </a:r>
          <a:endParaRPr lang="en-US" sz="1600" dirty="0"/>
        </a:p>
      </dgm:t>
    </dgm:pt>
    <dgm:pt modelId="{3001B507-D145-4D24-A16C-46FD7FF4AE22}" type="parTrans" cxnId="{0D084897-E6AA-4203-944D-B2F3ADC13F53}">
      <dgm:prSet/>
      <dgm:spPr/>
      <dgm:t>
        <a:bodyPr/>
        <a:lstStyle/>
        <a:p>
          <a:endParaRPr lang="en-US" sz="2000"/>
        </a:p>
      </dgm:t>
    </dgm:pt>
    <dgm:pt modelId="{F46BFC01-944F-4CFC-8AB3-D894A5664A39}" type="sibTrans" cxnId="{0D084897-E6AA-4203-944D-B2F3ADC13F53}">
      <dgm:prSet/>
      <dgm:spPr/>
      <dgm:t>
        <a:bodyPr/>
        <a:lstStyle/>
        <a:p>
          <a:endParaRPr lang="en-US" sz="2000"/>
        </a:p>
      </dgm:t>
    </dgm:pt>
    <dgm:pt modelId="{3D8AF471-DD89-4337-A24F-D47625B6F3CF}">
      <dgm:prSet custT="1"/>
      <dgm:spPr/>
      <dgm:t>
        <a:bodyPr/>
        <a:lstStyle/>
        <a:p>
          <a:r>
            <a:rPr lang="en-US" sz="1600" dirty="0"/>
            <a:t>CMS is seeking public input through an RFI</a:t>
          </a:r>
        </a:p>
      </dgm:t>
    </dgm:pt>
    <dgm:pt modelId="{374031F6-5CEB-4F5F-93F6-6A695C173C97}" type="parTrans" cxnId="{91DA54AF-C911-4C55-9508-A1EE0BE38752}">
      <dgm:prSet/>
      <dgm:spPr/>
      <dgm:t>
        <a:bodyPr/>
        <a:lstStyle/>
        <a:p>
          <a:endParaRPr lang="en-US" sz="2000"/>
        </a:p>
      </dgm:t>
    </dgm:pt>
    <dgm:pt modelId="{D12A046F-1ADD-4D2D-AEFB-31726B203135}" type="sibTrans" cxnId="{91DA54AF-C911-4C55-9508-A1EE0BE38752}">
      <dgm:prSet/>
      <dgm:spPr/>
      <dgm:t>
        <a:bodyPr/>
        <a:lstStyle/>
        <a:p>
          <a:endParaRPr lang="en-US" sz="2000"/>
        </a:p>
      </dgm:t>
    </dgm:pt>
    <dgm:pt modelId="{8E0933B9-2ECC-42D8-A2F5-1B1A2D11C2F4}">
      <dgm:prSet custT="1"/>
      <dgm:spPr/>
      <dgm:t>
        <a:bodyPr/>
        <a:lstStyle/>
        <a:p>
          <a:r>
            <a:rPr lang="en-US" sz="1400" dirty="0"/>
            <a:t>Provides Primary Care Capitation, a capitated, risk-adjusted monthly payment for enhanced primary care services</a:t>
          </a:r>
        </a:p>
      </dgm:t>
    </dgm:pt>
    <dgm:pt modelId="{19FD2B00-26EE-4311-AE8F-55A49E60C302}" type="parTrans" cxnId="{0ACEF026-673D-4339-8AFE-622886C4F7F7}">
      <dgm:prSet/>
      <dgm:spPr/>
      <dgm:t>
        <a:bodyPr/>
        <a:lstStyle/>
        <a:p>
          <a:endParaRPr lang="en-US" sz="2000"/>
        </a:p>
      </dgm:t>
    </dgm:pt>
    <dgm:pt modelId="{2213613D-F5B9-4FEA-BCC5-16162D701192}" type="sibTrans" cxnId="{0ACEF026-673D-4339-8AFE-622886C4F7F7}">
      <dgm:prSet/>
      <dgm:spPr/>
      <dgm:t>
        <a:bodyPr/>
        <a:lstStyle/>
        <a:p>
          <a:endParaRPr lang="en-US" sz="2000"/>
        </a:p>
      </dgm:t>
    </dgm:pt>
    <dgm:pt modelId="{0F2FA0A7-1BEA-44BF-AFF9-4E623A7B0A4E}">
      <dgm:prSet custT="1"/>
      <dgm:spPr/>
      <dgm:t>
        <a:bodyPr/>
        <a:lstStyle/>
        <a:p>
          <a:r>
            <a:rPr lang="en-US" sz="1400" dirty="0"/>
            <a:t>Provides two payment options:</a:t>
          </a:r>
        </a:p>
      </dgm:t>
    </dgm:pt>
    <dgm:pt modelId="{EACA4B7F-3092-4295-B3F0-18E881CCE7F8}" type="parTrans" cxnId="{43FDA74C-412B-411F-8500-D9B1FD6C66D9}">
      <dgm:prSet/>
      <dgm:spPr/>
      <dgm:t>
        <a:bodyPr/>
        <a:lstStyle/>
        <a:p>
          <a:endParaRPr lang="en-US" sz="2000"/>
        </a:p>
      </dgm:t>
    </dgm:pt>
    <dgm:pt modelId="{AF3896E7-3014-4C12-BF19-5364C808F1A3}" type="sibTrans" cxnId="{43FDA74C-412B-411F-8500-D9B1FD6C66D9}">
      <dgm:prSet/>
      <dgm:spPr/>
      <dgm:t>
        <a:bodyPr/>
        <a:lstStyle/>
        <a:p>
          <a:endParaRPr lang="en-US" sz="2000"/>
        </a:p>
      </dgm:t>
    </dgm:pt>
    <dgm:pt modelId="{568BC370-C921-4DC1-9FB3-2C73E342CC21}">
      <dgm:prSet custT="1"/>
      <dgm:spPr/>
      <dgm:t>
        <a:bodyPr/>
        <a:lstStyle/>
        <a:p>
          <a:r>
            <a:rPr lang="en-US" sz="1400" dirty="0"/>
            <a:t>Primary Care Capitation</a:t>
          </a:r>
        </a:p>
      </dgm:t>
    </dgm:pt>
    <dgm:pt modelId="{0B94EF4B-F0F7-46E7-A89F-C5D662233D2E}" type="parTrans" cxnId="{4AC692F3-43E1-4F0F-83F1-D5827898AE19}">
      <dgm:prSet/>
      <dgm:spPr/>
      <dgm:t>
        <a:bodyPr/>
        <a:lstStyle/>
        <a:p>
          <a:endParaRPr lang="en-US" sz="2000"/>
        </a:p>
      </dgm:t>
    </dgm:pt>
    <dgm:pt modelId="{FE0EA9EE-FFBD-4842-8F09-09521A183FE3}" type="sibTrans" cxnId="{4AC692F3-43E1-4F0F-83F1-D5827898AE19}">
      <dgm:prSet/>
      <dgm:spPr/>
      <dgm:t>
        <a:bodyPr/>
        <a:lstStyle/>
        <a:p>
          <a:endParaRPr lang="en-US" sz="2000"/>
        </a:p>
      </dgm:t>
    </dgm:pt>
    <dgm:pt modelId="{C8B34CBC-442D-4BEA-9373-F4988AF036CB}">
      <dgm:prSet custT="1"/>
      <dgm:spPr/>
      <dgm:t>
        <a:bodyPr/>
        <a:lstStyle/>
        <a:p>
          <a:r>
            <a:rPr lang="en-US" sz="1400" dirty="0"/>
            <a:t>Total Care Capitation, capitated, risk-adjusted monthly payment for all services provided by DC Participants and preferred providers with whom the DCE has an agreement</a:t>
          </a:r>
        </a:p>
      </dgm:t>
    </dgm:pt>
    <dgm:pt modelId="{41CCC5C8-5242-47F8-A674-EDD3EC012BF9}" type="parTrans" cxnId="{23FBF3DB-709F-4C23-BC42-FD52D5FB7D68}">
      <dgm:prSet/>
      <dgm:spPr/>
      <dgm:t>
        <a:bodyPr/>
        <a:lstStyle/>
        <a:p>
          <a:endParaRPr lang="en-US" sz="2000"/>
        </a:p>
      </dgm:t>
    </dgm:pt>
    <dgm:pt modelId="{FCD099AE-A39E-4E69-B05B-9DD28F7E97A3}" type="sibTrans" cxnId="{23FBF3DB-709F-4C23-BC42-FD52D5FB7D68}">
      <dgm:prSet/>
      <dgm:spPr/>
      <dgm:t>
        <a:bodyPr/>
        <a:lstStyle/>
        <a:p>
          <a:endParaRPr lang="en-US" sz="2000"/>
        </a:p>
      </dgm:t>
    </dgm:pt>
    <dgm:pt modelId="{62D113B7-B155-4640-90E9-7A9A7B9D35F4}">
      <dgm:prSet custT="1"/>
      <dgm:spPr/>
      <dgm:t>
        <a:bodyPr/>
        <a:lstStyle/>
        <a:p>
          <a:r>
            <a:rPr lang="en-US" sz="1600" dirty="0"/>
            <a:t>Would offer a similar risk-arrangement as the Global PBP option as potential participants would assume responsibility for the total cost of care for all Medicare FFS beneficiaries in a defined target region. </a:t>
          </a:r>
        </a:p>
      </dgm:t>
    </dgm:pt>
    <dgm:pt modelId="{92905D16-48CB-4DFA-BB6A-DF828DEB194C}" type="parTrans" cxnId="{5106FABD-5A57-4DF7-8983-879E3BC5701D}">
      <dgm:prSet/>
      <dgm:spPr/>
      <dgm:t>
        <a:bodyPr/>
        <a:lstStyle/>
        <a:p>
          <a:endParaRPr lang="en-US" sz="2000"/>
        </a:p>
      </dgm:t>
    </dgm:pt>
    <dgm:pt modelId="{E6B71AC8-6D5C-40AC-AEBD-FDF55DD2E407}" type="sibTrans" cxnId="{5106FABD-5A57-4DF7-8983-879E3BC5701D}">
      <dgm:prSet/>
      <dgm:spPr/>
      <dgm:t>
        <a:bodyPr/>
        <a:lstStyle/>
        <a:p>
          <a:endParaRPr lang="en-US" sz="2000"/>
        </a:p>
      </dgm:t>
    </dgm:pt>
    <dgm:pt modelId="{5DA847D6-EA44-4B5F-8026-3F9D148E55DC}">
      <dgm:prSet custT="1"/>
      <dgm:spPr/>
      <dgm:t>
        <a:bodyPr/>
        <a:lstStyle/>
        <a:p>
          <a:r>
            <a:rPr lang="en-US" sz="1400" b="0" i="0" dirty="0"/>
            <a:t>CMS will offer primary care capitation equal to 7 percent of the total cost of care for enhanced primary care services, along with 50 percent shared savings/shared losses with CMS</a:t>
          </a:r>
          <a:endParaRPr lang="en-US" sz="1400" dirty="0"/>
        </a:p>
      </dgm:t>
    </dgm:pt>
    <dgm:pt modelId="{8DE1986E-3D92-46B3-860A-1F2C10AD4878}" type="parTrans" cxnId="{182C7619-3F9A-4D92-9CD9-630D57766A60}">
      <dgm:prSet/>
      <dgm:spPr/>
      <dgm:t>
        <a:bodyPr/>
        <a:lstStyle/>
        <a:p>
          <a:endParaRPr lang="en-US" sz="2000"/>
        </a:p>
      </dgm:t>
    </dgm:pt>
    <dgm:pt modelId="{F51A93DC-BD23-4080-9249-92CC661B6EC3}" type="sibTrans" cxnId="{182C7619-3F9A-4D92-9CD9-630D57766A60}">
      <dgm:prSet/>
      <dgm:spPr/>
      <dgm:t>
        <a:bodyPr/>
        <a:lstStyle/>
        <a:p>
          <a:endParaRPr lang="en-US" sz="2000"/>
        </a:p>
      </dgm:t>
    </dgm:pt>
    <dgm:pt modelId="{C141E282-0E23-4F3D-8B9F-28A38A615CE9}">
      <dgm:prSet custT="1"/>
      <dgm:spPr/>
      <dgm:t>
        <a:bodyPr/>
        <a:lstStyle/>
        <a:p>
          <a:r>
            <a:rPr lang="en-US" sz="1400" b="0" i="0" dirty="0"/>
            <a:t>CMS will offer the choice of Primary Care Capitation or Total Care Capitation, in addition to 100 percent shared savings/losses</a:t>
          </a:r>
          <a:endParaRPr lang="en-US" sz="1400" dirty="0"/>
        </a:p>
      </dgm:t>
    </dgm:pt>
    <dgm:pt modelId="{22DB25BC-B131-411F-9276-B50EB8A91B4A}" type="parTrans" cxnId="{B44986C1-D4EA-4D93-8EA1-EF76050BEA0C}">
      <dgm:prSet/>
      <dgm:spPr/>
      <dgm:t>
        <a:bodyPr/>
        <a:lstStyle/>
        <a:p>
          <a:endParaRPr lang="en-US" sz="2000"/>
        </a:p>
      </dgm:t>
    </dgm:pt>
    <dgm:pt modelId="{FEB60B19-12E0-434E-BAE0-EC45DC781D4C}" type="sibTrans" cxnId="{B44986C1-D4EA-4D93-8EA1-EF76050BEA0C}">
      <dgm:prSet/>
      <dgm:spPr/>
      <dgm:t>
        <a:bodyPr/>
        <a:lstStyle/>
        <a:p>
          <a:endParaRPr lang="en-US" sz="2000"/>
        </a:p>
      </dgm:t>
    </dgm:pt>
    <dgm:pt modelId="{0ADB576F-8543-421E-A2DC-53C10FFE4B21}" type="pres">
      <dgm:prSet presAssocID="{90D28958-BD2C-486C-9D09-A9A36D15D836}" presName="diagram" presStyleCnt="0">
        <dgm:presLayoutVars>
          <dgm:dir/>
          <dgm:resizeHandles val="exact"/>
        </dgm:presLayoutVars>
      </dgm:prSet>
      <dgm:spPr/>
    </dgm:pt>
    <dgm:pt modelId="{2FDD373A-1D15-4FAB-AD9B-A39AB419415A}" type="pres">
      <dgm:prSet presAssocID="{40428612-0D0D-4398-B64A-ECE0FD1FC7AE}" presName="node" presStyleLbl="node1" presStyleIdx="0" presStyleCnt="3" custScaleX="124840" custScaleY="152590" custLinFactNeighborX="-66" custLinFactNeighborY="-284">
        <dgm:presLayoutVars>
          <dgm:bulletEnabled val="1"/>
        </dgm:presLayoutVars>
      </dgm:prSet>
      <dgm:spPr/>
    </dgm:pt>
    <dgm:pt modelId="{82A842BE-BE78-4C71-B5B8-044B398C810F}" type="pres">
      <dgm:prSet presAssocID="{4F1D5043-7409-43B7-97BA-044B37FF4441}" presName="sibTrans" presStyleCnt="0"/>
      <dgm:spPr/>
    </dgm:pt>
    <dgm:pt modelId="{A164AEEB-9BFB-4F8D-9BB6-608544F37A72}" type="pres">
      <dgm:prSet presAssocID="{8AF84890-E9C5-4380-9D3A-604A6077460A}" presName="node" presStyleLbl="node1" presStyleIdx="1" presStyleCnt="3" custScaleX="134833" custScaleY="155916" custLinFactNeighborX="-2432" custLinFactNeighborY="-86">
        <dgm:presLayoutVars>
          <dgm:bulletEnabled val="1"/>
        </dgm:presLayoutVars>
      </dgm:prSet>
      <dgm:spPr/>
    </dgm:pt>
    <dgm:pt modelId="{18D720DC-18B2-406C-8339-2BB1CF30A6C5}" type="pres">
      <dgm:prSet presAssocID="{1F3433B5-E137-4F59-A3C6-B147EA00CFDE}" presName="sibTrans" presStyleCnt="0"/>
      <dgm:spPr/>
    </dgm:pt>
    <dgm:pt modelId="{26A2194B-F463-45C3-80B3-B65030D3A17C}" type="pres">
      <dgm:prSet presAssocID="{D3DAF5FA-B644-4CA0-9DB0-4D5E215FEB77}" presName="node" presStyleLbl="node1" presStyleIdx="2" presStyleCnt="3" custScaleX="184866" custLinFactNeighborX="-7495" custLinFactNeighborY="-6196">
        <dgm:presLayoutVars>
          <dgm:bulletEnabled val="1"/>
        </dgm:presLayoutVars>
      </dgm:prSet>
      <dgm:spPr/>
    </dgm:pt>
  </dgm:ptLst>
  <dgm:cxnLst>
    <dgm:cxn modelId="{E1DB1C0C-B12F-42DC-A4F3-609F4DAEB9D1}" type="presOf" srcId="{3D8AF471-DD89-4337-A24F-D47625B6F3CF}" destId="{26A2194B-F463-45C3-80B3-B65030D3A17C}" srcOrd="0" destOrd="1" presId="urn:microsoft.com/office/officeart/2005/8/layout/default"/>
    <dgm:cxn modelId="{EF348018-DA10-4E05-898B-7924F844AC22}" type="presOf" srcId="{40428612-0D0D-4398-B64A-ECE0FD1FC7AE}" destId="{2FDD373A-1D15-4FAB-AD9B-A39AB419415A}" srcOrd="0" destOrd="0" presId="urn:microsoft.com/office/officeart/2005/8/layout/default"/>
    <dgm:cxn modelId="{182C7619-3F9A-4D92-9CD9-630D57766A60}" srcId="{40428612-0D0D-4398-B64A-ECE0FD1FC7AE}" destId="{5DA847D6-EA44-4B5F-8026-3F9D148E55DC}" srcOrd="2" destOrd="0" parTransId="{8DE1986E-3D92-46B3-860A-1F2C10AD4878}" sibTransId="{F51A93DC-BD23-4080-9249-92CC661B6EC3}"/>
    <dgm:cxn modelId="{2E4F9822-2D79-4915-BE3B-5820B1D7E69C}" srcId="{90D28958-BD2C-486C-9D09-A9A36D15D836}" destId="{40428612-0D0D-4398-B64A-ECE0FD1FC7AE}" srcOrd="0" destOrd="0" parTransId="{48B974B0-2B59-4B98-B955-BDC90E619C57}" sibTransId="{4F1D5043-7409-43B7-97BA-044B37FF4441}"/>
    <dgm:cxn modelId="{0ACEF026-673D-4339-8AFE-622886C4F7F7}" srcId="{40428612-0D0D-4398-B64A-ECE0FD1FC7AE}" destId="{8E0933B9-2ECC-42D8-A2F5-1B1A2D11C2F4}" srcOrd="1" destOrd="0" parTransId="{19FD2B00-26EE-4311-AE8F-55A49E60C302}" sibTransId="{2213613D-F5B9-4FEA-BCC5-16162D701192}"/>
    <dgm:cxn modelId="{3A988B2C-009C-4DF4-B271-9D4662459496}" srcId="{40428612-0D0D-4398-B64A-ECE0FD1FC7AE}" destId="{B6572BA7-5A1B-4EF2-A5AB-A4785F18E33B}" srcOrd="0" destOrd="0" parTransId="{635E6787-E7BC-45D4-B071-24504E68A037}" sibTransId="{46A8017D-6D88-4841-A927-5BA009D9FFBB}"/>
    <dgm:cxn modelId="{85B70631-DEFD-4D5C-8766-E800982CD6A9}" type="presOf" srcId="{5DA847D6-EA44-4B5F-8026-3F9D148E55DC}" destId="{2FDD373A-1D15-4FAB-AD9B-A39AB419415A}" srcOrd="0" destOrd="3" presId="urn:microsoft.com/office/officeart/2005/8/layout/default"/>
    <dgm:cxn modelId="{8A473C3A-047A-4B5B-8A52-6F2DF1667255}" type="presOf" srcId="{AD38AA1C-DCB2-4FE7-B616-E30642D1B759}" destId="{A164AEEB-9BFB-4F8D-9BB6-608544F37A72}" srcOrd="0" destOrd="1" presId="urn:microsoft.com/office/officeart/2005/8/layout/default"/>
    <dgm:cxn modelId="{43DA8944-80AB-4484-8022-3F6A4A2C40EF}" type="presOf" srcId="{0F2FA0A7-1BEA-44BF-AFF9-4E623A7B0A4E}" destId="{A164AEEB-9BFB-4F8D-9BB6-608544F37A72}" srcOrd="0" destOrd="2" presId="urn:microsoft.com/office/officeart/2005/8/layout/default"/>
    <dgm:cxn modelId="{43FDA74C-412B-411F-8500-D9B1FD6C66D9}" srcId="{8AF84890-E9C5-4380-9D3A-604A6077460A}" destId="{0F2FA0A7-1BEA-44BF-AFF9-4E623A7B0A4E}" srcOrd="1" destOrd="0" parTransId="{EACA4B7F-3092-4295-B3F0-18E881CCE7F8}" sibTransId="{AF3896E7-3014-4C12-BF19-5364C808F1A3}"/>
    <dgm:cxn modelId="{FCE4A872-9B42-44D9-8DEE-9314D2B4A89A}" type="presOf" srcId="{8E0933B9-2ECC-42D8-A2F5-1B1A2D11C2F4}" destId="{2FDD373A-1D15-4FAB-AD9B-A39AB419415A}" srcOrd="0" destOrd="2" presId="urn:microsoft.com/office/officeart/2005/8/layout/default"/>
    <dgm:cxn modelId="{C05BB554-B8BB-49BA-963E-8312ED86FBB6}" type="presOf" srcId="{8AF84890-E9C5-4380-9D3A-604A6077460A}" destId="{A164AEEB-9BFB-4F8D-9BB6-608544F37A72}" srcOrd="0" destOrd="0" presId="urn:microsoft.com/office/officeart/2005/8/layout/default"/>
    <dgm:cxn modelId="{DDD43E79-768F-48E0-A7D8-133C48831F90}" type="presOf" srcId="{C8B34CBC-442D-4BEA-9373-F4988AF036CB}" destId="{A164AEEB-9BFB-4F8D-9BB6-608544F37A72}" srcOrd="0" destOrd="4" presId="urn:microsoft.com/office/officeart/2005/8/layout/default"/>
    <dgm:cxn modelId="{4F452F85-61AF-4725-91D9-447219D9AB50}" srcId="{8AF84890-E9C5-4380-9D3A-604A6077460A}" destId="{AD38AA1C-DCB2-4FE7-B616-E30642D1B759}" srcOrd="0" destOrd="0" parTransId="{EB71233C-3CEE-4947-9AA3-35A1B9CF6666}" sibTransId="{61D837C7-FF23-491B-B0EF-739522E97E93}"/>
    <dgm:cxn modelId="{10B5FD85-CC81-43AB-A425-1E4A3D318A13}" type="presOf" srcId="{568BC370-C921-4DC1-9FB3-2C73E342CC21}" destId="{A164AEEB-9BFB-4F8D-9BB6-608544F37A72}" srcOrd="0" destOrd="3" presId="urn:microsoft.com/office/officeart/2005/8/layout/default"/>
    <dgm:cxn modelId="{0D084897-E6AA-4203-944D-B2F3ADC13F53}" srcId="{90D28958-BD2C-486C-9D09-A9A36D15D836}" destId="{D3DAF5FA-B644-4CA0-9DB0-4D5E215FEB77}" srcOrd="2" destOrd="0" parTransId="{3001B507-D145-4D24-A16C-46FD7FF4AE22}" sibTransId="{F46BFC01-944F-4CFC-8AB3-D894A5664A39}"/>
    <dgm:cxn modelId="{91DA54AF-C911-4C55-9508-A1EE0BE38752}" srcId="{D3DAF5FA-B644-4CA0-9DB0-4D5E215FEB77}" destId="{3D8AF471-DD89-4337-A24F-D47625B6F3CF}" srcOrd="0" destOrd="0" parTransId="{374031F6-5CEB-4F5F-93F6-6A695C173C97}" sibTransId="{D12A046F-1ADD-4D2D-AEFB-31726B203135}"/>
    <dgm:cxn modelId="{8ADCE9B1-6CDA-4420-A21F-F8DDFBBDF3B7}" type="presOf" srcId="{C141E282-0E23-4F3D-8B9F-28A38A615CE9}" destId="{A164AEEB-9BFB-4F8D-9BB6-608544F37A72}" srcOrd="0" destOrd="5" presId="urn:microsoft.com/office/officeart/2005/8/layout/default"/>
    <dgm:cxn modelId="{C3E3E9BA-EEF4-4172-9F73-19AACEDDAD49}" type="presOf" srcId="{62D113B7-B155-4640-90E9-7A9A7B9D35F4}" destId="{26A2194B-F463-45C3-80B3-B65030D3A17C}" srcOrd="0" destOrd="2" presId="urn:microsoft.com/office/officeart/2005/8/layout/default"/>
    <dgm:cxn modelId="{E1374DBC-96AB-4332-91B3-D82FE6496F10}" srcId="{90D28958-BD2C-486C-9D09-A9A36D15D836}" destId="{8AF84890-E9C5-4380-9D3A-604A6077460A}" srcOrd="1" destOrd="0" parTransId="{0DC3B106-99F2-4B73-81B9-59E93CDE1A78}" sibTransId="{1F3433B5-E137-4F59-A3C6-B147EA00CFDE}"/>
    <dgm:cxn modelId="{5106FABD-5A57-4DF7-8983-879E3BC5701D}" srcId="{D3DAF5FA-B644-4CA0-9DB0-4D5E215FEB77}" destId="{62D113B7-B155-4640-90E9-7A9A7B9D35F4}" srcOrd="1" destOrd="0" parTransId="{92905D16-48CB-4DFA-BB6A-DF828DEB194C}" sibTransId="{E6B71AC8-6D5C-40AC-AEBD-FDF55DD2E407}"/>
    <dgm:cxn modelId="{B44986C1-D4EA-4D93-8EA1-EF76050BEA0C}" srcId="{8AF84890-E9C5-4380-9D3A-604A6077460A}" destId="{C141E282-0E23-4F3D-8B9F-28A38A615CE9}" srcOrd="2" destOrd="0" parTransId="{22DB25BC-B131-411F-9276-B50EB8A91B4A}" sibTransId="{FEB60B19-12E0-434E-BAE0-EC45DC781D4C}"/>
    <dgm:cxn modelId="{CD6BB4CF-D440-4317-8CD3-AE2C6A1A70D4}" type="presOf" srcId="{90D28958-BD2C-486C-9D09-A9A36D15D836}" destId="{0ADB576F-8543-421E-A2DC-53C10FFE4B21}" srcOrd="0" destOrd="0" presId="urn:microsoft.com/office/officeart/2005/8/layout/default"/>
    <dgm:cxn modelId="{23FBF3DB-709F-4C23-BC42-FD52D5FB7D68}" srcId="{0F2FA0A7-1BEA-44BF-AFF9-4E623A7B0A4E}" destId="{C8B34CBC-442D-4BEA-9373-F4988AF036CB}" srcOrd="1" destOrd="0" parTransId="{41CCC5C8-5242-47F8-A674-EDD3EC012BF9}" sibTransId="{FCD099AE-A39E-4E69-B05B-9DD28F7E97A3}"/>
    <dgm:cxn modelId="{422001E1-87FD-4872-B998-A421BB9FB8D3}" type="presOf" srcId="{B6572BA7-5A1B-4EF2-A5AB-A4785F18E33B}" destId="{2FDD373A-1D15-4FAB-AD9B-A39AB419415A}" srcOrd="0" destOrd="1" presId="urn:microsoft.com/office/officeart/2005/8/layout/default"/>
    <dgm:cxn modelId="{5EA5D3EA-B26F-41A6-91E4-2B3AA212454A}" type="presOf" srcId="{D3DAF5FA-B644-4CA0-9DB0-4D5E215FEB77}" destId="{26A2194B-F463-45C3-80B3-B65030D3A17C}" srcOrd="0" destOrd="0" presId="urn:microsoft.com/office/officeart/2005/8/layout/default"/>
    <dgm:cxn modelId="{4AC692F3-43E1-4F0F-83F1-D5827898AE19}" srcId="{0F2FA0A7-1BEA-44BF-AFF9-4E623A7B0A4E}" destId="{568BC370-C921-4DC1-9FB3-2C73E342CC21}" srcOrd="0" destOrd="0" parTransId="{0B94EF4B-F0F7-46E7-A89F-C5D662233D2E}" sibTransId="{FE0EA9EE-FFBD-4842-8F09-09521A183FE3}"/>
    <dgm:cxn modelId="{1F5D9B62-AC3A-4312-96BC-22C25ED9B364}" type="presParOf" srcId="{0ADB576F-8543-421E-A2DC-53C10FFE4B21}" destId="{2FDD373A-1D15-4FAB-AD9B-A39AB419415A}" srcOrd="0" destOrd="0" presId="urn:microsoft.com/office/officeart/2005/8/layout/default"/>
    <dgm:cxn modelId="{5BF81018-320C-421E-B6BA-1326BD013035}" type="presParOf" srcId="{0ADB576F-8543-421E-A2DC-53C10FFE4B21}" destId="{82A842BE-BE78-4C71-B5B8-044B398C810F}" srcOrd="1" destOrd="0" presId="urn:microsoft.com/office/officeart/2005/8/layout/default"/>
    <dgm:cxn modelId="{B705EE79-1D6A-487C-84D2-28CAFB57AE8C}" type="presParOf" srcId="{0ADB576F-8543-421E-A2DC-53C10FFE4B21}" destId="{A164AEEB-9BFB-4F8D-9BB6-608544F37A72}" srcOrd="2" destOrd="0" presId="urn:microsoft.com/office/officeart/2005/8/layout/default"/>
    <dgm:cxn modelId="{7526C76F-40A6-4525-A615-B4EAC495AE78}" type="presParOf" srcId="{0ADB576F-8543-421E-A2DC-53C10FFE4B21}" destId="{18D720DC-18B2-406C-8339-2BB1CF30A6C5}" srcOrd="3" destOrd="0" presId="urn:microsoft.com/office/officeart/2005/8/layout/default"/>
    <dgm:cxn modelId="{139E95C8-DD55-40DD-A069-9B68E2AD5EC8}" type="presParOf" srcId="{0ADB576F-8543-421E-A2DC-53C10FFE4B21}" destId="{26A2194B-F463-45C3-80B3-B65030D3A17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3FDE-B9D1-4917-8152-118105E2DB24}">
      <dsp:nvSpPr>
        <dsp:cNvPr id="0" name=""/>
        <dsp:cNvSpPr/>
      </dsp:nvSpPr>
      <dsp:spPr>
        <a:xfrm>
          <a:off x="38" y="234850"/>
          <a:ext cx="3685337" cy="374400"/>
        </a:xfrm>
        <a:prstGeom prst="rect">
          <a:avLst/>
        </a:prstGeom>
        <a:solidFill>
          <a:srgbClr val="C00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GOP Health Plans: Key Points</a:t>
          </a:r>
        </a:p>
      </dsp:txBody>
      <dsp:txXfrm>
        <a:off x="38" y="234850"/>
        <a:ext cx="3685337" cy="374400"/>
      </dsp:txXfrm>
    </dsp:sp>
    <dsp:sp modelId="{6121C3D7-0505-471D-A367-5B8479AA6384}">
      <dsp:nvSpPr>
        <dsp:cNvPr id="0" name=""/>
        <dsp:cNvSpPr/>
      </dsp:nvSpPr>
      <dsp:spPr>
        <a:xfrm>
          <a:off x="38" y="609250"/>
          <a:ext cx="3685337" cy="4068089"/>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President Trump is calling the GOP “the party of health care,” but the party has not coalesced behind one clear plan</a:t>
          </a:r>
        </a:p>
        <a:p>
          <a:pPr marL="114300" lvl="1" indent="-114300" algn="l" defTabSz="577850">
            <a:lnSpc>
              <a:spcPct val="90000"/>
            </a:lnSpc>
            <a:spcBef>
              <a:spcPct val="0"/>
            </a:spcBef>
            <a:spcAft>
              <a:spcPct val="15000"/>
            </a:spcAft>
            <a:buChar char="•"/>
          </a:pPr>
          <a:r>
            <a:rPr lang="en-US" sz="1300" kern="1200" dirty="0"/>
            <a:t>Proposal to reboot version of 2017 Graham-Cassidy bill, which</a:t>
          </a:r>
        </a:p>
        <a:p>
          <a:pPr marL="228600" lvl="2" indent="-114300" algn="l" defTabSz="577850">
            <a:lnSpc>
              <a:spcPct val="90000"/>
            </a:lnSpc>
            <a:spcBef>
              <a:spcPct val="0"/>
            </a:spcBef>
            <a:spcAft>
              <a:spcPct val="15000"/>
            </a:spcAft>
            <a:buFont typeface="Wingdings" panose="05000000000000000000" pitchFamily="2" charset="2"/>
            <a:buChar char="ü"/>
          </a:pPr>
          <a:r>
            <a:rPr lang="en-US" sz="1300" b="1" kern="1200" dirty="0"/>
            <a:t>Replaces Medicare and ACA subsidies with a block-grant program</a:t>
          </a:r>
        </a:p>
        <a:p>
          <a:pPr marL="228600" lvl="2" indent="-114300" algn="l" defTabSz="577850">
            <a:lnSpc>
              <a:spcPct val="90000"/>
            </a:lnSpc>
            <a:spcBef>
              <a:spcPct val="0"/>
            </a:spcBef>
            <a:spcAft>
              <a:spcPct val="15000"/>
            </a:spcAft>
            <a:buFont typeface="Wingdings" panose="05000000000000000000" pitchFamily="2" charset="2"/>
            <a:buChar char="ü"/>
          </a:pPr>
          <a:r>
            <a:rPr lang="en-US" sz="1300" b="1" kern="1200" dirty="0"/>
            <a:t>Lets states alter ACA rules including those for pre-existing conditions</a:t>
          </a:r>
        </a:p>
        <a:p>
          <a:pPr marL="228600" lvl="2" indent="-114300" algn="l" defTabSz="577850">
            <a:lnSpc>
              <a:spcPct val="90000"/>
            </a:lnSpc>
            <a:spcBef>
              <a:spcPct val="0"/>
            </a:spcBef>
            <a:spcAft>
              <a:spcPct val="15000"/>
            </a:spcAft>
            <a:buFont typeface="Wingdings" panose="05000000000000000000" pitchFamily="2" charset="2"/>
            <a:buChar char="ü"/>
          </a:pPr>
          <a:r>
            <a:rPr lang="en-US" sz="1300" b="1" kern="1200" dirty="0"/>
            <a:t>Allows states to change pricing rules so that younger people could see premiums lower while older adults could see them rise</a:t>
          </a:r>
        </a:p>
        <a:p>
          <a:pPr marL="114300" lvl="1" indent="-114300" algn="l" defTabSz="577850">
            <a:lnSpc>
              <a:spcPct val="90000"/>
            </a:lnSpc>
            <a:spcBef>
              <a:spcPct val="0"/>
            </a:spcBef>
            <a:spcAft>
              <a:spcPct val="15000"/>
            </a:spcAft>
            <a:buChar char="•"/>
          </a:pPr>
          <a:r>
            <a:rPr lang="en-US" sz="1300" kern="1200" dirty="0"/>
            <a:t>A coalition of conservative groups and GOP state representatives rolled out the Health Care Choices Proposal, which</a:t>
          </a:r>
        </a:p>
        <a:p>
          <a:pPr marL="228600" lvl="2" indent="-114300" algn="l" defTabSz="577850">
            <a:lnSpc>
              <a:spcPct val="90000"/>
            </a:lnSpc>
            <a:spcBef>
              <a:spcPct val="0"/>
            </a:spcBef>
            <a:spcAft>
              <a:spcPct val="15000"/>
            </a:spcAft>
            <a:buFont typeface="Wingdings" panose="05000000000000000000" pitchFamily="2" charset="2"/>
            <a:buChar char="ü"/>
          </a:pPr>
          <a:r>
            <a:rPr lang="en-US" sz="1300" b="1" kern="1200" dirty="0"/>
            <a:t>Gives states more control over a fixed amount of money</a:t>
          </a:r>
        </a:p>
        <a:p>
          <a:pPr marL="228600" lvl="2" indent="-114300" algn="l" defTabSz="577850">
            <a:lnSpc>
              <a:spcPct val="90000"/>
            </a:lnSpc>
            <a:spcBef>
              <a:spcPct val="0"/>
            </a:spcBef>
            <a:spcAft>
              <a:spcPct val="15000"/>
            </a:spcAft>
            <a:buFont typeface="Wingdings" panose="05000000000000000000" pitchFamily="2" charset="2"/>
            <a:buChar char="ü"/>
          </a:pPr>
          <a:r>
            <a:rPr lang="en-US" sz="1300" b="1" kern="1200" dirty="0"/>
            <a:t>Relaxes federal mandates and strengthens the private insurance market</a:t>
          </a:r>
        </a:p>
        <a:p>
          <a:pPr marL="228600" lvl="2" indent="-114300" algn="l" defTabSz="577850">
            <a:lnSpc>
              <a:spcPct val="90000"/>
            </a:lnSpc>
            <a:spcBef>
              <a:spcPct val="0"/>
            </a:spcBef>
            <a:spcAft>
              <a:spcPct val="15000"/>
            </a:spcAft>
            <a:buFont typeface="Wingdings" panose="05000000000000000000" pitchFamily="2" charset="2"/>
            <a:buChar char="ü"/>
          </a:pPr>
          <a:r>
            <a:rPr lang="en-US" sz="1300" b="1" kern="1200" dirty="0"/>
            <a:t>Calls for bolstering Health Savings Accounts</a:t>
          </a:r>
        </a:p>
      </dsp:txBody>
      <dsp:txXfrm>
        <a:off x="38" y="609250"/>
        <a:ext cx="3685337" cy="4068089"/>
      </dsp:txXfrm>
    </dsp:sp>
    <dsp:sp modelId="{DD2F31F4-D9F0-4115-988D-820B8D802F64}">
      <dsp:nvSpPr>
        <dsp:cNvPr id="0" name=""/>
        <dsp:cNvSpPr/>
      </dsp:nvSpPr>
      <dsp:spPr>
        <a:xfrm>
          <a:off x="4201323" y="234850"/>
          <a:ext cx="3685337" cy="374400"/>
        </a:xfrm>
        <a:prstGeom prst="rect">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Democratic Health Plan: Key Points</a:t>
          </a:r>
        </a:p>
      </dsp:txBody>
      <dsp:txXfrm>
        <a:off x="4201323" y="234850"/>
        <a:ext cx="3685337" cy="374400"/>
      </dsp:txXfrm>
    </dsp:sp>
    <dsp:sp modelId="{B3352EFF-BDDF-403A-AED9-5A920875F2D6}">
      <dsp:nvSpPr>
        <dsp:cNvPr id="0" name=""/>
        <dsp:cNvSpPr/>
      </dsp:nvSpPr>
      <dsp:spPr>
        <a:xfrm>
          <a:off x="4201323" y="609250"/>
          <a:ext cx="3685337" cy="4068089"/>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On March 26, Democrats released a plan to strengthen the ACA and expand healthcare</a:t>
          </a:r>
        </a:p>
        <a:p>
          <a:pPr marL="114300" lvl="1" indent="-114300" algn="l" defTabSz="577850">
            <a:lnSpc>
              <a:spcPct val="90000"/>
            </a:lnSpc>
            <a:spcBef>
              <a:spcPct val="0"/>
            </a:spcBef>
            <a:spcAft>
              <a:spcPct val="15000"/>
            </a:spcAft>
            <a:buChar char="•"/>
          </a:pPr>
          <a:r>
            <a:rPr lang="en-US" sz="1300" kern="1200" dirty="0"/>
            <a:t>Per Speaker Pelosi, the plan is designed to protect people with preexisting conditions and lower Americans' health costs. The plan would:</a:t>
          </a:r>
        </a:p>
        <a:p>
          <a:pPr marL="228600" lvl="2" indent="-114300" algn="l" defTabSz="577850">
            <a:lnSpc>
              <a:spcPct val="90000"/>
            </a:lnSpc>
            <a:spcBef>
              <a:spcPct val="0"/>
            </a:spcBef>
            <a:spcAft>
              <a:spcPct val="15000"/>
            </a:spcAft>
            <a:buFont typeface="Wingdings" panose="05000000000000000000" pitchFamily="2" charset="2"/>
            <a:buChar char="ü"/>
          </a:pPr>
          <a:r>
            <a:rPr lang="en-US" sz="1300" b="1" kern="1200" dirty="0"/>
            <a:t>Expand ACA insurance subsidies to everyone</a:t>
          </a:r>
        </a:p>
        <a:p>
          <a:pPr marL="228600" lvl="2" indent="-114300" algn="l" defTabSz="577850">
            <a:lnSpc>
              <a:spcPct val="90000"/>
            </a:lnSpc>
            <a:spcBef>
              <a:spcPct val="0"/>
            </a:spcBef>
            <a:spcAft>
              <a:spcPct val="15000"/>
            </a:spcAft>
            <a:buFont typeface="Wingdings" panose="05000000000000000000" pitchFamily="2" charset="2"/>
            <a:buChar char="ü"/>
          </a:pPr>
          <a:r>
            <a:rPr lang="en-US" sz="1300" b="1" kern="1200" dirty="0"/>
            <a:t>Cap payments on insurance premiums at 8.5 percent of income</a:t>
          </a:r>
        </a:p>
        <a:p>
          <a:pPr marL="228600" lvl="2" indent="-114300" algn="l" defTabSz="577850">
            <a:lnSpc>
              <a:spcPct val="90000"/>
            </a:lnSpc>
            <a:spcBef>
              <a:spcPct val="0"/>
            </a:spcBef>
            <a:spcAft>
              <a:spcPct val="15000"/>
            </a:spcAft>
            <a:buFont typeface="Wingdings" panose="05000000000000000000" pitchFamily="2" charset="2"/>
            <a:buChar char="ü"/>
          </a:pPr>
          <a:r>
            <a:rPr lang="en-US" sz="1300" b="1" kern="1200" dirty="0"/>
            <a:t>Establish a federal reinsurance program to offset costs for insurers</a:t>
          </a:r>
        </a:p>
        <a:p>
          <a:pPr marL="228600" lvl="2" indent="-114300" algn="l" defTabSz="577850">
            <a:lnSpc>
              <a:spcPct val="90000"/>
            </a:lnSpc>
            <a:spcBef>
              <a:spcPct val="0"/>
            </a:spcBef>
            <a:spcAft>
              <a:spcPct val="15000"/>
            </a:spcAft>
            <a:buFont typeface="Wingdings" panose="05000000000000000000" pitchFamily="2" charset="2"/>
            <a:buChar char="ü"/>
          </a:pPr>
          <a:r>
            <a:rPr lang="en-US" sz="1300" b="1" kern="1200" dirty="0"/>
            <a:t>End the federal government's decision to expand availability of short-term health plans</a:t>
          </a:r>
        </a:p>
        <a:p>
          <a:pPr marL="228600" lvl="2" indent="-114300" algn="l" defTabSz="577850">
            <a:lnSpc>
              <a:spcPct val="90000"/>
            </a:lnSpc>
            <a:spcBef>
              <a:spcPct val="0"/>
            </a:spcBef>
            <a:spcAft>
              <a:spcPct val="15000"/>
            </a:spcAft>
            <a:buFont typeface="Wingdings" panose="05000000000000000000" pitchFamily="2" charset="2"/>
            <a:buChar char="ü"/>
          </a:pPr>
          <a:r>
            <a:rPr lang="en-US" sz="1300" b="1" kern="1200" dirty="0"/>
            <a:t>Require the Trump administration to spend federal dollars on ACA enrollment outreach</a:t>
          </a:r>
        </a:p>
        <a:p>
          <a:pPr marL="114300" lvl="1" indent="-114300" algn="l" defTabSz="577850">
            <a:lnSpc>
              <a:spcPct val="90000"/>
            </a:lnSpc>
            <a:spcBef>
              <a:spcPct val="0"/>
            </a:spcBef>
            <a:spcAft>
              <a:spcPct val="15000"/>
            </a:spcAft>
            <a:buChar char="•"/>
          </a:pPr>
          <a:r>
            <a:rPr lang="en-US" sz="1300" kern="1200" dirty="0"/>
            <a:t>Does </a:t>
          </a:r>
          <a:r>
            <a:rPr lang="en-US" sz="1300" i="1" kern="1200" dirty="0"/>
            <a:t>not</a:t>
          </a:r>
          <a:r>
            <a:rPr lang="en-US" sz="1300" kern="1200" dirty="0"/>
            <a:t> include a "Medicare for All" plan</a:t>
          </a:r>
        </a:p>
        <a:p>
          <a:pPr marL="114300" lvl="1" indent="-114300" algn="l" defTabSz="577850">
            <a:lnSpc>
              <a:spcPct val="90000"/>
            </a:lnSpc>
            <a:spcBef>
              <a:spcPct val="0"/>
            </a:spcBef>
            <a:spcAft>
              <a:spcPct val="15000"/>
            </a:spcAft>
            <a:buChar char="•"/>
          </a:pPr>
          <a:r>
            <a:rPr lang="en-US" sz="1300" kern="1200" dirty="0"/>
            <a:t>Does </a:t>
          </a:r>
          <a:r>
            <a:rPr lang="en-US" sz="1300" b="0" i="1" kern="1200" dirty="0"/>
            <a:t>not</a:t>
          </a:r>
          <a:r>
            <a:rPr lang="en-US" sz="1300" kern="1200" dirty="0"/>
            <a:t> restore cost-sharing payments to insurers</a:t>
          </a:r>
        </a:p>
        <a:p>
          <a:pPr marL="114300" lvl="1" indent="-114300" algn="l" defTabSz="577850">
            <a:lnSpc>
              <a:spcPct val="90000"/>
            </a:lnSpc>
            <a:spcBef>
              <a:spcPct val="0"/>
            </a:spcBef>
            <a:spcAft>
              <a:spcPct val="15000"/>
            </a:spcAft>
            <a:buChar char="•"/>
          </a:pPr>
          <a:r>
            <a:rPr lang="en-US" sz="1300" kern="1200" dirty="0"/>
            <a:t>Reportedly, house Democrats will try to pass provisions of the bill one at a time rather than all at once</a:t>
          </a:r>
        </a:p>
      </dsp:txBody>
      <dsp:txXfrm>
        <a:off x="4201323" y="609250"/>
        <a:ext cx="3685337" cy="4068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2CE36-D44A-4840-8D28-BE62D9427570}">
      <dsp:nvSpPr>
        <dsp:cNvPr id="0" name=""/>
        <dsp:cNvSpPr/>
      </dsp:nvSpPr>
      <dsp:spPr>
        <a:xfrm>
          <a:off x="3850" y="-110613"/>
          <a:ext cx="7878998" cy="108483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Key takeaways from the March 2019 MedPAC report include</a:t>
          </a:r>
          <a:r>
            <a:rPr lang="en-US" sz="2400" kern="1200" dirty="0"/>
            <a:t>:</a:t>
          </a:r>
        </a:p>
      </dsp:txBody>
      <dsp:txXfrm>
        <a:off x="3850" y="-110613"/>
        <a:ext cx="7878998" cy="1084837"/>
      </dsp:txXfrm>
    </dsp:sp>
    <dsp:sp modelId="{1E698743-74D3-4A9F-B5AA-6644DB69DFAB}">
      <dsp:nvSpPr>
        <dsp:cNvPr id="0" name=""/>
        <dsp:cNvSpPr/>
      </dsp:nvSpPr>
      <dsp:spPr>
        <a:xfrm>
          <a:off x="3850" y="962432"/>
          <a:ext cx="7878998" cy="31292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MedPAC recommends Congress update inpatient and outpatient payment rates by 2%</a:t>
          </a:r>
        </a:p>
        <a:p>
          <a:pPr marL="228600" lvl="1" indent="-228600" algn="l" defTabSz="889000">
            <a:lnSpc>
              <a:spcPct val="90000"/>
            </a:lnSpc>
            <a:spcBef>
              <a:spcPct val="0"/>
            </a:spcBef>
            <a:spcAft>
              <a:spcPct val="15000"/>
            </a:spcAft>
            <a:buChar char="•"/>
          </a:pPr>
          <a:r>
            <a:rPr lang="en-US" sz="2000" kern="1200" dirty="0">
              <a:solidFill>
                <a:schemeClr val="tx1"/>
              </a:solidFill>
            </a:rPr>
            <a:t>MedPAC recommends a new hospital Value incentive program (HVIP) that aligns with our principles for quality measurement and replaces the current quality incentive programs</a:t>
          </a:r>
        </a:p>
        <a:p>
          <a:pPr marL="342900" lvl="2" indent="-171450" algn="l" defTabSz="711200">
            <a:lnSpc>
              <a:spcPct val="90000"/>
            </a:lnSpc>
            <a:spcBef>
              <a:spcPct val="0"/>
            </a:spcBef>
            <a:spcAft>
              <a:spcPct val="15000"/>
            </a:spcAft>
            <a:buChar char="•"/>
          </a:pPr>
          <a:r>
            <a:rPr lang="en-US" sz="1600" kern="1200" dirty="0">
              <a:solidFill>
                <a:schemeClr val="tx1"/>
              </a:solidFill>
            </a:rPr>
            <a:t>MedPAC recommends eliminating the penalties associated with the current quality incentive programs which will have the effect of increasing payments by .5%</a:t>
          </a:r>
        </a:p>
        <a:p>
          <a:pPr marL="228600" lvl="1" indent="-228600" algn="l" defTabSz="889000">
            <a:lnSpc>
              <a:spcPct val="90000"/>
            </a:lnSpc>
            <a:spcBef>
              <a:spcPct val="0"/>
            </a:spcBef>
            <a:spcAft>
              <a:spcPct val="15000"/>
            </a:spcAft>
            <a:buChar char="•"/>
          </a:pPr>
          <a:r>
            <a:rPr lang="en-US" sz="2000" kern="1200" dirty="0">
              <a:solidFill>
                <a:schemeClr val="tx1"/>
              </a:solidFill>
            </a:rPr>
            <a:t>MedPAC recommends that the 2020 payment rate for physician and other health professional services be updated by the amount specified in current law</a:t>
          </a:r>
        </a:p>
      </dsp:txBody>
      <dsp:txXfrm>
        <a:off x="3850" y="962432"/>
        <a:ext cx="7878998" cy="312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41EAD-77B4-40C2-A713-C4B51E785D7C}">
      <dsp:nvSpPr>
        <dsp:cNvPr id="0" name=""/>
        <dsp:cNvSpPr/>
      </dsp:nvSpPr>
      <dsp:spPr>
        <a:xfrm>
          <a:off x="1047" y="43064"/>
          <a:ext cx="4087192" cy="24523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55650">
            <a:lnSpc>
              <a:spcPct val="90000"/>
            </a:lnSpc>
            <a:spcBef>
              <a:spcPct val="0"/>
            </a:spcBef>
            <a:spcAft>
              <a:spcPct val="35000"/>
            </a:spcAft>
            <a:buNone/>
          </a:pPr>
          <a:r>
            <a:rPr lang="en-US" sz="1700" b="1" kern="1200" dirty="0"/>
            <a:t>Payment Rate Update</a:t>
          </a:r>
        </a:p>
        <a:p>
          <a:pPr marL="171450" lvl="1" indent="-171450" algn="l" defTabSz="711200">
            <a:lnSpc>
              <a:spcPct val="90000"/>
            </a:lnSpc>
            <a:spcBef>
              <a:spcPct val="0"/>
            </a:spcBef>
            <a:spcAft>
              <a:spcPct val="15000"/>
            </a:spcAft>
            <a:buChar char="•"/>
          </a:pPr>
          <a:r>
            <a:rPr lang="en-US" sz="1600" kern="1200" dirty="0"/>
            <a:t>Acute care hospitals that report quality data and are meaningful users of EHRs will receive a 3.2 percent increase in Medicare rates</a:t>
          </a:r>
        </a:p>
        <a:p>
          <a:pPr marL="171450" lvl="1" indent="-171450" algn="l" defTabSz="711200">
            <a:lnSpc>
              <a:spcPct val="90000"/>
            </a:lnSpc>
            <a:spcBef>
              <a:spcPct val="0"/>
            </a:spcBef>
            <a:spcAft>
              <a:spcPct val="15000"/>
            </a:spcAft>
            <a:buChar char="•"/>
          </a:pPr>
          <a:r>
            <a:rPr lang="en-US" sz="1600" kern="1200" dirty="0"/>
            <a:t>CMS projects the rate increase will boost total IPPS payments to 3.7 percent in fiscal 2020 after other proposed changes, Uncompensated Care, Ne Technology Add-on Payments, Low Volume, Capital, and other adjustments</a:t>
          </a:r>
          <a:endParaRPr lang="en-US" sz="1600" b="0" kern="1200" dirty="0"/>
        </a:p>
      </dsp:txBody>
      <dsp:txXfrm>
        <a:off x="1047" y="43064"/>
        <a:ext cx="4087192" cy="2452315"/>
      </dsp:txXfrm>
    </dsp:sp>
    <dsp:sp modelId="{4A82FDE3-0EB4-4D13-928E-AD493894695A}">
      <dsp:nvSpPr>
        <dsp:cNvPr id="0" name=""/>
        <dsp:cNvSpPr/>
      </dsp:nvSpPr>
      <dsp:spPr>
        <a:xfrm>
          <a:off x="4496959" y="43064"/>
          <a:ext cx="4087192" cy="24523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55650">
            <a:lnSpc>
              <a:spcPct val="90000"/>
            </a:lnSpc>
            <a:spcBef>
              <a:spcPct val="0"/>
            </a:spcBef>
            <a:spcAft>
              <a:spcPct val="35000"/>
            </a:spcAft>
            <a:buNone/>
          </a:pPr>
          <a:r>
            <a:rPr lang="en-US" sz="1700" b="1" kern="1200" dirty="0"/>
            <a:t>Disproportionate Share Hospital payments</a:t>
          </a:r>
        </a:p>
        <a:p>
          <a:pPr marL="171450" lvl="1" indent="-171450" algn="l" defTabSz="711200">
            <a:lnSpc>
              <a:spcPct val="90000"/>
            </a:lnSpc>
            <a:spcBef>
              <a:spcPct val="0"/>
            </a:spcBef>
            <a:spcAft>
              <a:spcPct val="15000"/>
            </a:spcAft>
            <a:buChar char="•"/>
          </a:pPr>
          <a:r>
            <a:rPr lang="en-US" sz="1600" kern="1200" dirty="0"/>
            <a:t>CMS proposes distributing roughly $8.5 billion in DSH payments in fiscal 2020, an increase of approximately $216 million</a:t>
          </a:r>
        </a:p>
        <a:p>
          <a:pPr marL="171450" lvl="1" indent="-171450" algn="l" defTabSz="711200">
            <a:lnSpc>
              <a:spcPct val="90000"/>
            </a:lnSpc>
            <a:spcBef>
              <a:spcPct val="0"/>
            </a:spcBef>
            <a:spcAft>
              <a:spcPct val="15000"/>
            </a:spcAft>
            <a:buChar char="•"/>
          </a:pPr>
          <a:r>
            <a:rPr lang="en-US" sz="1600" kern="1200" dirty="0"/>
            <a:t>Adjusted for the change in uninsured</a:t>
          </a:r>
        </a:p>
        <a:p>
          <a:pPr marL="171450" lvl="1" indent="-171450" algn="l" defTabSz="711200">
            <a:lnSpc>
              <a:spcPct val="90000"/>
            </a:lnSpc>
            <a:spcBef>
              <a:spcPct val="0"/>
            </a:spcBef>
            <a:spcAft>
              <a:spcPct val="15000"/>
            </a:spcAft>
            <a:buChar char="•"/>
          </a:pPr>
          <a:r>
            <a:rPr lang="en-US" sz="1600" kern="1200" dirty="0"/>
            <a:t>Seeking comment to decide whether to distribute based on S-10 data of FY15 or S-10 FY17 because of instruction changes that in FY17 </a:t>
          </a:r>
        </a:p>
      </dsp:txBody>
      <dsp:txXfrm>
        <a:off x="4496959" y="43064"/>
        <a:ext cx="4087192" cy="2452315"/>
      </dsp:txXfrm>
    </dsp:sp>
    <dsp:sp modelId="{C10CC85D-C978-47A8-AC27-D92CBAC39204}">
      <dsp:nvSpPr>
        <dsp:cNvPr id="0" name=""/>
        <dsp:cNvSpPr/>
      </dsp:nvSpPr>
      <dsp:spPr>
        <a:xfrm>
          <a:off x="4498007" y="2904050"/>
          <a:ext cx="4087192" cy="24523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00100">
            <a:lnSpc>
              <a:spcPct val="90000"/>
            </a:lnSpc>
            <a:spcBef>
              <a:spcPct val="0"/>
            </a:spcBef>
            <a:spcAft>
              <a:spcPct val="35000"/>
            </a:spcAft>
            <a:buNone/>
          </a:pPr>
          <a:r>
            <a:rPr lang="en-US" sz="1800" b="1" kern="1200" dirty="0"/>
            <a:t>CAR-T therapy payment update</a:t>
          </a:r>
        </a:p>
        <a:p>
          <a:pPr marL="171450" lvl="1" indent="-171450" algn="l" defTabSz="711200">
            <a:lnSpc>
              <a:spcPct val="90000"/>
            </a:lnSpc>
            <a:spcBef>
              <a:spcPct val="0"/>
            </a:spcBef>
            <a:spcAft>
              <a:spcPct val="15000"/>
            </a:spcAft>
            <a:buChar char="•"/>
          </a:pPr>
          <a:r>
            <a:rPr lang="en-US" sz="1600" kern="1200" dirty="0"/>
            <a:t>CMS would increase the maximum add-on payment for new technology, including CAR-T cancer therapy, from 50 percent of estimated costs to 65 percent. The American Hospital Association said the payment update would help hospitals in the short term.  </a:t>
          </a:r>
        </a:p>
      </dsp:txBody>
      <dsp:txXfrm>
        <a:off x="4498007" y="2904050"/>
        <a:ext cx="4087192" cy="2452315"/>
      </dsp:txXfrm>
    </dsp:sp>
    <dsp:sp modelId="{8DEB7F0E-5634-45C8-AB16-043DE9FE503F}">
      <dsp:nvSpPr>
        <dsp:cNvPr id="0" name=""/>
        <dsp:cNvSpPr/>
      </dsp:nvSpPr>
      <dsp:spPr>
        <a:xfrm>
          <a:off x="25407" y="2832859"/>
          <a:ext cx="4087192" cy="24523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Wage index changes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Increase wage index for hospitals with a wage index value below 25</a:t>
          </a:r>
          <a:r>
            <a:rPr lang="en-US" sz="1500" kern="1200" baseline="30000" dirty="0"/>
            <a:t>th</a:t>
          </a:r>
          <a:r>
            <a:rPr lang="en-US" sz="1500" kern="1200" dirty="0"/>
            <a:t> percentile </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Decrease wage index for hospitals above the 75</a:t>
          </a:r>
          <a:r>
            <a:rPr lang="en-US" sz="1500" kern="1200" baseline="30000" dirty="0"/>
            <a:t>th</a:t>
          </a:r>
          <a:r>
            <a:rPr lang="en-US" sz="1500" kern="1200" dirty="0"/>
            <a:t> </a:t>
          </a:r>
        </a:p>
        <a:p>
          <a:pPr marL="228600" lvl="2" indent="-114300" algn="l" defTabSz="666750">
            <a:lnSpc>
              <a:spcPct val="90000"/>
            </a:lnSpc>
            <a:spcBef>
              <a:spcPct val="0"/>
            </a:spcBef>
            <a:spcAft>
              <a:spcPct val="15000"/>
            </a:spcAft>
            <a:buChar char="•"/>
          </a:pPr>
          <a:r>
            <a:rPr lang="en-US" sz="1500" kern="1200" dirty="0"/>
            <a:t>Capped at no more than 5% decrease</a:t>
          </a:r>
        </a:p>
        <a:p>
          <a:pPr marL="114300" lvl="1" indent="-114300" algn="l" defTabSz="666750">
            <a:lnSpc>
              <a:spcPct val="90000"/>
            </a:lnSpc>
            <a:spcBef>
              <a:spcPct val="0"/>
            </a:spcBef>
            <a:spcAft>
              <a:spcPct val="15000"/>
            </a:spcAft>
            <a:buChar char="•"/>
          </a:pPr>
          <a:r>
            <a:rPr lang="en-US" sz="1500" kern="1200" dirty="0"/>
            <a:t>CMS is proposing changes to the "rural floor" calculation, which requires the wage index values for urban hospitals to be no lower than the wage index values for rural hospitals in the same state.</a:t>
          </a:r>
        </a:p>
      </dsp:txBody>
      <dsp:txXfrm>
        <a:off x="25407" y="2832859"/>
        <a:ext cx="4087192" cy="2452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41EAD-77B4-40C2-A713-C4B51E785D7C}">
      <dsp:nvSpPr>
        <dsp:cNvPr id="0" name=""/>
        <dsp:cNvSpPr/>
      </dsp:nvSpPr>
      <dsp:spPr>
        <a:xfrm>
          <a:off x="1047" y="43064"/>
          <a:ext cx="4087192" cy="24523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Hospital-Acquired Conditions (HAC) Reduction Program </a:t>
          </a:r>
        </a:p>
        <a:p>
          <a:pPr marL="114300" lvl="1" indent="-114300" algn="l" defTabSz="622300">
            <a:lnSpc>
              <a:spcPct val="90000"/>
            </a:lnSpc>
            <a:spcBef>
              <a:spcPct val="0"/>
            </a:spcBef>
            <a:spcAft>
              <a:spcPct val="15000"/>
            </a:spcAft>
            <a:buChar char="•"/>
          </a:pPr>
          <a:r>
            <a:rPr lang="en-US" sz="1400" kern="1200" dirty="0"/>
            <a:t>Payments reduced by 1% if they fall in worst-performing quartile</a:t>
          </a:r>
        </a:p>
        <a:p>
          <a:pPr marL="114300" lvl="1" indent="-114300" algn="l" defTabSz="622300">
            <a:lnSpc>
              <a:spcPct val="90000"/>
            </a:lnSpc>
            <a:spcBef>
              <a:spcPct val="0"/>
            </a:spcBef>
            <a:spcAft>
              <a:spcPct val="15000"/>
            </a:spcAft>
            <a:buChar char="•"/>
          </a:pPr>
          <a:r>
            <a:rPr lang="en-US" sz="1400" kern="1200" dirty="0"/>
            <a:t>Specify the dates to collect data used to calculate hospital performance for the FY 2022</a:t>
          </a:r>
        </a:p>
        <a:p>
          <a:pPr marL="114300" lvl="1" indent="-114300" algn="l" defTabSz="622300">
            <a:lnSpc>
              <a:spcPct val="90000"/>
            </a:lnSpc>
            <a:spcBef>
              <a:spcPct val="0"/>
            </a:spcBef>
            <a:spcAft>
              <a:spcPct val="15000"/>
            </a:spcAft>
            <a:buChar char="•"/>
          </a:pPr>
          <a:r>
            <a:rPr lang="en-US" sz="1400" kern="1200" dirty="0"/>
            <a:t> Adopt eight factors CMS would use when deciding whether a measure should be removed from the HAC Reduction Program; all of these factors were previously adopted by the Hospital IQR and Hospital VBP Programs</a:t>
          </a:r>
        </a:p>
      </dsp:txBody>
      <dsp:txXfrm>
        <a:off x="1047" y="43064"/>
        <a:ext cx="4087192" cy="2452315"/>
      </dsp:txXfrm>
    </dsp:sp>
    <dsp:sp modelId="{4A82FDE3-0EB4-4D13-928E-AD493894695A}">
      <dsp:nvSpPr>
        <dsp:cNvPr id="0" name=""/>
        <dsp:cNvSpPr/>
      </dsp:nvSpPr>
      <dsp:spPr>
        <a:xfrm>
          <a:off x="4496959" y="43064"/>
          <a:ext cx="4087192" cy="24523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Hospital Readmission Reduction Program (HRRP)</a:t>
          </a:r>
        </a:p>
        <a:p>
          <a:pPr marL="114300" lvl="1" indent="-114300" algn="l" defTabSz="622300">
            <a:lnSpc>
              <a:spcPct val="90000"/>
            </a:lnSpc>
            <a:spcBef>
              <a:spcPct val="0"/>
            </a:spcBef>
            <a:spcAft>
              <a:spcPct val="15000"/>
            </a:spcAft>
            <a:buChar char="•"/>
          </a:pPr>
          <a:r>
            <a:rPr lang="en-US" sz="1400" kern="1200" dirty="0"/>
            <a:t>CMS finalized a payment adjustment methodology in which hospital performance is assessed relative to the performance of hospitals within the same peer group.</a:t>
          </a:r>
        </a:p>
        <a:p>
          <a:pPr marL="114300" lvl="1" indent="-114300" algn="l" defTabSz="622300">
            <a:lnSpc>
              <a:spcPct val="90000"/>
            </a:lnSpc>
            <a:spcBef>
              <a:spcPct val="0"/>
            </a:spcBef>
            <a:spcAft>
              <a:spcPct val="15000"/>
            </a:spcAft>
            <a:buChar char="•"/>
          </a:pPr>
          <a:r>
            <a:rPr lang="en-US" sz="1400" kern="1200" dirty="0"/>
            <a:t>Hospitals are stratified into five peer groups, or quintiles, based on proportion of dual-eligible stays.</a:t>
          </a:r>
        </a:p>
      </dsp:txBody>
      <dsp:txXfrm>
        <a:off x="4496959" y="43064"/>
        <a:ext cx="4087192" cy="2452315"/>
      </dsp:txXfrm>
    </dsp:sp>
    <dsp:sp modelId="{71A62E54-53E7-4CC8-90F8-FA65B19C08BB}">
      <dsp:nvSpPr>
        <dsp:cNvPr id="0" name=""/>
        <dsp:cNvSpPr/>
      </dsp:nvSpPr>
      <dsp:spPr>
        <a:xfrm>
          <a:off x="1047" y="2904099"/>
          <a:ext cx="4087192" cy="24523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Hospital Inpatient Quality Reporting (IQR) Program</a:t>
          </a:r>
        </a:p>
        <a:p>
          <a:pPr marL="114300" lvl="1" indent="-114300" algn="l" defTabSz="577850">
            <a:lnSpc>
              <a:spcPct val="90000"/>
            </a:lnSpc>
            <a:spcBef>
              <a:spcPct val="0"/>
            </a:spcBef>
            <a:spcAft>
              <a:spcPct val="15000"/>
            </a:spcAft>
            <a:buFont typeface="Arial" panose="020B0604020202020204" pitchFamily="34" charset="0"/>
            <a:buChar char="•"/>
          </a:pPr>
          <a:r>
            <a:rPr lang="en-US" sz="1300" b="0" kern="1200" dirty="0"/>
            <a:t>The Hospital IQR Program is a pay-for-reporting quality program that reduces payment to hospitals that fail to meet program requirements.</a:t>
          </a:r>
        </a:p>
        <a:p>
          <a:pPr marL="114300" lvl="1" indent="-114300" algn="l" defTabSz="577850">
            <a:lnSpc>
              <a:spcPct val="90000"/>
            </a:lnSpc>
            <a:spcBef>
              <a:spcPct val="0"/>
            </a:spcBef>
            <a:spcAft>
              <a:spcPct val="15000"/>
            </a:spcAft>
            <a:buFont typeface="Arial" panose="020B0604020202020204" pitchFamily="34" charset="0"/>
            <a:buChar char="•"/>
          </a:pPr>
          <a:r>
            <a:rPr lang="en-US" sz="1300" b="0" kern="1200" dirty="0"/>
            <a:t>CMS proposes updating the Hospital IQR Program’s measure set, among other changes</a:t>
          </a:r>
        </a:p>
        <a:p>
          <a:pPr marL="228600" lvl="2" indent="-114300" algn="l" defTabSz="577850">
            <a:lnSpc>
              <a:spcPct val="90000"/>
            </a:lnSpc>
            <a:spcBef>
              <a:spcPct val="0"/>
            </a:spcBef>
            <a:spcAft>
              <a:spcPct val="15000"/>
            </a:spcAft>
            <a:buFont typeface="Arial" panose="020B0604020202020204" pitchFamily="34" charset="0"/>
            <a:buChar char="•"/>
          </a:pPr>
          <a:r>
            <a:rPr lang="en-US" sz="1300" b="0" kern="1200" dirty="0"/>
            <a:t>Remove the Claims-Based Hospital-Wide All-Cause Readmission measure and replace with the proposed Hybrid Hospital-Wide All-Cause Readmission (Hybrid HWR) Measure</a:t>
          </a:r>
        </a:p>
      </dsp:txBody>
      <dsp:txXfrm>
        <a:off x="1047" y="2904099"/>
        <a:ext cx="4087192" cy="2452315"/>
      </dsp:txXfrm>
    </dsp:sp>
    <dsp:sp modelId="{69BEA3E2-88DF-4783-B303-19179BD2C95C}">
      <dsp:nvSpPr>
        <dsp:cNvPr id="0" name=""/>
        <dsp:cNvSpPr/>
      </dsp:nvSpPr>
      <dsp:spPr>
        <a:xfrm>
          <a:off x="4496959" y="2904099"/>
          <a:ext cx="4087192" cy="24523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mj-lt"/>
            <a:buNone/>
          </a:pPr>
          <a:r>
            <a:rPr lang="en-US" sz="1400" b="1" kern="1200" dirty="0"/>
            <a:t>Promoting Interoperability Programs</a:t>
          </a:r>
        </a:p>
        <a:p>
          <a:pPr marL="57150" lvl="1" indent="-57150" algn="l" defTabSz="488950">
            <a:lnSpc>
              <a:spcPct val="90000"/>
            </a:lnSpc>
            <a:spcBef>
              <a:spcPct val="0"/>
            </a:spcBef>
            <a:spcAft>
              <a:spcPct val="15000"/>
            </a:spcAft>
            <a:buFont typeface="Arial" panose="020B0604020202020204" pitchFamily="34" charset="0"/>
            <a:buChar char="•"/>
          </a:pPr>
          <a:r>
            <a:rPr lang="en-US" sz="1400" b="0" kern="1200" dirty="0">
              <a:solidFill>
                <a:prstClr val="black">
                  <a:hueOff val="0"/>
                  <a:satOff val="0"/>
                  <a:lumOff val="0"/>
                  <a:alphaOff val="0"/>
                </a:prstClr>
              </a:solidFill>
              <a:latin typeface="Calibri"/>
              <a:ea typeface="+mn-ea"/>
              <a:cs typeface="+mn-cs"/>
            </a:rPr>
            <a:t>CMS proposes a continuous 90-day reporting period in calendar year (CY) 2021 for eligible hospitals</a:t>
          </a:r>
        </a:p>
        <a:p>
          <a:pPr marL="57150" lvl="1" indent="0" algn="l" defTabSz="488950">
            <a:lnSpc>
              <a:spcPct val="90000"/>
            </a:lnSpc>
            <a:spcBef>
              <a:spcPct val="0"/>
            </a:spcBef>
            <a:spcAft>
              <a:spcPct val="15000"/>
            </a:spcAft>
            <a:buChar char="•"/>
          </a:pPr>
          <a:r>
            <a:rPr lang="en-US" sz="1400" b="0" kern="1200" dirty="0"/>
            <a:t>CMS proposes making voluntary the measure that requires hospitals to query a prescription drug monitoring program</a:t>
          </a:r>
        </a:p>
        <a:p>
          <a:pPr marL="57150" lvl="1" indent="0" algn="l" defTabSz="488950">
            <a:lnSpc>
              <a:spcPct val="90000"/>
            </a:lnSpc>
            <a:spcBef>
              <a:spcPct val="0"/>
            </a:spcBef>
            <a:spcAft>
              <a:spcPct val="15000"/>
            </a:spcAft>
            <a:buChar char="•"/>
          </a:pPr>
          <a:r>
            <a:rPr lang="en-US" sz="1400" kern="1200" dirty="0"/>
            <a:t>CMS is proposing an EHR reporting period of a minimum of any continuous 90-day period in CY 2021 for new and returning participants in the Medicare Promoting Interoperability Program attesting to CMS.</a:t>
          </a:r>
          <a:endParaRPr lang="en-US" sz="1400" b="0" kern="1200" dirty="0"/>
        </a:p>
      </dsp:txBody>
      <dsp:txXfrm>
        <a:off x="4496959" y="2904099"/>
        <a:ext cx="4087192" cy="24523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6859A-7921-4013-9D63-88D7CDA76EDC}">
      <dsp:nvSpPr>
        <dsp:cNvPr id="0" name=""/>
        <dsp:cNvSpPr/>
      </dsp:nvSpPr>
      <dsp:spPr>
        <a:xfrm>
          <a:off x="0" y="32544"/>
          <a:ext cx="8585200" cy="6624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CAH Residents and Graduate Medical Education</a:t>
          </a:r>
        </a:p>
      </dsp:txBody>
      <dsp:txXfrm>
        <a:off x="0" y="32544"/>
        <a:ext cx="8585200" cy="662400"/>
      </dsp:txXfrm>
    </dsp:sp>
    <dsp:sp modelId="{C344B9E5-346C-483A-B1FF-81F19B1FBC9E}">
      <dsp:nvSpPr>
        <dsp:cNvPr id="0" name=""/>
        <dsp:cNvSpPr/>
      </dsp:nvSpPr>
      <dsp:spPr>
        <a:xfrm>
          <a:off x="0" y="694944"/>
          <a:ext cx="8585200" cy="4671989"/>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To support the training of residents in rural and underserved areas, CMS proposes that </a:t>
          </a:r>
          <a:r>
            <a:rPr lang="en-US" sz="2300" kern="1200" dirty="0">
              <a:solidFill>
                <a:schemeClr val="accent1"/>
              </a:solidFill>
            </a:rPr>
            <a:t>beginning October 1, 2019, a hospital may include FTE residents training at a CAH in its FTE count </a:t>
          </a:r>
          <a:r>
            <a:rPr lang="en-US" sz="2300" kern="1200" dirty="0"/>
            <a:t>as long as it meets the non-provider setting requirements currently included at 42 CFR 412.105(f)(1)(ii)(E) and 413.78(g)</a:t>
          </a:r>
        </a:p>
        <a:p>
          <a:pPr marL="228600" lvl="1" indent="-228600" algn="l" defTabSz="1022350">
            <a:lnSpc>
              <a:spcPct val="90000"/>
            </a:lnSpc>
            <a:spcBef>
              <a:spcPct val="0"/>
            </a:spcBef>
            <a:spcAft>
              <a:spcPct val="15000"/>
            </a:spcAft>
            <a:buChar char="•"/>
          </a:pPr>
          <a:r>
            <a:rPr lang="en-US" sz="2300" kern="1200" dirty="0"/>
            <a:t>“CAH(s) may continue to incur the costs of training residents in an approved residency training program(s) and receive payment based on 101 percent of the reasonable costs for these training costs”</a:t>
          </a:r>
        </a:p>
        <a:p>
          <a:pPr marL="228600" lvl="1" indent="-228600" algn="l" defTabSz="1022350">
            <a:lnSpc>
              <a:spcPct val="90000"/>
            </a:lnSpc>
            <a:spcBef>
              <a:spcPct val="0"/>
            </a:spcBef>
            <a:spcAft>
              <a:spcPct val="15000"/>
            </a:spcAft>
            <a:buChar char="•"/>
          </a:pPr>
          <a:r>
            <a:rPr lang="en-US" sz="2300" kern="1200" dirty="0"/>
            <a:t>“If this proposal is finalized, CMS will work closely with HRSA and the Federal Office of Rural Health Policy to communicate the increased regulatory flexibility to CAHs as well as existing residency programs and the options it affords for increasing rural residency training”</a:t>
          </a:r>
        </a:p>
      </dsp:txBody>
      <dsp:txXfrm>
        <a:off x="0" y="694944"/>
        <a:ext cx="8585200" cy="46719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1402D-8B08-4868-AC68-E2C492820924}">
      <dsp:nvSpPr>
        <dsp:cNvPr id="0" name=""/>
        <dsp:cNvSpPr/>
      </dsp:nvSpPr>
      <dsp:spPr>
        <a:xfrm>
          <a:off x="0" y="32544"/>
          <a:ext cx="8585200" cy="6624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Proposed Change Related to CAH Payment for Ambulance Services</a:t>
          </a:r>
        </a:p>
      </dsp:txBody>
      <dsp:txXfrm>
        <a:off x="0" y="32544"/>
        <a:ext cx="8585200" cy="662400"/>
      </dsp:txXfrm>
    </dsp:sp>
    <dsp:sp modelId="{A823F2F8-03A1-4A1E-8C3D-82E1EEA54472}">
      <dsp:nvSpPr>
        <dsp:cNvPr id="0" name=""/>
        <dsp:cNvSpPr/>
      </dsp:nvSpPr>
      <dsp:spPr>
        <a:xfrm>
          <a:off x="0" y="694944"/>
          <a:ext cx="8585200" cy="4671989"/>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Generally, payment to ambulance providers and suppliers for ambulance services are made under the Ambulance Fee Schedule</a:t>
          </a:r>
        </a:p>
        <a:p>
          <a:pPr marL="228600" lvl="1" indent="-228600" algn="l" defTabSz="1022350">
            <a:lnSpc>
              <a:spcPct val="90000"/>
            </a:lnSpc>
            <a:spcBef>
              <a:spcPct val="0"/>
            </a:spcBef>
            <a:spcAft>
              <a:spcPct val="15000"/>
            </a:spcAft>
            <a:buChar char="•"/>
          </a:pPr>
          <a:r>
            <a:rPr lang="en-US" sz="2300" kern="1200" dirty="0"/>
            <a:t>“Revising (CMS) interpretation of the requirement in section 1834(l)(8)(B) of the Act that the CAH or the entity owned and operated by the CAH be the only provider or supplier of ambulance services that is located within a 35-mile drive of such a CAH, to </a:t>
          </a:r>
          <a:r>
            <a:rPr lang="en-US" sz="2300" b="1" i="1" kern="1200" dirty="0">
              <a:solidFill>
                <a:schemeClr val="accent1"/>
              </a:solidFill>
            </a:rPr>
            <a:t>exclude consideration of ambulance providers or suppliers that are not legally authorized to furnish ambulance services to transport individuals either to or from the CAH</a:t>
          </a:r>
          <a:r>
            <a:rPr lang="en-US" sz="2300" kern="1200" dirty="0">
              <a:solidFill>
                <a:schemeClr val="accent1"/>
              </a:solidFill>
            </a:rPr>
            <a:t>”</a:t>
          </a:r>
        </a:p>
        <a:p>
          <a:pPr marL="228600" lvl="1" indent="-228600" algn="l" defTabSz="1022350">
            <a:lnSpc>
              <a:spcPct val="90000"/>
            </a:lnSpc>
            <a:spcBef>
              <a:spcPct val="0"/>
            </a:spcBef>
            <a:spcAft>
              <a:spcPct val="15000"/>
            </a:spcAft>
            <a:buChar char="•"/>
          </a:pPr>
          <a:r>
            <a:rPr lang="en-US" sz="2300" kern="1200" dirty="0"/>
            <a:t>“For example, consider the scenario where an ambulance supplier is located within a 35-mile drive of a CAH, but in a different State, and the ambulance supplier is not legally authorized [..] to furnish services”</a:t>
          </a:r>
        </a:p>
      </dsp:txBody>
      <dsp:txXfrm>
        <a:off x="0" y="694944"/>
        <a:ext cx="8585200" cy="46719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833BF-AFFE-4717-9838-1D7B915181B3}">
      <dsp:nvSpPr>
        <dsp:cNvPr id="0" name=""/>
        <dsp:cNvSpPr/>
      </dsp:nvSpPr>
      <dsp:spPr>
        <a:xfrm>
          <a:off x="0" y="28359"/>
          <a:ext cx="8585200" cy="4896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Frontier Community Health Integration Project (FCHIP) Demonstration</a:t>
          </a:r>
        </a:p>
      </dsp:txBody>
      <dsp:txXfrm>
        <a:off x="0" y="28359"/>
        <a:ext cx="8585200" cy="489600"/>
      </dsp:txXfrm>
    </dsp:sp>
    <dsp:sp modelId="{806BE7F1-8326-44B8-8DFD-45C529E13D73}">
      <dsp:nvSpPr>
        <dsp:cNvPr id="0" name=""/>
        <dsp:cNvSpPr/>
      </dsp:nvSpPr>
      <dsp:spPr>
        <a:xfrm>
          <a:off x="0" y="517959"/>
          <a:ext cx="8585200" cy="4853160"/>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 RFA identified four interventions, under which specific: </a:t>
          </a:r>
          <a:r>
            <a:rPr lang="en-US" sz="1700" kern="1200" dirty="0">
              <a:solidFill>
                <a:schemeClr val="accent1"/>
              </a:solidFill>
            </a:rPr>
            <a:t>waivers of Medicare payment rules would allow for enhanced payment for telehealth, skilled nursing facility/nursing facility beds, ambulance services, and home health services, respectively”</a:t>
          </a:r>
        </a:p>
        <a:p>
          <a:pPr marL="171450" lvl="1" indent="-171450" algn="l" defTabSz="755650">
            <a:lnSpc>
              <a:spcPct val="90000"/>
            </a:lnSpc>
            <a:spcBef>
              <a:spcPct val="0"/>
            </a:spcBef>
            <a:spcAft>
              <a:spcPct val="15000"/>
            </a:spcAft>
            <a:buChar char="•"/>
          </a:pPr>
          <a:r>
            <a:rPr lang="en-US" sz="1700" b="0" kern="1200" dirty="0"/>
            <a:t>Ten CAHs were selected for participation in the demonstration, which started on August 1, 2016 (Montana, Nevada, and North Dakota)</a:t>
          </a:r>
        </a:p>
        <a:p>
          <a:pPr marL="342900" lvl="2" indent="-171450" algn="l" defTabSz="755650">
            <a:lnSpc>
              <a:spcPct val="90000"/>
            </a:lnSpc>
            <a:spcBef>
              <a:spcPct val="0"/>
            </a:spcBef>
            <a:spcAft>
              <a:spcPct val="15000"/>
            </a:spcAft>
            <a:buChar char="•"/>
          </a:pPr>
          <a:r>
            <a:rPr lang="en-US" sz="1700" b="0" kern="1200" dirty="0"/>
            <a:t>8 participating in telehealth </a:t>
          </a:r>
        </a:p>
        <a:p>
          <a:pPr marL="342900" lvl="2" indent="-171450" algn="l" defTabSz="755650">
            <a:lnSpc>
              <a:spcPct val="90000"/>
            </a:lnSpc>
            <a:spcBef>
              <a:spcPct val="0"/>
            </a:spcBef>
            <a:spcAft>
              <a:spcPct val="15000"/>
            </a:spcAft>
            <a:buChar char="•"/>
          </a:pPr>
          <a:r>
            <a:rPr lang="en-US" sz="1700" b="0" kern="1200" dirty="0"/>
            <a:t>3 participating in nursing facility/nursing facility bed intervention</a:t>
          </a:r>
        </a:p>
        <a:p>
          <a:pPr marL="342900" lvl="2" indent="-171450" algn="l" defTabSz="755650">
            <a:lnSpc>
              <a:spcPct val="90000"/>
            </a:lnSpc>
            <a:spcBef>
              <a:spcPct val="0"/>
            </a:spcBef>
            <a:spcAft>
              <a:spcPct val="15000"/>
            </a:spcAft>
            <a:buChar char="•"/>
          </a:pPr>
          <a:r>
            <a:rPr lang="en-US" sz="1700" b="0" kern="1200" dirty="0"/>
            <a:t>2 participating in ambulance service intervention </a:t>
          </a:r>
        </a:p>
        <a:p>
          <a:pPr marL="342900" lvl="2" indent="-171450" algn="l" defTabSz="755650">
            <a:lnSpc>
              <a:spcPct val="90000"/>
            </a:lnSpc>
            <a:spcBef>
              <a:spcPct val="0"/>
            </a:spcBef>
            <a:spcAft>
              <a:spcPct val="15000"/>
            </a:spcAft>
            <a:buChar char="•"/>
          </a:pPr>
          <a:r>
            <a:rPr lang="en-US" sz="1700" b="0" kern="1200" dirty="0"/>
            <a:t>0 participating in Home Health intervention</a:t>
          </a:r>
        </a:p>
        <a:p>
          <a:pPr marL="171450" lvl="1" indent="-171450" algn="l" defTabSz="755650">
            <a:lnSpc>
              <a:spcPct val="90000"/>
            </a:lnSpc>
            <a:spcBef>
              <a:spcPct val="0"/>
            </a:spcBef>
            <a:spcAft>
              <a:spcPct val="15000"/>
            </a:spcAft>
            <a:buChar char="•"/>
          </a:pPr>
          <a:r>
            <a:rPr lang="en-US" sz="1700" b="0" kern="1200" dirty="0"/>
            <a:t>“If analysis of claims data for Medicare beneficiaries receiving services at each of the participating CAHs, as well as from other data sources, including cost reports for these CAHs, shows that increases in Medicare payments under the demonstration during the 3-year period are not sufficiently offset by reductions elsewhere, we will recoup the additional expenditures attributable to the demonstration through a reduction in payments to all CAHs nationwide”</a:t>
          </a:r>
        </a:p>
        <a:p>
          <a:pPr marL="171450" lvl="1" indent="-171450" algn="l" defTabSz="755650">
            <a:lnSpc>
              <a:spcPct val="90000"/>
            </a:lnSpc>
            <a:spcBef>
              <a:spcPct val="0"/>
            </a:spcBef>
            <a:spcAft>
              <a:spcPct val="15000"/>
            </a:spcAft>
            <a:buChar char="•"/>
          </a:pPr>
          <a:r>
            <a:rPr lang="en-US" sz="1700" b="0" kern="1200" dirty="0">
              <a:solidFill>
                <a:schemeClr val="accent1"/>
              </a:solidFill>
            </a:rPr>
            <a:t>“Based on actuarial analysis using cost report settlements for FYs 2013 and 2014, the demonstration is projected to satisfy the budget neutrality requirement and likely yield a total net savings”</a:t>
          </a:r>
        </a:p>
      </dsp:txBody>
      <dsp:txXfrm>
        <a:off x="0" y="517959"/>
        <a:ext cx="8585200" cy="4853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04168-032A-4AD2-AC10-851C27C6CEC0}">
      <dsp:nvSpPr>
        <dsp:cNvPr id="0" name=""/>
        <dsp:cNvSpPr/>
      </dsp:nvSpPr>
      <dsp:spPr>
        <a:xfrm>
          <a:off x="33" y="177621"/>
          <a:ext cx="3186063" cy="4032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Primary Care First</a:t>
          </a:r>
        </a:p>
      </dsp:txBody>
      <dsp:txXfrm>
        <a:off x="33" y="177621"/>
        <a:ext cx="3186063" cy="403200"/>
      </dsp:txXfrm>
    </dsp:sp>
    <dsp:sp modelId="{7731A10C-8C49-421F-B814-869F9E928244}">
      <dsp:nvSpPr>
        <dsp:cNvPr id="0" name=""/>
        <dsp:cNvSpPr/>
      </dsp:nvSpPr>
      <dsp:spPr>
        <a:xfrm>
          <a:off x="33" y="580821"/>
          <a:ext cx="3186063" cy="2267370"/>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Addresses importance of primary care by creating a seamless continuum of care and accommodating interested providers at multiple stages of readiness to assume accountability for patient outcomes</a:t>
          </a:r>
        </a:p>
        <a:p>
          <a:pPr marL="114300" lvl="1" indent="-114300" algn="l" defTabSz="622300">
            <a:lnSpc>
              <a:spcPct val="90000"/>
            </a:lnSpc>
            <a:spcBef>
              <a:spcPct val="0"/>
            </a:spcBef>
            <a:spcAft>
              <a:spcPct val="15000"/>
            </a:spcAft>
            <a:buChar char="•"/>
          </a:pPr>
          <a:r>
            <a:rPr lang="en-US" sz="1400" kern="1200" dirty="0"/>
            <a:t>Two payment model options:</a:t>
          </a:r>
        </a:p>
        <a:p>
          <a:pPr marL="228600" lvl="2" indent="-114300" algn="l" defTabSz="622300">
            <a:lnSpc>
              <a:spcPct val="90000"/>
            </a:lnSpc>
            <a:spcBef>
              <a:spcPct val="0"/>
            </a:spcBef>
            <a:spcAft>
              <a:spcPct val="15000"/>
            </a:spcAft>
            <a:buChar char="•"/>
          </a:pPr>
          <a:r>
            <a:rPr lang="en-US" sz="1400" kern="1200" dirty="0"/>
            <a:t>Primary Care First (PCF) – General</a:t>
          </a:r>
        </a:p>
        <a:p>
          <a:pPr marL="228600" lvl="2" indent="-114300" algn="l" defTabSz="622300">
            <a:lnSpc>
              <a:spcPct val="90000"/>
            </a:lnSpc>
            <a:spcBef>
              <a:spcPct val="0"/>
            </a:spcBef>
            <a:spcAft>
              <a:spcPct val="15000"/>
            </a:spcAft>
            <a:buChar char="•"/>
          </a:pPr>
          <a:r>
            <a:rPr lang="en-US" sz="1400" kern="1200" dirty="0"/>
            <a:t>Primary Care First – High Need Populations</a:t>
          </a:r>
        </a:p>
      </dsp:txBody>
      <dsp:txXfrm>
        <a:off x="33" y="580821"/>
        <a:ext cx="3186063" cy="2267370"/>
      </dsp:txXfrm>
    </dsp:sp>
    <dsp:sp modelId="{115DEAA9-EA00-4D7C-ABA9-1F3AE0521EB5}">
      <dsp:nvSpPr>
        <dsp:cNvPr id="0" name=""/>
        <dsp:cNvSpPr/>
      </dsp:nvSpPr>
      <dsp:spPr>
        <a:xfrm>
          <a:off x="3632145" y="177621"/>
          <a:ext cx="3186063" cy="4032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Direct Contracting </a:t>
          </a:r>
        </a:p>
      </dsp:txBody>
      <dsp:txXfrm>
        <a:off x="3632145" y="177621"/>
        <a:ext cx="3186063" cy="403200"/>
      </dsp:txXfrm>
    </dsp:sp>
    <dsp:sp modelId="{39E98AAB-22FF-407D-8B69-480284135765}">
      <dsp:nvSpPr>
        <dsp:cNvPr id="0" name=""/>
        <dsp:cNvSpPr/>
      </dsp:nvSpPr>
      <dsp:spPr>
        <a:xfrm>
          <a:off x="3632145" y="580821"/>
          <a:ext cx="3186063" cy="2267370"/>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Set of three voluntary payment model options aimed at reducing expenditures and preserving or enhancing quality of care for beneficiaries in Medicare FFS</a:t>
          </a:r>
        </a:p>
        <a:p>
          <a:pPr marL="228600" lvl="2" indent="-114300" algn="l" defTabSz="622300">
            <a:lnSpc>
              <a:spcPct val="90000"/>
            </a:lnSpc>
            <a:spcBef>
              <a:spcPct val="0"/>
            </a:spcBef>
            <a:spcAft>
              <a:spcPct val="15000"/>
            </a:spcAft>
            <a:buChar char="•"/>
          </a:pPr>
          <a:r>
            <a:rPr lang="en-US" sz="1400" kern="1200" dirty="0"/>
            <a:t>Three payment model options</a:t>
          </a:r>
        </a:p>
        <a:p>
          <a:pPr marL="342900" lvl="3" indent="-114300" algn="l" defTabSz="622300">
            <a:lnSpc>
              <a:spcPct val="90000"/>
            </a:lnSpc>
            <a:spcBef>
              <a:spcPct val="0"/>
            </a:spcBef>
            <a:spcAft>
              <a:spcPct val="15000"/>
            </a:spcAft>
            <a:buChar char="•"/>
          </a:pPr>
          <a:r>
            <a:rPr lang="en-US" sz="1400" kern="1200" dirty="0"/>
            <a:t>Direct Contracting – Professional</a:t>
          </a:r>
        </a:p>
        <a:p>
          <a:pPr marL="342900" lvl="3" indent="-114300" algn="l" defTabSz="622300">
            <a:lnSpc>
              <a:spcPct val="90000"/>
            </a:lnSpc>
            <a:spcBef>
              <a:spcPct val="0"/>
            </a:spcBef>
            <a:spcAft>
              <a:spcPct val="15000"/>
            </a:spcAft>
            <a:buChar char="•"/>
          </a:pPr>
          <a:r>
            <a:rPr lang="en-US" sz="1400" kern="1200" dirty="0"/>
            <a:t>Direct Contracting – Global</a:t>
          </a:r>
        </a:p>
        <a:p>
          <a:pPr marL="342900" lvl="3" indent="-114300" algn="l" defTabSz="622300">
            <a:lnSpc>
              <a:spcPct val="90000"/>
            </a:lnSpc>
            <a:spcBef>
              <a:spcPct val="0"/>
            </a:spcBef>
            <a:spcAft>
              <a:spcPct val="15000"/>
            </a:spcAft>
            <a:buChar char="•"/>
          </a:pPr>
          <a:r>
            <a:rPr lang="en-US" sz="1400" kern="1200" dirty="0"/>
            <a:t>Direct Contracting – Geographic</a:t>
          </a:r>
        </a:p>
      </dsp:txBody>
      <dsp:txXfrm>
        <a:off x="3632145" y="580821"/>
        <a:ext cx="3186063" cy="22673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D373A-1D15-4FAB-AD9B-A39AB419415A}">
      <dsp:nvSpPr>
        <dsp:cNvPr id="0" name=""/>
        <dsp:cNvSpPr/>
      </dsp:nvSpPr>
      <dsp:spPr>
        <a:xfrm>
          <a:off x="361" y="255419"/>
          <a:ext cx="3807881" cy="279258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Professional PBP</a:t>
          </a:r>
          <a:endParaRPr lang="en-US" sz="1600" kern="1200" dirty="0"/>
        </a:p>
        <a:p>
          <a:pPr marL="114300" lvl="1" indent="-114300" algn="l" defTabSz="622300">
            <a:lnSpc>
              <a:spcPct val="90000"/>
            </a:lnSpc>
            <a:spcBef>
              <a:spcPct val="0"/>
            </a:spcBef>
            <a:spcAft>
              <a:spcPct val="15000"/>
            </a:spcAft>
            <a:buChar char="•"/>
          </a:pPr>
          <a:r>
            <a:rPr lang="en-US" sz="1400" kern="1200" dirty="0"/>
            <a:t>Offers the lower risk-sharing arrangement—50% savings/losses</a:t>
          </a:r>
        </a:p>
        <a:p>
          <a:pPr marL="114300" lvl="1" indent="-114300" algn="l" defTabSz="622300">
            <a:lnSpc>
              <a:spcPct val="90000"/>
            </a:lnSpc>
            <a:spcBef>
              <a:spcPct val="0"/>
            </a:spcBef>
            <a:spcAft>
              <a:spcPct val="15000"/>
            </a:spcAft>
            <a:buChar char="•"/>
          </a:pPr>
          <a:r>
            <a:rPr lang="en-US" sz="1400" kern="1200" dirty="0"/>
            <a:t>Provides Primary Care Capitation, a capitated, risk-adjusted monthly payment for enhanced primary care services</a:t>
          </a:r>
        </a:p>
        <a:p>
          <a:pPr marL="114300" lvl="1" indent="-114300" algn="l" defTabSz="622300">
            <a:lnSpc>
              <a:spcPct val="90000"/>
            </a:lnSpc>
            <a:spcBef>
              <a:spcPct val="0"/>
            </a:spcBef>
            <a:spcAft>
              <a:spcPct val="15000"/>
            </a:spcAft>
            <a:buChar char="•"/>
          </a:pPr>
          <a:r>
            <a:rPr lang="en-US" sz="1400" b="0" i="0" kern="1200" dirty="0"/>
            <a:t>CMS will offer primary care capitation equal to 7 percent of the total cost of care for enhanced primary care services, along with 50 percent shared savings/shared losses with CMS</a:t>
          </a:r>
          <a:endParaRPr lang="en-US" sz="1400" kern="1200" dirty="0"/>
        </a:p>
      </dsp:txBody>
      <dsp:txXfrm>
        <a:off x="361" y="255419"/>
        <a:ext cx="3807881" cy="2792589"/>
      </dsp:txXfrm>
    </dsp:sp>
    <dsp:sp modelId="{A164AEEB-9BFB-4F8D-9BB6-608544F37A72}">
      <dsp:nvSpPr>
        <dsp:cNvPr id="0" name=""/>
        <dsp:cNvSpPr/>
      </dsp:nvSpPr>
      <dsp:spPr>
        <a:xfrm>
          <a:off x="4041096" y="228607"/>
          <a:ext cx="4112689" cy="285345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Global PBP</a:t>
          </a:r>
          <a:endParaRPr lang="en-US" sz="1600" kern="1200" dirty="0"/>
        </a:p>
        <a:p>
          <a:pPr marL="114300" lvl="1" indent="-114300" algn="l" defTabSz="622300">
            <a:lnSpc>
              <a:spcPct val="90000"/>
            </a:lnSpc>
            <a:spcBef>
              <a:spcPct val="0"/>
            </a:spcBef>
            <a:spcAft>
              <a:spcPct val="15000"/>
            </a:spcAft>
            <a:buChar char="•"/>
          </a:pPr>
          <a:r>
            <a:rPr lang="en-US" sz="1400" kern="1200" dirty="0"/>
            <a:t>Offers the highest risk sharing arrangement—100% savings/losses</a:t>
          </a:r>
        </a:p>
        <a:p>
          <a:pPr marL="114300" lvl="1" indent="-114300" algn="l" defTabSz="622300">
            <a:lnSpc>
              <a:spcPct val="90000"/>
            </a:lnSpc>
            <a:spcBef>
              <a:spcPct val="0"/>
            </a:spcBef>
            <a:spcAft>
              <a:spcPct val="15000"/>
            </a:spcAft>
            <a:buChar char="•"/>
          </a:pPr>
          <a:r>
            <a:rPr lang="en-US" sz="1400" kern="1200" dirty="0"/>
            <a:t>Provides two payment options:</a:t>
          </a:r>
        </a:p>
        <a:p>
          <a:pPr marL="228600" lvl="2" indent="-114300" algn="l" defTabSz="622300">
            <a:lnSpc>
              <a:spcPct val="90000"/>
            </a:lnSpc>
            <a:spcBef>
              <a:spcPct val="0"/>
            </a:spcBef>
            <a:spcAft>
              <a:spcPct val="15000"/>
            </a:spcAft>
            <a:buChar char="•"/>
          </a:pPr>
          <a:r>
            <a:rPr lang="en-US" sz="1400" kern="1200" dirty="0"/>
            <a:t>Primary Care Capitation</a:t>
          </a:r>
        </a:p>
        <a:p>
          <a:pPr marL="228600" lvl="2" indent="-114300" algn="l" defTabSz="622300">
            <a:lnSpc>
              <a:spcPct val="90000"/>
            </a:lnSpc>
            <a:spcBef>
              <a:spcPct val="0"/>
            </a:spcBef>
            <a:spcAft>
              <a:spcPct val="15000"/>
            </a:spcAft>
            <a:buChar char="•"/>
          </a:pPr>
          <a:r>
            <a:rPr lang="en-US" sz="1400" kern="1200" dirty="0"/>
            <a:t>Total Care Capitation, capitated, risk-adjusted monthly payment for all services provided by DC Participants and preferred providers with whom the DCE has an agreement</a:t>
          </a:r>
        </a:p>
        <a:p>
          <a:pPr marL="114300" lvl="1" indent="-114300" algn="l" defTabSz="622300">
            <a:lnSpc>
              <a:spcPct val="90000"/>
            </a:lnSpc>
            <a:spcBef>
              <a:spcPct val="0"/>
            </a:spcBef>
            <a:spcAft>
              <a:spcPct val="15000"/>
            </a:spcAft>
            <a:buChar char="•"/>
          </a:pPr>
          <a:r>
            <a:rPr lang="en-US" sz="1400" b="0" i="0" kern="1200" dirty="0"/>
            <a:t>CMS will offer the choice of Primary Care Capitation or Total Care Capitation, in addition to 100 percent shared savings/losses</a:t>
          </a:r>
          <a:endParaRPr lang="en-US" sz="1400" kern="1200" dirty="0"/>
        </a:p>
      </dsp:txBody>
      <dsp:txXfrm>
        <a:off x="4041096" y="228607"/>
        <a:ext cx="4112689" cy="2853459"/>
      </dsp:txXfrm>
    </dsp:sp>
    <dsp:sp modelId="{26A2194B-F463-45C3-80B3-B65030D3A17C}">
      <dsp:nvSpPr>
        <dsp:cNvPr id="0" name=""/>
        <dsp:cNvSpPr/>
      </dsp:nvSpPr>
      <dsp:spPr>
        <a:xfrm>
          <a:off x="1067157" y="3275266"/>
          <a:ext cx="5638800" cy="183012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Geographic PBP</a:t>
          </a:r>
          <a:endParaRPr lang="en-US" sz="1600" kern="1200" dirty="0"/>
        </a:p>
        <a:p>
          <a:pPr marL="171450" lvl="1" indent="-171450" algn="l" defTabSz="711200">
            <a:lnSpc>
              <a:spcPct val="90000"/>
            </a:lnSpc>
            <a:spcBef>
              <a:spcPct val="0"/>
            </a:spcBef>
            <a:spcAft>
              <a:spcPct val="15000"/>
            </a:spcAft>
            <a:buChar char="•"/>
          </a:pPr>
          <a:r>
            <a:rPr lang="en-US" sz="1600" kern="1200" dirty="0"/>
            <a:t>CMS is seeking public input through an RFI</a:t>
          </a:r>
        </a:p>
        <a:p>
          <a:pPr marL="171450" lvl="1" indent="-171450" algn="l" defTabSz="711200">
            <a:lnSpc>
              <a:spcPct val="90000"/>
            </a:lnSpc>
            <a:spcBef>
              <a:spcPct val="0"/>
            </a:spcBef>
            <a:spcAft>
              <a:spcPct val="15000"/>
            </a:spcAft>
            <a:buChar char="•"/>
          </a:pPr>
          <a:r>
            <a:rPr lang="en-US" sz="1600" kern="1200" dirty="0"/>
            <a:t>Would offer a similar risk-arrangement as the Global PBP option as potential participants would assume responsibility for the total cost of care for all Medicare FFS beneficiaries in a defined target region. </a:t>
          </a:r>
        </a:p>
      </dsp:txBody>
      <dsp:txXfrm>
        <a:off x="1067157" y="3275266"/>
        <a:ext cx="5638800" cy="18301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62238A-A850-49A8-9567-E6D06F23330B}" type="datetimeFigureOut">
              <a:rPr lang="en-US" smtClean="0"/>
              <a:t>5/24/2019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2733F4-ABC1-425B-AF2D-C30C6B960805}" type="slidenum">
              <a:rPr lang="en-US" smtClean="0"/>
              <a:t>‹#›</a:t>
            </a:fld>
            <a:endParaRPr lang="en-US"/>
          </a:p>
        </p:txBody>
      </p:sp>
    </p:spTree>
    <p:extLst>
      <p:ext uri="{BB962C8B-B14F-4D97-AF65-F5344CB8AC3E}">
        <p14:creationId xmlns:p14="http://schemas.microsoft.com/office/powerpoint/2010/main" val="2392544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8F5FB-1543-4255-9BCE-86043B97FC75}" type="datetimeFigureOut">
              <a:rPr lang="en-US" smtClean="0"/>
              <a:t>5/24/2019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2D5DA-68D8-4DE7-A4B8-D7DF541A9B08}" type="slidenum">
              <a:rPr lang="en-US" smtClean="0"/>
              <a:t>‹#›</a:t>
            </a:fld>
            <a:endParaRPr lang="en-US"/>
          </a:p>
        </p:txBody>
      </p:sp>
    </p:spTree>
    <p:extLst>
      <p:ext uri="{BB962C8B-B14F-4D97-AF65-F5344CB8AC3E}">
        <p14:creationId xmlns:p14="http://schemas.microsoft.com/office/powerpoint/2010/main" val="375215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A3129B4-0147-4AA7-8352-32C1C1B7B39E}" type="datetime1">
              <a:rPr lang="en-US" smtClean="0">
                <a:solidFill>
                  <a:prstClr val="black">
                    <a:tint val="75000"/>
                  </a:prstClr>
                </a:solidFill>
              </a:rPr>
              <a:t>5/24/2019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17466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1EA7E7-BF56-445C-B9B9-17404EF11FE3}" type="datetime1">
              <a:rPr lang="en-US" smtClean="0">
                <a:solidFill>
                  <a:prstClr val="black">
                    <a:tint val="75000"/>
                  </a:prstClr>
                </a:solidFill>
              </a:rPr>
              <a:t>5/24/2019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91120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5E946A-6FBA-4614-876B-94C5BC63F99D}" type="datetime1">
              <a:rPr lang="en-US" smtClean="0">
                <a:solidFill>
                  <a:prstClr val="black">
                    <a:tint val="75000"/>
                  </a:prstClr>
                </a:solidFill>
              </a:rPr>
              <a:t>5/24/2019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43385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0672F-65A9-43D6-804F-48596D1E4C07}" type="datetime1">
              <a:rPr lang="en-US" smtClean="0">
                <a:solidFill>
                  <a:prstClr val="black">
                    <a:tint val="75000"/>
                  </a:prstClr>
                </a:solidFill>
              </a:rPr>
              <a:t>5/24/2019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78855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5E23271-E725-4C27-8400-4799AC9A603E}" type="datetime1">
              <a:rPr lang="en-US" smtClean="0">
                <a:solidFill>
                  <a:prstClr val="black">
                    <a:tint val="75000"/>
                  </a:prstClr>
                </a:solidFill>
              </a:rPr>
              <a:t>5/24/2019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55148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2987985-5940-4536-84C2-56427642D774}" type="datetime1">
              <a:rPr lang="en-US" smtClean="0">
                <a:solidFill>
                  <a:prstClr val="black">
                    <a:tint val="75000"/>
                  </a:prstClr>
                </a:solidFill>
              </a:rPr>
              <a:t>5/24/2019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38845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41D7E7C-3849-4EDE-BBE5-A36CB3BFDAFA}" type="datetime1">
              <a:rPr lang="en-US" smtClean="0">
                <a:solidFill>
                  <a:prstClr val="black">
                    <a:tint val="75000"/>
                  </a:prstClr>
                </a:solidFill>
              </a:rPr>
              <a:t>5/24/2019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16868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14F1F9D-D011-46AF-982D-0AC7D198B4FA}" type="datetime1">
              <a:rPr lang="en-US" smtClean="0">
                <a:solidFill>
                  <a:prstClr val="black">
                    <a:tint val="75000"/>
                  </a:prstClr>
                </a:solidFill>
              </a:rPr>
              <a:t>5/24/2019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5080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47648E-9A63-47D6-9D7E-684FA5915620}" type="datetime1">
              <a:rPr lang="en-US" smtClean="0">
                <a:solidFill>
                  <a:prstClr val="black">
                    <a:tint val="75000"/>
                  </a:prstClr>
                </a:solidFill>
              </a:rPr>
              <a:t>5/24/2019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16034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C613C687-8025-4E25-990D-52B27FCEB0F2}" type="datetime1">
              <a:rPr lang="en-US" smtClean="0">
                <a:solidFill>
                  <a:prstClr val="black">
                    <a:tint val="75000"/>
                  </a:prstClr>
                </a:solidFill>
              </a:rPr>
              <a:t>5/24/2019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42553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D07A3C-D138-4E75-BF45-D463E2062060}" type="datetime1">
              <a:rPr lang="en-US" smtClean="0">
                <a:solidFill>
                  <a:prstClr val="black">
                    <a:tint val="75000"/>
                  </a:prstClr>
                </a:solidFill>
              </a:rPr>
              <a:t>5/24/2019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408961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sp>
        <p:nvSpPr>
          <p:cNvPr id="1026" name="Title Placeholder 1"/>
          <p:cNvSpPr>
            <a:spLocks noGrp="1"/>
          </p:cNvSpPr>
          <p:nvPr>
            <p:ph type="title"/>
          </p:nvPr>
        </p:nvSpPr>
        <p:spPr bwMode="auto">
          <a:xfrm>
            <a:off x="152400" y="457200"/>
            <a:ext cx="6400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914399" y="1417637"/>
            <a:ext cx="7295731"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689CAD-E4D1-42CB-9BA9-01A0138D6D66}" type="datetime1">
              <a:rPr lang="en-US" smtClean="0">
                <a:solidFill>
                  <a:prstClr val="black">
                    <a:tint val="75000"/>
                  </a:prstClr>
                </a:solidFill>
              </a:rPr>
              <a:t>5/24/2019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1033" name="Slide Number Placeholder 3"/>
          <p:cNvSpPr txBox="1">
            <a:spLocks/>
          </p:cNvSpPr>
          <p:nvPr userDrawn="1"/>
        </p:nvSpPr>
        <p:spPr bwMode="auto">
          <a:xfrm>
            <a:off x="8610600" y="6492875"/>
            <a:ext cx="533400" cy="365125"/>
          </a:xfrm>
          <a:prstGeom prst="rect">
            <a:avLst/>
          </a:prstGeom>
          <a:no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2FAF52-A8C0-428D-B0BB-FA81FD3C01EA}" type="slidenum">
              <a:rPr lang="en-US" sz="1200" b="0" smtClean="0">
                <a:solidFill>
                  <a:schemeClr val="bg1">
                    <a:lumMod val="50000"/>
                  </a:schemeClr>
                </a:solidFill>
                <a:latin typeface="+mn-lt"/>
                <a:cs typeface="Arial" charset="0"/>
              </a:rPr>
              <a:pPr fontAlgn="base">
                <a:spcBef>
                  <a:spcPct val="0"/>
                </a:spcBef>
                <a:spcAft>
                  <a:spcPct val="0"/>
                </a:spcAft>
                <a:defRPr/>
              </a:pPr>
              <a:t>‹#›</a:t>
            </a:fld>
            <a:endParaRPr lang="en-US" sz="1400" b="0">
              <a:solidFill>
                <a:schemeClr val="bg1">
                  <a:lumMod val="50000"/>
                </a:schemeClr>
              </a:solidFill>
              <a:latin typeface="+mn-lt"/>
              <a:cs typeface="Arial" charset="0"/>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620000" y="670560"/>
            <a:ext cx="1449237" cy="320040"/>
          </a:xfrm>
          <a:prstGeom prst="rect">
            <a:avLst/>
          </a:prstGeom>
        </p:spPr>
      </p:pic>
      <p:pic>
        <p:nvPicPr>
          <p:cNvPr id="12" name="Picture 1"/>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61670" y="6266993"/>
            <a:ext cx="656219" cy="56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70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8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www.medpac.gov/docs/default-source/reports/jun18_medpacreporttocongress_sec.pdf?sfvrsn=0"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edpac.gov/docs/default-source/reports/jun18_medpacreporttocongress_sec.pdf?sfvrsn=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medpac.gov/docs/default-source/reports/jun18_medpacreporttocongress_sec.pdf?sfvrsn=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hfma.org/Content.aspx?id=62592&amp;utm_source=Real+Magnet&amp;utm_medium=email&amp;utm_campaign=135259243#.XBQEUeLQnS0.linkedi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odernhealthcare.com/safety-quality/aha-pushes-back-proposed-changes-cms-hospital-star-ratings" TargetMode="External"/><Relationship Id="rId2" Type="http://schemas.openxmlformats.org/officeDocument/2006/relationships/hyperlink" Target="https://www.modernhealthcare.com/safety-quality/hospitals-hopeful-big-changes-are-coming-cms-star-rating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hyperlink" Target="https://www.cms.gov/newsroom/fact-sheets/fiscal-year-fy-2020-medicare-hospital-inpatient-prospective-payment-system-ipps-and-long-term-acute" TargetMode="External"/><Relationship Id="rId3" Type="http://schemas.openxmlformats.org/officeDocument/2006/relationships/diagramLayout" Target="../diagrams/layout3.xml"/><Relationship Id="rId7" Type="http://schemas.openxmlformats.org/officeDocument/2006/relationships/hyperlink" Target="https://www.beckershospitalreview.com/finance/cms-proposed-inpatient-payment-rule-for-2020-9-things-to-know.html"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hyperlink" Target="https://www.cms.gov/newsroom/fact-sheets/fiscal-year-fy-2020-medicare-hospital-inpatient-prospective-payment-system-ipps-and-long-term-acute" TargetMode="External"/><Relationship Id="rId3" Type="http://schemas.openxmlformats.org/officeDocument/2006/relationships/diagramLayout" Target="../diagrams/layout4.xml"/><Relationship Id="rId7" Type="http://schemas.openxmlformats.org/officeDocument/2006/relationships/hyperlink" Target="https://www.beckershospitalreview.com/finance/cms-proposed-inpatient-payment-rule-for-2020-9-things-to-know.html"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federalregister.gov/documents/2019/05/03/2019-08330/medicare-program-hospital-inpatient-prospective-payment-systems-for-acute-care-hospitals-and-the"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ww.federalregister.gov/documents/2019/05/03/2019-08330/medicare-program-hospital-inpatient-prospective-payment-systems-for-acute-care-hospitals-and-the"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s://www.federalregister.gov/documents/2019/05/03/2019-08330/medicare-program-hospital-inpatient-prospective-payment-systems-for-acute-care-hospitals-and-the"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hyperlink" Target="https://www.healthexec.com/topics/policy/cms-launches-primary-cares-initiative" TargetMode="External"/><Relationship Id="rId7" Type="http://schemas.openxmlformats.org/officeDocument/2006/relationships/diagramQuickStyle" Target="../diagrams/quickStyle8.xml"/><Relationship Id="rId2" Type="http://schemas.openxmlformats.org/officeDocument/2006/relationships/hyperlink" Target="https://innovation.cms.gov/Files/x/primary-cares-initiative-onepager.pdf" TargetMode="Externa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hyperlink" Target="https://www.cms.gov/newsroom/press-releases/hhs-news-hhs-deliver-value-based-transformation-primary-care" TargetMode="External"/><Relationship Id="rId9" Type="http://schemas.microsoft.com/office/2007/relationships/diagramDrawing" Target="../diagrams/drawing8.xml"/></Relationships>
</file>

<file path=ppt/slides/_rels/slide23.xml.rels><?xml version="1.0" encoding="UTF-8" standalone="yes"?>
<Relationships xmlns="http://schemas.openxmlformats.org/package/2006/relationships"><Relationship Id="rId2" Type="http://schemas.openxmlformats.org/officeDocument/2006/relationships/hyperlink" Target="https://www.cms.gov/newsroom/fact-sheets/primary-care-first-foster-independence-reward-outcom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cms.gov/newsroom/fact-sheets/primary-care-first-foster-independence-reward-outcom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ms.gov/newsroom/fact-sheets/primary-care-first-foster-independence-reward-outcom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ms.gov/newsroom/fact-sheets/direct-contract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s://www.cms.gov/newsroom/fact-sheets/direct-contracting"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hyperlink" Target="https://www.cms.gov/newsroom/fact-sheets/direct-contracti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rporate.walmart.com/newsroom/company-facts" TargetMode="Externa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3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hyperlink" Target="mailto:AISHealthDaily@aishealth.com" TargetMode="Externa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nn.com/2019/03/25/politics/trump-administration-aca/index.html" TargetMode="External"/><Relationship Id="rId2" Type="http://schemas.openxmlformats.org/officeDocument/2006/relationships/hyperlink" Target="https://www.modernhealthcare.com/government/doj-changes-course-entire-aca-should-be-struck-dow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beckershospitalreview.com/hospital-management-administration/house-democrats-unveil-healthcare-bill-8-things-to-know.html" TargetMode="External"/><Relationship Id="rId3" Type="http://schemas.openxmlformats.org/officeDocument/2006/relationships/diagramLayout" Target="../diagrams/layout1.xml"/><Relationship Id="rId7" Type="http://schemas.openxmlformats.org/officeDocument/2006/relationships/hyperlink" Target="https://www.cnn.com/2019/03/28/politics/republican-health-care-proposals/index.html"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1981200"/>
            <a:ext cx="9144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en-US" sz="4000" b="0" i="0" u="none" strike="noStrike" kern="1200" cap="none" spc="0" normalizeH="0" baseline="0" noProof="0" dirty="0">
                <a:ln>
                  <a:noFill/>
                </a:ln>
                <a:solidFill>
                  <a:schemeClr val="bg1"/>
                </a:solidFill>
                <a:effectLst/>
                <a:uLnTx/>
                <a:uFillTx/>
                <a:latin typeface="Gill Sans MT" pitchFamily="34" charset="0"/>
                <a:ea typeface="Verdana" pitchFamily="34" charset="0"/>
                <a:cs typeface="Verdana" pitchFamily="34" charset="0"/>
              </a:rPr>
              <a:t>Financial Indicators</a:t>
            </a:r>
          </a:p>
        </p:txBody>
      </p:sp>
      <p:sp>
        <p:nvSpPr>
          <p:cNvPr id="4" name="Title 1"/>
          <p:cNvSpPr txBox="1">
            <a:spLocks/>
          </p:cNvSpPr>
          <p:nvPr/>
        </p:nvSpPr>
        <p:spPr bwMode="auto">
          <a:xfrm>
            <a:off x="0" y="0"/>
            <a:ext cx="9144000" cy="6858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en-US" sz="4000" b="0" i="0" u="none" strike="noStrike" kern="1200" cap="none" spc="0" normalizeH="0" baseline="0" noProof="0" dirty="0">
                <a:ln>
                  <a:noFill/>
                </a:ln>
                <a:solidFill>
                  <a:schemeClr val="bg1"/>
                </a:solidFill>
                <a:effectLst/>
                <a:uLnTx/>
                <a:uFillTx/>
                <a:latin typeface="Avenir Next" charset="0"/>
                <a:ea typeface="Avenir Next" charset="0"/>
                <a:cs typeface="Avenir Next" charset="0"/>
              </a:rPr>
              <a:t>Market Updates</a:t>
            </a:r>
          </a:p>
        </p:txBody>
      </p:sp>
    </p:spTree>
    <p:extLst>
      <p:ext uri="{BB962C8B-B14F-4D97-AF65-F5344CB8AC3E}">
        <p14:creationId xmlns:p14="http://schemas.microsoft.com/office/powerpoint/2010/main" val="184330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F7F184-9BD4-4B39-AACA-8949789CBE94}"/>
              </a:ext>
            </a:extLst>
          </p:cNvPr>
          <p:cNvSpPr>
            <a:spLocks noGrp="1"/>
          </p:cNvSpPr>
          <p:nvPr>
            <p:ph type="title"/>
          </p:nvPr>
        </p:nvSpPr>
        <p:spPr>
          <a:xfrm>
            <a:off x="228600" y="221363"/>
            <a:ext cx="8058150" cy="693036"/>
          </a:xfrm>
        </p:spPr>
        <p:txBody>
          <a:bodyPr>
            <a:noAutofit/>
          </a:bodyPr>
          <a:lstStyle/>
          <a:p>
            <a:r>
              <a:rPr lang="en-US" sz="2600" b="1" dirty="0">
                <a:latin typeface="Avenir Next" panose="020B0503020202020204" pitchFamily="34" charset="0"/>
              </a:rPr>
              <a:t>MedPAC Expected to Call for National Medicare ED Coding (3/7/19)</a:t>
            </a:r>
          </a:p>
        </p:txBody>
      </p:sp>
      <p:sp>
        <p:nvSpPr>
          <p:cNvPr id="5" name="Content Placeholder 4">
            <a:extLst>
              <a:ext uri="{FF2B5EF4-FFF2-40B4-BE49-F238E27FC236}">
                <a16:creationId xmlns:a16="http://schemas.microsoft.com/office/drawing/2014/main" id="{3388B9A3-37FD-4232-AEE7-115CF3789FBC}"/>
              </a:ext>
            </a:extLst>
          </p:cNvPr>
          <p:cNvSpPr>
            <a:spLocks noGrp="1"/>
          </p:cNvSpPr>
          <p:nvPr>
            <p:ph idx="1"/>
          </p:nvPr>
        </p:nvSpPr>
        <p:spPr>
          <a:xfrm>
            <a:off x="628650" y="1219201"/>
            <a:ext cx="8172450" cy="4724400"/>
          </a:xfrm>
          <a:blipFill dpi="0" rotWithShape="1">
            <a:blip r:embed="rId2">
              <a:alphaModFix amt="14000"/>
            </a:blip>
            <a:srcRect/>
            <a:stretch>
              <a:fillRect/>
            </a:stretch>
          </a:blipFill>
        </p:spPr>
        <p:txBody>
          <a:bodyPr>
            <a:normAutofit fontScale="92500"/>
          </a:bodyPr>
          <a:lstStyle/>
          <a:p>
            <a:r>
              <a:rPr lang="en-US" dirty="0"/>
              <a:t>Medicare Payment Advisory Committee (</a:t>
            </a:r>
            <a:r>
              <a:rPr lang="en-US" dirty="0" err="1"/>
              <a:t>MedPAC</a:t>
            </a:r>
            <a:r>
              <a:rPr lang="en-US" dirty="0"/>
              <a:t>) – a nonpartisan legislative branch agency that provides Congress with analysis and policy advice on Medicare</a:t>
            </a:r>
          </a:p>
          <a:p>
            <a:r>
              <a:rPr lang="en-US" dirty="0" err="1"/>
              <a:t>MedPAC</a:t>
            </a:r>
            <a:r>
              <a:rPr lang="en-US" dirty="0"/>
              <a:t> is expected to formally call on the CMS to revisit creating </a:t>
            </a:r>
            <a:r>
              <a:rPr lang="en-US" b="1" dirty="0"/>
              <a:t>a national guideline for coding OPPS emergency department visits</a:t>
            </a:r>
            <a:r>
              <a:rPr lang="en-US" dirty="0"/>
              <a:t> by 2022</a:t>
            </a:r>
          </a:p>
          <a:p>
            <a:r>
              <a:rPr lang="en-US" dirty="0"/>
              <a:t>Hospitals currently develop their own internal guidelines for reporting an ED visit or can follow models created by the AHA, and the ACEP, or other guidelines for coding</a:t>
            </a:r>
          </a:p>
          <a:p>
            <a:r>
              <a:rPr lang="en-US" dirty="0"/>
              <a:t>MedPAC’s call was prompted by:</a:t>
            </a:r>
          </a:p>
          <a:p>
            <a:pPr lvl="1"/>
            <a:r>
              <a:rPr lang="en-US" dirty="0"/>
              <a:t>A report showing that hospitals are </a:t>
            </a:r>
            <a:r>
              <a:rPr lang="en-US" b="1" dirty="0"/>
              <a:t>seeking higher payments from the CMS for ED visits,</a:t>
            </a:r>
            <a:r>
              <a:rPr lang="en-US" dirty="0"/>
              <a:t> with the number of level five visits increasing 20% from 2005 to 2017</a:t>
            </a:r>
          </a:p>
          <a:p>
            <a:pPr lvl="1"/>
            <a:r>
              <a:rPr lang="en-US" dirty="0"/>
              <a:t>Data from the National Hospital Ambulatory Medical Care Survey from 2011 to 2016 showing an </a:t>
            </a:r>
            <a:r>
              <a:rPr lang="en-US" b="1" dirty="0"/>
              <a:t>increased use in screening services such as CT scans and EKGs for ED visits </a:t>
            </a:r>
            <a:r>
              <a:rPr lang="en-US" dirty="0"/>
              <a:t>but no change in lab tests and procedures</a:t>
            </a:r>
          </a:p>
        </p:txBody>
      </p:sp>
      <p:sp>
        <p:nvSpPr>
          <p:cNvPr id="6" name="TextBox 5">
            <a:extLst>
              <a:ext uri="{FF2B5EF4-FFF2-40B4-BE49-F238E27FC236}">
                <a16:creationId xmlns:a16="http://schemas.microsoft.com/office/drawing/2014/main" id="{557C2189-0073-4DEB-9FC5-B30E7CEFB25D}"/>
              </a:ext>
            </a:extLst>
          </p:cNvPr>
          <p:cNvSpPr txBox="1"/>
          <p:nvPr/>
        </p:nvSpPr>
        <p:spPr>
          <a:xfrm>
            <a:off x="628650" y="6426200"/>
            <a:ext cx="7886700" cy="430887"/>
          </a:xfrm>
          <a:prstGeom prst="rect">
            <a:avLst/>
          </a:prstGeom>
          <a:noFill/>
        </p:spPr>
        <p:txBody>
          <a:bodyPr wrap="square" rtlCol="0">
            <a:spAutoFit/>
          </a:bodyPr>
          <a:lstStyle/>
          <a:p>
            <a:pPr algn="ctr"/>
            <a:r>
              <a:rPr lang="en-US" sz="1050" dirty="0"/>
              <a:t>Source: Modern Healthcare</a:t>
            </a:r>
            <a:r>
              <a:rPr lang="en-US" sz="1050" i="1" dirty="0"/>
              <a:t>, MedPAC to call for national Medicare ED coding approach, </a:t>
            </a:r>
            <a:r>
              <a:rPr lang="en-US" sz="1050" dirty="0"/>
              <a:t>Robert King, 3/7/19 https://www.modernhealthcare.com/medicare/medpac-call-national-medicare-ed-coding-approach</a:t>
            </a:r>
          </a:p>
        </p:txBody>
      </p:sp>
    </p:spTree>
    <p:extLst>
      <p:ext uri="{BB962C8B-B14F-4D97-AF65-F5344CB8AC3E}">
        <p14:creationId xmlns:p14="http://schemas.microsoft.com/office/powerpoint/2010/main" val="205256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6796C4-F6FA-4813-B64C-21623DE98BD9}"/>
              </a:ext>
            </a:extLst>
          </p:cNvPr>
          <p:cNvSpPr>
            <a:spLocks noGrp="1"/>
          </p:cNvSpPr>
          <p:nvPr>
            <p:ph type="title"/>
          </p:nvPr>
        </p:nvSpPr>
        <p:spPr>
          <a:xfrm>
            <a:off x="228600" y="297873"/>
            <a:ext cx="8153400" cy="457200"/>
          </a:xfrm>
        </p:spPr>
        <p:txBody>
          <a:bodyPr>
            <a:noAutofit/>
          </a:bodyPr>
          <a:lstStyle/>
          <a:p>
            <a:r>
              <a:rPr lang="en-US" sz="2600" b="1" dirty="0">
                <a:latin typeface="Avenir Next" panose="020B0503020202020204" pitchFamily="34" charset="0"/>
              </a:rPr>
              <a:t>MedPAC March 2019 Report to Congress: Highlights</a:t>
            </a:r>
          </a:p>
        </p:txBody>
      </p:sp>
      <p:sp>
        <p:nvSpPr>
          <p:cNvPr id="6" name="TextBox 5">
            <a:extLst>
              <a:ext uri="{FF2B5EF4-FFF2-40B4-BE49-F238E27FC236}">
                <a16:creationId xmlns:a16="http://schemas.microsoft.com/office/drawing/2014/main" id="{B580261D-1AF6-43DF-AB2F-911F54B5EA60}"/>
              </a:ext>
            </a:extLst>
          </p:cNvPr>
          <p:cNvSpPr txBox="1"/>
          <p:nvPr/>
        </p:nvSpPr>
        <p:spPr>
          <a:xfrm>
            <a:off x="628650" y="6331527"/>
            <a:ext cx="7886700" cy="461665"/>
          </a:xfrm>
          <a:prstGeom prst="rect">
            <a:avLst/>
          </a:prstGeom>
          <a:noFill/>
        </p:spPr>
        <p:txBody>
          <a:bodyPr wrap="square" rtlCol="0">
            <a:spAutoFit/>
          </a:bodyPr>
          <a:lstStyle/>
          <a:p>
            <a:pPr algn="ctr"/>
            <a:r>
              <a:rPr lang="en-US" sz="1200" dirty="0"/>
              <a:t>Source: MedPAC Report to the Congress: Medicare and the Health Care Delivery System, March 15, 2019</a:t>
            </a:r>
          </a:p>
          <a:p>
            <a:pPr algn="ctr"/>
            <a:r>
              <a:rPr lang="en-US" sz="1200" dirty="0">
                <a:hlinkClick r:id="rId2"/>
              </a:rPr>
              <a:t>http://www.medpac.gov/docs/default-source/reports/mar19_medpacreporttocongress_sec.pdf?sfvrsn=0</a:t>
            </a:r>
            <a:r>
              <a:rPr lang="en-US" sz="1200" dirty="0"/>
              <a:t> </a:t>
            </a:r>
          </a:p>
        </p:txBody>
      </p:sp>
      <p:graphicFrame>
        <p:nvGraphicFramePr>
          <p:cNvPr id="8" name="Content Placeholder 7">
            <a:extLst>
              <a:ext uri="{FF2B5EF4-FFF2-40B4-BE49-F238E27FC236}">
                <a16:creationId xmlns:a16="http://schemas.microsoft.com/office/drawing/2014/main" id="{E8BF1D0B-AED9-44C4-A188-480047DA8D87}"/>
              </a:ext>
            </a:extLst>
          </p:cNvPr>
          <p:cNvGraphicFramePr>
            <a:graphicFrameLocks noGrp="1"/>
          </p:cNvGraphicFramePr>
          <p:nvPr>
            <p:ph idx="1"/>
            <p:extLst>
              <p:ext uri="{D42A27DB-BD31-4B8C-83A1-F6EECF244321}">
                <p14:modId xmlns:p14="http://schemas.microsoft.com/office/powerpoint/2010/main" val="3675816579"/>
              </p:ext>
            </p:extLst>
          </p:nvPr>
        </p:nvGraphicFramePr>
        <p:xfrm>
          <a:off x="631056" y="1558636"/>
          <a:ext cx="7886700" cy="3969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14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6796C4-F6FA-4813-B64C-21623DE98BD9}"/>
              </a:ext>
            </a:extLst>
          </p:cNvPr>
          <p:cNvSpPr>
            <a:spLocks noGrp="1"/>
          </p:cNvSpPr>
          <p:nvPr>
            <p:ph type="title"/>
          </p:nvPr>
        </p:nvSpPr>
        <p:spPr>
          <a:xfrm>
            <a:off x="152400" y="304800"/>
            <a:ext cx="7772400" cy="457200"/>
          </a:xfrm>
        </p:spPr>
        <p:txBody>
          <a:bodyPr>
            <a:noAutofit/>
          </a:bodyPr>
          <a:lstStyle/>
          <a:p>
            <a:r>
              <a:rPr lang="en-US" sz="2600" b="1" dirty="0">
                <a:latin typeface="Avenir Next" panose="020B0503020202020204" pitchFamily="34" charset="0"/>
              </a:rPr>
              <a:t>MedPAC March 2019 Report to Congress:</a:t>
            </a:r>
            <a:br>
              <a:rPr lang="en-US" sz="2600" b="1" dirty="0">
                <a:latin typeface="Avenir Next" panose="020B0503020202020204" pitchFamily="34" charset="0"/>
              </a:rPr>
            </a:br>
            <a:r>
              <a:rPr lang="en-US" sz="2600" b="1" dirty="0">
                <a:latin typeface="Avenir Next" panose="020B0503020202020204" pitchFamily="34" charset="0"/>
              </a:rPr>
              <a:t>Hospital Payment Updates</a:t>
            </a:r>
          </a:p>
        </p:txBody>
      </p:sp>
      <p:sp>
        <p:nvSpPr>
          <p:cNvPr id="5" name="Content Placeholder 4">
            <a:extLst>
              <a:ext uri="{FF2B5EF4-FFF2-40B4-BE49-F238E27FC236}">
                <a16:creationId xmlns:a16="http://schemas.microsoft.com/office/drawing/2014/main" id="{E69B6D3B-67C1-41FC-BDA9-8859B7B5D9B2}"/>
              </a:ext>
            </a:extLst>
          </p:cNvPr>
          <p:cNvSpPr>
            <a:spLocks noGrp="1"/>
          </p:cNvSpPr>
          <p:nvPr>
            <p:ph idx="1"/>
          </p:nvPr>
        </p:nvSpPr>
        <p:spPr>
          <a:xfrm>
            <a:off x="628650" y="1066799"/>
            <a:ext cx="8134350" cy="5264727"/>
          </a:xfrm>
        </p:spPr>
        <p:txBody>
          <a:bodyPr>
            <a:normAutofit lnSpcReduction="10000"/>
          </a:bodyPr>
          <a:lstStyle/>
          <a:p>
            <a:r>
              <a:rPr lang="en-US" sz="1800" dirty="0"/>
              <a:t>Background</a:t>
            </a:r>
          </a:p>
          <a:p>
            <a:pPr lvl="1"/>
            <a:r>
              <a:rPr lang="en-US" sz="1600" dirty="0"/>
              <a:t>In 2017, hospitals aggregate Medicare margin was -9.9%</a:t>
            </a:r>
          </a:p>
          <a:p>
            <a:pPr lvl="2"/>
            <a:r>
              <a:rPr lang="en-US" sz="1400" dirty="0"/>
              <a:t>Medicare margin for efficient providers was -2%</a:t>
            </a:r>
          </a:p>
          <a:p>
            <a:pPr lvl="1"/>
            <a:r>
              <a:rPr lang="en-US" sz="1600" dirty="0"/>
              <a:t>2019 aggregate Medicare margin is projected to decline to -11%</a:t>
            </a:r>
          </a:p>
          <a:p>
            <a:pPr lvl="1"/>
            <a:r>
              <a:rPr lang="en-US" sz="1600" dirty="0"/>
              <a:t>Payment policy goal is to improve program’s value to beneficiaries and taxpayers</a:t>
            </a:r>
          </a:p>
          <a:p>
            <a:pPr lvl="2"/>
            <a:r>
              <a:rPr lang="en-US" sz="1400" dirty="0"/>
              <a:t>Will require knowledge about costs and health outcomes of services</a:t>
            </a:r>
          </a:p>
          <a:p>
            <a:pPr lvl="2"/>
            <a:r>
              <a:rPr lang="en-US" sz="1400" dirty="0"/>
              <a:t>Looking for opportunities that provide incentives for high-quality care</a:t>
            </a:r>
          </a:p>
          <a:p>
            <a:pPr lvl="1"/>
            <a:r>
              <a:rPr lang="en-US" sz="1600" dirty="0"/>
              <a:t>“In the longer term, pressure on providers may cause them to increase their participation in alternative payment models”</a:t>
            </a:r>
          </a:p>
          <a:p>
            <a:pPr lvl="1"/>
            <a:r>
              <a:rPr lang="en-US" sz="1600" dirty="0"/>
              <a:t>During FY 2017, inpatient payments increased by 2.2% and outpatient payments increased by 8.1%</a:t>
            </a:r>
          </a:p>
          <a:p>
            <a:pPr lvl="2"/>
            <a:r>
              <a:rPr lang="en-US" sz="1400" dirty="0"/>
              <a:t>Growth in outpatient payments due to rapid growth in Part B drug spending and a continued shift in site of service billing from physician offices to outpatient departments</a:t>
            </a:r>
          </a:p>
          <a:p>
            <a:r>
              <a:rPr lang="en-US" sz="1800" dirty="0"/>
              <a:t>For 2020, the commission recommends that the Congress update Medicare IP and OP payment rates by 2%</a:t>
            </a:r>
          </a:p>
          <a:p>
            <a:pPr lvl="1"/>
            <a:r>
              <a:rPr lang="en-US" sz="1600" dirty="0"/>
              <a:t>Difference between 2% update and update amount specified in law (2.8%) to be used to increase payments to the new HVIP</a:t>
            </a:r>
          </a:p>
          <a:p>
            <a:pPr lvl="1"/>
            <a:r>
              <a:rPr lang="en-US" sz="1600" dirty="0"/>
              <a:t>HVIP will eliminate penalties in current quality programs resulting in .5% increase</a:t>
            </a:r>
          </a:p>
          <a:p>
            <a:pPr lvl="1"/>
            <a:r>
              <a:rPr lang="en-US" sz="1600" dirty="0"/>
              <a:t>After net effect of new HVIP, update amount expected to be 3.3%</a:t>
            </a:r>
          </a:p>
          <a:p>
            <a:endParaRPr lang="en-US" sz="1600" dirty="0"/>
          </a:p>
          <a:p>
            <a:endParaRPr lang="en-US" sz="1600" dirty="0"/>
          </a:p>
        </p:txBody>
      </p:sp>
      <p:sp>
        <p:nvSpPr>
          <p:cNvPr id="8" name="TextBox 7">
            <a:extLst>
              <a:ext uri="{FF2B5EF4-FFF2-40B4-BE49-F238E27FC236}">
                <a16:creationId xmlns:a16="http://schemas.microsoft.com/office/drawing/2014/main" id="{DB14F4CF-3527-D443-A003-018A55963F65}"/>
              </a:ext>
            </a:extLst>
          </p:cNvPr>
          <p:cNvSpPr txBox="1"/>
          <p:nvPr/>
        </p:nvSpPr>
        <p:spPr>
          <a:xfrm>
            <a:off x="628650" y="6331527"/>
            <a:ext cx="7886700" cy="461665"/>
          </a:xfrm>
          <a:prstGeom prst="rect">
            <a:avLst/>
          </a:prstGeom>
          <a:noFill/>
        </p:spPr>
        <p:txBody>
          <a:bodyPr wrap="square" rtlCol="0">
            <a:spAutoFit/>
          </a:bodyPr>
          <a:lstStyle/>
          <a:p>
            <a:pPr algn="ctr"/>
            <a:r>
              <a:rPr lang="en-US" sz="1200" dirty="0"/>
              <a:t>Source: MedPAC Report to the Congress: Medicare and the Health Care Delivery System, March 15, 2019</a:t>
            </a:r>
          </a:p>
          <a:p>
            <a:pPr algn="ctr"/>
            <a:r>
              <a:rPr lang="en-US" sz="1200" dirty="0">
                <a:hlinkClick r:id="rId2"/>
              </a:rPr>
              <a:t>http://www.medpac.gov/docs/default-source/reports/mar19_medpacreporttocongress_sec.pdf?sfvrsn=0</a:t>
            </a:r>
            <a:r>
              <a:rPr lang="en-US" sz="1200" dirty="0"/>
              <a:t> </a:t>
            </a:r>
          </a:p>
        </p:txBody>
      </p:sp>
    </p:spTree>
    <p:extLst>
      <p:ext uri="{BB962C8B-B14F-4D97-AF65-F5344CB8AC3E}">
        <p14:creationId xmlns:p14="http://schemas.microsoft.com/office/powerpoint/2010/main" val="194129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6796C4-F6FA-4813-B64C-21623DE98BD9}"/>
              </a:ext>
            </a:extLst>
          </p:cNvPr>
          <p:cNvSpPr>
            <a:spLocks noGrp="1"/>
          </p:cNvSpPr>
          <p:nvPr>
            <p:ph type="title"/>
          </p:nvPr>
        </p:nvSpPr>
        <p:spPr>
          <a:xfrm>
            <a:off x="152400" y="325583"/>
            <a:ext cx="7467600" cy="457200"/>
          </a:xfrm>
        </p:spPr>
        <p:txBody>
          <a:bodyPr>
            <a:noAutofit/>
          </a:bodyPr>
          <a:lstStyle/>
          <a:p>
            <a:r>
              <a:rPr lang="en-US" sz="2600" b="1" dirty="0">
                <a:latin typeface="Avenir Next" panose="020B0503020202020204" pitchFamily="34" charset="0"/>
              </a:rPr>
              <a:t>MedPAC March 2019 Report to Congress: Hospital Value Incentive Program (HVIP) </a:t>
            </a:r>
          </a:p>
        </p:txBody>
      </p:sp>
      <p:sp>
        <p:nvSpPr>
          <p:cNvPr id="5" name="Content Placeholder 4">
            <a:extLst>
              <a:ext uri="{FF2B5EF4-FFF2-40B4-BE49-F238E27FC236}">
                <a16:creationId xmlns:a16="http://schemas.microsoft.com/office/drawing/2014/main" id="{E69B6D3B-67C1-41FC-BDA9-8859B7B5D9B2}"/>
              </a:ext>
            </a:extLst>
          </p:cNvPr>
          <p:cNvSpPr>
            <a:spLocks noGrp="1"/>
          </p:cNvSpPr>
          <p:nvPr>
            <p:ph idx="1"/>
          </p:nvPr>
        </p:nvSpPr>
        <p:spPr>
          <a:xfrm>
            <a:off x="628649" y="1052946"/>
            <a:ext cx="8188779" cy="5195454"/>
          </a:xfrm>
        </p:spPr>
        <p:txBody>
          <a:bodyPr>
            <a:normAutofit/>
          </a:bodyPr>
          <a:lstStyle/>
          <a:p>
            <a:r>
              <a:rPr lang="en-US" sz="1800" dirty="0"/>
              <a:t>Background</a:t>
            </a:r>
          </a:p>
          <a:p>
            <a:pPr lvl="1"/>
            <a:r>
              <a:rPr lang="en-US" sz="1600" dirty="0"/>
              <a:t>Four hospital quality incentive programs which have proven to improve quality:</a:t>
            </a:r>
          </a:p>
          <a:p>
            <a:pPr lvl="2"/>
            <a:r>
              <a:rPr lang="en-US" sz="1400" dirty="0"/>
              <a:t>Hospital Inpatient Quality Reporting Program</a:t>
            </a:r>
          </a:p>
          <a:p>
            <a:pPr lvl="2"/>
            <a:r>
              <a:rPr lang="en-US" sz="1400" dirty="0"/>
              <a:t>Hospital Readmission Reduction Program</a:t>
            </a:r>
          </a:p>
          <a:p>
            <a:pPr lvl="2"/>
            <a:r>
              <a:rPr lang="en-US" sz="1400" dirty="0"/>
              <a:t>Hospital-Acquired Condition Reduction Program</a:t>
            </a:r>
          </a:p>
          <a:p>
            <a:pPr lvl="2"/>
            <a:r>
              <a:rPr lang="en-US" sz="1400" dirty="0"/>
              <a:t>Hospital Value-based purchasing program</a:t>
            </a:r>
          </a:p>
          <a:p>
            <a:pPr lvl="1"/>
            <a:r>
              <a:rPr lang="en-US" sz="1600" dirty="0"/>
              <a:t>Quality measurement should be patient oriented, encourage coordination, and promote delivery system change</a:t>
            </a:r>
          </a:p>
          <a:p>
            <a:pPr lvl="1"/>
            <a:r>
              <a:rPr lang="en-US" sz="1600" dirty="0"/>
              <a:t>New HVIP can incorporate existing quality measure domains such as readmissions, mortality, spending, patient experience, and hospital-acquired conditions</a:t>
            </a:r>
          </a:p>
          <a:p>
            <a:r>
              <a:rPr lang="en-US" sz="1600" dirty="0"/>
              <a:t>For 2020, the commission recommends that the Congress replace Medicare’s current hospital quality programs with the HVIP that:</a:t>
            </a:r>
          </a:p>
          <a:p>
            <a:pPr lvl="1"/>
            <a:r>
              <a:rPr lang="en-US" sz="1400" dirty="0"/>
              <a:t>Includes a small set of population-based outcome, patient experience, and value measures; </a:t>
            </a:r>
          </a:p>
          <a:p>
            <a:pPr lvl="1"/>
            <a:r>
              <a:rPr lang="en-US" sz="1400" dirty="0"/>
              <a:t>Scores all hospitals based on the same absolute and prospectively set performance targets; and </a:t>
            </a:r>
          </a:p>
          <a:p>
            <a:pPr lvl="1"/>
            <a:r>
              <a:rPr lang="en-US" sz="1400" dirty="0"/>
              <a:t>Accounts for differences in patients’ social risk factors by distributing payment adjustments through peer grouping</a:t>
            </a:r>
          </a:p>
          <a:p>
            <a:r>
              <a:rPr lang="en-US" sz="1600" dirty="0"/>
              <a:t>The commission recommends that payments in the HVIP be increased by the difference between the Commission’s update recommendation and the amount specified in current law</a:t>
            </a:r>
          </a:p>
          <a:p>
            <a:pPr lvl="1"/>
            <a:endParaRPr lang="en-US" sz="1600" dirty="0"/>
          </a:p>
          <a:p>
            <a:pPr lvl="2"/>
            <a:endParaRPr lang="en-US" sz="1600" dirty="0"/>
          </a:p>
          <a:p>
            <a:pPr lvl="2"/>
            <a:endParaRPr lang="en-US" sz="1600" dirty="0"/>
          </a:p>
          <a:p>
            <a:pPr lvl="2"/>
            <a:endParaRPr lang="en-US" sz="1600" dirty="0"/>
          </a:p>
          <a:p>
            <a:pPr lvl="1"/>
            <a:endParaRPr lang="en-US" sz="1600" dirty="0"/>
          </a:p>
        </p:txBody>
      </p:sp>
      <p:sp>
        <p:nvSpPr>
          <p:cNvPr id="7" name="TextBox 6">
            <a:extLst>
              <a:ext uri="{FF2B5EF4-FFF2-40B4-BE49-F238E27FC236}">
                <a16:creationId xmlns:a16="http://schemas.microsoft.com/office/drawing/2014/main" id="{BC8C86A6-BB7D-1948-B8E3-1CE6E2AE128E}"/>
              </a:ext>
            </a:extLst>
          </p:cNvPr>
          <p:cNvSpPr txBox="1"/>
          <p:nvPr/>
        </p:nvSpPr>
        <p:spPr>
          <a:xfrm>
            <a:off x="628650" y="6331527"/>
            <a:ext cx="7886700" cy="461665"/>
          </a:xfrm>
          <a:prstGeom prst="rect">
            <a:avLst/>
          </a:prstGeom>
          <a:noFill/>
        </p:spPr>
        <p:txBody>
          <a:bodyPr wrap="square" rtlCol="0">
            <a:spAutoFit/>
          </a:bodyPr>
          <a:lstStyle/>
          <a:p>
            <a:pPr algn="ctr"/>
            <a:r>
              <a:rPr lang="en-US" sz="1200" dirty="0"/>
              <a:t>Source: MedPAC Report to the Congress: Medicare and the Health Care Delivery System, March 15, 2019</a:t>
            </a:r>
          </a:p>
          <a:p>
            <a:pPr algn="ctr"/>
            <a:r>
              <a:rPr lang="en-US" sz="1200" dirty="0">
                <a:hlinkClick r:id="rId2"/>
              </a:rPr>
              <a:t>http://www.medpac.gov/docs/default-source/reports/mar19_medpacreporttocongress_sec.pdf?sfvrsn=0</a:t>
            </a:r>
            <a:r>
              <a:rPr lang="en-US" sz="1200" dirty="0"/>
              <a:t> </a:t>
            </a:r>
          </a:p>
        </p:txBody>
      </p:sp>
    </p:spTree>
    <p:extLst>
      <p:ext uri="{BB962C8B-B14F-4D97-AF65-F5344CB8AC3E}">
        <p14:creationId xmlns:p14="http://schemas.microsoft.com/office/powerpoint/2010/main" val="1240268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F1C44C-574A-45FD-9CBA-D8621E568070}"/>
              </a:ext>
            </a:extLst>
          </p:cNvPr>
          <p:cNvSpPr>
            <a:spLocks noGrp="1"/>
          </p:cNvSpPr>
          <p:nvPr>
            <p:ph type="title"/>
          </p:nvPr>
        </p:nvSpPr>
        <p:spPr>
          <a:xfrm>
            <a:off x="165980" y="442685"/>
            <a:ext cx="7886700" cy="369333"/>
          </a:xfrm>
        </p:spPr>
        <p:txBody>
          <a:bodyPr>
            <a:noAutofit/>
          </a:bodyPr>
          <a:lstStyle/>
          <a:p>
            <a:r>
              <a:rPr lang="en-US" sz="2600" b="1" dirty="0">
                <a:latin typeface="Avenir Next" panose="020B0503020202020204" pitchFamily="34" charset="0"/>
              </a:rPr>
              <a:t>Other MedPAC Findings in 2017</a:t>
            </a:r>
          </a:p>
        </p:txBody>
      </p:sp>
      <p:sp>
        <p:nvSpPr>
          <p:cNvPr id="6" name="TextBox 5">
            <a:extLst>
              <a:ext uri="{FF2B5EF4-FFF2-40B4-BE49-F238E27FC236}">
                <a16:creationId xmlns:a16="http://schemas.microsoft.com/office/drawing/2014/main" id="{5568D68B-83A1-4109-8AFA-EF711B2F7BB1}"/>
              </a:ext>
            </a:extLst>
          </p:cNvPr>
          <p:cNvSpPr txBox="1"/>
          <p:nvPr/>
        </p:nvSpPr>
        <p:spPr>
          <a:xfrm>
            <a:off x="628650" y="6478437"/>
            <a:ext cx="7886700" cy="369332"/>
          </a:xfrm>
          <a:prstGeom prst="rect">
            <a:avLst/>
          </a:prstGeom>
          <a:noFill/>
        </p:spPr>
        <p:txBody>
          <a:bodyPr wrap="square" rtlCol="0">
            <a:spAutoFit/>
          </a:bodyPr>
          <a:lstStyle/>
          <a:p>
            <a:pPr algn="ctr"/>
            <a:r>
              <a:rPr lang="en-US" sz="900" dirty="0"/>
              <a:t>Source: hfma, </a:t>
            </a:r>
            <a:r>
              <a:rPr lang="en-US" sz="900" i="1" dirty="0"/>
              <a:t>Hospital Medicare Margins Decline Further, </a:t>
            </a:r>
            <a:r>
              <a:rPr lang="en-US" sz="900" dirty="0"/>
              <a:t>Rich Daly, 12/7/19</a:t>
            </a:r>
          </a:p>
          <a:p>
            <a:pPr algn="ctr"/>
            <a:r>
              <a:rPr lang="en-US" sz="900" dirty="0">
                <a:hlinkClick r:id="rId2"/>
              </a:rPr>
              <a:t>https://www.hfma.org/Content.aspx?id=62592&amp;utm_source=Real+Magnet&amp;utm_medium=email&amp;utm_campaign=135259243#.XBQEUeLQnS0.linkedin</a:t>
            </a:r>
            <a:r>
              <a:rPr lang="en-US" sz="900" dirty="0"/>
              <a:t> </a:t>
            </a:r>
          </a:p>
        </p:txBody>
      </p:sp>
      <p:sp>
        <p:nvSpPr>
          <p:cNvPr id="8" name="Freeform: Shape 7">
            <a:extLst>
              <a:ext uri="{FF2B5EF4-FFF2-40B4-BE49-F238E27FC236}">
                <a16:creationId xmlns:a16="http://schemas.microsoft.com/office/drawing/2014/main" id="{B5F3BEF8-A4A2-41D3-9C7D-21C37C1195ED}"/>
              </a:ext>
            </a:extLst>
          </p:cNvPr>
          <p:cNvSpPr/>
          <p:nvPr/>
        </p:nvSpPr>
        <p:spPr>
          <a:xfrm>
            <a:off x="1096922" y="1608307"/>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a:ln>
            <a:solidFill>
              <a:schemeClr val="bg2">
                <a:lumMod val="9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b="1" kern="1200" dirty="0"/>
          </a:p>
          <a:p>
            <a:pPr marL="0" lvl="0" indent="0" algn="ctr" defTabSz="400050">
              <a:lnSpc>
                <a:spcPct val="90000"/>
              </a:lnSpc>
              <a:spcBef>
                <a:spcPct val="0"/>
              </a:spcBef>
              <a:spcAft>
                <a:spcPct val="35000"/>
              </a:spcAft>
              <a:buNone/>
            </a:pPr>
            <a:endParaRPr lang="en-US" sz="900" b="1" dirty="0">
              <a:solidFill>
                <a:schemeClr val="tx1"/>
              </a:solidFill>
            </a:endParaRPr>
          </a:p>
          <a:p>
            <a:pPr marL="0" lvl="0" indent="0" algn="ctr" defTabSz="400050">
              <a:lnSpc>
                <a:spcPct val="90000"/>
              </a:lnSpc>
              <a:spcBef>
                <a:spcPct val="0"/>
              </a:spcBef>
              <a:spcAft>
                <a:spcPct val="35000"/>
              </a:spcAft>
              <a:buNone/>
            </a:pPr>
            <a:endParaRPr lang="en-US" sz="900" b="1" dirty="0">
              <a:solidFill>
                <a:schemeClr val="tx1"/>
              </a:solidFill>
            </a:endParaRPr>
          </a:p>
          <a:p>
            <a:pPr marL="0" lvl="0" indent="0" algn="ctr" defTabSz="400050">
              <a:lnSpc>
                <a:spcPct val="90000"/>
              </a:lnSpc>
              <a:spcBef>
                <a:spcPct val="0"/>
              </a:spcBef>
              <a:spcAft>
                <a:spcPct val="35000"/>
              </a:spcAft>
              <a:buNone/>
            </a:pPr>
            <a:endParaRPr lang="en-US" sz="1100" b="1" kern="1200" dirty="0">
              <a:solidFill>
                <a:schemeClr val="tx1"/>
              </a:solidFill>
            </a:endParaRPr>
          </a:p>
          <a:p>
            <a:pPr marL="0" lvl="0" indent="0" algn="ctr" defTabSz="400050">
              <a:lnSpc>
                <a:spcPct val="90000"/>
              </a:lnSpc>
              <a:spcBef>
                <a:spcPct val="0"/>
              </a:spcBef>
              <a:spcAft>
                <a:spcPct val="35000"/>
              </a:spcAft>
              <a:buNone/>
            </a:pPr>
            <a:r>
              <a:rPr lang="en-US" sz="1200" kern="1200" dirty="0">
                <a:solidFill>
                  <a:schemeClr val="tx1"/>
                </a:solidFill>
              </a:rPr>
              <a:t>Hospital FFS Medicare revenue</a:t>
            </a:r>
            <a:endParaRPr lang="en-US" sz="1000" kern="1200" dirty="0"/>
          </a:p>
        </p:txBody>
      </p:sp>
      <p:sp>
        <p:nvSpPr>
          <p:cNvPr id="9" name="Freeform: Shape 8">
            <a:extLst>
              <a:ext uri="{FF2B5EF4-FFF2-40B4-BE49-F238E27FC236}">
                <a16:creationId xmlns:a16="http://schemas.microsoft.com/office/drawing/2014/main" id="{AD0BC96A-5F60-4436-8A5E-B99A67F7C796}"/>
              </a:ext>
            </a:extLst>
          </p:cNvPr>
          <p:cNvSpPr/>
          <p:nvPr/>
        </p:nvSpPr>
        <p:spPr>
          <a:xfrm>
            <a:off x="3486038" y="1608307"/>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a:ln>
            <a:solidFill>
              <a:schemeClr val="bg2">
                <a:lumMod val="9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dirty="0"/>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dirty="0"/>
          </a:p>
          <a:p>
            <a:pPr marL="0" lvl="0" indent="0" algn="ctr" defTabSz="400050">
              <a:lnSpc>
                <a:spcPct val="90000"/>
              </a:lnSpc>
              <a:spcBef>
                <a:spcPct val="0"/>
              </a:spcBef>
              <a:spcAft>
                <a:spcPct val="35000"/>
              </a:spcAft>
              <a:buNone/>
            </a:pPr>
            <a:endParaRPr lang="en-US" sz="1200" kern="1200" dirty="0"/>
          </a:p>
          <a:p>
            <a:pPr marL="0" lvl="0" indent="0" algn="ctr" defTabSz="400050">
              <a:lnSpc>
                <a:spcPct val="90000"/>
              </a:lnSpc>
              <a:spcBef>
                <a:spcPct val="0"/>
              </a:spcBef>
              <a:spcAft>
                <a:spcPct val="35000"/>
              </a:spcAft>
              <a:buNone/>
            </a:pPr>
            <a:r>
              <a:rPr lang="en-US" sz="1200" kern="1200" dirty="0"/>
              <a:t>Uncompensated care payments</a:t>
            </a:r>
          </a:p>
        </p:txBody>
      </p:sp>
      <p:sp>
        <p:nvSpPr>
          <p:cNvPr id="10" name="Freeform: Shape 9">
            <a:extLst>
              <a:ext uri="{FF2B5EF4-FFF2-40B4-BE49-F238E27FC236}">
                <a16:creationId xmlns:a16="http://schemas.microsoft.com/office/drawing/2014/main" id="{0AF9674D-347E-4D35-80B9-54010C6AE8C6}"/>
              </a:ext>
            </a:extLst>
          </p:cNvPr>
          <p:cNvSpPr/>
          <p:nvPr/>
        </p:nvSpPr>
        <p:spPr>
          <a:xfrm>
            <a:off x="5875153" y="1608307"/>
            <a:ext cx="2259556"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a:ln>
            <a:solidFill>
              <a:schemeClr val="bg2">
                <a:lumMod val="9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dirty="0"/>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dirty="0"/>
          </a:p>
          <a:p>
            <a:pPr marL="0" lvl="0" indent="0" algn="ctr" defTabSz="400050">
              <a:lnSpc>
                <a:spcPct val="90000"/>
              </a:lnSpc>
              <a:spcBef>
                <a:spcPct val="0"/>
              </a:spcBef>
              <a:spcAft>
                <a:spcPct val="35000"/>
              </a:spcAft>
              <a:buNone/>
            </a:pPr>
            <a:endParaRPr lang="en-US" sz="900" dirty="0"/>
          </a:p>
          <a:p>
            <a:pPr marL="0" lvl="0" indent="0" algn="ctr" defTabSz="400050">
              <a:lnSpc>
                <a:spcPct val="90000"/>
              </a:lnSpc>
              <a:spcBef>
                <a:spcPct val="0"/>
              </a:spcBef>
              <a:spcAft>
                <a:spcPct val="35000"/>
              </a:spcAft>
              <a:buNone/>
            </a:pPr>
            <a:r>
              <a:rPr lang="en-US" sz="1200" dirty="0"/>
              <a:t>H</a:t>
            </a:r>
            <a:r>
              <a:rPr lang="en-US" sz="1200" kern="1200" dirty="0"/>
              <a:t>ospital quality for Medicare patients</a:t>
            </a:r>
          </a:p>
        </p:txBody>
      </p:sp>
      <p:sp>
        <p:nvSpPr>
          <p:cNvPr id="11" name="Freeform: Shape 10">
            <a:extLst>
              <a:ext uri="{FF2B5EF4-FFF2-40B4-BE49-F238E27FC236}">
                <a16:creationId xmlns:a16="http://schemas.microsoft.com/office/drawing/2014/main" id="{94107EE0-90B5-4391-A308-4A3E58F4B6BE}"/>
              </a:ext>
            </a:extLst>
          </p:cNvPr>
          <p:cNvSpPr/>
          <p:nvPr/>
        </p:nvSpPr>
        <p:spPr>
          <a:xfrm>
            <a:off x="1096922" y="3128654"/>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a:ln>
            <a:solidFill>
              <a:schemeClr val="bg2">
                <a:lumMod val="9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dirty="0"/>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dirty="0"/>
          </a:p>
          <a:p>
            <a:pPr marL="0" lvl="0" indent="0" algn="ctr" defTabSz="400050">
              <a:lnSpc>
                <a:spcPct val="90000"/>
              </a:lnSpc>
              <a:spcBef>
                <a:spcPct val="0"/>
              </a:spcBef>
              <a:spcAft>
                <a:spcPct val="35000"/>
              </a:spcAft>
              <a:buNone/>
            </a:pPr>
            <a:endParaRPr lang="en-US" sz="1050" kern="1200" dirty="0"/>
          </a:p>
          <a:p>
            <a:pPr marL="0" lvl="0" indent="0" algn="ctr" defTabSz="400050">
              <a:lnSpc>
                <a:spcPct val="90000"/>
              </a:lnSpc>
              <a:spcBef>
                <a:spcPct val="0"/>
              </a:spcBef>
              <a:spcAft>
                <a:spcPct val="35000"/>
              </a:spcAft>
              <a:buNone/>
            </a:pPr>
            <a:r>
              <a:rPr lang="en-US" sz="1050" kern="1200" dirty="0"/>
              <a:t>Patients rating their overall hospital experience at a 9 or 10, compared with 71 percent in 2012</a:t>
            </a:r>
          </a:p>
        </p:txBody>
      </p:sp>
      <p:sp>
        <p:nvSpPr>
          <p:cNvPr id="12" name="Freeform: Shape 11">
            <a:extLst>
              <a:ext uri="{FF2B5EF4-FFF2-40B4-BE49-F238E27FC236}">
                <a16:creationId xmlns:a16="http://schemas.microsoft.com/office/drawing/2014/main" id="{584FC3E3-ACA5-4670-9ADE-9BAA1BBB193D}"/>
              </a:ext>
            </a:extLst>
          </p:cNvPr>
          <p:cNvSpPr/>
          <p:nvPr/>
        </p:nvSpPr>
        <p:spPr>
          <a:xfrm>
            <a:off x="3486038" y="3128654"/>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a:ln>
            <a:solidFill>
              <a:schemeClr val="bg2">
                <a:lumMod val="9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dirty="0"/>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1100" dirty="0"/>
          </a:p>
          <a:p>
            <a:pPr marL="0" lvl="0" indent="0" algn="ctr" defTabSz="400050">
              <a:lnSpc>
                <a:spcPct val="90000"/>
              </a:lnSpc>
              <a:spcBef>
                <a:spcPct val="0"/>
              </a:spcBef>
              <a:spcAft>
                <a:spcPct val="35000"/>
              </a:spcAft>
              <a:buNone/>
            </a:pPr>
            <a:endParaRPr lang="en-US" sz="1200" kern="1200" dirty="0"/>
          </a:p>
          <a:p>
            <a:pPr marL="0" lvl="0" indent="0" algn="ctr" defTabSz="400050">
              <a:lnSpc>
                <a:spcPct val="90000"/>
              </a:lnSpc>
              <a:spcBef>
                <a:spcPct val="0"/>
              </a:spcBef>
              <a:spcAft>
                <a:spcPct val="35000"/>
              </a:spcAft>
              <a:buNone/>
            </a:pPr>
            <a:r>
              <a:rPr lang="en-US" sz="1200" kern="1200" dirty="0"/>
              <a:t>Patients readmitted, compared with 16.4 percent in 2012</a:t>
            </a:r>
          </a:p>
        </p:txBody>
      </p:sp>
      <p:sp>
        <p:nvSpPr>
          <p:cNvPr id="13" name="Freeform: Shape 12">
            <a:extLst>
              <a:ext uri="{FF2B5EF4-FFF2-40B4-BE49-F238E27FC236}">
                <a16:creationId xmlns:a16="http://schemas.microsoft.com/office/drawing/2014/main" id="{4830286F-D506-4A3F-A114-8B0117298702}"/>
              </a:ext>
            </a:extLst>
          </p:cNvPr>
          <p:cNvSpPr/>
          <p:nvPr/>
        </p:nvSpPr>
        <p:spPr>
          <a:xfrm>
            <a:off x="5875153" y="3128654"/>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a:ln>
            <a:solidFill>
              <a:schemeClr val="bg2">
                <a:lumMod val="9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dirty="0"/>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dirty="0"/>
          </a:p>
          <a:p>
            <a:pPr marL="0" lvl="0" indent="0" algn="ctr" defTabSz="400050">
              <a:lnSpc>
                <a:spcPct val="90000"/>
              </a:lnSpc>
              <a:spcBef>
                <a:spcPct val="0"/>
              </a:spcBef>
              <a:spcAft>
                <a:spcPct val="35000"/>
              </a:spcAft>
              <a:buNone/>
            </a:pPr>
            <a:endParaRPr lang="en-US" sz="1200" kern="1200" dirty="0"/>
          </a:p>
          <a:p>
            <a:pPr marL="0" lvl="0" indent="0" algn="ctr" defTabSz="400050">
              <a:lnSpc>
                <a:spcPct val="90000"/>
              </a:lnSpc>
              <a:spcBef>
                <a:spcPct val="0"/>
              </a:spcBef>
              <a:spcAft>
                <a:spcPct val="35000"/>
              </a:spcAft>
              <a:buNone/>
            </a:pPr>
            <a:r>
              <a:rPr lang="en-US" sz="1200" kern="1200" dirty="0"/>
              <a:t>Mortality rates, from 7.7 percent in 2012</a:t>
            </a:r>
          </a:p>
        </p:txBody>
      </p:sp>
      <p:sp>
        <p:nvSpPr>
          <p:cNvPr id="14" name="Freeform: Shape 13">
            <a:extLst>
              <a:ext uri="{FF2B5EF4-FFF2-40B4-BE49-F238E27FC236}">
                <a16:creationId xmlns:a16="http://schemas.microsoft.com/office/drawing/2014/main" id="{5AA7BD87-E0B5-4306-B656-5416078B0AA0}"/>
              </a:ext>
            </a:extLst>
          </p:cNvPr>
          <p:cNvSpPr/>
          <p:nvPr/>
        </p:nvSpPr>
        <p:spPr>
          <a:xfrm>
            <a:off x="1096922" y="4649000"/>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a:ln>
            <a:solidFill>
              <a:schemeClr val="bg2">
                <a:lumMod val="9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400" kern="1200" dirty="0"/>
              <a:t>Hospital occupancy rates remained low (62.5 percent) in 2017. Rates were lower (40.2 percent) for rural hospitals.</a:t>
            </a:r>
          </a:p>
        </p:txBody>
      </p:sp>
      <p:sp>
        <p:nvSpPr>
          <p:cNvPr id="15" name="Freeform: Shape 14">
            <a:extLst>
              <a:ext uri="{FF2B5EF4-FFF2-40B4-BE49-F238E27FC236}">
                <a16:creationId xmlns:a16="http://schemas.microsoft.com/office/drawing/2014/main" id="{2566BED3-FD65-49C8-A90F-2A553C06EB29}"/>
              </a:ext>
            </a:extLst>
          </p:cNvPr>
          <p:cNvSpPr/>
          <p:nvPr/>
        </p:nvSpPr>
        <p:spPr>
          <a:xfrm>
            <a:off x="3486038" y="4649000"/>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a:ln>
            <a:solidFill>
              <a:schemeClr val="bg2">
                <a:lumMod val="9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400" kern="1200" dirty="0"/>
              <a:t>Outpatient spending per beneficiary increased by 8.4 percent. Total outpatient spending increased by $4.9 billion. </a:t>
            </a:r>
          </a:p>
        </p:txBody>
      </p:sp>
      <p:sp>
        <p:nvSpPr>
          <p:cNvPr id="16" name="Freeform: Shape 15">
            <a:extLst>
              <a:ext uri="{FF2B5EF4-FFF2-40B4-BE49-F238E27FC236}">
                <a16:creationId xmlns:a16="http://schemas.microsoft.com/office/drawing/2014/main" id="{A8EC5FD6-1E3E-42B6-937C-ACF17F735C2C}"/>
              </a:ext>
            </a:extLst>
          </p:cNvPr>
          <p:cNvSpPr/>
          <p:nvPr/>
        </p:nvSpPr>
        <p:spPr>
          <a:xfrm>
            <a:off x="5875153" y="4649000"/>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a:ln>
            <a:solidFill>
              <a:schemeClr val="bg2">
                <a:lumMod val="9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400" kern="1200" dirty="0"/>
              <a:t>Bond issuances ($35 billion) in 2017 were described as consistent with 2016</a:t>
            </a:r>
          </a:p>
        </p:txBody>
      </p:sp>
      <p:sp>
        <p:nvSpPr>
          <p:cNvPr id="17" name="Arrow: Up 16">
            <a:extLst>
              <a:ext uri="{FF2B5EF4-FFF2-40B4-BE49-F238E27FC236}">
                <a16:creationId xmlns:a16="http://schemas.microsoft.com/office/drawing/2014/main" id="{F9DF6F10-2984-4623-8BAA-F337615B5BB5}"/>
              </a:ext>
            </a:extLst>
          </p:cNvPr>
          <p:cNvSpPr/>
          <p:nvPr/>
        </p:nvSpPr>
        <p:spPr>
          <a:xfrm>
            <a:off x="1172234" y="1617569"/>
            <a:ext cx="940278" cy="776380"/>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2.5%</a:t>
            </a:r>
          </a:p>
          <a:p>
            <a:pPr algn="ctr"/>
            <a:r>
              <a:rPr lang="en-US" sz="1100" b="1" dirty="0">
                <a:solidFill>
                  <a:schemeClr val="tx1"/>
                </a:solidFill>
              </a:rPr>
              <a:t>IP</a:t>
            </a:r>
          </a:p>
        </p:txBody>
      </p:sp>
      <p:sp>
        <p:nvSpPr>
          <p:cNvPr id="18" name="Arrow: Up 17">
            <a:extLst>
              <a:ext uri="{FF2B5EF4-FFF2-40B4-BE49-F238E27FC236}">
                <a16:creationId xmlns:a16="http://schemas.microsoft.com/office/drawing/2014/main" id="{A058B8E0-245E-4F31-B854-14F127C7DDE5}"/>
              </a:ext>
            </a:extLst>
          </p:cNvPr>
          <p:cNvSpPr/>
          <p:nvPr/>
        </p:nvSpPr>
        <p:spPr>
          <a:xfrm>
            <a:off x="2234918" y="1617569"/>
            <a:ext cx="940277" cy="776380"/>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8.5% OP</a:t>
            </a:r>
          </a:p>
        </p:txBody>
      </p:sp>
      <p:sp>
        <p:nvSpPr>
          <p:cNvPr id="20" name="Arrow: Down 19">
            <a:extLst>
              <a:ext uri="{FF2B5EF4-FFF2-40B4-BE49-F238E27FC236}">
                <a16:creationId xmlns:a16="http://schemas.microsoft.com/office/drawing/2014/main" id="{E0D8995F-844F-42D6-B018-FBE9D20FD4C3}"/>
              </a:ext>
            </a:extLst>
          </p:cNvPr>
          <p:cNvSpPr/>
          <p:nvPr/>
        </p:nvSpPr>
        <p:spPr>
          <a:xfrm>
            <a:off x="4109330" y="1631072"/>
            <a:ext cx="941832" cy="777240"/>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6.4%</a:t>
            </a:r>
          </a:p>
        </p:txBody>
      </p:sp>
      <p:sp>
        <p:nvSpPr>
          <p:cNvPr id="21" name="Arrow: Up 20">
            <a:extLst>
              <a:ext uri="{FF2B5EF4-FFF2-40B4-BE49-F238E27FC236}">
                <a16:creationId xmlns:a16="http://schemas.microsoft.com/office/drawing/2014/main" id="{E6032448-05FB-4F43-A320-16399DC7E2AF}"/>
              </a:ext>
            </a:extLst>
          </p:cNvPr>
          <p:cNvSpPr/>
          <p:nvPr/>
        </p:nvSpPr>
        <p:spPr>
          <a:xfrm>
            <a:off x="6490975" y="1631932"/>
            <a:ext cx="940277" cy="776380"/>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22" name="Arrow: Up 21">
            <a:extLst>
              <a:ext uri="{FF2B5EF4-FFF2-40B4-BE49-F238E27FC236}">
                <a16:creationId xmlns:a16="http://schemas.microsoft.com/office/drawing/2014/main" id="{360AA3DD-8587-4998-94AF-0B714D140C95}"/>
              </a:ext>
            </a:extLst>
          </p:cNvPr>
          <p:cNvSpPr/>
          <p:nvPr/>
        </p:nvSpPr>
        <p:spPr>
          <a:xfrm>
            <a:off x="1773126" y="3137279"/>
            <a:ext cx="940278" cy="776380"/>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73%</a:t>
            </a:r>
          </a:p>
        </p:txBody>
      </p:sp>
      <p:sp>
        <p:nvSpPr>
          <p:cNvPr id="23" name="Arrow: Down 22">
            <a:extLst>
              <a:ext uri="{FF2B5EF4-FFF2-40B4-BE49-F238E27FC236}">
                <a16:creationId xmlns:a16="http://schemas.microsoft.com/office/drawing/2014/main" id="{4985B434-BBCA-4593-998F-B17890E207DB}"/>
              </a:ext>
            </a:extLst>
          </p:cNvPr>
          <p:cNvSpPr/>
          <p:nvPr/>
        </p:nvSpPr>
        <p:spPr>
          <a:xfrm>
            <a:off x="4100703" y="3156056"/>
            <a:ext cx="941832" cy="777240"/>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15.8%</a:t>
            </a:r>
          </a:p>
        </p:txBody>
      </p:sp>
      <p:sp>
        <p:nvSpPr>
          <p:cNvPr id="24" name="Arrow: Down 23">
            <a:extLst>
              <a:ext uri="{FF2B5EF4-FFF2-40B4-BE49-F238E27FC236}">
                <a16:creationId xmlns:a16="http://schemas.microsoft.com/office/drawing/2014/main" id="{CD2456C3-0346-4F0B-B0C7-776D1458D3D5}"/>
              </a:ext>
            </a:extLst>
          </p:cNvPr>
          <p:cNvSpPr/>
          <p:nvPr/>
        </p:nvSpPr>
        <p:spPr>
          <a:xfrm>
            <a:off x="6534015" y="3155275"/>
            <a:ext cx="941832" cy="777240"/>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6.4%</a:t>
            </a:r>
          </a:p>
        </p:txBody>
      </p:sp>
    </p:spTree>
    <p:extLst>
      <p:ext uri="{BB962C8B-B14F-4D97-AF65-F5344CB8AC3E}">
        <p14:creationId xmlns:p14="http://schemas.microsoft.com/office/powerpoint/2010/main" val="145042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A9FB26-C190-4805-8B37-CD7FE01AB020}"/>
              </a:ext>
            </a:extLst>
          </p:cNvPr>
          <p:cNvSpPr>
            <a:spLocks noGrp="1"/>
          </p:cNvSpPr>
          <p:nvPr>
            <p:ph type="title"/>
          </p:nvPr>
        </p:nvSpPr>
        <p:spPr>
          <a:xfrm>
            <a:off x="228600" y="299572"/>
            <a:ext cx="7886700" cy="660110"/>
          </a:xfrm>
        </p:spPr>
        <p:txBody>
          <a:bodyPr>
            <a:normAutofit/>
          </a:bodyPr>
          <a:lstStyle/>
          <a:p>
            <a:r>
              <a:rPr lang="en-US" sz="2600" b="1" dirty="0">
                <a:latin typeface="Avenir Next" panose="020B0503020202020204" pitchFamily="34" charset="0"/>
              </a:rPr>
              <a:t>CMS Seeks Public Input on Star Ratings (3/2/19)</a:t>
            </a:r>
          </a:p>
        </p:txBody>
      </p:sp>
      <p:sp>
        <p:nvSpPr>
          <p:cNvPr id="5" name="Content Placeholder 4">
            <a:extLst>
              <a:ext uri="{FF2B5EF4-FFF2-40B4-BE49-F238E27FC236}">
                <a16:creationId xmlns:a16="http://schemas.microsoft.com/office/drawing/2014/main" id="{DDE07C6B-CF18-40B3-AC8D-E7FDBB57DE88}"/>
              </a:ext>
            </a:extLst>
          </p:cNvPr>
          <p:cNvSpPr>
            <a:spLocks noGrp="1"/>
          </p:cNvSpPr>
          <p:nvPr>
            <p:ph idx="1"/>
          </p:nvPr>
        </p:nvSpPr>
        <p:spPr>
          <a:xfrm>
            <a:off x="628650" y="934427"/>
            <a:ext cx="7886700" cy="4856773"/>
          </a:xfrm>
        </p:spPr>
        <p:txBody>
          <a:bodyPr>
            <a:normAutofit/>
          </a:bodyPr>
          <a:lstStyle/>
          <a:p>
            <a:r>
              <a:rPr lang="en-US" sz="1500" dirty="0"/>
              <a:t>After years of hospital advocacy, CMS acknowledged common complaints about star ratings and is seeking input on the model it uses to assign them</a:t>
            </a:r>
          </a:p>
          <a:p>
            <a:r>
              <a:rPr lang="en-US" sz="1500" b="1" dirty="0">
                <a:solidFill>
                  <a:schemeClr val="accent1"/>
                </a:solidFill>
              </a:rPr>
              <a:t>CMS is considering replacing the controversial “latent variable model” (LVM), a statistical approach that gives more emphasis to certain measures over others based on a number of aspects and causes star ratings to be unpredictable</a:t>
            </a:r>
          </a:p>
          <a:p>
            <a:r>
              <a:rPr lang="en-US" sz="1500" dirty="0"/>
              <a:t>CMS will consider </a:t>
            </a:r>
            <a:r>
              <a:rPr lang="en-US" sz="1500" b="1" dirty="0">
                <a:solidFill>
                  <a:schemeClr val="accent1"/>
                </a:solidFill>
              </a:rPr>
              <a:t>“replacing LVM…with an explicit approach (such as an average of measure scores) to group score calculation”</a:t>
            </a:r>
            <a:endParaRPr lang="en-US" sz="1500" dirty="0"/>
          </a:p>
          <a:p>
            <a:pPr lvl="1"/>
            <a:r>
              <a:rPr lang="en-US" sz="1500" dirty="0"/>
              <a:t>Instead of the latent variable model, the CMS suggested assigning weights to each measure in the domains</a:t>
            </a:r>
          </a:p>
          <a:p>
            <a:r>
              <a:rPr lang="en-US" sz="1500" dirty="0"/>
              <a:t>In the July 2018 preview of the ratings, the LVM gave much more emphasis to hip and knee complication rates in the safety-of-care domain instead of the PSI-90 measure, which received the most emphasis in that domain in previous iterations of the ratings </a:t>
            </a:r>
          </a:p>
          <a:p>
            <a:r>
              <a:rPr lang="en-US" sz="1500" dirty="0"/>
              <a:t>CMS also wants feedback on whether it should separate hospitals into peer groups, group measures differently, and release the ratings once a year</a:t>
            </a:r>
          </a:p>
          <a:p>
            <a:r>
              <a:rPr lang="en-US" sz="1500" b="1" dirty="0">
                <a:solidFill>
                  <a:schemeClr val="accent1"/>
                </a:solidFill>
              </a:rPr>
              <a:t>AHA supports only three of the proposed 14 changes: </a:t>
            </a:r>
          </a:p>
          <a:p>
            <a:pPr lvl="1"/>
            <a:r>
              <a:rPr lang="en-US" sz="1500" b="1" dirty="0">
                <a:solidFill>
                  <a:schemeClr val="accent1"/>
                </a:solidFill>
              </a:rPr>
              <a:t>Replacing the current methodology, separating hospitals by peer groups and establishing a new criteria to group quality measures. </a:t>
            </a:r>
            <a:r>
              <a:rPr lang="en-US" sz="1500" dirty="0"/>
              <a:t>They also called for CMS to remove the currently posted star ratings. </a:t>
            </a:r>
          </a:p>
          <a:p>
            <a:endParaRPr lang="en-US" sz="1500" dirty="0"/>
          </a:p>
        </p:txBody>
      </p:sp>
      <p:sp>
        <p:nvSpPr>
          <p:cNvPr id="6" name="TextBox 5">
            <a:extLst>
              <a:ext uri="{FF2B5EF4-FFF2-40B4-BE49-F238E27FC236}">
                <a16:creationId xmlns:a16="http://schemas.microsoft.com/office/drawing/2014/main" id="{25ECDF26-1AEB-4A1B-8B49-F559C72FCB68}"/>
              </a:ext>
            </a:extLst>
          </p:cNvPr>
          <p:cNvSpPr txBox="1"/>
          <p:nvPr/>
        </p:nvSpPr>
        <p:spPr>
          <a:xfrm>
            <a:off x="914400" y="6400800"/>
            <a:ext cx="7600950" cy="461665"/>
          </a:xfrm>
          <a:prstGeom prst="rect">
            <a:avLst/>
          </a:prstGeom>
          <a:noFill/>
        </p:spPr>
        <p:txBody>
          <a:bodyPr wrap="square" rtlCol="0">
            <a:spAutoFit/>
          </a:bodyPr>
          <a:lstStyle/>
          <a:p>
            <a:pPr algn="ctr"/>
            <a:r>
              <a:rPr lang="en-US" sz="800" dirty="0"/>
              <a:t>Sources: Modern Healthcare, </a:t>
            </a:r>
            <a:r>
              <a:rPr lang="en-US" sz="800" i="1" dirty="0"/>
              <a:t>Hospitals hopeful big changes are coming to the CMS’ star ratings,</a:t>
            </a:r>
            <a:r>
              <a:rPr lang="en-US" sz="800" dirty="0"/>
              <a:t> Maria Castellucci, 3/2/19 </a:t>
            </a:r>
            <a:r>
              <a:rPr lang="en-US" sz="800" dirty="0">
                <a:hlinkClick r:id="rId2"/>
              </a:rPr>
              <a:t>https://www.modernhealthcare.com/safety-quality/hospitals-hopeful-big-changes-are-coming-cms-star-ratings</a:t>
            </a:r>
            <a:r>
              <a:rPr lang="en-US" sz="800" dirty="0"/>
              <a:t>; Modern Healthcare, </a:t>
            </a:r>
            <a:r>
              <a:rPr lang="en-US" sz="800" i="1" dirty="0"/>
              <a:t>AHA pushes back on proposed changes</a:t>
            </a:r>
          </a:p>
          <a:p>
            <a:pPr algn="ctr"/>
            <a:r>
              <a:rPr lang="en-US" sz="800" i="1" dirty="0"/>
              <a:t>to CMS' hospital star ratings, </a:t>
            </a:r>
            <a:r>
              <a:rPr lang="en-US" sz="800" dirty="0"/>
              <a:t>Maria </a:t>
            </a:r>
            <a:r>
              <a:rPr lang="en-US" sz="800" dirty="0" err="1"/>
              <a:t>Castellucci</a:t>
            </a:r>
            <a:r>
              <a:rPr lang="en-US" sz="800" dirty="0"/>
              <a:t>, 3/27/19  </a:t>
            </a:r>
            <a:r>
              <a:rPr lang="en-US" sz="800" dirty="0">
                <a:hlinkClick r:id="rId3"/>
              </a:rPr>
              <a:t>https://www.modernhealthcare.com/safety-quality/aha-pushes-back-proposed-changes-cms-hospital-star-ratings</a:t>
            </a:r>
            <a:r>
              <a:rPr lang="en-US" sz="800" dirty="0"/>
              <a:t> </a:t>
            </a:r>
            <a:endParaRPr lang="en-US" sz="800" i="1" dirty="0"/>
          </a:p>
        </p:txBody>
      </p:sp>
      <p:pic>
        <p:nvPicPr>
          <p:cNvPr id="7" name="Picture 6">
            <a:extLst>
              <a:ext uri="{FF2B5EF4-FFF2-40B4-BE49-F238E27FC236}">
                <a16:creationId xmlns:a16="http://schemas.microsoft.com/office/drawing/2014/main" id="{E9952CD2-1848-4D98-8102-9D361013DA6C}"/>
              </a:ext>
            </a:extLst>
          </p:cNvPr>
          <p:cNvPicPr>
            <a:picLocks noChangeAspect="1"/>
          </p:cNvPicPr>
          <p:nvPr/>
        </p:nvPicPr>
        <p:blipFill rotWithShape="1">
          <a:blip r:embed="rId4"/>
          <a:srcRect b="11812"/>
          <a:stretch/>
        </p:blipFill>
        <p:spPr>
          <a:xfrm>
            <a:off x="0" y="5410200"/>
            <a:ext cx="9144000" cy="1055712"/>
          </a:xfrm>
          <a:prstGeom prst="rect">
            <a:avLst/>
          </a:prstGeom>
        </p:spPr>
      </p:pic>
    </p:spTree>
    <p:extLst>
      <p:ext uri="{BB962C8B-B14F-4D97-AF65-F5344CB8AC3E}">
        <p14:creationId xmlns:p14="http://schemas.microsoft.com/office/powerpoint/2010/main" val="377913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C83C37-865A-4B53-932D-738F7B481416}"/>
              </a:ext>
            </a:extLst>
          </p:cNvPr>
          <p:cNvSpPr>
            <a:spLocks noGrp="1"/>
          </p:cNvSpPr>
          <p:nvPr>
            <p:ph type="title"/>
          </p:nvPr>
        </p:nvSpPr>
        <p:spPr>
          <a:xfrm>
            <a:off x="203200" y="152400"/>
            <a:ext cx="7905750" cy="762000"/>
          </a:xfrm>
        </p:spPr>
        <p:txBody>
          <a:bodyPr>
            <a:normAutofit fontScale="90000"/>
          </a:bodyPr>
          <a:lstStyle/>
          <a:p>
            <a:r>
              <a:rPr lang="en-US" sz="2600" b="1" dirty="0">
                <a:latin typeface="Avenir Next" panose="020B0503020202020204" pitchFamily="34" charset="0"/>
              </a:rPr>
              <a:t>CMS 2020 IPPS Proposed Rule (April 23, 2019): Summary</a:t>
            </a:r>
          </a:p>
        </p:txBody>
      </p:sp>
      <p:graphicFrame>
        <p:nvGraphicFramePr>
          <p:cNvPr id="8" name="Content Placeholder 7">
            <a:extLst>
              <a:ext uri="{FF2B5EF4-FFF2-40B4-BE49-F238E27FC236}">
                <a16:creationId xmlns:a16="http://schemas.microsoft.com/office/drawing/2014/main" id="{42C1DD74-16D4-4F22-90EC-F1070359D972}"/>
              </a:ext>
            </a:extLst>
          </p:cNvPr>
          <p:cNvGraphicFramePr>
            <a:graphicFrameLocks noGrp="1"/>
          </p:cNvGraphicFramePr>
          <p:nvPr>
            <p:ph idx="1"/>
          </p:nvPr>
        </p:nvGraphicFramePr>
        <p:xfrm>
          <a:off x="203200" y="1016000"/>
          <a:ext cx="8585200" cy="5399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DDB2B90-3BFF-458C-9DCB-967ABEE22B9F}"/>
              </a:ext>
            </a:extLst>
          </p:cNvPr>
          <p:cNvSpPr txBox="1"/>
          <p:nvPr/>
        </p:nvSpPr>
        <p:spPr>
          <a:xfrm>
            <a:off x="203200" y="6426200"/>
            <a:ext cx="8585200" cy="415498"/>
          </a:xfrm>
          <a:prstGeom prst="rect">
            <a:avLst/>
          </a:prstGeom>
          <a:noFill/>
        </p:spPr>
        <p:txBody>
          <a:bodyPr wrap="square" rtlCol="0">
            <a:spAutoFit/>
          </a:bodyPr>
          <a:lstStyle/>
          <a:p>
            <a:pPr algn="ctr"/>
            <a:r>
              <a:rPr lang="en-US" sz="700" dirty="0"/>
              <a:t>Sources: Becker’s Hospital Review, </a:t>
            </a:r>
            <a:r>
              <a:rPr lang="en-US" sz="700" i="1" dirty="0"/>
              <a:t>CMS' proposed inpatient payment rule for 2020: 9 things to know,</a:t>
            </a:r>
            <a:r>
              <a:rPr lang="en-US" sz="700" dirty="0"/>
              <a:t> Ayla Ellison, 4/24/19 </a:t>
            </a:r>
            <a:r>
              <a:rPr lang="en-US" sz="700" dirty="0">
                <a:hlinkClick r:id="rId7"/>
              </a:rPr>
              <a:t>https://www.beckershospitalreview.com/finance/cms-proposed-inpatient-payment-rule-for-2020-9-things-to-know.html</a:t>
            </a:r>
            <a:r>
              <a:rPr lang="en-US" sz="700" dirty="0"/>
              <a:t>; Source: cms.gov Fact sheet </a:t>
            </a:r>
            <a:r>
              <a:rPr lang="en-US" sz="700" i="1" dirty="0"/>
              <a:t>Fiscal Year (FY) 2020 Medicare Hospital Inpatient Prospective Payment System (IPPS) and Long Term Acute Care Hospital (LTCH) Prospective Payment System Proposed Rule and Request for Information, </a:t>
            </a:r>
            <a:r>
              <a:rPr lang="en-US" sz="700" dirty="0"/>
              <a:t>4/23/19 </a:t>
            </a:r>
            <a:r>
              <a:rPr lang="en-US" sz="700" dirty="0">
                <a:hlinkClick r:id="rId8"/>
              </a:rPr>
              <a:t>https://www.cms.gov/newsroom/fact-sheets/fiscal-year-fy-2020-medicare-hospital-inpatient-prospective-payment-system-ipps-and-long-term-acute</a:t>
            </a:r>
            <a:endParaRPr lang="en-US" sz="700" dirty="0"/>
          </a:p>
        </p:txBody>
      </p:sp>
    </p:spTree>
    <p:extLst>
      <p:ext uri="{BB962C8B-B14F-4D97-AF65-F5344CB8AC3E}">
        <p14:creationId xmlns:p14="http://schemas.microsoft.com/office/powerpoint/2010/main" val="276521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C83C37-865A-4B53-932D-738F7B481416}"/>
              </a:ext>
            </a:extLst>
          </p:cNvPr>
          <p:cNvSpPr>
            <a:spLocks noGrp="1"/>
          </p:cNvSpPr>
          <p:nvPr>
            <p:ph type="title"/>
          </p:nvPr>
        </p:nvSpPr>
        <p:spPr>
          <a:xfrm>
            <a:off x="203200" y="315912"/>
            <a:ext cx="7905750" cy="776288"/>
          </a:xfrm>
        </p:spPr>
        <p:txBody>
          <a:bodyPr>
            <a:normAutofit/>
          </a:bodyPr>
          <a:lstStyle/>
          <a:p>
            <a:r>
              <a:rPr lang="en-US" sz="2300" b="1" dirty="0">
                <a:latin typeface="Avenir Next" panose="020B0503020202020204" pitchFamily="34" charset="0"/>
              </a:rPr>
              <a:t>CMS 2020 IPPS Proposed Rule (4/23/2019): Summary</a:t>
            </a:r>
          </a:p>
        </p:txBody>
      </p:sp>
      <p:graphicFrame>
        <p:nvGraphicFramePr>
          <p:cNvPr id="8" name="Content Placeholder 7">
            <a:extLst>
              <a:ext uri="{FF2B5EF4-FFF2-40B4-BE49-F238E27FC236}">
                <a16:creationId xmlns:a16="http://schemas.microsoft.com/office/drawing/2014/main" id="{42C1DD74-16D4-4F22-90EC-F1070359D972}"/>
              </a:ext>
            </a:extLst>
          </p:cNvPr>
          <p:cNvGraphicFramePr>
            <a:graphicFrameLocks noGrp="1"/>
          </p:cNvGraphicFramePr>
          <p:nvPr>
            <p:ph idx="1"/>
          </p:nvPr>
        </p:nvGraphicFramePr>
        <p:xfrm>
          <a:off x="203200" y="1092200"/>
          <a:ext cx="8585200" cy="5399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9DDBF49-FE73-407E-A401-F0576252051F}"/>
              </a:ext>
            </a:extLst>
          </p:cNvPr>
          <p:cNvSpPr txBox="1"/>
          <p:nvPr/>
        </p:nvSpPr>
        <p:spPr>
          <a:xfrm>
            <a:off x="203200" y="6426200"/>
            <a:ext cx="8585200" cy="415498"/>
          </a:xfrm>
          <a:prstGeom prst="rect">
            <a:avLst/>
          </a:prstGeom>
          <a:noFill/>
        </p:spPr>
        <p:txBody>
          <a:bodyPr wrap="square" rtlCol="0">
            <a:spAutoFit/>
          </a:bodyPr>
          <a:lstStyle/>
          <a:p>
            <a:pPr algn="ctr"/>
            <a:r>
              <a:rPr lang="en-US" sz="700" dirty="0"/>
              <a:t>Sources: Becker’s Hospital Review, </a:t>
            </a:r>
            <a:r>
              <a:rPr lang="en-US" sz="700" i="1" dirty="0"/>
              <a:t>CMS' proposed inpatient payment rule for 2020: 9 things to know,</a:t>
            </a:r>
            <a:r>
              <a:rPr lang="en-US" sz="700" dirty="0"/>
              <a:t> Ayla Ellison, 4/24/19 </a:t>
            </a:r>
            <a:r>
              <a:rPr lang="en-US" sz="700" dirty="0">
                <a:hlinkClick r:id="rId7"/>
              </a:rPr>
              <a:t>https://www.beckershospitalreview.com/finance/cms-proposed-inpatient-payment-rule-for-2020-9-things-to-know.html</a:t>
            </a:r>
            <a:r>
              <a:rPr lang="en-US" sz="700" dirty="0"/>
              <a:t>; Source: cms.gov Fact sheet </a:t>
            </a:r>
            <a:r>
              <a:rPr lang="en-US" sz="700" i="1" dirty="0"/>
              <a:t>Fiscal Year (FY) 2020 Medicare Hospital Inpatient Prospective Payment System (IPPS) and Long Term Acute Care Hospital (LTCH) Prospective Payment System Proposed Rule and Request for Information, </a:t>
            </a:r>
            <a:r>
              <a:rPr lang="en-US" sz="700" dirty="0"/>
              <a:t>4/23/19 </a:t>
            </a:r>
            <a:r>
              <a:rPr lang="en-US" sz="700" dirty="0">
                <a:hlinkClick r:id="rId8"/>
              </a:rPr>
              <a:t>https://www.cms.gov/newsroom/fact-sheets/fiscal-year-fy-2020-medicare-hospital-inpatient-prospective-payment-system-ipps-and-long-term-acute</a:t>
            </a:r>
            <a:endParaRPr lang="en-US" sz="700" dirty="0"/>
          </a:p>
        </p:txBody>
      </p:sp>
    </p:spTree>
    <p:extLst>
      <p:ext uri="{BB962C8B-B14F-4D97-AF65-F5344CB8AC3E}">
        <p14:creationId xmlns:p14="http://schemas.microsoft.com/office/powerpoint/2010/main" val="370382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C83C37-865A-4B53-932D-738F7B481416}"/>
              </a:ext>
            </a:extLst>
          </p:cNvPr>
          <p:cNvSpPr>
            <a:spLocks noGrp="1"/>
          </p:cNvSpPr>
          <p:nvPr>
            <p:ph type="title"/>
          </p:nvPr>
        </p:nvSpPr>
        <p:spPr>
          <a:xfrm>
            <a:off x="152400" y="296862"/>
            <a:ext cx="8610600" cy="549275"/>
          </a:xfrm>
        </p:spPr>
        <p:txBody>
          <a:bodyPr>
            <a:noAutofit/>
          </a:bodyPr>
          <a:lstStyle/>
          <a:p>
            <a:r>
              <a:rPr lang="en-US" sz="2000" b="1" dirty="0">
                <a:latin typeface="Avenir Next" panose="020B0503020202020204" pitchFamily="34" charset="0"/>
              </a:rPr>
              <a:t>CMS Medicare Hospital IPPS and LTCH Prospective Payment System Proposed Rule: Proposed Changes to Payment Rates Under IPPS</a:t>
            </a:r>
          </a:p>
        </p:txBody>
      </p:sp>
      <p:sp>
        <p:nvSpPr>
          <p:cNvPr id="6" name="TextBox 5">
            <a:extLst>
              <a:ext uri="{FF2B5EF4-FFF2-40B4-BE49-F238E27FC236}">
                <a16:creationId xmlns:a16="http://schemas.microsoft.com/office/drawing/2014/main" id="{3DDB2B90-3BFF-458C-9DCB-967ABEE22B9F}"/>
              </a:ext>
            </a:extLst>
          </p:cNvPr>
          <p:cNvSpPr txBox="1"/>
          <p:nvPr/>
        </p:nvSpPr>
        <p:spPr>
          <a:xfrm>
            <a:off x="0" y="6223440"/>
            <a:ext cx="9144000" cy="646331"/>
          </a:xfrm>
          <a:prstGeom prst="rect">
            <a:avLst/>
          </a:prstGeom>
          <a:noFill/>
        </p:spPr>
        <p:txBody>
          <a:bodyPr wrap="square" rtlCol="0">
            <a:spAutoFit/>
          </a:bodyPr>
          <a:lstStyle/>
          <a:p>
            <a:pPr algn="ctr"/>
            <a:r>
              <a:rPr lang="en-US" sz="900" dirty="0"/>
              <a:t>Source: cms.gov, 42 CFR Parts 412, 413, and 495 [CMS-1716-P] RIN 0938-AT73</a:t>
            </a:r>
          </a:p>
          <a:p>
            <a:pPr algn="ctr"/>
            <a:r>
              <a:rPr lang="en-US" sz="900" dirty="0"/>
              <a:t>Medicare Program; Hospital Inpatient Prospective Payment Systems for Acute Care Hospitals and the Long-Term Care Hospital Prospective Payment System and Proposed Policy Changes and Fiscal Year 2020 Rates; Proposed Quality Reporting Requirements for Specific Providers; Medicare and Medicaid Promoting Interoperability Programs Proposed Requirements for Eligible Hospitals and Critical Access Hospitals</a:t>
            </a:r>
          </a:p>
        </p:txBody>
      </p:sp>
      <p:pic>
        <p:nvPicPr>
          <p:cNvPr id="7" name="Picture 6">
            <a:extLst>
              <a:ext uri="{FF2B5EF4-FFF2-40B4-BE49-F238E27FC236}">
                <a16:creationId xmlns:a16="http://schemas.microsoft.com/office/drawing/2014/main" id="{1EC967A7-CDCD-4433-9FC3-E93C382E563D}"/>
              </a:ext>
            </a:extLst>
          </p:cNvPr>
          <p:cNvPicPr>
            <a:picLocks noChangeAspect="1"/>
          </p:cNvPicPr>
          <p:nvPr/>
        </p:nvPicPr>
        <p:blipFill>
          <a:blip r:embed="rId2"/>
          <a:stretch>
            <a:fillRect/>
          </a:stretch>
        </p:blipFill>
        <p:spPr>
          <a:xfrm>
            <a:off x="1533032" y="997630"/>
            <a:ext cx="6077935" cy="5288870"/>
          </a:xfrm>
          <a:prstGeom prst="rect">
            <a:avLst/>
          </a:prstGeom>
        </p:spPr>
      </p:pic>
      <p:sp>
        <p:nvSpPr>
          <p:cNvPr id="2" name="Rectangle 1">
            <a:extLst>
              <a:ext uri="{FF2B5EF4-FFF2-40B4-BE49-F238E27FC236}">
                <a16:creationId xmlns:a16="http://schemas.microsoft.com/office/drawing/2014/main" id="{206AD3C2-2FD7-1D47-92FF-0D5425C2FCBB}"/>
              </a:ext>
            </a:extLst>
          </p:cNvPr>
          <p:cNvSpPr/>
          <p:nvPr/>
        </p:nvSpPr>
        <p:spPr>
          <a:xfrm>
            <a:off x="5410200" y="3124200"/>
            <a:ext cx="2133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E94B80-960D-E649-89B6-C25E3897CC13}"/>
              </a:ext>
            </a:extLst>
          </p:cNvPr>
          <p:cNvSpPr/>
          <p:nvPr/>
        </p:nvSpPr>
        <p:spPr>
          <a:xfrm>
            <a:off x="4376057" y="4037693"/>
            <a:ext cx="957943"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10E6F0-AFE2-FD4D-B41E-D892E830DE00}"/>
              </a:ext>
            </a:extLst>
          </p:cNvPr>
          <p:cNvSpPr/>
          <p:nvPr/>
        </p:nvSpPr>
        <p:spPr>
          <a:xfrm>
            <a:off x="6533605" y="4037693"/>
            <a:ext cx="957943"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C1FA41-CA35-0B4A-BF85-002672FDE9CB}"/>
              </a:ext>
            </a:extLst>
          </p:cNvPr>
          <p:cNvSpPr/>
          <p:nvPr/>
        </p:nvSpPr>
        <p:spPr>
          <a:xfrm>
            <a:off x="1533033" y="5431145"/>
            <a:ext cx="5958516"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45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C83C37-865A-4B53-932D-738F7B481416}"/>
              </a:ext>
            </a:extLst>
          </p:cNvPr>
          <p:cNvSpPr>
            <a:spLocks noGrp="1"/>
          </p:cNvSpPr>
          <p:nvPr>
            <p:ph type="title"/>
          </p:nvPr>
        </p:nvSpPr>
        <p:spPr>
          <a:xfrm>
            <a:off x="203200" y="323339"/>
            <a:ext cx="7772400" cy="487363"/>
          </a:xfrm>
        </p:spPr>
        <p:txBody>
          <a:bodyPr>
            <a:noAutofit/>
          </a:bodyPr>
          <a:lstStyle/>
          <a:p>
            <a:r>
              <a:rPr lang="en-US" sz="2300" b="1" dirty="0">
                <a:latin typeface="Avenir Next" panose="020B0503020202020204" pitchFamily="34" charset="0"/>
              </a:rPr>
              <a:t>CMS 2020 IPPS Proposed Rule: CAH-Specific Summary</a:t>
            </a:r>
          </a:p>
        </p:txBody>
      </p:sp>
      <p:graphicFrame>
        <p:nvGraphicFramePr>
          <p:cNvPr id="8" name="Content Placeholder 7">
            <a:extLst>
              <a:ext uri="{FF2B5EF4-FFF2-40B4-BE49-F238E27FC236}">
                <a16:creationId xmlns:a16="http://schemas.microsoft.com/office/drawing/2014/main" id="{42C1DD74-16D4-4F22-90EC-F1070359D972}"/>
              </a:ext>
            </a:extLst>
          </p:cNvPr>
          <p:cNvGraphicFramePr>
            <a:graphicFrameLocks noGrp="1"/>
          </p:cNvGraphicFramePr>
          <p:nvPr>
            <p:ph idx="1"/>
          </p:nvPr>
        </p:nvGraphicFramePr>
        <p:xfrm>
          <a:off x="203200" y="1092200"/>
          <a:ext cx="8585200" cy="5399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DDB2B90-3BFF-458C-9DCB-967ABEE22B9F}"/>
              </a:ext>
            </a:extLst>
          </p:cNvPr>
          <p:cNvSpPr txBox="1"/>
          <p:nvPr/>
        </p:nvSpPr>
        <p:spPr>
          <a:xfrm>
            <a:off x="628650" y="6426200"/>
            <a:ext cx="7886700" cy="430887"/>
          </a:xfrm>
          <a:prstGeom prst="rect">
            <a:avLst/>
          </a:prstGeom>
          <a:noFill/>
        </p:spPr>
        <p:txBody>
          <a:bodyPr wrap="square" rtlCol="0">
            <a:spAutoFit/>
          </a:bodyPr>
          <a:lstStyle/>
          <a:p>
            <a:pPr algn="ctr"/>
            <a:r>
              <a:rPr lang="en-US" sz="1100" dirty="0"/>
              <a:t>Source: </a:t>
            </a:r>
            <a:r>
              <a:rPr lang="en-US" sz="1100" dirty="0">
                <a:hlinkClick r:id="rId7"/>
              </a:rPr>
              <a:t>https://www.federalregister.gov/documents/2019/05/03/2019-08330/medicare-program-hospital-inpatient-prospective-payment-systems-for-acute-care-hospitals-and-the</a:t>
            </a:r>
            <a:r>
              <a:rPr lang="en-US" sz="1100" dirty="0"/>
              <a:t> </a:t>
            </a:r>
            <a:endParaRPr lang="en-US" sz="1100" i="1" dirty="0"/>
          </a:p>
        </p:txBody>
      </p:sp>
    </p:spTree>
    <p:extLst>
      <p:ext uri="{BB962C8B-B14F-4D97-AF65-F5344CB8AC3E}">
        <p14:creationId xmlns:p14="http://schemas.microsoft.com/office/powerpoint/2010/main" val="117347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03FCEB-F71D-410C-B28C-CB36C388F540}"/>
              </a:ext>
            </a:extLst>
          </p:cNvPr>
          <p:cNvSpPr>
            <a:spLocks noGrp="1"/>
          </p:cNvSpPr>
          <p:nvPr>
            <p:ph type="title"/>
          </p:nvPr>
        </p:nvSpPr>
        <p:spPr>
          <a:xfrm>
            <a:off x="152400" y="457200"/>
            <a:ext cx="6858000" cy="457200"/>
          </a:xfrm>
        </p:spPr>
        <p:txBody>
          <a:bodyPr>
            <a:noAutofit/>
          </a:bodyPr>
          <a:lstStyle/>
          <a:p>
            <a:r>
              <a:rPr lang="en-US" sz="2600" b="1" dirty="0">
                <a:latin typeface="Avenir Next" panose="020B0503020202020204" pitchFamily="34" charset="0"/>
              </a:rPr>
              <a:t>Key Takeaways</a:t>
            </a:r>
          </a:p>
        </p:txBody>
      </p:sp>
      <p:sp>
        <p:nvSpPr>
          <p:cNvPr id="7" name="Title 3">
            <a:extLst>
              <a:ext uri="{FF2B5EF4-FFF2-40B4-BE49-F238E27FC236}">
                <a16:creationId xmlns:a16="http://schemas.microsoft.com/office/drawing/2014/main" id="{0E65EC52-321C-6E4A-8791-D930CB33EEB5}"/>
              </a:ext>
            </a:extLst>
          </p:cNvPr>
          <p:cNvSpPr txBox="1">
            <a:spLocks/>
          </p:cNvSpPr>
          <p:nvPr/>
        </p:nvSpPr>
        <p:spPr bwMode="auto">
          <a:xfrm>
            <a:off x="685800" y="1143000"/>
            <a:ext cx="8077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28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pPr>
              <a:spcBef>
                <a:spcPts val="0"/>
              </a:spcBef>
              <a:spcAft>
                <a:spcPts val="800"/>
              </a:spcAft>
            </a:pPr>
            <a:r>
              <a:rPr lang="en-US" sz="2000" dirty="0">
                <a:solidFill>
                  <a:schemeClr val="bg2">
                    <a:lumMod val="50000"/>
                  </a:schemeClr>
                </a:solidFill>
              </a:rPr>
              <a:t>Continued Attacks on ACA</a:t>
            </a:r>
          </a:p>
          <a:p>
            <a:pPr marL="342900" indent="-222250">
              <a:spcBef>
                <a:spcPts val="0"/>
              </a:spcBef>
              <a:spcAft>
                <a:spcPts val="800"/>
              </a:spcAft>
              <a:buFont typeface="Arial" panose="020B0604020202020204" pitchFamily="34" charset="0"/>
              <a:buChar char="•"/>
              <a:tabLst>
                <a:tab pos="111125" algn="l"/>
              </a:tabLst>
            </a:pPr>
            <a:r>
              <a:rPr lang="en-US" sz="1800" dirty="0"/>
              <a:t>Judge ruled ACA was invalidated by the 2017 Tax Cuts and Jobs Act, which eliminated the individual mandate penalty </a:t>
            </a:r>
            <a:r>
              <a:rPr lang="en-US" sz="1800" dirty="0">
                <a:sym typeface="Wingdings" pitchFamily="2" charset="2"/>
              </a:rPr>
              <a:t> </a:t>
            </a:r>
            <a:r>
              <a:rPr lang="en-US" sz="1800" dirty="0">
                <a:solidFill>
                  <a:prstClr val="black"/>
                </a:solidFill>
              </a:rPr>
              <a:t>Democrats are expected to appeal the ruling, and for now, the ACA still stands</a:t>
            </a:r>
          </a:p>
          <a:p>
            <a:pPr marL="342900" indent="-222250">
              <a:spcBef>
                <a:spcPts val="0"/>
              </a:spcBef>
              <a:spcAft>
                <a:spcPts val="800"/>
              </a:spcAft>
              <a:buFont typeface="Arial" panose="020B0604020202020204" pitchFamily="34" charset="0"/>
              <a:buChar char="•"/>
            </a:pPr>
            <a:r>
              <a:rPr lang="en-US" sz="1800" dirty="0">
                <a:solidFill>
                  <a:prstClr val="black"/>
                </a:solidFill>
              </a:rPr>
              <a:t>DOJ calls for invalidating ACA</a:t>
            </a:r>
          </a:p>
          <a:p>
            <a:pPr>
              <a:spcBef>
                <a:spcPts val="0"/>
              </a:spcBef>
              <a:spcAft>
                <a:spcPts val="800"/>
              </a:spcAft>
            </a:pPr>
            <a:r>
              <a:rPr lang="en-US" sz="2000" dirty="0">
                <a:solidFill>
                  <a:schemeClr val="bg2">
                    <a:lumMod val="50000"/>
                  </a:schemeClr>
                </a:solidFill>
              </a:rPr>
              <a:t>Federal Cost Cutting and Downward Pressure on Hospitals</a:t>
            </a:r>
          </a:p>
          <a:p>
            <a:pPr marL="342900" indent="-222250">
              <a:spcBef>
                <a:spcPts val="0"/>
              </a:spcBef>
              <a:spcAft>
                <a:spcPts val="800"/>
              </a:spcAft>
              <a:buFont typeface="Arial" panose="020B0604020202020204" pitchFamily="34" charset="0"/>
              <a:buChar char="•"/>
              <a:tabLst>
                <a:tab pos="111125" algn="l"/>
              </a:tabLst>
            </a:pPr>
            <a:r>
              <a:rPr lang="en-US" sz="1800" dirty="0"/>
              <a:t>Several cost-cutting recommendations target hospitals</a:t>
            </a:r>
          </a:p>
          <a:p>
            <a:pPr>
              <a:spcBef>
                <a:spcPts val="0"/>
              </a:spcBef>
              <a:spcAft>
                <a:spcPts val="800"/>
              </a:spcAft>
            </a:pPr>
            <a:r>
              <a:rPr lang="en-US" sz="2000" dirty="0" err="1">
                <a:solidFill>
                  <a:schemeClr val="bg2">
                    <a:lumMod val="50000"/>
                  </a:schemeClr>
                </a:solidFill>
              </a:rPr>
              <a:t>MedPac</a:t>
            </a:r>
            <a:r>
              <a:rPr lang="en-US" sz="2000" dirty="0">
                <a:solidFill>
                  <a:schemeClr val="bg2">
                    <a:lumMod val="50000"/>
                  </a:schemeClr>
                </a:solidFill>
              </a:rPr>
              <a:t> March Report Highlights</a:t>
            </a:r>
          </a:p>
          <a:p>
            <a:pPr marL="285750" indent="-165100">
              <a:spcBef>
                <a:spcPts val="0"/>
              </a:spcBef>
              <a:spcAft>
                <a:spcPts val="800"/>
              </a:spcAft>
              <a:buFont typeface="Arial" panose="020B0604020202020204" pitchFamily="34" charset="0"/>
              <a:buChar char="•"/>
            </a:pPr>
            <a:r>
              <a:rPr lang="en-US" sz="1800" dirty="0"/>
              <a:t>National Medicare ED Coding</a:t>
            </a:r>
          </a:p>
          <a:p>
            <a:pPr marL="285750" indent="-165100">
              <a:spcBef>
                <a:spcPts val="0"/>
              </a:spcBef>
              <a:spcAft>
                <a:spcPts val="800"/>
              </a:spcAft>
              <a:buFont typeface="Arial" panose="020B0604020202020204" pitchFamily="34" charset="0"/>
              <a:buChar char="•"/>
            </a:pPr>
            <a:r>
              <a:rPr lang="en-US" sz="1800" dirty="0"/>
              <a:t>Inpatient and Outpatient Payment rate increases of 2%</a:t>
            </a:r>
          </a:p>
          <a:p>
            <a:pPr marL="285750" indent="-165100">
              <a:spcBef>
                <a:spcPts val="0"/>
              </a:spcBef>
              <a:spcAft>
                <a:spcPts val="800"/>
              </a:spcAft>
              <a:buFont typeface="Arial" panose="020B0604020202020204" pitchFamily="34" charset="0"/>
              <a:buChar char="•"/>
            </a:pPr>
            <a:r>
              <a:rPr lang="en-US" sz="1800" dirty="0"/>
              <a:t>New Hospital Value Incentive Program (HVIP)</a:t>
            </a:r>
          </a:p>
          <a:p>
            <a:pPr marL="285750" indent="-165100">
              <a:spcBef>
                <a:spcPts val="0"/>
              </a:spcBef>
              <a:spcAft>
                <a:spcPts val="800"/>
              </a:spcAft>
              <a:buFont typeface="Arial" panose="020B0604020202020204" pitchFamily="34" charset="0"/>
              <a:buChar char="•"/>
            </a:pPr>
            <a:r>
              <a:rPr lang="en-US" sz="1800" dirty="0"/>
              <a:t>Updating of Physician Payment Rates</a:t>
            </a:r>
          </a:p>
          <a:p>
            <a:pPr>
              <a:spcBef>
                <a:spcPts val="0"/>
              </a:spcBef>
              <a:spcAft>
                <a:spcPts val="800"/>
              </a:spcAft>
            </a:pPr>
            <a:r>
              <a:rPr lang="en-US" sz="2000" dirty="0">
                <a:solidFill>
                  <a:schemeClr val="bg2">
                    <a:lumMod val="50000"/>
                  </a:schemeClr>
                </a:solidFill>
              </a:rPr>
              <a:t>CMS Seeks Public Input on Star Rating </a:t>
            </a:r>
          </a:p>
          <a:p>
            <a:pPr marL="285750" indent="-165100">
              <a:spcBef>
                <a:spcPts val="0"/>
              </a:spcBef>
              <a:spcAft>
                <a:spcPts val="800"/>
              </a:spcAft>
              <a:buFont typeface="Arial" panose="020B0604020202020204" pitchFamily="34" charset="0"/>
              <a:buChar char="•"/>
            </a:pPr>
            <a:r>
              <a:rPr lang="en-US" sz="1800" dirty="0"/>
              <a:t>CMS is considering replacing statistical approach with new methodology using assigned weights for each domain area</a:t>
            </a:r>
          </a:p>
          <a:p>
            <a:pPr>
              <a:spcBef>
                <a:spcPts val="0"/>
              </a:spcBef>
              <a:spcAft>
                <a:spcPts val="800"/>
              </a:spcAft>
            </a:pPr>
            <a:endParaRPr lang="en-US" sz="2000" dirty="0"/>
          </a:p>
        </p:txBody>
      </p:sp>
    </p:spTree>
    <p:extLst>
      <p:ext uri="{BB962C8B-B14F-4D97-AF65-F5344CB8AC3E}">
        <p14:creationId xmlns:p14="http://schemas.microsoft.com/office/powerpoint/2010/main" val="193321865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C83C37-865A-4B53-932D-738F7B481416}"/>
              </a:ext>
            </a:extLst>
          </p:cNvPr>
          <p:cNvSpPr>
            <a:spLocks noGrp="1"/>
          </p:cNvSpPr>
          <p:nvPr>
            <p:ph type="title"/>
          </p:nvPr>
        </p:nvSpPr>
        <p:spPr>
          <a:xfrm>
            <a:off x="304800" y="394624"/>
            <a:ext cx="7677150" cy="396875"/>
          </a:xfrm>
        </p:spPr>
        <p:txBody>
          <a:bodyPr>
            <a:noAutofit/>
          </a:bodyPr>
          <a:lstStyle/>
          <a:p>
            <a:r>
              <a:rPr lang="en-US" sz="2300" b="1" dirty="0">
                <a:latin typeface="Avenir Next" panose="020B0503020202020204" pitchFamily="34" charset="0"/>
              </a:rPr>
              <a:t>CMS 2020 IPPS Proposed Rule: CAH-Specific Summary</a:t>
            </a:r>
          </a:p>
        </p:txBody>
      </p:sp>
      <p:graphicFrame>
        <p:nvGraphicFramePr>
          <p:cNvPr id="8" name="Content Placeholder 7">
            <a:extLst>
              <a:ext uri="{FF2B5EF4-FFF2-40B4-BE49-F238E27FC236}">
                <a16:creationId xmlns:a16="http://schemas.microsoft.com/office/drawing/2014/main" id="{42C1DD74-16D4-4F22-90EC-F1070359D972}"/>
              </a:ext>
            </a:extLst>
          </p:cNvPr>
          <p:cNvGraphicFramePr>
            <a:graphicFrameLocks noGrp="1"/>
          </p:cNvGraphicFramePr>
          <p:nvPr>
            <p:ph idx="1"/>
          </p:nvPr>
        </p:nvGraphicFramePr>
        <p:xfrm>
          <a:off x="203200" y="1092200"/>
          <a:ext cx="8585200" cy="5399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DDB2B90-3BFF-458C-9DCB-967ABEE22B9F}"/>
              </a:ext>
            </a:extLst>
          </p:cNvPr>
          <p:cNvSpPr txBox="1"/>
          <p:nvPr/>
        </p:nvSpPr>
        <p:spPr>
          <a:xfrm>
            <a:off x="628650" y="6426200"/>
            <a:ext cx="7886700" cy="600164"/>
          </a:xfrm>
          <a:prstGeom prst="rect">
            <a:avLst/>
          </a:prstGeom>
          <a:noFill/>
        </p:spPr>
        <p:txBody>
          <a:bodyPr wrap="square" rtlCol="0">
            <a:spAutoFit/>
          </a:bodyPr>
          <a:lstStyle/>
          <a:p>
            <a:pPr algn="ctr"/>
            <a:r>
              <a:rPr lang="en-US" sz="1100" dirty="0"/>
              <a:t>Source: </a:t>
            </a:r>
            <a:r>
              <a:rPr lang="en-US" sz="1100" dirty="0">
                <a:hlinkClick r:id="rId7"/>
              </a:rPr>
              <a:t>https://www.federalregister.gov/documents/2019/05/03/2019-08330/medicare-program-hospital-inpatient-prospective-payment-systems-for-acute-care-hospitals-and-the</a:t>
            </a:r>
            <a:endParaRPr lang="en-US" sz="1100" dirty="0"/>
          </a:p>
          <a:p>
            <a:pPr algn="ctr"/>
            <a:endParaRPr lang="en-US" sz="1100" i="1" dirty="0"/>
          </a:p>
        </p:txBody>
      </p:sp>
    </p:spTree>
    <p:extLst>
      <p:ext uri="{BB962C8B-B14F-4D97-AF65-F5344CB8AC3E}">
        <p14:creationId xmlns:p14="http://schemas.microsoft.com/office/powerpoint/2010/main" val="376458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C83C37-865A-4B53-932D-738F7B481416}"/>
              </a:ext>
            </a:extLst>
          </p:cNvPr>
          <p:cNvSpPr>
            <a:spLocks noGrp="1"/>
          </p:cNvSpPr>
          <p:nvPr>
            <p:ph type="title"/>
          </p:nvPr>
        </p:nvSpPr>
        <p:spPr>
          <a:xfrm>
            <a:off x="203200" y="244777"/>
            <a:ext cx="7886700" cy="625475"/>
          </a:xfrm>
        </p:spPr>
        <p:txBody>
          <a:bodyPr>
            <a:noAutofit/>
          </a:bodyPr>
          <a:lstStyle/>
          <a:p>
            <a:r>
              <a:rPr lang="en-US" sz="2300" b="1" dirty="0">
                <a:latin typeface="Avenir Next" panose="020B0503020202020204" pitchFamily="34" charset="0"/>
              </a:rPr>
              <a:t>CMS 2020 IPPS Proposed Rule: CAH-Specific Summary</a:t>
            </a:r>
          </a:p>
        </p:txBody>
      </p:sp>
      <p:graphicFrame>
        <p:nvGraphicFramePr>
          <p:cNvPr id="8" name="Content Placeholder 7">
            <a:extLst>
              <a:ext uri="{FF2B5EF4-FFF2-40B4-BE49-F238E27FC236}">
                <a16:creationId xmlns:a16="http://schemas.microsoft.com/office/drawing/2014/main" id="{42C1DD74-16D4-4F22-90EC-F1070359D972}"/>
              </a:ext>
            </a:extLst>
          </p:cNvPr>
          <p:cNvGraphicFramePr>
            <a:graphicFrameLocks noGrp="1"/>
          </p:cNvGraphicFramePr>
          <p:nvPr>
            <p:ph idx="1"/>
          </p:nvPr>
        </p:nvGraphicFramePr>
        <p:xfrm>
          <a:off x="203200" y="1092200"/>
          <a:ext cx="8585200" cy="5399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DDB2B90-3BFF-458C-9DCB-967ABEE22B9F}"/>
              </a:ext>
            </a:extLst>
          </p:cNvPr>
          <p:cNvSpPr txBox="1"/>
          <p:nvPr/>
        </p:nvSpPr>
        <p:spPr>
          <a:xfrm>
            <a:off x="628650" y="6426200"/>
            <a:ext cx="7886700" cy="600164"/>
          </a:xfrm>
          <a:prstGeom prst="rect">
            <a:avLst/>
          </a:prstGeom>
          <a:noFill/>
        </p:spPr>
        <p:txBody>
          <a:bodyPr wrap="square" rtlCol="0">
            <a:spAutoFit/>
          </a:bodyPr>
          <a:lstStyle/>
          <a:p>
            <a:pPr algn="ctr"/>
            <a:r>
              <a:rPr lang="en-US" sz="1100" dirty="0"/>
              <a:t>Source: </a:t>
            </a:r>
            <a:r>
              <a:rPr lang="en-US" sz="1100" dirty="0">
                <a:hlinkClick r:id="rId7"/>
              </a:rPr>
              <a:t>https://www.federalregister.gov/documents/2019/05/03/2019-08330/medicare-program-hospital-inpatient-prospective-payment-systems-for-acute-care-hospitals-and-the</a:t>
            </a:r>
            <a:endParaRPr lang="en-US" sz="1100" dirty="0"/>
          </a:p>
          <a:p>
            <a:pPr algn="ctr"/>
            <a:endParaRPr lang="en-US" sz="1100" i="1" dirty="0"/>
          </a:p>
        </p:txBody>
      </p:sp>
    </p:spTree>
    <p:extLst>
      <p:ext uri="{BB962C8B-B14F-4D97-AF65-F5344CB8AC3E}">
        <p14:creationId xmlns:p14="http://schemas.microsoft.com/office/powerpoint/2010/main" val="401958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49494"/>
            <a:ext cx="7543800" cy="457200"/>
          </a:xfrm>
          <a:prstGeom prst="rect">
            <a:avLst/>
          </a:prstGeom>
        </p:spPr>
        <p:txBody>
          <a:bodyPr/>
          <a:lstStyle/>
          <a:p>
            <a:pPr lvl="0" eaLnBrk="0" fontAlgn="base" hangingPunct="0">
              <a:spcBef>
                <a:spcPct val="0"/>
              </a:spcBef>
              <a:spcAft>
                <a:spcPct val="0"/>
              </a:spcAft>
              <a:defRPr/>
            </a:pPr>
            <a:endParaRPr lang="en-US" sz="2400" b="1" dirty="0">
              <a:solidFill>
                <a:sysClr val="windowText" lastClr="000000"/>
              </a:solidFill>
              <a:latin typeface="Trebuchet MS" panose="020B0603020202020204" pitchFamily="34" charset="0"/>
              <a:ea typeface="Verdana" pitchFamily="34" charset="0"/>
              <a:cs typeface="Verdana" pitchFamily="34" charset="0"/>
            </a:endParaRPr>
          </a:p>
        </p:txBody>
      </p:sp>
      <p:sp>
        <p:nvSpPr>
          <p:cNvPr id="4" name="TextBox 3">
            <a:extLst>
              <a:ext uri="{FF2B5EF4-FFF2-40B4-BE49-F238E27FC236}">
                <a16:creationId xmlns:a16="http://schemas.microsoft.com/office/drawing/2014/main" id="{3F7E4851-9D30-4683-8BBF-5B7889C37E0D}"/>
              </a:ext>
            </a:extLst>
          </p:cNvPr>
          <p:cNvSpPr txBox="1"/>
          <p:nvPr/>
        </p:nvSpPr>
        <p:spPr>
          <a:xfrm>
            <a:off x="146755" y="6427113"/>
            <a:ext cx="8850489" cy="400110"/>
          </a:xfrm>
          <a:prstGeom prst="rect">
            <a:avLst/>
          </a:prstGeom>
          <a:noFill/>
        </p:spPr>
        <p:txBody>
          <a:bodyPr wrap="square" rtlCol="0">
            <a:spAutoFit/>
          </a:bodyPr>
          <a:lstStyle/>
          <a:p>
            <a:pPr algn="ctr"/>
            <a:r>
              <a:rPr lang="en-US" sz="1000" dirty="0"/>
              <a:t>Sources: cms.gov, </a:t>
            </a:r>
            <a:r>
              <a:rPr lang="en-US" sz="1000" i="1" dirty="0"/>
              <a:t>Delivering Value-Based Transformation in Primary Care</a:t>
            </a:r>
            <a:r>
              <a:rPr lang="en-US" sz="1000" dirty="0"/>
              <a:t>, </a:t>
            </a:r>
            <a:r>
              <a:rPr lang="en-US" sz="1000" dirty="0">
                <a:hlinkClick r:id="rId2"/>
              </a:rPr>
              <a:t>https://innovation.cms.gov/Files/x/primary-cares-initiative-onepager.pdf</a:t>
            </a:r>
            <a:r>
              <a:rPr lang="en-US" sz="1000" dirty="0"/>
              <a:t>; HealthExec.com, CMS launches 5 primary care models in  new value-based push, Amy Baster, 4/29/19 </a:t>
            </a:r>
            <a:r>
              <a:rPr lang="en-US" sz="1000" dirty="0">
                <a:hlinkClick r:id="rId3"/>
              </a:rPr>
              <a:t>https://www.healthexec.com/topics/policy/cms-launches-primary-cares-initiative</a:t>
            </a:r>
            <a:r>
              <a:rPr lang="en-US" sz="1000" dirty="0"/>
              <a:t> </a:t>
            </a:r>
            <a:endParaRPr lang="en-US" sz="1000" i="1" dirty="0"/>
          </a:p>
        </p:txBody>
      </p:sp>
      <p:sp>
        <p:nvSpPr>
          <p:cNvPr id="5" name="Title 4">
            <a:extLst>
              <a:ext uri="{FF2B5EF4-FFF2-40B4-BE49-F238E27FC236}">
                <a16:creationId xmlns:a16="http://schemas.microsoft.com/office/drawing/2014/main" id="{8B38F0D1-96A9-48B3-97E9-09064920C8CC}"/>
              </a:ext>
            </a:extLst>
          </p:cNvPr>
          <p:cNvSpPr>
            <a:spLocks noGrp="1"/>
          </p:cNvSpPr>
          <p:nvPr>
            <p:ph type="title"/>
          </p:nvPr>
        </p:nvSpPr>
        <p:spPr>
          <a:xfrm>
            <a:off x="175058" y="85890"/>
            <a:ext cx="6400800" cy="775252"/>
          </a:xfrm>
        </p:spPr>
        <p:txBody>
          <a:bodyPr>
            <a:normAutofit fontScale="90000"/>
          </a:bodyPr>
          <a:lstStyle/>
          <a:p>
            <a:r>
              <a:rPr lang="en-US" sz="2300" b="1" dirty="0">
                <a:latin typeface="Avenir Next" panose="020B0503020202020204" pitchFamily="34" charset="0"/>
              </a:rPr>
              <a:t>The CMS Primary Cares Initiative (4/22/2019):</a:t>
            </a:r>
            <a:br>
              <a:rPr lang="en-US" sz="2300" b="1" dirty="0">
                <a:latin typeface="Avenir Next" panose="020B0503020202020204" pitchFamily="34" charset="0"/>
              </a:rPr>
            </a:br>
            <a:r>
              <a:rPr lang="en-US" sz="2300" b="1" dirty="0">
                <a:latin typeface="Avenir Next" panose="020B0503020202020204" pitchFamily="34" charset="0"/>
              </a:rPr>
              <a:t>Primary Care First and Direct Contracting</a:t>
            </a:r>
          </a:p>
        </p:txBody>
      </p:sp>
      <p:sp>
        <p:nvSpPr>
          <p:cNvPr id="7" name="Content Placeholder 6">
            <a:extLst>
              <a:ext uri="{FF2B5EF4-FFF2-40B4-BE49-F238E27FC236}">
                <a16:creationId xmlns:a16="http://schemas.microsoft.com/office/drawing/2014/main" id="{019A92C5-DFDD-4D64-A80A-F792FDDC0C0C}"/>
              </a:ext>
            </a:extLst>
          </p:cNvPr>
          <p:cNvSpPr>
            <a:spLocks noGrp="1"/>
          </p:cNvSpPr>
          <p:nvPr>
            <p:ph idx="1"/>
          </p:nvPr>
        </p:nvSpPr>
        <p:spPr>
          <a:xfrm>
            <a:off x="381000" y="1109524"/>
            <a:ext cx="8382000" cy="1862276"/>
          </a:xfrm>
        </p:spPr>
        <p:txBody>
          <a:bodyPr/>
          <a:lstStyle/>
          <a:p>
            <a:pPr marL="285750" lvl="0" indent="-285750" fontAlgn="auto">
              <a:spcBef>
                <a:spcPts val="0"/>
              </a:spcBef>
              <a:spcAft>
                <a:spcPts val="600"/>
              </a:spcAft>
              <a:tabLst>
                <a:tab pos="223838" algn="l"/>
                <a:tab pos="914400" algn="l"/>
              </a:tabLst>
              <a:defRPr/>
            </a:pPr>
            <a:r>
              <a:rPr lang="en-US" dirty="0"/>
              <a:t>HHS and CMS announced a set of new payment models called the </a:t>
            </a:r>
            <a:r>
              <a:rPr lang="en-US" dirty="0">
                <a:hlinkClick r:id="rId4"/>
              </a:rPr>
              <a:t>Primary Cares Initiative</a:t>
            </a:r>
            <a:r>
              <a:rPr lang="en-US" dirty="0"/>
              <a:t> to </a:t>
            </a:r>
            <a:r>
              <a:rPr lang="en-US" b="1" dirty="0">
                <a:solidFill>
                  <a:schemeClr val="accent1"/>
                </a:solidFill>
              </a:rPr>
              <a:t>transform primary care through value-based options</a:t>
            </a:r>
            <a:r>
              <a:rPr lang="en-US" dirty="0"/>
              <a:t> and to </a:t>
            </a:r>
            <a:r>
              <a:rPr lang="en-US" b="1" dirty="0">
                <a:solidFill>
                  <a:schemeClr val="accent1"/>
                </a:solidFill>
              </a:rPr>
              <a:t>test financial risk and performance-based payments for primary care providers</a:t>
            </a:r>
          </a:p>
          <a:p>
            <a:pPr marL="285750" lvl="0" indent="-285750" fontAlgn="auto">
              <a:spcBef>
                <a:spcPts val="0"/>
              </a:spcBef>
              <a:spcAft>
                <a:spcPts val="600"/>
              </a:spcAft>
              <a:tabLst>
                <a:tab pos="223838" algn="l"/>
                <a:tab pos="914400" algn="l"/>
              </a:tabLst>
              <a:defRPr/>
            </a:pPr>
            <a:r>
              <a:rPr lang="en-US" dirty="0"/>
              <a:t>The payment model options are provided under two paths: </a:t>
            </a:r>
            <a:r>
              <a:rPr lang="en-US" b="1" dirty="0">
                <a:solidFill>
                  <a:schemeClr val="accent1"/>
                </a:solidFill>
              </a:rPr>
              <a:t>Primary Care First (PCF)</a:t>
            </a:r>
            <a:r>
              <a:rPr lang="en-US" dirty="0"/>
              <a:t> and </a:t>
            </a:r>
            <a:r>
              <a:rPr lang="en-US" b="1" dirty="0">
                <a:solidFill>
                  <a:schemeClr val="accent1"/>
                </a:solidFill>
              </a:rPr>
              <a:t>Direct Contracting (DC)</a:t>
            </a:r>
          </a:p>
          <a:p>
            <a:pPr marL="285750" lvl="0" indent="-285750" fontAlgn="auto">
              <a:spcBef>
                <a:spcPts val="0"/>
              </a:spcBef>
              <a:spcAft>
                <a:spcPts val="600"/>
              </a:spcAft>
              <a:tabLst>
                <a:tab pos="223838" algn="l"/>
                <a:tab pos="914400" algn="l"/>
              </a:tabLst>
              <a:defRPr/>
            </a:pPr>
            <a:endParaRPr lang="en-US" b="1" dirty="0">
              <a:solidFill>
                <a:schemeClr val="accent1"/>
              </a:solidFill>
            </a:endParaRPr>
          </a:p>
          <a:p>
            <a:pPr marL="285750" lvl="0" indent="-285750" fontAlgn="auto">
              <a:spcBef>
                <a:spcPts val="0"/>
              </a:spcBef>
              <a:spcAft>
                <a:spcPts val="600"/>
              </a:spcAft>
              <a:tabLst>
                <a:tab pos="223838" algn="l"/>
                <a:tab pos="914400" algn="l"/>
              </a:tabLst>
              <a:defRPr/>
            </a:pPr>
            <a:endParaRPr lang="en-US" b="1" dirty="0"/>
          </a:p>
          <a:p>
            <a:pPr marL="285750" lvl="0" indent="-285750" fontAlgn="auto">
              <a:spcBef>
                <a:spcPts val="0"/>
              </a:spcBef>
              <a:spcAft>
                <a:spcPts val="600"/>
              </a:spcAft>
              <a:tabLst>
                <a:tab pos="223838" algn="l"/>
                <a:tab pos="914400" algn="l"/>
              </a:tabLst>
              <a:defRPr/>
            </a:pPr>
            <a:endParaRPr lang="en-US" sz="1200" b="1" dirty="0">
              <a:solidFill>
                <a:prstClr val="black"/>
              </a:solidFill>
              <a:ea typeface="+mn-ea"/>
              <a:cs typeface="+mn-cs"/>
            </a:endParaRPr>
          </a:p>
        </p:txBody>
      </p:sp>
      <p:graphicFrame>
        <p:nvGraphicFramePr>
          <p:cNvPr id="6" name="Diagram 5">
            <a:extLst>
              <a:ext uri="{FF2B5EF4-FFF2-40B4-BE49-F238E27FC236}">
                <a16:creationId xmlns:a16="http://schemas.microsoft.com/office/drawing/2014/main" id="{EC8E5959-7870-4F75-9A03-72DB1BD2B3C0}"/>
              </a:ext>
            </a:extLst>
          </p:cNvPr>
          <p:cNvGraphicFramePr/>
          <p:nvPr/>
        </p:nvGraphicFramePr>
        <p:xfrm>
          <a:off x="1162877" y="3146387"/>
          <a:ext cx="6818243" cy="30258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123475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49494"/>
            <a:ext cx="7543800" cy="457200"/>
          </a:xfrm>
          <a:prstGeom prst="rect">
            <a:avLst/>
          </a:prstGeom>
        </p:spPr>
        <p:txBody>
          <a:bodyPr/>
          <a:lstStyle/>
          <a:p>
            <a:pPr lvl="0" eaLnBrk="0" fontAlgn="base" hangingPunct="0">
              <a:spcBef>
                <a:spcPct val="0"/>
              </a:spcBef>
              <a:spcAft>
                <a:spcPct val="0"/>
              </a:spcAft>
              <a:defRPr/>
            </a:pPr>
            <a:endParaRPr lang="en-US" sz="2400" b="1" dirty="0">
              <a:solidFill>
                <a:sysClr val="windowText" lastClr="000000"/>
              </a:solidFill>
              <a:latin typeface="Trebuchet MS" panose="020B0603020202020204" pitchFamily="34" charset="0"/>
              <a:ea typeface="Verdana" pitchFamily="34" charset="0"/>
              <a:cs typeface="Verdana" pitchFamily="34" charset="0"/>
            </a:endParaRPr>
          </a:p>
        </p:txBody>
      </p:sp>
      <p:sp>
        <p:nvSpPr>
          <p:cNvPr id="4" name="TextBox 3">
            <a:extLst>
              <a:ext uri="{FF2B5EF4-FFF2-40B4-BE49-F238E27FC236}">
                <a16:creationId xmlns:a16="http://schemas.microsoft.com/office/drawing/2014/main" id="{3F7E4851-9D30-4683-8BBF-5B7889C37E0D}"/>
              </a:ext>
            </a:extLst>
          </p:cNvPr>
          <p:cNvSpPr txBox="1"/>
          <p:nvPr/>
        </p:nvSpPr>
        <p:spPr>
          <a:xfrm>
            <a:off x="146755" y="6427113"/>
            <a:ext cx="8850489" cy="430887"/>
          </a:xfrm>
          <a:prstGeom prst="rect">
            <a:avLst/>
          </a:prstGeom>
          <a:noFill/>
        </p:spPr>
        <p:txBody>
          <a:bodyPr wrap="square" rtlCol="0">
            <a:spAutoFit/>
          </a:bodyPr>
          <a:lstStyle/>
          <a:p>
            <a:pPr algn="ctr"/>
            <a:r>
              <a:rPr lang="en-US" sz="1050" dirty="0"/>
              <a:t>Source: cms.gov, </a:t>
            </a:r>
            <a:r>
              <a:rPr lang="en-US" sz="1050" i="1" dirty="0"/>
              <a:t>Primary Care First: Foster Independence, Reward Outcomes, </a:t>
            </a:r>
            <a:r>
              <a:rPr lang="en-US" sz="1050" dirty="0"/>
              <a:t>4/22/19, </a:t>
            </a:r>
            <a:r>
              <a:rPr lang="en-US" sz="1050" dirty="0">
                <a:hlinkClick r:id="rId2"/>
              </a:rPr>
              <a:t>https://www.cms.gov/newsroom/fact-sheets/primary-care-first-foster-independence-reward-outcomes</a:t>
            </a:r>
            <a:endParaRPr lang="en-US" sz="1050" i="1" dirty="0"/>
          </a:p>
        </p:txBody>
      </p:sp>
      <p:sp>
        <p:nvSpPr>
          <p:cNvPr id="5" name="Title 4">
            <a:extLst>
              <a:ext uri="{FF2B5EF4-FFF2-40B4-BE49-F238E27FC236}">
                <a16:creationId xmlns:a16="http://schemas.microsoft.com/office/drawing/2014/main" id="{8B38F0D1-96A9-48B3-97E9-09064920C8CC}"/>
              </a:ext>
            </a:extLst>
          </p:cNvPr>
          <p:cNvSpPr>
            <a:spLocks noGrp="1"/>
          </p:cNvSpPr>
          <p:nvPr>
            <p:ph type="title"/>
          </p:nvPr>
        </p:nvSpPr>
        <p:spPr>
          <a:xfrm>
            <a:off x="457200" y="457199"/>
            <a:ext cx="7677150" cy="457201"/>
          </a:xfrm>
        </p:spPr>
        <p:txBody>
          <a:bodyPr>
            <a:noAutofit/>
          </a:bodyPr>
          <a:lstStyle/>
          <a:p>
            <a:r>
              <a:rPr lang="en-US" sz="2100" b="1" dirty="0">
                <a:latin typeface="Avenir Next" panose="020B0503020202020204" pitchFamily="34" charset="0"/>
              </a:rPr>
              <a:t>What Is Primary Care First (PFC)?</a:t>
            </a:r>
          </a:p>
        </p:txBody>
      </p:sp>
      <p:sp>
        <p:nvSpPr>
          <p:cNvPr id="7" name="Content Placeholder 6">
            <a:extLst>
              <a:ext uri="{FF2B5EF4-FFF2-40B4-BE49-F238E27FC236}">
                <a16:creationId xmlns:a16="http://schemas.microsoft.com/office/drawing/2014/main" id="{019A92C5-DFDD-4D64-A80A-F792FDDC0C0C}"/>
              </a:ext>
            </a:extLst>
          </p:cNvPr>
          <p:cNvSpPr>
            <a:spLocks noGrp="1"/>
          </p:cNvSpPr>
          <p:nvPr>
            <p:ph idx="1"/>
          </p:nvPr>
        </p:nvSpPr>
        <p:spPr>
          <a:xfrm>
            <a:off x="533400" y="1066800"/>
            <a:ext cx="8229600" cy="4525963"/>
          </a:xfrm>
        </p:spPr>
        <p:txBody>
          <a:bodyPr/>
          <a:lstStyle/>
          <a:p>
            <a:pPr marL="285750" lvl="0" indent="-285750" fontAlgn="auto">
              <a:spcBef>
                <a:spcPts val="0"/>
              </a:spcBef>
              <a:spcAft>
                <a:spcPts val="600"/>
              </a:spcAft>
              <a:tabLst>
                <a:tab pos="223838" algn="l"/>
                <a:tab pos="914400" algn="l"/>
              </a:tabLst>
              <a:defRPr/>
            </a:pPr>
            <a:r>
              <a:rPr lang="en-US" sz="1800" dirty="0">
                <a:solidFill>
                  <a:prstClr val="black"/>
                </a:solidFill>
                <a:ea typeface="+mn-ea"/>
                <a:cs typeface="+mn-cs"/>
              </a:rPr>
              <a:t>PFC is a set of </a:t>
            </a:r>
            <a:r>
              <a:rPr lang="en-US" sz="1800" b="1" dirty="0">
                <a:solidFill>
                  <a:schemeClr val="accent1"/>
                </a:solidFill>
                <a:ea typeface="+mn-ea"/>
                <a:cs typeface="+mn-cs"/>
              </a:rPr>
              <a:t>voluntary five-year payment model options </a:t>
            </a:r>
            <a:r>
              <a:rPr lang="en-US" sz="1800" dirty="0">
                <a:solidFill>
                  <a:prstClr val="black"/>
                </a:solidFill>
                <a:ea typeface="+mn-ea"/>
                <a:cs typeface="+mn-cs"/>
              </a:rPr>
              <a:t>intended to reward value and quality by offering innovative payment model structures to support delivery of advanced primary care</a:t>
            </a:r>
          </a:p>
          <a:p>
            <a:pPr fontAlgn="auto">
              <a:spcBef>
                <a:spcPts val="0"/>
              </a:spcBef>
              <a:spcAft>
                <a:spcPts val="600"/>
              </a:spcAft>
              <a:tabLst>
                <a:tab pos="223838" algn="l"/>
                <a:tab pos="914400" algn="l"/>
              </a:tabLst>
              <a:defRPr/>
            </a:pPr>
            <a:r>
              <a:rPr lang="en-US" sz="1800" dirty="0">
                <a:solidFill>
                  <a:prstClr val="black"/>
                </a:solidFill>
                <a:ea typeface="+mn-ea"/>
                <a:cs typeface="+mn-cs"/>
              </a:rPr>
              <a:t>PFC is based on the underlying principles of the existing CPC+ model design: </a:t>
            </a:r>
          </a:p>
          <a:p>
            <a:pPr lvl="1" fontAlgn="auto">
              <a:spcBef>
                <a:spcPts val="0"/>
              </a:spcBef>
              <a:spcAft>
                <a:spcPts val="600"/>
              </a:spcAft>
              <a:tabLst>
                <a:tab pos="223838" algn="l"/>
                <a:tab pos="914400" algn="l"/>
              </a:tabLst>
              <a:defRPr/>
            </a:pPr>
            <a:r>
              <a:rPr lang="en-US" sz="1600" b="1" dirty="0">
                <a:solidFill>
                  <a:prstClr val="black"/>
                </a:solidFill>
                <a:ea typeface="+mn-ea"/>
                <a:cs typeface="+mn-cs"/>
              </a:rPr>
              <a:t>P</a:t>
            </a:r>
            <a:r>
              <a:rPr lang="en-US" sz="1600" b="1" dirty="0">
                <a:solidFill>
                  <a:schemeClr val="accent1"/>
                </a:solidFill>
                <a:ea typeface="+mn-ea"/>
                <a:cs typeface="+mn-cs"/>
              </a:rPr>
              <a:t>rioritizing the doctor-patient relationship; enhancing care for patients with complex chronic needs and high need, seriously ill patients, reducing administrative burden, and focusing financial rewards on improved health outcomes</a:t>
            </a:r>
          </a:p>
          <a:p>
            <a:pPr marL="285750" lvl="1" fontAlgn="auto">
              <a:spcBef>
                <a:spcPts val="0"/>
              </a:spcBef>
              <a:spcAft>
                <a:spcPts val="600"/>
              </a:spcAft>
              <a:tabLst>
                <a:tab pos="223838" algn="l"/>
                <a:tab pos="914400" algn="l"/>
              </a:tabLst>
              <a:defRPr/>
            </a:pPr>
            <a:r>
              <a:rPr lang="en-US" sz="1800" dirty="0">
                <a:solidFill>
                  <a:prstClr val="black"/>
                </a:solidFill>
                <a:ea typeface="+mn-ea"/>
                <a:cs typeface="+mn-cs"/>
              </a:rPr>
              <a:t>Multi-payer collaboration building on the experience of previous models such as CPC+ that pay for value and place the patient at the center</a:t>
            </a:r>
          </a:p>
          <a:p>
            <a:pPr marL="742950" lvl="2" indent="-285750" fontAlgn="auto">
              <a:spcBef>
                <a:spcPts val="0"/>
              </a:spcBef>
              <a:spcAft>
                <a:spcPts val="600"/>
              </a:spcAft>
              <a:tabLst>
                <a:tab pos="223838" algn="l"/>
                <a:tab pos="914400" algn="l"/>
              </a:tabLst>
              <a:defRPr/>
            </a:pPr>
            <a:r>
              <a:rPr lang="en-US" sz="1600" dirty="0">
                <a:solidFill>
                  <a:prstClr val="black"/>
                </a:solidFill>
                <a:ea typeface="+mn-ea"/>
                <a:cs typeface="+mn-cs"/>
              </a:rPr>
              <a:t>Multiple proof of concept examples showing up to 15-fold return on investment in primary care</a:t>
            </a:r>
          </a:p>
          <a:p>
            <a:pPr marL="1200150" lvl="3" indent="-285750" fontAlgn="auto">
              <a:spcBef>
                <a:spcPts val="0"/>
              </a:spcBef>
              <a:spcAft>
                <a:spcPts val="600"/>
              </a:spcAft>
              <a:tabLst>
                <a:tab pos="223838" algn="l"/>
                <a:tab pos="914400" algn="l"/>
              </a:tabLst>
              <a:defRPr/>
            </a:pPr>
            <a:r>
              <a:rPr lang="en-US" sz="1600" dirty="0">
                <a:solidFill>
                  <a:prstClr val="black"/>
                </a:solidFill>
                <a:ea typeface="+mn-ea"/>
                <a:cs typeface="+mn-cs"/>
              </a:rPr>
              <a:t>Biggest driver or success was acceleration in Care Management and Care Coordination efforts</a:t>
            </a:r>
          </a:p>
          <a:p>
            <a:pPr marL="1200150" lvl="3" indent="-285750" fontAlgn="auto">
              <a:spcBef>
                <a:spcPts val="0"/>
              </a:spcBef>
              <a:spcAft>
                <a:spcPts val="600"/>
              </a:spcAft>
              <a:tabLst>
                <a:tab pos="223838" algn="l"/>
                <a:tab pos="914400" algn="l"/>
              </a:tabLst>
              <a:defRPr/>
            </a:pPr>
            <a:r>
              <a:rPr lang="en-US" sz="1600" dirty="0">
                <a:solidFill>
                  <a:prstClr val="black"/>
                </a:solidFill>
                <a:ea typeface="+mn-ea"/>
                <a:cs typeface="+mn-cs"/>
              </a:rPr>
              <a:t>Reductions in total cost of care were realized largely through decreased  inpatient utilization, ED visits, and specialty care</a:t>
            </a:r>
          </a:p>
        </p:txBody>
      </p:sp>
    </p:spTree>
    <p:extLst>
      <p:ext uri="{BB962C8B-B14F-4D97-AF65-F5344CB8AC3E}">
        <p14:creationId xmlns:p14="http://schemas.microsoft.com/office/powerpoint/2010/main" val="25017703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70472"/>
            <a:ext cx="7543800" cy="457200"/>
          </a:xfrm>
          <a:prstGeom prst="rect">
            <a:avLst/>
          </a:prstGeom>
        </p:spPr>
        <p:txBody>
          <a:bodyPr/>
          <a:lstStyle/>
          <a:p>
            <a:pPr lvl="0" eaLnBrk="0" fontAlgn="base" hangingPunct="0">
              <a:spcBef>
                <a:spcPct val="0"/>
              </a:spcBef>
              <a:spcAft>
                <a:spcPct val="0"/>
              </a:spcAft>
              <a:defRPr/>
            </a:pPr>
            <a:endParaRPr lang="en-US" sz="2400" b="1" dirty="0">
              <a:solidFill>
                <a:sysClr val="windowText" lastClr="000000"/>
              </a:solidFill>
              <a:latin typeface="Trebuchet MS" panose="020B0603020202020204" pitchFamily="34" charset="0"/>
              <a:ea typeface="Verdana" pitchFamily="34" charset="0"/>
              <a:cs typeface="Verdana" pitchFamily="34" charset="0"/>
            </a:endParaRPr>
          </a:p>
        </p:txBody>
      </p:sp>
      <p:sp>
        <p:nvSpPr>
          <p:cNvPr id="4" name="TextBox 3">
            <a:extLst>
              <a:ext uri="{FF2B5EF4-FFF2-40B4-BE49-F238E27FC236}">
                <a16:creationId xmlns:a16="http://schemas.microsoft.com/office/drawing/2014/main" id="{843E1550-FB40-4AF5-ABB5-457CAD9365BA}"/>
              </a:ext>
            </a:extLst>
          </p:cNvPr>
          <p:cNvSpPr txBox="1"/>
          <p:nvPr/>
        </p:nvSpPr>
        <p:spPr>
          <a:xfrm>
            <a:off x="146755" y="6427113"/>
            <a:ext cx="8850489" cy="430887"/>
          </a:xfrm>
          <a:prstGeom prst="rect">
            <a:avLst/>
          </a:prstGeom>
          <a:noFill/>
        </p:spPr>
        <p:txBody>
          <a:bodyPr wrap="square" rtlCol="0">
            <a:spAutoFit/>
          </a:bodyPr>
          <a:lstStyle/>
          <a:p>
            <a:pPr algn="ctr"/>
            <a:r>
              <a:rPr lang="en-US" sz="1050" dirty="0"/>
              <a:t>Source: cms.gov, </a:t>
            </a:r>
            <a:r>
              <a:rPr lang="en-US" sz="1050" i="1" dirty="0"/>
              <a:t>Primary Care First: Foster Independence, Reward Outcomes, </a:t>
            </a:r>
            <a:r>
              <a:rPr lang="en-US" sz="1050" dirty="0"/>
              <a:t>4/22/19, </a:t>
            </a:r>
            <a:r>
              <a:rPr lang="en-US" sz="1050" dirty="0">
                <a:hlinkClick r:id="rId2"/>
              </a:rPr>
              <a:t>https://www.cms.gov/newsroom/fact-sheets/primary-care-first-foster-independence-reward-outcomes</a:t>
            </a:r>
            <a:endParaRPr lang="en-US" sz="1050" i="1" dirty="0"/>
          </a:p>
        </p:txBody>
      </p:sp>
      <p:sp>
        <p:nvSpPr>
          <p:cNvPr id="5" name="Title 1">
            <a:extLst>
              <a:ext uri="{FF2B5EF4-FFF2-40B4-BE49-F238E27FC236}">
                <a16:creationId xmlns:a16="http://schemas.microsoft.com/office/drawing/2014/main" id="{FBACFAC8-D8F7-4B1C-8F6B-C8DFC053D2BD}"/>
              </a:ext>
            </a:extLst>
          </p:cNvPr>
          <p:cNvSpPr txBox="1">
            <a:spLocks/>
          </p:cNvSpPr>
          <p:nvPr/>
        </p:nvSpPr>
        <p:spPr>
          <a:xfrm>
            <a:off x="533400" y="349494"/>
            <a:ext cx="7543800" cy="457200"/>
          </a:xfrm>
          <a:prstGeom prst="rect">
            <a:avLst/>
          </a:prstGeom>
        </p:spPr>
        <p:txBody>
          <a:bodyPr/>
          <a:lstStyle/>
          <a:p>
            <a:pPr lvl="0" eaLnBrk="0" fontAlgn="base" hangingPunct="0">
              <a:spcBef>
                <a:spcPct val="0"/>
              </a:spcBef>
              <a:spcAft>
                <a:spcPct val="0"/>
              </a:spcAft>
              <a:defRPr/>
            </a:pPr>
            <a:endParaRPr lang="en-US" sz="2400" b="1" dirty="0">
              <a:solidFill>
                <a:sysClr val="windowText" lastClr="000000"/>
              </a:solidFill>
              <a:latin typeface="Trebuchet MS" panose="020B0603020202020204" pitchFamily="34" charset="0"/>
              <a:ea typeface="Verdana" pitchFamily="34" charset="0"/>
              <a:cs typeface="Verdana" pitchFamily="34" charset="0"/>
            </a:endParaRPr>
          </a:p>
        </p:txBody>
      </p:sp>
      <p:sp>
        <p:nvSpPr>
          <p:cNvPr id="7" name="Title 6">
            <a:extLst>
              <a:ext uri="{FF2B5EF4-FFF2-40B4-BE49-F238E27FC236}">
                <a16:creationId xmlns:a16="http://schemas.microsoft.com/office/drawing/2014/main" id="{037A9EB3-65DC-44C7-9679-C31EF66AB550}"/>
              </a:ext>
            </a:extLst>
          </p:cNvPr>
          <p:cNvSpPr>
            <a:spLocks noGrp="1"/>
          </p:cNvSpPr>
          <p:nvPr>
            <p:ph type="title"/>
          </p:nvPr>
        </p:nvSpPr>
        <p:spPr>
          <a:xfrm>
            <a:off x="628650" y="365125"/>
            <a:ext cx="7753350" cy="520591"/>
          </a:xfrm>
        </p:spPr>
        <p:txBody>
          <a:bodyPr>
            <a:normAutofit/>
          </a:bodyPr>
          <a:lstStyle/>
          <a:p>
            <a:r>
              <a:rPr lang="en-US" sz="2100" b="1" dirty="0">
                <a:latin typeface="Avenir Next" panose="020B0503020202020204" pitchFamily="34" charset="0"/>
              </a:rPr>
              <a:t>What is PCF payment model?</a:t>
            </a:r>
          </a:p>
        </p:txBody>
      </p:sp>
      <p:sp>
        <p:nvSpPr>
          <p:cNvPr id="8" name="Content Placeholder 7">
            <a:extLst>
              <a:ext uri="{FF2B5EF4-FFF2-40B4-BE49-F238E27FC236}">
                <a16:creationId xmlns:a16="http://schemas.microsoft.com/office/drawing/2014/main" id="{2B15210C-A79D-4049-B1A8-551E1D8163A9}"/>
              </a:ext>
            </a:extLst>
          </p:cNvPr>
          <p:cNvSpPr>
            <a:spLocks noGrp="1"/>
          </p:cNvSpPr>
          <p:nvPr>
            <p:ph idx="1"/>
          </p:nvPr>
        </p:nvSpPr>
        <p:spPr>
          <a:xfrm>
            <a:off x="120630" y="1077999"/>
            <a:ext cx="8850488" cy="4669658"/>
          </a:xfrm>
          <a:blipFill dpi="0" rotWithShape="1">
            <a:blip r:embed="rId3" cstate="hqprint">
              <a:alphaModFix amt="12000"/>
              <a:extLst>
                <a:ext uri="{28A0092B-C50C-407E-A947-70E740481C1C}">
                  <a14:useLocalDpi xmlns:a14="http://schemas.microsoft.com/office/drawing/2010/main"/>
                </a:ext>
              </a:extLst>
            </a:blip>
            <a:srcRect/>
            <a:stretch>
              <a:fillRect/>
            </a:stretch>
          </a:blipFill>
        </p:spPr>
        <p:txBody>
          <a:bodyPr/>
          <a:lstStyle/>
          <a:p>
            <a:pPr fontAlgn="auto">
              <a:lnSpc>
                <a:spcPct val="90000"/>
              </a:lnSpc>
              <a:spcBef>
                <a:spcPts val="0"/>
              </a:spcBef>
              <a:spcAft>
                <a:spcPts val="600"/>
              </a:spcAft>
              <a:tabLst>
                <a:tab pos="223838" algn="l"/>
                <a:tab pos="914400" algn="l"/>
              </a:tabLst>
              <a:defRPr/>
            </a:pPr>
            <a:r>
              <a:rPr lang="en-US" dirty="0">
                <a:solidFill>
                  <a:prstClr val="black"/>
                </a:solidFill>
              </a:rPr>
              <a:t>Most sweeping attempt to date to change primary care--per Secretary Azar, </a:t>
            </a:r>
            <a:r>
              <a:rPr lang="en-US" b="1" dirty="0">
                <a:solidFill>
                  <a:schemeClr val="accent1"/>
                </a:solidFill>
              </a:rPr>
              <a:t>“the new primary care experiment will transform the U.S. health system”</a:t>
            </a:r>
          </a:p>
          <a:p>
            <a:pPr>
              <a:lnSpc>
                <a:spcPct val="90000"/>
              </a:lnSpc>
              <a:spcBef>
                <a:spcPts val="0"/>
              </a:spcBef>
              <a:spcAft>
                <a:spcPts val="600"/>
              </a:spcAft>
              <a:tabLst>
                <a:tab pos="223838" algn="l"/>
                <a:tab pos="914400" algn="l"/>
              </a:tabLst>
              <a:defRPr/>
            </a:pPr>
            <a:r>
              <a:rPr lang="en-US" b="1" dirty="0">
                <a:solidFill>
                  <a:schemeClr val="accent1"/>
                </a:solidFill>
              </a:rPr>
              <a:t>Capitated payment structure is simplified</a:t>
            </a:r>
          </a:p>
          <a:p>
            <a:pPr lvl="1">
              <a:lnSpc>
                <a:spcPct val="90000"/>
              </a:lnSpc>
              <a:spcBef>
                <a:spcPts val="0"/>
              </a:spcBef>
              <a:spcAft>
                <a:spcPts val="600"/>
              </a:spcAft>
              <a:buFont typeface="Wingdings" panose="05000000000000000000" pitchFamily="2" charset="2"/>
              <a:buChar char="ü"/>
              <a:tabLst>
                <a:tab pos="223838" algn="l"/>
                <a:tab pos="914400" algn="l"/>
              </a:tabLst>
              <a:defRPr/>
            </a:pPr>
            <a:r>
              <a:rPr lang="en-US" sz="1600" dirty="0"/>
              <a:t>Capitated risk-based payment along with flat primary care visit fee</a:t>
            </a:r>
          </a:p>
          <a:p>
            <a:pPr lvl="1">
              <a:lnSpc>
                <a:spcPct val="90000"/>
              </a:lnSpc>
              <a:spcBef>
                <a:spcPts val="0"/>
              </a:spcBef>
              <a:spcAft>
                <a:spcPts val="600"/>
              </a:spcAft>
              <a:buFont typeface="Wingdings" panose="05000000000000000000" pitchFamily="2" charset="2"/>
              <a:buChar char="ü"/>
              <a:tabLst>
                <a:tab pos="223838" algn="l"/>
                <a:tab pos="914400" algn="l"/>
              </a:tabLst>
              <a:defRPr/>
            </a:pPr>
            <a:r>
              <a:rPr lang="en-US" sz="1600" dirty="0"/>
              <a:t>Performance-based adjustments providing upside of up to 50%</a:t>
            </a:r>
          </a:p>
          <a:p>
            <a:pPr lvl="1">
              <a:lnSpc>
                <a:spcPct val="90000"/>
              </a:lnSpc>
              <a:spcBef>
                <a:spcPts val="0"/>
              </a:spcBef>
              <a:spcAft>
                <a:spcPts val="600"/>
              </a:spcAft>
              <a:buFont typeface="Wingdings" panose="05000000000000000000" pitchFamily="2" charset="2"/>
              <a:buChar char="ü"/>
              <a:tabLst>
                <a:tab pos="223838" algn="l"/>
                <a:tab pos="914400" algn="l"/>
              </a:tabLst>
              <a:defRPr/>
            </a:pPr>
            <a:r>
              <a:rPr lang="en-US" sz="1600" dirty="0"/>
              <a:t>Small downside (10%) incentivizes practices to reduce costs and improve quality</a:t>
            </a:r>
          </a:p>
          <a:p>
            <a:pPr lvl="1">
              <a:lnSpc>
                <a:spcPct val="90000"/>
              </a:lnSpc>
              <a:spcBef>
                <a:spcPts val="0"/>
              </a:spcBef>
              <a:spcAft>
                <a:spcPts val="600"/>
              </a:spcAft>
              <a:buFont typeface="Wingdings" panose="05000000000000000000" pitchFamily="2" charset="2"/>
              <a:buChar char="ü"/>
              <a:tabLst>
                <a:tab pos="223838" algn="l"/>
                <a:tab pos="914400" algn="l"/>
              </a:tabLst>
              <a:defRPr/>
            </a:pPr>
            <a:r>
              <a:rPr lang="en-US" sz="1600" dirty="0"/>
              <a:t>Includes a payment model option that provides higher payments to practices that specialize in care for high need patients</a:t>
            </a:r>
          </a:p>
          <a:p>
            <a:pPr>
              <a:lnSpc>
                <a:spcPct val="90000"/>
              </a:lnSpc>
              <a:spcBef>
                <a:spcPts val="0"/>
              </a:spcBef>
              <a:spcAft>
                <a:spcPts val="600"/>
              </a:spcAft>
              <a:tabLst>
                <a:tab pos="223838" algn="l"/>
                <a:tab pos="914400" algn="l"/>
              </a:tabLst>
              <a:defRPr/>
            </a:pPr>
            <a:r>
              <a:rPr lang="en-US" b="1" dirty="0">
                <a:solidFill>
                  <a:schemeClr val="accent1"/>
                </a:solidFill>
              </a:rPr>
              <a:t>Model seeks to reduce regulatory and administrative burdens for primary care physicians by increasing panel size capacity and promoting attribution and retention of patients</a:t>
            </a:r>
          </a:p>
          <a:p>
            <a:pPr fontAlgn="auto">
              <a:lnSpc>
                <a:spcPct val="90000"/>
              </a:lnSpc>
              <a:spcBef>
                <a:spcPts val="0"/>
              </a:spcBef>
              <a:spcAft>
                <a:spcPts val="600"/>
              </a:spcAft>
              <a:tabLst>
                <a:tab pos="223838" algn="l"/>
                <a:tab pos="914400" algn="l"/>
              </a:tabLst>
              <a:defRPr/>
            </a:pPr>
            <a:r>
              <a:rPr lang="en-US" b="1" dirty="0">
                <a:solidFill>
                  <a:schemeClr val="accent1"/>
                </a:solidFill>
                <a:ea typeface="+mn-ea"/>
                <a:cs typeface="+mn-cs"/>
              </a:rPr>
              <a:t>Capitated payment model incentivizes proactive team outreach and non-visit care</a:t>
            </a:r>
          </a:p>
          <a:p>
            <a:pPr lvl="1" fontAlgn="auto">
              <a:lnSpc>
                <a:spcPct val="90000"/>
              </a:lnSpc>
              <a:spcBef>
                <a:spcPts val="0"/>
              </a:spcBef>
              <a:spcAft>
                <a:spcPts val="600"/>
              </a:spcAft>
              <a:buFont typeface="Wingdings" panose="05000000000000000000" pitchFamily="2" charset="2"/>
              <a:buChar char="ü"/>
              <a:tabLst>
                <a:tab pos="223838" algn="l"/>
                <a:tab pos="914400" algn="l"/>
              </a:tabLst>
              <a:defRPr/>
            </a:pPr>
            <a:r>
              <a:rPr lang="en-US" sz="1600" dirty="0">
                <a:solidFill>
                  <a:prstClr val="black"/>
                </a:solidFill>
                <a:ea typeface="+mn-ea"/>
                <a:cs typeface="+mn-cs"/>
              </a:rPr>
              <a:t>Establishes more options for patient engagement, such as secure text, email, and virtual visits</a:t>
            </a:r>
          </a:p>
          <a:p>
            <a:pPr lvl="1" fontAlgn="auto">
              <a:lnSpc>
                <a:spcPct val="90000"/>
              </a:lnSpc>
              <a:spcBef>
                <a:spcPts val="0"/>
              </a:spcBef>
              <a:spcAft>
                <a:spcPts val="600"/>
              </a:spcAft>
              <a:buFont typeface="Wingdings" panose="05000000000000000000" pitchFamily="2" charset="2"/>
              <a:buChar char="ü"/>
              <a:tabLst>
                <a:tab pos="223838" algn="l"/>
                <a:tab pos="914400" algn="l"/>
              </a:tabLst>
              <a:defRPr/>
            </a:pPr>
            <a:r>
              <a:rPr lang="en-US" sz="1600" dirty="0">
                <a:solidFill>
                  <a:prstClr val="black"/>
                </a:solidFill>
                <a:ea typeface="+mn-ea"/>
                <a:cs typeface="+mn-cs"/>
              </a:rPr>
              <a:t>Increases convenience for patients by providing access to care teams through multiple channels</a:t>
            </a:r>
          </a:p>
          <a:p>
            <a:pPr lvl="1" fontAlgn="auto">
              <a:lnSpc>
                <a:spcPct val="90000"/>
              </a:lnSpc>
              <a:spcBef>
                <a:spcPts val="0"/>
              </a:spcBef>
              <a:spcAft>
                <a:spcPts val="600"/>
              </a:spcAft>
              <a:buFont typeface="Wingdings" panose="05000000000000000000" pitchFamily="2" charset="2"/>
              <a:buChar char="ü"/>
              <a:tabLst>
                <a:tab pos="223838" algn="l"/>
                <a:tab pos="914400" algn="l"/>
              </a:tabLst>
              <a:defRPr/>
            </a:pPr>
            <a:r>
              <a:rPr lang="en-US" sz="1600" dirty="0">
                <a:solidFill>
                  <a:prstClr val="black"/>
                </a:solidFill>
                <a:ea typeface="+mn-ea"/>
                <a:cs typeface="+mn-cs"/>
              </a:rPr>
              <a:t>Allows for regular communication and closer collaboration between patients and care teams</a:t>
            </a:r>
          </a:p>
          <a:p>
            <a:pPr lvl="1" fontAlgn="auto">
              <a:lnSpc>
                <a:spcPct val="90000"/>
              </a:lnSpc>
              <a:spcBef>
                <a:spcPts val="0"/>
              </a:spcBef>
              <a:spcAft>
                <a:spcPts val="600"/>
              </a:spcAft>
              <a:buFont typeface="Wingdings" panose="05000000000000000000" pitchFamily="2" charset="2"/>
              <a:buChar char="ü"/>
              <a:tabLst>
                <a:tab pos="223838" algn="l"/>
                <a:tab pos="914400" algn="l"/>
              </a:tabLst>
              <a:defRPr/>
            </a:pPr>
            <a:r>
              <a:rPr lang="en-US" sz="1600" dirty="0">
                <a:solidFill>
                  <a:prstClr val="black"/>
                </a:solidFill>
                <a:ea typeface="+mn-ea"/>
                <a:cs typeface="+mn-cs"/>
              </a:rPr>
              <a:t>Leaves office appointments open for longer, more detailed and complex patient encounters</a:t>
            </a:r>
          </a:p>
          <a:p>
            <a:pPr marL="457200" lvl="1" indent="0">
              <a:lnSpc>
                <a:spcPct val="90000"/>
              </a:lnSpc>
              <a:spcBef>
                <a:spcPts val="0"/>
              </a:spcBef>
              <a:spcAft>
                <a:spcPts val="600"/>
              </a:spcAft>
              <a:buNone/>
              <a:tabLst>
                <a:tab pos="223838" algn="l"/>
                <a:tab pos="914400" algn="l"/>
              </a:tabLst>
              <a:defRPr/>
            </a:pPr>
            <a:endParaRPr lang="en-US" dirty="0"/>
          </a:p>
          <a:p>
            <a:pPr>
              <a:spcBef>
                <a:spcPts val="0"/>
              </a:spcBef>
              <a:spcAft>
                <a:spcPts val="600"/>
              </a:spcAft>
            </a:pPr>
            <a:endParaRPr lang="en-US" sz="1600" dirty="0"/>
          </a:p>
        </p:txBody>
      </p:sp>
    </p:spTree>
    <p:extLst>
      <p:ext uri="{BB962C8B-B14F-4D97-AF65-F5344CB8AC3E}">
        <p14:creationId xmlns:p14="http://schemas.microsoft.com/office/powerpoint/2010/main" val="41469332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70472"/>
            <a:ext cx="7543800" cy="457200"/>
          </a:xfrm>
          <a:prstGeom prst="rect">
            <a:avLst/>
          </a:prstGeom>
        </p:spPr>
        <p:txBody>
          <a:bodyPr/>
          <a:lstStyle/>
          <a:p>
            <a:pPr lvl="0" eaLnBrk="0" fontAlgn="base" hangingPunct="0">
              <a:spcBef>
                <a:spcPct val="0"/>
              </a:spcBef>
              <a:spcAft>
                <a:spcPct val="0"/>
              </a:spcAft>
              <a:defRPr/>
            </a:pPr>
            <a:endParaRPr lang="en-US" sz="2400" b="1" dirty="0">
              <a:solidFill>
                <a:sysClr val="windowText" lastClr="000000"/>
              </a:solidFill>
              <a:latin typeface="Trebuchet MS" panose="020B0603020202020204" pitchFamily="34" charset="0"/>
              <a:ea typeface="Verdana" pitchFamily="34" charset="0"/>
              <a:cs typeface="Verdana" pitchFamily="34" charset="0"/>
            </a:endParaRPr>
          </a:p>
        </p:txBody>
      </p:sp>
      <p:sp>
        <p:nvSpPr>
          <p:cNvPr id="4" name="Title 3">
            <a:extLst>
              <a:ext uri="{FF2B5EF4-FFF2-40B4-BE49-F238E27FC236}">
                <a16:creationId xmlns:a16="http://schemas.microsoft.com/office/drawing/2014/main" id="{989EA6B0-F828-435C-A593-48274F92C569}"/>
              </a:ext>
            </a:extLst>
          </p:cNvPr>
          <p:cNvSpPr>
            <a:spLocks noGrp="1"/>
          </p:cNvSpPr>
          <p:nvPr>
            <p:ph type="title"/>
          </p:nvPr>
        </p:nvSpPr>
        <p:spPr>
          <a:xfrm>
            <a:off x="628650" y="365125"/>
            <a:ext cx="7700553" cy="625475"/>
          </a:xfrm>
        </p:spPr>
        <p:txBody>
          <a:bodyPr>
            <a:normAutofit/>
          </a:bodyPr>
          <a:lstStyle/>
          <a:p>
            <a:r>
              <a:rPr lang="en-US" sz="2100" b="1" dirty="0">
                <a:latin typeface="Avenir Next" panose="020B0503020202020204" pitchFamily="34" charset="0"/>
              </a:rPr>
              <a:t>Who Can Participate in PCF?</a:t>
            </a:r>
          </a:p>
        </p:txBody>
      </p:sp>
      <p:sp>
        <p:nvSpPr>
          <p:cNvPr id="5" name="Content Placeholder 4">
            <a:extLst>
              <a:ext uri="{FF2B5EF4-FFF2-40B4-BE49-F238E27FC236}">
                <a16:creationId xmlns:a16="http://schemas.microsoft.com/office/drawing/2014/main" id="{CC252135-E514-4F3B-A659-F48EBF4BB693}"/>
              </a:ext>
            </a:extLst>
          </p:cNvPr>
          <p:cNvSpPr>
            <a:spLocks noGrp="1"/>
          </p:cNvSpPr>
          <p:nvPr>
            <p:ph idx="1"/>
          </p:nvPr>
        </p:nvSpPr>
        <p:spPr>
          <a:xfrm>
            <a:off x="533400" y="1234755"/>
            <a:ext cx="8305800" cy="4525963"/>
          </a:xfrm>
        </p:spPr>
        <p:txBody>
          <a:bodyPr/>
          <a:lstStyle/>
          <a:p>
            <a:pPr marL="285750" lvl="0" indent="-285750" fontAlgn="auto">
              <a:lnSpc>
                <a:spcPct val="90000"/>
              </a:lnSpc>
              <a:spcBef>
                <a:spcPts val="800"/>
              </a:spcBef>
              <a:spcAft>
                <a:spcPts val="0"/>
              </a:spcAft>
              <a:tabLst>
                <a:tab pos="223838" algn="l"/>
                <a:tab pos="914400" algn="l"/>
              </a:tabLst>
              <a:defRPr/>
            </a:pPr>
            <a:r>
              <a:rPr lang="en-US" dirty="0">
                <a:solidFill>
                  <a:prstClr val="black"/>
                </a:solidFill>
                <a:ea typeface="+mn-ea"/>
                <a:cs typeface="+mn-cs"/>
              </a:rPr>
              <a:t>Participation is open beginning January 2020 to </a:t>
            </a:r>
            <a:r>
              <a:rPr lang="en-US" b="1" dirty="0">
                <a:solidFill>
                  <a:schemeClr val="accent1"/>
                </a:solidFill>
                <a:ea typeface="+mn-ea"/>
                <a:cs typeface="+mn-cs"/>
              </a:rPr>
              <a:t>all primary care practices with advanced primary care capabilities located in 18 existing CPC+ regions plus a list of newly-added regions</a:t>
            </a:r>
          </a:p>
          <a:p>
            <a:pPr lvl="1" fontAlgn="auto">
              <a:lnSpc>
                <a:spcPct val="90000"/>
              </a:lnSpc>
              <a:spcBef>
                <a:spcPts val="800"/>
              </a:spcBef>
              <a:spcAft>
                <a:spcPts val="0"/>
              </a:spcAft>
              <a:tabLst>
                <a:tab pos="223838" algn="l"/>
                <a:tab pos="914400" algn="l"/>
              </a:tabLst>
              <a:defRPr/>
            </a:pPr>
            <a:r>
              <a:rPr lang="en-US" dirty="0">
                <a:solidFill>
                  <a:prstClr val="black"/>
                </a:solidFill>
                <a:ea typeface="+mn-ea"/>
                <a:cs typeface="+mn-cs"/>
              </a:rPr>
              <a:t>Unlike pilot programs that preceded Primary Care First, this model invites </a:t>
            </a:r>
            <a:r>
              <a:rPr lang="en-US" b="1" dirty="0">
                <a:solidFill>
                  <a:schemeClr val="accent1"/>
                </a:solidFill>
                <a:ea typeface="+mn-ea"/>
                <a:cs typeface="+mn-cs"/>
              </a:rPr>
              <a:t>broader participation from practices with the infrastructure and financial preparedness to accept risk</a:t>
            </a:r>
          </a:p>
          <a:p>
            <a:pPr marL="285750" lvl="0" indent="-285750" fontAlgn="auto">
              <a:lnSpc>
                <a:spcPct val="90000"/>
              </a:lnSpc>
              <a:spcBef>
                <a:spcPts val="800"/>
              </a:spcBef>
              <a:spcAft>
                <a:spcPts val="0"/>
              </a:spcAft>
              <a:tabLst>
                <a:tab pos="223838" algn="l"/>
                <a:tab pos="914400" algn="l"/>
              </a:tabLst>
              <a:defRPr/>
            </a:pPr>
            <a:r>
              <a:rPr lang="en-US" dirty="0">
                <a:solidFill>
                  <a:prstClr val="black"/>
                </a:solidFill>
                <a:ea typeface="+mn-ea"/>
                <a:cs typeface="+mn-cs"/>
              </a:rPr>
              <a:t>Success in value-based payment models is dependent on efficient delivery of services in a team-based model of care</a:t>
            </a:r>
          </a:p>
          <a:p>
            <a:pPr lvl="1" fontAlgn="auto">
              <a:lnSpc>
                <a:spcPct val="90000"/>
              </a:lnSpc>
              <a:spcBef>
                <a:spcPts val="800"/>
              </a:spcBef>
              <a:spcAft>
                <a:spcPts val="0"/>
              </a:spcAft>
              <a:tabLst>
                <a:tab pos="223838" algn="l"/>
                <a:tab pos="914400" algn="l"/>
              </a:tabLst>
              <a:defRPr/>
            </a:pPr>
            <a:r>
              <a:rPr lang="en-US" dirty="0">
                <a:solidFill>
                  <a:prstClr val="black"/>
                </a:solidFill>
                <a:ea typeface="+mn-ea"/>
                <a:cs typeface="+mn-cs"/>
              </a:rPr>
              <a:t>Requires incorporation of actionable population health data analytics delivered in real-time to the point of care </a:t>
            </a:r>
          </a:p>
          <a:p>
            <a:pPr marL="1200150" lvl="2" indent="-285750" fontAlgn="auto">
              <a:lnSpc>
                <a:spcPct val="90000"/>
              </a:lnSpc>
              <a:spcBef>
                <a:spcPts val="800"/>
              </a:spcBef>
              <a:spcAft>
                <a:spcPts val="0"/>
              </a:spcAft>
              <a:tabLst>
                <a:tab pos="223838" algn="l"/>
                <a:tab pos="914400" algn="l"/>
              </a:tabLst>
              <a:defRPr/>
            </a:pPr>
            <a:r>
              <a:rPr lang="en-US" dirty="0">
                <a:solidFill>
                  <a:prstClr val="black"/>
                </a:solidFill>
                <a:ea typeface="+mn-ea"/>
                <a:cs typeface="+mn-cs"/>
              </a:rPr>
              <a:t>Access to regional data through HIE (Health Information Exchange) programs is strongly encouraged by CMS in order to achieve success </a:t>
            </a:r>
          </a:p>
          <a:p>
            <a:endParaRPr lang="en-US" sz="2000" dirty="0"/>
          </a:p>
        </p:txBody>
      </p:sp>
      <p:sp>
        <p:nvSpPr>
          <p:cNvPr id="6" name="TextBox 5">
            <a:extLst>
              <a:ext uri="{FF2B5EF4-FFF2-40B4-BE49-F238E27FC236}">
                <a16:creationId xmlns:a16="http://schemas.microsoft.com/office/drawing/2014/main" id="{DFF181DA-C337-40ED-9E34-B951B1A9A27F}"/>
              </a:ext>
            </a:extLst>
          </p:cNvPr>
          <p:cNvSpPr txBox="1"/>
          <p:nvPr/>
        </p:nvSpPr>
        <p:spPr>
          <a:xfrm>
            <a:off x="146755" y="6427113"/>
            <a:ext cx="8850489" cy="430887"/>
          </a:xfrm>
          <a:prstGeom prst="rect">
            <a:avLst/>
          </a:prstGeom>
          <a:noFill/>
        </p:spPr>
        <p:txBody>
          <a:bodyPr wrap="square" rtlCol="0">
            <a:spAutoFit/>
          </a:bodyPr>
          <a:lstStyle/>
          <a:p>
            <a:pPr algn="ctr"/>
            <a:r>
              <a:rPr lang="en-US" sz="1050" dirty="0"/>
              <a:t>Source: cms.gov, </a:t>
            </a:r>
            <a:r>
              <a:rPr lang="en-US" sz="1050" i="1" dirty="0"/>
              <a:t>Primary Care First: Foster Independence, Reward Outcomes, </a:t>
            </a:r>
            <a:r>
              <a:rPr lang="en-US" sz="1050" dirty="0"/>
              <a:t>4/22/19, </a:t>
            </a:r>
            <a:r>
              <a:rPr lang="en-US" sz="1050" dirty="0">
                <a:hlinkClick r:id="rId2"/>
              </a:rPr>
              <a:t>https://www.cms.gov/newsroom/fact-sheets/primary-care-first-foster-independence-reward-outcomes</a:t>
            </a:r>
            <a:endParaRPr lang="en-US" sz="1050" i="1" dirty="0"/>
          </a:p>
        </p:txBody>
      </p:sp>
    </p:spTree>
    <p:extLst>
      <p:ext uri="{BB962C8B-B14F-4D97-AF65-F5344CB8AC3E}">
        <p14:creationId xmlns:p14="http://schemas.microsoft.com/office/powerpoint/2010/main" val="10265143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C7D637-51B0-4CB0-B9B9-7B915CDC9B4F}"/>
              </a:ext>
            </a:extLst>
          </p:cNvPr>
          <p:cNvSpPr>
            <a:spLocks noGrp="1"/>
          </p:cNvSpPr>
          <p:nvPr>
            <p:ph type="title"/>
          </p:nvPr>
        </p:nvSpPr>
        <p:spPr>
          <a:xfrm>
            <a:off x="609600" y="365125"/>
            <a:ext cx="7753350" cy="549275"/>
          </a:xfrm>
        </p:spPr>
        <p:txBody>
          <a:bodyPr>
            <a:normAutofit/>
          </a:bodyPr>
          <a:lstStyle/>
          <a:p>
            <a:r>
              <a:rPr lang="en-US" sz="2100" b="1" dirty="0">
                <a:latin typeface="Avenir Next" panose="020B0503020202020204" pitchFamily="34" charset="0"/>
              </a:rPr>
              <a:t>What Is Direct Contracting?</a:t>
            </a:r>
          </a:p>
        </p:txBody>
      </p:sp>
      <p:sp>
        <p:nvSpPr>
          <p:cNvPr id="5" name="Content Placeholder 4">
            <a:extLst>
              <a:ext uri="{FF2B5EF4-FFF2-40B4-BE49-F238E27FC236}">
                <a16:creationId xmlns:a16="http://schemas.microsoft.com/office/drawing/2014/main" id="{9E7CFD72-80BF-477A-AAD4-8250865058DC}"/>
              </a:ext>
            </a:extLst>
          </p:cNvPr>
          <p:cNvSpPr>
            <a:spLocks noGrp="1"/>
          </p:cNvSpPr>
          <p:nvPr>
            <p:ph idx="1"/>
          </p:nvPr>
        </p:nvSpPr>
        <p:spPr>
          <a:xfrm>
            <a:off x="609600" y="1143000"/>
            <a:ext cx="7905750" cy="4525963"/>
          </a:xfrm>
        </p:spPr>
        <p:txBody>
          <a:bodyPr>
            <a:normAutofit fontScale="92500" lnSpcReduction="10000"/>
          </a:bodyPr>
          <a:lstStyle/>
          <a:p>
            <a:r>
              <a:rPr lang="en-US" dirty="0"/>
              <a:t>Direct Contracting (DC) is a </a:t>
            </a:r>
            <a:r>
              <a:rPr lang="en-US" b="1" dirty="0"/>
              <a:t>set of voluntary payment model options </a:t>
            </a:r>
            <a:r>
              <a:rPr lang="en-US" dirty="0"/>
              <a:t>aimed at reducing expenditures and preserving or enhancing quality of care for beneficiaries in Medicare FFS</a:t>
            </a:r>
          </a:p>
          <a:p>
            <a:r>
              <a:rPr lang="en-US" dirty="0"/>
              <a:t>The payment model options available under DC create opportunities for organizations to participate in testing the next evolution of risk-sharing arrangements to produce value and high quality health care</a:t>
            </a:r>
          </a:p>
          <a:p>
            <a:r>
              <a:rPr lang="en-US" dirty="0"/>
              <a:t>DC creates </a:t>
            </a:r>
            <a:r>
              <a:rPr lang="en-US" b="1" dirty="0"/>
              <a:t>three payment model options for participants </a:t>
            </a:r>
            <a:r>
              <a:rPr lang="en-US" dirty="0"/>
              <a:t>to take on risk and earn rewards, and provides them with choices related to cash flow, beneficiary alignment, and benefit enhancements</a:t>
            </a:r>
          </a:p>
          <a:p>
            <a:r>
              <a:rPr lang="en-US" dirty="0"/>
              <a:t>The payment model options are anticipated to </a:t>
            </a:r>
          </a:p>
          <a:p>
            <a:pPr lvl="1"/>
            <a:r>
              <a:rPr lang="en-US" dirty="0"/>
              <a:t>Reduce burden</a:t>
            </a:r>
          </a:p>
          <a:p>
            <a:pPr lvl="1"/>
            <a:r>
              <a:rPr lang="en-US" dirty="0"/>
              <a:t>Support a focus on beneficiaries with complex, chronic conditions</a:t>
            </a:r>
          </a:p>
          <a:p>
            <a:pPr lvl="1"/>
            <a:r>
              <a:rPr lang="en-US" dirty="0"/>
              <a:t>Encourage participation from organizations that have not typically participated in Medicare FFS or CMS Innovation Center models</a:t>
            </a:r>
          </a:p>
          <a:p>
            <a:pPr lvl="1"/>
            <a:r>
              <a:rPr lang="en-US" dirty="0"/>
              <a:t>Broaden participation in CMS Innovation Center models</a:t>
            </a:r>
          </a:p>
        </p:txBody>
      </p:sp>
      <p:sp>
        <p:nvSpPr>
          <p:cNvPr id="6" name="TextBox 5">
            <a:extLst>
              <a:ext uri="{FF2B5EF4-FFF2-40B4-BE49-F238E27FC236}">
                <a16:creationId xmlns:a16="http://schemas.microsoft.com/office/drawing/2014/main" id="{7E8DD569-4903-4FBE-B431-3C74FC239696}"/>
              </a:ext>
            </a:extLst>
          </p:cNvPr>
          <p:cNvSpPr txBox="1"/>
          <p:nvPr/>
        </p:nvSpPr>
        <p:spPr>
          <a:xfrm>
            <a:off x="628650" y="6590394"/>
            <a:ext cx="7886700" cy="261610"/>
          </a:xfrm>
          <a:prstGeom prst="rect">
            <a:avLst/>
          </a:prstGeom>
          <a:noFill/>
        </p:spPr>
        <p:txBody>
          <a:bodyPr wrap="square" rtlCol="0">
            <a:spAutoFit/>
          </a:bodyPr>
          <a:lstStyle/>
          <a:p>
            <a:pPr algn="ctr"/>
            <a:r>
              <a:rPr lang="en-US" sz="1050" dirty="0"/>
              <a:t>Source: cms.gov, </a:t>
            </a:r>
            <a:r>
              <a:rPr lang="en-US" sz="1050" i="1" dirty="0"/>
              <a:t>Fact Sheet: Direct Contracting, </a:t>
            </a:r>
            <a:r>
              <a:rPr lang="en-US" sz="1050" dirty="0"/>
              <a:t>4/22/19, </a:t>
            </a:r>
            <a:r>
              <a:rPr lang="en-US" sz="1050" dirty="0">
                <a:hlinkClick r:id="rId2"/>
              </a:rPr>
              <a:t>https://www.cms.gov/newsroom/fact-sheets/direct-contracting</a:t>
            </a:r>
            <a:r>
              <a:rPr lang="en-US" sz="1050" dirty="0"/>
              <a:t> </a:t>
            </a:r>
            <a:r>
              <a:rPr lang="en-US" sz="1050" i="1" dirty="0"/>
              <a:t> </a:t>
            </a:r>
          </a:p>
        </p:txBody>
      </p:sp>
    </p:spTree>
    <p:extLst>
      <p:ext uri="{BB962C8B-B14F-4D97-AF65-F5344CB8AC3E}">
        <p14:creationId xmlns:p14="http://schemas.microsoft.com/office/powerpoint/2010/main" val="218255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C7D637-51B0-4CB0-B9B9-7B915CDC9B4F}"/>
              </a:ext>
            </a:extLst>
          </p:cNvPr>
          <p:cNvSpPr>
            <a:spLocks noGrp="1"/>
          </p:cNvSpPr>
          <p:nvPr>
            <p:ph type="title"/>
          </p:nvPr>
        </p:nvSpPr>
        <p:spPr>
          <a:xfrm>
            <a:off x="628650" y="365125"/>
            <a:ext cx="7677150" cy="549275"/>
          </a:xfrm>
        </p:spPr>
        <p:txBody>
          <a:bodyPr>
            <a:normAutofit/>
          </a:bodyPr>
          <a:lstStyle/>
          <a:p>
            <a:r>
              <a:rPr lang="en-US" sz="2100" b="1" dirty="0">
                <a:latin typeface="Avenir Next" panose="020B0503020202020204" pitchFamily="34" charset="0"/>
              </a:rPr>
              <a:t>Direct Contracting:</a:t>
            </a:r>
            <a:r>
              <a:rPr lang="en-US" sz="2400" dirty="0"/>
              <a:t> </a:t>
            </a:r>
            <a:r>
              <a:rPr lang="en-US" sz="2100" b="1" dirty="0">
                <a:latin typeface="Avenir Next" panose="020B0503020202020204" pitchFamily="34" charset="0"/>
              </a:rPr>
              <a:t>Three Payment Models</a:t>
            </a:r>
          </a:p>
        </p:txBody>
      </p:sp>
      <p:graphicFrame>
        <p:nvGraphicFramePr>
          <p:cNvPr id="2" name="Content Placeholder 1">
            <a:extLst>
              <a:ext uri="{FF2B5EF4-FFF2-40B4-BE49-F238E27FC236}">
                <a16:creationId xmlns:a16="http://schemas.microsoft.com/office/drawing/2014/main" id="{C06A7268-32AA-4F35-A58A-A440F3972181}"/>
              </a:ext>
            </a:extLst>
          </p:cNvPr>
          <p:cNvGraphicFramePr>
            <a:graphicFrameLocks noGrp="1"/>
          </p:cNvGraphicFramePr>
          <p:nvPr>
            <p:ph idx="1"/>
          </p:nvPr>
        </p:nvGraphicFramePr>
        <p:xfrm>
          <a:off x="456829" y="1066800"/>
          <a:ext cx="8230342" cy="5448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E8DD569-4903-4FBE-B431-3C74FC239696}"/>
              </a:ext>
            </a:extLst>
          </p:cNvPr>
          <p:cNvSpPr txBox="1"/>
          <p:nvPr/>
        </p:nvSpPr>
        <p:spPr>
          <a:xfrm>
            <a:off x="628650" y="6590394"/>
            <a:ext cx="7886700" cy="261610"/>
          </a:xfrm>
          <a:prstGeom prst="rect">
            <a:avLst/>
          </a:prstGeom>
          <a:noFill/>
        </p:spPr>
        <p:txBody>
          <a:bodyPr wrap="square" rtlCol="0">
            <a:spAutoFit/>
          </a:bodyPr>
          <a:lstStyle/>
          <a:p>
            <a:pPr algn="ctr"/>
            <a:r>
              <a:rPr lang="en-US" sz="1050" dirty="0"/>
              <a:t>Source: cms.gov, </a:t>
            </a:r>
            <a:r>
              <a:rPr lang="en-US" sz="1050" i="1" dirty="0"/>
              <a:t>Fact Sheet: Direct Contracting, </a:t>
            </a:r>
            <a:r>
              <a:rPr lang="en-US" sz="1050" dirty="0"/>
              <a:t>4/22/19, </a:t>
            </a:r>
            <a:r>
              <a:rPr lang="en-US" sz="1050" dirty="0">
                <a:hlinkClick r:id="rId7"/>
              </a:rPr>
              <a:t>https://www.cms.gov/newsroom/fact-sheets/direct-contracting</a:t>
            </a:r>
            <a:r>
              <a:rPr lang="en-US" sz="1050" dirty="0"/>
              <a:t> </a:t>
            </a:r>
            <a:r>
              <a:rPr lang="en-US" sz="1050" i="1" dirty="0"/>
              <a:t> </a:t>
            </a:r>
          </a:p>
        </p:txBody>
      </p:sp>
    </p:spTree>
    <p:extLst>
      <p:ext uri="{BB962C8B-B14F-4D97-AF65-F5344CB8AC3E}">
        <p14:creationId xmlns:p14="http://schemas.microsoft.com/office/powerpoint/2010/main" val="3556868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C7D637-51B0-4CB0-B9B9-7B915CDC9B4F}"/>
              </a:ext>
            </a:extLst>
          </p:cNvPr>
          <p:cNvSpPr>
            <a:spLocks noGrp="1"/>
          </p:cNvSpPr>
          <p:nvPr>
            <p:ph type="title"/>
          </p:nvPr>
        </p:nvSpPr>
        <p:spPr>
          <a:xfrm>
            <a:off x="628650" y="365125"/>
            <a:ext cx="7766165" cy="549275"/>
          </a:xfrm>
        </p:spPr>
        <p:txBody>
          <a:bodyPr>
            <a:normAutofit/>
          </a:bodyPr>
          <a:lstStyle/>
          <a:p>
            <a:r>
              <a:rPr lang="en-US" sz="2100" b="1" dirty="0">
                <a:latin typeface="Avenir Next" panose="020B0503020202020204" pitchFamily="34" charset="0"/>
              </a:rPr>
              <a:t>Direct Contracting: Payment Model Goals</a:t>
            </a:r>
          </a:p>
        </p:txBody>
      </p:sp>
      <p:pic>
        <p:nvPicPr>
          <p:cNvPr id="2" name="Content Placeholder 1">
            <a:extLst>
              <a:ext uri="{FF2B5EF4-FFF2-40B4-BE49-F238E27FC236}">
                <a16:creationId xmlns:a16="http://schemas.microsoft.com/office/drawing/2014/main" id="{9214D59F-7FCC-4C6C-950E-3507BFCB2FCE}"/>
              </a:ext>
            </a:extLst>
          </p:cNvPr>
          <p:cNvPicPr>
            <a:picLocks noGrp="1" noChangeAspect="1"/>
          </p:cNvPicPr>
          <p:nvPr>
            <p:ph idx="1"/>
          </p:nvPr>
        </p:nvPicPr>
        <p:blipFill>
          <a:blip r:embed="rId2"/>
          <a:stretch>
            <a:fillRect/>
          </a:stretch>
        </p:blipFill>
        <p:spPr>
          <a:xfrm>
            <a:off x="749185" y="3696936"/>
            <a:ext cx="7645630" cy="2680576"/>
          </a:xfrm>
          <a:prstGeom prst="rect">
            <a:avLst/>
          </a:prstGeom>
        </p:spPr>
      </p:pic>
      <p:sp>
        <p:nvSpPr>
          <p:cNvPr id="6" name="TextBox 5">
            <a:extLst>
              <a:ext uri="{FF2B5EF4-FFF2-40B4-BE49-F238E27FC236}">
                <a16:creationId xmlns:a16="http://schemas.microsoft.com/office/drawing/2014/main" id="{7E8DD569-4903-4FBE-B431-3C74FC239696}"/>
              </a:ext>
            </a:extLst>
          </p:cNvPr>
          <p:cNvSpPr txBox="1"/>
          <p:nvPr/>
        </p:nvSpPr>
        <p:spPr>
          <a:xfrm>
            <a:off x="628650" y="6590394"/>
            <a:ext cx="7886700" cy="261610"/>
          </a:xfrm>
          <a:prstGeom prst="rect">
            <a:avLst/>
          </a:prstGeom>
          <a:noFill/>
        </p:spPr>
        <p:txBody>
          <a:bodyPr wrap="square" rtlCol="0">
            <a:spAutoFit/>
          </a:bodyPr>
          <a:lstStyle/>
          <a:p>
            <a:pPr algn="ctr"/>
            <a:r>
              <a:rPr lang="en-US" sz="1050" dirty="0"/>
              <a:t>Source: cms.gov, </a:t>
            </a:r>
            <a:r>
              <a:rPr lang="en-US" sz="1050" i="1" dirty="0"/>
              <a:t>Fact Sheet: Direct Contracting, </a:t>
            </a:r>
            <a:r>
              <a:rPr lang="en-US" sz="1050" dirty="0"/>
              <a:t>4/22/19, </a:t>
            </a:r>
            <a:r>
              <a:rPr lang="en-US" sz="1050" dirty="0">
                <a:hlinkClick r:id="rId3"/>
              </a:rPr>
              <a:t>https://www.cms.gov/newsroom/fact-sheets/direct-contracting</a:t>
            </a:r>
            <a:r>
              <a:rPr lang="en-US" sz="1050" dirty="0"/>
              <a:t> </a:t>
            </a:r>
            <a:r>
              <a:rPr lang="en-US" sz="1050" i="1" dirty="0"/>
              <a:t> </a:t>
            </a:r>
          </a:p>
        </p:txBody>
      </p:sp>
      <p:sp>
        <p:nvSpPr>
          <p:cNvPr id="3" name="TextBox 2">
            <a:extLst>
              <a:ext uri="{FF2B5EF4-FFF2-40B4-BE49-F238E27FC236}">
                <a16:creationId xmlns:a16="http://schemas.microsoft.com/office/drawing/2014/main" id="{A476CF12-1F7C-415C-8036-F5201151E1F6}"/>
              </a:ext>
            </a:extLst>
          </p:cNvPr>
          <p:cNvSpPr txBox="1"/>
          <p:nvPr/>
        </p:nvSpPr>
        <p:spPr>
          <a:xfrm>
            <a:off x="457199" y="1029831"/>
            <a:ext cx="7937615"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t>Intended to </a:t>
            </a:r>
            <a:r>
              <a:rPr lang="en-US" sz="1600" b="1" dirty="0"/>
              <a:t>engage a broader variety of organizations than have previously participated in CMS models and programs</a:t>
            </a:r>
          </a:p>
          <a:p>
            <a:pPr marL="285750" indent="-285750">
              <a:buFont typeface="Arial" panose="020B0604020202020204" pitchFamily="34" charset="0"/>
              <a:buChar char="•"/>
            </a:pPr>
            <a:r>
              <a:rPr lang="en-US" sz="1600" dirty="0"/>
              <a:t>While CMS expects that current NGACO and MSSP participants may participate, </a:t>
            </a:r>
            <a:r>
              <a:rPr lang="en-US" sz="1600" b="1" dirty="0"/>
              <a:t>CMS also seeks to attract organizations that are new to Medicare FFS,</a:t>
            </a:r>
            <a:r>
              <a:rPr lang="en-US" sz="1600" dirty="0"/>
              <a:t> such as those who are currently only in MA, and Medicaid MCOs that are ready to take on accountability for Medicare FFS spending for their dually eligible members</a:t>
            </a:r>
          </a:p>
          <a:p>
            <a:pPr marL="285750" indent="-285750">
              <a:buFont typeface="Arial" panose="020B0604020202020204" pitchFamily="34" charset="0"/>
              <a:buChar char="•"/>
            </a:pPr>
            <a:r>
              <a:rPr lang="en-US" sz="1600" dirty="0"/>
              <a:t>DC’s current design seeks to create </a:t>
            </a:r>
            <a:r>
              <a:rPr lang="en-US" sz="1600" b="1" dirty="0"/>
              <a:t>a competitive delivery system environment </a:t>
            </a:r>
            <a:r>
              <a:rPr lang="en-US" sz="1600" dirty="0"/>
              <a:t>based on regional payment neutrality, in which organizations bear appropriate risk, and population-based benchmarks are applied equitably across all model participants in the same market (i.e., accounting for risk adjustment factors)</a:t>
            </a:r>
          </a:p>
        </p:txBody>
      </p:sp>
    </p:spTree>
    <p:extLst>
      <p:ext uri="{BB962C8B-B14F-4D97-AF65-F5344CB8AC3E}">
        <p14:creationId xmlns:p14="http://schemas.microsoft.com/office/powerpoint/2010/main" val="1005207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FA705E-3659-4E4F-830B-A49F0F3A01DA}"/>
              </a:ext>
            </a:extLst>
          </p:cNvPr>
          <p:cNvSpPr>
            <a:spLocks noGrp="1"/>
          </p:cNvSpPr>
          <p:nvPr>
            <p:ph type="title"/>
          </p:nvPr>
        </p:nvSpPr>
        <p:spPr>
          <a:xfrm>
            <a:off x="457200" y="457200"/>
            <a:ext cx="8610600" cy="457200"/>
          </a:xfrm>
        </p:spPr>
        <p:txBody>
          <a:bodyPr>
            <a:noAutofit/>
          </a:bodyPr>
          <a:lstStyle/>
          <a:p>
            <a:r>
              <a:rPr lang="en-US" sz="2100" b="1" dirty="0">
                <a:latin typeface="Avenir Next" panose="020B0503020202020204" pitchFamily="34" charset="0"/>
              </a:rPr>
              <a:t>2019 Physician ROI</a:t>
            </a:r>
          </a:p>
        </p:txBody>
      </p:sp>
      <p:sp>
        <p:nvSpPr>
          <p:cNvPr id="2" name="Content Placeholder 1">
            <a:extLst>
              <a:ext uri="{FF2B5EF4-FFF2-40B4-BE49-F238E27FC236}">
                <a16:creationId xmlns:a16="http://schemas.microsoft.com/office/drawing/2014/main" id="{B9CDDD6D-2645-1840-AE05-0440B3D369E8}"/>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8B8EB76D-E66E-794C-A5EC-C6622BD1DC08}"/>
              </a:ext>
            </a:extLst>
          </p:cNvPr>
          <p:cNvPicPr>
            <a:picLocks noChangeAspect="1"/>
          </p:cNvPicPr>
          <p:nvPr/>
        </p:nvPicPr>
        <p:blipFill rotWithShape="1">
          <a:blip r:embed="rId2"/>
          <a:srcRect r="11667"/>
          <a:stretch/>
        </p:blipFill>
        <p:spPr>
          <a:xfrm>
            <a:off x="0" y="929333"/>
            <a:ext cx="8840006" cy="5471467"/>
          </a:xfrm>
          <a:prstGeom prst="rect">
            <a:avLst/>
          </a:prstGeom>
        </p:spPr>
      </p:pic>
      <p:sp>
        <p:nvSpPr>
          <p:cNvPr id="5" name="Rectangle 4">
            <a:extLst>
              <a:ext uri="{FF2B5EF4-FFF2-40B4-BE49-F238E27FC236}">
                <a16:creationId xmlns:a16="http://schemas.microsoft.com/office/drawing/2014/main" id="{DCB75250-A2D5-484B-B61D-BBEA277A6BB9}"/>
              </a:ext>
            </a:extLst>
          </p:cNvPr>
          <p:cNvSpPr/>
          <p:nvPr/>
        </p:nvSpPr>
        <p:spPr>
          <a:xfrm>
            <a:off x="76200" y="2209800"/>
            <a:ext cx="8763806"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D45D6F-CABC-164F-A024-756CA7AE4ACA}"/>
              </a:ext>
            </a:extLst>
          </p:cNvPr>
          <p:cNvSpPr/>
          <p:nvPr/>
        </p:nvSpPr>
        <p:spPr>
          <a:xfrm>
            <a:off x="38100" y="4379718"/>
            <a:ext cx="8763806"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1D49FD-3DBA-6242-9978-86B7181BD6A3}"/>
              </a:ext>
            </a:extLst>
          </p:cNvPr>
          <p:cNvSpPr/>
          <p:nvPr/>
        </p:nvSpPr>
        <p:spPr>
          <a:xfrm>
            <a:off x="60158" y="2933616"/>
            <a:ext cx="8763806"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97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03FCEB-F71D-410C-B28C-CB36C388F540}"/>
              </a:ext>
            </a:extLst>
          </p:cNvPr>
          <p:cNvSpPr>
            <a:spLocks noGrp="1"/>
          </p:cNvSpPr>
          <p:nvPr>
            <p:ph type="title"/>
          </p:nvPr>
        </p:nvSpPr>
        <p:spPr>
          <a:xfrm>
            <a:off x="152400" y="457200"/>
            <a:ext cx="6858000" cy="457200"/>
          </a:xfrm>
        </p:spPr>
        <p:txBody>
          <a:bodyPr>
            <a:noAutofit/>
          </a:bodyPr>
          <a:lstStyle/>
          <a:p>
            <a:r>
              <a:rPr lang="en-US" sz="2600" b="1" dirty="0">
                <a:latin typeface="Avenir Next" panose="020B0503020202020204" pitchFamily="34" charset="0"/>
              </a:rPr>
              <a:t>Key Takeaways (Continued)</a:t>
            </a:r>
          </a:p>
        </p:txBody>
      </p:sp>
      <p:sp>
        <p:nvSpPr>
          <p:cNvPr id="7" name="Title 3">
            <a:extLst>
              <a:ext uri="{FF2B5EF4-FFF2-40B4-BE49-F238E27FC236}">
                <a16:creationId xmlns:a16="http://schemas.microsoft.com/office/drawing/2014/main" id="{0E65EC52-321C-6E4A-8791-D930CB33EEB5}"/>
              </a:ext>
            </a:extLst>
          </p:cNvPr>
          <p:cNvSpPr txBox="1">
            <a:spLocks/>
          </p:cNvSpPr>
          <p:nvPr/>
        </p:nvSpPr>
        <p:spPr bwMode="auto">
          <a:xfrm>
            <a:off x="685800" y="1143000"/>
            <a:ext cx="8077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28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pPr>
              <a:spcBef>
                <a:spcPts val="0"/>
              </a:spcBef>
              <a:spcAft>
                <a:spcPts val="800"/>
              </a:spcAft>
            </a:pPr>
            <a:r>
              <a:rPr lang="en-US" sz="2000" dirty="0">
                <a:solidFill>
                  <a:schemeClr val="bg2">
                    <a:lumMod val="50000"/>
                  </a:schemeClr>
                </a:solidFill>
              </a:rPr>
              <a:t>CMS Proposed IPPS Rule (4/23/19) Summary</a:t>
            </a:r>
          </a:p>
          <a:p>
            <a:pPr marL="285750" indent="-285750">
              <a:spcBef>
                <a:spcPts val="0"/>
              </a:spcBef>
              <a:spcAft>
                <a:spcPts val="800"/>
              </a:spcAft>
              <a:buFont typeface="Arial" panose="020B0604020202020204" pitchFamily="34" charset="0"/>
              <a:buChar char="•"/>
            </a:pPr>
            <a:r>
              <a:rPr lang="en-US" sz="1800" dirty="0"/>
              <a:t>Includes provisions on Payment Rate Updates, DSH Payments, Wage Index Changes and CAR-T Therapy Payment Updates</a:t>
            </a:r>
          </a:p>
          <a:p>
            <a:pPr>
              <a:spcBef>
                <a:spcPts val="0"/>
              </a:spcBef>
              <a:spcAft>
                <a:spcPts val="800"/>
              </a:spcAft>
            </a:pPr>
            <a:r>
              <a:rPr lang="en-US" sz="2000" dirty="0">
                <a:solidFill>
                  <a:schemeClr val="bg2">
                    <a:lumMod val="50000"/>
                  </a:schemeClr>
                </a:solidFill>
              </a:rPr>
              <a:t>CMS Primary Cares Initiative to transform primary care  </a:t>
            </a:r>
          </a:p>
          <a:p>
            <a:pPr marL="285750" indent="-285750">
              <a:spcBef>
                <a:spcPts val="0"/>
              </a:spcBef>
              <a:spcAft>
                <a:spcPts val="800"/>
              </a:spcAft>
              <a:buFont typeface="Arial" panose="020B0604020202020204" pitchFamily="34" charset="0"/>
              <a:buChar char="•"/>
            </a:pPr>
            <a:r>
              <a:rPr lang="en-US" sz="1800" dirty="0"/>
              <a:t>2 payment model options </a:t>
            </a:r>
            <a:r>
              <a:rPr lang="en-US" sz="1800" dirty="0">
                <a:sym typeface="Wingdings" pitchFamily="2" charset="2"/>
              </a:rPr>
              <a:t> Primary Care First (PCF) and Direct Contracting (DC)</a:t>
            </a:r>
            <a:endParaRPr lang="en-US" sz="1800" dirty="0"/>
          </a:p>
          <a:p>
            <a:pPr>
              <a:spcBef>
                <a:spcPts val="0"/>
              </a:spcBef>
              <a:spcAft>
                <a:spcPts val="800"/>
              </a:spcAft>
            </a:pPr>
            <a:r>
              <a:rPr lang="en-US" sz="2000" dirty="0">
                <a:solidFill>
                  <a:schemeClr val="bg2">
                    <a:lumMod val="50000"/>
                  </a:schemeClr>
                </a:solidFill>
              </a:rPr>
              <a:t>2019 Physician ROI by Specialty </a:t>
            </a:r>
          </a:p>
          <a:p>
            <a:pPr marL="285750" indent="-285750">
              <a:spcBef>
                <a:spcPts val="0"/>
              </a:spcBef>
              <a:spcAft>
                <a:spcPts val="800"/>
              </a:spcAft>
              <a:buFont typeface="Arial" panose="020B0604020202020204" pitchFamily="34" charset="0"/>
              <a:buChar char="•"/>
            </a:pPr>
            <a:r>
              <a:rPr lang="en-US" sz="1800" dirty="0"/>
              <a:t>Summary of average revenue / salary </a:t>
            </a:r>
          </a:p>
          <a:p>
            <a:pPr>
              <a:spcBef>
                <a:spcPts val="0"/>
              </a:spcBef>
              <a:spcAft>
                <a:spcPts val="800"/>
              </a:spcAft>
            </a:pPr>
            <a:r>
              <a:rPr lang="en-US" sz="2000" dirty="0">
                <a:solidFill>
                  <a:schemeClr val="bg2">
                    <a:lumMod val="50000"/>
                  </a:schemeClr>
                </a:solidFill>
              </a:rPr>
              <a:t>New Players Disrupt Healthcare Market</a:t>
            </a:r>
          </a:p>
          <a:p>
            <a:pPr marL="285750" indent="-285750">
              <a:spcBef>
                <a:spcPts val="0"/>
              </a:spcBef>
              <a:spcAft>
                <a:spcPts val="800"/>
              </a:spcAft>
              <a:buFont typeface="Arial" panose="020B0604020202020204" pitchFamily="34" charset="0"/>
              <a:buChar char="•"/>
            </a:pPr>
            <a:r>
              <a:rPr lang="en-US" sz="1800" dirty="0"/>
              <a:t>Continued market disruption from technology companies and other non-traditional players</a:t>
            </a:r>
          </a:p>
          <a:p>
            <a:pPr>
              <a:spcBef>
                <a:spcPts val="0"/>
              </a:spcBef>
              <a:spcAft>
                <a:spcPts val="800"/>
              </a:spcAft>
            </a:pPr>
            <a:endParaRPr lang="en-US" sz="1800" dirty="0"/>
          </a:p>
          <a:p>
            <a:pPr>
              <a:spcBef>
                <a:spcPts val="0"/>
              </a:spcBef>
              <a:spcAft>
                <a:spcPts val="800"/>
              </a:spcAft>
            </a:pPr>
            <a:endParaRPr lang="en-US" sz="1800" dirty="0"/>
          </a:p>
        </p:txBody>
      </p:sp>
    </p:spTree>
    <p:extLst>
      <p:ext uri="{BB962C8B-B14F-4D97-AF65-F5344CB8AC3E}">
        <p14:creationId xmlns:p14="http://schemas.microsoft.com/office/powerpoint/2010/main" val="332281618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5A04B-DAC5-4F6D-B32B-5A0BA46809D5}"/>
              </a:ext>
            </a:extLst>
          </p:cNvPr>
          <p:cNvSpPr>
            <a:spLocks noGrp="1"/>
          </p:cNvSpPr>
          <p:nvPr>
            <p:ph type="title"/>
          </p:nvPr>
        </p:nvSpPr>
        <p:spPr>
          <a:xfrm>
            <a:off x="304800" y="381000"/>
            <a:ext cx="8839200" cy="457200"/>
          </a:xfrm>
        </p:spPr>
        <p:txBody>
          <a:bodyPr>
            <a:noAutofit/>
          </a:bodyPr>
          <a:lstStyle/>
          <a:p>
            <a:r>
              <a:rPr lang="en-US" sz="2100" b="1" dirty="0">
                <a:latin typeface="Avenir Next" panose="020B0503020202020204" pitchFamily="34" charset="0"/>
              </a:rPr>
              <a:t>Ochsner Health Network and Walmart Launch a New Health Plan</a:t>
            </a:r>
          </a:p>
        </p:txBody>
      </p:sp>
      <p:sp>
        <p:nvSpPr>
          <p:cNvPr id="6" name="TextBox 5">
            <a:extLst>
              <a:ext uri="{FF2B5EF4-FFF2-40B4-BE49-F238E27FC236}">
                <a16:creationId xmlns:a16="http://schemas.microsoft.com/office/drawing/2014/main" id="{5B8EBFA2-6D80-4423-880D-B43C48F6BF04}"/>
              </a:ext>
            </a:extLst>
          </p:cNvPr>
          <p:cNvSpPr txBox="1"/>
          <p:nvPr/>
        </p:nvSpPr>
        <p:spPr>
          <a:xfrm>
            <a:off x="781050" y="6350042"/>
            <a:ext cx="7886700" cy="253916"/>
          </a:xfrm>
          <a:prstGeom prst="rect">
            <a:avLst/>
          </a:prstGeom>
          <a:noFill/>
        </p:spPr>
        <p:txBody>
          <a:bodyPr wrap="square" rtlCol="0">
            <a:spAutoFit/>
          </a:bodyPr>
          <a:lstStyle/>
          <a:p>
            <a:pPr algn="ctr"/>
            <a:r>
              <a:rPr lang="en-US" sz="1050" dirty="0"/>
              <a:t>Source: Modern Healthcare, October 30, 2018</a:t>
            </a:r>
            <a:endParaRPr lang="en-US" sz="1050" i="1" dirty="0"/>
          </a:p>
        </p:txBody>
      </p:sp>
      <p:sp>
        <p:nvSpPr>
          <p:cNvPr id="9" name="Rectangle 2">
            <a:extLst>
              <a:ext uri="{FF2B5EF4-FFF2-40B4-BE49-F238E27FC236}">
                <a16:creationId xmlns:a16="http://schemas.microsoft.com/office/drawing/2014/main" id="{67382A0A-0EFF-7F44-88CA-0D19C3E6F1CF}"/>
              </a:ext>
            </a:extLst>
          </p:cNvPr>
          <p:cNvSpPr txBox="1">
            <a:spLocks noChangeArrowheads="1"/>
          </p:cNvSpPr>
          <p:nvPr/>
        </p:nvSpPr>
        <p:spPr>
          <a:xfrm>
            <a:off x="1451610" y="2598203"/>
            <a:ext cx="6240780" cy="46250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68275" indent="-285750">
              <a:lnSpc>
                <a:spcPct val="90000"/>
              </a:lnSpc>
              <a:spcBef>
                <a:spcPts val="1176"/>
              </a:spcBef>
              <a:buFont typeface="Arial" pitchFamily="34" charset="0"/>
              <a:buChar char="•"/>
              <a:tabLst>
                <a:tab pos="914400" algn="l"/>
              </a:tabLst>
              <a:defRPr/>
            </a:pPr>
            <a:endParaRPr lang="en-US" b="1" dirty="0">
              <a:solidFill>
                <a:srgbClr val="FF0000"/>
              </a:solidFill>
            </a:endParaRPr>
          </a:p>
          <a:p>
            <a:pPr marL="685800" indent="-292100">
              <a:lnSpc>
                <a:spcPct val="90000"/>
              </a:lnSpc>
              <a:spcBef>
                <a:spcPts val="1176"/>
              </a:spcBef>
              <a:buFont typeface="Arial" pitchFamily="34" charset="0"/>
              <a:buChar char="•"/>
              <a:tabLst>
                <a:tab pos="568325" algn="l"/>
                <a:tab pos="914400" algn="l"/>
              </a:tabLst>
              <a:defRPr/>
            </a:pPr>
            <a:r>
              <a:rPr lang="en-US" b="1" dirty="0"/>
              <a:t>Ochsner Accountable Care Plan </a:t>
            </a:r>
            <a:r>
              <a:rPr lang="en-US" dirty="0"/>
              <a:t>will </a:t>
            </a:r>
            <a:r>
              <a:rPr lang="en-US" b="1" dirty="0"/>
              <a:t>cover 6,600 Walmart/Sam’s Club Associates</a:t>
            </a:r>
            <a:r>
              <a:rPr lang="en-US" dirty="0"/>
              <a:t> who will have access to more than 200 PCPs and 1,300 specialists</a:t>
            </a:r>
          </a:p>
          <a:p>
            <a:pPr marL="685800" indent="-292100">
              <a:lnSpc>
                <a:spcPct val="90000"/>
              </a:lnSpc>
              <a:spcBef>
                <a:spcPts val="1176"/>
              </a:spcBef>
              <a:buFont typeface="Arial" pitchFamily="34" charset="0"/>
              <a:buChar char="•"/>
              <a:tabLst>
                <a:tab pos="568325" algn="l"/>
                <a:tab pos="914400" algn="l"/>
              </a:tabLst>
              <a:defRPr/>
            </a:pPr>
            <a:r>
              <a:rPr lang="en-US" dirty="0"/>
              <a:t>“Plan will </a:t>
            </a:r>
            <a:r>
              <a:rPr lang="en-US" b="1" dirty="0"/>
              <a:t>simplify copays, coordinate care </a:t>
            </a:r>
            <a:r>
              <a:rPr lang="en-US" dirty="0"/>
              <a:t>and </a:t>
            </a:r>
            <a:r>
              <a:rPr lang="en-US" b="1" dirty="0"/>
              <a:t>provide access to thousands of providers in dozens of locations</a:t>
            </a:r>
            <a:r>
              <a:rPr lang="en-US" dirty="0"/>
              <a:t>”</a:t>
            </a:r>
          </a:p>
          <a:p>
            <a:pPr marL="685800" indent="-292100">
              <a:lnSpc>
                <a:spcPct val="90000"/>
              </a:lnSpc>
              <a:spcBef>
                <a:spcPts val="1176"/>
              </a:spcBef>
              <a:buFont typeface="Arial" pitchFamily="34" charset="0"/>
              <a:buChar char="•"/>
              <a:tabLst>
                <a:tab pos="568325" algn="l"/>
                <a:tab pos="914400" algn="l"/>
              </a:tabLst>
              <a:defRPr/>
            </a:pPr>
            <a:r>
              <a:rPr lang="en-US" dirty="0"/>
              <a:t>Ochsner Accountable Care Plan will provide </a:t>
            </a:r>
            <a:r>
              <a:rPr lang="en-US" b="1" dirty="0"/>
              <a:t>patient engagement specialists via 24-hour call center as well as case managers for complex patients</a:t>
            </a:r>
          </a:p>
          <a:p>
            <a:pPr marL="685800" indent="-292100">
              <a:lnSpc>
                <a:spcPct val="90000"/>
              </a:lnSpc>
              <a:spcBef>
                <a:spcPts val="1176"/>
              </a:spcBef>
              <a:buFont typeface="Arial" pitchFamily="34" charset="0"/>
              <a:buChar char="•"/>
              <a:tabLst>
                <a:tab pos="568325" algn="l"/>
                <a:tab pos="914400" algn="l"/>
              </a:tabLst>
              <a:defRPr/>
            </a:pPr>
            <a:r>
              <a:rPr lang="en-US" dirty="0"/>
              <a:t>The Ochsner Health Network, which launched in June 2015, includes five partner health systems and 30 hospitals </a:t>
            </a:r>
          </a:p>
        </p:txBody>
      </p:sp>
      <p:pic>
        <p:nvPicPr>
          <p:cNvPr id="7" name="Picture 6">
            <a:extLst>
              <a:ext uri="{FF2B5EF4-FFF2-40B4-BE49-F238E27FC236}">
                <a16:creationId xmlns:a16="http://schemas.microsoft.com/office/drawing/2014/main" id="{A4217623-1382-C14C-A10A-E7B44AE8E2E1}"/>
              </a:ext>
            </a:extLst>
          </p:cNvPr>
          <p:cNvPicPr>
            <a:picLocks noChangeAspect="1"/>
          </p:cNvPicPr>
          <p:nvPr/>
        </p:nvPicPr>
        <p:blipFill>
          <a:blip r:embed="rId2"/>
          <a:stretch>
            <a:fillRect/>
          </a:stretch>
        </p:blipFill>
        <p:spPr>
          <a:xfrm>
            <a:off x="1543050" y="1192434"/>
            <a:ext cx="1998617" cy="1550766"/>
          </a:xfrm>
          <a:prstGeom prst="rect">
            <a:avLst/>
          </a:prstGeom>
        </p:spPr>
      </p:pic>
      <p:pic>
        <p:nvPicPr>
          <p:cNvPr id="10" name="Picture 9">
            <a:extLst>
              <a:ext uri="{FF2B5EF4-FFF2-40B4-BE49-F238E27FC236}">
                <a16:creationId xmlns:a16="http://schemas.microsoft.com/office/drawing/2014/main" id="{165E6F2B-5C1F-754A-B574-001A7A822D63}"/>
              </a:ext>
            </a:extLst>
          </p:cNvPr>
          <p:cNvPicPr>
            <a:picLocks noChangeAspect="1"/>
          </p:cNvPicPr>
          <p:nvPr/>
        </p:nvPicPr>
        <p:blipFill>
          <a:blip r:embed="rId3"/>
          <a:stretch>
            <a:fillRect/>
          </a:stretch>
        </p:blipFill>
        <p:spPr>
          <a:xfrm>
            <a:off x="4377690" y="1400042"/>
            <a:ext cx="3346884" cy="1135550"/>
          </a:xfrm>
          <a:prstGeom prst="rect">
            <a:avLst/>
          </a:prstGeom>
        </p:spPr>
      </p:pic>
      <p:sp>
        <p:nvSpPr>
          <p:cNvPr id="8" name="TextBox 7">
            <a:extLst>
              <a:ext uri="{FF2B5EF4-FFF2-40B4-BE49-F238E27FC236}">
                <a16:creationId xmlns:a16="http://schemas.microsoft.com/office/drawing/2014/main" id="{7A497AAC-2AB6-5249-9F76-CFC73F48B864}"/>
              </a:ext>
            </a:extLst>
          </p:cNvPr>
          <p:cNvSpPr txBox="1"/>
          <p:nvPr/>
        </p:nvSpPr>
        <p:spPr>
          <a:xfrm>
            <a:off x="3602446" y="1386981"/>
            <a:ext cx="995680" cy="1107996"/>
          </a:xfrm>
          <a:prstGeom prst="rect">
            <a:avLst/>
          </a:prstGeom>
          <a:noFill/>
        </p:spPr>
        <p:txBody>
          <a:bodyPr wrap="square" rtlCol="0">
            <a:spAutoFit/>
          </a:bodyPr>
          <a:lstStyle/>
          <a:p>
            <a:pPr algn="ctr"/>
            <a:r>
              <a:rPr lang="en-US" sz="6600" dirty="0"/>
              <a:t>+</a:t>
            </a:r>
          </a:p>
        </p:txBody>
      </p:sp>
    </p:spTree>
    <p:extLst>
      <p:ext uri="{BB962C8B-B14F-4D97-AF65-F5344CB8AC3E}">
        <p14:creationId xmlns:p14="http://schemas.microsoft.com/office/powerpoint/2010/main" val="17824918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8D91-3307-441A-B25E-DA3CA1DA1808}"/>
              </a:ext>
            </a:extLst>
          </p:cNvPr>
          <p:cNvSpPr>
            <a:spLocks noGrp="1"/>
          </p:cNvSpPr>
          <p:nvPr>
            <p:ph type="title"/>
          </p:nvPr>
        </p:nvSpPr>
        <p:spPr>
          <a:xfrm>
            <a:off x="450166" y="304800"/>
            <a:ext cx="7322234" cy="457200"/>
          </a:xfrm>
        </p:spPr>
        <p:txBody>
          <a:bodyPr>
            <a:noAutofit/>
          </a:bodyPr>
          <a:lstStyle/>
          <a:p>
            <a:r>
              <a:rPr lang="en-US" sz="2100" b="1" dirty="0">
                <a:latin typeface="Avenir Next" panose="020B0503020202020204" pitchFamily="34" charset="0"/>
              </a:rPr>
              <a:t>Walmart-Humana Merger Could Have Negative Impact on Hospitals </a:t>
            </a:r>
          </a:p>
        </p:txBody>
      </p:sp>
      <p:sp>
        <p:nvSpPr>
          <p:cNvPr id="8" name="Rectangle 7">
            <a:extLst>
              <a:ext uri="{FF2B5EF4-FFF2-40B4-BE49-F238E27FC236}">
                <a16:creationId xmlns:a16="http://schemas.microsoft.com/office/drawing/2014/main" id="{AF1FC9C4-3A94-481C-B36B-C0554C7A5229}"/>
              </a:ext>
            </a:extLst>
          </p:cNvPr>
          <p:cNvSpPr/>
          <p:nvPr/>
        </p:nvSpPr>
        <p:spPr>
          <a:xfrm>
            <a:off x="798341" y="6405492"/>
            <a:ext cx="7547317" cy="446276"/>
          </a:xfrm>
          <a:prstGeom prst="rect">
            <a:avLst/>
          </a:prstGeom>
        </p:spPr>
        <p:txBody>
          <a:bodyPr wrap="square">
            <a:spAutoFit/>
          </a:bodyPr>
          <a:lstStyle/>
          <a:p>
            <a:pPr algn="ctr"/>
            <a:r>
              <a:rPr lang="en-US" sz="1100" dirty="0"/>
              <a:t>(“A Walmart-Humana giant scares hospitals: 5 reasons why”,</a:t>
            </a:r>
            <a:r>
              <a:rPr lang="en-US" sz="1100" b="1" dirty="0"/>
              <a:t> </a:t>
            </a:r>
            <a:r>
              <a:rPr lang="en-US" sz="1100" dirty="0"/>
              <a:t>Morgan Haefner; Becker’s Hospital CFO Report: April 02, 2018.)</a:t>
            </a:r>
          </a:p>
          <a:p>
            <a:pPr algn="ctr"/>
            <a:r>
              <a:rPr lang="en-US" sz="1100" dirty="0"/>
              <a:t>(“If CVS Bets Big on Urgent Care, Hospitals Should Worry”; HealthLeadersMedia.com: November 5, 2018.)</a:t>
            </a:r>
            <a:r>
              <a:rPr lang="en-US" sz="1200" dirty="0"/>
              <a:t> </a:t>
            </a:r>
          </a:p>
        </p:txBody>
      </p:sp>
      <p:sp>
        <p:nvSpPr>
          <p:cNvPr id="19" name="Rectangle 2">
            <a:extLst>
              <a:ext uri="{FF2B5EF4-FFF2-40B4-BE49-F238E27FC236}">
                <a16:creationId xmlns:a16="http://schemas.microsoft.com/office/drawing/2014/main" id="{E99554EE-5A06-2345-A238-886584569CD7}"/>
              </a:ext>
            </a:extLst>
          </p:cNvPr>
          <p:cNvSpPr txBox="1">
            <a:spLocks noChangeArrowheads="1"/>
          </p:cNvSpPr>
          <p:nvPr/>
        </p:nvSpPr>
        <p:spPr>
          <a:xfrm>
            <a:off x="3186593" y="1116499"/>
            <a:ext cx="5638800" cy="46250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lvl="0" indent="-285750">
              <a:spcAft>
                <a:spcPts val="300"/>
              </a:spcAft>
              <a:buFont typeface="Arial" panose="020B0604020202020204" pitchFamily="34" charset="0"/>
              <a:buChar char="•"/>
            </a:pPr>
            <a:r>
              <a:rPr lang="en-US" sz="1600" dirty="0"/>
              <a:t>The </a:t>
            </a:r>
            <a:r>
              <a:rPr lang="en-US" sz="1600" b="1" dirty="0"/>
              <a:t>potential Walmart- Humana merger </a:t>
            </a:r>
            <a:r>
              <a:rPr lang="en-US" sz="1600" dirty="0"/>
              <a:t>follows two other healthcare mega-deals: CVS Health's $69 billion bid for Aetna and Cigna's $54 billion offer for Express Scripts. </a:t>
            </a:r>
          </a:p>
          <a:p>
            <a:pPr marL="285750" lvl="0" indent="-285750">
              <a:spcAft>
                <a:spcPts val="300"/>
              </a:spcAft>
              <a:buFont typeface="Arial" panose="020B0604020202020204" pitchFamily="34" charset="0"/>
              <a:buChar char="•"/>
            </a:pPr>
            <a:r>
              <a:rPr lang="en-US" sz="1600" dirty="0"/>
              <a:t>These insurer pairings </a:t>
            </a:r>
            <a:r>
              <a:rPr lang="en-US" sz="1600" b="1" dirty="0"/>
              <a:t>could mean a shift toward less expensive care provided at clinics and pharmacies, cutting into spending on hospital services</a:t>
            </a:r>
            <a:r>
              <a:rPr lang="en-US" sz="1600" dirty="0"/>
              <a:t>. Analysts anticipate CVS may also enter the Urgent Care market, offering more services than their current </a:t>
            </a:r>
            <a:r>
              <a:rPr lang="en-US" sz="1600" dirty="0" err="1"/>
              <a:t>MinuteClinic</a:t>
            </a:r>
            <a:r>
              <a:rPr lang="en-US" sz="1600" dirty="0"/>
              <a:t> model.  </a:t>
            </a:r>
          </a:p>
          <a:p>
            <a:pPr marL="285750" lvl="0" indent="-285750">
              <a:spcAft>
                <a:spcPts val="300"/>
              </a:spcAft>
              <a:buFont typeface="Arial" panose="020B0604020202020204" pitchFamily="34" charset="0"/>
              <a:buChar char="•"/>
            </a:pPr>
            <a:r>
              <a:rPr lang="en-US" sz="1600" dirty="0"/>
              <a:t>Industry consultants and executives also </a:t>
            </a:r>
            <a:r>
              <a:rPr lang="en-US" sz="1600" b="1" dirty="0"/>
              <a:t>look to Walmart's negotiating power for employee health benefits as a reason for hospitals to be nervous</a:t>
            </a:r>
            <a:r>
              <a:rPr lang="en-US" sz="1600" dirty="0"/>
              <a:t>. </a:t>
            </a:r>
          </a:p>
          <a:p>
            <a:pPr marL="742950" lvl="1" indent="-285750">
              <a:spcAft>
                <a:spcPts val="300"/>
              </a:spcAft>
              <a:buFont typeface="Arial" panose="020B0604020202020204" pitchFamily="34" charset="0"/>
              <a:buChar char="•"/>
            </a:pPr>
            <a:r>
              <a:rPr lang="en-US" sz="1400" dirty="0"/>
              <a:t>Combining Walmart's employee benefit negotiating clout with Humana's data and infrastructure could position a combined entity to </a:t>
            </a:r>
            <a:r>
              <a:rPr lang="en-US" sz="1400" b="1" dirty="0"/>
              <a:t>offer competitive health plans</a:t>
            </a:r>
            <a:r>
              <a:rPr lang="en-US" sz="1400" dirty="0"/>
              <a:t>. </a:t>
            </a:r>
          </a:p>
          <a:p>
            <a:pPr marL="1200150" lvl="2" indent="-285750">
              <a:spcAft>
                <a:spcPts val="300"/>
              </a:spcAft>
              <a:buFont typeface="Arial" panose="020B0604020202020204" pitchFamily="34" charset="0"/>
              <a:buChar char="•"/>
            </a:pPr>
            <a:r>
              <a:rPr lang="en-US" sz="1400" dirty="0"/>
              <a:t>Walmart has </a:t>
            </a:r>
            <a:r>
              <a:rPr lang="en-US" sz="1400" b="1" dirty="0"/>
              <a:t>1.5 million employees and over 4700 stores in the U.S. in 2018</a:t>
            </a:r>
            <a:r>
              <a:rPr lang="en-US" sz="1400" dirty="0"/>
              <a:t>. </a:t>
            </a:r>
          </a:p>
          <a:p>
            <a:pPr lvl="2">
              <a:spcAft>
                <a:spcPts val="300"/>
              </a:spcAft>
            </a:pPr>
            <a:r>
              <a:rPr lang="en-US" sz="1400" dirty="0"/>
              <a:t>For the fiscal year ended January 31, 2018, Walmart's total revenue was $500.3 billion.	</a:t>
            </a:r>
          </a:p>
          <a:p>
            <a:pPr lvl="2">
              <a:spcAft>
                <a:spcPts val="300"/>
              </a:spcAft>
            </a:pPr>
            <a:r>
              <a:rPr lang="en-US" sz="1400" dirty="0"/>
              <a:t> (</a:t>
            </a:r>
            <a:r>
              <a:rPr lang="en-US" sz="1400" dirty="0">
                <a:hlinkClick r:id="rId2"/>
              </a:rPr>
              <a:t>https://corporate.walmart.com/newsroom/company-facts</a:t>
            </a:r>
            <a:r>
              <a:rPr lang="en-US" sz="1400" dirty="0"/>
              <a:t>) </a:t>
            </a:r>
          </a:p>
          <a:p>
            <a:pPr marL="742950" lvl="1" indent="-285750">
              <a:spcAft>
                <a:spcPts val="300"/>
              </a:spcAft>
              <a:buFont typeface="Arial" panose="020B0604020202020204" pitchFamily="34" charset="0"/>
              <a:buChar char="•"/>
            </a:pPr>
            <a:r>
              <a:rPr lang="en-US" sz="1400" dirty="0"/>
              <a:t>Hospitals excluded from those networks would see increased operating pressure, the WSJ reports</a:t>
            </a:r>
            <a:endParaRPr lang="en-US" sz="1200" b="1" dirty="0">
              <a:solidFill>
                <a:srgbClr val="FF0000"/>
              </a:solidFill>
            </a:endParaRPr>
          </a:p>
        </p:txBody>
      </p:sp>
      <p:pic>
        <p:nvPicPr>
          <p:cNvPr id="21" name="Picture 20">
            <a:extLst>
              <a:ext uri="{FF2B5EF4-FFF2-40B4-BE49-F238E27FC236}">
                <a16:creationId xmlns:a16="http://schemas.microsoft.com/office/drawing/2014/main" id="{04C735E5-DCC0-E245-A838-0317BA5D84D0}"/>
              </a:ext>
            </a:extLst>
          </p:cNvPr>
          <p:cNvPicPr>
            <a:picLocks noChangeAspect="1"/>
          </p:cNvPicPr>
          <p:nvPr/>
        </p:nvPicPr>
        <p:blipFill>
          <a:blip r:embed="rId3"/>
          <a:stretch>
            <a:fillRect/>
          </a:stretch>
        </p:blipFill>
        <p:spPr>
          <a:xfrm>
            <a:off x="573296" y="1402042"/>
            <a:ext cx="2160533" cy="1676400"/>
          </a:xfrm>
          <a:prstGeom prst="rect">
            <a:avLst/>
          </a:prstGeom>
        </p:spPr>
      </p:pic>
      <p:pic>
        <p:nvPicPr>
          <p:cNvPr id="22" name="Picture 21">
            <a:extLst>
              <a:ext uri="{FF2B5EF4-FFF2-40B4-BE49-F238E27FC236}">
                <a16:creationId xmlns:a16="http://schemas.microsoft.com/office/drawing/2014/main" id="{41A69B9E-C96C-E14E-8736-B34C3F7D445D}"/>
              </a:ext>
            </a:extLst>
          </p:cNvPr>
          <p:cNvPicPr>
            <a:picLocks noChangeAspect="1"/>
          </p:cNvPicPr>
          <p:nvPr/>
        </p:nvPicPr>
        <p:blipFill>
          <a:blip r:embed="rId4"/>
          <a:stretch>
            <a:fillRect/>
          </a:stretch>
        </p:blipFill>
        <p:spPr>
          <a:xfrm>
            <a:off x="332762" y="3742433"/>
            <a:ext cx="2641600" cy="762000"/>
          </a:xfrm>
          <a:prstGeom prst="rect">
            <a:avLst/>
          </a:prstGeom>
        </p:spPr>
      </p:pic>
      <p:sp>
        <p:nvSpPr>
          <p:cNvPr id="7" name="TextBox 6">
            <a:extLst>
              <a:ext uri="{FF2B5EF4-FFF2-40B4-BE49-F238E27FC236}">
                <a16:creationId xmlns:a16="http://schemas.microsoft.com/office/drawing/2014/main" id="{CE84F0C2-8C4A-C746-B276-AF32CA860EE8}"/>
              </a:ext>
            </a:extLst>
          </p:cNvPr>
          <p:cNvSpPr txBox="1"/>
          <p:nvPr/>
        </p:nvSpPr>
        <p:spPr>
          <a:xfrm>
            <a:off x="1155722" y="2916368"/>
            <a:ext cx="995680" cy="1107996"/>
          </a:xfrm>
          <a:prstGeom prst="rect">
            <a:avLst/>
          </a:prstGeom>
          <a:noFill/>
        </p:spPr>
        <p:txBody>
          <a:bodyPr wrap="square" rtlCol="0">
            <a:spAutoFit/>
          </a:bodyPr>
          <a:lstStyle/>
          <a:p>
            <a:pPr algn="ctr"/>
            <a:r>
              <a:rPr lang="en-US" sz="6600" dirty="0"/>
              <a:t>+</a:t>
            </a:r>
          </a:p>
        </p:txBody>
      </p:sp>
    </p:spTree>
    <p:extLst>
      <p:ext uri="{BB962C8B-B14F-4D97-AF65-F5344CB8AC3E}">
        <p14:creationId xmlns:p14="http://schemas.microsoft.com/office/powerpoint/2010/main" val="6533238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7C31-0A5F-4750-AAB7-3569D9C70412}"/>
              </a:ext>
            </a:extLst>
          </p:cNvPr>
          <p:cNvSpPr>
            <a:spLocks noGrp="1"/>
          </p:cNvSpPr>
          <p:nvPr>
            <p:ph type="title"/>
          </p:nvPr>
        </p:nvSpPr>
        <p:spPr>
          <a:xfrm>
            <a:off x="533400" y="381000"/>
            <a:ext cx="6985000" cy="457200"/>
          </a:xfrm>
        </p:spPr>
        <p:txBody>
          <a:bodyPr/>
          <a:lstStyle/>
          <a:p>
            <a:r>
              <a:rPr lang="en-US" sz="2100" b="1" dirty="0">
                <a:latin typeface="Avenir Next" panose="020B0503020202020204" pitchFamily="34" charset="0"/>
              </a:rPr>
              <a:t>CVS-Aetna Merger Aims to Disrupt Delivery Model</a:t>
            </a:r>
          </a:p>
        </p:txBody>
      </p:sp>
      <p:sp>
        <p:nvSpPr>
          <p:cNvPr id="3" name="Content Placeholder 2">
            <a:extLst>
              <a:ext uri="{FF2B5EF4-FFF2-40B4-BE49-F238E27FC236}">
                <a16:creationId xmlns:a16="http://schemas.microsoft.com/office/drawing/2014/main" id="{5ACB0C33-2D32-4EE1-AA58-438B2BE88A51}"/>
              </a:ext>
            </a:extLst>
          </p:cNvPr>
          <p:cNvSpPr>
            <a:spLocks noGrp="1"/>
          </p:cNvSpPr>
          <p:nvPr>
            <p:ph idx="1"/>
          </p:nvPr>
        </p:nvSpPr>
        <p:spPr>
          <a:xfrm>
            <a:off x="3505200" y="1295400"/>
            <a:ext cx="5085931" cy="4525963"/>
          </a:xfrm>
        </p:spPr>
        <p:txBody>
          <a:bodyPr/>
          <a:lstStyle/>
          <a:p>
            <a:r>
              <a:rPr lang="en-US" sz="1600" dirty="0"/>
              <a:t>CVS Health comprises </a:t>
            </a:r>
            <a:r>
              <a:rPr lang="en-US" sz="1600" b="1" dirty="0"/>
              <a:t>10,000-plus clinics </a:t>
            </a:r>
            <a:r>
              <a:rPr lang="en-US" sz="1600" dirty="0"/>
              <a:t>and pharmacies across the U.S. These spaces could become </a:t>
            </a:r>
            <a:r>
              <a:rPr lang="en-US" sz="1600" b="1" dirty="0"/>
              <a:t>local options for preventive care, filling prescriptions and treatment, which may sway Americans from entering the healthcare system </a:t>
            </a:r>
            <a:r>
              <a:rPr lang="en-US" sz="1600" dirty="0"/>
              <a:t>only when they're in need of extensive care, Bertolini added. </a:t>
            </a:r>
          </a:p>
          <a:p>
            <a:r>
              <a:rPr lang="en-US" sz="1600" dirty="0"/>
              <a:t>The Department of Justice approved the </a:t>
            </a:r>
            <a:r>
              <a:rPr lang="en-US" sz="1600" b="1" dirty="0"/>
              <a:t>CVS-Aetna merger in mid-October</a:t>
            </a:r>
            <a:r>
              <a:rPr lang="en-US" sz="1600" dirty="0"/>
              <a:t>, contingent on Aetna selling its Medicare Part D Prescription Drug Plan business to WellCare Health Plans, Inc. </a:t>
            </a:r>
            <a:endParaRPr lang="en-US" dirty="0"/>
          </a:p>
          <a:p>
            <a:pPr lvl="1"/>
            <a:r>
              <a:rPr lang="en-US" sz="1600" dirty="0"/>
              <a:t>Five states still must also approve the transaction</a:t>
            </a:r>
          </a:p>
          <a:p>
            <a:pPr lvl="1"/>
            <a:r>
              <a:rPr lang="en-US" sz="1600" dirty="0"/>
              <a:t>According to CEO Larry Menlo, CVS anticipates closing the deal this month and </a:t>
            </a:r>
            <a:r>
              <a:rPr lang="en-US" sz="1600" b="1" dirty="0"/>
              <a:t>expects the combined companies to realize “substantial” cost savings by better managing common chronic conditions, optimizing and extending primary care, and reducing avoidable hospitalizations</a:t>
            </a:r>
            <a:r>
              <a:rPr lang="en-US" sz="1600" dirty="0"/>
              <a:t>.  </a:t>
            </a:r>
          </a:p>
          <a:p>
            <a:pPr marL="457200" lvl="1" indent="0">
              <a:buNone/>
            </a:pPr>
            <a:endParaRPr lang="en-US" sz="1600" dirty="0"/>
          </a:p>
          <a:p>
            <a:pPr marL="0" indent="0" algn="ctr">
              <a:buNone/>
            </a:pPr>
            <a:r>
              <a:rPr lang="en-US" sz="1200" dirty="0"/>
              <a:t>“(Aetna CEO: CVS deal will open '10,000 new front doors to the healthcare system’”, Morgan Haefner; Becker’s Hospital Review: February 26, 2018.) </a:t>
            </a:r>
          </a:p>
          <a:p>
            <a:pPr marL="0" indent="0">
              <a:buNone/>
            </a:pPr>
            <a:r>
              <a:rPr lang="en-US" sz="1200" dirty="0"/>
              <a:t>(“CVS, Cigna Preview What’s in Store After Their Deals Close”; </a:t>
            </a:r>
            <a:r>
              <a:rPr lang="en-US" sz="1200" dirty="0">
                <a:hlinkClick r:id="rId2"/>
              </a:rPr>
              <a:t>AISHealthDaily@aishealth.com</a:t>
            </a:r>
            <a:r>
              <a:rPr lang="en-US" sz="1200" dirty="0"/>
              <a:t>; Leslie Small: November 12, 2018.)</a:t>
            </a:r>
          </a:p>
          <a:p>
            <a:pPr marL="0" indent="0">
              <a:buNone/>
            </a:pPr>
            <a:endParaRPr lang="en-US" dirty="0"/>
          </a:p>
        </p:txBody>
      </p:sp>
      <p:pic>
        <p:nvPicPr>
          <p:cNvPr id="4" name="Picture 3">
            <a:extLst>
              <a:ext uri="{FF2B5EF4-FFF2-40B4-BE49-F238E27FC236}">
                <a16:creationId xmlns:a16="http://schemas.microsoft.com/office/drawing/2014/main" id="{268D3A23-A71B-3C45-B586-5DC6F8C9077C}"/>
              </a:ext>
            </a:extLst>
          </p:cNvPr>
          <p:cNvPicPr>
            <a:picLocks noChangeAspect="1"/>
          </p:cNvPicPr>
          <p:nvPr/>
        </p:nvPicPr>
        <p:blipFill>
          <a:blip r:embed="rId3"/>
          <a:stretch>
            <a:fillRect/>
          </a:stretch>
        </p:blipFill>
        <p:spPr>
          <a:xfrm>
            <a:off x="662940" y="1347483"/>
            <a:ext cx="2044700" cy="990600"/>
          </a:xfrm>
          <a:prstGeom prst="rect">
            <a:avLst/>
          </a:prstGeom>
        </p:spPr>
      </p:pic>
      <p:pic>
        <p:nvPicPr>
          <p:cNvPr id="5" name="Picture 4">
            <a:extLst>
              <a:ext uri="{FF2B5EF4-FFF2-40B4-BE49-F238E27FC236}">
                <a16:creationId xmlns:a16="http://schemas.microsoft.com/office/drawing/2014/main" id="{F0103630-B5F6-4F4A-BFA7-C85C42EFCAF3}"/>
              </a:ext>
            </a:extLst>
          </p:cNvPr>
          <p:cNvPicPr>
            <a:picLocks noChangeAspect="1"/>
          </p:cNvPicPr>
          <p:nvPr/>
        </p:nvPicPr>
        <p:blipFill>
          <a:blip r:embed="rId4"/>
          <a:stretch>
            <a:fillRect/>
          </a:stretch>
        </p:blipFill>
        <p:spPr>
          <a:xfrm>
            <a:off x="381000" y="2895600"/>
            <a:ext cx="2905760" cy="838200"/>
          </a:xfrm>
          <a:prstGeom prst="rect">
            <a:avLst/>
          </a:prstGeom>
        </p:spPr>
      </p:pic>
      <p:sp>
        <p:nvSpPr>
          <p:cNvPr id="6" name="TextBox 5">
            <a:extLst>
              <a:ext uri="{FF2B5EF4-FFF2-40B4-BE49-F238E27FC236}">
                <a16:creationId xmlns:a16="http://schemas.microsoft.com/office/drawing/2014/main" id="{C2D171D1-3DD5-AF44-84D2-15B1CFB83D10}"/>
              </a:ext>
            </a:extLst>
          </p:cNvPr>
          <p:cNvSpPr txBox="1"/>
          <p:nvPr/>
        </p:nvSpPr>
        <p:spPr>
          <a:xfrm>
            <a:off x="1187450" y="2057409"/>
            <a:ext cx="995680" cy="1107996"/>
          </a:xfrm>
          <a:prstGeom prst="rect">
            <a:avLst/>
          </a:prstGeom>
          <a:noFill/>
        </p:spPr>
        <p:txBody>
          <a:bodyPr wrap="square" rtlCol="0">
            <a:spAutoFit/>
          </a:bodyPr>
          <a:lstStyle/>
          <a:p>
            <a:pPr algn="ctr"/>
            <a:r>
              <a:rPr lang="en-US" sz="6600" dirty="0"/>
              <a:t>+</a:t>
            </a:r>
          </a:p>
        </p:txBody>
      </p:sp>
    </p:spTree>
    <p:extLst>
      <p:ext uri="{BB962C8B-B14F-4D97-AF65-F5344CB8AC3E}">
        <p14:creationId xmlns:p14="http://schemas.microsoft.com/office/powerpoint/2010/main" val="32625917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6360-C5E1-4C68-A379-C508349799FC}"/>
              </a:ext>
            </a:extLst>
          </p:cNvPr>
          <p:cNvSpPr>
            <a:spLocks noGrp="1"/>
          </p:cNvSpPr>
          <p:nvPr>
            <p:ph type="title"/>
          </p:nvPr>
        </p:nvSpPr>
        <p:spPr>
          <a:xfrm>
            <a:off x="533400" y="381000"/>
            <a:ext cx="6400800" cy="457200"/>
          </a:xfrm>
        </p:spPr>
        <p:txBody>
          <a:bodyPr/>
          <a:lstStyle/>
          <a:p>
            <a:r>
              <a:rPr lang="en-US" sz="2100" b="1" dirty="0">
                <a:latin typeface="Avenir Next" panose="020B0503020202020204" pitchFamily="34" charset="0"/>
              </a:rPr>
              <a:t>Apple Has Targeted Health Care As Major Focus</a:t>
            </a:r>
          </a:p>
        </p:txBody>
      </p:sp>
      <p:sp>
        <p:nvSpPr>
          <p:cNvPr id="3" name="Content Placeholder 2">
            <a:extLst>
              <a:ext uri="{FF2B5EF4-FFF2-40B4-BE49-F238E27FC236}">
                <a16:creationId xmlns:a16="http://schemas.microsoft.com/office/drawing/2014/main" id="{9BA3639B-3D5B-4C41-A86F-9B09D8F267AF}"/>
              </a:ext>
            </a:extLst>
          </p:cNvPr>
          <p:cNvSpPr>
            <a:spLocks noGrp="1"/>
          </p:cNvSpPr>
          <p:nvPr>
            <p:ph idx="1"/>
          </p:nvPr>
        </p:nvSpPr>
        <p:spPr>
          <a:xfrm>
            <a:off x="2971800" y="840377"/>
            <a:ext cx="5410200" cy="4953001"/>
          </a:xfrm>
        </p:spPr>
        <p:txBody>
          <a:bodyPr/>
          <a:lstStyle/>
          <a:p>
            <a:endParaRPr lang="en-US" dirty="0"/>
          </a:p>
          <a:p>
            <a:r>
              <a:rPr lang="en-US" sz="1600" dirty="0"/>
              <a:t>In recent months, Apple has ramped up its </a:t>
            </a:r>
            <a:r>
              <a:rPr lang="en-US" sz="1600" b="1" dirty="0"/>
              <a:t>health records project</a:t>
            </a:r>
            <a:r>
              <a:rPr lang="en-US" sz="1600" dirty="0"/>
              <a:t>, an effort to int</a:t>
            </a:r>
            <a:r>
              <a:rPr lang="en-US" sz="1600" b="1" dirty="0"/>
              <a:t>egrate patient health records into their iPhone Health app</a:t>
            </a:r>
            <a:r>
              <a:rPr lang="en-US" sz="1600" dirty="0"/>
              <a:t>. </a:t>
            </a:r>
          </a:p>
          <a:p>
            <a:pPr lvl="1"/>
            <a:r>
              <a:rPr lang="en-US" sz="1400" dirty="0"/>
              <a:t>In less than a year, </a:t>
            </a:r>
            <a:r>
              <a:rPr lang="en-US" sz="1400" b="1" dirty="0"/>
              <a:t>more than 100 hospitals and clinics </a:t>
            </a:r>
            <a:r>
              <a:rPr lang="en-US" sz="1400" dirty="0"/>
              <a:t>have joined Apple's health records project</a:t>
            </a:r>
          </a:p>
          <a:p>
            <a:r>
              <a:rPr lang="en-US" sz="1600" dirty="0"/>
              <a:t>In August, the company closed enrollment for the </a:t>
            </a:r>
            <a:r>
              <a:rPr lang="en-US" sz="1600" b="1" dirty="0"/>
              <a:t>Apple Heart Study, a joint heart rhythm research project with Stanford University School of Medicine </a:t>
            </a:r>
            <a:r>
              <a:rPr lang="en-US" sz="1600" dirty="0"/>
              <a:t>in California and telehealth vendor American Well.</a:t>
            </a:r>
          </a:p>
          <a:p>
            <a:r>
              <a:rPr lang="en-US" sz="1600" dirty="0"/>
              <a:t>A patent application made public in June suggested the tech giant may soon offer a </a:t>
            </a:r>
            <a:r>
              <a:rPr lang="en-US" sz="1600" b="1" dirty="0"/>
              <a:t>wearable device that monitors blood pressure</a:t>
            </a:r>
            <a:r>
              <a:rPr lang="en-US" sz="1600" dirty="0"/>
              <a:t>.</a:t>
            </a:r>
          </a:p>
          <a:p>
            <a:r>
              <a:rPr lang="en-US" sz="1600" dirty="0"/>
              <a:t>Apple has received </a:t>
            </a:r>
            <a:r>
              <a:rPr lang="en-US" sz="1600" b="1" dirty="0"/>
              <a:t>clearance from the Food and Drug Administration for its latest Apple Watch</a:t>
            </a:r>
            <a:r>
              <a:rPr lang="en-US" sz="1600" dirty="0"/>
              <a:t>, which can now </a:t>
            </a:r>
            <a:r>
              <a:rPr lang="en-US" sz="1600" b="1" dirty="0"/>
              <a:t>conduct electrocardiograms and deliver alerts </a:t>
            </a:r>
            <a:r>
              <a:rPr lang="en-US" sz="1600" dirty="0"/>
              <a:t>to the user, if atrial fibrillation is detected. </a:t>
            </a:r>
            <a:r>
              <a:rPr lang="en-US" sz="1600" b="1" dirty="0"/>
              <a:t>Data is stored on the Health app and can be retrieved and shared with providers.  </a:t>
            </a:r>
          </a:p>
          <a:p>
            <a:endParaRPr lang="en-US" sz="1600" dirty="0"/>
          </a:p>
          <a:p>
            <a:pPr marL="0" indent="0">
              <a:buNone/>
            </a:pPr>
            <a:r>
              <a:rPr lang="en-US" sz="1000" dirty="0"/>
              <a:t>(“Apple is Hiring for its Health Business”; Becker’s Health IT &amp; CIO Report: September 4, 2018”.)</a:t>
            </a:r>
          </a:p>
          <a:p>
            <a:pPr marL="0" indent="0">
              <a:buNone/>
            </a:pPr>
            <a:r>
              <a:rPr lang="en-US" sz="1000" dirty="0"/>
              <a:t>(“Apple Scores FDA Clearance for Heart Rhythm Sensing Apple Watch”; Modern Healthcare.com; Rachel Z. Arndt; September 12, 2018.) </a:t>
            </a:r>
          </a:p>
          <a:p>
            <a:pPr marL="0" indent="0">
              <a:buNone/>
            </a:pPr>
            <a:r>
              <a:rPr lang="en-US" sz="1000" dirty="0"/>
              <a:t>(“100+ Hospitals, Clinics Are Now Live on Apple’s Health Records Feature”; Becker’s Health IT &amp; CIO Report: November 12, 2018)</a:t>
            </a:r>
          </a:p>
        </p:txBody>
      </p:sp>
      <p:pic>
        <p:nvPicPr>
          <p:cNvPr id="4" name="Picture 3">
            <a:extLst>
              <a:ext uri="{FF2B5EF4-FFF2-40B4-BE49-F238E27FC236}">
                <a16:creationId xmlns:a16="http://schemas.microsoft.com/office/drawing/2014/main" id="{B4047F76-CA9B-524D-968E-9B50EFF90E01}"/>
              </a:ext>
            </a:extLst>
          </p:cNvPr>
          <p:cNvPicPr>
            <a:picLocks noChangeAspect="1"/>
          </p:cNvPicPr>
          <p:nvPr/>
        </p:nvPicPr>
        <p:blipFill rotWithShape="1">
          <a:blip r:embed="rId2"/>
          <a:srcRect r="5264"/>
          <a:stretch/>
        </p:blipFill>
        <p:spPr>
          <a:xfrm>
            <a:off x="685800" y="1295400"/>
            <a:ext cx="1828800" cy="2001896"/>
          </a:xfrm>
          <a:prstGeom prst="rect">
            <a:avLst/>
          </a:prstGeom>
        </p:spPr>
      </p:pic>
    </p:spTree>
    <p:extLst>
      <p:ext uri="{BB962C8B-B14F-4D97-AF65-F5344CB8AC3E}">
        <p14:creationId xmlns:p14="http://schemas.microsoft.com/office/powerpoint/2010/main" val="14845456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5A04B-DAC5-4F6D-B32B-5A0BA46809D5}"/>
              </a:ext>
            </a:extLst>
          </p:cNvPr>
          <p:cNvSpPr>
            <a:spLocks noGrp="1"/>
          </p:cNvSpPr>
          <p:nvPr>
            <p:ph type="title"/>
          </p:nvPr>
        </p:nvSpPr>
        <p:spPr>
          <a:xfrm>
            <a:off x="533400" y="381000"/>
            <a:ext cx="8839200" cy="457200"/>
          </a:xfrm>
        </p:spPr>
        <p:txBody>
          <a:bodyPr>
            <a:noAutofit/>
          </a:bodyPr>
          <a:lstStyle/>
          <a:p>
            <a:r>
              <a:rPr lang="en-US" sz="2100" b="1" dirty="0" err="1">
                <a:latin typeface="Avenir Next" panose="020B0503020202020204" pitchFamily="34" charset="0"/>
              </a:rPr>
              <a:t>EverylyWell</a:t>
            </a:r>
            <a:r>
              <a:rPr lang="en-US" sz="2100" b="1" dirty="0">
                <a:latin typeface="Avenir Next" panose="020B0503020202020204" pitchFamily="34" charset="0"/>
              </a:rPr>
              <a:t> is Focused on Redefining Lab Testing</a:t>
            </a:r>
          </a:p>
        </p:txBody>
      </p:sp>
      <p:sp>
        <p:nvSpPr>
          <p:cNvPr id="6" name="TextBox 5">
            <a:extLst>
              <a:ext uri="{FF2B5EF4-FFF2-40B4-BE49-F238E27FC236}">
                <a16:creationId xmlns:a16="http://schemas.microsoft.com/office/drawing/2014/main" id="{5B8EBFA2-6D80-4423-880D-B43C48F6BF04}"/>
              </a:ext>
            </a:extLst>
          </p:cNvPr>
          <p:cNvSpPr txBox="1"/>
          <p:nvPr/>
        </p:nvSpPr>
        <p:spPr>
          <a:xfrm>
            <a:off x="628650" y="6451684"/>
            <a:ext cx="7886700" cy="253916"/>
          </a:xfrm>
          <a:prstGeom prst="rect">
            <a:avLst/>
          </a:prstGeom>
          <a:noFill/>
        </p:spPr>
        <p:txBody>
          <a:bodyPr wrap="square" rtlCol="0">
            <a:spAutoFit/>
          </a:bodyPr>
          <a:lstStyle/>
          <a:p>
            <a:pPr algn="ctr"/>
            <a:r>
              <a:rPr lang="en-US" sz="1050" dirty="0"/>
              <a:t>Source: Forbes, April 18, 2019</a:t>
            </a:r>
            <a:endParaRPr lang="en-US" sz="1050" i="1" dirty="0"/>
          </a:p>
        </p:txBody>
      </p:sp>
      <p:pic>
        <p:nvPicPr>
          <p:cNvPr id="7" name="Picture 6" descr="A close up of a logo&#10;&#10;Description automatically generated">
            <a:extLst>
              <a:ext uri="{FF2B5EF4-FFF2-40B4-BE49-F238E27FC236}">
                <a16:creationId xmlns:a16="http://schemas.microsoft.com/office/drawing/2014/main" id="{63A7649E-BA4F-DA44-84B9-778ADA893285}"/>
              </a:ext>
            </a:extLst>
          </p:cNvPr>
          <p:cNvPicPr>
            <a:picLocks noChangeAspect="1"/>
          </p:cNvPicPr>
          <p:nvPr/>
        </p:nvPicPr>
        <p:blipFill rotWithShape="1">
          <a:blip r:embed="rId2">
            <a:extLst>
              <a:ext uri="{28A0092B-C50C-407E-A947-70E740481C1C}">
                <a14:useLocalDpi xmlns:a14="http://schemas.microsoft.com/office/drawing/2010/main" val="0"/>
              </a:ext>
            </a:extLst>
          </a:blip>
          <a:srcRect t="23033"/>
          <a:stretch/>
        </p:blipFill>
        <p:spPr>
          <a:xfrm>
            <a:off x="298268" y="1108732"/>
            <a:ext cx="3505200" cy="1015167"/>
          </a:xfrm>
          <a:prstGeom prst="rect">
            <a:avLst/>
          </a:prstGeom>
        </p:spPr>
      </p:pic>
      <p:pic>
        <p:nvPicPr>
          <p:cNvPr id="11" name="Picture 10">
            <a:extLst>
              <a:ext uri="{FF2B5EF4-FFF2-40B4-BE49-F238E27FC236}">
                <a16:creationId xmlns:a16="http://schemas.microsoft.com/office/drawing/2014/main" id="{9758932C-727D-5547-8342-3DAACAA0C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065142"/>
            <a:ext cx="4937759" cy="1331201"/>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3D36C223-CF23-8947-8859-F72496FC93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268" y="3598082"/>
            <a:ext cx="3962400" cy="1483552"/>
          </a:xfrm>
          <a:prstGeom prst="rect">
            <a:avLst/>
          </a:prstGeom>
        </p:spPr>
      </p:pic>
      <p:sp>
        <p:nvSpPr>
          <p:cNvPr id="9" name="Rectangle 2">
            <a:extLst>
              <a:ext uri="{FF2B5EF4-FFF2-40B4-BE49-F238E27FC236}">
                <a16:creationId xmlns:a16="http://schemas.microsoft.com/office/drawing/2014/main" id="{67382A0A-0EFF-7F44-88CA-0D19C3E6F1CF}"/>
              </a:ext>
            </a:extLst>
          </p:cNvPr>
          <p:cNvSpPr txBox="1">
            <a:spLocks noChangeArrowheads="1"/>
          </p:cNvSpPr>
          <p:nvPr/>
        </p:nvSpPr>
        <p:spPr>
          <a:xfrm>
            <a:off x="4781008" y="1600200"/>
            <a:ext cx="4175759" cy="46058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68275" indent="-285750">
              <a:lnSpc>
                <a:spcPct val="90000"/>
              </a:lnSpc>
              <a:spcBef>
                <a:spcPts val="1176"/>
              </a:spcBef>
              <a:buFont typeface="Arial" pitchFamily="34" charset="0"/>
              <a:buChar char="•"/>
              <a:tabLst>
                <a:tab pos="914400" algn="l"/>
              </a:tabLst>
              <a:defRPr/>
            </a:pPr>
            <a:endParaRPr lang="en-US" sz="1600" b="1" dirty="0">
              <a:solidFill>
                <a:srgbClr val="FF0000"/>
              </a:solidFill>
            </a:endParaRPr>
          </a:p>
          <a:p>
            <a:pPr marL="685800" indent="-292100">
              <a:lnSpc>
                <a:spcPct val="90000"/>
              </a:lnSpc>
              <a:spcBef>
                <a:spcPts val="1176"/>
              </a:spcBef>
              <a:buFont typeface="Arial" pitchFamily="34" charset="0"/>
              <a:buChar char="•"/>
              <a:tabLst>
                <a:tab pos="568325" algn="l"/>
                <a:tab pos="914400" algn="l"/>
              </a:tabLst>
              <a:defRPr/>
            </a:pPr>
            <a:r>
              <a:rPr lang="en-US" sz="1600" dirty="0"/>
              <a:t>Founded in 2015 to offer </a:t>
            </a:r>
            <a:r>
              <a:rPr lang="en-US" sz="1600" b="1" dirty="0"/>
              <a:t>validated at-home lab tests </a:t>
            </a:r>
            <a:r>
              <a:rPr lang="en-US" sz="1600" dirty="0"/>
              <a:t>that are reviewed by physicians at a certified lab</a:t>
            </a:r>
          </a:p>
          <a:p>
            <a:pPr marL="685800" indent="-292100">
              <a:lnSpc>
                <a:spcPct val="90000"/>
              </a:lnSpc>
              <a:spcBef>
                <a:spcPts val="1176"/>
              </a:spcBef>
              <a:buFont typeface="Arial" pitchFamily="34" charset="0"/>
              <a:buChar char="•"/>
              <a:tabLst>
                <a:tab pos="568325" algn="l"/>
                <a:tab pos="914400" algn="l"/>
              </a:tabLst>
              <a:defRPr/>
            </a:pPr>
            <a:r>
              <a:rPr lang="en-US" sz="1600" dirty="0"/>
              <a:t>Offers </a:t>
            </a:r>
            <a:r>
              <a:rPr lang="en-US" sz="1600" b="1" dirty="0"/>
              <a:t>35 different types of tests </a:t>
            </a:r>
            <a:r>
              <a:rPr lang="en-US" sz="1600" dirty="0"/>
              <a:t>including ones for food sensitivity, hormone levels, Lyme disease, and sexually transmitted diseases</a:t>
            </a:r>
          </a:p>
          <a:p>
            <a:pPr marL="685800" indent="-292100">
              <a:lnSpc>
                <a:spcPct val="90000"/>
              </a:lnSpc>
              <a:spcBef>
                <a:spcPts val="1176"/>
              </a:spcBef>
              <a:buFont typeface="Arial" pitchFamily="34" charset="0"/>
              <a:buChar char="•"/>
              <a:tabLst>
                <a:tab pos="568325" algn="l"/>
                <a:tab pos="914400" algn="l"/>
              </a:tabLst>
              <a:defRPr/>
            </a:pPr>
            <a:r>
              <a:rPr lang="en-US" sz="1600" dirty="0"/>
              <a:t>Tests </a:t>
            </a:r>
            <a:r>
              <a:rPr lang="en-US" sz="1600" b="1" dirty="0"/>
              <a:t>currently available at Target, CVS, Humana and the </a:t>
            </a:r>
            <a:r>
              <a:rPr lang="en-US" sz="1600" b="1" dirty="0" err="1"/>
              <a:t>EarlyWell</a:t>
            </a:r>
            <a:r>
              <a:rPr lang="en-US" sz="1600" b="1" dirty="0"/>
              <a:t> website </a:t>
            </a:r>
          </a:p>
        </p:txBody>
      </p:sp>
    </p:spTree>
    <p:extLst>
      <p:ext uri="{BB962C8B-B14F-4D97-AF65-F5344CB8AC3E}">
        <p14:creationId xmlns:p14="http://schemas.microsoft.com/office/powerpoint/2010/main" val="23949774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5A04B-DAC5-4F6D-B32B-5A0BA46809D5}"/>
              </a:ext>
            </a:extLst>
          </p:cNvPr>
          <p:cNvSpPr>
            <a:spLocks noGrp="1"/>
          </p:cNvSpPr>
          <p:nvPr>
            <p:ph type="title"/>
          </p:nvPr>
        </p:nvSpPr>
        <p:spPr>
          <a:xfrm>
            <a:off x="195399" y="330116"/>
            <a:ext cx="8839200" cy="457200"/>
          </a:xfrm>
        </p:spPr>
        <p:txBody>
          <a:bodyPr>
            <a:noAutofit/>
          </a:bodyPr>
          <a:lstStyle/>
          <a:p>
            <a:r>
              <a:rPr lang="en-US" sz="2100" b="1" dirty="0">
                <a:latin typeface="Avenir Next" panose="020B0503020202020204" pitchFamily="34" charset="0"/>
              </a:rPr>
              <a:t>Walgreens / LabCorp Partnership Shifting More Services to Retail Settings</a:t>
            </a:r>
          </a:p>
        </p:txBody>
      </p:sp>
      <p:sp>
        <p:nvSpPr>
          <p:cNvPr id="6" name="TextBox 5">
            <a:extLst>
              <a:ext uri="{FF2B5EF4-FFF2-40B4-BE49-F238E27FC236}">
                <a16:creationId xmlns:a16="http://schemas.microsoft.com/office/drawing/2014/main" id="{5B8EBFA2-6D80-4423-880D-B43C48F6BF04}"/>
              </a:ext>
            </a:extLst>
          </p:cNvPr>
          <p:cNvSpPr txBox="1"/>
          <p:nvPr/>
        </p:nvSpPr>
        <p:spPr>
          <a:xfrm>
            <a:off x="-1600200" y="6474882"/>
            <a:ext cx="7886700" cy="253916"/>
          </a:xfrm>
          <a:prstGeom prst="rect">
            <a:avLst/>
          </a:prstGeom>
          <a:noFill/>
        </p:spPr>
        <p:txBody>
          <a:bodyPr wrap="square" rtlCol="0">
            <a:spAutoFit/>
          </a:bodyPr>
          <a:lstStyle/>
          <a:p>
            <a:pPr algn="ctr"/>
            <a:r>
              <a:rPr lang="en-US" sz="1050" dirty="0"/>
              <a:t>Source: Fierce Healthcare, October 11, 2018</a:t>
            </a:r>
            <a:endParaRPr lang="en-US" sz="1050" i="1" dirty="0"/>
          </a:p>
        </p:txBody>
      </p:sp>
      <p:sp>
        <p:nvSpPr>
          <p:cNvPr id="9" name="Rectangle 2">
            <a:extLst>
              <a:ext uri="{FF2B5EF4-FFF2-40B4-BE49-F238E27FC236}">
                <a16:creationId xmlns:a16="http://schemas.microsoft.com/office/drawing/2014/main" id="{67382A0A-0EFF-7F44-88CA-0D19C3E6F1CF}"/>
              </a:ext>
            </a:extLst>
          </p:cNvPr>
          <p:cNvSpPr txBox="1">
            <a:spLocks noChangeArrowheads="1"/>
          </p:cNvSpPr>
          <p:nvPr/>
        </p:nvSpPr>
        <p:spPr>
          <a:xfrm>
            <a:off x="973047" y="2075543"/>
            <a:ext cx="7197906" cy="46250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68275" indent="-285750">
              <a:lnSpc>
                <a:spcPct val="90000"/>
              </a:lnSpc>
              <a:spcBef>
                <a:spcPts val="1176"/>
              </a:spcBef>
              <a:buFont typeface="Arial" pitchFamily="34" charset="0"/>
              <a:buChar char="•"/>
              <a:tabLst>
                <a:tab pos="914400" algn="l"/>
              </a:tabLst>
              <a:defRPr/>
            </a:pPr>
            <a:endParaRPr lang="en-US" b="1" dirty="0">
              <a:solidFill>
                <a:srgbClr val="FF0000"/>
              </a:solidFill>
            </a:endParaRPr>
          </a:p>
          <a:p>
            <a:pPr marL="685800" indent="-292100">
              <a:lnSpc>
                <a:spcPct val="90000"/>
              </a:lnSpc>
              <a:spcBef>
                <a:spcPts val="1176"/>
              </a:spcBef>
              <a:buFont typeface="Arial" pitchFamily="34" charset="0"/>
              <a:buChar char="•"/>
              <a:tabLst>
                <a:tab pos="568325" algn="l"/>
                <a:tab pos="914400" algn="l"/>
              </a:tabLst>
              <a:defRPr/>
            </a:pPr>
            <a:r>
              <a:rPr lang="en-US" dirty="0"/>
              <a:t>Walgreens and LabCorp to open </a:t>
            </a:r>
            <a:r>
              <a:rPr lang="en-US" b="1" dirty="0"/>
              <a:t>600 in-store testing sites</a:t>
            </a:r>
          </a:p>
          <a:p>
            <a:pPr marL="685800" indent="-292100">
              <a:lnSpc>
                <a:spcPct val="90000"/>
              </a:lnSpc>
              <a:spcBef>
                <a:spcPts val="1176"/>
              </a:spcBef>
              <a:buFont typeface="Arial" pitchFamily="34" charset="0"/>
              <a:buChar char="•"/>
              <a:tabLst>
                <a:tab pos="568325" algn="l"/>
                <a:tab pos="914400" algn="l"/>
              </a:tabLst>
              <a:defRPr/>
            </a:pPr>
            <a:r>
              <a:rPr lang="en-US" dirty="0"/>
              <a:t>Part of Walgreens broader effort to expand </a:t>
            </a:r>
            <a:r>
              <a:rPr lang="en-US" b="1" dirty="0"/>
              <a:t>from retail into healthcare service</a:t>
            </a:r>
            <a:r>
              <a:rPr lang="en-US" dirty="0"/>
              <a:t> companies</a:t>
            </a:r>
          </a:p>
          <a:p>
            <a:pPr marL="1143000" lvl="1" indent="-292100">
              <a:lnSpc>
                <a:spcPct val="90000"/>
              </a:lnSpc>
              <a:spcBef>
                <a:spcPts val="1176"/>
              </a:spcBef>
              <a:buFont typeface="Arial" pitchFamily="34" charset="0"/>
              <a:buChar char="•"/>
              <a:tabLst>
                <a:tab pos="568325" algn="l"/>
                <a:tab pos="914400" algn="l"/>
              </a:tabLst>
              <a:defRPr/>
            </a:pPr>
            <a:r>
              <a:rPr lang="en-US" i="1" dirty="0"/>
              <a:t>“Reflects commitment to </a:t>
            </a:r>
            <a:r>
              <a:rPr lang="en-US" b="1" i="1" dirty="0"/>
              <a:t>transform stores into neighborhood health destinations </a:t>
            </a:r>
            <a:r>
              <a:rPr lang="en-US" i="1" dirty="0"/>
              <a:t>that provide a differentiated, consumer-focused experience, while provided access to a broad range of affordable health care services”</a:t>
            </a:r>
          </a:p>
          <a:p>
            <a:pPr marL="1143000" lvl="1" indent="-292100">
              <a:lnSpc>
                <a:spcPct val="90000"/>
              </a:lnSpc>
              <a:spcBef>
                <a:spcPts val="1176"/>
              </a:spcBef>
              <a:buFont typeface="Arial" pitchFamily="34" charset="0"/>
              <a:buChar char="•"/>
              <a:tabLst>
                <a:tab pos="568325" algn="l"/>
                <a:tab pos="914400" algn="l"/>
              </a:tabLst>
              <a:defRPr/>
            </a:pPr>
            <a:endParaRPr lang="en-US" dirty="0"/>
          </a:p>
        </p:txBody>
      </p:sp>
      <p:pic>
        <p:nvPicPr>
          <p:cNvPr id="16" name="Picture 15" descr="A picture containing clipart&#10;&#10;Description automatically generated">
            <a:extLst>
              <a:ext uri="{FF2B5EF4-FFF2-40B4-BE49-F238E27FC236}">
                <a16:creationId xmlns:a16="http://schemas.microsoft.com/office/drawing/2014/main" id="{1E692D4B-D1C6-7147-8ED6-8522F05A1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87" y="1283802"/>
            <a:ext cx="3200400" cy="812800"/>
          </a:xfrm>
          <a:prstGeom prst="rect">
            <a:avLst/>
          </a:prstGeom>
        </p:spPr>
      </p:pic>
      <p:pic>
        <p:nvPicPr>
          <p:cNvPr id="18" name="Picture 17">
            <a:extLst>
              <a:ext uri="{FF2B5EF4-FFF2-40B4-BE49-F238E27FC236}">
                <a16:creationId xmlns:a16="http://schemas.microsoft.com/office/drawing/2014/main" id="{3287ACB8-0850-CB4E-8484-E1ABDF1DF013}"/>
              </a:ext>
            </a:extLst>
          </p:cNvPr>
          <p:cNvPicPr>
            <a:picLocks noChangeAspect="1"/>
          </p:cNvPicPr>
          <p:nvPr/>
        </p:nvPicPr>
        <p:blipFill rotWithShape="1">
          <a:blip r:embed="rId3">
            <a:extLst>
              <a:ext uri="{28A0092B-C50C-407E-A947-70E740481C1C}">
                <a14:useLocalDpi xmlns:a14="http://schemas.microsoft.com/office/drawing/2010/main" val="0"/>
              </a:ext>
            </a:extLst>
          </a:blip>
          <a:srcRect t="14483" b="18023"/>
          <a:stretch/>
        </p:blipFill>
        <p:spPr>
          <a:xfrm>
            <a:off x="4724400" y="1262743"/>
            <a:ext cx="3599508" cy="812800"/>
          </a:xfrm>
          <a:prstGeom prst="rect">
            <a:avLst/>
          </a:prstGeom>
        </p:spPr>
      </p:pic>
      <p:sp>
        <p:nvSpPr>
          <p:cNvPr id="8" name="TextBox 7">
            <a:extLst>
              <a:ext uri="{FF2B5EF4-FFF2-40B4-BE49-F238E27FC236}">
                <a16:creationId xmlns:a16="http://schemas.microsoft.com/office/drawing/2014/main" id="{505A733E-30D3-0C43-A490-7483B9A6047A}"/>
              </a:ext>
            </a:extLst>
          </p:cNvPr>
          <p:cNvSpPr txBox="1"/>
          <p:nvPr/>
        </p:nvSpPr>
        <p:spPr>
          <a:xfrm>
            <a:off x="3905704" y="1028295"/>
            <a:ext cx="995680" cy="1107996"/>
          </a:xfrm>
          <a:prstGeom prst="rect">
            <a:avLst/>
          </a:prstGeom>
          <a:noFill/>
        </p:spPr>
        <p:txBody>
          <a:bodyPr wrap="square" rtlCol="0">
            <a:spAutoFit/>
          </a:bodyPr>
          <a:lstStyle/>
          <a:p>
            <a:pPr algn="ctr"/>
            <a:r>
              <a:rPr lang="en-US" sz="6600" dirty="0"/>
              <a:t>+</a:t>
            </a:r>
          </a:p>
        </p:txBody>
      </p:sp>
    </p:spTree>
    <p:extLst>
      <p:ext uri="{BB962C8B-B14F-4D97-AF65-F5344CB8AC3E}">
        <p14:creationId xmlns:p14="http://schemas.microsoft.com/office/powerpoint/2010/main" val="37784553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5A04B-DAC5-4F6D-B32B-5A0BA46809D5}"/>
              </a:ext>
            </a:extLst>
          </p:cNvPr>
          <p:cNvSpPr>
            <a:spLocks noGrp="1"/>
          </p:cNvSpPr>
          <p:nvPr>
            <p:ph type="title"/>
          </p:nvPr>
        </p:nvSpPr>
        <p:spPr>
          <a:xfrm>
            <a:off x="190500" y="406365"/>
            <a:ext cx="8839200" cy="457200"/>
          </a:xfrm>
        </p:spPr>
        <p:txBody>
          <a:bodyPr>
            <a:noAutofit/>
          </a:bodyPr>
          <a:lstStyle/>
          <a:p>
            <a:r>
              <a:rPr lang="en-US" sz="2100" b="1" dirty="0">
                <a:latin typeface="Avenir Next" panose="020B0503020202020204" pitchFamily="34" charset="0"/>
              </a:rPr>
              <a:t>Best Buy Targets Digital Health Space with </a:t>
            </a:r>
            <a:r>
              <a:rPr lang="en-US" sz="2100" b="1" dirty="0" err="1">
                <a:latin typeface="Avenir Next" panose="020B0503020202020204" pitchFamily="34" charset="0"/>
              </a:rPr>
              <a:t>TytoCare</a:t>
            </a:r>
            <a:r>
              <a:rPr lang="en-US" sz="2100" b="1" dirty="0">
                <a:latin typeface="Avenir Next" panose="020B0503020202020204" pitchFamily="34" charset="0"/>
              </a:rPr>
              <a:t> Partnership</a:t>
            </a:r>
          </a:p>
        </p:txBody>
      </p:sp>
      <p:sp>
        <p:nvSpPr>
          <p:cNvPr id="6" name="TextBox 5">
            <a:extLst>
              <a:ext uri="{FF2B5EF4-FFF2-40B4-BE49-F238E27FC236}">
                <a16:creationId xmlns:a16="http://schemas.microsoft.com/office/drawing/2014/main" id="{5B8EBFA2-6D80-4423-880D-B43C48F6BF04}"/>
              </a:ext>
            </a:extLst>
          </p:cNvPr>
          <p:cNvSpPr txBox="1"/>
          <p:nvPr/>
        </p:nvSpPr>
        <p:spPr>
          <a:xfrm>
            <a:off x="562428" y="6388508"/>
            <a:ext cx="3987800" cy="253916"/>
          </a:xfrm>
          <a:prstGeom prst="rect">
            <a:avLst/>
          </a:prstGeom>
          <a:noFill/>
        </p:spPr>
        <p:txBody>
          <a:bodyPr wrap="square" rtlCol="0">
            <a:spAutoFit/>
          </a:bodyPr>
          <a:lstStyle/>
          <a:p>
            <a:pPr algn="ctr"/>
            <a:r>
              <a:rPr lang="en-US" sz="1050" dirty="0"/>
              <a:t>Source: </a:t>
            </a:r>
            <a:r>
              <a:rPr lang="en-US" sz="1050"/>
              <a:t>Fierce Healthcare, April 17, </a:t>
            </a:r>
            <a:r>
              <a:rPr lang="en-US" sz="1050" dirty="0"/>
              <a:t>2019</a:t>
            </a:r>
            <a:endParaRPr lang="en-US" sz="1050" i="1" dirty="0"/>
          </a:p>
        </p:txBody>
      </p:sp>
      <p:sp>
        <p:nvSpPr>
          <p:cNvPr id="9" name="Rectangle 2">
            <a:extLst>
              <a:ext uri="{FF2B5EF4-FFF2-40B4-BE49-F238E27FC236}">
                <a16:creationId xmlns:a16="http://schemas.microsoft.com/office/drawing/2014/main" id="{67382A0A-0EFF-7F44-88CA-0D19C3E6F1CF}"/>
              </a:ext>
            </a:extLst>
          </p:cNvPr>
          <p:cNvSpPr txBox="1">
            <a:spLocks noChangeArrowheads="1"/>
          </p:cNvSpPr>
          <p:nvPr/>
        </p:nvSpPr>
        <p:spPr>
          <a:xfrm>
            <a:off x="4601391" y="1495530"/>
            <a:ext cx="4365172" cy="46250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68275" indent="-285750">
              <a:lnSpc>
                <a:spcPct val="90000"/>
              </a:lnSpc>
              <a:spcBef>
                <a:spcPts val="1176"/>
              </a:spcBef>
              <a:buFont typeface="Arial" pitchFamily="34" charset="0"/>
              <a:buChar char="•"/>
              <a:tabLst>
                <a:tab pos="914400" algn="l"/>
              </a:tabLst>
              <a:defRPr/>
            </a:pPr>
            <a:endParaRPr lang="en-US" sz="1600" b="1" dirty="0">
              <a:solidFill>
                <a:srgbClr val="FF0000"/>
              </a:solidFill>
            </a:endParaRPr>
          </a:p>
          <a:p>
            <a:pPr marL="685800" indent="-292100">
              <a:lnSpc>
                <a:spcPct val="90000"/>
              </a:lnSpc>
              <a:spcBef>
                <a:spcPts val="1176"/>
              </a:spcBef>
              <a:buFont typeface="Arial" pitchFamily="34" charset="0"/>
              <a:buChar char="•"/>
              <a:tabLst>
                <a:tab pos="568325" algn="l"/>
                <a:tab pos="914400" algn="l"/>
              </a:tabLst>
              <a:defRPr/>
            </a:pPr>
            <a:r>
              <a:rPr lang="en-US" sz="1600" b="1" dirty="0"/>
              <a:t>Handheld device that can examine heart, lungs, ears, throat and abdomen </a:t>
            </a:r>
            <a:r>
              <a:rPr lang="en-US" sz="1600" dirty="0"/>
              <a:t>as well as measure body temperature to </a:t>
            </a:r>
            <a:r>
              <a:rPr lang="en-US" sz="1600" b="1" dirty="0"/>
              <a:t>enable remote diagnosis of acute care situations </a:t>
            </a:r>
            <a:r>
              <a:rPr lang="en-US" sz="1600" dirty="0"/>
              <a:t>like ear infections, sore throats, fever, cold, flu, allergies, stomachaches, upper respiratory infections and rashes</a:t>
            </a:r>
          </a:p>
          <a:p>
            <a:pPr marL="1143000" lvl="1" indent="-292100">
              <a:lnSpc>
                <a:spcPct val="90000"/>
              </a:lnSpc>
              <a:spcBef>
                <a:spcPts val="1176"/>
              </a:spcBef>
              <a:buFont typeface="Arial" pitchFamily="34" charset="0"/>
              <a:buChar char="•"/>
              <a:tabLst>
                <a:tab pos="568325" algn="l"/>
                <a:tab pos="914400" algn="l"/>
              </a:tabLst>
              <a:defRPr/>
            </a:pPr>
            <a:r>
              <a:rPr lang="en-US" sz="1600" b="1" dirty="0"/>
              <a:t>Information sent to a primary are provider for diagnosis </a:t>
            </a:r>
            <a:r>
              <a:rPr lang="en-US" sz="1600" dirty="0"/>
              <a:t>through a telehealth platform</a:t>
            </a:r>
          </a:p>
          <a:p>
            <a:pPr marL="685800" indent="-292100">
              <a:lnSpc>
                <a:spcPct val="90000"/>
              </a:lnSpc>
              <a:spcBef>
                <a:spcPts val="1176"/>
              </a:spcBef>
              <a:buFont typeface="Arial" pitchFamily="34" charset="0"/>
              <a:buChar char="•"/>
              <a:tabLst>
                <a:tab pos="568325" algn="l"/>
                <a:tab pos="914400" algn="l"/>
              </a:tabLst>
              <a:defRPr/>
            </a:pPr>
            <a:r>
              <a:rPr lang="en-US" sz="1600" dirty="0"/>
              <a:t>Acquisition in line with Best Buy 2020 Strategy to enrich human lives through technology by addressing human needs </a:t>
            </a:r>
          </a:p>
          <a:p>
            <a:pPr marL="1143000" lvl="1" indent="-292100">
              <a:lnSpc>
                <a:spcPct val="90000"/>
              </a:lnSpc>
              <a:spcBef>
                <a:spcPts val="1176"/>
              </a:spcBef>
              <a:buFont typeface="Arial" pitchFamily="34" charset="0"/>
              <a:buChar char="•"/>
              <a:tabLst>
                <a:tab pos="568325" algn="l"/>
                <a:tab pos="914400" algn="l"/>
              </a:tabLst>
              <a:defRPr/>
            </a:pPr>
            <a:endParaRPr lang="en-US" sz="1600" dirty="0"/>
          </a:p>
        </p:txBody>
      </p:sp>
      <p:pic>
        <p:nvPicPr>
          <p:cNvPr id="3" name="Picture 2">
            <a:extLst>
              <a:ext uri="{FF2B5EF4-FFF2-40B4-BE49-F238E27FC236}">
                <a16:creationId xmlns:a16="http://schemas.microsoft.com/office/drawing/2014/main" id="{6D7F94BF-70F9-F34D-BF53-FE106BC4C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05" y="1066800"/>
            <a:ext cx="2347993" cy="1473568"/>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FFC66E98-754C-C646-B1F1-5F8836D1C2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631" y="2590968"/>
            <a:ext cx="4410774" cy="243412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E5746993-B8D4-F84E-B898-79AB273B0D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005" y="5143520"/>
            <a:ext cx="4298950" cy="685800"/>
          </a:xfrm>
          <a:prstGeom prst="rect">
            <a:avLst/>
          </a:prstGeom>
        </p:spPr>
      </p:pic>
    </p:spTree>
    <p:extLst>
      <p:ext uri="{BB962C8B-B14F-4D97-AF65-F5344CB8AC3E}">
        <p14:creationId xmlns:p14="http://schemas.microsoft.com/office/powerpoint/2010/main" val="5000381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6400800" cy="457200"/>
          </a:xfrm>
        </p:spPr>
        <p:txBody>
          <a:bodyPr>
            <a:noAutofit/>
          </a:bodyPr>
          <a:lstStyle/>
          <a:p>
            <a:r>
              <a:rPr lang="en-US" sz="2100" b="1" dirty="0">
                <a:solidFill>
                  <a:srgbClr val="FF0000"/>
                </a:solidFill>
                <a:latin typeface="Avenir Next" panose="020B0503020202020204" pitchFamily="34" charset="0"/>
              </a:rPr>
              <a:t>106</a:t>
            </a:r>
            <a:r>
              <a:rPr lang="en-US" sz="2100" b="1" dirty="0">
                <a:latin typeface="Avenir Next" panose="020B0503020202020204" pitchFamily="34" charset="0"/>
              </a:rPr>
              <a:t> Rural Hospital Closures Since 2010</a:t>
            </a:r>
          </a:p>
        </p:txBody>
      </p:sp>
      <p:sp>
        <p:nvSpPr>
          <p:cNvPr id="2" name="TextBox 1">
            <a:extLst>
              <a:ext uri="{FF2B5EF4-FFF2-40B4-BE49-F238E27FC236}">
                <a16:creationId xmlns:a16="http://schemas.microsoft.com/office/drawing/2014/main" id="{2A9233CE-C304-3940-AA07-8CA5A9F6F05A}"/>
              </a:ext>
            </a:extLst>
          </p:cNvPr>
          <p:cNvSpPr txBox="1"/>
          <p:nvPr/>
        </p:nvSpPr>
        <p:spPr>
          <a:xfrm>
            <a:off x="1828800" y="6033671"/>
            <a:ext cx="5867400" cy="461665"/>
          </a:xfrm>
          <a:prstGeom prst="rect">
            <a:avLst/>
          </a:prstGeom>
          <a:noFill/>
        </p:spPr>
        <p:txBody>
          <a:bodyPr wrap="square" rtlCol="0">
            <a:spAutoFit/>
          </a:bodyPr>
          <a:lstStyle/>
          <a:p>
            <a:r>
              <a:rPr lang="en-US" sz="1200" dirty="0"/>
              <a:t>Source: NC Rural Health Research Program at the Cecil G. </a:t>
            </a:r>
            <a:r>
              <a:rPr lang="en-US" sz="1200" dirty="0" err="1"/>
              <a:t>Sheps</a:t>
            </a:r>
            <a:r>
              <a:rPr lang="en-US" sz="1200" dirty="0"/>
              <a:t> Center for Health Services and Research and </a:t>
            </a:r>
            <a:r>
              <a:rPr lang="en-US" sz="1200" dirty="0" err="1"/>
              <a:t>KFF.org</a:t>
            </a:r>
            <a:endParaRPr lang="en-US" sz="1200" dirty="0"/>
          </a:p>
        </p:txBody>
      </p:sp>
      <p:pic>
        <p:nvPicPr>
          <p:cNvPr id="6" name="Picture 5" descr="A close up of a map&#10;&#10;Description automatically generated">
            <a:extLst>
              <a:ext uri="{FF2B5EF4-FFF2-40B4-BE49-F238E27FC236}">
                <a16:creationId xmlns:a16="http://schemas.microsoft.com/office/drawing/2014/main" id="{654E51F4-8DF7-2D45-A6BC-8F958BC56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0964"/>
            <a:ext cx="9144000" cy="4796071"/>
          </a:xfrm>
          <a:prstGeom prst="rect">
            <a:avLst/>
          </a:prstGeom>
        </p:spPr>
      </p:pic>
      <p:sp>
        <p:nvSpPr>
          <p:cNvPr id="4" name="Rectangle 3">
            <a:extLst>
              <a:ext uri="{FF2B5EF4-FFF2-40B4-BE49-F238E27FC236}">
                <a16:creationId xmlns:a16="http://schemas.microsoft.com/office/drawing/2014/main" id="{983C6A14-7A58-4547-9B6B-3FC37B281584}"/>
              </a:ext>
            </a:extLst>
          </p:cNvPr>
          <p:cNvSpPr/>
          <p:nvPr/>
        </p:nvSpPr>
        <p:spPr>
          <a:xfrm>
            <a:off x="76200" y="929640"/>
            <a:ext cx="3505200" cy="541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79ECE0-E8F8-9D4C-9AC8-69063CF6BFEE}"/>
              </a:ext>
            </a:extLst>
          </p:cNvPr>
          <p:cNvSpPr/>
          <p:nvPr/>
        </p:nvSpPr>
        <p:spPr>
          <a:xfrm>
            <a:off x="7315200" y="1030963"/>
            <a:ext cx="1676400" cy="440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2358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799480-5B41-7643-BADB-3BA9E692AA00}"/>
              </a:ext>
            </a:extLst>
          </p:cNvPr>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441442" y="1825576"/>
            <a:ext cx="6041660" cy="4048095"/>
          </a:xfrm>
          <a:prstGeom prst="rect">
            <a:avLst/>
          </a:prstGeom>
        </p:spPr>
      </p:pic>
      <p:sp>
        <p:nvSpPr>
          <p:cNvPr id="4" name="Title 3">
            <a:extLst>
              <a:ext uri="{FF2B5EF4-FFF2-40B4-BE49-F238E27FC236}">
                <a16:creationId xmlns:a16="http://schemas.microsoft.com/office/drawing/2014/main" id="{14C3EEA6-B3FD-4047-813B-1D0F3CD32795}"/>
              </a:ext>
            </a:extLst>
          </p:cNvPr>
          <p:cNvSpPr>
            <a:spLocks noGrp="1"/>
          </p:cNvSpPr>
          <p:nvPr>
            <p:ph type="title"/>
          </p:nvPr>
        </p:nvSpPr>
        <p:spPr>
          <a:xfrm>
            <a:off x="547497" y="2057400"/>
            <a:ext cx="7829550" cy="619204"/>
          </a:xfrm>
        </p:spPr>
        <p:txBody>
          <a:bodyPr/>
          <a:lstStyle/>
          <a:p>
            <a:pPr algn="ctr"/>
            <a:r>
              <a:rPr lang="en-US" sz="3200" b="1" dirty="0">
                <a:solidFill>
                  <a:srgbClr val="FF0000"/>
                </a:solidFill>
                <a:latin typeface="Avenir Next" panose="020B0503020202020204" pitchFamily="34" charset="0"/>
              </a:rPr>
              <a:t>QUESTIONS?</a:t>
            </a:r>
          </a:p>
        </p:txBody>
      </p:sp>
    </p:spTree>
    <p:extLst>
      <p:ext uri="{BB962C8B-B14F-4D97-AF65-F5344CB8AC3E}">
        <p14:creationId xmlns:p14="http://schemas.microsoft.com/office/powerpoint/2010/main" val="14131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82676-9C32-4C36-AEAF-719B1A450DDC}"/>
              </a:ext>
            </a:extLst>
          </p:cNvPr>
          <p:cNvSpPr>
            <a:spLocks noGrp="1"/>
          </p:cNvSpPr>
          <p:nvPr>
            <p:ph type="title"/>
          </p:nvPr>
        </p:nvSpPr>
        <p:spPr>
          <a:xfrm>
            <a:off x="152400" y="457200"/>
            <a:ext cx="8919882" cy="457200"/>
          </a:xfrm>
        </p:spPr>
        <p:txBody>
          <a:bodyPr>
            <a:noAutofit/>
          </a:bodyPr>
          <a:lstStyle/>
          <a:p>
            <a:r>
              <a:rPr lang="en-US" sz="2600" b="1" dirty="0">
                <a:latin typeface="Avenir Next" panose="020B0503020202020204" pitchFamily="34" charset="0"/>
              </a:rPr>
              <a:t>Judge Rules ACA Unconstitutional (12/14/2018)</a:t>
            </a:r>
          </a:p>
        </p:txBody>
      </p:sp>
      <p:sp>
        <p:nvSpPr>
          <p:cNvPr id="5" name="Content Placeholder 4">
            <a:extLst>
              <a:ext uri="{FF2B5EF4-FFF2-40B4-BE49-F238E27FC236}">
                <a16:creationId xmlns:a16="http://schemas.microsoft.com/office/drawing/2014/main" id="{14EFACED-64A6-417E-B519-17F14EC4B00F}"/>
              </a:ext>
            </a:extLst>
          </p:cNvPr>
          <p:cNvSpPr>
            <a:spLocks noGrp="1"/>
          </p:cNvSpPr>
          <p:nvPr>
            <p:ph idx="1"/>
          </p:nvPr>
        </p:nvSpPr>
        <p:spPr>
          <a:xfrm>
            <a:off x="628650" y="1013012"/>
            <a:ext cx="4947397" cy="3594847"/>
          </a:xfrm>
        </p:spPr>
        <p:txBody>
          <a:bodyPr>
            <a:noAutofit/>
          </a:bodyPr>
          <a:lstStyle/>
          <a:p>
            <a:r>
              <a:rPr lang="en-US" sz="1800" dirty="0"/>
              <a:t>U.S. District Judge Reed O'Connor rules that the ACA was invalidated by the 2017 Tax Cuts and Jobs Act, which eliminated the individual mandate penalty</a:t>
            </a:r>
          </a:p>
          <a:p>
            <a:r>
              <a:rPr lang="en-US" sz="1800" dirty="0"/>
              <a:t>Per O’Connor, the ACA can only stand as it was originally designed by Congress; the individual mandate is “essential” to require people to sign up for health insurance</a:t>
            </a:r>
          </a:p>
          <a:p>
            <a:r>
              <a:rPr lang="en-US" sz="1800" dirty="0"/>
              <a:t>Healthcare industry leaders expressed deep concern at the ruling, saying it would risk the health coverage tens of millions of Americans and make it harder for hospitals to provide high quality care </a:t>
            </a:r>
          </a:p>
        </p:txBody>
      </p:sp>
      <p:sp>
        <p:nvSpPr>
          <p:cNvPr id="6" name="TextBox 5">
            <a:extLst>
              <a:ext uri="{FF2B5EF4-FFF2-40B4-BE49-F238E27FC236}">
                <a16:creationId xmlns:a16="http://schemas.microsoft.com/office/drawing/2014/main" id="{439BF6B2-77AC-4CDE-93CE-BDDC8A143B47}"/>
              </a:ext>
            </a:extLst>
          </p:cNvPr>
          <p:cNvSpPr txBox="1"/>
          <p:nvPr/>
        </p:nvSpPr>
        <p:spPr>
          <a:xfrm>
            <a:off x="628650" y="6431512"/>
            <a:ext cx="7886700" cy="415498"/>
          </a:xfrm>
          <a:prstGeom prst="rect">
            <a:avLst/>
          </a:prstGeom>
          <a:noFill/>
        </p:spPr>
        <p:txBody>
          <a:bodyPr wrap="square" rtlCol="0">
            <a:spAutoFit/>
          </a:bodyPr>
          <a:lstStyle/>
          <a:p>
            <a:pPr algn="ctr"/>
            <a:r>
              <a:rPr lang="en-US" sz="1050" dirty="0"/>
              <a:t>Source: Modern Healthcare, </a:t>
            </a:r>
            <a:r>
              <a:rPr lang="en-US" sz="1050" i="1" dirty="0"/>
              <a:t>Judge strikes down ACA as unconstitutional, </a:t>
            </a:r>
            <a:r>
              <a:rPr lang="en-US" sz="1050" dirty="0"/>
              <a:t>Erica Teichert and Susannah </a:t>
            </a:r>
            <a:r>
              <a:rPr lang="en-US" sz="1050" dirty="0" err="1"/>
              <a:t>Luthi</a:t>
            </a:r>
            <a:r>
              <a:rPr lang="en-US" sz="1050" dirty="0"/>
              <a:t>, 12/14/18 https://www.modernhealthcare.com/article/20181214/NEWS/181219936?utm_source=modernhealthcare</a:t>
            </a:r>
            <a:endParaRPr lang="en-US" sz="1050" i="1" dirty="0"/>
          </a:p>
        </p:txBody>
      </p:sp>
      <p:sp>
        <p:nvSpPr>
          <p:cNvPr id="7" name="TextBox 6">
            <a:extLst>
              <a:ext uri="{FF2B5EF4-FFF2-40B4-BE49-F238E27FC236}">
                <a16:creationId xmlns:a16="http://schemas.microsoft.com/office/drawing/2014/main" id="{46A690A7-9CE5-4BE7-90D1-6520910EC86D}"/>
              </a:ext>
            </a:extLst>
          </p:cNvPr>
          <p:cNvSpPr txBox="1"/>
          <p:nvPr/>
        </p:nvSpPr>
        <p:spPr>
          <a:xfrm>
            <a:off x="5961529" y="1013012"/>
            <a:ext cx="3110753" cy="3354765"/>
          </a:xfrm>
          <a:prstGeom prst="rect">
            <a:avLst/>
          </a:prstGeom>
          <a:noFill/>
        </p:spPr>
        <p:txBody>
          <a:bodyPr wrap="square" rtlCol="0">
            <a:spAutoFit/>
          </a:bodyPr>
          <a:lstStyle/>
          <a:p>
            <a:r>
              <a:rPr lang="en-US" sz="1600" i="1" dirty="0">
                <a:solidFill>
                  <a:schemeClr val="accent2"/>
                </a:solidFill>
                <a:latin typeface="Adobe Garamond Pro" panose="02020502060506020403" pitchFamily="18" charset="0"/>
              </a:rPr>
              <a:t>"Because rewriting the ACA without its 'essential' feature is beyond the power of an Article III court, the court thus adheres to Congress' textually expressed intent and binding Supreme Court precedent to find </a:t>
            </a:r>
            <a:r>
              <a:rPr lang="en-US" sz="2400" i="1" dirty="0">
                <a:solidFill>
                  <a:schemeClr val="accent2"/>
                </a:solidFill>
                <a:latin typeface="Adobe Garamond Pro" panose="02020502060506020403" pitchFamily="18" charset="0"/>
              </a:rPr>
              <a:t>the individual mandate is inseverable from the ACA's remaining provisions”</a:t>
            </a:r>
          </a:p>
          <a:p>
            <a:pPr algn="r"/>
            <a:r>
              <a:rPr lang="en-US" sz="1200" i="1" dirty="0">
                <a:solidFill>
                  <a:schemeClr val="accent2"/>
                </a:solidFill>
                <a:latin typeface="Adobe Garamond Pro" panose="02020502060506020403" pitchFamily="18" charset="0"/>
              </a:rPr>
              <a:t>Judge Reed O’Connor</a:t>
            </a:r>
          </a:p>
        </p:txBody>
      </p:sp>
      <p:sp>
        <p:nvSpPr>
          <p:cNvPr id="8" name="TextBox 7">
            <a:extLst>
              <a:ext uri="{FF2B5EF4-FFF2-40B4-BE49-F238E27FC236}">
                <a16:creationId xmlns:a16="http://schemas.microsoft.com/office/drawing/2014/main" id="{1A0D8C16-55AE-4EC7-9742-5D6358E39447}"/>
              </a:ext>
            </a:extLst>
          </p:cNvPr>
          <p:cNvSpPr txBox="1"/>
          <p:nvPr/>
        </p:nvSpPr>
        <p:spPr>
          <a:xfrm>
            <a:off x="628650" y="4679573"/>
            <a:ext cx="8255374" cy="121776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dirty="0">
                <a:solidFill>
                  <a:prstClr val="black"/>
                </a:solidFill>
              </a:rPr>
              <a:t>The Urban Institute estimated that more than 17 million people would lose coverage through the individual market or Medicaid expansion if the courts strike down the law, increasing the number of uninsured Americans by 50%</a:t>
            </a:r>
          </a:p>
          <a:p>
            <a:pPr marL="228600" lvl="0" indent="-228600">
              <a:lnSpc>
                <a:spcPct val="90000"/>
              </a:lnSpc>
              <a:spcBef>
                <a:spcPts val="1000"/>
              </a:spcBef>
              <a:buFont typeface="Arial" panose="020B0604020202020204" pitchFamily="34" charset="0"/>
              <a:buChar char="•"/>
            </a:pPr>
            <a:r>
              <a:rPr lang="en-US" dirty="0">
                <a:solidFill>
                  <a:prstClr val="black"/>
                </a:solidFill>
              </a:rPr>
              <a:t>Democrats are expected to appeal the ruling, and for now, the ACA still stands</a:t>
            </a:r>
          </a:p>
        </p:txBody>
      </p:sp>
    </p:spTree>
    <p:extLst>
      <p:ext uri="{BB962C8B-B14F-4D97-AF65-F5344CB8AC3E}">
        <p14:creationId xmlns:p14="http://schemas.microsoft.com/office/powerpoint/2010/main" val="45961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DC4E7-6036-4C69-804E-7073CB93B45D}"/>
              </a:ext>
            </a:extLst>
          </p:cNvPr>
          <p:cNvSpPr>
            <a:spLocks noGrp="1"/>
          </p:cNvSpPr>
          <p:nvPr>
            <p:ph type="title"/>
          </p:nvPr>
        </p:nvSpPr>
        <p:spPr>
          <a:xfrm>
            <a:off x="-381000" y="457200"/>
            <a:ext cx="8976360" cy="457200"/>
          </a:xfrm>
        </p:spPr>
        <p:txBody>
          <a:bodyPr/>
          <a:lstStyle/>
          <a:p>
            <a:r>
              <a:rPr lang="en-US" sz="2600" b="1" dirty="0">
                <a:latin typeface="Avenir Next" panose="020B0503020202020204" pitchFamily="34" charset="0"/>
              </a:rPr>
              <a:t>      DOJ: Entire ACA Should Be Struck Down (3/25/19)</a:t>
            </a:r>
          </a:p>
        </p:txBody>
      </p:sp>
      <p:sp>
        <p:nvSpPr>
          <p:cNvPr id="5" name="Content Placeholder 4">
            <a:extLst>
              <a:ext uri="{FF2B5EF4-FFF2-40B4-BE49-F238E27FC236}">
                <a16:creationId xmlns:a16="http://schemas.microsoft.com/office/drawing/2014/main" id="{9708C9AE-0AC5-4B7C-A5A9-B1AC32109813}"/>
              </a:ext>
            </a:extLst>
          </p:cNvPr>
          <p:cNvSpPr>
            <a:spLocks noGrp="1"/>
          </p:cNvSpPr>
          <p:nvPr>
            <p:ph idx="1"/>
          </p:nvPr>
        </p:nvSpPr>
        <p:spPr>
          <a:xfrm>
            <a:off x="628650" y="1211262"/>
            <a:ext cx="7886700" cy="4351338"/>
          </a:xfrm>
        </p:spPr>
        <p:txBody>
          <a:bodyPr>
            <a:normAutofit/>
          </a:bodyPr>
          <a:lstStyle/>
          <a:p>
            <a:pPr>
              <a:lnSpc>
                <a:spcPct val="110000"/>
              </a:lnSpc>
            </a:pPr>
            <a:r>
              <a:rPr lang="en-US" sz="1600" dirty="0"/>
              <a:t>Department of Justice released a letter calling on the 5th U.S. Circuit Court of Appeals to </a:t>
            </a:r>
            <a:r>
              <a:rPr lang="en-US" sz="1600" b="1" dirty="0"/>
              <a:t>affirm a District Court ruling invalidating the entire Obamacare law</a:t>
            </a:r>
          </a:p>
          <a:p>
            <a:pPr>
              <a:lnSpc>
                <a:spcPct val="110000"/>
              </a:lnSpc>
            </a:pPr>
            <a:r>
              <a:rPr lang="en-US" sz="1600" dirty="0"/>
              <a:t>Administration had previously promised to leave in place certain ACA protections, such as those for Americans with preexisting conditions</a:t>
            </a:r>
          </a:p>
          <a:p>
            <a:pPr>
              <a:lnSpc>
                <a:spcPct val="110000"/>
              </a:lnSpc>
            </a:pPr>
            <a:r>
              <a:rPr lang="en-US" sz="1600" dirty="0"/>
              <a:t>Beyond the protection for those with preexisting conditions, overturning the law would have far-reaching consequences, including</a:t>
            </a:r>
          </a:p>
          <a:p>
            <a:pPr lvl="1">
              <a:lnSpc>
                <a:spcPct val="110000"/>
              </a:lnSpc>
            </a:pPr>
            <a:r>
              <a:rPr lang="en-US" sz="1600" b="1" dirty="0">
                <a:solidFill>
                  <a:schemeClr val="accent1"/>
                </a:solidFill>
              </a:rPr>
              <a:t>Loss of coverage for the millions of people who get their health insurance on the exchanges or through Medicaid expansion</a:t>
            </a:r>
          </a:p>
          <a:p>
            <a:pPr lvl="1">
              <a:lnSpc>
                <a:spcPct val="110000"/>
              </a:lnSpc>
            </a:pPr>
            <a:r>
              <a:rPr lang="en-US" sz="1600" b="1" dirty="0">
                <a:solidFill>
                  <a:schemeClr val="accent1"/>
                </a:solidFill>
              </a:rPr>
              <a:t>Loss of discounts for senior citizens on their Medicare coverage and prescription drugs</a:t>
            </a:r>
          </a:p>
          <a:p>
            <a:pPr lvl="1">
              <a:lnSpc>
                <a:spcPct val="110000"/>
              </a:lnSpc>
            </a:pPr>
            <a:r>
              <a:rPr lang="en-US" sz="1600" b="1" dirty="0">
                <a:solidFill>
                  <a:schemeClr val="accent1"/>
                </a:solidFill>
              </a:rPr>
              <a:t>Children could no longer stay on their parents' health insurance plans until they turn 26</a:t>
            </a:r>
          </a:p>
          <a:p>
            <a:pPr>
              <a:lnSpc>
                <a:spcPct val="110000"/>
              </a:lnSpc>
            </a:pPr>
            <a:r>
              <a:rPr lang="en-US" sz="1600" dirty="0"/>
              <a:t>Health Insurance Plans came out against the Justice Department's letter, calling it a "significant reversal of the government's position."</a:t>
            </a:r>
          </a:p>
        </p:txBody>
      </p:sp>
      <p:sp>
        <p:nvSpPr>
          <p:cNvPr id="6" name="TextBox 5">
            <a:extLst>
              <a:ext uri="{FF2B5EF4-FFF2-40B4-BE49-F238E27FC236}">
                <a16:creationId xmlns:a16="http://schemas.microsoft.com/office/drawing/2014/main" id="{8E8CBE95-2E70-42AB-9BE9-0C902F010A5E}"/>
              </a:ext>
            </a:extLst>
          </p:cNvPr>
          <p:cNvSpPr txBox="1"/>
          <p:nvPr/>
        </p:nvSpPr>
        <p:spPr>
          <a:xfrm>
            <a:off x="628650" y="6400804"/>
            <a:ext cx="7886700" cy="461665"/>
          </a:xfrm>
          <a:prstGeom prst="rect">
            <a:avLst/>
          </a:prstGeom>
          <a:noFill/>
        </p:spPr>
        <p:txBody>
          <a:bodyPr wrap="square" rtlCol="0">
            <a:spAutoFit/>
          </a:bodyPr>
          <a:lstStyle/>
          <a:p>
            <a:pPr algn="ctr"/>
            <a:r>
              <a:rPr lang="en-US" sz="800" dirty="0"/>
              <a:t>Sources: Modern Healthcare, </a:t>
            </a:r>
            <a:r>
              <a:rPr lang="en-US" sz="800" i="1" dirty="0"/>
              <a:t>DOJ changes course: Entire ACA should be struck down, </a:t>
            </a:r>
            <a:r>
              <a:rPr lang="en-US" sz="800" dirty="0"/>
              <a:t>Susannah </a:t>
            </a:r>
            <a:r>
              <a:rPr lang="en-US" sz="800" dirty="0" err="1"/>
              <a:t>Luthi</a:t>
            </a:r>
            <a:r>
              <a:rPr lang="en-US" sz="800" dirty="0"/>
              <a:t>, 3/25/19 </a:t>
            </a:r>
            <a:r>
              <a:rPr lang="en-US" sz="800" dirty="0">
                <a:hlinkClick r:id="rId2"/>
              </a:rPr>
              <a:t>https://www.modernhealthcare.com/government/doj-changes-course-entire-aca-should-be-struck-down</a:t>
            </a:r>
            <a:r>
              <a:rPr lang="en-US" sz="800" dirty="0"/>
              <a:t>; CNN.com, Trump administration now says entire Affordable Care Act should be struck down, Ariane de Vogue and Tami Luhby, 3/26/19 </a:t>
            </a:r>
            <a:r>
              <a:rPr lang="en-US" sz="800" dirty="0">
                <a:hlinkClick r:id="rId3"/>
              </a:rPr>
              <a:t>https://www.cnn.com/2019/03/25/politics/trump-administration-aca/index.html</a:t>
            </a:r>
            <a:endParaRPr lang="en-US" sz="800" dirty="0"/>
          </a:p>
        </p:txBody>
      </p:sp>
      <p:sp>
        <p:nvSpPr>
          <p:cNvPr id="7" name="TextBox 6">
            <a:extLst>
              <a:ext uri="{FF2B5EF4-FFF2-40B4-BE49-F238E27FC236}">
                <a16:creationId xmlns:a16="http://schemas.microsoft.com/office/drawing/2014/main" id="{BF274A5C-B268-4181-A11C-3CBF7AB41076}"/>
              </a:ext>
            </a:extLst>
          </p:cNvPr>
          <p:cNvSpPr txBox="1"/>
          <p:nvPr/>
        </p:nvSpPr>
        <p:spPr>
          <a:xfrm>
            <a:off x="766618" y="5624950"/>
            <a:ext cx="7748732" cy="707886"/>
          </a:xfrm>
          <a:prstGeom prst="rect">
            <a:avLst/>
          </a:prstGeom>
          <a:noFill/>
        </p:spPr>
        <p:txBody>
          <a:bodyPr wrap="square" rtlCol="0">
            <a:spAutoFit/>
          </a:bodyPr>
          <a:lstStyle/>
          <a:p>
            <a:pPr algn="ctr"/>
            <a:r>
              <a:rPr lang="en-US" sz="2000" i="1" dirty="0">
                <a:solidFill>
                  <a:schemeClr val="accent2"/>
                </a:solidFill>
                <a:latin typeface="Adobe Garamond Pro" panose="02020502060506020403" pitchFamily="18" charset="0"/>
              </a:rPr>
              <a:t>“This harmful position puts coverage at risk for more than 100 million Americans that rely on it.” </a:t>
            </a:r>
            <a:r>
              <a:rPr lang="en-US" i="1" dirty="0">
                <a:solidFill>
                  <a:schemeClr val="accent2"/>
                </a:solidFill>
                <a:latin typeface="Adobe Garamond Pro" panose="02020502060506020403" pitchFamily="18" charset="0"/>
              </a:rPr>
              <a:t>-</a:t>
            </a:r>
            <a:r>
              <a:rPr lang="en-US" i="1" dirty="0" err="1">
                <a:solidFill>
                  <a:schemeClr val="accent2"/>
                </a:solidFill>
                <a:latin typeface="Adobe Garamond Pro" panose="02020502060506020403" pitchFamily="18" charset="0"/>
              </a:rPr>
              <a:t>AHIP</a:t>
            </a:r>
            <a:r>
              <a:rPr lang="en-US" i="1" dirty="0">
                <a:solidFill>
                  <a:schemeClr val="accent2"/>
                </a:solidFill>
                <a:latin typeface="Adobe Garamond Pro" panose="02020502060506020403" pitchFamily="18" charset="0"/>
              </a:rPr>
              <a:t> CEO Matt </a:t>
            </a:r>
            <a:r>
              <a:rPr lang="en-US" i="1" dirty="0" err="1">
                <a:solidFill>
                  <a:schemeClr val="accent2"/>
                </a:solidFill>
                <a:latin typeface="Adobe Garamond Pro" panose="02020502060506020403" pitchFamily="18" charset="0"/>
              </a:rPr>
              <a:t>Eyles</a:t>
            </a:r>
            <a:endParaRPr lang="en-US" i="1" dirty="0">
              <a:solidFill>
                <a:schemeClr val="accent2"/>
              </a:solidFill>
              <a:latin typeface="Adobe Garamond Pro" panose="02020502060506020403" pitchFamily="18" charset="0"/>
            </a:endParaRPr>
          </a:p>
        </p:txBody>
      </p:sp>
    </p:spTree>
    <p:extLst>
      <p:ext uri="{BB962C8B-B14F-4D97-AF65-F5344CB8AC3E}">
        <p14:creationId xmlns:p14="http://schemas.microsoft.com/office/powerpoint/2010/main" val="7005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26C468-BA80-4FAC-8884-D17EFCD39715}"/>
              </a:ext>
            </a:extLst>
          </p:cNvPr>
          <p:cNvSpPr>
            <a:spLocks noGrp="1"/>
          </p:cNvSpPr>
          <p:nvPr>
            <p:ph type="title"/>
          </p:nvPr>
        </p:nvSpPr>
        <p:spPr>
          <a:xfrm>
            <a:off x="228600" y="424118"/>
            <a:ext cx="8001000" cy="457200"/>
          </a:xfrm>
        </p:spPr>
        <p:txBody>
          <a:bodyPr/>
          <a:lstStyle/>
          <a:p>
            <a:r>
              <a:rPr lang="en-US" sz="2600" b="1" dirty="0">
                <a:latin typeface="Avenir Next" panose="020B0503020202020204" pitchFamily="34" charset="0"/>
              </a:rPr>
              <a:t>Democrats’ and Republicans’ Healthcare Plans </a:t>
            </a:r>
          </a:p>
        </p:txBody>
      </p:sp>
      <p:graphicFrame>
        <p:nvGraphicFramePr>
          <p:cNvPr id="8" name="Content Placeholder 7">
            <a:extLst>
              <a:ext uri="{FF2B5EF4-FFF2-40B4-BE49-F238E27FC236}">
                <a16:creationId xmlns:a16="http://schemas.microsoft.com/office/drawing/2014/main" id="{B0DADD52-D967-4D16-9940-B6F19119620F}"/>
              </a:ext>
            </a:extLst>
          </p:cNvPr>
          <p:cNvGraphicFramePr>
            <a:graphicFrameLocks noGrp="1"/>
          </p:cNvGraphicFramePr>
          <p:nvPr>
            <p:ph idx="1"/>
          </p:nvPr>
        </p:nvGraphicFramePr>
        <p:xfrm>
          <a:off x="628650" y="1293091"/>
          <a:ext cx="7886700" cy="4912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C1CD6A2-9AED-4C3C-8650-F1A2B13DF295}"/>
              </a:ext>
            </a:extLst>
          </p:cNvPr>
          <p:cNvSpPr txBox="1"/>
          <p:nvPr/>
        </p:nvSpPr>
        <p:spPr>
          <a:xfrm>
            <a:off x="0" y="6400800"/>
            <a:ext cx="9144000" cy="461665"/>
          </a:xfrm>
          <a:prstGeom prst="rect">
            <a:avLst/>
          </a:prstGeom>
          <a:noFill/>
        </p:spPr>
        <p:txBody>
          <a:bodyPr wrap="square" rtlCol="0">
            <a:spAutoFit/>
          </a:bodyPr>
          <a:lstStyle/>
          <a:p>
            <a:pPr algn="ctr"/>
            <a:r>
              <a:rPr lang="en-US" sz="800" dirty="0"/>
              <a:t>Sources: CNN.com, </a:t>
            </a:r>
            <a:r>
              <a:rPr lang="en-US" sz="800" i="1" dirty="0"/>
              <a:t>Here's what the GOP plans for health care look like, </a:t>
            </a:r>
            <a:r>
              <a:rPr lang="en-US" sz="800" dirty="0"/>
              <a:t>Tami Luhby, 3/29/19 </a:t>
            </a:r>
            <a:r>
              <a:rPr lang="en-US" sz="800" dirty="0">
                <a:hlinkClick r:id="rId7"/>
              </a:rPr>
              <a:t>https://www.cnn.com/2019/03/28/politics/republican-health-care-proposals/index.html</a:t>
            </a:r>
            <a:r>
              <a:rPr lang="en-US" sz="800" dirty="0"/>
              <a:t>; Becker’s Hospital Review, </a:t>
            </a:r>
            <a:r>
              <a:rPr lang="en-US" sz="800" i="1" dirty="0"/>
              <a:t>House Democrats unveil healthcare bill: 8 things to know, </a:t>
            </a:r>
            <a:r>
              <a:rPr lang="en-US" sz="800" dirty="0"/>
              <a:t>Kelly Gooch, 3/27/19 </a:t>
            </a:r>
            <a:r>
              <a:rPr lang="en-US" sz="800" dirty="0">
                <a:hlinkClick r:id="rId8"/>
              </a:rPr>
              <a:t>https://www.beckershospitalreview.com/hospital-management-administration/house-democrats-unveil-healthcare-bill-8-things-to-know.html</a:t>
            </a:r>
            <a:r>
              <a:rPr lang="en-US" sz="800" dirty="0"/>
              <a:t>; image: By Sagearbor - Own work, CC BY-SA 4.0, https://commons.wikimedia.org/w/index.php?curid=75168357</a:t>
            </a:r>
          </a:p>
        </p:txBody>
      </p:sp>
    </p:spTree>
    <p:extLst>
      <p:ext uri="{BB962C8B-B14F-4D97-AF65-F5344CB8AC3E}">
        <p14:creationId xmlns:p14="http://schemas.microsoft.com/office/powerpoint/2010/main" val="51481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6400800" cy="457200"/>
          </a:xfrm>
        </p:spPr>
        <p:txBody>
          <a:bodyPr>
            <a:noAutofit/>
          </a:bodyPr>
          <a:lstStyle/>
          <a:p>
            <a:r>
              <a:rPr lang="en-US" sz="2600" b="1" dirty="0">
                <a:latin typeface="Avenir Next" panose="020B0503020202020204" pitchFamily="34" charset="0"/>
              </a:rPr>
              <a:t>Medicare Margins by Hospital Type</a:t>
            </a:r>
          </a:p>
        </p:txBody>
      </p:sp>
      <p:sp>
        <p:nvSpPr>
          <p:cNvPr id="2" name="TextBox 1">
            <a:extLst>
              <a:ext uri="{FF2B5EF4-FFF2-40B4-BE49-F238E27FC236}">
                <a16:creationId xmlns:a16="http://schemas.microsoft.com/office/drawing/2014/main" id="{2A9233CE-C304-3940-AA07-8CA5A9F6F05A}"/>
              </a:ext>
            </a:extLst>
          </p:cNvPr>
          <p:cNvSpPr txBox="1"/>
          <p:nvPr/>
        </p:nvSpPr>
        <p:spPr>
          <a:xfrm>
            <a:off x="2209800" y="6033671"/>
            <a:ext cx="4670381" cy="338554"/>
          </a:xfrm>
          <a:prstGeom prst="rect">
            <a:avLst/>
          </a:prstGeom>
          <a:noFill/>
        </p:spPr>
        <p:txBody>
          <a:bodyPr wrap="none" rtlCol="0">
            <a:spAutoFit/>
          </a:bodyPr>
          <a:lstStyle/>
          <a:p>
            <a:r>
              <a:rPr lang="en-US" sz="1600" dirty="0"/>
              <a:t>Source: </a:t>
            </a:r>
            <a:r>
              <a:rPr lang="en-US" sz="1600" dirty="0" err="1"/>
              <a:t>MedPac</a:t>
            </a:r>
            <a:r>
              <a:rPr lang="en-US" sz="1600" dirty="0"/>
              <a:t> Report to Congress, March 15, 2019</a:t>
            </a:r>
          </a:p>
        </p:txBody>
      </p:sp>
      <p:pic>
        <p:nvPicPr>
          <p:cNvPr id="4" name="Picture 3">
            <a:extLst>
              <a:ext uri="{FF2B5EF4-FFF2-40B4-BE49-F238E27FC236}">
                <a16:creationId xmlns:a16="http://schemas.microsoft.com/office/drawing/2014/main" id="{512B09CA-E308-BB40-9918-29B9CFAB230D}"/>
              </a:ext>
            </a:extLst>
          </p:cNvPr>
          <p:cNvPicPr>
            <a:picLocks noChangeAspect="1"/>
          </p:cNvPicPr>
          <p:nvPr/>
        </p:nvPicPr>
        <p:blipFill>
          <a:blip r:embed="rId2"/>
          <a:stretch>
            <a:fillRect/>
          </a:stretch>
        </p:blipFill>
        <p:spPr>
          <a:xfrm>
            <a:off x="368300" y="1143000"/>
            <a:ext cx="8407400" cy="4572000"/>
          </a:xfrm>
          <a:prstGeom prst="rect">
            <a:avLst/>
          </a:prstGeom>
        </p:spPr>
      </p:pic>
    </p:spTree>
    <p:extLst>
      <p:ext uri="{BB962C8B-B14F-4D97-AF65-F5344CB8AC3E}">
        <p14:creationId xmlns:p14="http://schemas.microsoft.com/office/powerpoint/2010/main" val="39943936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C8D87D-9488-495A-BF29-4CED791C397E}"/>
              </a:ext>
            </a:extLst>
          </p:cNvPr>
          <p:cNvSpPr>
            <a:spLocks noGrp="1"/>
          </p:cNvSpPr>
          <p:nvPr>
            <p:ph type="title"/>
          </p:nvPr>
        </p:nvSpPr>
        <p:spPr>
          <a:xfrm>
            <a:off x="0" y="457200"/>
            <a:ext cx="9372600" cy="457200"/>
          </a:xfrm>
        </p:spPr>
        <p:txBody>
          <a:bodyPr>
            <a:noAutofit/>
          </a:bodyPr>
          <a:lstStyle/>
          <a:p>
            <a:r>
              <a:rPr lang="en-US" sz="2600" b="1" dirty="0">
                <a:latin typeface="Avenir Next" panose="020B0503020202020204" pitchFamily="34" charset="0"/>
              </a:rPr>
              <a:t>Hospitals Targeted in Federal Cost-Cutting Push (3/6/19)</a:t>
            </a:r>
          </a:p>
        </p:txBody>
      </p:sp>
      <p:sp>
        <p:nvSpPr>
          <p:cNvPr id="5" name="Content Placeholder 4">
            <a:extLst>
              <a:ext uri="{FF2B5EF4-FFF2-40B4-BE49-F238E27FC236}">
                <a16:creationId xmlns:a16="http://schemas.microsoft.com/office/drawing/2014/main" id="{483DDA08-3C5E-4459-9E71-A092680063C1}"/>
              </a:ext>
            </a:extLst>
          </p:cNvPr>
          <p:cNvSpPr>
            <a:spLocks noGrp="1"/>
          </p:cNvSpPr>
          <p:nvPr>
            <p:ph idx="1"/>
          </p:nvPr>
        </p:nvSpPr>
        <p:spPr>
          <a:xfrm>
            <a:off x="304800" y="1066800"/>
            <a:ext cx="6446982" cy="5105400"/>
          </a:xfrm>
        </p:spPr>
        <p:txBody>
          <a:bodyPr>
            <a:normAutofit lnSpcReduction="10000"/>
          </a:bodyPr>
          <a:lstStyle/>
          <a:p>
            <a:r>
              <a:rPr lang="en-US" sz="1800" dirty="0"/>
              <a:t>Led by Sen. Lamar Alexander (R-Tenn.), a bipartisan group including the Brookings Institution and the American Enterprise Institute submitted a set of healthcare cost-cutting recommendations that target hospitals </a:t>
            </a:r>
          </a:p>
          <a:p>
            <a:r>
              <a:rPr lang="en-US" sz="1800" dirty="0"/>
              <a:t>Recommendations in the letter include:</a:t>
            </a:r>
          </a:p>
          <a:p>
            <a:pPr lvl="1">
              <a:buFont typeface="Wingdings" panose="05000000000000000000" pitchFamily="2" charset="2"/>
              <a:buChar char="Ø"/>
            </a:pPr>
            <a:r>
              <a:rPr lang="en-US" sz="1800" b="1" dirty="0"/>
              <a:t>Targeting merger-and-acquisition (M&amp;A) activity</a:t>
            </a:r>
          </a:p>
          <a:p>
            <a:pPr lvl="2">
              <a:buFont typeface="Wingdings" panose="05000000000000000000" pitchFamily="2" charset="2"/>
              <a:buChar char="Ø"/>
            </a:pPr>
            <a:r>
              <a:rPr lang="en-US" sz="1700" dirty="0"/>
              <a:t>Specifically, increased for antitrust enforcement by the Federal Trade Commission and the Department of Justice’s Antitrust Division against both provider and health plan M&amp;A</a:t>
            </a:r>
            <a:endParaRPr lang="en-US" sz="1000" i="1" dirty="0">
              <a:solidFill>
                <a:schemeClr val="accent2"/>
              </a:solidFill>
              <a:latin typeface="Garamond" panose="02020404030301010803" pitchFamily="18" charset="0"/>
            </a:endParaRPr>
          </a:p>
          <a:p>
            <a:pPr lvl="1">
              <a:buFont typeface="Wingdings" panose="05000000000000000000" pitchFamily="2" charset="2"/>
              <a:buChar char="Ø"/>
            </a:pPr>
            <a:r>
              <a:rPr lang="en-US" sz="1800" b="1" dirty="0"/>
              <a:t>Eliminating any willing provider rules governing network participation</a:t>
            </a:r>
          </a:p>
          <a:p>
            <a:pPr lvl="1">
              <a:buFont typeface="Wingdings" panose="05000000000000000000" pitchFamily="2" charset="2"/>
              <a:buChar char="Ø"/>
            </a:pPr>
            <a:r>
              <a:rPr lang="en-US" sz="1800" b="1" dirty="0"/>
              <a:t>Requiring participation in all-payer claims databases</a:t>
            </a:r>
          </a:p>
          <a:p>
            <a:pPr lvl="1">
              <a:buFont typeface="Wingdings" panose="05000000000000000000" pitchFamily="2" charset="2"/>
              <a:buChar char="Ø"/>
            </a:pPr>
            <a:r>
              <a:rPr lang="en-US" sz="1800" b="1" dirty="0"/>
              <a:t>Repealing certificate of need laws</a:t>
            </a:r>
          </a:p>
          <a:p>
            <a:pPr lvl="1">
              <a:buFont typeface="Wingdings" panose="05000000000000000000" pitchFamily="2" charset="2"/>
              <a:buChar char="Ø"/>
            </a:pPr>
            <a:r>
              <a:rPr lang="en-US" sz="1800" b="1" dirty="0"/>
              <a:t>Requiring contracts to eliminate surprise bills</a:t>
            </a:r>
          </a:p>
          <a:p>
            <a:pPr lvl="1">
              <a:buFont typeface="Wingdings" panose="05000000000000000000" pitchFamily="2" charset="2"/>
              <a:buChar char="Ø"/>
            </a:pPr>
            <a:r>
              <a:rPr lang="en-US" sz="1800" b="1" i="1" dirty="0"/>
              <a:t>Expanding site-neutral payments</a:t>
            </a:r>
          </a:p>
          <a:p>
            <a:pPr lvl="1">
              <a:buFont typeface="Wingdings" panose="05000000000000000000" pitchFamily="2" charset="2"/>
              <a:buChar char="Ø"/>
            </a:pPr>
            <a:r>
              <a:rPr lang="en-US" sz="1800" b="1" dirty="0"/>
              <a:t>Expanding bundled payments</a:t>
            </a:r>
          </a:p>
          <a:p>
            <a:pPr lvl="1">
              <a:buFont typeface="Wingdings" panose="05000000000000000000" pitchFamily="2" charset="2"/>
              <a:buChar char="Ø"/>
            </a:pPr>
            <a:r>
              <a:rPr lang="en-US" sz="1800" b="1" i="1" dirty="0"/>
              <a:t>Narrowing 340B</a:t>
            </a:r>
          </a:p>
        </p:txBody>
      </p:sp>
      <p:sp>
        <p:nvSpPr>
          <p:cNvPr id="6" name="TextBox 5">
            <a:extLst>
              <a:ext uri="{FF2B5EF4-FFF2-40B4-BE49-F238E27FC236}">
                <a16:creationId xmlns:a16="http://schemas.microsoft.com/office/drawing/2014/main" id="{2D706599-704E-45DC-B23C-B43A36558796}"/>
              </a:ext>
            </a:extLst>
          </p:cNvPr>
          <p:cNvSpPr txBox="1"/>
          <p:nvPr/>
        </p:nvSpPr>
        <p:spPr>
          <a:xfrm>
            <a:off x="628650" y="6457890"/>
            <a:ext cx="7886700" cy="400110"/>
          </a:xfrm>
          <a:prstGeom prst="rect">
            <a:avLst/>
          </a:prstGeom>
          <a:noFill/>
        </p:spPr>
        <p:txBody>
          <a:bodyPr wrap="square" rtlCol="0">
            <a:spAutoFit/>
          </a:bodyPr>
          <a:lstStyle/>
          <a:p>
            <a:pPr algn="ctr"/>
            <a:r>
              <a:rPr lang="en-US" sz="1000" dirty="0"/>
              <a:t>Source: hfma.org Healthcare Business News, </a:t>
            </a:r>
            <a:r>
              <a:rPr lang="en-US" sz="1000" i="1" dirty="0"/>
              <a:t>Hospitals Targeted in Federal Cost-Saving Ideas, Rich Daly, </a:t>
            </a:r>
            <a:r>
              <a:rPr lang="en-US" sz="1000" dirty="0"/>
              <a:t>3/6/19, https://www.hfma.org/Content.aspx?id=63470</a:t>
            </a:r>
          </a:p>
        </p:txBody>
      </p:sp>
      <p:sp>
        <p:nvSpPr>
          <p:cNvPr id="2" name="TextBox 1">
            <a:extLst>
              <a:ext uri="{FF2B5EF4-FFF2-40B4-BE49-F238E27FC236}">
                <a16:creationId xmlns:a16="http://schemas.microsoft.com/office/drawing/2014/main" id="{257D4490-69AF-46FE-B01E-1CF7EB5F4742}"/>
              </a:ext>
            </a:extLst>
          </p:cNvPr>
          <p:cNvSpPr txBox="1"/>
          <p:nvPr/>
        </p:nvSpPr>
        <p:spPr>
          <a:xfrm>
            <a:off x="6751782" y="1687689"/>
            <a:ext cx="2207491" cy="4108817"/>
          </a:xfrm>
          <a:prstGeom prst="rect">
            <a:avLst/>
          </a:prstGeom>
          <a:noFill/>
        </p:spPr>
        <p:txBody>
          <a:bodyPr wrap="square" rtlCol="0">
            <a:spAutoFit/>
          </a:bodyPr>
          <a:lstStyle/>
          <a:p>
            <a:r>
              <a:rPr lang="en-US" sz="2000" i="1" dirty="0">
                <a:solidFill>
                  <a:schemeClr val="accent2"/>
                </a:solidFill>
                <a:latin typeface="Garamond" panose="02020404030301010803" pitchFamily="18" charset="0"/>
              </a:rPr>
              <a:t>“There’s just no getting around the fact that hospitals make up a huge chunk of healthcare spending in the United States…So, if you want to save any substantial amount of money, it’s going to be hard to do that without having any effects on the hospitals.”</a:t>
            </a:r>
          </a:p>
          <a:p>
            <a:r>
              <a:rPr lang="en-US" sz="1050" i="1" dirty="0" err="1">
                <a:solidFill>
                  <a:schemeClr val="accent2"/>
                </a:solidFill>
                <a:latin typeface="Garamond" panose="02020404030301010803" pitchFamily="18" charset="0"/>
              </a:rPr>
              <a:t>Benedic</a:t>
            </a:r>
            <a:r>
              <a:rPr lang="en-US" sz="1050" i="1" dirty="0">
                <a:solidFill>
                  <a:schemeClr val="accent2"/>
                </a:solidFill>
                <a:latin typeface="Garamond" panose="02020404030301010803" pitchFamily="18" charset="0"/>
              </a:rPr>
              <a:t> Ippolito, an author of the joint letter and an economist at AEI</a:t>
            </a:r>
          </a:p>
        </p:txBody>
      </p:sp>
    </p:spTree>
    <p:extLst>
      <p:ext uri="{BB962C8B-B14F-4D97-AF65-F5344CB8AC3E}">
        <p14:creationId xmlns:p14="http://schemas.microsoft.com/office/powerpoint/2010/main" val="270403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706599-704E-45DC-B23C-B43A36558796}"/>
              </a:ext>
            </a:extLst>
          </p:cNvPr>
          <p:cNvSpPr txBox="1"/>
          <p:nvPr/>
        </p:nvSpPr>
        <p:spPr>
          <a:xfrm>
            <a:off x="628650" y="6457890"/>
            <a:ext cx="7886700" cy="400110"/>
          </a:xfrm>
          <a:prstGeom prst="rect">
            <a:avLst/>
          </a:prstGeom>
          <a:noFill/>
        </p:spPr>
        <p:txBody>
          <a:bodyPr wrap="square" rtlCol="0">
            <a:spAutoFit/>
          </a:bodyPr>
          <a:lstStyle/>
          <a:p>
            <a:pPr algn="ctr"/>
            <a:r>
              <a:rPr lang="en-US" sz="1000" dirty="0"/>
              <a:t>Source: hfma.org Healthcare Business News, </a:t>
            </a:r>
            <a:r>
              <a:rPr lang="en-US" sz="1000" i="1" dirty="0"/>
              <a:t>Hospitals Targeted in Federal Cost-Saving Ideas, Rich Daly, </a:t>
            </a:r>
            <a:r>
              <a:rPr lang="en-US" sz="1000" dirty="0"/>
              <a:t>3/6/19, https://www.hfma.org/Content.aspx?id=63470</a:t>
            </a:r>
          </a:p>
        </p:txBody>
      </p:sp>
      <p:sp>
        <p:nvSpPr>
          <p:cNvPr id="7" name="Content Placeholder 6">
            <a:extLst>
              <a:ext uri="{FF2B5EF4-FFF2-40B4-BE49-F238E27FC236}">
                <a16:creationId xmlns:a16="http://schemas.microsoft.com/office/drawing/2014/main" id="{74E4EA05-593C-40BB-97B0-4FDE4514375D}"/>
              </a:ext>
            </a:extLst>
          </p:cNvPr>
          <p:cNvSpPr>
            <a:spLocks noGrp="1"/>
          </p:cNvSpPr>
          <p:nvPr>
            <p:ph idx="1"/>
          </p:nvPr>
        </p:nvSpPr>
        <p:spPr>
          <a:blipFill dpi="0" rotWithShape="1">
            <a:blip r:embed="rId2">
              <a:alphaModFix amt="25000"/>
            </a:blip>
            <a:srcRect/>
            <a:stretch>
              <a:fillRect/>
            </a:stretch>
          </a:blipFill>
        </p:spPr>
        <p:txBody>
          <a:bodyPr/>
          <a:lstStyle/>
          <a:p>
            <a:r>
              <a:rPr lang="en-US" dirty="0"/>
              <a:t>Per AEI economist Ippolito, the proposed initiatives most likely to pass are those targeting </a:t>
            </a:r>
            <a:r>
              <a:rPr lang="en-US" b="1" dirty="0"/>
              <a:t>surprise medical bills </a:t>
            </a:r>
            <a:r>
              <a:rPr lang="en-US" dirty="0"/>
              <a:t>and pushing </a:t>
            </a:r>
            <a:r>
              <a:rPr lang="en-US" b="1" dirty="0"/>
              <a:t>all-payer claims databases</a:t>
            </a:r>
          </a:p>
          <a:p>
            <a:pPr lvl="1">
              <a:buFont typeface="Wingdings" panose="05000000000000000000" pitchFamily="2" charset="2"/>
              <a:buChar char="Ø"/>
            </a:pPr>
            <a:r>
              <a:rPr lang="en-US" dirty="0"/>
              <a:t>The proposed approach to reducing </a:t>
            </a:r>
            <a:r>
              <a:rPr lang="en-US" b="1" dirty="0"/>
              <a:t>surprise medical bills </a:t>
            </a:r>
            <a:r>
              <a:rPr lang="en-US" dirty="0"/>
              <a:t>would require physicians practicing at hospitals to participate in the same insurer contracts as the hospital</a:t>
            </a:r>
          </a:p>
          <a:p>
            <a:pPr lvl="1">
              <a:buFont typeface="Wingdings" panose="05000000000000000000" pitchFamily="2" charset="2"/>
              <a:buChar char="Ø"/>
            </a:pPr>
            <a:r>
              <a:rPr lang="en-US" dirty="0"/>
              <a:t>The effort to establish </a:t>
            </a:r>
            <a:r>
              <a:rPr lang="en-US" b="1" dirty="0"/>
              <a:t>all-payer claims databases (</a:t>
            </a:r>
            <a:r>
              <a:rPr lang="en-US" b="1" dirty="0" err="1"/>
              <a:t>APCDs</a:t>
            </a:r>
            <a:r>
              <a:rPr lang="en-US" b="1" dirty="0"/>
              <a:t>) </a:t>
            </a:r>
            <a:r>
              <a:rPr lang="en-US" dirty="0"/>
              <a:t>would entail federal requirements for self-insured plans to contribute data to the repositories that collect claims records from all public and private payers operating within a state</a:t>
            </a:r>
          </a:p>
          <a:p>
            <a:r>
              <a:rPr lang="en-US" dirty="0"/>
              <a:t>Health plan leaders expressed support for many proposed measures, including the request for antitrust funding</a:t>
            </a:r>
          </a:p>
          <a:p>
            <a:r>
              <a:rPr lang="en-US" dirty="0"/>
              <a:t>Provider groups advocated for a range of cost-cutting measures including value-based payments and incentives for APMs</a:t>
            </a:r>
          </a:p>
        </p:txBody>
      </p:sp>
      <p:sp>
        <p:nvSpPr>
          <p:cNvPr id="8" name="Title 3">
            <a:extLst>
              <a:ext uri="{FF2B5EF4-FFF2-40B4-BE49-F238E27FC236}">
                <a16:creationId xmlns:a16="http://schemas.microsoft.com/office/drawing/2014/main" id="{885D61E0-52D7-2744-807E-86FD2D7BC82A}"/>
              </a:ext>
            </a:extLst>
          </p:cNvPr>
          <p:cNvSpPr>
            <a:spLocks noGrp="1"/>
          </p:cNvSpPr>
          <p:nvPr>
            <p:ph type="title"/>
          </p:nvPr>
        </p:nvSpPr>
        <p:spPr>
          <a:xfrm>
            <a:off x="0" y="457200"/>
            <a:ext cx="9372600" cy="457200"/>
          </a:xfrm>
        </p:spPr>
        <p:txBody>
          <a:bodyPr>
            <a:noAutofit/>
          </a:bodyPr>
          <a:lstStyle/>
          <a:p>
            <a:r>
              <a:rPr lang="en-US" sz="2600" b="1" dirty="0">
                <a:latin typeface="Avenir Next" panose="020B0503020202020204" pitchFamily="34" charset="0"/>
              </a:rPr>
              <a:t>Hospitals Targeted in Federal Cost-Cutting Push (3/6/19)</a:t>
            </a:r>
          </a:p>
        </p:txBody>
      </p:sp>
    </p:spTree>
    <p:extLst>
      <p:ext uri="{BB962C8B-B14F-4D97-AF65-F5344CB8AC3E}">
        <p14:creationId xmlns:p14="http://schemas.microsoft.com/office/powerpoint/2010/main" val="2792752875"/>
      </p:ext>
    </p:extLst>
  </p:cSld>
  <p:clrMapOvr>
    <a:masterClrMapping/>
  </p:clrMapOvr>
</p:sld>
</file>

<file path=ppt/theme/theme1.xml><?xml version="1.0" encoding="utf-8"?>
<a:theme xmlns:a="http://schemas.openxmlformats.org/drawingml/2006/main" name="1_Office Theme">
  <a:themeElements>
    <a:clrScheme name="Stroudwater colors">
      <a:dk1>
        <a:sysClr val="windowText" lastClr="000000"/>
      </a:dk1>
      <a:lt1>
        <a:sysClr val="window" lastClr="FFFFFF"/>
      </a:lt1>
      <a:dk2>
        <a:srgbClr val="4E5B6F"/>
      </a:dk2>
      <a:lt2>
        <a:srgbClr val="D6ECFF"/>
      </a:lt2>
      <a:accent1>
        <a:srgbClr val="005B99"/>
      </a:accent1>
      <a:accent2>
        <a:srgbClr val="FF6600"/>
      </a:accent2>
      <a:accent3>
        <a:srgbClr val="6D6E70"/>
      </a:accent3>
      <a:accent4>
        <a:srgbClr val="C00000"/>
      </a:accent4>
      <a:accent5>
        <a:srgbClr val="425EA9"/>
      </a:accent5>
      <a:accent6>
        <a:srgbClr val="47596C"/>
      </a:accent6>
      <a:hlink>
        <a:srgbClr val="007DEA"/>
      </a:hlink>
      <a:folHlink>
        <a:srgbClr val="003E75"/>
      </a:folHlink>
    </a:clrScheme>
    <a:fontScheme name="Stroudwater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50593</TotalTime>
  <Words>6256</Words>
  <Application>Microsoft Office PowerPoint</Application>
  <PresentationFormat>On-screen Show (4:3)</PresentationFormat>
  <Paragraphs>398</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Adobe Garamond Pro</vt:lpstr>
      <vt:lpstr>Arial</vt:lpstr>
      <vt:lpstr>Avenir Next</vt:lpstr>
      <vt:lpstr>Calibri</vt:lpstr>
      <vt:lpstr>Garamond</vt:lpstr>
      <vt:lpstr>Gill Sans MT</vt:lpstr>
      <vt:lpstr>Trebuchet MS</vt:lpstr>
      <vt:lpstr>Verdana</vt:lpstr>
      <vt:lpstr>Wingdings</vt:lpstr>
      <vt:lpstr>1_Office Theme</vt:lpstr>
      <vt:lpstr>PowerPoint Presentation</vt:lpstr>
      <vt:lpstr>Key Takeaways</vt:lpstr>
      <vt:lpstr>Key Takeaways (Continued)</vt:lpstr>
      <vt:lpstr>Judge Rules ACA Unconstitutional (12/14/2018)</vt:lpstr>
      <vt:lpstr>      DOJ: Entire ACA Should Be Struck Down (3/25/19)</vt:lpstr>
      <vt:lpstr>Democrats’ and Republicans’ Healthcare Plans </vt:lpstr>
      <vt:lpstr>Medicare Margins by Hospital Type</vt:lpstr>
      <vt:lpstr>Hospitals Targeted in Federal Cost-Cutting Push (3/6/19)</vt:lpstr>
      <vt:lpstr>Hospitals Targeted in Federal Cost-Cutting Push (3/6/19)</vt:lpstr>
      <vt:lpstr>MedPAC Expected to Call for National Medicare ED Coding (3/7/19)</vt:lpstr>
      <vt:lpstr>MedPAC March 2019 Report to Congress: Highlights</vt:lpstr>
      <vt:lpstr>MedPAC March 2019 Report to Congress: Hospital Payment Updates</vt:lpstr>
      <vt:lpstr>MedPAC March 2019 Report to Congress: Hospital Value Incentive Program (HVIP) </vt:lpstr>
      <vt:lpstr>Other MedPAC Findings in 2017</vt:lpstr>
      <vt:lpstr>CMS Seeks Public Input on Star Ratings (3/2/19)</vt:lpstr>
      <vt:lpstr>CMS 2020 IPPS Proposed Rule (April 23, 2019): Summary</vt:lpstr>
      <vt:lpstr>CMS 2020 IPPS Proposed Rule (4/23/2019): Summary</vt:lpstr>
      <vt:lpstr>CMS Medicare Hospital IPPS and LTCH Prospective Payment System Proposed Rule: Proposed Changes to Payment Rates Under IPPS</vt:lpstr>
      <vt:lpstr>CMS 2020 IPPS Proposed Rule: CAH-Specific Summary</vt:lpstr>
      <vt:lpstr>CMS 2020 IPPS Proposed Rule: CAH-Specific Summary</vt:lpstr>
      <vt:lpstr>CMS 2020 IPPS Proposed Rule: CAH-Specific Summary</vt:lpstr>
      <vt:lpstr>The CMS Primary Cares Initiative (4/22/2019): Primary Care First and Direct Contracting</vt:lpstr>
      <vt:lpstr>What Is Primary Care First (PFC)?</vt:lpstr>
      <vt:lpstr>What is PCF payment model?</vt:lpstr>
      <vt:lpstr>Who Can Participate in PCF?</vt:lpstr>
      <vt:lpstr>What Is Direct Contracting?</vt:lpstr>
      <vt:lpstr>Direct Contracting: Three Payment Models</vt:lpstr>
      <vt:lpstr>Direct Contracting: Payment Model Goals</vt:lpstr>
      <vt:lpstr>2019 Physician ROI</vt:lpstr>
      <vt:lpstr>Ochsner Health Network and Walmart Launch a New Health Plan</vt:lpstr>
      <vt:lpstr>Walmart-Humana Merger Could Have Negative Impact on Hospitals </vt:lpstr>
      <vt:lpstr>CVS-Aetna Merger Aims to Disrupt Delivery Model</vt:lpstr>
      <vt:lpstr>Apple Has Targeted Health Care As Major Focus</vt:lpstr>
      <vt:lpstr>EverylyWell is Focused on Redefining Lab Testing</vt:lpstr>
      <vt:lpstr>Walgreens / LabCorp Partnership Shifting More Services to Retail Settings</vt:lpstr>
      <vt:lpstr>Best Buy Targets Digital Health Space with TytoCare Partnership</vt:lpstr>
      <vt:lpstr>106 Rural Hospital Closures Since 2010</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Unraveling Evaluation and Management Coding</dc:title>
  <dc:creator>Laurie Daigle</dc:creator>
  <cp:lastModifiedBy>Galvez, Nicholas</cp:lastModifiedBy>
  <cp:revision>807</cp:revision>
  <cp:lastPrinted>2019-02-14T18:57:49Z</cp:lastPrinted>
  <dcterms:created xsi:type="dcterms:W3CDTF">2011-10-12T19:40:47Z</dcterms:created>
  <dcterms:modified xsi:type="dcterms:W3CDTF">2019-05-24T15:43:23Z</dcterms:modified>
</cp:coreProperties>
</file>