
<file path=[Content_Types].xml><?xml version="1.0" encoding="utf-8"?>
<Types xmlns="http://schemas.openxmlformats.org/package/2006/content-types">
  <Default Extension="png" ContentType="image/png"/>
  <Default Extension="tmp"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448" r:id="rId2"/>
    <p:sldId id="1792" r:id="rId3"/>
    <p:sldId id="1791" r:id="rId4"/>
    <p:sldId id="794" r:id="rId5"/>
    <p:sldId id="1839" r:id="rId6"/>
    <p:sldId id="1812" r:id="rId7"/>
    <p:sldId id="1828" r:id="rId8"/>
    <p:sldId id="1829" r:id="rId9"/>
    <p:sldId id="1840" r:id="rId10"/>
    <p:sldId id="1808" r:id="rId11"/>
    <p:sldId id="1831" r:id="rId12"/>
    <p:sldId id="1838" r:id="rId13"/>
    <p:sldId id="1835" r:id="rId14"/>
    <p:sldId id="1833" r:id="rId15"/>
    <p:sldId id="1841" r:id="rId16"/>
    <p:sldId id="1830" r:id="rId17"/>
    <p:sldId id="1834" r:id="rId18"/>
    <p:sldId id="1836" r:id="rId19"/>
    <p:sldId id="502"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rche, Julia K" initials="LJK" lastIdx="9" clrIdx="0">
    <p:extLst>
      <p:ext uri="{19B8F6BF-5375-455C-9EA6-DF929625EA0E}">
        <p15:presenceInfo xmlns:p15="http://schemas.microsoft.com/office/powerpoint/2012/main" userId="S-1-5-21-2744878847-1876734302-662453930-4996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477389"/>
    <a:srgbClr val="E9F0F3"/>
    <a:srgbClr val="DBE7EC"/>
    <a:srgbClr val="F8F9FA"/>
    <a:srgbClr val="E9EDEF"/>
    <a:srgbClr val="D0D9DE"/>
    <a:srgbClr val="79A4B9"/>
    <a:srgbClr val="568AA4"/>
    <a:srgbClr val="94B6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50" autoAdjust="0"/>
    <p:restoredTop sz="81053" autoAdjust="0"/>
  </p:normalViewPr>
  <p:slideViewPr>
    <p:cSldViewPr snapToGrid="0">
      <p:cViewPr varScale="1">
        <p:scale>
          <a:sx n="86" d="100"/>
          <a:sy n="86" d="100"/>
        </p:scale>
        <p:origin x="2352" y="84"/>
      </p:cViewPr>
      <p:guideLst/>
    </p:cSldViewPr>
  </p:slideViewPr>
  <p:notesTextViewPr>
    <p:cViewPr>
      <p:scale>
        <a:sx n="1" d="1"/>
        <a:sy n="1" d="1"/>
      </p:scale>
      <p:origin x="0" y="0"/>
    </p:cViewPr>
  </p:notesTextViewPr>
  <p:sorterViewPr>
    <p:cViewPr>
      <p:scale>
        <a:sx n="110" d="100"/>
        <a:sy n="110" d="100"/>
      </p:scale>
      <p:origin x="0" y="0"/>
    </p:cViewPr>
  </p:sorterViewPr>
  <p:notesViewPr>
    <p:cSldViewPr snapToGrid="0">
      <p:cViewPr varScale="1">
        <p:scale>
          <a:sx n="84" d="100"/>
          <a:sy n="84" d="100"/>
        </p:scale>
        <p:origin x="379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6578"/>
          </a:xfrm>
          <a:prstGeom prst="rect">
            <a:avLst/>
          </a:prstGeom>
        </p:spPr>
        <p:txBody>
          <a:bodyPr vert="horz" lIns="91768" tIns="45884" rIns="91768" bIns="45884" rtlCol="0"/>
          <a:lstStyle>
            <a:lvl1pPr algn="l">
              <a:defRPr sz="1200"/>
            </a:lvl1pPr>
          </a:lstStyle>
          <a:p>
            <a:endParaRPr lang="en-US" dirty="0"/>
          </a:p>
        </p:txBody>
      </p:sp>
      <p:sp>
        <p:nvSpPr>
          <p:cNvPr id="3" name="Date Placeholder 2"/>
          <p:cNvSpPr>
            <a:spLocks noGrp="1"/>
          </p:cNvSpPr>
          <p:nvPr>
            <p:ph type="dt" sz="quarter" idx="1"/>
          </p:nvPr>
        </p:nvSpPr>
        <p:spPr>
          <a:xfrm>
            <a:off x="3970339" y="0"/>
            <a:ext cx="3038475" cy="466578"/>
          </a:xfrm>
          <a:prstGeom prst="rect">
            <a:avLst/>
          </a:prstGeom>
        </p:spPr>
        <p:txBody>
          <a:bodyPr vert="horz" lIns="91768" tIns="45884" rIns="91768" bIns="45884" rtlCol="0"/>
          <a:lstStyle>
            <a:lvl1pPr algn="r">
              <a:defRPr sz="1200"/>
            </a:lvl1pPr>
          </a:lstStyle>
          <a:p>
            <a:fld id="{A9B734D9-FBB7-4B85-86A2-24E15EDE55E0}" type="datetimeFigureOut">
              <a:rPr lang="en-US" smtClean="0"/>
              <a:t>5/20/2019</a:t>
            </a:fld>
            <a:endParaRPr lang="en-US" dirty="0"/>
          </a:p>
        </p:txBody>
      </p:sp>
      <p:sp>
        <p:nvSpPr>
          <p:cNvPr id="4" name="Footer Placeholder 3"/>
          <p:cNvSpPr>
            <a:spLocks noGrp="1"/>
          </p:cNvSpPr>
          <p:nvPr>
            <p:ph type="ftr" sz="quarter" idx="2"/>
          </p:nvPr>
        </p:nvSpPr>
        <p:spPr>
          <a:xfrm>
            <a:off x="1" y="8829823"/>
            <a:ext cx="3038475" cy="466578"/>
          </a:xfrm>
          <a:prstGeom prst="rect">
            <a:avLst/>
          </a:prstGeom>
        </p:spPr>
        <p:txBody>
          <a:bodyPr vert="horz" lIns="91768" tIns="45884" rIns="91768" bIns="4588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823"/>
            <a:ext cx="3038475" cy="466578"/>
          </a:xfrm>
          <a:prstGeom prst="rect">
            <a:avLst/>
          </a:prstGeom>
        </p:spPr>
        <p:txBody>
          <a:bodyPr vert="horz" lIns="91768" tIns="45884" rIns="91768" bIns="45884" rtlCol="0" anchor="b"/>
          <a:lstStyle>
            <a:lvl1pPr algn="r">
              <a:defRPr sz="1200"/>
            </a:lvl1pPr>
          </a:lstStyle>
          <a:p>
            <a:fld id="{41803F26-4061-4820-A8A7-DA9F5475917E}" type="slidenum">
              <a:rPr lang="en-US" smtClean="0"/>
              <a:t>‹#›</a:t>
            </a:fld>
            <a:endParaRPr lang="en-US" dirty="0"/>
          </a:p>
        </p:txBody>
      </p:sp>
    </p:spTree>
    <p:extLst>
      <p:ext uri="{BB962C8B-B14F-4D97-AF65-F5344CB8AC3E}">
        <p14:creationId xmlns:p14="http://schemas.microsoft.com/office/powerpoint/2010/main" val="814075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164" tIns="46581" rIns="93164" bIns="46581" rtlCol="0"/>
          <a:lstStyle>
            <a:lvl1pPr algn="l">
              <a:defRPr sz="1200"/>
            </a:lvl1pPr>
          </a:lstStyle>
          <a:p>
            <a:endParaRPr lang="en-US" dirty="0"/>
          </a:p>
        </p:txBody>
      </p:sp>
      <p:sp>
        <p:nvSpPr>
          <p:cNvPr id="3" name="Date Placeholder 2"/>
          <p:cNvSpPr>
            <a:spLocks noGrp="1"/>
          </p:cNvSpPr>
          <p:nvPr>
            <p:ph type="dt" idx="1"/>
          </p:nvPr>
        </p:nvSpPr>
        <p:spPr>
          <a:xfrm>
            <a:off x="3970939" y="0"/>
            <a:ext cx="3037840" cy="466435"/>
          </a:xfrm>
          <a:prstGeom prst="rect">
            <a:avLst/>
          </a:prstGeom>
        </p:spPr>
        <p:txBody>
          <a:bodyPr vert="horz" lIns="93164" tIns="46581" rIns="93164" bIns="46581" rtlCol="0"/>
          <a:lstStyle>
            <a:lvl1pPr algn="r">
              <a:defRPr sz="1200"/>
            </a:lvl1pPr>
          </a:lstStyle>
          <a:p>
            <a:fld id="{E3FD6F98-055A-4837-90F2-8E5F6821A1BB}" type="datetimeFigureOut">
              <a:rPr lang="en-US" smtClean="0"/>
              <a:t>5/20/2019</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64" tIns="46581" rIns="93164" bIns="46581" rtlCol="0" anchor="ctr"/>
          <a:lstStyle/>
          <a:p>
            <a:endParaRPr lang="en-US" dirty="0"/>
          </a:p>
        </p:txBody>
      </p:sp>
      <p:sp>
        <p:nvSpPr>
          <p:cNvPr id="5" name="Notes Placeholder 4"/>
          <p:cNvSpPr>
            <a:spLocks noGrp="1"/>
          </p:cNvSpPr>
          <p:nvPr>
            <p:ph type="body" sz="quarter" idx="3"/>
          </p:nvPr>
        </p:nvSpPr>
        <p:spPr>
          <a:xfrm>
            <a:off x="701040" y="4473894"/>
            <a:ext cx="5608320" cy="3660458"/>
          </a:xfrm>
          <a:prstGeom prst="rect">
            <a:avLst/>
          </a:prstGeom>
        </p:spPr>
        <p:txBody>
          <a:bodyPr vert="horz" lIns="93164" tIns="46581" rIns="93164" bIns="4658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9"/>
            <a:ext cx="3037840" cy="466434"/>
          </a:xfrm>
          <a:prstGeom prst="rect">
            <a:avLst/>
          </a:prstGeom>
        </p:spPr>
        <p:txBody>
          <a:bodyPr vert="horz" lIns="93164" tIns="46581" rIns="93164" bIns="4658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9"/>
            <a:ext cx="3037840" cy="466434"/>
          </a:xfrm>
          <a:prstGeom prst="rect">
            <a:avLst/>
          </a:prstGeom>
        </p:spPr>
        <p:txBody>
          <a:bodyPr vert="horz" lIns="93164" tIns="46581" rIns="93164" bIns="46581" rtlCol="0" anchor="b"/>
          <a:lstStyle>
            <a:lvl1pPr algn="r">
              <a:defRPr sz="1200"/>
            </a:lvl1pPr>
          </a:lstStyle>
          <a:p>
            <a:fld id="{DBCC7D24-0DC9-4E9C-89C0-35D79A09D337}" type="slidenum">
              <a:rPr lang="en-US" smtClean="0"/>
              <a:t>‹#›</a:t>
            </a:fld>
            <a:endParaRPr lang="en-US" dirty="0"/>
          </a:p>
        </p:txBody>
      </p:sp>
    </p:spTree>
    <p:extLst>
      <p:ext uri="{BB962C8B-B14F-4D97-AF65-F5344CB8AC3E}">
        <p14:creationId xmlns:p14="http://schemas.microsoft.com/office/powerpoint/2010/main" val="2864617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DBCC7D24-0DC9-4E9C-89C0-35D79A09D337}" type="slidenum">
              <a:rPr lang="en-US" smtClean="0"/>
              <a:t>1</a:t>
            </a:fld>
            <a:endParaRPr lang="en-US" dirty="0"/>
          </a:p>
        </p:txBody>
      </p:sp>
    </p:spTree>
    <p:extLst>
      <p:ext uri="{BB962C8B-B14F-4D97-AF65-F5344CB8AC3E}">
        <p14:creationId xmlns:p14="http://schemas.microsoft.com/office/powerpoint/2010/main" val="1677056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2AB915C-334B-4D61-8DFD-193315B65E0E}" type="slidenum">
              <a:rPr lang="en-US" smtClean="0"/>
              <a:t>2</a:t>
            </a:fld>
            <a:endParaRPr lang="en-US" dirty="0"/>
          </a:p>
        </p:txBody>
      </p:sp>
    </p:spTree>
    <p:extLst>
      <p:ext uri="{BB962C8B-B14F-4D97-AF65-F5344CB8AC3E}">
        <p14:creationId xmlns:p14="http://schemas.microsoft.com/office/powerpoint/2010/main" val="28994398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moving forward with implementation despite protests. </a:t>
            </a:r>
          </a:p>
          <a:p>
            <a:r>
              <a:rPr lang="en-US" dirty="0"/>
              <a:t>Have legal and procurement process to deal with protests. DHHS in slient period as it relates to add’l information </a:t>
            </a:r>
          </a:p>
        </p:txBody>
      </p:sp>
      <p:sp>
        <p:nvSpPr>
          <p:cNvPr id="4" name="Slide Number Placeholder 3"/>
          <p:cNvSpPr>
            <a:spLocks noGrp="1"/>
          </p:cNvSpPr>
          <p:nvPr>
            <p:ph type="sldNum" sz="quarter" idx="5"/>
          </p:nvPr>
        </p:nvSpPr>
        <p:spPr/>
        <p:txBody>
          <a:bodyPr/>
          <a:lstStyle/>
          <a:p>
            <a:fld id="{72AB915C-334B-4D61-8DFD-193315B65E0E}" type="slidenum">
              <a:rPr lang="en-US" smtClean="0"/>
              <a:t>3</a:t>
            </a:fld>
            <a:endParaRPr lang="en-US" dirty="0"/>
          </a:p>
        </p:txBody>
      </p:sp>
    </p:spTree>
    <p:extLst>
      <p:ext uri="{BB962C8B-B14F-4D97-AF65-F5344CB8AC3E}">
        <p14:creationId xmlns:p14="http://schemas.microsoft.com/office/powerpoint/2010/main" val="3012574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706CA6-53B4-45D3-B391-85B12A28BF05}" type="slidenum">
              <a:rPr lang="en-US" smtClean="0"/>
              <a:t>4</a:t>
            </a:fld>
            <a:endParaRPr lang="en-US" dirty="0"/>
          </a:p>
        </p:txBody>
      </p:sp>
    </p:spTree>
    <p:extLst>
      <p:ext uri="{BB962C8B-B14F-4D97-AF65-F5344CB8AC3E}">
        <p14:creationId xmlns:p14="http://schemas.microsoft.com/office/powerpoint/2010/main" val="2611318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0267" lvl="2" indent="-170267" defTabSz="908091">
              <a:buFont typeface="Arial" panose="020B0604020202020204" pitchFamily="34" charset="0"/>
              <a:buChar char="•"/>
              <a:defRPr/>
            </a:pPr>
            <a:r>
              <a:rPr lang="en-US" i="1" dirty="0"/>
              <a:t>A series of topic-based webinars will educate providers on key topics to effectively serve their patients in the transition to managed care; factsheets and FAQs will accompany each webinar.</a:t>
            </a:r>
            <a:endParaRPr lang="en-US" sz="1400" dirty="0"/>
          </a:p>
          <a:p>
            <a:pPr marL="170267" lvl="2" indent="-170267" defTabSz="908091">
              <a:buFont typeface="Arial" panose="020B0604020202020204" pitchFamily="34" charset="0"/>
              <a:buChar char="•"/>
              <a:defRPr/>
            </a:pPr>
            <a:r>
              <a:rPr lang="en-US" i="1" dirty="0"/>
              <a:t>The DHHS webpage will serve as a central hub for providers to access resources about the transition to managed care.</a:t>
            </a:r>
            <a:endParaRPr lang="en-US" sz="1400" dirty="0"/>
          </a:p>
          <a:p>
            <a:endParaRPr lang="en-US" dirty="0"/>
          </a:p>
        </p:txBody>
      </p:sp>
      <p:sp>
        <p:nvSpPr>
          <p:cNvPr id="4" name="Slide Number Placeholder 3"/>
          <p:cNvSpPr>
            <a:spLocks noGrp="1"/>
          </p:cNvSpPr>
          <p:nvPr>
            <p:ph type="sldNum" sz="quarter" idx="10"/>
          </p:nvPr>
        </p:nvSpPr>
        <p:spPr/>
        <p:txBody>
          <a:bodyPr/>
          <a:lstStyle/>
          <a:p>
            <a:fld id="{BF706CA6-53B4-45D3-B391-85B12A28BF05}" type="slidenum">
              <a:rPr lang="en-US" smtClean="0"/>
              <a:t>7</a:t>
            </a:fld>
            <a:endParaRPr lang="en-US" dirty="0"/>
          </a:p>
        </p:txBody>
      </p:sp>
    </p:spTree>
    <p:extLst>
      <p:ext uri="{BB962C8B-B14F-4D97-AF65-F5344CB8AC3E}">
        <p14:creationId xmlns:p14="http://schemas.microsoft.com/office/powerpoint/2010/main" val="2611318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a:p>
            <a:pPr fontAlgn="ctr">
              <a:spcAft>
                <a:spcPts val="1197"/>
              </a:spcAft>
            </a:pPr>
            <a:r>
              <a:rPr lang="en-US" dirty="0"/>
              <a:t>-Conversations began in 2013 at GA about transformation of Medicaid</a:t>
            </a:r>
          </a:p>
          <a:p>
            <a:pPr fontAlgn="ctr">
              <a:spcAft>
                <a:spcPts val="1197"/>
              </a:spcAft>
            </a:pPr>
            <a:r>
              <a:rPr lang="en-US" dirty="0"/>
              <a:t>-In 2015 GA passed enabling legislation that required the state to transform from FFS to managed care</a:t>
            </a:r>
          </a:p>
          <a:p>
            <a:pPr marL="171450" indent="-171450" fontAlgn="ctr">
              <a:spcAft>
                <a:spcPts val="1197"/>
              </a:spcAft>
              <a:buFontTx/>
              <a:buChar char="-"/>
            </a:pPr>
            <a:r>
              <a:rPr lang="en-US" dirty="0"/>
              <a:t>Initial legislation was silent on definitive path for LME-MCOs</a:t>
            </a:r>
          </a:p>
          <a:p>
            <a:pPr marL="171450" marR="0" lvl="0" indent="-171450" algn="l" defTabSz="914400" rtl="0" eaLnBrk="1" fontAlgn="ctr" latinLnBrk="0" hangingPunct="1">
              <a:lnSpc>
                <a:spcPct val="100000"/>
              </a:lnSpc>
              <a:spcBef>
                <a:spcPts val="0"/>
              </a:spcBef>
              <a:spcAft>
                <a:spcPts val="1197"/>
              </a:spcAft>
              <a:buClrTx/>
              <a:buSzTx/>
              <a:buFont typeface="Arial" panose="020B0604020202020204" pitchFamily="34" charset="0"/>
              <a:buChar char="•"/>
              <a:tabLst/>
              <a:defRPr/>
            </a:pPr>
            <a:r>
              <a:rPr lang="en-US" dirty="0"/>
              <a:t>SL2018-48 clearly supported full integration of care which is crucial to delivering whole-person care for populations with significant behavioral health, I/DD, and TBI needs and  defined LME-MCOs as PHPs, </a:t>
            </a:r>
          </a:p>
          <a:p>
            <a:pPr marL="171450" marR="0" lvl="0" indent="-171450" algn="l" defTabSz="914400" rtl="0" eaLnBrk="1" fontAlgn="ctr" latinLnBrk="0" hangingPunct="1">
              <a:lnSpc>
                <a:spcPct val="100000"/>
              </a:lnSpc>
              <a:spcBef>
                <a:spcPts val="0"/>
              </a:spcBef>
              <a:spcAft>
                <a:spcPts val="1197"/>
              </a:spcAft>
              <a:buClrTx/>
              <a:buSzTx/>
              <a:buFontTx/>
              <a:buChar char="-"/>
              <a:tabLst/>
              <a:defRPr/>
            </a:pPr>
            <a:endParaRPr lang="en-US" dirty="0"/>
          </a:p>
          <a:p>
            <a:pPr marL="0" indent="0">
              <a:buFont typeface="Arial" panose="020B0604020202020204" pitchFamily="34" charset="0"/>
              <a:buNone/>
            </a:pPr>
            <a:endParaRPr lang="en-US" sz="1600" kern="1200" dirty="0">
              <a:solidFill>
                <a:schemeClr val="tx1"/>
              </a:solidFill>
              <a:latin typeface="+mn-lt"/>
              <a:ea typeface="+mn-ea"/>
              <a:cs typeface="+mn-cs"/>
            </a:endParaRPr>
          </a:p>
          <a:p>
            <a:pPr marL="285750" lvl="0" indent="-285750">
              <a:buFont typeface="Arial" panose="020B0604020202020204" pitchFamily="34" charset="0"/>
              <a:buChar char="•"/>
            </a:pPr>
            <a:r>
              <a:rPr lang="en-US" sz="1600" kern="1200" dirty="0">
                <a:solidFill>
                  <a:schemeClr val="tx1"/>
                </a:solidFill>
                <a:latin typeface="+mn-lt"/>
                <a:ea typeface="+mn-ea"/>
                <a:cs typeface="+mn-cs"/>
              </a:rPr>
              <a:t>BH I/DD TPs will not only serve populations that are among the most vulnerable covered by Medicaid; they will also manage federal block grant and state funds for populations that are uninsured and underinsured</a:t>
            </a:r>
          </a:p>
          <a:p>
            <a:pPr marL="628650" lvl="1"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Standard plan features will serve as foundation for TPs i.e. Quality Strategy</a:t>
            </a:r>
          </a:p>
          <a:p>
            <a:pPr marL="171450" indent="-171450">
              <a:buFont typeface="Arial" panose="020B0604020202020204" pitchFamily="34" charset="0"/>
              <a:buChar char="•"/>
            </a:pPr>
            <a:r>
              <a:rPr lang="en-US" dirty="0"/>
              <a:t>LME-MCOs only entity to have BH/IDD TP contract for 1</a:t>
            </a:r>
            <a:r>
              <a:rPr lang="en-US" baseline="30000" dirty="0"/>
              <a:t>st</a:t>
            </a:r>
            <a:r>
              <a:rPr lang="en-US" dirty="0"/>
              <a:t> 4 yrs </a:t>
            </a:r>
          </a:p>
          <a:p>
            <a:pPr marL="628650" lvl="1" indent="-171450">
              <a:buFont typeface="Arial" panose="020B0604020202020204" pitchFamily="34" charset="0"/>
              <a:buChar cha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With the June passage of legislation authorizing the creation of behavioral health and behavioral health tailored plans (BH I/DD TPs), DHHS is primed to kick-off a more intensive BH I/DD TP planning effort.</a:t>
            </a:r>
          </a:p>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DBCC7D24-0DC9-4E9C-89C0-35D79A09D337}" type="slidenum">
              <a:rPr lang="en-US" smtClean="0"/>
              <a:t>10</a:t>
            </a:fld>
            <a:endParaRPr lang="en-US" dirty="0"/>
          </a:p>
        </p:txBody>
      </p:sp>
    </p:spTree>
    <p:extLst>
      <p:ext uri="{BB962C8B-B14F-4D97-AF65-F5344CB8AC3E}">
        <p14:creationId xmlns:p14="http://schemas.microsoft.com/office/powerpoint/2010/main" val="1769450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542474"/>
            <a:ext cx="5608320" cy="3660458"/>
          </a:xfrm>
        </p:spPr>
        <p:txBody>
          <a:bodyPr/>
          <a:lstStyle/>
          <a:p>
            <a:endParaRPr lang="en-US" dirty="0"/>
          </a:p>
        </p:txBody>
      </p:sp>
      <p:sp>
        <p:nvSpPr>
          <p:cNvPr id="4" name="Slide Number Placeholder 3"/>
          <p:cNvSpPr>
            <a:spLocks noGrp="1"/>
          </p:cNvSpPr>
          <p:nvPr>
            <p:ph type="sldNum" sz="quarter" idx="10"/>
          </p:nvPr>
        </p:nvSpPr>
        <p:spPr/>
        <p:txBody>
          <a:bodyPr/>
          <a:lstStyle/>
          <a:p>
            <a:fld id="{DBCC7D24-0DC9-4E9C-89C0-35D79A09D337}" type="slidenum">
              <a:rPr lang="en-US" smtClean="0"/>
              <a:t>19</a:t>
            </a:fld>
            <a:endParaRPr lang="en-US" dirty="0"/>
          </a:p>
        </p:txBody>
      </p:sp>
    </p:spTree>
    <p:extLst>
      <p:ext uri="{BB962C8B-B14F-4D97-AF65-F5344CB8AC3E}">
        <p14:creationId xmlns:p14="http://schemas.microsoft.com/office/powerpoint/2010/main" val="26455202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Gold Seal">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51009"/>
            <a:ext cx="2023349" cy="2020824"/>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4"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3600" baseline="0">
                <a:latin typeface="Franklin Gothic Demi Cond" panose="020B07060304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800" baseline="0">
                <a:latin typeface="Franklin Gothic Demi Cond" panose="020B0706030402020204" pitchFamily="34" charset="0"/>
              </a:defRPr>
            </a:lvl1pPr>
          </a:lstStyle>
          <a:p>
            <a:pPr lvl="0"/>
            <a:r>
              <a:rPr lang="en-US" dirty="0"/>
              <a:t>Click to Add Presenter Name and Title</a:t>
            </a:r>
          </a:p>
        </p:txBody>
      </p:sp>
      <p:sp>
        <p:nvSpPr>
          <p:cNvPr id="18"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2400" baseline="0">
                <a:latin typeface="Franklin Gothic Demi Cond" panose="020B0706030402020204" pitchFamily="34" charset="0"/>
              </a:defRPr>
            </a:lvl1pPr>
          </a:lstStyle>
          <a:p>
            <a:pPr lvl="0"/>
            <a:r>
              <a:rPr lang="en-US" dirty="0"/>
              <a:t>Click to Add Date</a:t>
            </a:r>
          </a:p>
        </p:txBody>
      </p:sp>
    </p:spTree>
    <p:extLst>
      <p:ext uri="{BB962C8B-B14F-4D97-AF65-F5344CB8AC3E}">
        <p14:creationId xmlns:p14="http://schemas.microsoft.com/office/powerpoint/2010/main" val="1800731359"/>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op &amp; Bottom Rules">
    <p:spTree>
      <p:nvGrpSpPr>
        <p:cNvPr id="1" name=""/>
        <p:cNvGrpSpPr/>
        <p:nvPr/>
      </p:nvGrpSpPr>
      <p:grpSpPr>
        <a:xfrm>
          <a:off x="0" y="0"/>
          <a:ext cx="0" cy="0"/>
          <a:chOff x="0" y="0"/>
          <a:chExt cx="0" cy="0"/>
        </a:xfrm>
      </p:grpSpPr>
      <p:sp>
        <p:nvSpPr>
          <p:cNvPr id="8" name="Rectangle 7"/>
          <p:cNvSpPr/>
          <p:nvPr userDrawn="1"/>
        </p:nvSpPr>
        <p:spPr>
          <a:xfrm>
            <a:off x="0" y="3860"/>
            <a:ext cx="9144000" cy="274320"/>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0" name="Footer Placeholder 20"/>
          <p:cNvSpPr>
            <a:spLocks noGrp="1"/>
          </p:cNvSpPr>
          <p:nvPr>
            <p:ph type="ftr" sz="quarter" idx="13"/>
          </p:nvPr>
        </p:nvSpPr>
        <p:spPr>
          <a:xfrm>
            <a:off x="228600" y="6573308"/>
            <a:ext cx="7975599" cy="284692"/>
          </a:xfrm>
        </p:spPr>
        <p:txBody>
          <a:bodyPr/>
          <a:lstStyle>
            <a:lvl1pPr algn="l">
              <a:defRPr sz="1000" cap="all" baseline="0">
                <a:solidFill>
                  <a:schemeClr val="tx1"/>
                </a:solidFill>
                <a:latin typeface="Franklin Gothic Demi Cond" panose="020B0706030402020204" pitchFamily="34" charset="0"/>
              </a:defRPr>
            </a:lvl1pPr>
          </a:lstStyle>
          <a:p>
            <a:r>
              <a:rPr lang="en-US" dirty="0"/>
              <a:t>MEDICAID TRANSFORMATION NEMT | APRIL 25, 2018</a:t>
            </a:r>
          </a:p>
        </p:txBody>
      </p:sp>
      <p:sp>
        <p:nvSpPr>
          <p:cNvPr id="13" name="Slide Number Placeholder 21"/>
          <p:cNvSpPr>
            <a:spLocks noGrp="1"/>
          </p:cNvSpPr>
          <p:nvPr>
            <p:ph type="sldNum" sz="quarter" idx="14"/>
          </p:nvPr>
        </p:nvSpPr>
        <p:spPr>
          <a:xfrm>
            <a:off x="8305800" y="6573308"/>
            <a:ext cx="564098" cy="284692"/>
          </a:xfrm>
        </p:spPr>
        <p:txBody>
          <a:bodyPr/>
          <a:lstStyle>
            <a:lvl1pPr>
              <a:defRPr sz="1000">
                <a:solidFill>
                  <a:schemeClr val="tx1"/>
                </a:solidFill>
                <a:latin typeface="Franklin Gothic Demi Cond" panose="020B0706030402020204" pitchFamily="34" charset="0"/>
              </a:defRPr>
            </a:lvl1pPr>
          </a:lstStyle>
          <a:p>
            <a:fld id="{11F27F3A-B3E9-41ED-AF8F-A365F10BB65F}" type="slidenum">
              <a:rPr lang="en-US" smtClean="0"/>
              <a:pPr/>
              <a:t>‹#›</a:t>
            </a:fld>
            <a:endParaRPr lang="en-US" dirty="0"/>
          </a:p>
        </p:txBody>
      </p:sp>
      <p:cxnSp>
        <p:nvCxnSpPr>
          <p:cNvPr id="9" name="Straight Connector 8"/>
          <p:cNvCxnSpPr/>
          <p:nvPr userDrawn="1"/>
        </p:nvCxnSpPr>
        <p:spPr>
          <a:xfrm>
            <a:off x="0" y="6573308"/>
            <a:ext cx="9144000" cy="0"/>
          </a:xfrm>
          <a:prstGeom prst="line">
            <a:avLst/>
          </a:prstGeom>
          <a:ln w="127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063472"/>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op &amp; Bottom Rules">
    <p:spTree>
      <p:nvGrpSpPr>
        <p:cNvPr id="1" name=""/>
        <p:cNvGrpSpPr/>
        <p:nvPr/>
      </p:nvGrpSpPr>
      <p:grpSpPr>
        <a:xfrm>
          <a:off x="0" y="0"/>
          <a:ext cx="0" cy="0"/>
          <a:chOff x="0" y="0"/>
          <a:chExt cx="0" cy="0"/>
        </a:xfrm>
      </p:grpSpPr>
      <p:sp>
        <p:nvSpPr>
          <p:cNvPr id="8" name="Rectangle 7"/>
          <p:cNvSpPr/>
          <p:nvPr userDrawn="1"/>
        </p:nvSpPr>
        <p:spPr>
          <a:xfrm>
            <a:off x="0" y="3860"/>
            <a:ext cx="9144000" cy="274320"/>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3" name="Slide Number Placeholder 21"/>
          <p:cNvSpPr>
            <a:spLocks noGrp="1"/>
          </p:cNvSpPr>
          <p:nvPr>
            <p:ph type="sldNum" sz="quarter" idx="14"/>
          </p:nvPr>
        </p:nvSpPr>
        <p:spPr>
          <a:xfrm>
            <a:off x="8305800" y="6573308"/>
            <a:ext cx="564098" cy="284692"/>
          </a:xfrm>
        </p:spPr>
        <p:txBody>
          <a:bodyPr/>
          <a:lstStyle>
            <a:lvl1pPr>
              <a:defRPr sz="1000">
                <a:solidFill>
                  <a:schemeClr val="tx1"/>
                </a:solidFill>
                <a:latin typeface="Franklin Gothic Demi Cond" panose="020B0706030402020204" pitchFamily="34" charset="0"/>
              </a:defRPr>
            </a:lvl1pPr>
          </a:lstStyle>
          <a:p>
            <a:fld id="{11F27F3A-B3E9-41ED-AF8F-A365F10BB65F}" type="slidenum">
              <a:rPr lang="en-US" smtClean="0"/>
              <a:pPr/>
              <a:t>‹#›</a:t>
            </a:fld>
            <a:endParaRPr lang="en-US" dirty="0"/>
          </a:p>
        </p:txBody>
      </p:sp>
    </p:spTree>
    <p:extLst>
      <p:ext uri="{BB962C8B-B14F-4D97-AF65-F5344CB8AC3E}">
        <p14:creationId xmlns:p14="http://schemas.microsoft.com/office/powerpoint/2010/main" val="4272476447"/>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51A4814-B223-4ABD-AD1B-1DE4276448BF}"/>
              </a:ext>
            </a:extLst>
          </p:cNvPr>
          <p:cNvSpPr/>
          <p:nvPr userDrawn="1"/>
        </p:nvSpPr>
        <p:spPr>
          <a:xfrm>
            <a:off x="0" y="3860"/>
            <a:ext cx="9144000" cy="274320"/>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Tree>
    <p:extLst>
      <p:ext uri="{BB962C8B-B14F-4D97-AF65-F5344CB8AC3E}">
        <p14:creationId xmlns:p14="http://schemas.microsoft.com/office/powerpoint/2010/main" val="1383952267"/>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mp; Text - No NC">
    <p:spTree>
      <p:nvGrpSpPr>
        <p:cNvPr id="1" name=""/>
        <p:cNvGrpSpPr/>
        <p:nvPr/>
      </p:nvGrpSpPr>
      <p:grpSpPr>
        <a:xfrm>
          <a:off x="0" y="0"/>
          <a:ext cx="0" cy="0"/>
          <a:chOff x="0" y="0"/>
          <a:chExt cx="0" cy="0"/>
        </a:xfrm>
      </p:grpSpPr>
      <p:sp>
        <p:nvSpPr>
          <p:cNvPr id="7" name="Rectangle 6"/>
          <p:cNvSpPr/>
          <p:nvPr userDrawn="1"/>
        </p:nvSpPr>
        <p:spPr>
          <a:xfrm>
            <a:off x="0" y="6590653"/>
            <a:ext cx="9144000" cy="276225"/>
          </a:xfrm>
          <a:prstGeom prst="rect">
            <a:avLst/>
          </a:prstGeom>
          <a:gradFill flip="none" rotWithShape="1">
            <a:gsLst>
              <a:gs pos="35000">
                <a:srgbClr val="4F745E"/>
              </a:gs>
              <a:gs pos="0">
                <a:schemeClr val="accent1"/>
              </a:gs>
              <a:gs pos="100000">
                <a:schemeClr val="tx2">
                  <a:lumMod val="77000"/>
                </a:schemeClr>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3" name="Content Placeholder 2"/>
          <p:cNvSpPr>
            <a:spLocks noGrp="1"/>
          </p:cNvSpPr>
          <p:nvPr>
            <p:ph idx="1" hasCustomPrompt="1"/>
          </p:nvPr>
        </p:nvSpPr>
        <p:spPr>
          <a:xfrm>
            <a:off x="628650" y="1031863"/>
            <a:ext cx="7886700" cy="5387410"/>
          </a:xfrm>
        </p:spPr>
        <p:txBody>
          <a:bodyPr>
            <a:noAutofit/>
          </a:bodyPr>
          <a:lstStyle>
            <a:lvl1pPr>
              <a:lnSpc>
                <a:spcPct val="100000"/>
              </a:lnSpc>
              <a:spcBef>
                <a:spcPts val="1200"/>
              </a:spcBef>
              <a:spcAft>
                <a:spcPts val="200"/>
              </a:spcAft>
              <a:defRPr sz="2400" baseline="0">
                <a:solidFill>
                  <a:schemeClr val="tx1"/>
                </a:solidFill>
                <a:latin typeface="Franklin Gothic Medium" panose="020B0603020102020204" pitchFamily="34" charset="0"/>
                <a:cs typeface="Arial" panose="020B0604020202020204" pitchFamily="34" charset="0"/>
              </a:defRPr>
            </a:lvl1pPr>
            <a:lvl2pPr>
              <a:lnSpc>
                <a:spcPct val="100000"/>
              </a:lnSpc>
              <a:spcBef>
                <a:spcPts val="0"/>
              </a:spcBef>
              <a:spcAft>
                <a:spcPts val="200"/>
              </a:spcAft>
              <a:defRPr sz="2000">
                <a:solidFill>
                  <a:schemeClr val="tx1"/>
                </a:solidFill>
                <a:latin typeface="Franklin Gothic Medium" panose="020B0603020102020204" pitchFamily="34" charset="0"/>
                <a:cs typeface="Arial" panose="020B0604020202020204" pitchFamily="34" charset="0"/>
              </a:defRPr>
            </a:lvl2pPr>
            <a:lvl3pPr>
              <a:lnSpc>
                <a:spcPct val="100000"/>
              </a:lnSpc>
              <a:spcBef>
                <a:spcPts val="0"/>
              </a:spcBef>
              <a:spcAft>
                <a:spcPts val="200"/>
              </a:spcAft>
              <a:defRPr sz="2000">
                <a:solidFill>
                  <a:schemeClr val="tx1"/>
                </a:solidFill>
                <a:latin typeface="Franklin Gothic Medium" panose="020B0603020102020204" pitchFamily="34" charset="0"/>
                <a:cs typeface="Arial" panose="020B0604020202020204" pitchFamily="34" charset="0"/>
              </a:defRPr>
            </a:lvl3pPr>
            <a:lvl4pPr>
              <a:lnSpc>
                <a:spcPct val="100000"/>
              </a:lnSpc>
              <a:spcBef>
                <a:spcPts val="0"/>
              </a:spcBef>
              <a:spcAft>
                <a:spcPts val="200"/>
              </a:spcAft>
              <a:defRPr sz="2000">
                <a:solidFill>
                  <a:schemeClr val="tx1"/>
                </a:solidFill>
                <a:latin typeface="Franklin Gothic Medium" panose="020B0603020102020204" pitchFamily="34" charset="0"/>
                <a:cs typeface="Arial" panose="020B0604020202020204" pitchFamily="34" charset="0"/>
              </a:defRPr>
            </a:lvl4pPr>
            <a:lvl5pPr>
              <a:lnSpc>
                <a:spcPct val="100000"/>
              </a:lnSpc>
              <a:spcBef>
                <a:spcPts val="0"/>
              </a:spcBef>
              <a:spcAft>
                <a:spcPts val="200"/>
              </a:spcAft>
              <a:defRPr sz="2000">
                <a:solidFill>
                  <a:schemeClr val="tx1"/>
                </a:solidFill>
                <a:latin typeface="Franklin Gothic Medium" panose="020B0603020102020204" pitchFamily="34" charset="0"/>
                <a:cs typeface="Arial" panose="020B0604020202020204" pitchFamily="34" charset="0"/>
              </a:defRPr>
            </a:lvl5pPr>
          </a:lstStyle>
          <a:p>
            <a:r>
              <a:rPr lang="en-US" dirty="0"/>
              <a:t>First level bullet; 24pt text; 12pts above/2pts below</a:t>
            </a:r>
          </a:p>
          <a:p>
            <a:pPr lvl="1"/>
            <a:r>
              <a:rPr lang="en-US" dirty="0"/>
              <a:t>Second level bullet; 20pt text; 2pts above/2pts below</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6900184" y="6648569"/>
            <a:ext cx="2057400" cy="138112"/>
          </a:xfrm>
        </p:spPr>
        <p:txBody>
          <a:bodyPr/>
          <a:lstStyle>
            <a:lvl1pPr algn="r">
              <a:defRPr>
                <a:solidFill>
                  <a:schemeClr val="bg1"/>
                </a:solidFill>
                <a:latin typeface="Franklin Gothic Demi Cond" panose="020B0706030402020204" pitchFamily="34" charset="0"/>
              </a:defRPr>
            </a:lvl1pPr>
          </a:lstStyle>
          <a:p>
            <a:fld id="{11F27F3A-B3E9-41ED-AF8F-A365F10BB65F}" type="slidenum">
              <a:rPr lang="en-US" smtClean="0"/>
              <a:pPr/>
              <a:t>‹#›</a:t>
            </a:fld>
            <a:endParaRPr lang="en-US" dirty="0"/>
          </a:p>
        </p:txBody>
      </p:sp>
      <p:sp>
        <p:nvSpPr>
          <p:cNvPr id="11" name="Text Placeholder 10"/>
          <p:cNvSpPr>
            <a:spLocks noGrp="1"/>
          </p:cNvSpPr>
          <p:nvPr>
            <p:ph type="body" sz="quarter" idx="13" hasCustomPrompt="1"/>
          </p:nvPr>
        </p:nvSpPr>
        <p:spPr>
          <a:xfrm>
            <a:off x="628650" y="82550"/>
            <a:ext cx="7886700" cy="822325"/>
          </a:xfrm>
        </p:spPr>
        <p:txBody>
          <a:bodyPr anchor="b">
            <a:noAutofit/>
          </a:bodyPr>
          <a:lstStyle>
            <a:lvl1pPr marL="0" indent="0">
              <a:buNone/>
              <a:defRPr sz="3200" baseline="0">
                <a:solidFill>
                  <a:schemeClr val="accent3"/>
                </a:solidFill>
                <a:latin typeface="Franklin Gothic Demi Cond" panose="020B0706030402020204" pitchFamily="34" charset="0"/>
              </a:defRPr>
            </a:lvl1pPr>
            <a:lvl2pPr marL="342900" indent="0">
              <a:buNone/>
              <a:defRPr sz="3200">
                <a:latin typeface="Franklin Gothic Demi Cond" panose="020B0706030402020204" pitchFamily="34" charset="0"/>
              </a:defRPr>
            </a:lvl2pPr>
            <a:lvl3pPr marL="685800" indent="0">
              <a:buNone/>
              <a:defRPr sz="3200">
                <a:latin typeface="Franklin Gothic Demi Cond" panose="020B0706030402020204" pitchFamily="34" charset="0"/>
              </a:defRPr>
            </a:lvl3pPr>
            <a:lvl4pPr marL="1028700" indent="0">
              <a:buNone/>
              <a:defRPr sz="3200">
                <a:latin typeface="Franklin Gothic Demi Cond" panose="020B0706030402020204" pitchFamily="34" charset="0"/>
              </a:defRPr>
            </a:lvl4pPr>
            <a:lvl5pPr marL="1371600" indent="0">
              <a:buNone/>
              <a:defRPr sz="3200">
                <a:latin typeface="Franklin Gothic Demi Cond" panose="020B0706030402020204" pitchFamily="34" charset="0"/>
              </a:defRPr>
            </a:lvl5pPr>
          </a:lstStyle>
          <a:p>
            <a:pPr lvl="0"/>
            <a:r>
              <a:rPr lang="en-US" dirty="0"/>
              <a:t>Slide title, one line max, initial cap first word only</a:t>
            </a:r>
          </a:p>
        </p:txBody>
      </p:sp>
    </p:spTree>
    <p:extLst>
      <p:ext uri="{BB962C8B-B14F-4D97-AF65-F5344CB8AC3E}">
        <p14:creationId xmlns:p14="http://schemas.microsoft.com/office/powerpoint/2010/main" val="3093403999"/>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Content Slide - Bullets">
    <p:spTree>
      <p:nvGrpSpPr>
        <p:cNvPr id="1" name=""/>
        <p:cNvGrpSpPr/>
        <p:nvPr/>
      </p:nvGrpSpPr>
      <p:grpSpPr>
        <a:xfrm>
          <a:off x="0" y="0"/>
          <a:ext cx="0" cy="0"/>
          <a:chOff x="0" y="0"/>
          <a:chExt cx="0" cy="0"/>
        </a:xfrm>
      </p:grpSpPr>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3"/>
            <a:ext cx="7888288" cy="4795307"/>
          </a:xfrm>
          <a:prstGeom prst="rect">
            <a:avLst/>
          </a:prstGeom>
        </p:spPr>
        <p:txBody>
          <a:bodyPr>
            <a:noAutofit/>
          </a:bodyPr>
          <a:lstStyle>
            <a:lvl1pPr marL="228605" indent="-228605">
              <a:lnSpc>
                <a:spcPct val="100000"/>
              </a:lnSpc>
              <a:spcBef>
                <a:spcPts val="1200"/>
              </a:spcBef>
              <a:defRPr sz="2800" b="1" i="0">
                <a:latin typeface="Franklin Gothic Book" panose="020B0503020102020204" pitchFamily="34" charset="0"/>
                <a:ea typeface="Franklin Gothic Book" panose="020B0503020102020204" pitchFamily="34" charset="0"/>
                <a:cs typeface="Arial" panose="020B0604020202020204" pitchFamily="34" charset="0"/>
              </a:defRPr>
            </a:lvl1pPr>
            <a:lvl2pPr marL="576276" indent="-233368">
              <a:lnSpc>
                <a:spcPct val="100000"/>
              </a:lnSpc>
              <a:buFont typeface="Franklin Gothic Medium" panose="020B0603020102020204" pitchFamily="34" charset="0"/>
              <a:buChar char="−"/>
              <a:defRPr sz="2400" b="1" i="0">
                <a:latin typeface="Franklin Gothic Book" panose="020B0503020102020204" pitchFamily="34" charset="0"/>
                <a:ea typeface="Franklin Gothic Book" panose="020B0503020102020204" pitchFamily="34" charset="0"/>
                <a:cs typeface="Arial" panose="020B0604020202020204" pitchFamily="34" charset="0"/>
              </a:defRPr>
            </a:lvl2pPr>
            <a:lvl3pPr marL="973160" indent="-228605">
              <a:lnSpc>
                <a:spcPct val="100000"/>
              </a:lnSpc>
              <a:defRPr sz="2000" b="1" i="0">
                <a:latin typeface="Franklin Gothic Book" panose="020B0503020102020204" pitchFamily="34" charset="0"/>
                <a:ea typeface="Franklin Gothic Book" panose="020B05030201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2" name="Title 1"/>
          <p:cNvSpPr>
            <a:spLocks noGrp="1"/>
          </p:cNvSpPr>
          <p:nvPr>
            <p:ph type="title" hasCustomPrompt="1"/>
          </p:nvPr>
        </p:nvSpPr>
        <p:spPr>
          <a:xfrm>
            <a:off x="1" y="66253"/>
            <a:ext cx="7843267" cy="548640"/>
          </a:xfrm>
          <a:prstGeom prst="rect">
            <a:avLst/>
          </a:prstGeom>
        </p:spPr>
        <p:txBody>
          <a:bodyPr anchor="t">
            <a:noAutofit/>
          </a:bodyPr>
          <a:lstStyle>
            <a:lvl1pPr algn="l">
              <a:defRPr lang="en-US" sz="2800" b="0" i="0" kern="1200" baseline="0" dirty="0">
                <a:solidFill>
                  <a:schemeClr val="tx2">
                    <a:lumMod val="75000"/>
                  </a:schemeClr>
                </a:solidFill>
                <a:latin typeface="Franklin Gothic Demi Cond" panose="020B0706030402020204" pitchFamily="34" charset="0"/>
                <a:ea typeface="+mj-ea"/>
                <a:cs typeface="Times New Roman" panose="02020603050405020304" pitchFamily="18" charset="0"/>
              </a:defRPr>
            </a:lvl1pPr>
          </a:lstStyle>
          <a:p>
            <a:r>
              <a:rPr lang="en-US" dirty="0"/>
              <a:t>Click to add title, 1 line max</a:t>
            </a:r>
          </a:p>
        </p:txBody>
      </p:sp>
    </p:spTree>
    <p:extLst>
      <p:ext uri="{BB962C8B-B14F-4D97-AF65-F5344CB8AC3E}">
        <p14:creationId xmlns:p14="http://schemas.microsoft.com/office/powerpoint/2010/main" val="632677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54822"/>
            <a:ext cx="2017011" cy="201701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3600" baseline="0">
                <a:latin typeface="Franklin Gothic Demi Cond" panose="020B07060304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800" baseline="0">
                <a:latin typeface="Franklin Gothic Demi Cond" panose="020B07060304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2400" baseline="0">
                <a:latin typeface="Franklin Gothic Demi Cond" panose="020B0706030402020204" pitchFamily="34" charset="0"/>
              </a:defRPr>
            </a:lvl1pPr>
          </a:lstStyle>
          <a:p>
            <a:pPr lvl="0"/>
            <a:r>
              <a:rPr lang="en-US" dirty="0"/>
              <a:t>Click to Add Date</a:t>
            </a:r>
          </a:p>
        </p:txBody>
      </p:sp>
    </p:spTree>
    <p:extLst>
      <p:ext uri="{BB962C8B-B14F-4D97-AF65-F5344CB8AC3E}">
        <p14:creationId xmlns:p14="http://schemas.microsoft.com/office/powerpoint/2010/main" val="108799607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266" y="2051009"/>
            <a:ext cx="2023733" cy="2020824"/>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3600" baseline="0">
                <a:latin typeface="Franklin Gothic Demi Cond" panose="020B07060304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800" baseline="0">
                <a:latin typeface="Franklin Gothic Demi Cond" panose="020B07060304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2400" baseline="0">
                <a:latin typeface="Franklin Gothic Demi Cond" panose="020B0706030402020204" pitchFamily="34" charset="0"/>
              </a:defRPr>
            </a:lvl1pPr>
          </a:lstStyle>
          <a:p>
            <a:pPr lvl="0"/>
            <a:r>
              <a:rPr lang="en-US" dirty="0"/>
              <a:t>Click to Add Date</a:t>
            </a:r>
          </a:p>
        </p:txBody>
      </p:sp>
    </p:spTree>
    <p:extLst>
      <p:ext uri="{BB962C8B-B14F-4D97-AF65-F5344CB8AC3E}">
        <p14:creationId xmlns:p14="http://schemas.microsoft.com/office/powerpoint/2010/main" val="2338025231"/>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8" name="Rectangle 7"/>
          <p:cNvSpPr/>
          <p:nvPr userDrawn="1"/>
        </p:nvSpPr>
        <p:spPr>
          <a:xfrm>
            <a:off x="0" y="3860"/>
            <a:ext cx="9144000" cy="275540"/>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4" name="Text Placeholder 3"/>
          <p:cNvSpPr>
            <a:spLocks noGrp="1"/>
          </p:cNvSpPr>
          <p:nvPr>
            <p:ph type="body" sz="quarter" idx="10" hasCustomPrompt="1"/>
          </p:nvPr>
        </p:nvSpPr>
        <p:spPr>
          <a:xfrm>
            <a:off x="628650" y="1447801"/>
            <a:ext cx="7888288" cy="4592638"/>
          </a:xfrm>
        </p:spPr>
        <p:txBody>
          <a:bodyPr>
            <a:noAutofit/>
          </a:bodyPr>
          <a:lstStyle>
            <a:lvl1pPr marL="228600" indent="-228600">
              <a:lnSpc>
                <a:spcPct val="100000"/>
              </a:lnSpc>
              <a:spcBef>
                <a:spcPts val="1200"/>
              </a:spcBef>
              <a:defRPr sz="2400">
                <a:latin typeface="Franklin Gothic Medium" panose="020B0603020102020204" pitchFamily="34" charset="0"/>
              </a:defRPr>
            </a:lvl1pPr>
            <a:lvl2pPr marL="576263" indent="-233363">
              <a:lnSpc>
                <a:spcPct val="100000"/>
              </a:lnSpc>
              <a:buFont typeface="Franklin Gothic Medium" panose="020B0603020102020204" pitchFamily="34" charset="0"/>
              <a:buChar char="−"/>
              <a:defRPr sz="2400">
                <a:latin typeface="Franklin Gothic Medium" panose="020B0603020102020204" pitchFamily="34" charset="0"/>
              </a:defRPr>
            </a:lvl2pPr>
            <a:lvl3pPr marL="973138" indent="-228600">
              <a:lnSpc>
                <a:spcPct val="100000"/>
              </a:lnSpc>
              <a:defRPr sz="2400">
                <a:latin typeface="Franklin Gothic Medium" panose="020B06030201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p:spPr>
        <p:txBody>
          <a:bodyPr anchor="b">
            <a:noAutofit/>
          </a:bodyPr>
          <a:lstStyle>
            <a:lvl1pPr marL="0" indent="0">
              <a:lnSpc>
                <a:spcPct val="100000"/>
              </a:lnSpc>
              <a:spcBef>
                <a:spcPts val="0"/>
              </a:spcBef>
              <a:buNone/>
              <a:defRPr sz="1200" baseline="0">
                <a:latin typeface="Franklin Gothic Medium Cond" panose="020B0606030402020204" pitchFamily="34" charset="0"/>
              </a:defRPr>
            </a:lvl1pPr>
          </a:lstStyle>
          <a:p>
            <a:pPr lvl="0"/>
            <a:r>
              <a:rPr lang="en-US" dirty="0"/>
              <a:t>Click to add footnote, reference or source</a:t>
            </a:r>
          </a:p>
        </p:txBody>
      </p:sp>
      <p:sp>
        <p:nvSpPr>
          <p:cNvPr id="21" name="Footer Placeholder 20"/>
          <p:cNvSpPr>
            <a:spLocks noGrp="1"/>
          </p:cNvSpPr>
          <p:nvPr>
            <p:ph type="ftr" sz="quarter" idx="13"/>
          </p:nvPr>
        </p:nvSpPr>
        <p:spPr>
          <a:xfrm>
            <a:off x="228600" y="6573308"/>
            <a:ext cx="7975600" cy="284692"/>
          </a:xfrm>
        </p:spPr>
        <p:txBody>
          <a:bodyPr/>
          <a:lstStyle>
            <a:lvl1pPr algn="l">
              <a:defRPr sz="1000" cap="all" baseline="0">
                <a:solidFill>
                  <a:schemeClr val="tx1"/>
                </a:solidFill>
                <a:latin typeface="Franklin Gothic Demi Cond" panose="020B0706030402020204" pitchFamily="34" charset="0"/>
              </a:defRPr>
            </a:lvl1pPr>
          </a:lstStyle>
          <a:p>
            <a:r>
              <a:rPr lang="en-US" dirty="0"/>
              <a:t>MEDICAID TRANSFORMATION NEMT | APRIL 25, 2018</a:t>
            </a:r>
          </a:p>
        </p:txBody>
      </p:sp>
      <p:sp>
        <p:nvSpPr>
          <p:cNvPr id="22" name="Slide Number Placeholder 21"/>
          <p:cNvSpPr>
            <a:spLocks noGrp="1"/>
          </p:cNvSpPr>
          <p:nvPr>
            <p:ph type="sldNum" sz="quarter" idx="14"/>
          </p:nvPr>
        </p:nvSpPr>
        <p:spPr>
          <a:xfrm>
            <a:off x="8305800" y="6573308"/>
            <a:ext cx="564098" cy="284692"/>
          </a:xfrm>
        </p:spPr>
        <p:txBody>
          <a:bodyPr/>
          <a:lstStyle>
            <a:lvl1pPr>
              <a:defRPr sz="1000">
                <a:solidFill>
                  <a:sysClr val="windowText" lastClr="000000"/>
                </a:solidFill>
                <a:latin typeface="Franklin Gothic Demi Cond" panose="020B07060304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674369" y="624054"/>
            <a:ext cx="7843267" cy="548640"/>
          </a:xfrm>
        </p:spPr>
        <p:txBody>
          <a:bodyPr anchor="t">
            <a:noAutofit/>
          </a:bodyPr>
          <a:lstStyle>
            <a:lvl1pPr algn="l">
              <a:defRPr sz="32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cxnSp>
        <p:nvCxnSpPr>
          <p:cNvPr id="3" name="Straight Connector 2"/>
          <p:cNvCxnSpPr/>
          <p:nvPr userDrawn="1"/>
        </p:nvCxnSpPr>
        <p:spPr>
          <a:xfrm>
            <a:off x="0" y="6573308"/>
            <a:ext cx="9144000" cy="0"/>
          </a:xfrm>
          <a:prstGeom prst="line">
            <a:avLst/>
          </a:prstGeom>
          <a:ln w="127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5216998"/>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ullets &amp; Table Chart Im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p:spPr>
        <p:txBody>
          <a:bodyPr anchor="t">
            <a:noAutofit/>
          </a:bodyPr>
          <a:lstStyle>
            <a:lvl1pPr algn="l">
              <a:defRPr sz="32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274320"/>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4" name="Text Placeholder 3"/>
          <p:cNvSpPr>
            <a:spLocks noGrp="1"/>
          </p:cNvSpPr>
          <p:nvPr>
            <p:ph type="body" sz="quarter" idx="10" hasCustomPrompt="1"/>
          </p:nvPr>
        </p:nvSpPr>
        <p:spPr>
          <a:xfrm>
            <a:off x="628650" y="1335572"/>
            <a:ext cx="7888288" cy="1212895"/>
          </a:xfrm>
        </p:spPr>
        <p:txBody>
          <a:bodyPr>
            <a:noAutofit/>
          </a:bodyPr>
          <a:lstStyle>
            <a:lvl1pPr marL="228600" indent="-228600">
              <a:lnSpc>
                <a:spcPct val="100000"/>
              </a:lnSpc>
              <a:spcBef>
                <a:spcPts val="0"/>
              </a:spcBef>
              <a:defRPr sz="2000">
                <a:latin typeface="Franklin Gothic Medium" panose="020B0603020102020204" pitchFamily="34" charset="0"/>
              </a:defRPr>
            </a:lvl1pPr>
            <a:lvl2pPr marL="576263" indent="-233363">
              <a:lnSpc>
                <a:spcPct val="100000"/>
              </a:lnSpc>
              <a:spcBef>
                <a:spcPts val="0"/>
              </a:spcBef>
              <a:buFont typeface="Franklin Gothic Medium" panose="020B0603020102020204" pitchFamily="34" charset="0"/>
              <a:buChar char="−"/>
              <a:defRPr sz="2000">
                <a:latin typeface="Franklin Gothic Medium" panose="020B0603020102020204" pitchFamily="34" charset="0"/>
              </a:defRPr>
            </a:lvl2pPr>
            <a:lvl3pPr marL="973138" indent="-228600">
              <a:lnSpc>
                <a:spcPct val="100000"/>
              </a:lnSpc>
              <a:spcBef>
                <a:spcPts val="0"/>
              </a:spcBef>
              <a:defRPr sz="2000">
                <a:latin typeface="Franklin Gothic Medium" panose="020B06030201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51575"/>
            <a:ext cx="7992005" cy="330200"/>
          </a:xfrm>
        </p:spPr>
        <p:txBody>
          <a:bodyPr anchor="b">
            <a:noAutofit/>
          </a:bodyPr>
          <a:lstStyle>
            <a:lvl1pPr marL="0" indent="0">
              <a:lnSpc>
                <a:spcPct val="100000"/>
              </a:lnSpc>
              <a:spcBef>
                <a:spcPts val="0"/>
              </a:spcBef>
              <a:buNone/>
              <a:defRPr sz="1200" baseline="0">
                <a:latin typeface="Franklin Gothic Medium Cond" panose="020B06060304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2548467"/>
            <a:ext cx="7894638" cy="3694230"/>
          </a:xfrm>
        </p:spPr>
        <p:txBody>
          <a:bodyPr/>
          <a:lstStyle>
            <a:lvl1pPr marL="0" indent="0" algn="ctr">
              <a:buNone/>
              <a:defRPr baseline="0">
                <a:latin typeface="Franklin Gothic Medium" panose="020B0603020102020204" pitchFamily="34" charset="0"/>
              </a:defRPr>
            </a:lvl1pPr>
          </a:lstStyle>
          <a:p>
            <a:pPr lvl="0"/>
            <a:r>
              <a:rPr lang="en-US" dirty="0"/>
              <a:t>Click icon below to add table or chart</a:t>
            </a:r>
          </a:p>
        </p:txBody>
      </p:sp>
      <p:sp>
        <p:nvSpPr>
          <p:cNvPr id="15" name="Footer Placeholder 20"/>
          <p:cNvSpPr>
            <a:spLocks noGrp="1"/>
          </p:cNvSpPr>
          <p:nvPr>
            <p:ph type="ftr" sz="quarter" idx="13"/>
          </p:nvPr>
        </p:nvSpPr>
        <p:spPr>
          <a:xfrm>
            <a:off x="237068" y="6573308"/>
            <a:ext cx="7967132" cy="284692"/>
          </a:xfrm>
        </p:spPr>
        <p:txBody>
          <a:bodyPr/>
          <a:lstStyle>
            <a:lvl1pPr algn="l">
              <a:defRPr sz="1000" cap="all" baseline="0">
                <a:solidFill>
                  <a:schemeClr val="tx1"/>
                </a:solidFill>
                <a:latin typeface="Franklin Gothic Demi Cond" panose="020B0706030402020204" pitchFamily="34" charset="0"/>
              </a:defRPr>
            </a:lvl1pPr>
          </a:lstStyle>
          <a:p>
            <a:r>
              <a:rPr lang="en-US" dirty="0"/>
              <a:t>MEDICAID TRANSFORMATION NEMT | APRIL 25, 2018</a:t>
            </a:r>
          </a:p>
        </p:txBody>
      </p:sp>
      <p:sp>
        <p:nvSpPr>
          <p:cNvPr id="16" name="Slide Number Placeholder 21"/>
          <p:cNvSpPr>
            <a:spLocks noGrp="1"/>
          </p:cNvSpPr>
          <p:nvPr>
            <p:ph type="sldNum" sz="quarter" idx="15"/>
          </p:nvPr>
        </p:nvSpPr>
        <p:spPr>
          <a:xfrm>
            <a:off x="8305800" y="6573308"/>
            <a:ext cx="564098" cy="284692"/>
          </a:xfrm>
        </p:spPr>
        <p:txBody>
          <a:bodyPr/>
          <a:lstStyle>
            <a:lvl1pPr>
              <a:defRPr sz="1000">
                <a:solidFill>
                  <a:schemeClr val="tx1"/>
                </a:solidFill>
                <a:latin typeface="Franklin Gothic Demi Cond" panose="020B0706030402020204" pitchFamily="34" charset="0"/>
              </a:defRPr>
            </a:lvl1pPr>
          </a:lstStyle>
          <a:p>
            <a:fld id="{11F27F3A-B3E9-41ED-AF8F-A365F10BB65F}" type="slidenum">
              <a:rPr lang="en-US" smtClean="0"/>
              <a:pPr/>
              <a:t>‹#›</a:t>
            </a:fld>
            <a:endParaRPr lang="en-US" dirty="0"/>
          </a:p>
        </p:txBody>
      </p:sp>
      <p:cxnSp>
        <p:nvCxnSpPr>
          <p:cNvPr id="13" name="Straight Connector 12"/>
          <p:cNvCxnSpPr/>
          <p:nvPr userDrawn="1"/>
        </p:nvCxnSpPr>
        <p:spPr>
          <a:xfrm>
            <a:off x="0" y="6573308"/>
            <a:ext cx="9144000" cy="0"/>
          </a:xfrm>
          <a:prstGeom prst="line">
            <a:avLst/>
          </a:prstGeom>
          <a:ln w="127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0470150"/>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Chart Im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p:spPr>
        <p:txBody>
          <a:bodyPr anchor="t">
            <a:noAutofit/>
          </a:bodyPr>
          <a:lstStyle>
            <a:lvl1pPr algn="l">
              <a:defRPr sz="32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274320"/>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5" name="Text Placeholder 4"/>
          <p:cNvSpPr>
            <a:spLocks noGrp="1"/>
          </p:cNvSpPr>
          <p:nvPr>
            <p:ph type="body" sz="quarter" idx="11" hasCustomPrompt="1"/>
          </p:nvPr>
        </p:nvSpPr>
        <p:spPr>
          <a:xfrm>
            <a:off x="524933" y="6249458"/>
            <a:ext cx="7992005" cy="330200"/>
          </a:xfrm>
        </p:spPr>
        <p:txBody>
          <a:bodyPr anchor="b">
            <a:noAutofit/>
          </a:bodyPr>
          <a:lstStyle>
            <a:lvl1pPr marL="0" indent="0">
              <a:lnSpc>
                <a:spcPct val="100000"/>
              </a:lnSpc>
              <a:spcBef>
                <a:spcPts val="0"/>
              </a:spcBef>
              <a:buNone/>
              <a:defRPr sz="1200" baseline="0">
                <a:latin typeface="Franklin Gothic Medium Cond" panose="020B06060304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1335573"/>
            <a:ext cx="7894638" cy="4902890"/>
          </a:xfrm>
        </p:spPr>
        <p:txBody>
          <a:bodyPr/>
          <a:lstStyle>
            <a:lvl1pPr marL="0" indent="0" algn="ctr">
              <a:buNone/>
              <a:defRPr baseline="0">
                <a:latin typeface="Franklin Gothic Medium" panose="020B0603020102020204" pitchFamily="34" charset="0"/>
              </a:defRPr>
            </a:lvl1pPr>
          </a:lstStyle>
          <a:p>
            <a:pPr lvl="0"/>
            <a:r>
              <a:rPr lang="en-US" dirty="0"/>
              <a:t>Click icon below to add table or chart</a:t>
            </a:r>
          </a:p>
        </p:txBody>
      </p:sp>
      <p:sp>
        <p:nvSpPr>
          <p:cNvPr id="13" name="Footer Placeholder 20"/>
          <p:cNvSpPr>
            <a:spLocks noGrp="1"/>
          </p:cNvSpPr>
          <p:nvPr>
            <p:ph type="ftr" sz="quarter" idx="13"/>
          </p:nvPr>
        </p:nvSpPr>
        <p:spPr>
          <a:xfrm>
            <a:off x="171974" y="6573308"/>
            <a:ext cx="8032226" cy="284692"/>
          </a:xfrm>
        </p:spPr>
        <p:txBody>
          <a:bodyPr/>
          <a:lstStyle>
            <a:lvl1pPr algn="l">
              <a:defRPr sz="1000" cap="all" baseline="0">
                <a:solidFill>
                  <a:schemeClr val="tx1"/>
                </a:solidFill>
                <a:latin typeface="Franklin Gothic Demi Cond" panose="020B0706030402020204" pitchFamily="34" charset="0"/>
              </a:defRPr>
            </a:lvl1pPr>
          </a:lstStyle>
          <a:p>
            <a:r>
              <a:rPr lang="en-US" dirty="0"/>
              <a:t>MEDICAID TRANSFORMATION NEMT | APRIL 25, 2018</a:t>
            </a:r>
          </a:p>
        </p:txBody>
      </p:sp>
      <p:sp>
        <p:nvSpPr>
          <p:cNvPr id="15" name="Slide Number Placeholder 21"/>
          <p:cNvSpPr>
            <a:spLocks noGrp="1"/>
          </p:cNvSpPr>
          <p:nvPr>
            <p:ph type="sldNum" sz="quarter" idx="15"/>
          </p:nvPr>
        </p:nvSpPr>
        <p:spPr>
          <a:xfrm>
            <a:off x="8305800" y="6573308"/>
            <a:ext cx="564098" cy="284692"/>
          </a:xfrm>
        </p:spPr>
        <p:txBody>
          <a:bodyPr/>
          <a:lstStyle>
            <a:lvl1pPr>
              <a:defRPr sz="1000">
                <a:solidFill>
                  <a:schemeClr val="tx1"/>
                </a:solidFill>
                <a:latin typeface="Franklin Gothic Demi Cond" panose="020B0706030402020204" pitchFamily="34" charset="0"/>
              </a:defRPr>
            </a:lvl1pPr>
          </a:lstStyle>
          <a:p>
            <a:fld id="{11F27F3A-B3E9-41ED-AF8F-A365F10BB65F}" type="slidenum">
              <a:rPr lang="en-US" smtClean="0"/>
              <a:pPr/>
              <a:t>‹#›</a:t>
            </a:fld>
            <a:endParaRPr lang="en-US" dirty="0"/>
          </a:p>
        </p:txBody>
      </p:sp>
      <p:cxnSp>
        <p:nvCxnSpPr>
          <p:cNvPr id="10" name="Straight Connector 9"/>
          <p:cNvCxnSpPr/>
          <p:nvPr userDrawn="1"/>
        </p:nvCxnSpPr>
        <p:spPr>
          <a:xfrm>
            <a:off x="0" y="6573308"/>
            <a:ext cx="9144000" cy="0"/>
          </a:xfrm>
          <a:prstGeom prst="line">
            <a:avLst/>
          </a:prstGeom>
          <a:ln w="127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6083576"/>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 Table Chart Im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p:spPr>
        <p:txBody>
          <a:bodyPr anchor="t">
            <a:noAutofit/>
          </a:bodyPr>
          <a:lstStyle>
            <a:lvl1pPr algn="l">
              <a:defRPr sz="32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274320"/>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5" name="Text Placeholder 4"/>
          <p:cNvSpPr>
            <a:spLocks noGrp="1"/>
          </p:cNvSpPr>
          <p:nvPr>
            <p:ph type="body" sz="quarter" idx="11" hasCustomPrompt="1"/>
          </p:nvPr>
        </p:nvSpPr>
        <p:spPr>
          <a:xfrm>
            <a:off x="524933" y="6249458"/>
            <a:ext cx="7992005" cy="330200"/>
          </a:xfrm>
        </p:spPr>
        <p:txBody>
          <a:bodyPr anchor="b">
            <a:noAutofit/>
          </a:bodyPr>
          <a:lstStyle>
            <a:lvl1pPr marL="0" indent="0">
              <a:lnSpc>
                <a:spcPct val="100000"/>
              </a:lnSpc>
              <a:spcBef>
                <a:spcPts val="0"/>
              </a:spcBef>
              <a:buNone/>
              <a:defRPr sz="1200" baseline="0">
                <a:latin typeface="Franklin Gothic Medium Cond" panose="020B06060304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299" y="1845731"/>
            <a:ext cx="3840480" cy="4392732"/>
          </a:xfrm>
        </p:spPr>
        <p:txBody>
          <a:bodyPr/>
          <a:lstStyle>
            <a:lvl1pPr marL="0" indent="0" algn="ctr">
              <a:buNone/>
              <a:defRPr baseline="0">
                <a:latin typeface="Franklin Gothic Medium" panose="020B06030201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p:spPr>
        <p:txBody>
          <a:bodyPr/>
          <a:lstStyle>
            <a:lvl1pPr marL="0" indent="0" algn="ctr">
              <a:buNone/>
              <a:defRPr baseline="0">
                <a:latin typeface="Franklin Gothic Medium" panose="020B0603020102020204" pitchFamily="34" charset="0"/>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p:spPr>
        <p:txBody>
          <a:bodyPr anchor="b">
            <a:noAutofit/>
          </a:bodyPr>
          <a:lstStyle>
            <a:lvl1pPr marL="0" indent="0" algn="ctr">
              <a:buNone/>
              <a:defRPr sz="2400">
                <a:latin typeface="Franklin Gothic Demi Cond" panose="020B07060304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p:spPr>
        <p:txBody>
          <a:bodyPr anchor="b">
            <a:noAutofit/>
          </a:bodyPr>
          <a:lstStyle>
            <a:lvl1pPr marL="0" indent="0" algn="ctr">
              <a:buNone/>
              <a:defRPr sz="2400">
                <a:latin typeface="Franklin Gothic Demi Cond" panose="020B0706030402020204" pitchFamily="34" charset="0"/>
              </a:defRPr>
            </a:lvl1pPr>
          </a:lstStyle>
          <a:p>
            <a:pPr lvl="0"/>
            <a:r>
              <a:rPr lang="en-US" dirty="0"/>
              <a:t>Click to add title</a:t>
            </a:r>
          </a:p>
        </p:txBody>
      </p:sp>
      <p:sp>
        <p:nvSpPr>
          <p:cNvPr id="15" name="Footer Placeholder 20"/>
          <p:cNvSpPr>
            <a:spLocks noGrp="1"/>
          </p:cNvSpPr>
          <p:nvPr>
            <p:ph type="ftr" sz="quarter" idx="13"/>
          </p:nvPr>
        </p:nvSpPr>
        <p:spPr>
          <a:xfrm>
            <a:off x="237068" y="6573308"/>
            <a:ext cx="7967132" cy="284692"/>
          </a:xfrm>
        </p:spPr>
        <p:txBody>
          <a:bodyPr/>
          <a:lstStyle>
            <a:lvl1pPr algn="l">
              <a:defRPr sz="1000" cap="all" baseline="0">
                <a:solidFill>
                  <a:schemeClr val="tx1"/>
                </a:solidFill>
                <a:latin typeface="Franklin Gothic Demi Cond" panose="020B0706030402020204" pitchFamily="34" charset="0"/>
              </a:defRPr>
            </a:lvl1pPr>
          </a:lstStyle>
          <a:p>
            <a:r>
              <a:rPr lang="en-US" dirty="0"/>
              <a:t>MEDICAID TRANSFORMATION NEMT | APRIL 25, 2018</a:t>
            </a:r>
          </a:p>
        </p:txBody>
      </p:sp>
      <p:sp>
        <p:nvSpPr>
          <p:cNvPr id="16" name="Slide Number Placeholder 21"/>
          <p:cNvSpPr>
            <a:spLocks noGrp="1"/>
          </p:cNvSpPr>
          <p:nvPr>
            <p:ph type="sldNum" sz="quarter" idx="18"/>
          </p:nvPr>
        </p:nvSpPr>
        <p:spPr>
          <a:xfrm>
            <a:off x="8305800" y="6573308"/>
            <a:ext cx="564098" cy="284692"/>
          </a:xfrm>
        </p:spPr>
        <p:txBody>
          <a:bodyPr/>
          <a:lstStyle>
            <a:lvl1pPr>
              <a:defRPr sz="1000">
                <a:solidFill>
                  <a:schemeClr val="tx1"/>
                </a:solidFill>
                <a:latin typeface="Franklin Gothic Demi Cond" panose="020B0706030402020204" pitchFamily="34" charset="0"/>
              </a:defRPr>
            </a:lvl1pPr>
          </a:lstStyle>
          <a:p>
            <a:fld id="{11F27F3A-B3E9-41ED-AF8F-A365F10BB65F}" type="slidenum">
              <a:rPr lang="en-US" smtClean="0"/>
              <a:pPr/>
              <a:t>‹#›</a:t>
            </a:fld>
            <a:endParaRPr lang="en-US" dirty="0"/>
          </a:p>
        </p:txBody>
      </p:sp>
      <p:cxnSp>
        <p:nvCxnSpPr>
          <p:cNvPr id="14" name="Straight Connector 13"/>
          <p:cNvCxnSpPr/>
          <p:nvPr userDrawn="1"/>
        </p:nvCxnSpPr>
        <p:spPr>
          <a:xfrm>
            <a:off x="0" y="6573308"/>
            <a:ext cx="9144000" cy="0"/>
          </a:xfrm>
          <a:prstGeom prst="line">
            <a:avLst/>
          </a:prstGeom>
          <a:ln w="127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3250419"/>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lumn 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0" y="1846262"/>
            <a:ext cx="3840163" cy="4402137"/>
          </a:xfrm>
        </p:spPr>
        <p:txBody>
          <a:bodyPr>
            <a:noAutofit/>
          </a:bodyPr>
          <a:lstStyle>
            <a:lvl1pPr>
              <a:lnSpc>
                <a:spcPct val="100000"/>
              </a:lnSpc>
              <a:spcBef>
                <a:spcPts val="0"/>
              </a:spcBef>
              <a:spcAft>
                <a:spcPts val="0"/>
              </a:spcAft>
              <a:defRPr sz="2000">
                <a:latin typeface="Franklin Gothic Medium Cond" panose="020B0606030402020204" pitchFamily="34" charset="0"/>
              </a:defRPr>
            </a:lvl1pPr>
            <a:lvl2pPr marL="514350" indent="-171450">
              <a:buFont typeface="Franklin Gothic Medium Cond" panose="020B0606030402020204" pitchFamily="34" charset="0"/>
              <a:buChar char="–"/>
              <a:defRPr sz="2000">
                <a:latin typeface="Franklin Gothic Medium Cond" panose="020B0606030402020204" pitchFamily="34" charset="0"/>
              </a:defRPr>
            </a:lvl2pPr>
            <a:lvl3pPr>
              <a:defRPr sz="2000">
                <a:latin typeface="Franklin Gothic Medium Cond" panose="020B0606030402020204" pitchFamily="34" charset="0"/>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p:spPr>
        <p:txBody>
          <a:bodyPr anchor="t">
            <a:noAutofit/>
          </a:bodyPr>
          <a:lstStyle>
            <a:lvl1pPr algn="l">
              <a:defRPr sz="32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274320"/>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5" name="Text Placeholder 4"/>
          <p:cNvSpPr>
            <a:spLocks noGrp="1"/>
          </p:cNvSpPr>
          <p:nvPr>
            <p:ph type="body" sz="quarter" idx="11" hasCustomPrompt="1"/>
          </p:nvPr>
        </p:nvSpPr>
        <p:spPr>
          <a:xfrm>
            <a:off x="524933" y="6251575"/>
            <a:ext cx="7992005" cy="330200"/>
          </a:xfrm>
        </p:spPr>
        <p:txBody>
          <a:bodyPr anchor="b">
            <a:noAutofit/>
          </a:bodyPr>
          <a:lstStyle>
            <a:lvl1pPr marL="0" indent="0">
              <a:lnSpc>
                <a:spcPct val="100000"/>
              </a:lnSpc>
              <a:spcBef>
                <a:spcPts val="0"/>
              </a:spcBef>
              <a:buNone/>
              <a:defRPr sz="1200" baseline="0">
                <a:latin typeface="Franklin Gothic Medium Cond" panose="020B0606030402020204" pitchFamily="34" charset="0"/>
              </a:defRPr>
            </a:lvl1pPr>
          </a:lstStyle>
          <a:p>
            <a:pPr lvl="0"/>
            <a:r>
              <a:rPr lang="en-US" dirty="0"/>
              <a:t>Click to add footnote, reference or source</a:t>
            </a:r>
          </a:p>
        </p:txBody>
      </p:sp>
      <p:sp>
        <p:nvSpPr>
          <p:cNvPr id="4" name="Text Placeholder 3"/>
          <p:cNvSpPr>
            <a:spLocks noGrp="1"/>
          </p:cNvSpPr>
          <p:nvPr>
            <p:ph type="body" sz="quarter" idx="16" hasCustomPrompt="1"/>
          </p:nvPr>
        </p:nvSpPr>
        <p:spPr>
          <a:xfrm>
            <a:off x="622300" y="1278464"/>
            <a:ext cx="3840480" cy="500063"/>
          </a:xfrm>
        </p:spPr>
        <p:txBody>
          <a:bodyPr anchor="b">
            <a:noAutofit/>
          </a:bodyPr>
          <a:lstStyle>
            <a:lvl1pPr marL="0" indent="0" algn="ctr">
              <a:buNone/>
              <a:defRPr sz="2400">
                <a:latin typeface="Franklin Gothic Demi Cond" panose="020B07060304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p:spPr>
        <p:txBody>
          <a:bodyPr anchor="b">
            <a:noAutofit/>
          </a:bodyPr>
          <a:lstStyle>
            <a:lvl1pPr marL="0" indent="0" algn="ctr">
              <a:buNone/>
              <a:defRPr sz="2400">
                <a:latin typeface="Franklin Gothic Demi Cond" panose="020B0706030402020204" pitchFamily="34" charset="0"/>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p:spPr>
        <p:txBody>
          <a:bodyPr>
            <a:noAutofit/>
          </a:bodyPr>
          <a:lstStyle>
            <a:lvl1pPr>
              <a:lnSpc>
                <a:spcPct val="100000"/>
              </a:lnSpc>
              <a:spcBef>
                <a:spcPts val="0"/>
              </a:spcBef>
              <a:spcAft>
                <a:spcPts val="0"/>
              </a:spcAft>
              <a:defRPr sz="2000">
                <a:latin typeface="Franklin Gothic Medium Cond" panose="020B0606030402020204" pitchFamily="34" charset="0"/>
              </a:defRPr>
            </a:lvl1pPr>
            <a:lvl2pPr marL="514350" indent="-171450">
              <a:buFont typeface="Franklin Gothic Medium Cond" panose="020B0606030402020204" pitchFamily="34" charset="0"/>
              <a:buChar char="–"/>
              <a:defRPr sz="2000" baseline="0">
                <a:latin typeface="Franklin Gothic Medium Cond" panose="020B0606030402020204" pitchFamily="34" charset="0"/>
              </a:defRPr>
            </a:lvl2pPr>
            <a:lvl3pPr>
              <a:defRPr sz="2000" baseline="0">
                <a:latin typeface="Franklin Gothic Medium Cond" panose="020B0606030402020204" pitchFamily="34" charset="0"/>
              </a:defRPr>
            </a:lvl3pPr>
          </a:lstStyle>
          <a:p>
            <a:pPr lvl="0"/>
            <a:r>
              <a:rPr lang="en-US" dirty="0"/>
              <a:t>Click to add bullets</a:t>
            </a:r>
          </a:p>
          <a:p>
            <a:pPr lvl="1"/>
            <a:r>
              <a:rPr lang="en-US" dirty="0"/>
              <a:t>Bullet 2</a:t>
            </a:r>
          </a:p>
          <a:p>
            <a:pPr lvl="2"/>
            <a:r>
              <a:rPr lang="en-US" dirty="0"/>
              <a:t>Bullet 3</a:t>
            </a:r>
          </a:p>
        </p:txBody>
      </p:sp>
      <p:sp>
        <p:nvSpPr>
          <p:cNvPr id="16" name="Footer Placeholder 20"/>
          <p:cNvSpPr>
            <a:spLocks noGrp="1"/>
          </p:cNvSpPr>
          <p:nvPr>
            <p:ph type="ftr" sz="quarter" idx="13"/>
          </p:nvPr>
        </p:nvSpPr>
        <p:spPr>
          <a:xfrm>
            <a:off x="237068" y="6573308"/>
            <a:ext cx="7967132" cy="284692"/>
          </a:xfrm>
        </p:spPr>
        <p:txBody>
          <a:bodyPr/>
          <a:lstStyle>
            <a:lvl1pPr algn="l">
              <a:defRPr sz="1000" cap="all" baseline="0">
                <a:solidFill>
                  <a:schemeClr val="tx1"/>
                </a:solidFill>
                <a:latin typeface="Franklin Gothic Demi Cond" panose="020B0706030402020204" pitchFamily="34" charset="0"/>
              </a:defRPr>
            </a:lvl1pPr>
          </a:lstStyle>
          <a:p>
            <a:r>
              <a:rPr lang="en-US" dirty="0"/>
              <a:t>MEDICAID TRANSFORMATION NEMT | APRIL 25, 2018</a:t>
            </a:r>
          </a:p>
        </p:txBody>
      </p:sp>
      <p:sp>
        <p:nvSpPr>
          <p:cNvPr id="17" name="Slide Number Placeholder 21"/>
          <p:cNvSpPr>
            <a:spLocks noGrp="1"/>
          </p:cNvSpPr>
          <p:nvPr>
            <p:ph type="sldNum" sz="quarter" idx="14"/>
          </p:nvPr>
        </p:nvSpPr>
        <p:spPr>
          <a:xfrm>
            <a:off x="8305800" y="6573308"/>
            <a:ext cx="564098" cy="284692"/>
          </a:xfrm>
        </p:spPr>
        <p:txBody>
          <a:bodyPr/>
          <a:lstStyle>
            <a:lvl1pPr>
              <a:defRPr sz="1000">
                <a:solidFill>
                  <a:schemeClr val="tx1"/>
                </a:solidFill>
                <a:latin typeface="Franklin Gothic Demi Cond" panose="020B0706030402020204" pitchFamily="34" charset="0"/>
              </a:defRPr>
            </a:lvl1pPr>
          </a:lstStyle>
          <a:p>
            <a:fld id="{11F27F3A-B3E9-41ED-AF8F-A365F10BB65F}" type="slidenum">
              <a:rPr lang="en-US" smtClean="0"/>
              <a:pPr/>
              <a:t>‹#›</a:t>
            </a:fld>
            <a:endParaRPr lang="en-US" dirty="0"/>
          </a:p>
        </p:txBody>
      </p:sp>
      <p:cxnSp>
        <p:nvCxnSpPr>
          <p:cNvPr id="14" name="Straight Connector 13"/>
          <p:cNvCxnSpPr/>
          <p:nvPr userDrawn="1"/>
        </p:nvCxnSpPr>
        <p:spPr>
          <a:xfrm>
            <a:off x="0" y="6573308"/>
            <a:ext cx="9144000" cy="0"/>
          </a:xfrm>
          <a:prstGeom prst="line">
            <a:avLst/>
          </a:prstGeom>
          <a:ln w="127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844635"/>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p:spPr>
        <p:txBody>
          <a:bodyPr anchor="t">
            <a:noAutofit/>
          </a:bodyPr>
          <a:lstStyle>
            <a:lvl1pPr algn="l">
              <a:defRPr sz="32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274320"/>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0" name="Footer Placeholder 20"/>
          <p:cNvSpPr>
            <a:spLocks noGrp="1"/>
          </p:cNvSpPr>
          <p:nvPr>
            <p:ph type="ftr" sz="quarter" idx="13"/>
          </p:nvPr>
        </p:nvSpPr>
        <p:spPr>
          <a:xfrm>
            <a:off x="228600" y="6573308"/>
            <a:ext cx="7975599" cy="284692"/>
          </a:xfrm>
        </p:spPr>
        <p:txBody>
          <a:bodyPr/>
          <a:lstStyle>
            <a:lvl1pPr algn="l">
              <a:defRPr sz="1000" cap="all" baseline="0">
                <a:solidFill>
                  <a:schemeClr val="tx1"/>
                </a:solidFill>
                <a:latin typeface="Franklin Gothic Demi Cond" panose="020B0706030402020204" pitchFamily="34" charset="0"/>
              </a:defRPr>
            </a:lvl1pPr>
          </a:lstStyle>
          <a:p>
            <a:r>
              <a:rPr lang="en-US" dirty="0"/>
              <a:t>MEDICAID TRANSFORMATION NEMT | APRIL 25, 2018</a:t>
            </a:r>
          </a:p>
        </p:txBody>
      </p:sp>
      <p:sp>
        <p:nvSpPr>
          <p:cNvPr id="13" name="Slide Number Placeholder 21"/>
          <p:cNvSpPr>
            <a:spLocks noGrp="1"/>
          </p:cNvSpPr>
          <p:nvPr>
            <p:ph type="sldNum" sz="quarter" idx="14"/>
          </p:nvPr>
        </p:nvSpPr>
        <p:spPr>
          <a:xfrm>
            <a:off x="8305800" y="6573308"/>
            <a:ext cx="564098" cy="284692"/>
          </a:xfrm>
        </p:spPr>
        <p:txBody>
          <a:bodyPr/>
          <a:lstStyle>
            <a:lvl1pPr>
              <a:defRPr sz="1000">
                <a:solidFill>
                  <a:schemeClr val="tx1"/>
                </a:solidFill>
                <a:latin typeface="Franklin Gothic Demi Cond" panose="020B0706030402020204" pitchFamily="34" charset="0"/>
              </a:defRPr>
            </a:lvl1pPr>
          </a:lstStyle>
          <a:p>
            <a:fld id="{11F27F3A-B3E9-41ED-AF8F-A365F10BB65F}" type="slidenum">
              <a:rPr lang="en-US" smtClean="0"/>
              <a:pPr/>
              <a:t>‹#›</a:t>
            </a:fld>
            <a:endParaRPr lang="en-US" dirty="0"/>
          </a:p>
        </p:txBody>
      </p:sp>
      <p:cxnSp>
        <p:nvCxnSpPr>
          <p:cNvPr id="7" name="Straight Connector 6"/>
          <p:cNvCxnSpPr/>
          <p:nvPr userDrawn="1"/>
        </p:nvCxnSpPr>
        <p:spPr>
          <a:xfrm>
            <a:off x="0" y="6573308"/>
            <a:ext cx="9144000" cy="0"/>
          </a:xfrm>
          <a:prstGeom prst="line">
            <a:avLst/>
          </a:prstGeom>
          <a:ln w="127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6833940"/>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5" name="Footer Placeholder 4"/>
          <p:cNvSpPr>
            <a:spLocks noGrp="1"/>
          </p:cNvSpPr>
          <p:nvPr>
            <p:ph type="ftr" sz="quarter" idx="3"/>
          </p:nvPr>
        </p:nvSpPr>
        <p:spPr>
          <a:xfrm>
            <a:off x="628650" y="6356351"/>
            <a:ext cx="5486400" cy="365125"/>
          </a:xfrm>
          <a:prstGeom prst="rect">
            <a:avLst/>
          </a:prstGeom>
        </p:spPr>
        <p:txBody>
          <a:bodyPr vert="horz" lIns="91440" tIns="45720" rIns="91440" bIns="45720" rtlCol="0" anchor="ctr"/>
          <a:lstStyle>
            <a:lvl1pPr algn="l">
              <a:defRPr sz="1000">
                <a:solidFill>
                  <a:schemeClr val="tx1"/>
                </a:solidFill>
                <a:latin typeface="Franklin Gothic Demi Cond" panose="020B0706030402020204" pitchFamily="34" charset="0"/>
              </a:defRPr>
            </a:lvl1pPr>
          </a:lstStyle>
          <a:p>
            <a:r>
              <a:rPr lang="en-US" dirty="0"/>
              <a:t>MEDICAID TRANSFORMATION NEMT | APRIL 25, 2018</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000">
                <a:solidFill>
                  <a:schemeClr val="tx1"/>
                </a:solidFill>
                <a:latin typeface="Franklin Gothic Demi Cond" panose="020B0706030402020204" pitchFamily="34" charset="0"/>
              </a:defRPr>
            </a:lvl1pPr>
          </a:lstStyle>
          <a:p>
            <a:fld id="{11F27F3A-B3E9-41ED-AF8F-A365F10BB65F}" type="slidenum">
              <a:rPr lang="en-US" smtClean="0"/>
              <a:pPr/>
              <a:t>‹#›</a:t>
            </a:fld>
            <a:endParaRPr lang="en-US" dirty="0"/>
          </a:p>
        </p:txBody>
      </p:sp>
    </p:spTree>
    <p:extLst>
      <p:ext uri="{BB962C8B-B14F-4D97-AF65-F5344CB8AC3E}">
        <p14:creationId xmlns:p14="http://schemas.microsoft.com/office/powerpoint/2010/main" val="2496104678"/>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2" r:id="rId4"/>
    <p:sldLayoutId id="2147483666" r:id="rId5"/>
    <p:sldLayoutId id="2147483667" r:id="rId6"/>
    <p:sldLayoutId id="2147483668" r:id="rId7"/>
    <p:sldLayoutId id="2147483669" r:id="rId8"/>
    <p:sldLayoutId id="2147483671" r:id="rId9"/>
    <p:sldLayoutId id="2147483670" r:id="rId10"/>
    <p:sldLayoutId id="2147483673" r:id="rId11"/>
    <p:sldLayoutId id="2147483663" r:id="rId12"/>
    <p:sldLayoutId id="2147483675" r:id="rId13"/>
    <p:sldLayoutId id="2147483680" r:id="rId14"/>
  </p:sldLayoutIdLst>
  <p:transition>
    <p:fade/>
  </p:transition>
  <p:hf hdr="0" ftr="0" dt="0"/>
  <p:txStyles>
    <p:titleStyle>
      <a:lvl1pPr algn="l" defTabSz="685800" rtl="0" eaLnBrk="1" latinLnBrk="0" hangingPunct="1">
        <a:lnSpc>
          <a:spcPct val="90000"/>
        </a:lnSpc>
        <a:spcBef>
          <a:spcPct val="0"/>
        </a:spcBef>
        <a:buNone/>
        <a:defRPr sz="3200" kern="1200">
          <a:solidFill>
            <a:srgbClr val="002060"/>
          </a:solidFill>
          <a:latin typeface="Franklin Gothic Demi Cond" panose="020B0706030402020204" pitchFamily="34"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solidFill>
            <a:schemeClr val="tx1"/>
          </a:solidFill>
          <a:latin typeface="Franklin Gothic Medium" panose="020B0603020102020204" pitchFamily="34" charset="0"/>
          <a:ea typeface="+mn-ea"/>
          <a:cs typeface="+mn-cs"/>
        </a:defRPr>
      </a:lvl1pPr>
      <a:lvl2pPr marL="576263" indent="-233363" algn="l" defTabSz="685800" rtl="0" eaLnBrk="1" latinLnBrk="0" hangingPunct="1">
        <a:lnSpc>
          <a:spcPct val="90000"/>
        </a:lnSpc>
        <a:spcBef>
          <a:spcPts val="375"/>
        </a:spcBef>
        <a:buFont typeface="Franklin Gothic Medium" panose="020B0603020102020204" pitchFamily="34" charset="0"/>
        <a:buChar char="–"/>
        <a:defRPr sz="2400" kern="1200">
          <a:solidFill>
            <a:schemeClr val="tx1"/>
          </a:solidFill>
          <a:latin typeface="Franklin Gothic Medium" panose="020B0603020102020204" pitchFamily="34"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400" kern="1200">
          <a:solidFill>
            <a:schemeClr val="tx1"/>
          </a:solidFill>
          <a:latin typeface="Franklin Gothic Medium" panose="020B0603020102020204" pitchFamily="34"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Franklin Gothic Medium" panose="020B0603020102020204" pitchFamily="34"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Franklin Gothic Medium" panose="020B0603020102020204"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hyperlink" Target="https://www.ncdhhs.gov/news/press-releases/dhhs-announces-prepaid-health-plan-contracts-medicaid-managed-care" TargetMode="External"/><Relationship Id="rId2" Type="http://schemas.openxmlformats.org/officeDocument/2006/relationships/notesSlide" Target="../notesSlides/notesSlide2.xml"/><Relationship Id="rId1" Type="http://schemas.openxmlformats.org/officeDocument/2006/relationships/slideLayout" Target="../slideLayouts/slideLayout9.xml"/><Relationship Id="rId4" Type="http://schemas.openxmlformats.org/officeDocument/2006/relationships/image" Target="../media/image4.tmp"/></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hyperlink" Target="mailto:Medicaid.Transformation@dhhs.nc.gov" TargetMode="External"/><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medicaid.ncdhhs.gov/providers" TargetMode="External"/><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2862572" y="1918465"/>
            <a:ext cx="5774267" cy="2020824"/>
          </a:xfrm>
        </p:spPr>
        <p:txBody>
          <a:bodyPr/>
          <a:lstStyle/>
          <a:p>
            <a:r>
              <a:rPr lang="en-US" sz="3600" dirty="0"/>
              <a:t>NC Medicaid Managed Care</a:t>
            </a:r>
          </a:p>
        </p:txBody>
      </p:sp>
      <p:sp>
        <p:nvSpPr>
          <p:cNvPr id="9" name="Text Placeholder 8"/>
          <p:cNvSpPr>
            <a:spLocks noGrp="1"/>
          </p:cNvSpPr>
          <p:nvPr>
            <p:ph type="body" sz="quarter" idx="11"/>
          </p:nvPr>
        </p:nvSpPr>
        <p:spPr>
          <a:xfrm>
            <a:off x="2768594" y="4413665"/>
            <a:ext cx="5774267" cy="948752"/>
          </a:xfrm>
        </p:spPr>
        <p:txBody>
          <a:bodyPr/>
          <a:lstStyle/>
          <a:p>
            <a:r>
              <a:rPr lang="en-US" dirty="0"/>
              <a:t>Nick Galvez, NC Office of Rural Health</a:t>
            </a:r>
          </a:p>
        </p:txBody>
      </p:sp>
      <p:sp>
        <p:nvSpPr>
          <p:cNvPr id="10" name="Text Placeholder 9"/>
          <p:cNvSpPr>
            <a:spLocks noGrp="1"/>
          </p:cNvSpPr>
          <p:nvPr>
            <p:ph type="body" sz="quarter" idx="12"/>
          </p:nvPr>
        </p:nvSpPr>
        <p:spPr>
          <a:xfrm>
            <a:off x="2768593" y="5592680"/>
            <a:ext cx="5774267" cy="488226"/>
          </a:xfrm>
        </p:spPr>
        <p:txBody>
          <a:bodyPr/>
          <a:lstStyle/>
          <a:p>
            <a:r>
              <a:rPr lang="en-US" dirty="0"/>
              <a:t>May 22, 2019</a:t>
            </a:r>
          </a:p>
        </p:txBody>
      </p:sp>
    </p:spTree>
    <p:extLst>
      <p:ext uri="{BB962C8B-B14F-4D97-AF65-F5344CB8AC3E}">
        <p14:creationId xmlns:p14="http://schemas.microsoft.com/office/powerpoint/2010/main" val="3502773220"/>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6CF230F-50F5-4E32-96E2-3A835F2E483F}"/>
              </a:ext>
            </a:extLst>
          </p:cNvPr>
          <p:cNvSpPr>
            <a:spLocks noGrp="1"/>
          </p:cNvSpPr>
          <p:nvPr>
            <p:ph type="body" sz="quarter" idx="10"/>
          </p:nvPr>
        </p:nvSpPr>
        <p:spPr>
          <a:xfrm>
            <a:off x="417689" y="1306299"/>
            <a:ext cx="8452209" cy="5260453"/>
          </a:xfrm>
        </p:spPr>
        <p:txBody>
          <a:bodyPr/>
          <a:lstStyle/>
          <a:p>
            <a:r>
              <a:rPr lang="en-US" sz="1800" b="1" dirty="0"/>
              <a:t>Embedding Healthy Opportunities in the Managed Care Program </a:t>
            </a:r>
            <a:r>
              <a:rPr lang="en-US" sz="1800" dirty="0"/>
              <a:t>Only LME-MCOs </a:t>
            </a:r>
            <a:endParaRPr lang="en-US" sz="1800" baseline="30000" dirty="0"/>
          </a:p>
          <a:p>
            <a:pPr marL="742950" lvl="1" indent="-285750">
              <a:spcAft>
                <a:spcPts val="600"/>
              </a:spcAft>
              <a:buClr>
                <a:srgbClr val="1F497D"/>
              </a:buClr>
              <a:buFont typeface="Wingdings" panose="05000000000000000000" pitchFamily="2" charset="2"/>
              <a:buChar char="§"/>
            </a:pPr>
            <a:r>
              <a:rPr lang="en-US" sz="1600" dirty="0"/>
              <a:t>All PHPs will have a role in addressing non-medical factors that drive health outcomes and costs, including:</a:t>
            </a:r>
          </a:p>
          <a:p>
            <a:pPr marL="1200150" lvl="2" indent="-285750">
              <a:spcAft>
                <a:spcPts val="600"/>
              </a:spcAft>
              <a:buClr>
                <a:srgbClr val="1F497D"/>
              </a:buClr>
              <a:buFont typeface="Wingdings" panose="05000000000000000000" pitchFamily="2" charset="2"/>
              <a:buChar char="§"/>
            </a:pPr>
            <a:r>
              <a:rPr lang="en-US" sz="1600" dirty="0"/>
              <a:t>Screening for non-medical needs</a:t>
            </a:r>
          </a:p>
          <a:p>
            <a:pPr marL="1200150" lvl="2" indent="-285750">
              <a:spcAft>
                <a:spcPts val="600"/>
              </a:spcAft>
              <a:buClr>
                <a:srgbClr val="1F497D"/>
              </a:buClr>
              <a:buFont typeface="Wingdings" panose="05000000000000000000" pitchFamily="2" charset="2"/>
              <a:buChar char="§"/>
            </a:pPr>
            <a:r>
              <a:rPr lang="en-US" sz="1600" dirty="0"/>
              <a:t>Connecting beneficiaries to community resources using North Carolina’s new platform for closed loop referrals, NCCARE360</a:t>
            </a:r>
          </a:p>
          <a:p>
            <a:pPr marL="1200150" lvl="2" indent="-285750">
              <a:spcAft>
                <a:spcPts val="600"/>
              </a:spcAft>
              <a:buClr>
                <a:srgbClr val="1F497D"/>
              </a:buClr>
              <a:buFont typeface="Wingdings" panose="05000000000000000000" pitchFamily="2" charset="2"/>
              <a:buChar char="§"/>
            </a:pPr>
            <a:r>
              <a:rPr lang="en-US" sz="1600" dirty="0"/>
              <a:t>Providing additional support for high-need cases, such as assisting members who are homeless in securing housing</a:t>
            </a:r>
          </a:p>
          <a:p>
            <a:pPr>
              <a:spcAft>
                <a:spcPts val="600"/>
              </a:spcAft>
            </a:pPr>
            <a:r>
              <a:rPr lang="en-US" sz="1800" b="1" dirty="0"/>
              <a:t>Healthy Opportunities Pilots: </a:t>
            </a:r>
          </a:p>
          <a:p>
            <a:pPr marL="742950" lvl="1" indent="-285750">
              <a:spcAft>
                <a:spcPts val="600"/>
              </a:spcAft>
              <a:buClr>
                <a:srgbClr val="1F497D"/>
              </a:buClr>
              <a:buFont typeface="Wingdings" panose="05000000000000000000" pitchFamily="2" charset="2"/>
              <a:buChar char="§"/>
            </a:pPr>
            <a:r>
              <a:rPr lang="en-US" sz="1600" dirty="0"/>
              <a:t>PHPs in two to four geographic areas of the state will work with their communities to implement the “Healthy Opportunities Pilots,” as approved through North Carolina’s 1115 waiver.* </a:t>
            </a:r>
          </a:p>
          <a:p>
            <a:pPr marL="742950" lvl="1" indent="-285750">
              <a:spcAft>
                <a:spcPts val="600"/>
              </a:spcAft>
              <a:buClr>
                <a:srgbClr val="1F497D"/>
              </a:buClr>
              <a:buFont typeface="Wingdings" panose="05000000000000000000" pitchFamily="2" charset="2"/>
              <a:buChar char="§"/>
            </a:pPr>
            <a:r>
              <a:rPr lang="en-US" sz="1600" dirty="0"/>
              <a:t>Pilots will test evidence-based interventions designed to reduce costs and improve health by more intensely addressing housing instability, transportation insecurity, food insecurity, interpersonal violence, and toxic stress for eligible Medicaid beneficiaries.</a:t>
            </a:r>
          </a:p>
          <a:p>
            <a:pPr marL="0" indent="0">
              <a:buNone/>
            </a:pPr>
            <a:endParaRPr lang="en-US" sz="2300" dirty="0"/>
          </a:p>
          <a:p>
            <a:endParaRPr lang="en-US" dirty="0"/>
          </a:p>
          <a:p>
            <a:endParaRPr lang="en-US" dirty="0"/>
          </a:p>
          <a:p>
            <a:pPr lvl="1"/>
            <a:endParaRPr lang="en-US" dirty="0"/>
          </a:p>
        </p:txBody>
      </p:sp>
      <p:sp>
        <p:nvSpPr>
          <p:cNvPr id="5" name="Slide Number Placeholder 4">
            <a:extLst>
              <a:ext uri="{FF2B5EF4-FFF2-40B4-BE49-F238E27FC236}">
                <a16:creationId xmlns:a16="http://schemas.microsoft.com/office/drawing/2014/main" id="{C51C5266-BBC1-4C6A-9F64-F98039C7A6B2}"/>
              </a:ext>
            </a:extLst>
          </p:cNvPr>
          <p:cNvSpPr>
            <a:spLocks noGrp="1"/>
          </p:cNvSpPr>
          <p:nvPr>
            <p:ph type="sldNum" sz="quarter" idx="14"/>
          </p:nvPr>
        </p:nvSpPr>
        <p:spPr/>
        <p:txBody>
          <a:bodyPr/>
          <a:lstStyle/>
          <a:p>
            <a:fld id="{11F27F3A-B3E9-41ED-AF8F-A365F10BB65F}" type="slidenum">
              <a:rPr lang="en-US" smtClean="0"/>
              <a:pPr/>
              <a:t>10</a:t>
            </a:fld>
            <a:endParaRPr lang="en-US" dirty="0"/>
          </a:p>
        </p:txBody>
      </p:sp>
      <p:sp>
        <p:nvSpPr>
          <p:cNvPr id="6" name="Title 5">
            <a:extLst>
              <a:ext uri="{FF2B5EF4-FFF2-40B4-BE49-F238E27FC236}">
                <a16:creationId xmlns:a16="http://schemas.microsoft.com/office/drawing/2014/main" id="{FD0A191F-015D-4A40-8634-DAF6A525125E}"/>
              </a:ext>
            </a:extLst>
          </p:cNvPr>
          <p:cNvSpPr>
            <a:spLocks noGrp="1"/>
          </p:cNvSpPr>
          <p:nvPr>
            <p:ph type="title"/>
          </p:nvPr>
        </p:nvSpPr>
        <p:spPr>
          <a:xfrm>
            <a:off x="101009" y="605514"/>
            <a:ext cx="8941981" cy="694229"/>
          </a:xfrm>
        </p:spPr>
        <p:txBody>
          <a:bodyPr anchor="ctr"/>
          <a:lstStyle/>
          <a:p>
            <a:r>
              <a:rPr lang="en-US" dirty="0">
                <a:ea typeface="Times New Roman"/>
              </a:rPr>
              <a:t>Healthy Opportunities</a:t>
            </a:r>
            <a:endParaRPr lang="en-US" dirty="0"/>
          </a:p>
        </p:txBody>
      </p:sp>
      <p:sp>
        <p:nvSpPr>
          <p:cNvPr id="7" name="TextBox 6">
            <a:extLst>
              <a:ext uri="{FF2B5EF4-FFF2-40B4-BE49-F238E27FC236}">
                <a16:creationId xmlns:a16="http://schemas.microsoft.com/office/drawing/2014/main" id="{1449F4C2-CCBB-4D68-8B97-B1F02BF87F5C}"/>
              </a:ext>
            </a:extLst>
          </p:cNvPr>
          <p:cNvSpPr txBox="1"/>
          <p:nvPr/>
        </p:nvSpPr>
        <p:spPr>
          <a:xfrm>
            <a:off x="477287" y="6566752"/>
            <a:ext cx="7717868" cy="338554"/>
          </a:xfrm>
          <a:prstGeom prst="rect">
            <a:avLst/>
          </a:prstGeom>
          <a:noFill/>
        </p:spPr>
        <p:txBody>
          <a:bodyPr wrap="square" rtlCol="0">
            <a:spAutoFit/>
          </a:bodyPr>
          <a:lstStyle/>
          <a:p>
            <a:r>
              <a:rPr lang="en-US" sz="800" baseline="30000" dirty="0"/>
              <a:t>1</a:t>
            </a:r>
            <a:r>
              <a:rPr lang="en-US" sz="800" dirty="0"/>
              <a:t>At the start of the first fiscal year that is one year after the implementation of the first contracts for Standard Benefit Plans.</a:t>
            </a:r>
          </a:p>
          <a:p>
            <a:r>
              <a:rPr lang="en-US" sz="800" baseline="30000" dirty="0"/>
              <a:t>2 </a:t>
            </a:r>
            <a:r>
              <a:rPr lang="en-US" sz="800" dirty="0"/>
              <a:t>For four years beginning one year after launch of SP and who meet the criteria established by DHHS</a:t>
            </a:r>
          </a:p>
        </p:txBody>
      </p:sp>
      <p:grpSp>
        <p:nvGrpSpPr>
          <p:cNvPr id="8" name="Group 7">
            <a:extLst>
              <a:ext uri="{FF2B5EF4-FFF2-40B4-BE49-F238E27FC236}">
                <a16:creationId xmlns:a16="http://schemas.microsoft.com/office/drawing/2014/main" id="{8087AD71-C3A5-4F18-8FCF-86D74D9EE7D0}"/>
              </a:ext>
            </a:extLst>
          </p:cNvPr>
          <p:cNvGrpSpPr/>
          <p:nvPr/>
        </p:nvGrpSpPr>
        <p:grpSpPr>
          <a:xfrm>
            <a:off x="52084" y="-8924"/>
            <a:ext cx="9039829" cy="304800"/>
            <a:chOff x="58174" y="67056"/>
            <a:chExt cx="9039829" cy="304800"/>
          </a:xfrm>
        </p:grpSpPr>
        <p:grpSp>
          <p:nvGrpSpPr>
            <p:cNvPr id="9" name="Group 8">
              <a:extLst>
                <a:ext uri="{FF2B5EF4-FFF2-40B4-BE49-F238E27FC236}">
                  <a16:creationId xmlns:a16="http://schemas.microsoft.com/office/drawing/2014/main" id="{E905F7BB-3266-452B-91FB-1107315F9D15}"/>
                </a:ext>
              </a:extLst>
            </p:cNvPr>
            <p:cNvGrpSpPr/>
            <p:nvPr/>
          </p:nvGrpSpPr>
          <p:grpSpPr>
            <a:xfrm>
              <a:off x="58174" y="67056"/>
              <a:ext cx="6035156" cy="304800"/>
              <a:chOff x="58174" y="67056"/>
              <a:chExt cx="6035156" cy="304800"/>
            </a:xfrm>
          </p:grpSpPr>
          <p:grpSp>
            <p:nvGrpSpPr>
              <p:cNvPr id="12" name="Group 11">
                <a:extLst>
                  <a:ext uri="{FF2B5EF4-FFF2-40B4-BE49-F238E27FC236}">
                    <a16:creationId xmlns:a16="http://schemas.microsoft.com/office/drawing/2014/main" id="{CBE9CCA0-43AD-4F6F-B26F-C5B512349333}"/>
                  </a:ext>
                </a:extLst>
              </p:cNvPr>
              <p:cNvGrpSpPr/>
              <p:nvPr/>
            </p:nvGrpSpPr>
            <p:grpSpPr>
              <a:xfrm>
                <a:off x="58174" y="67056"/>
                <a:ext cx="4543252" cy="304800"/>
                <a:chOff x="58174" y="67056"/>
                <a:chExt cx="4543252" cy="304800"/>
              </a:xfrm>
            </p:grpSpPr>
            <p:sp>
              <p:nvSpPr>
                <p:cNvPr id="14" name="Chevron 29">
                  <a:extLst>
                    <a:ext uri="{FF2B5EF4-FFF2-40B4-BE49-F238E27FC236}">
                      <a16:creationId xmlns:a16="http://schemas.microsoft.com/office/drawing/2014/main" id="{A6BCDE27-7E8E-43F4-9569-EAB59812A913}"/>
                    </a:ext>
                  </a:extLst>
                </p:cNvPr>
                <p:cNvSpPr/>
                <p:nvPr/>
              </p:nvSpPr>
              <p:spPr bwMode="auto">
                <a:xfrm>
                  <a:off x="58174" y="67056"/>
                  <a:ext cx="1563624" cy="304800"/>
                </a:xfrm>
                <a:prstGeom prst="chevron">
                  <a:avLst/>
                </a:prstGeom>
                <a:solidFill>
                  <a:schemeClr val="bg1">
                    <a:lumMod val="75000"/>
                  </a:schemeClr>
                </a:solidFill>
                <a:ln w="38100" cap="flat" cmpd="sng" algn="ctr">
                  <a:solidFill>
                    <a:schemeClr val="bg1">
                      <a:lumMod val="75000"/>
                    </a:schemeClr>
                  </a:solidFill>
                  <a:prstDash val="solid"/>
                </a:ln>
                <a:effectLst/>
              </p:spPr>
              <p:txBody>
                <a:bodyPr anchor="ctr"/>
                <a:lstStyle/>
                <a:p>
                  <a:pPr algn="ctr" defTabSz="914400"/>
                  <a:r>
                    <a:rPr lang="en-US" sz="1200" b="1" kern="0" dirty="0">
                      <a:solidFill>
                        <a:prstClr val="white"/>
                      </a:solidFill>
                      <a:latin typeface="Calibri"/>
                    </a:rPr>
                    <a:t>Vision &amp; Goals</a:t>
                  </a:r>
                </a:p>
              </p:txBody>
            </p:sp>
            <p:sp>
              <p:nvSpPr>
                <p:cNvPr id="15" name="Rectangle 14">
                  <a:extLst>
                    <a:ext uri="{FF2B5EF4-FFF2-40B4-BE49-F238E27FC236}">
                      <a16:creationId xmlns:a16="http://schemas.microsoft.com/office/drawing/2014/main" id="{087B0FDD-F72B-442B-989C-57ED63C2EB07}"/>
                    </a:ext>
                  </a:extLst>
                </p:cNvPr>
                <p:cNvSpPr/>
                <p:nvPr/>
              </p:nvSpPr>
              <p:spPr bwMode="auto">
                <a:xfrm>
                  <a:off x="1548646" y="67056"/>
                  <a:ext cx="1563624" cy="304800"/>
                </a:xfrm>
                <a:prstGeom prst="chevron">
                  <a:avLst/>
                </a:prstGeom>
                <a:solidFill>
                  <a:srgbClr val="336699"/>
                </a:solidFill>
                <a:ln w="38100" cap="flat" cmpd="sng" algn="ctr">
                  <a:solidFill>
                    <a:schemeClr val="bg1">
                      <a:lumMod val="75000"/>
                    </a:schemeClr>
                  </a:solidFill>
                  <a:prstDash val="solid"/>
                </a:ln>
                <a:effectLst/>
              </p:spPr>
              <p:txBody>
                <a:bodyPr anchor="ctr"/>
                <a:lstStyle/>
                <a:p>
                  <a:pPr algn="ctr"/>
                  <a:r>
                    <a:rPr lang="en-US" sz="1200" b="1" kern="0" dirty="0">
                      <a:solidFill>
                        <a:prstClr val="white"/>
                      </a:solidFill>
                    </a:rPr>
                    <a:t>Design</a:t>
                  </a:r>
                </a:p>
              </p:txBody>
            </p:sp>
            <p:sp>
              <p:nvSpPr>
                <p:cNvPr id="16" name="Rectangle 14">
                  <a:extLst>
                    <a:ext uri="{FF2B5EF4-FFF2-40B4-BE49-F238E27FC236}">
                      <a16:creationId xmlns:a16="http://schemas.microsoft.com/office/drawing/2014/main" id="{CD25751F-6841-4807-9DE7-EA31C9C718AB}"/>
                    </a:ext>
                  </a:extLst>
                </p:cNvPr>
                <p:cNvSpPr/>
                <p:nvPr/>
              </p:nvSpPr>
              <p:spPr bwMode="auto">
                <a:xfrm>
                  <a:off x="3037802" y="67056"/>
                  <a:ext cx="1563624" cy="304800"/>
                </a:xfrm>
                <a:prstGeom prst="chevron">
                  <a:avLst/>
                </a:prstGeom>
                <a:solidFill>
                  <a:schemeClr val="bg1">
                    <a:lumMod val="75000"/>
                  </a:schemeClr>
                </a:solidFill>
                <a:ln w="38100" cap="flat" cmpd="sng" algn="ctr">
                  <a:solidFill>
                    <a:schemeClr val="bg1">
                      <a:lumMod val="75000"/>
                    </a:schemeClr>
                  </a:solidFill>
                  <a:prstDash val="solid"/>
                </a:ln>
                <a:effectLst/>
              </p:spPr>
              <p:txBody>
                <a:bodyPr anchor="ctr"/>
                <a:lstStyle/>
                <a:p>
                  <a:pPr algn="ctr" defTabSz="914400"/>
                  <a:r>
                    <a:rPr lang="en-US" sz="1200" b="1" kern="0" dirty="0">
                      <a:solidFill>
                        <a:prstClr val="white"/>
                      </a:solidFill>
                      <a:latin typeface="Calibri"/>
                    </a:rPr>
                    <a:t>Procurement</a:t>
                  </a:r>
                </a:p>
              </p:txBody>
            </p:sp>
          </p:grpSp>
          <p:sp>
            <p:nvSpPr>
              <p:cNvPr id="13" name="Rectangle 14">
                <a:extLst>
                  <a:ext uri="{FF2B5EF4-FFF2-40B4-BE49-F238E27FC236}">
                    <a16:creationId xmlns:a16="http://schemas.microsoft.com/office/drawing/2014/main" id="{F6BB4334-14A5-41E4-8F53-D1C8098DC00D}"/>
                  </a:ext>
                </a:extLst>
              </p:cNvPr>
              <p:cNvSpPr/>
              <p:nvPr/>
            </p:nvSpPr>
            <p:spPr bwMode="auto">
              <a:xfrm>
                <a:off x="4529706" y="67056"/>
                <a:ext cx="1563624" cy="304800"/>
              </a:xfrm>
              <a:prstGeom prst="chevron">
                <a:avLst/>
              </a:prstGeom>
              <a:solidFill>
                <a:schemeClr val="bg1">
                  <a:lumMod val="75000"/>
                </a:schemeClr>
              </a:solidFill>
              <a:ln w="38100" cap="flat" cmpd="sng" algn="ctr">
                <a:solidFill>
                  <a:schemeClr val="bg1">
                    <a:lumMod val="75000"/>
                  </a:schemeClr>
                </a:solidFill>
                <a:prstDash val="solid"/>
              </a:ln>
              <a:effectLst/>
            </p:spPr>
            <p:txBody>
              <a:bodyPr anchor="ctr"/>
              <a:lstStyle/>
              <a:p>
                <a:pPr algn="ctr"/>
                <a:r>
                  <a:rPr lang="en-US" sz="1100" b="1" kern="0" dirty="0">
                    <a:solidFill>
                      <a:prstClr val="white"/>
                    </a:solidFill>
                  </a:rPr>
                  <a:t>Engagement</a:t>
                </a:r>
              </a:p>
            </p:txBody>
          </p:sp>
        </p:grpSp>
        <p:sp>
          <p:nvSpPr>
            <p:cNvPr id="10" name="Rectangle 14">
              <a:extLst>
                <a:ext uri="{FF2B5EF4-FFF2-40B4-BE49-F238E27FC236}">
                  <a16:creationId xmlns:a16="http://schemas.microsoft.com/office/drawing/2014/main" id="{F06C9625-9B39-44ED-8694-E65C8A7AE5A2}"/>
                </a:ext>
              </a:extLst>
            </p:cNvPr>
            <p:cNvSpPr/>
            <p:nvPr/>
          </p:nvSpPr>
          <p:spPr bwMode="auto">
            <a:xfrm>
              <a:off x="6027393" y="67056"/>
              <a:ext cx="1563624" cy="304800"/>
            </a:xfrm>
            <a:prstGeom prst="chevron">
              <a:avLst/>
            </a:prstGeom>
            <a:solidFill>
              <a:schemeClr val="bg1">
                <a:lumMod val="75000"/>
              </a:schemeClr>
            </a:solidFill>
            <a:ln w="38100" cap="flat" cmpd="sng" algn="ctr">
              <a:solidFill>
                <a:schemeClr val="bg1">
                  <a:lumMod val="75000"/>
                </a:schemeClr>
              </a:solidFill>
              <a:prstDash val="solid"/>
            </a:ln>
            <a:effectLst/>
          </p:spPr>
          <p:txBody>
            <a:bodyPr anchor="ctr"/>
            <a:lstStyle/>
            <a:p>
              <a:pPr algn="ctr"/>
              <a:r>
                <a:rPr lang="en-US" sz="1200" b="1" kern="0" dirty="0">
                  <a:solidFill>
                    <a:prstClr val="white"/>
                  </a:solidFill>
                </a:rPr>
                <a:t>I</a:t>
              </a:r>
              <a:r>
                <a:rPr lang="en-US" sz="1100" b="1" kern="0" dirty="0">
                  <a:solidFill>
                    <a:prstClr val="white"/>
                  </a:solidFill>
                </a:rPr>
                <a:t>mplementation</a:t>
              </a:r>
              <a:endParaRPr lang="en-US" sz="1200" b="1" kern="0" dirty="0">
                <a:solidFill>
                  <a:prstClr val="white"/>
                </a:solidFill>
              </a:endParaRPr>
            </a:p>
          </p:txBody>
        </p:sp>
        <p:sp>
          <p:nvSpPr>
            <p:cNvPr id="11" name="Rectangle 14">
              <a:extLst>
                <a:ext uri="{FF2B5EF4-FFF2-40B4-BE49-F238E27FC236}">
                  <a16:creationId xmlns:a16="http://schemas.microsoft.com/office/drawing/2014/main" id="{9D1FF42B-09A6-49A5-8F7C-D035FAD352FF}"/>
                </a:ext>
              </a:extLst>
            </p:cNvPr>
            <p:cNvSpPr/>
            <p:nvPr/>
          </p:nvSpPr>
          <p:spPr bwMode="auto">
            <a:xfrm>
              <a:off x="7534379" y="67056"/>
              <a:ext cx="1563624" cy="304800"/>
            </a:xfrm>
            <a:prstGeom prst="chevron">
              <a:avLst/>
            </a:prstGeom>
            <a:solidFill>
              <a:schemeClr val="bg1">
                <a:lumMod val="75000"/>
              </a:schemeClr>
            </a:solidFill>
            <a:ln w="38100" cap="flat" cmpd="sng" algn="ctr">
              <a:solidFill>
                <a:schemeClr val="bg1">
                  <a:lumMod val="75000"/>
                </a:schemeClr>
              </a:solidFill>
              <a:prstDash val="solid"/>
            </a:ln>
            <a:effectLst/>
          </p:spPr>
          <p:txBody>
            <a:bodyPr anchor="ctr"/>
            <a:lstStyle/>
            <a:p>
              <a:pPr algn="ctr"/>
              <a:r>
                <a:rPr lang="en-US" sz="1200" b="1" kern="0" dirty="0">
                  <a:solidFill>
                    <a:prstClr val="white"/>
                  </a:solidFill>
                </a:rPr>
                <a:t>Training</a:t>
              </a:r>
            </a:p>
          </p:txBody>
        </p:sp>
      </p:grpSp>
    </p:spTree>
    <p:extLst>
      <p:ext uri="{BB962C8B-B14F-4D97-AF65-F5344CB8AC3E}">
        <p14:creationId xmlns:p14="http://schemas.microsoft.com/office/powerpoint/2010/main" val="1798933388"/>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5B7B4-42CD-4C28-82DD-C74882E021ED}"/>
              </a:ext>
            </a:extLst>
          </p:cNvPr>
          <p:cNvSpPr>
            <a:spLocks noGrp="1"/>
          </p:cNvSpPr>
          <p:nvPr>
            <p:ph type="title"/>
          </p:nvPr>
        </p:nvSpPr>
        <p:spPr>
          <a:xfrm>
            <a:off x="674369" y="624052"/>
            <a:ext cx="7843267" cy="5341850"/>
          </a:xfrm>
        </p:spPr>
        <p:txBody>
          <a:bodyPr/>
          <a:lstStyle/>
          <a:p>
            <a:br>
              <a:rPr lang="en-US" sz="1400" dirty="0">
                <a:solidFill>
                  <a:schemeClr val="tx1"/>
                </a:solidFill>
              </a:rPr>
            </a:br>
            <a:br>
              <a:rPr lang="en-US" sz="1400" dirty="0">
                <a:solidFill>
                  <a:schemeClr val="tx1"/>
                </a:solidFill>
              </a:rPr>
            </a:br>
            <a:r>
              <a:rPr lang="en-US" sz="2000" dirty="0">
                <a:solidFill>
                  <a:schemeClr val="tx1"/>
                </a:solidFill>
              </a:rPr>
              <a:t>The Healthy Opportunities Pilots (the Pilots) present an unprecedented opportunity to test the impact of providing selected evidence-based interventions to Medicaid enrollees. </a:t>
            </a:r>
            <a:br>
              <a:rPr lang="en-US" sz="2000" dirty="0">
                <a:solidFill>
                  <a:schemeClr val="tx1"/>
                </a:solidFill>
              </a:rPr>
            </a:br>
            <a:br>
              <a:rPr lang="en-US" sz="2000" dirty="0">
                <a:solidFill>
                  <a:schemeClr val="tx1"/>
                </a:solidFill>
              </a:rPr>
            </a:br>
            <a:r>
              <a:rPr lang="en-US" sz="2000" dirty="0">
                <a:solidFill>
                  <a:schemeClr val="tx1"/>
                </a:solidFill>
              </a:rPr>
              <a:t>• To cover the cost of the federally-approved Pilot services, and </a:t>
            </a:r>
            <a:br>
              <a:rPr lang="en-US" sz="2000" dirty="0">
                <a:solidFill>
                  <a:schemeClr val="tx1"/>
                </a:solidFill>
              </a:rPr>
            </a:br>
            <a:r>
              <a:rPr lang="en-US" sz="2000" dirty="0">
                <a:solidFill>
                  <a:schemeClr val="tx1"/>
                </a:solidFill>
              </a:rPr>
              <a:t>• To support, in the early years of the demonstration, capacity building for Lead Pilot Entities and to strengthen the ability of human services organizations to participate effectively in the Pilots. </a:t>
            </a:r>
            <a:br>
              <a:rPr lang="en-US" sz="2000" dirty="0">
                <a:solidFill>
                  <a:schemeClr val="tx1"/>
                </a:solidFill>
              </a:rPr>
            </a:br>
            <a:br>
              <a:rPr lang="en-US" sz="2000" dirty="0">
                <a:solidFill>
                  <a:schemeClr val="tx1"/>
                </a:solidFill>
              </a:rPr>
            </a:br>
            <a:r>
              <a:rPr lang="en-US" sz="2000" dirty="0">
                <a:solidFill>
                  <a:schemeClr val="tx1"/>
                </a:solidFill>
              </a:rPr>
              <a:t>All PHPs who have enrollees in the geographic regions of the Pilots will be required to participate.</a:t>
            </a:r>
            <a:br>
              <a:rPr lang="en-US" sz="2000" dirty="0">
                <a:solidFill>
                  <a:schemeClr val="tx1"/>
                </a:solidFill>
              </a:rPr>
            </a:br>
            <a:br>
              <a:rPr lang="en-US" sz="2000" dirty="0">
                <a:solidFill>
                  <a:schemeClr val="tx1"/>
                </a:solidFill>
              </a:rPr>
            </a:br>
            <a:r>
              <a:rPr lang="en-US" sz="2000" dirty="0">
                <a:solidFill>
                  <a:schemeClr val="tx1"/>
                </a:solidFill>
              </a:rPr>
              <a:t>Up to $100 million of the $650 million in Pilot funds may be used for these infrastructure investments. </a:t>
            </a:r>
            <a:br>
              <a:rPr lang="en-US" sz="2000" dirty="0">
                <a:solidFill>
                  <a:schemeClr val="tx1"/>
                </a:solidFill>
              </a:rPr>
            </a:br>
            <a:br>
              <a:rPr lang="en-US" sz="1400" dirty="0">
                <a:solidFill>
                  <a:schemeClr val="tx1"/>
                </a:solidFill>
              </a:rPr>
            </a:br>
            <a:br>
              <a:rPr lang="en-US" sz="1400" dirty="0">
                <a:solidFill>
                  <a:schemeClr val="tx1"/>
                </a:solidFill>
              </a:rPr>
            </a:br>
            <a:br>
              <a:rPr lang="en-US" sz="1400" dirty="0">
                <a:solidFill>
                  <a:schemeClr val="tx1"/>
                </a:solidFill>
              </a:rPr>
            </a:br>
            <a:endParaRPr lang="en-US" sz="1400" dirty="0">
              <a:solidFill>
                <a:schemeClr val="tx1"/>
              </a:solidFill>
            </a:endParaRPr>
          </a:p>
        </p:txBody>
      </p:sp>
      <p:sp>
        <p:nvSpPr>
          <p:cNvPr id="3" name="Slide Number Placeholder 2">
            <a:extLst>
              <a:ext uri="{FF2B5EF4-FFF2-40B4-BE49-F238E27FC236}">
                <a16:creationId xmlns:a16="http://schemas.microsoft.com/office/drawing/2014/main" id="{FB896765-DE11-4BD6-975F-D37E9DF2EAAB}"/>
              </a:ext>
            </a:extLst>
          </p:cNvPr>
          <p:cNvSpPr>
            <a:spLocks noGrp="1"/>
          </p:cNvSpPr>
          <p:nvPr>
            <p:ph type="sldNum" sz="quarter" idx="14"/>
          </p:nvPr>
        </p:nvSpPr>
        <p:spPr/>
        <p:txBody>
          <a:bodyPr/>
          <a:lstStyle/>
          <a:p>
            <a:fld id="{11F27F3A-B3E9-41ED-AF8F-A365F10BB65F}" type="slidenum">
              <a:rPr lang="en-US" smtClean="0"/>
              <a:pPr/>
              <a:t>11</a:t>
            </a:fld>
            <a:endParaRPr lang="en-US" dirty="0"/>
          </a:p>
        </p:txBody>
      </p:sp>
      <p:sp>
        <p:nvSpPr>
          <p:cNvPr id="6" name="TextBox 5">
            <a:extLst>
              <a:ext uri="{FF2B5EF4-FFF2-40B4-BE49-F238E27FC236}">
                <a16:creationId xmlns:a16="http://schemas.microsoft.com/office/drawing/2014/main" id="{0BA65B4C-EAFE-4C65-B9AB-077A9C34C0A4}"/>
              </a:ext>
            </a:extLst>
          </p:cNvPr>
          <p:cNvSpPr txBox="1"/>
          <p:nvPr/>
        </p:nvSpPr>
        <p:spPr>
          <a:xfrm>
            <a:off x="657362" y="3763179"/>
            <a:ext cx="7524750" cy="1015663"/>
          </a:xfrm>
          <a:prstGeom prst="rect">
            <a:avLst/>
          </a:prstGeom>
          <a:noFill/>
        </p:spPr>
        <p:txBody>
          <a:bodyPr wrap="square" rtlCol="0">
            <a:spAutoFit/>
          </a:bodyPr>
          <a:lstStyle/>
          <a:p>
            <a:endParaRPr lang="en-US" sz="1200" b="1" dirty="0"/>
          </a:p>
          <a:p>
            <a:endParaRPr lang="en-US" sz="1200" b="1" dirty="0"/>
          </a:p>
          <a:p>
            <a:endParaRPr lang="en-US" sz="1200" b="1" dirty="0"/>
          </a:p>
          <a:p>
            <a:endParaRPr lang="en-US" sz="1200" dirty="0"/>
          </a:p>
          <a:p>
            <a:endParaRPr lang="en-US" sz="1200" dirty="0"/>
          </a:p>
        </p:txBody>
      </p:sp>
    </p:spTree>
    <p:extLst>
      <p:ext uri="{BB962C8B-B14F-4D97-AF65-F5344CB8AC3E}">
        <p14:creationId xmlns:p14="http://schemas.microsoft.com/office/powerpoint/2010/main" val="2658432439"/>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5B7B4-42CD-4C28-82DD-C74882E021ED}"/>
              </a:ext>
            </a:extLst>
          </p:cNvPr>
          <p:cNvSpPr>
            <a:spLocks noGrp="1"/>
          </p:cNvSpPr>
          <p:nvPr>
            <p:ph type="title"/>
          </p:nvPr>
        </p:nvSpPr>
        <p:spPr>
          <a:xfrm>
            <a:off x="674369" y="624052"/>
            <a:ext cx="7843267" cy="5305110"/>
          </a:xfrm>
        </p:spPr>
        <p:txBody>
          <a:bodyPr/>
          <a:lstStyle/>
          <a:p>
            <a:br>
              <a:rPr lang="en-US" sz="1400" dirty="0"/>
            </a:br>
            <a:r>
              <a:rPr lang="en-US" sz="1400" dirty="0"/>
              <a:t>		</a:t>
            </a:r>
            <a:r>
              <a:rPr lang="en-US" sz="1400" dirty="0">
                <a:solidFill>
                  <a:schemeClr val="tx1"/>
                </a:solidFill>
              </a:rPr>
              <a:t>	</a:t>
            </a:r>
            <a:r>
              <a:rPr lang="en-US" sz="3600" dirty="0">
                <a:solidFill>
                  <a:schemeClr val="tx1"/>
                </a:solidFill>
              </a:rPr>
              <a:t>Approved Services</a:t>
            </a:r>
            <a:br>
              <a:rPr lang="en-US" sz="2400" dirty="0">
                <a:solidFill>
                  <a:schemeClr val="tx1"/>
                </a:solidFill>
              </a:rPr>
            </a:br>
            <a:br>
              <a:rPr lang="en-US" sz="2400" dirty="0">
                <a:solidFill>
                  <a:schemeClr val="tx1"/>
                </a:solidFill>
              </a:rPr>
            </a:br>
            <a:r>
              <a:rPr lang="en-US" sz="2400" dirty="0">
                <a:solidFill>
                  <a:schemeClr val="tx1"/>
                </a:solidFill>
              </a:rPr>
              <a:t>1. Housing (tenancy support)</a:t>
            </a:r>
            <a:br>
              <a:rPr lang="en-US" sz="2400" dirty="0">
                <a:solidFill>
                  <a:schemeClr val="tx1"/>
                </a:solidFill>
              </a:rPr>
            </a:br>
            <a:br>
              <a:rPr lang="en-US" sz="2400" dirty="0">
                <a:solidFill>
                  <a:schemeClr val="tx1"/>
                </a:solidFill>
              </a:rPr>
            </a:br>
            <a:r>
              <a:rPr lang="en-US" sz="2400" dirty="0">
                <a:solidFill>
                  <a:schemeClr val="tx1"/>
                </a:solidFill>
              </a:rPr>
              <a:t>2. Food (food services)</a:t>
            </a:r>
            <a:br>
              <a:rPr lang="en-US" sz="2400" dirty="0">
                <a:solidFill>
                  <a:schemeClr val="tx1"/>
                </a:solidFill>
              </a:rPr>
            </a:br>
            <a:br>
              <a:rPr lang="en-US" sz="2400" dirty="0">
                <a:solidFill>
                  <a:schemeClr val="tx1"/>
                </a:solidFill>
              </a:rPr>
            </a:br>
            <a:r>
              <a:rPr lang="en-US" sz="2400" dirty="0">
                <a:solidFill>
                  <a:schemeClr val="tx1"/>
                </a:solidFill>
              </a:rPr>
              <a:t>3. Transportation (public transit/taxis)</a:t>
            </a:r>
            <a:br>
              <a:rPr lang="en-US" sz="2400" dirty="0">
                <a:solidFill>
                  <a:schemeClr val="tx1"/>
                </a:solidFill>
              </a:rPr>
            </a:br>
            <a:br>
              <a:rPr lang="en-US" sz="2400" dirty="0">
                <a:solidFill>
                  <a:schemeClr val="tx1"/>
                </a:solidFill>
              </a:rPr>
            </a:br>
            <a:r>
              <a:rPr lang="en-US" sz="2400" dirty="0">
                <a:solidFill>
                  <a:schemeClr val="tx1"/>
                </a:solidFill>
              </a:rPr>
              <a:t>4. Interpersonal Violence/Toxic stress (legal, BH support, parenting support, home visit)</a:t>
            </a:r>
            <a:br>
              <a:rPr lang="en-US" sz="2400" dirty="0">
                <a:solidFill>
                  <a:schemeClr val="tx1"/>
                </a:solidFill>
              </a:rPr>
            </a:br>
            <a:br>
              <a:rPr lang="en-US" sz="2400" dirty="0">
                <a:solidFill>
                  <a:schemeClr val="tx1"/>
                </a:solidFill>
              </a:rPr>
            </a:br>
            <a:br>
              <a:rPr lang="en-US" sz="2400" dirty="0">
                <a:solidFill>
                  <a:schemeClr val="tx1"/>
                </a:solidFill>
              </a:rPr>
            </a:br>
            <a:endParaRPr lang="en-US" sz="2400" dirty="0">
              <a:solidFill>
                <a:schemeClr val="tx1"/>
              </a:solidFill>
            </a:endParaRPr>
          </a:p>
        </p:txBody>
      </p:sp>
      <p:sp>
        <p:nvSpPr>
          <p:cNvPr id="3" name="Slide Number Placeholder 2">
            <a:extLst>
              <a:ext uri="{FF2B5EF4-FFF2-40B4-BE49-F238E27FC236}">
                <a16:creationId xmlns:a16="http://schemas.microsoft.com/office/drawing/2014/main" id="{FB896765-DE11-4BD6-975F-D37E9DF2EAAB}"/>
              </a:ext>
            </a:extLst>
          </p:cNvPr>
          <p:cNvSpPr>
            <a:spLocks noGrp="1"/>
          </p:cNvSpPr>
          <p:nvPr>
            <p:ph type="sldNum" sz="quarter" idx="14"/>
          </p:nvPr>
        </p:nvSpPr>
        <p:spPr/>
        <p:txBody>
          <a:bodyPr/>
          <a:lstStyle/>
          <a:p>
            <a:fld id="{11F27F3A-B3E9-41ED-AF8F-A365F10BB65F}" type="slidenum">
              <a:rPr lang="en-US" smtClean="0"/>
              <a:pPr/>
              <a:t>12</a:t>
            </a:fld>
            <a:endParaRPr lang="en-US" dirty="0"/>
          </a:p>
        </p:txBody>
      </p:sp>
    </p:spTree>
    <p:extLst>
      <p:ext uri="{BB962C8B-B14F-4D97-AF65-F5344CB8AC3E}">
        <p14:creationId xmlns:p14="http://schemas.microsoft.com/office/powerpoint/2010/main" val="3268577855"/>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11CACAC-D400-448E-8BEF-72F84B5C711A}"/>
              </a:ext>
            </a:extLst>
          </p:cNvPr>
          <p:cNvSpPr>
            <a:spLocks noGrp="1"/>
          </p:cNvSpPr>
          <p:nvPr>
            <p:ph type="sldNum" sz="quarter" idx="14"/>
          </p:nvPr>
        </p:nvSpPr>
        <p:spPr/>
        <p:txBody>
          <a:bodyPr/>
          <a:lstStyle/>
          <a:p>
            <a:fld id="{11F27F3A-B3E9-41ED-AF8F-A365F10BB65F}" type="slidenum">
              <a:rPr lang="en-US" smtClean="0"/>
              <a:pPr/>
              <a:t>13</a:t>
            </a:fld>
            <a:endParaRPr lang="en-US" dirty="0"/>
          </a:p>
        </p:txBody>
      </p:sp>
      <p:pic>
        <p:nvPicPr>
          <p:cNvPr id="4" name="Picture 3">
            <a:extLst>
              <a:ext uri="{FF2B5EF4-FFF2-40B4-BE49-F238E27FC236}">
                <a16:creationId xmlns:a16="http://schemas.microsoft.com/office/drawing/2014/main" id="{90139362-58B0-4C34-98DB-498BA8F1233F}"/>
              </a:ext>
            </a:extLst>
          </p:cNvPr>
          <p:cNvPicPr>
            <a:picLocks noChangeAspect="1"/>
          </p:cNvPicPr>
          <p:nvPr/>
        </p:nvPicPr>
        <p:blipFill>
          <a:blip r:embed="rId2"/>
          <a:stretch>
            <a:fillRect/>
          </a:stretch>
        </p:blipFill>
        <p:spPr>
          <a:xfrm>
            <a:off x="486203" y="752475"/>
            <a:ext cx="7648147" cy="5010150"/>
          </a:xfrm>
          <a:prstGeom prst="rect">
            <a:avLst/>
          </a:prstGeom>
        </p:spPr>
      </p:pic>
    </p:spTree>
    <p:extLst>
      <p:ext uri="{BB962C8B-B14F-4D97-AF65-F5344CB8AC3E}">
        <p14:creationId xmlns:p14="http://schemas.microsoft.com/office/powerpoint/2010/main" val="3443790248"/>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EBCC861-BF14-44E1-A599-DC521CC6A17B}"/>
              </a:ext>
            </a:extLst>
          </p:cNvPr>
          <p:cNvSpPr>
            <a:spLocks noGrp="1"/>
          </p:cNvSpPr>
          <p:nvPr>
            <p:ph type="sldNum" sz="quarter" idx="14"/>
          </p:nvPr>
        </p:nvSpPr>
        <p:spPr/>
        <p:txBody>
          <a:bodyPr/>
          <a:lstStyle/>
          <a:p>
            <a:fld id="{11F27F3A-B3E9-41ED-AF8F-A365F10BB65F}" type="slidenum">
              <a:rPr lang="en-US" smtClean="0"/>
              <a:pPr/>
              <a:t>14</a:t>
            </a:fld>
            <a:endParaRPr lang="en-US" dirty="0"/>
          </a:p>
        </p:txBody>
      </p:sp>
      <p:sp>
        <p:nvSpPr>
          <p:cNvPr id="4" name="Rectangle 3">
            <a:extLst>
              <a:ext uri="{FF2B5EF4-FFF2-40B4-BE49-F238E27FC236}">
                <a16:creationId xmlns:a16="http://schemas.microsoft.com/office/drawing/2014/main" id="{039FE20C-DBEB-43D0-83F1-D20B84FC358E}"/>
              </a:ext>
            </a:extLst>
          </p:cNvPr>
          <p:cNvSpPr/>
          <p:nvPr/>
        </p:nvSpPr>
        <p:spPr>
          <a:xfrm>
            <a:off x="1083913" y="163339"/>
            <a:ext cx="5928528" cy="646331"/>
          </a:xfrm>
          <a:prstGeom prst="rect">
            <a:avLst/>
          </a:prstGeom>
        </p:spPr>
        <p:txBody>
          <a:bodyPr wrap="square">
            <a:spAutoFit/>
          </a:bodyPr>
          <a:lstStyle/>
          <a:p>
            <a:r>
              <a:rPr lang="en-US" b="1" dirty="0">
                <a:solidFill>
                  <a:srgbClr val="000000"/>
                </a:solidFill>
                <a:latin typeface="Calibri" panose="020F0502020204030204" pitchFamily="34" charset="0"/>
              </a:rPr>
              <a:t>Visual 1: Key Pilot Players and Their Roles &amp; Responsibilities</a:t>
            </a:r>
          </a:p>
          <a:p>
            <a:endParaRPr lang="en-US" dirty="0">
              <a:solidFill>
                <a:srgbClr val="000000"/>
              </a:solidFill>
              <a:latin typeface="Calibri" panose="020F0502020204030204" pitchFamily="34" charset="0"/>
            </a:endParaRPr>
          </a:p>
        </p:txBody>
      </p:sp>
      <p:pic>
        <p:nvPicPr>
          <p:cNvPr id="5" name="Picture 4">
            <a:extLst>
              <a:ext uri="{FF2B5EF4-FFF2-40B4-BE49-F238E27FC236}">
                <a16:creationId xmlns:a16="http://schemas.microsoft.com/office/drawing/2014/main" id="{90AB096D-490C-4D68-BEB5-4DA3B704EC39}"/>
              </a:ext>
            </a:extLst>
          </p:cNvPr>
          <p:cNvPicPr>
            <a:picLocks noChangeAspect="1"/>
          </p:cNvPicPr>
          <p:nvPr/>
        </p:nvPicPr>
        <p:blipFill>
          <a:blip r:embed="rId2"/>
          <a:stretch>
            <a:fillRect/>
          </a:stretch>
        </p:blipFill>
        <p:spPr>
          <a:xfrm>
            <a:off x="269417" y="624468"/>
            <a:ext cx="8180964" cy="5975471"/>
          </a:xfrm>
          <a:prstGeom prst="rect">
            <a:avLst/>
          </a:prstGeom>
        </p:spPr>
      </p:pic>
    </p:spTree>
    <p:extLst>
      <p:ext uri="{BB962C8B-B14F-4D97-AF65-F5344CB8AC3E}">
        <p14:creationId xmlns:p14="http://schemas.microsoft.com/office/powerpoint/2010/main" val="2156248613"/>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8867F-9367-4371-B14A-62472995CD0F}"/>
              </a:ext>
            </a:extLst>
          </p:cNvPr>
          <p:cNvSpPr>
            <a:spLocks noGrp="1"/>
          </p:cNvSpPr>
          <p:nvPr>
            <p:ph type="title"/>
          </p:nvPr>
        </p:nvSpPr>
        <p:spPr>
          <a:xfrm>
            <a:off x="674369" y="624053"/>
            <a:ext cx="7843267" cy="5743293"/>
          </a:xfrm>
        </p:spPr>
        <p:txBody>
          <a:bodyPr/>
          <a:lstStyle/>
          <a:p>
            <a:r>
              <a:rPr lang="en-US" sz="1800" dirty="0"/>
              <a:t>Through NCCARE360, community partners will have access to:</a:t>
            </a:r>
            <a:br>
              <a:rPr lang="en-US" sz="1800" dirty="0"/>
            </a:br>
            <a:br>
              <a:rPr lang="en-US" sz="1800" dirty="0"/>
            </a:br>
            <a:br>
              <a:rPr lang="en-US" sz="1800" dirty="0"/>
            </a:br>
            <a:r>
              <a:rPr lang="en-US" sz="1800" dirty="0"/>
              <a:t>-A robust statewide resource directory that will include a call center with dedicated navigators, a data team verifying resources and text and chat capabilities.</a:t>
            </a:r>
            <a:br>
              <a:rPr lang="en-US" sz="1800" dirty="0"/>
            </a:br>
            <a:br>
              <a:rPr lang="en-US" sz="1800" dirty="0"/>
            </a:br>
            <a:r>
              <a:rPr lang="en-US" sz="1800" dirty="0"/>
              <a:t>-A data repository to integrate resource directories across the state to share resource data.</a:t>
            </a:r>
            <a:br>
              <a:rPr lang="en-US" sz="1800" dirty="0"/>
            </a:br>
            <a:br>
              <a:rPr lang="en-US" sz="1800" dirty="0"/>
            </a:br>
            <a:r>
              <a:rPr lang="en-US" sz="1800" dirty="0"/>
              <a:t>-A shared technology platform that enables health care and human service providers to send and receive secure electronic referrals, seamlessly communicate in real-time, securely share client information and track outcomes.</a:t>
            </a:r>
            <a:br>
              <a:rPr lang="en-US" sz="1800" dirty="0"/>
            </a:br>
            <a:br>
              <a:rPr lang="en-US" sz="1800" dirty="0"/>
            </a:br>
            <a:r>
              <a:rPr lang="en-US" sz="1800" dirty="0"/>
              <a:t>-A community engagement team working with community-based organizations, social service agencies, health systems, independent providers and more to create a statewide coordinated care network.</a:t>
            </a:r>
            <a:br>
              <a:rPr lang="en-US" sz="1800" dirty="0"/>
            </a:br>
            <a:br>
              <a:rPr lang="en-US" sz="1800" dirty="0"/>
            </a:br>
            <a:br>
              <a:rPr lang="en-US" sz="1800" dirty="0"/>
            </a:br>
            <a:br>
              <a:rPr lang="en-US" dirty="0"/>
            </a:br>
            <a:r>
              <a:rPr lang="en-US" sz="1600" dirty="0"/>
              <a:t>NCCARE360 implementation started in January 2019. NCCARE360 will be available in every county in North Carolina with full statewide implementation by end of 2020</a:t>
            </a:r>
            <a:br>
              <a:rPr lang="en-US" dirty="0"/>
            </a:br>
            <a:endParaRPr lang="en-US" dirty="0"/>
          </a:p>
        </p:txBody>
      </p:sp>
      <p:sp>
        <p:nvSpPr>
          <p:cNvPr id="3" name="Slide Number Placeholder 2">
            <a:extLst>
              <a:ext uri="{FF2B5EF4-FFF2-40B4-BE49-F238E27FC236}">
                <a16:creationId xmlns:a16="http://schemas.microsoft.com/office/drawing/2014/main" id="{47AFBCA3-B234-4519-AFE2-6B3E63D9A4EB}"/>
              </a:ext>
            </a:extLst>
          </p:cNvPr>
          <p:cNvSpPr>
            <a:spLocks noGrp="1"/>
          </p:cNvSpPr>
          <p:nvPr>
            <p:ph type="sldNum" sz="quarter" idx="14"/>
          </p:nvPr>
        </p:nvSpPr>
        <p:spPr/>
        <p:txBody>
          <a:bodyPr/>
          <a:lstStyle/>
          <a:p>
            <a:fld id="{11F27F3A-B3E9-41ED-AF8F-A365F10BB65F}" type="slidenum">
              <a:rPr lang="en-US" smtClean="0"/>
              <a:pPr/>
              <a:t>15</a:t>
            </a:fld>
            <a:endParaRPr lang="en-US" dirty="0"/>
          </a:p>
        </p:txBody>
      </p:sp>
    </p:spTree>
    <p:extLst>
      <p:ext uri="{BB962C8B-B14F-4D97-AF65-F5344CB8AC3E}">
        <p14:creationId xmlns:p14="http://schemas.microsoft.com/office/powerpoint/2010/main" val="1582627184"/>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9D071-AD02-49A1-9C10-4CDAD8C92355}"/>
              </a:ext>
            </a:extLst>
          </p:cNvPr>
          <p:cNvSpPr>
            <a:spLocks noGrp="1"/>
          </p:cNvSpPr>
          <p:nvPr>
            <p:ph type="title"/>
          </p:nvPr>
        </p:nvSpPr>
        <p:spPr>
          <a:xfrm>
            <a:off x="674369" y="624053"/>
            <a:ext cx="7843267" cy="5709369"/>
          </a:xfrm>
        </p:spPr>
        <p:txBody>
          <a:bodyPr/>
          <a:lstStyle/>
          <a:p>
            <a:br>
              <a:rPr lang="en-US" dirty="0"/>
            </a:br>
            <a:r>
              <a:rPr lang="en-US" dirty="0"/>
              <a:t>NCCARE360 is the first statewide coordinated care network to electronically connect those with identified needs to community resources and allow for a feedback loop on the outcome of that connection.</a:t>
            </a:r>
            <a:br>
              <a:rPr lang="en-US" dirty="0"/>
            </a:br>
            <a:br>
              <a:rPr lang="en-US" dirty="0"/>
            </a:br>
            <a:endParaRPr lang="en-US" sz="1400" dirty="0"/>
          </a:p>
        </p:txBody>
      </p:sp>
      <p:sp>
        <p:nvSpPr>
          <p:cNvPr id="3" name="Slide Number Placeholder 2">
            <a:extLst>
              <a:ext uri="{FF2B5EF4-FFF2-40B4-BE49-F238E27FC236}">
                <a16:creationId xmlns:a16="http://schemas.microsoft.com/office/drawing/2014/main" id="{5B113271-4397-4055-8EE7-9AF4A3E335BB}"/>
              </a:ext>
            </a:extLst>
          </p:cNvPr>
          <p:cNvSpPr>
            <a:spLocks noGrp="1"/>
          </p:cNvSpPr>
          <p:nvPr>
            <p:ph type="sldNum" sz="quarter" idx="14"/>
          </p:nvPr>
        </p:nvSpPr>
        <p:spPr/>
        <p:txBody>
          <a:bodyPr/>
          <a:lstStyle/>
          <a:p>
            <a:fld id="{11F27F3A-B3E9-41ED-AF8F-A365F10BB65F}" type="slidenum">
              <a:rPr lang="en-US" smtClean="0"/>
              <a:pPr/>
              <a:t>16</a:t>
            </a:fld>
            <a:endParaRPr lang="en-US" dirty="0"/>
          </a:p>
        </p:txBody>
      </p:sp>
    </p:spTree>
    <p:extLst>
      <p:ext uri="{BB962C8B-B14F-4D97-AF65-F5344CB8AC3E}">
        <p14:creationId xmlns:p14="http://schemas.microsoft.com/office/powerpoint/2010/main" val="3329357939"/>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04B4035-4DFE-4D20-B7E9-0554332F7058}"/>
              </a:ext>
            </a:extLst>
          </p:cNvPr>
          <p:cNvSpPr>
            <a:spLocks noGrp="1"/>
          </p:cNvSpPr>
          <p:nvPr>
            <p:ph type="sldNum" sz="quarter" idx="14"/>
          </p:nvPr>
        </p:nvSpPr>
        <p:spPr/>
        <p:txBody>
          <a:bodyPr/>
          <a:lstStyle/>
          <a:p>
            <a:fld id="{11F27F3A-B3E9-41ED-AF8F-A365F10BB65F}" type="slidenum">
              <a:rPr lang="en-US" smtClean="0"/>
              <a:pPr/>
              <a:t>17</a:t>
            </a:fld>
            <a:endParaRPr lang="en-US" dirty="0"/>
          </a:p>
        </p:txBody>
      </p:sp>
      <p:pic>
        <p:nvPicPr>
          <p:cNvPr id="4" name="Picture 3">
            <a:extLst>
              <a:ext uri="{FF2B5EF4-FFF2-40B4-BE49-F238E27FC236}">
                <a16:creationId xmlns:a16="http://schemas.microsoft.com/office/drawing/2014/main" id="{CDF0AF0D-B6E7-49DC-B95C-1986FA7F0376}"/>
              </a:ext>
            </a:extLst>
          </p:cNvPr>
          <p:cNvPicPr>
            <a:picLocks noChangeAspect="1"/>
          </p:cNvPicPr>
          <p:nvPr/>
        </p:nvPicPr>
        <p:blipFill>
          <a:blip r:embed="rId2"/>
          <a:stretch>
            <a:fillRect/>
          </a:stretch>
        </p:blipFill>
        <p:spPr>
          <a:xfrm>
            <a:off x="489675" y="496703"/>
            <a:ext cx="4911000" cy="6148953"/>
          </a:xfrm>
          <a:prstGeom prst="rect">
            <a:avLst/>
          </a:prstGeom>
        </p:spPr>
      </p:pic>
    </p:spTree>
    <p:extLst>
      <p:ext uri="{BB962C8B-B14F-4D97-AF65-F5344CB8AC3E}">
        <p14:creationId xmlns:p14="http://schemas.microsoft.com/office/powerpoint/2010/main" val="442823075"/>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01DC7B7-C2D0-42EF-B614-76F21F93700E}"/>
              </a:ext>
            </a:extLst>
          </p:cNvPr>
          <p:cNvPicPr>
            <a:picLocks noChangeAspect="1"/>
          </p:cNvPicPr>
          <p:nvPr/>
        </p:nvPicPr>
        <p:blipFill>
          <a:blip r:embed="rId2"/>
          <a:stretch>
            <a:fillRect/>
          </a:stretch>
        </p:blipFill>
        <p:spPr>
          <a:xfrm>
            <a:off x="800100" y="1281112"/>
            <a:ext cx="7543800" cy="4295775"/>
          </a:xfrm>
          <a:prstGeom prst="rect">
            <a:avLst/>
          </a:prstGeom>
        </p:spPr>
      </p:pic>
      <p:sp>
        <p:nvSpPr>
          <p:cNvPr id="2" name="Title 1">
            <a:extLst>
              <a:ext uri="{FF2B5EF4-FFF2-40B4-BE49-F238E27FC236}">
                <a16:creationId xmlns:a16="http://schemas.microsoft.com/office/drawing/2014/main" id="{075D4D4F-EF67-4973-81C4-F03CB9A81D9D}"/>
              </a:ext>
            </a:extLst>
          </p:cNvPr>
          <p:cNvSpPr>
            <a:spLocks noGrp="1"/>
          </p:cNvSpPr>
          <p:nvPr>
            <p:ph type="title"/>
          </p:nvPr>
        </p:nvSpPr>
        <p:spPr/>
        <p:txBody>
          <a:bodyPr/>
          <a:lstStyle/>
          <a:p>
            <a:r>
              <a:rPr lang="en-US" dirty="0"/>
              <a:t>Timeline for Healthy Opportunities</a:t>
            </a:r>
          </a:p>
        </p:txBody>
      </p:sp>
      <p:sp>
        <p:nvSpPr>
          <p:cNvPr id="3" name="Slide Number Placeholder 2">
            <a:extLst>
              <a:ext uri="{FF2B5EF4-FFF2-40B4-BE49-F238E27FC236}">
                <a16:creationId xmlns:a16="http://schemas.microsoft.com/office/drawing/2014/main" id="{AD2CAA53-A697-4F75-A1B8-02F76C673FB8}"/>
              </a:ext>
            </a:extLst>
          </p:cNvPr>
          <p:cNvSpPr>
            <a:spLocks noGrp="1"/>
          </p:cNvSpPr>
          <p:nvPr>
            <p:ph type="sldNum" sz="quarter" idx="14"/>
          </p:nvPr>
        </p:nvSpPr>
        <p:spPr/>
        <p:txBody>
          <a:bodyPr/>
          <a:lstStyle/>
          <a:p>
            <a:fld id="{11F27F3A-B3E9-41ED-AF8F-A365F10BB65F}" type="slidenum">
              <a:rPr lang="en-US" smtClean="0"/>
              <a:pPr/>
              <a:t>18</a:t>
            </a:fld>
            <a:endParaRPr lang="en-US" dirty="0"/>
          </a:p>
        </p:txBody>
      </p:sp>
    </p:spTree>
    <p:extLst>
      <p:ext uri="{BB962C8B-B14F-4D97-AF65-F5344CB8AC3E}">
        <p14:creationId xmlns:p14="http://schemas.microsoft.com/office/powerpoint/2010/main" val="1230949765"/>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7378075-7470-46B3-8C87-D741201CDB00}"/>
              </a:ext>
            </a:extLst>
          </p:cNvPr>
          <p:cNvSpPr>
            <a:spLocks noGrp="1"/>
          </p:cNvSpPr>
          <p:nvPr>
            <p:ph type="title"/>
          </p:nvPr>
        </p:nvSpPr>
        <p:spPr>
          <a:xfrm>
            <a:off x="2783478" y="2066109"/>
            <a:ext cx="3577045" cy="434085"/>
          </a:xfrm>
          <a:solidFill>
            <a:srgbClr val="002060"/>
          </a:solidFill>
        </p:spPr>
        <p:txBody>
          <a:bodyPr/>
          <a:lstStyle/>
          <a:p>
            <a:pPr algn="ctr"/>
            <a:r>
              <a:rPr lang="en-US" sz="2800" dirty="0">
                <a:solidFill>
                  <a:schemeClr val="bg1"/>
                </a:solidFill>
              </a:rPr>
              <a:t>DISCUSSION</a:t>
            </a:r>
          </a:p>
        </p:txBody>
      </p:sp>
      <p:sp>
        <p:nvSpPr>
          <p:cNvPr id="4" name="Slide Number Placeholder 3">
            <a:extLst>
              <a:ext uri="{FF2B5EF4-FFF2-40B4-BE49-F238E27FC236}">
                <a16:creationId xmlns:a16="http://schemas.microsoft.com/office/drawing/2014/main" id="{99CAD1B2-F266-417A-8041-B150426FADC3}"/>
              </a:ext>
            </a:extLst>
          </p:cNvPr>
          <p:cNvSpPr>
            <a:spLocks noGrp="1"/>
          </p:cNvSpPr>
          <p:nvPr>
            <p:ph type="sldNum" sz="quarter" idx="14"/>
          </p:nvPr>
        </p:nvSpPr>
        <p:spPr/>
        <p:txBody>
          <a:bodyPr/>
          <a:lstStyle/>
          <a:p>
            <a:fld id="{11F27F3A-B3E9-41ED-AF8F-A365F10BB65F}" type="slidenum">
              <a:rPr lang="en-US" smtClean="0"/>
              <a:pPr/>
              <a:t>19</a:t>
            </a:fld>
            <a:endParaRPr lang="en-US" dirty="0"/>
          </a:p>
        </p:txBody>
      </p:sp>
      <p:sp>
        <p:nvSpPr>
          <p:cNvPr id="2" name="Rectangle 1">
            <a:extLst>
              <a:ext uri="{FF2B5EF4-FFF2-40B4-BE49-F238E27FC236}">
                <a16:creationId xmlns:a16="http://schemas.microsoft.com/office/drawing/2014/main" id="{12DCEB6E-133A-4BF6-8757-455846C88896}"/>
              </a:ext>
            </a:extLst>
          </p:cNvPr>
          <p:cNvSpPr/>
          <p:nvPr/>
        </p:nvSpPr>
        <p:spPr>
          <a:xfrm>
            <a:off x="-16328" y="5133089"/>
            <a:ext cx="9143999" cy="892552"/>
          </a:xfrm>
          <a:prstGeom prst="rect">
            <a:avLst/>
          </a:prstGeom>
        </p:spPr>
        <p:txBody>
          <a:bodyPr wrap="square">
            <a:spAutoFit/>
          </a:bodyPr>
          <a:lstStyle/>
          <a:p>
            <a:pPr algn="ctr"/>
            <a:r>
              <a:rPr lang="en-US" sz="2400" dirty="0">
                <a:latin typeface="Franklin Gothic Demi Cond" panose="020B0706030402020204" pitchFamily="34" charset="0"/>
              </a:rPr>
              <a:t>NC MEDICAID TRANSFORMATION WEBSITE </a:t>
            </a:r>
            <a:r>
              <a:rPr lang="en-US" sz="2800" dirty="0">
                <a:latin typeface="Franklin Gothic Medium" panose="020B0603020102020204" pitchFamily="34" charset="0"/>
              </a:rPr>
              <a:t>www.ncdhhs.gov/medicaid-transformation</a:t>
            </a:r>
          </a:p>
        </p:txBody>
      </p:sp>
    </p:spTree>
    <p:extLst>
      <p:ext uri="{BB962C8B-B14F-4D97-AF65-F5344CB8AC3E}">
        <p14:creationId xmlns:p14="http://schemas.microsoft.com/office/powerpoint/2010/main" val="638198509"/>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678" y="600364"/>
            <a:ext cx="8960644" cy="548640"/>
          </a:xfrm>
        </p:spPr>
        <p:txBody>
          <a:bodyPr/>
          <a:lstStyle/>
          <a:p>
            <a:r>
              <a:rPr lang="en-US" dirty="0"/>
              <a:t>Standard Plan Regions and Rollout Dates Defined</a:t>
            </a:r>
          </a:p>
        </p:txBody>
      </p:sp>
      <p:sp>
        <p:nvSpPr>
          <p:cNvPr id="3" name="Slide Number Placeholder 2"/>
          <p:cNvSpPr>
            <a:spLocks noGrp="1"/>
          </p:cNvSpPr>
          <p:nvPr>
            <p:ph type="sldNum" sz="quarter" idx="14"/>
          </p:nvPr>
        </p:nvSpPr>
        <p:spPr/>
        <p:txBody>
          <a:bodyPr/>
          <a:lstStyle/>
          <a:p>
            <a:fld id="{11F27F3A-B3E9-41ED-AF8F-A365F10BB65F}" type="slidenum">
              <a:rPr lang="en-US" smtClean="0">
                <a:solidFill>
                  <a:prstClr val="black"/>
                </a:solidFill>
              </a:rPr>
              <a:pPr/>
              <a:t>2</a:t>
            </a:fld>
            <a:endParaRPr lang="en-US" dirty="0">
              <a:solidFill>
                <a:prstClr val="black"/>
              </a:solidFill>
            </a:endParaRPr>
          </a:p>
        </p:txBody>
      </p:sp>
      <p:sp>
        <p:nvSpPr>
          <p:cNvPr id="32" name="TextBox 31"/>
          <p:cNvSpPr txBox="1"/>
          <p:nvPr/>
        </p:nvSpPr>
        <p:spPr>
          <a:xfrm>
            <a:off x="-8667" y="6573308"/>
            <a:ext cx="8534358" cy="246221"/>
          </a:xfrm>
          <a:prstGeom prst="rect">
            <a:avLst/>
          </a:prstGeom>
          <a:noFill/>
        </p:spPr>
        <p:txBody>
          <a:bodyPr wrap="square" rtlCol="0">
            <a:spAutoFit/>
          </a:bodyPr>
          <a:lstStyle/>
          <a:p>
            <a:r>
              <a:rPr lang="en-US" sz="1000" i="1" dirty="0"/>
              <a:t>Learn more: </a:t>
            </a:r>
            <a:r>
              <a:rPr lang="en-US" sz="1000" i="1" dirty="0">
                <a:hlinkClick r:id="rId3"/>
              </a:rPr>
              <a:t>https://www.ncdhhs.gov/news/press-releases/dhhs-announces-prepaid-health-plan-contracts-medicaid-managed-care</a:t>
            </a:r>
            <a:r>
              <a:rPr lang="en-US" sz="1000" i="1" dirty="0"/>
              <a:t> </a:t>
            </a:r>
          </a:p>
        </p:txBody>
      </p:sp>
      <p:pic>
        <p:nvPicPr>
          <p:cNvPr id="4" name="Picture 3"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498423"/>
            <a:ext cx="9152668" cy="3861153"/>
          </a:xfrm>
          <a:prstGeom prst="rect">
            <a:avLst/>
          </a:prstGeom>
        </p:spPr>
      </p:pic>
      <p:sp>
        <p:nvSpPr>
          <p:cNvPr id="6" name="Rounded Rectangle 5"/>
          <p:cNvSpPr/>
          <p:nvPr/>
        </p:nvSpPr>
        <p:spPr>
          <a:xfrm>
            <a:off x="1576117" y="5478011"/>
            <a:ext cx="5932205" cy="858395"/>
          </a:xfrm>
          <a:prstGeom prst="roundRect">
            <a:avLst/>
          </a:prstGeom>
          <a:solidFill>
            <a:schemeClr val="tx2"/>
          </a:solid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Rollout Phase 1: Nov. 2019 –Regions 2 and 4</a:t>
            </a:r>
          </a:p>
          <a:p>
            <a:pPr algn="ctr"/>
            <a:r>
              <a:rPr lang="en-US" sz="2000" b="1" dirty="0"/>
              <a:t>Rollout Phase 2: Feb. 2020 –Regions 1, 3, 5 and 6</a:t>
            </a:r>
          </a:p>
        </p:txBody>
      </p:sp>
      <p:grpSp>
        <p:nvGrpSpPr>
          <p:cNvPr id="8" name="Group 7">
            <a:extLst>
              <a:ext uri="{FF2B5EF4-FFF2-40B4-BE49-F238E27FC236}">
                <a16:creationId xmlns:a16="http://schemas.microsoft.com/office/drawing/2014/main" id="{6280C2DB-D5CF-44FB-88D3-C296CD78C2CA}"/>
              </a:ext>
            </a:extLst>
          </p:cNvPr>
          <p:cNvGrpSpPr/>
          <p:nvPr/>
        </p:nvGrpSpPr>
        <p:grpSpPr>
          <a:xfrm>
            <a:off x="12493" y="0"/>
            <a:ext cx="9039829" cy="304800"/>
            <a:chOff x="58174" y="67056"/>
            <a:chExt cx="9039829" cy="304800"/>
          </a:xfrm>
        </p:grpSpPr>
        <p:grpSp>
          <p:nvGrpSpPr>
            <p:cNvPr id="9" name="Group 8">
              <a:extLst>
                <a:ext uri="{FF2B5EF4-FFF2-40B4-BE49-F238E27FC236}">
                  <a16:creationId xmlns:a16="http://schemas.microsoft.com/office/drawing/2014/main" id="{F457F910-ED6A-4105-AC14-3B85F22D4CF0}"/>
                </a:ext>
              </a:extLst>
            </p:cNvPr>
            <p:cNvGrpSpPr/>
            <p:nvPr/>
          </p:nvGrpSpPr>
          <p:grpSpPr>
            <a:xfrm>
              <a:off x="58174" y="67056"/>
              <a:ext cx="6035156" cy="304800"/>
              <a:chOff x="58174" y="67056"/>
              <a:chExt cx="6035156" cy="304800"/>
            </a:xfrm>
          </p:grpSpPr>
          <p:grpSp>
            <p:nvGrpSpPr>
              <p:cNvPr id="12" name="Group 11">
                <a:extLst>
                  <a:ext uri="{FF2B5EF4-FFF2-40B4-BE49-F238E27FC236}">
                    <a16:creationId xmlns:a16="http://schemas.microsoft.com/office/drawing/2014/main" id="{42EE29D8-676D-4898-BE4E-401E95963692}"/>
                  </a:ext>
                </a:extLst>
              </p:cNvPr>
              <p:cNvGrpSpPr/>
              <p:nvPr/>
            </p:nvGrpSpPr>
            <p:grpSpPr>
              <a:xfrm>
                <a:off x="58174" y="67056"/>
                <a:ext cx="4543252" cy="304800"/>
                <a:chOff x="58174" y="67056"/>
                <a:chExt cx="4543252" cy="304800"/>
              </a:xfrm>
            </p:grpSpPr>
            <p:sp>
              <p:nvSpPr>
                <p:cNvPr id="14" name="Chevron 29">
                  <a:extLst>
                    <a:ext uri="{FF2B5EF4-FFF2-40B4-BE49-F238E27FC236}">
                      <a16:creationId xmlns:a16="http://schemas.microsoft.com/office/drawing/2014/main" id="{042E2997-BBBD-40CC-86D1-9B1A69376DD9}"/>
                    </a:ext>
                  </a:extLst>
                </p:cNvPr>
                <p:cNvSpPr/>
                <p:nvPr/>
              </p:nvSpPr>
              <p:spPr bwMode="auto">
                <a:xfrm>
                  <a:off x="58174" y="67056"/>
                  <a:ext cx="1563624" cy="304800"/>
                </a:xfrm>
                <a:prstGeom prst="chevron">
                  <a:avLst/>
                </a:prstGeom>
                <a:solidFill>
                  <a:schemeClr val="bg1">
                    <a:lumMod val="75000"/>
                  </a:schemeClr>
                </a:solidFill>
                <a:ln w="38100" cap="flat" cmpd="sng" algn="ctr">
                  <a:solidFill>
                    <a:schemeClr val="bg1">
                      <a:lumMod val="75000"/>
                    </a:schemeClr>
                  </a:solidFill>
                  <a:prstDash val="solid"/>
                </a:ln>
                <a:effectLst/>
              </p:spPr>
              <p:txBody>
                <a:bodyPr anchor="ctr"/>
                <a:lstStyle/>
                <a:p>
                  <a:pPr algn="ctr" defTabSz="914400"/>
                  <a:r>
                    <a:rPr lang="en-US" sz="1200" b="1" kern="0" dirty="0">
                      <a:solidFill>
                        <a:prstClr val="white"/>
                      </a:solidFill>
                      <a:latin typeface="Calibri"/>
                    </a:rPr>
                    <a:t>Vision &amp; Goals</a:t>
                  </a:r>
                </a:p>
              </p:txBody>
            </p:sp>
            <p:sp>
              <p:nvSpPr>
                <p:cNvPr id="15" name="Rectangle 14">
                  <a:extLst>
                    <a:ext uri="{FF2B5EF4-FFF2-40B4-BE49-F238E27FC236}">
                      <a16:creationId xmlns:a16="http://schemas.microsoft.com/office/drawing/2014/main" id="{65D09FFC-E4A2-42DB-B2C5-5055688FAA5A}"/>
                    </a:ext>
                  </a:extLst>
                </p:cNvPr>
                <p:cNvSpPr/>
                <p:nvPr/>
              </p:nvSpPr>
              <p:spPr bwMode="auto">
                <a:xfrm>
                  <a:off x="1548646" y="67056"/>
                  <a:ext cx="1563624" cy="304800"/>
                </a:xfrm>
                <a:prstGeom prst="chevron">
                  <a:avLst/>
                </a:prstGeom>
                <a:solidFill>
                  <a:srgbClr val="336699"/>
                </a:solidFill>
                <a:ln w="38100" cap="flat" cmpd="sng" algn="ctr">
                  <a:solidFill>
                    <a:schemeClr val="bg1">
                      <a:lumMod val="75000"/>
                    </a:schemeClr>
                  </a:solidFill>
                  <a:prstDash val="solid"/>
                </a:ln>
                <a:effectLst/>
              </p:spPr>
              <p:txBody>
                <a:bodyPr anchor="ctr"/>
                <a:lstStyle/>
                <a:p>
                  <a:pPr algn="ctr"/>
                  <a:r>
                    <a:rPr lang="en-US" sz="1200" b="1" kern="0" dirty="0">
                      <a:solidFill>
                        <a:prstClr val="white"/>
                      </a:solidFill>
                    </a:rPr>
                    <a:t>Design</a:t>
                  </a:r>
                </a:p>
              </p:txBody>
            </p:sp>
            <p:sp>
              <p:nvSpPr>
                <p:cNvPr id="16" name="Rectangle 14">
                  <a:extLst>
                    <a:ext uri="{FF2B5EF4-FFF2-40B4-BE49-F238E27FC236}">
                      <a16:creationId xmlns:a16="http://schemas.microsoft.com/office/drawing/2014/main" id="{8BD90CB2-79D6-4F58-92FD-D7DD4039762B}"/>
                    </a:ext>
                  </a:extLst>
                </p:cNvPr>
                <p:cNvSpPr/>
                <p:nvPr/>
              </p:nvSpPr>
              <p:spPr bwMode="auto">
                <a:xfrm>
                  <a:off x="3037802" y="67056"/>
                  <a:ext cx="1563624" cy="304800"/>
                </a:xfrm>
                <a:prstGeom prst="chevron">
                  <a:avLst/>
                </a:prstGeom>
                <a:solidFill>
                  <a:schemeClr val="bg1">
                    <a:lumMod val="75000"/>
                  </a:schemeClr>
                </a:solidFill>
                <a:ln w="38100" cap="flat" cmpd="sng" algn="ctr">
                  <a:solidFill>
                    <a:schemeClr val="bg1">
                      <a:lumMod val="75000"/>
                    </a:schemeClr>
                  </a:solidFill>
                  <a:prstDash val="solid"/>
                </a:ln>
                <a:effectLst/>
              </p:spPr>
              <p:txBody>
                <a:bodyPr anchor="ctr"/>
                <a:lstStyle/>
                <a:p>
                  <a:pPr algn="ctr" defTabSz="914400"/>
                  <a:r>
                    <a:rPr lang="en-US" sz="1200" b="1" kern="0" dirty="0">
                      <a:solidFill>
                        <a:prstClr val="white"/>
                      </a:solidFill>
                      <a:latin typeface="Calibri"/>
                    </a:rPr>
                    <a:t>Procurement</a:t>
                  </a:r>
                </a:p>
              </p:txBody>
            </p:sp>
          </p:grpSp>
          <p:sp>
            <p:nvSpPr>
              <p:cNvPr id="13" name="Rectangle 14">
                <a:extLst>
                  <a:ext uri="{FF2B5EF4-FFF2-40B4-BE49-F238E27FC236}">
                    <a16:creationId xmlns:a16="http://schemas.microsoft.com/office/drawing/2014/main" id="{CFA64034-6066-4B22-B04F-0D50EDF85B53}"/>
                  </a:ext>
                </a:extLst>
              </p:cNvPr>
              <p:cNvSpPr/>
              <p:nvPr/>
            </p:nvSpPr>
            <p:spPr bwMode="auto">
              <a:xfrm>
                <a:off x="4529706" y="67056"/>
                <a:ext cx="1563624" cy="304800"/>
              </a:xfrm>
              <a:prstGeom prst="chevron">
                <a:avLst/>
              </a:prstGeom>
              <a:solidFill>
                <a:schemeClr val="bg1">
                  <a:lumMod val="75000"/>
                </a:schemeClr>
              </a:solidFill>
              <a:ln w="38100" cap="flat" cmpd="sng" algn="ctr">
                <a:solidFill>
                  <a:schemeClr val="bg1">
                    <a:lumMod val="75000"/>
                  </a:schemeClr>
                </a:solidFill>
                <a:prstDash val="solid"/>
              </a:ln>
              <a:effectLst/>
            </p:spPr>
            <p:txBody>
              <a:bodyPr anchor="ctr"/>
              <a:lstStyle/>
              <a:p>
                <a:pPr algn="ctr"/>
                <a:r>
                  <a:rPr lang="en-US" sz="1100" b="1" kern="0" dirty="0">
                    <a:solidFill>
                      <a:prstClr val="white"/>
                    </a:solidFill>
                  </a:rPr>
                  <a:t>Engagement</a:t>
                </a:r>
              </a:p>
            </p:txBody>
          </p:sp>
        </p:grpSp>
        <p:sp>
          <p:nvSpPr>
            <p:cNvPr id="10" name="Rectangle 14">
              <a:extLst>
                <a:ext uri="{FF2B5EF4-FFF2-40B4-BE49-F238E27FC236}">
                  <a16:creationId xmlns:a16="http://schemas.microsoft.com/office/drawing/2014/main" id="{DD37CC84-4FCE-4D1A-A27E-56E87EF83500}"/>
                </a:ext>
              </a:extLst>
            </p:cNvPr>
            <p:cNvSpPr/>
            <p:nvPr/>
          </p:nvSpPr>
          <p:spPr bwMode="auto">
            <a:xfrm>
              <a:off x="6027393" y="67056"/>
              <a:ext cx="1563624" cy="304800"/>
            </a:xfrm>
            <a:prstGeom prst="chevron">
              <a:avLst/>
            </a:prstGeom>
            <a:solidFill>
              <a:schemeClr val="bg1">
                <a:lumMod val="75000"/>
              </a:schemeClr>
            </a:solidFill>
            <a:ln w="38100" cap="flat" cmpd="sng" algn="ctr">
              <a:solidFill>
                <a:schemeClr val="bg1">
                  <a:lumMod val="75000"/>
                </a:schemeClr>
              </a:solidFill>
              <a:prstDash val="solid"/>
            </a:ln>
            <a:effectLst/>
          </p:spPr>
          <p:txBody>
            <a:bodyPr anchor="ctr"/>
            <a:lstStyle/>
            <a:p>
              <a:pPr algn="ctr"/>
              <a:r>
                <a:rPr lang="en-US" sz="1200" b="1" kern="0" dirty="0">
                  <a:solidFill>
                    <a:prstClr val="white"/>
                  </a:solidFill>
                </a:rPr>
                <a:t>I</a:t>
              </a:r>
              <a:r>
                <a:rPr lang="en-US" sz="1100" b="1" kern="0" dirty="0">
                  <a:solidFill>
                    <a:prstClr val="white"/>
                  </a:solidFill>
                </a:rPr>
                <a:t>mplementation</a:t>
              </a:r>
              <a:endParaRPr lang="en-US" sz="1200" b="1" kern="0" dirty="0">
                <a:solidFill>
                  <a:prstClr val="white"/>
                </a:solidFill>
              </a:endParaRPr>
            </a:p>
          </p:txBody>
        </p:sp>
        <p:sp>
          <p:nvSpPr>
            <p:cNvPr id="11" name="Rectangle 14">
              <a:extLst>
                <a:ext uri="{FF2B5EF4-FFF2-40B4-BE49-F238E27FC236}">
                  <a16:creationId xmlns:a16="http://schemas.microsoft.com/office/drawing/2014/main" id="{7C039D94-6E44-46BE-9E82-D0DC0D90FD89}"/>
                </a:ext>
              </a:extLst>
            </p:cNvPr>
            <p:cNvSpPr/>
            <p:nvPr/>
          </p:nvSpPr>
          <p:spPr bwMode="auto">
            <a:xfrm>
              <a:off x="7534379" y="67056"/>
              <a:ext cx="1563624" cy="304800"/>
            </a:xfrm>
            <a:prstGeom prst="chevron">
              <a:avLst/>
            </a:prstGeom>
            <a:solidFill>
              <a:schemeClr val="bg1">
                <a:lumMod val="75000"/>
              </a:schemeClr>
            </a:solidFill>
            <a:ln w="38100" cap="flat" cmpd="sng" algn="ctr">
              <a:solidFill>
                <a:schemeClr val="bg1">
                  <a:lumMod val="75000"/>
                </a:schemeClr>
              </a:solidFill>
              <a:prstDash val="solid"/>
            </a:ln>
            <a:effectLst/>
          </p:spPr>
          <p:txBody>
            <a:bodyPr anchor="ctr"/>
            <a:lstStyle/>
            <a:p>
              <a:pPr algn="ctr"/>
              <a:r>
                <a:rPr lang="en-US" sz="1200" b="1" kern="0" dirty="0">
                  <a:solidFill>
                    <a:prstClr val="white"/>
                  </a:solidFill>
                </a:rPr>
                <a:t>Training</a:t>
              </a:r>
            </a:p>
          </p:txBody>
        </p:sp>
      </p:grpSp>
    </p:spTree>
    <p:extLst>
      <p:ext uri="{BB962C8B-B14F-4D97-AF65-F5344CB8AC3E}">
        <p14:creationId xmlns:p14="http://schemas.microsoft.com/office/powerpoint/2010/main" val="1715622892"/>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6C5BFA5-0FA4-445C-8E61-B19C8F937E65}"/>
              </a:ext>
            </a:extLst>
          </p:cNvPr>
          <p:cNvSpPr>
            <a:spLocks noGrp="1"/>
          </p:cNvSpPr>
          <p:nvPr>
            <p:ph type="title"/>
          </p:nvPr>
        </p:nvSpPr>
        <p:spPr>
          <a:xfrm>
            <a:off x="256032" y="614890"/>
            <a:ext cx="7843267" cy="548640"/>
          </a:xfrm>
        </p:spPr>
        <p:txBody>
          <a:bodyPr/>
          <a:lstStyle/>
          <a:p>
            <a:r>
              <a:rPr lang="en-US" sz="3200" dirty="0"/>
              <a:t>PHPs Selected for NC Medicaid Managed Care</a:t>
            </a:r>
          </a:p>
        </p:txBody>
      </p:sp>
      <p:sp>
        <p:nvSpPr>
          <p:cNvPr id="4" name="Text Placeholder 2">
            <a:extLst>
              <a:ext uri="{FF2B5EF4-FFF2-40B4-BE49-F238E27FC236}">
                <a16:creationId xmlns:a16="http://schemas.microsoft.com/office/drawing/2014/main" id="{69AE338A-00DD-44C7-9803-93A195A184B8}"/>
              </a:ext>
            </a:extLst>
          </p:cNvPr>
          <p:cNvSpPr>
            <a:spLocks noGrp="1"/>
          </p:cNvSpPr>
          <p:nvPr>
            <p:ph type="body" sz="quarter" idx="10"/>
          </p:nvPr>
        </p:nvSpPr>
        <p:spPr>
          <a:xfrm>
            <a:off x="628650" y="1447800"/>
            <a:ext cx="7888288" cy="4795838"/>
          </a:xfrm>
        </p:spPr>
        <p:txBody>
          <a:bodyPr/>
          <a:lstStyle/>
          <a:p>
            <a:pPr marL="0" indent="0">
              <a:spcBef>
                <a:spcPts val="0"/>
              </a:spcBef>
              <a:spcAft>
                <a:spcPts val="1200"/>
              </a:spcAft>
              <a:buNone/>
            </a:pPr>
            <a:r>
              <a:rPr lang="en-US" sz="2600" dirty="0">
                <a:solidFill>
                  <a:srgbClr val="005EA4"/>
                </a:solidFill>
              </a:rPr>
              <a:t>Statewide contracts</a:t>
            </a:r>
          </a:p>
          <a:p>
            <a:pPr marL="457200">
              <a:spcBef>
                <a:spcPts val="0"/>
              </a:spcBef>
              <a:spcAft>
                <a:spcPts val="1200"/>
              </a:spcAft>
            </a:pPr>
            <a:r>
              <a:rPr lang="en-US" sz="2600" dirty="0"/>
              <a:t>AmeriHealth Caritas North Carolina, Inc.</a:t>
            </a:r>
          </a:p>
          <a:p>
            <a:pPr marL="457200">
              <a:spcBef>
                <a:spcPts val="0"/>
              </a:spcBef>
              <a:spcAft>
                <a:spcPts val="1200"/>
              </a:spcAft>
            </a:pPr>
            <a:r>
              <a:rPr lang="en-US" sz="2600" dirty="0"/>
              <a:t>Blue Cross and Blue Shield of North Carolina, Inc.</a:t>
            </a:r>
          </a:p>
          <a:p>
            <a:pPr marL="457200">
              <a:spcBef>
                <a:spcPts val="0"/>
              </a:spcBef>
              <a:spcAft>
                <a:spcPts val="1200"/>
              </a:spcAft>
            </a:pPr>
            <a:r>
              <a:rPr lang="en-US" sz="2600" dirty="0"/>
              <a:t>UnitedHealthcare of North Carolina, Inc.</a:t>
            </a:r>
          </a:p>
          <a:p>
            <a:pPr marL="457200">
              <a:spcBef>
                <a:spcPts val="0"/>
              </a:spcBef>
              <a:spcAft>
                <a:spcPts val="1200"/>
              </a:spcAft>
            </a:pPr>
            <a:r>
              <a:rPr lang="en-US" sz="2600" dirty="0"/>
              <a:t>WellCare of North Carolina, Inc. </a:t>
            </a:r>
          </a:p>
          <a:p>
            <a:pPr marL="0" indent="0">
              <a:spcBef>
                <a:spcPts val="3000"/>
              </a:spcBef>
              <a:spcAft>
                <a:spcPts val="1200"/>
              </a:spcAft>
              <a:buNone/>
            </a:pPr>
            <a:r>
              <a:rPr lang="en-US" sz="2600" dirty="0">
                <a:solidFill>
                  <a:srgbClr val="005EA4"/>
                </a:solidFill>
              </a:rPr>
              <a:t>Regional contract – Regions 3 &amp; 5</a:t>
            </a:r>
          </a:p>
          <a:p>
            <a:pPr marL="457200">
              <a:spcBef>
                <a:spcPts val="0"/>
              </a:spcBef>
              <a:spcAft>
                <a:spcPts val="1200"/>
              </a:spcAft>
            </a:pPr>
            <a:r>
              <a:rPr lang="en-US" sz="2600" dirty="0"/>
              <a:t>Carolina Complete Health, Inc.</a:t>
            </a:r>
          </a:p>
        </p:txBody>
      </p:sp>
      <p:grpSp>
        <p:nvGrpSpPr>
          <p:cNvPr id="6" name="Group 5">
            <a:extLst>
              <a:ext uri="{FF2B5EF4-FFF2-40B4-BE49-F238E27FC236}">
                <a16:creationId xmlns:a16="http://schemas.microsoft.com/office/drawing/2014/main" id="{45D570BF-A643-4DC5-A8E2-BD3A9C2741FD}"/>
              </a:ext>
            </a:extLst>
          </p:cNvPr>
          <p:cNvGrpSpPr/>
          <p:nvPr/>
        </p:nvGrpSpPr>
        <p:grpSpPr>
          <a:xfrm>
            <a:off x="52085" y="44292"/>
            <a:ext cx="9039829" cy="304800"/>
            <a:chOff x="58174" y="67056"/>
            <a:chExt cx="9039829" cy="304800"/>
          </a:xfrm>
        </p:grpSpPr>
        <p:grpSp>
          <p:nvGrpSpPr>
            <p:cNvPr id="7" name="Group 6">
              <a:extLst>
                <a:ext uri="{FF2B5EF4-FFF2-40B4-BE49-F238E27FC236}">
                  <a16:creationId xmlns:a16="http://schemas.microsoft.com/office/drawing/2014/main" id="{F96AA0BB-977B-4B6D-AE1C-A6D7456B22FE}"/>
                </a:ext>
              </a:extLst>
            </p:cNvPr>
            <p:cNvGrpSpPr/>
            <p:nvPr/>
          </p:nvGrpSpPr>
          <p:grpSpPr>
            <a:xfrm>
              <a:off x="58174" y="67056"/>
              <a:ext cx="6035156" cy="304800"/>
              <a:chOff x="58174" y="67056"/>
              <a:chExt cx="6035156" cy="304800"/>
            </a:xfrm>
          </p:grpSpPr>
          <p:grpSp>
            <p:nvGrpSpPr>
              <p:cNvPr id="10" name="Group 9">
                <a:extLst>
                  <a:ext uri="{FF2B5EF4-FFF2-40B4-BE49-F238E27FC236}">
                    <a16:creationId xmlns:a16="http://schemas.microsoft.com/office/drawing/2014/main" id="{1E681BB7-DF17-45D5-9777-43334D52636A}"/>
                  </a:ext>
                </a:extLst>
              </p:cNvPr>
              <p:cNvGrpSpPr/>
              <p:nvPr/>
            </p:nvGrpSpPr>
            <p:grpSpPr>
              <a:xfrm>
                <a:off x="58174" y="67056"/>
                <a:ext cx="4543252" cy="304800"/>
                <a:chOff x="58174" y="67056"/>
                <a:chExt cx="4543252" cy="304800"/>
              </a:xfrm>
            </p:grpSpPr>
            <p:sp>
              <p:nvSpPr>
                <p:cNvPr id="12" name="Chevron 29">
                  <a:extLst>
                    <a:ext uri="{FF2B5EF4-FFF2-40B4-BE49-F238E27FC236}">
                      <a16:creationId xmlns:a16="http://schemas.microsoft.com/office/drawing/2014/main" id="{FADCD838-9E67-4DCD-B1BB-9C7A29E1B94B}"/>
                    </a:ext>
                  </a:extLst>
                </p:cNvPr>
                <p:cNvSpPr/>
                <p:nvPr/>
              </p:nvSpPr>
              <p:spPr bwMode="auto">
                <a:xfrm>
                  <a:off x="58174" y="67056"/>
                  <a:ext cx="1563624" cy="304800"/>
                </a:xfrm>
                <a:prstGeom prst="chevron">
                  <a:avLst/>
                </a:prstGeom>
                <a:solidFill>
                  <a:schemeClr val="bg1">
                    <a:lumMod val="75000"/>
                  </a:schemeClr>
                </a:solidFill>
                <a:ln w="38100" cap="flat" cmpd="sng" algn="ctr">
                  <a:solidFill>
                    <a:schemeClr val="bg1">
                      <a:lumMod val="75000"/>
                    </a:schemeClr>
                  </a:solidFill>
                  <a:prstDash val="solid"/>
                </a:ln>
                <a:effectLst/>
              </p:spPr>
              <p:txBody>
                <a:bodyPr anchor="ctr"/>
                <a:lstStyle/>
                <a:p>
                  <a:pPr algn="ctr" defTabSz="914400"/>
                  <a:r>
                    <a:rPr lang="en-US" sz="1200" b="1" kern="0" dirty="0">
                      <a:solidFill>
                        <a:prstClr val="white"/>
                      </a:solidFill>
                      <a:latin typeface="Calibri"/>
                    </a:rPr>
                    <a:t>Vision &amp; Goals</a:t>
                  </a:r>
                </a:p>
              </p:txBody>
            </p:sp>
            <p:sp>
              <p:nvSpPr>
                <p:cNvPr id="13" name="Rectangle 14">
                  <a:extLst>
                    <a:ext uri="{FF2B5EF4-FFF2-40B4-BE49-F238E27FC236}">
                      <a16:creationId xmlns:a16="http://schemas.microsoft.com/office/drawing/2014/main" id="{D173FED4-AE9B-40B4-A8D7-DA75FEE273F6}"/>
                    </a:ext>
                  </a:extLst>
                </p:cNvPr>
                <p:cNvSpPr/>
                <p:nvPr/>
              </p:nvSpPr>
              <p:spPr bwMode="auto">
                <a:xfrm>
                  <a:off x="1548646" y="67056"/>
                  <a:ext cx="1563624" cy="304800"/>
                </a:xfrm>
                <a:prstGeom prst="chevron">
                  <a:avLst/>
                </a:prstGeom>
                <a:solidFill>
                  <a:schemeClr val="bg1">
                    <a:lumMod val="75000"/>
                  </a:schemeClr>
                </a:solidFill>
                <a:ln w="38100" cap="flat" cmpd="sng" algn="ctr">
                  <a:solidFill>
                    <a:schemeClr val="bg1">
                      <a:lumMod val="75000"/>
                    </a:schemeClr>
                  </a:solidFill>
                  <a:prstDash val="solid"/>
                </a:ln>
                <a:effectLst/>
              </p:spPr>
              <p:txBody>
                <a:bodyPr anchor="ctr"/>
                <a:lstStyle/>
                <a:p>
                  <a:pPr algn="ctr"/>
                  <a:r>
                    <a:rPr lang="en-US" sz="1200" b="1" kern="0" dirty="0">
                      <a:solidFill>
                        <a:prstClr val="white"/>
                      </a:solidFill>
                    </a:rPr>
                    <a:t>Design</a:t>
                  </a:r>
                </a:p>
              </p:txBody>
            </p:sp>
            <p:sp>
              <p:nvSpPr>
                <p:cNvPr id="14" name="Rectangle 14">
                  <a:extLst>
                    <a:ext uri="{FF2B5EF4-FFF2-40B4-BE49-F238E27FC236}">
                      <a16:creationId xmlns:a16="http://schemas.microsoft.com/office/drawing/2014/main" id="{4FF69FFC-161A-4474-A04C-54FE55ED57BB}"/>
                    </a:ext>
                  </a:extLst>
                </p:cNvPr>
                <p:cNvSpPr/>
                <p:nvPr/>
              </p:nvSpPr>
              <p:spPr bwMode="auto">
                <a:xfrm>
                  <a:off x="3037802" y="67056"/>
                  <a:ext cx="1563624" cy="304800"/>
                </a:xfrm>
                <a:prstGeom prst="chevron">
                  <a:avLst/>
                </a:prstGeom>
                <a:solidFill>
                  <a:srgbClr val="336699"/>
                </a:solidFill>
                <a:ln w="38100" cap="flat" cmpd="sng" algn="ctr">
                  <a:solidFill>
                    <a:schemeClr val="bg1">
                      <a:lumMod val="75000"/>
                    </a:schemeClr>
                  </a:solidFill>
                  <a:prstDash val="solid"/>
                </a:ln>
                <a:effectLst/>
              </p:spPr>
              <p:txBody>
                <a:bodyPr anchor="ctr"/>
                <a:lstStyle/>
                <a:p>
                  <a:pPr algn="ctr" defTabSz="914400"/>
                  <a:r>
                    <a:rPr lang="en-US" sz="1200" b="1" kern="0" dirty="0">
                      <a:solidFill>
                        <a:prstClr val="white"/>
                      </a:solidFill>
                      <a:latin typeface="Calibri"/>
                    </a:rPr>
                    <a:t>Procurement</a:t>
                  </a:r>
                </a:p>
              </p:txBody>
            </p:sp>
          </p:grpSp>
          <p:sp>
            <p:nvSpPr>
              <p:cNvPr id="11" name="Rectangle 14">
                <a:extLst>
                  <a:ext uri="{FF2B5EF4-FFF2-40B4-BE49-F238E27FC236}">
                    <a16:creationId xmlns:a16="http://schemas.microsoft.com/office/drawing/2014/main" id="{C6C899E1-E478-433B-8D67-C4AB42D66EDC}"/>
                  </a:ext>
                </a:extLst>
              </p:cNvPr>
              <p:cNvSpPr/>
              <p:nvPr/>
            </p:nvSpPr>
            <p:spPr bwMode="auto">
              <a:xfrm>
                <a:off x="4529706" y="67056"/>
                <a:ext cx="1563624" cy="304800"/>
              </a:xfrm>
              <a:prstGeom prst="chevron">
                <a:avLst/>
              </a:prstGeom>
              <a:solidFill>
                <a:schemeClr val="bg1">
                  <a:lumMod val="75000"/>
                </a:schemeClr>
              </a:solidFill>
              <a:ln w="38100" cap="flat" cmpd="sng" algn="ctr">
                <a:solidFill>
                  <a:schemeClr val="bg1">
                    <a:lumMod val="75000"/>
                  </a:schemeClr>
                </a:solidFill>
                <a:prstDash val="solid"/>
              </a:ln>
              <a:effectLst/>
            </p:spPr>
            <p:txBody>
              <a:bodyPr anchor="ctr"/>
              <a:lstStyle/>
              <a:p>
                <a:pPr algn="ctr"/>
                <a:r>
                  <a:rPr lang="en-US" sz="1100" b="1" kern="0" dirty="0">
                    <a:solidFill>
                      <a:prstClr val="white"/>
                    </a:solidFill>
                  </a:rPr>
                  <a:t>Engagement</a:t>
                </a:r>
              </a:p>
            </p:txBody>
          </p:sp>
        </p:grpSp>
        <p:sp>
          <p:nvSpPr>
            <p:cNvPr id="8" name="Rectangle 14">
              <a:extLst>
                <a:ext uri="{FF2B5EF4-FFF2-40B4-BE49-F238E27FC236}">
                  <a16:creationId xmlns:a16="http://schemas.microsoft.com/office/drawing/2014/main" id="{953167E8-E172-4752-B770-0496D5FD1446}"/>
                </a:ext>
              </a:extLst>
            </p:cNvPr>
            <p:cNvSpPr/>
            <p:nvPr/>
          </p:nvSpPr>
          <p:spPr bwMode="auto">
            <a:xfrm>
              <a:off x="6027393" y="67056"/>
              <a:ext cx="1563624" cy="304800"/>
            </a:xfrm>
            <a:prstGeom prst="chevron">
              <a:avLst/>
            </a:prstGeom>
            <a:solidFill>
              <a:schemeClr val="bg1">
                <a:lumMod val="75000"/>
              </a:schemeClr>
            </a:solidFill>
            <a:ln w="38100" cap="flat" cmpd="sng" algn="ctr">
              <a:solidFill>
                <a:schemeClr val="bg1">
                  <a:lumMod val="75000"/>
                </a:schemeClr>
              </a:solidFill>
              <a:prstDash val="solid"/>
            </a:ln>
            <a:effectLst/>
          </p:spPr>
          <p:txBody>
            <a:bodyPr anchor="ctr"/>
            <a:lstStyle/>
            <a:p>
              <a:pPr algn="ctr"/>
              <a:r>
                <a:rPr lang="en-US" sz="1200" b="1" kern="0" dirty="0">
                  <a:solidFill>
                    <a:prstClr val="white"/>
                  </a:solidFill>
                </a:rPr>
                <a:t>I</a:t>
              </a:r>
              <a:r>
                <a:rPr lang="en-US" sz="1100" b="1" kern="0" dirty="0">
                  <a:solidFill>
                    <a:prstClr val="white"/>
                  </a:solidFill>
                </a:rPr>
                <a:t>mplementation</a:t>
              </a:r>
              <a:endParaRPr lang="en-US" sz="1200" b="1" kern="0" dirty="0">
                <a:solidFill>
                  <a:prstClr val="white"/>
                </a:solidFill>
              </a:endParaRPr>
            </a:p>
          </p:txBody>
        </p:sp>
        <p:sp>
          <p:nvSpPr>
            <p:cNvPr id="9" name="Rectangle 14">
              <a:extLst>
                <a:ext uri="{FF2B5EF4-FFF2-40B4-BE49-F238E27FC236}">
                  <a16:creationId xmlns:a16="http://schemas.microsoft.com/office/drawing/2014/main" id="{C513F68A-AE49-43D7-BD30-85754F59E684}"/>
                </a:ext>
              </a:extLst>
            </p:cNvPr>
            <p:cNvSpPr/>
            <p:nvPr/>
          </p:nvSpPr>
          <p:spPr bwMode="auto">
            <a:xfrm>
              <a:off x="7534379" y="67056"/>
              <a:ext cx="1563624" cy="304800"/>
            </a:xfrm>
            <a:prstGeom prst="chevron">
              <a:avLst/>
            </a:prstGeom>
            <a:solidFill>
              <a:schemeClr val="bg1">
                <a:lumMod val="75000"/>
              </a:schemeClr>
            </a:solidFill>
            <a:ln w="38100" cap="flat" cmpd="sng" algn="ctr">
              <a:solidFill>
                <a:schemeClr val="bg1">
                  <a:lumMod val="75000"/>
                </a:schemeClr>
              </a:solidFill>
              <a:prstDash val="solid"/>
            </a:ln>
            <a:effectLst/>
          </p:spPr>
          <p:txBody>
            <a:bodyPr anchor="ctr"/>
            <a:lstStyle/>
            <a:p>
              <a:pPr algn="ctr"/>
              <a:r>
                <a:rPr lang="en-US" sz="1200" b="1" kern="0" dirty="0">
                  <a:solidFill>
                    <a:prstClr val="white"/>
                  </a:solidFill>
                </a:rPr>
                <a:t>Training</a:t>
              </a:r>
            </a:p>
          </p:txBody>
        </p:sp>
      </p:grpSp>
    </p:spTree>
    <p:extLst>
      <p:ext uri="{BB962C8B-B14F-4D97-AF65-F5344CB8AC3E}">
        <p14:creationId xmlns:p14="http://schemas.microsoft.com/office/powerpoint/2010/main" val="1934677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6"/>
          <p:cNvSpPr txBox="1">
            <a:spLocks/>
          </p:cNvSpPr>
          <p:nvPr/>
        </p:nvSpPr>
        <p:spPr>
          <a:xfrm>
            <a:off x="457199" y="624054"/>
            <a:ext cx="8229600" cy="548640"/>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sz="3200" dirty="0">
                <a:solidFill>
                  <a:srgbClr val="002060"/>
                </a:solidFill>
                <a:latin typeface="Franklin Gothic Demi Cond" panose="020B0706030402020204" pitchFamily="34" charset="0"/>
              </a:rPr>
              <a:t>General Engagement Approach</a:t>
            </a:r>
          </a:p>
        </p:txBody>
      </p:sp>
      <p:cxnSp>
        <p:nvCxnSpPr>
          <p:cNvPr id="24" name="Straight Connector 23"/>
          <p:cNvCxnSpPr/>
          <p:nvPr/>
        </p:nvCxnSpPr>
        <p:spPr>
          <a:xfrm>
            <a:off x="0" y="1190625"/>
            <a:ext cx="9144000"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0" y="1190625"/>
            <a:ext cx="9144000"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460973" y="2080373"/>
            <a:ext cx="5787427" cy="2031325"/>
          </a:xfrm>
          <a:prstGeom prst="rect">
            <a:avLst/>
          </a:prstGeom>
        </p:spPr>
        <p:txBody>
          <a:bodyPr wrap="square">
            <a:spAutoFit/>
          </a:bodyPr>
          <a:lstStyle/>
          <a:p>
            <a:pPr marL="285750" indent="-285750">
              <a:spcBef>
                <a:spcPts val="600"/>
              </a:spcBef>
              <a:spcAft>
                <a:spcPts val="600"/>
              </a:spcAft>
              <a:buFont typeface="Arial" panose="020B0604020202020204" pitchFamily="34" charset="0"/>
              <a:buChar char="•"/>
            </a:pPr>
            <a:r>
              <a:rPr lang="en-US" sz="1600" dirty="0">
                <a:latin typeface="Franklin Gothic Medium" panose="020B0603020102020204" pitchFamily="34" charset="0"/>
              </a:rPr>
              <a:t>Regular webinars, conference calls, meetings, and conferences</a:t>
            </a:r>
          </a:p>
          <a:p>
            <a:pPr marL="285750" indent="-285750">
              <a:spcBef>
                <a:spcPts val="600"/>
              </a:spcBef>
              <a:spcAft>
                <a:spcPts val="600"/>
              </a:spcAft>
              <a:buFont typeface="Arial" panose="020B0604020202020204" pitchFamily="34" charset="0"/>
              <a:buChar char="•"/>
            </a:pPr>
            <a:r>
              <a:rPr lang="en-US" sz="1600" dirty="0">
                <a:latin typeface="Franklin Gothic Medium" panose="020B0603020102020204" pitchFamily="34" charset="0"/>
              </a:rPr>
              <a:t>Comments on periodic white papers, FAQs, and other publications</a:t>
            </a:r>
          </a:p>
          <a:p>
            <a:pPr marL="285750" indent="-285750">
              <a:spcBef>
                <a:spcPts val="600"/>
              </a:spcBef>
              <a:spcAft>
                <a:spcPts val="600"/>
              </a:spcAft>
              <a:buFont typeface="Arial" panose="020B0604020202020204" pitchFamily="34" charset="0"/>
              <a:buChar char="•"/>
            </a:pPr>
            <a:r>
              <a:rPr lang="en-US" sz="1600" dirty="0">
                <a:latin typeface="Franklin Gothic Medium" panose="020B0603020102020204" pitchFamily="34" charset="0"/>
              </a:rPr>
              <a:t>Questions, feedback: </a:t>
            </a:r>
            <a:r>
              <a:rPr lang="en-US" sz="1600" dirty="0">
                <a:solidFill>
                  <a:schemeClr val="tx2">
                    <a:lumMod val="50000"/>
                  </a:schemeClr>
                </a:solidFill>
                <a:latin typeface="Franklin Gothic Medium" panose="020B0603020102020204" pitchFamily="34" charset="0"/>
                <a:hlinkClick r:id="rId3"/>
              </a:rPr>
              <a:t>Medicaid.Transformation@dhhs.nc.gov</a:t>
            </a:r>
            <a:r>
              <a:rPr lang="en-US" sz="1600" dirty="0">
                <a:latin typeface="Franklin Gothic Medium" panose="020B0603020102020204" pitchFamily="34" charset="0"/>
              </a:rPr>
              <a:t> </a:t>
            </a:r>
          </a:p>
          <a:p>
            <a:pPr>
              <a:spcBef>
                <a:spcPts val="600"/>
              </a:spcBef>
              <a:spcAft>
                <a:spcPts val="600"/>
              </a:spcAft>
            </a:pPr>
            <a:endParaRPr lang="en-US" sz="1600" dirty="0">
              <a:latin typeface="Calibri" panose="020F0502020204030204" pitchFamily="34" charset="0"/>
            </a:endParaRPr>
          </a:p>
        </p:txBody>
      </p:sp>
      <p:sp>
        <p:nvSpPr>
          <p:cNvPr id="10" name="Rectangle 9"/>
          <p:cNvSpPr/>
          <p:nvPr/>
        </p:nvSpPr>
        <p:spPr bwMode="auto">
          <a:xfrm>
            <a:off x="0" y="1192128"/>
            <a:ext cx="9144000" cy="857281"/>
          </a:xfrm>
          <a:prstGeom prst="rect">
            <a:avLst/>
          </a:prstGeom>
          <a:solidFill>
            <a:schemeClr val="bg1"/>
          </a:solidFill>
          <a:ln w="9525" cap="flat" cmpd="sng" algn="ctr">
            <a:noFill/>
            <a:prstDash val="solid"/>
            <a:round/>
            <a:headEnd type="none" w="med" len="med"/>
            <a:tailEnd type="none" w="med" len="med"/>
          </a:ln>
          <a:effectLst/>
        </p:spPr>
        <p:txBody>
          <a:bodyPr vert="horz" wrap="square" lIns="101858" tIns="50929" rIns="101858" bIns="50929" numCol="1" rtlCol="0" anchor="ctr" anchorCtr="0" compatLnSpc="1">
            <a:prstTxWarp prst="textNoShape">
              <a:avLst/>
            </a:prstTxWarp>
          </a:bodyPr>
          <a:lstStyle/>
          <a:p>
            <a:pPr marL="285750" indent="-285750">
              <a:buFont typeface="Arial" panose="020B0604020202020204" pitchFamily="34" charset="0"/>
              <a:buChar char="•"/>
            </a:pPr>
            <a:r>
              <a:rPr lang="en-US" b="1" dirty="0">
                <a:latin typeface="Franklin Gothic Medium" panose="020B0603020102020204" pitchFamily="34" charset="0"/>
              </a:rPr>
              <a:t>DHHS values input and feedback from stakeholders and will make sure stakeholders </a:t>
            </a:r>
            <a:br>
              <a:rPr lang="en-US" b="1" dirty="0">
                <a:latin typeface="Franklin Gothic Medium" panose="020B0603020102020204" pitchFamily="34" charset="0"/>
              </a:rPr>
            </a:br>
            <a:r>
              <a:rPr lang="en-US" b="1" dirty="0">
                <a:latin typeface="Franklin Gothic Medium" panose="020B0603020102020204" pitchFamily="34" charset="0"/>
              </a:rPr>
              <a:t>have the opportunity to connect through a number of venues and activities</a:t>
            </a:r>
          </a:p>
        </p:txBody>
      </p:sp>
      <p:grpSp>
        <p:nvGrpSpPr>
          <p:cNvPr id="2" name="Group 1"/>
          <p:cNvGrpSpPr/>
          <p:nvPr/>
        </p:nvGrpSpPr>
        <p:grpSpPr>
          <a:xfrm>
            <a:off x="6248400" y="2438400"/>
            <a:ext cx="2286000" cy="2209800"/>
            <a:chOff x="6675853" y="1765868"/>
            <a:chExt cx="1902040" cy="1885251"/>
          </a:xfrm>
        </p:grpSpPr>
        <p:sp>
          <p:nvSpPr>
            <p:cNvPr id="25" name="Oval 24"/>
            <p:cNvSpPr/>
            <p:nvPr/>
          </p:nvSpPr>
          <p:spPr>
            <a:xfrm>
              <a:off x="6675853" y="1765868"/>
              <a:ext cx="1902040" cy="1885251"/>
            </a:xfrm>
            <a:prstGeom prst="ellipse">
              <a:avLst/>
            </a:prstGeom>
            <a:solidFill>
              <a:schemeClr val="bg1"/>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6" name="Group 25"/>
            <p:cNvGrpSpPr/>
            <p:nvPr/>
          </p:nvGrpSpPr>
          <p:grpSpPr>
            <a:xfrm>
              <a:off x="6922455" y="2245853"/>
              <a:ext cx="1410170" cy="852075"/>
              <a:chOff x="9971088" y="2416175"/>
              <a:chExt cx="974725" cy="588963"/>
            </a:xfrm>
          </p:grpSpPr>
          <p:sp>
            <p:nvSpPr>
              <p:cNvPr id="27" name="Freeform 157"/>
              <p:cNvSpPr>
                <a:spLocks/>
              </p:cNvSpPr>
              <p:nvPr/>
            </p:nvSpPr>
            <p:spPr bwMode="auto">
              <a:xfrm>
                <a:off x="10764838" y="2425700"/>
                <a:ext cx="117475" cy="120650"/>
              </a:xfrm>
              <a:custGeom>
                <a:avLst/>
                <a:gdLst>
                  <a:gd name="T0" fmla="*/ 36 w 74"/>
                  <a:gd name="T1" fmla="*/ 76 h 76"/>
                  <a:gd name="T2" fmla="*/ 36 w 74"/>
                  <a:gd name="T3" fmla="*/ 76 h 76"/>
                  <a:gd name="T4" fmla="*/ 44 w 74"/>
                  <a:gd name="T5" fmla="*/ 76 h 76"/>
                  <a:gd name="T6" fmla="*/ 52 w 74"/>
                  <a:gd name="T7" fmla="*/ 74 h 76"/>
                  <a:gd name="T8" fmla="*/ 58 w 74"/>
                  <a:gd name="T9" fmla="*/ 70 h 76"/>
                  <a:gd name="T10" fmla="*/ 64 w 74"/>
                  <a:gd name="T11" fmla="*/ 66 h 76"/>
                  <a:gd name="T12" fmla="*/ 68 w 74"/>
                  <a:gd name="T13" fmla="*/ 60 h 76"/>
                  <a:gd name="T14" fmla="*/ 72 w 74"/>
                  <a:gd name="T15" fmla="*/ 54 h 76"/>
                  <a:gd name="T16" fmla="*/ 74 w 74"/>
                  <a:gd name="T17" fmla="*/ 46 h 76"/>
                  <a:gd name="T18" fmla="*/ 74 w 74"/>
                  <a:gd name="T19" fmla="*/ 38 h 76"/>
                  <a:gd name="T20" fmla="*/ 74 w 74"/>
                  <a:gd name="T21" fmla="*/ 38 h 76"/>
                  <a:gd name="T22" fmla="*/ 74 w 74"/>
                  <a:gd name="T23" fmla="*/ 32 h 76"/>
                  <a:gd name="T24" fmla="*/ 72 w 74"/>
                  <a:gd name="T25" fmla="*/ 24 h 76"/>
                  <a:gd name="T26" fmla="*/ 68 w 74"/>
                  <a:gd name="T27" fmla="*/ 18 h 76"/>
                  <a:gd name="T28" fmla="*/ 64 w 74"/>
                  <a:gd name="T29" fmla="*/ 12 h 76"/>
                  <a:gd name="T30" fmla="*/ 58 w 74"/>
                  <a:gd name="T31" fmla="*/ 8 h 76"/>
                  <a:gd name="T32" fmla="*/ 52 w 74"/>
                  <a:gd name="T33" fmla="*/ 4 h 76"/>
                  <a:gd name="T34" fmla="*/ 44 w 74"/>
                  <a:gd name="T35" fmla="*/ 2 h 76"/>
                  <a:gd name="T36" fmla="*/ 36 w 74"/>
                  <a:gd name="T37" fmla="*/ 0 h 76"/>
                  <a:gd name="T38" fmla="*/ 36 w 74"/>
                  <a:gd name="T39" fmla="*/ 0 h 76"/>
                  <a:gd name="T40" fmla="*/ 30 w 74"/>
                  <a:gd name="T41" fmla="*/ 2 h 76"/>
                  <a:gd name="T42" fmla="*/ 22 w 74"/>
                  <a:gd name="T43" fmla="*/ 4 h 76"/>
                  <a:gd name="T44" fmla="*/ 16 w 74"/>
                  <a:gd name="T45" fmla="*/ 8 h 76"/>
                  <a:gd name="T46" fmla="*/ 10 w 74"/>
                  <a:gd name="T47" fmla="*/ 12 h 76"/>
                  <a:gd name="T48" fmla="*/ 6 w 74"/>
                  <a:gd name="T49" fmla="*/ 18 h 76"/>
                  <a:gd name="T50" fmla="*/ 2 w 74"/>
                  <a:gd name="T51" fmla="*/ 24 h 76"/>
                  <a:gd name="T52" fmla="*/ 0 w 74"/>
                  <a:gd name="T53" fmla="*/ 32 h 76"/>
                  <a:gd name="T54" fmla="*/ 0 w 74"/>
                  <a:gd name="T55" fmla="*/ 38 h 76"/>
                  <a:gd name="T56" fmla="*/ 0 w 74"/>
                  <a:gd name="T57" fmla="*/ 38 h 76"/>
                  <a:gd name="T58" fmla="*/ 0 w 74"/>
                  <a:gd name="T59" fmla="*/ 46 h 76"/>
                  <a:gd name="T60" fmla="*/ 2 w 74"/>
                  <a:gd name="T61" fmla="*/ 54 h 76"/>
                  <a:gd name="T62" fmla="*/ 6 w 74"/>
                  <a:gd name="T63" fmla="*/ 60 h 76"/>
                  <a:gd name="T64" fmla="*/ 10 w 74"/>
                  <a:gd name="T65" fmla="*/ 66 h 76"/>
                  <a:gd name="T66" fmla="*/ 16 w 74"/>
                  <a:gd name="T67" fmla="*/ 70 h 76"/>
                  <a:gd name="T68" fmla="*/ 22 w 74"/>
                  <a:gd name="T69" fmla="*/ 74 h 76"/>
                  <a:gd name="T70" fmla="*/ 30 w 74"/>
                  <a:gd name="T71" fmla="*/ 76 h 76"/>
                  <a:gd name="T72" fmla="*/ 36 w 74"/>
                  <a:gd name="T73" fmla="*/ 76 h 76"/>
                  <a:gd name="T74" fmla="*/ 36 w 74"/>
                  <a:gd name="T75"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4" h="76">
                    <a:moveTo>
                      <a:pt x="36" y="76"/>
                    </a:moveTo>
                    <a:lnTo>
                      <a:pt x="36" y="76"/>
                    </a:lnTo>
                    <a:lnTo>
                      <a:pt x="44" y="76"/>
                    </a:lnTo>
                    <a:lnTo>
                      <a:pt x="52" y="74"/>
                    </a:lnTo>
                    <a:lnTo>
                      <a:pt x="58" y="70"/>
                    </a:lnTo>
                    <a:lnTo>
                      <a:pt x="64" y="66"/>
                    </a:lnTo>
                    <a:lnTo>
                      <a:pt x="68" y="60"/>
                    </a:lnTo>
                    <a:lnTo>
                      <a:pt x="72" y="54"/>
                    </a:lnTo>
                    <a:lnTo>
                      <a:pt x="74" y="46"/>
                    </a:lnTo>
                    <a:lnTo>
                      <a:pt x="74" y="38"/>
                    </a:lnTo>
                    <a:lnTo>
                      <a:pt x="74" y="38"/>
                    </a:lnTo>
                    <a:lnTo>
                      <a:pt x="74" y="32"/>
                    </a:lnTo>
                    <a:lnTo>
                      <a:pt x="72" y="24"/>
                    </a:lnTo>
                    <a:lnTo>
                      <a:pt x="68" y="18"/>
                    </a:lnTo>
                    <a:lnTo>
                      <a:pt x="64" y="12"/>
                    </a:lnTo>
                    <a:lnTo>
                      <a:pt x="58" y="8"/>
                    </a:lnTo>
                    <a:lnTo>
                      <a:pt x="52" y="4"/>
                    </a:lnTo>
                    <a:lnTo>
                      <a:pt x="44" y="2"/>
                    </a:lnTo>
                    <a:lnTo>
                      <a:pt x="36" y="0"/>
                    </a:lnTo>
                    <a:lnTo>
                      <a:pt x="36" y="0"/>
                    </a:lnTo>
                    <a:lnTo>
                      <a:pt x="30" y="2"/>
                    </a:lnTo>
                    <a:lnTo>
                      <a:pt x="22" y="4"/>
                    </a:lnTo>
                    <a:lnTo>
                      <a:pt x="16" y="8"/>
                    </a:lnTo>
                    <a:lnTo>
                      <a:pt x="10" y="12"/>
                    </a:lnTo>
                    <a:lnTo>
                      <a:pt x="6" y="18"/>
                    </a:lnTo>
                    <a:lnTo>
                      <a:pt x="2" y="24"/>
                    </a:lnTo>
                    <a:lnTo>
                      <a:pt x="0" y="32"/>
                    </a:lnTo>
                    <a:lnTo>
                      <a:pt x="0" y="38"/>
                    </a:lnTo>
                    <a:lnTo>
                      <a:pt x="0" y="38"/>
                    </a:lnTo>
                    <a:lnTo>
                      <a:pt x="0" y="46"/>
                    </a:lnTo>
                    <a:lnTo>
                      <a:pt x="2" y="54"/>
                    </a:lnTo>
                    <a:lnTo>
                      <a:pt x="6" y="60"/>
                    </a:lnTo>
                    <a:lnTo>
                      <a:pt x="10" y="66"/>
                    </a:lnTo>
                    <a:lnTo>
                      <a:pt x="16" y="70"/>
                    </a:lnTo>
                    <a:lnTo>
                      <a:pt x="22" y="74"/>
                    </a:lnTo>
                    <a:lnTo>
                      <a:pt x="30" y="76"/>
                    </a:lnTo>
                    <a:lnTo>
                      <a:pt x="36" y="76"/>
                    </a:lnTo>
                    <a:lnTo>
                      <a:pt x="36" y="76"/>
                    </a:lnTo>
                    <a:close/>
                  </a:path>
                </a:pathLst>
              </a:custGeom>
              <a:solidFill>
                <a:srgbClr val="0E2A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158"/>
              <p:cNvSpPr>
                <a:spLocks/>
              </p:cNvSpPr>
              <p:nvPr/>
            </p:nvSpPr>
            <p:spPr bwMode="auto">
              <a:xfrm>
                <a:off x="10850563" y="2416175"/>
                <a:ext cx="95250" cy="114300"/>
              </a:xfrm>
              <a:custGeom>
                <a:avLst/>
                <a:gdLst>
                  <a:gd name="T0" fmla="*/ 24 w 60"/>
                  <a:gd name="T1" fmla="*/ 44 h 72"/>
                  <a:gd name="T2" fmla="*/ 24 w 60"/>
                  <a:gd name="T3" fmla="*/ 44 h 72"/>
                  <a:gd name="T4" fmla="*/ 24 w 60"/>
                  <a:gd name="T5" fmla="*/ 46 h 72"/>
                  <a:gd name="T6" fmla="*/ 24 w 60"/>
                  <a:gd name="T7" fmla="*/ 46 h 72"/>
                  <a:gd name="T8" fmla="*/ 26 w 60"/>
                  <a:gd name="T9" fmla="*/ 52 h 72"/>
                  <a:gd name="T10" fmla="*/ 26 w 60"/>
                  <a:gd name="T11" fmla="*/ 52 h 72"/>
                  <a:gd name="T12" fmla="*/ 28 w 60"/>
                  <a:gd name="T13" fmla="*/ 58 h 72"/>
                  <a:gd name="T14" fmla="*/ 32 w 60"/>
                  <a:gd name="T15" fmla="*/ 62 h 72"/>
                  <a:gd name="T16" fmla="*/ 38 w 60"/>
                  <a:gd name="T17" fmla="*/ 66 h 72"/>
                  <a:gd name="T18" fmla="*/ 44 w 60"/>
                  <a:gd name="T19" fmla="*/ 70 h 72"/>
                  <a:gd name="T20" fmla="*/ 56 w 60"/>
                  <a:gd name="T21" fmla="*/ 72 h 72"/>
                  <a:gd name="T22" fmla="*/ 60 w 60"/>
                  <a:gd name="T23" fmla="*/ 72 h 72"/>
                  <a:gd name="T24" fmla="*/ 60 w 60"/>
                  <a:gd name="T25" fmla="*/ 72 h 72"/>
                  <a:gd name="T26" fmla="*/ 52 w 60"/>
                  <a:gd name="T27" fmla="*/ 66 h 72"/>
                  <a:gd name="T28" fmla="*/ 48 w 60"/>
                  <a:gd name="T29" fmla="*/ 58 h 72"/>
                  <a:gd name="T30" fmla="*/ 46 w 60"/>
                  <a:gd name="T31" fmla="*/ 50 h 72"/>
                  <a:gd name="T32" fmla="*/ 46 w 60"/>
                  <a:gd name="T33" fmla="*/ 42 h 72"/>
                  <a:gd name="T34" fmla="*/ 46 w 60"/>
                  <a:gd name="T35" fmla="*/ 26 h 72"/>
                  <a:gd name="T36" fmla="*/ 44 w 60"/>
                  <a:gd name="T37" fmla="*/ 18 h 72"/>
                  <a:gd name="T38" fmla="*/ 38 w 60"/>
                  <a:gd name="T39" fmla="*/ 10 h 72"/>
                  <a:gd name="T40" fmla="*/ 38 w 60"/>
                  <a:gd name="T41" fmla="*/ 10 h 72"/>
                  <a:gd name="T42" fmla="*/ 32 w 60"/>
                  <a:gd name="T43" fmla="*/ 4 h 72"/>
                  <a:gd name="T44" fmla="*/ 26 w 60"/>
                  <a:gd name="T45" fmla="*/ 0 h 72"/>
                  <a:gd name="T46" fmla="*/ 18 w 60"/>
                  <a:gd name="T47" fmla="*/ 0 h 72"/>
                  <a:gd name="T48" fmla="*/ 12 w 60"/>
                  <a:gd name="T49" fmla="*/ 0 h 72"/>
                  <a:gd name="T50" fmla="*/ 4 w 60"/>
                  <a:gd name="T51" fmla="*/ 4 h 72"/>
                  <a:gd name="T52" fmla="*/ 0 w 60"/>
                  <a:gd name="T53" fmla="*/ 8 h 72"/>
                  <a:gd name="T54" fmla="*/ 0 w 60"/>
                  <a:gd name="T55" fmla="*/ 8 h 72"/>
                  <a:gd name="T56" fmla="*/ 0 w 60"/>
                  <a:gd name="T57" fmla="*/ 8 h 72"/>
                  <a:gd name="T58" fmla="*/ 0 w 60"/>
                  <a:gd name="T59" fmla="*/ 8 h 72"/>
                  <a:gd name="T60" fmla="*/ 10 w 60"/>
                  <a:gd name="T61" fmla="*/ 14 h 72"/>
                  <a:gd name="T62" fmla="*/ 18 w 60"/>
                  <a:gd name="T63" fmla="*/ 22 h 72"/>
                  <a:gd name="T64" fmla="*/ 22 w 60"/>
                  <a:gd name="T65" fmla="*/ 32 h 72"/>
                  <a:gd name="T66" fmla="*/ 24 w 60"/>
                  <a:gd name="T67" fmla="*/ 44 h 72"/>
                  <a:gd name="T68" fmla="*/ 24 w 60"/>
                  <a:gd name="T69" fmla="*/ 44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0" h="72">
                    <a:moveTo>
                      <a:pt x="24" y="44"/>
                    </a:moveTo>
                    <a:lnTo>
                      <a:pt x="24" y="44"/>
                    </a:lnTo>
                    <a:lnTo>
                      <a:pt x="24" y="46"/>
                    </a:lnTo>
                    <a:lnTo>
                      <a:pt x="24" y="46"/>
                    </a:lnTo>
                    <a:lnTo>
                      <a:pt x="26" y="52"/>
                    </a:lnTo>
                    <a:lnTo>
                      <a:pt x="26" y="52"/>
                    </a:lnTo>
                    <a:lnTo>
                      <a:pt x="28" y="58"/>
                    </a:lnTo>
                    <a:lnTo>
                      <a:pt x="32" y="62"/>
                    </a:lnTo>
                    <a:lnTo>
                      <a:pt x="38" y="66"/>
                    </a:lnTo>
                    <a:lnTo>
                      <a:pt x="44" y="70"/>
                    </a:lnTo>
                    <a:lnTo>
                      <a:pt x="56" y="72"/>
                    </a:lnTo>
                    <a:lnTo>
                      <a:pt x="60" y="72"/>
                    </a:lnTo>
                    <a:lnTo>
                      <a:pt x="60" y="72"/>
                    </a:lnTo>
                    <a:lnTo>
                      <a:pt x="52" y="66"/>
                    </a:lnTo>
                    <a:lnTo>
                      <a:pt x="48" y="58"/>
                    </a:lnTo>
                    <a:lnTo>
                      <a:pt x="46" y="50"/>
                    </a:lnTo>
                    <a:lnTo>
                      <a:pt x="46" y="42"/>
                    </a:lnTo>
                    <a:lnTo>
                      <a:pt x="46" y="26"/>
                    </a:lnTo>
                    <a:lnTo>
                      <a:pt x="44" y="18"/>
                    </a:lnTo>
                    <a:lnTo>
                      <a:pt x="38" y="10"/>
                    </a:lnTo>
                    <a:lnTo>
                      <a:pt x="38" y="10"/>
                    </a:lnTo>
                    <a:lnTo>
                      <a:pt x="32" y="4"/>
                    </a:lnTo>
                    <a:lnTo>
                      <a:pt x="26" y="0"/>
                    </a:lnTo>
                    <a:lnTo>
                      <a:pt x="18" y="0"/>
                    </a:lnTo>
                    <a:lnTo>
                      <a:pt x="12" y="0"/>
                    </a:lnTo>
                    <a:lnTo>
                      <a:pt x="4" y="4"/>
                    </a:lnTo>
                    <a:lnTo>
                      <a:pt x="0" y="8"/>
                    </a:lnTo>
                    <a:lnTo>
                      <a:pt x="0" y="8"/>
                    </a:lnTo>
                    <a:lnTo>
                      <a:pt x="0" y="8"/>
                    </a:lnTo>
                    <a:lnTo>
                      <a:pt x="0" y="8"/>
                    </a:lnTo>
                    <a:lnTo>
                      <a:pt x="10" y="14"/>
                    </a:lnTo>
                    <a:lnTo>
                      <a:pt x="18" y="22"/>
                    </a:lnTo>
                    <a:lnTo>
                      <a:pt x="22" y="32"/>
                    </a:lnTo>
                    <a:lnTo>
                      <a:pt x="24" y="44"/>
                    </a:lnTo>
                    <a:lnTo>
                      <a:pt x="24" y="44"/>
                    </a:lnTo>
                    <a:close/>
                  </a:path>
                </a:pathLst>
              </a:custGeom>
              <a:solidFill>
                <a:srgbClr val="0E2A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159"/>
              <p:cNvSpPr>
                <a:spLocks/>
              </p:cNvSpPr>
              <p:nvPr/>
            </p:nvSpPr>
            <p:spPr bwMode="auto">
              <a:xfrm>
                <a:off x="10648951" y="2543175"/>
                <a:ext cx="290513" cy="217488"/>
              </a:xfrm>
              <a:custGeom>
                <a:avLst/>
                <a:gdLst>
                  <a:gd name="T0" fmla="*/ 153 w 183"/>
                  <a:gd name="T1" fmla="*/ 12 h 137"/>
                  <a:gd name="T2" fmla="*/ 153 w 183"/>
                  <a:gd name="T3" fmla="*/ 12 h 137"/>
                  <a:gd name="T4" fmla="*/ 149 w 183"/>
                  <a:gd name="T5" fmla="*/ 8 h 137"/>
                  <a:gd name="T6" fmla="*/ 143 w 183"/>
                  <a:gd name="T7" fmla="*/ 4 h 137"/>
                  <a:gd name="T8" fmla="*/ 129 w 183"/>
                  <a:gd name="T9" fmla="*/ 0 h 137"/>
                  <a:gd name="T10" fmla="*/ 129 w 183"/>
                  <a:gd name="T11" fmla="*/ 0 h 137"/>
                  <a:gd name="T12" fmla="*/ 119 w 183"/>
                  <a:gd name="T13" fmla="*/ 4 h 137"/>
                  <a:gd name="T14" fmla="*/ 109 w 183"/>
                  <a:gd name="T15" fmla="*/ 6 h 137"/>
                  <a:gd name="T16" fmla="*/ 109 w 183"/>
                  <a:gd name="T17" fmla="*/ 6 h 137"/>
                  <a:gd name="T18" fmla="*/ 101 w 183"/>
                  <a:gd name="T19" fmla="*/ 4 h 137"/>
                  <a:gd name="T20" fmla="*/ 93 w 183"/>
                  <a:gd name="T21" fmla="*/ 2 h 137"/>
                  <a:gd name="T22" fmla="*/ 93 w 183"/>
                  <a:gd name="T23" fmla="*/ 2 h 137"/>
                  <a:gd name="T24" fmla="*/ 81 w 183"/>
                  <a:gd name="T25" fmla="*/ 6 h 137"/>
                  <a:gd name="T26" fmla="*/ 69 w 183"/>
                  <a:gd name="T27" fmla="*/ 14 h 137"/>
                  <a:gd name="T28" fmla="*/ 69 w 183"/>
                  <a:gd name="T29" fmla="*/ 14 h 137"/>
                  <a:gd name="T30" fmla="*/ 51 w 183"/>
                  <a:gd name="T31" fmla="*/ 34 h 137"/>
                  <a:gd name="T32" fmla="*/ 28 w 183"/>
                  <a:gd name="T33" fmla="*/ 62 h 137"/>
                  <a:gd name="T34" fmla="*/ 2 w 183"/>
                  <a:gd name="T35" fmla="*/ 98 h 137"/>
                  <a:gd name="T36" fmla="*/ 2 w 183"/>
                  <a:gd name="T37" fmla="*/ 98 h 137"/>
                  <a:gd name="T38" fmla="*/ 0 w 183"/>
                  <a:gd name="T39" fmla="*/ 104 h 137"/>
                  <a:gd name="T40" fmla="*/ 0 w 183"/>
                  <a:gd name="T41" fmla="*/ 109 h 137"/>
                  <a:gd name="T42" fmla="*/ 4 w 183"/>
                  <a:gd name="T43" fmla="*/ 115 h 137"/>
                  <a:gd name="T44" fmla="*/ 4 w 183"/>
                  <a:gd name="T45" fmla="*/ 115 h 137"/>
                  <a:gd name="T46" fmla="*/ 8 w 183"/>
                  <a:gd name="T47" fmla="*/ 117 h 137"/>
                  <a:gd name="T48" fmla="*/ 10 w 183"/>
                  <a:gd name="T49" fmla="*/ 117 h 137"/>
                  <a:gd name="T50" fmla="*/ 14 w 183"/>
                  <a:gd name="T51" fmla="*/ 117 h 137"/>
                  <a:gd name="T52" fmla="*/ 20 w 183"/>
                  <a:gd name="T53" fmla="*/ 113 h 137"/>
                  <a:gd name="T54" fmla="*/ 81 w 183"/>
                  <a:gd name="T55" fmla="*/ 40 h 137"/>
                  <a:gd name="T56" fmla="*/ 81 w 183"/>
                  <a:gd name="T57" fmla="*/ 40 h 137"/>
                  <a:gd name="T58" fmla="*/ 87 w 183"/>
                  <a:gd name="T59" fmla="*/ 80 h 137"/>
                  <a:gd name="T60" fmla="*/ 139 w 183"/>
                  <a:gd name="T61" fmla="*/ 80 h 137"/>
                  <a:gd name="T62" fmla="*/ 139 w 183"/>
                  <a:gd name="T63" fmla="*/ 80 h 137"/>
                  <a:gd name="T64" fmla="*/ 143 w 183"/>
                  <a:gd name="T65" fmla="*/ 52 h 137"/>
                  <a:gd name="T66" fmla="*/ 145 w 183"/>
                  <a:gd name="T67" fmla="*/ 40 h 137"/>
                  <a:gd name="T68" fmla="*/ 163 w 183"/>
                  <a:gd name="T69" fmla="*/ 125 h 137"/>
                  <a:gd name="T70" fmla="*/ 163 w 183"/>
                  <a:gd name="T71" fmla="*/ 125 h 137"/>
                  <a:gd name="T72" fmla="*/ 165 w 183"/>
                  <a:gd name="T73" fmla="*/ 131 h 137"/>
                  <a:gd name="T74" fmla="*/ 169 w 183"/>
                  <a:gd name="T75" fmla="*/ 135 h 137"/>
                  <a:gd name="T76" fmla="*/ 173 w 183"/>
                  <a:gd name="T77" fmla="*/ 137 h 137"/>
                  <a:gd name="T78" fmla="*/ 173 w 183"/>
                  <a:gd name="T79" fmla="*/ 137 h 137"/>
                  <a:gd name="T80" fmla="*/ 179 w 183"/>
                  <a:gd name="T81" fmla="*/ 135 h 137"/>
                  <a:gd name="T82" fmla="*/ 183 w 183"/>
                  <a:gd name="T83" fmla="*/ 131 h 137"/>
                  <a:gd name="T84" fmla="*/ 183 w 183"/>
                  <a:gd name="T85" fmla="*/ 125 h 137"/>
                  <a:gd name="T86" fmla="*/ 183 w 183"/>
                  <a:gd name="T87" fmla="*/ 125 h 137"/>
                  <a:gd name="T88" fmla="*/ 173 w 183"/>
                  <a:gd name="T89" fmla="*/ 74 h 137"/>
                  <a:gd name="T90" fmla="*/ 163 w 183"/>
                  <a:gd name="T91" fmla="*/ 36 h 137"/>
                  <a:gd name="T92" fmla="*/ 159 w 183"/>
                  <a:gd name="T93" fmla="*/ 22 h 137"/>
                  <a:gd name="T94" fmla="*/ 153 w 183"/>
                  <a:gd name="T95" fmla="*/ 12 h 137"/>
                  <a:gd name="T96" fmla="*/ 153 w 183"/>
                  <a:gd name="T97" fmla="*/ 12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3" h="137">
                    <a:moveTo>
                      <a:pt x="153" y="12"/>
                    </a:moveTo>
                    <a:lnTo>
                      <a:pt x="153" y="12"/>
                    </a:lnTo>
                    <a:lnTo>
                      <a:pt x="149" y="8"/>
                    </a:lnTo>
                    <a:lnTo>
                      <a:pt x="143" y="4"/>
                    </a:lnTo>
                    <a:lnTo>
                      <a:pt x="129" y="0"/>
                    </a:lnTo>
                    <a:lnTo>
                      <a:pt x="129" y="0"/>
                    </a:lnTo>
                    <a:lnTo>
                      <a:pt x="119" y="4"/>
                    </a:lnTo>
                    <a:lnTo>
                      <a:pt x="109" y="6"/>
                    </a:lnTo>
                    <a:lnTo>
                      <a:pt x="109" y="6"/>
                    </a:lnTo>
                    <a:lnTo>
                      <a:pt x="101" y="4"/>
                    </a:lnTo>
                    <a:lnTo>
                      <a:pt x="93" y="2"/>
                    </a:lnTo>
                    <a:lnTo>
                      <a:pt x="93" y="2"/>
                    </a:lnTo>
                    <a:lnTo>
                      <a:pt x="81" y="6"/>
                    </a:lnTo>
                    <a:lnTo>
                      <a:pt x="69" y="14"/>
                    </a:lnTo>
                    <a:lnTo>
                      <a:pt x="69" y="14"/>
                    </a:lnTo>
                    <a:lnTo>
                      <a:pt x="51" y="34"/>
                    </a:lnTo>
                    <a:lnTo>
                      <a:pt x="28" y="62"/>
                    </a:lnTo>
                    <a:lnTo>
                      <a:pt x="2" y="98"/>
                    </a:lnTo>
                    <a:lnTo>
                      <a:pt x="2" y="98"/>
                    </a:lnTo>
                    <a:lnTo>
                      <a:pt x="0" y="104"/>
                    </a:lnTo>
                    <a:lnTo>
                      <a:pt x="0" y="109"/>
                    </a:lnTo>
                    <a:lnTo>
                      <a:pt x="4" y="115"/>
                    </a:lnTo>
                    <a:lnTo>
                      <a:pt x="4" y="115"/>
                    </a:lnTo>
                    <a:lnTo>
                      <a:pt x="8" y="117"/>
                    </a:lnTo>
                    <a:lnTo>
                      <a:pt x="10" y="117"/>
                    </a:lnTo>
                    <a:lnTo>
                      <a:pt x="14" y="117"/>
                    </a:lnTo>
                    <a:lnTo>
                      <a:pt x="20" y="113"/>
                    </a:lnTo>
                    <a:lnTo>
                      <a:pt x="81" y="40"/>
                    </a:lnTo>
                    <a:lnTo>
                      <a:pt x="81" y="40"/>
                    </a:lnTo>
                    <a:lnTo>
                      <a:pt x="87" y="80"/>
                    </a:lnTo>
                    <a:lnTo>
                      <a:pt x="139" y="80"/>
                    </a:lnTo>
                    <a:lnTo>
                      <a:pt x="139" y="80"/>
                    </a:lnTo>
                    <a:lnTo>
                      <a:pt x="143" y="52"/>
                    </a:lnTo>
                    <a:lnTo>
                      <a:pt x="145" y="40"/>
                    </a:lnTo>
                    <a:lnTo>
                      <a:pt x="163" y="125"/>
                    </a:lnTo>
                    <a:lnTo>
                      <a:pt x="163" y="125"/>
                    </a:lnTo>
                    <a:lnTo>
                      <a:pt x="165" y="131"/>
                    </a:lnTo>
                    <a:lnTo>
                      <a:pt x="169" y="135"/>
                    </a:lnTo>
                    <a:lnTo>
                      <a:pt x="173" y="137"/>
                    </a:lnTo>
                    <a:lnTo>
                      <a:pt x="173" y="137"/>
                    </a:lnTo>
                    <a:lnTo>
                      <a:pt x="179" y="135"/>
                    </a:lnTo>
                    <a:lnTo>
                      <a:pt x="183" y="131"/>
                    </a:lnTo>
                    <a:lnTo>
                      <a:pt x="183" y="125"/>
                    </a:lnTo>
                    <a:lnTo>
                      <a:pt x="183" y="125"/>
                    </a:lnTo>
                    <a:lnTo>
                      <a:pt x="173" y="74"/>
                    </a:lnTo>
                    <a:lnTo>
                      <a:pt x="163" y="36"/>
                    </a:lnTo>
                    <a:lnTo>
                      <a:pt x="159" y="22"/>
                    </a:lnTo>
                    <a:lnTo>
                      <a:pt x="153" y="12"/>
                    </a:lnTo>
                    <a:lnTo>
                      <a:pt x="153" y="12"/>
                    </a:lnTo>
                    <a:close/>
                  </a:path>
                </a:pathLst>
              </a:custGeom>
              <a:solidFill>
                <a:srgbClr val="0E2A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 name="Freeform 160"/>
              <p:cNvSpPr>
                <a:spLocks/>
              </p:cNvSpPr>
              <p:nvPr/>
            </p:nvSpPr>
            <p:spPr bwMode="auto">
              <a:xfrm>
                <a:off x="10726738" y="2676525"/>
                <a:ext cx="212725" cy="328613"/>
              </a:xfrm>
              <a:custGeom>
                <a:avLst/>
                <a:gdLst>
                  <a:gd name="T0" fmla="*/ 90 w 134"/>
                  <a:gd name="T1" fmla="*/ 0 h 207"/>
                  <a:gd name="T2" fmla="*/ 38 w 134"/>
                  <a:gd name="T3" fmla="*/ 0 h 207"/>
                  <a:gd name="T4" fmla="*/ 38 w 134"/>
                  <a:gd name="T5" fmla="*/ 0 h 207"/>
                  <a:gd name="T6" fmla="*/ 32 w 134"/>
                  <a:gd name="T7" fmla="*/ 12 h 207"/>
                  <a:gd name="T8" fmla="*/ 24 w 134"/>
                  <a:gd name="T9" fmla="*/ 29 h 207"/>
                  <a:gd name="T10" fmla="*/ 12 w 134"/>
                  <a:gd name="T11" fmla="*/ 73 h 207"/>
                  <a:gd name="T12" fmla="*/ 0 w 134"/>
                  <a:gd name="T13" fmla="*/ 127 h 207"/>
                  <a:gd name="T14" fmla="*/ 0 w 134"/>
                  <a:gd name="T15" fmla="*/ 127 h 207"/>
                  <a:gd name="T16" fmla="*/ 2 w 134"/>
                  <a:gd name="T17" fmla="*/ 129 h 207"/>
                  <a:gd name="T18" fmla="*/ 8 w 134"/>
                  <a:gd name="T19" fmla="*/ 135 h 207"/>
                  <a:gd name="T20" fmla="*/ 12 w 134"/>
                  <a:gd name="T21" fmla="*/ 135 h 207"/>
                  <a:gd name="T22" fmla="*/ 18 w 134"/>
                  <a:gd name="T23" fmla="*/ 137 h 207"/>
                  <a:gd name="T24" fmla="*/ 24 w 134"/>
                  <a:gd name="T25" fmla="*/ 137 h 207"/>
                  <a:gd name="T26" fmla="*/ 30 w 134"/>
                  <a:gd name="T27" fmla="*/ 133 h 207"/>
                  <a:gd name="T28" fmla="*/ 30 w 134"/>
                  <a:gd name="T29" fmla="*/ 133 h 207"/>
                  <a:gd name="T30" fmla="*/ 36 w 134"/>
                  <a:gd name="T31" fmla="*/ 139 h 207"/>
                  <a:gd name="T32" fmla="*/ 38 w 134"/>
                  <a:gd name="T33" fmla="*/ 191 h 207"/>
                  <a:gd name="T34" fmla="*/ 38 w 134"/>
                  <a:gd name="T35" fmla="*/ 191 h 207"/>
                  <a:gd name="T36" fmla="*/ 40 w 134"/>
                  <a:gd name="T37" fmla="*/ 199 h 207"/>
                  <a:gd name="T38" fmla="*/ 44 w 134"/>
                  <a:gd name="T39" fmla="*/ 205 h 207"/>
                  <a:gd name="T40" fmla="*/ 46 w 134"/>
                  <a:gd name="T41" fmla="*/ 207 h 207"/>
                  <a:gd name="T42" fmla="*/ 50 w 134"/>
                  <a:gd name="T43" fmla="*/ 207 h 207"/>
                  <a:gd name="T44" fmla="*/ 50 w 134"/>
                  <a:gd name="T45" fmla="*/ 207 h 207"/>
                  <a:gd name="T46" fmla="*/ 58 w 134"/>
                  <a:gd name="T47" fmla="*/ 205 h 207"/>
                  <a:gd name="T48" fmla="*/ 62 w 134"/>
                  <a:gd name="T49" fmla="*/ 201 h 207"/>
                  <a:gd name="T50" fmla="*/ 64 w 134"/>
                  <a:gd name="T51" fmla="*/ 195 h 207"/>
                  <a:gd name="T52" fmla="*/ 64 w 134"/>
                  <a:gd name="T53" fmla="*/ 137 h 207"/>
                  <a:gd name="T54" fmla="*/ 64 w 134"/>
                  <a:gd name="T55" fmla="*/ 137 h 207"/>
                  <a:gd name="T56" fmla="*/ 66 w 134"/>
                  <a:gd name="T57" fmla="*/ 135 h 207"/>
                  <a:gd name="T58" fmla="*/ 66 w 134"/>
                  <a:gd name="T59" fmla="*/ 135 h 207"/>
                  <a:gd name="T60" fmla="*/ 70 w 134"/>
                  <a:gd name="T61" fmla="*/ 137 h 207"/>
                  <a:gd name="T62" fmla="*/ 72 w 134"/>
                  <a:gd name="T63" fmla="*/ 195 h 207"/>
                  <a:gd name="T64" fmla="*/ 72 w 134"/>
                  <a:gd name="T65" fmla="*/ 195 h 207"/>
                  <a:gd name="T66" fmla="*/ 74 w 134"/>
                  <a:gd name="T67" fmla="*/ 201 h 207"/>
                  <a:gd name="T68" fmla="*/ 76 w 134"/>
                  <a:gd name="T69" fmla="*/ 205 h 207"/>
                  <a:gd name="T70" fmla="*/ 84 w 134"/>
                  <a:gd name="T71" fmla="*/ 207 h 207"/>
                  <a:gd name="T72" fmla="*/ 84 w 134"/>
                  <a:gd name="T73" fmla="*/ 207 h 207"/>
                  <a:gd name="T74" fmla="*/ 88 w 134"/>
                  <a:gd name="T75" fmla="*/ 207 h 207"/>
                  <a:gd name="T76" fmla="*/ 92 w 134"/>
                  <a:gd name="T77" fmla="*/ 205 h 207"/>
                  <a:gd name="T78" fmla="*/ 96 w 134"/>
                  <a:gd name="T79" fmla="*/ 199 h 207"/>
                  <a:gd name="T80" fmla="*/ 98 w 134"/>
                  <a:gd name="T81" fmla="*/ 193 h 207"/>
                  <a:gd name="T82" fmla="*/ 98 w 134"/>
                  <a:gd name="T83" fmla="*/ 137 h 207"/>
                  <a:gd name="T84" fmla="*/ 98 w 134"/>
                  <a:gd name="T85" fmla="*/ 137 h 207"/>
                  <a:gd name="T86" fmla="*/ 104 w 134"/>
                  <a:gd name="T87" fmla="*/ 133 h 207"/>
                  <a:gd name="T88" fmla="*/ 104 w 134"/>
                  <a:gd name="T89" fmla="*/ 133 h 207"/>
                  <a:gd name="T90" fmla="*/ 106 w 134"/>
                  <a:gd name="T91" fmla="*/ 133 h 207"/>
                  <a:gd name="T92" fmla="*/ 114 w 134"/>
                  <a:gd name="T93" fmla="*/ 133 h 207"/>
                  <a:gd name="T94" fmla="*/ 124 w 134"/>
                  <a:gd name="T95" fmla="*/ 131 h 207"/>
                  <a:gd name="T96" fmla="*/ 128 w 134"/>
                  <a:gd name="T97" fmla="*/ 129 h 207"/>
                  <a:gd name="T98" fmla="*/ 134 w 134"/>
                  <a:gd name="T99" fmla="*/ 125 h 207"/>
                  <a:gd name="T100" fmla="*/ 134 w 134"/>
                  <a:gd name="T101" fmla="*/ 125 h 207"/>
                  <a:gd name="T102" fmla="*/ 118 w 134"/>
                  <a:gd name="T103" fmla="*/ 69 h 207"/>
                  <a:gd name="T104" fmla="*/ 104 w 134"/>
                  <a:gd name="T105" fmla="*/ 27 h 207"/>
                  <a:gd name="T106" fmla="*/ 96 w 134"/>
                  <a:gd name="T107" fmla="*/ 10 h 207"/>
                  <a:gd name="T108" fmla="*/ 90 w 134"/>
                  <a:gd name="T109" fmla="*/ 0 h 207"/>
                  <a:gd name="T110" fmla="*/ 90 w 134"/>
                  <a:gd name="T111" fmla="*/ 0 h 207"/>
                  <a:gd name="T112" fmla="*/ 90 w 134"/>
                  <a:gd name="T113" fmla="*/ 0 h 207"/>
                  <a:gd name="T114" fmla="*/ 90 w 134"/>
                  <a:gd name="T115" fmla="*/ 0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34" h="207">
                    <a:moveTo>
                      <a:pt x="90" y="0"/>
                    </a:moveTo>
                    <a:lnTo>
                      <a:pt x="38" y="0"/>
                    </a:lnTo>
                    <a:lnTo>
                      <a:pt x="38" y="0"/>
                    </a:lnTo>
                    <a:lnTo>
                      <a:pt x="32" y="12"/>
                    </a:lnTo>
                    <a:lnTo>
                      <a:pt x="24" y="29"/>
                    </a:lnTo>
                    <a:lnTo>
                      <a:pt x="12" y="73"/>
                    </a:lnTo>
                    <a:lnTo>
                      <a:pt x="0" y="127"/>
                    </a:lnTo>
                    <a:lnTo>
                      <a:pt x="0" y="127"/>
                    </a:lnTo>
                    <a:lnTo>
                      <a:pt x="2" y="129"/>
                    </a:lnTo>
                    <a:lnTo>
                      <a:pt x="8" y="135"/>
                    </a:lnTo>
                    <a:lnTo>
                      <a:pt x="12" y="135"/>
                    </a:lnTo>
                    <a:lnTo>
                      <a:pt x="18" y="137"/>
                    </a:lnTo>
                    <a:lnTo>
                      <a:pt x="24" y="137"/>
                    </a:lnTo>
                    <a:lnTo>
                      <a:pt x="30" y="133"/>
                    </a:lnTo>
                    <a:lnTo>
                      <a:pt x="30" y="133"/>
                    </a:lnTo>
                    <a:lnTo>
                      <a:pt x="36" y="139"/>
                    </a:lnTo>
                    <a:lnTo>
                      <a:pt x="38" y="191"/>
                    </a:lnTo>
                    <a:lnTo>
                      <a:pt x="38" y="191"/>
                    </a:lnTo>
                    <a:lnTo>
                      <a:pt x="40" y="199"/>
                    </a:lnTo>
                    <a:lnTo>
                      <a:pt x="44" y="205"/>
                    </a:lnTo>
                    <a:lnTo>
                      <a:pt x="46" y="207"/>
                    </a:lnTo>
                    <a:lnTo>
                      <a:pt x="50" y="207"/>
                    </a:lnTo>
                    <a:lnTo>
                      <a:pt x="50" y="207"/>
                    </a:lnTo>
                    <a:lnTo>
                      <a:pt x="58" y="205"/>
                    </a:lnTo>
                    <a:lnTo>
                      <a:pt x="62" y="201"/>
                    </a:lnTo>
                    <a:lnTo>
                      <a:pt x="64" y="195"/>
                    </a:lnTo>
                    <a:lnTo>
                      <a:pt x="64" y="137"/>
                    </a:lnTo>
                    <a:lnTo>
                      <a:pt x="64" y="137"/>
                    </a:lnTo>
                    <a:lnTo>
                      <a:pt x="66" y="135"/>
                    </a:lnTo>
                    <a:lnTo>
                      <a:pt x="66" y="135"/>
                    </a:lnTo>
                    <a:lnTo>
                      <a:pt x="70" y="137"/>
                    </a:lnTo>
                    <a:lnTo>
                      <a:pt x="72" y="195"/>
                    </a:lnTo>
                    <a:lnTo>
                      <a:pt x="72" y="195"/>
                    </a:lnTo>
                    <a:lnTo>
                      <a:pt x="74" y="201"/>
                    </a:lnTo>
                    <a:lnTo>
                      <a:pt x="76" y="205"/>
                    </a:lnTo>
                    <a:lnTo>
                      <a:pt x="84" y="207"/>
                    </a:lnTo>
                    <a:lnTo>
                      <a:pt x="84" y="207"/>
                    </a:lnTo>
                    <a:lnTo>
                      <a:pt x="88" y="207"/>
                    </a:lnTo>
                    <a:lnTo>
                      <a:pt x="92" y="205"/>
                    </a:lnTo>
                    <a:lnTo>
                      <a:pt x="96" y="199"/>
                    </a:lnTo>
                    <a:lnTo>
                      <a:pt x="98" y="193"/>
                    </a:lnTo>
                    <a:lnTo>
                      <a:pt x="98" y="137"/>
                    </a:lnTo>
                    <a:lnTo>
                      <a:pt x="98" y="137"/>
                    </a:lnTo>
                    <a:lnTo>
                      <a:pt x="104" y="133"/>
                    </a:lnTo>
                    <a:lnTo>
                      <a:pt x="104" y="133"/>
                    </a:lnTo>
                    <a:lnTo>
                      <a:pt x="106" y="133"/>
                    </a:lnTo>
                    <a:lnTo>
                      <a:pt x="114" y="133"/>
                    </a:lnTo>
                    <a:lnTo>
                      <a:pt x="124" y="131"/>
                    </a:lnTo>
                    <a:lnTo>
                      <a:pt x="128" y="129"/>
                    </a:lnTo>
                    <a:lnTo>
                      <a:pt x="134" y="125"/>
                    </a:lnTo>
                    <a:lnTo>
                      <a:pt x="134" y="125"/>
                    </a:lnTo>
                    <a:lnTo>
                      <a:pt x="118" y="69"/>
                    </a:lnTo>
                    <a:lnTo>
                      <a:pt x="104" y="27"/>
                    </a:lnTo>
                    <a:lnTo>
                      <a:pt x="96" y="10"/>
                    </a:lnTo>
                    <a:lnTo>
                      <a:pt x="90" y="0"/>
                    </a:lnTo>
                    <a:lnTo>
                      <a:pt x="90" y="0"/>
                    </a:lnTo>
                    <a:lnTo>
                      <a:pt x="90" y="0"/>
                    </a:lnTo>
                    <a:lnTo>
                      <a:pt x="90" y="0"/>
                    </a:lnTo>
                    <a:close/>
                  </a:path>
                </a:pathLst>
              </a:custGeom>
              <a:solidFill>
                <a:srgbClr val="0E2A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Freeform 161"/>
              <p:cNvSpPr>
                <a:spLocks/>
              </p:cNvSpPr>
              <p:nvPr/>
            </p:nvSpPr>
            <p:spPr bwMode="auto">
              <a:xfrm>
                <a:off x="10025063" y="2425700"/>
                <a:ext cx="120650" cy="120650"/>
              </a:xfrm>
              <a:custGeom>
                <a:avLst/>
                <a:gdLst>
                  <a:gd name="T0" fmla="*/ 38 w 76"/>
                  <a:gd name="T1" fmla="*/ 76 h 76"/>
                  <a:gd name="T2" fmla="*/ 38 w 76"/>
                  <a:gd name="T3" fmla="*/ 76 h 76"/>
                  <a:gd name="T4" fmla="*/ 46 w 76"/>
                  <a:gd name="T5" fmla="*/ 76 h 76"/>
                  <a:gd name="T6" fmla="*/ 52 w 76"/>
                  <a:gd name="T7" fmla="*/ 74 h 76"/>
                  <a:gd name="T8" fmla="*/ 58 w 76"/>
                  <a:gd name="T9" fmla="*/ 70 h 76"/>
                  <a:gd name="T10" fmla="*/ 64 w 76"/>
                  <a:gd name="T11" fmla="*/ 66 h 76"/>
                  <a:gd name="T12" fmla="*/ 68 w 76"/>
                  <a:gd name="T13" fmla="*/ 60 h 76"/>
                  <a:gd name="T14" fmla="*/ 72 w 76"/>
                  <a:gd name="T15" fmla="*/ 54 h 76"/>
                  <a:gd name="T16" fmla="*/ 74 w 76"/>
                  <a:gd name="T17" fmla="*/ 46 h 76"/>
                  <a:gd name="T18" fmla="*/ 76 w 76"/>
                  <a:gd name="T19" fmla="*/ 38 h 76"/>
                  <a:gd name="T20" fmla="*/ 76 w 76"/>
                  <a:gd name="T21" fmla="*/ 38 h 76"/>
                  <a:gd name="T22" fmla="*/ 74 w 76"/>
                  <a:gd name="T23" fmla="*/ 32 h 76"/>
                  <a:gd name="T24" fmla="*/ 72 w 76"/>
                  <a:gd name="T25" fmla="*/ 24 h 76"/>
                  <a:gd name="T26" fmla="*/ 68 w 76"/>
                  <a:gd name="T27" fmla="*/ 18 h 76"/>
                  <a:gd name="T28" fmla="*/ 64 w 76"/>
                  <a:gd name="T29" fmla="*/ 12 h 76"/>
                  <a:gd name="T30" fmla="*/ 58 w 76"/>
                  <a:gd name="T31" fmla="*/ 8 h 76"/>
                  <a:gd name="T32" fmla="*/ 52 w 76"/>
                  <a:gd name="T33" fmla="*/ 4 h 76"/>
                  <a:gd name="T34" fmla="*/ 46 w 76"/>
                  <a:gd name="T35" fmla="*/ 2 h 76"/>
                  <a:gd name="T36" fmla="*/ 38 w 76"/>
                  <a:gd name="T37" fmla="*/ 0 h 76"/>
                  <a:gd name="T38" fmla="*/ 38 w 76"/>
                  <a:gd name="T39" fmla="*/ 0 h 76"/>
                  <a:gd name="T40" fmla="*/ 30 w 76"/>
                  <a:gd name="T41" fmla="*/ 2 h 76"/>
                  <a:gd name="T42" fmla="*/ 24 w 76"/>
                  <a:gd name="T43" fmla="*/ 4 h 76"/>
                  <a:gd name="T44" fmla="*/ 16 w 76"/>
                  <a:gd name="T45" fmla="*/ 8 h 76"/>
                  <a:gd name="T46" fmla="*/ 12 w 76"/>
                  <a:gd name="T47" fmla="*/ 12 h 76"/>
                  <a:gd name="T48" fmla="*/ 6 w 76"/>
                  <a:gd name="T49" fmla="*/ 18 h 76"/>
                  <a:gd name="T50" fmla="*/ 4 w 76"/>
                  <a:gd name="T51" fmla="*/ 24 h 76"/>
                  <a:gd name="T52" fmla="*/ 0 w 76"/>
                  <a:gd name="T53" fmla="*/ 32 h 76"/>
                  <a:gd name="T54" fmla="*/ 0 w 76"/>
                  <a:gd name="T55" fmla="*/ 38 h 76"/>
                  <a:gd name="T56" fmla="*/ 0 w 76"/>
                  <a:gd name="T57" fmla="*/ 38 h 76"/>
                  <a:gd name="T58" fmla="*/ 0 w 76"/>
                  <a:gd name="T59" fmla="*/ 46 h 76"/>
                  <a:gd name="T60" fmla="*/ 4 w 76"/>
                  <a:gd name="T61" fmla="*/ 54 h 76"/>
                  <a:gd name="T62" fmla="*/ 6 w 76"/>
                  <a:gd name="T63" fmla="*/ 60 h 76"/>
                  <a:gd name="T64" fmla="*/ 12 w 76"/>
                  <a:gd name="T65" fmla="*/ 66 h 76"/>
                  <a:gd name="T66" fmla="*/ 16 w 76"/>
                  <a:gd name="T67" fmla="*/ 70 h 76"/>
                  <a:gd name="T68" fmla="*/ 24 w 76"/>
                  <a:gd name="T69" fmla="*/ 74 h 76"/>
                  <a:gd name="T70" fmla="*/ 30 w 76"/>
                  <a:gd name="T71" fmla="*/ 76 h 76"/>
                  <a:gd name="T72" fmla="*/ 38 w 76"/>
                  <a:gd name="T73" fmla="*/ 76 h 76"/>
                  <a:gd name="T74" fmla="*/ 38 w 76"/>
                  <a:gd name="T75"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6" h="76">
                    <a:moveTo>
                      <a:pt x="38" y="76"/>
                    </a:moveTo>
                    <a:lnTo>
                      <a:pt x="38" y="76"/>
                    </a:lnTo>
                    <a:lnTo>
                      <a:pt x="46" y="76"/>
                    </a:lnTo>
                    <a:lnTo>
                      <a:pt x="52" y="74"/>
                    </a:lnTo>
                    <a:lnTo>
                      <a:pt x="58" y="70"/>
                    </a:lnTo>
                    <a:lnTo>
                      <a:pt x="64" y="66"/>
                    </a:lnTo>
                    <a:lnTo>
                      <a:pt x="68" y="60"/>
                    </a:lnTo>
                    <a:lnTo>
                      <a:pt x="72" y="54"/>
                    </a:lnTo>
                    <a:lnTo>
                      <a:pt x="74" y="46"/>
                    </a:lnTo>
                    <a:lnTo>
                      <a:pt x="76" y="38"/>
                    </a:lnTo>
                    <a:lnTo>
                      <a:pt x="76" y="38"/>
                    </a:lnTo>
                    <a:lnTo>
                      <a:pt x="74" y="32"/>
                    </a:lnTo>
                    <a:lnTo>
                      <a:pt x="72" y="24"/>
                    </a:lnTo>
                    <a:lnTo>
                      <a:pt x="68" y="18"/>
                    </a:lnTo>
                    <a:lnTo>
                      <a:pt x="64" y="12"/>
                    </a:lnTo>
                    <a:lnTo>
                      <a:pt x="58" y="8"/>
                    </a:lnTo>
                    <a:lnTo>
                      <a:pt x="52" y="4"/>
                    </a:lnTo>
                    <a:lnTo>
                      <a:pt x="46" y="2"/>
                    </a:lnTo>
                    <a:lnTo>
                      <a:pt x="38" y="0"/>
                    </a:lnTo>
                    <a:lnTo>
                      <a:pt x="38" y="0"/>
                    </a:lnTo>
                    <a:lnTo>
                      <a:pt x="30" y="2"/>
                    </a:lnTo>
                    <a:lnTo>
                      <a:pt x="24" y="4"/>
                    </a:lnTo>
                    <a:lnTo>
                      <a:pt x="16" y="8"/>
                    </a:lnTo>
                    <a:lnTo>
                      <a:pt x="12" y="12"/>
                    </a:lnTo>
                    <a:lnTo>
                      <a:pt x="6" y="18"/>
                    </a:lnTo>
                    <a:lnTo>
                      <a:pt x="4" y="24"/>
                    </a:lnTo>
                    <a:lnTo>
                      <a:pt x="0" y="32"/>
                    </a:lnTo>
                    <a:lnTo>
                      <a:pt x="0" y="38"/>
                    </a:lnTo>
                    <a:lnTo>
                      <a:pt x="0" y="38"/>
                    </a:lnTo>
                    <a:lnTo>
                      <a:pt x="0" y="46"/>
                    </a:lnTo>
                    <a:lnTo>
                      <a:pt x="4" y="54"/>
                    </a:lnTo>
                    <a:lnTo>
                      <a:pt x="6" y="60"/>
                    </a:lnTo>
                    <a:lnTo>
                      <a:pt x="12" y="66"/>
                    </a:lnTo>
                    <a:lnTo>
                      <a:pt x="16" y="70"/>
                    </a:lnTo>
                    <a:lnTo>
                      <a:pt x="24" y="74"/>
                    </a:lnTo>
                    <a:lnTo>
                      <a:pt x="30" y="76"/>
                    </a:lnTo>
                    <a:lnTo>
                      <a:pt x="38" y="76"/>
                    </a:lnTo>
                    <a:lnTo>
                      <a:pt x="38" y="76"/>
                    </a:lnTo>
                    <a:close/>
                  </a:path>
                </a:pathLst>
              </a:custGeom>
              <a:solidFill>
                <a:srgbClr val="0E2A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 name="Freeform 162"/>
              <p:cNvSpPr>
                <a:spLocks/>
              </p:cNvSpPr>
              <p:nvPr/>
            </p:nvSpPr>
            <p:spPr bwMode="auto">
              <a:xfrm>
                <a:off x="10015538" y="2725738"/>
                <a:ext cx="146050" cy="279400"/>
              </a:xfrm>
              <a:custGeom>
                <a:avLst/>
                <a:gdLst>
                  <a:gd name="T0" fmla="*/ 6 w 92"/>
                  <a:gd name="T1" fmla="*/ 0 h 176"/>
                  <a:gd name="T2" fmla="*/ 0 w 92"/>
                  <a:gd name="T3" fmla="*/ 160 h 176"/>
                  <a:gd name="T4" fmla="*/ 0 w 92"/>
                  <a:gd name="T5" fmla="*/ 160 h 176"/>
                  <a:gd name="T6" fmla="*/ 2 w 92"/>
                  <a:gd name="T7" fmla="*/ 168 h 176"/>
                  <a:gd name="T8" fmla="*/ 8 w 92"/>
                  <a:gd name="T9" fmla="*/ 174 h 176"/>
                  <a:gd name="T10" fmla="*/ 12 w 92"/>
                  <a:gd name="T11" fmla="*/ 176 h 176"/>
                  <a:gd name="T12" fmla="*/ 16 w 92"/>
                  <a:gd name="T13" fmla="*/ 176 h 176"/>
                  <a:gd name="T14" fmla="*/ 16 w 92"/>
                  <a:gd name="T15" fmla="*/ 176 h 176"/>
                  <a:gd name="T16" fmla="*/ 24 w 92"/>
                  <a:gd name="T17" fmla="*/ 174 h 176"/>
                  <a:gd name="T18" fmla="*/ 30 w 92"/>
                  <a:gd name="T19" fmla="*/ 170 h 176"/>
                  <a:gd name="T20" fmla="*/ 34 w 92"/>
                  <a:gd name="T21" fmla="*/ 164 h 176"/>
                  <a:gd name="T22" fmla="*/ 40 w 92"/>
                  <a:gd name="T23" fmla="*/ 40 h 176"/>
                  <a:gd name="T24" fmla="*/ 50 w 92"/>
                  <a:gd name="T25" fmla="*/ 40 h 176"/>
                  <a:gd name="T26" fmla="*/ 58 w 92"/>
                  <a:gd name="T27" fmla="*/ 164 h 176"/>
                  <a:gd name="T28" fmla="*/ 58 w 92"/>
                  <a:gd name="T29" fmla="*/ 164 h 176"/>
                  <a:gd name="T30" fmla="*/ 58 w 92"/>
                  <a:gd name="T31" fmla="*/ 166 h 176"/>
                  <a:gd name="T32" fmla="*/ 60 w 92"/>
                  <a:gd name="T33" fmla="*/ 170 h 176"/>
                  <a:gd name="T34" fmla="*/ 66 w 92"/>
                  <a:gd name="T35" fmla="*/ 174 h 176"/>
                  <a:gd name="T36" fmla="*/ 76 w 92"/>
                  <a:gd name="T37" fmla="*/ 176 h 176"/>
                  <a:gd name="T38" fmla="*/ 76 w 92"/>
                  <a:gd name="T39" fmla="*/ 176 h 176"/>
                  <a:gd name="T40" fmla="*/ 84 w 92"/>
                  <a:gd name="T41" fmla="*/ 174 h 176"/>
                  <a:gd name="T42" fmla="*/ 90 w 92"/>
                  <a:gd name="T43" fmla="*/ 170 h 176"/>
                  <a:gd name="T44" fmla="*/ 92 w 92"/>
                  <a:gd name="T45" fmla="*/ 166 h 176"/>
                  <a:gd name="T46" fmla="*/ 92 w 92"/>
                  <a:gd name="T47" fmla="*/ 164 h 176"/>
                  <a:gd name="T48" fmla="*/ 84 w 92"/>
                  <a:gd name="T49" fmla="*/ 0 h 176"/>
                  <a:gd name="T50" fmla="*/ 6 w 92"/>
                  <a:gd name="T51"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2" h="176">
                    <a:moveTo>
                      <a:pt x="6" y="0"/>
                    </a:moveTo>
                    <a:lnTo>
                      <a:pt x="0" y="160"/>
                    </a:lnTo>
                    <a:lnTo>
                      <a:pt x="0" y="160"/>
                    </a:lnTo>
                    <a:lnTo>
                      <a:pt x="2" y="168"/>
                    </a:lnTo>
                    <a:lnTo>
                      <a:pt x="8" y="174"/>
                    </a:lnTo>
                    <a:lnTo>
                      <a:pt x="12" y="176"/>
                    </a:lnTo>
                    <a:lnTo>
                      <a:pt x="16" y="176"/>
                    </a:lnTo>
                    <a:lnTo>
                      <a:pt x="16" y="176"/>
                    </a:lnTo>
                    <a:lnTo>
                      <a:pt x="24" y="174"/>
                    </a:lnTo>
                    <a:lnTo>
                      <a:pt x="30" y="170"/>
                    </a:lnTo>
                    <a:lnTo>
                      <a:pt x="34" y="164"/>
                    </a:lnTo>
                    <a:lnTo>
                      <a:pt x="40" y="40"/>
                    </a:lnTo>
                    <a:lnTo>
                      <a:pt x="50" y="40"/>
                    </a:lnTo>
                    <a:lnTo>
                      <a:pt x="58" y="164"/>
                    </a:lnTo>
                    <a:lnTo>
                      <a:pt x="58" y="164"/>
                    </a:lnTo>
                    <a:lnTo>
                      <a:pt x="58" y="166"/>
                    </a:lnTo>
                    <a:lnTo>
                      <a:pt x="60" y="170"/>
                    </a:lnTo>
                    <a:lnTo>
                      <a:pt x="66" y="174"/>
                    </a:lnTo>
                    <a:lnTo>
                      <a:pt x="76" y="176"/>
                    </a:lnTo>
                    <a:lnTo>
                      <a:pt x="76" y="176"/>
                    </a:lnTo>
                    <a:lnTo>
                      <a:pt x="84" y="174"/>
                    </a:lnTo>
                    <a:lnTo>
                      <a:pt x="90" y="170"/>
                    </a:lnTo>
                    <a:lnTo>
                      <a:pt x="92" y="166"/>
                    </a:lnTo>
                    <a:lnTo>
                      <a:pt x="92" y="164"/>
                    </a:lnTo>
                    <a:lnTo>
                      <a:pt x="84" y="0"/>
                    </a:lnTo>
                    <a:lnTo>
                      <a:pt x="6" y="0"/>
                    </a:lnTo>
                    <a:close/>
                  </a:path>
                </a:pathLst>
              </a:custGeom>
              <a:solidFill>
                <a:srgbClr val="0E2A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163"/>
              <p:cNvSpPr>
                <a:spLocks/>
              </p:cNvSpPr>
              <p:nvPr/>
            </p:nvSpPr>
            <p:spPr bwMode="auto">
              <a:xfrm>
                <a:off x="9971088" y="2543175"/>
                <a:ext cx="293688" cy="233363"/>
              </a:xfrm>
              <a:custGeom>
                <a:avLst/>
                <a:gdLst>
                  <a:gd name="T0" fmla="*/ 185 w 185"/>
                  <a:gd name="T1" fmla="*/ 98 h 147"/>
                  <a:gd name="T2" fmla="*/ 185 w 185"/>
                  <a:gd name="T3" fmla="*/ 98 h 147"/>
                  <a:gd name="T4" fmla="*/ 157 w 185"/>
                  <a:gd name="T5" fmla="*/ 60 h 147"/>
                  <a:gd name="T6" fmla="*/ 136 w 185"/>
                  <a:gd name="T7" fmla="*/ 32 h 147"/>
                  <a:gd name="T8" fmla="*/ 118 w 185"/>
                  <a:gd name="T9" fmla="*/ 12 h 147"/>
                  <a:gd name="T10" fmla="*/ 118 w 185"/>
                  <a:gd name="T11" fmla="*/ 12 h 147"/>
                  <a:gd name="T12" fmla="*/ 112 w 185"/>
                  <a:gd name="T13" fmla="*/ 8 h 147"/>
                  <a:gd name="T14" fmla="*/ 106 w 185"/>
                  <a:gd name="T15" fmla="*/ 4 h 147"/>
                  <a:gd name="T16" fmla="*/ 92 w 185"/>
                  <a:gd name="T17" fmla="*/ 0 h 147"/>
                  <a:gd name="T18" fmla="*/ 92 w 185"/>
                  <a:gd name="T19" fmla="*/ 0 h 147"/>
                  <a:gd name="T20" fmla="*/ 82 w 185"/>
                  <a:gd name="T21" fmla="*/ 4 h 147"/>
                  <a:gd name="T22" fmla="*/ 72 w 185"/>
                  <a:gd name="T23" fmla="*/ 6 h 147"/>
                  <a:gd name="T24" fmla="*/ 72 w 185"/>
                  <a:gd name="T25" fmla="*/ 6 h 147"/>
                  <a:gd name="T26" fmla="*/ 60 w 185"/>
                  <a:gd name="T27" fmla="*/ 4 h 147"/>
                  <a:gd name="T28" fmla="*/ 52 w 185"/>
                  <a:gd name="T29" fmla="*/ 0 h 147"/>
                  <a:gd name="T30" fmla="*/ 52 w 185"/>
                  <a:gd name="T31" fmla="*/ 0 h 147"/>
                  <a:gd name="T32" fmla="*/ 34 w 185"/>
                  <a:gd name="T33" fmla="*/ 4 h 147"/>
                  <a:gd name="T34" fmla="*/ 26 w 185"/>
                  <a:gd name="T35" fmla="*/ 8 h 147"/>
                  <a:gd name="T36" fmla="*/ 20 w 185"/>
                  <a:gd name="T37" fmla="*/ 12 h 147"/>
                  <a:gd name="T38" fmla="*/ 20 w 185"/>
                  <a:gd name="T39" fmla="*/ 12 h 147"/>
                  <a:gd name="T40" fmla="*/ 16 w 185"/>
                  <a:gd name="T41" fmla="*/ 22 h 147"/>
                  <a:gd name="T42" fmla="*/ 12 w 185"/>
                  <a:gd name="T43" fmla="*/ 36 h 147"/>
                  <a:gd name="T44" fmla="*/ 6 w 185"/>
                  <a:gd name="T45" fmla="*/ 78 h 147"/>
                  <a:gd name="T46" fmla="*/ 0 w 185"/>
                  <a:gd name="T47" fmla="*/ 133 h 147"/>
                  <a:gd name="T48" fmla="*/ 0 w 185"/>
                  <a:gd name="T49" fmla="*/ 133 h 147"/>
                  <a:gd name="T50" fmla="*/ 2 w 185"/>
                  <a:gd name="T51" fmla="*/ 139 h 147"/>
                  <a:gd name="T52" fmla="*/ 4 w 185"/>
                  <a:gd name="T53" fmla="*/ 143 h 147"/>
                  <a:gd name="T54" fmla="*/ 12 w 185"/>
                  <a:gd name="T55" fmla="*/ 147 h 147"/>
                  <a:gd name="T56" fmla="*/ 12 w 185"/>
                  <a:gd name="T57" fmla="*/ 147 h 147"/>
                  <a:gd name="T58" fmla="*/ 16 w 185"/>
                  <a:gd name="T59" fmla="*/ 147 h 147"/>
                  <a:gd name="T60" fmla="*/ 20 w 185"/>
                  <a:gd name="T61" fmla="*/ 147 h 147"/>
                  <a:gd name="T62" fmla="*/ 24 w 185"/>
                  <a:gd name="T63" fmla="*/ 143 h 147"/>
                  <a:gd name="T64" fmla="*/ 26 w 185"/>
                  <a:gd name="T65" fmla="*/ 139 h 147"/>
                  <a:gd name="T66" fmla="*/ 28 w 185"/>
                  <a:gd name="T67" fmla="*/ 135 h 147"/>
                  <a:gd name="T68" fmla="*/ 38 w 185"/>
                  <a:gd name="T69" fmla="*/ 52 h 147"/>
                  <a:gd name="T70" fmla="*/ 36 w 185"/>
                  <a:gd name="T71" fmla="*/ 111 h 147"/>
                  <a:gd name="T72" fmla="*/ 112 w 185"/>
                  <a:gd name="T73" fmla="*/ 111 h 147"/>
                  <a:gd name="T74" fmla="*/ 110 w 185"/>
                  <a:gd name="T75" fmla="*/ 50 h 147"/>
                  <a:gd name="T76" fmla="*/ 161 w 185"/>
                  <a:gd name="T77" fmla="*/ 113 h 147"/>
                  <a:gd name="T78" fmla="*/ 161 w 185"/>
                  <a:gd name="T79" fmla="*/ 113 h 147"/>
                  <a:gd name="T80" fmla="*/ 169 w 185"/>
                  <a:gd name="T81" fmla="*/ 117 h 147"/>
                  <a:gd name="T82" fmla="*/ 175 w 185"/>
                  <a:gd name="T83" fmla="*/ 117 h 147"/>
                  <a:gd name="T84" fmla="*/ 179 w 185"/>
                  <a:gd name="T85" fmla="*/ 117 h 147"/>
                  <a:gd name="T86" fmla="*/ 181 w 185"/>
                  <a:gd name="T87" fmla="*/ 115 h 147"/>
                  <a:gd name="T88" fmla="*/ 181 w 185"/>
                  <a:gd name="T89" fmla="*/ 115 h 147"/>
                  <a:gd name="T90" fmla="*/ 185 w 185"/>
                  <a:gd name="T91" fmla="*/ 109 h 147"/>
                  <a:gd name="T92" fmla="*/ 185 w 185"/>
                  <a:gd name="T93" fmla="*/ 104 h 147"/>
                  <a:gd name="T94" fmla="*/ 185 w 185"/>
                  <a:gd name="T95" fmla="*/ 98 h 147"/>
                  <a:gd name="T96" fmla="*/ 185 w 185"/>
                  <a:gd name="T97" fmla="*/ 98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5" h="147">
                    <a:moveTo>
                      <a:pt x="185" y="98"/>
                    </a:moveTo>
                    <a:lnTo>
                      <a:pt x="185" y="98"/>
                    </a:lnTo>
                    <a:lnTo>
                      <a:pt x="157" y="60"/>
                    </a:lnTo>
                    <a:lnTo>
                      <a:pt x="136" y="32"/>
                    </a:lnTo>
                    <a:lnTo>
                      <a:pt x="118" y="12"/>
                    </a:lnTo>
                    <a:lnTo>
                      <a:pt x="118" y="12"/>
                    </a:lnTo>
                    <a:lnTo>
                      <a:pt x="112" y="8"/>
                    </a:lnTo>
                    <a:lnTo>
                      <a:pt x="106" y="4"/>
                    </a:lnTo>
                    <a:lnTo>
                      <a:pt x="92" y="0"/>
                    </a:lnTo>
                    <a:lnTo>
                      <a:pt x="92" y="0"/>
                    </a:lnTo>
                    <a:lnTo>
                      <a:pt x="82" y="4"/>
                    </a:lnTo>
                    <a:lnTo>
                      <a:pt x="72" y="6"/>
                    </a:lnTo>
                    <a:lnTo>
                      <a:pt x="72" y="6"/>
                    </a:lnTo>
                    <a:lnTo>
                      <a:pt x="60" y="4"/>
                    </a:lnTo>
                    <a:lnTo>
                      <a:pt x="52" y="0"/>
                    </a:lnTo>
                    <a:lnTo>
                      <a:pt x="52" y="0"/>
                    </a:lnTo>
                    <a:lnTo>
                      <a:pt x="34" y="4"/>
                    </a:lnTo>
                    <a:lnTo>
                      <a:pt x="26" y="8"/>
                    </a:lnTo>
                    <a:lnTo>
                      <a:pt x="20" y="12"/>
                    </a:lnTo>
                    <a:lnTo>
                      <a:pt x="20" y="12"/>
                    </a:lnTo>
                    <a:lnTo>
                      <a:pt x="16" y="22"/>
                    </a:lnTo>
                    <a:lnTo>
                      <a:pt x="12" y="36"/>
                    </a:lnTo>
                    <a:lnTo>
                      <a:pt x="6" y="78"/>
                    </a:lnTo>
                    <a:lnTo>
                      <a:pt x="0" y="133"/>
                    </a:lnTo>
                    <a:lnTo>
                      <a:pt x="0" y="133"/>
                    </a:lnTo>
                    <a:lnTo>
                      <a:pt x="2" y="139"/>
                    </a:lnTo>
                    <a:lnTo>
                      <a:pt x="4" y="143"/>
                    </a:lnTo>
                    <a:lnTo>
                      <a:pt x="12" y="147"/>
                    </a:lnTo>
                    <a:lnTo>
                      <a:pt x="12" y="147"/>
                    </a:lnTo>
                    <a:lnTo>
                      <a:pt x="16" y="147"/>
                    </a:lnTo>
                    <a:lnTo>
                      <a:pt x="20" y="147"/>
                    </a:lnTo>
                    <a:lnTo>
                      <a:pt x="24" y="143"/>
                    </a:lnTo>
                    <a:lnTo>
                      <a:pt x="26" y="139"/>
                    </a:lnTo>
                    <a:lnTo>
                      <a:pt x="28" y="135"/>
                    </a:lnTo>
                    <a:lnTo>
                      <a:pt x="38" y="52"/>
                    </a:lnTo>
                    <a:lnTo>
                      <a:pt x="36" y="111"/>
                    </a:lnTo>
                    <a:lnTo>
                      <a:pt x="112" y="111"/>
                    </a:lnTo>
                    <a:lnTo>
                      <a:pt x="110" y="50"/>
                    </a:lnTo>
                    <a:lnTo>
                      <a:pt x="161" y="113"/>
                    </a:lnTo>
                    <a:lnTo>
                      <a:pt x="161" y="113"/>
                    </a:lnTo>
                    <a:lnTo>
                      <a:pt x="169" y="117"/>
                    </a:lnTo>
                    <a:lnTo>
                      <a:pt x="175" y="117"/>
                    </a:lnTo>
                    <a:lnTo>
                      <a:pt x="179" y="117"/>
                    </a:lnTo>
                    <a:lnTo>
                      <a:pt x="181" y="115"/>
                    </a:lnTo>
                    <a:lnTo>
                      <a:pt x="181" y="115"/>
                    </a:lnTo>
                    <a:lnTo>
                      <a:pt x="185" y="109"/>
                    </a:lnTo>
                    <a:lnTo>
                      <a:pt x="185" y="104"/>
                    </a:lnTo>
                    <a:lnTo>
                      <a:pt x="185" y="98"/>
                    </a:lnTo>
                    <a:lnTo>
                      <a:pt x="185" y="98"/>
                    </a:lnTo>
                    <a:close/>
                  </a:path>
                </a:pathLst>
              </a:custGeom>
              <a:solidFill>
                <a:srgbClr val="0E2A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Freeform 164"/>
              <p:cNvSpPr>
                <a:spLocks/>
              </p:cNvSpPr>
              <p:nvPr/>
            </p:nvSpPr>
            <p:spPr bwMode="auto">
              <a:xfrm>
                <a:off x="10261601" y="2708275"/>
                <a:ext cx="190500" cy="153988"/>
              </a:xfrm>
              <a:custGeom>
                <a:avLst/>
                <a:gdLst>
                  <a:gd name="T0" fmla="*/ 106 w 120"/>
                  <a:gd name="T1" fmla="*/ 9 h 97"/>
                  <a:gd name="T2" fmla="*/ 106 w 120"/>
                  <a:gd name="T3" fmla="*/ 9 h 97"/>
                  <a:gd name="T4" fmla="*/ 74 w 120"/>
                  <a:gd name="T5" fmla="*/ 45 h 97"/>
                  <a:gd name="T6" fmla="*/ 70 w 120"/>
                  <a:gd name="T7" fmla="*/ 45 h 97"/>
                  <a:gd name="T8" fmla="*/ 70 w 120"/>
                  <a:gd name="T9" fmla="*/ 45 h 97"/>
                  <a:gd name="T10" fmla="*/ 76 w 120"/>
                  <a:gd name="T11" fmla="*/ 41 h 97"/>
                  <a:gd name="T12" fmla="*/ 80 w 120"/>
                  <a:gd name="T13" fmla="*/ 37 h 97"/>
                  <a:gd name="T14" fmla="*/ 84 w 120"/>
                  <a:gd name="T15" fmla="*/ 29 h 97"/>
                  <a:gd name="T16" fmla="*/ 84 w 120"/>
                  <a:gd name="T17" fmla="*/ 23 h 97"/>
                  <a:gd name="T18" fmla="*/ 84 w 120"/>
                  <a:gd name="T19" fmla="*/ 23 h 97"/>
                  <a:gd name="T20" fmla="*/ 82 w 120"/>
                  <a:gd name="T21" fmla="*/ 13 h 97"/>
                  <a:gd name="T22" fmla="*/ 78 w 120"/>
                  <a:gd name="T23" fmla="*/ 5 h 97"/>
                  <a:gd name="T24" fmla="*/ 70 w 120"/>
                  <a:gd name="T25" fmla="*/ 2 h 97"/>
                  <a:gd name="T26" fmla="*/ 60 w 120"/>
                  <a:gd name="T27" fmla="*/ 0 h 97"/>
                  <a:gd name="T28" fmla="*/ 60 w 120"/>
                  <a:gd name="T29" fmla="*/ 0 h 97"/>
                  <a:gd name="T30" fmla="*/ 52 w 120"/>
                  <a:gd name="T31" fmla="*/ 2 h 97"/>
                  <a:gd name="T32" fmla="*/ 44 w 120"/>
                  <a:gd name="T33" fmla="*/ 5 h 97"/>
                  <a:gd name="T34" fmla="*/ 38 w 120"/>
                  <a:gd name="T35" fmla="*/ 13 h 97"/>
                  <a:gd name="T36" fmla="*/ 36 w 120"/>
                  <a:gd name="T37" fmla="*/ 23 h 97"/>
                  <a:gd name="T38" fmla="*/ 36 w 120"/>
                  <a:gd name="T39" fmla="*/ 23 h 97"/>
                  <a:gd name="T40" fmla="*/ 38 w 120"/>
                  <a:gd name="T41" fmla="*/ 29 h 97"/>
                  <a:gd name="T42" fmla="*/ 40 w 120"/>
                  <a:gd name="T43" fmla="*/ 37 h 97"/>
                  <a:gd name="T44" fmla="*/ 46 w 120"/>
                  <a:gd name="T45" fmla="*/ 41 h 97"/>
                  <a:gd name="T46" fmla="*/ 52 w 120"/>
                  <a:gd name="T47" fmla="*/ 45 h 97"/>
                  <a:gd name="T48" fmla="*/ 48 w 120"/>
                  <a:gd name="T49" fmla="*/ 45 h 97"/>
                  <a:gd name="T50" fmla="*/ 48 w 120"/>
                  <a:gd name="T51" fmla="*/ 45 h 97"/>
                  <a:gd name="T52" fmla="*/ 14 w 120"/>
                  <a:gd name="T53" fmla="*/ 9 h 97"/>
                  <a:gd name="T54" fmla="*/ 14 w 120"/>
                  <a:gd name="T55" fmla="*/ 9 h 97"/>
                  <a:gd name="T56" fmla="*/ 10 w 120"/>
                  <a:gd name="T57" fmla="*/ 7 h 97"/>
                  <a:gd name="T58" fmla="*/ 6 w 120"/>
                  <a:gd name="T59" fmla="*/ 7 h 97"/>
                  <a:gd name="T60" fmla="*/ 2 w 120"/>
                  <a:gd name="T61" fmla="*/ 11 h 97"/>
                  <a:gd name="T62" fmla="*/ 2 w 120"/>
                  <a:gd name="T63" fmla="*/ 11 h 97"/>
                  <a:gd name="T64" fmla="*/ 0 w 120"/>
                  <a:gd name="T65" fmla="*/ 13 h 97"/>
                  <a:gd name="T66" fmla="*/ 0 w 120"/>
                  <a:gd name="T67" fmla="*/ 15 h 97"/>
                  <a:gd name="T68" fmla="*/ 2 w 120"/>
                  <a:gd name="T69" fmla="*/ 21 h 97"/>
                  <a:gd name="T70" fmla="*/ 2 w 120"/>
                  <a:gd name="T71" fmla="*/ 21 h 97"/>
                  <a:gd name="T72" fmla="*/ 38 w 120"/>
                  <a:gd name="T73" fmla="*/ 63 h 97"/>
                  <a:gd name="T74" fmla="*/ 38 w 120"/>
                  <a:gd name="T75" fmla="*/ 97 h 97"/>
                  <a:gd name="T76" fmla="*/ 60 w 120"/>
                  <a:gd name="T77" fmla="*/ 97 h 97"/>
                  <a:gd name="T78" fmla="*/ 84 w 120"/>
                  <a:gd name="T79" fmla="*/ 97 h 97"/>
                  <a:gd name="T80" fmla="*/ 82 w 120"/>
                  <a:gd name="T81" fmla="*/ 63 h 97"/>
                  <a:gd name="T82" fmla="*/ 82 w 120"/>
                  <a:gd name="T83" fmla="*/ 63 h 97"/>
                  <a:gd name="T84" fmla="*/ 120 w 120"/>
                  <a:gd name="T85" fmla="*/ 21 h 97"/>
                  <a:gd name="T86" fmla="*/ 120 w 120"/>
                  <a:gd name="T87" fmla="*/ 21 h 97"/>
                  <a:gd name="T88" fmla="*/ 120 w 120"/>
                  <a:gd name="T89" fmla="*/ 15 h 97"/>
                  <a:gd name="T90" fmla="*/ 120 w 120"/>
                  <a:gd name="T91" fmla="*/ 13 h 97"/>
                  <a:gd name="T92" fmla="*/ 120 w 120"/>
                  <a:gd name="T93" fmla="*/ 11 h 97"/>
                  <a:gd name="T94" fmla="*/ 120 w 120"/>
                  <a:gd name="T95" fmla="*/ 11 h 97"/>
                  <a:gd name="T96" fmla="*/ 114 w 120"/>
                  <a:gd name="T97" fmla="*/ 7 h 97"/>
                  <a:gd name="T98" fmla="*/ 110 w 120"/>
                  <a:gd name="T99" fmla="*/ 7 h 97"/>
                  <a:gd name="T100" fmla="*/ 106 w 120"/>
                  <a:gd name="T101" fmla="*/ 9 h 97"/>
                  <a:gd name="T102" fmla="*/ 106 w 120"/>
                  <a:gd name="T103" fmla="*/ 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0" h="97">
                    <a:moveTo>
                      <a:pt x="106" y="9"/>
                    </a:moveTo>
                    <a:lnTo>
                      <a:pt x="106" y="9"/>
                    </a:lnTo>
                    <a:lnTo>
                      <a:pt x="74" y="45"/>
                    </a:lnTo>
                    <a:lnTo>
                      <a:pt x="70" y="45"/>
                    </a:lnTo>
                    <a:lnTo>
                      <a:pt x="70" y="45"/>
                    </a:lnTo>
                    <a:lnTo>
                      <a:pt x="76" y="41"/>
                    </a:lnTo>
                    <a:lnTo>
                      <a:pt x="80" y="37"/>
                    </a:lnTo>
                    <a:lnTo>
                      <a:pt x="84" y="29"/>
                    </a:lnTo>
                    <a:lnTo>
                      <a:pt x="84" y="23"/>
                    </a:lnTo>
                    <a:lnTo>
                      <a:pt x="84" y="23"/>
                    </a:lnTo>
                    <a:lnTo>
                      <a:pt x="82" y="13"/>
                    </a:lnTo>
                    <a:lnTo>
                      <a:pt x="78" y="5"/>
                    </a:lnTo>
                    <a:lnTo>
                      <a:pt x="70" y="2"/>
                    </a:lnTo>
                    <a:lnTo>
                      <a:pt x="60" y="0"/>
                    </a:lnTo>
                    <a:lnTo>
                      <a:pt x="60" y="0"/>
                    </a:lnTo>
                    <a:lnTo>
                      <a:pt x="52" y="2"/>
                    </a:lnTo>
                    <a:lnTo>
                      <a:pt x="44" y="5"/>
                    </a:lnTo>
                    <a:lnTo>
                      <a:pt x="38" y="13"/>
                    </a:lnTo>
                    <a:lnTo>
                      <a:pt x="36" y="23"/>
                    </a:lnTo>
                    <a:lnTo>
                      <a:pt x="36" y="23"/>
                    </a:lnTo>
                    <a:lnTo>
                      <a:pt x="38" y="29"/>
                    </a:lnTo>
                    <a:lnTo>
                      <a:pt x="40" y="37"/>
                    </a:lnTo>
                    <a:lnTo>
                      <a:pt x="46" y="41"/>
                    </a:lnTo>
                    <a:lnTo>
                      <a:pt x="52" y="45"/>
                    </a:lnTo>
                    <a:lnTo>
                      <a:pt x="48" y="45"/>
                    </a:lnTo>
                    <a:lnTo>
                      <a:pt x="48" y="45"/>
                    </a:lnTo>
                    <a:lnTo>
                      <a:pt x="14" y="9"/>
                    </a:lnTo>
                    <a:lnTo>
                      <a:pt x="14" y="9"/>
                    </a:lnTo>
                    <a:lnTo>
                      <a:pt x="10" y="7"/>
                    </a:lnTo>
                    <a:lnTo>
                      <a:pt x="6" y="7"/>
                    </a:lnTo>
                    <a:lnTo>
                      <a:pt x="2" y="11"/>
                    </a:lnTo>
                    <a:lnTo>
                      <a:pt x="2" y="11"/>
                    </a:lnTo>
                    <a:lnTo>
                      <a:pt x="0" y="13"/>
                    </a:lnTo>
                    <a:lnTo>
                      <a:pt x="0" y="15"/>
                    </a:lnTo>
                    <a:lnTo>
                      <a:pt x="2" y="21"/>
                    </a:lnTo>
                    <a:lnTo>
                      <a:pt x="2" y="21"/>
                    </a:lnTo>
                    <a:lnTo>
                      <a:pt x="38" y="63"/>
                    </a:lnTo>
                    <a:lnTo>
                      <a:pt x="38" y="97"/>
                    </a:lnTo>
                    <a:lnTo>
                      <a:pt x="60" y="97"/>
                    </a:lnTo>
                    <a:lnTo>
                      <a:pt x="84" y="97"/>
                    </a:lnTo>
                    <a:lnTo>
                      <a:pt x="82" y="63"/>
                    </a:lnTo>
                    <a:lnTo>
                      <a:pt x="82" y="63"/>
                    </a:lnTo>
                    <a:lnTo>
                      <a:pt x="120" y="21"/>
                    </a:lnTo>
                    <a:lnTo>
                      <a:pt x="120" y="21"/>
                    </a:lnTo>
                    <a:lnTo>
                      <a:pt x="120" y="15"/>
                    </a:lnTo>
                    <a:lnTo>
                      <a:pt x="120" y="13"/>
                    </a:lnTo>
                    <a:lnTo>
                      <a:pt x="120" y="11"/>
                    </a:lnTo>
                    <a:lnTo>
                      <a:pt x="120" y="11"/>
                    </a:lnTo>
                    <a:lnTo>
                      <a:pt x="114" y="7"/>
                    </a:lnTo>
                    <a:lnTo>
                      <a:pt x="110" y="7"/>
                    </a:lnTo>
                    <a:lnTo>
                      <a:pt x="106" y="9"/>
                    </a:lnTo>
                    <a:lnTo>
                      <a:pt x="106" y="9"/>
                    </a:lnTo>
                    <a:close/>
                  </a:path>
                </a:pathLst>
              </a:custGeom>
              <a:solidFill>
                <a:srgbClr val="0E2A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 name="Freeform 165"/>
              <p:cNvSpPr>
                <a:spLocks/>
              </p:cNvSpPr>
              <p:nvPr/>
            </p:nvSpPr>
            <p:spPr bwMode="auto">
              <a:xfrm>
                <a:off x="10299701" y="2865438"/>
                <a:ext cx="114300" cy="139700"/>
              </a:xfrm>
              <a:custGeom>
                <a:avLst/>
                <a:gdLst>
                  <a:gd name="T0" fmla="*/ 58 w 72"/>
                  <a:gd name="T1" fmla="*/ 0 h 88"/>
                  <a:gd name="T2" fmla="*/ 36 w 72"/>
                  <a:gd name="T3" fmla="*/ 0 h 88"/>
                  <a:gd name="T4" fmla="*/ 14 w 72"/>
                  <a:gd name="T5" fmla="*/ 0 h 88"/>
                  <a:gd name="T6" fmla="*/ 14 w 72"/>
                  <a:gd name="T7" fmla="*/ 0 h 88"/>
                  <a:gd name="T8" fmla="*/ 0 w 72"/>
                  <a:gd name="T9" fmla="*/ 72 h 88"/>
                  <a:gd name="T10" fmla="*/ 0 w 72"/>
                  <a:gd name="T11" fmla="*/ 72 h 88"/>
                  <a:gd name="T12" fmla="*/ 0 w 72"/>
                  <a:gd name="T13" fmla="*/ 80 h 88"/>
                  <a:gd name="T14" fmla="*/ 4 w 72"/>
                  <a:gd name="T15" fmla="*/ 84 h 88"/>
                  <a:gd name="T16" fmla="*/ 6 w 72"/>
                  <a:gd name="T17" fmla="*/ 88 h 88"/>
                  <a:gd name="T18" fmla="*/ 12 w 72"/>
                  <a:gd name="T19" fmla="*/ 88 h 88"/>
                  <a:gd name="T20" fmla="*/ 12 w 72"/>
                  <a:gd name="T21" fmla="*/ 88 h 88"/>
                  <a:gd name="T22" fmla="*/ 16 w 72"/>
                  <a:gd name="T23" fmla="*/ 86 h 88"/>
                  <a:gd name="T24" fmla="*/ 20 w 72"/>
                  <a:gd name="T25" fmla="*/ 84 h 88"/>
                  <a:gd name="T26" fmla="*/ 22 w 72"/>
                  <a:gd name="T27" fmla="*/ 80 h 88"/>
                  <a:gd name="T28" fmla="*/ 22 w 72"/>
                  <a:gd name="T29" fmla="*/ 74 h 88"/>
                  <a:gd name="T30" fmla="*/ 22 w 72"/>
                  <a:gd name="T31" fmla="*/ 74 h 88"/>
                  <a:gd name="T32" fmla="*/ 32 w 72"/>
                  <a:gd name="T33" fmla="*/ 30 h 88"/>
                  <a:gd name="T34" fmla="*/ 40 w 72"/>
                  <a:gd name="T35" fmla="*/ 30 h 88"/>
                  <a:gd name="T36" fmla="*/ 40 w 72"/>
                  <a:gd name="T37" fmla="*/ 30 h 88"/>
                  <a:gd name="T38" fmla="*/ 50 w 72"/>
                  <a:gd name="T39" fmla="*/ 74 h 88"/>
                  <a:gd name="T40" fmla="*/ 50 w 72"/>
                  <a:gd name="T41" fmla="*/ 74 h 88"/>
                  <a:gd name="T42" fmla="*/ 52 w 72"/>
                  <a:gd name="T43" fmla="*/ 80 h 88"/>
                  <a:gd name="T44" fmla="*/ 54 w 72"/>
                  <a:gd name="T45" fmla="*/ 84 h 88"/>
                  <a:gd name="T46" fmla="*/ 58 w 72"/>
                  <a:gd name="T47" fmla="*/ 86 h 88"/>
                  <a:gd name="T48" fmla="*/ 62 w 72"/>
                  <a:gd name="T49" fmla="*/ 88 h 88"/>
                  <a:gd name="T50" fmla="*/ 62 w 72"/>
                  <a:gd name="T51" fmla="*/ 88 h 88"/>
                  <a:gd name="T52" fmla="*/ 66 w 72"/>
                  <a:gd name="T53" fmla="*/ 88 h 88"/>
                  <a:gd name="T54" fmla="*/ 70 w 72"/>
                  <a:gd name="T55" fmla="*/ 84 h 88"/>
                  <a:gd name="T56" fmla="*/ 72 w 72"/>
                  <a:gd name="T57" fmla="*/ 80 h 88"/>
                  <a:gd name="T58" fmla="*/ 72 w 72"/>
                  <a:gd name="T59" fmla="*/ 72 h 88"/>
                  <a:gd name="T60" fmla="*/ 72 w 72"/>
                  <a:gd name="T61" fmla="*/ 72 h 88"/>
                  <a:gd name="T62" fmla="*/ 58 w 72"/>
                  <a:gd name="T63" fmla="*/ 0 h 88"/>
                  <a:gd name="T64" fmla="*/ 58 w 72"/>
                  <a:gd name="T65" fmla="*/ 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2" h="88">
                    <a:moveTo>
                      <a:pt x="58" y="0"/>
                    </a:moveTo>
                    <a:lnTo>
                      <a:pt x="36" y="0"/>
                    </a:lnTo>
                    <a:lnTo>
                      <a:pt x="14" y="0"/>
                    </a:lnTo>
                    <a:lnTo>
                      <a:pt x="14" y="0"/>
                    </a:lnTo>
                    <a:lnTo>
                      <a:pt x="0" y="72"/>
                    </a:lnTo>
                    <a:lnTo>
                      <a:pt x="0" y="72"/>
                    </a:lnTo>
                    <a:lnTo>
                      <a:pt x="0" y="80"/>
                    </a:lnTo>
                    <a:lnTo>
                      <a:pt x="4" y="84"/>
                    </a:lnTo>
                    <a:lnTo>
                      <a:pt x="6" y="88"/>
                    </a:lnTo>
                    <a:lnTo>
                      <a:pt x="12" y="88"/>
                    </a:lnTo>
                    <a:lnTo>
                      <a:pt x="12" y="88"/>
                    </a:lnTo>
                    <a:lnTo>
                      <a:pt x="16" y="86"/>
                    </a:lnTo>
                    <a:lnTo>
                      <a:pt x="20" y="84"/>
                    </a:lnTo>
                    <a:lnTo>
                      <a:pt x="22" y="80"/>
                    </a:lnTo>
                    <a:lnTo>
                      <a:pt x="22" y="74"/>
                    </a:lnTo>
                    <a:lnTo>
                      <a:pt x="22" y="74"/>
                    </a:lnTo>
                    <a:lnTo>
                      <a:pt x="32" y="30"/>
                    </a:lnTo>
                    <a:lnTo>
                      <a:pt x="40" y="30"/>
                    </a:lnTo>
                    <a:lnTo>
                      <a:pt x="40" y="30"/>
                    </a:lnTo>
                    <a:lnTo>
                      <a:pt x="50" y="74"/>
                    </a:lnTo>
                    <a:lnTo>
                      <a:pt x="50" y="74"/>
                    </a:lnTo>
                    <a:lnTo>
                      <a:pt x="52" y="80"/>
                    </a:lnTo>
                    <a:lnTo>
                      <a:pt x="54" y="84"/>
                    </a:lnTo>
                    <a:lnTo>
                      <a:pt x="58" y="86"/>
                    </a:lnTo>
                    <a:lnTo>
                      <a:pt x="62" y="88"/>
                    </a:lnTo>
                    <a:lnTo>
                      <a:pt x="62" y="88"/>
                    </a:lnTo>
                    <a:lnTo>
                      <a:pt x="66" y="88"/>
                    </a:lnTo>
                    <a:lnTo>
                      <a:pt x="70" y="84"/>
                    </a:lnTo>
                    <a:lnTo>
                      <a:pt x="72" y="80"/>
                    </a:lnTo>
                    <a:lnTo>
                      <a:pt x="72" y="72"/>
                    </a:lnTo>
                    <a:lnTo>
                      <a:pt x="72" y="72"/>
                    </a:lnTo>
                    <a:lnTo>
                      <a:pt x="58" y="0"/>
                    </a:lnTo>
                    <a:lnTo>
                      <a:pt x="58" y="0"/>
                    </a:lnTo>
                    <a:close/>
                  </a:path>
                </a:pathLst>
              </a:custGeom>
              <a:solidFill>
                <a:srgbClr val="0E2A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 name="Freeform 166"/>
              <p:cNvSpPr>
                <a:spLocks/>
              </p:cNvSpPr>
              <p:nvPr/>
            </p:nvSpPr>
            <p:spPr bwMode="auto">
              <a:xfrm>
                <a:off x="10483851" y="2862263"/>
                <a:ext cx="149225" cy="142875"/>
              </a:xfrm>
              <a:custGeom>
                <a:avLst/>
                <a:gdLst>
                  <a:gd name="T0" fmla="*/ 94 w 94"/>
                  <a:gd name="T1" fmla="*/ 54 h 90"/>
                  <a:gd name="T2" fmla="*/ 94 w 94"/>
                  <a:gd name="T3" fmla="*/ 54 h 90"/>
                  <a:gd name="T4" fmla="*/ 84 w 94"/>
                  <a:gd name="T5" fmla="*/ 32 h 90"/>
                  <a:gd name="T6" fmla="*/ 68 w 94"/>
                  <a:gd name="T7" fmla="*/ 0 h 90"/>
                  <a:gd name="T8" fmla="*/ 68 w 94"/>
                  <a:gd name="T9" fmla="*/ 0 h 90"/>
                  <a:gd name="T10" fmla="*/ 22 w 94"/>
                  <a:gd name="T11" fmla="*/ 0 h 90"/>
                  <a:gd name="T12" fmla="*/ 22 w 94"/>
                  <a:gd name="T13" fmla="*/ 0 h 90"/>
                  <a:gd name="T14" fmla="*/ 16 w 94"/>
                  <a:gd name="T15" fmla="*/ 14 h 90"/>
                  <a:gd name="T16" fmla="*/ 8 w 94"/>
                  <a:gd name="T17" fmla="*/ 34 h 90"/>
                  <a:gd name="T18" fmla="*/ 0 w 94"/>
                  <a:gd name="T19" fmla="*/ 56 h 90"/>
                  <a:gd name="T20" fmla="*/ 0 w 94"/>
                  <a:gd name="T21" fmla="*/ 56 h 90"/>
                  <a:gd name="T22" fmla="*/ 4 w 94"/>
                  <a:gd name="T23" fmla="*/ 58 h 90"/>
                  <a:gd name="T24" fmla="*/ 12 w 94"/>
                  <a:gd name="T25" fmla="*/ 60 h 90"/>
                  <a:gd name="T26" fmla="*/ 12 w 94"/>
                  <a:gd name="T27" fmla="*/ 60 h 90"/>
                  <a:gd name="T28" fmla="*/ 10 w 94"/>
                  <a:gd name="T29" fmla="*/ 74 h 90"/>
                  <a:gd name="T30" fmla="*/ 10 w 94"/>
                  <a:gd name="T31" fmla="*/ 74 h 90"/>
                  <a:gd name="T32" fmla="*/ 10 w 94"/>
                  <a:gd name="T33" fmla="*/ 82 h 90"/>
                  <a:gd name="T34" fmla="*/ 12 w 94"/>
                  <a:gd name="T35" fmla="*/ 86 h 90"/>
                  <a:gd name="T36" fmla="*/ 16 w 94"/>
                  <a:gd name="T37" fmla="*/ 90 h 90"/>
                  <a:gd name="T38" fmla="*/ 20 w 94"/>
                  <a:gd name="T39" fmla="*/ 90 h 90"/>
                  <a:gd name="T40" fmla="*/ 20 w 94"/>
                  <a:gd name="T41" fmla="*/ 90 h 90"/>
                  <a:gd name="T42" fmla="*/ 24 w 94"/>
                  <a:gd name="T43" fmla="*/ 88 h 90"/>
                  <a:gd name="T44" fmla="*/ 28 w 94"/>
                  <a:gd name="T45" fmla="*/ 86 h 90"/>
                  <a:gd name="T46" fmla="*/ 30 w 94"/>
                  <a:gd name="T47" fmla="*/ 82 h 90"/>
                  <a:gd name="T48" fmla="*/ 32 w 94"/>
                  <a:gd name="T49" fmla="*/ 76 h 90"/>
                  <a:gd name="T50" fmla="*/ 32 w 94"/>
                  <a:gd name="T51" fmla="*/ 76 h 90"/>
                  <a:gd name="T52" fmla="*/ 34 w 94"/>
                  <a:gd name="T53" fmla="*/ 62 h 90"/>
                  <a:gd name="T54" fmla="*/ 34 w 94"/>
                  <a:gd name="T55" fmla="*/ 62 h 90"/>
                  <a:gd name="T56" fmla="*/ 40 w 94"/>
                  <a:gd name="T57" fmla="*/ 62 h 90"/>
                  <a:gd name="T58" fmla="*/ 46 w 94"/>
                  <a:gd name="T59" fmla="*/ 58 h 90"/>
                  <a:gd name="T60" fmla="*/ 46 w 94"/>
                  <a:gd name="T61" fmla="*/ 58 h 90"/>
                  <a:gd name="T62" fmla="*/ 50 w 94"/>
                  <a:gd name="T63" fmla="*/ 60 h 90"/>
                  <a:gd name="T64" fmla="*/ 56 w 94"/>
                  <a:gd name="T65" fmla="*/ 62 h 90"/>
                  <a:gd name="T66" fmla="*/ 56 w 94"/>
                  <a:gd name="T67" fmla="*/ 62 h 90"/>
                  <a:gd name="T68" fmla="*/ 58 w 94"/>
                  <a:gd name="T69" fmla="*/ 76 h 90"/>
                  <a:gd name="T70" fmla="*/ 58 w 94"/>
                  <a:gd name="T71" fmla="*/ 76 h 90"/>
                  <a:gd name="T72" fmla="*/ 60 w 94"/>
                  <a:gd name="T73" fmla="*/ 82 h 90"/>
                  <a:gd name="T74" fmla="*/ 62 w 94"/>
                  <a:gd name="T75" fmla="*/ 86 h 90"/>
                  <a:gd name="T76" fmla="*/ 66 w 94"/>
                  <a:gd name="T77" fmla="*/ 88 h 90"/>
                  <a:gd name="T78" fmla="*/ 70 w 94"/>
                  <a:gd name="T79" fmla="*/ 90 h 90"/>
                  <a:gd name="T80" fmla="*/ 70 w 94"/>
                  <a:gd name="T81" fmla="*/ 90 h 90"/>
                  <a:gd name="T82" fmla="*/ 74 w 94"/>
                  <a:gd name="T83" fmla="*/ 90 h 90"/>
                  <a:gd name="T84" fmla="*/ 78 w 94"/>
                  <a:gd name="T85" fmla="*/ 86 h 90"/>
                  <a:gd name="T86" fmla="*/ 80 w 94"/>
                  <a:gd name="T87" fmla="*/ 82 h 90"/>
                  <a:gd name="T88" fmla="*/ 80 w 94"/>
                  <a:gd name="T89" fmla="*/ 74 h 90"/>
                  <a:gd name="T90" fmla="*/ 80 w 94"/>
                  <a:gd name="T91" fmla="*/ 74 h 90"/>
                  <a:gd name="T92" fmla="*/ 78 w 94"/>
                  <a:gd name="T93" fmla="*/ 58 h 90"/>
                  <a:gd name="T94" fmla="*/ 78 w 94"/>
                  <a:gd name="T95" fmla="*/ 58 h 90"/>
                  <a:gd name="T96" fmla="*/ 86 w 94"/>
                  <a:gd name="T97" fmla="*/ 58 h 90"/>
                  <a:gd name="T98" fmla="*/ 94 w 94"/>
                  <a:gd name="T99" fmla="*/ 54 h 90"/>
                  <a:gd name="T100" fmla="*/ 94 w 94"/>
                  <a:gd name="T101" fmla="*/ 54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4" h="90">
                    <a:moveTo>
                      <a:pt x="94" y="54"/>
                    </a:moveTo>
                    <a:lnTo>
                      <a:pt x="94" y="54"/>
                    </a:lnTo>
                    <a:lnTo>
                      <a:pt x="84" y="32"/>
                    </a:lnTo>
                    <a:lnTo>
                      <a:pt x="68" y="0"/>
                    </a:lnTo>
                    <a:lnTo>
                      <a:pt x="68" y="0"/>
                    </a:lnTo>
                    <a:lnTo>
                      <a:pt x="22" y="0"/>
                    </a:lnTo>
                    <a:lnTo>
                      <a:pt x="22" y="0"/>
                    </a:lnTo>
                    <a:lnTo>
                      <a:pt x="16" y="14"/>
                    </a:lnTo>
                    <a:lnTo>
                      <a:pt x="8" y="34"/>
                    </a:lnTo>
                    <a:lnTo>
                      <a:pt x="0" y="56"/>
                    </a:lnTo>
                    <a:lnTo>
                      <a:pt x="0" y="56"/>
                    </a:lnTo>
                    <a:lnTo>
                      <a:pt x="4" y="58"/>
                    </a:lnTo>
                    <a:lnTo>
                      <a:pt x="12" y="60"/>
                    </a:lnTo>
                    <a:lnTo>
                      <a:pt x="12" y="60"/>
                    </a:lnTo>
                    <a:lnTo>
                      <a:pt x="10" y="74"/>
                    </a:lnTo>
                    <a:lnTo>
                      <a:pt x="10" y="74"/>
                    </a:lnTo>
                    <a:lnTo>
                      <a:pt x="10" y="82"/>
                    </a:lnTo>
                    <a:lnTo>
                      <a:pt x="12" y="86"/>
                    </a:lnTo>
                    <a:lnTo>
                      <a:pt x="16" y="90"/>
                    </a:lnTo>
                    <a:lnTo>
                      <a:pt x="20" y="90"/>
                    </a:lnTo>
                    <a:lnTo>
                      <a:pt x="20" y="90"/>
                    </a:lnTo>
                    <a:lnTo>
                      <a:pt x="24" y="88"/>
                    </a:lnTo>
                    <a:lnTo>
                      <a:pt x="28" y="86"/>
                    </a:lnTo>
                    <a:lnTo>
                      <a:pt x="30" y="82"/>
                    </a:lnTo>
                    <a:lnTo>
                      <a:pt x="32" y="76"/>
                    </a:lnTo>
                    <a:lnTo>
                      <a:pt x="32" y="76"/>
                    </a:lnTo>
                    <a:lnTo>
                      <a:pt x="34" y="62"/>
                    </a:lnTo>
                    <a:lnTo>
                      <a:pt x="34" y="62"/>
                    </a:lnTo>
                    <a:lnTo>
                      <a:pt x="40" y="62"/>
                    </a:lnTo>
                    <a:lnTo>
                      <a:pt x="46" y="58"/>
                    </a:lnTo>
                    <a:lnTo>
                      <a:pt x="46" y="58"/>
                    </a:lnTo>
                    <a:lnTo>
                      <a:pt x="50" y="60"/>
                    </a:lnTo>
                    <a:lnTo>
                      <a:pt x="56" y="62"/>
                    </a:lnTo>
                    <a:lnTo>
                      <a:pt x="56" y="62"/>
                    </a:lnTo>
                    <a:lnTo>
                      <a:pt x="58" y="76"/>
                    </a:lnTo>
                    <a:lnTo>
                      <a:pt x="58" y="76"/>
                    </a:lnTo>
                    <a:lnTo>
                      <a:pt x="60" y="82"/>
                    </a:lnTo>
                    <a:lnTo>
                      <a:pt x="62" y="86"/>
                    </a:lnTo>
                    <a:lnTo>
                      <a:pt x="66" y="88"/>
                    </a:lnTo>
                    <a:lnTo>
                      <a:pt x="70" y="90"/>
                    </a:lnTo>
                    <a:lnTo>
                      <a:pt x="70" y="90"/>
                    </a:lnTo>
                    <a:lnTo>
                      <a:pt x="74" y="90"/>
                    </a:lnTo>
                    <a:lnTo>
                      <a:pt x="78" y="86"/>
                    </a:lnTo>
                    <a:lnTo>
                      <a:pt x="80" y="82"/>
                    </a:lnTo>
                    <a:lnTo>
                      <a:pt x="80" y="74"/>
                    </a:lnTo>
                    <a:lnTo>
                      <a:pt x="80" y="74"/>
                    </a:lnTo>
                    <a:lnTo>
                      <a:pt x="78" y="58"/>
                    </a:lnTo>
                    <a:lnTo>
                      <a:pt x="78" y="58"/>
                    </a:lnTo>
                    <a:lnTo>
                      <a:pt x="86" y="58"/>
                    </a:lnTo>
                    <a:lnTo>
                      <a:pt x="94" y="54"/>
                    </a:lnTo>
                    <a:lnTo>
                      <a:pt x="94" y="54"/>
                    </a:lnTo>
                    <a:close/>
                  </a:path>
                </a:pathLst>
              </a:custGeom>
              <a:solidFill>
                <a:srgbClr val="0E2A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 name="Freeform 167"/>
              <p:cNvSpPr>
                <a:spLocks/>
              </p:cNvSpPr>
              <p:nvPr/>
            </p:nvSpPr>
            <p:spPr bwMode="auto">
              <a:xfrm>
                <a:off x="10458451" y="2698750"/>
                <a:ext cx="193675" cy="160338"/>
              </a:xfrm>
              <a:custGeom>
                <a:avLst/>
                <a:gdLst>
                  <a:gd name="T0" fmla="*/ 108 w 122"/>
                  <a:gd name="T1" fmla="*/ 15 h 101"/>
                  <a:gd name="T2" fmla="*/ 102 w 122"/>
                  <a:gd name="T3" fmla="*/ 21 h 101"/>
                  <a:gd name="T4" fmla="*/ 98 w 122"/>
                  <a:gd name="T5" fmla="*/ 8 h 101"/>
                  <a:gd name="T6" fmla="*/ 92 w 122"/>
                  <a:gd name="T7" fmla="*/ 4 h 101"/>
                  <a:gd name="T8" fmla="*/ 84 w 122"/>
                  <a:gd name="T9" fmla="*/ 0 h 101"/>
                  <a:gd name="T10" fmla="*/ 74 w 122"/>
                  <a:gd name="T11" fmla="*/ 4 h 101"/>
                  <a:gd name="T12" fmla="*/ 72 w 122"/>
                  <a:gd name="T13" fmla="*/ 6 h 101"/>
                  <a:gd name="T14" fmla="*/ 72 w 122"/>
                  <a:gd name="T15" fmla="*/ 6 h 101"/>
                  <a:gd name="T16" fmla="*/ 84 w 122"/>
                  <a:gd name="T17" fmla="*/ 15 h 101"/>
                  <a:gd name="T18" fmla="*/ 88 w 122"/>
                  <a:gd name="T19" fmla="*/ 29 h 101"/>
                  <a:gd name="T20" fmla="*/ 88 w 122"/>
                  <a:gd name="T21" fmla="*/ 29 h 101"/>
                  <a:gd name="T22" fmla="*/ 88 w 122"/>
                  <a:gd name="T23" fmla="*/ 33 h 101"/>
                  <a:gd name="T24" fmla="*/ 90 w 122"/>
                  <a:gd name="T25" fmla="*/ 35 h 101"/>
                  <a:gd name="T26" fmla="*/ 74 w 122"/>
                  <a:gd name="T27" fmla="*/ 51 h 101"/>
                  <a:gd name="T28" fmla="*/ 70 w 122"/>
                  <a:gd name="T29" fmla="*/ 51 h 101"/>
                  <a:gd name="T30" fmla="*/ 82 w 122"/>
                  <a:gd name="T31" fmla="*/ 43 h 101"/>
                  <a:gd name="T32" fmla="*/ 86 w 122"/>
                  <a:gd name="T33" fmla="*/ 29 h 101"/>
                  <a:gd name="T34" fmla="*/ 84 w 122"/>
                  <a:gd name="T35" fmla="*/ 19 h 101"/>
                  <a:gd name="T36" fmla="*/ 70 w 122"/>
                  <a:gd name="T37" fmla="*/ 8 h 101"/>
                  <a:gd name="T38" fmla="*/ 62 w 122"/>
                  <a:gd name="T39" fmla="*/ 6 h 101"/>
                  <a:gd name="T40" fmla="*/ 44 w 122"/>
                  <a:gd name="T41" fmla="*/ 11 h 101"/>
                  <a:gd name="T42" fmla="*/ 38 w 122"/>
                  <a:gd name="T43" fmla="*/ 29 h 101"/>
                  <a:gd name="T44" fmla="*/ 38 w 122"/>
                  <a:gd name="T45" fmla="*/ 35 h 101"/>
                  <a:gd name="T46" fmla="*/ 46 w 122"/>
                  <a:gd name="T47" fmla="*/ 47 h 101"/>
                  <a:gd name="T48" fmla="*/ 48 w 122"/>
                  <a:gd name="T49" fmla="*/ 51 h 101"/>
                  <a:gd name="T50" fmla="*/ 14 w 122"/>
                  <a:gd name="T51" fmla="*/ 15 h 101"/>
                  <a:gd name="T52" fmla="*/ 10 w 122"/>
                  <a:gd name="T53" fmla="*/ 13 h 101"/>
                  <a:gd name="T54" fmla="*/ 2 w 122"/>
                  <a:gd name="T55" fmla="*/ 17 h 101"/>
                  <a:gd name="T56" fmla="*/ 0 w 122"/>
                  <a:gd name="T57" fmla="*/ 19 h 101"/>
                  <a:gd name="T58" fmla="*/ 2 w 122"/>
                  <a:gd name="T59" fmla="*/ 27 h 101"/>
                  <a:gd name="T60" fmla="*/ 38 w 122"/>
                  <a:gd name="T61" fmla="*/ 69 h 101"/>
                  <a:gd name="T62" fmla="*/ 62 w 122"/>
                  <a:gd name="T63" fmla="*/ 101 h 101"/>
                  <a:gd name="T64" fmla="*/ 84 w 122"/>
                  <a:gd name="T65" fmla="*/ 69 h 101"/>
                  <a:gd name="T66" fmla="*/ 104 w 122"/>
                  <a:gd name="T67" fmla="*/ 45 h 101"/>
                  <a:gd name="T68" fmla="*/ 110 w 122"/>
                  <a:gd name="T69" fmla="*/ 47 h 101"/>
                  <a:gd name="T70" fmla="*/ 106 w 122"/>
                  <a:gd name="T71" fmla="*/ 43 h 101"/>
                  <a:gd name="T72" fmla="*/ 120 w 122"/>
                  <a:gd name="T73" fmla="*/ 27 h 101"/>
                  <a:gd name="T74" fmla="*/ 122 w 122"/>
                  <a:gd name="T75" fmla="*/ 21 h 101"/>
                  <a:gd name="T76" fmla="*/ 120 w 122"/>
                  <a:gd name="T77" fmla="*/ 17 h 101"/>
                  <a:gd name="T78" fmla="*/ 114 w 122"/>
                  <a:gd name="T79" fmla="*/ 13 h 101"/>
                  <a:gd name="T80" fmla="*/ 108 w 122"/>
                  <a:gd name="T81" fmla="*/ 15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2" h="101">
                    <a:moveTo>
                      <a:pt x="108" y="15"/>
                    </a:moveTo>
                    <a:lnTo>
                      <a:pt x="108" y="15"/>
                    </a:lnTo>
                    <a:lnTo>
                      <a:pt x="102" y="21"/>
                    </a:lnTo>
                    <a:lnTo>
                      <a:pt x="102" y="21"/>
                    </a:lnTo>
                    <a:lnTo>
                      <a:pt x="100" y="13"/>
                    </a:lnTo>
                    <a:lnTo>
                      <a:pt x="98" y="8"/>
                    </a:lnTo>
                    <a:lnTo>
                      <a:pt x="98" y="8"/>
                    </a:lnTo>
                    <a:lnTo>
                      <a:pt x="92" y="4"/>
                    </a:lnTo>
                    <a:lnTo>
                      <a:pt x="88" y="2"/>
                    </a:lnTo>
                    <a:lnTo>
                      <a:pt x="84" y="0"/>
                    </a:lnTo>
                    <a:lnTo>
                      <a:pt x="80" y="2"/>
                    </a:lnTo>
                    <a:lnTo>
                      <a:pt x="74" y="4"/>
                    </a:lnTo>
                    <a:lnTo>
                      <a:pt x="72" y="6"/>
                    </a:lnTo>
                    <a:lnTo>
                      <a:pt x="72" y="6"/>
                    </a:lnTo>
                    <a:lnTo>
                      <a:pt x="72" y="6"/>
                    </a:lnTo>
                    <a:lnTo>
                      <a:pt x="72" y="6"/>
                    </a:lnTo>
                    <a:lnTo>
                      <a:pt x="78" y="9"/>
                    </a:lnTo>
                    <a:lnTo>
                      <a:pt x="84" y="15"/>
                    </a:lnTo>
                    <a:lnTo>
                      <a:pt x="86" y="21"/>
                    </a:lnTo>
                    <a:lnTo>
                      <a:pt x="88" y="29"/>
                    </a:lnTo>
                    <a:lnTo>
                      <a:pt x="88" y="29"/>
                    </a:lnTo>
                    <a:lnTo>
                      <a:pt x="88" y="29"/>
                    </a:lnTo>
                    <a:lnTo>
                      <a:pt x="88" y="29"/>
                    </a:lnTo>
                    <a:lnTo>
                      <a:pt x="88" y="33"/>
                    </a:lnTo>
                    <a:lnTo>
                      <a:pt x="88" y="33"/>
                    </a:lnTo>
                    <a:lnTo>
                      <a:pt x="90" y="35"/>
                    </a:lnTo>
                    <a:lnTo>
                      <a:pt x="90" y="35"/>
                    </a:lnTo>
                    <a:lnTo>
                      <a:pt x="74" y="51"/>
                    </a:lnTo>
                    <a:lnTo>
                      <a:pt x="70" y="51"/>
                    </a:lnTo>
                    <a:lnTo>
                      <a:pt x="70" y="51"/>
                    </a:lnTo>
                    <a:lnTo>
                      <a:pt x="76" y="47"/>
                    </a:lnTo>
                    <a:lnTo>
                      <a:pt x="82" y="43"/>
                    </a:lnTo>
                    <a:lnTo>
                      <a:pt x="84" y="35"/>
                    </a:lnTo>
                    <a:lnTo>
                      <a:pt x="86" y="29"/>
                    </a:lnTo>
                    <a:lnTo>
                      <a:pt x="86" y="29"/>
                    </a:lnTo>
                    <a:lnTo>
                      <a:pt x="84" y="19"/>
                    </a:lnTo>
                    <a:lnTo>
                      <a:pt x="78" y="11"/>
                    </a:lnTo>
                    <a:lnTo>
                      <a:pt x="70" y="8"/>
                    </a:lnTo>
                    <a:lnTo>
                      <a:pt x="62" y="6"/>
                    </a:lnTo>
                    <a:lnTo>
                      <a:pt x="62" y="6"/>
                    </a:lnTo>
                    <a:lnTo>
                      <a:pt x="52" y="8"/>
                    </a:lnTo>
                    <a:lnTo>
                      <a:pt x="44" y="11"/>
                    </a:lnTo>
                    <a:lnTo>
                      <a:pt x="38" y="19"/>
                    </a:lnTo>
                    <a:lnTo>
                      <a:pt x="38" y="29"/>
                    </a:lnTo>
                    <a:lnTo>
                      <a:pt x="38" y="29"/>
                    </a:lnTo>
                    <a:lnTo>
                      <a:pt x="38" y="35"/>
                    </a:lnTo>
                    <a:lnTo>
                      <a:pt x="42" y="43"/>
                    </a:lnTo>
                    <a:lnTo>
                      <a:pt x="46" y="47"/>
                    </a:lnTo>
                    <a:lnTo>
                      <a:pt x="52" y="51"/>
                    </a:lnTo>
                    <a:lnTo>
                      <a:pt x="48" y="51"/>
                    </a:lnTo>
                    <a:lnTo>
                      <a:pt x="48" y="51"/>
                    </a:lnTo>
                    <a:lnTo>
                      <a:pt x="14" y="15"/>
                    </a:lnTo>
                    <a:lnTo>
                      <a:pt x="14" y="15"/>
                    </a:lnTo>
                    <a:lnTo>
                      <a:pt x="10" y="13"/>
                    </a:lnTo>
                    <a:lnTo>
                      <a:pt x="8" y="13"/>
                    </a:lnTo>
                    <a:lnTo>
                      <a:pt x="2" y="17"/>
                    </a:lnTo>
                    <a:lnTo>
                      <a:pt x="2" y="17"/>
                    </a:lnTo>
                    <a:lnTo>
                      <a:pt x="0" y="19"/>
                    </a:lnTo>
                    <a:lnTo>
                      <a:pt x="0" y="21"/>
                    </a:lnTo>
                    <a:lnTo>
                      <a:pt x="2" y="27"/>
                    </a:lnTo>
                    <a:lnTo>
                      <a:pt x="2" y="27"/>
                    </a:lnTo>
                    <a:lnTo>
                      <a:pt x="38" y="69"/>
                    </a:lnTo>
                    <a:lnTo>
                      <a:pt x="38" y="101"/>
                    </a:lnTo>
                    <a:lnTo>
                      <a:pt x="62" y="101"/>
                    </a:lnTo>
                    <a:lnTo>
                      <a:pt x="84" y="101"/>
                    </a:lnTo>
                    <a:lnTo>
                      <a:pt x="84" y="69"/>
                    </a:lnTo>
                    <a:lnTo>
                      <a:pt x="84" y="69"/>
                    </a:lnTo>
                    <a:lnTo>
                      <a:pt x="104" y="45"/>
                    </a:lnTo>
                    <a:lnTo>
                      <a:pt x="104" y="45"/>
                    </a:lnTo>
                    <a:lnTo>
                      <a:pt x="110" y="47"/>
                    </a:lnTo>
                    <a:lnTo>
                      <a:pt x="110" y="47"/>
                    </a:lnTo>
                    <a:lnTo>
                      <a:pt x="106" y="43"/>
                    </a:lnTo>
                    <a:lnTo>
                      <a:pt x="106" y="43"/>
                    </a:lnTo>
                    <a:lnTo>
                      <a:pt x="120" y="27"/>
                    </a:lnTo>
                    <a:lnTo>
                      <a:pt x="120" y="27"/>
                    </a:lnTo>
                    <a:lnTo>
                      <a:pt x="122" y="21"/>
                    </a:lnTo>
                    <a:lnTo>
                      <a:pt x="122" y="19"/>
                    </a:lnTo>
                    <a:lnTo>
                      <a:pt x="120" y="17"/>
                    </a:lnTo>
                    <a:lnTo>
                      <a:pt x="120" y="17"/>
                    </a:lnTo>
                    <a:lnTo>
                      <a:pt x="114" y="13"/>
                    </a:lnTo>
                    <a:lnTo>
                      <a:pt x="112" y="13"/>
                    </a:lnTo>
                    <a:lnTo>
                      <a:pt x="108" y="15"/>
                    </a:lnTo>
                    <a:lnTo>
                      <a:pt x="108" y="15"/>
                    </a:lnTo>
                    <a:close/>
                  </a:path>
                </a:pathLst>
              </a:custGeom>
              <a:solidFill>
                <a:srgbClr val="0E2A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sp>
        <p:nvSpPr>
          <p:cNvPr id="62" name="Pentagon 61"/>
          <p:cNvSpPr/>
          <p:nvPr/>
        </p:nvSpPr>
        <p:spPr>
          <a:xfrm>
            <a:off x="64270" y="3675614"/>
            <a:ext cx="3048000" cy="407934"/>
          </a:xfrm>
          <a:prstGeom prst="homePlate">
            <a:avLst/>
          </a:prstGeom>
          <a:solidFill>
            <a:schemeClr val="bg1"/>
          </a:solidFill>
          <a:ln w="25400" cap="flat" cmpd="sng" algn="ctr">
            <a:noFill/>
            <a:prstDash val="solid"/>
          </a:ln>
          <a:effectLst/>
        </p:spPr>
        <p:txBody>
          <a:bodyPr rtlCol="0" anchor="ctr"/>
          <a:lstStyle/>
          <a:p>
            <a:pPr marL="285750" indent="-285750">
              <a:buFont typeface="Arial" panose="020B0604020202020204" pitchFamily="34" charset="0"/>
              <a:buChar char="•"/>
              <a:defRPr/>
            </a:pPr>
            <a:r>
              <a:rPr lang="en-US" b="1" kern="0" dirty="0">
                <a:solidFill>
                  <a:prstClr val="black"/>
                </a:solidFill>
                <a:latin typeface="Franklin Gothic Medium" panose="020B0603020102020204" pitchFamily="34" charset="0"/>
              </a:rPr>
              <a:t>Groups DHHS Engages</a:t>
            </a:r>
          </a:p>
        </p:txBody>
      </p:sp>
      <p:sp>
        <p:nvSpPr>
          <p:cNvPr id="64" name="Rectangle 63"/>
          <p:cNvSpPr/>
          <p:nvPr/>
        </p:nvSpPr>
        <p:spPr>
          <a:xfrm>
            <a:off x="457199" y="4107096"/>
            <a:ext cx="6669646" cy="2585323"/>
          </a:xfrm>
          <a:prstGeom prst="rect">
            <a:avLst/>
          </a:prstGeom>
        </p:spPr>
        <p:txBody>
          <a:bodyPr wrap="square">
            <a:spAutoFit/>
          </a:bodyPr>
          <a:lstStyle/>
          <a:p>
            <a:pPr marL="285750" indent="-285750">
              <a:spcBef>
                <a:spcPts val="600"/>
              </a:spcBef>
              <a:spcAft>
                <a:spcPts val="600"/>
              </a:spcAft>
              <a:buFont typeface="Arial" panose="020B0604020202020204" pitchFamily="34" charset="0"/>
              <a:buChar char="•"/>
            </a:pPr>
            <a:r>
              <a:rPr lang="en-US" sz="1600" dirty="0">
                <a:latin typeface="Franklin Gothic Medium" panose="020B0603020102020204" pitchFamily="34" charset="0"/>
              </a:rPr>
              <a:t>Consumers, Families, Caregivers, SCFAC and Consumer Representatives</a:t>
            </a:r>
          </a:p>
          <a:p>
            <a:pPr marL="285750" indent="-285750">
              <a:spcBef>
                <a:spcPts val="600"/>
              </a:spcBef>
              <a:spcAft>
                <a:spcPts val="600"/>
              </a:spcAft>
              <a:buFont typeface="Arial" panose="020B0604020202020204" pitchFamily="34" charset="0"/>
              <a:buChar char="•"/>
            </a:pPr>
            <a:r>
              <a:rPr lang="en-US" sz="1600" dirty="0">
                <a:latin typeface="Franklin Gothic Medium" panose="020B0603020102020204" pitchFamily="34" charset="0"/>
              </a:rPr>
              <a:t>MCAC Subcommittee</a:t>
            </a:r>
          </a:p>
          <a:p>
            <a:pPr marL="285750" indent="-285750">
              <a:spcBef>
                <a:spcPts val="600"/>
              </a:spcBef>
              <a:spcAft>
                <a:spcPts val="600"/>
              </a:spcAft>
              <a:buFont typeface="Arial" panose="020B0604020202020204" pitchFamily="34" charset="0"/>
              <a:buChar char="•"/>
            </a:pPr>
            <a:r>
              <a:rPr lang="en-US" sz="1600" dirty="0">
                <a:latin typeface="Franklin Gothic Medium" panose="020B0603020102020204" pitchFamily="34" charset="0"/>
              </a:rPr>
              <a:t>Providers and Associations</a:t>
            </a:r>
          </a:p>
          <a:p>
            <a:pPr marL="285750" indent="-285750">
              <a:spcBef>
                <a:spcPts val="600"/>
              </a:spcBef>
              <a:spcAft>
                <a:spcPts val="600"/>
              </a:spcAft>
              <a:buFont typeface="Arial" panose="020B0604020202020204" pitchFamily="34" charset="0"/>
              <a:buChar char="•"/>
            </a:pPr>
            <a:r>
              <a:rPr lang="en-US" sz="1600" dirty="0">
                <a:latin typeface="Franklin Gothic Medium" panose="020B0603020102020204" pitchFamily="34" charset="0"/>
              </a:rPr>
              <a:t>Health Plans and LME-MCOs</a:t>
            </a:r>
          </a:p>
          <a:p>
            <a:pPr marL="285750" indent="-285750">
              <a:spcBef>
                <a:spcPts val="600"/>
              </a:spcBef>
              <a:spcAft>
                <a:spcPts val="600"/>
              </a:spcAft>
              <a:buFont typeface="Arial" panose="020B0604020202020204" pitchFamily="34" charset="0"/>
              <a:buChar char="•"/>
            </a:pPr>
            <a:r>
              <a:rPr lang="en-US" sz="1600" dirty="0">
                <a:latin typeface="Franklin Gothic Medium" panose="020B0603020102020204" pitchFamily="34" charset="0"/>
              </a:rPr>
              <a:t>Counties and Associations</a:t>
            </a:r>
          </a:p>
          <a:p>
            <a:pPr marL="285750" indent="-285750">
              <a:spcBef>
                <a:spcPts val="600"/>
              </a:spcBef>
              <a:spcAft>
                <a:spcPts val="600"/>
              </a:spcAft>
              <a:buFont typeface="Arial" panose="020B0604020202020204" pitchFamily="34" charset="0"/>
              <a:buChar char="•"/>
            </a:pPr>
            <a:r>
              <a:rPr lang="en-US" sz="1600" dirty="0">
                <a:latin typeface="Franklin Gothic Medium" panose="020B0603020102020204" pitchFamily="34" charset="0"/>
              </a:rPr>
              <a:t>General Public</a:t>
            </a:r>
          </a:p>
        </p:txBody>
      </p:sp>
      <p:sp>
        <p:nvSpPr>
          <p:cNvPr id="44" name="Slide Number Placeholder 16"/>
          <p:cNvSpPr>
            <a:spLocks noGrp="1"/>
          </p:cNvSpPr>
          <p:nvPr>
            <p:ph type="sldNum" sz="quarter" idx="14"/>
          </p:nvPr>
        </p:nvSpPr>
        <p:spPr>
          <a:xfrm>
            <a:off x="8305800" y="6573308"/>
            <a:ext cx="564098" cy="284692"/>
          </a:xfrm>
        </p:spPr>
        <p:txBody>
          <a:bodyPr/>
          <a:lstStyle/>
          <a:p>
            <a:fld id="{11F27F3A-B3E9-41ED-AF8F-A365F10BB65F}" type="slidenum">
              <a:rPr lang="en-US" b="1" smtClean="0">
                <a:latin typeface="Calibri" panose="020F0502020204030204" pitchFamily="34" charset="0"/>
              </a:rPr>
              <a:pPr/>
              <a:t>4</a:t>
            </a:fld>
            <a:endParaRPr lang="en-US" b="1" dirty="0">
              <a:latin typeface="Calibri" panose="020F0502020204030204" pitchFamily="34" charset="0"/>
            </a:endParaRPr>
          </a:p>
        </p:txBody>
      </p:sp>
      <p:grpSp>
        <p:nvGrpSpPr>
          <p:cNvPr id="41" name="Group 40">
            <a:extLst>
              <a:ext uri="{FF2B5EF4-FFF2-40B4-BE49-F238E27FC236}">
                <a16:creationId xmlns:a16="http://schemas.microsoft.com/office/drawing/2014/main" id="{3241FA09-80B1-4B40-A57C-F64432549AF5}"/>
              </a:ext>
            </a:extLst>
          </p:cNvPr>
          <p:cNvGrpSpPr/>
          <p:nvPr/>
        </p:nvGrpSpPr>
        <p:grpSpPr>
          <a:xfrm>
            <a:off x="58174" y="41889"/>
            <a:ext cx="9039829" cy="304800"/>
            <a:chOff x="58174" y="67056"/>
            <a:chExt cx="9039829" cy="304800"/>
          </a:xfrm>
        </p:grpSpPr>
        <p:grpSp>
          <p:nvGrpSpPr>
            <p:cNvPr id="42" name="Group 41">
              <a:extLst>
                <a:ext uri="{FF2B5EF4-FFF2-40B4-BE49-F238E27FC236}">
                  <a16:creationId xmlns:a16="http://schemas.microsoft.com/office/drawing/2014/main" id="{9A1FFED6-A06C-467B-8B81-A3469DC6FDE2}"/>
                </a:ext>
              </a:extLst>
            </p:cNvPr>
            <p:cNvGrpSpPr/>
            <p:nvPr/>
          </p:nvGrpSpPr>
          <p:grpSpPr>
            <a:xfrm>
              <a:off x="58174" y="67056"/>
              <a:ext cx="6035156" cy="304800"/>
              <a:chOff x="58174" y="67056"/>
              <a:chExt cx="6035156" cy="304800"/>
            </a:xfrm>
          </p:grpSpPr>
          <p:grpSp>
            <p:nvGrpSpPr>
              <p:cNvPr id="46" name="Group 45">
                <a:extLst>
                  <a:ext uri="{FF2B5EF4-FFF2-40B4-BE49-F238E27FC236}">
                    <a16:creationId xmlns:a16="http://schemas.microsoft.com/office/drawing/2014/main" id="{977E32AF-7A95-4D82-AF0F-F754DE138BCB}"/>
                  </a:ext>
                </a:extLst>
              </p:cNvPr>
              <p:cNvGrpSpPr/>
              <p:nvPr/>
            </p:nvGrpSpPr>
            <p:grpSpPr>
              <a:xfrm>
                <a:off x="58174" y="67056"/>
                <a:ext cx="4543252" cy="304800"/>
                <a:chOff x="58174" y="67056"/>
                <a:chExt cx="4543252" cy="304800"/>
              </a:xfrm>
            </p:grpSpPr>
            <p:sp>
              <p:nvSpPr>
                <p:cNvPr id="48" name="Chevron 29">
                  <a:extLst>
                    <a:ext uri="{FF2B5EF4-FFF2-40B4-BE49-F238E27FC236}">
                      <a16:creationId xmlns:a16="http://schemas.microsoft.com/office/drawing/2014/main" id="{16AF9C9B-F5F0-4F7E-9031-A0322C77D647}"/>
                    </a:ext>
                  </a:extLst>
                </p:cNvPr>
                <p:cNvSpPr/>
                <p:nvPr/>
              </p:nvSpPr>
              <p:spPr bwMode="auto">
                <a:xfrm>
                  <a:off x="58174" y="67056"/>
                  <a:ext cx="1563624" cy="304800"/>
                </a:xfrm>
                <a:prstGeom prst="chevron">
                  <a:avLst/>
                </a:prstGeom>
                <a:solidFill>
                  <a:schemeClr val="bg1">
                    <a:lumMod val="75000"/>
                  </a:schemeClr>
                </a:solidFill>
                <a:ln w="38100" cap="flat" cmpd="sng" algn="ctr">
                  <a:solidFill>
                    <a:schemeClr val="bg1">
                      <a:lumMod val="75000"/>
                    </a:schemeClr>
                  </a:solidFill>
                  <a:prstDash val="solid"/>
                </a:ln>
                <a:effectLst/>
              </p:spPr>
              <p:txBody>
                <a:bodyPr anchor="ctr"/>
                <a:lstStyle/>
                <a:p>
                  <a:pPr algn="ctr" defTabSz="914400"/>
                  <a:r>
                    <a:rPr lang="en-US" sz="1200" b="1" kern="0" dirty="0">
                      <a:solidFill>
                        <a:prstClr val="white"/>
                      </a:solidFill>
                      <a:latin typeface="Calibri"/>
                    </a:rPr>
                    <a:t>Vision &amp; Goals</a:t>
                  </a:r>
                </a:p>
              </p:txBody>
            </p:sp>
            <p:sp>
              <p:nvSpPr>
                <p:cNvPr id="49" name="Rectangle 14">
                  <a:extLst>
                    <a:ext uri="{FF2B5EF4-FFF2-40B4-BE49-F238E27FC236}">
                      <a16:creationId xmlns:a16="http://schemas.microsoft.com/office/drawing/2014/main" id="{D765488A-F2D2-4B5C-A6D8-897B139A12BA}"/>
                    </a:ext>
                  </a:extLst>
                </p:cNvPr>
                <p:cNvSpPr/>
                <p:nvPr/>
              </p:nvSpPr>
              <p:spPr bwMode="auto">
                <a:xfrm>
                  <a:off x="1548646" y="67056"/>
                  <a:ext cx="1563624" cy="304800"/>
                </a:xfrm>
                <a:prstGeom prst="chevron">
                  <a:avLst/>
                </a:prstGeom>
                <a:solidFill>
                  <a:schemeClr val="bg1">
                    <a:lumMod val="75000"/>
                  </a:schemeClr>
                </a:solidFill>
                <a:ln w="38100" cap="flat" cmpd="sng" algn="ctr">
                  <a:solidFill>
                    <a:schemeClr val="bg1">
                      <a:lumMod val="75000"/>
                    </a:schemeClr>
                  </a:solidFill>
                  <a:prstDash val="solid"/>
                </a:ln>
                <a:effectLst/>
              </p:spPr>
              <p:txBody>
                <a:bodyPr anchor="ctr"/>
                <a:lstStyle/>
                <a:p>
                  <a:pPr algn="ctr"/>
                  <a:r>
                    <a:rPr lang="en-US" sz="1200" b="1" kern="0" dirty="0">
                      <a:solidFill>
                        <a:prstClr val="white"/>
                      </a:solidFill>
                    </a:rPr>
                    <a:t>Design</a:t>
                  </a:r>
                </a:p>
              </p:txBody>
            </p:sp>
            <p:sp>
              <p:nvSpPr>
                <p:cNvPr id="50" name="Rectangle 14">
                  <a:extLst>
                    <a:ext uri="{FF2B5EF4-FFF2-40B4-BE49-F238E27FC236}">
                      <a16:creationId xmlns:a16="http://schemas.microsoft.com/office/drawing/2014/main" id="{F0622EDF-405D-4159-BE72-BF7A61224759}"/>
                    </a:ext>
                  </a:extLst>
                </p:cNvPr>
                <p:cNvSpPr/>
                <p:nvPr/>
              </p:nvSpPr>
              <p:spPr bwMode="auto">
                <a:xfrm>
                  <a:off x="3037802" y="67056"/>
                  <a:ext cx="1563624" cy="304800"/>
                </a:xfrm>
                <a:prstGeom prst="chevron">
                  <a:avLst/>
                </a:prstGeom>
                <a:solidFill>
                  <a:schemeClr val="bg1">
                    <a:lumMod val="75000"/>
                  </a:schemeClr>
                </a:solidFill>
                <a:ln w="38100" cap="flat" cmpd="sng" algn="ctr">
                  <a:solidFill>
                    <a:schemeClr val="bg1">
                      <a:lumMod val="75000"/>
                    </a:schemeClr>
                  </a:solidFill>
                  <a:prstDash val="solid"/>
                </a:ln>
                <a:effectLst/>
              </p:spPr>
              <p:txBody>
                <a:bodyPr anchor="ctr"/>
                <a:lstStyle/>
                <a:p>
                  <a:pPr algn="ctr" defTabSz="914400"/>
                  <a:r>
                    <a:rPr lang="en-US" sz="1200" b="1" kern="0" dirty="0">
                      <a:solidFill>
                        <a:prstClr val="white"/>
                      </a:solidFill>
                      <a:latin typeface="Calibri"/>
                    </a:rPr>
                    <a:t>Procurement</a:t>
                  </a:r>
                </a:p>
              </p:txBody>
            </p:sp>
          </p:grpSp>
          <p:sp>
            <p:nvSpPr>
              <p:cNvPr id="47" name="Rectangle 14">
                <a:extLst>
                  <a:ext uri="{FF2B5EF4-FFF2-40B4-BE49-F238E27FC236}">
                    <a16:creationId xmlns:a16="http://schemas.microsoft.com/office/drawing/2014/main" id="{3751EDD9-DD62-4851-BB1F-919B6F374D77}"/>
                  </a:ext>
                </a:extLst>
              </p:cNvPr>
              <p:cNvSpPr/>
              <p:nvPr/>
            </p:nvSpPr>
            <p:spPr bwMode="auto">
              <a:xfrm>
                <a:off x="4529706" y="67056"/>
                <a:ext cx="1563624" cy="304800"/>
              </a:xfrm>
              <a:prstGeom prst="chevron">
                <a:avLst/>
              </a:prstGeom>
              <a:solidFill>
                <a:srgbClr val="336699"/>
              </a:solidFill>
              <a:ln w="38100" cap="flat" cmpd="sng" algn="ctr">
                <a:solidFill>
                  <a:schemeClr val="bg1">
                    <a:lumMod val="75000"/>
                  </a:schemeClr>
                </a:solidFill>
                <a:prstDash val="solid"/>
              </a:ln>
              <a:effectLst/>
            </p:spPr>
            <p:txBody>
              <a:bodyPr anchor="ctr"/>
              <a:lstStyle/>
              <a:p>
                <a:pPr algn="ctr"/>
                <a:r>
                  <a:rPr lang="en-US" sz="1100" b="1" kern="0" dirty="0">
                    <a:solidFill>
                      <a:prstClr val="white"/>
                    </a:solidFill>
                  </a:rPr>
                  <a:t>Engagement</a:t>
                </a:r>
              </a:p>
            </p:txBody>
          </p:sp>
        </p:grpSp>
        <p:sp>
          <p:nvSpPr>
            <p:cNvPr id="43" name="Rectangle 14">
              <a:extLst>
                <a:ext uri="{FF2B5EF4-FFF2-40B4-BE49-F238E27FC236}">
                  <a16:creationId xmlns:a16="http://schemas.microsoft.com/office/drawing/2014/main" id="{E3FB80F4-4DEB-4DF0-A319-A5A645FAA6DD}"/>
                </a:ext>
              </a:extLst>
            </p:cNvPr>
            <p:cNvSpPr/>
            <p:nvPr/>
          </p:nvSpPr>
          <p:spPr bwMode="auto">
            <a:xfrm>
              <a:off x="6027393" y="67056"/>
              <a:ext cx="1563624" cy="304800"/>
            </a:xfrm>
            <a:prstGeom prst="chevron">
              <a:avLst/>
            </a:prstGeom>
            <a:solidFill>
              <a:schemeClr val="bg1">
                <a:lumMod val="75000"/>
              </a:schemeClr>
            </a:solidFill>
            <a:ln w="38100" cap="flat" cmpd="sng" algn="ctr">
              <a:solidFill>
                <a:schemeClr val="bg1">
                  <a:lumMod val="75000"/>
                </a:schemeClr>
              </a:solidFill>
              <a:prstDash val="solid"/>
            </a:ln>
            <a:effectLst/>
          </p:spPr>
          <p:txBody>
            <a:bodyPr anchor="ctr"/>
            <a:lstStyle/>
            <a:p>
              <a:pPr algn="ctr"/>
              <a:r>
                <a:rPr lang="en-US" sz="1200" b="1" kern="0" dirty="0">
                  <a:solidFill>
                    <a:prstClr val="white"/>
                  </a:solidFill>
                </a:rPr>
                <a:t>I</a:t>
              </a:r>
              <a:r>
                <a:rPr lang="en-US" sz="1100" b="1" kern="0" dirty="0">
                  <a:solidFill>
                    <a:prstClr val="white"/>
                  </a:solidFill>
                </a:rPr>
                <a:t>mplementation</a:t>
              </a:r>
              <a:endParaRPr lang="en-US" sz="1200" b="1" kern="0" dirty="0">
                <a:solidFill>
                  <a:prstClr val="white"/>
                </a:solidFill>
              </a:endParaRPr>
            </a:p>
          </p:txBody>
        </p:sp>
        <p:sp>
          <p:nvSpPr>
            <p:cNvPr id="45" name="Rectangle 14">
              <a:extLst>
                <a:ext uri="{FF2B5EF4-FFF2-40B4-BE49-F238E27FC236}">
                  <a16:creationId xmlns:a16="http://schemas.microsoft.com/office/drawing/2014/main" id="{A963470E-A326-4A01-B167-B912B9147567}"/>
                </a:ext>
              </a:extLst>
            </p:cNvPr>
            <p:cNvSpPr/>
            <p:nvPr/>
          </p:nvSpPr>
          <p:spPr bwMode="auto">
            <a:xfrm>
              <a:off x="7534379" y="67056"/>
              <a:ext cx="1563624" cy="304800"/>
            </a:xfrm>
            <a:prstGeom prst="chevron">
              <a:avLst/>
            </a:prstGeom>
            <a:solidFill>
              <a:schemeClr val="bg1">
                <a:lumMod val="75000"/>
              </a:schemeClr>
            </a:solidFill>
            <a:ln w="38100" cap="flat" cmpd="sng" algn="ctr">
              <a:solidFill>
                <a:schemeClr val="bg1">
                  <a:lumMod val="75000"/>
                </a:schemeClr>
              </a:solidFill>
              <a:prstDash val="solid"/>
            </a:ln>
            <a:effectLst/>
          </p:spPr>
          <p:txBody>
            <a:bodyPr anchor="ctr"/>
            <a:lstStyle/>
            <a:p>
              <a:pPr algn="ctr"/>
              <a:r>
                <a:rPr lang="en-US" sz="1200" b="1" kern="0" dirty="0">
                  <a:solidFill>
                    <a:prstClr val="white"/>
                  </a:solidFill>
                </a:rPr>
                <a:t>Training</a:t>
              </a:r>
            </a:p>
          </p:txBody>
        </p:sp>
      </p:grpSp>
    </p:spTree>
    <p:extLst>
      <p:ext uri="{BB962C8B-B14F-4D97-AF65-F5344CB8AC3E}">
        <p14:creationId xmlns:p14="http://schemas.microsoft.com/office/powerpoint/2010/main" val="1843229037"/>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303B1-4832-441D-9688-CD2F48ACAEC8}"/>
              </a:ext>
            </a:extLst>
          </p:cNvPr>
          <p:cNvSpPr>
            <a:spLocks noGrp="1"/>
          </p:cNvSpPr>
          <p:nvPr>
            <p:ph type="title"/>
          </p:nvPr>
        </p:nvSpPr>
        <p:spPr/>
        <p:txBody>
          <a:bodyPr/>
          <a:lstStyle/>
          <a:p>
            <a:r>
              <a:rPr lang="en-US" dirty="0"/>
              <a:t>Medicaid Payment model changes</a:t>
            </a:r>
          </a:p>
        </p:txBody>
      </p:sp>
      <p:sp>
        <p:nvSpPr>
          <p:cNvPr id="3" name="Slide Number Placeholder 2">
            <a:extLst>
              <a:ext uri="{FF2B5EF4-FFF2-40B4-BE49-F238E27FC236}">
                <a16:creationId xmlns:a16="http://schemas.microsoft.com/office/drawing/2014/main" id="{9E4171BB-A117-4962-B2D3-FB17D7E880D0}"/>
              </a:ext>
            </a:extLst>
          </p:cNvPr>
          <p:cNvSpPr>
            <a:spLocks noGrp="1"/>
          </p:cNvSpPr>
          <p:nvPr>
            <p:ph type="sldNum" sz="quarter" idx="14"/>
          </p:nvPr>
        </p:nvSpPr>
        <p:spPr/>
        <p:txBody>
          <a:bodyPr/>
          <a:lstStyle/>
          <a:p>
            <a:fld id="{11F27F3A-B3E9-41ED-AF8F-A365F10BB65F}" type="slidenum">
              <a:rPr lang="en-US" smtClean="0"/>
              <a:pPr/>
              <a:t>5</a:t>
            </a:fld>
            <a:endParaRPr lang="en-US" dirty="0"/>
          </a:p>
        </p:txBody>
      </p:sp>
      <p:graphicFrame>
        <p:nvGraphicFramePr>
          <p:cNvPr id="4" name="Table 3">
            <a:extLst>
              <a:ext uri="{FF2B5EF4-FFF2-40B4-BE49-F238E27FC236}">
                <a16:creationId xmlns:a16="http://schemas.microsoft.com/office/drawing/2014/main" id="{1DFFC1F5-E1B1-4531-B76B-7D3B76C838F5}"/>
              </a:ext>
            </a:extLst>
          </p:cNvPr>
          <p:cNvGraphicFramePr>
            <a:graphicFrameLocks noGrp="1"/>
          </p:cNvGraphicFramePr>
          <p:nvPr>
            <p:extLst>
              <p:ext uri="{D42A27DB-BD31-4B8C-83A1-F6EECF244321}">
                <p14:modId xmlns:p14="http://schemas.microsoft.com/office/powerpoint/2010/main" val="61392037"/>
              </p:ext>
            </p:extLst>
          </p:nvPr>
        </p:nvGraphicFramePr>
        <p:xfrm>
          <a:off x="367990" y="1397000"/>
          <a:ext cx="8149646" cy="4836946"/>
        </p:xfrm>
        <a:graphic>
          <a:graphicData uri="http://schemas.openxmlformats.org/drawingml/2006/table">
            <a:tbl>
              <a:tblPr firstRow="1" bandRow="1">
                <a:tableStyleId>{5C22544A-7EE6-4342-B048-85BDC9FD1C3A}</a:tableStyleId>
              </a:tblPr>
              <a:tblGrid>
                <a:gridCol w="1629929">
                  <a:extLst>
                    <a:ext uri="{9D8B030D-6E8A-4147-A177-3AD203B41FA5}">
                      <a16:colId xmlns:a16="http://schemas.microsoft.com/office/drawing/2014/main" val="3023264115"/>
                    </a:ext>
                  </a:extLst>
                </a:gridCol>
                <a:gridCol w="1526404">
                  <a:extLst>
                    <a:ext uri="{9D8B030D-6E8A-4147-A177-3AD203B41FA5}">
                      <a16:colId xmlns:a16="http://schemas.microsoft.com/office/drawing/2014/main" val="3237383933"/>
                    </a:ext>
                  </a:extLst>
                </a:gridCol>
                <a:gridCol w="1546710">
                  <a:extLst>
                    <a:ext uri="{9D8B030D-6E8A-4147-A177-3AD203B41FA5}">
                      <a16:colId xmlns:a16="http://schemas.microsoft.com/office/drawing/2014/main" val="3480424135"/>
                    </a:ext>
                  </a:extLst>
                </a:gridCol>
                <a:gridCol w="1816674">
                  <a:extLst>
                    <a:ext uri="{9D8B030D-6E8A-4147-A177-3AD203B41FA5}">
                      <a16:colId xmlns:a16="http://schemas.microsoft.com/office/drawing/2014/main" val="4268188421"/>
                    </a:ext>
                  </a:extLst>
                </a:gridCol>
                <a:gridCol w="1629929">
                  <a:extLst>
                    <a:ext uri="{9D8B030D-6E8A-4147-A177-3AD203B41FA5}">
                      <a16:colId xmlns:a16="http://schemas.microsoft.com/office/drawing/2014/main" val="1680119248"/>
                    </a:ext>
                  </a:extLst>
                </a:gridCol>
              </a:tblGrid>
              <a:tr h="1176487">
                <a:tc>
                  <a:txBody>
                    <a:bodyPr/>
                    <a:lstStyle/>
                    <a:p>
                      <a:r>
                        <a:rPr lang="en-US" sz="2000" dirty="0"/>
                        <a:t>DRG model</a:t>
                      </a:r>
                    </a:p>
                  </a:txBody>
                  <a:tcPr/>
                </a:tc>
                <a:tc>
                  <a:txBody>
                    <a:bodyPr/>
                    <a:lstStyle/>
                    <a:p>
                      <a:r>
                        <a:rPr lang="en-US" dirty="0"/>
                        <a:t>COST SETTLEMENT</a:t>
                      </a:r>
                    </a:p>
                    <a:p>
                      <a:endParaRPr lang="en-US" dirty="0"/>
                    </a:p>
                  </a:txBody>
                  <a:tcPr/>
                </a:tc>
                <a:tc>
                  <a:txBody>
                    <a:bodyPr/>
                    <a:lstStyle/>
                    <a:p>
                      <a:endParaRPr lang="en-US" sz="2000" dirty="0"/>
                    </a:p>
                  </a:txBody>
                  <a:tcPr/>
                </a:tc>
                <a:tc>
                  <a:txBody>
                    <a:bodyPr/>
                    <a:lstStyle/>
                    <a:p>
                      <a:r>
                        <a:rPr lang="en-US" sz="2000" dirty="0"/>
                        <a:t>NEW MCO model</a:t>
                      </a:r>
                    </a:p>
                  </a:txBody>
                  <a:tcPr/>
                </a:tc>
                <a:tc>
                  <a:txBody>
                    <a:bodyPr/>
                    <a:lstStyle/>
                    <a:p>
                      <a:r>
                        <a:rPr lang="en-US" dirty="0"/>
                        <a:t>NO COST SETTLEMENTS</a:t>
                      </a:r>
                    </a:p>
                  </a:txBody>
                  <a:tcPr/>
                </a:tc>
                <a:extLst>
                  <a:ext uri="{0D108BD9-81ED-4DB2-BD59-A6C34878D82A}">
                    <a16:rowId xmlns:a16="http://schemas.microsoft.com/office/drawing/2014/main" val="1452727185"/>
                  </a:ext>
                </a:extLst>
              </a:tr>
              <a:tr h="1307485">
                <a:tc>
                  <a:txBody>
                    <a:bodyPr/>
                    <a:lstStyle/>
                    <a:p>
                      <a:r>
                        <a:rPr lang="en-US" dirty="0"/>
                        <a:t>BASE RATE </a:t>
                      </a:r>
                    </a:p>
                    <a:p>
                      <a:r>
                        <a:rPr lang="en-US" dirty="0"/>
                        <a:t>$2704</a:t>
                      </a:r>
                    </a:p>
                  </a:txBody>
                  <a:tcPr/>
                </a:tc>
                <a:tc>
                  <a:txBody>
                    <a:bodyPr/>
                    <a:lstStyle/>
                    <a:p>
                      <a:r>
                        <a:rPr lang="en-US" dirty="0"/>
                        <a:t>+ supplements to = 100% of cost</a:t>
                      </a:r>
                    </a:p>
                  </a:txBody>
                  <a:tcPr/>
                </a:tc>
                <a:tc>
                  <a:txBody>
                    <a:bodyPr/>
                    <a:lstStyle/>
                    <a:p>
                      <a:r>
                        <a:rPr lang="en-US" dirty="0"/>
                        <a:t>DHHS determine new base rate</a:t>
                      </a:r>
                    </a:p>
                  </a:txBody>
                  <a:tcPr/>
                </a:tc>
                <a:tc>
                  <a:txBody>
                    <a:bodyPr/>
                    <a:lstStyle/>
                    <a:p>
                      <a:r>
                        <a:rPr lang="en-US" dirty="0"/>
                        <a:t>BASE RATE (unique, hospital specific)</a:t>
                      </a:r>
                    </a:p>
                  </a:txBody>
                  <a:tcPr/>
                </a:tc>
                <a:tc>
                  <a:txBody>
                    <a:bodyPr/>
                    <a:lstStyle/>
                    <a:p>
                      <a:r>
                        <a:rPr lang="en-US" dirty="0"/>
                        <a:t>Increase base rate to capture supplemental payment difference</a:t>
                      </a:r>
                    </a:p>
                  </a:txBody>
                  <a:tcPr/>
                </a:tc>
                <a:extLst>
                  <a:ext uri="{0D108BD9-81ED-4DB2-BD59-A6C34878D82A}">
                    <a16:rowId xmlns:a16="http://schemas.microsoft.com/office/drawing/2014/main" val="2616144685"/>
                  </a:ext>
                </a:extLst>
              </a:tr>
              <a:tr h="1176487">
                <a:tc>
                  <a:txBody>
                    <a:bodyPr/>
                    <a:lstStyle/>
                    <a:p>
                      <a:endParaRPr lang="en-US" dirty="0"/>
                    </a:p>
                  </a:txBody>
                  <a:tcPr/>
                </a:tc>
                <a:tc>
                  <a:txBody>
                    <a:bodyPr/>
                    <a:lstStyle/>
                    <a:p>
                      <a:endParaRPr lang="en-US" dirty="0"/>
                    </a:p>
                  </a:txBody>
                  <a:tcPr/>
                </a:tc>
                <a:tc>
                  <a:txBody>
                    <a:bodyPr/>
                    <a:lstStyle/>
                    <a:p>
                      <a:r>
                        <a:rPr lang="en-US" dirty="0"/>
                        <a:t>Taking comments by providers/ CAHs</a:t>
                      </a:r>
                    </a:p>
                  </a:txBody>
                  <a:tcPr/>
                </a:tc>
                <a:tc>
                  <a:txBody>
                    <a:bodyPr/>
                    <a:lstStyle/>
                    <a:p>
                      <a:r>
                        <a:rPr lang="en-US" dirty="0"/>
                        <a:t>Effective in Nov or Feb (based on region) </a:t>
                      </a:r>
                    </a:p>
                  </a:txBody>
                  <a:tcPr/>
                </a:tc>
                <a:tc>
                  <a:txBody>
                    <a:bodyPr/>
                    <a:lstStyle/>
                    <a:p>
                      <a:r>
                        <a:rPr lang="en-US" dirty="0"/>
                        <a:t>DHHS cannot settle costs with MCOs</a:t>
                      </a:r>
                    </a:p>
                  </a:txBody>
                  <a:tcPr/>
                </a:tc>
                <a:extLst>
                  <a:ext uri="{0D108BD9-81ED-4DB2-BD59-A6C34878D82A}">
                    <a16:rowId xmlns:a16="http://schemas.microsoft.com/office/drawing/2014/main" val="4059578292"/>
                  </a:ext>
                </a:extLst>
              </a:tr>
              <a:tr h="1176487">
                <a:tc>
                  <a:txBody>
                    <a:bodyPr/>
                    <a:lstStyle/>
                    <a:p>
                      <a:endParaRPr lang="en-US" dirty="0"/>
                    </a:p>
                  </a:txBody>
                  <a:tcPr/>
                </a:tc>
                <a:tc>
                  <a:txBody>
                    <a:bodyPr/>
                    <a:lstStyle/>
                    <a:p>
                      <a:endParaRPr lang="en-US" dirty="0"/>
                    </a:p>
                  </a:txBody>
                  <a:tcPr/>
                </a:tc>
                <a:tc>
                  <a:txBody>
                    <a:bodyPr/>
                    <a:lstStyle/>
                    <a:p>
                      <a:r>
                        <a:rPr lang="en-US" dirty="0"/>
                        <a:t>Training providers</a:t>
                      </a:r>
                    </a:p>
                  </a:txBody>
                  <a:tcPr/>
                </a:tc>
                <a:tc>
                  <a:txBody>
                    <a:bodyPr/>
                    <a:lstStyle/>
                    <a:p>
                      <a:r>
                        <a:rPr lang="en-US" dirty="0"/>
                        <a:t>DRAFT rate letter October 2019 to CAHs and MCOs</a:t>
                      </a:r>
                    </a:p>
                  </a:txBody>
                  <a:tcPr/>
                </a:tc>
                <a:tc>
                  <a:txBody>
                    <a:bodyPr/>
                    <a:lstStyle/>
                    <a:p>
                      <a:endParaRPr lang="en-US" dirty="0"/>
                    </a:p>
                  </a:txBody>
                  <a:tcPr/>
                </a:tc>
                <a:extLst>
                  <a:ext uri="{0D108BD9-81ED-4DB2-BD59-A6C34878D82A}">
                    <a16:rowId xmlns:a16="http://schemas.microsoft.com/office/drawing/2014/main" val="2649396822"/>
                  </a:ext>
                </a:extLst>
              </a:tr>
            </a:tbl>
          </a:graphicData>
        </a:graphic>
      </p:graphicFrame>
      <p:sp>
        <p:nvSpPr>
          <p:cNvPr id="5" name="Arrow: Right 4">
            <a:extLst>
              <a:ext uri="{FF2B5EF4-FFF2-40B4-BE49-F238E27FC236}">
                <a16:creationId xmlns:a16="http://schemas.microsoft.com/office/drawing/2014/main" id="{598DC831-6452-4462-861F-EA193B889272}"/>
              </a:ext>
            </a:extLst>
          </p:cNvPr>
          <p:cNvSpPr/>
          <p:nvPr/>
        </p:nvSpPr>
        <p:spPr>
          <a:xfrm>
            <a:off x="3601843" y="1672683"/>
            <a:ext cx="1405053" cy="48463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04072156"/>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16"/>
          <p:cNvSpPr>
            <a:spLocks noGrp="1"/>
          </p:cNvSpPr>
          <p:nvPr>
            <p:ph type="sldNum" sz="quarter" idx="14"/>
          </p:nvPr>
        </p:nvSpPr>
        <p:spPr/>
        <p:txBody>
          <a:bodyPr/>
          <a:lstStyle/>
          <a:p>
            <a:fld id="{11F27F3A-B3E9-41ED-AF8F-A365F10BB65F}" type="slidenum">
              <a:rPr lang="en-US" b="1" smtClean="0">
                <a:latin typeface="Calibri" panose="020F0502020204030204" pitchFamily="34" charset="0"/>
              </a:rPr>
              <a:pPr/>
              <a:t>6</a:t>
            </a:fld>
            <a:endParaRPr lang="en-US" b="1" dirty="0">
              <a:latin typeface="Calibri" panose="020F0502020204030204" pitchFamily="34" charset="0"/>
            </a:endParaRPr>
          </a:p>
        </p:txBody>
      </p:sp>
      <p:sp>
        <p:nvSpPr>
          <p:cNvPr id="3" name="TextBox 2">
            <a:extLst>
              <a:ext uri="{FF2B5EF4-FFF2-40B4-BE49-F238E27FC236}">
                <a16:creationId xmlns:a16="http://schemas.microsoft.com/office/drawing/2014/main" id="{948C6096-299C-49CE-9194-41FDD4C7A19A}"/>
              </a:ext>
            </a:extLst>
          </p:cNvPr>
          <p:cNvSpPr txBox="1"/>
          <p:nvPr/>
        </p:nvSpPr>
        <p:spPr>
          <a:xfrm>
            <a:off x="377499" y="386999"/>
            <a:ext cx="8210350" cy="7848302"/>
          </a:xfrm>
          <a:prstGeom prst="rect">
            <a:avLst/>
          </a:prstGeom>
          <a:noFill/>
        </p:spPr>
        <p:txBody>
          <a:bodyPr wrap="square" rtlCol="0">
            <a:spAutoFit/>
          </a:bodyPr>
          <a:lstStyle/>
          <a:p>
            <a:r>
              <a:rPr lang="en-US" dirty="0"/>
              <a:t>Roger Barnes, Medicaid CFO (retire June 2019)</a:t>
            </a:r>
          </a:p>
          <a:p>
            <a:r>
              <a:rPr lang="en-US" dirty="0"/>
              <a:t>Adam Levinson, Medicaid CFO</a:t>
            </a:r>
            <a:br>
              <a:rPr lang="en-US" dirty="0"/>
            </a:br>
            <a:endParaRPr lang="en-US" dirty="0"/>
          </a:p>
          <a:p>
            <a:endParaRPr lang="en-US" dirty="0"/>
          </a:p>
          <a:p>
            <a:pPr marL="285750" indent="-285750">
              <a:buFont typeface="Arial" panose="020B0604020202020204" pitchFamily="34" charset="0"/>
              <a:buChar char="•"/>
            </a:pPr>
            <a:r>
              <a:rPr lang="en-US" dirty="0"/>
              <a:t>No DSH payments in the new payment model</a:t>
            </a:r>
          </a:p>
          <a:p>
            <a:pPr marL="285750" indent="-285750">
              <a:buFont typeface="Arial" panose="020B0604020202020204" pitchFamily="34" charset="0"/>
              <a:buChar char="•"/>
            </a:pPr>
            <a:r>
              <a:rPr lang="en-US" dirty="0"/>
              <a:t>Tier 1/Tier 2 counties rate floor of Medicaid FFS rate for 5 years</a:t>
            </a:r>
          </a:p>
          <a:p>
            <a:pPr marL="285750" indent="-285750">
              <a:buFont typeface="Arial" panose="020B0604020202020204" pitchFamily="34" charset="0"/>
              <a:buChar char="•"/>
            </a:pPr>
            <a:r>
              <a:rPr lang="en-US" dirty="0"/>
              <a:t>“MCOs will keep Medicaid patients away from EDs”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OP payment: Each hospital paid percent of charges that approximates 100% of cost; based on cost to charge ratio (update chargemaster)</a:t>
            </a:r>
          </a:p>
          <a:p>
            <a:pPr marL="285750" indent="-285750">
              <a:buFont typeface="Arial" panose="020B0604020202020204" pitchFamily="34" charset="0"/>
              <a:buChar char="•"/>
            </a:pPr>
            <a:endParaRPr lang="en-US" dirty="0"/>
          </a:p>
          <a:p>
            <a:endParaRPr lang="en-US" dirty="0"/>
          </a:p>
          <a:p>
            <a:r>
              <a:rPr lang="en-US" dirty="0"/>
              <a:t>Future State: </a:t>
            </a:r>
          </a:p>
          <a:p>
            <a:r>
              <a:rPr lang="en-US" dirty="0"/>
              <a:t>Under Medicaid Fee for Service and Medicaid Managed Care, most hospital reimbursements will be made through base payments, which are being increased from the current statewide base rate of $2,704 to new hospital-specific base rates that will incorporate supplemental payments.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627342890"/>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6"/>
          <p:cNvSpPr txBox="1">
            <a:spLocks/>
          </p:cNvSpPr>
          <p:nvPr/>
        </p:nvSpPr>
        <p:spPr>
          <a:xfrm>
            <a:off x="457199" y="624054"/>
            <a:ext cx="8229600" cy="548640"/>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sz="3200" dirty="0">
                <a:latin typeface="Franklin Gothic Demi Cond" panose="020B0706030402020204" pitchFamily="34" charset="0"/>
              </a:rPr>
              <a:t>Upcoming Provider Training Events</a:t>
            </a:r>
          </a:p>
        </p:txBody>
      </p:sp>
      <p:cxnSp>
        <p:nvCxnSpPr>
          <p:cNvPr id="24" name="Straight Connector 23"/>
          <p:cNvCxnSpPr/>
          <p:nvPr/>
        </p:nvCxnSpPr>
        <p:spPr>
          <a:xfrm>
            <a:off x="0" y="1190625"/>
            <a:ext cx="9144000"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0" y="1190625"/>
            <a:ext cx="9144000"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sp>
        <p:nvSpPr>
          <p:cNvPr id="44" name="Slide Number Placeholder 16"/>
          <p:cNvSpPr>
            <a:spLocks noGrp="1"/>
          </p:cNvSpPr>
          <p:nvPr>
            <p:ph type="sldNum" sz="quarter" idx="14"/>
          </p:nvPr>
        </p:nvSpPr>
        <p:spPr>
          <a:xfrm>
            <a:off x="8305800" y="6573308"/>
            <a:ext cx="564098" cy="284692"/>
          </a:xfrm>
        </p:spPr>
        <p:txBody>
          <a:bodyPr/>
          <a:lstStyle/>
          <a:p>
            <a:fld id="{11F27F3A-B3E9-41ED-AF8F-A365F10BB65F}" type="slidenum">
              <a:rPr lang="en-US" b="1" smtClean="0">
                <a:latin typeface="Calibri" panose="020F0502020204030204" pitchFamily="34" charset="0"/>
              </a:rPr>
              <a:pPr/>
              <a:t>7</a:t>
            </a:fld>
            <a:endParaRPr lang="en-US" b="1" dirty="0">
              <a:latin typeface="Calibri" panose="020F0502020204030204" pitchFamily="34" charset="0"/>
            </a:endParaRPr>
          </a:p>
        </p:txBody>
      </p:sp>
      <p:sp>
        <p:nvSpPr>
          <p:cNvPr id="42" name="Rounded Rectangle 41"/>
          <p:cNvSpPr/>
          <p:nvPr/>
        </p:nvSpPr>
        <p:spPr>
          <a:xfrm>
            <a:off x="158143" y="1484538"/>
            <a:ext cx="4243735" cy="4280805"/>
          </a:xfrm>
          <a:prstGeom prst="roundRect">
            <a:avLst>
              <a:gd name="adj" fmla="val 5467"/>
            </a:avLst>
          </a:prstGeom>
          <a:solidFill>
            <a:schemeClr val="accent3">
              <a:lumMod val="20000"/>
              <a:lumOff val="80000"/>
            </a:schemeClr>
          </a:solidFill>
          <a:ln w="19050">
            <a:solidFill>
              <a:schemeClr val="accent3">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200"/>
              </a:spcAft>
            </a:pPr>
            <a:r>
              <a:rPr lang="en-US" b="1" i="1" dirty="0">
                <a:solidFill>
                  <a:schemeClr val="tx1"/>
                </a:solidFill>
                <a:latin typeface="Franklin Gothic Medium" panose="020B0603020102020204" pitchFamily="34" charset="0"/>
              </a:rPr>
              <a:t>Upcoming Managed Care Webinar Topics (20+ webinars)</a:t>
            </a:r>
          </a:p>
          <a:p>
            <a:pPr marL="285750" indent="-285750">
              <a:spcAft>
                <a:spcPts val="1200"/>
              </a:spcAft>
              <a:buFont typeface="Arial" panose="020B0604020202020204" pitchFamily="34" charset="0"/>
              <a:buChar char="•"/>
            </a:pPr>
            <a:r>
              <a:rPr lang="en-US" dirty="0">
                <a:solidFill>
                  <a:schemeClr val="tx1"/>
                </a:solidFill>
                <a:latin typeface="Franklin Gothic Medium" panose="020B0603020102020204" pitchFamily="34" charset="0"/>
              </a:rPr>
              <a:t>Provider Payment and Contracting (recording available)</a:t>
            </a:r>
          </a:p>
          <a:p>
            <a:pPr marL="285750" indent="-285750">
              <a:spcAft>
                <a:spcPts val="1200"/>
              </a:spcAft>
              <a:buFont typeface="Arial" panose="020B0604020202020204" pitchFamily="34" charset="0"/>
              <a:buChar char="•"/>
            </a:pPr>
            <a:r>
              <a:rPr lang="en-US" dirty="0">
                <a:solidFill>
                  <a:schemeClr val="tx1"/>
                </a:solidFill>
                <a:latin typeface="Franklin Gothic Medium" panose="020B0603020102020204" pitchFamily="34" charset="0"/>
              </a:rPr>
              <a:t>Overview of Quality and Value Initiatives Clinical Policies</a:t>
            </a:r>
          </a:p>
          <a:p>
            <a:pPr marL="285750" indent="-285750">
              <a:spcAft>
                <a:spcPts val="1200"/>
              </a:spcAft>
              <a:buFont typeface="Arial" panose="020B0604020202020204" pitchFamily="34" charset="0"/>
              <a:buChar char="•"/>
            </a:pPr>
            <a:r>
              <a:rPr lang="en-US" dirty="0">
                <a:solidFill>
                  <a:schemeClr val="tx1"/>
                </a:solidFill>
                <a:latin typeface="Franklin Gothic Medium" panose="020B0603020102020204" pitchFamily="34" charset="0"/>
              </a:rPr>
              <a:t>Provider Policies </a:t>
            </a:r>
            <a:r>
              <a:rPr lang="en-US" dirty="0">
                <a:solidFill>
                  <a:schemeClr val="tx1"/>
                </a:solidFill>
                <a:highlight>
                  <a:srgbClr val="FFFF00"/>
                </a:highlight>
                <a:latin typeface="Franklin Gothic Medium" panose="020B0603020102020204" pitchFamily="34" charset="0"/>
              </a:rPr>
              <a:t>(May 9</a:t>
            </a:r>
            <a:r>
              <a:rPr lang="en-US" baseline="30000" dirty="0">
                <a:solidFill>
                  <a:schemeClr val="tx1"/>
                </a:solidFill>
                <a:highlight>
                  <a:srgbClr val="FFFF00"/>
                </a:highlight>
                <a:latin typeface="Franklin Gothic Medium" panose="020B0603020102020204" pitchFamily="34" charset="0"/>
              </a:rPr>
              <a:t>th</a:t>
            </a:r>
            <a:r>
              <a:rPr lang="en-US" dirty="0">
                <a:solidFill>
                  <a:schemeClr val="tx1"/>
                </a:solidFill>
                <a:highlight>
                  <a:srgbClr val="FFFF00"/>
                </a:highlight>
                <a:latin typeface="Franklin Gothic Medium" panose="020B0603020102020204" pitchFamily="34" charset="0"/>
              </a:rPr>
              <a:t> 12-1pm)</a:t>
            </a:r>
          </a:p>
          <a:p>
            <a:pPr marL="285750" indent="-285750">
              <a:spcAft>
                <a:spcPts val="1200"/>
              </a:spcAft>
              <a:buFont typeface="Arial" panose="020B0604020202020204" pitchFamily="34" charset="0"/>
              <a:buChar char="•"/>
            </a:pPr>
            <a:r>
              <a:rPr lang="en-US" dirty="0">
                <a:solidFill>
                  <a:schemeClr val="tx1"/>
                </a:solidFill>
                <a:latin typeface="Franklin Gothic Medium" panose="020B0603020102020204" pitchFamily="34" charset="0"/>
              </a:rPr>
              <a:t>Beneficiary Policies</a:t>
            </a:r>
          </a:p>
          <a:p>
            <a:pPr marL="285750" indent="-285750">
              <a:spcAft>
                <a:spcPts val="1200"/>
              </a:spcAft>
              <a:buFont typeface="Arial" panose="020B0604020202020204" pitchFamily="34" charset="0"/>
              <a:buChar char="•"/>
            </a:pPr>
            <a:r>
              <a:rPr lang="en-US" dirty="0">
                <a:solidFill>
                  <a:schemeClr val="tx1"/>
                </a:solidFill>
                <a:latin typeface="Franklin Gothic Medium" panose="020B0603020102020204" pitchFamily="34" charset="0"/>
              </a:rPr>
              <a:t>Behavioral Health Services: Standard Plans and Transition Period</a:t>
            </a:r>
          </a:p>
          <a:p>
            <a:pPr>
              <a:spcAft>
                <a:spcPts val="1200"/>
              </a:spcAft>
            </a:pPr>
            <a:r>
              <a:rPr lang="en-US" dirty="0">
                <a:solidFill>
                  <a:schemeClr val="tx1"/>
                </a:solidFill>
                <a:latin typeface="Franklin Gothic Medium" panose="020B0603020102020204" pitchFamily="34" charset="0"/>
              </a:rPr>
              <a:t>* Recordings available</a:t>
            </a:r>
          </a:p>
        </p:txBody>
      </p:sp>
      <p:sp>
        <p:nvSpPr>
          <p:cNvPr id="43" name="Rectangle 42"/>
          <p:cNvSpPr/>
          <p:nvPr/>
        </p:nvSpPr>
        <p:spPr bwMode="auto">
          <a:xfrm>
            <a:off x="0" y="5783283"/>
            <a:ext cx="9144000" cy="605641"/>
          </a:xfrm>
          <a:prstGeom prst="rect">
            <a:avLst/>
          </a:prstGeom>
          <a:solidFill>
            <a:schemeClr val="bg1"/>
          </a:solidFill>
          <a:ln w="9525" cap="flat" cmpd="sng" algn="ctr">
            <a:solidFill>
              <a:srgbClr val="FFC000"/>
            </a:solidFill>
            <a:prstDash val="solid"/>
            <a:round/>
            <a:headEnd type="none" w="med" len="med"/>
            <a:tailEnd type="none" w="med" len="med"/>
          </a:ln>
          <a:effectLst/>
        </p:spPr>
        <p:txBody>
          <a:bodyPr vert="horz" wrap="square" lIns="101858" tIns="50929" rIns="101858" bIns="50929" numCol="1" rtlCol="0" anchor="ctr" anchorCtr="0" compatLnSpc="1">
            <a:prstTxWarp prst="textNoShape">
              <a:avLst/>
            </a:prstTxWarp>
          </a:bodyPr>
          <a:lstStyle/>
          <a:p>
            <a:pPr algn="ctr">
              <a:spcAft>
                <a:spcPts val="1200"/>
              </a:spcAft>
            </a:pPr>
            <a:r>
              <a:rPr lang="en-US" sz="2400" b="1" dirty="0">
                <a:latin typeface="Franklin Gothic Medium" panose="020B0603020102020204" pitchFamily="34" charset="0"/>
                <a:hlinkClick r:id="rId3"/>
              </a:rPr>
              <a:t>https://medicaid.ncdhhs.gov/providers</a:t>
            </a:r>
            <a:endParaRPr lang="en-US" sz="2400" b="1" dirty="0">
              <a:solidFill>
                <a:srgbClr val="FF0000"/>
              </a:solidFill>
              <a:latin typeface="Franklin Gothic Medium" panose="020B0603020102020204" pitchFamily="34" charset="0"/>
              <a:ea typeface="Calibri"/>
              <a:cs typeface="Times New Roman"/>
            </a:endParaRPr>
          </a:p>
        </p:txBody>
      </p:sp>
      <p:sp>
        <p:nvSpPr>
          <p:cNvPr id="45" name="Rounded Rectangle 44"/>
          <p:cNvSpPr/>
          <p:nvPr/>
        </p:nvSpPr>
        <p:spPr>
          <a:xfrm>
            <a:off x="4626163" y="1484538"/>
            <a:ext cx="4243735" cy="4280805"/>
          </a:xfrm>
          <a:prstGeom prst="roundRect">
            <a:avLst>
              <a:gd name="adj" fmla="val 4390"/>
            </a:avLst>
          </a:prstGeom>
          <a:solidFill>
            <a:schemeClr val="bg1">
              <a:lumMod val="85000"/>
            </a:schemeClr>
          </a:solidFill>
          <a:ln w="190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200"/>
              </a:spcAft>
            </a:pPr>
            <a:r>
              <a:rPr lang="en-US" b="1" i="1" dirty="0">
                <a:solidFill>
                  <a:schemeClr val="tx1"/>
                </a:solidFill>
                <a:latin typeface="Franklin Gothic Medium" panose="020B0603020102020204" pitchFamily="34" charset="0"/>
              </a:rPr>
              <a:t>Other Upcoming Events</a:t>
            </a:r>
          </a:p>
          <a:p>
            <a:pPr marL="285750" indent="-285750">
              <a:spcAft>
                <a:spcPts val="1200"/>
              </a:spcAft>
              <a:buFont typeface="Arial" panose="020B0604020202020204" pitchFamily="34" charset="0"/>
              <a:buChar char="•"/>
            </a:pPr>
            <a:r>
              <a:rPr lang="en-US" dirty="0">
                <a:solidFill>
                  <a:schemeClr val="tx1"/>
                </a:solidFill>
                <a:latin typeface="Franklin Gothic Medium" panose="020B0603020102020204" pitchFamily="34" charset="0"/>
              </a:rPr>
              <a:t>Virtual Office Hours: Weekly, began in Spring, 2019</a:t>
            </a:r>
          </a:p>
          <a:p>
            <a:pPr marL="285750" indent="-285750">
              <a:spcAft>
                <a:spcPts val="1200"/>
              </a:spcAft>
              <a:buFont typeface="Arial" panose="020B0604020202020204" pitchFamily="34" charset="0"/>
              <a:buChar char="•"/>
            </a:pPr>
            <a:endParaRPr lang="en-US" dirty="0">
              <a:solidFill>
                <a:schemeClr val="tx1"/>
              </a:solidFill>
              <a:latin typeface="Franklin Gothic Medium" panose="020B0603020102020204" pitchFamily="34" charset="0"/>
            </a:endParaRPr>
          </a:p>
          <a:p>
            <a:pPr>
              <a:spcAft>
                <a:spcPts val="1200"/>
              </a:spcAft>
            </a:pPr>
            <a:endParaRPr lang="en-US" dirty="0">
              <a:solidFill>
                <a:schemeClr val="tx1"/>
              </a:solidFill>
              <a:latin typeface="Franklin Gothic Medium" panose="020B0603020102020204" pitchFamily="34" charset="0"/>
            </a:endParaRPr>
          </a:p>
          <a:p>
            <a:pPr marL="285750" indent="-285750">
              <a:spcAft>
                <a:spcPts val="1200"/>
              </a:spcAft>
              <a:buFont typeface="Arial" panose="020B0604020202020204" pitchFamily="34" charset="0"/>
              <a:buChar char="•"/>
            </a:pPr>
            <a:r>
              <a:rPr lang="en-US" dirty="0">
                <a:solidFill>
                  <a:schemeClr val="tx1"/>
                </a:solidFill>
                <a:latin typeface="Franklin Gothic Medium" panose="020B0603020102020204" pitchFamily="34" charset="0"/>
              </a:rPr>
              <a:t>Provider/PHP Meet and Greets: began in Spring, 2019 </a:t>
            </a:r>
          </a:p>
          <a:p>
            <a:pPr marL="742950" lvl="1" indent="-285750">
              <a:spcAft>
                <a:spcPts val="1200"/>
              </a:spcAft>
              <a:buFont typeface="Arial" panose="020B0604020202020204" pitchFamily="34" charset="0"/>
              <a:buChar char="•"/>
            </a:pPr>
            <a:r>
              <a:rPr lang="en-US" dirty="0">
                <a:solidFill>
                  <a:schemeClr val="tx1"/>
                </a:solidFill>
                <a:latin typeface="Franklin Gothic Medium" panose="020B0603020102020204" pitchFamily="34" charset="0"/>
              </a:rPr>
              <a:t>First round ended 4/26/19</a:t>
            </a:r>
          </a:p>
        </p:txBody>
      </p:sp>
      <p:grpSp>
        <p:nvGrpSpPr>
          <p:cNvPr id="9" name="Group 8">
            <a:extLst>
              <a:ext uri="{FF2B5EF4-FFF2-40B4-BE49-F238E27FC236}">
                <a16:creationId xmlns:a16="http://schemas.microsoft.com/office/drawing/2014/main" id="{15AF23BD-418C-453C-A85D-25CDB0513EE6}"/>
              </a:ext>
            </a:extLst>
          </p:cNvPr>
          <p:cNvGrpSpPr/>
          <p:nvPr/>
        </p:nvGrpSpPr>
        <p:grpSpPr>
          <a:xfrm>
            <a:off x="58174" y="41889"/>
            <a:ext cx="9039829" cy="304800"/>
            <a:chOff x="58174" y="67056"/>
            <a:chExt cx="9039829" cy="304800"/>
          </a:xfrm>
        </p:grpSpPr>
        <p:grpSp>
          <p:nvGrpSpPr>
            <p:cNvPr id="10" name="Group 9">
              <a:extLst>
                <a:ext uri="{FF2B5EF4-FFF2-40B4-BE49-F238E27FC236}">
                  <a16:creationId xmlns:a16="http://schemas.microsoft.com/office/drawing/2014/main" id="{521C2B67-BEF5-4E14-BD16-EF4AB7E60043}"/>
                </a:ext>
              </a:extLst>
            </p:cNvPr>
            <p:cNvGrpSpPr/>
            <p:nvPr/>
          </p:nvGrpSpPr>
          <p:grpSpPr>
            <a:xfrm>
              <a:off x="58174" y="67056"/>
              <a:ext cx="6035156" cy="304800"/>
              <a:chOff x="58174" y="67056"/>
              <a:chExt cx="6035156" cy="304800"/>
            </a:xfrm>
          </p:grpSpPr>
          <p:grpSp>
            <p:nvGrpSpPr>
              <p:cNvPr id="13" name="Group 12">
                <a:extLst>
                  <a:ext uri="{FF2B5EF4-FFF2-40B4-BE49-F238E27FC236}">
                    <a16:creationId xmlns:a16="http://schemas.microsoft.com/office/drawing/2014/main" id="{B67C6E75-8F0B-45A3-85B0-B6E859E853C7}"/>
                  </a:ext>
                </a:extLst>
              </p:cNvPr>
              <p:cNvGrpSpPr/>
              <p:nvPr/>
            </p:nvGrpSpPr>
            <p:grpSpPr>
              <a:xfrm>
                <a:off x="58174" y="67056"/>
                <a:ext cx="4543252" cy="304800"/>
                <a:chOff x="58174" y="67056"/>
                <a:chExt cx="4543252" cy="304800"/>
              </a:xfrm>
            </p:grpSpPr>
            <p:sp>
              <p:nvSpPr>
                <p:cNvPr id="15" name="Chevron 29">
                  <a:extLst>
                    <a:ext uri="{FF2B5EF4-FFF2-40B4-BE49-F238E27FC236}">
                      <a16:creationId xmlns:a16="http://schemas.microsoft.com/office/drawing/2014/main" id="{7B2B890D-387F-4358-AC12-700C91AC4E49}"/>
                    </a:ext>
                  </a:extLst>
                </p:cNvPr>
                <p:cNvSpPr/>
                <p:nvPr/>
              </p:nvSpPr>
              <p:spPr bwMode="auto">
                <a:xfrm>
                  <a:off x="58174" y="67056"/>
                  <a:ext cx="1563624" cy="304800"/>
                </a:xfrm>
                <a:prstGeom prst="chevron">
                  <a:avLst/>
                </a:prstGeom>
                <a:solidFill>
                  <a:schemeClr val="bg1">
                    <a:lumMod val="75000"/>
                  </a:schemeClr>
                </a:solidFill>
                <a:ln w="38100" cap="flat" cmpd="sng" algn="ctr">
                  <a:solidFill>
                    <a:schemeClr val="bg1">
                      <a:lumMod val="75000"/>
                    </a:schemeClr>
                  </a:solidFill>
                  <a:prstDash val="solid"/>
                </a:ln>
                <a:effectLst/>
              </p:spPr>
              <p:txBody>
                <a:bodyPr anchor="ctr"/>
                <a:lstStyle/>
                <a:p>
                  <a:pPr algn="ctr" defTabSz="914400"/>
                  <a:r>
                    <a:rPr lang="en-US" sz="1200" b="1" kern="0" dirty="0">
                      <a:solidFill>
                        <a:prstClr val="white"/>
                      </a:solidFill>
                      <a:latin typeface="Calibri"/>
                    </a:rPr>
                    <a:t>Tailored Plan Design</a:t>
                  </a:r>
                </a:p>
              </p:txBody>
            </p:sp>
            <p:sp>
              <p:nvSpPr>
                <p:cNvPr id="16" name="Rectangle 14">
                  <a:extLst>
                    <a:ext uri="{FF2B5EF4-FFF2-40B4-BE49-F238E27FC236}">
                      <a16:creationId xmlns:a16="http://schemas.microsoft.com/office/drawing/2014/main" id="{55EF4C15-B2A2-44F6-B9E6-6F8FBA28A9B0}"/>
                    </a:ext>
                  </a:extLst>
                </p:cNvPr>
                <p:cNvSpPr/>
                <p:nvPr/>
              </p:nvSpPr>
              <p:spPr bwMode="auto">
                <a:xfrm>
                  <a:off x="1548646" y="67056"/>
                  <a:ext cx="1563624" cy="304800"/>
                </a:xfrm>
                <a:prstGeom prst="chevron">
                  <a:avLst/>
                </a:prstGeom>
                <a:solidFill>
                  <a:schemeClr val="bg1">
                    <a:lumMod val="75000"/>
                  </a:schemeClr>
                </a:solidFill>
                <a:ln w="38100" cap="flat" cmpd="sng" algn="ctr">
                  <a:solidFill>
                    <a:schemeClr val="bg1">
                      <a:lumMod val="75000"/>
                    </a:schemeClr>
                  </a:solidFill>
                  <a:prstDash val="solid"/>
                </a:ln>
                <a:effectLst/>
              </p:spPr>
              <p:txBody>
                <a:bodyPr anchor="ctr"/>
                <a:lstStyle/>
                <a:p>
                  <a:pPr algn="ctr"/>
                  <a:r>
                    <a:rPr lang="en-US" sz="1200" b="1" kern="0" dirty="0">
                      <a:solidFill>
                        <a:prstClr val="white"/>
                      </a:solidFill>
                    </a:rPr>
                    <a:t>Design</a:t>
                  </a:r>
                </a:p>
              </p:txBody>
            </p:sp>
            <p:sp>
              <p:nvSpPr>
                <p:cNvPr id="17" name="Rectangle 14">
                  <a:extLst>
                    <a:ext uri="{FF2B5EF4-FFF2-40B4-BE49-F238E27FC236}">
                      <a16:creationId xmlns:a16="http://schemas.microsoft.com/office/drawing/2014/main" id="{A9F520D9-0ECD-451B-B51C-81F7FE362123}"/>
                    </a:ext>
                  </a:extLst>
                </p:cNvPr>
                <p:cNvSpPr/>
                <p:nvPr/>
              </p:nvSpPr>
              <p:spPr bwMode="auto">
                <a:xfrm>
                  <a:off x="3037802" y="67056"/>
                  <a:ext cx="1563624" cy="304800"/>
                </a:xfrm>
                <a:prstGeom prst="chevron">
                  <a:avLst/>
                </a:prstGeom>
                <a:solidFill>
                  <a:schemeClr val="bg1">
                    <a:lumMod val="75000"/>
                  </a:schemeClr>
                </a:solidFill>
                <a:ln w="38100" cap="flat" cmpd="sng" algn="ctr">
                  <a:solidFill>
                    <a:schemeClr val="bg1">
                      <a:lumMod val="75000"/>
                    </a:schemeClr>
                  </a:solidFill>
                  <a:prstDash val="solid"/>
                </a:ln>
                <a:effectLst/>
              </p:spPr>
              <p:txBody>
                <a:bodyPr anchor="ctr"/>
                <a:lstStyle/>
                <a:p>
                  <a:pPr algn="ctr" defTabSz="914400"/>
                  <a:r>
                    <a:rPr lang="en-US" sz="1200" b="1" kern="0" dirty="0">
                      <a:solidFill>
                        <a:prstClr val="white"/>
                      </a:solidFill>
                      <a:latin typeface="Calibri"/>
                    </a:rPr>
                    <a:t>Procurement</a:t>
                  </a:r>
                </a:p>
              </p:txBody>
            </p:sp>
          </p:grpSp>
          <p:sp>
            <p:nvSpPr>
              <p:cNvPr id="14" name="Rectangle 14">
                <a:extLst>
                  <a:ext uri="{FF2B5EF4-FFF2-40B4-BE49-F238E27FC236}">
                    <a16:creationId xmlns:a16="http://schemas.microsoft.com/office/drawing/2014/main" id="{5DE1C6E9-96A0-4993-9C35-7E65A3805AE4}"/>
                  </a:ext>
                </a:extLst>
              </p:cNvPr>
              <p:cNvSpPr/>
              <p:nvPr/>
            </p:nvSpPr>
            <p:spPr bwMode="auto">
              <a:xfrm>
                <a:off x="4529706" y="67056"/>
                <a:ext cx="1563624" cy="304800"/>
              </a:xfrm>
              <a:prstGeom prst="chevron">
                <a:avLst/>
              </a:prstGeom>
              <a:solidFill>
                <a:schemeClr val="bg1">
                  <a:lumMod val="75000"/>
                </a:schemeClr>
              </a:solidFill>
              <a:ln w="38100" cap="flat" cmpd="sng" algn="ctr">
                <a:solidFill>
                  <a:schemeClr val="bg1">
                    <a:lumMod val="75000"/>
                  </a:schemeClr>
                </a:solidFill>
                <a:prstDash val="solid"/>
              </a:ln>
              <a:effectLst/>
            </p:spPr>
            <p:txBody>
              <a:bodyPr anchor="ctr"/>
              <a:lstStyle/>
              <a:p>
                <a:pPr algn="ctr"/>
                <a:r>
                  <a:rPr lang="en-US" sz="1100" b="1" kern="0" dirty="0">
                    <a:solidFill>
                      <a:prstClr val="white"/>
                    </a:solidFill>
                  </a:rPr>
                  <a:t>Engagement</a:t>
                </a:r>
              </a:p>
            </p:txBody>
          </p:sp>
        </p:grpSp>
        <p:sp>
          <p:nvSpPr>
            <p:cNvPr id="11" name="Rectangle 14">
              <a:extLst>
                <a:ext uri="{FF2B5EF4-FFF2-40B4-BE49-F238E27FC236}">
                  <a16:creationId xmlns:a16="http://schemas.microsoft.com/office/drawing/2014/main" id="{FD411FD5-A361-418D-BF6E-2E74EFE6FE12}"/>
                </a:ext>
              </a:extLst>
            </p:cNvPr>
            <p:cNvSpPr/>
            <p:nvPr/>
          </p:nvSpPr>
          <p:spPr bwMode="auto">
            <a:xfrm>
              <a:off x="6027393" y="67056"/>
              <a:ext cx="1563624" cy="304800"/>
            </a:xfrm>
            <a:prstGeom prst="chevron">
              <a:avLst/>
            </a:prstGeom>
            <a:solidFill>
              <a:schemeClr val="bg1">
                <a:lumMod val="75000"/>
              </a:schemeClr>
            </a:solidFill>
            <a:ln w="38100" cap="flat" cmpd="sng" algn="ctr">
              <a:solidFill>
                <a:schemeClr val="bg1">
                  <a:lumMod val="75000"/>
                </a:schemeClr>
              </a:solidFill>
              <a:prstDash val="solid"/>
            </a:ln>
            <a:effectLst/>
          </p:spPr>
          <p:txBody>
            <a:bodyPr anchor="ctr"/>
            <a:lstStyle/>
            <a:p>
              <a:pPr algn="ctr"/>
              <a:r>
                <a:rPr lang="en-US" sz="1200" b="1" kern="0" dirty="0">
                  <a:solidFill>
                    <a:prstClr val="white"/>
                  </a:solidFill>
                </a:rPr>
                <a:t>I</a:t>
              </a:r>
              <a:r>
                <a:rPr lang="en-US" sz="1100" b="1" kern="0" dirty="0">
                  <a:solidFill>
                    <a:prstClr val="white"/>
                  </a:solidFill>
                </a:rPr>
                <a:t>mplementation</a:t>
              </a:r>
              <a:endParaRPr lang="en-US" sz="1200" b="1" kern="0" dirty="0">
                <a:solidFill>
                  <a:prstClr val="white"/>
                </a:solidFill>
              </a:endParaRPr>
            </a:p>
          </p:txBody>
        </p:sp>
        <p:sp>
          <p:nvSpPr>
            <p:cNvPr id="12" name="Rectangle 14">
              <a:extLst>
                <a:ext uri="{FF2B5EF4-FFF2-40B4-BE49-F238E27FC236}">
                  <a16:creationId xmlns:a16="http://schemas.microsoft.com/office/drawing/2014/main" id="{AE28DAB6-84CE-45B8-8C4B-80A9BB00A388}"/>
                </a:ext>
              </a:extLst>
            </p:cNvPr>
            <p:cNvSpPr/>
            <p:nvPr/>
          </p:nvSpPr>
          <p:spPr bwMode="auto">
            <a:xfrm>
              <a:off x="7534379" y="67056"/>
              <a:ext cx="1563624" cy="304800"/>
            </a:xfrm>
            <a:prstGeom prst="chevron">
              <a:avLst/>
            </a:prstGeom>
            <a:solidFill>
              <a:srgbClr val="336699"/>
            </a:solidFill>
            <a:ln w="38100" cap="flat" cmpd="sng" algn="ctr">
              <a:solidFill>
                <a:schemeClr val="bg1">
                  <a:lumMod val="75000"/>
                </a:schemeClr>
              </a:solidFill>
              <a:prstDash val="solid"/>
            </a:ln>
            <a:effectLst/>
          </p:spPr>
          <p:txBody>
            <a:bodyPr anchor="ctr"/>
            <a:lstStyle/>
            <a:p>
              <a:pPr algn="ctr"/>
              <a:r>
                <a:rPr lang="en-US" sz="1200" b="1" kern="0" dirty="0">
                  <a:solidFill>
                    <a:prstClr val="white"/>
                  </a:solidFill>
                </a:rPr>
                <a:t>Training</a:t>
              </a:r>
            </a:p>
          </p:txBody>
        </p:sp>
      </p:grpSp>
    </p:spTree>
    <p:extLst>
      <p:ext uri="{BB962C8B-B14F-4D97-AF65-F5344CB8AC3E}">
        <p14:creationId xmlns:p14="http://schemas.microsoft.com/office/powerpoint/2010/main" val="2713069207"/>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C1968-3CEF-43B8-8055-64C9756E9BA3}"/>
              </a:ext>
            </a:extLst>
          </p:cNvPr>
          <p:cNvSpPr>
            <a:spLocks noGrp="1"/>
          </p:cNvSpPr>
          <p:nvPr>
            <p:ph type="title"/>
          </p:nvPr>
        </p:nvSpPr>
        <p:spPr/>
        <p:txBody>
          <a:bodyPr/>
          <a:lstStyle/>
          <a:p>
            <a:endParaRPr lang="en-US"/>
          </a:p>
        </p:txBody>
      </p:sp>
      <p:sp>
        <p:nvSpPr>
          <p:cNvPr id="3" name="Slide Number Placeholder 2">
            <a:extLst>
              <a:ext uri="{FF2B5EF4-FFF2-40B4-BE49-F238E27FC236}">
                <a16:creationId xmlns:a16="http://schemas.microsoft.com/office/drawing/2014/main" id="{9B6A6C24-DBEC-4F33-8F8A-5D6812B1F46F}"/>
              </a:ext>
            </a:extLst>
          </p:cNvPr>
          <p:cNvSpPr>
            <a:spLocks noGrp="1"/>
          </p:cNvSpPr>
          <p:nvPr>
            <p:ph type="sldNum" sz="quarter" idx="14"/>
          </p:nvPr>
        </p:nvSpPr>
        <p:spPr/>
        <p:txBody>
          <a:bodyPr/>
          <a:lstStyle/>
          <a:p>
            <a:fld id="{11F27F3A-B3E9-41ED-AF8F-A365F10BB65F}" type="slidenum">
              <a:rPr lang="en-US" smtClean="0"/>
              <a:pPr/>
              <a:t>8</a:t>
            </a:fld>
            <a:endParaRPr lang="en-US" dirty="0"/>
          </a:p>
        </p:txBody>
      </p:sp>
      <p:pic>
        <p:nvPicPr>
          <p:cNvPr id="4" name="Picture 3">
            <a:extLst>
              <a:ext uri="{FF2B5EF4-FFF2-40B4-BE49-F238E27FC236}">
                <a16:creationId xmlns:a16="http://schemas.microsoft.com/office/drawing/2014/main" id="{1E7FF890-9378-4FAB-8E8B-E6828CAEE394}"/>
              </a:ext>
            </a:extLst>
          </p:cNvPr>
          <p:cNvPicPr>
            <a:picLocks noChangeAspect="1"/>
          </p:cNvPicPr>
          <p:nvPr/>
        </p:nvPicPr>
        <p:blipFill>
          <a:blip r:embed="rId2"/>
          <a:stretch>
            <a:fillRect/>
          </a:stretch>
        </p:blipFill>
        <p:spPr>
          <a:xfrm>
            <a:off x="167131" y="199745"/>
            <a:ext cx="8809738" cy="6278057"/>
          </a:xfrm>
          <a:prstGeom prst="rect">
            <a:avLst/>
          </a:prstGeom>
        </p:spPr>
      </p:pic>
    </p:spTree>
    <p:extLst>
      <p:ext uri="{BB962C8B-B14F-4D97-AF65-F5344CB8AC3E}">
        <p14:creationId xmlns:p14="http://schemas.microsoft.com/office/powerpoint/2010/main" val="3420528785"/>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2C1FB68-093D-4B86-A23F-73822612F057}"/>
              </a:ext>
            </a:extLst>
          </p:cNvPr>
          <p:cNvSpPr>
            <a:spLocks noGrp="1"/>
          </p:cNvSpPr>
          <p:nvPr>
            <p:ph type="sldNum" sz="quarter" idx="14"/>
          </p:nvPr>
        </p:nvSpPr>
        <p:spPr/>
        <p:txBody>
          <a:bodyPr/>
          <a:lstStyle/>
          <a:p>
            <a:fld id="{11F27F3A-B3E9-41ED-AF8F-A365F10BB65F}" type="slidenum">
              <a:rPr lang="en-US" smtClean="0"/>
              <a:pPr/>
              <a:t>9</a:t>
            </a:fld>
            <a:endParaRPr lang="en-US" dirty="0"/>
          </a:p>
        </p:txBody>
      </p:sp>
      <p:sp>
        <p:nvSpPr>
          <p:cNvPr id="3" name="TextBox 2">
            <a:extLst>
              <a:ext uri="{FF2B5EF4-FFF2-40B4-BE49-F238E27FC236}">
                <a16:creationId xmlns:a16="http://schemas.microsoft.com/office/drawing/2014/main" id="{E7CF23AB-1B0D-49D8-A7B8-05203975BB9B}"/>
              </a:ext>
            </a:extLst>
          </p:cNvPr>
          <p:cNvSpPr txBox="1"/>
          <p:nvPr/>
        </p:nvSpPr>
        <p:spPr>
          <a:xfrm>
            <a:off x="691376" y="556813"/>
            <a:ext cx="8051180" cy="4247317"/>
          </a:xfrm>
          <a:prstGeom prst="rect">
            <a:avLst/>
          </a:prstGeom>
          <a:noFill/>
        </p:spPr>
        <p:txBody>
          <a:bodyPr wrap="square" rtlCol="0">
            <a:spAutoFit/>
          </a:bodyPr>
          <a:lstStyle/>
          <a:p>
            <a:r>
              <a:rPr lang="en-US" b="1" dirty="0"/>
              <a:t>Healthy Opportunities Pilots Overview </a:t>
            </a:r>
          </a:p>
          <a:p>
            <a:endParaRPr lang="en-US" dirty="0"/>
          </a:p>
          <a:p>
            <a:r>
              <a:rPr lang="en-US" dirty="0"/>
              <a:t>North Carolina will implement an innovative five-year Pilot program that enables PHPs to pay for non-medical services directly related to health outcomes for high-need Medicaid enrollees living in selected communities</a:t>
            </a:r>
          </a:p>
          <a:p>
            <a:endParaRPr lang="en-US" dirty="0"/>
          </a:p>
          <a:p>
            <a:endParaRPr lang="en-US" dirty="0"/>
          </a:p>
          <a:p>
            <a:r>
              <a:rPr lang="en-US" dirty="0"/>
              <a:t>Over the next five years, the Pilots will provide up to </a:t>
            </a:r>
            <a:r>
              <a:rPr lang="en-US" dirty="0">
                <a:highlight>
                  <a:srgbClr val="FFFF00"/>
                </a:highlight>
              </a:rPr>
              <a:t>$650 million </a:t>
            </a:r>
            <a:r>
              <a:rPr lang="en-US" dirty="0"/>
              <a:t>in Medicaid funding to cover the cost of select Pilot services related to housing, food, transportation and interpersonal safety that directly impact the health outcomes and health care costs of enrollees in two to four geographic areas of the state. </a:t>
            </a:r>
            <a:br>
              <a:rPr lang="en-US" dirty="0"/>
            </a:br>
            <a:br>
              <a:rPr lang="en-US" dirty="0"/>
            </a:br>
            <a:endParaRPr lang="en-US" dirty="0"/>
          </a:p>
          <a:p>
            <a:endParaRPr lang="en-US" dirty="0"/>
          </a:p>
        </p:txBody>
      </p:sp>
    </p:spTree>
    <p:extLst>
      <p:ext uri="{BB962C8B-B14F-4D97-AF65-F5344CB8AC3E}">
        <p14:creationId xmlns:p14="http://schemas.microsoft.com/office/powerpoint/2010/main" val="682906019"/>
      </p:ext>
    </p:extLst>
  </p:cSld>
  <p:clrMapOvr>
    <a:masterClrMapping/>
  </p:clrMapOvr>
  <p:transition>
    <p:fade/>
  </p:transition>
</p:sld>
</file>

<file path=ppt/theme/theme1.xml><?xml version="1.0" encoding="utf-8"?>
<a:theme xmlns:a="http://schemas.openxmlformats.org/drawingml/2006/main" name="2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17983</TotalTime>
  <Words>1016</Words>
  <Application>Microsoft Office PowerPoint</Application>
  <PresentationFormat>On-screen Show (4:3)</PresentationFormat>
  <Paragraphs>179</Paragraphs>
  <Slides>19</Slides>
  <Notes>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Franklin Gothic Book</vt:lpstr>
      <vt:lpstr>Franklin Gothic Demi Cond</vt:lpstr>
      <vt:lpstr>Franklin Gothic Medium</vt:lpstr>
      <vt:lpstr>Franklin Gothic Medium Cond</vt:lpstr>
      <vt:lpstr>Gotham Bold</vt:lpstr>
      <vt:lpstr>Times New Roman</vt:lpstr>
      <vt:lpstr>Wingdings</vt:lpstr>
      <vt:lpstr>2_Office Theme</vt:lpstr>
      <vt:lpstr>PowerPoint Presentation</vt:lpstr>
      <vt:lpstr>Standard Plan Regions and Rollout Dates Defined</vt:lpstr>
      <vt:lpstr>PHPs Selected for NC Medicaid Managed Care</vt:lpstr>
      <vt:lpstr>PowerPoint Presentation</vt:lpstr>
      <vt:lpstr>Medicaid Payment model changes</vt:lpstr>
      <vt:lpstr>PowerPoint Presentation</vt:lpstr>
      <vt:lpstr>PowerPoint Presentation</vt:lpstr>
      <vt:lpstr>PowerPoint Presentation</vt:lpstr>
      <vt:lpstr>PowerPoint Presentation</vt:lpstr>
      <vt:lpstr>Healthy Opportunities</vt:lpstr>
      <vt:lpstr>  The Healthy Opportunities Pilots (the Pilots) present an unprecedented opportunity to test the impact of providing selected evidence-based interventions to Medicaid enrollees.   • To cover the cost of the federally-approved Pilot services, and  • To support, in the early years of the demonstration, capacity building for Lead Pilot Entities and to strengthen the ability of human services organizations to participate effectively in the Pilots.   All PHPs who have enrollees in the geographic regions of the Pilots will be required to participate.  Up to $100 million of the $650 million in Pilot funds may be used for these infrastructure investments.     </vt:lpstr>
      <vt:lpstr>    Approved Services  1. Housing (tenancy support)  2. Food (food services)  3. Transportation (public transit/taxis)  4. Interpersonal Violence/Toxic stress (legal, BH support, parenting support, home visit)   </vt:lpstr>
      <vt:lpstr>PowerPoint Presentation</vt:lpstr>
      <vt:lpstr>PowerPoint Presentation</vt:lpstr>
      <vt:lpstr>Through NCCARE360, community partners will have access to:   -A robust statewide resource directory that will include a call center with dedicated navigators, a data team verifying resources and text and chat capabilities.  -A data repository to integrate resource directories across the state to share resource data.  -A shared technology platform that enables health care and human service providers to send and receive secure electronic referrals, seamlessly communicate in real-time, securely share client information and track outcomes.  -A community engagement team working with community-based organizations, social service agencies, health systems, independent providers and more to create a statewide coordinated care network.    NCCARE360 implementation started in January 2019. NCCARE360 will be available in every county in North Carolina with full statewide implementation by end of 2020 </vt:lpstr>
      <vt:lpstr> NCCARE360 is the first statewide coordinated care network to electronically connect those with identified needs to community resources and allow for a feedback loop on the outcome of that connection.  </vt:lpstr>
      <vt:lpstr>PowerPoint Presentation</vt:lpstr>
      <vt:lpstr>Timeline for Healthy Opportunities</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Taryn Dietrich</dc:creator>
  <cp:lastModifiedBy>Galvez, Nicholas</cp:lastModifiedBy>
  <cp:revision>707</cp:revision>
  <cp:lastPrinted>2019-05-16T17:36:13Z</cp:lastPrinted>
  <dcterms:created xsi:type="dcterms:W3CDTF">2015-07-07T20:02:11Z</dcterms:created>
  <dcterms:modified xsi:type="dcterms:W3CDTF">2019-05-20T21:14:28Z</dcterms:modified>
</cp:coreProperties>
</file>