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448" r:id="rId2"/>
    <p:sldId id="1792" r:id="rId3"/>
    <p:sldId id="1791" r:id="rId4"/>
    <p:sldId id="794" r:id="rId5"/>
    <p:sldId id="1839" r:id="rId6"/>
    <p:sldId id="1812" r:id="rId7"/>
    <p:sldId id="1828" r:id="rId8"/>
    <p:sldId id="1829" r:id="rId9"/>
    <p:sldId id="1840" r:id="rId10"/>
    <p:sldId id="1808" r:id="rId11"/>
    <p:sldId id="1831" r:id="rId12"/>
    <p:sldId id="1838" r:id="rId13"/>
    <p:sldId id="1835" r:id="rId14"/>
    <p:sldId id="1833" r:id="rId15"/>
    <p:sldId id="1841" r:id="rId16"/>
    <p:sldId id="1830" r:id="rId17"/>
    <p:sldId id="1834" r:id="rId18"/>
    <p:sldId id="1836" r:id="rId19"/>
    <p:sldId id="502"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extLst>
      <p:ext uri="{19B8F6BF-5375-455C-9EA6-DF929625EA0E}">
        <p15:presenceInfo xmlns:p15="http://schemas.microsoft.com/office/powerpoint/2012/main" userId="S-1-5-21-2744878847-1876734302-662453930-4996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477389"/>
    <a:srgbClr val="E9F0F3"/>
    <a:srgbClr val="DBE7EC"/>
    <a:srgbClr val="F8F9FA"/>
    <a:srgbClr val="E9EDEF"/>
    <a:srgbClr val="D0D9DE"/>
    <a:srgbClr val="79A4B9"/>
    <a:srgbClr val="568AA4"/>
    <a:srgbClr val="94B6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50" autoAdjust="0"/>
    <p:restoredTop sz="81053" autoAdjust="0"/>
  </p:normalViewPr>
  <p:slideViewPr>
    <p:cSldViewPr snapToGrid="0">
      <p:cViewPr varScale="1">
        <p:scale>
          <a:sx n="86" d="100"/>
          <a:sy n="86" d="100"/>
        </p:scale>
        <p:origin x="2352" y="84"/>
      </p:cViewPr>
      <p:guideLst/>
    </p:cSldViewPr>
  </p:slideViewPr>
  <p:notesTextViewPr>
    <p:cViewPr>
      <p:scale>
        <a:sx n="1" d="1"/>
        <a:sy n="1" d="1"/>
      </p:scale>
      <p:origin x="0" y="0"/>
    </p:cViewPr>
  </p:notesTextViewPr>
  <p:sorterViewPr>
    <p:cViewPr>
      <p:scale>
        <a:sx n="110" d="100"/>
        <a:sy n="110" d="100"/>
      </p:scale>
      <p:origin x="0" y="0"/>
    </p:cViewPr>
  </p:sorterViewPr>
  <p:notesViewPr>
    <p:cSldViewPr snapToGrid="0">
      <p:cViewPr varScale="1">
        <p:scale>
          <a:sx n="84" d="100"/>
          <a:sy n="84" d="100"/>
        </p:scale>
        <p:origin x="379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5/20/2019</a:t>
            </a:fld>
            <a:endParaRPr lang="en-US" dirty="0"/>
          </a:p>
        </p:txBody>
      </p:sp>
      <p:sp>
        <p:nvSpPr>
          <p:cNvPr id="4" name="Footer Placeholder 3"/>
          <p:cNvSpPr>
            <a:spLocks noGrp="1"/>
          </p:cNvSpPr>
          <p:nvPr>
            <p:ph type="ftr" sz="quarter" idx="2"/>
          </p:nvPr>
        </p:nvSpPr>
        <p:spPr>
          <a:xfrm>
            <a:off x="1" y="8829823"/>
            <a:ext cx="3038475"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5/20/2019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167705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AB915C-334B-4D61-8DFD-193315B65E0E}" type="slidenum">
              <a:rPr lang="en-US" smtClean="0"/>
              <a:t>2</a:t>
            </a:fld>
            <a:endParaRPr lang="en-US" dirty="0"/>
          </a:p>
        </p:txBody>
      </p:sp>
    </p:spTree>
    <p:extLst>
      <p:ext uri="{BB962C8B-B14F-4D97-AF65-F5344CB8AC3E}">
        <p14:creationId xmlns:p14="http://schemas.microsoft.com/office/powerpoint/2010/main" val="2899439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moving forward with implementation despite protests. </a:t>
            </a:r>
          </a:p>
          <a:p>
            <a:r>
              <a:rPr lang="en-US" dirty="0"/>
              <a:t>Have legal and procurement process to deal with protests. DHHS in slient period as it relates to add’l information </a:t>
            </a:r>
          </a:p>
        </p:txBody>
      </p:sp>
      <p:sp>
        <p:nvSpPr>
          <p:cNvPr id="4" name="Slide Number Placeholder 3"/>
          <p:cNvSpPr>
            <a:spLocks noGrp="1"/>
          </p:cNvSpPr>
          <p:nvPr>
            <p:ph type="sldNum" sz="quarter" idx="5"/>
          </p:nvPr>
        </p:nvSpPr>
        <p:spPr/>
        <p:txBody>
          <a:bodyPr/>
          <a:lstStyle/>
          <a:p>
            <a:fld id="{72AB915C-334B-4D61-8DFD-193315B65E0E}" type="slidenum">
              <a:rPr lang="en-US" smtClean="0"/>
              <a:t>3</a:t>
            </a:fld>
            <a:endParaRPr lang="en-US" dirty="0"/>
          </a:p>
        </p:txBody>
      </p:sp>
    </p:spTree>
    <p:extLst>
      <p:ext uri="{BB962C8B-B14F-4D97-AF65-F5344CB8AC3E}">
        <p14:creationId xmlns:p14="http://schemas.microsoft.com/office/powerpoint/2010/main" val="3012574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706CA6-53B4-45D3-B391-85B12A28BF05}" type="slidenum">
              <a:rPr lang="en-US" smtClean="0"/>
              <a:t>4</a:t>
            </a:fld>
            <a:endParaRPr lang="en-US" dirty="0"/>
          </a:p>
        </p:txBody>
      </p:sp>
    </p:spTree>
    <p:extLst>
      <p:ext uri="{BB962C8B-B14F-4D97-AF65-F5344CB8AC3E}">
        <p14:creationId xmlns:p14="http://schemas.microsoft.com/office/powerpoint/2010/main" val="2611318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267" lvl="2" indent="-170267" defTabSz="908091">
              <a:buFont typeface="Arial" panose="020B0604020202020204" pitchFamily="34" charset="0"/>
              <a:buChar char="•"/>
              <a:defRPr/>
            </a:pPr>
            <a:r>
              <a:rPr lang="en-US" i="1" dirty="0"/>
              <a:t>A series of topic-based webinars will educate providers on key topics to effectively serve their patients in the transition to managed care; factsheets and FAQs will accompany each webinar.</a:t>
            </a:r>
            <a:endParaRPr lang="en-US" sz="1400" dirty="0"/>
          </a:p>
          <a:p>
            <a:pPr marL="170267" lvl="2" indent="-170267" defTabSz="908091">
              <a:buFont typeface="Arial" panose="020B0604020202020204" pitchFamily="34" charset="0"/>
              <a:buChar char="•"/>
              <a:defRPr/>
            </a:pPr>
            <a:r>
              <a:rPr lang="en-US" i="1" dirty="0"/>
              <a:t>The DHHS webpage will serve as a central hub for providers to access resources about the transition to managed care.</a:t>
            </a:r>
            <a:endParaRPr lang="en-US" sz="1400" dirty="0"/>
          </a:p>
          <a:p>
            <a:endParaRPr lang="en-US" dirty="0"/>
          </a:p>
        </p:txBody>
      </p:sp>
      <p:sp>
        <p:nvSpPr>
          <p:cNvPr id="4" name="Slide Number Placeholder 3"/>
          <p:cNvSpPr>
            <a:spLocks noGrp="1"/>
          </p:cNvSpPr>
          <p:nvPr>
            <p:ph type="sldNum" sz="quarter" idx="10"/>
          </p:nvPr>
        </p:nvSpPr>
        <p:spPr/>
        <p:txBody>
          <a:bodyPr/>
          <a:lstStyle/>
          <a:p>
            <a:fld id="{BF706CA6-53B4-45D3-B391-85B12A28BF05}" type="slidenum">
              <a:rPr lang="en-US" smtClean="0"/>
              <a:t>7</a:t>
            </a:fld>
            <a:endParaRPr lang="en-US" dirty="0"/>
          </a:p>
        </p:txBody>
      </p:sp>
    </p:spTree>
    <p:extLst>
      <p:ext uri="{BB962C8B-B14F-4D97-AF65-F5344CB8AC3E}">
        <p14:creationId xmlns:p14="http://schemas.microsoft.com/office/powerpoint/2010/main" val="2611318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pPr fontAlgn="ctr">
              <a:spcAft>
                <a:spcPts val="1197"/>
              </a:spcAft>
            </a:pPr>
            <a:r>
              <a:rPr lang="en-US" dirty="0"/>
              <a:t>-Conversations began in 2013 at GA about transformation of Medicaid</a:t>
            </a:r>
          </a:p>
          <a:p>
            <a:pPr fontAlgn="ctr">
              <a:spcAft>
                <a:spcPts val="1197"/>
              </a:spcAft>
            </a:pPr>
            <a:r>
              <a:rPr lang="en-US" dirty="0"/>
              <a:t>-In 2015 GA passed enabling legislation that required the state to transform from FFS to managed care</a:t>
            </a:r>
          </a:p>
          <a:p>
            <a:pPr marL="171450" indent="-171450" fontAlgn="ctr">
              <a:spcAft>
                <a:spcPts val="1197"/>
              </a:spcAft>
              <a:buFontTx/>
              <a:buChar char="-"/>
            </a:pPr>
            <a:r>
              <a:rPr lang="en-US" dirty="0"/>
              <a:t>Initial legislation was silent on definitive path for LME-MCOs</a:t>
            </a:r>
          </a:p>
          <a:p>
            <a:pPr marL="171450" marR="0" lvl="0" indent="-171450" algn="l" defTabSz="914400" rtl="0" eaLnBrk="1" fontAlgn="ctr" latinLnBrk="0" hangingPunct="1">
              <a:lnSpc>
                <a:spcPct val="100000"/>
              </a:lnSpc>
              <a:spcBef>
                <a:spcPts val="0"/>
              </a:spcBef>
              <a:spcAft>
                <a:spcPts val="1197"/>
              </a:spcAft>
              <a:buClrTx/>
              <a:buSzTx/>
              <a:buFont typeface="Arial" panose="020B0604020202020204" pitchFamily="34" charset="0"/>
              <a:buChar char="•"/>
              <a:tabLst/>
              <a:defRPr/>
            </a:pPr>
            <a:r>
              <a:rPr lang="en-US" dirty="0"/>
              <a:t>SL2018-48 clearly supported full integration of care which is crucial to delivering whole-person care for populations with significant behavioral health, I/DD, and TBI needs and  defined LME-MCOs as PHPs, </a:t>
            </a:r>
          </a:p>
          <a:p>
            <a:pPr marL="171450" marR="0" lvl="0" indent="-171450" algn="l" defTabSz="914400" rtl="0" eaLnBrk="1" fontAlgn="ctr" latinLnBrk="0" hangingPunct="1">
              <a:lnSpc>
                <a:spcPct val="100000"/>
              </a:lnSpc>
              <a:spcBef>
                <a:spcPts val="0"/>
              </a:spcBef>
              <a:spcAft>
                <a:spcPts val="1197"/>
              </a:spcAft>
              <a:buClrTx/>
              <a:buSzTx/>
              <a:buFontTx/>
              <a:buChar char="-"/>
              <a:tabLst/>
              <a:defRPr/>
            </a:pPr>
            <a:endParaRPr lang="en-US" dirty="0"/>
          </a:p>
          <a:p>
            <a:pPr marL="0" indent="0">
              <a:buFont typeface="Arial" panose="020B0604020202020204" pitchFamily="34" charset="0"/>
              <a:buNone/>
            </a:pPr>
            <a:endParaRPr lang="en-US" sz="1600" kern="1200" dirty="0">
              <a:solidFill>
                <a:schemeClr val="tx1"/>
              </a:solidFill>
              <a:latin typeface="+mn-lt"/>
              <a:ea typeface="+mn-ea"/>
              <a:cs typeface="+mn-cs"/>
            </a:endParaRPr>
          </a:p>
          <a:p>
            <a:pPr marL="285750" lvl="0" indent="-285750">
              <a:buFont typeface="Arial" panose="020B0604020202020204" pitchFamily="34" charset="0"/>
              <a:buChar char="•"/>
            </a:pPr>
            <a:r>
              <a:rPr lang="en-US" sz="1600" kern="1200" dirty="0">
                <a:solidFill>
                  <a:schemeClr val="tx1"/>
                </a:solidFill>
                <a:latin typeface="+mn-lt"/>
                <a:ea typeface="+mn-ea"/>
                <a:cs typeface="+mn-cs"/>
              </a:rPr>
              <a:t>BH I/DD TPs will not only serve populations that are among the most vulnerable covered by Medicaid; they will also manage federal block grant and state funds for populations that are uninsured and underinsured</a:t>
            </a:r>
          </a:p>
          <a:p>
            <a:pPr marL="628650" lvl="1"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Standard plan features will serve as foundation for TPs i.e. Quality Strategy</a:t>
            </a:r>
          </a:p>
          <a:p>
            <a:pPr marL="171450" indent="-171450">
              <a:buFont typeface="Arial" panose="020B0604020202020204" pitchFamily="34" charset="0"/>
              <a:buChar char="•"/>
            </a:pPr>
            <a:r>
              <a:rPr lang="en-US" dirty="0"/>
              <a:t>LME-MCOs only entity to have BH/IDD TP contract for 1</a:t>
            </a:r>
            <a:r>
              <a:rPr lang="en-US" baseline="30000" dirty="0"/>
              <a:t>st</a:t>
            </a:r>
            <a:r>
              <a:rPr lang="en-US" dirty="0"/>
              <a:t> 4 yrs </a:t>
            </a:r>
          </a:p>
          <a:p>
            <a:pPr marL="628650" lvl="1"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With the June passage of legislation authorizing the creation of behavioral health and behavioral health tailored plans (BH I/DD TPs), DHHS is primed to kick-off a more intensive BH I/DD TP planning effort.</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1769450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542474"/>
            <a:ext cx="5608320" cy="3660458"/>
          </a:xfrm>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26455202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80073135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228600" y="6573308"/>
            <a:ext cx="7975599"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9" name="Straight Connector 8"/>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06347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spTree>
    <p:extLst>
      <p:ext uri="{BB962C8B-B14F-4D97-AF65-F5344CB8AC3E}">
        <p14:creationId xmlns:p14="http://schemas.microsoft.com/office/powerpoint/2010/main" val="4272476447"/>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51A4814-B223-4ABD-AD1B-1DE4276448BF}"/>
              </a:ext>
            </a:extLst>
          </p:cNvPr>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1383952267"/>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mp; Text - No NC">
    <p:spTree>
      <p:nvGrpSpPr>
        <p:cNvPr id="1" name=""/>
        <p:cNvGrpSpPr/>
        <p:nvPr/>
      </p:nvGrpSpPr>
      <p:grpSpPr>
        <a:xfrm>
          <a:off x="0" y="0"/>
          <a:ext cx="0" cy="0"/>
          <a:chOff x="0" y="0"/>
          <a:chExt cx="0" cy="0"/>
        </a:xfrm>
      </p:grpSpPr>
      <p:sp>
        <p:nvSpPr>
          <p:cNvPr id="7" name="Rectangle 6"/>
          <p:cNvSpPr/>
          <p:nvPr userDrawn="1"/>
        </p:nvSpPr>
        <p:spPr>
          <a:xfrm>
            <a:off x="0" y="6590653"/>
            <a:ext cx="9144000" cy="276225"/>
          </a:xfrm>
          <a:prstGeom prst="rect">
            <a:avLst/>
          </a:prstGeom>
          <a:gradFill flip="none" rotWithShape="1">
            <a:gsLst>
              <a:gs pos="35000">
                <a:srgbClr val="4F745E"/>
              </a:gs>
              <a:gs pos="0">
                <a:schemeClr val="accent1"/>
              </a:gs>
              <a:gs pos="100000">
                <a:schemeClr val="tx2">
                  <a:lumMod val="7700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3" name="Content Placeholder 2"/>
          <p:cNvSpPr>
            <a:spLocks noGrp="1"/>
          </p:cNvSpPr>
          <p:nvPr>
            <p:ph idx="1" hasCustomPrompt="1"/>
          </p:nvPr>
        </p:nvSpPr>
        <p:spPr>
          <a:xfrm>
            <a:off x="628650" y="1031863"/>
            <a:ext cx="7886700" cy="5387410"/>
          </a:xfrm>
        </p:spPr>
        <p:txBody>
          <a:bodyPr>
            <a:noAutofit/>
          </a:bodyPr>
          <a:lstStyle>
            <a:lvl1pPr>
              <a:lnSpc>
                <a:spcPct val="100000"/>
              </a:lnSpc>
              <a:spcBef>
                <a:spcPts val="1200"/>
              </a:spcBef>
              <a:spcAft>
                <a:spcPts val="200"/>
              </a:spcAft>
              <a:defRPr sz="2400" baseline="0">
                <a:solidFill>
                  <a:schemeClr val="tx1"/>
                </a:solidFill>
                <a:latin typeface="Franklin Gothic Medium" panose="020B0603020102020204" pitchFamily="34" charset="0"/>
                <a:cs typeface="Arial" panose="020B0604020202020204" pitchFamily="34" charset="0"/>
              </a:defRPr>
            </a:lvl1pPr>
            <a:lvl2pPr>
              <a:lnSpc>
                <a:spcPct val="100000"/>
              </a:lnSpc>
              <a:spcBef>
                <a:spcPts val="0"/>
              </a:spcBef>
              <a:spcAft>
                <a:spcPts val="200"/>
              </a:spcAft>
              <a:defRPr sz="2000">
                <a:solidFill>
                  <a:schemeClr val="tx1"/>
                </a:solidFill>
                <a:latin typeface="Franklin Gothic Medium" panose="020B0603020102020204" pitchFamily="34" charset="0"/>
                <a:cs typeface="Arial" panose="020B0604020202020204" pitchFamily="34" charset="0"/>
              </a:defRPr>
            </a:lvl2pPr>
            <a:lvl3pPr>
              <a:lnSpc>
                <a:spcPct val="100000"/>
              </a:lnSpc>
              <a:spcBef>
                <a:spcPts val="0"/>
              </a:spcBef>
              <a:spcAft>
                <a:spcPts val="200"/>
              </a:spcAft>
              <a:defRPr sz="2000">
                <a:solidFill>
                  <a:schemeClr val="tx1"/>
                </a:solidFill>
                <a:latin typeface="Franklin Gothic Medium" panose="020B0603020102020204" pitchFamily="34" charset="0"/>
                <a:cs typeface="Arial" panose="020B0604020202020204" pitchFamily="34" charset="0"/>
              </a:defRPr>
            </a:lvl3pPr>
            <a:lvl4pPr>
              <a:lnSpc>
                <a:spcPct val="100000"/>
              </a:lnSpc>
              <a:spcBef>
                <a:spcPts val="0"/>
              </a:spcBef>
              <a:spcAft>
                <a:spcPts val="200"/>
              </a:spcAft>
              <a:defRPr sz="2000">
                <a:solidFill>
                  <a:schemeClr val="tx1"/>
                </a:solidFill>
                <a:latin typeface="Franklin Gothic Medium" panose="020B0603020102020204" pitchFamily="34" charset="0"/>
                <a:cs typeface="Arial" panose="020B0604020202020204" pitchFamily="34" charset="0"/>
              </a:defRPr>
            </a:lvl4pPr>
            <a:lvl5pPr>
              <a:lnSpc>
                <a:spcPct val="100000"/>
              </a:lnSpc>
              <a:spcBef>
                <a:spcPts val="0"/>
              </a:spcBef>
              <a:spcAft>
                <a:spcPts val="200"/>
              </a:spcAft>
              <a:defRPr sz="2000">
                <a:solidFill>
                  <a:schemeClr val="tx1"/>
                </a:solidFill>
                <a:latin typeface="Franklin Gothic Medium" panose="020B0603020102020204" pitchFamily="34" charset="0"/>
                <a:cs typeface="Arial" panose="020B0604020202020204" pitchFamily="34" charset="0"/>
              </a:defRPr>
            </a:lvl5pPr>
          </a:lstStyle>
          <a:p>
            <a:r>
              <a:rPr lang="en-US" dirty="0"/>
              <a:t>First level bullet; 24pt text; 12pts above/2pts below</a:t>
            </a:r>
          </a:p>
          <a:p>
            <a:pPr lvl="1"/>
            <a:r>
              <a:rPr lang="en-US" dirty="0"/>
              <a:t>Second level bullet; 20pt text; 2pts above/2pts below</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6900184" y="6648569"/>
            <a:ext cx="2057400" cy="138112"/>
          </a:xfrm>
        </p:spPr>
        <p:txBody>
          <a:bodyPr/>
          <a:lstStyle>
            <a:lvl1pPr algn="r">
              <a:defRPr>
                <a:solidFill>
                  <a:schemeClr val="bg1"/>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11" name="Text Placeholder 10"/>
          <p:cNvSpPr>
            <a:spLocks noGrp="1"/>
          </p:cNvSpPr>
          <p:nvPr>
            <p:ph type="body" sz="quarter" idx="13" hasCustomPrompt="1"/>
          </p:nvPr>
        </p:nvSpPr>
        <p:spPr>
          <a:xfrm>
            <a:off x="628650" y="82550"/>
            <a:ext cx="7886700" cy="822325"/>
          </a:xfrm>
        </p:spPr>
        <p:txBody>
          <a:bodyPr anchor="b">
            <a:noAutofit/>
          </a:bodyPr>
          <a:lstStyle>
            <a:lvl1pPr marL="0" indent="0">
              <a:buNone/>
              <a:defRPr sz="3200" baseline="0">
                <a:solidFill>
                  <a:schemeClr val="accent3"/>
                </a:solidFill>
                <a:latin typeface="Franklin Gothic Demi Cond" panose="020B0706030402020204" pitchFamily="34" charset="0"/>
              </a:defRPr>
            </a:lvl1pPr>
            <a:lvl2pPr marL="342900" indent="0">
              <a:buNone/>
              <a:defRPr sz="3200">
                <a:latin typeface="Franklin Gothic Demi Cond" panose="020B0706030402020204" pitchFamily="34" charset="0"/>
              </a:defRPr>
            </a:lvl2pPr>
            <a:lvl3pPr marL="685800" indent="0">
              <a:buNone/>
              <a:defRPr sz="3200">
                <a:latin typeface="Franklin Gothic Demi Cond" panose="020B0706030402020204" pitchFamily="34" charset="0"/>
              </a:defRPr>
            </a:lvl3pPr>
            <a:lvl4pPr marL="1028700" indent="0">
              <a:buNone/>
              <a:defRPr sz="3200">
                <a:latin typeface="Franklin Gothic Demi Cond" panose="020B0706030402020204" pitchFamily="34" charset="0"/>
              </a:defRPr>
            </a:lvl4pPr>
            <a:lvl5pPr marL="1371600" indent="0">
              <a:buNone/>
              <a:defRPr sz="3200">
                <a:latin typeface="Franklin Gothic Demi Cond" panose="020B0706030402020204" pitchFamily="34" charset="0"/>
              </a:defRPr>
            </a:lvl5pPr>
          </a:lstStyle>
          <a:p>
            <a:pPr lvl="0"/>
            <a:r>
              <a:rPr lang="en-US" dirty="0"/>
              <a:t>Slide title, one line max, initial cap first word only</a:t>
            </a:r>
          </a:p>
        </p:txBody>
      </p:sp>
    </p:spTree>
    <p:extLst>
      <p:ext uri="{BB962C8B-B14F-4D97-AF65-F5344CB8AC3E}">
        <p14:creationId xmlns:p14="http://schemas.microsoft.com/office/powerpoint/2010/main" val="309340399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ontent Slide - 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3"/>
            <a:ext cx="7888288" cy="4795307"/>
          </a:xfrm>
          <a:prstGeom prst="rect">
            <a:avLst/>
          </a:prstGeom>
        </p:spPr>
        <p:txBody>
          <a:bodyPr>
            <a:noAutofit/>
          </a:bodyPr>
          <a:lstStyle>
            <a:lvl1pPr marL="228605" indent="-228605">
              <a:lnSpc>
                <a:spcPct val="100000"/>
              </a:lnSpc>
              <a:spcBef>
                <a:spcPts val="1200"/>
              </a:spcBef>
              <a:defRPr sz="2800" b="1" i="0">
                <a:latin typeface="Franklin Gothic Book" panose="020B0503020102020204" pitchFamily="34" charset="0"/>
                <a:ea typeface="Franklin Gothic Book" panose="020B0503020102020204" pitchFamily="34" charset="0"/>
                <a:cs typeface="Arial" panose="020B0604020202020204" pitchFamily="34" charset="0"/>
              </a:defRPr>
            </a:lvl1pPr>
            <a:lvl2pPr marL="576276" indent="-233368">
              <a:lnSpc>
                <a:spcPct val="100000"/>
              </a:lnSpc>
              <a:buFont typeface="Franklin Gothic Medium" panose="020B0603020102020204" pitchFamily="34" charset="0"/>
              <a:buChar char="−"/>
              <a:defRPr sz="2400" b="1" i="0">
                <a:latin typeface="Franklin Gothic Book" panose="020B0503020102020204" pitchFamily="34" charset="0"/>
                <a:ea typeface="Franklin Gothic Book" panose="020B0503020102020204" pitchFamily="34" charset="0"/>
                <a:cs typeface="Arial" panose="020B0604020202020204" pitchFamily="34" charset="0"/>
              </a:defRPr>
            </a:lvl2pPr>
            <a:lvl3pPr marL="973160" indent="-228605">
              <a:lnSpc>
                <a:spcPct val="100000"/>
              </a:lnSpc>
              <a:defRPr sz="2000" b="1" i="0">
                <a:latin typeface="Franklin Gothic Book" panose="020B0503020102020204" pitchFamily="34" charset="0"/>
                <a:ea typeface="Franklin Gothic Book" panose="020B05030201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 name="Title 1"/>
          <p:cNvSpPr>
            <a:spLocks noGrp="1"/>
          </p:cNvSpPr>
          <p:nvPr>
            <p:ph type="title" hasCustomPrompt="1"/>
          </p:nvPr>
        </p:nvSpPr>
        <p:spPr>
          <a:xfrm>
            <a:off x="1" y="66253"/>
            <a:ext cx="7843267" cy="548640"/>
          </a:xfrm>
          <a:prstGeom prst="rect">
            <a:avLst/>
          </a:prstGeom>
        </p:spPr>
        <p:txBody>
          <a:bodyPr anchor="t">
            <a:noAutofit/>
          </a:bodyPr>
          <a:lstStyle>
            <a:lvl1pPr algn="l">
              <a:defRPr lang="en-US" sz="2800" b="0" i="0" kern="1200" baseline="0" dirty="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r>
              <a:rPr lang="en-US" dirty="0"/>
              <a:t>Click to add title, 1 line max</a:t>
            </a:r>
          </a:p>
        </p:txBody>
      </p:sp>
    </p:spTree>
    <p:extLst>
      <p:ext uri="{BB962C8B-B14F-4D97-AF65-F5344CB8AC3E}">
        <p14:creationId xmlns:p14="http://schemas.microsoft.com/office/powerpoint/2010/main" val="632677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08799607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233802523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27554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4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4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228600" y="6573308"/>
            <a:ext cx="7975600"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2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521699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2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335572"/>
            <a:ext cx="7888288" cy="1212895"/>
          </a:xfrm>
        </p:spPr>
        <p:txBody>
          <a:bodyPr>
            <a:noAutofit/>
          </a:bodyPr>
          <a:lstStyle>
            <a:lvl1pPr marL="228600" indent="-228600">
              <a:lnSpc>
                <a:spcPct val="100000"/>
              </a:lnSpc>
              <a:spcBef>
                <a:spcPts val="0"/>
              </a:spcBef>
              <a:defRPr sz="2000">
                <a:latin typeface="Franklin Gothic Medium" panose="020B0603020102020204" pitchFamily="34" charset="0"/>
              </a:defRPr>
            </a:lvl1pPr>
            <a:lvl2pPr marL="576263" indent="-233363">
              <a:lnSpc>
                <a:spcPct val="100000"/>
              </a:lnSpc>
              <a:spcBef>
                <a:spcPts val="0"/>
              </a:spcBef>
              <a:buFont typeface="Franklin Gothic Medium" panose="020B0603020102020204" pitchFamily="34" charset="0"/>
              <a:buChar char="−"/>
              <a:defRPr sz="2000">
                <a:latin typeface="Franklin Gothic Medium" panose="020B0603020102020204" pitchFamily="34" charset="0"/>
              </a:defRPr>
            </a:lvl2pPr>
            <a:lvl3pPr marL="973138" indent="-228600">
              <a:lnSpc>
                <a:spcPct val="100000"/>
              </a:lnSpc>
              <a:spcBef>
                <a:spcPts val="0"/>
              </a:spcBef>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5" name="Footer Placeholder 20"/>
          <p:cNvSpPr>
            <a:spLocks noGrp="1"/>
          </p:cNvSpPr>
          <p:nvPr>
            <p:ph type="ftr" sz="quarter" idx="13"/>
          </p:nvPr>
        </p:nvSpPr>
        <p:spPr>
          <a:xfrm>
            <a:off x="237068" y="6573308"/>
            <a:ext cx="7967132"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3" name="Straight Connector 12"/>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047015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2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4945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3" name="Footer Placeholder 20"/>
          <p:cNvSpPr>
            <a:spLocks noGrp="1"/>
          </p:cNvSpPr>
          <p:nvPr>
            <p:ph type="ftr" sz="quarter" idx="13"/>
          </p:nvPr>
        </p:nvSpPr>
        <p:spPr>
          <a:xfrm>
            <a:off x="171974" y="6573308"/>
            <a:ext cx="8032226"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0" name="Straight Connector 9"/>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608357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2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4945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5" name="Footer Placeholder 20"/>
          <p:cNvSpPr>
            <a:spLocks noGrp="1"/>
          </p:cNvSpPr>
          <p:nvPr>
            <p:ph type="ftr" sz="quarter" idx="13"/>
          </p:nvPr>
        </p:nvSpPr>
        <p:spPr>
          <a:xfrm>
            <a:off x="237068" y="6573308"/>
            <a:ext cx="7967132"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4" name="Straight Connector 13"/>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250419"/>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Franklin Gothic Medium Cond" panose="020B0606030402020204" pitchFamily="34" charset="0"/>
              </a:defRPr>
            </a:lvl1pPr>
            <a:lvl2pPr marL="514350" indent="-171450">
              <a:buFont typeface="Franklin Gothic Medium Cond" panose="020B0606030402020204" pitchFamily="34" charset="0"/>
              <a:buChar char="–"/>
              <a:defRPr sz="2000">
                <a:latin typeface="Franklin Gothic Medium Cond" panose="020B0606030402020204" pitchFamily="34" charset="0"/>
              </a:defRPr>
            </a:lvl2pPr>
            <a:lvl3pPr>
              <a:defRPr sz="200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2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51575"/>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Franklin Gothic Medium Cond" panose="020B0606030402020204" pitchFamily="34" charset="0"/>
              </a:defRPr>
            </a:lvl1pPr>
            <a:lvl2pPr marL="514350" indent="-171450">
              <a:buFont typeface="Franklin Gothic Medium Cond" panose="020B0606030402020204" pitchFamily="34" charset="0"/>
              <a:buChar char="–"/>
              <a:defRPr sz="2000" baseline="0">
                <a:latin typeface="Franklin Gothic Medium Cond" panose="020B0606030402020204" pitchFamily="34" charset="0"/>
              </a:defRPr>
            </a:lvl2pPr>
            <a:lvl3pPr>
              <a:defRPr sz="2000" baseline="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16" name="Footer Placeholder 20"/>
          <p:cNvSpPr>
            <a:spLocks noGrp="1"/>
          </p:cNvSpPr>
          <p:nvPr>
            <p:ph type="ftr" sz="quarter" idx="13"/>
          </p:nvPr>
        </p:nvSpPr>
        <p:spPr>
          <a:xfrm>
            <a:off x="237068" y="6573308"/>
            <a:ext cx="7967132"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4" name="Straight Connector 13"/>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4463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2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228600" y="6573308"/>
            <a:ext cx="7975599"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TRANSFORMATION NEMT | APRIL 25, 2018</a:t>
            </a: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7" name="Straight Connector 6"/>
          <p:cNvCxnSpPr/>
          <p:nvPr userDrawn="1"/>
        </p:nvCxnSpPr>
        <p:spPr>
          <a:xfrm>
            <a:off x="0" y="6573308"/>
            <a:ext cx="9144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83394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Franklin Gothic Demi Cond" panose="020B0706030402020204" pitchFamily="34" charset="0"/>
              </a:defRPr>
            </a:lvl1pPr>
          </a:lstStyle>
          <a:p>
            <a:r>
              <a:rPr lang="en-US" dirty="0"/>
              <a:t>MEDICAID TRANSFORMATION NEMT | APRIL 25, 2018</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spTree>
    <p:extLst>
      <p:ext uri="{BB962C8B-B14F-4D97-AF65-F5344CB8AC3E}">
        <p14:creationId xmlns:p14="http://schemas.microsoft.com/office/powerpoint/2010/main" val="2496104678"/>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2" r:id="rId4"/>
    <p:sldLayoutId id="2147483666" r:id="rId5"/>
    <p:sldLayoutId id="2147483667" r:id="rId6"/>
    <p:sldLayoutId id="2147483668" r:id="rId7"/>
    <p:sldLayoutId id="2147483669" r:id="rId8"/>
    <p:sldLayoutId id="2147483671" r:id="rId9"/>
    <p:sldLayoutId id="2147483670" r:id="rId10"/>
    <p:sldLayoutId id="2147483673" r:id="rId11"/>
    <p:sldLayoutId id="2147483663" r:id="rId12"/>
    <p:sldLayoutId id="2147483675" r:id="rId13"/>
    <p:sldLayoutId id="2147483680" r:id="rId14"/>
  </p:sldLayoutIdLst>
  <p:transition>
    <p:fade/>
  </p:transition>
  <p:hf hdr="0" ftr="0" dt="0"/>
  <p:txStyles>
    <p:titleStyle>
      <a:lvl1pPr algn="l" defTabSz="685800" rtl="0" eaLnBrk="1" latinLnBrk="0" hangingPunct="1">
        <a:lnSpc>
          <a:spcPct val="90000"/>
        </a:lnSpc>
        <a:spcBef>
          <a:spcPct val="0"/>
        </a:spcBef>
        <a:buNone/>
        <a:defRPr sz="3200" kern="1200">
          <a:solidFill>
            <a:srgbClr val="002060"/>
          </a:solidFill>
          <a:latin typeface="Franklin Gothic Demi Cond" panose="020B07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solidFill>
            <a:schemeClr val="tx1"/>
          </a:solidFill>
          <a:latin typeface="Franklin Gothic Medium" panose="020B060302010202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Franklin Gothic Medium" panose="020B06030201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Franklin Gothic Medium" panose="020B06030201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hyperlink" Target="https://www.ncdhhs.gov/news/press-releases/dhhs-announces-prepaid-health-plan-contracts-medicaid-managed-care"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mailto:Medicaid.Transformation@dhhs.nc.gov"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medicaid.ncdhhs.gov/providers"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862572" y="1918465"/>
            <a:ext cx="5774267" cy="2020824"/>
          </a:xfrm>
        </p:spPr>
        <p:txBody>
          <a:bodyPr/>
          <a:lstStyle/>
          <a:p>
            <a:r>
              <a:rPr lang="en-US" sz="3600" dirty="0"/>
              <a:t>NC Medicaid Managed Care</a:t>
            </a:r>
          </a:p>
        </p:txBody>
      </p:sp>
      <p:sp>
        <p:nvSpPr>
          <p:cNvPr id="9" name="Text Placeholder 8"/>
          <p:cNvSpPr>
            <a:spLocks noGrp="1"/>
          </p:cNvSpPr>
          <p:nvPr>
            <p:ph type="body" sz="quarter" idx="11"/>
          </p:nvPr>
        </p:nvSpPr>
        <p:spPr>
          <a:xfrm>
            <a:off x="2768594" y="4413665"/>
            <a:ext cx="5774267" cy="948752"/>
          </a:xfrm>
        </p:spPr>
        <p:txBody>
          <a:bodyPr/>
          <a:lstStyle/>
          <a:p>
            <a:r>
              <a:rPr lang="en-US" dirty="0"/>
              <a:t>Nick Galvez, NC Office of Rural Health</a:t>
            </a:r>
          </a:p>
        </p:txBody>
      </p:sp>
      <p:sp>
        <p:nvSpPr>
          <p:cNvPr id="10" name="Text Placeholder 9"/>
          <p:cNvSpPr>
            <a:spLocks noGrp="1"/>
          </p:cNvSpPr>
          <p:nvPr>
            <p:ph type="body" sz="quarter" idx="12"/>
          </p:nvPr>
        </p:nvSpPr>
        <p:spPr>
          <a:xfrm>
            <a:off x="2768593" y="5592680"/>
            <a:ext cx="5774267" cy="488226"/>
          </a:xfrm>
        </p:spPr>
        <p:txBody>
          <a:bodyPr/>
          <a:lstStyle/>
          <a:p>
            <a:r>
              <a:rPr lang="en-US" dirty="0"/>
              <a:t>May 22, 2019</a:t>
            </a:r>
          </a:p>
        </p:txBody>
      </p:sp>
    </p:spTree>
    <p:extLst>
      <p:ext uri="{BB962C8B-B14F-4D97-AF65-F5344CB8AC3E}">
        <p14:creationId xmlns:p14="http://schemas.microsoft.com/office/powerpoint/2010/main" val="350277322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CF230F-50F5-4E32-96E2-3A835F2E483F}"/>
              </a:ext>
            </a:extLst>
          </p:cNvPr>
          <p:cNvSpPr>
            <a:spLocks noGrp="1"/>
          </p:cNvSpPr>
          <p:nvPr>
            <p:ph type="body" sz="quarter" idx="10"/>
          </p:nvPr>
        </p:nvSpPr>
        <p:spPr>
          <a:xfrm>
            <a:off x="417689" y="1306299"/>
            <a:ext cx="8452209" cy="5260453"/>
          </a:xfrm>
        </p:spPr>
        <p:txBody>
          <a:bodyPr/>
          <a:lstStyle/>
          <a:p>
            <a:r>
              <a:rPr lang="en-US" sz="1800" b="1" dirty="0"/>
              <a:t>Embedding Healthy Opportunities in the Managed Care Program </a:t>
            </a:r>
            <a:r>
              <a:rPr lang="en-US" sz="1800" dirty="0"/>
              <a:t>Only LME-MCOs </a:t>
            </a:r>
            <a:endParaRPr lang="en-US" sz="1800" baseline="30000" dirty="0"/>
          </a:p>
          <a:p>
            <a:pPr marL="742950" lvl="1" indent="-285750">
              <a:spcAft>
                <a:spcPts val="600"/>
              </a:spcAft>
              <a:buClr>
                <a:srgbClr val="1F497D"/>
              </a:buClr>
              <a:buFont typeface="Wingdings" panose="05000000000000000000" pitchFamily="2" charset="2"/>
              <a:buChar char="§"/>
            </a:pPr>
            <a:r>
              <a:rPr lang="en-US" sz="1600" dirty="0"/>
              <a:t>All PHPs will have a role in addressing non-medical factors that drive health outcomes and costs, including:</a:t>
            </a:r>
          </a:p>
          <a:p>
            <a:pPr marL="1200150" lvl="2" indent="-285750">
              <a:spcAft>
                <a:spcPts val="600"/>
              </a:spcAft>
              <a:buClr>
                <a:srgbClr val="1F497D"/>
              </a:buClr>
              <a:buFont typeface="Wingdings" panose="05000000000000000000" pitchFamily="2" charset="2"/>
              <a:buChar char="§"/>
            </a:pPr>
            <a:r>
              <a:rPr lang="en-US" sz="1600" dirty="0"/>
              <a:t>Screening for non-medical needs</a:t>
            </a:r>
          </a:p>
          <a:p>
            <a:pPr marL="1200150" lvl="2" indent="-285750">
              <a:spcAft>
                <a:spcPts val="600"/>
              </a:spcAft>
              <a:buClr>
                <a:srgbClr val="1F497D"/>
              </a:buClr>
              <a:buFont typeface="Wingdings" panose="05000000000000000000" pitchFamily="2" charset="2"/>
              <a:buChar char="§"/>
            </a:pPr>
            <a:r>
              <a:rPr lang="en-US" sz="1600" dirty="0"/>
              <a:t>Connecting beneficiaries to community resources using North Carolina’s new platform for closed loop referrals, NCCARE360</a:t>
            </a:r>
          </a:p>
          <a:p>
            <a:pPr marL="1200150" lvl="2" indent="-285750">
              <a:spcAft>
                <a:spcPts val="600"/>
              </a:spcAft>
              <a:buClr>
                <a:srgbClr val="1F497D"/>
              </a:buClr>
              <a:buFont typeface="Wingdings" panose="05000000000000000000" pitchFamily="2" charset="2"/>
              <a:buChar char="§"/>
            </a:pPr>
            <a:r>
              <a:rPr lang="en-US" sz="1600" dirty="0"/>
              <a:t>Providing additional support for high-need cases, such as assisting members who are homeless in securing housing</a:t>
            </a:r>
          </a:p>
          <a:p>
            <a:pPr>
              <a:spcAft>
                <a:spcPts val="600"/>
              </a:spcAft>
            </a:pPr>
            <a:r>
              <a:rPr lang="en-US" sz="1800" b="1" dirty="0"/>
              <a:t>Healthy Opportunities Pilots: </a:t>
            </a:r>
          </a:p>
          <a:p>
            <a:pPr marL="742950" lvl="1" indent="-285750">
              <a:spcAft>
                <a:spcPts val="600"/>
              </a:spcAft>
              <a:buClr>
                <a:srgbClr val="1F497D"/>
              </a:buClr>
              <a:buFont typeface="Wingdings" panose="05000000000000000000" pitchFamily="2" charset="2"/>
              <a:buChar char="§"/>
            </a:pPr>
            <a:r>
              <a:rPr lang="en-US" sz="1600" dirty="0"/>
              <a:t>PHPs in two to four geographic areas of the state will work with their communities to implement the “Healthy Opportunities Pilots,” as approved through North Carolina’s 1115 waiver.* </a:t>
            </a:r>
          </a:p>
          <a:p>
            <a:pPr marL="742950" lvl="1" indent="-285750">
              <a:spcAft>
                <a:spcPts val="600"/>
              </a:spcAft>
              <a:buClr>
                <a:srgbClr val="1F497D"/>
              </a:buClr>
              <a:buFont typeface="Wingdings" panose="05000000000000000000" pitchFamily="2" charset="2"/>
              <a:buChar char="§"/>
            </a:pPr>
            <a:r>
              <a:rPr lang="en-US" sz="1600" dirty="0"/>
              <a:t>Pilots will test evidence-based interventions designed to reduce costs and improve health by more intensely addressing housing instability, transportation insecurity, food insecurity, interpersonal violence, and toxic stress for eligible Medicaid beneficiaries.</a:t>
            </a:r>
          </a:p>
          <a:p>
            <a:pPr marL="0" indent="0">
              <a:buNone/>
            </a:pPr>
            <a:endParaRPr lang="en-US" sz="2300" dirty="0"/>
          </a:p>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C51C5266-BBC1-4C6A-9F64-F98039C7A6B2}"/>
              </a:ext>
            </a:extLst>
          </p:cNvPr>
          <p:cNvSpPr>
            <a:spLocks noGrp="1"/>
          </p:cNvSpPr>
          <p:nvPr>
            <p:ph type="sldNum" sz="quarter" idx="14"/>
          </p:nvPr>
        </p:nvSpPr>
        <p:spPr/>
        <p:txBody>
          <a:bodyPr/>
          <a:lstStyle/>
          <a:p>
            <a:fld id="{11F27F3A-B3E9-41ED-AF8F-A365F10BB65F}" type="slidenum">
              <a:rPr lang="en-US" smtClean="0"/>
              <a:pPr/>
              <a:t>10</a:t>
            </a:fld>
            <a:endParaRPr lang="en-US" dirty="0"/>
          </a:p>
        </p:txBody>
      </p:sp>
      <p:sp>
        <p:nvSpPr>
          <p:cNvPr id="6" name="Title 5">
            <a:extLst>
              <a:ext uri="{FF2B5EF4-FFF2-40B4-BE49-F238E27FC236}">
                <a16:creationId xmlns:a16="http://schemas.microsoft.com/office/drawing/2014/main" id="{FD0A191F-015D-4A40-8634-DAF6A525125E}"/>
              </a:ext>
            </a:extLst>
          </p:cNvPr>
          <p:cNvSpPr>
            <a:spLocks noGrp="1"/>
          </p:cNvSpPr>
          <p:nvPr>
            <p:ph type="title"/>
          </p:nvPr>
        </p:nvSpPr>
        <p:spPr>
          <a:xfrm>
            <a:off x="101009" y="605514"/>
            <a:ext cx="8941981" cy="694229"/>
          </a:xfrm>
        </p:spPr>
        <p:txBody>
          <a:bodyPr anchor="ctr"/>
          <a:lstStyle/>
          <a:p>
            <a:r>
              <a:rPr lang="en-US" dirty="0">
                <a:ea typeface="Times New Roman"/>
              </a:rPr>
              <a:t>Healthy Opportunities</a:t>
            </a:r>
            <a:endParaRPr lang="en-US" dirty="0"/>
          </a:p>
        </p:txBody>
      </p:sp>
      <p:sp>
        <p:nvSpPr>
          <p:cNvPr id="7" name="TextBox 6">
            <a:extLst>
              <a:ext uri="{FF2B5EF4-FFF2-40B4-BE49-F238E27FC236}">
                <a16:creationId xmlns:a16="http://schemas.microsoft.com/office/drawing/2014/main" id="{1449F4C2-CCBB-4D68-8B97-B1F02BF87F5C}"/>
              </a:ext>
            </a:extLst>
          </p:cNvPr>
          <p:cNvSpPr txBox="1"/>
          <p:nvPr/>
        </p:nvSpPr>
        <p:spPr>
          <a:xfrm>
            <a:off x="477287" y="6566752"/>
            <a:ext cx="7717868" cy="338554"/>
          </a:xfrm>
          <a:prstGeom prst="rect">
            <a:avLst/>
          </a:prstGeom>
          <a:noFill/>
        </p:spPr>
        <p:txBody>
          <a:bodyPr wrap="square" rtlCol="0">
            <a:spAutoFit/>
          </a:bodyPr>
          <a:lstStyle/>
          <a:p>
            <a:r>
              <a:rPr lang="en-US" sz="800" baseline="30000" dirty="0"/>
              <a:t>1</a:t>
            </a:r>
            <a:r>
              <a:rPr lang="en-US" sz="800" dirty="0"/>
              <a:t>At the start of the first fiscal year that is one year after the implementation of the first contracts for Standard Benefit Plans.</a:t>
            </a:r>
          </a:p>
          <a:p>
            <a:r>
              <a:rPr lang="en-US" sz="800" baseline="30000" dirty="0"/>
              <a:t>2 </a:t>
            </a:r>
            <a:r>
              <a:rPr lang="en-US" sz="800" dirty="0"/>
              <a:t>For four years beginning one year after launch of SP and who meet the criteria established by DHHS</a:t>
            </a:r>
          </a:p>
        </p:txBody>
      </p:sp>
      <p:grpSp>
        <p:nvGrpSpPr>
          <p:cNvPr id="8" name="Group 7">
            <a:extLst>
              <a:ext uri="{FF2B5EF4-FFF2-40B4-BE49-F238E27FC236}">
                <a16:creationId xmlns:a16="http://schemas.microsoft.com/office/drawing/2014/main" id="{8087AD71-C3A5-4F18-8FCF-86D74D9EE7D0}"/>
              </a:ext>
            </a:extLst>
          </p:cNvPr>
          <p:cNvGrpSpPr/>
          <p:nvPr/>
        </p:nvGrpSpPr>
        <p:grpSpPr>
          <a:xfrm>
            <a:off x="52084" y="-8924"/>
            <a:ext cx="9039829" cy="304800"/>
            <a:chOff x="58174" y="67056"/>
            <a:chExt cx="9039829" cy="304800"/>
          </a:xfrm>
        </p:grpSpPr>
        <p:grpSp>
          <p:nvGrpSpPr>
            <p:cNvPr id="9" name="Group 8">
              <a:extLst>
                <a:ext uri="{FF2B5EF4-FFF2-40B4-BE49-F238E27FC236}">
                  <a16:creationId xmlns:a16="http://schemas.microsoft.com/office/drawing/2014/main" id="{E905F7BB-3266-452B-91FB-1107315F9D15}"/>
                </a:ext>
              </a:extLst>
            </p:cNvPr>
            <p:cNvGrpSpPr/>
            <p:nvPr/>
          </p:nvGrpSpPr>
          <p:grpSpPr>
            <a:xfrm>
              <a:off x="58174" y="67056"/>
              <a:ext cx="6035156" cy="304800"/>
              <a:chOff x="58174" y="67056"/>
              <a:chExt cx="6035156" cy="304800"/>
            </a:xfrm>
          </p:grpSpPr>
          <p:grpSp>
            <p:nvGrpSpPr>
              <p:cNvPr id="12" name="Group 11">
                <a:extLst>
                  <a:ext uri="{FF2B5EF4-FFF2-40B4-BE49-F238E27FC236}">
                    <a16:creationId xmlns:a16="http://schemas.microsoft.com/office/drawing/2014/main" id="{CBE9CCA0-43AD-4F6F-B26F-C5B512349333}"/>
                  </a:ext>
                </a:extLst>
              </p:cNvPr>
              <p:cNvGrpSpPr/>
              <p:nvPr/>
            </p:nvGrpSpPr>
            <p:grpSpPr>
              <a:xfrm>
                <a:off x="58174" y="67056"/>
                <a:ext cx="4543252" cy="304800"/>
                <a:chOff x="58174" y="67056"/>
                <a:chExt cx="4543252" cy="304800"/>
              </a:xfrm>
            </p:grpSpPr>
            <p:sp>
              <p:nvSpPr>
                <p:cNvPr id="14" name="Chevron 29">
                  <a:extLst>
                    <a:ext uri="{FF2B5EF4-FFF2-40B4-BE49-F238E27FC236}">
                      <a16:creationId xmlns:a16="http://schemas.microsoft.com/office/drawing/2014/main" id="{A6BCDE27-7E8E-43F4-9569-EAB59812A913}"/>
                    </a:ext>
                  </a:extLst>
                </p:cNvPr>
                <p:cNvSpPr/>
                <p:nvPr/>
              </p:nvSpPr>
              <p:spPr bwMode="auto">
                <a:xfrm>
                  <a:off x="58174"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Vision &amp; Goals</a:t>
                  </a:r>
                </a:p>
              </p:txBody>
            </p:sp>
            <p:sp>
              <p:nvSpPr>
                <p:cNvPr id="15" name="Rectangle 14">
                  <a:extLst>
                    <a:ext uri="{FF2B5EF4-FFF2-40B4-BE49-F238E27FC236}">
                      <a16:creationId xmlns:a16="http://schemas.microsoft.com/office/drawing/2014/main" id="{087B0FDD-F72B-442B-989C-57ED63C2EB07}"/>
                    </a:ext>
                  </a:extLst>
                </p:cNvPr>
                <p:cNvSpPr/>
                <p:nvPr/>
              </p:nvSpPr>
              <p:spPr bwMode="auto">
                <a:xfrm>
                  <a:off x="1548646" y="67056"/>
                  <a:ext cx="1563624" cy="304800"/>
                </a:xfrm>
                <a:prstGeom prst="chevron">
                  <a:avLst/>
                </a:prstGeom>
                <a:solidFill>
                  <a:srgbClr val="336699"/>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Design</a:t>
                  </a:r>
                </a:p>
              </p:txBody>
            </p:sp>
            <p:sp>
              <p:nvSpPr>
                <p:cNvPr id="16" name="Rectangle 14">
                  <a:extLst>
                    <a:ext uri="{FF2B5EF4-FFF2-40B4-BE49-F238E27FC236}">
                      <a16:creationId xmlns:a16="http://schemas.microsoft.com/office/drawing/2014/main" id="{CD25751F-6841-4807-9DE7-EA31C9C718AB}"/>
                    </a:ext>
                  </a:extLst>
                </p:cNvPr>
                <p:cNvSpPr/>
                <p:nvPr/>
              </p:nvSpPr>
              <p:spPr bwMode="auto">
                <a:xfrm>
                  <a:off x="3037802"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Procurement</a:t>
                  </a:r>
                </a:p>
              </p:txBody>
            </p:sp>
          </p:grpSp>
          <p:sp>
            <p:nvSpPr>
              <p:cNvPr id="13" name="Rectangle 14">
                <a:extLst>
                  <a:ext uri="{FF2B5EF4-FFF2-40B4-BE49-F238E27FC236}">
                    <a16:creationId xmlns:a16="http://schemas.microsoft.com/office/drawing/2014/main" id="{F6BB4334-14A5-41E4-8F53-D1C8098DC00D}"/>
                  </a:ext>
                </a:extLst>
              </p:cNvPr>
              <p:cNvSpPr/>
              <p:nvPr/>
            </p:nvSpPr>
            <p:spPr bwMode="auto">
              <a:xfrm>
                <a:off x="452970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100" b="1" kern="0" dirty="0">
                    <a:solidFill>
                      <a:prstClr val="white"/>
                    </a:solidFill>
                  </a:rPr>
                  <a:t>Engagement</a:t>
                </a:r>
              </a:p>
            </p:txBody>
          </p:sp>
        </p:grpSp>
        <p:sp>
          <p:nvSpPr>
            <p:cNvPr id="10" name="Rectangle 14">
              <a:extLst>
                <a:ext uri="{FF2B5EF4-FFF2-40B4-BE49-F238E27FC236}">
                  <a16:creationId xmlns:a16="http://schemas.microsoft.com/office/drawing/2014/main" id="{F06C9625-9B39-44ED-8694-E65C8A7AE5A2}"/>
                </a:ext>
              </a:extLst>
            </p:cNvPr>
            <p:cNvSpPr/>
            <p:nvPr/>
          </p:nvSpPr>
          <p:spPr bwMode="auto">
            <a:xfrm>
              <a:off x="6027393"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I</a:t>
              </a:r>
              <a:r>
                <a:rPr lang="en-US" sz="1100" b="1" kern="0" dirty="0">
                  <a:solidFill>
                    <a:prstClr val="white"/>
                  </a:solidFill>
                </a:rPr>
                <a:t>mplementation</a:t>
              </a:r>
              <a:endParaRPr lang="en-US" sz="1200" b="1" kern="0" dirty="0">
                <a:solidFill>
                  <a:prstClr val="white"/>
                </a:solidFill>
              </a:endParaRPr>
            </a:p>
          </p:txBody>
        </p:sp>
        <p:sp>
          <p:nvSpPr>
            <p:cNvPr id="11" name="Rectangle 14">
              <a:extLst>
                <a:ext uri="{FF2B5EF4-FFF2-40B4-BE49-F238E27FC236}">
                  <a16:creationId xmlns:a16="http://schemas.microsoft.com/office/drawing/2014/main" id="{9D1FF42B-09A6-49A5-8F7C-D035FAD352FF}"/>
                </a:ext>
              </a:extLst>
            </p:cNvPr>
            <p:cNvSpPr/>
            <p:nvPr/>
          </p:nvSpPr>
          <p:spPr bwMode="auto">
            <a:xfrm>
              <a:off x="7534379"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Training</a:t>
              </a:r>
            </a:p>
          </p:txBody>
        </p:sp>
      </p:grpSp>
    </p:spTree>
    <p:extLst>
      <p:ext uri="{BB962C8B-B14F-4D97-AF65-F5344CB8AC3E}">
        <p14:creationId xmlns:p14="http://schemas.microsoft.com/office/powerpoint/2010/main" val="179893338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5B7B4-42CD-4C28-82DD-C74882E021ED}"/>
              </a:ext>
            </a:extLst>
          </p:cNvPr>
          <p:cNvSpPr>
            <a:spLocks noGrp="1"/>
          </p:cNvSpPr>
          <p:nvPr>
            <p:ph type="title"/>
          </p:nvPr>
        </p:nvSpPr>
        <p:spPr>
          <a:xfrm>
            <a:off x="674369" y="624052"/>
            <a:ext cx="7843267" cy="5341850"/>
          </a:xfrm>
        </p:spPr>
        <p:txBody>
          <a:bodyPr/>
          <a:lstStyle/>
          <a:p>
            <a:br>
              <a:rPr lang="en-US" sz="1400" dirty="0">
                <a:solidFill>
                  <a:schemeClr val="tx1"/>
                </a:solidFill>
              </a:rPr>
            </a:br>
            <a:br>
              <a:rPr lang="en-US" sz="1400" dirty="0">
                <a:solidFill>
                  <a:schemeClr val="tx1"/>
                </a:solidFill>
              </a:rPr>
            </a:br>
            <a:r>
              <a:rPr lang="en-US" sz="2000" dirty="0">
                <a:solidFill>
                  <a:schemeClr val="tx1"/>
                </a:solidFill>
              </a:rPr>
              <a:t>The Healthy Opportunities Pilots (the Pilots) present an unprecedented opportunity to test the impact of providing selected evidence-based interventions to Medicaid enrollees. </a:t>
            </a:r>
            <a:br>
              <a:rPr lang="en-US" sz="2000" dirty="0">
                <a:solidFill>
                  <a:schemeClr val="tx1"/>
                </a:solidFill>
              </a:rPr>
            </a:br>
            <a:br>
              <a:rPr lang="en-US" sz="2000" dirty="0">
                <a:solidFill>
                  <a:schemeClr val="tx1"/>
                </a:solidFill>
              </a:rPr>
            </a:br>
            <a:r>
              <a:rPr lang="en-US" sz="2000" dirty="0">
                <a:solidFill>
                  <a:schemeClr val="tx1"/>
                </a:solidFill>
              </a:rPr>
              <a:t>• To cover the cost of the federally-approved Pilot services, and </a:t>
            </a:r>
            <a:br>
              <a:rPr lang="en-US" sz="2000" dirty="0">
                <a:solidFill>
                  <a:schemeClr val="tx1"/>
                </a:solidFill>
              </a:rPr>
            </a:br>
            <a:r>
              <a:rPr lang="en-US" sz="2000" dirty="0">
                <a:solidFill>
                  <a:schemeClr val="tx1"/>
                </a:solidFill>
              </a:rPr>
              <a:t>• To support, in the early years of the demonstration, capacity building for Lead Pilot Entities and to strengthen the ability of human services organizations to participate effectively in the Pilots. </a:t>
            </a:r>
            <a:br>
              <a:rPr lang="en-US" sz="2000" dirty="0">
                <a:solidFill>
                  <a:schemeClr val="tx1"/>
                </a:solidFill>
              </a:rPr>
            </a:br>
            <a:br>
              <a:rPr lang="en-US" sz="2000" dirty="0">
                <a:solidFill>
                  <a:schemeClr val="tx1"/>
                </a:solidFill>
              </a:rPr>
            </a:br>
            <a:r>
              <a:rPr lang="en-US" sz="2000" dirty="0">
                <a:solidFill>
                  <a:schemeClr val="tx1"/>
                </a:solidFill>
              </a:rPr>
              <a:t>All PHPs who have enrollees in the geographic regions of the Pilots will be required to participate.</a:t>
            </a:r>
            <a:br>
              <a:rPr lang="en-US" sz="2000" dirty="0">
                <a:solidFill>
                  <a:schemeClr val="tx1"/>
                </a:solidFill>
              </a:rPr>
            </a:br>
            <a:br>
              <a:rPr lang="en-US" sz="2000" dirty="0">
                <a:solidFill>
                  <a:schemeClr val="tx1"/>
                </a:solidFill>
              </a:rPr>
            </a:br>
            <a:r>
              <a:rPr lang="en-US" sz="2000" dirty="0">
                <a:solidFill>
                  <a:schemeClr val="tx1"/>
                </a:solidFill>
              </a:rPr>
              <a:t>Up to $100 million of the $650 million in Pilot funds may be used for these infrastructure investments. </a:t>
            </a:r>
            <a:br>
              <a:rPr lang="en-US" sz="2000" dirty="0">
                <a:solidFill>
                  <a:schemeClr val="tx1"/>
                </a:solidFill>
              </a:rPr>
            </a:br>
            <a:br>
              <a:rPr lang="en-US" sz="1400" dirty="0">
                <a:solidFill>
                  <a:schemeClr val="tx1"/>
                </a:solidFill>
              </a:rPr>
            </a:br>
            <a:br>
              <a:rPr lang="en-US" sz="1400" dirty="0">
                <a:solidFill>
                  <a:schemeClr val="tx1"/>
                </a:solidFill>
              </a:rPr>
            </a:br>
            <a:br>
              <a:rPr lang="en-US" sz="1400" dirty="0">
                <a:solidFill>
                  <a:schemeClr val="tx1"/>
                </a:solidFill>
              </a:rPr>
            </a:br>
            <a:endParaRPr lang="en-US" sz="1400" dirty="0">
              <a:solidFill>
                <a:schemeClr val="tx1"/>
              </a:solidFill>
            </a:endParaRPr>
          </a:p>
        </p:txBody>
      </p:sp>
      <p:sp>
        <p:nvSpPr>
          <p:cNvPr id="3" name="Slide Number Placeholder 2">
            <a:extLst>
              <a:ext uri="{FF2B5EF4-FFF2-40B4-BE49-F238E27FC236}">
                <a16:creationId xmlns:a16="http://schemas.microsoft.com/office/drawing/2014/main" id="{FB896765-DE11-4BD6-975F-D37E9DF2EAAB}"/>
              </a:ext>
            </a:extLst>
          </p:cNvPr>
          <p:cNvSpPr>
            <a:spLocks noGrp="1"/>
          </p:cNvSpPr>
          <p:nvPr>
            <p:ph type="sldNum" sz="quarter" idx="14"/>
          </p:nvPr>
        </p:nvSpPr>
        <p:spPr/>
        <p:txBody>
          <a:bodyPr/>
          <a:lstStyle/>
          <a:p>
            <a:fld id="{11F27F3A-B3E9-41ED-AF8F-A365F10BB65F}" type="slidenum">
              <a:rPr lang="en-US" smtClean="0"/>
              <a:pPr/>
              <a:t>11</a:t>
            </a:fld>
            <a:endParaRPr lang="en-US" dirty="0"/>
          </a:p>
        </p:txBody>
      </p:sp>
      <p:sp>
        <p:nvSpPr>
          <p:cNvPr id="6" name="TextBox 5">
            <a:extLst>
              <a:ext uri="{FF2B5EF4-FFF2-40B4-BE49-F238E27FC236}">
                <a16:creationId xmlns:a16="http://schemas.microsoft.com/office/drawing/2014/main" id="{0BA65B4C-EAFE-4C65-B9AB-077A9C34C0A4}"/>
              </a:ext>
            </a:extLst>
          </p:cNvPr>
          <p:cNvSpPr txBox="1"/>
          <p:nvPr/>
        </p:nvSpPr>
        <p:spPr>
          <a:xfrm>
            <a:off x="657362" y="3763179"/>
            <a:ext cx="7524750" cy="1015663"/>
          </a:xfrm>
          <a:prstGeom prst="rect">
            <a:avLst/>
          </a:prstGeom>
          <a:noFill/>
        </p:spPr>
        <p:txBody>
          <a:bodyPr wrap="square" rtlCol="0">
            <a:spAutoFit/>
          </a:bodyPr>
          <a:lstStyle/>
          <a:p>
            <a:endParaRPr lang="en-US" sz="1200" b="1" dirty="0"/>
          </a:p>
          <a:p>
            <a:endParaRPr lang="en-US" sz="1200" b="1" dirty="0"/>
          </a:p>
          <a:p>
            <a:endParaRPr lang="en-US" sz="1200" b="1" dirty="0"/>
          </a:p>
          <a:p>
            <a:endParaRPr lang="en-US" sz="1200" dirty="0"/>
          </a:p>
          <a:p>
            <a:endParaRPr lang="en-US" sz="1200" dirty="0"/>
          </a:p>
        </p:txBody>
      </p:sp>
    </p:spTree>
    <p:extLst>
      <p:ext uri="{BB962C8B-B14F-4D97-AF65-F5344CB8AC3E}">
        <p14:creationId xmlns:p14="http://schemas.microsoft.com/office/powerpoint/2010/main" val="265843243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5B7B4-42CD-4C28-82DD-C74882E021ED}"/>
              </a:ext>
            </a:extLst>
          </p:cNvPr>
          <p:cNvSpPr>
            <a:spLocks noGrp="1"/>
          </p:cNvSpPr>
          <p:nvPr>
            <p:ph type="title"/>
          </p:nvPr>
        </p:nvSpPr>
        <p:spPr>
          <a:xfrm>
            <a:off x="674369" y="624052"/>
            <a:ext cx="7843267" cy="5305110"/>
          </a:xfrm>
        </p:spPr>
        <p:txBody>
          <a:bodyPr/>
          <a:lstStyle/>
          <a:p>
            <a:br>
              <a:rPr lang="en-US" sz="1400" dirty="0"/>
            </a:br>
            <a:r>
              <a:rPr lang="en-US" sz="1400" dirty="0"/>
              <a:t>		</a:t>
            </a:r>
            <a:r>
              <a:rPr lang="en-US" sz="1400" dirty="0">
                <a:solidFill>
                  <a:schemeClr val="tx1"/>
                </a:solidFill>
              </a:rPr>
              <a:t>	</a:t>
            </a:r>
            <a:r>
              <a:rPr lang="en-US" sz="3600" dirty="0">
                <a:solidFill>
                  <a:schemeClr val="tx1"/>
                </a:solidFill>
              </a:rPr>
              <a:t>Approved Services</a:t>
            </a:r>
            <a:br>
              <a:rPr lang="en-US" sz="2400" dirty="0">
                <a:solidFill>
                  <a:schemeClr val="tx1"/>
                </a:solidFill>
              </a:rPr>
            </a:br>
            <a:br>
              <a:rPr lang="en-US" sz="2400" dirty="0">
                <a:solidFill>
                  <a:schemeClr val="tx1"/>
                </a:solidFill>
              </a:rPr>
            </a:br>
            <a:r>
              <a:rPr lang="en-US" sz="2400" dirty="0">
                <a:solidFill>
                  <a:schemeClr val="tx1"/>
                </a:solidFill>
              </a:rPr>
              <a:t>1. Housing (tenancy support)</a:t>
            </a:r>
            <a:br>
              <a:rPr lang="en-US" sz="2400" dirty="0">
                <a:solidFill>
                  <a:schemeClr val="tx1"/>
                </a:solidFill>
              </a:rPr>
            </a:br>
            <a:br>
              <a:rPr lang="en-US" sz="2400" dirty="0">
                <a:solidFill>
                  <a:schemeClr val="tx1"/>
                </a:solidFill>
              </a:rPr>
            </a:br>
            <a:r>
              <a:rPr lang="en-US" sz="2400" dirty="0">
                <a:solidFill>
                  <a:schemeClr val="tx1"/>
                </a:solidFill>
              </a:rPr>
              <a:t>2. Food (food services)</a:t>
            </a:r>
            <a:br>
              <a:rPr lang="en-US" sz="2400" dirty="0">
                <a:solidFill>
                  <a:schemeClr val="tx1"/>
                </a:solidFill>
              </a:rPr>
            </a:br>
            <a:br>
              <a:rPr lang="en-US" sz="2400" dirty="0">
                <a:solidFill>
                  <a:schemeClr val="tx1"/>
                </a:solidFill>
              </a:rPr>
            </a:br>
            <a:r>
              <a:rPr lang="en-US" sz="2400" dirty="0">
                <a:solidFill>
                  <a:schemeClr val="tx1"/>
                </a:solidFill>
              </a:rPr>
              <a:t>3. Transportation (public transit/taxis)</a:t>
            </a:r>
            <a:br>
              <a:rPr lang="en-US" sz="2400" dirty="0">
                <a:solidFill>
                  <a:schemeClr val="tx1"/>
                </a:solidFill>
              </a:rPr>
            </a:br>
            <a:br>
              <a:rPr lang="en-US" sz="2400" dirty="0">
                <a:solidFill>
                  <a:schemeClr val="tx1"/>
                </a:solidFill>
              </a:rPr>
            </a:br>
            <a:r>
              <a:rPr lang="en-US" sz="2400" dirty="0">
                <a:solidFill>
                  <a:schemeClr val="tx1"/>
                </a:solidFill>
              </a:rPr>
              <a:t>4. Interpersonal Violence/Toxic stress (legal, BH support, parenting support, home visit)</a:t>
            </a:r>
            <a:br>
              <a:rPr lang="en-US" sz="2400" dirty="0">
                <a:solidFill>
                  <a:schemeClr val="tx1"/>
                </a:solidFill>
              </a:rPr>
            </a:br>
            <a:br>
              <a:rPr lang="en-US" sz="2400" dirty="0">
                <a:solidFill>
                  <a:schemeClr val="tx1"/>
                </a:solidFill>
              </a:rPr>
            </a:br>
            <a:br>
              <a:rPr lang="en-US" sz="2400" dirty="0">
                <a:solidFill>
                  <a:schemeClr val="tx1"/>
                </a:solidFill>
              </a:rPr>
            </a:br>
            <a:endParaRPr lang="en-US" sz="2400" dirty="0">
              <a:solidFill>
                <a:schemeClr val="tx1"/>
              </a:solidFill>
            </a:endParaRPr>
          </a:p>
        </p:txBody>
      </p:sp>
      <p:sp>
        <p:nvSpPr>
          <p:cNvPr id="3" name="Slide Number Placeholder 2">
            <a:extLst>
              <a:ext uri="{FF2B5EF4-FFF2-40B4-BE49-F238E27FC236}">
                <a16:creationId xmlns:a16="http://schemas.microsoft.com/office/drawing/2014/main" id="{FB896765-DE11-4BD6-975F-D37E9DF2EAAB}"/>
              </a:ext>
            </a:extLst>
          </p:cNvPr>
          <p:cNvSpPr>
            <a:spLocks noGrp="1"/>
          </p:cNvSpPr>
          <p:nvPr>
            <p:ph type="sldNum" sz="quarter" idx="14"/>
          </p:nvPr>
        </p:nvSpPr>
        <p:spPr/>
        <p:txBody>
          <a:bodyPr/>
          <a:lstStyle/>
          <a:p>
            <a:fld id="{11F27F3A-B3E9-41ED-AF8F-A365F10BB65F}" type="slidenum">
              <a:rPr lang="en-US" smtClean="0"/>
              <a:pPr/>
              <a:t>12</a:t>
            </a:fld>
            <a:endParaRPr lang="en-US" dirty="0"/>
          </a:p>
        </p:txBody>
      </p:sp>
    </p:spTree>
    <p:extLst>
      <p:ext uri="{BB962C8B-B14F-4D97-AF65-F5344CB8AC3E}">
        <p14:creationId xmlns:p14="http://schemas.microsoft.com/office/powerpoint/2010/main" val="326857785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11CACAC-D400-448E-8BEF-72F84B5C711A}"/>
              </a:ext>
            </a:extLst>
          </p:cNvPr>
          <p:cNvSpPr>
            <a:spLocks noGrp="1"/>
          </p:cNvSpPr>
          <p:nvPr>
            <p:ph type="sldNum" sz="quarter" idx="14"/>
          </p:nvPr>
        </p:nvSpPr>
        <p:spPr/>
        <p:txBody>
          <a:bodyPr/>
          <a:lstStyle/>
          <a:p>
            <a:fld id="{11F27F3A-B3E9-41ED-AF8F-A365F10BB65F}" type="slidenum">
              <a:rPr lang="en-US" smtClean="0"/>
              <a:pPr/>
              <a:t>13</a:t>
            </a:fld>
            <a:endParaRPr lang="en-US" dirty="0"/>
          </a:p>
        </p:txBody>
      </p:sp>
      <p:pic>
        <p:nvPicPr>
          <p:cNvPr id="4" name="Picture 3">
            <a:extLst>
              <a:ext uri="{FF2B5EF4-FFF2-40B4-BE49-F238E27FC236}">
                <a16:creationId xmlns:a16="http://schemas.microsoft.com/office/drawing/2014/main" id="{90139362-58B0-4C34-98DB-498BA8F1233F}"/>
              </a:ext>
            </a:extLst>
          </p:cNvPr>
          <p:cNvPicPr>
            <a:picLocks noChangeAspect="1"/>
          </p:cNvPicPr>
          <p:nvPr/>
        </p:nvPicPr>
        <p:blipFill>
          <a:blip r:embed="rId2"/>
          <a:stretch>
            <a:fillRect/>
          </a:stretch>
        </p:blipFill>
        <p:spPr>
          <a:xfrm>
            <a:off x="486203" y="752475"/>
            <a:ext cx="7648147" cy="5010150"/>
          </a:xfrm>
          <a:prstGeom prst="rect">
            <a:avLst/>
          </a:prstGeom>
        </p:spPr>
      </p:pic>
    </p:spTree>
    <p:extLst>
      <p:ext uri="{BB962C8B-B14F-4D97-AF65-F5344CB8AC3E}">
        <p14:creationId xmlns:p14="http://schemas.microsoft.com/office/powerpoint/2010/main" val="3443790248"/>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EBCC861-BF14-44E1-A599-DC521CC6A17B}"/>
              </a:ext>
            </a:extLst>
          </p:cNvPr>
          <p:cNvSpPr>
            <a:spLocks noGrp="1"/>
          </p:cNvSpPr>
          <p:nvPr>
            <p:ph type="sldNum" sz="quarter" idx="14"/>
          </p:nvPr>
        </p:nvSpPr>
        <p:spPr/>
        <p:txBody>
          <a:bodyPr/>
          <a:lstStyle/>
          <a:p>
            <a:fld id="{11F27F3A-B3E9-41ED-AF8F-A365F10BB65F}" type="slidenum">
              <a:rPr lang="en-US" smtClean="0"/>
              <a:pPr/>
              <a:t>14</a:t>
            </a:fld>
            <a:endParaRPr lang="en-US" dirty="0"/>
          </a:p>
        </p:txBody>
      </p:sp>
      <p:sp>
        <p:nvSpPr>
          <p:cNvPr id="4" name="Rectangle 3">
            <a:extLst>
              <a:ext uri="{FF2B5EF4-FFF2-40B4-BE49-F238E27FC236}">
                <a16:creationId xmlns:a16="http://schemas.microsoft.com/office/drawing/2014/main" id="{039FE20C-DBEB-43D0-83F1-D20B84FC358E}"/>
              </a:ext>
            </a:extLst>
          </p:cNvPr>
          <p:cNvSpPr/>
          <p:nvPr/>
        </p:nvSpPr>
        <p:spPr>
          <a:xfrm>
            <a:off x="1083913" y="163339"/>
            <a:ext cx="5928528" cy="646331"/>
          </a:xfrm>
          <a:prstGeom prst="rect">
            <a:avLst/>
          </a:prstGeom>
        </p:spPr>
        <p:txBody>
          <a:bodyPr wrap="square">
            <a:spAutoFit/>
          </a:bodyPr>
          <a:lstStyle/>
          <a:p>
            <a:r>
              <a:rPr lang="en-US" b="1" dirty="0">
                <a:solidFill>
                  <a:srgbClr val="000000"/>
                </a:solidFill>
                <a:latin typeface="Calibri" panose="020F0502020204030204" pitchFamily="34" charset="0"/>
              </a:rPr>
              <a:t>Visual 1: Key Pilot Players and Their Roles &amp; Responsibilities</a:t>
            </a:r>
          </a:p>
          <a:p>
            <a:endParaRPr lang="en-US" dirty="0">
              <a:solidFill>
                <a:srgbClr val="000000"/>
              </a:solidFill>
              <a:latin typeface="Calibri" panose="020F0502020204030204" pitchFamily="34" charset="0"/>
            </a:endParaRPr>
          </a:p>
        </p:txBody>
      </p:sp>
      <p:pic>
        <p:nvPicPr>
          <p:cNvPr id="5" name="Picture 4">
            <a:extLst>
              <a:ext uri="{FF2B5EF4-FFF2-40B4-BE49-F238E27FC236}">
                <a16:creationId xmlns:a16="http://schemas.microsoft.com/office/drawing/2014/main" id="{90AB096D-490C-4D68-BEB5-4DA3B704EC39}"/>
              </a:ext>
            </a:extLst>
          </p:cNvPr>
          <p:cNvPicPr>
            <a:picLocks noChangeAspect="1"/>
          </p:cNvPicPr>
          <p:nvPr/>
        </p:nvPicPr>
        <p:blipFill>
          <a:blip r:embed="rId2"/>
          <a:stretch>
            <a:fillRect/>
          </a:stretch>
        </p:blipFill>
        <p:spPr>
          <a:xfrm>
            <a:off x="269417" y="624468"/>
            <a:ext cx="8180964" cy="5975471"/>
          </a:xfrm>
          <a:prstGeom prst="rect">
            <a:avLst/>
          </a:prstGeom>
        </p:spPr>
      </p:pic>
    </p:spTree>
    <p:extLst>
      <p:ext uri="{BB962C8B-B14F-4D97-AF65-F5344CB8AC3E}">
        <p14:creationId xmlns:p14="http://schemas.microsoft.com/office/powerpoint/2010/main" val="215624861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867F-9367-4371-B14A-62472995CD0F}"/>
              </a:ext>
            </a:extLst>
          </p:cNvPr>
          <p:cNvSpPr>
            <a:spLocks noGrp="1"/>
          </p:cNvSpPr>
          <p:nvPr>
            <p:ph type="title"/>
          </p:nvPr>
        </p:nvSpPr>
        <p:spPr>
          <a:xfrm>
            <a:off x="674369" y="624053"/>
            <a:ext cx="7843267" cy="5743293"/>
          </a:xfrm>
        </p:spPr>
        <p:txBody>
          <a:bodyPr/>
          <a:lstStyle/>
          <a:p>
            <a:r>
              <a:rPr lang="en-US" sz="1800" dirty="0"/>
              <a:t>Through NCCARE360, community partners will have access to:</a:t>
            </a:r>
            <a:br>
              <a:rPr lang="en-US" sz="1800" dirty="0"/>
            </a:br>
            <a:br>
              <a:rPr lang="en-US" sz="1800" dirty="0"/>
            </a:br>
            <a:br>
              <a:rPr lang="en-US" sz="1800" dirty="0"/>
            </a:br>
            <a:r>
              <a:rPr lang="en-US" sz="1800" dirty="0"/>
              <a:t>-A robust statewide resource directory that will include a call center with dedicated navigators, a data team verifying resources and text and chat capabilities.</a:t>
            </a:r>
            <a:br>
              <a:rPr lang="en-US" sz="1800" dirty="0"/>
            </a:br>
            <a:br>
              <a:rPr lang="en-US" sz="1800" dirty="0"/>
            </a:br>
            <a:r>
              <a:rPr lang="en-US" sz="1800" dirty="0"/>
              <a:t>-A data repository to integrate resource directories across the state to share resource data.</a:t>
            </a:r>
            <a:br>
              <a:rPr lang="en-US" sz="1800" dirty="0"/>
            </a:br>
            <a:br>
              <a:rPr lang="en-US" sz="1800" dirty="0"/>
            </a:br>
            <a:r>
              <a:rPr lang="en-US" sz="1800" dirty="0"/>
              <a:t>-A shared technology platform that enables health care and human service providers to send and receive secure electronic referrals, seamlessly communicate in real-time, securely share client information and track outcomes.</a:t>
            </a:r>
            <a:br>
              <a:rPr lang="en-US" sz="1800" dirty="0"/>
            </a:br>
            <a:br>
              <a:rPr lang="en-US" sz="1800" dirty="0"/>
            </a:br>
            <a:r>
              <a:rPr lang="en-US" sz="1800" dirty="0"/>
              <a:t>-A community engagement team working with community-based organizations, social service agencies, health systems, independent providers and more to create a statewide coordinated care network.</a:t>
            </a:r>
            <a:br>
              <a:rPr lang="en-US" sz="1800" dirty="0"/>
            </a:br>
            <a:br>
              <a:rPr lang="en-US" sz="1800" dirty="0"/>
            </a:br>
            <a:br>
              <a:rPr lang="en-US" sz="1800" dirty="0"/>
            </a:br>
            <a:br>
              <a:rPr lang="en-US" dirty="0"/>
            </a:br>
            <a:r>
              <a:rPr lang="en-US" sz="1600" dirty="0"/>
              <a:t>NCCARE360 implementation started in January 2019. NCCARE360 will be available in every county in North Carolina with full statewide implementation by end of 2020</a:t>
            </a:r>
            <a:br>
              <a:rPr lang="en-US" dirty="0"/>
            </a:br>
            <a:endParaRPr lang="en-US" dirty="0"/>
          </a:p>
        </p:txBody>
      </p:sp>
      <p:sp>
        <p:nvSpPr>
          <p:cNvPr id="3" name="Slide Number Placeholder 2">
            <a:extLst>
              <a:ext uri="{FF2B5EF4-FFF2-40B4-BE49-F238E27FC236}">
                <a16:creationId xmlns:a16="http://schemas.microsoft.com/office/drawing/2014/main" id="{47AFBCA3-B234-4519-AFE2-6B3E63D9A4EB}"/>
              </a:ext>
            </a:extLst>
          </p:cNvPr>
          <p:cNvSpPr>
            <a:spLocks noGrp="1"/>
          </p:cNvSpPr>
          <p:nvPr>
            <p:ph type="sldNum" sz="quarter" idx="14"/>
          </p:nvPr>
        </p:nvSpPr>
        <p:spPr/>
        <p:txBody>
          <a:bodyPr/>
          <a:lstStyle/>
          <a:p>
            <a:fld id="{11F27F3A-B3E9-41ED-AF8F-A365F10BB65F}" type="slidenum">
              <a:rPr lang="en-US" smtClean="0"/>
              <a:pPr/>
              <a:t>15</a:t>
            </a:fld>
            <a:endParaRPr lang="en-US" dirty="0"/>
          </a:p>
        </p:txBody>
      </p:sp>
    </p:spTree>
    <p:extLst>
      <p:ext uri="{BB962C8B-B14F-4D97-AF65-F5344CB8AC3E}">
        <p14:creationId xmlns:p14="http://schemas.microsoft.com/office/powerpoint/2010/main" val="1582627184"/>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9D071-AD02-49A1-9C10-4CDAD8C92355}"/>
              </a:ext>
            </a:extLst>
          </p:cNvPr>
          <p:cNvSpPr>
            <a:spLocks noGrp="1"/>
          </p:cNvSpPr>
          <p:nvPr>
            <p:ph type="title"/>
          </p:nvPr>
        </p:nvSpPr>
        <p:spPr>
          <a:xfrm>
            <a:off x="674369" y="624053"/>
            <a:ext cx="7843267" cy="5709369"/>
          </a:xfrm>
        </p:spPr>
        <p:txBody>
          <a:bodyPr/>
          <a:lstStyle/>
          <a:p>
            <a:br>
              <a:rPr lang="en-US" dirty="0"/>
            </a:br>
            <a:r>
              <a:rPr lang="en-US" dirty="0"/>
              <a:t>NCCARE360 is the first statewide coordinated care network to electronically connect those with identified needs to community resources and allow for a feedback loop on the outcome of that connection.</a:t>
            </a:r>
            <a:br>
              <a:rPr lang="en-US" dirty="0"/>
            </a:br>
            <a:br>
              <a:rPr lang="en-US" dirty="0"/>
            </a:br>
            <a:endParaRPr lang="en-US" sz="1400" dirty="0"/>
          </a:p>
        </p:txBody>
      </p:sp>
      <p:sp>
        <p:nvSpPr>
          <p:cNvPr id="3" name="Slide Number Placeholder 2">
            <a:extLst>
              <a:ext uri="{FF2B5EF4-FFF2-40B4-BE49-F238E27FC236}">
                <a16:creationId xmlns:a16="http://schemas.microsoft.com/office/drawing/2014/main" id="{5B113271-4397-4055-8EE7-9AF4A3E335BB}"/>
              </a:ext>
            </a:extLst>
          </p:cNvPr>
          <p:cNvSpPr>
            <a:spLocks noGrp="1"/>
          </p:cNvSpPr>
          <p:nvPr>
            <p:ph type="sldNum" sz="quarter" idx="14"/>
          </p:nvPr>
        </p:nvSpPr>
        <p:spPr/>
        <p:txBody>
          <a:bodyPr/>
          <a:lstStyle/>
          <a:p>
            <a:fld id="{11F27F3A-B3E9-41ED-AF8F-A365F10BB65F}" type="slidenum">
              <a:rPr lang="en-US" smtClean="0"/>
              <a:pPr/>
              <a:t>16</a:t>
            </a:fld>
            <a:endParaRPr lang="en-US" dirty="0"/>
          </a:p>
        </p:txBody>
      </p:sp>
    </p:spTree>
    <p:extLst>
      <p:ext uri="{BB962C8B-B14F-4D97-AF65-F5344CB8AC3E}">
        <p14:creationId xmlns:p14="http://schemas.microsoft.com/office/powerpoint/2010/main" val="3329357939"/>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04B4035-4DFE-4D20-B7E9-0554332F7058}"/>
              </a:ext>
            </a:extLst>
          </p:cNvPr>
          <p:cNvSpPr>
            <a:spLocks noGrp="1"/>
          </p:cNvSpPr>
          <p:nvPr>
            <p:ph type="sldNum" sz="quarter" idx="14"/>
          </p:nvPr>
        </p:nvSpPr>
        <p:spPr/>
        <p:txBody>
          <a:bodyPr/>
          <a:lstStyle/>
          <a:p>
            <a:fld id="{11F27F3A-B3E9-41ED-AF8F-A365F10BB65F}" type="slidenum">
              <a:rPr lang="en-US" smtClean="0"/>
              <a:pPr/>
              <a:t>17</a:t>
            </a:fld>
            <a:endParaRPr lang="en-US" dirty="0"/>
          </a:p>
        </p:txBody>
      </p:sp>
      <p:pic>
        <p:nvPicPr>
          <p:cNvPr id="4" name="Picture 3">
            <a:extLst>
              <a:ext uri="{FF2B5EF4-FFF2-40B4-BE49-F238E27FC236}">
                <a16:creationId xmlns:a16="http://schemas.microsoft.com/office/drawing/2014/main" id="{CDF0AF0D-B6E7-49DC-B95C-1986FA7F0376}"/>
              </a:ext>
            </a:extLst>
          </p:cNvPr>
          <p:cNvPicPr>
            <a:picLocks noChangeAspect="1"/>
          </p:cNvPicPr>
          <p:nvPr/>
        </p:nvPicPr>
        <p:blipFill>
          <a:blip r:embed="rId2"/>
          <a:stretch>
            <a:fillRect/>
          </a:stretch>
        </p:blipFill>
        <p:spPr>
          <a:xfrm>
            <a:off x="489675" y="496703"/>
            <a:ext cx="4911000" cy="6148953"/>
          </a:xfrm>
          <a:prstGeom prst="rect">
            <a:avLst/>
          </a:prstGeom>
        </p:spPr>
      </p:pic>
    </p:spTree>
    <p:extLst>
      <p:ext uri="{BB962C8B-B14F-4D97-AF65-F5344CB8AC3E}">
        <p14:creationId xmlns:p14="http://schemas.microsoft.com/office/powerpoint/2010/main" val="44282307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01DC7B7-C2D0-42EF-B614-76F21F93700E}"/>
              </a:ext>
            </a:extLst>
          </p:cNvPr>
          <p:cNvPicPr>
            <a:picLocks noChangeAspect="1"/>
          </p:cNvPicPr>
          <p:nvPr/>
        </p:nvPicPr>
        <p:blipFill>
          <a:blip r:embed="rId2"/>
          <a:stretch>
            <a:fillRect/>
          </a:stretch>
        </p:blipFill>
        <p:spPr>
          <a:xfrm>
            <a:off x="800100" y="1281112"/>
            <a:ext cx="7543800" cy="4295775"/>
          </a:xfrm>
          <a:prstGeom prst="rect">
            <a:avLst/>
          </a:prstGeom>
        </p:spPr>
      </p:pic>
      <p:sp>
        <p:nvSpPr>
          <p:cNvPr id="2" name="Title 1">
            <a:extLst>
              <a:ext uri="{FF2B5EF4-FFF2-40B4-BE49-F238E27FC236}">
                <a16:creationId xmlns:a16="http://schemas.microsoft.com/office/drawing/2014/main" id="{075D4D4F-EF67-4973-81C4-F03CB9A81D9D}"/>
              </a:ext>
            </a:extLst>
          </p:cNvPr>
          <p:cNvSpPr>
            <a:spLocks noGrp="1"/>
          </p:cNvSpPr>
          <p:nvPr>
            <p:ph type="title"/>
          </p:nvPr>
        </p:nvSpPr>
        <p:spPr/>
        <p:txBody>
          <a:bodyPr/>
          <a:lstStyle/>
          <a:p>
            <a:r>
              <a:rPr lang="en-US" dirty="0"/>
              <a:t>Timeline for Healthy Opportunities</a:t>
            </a:r>
          </a:p>
        </p:txBody>
      </p:sp>
      <p:sp>
        <p:nvSpPr>
          <p:cNvPr id="3" name="Slide Number Placeholder 2">
            <a:extLst>
              <a:ext uri="{FF2B5EF4-FFF2-40B4-BE49-F238E27FC236}">
                <a16:creationId xmlns:a16="http://schemas.microsoft.com/office/drawing/2014/main" id="{AD2CAA53-A697-4F75-A1B8-02F76C673FB8}"/>
              </a:ext>
            </a:extLst>
          </p:cNvPr>
          <p:cNvSpPr>
            <a:spLocks noGrp="1"/>
          </p:cNvSpPr>
          <p:nvPr>
            <p:ph type="sldNum" sz="quarter" idx="14"/>
          </p:nvPr>
        </p:nvSpPr>
        <p:spPr/>
        <p:txBody>
          <a:bodyPr/>
          <a:lstStyle/>
          <a:p>
            <a:fld id="{11F27F3A-B3E9-41ED-AF8F-A365F10BB65F}" type="slidenum">
              <a:rPr lang="en-US" smtClean="0"/>
              <a:pPr/>
              <a:t>18</a:t>
            </a:fld>
            <a:endParaRPr lang="en-US" dirty="0"/>
          </a:p>
        </p:txBody>
      </p:sp>
    </p:spTree>
    <p:extLst>
      <p:ext uri="{BB962C8B-B14F-4D97-AF65-F5344CB8AC3E}">
        <p14:creationId xmlns:p14="http://schemas.microsoft.com/office/powerpoint/2010/main" val="1230949765"/>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7378075-7470-46B3-8C87-D741201CDB00}"/>
              </a:ext>
            </a:extLst>
          </p:cNvPr>
          <p:cNvSpPr>
            <a:spLocks noGrp="1"/>
          </p:cNvSpPr>
          <p:nvPr>
            <p:ph type="title"/>
          </p:nvPr>
        </p:nvSpPr>
        <p:spPr>
          <a:xfrm>
            <a:off x="2783478" y="2066109"/>
            <a:ext cx="3577045" cy="434085"/>
          </a:xfrm>
          <a:solidFill>
            <a:srgbClr val="002060"/>
          </a:solidFill>
        </p:spPr>
        <p:txBody>
          <a:bodyPr/>
          <a:lstStyle/>
          <a:p>
            <a:pPr algn="ctr"/>
            <a:r>
              <a:rPr lang="en-US" sz="2800" dirty="0">
                <a:solidFill>
                  <a:schemeClr val="bg1"/>
                </a:solidFill>
              </a:rPr>
              <a:t>DISCUSSION</a:t>
            </a:r>
          </a:p>
        </p:txBody>
      </p:sp>
      <p:sp>
        <p:nvSpPr>
          <p:cNvPr id="4" name="Slide Number Placeholder 3">
            <a:extLst>
              <a:ext uri="{FF2B5EF4-FFF2-40B4-BE49-F238E27FC236}">
                <a16:creationId xmlns:a16="http://schemas.microsoft.com/office/drawing/2014/main" id="{99CAD1B2-F266-417A-8041-B150426FADC3}"/>
              </a:ext>
            </a:extLst>
          </p:cNvPr>
          <p:cNvSpPr>
            <a:spLocks noGrp="1"/>
          </p:cNvSpPr>
          <p:nvPr>
            <p:ph type="sldNum" sz="quarter" idx="14"/>
          </p:nvPr>
        </p:nvSpPr>
        <p:spPr/>
        <p:txBody>
          <a:bodyPr/>
          <a:lstStyle/>
          <a:p>
            <a:fld id="{11F27F3A-B3E9-41ED-AF8F-A365F10BB65F}" type="slidenum">
              <a:rPr lang="en-US" smtClean="0"/>
              <a:pPr/>
              <a:t>19</a:t>
            </a:fld>
            <a:endParaRPr lang="en-US" dirty="0"/>
          </a:p>
        </p:txBody>
      </p:sp>
      <p:sp>
        <p:nvSpPr>
          <p:cNvPr id="2" name="Rectangle 1">
            <a:extLst>
              <a:ext uri="{FF2B5EF4-FFF2-40B4-BE49-F238E27FC236}">
                <a16:creationId xmlns:a16="http://schemas.microsoft.com/office/drawing/2014/main" id="{12DCEB6E-133A-4BF6-8757-455846C88896}"/>
              </a:ext>
            </a:extLst>
          </p:cNvPr>
          <p:cNvSpPr/>
          <p:nvPr/>
        </p:nvSpPr>
        <p:spPr>
          <a:xfrm>
            <a:off x="-16328" y="5133089"/>
            <a:ext cx="9143999" cy="892552"/>
          </a:xfrm>
          <a:prstGeom prst="rect">
            <a:avLst/>
          </a:prstGeom>
        </p:spPr>
        <p:txBody>
          <a:bodyPr wrap="square">
            <a:spAutoFit/>
          </a:bodyPr>
          <a:lstStyle/>
          <a:p>
            <a:pPr algn="ctr"/>
            <a:r>
              <a:rPr lang="en-US" sz="2400" dirty="0">
                <a:latin typeface="Franklin Gothic Demi Cond" panose="020B0706030402020204" pitchFamily="34" charset="0"/>
              </a:rPr>
              <a:t>NC MEDICAID TRANSFORMATION WEBSITE </a:t>
            </a:r>
            <a:r>
              <a:rPr lang="en-US" sz="2800" dirty="0">
                <a:latin typeface="Franklin Gothic Medium" panose="020B0603020102020204" pitchFamily="34" charset="0"/>
              </a:rPr>
              <a:t>www.ncdhhs.gov/medicaid-transformation</a:t>
            </a:r>
          </a:p>
        </p:txBody>
      </p:sp>
    </p:spTree>
    <p:extLst>
      <p:ext uri="{BB962C8B-B14F-4D97-AF65-F5344CB8AC3E}">
        <p14:creationId xmlns:p14="http://schemas.microsoft.com/office/powerpoint/2010/main" val="63819850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678" y="600364"/>
            <a:ext cx="8960644" cy="548640"/>
          </a:xfrm>
        </p:spPr>
        <p:txBody>
          <a:bodyPr/>
          <a:lstStyle/>
          <a:p>
            <a:r>
              <a:rPr lang="en-US" dirty="0"/>
              <a:t>Standard Plan Regions and Rollout Dates Defined</a:t>
            </a:r>
          </a:p>
        </p:txBody>
      </p:sp>
      <p:sp>
        <p:nvSpPr>
          <p:cNvPr id="3" name="Slide Number Placeholder 2"/>
          <p:cNvSpPr>
            <a:spLocks noGrp="1"/>
          </p:cNvSpPr>
          <p:nvPr>
            <p:ph type="sldNum" sz="quarter" idx="14"/>
          </p:nvPr>
        </p:nvSpPr>
        <p:spPr/>
        <p:txBody>
          <a:bodyPr/>
          <a:lstStyle/>
          <a:p>
            <a:fld id="{11F27F3A-B3E9-41ED-AF8F-A365F10BB65F}" type="slidenum">
              <a:rPr lang="en-US" smtClean="0">
                <a:solidFill>
                  <a:prstClr val="black"/>
                </a:solidFill>
              </a:rPr>
              <a:pPr/>
              <a:t>2</a:t>
            </a:fld>
            <a:endParaRPr lang="en-US" dirty="0">
              <a:solidFill>
                <a:prstClr val="black"/>
              </a:solidFill>
            </a:endParaRPr>
          </a:p>
        </p:txBody>
      </p:sp>
      <p:sp>
        <p:nvSpPr>
          <p:cNvPr id="32" name="TextBox 31"/>
          <p:cNvSpPr txBox="1"/>
          <p:nvPr/>
        </p:nvSpPr>
        <p:spPr>
          <a:xfrm>
            <a:off x="-8667" y="6573308"/>
            <a:ext cx="8534358" cy="246221"/>
          </a:xfrm>
          <a:prstGeom prst="rect">
            <a:avLst/>
          </a:prstGeom>
          <a:noFill/>
        </p:spPr>
        <p:txBody>
          <a:bodyPr wrap="square" rtlCol="0">
            <a:spAutoFit/>
          </a:bodyPr>
          <a:lstStyle/>
          <a:p>
            <a:r>
              <a:rPr lang="en-US" sz="1000" i="1" dirty="0"/>
              <a:t>Learn more: </a:t>
            </a:r>
            <a:r>
              <a:rPr lang="en-US" sz="1000" i="1" dirty="0">
                <a:hlinkClick r:id="rId3"/>
              </a:rPr>
              <a:t>https://www.ncdhhs.gov/news/press-releases/dhhs-announces-prepaid-health-plan-contracts-medicaid-managed-care</a:t>
            </a:r>
            <a:r>
              <a:rPr lang="en-US" sz="1000" i="1" dirty="0"/>
              <a:t> </a:t>
            </a:r>
          </a:p>
        </p:txBody>
      </p:sp>
      <p:pic>
        <p:nvPicPr>
          <p:cNvPr id="4" name="Picture 3"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498423"/>
            <a:ext cx="9152668" cy="3861153"/>
          </a:xfrm>
          <a:prstGeom prst="rect">
            <a:avLst/>
          </a:prstGeom>
        </p:spPr>
      </p:pic>
      <p:sp>
        <p:nvSpPr>
          <p:cNvPr id="6" name="Rounded Rectangle 5"/>
          <p:cNvSpPr/>
          <p:nvPr/>
        </p:nvSpPr>
        <p:spPr>
          <a:xfrm>
            <a:off x="1576117" y="5478011"/>
            <a:ext cx="5932205" cy="858395"/>
          </a:xfrm>
          <a:prstGeom prst="roundRect">
            <a:avLst/>
          </a:prstGeom>
          <a:solidFill>
            <a:schemeClr val="tx2"/>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Rollout Phase 1: Nov. 2019 –Regions 2 and 4</a:t>
            </a:r>
          </a:p>
          <a:p>
            <a:pPr algn="ctr"/>
            <a:r>
              <a:rPr lang="en-US" sz="2000" b="1" dirty="0"/>
              <a:t>Rollout Phase 2: Feb. 2020 –Regions 1, 3, 5 and 6</a:t>
            </a:r>
          </a:p>
        </p:txBody>
      </p:sp>
      <p:grpSp>
        <p:nvGrpSpPr>
          <p:cNvPr id="8" name="Group 7">
            <a:extLst>
              <a:ext uri="{FF2B5EF4-FFF2-40B4-BE49-F238E27FC236}">
                <a16:creationId xmlns:a16="http://schemas.microsoft.com/office/drawing/2014/main" id="{6280C2DB-D5CF-44FB-88D3-C296CD78C2CA}"/>
              </a:ext>
            </a:extLst>
          </p:cNvPr>
          <p:cNvGrpSpPr/>
          <p:nvPr/>
        </p:nvGrpSpPr>
        <p:grpSpPr>
          <a:xfrm>
            <a:off x="12493" y="0"/>
            <a:ext cx="9039829" cy="304800"/>
            <a:chOff x="58174" y="67056"/>
            <a:chExt cx="9039829" cy="304800"/>
          </a:xfrm>
        </p:grpSpPr>
        <p:grpSp>
          <p:nvGrpSpPr>
            <p:cNvPr id="9" name="Group 8">
              <a:extLst>
                <a:ext uri="{FF2B5EF4-FFF2-40B4-BE49-F238E27FC236}">
                  <a16:creationId xmlns:a16="http://schemas.microsoft.com/office/drawing/2014/main" id="{F457F910-ED6A-4105-AC14-3B85F22D4CF0}"/>
                </a:ext>
              </a:extLst>
            </p:cNvPr>
            <p:cNvGrpSpPr/>
            <p:nvPr/>
          </p:nvGrpSpPr>
          <p:grpSpPr>
            <a:xfrm>
              <a:off x="58174" y="67056"/>
              <a:ext cx="6035156" cy="304800"/>
              <a:chOff x="58174" y="67056"/>
              <a:chExt cx="6035156" cy="304800"/>
            </a:xfrm>
          </p:grpSpPr>
          <p:grpSp>
            <p:nvGrpSpPr>
              <p:cNvPr id="12" name="Group 11">
                <a:extLst>
                  <a:ext uri="{FF2B5EF4-FFF2-40B4-BE49-F238E27FC236}">
                    <a16:creationId xmlns:a16="http://schemas.microsoft.com/office/drawing/2014/main" id="{42EE29D8-676D-4898-BE4E-401E95963692}"/>
                  </a:ext>
                </a:extLst>
              </p:cNvPr>
              <p:cNvGrpSpPr/>
              <p:nvPr/>
            </p:nvGrpSpPr>
            <p:grpSpPr>
              <a:xfrm>
                <a:off x="58174" y="67056"/>
                <a:ext cx="4543252" cy="304800"/>
                <a:chOff x="58174" y="67056"/>
                <a:chExt cx="4543252" cy="304800"/>
              </a:xfrm>
            </p:grpSpPr>
            <p:sp>
              <p:nvSpPr>
                <p:cNvPr id="14" name="Chevron 29">
                  <a:extLst>
                    <a:ext uri="{FF2B5EF4-FFF2-40B4-BE49-F238E27FC236}">
                      <a16:creationId xmlns:a16="http://schemas.microsoft.com/office/drawing/2014/main" id="{042E2997-BBBD-40CC-86D1-9B1A69376DD9}"/>
                    </a:ext>
                  </a:extLst>
                </p:cNvPr>
                <p:cNvSpPr/>
                <p:nvPr/>
              </p:nvSpPr>
              <p:spPr bwMode="auto">
                <a:xfrm>
                  <a:off x="58174"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Vision &amp; Goals</a:t>
                  </a:r>
                </a:p>
              </p:txBody>
            </p:sp>
            <p:sp>
              <p:nvSpPr>
                <p:cNvPr id="15" name="Rectangle 14">
                  <a:extLst>
                    <a:ext uri="{FF2B5EF4-FFF2-40B4-BE49-F238E27FC236}">
                      <a16:creationId xmlns:a16="http://schemas.microsoft.com/office/drawing/2014/main" id="{65D09FFC-E4A2-42DB-B2C5-5055688FAA5A}"/>
                    </a:ext>
                  </a:extLst>
                </p:cNvPr>
                <p:cNvSpPr/>
                <p:nvPr/>
              </p:nvSpPr>
              <p:spPr bwMode="auto">
                <a:xfrm>
                  <a:off x="1548646" y="67056"/>
                  <a:ext cx="1563624" cy="304800"/>
                </a:xfrm>
                <a:prstGeom prst="chevron">
                  <a:avLst/>
                </a:prstGeom>
                <a:solidFill>
                  <a:srgbClr val="336699"/>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Design</a:t>
                  </a:r>
                </a:p>
              </p:txBody>
            </p:sp>
            <p:sp>
              <p:nvSpPr>
                <p:cNvPr id="16" name="Rectangle 14">
                  <a:extLst>
                    <a:ext uri="{FF2B5EF4-FFF2-40B4-BE49-F238E27FC236}">
                      <a16:creationId xmlns:a16="http://schemas.microsoft.com/office/drawing/2014/main" id="{8BD90CB2-79D6-4F58-92FD-D7DD4039762B}"/>
                    </a:ext>
                  </a:extLst>
                </p:cNvPr>
                <p:cNvSpPr/>
                <p:nvPr/>
              </p:nvSpPr>
              <p:spPr bwMode="auto">
                <a:xfrm>
                  <a:off x="3037802"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Procurement</a:t>
                  </a:r>
                </a:p>
              </p:txBody>
            </p:sp>
          </p:grpSp>
          <p:sp>
            <p:nvSpPr>
              <p:cNvPr id="13" name="Rectangle 14">
                <a:extLst>
                  <a:ext uri="{FF2B5EF4-FFF2-40B4-BE49-F238E27FC236}">
                    <a16:creationId xmlns:a16="http://schemas.microsoft.com/office/drawing/2014/main" id="{CFA64034-6066-4B22-B04F-0D50EDF85B53}"/>
                  </a:ext>
                </a:extLst>
              </p:cNvPr>
              <p:cNvSpPr/>
              <p:nvPr/>
            </p:nvSpPr>
            <p:spPr bwMode="auto">
              <a:xfrm>
                <a:off x="452970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100" b="1" kern="0" dirty="0">
                    <a:solidFill>
                      <a:prstClr val="white"/>
                    </a:solidFill>
                  </a:rPr>
                  <a:t>Engagement</a:t>
                </a:r>
              </a:p>
            </p:txBody>
          </p:sp>
        </p:grpSp>
        <p:sp>
          <p:nvSpPr>
            <p:cNvPr id="10" name="Rectangle 14">
              <a:extLst>
                <a:ext uri="{FF2B5EF4-FFF2-40B4-BE49-F238E27FC236}">
                  <a16:creationId xmlns:a16="http://schemas.microsoft.com/office/drawing/2014/main" id="{DD37CC84-4FCE-4D1A-A27E-56E87EF83500}"/>
                </a:ext>
              </a:extLst>
            </p:cNvPr>
            <p:cNvSpPr/>
            <p:nvPr/>
          </p:nvSpPr>
          <p:spPr bwMode="auto">
            <a:xfrm>
              <a:off x="6027393"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I</a:t>
              </a:r>
              <a:r>
                <a:rPr lang="en-US" sz="1100" b="1" kern="0" dirty="0">
                  <a:solidFill>
                    <a:prstClr val="white"/>
                  </a:solidFill>
                </a:rPr>
                <a:t>mplementation</a:t>
              </a:r>
              <a:endParaRPr lang="en-US" sz="1200" b="1" kern="0" dirty="0">
                <a:solidFill>
                  <a:prstClr val="white"/>
                </a:solidFill>
              </a:endParaRPr>
            </a:p>
          </p:txBody>
        </p:sp>
        <p:sp>
          <p:nvSpPr>
            <p:cNvPr id="11" name="Rectangle 14">
              <a:extLst>
                <a:ext uri="{FF2B5EF4-FFF2-40B4-BE49-F238E27FC236}">
                  <a16:creationId xmlns:a16="http://schemas.microsoft.com/office/drawing/2014/main" id="{7C039D94-6E44-46BE-9E82-D0DC0D90FD89}"/>
                </a:ext>
              </a:extLst>
            </p:cNvPr>
            <p:cNvSpPr/>
            <p:nvPr/>
          </p:nvSpPr>
          <p:spPr bwMode="auto">
            <a:xfrm>
              <a:off x="7534379"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Training</a:t>
              </a:r>
            </a:p>
          </p:txBody>
        </p:sp>
      </p:grpSp>
    </p:spTree>
    <p:extLst>
      <p:ext uri="{BB962C8B-B14F-4D97-AF65-F5344CB8AC3E}">
        <p14:creationId xmlns:p14="http://schemas.microsoft.com/office/powerpoint/2010/main" val="171562289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C5BFA5-0FA4-445C-8E61-B19C8F937E65}"/>
              </a:ext>
            </a:extLst>
          </p:cNvPr>
          <p:cNvSpPr>
            <a:spLocks noGrp="1"/>
          </p:cNvSpPr>
          <p:nvPr>
            <p:ph type="title"/>
          </p:nvPr>
        </p:nvSpPr>
        <p:spPr>
          <a:xfrm>
            <a:off x="256032" y="614890"/>
            <a:ext cx="7843267" cy="548640"/>
          </a:xfrm>
        </p:spPr>
        <p:txBody>
          <a:bodyPr/>
          <a:lstStyle/>
          <a:p>
            <a:r>
              <a:rPr lang="en-US" sz="3200" dirty="0"/>
              <a:t>PHPs Selected for NC Medicaid Managed Care</a:t>
            </a:r>
          </a:p>
        </p:txBody>
      </p:sp>
      <p:sp>
        <p:nvSpPr>
          <p:cNvPr id="4" name="Text Placeholder 2">
            <a:extLst>
              <a:ext uri="{FF2B5EF4-FFF2-40B4-BE49-F238E27FC236}">
                <a16:creationId xmlns:a16="http://schemas.microsoft.com/office/drawing/2014/main" id="{69AE338A-00DD-44C7-9803-93A195A184B8}"/>
              </a:ext>
            </a:extLst>
          </p:cNvPr>
          <p:cNvSpPr>
            <a:spLocks noGrp="1"/>
          </p:cNvSpPr>
          <p:nvPr>
            <p:ph type="body" sz="quarter" idx="10"/>
          </p:nvPr>
        </p:nvSpPr>
        <p:spPr>
          <a:xfrm>
            <a:off x="628650" y="1447800"/>
            <a:ext cx="7888288" cy="4795838"/>
          </a:xfrm>
        </p:spPr>
        <p:txBody>
          <a:bodyPr/>
          <a:lstStyle/>
          <a:p>
            <a:pPr marL="0" indent="0">
              <a:spcBef>
                <a:spcPts val="0"/>
              </a:spcBef>
              <a:spcAft>
                <a:spcPts val="1200"/>
              </a:spcAft>
              <a:buNone/>
            </a:pPr>
            <a:r>
              <a:rPr lang="en-US" sz="2600" dirty="0">
                <a:solidFill>
                  <a:srgbClr val="005EA4"/>
                </a:solidFill>
              </a:rPr>
              <a:t>Statewide contracts</a:t>
            </a:r>
          </a:p>
          <a:p>
            <a:pPr marL="457200">
              <a:spcBef>
                <a:spcPts val="0"/>
              </a:spcBef>
              <a:spcAft>
                <a:spcPts val="1200"/>
              </a:spcAft>
            </a:pPr>
            <a:r>
              <a:rPr lang="en-US" sz="2600" dirty="0"/>
              <a:t>AmeriHealth Caritas North Carolina, Inc.</a:t>
            </a:r>
          </a:p>
          <a:p>
            <a:pPr marL="457200">
              <a:spcBef>
                <a:spcPts val="0"/>
              </a:spcBef>
              <a:spcAft>
                <a:spcPts val="1200"/>
              </a:spcAft>
            </a:pPr>
            <a:r>
              <a:rPr lang="en-US" sz="2600" dirty="0"/>
              <a:t>Blue Cross and Blue Shield of North Carolina, Inc.</a:t>
            </a:r>
          </a:p>
          <a:p>
            <a:pPr marL="457200">
              <a:spcBef>
                <a:spcPts val="0"/>
              </a:spcBef>
              <a:spcAft>
                <a:spcPts val="1200"/>
              </a:spcAft>
            </a:pPr>
            <a:r>
              <a:rPr lang="en-US" sz="2600" dirty="0"/>
              <a:t>UnitedHealthcare of North Carolina, Inc.</a:t>
            </a:r>
          </a:p>
          <a:p>
            <a:pPr marL="457200">
              <a:spcBef>
                <a:spcPts val="0"/>
              </a:spcBef>
              <a:spcAft>
                <a:spcPts val="1200"/>
              </a:spcAft>
            </a:pPr>
            <a:r>
              <a:rPr lang="en-US" sz="2600" dirty="0"/>
              <a:t>WellCare of North Carolina, Inc. </a:t>
            </a:r>
          </a:p>
          <a:p>
            <a:pPr marL="0" indent="0">
              <a:spcBef>
                <a:spcPts val="3000"/>
              </a:spcBef>
              <a:spcAft>
                <a:spcPts val="1200"/>
              </a:spcAft>
              <a:buNone/>
            </a:pPr>
            <a:r>
              <a:rPr lang="en-US" sz="2600" dirty="0">
                <a:solidFill>
                  <a:srgbClr val="005EA4"/>
                </a:solidFill>
              </a:rPr>
              <a:t>Regional contract – Regions 3 &amp; 5</a:t>
            </a:r>
          </a:p>
          <a:p>
            <a:pPr marL="457200">
              <a:spcBef>
                <a:spcPts val="0"/>
              </a:spcBef>
              <a:spcAft>
                <a:spcPts val="1200"/>
              </a:spcAft>
            </a:pPr>
            <a:r>
              <a:rPr lang="en-US" sz="2600" dirty="0"/>
              <a:t>Carolina Complete Health, Inc.</a:t>
            </a:r>
          </a:p>
        </p:txBody>
      </p:sp>
      <p:grpSp>
        <p:nvGrpSpPr>
          <p:cNvPr id="6" name="Group 5">
            <a:extLst>
              <a:ext uri="{FF2B5EF4-FFF2-40B4-BE49-F238E27FC236}">
                <a16:creationId xmlns:a16="http://schemas.microsoft.com/office/drawing/2014/main" id="{45D570BF-A643-4DC5-A8E2-BD3A9C2741FD}"/>
              </a:ext>
            </a:extLst>
          </p:cNvPr>
          <p:cNvGrpSpPr/>
          <p:nvPr/>
        </p:nvGrpSpPr>
        <p:grpSpPr>
          <a:xfrm>
            <a:off x="52085" y="44292"/>
            <a:ext cx="9039829" cy="304800"/>
            <a:chOff x="58174" y="67056"/>
            <a:chExt cx="9039829" cy="304800"/>
          </a:xfrm>
        </p:grpSpPr>
        <p:grpSp>
          <p:nvGrpSpPr>
            <p:cNvPr id="7" name="Group 6">
              <a:extLst>
                <a:ext uri="{FF2B5EF4-FFF2-40B4-BE49-F238E27FC236}">
                  <a16:creationId xmlns:a16="http://schemas.microsoft.com/office/drawing/2014/main" id="{F96AA0BB-977B-4B6D-AE1C-A6D7456B22FE}"/>
                </a:ext>
              </a:extLst>
            </p:cNvPr>
            <p:cNvGrpSpPr/>
            <p:nvPr/>
          </p:nvGrpSpPr>
          <p:grpSpPr>
            <a:xfrm>
              <a:off x="58174" y="67056"/>
              <a:ext cx="6035156" cy="304800"/>
              <a:chOff x="58174" y="67056"/>
              <a:chExt cx="6035156" cy="304800"/>
            </a:xfrm>
          </p:grpSpPr>
          <p:grpSp>
            <p:nvGrpSpPr>
              <p:cNvPr id="10" name="Group 9">
                <a:extLst>
                  <a:ext uri="{FF2B5EF4-FFF2-40B4-BE49-F238E27FC236}">
                    <a16:creationId xmlns:a16="http://schemas.microsoft.com/office/drawing/2014/main" id="{1E681BB7-DF17-45D5-9777-43334D52636A}"/>
                  </a:ext>
                </a:extLst>
              </p:cNvPr>
              <p:cNvGrpSpPr/>
              <p:nvPr/>
            </p:nvGrpSpPr>
            <p:grpSpPr>
              <a:xfrm>
                <a:off x="58174" y="67056"/>
                <a:ext cx="4543252" cy="304800"/>
                <a:chOff x="58174" y="67056"/>
                <a:chExt cx="4543252" cy="304800"/>
              </a:xfrm>
            </p:grpSpPr>
            <p:sp>
              <p:nvSpPr>
                <p:cNvPr id="12" name="Chevron 29">
                  <a:extLst>
                    <a:ext uri="{FF2B5EF4-FFF2-40B4-BE49-F238E27FC236}">
                      <a16:creationId xmlns:a16="http://schemas.microsoft.com/office/drawing/2014/main" id="{FADCD838-9E67-4DCD-B1BB-9C7A29E1B94B}"/>
                    </a:ext>
                  </a:extLst>
                </p:cNvPr>
                <p:cNvSpPr/>
                <p:nvPr/>
              </p:nvSpPr>
              <p:spPr bwMode="auto">
                <a:xfrm>
                  <a:off x="58174"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Vision &amp; Goals</a:t>
                  </a:r>
                </a:p>
              </p:txBody>
            </p:sp>
            <p:sp>
              <p:nvSpPr>
                <p:cNvPr id="13" name="Rectangle 14">
                  <a:extLst>
                    <a:ext uri="{FF2B5EF4-FFF2-40B4-BE49-F238E27FC236}">
                      <a16:creationId xmlns:a16="http://schemas.microsoft.com/office/drawing/2014/main" id="{D173FED4-AE9B-40B4-A8D7-DA75FEE273F6}"/>
                    </a:ext>
                  </a:extLst>
                </p:cNvPr>
                <p:cNvSpPr/>
                <p:nvPr/>
              </p:nvSpPr>
              <p:spPr bwMode="auto">
                <a:xfrm>
                  <a:off x="154864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Design</a:t>
                  </a:r>
                </a:p>
              </p:txBody>
            </p:sp>
            <p:sp>
              <p:nvSpPr>
                <p:cNvPr id="14" name="Rectangle 14">
                  <a:extLst>
                    <a:ext uri="{FF2B5EF4-FFF2-40B4-BE49-F238E27FC236}">
                      <a16:creationId xmlns:a16="http://schemas.microsoft.com/office/drawing/2014/main" id="{4FF69FFC-161A-4474-A04C-54FE55ED57BB}"/>
                    </a:ext>
                  </a:extLst>
                </p:cNvPr>
                <p:cNvSpPr/>
                <p:nvPr/>
              </p:nvSpPr>
              <p:spPr bwMode="auto">
                <a:xfrm>
                  <a:off x="3037802" y="67056"/>
                  <a:ext cx="1563624" cy="304800"/>
                </a:xfrm>
                <a:prstGeom prst="chevron">
                  <a:avLst/>
                </a:prstGeom>
                <a:solidFill>
                  <a:srgbClr val="336699"/>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Procurement</a:t>
                  </a:r>
                </a:p>
              </p:txBody>
            </p:sp>
          </p:grpSp>
          <p:sp>
            <p:nvSpPr>
              <p:cNvPr id="11" name="Rectangle 14">
                <a:extLst>
                  <a:ext uri="{FF2B5EF4-FFF2-40B4-BE49-F238E27FC236}">
                    <a16:creationId xmlns:a16="http://schemas.microsoft.com/office/drawing/2014/main" id="{C6C899E1-E478-433B-8D67-C4AB42D66EDC}"/>
                  </a:ext>
                </a:extLst>
              </p:cNvPr>
              <p:cNvSpPr/>
              <p:nvPr/>
            </p:nvSpPr>
            <p:spPr bwMode="auto">
              <a:xfrm>
                <a:off x="452970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100" b="1" kern="0" dirty="0">
                    <a:solidFill>
                      <a:prstClr val="white"/>
                    </a:solidFill>
                  </a:rPr>
                  <a:t>Engagement</a:t>
                </a:r>
              </a:p>
            </p:txBody>
          </p:sp>
        </p:grpSp>
        <p:sp>
          <p:nvSpPr>
            <p:cNvPr id="8" name="Rectangle 14">
              <a:extLst>
                <a:ext uri="{FF2B5EF4-FFF2-40B4-BE49-F238E27FC236}">
                  <a16:creationId xmlns:a16="http://schemas.microsoft.com/office/drawing/2014/main" id="{953167E8-E172-4752-B770-0496D5FD1446}"/>
                </a:ext>
              </a:extLst>
            </p:cNvPr>
            <p:cNvSpPr/>
            <p:nvPr/>
          </p:nvSpPr>
          <p:spPr bwMode="auto">
            <a:xfrm>
              <a:off x="6027393"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I</a:t>
              </a:r>
              <a:r>
                <a:rPr lang="en-US" sz="1100" b="1" kern="0" dirty="0">
                  <a:solidFill>
                    <a:prstClr val="white"/>
                  </a:solidFill>
                </a:rPr>
                <a:t>mplementation</a:t>
              </a:r>
              <a:endParaRPr lang="en-US" sz="1200" b="1" kern="0" dirty="0">
                <a:solidFill>
                  <a:prstClr val="white"/>
                </a:solidFill>
              </a:endParaRPr>
            </a:p>
          </p:txBody>
        </p:sp>
        <p:sp>
          <p:nvSpPr>
            <p:cNvPr id="9" name="Rectangle 14">
              <a:extLst>
                <a:ext uri="{FF2B5EF4-FFF2-40B4-BE49-F238E27FC236}">
                  <a16:creationId xmlns:a16="http://schemas.microsoft.com/office/drawing/2014/main" id="{C513F68A-AE49-43D7-BD30-85754F59E684}"/>
                </a:ext>
              </a:extLst>
            </p:cNvPr>
            <p:cNvSpPr/>
            <p:nvPr/>
          </p:nvSpPr>
          <p:spPr bwMode="auto">
            <a:xfrm>
              <a:off x="7534379"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Training</a:t>
              </a:r>
            </a:p>
          </p:txBody>
        </p:sp>
      </p:grpSp>
    </p:spTree>
    <p:extLst>
      <p:ext uri="{BB962C8B-B14F-4D97-AF65-F5344CB8AC3E}">
        <p14:creationId xmlns:p14="http://schemas.microsoft.com/office/powerpoint/2010/main" val="1934677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6"/>
          <p:cNvSpPr txBox="1">
            <a:spLocks/>
          </p:cNvSpPr>
          <p:nvPr/>
        </p:nvSpPr>
        <p:spPr>
          <a:xfrm>
            <a:off x="457199" y="624054"/>
            <a:ext cx="8229600" cy="54864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3200" dirty="0">
                <a:solidFill>
                  <a:srgbClr val="002060"/>
                </a:solidFill>
                <a:latin typeface="Franklin Gothic Demi Cond" panose="020B0706030402020204" pitchFamily="34" charset="0"/>
              </a:rPr>
              <a:t>General Engagement Approach</a:t>
            </a:r>
          </a:p>
        </p:txBody>
      </p:sp>
      <p:cxnSp>
        <p:nvCxnSpPr>
          <p:cNvPr id="24" name="Straight Connector 23"/>
          <p:cNvCxnSpPr/>
          <p:nvPr/>
        </p:nvCxnSpPr>
        <p:spPr>
          <a:xfrm>
            <a:off x="0" y="1190625"/>
            <a:ext cx="91440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0" y="1190625"/>
            <a:ext cx="91440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460973" y="2080373"/>
            <a:ext cx="5787427" cy="2031325"/>
          </a:xfrm>
          <a:prstGeom prst="rect">
            <a:avLst/>
          </a:prstGeom>
        </p:spPr>
        <p:txBody>
          <a:bodyPr wrap="square">
            <a:spAutoFit/>
          </a:bodyPr>
          <a:lstStyle/>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Regular webinars, conference calls, meetings, and conferences</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Comments on periodic white papers, FAQs, and other publications</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Questions, feedback: </a:t>
            </a:r>
            <a:r>
              <a:rPr lang="en-US" sz="1600" dirty="0">
                <a:solidFill>
                  <a:schemeClr val="tx2">
                    <a:lumMod val="50000"/>
                  </a:schemeClr>
                </a:solidFill>
                <a:latin typeface="Franklin Gothic Medium" panose="020B0603020102020204" pitchFamily="34" charset="0"/>
                <a:hlinkClick r:id="rId3"/>
              </a:rPr>
              <a:t>Medicaid.Transformation@dhhs.nc.gov</a:t>
            </a:r>
            <a:r>
              <a:rPr lang="en-US" sz="1600" dirty="0">
                <a:latin typeface="Franklin Gothic Medium" panose="020B0603020102020204" pitchFamily="34" charset="0"/>
              </a:rPr>
              <a:t> </a:t>
            </a:r>
          </a:p>
          <a:p>
            <a:pPr>
              <a:spcBef>
                <a:spcPts val="600"/>
              </a:spcBef>
              <a:spcAft>
                <a:spcPts val="600"/>
              </a:spcAft>
            </a:pPr>
            <a:endParaRPr lang="en-US" sz="1600" dirty="0">
              <a:latin typeface="Calibri" panose="020F0502020204030204" pitchFamily="34" charset="0"/>
            </a:endParaRPr>
          </a:p>
        </p:txBody>
      </p:sp>
      <p:sp>
        <p:nvSpPr>
          <p:cNvPr id="10" name="Rectangle 9"/>
          <p:cNvSpPr/>
          <p:nvPr/>
        </p:nvSpPr>
        <p:spPr bwMode="auto">
          <a:xfrm>
            <a:off x="0" y="1192128"/>
            <a:ext cx="9144000" cy="857281"/>
          </a:xfrm>
          <a:prstGeom prst="rect">
            <a:avLst/>
          </a:prstGeom>
          <a:solidFill>
            <a:schemeClr val="bg1"/>
          </a:solidFill>
          <a:ln w="9525" cap="flat" cmpd="sng" algn="ctr">
            <a:no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marL="285750" indent="-285750">
              <a:buFont typeface="Arial" panose="020B0604020202020204" pitchFamily="34" charset="0"/>
              <a:buChar char="•"/>
            </a:pPr>
            <a:r>
              <a:rPr lang="en-US" b="1" dirty="0">
                <a:latin typeface="Franklin Gothic Medium" panose="020B0603020102020204" pitchFamily="34" charset="0"/>
              </a:rPr>
              <a:t>DHHS values input and feedback from stakeholders and will make sure stakeholders </a:t>
            </a:r>
            <a:br>
              <a:rPr lang="en-US" b="1" dirty="0">
                <a:latin typeface="Franklin Gothic Medium" panose="020B0603020102020204" pitchFamily="34" charset="0"/>
              </a:rPr>
            </a:br>
            <a:r>
              <a:rPr lang="en-US" b="1" dirty="0">
                <a:latin typeface="Franklin Gothic Medium" panose="020B0603020102020204" pitchFamily="34" charset="0"/>
              </a:rPr>
              <a:t>have the opportunity to connect through a number of venues and activities</a:t>
            </a:r>
          </a:p>
        </p:txBody>
      </p:sp>
      <p:grpSp>
        <p:nvGrpSpPr>
          <p:cNvPr id="2" name="Group 1"/>
          <p:cNvGrpSpPr/>
          <p:nvPr/>
        </p:nvGrpSpPr>
        <p:grpSpPr>
          <a:xfrm>
            <a:off x="6248400" y="2438400"/>
            <a:ext cx="2286000" cy="2209800"/>
            <a:chOff x="6675853" y="1765868"/>
            <a:chExt cx="1902040" cy="1885251"/>
          </a:xfrm>
        </p:grpSpPr>
        <p:sp>
          <p:nvSpPr>
            <p:cNvPr id="25" name="Oval 24"/>
            <p:cNvSpPr/>
            <p:nvPr/>
          </p:nvSpPr>
          <p:spPr>
            <a:xfrm>
              <a:off x="6675853" y="1765868"/>
              <a:ext cx="1902040" cy="1885251"/>
            </a:xfrm>
            <a:prstGeom prst="ellipse">
              <a:avLst/>
            </a:prstGeom>
            <a:solidFill>
              <a:schemeClr val="bg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p:cNvGrpSpPr/>
            <p:nvPr/>
          </p:nvGrpSpPr>
          <p:grpSpPr>
            <a:xfrm>
              <a:off x="6922455" y="2245853"/>
              <a:ext cx="1410170" cy="852075"/>
              <a:chOff x="9971088" y="2416175"/>
              <a:chExt cx="974725" cy="588963"/>
            </a:xfrm>
          </p:grpSpPr>
          <p:sp>
            <p:nvSpPr>
              <p:cNvPr id="27" name="Freeform 157"/>
              <p:cNvSpPr>
                <a:spLocks/>
              </p:cNvSpPr>
              <p:nvPr/>
            </p:nvSpPr>
            <p:spPr bwMode="auto">
              <a:xfrm>
                <a:off x="10764838" y="2425700"/>
                <a:ext cx="117475" cy="120650"/>
              </a:xfrm>
              <a:custGeom>
                <a:avLst/>
                <a:gdLst>
                  <a:gd name="T0" fmla="*/ 36 w 74"/>
                  <a:gd name="T1" fmla="*/ 76 h 76"/>
                  <a:gd name="T2" fmla="*/ 36 w 74"/>
                  <a:gd name="T3" fmla="*/ 76 h 76"/>
                  <a:gd name="T4" fmla="*/ 44 w 74"/>
                  <a:gd name="T5" fmla="*/ 76 h 76"/>
                  <a:gd name="T6" fmla="*/ 52 w 74"/>
                  <a:gd name="T7" fmla="*/ 74 h 76"/>
                  <a:gd name="T8" fmla="*/ 58 w 74"/>
                  <a:gd name="T9" fmla="*/ 70 h 76"/>
                  <a:gd name="T10" fmla="*/ 64 w 74"/>
                  <a:gd name="T11" fmla="*/ 66 h 76"/>
                  <a:gd name="T12" fmla="*/ 68 w 74"/>
                  <a:gd name="T13" fmla="*/ 60 h 76"/>
                  <a:gd name="T14" fmla="*/ 72 w 74"/>
                  <a:gd name="T15" fmla="*/ 54 h 76"/>
                  <a:gd name="T16" fmla="*/ 74 w 74"/>
                  <a:gd name="T17" fmla="*/ 46 h 76"/>
                  <a:gd name="T18" fmla="*/ 74 w 74"/>
                  <a:gd name="T19" fmla="*/ 38 h 76"/>
                  <a:gd name="T20" fmla="*/ 74 w 74"/>
                  <a:gd name="T21" fmla="*/ 38 h 76"/>
                  <a:gd name="T22" fmla="*/ 74 w 74"/>
                  <a:gd name="T23" fmla="*/ 32 h 76"/>
                  <a:gd name="T24" fmla="*/ 72 w 74"/>
                  <a:gd name="T25" fmla="*/ 24 h 76"/>
                  <a:gd name="T26" fmla="*/ 68 w 74"/>
                  <a:gd name="T27" fmla="*/ 18 h 76"/>
                  <a:gd name="T28" fmla="*/ 64 w 74"/>
                  <a:gd name="T29" fmla="*/ 12 h 76"/>
                  <a:gd name="T30" fmla="*/ 58 w 74"/>
                  <a:gd name="T31" fmla="*/ 8 h 76"/>
                  <a:gd name="T32" fmla="*/ 52 w 74"/>
                  <a:gd name="T33" fmla="*/ 4 h 76"/>
                  <a:gd name="T34" fmla="*/ 44 w 74"/>
                  <a:gd name="T35" fmla="*/ 2 h 76"/>
                  <a:gd name="T36" fmla="*/ 36 w 74"/>
                  <a:gd name="T37" fmla="*/ 0 h 76"/>
                  <a:gd name="T38" fmla="*/ 36 w 74"/>
                  <a:gd name="T39" fmla="*/ 0 h 76"/>
                  <a:gd name="T40" fmla="*/ 30 w 74"/>
                  <a:gd name="T41" fmla="*/ 2 h 76"/>
                  <a:gd name="T42" fmla="*/ 22 w 74"/>
                  <a:gd name="T43" fmla="*/ 4 h 76"/>
                  <a:gd name="T44" fmla="*/ 16 w 74"/>
                  <a:gd name="T45" fmla="*/ 8 h 76"/>
                  <a:gd name="T46" fmla="*/ 10 w 74"/>
                  <a:gd name="T47" fmla="*/ 12 h 76"/>
                  <a:gd name="T48" fmla="*/ 6 w 74"/>
                  <a:gd name="T49" fmla="*/ 18 h 76"/>
                  <a:gd name="T50" fmla="*/ 2 w 74"/>
                  <a:gd name="T51" fmla="*/ 24 h 76"/>
                  <a:gd name="T52" fmla="*/ 0 w 74"/>
                  <a:gd name="T53" fmla="*/ 32 h 76"/>
                  <a:gd name="T54" fmla="*/ 0 w 74"/>
                  <a:gd name="T55" fmla="*/ 38 h 76"/>
                  <a:gd name="T56" fmla="*/ 0 w 74"/>
                  <a:gd name="T57" fmla="*/ 38 h 76"/>
                  <a:gd name="T58" fmla="*/ 0 w 74"/>
                  <a:gd name="T59" fmla="*/ 46 h 76"/>
                  <a:gd name="T60" fmla="*/ 2 w 74"/>
                  <a:gd name="T61" fmla="*/ 54 h 76"/>
                  <a:gd name="T62" fmla="*/ 6 w 74"/>
                  <a:gd name="T63" fmla="*/ 60 h 76"/>
                  <a:gd name="T64" fmla="*/ 10 w 74"/>
                  <a:gd name="T65" fmla="*/ 66 h 76"/>
                  <a:gd name="T66" fmla="*/ 16 w 74"/>
                  <a:gd name="T67" fmla="*/ 70 h 76"/>
                  <a:gd name="T68" fmla="*/ 22 w 74"/>
                  <a:gd name="T69" fmla="*/ 74 h 76"/>
                  <a:gd name="T70" fmla="*/ 30 w 74"/>
                  <a:gd name="T71" fmla="*/ 76 h 76"/>
                  <a:gd name="T72" fmla="*/ 36 w 74"/>
                  <a:gd name="T73" fmla="*/ 76 h 76"/>
                  <a:gd name="T74" fmla="*/ 36 w 74"/>
                  <a:gd name="T75" fmla="*/ 76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4" h="76">
                    <a:moveTo>
                      <a:pt x="36" y="76"/>
                    </a:moveTo>
                    <a:lnTo>
                      <a:pt x="36" y="76"/>
                    </a:lnTo>
                    <a:lnTo>
                      <a:pt x="44" y="76"/>
                    </a:lnTo>
                    <a:lnTo>
                      <a:pt x="52" y="74"/>
                    </a:lnTo>
                    <a:lnTo>
                      <a:pt x="58" y="70"/>
                    </a:lnTo>
                    <a:lnTo>
                      <a:pt x="64" y="66"/>
                    </a:lnTo>
                    <a:lnTo>
                      <a:pt x="68" y="60"/>
                    </a:lnTo>
                    <a:lnTo>
                      <a:pt x="72" y="54"/>
                    </a:lnTo>
                    <a:lnTo>
                      <a:pt x="74" y="46"/>
                    </a:lnTo>
                    <a:lnTo>
                      <a:pt x="74" y="38"/>
                    </a:lnTo>
                    <a:lnTo>
                      <a:pt x="74" y="38"/>
                    </a:lnTo>
                    <a:lnTo>
                      <a:pt x="74" y="32"/>
                    </a:lnTo>
                    <a:lnTo>
                      <a:pt x="72" y="24"/>
                    </a:lnTo>
                    <a:lnTo>
                      <a:pt x="68" y="18"/>
                    </a:lnTo>
                    <a:lnTo>
                      <a:pt x="64" y="12"/>
                    </a:lnTo>
                    <a:lnTo>
                      <a:pt x="58" y="8"/>
                    </a:lnTo>
                    <a:lnTo>
                      <a:pt x="52" y="4"/>
                    </a:lnTo>
                    <a:lnTo>
                      <a:pt x="44" y="2"/>
                    </a:lnTo>
                    <a:lnTo>
                      <a:pt x="36" y="0"/>
                    </a:lnTo>
                    <a:lnTo>
                      <a:pt x="36" y="0"/>
                    </a:lnTo>
                    <a:lnTo>
                      <a:pt x="30" y="2"/>
                    </a:lnTo>
                    <a:lnTo>
                      <a:pt x="22" y="4"/>
                    </a:lnTo>
                    <a:lnTo>
                      <a:pt x="16" y="8"/>
                    </a:lnTo>
                    <a:lnTo>
                      <a:pt x="10" y="12"/>
                    </a:lnTo>
                    <a:lnTo>
                      <a:pt x="6" y="18"/>
                    </a:lnTo>
                    <a:lnTo>
                      <a:pt x="2" y="24"/>
                    </a:lnTo>
                    <a:lnTo>
                      <a:pt x="0" y="32"/>
                    </a:lnTo>
                    <a:lnTo>
                      <a:pt x="0" y="38"/>
                    </a:lnTo>
                    <a:lnTo>
                      <a:pt x="0" y="38"/>
                    </a:lnTo>
                    <a:lnTo>
                      <a:pt x="0" y="46"/>
                    </a:lnTo>
                    <a:lnTo>
                      <a:pt x="2" y="54"/>
                    </a:lnTo>
                    <a:lnTo>
                      <a:pt x="6" y="60"/>
                    </a:lnTo>
                    <a:lnTo>
                      <a:pt x="10" y="66"/>
                    </a:lnTo>
                    <a:lnTo>
                      <a:pt x="16" y="70"/>
                    </a:lnTo>
                    <a:lnTo>
                      <a:pt x="22" y="74"/>
                    </a:lnTo>
                    <a:lnTo>
                      <a:pt x="30" y="76"/>
                    </a:lnTo>
                    <a:lnTo>
                      <a:pt x="36" y="76"/>
                    </a:lnTo>
                    <a:lnTo>
                      <a:pt x="36" y="76"/>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58"/>
              <p:cNvSpPr>
                <a:spLocks/>
              </p:cNvSpPr>
              <p:nvPr/>
            </p:nvSpPr>
            <p:spPr bwMode="auto">
              <a:xfrm>
                <a:off x="10850563" y="2416175"/>
                <a:ext cx="95250" cy="114300"/>
              </a:xfrm>
              <a:custGeom>
                <a:avLst/>
                <a:gdLst>
                  <a:gd name="T0" fmla="*/ 24 w 60"/>
                  <a:gd name="T1" fmla="*/ 44 h 72"/>
                  <a:gd name="T2" fmla="*/ 24 w 60"/>
                  <a:gd name="T3" fmla="*/ 44 h 72"/>
                  <a:gd name="T4" fmla="*/ 24 w 60"/>
                  <a:gd name="T5" fmla="*/ 46 h 72"/>
                  <a:gd name="T6" fmla="*/ 24 w 60"/>
                  <a:gd name="T7" fmla="*/ 46 h 72"/>
                  <a:gd name="T8" fmla="*/ 26 w 60"/>
                  <a:gd name="T9" fmla="*/ 52 h 72"/>
                  <a:gd name="T10" fmla="*/ 26 w 60"/>
                  <a:gd name="T11" fmla="*/ 52 h 72"/>
                  <a:gd name="T12" fmla="*/ 28 w 60"/>
                  <a:gd name="T13" fmla="*/ 58 h 72"/>
                  <a:gd name="T14" fmla="*/ 32 w 60"/>
                  <a:gd name="T15" fmla="*/ 62 h 72"/>
                  <a:gd name="T16" fmla="*/ 38 w 60"/>
                  <a:gd name="T17" fmla="*/ 66 h 72"/>
                  <a:gd name="T18" fmla="*/ 44 w 60"/>
                  <a:gd name="T19" fmla="*/ 70 h 72"/>
                  <a:gd name="T20" fmla="*/ 56 w 60"/>
                  <a:gd name="T21" fmla="*/ 72 h 72"/>
                  <a:gd name="T22" fmla="*/ 60 w 60"/>
                  <a:gd name="T23" fmla="*/ 72 h 72"/>
                  <a:gd name="T24" fmla="*/ 60 w 60"/>
                  <a:gd name="T25" fmla="*/ 72 h 72"/>
                  <a:gd name="T26" fmla="*/ 52 w 60"/>
                  <a:gd name="T27" fmla="*/ 66 h 72"/>
                  <a:gd name="T28" fmla="*/ 48 w 60"/>
                  <a:gd name="T29" fmla="*/ 58 h 72"/>
                  <a:gd name="T30" fmla="*/ 46 w 60"/>
                  <a:gd name="T31" fmla="*/ 50 h 72"/>
                  <a:gd name="T32" fmla="*/ 46 w 60"/>
                  <a:gd name="T33" fmla="*/ 42 h 72"/>
                  <a:gd name="T34" fmla="*/ 46 w 60"/>
                  <a:gd name="T35" fmla="*/ 26 h 72"/>
                  <a:gd name="T36" fmla="*/ 44 w 60"/>
                  <a:gd name="T37" fmla="*/ 18 h 72"/>
                  <a:gd name="T38" fmla="*/ 38 w 60"/>
                  <a:gd name="T39" fmla="*/ 10 h 72"/>
                  <a:gd name="T40" fmla="*/ 38 w 60"/>
                  <a:gd name="T41" fmla="*/ 10 h 72"/>
                  <a:gd name="T42" fmla="*/ 32 w 60"/>
                  <a:gd name="T43" fmla="*/ 4 h 72"/>
                  <a:gd name="T44" fmla="*/ 26 w 60"/>
                  <a:gd name="T45" fmla="*/ 0 h 72"/>
                  <a:gd name="T46" fmla="*/ 18 w 60"/>
                  <a:gd name="T47" fmla="*/ 0 h 72"/>
                  <a:gd name="T48" fmla="*/ 12 w 60"/>
                  <a:gd name="T49" fmla="*/ 0 h 72"/>
                  <a:gd name="T50" fmla="*/ 4 w 60"/>
                  <a:gd name="T51" fmla="*/ 4 h 72"/>
                  <a:gd name="T52" fmla="*/ 0 w 60"/>
                  <a:gd name="T53" fmla="*/ 8 h 72"/>
                  <a:gd name="T54" fmla="*/ 0 w 60"/>
                  <a:gd name="T55" fmla="*/ 8 h 72"/>
                  <a:gd name="T56" fmla="*/ 0 w 60"/>
                  <a:gd name="T57" fmla="*/ 8 h 72"/>
                  <a:gd name="T58" fmla="*/ 0 w 60"/>
                  <a:gd name="T59" fmla="*/ 8 h 72"/>
                  <a:gd name="T60" fmla="*/ 10 w 60"/>
                  <a:gd name="T61" fmla="*/ 14 h 72"/>
                  <a:gd name="T62" fmla="*/ 18 w 60"/>
                  <a:gd name="T63" fmla="*/ 22 h 72"/>
                  <a:gd name="T64" fmla="*/ 22 w 60"/>
                  <a:gd name="T65" fmla="*/ 32 h 72"/>
                  <a:gd name="T66" fmla="*/ 24 w 60"/>
                  <a:gd name="T67" fmla="*/ 44 h 72"/>
                  <a:gd name="T68" fmla="*/ 24 w 60"/>
                  <a:gd name="T69" fmla="*/ 4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0" h="72">
                    <a:moveTo>
                      <a:pt x="24" y="44"/>
                    </a:moveTo>
                    <a:lnTo>
                      <a:pt x="24" y="44"/>
                    </a:lnTo>
                    <a:lnTo>
                      <a:pt x="24" y="46"/>
                    </a:lnTo>
                    <a:lnTo>
                      <a:pt x="24" y="46"/>
                    </a:lnTo>
                    <a:lnTo>
                      <a:pt x="26" y="52"/>
                    </a:lnTo>
                    <a:lnTo>
                      <a:pt x="26" y="52"/>
                    </a:lnTo>
                    <a:lnTo>
                      <a:pt x="28" y="58"/>
                    </a:lnTo>
                    <a:lnTo>
                      <a:pt x="32" y="62"/>
                    </a:lnTo>
                    <a:lnTo>
                      <a:pt x="38" y="66"/>
                    </a:lnTo>
                    <a:lnTo>
                      <a:pt x="44" y="70"/>
                    </a:lnTo>
                    <a:lnTo>
                      <a:pt x="56" y="72"/>
                    </a:lnTo>
                    <a:lnTo>
                      <a:pt x="60" y="72"/>
                    </a:lnTo>
                    <a:lnTo>
                      <a:pt x="60" y="72"/>
                    </a:lnTo>
                    <a:lnTo>
                      <a:pt x="52" y="66"/>
                    </a:lnTo>
                    <a:lnTo>
                      <a:pt x="48" y="58"/>
                    </a:lnTo>
                    <a:lnTo>
                      <a:pt x="46" y="50"/>
                    </a:lnTo>
                    <a:lnTo>
                      <a:pt x="46" y="42"/>
                    </a:lnTo>
                    <a:lnTo>
                      <a:pt x="46" y="26"/>
                    </a:lnTo>
                    <a:lnTo>
                      <a:pt x="44" y="18"/>
                    </a:lnTo>
                    <a:lnTo>
                      <a:pt x="38" y="10"/>
                    </a:lnTo>
                    <a:lnTo>
                      <a:pt x="38" y="10"/>
                    </a:lnTo>
                    <a:lnTo>
                      <a:pt x="32" y="4"/>
                    </a:lnTo>
                    <a:lnTo>
                      <a:pt x="26" y="0"/>
                    </a:lnTo>
                    <a:lnTo>
                      <a:pt x="18" y="0"/>
                    </a:lnTo>
                    <a:lnTo>
                      <a:pt x="12" y="0"/>
                    </a:lnTo>
                    <a:lnTo>
                      <a:pt x="4" y="4"/>
                    </a:lnTo>
                    <a:lnTo>
                      <a:pt x="0" y="8"/>
                    </a:lnTo>
                    <a:lnTo>
                      <a:pt x="0" y="8"/>
                    </a:lnTo>
                    <a:lnTo>
                      <a:pt x="0" y="8"/>
                    </a:lnTo>
                    <a:lnTo>
                      <a:pt x="0" y="8"/>
                    </a:lnTo>
                    <a:lnTo>
                      <a:pt x="10" y="14"/>
                    </a:lnTo>
                    <a:lnTo>
                      <a:pt x="18" y="22"/>
                    </a:lnTo>
                    <a:lnTo>
                      <a:pt x="22" y="32"/>
                    </a:lnTo>
                    <a:lnTo>
                      <a:pt x="24" y="44"/>
                    </a:lnTo>
                    <a:lnTo>
                      <a:pt x="24" y="44"/>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159"/>
              <p:cNvSpPr>
                <a:spLocks/>
              </p:cNvSpPr>
              <p:nvPr/>
            </p:nvSpPr>
            <p:spPr bwMode="auto">
              <a:xfrm>
                <a:off x="10648951" y="2543175"/>
                <a:ext cx="290513" cy="217488"/>
              </a:xfrm>
              <a:custGeom>
                <a:avLst/>
                <a:gdLst>
                  <a:gd name="T0" fmla="*/ 153 w 183"/>
                  <a:gd name="T1" fmla="*/ 12 h 137"/>
                  <a:gd name="T2" fmla="*/ 153 w 183"/>
                  <a:gd name="T3" fmla="*/ 12 h 137"/>
                  <a:gd name="T4" fmla="*/ 149 w 183"/>
                  <a:gd name="T5" fmla="*/ 8 h 137"/>
                  <a:gd name="T6" fmla="*/ 143 w 183"/>
                  <a:gd name="T7" fmla="*/ 4 h 137"/>
                  <a:gd name="T8" fmla="*/ 129 w 183"/>
                  <a:gd name="T9" fmla="*/ 0 h 137"/>
                  <a:gd name="T10" fmla="*/ 129 w 183"/>
                  <a:gd name="T11" fmla="*/ 0 h 137"/>
                  <a:gd name="T12" fmla="*/ 119 w 183"/>
                  <a:gd name="T13" fmla="*/ 4 h 137"/>
                  <a:gd name="T14" fmla="*/ 109 w 183"/>
                  <a:gd name="T15" fmla="*/ 6 h 137"/>
                  <a:gd name="T16" fmla="*/ 109 w 183"/>
                  <a:gd name="T17" fmla="*/ 6 h 137"/>
                  <a:gd name="T18" fmla="*/ 101 w 183"/>
                  <a:gd name="T19" fmla="*/ 4 h 137"/>
                  <a:gd name="T20" fmla="*/ 93 w 183"/>
                  <a:gd name="T21" fmla="*/ 2 h 137"/>
                  <a:gd name="T22" fmla="*/ 93 w 183"/>
                  <a:gd name="T23" fmla="*/ 2 h 137"/>
                  <a:gd name="T24" fmla="*/ 81 w 183"/>
                  <a:gd name="T25" fmla="*/ 6 h 137"/>
                  <a:gd name="T26" fmla="*/ 69 w 183"/>
                  <a:gd name="T27" fmla="*/ 14 h 137"/>
                  <a:gd name="T28" fmla="*/ 69 w 183"/>
                  <a:gd name="T29" fmla="*/ 14 h 137"/>
                  <a:gd name="T30" fmla="*/ 51 w 183"/>
                  <a:gd name="T31" fmla="*/ 34 h 137"/>
                  <a:gd name="T32" fmla="*/ 28 w 183"/>
                  <a:gd name="T33" fmla="*/ 62 h 137"/>
                  <a:gd name="T34" fmla="*/ 2 w 183"/>
                  <a:gd name="T35" fmla="*/ 98 h 137"/>
                  <a:gd name="T36" fmla="*/ 2 w 183"/>
                  <a:gd name="T37" fmla="*/ 98 h 137"/>
                  <a:gd name="T38" fmla="*/ 0 w 183"/>
                  <a:gd name="T39" fmla="*/ 104 h 137"/>
                  <a:gd name="T40" fmla="*/ 0 w 183"/>
                  <a:gd name="T41" fmla="*/ 109 h 137"/>
                  <a:gd name="T42" fmla="*/ 4 w 183"/>
                  <a:gd name="T43" fmla="*/ 115 h 137"/>
                  <a:gd name="T44" fmla="*/ 4 w 183"/>
                  <a:gd name="T45" fmla="*/ 115 h 137"/>
                  <a:gd name="T46" fmla="*/ 8 w 183"/>
                  <a:gd name="T47" fmla="*/ 117 h 137"/>
                  <a:gd name="T48" fmla="*/ 10 w 183"/>
                  <a:gd name="T49" fmla="*/ 117 h 137"/>
                  <a:gd name="T50" fmla="*/ 14 w 183"/>
                  <a:gd name="T51" fmla="*/ 117 h 137"/>
                  <a:gd name="T52" fmla="*/ 20 w 183"/>
                  <a:gd name="T53" fmla="*/ 113 h 137"/>
                  <a:gd name="T54" fmla="*/ 81 w 183"/>
                  <a:gd name="T55" fmla="*/ 40 h 137"/>
                  <a:gd name="T56" fmla="*/ 81 w 183"/>
                  <a:gd name="T57" fmla="*/ 40 h 137"/>
                  <a:gd name="T58" fmla="*/ 87 w 183"/>
                  <a:gd name="T59" fmla="*/ 80 h 137"/>
                  <a:gd name="T60" fmla="*/ 139 w 183"/>
                  <a:gd name="T61" fmla="*/ 80 h 137"/>
                  <a:gd name="T62" fmla="*/ 139 w 183"/>
                  <a:gd name="T63" fmla="*/ 80 h 137"/>
                  <a:gd name="T64" fmla="*/ 143 w 183"/>
                  <a:gd name="T65" fmla="*/ 52 h 137"/>
                  <a:gd name="T66" fmla="*/ 145 w 183"/>
                  <a:gd name="T67" fmla="*/ 40 h 137"/>
                  <a:gd name="T68" fmla="*/ 163 w 183"/>
                  <a:gd name="T69" fmla="*/ 125 h 137"/>
                  <a:gd name="T70" fmla="*/ 163 w 183"/>
                  <a:gd name="T71" fmla="*/ 125 h 137"/>
                  <a:gd name="T72" fmla="*/ 165 w 183"/>
                  <a:gd name="T73" fmla="*/ 131 h 137"/>
                  <a:gd name="T74" fmla="*/ 169 w 183"/>
                  <a:gd name="T75" fmla="*/ 135 h 137"/>
                  <a:gd name="T76" fmla="*/ 173 w 183"/>
                  <a:gd name="T77" fmla="*/ 137 h 137"/>
                  <a:gd name="T78" fmla="*/ 173 w 183"/>
                  <a:gd name="T79" fmla="*/ 137 h 137"/>
                  <a:gd name="T80" fmla="*/ 179 w 183"/>
                  <a:gd name="T81" fmla="*/ 135 h 137"/>
                  <a:gd name="T82" fmla="*/ 183 w 183"/>
                  <a:gd name="T83" fmla="*/ 131 h 137"/>
                  <a:gd name="T84" fmla="*/ 183 w 183"/>
                  <a:gd name="T85" fmla="*/ 125 h 137"/>
                  <a:gd name="T86" fmla="*/ 183 w 183"/>
                  <a:gd name="T87" fmla="*/ 125 h 137"/>
                  <a:gd name="T88" fmla="*/ 173 w 183"/>
                  <a:gd name="T89" fmla="*/ 74 h 137"/>
                  <a:gd name="T90" fmla="*/ 163 w 183"/>
                  <a:gd name="T91" fmla="*/ 36 h 137"/>
                  <a:gd name="T92" fmla="*/ 159 w 183"/>
                  <a:gd name="T93" fmla="*/ 22 h 137"/>
                  <a:gd name="T94" fmla="*/ 153 w 183"/>
                  <a:gd name="T95" fmla="*/ 12 h 137"/>
                  <a:gd name="T96" fmla="*/ 153 w 183"/>
                  <a:gd name="T97" fmla="*/ 12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3" h="137">
                    <a:moveTo>
                      <a:pt x="153" y="12"/>
                    </a:moveTo>
                    <a:lnTo>
                      <a:pt x="153" y="12"/>
                    </a:lnTo>
                    <a:lnTo>
                      <a:pt x="149" y="8"/>
                    </a:lnTo>
                    <a:lnTo>
                      <a:pt x="143" y="4"/>
                    </a:lnTo>
                    <a:lnTo>
                      <a:pt x="129" y="0"/>
                    </a:lnTo>
                    <a:lnTo>
                      <a:pt x="129" y="0"/>
                    </a:lnTo>
                    <a:lnTo>
                      <a:pt x="119" y="4"/>
                    </a:lnTo>
                    <a:lnTo>
                      <a:pt x="109" y="6"/>
                    </a:lnTo>
                    <a:lnTo>
                      <a:pt x="109" y="6"/>
                    </a:lnTo>
                    <a:lnTo>
                      <a:pt x="101" y="4"/>
                    </a:lnTo>
                    <a:lnTo>
                      <a:pt x="93" y="2"/>
                    </a:lnTo>
                    <a:lnTo>
                      <a:pt x="93" y="2"/>
                    </a:lnTo>
                    <a:lnTo>
                      <a:pt x="81" y="6"/>
                    </a:lnTo>
                    <a:lnTo>
                      <a:pt x="69" y="14"/>
                    </a:lnTo>
                    <a:lnTo>
                      <a:pt x="69" y="14"/>
                    </a:lnTo>
                    <a:lnTo>
                      <a:pt x="51" y="34"/>
                    </a:lnTo>
                    <a:lnTo>
                      <a:pt x="28" y="62"/>
                    </a:lnTo>
                    <a:lnTo>
                      <a:pt x="2" y="98"/>
                    </a:lnTo>
                    <a:lnTo>
                      <a:pt x="2" y="98"/>
                    </a:lnTo>
                    <a:lnTo>
                      <a:pt x="0" y="104"/>
                    </a:lnTo>
                    <a:lnTo>
                      <a:pt x="0" y="109"/>
                    </a:lnTo>
                    <a:lnTo>
                      <a:pt x="4" y="115"/>
                    </a:lnTo>
                    <a:lnTo>
                      <a:pt x="4" y="115"/>
                    </a:lnTo>
                    <a:lnTo>
                      <a:pt x="8" y="117"/>
                    </a:lnTo>
                    <a:lnTo>
                      <a:pt x="10" y="117"/>
                    </a:lnTo>
                    <a:lnTo>
                      <a:pt x="14" y="117"/>
                    </a:lnTo>
                    <a:lnTo>
                      <a:pt x="20" y="113"/>
                    </a:lnTo>
                    <a:lnTo>
                      <a:pt x="81" y="40"/>
                    </a:lnTo>
                    <a:lnTo>
                      <a:pt x="81" y="40"/>
                    </a:lnTo>
                    <a:lnTo>
                      <a:pt x="87" y="80"/>
                    </a:lnTo>
                    <a:lnTo>
                      <a:pt x="139" y="80"/>
                    </a:lnTo>
                    <a:lnTo>
                      <a:pt x="139" y="80"/>
                    </a:lnTo>
                    <a:lnTo>
                      <a:pt x="143" y="52"/>
                    </a:lnTo>
                    <a:lnTo>
                      <a:pt x="145" y="40"/>
                    </a:lnTo>
                    <a:lnTo>
                      <a:pt x="163" y="125"/>
                    </a:lnTo>
                    <a:lnTo>
                      <a:pt x="163" y="125"/>
                    </a:lnTo>
                    <a:lnTo>
                      <a:pt x="165" y="131"/>
                    </a:lnTo>
                    <a:lnTo>
                      <a:pt x="169" y="135"/>
                    </a:lnTo>
                    <a:lnTo>
                      <a:pt x="173" y="137"/>
                    </a:lnTo>
                    <a:lnTo>
                      <a:pt x="173" y="137"/>
                    </a:lnTo>
                    <a:lnTo>
                      <a:pt x="179" y="135"/>
                    </a:lnTo>
                    <a:lnTo>
                      <a:pt x="183" y="131"/>
                    </a:lnTo>
                    <a:lnTo>
                      <a:pt x="183" y="125"/>
                    </a:lnTo>
                    <a:lnTo>
                      <a:pt x="183" y="125"/>
                    </a:lnTo>
                    <a:lnTo>
                      <a:pt x="173" y="74"/>
                    </a:lnTo>
                    <a:lnTo>
                      <a:pt x="163" y="36"/>
                    </a:lnTo>
                    <a:lnTo>
                      <a:pt x="159" y="22"/>
                    </a:lnTo>
                    <a:lnTo>
                      <a:pt x="153" y="12"/>
                    </a:lnTo>
                    <a:lnTo>
                      <a:pt x="153" y="12"/>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160"/>
              <p:cNvSpPr>
                <a:spLocks/>
              </p:cNvSpPr>
              <p:nvPr/>
            </p:nvSpPr>
            <p:spPr bwMode="auto">
              <a:xfrm>
                <a:off x="10726738" y="2676525"/>
                <a:ext cx="212725" cy="328613"/>
              </a:xfrm>
              <a:custGeom>
                <a:avLst/>
                <a:gdLst>
                  <a:gd name="T0" fmla="*/ 90 w 134"/>
                  <a:gd name="T1" fmla="*/ 0 h 207"/>
                  <a:gd name="T2" fmla="*/ 38 w 134"/>
                  <a:gd name="T3" fmla="*/ 0 h 207"/>
                  <a:gd name="T4" fmla="*/ 38 w 134"/>
                  <a:gd name="T5" fmla="*/ 0 h 207"/>
                  <a:gd name="T6" fmla="*/ 32 w 134"/>
                  <a:gd name="T7" fmla="*/ 12 h 207"/>
                  <a:gd name="T8" fmla="*/ 24 w 134"/>
                  <a:gd name="T9" fmla="*/ 29 h 207"/>
                  <a:gd name="T10" fmla="*/ 12 w 134"/>
                  <a:gd name="T11" fmla="*/ 73 h 207"/>
                  <a:gd name="T12" fmla="*/ 0 w 134"/>
                  <a:gd name="T13" fmla="*/ 127 h 207"/>
                  <a:gd name="T14" fmla="*/ 0 w 134"/>
                  <a:gd name="T15" fmla="*/ 127 h 207"/>
                  <a:gd name="T16" fmla="*/ 2 w 134"/>
                  <a:gd name="T17" fmla="*/ 129 h 207"/>
                  <a:gd name="T18" fmla="*/ 8 w 134"/>
                  <a:gd name="T19" fmla="*/ 135 h 207"/>
                  <a:gd name="T20" fmla="*/ 12 w 134"/>
                  <a:gd name="T21" fmla="*/ 135 h 207"/>
                  <a:gd name="T22" fmla="*/ 18 w 134"/>
                  <a:gd name="T23" fmla="*/ 137 h 207"/>
                  <a:gd name="T24" fmla="*/ 24 w 134"/>
                  <a:gd name="T25" fmla="*/ 137 h 207"/>
                  <a:gd name="T26" fmla="*/ 30 w 134"/>
                  <a:gd name="T27" fmla="*/ 133 h 207"/>
                  <a:gd name="T28" fmla="*/ 30 w 134"/>
                  <a:gd name="T29" fmla="*/ 133 h 207"/>
                  <a:gd name="T30" fmla="*/ 36 w 134"/>
                  <a:gd name="T31" fmla="*/ 139 h 207"/>
                  <a:gd name="T32" fmla="*/ 38 w 134"/>
                  <a:gd name="T33" fmla="*/ 191 h 207"/>
                  <a:gd name="T34" fmla="*/ 38 w 134"/>
                  <a:gd name="T35" fmla="*/ 191 h 207"/>
                  <a:gd name="T36" fmla="*/ 40 w 134"/>
                  <a:gd name="T37" fmla="*/ 199 h 207"/>
                  <a:gd name="T38" fmla="*/ 44 w 134"/>
                  <a:gd name="T39" fmla="*/ 205 h 207"/>
                  <a:gd name="T40" fmla="*/ 46 w 134"/>
                  <a:gd name="T41" fmla="*/ 207 h 207"/>
                  <a:gd name="T42" fmla="*/ 50 w 134"/>
                  <a:gd name="T43" fmla="*/ 207 h 207"/>
                  <a:gd name="T44" fmla="*/ 50 w 134"/>
                  <a:gd name="T45" fmla="*/ 207 h 207"/>
                  <a:gd name="T46" fmla="*/ 58 w 134"/>
                  <a:gd name="T47" fmla="*/ 205 h 207"/>
                  <a:gd name="T48" fmla="*/ 62 w 134"/>
                  <a:gd name="T49" fmla="*/ 201 h 207"/>
                  <a:gd name="T50" fmla="*/ 64 w 134"/>
                  <a:gd name="T51" fmla="*/ 195 h 207"/>
                  <a:gd name="T52" fmla="*/ 64 w 134"/>
                  <a:gd name="T53" fmla="*/ 137 h 207"/>
                  <a:gd name="T54" fmla="*/ 64 w 134"/>
                  <a:gd name="T55" fmla="*/ 137 h 207"/>
                  <a:gd name="T56" fmla="*/ 66 w 134"/>
                  <a:gd name="T57" fmla="*/ 135 h 207"/>
                  <a:gd name="T58" fmla="*/ 66 w 134"/>
                  <a:gd name="T59" fmla="*/ 135 h 207"/>
                  <a:gd name="T60" fmla="*/ 70 w 134"/>
                  <a:gd name="T61" fmla="*/ 137 h 207"/>
                  <a:gd name="T62" fmla="*/ 72 w 134"/>
                  <a:gd name="T63" fmla="*/ 195 h 207"/>
                  <a:gd name="T64" fmla="*/ 72 w 134"/>
                  <a:gd name="T65" fmla="*/ 195 h 207"/>
                  <a:gd name="T66" fmla="*/ 74 w 134"/>
                  <a:gd name="T67" fmla="*/ 201 h 207"/>
                  <a:gd name="T68" fmla="*/ 76 w 134"/>
                  <a:gd name="T69" fmla="*/ 205 h 207"/>
                  <a:gd name="T70" fmla="*/ 84 w 134"/>
                  <a:gd name="T71" fmla="*/ 207 h 207"/>
                  <a:gd name="T72" fmla="*/ 84 w 134"/>
                  <a:gd name="T73" fmla="*/ 207 h 207"/>
                  <a:gd name="T74" fmla="*/ 88 w 134"/>
                  <a:gd name="T75" fmla="*/ 207 h 207"/>
                  <a:gd name="T76" fmla="*/ 92 w 134"/>
                  <a:gd name="T77" fmla="*/ 205 h 207"/>
                  <a:gd name="T78" fmla="*/ 96 w 134"/>
                  <a:gd name="T79" fmla="*/ 199 h 207"/>
                  <a:gd name="T80" fmla="*/ 98 w 134"/>
                  <a:gd name="T81" fmla="*/ 193 h 207"/>
                  <a:gd name="T82" fmla="*/ 98 w 134"/>
                  <a:gd name="T83" fmla="*/ 137 h 207"/>
                  <a:gd name="T84" fmla="*/ 98 w 134"/>
                  <a:gd name="T85" fmla="*/ 137 h 207"/>
                  <a:gd name="T86" fmla="*/ 104 w 134"/>
                  <a:gd name="T87" fmla="*/ 133 h 207"/>
                  <a:gd name="T88" fmla="*/ 104 w 134"/>
                  <a:gd name="T89" fmla="*/ 133 h 207"/>
                  <a:gd name="T90" fmla="*/ 106 w 134"/>
                  <a:gd name="T91" fmla="*/ 133 h 207"/>
                  <a:gd name="T92" fmla="*/ 114 w 134"/>
                  <a:gd name="T93" fmla="*/ 133 h 207"/>
                  <a:gd name="T94" fmla="*/ 124 w 134"/>
                  <a:gd name="T95" fmla="*/ 131 h 207"/>
                  <a:gd name="T96" fmla="*/ 128 w 134"/>
                  <a:gd name="T97" fmla="*/ 129 h 207"/>
                  <a:gd name="T98" fmla="*/ 134 w 134"/>
                  <a:gd name="T99" fmla="*/ 125 h 207"/>
                  <a:gd name="T100" fmla="*/ 134 w 134"/>
                  <a:gd name="T101" fmla="*/ 125 h 207"/>
                  <a:gd name="T102" fmla="*/ 118 w 134"/>
                  <a:gd name="T103" fmla="*/ 69 h 207"/>
                  <a:gd name="T104" fmla="*/ 104 w 134"/>
                  <a:gd name="T105" fmla="*/ 27 h 207"/>
                  <a:gd name="T106" fmla="*/ 96 w 134"/>
                  <a:gd name="T107" fmla="*/ 10 h 207"/>
                  <a:gd name="T108" fmla="*/ 90 w 134"/>
                  <a:gd name="T109" fmla="*/ 0 h 207"/>
                  <a:gd name="T110" fmla="*/ 90 w 134"/>
                  <a:gd name="T111" fmla="*/ 0 h 207"/>
                  <a:gd name="T112" fmla="*/ 90 w 134"/>
                  <a:gd name="T113" fmla="*/ 0 h 207"/>
                  <a:gd name="T114" fmla="*/ 90 w 134"/>
                  <a:gd name="T115" fmla="*/ 0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34" h="207">
                    <a:moveTo>
                      <a:pt x="90" y="0"/>
                    </a:moveTo>
                    <a:lnTo>
                      <a:pt x="38" y="0"/>
                    </a:lnTo>
                    <a:lnTo>
                      <a:pt x="38" y="0"/>
                    </a:lnTo>
                    <a:lnTo>
                      <a:pt x="32" y="12"/>
                    </a:lnTo>
                    <a:lnTo>
                      <a:pt x="24" y="29"/>
                    </a:lnTo>
                    <a:lnTo>
                      <a:pt x="12" y="73"/>
                    </a:lnTo>
                    <a:lnTo>
                      <a:pt x="0" y="127"/>
                    </a:lnTo>
                    <a:lnTo>
                      <a:pt x="0" y="127"/>
                    </a:lnTo>
                    <a:lnTo>
                      <a:pt x="2" y="129"/>
                    </a:lnTo>
                    <a:lnTo>
                      <a:pt x="8" y="135"/>
                    </a:lnTo>
                    <a:lnTo>
                      <a:pt x="12" y="135"/>
                    </a:lnTo>
                    <a:lnTo>
                      <a:pt x="18" y="137"/>
                    </a:lnTo>
                    <a:lnTo>
                      <a:pt x="24" y="137"/>
                    </a:lnTo>
                    <a:lnTo>
                      <a:pt x="30" y="133"/>
                    </a:lnTo>
                    <a:lnTo>
                      <a:pt x="30" y="133"/>
                    </a:lnTo>
                    <a:lnTo>
                      <a:pt x="36" y="139"/>
                    </a:lnTo>
                    <a:lnTo>
                      <a:pt x="38" y="191"/>
                    </a:lnTo>
                    <a:lnTo>
                      <a:pt x="38" y="191"/>
                    </a:lnTo>
                    <a:lnTo>
                      <a:pt x="40" y="199"/>
                    </a:lnTo>
                    <a:lnTo>
                      <a:pt x="44" y="205"/>
                    </a:lnTo>
                    <a:lnTo>
                      <a:pt x="46" y="207"/>
                    </a:lnTo>
                    <a:lnTo>
                      <a:pt x="50" y="207"/>
                    </a:lnTo>
                    <a:lnTo>
                      <a:pt x="50" y="207"/>
                    </a:lnTo>
                    <a:lnTo>
                      <a:pt x="58" y="205"/>
                    </a:lnTo>
                    <a:lnTo>
                      <a:pt x="62" y="201"/>
                    </a:lnTo>
                    <a:lnTo>
                      <a:pt x="64" y="195"/>
                    </a:lnTo>
                    <a:lnTo>
                      <a:pt x="64" y="137"/>
                    </a:lnTo>
                    <a:lnTo>
                      <a:pt x="64" y="137"/>
                    </a:lnTo>
                    <a:lnTo>
                      <a:pt x="66" y="135"/>
                    </a:lnTo>
                    <a:lnTo>
                      <a:pt x="66" y="135"/>
                    </a:lnTo>
                    <a:lnTo>
                      <a:pt x="70" y="137"/>
                    </a:lnTo>
                    <a:lnTo>
                      <a:pt x="72" y="195"/>
                    </a:lnTo>
                    <a:lnTo>
                      <a:pt x="72" y="195"/>
                    </a:lnTo>
                    <a:lnTo>
                      <a:pt x="74" y="201"/>
                    </a:lnTo>
                    <a:lnTo>
                      <a:pt x="76" y="205"/>
                    </a:lnTo>
                    <a:lnTo>
                      <a:pt x="84" y="207"/>
                    </a:lnTo>
                    <a:lnTo>
                      <a:pt x="84" y="207"/>
                    </a:lnTo>
                    <a:lnTo>
                      <a:pt x="88" y="207"/>
                    </a:lnTo>
                    <a:lnTo>
                      <a:pt x="92" y="205"/>
                    </a:lnTo>
                    <a:lnTo>
                      <a:pt x="96" y="199"/>
                    </a:lnTo>
                    <a:lnTo>
                      <a:pt x="98" y="193"/>
                    </a:lnTo>
                    <a:lnTo>
                      <a:pt x="98" y="137"/>
                    </a:lnTo>
                    <a:lnTo>
                      <a:pt x="98" y="137"/>
                    </a:lnTo>
                    <a:lnTo>
                      <a:pt x="104" y="133"/>
                    </a:lnTo>
                    <a:lnTo>
                      <a:pt x="104" y="133"/>
                    </a:lnTo>
                    <a:lnTo>
                      <a:pt x="106" y="133"/>
                    </a:lnTo>
                    <a:lnTo>
                      <a:pt x="114" y="133"/>
                    </a:lnTo>
                    <a:lnTo>
                      <a:pt x="124" y="131"/>
                    </a:lnTo>
                    <a:lnTo>
                      <a:pt x="128" y="129"/>
                    </a:lnTo>
                    <a:lnTo>
                      <a:pt x="134" y="125"/>
                    </a:lnTo>
                    <a:lnTo>
                      <a:pt x="134" y="125"/>
                    </a:lnTo>
                    <a:lnTo>
                      <a:pt x="118" y="69"/>
                    </a:lnTo>
                    <a:lnTo>
                      <a:pt x="104" y="27"/>
                    </a:lnTo>
                    <a:lnTo>
                      <a:pt x="96" y="10"/>
                    </a:lnTo>
                    <a:lnTo>
                      <a:pt x="90" y="0"/>
                    </a:lnTo>
                    <a:lnTo>
                      <a:pt x="90" y="0"/>
                    </a:lnTo>
                    <a:lnTo>
                      <a:pt x="90" y="0"/>
                    </a:lnTo>
                    <a:lnTo>
                      <a:pt x="90" y="0"/>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161"/>
              <p:cNvSpPr>
                <a:spLocks/>
              </p:cNvSpPr>
              <p:nvPr/>
            </p:nvSpPr>
            <p:spPr bwMode="auto">
              <a:xfrm>
                <a:off x="10025063" y="2425700"/>
                <a:ext cx="120650" cy="120650"/>
              </a:xfrm>
              <a:custGeom>
                <a:avLst/>
                <a:gdLst>
                  <a:gd name="T0" fmla="*/ 38 w 76"/>
                  <a:gd name="T1" fmla="*/ 76 h 76"/>
                  <a:gd name="T2" fmla="*/ 38 w 76"/>
                  <a:gd name="T3" fmla="*/ 76 h 76"/>
                  <a:gd name="T4" fmla="*/ 46 w 76"/>
                  <a:gd name="T5" fmla="*/ 76 h 76"/>
                  <a:gd name="T6" fmla="*/ 52 w 76"/>
                  <a:gd name="T7" fmla="*/ 74 h 76"/>
                  <a:gd name="T8" fmla="*/ 58 w 76"/>
                  <a:gd name="T9" fmla="*/ 70 h 76"/>
                  <a:gd name="T10" fmla="*/ 64 w 76"/>
                  <a:gd name="T11" fmla="*/ 66 h 76"/>
                  <a:gd name="T12" fmla="*/ 68 w 76"/>
                  <a:gd name="T13" fmla="*/ 60 h 76"/>
                  <a:gd name="T14" fmla="*/ 72 w 76"/>
                  <a:gd name="T15" fmla="*/ 54 h 76"/>
                  <a:gd name="T16" fmla="*/ 74 w 76"/>
                  <a:gd name="T17" fmla="*/ 46 h 76"/>
                  <a:gd name="T18" fmla="*/ 76 w 76"/>
                  <a:gd name="T19" fmla="*/ 38 h 76"/>
                  <a:gd name="T20" fmla="*/ 76 w 76"/>
                  <a:gd name="T21" fmla="*/ 38 h 76"/>
                  <a:gd name="T22" fmla="*/ 74 w 76"/>
                  <a:gd name="T23" fmla="*/ 32 h 76"/>
                  <a:gd name="T24" fmla="*/ 72 w 76"/>
                  <a:gd name="T25" fmla="*/ 24 h 76"/>
                  <a:gd name="T26" fmla="*/ 68 w 76"/>
                  <a:gd name="T27" fmla="*/ 18 h 76"/>
                  <a:gd name="T28" fmla="*/ 64 w 76"/>
                  <a:gd name="T29" fmla="*/ 12 h 76"/>
                  <a:gd name="T30" fmla="*/ 58 w 76"/>
                  <a:gd name="T31" fmla="*/ 8 h 76"/>
                  <a:gd name="T32" fmla="*/ 52 w 76"/>
                  <a:gd name="T33" fmla="*/ 4 h 76"/>
                  <a:gd name="T34" fmla="*/ 46 w 76"/>
                  <a:gd name="T35" fmla="*/ 2 h 76"/>
                  <a:gd name="T36" fmla="*/ 38 w 76"/>
                  <a:gd name="T37" fmla="*/ 0 h 76"/>
                  <a:gd name="T38" fmla="*/ 38 w 76"/>
                  <a:gd name="T39" fmla="*/ 0 h 76"/>
                  <a:gd name="T40" fmla="*/ 30 w 76"/>
                  <a:gd name="T41" fmla="*/ 2 h 76"/>
                  <a:gd name="T42" fmla="*/ 24 w 76"/>
                  <a:gd name="T43" fmla="*/ 4 h 76"/>
                  <a:gd name="T44" fmla="*/ 16 w 76"/>
                  <a:gd name="T45" fmla="*/ 8 h 76"/>
                  <a:gd name="T46" fmla="*/ 12 w 76"/>
                  <a:gd name="T47" fmla="*/ 12 h 76"/>
                  <a:gd name="T48" fmla="*/ 6 w 76"/>
                  <a:gd name="T49" fmla="*/ 18 h 76"/>
                  <a:gd name="T50" fmla="*/ 4 w 76"/>
                  <a:gd name="T51" fmla="*/ 24 h 76"/>
                  <a:gd name="T52" fmla="*/ 0 w 76"/>
                  <a:gd name="T53" fmla="*/ 32 h 76"/>
                  <a:gd name="T54" fmla="*/ 0 w 76"/>
                  <a:gd name="T55" fmla="*/ 38 h 76"/>
                  <a:gd name="T56" fmla="*/ 0 w 76"/>
                  <a:gd name="T57" fmla="*/ 38 h 76"/>
                  <a:gd name="T58" fmla="*/ 0 w 76"/>
                  <a:gd name="T59" fmla="*/ 46 h 76"/>
                  <a:gd name="T60" fmla="*/ 4 w 76"/>
                  <a:gd name="T61" fmla="*/ 54 h 76"/>
                  <a:gd name="T62" fmla="*/ 6 w 76"/>
                  <a:gd name="T63" fmla="*/ 60 h 76"/>
                  <a:gd name="T64" fmla="*/ 12 w 76"/>
                  <a:gd name="T65" fmla="*/ 66 h 76"/>
                  <a:gd name="T66" fmla="*/ 16 w 76"/>
                  <a:gd name="T67" fmla="*/ 70 h 76"/>
                  <a:gd name="T68" fmla="*/ 24 w 76"/>
                  <a:gd name="T69" fmla="*/ 74 h 76"/>
                  <a:gd name="T70" fmla="*/ 30 w 76"/>
                  <a:gd name="T71" fmla="*/ 76 h 76"/>
                  <a:gd name="T72" fmla="*/ 38 w 76"/>
                  <a:gd name="T73" fmla="*/ 76 h 76"/>
                  <a:gd name="T74" fmla="*/ 38 w 76"/>
                  <a:gd name="T75" fmla="*/ 76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6" h="76">
                    <a:moveTo>
                      <a:pt x="38" y="76"/>
                    </a:moveTo>
                    <a:lnTo>
                      <a:pt x="38" y="76"/>
                    </a:lnTo>
                    <a:lnTo>
                      <a:pt x="46" y="76"/>
                    </a:lnTo>
                    <a:lnTo>
                      <a:pt x="52" y="74"/>
                    </a:lnTo>
                    <a:lnTo>
                      <a:pt x="58" y="70"/>
                    </a:lnTo>
                    <a:lnTo>
                      <a:pt x="64" y="66"/>
                    </a:lnTo>
                    <a:lnTo>
                      <a:pt x="68" y="60"/>
                    </a:lnTo>
                    <a:lnTo>
                      <a:pt x="72" y="54"/>
                    </a:lnTo>
                    <a:lnTo>
                      <a:pt x="74" y="46"/>
                    </a:lnTo>
                    <a:lnTo>
                      <a:pt x="76" y="38"/>
                    </a:lnTo>
                    <a:lnTo>
                      <a:pt x="76" y="38"/>
                    </a:lnTo>
                    <a:lnTo>
                      <a:pt x="74" y="32"/>
                    </a:lnTo>
                    <a:lnTo>
                      <a:pt x="72" y="24"/>
                    </a:lnTo>
                    <a:lnTo>
                      <a:pt x="68" y="18"/>
                    </a:lnTo>
                    <a:lnTo>
                      <a:pt x="64" y="12"/>
                    </a:lnTo>
                    <a:lnTo>
                      <a:pt x="58" y="8"/>
                    </a:lnTo>
                    <a:lnTo>
                      <a:pt x="52" y="4"/>
                    </a:lnTo>
                    <a:lnTo>
                      <a:pt x="46" y="2"/>
                    </a:lnTo>
                    <a:lnTo>
                      <a:pt x="38" y="0"/>
                    </a:lnTo>
                    <a:lnTo>
                      <a:pt x="38" y="0"/>
                    </a:lnTo>
                    <a:lnTo>
                      <a:pt x="30" y="2"/>
                    </a:lnTo>
                    <a:lnTo>
                      <a:pt x="24" y="4"/>
                    </a:lnTo>
                    <a:lnTo>
                      <a:pt x="16" y="8"/>
                    </a:lnTo>
                    <a:lnTo>
                      <a:pt x="12" y="12"/>
                    </a:lnTo>
                    <a:lnTo>
                      <a:pt x="6" y="18"/>
                    </a:lnTo>
                    <a:lnTo>
                      <a:pt x="4" y="24"/>
                    </a:lnTo>
                    <a:lnTo>
                      <a:pt x="0" y="32"/>
                    </a:lnTo>
                    <a:lnTo>
                      <a:pt x="0" y="38"/>
                    </a:lnTo>
                    <a:lnTo>
                      <a:pt x="0" y="38"/>
                    </a:lnTo>
                    <a:lnTo>
                      <a:pt x="0" y="46"/>
                    </a:lnTo>
                    <a:lnTo>
                      <a:pt x="4" y="54"/>
                    </a:lnTo>
                    <a:lnTo>
                      <a:pt x="6" y="60"/>
                    </a:lnTo>
                    <a:lnTo>
                      <a:pt x="12" y="66"/>
                    </a:lnTo>
                    <a:lnTo>
                      <a:pt x="16" y="70"/>
                    </a:lnTo>
                    <a:lnTo>
                      <a:pt x="24" y="74"/>
                    </a:lnTo>
                    <a:lnTo>
                      <a:pt x="30" y="76"/>
                    </a:lnTo>
                    <a:lnTo>
                      <a:pt x="38" y="76"/>
                    </a:lnTo>
                    <a:lnTo>
                      <a:pt x="38" y="76"/>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162"/>
              <p:cNvSpPr>
                <a:spLocks/>
              </p:cNvSpPr>
              <p:nvPr/>
            </p:nvSpPr>
            <p:spPr bwMode="auto">
              <a:xfrm>
                <a:off x="10015538" y="2725738"/>
                <a:ext cx="146050" cy="279400"/>
              </a:xfrm>
              <a:custGeom>
                <a:avLst/>
                <a:gdLst>
                  <a:gd name="T0" fmla="*/ 6 w 92"/>
                  <a:gd name="T1" fmla="*/ 0 h 176"/>
                  <a:gd name="T2" fmla="*/ 0 w 92"/>
                  <a:gd name="T3" fmla="*/ 160 h 176"/>
                  <a:gd name="T4" fmla="*/ 0 w 92"/>
                  <a:gd name="T5" fmla="*/ 160 h 176"/>
                  <a:gd name="T6" fmla="*/ 2 w 92"/>
                  <a:gd name="T7" fmla="*/ 168 h 176"/>
                  <a:gd name="T8" fmla="*/ 8 w 92"/>
                  <a:gd name="T9" fmla="*/ 174 h 176"/>
                  <a:gd name="T10" fmla="*/ 12 w 92"/>
                  <a:gd name="T11" fmla="*/ 176 h 176"/>
                  <a:gd name="T12" fmla="*/ 16 w 92"/>
                  <a:gd name="T13" fmla="*/ 176 h 176"/>
                  <a:gd name="T14" fmla="*/ 16 w 92"/>
                  <a:gd name="T15" fmla="*/ 176 h 176"/>
                  <a:gd name="T16" fmla="*/ 24 w 92"/>
                  <a:gd name="T17" fmla="*/ 174 h 176"/>
                  <a:gd name="T18" fmla="*/ 30 w 92"/>
                  <a:gd name="T19" fmla="*/ 170 h 176"/>
                  <a:gd name="T20" fmla="*/ 34 w 92"/>
                  <a:gd name="T21" fmla="*/ 164 h 176"/>
                  <a:gd name="T22" fmla="*/ 40 w 92"/>
                  <a:gd name="T23" fmla="*/ 40 h 176"/>
                  <a:gd name="T24" fmla="*/ 50 w 92"/>
                  <a:gd name="T25" fmla="*/ 40 h 176"/>
                  <a:gd name="T26" fmla="*/ 58 w 92"/>
                  <a:gd name="T27" fmla="*/ 164 h 176"/>
                  <a:gd name="T28" fmla="*/ 58 w 92"/>
                  <a:gd name="T29" fmla="*/ 164 h 176"/>
                  <a:gd name="T30" fmla="*/ 58 w 92"/>
                  <a:gd name="T31" fmla="*/ 166 h 176"/>
                  <a:gd name="T32" fmla="*/ 60 w 92"/>
                  <a:gd name="T33" fmla="*/ 170 h 176"/>
                  <a:gd name="T34" fmla="*/ 66 w 92"/>
                  <a:gd name="T35" fmla="*/ 174 h 176"/>
                  <a:gd name="T36" fmla="*/ 76 w 92"/>
                  <a:gd name="T37" fmla="*/ 176 h 176"/>
                  <a:gd name="T38" fmla="*/ 76 w 92"/>
                  <a:gd name="T39" fmla="*/ 176 h 176"/>
                  <a:gd name="T40" fmla="*/ 84 w 92"/>
                  <a:gd name="T41" fmla="*/ 174 h 176"/>
                  <a:gd name="T42" fmla="*/ 90 w 92"/>
                  <a:gd name="T43" fmla="*/ 170 h 176"/>
                  <a:gd name="T44" fmla="*/ 92 w 92"/>
                  <a:gd name="T45" fmla="*/ 166 h 176"/>
                  <a:gd name="T46" fmla="*/ 92 w 92"/>
                  <a:gd name="T47" fmla="*/ 164 h 176"/>
                  <a:gd name="T48" fmla="*/ 84 w 92"/>
                  <a:gd name="T49" fmla="*/ 0 h 176"/>
                  <a:gd name="T50" fmla="*/ 6 w 92"/>
                  <a:gd name="T51"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2" h="176">
                    <a:moveTo>
                      <a:pt x="6" y="0"/>
                    </a:moveTo>
                    <a:lnTo>
                      <a:pt x="0" y="160"/>
                    </a:lnTo>
                    <a:lnTo>
                      <a:pt x="0" y="160"/>
                    </a:lnTo>
                    <a:lnTo>
                      <a:pt x="2" y="168"/>
                    </a:lnTo>
                    <a:lnTo>
                      <a:pt x="8" y="174"/>
                    </a:lnTo>
                    <a:lnTo>
                      <a:pt x="12" y="176"/>
                    </a:lnTo>
                    <a:lnTo>
                      <a:pt x="16" y="176"/>
                    </a:lnTo>
                    <a:lnTo>
                      <a:pt x="16" y="176"/>
                    </a:lnTo>
                    <a:lnTo>
                      <a:pt x="24" y="174"/>
                    </a:lnTo>
                    <a:lnTo>
                      <a:pt x="30" y="170"/>
                    </a:lnTo>
                    <a:lnTo>
                      <a:pt x="34" y="164"/>
                    </a:lnTo>
                    <a:lnTo>
                      <a:pt x="40" y="40"/>
                    </a:lnTo>
                    <a:lnTo>
                      <a:pt x="50" y="40"/>
                    </a:lnTo>
                    <a:lnTo>
                      <a:pt x="58" y="164"/>
                    </a:lnTo>
                    <a:lnTo>
                      <a:pt x="58" y="164"/>
                    </a:lnTo>
                    <a:lnTo>
                      <a:pt x="58" y="166"/>
                    </a:lnTo>
                    <a:lnTo>
                      <a:pt x="60" y="170"/>
                    </a:lnTo>
                    <a:lnTo>
                      <a:pt x="66" y="174"/>
                    </a:lnTo>
                    <a:lnTo>
                      <a:pt x="76" y="176"/>
                    </a:lnTo>
                    <a:lnTo>
                      <a:pt x="76" y="176"/>
                    </a:lnTo>
                    <a:lnTo>
                      <a:pt x="84" y="174"/>
                    </a:lnTo>
                    <a:lnTo>
                      <a:pt x="90" y="170"/>
                    </a:lnTo>
                    <a:lnTo>
                      <a:pt x="92" y="166"/>
                    </a:lnTo>
                    <a:lnTo>
                      <a:pt x="92" y="164"/>
                    </a:lnTo>
                    <a:lnTo>
                      <a:pt x="84" y="0"/>
                    </a:lnTo>
                    <a:lnTo>
                      <a:pt x="6" y="0"/>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163"/>
              <p:cNvSpPr>
                <a:spLocks/>
              </p:cNvSpPr>
              <p:nvPr/>
            </p:nvSpPr>
            <p:spPr bwMode="auto">
              <a:xfrm>
                <a:off x="9971088" y="2543175"/>
                <a:ext cx="293688" cy="233363"/>
              </a:xfrm>
              <a:custGeom>
                <a:avLst/>
                <a:gdLst>
                  <a:gd name="T0" fmla="*/ 185 w 185"/>
                  <a:gd name="T1" fmla="*/ 98 h 147"/>
                  <a:gd name="T2" fmla="*/ 185 w 185"/>
                  <a:gd name="T3" fmla="*/ 98 h 147"/>
                  <a:gd name="T4" fmla="*/ 157 w 185"/>
                  <a:gd name="T5" fmla="*/ 60 h 147"/>
                  <a:gd name="T6" fmla="*/ 136 w 185"/>
                  <a:gd name="T7" fmla="*/ 32 h 147"/>
                  <a:gd name="T8" fmla="*/ 118 w 185"/>
                  <a:gd name="T9" fmla="*/ 12 h 147"/>
                  <a:gd name="T10" fmla="*/ 118 w 185"/>
                  <a:gd name="T11" fmla="*/ 12 h 147"/>
                  <a:gd name="T12" fmla="*/ 112 w 185"/>
                  <a:gd name="T13" fmla="*/ 8 h 147"/>
                  <a:gd name="T14" fmla="*/ 106 w 185"/>
                  <a:gd name="T15" fmla="*/ 4 h 147"/>
                  <a:gd name="T16" fmla="*/ 92 w 185"/>
                  <a:gd name="T17" fmla="*/ 0 h 147"/>
                  <a:gd name="T18" fmla="*/ 92 w 185"/>
                  <a:gd name="T19" fmla="*/ 0 h 147"/>
                  <a:gd name="T20" fmla="*/ 82 w 185"/>
                  <a:gd name="T21" fmla="*/ 4 h 147"/>
                  <a:gd name="T22" fmla="*/ 72 w 185"/>
                  <a:gd name="T23" fmla="*/ 6 h 147"/>
                  <a:gd name="T24" fmla="*/ 72 w 185"/>
                  <a:gd name="T25" fmla="*/ 6 h 147"/>
                  <a:gd name="T26" fmla="*/ 60 w 185"/>
                  <a:gd name="T27" fmla="*/ 4 h 147"/>
                  <a:gd name="T28" fmla="*/ 52 w 185"/>
                  <a:gd name="T29" fmla="*/ 0 h 147"/>
                  <a:gd name="T30" fmla="*/ 52 w 185"/>
                  <a:gd name="T31" fmla="*/ 0 h 147"/>
                  <a:gd name="T32" fmla="*/ 34 w 185"/>
                  <a:gd name="T33" fmla="*/ 4 h 147"/>
                  <a:gd name="T34" fmla="*/ 26 w 185"/>
                  <a:gd name="T35" fmla="*/ 8 h 147"/>
                  <a:gd name="T36" fmla="*/ 20 w 185"/>
                  <a:gd name="T37" fmla="*/ 12 h 147"/>
                  <a:gd name="T38" fmla="*/ 20 w 185"/>
                  <a:gd name="T39" fmla="*/ 12 h 147"/>
                  <a:gd name="T40" fmla="*/ 16 w 185"/>
                  <a:gd name="T41" fmla="*/ 22 h 147"/>
                  <a:gd name="T42" fmla="*/ 12 w 185"/>
                  <a:gd name="T43" fmla="*/ 36 h 147"/>
                  <a:gd name="T44" fmla="*/ 6 w 185"/>
                  <a:gd name="T45" fmla="*/ 78 h 147"/>
                  <a:gd name="T46" fmla="*/ 0 w 185"/>
                  <a:gd name="T47" fmla="*/ 133 h 147"/>
                  <a:gd name="T48" fmla="*/ 0 w 185"/>
                  <a:gd name="T49" fmla="*/ 133 h 147"/>
                  <a:gd name="T50" fmla="*/ 2 w 185"/>
                  <a:gd name="T51" fmla="*/ 139 h 147"/>
                  <a:gd name="T52" fmla="*/ 4 w 185"/>
                  <a:gd name="T53" fmla="*/ 143 h 147"/>
                  <a:gd name="T54" fmla="*/ 12 w 185"/>
                  <a:gd name="T55" fmla="*/ 147 h 147"/>
                  <a:gd name="T56" fmla="*/ 12 w 185"/>
                  <a:gd name="T57" fmla="*/ 147 h 147"/>
                  <a:gd name="T58" fmla="*/ 16 w 185"/>
                  <a:gd name="T59" fmla="*/ 147 h 147"/>
                  <a:gd name="T60" fmla="*/ 20 w 185"/>
                  <a:gd name="T61" fmla="*/ 147 h 147"/>
                  <a:gd name="T62" fmla="*/ 24 w 185"/>
                  <a:gd name="T63" fmla="*/ 143 h 147"/>
                  <a:gd name="T64" fmla="*/ 26 w 185"/>
                  <a:gd name="T65" fmla="*/ 139 h 147"/>
                  <a:gd name="T66" fmla="*/ 28 w 185"/>
                  <a:gd name="T67" fmla="*/ 135 h 147"/>
                  <a:gd name="T68" fmla="*/ 38 w 185"/>
                  <a:gd name="T69" fmla="*/ 52 h 147"/>
                  <a:gd name="T70" fmla="*/ 36 w 185"/>
                  <a:gd name="T71" fmla="*/ 111 h 147"/>
                  <a:gd name="T72" fmla="*/ 112 w 185"/>
                  <a:gd name="T73" fmla="*/ 111 h 147"/>
                  <a:gd name="T74" fmla="*/ 110 w 185"/>
                  <a:gd name="T75" fmla="*/ 50 h 147"/>
                  <a:gd name="T76" fmla="*/ 161 w 185"/>
                  <a:gd name="T77" fmla="*/ 113 h 147"/>
                  <a:gd name="T78" fmla="*/ 161 w 185"/>
                  <a:gd name="T79" fmla="*/ 113 h 147"/>
                  <a:gd name="T80" fmla="*/ 169 w 185"/>
                  <a:gd name="T81" fmla="*/ 117 h 147"/>
                  <a:gd name="T82" fmla="*/ 175 w 185"/>
                  <a:gd name="T83" fmla="*/ 117 h 147"/>
                  <a:gd name="T84" fmla="*/ 179 w 185"/>
                  <a:gd name="T85" fmla="*/ 117 h 147"/>
                  <a:gd name="T86" fmla="*/ 181 w 185"/>
                  <a:gd name="T87" fmla="*/ 115 h 147"/>
                  <a:gd name="T88" fmla="*/ 181 w 185"/>
                  <a:gd name="T89" fmla="*/ 115 h 147"/>
                  <a:gd name="T90" fmla="*/ 185 w 185"/>
                  <a:gd name="T91" fmla="*/ 109 h 147"/>
                  <a:gd name="T92" fmla="*/ 185 w 185"/>
                  <a:gd name="T93" fmla="*/ 104 h 147"/>
                  <a:gd name="T94" fmla="*/ 185 w 185"/>
                  <a:gd name="T95" fmla="*/ 98 h 147"/>
                  <a:gd name="T96" fmla="*/ 185 w 185"/>
                  <a:gd name="T97" fmla="*/ 98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85" h="147">
                    <a:moveTo>
                      <a:pt x="185" y="98"/>
                    </a:moveTo>
                    <a:lnTo>
                      <a:pt x="185" y="98"/>
                    </a:lnTo>
                    <a:lnTo>
                      <a:pt x="157" y="60"/>
                    </a:lnTo>
                    <a:lnTo>
                      <a:pt x="136" y="32"/>
                    </a:lnTo>
                    <a:lnTo>
                      <a:pt x="118" y="12"/>
                    </a:lnTo>
                    <a:lnTo>
                      <a:pt x="118" y="12"/>
                    </a:lnTo>
                    <a:lnTo>
                      <a:pt x="112" y="8"/>
                    </a:lnTo>
                    <a:lnTo>
                      <a:pt x="106" y="4"/>
                    </a:lnTo>
                    <a:lnTo>
                      <a:pt x="92" y="0"/>
                    </a:lnTo>
                    <a:lnTo>
                      <a:pt x="92" y="0"/>
                    </a:lnTo>
                    <a:lnTo>
                      <a:pt x="82" y="4"/>
                    </a:lnTo>
                    <a:lnTo>
                      <a:pt x="72" y="6"/>
                    </a:lnTo>
                    <a:lnTo>
                      <a:pt x="72" y="6"/>
                    </a:lnTo>
                    <a:lnTo>
                      <a:pt x="60" y="4"/>
                    </a:lnTo>
                    <a:lnTo>
                      <a:pt x="52" y="0"/>
                    </a:lnTo>
                    <a:lnTo>
                      <a:pt x="52" y="0"/>
                    </a:lnTo>
                    <a:lnTo>
                      <a:pt x="34" y="4"/>
                    </a:lnTo>
                    <a:lnTo>
                      <a:pt x="26" y="8"/>
                    </a:lnTo>
                    <a:lnTo>
                      <a:pt x="20" y="12"/>
                    </a:lnTo>
                    <a:lnTo>
                      <a:pt x="20" y="12"/>
                    </a:lnTo>
                    <a:lnTo>
                      <a:pt x="16" y="22"/>
                    </a:lnTo>
                    <a:lnTo>
                      <a:pt x="12" y="36"/>
                    </a:lnTo>
                    <a:lnTo>
                      <a:pt x="6" y="78"/>
                    </a:lnTo>
                    <a:lnTo>
                      <a:pt x="0" y="133"/>
                    </a:lnTo>
                    <a:lnTo>
                      <a:pt x="0" y="133"/>
                    </a:lnTo>
                    <a:lnTo>
                      <a:pt x="2" y="139"/>
                    </a:lnTo>
                    <a:lnTo>
                      <a:pt x="4" y="143"/>
                    </a:lnTo>
                    <a:lnTo>
                      <a:pt x="12" y="147"/>
                    </a:lnTo>
                    <a:lnTo>
                      <a:pt x="12" y="147"/>
                    </a:lnTo>
                    <a:lnTo>
                      <a:pt x="16" y="147"/>
                    </a:lnTo>
                    <a:lnTo>
                      <a:pt x="20" y="147"/>
                    </a:lnTo>
                    <a:lnTo>
                      <a:pt x="24" y="143"/>
                    </a:lnTo>
                    <a:lnTo>
                      <a:pt x="26" y="139"/>
                    </a:lnTo>
                    <a:lnTo>
                      <a:pt x="28" y="135"/>
                    </a:lnTo>
                    <a:lnTo>
                      <a:pt x="38" y="52"/>
                    </a:lnTo>
                    <a:lnTo>
                      <a:pt x="36" y="111"/>
                    </a:lnTo>
                    <a:lnTo>
                      <a:pt x="112" y="111"/>
                    </a:lnTo>
                    <a:lnTo>
                      <a:pt x="110" y="50"/>
                    </a:lnTo>
                    <a:lnTo>
                      <a:pt x="161" y="113"/>
                    </a:lnTo>
                    <a:lnTo>
                      <a:pt x="161" y="113"/>
                    </a:lnTo>
                    <a:lnTo>
                      <a:pt x="169" y="117"/>
                    </a:lnTo>
                    <a:lnTo>
                      <a:pt x="175" y="117"/>
                    </a:lnTo>
                    <a:lnTo>
                      <a:pt x="179" y="117"/>
                    </a:lnTo>
                    <a:lnTo>
                      <a:pt x="181" y="115"/>
                    </a:lnTo>
                    <a:lnTo>
                      <a:pt x="181" y="115"/>
                    </a:lnTo>
                    <a:lnTo>
                      <a:pt x="185" y="109"/>
                    </a:lnTo>
                    <a:lnTo>
                      <a:pt x="185" y="104"/>
                    </a:lnTo>
                    <a:lnTo>
                      <a:pt x="185" y="98"/>
                    </a:lnTo>
                    <a:lnTo>
                      <a:pt x="185" y="98"/>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164"/>
              <p:cNvSpPr>
                <a:spLocks/>
              </p:cNvSpPr>
              <p:nvPr/>
            </p:nvSpPr>
            <p:spPr bwMode="auto">
              <a:xfrm>
                <a:off x="10261601" y="2708275"/>
                <a:ext cx="190500" cy="153988"/>
              </a:xfrm>
              <a:custGeom>
                <a:avLst/>
                <a:gdLst>
                  <a:gd name="T0" fmla="*/ 106 w 120"/>
                  <a:gd name="T1" fmla="*/ 9 h 97"/>
                  <a:gd name="T2" fmla="*/ 106 w 120"/>
                  <a:gd name="T3" fmla="*/ 9 h 97"/>
                  <a:gd name="T4" fmla="*/ 74 w 120"/>
                  <a:gd name="T5" fmla="*/ 45 h 97"/>
                  <a:gd name="T6" fmla="*/ 70 w 120"/>
                  <a:gd name="T7" fmla="*/ 45 h 97"/>
                  <a:gd name="T8" fmla="*/ 70 w 120"/>
                  <a:gd name="T9" fmla="*/ 45 h 97"/>
                  <a:gd name="T10" fmla="*/ 76 w 120"/>
                  <a:gd name="T11" fmla="*/ 41 h 97"/>
                  <a:gd name="T12" fmla="*/ 80 w 120"/>
                  <a:gd name="T13" fmla="*/ 37 h 97"/>
                  <a:gd name="T14" fmla="*/ 84 w 120"/>
                  <a:gd name="T15" fmla="*/ 29 h 97"/>
                  <a:gd name="T16" fmla="*/ 84 w 120"/>
                  <a:gd name="T17" fmla="*/ 23 h 97"/>
                  <a:gd name="T18" fmla="*/ 84 w 120"/>
                  <a:gd name="T19" fmla="*/ 23 h 97"/>
                  <a:gd name="T20" fmla="*/ 82 w 120"/>
                  <a:gd name="T21" fmla="*/ 13 h 97"/>
                  <a:gd name="T22" fmla="*/ 78 w 120"/>
                  <a:gd name="T23" fmla="*/ 5 h 97"/>
                  <a:gd name="T24" fmla="*/ 70 w 120"/>
                  <a:gd name="T25" fmla="*/ 2 h 97"/>
                  <a:gd name="T26" fmla="*/ 60 w 120"/>
                  <a:gd name="T27" fmla="*/ 0 h 97"/>
                  <a:gd name="T28" fmla="*/ 60 w 120"/>
                  <a:gd name="T29" fmla="*/ 0 h 97"/>
                  <a:gd name="T30" fmla="*/ 52 w 120"/>
                  <a:gd name="T31" fmla="*/ 2 h 97"/>
                  <a:gd name="T32" fmla="*/ 44 w 120"/>
                  <a:gd name="T33" fmla="*/ 5 h 97"/>
                  <a:gd name="T34" fmla="*/ 38 w 120"/>
                  <a:gd name="T35" fmla="*/ 13 h 97"/>
                  <a:gd name="T36" fmla="*/ 36 w 120"/>
                  <a:gd name="T37" fmla="*/ 23 h 97"/>
                  <a:gd name="T38" fmla="*/ 36 w 120"/>
                  <a:gd name="T39" fmla="*/ 23 h 97"/>
                  <a:gd name="T40" fmla="*/ 38 w 120"/>
                  <a:gd name="T41" fmla="*/ 29 h 97"/>
                  <a:gd name="T42" fmla="*/ 40 w 120"/>
                  <a:gd name="T43" fmla="*/ 37 h 97"/>
                  <a:gd name="T44" fmla="*/ 46 w 120"/>
                  <a:gd name="T45" fmla="*/ 41 h 97"/>
                  <a:gd name="T46" fmla="*/ 52 w 120"/>
                  <a:gd name="T47" fmla="*/ 45 h 97"/>
                  <a:gd name="T48" fmla="*/ 48 w 120"/>
                  <a:gd name="T49" fmla="*/ 45 h 97"/>
                  <a:gd name="T50" fmla="*/ 48 w 120"/>
                  <a:gd name="T51" fmla="*/ 45 h 97"/>
                  <a:gd name="T52" fmla="*/ 14 w 120"/>
                  <a:gd name="T53" fmla="*/ 9 h 97"/>
                  <a:gd name="T54" fmla="*/ 14 w 120"/>
                  <a:gd name="T55" fmla="*/ 9 h 97"/>
                  <a:gd name="T56" fmla="*/ 10 w 120"/>
                  <a:gd name="T57" fmla="*/ 7 h 97"/>
                  <a:gd name="T58" fmla="*/ 6 w 120"/>
                  <a:gd name="T59" fmla="*/ 7 h 97"/>
                  <a:gd name="T60" fmla="*/ 2 w 120"/>
                  <a:gd name="T61" fmla="*/ 11 h 97"/>
                  <a:gd name="T62" fmla="*/ 2 w 120"/>
                  <a:gd name="T63" fmla="*/ 11 h 97"/>
                  <a:gd name="T64" fmla="*/ 0 w 120"/>
                  <a:gd name="T65" fmla="*/ 13 h 97"/>
                  <a:gd name="T66" fmla="*/ 0 w 120"/>
                  <a:gd name="T67" fmla="*/ 15 h 97"/>
                  <a:gd name="T68" fmla="*/ 2 w 120"/>
                  <a:gd name="T69" fmla="*/ 21 h 97"/>
                  <a:gd name="T70" fmla="*/ 2 w 120"/>
                  <a:gd name="T71" fmla="*/ 21 h 97"/>
                  <a:gd name="T72" fmla="*/ 38 w 120"/>
                  <a:gd name="T73" fmla="*/ 63 h 97"/>
                  <a:gd name="T74" fmla="*/ 38 w 120"/>
                  <a:gd name="T75" fmla="*/ 97 h 97"/>
                  <a:gd name="T76" fmla="*/ 60 w 120"/>
                  <a:gd name="T77" fmla="*/ 97 h 97"/>
                  <a:gd name="T78" fmla="*/ 84 w 120"/>
                  <a:gd name="T79" fmla="*/ 97 h 97"/>
                  <a:gd name="T80" fmla="*/ 82 w 120"/>
                  <a:gd name="T81" fmla="*/ 63 h 97"/>
                  <a:gd name="T82" fmla="*/ 82 w 120"/>
                  <a:gd name="T83" fmla="*/ 63 h 97"/>
                  <a:gd name="T84" fmla="*/ 120 w 120"/>
                  <a:gd name="T85" fmla="*/ 21 h 97"/>
                  <a:gd name="T86" fmla="*/ 120 w 120"/>
                  <a:gd name="T87" fmla="*/ 21 h 97"/>
                  <a:gd name="T88" fmla="*/ 120 w 120"/>
                  <a:gd name="T89" fmla="*/ 15 h 97"/>
                  <a:gd name="T90" fmla="*/ 120 w 120"/>
                  <a:gd name="T91" fmla="*/ 13 h 97"/>
                  <a:gd name="T92" fmla="*/ 120 w 120"/>
                  <a:gd name="T93" fmla="*/ 11 h 97"/>
                  <a:gd name="T94" fmla="*/ 120 w 120"/>
                  <a:gd name="T95" fmla="*/ 11 h 97"/>
                  <a:gd name="T96" fmla="*/ 114 w 120"/>
                  <a:gd name="T97" fmla="*/ 7 h 97"/>
                  <a:gd name="T98" fmla="*/ 110 w 120"/>
                  <a:gd name="T99" fmla="*/ 7 h 97"/>
                  <a:gd name="T100" fmla="*/ 106 w 120"/>
                  <a:gd name="T101" fmla="*/ 9 h 97"/>
                  <a:gd name="T102" fmla="*/ 106 w 120"/>
                  <a:gd name="T103"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0" h="97">
                    <a:moveTo>
                      <a:pt x="106" y="9"/>
                    </a:moveTo>
                    <a:lnTo>
                      <a:pt x="106" y="9"/>
                    </a:lnTo>
                    <a:lnTo>
                      <a:pt x="74" y="45"/>
                    </a:lnTo>
                    <a:lnTo>
                      <a:pt x="70" y="45"/>
                    </a:lnTo>
                    <a:lnTo>
                      <a:pt x="70" y="45"/>
                    </a:lnTo>
                    <a:lnTo>
                      <a:pt x="76" y="41"/>
                    </a:lnTo>
                    <a:lnTo>
                      <a:pt x="80" y="37"/>
                    </a:lnTo>
                    <a:lnTo>
                      <a:pt x="84" y="29"/>
                    </a:lnTo>
                    <a:lnTo>
                      <a:pt x="84" y="23"/>
                    </a:lnTo>
                    <a:lnTo>
                      <a:pt x="84" y="23"/>
                    </a:lnTo>
                    <a:lnTo>
                      <a:pt x="82" y="13"/>
                    </a:lnTo>
                    <a:lnTo>
                      <a:pt x="78" y="5"/>
                    </a:lnTo>
                    <a:lnTo>
                      <a:pt x="70" y="2"/>
                    </a:lnTo>
                    <a:lnTo>
                      <a:pt x="60" y="0"/>
                    </a:lnTo>
                    <a:lnTo>
                      <a:pt x="60" y="0"/>
                    </a:lnTo>
                    <a:lnTo>
                      <a:pt x="52" y="2"/>
                    </a:lnTo>
                    <a:lnTo>
                      <a:pt x="44" y="5"/>
                    </a:lnTo>
                    <a:lnTo>
                      <a:pt x="38" y="13"/>
                    </a:lnTo>
                    <a:lnTo>
                      <a:pt x="36" y="23"/>
                    </a:lnTo>
                    <a:lnTo>
                      <a:pt x="36" y="23"/>
                    </a:lnTo>
                    <a:lnTo>
                      <a:pt x="38" y="29"/>
                    </a:lnTo>
                    <a:lnTo>
                      <a:pt x="40" y="37"/>
                    </a:lnTo>
                    <a:lnTo>
                      <a:pt x="46" y="41"/>
                    </a:lnTo>
                    <a:lnTo>
                      <a:pt x="52" y="45"/>
                    </a:lnTo>
                    <a:lnTo>
                      <a:pt x="48" y="45"/>
                    </a:lnTo>
                    <a:lnTo>
                      <a:pt x="48" y="45"/>
                    </a:lnTo>
                    <a:lnTo>
                      <a:pt x="14" y="9"/>
                    </a:lnTo>
                    <a:lnTo>
                      <a:pt x="14" y="9"/>
                    </a:lnTo>
                    <a:lnTo>
                      <a:pt x="10" y="7"/>
                    </a:lnTo>
                    <a:lnTo>
                      <a:pt x="6" y="7"/>
                    </a:lnTo>
                    <a:lnTo>
                      <a:pt x="2" y="11"/>
                    </a:lnTo>
                    <a:lnTo>
                      <a:pt x="2" y="11"/>
                    </a:lnTo>
                    <a:lnTo>
                      <a:pt x="0" y="13"/>
                    </a:lnTo>
                    <a:lnTo>
                      <a:pt x="0" y="15"/>
                    </a:lnTo>
                    <a:lnTo>
                      <a:pt x="2" y="21"/>
                    </a:lnTo>
                    <a:lnTo>
                      <a:pt x="2" y="21"/>
                    </a:lnTo>
                    <a:lnTo>
                      <a:pt x="38" y="63"/>
                    </a:lnTo>
                    <a:lnTo>
                      <a:pt x="38" y="97"/>
                    </a:lnTo>
                    <a:lnTo>
                      <a:pt x="60" y="97"/>
                    </a:lnTo>
                    <a:lnTo>
                      <a:pt x="84" y="97"/>
                    </a:lnTo>
                    <a:lnTo>
                      <a:pt x="82" y="63"/>
                    </a:lnTo>
                    <a:lnTo>
                      <a:pt x="82" y="63"/>
                    </a:lnTo>
                    <a:lnTo>
                      <a:pt x="120" y="21"/>
                    </a:lnTo>
                    <a:lnTo>
                      <a:pt x="120" y="21"/>
                    </a:lnTo>
                    <a:lnTo>
                      <a:pt x="120" y="15"/>
                    </a:lnTo>
                    <a:lnTo>
                      <a:pt x="120" y="13"/>
                    </a:lnTo>
                    <a:lnTo>
                      <a:pt x="120" y="11"/>
                    </a:lnTo>
                    <a:lnTo>
                      <a:pt x="120" y="11"/>
                    </a:lnTo>
                    <a:lnTo>
                      <a:pt x="114" y="7"/>
                    </a:lnTo>
                    <a:lnTo>
                      <a:pt x="110" y="7"/>
                    </a:lnTo>
                    <a:lnTo>
                      <a:pt x="106" y="9"/>
                    </a:lnTo>
                    <a:lnTo>
                      <a:pt x="106" y="9"/>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165"/>
              <p:cNvSpPr>
                <a:spLocks/>
              </p:cNvSpPr>
              <p:nvPr/>
            </p:nvSpPr>
            <p:spPr bwMode="auto">
              <a:xfrm>
                <a:off x="10299701" y="2865438"/>
                <a:ext cx="114300" cy="139700"/>
              </a:xfrm>
              <a:custGeom>
                <a:avLst/>
                <a:gdLst>
                  <a:gd name="T0" fmla="*/ 58 w 72"/>
                  <a:gd name="T1" fmla="*/ 0 h 88"/>
                  <a:gd name="T2" fmla="*/ 36 w 72"/>
                  <a:gd name="T3" fmla="*/ 0 h 88"/>
                  <a:gd name="T4" fmla="*/ 14 w 72"/>
                  <a:gd name="T5" fmla="*/ 0 h 88"/>
                  <a:gd name="T6" fmla="*/ 14 w 72"/>
                  <a:gd name="T7" fmla="*/ 0 h 88"/>
                  <a:gd name="T8" fmla="*/ 0 w 72"/>
                  <a:gd name="T9" fmla="*/ 72 h 88"/>
                  <a:gd name="T10" fmla="*/ 0 w 72"/>
                  <a:gd name="T11" fmla="*/ 72 h 88"/>
                  <a:gd name="T12" fmla="*/ 0 w 72"/>
                  <a:gd name="T13" fmla="*/ 80 h 88"/>
                  <a:gd name="T14" fmla="*/ 4 w 72"/>
                  <a:gd name="T15" fmla="*/ 84 h 88"/>
                  <a:gd name="T16" fmla="*/ 6 w 72"/>
                  <a:gd name="T17" fmla="*/ 88 h 88"/>
                  <a:gd name="T18" fmla="*/ 12 w 72"/>
                  <a:gd name="T19" fmla="*/ 88 h 88"/>
                  <a:gd name="T20" fmla="*/ 12 w 72"/>
                  <a:gd name="T21" fmla="*/ 88 h 88"/>
                  <a:gd name="T22" fmla="*/ 16 w 72"/>
                  <a:gd name="T23" fmla="*/ 86 h 88"/>
                  <a:gd name="T24" fmla="*/ 20 w 72"/>
                  <a:gd name="T25" fmla="*/ 84 h 88"/>
                  <a:gd name="T26" fmla="*/ 22 w 72"/>
                  <a:gd name="T27" fmla="*/ 80 h 88"/>
                  <a:gd name="T28" fmla="*/ 22 w 72"/>
                  <a:gd name="T29" fmla="*/ 74 h 88"/>
                  <a:gd name="T30" fmla="*/ 22 w 72"/>
                  <a:gd name="T31" fmla="*/ 74 h 88"/>
                  <a:gd name="T32" fmla="*/ 32 w 72"/>
                  <a:gd name="T33" fmla="*/ 30 h 88"/>
                  <a:gd name="T34" fmla="*/ 40 w 72"/>
                  <a:gd name="T35" fmla="*/ 30 h 88"/>
                  <a:gd name="T36" fmla="*/ 40 w 72"/>
                  <a:gd name="T37" fmla="*/ 30 h 88"/>
                  <a:gd name="T38" fmla="*/ 50 w 72"/>
                  <a:gd name="T39" fmla="*/ 74 h 88"/>
                  <a:gd name="T40" fmla="*/ 50 w 72"/>
                  <a:gd name="T41" fmla="*/ 74 h 88"/>
                  <a:gd name="T42" fmla="*/ 52 w 72"/>
                  <a:gd name="T43" fmla="*/ 80 h 88"/>
                  <a:gd name="T44" fmla="*/ 54 w 72"/>
                  <a:gd name="T45" fmla="*/ 84 h 88"/>
                  <a:gd name="T46" fmla="*/ 58 w 72"/>
                  <a:gd name="T47" fmla="*/ 86 h 88"/>
                  <a:gd name="T48" fmla="*/ 62 w 72"/>
                  <a:gd name="T49" fmla="*/ 88 h 88"/>
                  <a:gd name="T50" fmla="*/ 62 w 72"/>
                  <a:gd name="T51" fmla="*/ 88 h 88"/>
                  <a:gd name="T52" fmla="*/ 66 w 72"/>
                  <a:gd name="T53" fmla="*/ 88 h 88"/>
                  <a:gd name="T54" fmla="*/ 70 w 72"/>
                  <a:gd name="T55" fmla="*/ 84 h 88"/>
                  <a:gd name="T56" fmla="*/ 72 w 72"/>
                  <a:gd name="T57" fmla="*/ 80 h 88"/>
                  <a:gd name="T58" fmla="*/ 72 w 72"/>
                  <a:gd name="T59" fmla="*/ 72 h 88"/>
                  <a:gd name="T60" fmla="*/ 72 w 72"/>
                  <a:gd name="T61" fmla="*/ 72 h 88"/>
                  <a:gd name="T62" fmla="*/ 58 w 72"/>
                  <a:gd name="T63" fmla="*/ 0 h 88"/>
                  <a:gd name="T64" fmla="*/ 58 w 72"/>
                  <a:gd name="T6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88">
                    <a:moveTo>
                      <a:pt x="58" y="0"/>
                    </a:moveTo>
                    <a:lnTo>
                      <a:pt x="36" y="0"/>
                    </a:lnTo>
                    <a:lnTo>
                      <a:pt x="14" y="0"/>
                    </a:lnTo>
                    <a:lnTo>
                      <a:pt x="14" y="0"/>
                    </a:lnTo>
                    <a:lnTo>
                      <a:pt x="0" y="72"/>
                    </a:lnTo>
                    <a:lnTo>
                      <a:pt x="0" y="72"/>
                    </a:lnTo>
                    <a:lnTo>
                      <a:pt x="0" y="80"/>
                    </a:lnTo>
                    <a:lnTo>
                      <a:pt x="4" y="84"/>
                    </a:lnTo>
                    <a:lnTo>
                      <a:pt x="6" y="88"/>
                    </a:lnTo>
                    <a:lnTo>
                      <a:pt x="12" y="88"/>
                    </a:lnTo>
                    <a:lnTo>
                      <a:pt x="12" y="88"/>
                    </a:lnTo>
                    <a:lnTo>
                      <a:pt x="16" y="86"/>
                    </a:lnTo>
                    <a:lnTo>
                      <a:pt x="20" y="84"/>
                    </a:lnTo>
                    <a:lnTo>
                      <a:pt x="22" y="80"/>
                    </a:lnTo>
                    <a:lnTo>
                      <a:pt x="22" y="74"/>
                    </a:lnTo>
                    <a:lnTo>
                      <a:pt x="22" y="74"/>
                    </a:lnTo>
                    <a:lnTo>
                      <a:pt x="32" y="30"/>
                    </a:lnTo>
                    <a:lnTo>
                      <a:pt x="40" y="30"/>
                    </a:lnTo>
                    <a:lnTo>
                      <a:pt x="40" y="30"/>
                    </a:lnTo>
                    <a:lnTo>
                      <a:pt x="50" y="74"/>
                    </a:lnTo>
                    <a:lnTo>
                      <a:pt x="50" y="74"/>
                    </a:lnTo>
                    <a:lnTo>
                      <a:pt x="52" y="80"/>
                    </a:lnTo>
                    <a:lnTo>
                      <a:pt x="54" y="84"/>
                    </a:lnTo>
                    <a:lnTo>
                      <a:pt x="58" y="86"/>
                    </a:lnTo>
                    <a:lnTo>
                      <a:pt x="62" y="88"/>
                    </a:lnTo>
                    <a:lnTo>
                      <a:pt x="62" y="88"/>
                    </a:lnTo>
                    <a:lnTo>
                      <a:pt x="66" y="88"/>
                    </a:lnTo>
                    <a:lnTo>
                      <a:pt x="70" y="84"/>
                    </a:lnTo>
                    <a:lnTo>
                      <a:pt x="72" y="80"/>
                    </a:lnTo>
                    <a:lnTo>
                      <a:pt x="72" y="72"/>
                    </a:lnTo>
                    <a:lnTo>
                      <a:pt x="72" y="72"/>
                    </a:lnTo>
                    <a:lnTo>
                      <a:pt x="58" y="0"/>
                    </a:lnTo>
                    <a:lnTo>
                      <a:pt x="58" y="0"/>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166"/>
              <p:cNvSpPr>
                <a:spLocks/>
              </p:cNvSpPr>
              <p:nvPr/>
            </p:nvSpPr>
            <p:spPr bwMode="auto">
              <a:xfrm>
                <a:off x="10483851" y="2862263"/>
                <a:ext cx="149225" cy="142875"/>
              </a:xfrm>
              <a:custGeom>
                <a:avLst/>
                <a:gdLst>
                  <a:gd name="T0" fmla="*/ 94 w 94"/>
                  <a:gd name="T1" fmla="*/ 54 h 90"/>
                  <a:gd name="T2" fmla="*/ 94 w 94"/>
                  <a:gd name="T3" fmla="*/ 54 h 90"/>
                  <a:gd name="T4" fmla="*/ 84 w 94"/>
                  <a:gd name="T5" fmla="*/ 32 h 90"/>
                  <a:gd name="T6" fmla="*/ 68 w 94"/>
                  <a:gd name="T7" fmla="*/ 0 h 90"/>
                  <a:gd name="T8" fmla="*/ 68 w 94"/>
                  <a:gd name="T9" fmla="*/ 0 h 90"/>
                  <a:gd name="T10" fmla="*/ 22 w 94"/>
                  <a:gd name="T11" fmla="*/ 0 h 90"/>
                  <a:gd name="T12" fmla="*/ 22 w 94"/>
                  <a:gd name="T13" fmla="*/ 0 h 90"/>
                  <a:gd name="T14" fmla="*/ 16 w 94"/>
                  <a:gd name="T15" fmla="*/ 14 h 90"/>
                  <a:gd name="T16" fmla="*/ 8 w 94"/>
                  <a:gd name="T17" fmla="*/ 34 h 90"/>
                  <a:gd name="T18" fmla="*/ 0 w 94"/>
                  <a:gd name="T19" fmla="*/ 56 h 90"/>
                  <a:gd name="T20" fmla="*/ 0 w 94"/>
                  <a:gd name="T21" fmla="*/ 56 h 90"/>
                  <a:gd name="T22" fmla="*/ 4 w 94"/>
                  <a:gd name="T23" fmla="*/ 58 h 90"/>
                  <a:gd name="T24" fmla="*/ 12 w 94"/>
                  <a:gd name="T25" fmla="*/ 60 h 90"/>
                  <a:gd name="T26" fmla="*/ 12 w 94"/>
                  <a:gd name="T27" fmla="*/ 60 h 90"/>
                  <a:gd name="T28" fmla="*/ 10 w 94"/>
                  <a:gd name="T29" fmla="*/ 74 h 90"/>
                  <a:gd name="T30" fmla="*/ 10 w 94"/>
                  <a:gd name="T31" fmla="*/ 74 h 90"/>
                  <a:gd name="T32" fmla="*/ 10 w 94"/>
                  <a:gd name="T33" fmla="*/ 82 h 90"/>
                  <a:gd name="T34" fmla="*/ 12 w 94"/>
                  <a:gd name="T35" fmla="*/ 86 h 90"/>
                  <a:gd name="T36" fmla="*/ 16 w 94"/>
                  <a:gd name="T37" fmla="*/ 90 h 90"/>
                  <a:gd name="T38" fmla="*/ 20 w 94"/>
                  <a:gd name="T39" fmla="*/ 90 h 90"/>
                  <a:gd name="T40" fmla="*/ 20 w 94"/>
                  <a:gd name="T41" fmla="*/ 90 h 90"/>
                  <a:gd name="T42" fmla="*/ 24 w 94"/>
                  <a:gd name="T43" fmla="*/ 88 h 90"/>
                  <a:gd name="T44" fmla="*/ 28 w 94"/>
                  <a:gd name="T45" fmla="*/ 86 h 90"/>
                  <a:gd name="T46" fmla="*/ 30 w 94"/>
                  <a:gd name="T47" fmla="*/ 82 h 90"/>
                  <a:gd name="T48" fmla="*/ 32 w 94"/>
                  <a:gd name="T49" fmla="*/ 76 h 90"/>
                  <a:gd name="T50" fmla="*/ 32 w 94"/>
                  <a:gd name="T51" fmla="*/ 76 h 90"/>
                  <a:gd name="T52" fmla="*/ 34 w 94"/>
                  <a:gd name="T53" fmla="*/ 62 h 90"/>
                  <a:gd name="T54" fmla="*/ 34 w 94"/>
                  <a:gd name="T55" fmla="*/ 62 h 90"/>
                  <a:gd name="T56" fmla="*/ 40 w 94"/>
                  <a:gd name="T57" fmla="*/ 62 h 90"/>
                  <a:gd name="T58" fmla="*/ 46 w 94"/>
                  <a:gd name="T59" fmla="*/ 58 h 90"/>
                  <a:gd name="T60" fmla="*/ 46 w 94"/>
                  <a:gd name="T61" fmla="*/ 58 h 90"/>
                  <a:gd name="T62" fmla="*/ 50 w 94"/>
                  <a:gd name="T63" fmla="*/ 60 h 90"/>
                  <a:gd name="T64" fmla="*/ 56 w 94"/>
                  <a:gd name="T65" fmla="*/ 62 h 90"/>
                  <a:gd name="T66" fmla="*/ 56 w 94"/>
                  <a:gd name="T67" fmla="*/ 62 h 90"/>
                  <a:gd name="T68" fmla="*/ 58 w 94"/>
                  <a:gd name="T69" fmla="*/ 76 h 90"/>
                  <a:gd name="T70" fmla="*/ 58 w 94"/>
                  <a:gd name="T71" fmla="*/ 76 h 90"/>
                  <a:gd name="T72" fmla="*/ 60 w 94"/>
                  <a:gd name="T73" fmla="*/ 82 h 90"/>
                  <a:gd name="T74" fmla="*/ 62 w 94"/>
                  <a:gd name="T75" fmla="*/ 86 h 90"/>
                  <a:gd name="T76" fmla="*/ 66 w 94"/>
                  <a:gd name="T77" fmla="*/ 88 h 90"/>
                  <a:gd name="T78" fmla="*/ 70 w 94"/>
                  <a:gd name="T79" fmla="*/ 90 h 90"/>
                  <a:gd name="T80" fmla="*/ 70 w 94"/>
                  <a:gd name="T81" fmla="*/ 90 h 90"/>
                  <a:gd name="T82" fmla="*/ 74 w 94"/>
                  <a:gd name="T83" fmla="*/ 90 h 90"/>
                  <a:gd name="T84" fmla="*/ 78 w 94"/>
                  <a:gd name="T85" fmla="*/ 86 h 90"/>
                  <a:gd name="T86" fmla="*/ 80 w 94"/>
                  <a:gd name="T87" fmla="*/ 82 h 90"/>
                  <a:gd name="T88" fmla="*/ 80 w 94"/>
                  <a:gd name="T89" fmla="*/ 74 h 90"/>
                  <a:gd name="T90" fmla="*/ 80 w 94"/>
                  <a:gd name="T91" fmla="*/ 74 h 90"/>
                  <a:gd name="T92" fmla="*/ 78 w 94"/>
                  <a:gd name="T93" fmla="*/ 58 h 90"/>
                  <a:gd name="T94" fmla="*/ 78 w 94"/>
                  <a:gd name="T95" fmla="*/ 58 h 90"/>
                  <a:gd name="T96" fmla="*/ 86 w 94"/>
                  <a:gd name="T97" fmla="*/ 58 h 90"/>
                  <a:gd name="T98" fmla="*/ 94 w 94"/>
                  <a:gd name="T99" fmla="*/ 54 h 90"/>
                  <a:gd name="T100" fmla="*/ 94 w 94"/>
                  <a:gd name="T101" fmla="*/ 5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4" h="90">
                    <a:moveTo>
                      <a:pt x="94" y="54"/>
                    </a:moveTo>
                    <a:lnTo>
                      <a:pt x="94" y="54"/>
                    </a:lnTo>
                    <a:lnTo>
                      <a:pt x="84" y="32"/>
                    </a:lnTo>
                    <a:lnTo>
                      <a:pt x="68" y="0"/>
                    </a:lnTo>
                    <a:lnTo>
                      <a:pt x="68" y="0"/>
                    </a:lnTo>
                    <a:lnTo>
                      <a:pt x="22" y="0"/>
                    </a:lnTo>
                    <a:lnTo>
                      <a:pt x="22" y="0"/>
                    </a:lnTo>
                    <a:lnTo>
                      <a:pt x="16" y="14"/>
                    </a:lnTo>
                    <a:lnTo>
                      <a:pt x="8" y="34"/>
                    </a:lnTo>
                    <a:lnTo>
                      <a:pt x="0" y="56"/>
                    </a:lnTo>
                    <a:lnTo>
                      <a:pt x="0" y="56"/>
                    </a:lnTo>
                    <a:lnTo>
                      <a:pt x="4" y="58"/>
                    </a:lnTo>
                    <a:lnTo>
                      <a:pt x="12" y="60"/>
                    </a:lnTo>
                    <a:lnTo>
                      <a:pt x="12" y="60"/>
                    </a:lnTo>
                    <a:lnTo>
                      <a:pt x="10" y="74"/>
                    </a:lnTo>
                    <a:lnTo>
                      <a:pt x="10" y="74"/>
                    </a:lnTo>
                    <a:lnTo>
                      <a:pt x="10" y="82"/>
                    </a:lnTo>
                    <a:lnTo>
                      <a:pt x="12" y="86"/>
                    </a:lnTo>
                    <a:lnTo>
                      <a:pt x="16" y="90"/>
                    </a:lnTo>
                    <a:lnTo>
                      <a:pt x="20" y="90"/>
                    </a:lnTo>
                    <a:lnTo>
                      <a:pt x="20" y="90"/>
                    </a:lnTo>
                    <a:lnTo>
                      <a:pt x="24" y="88"/>
                    </a:lnTo>
                    <a:lnTo>
                      <a:pt x="28" y="86"/>
                    </a:lnTo>
                    <a:lnTo>
                      <a:pt x="30" y="82"/>
                    </a:lnTo>
                    <a:lnTo>
                      <a:pt x="32" y="76"/>
                    </a:lnTo>
                    <a:lnTo>
                      <a:pt x="32" y="76"/>
                    </a:lnTo>
                    <a:lnTo>
                      <a:pt x="34" y="62"/>
                    </a:lnTo>
                    <a:lnTo>
                      <a:pt x="34" y="62"/>
                    </a:lnTo>
                    <a:lnTo>
                      <a:pt x="40" y="62"/>
                    </a:lnTo>
                    <a:lnTo>
                      <a:pt x="46" y="58"/>
                    </a:lnTo>
                    <a:lnTo>
                      <a:pt x="46" y="58"/>
                    </a:lnTo>
                    <a:lnTo>
                      <a:pt x="50" y="60"/>
                    </a:lnTo>
                    <a:lnTo>
                      <a:pt x="56" y="62"/>
                    </a:lnTo>
                    <a:lnTo>
                      <a:pt x="56" y="62"/>
                    </a:lnTo>
                    <a:lnTo>
                      <a:pt x="58" y="76"/>
                    </a:lnTo>
                    <a:lnTo>
                      <a:pt x="58" y="76"/>
                    </a:lnTo>
                    <a:lnTo>
                      <a:pt x="60" y="82"/>
                    </a:lnTo>
                    <a:lnTo>
                      <a:pt x="62" y="86"/>
                    </a:lnTo>
                    <a:lnTo>
                      <a:pt x="66" y="88"/>
                    </a:lnTo>
                    <a:lnTo>
                      <a:pt x="70" y="90"/>
                    </a:lnTo>
                    <a:lnTo>
                      <a:pt x="70" y="90"/>
                    </a:lnTo>
                    <a:lnTo>
                      <a:pt x="74" y="90"/>
                    </a:lnTo>
                    <a:lnTo>
                      <a:pt x="78" y="86"/>
                    </a:lnTo>
                    <a:lnTo>
                      <a:pt x="80" y="82"/>
                    </a:lnTo>
                    <a:lnTo>
                      <a:pt x="80" y="74"/>
                    </a:lnTo>
                    <a:lnTo>
                      <a:pt x="80" y="74"/>
                    </a:lnTo>
                    <a:lnTo>
                      <a:pt x="78" y="58"/>
                    </a:lnTo>
                    <a:lnTo>
                      <a:pt x="78" y="58"/>
                    </a:lnTo>
                    <a:lnTo>
                      <a:pt x="86" y="58"/>
                    </a:lnTo>
                    <a:lnTo>
                      <a:pt x="94" y="54"/>
                    </a:lnTo>
                    <a:lnTo>
                      <a:pt x="94" y="54"/>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167"/>
              <p:cNvSpPr>
                <a:spLocks/>
              </p:cNvSpPr>
              <p:nvPr/>
            </p:nvSpPr>
            <p:spPr bwMode="auto">
              <a:xfrm>
                <a:off x="10458451" y="2698750"/>
                <a:ext cx="193675" cy="160338"/>
              </a:xfrm>
              <a:custGeom>
                <a:avLst/>
                <a:gdLst>
                  <a:gd name="T0" fmla="*/ 108 w 122"/>
                  <a:gd name="T1" fmla="*/ 15 h 101"/>
                  <a:gd name="T2" fmla="*/ 102 w 122"/>
                  <a:gd name="T3" fmla="*/ 21 h 101"/>
                  <a:gd name="T4" fmla="*/ 98 w 122"/>
                  <a:gd name="T5" fmla="*/ 8 h 101"/>
                  <a:gd name="T6" fmla="*/ 92 w 122"/>
                  <a:gd name="T7" fmla="*/ 4 h 101"/>
                  <a:gd name="T8" fmla="*/ 84 w 122"/>
                  <a:gd name="T9" fmla="*/ 0 h 101"/>
                  <a:gd name="T10" fmla="*/ 74 w 122"/>
                  <a:gd name="T11" fmla="*/ 4 h 101"/>
                  <a:gd name="T12" fmla="*/ 72 w 122"/>
                  <a:gd name="T13" fmla="*/ 6 h 101"/>
                  <a:gd name="T14" fmla="*/ 72 w 122"/>
                  <a:gd name="T15" fmla="*/ 6 h 101"/>
                  <a:gd name="T16" fmla="*/ 84 w 122"/>
                  <a:gd name="T17" fmla="*/ 15 h 101"/>
                  <a:gd name="T18" fmla="*/ 88 w 122"/>
                  <a:gd name="T19" fmla="*/ 29 h 101"/>
                  <a:gd name="T20" fmla="*/ 88 w 122"/>
                  <a:gd name="T21" fmla="*/ 29 h 101"/>
                  <a:gd name="T22" fmla="*/ 88 w 122"/>
                  <a:gd name="T23" fmla="*/ 33 h 101"/>
                  <a:gd name="T24" fmla="*/ 90 w 122"/>
                  <a:gd name="T25" fmla="*/ 35 h 101"/>
                  <a:gd name="T26" fmla="*/ 74 w 122"/>
                  <a:gd name="T27" fmla="*/ 51 h 101"/>
                  <a:gd name="T28" fmla="*/ 70 w 122"/>
                  <a:gd name="T29" fmla="*/ 51 h 101"/>
                  <a:gd name="T30" fmla="*/ 82 w 122"/>
                  <a:gd name="T31" fmla="*/ 43 h 101"/>
                  <a:gd name="T32" fmla="*/ 86 w 122"/>
                  <a:gd name="T33" fmla="*/ 29 h 101"/>
                  <a:gd name="T34" fmla="*/ 84 w 122"/>
                  <a:gd name="T35" fmla="*/ 19 h 101"/>
                  <a:gd name="T36" fmla="*/ 70 w 122"/>
                  <a:gd name="T37" fmla="*/ 8 h 101"/>
                  <a:gd name="T38" fmla="*/ 62 w 122"/>
                  <a:gd name="T39" fmla="*/ 6 h 101"/>
                  <a:gd name="T40" fmla="*/ 44 w 122"/>
                  <a:gd name="T41" fmla="*/ 11 h 101"/>
                  <a:gd name="T42" fmla="*/ 38 w 122"/>
                  <a:gd name="T43" fmla="*/ 29 h 101"/>
                  <a:gd name="T44" fmla="*/ 38 w 122"/>
                  <a:gd name="T45" fmla="*/ 35 h 101"/>
                  <a:gd name="T46" fmla="*/ 46 w 122"/>
                  <a:gd name="T47" fmla="*/ 47 h 101"/>
                  <a:gd name="T48" fmla="*/ 48 w 122"/>
                  <a:gd name="T49" fmla="*/ 51 h 101"/>
                  <a:gd name="T50" fmla="*/ 14 w 122"/>
                  <a:gd name="T51" fmla="*/ 15 h 101"/>
                  <a:gd name="T52" fmla="*/ 10 w 122"/>
                  <a:gd name="T53" fmla="*/ 13 h 101"/>
                  <a:gd name="T54" fmla="*/ 2 w 122"/>
                  <a:gd name="T55" fmla="*/ 17 h 101"/>
                  <a:gd name="T56" fmla="*/ 0 w 122"/>
                  <a:gd name="T57" fmla="*/ 19 h 101"/>
                  <a:gd name="T58" fmla="*/ 2 w 122"/>
                  <a:gd name="T59" fmla="*/ 27 h 101"/>
                  <a:gd name="T60" fmla="*/ 38 w 122"/>
                  <a:gd name="T61" fmla="*/ 69 h 101"/>
                  <a:gd name="T62" fmla="*/ 62 w 122"/>
                  <a:gd name="T63" fmla="*/ 101 h 101"/>
                  <a:gd name="T64" fmla="*/ 84 w 122"/>
                  <a:gd name="T65" fmla="*/ 69 h 101"/>
                  <a:gd name="T66" fmla="*/ 104 w 122"/>
                  <a:gd name="T67" fmla="*/ 45 h 101"/>
                  <a:gd name="T68" fmla="*/ 110 w 122"/>
                  <a:gd name="T69" fmla="*/ 47 h 101"/>
                  <a:gd name="T70" fmla="*/ 106 w 122"/>
                  <a:gd name="T71" fmla="*/ 43 h 101"/>
                  <a:gd name="T72" fmla="*/ 120 w 122"/>
                  <a:gd name="T73" fmla="*/ 27 h 101"/>
                  <a:gd name="T74" fmla="*/ 122 w 122"/>
                  <a:gd name="T75" fmla="*/ 21 h 101"/>
                  <a:gd name="T76" fmla="*/ 120 w 122"/>
                  <a:gd name="T77" fmla="*/ 17 h 101"/>
                  <a:gd name="T78" fmla="*/ 114 w 122"/>
                  <a:gd name="T79" fmla="*/ 13 h 101"/>
                  <a:gd name="T80" fmla="*/ 108 w 122"/>
                  <a:gd name="T81" fmla="*/ 15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22" h="101">
                    <a:moveTo>
                      <a:pt x="108" y="15"/>
                    </a:moveTo>
                    <a:lnTo>
                      <a:pt x="108" y="15"/>
                    </a:lnTo>
                    <a:lnTo>
                      <a:pt x="102" y="21"/>
                    </a:lnTo>
                    <a:lnTo>
                      <a:pt x="102" y="21"/>
                    </a:lnTo>
                    <a:lnTo>
                      <a:pt x="100" y="13"/>
                    </a:lnTo>
                    <a:lnTo>
                      <a:pt x="98" y="8"/>
                    </a:lnTo>
                    <a:lnTo>
                      <a:pt x="98" y="8"/>
                    </a:lnTo>
                    <a:lnTo>
                      <a:pt x="92" y="4"/>
                    </a:lnTo>
                    <a:lnTo>
                      <a:pt x="88" y="2"/>
                    </a:lnTo>
                    <a:lnTo>
                      <a:pt x="84" y="0"/>
                    </a:lnTo>
                    <a:lnTo>
                      <a:pt x="80" y="2"/>
                    </a:lnTo>
                    <a:lnTo>
                      <a:pt x="74" y="4"/>
                    </a:lnTo>
                    <a:lnTo>
                      <a:pt x="72" y="6"/>
                    </a:lnTo>
                    <a:lnTo>
                      <a:pt x="72" y="6"/>
                    </a:lnTo>
                    <a:lnTo>
                      <a:pt x="72" y="6"/>
                    </a:lnTo>
                    <a:lnTo>
                      <a:pt x="72" y="6"/>
                    </a:lnTo>
                    <a:lnTo>
                      <a:pt x="78" y="9"/>
                    </a:lnTo>
                    <a:lnTo>
                      <a:pt x="84" y="15"/>
                    </a:lnTo>
                    <a:lnTo>
                      <a:pt x="86" y="21"/>
                    </a:lnTo>
                    <a:lnTo>
                      <a:pt x="88" y="29"/>
                    </a:lnTo>
                    <a:lnTo>
                      <a:pt x="88" y="29"/>
                    </a:lnTo>
                    <a:lnTo>
                      <a:pt x="88" y="29"/>
                    </a:lnTo>
                    <a:lnTo>
                      <a:pt x="88" y="29"/>
                    </a:lnTo>
                    <a:lnTo>
                      <a:pt x="88" y="33"/>
                    </a:lnTo>
                    <a:lnTo>
                      <a:pt x="88" y="33"/>
                    </a:lnTo>
                    <a:lnTo>
                      <a:pt x="90" y="35"/>
                    </a:lnTo>
                    <a:lnTo>
                      <a:pt x="90" y="35"/>
                    </a:lnTo>
                    <a:lnTo>
                      <a:pt x="74" y="51"/>
                    </a:lnTo>
                    <a:lnTo>
                      <a:pt x="70" y="51"/>
                    </a:lnTo>
                    <a:lnTo>
                      <a:pt x="70" y="51"/>
                    </a:lnTo>
                    <a:lnTo>
                      <a:pt x="76" y="47"/>
                    </a:lnTo>
                    <a:lnTo>
                      <a:pt x="82" y="43"/>
                    </a:lnTo>
                    <a:lnTo>
                      <a:pt x="84" y="35"/>
                    </a:lnTo>
                    <a:lnTo>
                      <a:pt x="86" y="29"/>
                    </a:lnTo>
                    <a:lnTo>
                      <a:pt x="86" y="29"/>
                    </a:lnTo>
                    <a:lnTo>
                      <a:pt x="84" y="19"/>
                    </a:lnTo>
                    <a:lnTo>
                      <a:pt x="78" y="11"/>
                    </a:lnTo>
                    <a:lnTo>
                      <a:pt x="70" y="8"/>
                    </a:lnTo>
                    <a:lnTo>
                      <a:pt x="62" y="6"/>
                    </a:lnTo>
                    <a:lnTo>
                      <a:pt x="62" y="6"/>
                    </a:lnTo>
                    <a:lnTo>
                      <a:pt x="52" y="8"/>
                    </a:lnTo>
                    <a:lnTo>
                      <a:pt x="44" y="11"/>
                    </a:lnTo>
                    <a:lnTo>
                      <a:pt x="38" y="19"/>
                    </a:lnTo>
                    <a:lnTo>
                      <a:pt x="38" y="29"/>
                    </a:lnTo>
                    <a:lnTo>
                      <a:pt x="38" y="29"/>
                    </a:lnTo>
                    <a:lnTo>
                      <a:pt x="38" y="35"/>
                    </a:lnTo>
                    <a:lnTo>
                      <a:pt x="42" y="43"/>
                    </a:lnTo>
                    <a:lnTo>
                      <a:pt x="46" y="47"/>
                    </a:lnTo>
                    <a:lnTo>
                      <a:pt x="52" y="51"/>
                    </a:lnTo>
                    <a:lnTo>
                      <a:pt x="48" y="51"/>
                    </a:lnTo>
                    <a:lnTo>
                      <a:pt x="48" y="51"/>
                    </a:lnTo>
                    <a:lnTo>
                      <a:pt x="14" y="15"/>
                    </a:lnTo>
                    <a:lnTo>
                      <a:pt x="14" y="15"/>
                    </a:lnTo>
                    <a:lnTo>
                      <a:pt x="10" y="13"/>
                    </a:lnTo>
                    <a:lnTo>
                      <a:pt x="8" y="13"/>
                    </a:lnTo>
                    <a:lnTo>
                      <a:pt x="2" y="17"/>
                    </a:lnTo>
                    <a:lnTo>
                      <a:pt x="2" y="17"/>
                    </a:lnTo>
                    <a:lnTo>
                      <a:pt x="0" y="19"/>
                    </a:lnTo>
                    <a:lnTo>
                      <a:pt x="0" y="21"/>
                    </a:lnTo>
                    <a:lnTo>
                      <a:pt x="2" y="27"/>
                    </a:lnTo>
                    <a:lnTo>
                      <a:pt x="2" y="27"/>
                    </a:lnTo>
                    <a:lnTo>
                      <a:pt x="38" y="69"/>
                    </a:lnTo>
                    <a:lnTo>
                      <a:pt x="38" y="101"/>
                    </a:lnTo>
                    <a:lnTo>
                      <a:pt x="62" y="101"/>
                    </a:lnTo>
                    <a:lnTo>
                      <a:pt x="84" y="101"/>
                    </a:lnTo>
                    <a:lnTo>
                      <a:pt x="84" y="69"/>
                    </a:lnTo>
                    <a:lnTo>
                      <a:pt x="84" y="69"/>
                    </a:lnTo>
                    <a:lnTo>
                      <a:pt x="104" y="45"/>
                    </a:lnTo>
                    <a:lnTo>
                      <a:pt x="104" y="45"/>
                    </a:lnTo>
                    <a:lnTo>
                      <a:pt x="110" y="47"/>
                    </a:lnTo>
                    <a:lnTo>
                      <a:pt x="110" y="47"/>
                    </a:lnTo>
                    <a:lnTo>
                      <a:pt x="106" y="43"/>
                    </a:lnTo>
                    <a:lnTo>
                      <a:pt x="106" y="43"/>
                    </a:lnTo>
                    <a:lnTo>
                      <a:pt x="120" y="27"/>
                    </a:lnTo>
                    <a:lnTo>
                      <a:pt x="120" y="27"/>
                    </a:lnTo>
                    <a:lnTo>
                      <a:pt x="122" y="21"/>
                    </a:lnTo>
                    <a:lnTo>
                      <a:pt x="122" y="19"/>
                    </a:lnTo>
                    <a:lnTo>
                      <a:pt x="120" y="17"/>
                    </a:lnTo>
                    <a:lnTo>
                      <a:pt x="120" y="17"/>
                    </a:lnTo>
                    <a:lnTo>
                      <a:pt x="114" y="13"/>
                    </a:lnTo>
                    <a:lnTo>
                      <a:pt x="112" y="13"/>
                    </a:lnTo>
                    <a:lnTo>
                      <a:pt x="108" y="15"/>
                    </a:lnTo>
                    <a:lnTo>
                      <a:pt x="108" y="15"/>
                    </a:lnTo>
                    <a:close/>
                  </a:path>
                </a:pathLst>
              </a:custGeom>
              <a:solidFill>
                <a:srgbClr val="0E2A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62" name="Pentagon 61"/>
          <p:cNvSpPr/>
          <p:nvPr/>
        </p:nvSpPr>
        <p:spPr>
          <a:xfrm>
            <a:off x="64270" y="3675614"/>
            <a:ext cx="3048000" cy="407934"/>
          </a:xfrm>
          <a:prstGeom prst="homePlate">
            <a:avLst/>
          </a:prstGeom>
          <a:solidFill>
            <a:schemeClr val="bg1"/>
          </a:solidFill>
          <a:ln w="25400" cap="flat" cmpd="sng" algn="ctr">
            <a:noFill/>
            <a:prstDash val="solid"/>
          </a:ln>
          <a:effectLst/>
        </p:spPr>
        <p:txBody>
          <a:bodyPr rtlCol="0" anchor="ctr"/>
          <a:lstStyle/>
          <a:p>
            <a:pPr marL="285750" indent="-285750">
              <a:buFont typeface="Arial" panose="020B0604020202020204" pitchFamily="34" charset="0"/>
              <a:buChar char="•"/>
              <a:defRPr/>
            </a:pPr>
            <a:r>
              <a:rPr lang="en-US" b="1" kern="0" dirty="0">
                <a:solidFill>
                  <a:prstClr val="black"/>
                </a:solidFill>
                <a:latin typeface="Franklin Gothic Medium" panose="020B0603020102020204" pitchFamily="34" charset="0"/>
              </a:rPr>
              <a:t>Groups DHHS Engages</a:t>
            </a:r>
          </a:p>
        </p:txBody>
      </p:sp>
      <p:sp>
        <p:nvSpPr>
          <p:cNvPr id="64" name="Rectangle 63"/>
          <p:cNvSpPr/>
          <p:nvPr/>
        </p:nvSpPr>
        <p:spPr>
          <a:xfrm>
            <a:off x="457199" y="4107096"/>
            <a:ext cx="6669646" cy="2585323"/>
          </a:xfrm>
          <a:prstGeom prst="rect">
            <a:avLst/>
          </a:prstGeom>
        </p:spPr>
        <p:txBody>
          <a:bodyPr wrap="square">
            <a:spAutoFit/>
          </a:bodyPr>
          <a:lstStyle/>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Consumers, Families, Caregivers, SCFAC and Consumer Representatives</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MCAC Subcommittee</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Providers and Associations</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Health Plans and LME-MCOs</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Counties and Associations</a:t>
            </a:r>
          </a:p>
          <a:p>
            <a:pPr marL="285750" indent="-285750">
              <a:spcBef>
                <a:spcPts val="600"/>
              </a:spcBef>
              <a:spcAft>
                <a:spcPts val="600"/>
              </a:spcAft>
              <a:buFont typeface="Arial" panose="020B0604020202020204" pitchFamily="34" charset="0"/>
              <a:buChar char="•"/>
            </a:pPr>
            <a:r>
              <a:rPr lang="en-US" sz="1600" dirty="0">
                <a:latin typeface="Franklin Gothic Medium" panose="020B0603020102020204" pitchFamily="34" charset="0"/>
              </a:rPr>
              <a:t>General Public</a:t>
            </a:r>
          </a:p>
        </p:txBody>
      </p:sp>
      <p:sp>
        <p:nvSpPr>
          <p:cNvPr id="44" name="Slide Number Placeholder 16"/>
          <p:cNvSpPr>
            <a:spLocks noGrp="1"/>
          </p:cNvSpPr>
          <p:nvPr>
            <p:ph type="sldNum" sz="quarter" idx="14"/>
          </p:nvPr>
        </p:nvSpPr>
        <p:spPr>
          <a:xfrm>
            <a:off x="8305800" y="6573308"/>
            <a:ext cx="564098" cy="284692"/>
          </a:xfrm>
        </p:spPr>
        <p:txBody>
          <a:bodyPr/>
          <a:lstStyle/>
          <a:p>
            <a:fld id="{11F27F3A-B3E9-41ED-AF8F-A365F10BB65F}" type="slidenum">
              <a:rPr lang="en-US" b="1" smtClean="0">
                <a:latin typeface="Calibri" panose="020F0502020204030204" pitchFamily="34" charset="0"/>
              </a:rPr>
              <a:pPr/>
              <a:t>4</a:t>
            </a:fld>
            <a:endParaRPr lang="en-US" b="1" dirty="0">
              <a:latin typeface="Calibri" panose="020F0502020204030204" pitchFamily="34" charset="0"/>
            </a:endParaRPr>
          </a:p>
        </p:txBody>
      </p:sp>
      <p:grpSp>
        <p:nvGrpSpPr>
          <p:cNvPr id="41" name="Group 40">
            <a:extLst>
              <a:ext uri="{FF2B5EF4-FFF2-40B4-BE49-F238E27FC236}">
                <a16:creationId xmlns:a16="http://schemas.microsoft.com/office/drawing/2014/main" id="{3241FA09-80B1-4B40-A57C-F64432549AF5}"/>
              </a:ext>
            </a:extLst>
          </p:cNvPr>
          <p:cNvGrpSpPr/>
          <p:nvPr/>
        </p:nvGrpSpPr>
        <p:grpSpPr>
          <a:xfrm>
            <a:off x="58174" y="41889"/>
            <a:ext cx="9039829" cy="304800"/>
            <a:chOff x="58174" y="67056"/>
            <a:chExt cx="9039829" cy="304800"/>
          </a:xfrm>
        </p:grpSpPr>
        <p:grpSp>
          <p:nvGrpSpPr>
            <p:cNvPr id="42" name="Group 41">
              <a:extLst>
                <a:ext uri="{FF2B5EF4-FFF2-40B4-BE49-F238E27FC236}">
                  <a16:creationId xmlns:a16="http://schemas.microsoft.com/office/drawing/2014/main" id="{9A1FFED6-A06C-467B-8B81-A3469DC6FDE2}"/>
                </a:ext>
              </a:extLst>
            </p:cNvPr>
            <p:cNvGrpSpPr/>
            <p:nvPr/>
          </p:nvGrpSpPr>
          <p:grpSpPr>
            <a:xfrm>
              <a:off x="58174" y="67056"/>
              <a:ext cx="6035156" cy="304800"/>
              <a:chOff x="58174" y="67056"/>
              <a:chExt cx="6035156" cy="304800"/>
            </a:xfrm>
          </p:grpSpPr>
          <p:grpSp>
            <p:nvGrpSpPr>
              <p:cNvPr id="46" name="Group 45">
                <a:extLst>
                  <a:ext uri="{FF2B5EF4-FFF2-40B4-BE49-F238E27FC236}">
                    <a16:creationId xmlns:a16="http://schemas.microsoft.com/office/drawing/2014/main" id="{977E32AF-7A95-4D82-AF0F-F754DE138BCB}"/>
                  </a:ext>
                </a:extLst>
              </p:cNvPr>
              <p:cNvGrpSpPr/>
              <p:nvPr/>
            </p:nvGrpSpPr>
            <p:grpSpPr>
              <a:xfrm>
                <a:off x="58174" y="67056"/>
                <a:ext cx="4543252" cy="304800"/>
                <a:chOff x="58174" y="67056"/>
                <a:chExt cx="4543252" cy="304800"/>
              </a:xfrm>
            </p:grpSpPr>
            <p:sp>
              <p:nvSpPr>
                <p:cNvPr id="48" name="Chevron 29">
                  <a:extLst>
                    <a:ext uri="{FF2B5EF4-FFF2-40B4-BE49-F238E27FC236}">
                      <a16:creationId xmlns:a16="http://schemas.microsoft.com/office/drawing/2014/main" id="{16AF9C9B-F5F0-4F7E-9031-A0322C77D647}"/>
                    </a:ext>
                  </a:extLst>
                </p:cNvPr>
                <p:cNvSpPr/>
                <p:nvPr/>
              </p:nvSpPr>
              <p:spPr bwMode="auto">
                <a:xfrm>
                  <a:off x="58174"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Vision &amp; Goals</a:t>
                  </a:r>
                </a:p>
              </p:txBody>
            </p:sp>
            <p:sp>
              <p:nvSpPr>
                <p:cNvPr id="49" name="Rectangle 14">
                  <a:extLst>
                    <a:ext uri="{FF2B5EF4-FFF2-40B4-BE49-F238E27FC236}">
                      <a16:creationId xmlns:a16="http://schemas.microsoft.com/office/drawing/2014/main" id="{D765488A-F2D2-4B5C-A6D8-897B139A12BA}"/>
                    </a:ext>
                  </a:extLst>
                </p:cNvPr>
                <p:cNvSpPr/>
                <p:nvPr/>
              </p:nvSpPr>
              <p:spPr bwMode="auto">
                <a:xfrm>
                  <a:off x="154864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Design</a:t>
                  </a:r>
                </a:p>
              </p:txBody>
            </p:sp>
            <p:sp>
              <p:nvSpPr>
                <p:cNvPr id="50" name="Rectangle 14">
                  <a:extLst>
                    <a:ext uri="{FF2B5EF4-FFF2-40B4-BE49-F238E27FC236}">
                      <a16:creationId xmlns:a16="http://schemas.microsoft.com/office/drawing/2014/main" id="{F0622EDF-405D-4159-BE72-BF7A61224759}"/>
                    </a:ext>
                  </a:extLst>
                </p:cNvPr>
                <p:cNvSpPr/>
                <p:nvPr/>
              </p:nvSpPr>
              <p:spPr bwMode="auto">
                <a:xfrm>
                  <a:off x="3037802"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Procurement</a:t>
                  </a:r>
                </a:p>
              </p:txBody>
            </p:sp>
          </p:grpSp>
          <p:sp>
            <p:nvSpPr>
              <p:cNvPr id="47" name="Rectangle 14">
                <a:extLst>
                  <a:ext uri="{FF2B5EF4-FFF2-40B4-BE49-F238E27FC236}">
                    <a16:creationId xmlns:a16="http://schemas.microsoft.com/office/drawing/2014/main" id="{3751EDD9-DD62-4851-BB1F-919B6F374D77}"/>
                  </a:ext>
                </a:extLst>
              </p:cNvPr>
              <p:cNvSpPr/>
              <p:nvPr/>
            </p:nvSpPr>
            <p:spPr bwMode="auto">
              <a:xfrm>
                <a:off x="4529706" y="67056"/>
                <a:ext cx="1563624" cy="304800"/>
              </a:xfrm>
              <a:prstGeom prst="chevron">
                <a:avLst/>
              </a:prstGeom>
              <a:solidFill>
                <a:srgbClr val="336699"/>
              </a:solidFill>
              <a:ln w="38100" cap="flat" cmpd="sng" algn="ctr">
                <a:solidFill>
                  <a:schemeClr val="bg1">
                    <a:lumMod val="75000"/>
                  </a:schemeClr>
                </a:solidFill>
                <a:prstDash val="solid"/>
              </a:ln>
              <a:effectLst/>
            </p:spPr>
            <p:txBody>
              <a:bodyPr anchor="ctr"/>
              <a:lstStyle/>
              <a:p>
                <a:pPr algn="ctr"/>
                <a:r>
                  <a:rPr lang="en-US" sz="1100" b="1" kern="0" dirty="0">
                    <a:solidFill>
                      <a:prstClr val="white"/>
                    </a:solidFill>
                  </a:rPr>
                  <a:t>Engagement</a:t>
                </a:r>
              </a:p>
            </p:txBody>
          </p:sp>
        </p:grpSp>
        <p:sp>
          <p:nvSpPr>
            <p:cNvPr id="43" name="Rectangle 14">
              <a:extLst>
                <a:ext uri="{FF2B5EF4-FFF2-40B4-BE49-F238E27FC236}">
                  <a16:creationId xmlns:a16="http://schemas.microsoft.com/office/drawing/2014/main" id="{E3FB80F4-4DEB-4DF0-A319-A5A645FAA6DD}"/>
                </a:ext>
              </a:extLst>
            </p:cNvPr>
            <p:cNvSpPr/>
            <p:nvPr/>
          </p:nvSpPr>
          <p:spPr bwMode="auto">
            <a:xfrm>
              <a:off x="6027393"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I</a:t>
              </a:r>
              <a:r>
                <a:rPr lang="en-US" sz="1100" b="1" kern="0" dirty="0">
                  <a:solidFill>
                    <a:prstClr val="white"/>
                  </a:solidFill>
                </a:rPr>
                <a:t>mplementation</a:t>
              </a:r>
              <a:endParaRPr lang="en-US" sz="1200" b="1" kern="0" dirty="0">
                <a:solidFill>
                  <a:prstClr val="white"/>
                </a:solidFill>
              </a:endParaRPr>
            </a:p>
          </p:txBody>
        </p:sp>
        <p:sp>
          <p:nvSpPr>
            <p:cNvPr id="45" name="Rectangle 14">
              <a:extLst>
                <a:ext uri="{FF2B5EF4-FFF2-40B4-BE49-F238E27FC236}">
                  <a16:creationId xmlns:a16="http://schemas.microsoft.com/office/drawing/2014/main" id="{A963470E-A326-4A01-B167-B912B9147567}"/>
                </a:ext>
              </a:extLst>
            </p:cNvPr>
            <p:cNvSpPr/>
            <p:nvPr/>
          </p:nvSpPr>
          <p:spPr bwMode="auto">
            <a:xfrm>
              <a:off x="7534379"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Training</a:t>
              </a:r>
            </a:p>
          </p:txBody>
        </p:sp>
      </p:grpSp>
    </p:spTree>
    <p:extLst>
      <p:ext uri="{BB962C8B-B14F-4D97-AF65-F5344CB8AC3E}">
        <p14:creationId xmlns:p14="http://schemas.microsoft.com/office/powerpoint/2010/main" val="184322903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303B1-4832-441D-9688-CD2F48ACAEC8}"/>
              </a:ext>
            </a:extLst>
          </p:cNvPr>
          <p:cNvSpPr>
            <a:spLocks noGrp="1"/>
          </p:cNvSpPr>
          <p:nvPr>
            <p:ph type="title"/>
          </p:nvPr>
        </p:nvSpPr>
        <p:spPr/>
        <p:txBody>
          <a:bodyPr/>
          <a:lstStyle/>
          <a:p>
            <a:r>
              <a:rPr lang="en-US" dirty="0"/>
              <a:t>Medicaid Payment model changes</a:t>
            </a:r>
          </a:p>
        </p:txBody>
      </p:sp>
      <p:sp>
        <p:nvSpPr>
          <p:cNvPr id="3" name="Slide Number Placeholder 2">
            <a:extLst>
              <a:ext uri="{FF2B5EF4-FFF2-40B4-BE49-F238E27FC236}">
                <a16:creationId xmlns:a16="http://schemas.microsoft.com/office/drawing/2014/main" id="{9E4171BB-A117-4962-B2D3-FB17D7E880D0}"/>
              </a:ext>
            </a:extLst>
          </p:cNvPr>
          <p:cNvSpPr>
            <a:spLocks noGrp="1"/>
          </p:cNvSpPr>
          <p:nvPr>
            <p:ph type="sldNum" sz="quarter" idx="14"/>
          </p:nvPr>
        </p:nvSpPr>
        <p:spPr/>
        <p:txBody>
          <a:bodyPr/>
          <a:lstStyle/>
          <a:p>
            <a:fld id="{11F27F3A-B3E9-41ED-AF8F-A365F10BB65F}" type="slidenum">
              <a:rPr lang="en-US" smtClean="0"/>
              <a:pPr/>
              <a:t>5</a:t>
            </a:fld>
            <a:endParaRPr lang="en-US" dirty="0"/>
          </a:p>
        </p:txBody>
      </p:sp>
      <p:graphicFrame>
        <p:nvGraphicFramePr>
          <p:cNvPr id="4" name="Table 3">
            <a:extLst>
              <a:ext uri="{FF2B5EF4-FFF2-40B4-BE49-F238E27FC236}">
                <a16:creationId xmlns:a16="http://schemas.microsoft.com/office/drawing/2014/main" id="{1DFFC1F5-E1B1-4531-B76B-7D3B76C838F5}"/>
              </a:ext>
            </a:extLst>
          </p:cNvPr>
          <p:cNvGraphicFramePr>
            <a:graphicFrameLocks noGrp="1"/>
          </p:cNvGraphicFramePr>
          <p:nvPr>
            <p:extLst>
              <p:ext uri="{D42A27DB-BD31-4B8C-83A1-F6EECF244321}">
                <p14:modId xmlns:p14="http://schemas.microsoft.com/office/powerpoint/2010/main" val="61392037"/>
              </p:ext>
            </p:extLst>
          </p:nvPr>
        </p:nvGraphicFramePr>
        <p:xfrm>
          <a:off x="367990" y="1397000"/>
          <a:ext cx="8149646" cy="4836946"/>
        </p:xfrm>
        <a:graphic>
          <a:graphicData uri="http://schemas.openxmlformats.org/drawingml/2006/table">
            <a:tbl>
              <a:tblPr firstRow="1" bandRow="1">
                <a:tableStyleId>{5C22544A-7EE6-4342-B048-85BDC9FD1C3A}</a:tableStyleId>
              </a:tblPr>
              <a:tblGrid>
                <a:gridCol w="1629929">
                  <a:extLst>
                    <a:ext uri="{9D8B030D-6E8A-4147-A177-3AD203B41FA5}">
                      <a16:colId xmlns:a16="http://schemas.microsoft.com/office/drawing/2014/main" val="3023264115"/>
                    </a:ext>
                  </a:extLst>
                </a:gridCol>
                <a:gridCol w="1526404">
                  <a:extLst>
                    <a:ext uri="{9D8B030D-6E8A-4147-A177-3AD203B41FA5}">
                      <a16:colId xmlns:a16="http://schemas.microsoft.com/office/drawing/2014/main" val="3237383933"/>
                    </a:ext>
                  </a:extLst>
                </a:gridCol>
                <a:gridCol w="1546710">
                  <a:extLst>
                    <a:ext uri="{9D8B030D-6E8A-4147-A177-3AD203B41FA5}">
                      <a16:colId xmlns:a16="http://schemas.microsoft.com/office/drawing/2014/main" val="3480424135"/>
                    </a:ext>
                  </a:extLst>
                </a:gridCol>
                <a:gridCol w="1816674">
                  <a:extLst>
                    <a:ext uri="{9D8B030D-6E8A-4147-A177-3AD203B41FA5}">
                      <a16:colId xmlns:a16="http://schemas.microsoft.com/office/drawing/2014/main" val="4268188421"/>
                    </a:ext>
                  </a:extLst>
                </a:gridCol>
                <a:gridCol w="1629929">
                  <a:extLst>
                    <a:ext uri="{9D8B030D-6E8A-4147-A177-3AD203B41FA5}">
                      <a16:colId xmlns:a16="http://schemas.microsoft.com/office/drawing/2014/main" val="1680119248"/>
                    </a:ext>
                  </a:extLst>
                </a:gridCol>
              </a:tblGrid>
              <a:tr h="1176487">
                <a:tc>
                  <a:txBody>
                    <a:bodyPr/>
                    <a:lstStyle/>
                    <a:p>
                      <a:r>
                        <a:rPr lang="en-US" sz="2000" dirty="0"/>
                        <a:t>DRG model</a:t>
                      </a:r>
                    </a:p>
                  </a:txBody>
                  <a:tcPr/>
                </a:tc>
                <a:tc>
                  <a:txBody>
                    <a:bodyPr/>
                    <a:lstStyle/>
                    <a:p>
                      <a:r>
                        <a:rPr lang="en-US" dirty="0"/>
                        <a:t>COST SETTLEMENT</a:t>
                      </a:r>
                    </a:p>
                    <a:p>
                      <a:endParaRPr lang="en-US" dirty="0"/>
                    </a:p>
                  </a:txBody>
                  <a:tcPr/>
                </a:tc>
                <a:tc>
                  <a:txBody>
                    <a:bodyPr/>
                    <a:lstStyle/>
                    <a:p>
                      <a:endParaRPr lang="en-US" sz="2000" dirty="0"/>
                    </a:p>
                  </a:txBody>
                  <a:tcPr/>
                </a:tc>
                <a:tc>
                  <a:txBody>
                    <a:bodyPr/>
                    <a:lstStyle/>
                    <a:p>
                      <a:r>
                        <a:rPr lang="en-US" sz="2000" dirty="0"/>
                        <a:t>NEW MCO model</a:t>
                      </a:r>
                    </a:p>
                  </a:txBody>
                  <a:tcPr/>
                </a:tc>
                <a:tc>
                  <a:txBody>
                    <a:bodyPr/>
                    <a:lstStyle/>
                    <a:p>
                      <a:r>
                        <a:rPr lang="en-US" dirty="0"/>
                        <a:t>NO COST SETTLEMENTS</a:t>
                      </a:r>
                    </a:p>
                  </a:txBody>
                  <a:tcPr/>
                </a:tc>
                <a:extLst>
                  <a:ext uri="{0D108BD9-81ED-4DB2-BD59-A6C34878D82A}">
                    <a16:rowId xmlns:a16="http://schemas.microsoft.com/office/drawing/2014/main" val="1452727185"/>
                  </a:ext>
                </a:extLst>
              </a:tr>
              <a:tr h="1307485">
                <a:tc>
                  <a:txBody>
                    <a:bodyPr/>
                    <a:lstStyle/>
                    <a:p>
                      <a:r>
                        <a:rPr lang="en-US" dirty="0"/>
                        <a:t>BASE RATE </a:t>
                      </a:r>
                    </a:p>
                    <a:p>
                      <a:r>
                        <a:rPr lang="en-US" dirty="0"/>
                        <a:t>$2704</a:t>
                      </a:r>
                    </a:p>
                  </a:txBody>
                  <a:tcPr/>
                </a:tc>
                <a:tc>
                  <a:txBody>
                    <a:bodyPr/>
                    <a:lstStyle/>
                    <a:p>
                      <a:r>
                        <a:rPr lang="en-US" dirty="0"/>
                        <a:t>+ supplements to = 100% of cost</a:t>
                      </a:r>
                    </a:p>
                  </a:txBody>
                  <a:tcPr/>
                </a:tc>
                <a:tc>
                  <a:txBody>
                    <a:bodyPr/>
                    <a:lstStyle/>
                    <a:p>
                      <a:r>
                        <a:rPr lang="en-US" dirty="0"/>
                        <a:t>DHHS determine new base rate</a:t>
                      </a:r>
                    </a:p>
                  </a:txBody>
                  <a:tcPr/>
                </a:tc>
                <a:tc>
                  <a:txBody>
                    <a:bodyPr/>
                    <a:lstStyle/>
                    <a:p>
                      <a:r>
                        <a:rPr lang="en-US" dirty="0"/>
                        <a:t>BASE RATE (unique, hospital specific)</a:t>
                      </a:r>
                    </a:p>
                  </a:txBody>
                  <a:tcPr/>
                </a:tc>
                <a:tc>
                  <a:txBody>
                    <a:bodyPr/>
                    <a:lstStyle/>
                    <a:p>
                      <a:r>
                        <a:rPr lang="en-US" dirty="0"/>
                        <a:t>Increase base rate to capture supplemental payment difference</a:t>
                      </a:r>
                    </a:p>
                  </a:txBody>
                  <a:tcPr/>
                </a:tc>
                <a:extLst>
                  <a:ext uri="{0D108BD9-81ED-4DB2-BD59-A6C34878D82A}">
                    <a16:rowId xmlns:a16="http://schemas.microsoft.com/office/drawing/2014/main" val="2616144685"/>
                  </a:ext>
                </a:extLst>
              </a:tr>
              <a:tr h="1176487">
                <a:tc>
                  <a:txBody>
                    <a:bodyPr/>
                    <a:lstStyle/>
                    <a:p>
                      <a:endParaRPr lang="en-US" dirty="0"/>
                    </a:p>
                  </a:txBody>
                  <a:tcPr/>
                </a:tc>
                <a:tc>
                  <a:txBody>
                    <a:bodyPr/>
                    <a:lstStyle/>
                    <a:p>
                      <a:endParaRPr lang="en-US" dirty="0"/>
                    </a:p>
                  </a:txBody>
                  <a:tcPr/>
                </a:tc>
                <a:tc>
                  <a:txBody>
                    <a:bodyPr/>
                    <a:lstStyle/>
                    <a:p>
                      <a:r>
                        <a:rPr lang="en-US" dirty="0"/>
                        <a:t>Taking comments by providers/ CAHs</a:t>
                      </a:r>
                    </a:p>
                  </a:txBody>
                  <a:tcPr/>
                </a:tc>
                <a:tc>
                  <a:txBody>
                    <a:bodyPr/>
                    <a:lstStyle/>
                    <a:p>
                      <a:r>
                        <a:rPr lang="en-US" dirty="0"/>
                        <a:t>Effective in Nov or Feb (based on region) </a:t>
                      </a:r>
                    </a:p>
                  </a:txBody>
                  <a:tcPr/>
                </a:tc>
                <a:tc>
                  <a:txBody>
                    <a:bodyPr/>
                    <a:lstStyle/>
                    <a:p>
                      <a:r>
                        <a:rPr lang="en-US" dirty="0"/>
                        <a:t>DHHS cannot settle costs with MCOs</a:t>
                      </a:r>
                    </a:p>
                  </a:txBody>
                  <a:tcPr/>
                </a:tc>
                <a:extLst>
                  <a:ext uri="{0D108BD9-81ED-4DB2-BD59-A6C34878D82A}">
                    <a16:rowId xmlns:a16="http://schemas.microsoft.com/office/drawing/2014/main" val="4059578292"/>
                  </a:ext>
                </a:extLst>
              </a:tr>
              <a:tr h="1176487">
                <a:tc>
                  <a:txBody>
                    <a:bodyPr/>
                    <a:lstStyle/>
                    <a:p>
                      <a:endParaRPr lang="en-US" dirty="0"/>
                    </a:p>
                  </a:txBody>
                  <a:tcPr/>
                </a:tc>
                <a:tc>
                  <a:txBody>
                    <a:bodyPr/>
                    <a:lstStyle/>
                    <a:p>
                      <a:endParaRPr lang="en-US" dirty="0"/>
                    </a:p>
                  </a:txBody>
                  <a:tcPr/>
                </a:tc>
                <a:tc>
                  <a:txBody>
                    <a:bodyPr/>
                    <a:lstStyle/>
                    <a:p>
                      <a:r>
                        <a:rPr lang="en-US" dirty="0"/>
                        <a:t>Training providers</a:t>
                      </a:r>
                    </a:p>
                  </a:txBody>
                  <a:tcPr/>
                </a:tc>
                <a:tc>
                  <a:txBody>
                    <a:bodyPr/>
                    <a:lstStyle/>
                    <a:p>
                      <a:r>
                        <a:rPr lang="en-US" dirty="0"/>
                        <a:t>DRAFT rate letter October 2019 to CAHs and MCOs</a:t>
                      </a:r>
                    </a:p>
                  </a:txBody>
                  <a:tcPr/>
                </a:tc>
                <a:tc>
                  <a:txBody>
                    <a:bodyPr/>
                    <a:lstStyle/>
                    <a:p>
                      <a:endParaRPr lang="en-US" dirty="0"/>
                    </a:p>
                  </a:txBody>
                  <a:tcPr/>
                </a:tc>
                <a:extLst>
                  <a:ext uri="{0D108BD9-81ED-4DB2-BD59-A6C34878D82A}">
                    <a16:rowId xmlns:a16="http://schemas.microsoft.com/office/drawing/2014/main" val="2649396822"/>
                  </a:ext>
                </a:extLst>
              </a:tr>
            </a:tbl>
          </a:graphicData>
        </a:graphic>
      </p:graphicFrame>
      <p:sp>
        <p:nvSpPr>
          <p:cNvPr id="5" name="Arrow: Right 4">
            <a:extLst>
              <a:ext uri="{FF2B5EF4-FFF2-40B4-BE49-F238E27FC236}">
                <a16:creationId xmlns:a16="http://schemas.microsoft.com/office/drawing/2014/main" id="{598DC831-6452-4462-861F-EA193B889272}"/>
              </a:ext>
            </a:extLst>
          </p:cNvPr>
          <p:cNvSpPr/>
          <p:nvPr/>
        </p:nvSpPr>
        <p:spPr>
          <a:xfrm>
            <a:off x="3601843" y="1672683"/>
            <a:ext cx="1405053" cy="48463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407215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6"/>
          <p:cNvSpPr>
            <a:spLocks noGrp="1"/>
          </p:cNvSpPr>
          <p:nvPr>
            <p:ph type="sldNum" sz="quarter" idx="14"/>
          </p:nvPr>
        </p:nvSpPr>
        <p:spPr/>
        <p:txBody>
          <a:bodyPr/>
          <a:lstStyle/>
          <a:p>
            <a:fld id="{11F27F3A-B3E9-41ED-AF8F-A365F10BB65F}" type="slidenum">
              <a:rPr lang="en-US" b="1" smtClean="0">
                <a:latin typeface="Calibri" panose="020F0502020204030204" pitchFamily="34" charset="0"/>
              </a:rPr>
              <a:pPr/>
              <a:t>6</a:t>
            </a:fld>
            <a:endParaRPr lang="en-US" b="1" dirty="0">
              <a:latin typeface="Calibri" panose="020F0502020204030204" pitchFamily="34" charset="0"/>
            </a:endParaRPr>
          </a:p>
        </p:txBody>
      </p:sp>
      <p:sp>
        <p:nvSpPr>
          <p:cNvPr id="3" name="TextBox 2">
            <a:extLst>
              <a:ext uri="{FF2B5EF4-FFF2-40B4-BE49-F238E27FC236}">
                <a16:creationId xmlns:a16="http://schemas.microsoft.com/office/drawing/2014/main" id="{948C6096-299C-49CE-9194-41FDD4C7A19A}"/>
              </a:ext>
            </a:extLst>
          </p:cNvPr>
          <p:cNvSpPr txBox="1"/>
          <p:nvPr/>
        </p:nvSpPr>
        <p:spPr>
          <a:xfrm>
            <a:off x="377499" y="386999"/>
            <a:ext cx="8210350" cy="7848302"/>
          </a:xfrm>
          <a:prstGeom prst="rect">
            <a:avLst/>
          </a:prstGeom>
          <a:noFill/>
        </p:spPr>
        <p:txBody>
          <a:bodyPr wrap="square" rtlCol="0">
            <a:spAutoFit/>
          </a:bodyPr>
          <a:lstStyle/>
          <a:p>
            <a:r>
              <a:rPr lang="en-US" dirty="0"/>
              <a:t>Roger Barnes, Medicaid CFO (retire June 2019)</a:t>
            </a:r>
          </a:p>
          <a:p>
            <a:r>
              <a:rPr lang="en-US" dirty="0"/>
              <a:t>Adam Levinson, Medicaid CFO</a:t>
            </a:r>
            <a:br>
              <a:rPr lang="en-US" dirty="0"/>
            </a:br>
            <a:endParaRPr lang="en-US" dirty="0"/>
          </a:p>
          <a:p>
            <a:endParaRPr lang="en-US" dirty="0"/>
          </a:p>
          <a:p>
            <a:pPr marL="285750" indent="-285750">
              <a:buFont typeface="Arial" panose="020B0604020202020204" pitchFamily="34" charset="0"/>
              <a:buChar char="•"/>
            </a:pPr>
            <a:r>
              <a:rPr lang="en-US" dirty="0"/>
              <a:t>No DSH payments in the new payment model</a:t>
            </a:r>
          </a:p>
          <a:p>
            <a:pPr marL="285750" indent="-285750">
              <a:buFont typeface="Arial" panose="020B0604020202020204" pitchFamily="34" charset="0"/>
              <a:buChar char="•"/>
            </a:pPr>
            <a:r>
              <a:rPr lang="en-US" dirty="0"/>
              <a:t>Tier 1/Tier 2 counties rate floor of Medicaid FFS rate for 5 years</a:t>
            </a:r>
          </a:p>
          <a:p>
            <a:pPr marL="285750" indent="-285750">
              <a:buFont typeface="Arial" panose="020B0604020202020204" pitchFamily="34" charset="0"/>
              <a:buChar char="•"/>
            </a:pPr>
            <a:r>
              <a:rPr lang="en-US" dirty="0"/>
              <a:t>“MCOs will keep Medicaid patients away from EDs”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OP payment: Each hospital paid percent of charges that approximates 100% of cost; based on cost to charge ratio (update chargemaster)</a:t>
            </a:r>
          </a:p>
          <a:p>
            <a:pPr marL="285750" indent="-285750">
              <a:buFont typeface="Arial" panose="020B0604020202020204" pitchFamily="34" charset="0"/>
              <a:buChar char="•"/>
            </a:pPr>
            <a:endParaRPr lang="en-US" dirty="0"/>
          </a:p>
          <a:p>
            <a:endParaRPr lang="en-US" dirty="0"/>
          </a:p>
          <a:p>
            <a:r>
              <a:rPr lang="en-US" dirty="0"/>
              <a:t>Future State: </a:t>
            </a:r>
          </a:p>
          <a:p>
            <a:r>
              <a:rPr lang="en-US" dirty="0"/>
              <a:t>Under Medicaid Fee for Service and Medicaid Managed Care, most hospital reimbursements will be made through base payments, which are being increased from the current statewide base rate of $2,704 to new hospital-specific base rates that will incorporate supplemental payments.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62734289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6"/>
          <p:cNvSpPr txBox="1">
            <a:spLocks/>
          </p:cNvSpPr>
          <p:nvPr/>
        </p:nvSpPr>
        <p:spPr>
          <a:xfrm>
            <a:off x="457199" y="624054"/>
            <a:ext cx="8229600" cy="54864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3200" dirty="0">
                <a:latin typeface="Franklin Gothic Demi Cond" panose="020B0706030402020204" pitchFamily="34" charset="0"/>
              </a:rPr>
              <a:t>Upcoming Provider Training Events</a:t>
            </a:r>
          </a:p>
        </p:txBody>
      </p:sp>
      <p:cxnSp>
        <p:nvCxnSpPr>
          <p:cNvPr id="24" name="Straight Connector 23"/>
          <p:cNvCxnSpPr/>
          <p:nvPr/>
        </p:nvCxnSpPr>
        <p:spPr>
          <a:xfrm>
            <a:off x="0" y="1190625"/>
            <a:ext cx="91440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0" y="1190625"/>
            <a:ext cx="91440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Slide Number Placeholder 16"/>
          <p:cNvSpPr>
            <a:spLocks noGrp="1"/>
          </p:cNvSpPr>
          <p:nvPr>
            <p:ph type="sldNum" sz="quarter" idx="14"/>
          </p:nvPr>
        </p:nvSpPr>
        <p:spPr>
          <a:xfrm>
            <a:off x="8305800" y="6573308"/>
            <a:ext cx="564098" cy="284692"/>
          </a:xfrm>
        </p:spPr>
        <p:txBody>
          <a:bodyPr/>
          <a:lstStyle/>
          <a:p>
            <a:fld id="{11F27F3A-B3E9-41ED-AF8F-A365F10BB65F}" type="slidenum">
              <a:rPr lang="en-US" b="1" smtClean="0">
                <a:latin typeface="Calibri" panose="020F0502020204030204" pitchFamily="34" charset="0"/>
              </a:rPr>
              <a:pPr/>
              <a:t>7</a:t>
            </a:fld>
            <a:endParaRPr lang="en-US" b="1" dirty="0">
              <a:latin typeface="Calibri" panose="020F0502020204030204" pitchFamily="34" charset="0"/>
            </a:endParaRPr>
          </a:p>
        </p:txBody>
      </p:sp>
      <p:sp>
        <p:nvSpPr>
          <p:cNvPr id="42" name="Rounded Rectangle 41"/>
          <p:cNvSpPr/>
          <p:nvPr/>
        </p:nvSpPr>
        <p:spPr>
          <a:xfrm>
            <a:off x="158143" y="1484538"/>
            <a:ext cx="4243735" cy="4280805"/>
          </a:xfrm>
          <a:prstGeom prst="roundRect">
            <a:avLst>
              <a:gd name="adj" fmla="val 5467"/>
            </a:avLst>
          </a:prstGeom>
          <a:solidFill>
            <a:schemeClr val="accent3">
              <a:lumMod val="20000"/>
              <a:lumOff val="80000"/>
            </a:schemeClr>
          </a:solidFill>
          <a:ln w="19050">
            <a:solidFill>
              <a:schemeClr val="accent3">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200"/>
              </a:spcAft>
            </a:pPr>
            <a:r>
              <a:rPr lang="en-US" b="1" i="1" dirty="0">
                <a:solidFill>
                  <a:schemeClr val="tx1"/>
                </a:solidFill>
                <a:latin typeface="Franklin Gothic Medium" panose="020B0603020102020204" pitchFamily="34" charset="0"/>
              </a:rPr>
              <a:t>Upcoming Managed Care Webinar Topics (20+ webinars)</a:t>
            </a: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Provider Payment and Contracting (recording available)</a:t>
            </a: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Overview of Quality and Value Initiatives Clinical Policies</a:t>
            </a: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Provider Policies </a:t>
            </a:r>
            <a:r>
              <a:rPr lang="en-US" dirty="0">
                <a:solidFill>
                  <a:schemeClr val="tx1"/>
                </a:solidFill>
                <a:highlight>
                  <a:srgbClr val="FFFF00"/>
                </a:highlight>
                <a:latin typeface="Franklin Gothic Medium" panose="020B0603020102020204" pitchFamily="34" charset="0"/>
              </a:rPr>
              <a:t>(May 9</a:t>
            </a:r>
            <a:r>
              <a:rPr lang="en-US" baseline="30000" dirty="0">
                <a:solidFill>
                  <a:schemeClr val="tx1"/>
                </a:solidFill>
                <a:highlight>
                  <a:srgbClr val="FFFF00"/>
                </a:highlight>
                <a:latin typeface="Franklin Gothic Medium" panose="020B0603020102020204" pitchFamily="34" charset="0"/>
              </a:rPr>
              <a:t>th</a:t>
            </a:r>
            <a:r>
              <a:rPr lang="en-US" dirty="0">
                <a:solidFill>
                  <a:schemeClr val="tx1"/>
                </a:solidFill>
                <a:highlight>
                  <a:srgbClr val="FFFF00"/>
                </a:highlight>
                <a:latin typeface="Franklin Gothic Medium" panose="020B0603020102020204" pitchFamily="34" charset="0"/>
              </a:rPr>
              <a:t> 12-1pm)</a:t>
            </a: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Beneficiary Policies</a:t>
            </a: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Behavioral Health Services: Standard Plans and Transition Period</a:t>
            </a:r>
          </a:p>
          <a:p>
            <a:pPr>
              <a:spcAft>
                <a:spcPts val="1200"/>
              </a:spcAft>
            </a:pPr>
            <a:r>
              <a:rPr lang="en-US" dirty="0">
                <a:solidFill>
                  <a:schemeClr val="tx1"/>
                </a:solidFill>
                <a:latin typeface="Franklin Gothic Medium" panose="020B0603020102020204" pitchFamily="34" charset="0"/>
              </a:rPr>
              <a:t>* Recordings available</a:t>
            </a:r>
          </a:p>
        </p:txBody>
      </p:sp>
      <p:sp>
        <p:nvSpPr>
          <p:cNvPr id="43" name="Rectangle 42"/>
          <p:cNvSpPr/>
          <p:nvPr/>
        </p:nvSpPr>
        <p:spPr bwMode="auto">
          <a:xfrm>
            <a:off x="0" y="5783283"/>
            <a:ext cx="9144000" cy="605641"/>
          </a:xfrm>
          <a:prstGeom prst="rect">
            <a:avLst/>
          </a:prstGeom>
          <a:solidFill>
            <a:schemeClr val="bg1"/>
          </a:solidFill>
          <a:ln w="9525" cap="flat" cmpd="sng" algn="ctr">
            <a:solidFill>
              <a:srgbClr val="FFC000"/>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algn="ctr">
              <a:spcAft>
                <a:spcPts val="1200"/>
              </a:spcAft>
            </a:pPr>
            <a:r>
              <a:rPr lang="en-US" sz="2400" b="1" dirty="0">
                <a:latin typeface="Franklin Gothic Medium" panose="020B0603020102020204" pitchFamily="34" charset="0"/>
                <a:hlinkClick r:id="rId3"/>
              </a:rPr>
              <a:t>https://medicaid.ncdhhs.gov/providers</a:t>
            </a:r>
            <a:endParaRPr lang="en-US" sz="2400" b="1" dirty="0">
              <a:solidFill>
                <a:srgbClr val="FF0000"/>
              </a:solidFill>
              <a:latin typeface="Franklin Gothic Medium" panose="020B0603020102020204" pitchFamily="34" charset="0"/>
              <a:ea typeface="Calibri"/>
              <a:cs typeface="Times New Roman"/>
            </a:endParaRPr>
          </a:p>
        </p:txBody>
      </p:sp>
      <p:sp>
        <p:nvSpPr>
          <p:cNvPr id="45" name="Rounded Rectangle 44"/>
          <p:cNvSpPr/>
          <p:nvPr/>
        </p:nvSpPr>
        <p:spPr>
          <a:xfrm>
            <a:off x="4626163" y="1484538"/>
            <a:ext cx="4243735" cy="4280805"/>
          </a:xfrm>
          <a:prstGeom prst="roundRect">
            <a:avLst>
              <a:gd name="adj" fmla="val 4390"/>
            </a:avLst>
          </a:prstGeom>
          <a:solidFill>
            <a:schemeClr val="bg1">
              <a:lumMod val="85000"/>
            </a:schemeClr>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200"/>
              </a:spcAft>
            </a:pPr>
            <a:r>
              <a:rPr lang="en-US" b="1" i="1" dirty="0">
                <a:solidFill>
                  <a:schemeClr val="tx1"/>
                </a:solidFill>
                <a:latin typeface="Franklin Gothic Medium" panose="020B0603020102020204" pitchFamily="34" charset="0"/>
              </a:rPr>
              <a:t>Other Upcoming Events</a:t>
            </a: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Virtual Office Hours: Weekly, began in Spring, 2019</a:t>
            </a:r>
          </a:p>
          <a:p>
            <a:pPr marL="285750" indent="-285750">
              <a:spcAft>
                <a:spcPts val="1200"/>
              </a:spcAft>
              <a:buFont typeface="Arial" panose="020B0604020202020204" pitchFamily="34" charset="0"/>
              <a:buChar char="•"/>
            </a:pPr>
            <a:endParaRPr lang="en-US" dirty="0">
              <a:solidFill>
                <a:schemeClr val="tx1"/>
              </a:solidFill>
              <a:latin typeface="Franklin Gothic Medium" panose="020B0603020102020204" pitchFamily="34" charset="0"/>
            </a:endParaRPr>
          </a:p>
          <a:p>
            <a:pPr>
              <a:spcAft>
                <a:spcPts val="1200"/>
              </a:spcAft>
            </a:pPr>
            <a:endParaRPr lang="en-US" dirty="0">
              <a:solidFill>
                <a:schemeClr val="tx1"/>
              </a:solidFill>
              <a:latin typeface="Franklin Gothic Medium" panose="020B0603020102020204" pitchFamily="34" charset="0"/>
            </a:endParaRPr>
          </a:p>
          <a:p>
            <a:pPr marL="285750"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Provider/PHP Meet and Greets: began in Spring, 2019 </a:t>
            </a:r>
          </a:p>
          <a:p>
            <a:pPr marL="742950" lvl="1" indent="-285750">
              <a:spcAft>
                <a:spcPts val="1200"/>
              </a:spcAft>
              <a:buFont typeface="Arial" panose="020B0604020202020204" pitchFamily="34" charset="0"/>
              <a:buChar char="•"/>
            </a:pPr>
            <a:r>
              <a:rPr lang="en-US" dirty="0">
                <a:solidFill>
                  <a:schemeClr val="tx1"/>
                </a:solidFill>
                <a:latin typeface="Franklin Gothic Medium" panose="020B0603020102020204" pitchFamily="34" charset="0"/>
              </a:rPr>
              <a:t>First round ended 4/26/19</a:t>
            </a:r>
          </a:p>
        </p:txBody>
      </p:sp>
      <p:grpSp>
        <p:nvGrpSpPr>
          <p:cNvPr id="9" name="Group 8">
            <a:extLst>
              <a:ext uri="{FF2B5EF4-FFF2-40B4-BE49-F238E27FC236}">
                <a16:creationId xmlns:a16="http://schemas.microsoft.com/office/drawing/2014/main" id="{15AF23BD-418C-453C-A85D-25CDB0513EE6}"/>
              </a:ext>
            </a:extLst>
          </p:cNvPr>
          <p:cNvGrpSpPr/>
          <p:nvPr/>
        </p:nvGrpSpPr>
        <p:grpSpPr>
          <a:xfrm>
            <a:off x="58174" y="41889"/>
            <a:ext cx="9039829" cy="304800"/>
            <a:chOff x="58174" y="67056"/>
            <a:chExt cx="9039829" cy="304800"/>
          </a:xfrm>
        </p:grpSpPr>
        <p:grpSp>
          <p:nvGrpSpPr>
            <p:cNvPr id="10" name="Group 9">
              <a:extLst>
                <a:ext uri="{FF2B5EF4-FFF2-40B4-BE49-F238E27FC236}">
                  <a16:creationId xmlns:a16="http://schemas.microsoft.com/office/drawing/2014/main" id="{521C2B67-BEF5-4E14-BD16-EF4AB7E60043}"/>
                </a:ext>
              </a:extLst>
            </p:cNvPr>
            <p:cNvGrpSpPr/>
            <p:nvPr/>
          </p:nvGrpSpPr>
          <p:grpSpPr>
            <a:xfrm>
              <a:off x="58174" y="67056"/>
              <a:ext cx="6035156" cy="304800"/>
              <a:chOff x="58174" y="67056"/>
              <a:chExt cx="6035156" cy="304800"/>
            </a:xfrm>
          </p:grpSpPr>
          <p:grpSp>
            <p:nvGrpSpPr>
              <p:cNvPr id="13" name="Group 12">
                <a:extLst>
                  <a:ext uri="{FF2B5EF4-FFF2-40B4-BE49-F238E27FC236}">
                    <a16:creationId xmlns:a16="http://schemas.microsoft.com/office/drawing/2014/main" id="{B67C6E75-8F0B-45A3-85B0-B6E859E853C7}"/>
                  </a:ext>
                </a:extLst>
              </p:cNvPr>
              <p:cNvGrpSpPr/>
              <p:nvPr/>
            </p:nvGrpSpPr>
            <p:grpSpPr>
              <a:xfrm>
                <a:off x="58174" y="67056"/>
                <a:ext cx="4543252" cy="304800"/>
                <a:chOff x="58174" y="67056"/>
                <a:chExt cx="4543252" cy="304800"/>
              </a:xfrm>
            </p:grpSpPr>
            <p:sp>
              <p:nvSpPr>
                <p:cNvPr id="15" name="Chevron 29">
                  <a:extLst>
                    <a:ext uri="{FF2B5EF4-FFF2-40B4-BE49-F238E27FC236}">
                      <a16:creationId xmlns:a16="http://schemas.microsoft.com/office/drawing/2014/main" id="{7B2B890D-387F-4358-AC12-700C91AC4E49}"/>
                    </a:ext>
                  </a:extLst>
                </p:cNvPr>
                <p:cNvSpPr/>
                <p:nvPr/>
              </p:nvSpPr>
              <p:spPr bwMode="auto">
                <a:xfrm>
                  <a:off x="58174"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Tailored Plan Design</a:t>
                  </a:r>
                </a:p>
              </p:txBody>
            </p:sp>
            <p:sp>
              <p:nvSpPr>
                <p:cNvPr id="16" name="Rectangle 14">
                  <a:extLst>
                    <a:ext uri="{FF2B5EF4-FFF2-40B4-BE49-F238E27FC236}">
                      <a16:creationId xmlns:a16="http://schemas.microsoft.com/office/drawing/2014/main" id="{55EF4C15-B2A2-44F6-B9E6-6F8FBA28A9B0}"/>
                    </a:ext>
                  </a:extLst>
                </p:cNvPr>
                <p:cNvSpPr/>
                <p:nvPr/>
              </p:nvSpPr>
              <p:spPr bwMode="auto">
                <a:xfrm>
                  <a:off x="154864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Design</a:t>
                  </a:r>
                </a:p>
              </p:txBody>
            </p:sp>
            <p:sp>
              <p:nvSpPr>
                <p:cNvPr id="17" name="Rectangle 14">
                  <a:extLst>
                    <a:ext uri="{FF2B5EF4-FFF2-40B4-BE49-F238E27FC236}">
                      <a16:creationId xmlns:a16="http://schemas.microsoft.com/office/drawing/2014/main" id="{A9F520D9-0ECD-451B-B51C-81F7FE362123}"/>
                    </a:ext>
                  </a:extLst>
                </p:cNvPr>
                <p:cNvSpPr/>
                <p:nvPr/>
              </p:nvSpPr>
              <p:spPr bwMode="auto">
                <a:xfrm>
                  <a:off x="3037802"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defTabSz="914400"/>
                  <a:r>
                    <a:rPr lang="en-US" sz="1200" b="1" kern="0" dirty="0">
                      <a:solidFill>
                        <a:prstClr val="white"/>
                      </a:solidFill>
                      <a:latin typeface="Calibri"/>
                    </a:rPr>
                    <a:t>Procurement</a:t>
                  </a:r>
                </a:p>
              </p:txBody>
            </p:sp>
          </p:grpSp>
          <p:sp>
            <p:nvSpPr>
              <p:cNvPr id="14" name="Rectangle 14">
                <a:extLst>
                  <a:ext uri="{FF2B5EF4-FFF2-40B4-BE49-F238E27FC236}">
                    <a16:creationId xmlns:a16="http://schemas.microsoft.com/office/drawing/2014/main" id="{5DE1C6E9-96A0-4993-9C35-7E65A3805AE4}"/>
                  </a:ext>
                </a:extLst>
              </p:cNvPr>
              <p:cNvSpPr/>
              <p:nvPr/>
            </p:nvSpPr>
            <p:spPr bwMode="auto">
              <a:xfrm>
                <a:off x="4529706"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100" b="1" kern="0" dirty="0">
                    <a:solidFill>
                      <a:prstClr val="white"/>
                    </a:solidFill>
                  </a:rPr>
                  <a:t>Engagement</a:t>
                </a:r>
              </a:p>
            </p:txBody>
          </p:sp>
        </p:grpSp>
        <p:sp>
          <p:nvSpPr>
            <p:cNvPr id="11" name="Rectangle 14">
              <a:extLst>
                <a:ext uri="{FF2B5EF4-FFF2-40B4-BE49-F238E27FC236}">
                  <a16:creationId xmlns:a16="http://schemas.microsoft.com/office/drawing/2014/main" id="{FD411FD5-A361-418D-BF6E-2E74EFE6FE12}"/>
                </a:ext>
              </a:extLst>
            </p:cNvPr>
            <p:cNvSpPr/>
            <p:nvPr/>
          </p:nvSpPr>
          <p:spPr bwMode="auto">
            <a:xfrm>
              <a:off x="6027393" y="67056"/>
              <a:ext cx="1563624" cy="304800"/>
            </a:xfrm>
            <a:prstGeom prst="chevron">
              <a:avLst/>
            </a:prstGeom>
            <a:solidFill>
              <a:schemeClr val="bg1">
                <a:lumMod val="75000"/>
              </a:schemeClr>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I</a:t>
              </a:r>
              <a:r>
                <a:rPr lang="en-US" sz="1100" b="1" kern="0" dirty="0">
                  <a:solidFill>
                    <a:prstClr val="white"/>
                  </a:solidFill>
                </a:rPr>
                <a:t>mplementation</a:t>
              </a:r>
              <a:endParaRPr lang="en-US" sz="1200" b="1" kern="0" dirty="0">
                <a:solidFill>
                  <a:prstClr val="white"/>
                </a:solidFill>
              </a:endParaRPr>
            </a:p>
          </p:txBody>
        </p:sp>
        <p:sp>
          <p:nvSpPr>
            <p:cNvPr id="12" name="Rectangle 14">
              <a:extLst>
                <a:ext uri="{FF2B5EF4-FFF2-40B4-BE49-F238E27FC236}">
                  <a16:creationId xmlns:a16="http://schemas.microsoft.com/office/drawing/2014/main" id="{AE28DAB6-84CE-45B8-8C4B-80A9BB00A388}"/>
                </a:ext>
              </a:extLst>
            </p:cNvPr>
            <p:cNvSpPr/>
            <p:nvPr/>
          </p:nvSpPr>
          <p:spPr bwMode="auto">
            <a:xfrm>
              <a:off x="7534379" y="67056"/>
              <a:ext cx="1563624" cy="304800"/>
            </a:xfrm>
            <a:prstGeom prst="chevron">
              <a:avLst/>
            </a:prstGeom>
            <a:solidFill>
              <a:srgbClr val="336699"/>
            </a:solidFill>
            <a:ln w="38100" cap="flat" cmpd="sng" algn="ctr">
              <a:solidFill>
                <a:schemeClr val="bg1">
                  <a:lumMod val="75000"/>
                </a:schemeClr>
              </a:solidFill>
              <a:prstDash val="solid"/>
            </a:ln>
            <a:effectLst/>
          </p:spPr>
          <p:txBody>
            <a:bodyPr anchor="ctr"/>
            <a:lstStyle/>
            <a:p>
              <a:pPr algn="ctr"/>
              <a:r>
                <a:rPr lang="en-US" sz="1200" b="1" kern="0" dirty="0">
                  <a:solidFill>
                    <a:prstClr val="white"/>
                  </a:solidFill>
                </a:rPr>
                <a:t>Training</a:t>
              </a:r>
            </a:p>
          </p:txBody>
        </p:sp>
      </p:grpSp>
    </p:spTree>
    <p:extLst>
      <p:ext uri="{BB962C8B-B14F-4D97-AF65-F5344CB8AC3E}">
        <p14:creationId xmlns:p14="http://schemas.microsoft.com/office/powerpoint/2010/main" val="271306920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C1968-3CEF-43B8-8055-64C9756E9BA3}"/>
              </a:ext>
            </a:extLst>
          </p:cNvPr>
          <p:cNvSpPr>
            <a:spLocks noGrp="1"/>
          </p:cNvSpPr>
          <p:nvPr>
            <p:ph type="title"/>
          </p:nvPr>
        </p:nvSpPr>
        <p:spPr/>
        <p:txBody>
          <a:bodyPr/>
          <a:lstStyle/>
          <a:p>
            <a:endParaRPr lang="en-US"/>
          </a:p>
        </p:txBody>
      </p:sp>
      <p:sp>
        <p:nvSpPr>
          <p:cNvPr id="3" name="Slide Number Placeholder 2">
            <a:extLst>
              <a:ext uri="{FF2B5EF4-FFF2-40B4-BE49-F238E27FC236}">
                <a16:creationId xmlns:a16="http://schemas.microsoft.com/office/drawing/2014/main" id="{9B6A6C24-DBEC-4F33-8F8A-5D6812B1F46F}"/>
              </a:ext>
            </a:extLst>
          </p:cNvPr>
          <p:cNvSpPr>
            <a:spLocks noGrp="1"/>
          </p:cNvSpPr>
          <p:nvPr>
            <p:ph type="sldNum" sz="quarter" idx="14"/>
          </p:nvPr>
        </p:nvSpPr>
        <p:spPr/>
        <p:txBody>
          <a:bodyPr/>
          <a:lstStyle/>
          <a:p>
            <a:fld id="{11F27F3A-B3E9-41ED-AF8F-A365F10BB65F}" type="slidenum">
              <a:rPr lang="en-US" smtClean="0"/>
              <a:pPr/>
              <a:t>8</a:t>
            </a:fld>
            <a:endParaRPr lang="en-US" dirty="0"/>
          </a:p>
        </p:txBody>
      </p:sp>
      <p:pic>
        <p:nvPicPr>
          <p:cNvPr id="4" name="Picture 3">
            <a:extLst>
              <a:ext uri="{FF2B5EF4-FFF2-40B4-BE49-F238E27FC236}">
                <a16:creationId xmlns:a16="http://schemas.microsoft.com/office/drawing/2014/main" id="{1E7FF890-9378-4FAB-8E8B-E6828CAEE394}"/>
              </a:ext>
            </a:extLst>
          </p:cNvPr>
          <p:cNvPicPr>
            <a:picLocks noChangeAspect="1"/>
          </p:cNvPicPr>
          <p:nvPr/>
        </p:nvPicPr>
        <p:blipFill>
          <a:blip r:embed="rId2"/>
          <a:stretch>
            <a:fillRect/>
          </a:stretch>
        </p:blipFill>
        <p:spPr>
          <a:xfrm>
            <a:off x="167131" y="199745"/>
            <a:ext cx="8809738" cy="6278057"/>
          </a:xfrm>
          <a:prstGeom prst="rect">
            <a:avLst/>
          </a:prstGeom>
        </p:spPr>
      </p:pic>
    </p:spTree>
    <p:extLst>
      <p:ext uri="{BB962C8B-B14F-4D97-AF65-F5344CB8AC3E}">
        <p14:creationId xmlns:p14="http://schemas.microsoft.com/office/powerpoint/2010/main" val="3420528785"/>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2C1FB68-093D-4B86-A23F-73822612F057}"/>
              </a:ext>
            </a:extLst>
          </p:cNvPr>
          <p:cNvSpPr>
            <a:spLocks noGrp="1"/>
          </p:cNvSpPr>
          <p:nvPr>
            <p:ph type="sldNum" sz="quarter" idx="14"/>
          </p:nvPr>
        </p:nvSpPr>
        <p:spPr/>
        <p:txBody>
          <a:bodyPr/>
          <a:lstStyle/>
          <a:p>
            <a:fld id="{11F27F3A-B3E9-41ED-AF8F-A365F10BB65F}" type="slidenum">
              <a:rPr lang="en-US" smtClean="0"/>
              <a:pPr/>
              <a:t>9</a:t>
            </a:fld>
            <a:endParaRPr lang="en-US" dirty="0"/>
          </a:p>
        </p:txBody>
      </p:sp>
      <p:sp>
        <p:nvSpPr>
          <p:cNvPr id="3" name="TextBox 2">
            <a:extLst>
              <a:ext uri="{FF2B5EF4-FFF2-40B4-BE49-F238E27FC236}">
                <a16:creationId xmlns:a16="http://schemas.microsoft.com/office/drawing/2014/main" id="{E7CF23AB-1B0D-49D8-A7B8-05203975BB9B}"/>
              </a:ext>
            </a:extLst>
          </p:cNvPr>
          <p:cNvSpPr txBox="1"/>
          <p:nvPr/>
        </p:nvSpPr>
        <p:spPr>
          <a:xfrm>
            <a:off x="691376" y="556813"/>
            <a:ext cx="8051180" cy="4247317"/>
          </a:xfrm>
          <a:prstGeom prst="rect">
            <a:avLst/>
          </a:prstGeom>
          <a:noFill/>
        </p:spPr>
        <p:txBody>
          <a:bodyPr wrap="square" rtlCol="0">
            <a:spAutoFit/>
          </a:bodyPr>
          <a:lstStyle/>
          <a:p>
            <a:r>
              <a:rPr lang="en-US" b="1" dirty="0"/>
              <a:t>Healthy Opportunities Pilots Overview </a:t>
            </a:r>
          </a:p>
          <a:p>
            <a:endParaRPr lang="en-US" dirty="0"/>
          </a:p>
          <a:p>
            <a:r>
              <a:rPr lang="en-US" dirty="0"/>
              <a:t>North Carolina will implement an innovative five-year Pilot program that enables PHPs to pay for non-medical services directly related to health outcomes for high-need Medicaid enrollees living in selected communities</a:t>
            </a:r>
          </a:p>
          <a:p>
            <a:endParaRPr lang="en-US" dirty="0"/>
          </a:p>
          <a:p>
            <a:endParaRPr lang="en-US" dirty="0"/>
          </a:p>
          <a:p>
            <a:r>
              <a:rPr lang="en-US" dirty="0"/>
              <a:t>Over the next five years, the Pilots will provide up to </a:t>
            </a:r>
            <a:r>
              <a:rPr lang="en-US" dirty="0">
                <a:highlight>
                  <a:srgbClr val="FFFF00"/>
                </a:highlight>
              </a:rPr>
              <a:t>$650 million </a:t>
            </a:r>
            <a:r>
              <a:rPr lang="en-US" dirty="0"/>
              <a:t>in Medicaid funding to cover the cost of select Pilot services related to housing, food, transportation and interpersonal safety that directly impact the health outcomes and health care costs of enrollees in two to four geographic areas of the state. </a:t>
            </a:r>
            <a:br>
              <a:rPr lang="en-US" dirty="0"/>
            </a:br>
            <a:br>
              <a:rPr lang="en-US" dirty="0"/>
            </a:br>
            <a:endParaRPr lang="en-US" dirty="0"/>
          </a:p>
          <a:p>
            <a:endParaRPr lang="en-US" dirty="0"/>
          </a:p>
        </p:txBody>
      </p:sp>
    </p:spTree>
    <p:extLst>
      <p:ext uri="{BB962C8B-B14F-4D97-AF65-F5344CB8AC3E}">
        <p14:creationId xmlns:p14="http://schemas.microsoft.com/office/powerpoint/2010/main" val="682906019"/>
      </p:ext>
    </p:extLst>
  </p:cSld>
  <p:clrMapOvr>
    <a:masterClrMapping/>
  </p:clrMapOvr>
  <p:transition>
    <p:fade/>
  </p:transition>
</p:sld>
</file>

<file path=ppt/theme/theme1.xml><?xml version="1.0" encoding="utf-8"?>
<a:theme xmlns:a="http://schemas.openxmlformats.org/drawingml/2006/main" name="2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17983</TotalTime>
  <Words>1016</Words>
  <Application>Microsoft Office PowerPoint</Application>
  <PresentationFormat>On-screen Show (4:3)</PresentationFormat>
  <Paragraphs>179</Paragraphs>
  <Slides>19</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Franklin Gothic Book</vt:lpstr>
      <vt:lpstr>Franklin Gothic Demi Cond</vt:lpstr>
      <vt:lpstr>Franklin Gothic Medium</vt:lpstr>
      <vt:lpstr>Franklin Gothic Medium Cond</vt:lpstr>
      <vt:lpstr>Gotham Bold</vt:lpstr>
      <vt:lpstr>Times New Roman</vt:lpstr>
      <vt:lpstr>Wingdings</vt:lpstr>
      <vt:lpstr>2_Office Theme</vt:lpstr>
      <vt:lpstr>PowerPoint Presentation</vt:lpstr>
      <vt:lpstr>Standard Plan Regions and Rollout Dates Defined</vt:lpstr>
      <vt:lpstr>PHPs Selected for NC Medicaid Managed Care</vt:lpstr>
      <vt:lpstr>PowerPoint Presentation</vt:lpstr>
      <vt:lpstr>Medicaid Payment model changes</vt:lpstr>
      <vt:lpstr>PowerPoint Presentation</vt:lpstr>
      <vt:lpstr>PowerPoint Presentation</vt:lpstr>
      <vt:lpstr>PowerPoint Presentation</vt:lpstr>
      <vt:lpstr>PowerPoint Presentation</vt:lpstr>
      <vt:lpstr>Healthy Opportunities</vt:lpstr>
      <vt:lpstr>  The Healthy Opportunities Pilots (the Pilots) present an unprecedented opportunity to test the impact of providing selected evidence-based interventions to Medicaid enrollees.   • To cover the cost of the federally-approved Pilot services, and  • To support, in the early years of the demonstration, capacity building for Lead Pilot Entities and to strengthen the ability of human services organizations to participate effectively in the Pilots.   All PHPs who have enrollees in the geographic regions of the Pilots will be required to participate.  Up to $100 million of the $650 million in Pilot funds may be used for these infrastructure investments.     </vt:lpstr>
      <vt:lpstr>    Approved Services  1. Housing (tenancy support)  2. Food (food services)  3. Transportation (public transit/taxis)  4. Interpersonal Violence/Toxic stress (legal, BH support, parenting support, home visit)   </vt:lpstr>
      <vt:lpstr>PowerPoint Presentation</vt:lpstr>
      <vt:lpstr>PowerPoint Presentation</vt:lpstr>
      <vt:lpstr>Through NCCARE360, community partners will have access to:   -A robust statewide resource directory that will include a call center with dedicated navigators, a data team verifying resources and text and chat capabilities.  -A data repository to integrate resource directories across the state to share resource data.  -A shared technology platform that enables health care and human service providers to send and receive secure electronic referrals, seamlessly communicate in real-time, securely share client information and track outcomes.  -A community engagement team working with community-based organizations, social service agencies, health systems, independent providers and more to create a statewide coordinated care network.    NCCARE360 implementation started in January 2019. NCCARE360 will be available in every county in North Carolina with full statewide implementation by end of 2020 </vt:lpstr>
      <vt:lpstr> NCCARE360 is the first statewide coordinated care network to electronically connect those with identified needs to community resources and allow for a feedback loop on the outcome of that connection.  </vt:lpstr>
      <vt:lpstr>PowerPoint Presentation</vt:lpstr>
      <vt:lpstr>Timeline for Healthy Opportunities</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Galvez, Nicholas</cp:lastModifiedBy>
  <cp:revision>707</cp:revision>
  <cp:lastPrinted>2019-05-16T17:36:13Z</cp:lastPrinted>
  <dcterms:created xsi:type="dcterms:W3CDTF">2015-07-07T20:02:11Z</dcterms:created>
  <dcterms:modified xsi:type="dcterms:W3CDTF">2019-05-20T21:14:28Z</dcterms:modified>
</cp:coreProperties>
</file>