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4"/>
    <p:sldMasterId id="2147483692" r:id="rId5"/>
    <p:sldMasterId id="2147483761" r:id="rId6"/>
    <p:sldMasterId id="2147483776" r:id="rId7"/>
    <p:sldMasterId id="2147483808" r:id="rId8"/>
    <p:sldMasterId id="2147483823" r:id="rId9"/>
    <p:sldMasterId id="2147483837" r:id="rId10"/>
  </p:sldMasterIdLst>
  <p:notesMasterIdLst>
    <p:notesMasterId r:id="rId61"/>
  </p:notesMasterIdLst>
  <p:handoutMasterIdLst>
    <p:handoutMasterId r:id="rId62"/>
  </p:handoutMasterIdLst>
  <p:sldIdLst>
    <p:sldId id="2147478938" r:id="rId11"/>
    <p:sldId id="2147478939" r:id="rId12"/>
    <p:sldId id="2147478940" r:id="rId13"/>
    <p:sldId id="2147478935" r:id="rId14"/>
    <p:sldId id="2147479014" r:id="rId15"/>
    <p:sldId id="1090" r:id="rId16"/>
    <p:sldId id="2147479016" r:id="rId17"/>
    <p:sldId id="264" r:id="rId18"/>
    <p:sldId id="343" r:id="rId19"/>
    <p:sldId id="1105" r:id="rId20"/>
    <p:sldId id="316" r:id="rId21"/>
    <p:sldId id="258" r:id="rId22"/>
    <p:sldId id="276" r:id="rId23"/>
    <p:sldId id="409337124" r:id="rId24"/>
    <p:sldId id="964" r:id="rId25"/>
    <p:sldId id="1054" r:id="rId26"/>
    <p:sldId id="1062" r:id="rId27"/>
    <p:sldId id="409337141" r:id="rId28"/>
    <p:sldId id="409337071" r:id="rId29"/>
    <p:sldId id="966" r:id="rId30"/>
    <p:sldId id="2147479013" r:id="rId31"/>
    <p:sldId id="2147479015" r:id="rId32"/>
    <p:sldId id="2147479012" r:id="rId33"/>
    <p:sldId id="2147478927" r:id="rId34"/>
    <p:sldId id="2147478928" r:id="rId35"/>
    <p:sldId id="2147478929" r:id="rId36"/>
    <p:sldId id="2147478930" r:id="rId37"/>
    <p:sldId id="2147478931" r:id="rId38"/>
    <p:sldId id="2147478932" r:id="rId39"/>
    <p:sldId id="2147478933" r:id="rId40"/>
    <p:sldId id="2147478992" r:id="rId41"/>
    <p:sldId id="2147478993" r:id="rId42"/>
    <p:sldId id="2147478994" r:id="rId43"/>
    <p:sldId id="2147478995" r:id="rId44"/>
    <p:sldId id="2147478996" r:id="rId45"/>
    <p:sldId id="2147478997" r:id="rId46"/>
    <p:sldId id="2147478998" r:id="rId47"/>
    <p:sldId id="2147478999" r:id="rId48"/>
    <p:sldId id="2147479000" r:id="rId49"/>
    <p:sldId id="2147479001" r:id="rId50"/>
    <p:sldId id="2147479002" r:id="rId51"/>
    <p:sldId id="2147479003" r:id="rId52"/>
    <p:sldId id="2147479004" r:id="rId53"/>
    <p:sldId id="2147479005" r:id="rId54"/>
    <p:sldId id="2147479006" r:id="rId55"/>
    <p:sldId id="2147479007" r:id="rId56"/>
    <p:sldId id="2147479008" r:id="rId57"/>
    <p:sldId id="2147479009" r:id="rId58"/>
    <p:sldId id="2147479010" r:id="rId59"/>
    <p:sldId id="2147479011" r:id="rId60"/>
  </p:sldIdLst>
  <p:sldSz cx="9144000" cy="6858000" type="screen4x3"/>
  <p:notesSz cx="7010400" cy="92964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8B0031-A185-C138-D660-B95BB2308298}" name="Jones, Jim" initials="JJ" userId="S::Jim.Jones@dhhs.nc.gov::caa01b78-bb3f-4558-94c1-0e5d910d4519" providerId="AD"/>
  <p188:author id="{B42E0E3C-8CFF-E5BC-AB3F-C76B2D855344}" name="Hillary Chen" initials="HC" userId="S::hillary.chen@ncacc.org::ebb25d63-16e7-4913-8523-cd670c3dd6e0" providerId="AD"/>
  <p188:author id="{7838CC5C-F8CD-803C-0029-64669F19AEE9}" name="Emma Long" initials="EL" userId="S::emma.long@brunswickncsheriff.gov::01cd170e-c94f-41fb-b1bd-a4f951ec45a9" providerId="AD"/>
  <p188:author id="{3D2F7BC8-ED48-2B13-EB47-3A194C5212A1}" name="Andrea Des Marais" initials="AD" userId="S::andrea.desmarais@ncacc.org::99138b76-bbe5-42f3-890e-cc1d05f995e2" providerId="AD"/>
  <p188:author id="{21149CE8-74A7-96E4-5287-49800FC067A3}" name="Smith, Sara J" initials="SJS" userId="Smith, Sara J" providerId="None"/>
  <p188:author id="{2D0A48F7-885D-D63C-4CCB-AAF762B66414}" name="Tyler Yates" initials="JTY" userId="Tyler Yates" providerId="None"/>
  <p188:author id="{A55ED1FD-64C5-771C-37A7-DE214CEBE258}" name="Elizabeth Brewington" initials="EB" userId="S::elizabeth.brewington@ncacc.org::9902cccd-e4c0-4a3d-ab69-9b88ca495ff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E"/>
    <a:srgbClr val="5B92D5"/>
    <a:srgbClr val="002060"/>
    <a:srgbClr val="5C93D5"/>
    <a:srgbClr val="C37B1B"/>
    <a:srgbClr val="5A6376"/>
    <a:srgbClr val="17375E"/>
    <a:srgbClr val="003B70"/>
    <a:srgbClr val="7CA3DD"/>
    <a:srgbClr val="568A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9952" autoAdjust="0"/>
  </p:normalViewPr>
  <p:slideViewPr>
    <p:cSldViewPr snapToGrid="0">
      <p:cViewPr varScale="1">
        <p:scale>
          <a:sx n="99" d="100"/>
          <a:sy n="99" d="100"/>
        </p:scale>
        <p:origin x="1944"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500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 Allocation</c:v>
                </c:pt>
              </c:strCache>
            </c:strRef>
          </c:tx>
          <c:spPr>
            <a:solidFill>
              <a:srgbClr val="002060"/>
            </a:solidFill>
          </c:spPr>
          <c:dPt>
            <c:idx val="0"/>
            <c:bubble3D val="0"/>
            <c:spPr>
              <a:solidFill>
                <a:srgbClr val="002060"/>
              </a:solidFill>
              <a:ln w="19050">
                <a:solidFill>
                  <a:schemeClr val="lt1"/>
                </a:solidFill>
              </a:ln>
              <a:effectLst/>
            </c:spPr>
            <c:extLst>
              <c:ext xmlns:c16="http://schemas.microsoft.com/office/drawing/2014/chart" uri="{C3380CC4-5D6E-409C-BE32-E72D297353CC}">
                <c16:uniqueId val="{00000001-6F46-44EE-99AD-2C0999875E42}"/>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6F46-44EE-99AD-2C0999875E42}"/>
              </c:ext>
            </c:extLst>
          </c:dPt>
          <c:dPt>
            <c:idx val="2"/>
            <c:bubble3D val="0"/>
            <c:spPr>
              <a:solidFill>
                <a:srgbClr val="002060"/>
              </a:solidFill>
              <a:ln w="19050">
                <a:solidFill>
                  <a:schemeClr val="lt1"/>
                </a:solidFill>
              </a:ln>
              <a:effectLst/>
            </c:spPr>
            <c:extLst>
              <c:ext xmlns:c16="http://schemas.microsoft.com/office/drawing/2014/chart" uri="{C3380CC4-5D6E-409C-BE32-E72D297353CC}">
                <c16:uniqueId val="{00000005-6F46-44EE-99AD-2C0999875E42}"/>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6F46-44EE-99AD-2C0999875E42}"/>
              </c:ext>
            </c:extLst>
          </c:dPt>
          <c:dLbls>
            <c:dLbl>
              <c:idx val="0"/>
              <c:layout>
                <c:manualLayout>
                  <c:x val="-0.23520693241210333"/>
                  <c:y val="-0.17553194598983601"/>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84EBA2E6-340A-4607-9A32-C89DAF2E3A69}" type="PERCENTAGE">
                      <a:rPr lang="en-US" sz="1400" smtClean="0">
                        <a:solidFill>
                          <a:schemeClr val="bg1"/>
                        </a:solidFill>
                      </a:rPr>
                      <a:pPr>
                        <a:defRPr sz="1400" b="1">
                          <a:solidFill>
                            <a:schemeClr val="bg1"/>
                          </a:solidFill>
                        </a:defRPr>
                      </a:pPr>
                      <a:t>[PERCENTAGE]</a:t>
                    </a:fld>
                    <a:r>
                      <a:rPr lang="en-US" sz="1400">
                        <a:solidFill>
                          <a:schemeClr val="bg1"/>
                        </a:solidFill>
                      </a:rPr>
                      <a:t> </a:t>
                    </a:r>
                  </a:p>
                  <a:p>
                    <a:pPr>
                      <a:defRPr sz="1400" b="1">
                        <a:solidFill>
                          <a:schemeClr val="bg1"/>
                        </a:solidFill>
                      </a:defRPr>
                    </a:pPr>
                    <a:r>
                      <a:rPr lang="en-US" sz="1400">
                        <a:solidFill>
                          <a:schemeClr val="bg1"/>
                        </a:solidFill>
                      </a:rPr>
                      <a:t>to Local Governments </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36665943299885984"/>
                      <c:h val="0.32229106228956644"/>
                    </c:manualLayout>
                  </c15:layout>
                  <c15:dlblFieldTable/>
                  <c15:showDataLabelsRange val="0"/>
                </c:ext>
                <c:ext xmlns:c16="http://schemas.microsoft.com/office/drawing/2014/chart" uri="{C3380CC4-5D6E-409C-BE32-E72D297353CC}">
                  <c16:uniqueId val="{00000001-6F46-44EE-99AD-2C0999875E42}"/>
                </c:ext>
              </c:extLst>
            </c:dLbl>
            <c:dLbl>
              <c:idx val="1"/>
              <c:layout>
                <c:manualLayout>
                  <c:x val="0.15639165508723168"/>
                  <c:y val="0.12481103513448047"/>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340394AF-6F96-4D08-ABBC-251B7EC02790}" type="PERCENTAGE">
                      <a:rPr lang="en-US" sz="1400" smtClean="0">
                        <a:solidFill>
                          <a:schemeClr val="bg1"/>
                        </a:solidFill>
                      </a:rPr>
                      <a:pPr>
                        <a:defRPr sz="1400" b="1">
                          <a:solidFill>
                            <a:schemeClr val="bg1"/>
                          </a:solidFill>
                        </a:defRPr>
                      </a:pPr>
                      <a:t>[PERCENTAGE]</a:t>
                    </a:fld>
                    <a:r>
                      <a:rPr lang="en-US" sz="1400" dirty="0">
                        <a:solidFill>
                          <a:schemeClr val="bg1"/>
                        </a:solidFill>
                      </a:rPr>
                      <a:t> </a:t>
                    </a:r>
                  </a:p>
                  <a:p>
                    <a:pPr>
                      <a:defRPr sz="1400" b="1">
                        <a:solidFill>
                          <a:schemeClr val="bg1"/>
                        </a:solidFill>
                      </a:defRPr>
                    </a:pPr>
                    <a:r>
                      <a:rPr lang="en-US" sz="1400" dirty="0">
                        <a:solidFill>
                          <a:schemeClr val="bg1"/>
                        </a:solidFill>
                      </a:rPr>
                      <a:t>to NCGA</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F46-44EE-99AD-2C0999875E42}"/>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Local Gov</c:v>
                </c:pt>
                <c:pt idx="1">
                  <c:v>NC</c:v>
                </c:pt>
              </c:strCache>
            </c:strRef>
          </c:cat>
          <c:val>
            <c:numRef>
              <c:f>Sheet1!$B$2:$B$5</c:f>
              <c:numCache>
                <c:formatCode>0%</c:formatCode>
                <c:ptCount val="4"/>
                <c:pt idx="0">
                  <c:v>0.85</c:v>
                </c:pt>
                <c:pt idx="1">
                  <c:v>0.15</c:v>
                </c:pt>
              </c:numCache>
            </c:numRef>
          </c:val>
          <c:extLst>
            <c:ext xmlns:c16="http://schemas.microsoft.com/office/drawing/2014/chart" uri="{C3380CC4-5D6E-409C-BE32-E72D297353CC}">
              <c16:uniqueId val="{00000008-6F46-44EE-99AD-2C0999875E42}"/>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176026-1A7F-41A2-B881-A620091B7068}" type="doc">
      <dgm:prSet loTypeId="urn:microsoft.com/office/officeart/2005/8/layout/venn2" loCatId="relationship" qsTypeId="urn:microsoft.com/office/officeart/2005/8/quickstyle/simple1" qsCatId="simple" csTypeId="urn:microsoft.com/office/officeart/2005/8/colors/accent6_4" csCatId="accent6" phldr="1"/>
      <dgm:spPr/>
      <dgm:t>
        <a:bodyPr/>
        <a:lstStyle/>
        <a:p>
          <a:endParaRPr lang="en-US"/>
        </a:p>
      </dgm:t>
    </dgm:pt>
    <dgm:pt modelId="{BA04157B-AC57-4A86-80B4-1E8B946FB4CC}">
      <dgm:prSet phldrT="[Text]" custT="1"/>
      <dgm:spPr>
        <a:xfrm>
          <a:off x="2204463" y="0"/>
          <a:ext cx="3475720" cy="3475720"/>
        </a:xfrm>
        <a:prstGeom prst="ellipse">
          <a:avLst/>
        </a:prstGeom>
        <a:solidFill>
          <a:srgbClr val="70AD47">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b="1" dirty="0">
              <a:solidFill>
                <a:sysClr val="window" lastClr="FFFFFF"/>
              </a:solidFill>
              <a:latin typeface="Calibri" panose="020F0502020204030204"/>
              <a:ea typeface="+mn-ea"/>
              <a:cs typeface="+mn-cs"/>
            </a:rPr>
            <a:t>Culture/ Society</a:t>
          </a:r>
        </a:p>
      </dgm:t>
    </dgm:pt>
    <dgm:pt modelId="{DA25C56E-2B21-4F19-909C-738953BEB01B}" type="parTrans" cxnId="{C03D61A5-2F26-496E-87BA-F4F056269668}">
      <dgm:prSet/>
      <dgm:spPr/>
      <dgm:t>
        <a:bodyPr/>
        <a:lstStyle/>
        <a:p>
          <a:endParaRPr lang="en-US" sz="1800" b="1">
            <a:solidFill>
              <a:schemeClr val="bg1"/>
            </a:solidFill>
          </a:endParaRPr>
        </a:p>
      </dgm:t>
    </dgm:pt>
    <dgm:pt modelId="{55809268-B815-459B-B81D-4F2759802913}" type="sibTrans" cxnId="{C03D61A5-2F26-496E-87BA-F4F056269668}">
      <dgm:prSet/>
      <dgm:spPr/>
      <dgm:t>
        <a:bodyPr/>
        <a:lstStyle/>
        <a:p>
          <a:endParaRPr lang="en-US" sz="1800" b="1">
            <a:solidFill>
              <a:schemeClr val="bg1"/>
            </a:solidFill>
          </a:endParaRPr>
        </a:p>
      </dgm:t>
    </dgm:pt>
    <dgm:pt modelId="{FC2A614D-B31B-4BDF-99E5-393E46695B3E}">
      <dgm:prSet phldrT="[Text]" custT="1"/>
      <dgm:spPr>
        <a:xfrm>
          <a:off x="2552035" y="695143"/>
          <a:ext cx="2780576" cy="2780576"/>
        </a:xfrm>
        <a:prstGeom prst="ellipse">
          <a:avLst/>
        </a:prstGeom>
        <a:solidFill>
          <a:srgbClr val="FFC00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900" b="1" dirty="0">
              <a:solidFill>
                <a:sysClr val="window" lastClr="FFFFFF"/>
              </a:solidFill>
              <a:latin typeface="Calibri" panose="020F0502020204030204"/>
              <a:ea typeface="+mn-ea"/>
              <a:cs typeface="+mn-cs"/>
            </a:rPr>
            <a:t>Community/ Organizations</a:t>
          </a:r>
        </a:p>
      </dgm:t>
    </dgm:pt>
    <dgm:pt modelId="{85A1F1CA-DF43-4122-B123-9A5C0946A20F}" type="parTrans" cxnId="{D030FAC7-F046-4A23-B07B-40F8D1379745}">
      <dgm:prSet/>
      <dgm:spPr/>
      <dgm:t>
        <a:bodyPr/>
        <a:lstStyle/>
        <a:p>
          <a:endParaRPr lang="en-US">
            <a:solidFill>
              <a:schemeClr val="bg1"/>
            </a:solidFill>
          </a:endParaRPr>
        </a:p>
      </dgm:t>
    </dgm:pt>
    <dgm:pt modelId="{996F1B09-20B0-43DD-99C6-9EFDE1B0387B}" type="sibTrans" cxnId="{D030FAC7-F046-4A23-B07B-40F8D1379745}">
      <dgm:prSet/>
      <dgm:spPr/>
      <dgm:t>
        <a:bodyPr/>
        <a:lstStyle/>
        <a:p>
          <a:endParaRPr lang="en-US">
            <a:solidFill>
              <a:schemeClr val="bg1"/>
            </a:solidFill>
          </a:endParaRPr>
        </a:p>
      </dgm:t>
    </dgm:pt>
    <dgm:pt modelId="{7A0FCFAA-187A-4A9A-AAD9-04762CF09DCD}">
      <dgm:prSet phldrT="[Text]"/>
      <dgm:spPr>
        <a:xfrm>
          <a:off x="2899607" y="1390287"/>
          <a:ext cx="2085432" cy="2085432"/>
        </a:xfrm>
        <a:prstGeom prst="ellipse">
          <a:avLst/>
        </a:prstGeom>
        <a:solidFill>
          <a:srgbClr val="4472C4"/>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Calibri" panose="020F0502020204030204"/>
              <a:ea typeface="+mn-ea"/>
              <a:cs typeface="+mn-cs"/>
            </a:rPr>
            <a:t>Relationships</a:t>
          </a:r>
        </a:p>
      </dgm:t>
    </dgm:pt>
    <dgm:pt modelId="{4A23FD70-0221-4837-84E3-D2D3C2DF641C}" type="parTrans" cxnId="{678842D3-E152-424B-8AB7-733F92638343}">
      <dgm:prSet/>
      <dgm:spPr/>
      <dgm:t>
        <a:bodyPr/>
        <a:lstStyle/>
        <a:p>
          <a:endParaRPr lang="en-US">
            <a:solidFill>
              <a:schemeClr val="bg1"/>
            </a:solidFill>
          </a:endParaRPr>
        </a:p>
      </dgm:t>
    </dgm:pt>
    <dgm:pt modelId="{C784307E-EA63-4598-815F-5BBA99BFFA0A}" type="sibTrans" cxnId="{678842D3-E152-424B-8AB7-733F92638343}">
      <dgm:prSet/>
      <dgm:spPr/>
      <dgm:t>
        <a:bodyPr/>
        <a:lstStyle/>
        <a:p>
          <a:endParaRPr lang="en-US">
            <a:solidFill>
              <a:schemeClr val="bg1"/>
            </a:solidFill>
          </a:endParaRPr>
        </a:p>
      </dgm:t>
    </dgm:pt>
    <dgm:pt modelId="{9C89A5F3-B6E7-4AF9-AB4E-93B02D2023E2}">
      <dgm:prSet phldrT="[Text]" custT="1"/>
      <dgm:spPr>
        <a:xfrm>
          <a:off x="3247179" y="2085432"/>
          <a:ext cx="1390288" cy="1390288"/>
        </a:xfrm>
        <a:prstGeom prst="ellipse">
          <a:avLst/>
        </a:prstGeom>
        <a:solidFill>
          <a:srgbClr val="ED7D31"/>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000" b="1">
              <a:solidFill>
                <a:sysClr val="window" lastClr="FFFFFF"/>
              </a:solidFill>
              <a:latin typeface="Calibri" panose="020F0502020204030204"/>
              <a:ea typeface="+mn-ea"/>
              <a:cs typeface="+mn-cs"/>
            </a:rPr>
            <a:t>Individual</a:t>
          </a:r>
        </a:p>
      </dgm:t>
    </dgm:pt>
    <dgm:pt modelId="{F440A440-5DB2-4D6C-8406-1159874E7C36}" type="parTrans" cxnId="{54A53E06-754B-441F-AAED-20FBDE97217D}">
      <dgm:prSet/>
      <dgm:spPr/>
      <dgm:t>
        <a:bodyPr/>
        <a:lstStyle/>
        <a:p>
          <a:endParaRPr lang="en-US">
            <a:solidFill>
              <a:schemeClr val="bg1"/>
            </a:solidFill>
          </a:endParaRPr>
        </a:p>
      </dgm:t>
    </dgm:pt>
    <dgm:pt modelId="{8FC6168C-DB57-4208-A25D-6C72D862857C}" type="sibTrans" cxnId="{54A53E06-754B-441F-AAED-20FBDE97217D}">
      <dgm:prSet/>
      <dgm:spPr/>
      <dgm:t>
        <a:bodyPr/>
        <a:lstStyle/>
        <a:p>
          <a:endParaRPr lang="en-US">
            <a:solidFill>
              <a:schemeClr val="bg1"/>
            </a:solidFill>
          </a:endParaRPr>
        </a:p>
      </dgm:t>
    </dgm:pt>
    <dgm:pt modelId="{5DD8CC89-F333-46E0-B3C8-CE47A527F36A}" type="pres">
      <dgm:prSet presAssocID="{80176026-1A7F-41A2-B881-A620091B7068}" presName="Name0" presStyleCnt="0">
        <dgm:presLayoutVars>
          <dgm:chMax val="7"/>
          <dgm:resizeHandles val="exact"/>
        </dgm:presLayoutVars>
      </dgm:prSet>
      <dgm:spPr/>
    </dgm:pt>
    <dgm:pt modelId="{B96CB7C9-2DB4-44E9-8E1F-CC2F74AFC8DD}" type="pres">
      <dgm:prSet presAssocID="{80176026-1A7F-41A2-B881-A620091B7068}" presName="comp1" presStyleCnt="0"/>
      <dgm:spPr/>
    </dgm:pt>
    <dgm:pt modelId="{74D77F44-07C9-410F-8CBA-4FAD69425902}" type="pres">
      <dgm:prSet presAssocID="{80176026-1A7F-41A2-B881-A620091B7068}" presName="circle1" presStyleLbl="node1" presStyleIdx="0" presStyleCnt="4"/>
      <dgm:spPr/>
    </dgm:pt>
    <dgm:pt modelId="{5BB392EF-2625-4FC6-ACAC-745085D1C4E9}" type="pres">
      <dgm:prSet presAssocID="{80176026-1A7F-41A2-B881-A620091B7068}" presName="c1text" presStyleLbl="node1" presStyleIdx="0" presStyleCnt="4">
        <dgm:presLayoutVars>
          <dgm:bulletEnabled val="1"/>
        </dgm:presLayoutVars>
      </dgm:prSet>
      <dgm:spPr/>
    </dgm:pt>
    <dgm:pt modelId="{9D3B06F0-914F-4587-A798-2217CB0D02A7}" type="pres">
      <dgm:prSet presAssocID="{80176026-1A7F-41A2-B881-A620091B7068}" presName="comp2" presStyleCnt="0"/>
      <dgm:spPr/>
    </dgm:pt>
    <dgm:pt modelId="{EE13106F-09C5-4D72-9E4F-6E4B8FC6FCB1}" type="pres">
      <dgm:prSet presAssocID="{80176026-1A7F-41A2-B881-A620091B7068}" presName="circle2" presStyleLbl="node1" presStyleIdx="1" presStyleCnt="4"/>
      <dgm:spPr/>
    </dgm:pt>
    <dgm:pt modelId="{7EFD8AEF-181F-4912-87E8-DD035829EB0A}" type="pres">
      <dgm:prSet presAssocID="{80176026-1A7F-41A2-B881-A620091B7068}" presName="c2text" presStyleLbl="node1" presStyleIdx="1" presStyleCnt="4">
        <dgm:presLayoutVars>
          <dgm:bulletEnabled val="1"/>
        </dgm:presLayoutVars>
      </dgm:prSet>
      <dgm:spPr/>
    </dgm:pt>
    <dgm:pt modelId="{7B652538-A6E9-4853-BB85-222A928A0161}" type="pres">
      <dgm:prSet presAssocID="{80176026-1A7F-41A2-B881-A620091B7068}" presName="comp3" presStyleCnt="0"/>
      <dgm:spPr/>
    </dgm:pt>
    <dgm:pt modelId="{6A8AE8E4-1EC9-48C4-A7EE-6404D293A4A8}" type="pres">
      <dgm:prSet presAssocID="{80176026-1A7F-41A2-B881-A620091B7068}" presName="circle3" presStyleLbl="node1" presStyleIdx="2" presStyleCnt="4"/>
      <dgm:spPr/>
    </dgm:pt>
    <dgm:pt modelId="{1CF8CFEF-3D38-4548-B597-DE57A0B259CA}" type="pres">
      <dgm:prSet presAssocID="{80176026-1A7F-41A2-B881-A620091B7068}" presName="c3text" presStyleLbl="node1" presStyleIdx="2" presStyleCnt="4">
        <dgm:presLayoutVars>
          <dgm:bulletEnabled val="1"/>
        </dgm:presLayoutVars>
      </dgm:prSet>
      <dgm:spPr/>
    </dgm:pt>
    <dgm:pt modelId="{196D9711-B3FF-4653-AE0E-6C5ED8700641}" type="pres">
      <dgm:prSet presAssocID="{80176026-1A7F-41A2-B881-A620091B7068}" presName="comp4" presStyleCnt="0"/>
      <dgm:spPr/>
    </dgm:pt>
    <dgm:pt modelId="{F8D38D39-B406-4096-91EF-A8D59E1C73D7}" type="pres">
      <dgm:prSet presAssocID="{80176026-1A7F-41A2-B881-A620091B7068}" presName="circle4" presStyleLbl="node1" presStyleIdx="3" presStyleCnt="4"/>
      <dgm:spPr/>
    </dgm:pt>
    <dgm:pt modelId="{A8767EFB-7ACA-4204-AE8D-40F3DC96B08E}" type="pres">
      <dgm:prSet presAssocID="{80176026-1A7F-41A2-B881-A620091B7068}" presName="c4text" presStyleLbl="node1" presStyleIdx="3" presStyleCnt="4">
        <dgm:presLayoutVars>
          <dgm:bulletEnabled val="1"/>
        </dgm:presLayoutVars>
      </dgm:prSet>
      <dgm:spPr/>
    </dgm:pt>
  </dgm:ptLst>
  <dgm:cxnLst>
    <dgm:cxn modelId="{54A53E06-754B-441F-AAED-20FBDE97217D}" srcId="{80176026-1A7F-41A2-B881-A620091B7068}" destId="{9C89A5F3-B6E7-4AF9-AB4E-93B02D2023E2}" srcOrd="3" destOrd="0" parTransId="{F440A440-5DB2-4D6C-8406-1159874E7C36}" sibTransId="{8FC6168C-DB57-4208-A25D-6C72D862857C}"/>
    <dgm:cxn modelId="{25D68123-297D-4452-9BFA-8FB9495DDFB7}" type="presOf" srcId="{BA04157B-AC57-4A86-80B4-1E8B946FB4CC}" destId="{5BB392EF-2625-4FC6-ACAC-745085D1C4E9}" srcOrd="1" destOrd="0" presId="urn:microsoft.com/office/officeart/2005/8/layout/venn2"/>
    <dgm:cxn modelId="{A4C0F35D-1614-46C2-B195-AD43030C3439}" type="presOf" srcId="{7A0FCFAA-187A-4A9A-AAD9-04762CF09DCD}" destId="{1CF8CFEF-3D38-4548-B597-DE57A0B259CA}" srcOrd="1" destOrd="0" presId="urn:microsoft.com/office/officeart/2005/8/layout/venn2"/>
    <dgm:cxn modelId="{309D8C43-FC5F-4FB9-9ACF-8ECEEC2258C9}" type="presOf" srcId="{80176026-1A7F-41A2-B881-A620091B7068}" destId="{5DD8CC89-F333-46E0-B3C8-CE47A527F36A}" srcOrd="0" destOrd="0" presId="urn:microsoft.com/office/officeart/2005/8/layout/venn2"/>
    <dgm:cxn modelId="{E86B1871-B577-4291-8383-05D2EE816653}" type="presOf" srcId="{9C89A5F3-B6E7-4AF9-AB4E-93B02D2023E2}" destId="{F8D38D39-B406-4096-91EF-A8D59E1C73D7}" srcOrd="0" destOrd="0" presId="urn:microsoft.com/office/officeart/2005/8/layout/venn2"/>
    <dgm:cxn modelId="{F0E83B9F-0604-4840-862F-35F2C03EF488}" type="presOf" srcId="{FC2A614D-B31B-4BDF-99E5-393E46695B3E}" destId="{EE13106F-09C5-4D72-9E4F-6E4B8FC6FCB1}" srcOrd="0" destOrd="0" presId="urn:microsoft.com/office/officeart/2005/8/layout/venn2"/>
    <dgm:cxn modelId="{C03D61A5-2F26-496E-87BA-F4F056269668}" srcId="{80176026-1A7F-41A2-B881-A620091B7068}" destId="{BA04157B-AC57-4A86-80B4-1E8B946FB4CC}" srcOrd="0" destOrd="0" parTransId="{DA25C56E-2B21-4F19-909C-738953BEB01B}" sibTransId="{55809268-B815-459B-B81D-4F2759802913}"/>
    <dgm:cxn modelId="{D030FAC7-F046-4A23-B07B-40F8D1379745}" srcId="{80176026-1A7F-41A2-B881-A620091B7068}" destId="{FC2A614D-B31B-4BDF-99E5-393E46695B3E}" srcOrd="1" destOrd="0" parTransId="{85A1F1CA-DF43-4122-B123-9A5C0946A20F}" sibTransId="{996F1B09-20B0-43DD-99C6-9EFDE1B0387B}"/>
    <dgm:cxn modelId="{678842D3-E152-424B-8AB7-733F92638343}" srcId="{80176026-1A7F-41A2-B881-A620091B7068}" destId="{7A0FCFAA-187A-4A9A-AAD9-04762CF09DCD}" srcOrd="2" destOrd="0" parTransId="{4A23FD70-0221-4837-84E3-D2D3C2DF641C}" sibTransId="{C784307E-EA63-4598-815F-5BBA99BFFA0A}"/>
    <dgm:cxn modelId="{1BE844E9-76BE-4AE8-B4FB-63C695DDFA8E}" type="presOf" srcId="{FC2A614D-B31B-4BDF-99E5-393E46695B3E}" destId="{7EFD8AEF-181F-4912-87E8-DD035829EB0A}" srcOrd="1" destOrd="0" presId="urn:microsoft.com/office/officeart/2005/8/layout/venn2"/>
    <dgm:cxn modelId="{C88F4EEA-9DA1-44F1-895F-26BB66EBB4EC}" type="presOf" srcId="{BA04157B-AC57-4A86-80B4-1E8B946FB4CC}" destId="{74D77F44-07C9-410F-8CBA-4FAD69425902}" srcOrd="0" destOrd="0" presId="urn:microsoft.com/office/officeart/2005/8/layout/venn2"/>
    <dgm:cxn modelId="{28D916ED-E20A-4A07-A624-45195976B55E}" type="presOf" srcId="{9C89A5F3-B6E7-4AF9-AB4E-93B02D2023E2}" destId="{A8767EFB-7ACA-4204-AE8D-40F3DC96B08E}" srcOrd="1" destOrd="0" presId="urn:microsoft.com/office/officeart/2005/8/layout/venn2"/>
    <dgm:cxn modelId="{A143F6F1-5116-4B52-9659-A9B33E1BA2CF}" type="presOf" srcId="{7A0FCFAA-187A-4A9A-AAD9-04762CF09DCD}" destId="{6A8AE8E4-1EC9-48C4-A7EE-6404D293A4A8}" srcOrd="0" destOrd="0" presId="urn:microsoft.com/office/officeart/2005/8/layout/venn2"/>
    <dgm:cxn modelId="{C15D8BDB-3C47-4613-A08C-3FADE75D3A71}" type="presParOf" srcId="{5DD8CC89-F333-46E0-B3C8-CE47A527F36A}" destId="{B96CB7C9-2DB4-44E9-8E1F-CC2F74AFC8DD}" srcOrd="0" destOrd="0" presId="urn:microsoft.com/office/officeart/2005/8/layout/venn2"/>
    <dgm:cxn modelId="{FE3E0D80-C40F-469E-A779-862AE2BFBE07}" type="presParOf" srcId="{B96CB7C9-2DB4-44E9-8E1F-CC2F74AFC8DD}" destId="{74D77F44-07C9-410F-8CBA-4FAD69425902}" srcOrd="0" destOrd="0" presId="urn:microsoft.com/office/officeart/2005/8/layout/venn2"/>
    <dgm:cxn modelId="{0CD4139F-4D0B-44F4-B6C0-72A9E0AD09F3}" type="presParOf" srcId="{B96CB7C9-2DB4-44E9-8E1F-CC2F74AFC8DD}" destId="{5BB392EF-2625-4FC6-ACAC-745085D1C4E9}" srcOrd="1" destOrd="0" presId="urn:microsoft.com/office/officeart/2005/8/layout/venn2"/>
    <dgm:cxn modelId="{2330823B-0FCC-4C60-8F60-9F311588894E}" type="presParOf" srcId="{5DD8CC89-F333-46E0-B3C8-CE47A527F36A}" destId="{9D3B06F0-914F-4587-A798-2217CB0D02A7}" srcOrd="1" destOrd="0" presId="urn:microsoft.com/office/officeart/2005/8/layout/venn2"/>
    <dgm:cxn modelId="{A096926A-D4C4-4CD1-8B49-760CC61F6E70}" type="presParOf" srcId="{9D3B06F0-914F-4587-A798-2217CB0D02A7}" destId="{EE13106F-09C5-4D72-9E4F-6E4B8FC6FCB1}" srcOrd="0" destOrd="0" presId="urn:microsoft.com/office/officeart/2005/8/layout/venn2"/>
    <dgm:cxn modelId="{41BA0682-2562-404D-92B5-1B08C80AD4DF}" type="presParOf" srcId="{9D3B06F0-914F-4587-A798-2217CB0D02A7}" destId="{7EFD8AEF-181F-4912-87E8-DD035829EB0A}" srcOrd="1" destOrd="0" presId="urn:microsoft.com/office/officeart/2005/8/layout/venn2"/>
    <dgm:cxn modelId="{CD6A339E-7102-463F-9B80-D820960F072B}" type="presParOf" srcId="{5DD8CC89-F333-46E0-B3C8-CE47A527F36A}" destId="{7B652538-A6E9-4853-BB85-222A928A0161}" srcOrd="2" destOrd="0" presId="urn:microsoft.com/office/officeart/2005/8/layout/venn2"/>
    <dgm:cxn modelId="{0352B659-B9E9-4653-B655-3F756D718295}" type="presParOf" srcId="{7B652538-A6E9-4853-BB85-222A928A0161}" destId="{6A8AE8E4-1EC9-48C4-A7EE-6404D293A4A8}" srcOrd="0" destOrd="0" presId="urn:microsoft.com/office/officeart/2005/8/layout/venn2"/>
    <dgm:cxn modelId="{68458620-6226-43D8-B76C-D95ED81931F7}" type="presParOf" srcId="{7B652538-A6E9-4853-BB85-222A928A0161}" destId="{1CF8CFEF-3D38-4548-B597-DE57A0B259CA}" srcOrd="1" destOrd="0" presId="urn:microsoft.com/office/officeart/2005/8/layout/venn2"/>
    <dgm:cxn modelId="{F203ABA1-41D9-4D70-A6BF-DFC6CA97BE8E}" type="presParOf" srcId="{5DD8CC89-F333-46E0-B3C8-CE47A527F36A}" destId="{196D9711-B3FF-4653-AE0E-6C5ED8700641}" srcOrd="3" destOrd="0" presId="urn:microsoft.com/office/officeart/2005/8/layout/venn2"/>
    <dgm:cxn modelId="{C5786C76-8C02-431E-93CF-68851088CA7D}" type="presParOf" srcId="{196D9711-B3FF-4653-AE0E-6C5ED8700641}" destId="{F8D38D39-B406-4096-91EF-A8D59E1C73D7}" srcOrd="0" destOrd="0" presId="urn:microsoft.com/office/officeart/2005/8/layout/venn2"/>
    <dgm:cxn modelId="{925A7190-AA32-4D71-8D3F-3242FEBEB1AF}" type="presParOf" srcId="{196D9711-B3FF-4653-AE0E-6C5ED8700641}" destId="{A8767EFB-7ACA-4204-AE8D-40F3DC96B08E}"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D61EEE-33DF-4987-BD76-BF3FC56AD41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F45AD15-63F8-41FD-822E-607D46645082}">
      <dgm:prSet phldrT="[Text]"/>
      <dgm:spPr>
        <a:xfrm>
          <a:off x="380816" y="850"/>
          <a:ext cx="1996241" cy="831784"/>
        </a:xfrm>
        <a:prstGeom prst="roundRect">
          <a:avLst/>
        </a:prstGeom>
        <a:solidFill>
          <a:srgbClr val="7E7E7E"/>
        </a:solidFill>
        <a:ln w="12700" cap="flat" cmpd="sng" algn="ctr">
          <a:solidFill>
            <a:srgbClr val="7E7E7E"/>
          </a:solid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1. Collaborative strategic planning</a:t>
          </a:r>
        </a:p>
      </dgm:t>
    </dgm:pt>
    <dgm:pt modelId="{36E18745-9CAD-4C94-B85D-91E2B0D8860A}" type="parTrans" cxnId="{8E3E9FA2-7593-48B1-8410-A831F559F34A}">
      <dgm:prSet/>
      <dgm:spPr/>
      <dgm:t>
        <a:bodyPr/>
        <a:lstStyle/>
        <a:p>
          <a:endParaRPr lang="en-US"/>
        </a:p>
      </dgm:t>
    </dgm:pt>
    <dgm:pt modelId="{DA2CE368-AD12-4BB9-90A6-93C344BE5383}" type="sibTrans" cxnId="{8E3E9FA2-7593-48B1-8410-A831F559F34A}">
      <dgm:prSet/>
      <dgm:spPr/>
      <dgm:t>
        <a:bodyPr/>
        <a:lstStyle/>
        <a:p>
          <a:endParaRPr lang="en-US"/>
        </a:p>
      </dgm:t>
    </dgm:pt>
    <dgm:pt modelId="{E98A6B2A-1476-4489-9A66-8A244075C46C}">
      <dgm:prSet/>
      <dgm:spPr>
        <a:xfrm>
          <a:off x="2515688" y="850"/>
          <a:ext cx="1996241" cy="831784"/>
        </a:xfrm>
        <a:prstGeom prst="roundRect">
          <a:avLst/>
        </a:prstGeom>
        <a:solidFill>
          <a:srgbClr val="00383F"/>
        </a:solidFill>
        <a:ln w="12700" cap="flat" cmpd="sng" algn="ctr">
          <a:solidFill>
            <a:srgbClr val="00383F"/>
          </a:solid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2. Evidence-based addiction treatment</a:t>
          </a:r>
        </a:p>
      </dgm:t>
    </dgm:pt>
    <dgm:pt modelId="{647EF5E4-351D-4A37-89EF-8AFFCA0152BE}" type="parTrans" cxnId="{8A5D3683-1026-43B5-A982-813DA261C84E}">
      <dgm:prSet/>
      <dgm:spPr/>
      <dgm:t>
        <a:bodyPr/>
        <a:lstStyle/>
        <a:p>
          <a:endParaRPr lang="en-US"/>
        </a:p>
      </dgm:t>
    </dgm:pt>
    <dgm:pt modelId="{B152278F-9649-450F-BAD5-56F5684B5CFD}" type="sibTrans" cxnId="{8A5D3683-1026-43B5-A982-813DA261C84E}">
      <dgm:prSet/>
      <dgm:spPr/>
      <dgm:t>
        <a:bodyPr/>
        <a:lstStyle/>
        <a:p>
          <a:endParaRPr lang="en-US"/>
        </a:p>
      </dgm:t>
    </dgm:pt>
    <dgm:pt modelId="{5B327AE0-9105-41F6-B232-A137824B77CF}">
      <dgm:prSet/>
      <dgm:spPr>
        <a:xfrm>
          <a:off x="4650560" y="850"/>
          <a:ext cx="1996241" cy="831784"/>
        </a:xfrm>
        <a:prstGeom prst="roundRect">
          <a:avLst/>
        </a:prstGeom>
        <a:solidFill>
          <a:srgbClr val="799C63"/>
        </a:solidFill>
        <a:ln w="12700" cap="flat" cmpd="sng" algn="ctr">
          <a:no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3. Recovery support</a:t>
          </a:r>
        </a:p>
      </dgm:t>
    </dgm:pt>
    <dgm:pt modelId="{6D96E3CD-C700-4CBA-AE13-58171D5F7F53}" type="parTrans" cxnId="{49C77414-54BC-4F55-B0EE-1380FD02E7FC}">
      <dgm:prSet/>
      <dgm:spPr/>
      <dgm:t>
        <a:bodyPr/>
        <a:lstStyle/>
        <a:p>
          <a:endParaRPr lang="en-US"/>
        </a:p>
      </dgm:t>
    </dgm:pt>
    <dgm:pt modelId="{44F70A73-0383-4CB8-A534-A5E32C6C6B13}" type="sibTrans" cxnId="{49C77414-54BC-4F55-B0EE-1380FD02E7FC}">
      <dgm:prSet/>
      <dgm:spPr/>
      <dgm:t>
        <a:bodyPr/>
        <a:lstStyle/>
        <a:p>
          <a:endParaRPr lang="en-US"/>
        </a:p>
      </dgm:t>
    </dgm:pt>
    <dgm:pt modelId="{9AE01DE5-49E8-4EA2-B367-729685A65826}">
      <dgm:prSet/>
      <dgm:spPr>
        <a:xfrm>
          <a:off x="380816" y="971265"/>
          <a:ext cx="1996241" cy="831784"/>
        </a:xfrm>
        <a:prstGeom prst="roundRect">
          <a:avLst/>
        </a:prstGeom>
        <a:solidFill>
          <a:srgbClr val="799C63"/>
        </a:solidFill>
        <a:ln w="12700" cap="flat" cmpd="sng" algn="ctr">
          <a:no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4. Recovery housing</a:t>
          </a:r>
        </a:p>
      </dgm:t>
    </dgm:pt>
    <dgm:pt modelId="{2B735209-16BB-4CC2-A93A-2D06A52F5F4F}" type="parTrans" cxnId="{66A549F3-0BCD-4592-ADFC-700AECEE1AD6}">
      <dgm:prSet/>
      <dgm:spPr/>
      <dgm:t>
        <a:bodyPr/>
        <a:lstStyle/>
        <a:p>
          <a:endParaRPr lang="en-US"/>
        </a:p>
      </dgm:t>
    </dgm:pt>
    <dgm:pt modelId="{945BBA57-1465-4757-836F-81DD0AA42788}" type="sibTrans" cxnId="{66A549F3-0BCD-4592-ADFC-700AECEE1AD6}">
      <dgm:prSet/>
      <dgm:spPr/>
      <dgm:t>
        <a:bodyPr/>
        <a:lstStyle/>
        <a:p>
          <a:endParaRPr lang="en-US"/>
        </a:p>
      </dgm:t>
    </dgm:pt>
    <dgm:pt modelId="{36C6D0FB-C349-4B23-86D3-A6594CF70A8A}">
      <dgm:prSet/>
      <dgm:spPr>
        <a:xfrm>
          <a:off x="2515688" y="971265"/>
          <a:ext cx="1996241" cy="831784"/>
        </a:xfrm>
        <a:prstGeom prst="roundRect">
          <a:avLst/>
        </a:prstGeom>
        <a:solidFill>
          <a:srgbClr val="799C63"/>
        </a:solidFill>
        <a:ln w="12700" cap="flat" cmpd="sng" algn="ctr">
          <a:no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5. Employment-related services</a:t>
          </a:r>
        </a:p>
      </dgm:t>
    </dgm:pt>
    <dgm:pt modelId="{4492CB81-69B1-4C21-B8F4-357E0F3DF5AB}" type="parTrans" cxnId="{4FEA28C0-05DC-41FC-8BDF-B3CC45B49337}">
      <dgm:prSet/>
      <dgm:spPr/>
      <dgm:t>
        <a:bodyPr/>
        <a:lstStyle/>
        <a:p>
          <a:endParaRPr lang="en-US"/>
        </a:p>
      </dgm:t>
    </dgm:pt>
    <dgm:pt modelId="{0C49C672-C1A8-47AB-B9B6-BF6ED607582F}" type="sibTrans" cxnId="{4FEA28C0-05DC-41FC-8BDF-B3CC45B49337}">
      <dgm:prSet/>
      <dgm:spPr/>
      <dgm:t>
        <a:bodyPr/>
        <a:lstStyle/>
        <a:p>
          <a:endParaRPr lang="en-US"/>
        </a:p>
      </dgm:t>
    </dgm:pt>
    <dgm:pt modelId="{0E8323D4-20B5-4BF1-BD48-717123ECBFF4}">
      <dgm:prSet/>
      <dgm:spPr>
        <a:xfrm>
          <a:off x="4650560" y="971265"/>
          <a:ext cx="1996241" cy="831784"/>
        </a:xfrm>
        <a:prstGeom prst="roundRect">
          <a:avLst/>
        </a:prstGeom>
        <a:solidFill>
          <a:srgbClr val="799C63">
            <a:alpha val="70000"/>
          </a:srgbClr>
        </a:solidFill>
        <a:ln w="12700" cap="flat" cmpd="sng" algn="ctr">
          <a:no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6. Early intervention</a:t>
          </a:r>
        </a:p>
      </dgm:t>
    </dgm:pt>
    <dgm:pt modelId="{AB573F32-C9DE-4A97-8709-A39D66036AC1}" type="parTrans" cxnId="{41778485-4899-46DC-8760-ECE77C3BE8BC}">
      <dgm:prSet/>
      <dgm:spPr/>
      <dgm:t>
        <a:bodyPr/>
        <a:lstStyle/>
        <a:p>
          <a:endParaRPr lang="en-US"/>
        </a:p>
      </dgm:t>
    </dgm:pt>
    <dgm:pt modelId="{2B54D4FD-7F68-4DD5-94E0-2696EE3F1B7D}" type="sibTrans" cxnId="{41778485-4899-46DC-8760-ECE77C3BE8BC}">
      <dgm:prSet/>
      <dgm:spPr/>
      <dgm:t>
        <a:bodyPr/>
        <a:lstStyle/>
        <a:p>
          <a:endParaRPr lang="en-US"/>
        </a:p>
      </dgm:t>
    </dgm:pt>
    <dgm:pt modelId="{6F49A941-D13B-4E5F-984D-2BB24E3B94B6}">
      <dgm:prSet/>
      <dgm:spPr>
        <a:xfrm>
          <a:off x="380816" y="1941680"/>
          <a:ext cx="1996241" cy="831784"/>
        </a:xfrm>
        <a:prstGeom prst="roundRect">
          <a:avLst/>
        </a:prstGeom>
        <a:solidFill>
          <a:srgbClr val="00653B"/>
        </a:solidFill>
        <a:ln w="12700" cap="flat" cmpd="sng" algn="ctr">
          <a:no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7. Community naloxone distribution</a:t>
          </a:r>
        </a:p>
      </dgm:t>
    </dgm:pt>
    <dgm:pt modelId="{B8C55C1B-7BC1-4748-940C-27246D096ED4}" type="parTrans" cxnId="{01BC113F-6F4F-4110-9EA3-EA0BB5C924B7}">
      <dgm:prSet/>
      <dgm:spPr/>
      <dgm:t>
        <a:bodyPr/>
        <a:lstStyle/>
        <a:p>
          <a:endParaRPr lang="en-US"/>
        </a:p>
      </dgm:t>
    </dgm:pt>
    <dgm:pt modelId="{81903C51-4027-4BB7-B927-8B9B832B4CA8}" type="sibTrans" cxnId="{01BC113F-6F4F-4110-9EA3-EA0BB5C924B7}">
      <dgm:prSet/>
      <dgm:spPr/>
      <dgm:t>
        <a:bodyPr/>
        <a:lstStyle/>
        <a:p>
          <a:endParaRPr lang="en-US"/>
        </a:p>
      </dgm:t>
    </dgm:pt>
    <dgm:pt modelId="{1D4AC7BE-192E-4660-ACF8-00D1D4C61875}">
      <dgm:prSet/>
      <dgm:spPr>
        <a:xfrm>
          <a:off x="2515688" y="1941680"/>
          <a:ext cx="1996241" cy="831784"/>
        </a:xfrm>
        <a:prstGeom prst="roundRect">
          <a:avLst/>
        </a:prstGeom>
        <a:solidFill>
          <a:srgbClr val="0E6127"/>
        </a:solidFill>
        <a:ln w="12700" cap="flat" cmpd="sng" algn="ctr">
          <a:solidFill>
            <a:srgbClr val="0E6127"/>
          </a:solid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8. Post-overdose response</a:t>
          </a:r>
        </a:p>
      </dgm:t>
    </dgm:pt>
    <dgm:pt modelId="{4491E588-F948-4355-B1A8-BF3A1AFF76ED}" type="parTrans" cxnId="{B5593F10-2B92-4A01-8B52-FFD1BB4C87F6}">
      <dgm:prSet/>
      <dgm:spPr/>
      <dgm:t>
        <a:bodyPr/>
        <a:lstStyle/>
        <a:p>
          <a:endParaRPr lang="en-US"/>
        </a:p>
      </dgm:t>
    </dgm:pt>
    <dgm:pt modelId="{67B585B8-E67E-40A7-B876-B825689BA4CB}" type="sibTrans" cxnId="{B5593F10-2B92-4A01-8B52-FFD1BB4C87F6}">
      <dgm:prSet/>
      <dgm:spPr/>
      <dgm:t>
        <a:bodyPr/>
        <a:lstStyle/>
        <a:p>
          <a:endParaRPr lang="en-US"/>
        </a:p>
      </dgm:t>
    </dgm:pt>
    <dgm:pt modelId="{85735D46-23B1-4B5F-8DE6-08A27A9FFD8A}">
      <dgm:prSet/>
      <dgm:spPr>
        <a:xfrm>
          <a:off x="4650560" y="1941680"/>
          <a:ext cx="1996241" cy="831784"/>
        </a:xfrm>
        <a:prstGeom prst="roundRect">
          <a:avLst/>
        </a:prstGeom>
        <a:solidFill>
          <a:srgbClr val="00653B"/>
        </a:solidFill>
        <a:ln w="12700" cap="flat" cmpd="sng" algn="ctr">
          <a:no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9. Syringe service programs (SSPs)</a:t>
          </a:r>
        </a:p>
      </dgm:t>
    </dgm:pt>
    <dgm:pt modelId="{B1D34D53-4921-420A-ABD8-083E8B84595E}" type="parTrans" cxnId="{CBDA3085-8ADF-43D8-86EA-1139A2281464}">
      <dgm:prSet/>
      <dgm:spPr/>
      <dgm:t>
        <a:bodyPr/>
        <a:lstStyle/>
        <a:p>
          <a:endParaRPr lang="en-US"/>
        </a:p>
      </dgm:t>
    </dgm:pt>
    <dgm:pt modelId="{00C39324-F178-4C9A-ADF3-CBC6B1466C2E}" type="sibTrans" cxnId="{CBDA3085-8ADF-43D8-86EA-1139A2281464}">
      <dgm:prSet/>
      <dgm:spPr/>
      <dgm:t>
        <a:bodyPr/>
        <a:lstStyle/>
        <a:p>
          <a:endParaRPr lang="en-US"/>
        </a:p>
      </dgm:t>
    </dgm:pt>
    <dgm:pt modelId="{0ACEC8DE-9B94-4C4D-B366-108F1BBB4139}">
      <dgm:prSet/>
      <dgm:spPr>
        <a:xfrm>
          <a:off x="380816" y="2912096"/>
          <a:ext cx="1996241" cy="831784"/>
        </a:xfrm>
        <a:prstGeom prst="roundRect">
          <a:avLst/>
        </a:prstGeom>
        <a:solidFill>
          <a:srgbClr val="FFC000">
            <a:lumMod val="75000"/>
          </a:srgbClr>
        </a:solidFill>
        <a:ln w="12700" cap="flat" cmpd="sng" algn="ctr">
          <a:solidFill>
            <a:srgbClr val="FFC000">
              <a:lumMod val="75000"/>
            </a:srgbClr>
          </a:solid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10. Legal system diversion</a:t>
          </a:r>
        </a:p>
      </dgm:t>
    </dgm:pt>
    <dgm:pt modelId="{946B917C-50CC-498D-BA46-159113E86138}" type="parTrans" cxnId="{225E5246-CCBF-492D-B059-664945365042}">
      <dgm:prSet/>
      <dgm:spPr/>
      <dgm:t>
        <a:bodyPr/>
        <a:lstStyle/>
        <a:p>
          <a:endParaRPr lang="en-US"/>
        </a:p>
      </dgm:t>
    </dgm:pt>
    <dgm:pt modelId="{BE9B400D-A81F-4A5E-A72C-D8469A9B3F89}" type="sibTrans" cxnId="{225E5246-CCBF-492D-B059-664945365042}">
      <dgm:prSet/>
      <dgm:spPr/>
      <dgm:t>
        <a:bodyPr/>
        <a:lstStyle/>
        <a:p>
          <a:endParaRPr lang="en-US"/>
        </a:p>
      </dgm:t>
    </dgm:pt>
    <dgm:pt modelId="{F9A592B9-0AC9-49E0-BF39-78ECA8D7E579}">
      <dgm:prSet/>
      <dgm:spPr>
        <a:xfrm>
          <a:off x="2515688" y="2912096"/>
          <a:ext cx="1996241" cy="831784"/>
        </a:xfrm>
        <a:prstGeom prst="roundRect">
          <a:avLst/>
        </a:prstGeom>
        <a:gradFill flip="none" rotWithShape="1">
          <a:gsLst>
            <a:gs pos="24000">
              <a:srgbClr val="FFC000">
                <a:lumMod val="75000"/>
              </a:srgbClr>
            </a:gs>
            <a:gs pos="67000">
              <a:srgbClr val="00383F"/>
            </a:gs>
          </a:gsLst>
          <a:lin ang="13500000" scaled="1"/>
          <a:tileRect/>
        </a:gradFill>
        <a:ln w="12700" cap="flat" cmpd="sng" algn="ctr">
          <a:no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11. Addiction treatment for incarcerated persons</a:t>
          </a:r>
        </a:p>
      </dgm:t>
    </dgm:pt>
    <dgm:pt modelId="{B8AA752C-F13D-41FB-8D60-B8676EB21061}" type="parTrans" cxnId="{90B162B8-1141-4B1B-BE81-100B07EEE725}">
      <dgm:prSet/>
      <dgm:spPr/>
      <dgm:t>
        <a:bodyPr/>
        <a:lstStyle/>
        <a:p>
          <a:endParaRPr lang="en-US"/>
        </a:p>
      </dgm:t>
    </dgm:pt>
    <dgm:pt modelId="{53EA6E33-2F1D-4B70-B177-0D87A260BC77}" type="sibTrans" cxnId="{90B162B8-1141-4B1B-BE81-100B07EEE725}">
      <dgm:prSet/>
      <dgm:spPr/>
      <dgm:t>
        <a:bodyPr/>
        <a:lstStyle/>
        <a:p>
          <a:endParaRPr lang="en-US"/>
        </a:p>
      </dgm:t>
    </dgm:pt>
    <dgm:pt modelId="{D891FEB7-38C4-478C-8771-3FC3407198FB}">
      <dgm:prSet/>
      <dgm:spPr>
        <a:xfrm>
          <a:off x="4650560" y="2912096"/>
          <a:ext cx="1996241" cy="831784"/>
        </a:xfrm>
        <a:prstGeom prst="roundRect">
          <a:avLst/>
        </a:prstGeom>
        <a:solidFill>
          <a:srgbClr val="FFC000">
            <a:lumMod val="75000"/>
          </a:srgbClr>
        </a:solidFill>
        <a:ln w="12700" cap="flat" cmpd="sng" algn="ctr">
          <a:solidFill>
            <a:srgbClr val="FFC000">
              <a:lumMod val="75000"/>
            </a:srgbClr>
          </a:solidFill>
          <a:prstDash val="solid"/>
          <a:miter lim="800000"/>
        </a:ln>
        <a:effectLst/>
      </dgm:spPr>
      <dgm:t>
        <a:bodyPr/>
        <a:lstStyle/>
        <a:p>
          <a:pPr>
            <a:buNone/>
          </a:pPr>
          <a:r>
            <a:rPr lang="en-US">
              <a:solidFill>
                <a:sysClr val="window" lastClr="FFFFFF"/>
              </a:solidFill>
              <a:latin typeface="Verdana" panose="020B0604030504040204" pitchFamily="34" charset="0"/>
              <a:ea typeface="Verdana" panose="020B0604030504040204" pitchFamily="34" charset="0"/>
              <a:cs typeface="+mn-cs"/>
            </a:rPr>
            <a:t>12. Reentry programs</a:t>
          </a:r>
        </a:p>
      </dgm:t>
    </dgm:pt>
    <dgm:pt modelId="{A8042314-763B-4270-891B-9B4F2CB08663}" type="parTrans" cxnId="{CA3BF110-DB61-41F8-93EC-01F898BC7671}">
      <dgm:prSet/>
      <dgm:spPr/>
      <dgm:t>
        <a:bodyPr/>
        <a:lstStyle/>
        <a:p>
          <a:endParaRPr lang="en-US"/>
        </a:p>
      </dgm:t>
    </dgm:pt>
    <dgm:pt modelId="{6F38C03A-7622-40F6-942F-11088BBC7B7F}" type="sibTrans" cxnId="{CA3BF110-DB61-41F8-93EC-01F898BC7671}">
      <dgm:prSet/>
      <dgm:spPr/>
      <dgm:t>
        <a:bodyPr/>
        <a:lstStyle/>
        <a:p>
          <a:endParaRPr lang="en-US"/>
        </a:p>
      </dgm:t>
    </dgm:pt>
    <dgm:pt modelId="{26D2FE3E-32F8-42E8-9DA2-F54198F6732F}" type="pres">
      <dgm:prSet presAssocID="{D1D61EEE-33DF-4987-BD76-BF3FC56AD41B}" presName="diagram" presStyleCnt="0">
        <dgm:presLayoutVars>
          <dgm:dir/>
          <dgm:resizeHandles val="exact"/>
        </dgm:presLayoutVars>
      </dgm:prSet>
      <dgm:spPr/>
    </dgm:pt>
    <dgm:pt modelId="{34537FA1-1AED-444C-BDF1-F060CDDFAF8A}" type="pres">
      <dgm:prSet presAssocID="{0F45AD15-63F8-41FD-822E-607D46645082}" presName="node" presStyleLbl="node1" presStyleIdx="0" presStyleCnt="12" custScaleX="143997">
        <dgm:presLayoutVars>
          <dgm:bulletEnabled val="1"/>
        </dgm:presLayoutVars>
      </dgm:prSet>
      <dgm:spPr>
        <a:prstGeom prst="roundRect">
          <a:avLst/>
        </a:prstGeom>
      </dgm:spPr>
    </dgm:pt>
    <dgm:pt modelId="{B6000245-57B1-4498-883B-549DAEFF9821}" type="pres">
      <dgm:prSet presAssocID="{DA2CE368-AD12-4BB9-90A6-93C344BE5383}" presName="sibTrans" presStyleCnt="0"/>
      <dgm:spPr/>
    </dgm:pt>
    <dgm:pt modelId="{17666F8E-3413-4FA6-B153-23ABB3CAED84}" type="pres">
      <dgm:prSet presAssocID="{E98A6B2A-1476-4489-9A66-8A244075C46C}" presName="node" presStyleLbl="node1" presStyleIdx="1" presStyleCnt="12" custScaleX="143997">
        <dgm:presLayoutVars>
          <dgm:bulletEnabled val="1"/>
        </dgm:presLayoutVars>
      </dgm:prSet>
      <dgm:spPr>
        <a:prstGeom prst="roundRect">
          <a:avLst/>
        </a:prstGeom>
      </dgm:spPr>
    </dgm:pt>
    <dgm:pt modelId="{2F25FB39-5A69-4BBE-A2BD-A8DBC9904326}" type="pres">
      <dgm:prSet presAssocID="{B152278F-9649-450F-BAD5-56F5684B5CFD}" presName="sibTrans" presStyleCnt="0"/>
      <dgm:spPr/>
    </dgm:pt>
    <dgm:pt modelId="{9DCCEF43-9681-4887-A3FC-FD64099D5AA8}" type="pres">
      <dgm:prSet presAssocID="{5B327AE0-9105-41F6-B232-A137824B77CF}" presName="node" presStyleLbl="node1" presStyleIdx="2" presStyleCnt="12" custScaleX="143997">
        <dgm:presLayoutVars>
          <dgm:bulletEnabled val="1"/>
        </dgm:presLayoutVars>
      </dgm:prSet>
      <dgm:spPr>
        <a:prstGeom prst="roundRect">
          <a:avLst/>
        </a:prstGeom>
      </dgm:spPr>
    </dgm:pt>
    <dgm:pt modelId="{DC53A117-EB58-4570-BC88-D1CC22416EF7}" type="pres">
      <dgm:prSet presAssocID="{44F70A73-0383-4CB8-A534-A5E32C6C6B13}" presName="sibTrans" presStyleCnt="0"/>
      <dgm:spPr/>
    </dgm:pt>
    <dgm:pt modelId="{98ACC06F-D90C-47C5-B732-70F5390AC9B7}" type="pres">
      <dgm:prSet presAssocID="{9AE01DE5-49E8-4EA2-B367-729685A65826}" presName="node" presStyleLbl="node1" presStyleIdx="3" presStyleCnt="12" custScaleX="143997">
        <dgm:presLayoutVars>
          <dgm:bulletEnabled val="1"/>
        </dgm:presLayoutVars>
      </dgm:prSet>
      <dgm:spPr>
        <a:prstGeom prst="roundRect">
          <a:avLst/>
        </a:prstGeom>
      </dgm:spPr>
    </dgm:pt>
    <dgm:pt modelId="{FFACF04D-3975-4CB8-A291-3A20C64392D6}" type="pres">
      <dgm:prSet presAssocID="{945BBA57-1465-4757-836F-81DD0AA42788}" presName="sibTrans" presStyleCnt="0"/>
      <dgm:spPr/>
    </dgm:pt>
    <dgm:pt modelId="{1F55540F-9A9E-4569-9E7B-26CEE1128C3C}" type="pres">
      <dgm:prSet presAssocID="{36C6D0FB-C349-4B23-86D3-A6594CF70A8A}" presName="node" presStyleLbl="node1" presStyleIdx="4" presStyleCnt="12" custScaleX="143997">
        <dgm:presLayoutVars>
          <dgm:bulletEnabled val="1"/>
        </dgm:presLayoutVars>
      </dgm:prSet>
      <dgm:spPr>
        <a:prstGeom prst="roundRect">
          <a:avLst/>
        </a:prstGeom>
      </dgm:spPr>
    </dgm:pt>
    <dgm:pt modelId="{21DF7AB7-AADB-4CF1-8006-97E689E05EA7}" type="pres">
      <dgm:prSet presAssocID="{0C49C672-C1A8-47AB-B9B6-BF6ED607582F}" presName="sibTrans" presStyleCnt="0"/>
      <dgm:spPr/>
    </dgm:pt>
    <dgm:pt modelId="{8BDF29E7-1A97-4460-B87E-05A089C74067}" type="pres">
      <dgm:prSet presAssocID="{0E8323D4-20B5-4BF1-BD48-717123ECBFF4}" presName="node" presStyleLbl="node1" presStyleIdx="5" presStyleCnt="12" custScaleX="143997">
        <dgm:presLayoutVars>
          <dgm:bulletEnabled val="1"/>
        </dgm:presLayoutVars>
      </dgm:prSet>
      <dgm:spPr>
        <a:prstGeom prst="roundRect">
          <a:avLst/>
        </a:prstGeom>
      </dgm:spPr>
    </dgm:pt>
    <dgm:pt modelId="{09E148C8-CB28-4CB2-9327-EFDEF2FB9A8F}" type="pres">
      <dgm:prSet presAssocID="{2B54D4FD-7F68-4DD5-94E0-2696EE3F1B7D}" presName="sibTrans" presStyleCnt="0"/>
      <dgm:spPr/>
    </dgm:pt>
    <dgm:pt modelId="{5C5E3C81-B47E-419D-BCC3-56B35051B47A}" type="pres">
      <dgm:prSet presAssocID="{6F49A941-D13B-4E5F-984D-2BB24E3B94B6}" presName="node" presStyleLbl="node1" presStyleIdx="6" presStyleCnt="12" custScaleX="143997">
        <dgm:presLayoutVars>
          <dgm:bulletEnabled val="1"/>
        </dgm:presLayoutVars>
      </dgm:prSet>
      <dgm:spPr>
        <a:prstGeom prst="roundRect">
          <a:avLst/>
        </a:prstGeom>
      </dgm:spPr>
    </dgm:pt>
    <dgm:pt modelId="{EED31B1B-3551-40B5-8D56-4436B7EB8876}" type="pres">
      <dgm:prSet presAssocID="{81903C51-4027-4BB7-B927-8B9B832B4CA8}" presName="sibTrans" presStyleCnt="0"/>
      <dgm:spPr/>
    </dgm:pt>
    <dgm:pt modelId="{3753A175-BC34-4780-918F-407A83F86EA9}" type="pres">
      <dgm:prSet presAssocID="{1D4AC7BE-192E-4660-ACF8-00D1D4C61875}" presName="node" presStyleLbl="node1" presStyleIdx="7" presStyleCnt="12" custScaleX="143997">
        <dgm:presLayoutVars>
          <dgm:bulletEnabled val="1"/>
        </dgm:presLayoutVars>
      </dgm:prSet>
      <dgm:spPr>
        <a:prstGeom prst="roundRect">
          <a:avLst/>
        </a:prstGeom>
      </dgm:spPr>
    </dgm:pt>
    <dgm:pt modelId="{504BCF9D-0E93-4A89-91C6-8F2271D088F5}" type="pres">
      <dgm:prSet presAssocID="{67B585B8-E67E-40A7-B876-B825689BA4CB}" presName="sibTrans" presStyleCnt="0"/>
      <dgm:spPr/>
    </dgm:pt>
    <dgm:pt modelId="{FDDE7F25-7CF2-4210-A520-30BD2BF6E2AA}" type="pres">
      <dgm:prSet presAssocID="{85735D46-23B1-4B5F-8DE6-08A27A9FFD8A}" presName="node" presStyleLbl="node1" presStyleIdx="8" presStyleCnt="12" custScaleX="143997">
        <dgm:presLayoutVars>
          <dgm:bulletEnabled val="1"/>
        </dgm:presLayoutVars>
      </dgm:prSet>
      <dgm:spPr>
        <a:prstGeom prst="roundRect">
          <a:avLst/>
        </a:prstGeom>
      </dgm:spPr>
    </dgm:pt>
    <dgm:pt modelId="{31197E08-9D8D-4425-81A1-C9069D9288B6}" type="pres">
      <dgm:prSet presAssocID="{00C39324-F178-4C9A-ADF3-CBC6B1466C2E}" presName="sibTrans" presStyleCnt="0"/>
      <dgm:spPr/>
    </dgm:pt>
    <dgm:pt modelId="{9EDE7F9A-33C5-4FD6-B537-156F2E6E2D5C}" type="pres">
      <dgm:prSet presAssocID="{0ACEC8DE-9B94-4C4D-B366-108F1BBB4139}" presName="node" presStyleLbl="node1" presStyleIdx="9" presStyleCnt="12" custScaleX="143997">
        <dgm:presLayoutVars>
          <dgm:bulletEnabled val="1"/>
        </dgm:presLayoutVars>
      </dgm:prSet>
      <dgm:spPr>
        <a:prstGeom prst="roundRect">
          <a:avLst/>
        </a:prstGeom>
      </dgm:spPr>
    </dgm:pt>
    <dgm:pt modelId="{8285D1EF-C313-43FF-B982-92BD05963382}" type="pres">
      <dgm:prSet presAssocID="{BE9B400D-A81F-4A5E-A72C-D8469A9B3F89}" presName="sibTrans" presStyleCnt="0"/>
      <dgm:spPr/>
    </dgm:pt>
    <dgm:pt modelId="{6CE4EE9D-9AE4-4C70-A90B-DCE63390DC06}" type="pres">
      <dgm:prSet presAssocID="{F9A592B9-0AC9-49E0-BF39-78ECA8D7E579}" presName="node" presStyleLbl="node1" presStyleIdx="10" presStyleCnt="12" custScaleX="143997">
        <dgm:presLayoutVars>
          <dgm:bulletEnabled val="1"/>
        </dgm:presLayoutVars>
      </dgm:prSet>
      <dgm:spPr>
        <a:prstGeom prst="roundRect">
          <a:avLst/>
        </a:prstGeom>
      </dgm:spPr>
    </dgm:pt>
    <dgm:pt modelId="{85A29585-2EFF-4E6A-807F-BE6066735A65}" type="pres">
      <dgm:prSet presAssocID="{53EA6E33-2F1D-4B70-B177-0D87A260BC77}" presName="sibTrans" presStyleCnt="0"/>
      <dgm:spPr/>
    </dgm:pt>
    <dgm:pt modelId="{76302089-BE02-4A4D-8504-74FD1EC656B2}" type="pres">
      <dgm:prSet presAssocID="{D891FEB7-38C4-478C-8771-3FC3407198FB}" presName="node" presStyleLbl="node1" presStyleIdx="11" presStyleCnt="12" custScaleX="143997">
        <dgm:presLayoutVars>
          <dgm:bulletEnabled val="1"/>
        </dgm:presLayoutVars>
      </dgm:prSet>
      <dgm:spPr>
        <a:prstGeom prst="roundRect">
          <a:avLst/>
        </a:prstGeom>
      </dgm:spPr>
    </dgm:pt>
  </dgm:ptLst>
  <dgm:cxnLst>
    <dgm:cxn modelId="{58394005-F9A1-483D-BFC1-EBB611CB9B3E}" type="presOf" srcId="{0E8323D4-20B5-4BF1-BD48-717123ECBFF4}" destId="{8BDF29E7-1A97-4460-B87E-05A089C74067}" srcOrd="0" destOrd="0" presId="urn:microsoft.com/office/officeart/2005/8/layout/default"/>
    <dgm:cxn modelId="{B5593F10-2B92-4A01-8B52-FFD1BB4C87F6}" srcId="{D1D61EEE-33DF-4987-BD76-BF3FC56AD41B}" destId="{1D4AC7BE-192E-4660-ACF8-00D1D4C61875}" srcOrd="7" destOrd="0" parTransId="{4491E588-F948-4355-B1A8-BF3A1AFF76ED}" sibTransId="{67B585B8-E67E-40A7-B876-B825689BA4CB}"/>
    <dgm:cxn modelId="{CA3BF110-DB61-41F8-93EC-01F898BC7671}" srcId="{D1D61EEE-33DF-4987-BD76-BF3FC56AD41B}" destId="{D891FEB7-38C4-478C-8771-3FC3407198FB}" srcOrd="11" destOrd="0" parTransId="{A8042314-763B-4270-891B-9B4F2CB08663}" sibTransId="{6F38C03A-7622-40F6-942F-11088BBC7B7F}"/>
    <dgm:cxn modelId="{308DCC11-6CF6-40BB-A0CA-9D81DBA2A207}" type="presOf" srcId="{36C6D0FB-C349-4B23-86D3-A6594CF70A8A}" destId="{1F55540F-9A9E-4569-9E7B-26CEE1128C3C}" srcOrd="0" destOrd="0" presId="urn:microsoft.com/office/officeart/2005/8/layout/default"/>
    <dgm:cxn modelId="{49C77414-54BC-4F55-B0EE-1380FD02E7FC}" srcId="{D1D61EEE-33DF-4987-BD76-BF3FC56AD41B}" destId="{5B327AE0-9105-41F6-B232-A137824B77CF}" srcOrd="2" destOrd="0" parTransId="{6D96E3CD-C700-4CBA-AE13-58171D5F7F53}" sibTransId="{44F70A73-0383-4CB8-A534-A5E32C6C6B13}"/>
    <dgm:cxn modelId="{B9967F18-2322-4D6E-8247-590CEFCB40FE}" type="presOf" srcId="{D1D61EEE-33DF-4987-BD76-BF3FC56AD41B}" destId="{26D2FE3E-32F8-42E8-9DA2-F54198F6732F}" srcOrd="0" destOrd="0" presId="urn:microsoft.com/office/officeart/2005/8/layout/default"/>
    <dgm:cxn modelId="{9F8B6D22-6E3C-4B4E-BE2F-96D7F3D98B6B}" type="presOf" srcId="{E98A6B2A-1476-4489-9A66-8A244075C46C}" destId="{17666F8E-3413-4FA6-B153-23ABB3CAED84}" srcOrd="0" destOrd="0" presId="urn:microsoft.com/office/officeart/2005/8/layout/default"/>
    <dgm:cxn modelId="{01BC113F-6F4F-4110-9EA3-EA0BB5C924B7}" srcId="{D1D61EEE-33DF-4987-BD76-BF3FC56AD41B}" destId="{6F49A941-D13B-4E5F-984D-2BB24E3B94B6}" srcOrd="6" destOrd="0" parTransId="{B8C55C1B-7BC1-4748-940C-27246D096ED4}" sibTransId="{81903C51-4027-4BB7-B927-8B9B832B4CA8}"/>
    <dgm:cxn modelId="{225E5246-CCBF-492D-B059-664945365042}" srcId="{D1D61EEE-33DF-4987-BD76-BF3FC56AD41B}" destId="{0ACEC8DE-9B94-4C4D-B366-108F1BBB4139}" srcOrd="9" destOrd="0" parTransId="{946B917C-50CC-498D-BA46-159113E86138}" sibTransId="{BE9B400D-A81F-4A5E-A72C-D8469A9B3F89}"/>
    <dgm:cxn modelId="{AA22B654-8FFD-4667-8385-F70590E87E64}" type="presOf" srcId="{0ACEC8DE-9B94-4C4D-B366-108F1BBB4139}" destId="{9EDE7F9A-33C5-4FD6-B537-156F2E6E2D5C}" srcOrd="0" destOrd="0" presId="urn:microsoft.com/office/officeart/2005/8/layout/default"/>
    <dgm:cxn modelId="{7BA11B58-A8F3-42D6-8292-5D31844CC2FA}" type="presOf" srcId="{85735D46-23B1-4B5F-8DE6-08A27A9FFD8A}" destId="{FDDE7F25-7CF2-4210-A520-30BD2BF6E2AA}" srcOrd="0" destOrd="0" presId="urn:microsoft.com/office/officeart/2005/8/layout/default"/>
    <dgm:cxn modelId="{8FA51159-A224-44E0-9A1C-3E72CF54A3B2}" type="presOf" srcId="{1D4AC7BE-192E-4660-ACF8-00D1D4C61875}" destId="{3753A175-BC34-4780-918F-407A83F86EA9}" srcOrd="0" destOrd="0" presId="urn:microsoft.com/office/officeart/2005/8/layout/default"/>
    <dgm:cxn modelId="{3D8D1E79-BF64-44EC-B174-0F38F0E24EE3}" type="presOf" srcId="{D891FEB7-38C4-478C-8771-3FC3407198FB}" destId="{76302089-BE02-4A4D-8504-74FD1EC656B2}" srcOrd="0" destOrd="0" presId="urn:microsoft.com/office/officeart/2005/8/layout/default"/>
    <dgm:cxn modelId="{8A5D3683-1026-43B5-A982-813DA261C84E}" srcId="{D1D61EEE-33DF-4987-BD76-BF3FC56AD41B}" destId="{E98A6B2A-1476-4489-9A66-8A244075C46C}" srcOrd="1" destOrd="0" parTransId="{647EF5E4-351D-4A37-89EF-8AFFCA0152BE}" sibTransId="{B152278F-9649-450F-BAD5-56F5684B5CFD}"/>
    <dgm:cxn modelId="{19F85584-BC08-49CC-B029-5B6E33814DAE}" type="presOf" srcId="{0F45AD15-63F8-41FD-822E-607D46645082}" destId="{34537FA1-1AED-444C-BDF1-F060CDDFAF8A}" srcOrd="0" destOrd="0" presId="urn:microsoft.com/office/officeart/2005/8/layout/default"/>
    <dgm:cxn modelId="{CBDA3085-8ADF-43D8-86EA-1139A2281464}" srcId="{D1D61EEE-33DF-4987-BD76-BF3FC56AD41B}" destId="{85735D46-23B1-4B5F-8DE6-08A27A9FFD8A}" srcOrd="8" destOrd="0" parTransId="{B1D34D53-4921-420A-ABD8-083E8B84595E}" sibTransId="{00C39324-F178-4C9A-ADF3-CBC6B1466C2E}"/>
    <dgm:cxn modelId="{41778485-4899-46DC-8760-ECE77C3BE8BC}" srcId="{D1D61EEE-33DF-4987-BD76-BF3FC56AD41B}" destId="{0E8323D4-20B5-4BF1-BD48-717123ECBFF4}" srcOrd="5" destOrd="0" parTransId="{AB573F32-C9DE-4A97-8709-A39D66036AC1}" sibTransId="{2B54D4FD-7F68-4DD5-94E0-2696EE3F1B7D}"/>
    <dgm:cxn modelId="{2BE5E885-6CB0-4440-B784-E9636FF60ABD}" type="presOf" srcId="{5B327AE0-9105-41F6-B232-A137824B77CF}" destId="{9DCCEF43-9681-4887-A3FC-FD64099D5AA8}" srcOrd="0" destOrd="0" presId="urn:microsoft.com/office/officeart/2005/8/layout/default"/>
    <dgm:cxn modelId="{8E3E9FA2-7593-48B1-8410-A831F559F34A}" srcId="{D1D61EEE-33DF-4987-BD76-BF3FC56AD41B}" destId="{0F45AD15-63F8-41FD-822E-607D46645082}" srcOrd="0" destOrd="0" parTransId="{36E18745-9CAD-4C94-B85D-91E2B0D8860A}" sibTransId="{DA2CE368-AD12-4BB9-90A6-93C344BE5383}"/>
    <dgm:cxn modelId="{8635D8A5-AAD4-4CA8-B0D4-8D8D97B97E71}" type="presOf" srcId="{9AE01DE5-49E8-4EA2-B367-729685A65826}" destId="{98ACC06F-D90C-47C5-B732-70F5390AC9B7}" srcOrd="0" destOrd="0" presId="urn:microsoft.com/office/officeart/2005/8/layout/default"/>
    <dgm:cxn modelId="{90B162B8-1141-4B1B-BE81-100B07EEE725}" srcId="{D1D61EEE-33DF-4987-BD76-BF3FC56AD41B}" destId="{F9A592B9-0AC9-49E0-BF39-78ECA8D7E579}" srcOrd="10" destOrd="0" parTransId="{B8AA752C-F13D-41FB-8D60-B8676EB21061}" sibTransId="{53EA6E33-2F1D-4B70-B177-0D87A260BC77}"/>
    <dgm:cxn modelId="{9CF781B9-3B53-45D0-933C-A1CC15788D54}" type="presOf" srcId="{6F49A941-D13B-4E5F-984D-2BB24E3B94B6}" destId="{5C5E3C81-B47E-419D-BCC3-56B35051B47A}" srcOrd="0" destOrd="0" presId="urn:microsoft.com/office/officeart/2005/8/layout/default"/>
    <dgm:cxn modelId="{4FEA28C0-05DC-41FC-8BDF-B3CC45B49337}" srcId="{D1D61EEE-33DF-4987-BD76-BF3FC56AD41B}" destId="{36C6D0FB-C349-4B23-86D3-A6594CF70A8A}" srcOrd="4" destOrd="0" parTransId="{4492CB81-69B1-4C21-B8F4-357E0F3DF5AB}" sibTransId="{0C49C672-C1A8-47AB-B9B6-BF6ED607582F}"/>
    <dgm:cxn modelId="{0C3171C1-84A2-461E-A3C8-947D4741FFE7}" type="presOf" srcId="{F9A592B9-0AC9-49E0-BF39-78ECA8D7E579}" destId="{6CE4EE9D-9AE4-4C70-A90B-DCE63390DC06}" srcOrd="0" destOrd="0" presId="urn:microsoft.com/office/officeart/2005/8/layout/default"/>
    <dgm:cxn modelId="{66A549F3-0BCD-4592-ADFC-700AECEE1AD6}" srcId="{D1D61EEE-33DF-4987-BD76-BF3FC56AD41B}" destId="{9AE01DE5-49E8-4EA2-B367-729685A65826}" srcOrd="3" destOrd="0" parTransId="{2B735209-16BB-4CC2-A93A-2D06A52F5F4F}" sibTransId="{945BBA57-1465-4757-836F-81DD0AA42788}"/>
    <dgm:cxn modelId="{5ED5E3E9-449A-4203-B936-A96F50B3FF44}" type="presParOf" srcId="{26D2FE3E-32F8-42E8-9DA2-F54198F6732F}" destId="{34537FA1-1AED-444C-BDF1-F060CDDFAF8A}" srcOrd="0" destOrd="0" presId="urn:microsoft.com/office/officeart/2005/8/layout/default"/>
    <dgm:cxn modelId="{37B18CE3-630D-4A36-B0E7-79D98D7B33B6}" type="presParOf" srcId="{26D2FE3E-32F8-42E8-9DA2-F54198F6732F}" destId="{B6000245-57B1-4498-883B-549DAEFF9821}" srcOrd="1" destOrd="0" presId="urn:microsoft.com/office/officeart/2005/8/layout/default"/>
    <dgm:cxn modelId="{4E540557-8F08-4E2B-B13E-8D75A28C7D0E}" type="presParOf" srcId="{26D2FE3E-32F8-42E8-9DA2-F54198F6732F}" destId="{17666F8E-3413-4FA6-B153-23ABB3CAED84}" srcOrd="2" destOrd="0" presId="urn:microsoft.com/office/officeart/2005/8/layout/default"/>
    <dgm:cxn modelId="{A079E216-CF44-459C-994C-B4E89BB6D55C}" type="presParOf" srcId="{26D2FE3E-32F8-42E8-9DA2-F54198F6732F}" destId="{2F25FB39-5A69-4BBE-A2BD-A8DBC9904326}" srcOrd="3" destOrd="0" presId="urn:microsoft.com/office/officeart/2005/8/layout/default"/>
    <dgm:cxn modelId="{519361ED-1E99-4FEF-B160-F27A64B95D41}" type="presParOf" srcId="{26D2FE3E-32F8-42E8-9DA2-F54198F6732F}" destId="{9DCCEF43-9681-4887-A3FC-FD64099D5AA8}" srcOrd="4" destOrd="0" presId="urn:microsoft.com/office/officeart/2005/8/layout/default"/>
    <dgm:cxn modelId="{2674EF92-33FC-43B4-8C85-BB06643735C5}" type="presParOf" srcId="{26D2FE3E-32F8-42E8-9DA2-F54198F6732F}" destId="{DC53A117-EB58-4570-BC88-D1CC22416EF7}" srcOrd="5" destOrd="0" presId="urn:microsoft.com/office/officeart/2005/8/layout/default"/>
    <dgm:cxn modelId="{C0EE2562-32DF-408E-8F9A-545DB68DAB3F}" type="presParOf" srcId="{26D2FE3E-32F8-42E8-9DA2-F54198F6732F}" destId="{98ACC06F-D90C-47C5-B732-70F5390AC9B7}" srcOrd="6" destOrd="0" presId="urn:microsoft.com/office/officeart/2005/8/layout/default"/>
    <dgm:cxn modelId="{0FB704C6-559A-49C9-BAB0-11B1BEE37DDA}" type="presParOf" srcId="{26D2FE3E-32F8-42E8-9DA2-F54198F6732F}" destId="{FFACF04D-3975-4CB8-A291-3A20C64392D6}" srcOrd="7" destOrd="0" presId="urn:microsoft.com/office/officeart/2005/8/layout/default"/>
    <dgm:cxn modelId="{7E81924B-6E96-4473-B036-DB2594AA230A}" type="presParOf" srcId="{26D2FE3E-32F8-42E8-9DA2-F54198F6732F}" destId="{1F55540F-9A9E-4569-9E7B-26CEE1128C3C}" srcOrd="8" destOrd="0" presId="urn:microsoft.com/office/officeart/2005/8/layout/default"/>
    <dgm:cxn modelId="{253542C5-0950-49BA-ACB9-62F5EBAA7106}" type="presParOf" srcId="{26D2FE3E-32F8-42E8-9DA2-F54198F6732F}" destId="{21DF7AB7-AADB-4CF1-8006-97E689E05EA7}" srcOrd="9" destOrd="0" presId="urn:microsoft.com/office/officeart/2005/8/layout/default"/>
    <dgm:cxn modelId="{A21CF6C4-2C09-45ED-B85D-ABADC81C5311}" type="presParOf" srcId="{26D2FE3E-32F8-42E8-9DA2-F54198F6732F}" destId="{8BDF29E7-1A97-4460-B87E-05A089C74067}" srcOrd="10" destOrd="0" presId="urn:microsoft.com/office/officeart/2005/8/layout/default"/>
    <dgm:cxn modelId="{A9665C3F-07F9-456E-BAC8-9DF82A021B1E}" type="presParOf" srcId="{26D2FE3E-32F8-42E8-9DA2-F54198F6732F}" destId="{09E148C8-CB28-4CB2-9327-EFDEF2FB9A8F}" srcOrd="11" destOrd="0" presId="urn:microsoft.com/office/officeart/2005/8/layout/default"/>
    <dgm:cxn modelId="{D7F9B138-DB8B-4C97-83E1-41508CA77F7F}" type="presParOf" srcId="{26D2FE3E-32F8-42E8-9DA2-F54198F6732F}" destId="{5C5E3C81-B47E-419D-BCC3-56B35051B47A}" srcOrd="12" destOrd="0" presId="urn:microsoft.com/office/officeart/2005/8/layout/default"/>
    <dgm:cxn modelId="{4BF872E9-81EE-4987-85C6-1A52AE1BEDBF}" type="presParOf" srcId="{26D2FE3E-32F8-42E8-9DA2-F54198F6732F}" destId="{EED31B1B-3551-40B5-8D56-4436B7EB8876}" srcOrd="13" destOrd="0" presId="urn:microsoft.com/office/officeart/2005/8/layout/default"/>
    <dgm:cxn modelId="{5779A3EB-AD3E-4D0C-B505-BDC09200955D}" type="presParOf" srcId="{26D2FE3E-32F8-42E8-9DA2-F54198F6732F}" destId="{3753A175-BC34-4780-918F-407A83F86EA9}" srcOrd="14" destOrd="0" presId="urn:microsoft.com/office/officeart/2005/8/layout/default"/>
    <dgm:cxn modelId="{A60997F3-8475-4C0D-B48D-4C9AC7C101EA}" type="presParOf" srcId="{26D2FE3E-32F8-42E8-9DA2-F54198F6732F}" destId="{504BCF9D-0E93-4A89-91C6-8F2271D088F5}" srcOrd="15" destOrd="0" presId="urn:microsoft.com/office/officeart/2005/8/layout/default"/>
    <dgm:cxn modelId="{236E2628-CFB3-47F3-B45E-EC4DCE55AF66}" type="presParOf" srcId="{26D2FE3E-32F8-42E8-9DA2-F54198F6732F}" destId="{FDDE7F25-7CF2-4210-A520-30BD2BF6E2AA}" srcOrd="16" destOrd="0" presId="urn:microsoft.com/office/officeart/2005/8/layout/default"/>
    <dgm:cxn modelId="{8401920C-35C0-4BA9-9714-48C61AEEBFA6}" type="presParOf" srcId="{26D2FE3E-32F8-42E8-9DA2-F54198F6732F}" destId="{31197E08-9D8D-4425-81A1-C9069D9288B6}" srcOrd="17" destOrd="0" presId="urn:microsoft.com/office/officeart/2005/8/layout/default"/>
    <dgm:cxn modelId="{4F1C29F1-95B0-431F-BE96-22A4F4C3A0F6}" type="presParOf" srcId="{26D2FE3E-32F8-42E8-9DA2-F54198F6732F}" destId="{9EDE7F9A-33C5-4FD6-B537-156F2E6E2D5C}" srcOrd="18" destOrd="0" presId="urn:microsoft.com/office/officeart/2005/8/layout/default"/>
    <dgm:cxn modelId="{93749D81-CBD3-45DF-8D3A-EDA4E36CFA7E}" type="presParOf" srcId="{26D2FE3E-32F8-42E8-9DA2-F54198F6732F}" destId="{8285D1EF-C313-43FF-B982-92BD05963382}" srcOrd="19" destOrd="0" presId="urn:microsoft.com/office/officeart/2005/8/layout/default"/>
    <dgm:cxn modelId="{AAF89CA2-03B5-4B7D-8DF1-B2D1420E604A}" type="presParOf" srcId="{26D2FE3E-32F8-42E8-9DA2-F54198F6732F}" destId="{6CE4EE9D-9AE4-4C70-A90B-DCE63390DC06}" srcOrd="20" destOrd="0" presId="urn:microsoft.com/office/officeart/2005/8/layout/default"/>
    <dgm:cxn modelId="{58ED1EE6-5C9E-441E-B350-5B9AD9FAA348}" type="presParOf" srcId="{26D2FE3E-32F8-42E8-9DA2-F54198F6732F}" destId="{85A29585-2EFF-4E6A-807F-BE6066735A65}" srcOrd="21" destOrd="0" presId="urn:microsoft.com/office/officeart/2005/8/layout/default"/>
    <dgm:cxn modelId="{4667F0F0-4BA4-4010-B5F7-E1B1F727B9B5}" type="presParOf" srcId="{26D2FE3E-32F8-42E8-9DA2-F54198F6732F}" destId="{76302089-BE02-4A4D-8504-74FD1EC656B2}"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77F44-07C9-410F-8CBA-4FAD69425902}">
      <dsp:nvSpPr>
        <dsp:cNvPr id="0" name=""/>
        <dsp:cNvSpPr/>
      </dsp:nvSpPr>
      <dsp:spPr>
        <a:xfrm>
          <a:off x="2189523" y="0"/>
          <a:ext cx="4022861" cy="4022861"/>
        </a:xfrm>
        <a:prstGeom prst="ellipse">
          <a:avLst/>
        </a:prstGeom>
        <a:solidFill>
          <a:srgbClr val="70AD47">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 lastClr="FFFFFF"/>
              </a:solidFill>
              <a:latin typeface="Calibri" panose="020F0502020204030204"/>
              <a:ea typeface="+mn-ea"/>
              <a:cs typeface="+mn-cs"/>
            </a:rPr>
            <a:t>Culture/ Society</a:t>
          </a:r>
        </a:p>
      </dsp:txBody>
      <dsp:txXfrm>
        <a:off x="3803280" y="289513"/>
        <a:ext cx="795347" cy="426689"/>
      </dsp:txXfrm>
    </dsp:sp>
    <dsp:sp modelId="{EE13106F-09C5-4D72-9E4F-6E4B8FC6FCB1}">
      <dsp:nvSpPr>
        <dsp:cNvPr id="0" name=""/>
        <dsp:cNvSpPr/>
      </dsp:nvSpPr>
      <dsp:spPr>
        <a:xfrm>
          <a:off x="2591809" y="804572"/>
          <a:ext cx="3218288" cy="3218288"/>
        </a:xfrm>
        <a:prstGeom prst="ellipse">
          <a:avLst/>
        </a:prstGeom>
        <a:solidFill>
          <a:srgbClr val="FFC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Calibri" panose="020F0502020204030204"/>
              <a:ea typeface="+mn-ea"/>
              <a:cs typeface="+mn-cs"/>
            </a:rPr>
            <a:t>Community/ Organizations</a:t>
          </a:r>
        </a:p>
      </dsp:txBody>
      <dsp:txXfrm>
        <a:off x="3803280" y="1082504"/>
        <a:ext cx="795347" cy="409621"/>
      </dsp:txXfrm>
    </dsp:sp>
    <dsp:sp modelId="{6A8AE8E4-1EC9-48C4-A7EE-6404D293A4A8}">
      <dsp:nvSpPr>
        <dsp:cNvPr id="0" name=""/>
        <dsp:cNvSpPr/>
      </dsp:nvSpPr>
      <dsp:spPr>
        <a:xfrm>
          <a:off x="2994095" y="1609144"/>
          <a:ext cx="2413716" cy="2413716"/>
        </a:xfrm>
        <a:prstGeom prst="ellipse">
          <a:avLst/>
        </a:prstGeom>
        <a:solidFill>
          <a:srgbClr val="4472C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ysClr val="window" lastClr="FFFFFF"/>
              </a:solidFill>
              <a:latin typeface="Calibri" panose="020F0502020204030204"/>
              <a:ea typeface="+mn-ea"/>
              <a:cs typeface="+mn-cs"/>
            </a:rPr>
            <a:t>Relationships</a:t>
          </a:r>
        </a:p>
      </dsp:txBody>
      <dsp:txXfrm>
        <a:off x="3803280" y="1869706"/>
        <a:ext cx="795347" cy="384020"/>
      </dsp:txXfrm>
    </dsp:sp>
    <dsp:sp modelId="{F8D38D39-B406-4096-91EF-A8D59E1C73D7}">
      <dsp:nvSpPr>
        <dsp:cNvPr id="0" name=""/>
        <dsp:cNvSpPr/>
      </dsp:nvSpPr>
      <dsp:spPr>
        <a:xfrm>
          <a:off x="3396381" y="2413716"/>
          <a:ext cx="1609144" cy="1609144"/>
        </a:xfrm>
        <a:prstGeom prst="ellipse">
          <a:avLst/>
        </a:prstGeom>
        <a:solidFill>
          <a:srgbClr val="ED7D3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ysClr val="window" lastClr="FFFFFF"/>
              </a:solidFill>
              <a:latin typeface="Calibri" panose="020F0502020204030204"/>
              <a:ea typeface="+mn-ea"/>
              <a:cs typeface="+mn-cs"/>
            </a:rPr>
            <a:t>Individual</a:t>
          </a:r>
        </a:p>
      </dsp:txBody>
      <dsp:txXfrm>
        <a:off x="3798667" y="2933829"/>
        <a:ext cx="804572" cy="568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37FA1-1AED-444C-BDF1-F060CDDFAF8A}">
      <dsp:nvSpPr>
        <dsp:cNvPr id="0" name=""/>
        <dsp:cNvSpPr/>
      </dsp:nvSpPr>
      <dsp:spPr>
        <a:xfrm>
          <a:off x="380816" y="850"/>
          <a:ext cx="1996241" cy="831784"/>
        </a:xfrm>
        <a:prstGeom prst="roundRect">
          <a:avLst/>
        </a:prstGeom>
        <a:solidFill>
          <a:srgbClr val="7E7E7E"/>
        </a:solidFill>
        <a:ln w="12700" cap="flat" cmpd="sng" algn="ctr">
          <a:solidFill>
            <a:srgbClr val="7E7E7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1. Collaborative strategic planning</a:t>
          </a:r>
        </a:p>
      </dsp:txBody>
      <dsp:txXfrm>
        <a:off x="421420" y="41454"/>
        <a:ext cx="1915033" cy="750576"/>
      </dsp:txXfrm>
    </dsp:sp>
    <dsp:sp modelId="{17666F8E-3413-4FA6-B153-23ABB3CAED84}">
      <dsp:nvSpPr>
        <dsp:cNvPr id="0" name=""/>
        <dsp:cNvSpPr/>
      </dsp:nvSpPr>
      <dsp:spPr>
        <a:xfrm>
          <a:off x="2515688" y="850"/>
          <a:ext cx="1996241" cy="831784"/>
        </a:xfrm>
        <a:prstGeom prst="roundRect">
          <a:avLst/>
        </a:prstGeom>
        <a:solidFill>
          <a:srgbClr val="00383F"/>
        </a:solidFill>
        <a:ln w="12700" cap="flat" cmpd="sng" algn="ctr">
          <a:solidFill>
            <a:srgbClr val="00383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2. Evidence-based addiction treatment</a:t>
          </a:r>
        </a:p>
      </dsp:txBody>
      <dsp:txXfrm>
        <a:off x="2556292" y="41454"/>
        <a:ext cx="1915033" cy="750576"/>
      </dsp:txXfrm>
    </dsp:sp>
    <dsp:sp modelId="{9DCCEF43-9681-4887-A3FC-FD64099D5AA8}">
      <dsp:nvSpPr>
        <dsp:cNvPr id="0" name=""/>
        <dsp:cNvSpPr/>
      </dsp:nvSpPr>
      <dsp:spPr>
        <a:xfrm>
          <a:off x="4650560" y="850"/>
          <a:ext cx="1996241" cy="831784"/>
        </a:xfrm>
        <a:prstGeom prst="roundRect">
          <a:avLst/>
        </a:prstGeom>
        <a:solidFill>
          <a:srgbClr val="799C6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3. Recovery support</a:t>
          </a:r>
        </a:p>
      </dsp:txBody>
      <dsp:txXfrm>
        <a:off x="4691164" y="41454"/>
        <a:ext cx="1915033" cy="750576"/>
      </dsp:txXfrm>
    </dsp:sp>
    <dsp:sp modelId="{98ACC06F-D90C-47C5-B732-70F5390AC9B7}">
      <dsp:nvSpPr>
        <dsp:cNvPr id="0" name=""/>
        <dsp:cNvSpPr/>
      </dsp:nvSpPr>
      <dsp:spPr>
        <a:xfrm>
          <a:off x="380816" y="971265"/>
          <a:ext cx="1996241" cy="831784"/>
        </a:xfrm>
        <a:prstGeom prst="roundRect">
          <a:avLst/>
        </a:prstGeom>
        <a:solidFill>
          <a:srgbClr val="799C6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4. Recovery housing</a:t>
          </a:r>
        </a:p>
      </dsp:txBody>
      <dsp:txXfrm>
        <a:off x="421420" y="1011869"/>
        <a:ext cx="1915033" cy="750576"/>
      </dsp:txXfrm>
    </dsp:sp>
    <dsp:sp modelId="{1F55540F-9A9E-4569-9E7B-26CEE1128C3C}">
      <dsp:nvSpPr>
        <dsp:cNvPr id="0" name=""/>
        <dsp:cNvSpPr/>
      </dsp:nvSpPr>
      <dsp:spPr>
        <a:xfrm>
          <a:off x="2515688" y="971265"/>
          <a:ext cx="1996241" cy="831784"/>
        </a:xfrm>
        <a:prstGeom prst="roundRect">
          <a:avLst/>
        </a:prstGeom>
        <a:solidFill>
          <a:srgbClr val="799C6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5. Employment-related services</a:t>
          </a:r>
        </a:p>
      </dsp:txBody>
      <dsp:txXfrm>
        <a:off x="2556292" y="1011869"/>
        <a:ext cx="1915033" cy="750576"/>
      </dsp:txXfrm>
    </dsp:sp>
    <dsp:sp modelId="{8BDF29E7-1A97-4460-B87E-05A089C74067}">
      <dsp:nvSpPr>
        <dsp:cNvPr id="0" name=""/>
        <dsp:cNvSpPr/>
      </dsp:nvSpPr>
      <dsp:spPr>
        <a:xfrm>
          <a:off x="4650560" y="971265"/>
          <a:ext cx="1996241" cy="831784"/>
        </a:xfrm>
        <a:prstGeom prst="roundRect">
          <a:avLst/>
        </a:prstGeom>
        <a:solidFill>
          <a:srgbClr val="799C63">
            <a:alpha val="7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6. Early intervention</a:t>
          </a:r>
        </a:p>
      </dsp:txBody>
      <dsp:txXfrm>
        <a:off x="4691164" y="1011869"/>
        <a:ext cx="1915033" cy="750576"/>
      </dsp:txXfrm>
    </dsp:sp>
    <dsp:sp modelId="{5C5E3C81-B47E-419D-BCC3-56B35051B47A}">
      <dsp:nvSpPr>
        <dsp:cNvPr id="0" name=""/>
        <dsp:cNvSpPr/>
      </dsp:nvSpPr>
      <dsp:spPr>
        <a:xfrm>
          <a:off x="380816" y="1941680"/>
          <a:ext cx="1996241" cy="831784"/>
        </a:xfrm>
        <a:prstGeom prst="roundRect">
          <a:avLst/>
        </a:prstGeom>
        <a:solidFill>
          <a:srgbClr val="00653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7. Community naloxone distribution</a:t>
          </a:r>
        </a:p>
      </dsp:txBody>
      <dsp:txXfrm>
        <a:off x="421420" y="1982284"/>
        <a:ext cx="1915033" cy="750576"/>
      </dsp:txXfrm>
    </dsp:sp>
    <dsp:sp modelId="{3753A175-BC34-4780-918F-407A83F86EA9}">
      <dsp:nvSpPr>
        <dsp:cNvPr id="0" name=""/>
        <dsp:cNvSpPr/>
      </dsp:nvSpPr>
      <dsp:spPr>
        <a:xfrm>
          <a:off x="2515688" y="1941680"/>
          <a:ext cx="1996241" cy="831784"/>
        </a:xfrm>
        <a:prstGeom prst="roundRect">
          <a:avLst/>
        </a:prstGeom>
        <a:solidFill>
          <a:srgbClr val="0E6127"/>
        </a:solidFill>
        <a:ln w="12700" cap="flat" cmpd="sng" algn="ctr">
          <a:solidFill>
            <a:srgbClr val="0E612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8. Post-overdose response</a:t>
          </a:r>
        </a:p>
      </dsp:txBody>
      <dsp:txXfrm>
        <a:off x="2556292" y="1982284"/>
        <a:ext cx="1915033" cy="750576"/>
      </dsp:txXfrm>
    </dsp:sp>
    <dsp:sp modelId="{FDDE7F25-7CF2-4210-A520-30BD2BF6E2AA}">
      <dsp:nvSpPr>
        <dsp:cNvPr id="0" name=""/>
        <dsp:cNvSpPr/>
      </dsp:nvSpPr>
      <dsp:spPr>
        <a:xfrm>
          <a:off x="4650560" y="1941680"/>
          <a:ext cx="1996241" cy="831784"/>
        </a:xfrm>
        <a:prstGeom prst="roundRect">
          <a:avLst/>
        </a:prstGeom>
        <a:solidFill>
          <a:srgbClr val="00653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9. Syringe service programs (SSPs)</a:t>
          </a:r>
        </a:p>
      </dsp:txBody>
      <dsp:txXfrm>
        <a:off x="4691164" y="1982284"/>
        <a:ext cx="1915033" cy="750576"/>
      </dsp:txXfrm>
    </dsp:sp>
    <dsp:sp modelId="{9EDE7F9A-33C5-4FD6-B537-156F2E6E2D5C}">
      <dsp:nvSpPr>
        <dsp:cNvPr id="0" name=""/>
        <dsp:cNvSpPr/>
      </dsp:nvSpPr>
      <dsp:spPr>
        <a:xfrm>
          <a:off x="380816" y="2912096"/>
          <a:ext cx="1996241" cy="831784"/>
        </a:xfrm>
        <a:prstGeom prst="roundRect">
          <a:avLst/>
        </a:prstGeom>
        <a:solidFill>
          <a:srgbClr val="FFC000">
            <a:lumMod val="75000"/>
          </a:srgbClr>
        </a:solidFill>
        <a:ln w="12700" cap="flat" cmpd="sng" algn="ctr">
          <a:solidFill>
            <a:srgbClr val="FFC000">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10. Legal system diversion</a:t>
          </a:r>
        </a:p>
      </dsp:txBody>
      <dsp:txXfrm>
        <a:off x="421420" y="2952700"/>
        <a:ext cx="1915033" cy="750576"/>
      </dsp:txXfrm>
    </dsp:sp>
    <dsp:sp modelId="{6CE4EE9D-9AE4-4C70-A90B-DCE63390DC06}">
      <dsp:nvSpPr>
        <dsp:cNvPr id="0" name=""/>
        <dsp:cNvSpPr/>
      </dsp:nvSpPr>
      <dsp:spPr>
        <a:xfrm>
          <a:off x="2515688" y="2912096"/>
          <a:ext cx="1996241" cy="831784"/>
        </a:xfrm>
        <a:prstGeom prst="roundRect">
          <a:avLst/>
        </a:prstGeom>
        <a:gradFill flip="none" rotWithShape="1">
          <a:gsLst>
            <a:gs pos="24000">
              <a:srgbClr val="FFC000">
                <a:lumMod val="75000"/>
              </a:srgbClr>
            </a:gs>
            <a:gs pos="67000">
              <a:srgbClr val="00383F"/>
            </a:gs>
          </a:gsLst>
          <a:lin ang="135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11. Addiction treatment for incarcerated persons</a:t>
          </a:r>
        </a:p>
      </dsp:txBody>
      <dsp:txXfrm>
        <a:off x="2556292" y="2952700"/>
        <a:ext cx="1915033" cy="750576"/>
      </dsp:txXfrm>
    </dsp:sp>
    <dsp:sp modelId="{76302089-BE02-4A4D-8504-74FD1EC656B2}">
      <dsp:nvSpPr>
        <dsp:cNvPr id="0" name=""/>
        <dsp:cNvSpPr/>
      </dsp:nvSpPr>
      <dsp:spPr>
        <a:xfrm>
          <a:off x="4650560" y="2912096"/>
          <a:ext cx="1996241" cy="831784"/>
        </a:xfrm>
        <a:prstGeom prst="roundRect">
          <a:avLst/>
        </a:prstGeom>
        <a:solidFill>
          <a:srgbClr val="FFC000">
            <a:lumMod val="75000"/>
          </a:srgbClr>
        </a:solidFill>
        <a:ln w="12700" cap="flat" cmpd="sng" algn="ctr">
          <a:solidFill>
            <a:srgbClr val="FFC000">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Verdana" panose="020B0604030504040204" pitchFamily="34" charset="0"/>
              <a:ea typeface="Verdana" panose="020B0604030504040204" pitchFamily="34" charset="0"/>
              <a:cs typeface="+mn-cs"/>
            </a:rPr>
            <a:t>12. Reentry programs</a:t>
          </a:r>
        </a:p>
      </dsp:txBody>
      <dsp:txXfrm>
        <a:off x="4691164" y="2952700"/>
        <a:ext cx="1915033" cy="75057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768" tIns="45884" rIns="91768" bIns="45884"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6578"/>
          </a:xfrm>
          <a:prstGeom prst="rect">
            <a:avLst/>
          </a:prstGeom>
        </p:spPr>
        <p:txBody>
          <a:bodyPr vert="horz" lIns="91768" tIns="45884" rIns="91768" bIns="45884" rtlCol="0"/>
          <a:lstStyle>
            <a:lvl1pPr algn="r">
              <a:defRPr sz="1200"/>
            </a:lvl1pPr>
          </a:lstStyle>
          <a:p>
            <a:fld id="{A9B734D9-FBB7-4B85-86A2-24E15EDE55E0}" type="datetimeFigureOut">
              <a:rPr lang="en-US" smtClean="0"/>
              <a:t>4/2/2026</a:t>
            </a:fld>
            <a:endParaRPr lang="en-US"/>
          </a:p>
        </p:txBody>
      </p:sp>
      <p:sp>
        <p:nvSpPr>
          <p:cNvPr id="4" name="Footer Placeholder 3"/>
          <p:cNvSpPr>
            <a:spLocks noGrp="1"/>
          </p:cNvSpPr>
          <p:nvPr>
            <p:ph type="ftr" sz="quarter" idx="2"/>
          </p:nvPr>
        </p:nvSpPr>
        <p:spPr>
          <a:xfrm>
            <a:off x="1" y="8829823"/>
            <a:ext cx="3038475" cy="466578"/>
          </a:xfrm>
          <a:prstGeom prst="rect">
            <a:avLst/>
          </a:prstGeom>
        </p:spPr>
        <p:txBody>
          <a:bodyPr vert="horz" lIns="91768" tIns="45884" rIns="91768" bIns="45884"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823"/>
            <a:ext cx="3038475" cy="466578"/>
          </a:xfrm>
          <a:prstGeom prst="rect">
            <a:avLst/>
          </a:prstGeom>
        </p:spPr>
        <p:txBody>
          <a:bodyPr vert="horz" lIns="91768" tIns="45884" rIns="91768" bIns="45884" rtlCol="0" anchor="b"/>
          <a:lstStyle>
            <a:lvl1pPr algn="r">
              <a:defRPr sz="1200"/>
            </a:lvl1pPr>
          </a:lstStyle>
          <a:p>
            <a:fld id="{41803F26-4061-4820-A8A7-DA9F5475917E}" type="slidenum">
              <a:rPr lang="en-US" smtClean="0"/>
              <a:t>‹#›</a:t>
            </a:fld>
            <a:endParaRPr lang="en-US"/>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64" tIns="46581" rIns="93164" bIns="46581"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64" tIns="46581" rIns="93164" bIns="46581" rtlCol="0"/>
          <a:lstStyle>
            <a:lvl1pPr algn="r">
              <a:defRPr sz="1200"/>
            </a:lvl1pPr>
          </a:lstStyle>
          <a:p>
            <a:fld id="{E3FD6F98-055A-4837-90F2-8E5F6821A1BB}" type="datetimeFigureOut">
              <a:rPr lang="en-US" smtClean="0"/>
              <a:t>4/2/2026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1" rIns="93164" bIns="46581"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64" tIns="46581" rIns="93164"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3164" tIns="46581" rIns="93164"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4"/>
          </a:xfrm>
          <a:prstGeom prst="rect">
            <a:avLst/>
          </a:prstGeom>
        </p:spPr>
        <p:txBody>
          <a:bodyPr vert="horz" lIns="93164" tIns="46581" rIns="93164" bIns="46581" rtlCol="0" anchor="b"/>
          <a:lstStyle>
            <a:lvl1pPr algn="r">
              <a:defRPr sz="1200"/>
            </a:lvl1pPr>
          </a:lstStyle>
          <a:p>
            <a:fld id="{DBCC7D24-0DC9-4E9C-89C0-35D79A09D337}" type="slidenum">
              <a:rPr lang="en-US" smtClean="0"/>
              <a:t>‹#›</a:t>
            </a:fld>
            <a:endParaRPr lang="en-US"/>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r>
              <a:rPr lang="en-US"/>
              <a:t>Jeremy Seamon is filling in for team lead, Emma Long from the Brunswick County Sheriff’s Office, due to an inability to travel and be in person but is present virtually!</a:t>
            </a:r>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a:p>
        </p:txBody>
      </p:sp>
    </p:spTree>
    <p:extLst>
      <p:ext uri="{BB962C8B-B14F-4D97-AF65-F5344CB8AC3E}">
        <p14:creationId xmlns:p14="http://schemas.microsoft.com/office/powerpoint/2010/main" val="255921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45025" cy="3482975"/>
          </a:xfrm>
        </p:spPr>
      </p:sp>
      <p:sp>
        <p:nvSpPr>
          <p:cNvPr id="3" name="Notes Placeholder 2"/>
          <p:cNvSpPr>
            <a:spLocks noGrp="1"/>
          </p:cNvSpPr>
          <p:nvPr>
            <p:ph type="body" idx="1"/>
          </p:nvPr>
        </p:nvSpPr>
        <p:spPr/>
        <p:txBody>
          <a:bodyPr/>
          <a:lstStyle/>
          <a:p>
            <a:pPr marL="142243" indent="0">
              <a:buNone/>
            </a:pPr>
            <a:r>
              <a:rPr lang="en-US"/>
              <a:t>Leah</a:t>
            </a:r>
          </a:p>
        </p:txBody>
      </p:sp>
    </p:spTree>
    <p:extLst>
      <p:ext uri="{BB962C8B-B14F-4D97-AF65-F5344CB8AC3E}">
        <p14:creationId xmlns:p14="http://schemas.microsoft.com/office/powerpoint/2010/main" val="809063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a:extLst>
            <a:ext uri="{FF2B5EF4-FFF2-40B4-BE49-F238E27FC236}">
              <a16:creationId xmlns:a16="http://schemas.microsoft.com/office/drawing/2014/main" id="{2734D7B3-9519-F70F-5380-D7BEF441796C}"/>
            </a:ext>
          </a:extLst>
        </p:cNvPr>
        <p:cNvGrpSpPr/>
        <p:nvPr/>
      </p:nvGrpSpPr>
      <p:grpSpPr>
        <a:xfrm>
          <a:off x="0" y="0"/>
          <a:ext cx="0" cy="0"/>
          <a:chOff x="0" y="0"/>
          <a:chExt cx="0" cy="0"/>
        </a:xfrm>
      </p:grpSpPr>
      <p:sp>
        <p:nvSpPr>
          <p:cNvPr id="2746" name="Google Shape;2746;g30f2b33ddb5_0_2528:notes">
            <a:extLst>
              <a:ext uri="{FF2B5EF4-FFF2-40B4-BE49-F238E27FC236}">
                <a16:creationId xmlns:a16="http://schemas.microsoft.com/office/drawing/2014/main" id="{B4619E9D-E138-1FFE-AD14-4E7488360942}"/>
              </a:ext>
            </a:extLst>
          </p:cNvPr>
          <p:cNvSpPr>
            <a:spLocks noGrp="1" noRot="1" noChangeAspect="1"/>
          </p:cNvSpPr>
          <p:nvPr>
            <p:ph type="sldImg" idx="2"/>
          </p:nvPr>
        </p:nvSpPr>
        <p:spPr>
          <a:xfrm>
            <a:off x="1296988" y="731838"/>
            <a:ext cx="4876800"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7" name="Google Shape;2747;g30f2b33ddb5_0_2528:notes">
            <a:extLst>
              <a:ext uri="{FF2B5EF4-FFF2-40B4-BE49-F238E27FC236}">
                <a16:creationId xmlns:a16="http://schemas.microsoft.com/office/drawing/2014/main" id="{C322F92D-64A9-DA0E-C186-587CF6845692}"/>
              </a:ext>
            </a:extLst>
          </p:cNvPr>
          <p:cNvSpPr txBox="1">
            <a:spLocks noGrp="1"/>
          </p:cNvSpPr>
          <p:nvPr>
            <p:ph type="body" idx="1"/>
          </p:nvPr>
        </p:nvSpPr>
        <p:spPr>
          <a:xfrm>
            <a:off x="700405" y="4470836"/>
            <a:ext cx="5603240" cy="3658110"/>
          </a:xfrm>
          <a:prstGeom prst="rect">
            <a:avLst/>
          </a:prstGeom>
          <a:noFill/>
          <a:ln>
            <a:noFill/>
          </a:ln>
        </p:spPr>
        <p:txBody>
          <a:bodyPr spcFirstLastPara="1" wrap="square" lIns="93089" tIns="46532" rIns="93089" bIns="46532" anchor="t" anchorCtr="0">
            <a:noAutofit/>
          </a:bodyPr>
          <a:lstStyle/>
          <a:p>
            <a:pPr marL="0" indent="0">
              <a:buNone/>
            </a:pPr>
            <a:endParaRPr lang="en-US"/>
          </a:p>
        </p:txBody>
      </p:sp>
      <p:sp>
        <p:nvSpPr>
          <p:cNvPr id="2748" name="Google Shape;2748;g30f2b33ddb5_0_2528:notes">
            <a:extLst>
              <a:ext uri="{FF2B5EF4-FFF2-40B4-BE49-F238E27FC236}">
                <a16:creationId xmlns:a16="http://schemas.microsoft.com/office/drawing/2014/main" id="{6F7C5FDF-0A25-5807-46F0-6B9611431EE8}"/>
              </a:ext>
            </a:extLst>
          </p:cNvPr>
          <p:cNvSpPr txBox="1">
            <a:spLocks noGrp="1"/>
          </p:cNvSpPr>
          <p:nvPr>
            <p:ph type="sldNum" idx="12"/>
          </p:nvPr>
        </p:nvSpPr>
        <p:spPr>
          <a:xfrm>
            <a:off x="3967341" y="8823935"/>
            <a:ext cx="3035088" cy="466026"/>
          </a:xfrm>
          <a:prstGeom prst="rect">
            <a:avLst/>
          </a:prstGeom>
          <a:noFill/>
          <a:ln>
            <a:noFill/>
          </a:ln>
        </p:spPr>
        <p:txBody>
          <a:bodyPr spcFirstLastPara="1" wrap="square" lIns="93089" tIns="46532" rIns="93089" bIns="46532" anchor="b" anchorCtr="0">
            <a:noAutofit/>
          </a:bodyPr>
          <a:lstStyle/>
          <a:p>
            <a:pPr algn="r" defTabSz="931042">
              <a:buSzPts val="1300"/>
              <a:defRPr/>
            </a:pPr>
            <a:fld id="{00000000-1234-1234-1234-123412341234}" type="slidenum">
              <a:rPr lang="en" sz="1300">
                <a:latin typeface="Calibri"/>
                <a:ea typeface="Calibri"/>
                <a:cs typeface="Calibri"/>
                <a:sym typeface="Calibri"/>
              </a:rPr>
              <a:pPr algn="r" defTabSz="931042">
                <a:buSzPts val="1300"/>
                <a:defRPr/>
              </a:pPr>
              <a:t>18</a:t>
            </a:fld>
            <a:endParaRPr sz="1300">
              <a:latin typeface="Calibri"/>
              <a:ea typeface="Calibri"/>
              <a:cs typeface="Calibri"/>
              <a:sym typeface="Calibri"/>
            </a:endParaRPr>
          </a:p>
        </p:txBody>
      </p:sp>
    </p:spTree>
    <p:extLst>
      <p:ext uri="{BB962C8B-B14F-4D97-AF65-F5344CB8AC3E}">
        <p14:creationId xmlns:p14="http://schemas.microsoft.com/office/powerpoint/2010/main" val="290255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62:notes"/>
          <p:cNvSpPr>
            <a:spLocks noGrp="1" noRot="1" noChangeAspect="1"/>
          </p:cNvSpPr>
          <p:nvPr>
            <p:ph type="sldImg" idx="2"/>
          </p:nvPr>
        </p:nvSpPr>
        <p:spPr>
          <a:xfrm>
            <a:off x="1411288" y="1160463"/>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62:notes"/>
          <p:cNvSpPr txBox="1">
            <a:spLocks noGrp="1"/>
          </p:cNvSpPr>
          <p:nvPr>
            <p:ph type="body" idx="1"/>
          </p:nvPr>
        </p:nvSpPr>
        <p:spPr>
          <a:xfrm>
            <a:off x="700405" y="4470836"/>
            <a:ext cx="5603240" cy="3657958"/>
          </a:xfrm>
          <a:prstGeom prst="rect">
            <a:avLst/>
          </a:prstGeom>
          <a:noFill/>
          <a:ln>
            <a:noFill/>
          </a:ln>
        </p:spPr>
        <p:txBody>
          <a:bodyPr spcFirstLastPara="1" wrap="square" lIns="93089" tIns="46532" rIns="93089" bIns="46532" anchor="t" anchorCtr="0">
            <a:noAutofit/>
          </a:bodyPr>
          <a:lstStyle/>
          <a:p>
            <a:pPr marL="0" indent="0" defTabSz="931042">
              <a:buClr>
                <a:schemeClr val="dk1"/>
              </a:buClr>
              <a:buSzPts val="1200"/>
              <a:buNone/>
            </a:pPr>
            <a:r>
              <a:rPr lang="en-US"/>
              <a:t>Ashley</a:t>
            </a:r>
          </a:p>
          <a:p>
            <a:pPr marL="0" indent="0">
              <a:buClr>
                <a:schemeClr val="dk1"/>
              </a:buClr>
              <a:buSzPts val="1200"/>
              <a:buNone/>
            </a:pPr>
            <a:endParaRPr lang="en-US"/>
          </a:p>
          <a:p>
            <a:pPr marL="0" indent="0">
              <a:buClr>
                <a:schemeClr val="dk1"/>
              </a:buClr>
              <a:buSzPts val="1200"/>
              <a:buNone/>
            </a:pPr>
            <a:r>
              <a:rPr lang="en-US"/>
              <a:t>All of these principles apply both to our work with participants and to making our organizations more trauma-informed for our staff. We’ll explore both of these aspects throughout the afternoon.</a:t>
            </a:r>
          </a:p>
          <a:p>
            <a:pPr marL="0" indent="0">
              <a:buClr>
                <a:schemeClr val="dk1"/>
              </a:buClr>
              <a:buSzPts val="1200"/>
              <a:buNone/>
            </a:pPr>
            <a:endParaRPr lang="en-US"/>
          </a:p>
          <a:p>
            <a:pPr marL="0" indent="0" defTabSz="931042">
              <a:buClr>
                <a:schemeClr val="dk1"/>
              </a:buClr>
              <a:buSzPts val="1200"/>
              <a:buNone/>
              <a:defRPr/>
            </a:pPr>
            <a:r>
              <a:rPr lang="en-US"/>
              <a:t>Handout: excerpt from SAMHSA guidance document </a:t>
            </a:r>
            <a:r>
              <a:rPr lang="en-US" err="1"/>
              <a:t>pg</a:t>
            </a:r>
            <a:r>
              <a:rPr lang="en-US"/>
              <a:t> 11 (</a:t>
            </a:r>
            <a:r>
              <a:rPr lang="en-US" err="1"/>
              <a:t>pg</a:t>
            </a:r>
            <a:r>
              <a:rPr lang="en-US"/>
              <a:t> 15 of pdf)</a:t>
            </a:r>
          </a:p>
          <a:p>
            <a:pPr marL="0" indent="0">
              <a:buClr>
                <a:schemeClr val="dk1"/>
              </a:buClr>
              <a:buSzPts val="1200"/>
              <a:buNone/>
            </a:pPr>
            <a:endParaRPr/>
          </a:p>
          <a:p>
            <a:pPr marL="0" indent="0">
              <a:buClr>
                <a:schemeClr val="dk1"/>
              </a:buClr>
              <a:buSzPts val="1200"/>
              <a:buNone/>
            </a:pPr>
            <a:endParaRPr/>
          </a:p>
        </p:txBody>
      </p:sp>
      <p:sp>
        <p:nvSpPr>
          <p:cNvPr id="878" name="Google Shape;878;p62:notes"/>
          <p:cNvSpPr txBox="1">
            <a:spLocks noGrp="1"/>
          </p:cNvSpPr>
          <p:nvPr>
            <p:ph type="sldNum" idx="12"/>
          </p:nvPr>
        </p:nvSpPr>
        <p:spPr>
          <a:xfrm>
            <a:off x="3967341" y="8823936"/>
            <a:ext cx="3035088" cy="466115"/>
          </a:xfrm>
          <a:prstGeom prst="rect">
            <a:avLst/>
          </a:prstGeom>
          <a:noFill/>
          <a:ln>
            <a:noFill/>
          </a:ln>
        </p:spPr>
        <p:txBody>
          <a:bodyPr spcFirstLastPara="1" wrap="square" lIns="93089" tIns="46532" rIns="93089" bIns="46532" anchor="b" anchorCtr="0">
            <a:noAutofit/>
          </a:bodyPr>
          <a:lstStyle/>
          <a:p>
            <a:pPr marL="0" marR="0" lvl="0" indent="0" algn="r" defTabSz="931042"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31042"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0626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5A14C-EBB4-5A19-5496-AECC3F0EC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229BD-3614-3BBD-1CD5-F9A361F3C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F7349-A1C8-B069-931D-2787761C5B39}"/>
              </a:ext>
            </a:extLst>
          </p:cNvPr>
          <p:cNvSpPr>
            <a:spLocks noGrp="1"/>
          </p:cNvSpPr>
          <p:nvPr>
            <p:ph type="body" idx="1"/>
          </p:nvPr>
        </p:nvSpPr>
        <p:spPr/>
        <p:txBody>
          <a:bodyPr/>
          <a:lstStyle/>
          <a:p>
            <a:r>
              <a:rPr lang="en-US"/>
              <a:t>Talking Points:</a:t>
            </a:r>
          </a:p>
          <a:p>
            <a:r>
              <a:rPr lang="en-US"/>
              <a:t>Jeremy Seamon is filling in for team lead, Emma Long from the Brunswick County Sheriff’s Office, due to an inability to travel and be in person but is present virtually!</a:t>
            </a:r>
          </a:p>
        </p:txBody>
      </p:sp>
      <p:sp>
        <p:nvSpPr>
          <p:cNvPr id="4" name="Slide Number Placeholder 3">
            <a:extLst>
              <a:ext uri="{FF2B5EF4-FFF2-40B4-BE49-F238E27FC236}">
                <a16:creationId xmlns:a16="http://schemas.microsoft.com/office/drawing/2014/main" id="{73CEA01B-6694-2B27-0543-9395A1FE1FB6}"/>
              </a:ext>
            </a:extLst>
          </p:cNvPr>
          <p:cNvSpPr>
            <a:spLocks noGrp="1"/>
          </p:cNvSpPr>
          <p:nvPr>
            <p:ph type="sldNum" sz="quarter" idx="5"/>
          </p:nvPr>
        </p:nvSpPr>
        <p:spPr/>
        <p:txBody>
          <a:bodyPr/>
          <a:lstStyle/>
          <a:p>
            <a:fld id="{DBCC7D24-0DC9-4E9C-89C0-35D79A09D337}" type="slidenum">
              <a:rPr lang="en-US" smtClean="0"/>
              <a:t>23</a:t>
            </a:fld>
            <a:endParaRPr lang="en-US"/>
          </a:p>
        </p:txBody>
      </p:sp>
    </p:spTree>
    <p:extLst>
      <p:ext uri="{BB962C8B-B14F-4D97-AF65-F5344CB8AC3E}">
        <p14:creationId xmlns:p14="http://schemas.microsoft.com/office/powerpoint/2010/main" val="4282283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Population growth </a:t>
            </a:r>
            <a:r>
              <a:rPr lang="en-US"/>
              <a:t>in the news: WWAY Headline “Brunswick County is the Number One Place to Move” and US News and World Report stated “It’s the number one County people are thinking to move in. It’s because of low taxes, great attractions, and a temperate climate.”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19 Municipalities </a:t>
            </a:r>
            <a:r>
              <a:rPr lang="en-US"/>
              <a:t>feeding into one detention center- the Sheriff’s Office’s Detention Center is the only law enforcement agency that provides detention for those pre-trial or with a state misdemeanor confinement sentence (SMCP) across all of Brunswick.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Overdose rates </a:t>
            </a:r>
            <a:r>
              <a:rPr lang="en-US"/>
              <a:t>may be skewed due to individuals in the northern part of the county seeking medical care in New Hanover County and the under-reporting of overdoses due to increase in access to Narcan and not reporting successful reversals. </a:t>
            </a:r>
          </a:p>
        </p:txBody>
      </p:sp>
      <p:sp>
        <p:nvSpPr>
          <p:cNvPr id="4" name="Slide Number Placeholder 3"/>
          <p:cNvSpPr>
            <a:spLocks noGrp="1"/>
          </p:cNvSpPr>
          <p:nvPr>
            <p:ph type="sldNum" sz="quarter" idx="5"/>
          </p:nvPr>
        </p:nvSpPr>
        <p:spPr/>
        <p:txBody>
          <a:bodyPr/>
          <a:lstStyle/>
          <a:p>
            <a:fld id="{DBCC7D24-0DC9-4E9C-89C0-35D79A09D337}" type="slidenum">
              <a:rPr lang="en-US" smtClean="0"/>
              <a:t>24</a:t>
            </a:fld>
            <a:endParaRPr lang="en-US"/>
          </a:p>
        </p:txBody>
      </p:sp>
    </p:spTree>
    <p:extLst>
      <p:ext uri="{BB962C8B-B14F-4D97-AF65-F5344CB8AC3E}">
        <p14:creationId xmlns:p14="http://schemas.microsoft.com/office/powerpoint/2010/main" val="2173741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a:latin typeface="Arial"/>
                <a:cs typeface="Arial"/>
              </a:rPr>
              <a:t>Talking Points:</a:t>
            </a:r>
          </a:p>
          <a:p>
            <a:r>
              <a:rPr lang="en-US" sz="1600">
                <a:latin typeface="Arial"/>
                <a:cs typeface="Arial"/>
              </a:rPr>
              <a:t>Our team was chosen very deliberately based on our strategy of providing addiction treatment to incarcerated individuals- each member brought a unique perspective regarding why and how we could improve addiction treatment within the Brunswick County Detention Center. </a:t>
            </a:r>
          </a:p>
          <a:p>
            <a:pPr marL="285750" indent="-285750">
              <a:buFont typeface="Arial" panose="020B0604020202020204" pitchFamily="34" charset="0"/>
              <a:buChar char="•"/>
            </a:pPr>
            <a:r>
              <a:rPr lang="en-US" sz="1600">
                <a:latin typeface="Arial"/>
                <a:cs typeface="Arial"/>
              </a:rPr>
              <a:t>The team lead, </a:t>
            </a:r>
            <a:r>
              <a:rPr lang="en-US" sz="1600" b="1">
                <a:latin typeface="Arial"/>
                <a:cs typeface="Arial"/>
              </a:rPr>
              <a:t>Emma Long</a:t>
            </a:r>
            <a:r>
              <a:rPr lang="en-US" sz="1600">
                <a:latin typeface="Arial"/>
                <a:cs typeface="Arial"/>
              </a:rPr>
              <a:t>, is a treatment provider and Addiction Response and Rediscovering One’s Worth Program coordinator within the detention center working directly with opioid settlement funds. </a:t>
            </a:r>
          </a:p>
          <a:p>
            <a:pPr marL="285750" indent="-285750">
              <a:buFont typeface="Arial" panose="020B0604020202020204" pitchFamily="34" charset="0"/>
              <a:buChar char="•"/>
            </a:pPr>
            <a:r>
              <a:rPr lang="en-US" sz="1600" b="1">
                <a:latin typeface="Arial"/>
                <a:cs typeface="Arial"/>
              </a:rPr>
              <a:t>First Sergeant Sullivan </a:t>
            </a:r>
            <a:r>
              <a:rPr lang="en-US" sz="1600">
                <a:latin typeface="Arial"/>
                <a:cs typeface="Arial"/>
              </a:rPr>
              <a:t>has been with the Brunswick County Sheriff’s Office working within the detention center for 18 years and is currently the classifications and programs coordinator and provided officer perspective as well as insights into the daily operations of the facility.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latin typeface="Arial"/>
                <a:cs typeface="Arial"/>
              </a:rPr>
              <a:t>Kinsey Weaver </a:t>
            </a:r>
            <a:r>
              <a:rPr lang="en-US" sz="1600">
                <a:latin typeface="Arial"/>
                <a:cs typeface="Arial"/>
              </a:rPr>
              <a:t>is a Public Health Educator with Brunswick County Health Services and has provided a context from which stakeholders can work together to achieve progress within addiction treatment. </a:t>
            </a:r>
          </a:p>
          <a:p>
            <a:pPr marL="285750" indent="-285750">
              <a:buFont typeface="Arial" panose="020B0604020202020204" pitchFamily="34" charset="0"/>
              <a:buChar char="•"/>
            </a:pPr>
            <a:r>
              <a:rPr lang="en-US" sz="1600" b="1">
                <a:latin typeface="Arial"/>
                <a:cs typeface="Arial"/>
              </a:rPr>
              <a:t>Alice Anderson </a:t>
            </a:r>
            <a:r>
              <a:rPr lang="en-US" sz="1600">
                <a:latin typeface="Arial"/>
                <a:cs typeface="Arial"/>
              </a:rPr>
              <a:t>is a Registered Nurse and the Clinical Nurse Coordinator for Wellpath within Brunswick County Detention Center. She has provided insight into the logistics of providing medical and psychiatric care within the facility and guidelines with MOUD. </a:t>
            </a:r>
          </a:p>
          <a:p>
            <a:pPr marL="285750" indent="-285750">
              <a:buFont typeface="Arial" panose="020B0604020202020204" pitchFamily="34" charset="0"/>
              <a:buChar char="•"/>
            </a:pPr>
            <a:r>
              <a:rPr lang="en-US" b="1"/>
              <a:t>Jeremy Seamon </a:t>
            </a:r>
            <a:r>
              <a:rPr lang="en-US"/>
              <a:t>is the program director for Coastal Horizons Center in Brunswick County and provided insight into the feasibility and process of working with community partners, local Opioid Treatment Programs, and guidelines with MOUD. </a:t>
            </a:r>
          </a:p>
        </p:txBody>
      </p:sp>
      <p:sp>
        <p:nvSpPr>
          <p:cNvPr id="4" name="Slide Number Placeholder 3"/>
          <p:cNvSpPr>
            <a:spLocks noGrp="1"/>
          </p:cNvSpPr>
          <p:nvPr>
            <p:ph type="sldNum" sz="quarter" idx="5"/>
          </p:nvPr>
        </p:nvSpPr>
        <p:spPr/>
        <p:txBody>
          <a:bodyPr/>
          <a:lstStyle/>
          <a:p>
            <a:fld id="{DBCC7D24-0DC9-4E9C-89C0-35D79A09D337}" type="slidenum">
              <a:rPr lang="en-US" smtClean="0"/>
              <a:t>25</a:t>
            </a:fld>
            <a:endParaRPr lang="en-US"/>
          </a:p>
        </p:txBody>
      </p:sp>
    </p:spTree>
    <p:extLst>
      <p:ext uri="{BB962C8B-B14F-4D97-AF65-F5344CB8AC3E}">
        <p14:creationId xmlns:p14="http://schemas.microsoft.com/office/powerpoint/2010/main" val="114456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a:cs typeface="Arial"/>
              </a:rPr>
              <a:t>Talking Points:</a:t>
            </a:r>
          </a:p>
          <a:p>
            <a:pPr marL="0" indent="0">
              <a:buFont typeface="Arial" panose="020B0604020202020204" pitchFamily="34" charset="0"/>
              <a:buNone/>
            </a:pPr>
            <a:r>
              <a:rPr lang="en-US" b="1"/>
              <a:t>Interactions with Established Strategies</a:t>
            </a:r>
            <a:r>
              <a:rPr lang="en-US"/>
              <a:t>:</a:t>
            </a:r>
          </a:p>
          <a:p>
            <a:pPr marL="171450" indent="-171450">
              <a:buFont typeface="Arial" panose="020B0604020202020204" pitchFamily="34" charset="0"/>
              <a:buChar char="•"/>
            </a:pPr>
            <a:r>
              <a:rPr lang="en-US"/>
              <a:t>A3- The ARROW Program currently provides a behavioral health response to mental health and substance use with the incarcerated population and aids in successful re-entry through discharge planning with program participants.</a:t>
            </a:r>
          </a:p>
          <a:p>
            <a:pPr marL="171450" indent="-171450">
              <a:buFont typeface="Arial" panose="020B0604020202020204" pitchFamily="34" charset="0"/>
              <a:buChar char="•"/>
            </a:pPr>
            <a:r>
              <a:rPr lang="en-US"/>
              <a:t>A7- Individuals being released are notified of where and how to obtain naloxone through the distribution network.</a:t>
            </a:r>
          </a:p>
          <a:p>
            <a:pPr marL="171450" indent="-171450">
              <a:buFont typeface="Arial" panose="020B0604020202020204" pitchFamily="34" charset="0"/>
              <a:buChar char="•"/>
            </a:pPr>
            <a:r>
              <a:rPr lang="en-US"/>
              <a:t>A8- The PORT team is working with established providers to provide MOUD upon release and create “bridges” between release and induction with an outpatient OTP/MOUD provider when appropriate. </a:t>
            </a:r>
          </a:p>
          <a:p>
            <a:pPr marL="0" indent="0">
              <a:buFont typeface="Arial" panose="020B0604020202020204" pitchFamily="34" charset="0"/>
              <a:buNone/>
            </a:pPr>
            <a:r>
              <a:rPr lang="en-US" b="1"/>
              <a:t>Addressing a Vulnerable Population:</a:t>
            </a:r>
          </a:p>
          <a:p>
            <a:pPr marL="171450" indent="-171450">
              <a:buFont typeface="Arial" panose="020B0604020202020204" pitchFamily="34" charset="0"/>
              <a:buChar char="•"/>
            </a:pPr>
            <a:r>
              <a:rPr lang="en-US"/>
              <a:t>Brunswick County had more overdoses reported than the surrounding counties of New Hanover, Columbus, and Pender</a:t>
            </a:r>
          </a:p>
          <a:p>
            <a:pPr marL="171450" indent="-171450">
              <a:buFont typeface="Arial" panose="020B0604020202020204" pitchFamily="34" charset="0"/>
              <a:buChar char="•"/>
            </a:pPr>
            <a:r>
              <a:rPr lang="en-US"/>
              <a:t>Brunswick is a large but extremely tight-nit County where people have witnessed the progression of addiction in those closest to them and are passionate about saving lives and encouraging recovery for friends, family and neighbors that find themselves incarcerated. </a:t>
            </a:r>
          </a:p>
          <a:p>
            <a:r>
              <a:rPr lang="en-US" i="1" u="sng"/>
              <a:t>Our ongoing motivation is to continue to fully utilize the interconnected strategies and address the “gaps” in services with the A11 strategy. </a:t>
            </a:r>
          </a:p>
        </p:txBody>
      </p:sp>
      <p:sp>
        <p:nvSpPr>
          <p:cNvPr id="4" name="Slide Number Placeholder 3"/>
          <p:cNvSpPr>
            <a:spLocks noGrp="1"/>
          </p:cNvSpPr>
          <p:nvPr>
            <p:ph type="sldNum" sz="quarter" idx="5"/>
          </p:nvPr>
        </p:nvSpPr>
        <p:spPr/>
        <p:txBody>
          <a:bodyPr/>
          <a:lstStyle/>
          <a:p>
            <a:fld id="{DBCC7D24-0DC9-4E9C-89C0-35D79A09D337}" type="slidenum">
              <a:rPr lang="en-US" smtClean="0"/>
              <a:t>26</a:t>
            </a:fld>
            <a:endParaRPr lang="en-US"/>
          </a:p>
        </p:txBody>
      </p:sp>
    </p:spTree>
    <p:extLst>
      <p:ext uri="{BB962C8B-B14F-4D97-AF65-F5344CB8AC3E}">
        <p14:creationId xmlns:p14="http://schemas.microsoft.com/office/powerpoint/2010/main" val="821458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27</a:t>
            </a:fld>
            <a:endParaRPr lang="en-US"/>
          </a:p>
        </p:txBody>
      </p:sp>
    </p:spTree>
    <p:extLst>
      <p:ext uri="{BB962C8B-B14F-4D97-AF65-F5344CB8AC3E}">
        <p14:creationId xmlns:p14="http://schemas.microsoft.com/office/powerpoint/2010/main" val="2968803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a:cs typeface="Arial"/>
              </a:rPr>
              <a:t>Talking Points:</a:t>
            </a:r>
          </a:p>
          <a:p>
            <a:pPr marL="0" indent="0">
              <a:buFont typeface="Arial" panose="020B0604020202020204" pitchFamily="34" charset="0"/>
              <a:buNone/>
            </a:pPr>
            <a:r>
              <a:rPr lang="en-US" b="1"/>
              <a:t>Community Understanding &amp; Support-</a:t>
            </a:r>
          </a:p>
          <a:p>
            <a:pPr marL="171450" indent="-171450">
              <a:buFont typeface="Arial" panose="020B0604020202020204" pitchFamily="34" charset="0"/>
              <a:buChar char="•"/>
            </a:pPr>
            <a:r>
              <a:rPr lang="en-US"/>
              <a:t>The goal of completing the SIM Mapping would be to gather all County stakeholders and create a strong interdisciplinary team that addresses the needs of those involved with the criminal justice system, both participants and staff, leading to comfortability in providing feedback during both the planning and implementation process. </a:t>
            </a:r>
          </a:p>
          <a:p>
            <a:pPr marL="171450" indent="-171450">
              <a:buFont typeface="Arial" panose="020B0604020202020204" pitchFamily="34" charset="0"/>
              <a:buChar char="•"/>
            </a:pPr>
            <a:r>
              <a:rPr lang="en-US"/>
              <a:t>Community Engagement- “table” events like the Mental Health Summit, commission meetings, meetings within schools, churches, fundraisers etc. and provide education and personal experiences with addiction treatment</a:t>
            </a:r>
          </a:p>
          <a:p>
            <a:pPr marL="171450" indent="-171450">
              <a:buFont typeface="Arial" panose="020B0604020202020204" pitchFamily="34" charset="0"/>
              <a:buChar char="•"/>
            </a:pPr>
            <a:r>
              <a:rPr lang="en-US"/>
              <a:t>Staff Training- This would include training for detention center staff, medical providers, psychiatric providers, behavioral health providers- basically all staff that would be engaged with MOUD in the detention center. Training would include topics like addiction and recovery, MOUD science, stigma, trauma informed practices, diversion/monitoring, and best practices with MOUD in the detention setting.</a:t>
            </a:r>
          </a:p>
          <a:p>
            <a:pPr marL="0" indent="0">
              <a:buFont typeface="Arial" panose="020B0604020202020204" pitchFamily="34" charset="0"/>
              <a:buNone/>
            </a:pPr>
            <a:r>
              <a:rPr lang="en-US" b="1"/>
              <a:t>Logistics-</a:t>
            </a:r>
          </a:p>
          <a:p>
            <a:pPr marL="171450" indent="-171450">
              <a:buFont typeface="Arial" panose="020B0604020202020204" pitchFamily="34" charset="0"/>
              <a:buChar char="•"/>
            </a:pPr>
            <a:r>
              <a:rPr lang="en-US"/>
              <a:t>Ensure each voice is heard and able to be an influential part in the planning process and create a feasible and effective program. </a:t>
            </a:r>
          </a:p>
          <a:p>
            <a:pPr marL="171450" indent="-171450">
              <a:buFont typeface="Arial" panose="020B0604020202020204" pitchFamily="34" charset="0"/>
              <a:buChar char="•"/>
            </a:pPr>
            <a:r>
              <a:rPr lang="en-US"/>
              <a:t>Technical Assistance Providers like </a:t>
            </a:r>
            <a:r>
              <a:rPr lang="en-US" err="1"/>
              <a:t>VitalStrategies</a:t>
            </a:r>
            <a:r>
              <a:rPr lang="en-US"/>
              <a:t>, </a:t>
            </a:r>
            <a:r>
              <a:rPr lang="en-US" err="1"/>
              <a:t>RuloStrategies</a:t>
            </a:r>
            <a:r>
              <a:rPr lang="en-US"/>
              <a:t>, and NCTAC. It has also been beneficial to discuss with other detention centers their MOUD programs. We have been connected to three other counties to date. </a:t>
            </a:r>
          </a:p>
          <a:p>
            <a:pPr marL="171450" indent="-171450">
              <a:buFont typeface="Arial" panose="020B0604020202020204" pitchFamily="34" charset="0"/>
              <a:buChar char="•"/>
            </a:pPr>
            <a:r>
              <a:rPr lang="en-US"/>
              <a:t>A pilot program allows us to “try things out” and figure out methods that could work within the Brunswick County Detention Center specifically</a:t>
            </a:r>
          </a:p>
        </p:txBody>
      </p:sp>
      <p:sp>
        <p:nvSpPr>
          <p:cNvPr id="4" name="Slide Number Placeholder 3"/>
          <p:cNvSpPr>
            <a:spLocks noGrp="1"/>
          </p:cNvSpPr>
          <p:nvPr>
            <p:ph type="sldNum" sz="quarter" idx="5"/>
          </p:nvPr>
        </p:nvSpPr>
        <p:spPr/>
        <p:txBody>
          <a:bodyPr/>
          <a:lstStyle/>
          <a:p>
            <a:fld id="{DBCC7D24-0DC9-4E9C-89C0-35D79A09D337}" type="slidenum">
              <a:rPr lang="en-US" smtClean="0"/>
              <a:t>28</a:t>
            </a:fld>
            <a:endParaRPr lang="en-US"/>
          </a:p>
        </p:txBody>
      </p:sp>
    </p:spTree>
    <p:extLst>
      <p:ext uri="{BB962C8B-B14F-4D97-AF65-F5344CB8AC3E}">
        <p14:creationId xmlns:p14="http://schemas.microsoft.com/office/powerpoint/2010/main" val="1245004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Session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Our team really enjoyed learning about what other counties have in place already when it comes to responding to addiction and fostering recovery. We were surprised by how many similar challenges we have all faced but also by the creative resources different people and places have utilized and connected to make progress.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Our team has been extremely interested in completing the SIM Mapping since learning about the model due to the emphasis on teamwork, addressing gaps in services and focusing on how people can successfully re-enter their communities after engagement with the criminal justice system (ex. NC FIT &amp; LEAD). We have contacted our counties MCO and are working towards approval to complete the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Session 2-</a:t>
            </a:r>
          </a:p>
          <a:p>
            <a:pPr marL="171450" indent="-171450">
              <a:buFont typeface="Arial" panose="020B0604020202020204" pitchFamily="34" charset="0"/>
              <a:buChar char="•"/>
            </a:pPr>
            <a:r>
              <a:rPr lang="en-US"/>
              <a:t>Our second session was unique as we had a coaching team, SHOUTOUT Andrea and Nidhi, come to Brunswick County and meet us here. It was extremely helpful to have focused support and guidance for our strategy. We were able to work smoothly and with open minds to identify the purpose of our work (mentioned in earlier slide) and create a robust strategy map. We learned from each person’s experience and expertise and were able to make realistic adjustments to planning while maintaining our purpose. The experience of linking action items to short term and long-term outcomes has provided us with clear next steps in HOW we can begin to build support in expanding addiction treatment to the people incarcerated within the Brunswick County Detention Center. We were also able to work alongside </a:t>
            </a:r>
            <a:r>
              <a:rPr lang="en-US" err="1"/>
              <a:t>VitalStrategies</a:t>
            </a:r>
            <a:r>
              <a:rPr lang="en-US"/>
              <a:t> and envision a “jumping off point” for expanding MOUD within the facility and share those thoughts with leadership. </a:t>
            </a:r>
          </a:p>
        </p:txBody>
      </p:sp>
      <p:sp>
        <p:nvSpPr>
          <p:cNvPr id="4" name="Slide Number Placeholder 3"/>
          <p:cNvSpPr>
            <a:spLocks noGrp="1"/>
          </p:cNvSpPr>
          <p:nvPr>
            <p:ph type="sldNum" sz="quarter" idx="5"/>
          </p:nvPr>
        </p:nvSpPr>
        <p:spPr/>
        <p:txBody>
          <a:bodyPr/>
          <a:lstStyle/>
          <a:p>
            <a:fld id="{DBCC7D24-0DC9-4E9C-89C0-35D79A09D337}" type="slidenum">
              <a:rPr lang="en-US" smtClean="0"/>
              <a:t>29</a:t>
            </a:fld>
            <a:endParaRPr lang="en-US"/>
          </a:p>
        </p:txBody>
      </p:sp>
    </p:spTree>
    <p:extLst>
      <p:ext uri="{BB962C8B-B14F-4D97-AF65-F5344CB8AC3E}">
        <p14:creationId xmlns:p14="http://schemas.microsoft.com/office/powerpoint/2010/main" val="410432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5C73C-6BCB-4EAD-B668-DF8F16F9E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169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pPr marL="171450" indent="-171450">
              <a:buFont typeface="Arial" panose="020B0604020202020204" pitchFamily="34" charset="0"/>
              <a:buChar char="•"/>
            </a:pPr>
            <a:r>
              <a:rPr lang="en-US" i="1"/>
              <a:t>Follow up from last slide- </a:t>
            </a:r>
            <a:r>
              <a:rPr lang="en-US"/>
              <a:t>We also had the unique experience of being able to invite our Sheriff’s Office leadership into the sessions for feedback and guidance as well as share the vision we created and engage them in the conversation surrounding resources, goals and outcomes. </a:t>
            </a:r>
          </a:p>
          <a:p>
            <a:pPr marL="628650" lvl="1" indent="-171450">
              <a:buFont typeface="Arial" panose="020B0604020202020204" pitchFamily="34" charset="0"/>
              <a:buChar char="•"/>
            </a:pPr>
            <a:r>
              <a:rPr lang="en-US"/>
              <a:t>It was encouraging to see the interest, engagement, questions, and curiosity that was shared by our team into our leadership.</a:t>
            </a:r>
          </a:p>
          <a:p>
            <a:pPr marL="171450" indent="-171450">
              <a:buFont typeface="Arial" panose="020B0604020202020204" pitchFamily="34" charset="0"/>
              <a:buChar char="•"/>
            </a:pPr>
            <a:r>
              <a:rPr lang="en-US"/>
              <a:t>Creating the strategy map enabled our team to be able to have specific action items to put into place going forward- ex. Expanding our team in order to address all needs/thoughts when it comes to expanding treatment- adding higher leadership, legal, building strong community partnerships and networks with several treatment providers. As well as ways to engage and educate the community- through tabling, marketing, and creating spaces for “round table” discussions.”</a:t>
            </a:r>
          </a:p>
          <a:p>
            <a:pPr marL="628650" lvl="1" indent="-171450">
              <a:buFont typeface="Arial" panose="020B0604020202020204" pitchFamily="34" charset="0"/>
              <a:buChar char="•"/>
            </a:pPr>
            <a:r>
              <a:rPr lang="en-US" b="1"/>
              <a:t>Activities</a:t>
            </a:r>
            <a:r>
              <a:rPr lang="en-US"/>
              <a:t>: One section of our Strategy Map that we were able to complete from our identified short and long-term outcomes of (a few examples): </a:t>
            </a:r>
          </a:p>
          <a:p>
            <a:pPr marL="1085850" lvl="2" indent="-171450">
              <a:buFont typeface="Arial" panose="020B0604020202020204" pitchFamily="34" charset="0"/>
              <a:buChar char="•"/>
            </a:pPr>
            <a:r>
              <a:rPr lang="en-US"/>
              <a:t>Reduced Overdose &amp; Suicide Deaths</a:t>
            </a:r>
          </a:p>
          <a:p>
            <a:pPr marL="1085850" lvl="2" indent="-171450">
              <a:buFont typeface="Arial" panose="020B0604020202020204" pitchFamily="34" charset="0"/>
              <a:buChar char="•"/>
            </a:pPr>
            <a:r>
              <a:rPr lang="en-US"/>
              <a:t>Increased Access to Appropriate Treatment &amp; Care</a:t>
            </a:r>
          </a:p>
          <a:p>
            <a:pPr marL="1085850" lvl="2" indent="-171450">
              <a:buFont typeface="Arial" panose="020B0604020202020204" pitchFamily="34" charset="0"/>
              <a:buChar char="•"/>
            </a:pPr>
            <a:r>
              <a:rPr lang="en-US"/>
              <a:t>Increased Officer Safety, Mental Health, &amp; Retention</a:t>
            </a:r>
          </a:p>
          <a:p>
            <a:pPr marL="1085850" lvl="2" indent="-171450">
              <a:buFont typeface="Arial" panose="020B0604020202020204" pitchFamily="34" charset="0"/>
              <a:buChar char="•"/>
            </a:pPr>
            <a:r>
              <a:rPr lang="en-US"/>
              <a:t>Reduced Recidivism </a:t>
            </a:r>
          </a:p>
        </p:txBody>
      </p:sp>
      <p:sp>
        <p:nvSpPr>
          <p:cNvPr id="4" name="Slide Number Placeholder 3"/>
          <p:cNvSpPr>
            <a:spLocks noGrp="1"/>
          </p:cNvSpPr>
          <p:nvPr>
            <p:ph type="sldNum" sz="quarter" idx="5"/>
          </p:nvPr>
        </p:nvSpPr>
        <p:spPr/>
        <p:txBody>
          <a:bodyPr/>
          <a:lstStyle/>
          <a:p>
            <a:fld id="{DBCC7D24-0DC9-4E9C-89C0-35D79A09D337}" type="slidenum">
              <a:rPr lang="en-US" smtClean="0"/>
              <a:t>30</a:t>
            </a:fld>
            <a:endParaRPr lang="en-US"/>
          </a:p>
        </p:txBody>
      </p:sp>
    </p:spTree>
    <p:extLst>
      <p:ext uri="{BB962C8B-B14F-4D97-AF65-F5344CB8AC3E}">
        <p14:creationId xmlns:p14="http://schemas.microsoft.com/office/powerpoint/2010/main" val="2874468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Warren C Coleman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(1849–1904): A Concord businessman born into slavery who became a prosperous merchant and founded the Coleman Manufacturing Company, believed to be the first Black-owned cotton mill in the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Home to the Reed Gold Mine, where a 17-pound nugget found in 1799 sparked the first U.S. gold rush.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32</a:t>
            </a:fld>
            <a:endParaRPr lang="en-US"/>
          </a:p>
        </p:txBody>
      </p:sp>
    </p:spTree>
    <p:extLst>
      <p:ext uri="{BB962C8B-B14F-4D97-AF65-F5344CB8AC3E}">
        <p14:creationId xmlns:p14="http://schemas.microsoft.com/office/powerpoint/2010/main" val="1137436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RFP for Reentry Program (Strategy 12)</a:t>
            </a:r>
          </a:p>
          <a:p>
            <a:pPr lvl="1"/>
            <a:r>
              <a:rPr lang="en-US"/>
              <a:t>“Reviving” a community wide Reentry Coalition to include multiple organizations and other funding sources</a:t>
            </a:r>
          </a:p>
          <a:p>
            <a:r>
              <a:rPr lang="en-US"/>
              <a:t>RFP for Collaborative Strategic Plan (Strategy 1)</a:t>
            </a:r>
          </a:p>
          <a:p>
            <a:pPr lvl="1"/>
            <a:r>
              <a:rPr lang="en-US"/>
              <a:t>18 month process set to begin in FY27</a:t>
            </a:r>
          </a:p>
          <a:p>
            <a:r>
              <a:rPr lang="en-US"/>
              <a:t>Solutions: </a:t>
            </a:r>
            <a:br>
              <a:rPr lang="en-US" b="0"/>
            </a:br>
            <a:r>
              <a:rPr lang="en-US" b="0"/>
              <a:t>- Non-Stigmatizing Language and Practice – We see the person, not the addiction. </a:t>
            </a:r>
            <a:br>
              <a:rPr lang="en-US" b="0"/>
            </a:br>
            <a:r>
              <a:rPr lang="en-US" b="0"/>
              <a:t>- Harm Reduction Approaches – We meet people where they are, offering safety and dignity at every step. </a:t>
            </a:r>
            <a:br>
              <a:rPr lang="en-US" b="0"/>
            </a:br>
            <a:r>
              <a:rPr lang="en-US" b="0"/>
              <a:t>- Trauma-Informed Care Principles – We understand that healing cannot happen in fear; it happens in trust, stability, and empathy. </a:t>
            </a:r>
            <a:br>
              <a:rPr lang="en-US" b="0"/>
            </a:br>
            <a:r>
              <a:rPr lang="en-US" b="0"/>
              <a:t>- Collaboration and Transparency – We build bridges between systems and voices to serve the whole person. </a:t>
            </a:r>
            <a:br>
              <a:rPr lang="en-US" b="0"/>
            </a:br>
            <a:r>
              <a:rPr lang="en-US" b="0"/>
              <a:t>- Hope and Human Dignity – Because every person deserves a path to recovery and a chance to begin again.</a:t>
            </a:r>
            <a:endParaRPr lang="en-US"/>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38</a:t>
            </a:fld>
            <a:endParaRPr lang="en-US"/>
          </a:p>
        </p:txBody>
      </p:sp>
    </p:spTree>
    <p:extLst>
      <p:ext uri="{BB962C8B-B14F-4D97-AF65-F5344CB8AC3E}">
        <p14:creationId xmlns:p14="http://schemas.microsoft.com/office/powerpoint/2010/main" val="3062132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Note: Audience will already know what the academy is, this is more about your county’s experience and reflections</a:t>
            </a:r>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39</a:t>
            </a:fld>
            <a:endParaRPr lang="en-US"/>
          </a:p>
        </p:txBody>
      </p:sp>
    </p:spTree>
    <p:extLst>
      <p:ext uri="{BB962C8B-B14F-4D97-AF65-F5344CB8AC3E}">
        <p14:creationId xmlns:p14="http://schemas.microsoft.com/office/powerpoint/2010/main" val="11341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514350">
              <a:spcBef>
                <a:spcPts val="900"/>
              </a:spcBef>
              <a:buFont typeface="Arial" panose="020B0604020202020204" pitchFamily="34" charset="0"/>
              <a:buChar char="•"/>
              <a:defRPr/>
            </a:pPr>
            <a:r>
              <a:rPr lang="en-US" sz="1400" dirty="0">
                <a:solidFill>
                  <a:srgbClr val="003B70"/>
                </a:solidFill>
                <a:cs typeface="Arial"/>
              </a:rPr>
              <a:t>Mecklenburg County is one of the nation’s fastest‑growing counties, welcoming approximately 157 new residents each day. The latest official population estimate is 1,206,285 (July 1, 2024), spanning 546.08 square miles and including seven incorporated municipalities.</a:t>
            </a:r>
          </a:p>
          <a:p>
            <a:pPr marL="171450" indent="-171450" defTabSz="514350">
              <a:spcBef>
                <a:spcPts val="900"/>
              </a:spcBef>
              <a:buFont typeface="Arial" panose="020B0604020202020204" pitchFamily="34" charset="0"/>
              <a:buChar char="•"/>
              <a:defRPr/>
            </a:pPr>
            <a:endParaRPr lang="en-US" sz="1400" dirty="0">
              <a:solidFill>
                <a:srgbClr val="003B70"/>
              </a:solidFill>
              <a:cs typeface="Arial"/>
            </a:endParaRPr>
          </a:p>
          <a:p>
            <a:pPr marL="171450" marR="0" lvl="0" indent="-171450" algn="l" defTabSz="51435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B70"/>
                </a:solidFill>
                <a:effectLst/>
                <a:uLnTx/>
                <a:uFillTx/>
                <a:latin typeface="Arial"/>
                <a:cs typeface="Arial"/>
              </a:rPr>
              <a:t>“</a:t>
            </a:r>
            <a:r>
              <a:rPr kumimoji="0" lang="en-US" sz="1400" b="0" i="0" u="none" strike="noStrike" kern="1200" cap="none" spc="0" normalizeH="0" baseline="0" noProof="0" dirty="0">
                <a:ln>
                  <a:noFill/>
                </a:ln>
                <a:solidFill>
                  <a:srgbClr val="003B70"/>
                </a:solidFill>
                <a:effectLst/>
                <a:uLnTx/>
                <a:uFillTx/>
                <a:latin typeface="Arial"/>
                <a:cs typeface="Arial"/>
              </a:rPr>
              <a:t>One Meck” </a:t>
            </a:r>
            <a:r>
              <a:rPr lang="en-US" sz="1400" dirty="0">
                <a:solidFill>
                  <a:srgbClr val="003B70"/>
                </a:solidFill>
                <a:latin typeface="Arial"/>
                <a:cs typeface="Arial"/>
              </a:rPr>
              <a:t>has become our</a:t>
            </a:r>
            <a:r>
              <a:rPr kumimoji="0" lang="en-US" sz="1400" b="0" i="0" u="none" strike="noStrike" kern="1200" cap="none" spc="0" normalizeH="0" baseline="0" noProof="0" dirty="0">
                <a:ln>
                  <a:noFill/>
                </a:ln>
                <a:solidFill>
                  <a:srgbClr val="003B70"/>
                </a:solidFill>
                <a:effectLst/>
                <a:uLnTx/>
                <a:uFillTx/>
                <a:latin typeface="Arial"/>
                <a:cs typeface="Arial"/>
              </a:rPr>
              <a:t> County’s guiding philosophy, introduced by the County Manager to emphasize a unified, resident‑centered, cross‑departmental approach to delivering equitable outcomes for all Mecklenburg County residents.</a:t>
            </a:r>
          </a:p>
          <a:p>
            <a:pPr marL="171450" marR="0" lvl="0" indent="-171450" algn="l" defTabSz="514350" rtl="0" eaLnBrk="1" fontAlgn="auto" latinLnBrk="0" hangingPunct="1">
              <a:lnSpc>
                <a:spcPct val="100000"/>
              </a:lnSpc>
              <a:spcBef>
                <a:spcPts val="900"/>
              </a:spcBef>
              <a:spcAft>
                <a:spcPts val="0"/>
              </a:spcAft>
              <a:buClrTx/>
              <a:buSzTx/>
              <a:buFont typeface="Arial" panose="020B0604020202020204" pitchFamily="34" charset="0"/>
              <a:buChar char="•"/>
              <a:tabLst/>
              <a:defRPr/>
            </a:pPr>
            <a:endParaRPr lang="en-US" sz="1400" b="0" i="0" u="none" strike="noStrike" kern="1200" cap="none" spc="0" normalizeH="0" baseline="0" noProof="0" dirty="0">
              <a:ln>
                <a:noFill/>
              </a:ln>
              <a:solidFill>
                <a:srgbClr val="003B70"/>
              </a:solidFill>
              <a:effectLst/>
              <a:uLnTx/>
              <a:uFillTx/>
              <a:latin typeface="Arial"/>
              <a:cs typeface="Arial"/>
            </a:endParaRPr>
          </a:p>
          <a:p>
            <a:pPr marL="171450" marR="0" lvl="0" indent="-171450" algn="l" defTabSz="51435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B70"/>
                </a:solidFill>
                <a:effectLst/>
                <a:uLnTx/>
                <a:uFillTx/>
                <a:latin typeface="Arial"/>
                <a:cs typeface="Arial"/>
              </a:rPr>
              <a:t>Mecklenburg Declaration of Independence Day (“Meck Dec Day”), celebrated on May 20, honors the local tradition that Mecklenburg citizens issued the first declaration of independence from British rule on May 20, 1775—an act that prompted General Cornwallis to label the area a “hornet’s nest,” a symbol that continues to shape local identity. Sports fans will recognize the legacy: the Charlotte Hornets name has been used by both the original and current NBA franchises, and it was also the name of a minor league baseball team that operated in various forms from 1901 to 1973.</a:t>
            </a:r>
          </a:p>
          <a:p>
            <a:pPr marL="171450" marR="0" lvl="0" indent="-171450" algn="l" defTabSz="514350" rtl="0" eaLnBrk="1" fontAlgn="auto" latinLnBrk="0" hangingPunct="1">
              <a:lnSpc>
                <a:spcPct val="100000"/>
              </a:lnSpc>
              <a:spcBef>
                <a:spcPts val="900"/>
              </a:spcBef>
              <a:spcAft>
                <a:spcPts val="0"/>
              </a:spcAft>
              <a:buClrTx/>
              <a:buSzTx/>
              <a:buFont typeface="Arial" panose="020B0604020202020204" pitchFamily="34" charset="0"/>
              <a:buChar char="•"/>
              <a:tabLst/>
              <a:defRPr/>
            </a:pPr>
            <a:endParaRPr lang="en-US" sz="1400" b="0" i="0" u="none" strike="noStrike" kern="1200" cap="none" spc="0" normalizeH="0" baseline="0" noProof="0" dirty="0">
              <a:ln>
                <a:noFill/>
              </a:ln>
              <a:solidFill>
                <a:srgbClr val="003B70"/>
              </a:solidFill>
              <a:effectLst/>
              <a:uLnTx/>
              <a:uFillTx/>
              <a:latin typeface="Arial"/>
              <a:cs typeface="Arial"/>
            </a:endParaRPr>
          </a:p>
          <a:p>
            <a:pPr marL="171450" marR="0" lvl="0" indent="-171450" algn="l" defTabSz="51435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B70"/>
                </a:solidFill>
                <a:effectLst/>
                <a:uLnTx/>
                <a:uFillTx/>
                <a:latin typeface="Arial"/>
                <a:cs typeface="Arial"/>
              </a:rPr>
              <a:t>The Mecklenburg County Detention Center (Central) in Charlotte is designed to hold over 1,900 inmates, functioning as the largest pre-trial facility in North and South Carolina. At current time, time the ADP is hovering near 1900 as the result of a recent statutory shift. </a:t>
            </a:r>
          </a:p>
          <a:p>
            <a:pPr marL="171450" marR="0" lvl="0" indent="-171450" algn="l" defTabSz="514350" rtl="0" eaLnBrk="1" fontAlgn="auto" latinLnBrk="0" hangingPunct="1">
              <a:lnSpc>
                <a:spcPct val="100000"/>
              </a:lnSpc>
              <a:spcBef>
                <a:spcPts val="9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3B70"/>
              </a:solidFill>
              <a:effectLst/>
              <a:uLnTx/>
              <a:uFillTx/>
              <a:latin typeface="Arial"/>
              <a:cs typeface="Arial"/>
            </a:endParaRPr>
          </a:p>
          <a:p>
            <a:pPr marL="171450" indent="-171450" defTabSz="514350">
              <a:spcBef>
                <a:spcPts val="900"/>
              </a:spcBef>
              <a:buFont typeface="Arial" panose="020B0604020202020204" pitchFamily="34" charset="0"/>
              <a:buChar char="•"/>
              <a:defRPr/>
            </a:pPr>
            <a:r>
              <a:rPr lang="en-US" sz="1400" dirty="0">
                <a:solidFill>
                  <a:srgbClr val="003B70"/>
                </a:solidFill>
                <a:latin typeface="Arial"/>
                <a:cs typeface="Arial"/>
              </a:rPr>
              <a:t>Mecklenburg County % year overdose fatality rate from 2020 through 2024 was ~24 deaths per 100,000 people, reaching a peak in 2023 with nearly 30 deaths per 100,000 people.</a:t>
            </a:r>
          </a:p>
          <a:p>
            <a:pPr marL="628650" lvl="1" indent="-171450" defTabSz="514350">
              <a:spcBef>
                <a:spcPts val="900"/>
              </a:spcBef>
              <a:buFont typeface="Arial" panose="020B0604020202020204" pitchFamily="34" charset="0"/>
              <a:buChar char="•"/>
              <a:defRPr/>
            </a:pPr>
            <a:r>
              <a:rPr lang="en-US" sz="1400" dirty="0">
                <a:solidFill>
                  <a:srgbClr val="003B70"/>
                </a:solidFill>
                <a:latin typeface="Arial"/>
                <a:cs typeface="Arial"/>
              </a:rPr>
              <a:t>The African American and Hispanic communities experienced higher fatality rates during this time period. </a:t>
            </a:r>
            <a:endParaRPr lang="en-US" sz="1400" b="0" i="0" u="none" strike="noStrike" kern="1200" cap="none" spc="0" normalizeH="0" baseline="0" noProof="0" dirty="0">
              <a:ln>
                <a:noFill/>
              </a:ln>
              <a:solidFill>
                <a:srgbClr val="003B70"/>
              </a:solidFill>
              <a:effectLst/>
              <a:uLnTx/>
              <a:uFillTx/>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44</a:t>
            </a:fld>
            <a:endParaRPr lang="en-US"/>
          </a:p>
        </p:txBody>
      </p:sp>
    </p:spTree>
    <p:extLst>
      <p:ext uri="{BB962C8B-B14F-4D97-AF65-F5344CB8AC3E}">
        <p14:creationId xmlns:p14="http://schemas.microsoft.com/office/powerpoint/2010/main" val="1048866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Note: Audience will already know what the academy is, this is more about your county’s experience and reflections</a:t>
            </a:r>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49</a:t>
            </a:fld>
            <a:endParaRPr lang="en-US"/>
          </a:p>
        </p:txBody>
      </p:sp>
    </p:spTree>
    <p:extLst>
      <p:ext uri="{BB962C8B-B14F-4D97-AF65-F5344CB8AC3E}">
        <p14:creationId xmlns:p14="http://schemas.microsoft.com/office/powerpoint/2010/main" val="1146270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05CE3-99E3-BE0D-EF25-DF0F641EB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85D3B-8639-B4FB-EA39-E7FDB5719DFD}"/>
              </a:ext>
            </a:extLst>
          </p:cNvPr>
          <p:cNvSpPr>
            <a:spLocks noGrp="1" noRot="1" noChangeAspect="1"/>
          </p:cNvSpPr>
          <p:nvPr>
            <p:ph type="sldImg"/>
          </p:nvPr>
        </p:nvSpPr>
        <p:spPr>
          <a:xfrm>
            <a:off x="1179513" y="696913"/>
            <a:ext cx="4645025" cy="3482975"/>
          </a:xfrm>
        </p:spPr>
      </p:sp>
      <p:sp>
        <p:nvSpPr>
          <p:cNvPr id="3" name="Notes Placeholder 2">
            <a:extLst>
              <a:ext uri="{FF2B5EF4-FFF2-40B4-BE49-F238E27FC236}">
                <a16:creationId xmlns:a16="http://schemas.microsoft.com/office/drawing/2014/main" id="{C8C9C7AB-8E94-65F9-BFDA-ADF7903FAC08}"/>
              </a:ext>
            </a:extLst>
          </p:cNvPr>
          <p:cNvSpPr>
            <a:spLocks noGrp="1"/>
          </p:cNvSpPr>
          <p:nvPr>
            <p:ph type="body" idx="1"/>
          </p:nvPr>
        </p:nvSpPr>
        <p:spPr/>
        <p:txBody>
          <a:bodyPr/>
          <a:lstStyle/>
          <a:p>
            <a:pPr marL="142243" indent="0">
              <a:buNone/>
            </a:pPr>
            <a:r>
              <a:rPr lang="en-US"/>
              <a:t>Nidhi</a:t>
            </a:r>
          </a:p>
        </p:txBody>
      </p:sp>
      <p:sp>
        <p:nvSpPr>
          <p:cNvPr id="4" name="Slide Number Placeholder 3">
            <a:extLst>
              <a:ext uri="{FF2B5EF4-FFF2-40B4-BE49-F238E27FC236}">
                <a16:creationId xmlns:a16="http://schemas.microsoft.com/office/drawing/2014/main" id="{B9D52FF5-61FC-EC07-6D9B-6A9857822D4C}"/>
              </a:ext>
            </a:extLst>
          </p:cNvPr>
          <p:cNvSpPr>
            <a:spLocks noGrp="1"/>
          </p:cNvSpPr>
          <p:nvPr>
            <p:ph type="sldNum" sz="quarter" idx="5"/>
          </p:nvPr>
        </p:nvSpPr>
        <p:spPr/>
        <p:txBody>
          <a:bodyPr lIns="93104" tIns="46552" rIns="93104" bIns="46552"/>
          <a:lstStyle/>
          <a:p>
            <a:pPr algn="r" defTabSz="931042">
              <a:buClrTx/>
              <a:defRPr/>
            </a:pPr>
            <a:fld id="{229BC6F1-C754-4C50-ABA4-A769F6857D1F}" type="slidenum">
              <a:rPr lang="en-US" sz="1200" kern="1200">
                <a:solidFill>
                  <a:prstClr val="black"/>
                </a:solidFill>
                <a:latin typeface="Calibri" panose="020F0502020204030204"/>
                <a:ea typeface="+mn-ea"/>
                <a:sym typeface="Helvetica Neue"/>
              </a:rPr>
              <a:pPr algn="r" defTabSz="931042">
                <a:buClrTx/>
                <a:defRPr/>
              </a:pPr>
              <a:t>9</a:t>
            </a:fld>
            <a:endParaRPr lang="en-US" sz="1200" kern="1200">
              <a:solidFill>
                <a:prstClr val="black"/>
              </a:solidFill>
              <a:latin typeface="Calibri" panose="020F0502020204030204"/>
              <a:ea typeface="+mn-ea"/>
              <a:sym typeface="Helvetica Neue"/>
            </a:endParaRPr>
          </a:p>
        </p:txBody>
      </p:sp>
    </p:spTree>
    <p:extLst>
      <p:ext uri="{BB962C8B-B14F-4D97-AF65-F5344CB8AC3E}">
        <p14:creationId xmlns:p14="http://schemas.microsoft.com/office/powerpoint/2010/main" val="24870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nSpc>
                <a:spcPct val="125000"/>
              </a:lnSpc>
              <a:spcBef>
                <a:spcPts val="0"/>
              </a:spcBef>
              <a:spcAft>
                <a:spcPts val="1200"/>
              </a:spcAft>
              <a:buFont typeface="Symbol" panose="05050102010706020507" pitchFamily="18" charset="2"/>
              <a:buNone/>
            </a:pPr>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EE224-F56D-470D-840B-0FB9A0796B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Helvetica Neue"/>
            </a:endParaRPr>
          </a:p>
        </p:txBody>
      </p:sp>
    </p:spTree>
    <p:extLst>
      <p:ext uri="{BB962C8B-B14F-4D97-AF65-F5344CB8AC3E}">
        <p14:creationId xmlns:p14="http://schemas.microsoft.com/office/powerpoint/2010/main" val="389558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5EC21-E514-8318-01F4-6C22DFFC2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9645B-4D73-48FE-DD94-DDE8A175DF54}"/>
              </a:ext>
            </a:extLst>
          </p:cNvPr>
          <p:cNvSpPr>
            <a:spLocks noGrp="1" noRot="1" noChangeAspect="1"/>
          </p:cNvSpPr>
          <p:nvPr>
            <p:ph type="sldImg"/>
          </p:nvPr>
        </p:nvSpPr>
        <p:spPr>
          <a:xfrm>
            <a:off x="1179513" y="696913"/>
            <a:ext cx="4645025" cy="3482975"/>
          </a:xfrm>
        </p:spPr>
      </p:sp>
      <p:sp>
        <p:nvSpPr>
          <p:cNvPr id="3" name="Notes Placeholder 2">
            <a:extLst>
              <a:ext uri="{FF2B5EF4-FFF2-40B4-BE49-F238E27FC236}">
                <a16:creationId xmlns:a16="http://schemas.microsoft.com/office/drawing/2014/main" id="{AD19EDD6-949A-1311-76F4-DF3AFA592524}"/>
              </a:ext>
            </a:extLst>
          </p:cNvPr>
          <p:cNvSpPr>
            <a:spLocks noGrp="1"/>
          </p:cNvSpPr>
          <p:nvPr>
            <p:ph type="body" idx="1"/>
          </p:nvPr>
        </p:nvSpPr>
        <p:spPr/>
        <p:txBody>
          <a:bodyPr/>
          <a:lstStyle/>
          <a:p>
            <a:pPr marL="142243" indent="0">
              <a:buNone/>
            </a:pPr>
            <a:r>
              <a:rPr lang="en-US"/>
              <a:t>Nidhi</a:t>
            </a:r>
          </a:p>
        </p:txBody>
      </p:sp>
      <p:sp>
        <p:nvSpPr>
          <p:cNvPr id="4" name="Slide Number Placeholder 3">
            <a:extLst>
              <a:ext uri="{FF2B5EF4-FFF2-40B4-BE49-F238E27FC236}">
                <a16:creationId xmlns:a16="http://schemas.microsoft.com/office/drawing/2014/main" id="{A61BE04A-57AA-366F-BDD6-4CE84B8A951C}"/>
              </a:ext>
            </a:extLst>
          </p:cNvPr>
          <p:cNvSpPr>
            <a:spLocks noGrp="1"/>
          </p:cNvSpPr>
          <p:nvPr>
            <p:ph type="sldNum" sz="quarter" idx="5"/>
          </p:nvPr>
        </p:nvSpPr>
        <p:spPr/>
        <p:txBody>
          <a:bodyPr lIns="93104" tIns="46552" rIns="93104" bIns="46552"/>
          <a:lstStyle/>
          <a:p>
            <a:pPr algn="r" defTabSz="931042">
              <a:buClrTx/>
              <a:defRPr/>
            </a:pPr>
            <a:fld id="{321DD884-EC39-4280-A403-3DCD217CFFE5}" type="slidenum">
              <a:rPr lang="en-US" sz="1200" kern="1200">
                <a:solidFill>
                  <a:prstClr val="black"/>
                </a:solidFill>
                <a:latin typeface="Calibri" panose="020F0502020204030204"/>
                <a:ea typeface="+mn-ea"/>
              </a:rPr>
              <a:pPr algn="r" defTabSz="931042">
                <a:buClrTx/>
                <a:defRPr/>
              </a:pPr>
              <a:t>12</a:t>
            </a:fld>
            <a:endParaRPr lang="en-US"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234424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45025" cy="3482975"/>
          </a:xfrm>
        </p:spPr>
      </p:sp>
      <p:sp>
        <p:nvSpPr>
          <p:cNvPr id="3" name="Notes Placeholder 2"/>
          <p:cNvSpPr>
            <a:spLocks noGrp="1"/>
          </p:cNvSpPr>
          <p:nvPr>
            <p:ph type="body" idx="1"/>
          </p:nvPr>
        </p:nvSpPr>
        <p:spPr/>
        <p:txBody>
          <a:bodyPr/>
          <a:lstStyle/>
          <a:p>
            <a:pPr marL="142243" indent="0">
              <a:buNone/>
            </a:pPr>
            <a:r>
              <a:rPr lang="en-US"/>
              <a:t>Nidhi</a:t>
            </a:r>
          </a:p>
        </p:txBody>
      </p:sp>
      <p:sp>
        <p:nvSpPr>
          <p:cNvPr id="4" name="Slide Number Placeholder 3"/>
          <p:cNvSpPr>
            <a:spLocks noGrp="1"/>
          </p:cNvSpPr>
          <p:nvPr>
            <p:ph type="sldNum" sz="quarter" idx="5"/>
          </p:nvPr>
        </p:nvSpPr>
        <p:spPr/>
        <p:txBody>
          <a:bodyPr lIns="93104" tIns="46552" rIns="93104" bIns="46552"/>
          <a:lstStyle/>
          <a:p>
            <a:pPr algn="r" defTabSz="931042">
              <a:buClrTx/>
              <a:defRPr/>
            </a:pPr>
            <a:fld id="{D92EE224-F56D-470D-840B-0FB9A0796B3B}" type="slidenum">
              <a:rPr lang="en-US" sz="1200" kern="1200">
                <a:solidFill>
                  <a:prstClr val="black"/>
                </a:solidFill>
                <a:latin typeface="Calibri" panose="020F0502020204030204"/>
                <a:ea typeface="+mn-ea"/>
                <a:sym typeface="Helvetica Neue"/>
              </a:rPr>
              <a:pPr algn="r" defTabSz="931042">
                <a:buClrTx/>
                <a:defRPr/>
              </a:pPr>
              <a:t>13</a:t>
            </a:fld>
            <a:endParaRPr lang="en-US" sz="1200" kern="1200">
              <a:solidFill>
                <a:prstClr val="black"/>
              </a:solidFill>
              <a:latin typeface="Calibri" panose="020F0502020204030204"/>
              <a:ea typeface="+mn-ea"/>
              <a:sym typeface="Helvetica Neue"/>
            </a:endParaRPr>
          </a:p>
        </p:txBody>
      </p:sp>
    </p:spTree>
    <p:extLst>
      <p:ext uri="{BB962C8B-B14F-4D97-AF65-F5344CB8AC3E}">
        <p14:creationId xmlns:p14="http://schemas.microsoft.com/office/powerpoint/2010/main" val="1864780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45025" cy="3482975"/>
          </a:xfrm>
        </p:spPr>
      </p:sp>
      <p:sp>
        <p:nvSpPr>
          <p:cNvPr id="3" name="Notes Placeholder 2"/>
          <p:cNvSpPr>
            <a:spLocks noGrp="1"/>
          </p:cNvSpPr>
          <p:nvPr>
            <p:ph type="body" idx="1"/>
          </p:nvPr>
        </p:nvSpPr>
        <p:spPr/>
        <p:txBody>
          <a:bodyPr/>
          <a:lstStyle/>
          <a:p>
            <a:pPr>
              <a:buNone/>
            </a:pPr>
            <a:r>
              <a:rPr lang="en-US">
                <a:latin typeface="Calibri"/>
                <a:ea typeface="Calibri"/>
                <a:cs typeface="Calibri"/>
              </a:rPr>
              <a:t>Nidhi</a:t>
            </a:r>
          </a:p>
        </p:txBody>
      </p:sp>
    </p:spTree>
    <p:extLst>
      <p:ext uri="{BB962C8B-B14F-4D97-AF65-F5344CB8AC3E}">
        <p14:creationId xmlns:p14="http://schemas.microsoft.com/office/powerpoint/2010/main" val="953914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ct val="125000"/>
              </a:lnSpc>
              <a:spcAft>
                <a:spcPts val="1223"/>
              </a:spcAft>
            </a:pPr>
            <a:r>
              <a:rPr lang="en-US" sz="1800">
                <a:latin typeface="Calibri" panose="020F0502020204030204" pitchFamily="34" charset="0"/>
                <a:ea typeface="Calibri" panose="020F0502020204030204" pitchFamily="34" charset="0"/>
                <a:cs typeface="Times New Roman" panose="02020603050405020304" pitchFamily="18" charset="0"/>
              </a:rPr>
              <a:t>NIDHI</a:t>
            </a:r>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92EE224-F56D-470D-840B-0FB9A0796B3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Helvetica Neue"/>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Helvetica Neue"/>
            </a:endParaRPr>
          </a:p>
        </p:txBody>
      </p:sp>
    </p:spTree>
    <p:extLst>
      <p:ext uri="{BB962C8B-B14F-4D97-AF65-F5344CB8AC3E}">
        <p14:creationId xmlns:p14="http://schemas.microsoft.com/office/powerpoint/2010/main" val="350058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d5b15f0a3_5_26:notes"/>
          <p:cNvSpPr>
            <a:spLocks noGrp="1" noRot="1" noChangeAspect="1"/>
          </p:cNvSpPr>
          <p:nvPr>
            <p:ph type="sldImg" idx="2"/>
          </p:nvPr>
        </p:nvSpPr>
        <p:spPr>
          <a:xfrm>
            <a:off x="1179513" y="696913"/>
            <a:ext cx="4645025"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d5b15f0a3_5_26:notes"/>
          <p:cNvSpPr txBox="1">
            <a:spLocks noGrp="1"/>
          </p:cNvSpPr>
          <p:nvPr>
            <p:ph type="body" idx="1"/>
          </p:nvPr>
        </p:nvSpPr>
        <p:spPr>
          <a:xfrm>
            <a:off x="700405" y="4412774"/>
            <a:ext cx="5603240" cy="4180523"/>
          </a:xfrm>
          <a:prstGeom prst="rect">
            <a:avLst/>
          </a:prstGeom>
        </p:spPr>
        <p:txBody>
          <a:bodyPr spcFirstLastPara="1" wrap="square" lIns="93089" tIns="93089" rIns="93089" bIns="93089" anchor="t" anchorCtr="0">
            <a:noAutofit/>
          </a:bodyPr>
          <a:lstStyle/>
          <a:p>
            <a:pPr marL="0" indent="0">
              <a:buNone/>
            </a:pPr>
            <a:r>
              <a:rPr lang="en"/>
              <a:t>Leah – OSA Academy overall and then note about this particular Academy on JIP strategies </a:t>
            </a:r>
          </a:p>
          <a:p>
            <a:pPr marL="0" indent="0">
              <a:buNone/>
            </a:pPr>
            <a:endParaRPr lang="en"/>
          </a:p>
          <a:p>
            <a:pPr>
              <a:spcAft>
                <a:spcPts val="204"/>
              </a:spcAft>
            </a:pPr>
            <a:r>
              <a:rPr lang="en-US" sz="2400">
                <a:sym typeface="Verdana"/>
              </a:rPr>
              <a:t>Representatives from </a:t>
            </a:r>
            <a:endParaRPr lang="en-US"/>
          </a:p>
          <a:p>
            <a:pPr lvl="1">
              <a:spcAft>
                <a:spcPts val="204"/>
              </a:spcAft>
            </a:pPr>
            <a:r>
              <a:rPr lang="en-US" sz="1600">
                <a:sym typeface="Verdana"/>
              </a:rPr>
              <a:t>North Carolina Association of County Commissioners – </a:t>
            </a:r>
            <a:r>
              <a:rPr lang="en-US" sz="1600"/>
              <a:t>Opioid Settlements Technical Assistance Team (OSTAT)</a:t>
            </a:r>
            <a:r>
              <a:rPr lang="en-US" sz="1600">
                <a:sym typeface="Verdana"/>
              </a:rPr>
              <a:t> </a:t>
            </a:r>
            <a:endParaRPr lang="en-US" sz="1600"/>
          </a:p>
          <a:p>
            <a:pPr lvl="1">
              <a:spcAft>
                <a:spcPts val="204"/>
              </a:spcAft>
            </a:pPr>
            <a:r>
              <a:rPr lang="en-US" sz="1600">
                <a:sym typeface="Verdana"/>
              </a:rPr>
              <a:t>NC DHHS, Division of Public Health</a:t>
            </a:r>
            <a:r>
              <a:rPr lang="en-US" sz="1600"/>
              <a:t> – </a:t>
            </a:r>
            <a:r>
              <a:rPr lang="en-US" sz="1600">
                <a:sym typeface="Verdana"/>
              </a:rPr>
              <a:t>Injury </a:t>
            </a:r>
            <a:r>
              <a:rPr lang="en-US" sz="1600"/>
              <a:t>and</a:t>
            </a:r>
            <a:r>
              <a:rPr lang="en-US" sz="1600">
                <a:sym typeface="Verdana"/>
              </a:rPr>
              <a:t> Violence Prevention Branch (IVPB)</a:t>
            </a:r>
            <a:endParaRPr lang="en-US" sz="1600"/>
          </a:p>
          <a:p>
            <a:pPr lvl="1">
              <a:spcAft>
                <a:spcPts val="204"/>
              </a:spcAft>
            </a:pPr>
            <a:r>
              <a:rPr lang="en-US" sz="1600"/>
              <a:t>NC DHHS, Division of Mental Health, Developmental Disabilities and Substance Use Services</a:t>
            </a:r>
          </a:p>
          <a:p>
            <a:pPr lvl="1"/>
            <a:r>
              <a:rPr lang="en-US" sz="1600">
                <a:sym typeface="Verdana"/>
              </a:rPr>
              <a:t>UNC Chapel Hill Injury Prevention Research Center (IPRC)</a:t>
            </a:r>
            <a:endParaRPr lang="en-US" sz="1600"/>
          </a:p>
          <a:p>
            <a:pPr marL="0" indent="0">
              <a:buNone/>
            </a:pPr>
            <a:endParaRPr/>
          </a:p>
        </p:txBody>
      </p:sp>
    </p:spTree>
    <p:extLst>
      <p:ext uri="{BB962C8B-B14F-4D97-AF65-F5344CB8AC3E}">
        <p14:creationId xmlns:p14="http://schemas.microsoft.com/office/powerpoint/2010/main" val="1805054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9.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9.jpe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1881156"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2768597" y="2051009"/>
            <a:ext cx="5774267"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2768597" y="4071833"/>
            <a:ext cx="5774267"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2768597" y="5020585"/>
            <a:ext cx="5774267"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4" name="TextBox 3"/>
          <p:cNvSpPr txBox="1"/>
          <p:nvPr userDrawn="1"/>
        </p:nvSpPr>
        <p:spPr>
          <a:xfrm>
            <a:off x="2768597" y="1404678"/>
            <a:ext cx="5837764" cy="300082"/>
          </a:xfrm>
          <a:prstGeom prst="rect">
            <a:avLst/>
          </a:prstGeom>
          <a:noFill/>
        </p:spPr>
        <p:txBody>
          <a:bodyPr wrap="square" rtlCol="0">
            <a:spAutoFit/>
          </a:bodyPr>
          <a:lstStyle/>
          <a:p>
            <a:pPr lvl="0"/>
            <a:r>
              <a:rPr lang="en-US" sz="1350" b="0" i="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1047EF5E-9C37-0F66-ADEC-8485DCD764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84684" y="483504"/>
            <a:ext cx="1901552" cy="1842348"/>
          </a:xfrm>
          <a:prstGeom prst="rect">
            <a:avLst/>
          </a:prstGeom>
        </p:spPr>
      </p:pic>
    </p:spTree>
    <p:extLst>
      <p:ext uri="{BB962C8B-B14F-4D97-AF65-F5344CB8AC3E}">
        <p14:creationId xmlns:p14="http://schemas.microsoft.com/office/powerpoint/2010/main" val="3329222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bg>
      <p:bgPr>
        <a:solidFill>
          <a:srgbClr val="00653B"/>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4189D-375F-2943-809C-E3AF79A6FAF3}"/>
              </a:ext>
            </a:extLst>
          </p:cNvPr>
          <p:cNvSpPr>
            <a:spLocks noGrp="1"/>
          </p:cNvSpPr>
          <p:nvPr>
            <p:ph sz="half" idx="1"/>
          </p:nvPr>
        </p:nvSpPr>
        <p:spPr>
          <a:xfrm>
            <a:off x="628651" y="1825625"/>
            <a:ext cx="3886200" cy="4351339"/>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1F4A99-DF9B-F54F-BCBF-EDCDD625FC7F}"/>
              </a:ext>
            </a:extLst>
          </p:cNvPr>
          <p:cNvSpPr>
            <a:spLocks noGrp="1"/>
          </p:cNvSpPr>
          <p:nvPr>
            <p:ph sz="half" idx="2"/>
          </p:nvPr>
        </p:nvSpPr>
        <p:spPr>
          <a:xfrm>
            <a:off x="4629150" y="1825625"/>
            <a:ext cx="3886200" cy="4351339"/>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143E49F-DA28-5D4B-A812-9CE3008181D8}"/>
              </a:ext>
            </a:extLst>
          </p:cNvPr>
          <p:cNvSpPr>
            <a:spLocks noGrp="1"/>
          </p:cNvSpPr>
          <p:nvPr>
            <p:ph type="ftr" sz="quarter" idx="11"/>
          </p:nvPr>
        </p:nvSpPr>
        <p:spPr/>
        <p:txBody>
          <a:bodyPr/>
          <a:lstStyle/>
          <a:p>
            <a:endParaRPr lang="en-US"/>
          </a:p>
        </p:txBody>
      </p:sp>
      <p:sp>
        <p:nvSpPr>
          <p:cNvPr id="8" name="Title 1">
            <a:extLst>
              <a:ext uri="{FF2B5EF4-FFF2-40B4-BE49-F238E27FC236}">
                <a16:creationId xmlns:a16="http://schemas.microsoft.com/office/drawing/2014/main" id="{8B748C50-4D61-6209-3A6E-87CB531C137C}"/>
              </a:ext>
            </a:extLst>
          </p:cNvPr>
          <p:cNvSpPr>
            <a:spLocks noGrp="1"/>
          </p:cNvSpPr>
          <p:nvPr>
            <p:ph type="title"/>
          </p:nvPr>
        </p:nvSpPr>
        <p:spPr>
          <a:xfrm>
            <a:off x="2057400" y="365127"/>
            <a:ext cx="6518868" cy="625475"/>
          </a:xfrm>
          <a:prstGeom prst="rect">
            <a:avLst/>
          </a:prstGeom>
        </p:spPr>
        <p:txBody>
          <a:bodyPr/>
          <a:lstStyle>
            <a:lvl1pPr>
              <a:defRPr b="1">
                <a:solidFill>
                  <a:srgbClr val="F8F1D8"/>
                </a:solidFill>
                <a:latin typeface="Georgia" panose="02040502050405020303" pitchFamily="18" charset="0"/>
              </a:defRPr>
            </a:lvl1pPr>
          </a:lstStyle>
          <a:p>
            <a:r>
              <a:rPr lang="en-US"/>
              <a:t>Click to edit Master title style</a:t>
            </a:r>
          </a:p>
        </p:txBody>
      </p:sp>
      <p:sp>
        <p:nvSpPr>
          <p:cNvPr id="9" name="Slide Number Placeholder 5">
            <a:extLst>
              <a:ext uri="{FF2B5EF4-FFF2-40B4-BE49-F238E27FC236}">
                <a16:creationId xmlns:a16="http://schemas.microsoft.com/office/drawing/2014/main" id="{7835D185-1DFB-C76D-98F2-BCFC0B063B6A}"/>
              </a:ext>
            </a:extLst>
          </p:cNvPr>
          <p:cNvSpPr txBox="1">
            <a:spLocks/>
          </p:cNvSpPr>
          <p:nvPr userDrawn="1"/>
        </p:nvSpPr>
        <p:spPr>
          <a:xfrm>
            <a:off x="6972300" y="6356352"/>
            <a:ext cx="2057400" cy="365125"/>
          </a:xfrm>
          <a:prstGeom prst="rect">
            <a:avLst/>
          </a:prstGeom>
        </p:spPr>
        <p:txBody>
          <a:bodyPr/>
          <a:lstStyle>
            <a:defPPr>
              <a:defRPr lang="en-US"/>
            </a:defPPr>
            <a:lvl1pPr marL="0" algn="r" defTabSz="914400" rtl="0" eaLnBrk="1" latinLnBrk="0" hangingPunct="1">
              <a:defRPr sz="1800" kern="1200">
                <a:solidFill>
                  <a:srgbClr val="F8F1D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2DA03E-F3AA-C347-9C24-A953DDDB52A7}" type="slidenum">
              <a:rPr lang="en-US" sz="1349" smtClean="0"/>
              <a:pPr/>
              <a:t>‹#›</a:t>
            </a:fld>
            <a:endParaRPr lang="en-US" sz="1349"/>
          </a:p>
        </p:txBody>
      </p:sp>
    </p:spTree>
    <p:extLst>
      <p:ext uri="{BB962C8B-B14F-4D97-AF65-F5344CB8AC3E}">
        <p14:creationId xmlns:p14="http://schemas.microsoft.com/office/powerpoint/2010/main" val="1451925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EC7F-363B-851C-01E3-B5A77F2BED1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1C4E4D-05BF-9102-BE96-476BBDDF297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41653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44A08-8F5E-077E-A3E7-3F7BE32E43B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FDC63A-A888-E926-F8E4-01069047E6D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416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1168-01F8-05F6-BB80-A95BEE42B50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C650E1-50C2-44F2-7441-9E94E783872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5912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6D9F8-AE7C-186B-5877-21EDB424247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31F81B-FFDB-9495-A61A-822E91BB316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31991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7F447-5DA4-D2FF-6656-124408D4CD5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265E7-3C69-5036-E55B-84D910EDF12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4834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 A">
    <p:bg>
      <p:bgPr>
        <a:solidFill>
          <a:schemeClr val="accent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0E81897-249F-B86A-A037-3AC70F2168BD}"/>
              </a:ext>
            </a:extLst>
          </p:cNvPr>
          <p:cNvCxnSpPr>
            <a:cxnSpLocks/>
          </p:cNvCxnSpPr>
          <p:nvPr/>
        </p:nvCxnSpPr>
        <p:spPr>
          <a:xfrm>
            <a:off x="626270" y="6001789"/>
            <a:ext cx="789146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ext Placeholder 2">
            <a:extLst>
              <a:ext uri="{FF2B5EF4-FFF2-40B4-BE49-F238E27FC236}">
                <a16:creationId xmlns:a16="http://schemas.microsoft.com/office/drawing/2014/main" id="{8D30EE05-AF19-9AE0-EC84-66286831F7FC}"/>
              </a:ext>
            </a:extLst>
          </p:cNvPr>
          <p:cNvSpPr>
            <a:spLocks noGrp="1"/>
          </p:cNvSpPr>
          <p:nvPr>
            <p:ph type="body" idx="10" hasCustomPrompt="1"/>
          </p:nvPr>
        </p:nvSpPr>
        <p:spPr>
          <a:xfrm>
            <a:off x="628650" y="4518475"/>
            <a:ext cx="7886700" cy="1290595"/>
          </a:xfrm>
        </p:spPr>
        <p:txBody>
          <a:bodyPr>
            <a:noAutofit/>
          </a:bodyPr>
          <a:lstStyle>
            <a:lvl1pPr marL="0" indent="0" algn="ctr">
              <a:lnSpc>
                <a:spcPct val="100000"/>
              </a:lnSpc>
              <a:spcBef>
                <a:spcPts val="0"/>
              </a:spcBef>
              <a:buNone/>
              <a:defRPr sz="2400">
                <a:solidFill>
                  <a:schemeClr val="bg1"/>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dirty="0"/>
              <a:t>Speaker Name, Title</a:t>
            </a:r>
          </a:p>
        </p:txBody>
      </p:sp>
      <p:sp>
        <p:nvSpPr>
          <p:cNvPr id="6" name="Text Placeholder 2">
            <a:extLst>
              <a:ext uri="{FF2B5EF4-FFF2-40B4-BE49-F238E27FC236}">
                <a16:creationId xmlns:a16="http://schemas.microsoft.com/office/drawing/2014/main" id="{713172A8-AA86-1BE9-B09D-D09A941855CC}"/>
              </a:ext>
            </a:extLst>
          </p:cNvPr>
          <p:cNvSpPr>
            <a:spLocks noGrp="1"/>
          </p:cNvSpPr>
          <p:nvPr>
            <p:ph type="body" idx="11" hasCustomPrompt="1"/>
          </p:nvPr>
        </p:nvSpPr>
        <p:spPr>
          <a:xfrm>
            <a:off x="559077" y="6095123"/>
            <a:ext cx="3943350" cy="564096"/>
          </a:xfrm>
        </p:spPr>
        <p:txBody>
          <a:bodyPr>
            <a:noAutofit/>
          </a:bodyPr>
          <a:lstStyle>
            <a:lvl1pPr marL="0" indent="0">
              <a:buNone/>
              <a:defRPr sz="1200">
                <a:solidFill>
                  <a:schemeClr val="bg1"/>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dirty="0"/>
              <a:t>[OPTIONAL] Month Day, Year</a:t>
            </a:r>
          </a:p>
        </p:txBody>
      </p:sp>
      <p:sp>
        <p:nvSpPr>
          <p:cNvPr id="7" name="TextBox 6">
            <a:extLst>
              <a:ext uri="{FF2B5EF4-FFF2-40B4-BE49-F238E27FC236}">
                <a16:creationId xmlns:a16="http://schemas.microsoft.com/office/drawing/2014/main" id="{5EC8D4F2-6141-C98B-2D29-5FB1E2E39A5C}"/>
              </a:ext>
            </a:extLst>
          </p:cNvPr>
          <p:cNvSpPr txBox="1"/>
          <p:nvPr/>
        </p:nvSpPr>
        <p:spPr>
          <a:xfrm>
            <a:off x="6025805" y="6087620"/>
            <a:ext cx="2564296" cy="276999"/>
          </a:xfrm>
          <a:prstGeom prst="rect">
            <a:avLst/>
          </a:prstGeom>
          <a:noFill/>
        </p:spPr>
        <p:txBody>
          <a:bodyPr wrap="square" rtlCol="0">
            <a:spAutoFit/>
          </a:bodyPr>
          <a:lstStyle/>
          <a:p>
            <a:pPr algn="r"/>
            <a:r>
              <a:rPr lang="en-US" sz="1200" b="1" dirty="0" err="1">
                <a:solidFill>
                  <a:schemeClr val="bg1"/>
                </a:solidFill>
                <a:latin typeface="Arial" panose="020B0604020202020204" pitchFamily="34" charset="0"/>
                <a:cs typeface="Arial" panose="020B0604020202020204" pitchFamily="34" charset="0"/>
              </a:rPr>
              <a:t>ncacc.org</a:t>
            </a:r>
            <a:endParaRPr lang="en-US" sz="1200" b="1" dirty="0">
              <a:solidFill>
                <a:schemeClr val="bg1"/>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28DF98F2-F3DC-BDE5-EBB5-22A301097C6E}"/>
              </a:ext>
            </a:extLst>
          </p:cNvPr>
          <p:cNvSpPr>
            <a:spLocks noGrp="1"/>
          </p:cNvSpPr>
          <p:nvPr>
            <p:ph type="title" hasCustomPrompt="1"/>
          </p:nvPr>
        </p:nvSpPr>
        <p:spPr>
          <a:xfrm>
            <a:off x="628650" y="2238466"/>
            <a:ext cx="7886700" cy="2194178"/>
          </a:xfrm>
        </p:spPr>
        <p:txBody>
          <a:bodyPr anchor="b">
            <a:noAutofit/>
          </a:bodyPr>
          <a:lstStyle>
            <a:lvl1pPr algn="ctr">
              <a:defRPr sz="4400" b="1" i="0" spc="-113">
                <a:solidFill>
                  <a:schemeClr val="bg1"/>
                </a:solidFill>
                <a:latin typeface="Arial Black" panose="020B0604020202020204" pitchFamily="34" charset="0"/>
                <a:cs typeface="Arial Black" panose="020B0604020202020204" pitchFamily="34" charset="0"/>
              </a:defRPr>
            </a:lvl1pPr>
          </a:lstStyle>
          <a:p>
            <a:r>
              <a:rPr lang="en-US" dirty="0"/>
              <a:t>16 x 9 Presentation Template</a:t>
            </a:r>
          </a:p>
        </p:txBody>
      </p:sp>
      <p:cxnSp>
        <p:nvCxnSpPr>
          <p:cNvPr id="8" name="Straight Connector 7">
            <a:extLst>
              <a:ext uri="{FF2B5EF4-FFF2-40B4-BE49-F238E27FC236}">
                <a16:creationId xmlns:a16="http://schemas.microsoft.com/office/drawing/2014/main" id="{0BCD758F-7985-A51B-90C6-5B20AEEA1056}"/>
              </a:ext>
            </a:extLst>
          </p:cNvPr>
          <p:cNvCxnSpPr>
            <a:cxnSpLocks/>
          </p:cNvCxnSpPr>
          <p:nvPr userDrawn="1"/>
        </p:nvCxnSpPr>
        <p:spPr>
          <a:xfrm>
            <a:off x="626270" y="6001789"/>
            <a:ext cx="789146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625A740-50CB-D88E-BBE9-C8939BDB1F87}"/>
              </a:ext>
            </a:extLst>
          </p:cNvPr>
          <p:cNvSpPr txBox="1"/>
          <p:nvPr userDrawn="1"/>
        </p:nvSpPr>
        <p:spPr>
          <a:xfrm>
            <a:off x="6025805" y="6087620"/>
            <a:ext cx="2564296" cy="276999"/>
          </a:xfrm>
          <a:prstGeom prst="rect">
            <a:avLst/>
          </a:prstGeom>
          <a:noFill/>
        </p:spPr>
        <p:txBody>
          <a:bodyPr wrap="square" rtlCol="0">
            <a:spAutoFit/>
          </a:bodyPr>
          <a:lstStyle/>
          <a:p>
            <a:pPr algn="r"/>
            <a:r>
              <a:rPr lang="en-US" sz="1200" b="1" dirty="0" err="1">
                <a:solidFill>
                  <a:schemeClr val="bg1"/>
                </a:solidFill>
                <a:latin typeface="Arial" panose="020B0604020202020204" pitchFamily="34" charset="0"/>
                <a:cs typeface="Arial" panose="020B0604020202020204" pitchFamily="34" charset="0"/>
              </a:rPr>
              <a:t>ncacc.org</a:t>
            </a:r>
            <a:endParaRPr lang="en-US" sz="1200" b="1" dirty="0">
              <a:solidFill>
                <a:schemeClr val="bg1"/>
              </a:solidFill>
              <a:latin typeface="Arial" panose="020B0604020202020204" pitchFamily="34" charset="0"/>
              <a:cs typeface="Arial" panose="020B0604020202020204" pitchFamily="34" charset="0"/>
            </a:endParaRPr>
          </a:p>
        </p:txBody>
      </p:sp>
      <p:pic>
        <p:nvPicPr>
          <p:cNvPr id="11" name="Picture 10" descr="A green and white circle with a map and text&#10;&#10;AI-generated content may be incorrect.">
            <a:extLst>
              <a:ext uri="{FF2B5EF4-FFF2-40B4-BE49-F238E27FC236}">
                <a16:creationId xmlns:a16="http://schemas.microsoft.com/office/drawing/2014/main" id="{63F464E0-09FC-7C29-6A37-0DF7312E4368}"/>
              </a:ext>
            </a:extLst>
          </p:cNvPr>
          <p:cNvPicPr>
            <a:picLocks noChangeAspect="1"/>
          </p:cNvPicPr>
          <p:nvPr userDrawn="1"/>
        </p:nvPicPr>
        <p:blipFill>
          <a:blip r:embed="rId2"/>
          <a:stretch>
            <a:fillRect/>
          </a:stretch>
        </p:blipFill>
        <p:spPr>
          <a:xfrm>
            <a:off x="3851413" y="604573"/>
            <a:ext cx="1441174" cy="1441174"/>
          </a:xfrm>
          <a:prstGeom prst="rect">
            <a:avLst/>
          </a:prstGeom>
        </p:spPr>
      </p:pic>
    </p:spTree>
    <p:extLst>
      <p:ext uri="{BB962C8B-B14F-4D97-AF65-F5344CB8AC3E}">
        <p14:creationId xmlns:p14="http://schemas.microsoft.com/office/powerpoint/2010/main" val="1835589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 B">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1B77680-118A-B046-F2FC-6B0E3EA1AD97}"/>
              </a:ext>
            </a:extLst>
          </p:cNvPr>
          <p:cNvCxnSpPr>
            <a:cxnSpLocks/>
          </p:cNvCxnSpPr>
          <p:nvPr/>
        </p:nvCxnSpPr>
        <p:spPr>
          <a:xfrm>
            <a:off x="626270" y="6001789"/>
            <a:ext cx="7891463"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7" name="Text Placeholder 2">
            <a:extLst>
              <a:ext uri="{FF2B5EF4-FFF2-40B4-BE49-F238E27FC236}">
                <a16:creationId xmlns:a16="http://schemas.microsoft.com/office/drawing/2014/main" id="{C48DF56F-A0FA-7499-479D-980F9E7C6073}"/>
              </a:ext>
            </a:extLst>
          </p:cNvPr>
          <p:cNvSpPr>
            <a:spLocks noGrp="1"/>
          </p:cNvSpPr>
          <p:nvPr>
            <p:ph type="body" idx="10" hasCustomPrompt="1"/>
          </p:nvPr>
        </p:nvSpPr>
        <p:spPr>
          <a:xfrm>
            <a:off x="628650" y="4518475"/>
            <a:ext cx="7886700" cy="1290595"/>
          </a:xfrm>
        </p:spPr>
        <p:txBody>
          <a:bodyPr>
            <a:noAutofit/>
          </a:bodyPr>
          <a:lstStyle>
            <a:lvl1pPr marL="0" indent="0" algn="ctr">
              <a:lnSpc>
                <a:spcPct val="100000"/>
              </a:lnSpc>
              <a:spcBef>
                <a:spcPts val="0"/>
              </a:spcBef>
              <a:buNone/>
              <a:defRPr sz="2400">
                <a:solidFill>
                  <a:schemeClr val="accent1"/>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dirty="0"/>
              <a:t>Speaker Name, Title</a:t>
            </a:r>
          </a:p>
        </p:txBody>
      </p:sp>
      <p:sp>
        <p:nvSpPr>
          <p:cNvPr id="8" name="Text Placeholder 2">
            <a:extLst>
              <a:ext uri="{FF2B5EF4-FFF2-40B4-BE49-F238E27FC236}">
                <a16:creationId xmlns:a16="http://schemas.microsoft.com/office/drawing/2014/main" id="{45705D84-3122-119A-0210-8D3EB7D023F4}"/>
              </a:ext>
            </a:extLst>
          </p:cNvPr>
          <p:cNvSpPr>
            <a:spLocks noGrp="1"/>
          </p:cNvSpPr>
          <p:nvPr>
            <p:ph type="body" idx="11" hasCustomPrompt="1"/>
          </p:nvPr>
        </p:nvSpPr>
        <p:spPr>
          <a:xfrm>
            <a:off x="559077" y="6095123"/>
            <a:ext cx="3943350" cy="564096"/>
          </a:xfrm>
        </p:spPr>
        <p:txBody>
          <a:bodyPr>
            <a:noAutofit/>
          </a:bodyPr>
          <a:lstStyle>
            <a:lvl1pPr marL="0" indent="0">
              <a:buNone/>
              <a:defRPr sz="1200">
                <a:solidFill>
                  <a:schemeClr val="accent1"/>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dirty="0"/>
              <a:t>[OPTIONAL] Month Day, Year</a:t>
            </a:r>
          </a:p>
        </p:txBody>
      </p:sp>
      <p:sp>
        <p:nvSpPr>
          <p:cNvPr id="9" name="TextBox 8">
            <a:extLst>
              <a:ext uri="{FF2B5EF4-FFF2-40B4-BE49-F238E27FC236}">
                <a16:creationId xmlns:a16="http://schemas.microsoft.com/office/drawing/2014/main" id="{55603428-A492-AD1D-72E5-D6AFAD2A6370}"/>
              </a:ext>
            </a:extLst>
          </p:cNvPr>
          <p:cNvSpPr txBox="1"/>
          <p:nvPr/>
        </p:nvSpPr>
        <p:spPr>
          <a:xfrm>
            <a:off x="6025805" y="6087620"/>
            <a:ext cx="2564296" cy="276999"/>
          </a:xfrm>
          <a:prstGeom prst="rect">
            <a:avLst/>
          </a:prstGeom>
          <a:noFill/>
        </p:spPr>
        <p:txBody>
          <a:bodyPr wrap="square" rtlCol="0">
            <a:spAutoFit/>
          </a:bodyPr>
          <a:lstStyle/>
          <a:p>
            <a:pPr algn="r"/>
            <a:r>
              <a:rPr lang="en-US" sz="1200" b="1" dirty="0" err="1">
                <a:solidFill>
                  <a:schemeClr val="accent1"/>
                </a:solidFill>
                <a:latin typeface="Arial" panose="020B0604020202020204" pitchFamily="34" charset="0"/>
                <a:cs typeface="Arial" panose="020B0604020202020204" pitchFamily="34" charset="0"/>
              </a:rPr>
              <a:t>ncacc.org</a:t>
            </a:r>
            <a:endParaRPr lang="en-US" sz="1200" b="1" dirty="0">
              <a:solidFill>
                <a:schemeClr val="accent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2099EC63-4C2F-260B-7200-90DA5FA48ADC}"/>
              </a:ext>
            </a:extLst>
          </p:cNvPr>
          <p:cNvSpPr>
            <a:spLocks noGrp="1"/>
          </p:cNvSpPr>
          <p:nvPr>
            <p:ph type="title" hasCustomPrompt="1"/>
          </p:nvPr>
        </p:nvSpPr>
        <p:spPr>
          <a:xfrm>
            <a:off x="628650" y="2238466"/>
            <a:ext cx="7886700" cy="2194178"/>
          </a:xfrm>
        </p:spPr>
        <p:txBody>
          <a:bodyPr anchor="b">
            <a:noAutofit/>
          </a:bodyPr>
          <a:lstStyle>
            <a:lvl1pPr algn="ctr">
              <a:defRPr sz="4400" b="1" i="0" spc="-113">
                <a:solidFill>
                  <a:schemeClr val="accent1"/>
                </a:solidFill>
                <a:latin typeface="Arial Black" panose="020B0604020202020204" pitchFamily="34" charset="0"/>
                <a:cs typeface="Arial Black" panose="020B0604020202020204" pitchFamily="34" charset="0"/>
              </a:defRPr>
            </a:lvl1pPr>
          </a:lstStyle>
          <a:p>
            <a:r>
              <a:rPr lang="en-US" dirty="0"/>
              <a:t>16 x 9 Presentation Template</a:t>
            </a:r>
          </a:p>
        </p:txBody>
      </p:sp>
      <p:cxnSp>
        <p:nvCxnSpPr>
          <p:cNvPr id="3" name="Straight Connector 2">
            <a:extLst>
              <a:ext uri="{FF2B5EF4-FFF2-40B4-BE49-F238E27FC236}">
                <a16:creationId xmlns:a16="http://schemas.microsoft.com/office/drawing/2014/main" id="{8AC59EB5-C0D7-EA21-59AF-BEA5EB161338}"/>
              </a:ext>
            </a:extLst>
          </p:cNvPr>
          <p:cNvCxnSpPr>
            <a:cxnSpLocks/>
          </p:cNvCxnSpPr>
          <p:nvPr userDrawn="1"/>
        </p:nvCxnSpPr>
        <p:spPr>
          <a:xfrm>
            <a:off x="626270" y="6001789"/>
            <a:ext cx="7891463"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D93F313-FBEE-89C2-EC89-22237852697A}"/>
              </a:ext>
            </a:extLst>
          </p:cNvPr>
          <p:cNvSpPr txBox="1"/>
          <p:nvPr userDrawn="1"/>
        </p:nvSpPr>
        <p:spPr>
          <a:xfrm>
            <a:off x="6025805" y="6087620"/>
            <a:ext cx="2564296" cy="276999"/>
          </a:xfrm>
          <a:prstGeom prst="rect">
            <a:avLst/>
          </a:prstGeom>
          <a:noFill/>
        </p:spPr>
        <p:txBody>
          <a:bodyPr wrap="square" rtlCol="0">
            <a:spAutoFit/>
          </a:bodyPr>
          <a:lstStyle/>
          <a:p>
            <a:pPr algn="r"/>
            <a:r>
              <a:rPr lang="en-US" sz="1200" b="1" dirty="0" err="1">
                <a:solidFill>
                  <a:schemeClr val="accent1"/>
                </a:solidFill>
                <a:latin typeface="Arial" panose="020B0604020202020204" pitchFamily="34" charset="0"/>
                <a:cs typeface="Arial" panose="020B0604020202020204" pitchFamily="34" charset="0"/>
              </a:rPr>
              <a:t>ncacc.org</a:t>
            </a:r>
            <a:endParaRPr lang="en-US" sz="1200" b="1" dirty="0">
              <a:solidFill>
                <a:schemeClr val="accent1"/>
              </a:solidFill>
              <a:latin typeface="Arial" panose="020B0604020202020204" pitchFamily="34" charset="0"/>
              <a:cs typeface="Arial" panose="020B0604020202020204" pitchFamily="34" charset="0"/>
            </a:endParaRPr>
          </a:p>
        </p:txBody>
      </p:sp>
      <p:pic>
        <p:nvPicPr>
          <p:cNvPr id="11" name="Picture 10" descr="A green and white circle with a map and text&#10;&#10;AI-generated content may be incorrect.">
            <a:extLst>
              <a:ext uri="{FF2B5EF4-FFF2-40B4-BE49-F238E27FC236}">
                <a16:creationId xmlns:a16="http://schemas.microsoft.com/office/drawing/2014/main" id="{36052B7E-1F47-D4A3-DA5C-573F063D5798}"/>
              </a:ext>
            </a:extLst>
          </p:cNvPr>
          <p:cNvPicPr>
            <a:picLocks noChangeAspect="1"/>
          </p:cNvPicPr>
          <p:nvPr userDrawn="1"/>
        </p:nvPicPr>
        <p:blipFill>
          <a:blip r:embed="rId2"/>
          <a:stretch>
            <a:fillRect/>
          </a:stretch>
        </p:blipFill>
        <p:spPr>
          <a:xfrm>
            <a:off x="3851413" y="604573"/>
            <a:ext cx="1441174" cy="1441174"/>
          </a:xfrm>
          <a:prstGeom prst="rect">
            <a:avLst/>
          </a:prstGeom>
        </p:spPr>
      </p:pic>
    </p:spTree>
    <p:extLst>
      <p:ext uri="{BB962C8B-B14F-4D97-AF65-F5344CB8AC3E}">
        <p14:creationId xmlns:p14="http://schemas.microsoft.com/office/powerpoint/2010/main" val="4106864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672FDAA-B06D-95C4-EE02-3C18E6F6E2C7}"/>
              </a:ext>
            </a:extLst>
          </p:cNvPr>
          <p:cNvCxnSpPr>
            <a:cxnSpLocks/>
          </p:cNvCxnSpPr>
          <p:nvPr/>
        </p:nvCxnSpPr>
        <p:spPr>
          <a:xfrm>
            <a:off x="626270" y="6001789"/>
            <a:ext cx="789146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ext Placeholder 2">
            <a:extLst>
              <a:ext uri="{FF2B5EF4-FFF2-40B4-BE49-F238E27FC236}">
                <a16:creationId xmlns:a16="http://schemas.microsoft.com/office/drawing/2014/main" id="{FFA0048C-A0CF-F481-2BD3-5637775006DE}"/>
              </a:ext>
            </a:extLst>
          </p:cNvPr>
          <p:cNvSpPr>
            <a:spLocks noGrp="1"/>
          </p:cNvSpPr>
          <p:nvPr>
            <p:ph type="body" idx="10" hasCustomPrompt="1"/>
          </p:nvPr>
        </p:nvSpPr>
        <p:spPr>
          <a:xfrm>
            <a:off x="628650" y="4518475"/>
            <a:ext cx="7886700" cy="1290595"/>
          </a:xfrm>
        </p:spPr>
        <p:txBody>
          <a:bodyPr>
            <a:noAutofit/>
          </a:bodyPr>
          <a:lstStyle>
            <a:lvl1pPr marL="0" indent="0" algn="ctr">
              <a:lnSpc>
                <a:spcPct val="100000"/>
              </a:lnSpc>
              <a:spcBef>
                <a:spcPts val="0"/>
              </a:spcBef>
              <a:buNone/>
              <a:defRPr sz="2400">
                <a:solidFill>
                  <a:schemeClr val="bg1"/>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dirty="0"/>
              <a:t>Speaker Name, Title</a:t>
            </a:r>
          </a:p>
        </p:txBody>
      </p:sp>
      <p:sp>
        <p:nvSpPr>
          <p:cNvPr id="6" name="Text Placeholder 2">
            <a:extLst>
              <a:ext uri="{FF2B5EF4-FFF2-40B4-BE49-F238E27FC236}">
                <a16:creationId xmlns:a16="http://schemas.microsoft.com/office/drawing/2014/main" id="{CBC7143B-0F64-D343-3E24-D3F91FE80C31}"/>
              </a:ext>
            </a:extLst>
          </p:cNvPr>
          <p:cNvSpPr>
            <a:spLocks noGrp="1"/>
          </p:cNvSpPr>
          <p:nvPr>
            <p:ph type="body" idx="11" hasCustomPrompt="1"/>
          </p:nvPr>
        </p:nvSpPr>
        <p:spPr>
          <a:xfrm>
            <a:off x="559077" y="6095123"/>
            <a:ext cx="3943350" cy="564096"/>
          </a:xfrm>
        </p:spPr>
        <p:txBody>
          <a:bodyPr>
            <a:noAutofit/>
          </a:bodyPr>
          <a:lstStyle>
            <a:lvl1pPr marL="0" indent="0">
              <a:buNone/>
              <a:defRPr sz="1200">
                <a:solidFill>
                  <a:schemeClr val="bg1"/>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dirty="0"/>
              <a:t>[OPTIONAL] Month Day, Year</a:t>
            </a:r>
          </a:p>
        </p:txBody>
      </p:sp>
      <p:sp>
        <p:nvSpPr>
          <p:cNvPr id="8" name="TextBox 7">
            <a:extLst>
              <a:ext uri="{FF2B5EF4-FFF2-40B4-BE49-F238E27FC236}">
                <a16:creationId xmlns:a16="http://schemas.microsoft.com/office/drawing/2014/main" id="{1859F996-2A68-43D6-EEED-5C8308E83F48}"/>
              </a:ext>
            </a:extLst>
          </p:cNvPr>
          <p:cNvSpPr txBox="1"/>
          <p:nvPr/>
        </p:nvSpPr>
        <p:spPr>
          <a:xfrm>
            <a:off x="6025805" y="6087620"/>
            <a:ext cx="2564296" cy="276999"/>
          </a:xfrm>
          <a:prstGeom prst="rect">
            <a:avLst/>
          </a:prstGeom>
          <a:noFill/>
        </p:spPr>
        <p:txBody>
          <a:bodyPr wrap="square" rtlCol="0">
            <a:spAutoFit/>
          </a:bodyPr>
          <a:lstStyle/>
          <a:p>
            <a:pPr algn="r"/>
            <a:r>
              <a:rPr lang="en-US" sz="1200" b="1" dirty="0" err="1">
                <a:solidFill>
                  <a:schemeClr val="bg1"/>
                </a:solidFill>
                <a:latin typeface="Arial" panose="020B0604020202020204" pitchFamily="34" charset="0"/>
                <a:cs typeface="Arial" panose="020B0604020202020204" pitchFamily="34" charset="0"/>
              </a:rPr>
              <a:t>ncacc.org</a:t>
            </a:r>
            <a:endParaRPr lang="en-US" sz="1200" b="1"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6AE76384-E016-5524-4858-A2C9798DDCB3}"/>
              </a:ext>
            </a:extLst>
          </p:cNvPr>
          <p:cNvSpPr>
            <a:spLocks noGrp="1"/>
          </p:cNvSpPr>
          <p:nvPr>
            <p:ph type="title" hasCustomPrompt="1"/>
          </p:nvPr>
        </p:nvSpPr>
        <p:spPr>
          <a:xfrm>
            <a:off x="628650" y="2238466"/>
            <a:ext cx="7886700" cy="2194178"/>
          </a:xfrm>
        </p:spPr>
        <p:txBody>
          <a:bodyPr anchor="b">
            <a:noAutofit/>
          </a:bodyPr>
          <a:lstStyle>
            <a:lvl1pPr algn="ctr">
              <a:defRPr sz="4400" b="1" i="0" spc="-113">
                <a:solidFill>
                  <a:schemeClr val="bg1"/>
                </a:solidFill>
                <a:latin typeface="Arial Black" panose="020B0604020202020204" pitchFamily="34" charset="0"/>
                <a:cs typeface="Arial Black" panose="020B0604020202020204" pitchFamily="34" charset="0"/>
              </a:defRPr>
            </a:lvl1pPr>
          </a:lstStyle>
          <a:p>
            <a:r>
              <a:rPr lang="en-US" dirty="0"/>
              <a:t>16 x 9 Presentation Template</a:t>
            </a:r>
          </a:p>
        </p:txBody>
      </p:sp>
      <p:cxnSp>
        <p:nvCxnSpPr>
          <p:cNvPr id="3" name="Straight Connector 2">
            <a:extLst>
              <a:ext uri="{FF2B5EF4-FFF2-40B4-BE49-F238E27FC236}">
                <a16:creationId xmlns:a16="http://schemas.microsoft.com/office/drawing/2014/main" id="{37616837-D5E7-9086-DB35-538050288ECE}"/>
              </a:ext>
            </a:extLst>
          </p:cNvPr>
          <p:cNvCxnSpPr>
            <a:cxnSpLocks/>
          </p:cNvCxnSpPr>
          <p:nvPr userDrawn="1"/>
        </p:nvCxnSpPr>
        <p:spPr>
          <a:xfrm>
            <a:off x="626270" y="6001789"/>
            <a:ext cx="789146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610A7C4-368A-0BE5-B97D-566CF51C923B}"/>
              </a:ext>
            </a:extLst>
          </p:cNvPr>
          <p:cNvSpPr txBox="1"/>
          <p:nvPr userDrawn="1"/>
        </p:nvSpPr>
        <p:spPr>
          <a:xfrm>
            <a:off x="6025805" y="6087620"/>
            <a:ext cx="2564296" cy="276999"/>
          </a:xfrm>
          <a:prstGeom prst="rect">
            <a:avLst/>
          </a:prstGeom>
          <a:noFill/>
        </p:spPr>
        <p:txBody>
          <a:bodyPr wrap="square" rtlCol="0">
            <a:spAutoFit/>
          </a:bodyPr>
          <a:lstStyle/>
          <a:p>
            <a:pPr algn="r"/>
            <a:r>
              <a:rPr lang="en-US" sz="1200" b="1" dirty="0" err="1">
                <a:solidFill>
                  <a:schemeClr val="bg1"/>
                </a:solidFill>
                <a:latin typeface="Arial" panose="020B0604020202020204" pitchFamily="34" charset="0"/>
                <a:cs typeface="Arial" panose="020B0604020202020204" pitchFamily="34" charset="0"/>
              </a:rPr>
              <a:t>ncacc.org</a:t>
            </a:r>
            <a:endParaRPr lang="en-US" sz="1200" b="1" dirty="0">
              <a:solidFill>
                <a:schemeClr val="bg1"/>
              </a:solidFill>
              <a:latin typeface="Arial" panose="020B0604020202020204" pitchFamily="34" charset="0"/>
              <a:cs typeface="Arial" panose="020B0604020202020204" pitchFamily="34" charset="0"/>
            </a:endParaRPr>
          </a:p>
        </p:txBody>
      </p:sp>
      <p:pic>
        <p:nvPicPr>
          <p:cNvPr id="12" name="Picture 11" descr="A green and white circle with a map and text&#10;&#10;AI-generated content may be incorrect.">
            <a:extLst>
              <a:ext uri="{FF2B5EF4-FFF2-40B4-BE49-F238E27FC236}">
                <a16:creationId xmlns:a16="http://schemas.microsoft.com/office/drawing/2014/main" id="{4C023998-866D-D696-4082-5EDCFF237D58}"/>
              </a:ext>
            </a:extLst>
          </p:cNvPr>
          <p:cNvPicPr>
            <a:picLocks noChangeAspect="1"/>
          </p:cNvPicPr>
          <p:nvPr userDrawn="1"/>
        </p:nvPicPr>
        <p:blipFill>
          <a:blip r:embed="rId2"/>
          <a:stretch>
            <a:fillRect/>
          </a:stretch>
        </p:blipFill>
        <p:spPr>
          <a:xfrm>
            <a:off x="3851413" y="604573"/>
            <a:ext cx="1441174" cy="1441174"/>
          </a:xfrm>
          <a:prstGeom prst="rect">
            <a:avLst/>
          </a:prstGeom>
        </p:spPr>
      </p:pic>
    </p:spTree>
    <p:extLst>
      <p:ext uri="{BB962C8B-B14F-4D97-AF65-F5344CB8AC3E}">
        <p14:creationId xmlns:p14="http://schemas.microsoft.com/office/powerpoint/2010/main" val="1739838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NCACC Mission &amp; Vision - A">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0BAEC5-2ADD-E7A3-8FEE-0CB26803F905}"/>
              </a:ext>
            </a:extLst>
          </p:cNvPr>
          <p:cNvSpPr txBox="1"/>
          <p:nvPr/>
        </p:nvSpPr>
        <p:spPr>
          <a:xfrm>
            <a:off x="538844" y="490717"/>
            <a:ext cx="7976507" cy="553998"/>
          </a:xfrm>
          <a:prstGeom prst="rect">
            <a:avLst/>
          </a:prstGeom>
          <a:noFill/>
        </p:spPr>
        <p:txBody>
          <a:bodyPr wrap="square" rtlCol="0">
            <a:spAutoFit/>
          </a:bodyPr>
          <a:lstStyle/>
          <a:p>
            <a:r>
              <a:rPr lang="en-US" sz="3000" b="1" i="0" spc="-113" dirty="0">
                <a:solidFill>
                  <a:schemeClr val="bg1"/>
                </a:solidFill>
                <a:latin typeface="Arial Black" panose="020B0604020202020204" pitchFamily="34" charset="0"/>
                <a:cs typeface="Arial Black" panose="020B0604020202020204" pitchFamily="34" charset="0"/>
              </a:rPr>
              <a:t>NCACC Mission &amp; Vision</a:t>
            </a:r>
          </a:p>
        </p:txBody>
      </p:sp>
      <p:sp>
        <p:nvSpPr>
          <p:cNvPr id="6" name="TextBox 5">
            <a:extLst>
              <a:ext uri="{FF2B5EF4-FFF2-40B4-BE49-F238E27FC236}">
                <a16:creationId xmlns:a16="http://schemas.microsoft.com/office/drawing/2014/main" id="{3A57B6A7-EAA2-7FF8-0F12-F53ED6A72A9B}"/>
              </a:ext>
            </a:extLst>
          </p:cNvPr>
          <p:cNvSpPr txBox="1"/>
          <p:nvPr/>
        </p:nvSpPr>
        <p:spPr>
          <a:xfrm>
            <a:off x="583745" y="1685397"/>
            <a:ext cx="7976507" cy="3717171"/>
          </a:xfrm>
          <a:prstGeom prst="rect">
            <a:avLst/>
          </a:prstGeom>
          <a:noFill/>
        </p:spPr>
        <p:txBody>
          <a:bodyPr wrap="square" rtlCol="0">
            <a:spAutoFit/>
          </a:bodyPr>
          <a:lstStyle/>
          <a:p>
            <a:pPr algn="ctr">
              <a:lnSpc>
                <a:spcPct val="110000"/>
              </a:lnSpc>
            </a:pPr>
            <a:r>
              <a:rPr lang="en-US" sz="2400" b="1" dirty="0">
                <a:solidFill>
                  <a:schemeClr val="bg1"/>
                </a:solidFill>
                <a:latin typeface="Arial" panose="020B0604020202020204" pitchFamily="34" charset="0"/>
                <a:cs typeface="Arial" panose="020B0604020202020204" pitchFamily="34" charset="0"/>
              </a:rPr>
              <a:t>NCACC Mission Statement</a:t>
            </a:r>
          </a:p>
          <a:p>
            <a:pPr algn="ctr">
              <a:lnSpc>
                <a:spcPct val="110000"/>
              </a:lnSpc>
            </a:pPr>
            <a:r>
              <a:rPr lang="en-US" sz="2400" b="0" spc="0" dirty="0">
                <a:solidFill>
                  <a:schemeClr val="bg1"/>
                </a:solidFill>
                <a:latin typeface="Arial" panose="020B0604020202020204" pitchFamily="34" charset="0"/>
                <a:cs typeface="Arial" panose="020B0604020202020204" pitchFamily="34" charset="0"/>
              </a:rPr>
              <a:t>Our Association supports and promotes the well-being </a:t>
            </a:r>
            <a:br>
              <a:rPr lang="en-US" sz="2400" b="0" spc="0" dirty="0">
                <a:solidFill>
                  <a:schemeClr val="bg1"/>
                </a:solidFill>
                <a:latin typeface="Arial" panose="020B0604020202020204" pitchFamily="34" charset="0"/>
                <a:cs typeface="Arial" panose="020B0604020202020204" pitchFamily="34" charset="0"/>
              </a:rPr>
            </a:br>
            <a:r>
              <a:rPr lang="en-US" sz="2400" b="0" spc="0" dirty="0">
                <a:solidFill>
                  <a:schemeClr val="bg1"/>
                </a:solidFill>
                <a:latin typeface="Arial" panose="020B0604020202020204" pitchFamily="34" charset="0"/>
                <a:cs typeface="Arial" panose="020B0604020202020204" pitchFamily="34" charset="0"/>
              </a:rPr>
              <a:t>of all North Carolina counties through advocacy, </a:t>
            </a:r>
            <a:br>
              <a:rPr lang="en-US" sz="2400" b="0" spc="0" dirty="0">
                <a:solidFill>
                  <a:schemeClr val="bg1"/>
                </a:solidFill>
                <a:latin typeface="Arial" panose="020B0604020202020204" pitchFamily="34" charset="0"/>
                <a:cs typeface="Arial" panose="020B0604020202020204" pitchFamily="34" charset="0"/>
              </a:rPr>
            </a:br>
            <a:r>
              <a:rPr lang="en-US" sz="2400" b="0" spc="0" dirty="0">
                <a:solidFill>
                  <a:schemeClr val="bg1"/>
                </a:solidFill>
                <a:latin typeface="Arial" panose="020B0604020202020204" pitchFamily="34" charset="0"/>
                <a:cs typeface="Arial" panose="020B0604020202020204" pitchFamily="34" charset="0"/>
              </a:rPr>
              <a:t>education, research, and member services.</a:t>
            </a:r>
          </a:p>
          <a:p>
            <a:pPr algn="ctr">
              <a:lnSpc>
                <a:spcPct val="110000"/>
              </a:lnSpc>
            </a:pPr>
            <a:endParaRPr lang="en-US" sz="2400" b="0" dirty="0">
              <a:solidFill>
                <a:schemeClr val="bg1"/>
              </a:solidFill>
              <a:latin typeface="Arial" panose="020B0604020202020204" pitchFamily="34" charset="0"/>
              <a:cs typeface="Arial" panose="020B0604020202020204" pitchFamily="34" charset="0"/>
            </a:endParaRPr>
          </a:p>
          <a:p>
            <a:pPr algn="ctr">
              <a:lnSpc>
                <a:spcPct val="110000"/>
              </a:lnSpc>
            </a:pPr>
            <a:endParaRPr lang="en-US" sz="2400" b="0" dirty="0">
              <a:solidFill>
                <a:schemeClr val="bg1"/>
              </a:solidFill>
              <a:latin typeface="Arial" panose="020B0604020202020204" pitchFamily="34" charset="0"/>
              <a:cs typeface="Arial" panose="020B0604020202020204" pitchFamily="34" charset="0"/>
            </a:endParaRPr>
          </a:p>
          <a:p>
            <a:pPr algn="ctr">
              <a:lnSpc>
                <a:spcPct val="110000"/>
              </a:lnSpc>
            </a:pPr>
            <a:r>
              <a:rPr lang="en-US" sz="2400" b="1" dirty="0">
                <a:solidFill>
                  <a:schemeClr val="bg1"/>
                </a:solidFill>
                <a:latin typeface="Arial" panose="020B0604020202020204" pitchFamily="34" charset="0"/>
                <a:cs typeface="Arial" panose="020B0604020202020204" pitchFamily="34" charset="0"/>
              </a:rPr>
              <a:t>NCACC Vision Statement</a:t>
            </a:r>
          </a:p>
          <a:p>
            <a:pPr algn="ctr">
              <a:lnSpc>
                <a:spcPct val="110000"/>
              </a:lnSpc>
            </a:pPr>
            <a:r>
              <a:rPr lang="en-US" sz="2400" b="0" dirty="0">
                <a:solidFill>
                  <a:schemeClr val="bg1"/>
                </a:solidFill>
                <a:latin typeface="Arial" panose="020B0604020202020204" pitchFamily="34" charset="0"/>
                <a:cs typeface="Arial" panose="020B0604020202020204" pitchFamily="34" charset="0"/>
              </a:rPr>
              <a:t>Empowering 100 counties to work together</a:t>
            </a:r>
            <a:br>
              <a:rPr lang="en-US" sz="2400" b="0" dirty="0">
                <a:solidFill>
                  <a:schemeClr val="bg1"/>
                </a:solidFill>
                <a:latin typeface="Arial" panose="020B0604020202020204" pitchFamily="34" charset="0"/>
                <a:cs typeface="Arial" panose="020B0604020202020204" pitchFamily="34" charset="0"/>
              </a:rPr>
            </a:br>
            <a:r>
              <a:rPr lang="en-US" sz="2400" b="0" dirty="0">
                <a:solidFill>
                  <a:schemeClr val="bg1"/>
                </a:solidFill>
                <a:latin typeface="Arial" panose="020B0604020202020204" pitchFamily="34" charset="0"/>
                <a:cs typeface="Arial" panose="020B0604020202020204" pitchFamily="34" charset="0"/>
              </a:rPr>
              <a:t>for the betterment of one state.</a:t>
            </a:r>
          </a:p>
        </p:txBody>
      </p:sp>
      <p:sp>
        <p:nvSpPr>
          <p:cNvPr id="9" name="Rounded Rectangle 8">
            <a:extLst>
              <a:ext uri="{FF2B5EF4-FFF2-40B4-BE49-F238E27FC236}">
                <a16:creationId xmlns:a16="http://schemas.microsoft.com/office/drawing/2014/main" id="{EDFC2A1B-269D-7AE0-0AE8-BD431A00E462}"/>
              </a:ext>
            </a:extLst>
          </p:cNvPr>
          <p:cNvSpPr/>
          <p:nvPr/>
        </p:nvSpPr>
        <p:spPr>
          <a:xfrm>
            <a:off x="583745" y="3940589"/>
            <a:ext cx="7976507" cy="1623488"/>
          </a:xfrm>
          <a:prstGeom prst="roundRect">
            <a:avLst>
              <a:gd name="adj" fmla="val 7755"/>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2D384276-C429-3462-C657-1E98EC0809F6}"/>
              </a:ext>
            </a:extLst>
          </p:cNvPr>
          <p:cNvSpPr txBox="1"/>
          <p:nvPr userDrawn="1"/>
        </p:nvSpPr>
        <p:spPr>
          <a:xfrm>
            <a:off x="538844" y="490717"/>
            <a:ext cx="7976507" cy="553998"/>
          </a:xfrm>
          <a:prstGeom prst="rect">
            <a:avLst/>
          </a:prstGeom>
          <a:noFill/>
        </p:spPr>
        <p:txBody>
          <a:bodyPr wrap="square" rtlCol="0">
            <a:spAutoFit/>
          </a:bodyPr>
          <a:lstStyle/>
          <a:p>
            <a:r>
              <a:rPr lang="en-US" sz="3000" b="1" i="0" spc="-113" dirty="0">
                <a:solidFill>
                  <a:schemeClr val="bg1"/>
                </a:solidFill>
                <a:latin typeface="Arial Black" panose="020B0604020202020204" pitchFamily="34" charset="0"/>
                <a:cs typeface="Arial Black" panose="020B0604020202020204" pitchFamily="34" charset="0"/>
              </a:rPr>
              <a:t>NCACC Mission &amp; Vision</a:t>
            </a:r>
          </a:p>
        </p:txBody>
      </p:sp>
      <p:sp>
        <p:nvSpPr>
          <p:cNvPr id="10" name="Rounded Rectangle 9">
            <a:extLst>
              <a:ext uri="{FF2B5EF4-FFF2-40B4-BE49-F238E27FC236}">
                <a16:creationId xmlns:a16="http://schemas.microsoft.com/office/drawing/2014/main" id="{7EEC4300-02FF-7B5A-D964-4FA9BD86EF39}"/>
              </a:ext>
            </a:extLst>
          </p:cNvPr>
          <p:cNvSpPr/>
          <p:nvPr userDrawn="1"/>
        </p:nvSpPr>
        <p:spPr>
          <a:xfrm>
            <a:off x="583748" y="1523888"/>
            <a:ext cx="7976507" cy="2044260"/>
          </a:xfrm>
          <a:prstGeom prst="roundRect">
            <a:avLst>
              <a:gd name="adj" fmla="val 7755"/>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descr="A green and white circle with a map and text&#10;&#10;AI-generated content may be incorrect.">
            <a:extLst>
              <a:ext uri="{FF2B5EF4-FFF2-40B4-BE49-F238E27FC236}">
                <a16:creationId xmlns:a16="http://schemas.microsoft.com/office/drawing/2014/main" id="{61C23BB4-66B4-A7DE-0FFD-ACE92E1143F7}"/>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340168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1" y="0"/>
            <a:ext cx="8615522" cy="6858000"/>
            <a:chOff x="0" y="817927"/>
            <a:chExt cx="8615522" cy="6040073"/>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36659"/>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pic>
        <p:nvPicPr>
          <p:cNvPr id="3" name="Picture 2">
            <a:extLst>
              <a:ext uri="{FF2B5EF4-FFF2-40B4-BE49-F238E27FC236}">
                <a16:creationId xmlns:a16="http://schemas.microsoft.com/office/drawing/2014/main" id="{08C9684D-0917-1728-3DB5-7439936B54A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1080940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CACC Mission &amp; Vision - B">
    <p:bg>
      <p:bgPr>
        <a:solidFill>
          <a:schemeClr val="bg1"/>
        </a:solidFill>
        <a:effectLst/>
      </p:bgPr>
    </p:bg>
    <p:spTree>
      <p:nvGrpSpPr>
        <p:cNvPr id="1" name=""/>
        <p:cNvGrpSpPr/>
        <p:nvPr/>
      </p:nvGrpSpPr>
      <p:grpSpPr>
        <a:xfrm>
          <a:off x="0" y="0"/>
          <a:ext cx="0" cy="0"/>
          <a:chOff x="0" y="0"/>
          <a:chExt cx="0" cy="0"/>
        </a:xfrm>
      </p:grpSpPr>
      <p:pic>
        <p:nvPicPr>
          <p:cNvPr id="12" name="Picture 11" descr="A green and white circle with a map and text&#10;&#10;AI-generated content may be incorrect.">
            <a:extLst>
              <a:ext uri="{FF2B5EF4-FFF2-40B4-BE49-F238E27FC236}">
                <a16:creationId xmlns:a16="http://schemas.microsoft.com/office/drawing/2014/main" id="{DE46EC44-573B-AB68-01A2-DC16F2F3A8C6}"/>
              </a:ext>
            </a:extLst>
          </p:cNvPr>
          <p:cNvPicPr>
            <a:picLocks noChangeAspect="1"/>
          </p:cNvPicPr>
          <p:nvPr userDrawn="1"/>
        </p:nvPicPr>
        <p:blipFill>
          <a:blip r:embed="rId2"/>
          <a:stretch>
            <a:fillRect/>
          </a:stretch>
        </p:blipFill>
        <p:spPr>
          <a:xfrm>
            <a:off x="7994316" y="374263"/>
            <a:ext cx="786905" cy="786905"/>
          </a:xfrm>
          <a:prstGeom prst="rect">
            <a:avLst/>
          </a:prstGeom>
        </p:spPr>
      </p:pic>
      <p:sp>
        <p:nvSpPr>
          <p:cNvPr id="23" name="TextBox 22">
            <a:extLst>
              <a:ext uri="{FF2B5EF4-FFF2-40B4-BE49-F238E27FC236}">
                <a16:creationId xmlns:a16="http://schemas.microsoft.com/office/drawing/2014/main" id="{6DF3F0AA-163E-B980-9DA4-234439451C17}"/>
              </a:ext>
            </a:extLst>
          </p:cNvPr>
          <p:cNvSpPr txBox="1"/>
          <p:nvPr userDrawn="1"/>
        </p:nvSpPr>
        <p:spPr>
          <a:xfrm>
            <a:off x="538844" y="490717"/>
            <a:ext cx="7976507" cy="553998"/>
          </a:xfrm>
          <a:prstGeom prst="rect">
            <a:avLst/>
          </a:prstGeom>
          <a:noFill/>
        </p:spPr>
        <p:txBody>
          <a:bodyPr wrap="square" rtlCol="0">
            <a:spAutoFit/>
          </a:bodyPr>
          <a:lstStyle/>
          <a:p>
            <a:r>
              <a:rPr lang="en-US" sz="3000" b="1" i="0" spc="-113" dirty="0">
                <a:solidFill>
                  <a:schemeClr val="tx1"/>
                </a:solidFill>
                <a:latin typeface="Arial Black" panose="020B0604020202020204" pitchFamily="34" charset="0"/>
                <a:cs typeface="Arial Black" panose="020B0604020202020204" pitchFamily="34" charset="0"/>
              </a:rPr>
              <a:t>NCACC Mission &amp; Vision</a:t>
            </a:r>
          </a:p>
        </p:txBody>
      </p:sp>
      <p:sp>
        <p:nvSpPr>
          <p:cNvPr id="2" name="TextBox 1">
            <a:extLst>
              <a:ext uri="{FF2B5EF4-FFF2-40B4-BE49-F238E27FC236}">
                <a16:creationId xmlns:a16="http://schemas.microsoft.com/office/drawing/2014/main" id="{5979C40F-0E22-78F8-BD25-3FFB582DD550}"/>
              </a:ext>
            </a:extLst>
          </p:cNvPr>
          <p:cNvSpPr txBox="1"/>
          <p:nvPr userDrawn="1"/>
        </p:nvSpPr>
        <p:spPr>
          <a:xfrm>
            <a:off x="583745" y="1685397"/>
            <a:ext cx="7976507" cy="3717171"/>
          </a:xfrm>
          <a:prstGeom prst="rect">
            <a:avLst/>
          </a:prstGeom>
          <a:noFill/>
        </p:spPr>
        <p:txBody>
          <a:bodyPr wrap="square" rtlCol="0">
            <a:spAutoFit/>
          </a:bodyPr>
          <a:lstStyle/>
          <a:p>
            <a:pPr algn="ctr">
              <a:lnSpc>
                <a:spcPct val="110000"/>
              </a:lnSpc>
            </a:pPr>
            <a:r>
              <a:rPr lang="en-US" sz="2400" b="1" dirty="0">
                <a:solidFill>
                  <a:schemeClr val="tx1"/>
                </a:solidFill>
                <a:latin typeface="Arial" panose="020B0604020202020204" pitchFamily="34" charset="0"/>
                <a:cs typeface="Arial" panose="020B0604020202020204" pitchFamily="34" charset="0"/>
              </a:rPr>
              <a:t>NCACC Mission Statement</a:t>
            </a:r>
          </a:p>
          <a:p>
            <a:pPr algn="ctr">
              <a:lnSpc>
                <a:spcPct val="110000"/>
              </a:lnSpc>
            </a:pPr>
            <a:r>
              <a:rPr lang="en-US" sz="2400" b="0" spc="0" dirty="0">
                <a:solidFill>
                  <a:schemeClr val="tx1"/>
                </a:solidFill>
                <a:latin typeface="Arial" panose="020B0604020202020204" pitchFamily="34" charset="0"/>
                <a:cs typeface="Arial" panose="020B0604020202020204" pitchFamily="34" charset="0"/>
              </a:rPr>
              <a:t>Our Association supports and promotes the well-being </a:t>
            </a:r>
            <a:br>
              <a:rPr lang="en-US" sz="2400" b="0" spc="0" dirty="0">
                <a:solidFill>
                  <a:schemeClr val="tx1"/>
                </a:solidFill>
                <a:latin typeface="Arial" panose="020B0604020202020204" pitchFamily="34" charset="0"/>
                <a:cs typeface="Arial" panose="020B0604020202020204" pitchFamily="34" charset="0"/>
              </a:rPr>
            </a:br>
            <a:r>
              <a:rPr lang="en-US" sz="2400" b="0" spc="0" dirty="0">
                <a:solidFill>
                  <a:schemeClr val="tx1"/>
                </a:solidFill>
                <a:latin typeface="Arial" panose="020B0604020202020204" pitchFamily="34" charset="0"/>
                <a:cs typeface="Arial" panose="020B0604020202020204" pitchFamily="34" charset="0"/>
              </a:rPr>
              <a:t>of all North Carolina counties through advocacy, </a:t>
            </a:r>
            <a:br>
              <a:rPr lang="en-US" sz="2400" b="0" spc="0" dirty="0">
                <a:solidFill>
                  <a:schemeClr val="tx1"/>
                </a:solidFill>
                <a:latin typeface="Arial" panose="020B0604020202020204" pitchFamily="34" charset="0"/>
                <a:cs typeface="Arial" panose="020B0604020202020204" pitchFamily="34" charset="0"/>
              </a:rPr>
            </a:br>
            <a:r>
              <a:rPr lang="en-US" sz="2400" b="0" spc="0" dirty="0">
                <a:solidFill>
                  <a:schemeClr val="tx1"/>
                </a:solidFill>
                <a:latin typeface="Arial" panose="020B0604020202020204" pitchFamily="34" charset="0"/>
                <a:cs typeface="Arial" panose="020B0604020202020204" pitchFamily="34" charset="0"/>
              </a:rPr>
              <a:t>education, research, and member services.</a:t>
            </a:r>
          </a:p>
          <a:p>
            <a:pPr algn="ctr">
              <a:lnSpc>
                <a:spcPct val="110000"/>
              </a:lnSpc>
            </a:pPr>
            <a:endParaRPr lang="en-US" sz="2400" b="0" dirty="0">
              <a:solidFill>
                <a:schemeClr val="tx1"/>
              </a:solidFill>
              <a:latin typeface="Arial" panose="020B0604020202020204" pitchFamily="34" charset="0"/>
              <a:cs typeface="Arial" panose="020B0604020202020204" pitchFamily="34" charset="0"/>
            </a:endParaRPr>
          </a:p>
          <a:p>
            <a:pPr algn="ctr">
              <a:lnSpc>
                <a:spcPct val="110000"/>
              </a:lnSpc>
            </a:pPr>
            <a:endParaRPr lang="en-US" sz="2400" b="0" dirty="0">
              <a:solidFill>
                <a:schemeClr val="tx1"/>
              </a:solidFill>
              <a:latin typeface="Arial" panose="020B0604020202020204" pitchFamily="34" charset="0"/>
              <a:cs typeface="Arial" panose="020B0604020202020204" pitchFamily="34" charset="0"/>
            </a:endParaRPr>
          </a:p>
          <a:p>
            <a:pPr algn="ctr">
              <a:lnSpc>
                <a:spcPct val="110000"/>
              </a:lnSpc>
            </a:pPr>
            <a:r>
              <a:rPr lang="en-US" sz="2400" b="1" dirty="0">
                <a:solidFill>
                  <a:schemeClr val="tx1"/>
                </a:solidFill>
                <a:latin typeface="Arial" panose="020B0604020202020204" pitchFamily="34" charset="0"/>
                <a:cs typeface="Arial" panose="020B0604020202020204" pitchFamily="34" charset="0"/>
              </a:rPr>
              <a:t>NCACC Vision Statement</a:t>
            </a:r>
          </a:p>
          <a:p>
            <a:pPr algn="ctr">
              <a:lnSpc>
                <a:spcPct val="110000"/>
              </a:lnSpc>
            </a:pPr>
            <a:r>
              <a:rPr lang="en-US" sz="2400" b="0" dirty="0">
                <a:solidFill>
                  <a:schemeClr val="tx1"/>
                </a:solidFill>
                <a:latin typeface="Arial" panose="020B0604020202020204" pitchFamily="34" charset="0"/>
                <a:cs typeface="Arial" panose="020B0604020202020204" pitchFamily="34" charset="0"/>
              </a:rPr>
              <a:t>Empowering 100 counties to work together</a:t>
            </a:r>
            <a:br>
              <a:rPr lang="en-US" sz="2400" b="0" dirty="0">
                <a:solidFill>
                  <a:schemeClr val="tx1"/>
                </a:solidFill>
                <a:latin typeface="Arial" panose="020B0604020202020204" pitchFamily="34" charset="0"/>
                <a:cs typeface="Arial" panose="020B0604020202020204" pitchFamily="34" charset="0"/>
              </a:rPr>
            </a:br>
            <a:r>
              <a:rPr lang="en-US" sz="2400" b="0" dirty="0">
                <a:solidFill>
                  <a:schemeClr val="tx1"/>
                </a:solidFill>
                <a:latin typeface="Arial" panose="020B0604020202020204" pitchFamily="34" charset="0"/>
                <a:cs typeface="Arial" panose="020B0604020202020204" pitchFamily="34" charset="0"/>
              </a:rPr>
              <a:t>for the betterment of one state.</a:t>
            </a:r>
          </a:p>
        </p:txBody>
      </p:sp>
      <p:sp>
        <p:nvSpPr>
          <p:cNvPr id="3" name="Rounded Rectangle 2">
            <a:extLst>
              <a:ext uri="{FF2B5EF4-FFF2-40B4-BE49-F238E27FC236}">
                <a16:creationId xmlns:a16="http://schemas.microsoft.com/office/drawing/2014/main" id="{9871CA55-E3E6-F67E-6F86-DA63B0210ABB}"/>
              </a:ext>
            </a:extLst>
          </p:cNvPr>
          <p:cNvSpPr/>
          <p:nvPr userDrawn="1"/>
        </p:nvSpPr>
        <p:spPr>
          <a:xfrm>
            <a:off x="583745" y="3940589"/>
            <a:ext cx="7976507" cy="1623488"/>
          </a:xfrm>
          <a:prstGeom prst="roundRect">
            <a:avLst>
              <a:gd name="adj" fmla="val 7755"/>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ounded Rectangle 3">
            <a:extLst>
              <a:ext uri="{FF2B5EF4-FFF2-40B4-BE49-F238E27FC236}">
                <a16:creationId xmlns:a16="http://schemas.microsoft.com/office/drawing/2014/main" id="{02488B17-AE97-5949-D4DE-DC8C74141852}"/>
              </a:ext>
            </a:extLst>
          </p:cNvPr>
          <p:cNvSpPr/>
          <p:nvPr userDrawn="1"/>
        </p:nvSpPr>
        <p:spPr>
          <a:xfrm>
            <a:off x="583748" y="1523888"/>
            <a:ext cx="7976507" cy="2044260"/>
          </a:xfrm>
          <a:prstGeom prst="roundRect">
            <a:avLst>
              <a:gd name="adj" fmla="val 7755"/>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88227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CACC Mission &amp; Vision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6130B9-0245-90C1-EA0C-0437A19538A3}"/>
              </a:ext>
            </a:extLst>
          </p:cNvPr>
          <p:cNvSpPr txBox="1"/>
          <p:nvPr/>
        </p:nvSpPr>
        <p:spPr>
          <a:xfrm>
            <a:off x="538844" y="490717"/>
            <a:ext cx="7976507" cy="553998"/>
          </a:xfrm>
          <a:prstGeom prst="rect">
            <a:avLst/>
          </a:prstGeom>
          <a:noFill/>
        </p:spPr>
        <p:txBody>
          <a:bodyPr wrap="square" rtlCol="0">
            <a:spAutoFit/>
          </a:bodyPr>
          <a:lstStyle/>
          <a:p>
            <a:r>
              <a:rPr lang="en-US" sz="3000" b="1" i="0" spc="-113" dirty="0">
                <a:solidFill>
                  <a:schemeClr val="bg1"/>
                </a:solidFill>
                <a:latin typeface="Arial Black" panose="020B0604020202020204" pitchFamily="34" charset="0"/>
                <a:cs typeface="Arial Black" panose="020B0604020202020204" pitchFamily="34" charset="0"/>
              </a:rPr>
              <a:t>NCACC Mission &amp; Vision</a:t>
            </a:r>
          </a:p>
        </p:txBody>
      </p:sp>
      <p:sp>
        <p:nvSpPr>
          <p:cNvPr id="3" name="TextBox 2">
            <a:extLst>
              <a:ext uri="{FF2B5EF4-FFF2-40B4-BE49-F238E27FC236}">
                <a16:creationId xmlns:a16="http://schemas.microsoft.com/office/drawing/2014/main" id="{9FC76098-D86A-103A-7114-BE1547A1BA59}"/>
              </a:ext>
            </a:extLst>
          </p:cNvPr>
          <p:cNvSpPr txBox="1"/>
          <p:nvPr userDrawn="1"/>
        </p:nvSpPr>
        <p:spPr>
          <a:xfrm>
            <a:off x="538844" y="490717"/>
            <a:ext cx="7976507" cy="553998"/>
          </a:xfrm>
          <a:prstGeom prst="rect">
            <a:avLst/>
          </a:prstGeom>
          <a:noFill/>
        </p:spPr>
        <p:txBody>
          <a:bodyPr wrap="square" rtlCol="0">
            <a:spAutoFit/>
          </a:bodyPr>
          <a:lstStyle/>
          <a:p>
            <a:r>
              <a:rPr lang="en-US" sz="3000" b="1" i="0" spc="-113" dirty="0">
                <a:solidFill>
                  <a:schemeClr val="bg1"/>
                </a:solidFill>
                <a:latin typeface="Arial Black" panose="020B0604020202020204" pitchFamily="34" charset="0"/>
                <a:cs typeface="Arial Black" panose="020B0604020202020204" pitchFamily="34" charset="0"/>
              </a:rPr>
              <a:t>NCACC Mission &amp; Vision</a:t>
            </a:r>
          </a:p>
        </p:txBody>
      </p:sp>
      <p:pic>
        <p:nvPicPr>
          <p:cNvPr id="12" name="Picture 11" descr="A green and white circle with a map and text&#10;&#10;AI-generated content may be incorrect.">
            <a:extLst>
              <a:ext uri="{FF2B5EF4-FFF2-40B4-BE49-F238E27FC236}">
                <a16:creationId xmlns:a16="http://schemas.microsoft.com/office/drawing/2014/main" id="{90C884A4-73EF-CF88-A59F-D4CACF4332F9}"/>
              </a:ext>
            </a:extLst>
          </p:cNvPr>
          <p:cNvPicPr>
            <a:picLocks noChangeAspect="1"/>
          </p:cNvPicPr>
          <p:nvPr userDrawn="1"/>
        </p:nvPicPr>
        <p:blipFill>
          <a:blip r:embed="rId2"/>
          <a:stretch>
            <a:fillRect/>
          </a:stretch>
        </p:blipFill>
        <p:spPr>
          <a:xfrm>
            <a:off x="7994316" y="374263"/>
            <a:ext cx="786905" cy="786905"/>
          </a:xfrm>
          <a:prstGeom prst="rect">
            <a:avLst/>
          </a:prstGeom>
        </p:spPr>
      </p:pic>
      <p:sp>
        <p:nvSpPr>
          <p:cNvPr id="2" name="TextBox 1">
            <a:extLst>
              <a:ext uri="{FF2B5EF4-FFF2-40B4-BE49-F238E27FC236}">
                <a16:creationId xmlns:a16="http://schemas.microsoft.com/office/drawing/2014/main" id="{90EC027E-DBA3-A261-D8D5-F7F1AA12BCBC}"/>
              </a:ext>
            </a:extLst>
          </p:cNvPr>
          <p:cNvSpPr txBox="1"/>
          <p:nvPr userDrawn="1"/>
        </p:nvSpPr>
        <p:spPr>
          <a:xfrm>
            <a:off x="583745" y="1685397"/>
            <a:ext cx="7976507" cy="3717171"/>
          </a:xfrm>
          <a:prstGeom prst="rect">
            <a:avLst/>
          </a:prstGeom>
          <a:noFill/>
        </p:spPr>
        <p:txBody>
          <a:bodyPr wrap="square" rtlCol="0">
            <a:spAutoFit/>
          </a:bodyPr>
          <a:lstStyle/>
          <a:p>
            <a:pPr algn="ctr">
              <a:lnSpc>
                <a:spcPct val="110000"/>
              </a:lnSpc>
            </a:pPr>
            <a:r>
              <a:rPr lang="en-US" sz="2400" b="1" dirty="0">
                <a:solidFill>
                  <a:schemeClr val="bg1"/>
                </a:solidFill>
                <a:latin typeface="Arial" panose="020B0604020202020204" pitchFamily="34" charset="0"/>
                <a:cs typeface="Arial" panose="020B0604020202020204" pitchFamily="34" charset="0"/>
              </a:rPr>
              <a:t>NCACC Mission Statement</a:t>
            </a:r>
          </a:p>
          <a:p>
            <a:pPr algn="ctr">
              <a:lnSpc>
                <a:spcPct val="110000"/>
              </a:lnSpc>
            </a:pPr>
            <a:r>
              <a:rPr lang="en-US" sz="2400" b="0" spc="0" dirty="0">
                <a:solidFill>
                  <a:schemeClr val="bg1"/>
                </a:solidFill>
                <a:latin typeface="Arial" panose="020B0604020202020204" pitchFamily="34" charset="0"/>
                <a:cs typeface="Arial" panose="020B0604020202020204" pitchFamily="34" charset="0"/>
              </a:rPr>
              <a:t>Our Association supports and promotes the well-being </a:t>
            </a:r>
            <a:br>
              <a:rPr lang="en-US" sz="2400" b="0" spc="0" dirty="0">
                <a:solidFill>
                  <a:schemeClr val="bg1"/>
                </a:solidFill>
                <a:latin typeface="Arial" panose="020B0604020202020204" pitchFamily="34" charset="0"/>
                <a:cs typeface="Arial" panose="020B0604020202020204" pitchFamily="34" charset="0"/>
              </a:rPr>
            </a:br>
            <a:r>
              <a:rPr lang="en-US" sz="2400" b="0" spc="0" dirty="0">
                <a:solidFill>
                  <a:schemeClr val="bg1"/>
                </a:solidFill>
                <a:latin typeface="Arial" panose="020B0604020202020204" pitchFamily="34" charset="0"/>
                <a:cs typeface="Arial" panose="020B0604020202020204" pitchFamily="34" charset="0"/>
              </a:rPr>
              <a:t>of all North Carolina counties through advocacy, </a:t>
            </a:r>
            <a:br>
              <a:rPr lang="en-US" sz="2400" b="0" spc="0" dirty="0">
                <a:solidFill>
                  <a:schemeClr val="bg1"/>
                </a:solidFill>
                <a:latin typeface="Arial" panose="020B0604020202020204" pitchFamily="34" charset="0"/>
                <a:cs typeface="Arial" panose="020B0604020202020204" pitchFamily="34" charset="0"/>
              </a:rPr>
            </a:br>
            <a:r>
              <a:rPr lang="en-US" sz="2400" b="0" spc="0" dirty="0">
                <a:solidFill>
                  <a:schemeClr val="bg1"/>
                </a:solidFill>
                <a:latin typeface="Arial" panose="020B0604020202020204" pitchFamily="34" charset="0"/>
                <a:cs typeface="Arial" panose="020B0604020202020204" pitchFamily="34" charset="0"/>
              </a:rPr>
              <a:t>education, research, and member services.</a:t>
            </a:r>
          </a:p>
          <a:p>
            <a:pPr algn="ctr">
              <a:lnSpc>
                <a:spcPct val="110000"/>
              </a:lnSpc>
            </a:pPr>
            <a:endParaRPr lang="en-US" sz="2400" b="0" dirty="0">
              <a:solidFill>
                <a:schemeClr val="bg1"/>
              </a:solidFill>
              <a:latin typeface="Arial" panose="020B0604020202020204" pitchFamily="34" charset="0"/>
              <a:cs typeface="Arial" panose="020B0604020202020204" pitchFamily="34" charset="0"/>
            </a:endParaRPr>
          </a:p>
          <a:p>
            <a:pPr algn="ctr">
              <a:lnSpc>
                <a:spcPct val="110000"/>
              </a:lnSpc>
            </a:pPr>
            <a:endParaRPr lang="en-US" sz="2400" b="0" dirty="0">
              <a:solidFill>
                <a:schemeClr val="bg1"/>
              </a:solidFill>
              <a:latin typeface="Arial" panose="020B0604020202020204" pitchFamily="34" charset="0"/>
              <a:cs typeface="Arial" panose="020B0604020202020204" pitchFamily="34" charset="0"/>
            </a:endParaRPr>
          </a:p>
          <a:p>
            <a:pPr algn="ctr">
              <a:lnSpc>
                <a:spcPct val="110000"/>
              </a:lnSpc>
            </a:pPr>
            <a:r>
              <a:rPr lang="en-US" sz="2400" b="1" dirty="0">
                <a:solidFill>
                  <a:schemeClr val="bg1"/>
                </a:solidFill>
                <a:latin typeface="Arial" panose="020B0604020202020204" pitchFamily="34" charset="0"/>
                <a:cs typeface="Arial" panose="020B0604020202020204" pitchFamily="34" charset="0"/>
              </a:rPr>
              <a:t>NCACC Vision Statement</a:t>
            </a:r>
          </a:p>
          <a:p>
            <a:pPr algn="ctr">
              <a:lnSpc>
                <a:spcPct val="110000"/>
              </a:lnSpc>
            </a:pPr>
            <a:r>
              <a:rPr lang="en-US" sz="2400" b="0" dirty="0">
                <a:solidFill>
                  <a:schemeClr val="bg1"/>
                </a:solidFill>
                <a:latin typeface="Arial" panose="020B0604020202020204" pitchFamily="34" charset="0"/>
                <a:cs typeface="Arial" panose="020B0604020202020204" pitchFamily="34" charset="0"/>
              </a:rPr>
              <a:t>Empowering 100 counties to work together</a:t>
            </a:r>
            <a:br>
              <a:rPr lang="en-US" sz="2400" b="0" dirty="0">
                <a:solidFill>
                  <a:schemeClr val="bg1"/>
                </a:solidFill>
                <a:latin typeface="Arial" panose="020B0604020202020204" pitchFamily="34" charset="0"/>
                <a:cs typeface="Arial" panose="020B0604020202020204" pitchFamily="34" charset="0"/>
              </a:rPr>
            </a:br>
            <a:r>
              <a:rPr lang="en-US" sz="2400" b="0" dirty="0">
                <a:solidFill>
                  <a:schemeClr val="bg1"/>
                </a:solidFill>
                <a:latin typeface="Arial" panose="020B0604020202020204" pitchFamily="34" charset="0"/>
                <a:cs typeface="Arial" panose="020B0604020202020204" pitchFamily="34" charset="0"/>
              </a:rPr>
              <a:t>for the betterment of one state.</a:t>
            </a:r>
          </a:p>
        </p:txBody>
      </p:sp>
      <p:sp>
        <p:nvSpPr>
          <p:cNvPr id="4" name="Rounded Rectangle 3">
            <a:extLst>
              <a:ext uri="{FF2B5EF4-FFF2-40B4-BE49-F238E27FC236}">
                <a16:creationId xmlns:a16="http://schemas.microsoft.com/office/drawing/2014/main" id="{F075AB71-89B5-A97D-DFE6-20D45E3AF7C9}"/>
              </a:ext>
            </a:extLst>
          </p:cNvPr>
          <p:cNvSpPr/>
          <p:nvPr userDrawn="1"/>
        </p:nvSpPr>
        <p:spPr>
          <a:xfrm>
            <a:off x="583745" y="3940589"/>
            <a:ext cx="7976507" cy="1623488"/>
          </a:xfrm>
          <a:prstGeom prst="roundRect">
            <a:avLst>
              <a:gd name="adj" fmla="val 7755"/>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ounded Rectangle 5">
            <a:extLst>
              <a:ext uri="{FF2B5EF4-FFF2-40B4-BE49-F238E27FC236}">
                <a16:creationId xmlns:a16="http://schemas.microsoft.com/office/drawing/2014/main" id="{D7F4F83B-7F8B-8C9D-0796-E3CEE7739062}"/>
              </a:ext>
            </a:extLst>
          </p:cNvPr>
          <p:cNvSpPr/>
          <p:nvPr userDrawn="1"/>
        </p:nvSpPr>
        <p:spPr>
          <a:xfrm>
            <a:off x="583748" y="1523888"/>
            <a:ext cx="7976507" cy="2044260"/>
          </a:xfrm>
          <a:prstGeom prst="roundRect">
            <a:avLst>
              <a:gd name="adj" fmla="val 7755"/>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90233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bout the Association - A">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0BAEC5-2ADD-E7A3-8FEE-0CB26803F905}"/>
              </a:ext>
            </a:extLst>
          </p:cNvPr>
          <p:cNvSpPr txBox="1"/>
          <p:nvPr/>
        </p:nvSpPr>
        <p:spPr>
          <a:xfrm>
            <a:off x="538844" y="490717"/>
            <a:ext cx="7976507" cy="553998"/>
          </a:xfrm>
          <a:prstGeom prst="rect">
            <a:avLst/>
          </a:prstGeom>
          <a:noFill/>
        </p:spPr>
        <p:txBody>
          <a:bodyPr wrap="square" rtlCol="0">
            <a:spAutoFit/>
          </a:bodyPr>
          <a:lstStyle/>
          <a:p>
            <a:r>
              <a:rPr lang="en-US" sz="3000" b="1" i="0" spc="-113" dirty="0">
                <a:solidFill>
                  <a:schemeClr val="bg1"/>
                </a:solidFill>
                <a:latin typeface="Arial Black" panose="020B0604020202020204" pitchFamily="34" charset="0"/>
                <a:cs typeface="Arial Black" panose="020B0604020202020204" pitchFamily="34" charset="0"/>
              </a:rPr>
              <a:t>About the Association</a:t>
            </a:r>
          </a:p>
        </p:txBody>
      </p:sp>
      <p:sp>
        <p:nvSpPr>
          <p:cNvPr id="6" name="Rounded Rectangle 5">
            <a:extLst>
              <a:ext uri="{FF2B5EF4-FFF2-40B4-BE49-F238E27FC236}">
                <a16:creationId xmlns:a16="http://schemas.microsoft.com/office/drawing/2014/main" id="{D28E8467-DB9C-B421-3E24-C0E6E8BD0F1F}"/>
              </a:ext>
            </a:extLst>
          </p:cNvPr>
          <p:cNvSpPr/>
          <p:nvPr userDrawn="1"/>
        </p:nvSpPr>
        <p:spPr>
          <a:xfrm>
            <a:off x="583746" y="5463977"/>
            <a:ext cx="7976507" cy="738878"/>
          </a:xfrm>
          <a:prstGeom prst="roundRect">
            <a:avLst>
              <a:gd name="adj" fmla="val 7755"/>
            </a:avLst>
          </a:prstGeom>
          <a:solidFill>
            <a:schemeClr val="accent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EABA87AA-2A72-F4A4-9B17-0A90234701D3}"/>
              </a:ext>
            </a:extLst>
          </p:cNvPr>
          <p:cNvSpPr txBox="1"/>
          <p:nvPr userDrawn="1"/>
        </p:nvSpPr>
        <p:spPr>
          <a:xfrm>
            <a:off x="538844" y="1382415"/>
            <a:ext cx="7976507" cy="3717171"/>
          </a:xfrm>
          <a:prstGeom prst="rect">
            <a:avLst/>
          </a:prstGeom>
          <a:noFill/>
        </p:spPr>
        <p:txBody>
          <a:bodyPr wrap="square" rtlCol="0">
            <a:spAutoFit/>
          </a:bodyPr>
          <a:lstStyle/>
          <a:p>
            <a:pPr>
              <a:lnSpc>
                <a:spcPct val="110000"/>
              </a:lnSpc>
            </a:pPr>
            <a:r>
              <a:rPr lang="en-US" sz="2400" dirty="0">
                <a:solidFill>
                  <a:schemeClr val="bg1"/>
                </a:solidFill>
                <a:latin typeface="Arial" panose="020B0604020202020204" pitchFamily="34" charset="0"/>
                <a:cs typeface="Arial" panose="020B0604020202020204" pitchFamily="34" charset="0"/>
              </a:rPr>
              <a:t>The North Carolina Association of County Commissioners (NCACC) is a non-partisan organization that serves as a voice of all 100 counties on issues considered by the General Assembly, Congress, and federal and state agencies. </a:t>
            </a:r>
          </a:p>
          <a:p>
            <a:pPr>
              <a:lnSpc>
                <a:spcPct val="110000"/>
              </a:lnSpc>
            </a:pPr>
            <a:endParaRPr lang="en-US" sz="2400" dirty="0">
              <a:solidFill>
                <a:schemeClr val="bg1"/>
              </a:solidFill>
              <a:latin typeface="Arial" panose="020B0604020202020204" pitchFamily="34" charset="0"/>
              <a:cs typeface="Arial" panose="020B0604020202020204" pitchFamily="34" charset="0"/>
            </a:endParaRPr>
          </a:p>
          <a:p>
            <a:pPr>
              <a:lnSpc>
                <a:spcPct val="110000"/>
              </a:lnSpc>
            </a:pPr>
            <a:r>
              <a:rPr lang="en-US" sz="2400" dirty="0">
                <a:solidFill>
                  <a:schemeClr val="bg1"/>
                </a:solidFill>
                <a:latin typeface="Arial" panose="020B0604020202020204" pitchFamily="34" charset="0"/>
                <a:cs typeface="Arial" panose="020B0604020202020204" pitchFamily="34" charset="0"/>
              </a:rPr>
              <a:t>NCACC provides expertise to counties in the areas of advocacy, research, risk management, and education and leadership training.</a:t>
            </a:r>
          </a:p>
        </p:txBody>
      </p:sp>
      <p:sp>
        <p:nvSpPr>
          <p:cNvPr id="11" name="TextBox 10">
            <a:extLst>
              <a:ext uri="{FF2B5EF4-FFF2-40B4-BE49-F238E27FC236}">
                <a16:creationId xmlns:a16="http://schemas.microsoft.com/office/drawing/2014/main" id="{42F0D0F7-A7F9-8174-FEEB-53F88B005042}"/>
              </a:ext>
            </a:extLst>
          </p:cNvPr>
          <p:cNvSpPr txBox="1"/>
          <p:nvPr userDrawn="1"/>
        </p:nvSpPr>
        <p:spPr>
          <a:xfrm>
            <a:off x="583744" y="5646698"/>
            <a:ext cx="7976507" cy="373436"/>
          </a:xfrm>
          <a:prstGeom prst="rect">
            <a:avLst/>
          </a:prstGeom>
          <a:noFill/>
        </p:spPr>
        <p:txBody>
          <a:bodyPr wrap="square" rtlCol="0">
            <a:spAutoFit/>
          </a:bodyPr>
          <a:lstStyle/>
          <a:p>
            <a:pPr algn="ctr">
              <a:lnSpc>
                <a:spcPct val="110000"/>
              </a:lnSpc>
            </a:pPr>
            <a:r>
              <a:rPr lang="en-US" sz="1800" b="0" dirty="0">
                <a:solidFill>
                  <a:schemeClr val="bg1"/>
                </a:solidFill>
                <a:latin typeface="Arial" panose="020B0604020202020204" pitchFamily="34" charset="0"/>
                <a:cs typeface="Arial" panose="020B0604020202020204" pitchFamily="34" charset="0"/>
              </a:rPr>
              <a:t>To learn more about the Association, visit </a:t>
            </a:r>
            <a:r>
              <a:rPr lang="en-US" sz="1800" b="1" dirty="0" err="1">
                <a:solidFill>
                  <a:schemeClr val="bg1"/>
                </a:solidFill>
                <a:latin typeface="Arial" panose="020B0604020202020204" pitchFamily="34" charset="0"/>
                <a:cs typeface="Arial" panose="020B0604020202020204" pitchFamily="34" charset="0"/>
              </a:rPr>
              <a:t>ncacc.org</a:t>
            </a:r>
            <a:r>
              <a:rPr lang="en-US" sz="1800" b="0" dirty="0">
                <a:solidFill>
                  <a:schemeClr val="bg1"/>
                </a:solidFill>
                <a:latin typeface="Arial" panose="020B0604020202020204" pitchFamily="34" charset="0"/>
                <a:cs typeface="Arial" panose="020B0604020202020204" pitchFamily="34" charset="0"/>
              </a:rPr>
              <a:t>.</a:t>
            </a:r>
          </a:p>
        </p:txBody>
      </p:sp>
      <p:pic>
        <p:nvPicPr>
          <p:cNvPr id="12" name="Picture 11" descr="A green and white circle with a map and text&#10;&#10;AI-generated content may be incorrect.">
            <a:extLst>
              <a:ext uri="{FF2B5EF4-FFF2-40B4-BE49-F238E27FC236}">
                <a16:creationId xmlns:a16="http://schemas.microsoft.com/office/drawing/2014/main" id="{C33401F2-4909-1246-D002-F3DC3FE6DAE0}"/>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889079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bout the Association - B">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0BAEC5-2ADD-E7A3-8FEE-0CB26803F905}"/>
              </a:ext>
            </a:extLst>
          </p:cNvPr>
          <p:cNvSpPr txBox="1"/>
          <p:nvPr/>
        </p:nvSpPr>
        <p:spPr>
          <a:xfrm>
            <a:off x="538844" y="490717"/>
            <a:ext cx="7976507" cy="553998"/>
          </a:xfrm>
          <a:prstGeom prst="rect">
            <a:avLst/>
          </a:prstGeom>
          <a:noFill/>
        </p:spPr>
        <p:txBody>
          <a:bodyPr wrap="square" rtlCol="0">
            <a:spAutoFit/>
          </a:bodyPr>
          <a:lstStyle/>
          <a:p>
            <a:r>
              <a:rPr lang="en-US" sz="3000" b="1" i="0" spc="-113" dirty="0">
                <a:solidFill>
                  <a:schemeClr val="tx1"/>
                </a:solidFill>
                <a:latin typeface="Arial Black" panose="020B0604020202020204" pitchFamily="34" charset="0"/>
                <a:cs typeface="Arial Black" panose="020B0604020202020204" pitchFamily="34" charset="0"/>
              </a:rPr>
              <a:t>About the Association</a:t>
            </a:r>
          </a:p>
        </p:txBody>
      </p:sp>
      <p:pic>
        <p:nvPicPr>
          <p:cNvPr id="15" name="Picture 14" descr="A green and white circle with a map and text&#10;&#10;AI-generated content may be incorrect.">
            <a:extLst>
              <a:ext uri="{FF2B5EF4-FFF2-40B4-BE49-F238E27FC236}">
                <a16:creationId xmlns:a16="http://schemas.microsoft.com/office/drawing/2014/main" id="{B0B0D3B6-0D59-C0FF-9549-D59836C5AE39}"/>
              </a:ext>
            </a:extLst>
          </p:cNvPr>
          <p:cNvPicPr>
            <a:picLocks noChangeAspect="1"/>
          </p:cNvPicPr>
          <p:nvPr userDrawn="1"/>
        </p:nvPicPr>
        <p:blipFill>
          <a:blip r:embed="rId2"/>
          <a:stretch>
            <a:fillRect/>
          </a:stretch>
        </p:blipFill>
        <p:spPr>
          <a:xfrm>
            <a:off x="7994316" y="374263"/>
            <a:ext cx="786905" cy="786905"/>
          </a:xfrm>
          <a:prstGeom prst="rect">
            <a:avLst/>
          </a:prstGeom>
        </p:spPr>
      </p:pic>
      <p:sp>
        <p:nvSpPr>
          <p:cNvPr id="2" name="Rounded Rectangle 1">
            <a:extLst>
              <a:ext uri="{FF2B5EF4-FFF2-40B4-BE49-F238E27FC236}">
                <a16:creationId xmlns:a16="http://schemas.microsoft.com/office/drawing/2014/main" id="{DF51B139-5610-DF89-4D6B-5CD6CAD96C66}"/>
              </a:ext>
            </a:extLst>
          </p:cNvPr>
          <p:cNvSpPr/>
          <p:nvPr userDrawn="1"/>
        </p:nvSpPr>
        <p:spPr>
          <a:xfrm>
            <a:off x="583746" y="5463977"/>
            <a:ext cx="7976507" cy="738878"/>
          </a:xfrm>
          <a:prstGeom prst="roundRect">
            <a:avLst>
              <a:gd name="adj" fmla="val 7755"/>
            </a:avLst>
          </a:prstGeom>
          <a:solidFill>
            <a:schemeClr val="accent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a:extLst>
              <a:ext uri="{FF2B5EF4-FFF2-40B4-BE49-F238E27FC236}">
                <a16:creationId xmlns:a16="http://schemas.microsoft.com/office/drawing/2014/main" id="{CA50C800-2219-12E1-2823-0F8DA138979D}"/>
              </a:ext>
            </a:extLst>
          </p:cNvPr>
          <p:cNvSpPr txBox="1"/>
          <p:nvPr userDrawn="1"/>
        </p:nvSpPr>
        <p:spPr>
          <a:xfrm>
            <a:off x="538844" y="1382415"/>
            <a:ext cx="7976507" cy="3717171"/>
          </a:xfrm>
          <a:prstGeom prst="rect">
            <a:avLst/>
          </a:prstGeom>
          <a:noFill/>
        </p:spPr>
        <p:txBody>
          <a:bodyPr wrap="square" rtlCol="0">
            <a:spAutoFit/>
          </a:bodyPr>
          <a:lstStyle/>
          <a:p>
            <a:pPr>
              <a:lnSpc>
                <a:spcPct val="110000"/>
              </a:lnSpc>
            </a:pPr>
            <a:r>
              <a:rPr lang="en-US" sz="2400" dirty="0">
                <a:solidFill>
                  <a:schemeClr val="tx1"/>
                </a:solidFill>
                <a:latin typeface="Arial" panose="020B0604020202020204" pitchFamily="34" charset="0"/>
                <a:cs typeface="Arial" panose="020B0604020202020204" pitchFamily="34" charset="0"/>
              </a:rPr>
              <a:t>The North Carolina Association of County Commissioners (NCACC) is a non-partisan organization that serves as a voice of all 100 counties on issues considered by the General Assembly, Congress, and federal and state agencies. </a:t>
            </a:r>
          </a:p>
          <a:p>
            <a:pPr>
              <a:lnSpc>
                <a:spcPct val="110000"/>
              </a:lnSpc>
            </a:pPr>
            <a:endParaRPr lang="en-US" sz="2400" dirty="0">
              <a:solidFill>
                <a:schemeClr val="tx1"/>
              </a:solidFill>
              <a:latin typeface="Arial" panose="020B0604020202020204" pitchFamily="34" charset="0"/>
              <a:cs typeface="Arial" panose="020B0604020202020204" pitchFamily="34" charset="0"/>
            </a:endParaRPr>
          </a:p>
          <a:p>
            <a:pPr>
              <a:lnSpc>
                <a:spcPct val="110000"/>
              </a:lnSpc>
            </a:pPr>
            <a:r>
              <a:rPr lang="en-US" sz="2400" dirty="0">
                <a:solidFill>
                  <a:schemeClr val="tx1"/>
                </a:solidFill>
                <a:latin typeface="Arial" panose="020B0604020202020204" pitchFamily="34" charset="0"/>
                <a:cs typeface="Arial" panose="020B0604020202020204" pitchFamily="34" charset="0"/>
              </a:rPr>
              <a:t>NCACC provides expertise to counties in the areas of advocacy, research, risk management, and education and leadership training.</a:t>
            </a:r>
          </a:p>
        </p:txBody>
      </p:sp>
      <p:sp>
        <p:nvSpPr>
          <p:cNvPr id="5" name="TextBox 4">
            <a:extLst>
              <a:ext uri="{FF2B5EF4-FFF2-40B4-BE49-F238E27FC236}">
                <a16:creationId xmlns:a16="http://schemas.microsoft.com/office/drawing/2014/main" id="{98E9A70E-F82F-3FD5-88B2-0C712EA9BE33}"/>
              </a:ext>
            </a:extLst>
          </p:cNvPr>
          <p:cNvSpPr txBox="1"/>
          <p:nvPr userDrawn="1"/>
        </p:nvSpPr>
        <p:spPr>
          <a:xfrm>
            <a:off x="583744" y="5646698"/>
            <a:ext cx="7976507" cy="373436"/>
          </a:xfrm>
          <a:prstGeom prst="rect">
            <a:avLst/>
          </a:prstGeom>
          <a:noFill/>
        </p:spPr>
        <p:txBody>
          <a:bodyPr wrap="square" rtlCol="0">
            <a:spAutoFit/>
          </a:bodyPr>
          <a:lstStyle/>
          <a:p>
            <a:pPr algn="ctr">
              <a:lnSpc>
                <a:spcPct val="110000"/>
              </a:lnSpc>
            </a:pPr>
            <a:r>
              <a:rPr lang="en-US" sz="1800" b="0" dirty="0">
                <a:solidFill>
                  <a:schemeClr val="bg1"/>
                </a:solidFill>
                <a:latin typeface="Arial" panose="020B0604020202020204" pitchFamily="34" charset="0"/>
                <a:cs typeface="Arial" panose="020B0604020202020204" pitchFamily="34" charset="0"/>
              </a:rPr>
              <a:t>To learn more about the Association, visit </a:t>
            </a:r>
            <a:r>
              <a:rPr lang="en-US" sz="1800" b="1" dirty="0" err="1">
                <a:solidFill>
                  <a:schemeClr val="bg1"/>
                </a:solidFill>
                <a:latin typeface="Arial" panose="020B0604020202020204" pitchFamily="34" charset="0"/>
                <a:cs typeface="Arial" panose="020B0604020202020204" pitchFamily="34" charset="0"/>
              </a:rPr>
              <a:t>ncacc.org</a:t>
            </a:r>
            <a:r>
              <a:rPr lang="en-US" sz="1800" b="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64326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bout the Association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1C3A31-3941-BF57-5A4D-424B61319144}"/>
              </a:ext>
            </a:extLst>
          </p:cNvPr>
          <p:cNvSpPr txBox="1"/>
          <p:nvPr/>
        </p:nvSpPr>
        <p:spPr>
          <a:xfrm>
            <a:off x="538844" y="490717"/>
            <a:ext cx="7976507" cy="553998"/>
          </a:xfrm>
          <a:prstGeom prst="rect">
            <a:avLst/>
          </a:prstGeom>
          <a:noFill/>
        </p:spPr>
        <p:txBody>
          <a:bodyPr wrap="square" rtlCol="0">
            <a:spAutoFit/>
          </a:bodyPr>
          <a:lstStyle/>
          <a:p>
            <a:r>
              <a:rPr lang="en-US" sz="3000" b="1" i="0" spc="-113" dirty="0">
                <a:solidFill>
                  <a:schemeClr val="bg1"/>
                </a:solidFill>
                <a:latin typeface="Arial Black" panose="020B0604020202020204" pitchFamily="34" charset="0"/>
                <a:cs typeface="Arial Black" panose="020B0604020202020204" pitchFamily="34" charset="0"/>
              </a:rPr>
              <a:t>About the Association</a:t>
            </a:r>
          </a:p>
        </p:txBody>
      </p:sp>
      <p:pic>
        <p:nvPicPr>
          <p:cNvPr id="15" name="Picture 14" descr="A green and white circle with a map and text&#10;&#10;AI-generated content may be incorrect.">
            <a:extLst>
              <a:ext uri="{FF2B5EF4-FFF2-40B4-BE49-F238E27FC236}">
                <a16:creationId xmlns:a16="http://schemas.microsoft.com/office/drawing/2014/main" id="{7B406492-1CDA-8FC7-1D41-7EA3C727003A}"/>
              </a:ext>
            </a:extLst>
          </p:cNvPr>
          <p:cNvPicPr>
            <a:picLocks noChangeAspect="1"/>
          </p:cNvPicPr>
          <p:nvPr userDrawn="1"/>
        </p:nvPicPr>
        <p:blipFill>
          <a:blip r:embed="rId2"/>
          <a:stretch>
            <a:fillRect/>
          </a:stretch>
        </p:blipFill>
        <p:spPr>
          <a:xfrm>
            <a:off x="7994316" y="374263"/>
            <a:ext cx="786905" cy="786905"/>
          </a:xfrm>
          <a:prstGeom prst="rect">
            <a:avLst/>
          </a:prstGeom>
        </p:spPr>
      </p:pic>
      <p:sp>
        <p:nvSpPr>
          <p:cNvPr id="2" name="Rounded Rectangle 1">
            <a:extLst>
              <a:ext uri="{FF2B5EF4-FFF2-40B4-BE49-F238E27FC236}">
                <a16:creationId xmlns:a16="http://schemas.microsoft.com/office/drawing/2014/main" id="{91D19956-D0F2-F02C-305A-256D35201D86}"/>
              </a:ext>
            </a:extLst>
          </p:cNvPr>
          <p:cNvSpPr/>
          <p:nvPr userDrawn="1"/>
        </p:nvSpPr>
        <p:spPr>
          <a:xfrm>
            <a:off x="583746" y="5463977"/>
            <a:ext cx="7976507" cy="738878"/>
          </a:xfrm>
          <a:prstGeom prst="roundRect">
            <a:avLst>
              <a:gd name="adj" fmla="val 7755"/>
            </a:avLst>
          </a:prstGeom>
          <a:solidFill>
            <a:schemeClr val="accent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C0A18AE7-E1E6-DAE3-AF3F-005719FE713A}"/>
              </a:ext>
            </a:extLst>
          </p:cNvPr>
          <p:cNvSpPr txBox="1"/>
          <p:nvPr userDrawn="1"/>
        </p:nvSpPr>
        <p:spPr>
          <a:xfrm>
            <a:off x="538844" y="1382415"/>
            <a:ext cx="7976507" cy="3717171"/>
          </a:xfrm>
          <a:prstGeom prst="rect">
            <a:avLst/>
          </a:prstGeom>
          <a:noFill/>
        </p:spPr>
        <p:txBody>
          <a:bodyPr wrap="square" rtlCol="0">
            <a:spAutoFit/>
          </a:bodyPr>
          <a:lstStyle/>
          <a:p>
            <a:pPr>
              <a:lnSpc>
                <a:spcPct val="110000"/>
              </a:lnSpc>
            </a:pPr>
            <a:r>
              <a:rPr lang="en-US" sz="2400" dirty="0">
                <a:solidFill>
                  <a:schemeClr val="bg1"/>
                </a:solidFill>
                <a:latin typeface="Arial" panose="020B0604020202020204" pitchFamily="34" charset="0"/>
                <a:cs typeface="Arial" panose="020B0604020202020204" pitchFamily="34" charset="0"/>
              </a:rPr>
              <a:t>The North Carolina Association of County Commissioners (NCACC) is a non-partisan organization that serves as a voice of all 100 counties on issues considered by the General Assembly, Congress, and federal and state agencies. </a:t>
            </a:r>
          </a:p>
          <a:p>
            <a:pPr>
              <a:lnSpc>
                <a:spcPct val="110000"/>
              </a:lnSpc>
            </a:pPr>
            <a:endParaRPr lang="en-US" sz="2400" dirty="0">
              <a:solidFill>
                <a:schemeClr val="bg1"/>
              </a:solidFill>
              <a:latin typeface="Arial" panose="020B0604020202020204" pitchFamily="34" charset="0"/>
              <a:cs typeface="Arial" panose="020B0604020202020204" pitchFamily="34" charset="0"/>
            </a:endParaRPr>
          </a:p>
          <a:p>
            <a:pPr>
              <a:lnSpc>
                <a:spcPct val="110000"/>
              </a:lnSpc>
            </a:pPr>
            <a:r>
              <a:rPr lang="en-US" sz="2400" dirty="0">
                <a:solidFill>
                  <a:schemeClr val="bg1"/>
                </a:solidFill>
                <a:latin typeface="Arial" panose="020B0604020202020204" pitchFamily="34" charset="0"/>
                <a:cs typeface="Arial" panose="020B0604020202020204" pitchFamily="34" charset="0"/>
              </a:rPr>
              <a:t>NCACC provides expertise to counties in the areas of advocacy, research, risk management, and education and leadership training.</a:t>
            </a:r>
          </a:p>
        </p:txBody>
      </p:sp>
      <p:sp>
        <p:nvSpPr>
          <p:cNvPr id="4" name="TextBox 3">
            <a:extLst>
              <a:ext uri="{FF2B5EF4-FFF2-40B4-BE49-F238E27FC236}">
                <a16:creationId xmlns:a16="http://schemas.microsoft.com/office/drawing/2014/main" id="{A7A7E7FB-0B39-966A-5105-2B476CFE2CA7}"/>
              </a:ext>
            </a:extLst>
          </p:cNvPr>
          <p:cNvSpPr txBox="1"/>
          <p:nvPr userDrawn="1"/>
        </p:nvSpPr>
        <p:spPr>
          <a:xfrm>
            <a:off x="583744" y="5646698"/>
            <a:ext cx="7976507" cy="373436"/>
          </a:xfrm>
          <a:prstGeom prst="rect">
            <a:avLst/>
          </a:prstGeom>
          <a:noFill/>
        </p:spPr>
        <p:txBody>
          <a:bodyPr wrap="square" rtlCol="0">
            <a:spAutoFit/>
          </a:bodyPr>
          <a:lstStyle/>
          <a:p>
            <a:pPr algn="ctr">
              <a:lnSpc>
                <a:spcPct val="110000"/>
              </a:lnSpc>
            </a:pPr>
            <a:r>
              <a:rPr lang="en-US" sz="1800" b="0" dirty="0">
                <a:solidFill>
                  <a:schemeClr val="bg1"/>
                </a:solidFill>
                <a:latin typeface="Arial" panose="020B0604020202020204" pitchFamily="34" charset="0"/>
                <a:cs typeface="Arial" panose="020B0604020202020204" pitchFamily="34" charset="0"/>
              </a:rPr>
              <a:t>To learn more about the Association, visit </a:t>
            </a:r>
            <a:r>
              <a:rPr lang="en-US" sz="1800" b="1" dirty="0" err="1">
                <a:solidFill>
                  <a:schemeClr val="bg1"/>
                </a:solidFill>
                <a:latin typeface="Arial" panose="020B0604020202020204" pitchFamily="34" charset="0"/>
                <a:cs typeface="Arial" panose="020B0604020202020204" pitchFamily="34" charset="0"/>
              </a:rPr>
              <a:t>ncacc.org</a:t>
            </a:r>
            <a:r>
              <a:rPr lang="en-US" sz="1800" b="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90779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Executive Officers - A">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DC13-943B-7B96-693F-CC8A8F54F4CD}"/>
              </a:ext>
            </a:extLst>
          </p:cNvPr>
          <p:cNvSpPr txBox="1"/>
          <p:nvPr/>
        </p:nvSpPr>
        <p:spPr>
          <a:xfrm>
            <a:off x="538844" y="490717"/>
            <a:ext cx="7976507" cy="553998"/>
          </a:xfrm>
          <a:prstGeom prst="rect">
            <a:avLst/>
          </a:prstGeom>
          <a:noFill/>
        </p:spPr>
        <p:txBody>
          <a:bodyPr wrap="square" rtlCol="0">
            <a:spAutoFit/>
          </a:bodyPr>
          <a:lstStyle/>
          <a:p>
            <a:r>
              <a:rPr lang="en-US" sz="3000" b="1" i="0" spc="-113" dirty="0">
                <a:solidFill>
                  <a:schemeClr val="bg1"/>
                </a:solidFill>
                <a:latin typeface="Arial Black" panose="020B0604020202020204" pitchFamily="34" charset="0"/>
                <a:cs typeface="Arial Black" panose="020B0604020202020204" pitchFamily="34" charset="0"/>
              </a:rPr>
              <a:t>NCACC Executive Officers</a:t>
            </a:r>
          </a:p>
        </p:txBody>
      </p:sp>
      <p:grpSp>
        <p:nvGrpSpPr>
          <p:cNvPr id="7" name="Group 6">
            <a:extLst>
              <a:ext uri="{FF2B5EF4-FFF2-40B4-BE49-F238E27FC236}">
                <a16:creationId xmlns:a16="http://schemas.microsoft.com/office/drawing/2014/main" id="{91A8FBCB-77D2-A9E2-ADD2-6F1D339B1F22}"/>
              </a:ext>
            </a:extLst>
          </p:cNvPr>
          <p:cNvGrpSpPr/>
          <p:nvPr userDrawn="1"/>
        </p:nvGrpSpPr>
        <p:grpSpPr>
          <a:xfrm>
            <a:off x="1718526" y="1412203"/>
            <a:ext cx="2909937" cy="2434080"/>
            <a:chOff x="718458" y="1489877"/>
            <a:chExt cx="2896189" cy="2434080"/>
          </a:xfrm>
        </p:grpSpPr>
        <p:sp>
          <p:nvSpPr>
            <p:cNvPr id="8" name="Rounded Rectangle 7">
              <a:extLst>
                <a:ext uri="{FF2B5EF4-FFF2-40B4-BE49-F238E27FC236}">
                  <a16:creationId xmlns:a16="http://schemas.microsoft.com/office/drawing/2014/main" id="{5CD3A587-CB42-627A-6BDD-D97FD7DF8D6C}"/>
                </a:ext>
              </a:extLst>
            </p:cNvPr>
            <p:cNvSpPr/>
            <p:nvPr userDrawn="1"/>
          </p:nvSpPr>
          <p:spPr>
            <a:xfrm>
              <a:off x="1393637" y="1489877"/>
              <a:ext cx="1545832" cy="1545832"/>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C0C98DE7-BC62-BAF1-8B6B-BAA577837E23}"/>
                </a:ext>
              </a:extLst>
            </p:cNvPr>
            <p:cNvSpPr txBox="1"/>
            <p:nvPr userDrawn="1"/>
          </p:nvSpPr>
          <p:spPr>
            <a:xfrm>
              <a:off x="1046573" y="3082757"/>
              <a:ext cx="2239962" cy="326564"/>
            </a:xfrm>
            <a:prstGeom prst="rect">
              <a:avLst/>
            </a:prstGeom>
            <a:noFill/>
          </p:spPr>
          <p:txBody>
            <a:bodyPr wrap="square" rtlCol="0">
              <a:spAutoFit/>
            </a:bodyPr>
            <a:lstStyle/>
            <a:p>
              <a:pPr algn="ctr">
                <a:lnSpc>
                  <a:spcPct val="110000"/>
                </a:lnSpc>
              </a:pPr>
              <a:r>
                <a:rPr lang="en-US" sz="1500" b="1" dirty="0">
                  <a:solidFill>
                    <a:schemeClr val="bg1"/>
                  </a:solidFill>
                  <a:latin typeface="Arial" panose="020B0604020202020204" pitchFamily="34" charset="0"/>
                  <a:cs typeface="Arial" panose="020B0604020202020204" pitchFamily="34" charset="0"/>
                </a:rPr>
                <a:t>Wallace Nelson</a:t>
              </a:r>
            </a:p>
          </p:txBody>
        </p:sp>
        <p:sp>
          <p:nvSpPr>
            <p:cNvPr id="13" name="TextBox 12">
              <a:extLst>
                <a:ext uri="{FF2B5EF4-FFF2-40B4-BE49-F238E27FC236}">
                  <a16:creationId xmlns:a16="http://schemas.microsoft.com/office/drawing/2014/main" id="{9C8D523E-587B-AFD6-928A-F574DE2DCF73}"/>
                </a:ext>
              </a:extLst>
            </p:cNvPr>
            <p:cNvSpPr txBox="1"/>
            <p:nvPr userDrawn="1"/>
          </p:nvSpPr>
          <p:spPr>
            <a:xfrm>
              <a:off x="718458" y="3441068"/>
              <a:ext cx="2896189" cy="482889"/>
            </a:xfrm>
            <a:prstGeom prst="rect">
              <a:avLst/>
            </a:prstGeom>
            <a:noFill/>
          </p:spPr>
          <p:txBody>
            <a:bodyPr wrap="square" rtlCol="0">
              <a:spAutoFit/>
            </a:bodyPr>
            <a:lstStyle/>
            <a:p>
              <a:pPr algn="ctr">
                <a:lnSpc>
                  <a:spcPct val="110000"/>
                </a:lnSpc>
              </a:pPr>
              <a:r>
                <a:rPr lang="en-US" sz="1200" b="0" i="1" dirty="0">
                  <a:solidFill>
                    <a:schemeClr val="bg1"/>
                  </a:solidFill>
                  <a:latin typeface="Arial" panose="020B0604020202020204" pitchFamily="34" charset="0"/>
                  <a:cs typeface="Arial" panose="020B0604020202020204" pitchFamily="34" charset="0"/>
                </a:rPr>
                <a:t>NCACC President</a:t>
              </a:r>
              <a:br>
                <a:rPr lang="en-US" sz="1200" b="0" i="1" dirty="0">
                  <a:solidFill>
                    <a:schemeClr val="bg1"/>
                  </a:solidFill>
                  <a:latin typeface="Arial" panose="020B0604020202020204" pitchFamily="34" charset="0"/>
                  <a:cs typeface="Arial" panose="020B0604020202020204" pitchFamily="34" charset="0"/>
                </a:rPr>
              </a:br>
              <a:r>
                <a:rPr lang="en-US" sz="1200" b="0" i="1" dirty="0">
                  <a:solidFill>
                    <a:schemeClr val="bg1"/>
                  </a:solidFill>
                  <a:latin typeface="Arial" panose="020B0604020202020204" pitchFamily="34" charset="0"/>
                  <a:cs typeface="Arial" panose="020B0604020202020204" pitchFamily="34" charset="0"/>
                </a:rPr>
                <a:t>Perquimans County</a:t>
              </a:r>
            </a:p>
          </p:txBody>
        </p:sp>
        <p:sp>
          <p:nvSpPr>
            <p:cNvPr id="17" name="Rounded Rectangle 16">
              <a:extLst>
                <a:ext uri="{FF2B5EF4-FFF2-40B4-BE49-F238E27FC236}">
                  <a16:creationId xmlns:a16="http://schemas.microsoft.com/office/drawing/2014/main" id="{2C821465-AC24-94E4-FE1A-E3339A8A4862}"/>
                </a:ext>
              </a:extLst>
            </p:cNvPr>
            <p:cNvSpPr/>
            <p:nvPr userDrawn="1"/>
          </p:nvSpPr>
          <p:spPr>
            <a:xfrm>
              <a:off x="1479553" y="1575794"/>
              <a:ext cx="1373998" cy="1373998"/>
            </a:xfrm>
            <a:prstGeom prst="roundRect">
              <a:avLst>
                <a:gd name="adj" fmla="val 3770"/>
              </a:avLst>
            </a:prstGeom>
            <a:blipFill dpi="0" rotWithShape="1">
              <a:blip r:embed="rId2" cstate="print">
                <a:extLst>
                  <a:ext uri="{28A0092B-C50C-407E-A947-70E740481C1C}">
                    <a14:useLocalDpi xmlns:a14="http://schemas.microsoft.com/office/drawing/2010/main" val="0"/>
                  </a:ext>
                </a:extLst>
              </a:blip>
              <a:srcRect/>
              <a:stretch>
                <a:fillRect l="-3220" t="-6253" r="-948" b="-502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21" name="Group 20">
            <a:extLst>
              <a:ext uri="{FF2B5EF4-FFF2-40B4-BE49-F238E27FC236}">
                <a16:creationId xmlns:a16="http://schemas.microsoft.com/office/drawing/2014/main" id="{5FBFEE04-3058-5614-7762-CF8A6F629D77}"/>
              </a:ext>
            </a:extLst>
          </p:cNvPr>
          <p:cNvGrpSpPr/>
          <p:nvPr userDrawn="1"/>
        </p:nvGrpSpPr>
        <p:grpSpPr>
          <a:xfrm>
            <a:off x="4345335" y="1412203"/>
            <a:ext cx="2909937" cy="2458464"/>
            <a:chOff x="4400596" y="1489877"/>
            <a:chExt cx="2896189" cy="2458464"/>
          </a:xfrm>
        </p:grpSpPr>
        <p:sp>
          <p:nvSpPr>
            <p:cNvPr id="22" name="Rounded Rectangle 21">
              <a:extLst>
                <a:ext uri="{FF2B5EF4-FFF2-40B4-BE49-F238E27FC236}">
                  <a16:creationId xmlns:a16="http://schemas.microsoft.com/office/drawing/2014/main" id="{7A6D7F97-CD45-4F90-70F0-F9952926A20E}"/>
                </a:ext>
              </a:extLst>
            </p:cNvPr>
            <p:cNvSpPr/>
            <p:nvPr userDrawn="1"/>
          </p:nvSpPr>
          <p:spPr>
            <a:xfrm>
              <a:off x="5075775" y="1489877"/>
              <a:ext cx="1545832" cy="1545832"/>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TextBox 27">
              <a:extLst>
                <a:ext uri="{FF2B5EF4-FFF2-40B4-BE49-F238E27FC236}">
                  <a16:creationId xmlns:a16="http://schemas.microsoft.com/office/drawing/2014/main" id="{E6724B03-E70F-B7FB-B168-EC47FA15E22C}"/>
                </a:ext>
              </a:extLst>
            </p:cNvPr>
            <p:cNvSpPr txBox="1"/>
            <p:nvPr userDrawn="1"/>
          </p:nvSpPr>
          <p:spPr>
            <a:xfrm>
              <a:off x="4728711" y="3107141"/>
              <a:ext cx="2239962" cy="326564"/>
            </a:xfrm>
            <a:prstGeom prst="rect">
              <a:avLst/>
            </a:prstGeom>
            <a:noFill/>
          </p:spPr>
          <p:txBody>
            <a:bodyPr wrap="square" rtlCol="0">
              <a:spAutoFit/>
            </a:bodyPr>
            <a:lstStyle/>
            <a:p>
              <a:pPr algn="ctr">
                <a:lnSpc>
                  <a:spcPct val="110000"/>
                </a:lnSpc>
              </a:pPr>
              <a:r>
                <a:rPr lang="en-US" sz="1500" b="1" dirty="0">
                  <a:solidFill>
                    <a:schemeClr val="bg1"/>
                  </a:solidFill>
                  <a:latin typeface="Arial" panose="020B0604020202020204" pitchFamily="34" charset="0"/>
                  <a:cs typeface="Arial" panose="020B0604020202020204" pitchFamily="34" charset="0"/>
                </a:rPr>
                <a:t>Allen Thomas</a:t>
              </a:r>
            </a:p>
          </p:txBody>
        </p:sp>
        <p:sp>
          <p:nvSpPr>
            <p:cNvPr id="32" name="TextBox 31">
              <a:extLst>
                <a:ext uri="{FF2B5EF4-FFF2-40B4-BE49-F238E27FC236}">
                  <a16:creationId xmlns:a16="http://schemas.microsoft.com/office/drawing/2014/main" id="{758585D6-6D33-34E6-1BBF-8E1C8514B172}"/>
                </a:ext>
              </a:extLst>
            </p:cNvPr>
            <p:cNvSpPr txBox="1"/>
            <p:nvPr userDrawn="1"/>
          </p:nvSpPr>
          <p:spPr>
            <a:xfrm>
              <a:off x="4400596" y="3465452"/>
              <a:ext cx="2896189" cy="482889"/>
            </a:xfrm>
            <a:prstGeom prst="rect">
              <a:avLst/>
            </a:prstGeom>
            <a:noFill/>
          </p:spPr>
          <p:txBody>
            <a:bodyPr wrap="square" rtlCol="0">
              <a:spAutoFit/>
            </a:bodyPr>
            <a:lstStyle/>
            <a:p>
              <a:pPr algn="ctr">
                <a:lnSpc>
                  <a:spcPct val="110000"/>
                </a:lnSpc>
              </a:pPr>
              <a:r>
                <a:rPr lang="en-US" sz="1200" b="0" i="1" dirty="0">
                  <a:solidFill>
                    <a:schemeClr val="bg1"/>
                  </a:solidFill>
                  <a:latin typeface="Arial" panose="020B0604020202020204" pitchFamily="34" charset="0"/>
                  <a:cs typeface="Arial" panose="020B0604020202020204" pitchFamily="34" charset="0"/>
                </a:rPr>
                <a:t>NCACC President-Elect</a:t>
              </a:r>
              <a:br>
                <a:rPr lang="en-US" sz="1200" b="0" i="1" dirty="0">
                  <a:solidFill>
                    <a:schemeClr val="bg1"/>
                  </a:solidFill>
                  <a:latin typeface="Arial" panose="020B0604020202020204" pitchFamily="34" charset="0"/>
                  <a:cs typeface="Arial" panose="020B0604020202020204" pitchFamily="34" charset="0"/>
                </a:rPr>
              </a:br>
              <a:r>
                <a:rPr lang="en-US" sz="1200" b="0" i="1" dirty="0">
                  <a:solidFill>
                    <a:schemeClr val="bg1"/>
                  </a:solidFill>
                  <a:latin typeface="Arial" panose="020B0604020202020204" pitchFamily="34" charset="0"/>
                  <a:cs typeface="Arial" panose="020B0604020202020204" pitchFamily="34" charset="0"/>
                </a:rPr>
                <a:t>Hoke County</a:t>
              </a:r>
            </a:p>
          </p:txBody>
        </p:sp>
        <p:sp>
          <p:nvSpPr>
            <p:cNvPr id="40" name="Rounded Rectangle 39">
              <a:extLst>
                <a:ext uri="{FF2B5EF4-FFF2-40B4-BE49-F238E27FC236}">
                  <a16:creationId xmlns:a16="http://schemas.microsoft.com/office/drawing/2014/main" id="{A27DC1DA-4775-B7E0-FC14-0EC6C4FF52F1}"/>
                </a:ext>
              </a:extLst>
            </p:cNvPr>
            <p:cNvSpPr/>
            <p:nvPr userDrawn="1"/>
          </p:nvSpPr>
          <p:spPr>
            <a:xfrm>
              <a:off x="5158925" y="1575794"/>
              <a:ext cx="1373998" cy="1373998"/>
            </a:xfrm>
            <a:prstGeom prst="roundRect">
              <a:avLst>
                <a:gd name="adj" fmla="val 3770"/>
              </a:avLst>
            </a:prstGeom>
            <a:blipFill dpi="0" rotWithShape="1">
              <a:blip r:embed="rId3" cstate="print">
                <a:extLst>
                  <a:ext uri="{28A0092B-C50C-407E-A947-70E740481C1C}">
                    <a14:useLocalDpi xmlns:a14="http://schemas.microsoft.com/office/drawing/2010/main" val="0"/>
                  </a:ext>
                </a:extLst>
              </a:blip>
              <a:srcRect/>
              <a:stretch>
                <a:fillRect l="-34437" t="-39333" r="-34840" b="-1144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41" name="Group 40">
            <a:extLst>
              <a:ext uri="{FF2B5EF4-FFF2-40B4-BE49-F238E27FC236}">
                <a16:creationId xmlns:a16="http://schemas.microsoft.com/office/drawing/2014/main" id="{D92D53A1-5368-F3A0-DFFA-4B6DA2E6B1C6}"/>
              </a:ext>
            </a:extLst>
          </p:cNvPr>
          <p:cNvGrpSpPr/>
          <p:nvPr userDrawn="1"/>
        </p:nvGrpSpPr>
        <p:grpSpPr>
          <a:xfrm>
            <a:off x="451060" y="4130648"/>
            <a:ext cx="2909937" cy="2458464"/>
            <a:chOff x="8410848" y="1489877"/>
            <a:chExt cx="2896189" cy="2458464"/>
          </a:xfrm>
        </p:grpSpPr>
        <p:sp>
          <p:nvSpPr>
            <p:cNvPr id="42" name="Rounded Rectangle 41">
              <a:extLst>
                <a:ext uri="{FF2B5EF4-FFF2-40B4-BE49-F238E27FC236}">
                  <a16:creationId xmlns:a16="http://schemas.microsoft.com/office/drawing/2014/main" id="{2A063672-F99C-AD24-C6D8-8176FCA23CBE}"/>
                </a:ext>
              </a:extLst>
            </p:cNvPr>
            <p:cNvSpPr/>
            <p:nvPr userDrawn="1"/>
          </p:nvSpPr>
          <p:spPr>
            <a:xfrm>
              <a:off x="9086027" y="1489877"/>
              <a:ext cx="1545832" cy="1545832"/>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TextBox 42">
              <a:extLst>
                <a:ext uri="{FF2B5EF4-FFF2-40B4-BE49-F238E27FC236}">
                  <a16:creationId xmlns:a16="http://schemas.microsoft.com/office/drawing/2014/main" id="{8A30C421-A0ED-0E89-B895-85A41ABD1D1A}"/>
                </a:ext>
              </a:extLst>
            </p:cNvPr>
            <p:cNvSpPr txBox="1"/>
            <p:nvPr userDrawn="1"/>
          </p:nvSpPr>
          <p:spPr>
            <a:xfrm>
              <a:off x="8738963" y="3107141"/>
              <a:ext cx="2239962" cy="326564"/>
            </a:xfrm>
            <a:prstGeom prst="rect">
              <a:avLst/>
            </a:prstGeom>
            <a:noFill/>
          </p:spPr>
          <p:txBody>
            <a:bodyPr wrap="square" rtlCol="0">
              <a:spAutoFit/>
            </a:bodyPr>
            <a:lstStyle/>
            <a:p>
              <a:pPr algn="ctr">
                <a:lnSpc>
                  <a:spcPct val="110000"/>
                </a:lnSpc>
              </a:pPr>
              <a:r>
                <a:rPr lang="en-US" sz="1500" b="1" dirty="0">
                  <a:solidFill>
                    <a:schemeClr val="bg1"/>
                  </a:solidFill>
                  <a:latin typeface="Arial" panose="020B0604020202020204" pitchFamily="34" charset="0"/>
                  <a:cs typeface="Arial" panose="020B0604020202020204" pitchFamily="34" charset="0"/>
                </a:rPr>
                <a:t>Todd McNeill</a:t>
              </a:r>
            </a:p>
          </p:txBody>
        </p:sp>
        <p:sp>
          <p:nvSpPr>
            <p:cNvPr id="44" name="TextBox 43">
              <a:extLst>
                <a:ext uri="{FF2B5EF4-FFF2-40B4-BE49-F238E27FC236}">
                  <a16:creationId xmlns:a16="http://schemas.microsoft.com/office/drawing/2014/main" id="{6B1B417B-942D-E16E-D1EF-C6486F5190B4}"/>
                </a:ext>
              </a:extLst>
            </p:cNvPr>
            <p:cNvSpPr txBox="1"/>
            <p:nvPr userDrawn="1"/>
          </p:nvSpPr>
          <p:spPr>
            <a:xfrm>
              <a:off x="8410848" y="3465452"/>
              <a:ext cx="2896189" cy="482889"/>
            </a:xfrm>
            <a:prstGeom prst="rect">
              <a:avLst/>
            </a:prstGeom>
            <a:noFill/>
          </p:spPr>
          <p:txBody>
            <a:bodyPr wrap="square" rtlCol="0">
              <a:spAutoFit/>
            </a:bodyPr>
            <a:lstStyle/>
            <a:p>
              <a:pPr algn="ctr">
                <a:lnSpc>
                  <a:spcPct val="110000"/>
                </a:lnSpc>
              </a:pPr>
              <a:r>
                <a:rPr lang="en-US" sz="1200" b="0" i="1" dirty="0">
                  <a:solidFill>
                    <a:schemeClr val="bg1"/>
                  </a:solidFill>
                  <a:latin typeface="Arial" panose="020B0604020202020204" pitchFamily="34" charset="0"/>
                  <a:cs typeface="Arial" panose="020B0604020202020204" pitchFamily="34" charset="0"/>
                </a:rPr>
                <a:t>NCACC 1</a:t>
              </a:r>
              <a:r>
                <a:rPr lang="en-US" sz="1200" b="0" i="1" baseline="0" dirty="0">
                  <a:solidFill>
                    <a:schemeClr val="bg1"/>
                  </a:solidFill>
                  <a:latin typeface="Arial" panose="020B0604020202020204" pitchFamily="34" charset="0"/>
                  <a:cs typeface="Arial" panose="020B0604020202020204" pitchFamily="34" charset="0"/>
                </a:rPr>
                <a:t>st</a:t>
              </a:r>
              <a:r>
                <a:rPr lang="en-US" sz="1200" b="0" i="1" dirty="0">
                  <a:solidFill>
                    <a:schemeClr val="bg1"/>
                  </a:solidFill>
                  <a:latin typeface="Arial" panose="020B0604020202020204" pitchFamily="34" charset="0"/>
                  <a:cs typeface="Arial" panose="020B0604020202020204" pitchFamily="34" charset="0"/>
                </a:rPr>
                <a:t> Vice President</a:t>
              </a:r>
              <a:br>
                <a:rPr lang="en-US" sz="1200" b="0" i="1" dirty="0">
                  <a:solidFill>
                    <a:schemeClr val="bg1"/>
                  </a:solidFill>
                  <a:latin typeface="Arial" panose="020B0604020202020204" pitchFamily="34" charset="0"/>
                  <a:cs typeface="Arial" panose="020B0604020202020204" pitchFamily="34" charset="0"/>
                </a:rPr>
              </a:br>
              <a:r>
                <a:rPr lang="en-US" sz="1200" b="0" i="1" dirty="0">
                  <a:solidFill>
                    <a:schemeClr val="bg1"/>
                  </a:solidFill>
                  <a:latin typeface="Arial" panose="020B0604020202020204" pitchFamily="34" charset="0"/>
                  <a:cs typeface="Arial" panose="020B0604020202020204" pitchFamily="34" charset="0"/>
                </a:rPr>
                <a:t>Ashe County</a:t>
              </a:r>
            </a:p>
          </p:txBody>
        </p:sp>
        <p:sp>
          <p:nvSpPr>
            <p:cNvPr id="45" name="Rounded Rectangle 44">
              <a:extLst>
                <a:ext uri="{FF2B5EF4-FFF2-40B4-BE49-F238E27FC236}">
                  <a16:creationId xmlns:a16="http://schemas.microsoft.com/office/drawing/2014/main" id="{CF0A87A6-DD00-A871-7572-A85D37E9F3D3}"/>
                </a:ext>
              </a:extLst>
            </p:cNvPr>
            <p:cNvSpPr/>
            <p:nvPr userDrawn="1"/>
          </p:nvSpPr>
          <p:spPr>
            <a:xfrm>
              <a:off x="9176120" y="1575794"/>
              <a:ext cx="1373998" cy="1373998"/>
            </a:xfrm>
            <a:prstGeom prst="roundRect">
              <a:avLst>
                <a:gd name="adj" fmla="val 3770"/>
              </a:avLst>
            </a:prstGeom>
            <a:blipFill dpi="0" rotWithShape="1">
              <a:blip r:embed="rId4" cstate="print">
                <a:extLst>
                  <a:ext uri="{28A0092B-C50C-407E-A947-70E740481C1C}">
                    <a14:useLocalDpi xmlns:a14="http://schemas.microsoft.com/office/drawing/2010/main" val="0"/>
                  </a:ext>
                </a:extLst>
              </a:blip>
              <a:srcRect/>
              <a:stretch>
                <a:fillRect l="-17478" t="-13589" r="-11062" b="-689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46" name="Group 45">
            <a:extLst>
              <a:ext uri="{FF2B5EF4-FFF2-40B4-BE49-F238E27FC236}">
                <a16:creationId xmlns:a16="http://schemas.microsoft.com/office/drawing/2014/main" id="{E70681E0-F40D-B7E8-FA5C-A3446080A899}"/>
              </a:ext>
            </a:extLst>
          </p:cNvPr>
          <p:cNvGrpSpPr/>
          <p:nvPr userDrawn="1"/>
        </p:nvGrpSpPr>
        <p:grpSpPr>
          <a:xfrm>
            <a:off x="2989282" y="4130648"/>
            <a:ext cx="2909936" cy="2458464"/>
            <a:chOff x="2559450" y="4025813"/>
            <a:chExt cx="2896189" cy="2458464"/>
          </a:xfrm>
        </p:grpSpPr>
        <p:sp>
          <p:nvSpPr>
            <p:cNvPr id="47" name="Rounded Rectangle 46">
              <a:extLst>
                <a:ext uri="{FF2B5EF4-FFF2-40B4-BE49-F238E27FC236}">
                  <a16:creationId xmlns:a16="http://schemas.microsoft.com/office/drawing/2014/main" id="{1E6A5E28-FF8E-358D-48F4-855DC672B690}"/>
                </a:ext>
              </a:extLst>
            </p:cNvPr>
            <p:cNvSpPr/>
            <p:nvPr userDrawn="1"/>
          </p:nvSpPr>
          <p:spPr>
            <a:xfrm>
              <a:off x="3234629" y="4025813"/>
              <a:ext cx="1545832" cy="1545832"/>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TextBox 47">
              <a:extLst>
                <a:ext uri="{FF2B5EF4-FFF2-40B4-BE49-F238E27FC236}">
                  <a16:creationId xmlns:a16="http://schemas.microsoft.com/office/drawing/2014/main" id="{49B34BB8-DE5F-C591-729E-BB2D92F84AE9}"/>
                </a:ext>
              </a:extLst>
            </p:cNvPr>
            <p:cNvSpPr txBox="1"/>
            <p:nvPr userDrawn="1"/>
          </p:nvSpPr>
          <p:spPr>
            <a:xfrm>
              <a:off x="2887565" y="5643077"/>
              <a:ext cx="2239962" cy="326564"/>
            </a:xfrm>
            <a:prstGeom prst="rect">
              <a:avLst/>
            </a:prstGeom>
            <a:noFill/>
          </p:spPr>
          <p:txBody>
            <a:bodyPr wrap="square" rtlCol="0">
              <a:spAutoFit/>
            </a:bodyPr>
            <a:lstStyle/>
            <a:p>
              <a:pPr algn="ctr">
                <a:lnSpc>
                  <a:spcPct val="110000"/>
                </a:lnSpc>
              </a:pPr>
              <a:r>
                <a:rPr lang="en-US" sz="1500" b="1" dirty="0" err="1">
                  <a:solidFill>
                    <a:schemeClr val="bg1"/>
                  </a:solidFill>
                  <a:latin typeface="Arial" panose="020B0604020202020204" pitchFamily="34" charset="0"/>
                  <a:cs typeface="Arial" panose="020B0604020202020204" pitchFamily="34" charset="0"/>
                </a:rPr>
                <a:t>Shinica</a:t>
              </a:r>
              <a:r>
                <a:rPr lang="en-US" sz="1500" b="1" dirty="0">
                  <a:solidFill>
                    <a:schemeClr val="bg1"/>
                  </a:solidFill>
                  <a:latin typeface="Arial" panose="020B0604020202020204" pitchFamily="34" charset="0"/>
                  <a:cs typeface="Arial" panose="020B0604020202020204" pitchFamily="34" charset="0"/>
                </a:rPr>
                <a:t> Thomas</a:t>
              </a:r>
            </a:p>
          </p:txBody>
        </p:sp>
        <p:sp>
          <p:nvSpPr>
            <p:cNvPr id="49" name="TextBox 48">
              <a:extLst>
                <a:ext uri="{FF2B5EF4-FFF2-40B4-BE49-F238E27FC236}">
                  <a16:creationId xmlns:a16="http://schemas.microsoft.com/office/drawing/2014/main" id="{0F0C238A-6596-D4A5-E1BD-AA1DF8DC6053}"/>
                </a:ext>
              </a:extLst>
            </p:cNvPr>
            <p:cNvSpPr txBox="1"/>
            <p:nvPr userDrawn="1"/>
          </p:nvSpPr>
          <p:spPr>
            <a:xfrm>
              <a:off x="2559450" y="6001388"/>
              <a:ext cx="2896189" cy="482889"/>
            </a:xfrm>
            <a:prstGeom prst="rect">
              <a:avLst/>
            </a:prstGeom>
            <a:noFill/>
          </p:spPr>
          <p:txBody>
            <a:bodyPr wrap="square" rtlCol="0">
              <a:spAutoFit/>
            </a:bodyPr>
            <a:lstStyle/>
            <a:p>
              <a:pPr algn="ctr">
                <a:lnSpc>
                  <a:spcPct val="110000"/>
                </a:lnSpc>
              </a:pPr>
              <a:r>
                <a:rPr lang="en-US" sz="1200" b="0" i="1" dirty="0">
                  <a:solidFill>
                    <a:schemeClr val="bg1"/>
                  </a:solidFill>
                  <a:latin typeface="Arial" panose="020B0604020202020204" pitchFamily="34" charset="0"/>
                  <a:cs typeface="Arial" panose="020B0604020202020204" pitchFamily="34" charset="0"/>
                </a:rPr>
                <a:t>NCACC 2</a:t>
              </a:r>
              <a:r>
                <a:rPr lang="en-US" sz="1200" b="0" i="1" baseline="0" dirty="0">
                  <a:solidFill>
                    <a:schemeClr val="bg1"/>
                  </a:solidFill>
                  <a:latin typeface="Arial" panose="020B0604020202020204" pitchFamily="34" charset="0"/>
                  <a:cs typeface="Arial" panose="020B0604020202020204" pitchFamily="34" charset="0"/>
                </a:rPr>
                <a:t>nd</a:t>
              </a:r>
              <a:r>
                <a:rPr lang="en-US" sz="1200" b="0" i="1" dirty="0">
                  <a:solidFill>
                    <a:schemeClr val="bg1"/>
                  </a:solidFill>
                  <a:latin typeface="Arial" panose="020B0604020202020204" pitchFamily="34" charset="0"/>
                  <a:cs typeface="Arial" panose="020B0604020202020204" pitchFamily="34" charset="0"/>
                </a:rPr>
                <a:t> Vice President</a:t>
              </a:r>
              <a:br>
                <a:rPr lang="en-US" sz="1200" b="0" i="1" dirty="0">
                  <a:solidFill>
                    <a:schemeClr val="bg1"/>
                  </a:solidFill>
                  <a:latin typeface="Arial" panose="020B0604020202020204" pitchFamily="34" charset="0"/>
                  <a:cs typeface="Arial" panose="020B0604020202020204" pitchFamily="34" charset="0"/>
                </a:rPr>
              </a:br>
              <a:r>
                <a:rPr lang="en-US" sz="1200" b="0" i="1" dirty="0">
                  <a:solidFill>
                    <a:schemeClr val="bg1"/>
                  </a:solidFill>
                  <a:latin typeface="Arial" panose="020B0604020202020204" pitchFamily="34" charset="0"/>
                  <a:cs typeface="Arial" panose="020B0604020202020204" pitchFamily="34" charset="0"/>
                </a:rPr>
                <a:t>Wake County</a:t>
              </a:r>
            </a:p>
          </p:txBody>
        </p:sp>
        <p:sp>
          <p:nvSpPr>
            <p:cNvPr id="50" name="Rounded Rectangle 49">
              <a:extLst>
                <a:ext uri="{FF2B5EF4-FFF2-40B4-BE49-F238E27FC236}">
                  <a16:creationId xmlns:a16="http://schemas.microsoft.com/office/drawing/2014/main" id="{195E839E-C8D4-0EDD-3A29-BA1548ACDB06}"/>
                </a:ext>
              </a:extLst>
            </p:cNvPr>
            <p:cNvSpPr/>
            <p:nvPr userDrawn="1"/>
          </p:nvSpPr>
          <p:spPr>
            <a:xfrm>
              <a:off x="3323960" y="4111730"/>
              <a:ext cx="1373998" cy="1373998"/>
            </a:xfrm>
            <a:prstGeom prst="roundRect">
              <a:avLst>
                <a:gd name="adj" fmla="val 3770"/>
              </a:avLst>
            </a:prstGeom>
            <a:blipFill>
              <a:blip r:embed="rId5"/>
              <a:srcRect/>
              <a:stretch>
                <a:fillRect l="-19633" t="-12488" r="-16197" b="-9224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51" name="Group 50">
            <a:extLst>
              <a:ext uri="{FF2B5EF4-FFF2-40B4-BE49-F238E27FC236}">
                <a16:creationId xmlns:a16="http://schemas.microsoft.com/office/drawing/2014/main" id="{55CEB054-4885-02A6-3413-21762AA2047A}"/>
              </a:ext>
            </a:extLst>
          </p:cNvPr>
          <p:cNvGrpSpPr/>
          <p:nvPr userDrawn="1"/>
        </p:nvGrpSpPr>
        <p:grpSpPr>
          <a:xfrm>
            <a:off x="5605414" y="4130648"/>
            <a:ext cx="2909937" cy="2458464"/>
            <a:chOff x="6375546" y="4025813"/>
            <a:chExt cx="2896189" cy="2458464"/>
          </a:xfrm>
        </p:grpSpPr>
        <p:sp>
          <p:nvSpPr>
            <p:cNvPr id="52" name="Rounded Rectangle 51">
              <a:extLst>
                <a:ext uri="{FF2B5EF4-FFF2-40B4-BE49-F238E27FC236}">
                  <a16:creationId xmlns:a16="http://schemas.microsoft.com/office/drawing/2014/main" id="{CABC3D73-1F68-E841-6455-AFEE6506110B}"/>
                </a:ext>
              </a:extLst>
            </p:cNvPr>
            <p:cNvSpPr/>
            <p:nvPr userDrawn="1"/>
          </p:nvSpPr>
          <p:spPr>
            <a:xfrm>
              <a:off x="7050725" y="4025813"/>
              <a:ext cx="1545832" cy="1545832"/>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73C0525B-B899-4E24-240D-4D4B3A35FC0F}"/>
                </a:ext>
              </a:extLst>
            </p:cNvPr>
            <p:cNvSpPr txBox="1"/>
            <p:nvPr userDrawn="1"/>
          </p:nvSpPr>
          <p:spPr>
            <a:xfrm>
              <a:off x="6703661" y="5643077"/>
              <a:ext cx="2239962" cy="326564"/>
            </a:xfrm>
            <a:prstGeom prst="rect">
              <a:avLst/>
            </a:prstGeom>
            <a:noFill/>
          </p:spPr>
          <p:txBody>
            <a:bodyPr wrap="square" rtlCol="0">
              <a:spAutoFit/>
            </a:bodyPr>
            <a:lstStyle/>
            <a:p>
              <a:pPr algn="ctr">
                <a:lnSpc>
                  <a:spcPct val="110000"/>
                </a:lnSpc>
              </a:pPr>
              <a:r>
                <a:rPr lang="en-US" sz="1500" b="1" dirty="0">
                  <a:solidFill>
                    <a:schemeClr val="bg1"/>
                  </a:solidFill>
                  <a:latin typeface="Arial" panose="020B0604020202020204" pitchFamily="34" charset="0"/>
                  <a:cs typeface="Arial" panose="020B0604020202020204" pitchFamily="34" charset="0"/>
                </a:rPr>
                <a:t>T. Davis</a:t>
              </a:r>
            </a:p>
          </p:txBody>
        </p:sp>
        <p:sp>
          <p:nvSpPr>
            <p:cNvPr id="54" name="TextBox 53">
              <a:extLst>
                <a:ext uri="{FF2B5EF4-FFF2-40B4-BE49-F238E27FC236}">
                  <a16:creationId xmlns:a16="http://schemas.microsoft.com/office/drawing/2014/main" id="{07A63EFB-5792-007E-FC30-3F770E17B927}"/>
                </a:ext>
              </a:extLst>
            </p:cNvPr>
            <p:cNvSpPr txBox="1"/>
            <p:nvPr userDrawn="1"/>
          </p:nvSpPr>
          <p:spPr>
            <a:xfrm>
              <a:off x="6375546" y="6001388"/>
              <a:ext cx="2896189" cy="482889"/>
            </a:xfrm>
            <a:prstGeom prst="rect">
              <a:avLst/>
            </a:prstGeom>
            <a:noFill/>
          </p:spPr>
          <p:txBody>
            <a:bodyPr wrap="square" rtlCol="0">
              <a:spAutoFit/>
            </a:bodyPr>
            <a:lstStyle/>
            <a:p>
              <a:pPr algn="ctr">
                <a:lnSpc>
                  <a:spcPct val="110000"/>
                </a:lnSpc>
              </a:pPr>
              <a:r>
                <a:rPr lang="en-US" sz="1200" b="0" i="1" dirty="0">
                  <a:solidFill>
                    <a:schemeClr val="bg1"/>
                  </a:solidFill>
                  <a:latin typeface="Arial" panose="020B0604020202020204" pitchFamily="34" charset="0"/>
                  <a:cs typeface="Arial" panose="020B0604020202020204" pitchFamily="34" charset="0"/>
                </a:rPr>
                <a:t>NCACC Past President</a:t>
              </a:r>
              <a:br>
                <a:rPr lang="en-US" sz="1200" b="0" i="1" dirty="0">
                  <a:solidFill>
                    <a:schemeClr val="bg1"/>
                  </a:solidFill>
                  <a:latin typeface="Arial" panose="020B0604020202020204" pitchFamily="34" charset="0"/>
                  <a:cs typeface="Arial" panose="020B0604020202020204" pitchFamily="34" charset="0"/>
                </a:rPr>
              </a:br>
              <a:r>
                <a:rPr lang="en-US" sz="1200" b="0" i="1" dirty="0">
                  <a:solidFill>
                    <a:schemeClr val="bg1"/>
                  </a:solidFill>
                  <a:latin typeface="Arial" panose="020B0604020202020204" pitchFamily="34" charset="0"/>
                  <a:cs typeface="Arial" panose="020B0604020202020204" pitchFamily="34" charset="0"/>
                </a:rPr>
                <a:t>Warren County</a:t>
              </a:r>
            </a:p>
          </p:txBody>
        </p:sp>
        <p:sp>
          <p:nvSpPr>
            <p:cNvPr id="55" name="Rounded Rectangle 54">
              <a:extLst>
                <a:ext uri="{FF2B5EF4-FFF2-40B4-BE49-F238E27FC236}">
                  <a16:creationId xmlns:a16="http://schemas.microsoft.com/office/drawing/2014/main" id="{E55EDB5A-5B95-B290-ECD0-5DADA11A5A99}"/>
                </a:ext>
              </a:extLst>
            </p:cNvPr>
            <p:cNvSpPr/>
            <p:nvPr userDrawn="1"/>
          </p:nvSpPr>
          <p:spPr>
            <a:xfrm>
              <a:off x="7140056" y="4111730"/>
              <a:ext cx="1373998" cy="1373998"/>
            </a:xfrm>
            <a:prstGeom prst="roundRect">
              <a:avLst>
                <a:gd name="adj" fmla="val 3770"/>
              </a:avLst>
            </a:prstGeom>
            <a:blipFill dpi="0" rotWithShape="1">
              <a:blip r:embed="rId6" cstate="print">
                <a:extLst>
                  <a:ext uri="{28A0092B-C50C-407E-A947-70E740481C1C}">
                    <a14:useLocalDpi xmlns:a14="http://schemas.microsoft.com/office/drawing/2010/main" val="0"/>
                  </a:ext>
                </a:extLst>
              </a:blip>
              <a:srcRect/>
              <a:stretch>
                <a:fillRect l="-34930" t="-12258" r="-44094" b="-667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56" name="Picture 55" descr="A green and white circle with a map and text&#10;&#10;AI-generated content may be incorrect.">
            <a:extLst>
              <a:ext uri="{FF2B5EF4-FFF2-40B4-BE49-F238E27FC236}">
                <a16:creationId xmlns:a16="http://schemas.microsoft.com/office/drawing/2014/main" id="{36794B72-F45E-923D-9ADC-82128DB4503D}"/>
              </a:ext>
            </a:extLst>
          </p:cNvPr>
          <p:cNvPicPr>
            <a:picLocks noChangeAspect="1"/>
          </p:cNvPicPr>
          <p:nvPr userDrawn="1"/>
        </p:nvPicPr>
        <p:blipFill>
          <a:blip r:embed="rId7"/>
          <a:stretch>
            <a:fillRect/>
          </a:stretch>
        </p:blipFill>
        <p:spPr>
          <a:xfrm>
            <a:off x="7994316" y="374263"/>
            <a:ext cx="786905" cy="786905"/>
          </a:xfrm>
          <a:prstGeom prst="rect">
            <a:avLst/>
          </a:prstGeom>
        </p:spPr>
      </p:pic>
    </p:spTree>
    <p:extLst>
      <p:ext uri="{BB962C8B-B14F-4D97-AF65-F5344CB8AC3E}">
        <p14:creationId xmlns:p14="http://schemas.microsoft.com/office/powerpoint/2010/main" val="910748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xecutive Officers - B">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DC13-943B-7B96-693F-CC8A8F54F4CD}"/>
              </a:ext>
            </a:extLst>
          </p:cNvPr>
          <p:cNvSpPr txBox="1"/>
          <p:nvPr/>
        </p:nvSpPr>
        <p:spPr>
          <a:xfrm>
            <a:off x="538844" y="490717"/>
            <a:ext cx="7976507" cy="553998"/>
          </a:xfrm>
          <a:prstGeom prst="rect">
            <a:avLst/>
          </a:prstGeom>
          <a:noFill/>
        </p:spPr>
        <p:txBody>
          <a:bodyPr wrap="square" rtlCol="0">
            <a:spAutoFit/>
          </a:bodyPr>
          <a:lstStyle/>
          <a:p>
            <a:r>
              <a:rPr lang="en-US" sz="3000" b="1" i="0" spc="-113" dirty="0">
                <a:solidFill>
                  <a:schemeClr val="tx1"/>
                </a:solidFill>
                <a:latin typeface="Arial Black" panose="020B0604020202020204" pitchFamily="34" charset="0"/>
                <a:cs typeface="Arial Black" panose="020B0604020202020204" pitchFamily="34" charset="0"/>
              </a:rPr>
              <a:t>NCACC Executive Officers</a:t>
            </a:r>
          </a:p>
        </p:txBody>
      </p:sp>
      <p:grpSp>
        <p:nvGrpSpPr>
          <p:cNvPr id="56" name="Group 55">
            <a:extLst>
              <a:ext uri="{FF2B5EF4-FFF2-40B4-BE49-F238E27FC236}">
                <a16:creationId xmlns:a16="http://schemas.microsoft.com/office/drawing/2014/main" id="{4AE482E1-1CE5-64CE-95D6-19312A4841B3}"/>
              </a:ext>
            </a:extLst>
          </p:cNvPr>
          <p:cNvGrpSpPr/>
          <p:nvPr userDrawn="1"/>
        </p:nvGrpSpPr>
        <p:grpSpPr>
          <a:xfrm>
            <a:off x="1718526" y="1412203"/>
            <a:ext cx="2909937" cy="2434080"/>
            <a:chOff x="718458" y="1489877"/>
            <a:chExt cx="2896189" cy="2434080"/>
          </a:xfrm>
        </p:grpSpPr>
        <p:sp>
          <p:nvSpPr>
            <p:cNvPr id="57" name="Rounded Rectangle 56">
              <a:extLst>
                <a:ext uri="{FF2B5EF4-FFF2-40B4-BE49-F238E27FC236}">
                  <a16:creationId xmlns:a16="http://schemas.microsoft.com/office/drawing/2014/main" id="{6CA96E68-D755-D263-A836-7168C064FCEB}"/>
                </a:ext>
              </a:extLst>
            </p:cNvPr>
            <p:cNvSpPr/>
            <p:nvPr userDrawn="1"/>
          </p:nvSpPr>
          <p:spPr>
            <a:xfrm>
              <a:off x="1393637" y="1489877"/>
              <a:ext cx="1545832" cy="1545832"/>
            </a:xfrm>
            <a:prstGeom prst="roundRect">
              <a:avLst>
                <a:gd name="adj" fmla="val 549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TextBox 57">
              <a:extLst>
                <a:ext uri="{FF2B5EF4-FFF2-40B4-BE49-F238E27FC236}">
                  <a16:creationId xmlns:a16="http://schemas.microsoft.com/office/drawing/2014/main" id="{785237E9-4113-A22F-F189-38471C5CF0C2}"/>
                </a:ext>
              </a:extLst>
            </p:cNvPr>
            <p:cNvSpPr txBox="1"/>
            <p:nvPr userDrawn="1"/>
          </p:nvSpPr>
          <p:spPr>
            <a:xfrm>
              <a:off x="1046573" y="3082757"/>
              <a:ext cx="2239962" cy="326564"/>
            </a:xfrm>
            <a:prstGeom prst="rect">
              <a:avLst/>
            </a:prstGeom>
            <a:noFill/>
          </p:spPr>
          <p:txBody>
            <a:bodyPr wrap="square" rtlCol="0">
              <a:spAutoFit/>
            </a:bodyPr>
            <a:lstStyle/>
            <a:p>
              <a:pPr algn="ctr">
                <a:lnSpc>
                  <a:spcPct val="110000"/>
                </a:lnSpc>
              </a:pPr>
              <a:r>
                <a:rPr lang="en-US" sz="1500" b="1" dirty="0">
                  <a:solidFill>
                    <a:schemeClr val="tx1"/>
                  </a:solidFill>
                  <a:latin typeface="Arial" panose="020B0604020202020204" pitchFamily="34" charset="0"/>
                  <a:cs typeface="Arial" panose="020B0604020202020204" pitchFamily="34" charset="0"/>
                </a:rPr>
                <a:t>Wallace Nelson</a:t>
              </a:r>
            </a:p>
          </p:txBody>
        </p:sp>
        <p:sp>
          <p:nvSpPr>
            <p:cNvPr id="59" name="TextBox 58">
              <a:extLst>
                <a:ext uri="{FF2B5EF4-FFF2-40B4-BE49-F238E27FC236}">
                  <a16:creationId xmlns:a16="http://schemas.microsoft.com/office/drawing/2014/main" id="{1187B372-32CE-7064-9804-B9CC39A95D78}"/>
                </a:ext>
              </a:extLst>
            </p:cNvPr>
            <p:cNvSpPr txBox="1"/>
            <p:nvPr userDrawn="1"/>
          </p:nvSpPr>
          <p:spPr>
            <a:xfrm>
              <a:off x="718458" y="3441068"/>
              <a:ext cx="2896189" cy="482889"/>
            </a:xfrm>
            <a:prstGeom prst="rect">
              <a:avLst/>
            </a:prstGeom>
            <a:noFill/>
          </p:spPr>
          <p:txBody>
            <a:bodyPr wrap="square" rtlCol="0">
              <a:spAutoFit/>
            </a:bodyPr>
            <a:lstStyle/>
            <a:p>
              <a:pPr algn="ctr">
                <a:lnSpc>
                  <a:spcPct val="110000"/>
                </a:lnSpc>
              </a:pPr>
              <a:r>
                <a:rPr lang="en-US" sz="1200" b="0" i="1" dirty="0">
                  <a:solidFill>
                    <a:schemeClr val="tx1"/>
                  </a:solidFill>
                  <a:latin typeface="Arial" panose="020B0604020202020204" pitchFamily="34" charset="0"/>
                  <a:cs typeface="Arial" panose="020B0604020202020204" pitchFamily="34" charset="0"/>
                </a:rPr>
                <a:t>NCACC President</a:t>
              </a:r>
              <a:br>
                <a:rPr lang="en-US" sz="1200" b="0" i="1" dirty="0">
                  <a:solidFill>
                    <a:schemeClr val="tx1"/>
                  </a:solidFill>
                  <a:latin typeface="Arial" panose="020B0604020202020204" pitchFamily="34" charset="0"/>
                  <a:cs typeface="Arial" panose="020B0604020202020204" pitchFamily="34" charset="0"/>
                </a:rPr>
              </a:br>
              <a:r>
                <a:rPr lang="en-US" sz="1200" b="0" i="1" dirty="0">
                  <a:solidFill>
                    <a:schemeClr val="tx1"/>
                  </a:solidFill>
                  <a:latin typeface="Arial" panose="020B0604020202020204" pitchFamily="34" charset="0"/>
                  <a:cs typeface="Arial" panose="020B0604020202020204" pitchFamily="34" charset="0"/>
                </a:rPr>
                <a:t>Perquimans County</a:t>
              </a:r>
            </a:p>
          </p:txBody>
        </p:sp>
        <p:sp>
          <p:nvSpPr>
            <p:cNvPr id="60" name="Rounded Rectangle 59">
              <a:extLst>
                <a:ext uri="{FF2B5EF4-FFF2-40B4-BE49-F238E27FC236}">
                  <a16:creationId xmlns:a16="http://schemas.microsoft.com/office/drawing/2014/main" id="{616DF564-215F-5601-9AFC-102A6B889423}"/>
                </a:ext>
              </a:extLst>
            </p:cNvPr>
            <p:cNvSpPr/>
            <p:nvPr userDrawn="1"/>
          </p:nvSpPr>
          <p:spPr>
            <a:xfrm>
              <a:off x="1479553" y="1575794"/>
              <a:ext cx="1373998" cy="1373998"/>
            </a:xfrm>
            <a:prstGeom prst="roundRect">
              <a:avLst>
                <a:gd name="adj" fmla="val 3770"/>
              </a:avLst>
            </a:prstGeom>
            <a:blipFill dpi="0" rotWithShape="1">
              <a:blip r:embed="rId2" cstate="print">
                <a:extLst>
                  <a:ext uri="{28A0092B-C50C-407E-A947-70E740481C1C}">
                    <a14:useLocalDpi xmlns:a14="http://schemas.microsoft.com/office/drawing/2010/main" val="0"/>
                  </a:ext>
                </a:extLst>
              </a:blip>
              <a:srcRect/>
              <a:stretch>
                <a:fillRect l="-3220" t="-6253" r="-948" b="-502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61" name="Group 60">
            <a:extLst>
              <a:ext uri="{FF2B5EF4-FFF2-40B4-BE49-F238E27FC236}">
                <a16:creationId xmlns:a16="http://schemas.microsoft.com/office/drawing/2014/main" id="{A81761C1-80E3-067C-E0C0-A569D9082323}"/>
              </a:ext>
            </a:extLst>
          </p:cNvPr>
          <p:cNvGrpSpPr/>
          <p:nvPr userDrawn="1"/>
        </p:nvGrpSpPr>
        <p:grpSpPr>
          <a:xfrm>
            <a:off x="4345335" y="1412203"/>
            <a:ext cx="2909937" cy="2458464"/>
            <a:chOff x="4400596" y="1489877"/>
            <a:chExt cx="2896189" cy="2458464"/>
          </a:xfrm>
        </p:grpSpPr>
        <p:sp>
          <p:nvSpPr>
            <p:cNvPr id="62" name="Rounded Rectangle 61">
              <a:extLst>
                <a:ext uri="{FF2B5EF4-FFF2-40B4-BE49-F238E27FC236}">
                  <a16:creationId xmlns:a16="http://schemas.microsoft.com/office/drawing/2014/main" id="{8DE14B41-CA4D-E5CE-B9EF-D650AC71D3E3}"/>
                </a:ext>
              </a:extLst>
            </p:cNvPr>
            <p:cNvSpPr/>
            <p:nvPr userDrawn="1"/>
          </p:nvSpPr>
          <p:spPr>
            <a:xfrm>
              <a:off x="5075775" y="1489877"/>
              <a:ext cx="1545832" cy="1545832"/>
            </a:xfrm>
            <a:prstGeom prst="roundRect">
              <a:avLst>
                <a:gd name="adj" fmla="val 549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3" name="TextBox 62">
              <a:extLst>
                <a:ext uri="{FF2B5EF4-FFF2-40B4-BE49-F238E27FC236}">
                  <a16:creationId xmlns:a16="http://schemas.microsoft.com/office/drawing/2014/main" id="{95416343-10F7-9840-D5B2-926B3CB1FD38}"/>
                </a:ext>
              </a:extLst>
            </p:cNvPr>
            <p:cNvSpPr txBox="1"/>
            <p:nvPr userDrawn="1"/>
          </p:nvSpPr>
          <p:spPr>
            <a:xfrm>
              <a:off x="4728711" y="3107141"/>
              <a:ext cx="2239962" cy="326564"/>
            </a:xfrm>
            <a:prstGeom prst="rect">
              <a:avLst/>
            </a:prstGeom>
            <a:noFill/>
          </p:spPr>
          <p:txBody>
            <a:bodyPr wrap="square" rtlCol="0">
              <a:spAutoFit/>
            </a:bodyPr>
            <a:lstStyle/>
            <a:p>
              <a:pPr algn="ctr">
                <a:lnSpc>
                  <a:spcPct val="110000"/>
                </a:lnSpc>
              </a:pPr>
              <a:r>
                <a:rPr lang="en-US" sz="1500" b="1" dirty="0">
                  <a:solidFill>
                    <a:schemeClr val="tx1"/>
                  </a:solidFill>
                  <a:latin typeface="Arial" panose="020B0604020202020204" pitchFamily="34" charset="0"/>
                  <a:cs typeface="Arial" panose="020B0604020202020204" pitchFamily="34" charset="0"/>
                </a:rPr>
                <a:t>Allen Thomas</a:t>
              </a:r>
            </a:p>
          </p:txBody>
        </p:sp>
        <p:sp>
          <p:nvSpPr>
            <p:cNvPr id="64" name="TextBox 63">
              <a:extLst>
                <a:ext uri="{FF2B5EF4-FFF2-40B4-BE49-F238E27FC236}">
                  <a16:creationId xmlns:a16="http://schemas.microsoft.com/office/drawing/2014/main" id="{7829A549-67CE-2E74-F780-26C919E158AA}"/>
                </a:ext>
              </a:extLst>
            </p:cNvPr>
            <p:cNvSpPr txBox="1"/>
            <p:nvPr userDrawn="1"/>
          </p:nvSpPr>
          <p:spPr>
            <a:xfrm>
              <a:off x="4400596" y="3465452"/>
              <a:ext cx="2896189" cy="482889"/>
            </a:xfrm>
            <a:prstGeom prst="rect">
              <a:avLst/>
            </a:prstGeom>
            <a:noFill/>
          </p:spPr>
          <p:txBody>
            <a:bodyPr wrap="square" rtlCol="0">
              <a:spAutoFit/>
            </a:bodyPr>
            <a:lstStyle/>
            <a:p>
              <a:pPr algn="ctr">
                <a:lnSpc>
                  <a:spcPct val="110000"/>
                </a:lnSpc>
              </a:pPr>
              <a:r>
                <a:rPr lang="en-US" sz="1200" b="0" i="1" dirty="0">
                  <a:solidFill>
                    <a:schemeClr val="tx1"/>
                  </a:solidFill>
                  <a:latin typeface="Arial" panose="020B0604020202020204" pitchFamily="34" charset="0"/>
                  <a:cs typeface="Arial" panose="020B0604020202020204" pitchFamily="34" charset="0"/>
                </a:rPr>
                <a:t>NCACC President-Elect</a:t>
              </a:r>
              <a:br>
                <a:rPr lang="en-US" sz="1200" b="0" i="1" dirty="0">
                  <a:solidFill>
                    <a:schemeClr val="tx1"/>
                  </a:solidFill>
                  <a:latin typeface="Arial" panose="020B0604020202020204" pitchFamily="34" charset="0"/>
                  <a:cs typeface="Arial" panose="020B0604020202020204" pitchFamily="34" charset="0"/>
                </a:rPr>
              </a:br>
              <a:r>
                <a:rPr lang="en-US" sz="1200" b="0" i="1" dirty="0">
                  <a:solidFill>
                    <a:schemeClr val="tx1"/>
                  </a:solidFill>
                  <a:latin typeface="Arial" panose="020B0604020202020204" pitchFamily="34" charset="0"/>
                  <a:cs typeface="Arial" panose="020B0604020202020204" pitchFamily="34" charset="0"/>
                </a:rPr>
                <a:t>Hoke County</a:t>
              </a:r>
            </a:p>
          </p:txBody>
        </p:sp>
        <p:sp>
          <p:nvSpPr>
            <p:cNvPr id="65" name="Rounded Rectangle 64">
              <a:extLst>
                <a:ext uri="{FF2B5EF4-FFF2-40B4-BE49-F238E27FC236}">
                  <a16:creationId xmlns:a16="http://schemas.microsoft.com/office/drawing/2014/main" id="{4810A8C2-4D46-0008-0D82-09BDF9E5F1BC}"/>
                </a:ext>
              </a:extLst>
            </p:cNvPr>
            <p:cNvSpPr/>
            <p:nvPr userDrawn="1"/>
          </p:nvSpPr>
          <p:spPr>
            <a:xfrm>
              <a:off x="5158925" y="1575794"/>
              <a:ext cx="1373998" cy="1373998"/>
            </a:xfrm>
            <a:prstGeom prst="roundRect">
              <a:avLst>
                <a:gd name="adj" fmla="val 3770"/>
              </a:avLst>
            </a:prstGeom>
            <a:blipFill dpi="0" rotWithShape="1">
              <a:blip r:embed="rId3" cstate="print">
                <a:extLst>
                  <a:ext uri="{28A0092B-C50C-407E-A947-70E740481C1C}">
                    <a14:useLocalDpi xmlns:a14="http://schemas.microsoft.com/office/drawing/2010/main" val="0"/>
                  </a:ext>
                </a:extLst>
              </a:blip>
              <a:srcRect/>
              <a:stretch>
                <a:fillRect l="-34437" t="-39333" r="-34840" b="-1144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66" name="Group 65">
            <a:extLst>
              <a:ext uri="{FF2B5EF4-FFF2-40B4-BE49-F238E27FC236}">
                <a16:creationId xmlns:a16="http://schemas.microsoft.com/office/drawing/2014/main" id="{5E017B76-20F1-B513-12A5-BB1A6241EFCD}"/>
              </a:ext>
            </a:extLst>
          </p:cNvPr>
          <p:cNvGrpSpPr/>
          <p:nvPr userDrawn="1"/>
        </p:nvGrpSpPr>
        <p:grpSpPr>
          <a:xfrm>
            <a:off x="451060" y="4130648"/>
            <a:ext cx="2909937" cy="2458464"/>
            <a:chOff x="8410848" y="1489877"/>
            <a:chExt cx="2896189" cy="2458464"/>
          </a:xfrm>
        </p:grpSpPr>
        <p:sp>
          <p:nvSpPr>
            <p:cNvPr id="67" name="Rounded Rectangle 66">
              <a:extLst>
                <a:ext uri="{FF2B5EF4-FFF2-40B4-BE49-F238E27FC236}">
                  <a16:creationId xmlns:a16="http://schemas.microsoft.com/office/drawing/2014/main" id="{F8272CB0-C5AC-44C3-644B-3CF6C0702243}"/>
                </a:ext>
              </a:extLst>
            </p:cNvPr>
            <p:cNvSpPr/>
            <p:nvPr userDrawn="1"/>
          </p:nvSpPr>
          <p:spPr>
            <a:xfrm>
              <a:off x="9086027" y="1489877"/>
              <a:ext cx="1545832" cy="1545832"/>
            </a:xfrm>
            <a:prstGeom prst="roundRect">
              <a:avLst>
                <a:gd name="adj" fmla="val 549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8" name="TextBox 67">
              <a:extLst>
                <a:ext uri="{FF2B5EF4-FFF2-40B4-BE49-F238E27FC236}">
                  <a16:creationId xmlns:a16="http://schemas.microsoft.com/office/drawing/2014/main" id="{8E637636-8A8F-52C6-3B68-C21E2487B917}"/>
                </a:ext>
              </a:extLst>
            </p:cNvPr>
            <p:cNvSpPr txBox="1"/>
            <p:nvPr userDrawn="1"/>
          </p:nvSpPr>
          <p:spPr>
            <a:xfrm>
              <a:off x="8738963" y="3107141"/>
              <a:ext cx="2239962" cy="326564"/>
            </a:xfrm>
            <a:prstGeom prst="rect">
              <a:avLst/>
            </a:prstGeom>
            <a:noFill/>
          </p:spPr>
          <p:txBody>
            <a:bodyPr wrap="square" rtlCol="0">
              <a:spAutoFit/>
            </a:bodyPr>
            <a:lstStyle/>
            <a:p>
              <a:pPr algn="ctr">
                <a:lnSpc>
                  <a:spcPct val="110000"/>
                </a:lnSpc>
              </a:pPr>
              <a:r>
                <a:rPr lang="en-US" sz="1500" b="1" dirty="0">
                  <a:solidFill>
                    <a:schemeClr val="tx1"/>
                  </a:solidFill>
                  <a:latin typeface="Arial" panose="020B0604020202020204" pitchFamily="34" charset="0"/>
                  <a:cs typeface="Arial" panose="020B0604020202020204" pitchFamily="34" charset="0"/>
                </a:rPr>
                <a:t>Todd McNeill</a:t>
              </a:r>
            </a:p>
          </p:txBody>
        </p:sp>
        <p:sp>
          <p:nvSpPr>
            <p:cNvPr id="69" name="TextBox 68">
              <a:extLst>
                <a:ext uri="{FF2B5EF4-FFF2-40B4-BE49-F238E27FC236}">
                  <a16:creationId xmlns:a16="http://schemas.microsoft.com/office/drawing/2014/main" id="{C4963296-154C-BD3C-00F6-79F55CE74C06}"/>
                </a:ext>
              </a:extLst>
            </p:cNvPr>
            <p:cNvSpPr txBox="1"/>
            <p:nvPr userDrawn="1"/>
          </p:nvSpPr>
          <p:spPr>
            <a:xfrm>
              <a:off x="8410848" y="3465452"/>
              <a:ext cx="2896189" cy="482889"/>
            </a:xfrm>
            <a:prstGeom prst="rect">
              <a:avLst/>
            </a:prstGeom>
            <a:noFill/>
          </p:spPr>
          <p:txBody>
            <a:bodyPr wrap="square" rtlCol="0">
              <a:spAutoFit/>
            </a:bodyPr>
            <a:lstStyle/>
            <a:p>
              <a:pPr algn="ctr">
                <a:lnSpc>
                  <a:spcPct val="110000"/>
                </a:lnSpc>
              </a:pPr>
              <a:r>
                <a:rPr lang="en-US" sz="1200" b="0" i="1" dirty="0">
                  <a:solidFill>
                    <a:schemeClr val="tx1"/>
                  </a:solidFill>
                  <a:latin typeface="Arial" panose="020B0604020202020204" pitchFamily="34" charset="0"/>
                  <a:cs typeface="Arial" panose="020B0604020202020204" pitchFamily="34" charset="0"/>
                </a:rPr>
                <a:t>NCACC 1</a:t>
              </a:r>
              <a:r>
                <a:rPr lang="en-US" sz="1200" b="0" i="1" baseline="0" dirty="0">
                  <a:solidFill>
                    <a:schemeClr val="tx1"/>
                  </a:solidFill>
                  <a:latin typeface="Arial" panose="020B0604020202020204" pitchFamily="34" charset="0"/>
                  <a:cs typeface="Arial" panose="020B0604020202020204" pitchFamily="34" charset="0"/>
                </a:rPr>
                <a:t>st</a:t>
              </a:r>
              <a:r>
                <a:rPr lang="en-US" sz="1200" b="0" i="1" dirty="0">
                  <a:solidFill>
                    <a:schemeClr val="tx1"/>
                  </a:solidFill>
                  <a:latin typeface="Arial" panose="020B0604020202020204" pitchFamily="34" charset="0"/>
                  <a:cs typeface="Arial" panose="020B0604020202020204" pitchFamily="34" charset="0"/>
                </a:rPr>
                <a:t> Vice President</a:t>
              </a:r>
              <a:br>
                <a:rPr lang="en-US" sz="1200" b="0" i="1" dirty="0">
                  <a:solidFill>
                    <a:schemeClr val="tx1"/>
                  </a:solidFill>
                  <a:latin typeface="Arial" panose="020B0604020202020204" pitchFamily="34" charset="0"/>
                  <a:cs typeface="Arial" panose="020B0604020202020204" pitchFamily="34" charset="0"/>
                </a:rPr>
              </a:br>
              <a:r>
                <a:rPr lang="en-US" sz="1200" b="0" i="1" dirty="0">
                  <a:solidFill>
                    <a:schemeClr val="tx1"/>
                  </a:solidFill>
                  <a:latin typeface="Arial" panose="020B0604020202020204" pitchFamily="34" charset="0"/>
                  <a:cs typeface="Arial" panose="020B0604020202020204" pitchFamily="34" charset="0"/>
                </a:rPr>
                <a:t>Ashe County</a:t>
              </a:r>
            </a:p>
          </p:txBody>
        </p:sp>
        <p:sp>
          <p:nvSpPr>
            <p:cNvPr id="70" name="Rounded Rectangle 69">
              <a:extLst>
                <a:ext uri="{FF2B5EF4-FFF2-40B4-BE49-F238E27FC236}">
                  <a16:creationId xmlns:a16="http://schemas.microsoft.com/office/drawing/2014/main" id="{9E419B1C-9523-2CE9-ED74-C7B872BC1C8D}"/>
                </a:ext>
              </a:extLst>
            </p:cNvPr>
            <p:cNvSpPr/>
            <p:nvPr userDrawn="1"/>
          </p:nvSpPr>
          <p:spPr>
            <a:xfrm>
              <a:off x="9176120" y="1575794"/>
              <a:ext cx="1373998" cy="1373998"/>
            </a:xfrm>
            <a:prstGeom prst="roundRect">
              <a:avLst>
                <a:gd name="adj" fmla="val 3770"/>
              </a:avLst>
            </a:prstGeom>
            <a:blipFill dpi="0" rotWithShape="1">
              <a:blip r:embed="rId4" cstate="print">
                <a:extLst>
                  <a:ext uri="{28A0092B-C50C-407E-A947-70E740481C1C}">
                    <a14:useLocalDpi xmlns:a14="http://schemas.microsoft.com/office/drawing/2010/main" val="0"/>
                  </a:ext>
                </a:extLst>
              </a:blip>
              <a:srcRect/>
              <a:stretch>
                <a:fillRect l="-17478" t="-13589" r="-11062" b="-689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76" name="Group 75">
            <a:extLst>
              <a:ext uri="{FF2B5EF4-FFF2-40B4-BE49-F238E27FC236}">
                <a16:creationId xmlns:a16="http://schemas.microsoft.com/office/drawing/2014/main" id="{258C07C1-0AA2-6FA5-1CD3-9FC34B6D2687}"/>
              </a:ext>
            </a:extLst>
          </p:cNvPr>
          <p:cNvGrpSpPr/>
          <p:nvPr userDrawn="1"/>
        </p:nvGrpSpPr>
        <p:grpSpPr>
          <a:xfrm>
            <a:off x="5605414" y="4130648"/>
            <a:ext cx="2909937" cy="2458464"/>
            <a:chOff x="6375546" y="4025813"/>
            <a:chExt cx="2896189" cy="2458464"/>
          </a:xfrm>
        </p:grpSpPr>
        <p:sp>
          <p:nvSpPr>
            <p:cNvPr id="77" name="Rounded Rectangle 76">
              <a:extLst>
                <a:ext uri="{FF2B5EF4-FFF2-40B4-BE49-F238E27FC236}">
                  <a16:creationId xmlns:a16="http://schemas.microsoft.com/office/drawing/2014/main" id="{306D0F5A-9BAC-3591-F4FE-8DB8F1B55A9F}"/>
                </a:ext>
              </a:extLst>
            </p:cNvPr>
            <p:cNvSpPr/>
            <p:nvPr userDrawn="1"/>
          </p:nvSpPr>
          <p:spPr>
            <a:xfrm>
              <a:off x="7050725" y="4025813"/>
              <a:ext cx="1545832" cy="1545832"/>
            </a:xfrm>
            <a:prstGeom prst="roundRect">
              <a:avLst>
                <a:gd name="adj" fmla="val 549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8" name="TextBox 77">
              <a:extLst>
                <a:ext uri="{FF2B5EF4-FFF2-40B4-BE49-F238E27FC236}">
                  <a16:creationId xmlns:a16="http://schemas.microsoft.com/office/drawing/2014/main" id="{62BEF96D-ABC3-127B-E36F-A475AA427AB0}"/>
                </a:ext>
              </a:extLst>
            </p:cNvPr>
            <p:cNvSpPr txBox="1"/>
            <p:nvPr userDrawn="1"/>
          </p:nvSpPr>
          <p:spPr>
            <a:xfrm>
              <a:off x="6703661" y="5643077"/>
              <a:ext cx="2239962" cy="326564"/>
            </a:xfrm>
            <a:prstGeom prst="rect">
              <a:avLst/>
            </a:prstGeom>
            <a:noFill/>
          </p:spPr>
          <p:txBody>
            <a:bodyPr wrap="square" rtlCol="0">
              <a:spAutoFit/>
            </a:bodyPr>
            <a:lstStyle/>
            <a:p>
              <a:pPr algn="ctr">
                <a:lnSpc>
                  <a:spcPct val="110000"/>
                </a:lnSpc>
              </a:pPr>
              <a:r>
                <a:rPr lang="en-US" sz="1500" b="1" dirty="0">
                  <a:solidFill>
                    <a:schemeClr val="tx1"/>
                  </a:solidFill>
                  <a:latin typeface="Arial" panose="020B0604020202020204" pitchFamily="34" charset="0"/>
                  <a:cs typeface="Arial" panose="020B0604020202020204" pitchFamily="34" charset="0"/>
                </a:rPr>
                <a:t>T. Davis</a:t>
              </a:r>
            </a:p>
          </p:txBody>
        </p:sp>
        <p:sp>
          <p:nvSpPr>
            <p:cNvPr id="79" name="TextBox 78">
              <a:extLst>
                <a:ext uri="{FF2B5EF4-FFF2-40B4-BE49-F238E27FC236}">
                  <a16:creationId xmlns:a16="http://schemas.microsoft.com/office/drawing/2014/main" id="{4F046B09-8F74-9327-CB18-FD1F7531DAFF}"/>
                </a:ext>
              </a:extLst>
            </p:cNvPr>
            <p:cNvSpPr txBox="1"/>
            <p:nvPr userDrawn="1"/>
          </p:nvSpPr>
          <p:spPr>
            <a:xfrm>
              <a:off x="6375546" y="6001388"/>
              <a:ext cx="2896189" cy="482889"/>
            </a:xfrm>
            <a:prstGeom prst="rect">
              <a:avLst/>
            </a:prstGeom>
            <a:noFill/>
          </p:spPr>
          <p:txBody>
            <a:bodyPr wrap="square" rtlCol="0">
              <a:spAutoFit/>
            </a:bodyPr>
            <a:lstStyle/>
            <a:p>
              <a:pPr algn="ctr">
                <a:lnSpc>
                  <a:spcPct val="110000"/>
                </a:lnSpc>
              </a:pPr>
              <a:r>
                <a:rPr lang="en-US" sz="1200" b="0" i="1" dirty="0">
                  <a:solidFill>
                    <a:schemeClr val="tx1"/>
                  </a:solidFill>
                  <a:latin typeface="Arial" panose="020B0604020202020204" pitchFamily="34" charset="0"/>
                  <a:cs typeface="Arial" panose="020B0604020202020204" pitchFamily="34" charset="0"/>
                </a:rPr>
                <a:t>NCACC Past President</a:t>
              </a:r>
              <a:br>
                <a:rPr lang="en-US" sz="1200" b="0" i="1" dirty="0">
                  <a:solidFill>
                    <a:schemeClr val="tx1"/>
                  </a:solidFill>
                  <a:latin typeface="Arial" panose="020B0604020202020204" pitchFamily="34" charset="0"/>
                  <a:cs typeface="Arial" panose="020B0604020202020204" pitchFamily="34" charset="0"/>
                </a:rPr>
              </a:br>
              <a:r>
                <a:rPr lang="en-US" sz="1200" b="0" i="1" dirty="0">
                  <a:solidFill>
                    <a:schemeClr val="tx1"/>
                  </a:solidFill>
                  <a:latin typeface="Arial" panose="020B0604020202020204" pitchFamily="34" charset="0"/>
                  <a:cs typeface="Arial" panose="020B0604020202020204" pitchFamily="34" charset="0"/>
                </a:rPr>
                <a:t>Warren County</a:t>
              </a:r>
            </a:p>
          </p:txBody>
        </p:sp>
        <p:sp>
          <p:nvSpPr>
            <p:cNvPr id="80" name="Rounded Rectangle 79">
              <a:extLst>
                <a:ext uri="{FF2B5EF4-FFF2-40B4-BE49-F238E27FC236}">
                  <a16:creationId xmlns:a16="http://schemas.microsoft.com/office/drawing/2014/main" id="{C9F32F20-1D50-C153-02DE-6E170D38953A}"/>
                </a:ext>
              </a:extLst>
            </p:cNvPr>
            <p:cNvSpPr/>
            <p:nvPr userDrawn="1"/>
          </p:nvSpPr>
          <p:spPr>
            <a:xfrm>
              <a:off x="7140056" y="4111730"/>
              <a:ext cx="1373998" cy="1373998"/>
            </a:xfrm>
            <a:prstGeom prst="roundRect">
              <a:avLst>
                <a:gd name="adj" fmla="val 3770"/>
              </a:avLst>
            </a:prstGeom>
            <a:blipFill dpi="0" rotWithShape="1">
              <a:blip r:embed="rId5" cstate="print">
                <a:extLst>
                  <a:ext uri="{28A0092B-C50C-407E-A947-70E740481C1C}">
                    <a14:useLocalDpi xmlns:a14="http://schemas.microsoft.com/office/drawing/2010/main" val="0"/>
                  </a:ext>
                </a:extLst>
              </a:blip>
              <a:srcRect/>
              <a:stretch>
                <a:fillRect l="-34930" t="-12258" r="-44094" b="-667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81" name="Picture 80" descr="A green and white circle with a map and text&#10;&#10;AI-generated content may be incorrect.">
            <a:extLst>
              <a:ext uri="{FF2B5EF4-FFF2-40B4-BE49-F238E27FC236}">
                <a16:creationId xmlns:a16="http://schemas.microsoft.com/office/drawing/2014/main" id="{3300A473-A98E-CD5A-52FE-DED8C3103687}"/>
              </a:ext>
            </a:extLst>
          </p:cNvPr>
          <p:cNvPicPr>
            <a:picLocks noChangeAspect="1"/>
          </p:cNvPicPr>
          <p:nvPr userDrawn="1"/>
        </p:nvPicPr>
        <p:blipFill>
          <a:blip r:embed="rId6"/>
          <a:stretch>
            <a:fillRect/>
          </a:stretch>
        </p:blipFill>
        <p:spPr>
          <a:xfrm>
            <a:off x="7994316" y="374263"/>
            <a:ext cx="786905" cy="786905"/>
          </a:xfrm>
          <a:prstGeom prst="rect">
            <a:avLst/>
          </a:prstGeom>
        </p:spPr>
      </p:pic>
      <p:grpSp>
        <p:nvGrpSpPr>
          <p:cNvPr id="3" name="Group 2">
            <a:extLst>
              <a:ext uri="{FF2B5EF4-FFF2-40B4-BE49-F238E27FC236}">
                <a16:creationId xmlns:a16="http://schemas.microsoft.com/office/drawing/2014/main" id="{84658FE8-603B-A36A-9E42-C5B1A0298FB9}"/>
              </a:ext>
            </a:extLst>
          </p:cNvPr>
          <p:cNvGrpSpPr/>
          <p:nvPr userDrawn="1"/>
        </p:nvGrpSpPr>
        <p:grpSpPr>
          <a:xfrm>
            <a:off x="2989282" y="4130648"/>
            <a:ext cx="2909936" cy="2458464"/>
            <a:chOff x="2559450" y="4025813"/>
            <a:chExt cx="2896189" cy="2458464"/>
          </a:xfrm>
        </p:grpSpPr>
        <p:sp>
          <p:nvSpPr>
            <p:cNvPr id="4" name="Rounded Rectangle 3">
              <a:extLst>
                <a:ext uri="{FF2B5EF4-FFF2-40B4-BE49-F238E27FC236}">
                  <a16:creationId xmlns:a16="http://schemas.microsoft.com/office/drawing/2014/main" id="{41979807-9140-CAAE-DB91-2E5A79D7F43F}"/>
                </a:ext>
              </a:extLst>
            </p:cNvPr>
            <p:cNvSpPr/>
            <p:nvPr userDrawn="1"/>
          </p:nvSpPr>
          <p:spPr>
            <a:xfrm>
              <a:off x="3234629" y="4025813"/>
              <a:ext cx="1545832" cy="1545832"/>
            </a:xfrm>
            <a:prstGeom prst="roundRect">
              <a:avLst>
                <a:gd name="adj" fmla="val 549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95E13A4B-48B5-6935-0EC4-9BDBDE4C6218}"/>
                </a:ext>
              </a:extLst>
            </p:cNvPr>
            <p:cNvSpPr txBox="1"/>
            <p:nvPr userDrawn="1"/>
          </p:nvSpPr>
          <p:spPr>
            <a:xfrm>
              <a:off x="2887565" y="5643077"/>
              <a:ext cx="2239962" cy="326564"/>
            </a:xfrm>
            <a:prstGeom prst="rect">
              <a:avLst/>
            </a:prstGeom>
            <a:noFill/>
          </p:spPr>
          <p:txBody>
            <a:bodyPr wrap="square" rtlCol="0">
              <a:spAutoFit/>
            </a:bodyPr>
            <a:lstStyle/>
            <a:p>
              <a:pPr algn="ctr">
                <a:lnSpc>
                  <a:spcPct val="110000"/>
                </a:lnSpc>
              </a:pPr>
              <a:r>
                <a:rPr lang="en-US" sz="1500" b="1" dirty="0" err="1">
                  <a:solidFill>
                    <a:schemeClr val="tx1"/>
                  </a:solidFill>
                  <a:latin typeface="Arial" panose="020B0604020202020204" pitchFamily="34" charset="0"/>
                  <a:cs typeface="Arial" panose="020B0604020202020204" pitchFamily="34" charset="0"/>
                </a:rPr>
                <a:t>Shinica</a:t>
              </a:r>
              <a:r>
                <a:rPr lang="en-US" sz="1500" b="1" dirty="0">
                  <a:solidFill>
                    <a:schemeClr val="tx1"/>
                  </a:solidFill>
                  <a:latin typeface="Arial" panose="020B0604020202020204" pitchFamily="34" charset="0"/>
                  <a:cs typeface="Arial" panose="020B0604020202020204" pitchFamily="34" charset="0"/>
                </a:rPr>
                <a:t> Thomas</a:t>
              </a:r>
            </a:p>
          </p:txBody>
        </p:sp>
        <p:sp>
          <p:nvSpPr>
            <p:cNvPr id="6" name="TextBox 5">
              <a:extLst>
                <a:ext uri="{FF2B5EF4-FFF2-40B4-BE49-F238E27FC236}">
                  <a16:creationId xmlns:a16="http://schemas.microsoft.com/office/drawing/2014/main" id="{E79D87F5-32EB-C6D3-CFEF-7F8D1E18717B}"/>
                </a:ext>
              </a:extLst>
            </p:cNvPr>
            <p:cNvSpPr txBox="1"/>
            <p:nvPr userDrawn="1"/>
          </p:nvSpPr>
          <p:spPr>
            <a:xfrm>
              <a:off x="2559450" y="6001388"/>
              <a:ext cx="2896189" cy="482889"/>
            </a:xfrm>
            <a:prstGeom prst="rect">
              <a:avLst/>
            </a:prstGeom>
            <a:noFill/>
          </p:spPr>
          <p:txBody>
            <a:bodyPr wrap="square" rtlCol="0">
              <a:spAutoFit/>
            </a:bodyPr>
            <a:lstStyle/>
            <a:p>
              <a:pPr algn="ctr">
                <a:lnSpc>
                  <a:spcPct val="110000"/>
                </a:lnSpc>
              </a:pPr>
              <a:r>
                <a:rPr lang="en-US" sz="1200" b="0" i="1" dirty="0">
                  <a:solidFill>
                    <a:schemeClr val="tx1"/>
                  </a:solidFill>
                  <a:latin typeface="Arial" panose="020B0604020202020204" pitchFamily="34" charset="0"/>
                  <a:cs typeface="Arial" panose="020B0604020202020204" pitchFamily="34" charset="0"/>
                </a:rPr>
                <a:t>NCACC 2</a:t>
              </a:r>
              <a:r>
                <a:rPr lang="en-US" sz="1200" b="0" i="1" baseline="0" dirty="0">
                  <a:solidFill>
                    <a:schemeClr val="tx1"/>
                  </a:solidFill>
                  <a:latin typeface="Arial" panose="020B0604020202020204" pitchFamily="34" charset="0"/>
                  <a:cs typeface="Arial" panose="020B0604020202020204" pitchFamily="34" charset="0"/>
                </a:rPr>
                <a:t>nd</a:t>
              </a:r>
              <a:r>
                <a:rPr lang="en-US" sz="1200" b="0" i="1" dirty="0">
                  <a:solidFill>
                    <a:schemeClr val="tx1"/>
                  </a:solidFill>
                  <a:latin typeface="Arial" panose="020B0604020202020204" pitchFamily="34" charset="0"/>
                  <a:cs typeface="Arial" panose="020B0604020202020204" pitchFamily="34" charset="0"/>
                </a:rPr>
                <a:t> Vice President</a:t>
              </a:r>
              <a:br>
                <a:rPr lang="en-US" sz="1200" b="0" i="1" dirty="0">
                  <a:solidFill>
                    <a:schemeClr val="tx1"/>
                  </a:solidFill>
                  <a:latin typeface="Arial" panose="020B0604020202020204" pitchFamily="34" charset="0"/>
                  <a:cs typeface="Arial" panose="020B0604020202020204" pitchFamily="34" charset="0"/>
                </a:rPr>
              </a:br>
              <a:r>
                <a:rPr lang="en-US" sz="1200" b="0" i="1" dirty="0">
                  <a:solidFill>
                    <a:schemeClr val="tx1"/>
                  </a:solidFill>
                  <a:latin typeface="Arial" panose="020B0604020202020204" pitchFamily="34" charset="0"/>
                  <a:cs typeface="Arial" panose="020B0604020202020204" pitchFamily="34" charset="0"/>
                </a:rPr>
                <a:t>Wake County</a:t>
              </a:r>
            </a:p>
          </p:txBody>
        </p:sp>
        <p:sp>
          <p:nvSpPr>
            <p:cNvPr id="7" name="Rounded Rectangle 6">
              <a:extLst>
                <a:ext uri="{FF2B5EF4-FFF2-40B4-BE49-F238E27FC236}">
                  <a16:creationId xmlns:a16="http://schemas.microsoft.com/office/drawing/2014/main" id="{E1716E3E-4A9A-05A4-EEFF-3059C13CC5CB}"/>
                </a:ext>
              </a:extLst>
            </p:cNvPr>
            <p:cNvSpPr/>
            <p:nvPr userDrawn="1"/>
          </p:nvSpPr>
          <p:spPr>
            <a:xfrm>
              <a:off x="3323960" y="4111730"/>
              <a:ext cx="1373998" cy="1373998"/>
            </a:xfrm>
            <a:prstGeom prst="roundRect">
              <a:avLst>
                <a:gd name="adj" fmla="val 3770"/>
              </a:avLst>
            </a:prstGeom>
            <a:blipFill>
              <a:blip r:embed="rId7"/>
              <a:srcRect/>
              <a:stretch>
                <a:fillRect l="-19633" t="-12488" r="-16197" b="-9224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31692642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xecutive Officers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DC13-943B-7B96-693F-CC8A8F54F4CD}"/>
              </a:ext>
            </a:extLst>
          </p:cNvPr>
          <p:cNvSpPr txBox="1"/>
          <p:nvPr/>
        </p:nvSpPr>
        <p:spPr>
          <a:xfrm>
            <a:off x="538844" y="490717"/>
            <a:ext cx="7976507" cy="553998"/>
          </a:xfrm>
          <a:prstGeom prst="rect">
            <a:avLst/>
          </a:prstGeom>
          <a:noFill/>
        </p:spPr>
        <p:txBody>
          <a:bodyPr wrap="square" rtlCol="0">
            <a:spAutoFit/>
          </a:bodyPr>
          <a:lstStyle/>
          <a:p>
            <a:r>
              <a:rPr lang="en-US" sz="3000" b="1" i="0" spc="-113" dirty="0">
                <a:solidFill>
                  <a:schemeClr val="bg1"/>
                </a:solidFill>
                <a:latin typeface="Arial Black" panose="020B0604020202020204" pitchFamily="34" charset="0"/>
                <a:cs typeface="Arial Black" panose="020B0604020202020204" pitchFamily="34" charset="0"/>
              </a:rPr>
              <a:t>NCACC Executive Officers</a:t>
            </a:r>
          </a:p>
        </p:txBody>
      </p:sp>
      <p:grpSp>
        <p:nvGrpSpPr>
          <p:cNvPr id="56" name="Group 55">
            <a:extLst>
              <a:ext uri="{FF2B5EF4-FFF2-40B4-BE49-F238E27FC236}">
                <a16:creationId xmlns:a16="http://schemas.microsoft.com/office/drawing/2014/main" id="{E6ACBC2A-8BE1-B61E-1B7F-BA76E351E4F3}"/>
              </a:ext>
            </a:extLst>
          </p:cNvPr>
          <p:cNvGrpSpPr/>
          <p:nvPr userDrawn="1"/>
        </p:nvGrpSpPr>
        <p:grpSpPr>
          <a:xfrm>
            <a:off x="1718526" y="1412203"/>
            <a:ext cx="2909937" cy="2434080"/>
            <a:chOff x="718458" y="1489877"/>
            <a:chExt cx="2896189" cy="2434080"/>
          </a:xfrm>
        </p:grpSpPr>
        <p:sp>
          <p:nvSpPr>
            <p:cNvPr id="57" name="Rounded Rectangle 56">
              <a:extLst>
                <a:ext uri="{FF2B5EF4-FFF2-40B4-BE49-F238E27FC236}">
                  <a16:creationId xmlns:a16="http://schemas.microsoft.com/office/drawing/2014/main" id="{53620DED-B067-7B13-BC31-61C3F41ED77C}"/>
                </a:ext>
              </a:extLst>
            </p:cNvPr>
            <p:cNvSpPr/>
            <p:nvPr userDrawn="1"/>
          </p:nvSpPr>
          <p:spPr>
            <a:xfrm>
              <a:off x="1393637" y="1489877"/>
              <a:ext cx="1545832" cy="1545832"/>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TextBox 57">
              <a:extLst>
                <a:ext uri="{FF2B5EF4-FFF2-40B4-BE49-F238E27FC236}">
                  <a16:creationId xmlns:a16="http://schemas.microsoft.com/office/drawing/2014/main" id="{A404B736-9831-3504-C615-1DA76C8F8E69}"/>
                </a:ext>
              </a:extLst>
            </p:cNvPr>
            <p:cNvSpPr txBox="1"/>
            <p:nvPr userDrawn="1"/>
          </p:nvSpPr>
          <p:spPr>
            <a:xfrm>
              <a:off x="1046573" y="3082757"/>
              <a:ext cx="2239962" cy="326564"/>
            </a:xfrm>
            <a:prstGeom prst="rect">
              <a:avLst/>
            </a:prstGeom>
            <a:noFill/>
          </p:spPr>
          <p:txBody>
            <a:bodyPr wrap="square" rtlCol="0">
              <a:spAutoFit/>
            </a:bodyPr>
            <a:lstStyle/>
            <a:p>
              <a:pPr algn="ctr">
                <a:lnSpc>
                  <a:spcPct val="110000"/>
                </a:lnSpc>
              </a:pPr>
              <a:r>
                <a:rPr lang="en-US" sz="1500" b="1" dirty="0">
                  <a:solidFill>
                    <a:schemeClr val="bg1"/>
                  </a:solidFill>
                  <a:latin typeface="Arial" panose="020B0604020202020204" pitchFamily="34" charset="0"/>
                  <a:cs typeface="Arial" panose="020B0604020202020204" pitchFamily="34" charset="0"/>
                </a:rPr>
                <a:t>Wallace Nelson</a:t>
              </a:r>
            </a:p>
          </p:txBody>
        </p:sp>
        <p:sp>
          <p:nvSpPr>
            <p:cNvPr id="59" name="TextBox 58">
              <a:extLst>
                <a:ext uri="{FF2B5EF4-FFF2-40B4-BE49-F238E27FC236}">
                  <a16:creationId xmlns:a16="http://schemas.microsoft.com/office/drawing/2014/main" id="{EE4B58ED-B6DB-ACC4-EB08-CB2A606A15A6}"/>
                </a:ext>
              </a:extLst>
            </p:cNvPr>
            <p:cNvSpPr txBox="1"/>
            <p:nvPr userDrawn="1"/>
          </p:nvSpPr>
          <p:spPr>
            <a:xfrm>
              <a:off x="718458" y="3441068"/>
              <a:ext cx="2896189" cy="482889"/>
            </a:xfrm>
            <a:prstGeom prst="rect">
              <a:avLst/>
            </a:prstGeom>
            <a:noFill/>
          </p:spPr>
          <p:txBody>
            <a:bodyPr wrap="square" rtlCol="0">
              <a:spAutoFit/>
            </a:bodyPr>
            <a:lstStyle/>
            <a:p>
              <a:pPr algn="ctr">
                <a:lnSpc>
                  <a:spcPct val="110000"/>
                </a:lnSpc>
              </a:pPr>
              <a:r>
                <a:rPr lang="en-US" sz="1200" b="0" i="1" dirty="0">
                  <a:solidFill>
                    <a:schemeClr val="bg1"/>
                  </a:solidFill>
                  <a:latin typeface="Arial" panose="020B0604020202020204" pitchFamily="34" charset="0"/>
                  <a:cs typeface="Arial" panose="020B0604020202020204" pitchFamily="34" charset="0"/>
                </a:rPr>
                <a:t>NCACC President</a:t>
              </a:r>
              <a:br>
                <a:rPr lang="en-US" sz="1200" b="0" i="1" dirty="0">
                  <a:solidFill>
                    <a:schemeClr val="bg1"/>
                  </a:solidFill>
                  <a:latin typeface="Arial" panose="020B0604020202020204" pitchFamily="34" charset="0"/>
                  <a:cs typeface="Arial" panose="020B0604020202020204" pitchFamily="34" charset="0"/>
                </a:rPr>
              </a:br>
              <a:r>
                <a:rPr lang="en-US" sz="1200" b="0" i="1" dirty="0">
                  <a:solidFill>
                    <a:schemeClr val="bg1"/>
                  </a:solidFill>
                  <a:latin typeface="Arial" panose="020B0604020202020204" pitchFamily="34" charset="0"/>
                  <a:cs typeface="Arial" panose="020B0604020202020204" pitchFamily="34" charset="0"/>
                </a:rPr>
                <a:t>Perquimans County</a:t>
              </a:r>
            </a:p>
          </p:txBody>
        </p:sp>
        <p:sp>
          <p:nvSpPr>
            <p:cNvPr id="60" name="Rounded Rectangle 59">
              <a:extLst>
                <a:ext uri="{FF2B5EF4-FFF2-40B4-BE49-F238E27FC236}">
                  <a16:creationId xmlns:a16="http://schemas.microsoft.com/office/drawing/2014/main" id="{0BB277EA-5A00-3375-9EEB-4CC688777CC1}"/>
                </a:ext>
              </a:extLst>
            </p:cNvPr>
            <p:cNvSpPr/>
            <p:nvPr userDrawn="1"/>
          </p:nvSpPr>
          <p:spPr>
            <a:xfrm>
              <a:off x="1479553" y="1575794"/>
              <a:ext cx="1373998" cy="1373998"/>
            </a:xfrm>
            <a:prstGeom prst="roundRect">
              <a:avLst>
                <a:gd name="adj" fmla="val 3770"/>
              </a:avLst>
            </a:prstGeom>
            <a:blipFill dpi="0" rotWithShape="1">
              <a:blip r:embed="rId2" cstate="print">
                <a:extLst>
                  <a:ext uri="{28A0092B-C50C-407E-A947-70E740481C1C}">
                    <a14:useLocalDpi xmlns:a14="http://schemas.microsoft.com/office/drawing/2010/main" val="0"/>
                  </a:ext>
                </a:extLst>
              </a:blip>
              <a:srcRect/>
              <a:stretch>
                <a:fillRect l="-3220" t="-6253" r="-948" b="-502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61" name="Group 60">
            <a:extLst>
              <a:ext uri="{FF2B5EF4-FFF2-40B4-BE49-F238E27FC236}">
                <a16:creationId xmlns:a16="http://schemas.microsoft.com/office/drawing/2014/main" id="{0BE49FC9-8D28-AAAB-3DF4-CACE4F321324}"/>
              </a:ext>
            </a:extLst>
          </p:cNvPr>
          <p:cNvGrpSpPr/>
          <p:nvPr userDrawn="1"/>
        </p:nvGrpSpPr>
        <p:grpSpPr>
          <a:xfrm>
            <a:off x="4345335" y="1412203"/>
            <a:ext cx="2909937" cy="2458464"/>
            <a:chOff x="4400596" y="1489877"/>
            <a:chExt cx="2896189" cy="2458464"/>
          </a:xfrm>
        </p:grpSpPr>
        <p:sp>
          <p:nvSpPr>
            <p:cNvPr id="62" name="Rounded Rectangle 61">
              <a:extLst>
                <a:ext uri="{FF2B5EF4-FFF2-40B4-BE49-F238E27FC236}">
                  <a16:creationId xmlns:a16="http://schemas.microsoft.com/office/drawing/2014/main" id="{154F6B2B-76D2-6C37-49D4-2467DD8771A2}"/>
                </a:ext>
              </a:extLst>
            </p:cNvPr>
            <p:cNvSpPr/>
            <p:nvPr userDrawn="1"/>
          </p:nvSpPr>
          <p:spPr>
            <a:xfrm>
              <a:off x="5075775" y="1489877"/>
              <a:ext cx="1545832" cy="1545832"/>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TextBox 62">
              <a:extLst>
                <a:ext uri="{FF2B5EF4-FFF2-40B4-BE49-F238E27FC236}">
                  <a16:creationId xmlns:a16="http://schemas.microsoft.com/office/drawing/2014/main" id="{A167CFDA-B618-01BA-AB60-05B23D8D34B0}"/>
                </a:ext>
              </a:extLst>
            </p:cNvPr>
            <p:cNvSpPr txBox="1"/>
            <p:nvPr userDrawn="1"/>
          </p:nvSpPr>
          <p:spPr>
            <a:xfrm>
              <a:off x="4728711" y="3107141"/>
              <a:ext cx="2239962" cy="326564"/>
            </a:xfrm>
            <a:prstGeom prst="rect">
              <a:avLst/>
            </a:prstGeom>
            <a:noFill/>
          </p:spPr>
          <p:txBody>
            <a:bodyPr wrap="square" rtlCol="0">
              <a:spAutoFit/>
            </a:bodyPr>
            <a:lstStyle/>
            <a:p>
              <a:pPr algn="ctr">
                <a:lnSpc>
                  <a:spcPct val="110000"/>
                </a:lnSpc>
              </a:pPr>
              <a:r>
                <a:rPr lang="en-US" sz="1500" b="1" dirty="0">
                  <a:solidFill>
                    <a:schemeClr val="bg1"/>
                  </a:solidFill>
                  <a:latin typeface="Arial" panose="020B0604020202020204" pitchFamily="34" charset="0"/>
                  <a:cs typeface="Arial" panose="020B0604020202020204" pitchFamily="34" charset="0"/>
                </a:rPr>
                <a:t>Allen Thomas</a:t>
              </a:r>
            </a:p>
          </p:txBody>
        </p:sp>
        <p:sp>
          <p:nvSpPr>
            <p:cNvPr id="64" name="TextBox 63">
              <a:extLst>
                <a:ext uri="{FF2B5EF4-FFF2-40B4-BE49-F238E27FC236}">
                  <a16:creationId xmlns:a16="http://schemas.microsoft.com/office/drawing/2014/main" id="{2BE6E5F7-37EA-5140-42B7-01B8D4CA70CF}"/>
                </a:ext>
              </a:extLst>
            </p:cNvPr>
            <p:cNvSpPr txBox="1"/>
            <p:nvPr userDrawn="1"/>
          </p:nvSpPr>
          <p:spPr>
            <a:xfrm>
              <a:off x="4400596" y="3465452"/>
              <a:ext cx="2896189" cy="482889"/>
            </a:xfrm>
            <a:prstGeom prst="rect">
              <a:avLst/>
            </a:prstGeom>
            <a:noFill/>
          </p:spPr>
          <p:txBody>
            <a:bodyPr wrap="square" rtlCol="0">
              <a:spAutoFit/>
            </a:bodyPr>
            <a:lstStyle/>
            <a:p>
              <a:pPr algn="ctr">
                <a:lnSpc>
                  <a:spcPct val="110000"/>
                </a:lnSpc>
              </a:pPr>
              <a:r>
                <a:rPr lang="en-US" sz="1200" b="0" i="1" dirty="0">
                  <a:solidFill>
                    <a:schemeClr val="bg1"/>
                  </a:solidFill>
                  <a:latin typeface="Arial" panose="020B0604020202020204" pitchFamily="34" charset="0"/>
                  <a:cs typeface="Arial" panose="020B0604020202020204" pitchFamily="34" charset="0"/>
                </a:rPr>
                <a:t>NCACC President-Elect</a:t>
              </a:r>
              <a:br>
                <a:rPr lang="en-US" sz="1200" b="0" i="1" dirty="0">
                  <a:solidFill>
                    <a:schemeClr val="bg1"/>
                  </a:solidFill>
                  <a:latin typeface="Arial" panose="020B0604020202020204" pitchFamily="34" charset="0"/>
                  <a:cs typeface="Arial" panose="020B0604020202020204" pitchFamily="34" charset="0"/>
                </a:rPr>
              </a:br>
              <a:r>
                <a:rPr lang="en-US" sz="1200" b="0" i="1" dirty="0">
                  <a:solidFill>
                    <a:schemeClr val="bg1"/>
                  </a:solidFill>
                  <a:latin typeface="Arial" panose="020B0604020202020204" pitchFamily="34" charset="0"/>
                  <a:cs typeface="Arial" panose="020B0604020202020204" pitchFamily="34" charset="0"/>
                </a:rPr>
                <a:t>Hoke County</a:t>
              </a:r>
            </a:p>
          </p:txBody>
        </p:sp>
        <p:sp>
          <p:nvSpPr>
            <p:cNvPr id="65" name="Rounded Rectangle 64">
              <a:extLst>
                <a:ext uri="{FF2B5EF4-FFF2-40B4-BE49-F238E27FC236}">
                  <a16:creationId xmlns:a16="http://schemas.microsoft.com/office/drawing/2014/main" id="{37E7F617-A96F-BDCB-B7F5-758FED68EA2E}"/>
                </a:ext>
              </a:extLst>
            </p:cNvPr>
            <p:cNvSpPr/>
            <p:nvPr userDrawn="1"/>
          </p:nvSpPr>
          <p:spPr>
            <a:xfrm>
              <a:off x="5158925" y="1575794"/>
              <a:ext cx="1373998" cy="1373998"/>
            </a:xfrm>
            <a:prstGeom prst="roundRect">
              <a:avLst>
                <a:gd name="adj" fmla="val 3770"/>
              </a:avLst>
            </a:prstGeom>
            <a:blipFill dpi="0" rotWithShape="1">
              <a:blip r:embed="rId3" cstate="print">
                <a:extLst>
                  <a:ext uri="{28A0092B-C50C-407E-A947-70E740481C1C}">
                    <a14:useLocalDpi xmlns:a14="http://schemas.microsoft.com/office/drawing/2010/main" val="0"/>
                  </a:ext>
                </a:extLst>
              </a:blip>
              <a:srcRect/>
              <a:stretch>
                <a:fillRect l="-34437" t="-39333" r="-34840" b="-1144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66" name="Group 65">
            <a:extLst>
              <a:ext uri="{FF2B5EF4-FFF2-40B4-BE49-F238E27FC236}">
                <a16:creationId xmlns:a16="http://schemas.microsoft.com/office/drawing/2014/main" id="{CBBD708D-C8E8-F603-E61B-FD273125EC80}"/>
              </a:ext>
            </a:extLst>
          </p:cNvPr>
          <p:cNvGrpSpPr/>
          <p:nvPr userDrawn="1"/>
        </p:nvGrpSpPr>
        <p:grpSpPr>
          <a:xfrm>
            <a:off x="451060" y="4130648"/>
            <a:ext cx="2909937" cy="2458464"/>
            <a:chOff x="8410848" y="1489877"/>
            <a:chExt cx="2896189" cy="2458464"/>
          </a:xfrm>
        </p:grpSpPr>
        <p:sp>
          <p:nvSpPr>
            <p:cNvPr id="67" name="Rounded Rectangle 66">
              <a:extLst>
                <a:ext uri="{FF2B5EF4-FFF2-40B4-BE49-F238E27FC236}">
                  <a16:creationId xmlns:a16="http://schemas.microsoft.com/office/drawing/2014/main" id="{C2DC3B29-CE39-E5B3-3721-DB973AF50BD1}"/>
                </a:ext>
              </a:extLst>
            </p:cNvPr>
            <p:cNvSpPr/>
            <p:nvPr userDrawn="1"/>
          </p:nvSpPr>
          <p:spPr>
            <a:xfrm>
              <a:off x="9086027" y="1489877"/>
              <a:ext cx="1545832" cy="1545832"/>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TextBox 67">
              <a:extLst>
                <a:ext uri="{FF2B5EF4-FFF2-40B4-BE49-F238E27FC236}">
                  <a16:creationId xmlns:a16="http://schemas.microsoft.com/office/drawing/2014/main" id="{12DE7BD4-46EA-0FCB-A22A-6D14A84FAF76}"/>
                </a:ext>
              </a:extLst>
            </p:cNvPr>
            <p:cNvSpPr txBox="1"/>
            <p:nvPr userDrawn="1"/>
          </p:nvSpPr>
          <p:spPr>
            <a:xfrm>
              <a:off x="8738963" y="3107141"/>
              <a:ext cx="2239962" cy="326564"/>
            </a:xfrm>
            <a:prstGeom prst="rect">
              <a:avLst/>
            </a:prstGeom>
            <a:noFill/>
          </p:spPr>
          <p:txBody>
            <a:bodyPr wrap="square" rtlCol="0">
              <a:spAutoFit/>
            </a:bodyPr>
            <a:lstStyle/>
            <a:p>
              <a:pPr algn="ctr">
                <a:lnSpc>
                  <a:spcPct val="110000"/>
                </a:lnSpc>
              </a:pPr>
              <a:r>
                <a:rPr lang="en-US" sz="1500" b="1" dirty="0">
                  <a:solidFill>
                    <a:schemeClr val="bg1"/>
                  </a:solidFill>
                  <a:latin typeface="Arial" panose="020B0604020202020204" pitchFamily="34" charset="0"/>
                  <a:cs typeface="Arial" panose="020B0604020202020204" pitchFamily="34" charset="0"/>
                </a:rPr>
                <a:t>Todd McNeill</a:t>
              </a:r>
            </a:p>
          </p:txBody>
        </p:sp>
        <p:sp>
          <p:nvSpPr>
            <p:cNvPr id="69" name="TextBox 68">
              <a:extLst>
                <a:ext uri="{FF2B5EF4-FFF2-40B4-BE49-F238E27FC236}">
                  <a16:creationId xmlns:a16="http://schemas.microsoft.com/office/drawing/2014/main" id="{9AA6B5B0-7DAF-F324-0B03-ECF70BC5FCAF}"/>
                </a:ext>
              </a:extLst>
            </p:cNvPr>
            <p:cNvSpPr txBox="1"/>
            <p:nvPr userDrawn="1"/>
          </p:nvSpPr>
          <p:spPr>
            <a:xfrm>
              <a:off x="8410848" y="3465452"/>
              <a:ext cx="2896189" cy="482889"/>
            </a:xfrm>
            <a:prstGeom prst="rect">
              <a:avLst/>
            </a:prstGeom>
            <a:noFill/>
          </p:spPr>
          <p:txBody>
            <a:bodyPr wrap="square" rtlCol="0">
              <a:spAutoFit/>
            </a:bodyPr>
            <a:lstStyle/>
            <a:p>
              <a:pPr algn="ctr">
                <a:lnSpc>
                  <a:spcPct val="110000"/>
                </a:lnSpc>
              </a:pPr>
              <a:r>
                <a:rPr lang="en-US" sz="1200" b="0" i="1" dirty="0">
                  <a:solidFill>
                    <a:schemeClr val="bg1"/>
                  </a:solidFill>
                  <a:latin typeface="Arial" panose="020B0604020202020204" pitchFamily="34" charset="0"/>
                  <a:cs typeface="Arial" panose="020B0604020202020204" pitchFamily="34" charset="0"/>
                </a:rPr>
                <a:t>NCACC 1</a:t>
              </a:r>
              <a:r>
                <a:rPr lang="en-US" sz="1200" b="0" i="1" baseline="0" dirty="0">
                  <a:solidFill>
                    <a:schemeClr val="bg1"/>
                  </a:solidFill>
                  <a:latin typeface="Arial" panose="020B0604020202020204" pitchFamily="34" charset="0"/>
                  <a:cs typeface="Arial" panose="020B0604020202020204" pitchFamily="34" charset="0"/>
                </a:rPr>
                <a:t>st</a:t>
              </a:r>
              <a:r>
                <a:rPr lang="en-US" sz="1200" b="0" i="1" dirty="0">
                  <a:solidFill>
                    <a:schemeClr val="bg1"/>
                  </a:solidFill>
                  <a:latin typeface="Arial" panose="020B0604020202020204" pitchFamily="34" charset="0"/>
                  <a:cs typeface="Arial" panose="020B0604020202020204" pitchFamily="34" charset="0"/>
                </a:rPr>
                <a:t> Vice President</a:t>
              </a:r>
              <a:br>
                <a:rPr lang="en-US" sz="1200" b="0" i="1" dirty="0">
                  <a:solidFill>
                    <a:schemeClr val="bg1"/>
                  </a:solidFill>
                  <a:latin typeface="Arial" panose="020B0604020202020204" pitchFamily="34" charset="0"/>
                  <a:cs typeface="Arial" panose="020B0604020202020204" pitchFamily="34" charset="0"/>
                </a:rPr>
              </a:br>
              <a:r>
                <a:rPr lang="en-US" sz="1200" b="0" i="1" dirty="0">
                  <a:solidFill>
                    <a:schemeClr val="bg1"/>
                  </a:solidFill>
                  <a:latin typeface="Arial" panose="020B0604020202020204" pitchFamily="34" charset="0"/>
                  <a:cs typeface="Arial" panose="020B0604020202020204" pitchFamily="34" charset="0"/>
                </a:rPr>
                <a:t>Ashe County</a:t>
              </a:r>
            </a:p>
          </p:txBody>
        </p:sp>
        <p:sp>
          <p:nvSpPr>
            <p:cNvPr id="70" name="Rounded Rectangle 69">
              <a:extLst>
                <a:ext uri="{FF2B5EF4-FFF2-40B4-BE49-F238E27FC236}">
                  <a16:creationId xmlns:a16="http://schemas.microsoft.com/office/drawing/2014/main" id="{C1F6D154-C2A2-6040-6518-01869967F58C}"/>
                </a:ext>
              </a:extLst>
            </p:cNvPr>
            <p:cNvSpPr/>
            <p:nvPr userDrawn="1"/>
          </p:nvSpPr>
          <p:spPr>
            <a:xfrm>
              <a:off x="9176120" y="1575794"/>
              <a:ext cx="1373998" cy="1373998"/>
            </a:xfrm>
            <a:prstGeom prst="roundRect">
              <a:avLst>
                <a:gd name="adj" fmla="val 3770"/>
              </a:avLst>
            </a:prstGeom>
            <a:blipFill dpi="0" rotWithShape="1">
              <a:blip r:embed="rId4" cstate="print">
                <a:extLst>
                  <a:ext uri="{28A0092B-C50C-407E-A947-70E740481C1C}">
                    <a14:useLocalDpi xmlns:a14="http://schemas.microsoft.com/office/drawing/2010/main" val="0"/>
                  </a:ext>
                </a:extLst>
              </a:blip>
              <a:srcRect/>
              <a:stretch>
                <a:fillRect l="-17478" t="-13589" r="-11062" b="-689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76" name="Group 75">
            <a:extLst>
              <a:ext uri="{FF2B5EF4-FFF2-40B4-BE49-F238E27FC236}">
                <a16:creationId xmlns:a16="http://schemas.microsoft.com/office/drawing/2014/main" id="{7603F0AE-9EFB-41E7-EF13-3F642E9E63CB}"/>
              </a:ext>
            </a:extLst>
          </p:cNvPr>
          <p:cNvGrpSpPr/>
          <p:nvPr userDrawn="1"/>
        </p:nvGrpSpPr>
        <p:grpSpPr>
          <a:xfrm>
            <a:off x="5605414" y="4130648"/>
            <a:ext cx="2909937" cy="2458464"/>
            <a:chOff x="6375546" y="4025813"/>
            <a:chExt cx="2896189" cy="2458464"/>
          </a:xfrm>
        </p:grpSpPr>
        <p:sp>
          <p:nvSpPr>
            <p:cNvPr id="77" name="Rounded Rectangle 76">
              <a:extLst>
                <a:ext uri="{FF2B5EF4-FFF2-40B4-BE49-F238E27FC236}">
                  <a16:creationId xmlns:a16="http://schemas.microsoft.com/office/drawing/2014/main" id="{1E68EA44-3794-F7AB-5976-10AC93AAB08E}"/>
                </a:ext>
              </a:extLst>
            </p:cNvPr>
            <p:cNvSpPr/>
            <p:nvPr userDrawn="1"/>
          </p:nvSpPr>
          <p:spPr>
            <a:xfrm>
              <a:off x="7050725" y="4025813"/>
              <a:ext cx="1545832" cy="1545832"/>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TextBox 77">
              <a:extLst>
                <a:ext uri="{FF2B5EF4-FFF2-40B4-BE49-F238E27FC236}">
                  <a16:creationId xmlns:a16="http://schemas.microsoft.com/office/drawing/2014/main" id="{2E338EE9-8575-42ED-6FC8-2EFC6BA411F1}"/>
                </a:ext>
              </a:extLst>
            </p:cNvPr>
            <p:cNvSpPr txBox="1"/>
            <p:nvPr userDrawn="1"/>
          </p:nvSpPr>
          <p:spPr>
            <a:xfrm>
              <a:off x="6703661" y="5643077"/>
              <a:ext cx="2239962" cy="326564"/>
            </a:xfrm>
            <a:prstGeom prst="rect">
              <a:avLst/>
            </a:prstGeom>
            <a:noFill/>
          </p:spPr>
          <p:txBody>
            <a:bodyPr wrap="square" rtlCol="0">
              <a:spAutoFit/>
            </a:bodyPr>
            <a:lstStyle/>
            <a:p>
              <a:pPr algn="ctr">
                <a:lnSpc>
                  <a:spcPct val="110000"/>
                </a:lnSpc>
              </a:pPr>
              <a:r>
                <a:rPr lang="en-US" sz="1500" b="1" dirty="0">
                  <a:solidFill>
                    <a:schemeClr val="bg1"/>
                  </a:solidFill>
                  <a:latin typeface="Arial" panose="020B0604020202020204" pitchFamily="34" charset="0"/>
                  <a:cs typeface="Arial" panose="020B0604020202020204" pitchFamily="34" charset="0"/>
                </a:rPr>
                <a:t>T. Davis</a:t>
              </a:r>
            </a:p>
          </p:txBody>
        </p:sp>
        <p:sp>
          <p:nvSpPr>
            <p:cNvPr id="79" name="TextBox 78">
              <a:extLst>
                <a:ext uri="{FF2B5EF4-FFF2-40B4-BE49-F238E27FC236}">
                  <a16:creationId xmlns:a16="http://schemas.microsoft.com/office/drawing/2014/main" id="{CEB6EE5F-3D3A-6550-AB2B-6E4551E6624B}"/>
                </a:ext>
              </a:extLst>
            </p:cNvPr>
            <p:cNvSpPr txBox="1"/>
            <p:nvPr userDrawn="1"/>
          </p:nvSpPr>
          <p:spPr>
            <a:xfrm>
              <a:off x="6375546" y="6001388"/>
              <a:ext cx="2896189" cy="482889"/>
            </a:xfrm>
            <a:prstGeom prst="rect">
              <a:avLst/>
            </a:prstGeom>
            <a:noFill/>
          </p:spPr>
          <p:txBody>
            <a:bodyPr wrap="square" rtlCol="0">
              <a:spAutoFit/>
            </a:bodyPr>
            <a:lstStyle/>
            <a:p>
              <a:pPr algn="ctr">
                <a:lnSpc>
                  <a:spcPct val="110000"/>
                </a:lnSpc>
              </a:pPr>
              <a:r>
                <a:rPr lang="en-US" sz="1200" b="0" i="1" dirty="0">
                  <a:solidFill>
                    <a:schemeClr val="bg1"/>
                  </a:solidFill>
                  <a:latin typeface="Arial" panose="020B0604020202020204" pitchFamily="34" charset="0"/>
                  <a:cs typeface="Arial" panose="020B0604020202020204" pitchFamily="34" charset="0"/>
                </a:rPr>
                <a:t>NCACC Past President</a:t>
              </a:r>
              <a:br>
                <a:rPr lang="en-US" sz="1200" b="0" i="1" dirty="0">
                  <a:solidFill>
                    <a:schemeClr val="bg1"/>
                  </a:solidFill>
                  <a:latin typeface="Arial" panose="020B0604020202020204" pitchFamily="34" charset="0"/>
                  <a:cs typeface="Arial" panose="020B0604020202020204" pitchFamily="34" charset="0"/>
                </a:rPr>
              </a:br>
              <a:r>
                <a:rPr lang="en-US" sz="1200" b="0" i="1" dirty="0">
                  <a:solidFill>
                    <a:schemeClr val="bg1"/>
                  </a:solidFill>
                  <a:latin typeface="Arial" panose="020B0604020202020204" pitchFamily="34" charset="0"/>
                  <a:cs typeface="Arial" panose="020B0604020202020204" pitchFamily="34" charset="0"/>
                </a:rPr>
                <a:t>Warren County</a:t>
              </a:r>
            </a:p>
          </p:txBody>
        </p:sp>
        <p:sp>
          <p:nvSpPr>
            <p:cNvPr id="80" name="Rounded Rectangle 79">
              <a:extLst>
                <a:ext uri="{FF2B5EF4-FFF2-40B4-BE49-F238E27FC236}">
                  <a16:creationId xmlns:a16="http://schemas.microsoft.com/office/drawing/2014/main" id="{2852790B-722A-2AF1-2B4F-0C43C5910998}"/>
                </a:ext>
              </a:extLst>
            </p:cNvPr>
            <p:cNvSpPr/>
            <p:nvPr userDrawn="1"/>
          </p:nvSpPr>
          <p:spPr>
            <a:xfrm>
              <a:off x="7140056" y="4111730"/>
              <a:ext cx="1373998" cy="1373998"/>
            </a:xfrm>
            <a:prstGeom prst="roundRect">
              <a:avLst>
                <a:gd name="adj" fmla="val 3770"/>
              </a:avLst>
            </a:prstGeom>
            <a:blipFill dpi="0" rotWithShape="1">
              <a:blip r:embed="rId5" cstate="print">
                <a:extLst>
                  <a:ext uri="{28A0092B-C50C-407E-A947-70E740481C1C}">
                    <a14:useLocalDpi xmlns:a14="http://schemas.microsoft.com/office/drawing/2010/main" val="0"/>
                  </a:ext>
                </a:extLst>
              </a:blip>
              <a:srcRect/>
              <a:stretch>
                <a:fillRect l="-34930" t="-12258" r="-44094" b="-667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81" name="Picture 80" descr="A green and white circle with a map and text&#10;&#10;AI-generated content may be incorrect.">
            <a:extLst>
              <a:ext uri="{FF2B5EF4-FFF2-40B4-BE49-F238E27FC236}">
                <a16:creationId xmlns:a16="http://schemas.microsoft.com/office/drawing/2014/main" id="{DA3B636C-436C-9FD2-3DE4-8D4E4009ED04}"/>
              </a:ext>
            </a:extLst>
          </p:cNvPr>
          <p:cNvPicPr>
            <a:picLocks noChangeAspect="1"/>
          </p:cNvPicPr>
          <p:nvPr userDrawn="1"/>
        </p:nvPicPr>
        <p:blipFill>
          <a:blip r:embed="rId6"/>
          <a:stretch>
            <a:fillRect/>
          </a:stretch>
        </p:blipFill>
        <p:spPr>
          <a:xfrm>
            <a:off x="7994316" y="374263"/>
            <a:ext cx="786905" cy="786905"/>
          </a:xfrm>
          <a:prstGeom prst="rect">
            <a:avLst/>
          </a:prstGeom>
        </p:spPr>
      </p:pic>
      <p:grpSp>
        <p:nvGrpSpPr>
          <p:cNvPr id="3" name="Group 2">
            <a:extLst>
              <a:ext uri="{FF2B5EF4-FFF2-40B4-BE49-F238E27FC236}">
                <a16:creationId xmlns:a16="http://schemas.microsoft.com/office/drawing/2014/main" id="{7E8C8970-783F-C5BA-D2C0-E38317AC5345}"/>
              </a:ext>
            </a:extLst>
          </p:cNvPr>
          <p:cNvGrpSpPr/>
          <p:nvPr userDrawn="1"/>
        </p:nvGrpSpPr>
        <p:grpSpPr>
          <a:xfrm>
            <a:off x="2989282" y="4130648"/>
            <a:ext cx="2909936" cy="2458464"/>
            <a:chOff x="2559450" y="4025813"/>
            <a:chExt cx="2896189" cy="2458464"/>
          </a:xfrm>
        </p:grpSpPr>
        <p:sp>
          <p:nvSpPr>
            <p:cNvPr id="4" name="Rounded Rectangle 3">
              <a:extLst>
                <a:ext uri="{FF2B5EF4-FFF2-40B4-BE49-F238E27FC236}">
                  <a16:creationId xmlns:a16="http://schemas.microsoft.com/office/drawing/2014/main" id="{CD12EFEA-5168-E7FA-78EE-825FAD357014}"/>
                </a:ext>
              </a:extLst>
            </p:cNvPr>
            <p:cNvSpPr/>
            <p:nvPr userDrawn="1"/>
          </p:nvSpPr>
          <p:spPr>
            <a:xfrm>
              <a:off x="3234629" y="4025813"/>
              <a:ext cx="1545832" cy="1545832"/>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D732BFE4-0F11-1A0D-28A1-04B6FE97B41C}"/>
                </a:ext>
              </a:extLst>
            </p:cNvPr>
            <p:cNvSpPr txBox="1"/>
            <p:nvPr userDrawn="1"/>
          </p:nvSpPr>
          <p:spPr>
            <a:xfrm>
              <a:off x="2887565" y="5643077"/>
              <a:ext cx="2239962" cy="326564"/>
            </a:xfrm>
            <a:prstGeom prst="rect">
              <a:avLst/>
            </a:prstGeom>
            <a:noFill/>
          </p:spPr>
          <p:txBody>
            <a:bodyPr wrap="square" rtlCol="0">
              <a:spAutoFit/>
            </a:bodyPr>
            <a:lstStyle/>
            <a:p>
              <a:pPr algn="ctr">
                <a:lnSpc>
                  <a:spcPct val="110000"/>
                </a:lnSpc>
              </a:pPr>
              <a:r>
                <a:rPr lang="en-US" sz="1500" b="1" dirty="0" err="1">
                  <a:solidFill>
                    <a:schemeClr val="bg1"/>
                  </a:solidFill>
                  <a:latin typeface="Arial" panose="020B0604020202020204" pitchFamily="34" charset="0"/>
                  <a:cs typeface="Arial" panose="020B0604020202020204" pitchFamily="34" charset="0"/>
                </a:rPr>
                <a:t>Shinica</a:t>
              </a:r>
              <a:r>
                <a:rPr lang="en-US" sz="1500" b="1" dirty="0">
                  <a:solidFill>
                    <a:schemeClr val="bg1"/>
                  </a:solidFill>
                  <a:latin typeface="Arial" panose="020B0604020202020204" pitchFamily="34" charset="0"/>
                  <a:cs typeface="Arial" panose="020B0604020202020204" pitchFamily="34" charset="0"/>
                </a:rPr>
                <a:t> Thomas</a:t>
              </a:r>
            </a:p>
          </p:txBody>
        </p:sp>
        <p:sp>
          <p:nvSpPr>
            <p:cNvPr id="6" name="TextBox 5">
              <a:extLst>
                <a:ext uri="{FF2B5EF4-FFF2-40B4-BE49-F238E27FC236}">
                  <a16:creationId xmlns:a16="http://schemas.microsoft.com/office/drawing/2014/main" id="{415DC1B0-A252-D0C6-747A-B80E01462BF0}"/>
                </a:ext>
              </a:extLst>
            </p:cNvPr>
            <p:cNvSpPr txBox="1"/>
            <p:nvPr userDrawn="1"/>
          </p:nvSpPr>
          <p:spPr>
            <a:xfrm>
              <a:off x="2559450" y="6001388"/>
              <a:ext cx="2896189" cy="482889"/>
            </a:xfrm>
            <a:prstGeom prst="rect">
              <a:avLst/>
            </a:prstGeom>
            <a:noFill/>
          </p:spPr>
          <p:txBody>
            <a:bodyPr wrap="square" rtlCol="0">
              <a:spAutoFit/>
            </a:bodyPr>
            <a:lstStyle/>
            <a:p>
              <a:pPr algn="ctr">
                <a:lnSpc>
                  <a:spcPct val="110000"/>
                </a:lnSpc>
              </a:pPr>
              <a:r>
                <a:rPr lang="en-US" sz="1200" b="0" i="1" dirty="0">
                  <a:solidFill>
                    <a:schemeClr val="bg1"/>
                  </a:solidFill>
                  <a:latin typeface="Arial" panose="020B0604020202020204" pitchFamily="34" charset="0"/>
                  <a:cs typeface="Arial" panose="020B0604020202020204" pitchFamily="34" charset="0"/>
                </a:rPr>
                <a:t>NCACC 2</a:t>
              </a:r>
              <a:r>
                <a:rPr lang="en-US" sz="1200" b="0" i="1" baseline="0" dirty="0">
                  <a:solidFill>
                    <a:schemeClr val="bg1"/>
                  </a:solidFill>
                  <a:latin typeface="Arial" panose="020B0604020202020204" pitchFamily="34" charset="0"/>
                  <a:cs typeface="Arial" panose="020B0604020202020204" pitchFamily="34" charset="0"/>
                </a:rPr>
                <a:t>nd</a:t>
              </a:r>
              <a:r>
                <a:rPr lang="en-US" sz="1200" b="0" i="1" dirty="0">
                  <a:solidFill>
                    <a:schemeClr val="bg1"/>
                  </a:solidFill>
                  <a:latin typeface="Arial" panose="020B0604020202020204" pitchFamily="34" charset="0"/>
                  <a:cs typeface="Arial" panose="020B0604020202020204" pitchFamily="34" charset="0"/>
                </a:rPr>
                <a:t> Vice President</a:t>
              </a:r>
              <a:br>
                <a:rPr lang="en-US" sz="1200" b="0" i="1" dirty="0">
                  <a:solidFill>
                    <a:schemeClr val="bg1"/>
                  </a:solidFill>
                  <a:latin typeface="Arial" panose="020B0604020202020204" pitchFamily="34" charset="0"/>
                  <a:cs typeface="Arial" panose="020B0604020202020204" pitchFamily="34" charset="0"/>
                </a:rPr>
              </a:br>
              <a:r>
                <a:rPr lang="en-US" sz="1200" b="0" i="1" dirty="0">
                  <a:solidFill>
                    <a:schemeClr val="bg1"/>
                  </a:solidFill>
                  <a:latin typeface="Arial" panose="020B0604020202020204" pitchFamily="34" charset="0"/>
                  <a:cs typeface="Arial" panose="020B0604020202020204" pitchFamily="34" charset="0"/>
                </a:rPr>
                <a:t>Wake County</a:t>
              </a:r>
            </a:p>
          </p:txBody>
        </p:sp>
        <p:sp>
          <p:nvSpPr>
            <p:cNvPr id="7" name="Rounded Rectangle 6">
              <a:extLst>
                <a:ext uri="{FF2B5EF4-FFF2-40B4-BE49-F238E27FC236}">
                  <a16:creationId xmlns:a16="http://schemas.microsoft.com/office/drawing/2014/main" id="{49040CCA-EBE0-76F4-02E4-F0FFBC587B73}"/>
                </a:ext>
              </a:extLst>
            </p:cNvPr>
            <p:cNvSpPr/>
            <p:nvPr userDrawn="1"/>
          </p:nvSpPr>
          <p:spPr>
            <a:xfrm>
              <a:off x="3323960" y="4111730"/>
              <a:ext cx="1373998" cy="1373998"/>
            </a:xfrm>
            <a:prstGeom prst="roundRect">
              <a:avLst>
                <a:gd name="adj" fmla="val 3770"/>
              </a:avLst>
            </a:prstGeom>
            <a:blipFill>
              <a:blip r:embed="rId7"/>
              <a:srcRect/>
              <a:stretch>
                <a:fillRect l="-19633" t="-12488" r="-16197" b="-9224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761661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741C-E64D-C552-CD9C-D681C948126E}"/>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Insert slide title</a:t>
            </a:r>
          </a:p>
        </p:txBody>
      </p:sp>
      <p:sp>
        <p:nvSpPr>
          <p:cNvPr id="4" name="Content Placeholder 2">
            <a:extLst>
              <a:ext uri="{FF2B5EF4-FFF2-40B4-BE49-F238E27FC236}">
                <a16:creationId xmlns:a16="http://schemas.microsoft.com/office/drawing/2014/main" id="{9019B9FC-1B77-7CA6-F71C-E90F5E29ADD2}"/>
              </a:ext>
            </a:extLst>
          </p:cNvPr>
          <p:cNvSpPr>
            <a:spLocks noGrp="1"/>
          </p:cNvSpPr>
          <p:nvPr>
            <p:ph idx="1" hasCustomPrompt="1"/>
          </p:nvPr>
        </p:nvSpPr>
        <p:spPr>
          <a:xfrm>
            <a:off x="628650" y="1740960"/>
            <a:ext cx="7886700" cy="4351338"/>
          </a:xfrm>
        </p:spPr>
        <p:txBody>
          <a:bodyPr>
            <a:noAutofit/>
          </a:bodyPr>
          <a:lstStyle>
            <a:lvl1pPr>
              <a:defRPr sz="2000">
                <a:solidFill>
                  <a:schemeClr val="bg1"/>
                </a:solidFill>
              </a:defRPr>
            </a:lvl1pPr>
            <a:lvl2pPr marL="514337" marR="0" indent="-171446" algn="l" defTabSz="685783" rtl="0" eaLnBrk="1" fontAlgn="auto" latinLnBrk="0" hangingPunct="1">
              <a:lnSpc>
                <a:spcPct val="110000"/>
              </a:lnSpc>
              <a:spcBef>
                <a:spcPts val="375"/>
              </a:spcBef>
              <a:spcAft>
                <a:spcPts val="0"/>
              </a:spcAft>
              <a:buClrTx/>
              <a:buSzTx/>
              <a:buFont typeface="Arial" panose="020B0604020202020204" pitchFamily="34" charset="0"/>
              <a:buChar char="•"/>
              <a:tabLst/>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 can use bulleted lists to explain your information.</a:t>
            </a:r>
          </a:p>
          <a:p>
            <a:pPr lvl="1"/>
            <a:r>
              <a:rPr lang="en-US" dirty="0"/>
              <a:t>Please keep your bullets concise.</a:t>
            </a:r>
          </a:p>
          <a:p>
            <a:pPr marL="514337" marR="0" lvl="1" indent="-171446" algn="l" defTabSz="685783" rtl="0" eaLnBrk="1" fontAlgn="auto" latinLnBrk="0" hangingPunct="1">
              <a:lnSpc>
                <a:spcPct val="110000"/>
              </a:lnSpc>
              <a:spcBef>
                <a:spcPts val="375"/>
              </a:spcBef>
              <a:spcAft>
                <a:spcPts val="0"/>
              </a:spcAft>
              <a:buClrTx/>
              <a:buSzTx/>
              <a:buFont typeface="Arial" panose="020B0604020202020204" pitchFamily="34" charset="0"/>
              <a:buChar char="•"/>
              <a:tabLst/>
              <a:defRPr/>
            </a:pPr>
            <a:r>
              <a:rPr lang="en-US" dirty="0"/>
              <a:t>You can also include a chart, graph, or SmartArt here.</a:t>
            </a:r>
          </a:p>
          <a:p>
            <a:pPr lvl="1"/>
            <a:endParaRPr lang="en-US" dirty="0"/>
          </a:p>
        </p:txBody>
      </p:sp>
      <p:pic>
        <p:nvPicPr>
          <p:cNvPr id="5" name="Picture 4" descr="A green and white circle with a map and text&#10;&#10;AI-generated content may be incorrect.">
            <a:extLst>
              <a:ext uri="{FF2B5EF4-FFF2-40B4-BE49-F238E27FC236}">
                <a16:creationId xmlns:a16="http://schemas.microsoft.com/office/drawing/2014/main" id="{1881ECA0-CEC1-B9D9-9331-D3086E6B0359}"/>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3619003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 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741C-E64D-C552-CD9C-D681C948126E}"/>
              </a:ext>
            </a:extLst>
          </p:cNvPr>
          <p:cNvSpPr>
            <a:spLocks noGrp="1"/>
          </p:cNvSpPr>
          <p:nvPr>
            <p:ph type="title" hasCustomPrompt="1"/>
          </p:nvPr>
        </p:nvSpPr>
        <p:spPr>
          <a:xfrm>
            <a:off x="628650" y="244810"/>
            <a:ext cx="7886700" cy="1325563"/>
          </a:xfrm>
        </p:spPr>
        <p:txBody>
          <a:bodyPr>
            <a:noAutofit/>
          </a:bodyPr>
          <a:lstStyle>
            <a:lvl1pPr>
              <a:defRPr sz="3000" spc="-113">
                <a:solidFill>
                  <a:schemeClr val="tx1"/>
                </a:solidFill>
              </a:defRPr>
            </a:lvl1pPr>
          </a:lstStyle>
          <a:p>
            <a:r>
              <a:rPr lang="en-US" dirty="0"/>
              <a:t>Insert slide title</a:t>
            </a:r>
          </a:p>
        </p:txBody>
      </p:sp>
      <p:sp>
        <p:nvSpPr>
          <p:cNvPr id="3" name="Content Placeholder 2">
            <a:extLst>
              <a:ext uri="{FF2B5EF4-FFF2-40B4-BE49-F238E27FC236}">
                <a16:creationId xmlns:a16="http://schemas.microsoft.com/office/drawing/2014/main" id="{A6BCADA7-189A-D098-D383-88F8E7166C1F}"/>
              </a:ext>
            </a:extLst>
          </p:cNvPr>
          <p:cNvSpPr>
            <a:spLocks noGrp="1"/>
          </p:cNvSpPr>
          <p:nvPr>
            <p:ph idx="1" hasCustomPrompt="1"/>
          </p:nvPr>
        </p:nvSpPr>
        <p:spPr>
          <a:xfrm>
            <a:off x="628650" y="1740960"/>
            <a:ext cx="7886700" cy="4351338"/>
          </a:xfrm>
        </p:spPr>
        <p:txBody>
          <a:bodyPr>
            <a:noAutofit/>
          </a:bodyPr>
          <a:lstStyle>
            <a:lvl1pPr>
              <a:defRPr sz="2000">
                <a:solidFill>
                  <a:schemeClr val="tx1"/>
                </a:solidFill>
              </a:defRPr>
            </a:lvl1pPr>
            <a:lvl2pPr>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You can use bulleted lists to explain your information.</a:t>
            </a:r>
          </a:p>
          <a:p>
            <a:pPr lvl="1"/>
            <a:r>
              <a:rPr lang="en-US" dirty="0"/>
              <a:t>Please keep your bullets concise.</a:t>
            </a:r>
          </a:p>
          <a:p>
            <a:pPr lvl="1"/>
            <a:r>
              <a:rPr lang="en-US" dirty="0"/>
              <a:t>You can also include a chart, graph, or SmartArt here.</a:t>
            </a:r>
          </a:p>
        </p:txBody>
      </p:sp>
      <p:pic>
        <p:nvPicPr>
          <p:cNvPr id="4" name="Picture 3" descr="A green and white circle with a map and text&#10;&#10;AI-generated content may be incorrect.">
            <a:extLst>
              <a:ext uri="{FF2B5EF4-FFF2-40B4-BE49-F238E27FC236}">
                <a16:creationId xmlns:a16="http://schemas.microsoft.com/office/drawing/2014/main" id="{DD56C08B-A037-A866-4E68-4FACA15F2B54}"/>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9606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2150" y="1913839"/>
            <a:ext cx="8563554"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302150" y="1273757"/>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79F43FCD-9DC9-3ECD-C557-3532E06B8DC6}"/>
              </a:ext>
            </a:extLst>
          </p:cNvPr>
          <p:cNvSpPr txBox="1">
            <a:spLocks/>
          </p:cNvSpPr>
          <p:nvPr userDrawn="1"/>
        </p:nvSpPr>
        <p:spPr>
          <a:xfrm>
            <a:off x="274320" y="6583680"/>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err="1">
                <a:latin typeface="Arial" panose="020B0604020202020204" pitchFamily="34" charset="0"/>
                <a:cs typeface="Arial" panose="020B0604020202020204" pitchFamily="34" charset="0"/>
              </a:rPr>
              <a:t>NCDHHS</a:t>
            </a:r>
            <a:r>
              <a:rPr lang="en-US" b="1" i="0">
                <a:latin typeface="Arial" panose="020B0604020202020204" pitchFamily="34" charset="0"/>
                <a:cs typeface="Arial" panose="020B0604020202020204" pitchFamily="34" charset="0"/>
              </a:rPr>
              <a:t> | </a:t>
            </a:r>
            <a:r>
              <a:rPr lang="en-US" b="1" i="0" err="1">
                <a:latin typeface="Arial" panose="020B0604020202020204" pitchFamily="34" charset="0"/>
                <a:cs typeface="Arial" panose="020B0604020202020204" pitchFamily="34" charset="0"/>
              </a:rPr>
              <a:t>OPDAAC</a:t>
            </a:r>
            <a:r>
              <a:rPr lang="en-US" b="1" i="0">
                <a:latin typeface="Arial" panose="020B0604020202020204" pitchFamily="34" charset="0"/>
                <a:cs typeface="Arial" panose="020B0604020202020204" pitchFamily="34" charset="0"/>
              </a:rPr>
              <a:t> Meeting: Justice Involved Strategies to Reduce Overdose | March 27, 2026</a:t>
            </a:r>
          </a:p>
        </p:txBody>
      </p:sp>
    </p:spTree>
    <p:extLst>
      <p:ext uri="{BB962C8B-B14F-4D97-AF65-F5344CB8AC3E}">
        <p14:creationId xmlns:p14="http://schemas.microsoft.com/office/powerpoint/2010/main" val="2555882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359BB0-65D7-3415-1D5E-101CE19DF5CB}"/>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Insert slide title</a:t>
            </a:r>
          </a:p>
        </p:txBody>
      </p:sp>
      <p:sp>
        <p:nvSpPr>
          <p:cNvPr id="5" name="Content Placeholder 2">
            <a:extLst>
              <a:ext uri="{FF2B5EF4-FFF2-40B4-BE49-F238E27FC236}">
                <a16:creationId xmlns:a16="http://schemas.microsoft.com/office/drawing/2014/main" id="{073C3EF3-C17E-DCE8-441E-7BCE4AD26EB4}"/>
              </a:ext>
            </a:extLst>
          </p:cNvPr>
          <p:cNvSpPr>
            <a:spLocks noGrp="1"/>
          </p:cNvSpPr>
          <p:nvPr>
            <p:ph idx="1" hasCustomPrompt="1"/>
          </p:nvPr>
        </p:nvSpPr>
        <p:spPr>
          <a:xfrm>
            <a:off x="628650" y="1740960"/>
            <a:ext cx="7886700" cy="4351338"/>
          </a:xfrm>
        </p:spPr>
        <p:txBody>
          <a:bodyPr>
            <a:noAutofit/>
          </a:bodyPr>
          <a:lstStyle>
            <a:lvl1pPr>
              <a:defRPr sz="2000">
                <a:solidFill>
                  <a:schemeClr val="bg1"/>
                </a:solidFill>
              </a:defRPr>
            </a:lvl1pPr>
            <a:lvl2pPr marL="514337" marR="0" indent="-171446" algn="l" defTabSz="685783" rtl="0" eaLnBrk="1" fontAlgn="auto" latinLnBrk="0" hangingPunct="1">
              <a:lnSpc>
                <a:spcPct val="110000"/>
              </a:lnSpc>
              <a:spcBef>
                <a:spcPts val="375"/>
              </a:spcBef>
              <a:spcAft>
                <a:spcPts val="0"/>
              </a:spcAft>
              <a:buClrTx/>
              <a:buSzTx/>
              <a:buFont typeface="Arial" panose="020B0604020202020204" pitchFamily="34" charset="0"/>
              <a:buChar char="•"/>
              <a:tabLst/>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 can use bulleted lists to explain your information.</a:t>
            </a:r>
          </a:p>
          <a:p>
            <a:pPr lvl="1"/>
            <a:r>
              <a:rPr lang="en-US" dirty="0"/>
              <a:t>Please keep your bullets concise.</a:t>
            </a:r>
          </a:p>
          <a:p>
            <a:pPr marL="514337" marR="0" lvl="1" indent="-171446" algn="l" defTabSz="685783" rtl="0" eaLnBrk="1" fontAlgn="auto" latinLnBrk="0" hangingPunct="1">
              <a:lnSpc>
                <a:spcPct val="110000"/>
              </a:lnSpc>
              <a:spcBef>
                <a:spcPts val="375"/>
              </a:spcBef>
              <a:spcAft>
                <a:spcPts val="0"/>
              </a:spcAft>
              <a:buClrTx/>
              <a:buSzTx/>
              <a:buFont typeface="Arial" panose="020B0604020202020204" pitchFamily="34" charset="0"/>
              <a:buChar char="•"/>
              <a:tabLst/>
              <a:defRPr/>
            </a:pPr>
            <a:r>
              <a:rPr lang="en-US" dirty="0"/>
              <a:t>You can also include a chart, graph, or SmartArt here.</a:t>
            </a:r>
          </a:p>
          <a:p>
            <a:pPr lvl="1"/>
            <a:endParaRPr lang="en-US" dirty="0"/>
          </a:p>
        </p:txBody>
      </p:sp>
      <p:pic>
        <p:nvPicPr>
          <p:cNvPr id="3" name="Picture 2" descr="A green and white circle with a map and text&#10;&#10;AI-generated content may be incorrect.">
            <a:extLst>
              <a:ext uri="{FF2B5EF4-FFF2-40B4-BE49-F238E27FC236}">
                <a16:creationId xmlns:a16="http://schemas.microsoft.com/office/drawing/2014/main" id="{57020D49-3486-04C6-BDFC-9877956F70A8}"/>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3602509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8E4F-1C23-82CC-B85E-CE11C663C734}"/>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Insert slide title</a:t>
            </a:r>
          </a:p>
        </p:txBody>
      </p:sp>
      <p:sp>
        <p:nvSpPr>
          <p:cNvPr id="3" name="Content Placeholder 2">
            <a:extLst>
              <a:ext uri="{FF2B5EF4-FFF2-40B4-BE49-F238E27FC236}">
                <a16:creationId xmlns:a16="http://schemas.microsoft.com/office/drawing/2014/main" id="{63A47385-8380-6FB9-C93E-AF8803157BC7}"/>
              </a:ext>
            </a:extLst>
          </p:cNvPr>
          <p:cNvSpPr>
            <a:spLocks noGrp="1"/>
          </p:cNvSpPr>
          <p:nvPr>
            <p:ph sz="half" idx="1" hasCustomPrompt="1"/>
          </p:nvPr>
        </p:nvSpPr>
        <p:spPr>
          <a:xfrm>
            <a:off x="628650" y="1740960"/>
            <a:ext cx="3886200" cy="4351338"/>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 can use regular paragraphs to explain your information.</a:t>
            </a:r>
          </a:p>
          <a:p>
            <a:pPr lvl="0"/>
            <a:r>
              <a:rPr lang="en-US" dirty="0"/>
              <a:t>You may choose to include an image in either block.</a:t>
            </a:r>
          </a:p>
        </p:txBody>
      </p:sp>
      <p:sp>
        <p:nvSpPr>
          <p:cNvPr id="4" name="Content Placeholder 3">
            <a:extLst>
              <a:ext uri="{FF2B5EF4-FFF2-40B4-BE49-F238E27FC236}">
                <a16:creationId xmlns:a16="http://schemas.microsoft.com/office/drawing/2014/main" id="{27FAF146-A5AC-260F-0E53-19796BEF7F87}"/>
              </a:ext>
            </a:extLst>
          </p:cNvPr>
          <p:cNvSpPr>
            <a:spLocks noGrp="1"/>
          </p:cNvSpPr>
          <p:nvPr>
            <p:ph sz="half" idx="2" hasCustomPrompt="1"/>
          </p:nvPr>
        </p:nvSpPr>
        <p:spPr>
          <a:xfrm>
            <a:off x="4629150" y="1740960"/>
            <a:ext cx="3886200" cy="4351338"/>
          </a:xfrm>
        </p:spPr>
        <p:txBody>
          <a:bodyPr>
            <a:noAutofit/>
          </a:bodyPr>
          <a:lstStyle>
            <a:lvl1pPr>
              <a:defRPr sz="20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 can use bulleted lists to explain your information.</a:t>
            </a:r>
          </a:p>
          <a:p>
            <a:pPr lvl="1"/>
            <a:r>
              <a:rPr lang="en-US" dirty="0"/>
              <a:t>Please keep bullets concise.</a:t>
            </a:r>
          </a:p>
        </p:txBody>
      </p:sp>
      <p:pic>
        <p:nvPicPr>
          <p:cNvPr id="5" name="Picture 4" descr="A green and white circle with a map and text&#10;&#10;AI-generated content may be incorrect.">
            <a:extLst>
              <a:ext uri="{FF2B5EF4-FFF2-40B4-BE49-F238E27FC236}">
                <a16:creationId xmlns:a16="http://schemas.microsoft.com/office/drawing/2014/main" id="{8B3B7D5A-C634-BD99-DAF4-4C121A5EA9E8}"/>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2031319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 B">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740BA2D-910E-CE9E-DDD6-6CC20ACB3FAD}"/>
              </a:ext>
            </a:extLst>
          </p:cNvPr>
          <p:cNvSpPr>
            <a:spLocks noGrp="1"/>
          </p:cNvSpPr>
          <p:nvPr>
            <p:ph type="title" hasCustomPrompt="1"/>
          </p:nvPr>
        </p:nvSpPr>
        <p:spPr>
          <a:xfrm>
            <a:off x="628650" y="244810"/>
            <a:ext cx="7886700" cy="1325563"/>
          </a:xfrm>
        </p:spPr>
        <p:txBody>
          <a:bodyPr>
            <a:noAutofit/>
          </a:bodyPr>
          <a:lstStyle>
            <a:lvl1pPr>
              <a:defRPr sz="3000" spc="-113">
                <a:solidFill>
                  <a:schemeClr val="tx1"/>
                </a:solidFill>
              </a:defRPr>
            </a:lvl1pPr>
          </a:lstStyle>
          <a:p>
            <a:r>
              <a:rPr lang="en-US" dirty="0"/>
              <a:t>Insert slide title</a:t>
            </a:r>
          </a:p>
        </p:txBody>
      </p:sp>
      <p:sp>
        <p:nvSpPr>
          <p:cNvPr id="13" name="Content Placeholder 2">
            <a:extLst>
              <a:ext uri="{FF2B5EF4-FFF2-40B4-BE49-F238E27FC236}">
                <a16:creationId xmlns:a16="http://schemas.microsoft.com/office/drawing/2014/main" id="{F6D3DAD9-2EDA-FD9F-C275-165B8F20B7D4}"/>
              </a:ext>
            </a:extLst>
          </p:cNvPr>
          <p:cNvSpPr>
            <a:spLocks noGrp="1"/>
          </p:cNvSpPr>
          <p:nvPr>
            <p:ph sz="half" idx="1" hasCustomPrompt="1"/>
          </p:nvPr>
        </p:nvSpPr>
        <p:spPr>
          <a:xfrm>
            <a:off x="628650" y="1740960"/>
            <a:ext cx="3886200" cy="4351338"/>
          </a:xfrm>
        </p:spPr>
        <p:txBody>
          <a:bodyPr>
            <a:noAutofit/>
          </a:bodyPr>
          <a:lstStyle>
            <a:lvl1pPr marL="0" indent="0">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 can use regular paragraphs to explain your information.</a:t>
            </a:r>
          </a:p>
          <a:p>
            <a:pPr lvl="0"/>
            <a:r>
              <a:rPr lang="en-US" dirty="0"/>
              <a:t>You may choose to include an image in either block.</a:t>
            </a:r>
          </a:p>
        </p:txBody>
      </p:sp>
      <p:sp>
        <p:nvSpPr>
          <p:cNvPr id="14" name="Content Placeholder 3">
            <a:extLst>
              <a:ext uri="{FF2B5EF4-FFF2-40B4-BE49-F238E27FC236}">
                <a16:creationId xmlns:a16="http://schemas.microsoft.com/office/drawing/2014/main" id="{59B89CF7-412B-A7CB-3ED7-B7BF014F7AF2}"/>
              </a:ext>
            </a:extLst>
          </p:cNvPr>
          <p:cNvSpPr>
            <a:spLocks noGrp="1"/>
          </p:cNvSpPr>
          <p:nvPr>
            <p:ph sz="half" idx="2" hasCustomPrompt="1"/>
          </p:nvPr>
        </p:nvSpPr>
        <p:spPr>
          <a:xfrm>
            <a:off x="4629150" y="1740960"/>
            <a:ext cx="3886200" cy="4351338"/>
          </a:xfrm>
        </p:spPr>
        <p:txBody>
          <a:bodyPr>
            <a:noAutofit/>
          </a:bodyPr>
          <a:lstStyle>
            <a:lvl1pPr>
              <a:defRPr sz="2000">
                <a:solidFill>
                  <a:schemeClr val="tx1"/>
                </a:solidFill>
              </a:defRPr>
            </a:lvl1pPr>
            <a:lvl2pPr>
              <a:defRPr sz="20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 can use bulleted lists to explain your information.</a:t>
            </a:r>
          </a:p>
          <a:p>
            <a:pPr lvl="1"/>
            <a:r>
              <a:rPr lang="en-US" dirty="0"/>
              <a:t>Please keep bullets concise.</a:t>
            </a:r>
          </a:p>
        </p:txBody>
      </p:sp>
      <p:pic>
        <p:nvPicPr>
          <p:cNvPr id="3" name="Picture 2" descr="A green and white circle with a map and text&#10;&#10;AI-generated content may be incorrect.">
            <a:extLst>
              <a:ext uri="{FF2B5EF4-FFF2-40B4-BE49-F238E27FC236}">
                <a16:creationId xmlns:a16="http://schemas.microsoft.com/office/drawing/2014/main" id="{28019BD6-6655-B769-922E-E28B746B4B89}"/>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619685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6CEE9F-2C36-FA97-9C36-56473EAF80E1}"/>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Insert slide title</a:t>
            </a:r>
          </a:p>
        </p:txBody>
      </p:sp>
      <p:sp>
        <p:nvSpPr>
          <p:cNvPr id="7" name="Content Placeholder 2">
            <a:extLst>
              <a:ext uri="{FF2B5EF4-FFF2-40B4-BE49-F238E27FC236}">
                <a16:creationId xmlns:a16="http://schemas.microsoft.com/office/drawing/2014/main" id="{873A204D-502E-9B42-86A2-E67071CEE8B8}"/>
              </a:ext>
            </a:extLst>
          </p:cNvPr>
          <p:cNvSpPr>
            <a:spLocks noGrp="1"/>
          </p:cNvSpPr>
          <p:nvPr>
            <p:ph sz="half" idx="1" hasCustomPrompt="1"/>
          </p:nvPr>
        </p:nvSpPr>
        <p:spPr>
          <a:xfrm>
            <a:off x="628650" y="1740960"/>
            <a:ext cx="3886200" cy="4351338"/>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 can use regular paragraphs to explain your information.</a:t>
            </a:r>
          </a:p>
          <a:p>
            <a:pPr lvl="0"/>
            <a:r>
              <a:rPr lang="en-US" dirty="0"/>
              <a:t>You may choose to include an image in either block.</a:t>
            </a:r>
          </a:p>
        </p:txBody>
      </p:sp>
      <p:sp>
        <p:nvSpPr>
          <p:cNvPr id="8" name="Content Placeholder 3">
            <a:extLst>
              <a:ext uri="{FF2B5EF4-FFF2-40B4-BE49-F238E27FC236}">
                <a16:creationId xmlns:a16="http://schemas.microsoft.com/office/drawing/2014/main" id="{4E8E1D31-919C-DAE8-80BD-A98CD485690B}"/>
              </a:ext>
            </a:extLst>
          </p:cNvPr>
          <p:cNvSpPr>
            <a:spLocks noGrp="1"/>
          </p:cNvSpPr>
          <p:nvPr>
            <p:ph sz="half" idx="2" hasCustomPrompt="1"/>
          </p:nvPr>
        </p:nvSpPr>
        <p:spPr>
          <a:xfrm>
            <a:off x="4629150" y="1740960"/>
            <a:ext cx="3886200" cy="4351338"/>
          </a:xfrm>
        </p:spPr>
        <p:txBody>
          <a:bodyPr>
            <a:noAutofit/>
          </a:bodyPr>
          <a:lstStyle>
            <a:lvl1pPr>
              <a:defRPr sz="20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 can use bulleted lists to explain your information.</a:t>
            </a:r>
          </a:p>
          <a:p>
            <a:pPr lvl="1"/>
            <a:r>
              <a:rPr lang="en-US" dirty="0"/>
              <a:t>Please keep bullets concise.</a:t>
            </a:r>
          </a:p>
        </p:txBody>
      </p:sp>
      <p:pic>
        <p:nvPicPr>
          <p:cNvPr id="3" name="Picture 2" descr="A green and white circle with a map and text&#10;&#10;AI-generated content may be incorrect.">
            <a:extLst>
              <a:ext uri="{FF2B5EF4-FFF2-40B4-BE49-F238E27FC236}">
                <a16:creationId xmlns:a16="http://schemas.microsoft.com/office/drawing/2014/main" id="{1B46C871-67FE-FAEF-4D9A-A5DA19D1AACC}"/>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2914104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Content - A">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94AEF9-14E9-683D-EC45-825E87F8444C}"/>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Insert slide title</a:t>
            </a:r>
          </a:p>
        </p:txBody>
      </p:sp>
      <p:sp>
        <p:nvSpPr>
          <p:cNvPr id="8" name="Content Placeholder 2">
            <a:extLst>
              <a:ext uri="{FF2B5EF4-FFF2-40B4-BE49-F238E27FC236}">
                <a16:creationId xmlns:a16="http://schemas.microsoft.com/office/drawing/2014/main" id="{2F5DEA0C-D45E-F6D7-04B6-02F381B90308}"/>
              </a:ext>
            </a:extLst>
          </p:cNvPr>
          <p:cNvSpPr>
            <a:spLocks noGrp="1"/>
          </p:cNvSpPr>
          <p:nvPr>
            <p:ph sz="half" idx="1"/>
          </p:nvPr>
        </p:nvSpPr>
        <p:spPr>
          <a:xfrm>
            <a:off x="628650" y="1740960"/>
            <a:ext cx="2392577" cy="4351338"/>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F124B60A-0B9C-CDD2-31A8-BD437DCEFAB2}"/>
              </a:ext>
            </a:extLst>
          </p:cNvPr>
          <p:cNvSpPr>
            <a:spLocks noGrp="1"/>
          </p:cNvSpPr>
          <p:nvPr>
            <p:ph sz="half" idx="10"/>
          </p:nvPr>
        </p:nvSpPr>
        <p:spPr>
          <a:xfrm>
            <a:off x="3375713" y="1740960"/>
            <a:ext cx="2392577" cy="4351338"/>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0F817205-E80C-F654-D234-28D0415CD0A1}"/>
              </a:ext>
            </a:extLst>
          </p:cNvPr>
          <p:cNvSpPr>
            <a:spLocks noGrp="1"/>
          </p:cNvSpPr>
          <p:nvPr>
            <p:ph sz="half" idx="11"/>
          </p:nvPr>
        </p:nvSpPr>
        <p:spPr>
          <a:xfrm>
            <a:off x="6122774" y="1740960"/>
            <a:ext cx="2392577" cy="4351338"/>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green and white circle with a map and text&#10;&#10;AI-generated content may be incorrect.">
            <a:extLst>
              <a:ext uri="{FF2B5EF4-FFF2-40B4-BE49-F238E27FC236}">
                <a16:creationId xmlns:a16="http://schemas.microsoft.com/office/drawing/2014/main" id="{386323FC-EF0C-7FC2-FE81-C972B944BEB2}"/>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2954202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ntent - B">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94AEF9-14E9-683D-EC45-825E87F8444C}"/>
              </a:ext>
            </a:extLst>
          </p:cNvPr>
          <p:cNvSpPr>
            <a:spLocks noGrp="1"/>
          </p:cNvSpPr>
          <p:nvPr>
            <p:ph type="title" hasCustomPrompt="1"/>
          </p:nvPr>
        </p:nvSpPr>
        <p:spPr>
          <a:xfrm>
            <a:off x="628650" y="244810"/>
            <a:ext cx="7886700" cy="1325563"/>
          </a:xfrm>
        </p:spPr>
        <p:txBody>
          <a:bodyPr>
            <a:noAutofit/>
          </a:bodyPr>
          <a:lstStyle>
            <a:lvl1pPr>
              <a:defRPr sz="3000" spc="-113">
                <a:solidFill>
                  <a:schemeClr val="tx1"/>
                </a:solidFill>
              </a:defRPr>
            </a:lvl1pPr>
          </a:lstStyle>
          <a:p>
            <a:r>
              <a:rPr lang="en-US" dirty="0"/>
              <a:t>Insert slide title</a:t>
            </a:r>
          </a:p>
        </p:txBody>
      </p:sp>
      <p:sp>
        <p:nvSpPr>
          <p:cNvPr id="8" name="Content Placeholder 2">
            <a:extLst>
              <a:ext uri="{FF2B5EF4-FFF2-40B4-BE49-F238E27FC236}">
                <a16:creationId xmlns:a16="http://schemas.microsoft.com/office/drawing/2014/main" id="{2F5DEA0C-D45E-F6D7-04B6-02F381B90308}"/>
              </a:ext>
            </a:extLst>
          </p:cNvPr>
          <p:cNvSpPr>
            <a:spLocks noGrp="1"/>
          </p:cNvSpPr>
          <p:nvPr>
            <p:ph sz="half" idx="1"/>
          </p:nvPr>
        </p:nvSpPr>
        <p:spPr>
          <a:xfrm>
            <a:off x="628650" y="1740960"/>
            <a:ext cx="2392577" cy="4351338"/>
          </a:xfrm>
        </p:spPr>
        <p:txBody>
          <a:bodyPr>
            <a:no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F124B60A-0B9C-CDD2-31A8-BD437DCEFAB2}"/>
              </a:ext>
            </a:extLst>
          </p:cNvPr>
          <p:cNvSpPr>
            <a:spLocks noGrp="1"/>
          </p:cNvSpPr>
          <p:nvPr>
            <p:ph sz="half" idx="10"/>
          </p:nvPr>
        </p:nvSpPr>
        <p:spPr>
          <a:xfrm>
            <a:off x="3375713" y="1740960"/>
            <a:ext cx="2392577" cy="4351338"/>
          </a:xfrm>
        </p:spPr>
        <p:txBody>
          <a:bodyPr>
            <a:no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0F817205-E80C-F654-D234-28D0415CD0A1}"/>
              </a:ext>
            </a:extLst>
          </p:cNvPr>
          <p:cNvSpPr>
            <a:spLocks noGrp="1"/>
          </p:cNvSpPr>
          <p:nvPr>
            <p:ph sz="half" idx="11"/>
          </p:nvPr>
        </p:nvSpPr>
        <p:spPr>
          <a:xfrm>
            <a:off x="6142855" y="1740960"/>
            <a:ext cx="2392577" cy="4351338"/>
          </a:xfrm>
        </p:spPr>
        <p:txBody>
          <a:bodyPr>
            <a:no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green and white circle with a map and text&#10;&#10;AI-generated content may be incorrect.">
            <a:extLst>
              <a:ext uri="{FF2B5EF4-FFF2-40B4-BE49-F238E27FC236}">
                <a16:creationId xmlns:a16="http://schemas.microsoft.com/office/drawing/2014/main" id="{8A375279-8DFA-863C-ECC0-7C8A3C5321CD}"/>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533219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ree Content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359BB0-65D7-3415-1D5E-101CE19DF5CB}"/>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Insert slide title</a:t>
            </a:r>
          </a:p>
        </p:txBody>
      </p:sp>
      <p:sp>
        <p:nvSpPr>
          <p:cNvPr id="5" name="Content Placeholder 2">
            <a:extLst>
              <a:ext uri="{FF2B5EF4-FFF2-40B4-BE49-F238E27FC236}">
                <a16:creationId xmlns:a16="http://schemas.microsoft.com/office/drawing/2014/main" id="{E5880AAF-D0B6-2CBB-D8E0-1BA99B5988EE}"/>
              </a:ext>
            </a:extLst>
          </p:cNvPr>
          <p:cNvSpPr>
            <a:spLocks noGrp="1"/>
          </p:cNvSpPr>
          <p:nvPr>
            <p:ph sz="half" idx="1"/>
          </p:nvPr>
        </p:nvSpPr>
        <p:spPr>
          <a:xfrm>
            <a:off x="628650" y="1740960"/>
            <a:ext cx="2392577" cy="4351338"/>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1C0E9DC8-7A8A-F519-49F4-D5FF3C853C66}"/>
              </a:ext>
            </a:extLst>
          </p:cNvPr>
          <p:cNvSpPr>
            <a:spLocks noGrp="1"/>
          </p:cNvSpPr>
          <p:nvPr>
            <p:ph sz="half" idx="10"/>
          </p:nvPr>
        </p:nvSpPr>
        <p:spPr>
          <a:xfrm>
            <a:off x="3375713" y="1740960"/>
            <a:ext cx="2392577" cy="4351338"/>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FA86B92-1D0F-354E-7055-8D8D80A76BCC}"/>
              </a:ext>
            </a:extLst>
          </p:cNvPr>
          <p:cNvSpPr>
            <a:spLocks noGrp="1"/>
          </p:cNvSpPr>
          <p:nvPr>
            <p:ph sz="half" idx="11"/>
          </p:nvPr>
        </p:nvSpPr>
        <p:spPr>
          <a:xfrm>
            <a:off x="6142855" y="1740960"/>
            <a:ext cx="2392577" cy="4351338"/>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green and white circle with a map and text&#10;&#10;AI-generated content may be incorrect.">
            <a:extLst>
              <a:ext uri="{FF2B5EF4-FFF2-40B4-BE49-F238E27FC236}">
                <a16:creationId xmlns:a16="http://schemas.microsoft.com/office/drawing/2014/main" id="{BF7C0010-E7A8-25D9-354A-0834DB189001}"/>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895521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nelist Template - A">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359BB0-65D7-3415-1D5E-101CE19DF5CB}"/>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Panelist template</a:t>
            </a:r>
          </a:p>
        </p:txBody>
      </p:sp>
      <p:sp>
        <p:nvSpPr>
          <p:cNvPr id="18" name="Text Placeholder 17">
            <a:extLst>
              <a:ext uri="{FF2B5EF4-FFF2-40B4-BE49-F238E27FC236}">
                <a16:creationId xmlns:a16="http://schemas.microsoft.com/office/drawing/2014/main" id="{9D2EC61A-FB4A-58A4-E105-698A961940A8}"/>
              </a:ext>
            </a:extLst>
          </p:cNvPr>
          <p:cNvSpPr>
            <a:spLocks noGrp="1"/>
          </p:cNvSpPr>
          <p:nvPr>
            <p:ph type="body" sz="quarter" idx="16" hasCustomPrompt="1"/>
          </p:nvPr>
        </p:nvSpPr>
        <p:spPr>
          <a:xfrm>
            <a:off x="669608" y="4391013"/>
            <a:ext cx="1679972" cy="467900"/>
          </a:xfrm>
        </p:spPr>
        <p:txBody>
          <a:bodyPr>
            <a:normAutofit/>
          </a:bodyPr>
          <a:lstStyle>
            <a:lvl1pPr marL="0" indent="0" algn="ctr">
              <a:buFontTx/>
              <a:buNone/>
              <a:defRPr sz="1500" b="1">
                <a:solidFill>
                  <a:schemeClr val="bg1"/>
                </a:solidFill>
              </a:defRPr>
            </a:lvl1pPr>
          </a:lstStyle>
          <a:p>
            <a:pPr lvl="0"/>
            <a:r>
              <a:rPr lang="en-US" dirty="0"/>
              <a:t>FN LN</a:t>
            </a:r>
          </a:p>
        </p:txBody>
      </p:sp>
      <p:sp>
        <p:nvSpPr>
          <p:cNvPr id="19" name="Text Placeholder 17">
            <a:extLst>
              <a:ext uri="{FF2B5EF4-FFF2-40B4-BE49-F238E27FC236}">
                <a16:creationId xmlns:a16="http://schemas.microsoft.com/office/drawing/2014/main" id="{06768374-7262-633A-8913-7299A08FB83C}"/>
              </a:ext>
            </a:extLst>
          </p:cNvPr>
          <p:cNvSpPr>
            <a:spLocks noGrp="1"/>
          </p:cNvSpPr>
          <p:nvPr>
            <p:ph type="body" sz="quarter" idx="17" hasCustomPrompt="1"/>
          </p:nvPr>
        </p:nvSpPr>
        <p:spPr>
          <a:xfrm>
            <a:off x="669608" y="4900422"/>
            <a:ext cx="1679972" cy="682938"/>
          </a:xfrm>
        </p:spPr>
        <p:txBody>
          <a:bodyPr>
            <a:normAutofit/>
          </a:bodyPr>
          <a:lstStyle>
            <a:lvl1pPr marL="0" indent="0" algn="ctr">
              <a:buFontTx/>
              <a:buNone/>
              <a:defRPr sz="1500" b="0">
                <a:solidFill>
                  <a:schemeClr val="bg1"/>
                </a:solidFill>
              </a:defRPr>
            </a:lvl1pPr>
          </a:lstStyle>
          <a:p>
            <a:pPr lvl="0"/>
            <a:r>
              <a:rPr lang="en-US" dirty="0"/>
              <a:t>Title</a:t>
            </a:r>
          </a:p>
        </p:txBody>
      </p:sp>
      <p:sp>
        <p:nvSpPr>
          <p:cNvPr id="2" name="Rounded Rectangle 1">
            <a:extLst>
              <a:ext uri="{FF2B5EF4-FFF2-40B4-BE49-F238E27FC236}">
                <a16:creationId xmlns:a16="http://schemas.microsoft.com/office/drawing/2014/main" id="{3713FCCE-9070-AC32-39FE-A8541738D867}"/>
              </a:ext>
            </a:extLst>
          </p:cNvPr>
          <p:cNvSpPr/>
          <p:nvPr userDrawn="1"/>
        </p:nvSpPr>
        <p:spPr>
          <a:xfrm>
            <a:off x="591715" y="2359218"/>
            <a:ext cx="1835758" cy="1838425"/>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2">
            <a:extLst>
              <a:ext uri="{FF2B5EF4-FFF2-40B4-BE49-F238E27FC236}">
                <a16:creationId xmlns:a16="http://schemas.microsoft.com/office/drawing/2014/main" id="{E69645E4-C328-4864-DBFA-ED12C94BAB96}"/>
              </a:ext>
            </a:extLst>
          </p:cNvPr>
          <p:cNvSpPr>
            <a:spLocks noGrp="1"/>
          </p:cNvSpPr>
          <p:nvPr>
            <p:ph type="pic" sz="quarter" idx="12"/>
          </p:nvPr>
        </p:nvSpPr>
        <p:spPr>
          <a:xfrm>
            <a:off x="693746" y="2461397"/>
            <a:ext cx="1631696" cy="1634067"/>
          </a:xfrm>
          <a:ln w="57150" cap="rnd">
            <a:noFill/>
          </a:ln>
        </p:spPr>
        <p:txBody>
          <a:bodyPr/>
          <a:lstStyle/>
          <a:p>
            <a:r>
              <a:rPr lang="en-US"/>
              <a:t>Click icon to add picture</a:t>
            </a:r>
          </a:p>
        </p:txBody>
      </p:sp>
      <p:sp>
        <p:nvSpPr>
          <p:cNvPr id="8" name="Text Placeholder 17">
            <a:extLst>
              <a:ext uri="{FF2B5EF4-FFF2-40B4-BE49-F238E27FC236}">
                <a16:creationId xmlns:a16="http://schemas.microsoft.com/office/drawing/2014/main" id="{DE21EC02-3637-8B75-04FD-587D4E0EC06E}"/>
              </a:ext>
            </a:extLst>
          </p:cNvPr>
          <p:cNvSpPr>
            <a:spLocks noGrp="1"/>
          </p:cNvSpPr>
          <p:nvPr>
            <p:ph type="body" sz="quarter" idx="24" hasCustomPrompt="1"/>
          </p:nvPr>
        </p:nvSpPr>
        <p:spPr>
          <a:xfrm>
            <a:off x="2712104" y="4391013"/>
            <a:ext cx="1679972" cy="467900"/>
          </a:xfrm>
        </p:spPr>
        <p:txBody>
          <a:bodyPr>
            <a:normAutofit/>
          </a:bodyPr>
          <a:lstStyle>
            <a:lvl1pPr marL="0" indent="0" algn="ctr">
              <a:buFontTx/>
              <a:buNone/>
              <a:defRPr sz="1500" b="1">
                <a:solidFill>
                  <a:schemeClr val="bg1"/>
                </a:solidFill>
              </a:defRPr>
            </a:lvl1pPr>
          </a:lstStyle>
          <a:p>
            <a:pPr lvl="0"/>
            <a:r>
              <a:rPr lang="en-US" dirty="0"/>
              <a:t>FN LN</a:t>
            </a:r>
          </a:p>
        </p:txBody>
      </p:sp>
      <p:sp>
        <p:nvSpPr>
          <p:cNvPr id="12" name="Text Placeholder 17">
            <a:extLst>
              <a:ext uri="{FF2B5EF4-FFF2-40B4-BE49-F238E27FC236}">
                <a16:creationId xmlns:a16="http://schemas.microsoft.com/office/drawing/2014/main" id="{A5A17637-9336-EBE2-F102-3C6EFCC19B8B}"/>
              </a:ext>
            </a:extLst>
          </p:cNvPr>
          <p:cNvSpPr>
            <a:spLocks noGrp="1"/>
          </p:cNvSpPr>
          <p:nvPr>
            <p:ph type="body" sz="quarter" idx="25" hasCustomPrompt="1"/>
          </p:nvPr>
        </p:nvSpPr>
        <p:spPr>
          <a:xfrm>
            <a:off x="2712104" y="4900422"/>
            <a:ext cx="1679972" cy="682938"/>
          </a:xfrm>
        </p:spPr>
        <p:txBody>
          <a:bodyPr>
            <a:normAutofit/>
          </a:bodyPr>
          <a:lstStyle>
            <a:lvl1pPr marL="0" indent="0" algn="ctr">
              <a:buFontTx/>
              <a:buNone/>
              <a:defRPr sz="1500" b="0">
                <a:solidFill>
                  <a:schemeClr val="bg1"/>
                </a:solidFill>
              </a:defRPr>
            </a:lvl1pPr>
          </a:lstStyle>
          <a:p>
            <a:pPr lvl="0"/>
            <a:r>
              <a:rPr lang="en-US" dirty="0"/>
              <a:t>Title</a:t>
            </a:r>
          </a:p>
        </p:txBody>
      </p:sp>
      <p:sp>
        <p:nvSpPr>
          <p:cNvPr id="13" name="Rounded Rectangle 12">
            <a:extLst>
              <a:ext uri="{FF2B5EF4-FFF2-40B4-BE49-F238E27FC236}">
                <a16:creationId xmlns:a16="http://schemas.microsoft.com/office/drawing/2014/main" id="{358ED39D-B489-FE57-1F07-E742F2E7906B}"/>
              </a:ext>
            </a:extLst>
          </p:cNvPr>
          <p:cNvSpPr/>
          <p:nvPr userDrawn="1"/>
        </p:nvSpPr>
        <p:spPr>
          <a:xfrm>
            <a:off x="2634211" y="2359218"/>
            <a:ext cx="1835758" cy="1838425"/>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Picture Placeholder 2">
            <a:extLst>
              <a:ext uri="{FF2B5EF4-FFF2-40B4-BE49-F238E27FC236}">
                <a16:creationId xmlns:a16="http://schemas.microsoft.com/office/drawing/2014/main" id="{07CDB5A3-E684-CE83-8029-4EB4656DB8B0}"/>
              </a:ext>
            </a:extLst>
          </p:cNvPr>
          <p:cNvSpPr>
            <a:spLocks noGrp="1"/>
          </p:cNvSpPr>
          <p:nvPr>
            <p:ph type="pic" sz="quarter" idx="26"/>
          </p:nvPr>
        </p:nvSpPr>
        <p:spPr>
          <a:xfrm>
            <a:off x="2736242" y="2461397"/>
            <a:ext cx="1631696" cy="1634067"/>
          </a:xfrm>
          <a:ln w="57150" cap="rnd">
            <a:noFill/>
          </a:ln>
        </p:spPr>
        <p:txBody>
          <a:bodyPr/>
          <a:lstStyle/>
          <a:p>
            <a:r>
              <a:rPr lang="en-US"/>
              <a:t>Click icon to add picture</a:t>
            </a:r>
          </a:p>
        </p:txBody>
      </p:sp>
      <p:sp>
        <p:nvSpPr>
          <p:cNvPr id="15" name="Text Placeholder 17">
            <a:extLst>
              <a:ext uri="{FF2B5EF4-FFF2-40B4-BE49-F238E27FC236}">
                <a16:creationId xmlns:a16="http://schemas.microsoft.com/office/drawing/2014/main" id="{185C198C-414B-92CF-9084-2F2572792BE7}"/>
              </a:ext>
            </a:extLst>
          </p:cNvPr>
          <p:cNvSpPr>
            <a:spLocks noGrp="1"/>
          </p:cNvSpPr>
          <p:nvPr>
            <p:ph type="body" sz="quarter" idx="27" hasCustomPrompt="1"/>
          </p:nvPr>
        </p:nvSpPr>
        <p:spPr>
          <a:xfrm>
            <a:off x="4754600" y="4391013"/>
            <a:ext cx="1679972" cy="467900"/>
          </a:xfrm>
        </p:spPr>
        <p:txBody>
          <a:bodyPr>
            <a:normAutofit/>
          </a:bodyPr>
          <a:lstStyle>
            <a:lvl1pPr marL="0" indent="0" algn="ctr">
              <a:buFontTx/>
              <a:buNone/>
              <a:defRPr sz="1500" b="1">
                <a:solidFill>
                  <a:schemeClr val="bg1"/>
                </a:solidFill>
              </a:defRPr>
            </a:lvl1pPr>
          </a:lstStyle>
          <a:p>
            <a:pPr lvl="0"/>
            <a:r>
              <a:rPr lang="en-US" dirty="0"/>
              <a:t>FN LN</a:t>
            </a:r>
          </a:p>
        </p:txBody>
      </p:sp>
      <p:sp>
        <p:nvSpPr>
          <p:cNvPr id="16" name="Text Placeholder 17">
            <a:extLst>
              <a:ext uri="{FF2B5EF4-FFF2-40B4-BE49-F238E27FC236}">
                <a16:creationId xmlns:a16="http://schemas.microsoft.com/office/drawing/2014/main" id="{485A5D13-84AF-6C0E-1F9D-F88E37372F5B}"/>
              </a:ext>
            </a:extLst>
          </p:cNvPr>
          <p:cNvSpPr>
            <a:spLocks noGrp="1"/>
          </p:cNvSpPr>
          <p:nvPr>
            <p:ph type="body" sz="quarter" idx="28" hasCustomPrompt="1"/>
          </p:nvPr>
        </p:nvSpPr>
        <p:spPr>
          <a:xfrm>
            <a:off x="4754600" y="4900422"/>
            <a:ext cx="1679972" cy="682938"/>
          </a:xfrm>
        </p:spPr>
        <p:txBody>
          <a:bodyPr>
            <a:normAutofit/>
          </a:bodyPr>
          <a:lstStyle>
            <a:lvl1pPr marL="0" indent="0" algn="ctr">
              <a:buFontTx/>
              <a:buNone/>
              <a:defRPr sz="1500" b="0">
                <a:solidFill>
                  <a:schemeClr val="bg1"/>
                </a:solidFill>
              </a:defRPr>
            </a:lvl1pPr>
          </a:lstStyle>
          <a:p>
            <a:pPr lvl="0"/>
            <a:r>
              <a:rPr lang="en-US" dirty="0"/>
              <a:t>Title</a:t>
            </a:r>
          </a:p>
        </p:txBody>
      </p:sp>
      <p:sp>
        <p:nvSpPr>
          <p:cNvPr id="17" name="Rounded Rectangle 16">
            <a:extLst>
              <a:ext uri="{FF2B5EF4-FFF2-40B4-BE49-F238E27FC236}">
                <a16:creationId xmlns:a16="http://schemas.microsoft.com/office/drawing/2014/main" id="{32D095D2-B65F-4B88-42FA-F86C800F7962}"/>
              </a:ext>
            </a:extLst>
          </p:cNvPr>
          <p:cNvSpPr/>
          <p:nvPr userDrawn="1"/>
        </p:nvSpPr>
        <p:spPr>
          <a:xfrm>
            <a:off x="4676707" y="2359218"/>
            <a:ext cx="1835758" cy="1838425"/>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Picture Placeholder 2">
            <a:extLst>
              <a:ext uri="{FF2B5EF4-FFF2-40B4-BE49-F238E27FC236}">
                <a16:creationId xmlns:a16="http://schemas.microsoft.com/office/drawing/2014/main" id="{FD977295-9641-1848-81D4-7A3698DBC5BF}"/>
              </a:ext>
            </a:extLst>
          </p:cNvPr>
          <p:cNvSpPr>
            <a:spLocks noGrp="1"/>
          </p:cNvSpPr>
          <p:nvPr>
            <p:ph type="pic" sz="quarter" idx="29"/>
          </p:nvPr>
        </p:nvSpPr>
        <p:spPr>
          <a:xfrm>
            <a:off x="4778738" y="2461397"/>
            <a:ext cx="1631696" cy="1634067"/>
          </a:xfrm>
          <a:ln w="57150" cap="rnd">
            <a:noFill/>
          </a:ln>
        </p:spPr>
        <p:txBody>
          <a:bodyPr/>
          <a:lstStyle/>
          <a:p>
            <a:r>
              <a:rPr lang="en-US"/>
              <a:t>Click icon to add picture</a:t>
            </a:r>
          </a:p>
        </p:txBody>
      </p:sp>
      <p:sp>
        <p:nvSpPr>
          <p:cNvPr id="23" name="Text Placeholder 17">
            <a:extLst>
              <a:ext uri="{FF2B5EF4-FFF2-40B4-BE49-F238E27FC236}">
                <a16:creationId xmlns:a16="http://schemas.microsoft.com/office/drawing/2014/main" id="{BFB98E52-597A-69BC-3FE9-3C0EAE865D5B}"/>
              </a:ext>
            </a:extLst>
          </p:cNvPr>
          <p:cNvSpPr>
            <a:spLocks noGrp="1"/>
          </p:cNvSpPr>
          <p:nvPr>
            <p:ph type="body" sz="quarter" idx="30" hasCustomPrompt="1"/>
          </p:nvPr>
        </p:nvSpPr>
        <p:spPr>
          <a:xfrm>
            <a:off x="6794420" y="4391013"/>
            <a:ext cx="1679972" cy="467900"/>
          </a:xfrm>
        </p:spPr>
        <p:txBody>
          <a:bodyPr>
            <a:normAutofit/>
          </a:bodyPr>
          <a:lstStyle>
            <a:lvl1pPr marL="0" indent="0" algn="ctr">
              <a:buFontTx/>
              <a:buNone/>
              <a:defRPr sz="1500" b="1">
                <a:solidFill>
                  <a:schemeClr val="bg1"/>
                </a:solidFill>
              </a:defRPr>
            </a:lvl1pPr>
          </a:lstStyle>
          <a:p>
            <a:pPr lvl="0"/>
            <a:r>
              <a:rPr lang="en-US" dirty="0"/>
              <a:t>FN LN</a:t>
            </a:r>
          </a:p>
        </p:txBody>
      </p:sp>
      <p:sp>
        <p:nvSpPr>
          <p:cNvPr id="24" name="Text Placeholder 17">
            <a:extLst>
              <a:ext uri="{FF2B5EF4-FFF2-40B4-BE49-F238E27FC236}">
                <a16:creationId xmlns:a16="http://schemas.microsoft.com/office/drawing/2014/main" id="{4A1FBE3A-C48E-AA5C-BE6E-65F5F7CF9501}"/>
              </a:ext>
            </a:extLst>
          </p:cNvPr>
          <p:cNvSpPr>
            <a:spLocks noGrp="1"/>
          </p:cNvSpPr>
          <p:nvPr>
            <p:ph type="body" sz="quarter" idx="31" hasCustomPrompt="1"/>
          </p:nvPr>
        </p:nvSpPr>
        <p:spPr>
          <a:xfrm>
            <a:off x="6794420" y="4900422"/>
            <a:ext cx="1679972" cy="682938"/>
          </a:xfrm>
        </p:spPr>
        <p:txBody>
          <a:bodyPr>
            <a:normAutofit/>
          </a:bodyPr>
          <a:lstStyle>
            <a:lvl1pPr marL="0" indent="0" algn="ctr">
              <a:buFontTx/>
              <a:buNone/>
              <a:defRPr sz="1500" b="0">
                <a:solidFill>
                  <a:schemeClr val="bg1"/>
                </a:solidFill>
              </a:defRPr>
            </a:lvl1pPr>
          </a:lstStyle>
          <a:p>
            <a:pPr lvl="0"/>
            <a:r>
              <a:rPr lang="en-US" dirty="0"/>
              <a:t>Title</a:t>
            </a:r>
          </a:p>
        </p:txBody>
      </p:sp>
      <p:sp>
        <p:nvSpPr>
          <p:cNvPr id="25" name="Rounded Rectangle 24">
            <a:extLst>
              <a:ext uri="{FF2B5EF4-FFF2-40B4-BE49-F238E27FC236}">
                <a16:creationId xmlns:a16="http://schemas.microsoft.com/office/drawing/2014/main" id="{A3A0EE93-0898-A359-1351-4FCBD87F1515}"/>
              </a:ext>
            </a:extLst>
          </p:cNvPr>
          <p:cNvSpPr/>
          <p:nvPr userDrawn="1"/>
        </p:nvSpPr>
        <p:spPr>
          <a:xfrm>
            <a:off x="6716527" y="2359218"/>
            <a:ext cx="1835758" cy="1838425"/>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Picture Placeholder 2">
            <a:extLst>
              <a:ext uri="{FF2B5EF4-FFF2-40B4-BE49-F238E27FC236}">
                <a16:creationId xmlns:a16="http://schemas.microsoft.com/office/drawing/2014/main" id="{AFD3E985-7EA6-1011-D72B-FE7878FB2572}"/>
              </a:ext>
            </a:extLst>
          </p:cNvPr>
          <p:cNvSpPr>
            <a:spLocks noGrp="1"/>
          </p:cNvSpPr>
          <p:nvPr>
            <p:ph type="pic" sz="quarter" idx="32"/>
          </p:nvPr>
        </p:nvSpPr>
        <p:spPr>
          <a:xfrm>
            <a:off x="6818558" y="2461397"/>
            <a:ext cx="1631696" cy="1634067"/>
          </a:xfrm>
          <a:ln w="57150" cap="rnd">
            <a:noFill/>
          </a:ln>
        </p:spPr>
        <p:txBody>
          <a:bodyPr/>
          <a:lstStyle/>
          <a:p>
            <a:r>
              <a:rPr lang="en-US"/>
              <a:t>Click icon to add picture</a:t>
            </a:r>
          </a:p>
        </p:txBody>
      </p:sp>
      <p:pic>
        <p:nvPicPr>
          <p:cNvPr id="35" name="Picture 34" descr="A green and white circle with a map and text&#10;&#10;AI-generated content may be incorrect.">
            <a:extLst>
              <a:ext uri="{FF2B5EF4-FFF2-40B4-BE49-F238E27FC236}">
                <a16:creationId xmlns:a16="http://schemas.microsoft.com/office/drawing/2014/main" id="{1C0E79B4-137B-3F2F-71D6-0C0F56F6C186}"/>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726621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nelist Template - B">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359BB0-65D7-3415-1D5E-101CE19DF5CB}"/>
              </a:ext>
            </a:extLst>
          </p:cNvPr>
          <p:cNvSpPr>
            <a:spLocks noGrp="1"/>
          </p:cNvSpPr>
          <p:nvPr>
            <p:ph type="title" hasCustomPrompt="1"/>
          </p:nvPr>
        </p:nvSpPr>
        <p:spPr>
          <a:xfrm>
            <a:off x="628650" y="244810"/>
            <a:ext cx="7886700" cy="1325563"/>
          </a:xfrm>
        </p:spPr>
        <p:txBody>
          <a:bodyPr>
            <a:noAutofit/>
          </a:bodyPr>
          <a:lstStyle>
            <a:lvl1pPr>
              <a:defRPr sz="3000" spc="-113">
                <a:solidFill>
                  <a:schemeClr val="tx1"/>
                </a:solidFill>
              </a:defRPr>
            </a:lvl1pPr>
          </a:lstStyle>
          <a:p>
            <a:r>
              <a:rPr lang="en-US" dirty="0"/>
              <a:t>Panelist template</a:t>
            </a:r>
          </a:p>
        </p:txBody>
      </p:sp>
      <p:sp>
        <p:nvSpPr>
          <p:cNvPr id="2" name="Text Placeholder 17">
            <a:extLst>
              <a:ext uri="{FF2B5EF4-FFF2-40B4-BE49-F238E27FC236}">
                <a16:creationId xmlns:a16="http://schemas.microsoft.com/office/drawing/2014/main" id="{9604359F-7ADE-70A5-BB64-3ACF83CA37A2}"/>
              </a:ext>
            </a:extLst>
          </p:cNvPr>
          <p:cNvSpPr>
            <a:spLocks noGrp="1"/>
          </p:cNvSpPr>
          <p:nvPr>
            <p:ph type="body" sz="quarter" idx="16" hasCustomPrompt="1"/>
          </p:nvPr>
        </p:nvSpPr>
        <p:spPr>
          <a:xfrm>
            <a:off x="669608" y="4391013"/>
            <a:ext cx="1679972" cy="467900"/>
          </a:xfrm>
        </p:spPr>
        <p:txBody>
          <a:bodyPr>
            <a:normAutofit/>
          </a:bodyPr>
          <a:lstStyle>
            <a:lvl1pPr marL="0" indent="0" algn="ctr">
              <a:buFontTx/>
              <a:buNone/>
              <a:defRPr sz="1500" b="1">
                <a:solidFill>
                  <a:schemeClr val="tx1"/>
                </a:solidFill>
              </a:defRPr>
            </a:lvl1pPr>
          </a:lstStyle>
          <a:p>
            <a:pPr lvl="0"/>
            <a:r>
              <a:rPr lang="en-US" dirty="0"/>
              <a:t>FN LN</a:t>
            </a:r>
          </a:p>
        </p:txBody>
      </p:sp>
      <p:sp>
        <p:nvSpPr>
          <p:cNvPr id="5" name="Text Placeholder 17">
            <a:extLst>
              <a:ext uri="{FF2B5EF4-FFF2-40B4-BE49-F238E27FC236}">
                <a16:creationId xmlns:a16="http://schemas.microsoft.com/office/drawing/2014/main" id="{619CD5DF-1CF9-A882-053F-32BEB1BAA9DD}"/>
              </a:ext>
            </a:extLst>
          </p:cNvPr>
          <p:cNvSpPr>
            <a:spLocks noGrp="1"/>
          </p:cNvSpPr>
          <p:nvPr>
            <p:ph type="body" sz="quarter" idx="17" hasCustomPrompt="1"/>
          </p:nvPr>
        </p:nvSpPr>
        <p:spPr>
          <a:xfrm>
            <a:off x="669608" y="4900422"/>
            <a:ext cx="1679972" cy="682938"/>
          </a:xfrm>
        </p:spPr>
        <p:txBody>
          <a:bodyPr>
            <a:normAutofit/>
          </a:bodyPr>
          <a:lstStyle>
            <a:lvl1pPr marL="0" indent="0" algn="ctr">
              <a:buFontTx/>
              <a:buNone/>
              <a:defRPr sz="1500" b="0">
                <a:solidFill>
                  <a:schemeClr val="tx1"/>
                </a:solidFill>
              </a:defRPr>
            </a:lvl1pPr>
          </a:lstStyle>
          <a:p>
            <a:pPr lvl="0"/>
            <a:r>
              <a:rPr lang="en-US" dirty="0"/>
              <a:t>Title</a:t>
            </a:r>
          </a:p>
        </p:txBody>
      </p:sp>
      <p:sp>
        <p:nvSpPr>
          <p:cNvPr id="7" name="Rounded Rectangle 6">
            <a:extLst>
              <a:ext uri="{FF2B5EF4-FFF2-40B4-BE49-F238E27FC236}">
                <a16:creationId xmlns:a16="http://schemas.microsoft.com/office/drawing/2014/main" id="{469CD31D-EA80-E88A-3152-3D9F357C285A}"/>
              </a:ext>
            </a:extLst>
          </p:cNvPr>
          <p:cNvSpPr/>
          <p:nvPr userDrawn="1"/>
        </p:nvSpPr>
        <p:spPr>
          <a:xfrm>
            <a:off x="591715" y="2359218"/>
            <a:ext cx="1835758" cy="1838425"/>
          </a:xfrm>
          <a:prstGeom prst="roundRect">
            <a:avLst>
              <a:gd name="adj" fmla="val 5499"/>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solidFill>
            </a:endParaRPr>
          </a:p>
        </p:txBody>
      </p:sp>
      <p:sp>
        <p:nvSpPr>
          <p:cNvPr id="8" name="Picture Placeholder 2">
            <a:extLst>
              <a:ext uri="{FF2B5EF4-FFF2-40B4-BE49-F238E27FC236}">
                <a16:creationId xmlns:a16="http://schemas.microsoft.com/office/drawing/2014/main" id="{F560D367-C441-0159-2BF8-79CCD783456B}"/>
              </a:ext>
            </a:extLst>
          </p:cNvPr>
          <p:cNvSpPr>
            <a:spLocks noGrp="1"/>
          </p:cNvSpPr>
          <p:nvPr>
            <p:ph type="pic" sz="quarter" idx="12"/>
          </p:nvPr>
        </p:nvSpPr>
        <p:spPr>
          <a:xfrm>
            <a:off x="693746" y="2461397"/>
            <a:ext cx="1631696" cy="1634067"/>
          </a:xfrm>
          <a:ln w="57150" cap="rnd">
            <a:noFill/>
          </a:ln>
        </p:spPr>
        <p:txBody>
          <a:bodyPr/>
          <a:lstStyle/>
          <a:p>
            <a:r>
              <a:rPr lang="en-US"/>
              <a:t>Click icon to add picture</a:t>
            </a:r>
          </a:p>
        </p:txBody>
      </p:sp>
      <p:sp>
        <p:nvSpPr>
          <p:cNvPr id="12" name="Text Placeholder 17">
            <a:extLst>
              <a:ext uri="{FF2B5EF4-FFF2-40B4-BE49-F238E27FC236}">
                <a16:creationId xmlns:a16="http://schemas.microsoft.com/office/drawing/2014/main" id="{10A9816F-9671-4D94-D540-EC4A1ED5E779}"/>
              </a:ext>
            </a:extLst>
          </p:cNvPr>
          <p:cNvSpPr>
            <a:spLocks noGrp="1"/>
          </p:cNvSpPr>
          <p:nvPr>
            <p:ph type="body" sz="quarter" idx="24" hasCustomPrompt="1"/>
          </p:nvPr>
        </p:nvSpPr>
        <p:spPr>
          <a:xfrm>
            <a:off x="2712104" y="4391013"/>
            <a:ext cx="1679972" cy="467900"/>
          </a:xfrm>
        </p:spPr>
        <p:txBody>
          <a:bodyPr>
            <a:normAutofit/>
          </a:bodyPr>
          <a:lstStyle>
            <a:lvl1pPr marL="0" indent="0" algn="ctr">
              <a:buFontTx/>
              <a:buNone/>
              <a:defRPr sz="1500" b="1">
                <a:solidFill>
                  <a:schemeClr val="tx1"/>
                </a:solidFill>
              </a:defRPr>
            </a:lvl1pPr>
          </a:lstStyle>
          <a:p>
            <a:pPr lvl="0"/>
            <a:r>
              <a:rPr lang="en-US" dirty="0"/>
              <a:t>FN LN</a:t>
            </a:r>
          </a:p>
        </p:txBody>
      </p:sp>
      <p:sp>
        <p:nvSpPr>
          <p:cNvPr id="13" name="Text Placeholder 17">
            <a:extLst>
              <a:ext uri="{FF2B5EF4-FFF2-40B4-BE49-F238E27FC236}">
                <a16:creationId xmlns:a16="http://schemas.microsoft.com/office/drawing/2014/main" id="{6637D85C-5638-E67B-4BE0-A110B2F01A36}"/>
              </a:ext>
            </a:extLst>
          </p:cNvPr>
          <p:cNvSpPr>
            <a:spLocks noGrp="1"/>
          </p:cNvSpPr>
          <p:nvPr>
            <p:ph type="body" sz="quarter" idx="25" hasCustomPrompt="1"/>
          </p:nvPr>
        </p:nvSpPr>
        <p:spPr>
          <a:xfrm>
            <a:off x="2712104" y="4900422"/>
            <a:ext cx="1679972" cy="682938"/>
          </a:xfrm>
        </p:spPr>
        <p:txBody>
          <a:bodyPr>
            <a:normAutofit/>
          </a:bodyPr>
          <a:lstStyle>
            <a:lvl1pPr marL="0" indent="0" algn="ctr">
              <a:buFontTx/>
              <a:buNone/>
              <a:defRPr sz="1500" b="0">
                <a:solidFill>
                  <a:schemeClr val="tx1"/>
                </a:solidFill>
              </a:defRPr>
            </a:lvl1pPr>
          </a:lstStyle>
          <a:p>
            <a:pPr lvl="0"/>
            <a:r>
              <a:rPr lang="en-US" dirty="0"/>
              <a:t>Title</a:t>
            </a:r>
          </a:p>
        </p:txBody>
      </p:sp>
      <p:sp>
        <p:nvSpPr>
          <p:cNvPr id="14" name="Rounded Rectangle 13">
            <a:extLst>
              <a:ext uri="{FF2B5EF4-FFF2-40B4-BE49-F238E27FC236}">
                <a16:creationId xmlns:a16="http://schemas.microsoft.com/office/drawing/2014/main" id="{8FDD393B-DAC7-5C88-F0F7-C28E1CFD6682}"/>
              </a:ext>
            </a:extLst>
          </p:cNvPr>
          <p:cNvSpPr/>
          <p:nvPr userDrawn="1"/>
        </p:nvSpPr>
        <p:spPr>
          <a:xfrm>
            <a:off x="2634211" y="2359218"/>
            <a:ext cx="1835758" cy="1838425"/>
          </a:xfrm>
          <a:prstGeom prst="roundRect">
            <a:avLst>
              <a:gd name="adj" fmla="val 5499"/>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solidFill>
            </a:endParaRPr>
          </a:p>
        </p:txBody>
      </p:sp>
      <p:sp>
        <p:nvSpPr>
          <p:cNvPr id="15" name="Picture Placeholder 2">
            <a:extLst>
              <a:ext uri="{FF2B5EF4-FFF2-40B4-BE49-F238E27FC236}">
                <a16:creationId xmlns:a16="http://schemas.microsoft.com/office/drawing/2014/main" id="{29AD9BF3-4ECB-2EF0-9D6E-36F3D579CE12}"/>
              </a:ext>
            </a:extLst>
          </p:cNvPr>
          <p:cNvSpPr>
            <a:spLocks noGrp="1"/>
          </p:cNvSpPr>
          <p:nvPr>
            <p:ph type="pic" sz="quarter" idx="26"/>
          </p:nvPr>
        </p:nvSpPr>
        <p:spPr>
          <a:xfrm>
            <a:off x="2736242" y="2461397"/>
            <a:ext cx="1631696" cy="1634067"/>
          </a:xfrm>
          <a:ln w="57150" cap="rnd">
            <a:noFill/>
          </a:ln>
        </p:spPr>
        <p:txBody>
          <a:bodyPr/>
          <a:lstStyle/>
          <a:p>
            <a:r>
              <a:rPr lang="en-US"/>
              <a:t>Click icon to add picture</a:t>
            </a:r>
          </a:p>
        </p:txBody>
      </p:sp>
      <p:sp>
        <p:nvSpPr>
          <p:cNvPr id="16" name="Text Placeholder 17">
            <a:extLst>
              <a:ext uri="{FF2B5EF4-FFF2-40B4-BE49-F238E27FC236}">
                <a16:creationId xmlns:a16="http://schemas.microsoft.com/office/drawing/2014/main" id="{CA4EB71E-1DF6-E1F2-94AD-7CE475503A27}"/>
              </a:ext>
            </a:extLst>
          </p:cNvPr>
          <p:cNvSpPr>
            <a:spLocks noGrp="1"/>
          </p:cNvSpPr>
          <p:nvPr>
            <p:ph type="body" sz="quarter" idx="27" hasCustomPrompt="1"/>
          </p:nvPr>
        </p:nvSpPr>
        <p:spPr>
          <a:xfrm>
            <a:off x="4754600" y="4391013"/>
            <a:ext cx="1679972" cy="467900"/>
          </a:xfrm>
        </p:spPr>
        <p:txBody>
          <a:bodyPr>
            <a:normAutofit/>
          </a:bodyPr>
          <a:lstStyle>
            <a:lvl1pPr marL="0" indent="0" algn="ctr">
              <a:buFontTx/>
              <a:buNone/>
              <a:defRPr sz="1500" b="1">
                <a:solidFill>
                  <a:schemeClr val="tx1"/>
                </a:solidFill>
              </a:defRPr>
            </a:lvl1pPr>
          </a:lstStyle>
          <a:p>
            <a:pPr lvl="0"/>
            <a:r>
              <a:rPr lang="en-US" dirty="0"/>
              <a:t>FN LN</a:t>
            </a:r>
          </a:p>
        </p:txBody>
      </p:sp>
      <p:sp>
        <p:nvSpPr>
          <p:cNvPr id="17" name="Text Placeholder 17">
            <a:extLst>
              <a:ext uri="{FF2B5EF4-FFF2-40B4-BE49-F238E27FC236}">
                <a16:creationId xmlns:a16="http://schemas.microsoft.com/office/drawing/2014/main" id="{823C1F16-9DAA-A8B3-AE29-80E3432E2953}"/>
              </a:ext>
            </a:extLst>
          </p:cNvPr>
          <p:cNvSpPr>
            <a:spLocks noGrp="1"/>
          </p:cNvSpPr>
          <p:nvPr>
            <p:ph type="body" sz="quarter" idx="28" hasCustomPrompt="1"/>
          </p:nvPr>
        </p:nvSpPr>
        <p:spPr>
          <a:xfrm>
            <a:off x="4754600" y="4900422"/>
            <a:ext cx="1679972" cy="682938"/>
          </a:xfrm>
        </p:spPr>
        <p:txBody>
          <a:bodyPr>
            <a:normAutofit/>
          </a:bodyPr>
          <a:lstStyle>
            <a:lvl1pPr marL="0" indent="0" algn="ctr">
              <a:buFontTx/>
              <a:buNone/>
              <a:defRPr sz="1500" b="0">
                <a:solidFill>
                  <a:schemeClr val="tx1"/>
                </a:solidFill>
              </a:defRPr>
            </a:lvl1pPr>
          </a:lstStyle>
          <a:p>
            <a:pPr lvl="0"/>
            <a:r>
              <a:rPr lang="en-US" dirty="0"/>
              <a:t>Title</a:t>
            </a:r>
          </a:p>
        </p:txBody>
      </p:sp>
      <p:sp>
        <p:nvSpPr>
          <p:cNvPr id="22" name="Rounded Rectangle 21">
            <a:extLst>
              <a:ext uri="{FF2B5EF4-FFF2-40B4-BE49-F238E27FC236}">
                <a16:creationId xmlns:a16="http://schemas.microsoft.com/office/drawing/2014/main" id="{341C8646-88A7-A1FB-7B53-32DA64741B65}"/>
              </a:ext>
            </a:extLst>
          </p:cNvPr>
          <p:cNvSpPr/>
          <p:nvPr userDrawn="1"/>
        </p:nvSpPr>
        <p:spPr>
          <a:xfrm>
            <a:off x="4676707" y="2359218"/>
            <a:ext cx="1835758" cy="1838425"/>
          </a:xfrm>
          <a:prstGeom prst="roundRect">
            <a:avLst>
              <a:gd name="adj" fmla="val 5499"/>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solidFill>
            </a:endParaRPr>
          </a:p>
        </p:txBody>
      </p:sp>
      <p:sp>
        <p:nvSpPr>
          <p:cNvPr id="23" name="Picture Placeholder 2">
            <a:extLst>
              <a:ext uri="{FF2B5EF4-FFF2-40B4-BE49-F238E27FC236}">
                <a16:creationId xmlns:a16="http://schemas.microsoft.com/office/drawing/2014/main" id="{1FC33D63-BF83-E74B-B980-C315390C8DCA}"/>
              </a:ext>
            </a:extLst>
          </p:cNvPr>
          <p:cNvSpPr>
            <a:spLocks noGrp="1"/>
          </p:cNvSpPr>
          <p:nvPr>
            <p:ph type="pic" sz="quarter" idx="29"/>
          </p:nvPr>
        </p:nvSpPr>
        <p:spPr>
          <a:xfrm>
            <a:off x="4778738" y="2461397"/>
            <a:ext cx="1631696" cy="1634067"/>
          </a:xfrm>
          <a:ln w="57150" cap="rnd">
            <a:noFill/>
          </a:ln>
        </p:spPr>
        <p:txBody>
          <a:bodyPr/>
          <a:lstStyle/>
          <a:p>
            <a:r>
              <a:rPr lang="en-US"/>
              <a:t>Click icon to add picture</a:t>
            </a:r>
          </a:p>
        </p:txBody>
      </p:sp>
      <p:sp>
        <p:nvSpPr>
          <p:cNvPr id="24" name="Text Placeholder 17">
            <a:extLst>
              <a:ext uri="{FF2B5EF4-FFF2-40B4-BE49-F238E27FC236}">
                <a16:creationId xmlns:a16="http://schemas.microsoft.com/office/drawing/2014/main" id="{40BEC9D3-F317-815E-C7BF-61252E21321B}"/>
              </a:ext>
            </a:extLst>
          </p:cNvPr>
          <p:cNvSpPr>
            <a:spLocks noGrp="1"/>
          </p:cNvSpPr>
          <p:nvPr>
            <p:ph type="body" sz="quarter" idx="30" hasCustomPrompt="1"/>
          </p:nvPr>
        </p:nvSpPr>
        <p:spPr>
          <a:xfrm>
            <a:off x="6794420" y="4391013"/>
            <a:ext cx="1679972" cy="467900"/>
          </a:xfrm>
        </p:spPr>
        <p:txBody>
          <a:bodyPr>
            <a:normAutofit/>
          </a:bodyPr>
          <a:lstStyle>
            <a:lvl1pPr marL="0" indent="0" algn="ctr">
              <a:buFontTx/>
              <a:buNone/>
              <a:defRPr sz="1500" b="1">
                <a:solidFill>
                  <a:schemeClr val="tx1"/>
                </a:solidFill>
              </a:defRPr>
            </a:lvl1pPr>
          </a:lstStyle>
          <a:p>
            <a:pPr lvl="0"/>
            <a:r>
              <a:rPr lang="en-US" dirty="0"/>
              <a:t>FN LN</a:t>
            </a:r>
          </a:p>
        </p:txBody>
      </p:sp>
      <p:sp>
        <p:nvSpPr>
          <p:cNvPr id="25" name="Text Placeholder 17">
            <a:extLst>
              <a:ext uri="{FF2B5EF4-FFF2-40B4-BE49-F238E27FC236}">
                <a16:creationId xmlns:a16="http://schemas.microsoft.com/office/drawing/2014/main" id="{35A6DF7F-95CB-CA4C-426D-0D81048867D0}"/>
              </a:ext>
            </a:extLst>
          </p:cNvPr>
          <p:cNvSpPr>
            <a:spLocks noGrp="1"/>
          </p:cNvSpPr>
          <p:nvPr>
            <p:ph type="body" sz="quarter" idx="31" hasCustomPrompt="1"/>
          </p:nvPr>
        </p:nvSpPr>
        <p:spPr>
          <a:xfrm>
            <a:off x="6794420" y="4900422"/>
            <a:ext cx="1679972" cy="682938"/>
          </a:xfrm>
        </p:spPr>
        <p:txBody>
          <a:bodyPr>
            <a:normAutofit/>
          </a:bodyPr>
          <a:lstStyle>
            <a:lvl1pPr marL="0" indent="0" algn="ctr">
              <a:buFontTx/>
              <a:buNone/>
              <a:defRPr sz="1500" b="0">
                <a:solidFill>
                  <a:schemeClr val="tx1"/>
                </a:solidFill>
              </a:defRPr>
            </a:lvl1pPr>
          </a:lstStyle>
          <a:p>
            <a:pPr lvl="0"/>
            <a:r>
              <a:rPr lang="en-US" dirty="0"/>
              <a:t>Title</a:t>
            </a:r>
          </a:p>
        </p:txBody>
      </p:sp>
      <p:sp>
        <p:nvSpPr>
          <p:cNvPr id="34" name="Rounded Rectangle 33">
            <a:extLst>
              <a:ext uri="{FF2B5EF4-FFF2-40B4-BE49-F238E27FC236}">
                <a16:creationId xmlns:a16="http://schemas.microsoft.com/office/drawing/2014/main" id="{CC473F98-2201-E4F4-76B8-963F94D8EFC2}"/>
              </a:ext>
            </a:extLst>
          </p:cNvPr>
          <p:cNvSpPr/>
          <p:nvPr userDrawn="1"/>
        </p:nvSpPr>
        <p:spPr>
          <a:xfrm>
            <a:off x="6716527" y="2359218"/>
            <a:ext cx="1835758" cy="1838425"/>
          </a:xfrm>
          <a:prstGeom prst="roundRect">
            <a:avLst>
              <a:gd name="adj" fmla="val 5499"/>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solidFill>
            </a:endParaRPr>
          </a:p>
        </p:txBody>
      </p:sp>
      <p:sp>
        <p:nvSpPr>
          <p:cNvPr id="35" name="Picture Placeholder 2">
            <a:extLst>
              <a:ext uri="{FF2B5EF4-FFF2-40B4-BE49-F238E27FC236}">
                <a16:creationId xmlns:a16="http://schemas.microsoft.com/office/drawing/2014/main" id="{A215EFE5-076B-D243-80E2-3C92AA75680E}"/>
              </a:ext>
            </a:extLst>
          </p:cNvPr>
          <p:cNvSpPr>
            <a:spLocks noGrp="1"/>
          </p:cNvSpPr>
          <p:nvPr>
            <p:ph type="pic" sz="quarter" idx="32"/>
          </p:nvPr>
        </p:nvSpPr>
        <p:spPr>
          <a:xfrm>
            <a:off x="6818558" y="2461397"/>
            <a:ext cx="1631696" cy="1634067"/>
          </a:xfrm>
          <a:ln w="57150" cap="rnd">
            <a:noFill/>
          </a:ln>
        </p:spPr>
        <p:txBody>
          <a:bodyPr/>
          <a:lstStyle/>
          <a:p>
            <a:r>
              <a:rPr lang="en-US"/>
              <a:t>Click icon to add picture</a:t>
            </a:r>
          </a:p>
        </p:txBody>
      </p:sp>
      <p:pic>
        <p:nvPicPr>
          <p:cNvPr id="36" name="Picture 35" descr="A green and white circle with a map and text&#10;&#10;AI-generated content may be incorrect.">
            <a:extLst>
              <a:ext uri="{FF2B5EF4-FFF2-40B4-BE49-F238E27FC236}">
                <a16:creationId xmlns:a16="http://schemas.microsoft.com/office/drawing/2014/main" id="{5C9789A1-9B8F-EC62-47F4-26C62B882DEC}"/>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304830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nelist Template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359BB0-65D7-3415-1D5E-101CE19DF5CB}"/>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Panelist template</a:t>
            </a:r>
          </a:p>
        </p:txBody>
      </p:sp>
      <p:sp>
        <p:nvSpPr>
          <p:cNvPr id="18" name="Text Placeholder 17">
            <a:extLst>
              <a:ext uri="{FF2B5EF4-FFF2-40B4-BE49-F238E27FC236}">
                <a16:creationId xmlns:a16="http://schemas.microsoft.com/office/drawing/2014/main" id="{9D2EC61A-FB4A-58A4-E105-698A961940A8}"/>
              </a:ext>
            </a:extLst>
          </p:cNvPr>
          <p:cNvSpPr>
            <a:spLocks noGrp="1"/>
          </p:cNvSpPr>
          <p:nvPr>
            <p:ph type="body" sz="quarter" idx="16" hasCustomPrompt="1"/>
          </p:nvPr>
        </p:nvSpPr>
        <p:spPr>
          <a:xfrm>
            <a:off x="669608" y="4391013"/>
            <a:ext cx="1679972" cy="467900"/>
          </a:xfrm>
        </p:spPr>
        <p:txBody>
          <a:bodyPr>
            <a:normAutofit/>
          </a:bodyPr>
          <a:lstStyle>
            <a:lvl1pPr marL="0" indent="0" algn="ctr">
              <a:buFontTx/>
              <a:buNone/>
              <a:defRPr sz="1500" b="1">
                <a:solidFill>
                  <a:schemeClr val="bg1"/>
                </a:solidFill>
              </a:defRPr>
            </a:lvl1pPr>
          </a:lstStyle>
          <a:p>
            <a:pPr lvl="0"/>
            <a:r>
              <a:rPr lang="en-US" dirty="0"/>
              <a:t>FN LN</a:t>
            </a:r>
          </a:p>
        </p:txBody>
      </p:sp>
      <p:sp>
        <p:nvSpPr>
          <p:cNvPr id="19" name="Text Placeholder 17">
            <a:extLst>
              <a:ext uri="{FF2B5EF4-FFF2-40B4-BE49-F238E27FC236}">
                <a16:creationId xmlns:a16="http://schemas.microsoft.com/office/drawing/2014/main" id="{06768374-7262-633A-8913-7299A08FB83C}"/>
              </a:ext>
            </a:extLst>
          </p:cNvPr>
          <p:cNvSpPr>
            <a:spLocks noGrp="1"/>
          </p:cNvSpPr>
          <p:nvPr>
            <p:ph type="body" sz="quarter" idx="17" hasCustomPrompt="1"/>
          </p:nvPr>
        </p:nvSpPr>
        <p:spPr>
          <a:xfrm>
            <a:off x="669608" y="4900422"/>
            <a:ext cx="1679972" cy="682938"/>
          </a:xfrm>
        </p:spPr>
        <p:txBody>
          <a:bodyPr>
            <a:normAutofit/>
          </a:bodyPr>
          <a:lstStyle>
            <a:lvl1pPr marL="0" indent="0" algn="ctr">
              <a:buFontTx/>
              <a:buNone/>
              <a:defRPr sz="1500" b="0">
                <a:solidFill>
                  <a:schemeClr val="bg1"/>
                </a:solidFill>
              </a:defRPr>
            </a:lvl1pPr>
          </a:lstStyle>
          <a:p>
            <a:pPr lvl="0"/>
            <a:r>
              <a:rPr lang="en-US" dirty="0"/>
              <a:t>Title</a:t>
            </a:r>
          </a:p>
        </p:txBody>
      </p:sp>
      <p:sp>
        <p:nvSpPr>
          <p:cNvPr id="2" name="Rounded Rectangle 1">
            <a:extLst>
              <a:ext uri="{FF2B5EF4-FFF2-40B4-BE49-F238E27FC236}">
                <a16:creationId xmlns:a16="http://schemas.microsoft.com/office/drawing/2014/main" id="{3713FCCE-9070-AC32-39FE-A8541738D867}"/>
              </a:ext>
            </a:extLst>
          </p:cNvPr>
          <p:cNvSpPr/>
          <p:nvPr userDrawn="1"/>
        </p:nvSpPr>
        <p:spPr>
          <a:xfrm>
            <a:off x="591715" y="2359218"/>
            <a:ext cx="1835758" cy="1838425"/>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2">
            <a:extLst>
              <a:ext uri="{FF2B5EF4-FFF2-40B4-BE49-F238E27FC236}">
                <a16:creationId xmlns:a16="http://schemas.microsoft.com/office/drawing/2014/main" id="{E69645E4-C328-4864-DBFA-ED12C94BAB96}"/>
              </a:ext>
            </a:extLst>
          </p:cNvPr>
          <p:cNvSpPr>
            <a:spLocks noGrp="1"/>
          </p:cNvSpPr>
          <p:nvPr>
            <p:ph type="pic" sz="quarter" idx="12"/>
          </p:nvPr>
        </p:nvSpPr>
        <p:spPr>
          <a:xfrm>
            <a:off x="693746" y="2461397"/>
            <a:ext cx="1631696" cy="1634067"/>
          </a:xfrm>
          <a:ln w="57150" cap="rnd">
            <a:noFill/>
          </a:ln>
        </p:spPr>
        <p:txBody>
          <a:bodyPr/>
          <a:lstStyle/>
          <a:p>
            <a:r>
              <a:rPr lang="en-US"/>
              <a:t>Click icon to add picture</a:t>
            </a:r>
          </a:p>
        </p:txBody>
      </p:sp>
      <p:sp>
        <p:nvSpPr>
          <p:cNvPr id="8" name="Text Placeholder 17">
            <a:extLst>
              <a:ext uri="{FF2B5EF4-FFF2-40B4-BE49-F238E27FC236}">
                <a16:creationId xmlns:a16="http://schemas.microsoft.com/office/drawing/2014/main" id="{DE21EC02-3637-8B75-04FD-587D4E0EC06E}"/>
              </a:ext>
            </a:extLst>
          </p:cNvPr>
          <p:cNvSpPr>
            <a:spLocks noGrp="1"/>
          </p:cNvSpPr>
          <p:nvPr>
            <p:ph type="body" sz="quarter" idx="24" hasCustomPrompt="1"/>
          </p:nvPr>
        </p:nvSpPr>
        <p:spPr>
          <a:xfrm>
            <a:off x="2712104" y="4391013"/>
            <a:ext cx="1679972" cy="467900"/>
          </a:xfrm>
        </p:spPr>
        <p:txBody>
          <a:bodyPr>
            <a:normAutofit/>
          </a:bodyPr>
          <a:lstStyle>
            <a:lvl1pPr marL="0" indent="0" algn="ctr">
              <a:buFontTx/>
              <a:buNone/>
              <a:defRPr sz="1500" b="1">
                <a:solidFill>
                  <a:schemeClr val="bg1"/>
                </a:solidFill>
              </a:defRPr>
            </a:lvl1pPr>
          </a:lstStyle>
          <a:p>
            <a:pPr lvl="0"/>
            <a:r>
              <a:rPr lang="en-US" dirty="0"/>
              <a:t>FN LN</a:t>
            </a:r>
          </a:p>
        </p:txBody>
      </p:sp>
      <p:sp>
        <p:nvSpPr>
          <p:cNvPr id="12" name="Text Placeholder 17">
            <a:extLst>
              <a:ext uri="{FF2B5EF4-FFF2-40B4-BE49-F238E27FC236}">
                <a16:creationId xmlns:a16="http://schemas.microsoft.com/office/drawing/2014/main" id="{A5A17637-9336-EBE2-F102-3C6EFCC19B8B}"/>
              </a:ext>
            </a:extLst>
          </p:cNvPr>
          <p:cNvSpPr>
            <a:spLocks noGrp="1"/>
          </p:cNvSpPr>
          <p:nvPr>
            <p:ph type="body" sz="quarter" idx="25" hasCustomPrompt="1"/>
          </p:nvPr>
        </p:nvSpPr>
        <p:spPr>
          <a:xfrm>
            <a:off x="2712104" y="4900422"/>
            <a:ext cx="1679972" cy="682938"/>
          </a:xfrm>
        </p:spPr>
        <p:txBody>
          <a:bodyPr>
            <a:normAutofit/>
          </a:bodyPr>
          <a:lstStyle>
            <a:lvl1pPr marL="0" indent="0" algn="ctr">
              <a:buFontTx/>
              <a:buNone/>
              <a:defRPr sz="1500" b="0">
                <a:solidFill>
                  <a:schemeClr val="bg1"/>
                </a:solidFill>
              </a:defRPr>
            </a:lvl1pPr>
          </a:lstStyle>
          <a:p>
            <a:pPr lvl="0"/>
            <a:r>
              <a:rPr lang="en-US" dirty="0"/>
              <a:t>Title</a:t>
            </a:r>
          </a:p>
        </p:txBody>
      </p:sp>
      <p:sp>
        <p:nvSpPr>
          <p:cNvPr id="13" name="Rounded Rectangle 12">
            <a:extLst>
              <a:ext uri="{FF2B5EF4-FFF2-40B4-BE49-F238E27FC236}">
                <a16:creationId xmlns:a16="http://schemas.microsoft.com/office/drawing/2014/main" id="{358ED39D-B489-FE57-1F07-E742F2E7906B}"/>
              </a:ext>
            </a:extLst>
          </p:cNvPr>
          <p:cNvSpPr/>
          <p:nvPr userDrawn="1"/>
        </p:nvSpPr>
        <p:spPr>
          <a:xfrm>
            <a:off x="2634211" y="2359218"/>
            <a:ext cx="1835758" cy="1838425"/>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Picture Placeholder 2">
            <a:extLst>
              <a:ext uri="{FF2B5EF4-FFF2-40B4-BE49-F238E27FC236}">
                <a16:creationId xmlns:a16="http://schemas.microsoft.com/office/drawing/2014/main" id="{07CDB5A3-E684-CE83-8029-4EB4656DB8B0}"/>
              </a:ext>
            </a:extLst>
          </p:cNvPr>
          <p:cNvSpPr>
            <a:spLocks noGrp="1"/>
          </p:cNvSpPr>
          <p:nvPr>
            <p:ph type="pic" sz="quarter" idx="26"/>
          </p:nvPr>
        </p:nvSpPr>
        <p:spPr>
          <a:xfrm>
            <a:off x="2736242" y="2461397"/>
            <a:ext cx="1631696" cy="1634067"/>
          </a:xfrm>
          <a:ln w="57150" cap="rnd">
            <a:noFill/>
          </a:ln>
        </p:spPr>
        <p:txBody>
          <a:bodyPr/>
          <a:lstStyle/>
          <a:p>
            <a:r>
              <a:rPr lang="en-US"/>
              <a:t>Click icon to add picture</a:t>
            </a:r>
          </a:p>
        </p:txBody>
      </p:sp>
      <p:sp>
        <p:nvSpPr>
          <p:cNvPr id="15" name="Text Placeholder 17">
            <a:extLst>
              <a:ext uri="{FF2B5EF4-FFF2-40B4-BE49-F238E27FC236}">
                <a16:creationId xmlns:a16="http://schemas.microsoft.com/office/drawing/2014/main" id="{185C198C-414B-92CF-9084-2F2572792BE7}"/>
              </a:ext>
            </a:extLst>
          </p:cNvPr>
          <p:cNvSpPr>
            <a:spLocks noGrp="1"/>
          </p:cNvSpPr>
          <p:nvPr>
            <p:ph type="body" sz="quarter" idx="27" hasCustomPrompt="1"/>
          </p:nvPr>
        </p:nvSpPr>
        <p:spPr>
          <a:xfrm>
            <a:off x="4754600" y="4391013"/>
            <a:ext cx="1679972" cy="467900"/>
          </a:xfrm>
        </p:spPr>
        <p:txBody>
          <a:bodyPr>
            <a:normAutofit/>
          </a:bodyPr>
          <a:lstStyle>
            <a:lvl1pPr marL="0" indent="0" algn="ctr">
              <a:buFontTx/>
              <a:buNone/>
              <a:defRPr sz="1500" b="1">
                <a:solidFill>
                  <a:schemeClr val="bg1"/>
                </a:solidFill>
              </a:defRPr>
            </a:lvl1pPr>
          </a:lstStyle>
          <a:p>
            <a:pPr lvl="0"/>
            <a:r>
              <a:rPr lang="en-US" dirty="0"/>
              <a:t>FN LN</a:t>
            </a:r>
          </a:p>
        </p:txBody>
      </p:sp>
      <p:sp>
        <p:nvSpPr>
          <p:cNvPr id="16" name="Text Placeholder 17">
            <a:extLst>
              <a:ext uri="{FF2B5EF4-FFF2-40B4-BE49-F238E27FC236}">
                <a16:creationId xmlns:a16="http://schemas.microsoft.com/office/drawing/2014/main" id="{485A5D13-84AF-6C0E-1F9D-F88E37372F5B}"/>
              </a:ext>
            </a:extLst>
          </p:cNvPr>
          <p:cNvSpPr>
            <a:spLocks noGrp="1"/>
          </p:cNvSpPr>
          <p:nvPr>
            <p:ph type="body" sz="quarter" idx="28" hasCustomPrompt="1"/>
          </p:nvPr>
        </p:nvSpPr>
        <p:spPr>
          <a:xfrm>
            <a:off x="4754600" y="4900422"/>
            <a:ext cx="1679972" cy="682938"/>
          </a:xfrm>
        </p:spPr>
        <p:txBody>
          <a:bodyPr>
            <a:normAutofit/>
          </a:bodyPr>
          <a:lstStyle>
            <a:lvl1pPr marL="0" indent="0" algn="ctr">
              <a:buFontTx/>
              <a:buNone/>
              <a:defRPr sz="1500" b="0">
                <a:solidFill>
                  <a:schemeClr val="bg1"/>
                </a:solidFill>
              </a:defRPr>
            </a:lvl1pPr>
          </a:lstStyle>
          <a:p>
            <a:pPr lvl="0"/>
            <a:r>
              <a:rPr lang="en-US" dirty="0"/>
              <a:t>Title</a:t>
            </a:r>
          </a:p>
        </p:txBody>
      </p:sp>
      <p:sp>
        <p:nvSpPr>
          <p:cNvPr id="17" name="Rounded Rectangle 16">
            <a:extLst>
              <a:ext uri="{FF2B5EF4-FFF2-40B4-BE49-F238E27FC236}">
                <a16:creationId xmlns:a16="http://schemas.microsoft.com/office/drawing/2014/main" id="{32D095D2-B65F-4B88-42FA-F86C800F7962}"/>
              </a:ext>
            </a:extLst>
          </p:cNvPr>
          <p:cNvSpPr/>
          <p:nvPr userDrawn="1"/>
        </p:nvSpPr>
        <p:spPr>
          <a:xfrm>
            <a:off x="4676707" y="2359218"/>
            <a:ext cx="1835758" cy="1838425"/>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Picture Placeholder 2">
            <a:extLst>
              <a:ext uri="{FF2B5EF4-FFF2-40B4-BE49-F238E27FC236}">
                <a16:creationId xmlns:a16="http://schemas.microsoft.com/office/drawing/2014/main" id="{FD977295-9641-1848-81D4-7A3698DBC5BF}"/>
              </a:ext>
            </a:extLst>
          </p:cNvPr>
          <p:cNvSpPr>
            <a:spLocks noGrp="1"/>
          </p:cNvSpPr>
          <p:nvPr>
            <p:ph type="pic" sz="quarter" idx="29"/>
          </p:nvPr>
        </p:nvSpPr>
        <p:spPr>
          <a:xfrm>
            <a:off x="4778738" y="2461397"/>
            <a:ext cx="1631696" cy="1634067"/>
          </a:xfrm>
          <a:ln w="57150" cap="rnd">
            <a:noFill/>
          </a:ln>
        </p:spPr>
        <p:txBody>
          <a:bodyPr/>
          <a:lstStyle/>
          <a:p>
            <a:r>
              <a:rPr lang="en-US"/>
              <a:t>Click icon to add picture</a:t>
            </a:r>
          </a:p>
        </p:txBody>
      </p:sp>
      <p:sp>
        <p:nvSpPr>
          <p:cNvPr id="23" name="Text Placeholder 17">
            <a:extLst>
              <a:ext uri="{FF2B5EF4-FFF2-40B4-BE49-F238E27FC236}">
                <a16:creationId xmlns:a16="http://schemas.microsoft.com/office/drawing/2014/main" id="{BFB98E52-597A-69BC-3FE9-3C0EAE865D5B}"/>
              </a:ext>
            </a:extLst>
          </p:cNvPr>
          <p:cNvSpPr>
            <a:spLocks noGrp="1"/>
          </p:cNvSpPr>
          <p:nvPr>
            <p:ph type="body" sz="quarter" idx="30" hasCustomPrompt="1"/>
          </p:nvPr>
        </p:nvSpPr>
        <p:spPr>
          <a:xfrm>
            <a:off x="6794420" y="4391013"/>
            <a:ext cx="1679972" cy="467900"/>
          </a:xfrm>
        </p:spPr>
        <p:txBody>
          <a:bodyPr>
            <a:normAutofit/>
          </a:bodyPr>
          <a:lstStyle>
            <a:lvl1pPr marL="0" indent="0" algn="ctr">
              <a:buFontTx/>
              <a:buNone/>
              <a:defRPr sz="1500" b="1">
                <a:solidFill>
                  <a:schemeClr val="bg1"/>
                </a:solidFill>
              </a:defRPr>
            </a:lvl1pPr>
          </a:lstStyle>
          <a:p>
            <a:pPr lvl="0"/>
            <a:r>
              <a:rPr lang="en-US" dirty="0"/>
              <a:t>FN LN</a:t>
            </a:r>
          </a:p>
        </p:txBody>
      </p:sp>
      <p:sp>
        <p:nvSpPr>
          <p:cNvPr id="24" name="Text Placeholder 17">
            <a:extLst>
              <a:ext uri="{FF2B5EF4-FFF2-40B4-BE49-F238E27FC236}">
                <a16:creationId xmlns:a16="http://schemas.microsoft.com/office/drawing/2014/main" id="{4A1FBE3A-C48E-AA5C-BE6E-65F5F7CF9501}"/>
              </a:ext>
            </a:extLst>
          </p:cNvPr>
          <p:cNvSpPr>
            <a:spLocks noGrp="1"/>
          </p:cNvSpPr>
          <p:nvPr>
            <p:ph type="body" sz="quarter" idx="31" hasCustomPrompt="1"/>
          </p:nvPr>
        </p:nvSpPr>
        <p:spPr>
          <a:xfrm>
            <a:off x="6794420" y="4900422"/>
            <a:ext cx="1679972" cy="682938"/>
          </a:xfrm>
        </p:spPr>
        <p:txBody>
          <a:bodyPr>
            <a:normAutofit/>
          </a:bodyPr>
          <a:lstStyle>
            <a:lvl1pPr marL="0" indent="0" algn="ctr">
              <a:buFontTx/>
              <a:buNone/>
              <a:defRPr sz="1500" b="0">
                <a:solidFill>
                  <a:schemeClr val="bg1"/>
                </a:solidFill>
              </a:defRPr>
            </a:lvl1pPr>
          </a:lstStyle>
          <a:p>
            <a:pPr lvl="0"/>
            <a:r>
              <a:rPr lang="en-US" dirty="0"/>
              <a:t>Title</a:t>
            </a:r>
          </a:p>
        </p:txBody>
      </p:sp>
      <p:sp>
        <p:nvSpPr>
          <p:cNvPr id="25" name="Rounded Rectangle 24">
            <a:extLst>
              <a:ext uri="{FF2B5EF4-FFF2-40B4-BE49-F238E27FC236}">
                <a16:creationId xmlns:a16="http://schemas.microsoft.com/office/drawing/2014/main" id="{A3A0EE93-0898-A359-1351-4FCBD87F1515}"/>
              </a:ext>
            </a:extLst>
          </p:cNvPr>
          <p:cNvSpPr/>
          <p:nvPr userDrawn="1"/>
        </p:nvSpPr>
        <p:spPr>
          <a:xfrm>
            <a:off x="6716527" y="2359218"/>
            <a:ext cx="1835758" cy="1838425"/>
          </a:xfrm>
          <a:prstGeom prst="roundRect">
            <a:avLst>
              <a:gd name="adj" fmla="val 54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Picture Placeholder 2">
            <a:extLst>
              <a:ext uri="{FF2B5EF4-FFF2-40B4-BE49-F238E27FC236}">
                <a16:creationId xmlns:a16="http://schemas.microsoft.com/office/drawing/2014/main" id="{AFD3E985-7EA6-1011-D72B-FE7878FB2572}"/>
              </a:ext>
            </a:extLst>
          </p:cNvPr>
          <p:cNvSpPr>
            <a:spLocks noGrp="1"/>
          </p:cNvSpPr>
          <p:nvPr>
            <p:ph type="pic" sz="quarter" idx="32"/>
          </p:nvPr>
        </p:nvSpPr>
        <p:spPr>
          <a:xfrm>
            <a:off x="6818558" y="2461397"/>
            <a:ext cx="1631696" cy="1634067"/>
          </a:xfrm>
          <a:ln w="57150" cap="rnd">
            <a:noFill/>
          </a:ln>
        </p:spPr>
        <p:txBody>
          <a:bodyPr/>
          <a:lstStyle/>
          <a:p>
            <a:r>
              <a:rPr lang="en-US"/>
              <a:t>Click icon to add picture</a:t>
            </a:r>
          </a:p>
        </p:txBody>
      </p:sp>
      <p:pic>
        <p:nvPicPr>
          <p:cNvPr id="35" name="Picture 34" descr="A green and white circle with a map and text&#10;&#10;AI-generated content may be incorrect.">
            <a:extLst>
              <a:ext uri="{FF2B5EF4-FFF2-40B4-BE49-F238E27FC236}">
                <a16:creationId xmlns:a16="http://schemas.microsoft.com/office/drawing/2014/main" id="{1C0E79B4-137B-3F2F-71D6-0C0F56F6C186}"/>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3285956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0EF7-F118-10B3-E75D-21150F4D58E8}"/>
              </a:ext>
            </a:extLst>
          </p:cNvPr>
          <p:cNvSpPr>
            <a:spLocks noGrp="1"/>
          </p:cNvSpPr>
          <p:nvPr>
            <p:ph type="title"/>
          </p:nvPr>
        </p:nvSpPr>
        <p:spPr/>
        <p:txBody>
          <a:bodyPr/>
          <a:lstStyle>
            <a:lvl1pPr>
              <a:defRPr>
                <a:solidFill>
                  <a:srgbClr val="165F3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8CC4071-6D3E-8196-E9C7-76C69939EA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EDA1583-1966-7C0D-0EB6-3F12ACF1727F}"/>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914FCD24-29D8-D0E7-AD2D-4D2D7A137E09}"/>
              </a:ext>
            </a:extLst>
          </p:cNvPr>
          <p:cNvSpPr>
            <a:spLocks noGrp="1"/>
          </p:cNvSpPr>
          <p:nvPr>
            <p:ph type="sldNum" sz="quarter" idx="12"/>
          </p:nvPr>
        </p:nvSpPr>
        <p:spPr>
          <a:xfrm>
            <a:off x="7010400" y="6356351"/>
            <a:ext cx="2057400" cy="365125"/>
          </a:xfrm>
          <a:prstGeom prst="rect">
            <a:avLst/>
          </a:prstGeom>
        </p:spPr>
        <p:txBody>
          <a:bodyPr/>
          <a:lstStyle/>
          <a:p>
            <a:fld id="{A90DFA2A-55B7-4A28-8F60-780F80B60C4D}" type="slidenum">
              <a:rPr lang="en-US" smtClean="0"/>
              <a:t>‹#›</a:t>
            </a:fld>
            <a:endParaRPr lang="en-US"/>
          </a:p>
        </p:txBody>
      </p:sp>
    </p:spTree>
    <p:extLst>
      <p:ext uri="{BB962C8B-B14F-4D97-AF65-F5344CB8AC3E}">
        <p14:creationId xmlns:p14="http://schemas.microsoft.com/office/powerpoint/2010/main" val="2647772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nd Photo Spread - A">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94AEF9-14E9-683D-EC45-825E87F8444C}"/>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Text and photo spread slide</a:t>
            </a:r>
          </a:p>
        </p:txBody>
      </p:sp>
      <p:sp>
        <p:nvSpPr>
          <p:cNvPr id="8" name="Content Placeholder 2">
            <a:extLst>
              <a:ext uri="{FF2B5EF4-FFF2-40B4-BE49-F238E27FC236}">
                <a16:creationId xmlns:a16="http://schemas.microsoft.com/office/drawing/2014/main" id="{2F5DEA0C-D45E-F6D7-04B6-02F381B90308}"/>
              </a:ext>
            </a:extLst>
          </p:cNvPr>
          <p:cNvSpPr>
            <a:spLocks noGrp="1"/>
          </p:cNvSpPr>
          <p:nvPr>
            <p:ph sz="half" idx="1" hasCustomPrompt="1"/>
          </p:nvPr>
        </p:nvSpPr>
        <p:spPr>
          <a:xfrm>
            <a:off x="628650" y="1740960"/>
            <a:ext cx="2392577" cy="4351338"/>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On this slide, you can include text and a photo collage.</a:t>
            </a:r>
          </a:p>
        </p:txBody>
      </p:sp>
      <p:sp>
        <p:nvSpPr>
          <p:cNvPr id="3" name="Picture Placeholder 2">
            <a:extLst>
              <a:ext uri="{FF2B5EF4-FFF2-40B4-BE49-F238E27FC236}">
                <a16:creationId xmlns:a16="http://schemas.microsoft.com/office/drawing/2014/main" id="{76EFA7E8-E57E-618C-0ABF-B899C19636D4}"/>
              </a:ext>
            </a:extLst>
          </p:cNvPr>
          <p:cNvSpPr>
            <a:spLocks noGrp="1"/>
          </p:cNvSpPr>
          <p:nvPr>
            <p:ph type="pic" sz="quarter" idx="10"/>
          </p:nvPr>
        </p:nvSpPr>
        <p:spPr>
          <a:xfrm>
            <a:off x="3280174" y="1741488"/>
            <a:ext cx="3040856" cy="2273300"/>
          </a:xfrm>
          <a:noFill/>
          <a:ln w="76200">
            <a:solidFill>
              <a:schemeClr val="accent2"/>
            </a:solidFill>
          </a:ln>
        </p:spPr>
        <p:txBody>
          <a:bodyPr/>
          <a:lstStyle/>
          <a:p>
            <a:r>
              <a:rPr lang="en-US"/>
              <a:t>Click icon to add picture</a:t>
            </a:r>
          </a:p>
        </p:txBody>
      </p:sp>
      <p:sp>
        <p:nvSpPr>
          <p:cNvPr id="4" name="Picture Placeholder 2">
            <a:extLst>
              <a:ext uri="{FF2B5EF4-FFF2-40B4-BE49-F238E27FC236}">
                <a16:creationId xmlns:a16="http://schemas.microsoft.com/office/drawing/2014/main" id="{F070CF2E-767C-56E1-6AE5-B1195410C061}"/>
              </a:ext>
            </a:extLst>
          </p:cNvPr>
          <p:cNvSpPr>
            <a:spLocks noGrp="1"/>
          </p:cNvSpPr>
          <p:nvPr>
            <p:ph type="pic" sz="quarter" idx="11"/>
          </p:nvPr>
        </p:nvSpPr>
        <p:spPr>
          <a:xfrm>
            <a:off x="5973419" y="2327865"/>
            <a:ext cx="2683307" cy="3373851"/>
          </a:xfrm>
          <a:noFill/>
          <a:ln w="76200">
            <a:solidFill>
              <a:schemeClr val="accent2"/>
            </a:solidFill>
          </a:ln>
        </p:spPr>
        <p:txBody>
          <a:bodyPr/>
          <a:lstStyle/>
          <a:p>
            <a:r>
              <a:rPr lang="en-US"/>
              <a:t>Click icon to add picture</a:t>
            </a:r>
          </a:p>
        </p:txBody>
      </p:sp>
      <p:sp>
        <p:nvSpPr>
          <p:cNvPr id="5" name="Picture Placeholder 2">
            <a:extLst>
              <a:ext uri="{FF2B5EF4-FFF2-40B4-BE49-F238E27FC236}">
                <a16:creationId xmlns:a16="http://schemas.microsoft.com/office/drawing/2014/main" id="{53C5F077-793A-2B49-59BB-A6AC0E648897}"/>
              </a:ext>
            </a:extLst>
          </p:cNvPr>
          <p:cNvSpPr>
            <a:spLocks noGrp="1"/>
          </p:cNvSpPr>
          <p:nvPr>
            <p:ph type="pic" sz="quarter" idx="12"/>
          </p:nvPr>
        </p:nvSpPr>
        <p:spPr>
          <a:xfrm>
            <a:off x="3448878" y="3692837"/>
            <a:ext cx="2683307" cy="2399462"/>
          </a:xfrm>
          <a:noFill/>
          <a:ln w="76200">
            <a:solidFill>
              <a:schemeClr val="accent2"/>
            </a:solidFill>
          </a:ln>
        </p:spPr>
        <p:txBody>
          <a:bodyPr/>
          <a:lstStyle/>
          <a:p>
            <a:r>
              <a:rPr lang="en-US"/>
              <a:t>Click icon to add picture</a:t>
            </a:r>
          </a:p>
        </p:txBody>
      </p:sp>
      <p:pic>
        <p:nvPicPr>
          <p:cNvPr id="6" name="Picture 5" descr="A green and white circle with a map and text&#10;&#10;AI-generated content may be incorrect.">
            <a:extLst>
              <a:ext uri="{FF2B5EF4-FFF2-40B4-BE49-F238E27FC236}">
                <a16:creationId xmlns:a16="http://schemas.microsoft.com/office/drawing/2014/main" id="{DA846239-CB13-3AC7-CC2D-1AD4DD8D67AE}"/>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3519219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nd Photo Spread - B">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94AEF9-14E9-683D-EC45-825E87F8444C}"/>
              </a:ext>
            </a:extLst>
          </p:cNvPr>
          <p:cNvSpPr>
            <a:spLocks noGrp="1"/>
          </p:cNvSpPr>
          <p:nvPr>
            <p:ph type="title" hasCustomPrompt="1"/>
          </p:nvPr>
        </p:nvSpPr>
        <p:spPr>
          <a:xfrm>
            <a:off x="628650" y="244810"/>
            <a:ext cx="7886700" cy="1325563"/>
          </a:xfrm>
        </p:spPr>
        <p:txBody>
          <a:bodyPr>
            <a:noAutofit/>
          </a:bodyPr>
          <a:lstStyle>
            <a:lvl1pPr>
              <a:defRPr sz="3000" spc="-113">
                <a:solidFill>
                  <a:schemeClr val="tx1"/>
                </a:solidFill>
              </a:defRPr>
            </a:lvl1pPr>
          </a:lstStyle>
          <a:p>
            <a:r>
              <a:rPr lang="en-US" dirty="0"/>
              <a:t>Text and photo spread slide</a:t>
            </a:r>
          </a:p>
        </p:txBody>
      </p:sp>
      <p:sp>
        <p:nvSpPr>
          <p:cNvPr id="8" name="Content Placeholder 2">
            <a:extLst>
              <a:ext uri="{FF2B5EF4-FFF2-40B4-BE49-F238E27FC236}">
                <a16:creationId xmlns:a16="http://schemas.microsoft.com/office/drawing/2014/main" id="{2F5DEA0C-D45E-F6D7-04B6-02F381B90308}"/>
              </a:ext>
            </a:extLst>
          </p:cNvPr>
          <p:cNvSpPr>
            <a:spLocks noGrp="1"/>
          </p:cNvSpPr>
          <p:nvPr>
            <p:ph sz="half" idx="1" hasCustomPrompt="1"/>
          </p:nvPr>
        </p:nvSpPr>
        <p:spPr>
          <a:xfrm>
            <a:off x="628650" y="1740960"/>
            <a:ext cx="2392577" cy="4351338"/>
          </a:xfrm>
        </p:spPr>
        <p:txBody>
          <a:bodyPr>
            <a:noAutofit/>
          </a:bodyPr>
          <a:lstStyle>
            <a:lvl1pPr marL="0" indent="0">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On this slide, you can include text and a photo collage.</a:t>
            </a:r>
          </a:p>
        </p:txBody>
      </p:sp>
      <p:sp>
        <p:nvSpPr>
          <p:cNvPr id="3" name="Picture Placeholder 2">
            <a:extLst>
              <a:ext uri="{FF2B5EF4-FFF2-40B4-BE49-F238E27FC236}">
                <a16:creationId xmlns:a16="http://schemas.microsoft.com/office/drawing/2014/main" id="{76EFA7E8-E57E-618C-0ABF-B899C19636D4}"/>
              </a:ext>
            </a:extLst>
          </p:cNvPr>
          <p:cNvSpPr>
            <a:spLocks noGrp="1"/>
          </p:cNvSpPr>
          <p:nvPr>
            <p:ph type="pic" sz="quarter" idx="10"/>
          </p:nvPr>
        </p:nvSpPr>
        <p:spPr>
          <a:xfrm>
            <a:off x="3280174" y="1741488"/>
            <a:ext cx="3040856" cy="2273300"/>
          </a:xfrm>
          <a:noFill/>
          <a:ln w="76200">
            <a:solidFill>
              <a:schemeClr val="accent1"/>
            </a:solidFill>
          </a:ln>
        </p:spPr>
        <p:txBody>
          <a:bodyPr/>
          <a:lstStyle/>
          <a:p>
            <a:r>
              <a:rPr lang="en-US"/>
              <a:t>Click icon to add picture</a:t>
            </a:r>
          </a:p>
        </p:txBody>
      </p:sp>
      <p:sp>
        <p:nvSpPr>
          <p:cNvPr id="4" name="Picture Placeholder 2">
            <a:extLst>
              <a:ext uri="{FF2B5EF4-FFF2-40B4-BE49-F238E27FC236}">
                <a16:creationId xmlns:a16="http://schemas.microsoft.com/office/drawing/2014/main" id="{F070CF2E-767C-56E1-6AE5-B1195410C061}"/>
              </a:ext>
            </a:extLst>
          </p:cNvPr>
          <p:cNvSpPr>
            <a:spLocks noGrp="1"/>
          </p:cNvSpPr>
          <p:nvPr>
            <p:ph type="pic" sz="quarter" idx="11"/>
          </p:nvPr>
        </p:nvSpPr>
        <p:spPr>
          <a:xfrm>
            <a:off x="5973419" y="2327865"/>
            <a:ext cx="2683307" cy="3373851"/>
          </a:xfrm>
          <a:noFill/>
          <a:ln w="76200">
            <a:solidFill>
              <a:schemeClr val="accent1"/>
            </a:solidFill>
          </a:ln>
        </p:spPr>
        <p:txBody>
          <a:bodyPr/>
          <a:lstStyle/>
          <a:p>
            <a:r>
              <a:rPr lang="en-US"/>
              <a:t>Click icon to add picture</a:t>
            </a:r>
          </a:p>
        </p:txBody>
      </p:sp>
      <p:sp>
        <p:nvSpPr>
          <p:cNvPr id="5" name="Picture Placeholder 2">
            <a:extLst>
              <a:ext uri="{FF2B5EF4-FFF2-40B4-BE49-F238E27FC236}">
                <a16:creationId xmlns:a16="http://schemas.microsoft.com/office/drawing/2014/main" id="{53C5F077-793A-2B49-59BB-A6AC0E648897}"/>
              </a:ext>
            </a:extLst>
          </p:cNvPr>
          <p:cNvSpPr>
            <a:spLocks noGrp="1"/>
          </p:cNvSpPr>
          <p:nvPr>
            <p:ph type="pic" sz="quarter" idx="12"/>
          </p:nvPr>
        </p:nvSpPr>
        <p:spPr>
          <a:xfrm>
            <a:off x="3448878" y="3692837"/>
            <a:ext cx="2683307" cy="2399462"/>
          </a:xfrm>
          <a:noFill/>
          <a:ln w="76200">
            <a:solidFill>
              <a:schemeClr val="accent1"/>
            </a:solidFill>
          </a:ln>
        </p:spPr>
        <p:txBody>
          <a:bodyPr/>
          <a:lstStyle/>
          <a:p>
            <a:r>
              <a:rPr lang="en-US"/>
              <a:t>Click icon to add picture</a:t>
            </a:r>
          </a:p>
        </p:txBody>
      </p:sp>
      <p:pic>
        <p:nvPicPr>
          <p:cNvPr id="6" name="Picture 5" descr="A green and white circle with a map and text&#10;&#10;AI-generated content may be incorrect.">
            <a:extLst>
              <a:ext uri="{FF2B5EF4-FFF2-40B4-BE49-F238E27FC236}">
                <a16:creationId xmlns:a16="http://schemas.microsoft.com/office/drawing/2014/main" id="{A51F96C1-407E-93DE-047D-EF198BE2142B}"/>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74559703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nd Photo Spread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7B62-40A5-CD9C-4297-954ADAD6068E}"/>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Text and photo spread slide</a:t>
            </a:r>
          </a:p>
        </p:txBody>
      </p:sp>
      <p:sp>
        <p:nvSpPr>
          <p:cNvPr id="3" name="Content Placeholder 2">
            <a:extLst>
              <a:ext uri="{FF2B5EF4-FFF2-40B4-BE49-F238E27FC236}">
                <a16:creationId xmlns:a16="http://schemas.microsoft.com/office/drawing/2014/main" id="{BA1DE336-59A6-FD59-2DB1-EB823FAE5BC0}"/>
              </a:ext>
            </a:extLst>
          </p:cNvPr>
          <p:cNvSpPr>
            <a:spLocks noGrp="1"/>
          </p:cNvSpPr>
          <p:nvPr>
            <p:ph sz="half" idx="1" hasCustomPrompt="1"/>
          </p:nvPr>
        </p:nvSpPr>
        <p:spPr>
          <a:xfrm>
            <a:off x="628650" y="1740960"/>
            <a:ext cx="2392577" cy="4351338"/>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On this slide, you can include text and a photo collage.</a:t>
            </a:r>
          </a:p>
        </p:txBody>
      </p:sp>
      <p:sp>
        <p:nvSpPr>
          <p:cNvPr id="9" name="Picture Placeholder 2">
            <a:extLst>
              <a:ext uri="{FF2B5EF4-FFF2-40B4-BE49-F238E27FC236}">
                <a16:creationId xmlns:a16="http://schemas.microsoft.com/office/drawing/2014/main" id="{5F861968-B812-5AB4-404E-64EE22105946}"/>
              </a:ext>
            </a:extLst>
          </p:cNvPr>
          <p:cNvSpPr>
            <a:spLocks noGrp="1"/>
          </p:cNvSpPr>
          <p:nvPr>
            <p:ph type="pic" sz="quarter" idx="10"/>
          </p:nvPr>
        </p:nvSpPr>
        <p:spPr>
          <a:xfrm>
            <a:off x="3280174" y="1741488"/>
            <a:ext cx="3040856" cy="2273300"/>
          </a:xfrm>
          <a:noFill/>
          <a:ln w="76200">
            <a:solidFill>
              <a:schemeClr val="accent2"/>
            </a:solidFill>
          </a:ln>
        </p:spPr>
        <p:txBody>
          <a:bodyPr/>
          <a:lstStyle/>
          <a:p>
            <a:r>
              <a:rPr lang="en-US"/>
              <a:t>Click icon to add picture</a:t>
            </a:r>
          </a:p>
        </p:txBody>
      </p:sp>
      <p:sp>
        <p:nvSpPr>
          <p:cNvPr id="10" name="Picture Placeholder 2">
            <a:extLst>
              <a:ext uri="{FF2B5EF4-FFF2-40B4-BE49-F238E27FC236}">
                <a16:creationId xmlns:a16="http://schemas.microsoft.com/office/drawing/2014/main" id="{69834DFE-FD35-F5C0-2775-A0801C8D96F3}"/>
              </a:ext>
            </a:extLst>
          </p:cNvPr>
          <p:cNvSpPr>
            <a:spLocks noGrp="1"/>
          </p:cNvSpPr>
          <p:nvPr>
            <p:ph type="pic" sz="quarter" idx="11"/>
          </p:nvPr>
        </p:nvSpPr>
        <p:spPr>
          <a:xfrm>
            <a:off x="5973419" y="2327865"/>
            <a:ext cx="2683307" cy="3373851"/>
          </a:xfrm>
          <a:noFill/>
          <a:ln w="76200">
            <a:solidFill>
              <a:schemeClr val="accent2"/>
            </a:solidFill>
          </a:ln>
        </p:spPr>
        <p:txBody>
          <a:bodyPr/>
          <a:lstStyle/>
          <a:p>
            <a:r>
              <a:rPr lang="en-US"/>
              <a:t>Click icon to add picture</a:t>
            </a:r>
          </a:p>
        </p:txBody>
      </p:sp>
      <p:sp>
        <p:nvSpPr>
          <p:cNvPr id="11" name="Picture Placeholder 2">
            <a:extLst>
              <a:ext uri="{FF2B5EF4-FFF2-40B4-BE49-F238E27FC236}">
                <a16:creationId xmlns:a16="http://schemas.microsoft.com/office/drawing/2014/main" id="{75F4D97C-D108-C3FF-7CF9-071CA81B5DF3}"/>
              </a:ext>
            </a:extLst>
          </p:cNvPr>
          <p:cNvSpPr>
            <a:spLocks noGrp="1"/>
          </p:cNvSpPr>
          <p:nvPr>
            <p:ph type="pic" sz="quarter" idx="12"/>
          </p:nvPr>
        </p:nvSpPr>
        <p:spPr>
          <a:xfrm>
            <a:off x="3448878" y="3692837"/>
            <a:ext cx="2683307" cy="2399462"/>
          </a:xfrm>
          <a:noFill/>
          <a:ln w="76200">
            <a:solidFill>
              <a:schemeClr val="accent2"/>
            </a:solidFill>
          </a:ln>
        </p:spPr>
        <p:txBody>
          <a:bodyPr/>
          <a:lstStyle/>
          <a:p>
            <a:r>
              <a:rPr lang="en-US"/>
              <a:t>Click icon to add picture</a:t>
            </a:r>
          </a:p>
        </p:txBody>
      </p:sp>
      <p:pic>
        <p:nvPicPr>
          <p:cNvPr id="5" name="Picture 4" descr="A green and white circle with a map and text&#10;&#10;AI-generated content may be incorrect.">
            <a:extLst>
              <a:ext uri="{FF2B5EF4-FFF2-40B4-BE49-F238E27FC236}">
                <a16:creationId xmlns:a16="http://schemas.microsoft.com/office/drawing/2014/main" id="{5F0E141B-493B-F7A5-CAC4-839854F60A94}"/>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330701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hoto Spread - A">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EFA7E8-E57E-618C-0ABF-B899C19636D4}"/>
              </a:ext>
            </a:extLst>
          </p:cNvPr>
          <p:cNvSpPr>
            <a:spLocks noGrp="1"/>
          </p:cNvSpPr>
          <p:nvPr>
            <p:ph type="pic" sz="quarter" idx="10"/>
          </p:nvPr>
        </p:nvSpPr>
        <p:spPr>
          <a:xfrm>
            <a:off x="433138" y="609600"/>
            <a:ext cx="5887892" cy="3405188"/>
          </a:xfrm>
          <a:noFill/>
          <a:ln w="76200">
            <a:solidFill>
              <a:schemeClr val="accent2"/>
            </a:solidFill>
          </a:ln>
        </p:spPr>
        <p:txBody>
          <a:bodyPr/>
          <a:lstStyle/>
          <a:p>
            <a:r>
              <a:rPr lang="en-US"/>
              <a:t>Click icon to add picture</a:t>
            </a:r>
          </a:p>
        </p:txBody>
      </p:sp>
      <p:sp>
        <p:nvSpPr>
          <p:cNvPr id="4" name="Picture Placeholder 2">
            <a:extLst>
              <a:ext uri="{FF2B5EF4-FFF2-40B4-BE49-F238E27FC236}">
                <a16:creationId xmlns:a16="http://schemas.microsoft.com/office/drawing/2014/main" id="{F070CF2E-767C-56E1-6AE5-B1195410C061}"/>
              </a:ext>
            </a:extLst>
          </p:cNvPr>
          <p:cNvSpPr>
            <a:spLocks noGrp="1"/>
          </p:cNvSpPr>
          <p:nvPr>
            <p:ph type="pic" sz="quarter" idx="11"/>
          </p:nvPr>
        </p:nvSpPr>
        <p:spPr>
          <a:xfrm>
            <a:off x="5702970" y="1732550"/>
            <a:ext cx="2911642" cy="4395537"/>
          </a:xfrm>
          <a:noFill/>
          <a:ln w="76200">
            <a:solidFill>
              <a:schemeClr val="accent2"/>
            </a:solidFill>
          </a:ln>
        </p:spPr>
        <p:txBody>
          <a:bodyPr/>
          <a:lstStyle/>
          <a:p>
            <a:r>
              <a:rPr lang="en-US"/>
              <a:t>Click icon to add picture</a:t>
            </a:r>
          </a:p>
        </p:txBody>
      </p:sp>
      <p:sp>
        <p:nvSpPr>
          <p:cNvPr id="5" name="Picture Placeholder 2">
            <a:extLst>
              <a:ext uri="{FF2B5EF4-FFF2-40B4-BE49-F238E27FC236}">
                <a16:creationId xmlns:a16="http://schemas.microsoft.com/office/drawing/2014/main" id="{53C5F077-793A-2B49-59BB-A6AC0E648897}"/>
              </a:ext>
            </a:extLst>
          </p:cNvPr>
          <p:cNvSpPr>
            <a:spLocks noGrp="1"/>
          </p:cNvSpPr>
          <p:nvPr>
            <p:ph type="pic" sz="quarter" idx="12"/>
          </p:nvPr>
        </p:nvSpPr>
        <p:spPr>
          <a:xfrm>
            <a:off x="722425" y="3673645"/>
            <a:ext cx="5195582" cy="2739499"/>
          </a:xfrm>
          <a:noFill/>
          <a:ln w="76200">
            <a:solidFill>
              <a:schemeClr val="accent2"/>
            </a:solidFill>
          </a:ln>
        </p:spPr>
        <p:txBody>
          <a:bodyPr/>
          <a:lstStyle/>
          <a:p>
            <a:r>
              <a:rPr lang="en-US"/>
              <a:t>Click icon to add picture</a:t>
            </a:r>
          </a:p>
        </p:txBody>
      </p:sp>
      <p:pic>
        <p:nvPicPr>
          <p:cNvPr id="6" name="Picture 5" descr="A green and white circle with a map and text&#10;&#10;AI-generated content may be incorrect.">
            <a:extLst>
              <a:ext uri="{FF2B5EF4-FFF2-40B4-BE49-F238E27FC236}">
                <a16:creationId xmlns:a16="http://schemas.microsoft.com/office/drawing/2014/main" id="{509D820B-0595-4D12-6BB1-BFEFD1A75C0D}"/>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220425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hoto Spread - B">
    <p:bg>
      <p:bgRef idx="1001">
        <a:schemeClr val="bg1"/>
      </p:bgRef>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2CF5269-FADE-A595-6160-B03339C1F035}"/>
              </a:ext>
            </a:extLst>
          </p:cNvPr>
          <p:cNvSpPr>
            <a:spLocks noGrp="1"/>
          </p:cNvSpPr>
          <p:nvPr>
            <p:ph type="pic" sz="quarter" idx="10"/>
          </p:nvPr>
        </p:nvSpPr>
        <p:spPr>
          <a:xfrm>
            <a:off x="433138" y="609600"/>
            <a:ext cx="5887892" cy="3405188"/>
          </a:xfrm>
          <a:noFill/>
          <a:ln w="76200">
            <a:solidFill>
              <a:schemeClr val="accent1"/>
            </a:solidFill>
          </a:ln>
        </p:spPr>
        <p:txBody>
          <a:bodyPr/>
          <a:lstStyle/>
          <a:p>
            <a:r>
              <a:rPr lang="en-US"/>
              <a:t>Click icon to add picture</a:t>
            </a:r>
          </a:p>
        </p:txBody>
      </p:sp>
      <p:sp>
        <p:nvSpPr>
          <p:cNvPr id="6" name="Picture Placeholder 2">
            <a:extLst>
              <a:ext uri="{FF2B5EF4-FFF2-40B4-BE49-F238E27FC236}">
                <a16:creationId xmlns:a16="http://schemas.microsoft.com/office/drawing/2014/main" id="{E71DB3DD-9EAB-B3A9-3DAA-06BF11F92AA3}"/>
              </a:ext>
            </a:extLst>
          </p:cNvPr>
          <p:cNvSpPr>
            <a:spLocks noGrp="1"/>
          </p:cNvSpPr>
          <p:nvPr>
            <p:ph type="pic" sz="quarter" idx="11"/>
          </p:nvPr>
        </p:nvSpPr>
        <p:spPr>
          <a:xfrm>
            <a:off x="5702970" y="1732550"/>
            <a:ext cx="2911642" cy="4395537"/>
          </a:xfrm>
          <a:noFill/>
          <a:ln w="76200">
            <a:solidFill>
              <a:schemeClr val="accent1"/>
            </a:solidFill>
          </a:ln>
        </p:spPr>
        <p:txBody>
          <a:bodyPr/>
          <a:lstStyle/>
          <a:p>
            <a:r>
              <a:rPr lang="en-US"/>
              <a:t>Click icon to add picture</a:t>
            </a:r>
          </a:p>
        </p:txBody>
      </p:sp>
      <p:sp>
        <p:nvSpPr>
          <p:cNvPr id="9" name="Picture Placeholder 2">
            <a:extLst>
              <a:ext uri="{FF2B5EF4-FFF2-40B4-BE49-F238E27FC236}">
                <a16:creationId xmlns:a16="http://schemas.microsoft.com/office/drawing/2014/main" id="{B1E6B661-A779-2E2F-977F-C36902771451}"/>
              </a:ext>
            </a:extLst>
          </p:cNvPr>
          <p:cNvSpPr>
            <a:spLocks noGrp="1"/>
          </p:cNvSpPr>
          <p:nvPr>
            <p:ph type="pic" sz="quarter" idx="12"/>
          </p:nvPr>
        </p:nvSpPr>
        <p:spPr>
          <a:xfrm>
            <a:off x="722425" y="3673645"/>
            <a:ext cx="5195582" cy="2739499"/>
          </a:xfrm>
          <a:noFill/>
          <a:ln w="76200">
            <a:solidFill>
              <a:schemeClr val="accent1"/>
            </a:solidFill>
          </a:ln>
        </p:spPr>
        <p:txBody>
          <a:bodyPr/>
          <a:lstStyle/>
          <a:p>
            <a:r>
              <a:rPr lang="en-US"/>
              <a:t>Click icon to add picture</a:t>
            </a:r>
          </a:p>
        </p:txBody>
      </p:sp>
      <p:pic>
        <p:nvPicPr>
          <p:cNvPr id="4" name="Picture 3" descr="A green and white circle with a map and text&#10;&#10;AI-generated content may be incorrect.">
            <a:extLst>
              <a:ext uri="{FF2B5EF4-FFF2-40B4-BE49-F238E27FC236}">
                <a16:creationId xmlns:a16="http://schemas.microsoft.com/office/drawing/2014/main" id="{428D8727-B3BC-F34C-6B32-60989059AB22}"/>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51605370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hoto Spread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6D054F0-E869-6E55-4741-C8D1F56925B7}"/>
              </a:ext>
            </a:extLst>
          </p:cNvPr>
          <p:cNvSpPr>
            <a:spLocks noGrp="1"/>
          </p:cNvSpPr>
          <p:nvPr>
            <p:ph type="pic" sz="quarter" idx="10"/>
          </p:nvPr>
        </p:nvSpPr>
        <p:spPr>
          <a:xfrm>
            <a:off x="433138" y="609600"/>
            <a:ext cx="5887892" cy="3405188"/>
          </a:xfrm>
          <a:noFill/>
          <a:ln w="76200">
            <a:solidFill>
              <a:schemeClr val="accent2"/>
            </a:solidFill>
          </a:ln>
        </p:spPr>
        <p:txBody>
          <a:bodyPr/>
          <a:lstStyle/>
          <a:p>
            <a:r>
              <a:rPr lang="en-US"/>
              <a:t>Click icon to add picture</a:t>
            </a:r>
          </a:p>
        </p:txBody>
      </p:sp>
      <p:sp>
        <p:nvSpPr>
          <p:cNvPr id="7" name="Picture Placeholder 2">
            <a:extLst>
              <a:ext uri="{FF2B5EF4-FFF2-40B4-BE49-F238E27FC236}">
                <a16:creationId xmlns:a16="http://schemas.microsoft.com/office/drawing/2014/main" id="{2E5F1FB3-2E4B-7533-5E9C-ADBD52E55FD6}"/>
              </a:ext>
            </a:extLst>
          </p:cNvPr>
          <p:cNvSpPr>
            <a:spLocks noGrp="1"/>
          </p:cNvSpPr>
          <p:nvPr>
            <p:ph type="pic" sz="quarter" idx="12"/>
          </p:nvPr>
        </p:nvSpPr>
        <p:spPr>
          <a:xfrm>
            <a:off x="722425" y="3673645"/>
            <a:ext cx="5195582" cy="2739499"/>
          </a:xfrm>
          <a:noFill/>
          <a:ln w="76200">
            <a:solidFill>
              <a:schemeClr val="accent2"/>
            </a:solidFill>
          </a:ln>
        </p:spPr>
        <p:txBody>
          <a:bodyPr/>
          <a:lstStyle/>
          <a:p>
            <a:r>
              <a:rPr lang="en-US"/>
              <a:t>Click icon to add picture</a:t>
            </a:r>
          </a:p>
        </p:txBody>
      </p:sp>
      <p:sp>
        <p:nvSpPr>
          <p:cNvPr id="12" name="Picture Placeholder 2">
            <a:extLst>
              <a:ext uri="{FF2B5EF4-FFF2-40B4-BE49-F238E27FC236}">
                <a16:creationId xmlns:a16="http://schemas.microsoft.com/office/drawing/2014/main" id="{A22BAA3E-E31D-3CF6-25E8-3D96D48EE7C9}"/>
              </a:ext>
            </a:extLst>
          </p:cNvPr>
          <p:cNvSpPr>
            <a:spLocks noGrp="1"/>
          </p:cNvSpPr>
          <p:nvPr>
            <p:ph type="pic" sz="quarter" idx="11"/>
          </p:nvPr>
        </p:nvSpPr>
        <p:spPr>
          <a:xfrm>
            <a:off x="5702970" y="1732550"/>
            <a:ext cx="2911642" cy="4395537"/>
          </a:xfrm>
          <a:noFill/>
          <a:ln w="76200">
            <a:solidFill>
              <a:schemeClr val="accent2"/>
            </a:solidFill>
          </a:ln>
        </p:spPr>
        <p:txBody>
          <a:bodyPr/>
          <a:lstStyle/>
          <a:p>
            <a:r>
              <a:rPr lang="en-US"/>
              <a:t>Click icon to add picture</a:t>
            </a:r>
          </a:p>
        </p:txBody>
      </p:sp>
      <p:pic>
        <p:nvPicPr>
          <p:cNvPr id="3" name="Picture 2" descr="A green and white circle with a map and text&#10;&#10;AI-generated content may be incorrect.">
            <a:extLst>
              <a:ext uri="{FF2B5EF4-FFF2-40B4-BE49-F238E27FC236}">
                <a16:creationId xmlns:a16="http://schemas.microsoft.com/office/drawing/2014/main" id="{AD00D540-9CA3-F967-BFCE-7AA7C90378A1}"/>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2777143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hart Template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72BBC-0400-C6D4-3A2B-27F83F6B64C8}"/>
              </a:ext>
            </a:extLst>
          </p:cNvPr>
          <p:cNvSpPr>
            <a:spLocks noGrp="1"/>
          </p:cNvSpPr>
          <p:nvPr>
            <p:ph type="title" hasCustomPrompt="1"/>
          </p:nvPr>
        </p:nvSpPr>
        <p:spPr>
          <a:xfrm>
            <a:off x="628650" y="244810"/>
            <a:ext cx="7886700" cy="1325563"/>
          </a:xfrm>
        </p:spPr>
        <p:txBody>
          <a:bodyPr>
            <a:noAutofit/>
          </a:bodyPr>
          <a:lstStyle>
            <a:lvl1pPr>
              <a:defRPr sz="3000" spc="-113"/>
            </a:lvl1pPr>
          </a:lstStyle>
          <a:p>
            <a:r>
              <a:rPr lang="en-US" dirty="0"/>
              <a:t>Insert chart title</a:t>
            </a:r>
          </a:p>
        </p:txBody>
      </p:sp>
      <p:sp>
        <p:nvSpPr>
          <p:cNvPr id="3" name="Content Placeholder 2">
            <a:extLst>
              <a:ext uri="{FF2B5EF4-FFF2-40B4-BE49-F238E27FC236}">
                <a16:creationId xmlns:a16="http://schemas.microsoft.com/office/drawing/2014/main" id="{A3DC6653-89A1-3B31-DB7A-B0C5C0CFC3F3}"/>
              </a:ext>
            </a:extLst>
          </p:cNvPr>
          <p:cNvSpPr>
            <a:spLocks noGrp="1"/>
          </p:cNvSpPr>
          <p:nvPr>
            <p:ph sz="half" idx="1" hasCustomPrompt="1"/>
          </p:nvPr>
        </p:nvSpPr>
        <p:spPr>
          <a:xfrm>
            <a:off x="628651" y="1740960"/>
            <a:ext cx="1949450" cy="4351338"/>
          </a:xfrm>
        </p:spPr>
        <p:txBody>
          <a:bodyPr>
            <a:noAutofit/>
          </a:bodyPr>
          <a:lstStyle>
            <a:lvl1pPr marL="0" indent="0">
              <a:lnSpc>
                <a:spcPct val="110000"/>
              </a:lnSpc>
              <a:buNone/>
              <a:defRPr sz="2000">
                <a:solidFill>
                  <a:schemeClr val="tx1"/>
                </a:solidFill>
              </a:defRPr>
            </a:lvl1pPr>
            <a:lvl2pPr marL="342892" indent="0">
              <a:buNone/>
              <a:defRPr>
                <a:solidFill>
                  <a:schemeClr val="tx1"/>
                </a:solidFill>
              </a:defRPr>
            </a:lvl2pPr>
            <a:lvl3pPr marL="685783" indent="0">
              <a:buNone/>
              <a:defRPr>
                <a:solidFill>
                  <a:schemeClr val="tx1"/>
                </a:solidFill>
              </a:defRPr>
            </a:lvl3pPr>
            <a:lvl4pPr marL="1028675" indent="0">
              <a:buNone/>
              <a:defRPr>
                <a:solidFill>
                  <a:schemeClr val="tx1"/>
                </a:solidFill>
              </a:defRPr>
            </a:lvl4pPr>
            <a:lvl5pPr marL="1371566" indent="0">
              <a:buNone/>
              <a:defRPr>
                <a:solidFill>
                  <a:schemeClr val="tx1"/>
                </a:solidFill>
              </a:defRPr>
            </a:lvl5pPr>
          </a:lstStyle>
          <a:p>
            <a:pPr lvl="0"/>
            <a:r>
              <a:rPr lang="en-US" dirty="0"/>
              <a:t>Insert text to accompany chart.</a:t>
            </a:r>
          </a:p>
        </p:txBody>
      </p:sp>
      <p:sp>
        <p:nvSpPr>
          <p:cNvPr id="4" name="Content Placeholder 3">
            <a:extLst>
              <a:ext uri="{FF2B5EF4-FFF2-40B4-BE49-F238E27FC236}">
                <a16:creationId xmlns:a16="http://schemas.microsoft.com/office/drawing/2014/main" id="{13D24F34-B3E7-D007-31C7-D486A507C7DE}"/>
              </a:ext>
            </a:extLst>
          </p:cNvPr>
          <p:cNvSpPr>
            <a:spLocks noGrp="1"/>
          </p:cNvSpPr>
          <p:nvPr>
            <p:ph sz="half" idx="2" hasCustomPrompt="1"/>
          </p:nvPr>
        </p:nvSpPr>
        <p:spPr>
          <a:xfrm>
            <a:off x="2730500" y="1740960"/>
            <a:ext cx="5784850" cy="4351338"/>
          </a:xfrm>
        </p:spPr>
        <p:txBody>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Insert chart</a:t>
            </a:r>
          </a:p>
        </p:txBody>
      </p:sp>
      <p:pic>
        <p:nvPicPr>
          <p:cNvPr id="7" name="Picture 6" descr="A green and white circle with a map and text&#10;&#10;AI-generated content may be incorrect.">
            <a:extLst>
              <a:ext uri="{FF2B5EF4-FFF2-40B4-BE49-F238E27FC236}">
                <a16:creationId xmlns:a16="http://schemas.microsoft.com/office/drawing/2014/main" id="{28249EB3-C7F2-E242-1BCF-6050C2F19651}"/>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3292641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Template - B">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740BA2D-910E-CE9E-DDD6-6CC20ACB3FAD}"/>
              </a:ext>
            </a:extLst>
          </p:cNvPr>
          <p:cNvSpPr>
            <a:spLocks noGrp="1"/>
          </p:cNvSpPr>
          <p:nvPr>
            <p:ph type="title" hasCustomPrompt="1"/>
          </p:nvPr>
        </p:nvSpPr>
        <p:spPr>
          <a:xfrm>
            <a:off x="628650" y="244810"/>
            <a:ext cx="7886700" cy="1325563"/>
          </a:xfrm>
        </p:spPr>
        <p:txBody>
          <a:bodyPr>
            <a:noAutofit/>
          </a:bodyPr>
          <a:lstStyle>
            <a:lvl1pPr>
              <a:defRPr sz="3000" spc="-113">
                <a:solidFill>
                  <a:schemeClr val="tx1"/>
                </a:solidFill>
              </a:defRPr>
            </a:lvl1pPr>
          </a:lstStyle>
          <a:p>
            <a:r>
              <a:rPr lang="en-US" dirty="0"/>
              <a:t>Insert chart title</a:t>
            </a:r>
          </a:p>
        </p:txBody>
      </p:sp>
      <p:sp>
        <p:nvSpPr>
          <p:cNvPr id="13" name="Content Placeholder 2">
            <a:extLst>
              <a:ext uri="{FF2B5EF4-FFF2-40B4-BE49-F238E27FC236}">
                <a16:creationId xmlns:a16="http://schemas.microsoft.com/office/drawing/2014/main" id="{F6D3DAD9-2EDA-FD9F-C275-165B8F20B7D4}"/>
              </a:ext>
            </a:extLst>
          </p:cNvPr>
          <p:cNvSpPr>
            <a:spLocks noGrp="1"/>
          </p:cNvSpPr>
          <p:nvPr>
            <p:ph sz="half" idx="1" hasCustomPrompt="1"/>
          </p:nvPr>
        </p:nvSpPr>
        <p:spPr>
          <a:xfrm>
            <a:off x="628650" y="1740960"/>
            <a:ext cx="4241524" cy="4351338"/>
          </a:xfrm>
        </p:spPr>
        <p:txBody>
          <a:bodyPr>
            <a:normAutofit/>
          </a:bodyPr>
          <a:lstStyle>
            <a:lvl1pPr marL="0" indent="0">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a:t>
            </a:r>
          </a:p>
        </p:txBody>
      </p:sp>
      <p:sp>
        <p:nvSpPr>
          <p:cNvPr id="14" name="Content Placeholder 3">
            <a:extLst>
              <a:ext uri="{FF2B5EF4-FFF2-40B4-BE49-F238E27FC236}">
                <a16:creationId xmlns:a16="http://schemas.microsoft.com/office/drawing/2014/main" id="{59B89CF7-412B-A7CB-3ED7-B7BF014F7AF2}"/>
              </a:ext>
            </a:extLst>
          </p:cNvPr>
          <p:cNvSpPr>
            <a:spLocks noGrp="1"/>
          </p:cNvSpPr>
          <p:nvPr>
            <p:ph sz="half" idx="2" hasCustomPrompt="1"/>
          </p:nvPr>
        </p:nvSpPr>
        <p:spPr>
          <a:xfrm>
            <a:off x="5108714" y="1740960"/>
            <a:ext cx="3406637" cy="4351338"/>
          </a:xfrm>
        </p:spPr>
        <p:txBody>
          <a:bodyPr>
            <a:noAutofit/>
          </a:bodyPr>
          <a:lstStyle>
            <a:lvl1pPr marL="0" indent="0">
              <a:buNone/>
              <a:defRPr sz="2000">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text to accompany chart. Please ensure that your graph is not awkwardly stretched and is in line with NCACC branded colors.</a:t>
            </a:r>
          </a:p>
          <a:p>
            <a:pPr lvl="0"/>
            <a:r>
              <a:rPr lang="en-US" dirty="0"/>
              <a:t>If you need assistance in creating a graph or chart, please reach out to the Communications team.</a:t>
            </a:r>
          </a:p>
        </p:txBody>
      </p:sp>
      <p:pic>
        <p:nvPicPr>
          <p:cNvPr id="3" name="Picture 2" descr="A green and white circle with a map and text&#10;&#10;AI-generated content may be incorrect.">
            <a:extLst>
              <a:ext uri="{FF2B5EF4-FFF2-40B4-BE49-F238E27FC236}">
                <a16:creationId xmlns:a16="http://schemas.microsoft.com/office/drawing/2014/main" id="{04E41318-5ABF-0E42-7ED6-348A0569C81C}"/>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2801212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Photo with Sea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B26C151-583B-E4BF-06CD-74C1EF5EACF0}"/>
              </a:ext>
            </a:extLst>
          </p:cNvPr>
          <p:cNvSpPr>
            <a:spLocks noGrp="1"/>
          </p:cNvSpPr>
          <p:nvPr>
            <p:ph type="pic" sz="quarter" idx="10"/>
          </p:nvPr>
        </p:nvSpPr>
        <p:spPr>
          <a:xfrm>
            <a:off x="0" y="0"/>
            <a:ext cx="9144000" cy="6858000"/>
          </a:xfrm>
        </p:spPr>
        <p:txBody>
          <a:bodyPr/>
          <a:lstStyle/>
          <a:p>
            <a:r>
              <a:rPr lang="en-US"/>
              <a:t>Click icon to add picture</a:t>
            </a:r>
          </a:p>
        </p:txBody>
      </p:sp>
      <p:sp>
        <p:nvSpPr>
          <p:cNvPr id="2" name="Text Placeholder 4">
            <a:extLst>
              <a:ext uri="{FF2B5EF4-FFF2-40B4-BE49-F238E27FC236}">
                <a16:creationId xmlns:a16="http://schemas.microsoft.com/office/drawing/2014/main" id="{967D855D-1E9F-CA44-48A6-C20853B11988}"/>
              </a:ext>
            </a:extLst>
          </p:cNvPr>
          <p:cNvSpPr>
            <a:spLocks noGrp="1"/>
          </p:cNvSpPr>
          <p:nvPr>
            <p:ph type="body" sz="quarter" idx="11" hasCustomPrompt="1"/>
          </p:nvPr>
        </p:nvSpPr>
        <p:spPr>
          <a:xfrm>
            <a:off x="1101329" y="5465447"/>
            <a:ext cx="6940153" cy="589915"/>
          </a:xfrm>
        </p:spPr>
        <p:txBody>
          <a:bodyPr>
            <a:noAutofit/>
          </a:bodyPr>
          <a:lstStyle>
            <a:lvl1pPr marL="0" indent="0" algn="ctr">
              <a:buNone/>
              <a:defRPr sz="1050" b="1">
                <a:solidFill>
                  <a:srgbClr val="FF0000"/>
                </a:solidFill>
              </a:defRPr>
            </a:lvl1pPr>
          </a:lstStyle>
          <a:p>
            <a:pPr lvl="0"/>
            <a:r>
              <a:rPr lang="en-US" dirty="0"/>
              <a:t>Insert your full spread photo in the block above. Ensure the NCACC seal is in the top right hand corner of the photo. After doing so, be sure to delete this reminder!</a:t>
            </a:r>
          </a:p>
        </p:txBody>
      </p:sp>
      <p:pic>
        <p:nvPicPr>
          <p:cNvPr id="6" name="Picture 5" descr="A green and white circle with a map and text&#10;&#10;AI-generated content may be incorrect.">
            <a:extLst>
              <a:ext uri="{FF2B5EF4-FFF2-40B4-BE49-F238E27FC236}">
                <a16:creationId xmlns:a16="http://schemas.microsoft.com/office/drawing/2014/main" id="{6CDB32F4-68F4-46F0-596A-D2812B9802BC}"/>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8767549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Video with Seal">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AB3DA6E4-F1A5-29B0-CC6A-A6EB41F637A0}"/>
              </a:ext>
            </a:extLst>
          </p:cNvPr>
          <p:cNvSpPr>
            <a:spLocks noGrp="1"/>
          </p:cNvSpPr>
          <p:nvPr>
            <p:ph type="media" sz="quarter" idx="10"/>
          </p:nvPr>
        </p:nvSpPr>
        <p:spPr>
          <a:xfrm>
            <a:off x="0" y="0"/>
            <a:ext cx="9144000" cy="6858000"/>
          </a:xfrm>
        </p:spPr>
        <p:txBody>
          <a:bodyPr/>
          <a:lstStyle/>
          <a:p>
            <a:r>
              <a:rPr lang="en-US"/>
              <a:t>Click icon to add media</a:t>
            </a:r>
          </a:p>
        </p:txBody>
      </p:sp>
      <p:sp>
        <p:nvSpPr>
          <p:cNvPr id="2" name="Text Placeholder 4">
            <a:extLst>
              <a:ext uri="{FF2B5EF4-FFF2-40B4-BE49-F238E27FC236}">
                <a16:creationId xmlns:a16="http://schemas.microsoft.com/office/drawing/2014/main" id="{5B616D72-152E-3FA1-8198-B0181380276F}"/>
              </a:ext>
            </a:extLst>
          </p:cNvPr>
          <p:cNvSpPr>
            <a:spLocks noGrp="1"/>
          </p:cNvSpPr>
          <p:nvPr>
            <p:ph type="body" sz="quarter" idx="11" hasCustomPrompt="1"/>
          </p:nvPr>
        </p:nvSpPr>
        <p:spPr>
          <a:xfrm>
            <a:off x="1101329" y="5465447"/>
            <a:ext cx="6940153" cy="589915"/>
          </a:xfrm>
        </p:spPr>
        <p:txBody>
          <a:bodyPr>
            <a:noAutofit/>
          </a:bodyPr>
          <a:lstStyle>
            <a:lvl1pPr marL="0" indent="0" algn="ctr">
              <a:buNone/>
              <a:defRPr sz="1050" b="1">
                <a:solidFill>
                  <a:srgbClr val="FF0000"/>
                </a:solidFill>
              </a:defRPr>
            </a:lvl1pPr>
          </a:lstStyle>
          <a:p>
            <a:pPr lvl="0"/>
            <a:r>
              <a:rPr lang="en-US" dirty="0"/>
              <a:t>Insert your video in the block above. Ensure the NCACC seal is in the top right hand corner of the video (if not already included in the video). After doing so, be sure to delete this reminder!</a:t>
            </a:r>
          </a:p>
        </p:txBody>
      </p:sp>
      <p:pic>
        <p:nvPicPr>
          <p:cNvPr id="6" name="Picture 5" descr="A green and white circle with a map and text&#10;&#10;AI-generated content may be incorrect.">
            <a:extLst>
              <a:ext uri="{FF2B5EF4-FFF2-40B4-BE49-F238E27FC236}">
                <a16:creationId xmlns:a16="http://schemas.microsoft.com/office/drawing/2014/main" id="{FDC6BD0C-1804-45E0-ECEA-DAB2FF249829}"/>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76968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61"/>
        <p:cNvGrpSpPr/>
        <p:nvPr/>
      </p:nvGrpSpPr>
      <p:grpSpPr>
        <a:xfrm>
          <a:off x="0" y="0"/>
          <a:ext cx="0" cy="0"/>
          <a:chOff x="0" y="0"/>
          <a:chExt cx="0" cy="0"/>
        </a:xfrm>
      </p:grpSpPr>
      <p:sp>
        <p:nvSpPr>
          <p:cNvPr id="762" name="Google Shape;762;p104"/>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grpSp>
        <p:nvGrpSpPr>
          <p:cNvPr id="763" name="Google Shape;763;p104"/>
          <p:cNvGrpSpPr/>
          <p:nvPr/>
        </p:nvGrpSpPr>
        <p:grpSpPr>
          <a:xfrm>
            <a:off x="363814" y="1564825"/>
            <a:ext cx="874924" cy="1142819"/>
            <a:chOff x="485086" y="1564825"/>
            <a:chExt cx="1166566" cy="1142819"/>
          </a:xfrm>
        </p:grpSpPr>
        <p:sp>
          <p:nvSpPr>
            <p:cNvPr id="764" name="Google Shape;764;p104"/>
            <p:cNvSpPr/>
            <p:nvPr/>
          </p:nvSpPr>
          <p:spPr>
            <a:xfrm>
              <a:off x="485086" y="1564827"/>
              <a:ext cx="220500" cy="220500"/>
            </a:xfrm>
            <a:prstGeom prst="ellipse">
              <a:avLst/>
            </a:prstGeom>
            <a:solidFill>
              <a:srgbClr val="F8F1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5" name="Google Shape;765;p104"/>
            <p:cNvSpPr/>
            <p:nvPr/>
          </p:nvSpPr>
          <p:spPr>
            <a:xfrm>
              <a:off x="958119" y="1564826"/>
              <a:ext cx="220500" cy="220500"/>
            </a:xfrm>
            <a:prstGeom prst="ellipse">
              <a:avLst/>
            </a:prstGeom>
            <a:solidFill>
              <a:srgbClr val="F8F1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6" name="Google Shape;766;p104"/>
            <p:cNvSpPr/>
            <p:nvPr/>
          </p:nvSpPr>
          <p:spPr>
            <a:xfrm>
              <a:off x="1431152" y="1564825"/>
              <a:ext cx="220500" cy="220500"/>
            </a:xfrm>
            <a:prstGeom prst="ellipse">
              <a:avLst/>
            </a:prstGeom>
            <a:solidFill>
              <a:srgbClr val="F8F1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7" name="Google Shape;767;p104"/>
            <p:cNvSpPr/>
            <p:nvPr/>
          </p:nvSpPr>
          <p:spPr>
            <a:xfrm>
              <a:off x="485086" y="2025986"/>
              <a:ext cx="220500" cy="220500"/>
            </a:xfrm>
            <a:prstGeom prst="ellipse">
              <a:avLst/>
            </a:prstGeom>
            <a:solidFill>
              <a:srgbClr val="F8F1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8" name="Google Shape;768;p104"/>
            <p:cNvSpPr/>
            <p:nvPr/>
          </p:nvSpPr>
          <p:spPr>
            <a:xfrm>
              <a:off x="958119" y="2025985"/>
              <a:ext cx="220500" cy="220500"/>
            </a:xfrm>
            <a:prstGeom prst="ellipse">
              <a:avLst/>
            </a:prstGeom>
            <a:solidFill>
              <a:srgbClr val="F8F1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9" name="Google Shape;769;p104"/>
            <p:cNvSpPr/>
            <p:nvPr/>
          </p:nvSpPr>
          <p:spPr>
            <a:xfrm>
              <a:off x="1431152" y="2025984"/>
              <a:ext cx="220500" cy="220500"/>
            </a:xfrm>
            <a:prstGeom prst="ellipse">
              <a:avLst/>
            </a:prstGeom>
            <a:solidFill>
              <a:srgbClr val="F8F1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70" name="Google Shape;770;p104"/>
            <p:cNvSpPr/>
            <p:nvPr/>
          </p:nvSpPr>
          <p:spPr>
            <a:xfrm>
              <a:off x="485086" y="2487144"/>
              <a:ext cx="220500" cy="220500"/>
            </a:xfrm>
            <a:prstGeom prst="ellipse">
              <a:avLst/>
            </a:prstGeom>
            <a:solidFill>
              <a:srgbClr val="F8F1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71" name="Google Shape;771;p104"/>
            <p:cNvSpPr/>
            <p:nvPr/>
          </p:nvSpPr>
          <p:spPr>
            <a:xfrm>
              <a:off x="958119" y="2487143"/>
              <a:ext cx="220500" cy="220500"/>
            </a:xfrm>
            <a:prstGeom prst="ellipse">
              <a:avLst/>
            </a:prstGeom>
            <a:solidFill>
              <a:srgbClr val="F8F1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72" name="Google Shape;772;p104"/>
            <p:cNvSpPr/>
            <p:nvPr/>
          </p:nvSpPr>
          <p:spPr>
            <a:xfrm>
              <a:off x="1431152" y="2487142"/>
              <a:ext cx="220500" cy="220500"/>
            </a:xfrm>
            <a:prstGeom prst="ellipse">
              <a:avLst/>
            </a:prstGeom>
            <a:solidFill>
              <a:srgbClr val="F8F1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773" name="Google Shape;773;p104"/>
          <p:cNvSpPr txBox="1">
            <a:spLocks noGrp="1"/>
          </p:cNvSpPr>
          <p:nvPr>
            <p:ph type="title"/>
          </p:nvPr>
        </p:nvSpPr>
        <p:spPr>
          <a:xfrm>
            <a:off x="2057400" y="365125"/>
            <a:ext cx="6519000" cy="7016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rgbClr val="F8F1D8"/>
              </a:buClr>
              <a:buSzPts val="3300"/>
              <a:buFont typeface="Georgia"/>
              <a:buNone/>
              <a:defRPr sz="3300" b="1" i="0" u="none" strike="noStrike" cap="none">
                <a:solidFill>
                  <a:srgbClr val="F8F1D8"/>
                </a:solidFill>
                <a:latin typeface="Georgia"/>
                <a:ea typeface="Georgia"/>
                <a:cs typeface="Georgia"/>
                <a:sym typeface="Georgi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74" name="Google Shape;774;p104"/>
          <p:cNvSpPr txBox="1">
            <a:spLocks noGrp="1"/>
          </p:cNvSpPr>
          <p:nvPr>
            <p:ph type="sldNum" idx="12"/>
          </p:nvPr>
        </p:nvSpPr>
        <p:spPr>
          <a:xfrm>
            <a:off x="6972300" y="6356351"/>
            <a:ext cx="2057400" cy="365200"/>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40001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or Testimonial - A">
    <p:bg>
      <p:bgPr>
        <a:solidFill>
          <a:schemeClr val="accent1"/>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EC83065-C930-B430-1E88-258292A40D6D}"/>
              </a:ext>
            </a:extLst>
          </p:cNvPr>
          <p:cNvSpPr/>
          <p:nvPr userDrawn="1"/>
        </p:nvSpPr>
        <p:spPr>
          <a:xfrm>
            <a:off x="516836" y="891181"/>
            <a:ext cx="8110331" cy="5075638"/>
          </a:xfrm>
          <a:prstGeom prst="roundRect">
            <a:avLst>
              <a:gd name="adj" fmla="val 57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9">
            <a:extLst>
              <a:ext uri="{FF2B5EF4-FFF2-40B4-BE49-F238E27FC236}">
                <a16:creationId xmlns:a16="http://schemas.microsoft.com/office/drawing/2014/main" id="{EB2B7099-7701-67A7-D6E9-2D9C1A443869}"/>
              </a:ext>
            </a:extLst>
          </p:cNvPr>
          <p:cNvSpPr>
            <a:spLocks noGrp="1"/>
          </p:cNvSpPr>
          <p:nvPr>
            <p:ph type="body" sz="quarter" idx="13" hasCustomPrompt="1"/>
          </p:nvPr>
        </p:nvSpPr>
        <p:spPr>
          <a:xfrm>
            <a:off x="1290638" y="1399052"/>
            <a:ext cx="6562725" cy="2806700"/>
          </a:xfrm>
        </p:spPr>
        <p:txBody>
          <a:bodyPr>
            <a:noAutofit/>
          </a:bodyPr>
          <a:lstStyle>
            <a:lvl1pPr algn="ctr">
              <a:buNone/>
              <a:defRPr sz="2400"/>
            </a:lvl1pPr>
          </a:lstStyle>
          <a:p>
            <a:pPr lvl="0"/>
            <a:r>
              <a:rPr lang="en-US" dirty="0"/>
              <a:t>“This slide can be used for testimonials or quotes from our members, staff, or external partners. Be sure to appropriately attribute the quote and include a headshot of the individual.”</a:t>
            </a:r>
          </a:p>
        </p:txBody>
      </p:sp>
      <p:pic>
        <p:nvPicPr>
          <p:cNvPr id="5" name="Picture 4" descr="A green and white circle with a map and text&#10;&#10;AI-generated content may be incorrect.">
            <a:extLst>
              <a:ext uri="{FF2B5EF4-FFF2-40B4-BE49-F238E27FC236}">
                <a16:creationId xmlns:a16="http://schemas.microsoft.com/office/drawing/2014/main" id="{C1B79267-EB82-6AC3-7EC7-391D3A4DA2DD}"/>
              </a:ext>
            </a:extLst>
          </p:cNvPr>
          <p:cNvPicPr>
            <a:picLocks noChangeAspect="1"/>
          </p:cNvPicPr>
          <p:nvPr userDrawn="1"/>
        </p:nvPicPr>
        <p:blipFill>
          <a:blip r:embed="rId2"/>
          <a:stretch>
            <a:fillRect/>
          </a:stretch>
        </p:blipFill>
        <p:spPr>
          <a:xfrm>
            <a:off x="7994316" y="374263"/>
            <a:ext cx="786905" cy="786905"/>
          </a:xfrm>
          <a:prstGeom prst="rect">
            <a:avLst/>
          </a:prstGeom>
        </p:spPr>
      </p:pic>
      <p:sp>
        <p:nvSpPr>
          <p:cNvPr id="8" name="Rounded Rectangle 7">
            <a:extLst>
              <a:ext uri="{FF2B5EF4-FFF2-40B4-BE49-F238E27FC236}">
                <a16:creationId xmlns:a16="http://schemas.microsoft.com/office/drawing/2014/main" id="{94ED21E0-ACB5-59D4-7546-CD841FB188CA}"/>
              </a:ext>
            </a:extLst>
          </p:cNvPr>
          <p:cNvSpPr/>
          <p:nvPr userDrawn="1"/>
        </p:nvSpPr>
        <p:spPr>
          <a:xfrm>
            <a:off x="986972" y="4539735"/>
            <a:ext cx="1835758" cy="1838425"/>
          </a:xfrm>
          <a:prstGeom prst="roundRect">
            <a:avLst>
              <a:gd name="adj" fmla="val 549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ounded Rectangle 10">
            <a:extLst>
              <a:ext uri="{FF2B5EF4-FFF2-40B4-BE49-F238E27FC236}">
                <a16:creationId xmlns:a16="http://schemas.microsoft.com/office/drawing/2014/main" id="{F875AA52-C710-58E9-787B-FA8D491A38E2}"/>
              </a:ext>
            </a:extLst>
          </p:cNvPr>
          <p:cNvSpPr/>
          <p:nvPr userDrawn="1"/>
        </p:nvSpPr>
        <p:spPr>
          <a:xfrm>
            <a:off x="2045607" y="4816801"/>
            <a:ext cx="3981450" cy="1282700"/>
          </a:xfrm>
          <a:prstGeom prst="roundRect">
            <a:avLst>
              <a:gd name="adj" fmla="val 549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Picture Placeholder 2">
            <a:extLst>
              <a:ext uri="{FF2B5EF4-FFF2-40B4-BE49-F238E27FC236}">
                <a16:creationId xmlns:a16="http://schemas.microsoft.com/office/drawing/2014/main" id="{968A1385-4327-0AC7-BF3F-5C5E2AFE58B5}"/>
              </a:ext>
            </a:extLst>
          </p:cNvPr>
          <p:cNvSpPr>
            <a:spLocks noGrp="1"/>
          </p:cNvSpPr>
          <p:nvPr>
            <p:ph type="pic" sz="quarter" idx="12"/>
          </p:nvPr>
        </p:nvSpPr>
        <p:spPr>
          <a:xfrm>
            <a:off x="1110554" y="4642710"/>
            <a:ext cx="1631696" cy="1634067"/>
          </a:xfrm>
          <a:ln w="57150" cap="rnd">
            <a:noFill/>
          </a:ln>
        </p:spPr>
        <p:txBody>
          <a:bodyPr/>
          <a:lstStyle/>
          <a:p>
            <a:r>
              <a:rPr lang="en-US"/>
              <a:t>Click icon to add picture</a:t>
            </a:r>
          </a:p>
        </p:txBody>
      </p:sp>
      <p:sp>
        <p:nvSpPr>
          <p:cNvPr id="13" name="Text Placeholder 12">
            <a:extLst>
              <a:ext uri="{FF2B5EF4-FFF2-40B4-BE49-F238E27FC236}">
                <a16:creationId xmlns:a16="http://schemas.microsoft.com/office/drawing/2014/main" id="{30FEBE39-D5AC-62E4-B8A4-E9A3F0B2647F}"/>
              </a:ext>
            </a:extLst>
          </p:cNvPr>
          <p:cNvSpPr>
            <a:spLocks noGrp="1"/>
          </p:cNvSpPr>
          <p:nvPr>
            <p:ph type="body" sz="quarter" idx="14" hasCustomPrompt="1"/>
          </p:nvPr>
        </p:nvSpPr>
        <p:spPr>
          <a:xfrm>
            <a:off x="2976783" y="4978062"/>
            <a:ext cx="2850250" cy="960178"/>
          </a:xfrm>
        </p:spPr>
        <p:txBody>
          <a:bodyPr>
            <a:normAutofit/>
          </a:bodyPr>
          <a:lstStyle>
            <a:lvl1pPr>
              <a:lnSpc>
                <a:spcPct val="112000"/>
              </a:lnSpc>
              <a:buNone/>
              <a:defRPr sz="1350" i="1">
                <a:solidFill>
                  <a:schemeClr val="bg1"/>
                </a:solidFill>
              </a:defRPr>
            </a:lvl1pPr>
          </a:lstStyle>
          <a:p>
            <a:pPr lvl="0"/>
            <a:r>
              <a:rPr lang="en-US" dirty="0"/>
              <a:t>– Name, title</a:t>
            </a:r>
          </a:p>
        </p:txBody>
      </p:sp>
    </p:spTree>
    <p:extLst>
      <p:ext uri="{BB962C8B-B14F-4D97-AF65-F5344CB8AC3E}">
        <p14:creationId xmlns:p14="http://schemas.microsoft.com/office/powerpoint/2010/main" val="2896108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or Testimonial - B">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EC83065-C930-B430-1E88-258292A40D6D}"/>
              </a:ext>
            </a:extLst>
          </p:cNvPr>
          <p:cNvSpPr/>
          <p:nvPr userDrawn="1"/>
        </p:nvSpPr>
        <p:spPr>
          <a:xfrm>
            <a:off x="516836" y="891181"/>
            <a:ext cx="8110331" cy="5075638"/>
          </a:xfrm>
          <a:prstGeom prst="roundRect">
            <a:avLst>
              <a:gd name="adj" fmla="val 57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ounded Rectangle 1">
            <a:extLst>
              <a:ext uri="{FF2B5EF4-FFF2-40B4-BE49-F238E27FC236}">
                <a16:creationId xmlns:a16="http://schemas.microsoft.com/office/drawing/2014/main" id="{E03887AD-C2ED-5D83-EFDA-A81D2E76CDC6}"/>
              </a:ext>
            </a:extLst>
          </p:cNvPr>
          <p:cNvSpPr/>
          <p:nvPr userDrawn="1"/>
        </p:nvSpPr>
        <p:spPr>
          <a:xfrm>
            <a:off x="986972" y="4539735"/>
            <a:ext cx="1835758" cy="1838425"/>
          </a:xfrm>
          <a:prstGeom prst="roundRect">
            <a:avLst>
              <a:gd name="adj" fmla="val 549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ounded Rectangle 2">
            <a:extLst>
              <a:ext uri="{FF2B5EF4-FFF2-40B4-BE49-F238E27FC236}">
                <a16:creationId xmlns:a16="http://schemas.microsoft.com/office/drawing/2014/main" id="{BEA3CDAB-DB80-1273-1DFA-AE54AC5DFBCA}"/>
              </a:ext>
            </a:extLst>
          </p:cNvPr>
          <p:cNvSpPr/>
          <p:nvPr userDrawn="1"/>
        </p:nvSpPr>
        <p:spPr>
          <a:xfrm>
            <a:off x="2045607" y="4816801"/>
            <a:ext cx="3981450" cy="1282700"/>
          </a:xfrm>
          <a:prstGeom prst="roundRect">
            <a:avLst>
              <a:gd name="adj" fmla="val 549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Picture Placeholder 2">
            <a:extLst>
              <a:ext uri="{FF2B5EF4-FFF2-40B4-BE49-F238E27FC236}">
                <a16:creationId xmlns:a16="http://schemas.microsoft.com/office/drawing/2014/main" id="{90DA78A3-0E06-4613-F361-2C0566A3F16C}"/>
              </a:ext>
            </a:extLst>
          </p:cNvPr>
          <p:cNvSpPr>
            <a:spLocks noGrp="1"/>
          </p:cNvSpPr>
          <p:nvPr>
            <p:ph type="pic" sz="quarter" idx="12"/>
          </p:nvPr>
        </p:nvSpPr>
        <p:spPr>
          <a:xfrm>
            <a:off x="1110554" y="4642710"/>
            <a:ext cx="1631696" cy="1634067"/>
          </a:xfrm>
          <a:ln w="57150" cap="rnd">
            <a:noFill/>
          </a:ln>
        </p:spPr>
        <p:txBody>
          <a:bodyPr/>
          <a:lstStyle/>
          <a:p>
            <a:r>
              <a:rPr lang="en-US"/>
              <a:t>Click icon to add picture</a:t>
            </a:r>
          </a:p>
        </p:txBody>
      </p:sp>
      <p:sp>
        <p:nvSpPr>
          <p:cNvPr id="9" name="Text Placeholder 9">
            <a:extLst>
              <a:ext uri="{FF2B5EF4-FFF2-40B4-BE49-F238E27FC236}">
                <a16:creationId xmlns:a16="http://schemas.microsoft.com/office/drawing/2014/main" id="{EB2B7099-7701-67A7-D6E9-2D9C1A443869}"/>
              </a:ext>
            </a:extLst>
          </p:cNvPr>
          <p:cNvSpPr>
            <a:spLocks noGrp="1"/>
          </p:cNvSpPr>
          <p:nvPr>
            <p:ph type="body" sz="quarter" idx="13" hasCustomPrompt="1"/>
          </p:nvPr>
        </p:nvSpPr>
        <p:spPr>
          <a:xfrm>
            <a:off x="1290638" y="1399052"/>
            <a:ext cx="6562725" cy="2806700"/>
          </a:xfrm>
        </p:spPr>
        <p:txBody>
          <a:bodyPr>
            <a:noAutofit/>
          </a:bodyPr>
          <a:lstStyle>
            <a:lvl1pPr algn="ctr">
              <a:buNone/>
              <a:defRPr sz="2400"/>
            </a:lvl1pPr>
          </a:lstStyle>
          <a:p>
            <a:pPr lvl="0"/>
            <a:r>
              <a:rPr lang="en-US" dirty="0"/>
              <a:t>“This slide can be used for testimonials or quotes from our members, staff, or external partners. Be sure to appropriately attribute the quote and include a headshot of the individual.”</a:t>
            </a:r>
          </a:p>
        </p:txBody>
      </p:sp>
      <p:sp>
        <p:nvSpPr>
          <p:cNvPr id="10" name="Text Placeholder 12">
            <a:extLst>
              <a:ext uri="{FF2B5EF4-FFF2-40B4-BE49-F238E27FC236}">
                <a16:creationId xmlns:a16="http://schemas.microsoft.com/office/drawing/2014/main" id="{B7F39E1C-CF34-3635-A99A-EA5228E8D8FC}"/>
              </a:ext>
            </a:extLst>
          </p:cNvPr>
          <p:cNvSpPr>
            <a:spLocks noGrp="1"/>
          </p:cNvSpPr>
          <p:nvPr>
            <p:ph type="body" sz="quarter" idx="14" hasCustomPrompt="1"/>
          </p:nvPr>
        </p:nvSpPr>
        <p:spPr>
          <a:xfrm>
            <a:off x="2976783" y="4978062"/>
            <a:ext cx="2850250" cy="960178"/>
          </a:xfrm>
        </p:spPr>
        <p:txBody>
          <a:bodyPr>
            <a:normAutofit/>
          </a:bodyPr>
          <a:lstStyle>
            <a:lvl1pPr>
              <a:lnSpc>
                <a:spcPct val="112000"/>
              </a:lnSpc>
              <a:buNone/>
              <a:defRPr sz="1350" i="1">
                <a:solidFill>
                  <a:schemeClr val="bg1"/>
                </a:solidFill>
              </a:defRPr>
            </a:lvl1pPr>
          </a:lstStyle>
          <a:p>
            <a:pPr lvl="0"/>
            <a:r>
              <a:rPr lang="en-US" dirty="0"/>
              <a:t>– Name, title</a:t>
            </a:r>
          </a:p>
        </p:txBody>
      </p:sp>
      <p:pic>
        <p:nvPicPr>
          <p:cNvPr id="5" name="Picture 4" descr="A green and white circle with a map and text&#10;&#10;AI-generated content may be incorrect.">
            <a:extLst>
              <a:ext uri="{FF2B5EF4-FFF2-40B4-BE49-F238E27FC236}">
                <a16:creationId xmlns:a16="http://schemas.microsoft.com/office/drawing/2014/main" id="{C1318881-4BFE-E88E-2636-A09638C3E0F0}"/>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182616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R Code - A">
    <p:bg>
      <p:bgPr>
        <a:solidFill>
          <a:schemeClr val="accent1"/>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EC83065-C930-B430-1E88-258292A40D6D}"/>
              </a:ext>
            </a:extLst>
          </p:cNvPr>
          <p:cNvSpPr/>
          <p:nvPr userDrawn="1"/>
        </p:nvSpPr>
        <p:spPr>
          <a:xfrm>
            <a:off x="516836" y="891181"/>
            <a:ext cx="8110331" cy="5075638"/>
          </a:xfrm>
          <a:prstGeom prst="roundRect">
            <a:avLst>
              <a:gd name="adj" fmla="val 57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9E67A6AA-7047-DA6B-D84F-8E61CBBE1051}"/>
              </a:ext>
            </a:extLst>
          </p:cNvPr>
          <p:cNvSpPr>
            <a:spLocks noGrp="1"/>
          </p:cNvSpPr>
          <p:nvPr>
            <p:ph type="title" hasCustomPrompt="1"/>
          </p:nvPr>
        </p:nvSpPr>
        <p:spPr>
          <a:xfrm>
            <a:off x="628650" y="1095378"/>
            <a:ext cx="7886700" cy="1325563"/>
          </a:xfrm>
        </p:spPr>
        <p:txBody>
          <a:bodyPr/>
          <a:lstStyle>
            <a:lvl1pPr algn="ctr">
              <a:defRPr sz="3000" spc="-113">
                <a:solidFill>
                  <a:schemeClr val="accent1"/>
                </a:solidFill>
              </a:defRPr>
            </a:lvl1pPr>
          </a:lstStyle>
          <a:p>
            <a:r>
              <a:rPr lang="en-US" dirty="0"/>
              <a:t>Scan the QR code below!</a:t>
            </a:r>
          </a:p>
        </p:txBody>
      </p:sp>
      <p:pic>
        <p:nvPicPr>
          <p:cNvPr id="2" name="Picture 1" descr="A green and white circle with a map and text&#10;&#10;AI-generated content may be incorrect.">
            <a:extLst>
              <a:ext uri="{FF2B5EF4-FFF2-40B4-BE49-F238E27FC236}">
                <a16:creationId xmlns:a16="http://schemas.microsoft.com/office/drawing/2014/main" id="{1C2C695F-7BA6-E196-522C-95BBC96DA5C3}"/>
              </a:ext>
            </a:extLst>
          </p:cNvPr>
          <p:cNvPicPr>
            <a:picLocks noChangeAspect="1"/>
          </p:cNvPicPr>
          <p:nvPr userDrawn="1"/>
        </p:nvPicPr>
        <p:blipFill>
          <a:blip r:embed="rId2"/>
          <a:stretch>
            <a:fillRect/>
          </a:stretch>
        </p:blipFill>
        <p:spPr>
          <a:xfrm>
            <a:off x="7994316" y="374263"/>
            <a:ext cx="786905" cy="786905"/>
          </a:xfrm>
          <a:prstGeom prst="rect">
            <a:avLst/>
          </a:prstGeom>
        </p:spPr>
      </p:pic>
      <p:sp>
        <p:nvSpPr>
          <p:cNvPr id="3" name="Picture Placeholder 5">
            <a:extLst>
              <a:ext uri="{FF2B5EF4-FFF2-40B4-BE49-F238E27FC236}">
                <a16:creationId xmlns:a16="http://schemas.microsoft.com/office/drawing/2014/main" id="{92B49E95-774A-89EC-A126-55E66A979CE8}"/>
              </a:ext>
            </a:extLst>
          </p:cNvPr>
          <p:cNvSpPr>
            <a:spLocks noGrp="1"/>
          </p:cNvSpPr>
          <p:nvPr>
            <p:ph type="pic" sz="quarter" idx="10"/>
          </p:nvPr>
        </p:nvSpPr>
        <p:spPr>
          <a:xfrm>
            <a:off x="3136900" y="2386973"/>
            <a:ext cx="2870200" cy="2866679"/>
          </a:xfrm>
        </p:spPr>
        <p:txBody>
          <a:bodyPr/>
          <a:lstStyle/>
          <a:p>
            <a:r>
              <a:rPr lang="en-US"/>
              <a:t>Click icon to add picture</a:t>
            </a:r>
          </a:p>
        </p:txBody>
      </p:sp>
      <p:sp>
        <p:nvSpPr>
          <p:cNvPr id="6" name="Text Placeholder 4">
            <a:extLst>
              <a:ext uri="{FF2B5EF4-FFF2-40B4-BE49-F238E27FC236}">
                <a16:creationId xmlns:a16="http://schemas.microsoft.com/office/drawing/2014/main" id="{93309DA3-E0F4-3C86-BB65-31B6FD9E22A3}"/>
              </a:ext>
            </a:extLst>
          </p:cNvPr>
          <p:cNvSpPr>
            <a:spLocks noGrp="1"/>
          </p:cNvSpPr>
          <p:nvPr>
            <p:ph type="body" sz="quarter" idx="11" hasCustomPrompt="1"/>
          </p:nvPr>
        </p:nvSpPr>
        <p:spPr>
          <a:xfrm>
            <a:off x="1101923" y="5253652"/>
            <a:ext cx="6940153" cy="996315"/>
          </a:xfrm>
        </p:spPr>
        <p:txBody>
          <a:bodyPr>
            <a:noAutofit/>
          </a:bodyPr>
          <a:lstStyle>
            <a:lvl1pPr marL="0" indent="0" algn="ctr">
              <a:buNone/>
              <a:defRPr sz="1050" b="1">
                <a:solidFill>
                  <a:srgbClr val="FF0000"/>
                </a:solidFill>
              </a:defRPr>
            </a:lvl1pPr>
          </a:lstStyle>
          <a:p>
            <a:pPr lvl="0"/>
            <a:r>
              <a:rPr lang="en-US" dirty="0"/>
              <a:t>Insert the appropriate QR code in the block above. After doing so, be sure to delete this reminder! If you need help creating a QR code, please email the Communications team with the link that you would like the QR code to direct to.</a:t>
            </a:r>
          </a:p>
        </p:txBody>
      </p:sp>
    </p:spTree>
    <p:extLst>
      <p:ext uri="{BB962C8B-B14F-4D97-AF65-F5344CB8AC3E}">
        <p14:creationId xmlns:p14="http://schemas.microsoft.com/office/powerpoint/2010/main" val="621506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R Code - B">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EC83065-C930-B430-1E88-258292A40D6D}"/>
              </a:ext>
            </a:extLst>
          </p:cNvPr>
          <p:cNvSpPr/>
          <p:nvPr userDrawn="1"/>
        </p:nvSpPr>
        <p:spPr>
          <a:xfrm>
            <a:off x="516836" y="891181"/>
            <a:ext cx="8110331" cy="5075638"/>
          </a:xfrm>
          <a:prstGeom prst="roundRect">
            <a:avLst>
              <a:gd name="adj" fmla="val 57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9E67A6AA-7047-DA6B-D84F-8E61CBBE1051}"/>
              </a:ext>
            </a:extLst>
          </p:cNvPr>
          <p:cNvSpPr>
            <a:spLocks noGrp="1"/>
          </p:cNvSpPr>
          <p:nvPr>
            <p:ph type="title" hasCustomPrompt="1"/>
          </p:nvPr>
        </p:nvSpPr>
        <p:spPr>
          <a:xfrm>
            <a:off x="628650" y="1095378"/>
            <a:ext cx="7886700" cy="1325563"/>
          </a:xfrm>
        </p:spPr>
        <p:txBody>
          <a:bodyPr/>
          <a:lstStyle>
            <a:lvl1pPr algn="ctr">
              <a:defRPr sz="3000" spc="-113">
                <a:solidFill>
                  <a:schemeClr val="accent1"/>
                </a:solidFill>
              </a:defRPr>
            </a:lvl1pPr>
          </a:lstStyle>
          <a:p>
            <a:r>
              <a:rPr lang="en-US" dirty="0"/>
              <a:t>Scan the QR code below!</a:t>
            </a:r>
          </a:p>
        </p:txBody>
      </p:sp>
      <p:pic>
        <p:nvPicPr>
          <p:cNvPr id="2" name="Picture 1" descr="A green and white circle with a map and text&#10;&#10;AI-generated content may be incorrect.">
            <a:extLst>
              <a:ext uri="{FF2B5EF4-FFF2-40B4-BE49-F238E27FC236}">
                <a16:creationId xmlns:a16="http://schemas.microsoft.com/office/drawing/2014/main" id="{1C2C695F-7BA6-E196-522C-95BBC96DA5C3}"/>
              </a:ext>
            </a:extLst>
          </p:cNvPr>
          <p:cNvPicPr>
            <a:picLocks noChangeAspect="1"/>
          </p:cNvPicPr>
          <p:nvPr userDrawn="1"/>
        </p:nvPicPr>
        <p:blipFill>
          <a:blip r:embed="rId2"/>
          <a:stretch>
            <a:fillRect/>
          </a:stretch>
        </p:blipFill>
        <p:spPr>
          <a:xfrm>
            <a:off x="7994316" y="374263"/>
            <a:ext cx="786905" cy="786905"/>
          </a:xfrm>
          <a:prstGeom prst="rect">
            <a:avLst/>
          </a:prstGeom>
        </p:spPr>
      </p:pic>
      <p:sp>
        <p:nvSpPr>
          <p:cNvPr id="3" name="Picture Placeholder 5">
            <a:extLst>
              <a:ext uri="{FF2B5EF4-FFF2-40B4-BE49-F238E27FC236}">
                <a16:creationId xmlns:a16="http://schemas.microsoft.com/office/drawing/2014/main" id="{92B49E95-774A-89EC-A126-55E66A979CE8}"/>
              </a:ext>
            </a:extLst>
          </p:cNvPr>
          <p:cNvSpPr>
            <a:spLocks noGrp="1"/>
          </p:cNvSpPr>
          <p:nvPr>
            <p:ph type="pic" sz="quarter" idx="10"/>
          </p:nvPr>
        </p:nvSpPr>
        <p:spPr>
          <a:xfrm>
            <a:off x="3136900" y="2386973"/>
            <a:ext cx="2870200" cy="2866679"/>
          </a:xfrm>
        </p:spPr>
        <p:txBody>
          <a:bodyPr/>
          <a:lstStyle/>
          <a:p>
            <a:r>
              <a:rPr lang="en-US"/>
              <a:t>Click icon to add picture</a:t>
            </a:r>
          </a:p>
        </p:txBody>
      </p:sp>
      <p:sp>
        <p:nvSpPr>
          <p:cNvPr id="6" name="Text Placeholder 4">
            <a:extLst>
              <a:ext uri="{FF2B5EF4-FFF2-40B4-BE49-F238E27FC236}">
                <a16:creationId xmlns:a16="http://schemas.microsoft.com/office/drawing/2014/main" id="{93309DA3-E0F4-3C86-BB65-31B6FD9E22A3}"/>
              </a:ext>
            </a:extLst>
          </p:cNvPr>
          <p:cNvSpPr>
            <a:spLocks noGrp="1"/>
          </p:cNvSpPr>
          <p:nvPr>
            <p:ph type="body" sz="quarter" idx="11" hasCustomPrompt="1"/>
          </p:nvPr>
        </p:nvSpPr>
        <p:spPr>
          <a:xfrm>
            <a:off x="1101923" y="5253652"/>
            <a:ext cx="6940153" cy="996315"/>
          </a:xfrm>
        </p:spPr>
        <p:txBody>
          <a:bodyPr>
            <a:noAutofit/>
          </a:bodyPr>
          <a:lstStyle>
            <a:lvl1pPr marL="0" indent="0" algn="ctr">
              <a:buNone/>
              <a:defRPr sz="1050" b="1">
                <a:solidFill>
                  <a:srgbClr val="FF0000"/>
                </a:solidFill>
              </a:defRPr>
            </a:lvl1pPr>
          </a:lstStyle>
          <a:p>
            <a:pPr lvl="0"/>
            <a:r>
              <a:rPr lang="en-US" dirty="0"/>
              <a:t>Insert the appropriate QR code in the block above. After doing so, be sure to delete this reminder! If you need help creating a QR code, please email the Communications team with the link that you would like the QR code to direct to.</a:t>
            </a:r>
          </a:p>
        </p:txBody>
      </p:sp>
    </p:spTree>
    <p:extLst>
      <p:ext uri="{BB962C8B-B14F-4D97-AF65-F5344CB8AC3E}">
        <p14:creationId xmlns:p14="http://schemas.microsoft.com/office/powerpoint/2010/main" val="25116728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hank You Sponsor - A">
    <p:bg>
      <p:bgPr>
        <a:solidFill>
          <a:schemeClr val="accent1"/>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3EC964F-F597-C97A-0B70-AC2AB92F95AA}"/>
              </a:ext>
            </a:extLst>
          </p:cNvPr>
          <p:cNvSpPr/>
          <p:nvPr userDrawn="1"/>
        </p:nvSpPr>
        <p:spPr>
          <a:xfrm>
            <a:off x="516836" y="891181"/>
            <a:ext cx="8110331" cy="5075638"/>
          </a:xfrm>
          <a:prstGeom prst="roundRect">
            <a:avLst>
              <a:gd name="adj" fmla="val 57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29A741C-E64D-C552-CD9C-D681C948126E}"/>
              </a:ext>
            </a:extLst>
          </p:cNvPr>
          <p:cNvSpPr>
            <a:spLocks noGrp="1"/>
          </p:cNvSpPr>
          <p:nvPr>
            <p:ph type="title" hasCustomPrompt="1"/>
          </p:nvPr>
        </p:nvSpPr>
        <p:spPr>
          <a:xfrm>
            <a:off x="628650" y="1095378"/>
            <a:ext cx="7886700" cy="1325563"/>
          </a:xfrm>
        </p:spPr>
        <p:txBody>
          <a:bodyPr/>
          <a:lstStyle>
            <a:lvl1pPr algn="ctr">
              <a:defRPr sz="3000" spc="-113">
                <a:solidFill>
                  <a:schemeClr val="accent1"/>
                </a:solidFill>
              </a:defRPr>
            </a:lvl1pPr>
          </a:lstStyle>
          <a:p>
            <a:r>
              <a:rPr lang="en-US" dirty="0"/>
              <a:t>Thank you, [Sponsor Name]!</a:t>
            </a:r>
          </a:p>
        </p:txBody>
      </p:sp>
      <p:sp>
        <p:nvSpPr>
          <p:cNvPr id="6" name="Picture Placeholder 5">
            <a:extLst>
              <a:ext uri="{FF2B5EF4-FFF2-40B4-BE49-F238E27FC236}">
                <a16:creationId xmlns:a16="http://schemas.microsoft.com/office/drawing/2014/main" id="{24863765-4A5D-7473-3DB9-7A1A67435ADF}"/>
              </a:ext>
            </a:extLst>
          </p:cNvPr>
          <p:cNvSpPr>
            <a:spLocks noGrp="1"/>
          </p:cNvSpPr>
          <p:nvPr>
            <p:ph type="pic" sz="quarter" idx="10"/>
          </p:nvPr>
        </p:nvSpPr>
        <p:spPr>
          <a:xfrm>
            <a:off x="1101925" y="2420941"/>
            <a:ext cx="6940153" cy="2866679"/>
          </a:xfrm>
        </p:spPr>
        <p:txBody>
          <a:bodyPr/>
          <a:lstStyle/>
          <a:p>
            <a:r>
              <a:rPr lang="en-US"/>
              <a:t>Click icon to add picture</a:t>
            </a:r>
          </a:p>
        </p:txBody>
      </p:sp>
      <p:sp>
        <p:nvSpPr>
          <p:cNvPr id="5" name="Text Placeholder 4">
            <a:extLst>
              <a:ext uri="{FF2B5EF4-FFF2-40B4-BE49-F238E27FC236}">
                <a16:creationId xmlns:a16="http://schemas.microsoft.com/office/drawing/2014/main" id="{668E9163-0654-B068-577B-7B227558C084}"/>
              </a:ext>
            </a:extLst>
          </p:cNvPr>
          <p:cNvSpPr>
            <a:spLocks noGrp="1"/>
          </p:cNvSpPr>
          <p:nvPr>
            <p:ph type="body" sz="quarter" idx="11" hasCustomPrompt="1"/>
          </p:nvPr>
        </p:nvSpPr>
        <p:spPr>
          <a:xfrm>
            <a:off x="1101329" y="5465445"/>
            <a:ext cx="6940153" cy="368300"/>
          </a:xfrm>
        </p:spPr>
        <p:txBody>
          <a:bodyPr>
            <a:noAutofit/>
          </a:bodyPr>
          <a:lstStyle>
            <a:lvl1pPr marL="0" indent="0" algn="ctr">
              <a:buNone/>
              <a:defRPr sz="1050" b="1">
                <a:solidFill>
                  <a:srgbClr val="FF0000"/>
                </a:solidFill>
              </a:defRPr>
            </a:lvl1pPr>
          </a:lstStyle>
          <a:p>
            <a:pPr lvl="0"/>
            <a:r>
              <a:rPr lang="en-US" dirty="0"/>
              <a:t>Insert the appropriate sponsor logo in the block above. After doing so, be sure to delete this reminder!</a:t>
            </a:r>
          </a:p>
        </p:txBody>
      </p:sp>
      <p:pic>
        <p:nvPicPr>
          <p:cNvPr id="3" name="Picture 2" descr="A green and white circle with a map and text&#10;&#10;AI-generated content may be incorrect.">
            <a:extLst>
              <a:ext uri="{FF2B5EF4-FFF2-40B4-BE49-F238E27FC236}">
                <a16:creationId xmlns:a16="http://schemas.microsoft.com/office/drawing/2014/main" id="{A98832EE-822F-F865-503B-A99103B90667}"/>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23602962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Sponsor - B">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912ACBB-D75F-0AE4-147C-348EF53D6461}"/>
              </a:ext>
            </a:extLst>
          </p:cNvPr>
          <p:cNvSpPr/>
          <p:nvPr userDrawn="1"/>
        </p:nvSpPr>
        <p:spPr>
          <a:xfrm>
            <a:off x="516836" y="891181"/>
            <a:ext cx="8110331" cy="5075638"/>
          </a:xfrm>
          <a:prstGeom prst="roundRect">
            <a:avLst>
              <a:gd name="adj" fmla="val 57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a:extLst>
              <a:ext uri="{FF2B5EF4-FFF2-40B4-BE49-F238E27FC236}">
                <a16:creationId xmlns:a16="http://schemas.microsoft.com/office/drawing/2014/main" id="{418090AA-2765-F473-9EBD-B9CC5C3DFC6B}"/>
              </a:ext>
            </a:extLst>
          </p:cNvPr>
          <p:cNvSpPr>
            <a:spLocks noGrp="1"/>
          </p:cNvSpPr>
          <p:nvPr>
            <p:ph type="title" hasCustomPrompt="1"/>
          </p:nvPr>
        </p:nvSpPr>
        <p:spPr>
          <a:xfrm>
            <a:off x="628650" y="1095378"/>
            <a:ext cx="7886700" cy="1325563"/>
          </a:xfrm>
        </p:spPr>
        <p:txBody>
          <a:bodyPr/>
          <a:lstStyle>
            <a:lvl1pPr algn="ctr">
              <a:defRPr sz="3000" spc="-113">
                <a:solidFill>
                  <a:schemeClr val="accent1"/>
                </a:solidFill>
              </a:defRPr>
            </a:lvl1pPr>
          </a:lstStyle>
          <a:p>
            <a:r>
              <a:rPr lang="en-US" dirty="0"/>
              <a:t>Thank you, [Sponsor Name]!</a:t>
            </a:r>
          </a:p>
        </p:txBody>
      </p:sp>
      <p:sp>
        <p:nvSpPr>
          <p:cNvPr id="9" name="Picture Placeholder 5">
            <a:extLst>
              <a:ext uri="{FF2B5EF4-FFF2-40B4-BE49-F238E27FC236}">
                <a16:creationId xmlns:a16="http://schemas.microsoft.com/office/drawing/2014/main" id="{994A9FDA-2AFD-527E-A0D7-888D8D37263C}"/>
              </a:ext>
            </a:extLst>
          </p:cNvPr>
          <p:cNvSpPr>
            <a:spLocks noGrp="1"/>
          </p:cNvSpPr>
          <p:nvPr>
            <p:ph type="pic" sz="quarter" idx="10"/>
          </p:nvPr>
        </p:nvSpPr>
        <p:spPr>
          <a:xfrm>
            <a:off x="1101925" y="2420941"/>
            <a:ext cx="6940153" cy="2866679"/>
          </a:xfrm>
        </p:spPr>
        <p:txBody>
          <a:bodyPr/>
          <a:lstStyle/>
          <a:p>
            <a:r>
              <a:rPr lang="en-US"/>
              <a:t>Click icon to add picture</a:t>
            </a:r>
          </a:p>
        </p:txBody>
      </p:sp>
      <p:sp>
        <p:nvSpPr>
          <p:cNvPr id="10" name="Text Placeholder 4">
            <a:extLst>
              <a:ext uri="{FF2B5EF4-FFF2-40B4-BE49-F238E27FC236}">
                <a16:creationId xmlns:a16="http://schemas.microsoft.com/office/drawing/2014/main" id="{774ACD50-05CC-1853-7D19-D74B10A45AD8}"/>
              </a:ext>
            </a:extLst>
          </p:cNvPr>
          <p:cNvSpPr>
            <a:spLocks noGrp="1"/>
          </p:cNvSpPr>
          <p:nvPr>
            <p:ph type="body" sz="quarter" idx="11" hasCustomPrompt="1"/>
          </p:nvPr>
        </p:nvSpPr>
        <p:spPr>
          <a:xfrm>
            <a:off x="1101925" y="5465445"/>
            <a:ext cx="6940153" cy="368300"/>
          </a:xfrm>
        </p:spPr>
        <p:txBody>
          <a:bodyPr>
            <a:noAutofit/>
          </a:bodyPr>
          <a:lstStyle>
            <a:lvl1pPr marL="0" indent="0" algn="ctr">
              <a:buNone/>
              <a:defRPr sz="1050" b="1">
                <a:solidFill>
                  <a:srgbClr val="FF0000"/>
                </a:solidFill>
              </a:defRPr>
            </a:lvl1pPr>
          </a:lstStyle>
          <a:p>
            <a:pPr lvl="0"/>
            <a:r>
              <a:rPr lang="en-US" dirty="0"/>
              <a:t>Insert the appropriate sponsor logo in the block above. After doing so, be sure to delete this reminder!</a:t>
            </a:r>
          </a:p>
        </p:txBody>
      </p:sp>
      <p:pic>
        <p:nvPicPr>
          <p:cNvPr id="4" name="Picture 3" descr="A green and white circle with a map and text&#10;&#10;AI-generated content may be incorrect.">
            <a:extLst>
              <a:ext uri="{FF2B5EF4-FFF2-40B4-BE49-F238E27FC236}">
                <a16:creationId xmlns:a16="http://schemas.microsoft.com/office/drawing/2014/main" id="{1121D403-E477-9BBF-84F0-D1D71E56959D}"/>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2538711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ank You Slide - A">
    <p:bg>
      <p:bgPr>
        <a:solidFill>
          <a:schemeClr val="accent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CFD0ACF-B64E-1F38-C7DF-ED3EEC240AA9}"/>
              </a:ext>
            </a:extLst>
          </p:cNvPr>
          <p:cNvCxnSpPr>
            <a:cxnSpLocks/>
          </p:cNvCxnSpPr>
          <p:nvPr/>
        </p:nvCxnSpPr>
        <p:spPr>
          <a:xfrm>
            <a:off x="626270" y="6001789"/>
            <a:ext cx="789146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08FA5DC-A42F-AC24-EEB9-59CA06F68EB5}"/>
              </a:ext>
            </a:extLst>
          </p:cNvPr>
          <p:cNvSpPr txBox="1"/>
          <p:nvPr/>
        </p:nvSpPr>
        <p:spPr>
          <a:xfrm>
            <a:off x="628650" y="6100214"/>
            <a:ext cx="7886700" cy="461665"/>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For more information about the North Carolina Association of County Commissioners (NCACC), visit </a:t>
            </a:r>
            <a:r>
              <a:rPr lang="en-US" sz="1200" b="1" dirty="0" err="1">
                <a:solidFill>
                  <a:schemeClr val="bg1"/>
                </a:solidFill>
                <a:latin typeface="Arial" panose="020B0604020202020204" pitchFamily="34" charset="0"/>
                <a:cs typeface="Arial" panose="020B0604020202020204" pitchFamily="34" charset="0"/>
              </a:rPr>
              <a:t>ncacc.org</a:t>
            </a:r>
            <a:r>
              <a:rPr lang="en-US" sz="1200" dirty="0">
                <a:solidFill>
                  <a:schemeClr val="bg1"/>
                </a:solidFill>
                <a:latin typeface="Arial" panose="020B0604020202020204" pitchFamily="34" charset="0"/>
                <a:cs typeface="Arial" panose="020B0604020202020204" pitchFamily="34" charset="0"/>
              </a:rPr>
              <a:t>.</a:t>
            </a:r>
          </a:p>
          <a:p>
            <a:endParaRPr lang="en-US" sz="1200" dirty="0">
              <a:solidFill>
                <a:schemeClr val="bg1"/>
              </a:solidFill>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675C5A56-FB16-F91C-BD4A-0573AA77DD15}"/>
              </a:ext>
            </a:extLst>
          </p:cNvPr>
          <p:cNvSpPr>
            <a:spLocks noGrp="1"/>
          </p:cNvSpPr>
          <p:nvPr>
            <p:ph type="body" idx="10" hasCustomPrompt="1"/>
          </p:nvPr>
        </p:nvSpPr>
        <p:spPr>
          <a:xfrm>
            <a:off x="628650" y="3845266"/>
            <a:ext cx="7886700" cy="1963802"/>
          </a:xfrm>
        </p:spPr>
        <p:txBody>
          <a:bodyPr>
            <a:normAutofit/>
          </a:bodyPr>
          <a:lstStyle>
            <a:lvl1pPr marL="0" indent="0" algn="ctr">
              <a:lnSpc>
                <a:spcPct val="112000"/>
              </a:lnSpc>
              <a:spcBef>
                <a:spcPts val="0"/>
              </a:spcBef>
              <a:buNone/>
              <a:defRPr sz="2400">
                <a:solidFill>
                  <a:schemeClr val="bg1"/>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dirty="0"/>
              <a:t>Speaker name, title (option to insert email address or other contact information on the next line)</a:t>
            </a:r>
          </a:p>
        </p:txBody>
      </p:sp>
      <p:sp>
        <p:nvSpPr>
          <p:cNvPr id="3" name="Title 1">
            <a:extLst>
              <a:ext uri="{FF2B5EF4-FFF2-40B4-BE49-F238E27FC236}">
                <a16:creationId xmlns:a16="http://schemas.microsoft.com/office/drawing/2014/main" id="{C1316F4D-5525-FBFE-F19F-41CD3E7FB696}"/>
              </a:ext>
            </a:extLst>
          </p:cNvPr>
          <p:cNvSpPr>
            <a:spLocks noGrp="1"/>
          </p:cNvSpPr>
          <p:nvPr>
            <p:ph type="title" hasCustomPrompt="1"/>
          </p:nvPr>
        </p:nvSpPr>
        <p:spPr>
          <a:xfrm>
            <a:off x="628650" y="2743200"/>
            <a:ext cx="7886700" cy="1003644"/>
          </a:xfrm>
        </p:spPr>
        <p:txBody>
          <a:bodyPr anchor="b">
            <a:normAutofit/>
          </a:bodyPr>
          <a:lstStyle>
            <a:lvl1pPr algn="ctr">
              <a:defRPr sz="4400" b="1" i="0" spc="-113">
                <a:solidFill>
                  <a:schemeClr val="bg1"/>
                </a:solidFill>
                <a:latin typeface="Arial Black" panose="020B0604020202020204" pitchFamily="34" charset="0"/>
                <a:cs typeface="Arial Black" panose="020B0604020202020204" pitchFamily="34" charset="0"/>
              </a:defRPr>
            </a:lvl1pPr>
          </a:lstStyle>
          <a:p>
            <a:r>
              <a:rPr lang="en-US" dirty="0"/>
              <a:t>Thank You!</a:t>
            </a:r>
          </a:p>
        </p:txBody>
      </p:sp>
      <p:cxnSp>
        <p:nvCxnSpPr>
          <p:cNvPr id="4" name="Straight Connector 3">
            <a:extLst>
              <a:ext uri="{FF2B5EF4-FFF2-40B4-BE49-F238E27FC236}">
                <a16:creationId xmlns:a16="http://schemas.microsoft.com/office/drawing/2014/main" id="{882D54C3-46D4-29DD-AD65-C3E139F13B11}"/>
              </a:ext>
            </a:extLst>
          </p:cNvPr>
          <p:cNvCxnSpPr>
            <a:cxnSpLocks/>
          </p:cNvCxnSpPr>
          <p:nvPr userDrawn="1"/>
        </p:nvCxnSpPr>
        <p:spPr>
          <a:xfrm>
            <a:off x="626270" y="6001789"/>
            <a:ext cx="789146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E7198E7-E7D1-54FA-8E2D-C6FC94FD3844}"/>
              </a:ext>
            </a:extLst>
          </p:cNvPr>
          <p:cNvSpPr txBox="1"/>
          <p:nvPr userDrawn="1"/>
        </p:nvSpPr>
        <p:spPr>
          <a:xfrm>
            <a:off x="628650" y="6100214"/>
            <a:ext cx="7886700" cy="461665"/>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For more information about the North Carolina Association of County Commissioners (NCACC), visit </a:t>
            </a:r>
            <a:r>
              <a:rPr lang="en-US" sz="1200" b="1" dirty="0" err="1">
                <a:solidFill>
                  <a:schemeClr val="bg1"/>
                </a:solidFill>
                <a:latin typeface="Arial" panose="020B0604020202020204" pitchFamily="34" charset="0"/>
                <a:cs typeface="Arial" panose="020B0604020202020204" pitchFamily="34" charset="0"/>
              </a:rPr>
              <a:t>ncacc.org</a:t>
            </a:r>
            <a:r>
              <a:rPr lang="en-US" sz="1200" dirty="0">
                <a:solidFill>
                  <a:schemeClr val="bg1"/>
                </a:solidFill>
                <a:latin typeface="Arial" panose="020B0604020202020204" pitchFamily="34" charset="0"/>
                <a:cs typeface="Arial" panose="020B0604020202020204" pitchFamily="34" charset="0"/>
              </a:rPr>
              <a:t>.</a:t>
            </a:r>
          </a:p>
          <a:p>
            <a:endParaRPr lang="en-US" sz="1200" dirty="0">
              <a:solidFill>
                <a:schemeClr val="bg1"/>
              </a:solidFill>
              <a:latin typeface="Arial" panose="020B0604020202020204" pitchFamily="34" charset="0"/>
              <a:cs typeface="Arial" panose="020B0604020202020204" pitchFamily="34" charset="0"/>
            </a:endParaRPr>
          </a:p>
        </p:txBody>
      </p:sp>
      <p:pic>
        <p:nvPicPr>
          <p:cNvPr id="7" name="Picture 6" descr="A green and white circle with a map and text&#10;&#10;AI-generated content may be incorrect.">
            <a:extLst>
              <a:ext uri="{FF2B5EF4-FFF2-40B4-BE49-F238E27FC236}">
                <a16:creationId xmlns:a16="http://schemas.microsoft.com/office/drawing/2014/main" id="{43E10AF3-FB75-033C-7B09-ED2CB68D617E}"/>
              </a:ext>
            </a:extLst>
          </p:cNvPr>
          <p:cNvPicPr>
            <a:picLocks noChangeAspect="1"/>
          </p:cNvPicPr>
          <p:nvPr userDrawn="1"/>
        </p:nvPicPr>
        <p:blipFill>
          <a:blip r:embed="rId2"/>
          <a:stretch>
            <a:fillRect/>
          </a:stretch>
        </p:blipFill>
        <p:spPr>
          <a:xfrm>
            <a:off x="3851413" y="604573"/>
            <a:ext cx="1441174" cy="1441174"/>
          </a:xfrm>
          <a:prstGeom prst="rect">
            <a:avLst/>
          </a:prstGeom>
        </p:spPr>
      </p:pic>
    </p:spTree>
    <p:extLst>
      <p:ext uri="{BB962C8B-B14F-4D97-AF65-F5344CB8AC3E}">
        <p14:creationId xmlns:p14="http://schemas.microsoft.com/office/powerpoint/2010/main" val="13697413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hank You Slide - B">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B5B51E4-1C70-2CA5-6590-8D3885813CC6}"/>
              </a:ext>
            </a:extLst>
          </p:cNvPr>
          <p:cNvCxnSpPr>
            <a:cxnSpLocks/>
          </p:cNvCxnSpPr>
          <p:nvPr/>
        </p:nvCxnSpPr>
        <p:spPr>
          <a:xfrm>
            <a:off x="626270" y="6001789"/>
            <a:ext cx="7891463"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0177737-F9ED-426F-BA89-5EC688957FCC}"/>
              </a:ext>
            </a:extLst>
          </p:cNvPr>
          <p:cNvSpPr txBox="1"/>
          <p:nvPr/>
        </p:nvSpPr>
        <p:spPr>
          <a:xfrm>
            <a:off x="628650" y="6100214"/>
            <a:ext cx="7886700" cy="461665"/>
          </a:xfrm>
          <a:prstGeom prst="rect">
            <a:avLst/>
          </a:prstGeom>
          <a:noFill/>
          <a:ln>
            <a:no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Arial" panose="020B0604020202020204" pitchFamily="34" charset="0"/>
                <a:cs typeface="Arial" panose="020B0604020202020204" pitchFamily="34" charset="0"/>
              </a:rPr>
              <a:t>For more information about the North Carolina Association of County Commissioners (NCACC), visit </a:t>
            </a:r>
            <a:r>
              <a:rPr lang="en-US" sz="1200" b="1" dirty="0" err="1">
                <a:solidFill>
                  <a:schemeClr val="accent1"/>
                </a:solidFill>
                <a:latin typeface="Arial" panose="020B0604020202020204" pitchFamily="34" charset="0"/>
                <a:cs typeface="Arial" panose="020B0604020202020204" pitchFamily="34" charset="0"/>
              </a:rPr>
              <a:t>ncacc.org</a:t>
            </a:r>
            <a:r>
              <a:rPr lang="en-US" sz="1200" dirty="0">
                <a:solidFill>
                  <a:schemeClr val="accent1"/>
                </a:solidFill>
                <a:latin typeface="Arial" panose="020B0604020202020204" pitchFamily="34" charset="0"/>
                <a:cs typeface="Arial" panose="020B0604020202020204" pitchFamily="34" charset="0"/>
              </a:rPr>
              <a:t>.</a:t>
            </a:r>
          </a:p>
          <a:p>
            <a:endParaRPr lang="en-US" sz="1200" dirty="0">
              <a:solidFill>
                <a:schemeClr val="accent1"/>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D5660E06-D489-3B7F-342F-F757BB120256}"/>
              </a:ext>
            </a:extLst>
          </p:cNvPr>
          <p:cNvSpPr>
            <a:spLocks noGrp="1"/>
          </p:cNvSpPr>
          <p:nvPr>
            <p:ph type="body" idx="10" hasCustomPrompt="1"/>
          </p:nvPr>
        </p:nvSpPr>
        <p:spPr>
          <a:xfrm>
            <a:off x="628650" y="3845266"/>
            <a:ext cx="7886700" cy="1963802"/>
          </a:xfrm>
          <a:ln>
            <a:noFill/>
          </a:ln>
        </p:spPr>
        <p:txBody>
          <a:bodyPr>
            <a:normAutofit/>
          </a:bodyPr>
          <a:lstStyle>
            <a:lvl1pPr marL="0" indent="0" algn="ctr">
              <a:lnSpc>
                <a:spcPct val="112000"/>
              </a:lnSpc>
              <a:spcBef>
                <a:spcPts val="0"/>
              </a:spcBef>
              <a:buNone/>
              <a:defRPr sz="2400">
                <a:solidFill>
                  <a:schemeClr val="accent1"/>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dirty="0"/>
              <a:t>Speaker name, title (option to insert email address or other contact information on the next line)</a:t>
            </a:r>
          </a:p>
        </p:txBody>
      </p:sp>
      <p:sp>
        <p:nvSpPr>
          <p:cNvPr id="6" name="Title 1">
            <a:extLst>
              <a:ext uri="{FF2B5EF4-FFF2-40B4-BE49-F238E27FC236}">
                <a16:creationId xmlns:a16="http://schemas.microsoft.com/office/drawing/2014/main" id="{9FB67DBF-0CF6-4E21-948D-9D074702F0AC}"/>
              </a:ext>
            </a:extLst>
          </p:cNvPr>
          <p:cNvSpPr>
            <a:spLocks noGrp="1"/>
          </p:cNvSpPr>
          <p:nvPr>
            <p:ph type="title" hasCustomPrompt="1"/>
          </p:nvPr>
        </p:nvSpPr>
        <p:spPr>
          <a:xfrm>
            <a:off x="628650" y="2743200"/>
            <a:ext cx="7886700" cy="1003644"/>
          </a:xfrm>
          <a:ln>
            <a:noFill/>
          </a:ln>
        </p:spPr>
        <p:txBody>
          <a:bodyPr anchor="b">
            <a:normAutofit/>
          </a:bodyPr>
          <a:lstStyle>
            <a:lvl1pPr algn="ctr">
              <a:defRPr sz="4400" b="1" i="0" spc="-113">
                <a:solidFill>
                  <a:schemeClr val="accent1"/>
                </a:solidFill>
                <a:latin typeface="Arial Black" panose="020B0604020202020204" pitchFamily="34" charset="0"/>
                <a:cs typeface="Arial Black" panose="020B0604020202020204" pitchFamily="34" charset="0"/>
              </a:defRPr>
            </a:lvl1pPr>
          </a:lstStyle>
          <a:p>
            <a:r>
              <a:rPr lang="en-US" dirty="0"/>
              <a:t>Thank You!</a:t>
            </a:r>
          </a:p>
        </p:txBody>
      </p:sp>
      <p:cxnSp>
        <p:nvCxnSpPr>
          <p:cNvPr id="7" name="Straight Connector 6">
            <a:extLst>
              <a:ext uri="{FF2B5EF4-FFF2-40B4-BE49-F238E27FC236}">
                <a16:creationId xmlns:a16="http://schemas.microsoft.com/office/drawing/2014/main" id="{4EE5029C-B928-D474-3BB4-22BBAC4905AC}"/>
              </a:ext>
            </a:extLst>
          </p:cNvPr>
          <p:cNvCxnSpPr>
            <a:cxnSpLocks/>
          </p:cNvCxnSpPr>
          <p:nvPr userDrawn="1"/>
        </p:nvCxnSpPr>
        <p:spPr>
          <a:xfrm>
            <a:off x="626270" y="6001789"/>
            <a:ext cx="7891463"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E41725F-DCBA-F9E1-D109-E2B8F2C72B99}"/>
              </a:ext>
            </a:extLst>
          </p:cNvPr>
          <p:cNvSpPr txBox="1"/>
          <p:nvPr userDrawn="1"/>
        </p:nvSpPr>
        <p:spPr>
          <a:xfrm>
            <a:off x="628650" y="6100214"/>
            <a:ext cx="7886700" cy="461665"/>
          </a:xfrm>
          <a:prstGeom prst="rect">
            <a:avLst/>
          </a:prstGeom>
          <a:noFill/>
          <a:ln>
            <a:no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Arial" panose="020B0604020202020204" pitchFamily="34" charset="0"/>
                <a:cs typeface="Arial" panose="020B0604020202020204" pitchFamily="34" charset="0"/>
              </a:rPr>
              <a:t>For more information about the North Carolina Association of County Commissioners (NCACC), visit </a:t>
            </a:r>
            <a:r>
              <a:rPr lang="en-US" sz="1200" b="1" dirty="0" err="1">
                <a:solidFill>
                  <a:schemeClr val="accent1"/>
                </a:solidFill>
                <a:latin typeface="Arial" panose="020B0604020202020204" pitchFamily="34" charset="0"/>
                <a:cs typeface="Arial" panose="020B0604020202020204" pitchFamily="34" charset="0"/>
              </a:rPr>
              <a:t>ncacc.org</a:t>
            </a:r>
            <a:r>
              <a:rPr lang="en-US" sz="1200" dirty="0">
                <a:solidFill>
                  <a:schemeClr val="accent1"/>
                </a:solidFill>
                <a:latin typeface="Arial" panose="020B0604020202020204" pitchFamily="34" charset="0"/>
                <a:cs typeface="Arial" panose="020B0604020202020204" pitchFamily="34" charset="0"/>
              </a:rPr>
              <a:t>.</a:t>
            </a:r>
          </a:p>
          <a:p>
            <a:endParaRPr lang="en-US" sz="1200" dirty="0">
              <a:solidFill>
                <a:schemeClr val="accent1"/>
              </a:solidFill>
              <a:latin typeface="Arial" panose="020B0604020202020204" pitchFamily="34" charset="0"/>
              <a:cs typeface="Arial" panose="020B0604020202020204" pitchFamily="34" charset="0"/>
            </a:endParaRPr>
          </a:p>
        </p:txBody>
      </p:sp>
      <p:pic>
        <p:nvPicPr>
          <p:cNvPr id="10" name="Picture 9" descr="A green and white circle with a map and text&#10;&#10;AI-generated content may be incorrect.">
            <a:extLst>
              <a:ext uri="{FF2B5EF4-FFF2-40B4-BE49-F238E27FC236}">
                <a16:creationId xmlns:a16="http://schemas.microsoft.com/office/drawing/2014/main" id="{7C8A7BF2-3F8E-7AFC-3043-A03452BF0227}"/>
              </a:ext>
            </a:extLst>
          </p:cNvPr>
          <p:cNvPicPr>
            <a:picLocks noChangeAspect="1"/>
          </p:cNvPicPr>
          <p:nvPr userDrawn="1"/>
        </p:nvPicPr>
        <p:blipFill>
          <a:blip r:embed="rId2"/>
          <a:stretch>
            <a:fillRect/>
          </a:stretch>
        </p:blipFill>
        <p:spPr>
          <a:xfrm>
            <a:off x="3851413" y="604573"/>
            <a:ext cx="1441174" cy="1441174"/>
          </a:xfrm>
          <a:prstGeom prst="rect">
            <a:avLst/>
          </a:prstGeom>
        </p:spPr>
      </p:pic>
    </p:spTree>
    <p:extLst>
      <p:ext uri="{BB962C8B-B14F-4D97-AF65-F5344CB8AC3E}">
        <p14:creationId xmlns:p14="http://schemas.microsoft.com/office/powerpoint/2010/main" val="231053876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hank You Slide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752ED6F-EFE8-65E8-7287-BA92D49AA7DB}"/>
              </a:ext>
            </a:extLst>
          </p:cNvPr>
          <p:cNvCxnSpPr>
            <a:cxnSpLocks/>
          </p:cNvCxnSpPr>
          <p:nvPr/>
        </p:nvCxnSpPr>
        <p:spPr>
          <a:xfrm>
            <a:off x="626270" y="6001789"/>
            <a:ext cx="789146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E7B2F9E-4B0C-EC6A-16AE-1DDD5A3B4DAD}"/>
              </a:ext>
            </a:extLst>
          </p:cNvPr>
          <p:cNvSpPr txBox="1"/>
          <p:nvPr/>
        </p:nvSpPr>
        <p:spPr>
          <a:xfrm>
            <a:off x="628650" y="6100214"/>
            <a:ext cx="7886700" cy="461665"/>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For more information about the North Carolina Association of County Commissioners (NCACC), visit </a:t>
            </a:r>
            <a:r>
              <a:rPr lang="en-US" sz="1200" b="1" dirty="0" err="1">
                <a:solidFill>
                  <a:schemeClr val="bg1"/>
                </a:solidFill>
                <a:latin typeface="Arial" panose="020B0604020202020204" pitchFamily="34" charset="0"/>
                <a:cs typeface="Arial" panose="020B0604020202020204" pitchFamily="34" charset="0"/>
              </a:rPr>
              <a:t>ncacc.org</a:t>
            </a:r>
            <a:r>
              <a:rPr lang="en-US" sz="1200" dirty="0">
                <a:solidFill>
                  <a:schemeClr val="bg1"/>
                </a:solidFill>
                <a:latin typeface="Arial" panose="020B0604020202020204" pitchFamily="34" charset="0"/>
                <a:cs typeface="Arial" panose="020B0604020202020204" pitchFamily="34" charset="0"/>
              </a:rPr>
              <a:t>.</a:t>
            </a:r>
          </a:p>
          <a:p>
            <a:endParaRPr lang="en-US" sz="1200" dirty="0">
              <a:solidFill>
                <a:schemeClr val="bg1"/>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41BD1F2C-1439-5003-E5EF-D5747157659B}"/>
              </a:ext>
            </a:extLst>
          </p:cNvPr>
          <p:cNvSpPr>
            <a:spLocks noGrp="1"/>
          </p:cNvSpPr>
          <p:nvPr>
            <p:ph type="body" idx="10" hasCustomPrompt="1"/>
          </p:nvPr>
        </p:nvSpPr>
        <p:spPr>
          <a:xfrm>
            <a:off x="628650" y="3845266"/>
            <a:ext cx="7886700" cy="1963802"/>
          </a:xfrm>
        </p:spPr>
        <p:txBody>
          <a:bodyPr>
            <a:normAutofit/>
          </a:bodyPr>
          <a:lstStyle>
            <a:lvl1pPr marL="0" indent="0" algn="ctr">
              <a:lnSpc>
                <a:spcPct val="112000"/>
              </a:lnSpc>
              <a:spcBef>
                <a:spcPts val="0"/>
              </a:spcBef>
              <a:buNone/>
              <a:defRPr sz="2400">
                <a:solidFill>
                  <a:schemeClr val="bg1"/>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dirty="0"/>
              <a:t>Speaker name, title (option to insert email address or other contact information on the next line)</a:t>
            </a:r>
          </a:p>
        </p:txBody>
      </p:sp>
      <p:sp>
        <p:nvSpPr>
          <p:cNvPr id="11" name="Title 1">
            <a:extLst>
              <a:ext uri="{FF2B5EF4-FFF2-40B4-BE49-F238E27FC236}">
                <a16:creationId xmlns:a16="http://schemas.microsoft.com/office/drawing/2014/main" id="{3B8AB8B2-758C-5CAC-116D-DF148EE9FC8E}"/>
              </a:ext>
            </a:extLst>
          </p:cNvPr>
          <p:cNvSpPr>
            <a:spLocks noGrp="1"/>
          </p:cNvSpPr>
          <p:nvPr>
            <p:ph type="title" hasCustomPrompt="1"/>
          </p:nvPr>
        </p:nvSpPr>
        <p:spPr>
          <a:xfrm>
            <a:off x="628650" y="2743200"/>
            <a:ext cx="7886700" cy="1003644"/>
          </a:xfrm>
        </p:spPr>
        <p:txBody>
          <a:bodyPr anchor="b">
            <a:normAutofit/>
          </a:bodyPr>
          <a:lstStyle>
            <a:lvl1pPr algn="ctr">
              <a:defRPr sz="4400" b="1" i="0" spc="-113">
                <a:solidFill>
                  <a:schemeClr val="bg1"/>
                </a:solidFill>
                <a:latin typeface="Arial Black" panose="020B0604020202020204" pitchFamily="34" charset="0"/>
                <a:cs typeface="Arial Black" panose="020B0604020202020204" pitchFamily="34" charset="0"/>
              </a:defRPr>
            </a:lvl1pPr>
          </a:lstStyle>
          <a:p>
            <a:r>
              <a:rPr lang="en-US" dirty="0"/>
              <a:t>Thank You!</a:t>
            </a:r>
          </a:p>
        </p:txBody>
      </p:sp>
      <p:cxnSp>
        <p:nvCxnSpPr>
          <p:cNvPr id="3" name="Straight Connector 2">
            <a:extLst>
              <a:ext uri="{FF2B5EF4-FFF2-40B4-BE49-F238E27FC236}">
                <a16:creationId xmlns:a16="http://schemas.microsoft.com/office/drawing/2014/main" id="{94717C7A-403B-023E-A796-E1D6596FAB01}"/>
              </a:ext>
            </a:extLst>
          </p:cNvPr>
          <p:cNvCxnSpPr>
            <a:cxnSpLocks/>
          </p:cNvCxnSpPr>
          <p:nvPr userDrawn="1"/>
        </p:nvCxnSpPr>
        <p:spPr>
          <a:xfrm>
            <a:off x="626270" y="6001789"/>
            <a:ext cx="789146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C4FC73C-5A1E-A062-FD23-20AE46F28061}"/>
              </a:ext>
            </a:extLst>
          </p:cNvPr>
          <p:cNvSpPr txBox="1"/>
          <p:nvPr userDrawn="1"/>
        </p:nvSpPr>
        <p:spPr>
          <a:xfrm>
            <a:off x="628650" y="6100214"/>
            <a:ext cx="7886700" cy="461665"/>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For more information about the North Carolina Association of County Commissioners (NCACC), visit </a:t>
            </a:r>
            <a:r>
              <a:rPr lang="en-US" sz="1200" b="1" dirty="0" err="1">
                <a:solidFill>
                  <a:schemeClr val="bg1"/>
                </a:solidFill>
                <a:latin typeface="Arial" panose="020B0604020202020204" pitchFamily="34" charset="0"/>
                <a:cs typeface="Arial" panose="020B0604020202020204" pitchFamily="34" charset="0"/>
              </a:rPr>
              <a:t>ncacc.org</a:t>
            </a:r>
            <a:r>
              <a:rPr lang="en-US" sz="1200" dirty="0">
                <a:solidFill>
                  <a:schemeClr val="bg1"/>
                </a:solidFill>
                <a:latin typeface="Arial" panose="020B0604020202020204" pitchFamily="34" charset="0"/>
                <a:cs typeface="Arial" panose="020B0604020202020204" pitchFamily="34" charset="0"/>
              </a:rPr>
              <a:t>.</a:t>
            </a:r>
          </a:p>
          <a:p>
            <a:endParaRPr lang="en-US" sz="1200" dirty="0">
              <a:solidFill>
                <a:schemeClr val="bg1"/>
              </a:solidFill>
              <a:latin typeface="Arial" panose="020B0604020202020204" pitchFamily="34" charset="0"/>
              <a:cs typeface="Arial" panose="020B0604020202020204" pitchFamily="34" charset="0"/>
            </a:endParaRPr>
          </a:p>
        </p:txBody>
      </p:sp>
      <p:pic>
        <p:nvPicPr>
          <p:cNvPr id="9" name="Picture 8" descr="A green and white circle with a map and text&#10;&#10;AI-generated content may be incorrect.">
            <a:extLst>
              <a:ext uri="{FF2B5EF4-FFF2-40B4-BE49-F238E27FC236}">
                <a16:creationId xmlns:a16="http://schemas.microsoft.com/office/drawing/2014/main" id="{5015924B-9E91-303A-3DF8-CE8D4338F63B}"/>
              </a:ext>
            </a:extLst>
          </p:cNvPr>
          <p:cNvPicPr>
            <a:picLocks noChangeAspect="1"/>
          </p:cNvPicPr>
          <p:nvPr userDrawn="1"/>
        </p:nvPicPr>
        <p:blipFill>
          <a:blip r:embed="rId2"/>
          <a:stretch>
            <a:fillRect/>
          </a:stretch>
        </p:blipFill>
        <p:spPr>
          <a:xfrm>
            <a:off x="3851413" y="604573"/>
            <a:ext cx="1441174" cy="1441174"/>
          </a:xfrm>
          <a:prstGeom prst="rect">
            <a:avLst/>
          </a:prstGeom>
        </p:spPr>
      </p:pic>
    </p:spTree>
    <p:extLst>
      <p:ext uri="{BB962C8B-B14F-4D97-AF65-F5344CB8AC3E}">
        <p14:creationId xmlns:p14="http://schemas.microsoft.com/office/powerpoint/2010/main" val="31676136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 A">
    <p:bg>
      <p:bgPr>
        <a:solidFill>
          <a:schemeClr val="accent1"/>
        </a:solidFill>
        <a:effectLst/>
      </p:bgPr>
    </p:bg>
    <p:spTree>
      <p:nvGrpSpPr>
        <p:cNvPr id="1" name=""/>
        <p:cNvGrpSpPr/>
        <p:nvPr/>
      </p:nvGrpSpPr>
      <p:grpSpPr>
        <a:xfrm>
          <a:off x="0" y="0"/>
          <a:ext cx="0" cy="0"/>
          <a:chOff x="0" y="0"/>
          <a:chExt cx="0" cy="0"/>
        </a:xfrm>
      </p:grpSpPr>
      <p:pic>
        <p:nvPicPr>
          <p:cNvPr id="12" name="Picture 11" descr="A green and white circle with a map and text&#10;&#10;AI-generated content may be incorrect.">
            <a:extLst>
              <a:ext uri="{FF2B5EF4-FFF2-40B4-BE49-F238E27FC236}">
                <a16:creationId xmlns:a16="http://schemas.microsoft.com/office/drawing/2014/main" id="{C33401F2-4909-1246-D002-F3DC3FE6DAE0}"/>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352146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756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 B">
    <p:bg>
      <p:bgPr>
        <a:solidFill>
          <a:schemeClr val="bg1"/>
        </a:solidFill>
        <a:effectLst/>
      </p:bgPr>
    </p:bg>
    <p:spTree>
      <p:nvGrpSpPr>
        <p:cNvPr id="1" name=""/>
        <p:cNvGrpSpPr/>
        <p:nvPr/>
      </p:nvGrpSpPr>
      <p:grpSpPr>
        <a:xfrm>
          <a:off x="0" y="0"/>
          <a:ext cx="0" cy="0"/>
          <a:chOff x="0" y="0"/>
          <a:chExt cx="0" cy="0"/>
        </a:xfrm>
      </p:grpSpPr>
      <p:pic>
        <p:nvPicPr>
          <p:cNvPr id="15" name="Picture 14" descr="A green and white circle with a map and text&#10;&#10;AI-generated content may be incorrect.">
            <a:extLst>
              <a:ext uri="{FF2B5EF4-FFF2-40B4-BE49-F238E27FC236}">
                <a16:creationId xmlns:a16="http://schemas.microsoft.com/office/drawing/2014/main" id="{B0B0D3B6-0D59-C0FF-9549-D59836C5AE39}"/>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345073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 C">
    <p:bg>
      <p:bgPr>
        <a:gradFill flip="none" rotWithShape="1">
          <a:gsLst>
            <a:gs pos="0">
              <a:schemeClr val="accent2"/>
            </a:gs>
            <a:gs pos="16000">
              <a:schemeClr val="accent1">
                <a:lumMod val="95000"/>
                <a:lumOff val="5000"/>
              </a:schemeClr>
            </a:gs>
            <a:gs pos="100000">
              <a:schemeClr val="accent1"/>
            </a:gs>
            <a:gs pos="70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 name="Picture 14" descr="A green and white circle with a map and text&#10;&#10;AI-generated content may be incorrect.">
            <a:extLst>
              <a:ext uri="{FF2B5EF4-FFF2-40B4-BE49-F238E27FC236}">
                <a16:creationId xmlns:a16="http://schemas.microsoft.com/office/drawing/2014/main" id="{7B406492-1CDA-8FC7-1D41-7EA3C727003A}"/>
              </a:ext>
            </a:extLst>
          </p:cNvPr>
          <p:cNvPicPr>
            <a:picLocks noChangeAspect="1"/>
          </p:cNvPicPr>
          <p:nvPr userDrawn="1"/>
        </p:nvPicPr>
        <p:blipFill>
          <a:blip r:embed="rId2"/>
          <a:stretch>
            <a:fillRect/>
          </a:stretch>
        </p:blipFill>
        <p:spPr>
          <a:xfrm>
            <a:off x="7994316" y="374263"/>
            <a:ext cx="786905" cy="786905"/>
          </a:xfrm>
          <a:prstGeom prst="rect">
            <a:avLst/>
          </a:prstGeom>
        </p:spPr>
      </p:pic>
    </p:spTree>
    <p:extLst>
      <p:ext uri="{BB962C8B-B14F-4D97-AF65-F5344CB8AC3E}">
        <p14:creationId xmlns:p14="http://schemas.microsoft.com/office/powerpoint/2010/main" val="1126376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3A22-5581-67CE-7550-CA9D6047986D}"/>
              </a:ext>
            </a:extLst>
          </p:cNvPr>
          <p:cNvSpPr>
            <a:spLocks noGrp="1"/>
          </p:cNvSpPr>
          <p:nvPr>
            <p:ph type="title"/>
          </p:nvPr>
        </p:nvSpPr>
        <p:spPr>
          <a:xfrm>
            <a:off x="623887" y="1709741"/>
            <a:ext cx="7886700" cy="2852737"/>
          </a:xfrm>
        </p:spPr>
        <p:txBody>
          <a:bodyPr anchor="b"/>
          <a:lstStyle>
            <a:lvl1pPr>
              <a:defRPr sz="4499">
                <a:solidFill>
                  <a:srgbClr val="165F3E"/>
                </a:solidFill>
              </a:defRPr>
            </a:lvl1pPr>
          </a:lstStyle>
          <a:p>
            <a:r>
              <a:rPr lang="en-US"/>
              <a:t>Click to edit Master title style</a:t>
            </a:r>
          </a:p>
        </p:txBody>
      </p:sp>
      <p:sp>
        <p:nvSpPr>
          <p:cNvPr id="3" name="Text Placeholder 2">
            <a:extLst>
              <a:ext uri="{FF2B5EF4-FFF2-40B4-BE49-F238E27FC236}">
                <a16:creationId xmlns:a16="http://schemas.microsoft.com/office/drawing/2014/main" id="{D01CD2A9-4C76-9600-5F35-4996194EED4F}"/>
              </a:ext>
            </a:extLst>
          </p:cNvPr>
          <p:cNvSpPr>
            <a:spLocks noGrp="1"/>
          </p:cNvSpPr>
          <p:nvPr>
            <p:ph type="body" idx="1"/>
          </p:nvPr>
        </p:nvSpPr>
        <p:spPr>
          <a:xfrm>
            <a:off x="623887" y="4589465"/>
            <a:ext cx="7886700" cy="1500187"/>
          </a:xfrm>
        </p:spPr>
        <p:txBody>
          <a:bodyPr/>
          <a:lstStyle>
            <a:lvl1pPr marL="0" indent="0">
              <a:buNone/>
              <a:defRPr sz="1799">
                <a:solidFill>
                  <a:schemeClr val="tx1">
                    <a:tint val="75000"/>
                  </a:schemeClr>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6CDB2B8-A995-CD00-887C-8BC139978D17}"/>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FE5C7108-8891-3D80-768A-11E5D83943EA}"/>
              </a:ext>
            </a:extLst>
          </p:cNvPr>
          <p:cNvSpPr>
            <a:spLocks noGrp="1"/>
          </p:cNvSpPr>
          <p:nvPr>
            <p:ph type="sldNum" sz="quarter" idx="12"/>
          </p:nvPr>
        </p:nvSpPr>
        <p:spPr>
          <a:xfrm>
            <a:off x="7010400" y="6356352"/>
            <a:ext cx="2057400" cy="365125"/>
          </a:xfrm>
          <a:prstGeom prst="rect">
            <a:avLst/>
          </a:prstGeom>
        </p:spPr>
        <p:txBody>
          <a:bodyPr/>
          <a:lstStyle/>
          <a:p>
            <a:fld id="{A90DFA2A-55B7-4A28-8F60-780F80B60C4D}" type="slidenum">
              <a:rPr lang="en-US" smtClean="0"/>
              <a:t>‹#›</a:t>
            </a:fld>
            <a:endParaRPr lang="en-US"/>
          </a:p>
        </p:txBody>
      </p:sp>
    </p:spTree>
    <p:extLst>
      <p:ext uri="{BB962C8B-B14F-4D97-AF65-F5344CB8AC3E}">
        <p14:creationId xmlns:p14="http://schemas.microsoft.com/office/powerpoint/2010/main" val="243486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186"/>
        <p:cNvGrpSpPr/>
        <p:nvPr/>
      </p:nvGrpSpPr>
      <p:grpSpPr>
        <a:xfrm>
          <a:off x="0" y="0"/>
          <a:ext cx="0" cy="0"/>
          <a:chOff x="0" y="0"/>
          <a:chExt cx="0" cy="0"/>
        </a:xfrm>
      </p:grpSpPr>
      <p:sp>
        <p:nvSpPr>
          <p:cNvPr id="187" name="Google Shape;187;p110"/>
          <p:cNvSpPr txBox="1">
            <a:spLocks noGrp="1"/>
          </p:cNvSpPr>
          <p:nvPr>
            <p:ph type="sldNum" idx="12"/>
          </p:nvPr>
        </p:nvSpPr>
        <p:spPr>
          <a:xfrm>
            <a:off x="7010400" y="6356356"/>
            <a:ext cx="2057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88" name="Google Shape;188;p110" descr="A picture containing text&#10;&#10;Description automatically generated"/>
          <p:cNvPicPr preferRelativeResize="0"/>
          <p:nvPr/>
        </p:nvPicPr>
        <p:blipFill rotWithShape="1">
          <a:blip r:embed="rId2">
            <a:alphaModFix/>
          </a:blip>
          <a:srcRect/>
          <a:stretch/>
        </p:blipFill>
        <p:spPr>
          <a:xfrm>
            <a:off x="237108" y="35034"/>
            <a:ext cx="1898194" cy="1265463"/>
          </a:xfrm>
          <a:prstGeom prst="rect">
            <a:avLst/>
          </a:prstGeom>
          <a:noFill/>
          <a:ln>
            <a:noFill/>
          </a:ln>
        </p:spPr>
      </p:pic>
    </p:spTree>
    <p:extLst>
      <p:ext uri="{BB962C8B-B14F-4D97-AF65-F5344CB8AC3E}">
        <p14:creationId xmlns:p14="http://schemas.microsoft.com/office/powerpoint/2010/main" val="394751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741C-E64D-C552-CD9C-D681C948126E}"/>
              </a:ext>
            </a:extLst>
          </p:cNvPr>
          <p:cNvSpPr>
            <a:spLocks noGrp="1"/>
          </p:cNvSpPr>
          <p:nvPr>
            <p:ph type="title" hasCustomPrompt="1"/>
          </p:nvPr>
        </p:nvSpPr>
        <p:spPr>
          <a:xfrm>
            <a:off x="628650" y="244810"/>
            <a:ext cx="7886700" cy="1325563"/>
          </a:xfrm>
        </p:spPr>
        <p:txBody>
          <a:bodyPr>
            <a:noAutofit/>
          </a:bodyPr>
          <a:lstStyle>
            <a:lvl1pPr>
              <a:defRPr sz="3000" spc="-113">
                <a:solidFill>
                  <a:schemeClr val="bg1"/>
                </a:solidFill>
              </a:defRPr>
            </a:lvl1pPr>
          </a:lstStyle>
          <a:p>
            <a:r>
              <a:rPr lang="en-US" dirty="0"/>
              <a:t>Insert slide title</a:t>
            </a:r>
          </a:p>
        </p:txBody>
      </p:sp>
      <p:pic>
        <p:nvPicPr>
          <p:cNvPr id="7" name="Picture 6" descr="A green and white circle with a map and text&#10;&#10;AI-generated content may be incorrect.">
            <a:extLst>
              <a:ext uri="{FF2B5EF4-FFF2-40B4-BE49-F238E27FC236}">
                <a16:creationId xmlns:a16="http://schemas.microsoft.com/office/drawing/2014/main" id="{E9EC2924-C613-450E-BB17-9BC3D05E141F}"/>
              </a:ext>
            </a:extLst>
          </p:cNvPr>
          <p:cNvPicPr>
            <a:picLocks noChangeAspect="1"/>
          </p:cNvPicPr>
          <p:nvPr userDrawn="1"/>
        </p:nvPicPr>
        <p:blipFill>
          <a:blip r:embed="rId2"/>
          <a:stretch>
            <a:fillRect/>
          </a:stretch>
        </p:blipFill>
        <p:spPr>
          <a:xfrm>
            <a:off x="8152368" y="467590"/>
            <a:ext cx="645284" cy="860378"/>
          </a:xfrm>
          <a:prstGeom prst="rect">
            <a:avLst/>
          </a:prstGeom>
        </p:spPr>
      </p:pic>
      <p:sp>
        <p:nvSpPr>
          <p:cNvPr id="4" name="Content Placeholder 2">
            <a:extLst>
              <a:ext uri="{FF2B5EF4-FFF2-40B4-BE49-F238E27FC236}">
                <a16:creationId xmlns:a16="http://schemas.microsoft.com/office/drawing/2014/main" id="{9019B9FC-1B77-7CA6-F71C-E90F5E29ADD2}"/>
              </a:ext>
            </a:extLst>
          </p:cNvPr>
          <p:cNvSpPr>
            <a:spLocks noGrp="1"/>
          </p:cNvSpPr>
          <p:nvPr>
            <p:ph idx="1" hasCustomPrompt="1"/>
          </p:nvPr>
        </p:nvSpPr>
        <p:spPr>
          <a:xfrm>
            <a:off x="628650" y="1740960"/>
            <a:ext cx="7886700" cy="4351338"/>
          </a:xfrm>
        </p:spPr>
        <p:txBody>
          <a:bodyPr>
            <a:noAutofit/>
          </a:bodyPr>
          <a:lstStyle>
            <a:lvl1pPr>
              <a:defRPr sz="1800">
                <a:solidFill>
                  <a:schemeClr val="bg1"/>
                </a:solidFill>
              </a:defRPr>
            </a:lvl1pPr>
            <a:lvl2pPr marL="514350" marR="0" indent="-171450" algn="l" defTabSz="685800" rtl="0" eaLnBrk="1" fontAlgn="auto" latinLnBrk="0" hangingPunct="1">
              <a:lnSpc>
                <a:spcPct val="110000"/>
              </a:lnSpc>
              <a:spcBef>
                <a:spcPts val="375"/>
              </a:spcBef>
              <a:spcAft>
                <a:spcPts val="0"/>
              </a:spcAft>
              <a:buClrTx/>
              <a:buSzTx/>
              <a:buFont typeface="Arial" panose="020B0604020202020204" pitchFamily="34" charset="0"/>
              <a:buChar char="•"/>
              <a:tabLst/>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You can use bulleted lists to explain your information.</a:t>
            </a:r>
          </a:p>
          <a:p>
            <a:pPr lvl="1"/>
            <a:r>
              <a:rPr lang="en-US" dirty="0"/>
              <a:t>Please keep your bullets concise.</a:t>
            </a:r>
          </a:p>
          <a:p>
            <a:pPr marL="514350" marR="0" lvl="1" indent="-171450" algn="l" defTabSz="685800" rtl="0" eaLnBrk="1" fontAlgn="auto" latinLnBrk="0" hangingPunct="1">
              <a:lnSpc>
                <a:spcPct val="110000"/>
              </a:lnSpc>
              <a:spcBef>
                <a:spcPts val="375"/>
              </a:spcBef>
              <a:spcAft>
                <a:spcPts val="0"/>
              </a:spcAft>
              <a:buClrTx/>
              <a:buSzTx/>
              <a:buFont typeface="Arial" panose="020B0604020202020204" pitchFamily="34" charset="0"/>
              <a:buChar char="•"/>
              <a:tabLst/>
              <a:defRPr/>
            </a:pPr>
            <a:r>
              <a:rPr lang="en-US" dirty="0"/>
              <a:t>You can also include a chart, graph, or SmartArt here.</a:t>
            </a:r>
          </a:p>
          <a:p>
            <a:pPr lvl="1"/>
            <a:endParaRPr lang="en-US" dirty="0"/>
          </a:p>
        </p:txBody>
      </p:sp>
    </p:spTree>
    <p:extLst>
      <p:ext uri="{BB962C8B-B14F-4D97-AF65-F5344CB8AC3E}">
        <p14:creationId xmlns:p14="http://schemas.microsoft.com/office/powerpoint/2010/main" val="421806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theme" Target="../theme/theme7.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0" Type="http://schemas.openxmlformats.org/officeDocument/2006/relationships/slideLayout" Target="../slideLayouts/slideLayout35.xml"/><Relationship Id="rId4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5751832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830" r:id="rId4"/>
    <p:sldLayoutId id="2147483831" r:id="rId5"/>
    <p:sldLayoutId id="2147483832" r:id="rId6"/>
    <p:sldLayoutId id="2147483833" r:id="rId7"/>
    <p:sldLayoutId id="2147483834" r:id="rId8"/>
    <p:sldLayoutId id="2147483835" r:id="rId9"/>
    <p:sldLayoutId id="2147483836" r:id="rId10"/>
  </p:sldLayoutIdLst>
  <p:hf sldNum="0" hdr="0" ft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68819085"/>
      </p:ext>
    </p:extLst>
  </p:cSld>
  <p:clrMap bg1="lt1" tx1="dk1" bg2="lt2" tx2="dk2" accent1="accent1" accent2="accent2" accent3="accent3" accent4="accent4" accent5="accent5" accent6="accent6" hlink="hlink" folHlink="folHlink"/>
  <p:sldLayoutIdLst>
    <p:sldLayoutId id="2147483824" r:id="rId1"/>
  </p:sldLayoutIdLst>
  <p:hf sldNum="0" hdr="0" ft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28510781"/>
      </p:ext>
    </p:extLst>
  </p:cSld>
  <p:clrMap bg1="lt1" tx1="dk1" bg2="lt2" tx2="dk2" accent1="accent1" accent2="accent2" accent3="accent3" accent4="accent4" accent5="accent5" accent6="accent6" hlink="hlink" folHlink="folHlink"/>
  <p:sldLayoutIdLst>
    <p:sldLayoutId id="2147483825" r:id="rId1"/>
  </p:sldLayoutIdLst>
  <p:hf sldNum="0" hdr="0" ft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94652318"/>
      </p:ext>
    </p:extLst>
  </p:cSld>
  <p:clrMap bg1="lt1" tx1="dk1" bg2="lt2" tx2="dk2" accent1="accent1" accent2="accent2" accent3="accent3" accent4="accent4" accent5="accent5" accent6="accent6" hlink="hlink" folHlink="folHlink"/>
  <p:sldLayoutIdLst>
    <p:sldLayoutId id="2147483826" r:id="rId1"/>
  </p:sldLayoutIdLst>
  <p:hf sldNum="0" hdr="0" ft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39874672"/>
      </p:ext>
    </p:extLst>
  </p:cSld>
  <p:clrMap bg1="lt1" tx1="dk1" bg2="lt2" tx2="dk2" accent1="accent1" accent2="accent2" accent3="accent3" accent4="accent4" accent5="accent5" accent6="accent6" hlink="hlink" folHlink="folHlink"/>
  <p:sldLayoutIdLst>
    <p:sldLayoutId id="2147483827" r:id="rId1"/>
  </p:sldLayoutIdLst>
  <p:hf sldNum="0" hdr="0" ft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12845006"/>
      </p:ext>
    </p:extLst>
  </p:cSld>
  <p:clrMap bg1="lt1" tx1="dk1" bg2="lt2" tx2="dk2" accent1="accent1" accent2="accent2" accent3="accent3" accent4="accent4" accent5="accent5" accent6="accent6" hlink="hlink" folHlink="folHlink"/>
  <p:sldLayoutIdLst>
    <p:sldLayoutId id="2147483828" r:id="rId1"/>
  </p:sldLayoutIdLst>
  <p:hf sldNum="0" hdr="0" ft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13223D-694C-4280-9EFE-4E2FF4CFB3E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D5E0BBB-842D-CBC2-77B4-39466A9B530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653065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 id="2147483881" r:id="rId44"/>
    <p:sldLayoutId id="2147483882" r:id="rId45"/>
    <p:sldLayoutId id="2147483883" r:id="rId46"/>
  </p:sldLayoutIdLst>
  <p:txStyles>
    <p:titleStyle>
      <a:lvl1pPr algn="l" defTabSz="685783" rtl="0" eaLnBrk="1" latinLnBrk="0" hangingPunct="1">
        <a:lnSpc>
          <a:spcPct val="90000"/>
        </a:lnSpc>
        <a:spcBef>
          <a:spcPct val="0"/>
        </a:spcBef>
        <a:buNone/>
        <a:defRPr sz="3600" b="1" i="0" kern="1200" spc="-113">
          <a:solidFill>
            <a:schemeClr val="tx1"/>
          </a:solidFill>
          <a:latin typeface="Arial Black" panose="020B0604020202020204" pitchFamily="34" charset="0"/>
          <a:ea typeface="+mj-ea"/>
          <a:cs typeface="Arial Black" panose="020B0604020202020204" pitchFamily="34" charset="0"/>
        </a:defRPr>
      </a:lvl1pPr>
    </p:titleStyle>
    <p:bodyStyle>
      <a:lvl1pPr marL="171446" indent="-171446" algn="l" defTabSz="685783" rtl="0" eaLnBrk="1" latinLnBrk="0" hangingPunct="1">
        <a:lnSpc>
          <a:spcPct val="110000"/>
        </a:lnSpc>
        <a:spcBef>
          <a:spcPts val="75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1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1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1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1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https://dim.mcusercontent.com/cs/76b361d18d43bc40cdfb76f2f/images/fe10d940-4200-17d3-b8fd-f92745d4eb6f.jpg?dpr=2&amp;rect=0%2C212%2C5850%2C2510&amp;w=660&amp;h=283"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ncacc.org/opioidsettlement" TargetMode="External"/><Relationship Id="rId2" Type="http://schemas.openxmlformats.org/officeDocument/2006/relationships/hyperlink" Target="mailto:OpioidSettlement@ncacc.org" TargetMode="Externa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brunswicksheriff.co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brunswickcountync.gov/health" TargetMode="External"/><Relationship Id="rId5" Type="http://schemas.openxmlformats.org/officeDocument/2006/relationships/hyperlink" Target="https://wellpathcare.com/" TargetMode="External"/><Relationship Id="rId4" Type="http://schemas.openxmlformats.org/officeDocument/2006/relationships/hyperlink" Target="https://coastalhorizon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www.naccho.org/uploads/downloadable-resources/Final-report_cj_july2025.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dph.ncdhhs.gov/programs/chronic-disease-and-injury/injury-and-violence-prevention-branch/north-carolina-overdose-epidemic-data#data-dashboard" TargetMode="External"/><Relationship Id="rId5" Type="http://schemas.openxmlformats.org/officeDocument/2006/relationships/hyperlink" Target="https://ncopioidsettlement.org/trends/local-progress/" TargetMode="Externa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379666-5E99-7D66-CB0B-97533172F2C8}"/>
              </a:ext>
            </a:extLst>
          </p:cNvPr>
          <p:cNvSpPr>
            <a:spLocks noGrp="1"/>
          </p:cNvSpPr>
          <p:nvPr>
            <p:ph type="body" sz="quarter" idx="10"/>
          </p:nvPr>
        </p:nvSpPr>
        <p:spPr>
          <a:xfrm>
            <a:off x="2768597" y="2051009"/>
            <a:ext cx="6342678" cy="2972294"/>
          </a:xfrm>
        </p:spPr>
        <p:txBody>
          <a:bodyPr/>
          <a:lstStyle/>
          <a:p>
            <a:r>
              <a:rPr lang="en-US" sz="2800" dirty="0">
                <a:latin typeface="Arial"/>
                <a:cs typeface="Arial"/>
              </a:rPr>
              <a:t>Opioid and Prescription </a:t>
            </a:r>
          </a:p>
          <a:p>
            <a:r>
              <a:rPr lang="en-US" sz="2800" dirty="0">
                <a:latin typeface="Arial"/>
                <a:cs typeface="Arial"/>
              </a:rPr>
              <a:t>Drug Abuse Advisory Committee</a:t>
            </a:r>
          </a:p>
          <a:p>
            <a:endParaRPr lang="en-US" sz="2800" dirty="0"/>
          </a:p>
          <a:p>
            <a:r>
              <a:rPr lang="en-US" dirty="0">
                <a:solidFill>
                  <a:srgbClr val="003B70"/>
                </a:solidFill>
                <a:latin typeface="Arial"/>
                <a:cs typeface="Arial"/>
              </a:rPr>
              <a:t>Topic: </a:t>
            </a:r>
            <a:r>
              <a:rPr lang="en-US" b="0" dirty="0">
                <a:solidFill>
                  <a:srgbClr val="003B70"/>
                </a:solidFill>
                <a:latin typeface="Arial"/>
                <a:cs typeface="Arial"/>
              </a:rPr>
              <a:t>Strategies to prevent overdose </a:t>
            </a:r>
          </a:p>
          <a:p>
            <a:r>
              <a:rPr lang="en-US" b="0" dirty="0">
                <a:solidFill>
                  <a:srgbClr val="003B70"/>
                </a:solidFill>
                <a:latin typeface="Arial"/>
                <a:cs typeface="Arial"/>
              </a:rPr>
              <a:t>among justice involved populations</a:t>
            </a:r>
            <a:endParaRPr lang="en-US" b="0" dirty="0">
              <a:latin typeface="Arial"/>
              <a:cs typeface="Arial"/>
            </a:endParaRPr>
          </a:p>
        </p:txBody>
      </p:sp>
      <p:sp>
        <p:nvSpPr>
          <p:cNvPr id="4" name="Text Placeholder 3">
            <a:extLst>
              <a:ext uri="{FF2B5EF4-FFF2-40B4-BE49-F238E27FC236}">
                <a16:creationId xmlns:a16="http://schemas.microsoft.com/office/drawing/2014/main" id="{C09AF1D8-8D07-91E9-989D-B0FD089F94AE}"/>
              </a:ext>
            </a:extLst>
          </p:cNvPr>
          <p:cNvSpPr>
            <a:spLocks noGrp="1"/>
          </p:cNvSpPr>
          <p:nvPr>
            <p:ph type="body" sz="quarter" idx="12"/>
          </p:nvPr>
        </p:nvSpPr>
        <p:spPr>
          <a:xfrm>
            <a:off x="2768597" y="5378931"/>
            <a:ext cx="5774267" cy="488226"/>
          </a:xfrm>
        </p:spPr>
        <p:txBody>
          <a:bodyPr/>
          <a:lstStyle/>
          <a:p>
            <a:r>
              <a:rPr lang="en-US" sz="1800" dirty="0"/>
              <a:t>March 27, 2026</a:t>
            </a:r>
          </a:p>
        </p:txBody>
      </p:sp>
    </p:spTree>
    <p:extLst>
      <p:ext uri="{BB962C8B-B14F-4D97-AF65-F5344CB8AC3E}">
        <p14:creationId xmlns:p14="http://schemas.microsoft.com/office/powerpoint/2010/main" val="1876704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145F9CB-7881-881B-98F0-13EFA42E93BD}"/>
              </a:ext>
            </a:extLst>
          </p:cNvPr>
          <p:cNvSpPr>
            <a:spLocks noGrp="1"/>
          </p:cNvSpPr>
          <p:nvPr>
            <p:ph type="body" sz="quarter" idx="10"/>
          </p:nvPr>
        </p:nvSpPr>
        <p:spPr>
          <a:xfrm>
            <a:off x="3522846" y="2321931"/>
            <a:ext cx="5342858" cy="3262312"/>
          </a:xfrm>
        </p:spPr>
        <p:txBody>
          <a:bodyPr>
            <a:normAutofit/>
          </a:bodyPr>
          <a:lstStyle/>
          <a:p>
            <a:r>
              <a:rPr lang="en-US" b="0" dirty="0">
                <a:sym typeface="Poppins Bold"/>
              </a:rPr>
              <a:t>North Carolina will receive over $1.6 billion over an 18-year period, which began in 2022</a:t>
            </a:r>
          </a:p>
          <a:p>
            <a:pPr lvl="1"/>
            <a:r>
              <a:rPr lang="en-US" sz="1600" b="0" dirty="0"/>
              <a:t>85% goes directly to Local Governments listed in the NC MOA (all 100 counties; 17 eligible cities)</a:t>
            </a:r>
          </a:p>
          <a:p>
            <a:pPr lvl="1"/>
            <a:r>
              <a:rPr lang="en-US" sz="1600" b="0" dirty="0"/>
              <a:t>15% goes to the State of NC</a:t>
            </a:r>
          </a:p>
        </p:txBody>
      </p:sp>
      <p:sp>
        <p:nvSpPr>
          <p:cNvPr id="4" name="Title 3">
            <a:extLst>
              <a:ext uri="{FF2B5EF4-FFF2-40B4-BE49-F238E27FC236}">
                <a16:creationId xmlns:a16="http://schemas.microsoft.com/office/drawing/2014/main" id="{293FACD9-B05A-18D6-A37B-1AAAF9FB28D8}"/>
              </a:ext>
            </a:extLst>
          </p:cNvPr>
          <p:cNvSpPr>
            <a:spLocks noGrp="1"/>
          </p:cNvSpPr>
          <p:nvPr>
            <p:ph type="title"/>
          </p:nvPr>
        </p:nvSpPr>
        <p:spPr/>
        <p:txBody>
          <a:bodyPr/>
          <a:lstStyle/>
          <a:p>
            <a:r>
              <a:rPr lang="en-US" sz="3224"/>
              <a:t>NC Opioid Settlements</a:t>
            </a:r>
          </a:p>
        </p:txBody>
      </p:sp>
      <p:graphicFrame>
        <p:nvGraphicFramePr>
          <p:cNvPr id="13" name="Content Placeholder 7">
            <a:extLst>
              <a:ext uri="{FF2B5EF4-FFF2-40B4-BE49-F238E27FC236}">
                <a16:creationId xmlns:a16="http://schemas.microsoft.com/office/drawing/2014/main" id="{68E0EDC9-CD57-43BA-A55F-7EABC1EF43C4}"/>
              </a:ext>
            </a:extLst>
          </p:cNvPr>
          <p:cNvGraphicFramePr>
            <a:graphicFrameLocks noGrp="1"/>
          </p:cNvGraphicFramePr>
          <p:nvPr>
            <p:ph sz="half" idx="4294967295"/>
            <p:extLst>
              <p:ext uri="{D42A27DB-BD31-4B8C-83A1-F6EECF244321}">
                <p14:modId xmlns:p14="http://schemas.microsoft.com/office/powerpoint/2010/main" val="4162506413"/>
              </p:ext>
            </p:extLst>
          </p:nvPr>
        </p:nvGraphicFramePr>
        <p:xfrm>
          <a:off x="0" y="1881772"/>
          <a:ext cx="3884613" cy="3262312"/>
        </p:xfrm>
        <a:graphic>
          <a:graphicData uri="http://schemas.openxmlformats.org/drawingml/2006/chart">
            <c:chart xmlns:c="http://schemas.openxmlformats.org/drawingml/2006/chart" xmlns:r="http://schemas.openxmlformats.org/officeDocument/2006/relationships" r:id="rId2"/>
          </a:graphicData>
        </a:graphic>
      </p:graphicFrame>
      <p:sp>
        <p:nvSpPr>
          <p:cNvPr id="10" name="Freeform 5">
            <a:extLst>
              <a:ext uri="{FF2B5EF4-FFF2-40B4-BE49-F238E27FC236}">
                <a16:creationId xmlns:a16="http://schemas.microsoft.com/office/drawing/2014/main" id="{F7EC8FFB-11FA-5E2E-F906-1D70FCF6FB85}"/>
              </a:ext>
            </a:extLst>
          </p:cNvPr>
          <p:cNvSpPr/>
          <p:nvPr/>
        </p:nvSpPr>
        <p:spPr>
          <a:xfrm>
            <a:off x="6925998" y="6320743"/>
            <a:ext cx="1939706" cy="384358"/>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3"/>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Tree>
    <p:extLst>
      <p:ext uri="{BB962C8B-B14F-4D97-AF65-F5344CB8AC3E}">
        <p14:creationId xmlns:p14="http://schemas.microsoft.com/office/powerpoint/2010/main" val="2573345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A5DC88-1F0F-1D03-3058-890E97AF9A61}"/>
              </a:ext>
            </a:extLst>
          </p:cNvPr>
          <p:cNvSpPr>
            <a:spLocks noGrp="1"/>
          </p:cNvSpPr>
          <p:nvPr>
            <p:ph type="body" sz="quarter" idx="11"/>
          </p:nvPr>
        </p:nvSpPr>
        <p:spPr/>
        <p:txBody>
          <a:bodyPr/>
          <a:lstStyle/>
          <a:p>
            <a:endParaRPr lang="en-US"/>
          </a:p>
        </p:txBody>
      </p:sp>
      <p:sp>
        <p:nvSpPr>
          <p:cNvPr id="5" name="Title 4">
            <a:extLst>
              <a:ext uri="{FF2B5EF4-FFF2-40B4-BE49-F238E27FC236}">
                <a16:creationId xmlns:a16="http://schemas.microsoft.com/office/drawing/2014/main" id="{5C4AC31F-9873-05DE-51A2-011D4A07EF3F}"/>
              </a:ext>
            </a:extLst>
          </p:cNvPr>
          <p:cNvSpPr>
            <a:spLocks noGrp="1"/>
          </p:cNvSpPr>
          <p:nvPr>
            <p:ph type="title"/>
          </p:nvPr>
        </p:nvSpPr>
        <p:spPr/>
        <p:txBody>
          <a:bodyPr>
            <a:normAutofit/>
          </a:bodyPr>
          <a:lstStyle/>
          <a:p>
            <a:r>
              <a:rPr lang="en-US" sz="2774"/>
              <a:t>NCOpioidSettlement.org</a:t>
            </a:r>
          </a:p>
        </p:txBody>
      </p:sp>
      <p:pic>
        <p:nvPicPr>
          <p:cNvPr id="7" name="Picture 6">
            <a:extLst>
              <a:ext uri="{FF2B5EF4-FFF2-40B4-BE49-F238E27FC236}">
                <a16:creationId xmlns:a16="http://schemas.microsoft.com/office/drawing/2014/main" id="{392540E7-840B-D1F0-56DA-66631A6C77BC}"/>
              </a:ext>
            </a:extLst>
          </p:cNvPr>
          <p:cNvPicPr>
            <a:picLocks noChangeAspect="1"/>
          </p:cNvPicPr>
          <p:nvPr/>
        </p:nvPicPr>
        <p:blipFill>
          <a:blip r:embed="rId3"/>
          <a:stretch>
            <a:fillRect/>
          </a:stretch>
        </p:blipFill>
        <p:spPr>
          <a:xfrm>
            <a:off x="1325341" y="1916739"/>
            <a:ext cx="6517171" cy="4144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5">
            <a:extLst>
              <a:ext uri="{FF2B5EF4-FFF2-40B4-BE49-F238E27FC236}">
                <a16:creationId xmlns:a16="http://schemas.microsoft.com/office/drawing/2014/main" id="{65FBF1E3-14EA-8505-50DE-A063CD5E81D9}"/>
              </a:ext>
            </a:extLst>
          </p:cNvPr>
          <p:cNvSpPr/>
          <p:nvPr/>
        </p:nvSpPr>
        <p:spPr>
          <a:xfrm>
            <a:off x="6925998" y="6320743"/>
            <a:ext cx="1939706" cy="384358"/>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4"/>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Tree>
    <p:extLst>
      <p:ext uri="{BB962C8B-B14F-4D97-AF65-F5344CB8AC3E}">
        <p14:creationId xmlns:p14="http://schemas.microsoft.com/office/powerpoint/2010/main" val="3336155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F7AEB-0F13-84E0-AAF2-7F6042807D2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1EB7D5D-1485-3D97-DF37-E0AC6A746BAB}"/>
              </a:ext>
            </a:extLst>
          </p:cNvPr>
          <p:cNvSpPr>
            <a:spLocks noGrp="1"/>
          </p:cNvSpPr>
          <p:nvPr>
            <p:ph type="body" sz="quarter" idx="11"/>
          </p:nvPr>
        </p:nvSpPr>
        <p:spPr/>
        <p:txBody>
          <a:bodyPr/>
          <a:lstStyle/>
          <a:p>
            <a:endParaRPr lang="en-US"/>
          </a:p>
        </p:txBody>
      </p:sp>
      <p:sp>
        <p:nvSpPr>
          <p:cNvPr id="2" name="Title 1">
            <a:extLst>
              <a:ext uri="{FF2B5EF4-FFF2-40B4-BE49-F238E27FC236}">
                <a16:creationId xmlns:a16="http://schemas.microsoft.com/office/drawing/2014/main" id="{0F12F77E-72E3-0A44-BB00-F73458EC6CE7}"/>
              </a:ext>
            </a:extLst>
          </p:cNvPr>
          <p:cNvSpPr>
            <a:spLocks noGrp="1"/>
          </p:cNvSpPr>
          <p:nvPr>
            <p:ph type="title"/>
          </p:nvPr>
        </p:nvSpPr>
        <p:spPr/>
        <p:txBody>
          <a:bodyPr>
            <a:normAutofit/>
          </a:bodyPr>
          <a:lstStyle/>
          <a:p>
            <a:r>
              <a:rPr lang="en-US"/>
              <a:t>Vision for NC Opioid Settlements</a:t>
            </a:r>
          </a:p>
        </p:txBody>
      </p:sp>
      <p:graphicFrame>
        <p:nvGraphicFramePr>
          <p:cNvPr id="7" name="Content Placeholder 3">
            <a:extLst>
              <a:ext uri="{FF2B5EF4-FFF2-40B4-BE49-F238E27FC236}">
                <a16:creationId xmlns:a16="http://schemas.microsoft.com/office/drawing/2014/main" id="{084239FB-F636-7C15-638A-352E9130EDD9}"/>
              </a:ext>
            </a:extLst>
          </p:cNvPr>
          <p:cNvGraphicFramePr>
            <a:graphicFrameLocks/>
          </p:cNvGraphicFramePr>
          <p:nvPr>
            <p:extLst>
              <p:ext uri="{D42A27DB-BD31-4B8C-83A1-F6EECF244321}">
                <p14:modId xmlns:p14="http://schemas.microsoft.com/office/powerpoint/2010/main" val="2365902467"/>
              </p:ext>
            </p:extLst>
          </p:nvPr>
        </p:nvGraphicFramePr>
        <p:xfrm>
          <a:off x="-1837479" y="1859211"/>
          <a:ext cx="8401908" cy="4022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oogle Shape;1372;p187">
            <a:extLst>
              <a:ext uri="{FF2B5EF4-FFF2-40B4-BE49-F238E27FC236}">
                <a16:creationId xmlns:a16="http://schemas.microsoft.com/office/drawing/2014/main" id="{ACF4703F-D62B-B32B-1DDD-1B686904C259}"/>
              </a:ext>
            </a:extLst>
          </p:cNvPr>
          <p:cNvSpPr txBox="1">
            <a:spLocks/>
          </p:cNvSpPr>
          <p:nvPr/>
        </p:nvSpPr>
        <p:spPr>
          <a:xfrm>
            <a:off x="4710431" y="2066759"/>
            <a:ext cx="3885188" cy="3517484"/>
          </a:xfrm>
          <a:prstGeom prst="rect">
            <a:avLst/>
          </a:prstGeom>
          <a:noFill/>
          <a:ln>
            <a:noFill/>
          </a:ln>
        </p:spPr>
        <p:txBody>
          <a:bodyPr spcFirstLastPara="1" vert="horz" wrap="square" lIns="68557" tIns="34266" rIns="68557" bIns="34266" rtlCol="0" anchor="t"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rgbClr val="F8F1D8"/>
                </a:solidFill>
                <a:latin typeface="Verdana" panose="020B0604030504040204" pitchFamily="34" charset="0"/>
                <a:ea typeface="Verdana" panose="020B0604030504040204" pitchFamily="34" charset="0"/>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rgbClr val="F8F1D8"/>
                </a:solidFill>
                <a:latin typeface="Verdana" panose="020B0604030504040204" pitchFamily="34" charset="0"/>
                <a:ea typeface="Verdana" panose="020B0604030504040204" pitchFamily="34" charset="0"/>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rgbClr val="F8F1D8"/>
                </a:solidFill>
                <a:latin typeface="Verdana" panose="020B0604030504040204" pitchFamily="34" charset="0"/>
                <a:ea typeface="Verdana" panose="020B0604030504040204" pitchFamily="34" charset="0"/>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rgbClr val="F8F1D8"/>
                </a:solidFill>
                <a:latin typeface="Verdana" panose="020B0604030504040204" pitchFamily="34" charset="0"/>
                <a:ea typeface="Verdana" panose="020B0604030504040204" pitchFamily="34" charset="0"/>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rgbClr val="F8F1D8"/>
                </a:solidFill>
                <a:latin typeface="Verdana" panose="020B0604030504040204" pitchFamily="34" charset="0"/>
                <a:ea typeface="Verdana" panose="020B0604030504040204" pitchFamily="34" charset="0"/>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560" rtl="0" eaLnBrk="1" fontAlgn="auto" latinLnBrk="0" hangingPunct="1">
              <a:lnSpc>
                <a:spcPct val="90000"/>
              </a:lnSpc>
              <a:spcBef>
                <a:spcPts val="0"/>
              </a:spcBef>
              <a:spcAft>
                <a:spcPts val="0"/>
              </a:spcAft>
              <a:buClr>
                <a:srgbClr val="799C63"/>
              </a:buClr>
              <a:buSzPts val="3000"/>
              <a:buFont typeface="Arial" panose="020B0604020202020204" pitchFamily="34" charset="0"/>
              <a:buNone/>
              <a:tabLst/>
              <a:defRPr/>
            </a:pPr>
            <a:r>
              <a:rPr kumimoji="0" lang="en-US" sz="2999" b="0" i="0" u="none" strike="noStrike" kern="1200" cap="none" spc="0" normalizeH="0" baseline="0" noProof="0" dirty="0">
                <a:ln>
                  <a:noFill/>
                </a:ln>
                <a:solidFill>
                  <a:srgbClr val="ED7D31"/>
                </a:solidFill>
                <a:effectLst/>
                <a:uLnTx/>
                <a:uFillTx/>
                <a:latin typeface="Verdana" panose="020B0604030504040204" pitchFamily="34" charset="0"/>
                <a:ea typeface="Verdana" panose="020B0604030504040204" pitchFamily="34" charset="0"/>
                <a:cs typeface="+mn-cs"/>
                <a:sym typeface="Arial"/>
              </a:rPr>
              <a:t>All people in NC are healthy </a:t>
            </a:r>
            <a:r>
              <a:rPr kumimoji="0" lang="en-US" sz="2999" b="0" i="0" u="none" strike="noStrike" kern="1200" cap="none" spc="0" normalizeH="0" baseline="0" noProof="0" dirty="0">
                <a:ln>
                  <a:noFill/>
                </a:ln>
                <a:solidFill>
                  <a:srgbClr val="FFFFFF">
                    <a:lumMod val="75000"/>
                  </a:srgbClr>
                </a:solidFill>
                <a:effectLst/>
                <a:uLnTx/>
                <a:uFillTx/>
                <a:latin typeface="Verdana" panose="020B0604030504040204" pitchFamily="34" charset="0"/>
                <a:ea typeface="Verdana" panose="020B0604030504040204" pitchFamily="34" charset="0"/>
                <a:cs typeface="+mn-cs"/>
                <a:sym typeface="Arial"/>
              </a:rPr>
              <a:t>and</a:t>
            </a:r>
            <a:r>
              <a:rPr kumimoji="0" lang="en-US" sz="2999" b="0" i="0" u="none" strike="noStrike" kern="1200" cap="none" spc="0" normalizeH="0" baseline="0" noProof="0" dirty="0">
                <a:ln>
                  <a:noFill/>
                </a:ln>
                <a:solidFill>
                  <a:srgbClr val="799C63"/>
                </a:solidFill>
                <a:effectLst/>
                <a:uLnTx/>
                <a:uFillTx/>
                <a:latin typeface="Verdana" panose="020B0604030504040204" pitchFamily="34" charset="0"/>
                <a:ea typeface="Verdana" panose="020B0604030504040204" pitchFamily="34" charset="0"/>
                <a:cs typeface="+mn-cs"/>
                <a:sym typeface="Arial"/>
              </a:rPr>
              <a:t> </a:t>
            </a:r>
            <a:r>
              <a:rPr kumimoji="0" lang="en-US" sz="2999" b="0" i="0" u="none" strike="noStrike" kern="1200" cap="none" spc="0" normalizeH="0" baseline="0" noProof="0" dirty="0">
                <a:ln>
                  <a:noFill/>
                </a:ln>
                <a:solidFill>
                  <a:srgbClr val="FFFFFF">
                    <a:lumMod val="75000"/>
                  </a:srgbClr>
                </a:solidFill>
                <a:effectLst/>
                <a:uLnTx/>
                <a:uFillTx/>
                <a:latin typeface="Verdana" panose="020B0604030504040204" pitchFamily="34" charset="0"/>
                <a:ea typeface="Verdana" panose="020B0604030504040204" pitchFamily="34" charset="0"/>
                <a:cs typeface="+mn-cs"/>
                <a:sym typeface="Arial"/>
              </a:rPr>
              <a:t>have</a:t>
            </a:r>
            <a:r>
              <a:rPr kumimoji="0" lang="en-US" sz="2999" b="0" i="0" u="none" strike="noStrike" kern="1200" cap="none" spc="0" normalizeH="0" baseline="0" noProof="0" dirty="0">
                <a:ln>
                  <a:noFill/>
                </a:ln>
                <a:solidFill>
                  <a:srgbClr val="799C63"/>
                </a:solidFill>
                <a:effectLst/>
                <a:uLnTx/>
                <a:uFillTx/>
                <a:latin typeface="Verdana" panose="020B0604030504040204" pitchFamily="34" charset="0"/>
                <a:ea typeface="Verdana" panose="020B0604030504040204" pitchFamily="34" charset="0"/>
                <a:cs typeface="+mn-cs"/>
                <a:sym typeface="Arial"/>
              </a:rPr>
              <a:t> </a:t>
            </a:r>
            <a:r>
              <a:rPr kumimoji="0" lang="en-US" sz="2999" b="0" i="0" u="none" strike="noStrike" kern="120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mn-cs"/>
                <a:sym typeface="Arial"/>
              </a:rPr>
              <a:t>connections to supports </a:t>
            </a:r>
            <a:r>
              <a:rPr kumimoji="0" lang="en-US" sz="2999" b="0" i="0" u="none" strike="noStrike" kern="1200" cap="none" spc="0" normalizeH="0" baseline="0" noProof="0" dirty="0">
                <a:ln>
                  <a:noFill/>
                </a:ln>
                <a:solidFill>
                  <a:srgbClr val="FFFFFF">
                    <a:lumMod val="75000"/>
                  </a:srgbClr>
                </a:solidFill>
                <a:effectLst/>
                <a:uLnTx/>
                <a:uFillTx/>
                <a:latin typeface="Verdana" panose="020B0604030504040204" pitchFamily="34" charset="0"/>
                <a:ea typeface="Verdana" panose="020B0604030504040204" pitchFamily="34" charset="0"/>
                <a:cs typeface="+mn-cs"/>
                <a:sym typeface="Arial"/>
              </a:rPr>
              <a:t>and</a:t>
            </a:r>
            <a:r>
              <a:rPr kumimoji="0" lang="en-US" sz="2999" b="0" i="0" u="none" strike="noStrike" kern="1200" cap="none" spc="0" normalizeH="0" baseline="0" noProof="0" dirty="0">
                <a:ln>
                  <a:noFill/>
                </a:ln>
                <a:solidFill>
                  <a:srgbClr val="799C63"/>
                </a:solidFill>
                <a:effectLst/>
                <a:uLnTx/>
                <a:uFillTx/>
                <a:latin typeface="Verdana" panose="020B0604030504040204" pitchFamily="34" charset="0"/>
                <a:ea typeface="Verdana" panose="020B0604030504040204" pitchFamily="34" charset="0"/>
                <a:cs typeface="+mn-cs"/>
                <a:sym typeface="Arial"/>
              </a:rPr>
              <a:t> </a:t>
            </a:r>
            <a:r>
              <a:rPr kumimoji="0" lang="en-US" sz="2999" b="0"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cs typeface="+mn-cs"/>
                <a:sym typeface="Arial"/>
              </a:rPr>
              <a:t>services</a:t>
            </a:r>
            <a:r>
              <a:rPr kumimoji="0" lang="en-US" sz="2999" b="0" i="0" u="none" strike="noStrike" kern="1200" cap="none" spc="0" normalizeH="0" baseline="0" noProof="0" dirty="0">
                <a:ln>
                  <a:noFill/>
                </a:ln>
                <a:solidFill>
                  <a:srgbClr val="799C63"/>
                </a:solidFill>
                <a:effectLst/>
                <a:uLnTx/>
                <a:uFillTx/>
                <a:latin typeface="Verdana" panose="020B0604030504040204" pitchFamily="34" charset="0"/>
                <a:ea typeface="Verdana" panose="020B0604030504040204" pitchFamily="34" charset="0"/>
                <a:cs typeface="+mn-cs"/>
                <a:sym typeface="Arial"/>
              </a:rPr>
              <a:t> </a:t>
            </a:r>
            <a:r>
              <a:rPr kumimoji="0" lang="en-US" sz="2999" b="0" i="0" u="none" strike="noStrike" kern="1200" cap="none" spc="0" normalizeH="0" baseline="0" noProof="0" dirty="0">
                <a:ln>
                  <a:noFill/>
                </a:ln>
                <a:solidFill>
                  <a:srgbClr val="FFFFFF">
                    <a:lumMod val="75000"/>
                  </a:srgbClr>
                </a:solidFill>
                <a:effectLst/>
                <a:uLnTx/>
                <a:uFillTx/>
                <a:latin typeface="Verdana" panose="020B0604030504040204" pitchFamily="34" charset="0"/>
                <a:ea typeface="Verdana" panose="020B0604030504040204" pitchFamily="34" charset="0"/>
                <a:cs typeface="+mn-cs"/>
                <a:sym typeface="Arial"/>
              </a:rPr>
              <a:t>within a </a:t>
            </a:r>
            <a:r>
              <a:rPr kumimoji="0" lang="en-US" sz="2999" b="0"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mn-cs"/>
                <a:sym typeface="Arial"/>
              </a:rPr>
              <a:t>culture of care</a:t>
            </a:r>
            <a:r>
              <a:rPr kumimoji="0" lang="en-US" sz="2999" b="0" i="0" u="none" strike="noStrike" kern="1200" cap="none" spc="0" normalizeH="0" baseline="0" noProof="0" dirty="0">
                <a:ln>
                  <a:noFill/>
                </a:ln>
                <a:solidFill>
                  <a:srgbClr val="799C63"/>
                </a:solidFill>
                <a:effectLst/>
                <a:uLnTx/>
                <a:uFillTx/>
                <a:latin typeface="Verdana" panose="020B0604030504040204" pitchFamily="34" charset="0"/>
                <a:ea typeface="Verdana" panose="020B0604030504040204" pitchFamily="34" charset="0"/>
                <a:cs typeface="+mn-cs"/>
                <a:sym typeface="Arial"/>
              </a:rPr>
              <a:t>.</a:t>
            </a:r>
            <a:endParaRPr kumimoji="0" lang="en-US" sz="2099" b="0" i="0" u="none" strike="noStrike" kern="1200" cap="none" spc="0" normalizeH="0" baseline="0" noProof="0" dirty="0">
              <a:ln>
                <a:noFill/>
              </a:ln>
              <a:solidFill>
                <a:srgbClr val="F8F1D8"/>
              </a:solidFill>
              <a:effectLst/>
              <a:uLnTx/>
              <a:uFillTx/>
              <a:latin typeface="Verdana" panose="020B0604030504040204" pitchFamily="34" charset="0"/>
              <a:ea typeface="Verdana" panose="020B0604030504040204" pitchFamily="34" charset="0"/>
              <a:cs typeface="+mn-cs"/>
              <a:sym typeface="Arial"/>
            </a:endParaRPr>
          </a:p>
        </p:txBody>
      </p:sp>
      <p:sp>
        <p:nvSpPr>
          <p:cNvPr id="9" name="Freeform 5">
            <a:extLst>
              <a:ext uri="{FF2B5EF4-FFF2-40B4-BE49-F238E27FC236}">
                <a16:creationId xmlns:a16="http://schemas.microsoft.com/office/drawing/2014/main" id="{4A4E8362-2C95-755E-AF15-33D6252057CA}"/>
              </a:ext>
            </a:extLst>
          </p:cNvPr>
          <p:cNvSpPr/>
          <p:nvPr/>
        </p:nvSpPr>
        <p:spPr>
          <a:xfrm>
            <a:off x="6925998" y="6320743"/>
            <a:ext cx="1939706" cy="384358"/>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8"/>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pic>
        <p:nvPicPr>
          <p:cNvPr id="3" name="Picture 2">
            <a:extLst>
              <a:ext uri="{FF2B5EF4-FFF2-40B4-BE49-F238E27FC236}">
                <a16:creationId xmlns:a16="http://schemas.microsoft.com/office/drawing/2014/main" id="{C4959BB4-08D9-D0D3-1F8E-2E1EFCD739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70105" y="126890"/>
            <a:ext cx="731520" cy="731520"/>
          </a:xfrm>
          <a:prstGeom prst="rect">
            <a:avLst/>
          </a:prstGeom>
        </p:spPr>
      </p:pic>
    </p:spTree>
    <p:extLst>
      <p:ext uri="{BB962C8B-B14F-4D97-AF65-F5344CB8AC3E}">
        <p14:creationId xmlns:p14="http://schemas.microsoft.com/office/powerpoint/2010/main" val="4212481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5EA8608-C83E-9DFB-AE01-FA59565B1875}"/>
              </a:ext>
            </a:extLst>
          </p:cNvPr>
          <p:cNvSpPr>
            <a:spLocks noGrp="1"/>
          </p:cNvSpPr>
          <p:nvPr>
            <p:ph type="body" sz="quarter" idx="10"/>
          </p:nvPr>
        </p:nvSpPr>
        <p:spPr>
          <a:xfrm>
            <a:off x="302150" y="1913839"/>
            <a:ext cx="8563554" cy="4142629"/>
          </a:xfrm>
        </p:spPr>
        <p:txBody>
          <a:bodyPr>
            <a:normAutofit/>
          </a:bodyPr>
          <a:lstStyle/>
          <a:p>
            <a:pPr marL="0" lvl="0" indent="0">
              <a:buNone/>
            </a:pPr>
            <a:r>
              <a:rPr lang="en-US" sz="2400" b="0" dirty="0"/>
              <a:t>In line with the National Settlement Agreement, funds “may support </a:t>
            </a:r>
            <a:r>
              <a:rPr lang="en-US" sz="2400" dirty="0"/>
              <a:t>programs or services…that serve people with Opioid Use Disorder </a:t>
            </a:r>
            <a:r>
              <a:rPr lang="en-US" sz="2400" b="0" dirty="0"/>
              <a:t>(OUD) or any cooccurring Substance Use Disorder (SUD) or mental health condition.”</a:t>
            </a:r>
          </a:p>
        </p:txBody>
      </p:sp>
      <p:sp>
        <p:nvSpPr>
          <p:cNvPr id="5" name="Text Placeholder 4">
            <a:extLst>
              <a:ext uri="{FF2B5EF4-FFF2-40B4-BE49-F238E27FC236}">
                <a16:creationId xmlns:a16="http://schemas.microsoft.com/office/drawing/2014/main" id="{36E14A28-5E53-DE54-77E3-433889F618BB}"/>
              </a:ext>
            </a:extLst>
          </p:cNvPr>
          <p:cNvSpPr>
            <a:spLocks noGrp="1"/>
          </p:cNvSpPr>
          <p:nvPr>
            <p:ph type="body" sz="quarter" idx="11"/>
          </p:nvPr>
        </p:nvSpPr>
        <p:spPr/>
        <p:txBody>
          <a:bodyPr/>
          <a:lstStyle/>
          <a:p>
            <a:endParaRPr lang="en-US"/>
          </a:p>
        </p:txBody>
      </p:sp>
      <p:sp>
        <p:nvSpPr>
          <p:cNvPr id="8" name="Title 7">
            <a:extLst>
              <a:ext uri="{FF2B5EF4-FFF2-40B4-BE49-F238E27FC236}">
                <a16:creationId xmlns:a16="http://schemas.microsoft.com/office/drawing/2014/main" id="{075466BF-83B4-6D53-D8F8-B72FEF4074B4}"/>
              </a:ext>
            </a:extLst>
          </p:cNvPr>
          <p:cNvSpPr>
            <a:spLocks noGrp="1"/>
          </p:cNvSpPr>
          <p:nvPr>
            <p:ph type="title"/>
          </p:nvPr>
        </p:nvSpPr>
        <p:spPr>
          <a:xfrm>
            <a:off x="302150" y="1273757"/>
            <a:ext cx="8563554" cy="548640"/>
          </a:xfrm>
        </p:spPr>
        <p:txBody>
          <a:bodyPr>
            <a:normAutofit/>
          </a:bodyPr>
          <a:lstStyle/>
          <a:p>
            <a:r>
              <a:rPr lang="en-US" sz="2800" dirty="0"/>
              <a:t>Remediation Strategies</a:t>
            </a:r>
          </a:p>
        </p:txBody>
      </p:sp>
      <p:sp>
        <p:nvSpPr>
          <p:cNvPr id="7" name="Freeform 5">
            <a:extLst>
              <a:ext uri="{FF2B5EF4-FFF2-40B4-BE49-F238E27FC236}">
                <a16:creationId xmlns:a16="http://schemas.microsoft.com/office/drawing/2014/main" id="{965D37D5-8911-DDEF-6C0E-B51DDD1D5261}"/>
              </a:ext>
            </a:extLst>
          </p:cNvPr>
          <p:cNvSpPr/>
          <p:nvPr/>
        </p:nvSpPr>
        <p:spPr>
          <a:xfrm>
            <a:off x="6925998" y="6320743"/>
            <a:ext cx="1939706" cy="384358"/>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3"/>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Tree>
    <p:extLst>
      <p:ext uri="{BB962C8B-B14F-4D97-AF65-F5344CB8AC3E}">
        <p14:creationId xmlns:p14="http://schemas.microsoft.com/office/powerpoint/2010/main" val="3167684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BEE63-A799-A565-CC8B-5B128A4B3C9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0066A5A-0D15-B420-37EE-F98E4039C046}"/>
              </a:ext>
            </a:extLst>
          </p:cNvPr>
          <p:cNvSpPr>
            <a:spLocks noGrp="1"/>
          </p:cNvSpPr>
          <p:nvPr>
            <p:ph type="body" sz="quarter" idx="11"/>
          </p:nvPr>
        </p:nvSpPr>
        <p:spPr/>
        <p:txBody>
          <a:bodyPr/>
          <a:lstStyle/>
          <a:p>
            <a:endParaRPr lang="en-US" dirty="0"/>
          </a:p>
        </p:txBody>
      </p:sp>
      <p:sp>
        <p:nvSpPr>
          <p:cNvPr id="4" name="Title 3">
            <a:extLst>
              <a:ext uri="{FF2B5EF4-FFF2-40B4-BE49-F238E27FC236}">
                <a16:creationId xmlns:a16="http://schemas.microsoft.com/office/drawing/2014/main" id="{EBCFBEAD-D340-398A-0EDE-577A44A77A9B}"/>
              </a:ext>
            </a:extLst>
          </p:cNvPr>
          <p:cNvSpPr>
            <a:spLocks noGrp="1"/>
          </p:cNvSpPr>
          <p:nvPr>
            <p:ph type="title"/>
          </p:nvPr>
        </p:nvSpPr>
        <p:spPr/>
        <p:txBody>
          <a:bodyPr>
            <a:noAutofit/>
          </a:bodyPr>
          <a:lstStyle/>
          <a:p>
            <a:r>
              <a:rPr lang="en-US" sz="2399" dirty="0"/>
              <a:t>NC MOA: High Impact Abatement Strategies (Exhibit A)</a:t>
            </a:r>
          </a:p>
        </p:txBody>
      </p:sp>
      <p:graphicFrame>
        <p:nvGraphicFramePr>
          <p:cNvPr id="7" name="Content Placeholder 2">
            <a:extLst>
              <a:ext uri="{FF2B5EF4-FFF2-40B4-BE49-F238E27FC236}">
                <a16:creationId xmlns:a16="http://schemas.microsoft.com/office/drawing/2014/main" id="{C4DCC300-4684-EA6C-7755-F1C973A906FF}"/>
              </a:ext>
            </a:extLst>
          </p:cNvPr>
          <p:cNvGraphicFramePr>
            <a:graphicFrameLocks/>
          </p:cNvGraphicFramePr>
          <p:nvPr>
            <p:extLst>
              <p:ext uri="{D42A27DB-BD31-4B8C-83A1-F6EECF244321}">
                <p14:modId xmlns:p14="http://schemas.microsoft.com/office/powerpoint/2010/main" val="4008752089"/>
              </p:ext>
            </p:extLst>
          </p:nvPr>
        </p:nvGraphicFramePr>
        <p:xfrm>
          <a:off x="1070117" y="1839512"/>
          <a:ext cx="7027619" cy="3744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F70E6F0E-4AD0-F2B9-06D8-211D55468D05}"/>
              </a:ext>
            </a:extLst>
          </p:cNvPr>
          <p:cNvSpPr/>
          <p:nvPr/>
        </p:nvSpPr>
        <p:spPr>
          <a:xfrm>
            <a:off x="1216549" y="4679134"/>
            <a:ext cx="6710901" cy="100186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5">
            <a:extLst>
              <a:ext uri="{FF2B5EF4-FFF2-40B4-BE49-F238E27FC236}">
                <a16:creationId xmlns:a16="http://schemas.microsoft.com/office/drawing/2014/main" id="{46F31919-C330-B7FA-F7BF-610CACA701F9}"/>
              </a:ext>
            </a:extLst>
          </p:cNvPr>
          <p:cNvSpPr/>
          <p:nvPr/>
        </p:nvSpPr>
        <p:spPr>
          <a:xfrm>
            <a:off x="6925998" y="6320743"/>
            <a:ext cx="1939706" cy="384358"/>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8"/>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Tree>
    <p:extLst>
      <p:ext uri="{BB962C8B-B14F-4D97-AF65-F5344CB8AC3E}">
        <p14:creationId xmlns:p14="http://schemas.microsoft.com/office/powerpoint/2010/main" val="2056451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959A4D5-1E04-A706-3ED1-2DEB72B101B8}"/>
              </a:ext>
            </a:extLst>
          </p:cNvPr>
          <p:cNvPicPr>
            <a:picLocks noChangeAspect="1"/>
          </p:cNvPicPr>
          <p:nvPr/>
        </p:nvPicPr>
        <p:blipFill>
          <a:blip r:embed="rId3"/>
          <a:stretch>
            <a:fillRect/>
          </a:stretch>
        </p:blipFill>
        <p:spPr>
          <a:xfrm>
            <a:off x="835547" y="2064394"/>
            <a:ext cx="7851485" cy="3215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Placeholder 11">
            <a:extLst>
              <a:ext uri="{FF2B5EF4-FFF2-40B4-BE49-F238E27FC236}">
                <a16:creationId xmlns:a16="http://schemas.microsoft.com/office/drawing/2014/main" id="{49AF2FE2-C428-E726-3BFA-416EB41D71E2}"/>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9A41C628-0CFC-70EE-EFE8-C2A071430ABE}"/>
              </a:ext>
            </a:extLst>
          </p:cNvPr>
          <p:cNvSpPr>
            <a:spLocks noGrp="1"/>
          </p:cNvSpPr>
          <p:nvPr>
            <p:ph type="title"/>
          </p:nvPr>
        </p:nvSpPr>
        <p:spPr/>
        <p:txBody>
          <a:bodyPr>
            <a:noAutofit/>
          </a:bodyPr>
          <a:lstStyle/>
          <a:p>
            <a:pPr lvl="0"/>
            <a:r>
              <a:rPr lang="en-US" sz="2699"/>
              <a:t>Local Spending Plans</a:t>
            </a:r>
            <a:endParaRPr lang="en-US" sz="2699" b="0"/>
          </a:p>
        </p:txBody>
      </p:sp>
      <p:sp>
        <p:nvSpPr>
          <p:cNvPr id="2" name="TextBox 1">
            <a:extLst>
              <a:ext uri="{FF2B5EF4-FFF2-40B4-BE49-F238E27FC236}">
                <a16:creationId xmlns:a16="http://schemas.microsoft.com/office/drawing/2014/main" id="{51755A25-DA06-A864-15C7-0DC322DC5AF9}"/>
              </a:ext>
            </a:extLst>
          </p:cNvPr>
          <p:cNvSpPr txBox="1"/>
          <p:nvPr/>
        </p:nvSpPr>
        <p:spPr>
          <a:xfrm>
            <a:off x="2738485" y="3566976"/>
            <a:ext cx="437744" cy="600036"/>
          </a:xfrm>
          <a:prstGeom prst="rect">
            <a:avLst/>
          </a:prstGeom>
          <a:noFill/>
        </p:spPr>
        <p:txBody>
          <a:bodyPr wrap="square" rtlCol="0">
            <a:spAutoFit/>
          </a:bodyPr>
          <a:lstStyle/>
          <a:p>
            <a:pPr defTabSz="685595">
              <a:defRPr/>
            </a:pPr>
            <a:r>
              <a:rPr lang="en-US" sz="3299" b="1" dirty="0">
                <a:solidFill>
                  <a:srgbClr val="FFC000"/>
                </a:solidFill>
                <a:latin typeface="Calibri" panose="020F0502020204030204"/>
                <a:ea typeface="+mj-ea"/>
                <a:cs typeface="Arial"/>
                <a:sym typeface="Wingdings 2" panose="05020102010507070707" pitchFamily="18" charset="2"/>
              </a:rPr>
              <a:t></a:t>
            </a:r>
            <a:endParaRPr lang="en-US" sz="3299" b="1" dirty="0">
              <a:solidFill>
                <a:srgbClr val="FFC000"/>
              </a:solidFill>
              <a:latin typeface="Calibri" panose="020F0502020204030204"/>
              <a:ea typeface="+mj-ea"/>
              <a:cs typeface="Arial"/>
              <a:sym typeface="Helvetica Neue"/>
            </a:endParaRPr>
          </a:p>
        </p:txBody>
      </p:sp>
      <p:sp>
        <p:nvSpPr>
          <p:cNvPr id="5" name="TextBox 4">
            <a:extLst>
              <a:ext uri="{FF2B5EF4-FFF2-40B4-BE49-F238E27FC236}">
                <a16:creationId xmlns:a16="http://schemas.microsoft.com/office/drawing/2014/main" id="{6BB12072-9535-AD00-F156-6D42D43D3D92}"/>
              </a:ext>
            </a:extLst>
          </p:cNvPr>
          <p:cNvSpPr txBox="1"/>
          <p:nvPr/>
        </p:nvSpPr>
        <p:spPr>
          <a:xfrm>
            <a:off x="2435615" y="2641697"/>
            <a:ext cx="437744" cy="600036"/>
          </a:xfrm>
          <a:prstGeom prst="rect">
            <a:avLst/>
          </a:prstGeom>
          <a:noFill/>
        </p:spPr>
        <p:txBody>
          <a:bodyPr wrap="square" rtlCol="0">
            <a:spAutoFit/>
          </a:bodyPr>
          <a:lstStyle/>
          <a:p>
            <a:pPr defTabSz="685595">
              <a:defRPr/>
            </a:pPr>
            <a:r>
              <a:rPr lang="en-US" sz="3299" b="1" dirty="0">
                <a:solidFill>
                  <a:srgbClr val="FFC000"/>
                </a:solidFill>
                <a:latin typeface="Calibri" panose="020F0502020204030204"/>
                <a:ea typeface="+mj-ea"/>
                <a:cs typeface="Arial"/>
                <a:sym typeface="Wingdings 2" panose="05020102010507070707" pitchFamily="18" charset="2"/>
              </a:rPr>
              <a:t></a:t>
            </a:r>
            <a:endParaRPr lang="en-US" sz="3299" b="1" dirty="0">
              <a:solidFill>
                <a:srgbClr val="FFC000"/>
              </a:solidFill>
              <a:latin typeface="Calibri" panose="020F0502020204030204"/>
              <a:ea typeface="+mj-ea"/>
              <a:cs typeface="Arial"/>
              <a:sym typeface="Helvetica Neue"/>
            </a:endParaRPr>
          </a:p>
        </p:txBody>
      </p:sp>
      <p:sp>
        <p:nvSpPr>
          <p:cNvPr id="6" name="TextBox 5">
            <a:extLst>
              <a:ext uri="{FF2B5EF4-FFF2-40B4-BE49-F238E27FC236}">
                <a16:creationId xmlns:a16="http://schemas.microsoft.com/office/drawing/2014/main" id="{D864B49C-DA2A-218E-BA88-6FD46FECC990}"/>
              </a:ext>
            </a:extLst>
          </p:cNvPr>
          <p:cNvSpPr txBox="1"/>
          <p:nvPr/>
        </p:nvSpPr>
        <p:spPr>
          <a:xfrm>
            <a:off x="2026746" y="2185671"/>
            <a:ext cx="437744" cy="600036"/>
          </a:xfrm>
          <a:prstGeom prst="rect">
            <a:avLst/>
          </a:prstGeom>
          <a:noFill/>
        </p:spPr>
        <p:txBody>
          <a:bodyPr wrap="square" rtlCol="0">
            <a:spAutoFit/>
          </a:bodyPr>
          <a:lstStyle/>
          <a:p>
            <a:pPr defTabSz="685595">
              <a:defRPr/>
            </a:pPr>
            <a:r>
              <a:rPr lang="en-US" sz="3299" b="1" dirty="0">
                <a:solidFill>
                  <a:srgbClr val="FFC000"/>
                </a:solidFill>
                <a:latin typeface="Calibri" panose="020F0502020204030204"/>
                <a:ea typeface="+mj-ea"/>
                <a:cs typeface="Arial"/>
                <a:sym typeface="Wingdings 2" panose="05020102010507070707" pitchFamily="18" charset="2"/>
              </a:rPr>
              <a:t></a:t>
            </a:r>
            <a:endParaRPr lang="en-US" sz="3299" b="1" dirty="0">
              <a:solidFill>
                <a:srgbClr val="FFC000"/>
              </a:solidFill>
              <a:latin typeface="Calibri" panose="020F0502020204030204"/>
              <a:ea typeface="+mj-ea"/>
              <a:cs typeface="Arial"/>
              <a:sym typeface="Helvetica Neue"/>
            </a:endParaRPr>
          </a:p>
        </p:txBody>
      </p:sp>
      <p:sp>
        <p:nvSpPr>
          <p:cNvPr id="9" name="TextBox 8">
            <a:extLst>
              <a:ext uri="{FF2B5EF4-FFF2-40B4-BE49-F238E27FC236}">
                <a16:creationId xmlns:a16="http://schemas.microsoft.com/office/drawing/2014/main" id="{1D036976-1DD4-C68D-9539-032D338A2448}"/>
              </a:ext>
            </a:extLst>
          </p:cNvPr>
          <p:cNvSpPr txBox="1"/>
          <p:nvPr/>
        </p:nvSpPr>
        <p:spPr>
          <a:xfrm>
            <a:off x="1712107" y="2411062"/>
            <a:ext cx="437744" cy="600036"/>
          </a:xfrm>
          <a:prstGeom prst="rect">
            <a:avLst/>
          </a:prstGeom>
          <a:noFill/>
        </p:spPr>
        <p:txBody>
          <a:bodyPr wrap="square" rtlCol="0">
            <a:spAutoFit/>
          </a:bodyPr>
          <a:lstStyle/>
          <a:p>
            <a:pPr defTabSz="685595">
              <a:defRPr/>
            </a:pPr>
            <a:r>
              <a:rPr lang="en-US" sz="3299" b="1" dirty="0">
                <a:solidFill>
                  <a:srgbClr val="FFC000"/>
                </a:solidFill>
                <a:latin typeface="Calibri" panose="020F0502020204030204"/>
                <a:ea typeface="+mj-ea"/>
                <a:cs typeface="Arial"/>
                <a:sym typeface="Wingdings 2" panose="05020102010507070707" pitchFamily="18" charset="2"/>
              </a:rPr>
              <a:t></a:t>
            </a:r>
            <a:endParaRPr lang="en-US" sz="3299" b="1" dirty="0">
              <a:solidFill>
                <a:srgbClr val="FFC000"/>
              </a:solidFill>
              <a:latin typeface="Calibri" panose="020F0502020204030204"/>
              <a:ea typeface="+mj-ea"/>
              <a:cs typeface="Arial"/>
              <a:sym typeface="Helvetica Neue"/>
            </a:endParaRPr>
          </a:p>
        </p:txBody>
      </p:sp>
      <p:sp>
        <p:nvSpPr>
          <p:cNvPr id="11" name="TextBox 10">
            <a:extLst>
              <a:ext uri="{FF2B5EF4-FFF2-40B4-BE49-F238E27FC236}">
                <a16:creationId xmlns:a16="http://schemas.microsoft.com/office/drawing/2014/main" id="{8830C6F8-D348-0E03-78AD-441B73670AD3}"/>
              </a:ext>
            </a:extLst>
          </p:cNvPr>
          <p:cNvSpPr txBox="1"/>
          <p:nvPr/>
        </p:nvSpPr>
        <p:spPr>
          <a:xfrm>
            <a:off x="2149851" y="3800615"/>
            <a:ext cx="437744" cy="600036"/>
          </a:xfrm>
          <a:prstGeom prst="rect">
            <a:avLst/>
          </a:prstGeom>
          <a:noFill/>
        </p:spPr>
        <p:txBody>
          <a:bodyPr wrap="square" rtlCol="0">
            <a:spAutoFit/>
          </a:bodyPr>
          <a:lstStyle/>
          <a:p>
            <a:pPr defTabSz="685595">
              <a:defRPr/>
            </a:pPr>
            <a:r>
              <a:rPr lang="en-US" sz="3299" b="1" dirty="0">
                <a:solidFill>
                  <a:srgbClr val="FFC000"/>
                </a:solidFill>
                <a:latin typeface="Calibri" panose="020F0502020204030204"/>
                <a:ea typeface="+mj-ea"/>
                <a:cs typeface="Arial"/>
                <a:sym typeface="Wingdings 2" panose="05020102010507070707" pitchFamily="18" charset="2"/>
              </a:rPr>
              <a:t></a:t>
            </a:r>
            <a:endParaRPr lang="en-US" sz="3299" b="1" dirty="0">
              <a:solidFill>
                <a:srgbClr val="FFC000"/>
              </a:solidFill>
              <a:latin typeface="Calibri" panose="020F0502020204030204"/>
              <a:ea typeface="+mj-ea"/>
              <a:cs typeface="Arial"/>
              <a:sym typeface="Helvetica Neue"/>
            </a:endParaRPr>
          </a:p>
        </p:txBody>
      </p:sp>
      <p:sp>
        <p:nvSpPr>
          <p:cNvPr id="14" name="Left Bracket 13">
            <a:extLst>
              <a:ext uri="{FF2B5EF4-FFF2-40B4-BE49-F238E27FC236}">
                <a16:creationId xmlns:a16="http://schemas.microsoft.com/office/drawing/2014/main" id="{FC37F9A5-F11C-80BF-C533-B553D52B6B63}"/>
              </a:ext>
            </a:extLst>
          </p:cNvPr>
          <p:cNvSpPr/>
          <p:nvPr/>
        </p:nvSpPr>
        <p:spPr>
          <a:xfrm>
            <a:off x="1210723" y="4439151"/>
            <a:ext cx="182880" cy="767462"/>
          </a:xfrm>
          <a:prstGeom prst="leftBracket">
            <a:avLst/>
          </a:prstGeom>
          <a:ln w="38100"/>
        </p:spPr>
        <p:style>
          <a:lnRef idx="1">
            <a:schemeClr val="accent4"/>
          </a:lnRef>
          <a:fillRef idx="0">
            <a:schemeClr val="accent4"/>
          </a:fillRef>
          <a:effectRef idx="0">
            <a:schemeClr val="accent4"/>
          </a:effectRef>
          <a:fontRef idx="minor">
            <a:schemeClr val="tx1"/>
          </a:fontRef>
        </p:style>
        <p:txBody>
          <a:bodyPr rtlCol="0" anchor="ctr"/>
          <a:lstStyle/>
          <a:p>
            <a:pPr algn="ctr">
              <a:buClr>
                <a:srgbClr val="000000"/>
              </a:buClr>
            </a:pPr>
            <a:endParaRPr lang="en-US" sz="1400" kern="0">
              <a:solidFill>
                <a:prstClr val="black"/>
              </a:solidFill>
              <a:latin typeface="Calibri" panose="020F0502020204030204"/>
              <a:sym typeface="Arial"/>
            </a:endParaRPr>
          </a:p>
        </p:txBody>
      </p:sp>
      <p:sp>
        <p:nvSpPr>
          <p:cNvPr id="3" name="Freeform 5">
            <a:extLst>
              <a:ext uri="{FF2B5EF4-FFF2-40B4-BE49-F238E27FC236}">
                <a16:creationId xmlns:a16="http://schemas.microsoft.com/office/drawing/2014/main" id="{78009F8B-3C6A-D1EB-C909-5CB820F5D0BE}"/>
              </a:ext>
            </a:extLst>
          </p:cNvPr>
          <p:cNvSpPr/>
          <p:nvPr/>
        </p:nvSpPr>
        <p:spPr>
          <a:xfrm>
            <a:off x="6925998" y="6320743"/>
            <a:ext cx="1939706" cy="384358"/>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4"/>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pic>
        <p:nvPicPr>
          <p:cNvPr id="8" name="Picture 7">
            <a:extLst>
              <a:ext uri="{FF2B5EF4-FFF2-40B4-BE49-F238E27FC236}">
                <a16:creationId xmlns:a16="http://schemas.microsoft.com/office/drawing/2014/main" id="{3CF258D0-F318-047D-98FE-D48BA122CD7D}"/>
              </a:ext>
            </a:extLst>
          </p:cNvPr>
          <p:cNvPicPr>
            <a:picLocks noChangeAspect="1"/>
          </p:cNvPicPr>
          <p:nvPr/>
        </p:nvPicPr>
        <p:blipFill>
          <a:blip r:embed="rId5"/>
          <a:stretch>
            <a:fillRect/>
          </a:stretch>
        </p:blipFill>
        <p:spPr>
          <a:xfrm>
            <a:off x="7933277" y="5047909"/>
            <a:ext cx="1037489" cy="1037489"/>
          </a:xfrm>
          <a:prstGeom prst="rect">
            <a:avLst/>
          </a:prstGeom>
        </p:spPr>
      </p:pic>
    </p:spTree>
    <p:extLst>
      <p:ext uri="{BB962C8B-B14F-4D97-AF65-F5344CB8AC3E}">
        <p14:creationId xmlns:p14="http://schemas.microsoft.com/office/powerpoint/2010/main" val="29301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9" grpId="0"/>
      <p:bldP spid="11"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pic>
        <p:nvPicPr>
          <p:cNvPr id="3074" name="Picture 2" descr="Members of the Settlement Academy pose for a photo.">
            <a:extLst>
              <a:ext uri="{FF2B5EF4-FFF2-40B4-BE49-F238E27FC236}">
                <a16:creationId xmlns:a16="http://schemas.microsoft.com/office/drawing/2014/main" id="{74CBA8BC-861D-6A16-F932-AA1A95C677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74"/>
          <a:stretch>
            <a:fillRect/>
          </a:stretch>
        </p:blipFill>
        <p:spPr bwMode="auto">
          <a:xfrm>
            <a:off x="-11906" y="3827868"/>
            <a:ext cx="9155906" cy="219398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023187F4-159A-CF2C-03E8-86EA7A5C0D19}"/>
              </a:ext>
            </a:extLst>
          </p:cNvPr>
          <p:cNvSpPr>
            <a:spLocks noGrp="1"/>
          </p:cNvSpPr>
          <p:nvPr>
            <p:ph type="body" sz="quarter" idx="10"/>
          </p:nvPr>
        </p:nvSpPr>
        <p:spPr>
          <a:xfrm>
            <a:off x="302150" y="1913839"/>
            <a:ext cx="8563554" cy="4142629"/>
          </a:xfrm>
        </p:spPr>
        <p:txBody>
          <a:bodyPr vert="horz" lIns="91440" tIns="45720" rIns="91440" bIns="45720" rtlCol="0" anchor="t">
            <a:normAutofit/>
          </a:bodyPr>
          <a:lstStyle/>
          <a:p>
            <a:pPr marL="0" indent="0">
              <a:buNone/>
            </a:pPr>
            <a:r>
              <a:rPr lang="en-US" b="0" dirty="0"/>
              <a:t>Prepare teams from North Carolina counties and municipalities to newly implement or expand one of the NC Memorandum of Agreement Exhibit A strategies using opioid settlement funds.</a:t>
            </a:r>
          </a:p>
        </p:txBody>
      </p:sp>
      <p:sp>
        <p:nvSpPr>
          <p:cNvPr id="1292" name="Google Shape;1292;p177"/>
          <p:cNvSpPr txBox="1">
            <a:spLocks noGrp="1"/>
          </p:cNvSpPr>
          <p:nvPr>
            <p:ph type="title"/>
          </p:nvPr>
        </p:nvSpPr>
        <p:spPr>
          <a:xfrm>
            <a:off x="302150" y="1273757"/>
            <a:ext cx="8563554" cy="548640"/>
          </a:xfrm>
        </p:spPr>
        <p:txBody>
          <a:bodyPr spcFirstLastPara="1" vert="horz" wrap="square" lIns="68575" tIns="34275" rIns="68575" bIns="34275" rtlCol="0" anchor="t" anchorCtr="0">
            <a:noAutofit/>
          </a:bodyPr>
          <a:lstStyle/>
          <a:p>
            <a:r>
              <a:rPr lang="en-US" dirty="0"/>
              <a:t>Opioid Settlement Academy</a:t>
            </a:r>
          </a:p>
        </p:txBody>
      </p:sp>
      <p:grpSp>
        <p:nvGrpSpPr>
          <p:cNvPr id="9" name="Group 8">
            <a:extLst>
              <a:ext uri="{FF2B5EF4-FFF2-40B4-BE49-F238E27FC236}">
                <a16:creationId xmlns:a16="http://schemas.microsoft.com/office/drawing/2014/main" id="{D0DD41B7-152A-07BA-9969-51F528A146F6}"/>
              </a:ext>
            </a:extLst>
          </p:cNvPr>
          <p:cNvGrpSpPr/>
          <p:nvPr/>
        </p:nvGrpSpPr>
        <p:grpSpPr>
          <a:xfrm>
            <a:off x="1264426" y="3008904"/>
            <a:ext cx="6603242" cy="659450"/>
            <a:chOff x="1027609" y="3452654"/>
            <a:chExt cx="6603242" cy="659450"/>
          </a:xfrm>
        </p:grpSpPr>
        <p:pic>
          <p:nvPicPr>
            <p:cNvPr id="1294" name="Google Shape;1294;p177" descr="A picture containing text&#10;&#10;Description automatically generated"/>
            <p:cNvPicPr preferRelativeResize="0"/>
            <p:nvPr/>
          </p:nvPicPr>
          <p:blipFill rotWithShape="1">
            <a:blip r:embed="rId4">
              <a:alphaModFix/>
            </a:blip>
            <a:srcRect t="17643" b="17682"/>
            <a:stretch/>
          </p:blipFill>
          <p:spPr>
            <a:xfrm>
              <a:off x="3655494" y="3452654"/>
              <a:ext cx="1977653" cy="659450"/>
            </a:xfrm>
            <a:prstGeom prst="rect">
              <a:avLst/>
            </a:prstGeom>
            <a:noFill/>
            <a:ln>
              <a:noFill/>
            </a:ln>
          </p:spPr>
        </p:pic>
        <p:pic>
          <p:nvPicPr>
            <p:cNvPr id="1296" name="Google Shape;1296;p177"/>
            <p:cNvPicPr preferRelativeResize="0"/>
            <p:nvPr/>
          </p:nvPicPr>
          <p:blipFill>
            <a:blip r:embed="rId5">
              <a:alphaModFix/>
            </a:blip>
            <a:stretch>
              <a:fillRect/>
            </a:stretch>
          </p:blipFill>
          <p:spPr>
            <a:xfrm>
              <a:off x="1027609" y="3614780"/>
              <a:ext cx="2262192" cy="335200"/>
            </a:xfrm>
            <a:prstGeom prst="rect">
              <a:avLst/>
            </a:prstGeom>
            <a:noFill/>
            <a:ln>
              <a:noFill/>
            </a:ln>
          </p:spPr>
        </p:pic>
        <p:pic>
          <p:nvPicPr>
            <p:cNvPr id="4" name="Picture 3" descr="A yellow logo with blue text&#10;&#10;AI-generated content may be incorrect.">
              <a:extLst>
                <a:ext uri="{FF2B5EF4-FFF2-40B4-BE49-F238E27FC236}">
                  <a16:creationId xmlns:a16="http://schemas.microsoft.com/office/drawing/2014/main" id="{FE2CA372-8DDE-009B-3996-83EFD3A24D4E}"/>
                </a:ext>
              </a:extLst>
            </p:cNvPr>
            <p:cNvPicPr>
              <a:picLocks noChangeAspect="1"/>
            </p:cNvPicPr>
            <p:nvPr/>
          </p:nvPicPr>
          <p:blipFill>
            <a:blip r:embed="rId6"/>
            <a:stretch>
              <a:fillRect/>
            </a:stretch>
          </p:blipFill>
          <p:spPr>
            <a:xfrm>
              <a:off x="6055731" y="3503478"/>
              <a:ext cx="1575120" cy="554979"/>
            </a:xfrm>
            <a:prstGeom prst="rect">
              <a:avLst/>
            </a:prstGeom>
          </p:spPr>
        </p:pic>
      </p:grpSp>
      <p:pic>
        <p:nvPicPr>
          <p:cNvPr id="8" name="Picture 7">
            <a:extLst>
              <a:ext uri="{FF2B5EF4-FFF2-40B4-BE49-F238E27FC236}">
                <a16:creationId xmlns:a16="http://schemas.microsoft.com/office/drawing/2014/main" id="{602E260A-C4CE-F29B-F122-F8BFEBB3A0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0105" y="126890"/>
            <a:ext cx="731520" cy="731520"/>
          </a:xfrm>
          <a:prstGeom prst="rect">
            <a:avLst/>
          </a:prstGeom>
        </p:spPr>
      </p:pic>
    </p:spTree>
    <p:extLst>
      <p:ext uri="{BB962C8B-B14F-4D97-AF65-F5344CB8AC3E}">
        <p14:creationId xmlns:p14="http://schemas.microsoft.com/office/powerpoint/2010/main" val="26242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0DD87E-4624-AD57-955D-EF6C117AFEF4}"/>
              </a:ext>
            </a:extLst>
          </p:cNvPr>
          <p:cNvSpPr>
            <a:spLocks noGrp="1"/>
          </p:cNvSpPr>
          <p:nvPr>
            <p:ph type="title"/>
          </p:nvPr>
        </p:nvSpPr>
        <p:spPr>
          <a:xfrm>
            <a:off x="290223" y="1117764"/>
            <a:ext cx="8563554" cy="548640"/>
          </a:xfrm>
        </p:spPr>
        <p:txBody>
          <a:bodyPr/>
          <a:lstStyle/>
          <a:p>
            <a:r>
              <a:rPr lang="en-US" dirty="0"/>
              <a:t>Opioid Settlement Academy: Justice-Involved Strategies</a:t>
            </a:r>
          </a:p>
        </p:txBody>
      </p:sp>
      <p:pic>
        <p:nvPicPr>
          <p:cNvPr id="2" name="Picture 1">
            <a:extLst>
              <a:ext uri="{FF2B5EF4-FFF2-40B4-BE49-F238E27FC236}">
                <a16:creationId xmlns:a16="http://schemas.microsoft.com/office/drawing/2014/main" id="{C25BEB13-4BED-95EF-EF3C-D7A2152B0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105" y="126890"/>
            <a:ext cx="731520" cy="731520"/>
          </a:xfrm>
          <a:prstGeom prst="rect">
            <a:avLst/>
          </a:prstGeom>
        </p:spPr>
      </p:pic>
      <p:pic>
        <p:nvPicPr>
          <p:cNvPr id="5" name="Picture 4">
            <a:extLst>
              <a:ext uri="{FF2B5EF4-FFF2-40B4-BE49-F238E27FC236}">
                <a16:creationId xmlns:a16="http://schemas.microsoft.com/office/drawing/2014/main" id="{C31B6A16-B6B7-E903-DD06-C709EC323920}"/>
              </a:ext>
            </a:extLst>
          </p:cNvPr>
          <p:cNvPicPr>
            <a:picLocks noChangeAspect="1"/>
          </p:cNvPicPr>
          <p:nvPr/>
        </p:nvPicPr>
        <p:blipFill>
          <a:blip r:embed="rId4"/>
          <a:srcRect t="10667" b="26597"/>
          <a:stretch>
            <a:fillRect/>
          </a:stretch>
        </p:blipFill>
        <p:spPr>
          <a:xfrm>
            <a:off x="0" y="1519297"/>
            <a:ext cx="9144000" cy="4319087"/>
          </a:xfrm>
          <a:prstGeom prst="rect">
            <a:avLst/>
          </a:prstGeom>
        </p:spPr>
      </p:pic>
      <p:pic>
        <p:nvPicPr>
          <p:cNvPr id="8" name="Picture 7">
            <a:extLst>
              <a:ext uri="{FF2B5EF4-FFF2-40B4-BE49-F238E27FC236}">
                <a16:creationId xmlns:a16="http://schemas.microsoft.com/office/drawing/2014/main" id="{E7F9FFD9-CF93-A6A2-2DB3-65BBF46EE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2461" y="1611204"/>
            <a:ext cx="3729512" cy="2581970"/>
          </a:xfrm>
          <a:prstGeom prst="rect">
            <a:avLst/>
          </a:prstGeom>
        </p:spPr>
      </p:pic>
      <p:pic>
        <p:nvPicPr>
          <p:cNvPr id="9" name="Picture 8" descr="A yellow logo with blue text&#10;&#10;AI-generated content may be incorrect.">
            <a:extLst>
              <a:ext uri="{FF2B5EF4-FFF2-40B4-BE49-F238E27FC236}">
                <a16:creationId xmlns:a16="http://schemas.microsoft.com/office/drawing/2014/main" id="{40A2110B-10CD-4B7A-D175-7F350F7B1B20}"/>
              </a:ext>
            </a:extLst>
          </p:cNvPr>
          <p:cNvPicPr>
            <a:picLocks noChangeAspect="1"/>
          </p:cNvPicPr>
          <p:nvPr/>
        </p:nvPicPr>
        <p:blipFill>
          <a:blip r:embed="rId6"/>
          <a:stretch>
            <a:fillRect/>
          </a:stretch>
        </p:blipFill>
        <p:spPr>
          <a:xfrm>
            <a:off x="5694375" y="5973802"/>
            <a:ext cx="1575120" cy="554979"/>
          </a:xfrm>
          <a:prstGeom prst="rect">
            <a:avLst/>
          </a:prstGeom>
        </p:spPr>
      </p:pic>
      <p:sp>
        <p:nvSpPr>
          <p:cNvPr id="10" name="TextBox 9">
            <a:extLst>
              <a:ext uri="{FF2B5EF4-FFF2-40B4-BE49-F238E27FC236}">
                <a16:creationId xmlns:a16="http://schemas.microsoft.com/office/drawing/2014/main" id="{F33965F8-59F2-AFBB-CE79-2F2ABB8F6DB4}"/>
              </a:ext>
            </a:extLst>
          </p:cNvPr>
          <p:cNvSpPr txBox="1"/>
          <p:nvPr/>
        </p:nvSpPr>
        <p:spPr>
          <a:xfrm>
            <a:off x="2157980" y="6066626"/>
            <a:ext cx="3524117" cy="369332"/>
          </a:xfrm>
          <a:prstGeom prst="rect">
            <a:avLst/>
          </a:prstGeom>
          <a:noFill/>
        </p:spPr>
        <p:txBody>
          <a:bodyPr wrap="square">
            <a:spAutoFit/>
          </a:bodyPr>
          <a:lstStyle/>
          <a:p>
            <a:pPr algn="r"/>
            <a:r>
              <a:rPr lang="en-US" b="1" dirty="0">
                <a:solidFill>
                  <a:srgbClr val="5C93D5"/>
                </a:solidFill>
                <a:latin typeface="Georgia"/>
                <a:sym typeface="Georgia"/>
              </a:rPr>
              <a:t>Thank you!</a:t>
            </a:r>
            <a:endParaRPr lang="en-US" sz="2400" b="1" dirty="0">
              <a:solidFill>
                <a:srgbClr val="5C93D5"/>
              </a:solidFill>
              <a:latin typeface="Georgia"/>
              <a:sym typeface="Georgia"/>
            </a:endParaRPr>
          </a:p>
        </p:txBody>
      </p:sp>
      <p:pic>
        <p:nvPicPr>
          <p:cNvPr id="11" name="Picture 2" descr="Programs Archive - Vital Strategies">
            <a:extLst>
              <a:ext uri="{FF2B5EF4-FFF2-40B4-BE49-F238E27FC236}">
                <a16:creationId xmlns:a16="http://schemas.microsoft.com/office/drawing/2014/main" id="{2563C1B2-4165-CDAC-BB8B-4346DD11C9D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559" b="20482"/>
          <a:stretch>
            <a:fillRect/>
          </a:stretch>
        </p:blipFill>
        <p:spPr bwMode="auto">
          <a:xfrm>
            <a:off x="7269495" y="5989563"/>
            <a:ext cx="1936719"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56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9">
          <a:extLst>
            <a:ext uri="{FF2B5EF4-FFF2-40B4-BE49-F238E27FC236}">
              <a16:creationId xmlns:a16="http://schemas.microsoft.com/office/drawing/2014/main" id="{F4026497-62CE-1DD5-C790-69667E12F3D8}"/>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EAB07CC6-37FE-6EA0-3727-B6B13F56AE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79" b="24211"/>
          <a:stretch>
            <a:fillRect/>
          </a:stretch>
        </p:blipFill>
        <p:spPr bwMode="auto">
          <a:xfrm>
            <a:off x="496085" y="4044743"/>
            <a:ext cx="4901726" cy="1926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50" name="Google Shape;2750;p329">
            <a:extLst>
              <a:ext uri="{FF2B5EF4-FFF2-40B4-BE49-F238E27FC236}">
                <a16:creationId xmlns:a16="http://schemas.microsoft.com/office/drawing/2014/main" id="{BD5C9D2E-E97E-06C6-E01C-7927BB21888F}"/>
              </a:ext>
            </a:extLst>
          </p:cNvPr>
          <p:cNvSpPr txBox="1">
            <a:spLocks noGrp="1"/>
          </p:cNvSpPr>
          <p:nvPr>
            <p:ph type="title"/>
          </p:nvPr>
        </p:nvSpPr>
        <p:spPr>
          <a:xfrm>
            <a:off x="302150" y="1273757"/>
            <a:ext cx="8563554" cy="548640"/>
          </a:xfrm>
        </p:spPr>
        <p:txBody>
          <a:bodyPr spcFirstLastPara="1" vert="horz" lIns="68575" tIns="34275" rIns="68575" bIns="34275" rtlCol="0" anchor="ctr" anchorCtr="0">
            <a:normAutofit/>
          </a:bodyPr>
          <a:lstStyle/>
          <a:p>
            <a:r>
              <a:rPr lang="en-US" dirty="0"/>
              <a:t>Strategy Map</a:t>
            </a:r>
          </a:p>
        </p:txBody>
      </p:sp>
      <p:grpSp>
        <p:nvGrpSpPr>
          <p:cNvPr id="2751" name="Google Shape;2751;p329">
            <a:extLst>
              <a:ext uri="{FF2B5EF4-FFF2-40B4-BE49-F238E27FC236}">
                <a16:creationId xmlns:a16="http://schemas.microsoft.com/office/drawing/2014/main" id="{38D2DC93-6F2E-8133-695F-4F67D1572F2F}"/>
              </a:ext>
            </a:extLst>
          </p:cNvPr>
          <p:cNvGrpSpPr/>
          <p:nvPr/>
        </p:nvGrpSpPr>
        <p:grpSpPr>
          <a:xfrm>
            <a:off x="640557" y="1555984"/>
            <a:ext cx="7886697" cy="2205214"/>
            <a:chOff x="6433" y="768241"/>
            <a:chExt cx="10502878" cy="3045153"/>
          </a:xfrm>
        </p:grpSpPr>
        <p:sp>
          <p:nvSpPr>
            <p:cNvPr id="2752" name="Google Shape;2752;p329">
              <a:extLst>
                <a:ext uri="{FF2B5EF4-FFF2-40B4-BE49-F238E27FC236}">
                  <a16:creationId xmlns:a16="http://schemas.microsoft.com/office/drawing/2014/main" id="{A402246F-B3AF-F4F6-D657-28C9E3A74CC7}"/>
                </a:ext>
              </a:extLst>
            </p:cNvPr>
            <p:cNvSpPr/>
            <p:nvPr/>
          </p:nvSpPr>
          <p:spPr>
            <a:xfrm>
              <a:off x="6433" y="1632338"/>
              <a:ext cx="1661999" cy="1370700"/>
            </a:xfrm>
            <a:prstGeom prst="roundRect">
              <a:avLst>
                <a:gd name="adj" fmla="val 10000"/>
              </a:avLst>
            </a:prstGeom>
            <a:solidFill>
              <a:schemeClr val="lt1"/>
            </a:solidFill>
            <a:ln w="12700" cap="flat" cmpd="sng">
              <a:solidFill>
                <a:srgbClr val="FFC000"/>
              </a:solidFill>
              <a:prstDash val="solid"/>
              <a:miter lim="800000"/>
              <a:headEnd type="none" w="sm" len="sm"/>
              <a:tailEnd type="none" w="sm" len="sm"/>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53" name="Google Shape;2753;p329">
              <a:extLst>
                <a:ext uri="{FF2B5EF4-FFF2-40B4-BE49-F238E27FC236}">
                  <a16:creationId xmlns:a16="http://schemas.microsoft.com/office/drawing/2014/main" id="{E071815B-7BD1-4890-07EF-3FD809332B0C}"/>
                </a:ext>
              </a:extLst>
            </p:cNvPr>
            <p:cNvSpPr txBox="1"/>
            <p:nvPr/>
          </p:nvSpPr>
          <p:spPr>
            <a:xfrm>
              <a:off x="145961" y="1801289"/>
              <a:ext cx="1355641" cy="1014000"/>
            </a:xfrm>
            <a:prstGeom prst="rect">
              <a:avLst/>
            </a:prstGeom>
            <a:noFill/>
            <a:ln>
              <a:noFill/>
            </a:ln>
          </p:spPr>
          <p:txBody>
            <a:bodyPr spcFirstLastPara="1" wrap="square" lIns="24275" tIns="24275" rIns="24275" bIns="24275" anchor="t" anchorCtr="0">
              <a:noAutofit/>
            </a:bodyPr>
            <a:lstStyle/>
            <a:p>
              <a:pPr marL="114300" lvl="1" indent="-114300" defTabSz="822960">
                <a:lnSpc>
                  <a:spcPct val="90000"/>
                </a:lnSpc>
                <a:spcAft>
                  <a:spcPts val="600"/>
                </a:spcAft>
                <a:buClr>
                  <a:srgbClr val="000000"/>
                </a:buClr>
                <a:buSzPts val="1300"/>
                <a:defRPr/>
              </a:pPr>
              <a:r>
                <a:rPr lang="en-US" sz="1400" kern="0" dirty="0">
                  <a:solidFill>
                    <a:srgbClr val="000000"/>
                  </a:solidFill>
                  <a:latin typeface="Calibri" panose="020F0502020204030204"/>
                  <a:ea typeface="Arial"/>
                  <a:cs typeface="Arial"/>
                  <a:sym typeface="Arial"/>
                </a:rPr>
                <a:t>What do we need to do the work?</a:t>
              </a:r>
              <a:endParaRPr sz="2000" kern="0" dirty="0">
                <a:solidFill>
                  <a:srgbClr val="000000"/>
                </a:solidFill>
                <a:latin typeface="Calibri" panose="020F0502020204030204"/>
                <a:cs typeface="Arial"/>
                <a:sym typeface="Arial"/>
              </a:endParaRPr>
            </a:p>
          </p:txBody>
        </p:sp>
        <p:sp>
          <p:nvSpPr>
            <p:cNvPr id="2754" name="Google Shape;2754;p329">
              <a:extLst>
                <a:ext uri="{FF2B5EF4-FFF2-40B4-BE49-F238E27FC236}">
                  <a16:creationId xmlns:a16="http://schemas.microsoft.com/office/drawing/2014/main" id="{3ADED398-3BAB-23C5-5472-80B96A627C95}"/>
                </a:ext>
              </a:extLst>
            </p:cNvPr>
            <p:cNvSpPr/>
            <p:nvPr/>
          </p:nvSpPr>
          <p:spPr>
            <a:xfrm>
              <a:off x="927742" y="1913194"/>
              <a:ext cx="1900200" cy="1900200"/>
            </a:xfrm>
            <a:custGeom>
              <a:avLst/>
              <a:gdLst/>
              <a:ahLst/>
              <a:cxnLst/>
              <a:rect l="l" t="t" r="r" b="b"/>
              <a:pathLst>
                <a:path w="120000" h="120000" extrusionOk="0">
                  <a:moveTo>
                    <a:pt x="10265" y="88244"/>
                  </a:moveTo>
                  <a:lnTo>
                    <a:pt x="13925" y="86166"/>
                  </a:lnTo>
                  <a:lnTo>
                    <a:pt x="13925" y="86166"/>
                  </a:lnTo>
                  <a:cubicBezTo>
                    <a:pt x="22726" y="101664"/>
                    <a:pt x="38730" y="111700"/>
                    <a:pt x="56515" y="112872"/>
                  </a:cubicBezTo>
                  <a:cubicBezTo>
                    <a:pt x="74300" y="114044"/>
                    <a:pt x="91483" y="106196"/>
                    <a:pt x="102242" y="91987"/>
                  </a:cubicBezTo>
                  <a:lnTo>
                    <a:pt x="99818" y="90611"/>
                  </a:lnTo>
                  <a:lnTo>
                    <a:pt x="107905" y="87205"/>
                  </a:lnTo>
                  <a:lnTo>
                    <a:pt x="108356" y="95459"/>
                  </a:lnTo>
                  <a:lnTo>
                    <a:pt x="105931" y="94082"/>
                  </a:lnTo>
                  <a:cubicBezTo>
                    <a:pt x="94408" y="109612"/>
                    <a:pt x="75818" y="118267"/>
                    <a:pt x="56516" y="117089"/>
                  </a:cubicBezTo>
                  <a:cubicBezTo>
                    <a:pt x="37214" y="115911"/>
                    <a:pt x="19815" y="105059"/>
                    <a:pt x="10265" y="88244"/>
                  </a:cubicBezTo>
                  <a:close/>
                </a:path>
              </a:pathLst>
            </a:custGeom>
            <a:solidFill>
              <a:srgbClr val="FFC000"/>
            </a:solidFill>
            <a:ln>
              <a:noFill/>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55" name="Google Shape;2755;p329">
              <a:extLst>
                <a:ext uri="{FF2B5EF4-FFF2-40B4-BE49-F238E27FC236}">
                  <a16:creationId xmlns:a16="http://schemas.microsoft.com/office/drawing/2014/main" id="{405CAB2C-B209-61B8-A066-F664CE404E6F}"/>
                </a:ext>
              </a:extLst>
            </p:cNvPr>
            <p:cNvSpPr/>
            <p:nvPr/>
          </p:nvSpPr>
          <p:spPr>
            <a:xfrm>
              <a:off x="375771" y="2709413"/>
              <a:ext cx="1477500" cy="587400"/>
            </a:xfrm>
            <a:prstGeom prst="roundRect">
              <a:avLst>
                <a:gd name="adj" fmla="val 10000"/>
              </a:avLst>
            </a:prstGeom>
            <a:solidFill>
              <a:srgbClr val="FFC00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56" name="Google Shape;2756;p329">
              <a:extLst>
                <a:ext uri="{FF2B5EF4-FFF2-40B4-BE49-F238E27FC236}">
                  <a16:creationId xmlns:a16="http://schemas.microsoft.com/office/drawing/2014/main" id="{055D0287-0457-5D70-9A4C-E1A4076F9AAF}"/>
                </a:ext>
              </a:extLst>
            </p:cNvPr>
            <p:cNvSpPr txBox="1"/>
            <p:nvPr/>
          </p:nvSpPr>
          <p:spPr>
            <a:xfrm>
              <a:off x="392977" y="2779971"/>
              <a:ext cx="1443001" cy="553200"/>
            </a:xfrm>
            <a:prstGeom prst="rect">
              <a:avLst/>
            </a:prstGeom>
            <a:noFill/>
            <a:ln>
              <a:noFill/>
            </a:ln>
          </p:spPr>
          <p:txBody>
            <a:bodyPr spcFirstLastPara="1" wrap="square" lIns="22850" tIns="15225" rIns="22850" bIns="15225" anchor="ctr" anchorCtr="0">
              <a:noAutofit/>
            </a:bodyPr>
            <a:lstStyle/>
            <a:p>
              <a:pPr algn="ctr" defTabSz="822960">
                <a:lnSpc>
                  <a:spcPct val="90000"/>
                </a:lnSpc>
                <a:spcAft>
                  <a:spcPts val="600"/>
                </a:spcAft>
                <a:buClr>
                  <a:srgbClr val="FFFFFF"/>
                </a:buClr>
                <a:buSzPts val="1200"/>
                <a:defRPr/>
              </a:pPr>
              <a:r>
                <a:rPr lang="en" sz="1080" b="1" kern="0" dirty="0">
                  <a:solidFill>
                    <a:srgbClr val="FFFFFF"/>
                  </a:solidFill>
                  <a:latin typeface="Calibri"/>
                  <a:ea typeface="Arial"/>
                  <a:cs typeface="Calibri"/>
                  <a:sym typeface="Calibri"/>
                </a:rPr>
                <a:t>Resources</a:t>
              </a:r>
              <a:endParaRPr sz="1100" b="1" kern="0" dirty="0">
                <a:solidFill>
                  <a:srgbClr val="FFFFFF"/>
                </a:solidFill>
                <a:latin typeface="Calibri"/>
                <a:ea typeface="Calibri"/>
                <a:cs typeface="Calibri"/>
                <a:sym typeface="Calibri"/>
              </a:endParaRPr>
            </a:p>
          </p:txBody>
        </p:sp>
        <p:sp>
          <p:nvSpPr>
            <p:cNvPr id="2757" name="Google Shape;2757;p329">
              <a:extLst>
                <a:ext uri="{FF2B5EF4-FFF2-40B4-BE49-F238E27FC236}">
                  <a16:creationId xmlns:a16="http://schemas.microsoft.com/office/drawing/2014/main" id="{53DFACE7-EF16-4011-3B2C-39BD19D655D0}"/>
                </a:ext>
              </a:extLst>
            </p:cNvPr>
            <p:cNvSpPr/>
            <p:nvPr/>
          </p:nvSpPr>
          <p:spPr>
            <a:xfrm>
              <a:off x="2170443" y="1632338"/>
              <a:ext cx="1662000" cy="1370700"/>
            </a:xfrm>
            <a:prstGeom prst="roundRect">
              <a:avLst>
                <a:gd name="adj" fmla="val 1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58" name="Google Shape;2758;p329">
              <a:extLst>
                <a:ext uri="{FF2B5EF4-FFF2-40B4-BE49-F238E27FC236}">
                  <a16:creationId xmlns:a16="http://schemas.microsoft.com/office/drawing/2014/main" id="{5073D4C5-31DC-6B7C-1ACC-4C0615B9430E}"/>
                </a:ext>
              </a:extLst>
            </p:cNvPr>
            <p:cNvSpPr txBox="1"/>
            <p:nvPr/>
          </p:nvSpPr>
          <p:spPr>
            <a:xfrm>
              <a:off x="2330294" y="1989342"/>
              <a:ext cx="1599000" cy="1014000"/>
            </a:xfrm>
            <a:prstGeom prst="rect">
              <a:avLst/>
            </a:prstGeom>
            <a:noFill/>
            <a:ln>
              <a:noFill/>
            </a:ln>
          </p:spPr>
          <p:txBody>
            <a:bodyPr spcFirstLastPara="1" wrap="square" lIns="24275" tIns="24275" rIns="24275" bIns="24275" anchor="t" anchorCtr="0">
              <a:noAutofit/>
            </a:bodyPr>
            <a:lstStyle/>
            <a:p>
              <a:pPr marL="114300" lvl="1" indent="-114300" defTabSz="822960">
                <a:lnSpc>
                  <a:spcPct val="90000"/>
                </a:lnSpc>
                <a:spcAft>
                  <a:spcPts val="600"/>
                </a:spcAft>
                <a:buClr>
                  <a:srgbClr val="000000"/>
                </a:buClr>
                <a:buSzPts val="1300"/>
                <a:defRPr/>
              </a:pPr>
              <a:r>
                <a:rPr lang="en" sz="1400" kern="0" dirty="0">
                  <a:solidFill>
                    <a:srgbClr val="000000"/>
                  </a:solidFill>
                  <a:latin typeface="Calibri"/>
                  <a:ea typeface="Arial"/>
                  <a:cs typeface="Calibri"/>
                  <a:sym typeface="Calibri"/>
                </a:rPr>
                <a:t>What will we do?</a:t>
              </a:r>
              <a:endParaRPr sz="1400" kern="0" dirty="0">
                <a:solidFill>
                  <a:srgbClr val="000000"/>
                </a:solidFill>
                <a:latin typeface="Arial"/>
                <a:cs typeface="Arial"/>
                <a:sym typeface="Arial"/>
              </a:endParaRPr>
            </a:p>
          </p:txBody>
        </p:sp>
        <p:sp>
          <p:nvSpPr>
            <p:cNvPr id="2759" name="Google Shape;2759;p329">
              <a:extLst>
                <a:ext uri="{FF2B5EF4-FFF2-40B4-BE49-F238E27FC236}">
                  <a16:creationId xmlns:a16="http://schemas.microsoft.com/office/drawing/2014/main" id="{E94F3768-31E3-50DB-C5E6-D9D9DB0C8BC3}"/>
                </a:ext>
              </a:extLst>
            </p:cNvPr>
            <p:cNvSpPr/>
            <p:nvPr/>
          </p:nvSpPr>
          <p:spPr>
            <a:xfrm>
              <a:off x="3077902" y="768241"/>
              <a:ext cx="2112600" cy="2112600"/>
            </a:xfrm>
            <a:custGeom>
              <a:avLst/>
              <a:gdLst/>
              <a:ahLst/>
              <a:cxnLst/>
              <a:rect l="l" t="t" r="r" b="b"/>
              <a:pathLst>
                <a:path w="120000" h="120000" extrusionOk="0">
                  <a:moveTo>
                    <a:pt x="10021" y="31617"/>
                  </a:moveTo>
                  <a:lnTo>
                    <a:pt x="10021" y="31617"/>
                  </a:lnTo>
                  <a:cubicBezTo>
                    <a:pt x="19681" y="14606"/>
                    <a:pt x="37330" y="3677"/>
                    <a:pt x="56864" y="2609"/>
                  </a:cubicBezTo>
                  <a:cubicBezTo>
                    <a:pt x="76398" y="1542"/>
                    <a:pt x="95133" y="10483"/>
                    <a:pt x="106589" y="26340"/>
                  </a:cubicBezTo>
                  <a:lnTo>
                    <a:pt x="108774" y="25100"/>
                  </a:lnTo>
                  <a:lnTo>
                    <a:pt x="108334" y="32552"/>
                  </a:lnTo>
                  <a:lnTo>
                    <a:pt x="101094" y="29461"/>
                  </a:lnTo>
                  <a:lnTo>
                    <a:pt x="103277" y="28221"/>
                  </a:lnTo>
                  <a:lnTo>
                    <a:pt x="103277" y="28221"/>
                  </a:lnTo>
                  <a:cubicBezTo>
                    <a:pt x="92504" y="13551"/>
                    <a:pt x="75033" y="5337"/>
                    <a:pt x="56863" y="6400"/>
                  </a:cubicBezTo>
                  <a:cubicBezTo>
                    <a:pt x="38694" y="7463"/>
                    <a:pt x="22300" y="17659"/>
                    <a:pt x="13312" y="33486"/>
                  </a:cubicBezTo>
                  <a:close/>
                </a:path>
              </a:pathLst>
            </a:custGeom>
            <a:solidFill>
              <a:schemeClr val="accent4"/>
            </a:solidFill>
            <a:ln>
              <a:noFill/>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60" name="Google Shape;2760;p329">
              <a:extLst>
                <a:ext uri="{FF2B5EF4-FFF2-40B4-BE49-F238E27FC236}">
                  <a16:creationId xmlns:a16="http://schemas.microsoft.com/office/drawing/2014/main" id="{7B931950-5BF3-7E20-EEEF-F97CBB848A24}"/>
                </a:ext>
              </a:extLst>
            </p:cNvPr>
            <p:cNvSpPr/>
            <p:nvPr/>
          </p:nvSpPr>
          <p:spPr>
            <a:xfrm>
              <a:off x="2539781" y="1338591"/>
              <a:ext cx="1477500" cy="58740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61" name="Google Shape;2761;p329">
              <a:extLst>
                <a:ext uri="{FF2B5EF4-FFF2-40B4-BE49-F238E27FC236}">
                  <a16:creationId xmlns:a16="http://schemas.microsoft.com/office/drawing/2014/main" id="{09FEE6CA-CA79-9AA3-0F9B-06D16B910664}"/>
                </a:ext>
              </a:extLst>
            </p:cNvPr>
            <p:cNvSpPr txBox="1"/>
            <p:nvPr/>
          </p:nvSpPr>
          <p:spPr>
            <a:xfrm>
              <a:off x="2556989" y="1418038"/>
              <a:ext cx="1443001" cy="553200"/>
            </a:xfrm>
            <a:prstGeom prst="rect">
              <a:avLst/>
            </a:prstGeom>
            <a:noFill/>
            <a:ln>
              <a:noFill/>
            </a:ln>
          </p:spPr>
          <p:txBody>
            <a:bodyPr spcFirstLastPara="1" wrap="square" lIns="22850" tIns="15225" rIns="22850" bIns="15225" anchor="ctr" anchorCtr="0">
              <a:noAutofit/>
            </a:bodyPr>
            <a:lstStyle/>
            <a:p>
              <a:pPr algn="ctr" defTabSz="822960">
                <a:lnSpc>
                  <a:spcPct val="90000"/>
                </a:lnSpc>
                <a:spcAft>
                  <a:spcPts val="600"/>
                </a:spcAft>
                <a:buClr>
                  <a:srgbClr val="FFFFFF"/>
                </a:buClr>
                <a:buSzPts val="1200"/>
                <a:defRPr/>
              </a:pPr>
              <a:r>
                <a:rPr lang="en" sz="1050" b="1" kern="0">
                  <a:solidFill>
                    <a:srgbClr val="FFFFFF"/>
                  </a:solidFill>
                  <a:latin typeface="Calibri"/>
                  <a:ea typeface="Arial"/>
                  <a:cs typeface="Calibri"/>
                  <a:sym typeface="Calibri"/>
                </a:rPr>
                <a:t>Key </a:t>
              </a:r>
              <a:r>
                <a:rPr lang="en" sz="1050" b="1">
                  <a:solidFill>
                    <a:srgbClr val="FFFFFF"/>
                  </a:solidFill>
                  <a:latin typeface="Calibri"/>
                  <a:cs typeface="Calibri"/>
                  <a:sym typeface="Calibri"/>
                </a:rPr>
                <a:t>Activities</a:t>
              </a:r>
              <a:endParaRPr sz="1100" b="1" kern="0">
                <a:solidFill>
                  <a:srgbClr val="FFFFFF"/>
                </a:solidFill>
                <a:latin typeface="Calibri"/>
                <a:ea typeface="Calibri"/>
                <a:cs typeface="Calibri"/>
                <a:sym typeface="Calibri"/>
              </a:endParaRPr>
            </a:p>
          </p:txBody>
        </p:sp>
        <p:sp>
          <p:nvSpPr>
            <p:cNvPr id="2762" name="Google Shape;2762;p329">
              <a:extLst>
                <a:ext uri="{FF2B5EF4-FFF2-40B4-BE49-F238E27FC236}">
                  <a16:creationId xmlns:a16="http://schemas.microsoft.com/office/drawing/2014/main" id="{C0628592-1BB5-5670-29C7-7187D7B50DA8}"/>
                </a:ext>
              </a:extLst>
            </p:cNvPr>
            <p:cNvSpPr/>
            <p:nvPr/>
          </p:nvSpPr>
          <p:spPr>
            <a:xfrm>
              <a:off x="4334453" y="1632338"/>
              <a:ext cx="1662000" cy="1370700"/>
            </a:xfrm>
            <a:prstGeom prst="roundRect">
              <a:avLst>
                <a:gd name="adj" fmla="val 10000"/>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63" name="Google Shape;2763;p329">
              <a:extLst>
                <a:ext uri="{FF2B5EF4-FFF2-40B4-BE49-F238E27FC236}">
                  <a16:creationId xmlns:a16="http://schemas.microsoft.com/office/drawing/2014/main" id="{44935D8B-D2F3-F0D9-E7DC-8F2239708B6A}"/>
                </a:ext>
              </a:extLst>
            </p:cNvPr>
            <p:cNvSpPr txBox="1"/>
            <p:nvPr/>
          </p:nvSpPr>
          <p:spPr>
            <a:xfrm>
              <a:off x="4494304" y="1767316"/>
              <a:ext cx="1599000" cy="1014000"/>
            </a:xfrm>
            <a:prstGeom prst="rect">
              <a:avLst/>
            </a:prstGeom>
            <a:noFill/>
            <a:ln>
              <a:noFill/>
            </a:ln>
          </p:spPr>
          <p:txBody>
            <a:bodyPr spcFirstLastPara="1" wrap="square" lIns="24275" tIns="24275" rIns="24275" bIns="24275" anchor="t" anchorCtr="0">
              <a:noAutofit/>
            </a:bodyPr>
            <a:lstStyle/>
            <a:p>
              <a:pPr marL="114300" lvl="1" indent="-114300" defTabSz="822960">
                <a:lnSpc>
                  <a:spcPct val="90000"/>
                </a:lnSpc>
                <a:spcAft>
                  <a:spcPts val="600"/>
                </a:spcAft>
                <a:buClr>
                  <a:srgbClr val="000000"/>
                </a:buClr>
                <a:buSzPts val="1300"/>
                <a:defRPr/>
              </a:pPr>
              <a:r>
                <a:rPr lang="en" sz="1400" kern="0" dirty="0">
                  <a:solidFill>
                    <a:srgbClr val="000000"/>
                  </a:solidFill>
                  <a:latin typeface="Calibri"/>
                  <a:ea typeface="Arial"/>
                  <a:cs typeface="Calibri"/>
                  <a:sym typeface="Calibri"/>
                </a:rPr>
                <a:t>What will we deliver?</a:t>
              </a:r>
              <a:endParaRPr sz="1400" kern="0" dirty="0">
                <a:solidFill>
                  <a:srgbClr val="000000"/>
                </a:solidFill>
                <a:latin typeface="Arial"/>
                <a:cs typeface="Arial"/>
                <a:sym typeface="Arial"/>
              </a:endParaRPr>
            </a:p>
          </p:txBody>
        </p:sp>
        <p:sp>
          <p:nvSpPr>
            <p:cNvPr id="2764" name="Google Shape;2764;p329">
              <a:extLst>
                <a:ext uri="{FF2B5EF4-FFF2-40B4-BE49-F238E27FC236}">
                  <a16:creationId xmlns:a16="http://schemas.microsoft.com/office/drawing/2014/main" id="{B9783DB8-6138-3204-8C5C-1AE16FA1094E}"/>
                </a:ext>
              </a:extLst>
            </p:cNvPr>
            <p:cNvSpPr/>
            <p:nvPr/>
          </p:nvSpPr>
          <p:spPr>
            <a:xfrm>
              <a:off x="5255762" y="1913194"/>
              <a:ext cx="1900200" cy="1900200"/>
            </a:xfrm>
            <a:custGeom>
              <a:avLst/>
              <a:gdLst/>
              <a:ahLst/>
              <a:cxnLst/>
              <a:rect l="l" t="t" r="r" b="b"/>
              <a:pathLst>
                <a:path w="120000" h="120000" extrusionOk="0">
                  <a:moveTo>
                    <a:pt x="10265" y="88244"/>
                  </a:moveTo>
                  <a:lnTo>
                    <a:pt x="13925" y="86166"/>
                  </a:lnTo>
                  <a:lnTo>
                    <a:pt x="13925" y="86166"/>
                  </a:lnTo>
                  <a:cubicBezTo>
                    <a:pt x="22726" y="101664"/>
                    <a:pt x="38730" y="111700"/>
                    <a:pt x="56515" y="112872"/>
                  </a:cubicBezTo>
                  <a:cubicBezTo>
                    <a:pt x="74300" y="114044"/>
                    <a:pt x="91483" y="106196"/>
                    <a:pt x="102242" y="91987"/>
                  </a:cubicBezTo>
                  <a:lnTo>
                    <a:pt x="99818" y="90611"/>
                  </a:lnTo>
                  <a:lnTo>
                    <a:pt x="107905" y="87205"/>
                  </a:lnTo>
                  <a:lnTo>
                    <a:pt x="108356" y="95459"/>
                  </a:lnTo>
                  <a:lnTo>
                    <a:pt x="105931" y="94082"/>
                  </a:lnTo>
                  <a:cubicBezTo>
                    <a:pt x="94408" y="109612"/>
                    <a:pt x="75818" y="118267"/>
                    <a:pt x="56516" y="117089"/>
                  </a:cubicBezTo>
                  <a:cubicBezTo>
                    <a:pt x="37214" y="115911"/>
                    <a:pt x="19815" y="105059"/>
                    <a:pt x="10265" y="88244"/>
                  </a:cubicBezTo>
                  <a:close/>
                </a:path>
              </a:pathLst>
            </a:custGeom>
            <a:solidFill>
              <a:schemeClr val="accent2"/>
            </a:solidFill>
            <a:ln>
              <a:noFill/>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65" name="Google Shape;2765;p329">
              <a:extLst>
                <a:ext uri="{FF2B5EF4-FFF2-40B4-BE49-F238E27FC236}">
                  <a16:creationId xmlns:a16="http://schemas.microsoft.com/office/drawing/2014/main" id="{F1A36E26-223E-A8FB-F50C-4BF97A514F55}"/>
                </a:ext>
              </a:extLst>
            </p:cNvPr>
            <p:cNvSpPr/>
            <p:nvPr/>
          </p:nvSpPr>
          <p:spPr>
            <a:xfrm>
              <a:off x="4703791" y="2709413"/>
              <a:ext cx="1477500" cy="58740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66" name="Google Shape;2766;p329">
              <a:extLst>
                <a:ext uri="{FF2B5EF4-FFF2-40B4-BE49-F238E27FC236}">
                  <a16:creationId xmlns:a16="http://schemas.microsoft.com/office/drawing/2014/main" id="{0F63A44E-BB1A-C61E-4DE1-DE66D992A6AF}"/>
                </a:ext>
              </a:extLst>
            </p:cNvPr>
            <p:cNvSpPr txBox="1"/>
            <p:nvPr/>
          </p:nvSpPr>
          <p:spPr>
            <a:xfrm>
              <a:off x="4720997" y="2779969"/>
              <a:ext cx="1443001" cy="553200"/>
            </a:xfrm>
            <a:prstGeom prst="rect">
              <a:avLst/>
            </a:prstGeom>
            <a:noFill/>
            <a:ln>
              <a:noFill/>
            </a:ln>
          </p:spPr>
          <p:txBody>
            <a:bodyPr spcFirstLastPara="1" wrap="square" lIns="22850" tIns="15225" rIns="22850" bIns="15225" anchor="ctr" anchorCtr="0">
              <a:noAutofit/>
            </a:bodyPr>
            <a:lstStyle/>
            <a:p>
              <a:pPr algn="ctr" defTabSz="822960">
                <a:lnSpc>
                  <a:spcPct val="90000"/>
                </a:lnSpc>
                <a:spcAft>
                  <a:spcPts val="600"/>
                </a:spcAft>
                <a:buClr>
                  <a:srgbClr val="FFFFFF"/>
                </a:buClr>
                <a:buSzPts val="1200"/>
                <a:defRPr/>
              </a:pPr>
              <a:r>
                <a:rPr lang="en" sz="1050" b="1" kern="0" dirty="0">
                  <a:solidFill>
                    <a:srgbClr val="FFFFFF"/>
                  </a:solidFill>
                  <a:latin typeface="Calibri"/>
                  <a:ea typeface="Arial"/>
                  <a:cs typeface="Calibri"/>
                  <a:sym typeface="Calibri"/>
                </a:rPr>
                <a:t>Immediate Results</a:t>
              </a:r>
              <a:r>
                <a:rPr lang="en" sz="1050" b="1" dirty="0">
                  <a:solidFill>
                    <a:srgbClr val="FFFFFF"/>
                  </a:solidFill>
                  <a:latin typeface="Calibri"/>
                  <a:cs typeface="Calibri"/>
                  <a:sym typeface="Calibri"/>
                </a:rPr>
                <a:t> &amp; Products</a:t>
              </a:r>
              <a:endParaRPr sz="1100" b="1" kern="0" dirty="0">
                <a:solidFill>
                  <a:srgbClr val="FFFFFF"/>
                </a:solidFill>
                <a:latin typeface="Calibri"/>
                <a:ea typeface="Calibri"/>
                <a:cs typeface="Calibri"/>
                <a:sym typeface="Calibri"/>
              </a:endParaRPr>
            </a:p>
          </p:txBody>
        </p:sp>
        <p:sp>
          <p:nvSpPr>
            <p:cNvPr id="2767" name="Google Shape;2767;p329">
              <a:extLst>
                <a:ext uri="{FF2B5EF4-FFF2-40B4-BE49-F238E27FC236}">
                  <a16:creationId xmlns:a16="http://schemas.microsoft.com/office/drawing/2014/main" id="{BA6996B7-64DE-9E80-08C5-E706896F8D82}"/>
                </a:ext>
              </a:extLst>
            </p:cNvPr>
            <p:cNvSpPr/>
            <p:nvPr/>
          </p:nvSpPr>
          <p:spPr>
            <a:xfrm>
              <a:off x="6498463" y="1632338"/>
              <a:ext cx="1662000" cy="1370700"/>
            </a:xfrm>
            <a:prstGeom prst="roundRect">
              <a:avLst>
                <a:gd name="adj" fmla="val 10000"/>
              </a:avLst>
            </a:prstGeom>
            <a:solidFill>
              <a:schemeClr val="lt1">
                <a:alpha val="89800"/>
              </a:schemeClr>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68" name="Google Shape;2768;p329">
              <a:extLst>
                <a:ext uri="{FF2B5EF4-FFF2-40B4-BE49-F238E27FC236}">
                  <a16:creationId xmlns:a16="http://schemas.microsoft.com/office/drawing/2014/main" id="{450EE7BB-DF05-291D-149E-65A1E9D57E63}"/>
                </a:ext>
              </a:extLst>
            </p:cNvPr>
            <p:cNvSpPr txBox="1"/>
            <p:nvPr/>
          </p:nvSpPr>
          <p:spPr>
            <a:xfrm>
              <a:off x="6612872" y="2014285"/>
              <a:ext cx="1599000" cy="1014000"/>
            </a:xfrm>
            <a:prstGeom prst="rect">
              <a:avLst/>
            </a:prstGeom>
            <a:noFill/>
            <a:ln>
              <a:noFill/>
            </a:ln>
          </p:spPr>
          <p:txBody>
            <a:bodyPr spcFirstLastPara="1" wrap="square" lIns="24275" tIns="24275" rIns="24275" bIns="24275" anchor="t" anchorCtr="0">
              <a:noAutofit/>
            </a:bodyPr>
            <a:lstStyle/>
            <a:p>
              <a:pPr marL="114300" lvl="1" indent="-114300" defTabSz="822960">
                <a:lnSpc>
                  <a:spcPct val="90000"/>
                </a:lnSpc>
                <a:spcAft>
                  <a:spcPts val="600"/>
                </a:spcAft>
                <a:buClr>
                  <a:srgbClr val="000000"/>
                </a:buClr>
                <a:buSzPts val="1300"/>
                <a:defRPr/>
              </a:pPr>
              <a:r>
                <a:rPr lang="en" sz="1400" kern="0" dirty="0">
                  <a:solidFill>
                    <a:srgbClr val="000000"/>
                  </a:solidFill>
                  <a:latin typeface="Calibri"/>
                  <a:ea typeface="Arial"/>
                  <a:cs typeface="Calibri"/>
                  <a:sym typeface="Calibri"/>
                </a:rPr>
                <a:t>What will start to change?</a:t>
              </a:r>
              <a:endParaRPr sz="1400" kern="0" dirty="0">
                <a:solidFill>
                  <a:srgbClr val="000000"/>
                </a:solidFill>
                <a:latin typeface="Arial"/>
                <a:cs typeface="Arial"/>
                <a:sym typeface="Arial"/>
              </a:endParaRPr>
            </a:p>
          </p:txBody>
        </p:sp>
        <p:sp>
          <p:nvSpPr>
            <p:cNvPr id="2769" name="Google Shape;2769;p329">
              <a:extLst>
                <a:ext uri="{FF2B5EF4-FFF2-40B4-BE49-F238E27FC236}">
                  <a16:creationId xmlns:a16="http://schemas.microsoft.com/office/drawing/2014/main" id="{FF4666CA-2808-76D5-F024-FFEBE936BB60}"/>
                </a:ext>
              </a:extLst>
            </p:cNvPr>
            <p:cNvSpPr/>
            <p:nvPr/>
          </p:nvSpPr>
          <p:spPr>
            <a:xfrm>
              <a:off x="7405922" y="768241"/>
              <a:ext cx="2112600" cy="2112600"/>
            </a:xfrm>
            <a:custGeom>
              <a:avLst/>
              <a:gdLst/>
              <a:ahLst/>
              <a:cxnLst/>
              <a:rect l="l" t="t" r="r" b="b"/>
              <a:pathLst>
                <a:path w="120000" h="120000" extrusionOk="0">
                  <a:moveTo>
                    <a:pt x="10021" y="31617"/>
                  </a:moveTo>
                  <a:lnTo>
                    <a:pt x="10021" y="31617"/>
                  </a:lnTo>
                  <a:cubicBezTo>
                    <a:pt x="19681" y="14606"/>
                    <a:pt x="37330" y="3677"/>
                    <a:pt x="56864" y="2609"/>
                  </a:cubicBezTo>
                  <a:cubicBezTo>
                    <a:pt x="76398" y="1542"/>
                    <a:pt x="95133" y="10483"/>
                    <a:pt x="106589" y="26340"/>
                  </a:cubicBezTo>
                  <a:lnTo>
                    <a:pt x="108774" y="25100"/>
                  </a:lnTo>
                  <a:lnTo>
                    <a:pt x="108334" y="32552"/>
                  </a:lnTo>
                  <a:lnTo>
                    <a:pt x="101094" y="29461"/>
                  </a:lnTo>
                  <a:lnTo>
                    <a:pt x="103277" y="28221"/>
                  </a:lnTo>
                  <a:lnTo>
                    <a:pt x="103277" y="28221"/>
                  </a:lnTo>
                  <a:cubicBezTo>
                    <a:pt x="92504" y="13551"/>
                    <a:pt x="75033" y="5337"/>
                    <a:pt x="56863" y="6400"/>
                  </a:cubicBezTo>
                  <a:cubicBezTo>
                    <a:pt x="38694" y="7463"/>
                    <a:pt x="22300" y="17659"/>
                    <a:pt x="13312" y="33486"/>
                  </a:cubicBezTo>
                  <a:close/>
                </a:path>
              </a:pathLst>
            </a:custGeom>
            <a:solidFill>
              <a:srgbClr val="599BD5"/>
            </a:solidFill>
            <a:ln>
              <a:noFill/>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70" name="Google Shape;2770;p329">
              <a:extLst>
                <a:ext uri="{FF2B5EF4-FFF2-40B4-BE49-F238E27FC236}">
                  <a16:creationId xmlns:a16="http://schemas.microsoft.com/office/drawing/2014/main" id="{0002058B-3C08-7134-052B-A012075B3A40}"/>
                </a:ext>
              </a:extLst>
            </p:cNvPr>
            <p:cNvSpPr/>
            <p:nvPr/>
          </p:nvSpPr>
          <p:spPr>
            <a:xfrm>
              <a:off x="6867801" y="1338591"/>
              <a:ext cx="1477500" cy="5874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71" name="Google Shape;2771;p329">
              <a:extLst>
                <a:ext uri="{FF2B5EF4-FFF2-40B4-BE49-F238E27FC236}">
                  <a16:creationId xmlns:a16="http://schemas.microsoft.com/office/drawing/2014/main" id="{35A2C31C-8654-B3C4-F1B9-CFFB17C9BAE4}"/>
                </a:ext>
              </a:extLst>
            </p:cNvPr>
            <p:cNvSpPr txBox="1"/>
            <p:nvPr/>
          </p:nvSpPr>
          <p:spPr>
            <a:xfrm>
              <a:off x="6885008" y="1400255"/>
              <a:ext cx="1443001" cy="553200"/>
            </a:xfrm>
            <a:prstGeom prst="rect">
              <a:avLst/>
            </a:prstGeom>
            <a:noFill/>
            <a:ln>
              <a:noFill/>
            </a:ln>
          </p:spPr>
          <p:txBody>
            <a:bodyPr spcFirstLastPara="1" wrap="square" lIns="22850" tIns="15225" rIns="22850" bIns="15225" anchor="ctr" anchorCtr="0">
              <a:noAutofit/>
            </a:bodyPr>
            <a:lstStyle/>
            <a:p>
              <a:pPr algn="ctr" defTabSz="822960">
                <a:lnSpc>
                  <a:spcPct val="90000"/>
                </a:lnSpc>
                <a:spcAft>
                  <a:spcPts val="600"/>
                </a:spcAft>
                <a:buClr>
                  <a:srgbClr val="FFFFFF"/>
                </a:buClr>
                <a:buSzPts val="1200"/>
                <a:defRPr/>
              </a:pPr>
              <a:r>
                <a:rPr lang="en" sz="1080" b="1" kern="0">
                  <a:solidFill>
                    <a:srgbClr val="FFFFFF"/>
                  </a:solidFill>
                  <a:latin typeface="Calibri"/>
                  <a:ea typeface="Arial"/>
                  <a:cs typeface="Calibri"/>
                  <a:sym typeface="Calibri"/>
                </a:rPr>
                <a:t>Short-Term Outcomes</a:t>
              </a:r>
              <a:endParaRPr sz="1100" kern="0">
                <a:solidFill>
                  <a:srgbClr val="000000"/>
                </a:solidFill>
                <a:latin typeface="Arial"/>
                <a:cs typeface="Arial"/>
                <a:sym typeface="Arial"/>
              </a:endParaRPr>
            </a:p>
          </p:txBody>
        </p:sp>
        <p:sp>
          <p:nvSpPr>
            <p:cNvPr id="2772" name="Google Shape;2772;p329">
              <a:extLst>
                <a:ext uri="{FF2B5EF4-FFF2-40B4-BE49-F238E27FC236}">
                  <a16:creationId xmlns:a16="http://schemas.microsoft.com/office/drawing/2014/main" id="{629F9873-6970-105F-F485-CFBCB3FAB862}"/>
                </a:ext>
              </a:extLst>
            </p:cNvPr>
            <p:cNvSpPr/>
            <p:nvPr/>
          </p:nvSpPr>
          <p:spPr>
            <a:xfrm>
              <a:off x="8662473" y="1632338"/>
              <a:ext cx="1662000" cy="1370700"/>
            </a:xfrm>
            <a:prstGeom prst="roundRect">
              <a:avLst>
                <a:gd name="adj" fmla="val 10000"/>
              </a:avLst>
            </a:prstGeom>
            <a:solidFill>
              <a:schemeClr val="lt1">
                <a:alpha val="89800"/>
              </a:schemeClr>
            </a:solidFill>
            <a:ln w="12700" cap="flat" cmpd="sng">
              <a:solidFill>
                <a:schemeClr val="accent5"/>
              </a:solidFill>
              <a:prstDash val="solid"/>
              <a:miter lim="800000"/>
              <a:headEnd type="none" w="sm" len="sm"/>
              <a:tailEnd type="none" w="sm" len="sm"/>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73" name="Google Shape;2773;p329">
              <a:extLst>
                <a:ext uri="{FF2B5EF4-FFF2-40B4-BE49-F238E27FC236}">
                  <a16:creationId xmlns:a16="http://schemas.microsoft.com/office/drawing/2014/main" id="{245DDE0F-B12D-F567-9008-AD84939F8E83}"/>
                </a:ext>
              </a:extLst>
            </p:cNvPr>
            <p:cNvSpPr txBox="1"/>
            <p:nvPr/>
          </p:nvSpPr>
          <p:spPr>
            <a:xfrm>
              <a:off x="8694019" y="1663884"/>
              <a:ext cx="1599000" cy="1014000"/>
            </a:xfrm>
            <a:prstGeom prst="rect">
              <a:avLst/>
            </a:prstGeom>
            <a:noFill/>
            <a:ln>
              <a:noFill/>
            </a:ln>
          </p:spPr>
          <p:txBody>
            <a:bodyPr spcFirstLastPara="1" wrap="square" lIns="24275" tIns="24275" rIns="24275" bIns="24275" anchor="t" anchorCtr="0">
              <a:noAutofit/>
            </a:bodyPr>
            <a:lstStyle/>
            <a:p>
              <a:pPr marL="114300" lvl="1" indent="-114300" defTabSz="822960">
                <a:lnSpc>
                  <a:spcPct val="90000"/>
                </a:lnSpc>
                <a:spcAft>
                  <a:spcPts val="600"/>
                </a:spcAft>
                <a:buClr>
                  <a:srgbClr val="000000"/>
                </a:buClr>
                <a:buSzPts val="1300"/>
                <a:defRPr/>
              </a:pPr>
              <a:r>
                <a:rPr lang="en-US" sz="1400" kern="0">
                  <a:solidFill>
                    <a:srgbClr val="000000"/>
                  </a:solidFill>
                  <a:latin typeface="Calibri"/>
                  <a:ea typeface="Arial"/>
                  <a:cs typeface="Calibri"/>
                  <a:sym typeface="Calibri"/>
                </a:rPr>
                <a:t>What will success look like?</a:t>
              </a:r>
              <a:endParaRPr sz="1400" kern="0">
                <a:solidFill>
                  <a:srgbClr val="000000"/>
                </a:solidFill>
                <a:latin typeface="Calibri"/>
                <a:ea typeface="Calibri"/>
                <a:cs typeface="Calibri"/>
                <a:sym typeface="Calibri"/>
              </a:endParaRPr>
            </a:p>
          </p:txBody>
        </p:sp>
        <p:sp>
          <p:nvSpPr>
            <p:cNvPr id="2774" name="Google Shape;2774;p329">
              <a:extLst>
                <a:ext uri="{FF2B5EF4-FFF2-40B4-BE49-F238E27FC236}">
                  <a16:creationId xmlns:a16="http://schemas.microsoft.com/office/drawing/2014/main" id="{FD2EE55E-1D8C-9F05-452E-1F9BFE65F13A}"/>
                </a:ext>
              </a:extLst>
            </p:cNvPr>
            <p:cNvSpPr/>
            <p:nvPr/>
          </p:nvSpPr>
          <p:spPr>
            <a:xfrm>
              <a:off x="9031811" y="2709413"/>
              <a:ext cx="1477500" cy="587400"/>
            </a:xfrm>
            <a:prstGeom prst="roundRect">
              <a:avLst>
                <a:gd name="adj" fmla="val 10000"/>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a:buClr>
                  <a:srgbClr val="000000"/>
                </a:buClr>
                <a:defRPr/>
              </a:pPr>
              <a:endParaRPr sz="1400" kern="0">
                <a:solidFill>
                  <a:srgbClr val="000000"/>
                </a:solidFill>
                <a:latin typeface="Arial"/>
                <a:cs typeface="Arial"/>
                <a:sym typeface="Arial"/>
              </a:endParaRPr>
            </a:p>
          </p:txBody>
        </p:sp>
        <p:sp>
          <p:nvSpPr>
            <p:cNvPr id="2775" name="Google Shape;2775;p329">
              <a:extLst>
                <a:ext uri="{FF2B5EF4-FFF2-40B4-BE49-F238E27FC236}">
                  <a16:creationId xmlns:a16="http://schemas.microsoft.com/office/drawing/2014/main" id="{1A4D346A-27C6-E46D-D802-E57C4D051DF1}"/>
                </a:ext>
              </a:extLst>
            </p:cNvPr>
            <p:cNvSpPr txBox="1"/>
            <p:nvPr/>
          </p:nvSpPr>
          <p:spPr>
            <a:xfrm>
              <a:off x="9049018" y="2788861"/>
              <a:ext cx="1443001" cy="553200"/>
            </a:xfrm>
            <a:prstGeom prst="rect">
              <a:avLst/>
            </a:prstGeom>
            <a:noFill/>
            <a:ln>
              <a:noFill/>
            </a:ln>
          </p:spPr>
          <p:txBody>
            <a:bodyPr spcFirstLastPara="1" wrap="square" lIns="22850" tIns="15225" rIns="22850" bIns="15225" anchor="ctr" anchorCtr="0">
              <a:noAutofit/>
            </a:bodyPr>
            <a:lstStyle/>
            <a:p>
              <a:pPr algn="ctr" defTabSz="822960">
                <a:lnSpc>
                  <a:spcPct val="90000"/>
                </a:lnSpc>
                <a:spcAft>
                  <a:spcPts val="600"/>
                </a:spcAft>
                <a:buClr>
                  <a:srgbClr val="FFFFFF"/>
                </a:buClr>
                <a:buSzPts val="1200"/>
                <a:defRPr/>
              </a:pPr>
              <a:r>
                <a:rPr lang="en" sz="1080" b="1" kern="0">
                  <a:solidFill>
                    <a:srgbClr val="FFFFFF"/>
                  </a:solidFill>
                  <a:latin typeface="Calibri"/>
                  <a:ea typeface="Arial"/>
                  <a:cs typeface="Calibri"/>
                  <a:sym typeface="Calibri"/>
                </a:rPr>
                <a:t>Long-Term Outcomes</a:t>
              </a:r>
              <a:endParaRPr sz="1200" b="1" kern="0">
                <a:solidFill>
                  <a:srgbClr val="FFFFFF"/>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3B77EAF2-09F2-B70E-0894-DB5B81C4B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0105" y="126890"/>
            <a:ext cx="731520" cy="731520"/>
          </a:xfrm>
          <a:prstGeom prst="rect">
            <a:avLst/>
          </a:prstGeom>
        </p:spPr>
      </p:pic>
      <p:pic>
        <p:nvPicPr>
          <p:cNvPr id="4098" name="Picture 2">
            <a:extLst>
              <a:ext uri="{FF2B5EF4-FFF2-40B4-BE49-F238E27FC236}">
                <a16:creationId xmlns:a16="http://schemas.microsoft.com/office/drawing/2014/main" id="{D270E21C-6EA5-1AE1-838F-E155C5BD43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81822">
            <a:off x="5973945" y="4275980"/>
            <a:ext cx="2725645" cy="2052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6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62"/>
          <p:cNvSpPr/>
          <p:nvPr/>
        </p:nvSpPr>
        <p:spPr>
          <a:xfrm>
            <a:off x="5931857" y="2194918"/>
            <a:ext cx="2256234" cy="1353740"/>
          </a:xfrm>
          <a:prstGeom prst="rect">
            <a:avLst/>
          </a:prstGeom>
          <a:solidFill>
            <a:srgbClr val="00383F"/>
          </a:solidFill>
          <a:ln>
            <a:noFill/>
          </a:ln>
        </p:spPr>
        <p:txBody>
          <a:bodyPr spcFirstLastPara="1" wrap="square" lIns="68569" tIns="68569" rIns="68569" bIns="68569" anchor="ctr" anchorCtr="0">
            <a:noAutofit/>
          </a:bodyPr>
          <a:lstStyle/>
          <a:p>
            <a:pPr defTabSz="685800">
              <a:buClr>
                <a:srgbClr val="000000"/>
              </a:buClr>
            </a:pPr>
            <a:endParaRPr kern="0">
              <a:solidFill>
                <a:srgbClr val="000000"/>
              </a:solidFill>
              <a:latin typeface="Georgia"/>
              <a:ea typeface="Georgia"/>
              <a:cs typeface="Georgia"/>
              <a:sym typeface="Georgia"/>
            </a:endParaRPr>
          </a:p>
        </p:txBody>
      </p:sp>
      <p:sp>
        <p:nvSpPr>
          <p:cNvPr id="881" name="Google Shape;881;p62"/>
          <p:cNvSpPr txBox="1"/>
          <p:nvPr/>
        </p:nvSpPr>
        <p:spPr>
          <a:xfrm>
            <a:off x="5931857" y="2194918"/>
            <a:ext cx="2256234" cy="1353740"/>
          </a:xfrm>
          <a:prstGeom prst="roundRect">
            <a:avLst/>
          </a:prstGeom>
          <a:solidFill>
            <a:srgbClr val="00383F"/>
          </a:solidFill>
          <a:ln>
            <a:noFill/>
          </a:ln>
        </p:spPr>
        <p:txBody>
          <a:bodyPr spcFirstLastPara="1" wrap="square" lIns="102863" tIns="102863" rIns="102863" bIns="102863" anchor="ctr" anchorCtr="0">
            <a:noAutofit/>
          </a:bodyPr>
          <a:lstStyle/>
          <a:p>
            <a:pPr algn="ctr" defTabSz="685800">
              <a:lnSpc>
                <a:spcPct val="90000"/>
              </a:lnSpc>
              <a:buClr>
                <a:srgbClr val="000000"/>
              </a:buClr>
            </a:pPr>
            <a:r>
              <a:rPr lang="en-US" kern="0">
                <a:solidFill>
                  <a:srgbClr val="FFFFFF"/>
                </a:solidFill>
                <a:latin typeface="Georgia"/>
                <a:ea typeface="Georgia"/>
                <a:cs typeface="Georgia"/>
                <a:sym typeface="Georgia"/>
              </a:rPr>
              <a:t>Peer support</a:t>
            </a:r>
            <a:endParaRPr kern="0">
              <a:solidFill>
                <a:srgbClr val="FFFFFF"/>
              </a:solidFill>
              <a:latin typeface="Georgia"/>
              <a:ea typeface="Georgia"/>
              <a:cs typeface="Georgia"/>
              <a:sym typeface="Georgia"/>
            </a:endParaRPr>
          </a:p>
        </p:txBody>
      </p:sp>
      <p:sp>
        <p:nvSpPr>
          <p:cNvPr id="882" name="Google Shape;882;p62"/>
          <p:cNvSpPr/>
          <p:nvPr/>
        </p:nvSpPr>
        <p:spPr>
          <a:xfrm>
            <a:off x="5931857" y="3774283"/>
            <a:ext cx="2256234" cy="1353740"/>
          </a:xfrm>
          <a:prstGeom prst="rect">
            <a:avLst/>
          </a:prstGeom>
          <a:solidFill>
            <a:schemeClr val="accent2"/>
          </a:solidFill>
          <a:ln>
            <a:noFill/>
          </a:ln>
        </p:spPr>
        <p:txBody>
          <a:bodyPr spcFirstLastPara="1" wrap="square" lIns="68569" tIns="68569" rIns="68569" bIns="68569" anchor="ctr" anchorCtr="0">
            <a:noAutofit/>
          </a:bodyPr>
          <a:lstStyle/>
          <a:p>
            <a:pPr defTabSz="685800">
              <a:buClr>
                <a:srgbClr val="000000"/>
              </a:buClr>
            </a:pPr>
            <a:endParaRPr kern="0">
              <a:solidFill>
                <a:srgbClr val="000000"/>
              </a:solidFill>
              <a:latin typeface="Georgia"/>
              <a:ea typeface="Georgia"/>
              <a:cs typeface="Georgia"/>
              <a:sym typeface="Georgia"/>
            </a:endParaRPr>
          </a:p>
        </p:txBody>
      </p:sp>
      <p:sp>
        <p:nvSpPr>
          <p:cNvPr id="883" name="Google Shape;883;p62"/>
          <p:cNvSpPr txBox="1"/>
          <p:nvPr/>
        </p:nvSpPr>
        <p:spPr>
          <a:xfrm>
            <a:off x="5931856" y="3774280"/>
            <a:ext cx="2256234" cy="1353740"/>
          </a:xfrm>
          <a:prstGeom prst="roundRect">
            <a:avLst/>
          </a:prstGeom>
          <a:solidFill>
            <a:schemeClr val="accent2"/>
          </a:solidFill>
          <a:ln>
            <a:noFill/>
          </a:ln>
        </p:spPr>
        <p:txBody>
          <a:bodyPr spcFirstLastPara="1" wrap="square" lIns="102863" tIns="102863" rIns="102863" bIns="102863" anchor="ctr" anchorCtr="0">
            <a:noAutofit/>
          </a:bodyPr>
          <a:lstStyle/>
          <a:p>
            <a:pPr algn="ctr" defTabSz="685800">
              <a:lnSpc>
                <a:spcPct val="90000"/>
              </a:lnSpc>
              <a:buClr>
                <a:srgbClr val="000000"/>
              </a:buClr>
            </a:pPr>
            <a:r>
              <a:rPr lang="en-US" kern="0">
                <a:solidFill>
                  <a:srgbClr val="FFFFFF"/>
                </a:solidFill>
                <a:latin typeface="Georgia"/>
                <a:ea typeface="Georgia"/>
                <a:cs typeface="Georgia"/>
                <a:sym typeface="Georgia"/>
              </a:rPr>
              <a:t>Cultural, historical, &amp; gender lenses</a:t>
            </a:r>
            <a:endParaRPr kern="0">
              <a:solidFill>
                <a:srgbClr val="FFFFFF"/>
              </a:solidFill>
              <a:latin typeface="Georgia"/>
              <a:ea typeface="Georgia"/>
              <a:cs typeface="Georgia"/>
              <a:sym typeface="Georgia"/>
            </a:endParaRPr>
          </a:p>
        </p:txBody>
      </p:sp>
      <p:sp>
        <p:nvSpPr>
          <p:cNvPr id="884" name="Google Shape;884;p62"/>
          <p:cNvSpPr/>
          <p:nvPr/>
        </p:nvSpPr>
        <p:spPr>
          <a:xfrm>
            <a:off x="3449999" y="3774280"/>
            <a:ext cx="2256234" cy="1353740"/>
          </a:xfrm>
          <a:prstGeom prst="rect">
            <a:avLst/>
          </a:prstGeom>
          <a:solidFill>
            <a:srgbClr val="165F3E"/>
          </a:solidFill>
          <a:ln>
            <a:noFill/>
          </a:ln>
        </p:spPr>
        <p:txBody>
          <a:bodyPr spcFirstLastPara="1" wrap="square" lIns="68569" tIns="68569" rIns="68569" bIns="68569" anchor="ctr" anchorCtr="0">
            <a:noAutofit/>
          </a:bodyPr>
          <a:lstStyle/>
          <a:p>
            <a:pPr defTabSz="685800">
              <a:buClr>
                <a:srgbClr val="000000"/>
              </a:buClr>
            </a:pPr>
            <a:endParaRPr kern="0">
              <a:solidFill>
                <a:srgbClr val="000000"/>
              </a:solidFill>
              <a:latin typeface="Georgia"/>
              <a:ea typeface="Georgia"/>
              <a:cs typeface="Georgia"/>
              <a:sym typeface="Georgia"/>
            </a:endParaRPr>
          </a:p>
        </p:txBody>
      </p:sp>
      <p:sp>
        <p:nvSpPr>
          <p:cNvPr id="885" name="Google Shape;885;p62"/>
          <p:cNvSpPr txBox="1"/>
          <p:nvPr/>
        </p:nvSpPr>
        <p:spPr>
          <a:xfrm>
            <a:off x="3449999" y="3774280"/>
            <a:ext cx="2256234" cy="1353740"/>
          </a:xfrm>
          <a:prstGeom prst="roundRect">
            <a:avLst/>
          </a:prstGeom>
          <a:solidFill>
            <a:srgbClr val="165F3E"/>
          </a:solidFill>
          <a:ln>
            <a:noFill/>
          </a:ln>
        </p:spPr>
        <p:txBody>
          <a:bodyPr spcFirstLastPara="1" wrap="square" lIns="102863" tIns="102863" rIns="102863" bIns="102863" anchor="ctr" anchorCtr="0">
            <a:noAutofit/>
          </a:bodyPr>
          <a:lstStyle/>
          <a:p>
            <a:pPr algn="ctr" defTabSz="685800">
              <a:lnSpc>
                <a:spcPct val="90000"/>
              </a:lnSpc>
              <a:buClr>
                <a:srgbClr val="000000"/>
              </a:buClr>
            </a:pPr>
            <a:r>
              <a:rPr lang="en-US" kern="0">
                <a:solidFill>
                  <a:srgbClr val="FFFFFF"/>
                </a:solidFill>
                <a:latin typeface="Georgia"/>
                <a:ea typeface="Georgia"/>
                <a:cs typeface="Georgia"/>
                <a:sym typeface="Georgia"/>
              </a:rPr>
              <a:t>Empowerment, voice, &amp; choice</a:t>
            </a:r>
            <a:endParaRPr kern="0">
              <a:solidFill>
                <a:srgbClr val="FFFFFF"/>
              </a:solidFill>
              <a:latin typeface="Georgia"/>
              <a:ea typeface="Georgia"/>
              <a:cs typeface="Georgia"/>
              <a:sym typeface="Georgia"/>
            </a:endParaRPr>
          </a:p>
        </p:txBody>
      </p:sp>
      <p:sp>
        <p:nvSpPr>
          <p:cNvPr id="886" name="Google Shape;886;p62"/>
          <p:cNvSpPr/>
          <p:nvPr/>
        </p:nvSpPr>
        <p:spPr>
          <a:xfrm>
            <a:off x="968141" y="2194918"/>
            <a:ext cx="2256234" cy="1353740"/>
          </a:xfrm>
          <a:prstGeom prst="rect">
            <a:avLst/>
          </a:prstGeom>
          <a:solidFill>
            <a:srgbClr val="799C63"/>
          </a:solidFill>
          <a:ln>
            <a:noFill/>
          </a:ln>
        </p:spPr>
        <p:txBody>
          <a:bodyPr spcFirstLastPara="1" wrap="square" lIns="68569" tIns="68569" rIns="68569" bIns="68569" anchor="ctr" anchorCtr="0">
            <a:noAutofit/>
          </a:bodyPr>
          <a:lstStyle/>
          <a:p>
            <a:pPr defTabSz="685800">
              <a:buClr>
                <a:srgbClr val="000000"/>
              </a:buClr>
            </a:pPr>
            <a:endParaRPr kern="0">
              <a:solidFill>
                <a:srgbClr val="799C63"/>
              </a:solidFill>
              <a:latin typeface="Georgia"/>
              <a:ea typeface="Georgia"/>
              <a:cs typeface="Georgia"/>
              <a:sym typeface="Georgia"/>
            </a:endParaRPr>
          </a:p>
        </p:txBody>
      </p:sp>
      <p:sp>
        <p:nvSpPr>
          <p:cNvPr id="887" name="Google Shape;887;p62"/>
          <p:cNvSpPr txBox="1"/>
          <p:nvPr/>
        </p:nvSpPr>
        <p:spPr>
          <a:xfrm>
            <a:off x="968141" y="2194918"/>
            <a:ext cx="2256234" cy="1353740"/>
          </a:xfrm>
          <a:prstGeom prst="roundRect">
            <a:avLst/>
          </a:prstGeom>
          <a:solidFill>
            <a:srgbClr val="799C63"/>
          </a:solidFill>
          <a:ln>
            <a:noFill/>
          </a:ln>
        </p:spPr>
        <p:txBody>
          <a:bodyPr spcFirstLastPara="1" wrap="square" lIns="102863" tIns="102863" rIns="102863" bIns="102863" anchor="ctr" anchorCtr="0">
            <a:noAutofit/>
          </a:bodyPr>
          <a:lstStyle/>
          <a:p>
            <a:pPr algn="ctr" defTabSz="685800">
              <a:lnSpc>
                <a:spcPct val="90000"/>
              </a:lnSpc>
              <a:buClr>
                <a:srgbClr val="000000"/>
              </a:buClr>
            </a:pPr>
            <a:r>
              <a:rPr lang="en-US" kern="0">
                <a:solidFill>
                  <a:srgbClr val="FFFFFF"/>
                </a:solidFill>
                <a:latin typeface="Georgia"/>
                <a:ea typeface="Georgia"/>
                <a:cs typeface="Georgia"/>
                <a:sym typeface="Georgia"/>
              </a:rPr>
              <a:t>Safety</a:t>
            </a:r>
            <a:endParaRPr kern="0">
              <a:solidFill>
                <a:srgbClr val="FFFFFF"/>
              </a:solidFill>
              <a:latin typeface="Georgia"/>
              <a:ea typeface="Georgia"/>
              <a:cs typeface="Georgia"/>
              <a:sym typeface="Georgia"/>
            </a:endParaRPr>
          </a:p>
        </p:txBody>
      </p:sp>
      <p:sp>
        <p:nvSpPr>
          <p:cNvPr id="3" name="Text Placeholder 2">
            <a:extLst>
              <a:ext uri="{FF2B5EF4-FFF2-40B4-BE49-F238E27FC236}">
                <a16:creationId xmlns:a16="http://schemas.microsoft.com/office/drawing/2014/main" id="{F362EF5F-7328-413E-C75B-DA0BDC7710B5}"/>
              </a:ext>
            </a:extLst>
          </p:cNvPr>
          <p:cNvSpPr>
            <a:spLocks noGrp="1"/>
          </p:cNvSpPr>
          <p:nvPr>
            <p:ph type="body" sz="quarter" idx="11"/>
          </p:nvPr>
        </p:nvSpPr>
        <p:spPr/>
        <p:txBody>
          <a:bodyPr/>
          <a:lstStyle/>
          <a:p>
            <a:r>
              <a:rPr lang="en-US" kern="0" dirty="0">
                <a:solidFill>
                  <a:srgbClr val="000000"/>
                </a:solidFill>
                <a:latin typeface="Verdana"/>
                <a:ea typeface="Verdana"/>
                <a:cs typeface="Verdana"/>
                <a:sym typeface="Verdana"/>
              </a:rPr>
              <a:t>SAMHSA’s Concept of Trauma and Guidance for a Trauma-Informed Approach</a:t>
            </a:r>
          </a:p>
        </p:txBody>
      </p:sp>
      <p:sp>
        <p:nvSpPr>
          <p:cNvPr id="888" name="Google Shape;888;p62"/>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pPr>
              <a:lnSpc>
                <a:spcPct val="80000"/>
              </a:lnSpc>
              <a:buClr>
                <a:srgbClr val="0C0C0C"/>
              </a:buClr>
              <a:buSzPts val="5000"/>
            </a:pPr>
            <a:r>
              <a:rPr lang="en-US" sz="2700" dirty="0"/>
              <a:t>Trauma-Informed Counties (in Practice)</a:t>
            </a:r>
            <a:endParaRPr dirty="0"/>
          </a:p>
        </p:txBody>
      </p:sp>
      <p:sp>
        <p:nvSpPr>
          <p:cNvPr id="889" name="Google Shape;889;p62"/>
          <p:cNvSpPr/>
          <p:nvPr/>
        </p:nvSpPr>
        <p:spPr>
          <a:xfrm>
            <a:off x="3449999" y="2194918"/>
            <a:ext cx="2256234" cy="1353740"/>
          </a:xfrm>
          <a:prstGeom prst="rect">
            <a:avLst/>
          </a:prstGeom>
          <a:solidFill>
            <a:schemeClr val="accent5"/>
          </a:solidFill>
          <a:ln>
            <a:noFill/>
          </a:ln>
        </p:spPr>
        <p:txBody>
          <a:bodyPr spcFirstLastPara="1" wrap="square" lIns="68569" tIns="68569" rIns="68569" bIns="68569" anchor="ctr" anchorCtr="0">
            <a:noAutofit/>
          </a:bodyPr>
          <a:lstStyle/>
          <a:p>
            <a:pPr defTabSz="685800">
              <a:buClr>
                <a:srgbClr val="000000"/>
              </a:buClr>
            </a:pPr>
            <a:endParaRPr kern="0">
              <a:solidFill>
                <a:srgbClr val="000000"/>
              </a:solidFill>
              <a:latin typeface="Georgia"/>
              <a:ea typeface="Georgia"/>
              <a:cs typeface="Georgia"/>
              <a:sym typeface="Georgia"/>
            </a:endParaRPr>
          </a:p>
        </p:txBody>
      </p:sp>
      <p:sp>
        <p:nvSpPr>
          <p:cNvPr id="890" name="Google Shape;890;p62"/>
          <p:cNvSpPr txBox="1"/>
          <p:nvPr/>
        </p:nvSpPr>
        <p:spPr>
          <a:xfrm>
            <a:off x="3449999" y="2194918"/>
            <a:ext cx="2256234" cy="1353740"/>
          </a:xfrm>
          <a:prstGeom prst="roundRect">
            <a:avLst/>
          </a:prstGeom>
          <a:noFill/>
          <a:ln>
            <a:noFill/>
          </a:ln>
        </p:spPr>
        <p:txBody>
          <a:bodyPr spcFirstLastPara="1" wrap="square" lIns="102863" tIns="102863" rIns="102863" bIns="102863" anchor="ctr" anchorCtr="0">
            <a:noAutofit/>
          </a:bodyPr>
          <a:lstStyle/>
          <a:p>
            <a:pPr algn="ctr" defTabSz="685800">
              <a:lnSpc>
                <a:spcPct val="90000"/>
              </a:lnSpc>
              <a:buClr>
                <a:srgbClr val="000000"/>
              </a:buClr>
            </a:pPr>
            <a:r>
              <a:rPr lang="en-US" kern="0">
                <a:solidFill>
                  <a:srgbClr val="FFFFFF"/>
                </a:solidFill>
                <a:latin typeface="Georgia"/>
                <a:ea typeface="Georgia"/>
                <a:cs typeface="Georgia"/>
                <a:sym typeface="Georgia"/>
              </a:rPr>
              <a:t>Trustworthiness &amp; transparency</a:t>
            </a:r>
            <a:endParaRPr kern="0">
              <a:solidFill>
                <a:srgbClr val="FFFFFF"/>
              </a:solidFill>
              <a:latin typeface="Georgia"/>
              <a:ea typeface="Georgia"/>
              <a:cs typeface="Georgia"/>
              <a:sym typeface="Georgia"/>
            </a:endParaRPr>
          </a:p>
        </p:txBody>
      </p:sp>
      <p:sp>
        <p:nvSpPr>
          <p:cNvPr id="891" name="Google Shape;891;p62"/>
          <p:cNvSpPr/>
          <p:nvPr/>
        </p:nvSpPr>
        <p:spPr>
          <a:xfrm>
            <a:off x="968141" y="3774283"/>
            <a:ext cx="2256234" cy="1353740"/>
          </a:xfrm>
          <a:prstGeom prst="rect">
            <a:avLst/>
          </a:prstGeom>
          <a:solidFill>
            <a:srgbClr val="757070"/>
          </a:solidFill>
          <a:ln>
            <a:noFill/>
          </a:ln>
        </p:spPr>
        <p:txBody>
          <a:bodyPr spcFirstLastPara="1" wrap="square" lIns="68569" tIns="68569" rIns="68569" bIns="68569" anchor="ctr" anchorCtr="0">
            <a:noAutofit/>
          </a:bodyPr>
          <a:lstStyle/>
          <a:p>
            <a:pPr defTabSz="685800">
              <a:buClr>
                <a:srgbClr val="000000"/>
              </a:buClr>
            </a:pPr>
            <a:endParaRPr kern="0">
              <a:solidFill>
                <a:srgbClr val="757070"/>
              </a:solidFill>
              <a:latin typeface="Georgia"/>
              <a:ea typeface="Georgia"/>
              <a:cs typeface="Georgia"/>
              <a:sym typeface="Georgia"/>
            </a:endParaRPr>
          </a:p>
        </p:txBody>
      </p:sp>
      <p:sp>
        <p:nvSpPr>
          <p:cNvPr id="892" name="Google Shape;892;p62"/>
          <p:cNvSpPr txBox="1"/>
          <p:nvPr/>
        </p:nvSpPr>
        <p:spPr>
          <a:xfrm>
            <a:off x="968141" y="3774280"/>
            <a:ext cx="2256234" cy="1353740"/>
          </a:xfrm>
          <a:prstGeom prst="rect">
            <a:avLst/>
          </a:prstGeom>
          <a:solidFill>
            <a:srgbClr val="7F7F7F"/>
          </a:solidFill>
          <a:ln>
            <a:noFill/>
          </a:ln>
        </p:spPr>
        <p:txBody>
          <a:bodyPr spcFirstLastPara="1" wrap="square" lIns="102863" tIns="102863" rIns="102863" bIns="102863" anchor="ctr" anchorCtr="0">
            <a:noAutofit/>
          </a:bodyPr>
          <a:lstStyle/>
          <a:p>
            <a:pPr algn="ctr" defTabSz="685800">
              <a:lnSpc>
                <a:spcPct val="90000"/>
              </a:lnSpc>
              <a:buClr>
                <a:srgbClr val="000000"/>
              </a:buClr>
            </a:pPr>
            <a:r>
              <a:rPr lang="en-US" kern="0">
                <a:solidFill>
                  <a:srgbClr val="FFFFFF"/>
                </a:solidFill>
                <a:latin typeface="Georgia"/>
                <a:ea typeface="Georgia"/>
                <a:cs typeface="Georgia"/>
                <a:sym typeface="Georgia"/>
              </a:rPr>
              <a:t>Collaboration &amp; mutuality</a:t>
            </a:r>
            <a:endParaRPr kern="0">
              <a:solidFill>
                <a:srgbClr val="FFFFFF"/>
              </a:solidFill>
              <a:latin typeface="Georgia"/>
              <a:ea typeface="Georgia"/>
              <a:cs typeface="Georgia"/>
              <a:sym typeface="Georgia"/>
            </a:endParaRPr>
          </a:p>
        </p:txBody>
      </p:sp>
      <p:sp>
        <p:nvSpPr>
          <p:cNvPr id="893" name="Google Shape;893;p62"/>
          <p:cNvSpPr txBox="1"/>
          <p:nvPr/>
        </p:nvSpPr>
        <p:spPr>
          <a:xfrm>
            <a:off x="60575" y="5761388"/>
            <a:ext cx="5645658" cy="239363"/>
          </a:xfrm>
          <a:prstGeom prst="rect">
            <a:avLst/>
          </a:prstGeom>
          <a:noFill/>
          <a:ln>
            <a:noFill/>
          </a:ln>
        </p:spPr>
        <p:txBody>
          <a:bodyPr spcFirstLastPara="1" wrap="square" lIns="34275" tIns="34275" rIns="34275" bIns="34275" anchor="t" anchorCtr="0">
            <a:normAutofit fontScale="77500" lnSpcReduction="20000"/>
          </a:bodyPr>
          <a:lstStyle/>
          <a:p>
            <a:pPr defTabSz="685800">
              <a:lnSpc>
                <a:spcPct val="90000"/>
              </a:lnSpc>
              <a:buClr>
                <a:srgbClr val="000000"/>
              </a:buClr>
            </a:pPr>
            <a:endParaRPr sz="2100" kern="0" dirty="0">
              <a:solidFill>
                <a:srgbClr val="000000"/>
              </a:solidFill>
              <a:latin typeface="Verdana"/>
              <a:ea typeface="Verdana"/>
              <a:cs typeface="Verdana"/>
              <a:sym typeface="Verdana"/>
            </a:endParaRPr>
          </a:p>
        </p:txBody>
      </p:sp>
      <p:pic>
        <p:nvPicPr>
          <p:cNvPr id="2" name="Picture 1">
            <a:extLst>
              <a:ext uri="{FF2B5EF4-FFF2-40B4-BE49-F238E27FC236}">
                <a16:creationId xmlns:a16="http://schemas.microsoft.com/office/drawing/2014/main" id="{E2DFA518-5D9E-C8AF-B867-17EA44CE8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105" y="126890"/>
            <a:ext cx="731520" cy="731520"/>
          </a:xfrm>
          <a:prstGeom prst="rect">
            <a:avLst/>
          </a:prstGeom>
        </p:spPr>
      </p:pic>
    </p:spTree>
    <p:extLst>
      <p:ext uri="{BB962C8B-B14F-4D97-AF65-F5344CB8AC3E}">
        <p14:creationId xmlns:p14="http://schemas.microsoft.com/office/powerpoint/2010/main" val="40108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8ECABE-2CAD-3962-D4CF-5BC06D34E336}"/>
              </a:ext>
            </a:extLst>
          </p:cNvPr>
          <p:cNvSpPr>
            <a:spLocks noGrp="1"/>
          </p:cNvSpPr>
          <p:nvPr>
            <p:ph type="body" sz="quarter" idx="10"/>
          </p:nvPr>
        </p:nvSpPr>
        <p:spPr/>
        <p:txBody>
          <a:bodyPr vert="horz" lIns="91440" tIns="45720" rIns="91440" bIns="45720" rtlCol="0" anchor="ctr">
            <a:noAutofit/>
          </a:bodyPr>
          <a:lstStyle/>
          <a:p>
            <a:pPr marL="342900" indent="-342900"/>
            <a:r>
              <a:rPr lang="en-US" b="0" dirty="0">
                <a:latin typeface="Arial"/>
                <a:cs typeface="Arial"/>
              </a:rPr>
              <a:t>Thank you for joining us!</a:t>
            </a:r>
          </a:p>
          <a:p>
            <a:pPr marL="342900" indent="-342900"/>
            <a:r>
              <a:rPr lang="en-US" b="0" dirty="0"/>
              <a:t>Restrooms are in the hallway just outside the doors at the back of the room</a:t>
            </a:r>
          </a:p>
          <a:p>
            <a:pPr marL="342900" indent="-342900"/>
            <a:r>
              <a:rPr lang="en-US" b="0" dirty="0"/>
              <a:t>Snacks and coffee are out in the hall, please help yourself!</a:t>
            </a:r>
          </a:p>
          <a:p>
            <a:pPr marL="342900" indent="-342900"/>
            <a:r>
              <a:rPr lang="en-US" b="0" dirty="0"/>
              <a:t>We will have time for questions from the audience. If you are joining us virtually, please use the Q&amp;A chat</a:t>
            </a:r>
          </a:p>
          <a:p>
            <a:pPr marL="342900" indent="-342900"/>
            <a:r>
              <a:rPr lang="en-US" b="0" dirty="0"/>
              <a:t>Today's meeting is being recorded and will be posted along with the agenda and slides on the </a:t>
            </a:r>
            <a:r>
              <a:rPr lang="en-US" b="0" dirty="0" err="1"/>
              <a:t>OPDAAC</a:t>
            </a:r>
            <a:r>
              <a:rPr lang="en-US" b="0" dirty="0"/>
              <a:t> website</a:t>
            </a:r>
          </a:p>
        </p:txBody>
      </p:sp>
      <p:sp>
        <p:nvSpPr>
          <p:cNvPr id="3" name="Text Placeholder 2">
            <a:extLst>
              <a:ext uri="{FF2B5EF4-FFF2-40B4-BE49-F238E27FC236}">
                <a16:creationId xmlns:a16="http://schemas.microsoft.com/office/drawing/2014/main" id="{710E807F-0A07-8F5F-5BD5-95EBB9ADFB5A}"/>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FF627F08-D1CA-CC53-EFB9-E2231C7BA123}"/>
              </a:ext>
            </a:extLst>
          </p:cNvPr>
          <p:cNvSpPr>
            <a:spLocks noGrp="1"/>
          </p:cNvSpPr>
          <p:nvPr>
            <p:ph type="title"/>
          </p:nvPr>
        </p:nvSpPr>
        <p:spPr/>
        <p:txBody>
          <a:bodyPr/>
          <a:lstStyle/>
          <a:p>
            <a:r>
              <a:rPr lang="en-US">
                <a:latin typeface="Arial"/>
                <a:cs typeface="Arial"/>
              </a:rPr>
              <a:t>WELCOME!</a:t>
            </a:r>
            <a:endParaRPr lang="en-US"/>
          </a:p>
        </p:txBody>
      </p:sp>
    </p:spTree>
    <p:extLst>
      <p:ext uri="{BB962C8B-B14F-4D97-AF65-F5344CB8AC3E}">
        <p14:creationId xmlns:p14="http://schemas.microsoft.com/office/powerpoint/2010/main" val="231516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5B01F7-66EF-7A7D-A5B4-13389069F264}"/>
              </a:ext>
            </a:extLst>
          </p:cNvPr>
          <p:cNvSpPr txBox="1"/>
          <p:nvPr/>
        </p:nvSpPr>
        <p:spPr>
          <a:xfrm>
            <a:off x="260156" y="4528920"/>
            <a:ext cx="8620418" cy="1200329"/>
          </a:xfrm>
          <a:prstGeom prst="rect">
            <a:avLst/>
          </a:prstGeom>
          <a:noFill/>
        </p:spPr>
        <p:txBody>
          <a:bodyPr wrap="square" rtlCol="0">
            <a:spAutoFit/>
          </a:bodyPr>
          <a:lstStyle/>
          <a:p>
            <a:pPr algn="ctr" defTabSz="685800">
              <a:defRPr/>
            </a:pPr>
            <a:r>
              <a:rPr lang="en-US" sz="3600" b="1">
                <a:solidFill>
                  <a:prstClr val="white"/>
                </a:solidFill>
                <a:latin typeface="Georgia" panose="02040502050405020303" pitchFamily="18" charset="0"/>
                <a:cs typeface="Arial"/>
                <a:sym typeface="Arial"/>
              </a:rPr>
              <a:t>NC Opioid Settlement </a:t>
            </a:r>
          </a:p>
          <a:p>
            <a:pPr algn="ctr" defTabSz="685800">
              <a:defRPr/>
            </a:pPr>
            <a:r>
              <a:rPr lang="en-US" sz="3600" b="1">
                <a:solidFill>
                  <a:prstClr val="white"/>
                </a:solidFill>
                <a:latin typeface="Georgia" panose="02040502050405020303" pitchFamily="18" charset="0"/>
                <a:cs typeface="Arial"/>
                <a:sym typeface="Arial"/>
              </a:rPr>
              <a:t>Coordinators Network</a:t>
            </a:r>
          </a:p>
        </p:txBody>
      </p:sp>
      <p:pic>
        <p:nvPicPr>
          <p:cNvPr id="2050" name="Picture 2">
            <a:extLst>
              <a:ext uri="{FF2B5EF4-FFF2-40B4-BE49-F238E27FC236}">
                <a16:creationId xmlns:a16="http://schemas.microsoft.com/office/drawing/2014/main" id="{32CD24F6-E9BE-71E3-86C7-43B53D27A6A2}"/>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11755" y="1384548"/>
            <a:ext cx="9915618" cy="425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7EDCD11-A73F-FAA1-BC07-45343D212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105" y="126890"/>
            <a:ext cx="731520" cy="731520"/>
          </a:xfrm>
          <a:prstGeom prst="rect">
            <a:avLst/>
          </a:prstGeom>
        </p:spPr>
      </p:pic>
      <p:sp>
        <p:nvSpPr>
          <p:cNvPr id="3" name="Google Shape;2750;p329">
            <a:extLst>
              <a:ext uri="{FF2B5EF4-FFF2-40B4-BE49-F238E27FC236}">
                <a16:creationId xmlns:a16="http://schemas.microsoft.com/office/drawing/2014/main" id="{21E34ABF-7086-5EEB-2A94-2D002A13A7E5}"/>
              </a:ext>
            </a:extLst>
          </p:cNvPr>
          <p:cNvSpPr txBox="1">
            <a:spLocks/>
          </p:cNvSpPr>
          <p:nvPr/>
        </p:nvSpPr>
        <p:spPr>
          <a:xfrm>
            <a:off x="856538" y="5136187"/>
            <a:ext cx="8563554" cy="548640"/>
          </a:xfrm>
          <a:prstGeom prst="rect">
            <a:avLst/>
          </a:prstGeom>
        </p:spPr>
        <p:txBody>
          <a:bodyPr spcFirstLastPara="1" vert="horz" lIns="68575" tIns="34275" rIns="68575" bIns="34275" rtlCol="0" anchor="ctr" anchorCtr="0">
            <a:normAutofit/>
          </a:bodyPr>
          <a:lst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a:spcBef>
                <a:spcPts val="0"/>
              </a:spcBef>
              <a:buClr>
                <a:srgbClr val="165F3E"/>
              </a:buClr>
              <a:buSzPct val="100000"/>
            </a:pPr>
            <a:r>
              <a:rPr lang="en-US" sz="2800" dirty="0">
                <a:solidFill>
                  <a:schemeClr val="bg1"/>
                </a:solidFill>
                <a:latin typeface="Georgia"/>
              </a:rPr>
              <a:t>Opioid Settlement Coordinators Network</a:t>
            </a:r>
          </a:p>
        </p:txBody>
      </p:sp>
    </p:spTree>
    <p:extLst>
      <p:ext uri="{BB962C8B-B14F-4D97-AF65-F5344CB8AC3E}">
        <p14:creationId xmlns:p14="http://schemas.microsoft.com/office/powerpoint/2010/main" val="1197456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A9457-AD88-3BB2-A965-34EC262B5B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 y="0"/>
            <a:ext cx="9143025" cy="6858000"/>
          </a:xfrm>
          <a:prstGeom prst="rect">
            <a:avLst/>
          </a:prstGeom>
        </p:spPr>
      </p:pic>
    </p:spTree>
    <p:extLst>
      <p:ext uri="{BB962C8B-B14F-4D97-AF65-F5344CB8AC3E}">
        <p14:creationId xmlns:p14="http://schemas.microsoft.com/office/powerpoint/2010/main" val="2087118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1BD988-F2FE-D075-A23A-D62A3E5951EC}"/>
              </a:ext>
            </a:extLst>
          </p:cNvPr>
          <p:cNvSpPr>
            <a:spLocks noGrp="1"/>
          </p:cNvSpPr>
          <p:nvPr>
            <p:ph type="body" idx="10"/>
          </p:nvPr>
        </p:nvSpPr>
        <p:spPr/>
        <p:txBody>
          <a:bodyPr>
            <a:normAutofit fontScale="92500" lnSpcReduction="20000"/>
          </a:bodyPr>
          <a:lstStyle/>
          <a:p>
            <a:r>
              <a:rPr lang="en-US" dirty="0"/>
              <a:t>Opioid Settlement Technical Assistance Team (OSTAT) </a:t>
            </a:r>
          </a:p>
          <a:p>
            <a:r>
              <a:rPr lang="en-US" dirty="0"/>
              <a:t>Strategic Member Services</a:t>
            </a:r>
          </a:p>
          <a:p>
            <a:r>
              <a:rPr lang="en-US" dirty="0"/>
              <a:t>NC Association of County Commissioners</a:t>
            </a:r>
          </a:p>
          <a:p>
            <a:endParaRPr lang="en-US" dirty="0">
              <a:hlinkClick r:id="rId2">
                <a:extLst>
                  <a:ext uri="{A12FA001-AC4F-418D-AE19-62706E023703}">
                    <ahyp:hlinkClr xmlns:ahyp="http://schemas.microsoft.com/office/drawing/2018/hyperlinkcolor" val="tx"/>
                  </a:ext>
                </a:extLst>
              </a:hlinkClick>
            </a:endParaRPr>
          </a:p>
          <a:p>
            <a:r>
              <a:rPr lang="en-US" dirty="0">
                <a:hlinkClick r:id="rId2">
                  <a:extLst>
                    <a:ext uri="{A12FA001-AC4F-418D-AE19-62706E023703}">
                      <ahyp:hlinkClr xmlns:ahyp="http://schemas.microsoft.com/office/drawing/2018/hyperlinkcolor" val="tx"/>
                    </a:ext>
                  </a:extLst>
                </a:hlinkClick>
              </a:rPr>
              <a:t>OpioidSettlement@ncacc.org</a:t>
            </a:r>
            <a:endParaRPr lang="en-US" dirty="0"/>
          </a:p>
          <a:p>
            <a:r>
              <a:rPr lang="en-US" dirty="0">
                <a:hlinkClick r:id="rId3">
                  <a:extLst>
                    <a:ext uri="{A12FA001-AC4F-418D-AE19-62706E023703}">
                      <ahyp:hlinkClr xmlns:ahyp="http://schemas.microsoft.com/office/drawing/2018/hyperlinkcolor" val="tx"/>
                    </a:ext>
                  </a:extLst>
                </a:hlinkClick>
              </a:rPr>
              <a:t>ncacc.org/opioidsettlement</a:t>
            </a:r>
            <a:endParaRPr lang="en-US" dirty="0"/>
          </a:p>
        </p:txBody>
      </p:sp>
      <p:sp>
        <p:nvSpPr>
          <p:cNvPr id="3" name="Title 2">
            <a:extLst>
              <a:ext uri="{FF2B5EF4-FFF2-40B4-BE49-F238E27FC236}">
                <a16:creationId xmlns:a16="http://schemas.microsoft.com/office/drawing/2014/main" id="{5F5E592B-A018-03FE-A331-E6584924E158}"/>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43733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0D5A-6D01-9B50-E630-29A95D3B867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B8BAE3-AE66-A3CF-BB39-415E0A6B7B01}"/>
              </a:ext>
            </a:extLst>
          </p:cNvPr>
          <p:cNvSpPr>
            <a:spLocks noGrp="1"/>
          </p:cNvSpPr>
          <p:nvPr>
            <p:ph type="body" sz="quarter" idx="10"/>
          </p:nvPr>
        </p:nvSpPr>
        <p:spPr/>
        <p:txBody>
          <a:bodyPr/>
          <a:lstStyle/>
          <a:p>
            <a:r>
              <a:rPr lang="en-US" dirty="0">
                <a:latin typeface="Arial"/>
                <a:cs typeface="Arial"/>
              </a:rPr>
              <a:t>NC Opioid Settlement Academy</a:t>
            </a:r>
          </a:p>
          <a:p>
            <a:r>
              <a:rPr lang="en-US" dirty="0">
                <a:latin typeface="Arial"/>
                <a:cs typeface="Arial"/>
              </a:rPr>
              <a:t>Brunswick County</a:t>
            </a:r>
          </a:p>
          <a:p>
            <a:endParaRPr lang="en-US" dirty="0">
              <a:latin typeface="Arial"/>
              <a:cs typeface="Arial"/>
            </a:endParaRPr>
          </a:p>
        </p:txBody>
      </p:sp>
      <p:sp>
        <p:nvSpPr>
          <p:cNvPr id="3" name="Text Placeholder 2">
            <a:extLst>
              <a:ext uri="{FF2B5EF4-FFF2-40B4-BE49-F238E27FC236}">
                <a16:creationId xmlns:a16="http://schemas.microsoft.com/office/drawing/2014/main" id="{78438BEC-D173-4D6D-F359-96B5EAAFB511}"/>
              </a:ext>
            </a:extLst>
          </p:cNvPr>
          <p:cNvSpPr>
            <a:spLocks noGrp="1"/>
          </p:cNvSpPr>
          <p:nvPr>
            <p:ph type="body" sz="quarter" idx="11"/>
          </p:nvPr>
        </p:nvSpPr>
        <p:spPr/>
        <p:txBody>
          <a:bodyPr/>
          <a:lstStyle/>
          <a:p>
            <a:r>
              <a:rPr lang="en-US">
                <a:latin typeface="Arial"/>
                <a:cs typeface="Arial"/>
              </a:rPr>
              <a:t>Jeremy Seamon</a:t>
            </a:r>
            <a:endParaRPr lang="en-US"/>
          </a:p>
        </p:txBody>
      </p:sp>
      <p:sp>
        <p:nvSpPr>
          <p:cNvPr id="4" name="Text Placeholder 3">
            <a:extLst>
              <a:ext uri="{FF2B5EF4-FFF2-40B4-BE49-F238E27FC236}">
                <a16:creationId xmlns:a16="http://schemas.microsoft.com/office/drawing/2014/main" id="{56795B12-E4E2-34A4-47A3-4A75E5BE3621}"/>
              </a:ext>
            </a:extLst>
          </p:cNvPr>
          <p:cNvSpPr>
            <a:spLocks noGrp="1"/>
          </p:cNvSpPr>
          <p:nvPr>
            <p:ph type="body" sz="quarter" idx="12"/>
          </p:nvPr>
        </p:nvSpPr>
        <p:spPr/>
        <p:txBody>
          <a:bodyPr/>
          <a:lstStyle/>
          <a:p>
            <a:r>
              <a:rPr lang="en-US">
                <a:latin typeface="Arial"/>
                <a:cs typeface="Arial"/>
              </a:rPr>
              <a:t>March 27, 2026</a:t>
            </a:r>
            <a:endParaRPr lang="en-US"/>
          </a:p>
        </p:txBody>
      </p:sp>
      <p:pic>
        <p:nvPicPr>
          <p:cNvPr id="5" name="Picture 4">
            <a:extLst>
              <a:ext uri="{FF2B5EF4-FFF2-40B4-BE49-F238E27FC236}">
                <a16:creationId xmlns:a16="http://schemas.microsoft.com/office/drawing/2014/main" id="{5C1ED559-4911-A9C1-CCB4-0EA74B056366}"/>
              </a:ext>
            </a:extLst>
          </p:cNvPr>
          <p:cNvPicPr>
            <a:picLocks noChangeAspect="1"/>
          </p:cNvPicPr>
          <p:nvPr/>
        </p:nvPicPr>
        <p:blipFill>
          <a:blip r:embed="rId3"/>
          <a:stretch>
            <a:fillRect/>
          </a:stretch>
        </p:blipFill>
        <p:spPr>
          <a:xfrm>
            <a:off x="5993554" y="3843233"/>
            <a:ext cx="2648148" cy="2595186"/>
          </a:xfrm>
          <a:prstGeom prst="rect">
            <a:avLst/>
          </a:prstGeom>
        </p:spPr>
      </p:pic>
      <p:pic>
        <p:nvPicPr>
          <p:cNvPr id="7" name="Picture 6">
            <a:extLst>
              <a:ext uri="{FF2B5EF4-FFF2-40B4-BE49-F238E27FC236}">
                <a16:creationId xmlns:a16="http://schemas.microsoft.com/office/drawing/2014/main" id="{87B1F2C8-8CBA-D9A9-241A-4FEEC63D95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3000" y="-46416"/>
            <a:ext cx="2641600" cy="1828800"/>
          </a:xfrm>
          <a:prstGeom prst="rect">
            <a:avLst/>
          </a:prstGeom>
        </p:spPr>
      </p:pic>
    </p:spTree>
    <p:extLst>
      <p:ext uri="{BB962C8B-B14F-4D97-AF65-F5344CB8AC3E}">
        <p14:creationId xmlns:p14="http://schemas.microsoft.com/office/powerpoint/2010/main" val="1810086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2B67B-6267-A7C1-B6AC-9DB008DE88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214C82-C8F3-134A-1CBC-60D2C06F0723}"/>
              </a:ext>
            </a:extLst>
          </p:cNvPr>
          <p:cNvPicPr>
            <a:picLocks noChangeAspect="1"/>
          </p:cNvPicPr>
          <p:nvPr/>
        </p:nvPicPr>
        <p:blipFill>
          <a:blip r:embed="rId3"/>
          <a:stretch>
            <a:fillRect/>
          </a:stretch>
        </p:blipFill>
        <p:spPr>
          <a:xfrm>
            <a:off x="5015345" y="1318029"/>
            <a:ext cx="3736369" cy="3726910"/>
          </a:xfrm>
          <a:prstGeom prst="rect">
            <a:avLst/>
          </a:prstGeom>
        </p:spPr>
      </p:pic>
      <p:sp>
        <p:nvSpPr>
          <p:cNvPr id="6" name="Text Placeholder 5">
            <a:extLst>
              <a:ext uri="{FF2B5EF4-FFF2-40B4-BE49-F238E27FC236}">
                <a16:creationId xmlns:a16="http://schemas.microsoft.com/office/drawing/2014/main" id="{917DECAD-F04E-E4E1-B667-53AC73300C07}"/>
              </a:ext>
            </a:extLst>
          </p:cNvPr>
          <p:cNvSpPr>
            <a:spLocks noGrp="1"/>
          </p:cNvSpPr>
          <p:nvPr>
            <p:ph type="body" sz="quarter" idx="10"/>
          </p:nvPr>
        </p:nvSpPr>
        <p:spPr>
          <a:xfrm>
            <a:off x="425166" y="2146531"/>
            <a:ext cx="4590179" cy="4368569"/>
          </a:xfrm>
        </p:spPr>
        <p:txBody>
          <a:bodyPr anchor="t"/>
          <a:lstStyle/>
          <a:p>
            <a:r>
              <a:rPr lang="en-US" sz="2000" b="0" dirty="0">
                <a:latin typeface="Arial"/>
                <a:cs typeface="Arial"/>
              </a:rPr>
              <a:t>Population</a:t>
            </a:r>
          </a:p>
          <a:p>
            <a:pPr lvl="1"/>
            <a:r>
              <a:rPr lang="en-US" sz="1600" b="0" dirty="0">
                <a:latin typeface="Arial"/>
                <a:cs typeface="Arial"/>
              </a:rPr>
              <a:t>Current population is estimated to be </a:t>
            </a:r>
            <a:r>
              <a:rPr lang="en-US" sz="1600" b="0" dirty="0"/>
              <a:t>181,626, making Brunswick one of the fastest growing counties in NC</a:t>
            </a:r>
          </a:p>
          <a:p>
            <a:pPr lvl="1"/>
            <a:r>
              <a:rPr lang="en-US" sz="1600" b="0" dirty="0"/>
              <a:t>Brunswick County has 19 municipalities, more than any other county in the state</a:t>
            </a:r>
            <a:endParaRPr lang="en-US" sz="1600" b="0" dirty="0">
              <a:latin typeface="Arial"/>
              <a:cs typeface="Arial"/>
            </a:endParaRPr>
          </a:p>
          <a:p>
            <a:r>
              <a:rPr lang="en-US" sz="2000" b="0" dirty="0">
                <a:latin typeface="Arial"/>
                <a:cs typeface="Arial"/>
              </a:rPr>
              <a:t>Brunswick County Detention Center</a:t>
            </a:r>
          </a:p>
          <a:p>
            <a:pPr lvl="1"/>
            <a:r>
              <a:rPr lang="en-US" sz="1600" b="0" dirty="0">
                <a:latin typeface="Arial"/>
                <a:cs typeface="Arial"/>
              </a:rPr>
              <a:t>Average Daily Population: 292 people</a:t>
            </a:r>
          </a:p>
          <a:p>
            <a:pPr lvl="1"/>
            <a:r>
              <a:rPr lang="en-US" sz="1600" b="0" dirty="0">
                <a:latin typeface="Arial"/>
                <a:cs typeface="Arial"/>
              </a:rPr>
              <a:t>Average Length of Jail Stay: 28 days</a:t>
            </a:r>
          </a:p>
          <a:p>
            <a:r>
              <a:rPr lang="en-US" sz="2000" b="0" dirty="0">
                <a:latin typeface="Arial"/>
                <a:cs typeface="Arial"/>
              </a:rPr>
              <a:t>Brunswick County Overdose Statistics (2024):</a:t>
            </a:r>
          </a:p>
          <a:p>
            <a:pPr lvl="1"/>
            <a:r>
              <a:rPr lang="en-US" sz="1600" b="0" dirty="0">
                <a:latin typeface="Arial"/>
                <a:cs typeface="Arial"/>
              </a:rPr>
              <a:t>76 Reported Overdose Deaths</a:t>
            </a:r>
          </a:p>
          <a:p>
            <a:pPr lvl="1"/>
            <a:r>
              <a:rPr lang="en-US" sz="1600" b="0" dirty="0">
                <a:latin typeface="Arial"/>
                <a:cs typeface="Arial"/>
              </a:rPr>
              <a:t>98 Overdose Emergency Department Visits</a:t>
            </a:r>
          </a:p>
          <a:p>
            <a:pPr marL="257175" lvl="1" indent="0">
              <a:buNone/>
            </a:pPr>
            <a:endParaRPr lang="en-US" sz="1600" dirty="0">
              <a:latin typeface="Arial"/>
              <a:cs typeface="Arial"/>
            </a:endParaRPr>
          </a:p>
          <a:p>
            <a:pPr lvl="1"/>
            <a:endParaRPr lang="en-US" sz="1600" dirty="0">
              <a:latin typeface="Arial"/>
              <a:cs typeface="Arial"/>
            </a:endParaRPr>
          </a:p>
        </p:txBody>
      </p:sp>
      <p:sp>
        <p:nvSpPr>
          <p:cNvPr id="2" name="Title 1">
            <a:extLst>
              <a:ext uri="{FF2B5EF4-FFF2-40B4-BE49-F238E27FC236}">
                <a16:creationId xmlns:a16="http://schemas.microsoft.com/office/drawing/2014/main" id="{D3BED928-E956-BE20-DC6D-230DFA03D07B}"/>
              </a:ext>
            </a:extLst>
          </p:cNvPr>
          <p:cNvSpPr>
            <a:spLocks noGrp="1"/>
          </p:cNvSpPr>
          <p:nvPr>
            <p:ph type="title"/>
          </p:nvPr>
        </p:nvSpPr>
        <p:spPr>
          <a:xfrm>
            <a:off x="274320" y="1188720"/>
            <a:ext cx="8563554" cy="548640"/>
          </a:xfrm>
        </p:spPr>
        <p:txBody>
          <a:bodyPr/>
          <a:lstStyle/>
          <a:p>
            <a:r>
              <a:rPr lang="en-US" sz="3200">
                <a:latin typeface="+mn-lt"/>
              </a:rPr>
              <a:t>Brunswick County</a:t>
            </a:r>
            <a:endParaRPr lang="en-US" sz="3200"/>
          </a:p>
        </p:txBody>
      </p:sp>
      <p:sp>
        <p:nvSpPr>
          <p:cNvPr id="4" name="Title 1">
            <a:extLst>
              <a:ext uri="{FF2B5EF4-FFF2-40B4-BE49-F238E27FC236}">
                <a16:creationId xmlns:a16="http://schemas.microsoft.com/office/drawing/2014/main" id="{8FD7E484-1E88-52A1-34E9-259904664AF8}"/>
              </a:ext>
            </a:extLst>
          </p:cNvPr>
          <p:cNvSpPr txBox="1">
            <a:spLocks/>
          </p:cNvSpPr>
          <p:nvPr/>
        </p:nvSpPr>
        <p:spPr>
          <a:xfrm>
            <a:off x="4809965" y="5044939"/>
            <a:ext cx="4147128" cy="731000"/>
          </a:xfrm>
          <a:prstGeom prst="rect">
            <a:avLst/>
          </a:prstGeom>
        </p:spPr>
        <p:txBody>
          <a:bodyPr vert="horz" lIns="91440" tIns="45720" rIns="91440" bIns="45720" rtlCol="0" anchor="t">
            <a:noAutofit/>
          </a:bodyPr>
          <a:lstStyle>
            <a:lvl1pPr algn="l" defTabSz="514350" rtl="0" eaLnBrk="1" latinLnBrk="0" hangingPunct="1">
              <a:lnSpc>
                <a:spcPct val="90000"/>
              </a:lnSpc>
              <a:spcBef>
                <a:spcPct val="0"/>
              </a:spcBef>
              <a:buNone/>
              <a:defRPr sz="2400" b="1" i="0" kern="120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3000">
                <a:solidFill>
                  <a:srgbClr val="C37B1B"/>
                </a:solidFill>
                <a:latin typeface="+mn-lt"/>
              </a:rPr>
              <a:t>“Bid on Brunswick”</a:t>
            </a:r>
            <a:endParaRPr lang="en-US" sz="3000">
              <a:solidFill>
                <a:srgbClr val="C37B1B"/>
              </a:solidFill>
            </a:endParaRPr>
          </a:p>
        </p:txBody>
      </p:sp>
    </p:spTree>
    <p:extLst>
      <p:ext uri="{BB962C8B-B14F-4D97-AF65-F5344CB8AC3E}">
        <p14:creationId xmlns:p14="http://schemas.microsoft.com/office/powerpoint/2010/main" val="339638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903FF-3E9D-BB67-96B5-B4793C48AF07}"/>
              </a:ext>
            </a:extLst>
          </p:cNvPr>
          <p:cNvSpPr>
            <a:spLocks noGrp="1"/>
          </p:cNvSpPr>
          <p:nvPr>
            <p:ph type="body" sz="quarter" idx="10"/>
          </p:nvPr>
        </p:nvSpPr>
        <p:spPr>
          <a:xfrm>
            <a:off x="314077" y="2046277"/>
            <a:ext cx="4269850" cy="3670404"/>
          </a:xfrm>
        </p:spPr>
        <p:txBody>
          <a:bodyPr anchor="ctr"/>
          <a:lstStyle/>
          <a:p>
            <a:pPr fontAlgn="base"/>
            <a:r>
              <a:rPr lang="en-US" b="0">
                <a:latin typeface="Arial"/>
                <a:cs typeface="Arial"/>
              </a:rPr>
              <a:t>Emma Long, LCSWA, LCAS</a:t>
            </a:r>
          </a:p>
          <a:p>
            <a:pPr lvl="1" fontAlgn="base"/>
            <a:r>
              <a:rPr lang="en-US" b="0">
                <a:latin typeface="Arial"/>
                <a:cs typeface="Arial"/>
              </a:rPr>
              <a:t>Brunswick County Sheriff’s Office </a:t>
            </a:r>
          </a:p>
          <a:p>
            <a:pPr lvl="1" fontAlgn="base"/>
            <a:r>
              <a:rPr lang="en-US" b="0">
                <a:latin typeface="Arial"/>
                <a:cs typeface="Arial"/>
              </a:rPr>
              <a:t>ARROW Program Coordinator</a:t>
            </a:r>
          </a:p>
          <a:p>
            <a:pPr fontAlgn="base"/>
            <a:r>
              <a:rPr lang="en-US" b="0">
                <a:latin typeface="Arial"/>
                <a:cs typeface="Arial"/>
              </a:rPr>
              <a:t>Jeremy Seamon, LCMHC, LCAS, CCS</a:t>
            </a:r>
          </a:p>
          <a:p>
            <a:pPr lvl="1" fontAlgn="base"/>
            <a:r>
              <a:rPr lang="en-US" b="0">
                <a:latin typeface="Arial"/>
                <a:cs typeface="Arial"/>
              </a:rPr>
              <a:t>Coastal Horizons Center</a:t>
            </a:r>
          </a:p>
          <a:p>
            <a:pPr lvl="1" fontAlgn="base"/>
            <a:r>
              <a:rPr lang="en-US" b="0">
                <a:latin typeface="Arial"/>
                <a:cs typeface="Arial"/>
              </a:rPr>
              <a:t>Brunswick Program Director</a:t>
            </a:r>
          </a:p>
          <a:p>
            <a:pPr fontAlgn="base"/>
            <a:r>
              <a:rPr lang="en-US" b="0">
                <a:latin typeface="Arial"/>
                <a:cs typeface="Arial"/>
              </a:rPr>
              <a:t>Alice Anderson, RN</a:t>
            </a:r>
          </a:p>
          <a:p>
            <a:pPr lvl="1" fontAlgn="base"/>
            <a:r>
              <a:rPr lang="en-US" b="0" err="1">
                <a:latin typeface="Arial"/>
                <a:cs typeface="Arial"/>
              </a:rPr>
              <a:t>WellPath</a:t>
            </a:r>
            <a:endParaRPr lang="en-US" b="0">
              <a:latin typeface="Arial"/>
              <a:cs typeface="Arial"/>
            </a:endParaRPr>
          </a:p>
          <a:p>
            <a:pPr lvl="1" fontAlgn="base"/>
            <a:r>
              <a:rPr lang="en-US" b="0">
                <a:latin typeface="Arial"/>
                <a:cs typeface="Arial"/>
              </a:rPr>
              <a:t>Clinical Nurse Coordinator</a:t>
            </a:r>
          </a:p>
          <a:p>
            <a:pPr lvl="1" fontAlgn="base"/>
            <a:endParaRPr lang="en-US" b="0">
              <a:latin typeface="Arial"/>
              <a:cs typeface="Arial"/>
            </a:endParaRPr>
          </a:p>
        </p:txBody>
      </p:sp>
      <p:sp>
        <p:nvSpPr>
          <p:cNvPr id="3" name="Text Placeholder 2">
            <a:extLst>
              <a:ext uri="{FF2B5EF4-FFF2-40B4-BE49-F238E27FC236}">
                <a16:creationId xmlns:a16="http://schemas.microsoft.com/office/drawing/2014/main" id="{66DC0C83-762C-917F-7A84-8B7622173555}"/>
              </a:ext>
            </a:extLst>
          </p:cNvPr>
          <p:cNvSpPr>
            <a:spLocks noGrp="1"/>
          </p:cNvSpPr>
          <p:nvPr>
            <p:ph type="body" sz="quarter" idx="11"/>
          </p:nvPr>
        </p:nvSpPr>
        <p:spPr/>
        <p:txBody>
          <a:bodyPr/>
          <a:lstStyle/>
          <a:p>
            <a:pPr algn="ctr"/>
            <a:r>
              <a:rPr lang="en-US">
                <a:hlinkClick r:id="rId3"/>
              </a:rPr>
              <a:t>Brunswick County Sheriff's Office Brunswick County Sheriff's Office</a:t>
            </a:r>
            <a:r>
              <a:rPr lang="en-US"/>
              <a:t> ; </a:t>
            </a:r>
            <a:r>
              <a:rPr lang="en-US">
                <a:hlinkClick r:id="rId4"/>
              </a:rPr>
              <a:t>Coastal Horizons Center – Promoting Choices for Healthier Lives and Safer Communities</a:t>
            </a:r>
            <a:r>
              <a:rPr lang="en-US"/>
              <a:t> ; </a:t>
            </a:r>
            <a:r>
              <a:rPr lang="en-US">
                <a:hlinkClick r:id="rId5"/>
              </a:rPr>
              <a:t>Home – Wellpath</a:t>
            </a:r>
            <a:r>
              <a:rPr lang="en-US"/>
              <a:t> ; </a:t>
            </a:r>
            <a:r>
              <a:rPr lang="en-US">
                <a:hlinkClick r:id="rId6"/>
              </a:rPr>
              <a:t>Health Services | Brunswick County, NC</a:t>
            </a:r>
            <a:endParaRPr lang="en-US"/>
          </a:p>
        </p:txBody>
      </p:sp>
      <p:sp>
        <p:nvSpPr>
          <p:cNvPr id="4" name="Title 3">
            <a:extLst>
              <a:ext uri="{FF2B5EF4-FFF2-40B4-BE49-F238E27FC236}">
                <a16:creationId xmlns:a16="http://schemas.microsoft.com/office/drawing/2014/main" id="{172B9405-0AF1-A4EE-3F36-74434827C1DB}"/>
              </a:ext>
            </a:extLst>
          </p:cNvPr>
          <p:cNvSpPr>
            <a:spLocks noGrp="1"/>
          </p:cNvSpPr>
          <p:nvPr>
            <p:ph type="title"/>
          </p:nvPr>
        </p:nvSpPr>
        <p:spPr/>
        <p:txBody>
          <a:bodyPr/>
          <a:lstStyle/>
          <a:p>
            <a:r>
              <a:rPr lang="en-US"/>
              <a:t>Meet our Academy team!</a:t>
            </a:r>
          </a:p>
        </p:txBody>
      </p:sp>
      <p:sp>
        <p:nvSpPr>
          <p:cNvPr id="5" name="Text Placeholder 1">
            <a:extLst>
              <a:ext uri="{FF2B5EF4-FFF2-40B4-BE49-F238E27FC236}">
                <a16:creationId xmlns:a16="http://schemas.microsoft.com/office/drawing/2014/main" id="{E576870B-0C54-7387-2A16-920DA68AFD16}"/>
              </a:ext>
            </a:extLst>
          </p:cNvPr>
          <p:cNvSpPr txBox="1">
            <a:spLocks/>
          </p:cNvSpPr>
          <p:nvPr/>
        </p:nvSpPr>
        <p:spPr>
          <a:xfrm>
            <a:off x="4707703" y="1822397"/>
            <a:ext cx="4269850" cy="2658163"/>
          </a:xfrm>
          <a:prstGeom prst="rect">
            <a:avLst/>
          </a:prstGeom>
        </p:spPr>
        <p:txBody>
          <a:bodyPr vert="horz" lIns="91440" tIns="45720" rIns="91440" bIns="45720" rtlCol="0" anchor="ctr">
            <a:noAutofit/>
          </a:bodyPr>
          <a:lstStyle>
            <a:lvl1pPr marL="171450" indent="-171450" algn="l" defTabSz="514350" rtl="0" eaLnBrk="1" latinLnBrk="0" hangingPunct="1">
              <a:lnSpc>
                <a:spcPct val="100000"/>
              </a:lnSpc>
              <a:spcBef>
                <a:spcPts val="900"/>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10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gn="l" defTabSz="514350" rtl="0" eaLnBrk="1" latinLnBrk="0" hangingPunct="1">
              <a:lnSpc>
                <a:spcPct val="10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fontAlgn="base"/>
            <a:r>
              <a:rPr lang="en-US" b="0">
                <a:latin typeface="Arial"/>
                <a:cs typeface="Arial"/>
              </a:rPr>
              <a:t>Kenneth Sullivan, 1</a:t>
            </a:r>
            <a:r>
              <a:rPr lang="en-US" b="0" baseline="30000">
                <a:latin typeface="Arial"/>
                <a:cs typeface="Arial"/>
              </a:rPr>
              <a:t>st</a:t>
            </a:r>
            <a:r>
              <a:rPr lang="en-US" b="0">
                <a:latin typeface="Arial"/>
                <a:cs typeface="Arial"/>
              </a:rPr>
              <a:t> Sergeant</a:t>
            </a:r>
          </a:p>
          <a:p>
            <a:pPr lvl="1" fontAlgn="base"/>
            <a:r>
              <a:rPr lang="en-US" b="0">
                <a:latin typeface="Arial"/>
                <a:cs typeface="Arial"/>
              </a:rPr>
              <a:t>Brunswick County Sheriff’s Office</a:t>
            </a:r>
          </a:p>
          <a:p>
            <a:pPr lvl="1" fontAlgn="base"/>
            <a:r>
              <a:rPr lang="en-US" b="0">
                <a:latin typeface="Arial"/>
                <a:cs typeface="Arial"/>
              </a:rPr>
              <a:t>Classification and Programs Coordinator</a:t>
            </a:r>
          </a:p>
          <a:p>
            <a:pPr fontAlgn="base"/>
            <a:r>
              <a:rPr lang="en-US" b="0">
                <a:latin typeface="Arial"/>
                <a:cs typeface="Arial"/>
              </a:rPr>
              <a:t>Kinsey Weaver</a:t>
            </a:r>
          </a:p>
          <a:p>
            <a:pPr lvl="1" fontAlgn="base"/>
            <a:r>
              <a:rPr lang="en-US" b="0">
                <a:latin typeface="Arial"/>
                <a:cs typeface="Arial"/>
              </a:rPr>
              <a:t>Brunswick County Health Services</a:t>
            </a:r>
          </a:p>
          <a:p>
            <a:pPr lvl="1" fontAlgn="base"/>
            <a:r>
              <a:rPr lang="en-US" b="0">
                <a:latin typeface="Arial"/>
                <a:cs typeface="Arial"/>
              </a:rPr>
              <a:t>Public Health Educator</a:t>
            </a:r>
          </a:p>
        </p:txBody>
      </p:sp>
    </p:spTree>
    <p:extLst>
      <p:ext uri="{BB962C8B-B14F-4D97-AF65-F5344CB8AC3E}">
        <p14:creationId xmlns:p14="http://schemas.microsoft.com/office/powerpoint/2010/main" val="1039935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37FF6B-ED7F-5330-F367-D1F6204831BF}"/>
              </a:ext>
            </a:extLst>
          </p:cNvPr>
          <p:cNvPicPr>
            <a:picLocks noChangeAspect="1"/>
          </p:cNvPicPr>
          <p:nvPr/>
        </p:nvPicPr>
        <p:blipFill>
          <a:blip r:embed="rId3"/>
          <a:stretch>
            <a:fillRect/>
          </a:stretch>
        </p:blipFill>
        <p:spPr>
          <a:xfrm>
            <a:off x="7012403" y="3960347"/>
            <a:ext cx="2035350" cy="2260824"/>
          </a:xfrm>
          <a:prstGeom prst="rect">
            <a:avLst/>
          </a:prstGeom>
        </p:spPr>
      </p:pic>
      <p:pic>
        <p:nvPicPr>
          <p:cNvPr id="6" name="Picture 5">
            <a:extLst>
              <a:ext uri="{FF2B5EF4-FFF2-40B4-BE49-F238E27FC236}">
                <a16:creationId xmlns:a16="http://schemas.microsoft.com/office/drawing/2014/main" id="{3AEF9560-A3A7-B786-099B-421CEAABFAD1}"/>
              </a:ext>
            </a:extLst>
          </p:cNvPr>
          <p:cNvPicPr>
            <a:picLocks noChangeAspect="1"/>
          </p:cNvPicPr>
          <p:nvPr/>
        </p:nvPicPr>
        <p:blipFill>
          <a:blip r:embed="rId4"/>
          <a:srcRect l="42390" r="27709" b="57472"/>
          <a:stretch>
            <a:fillRect/>
          </a:stretch>
        </p:blipFill>
        <p:spPr>
          <a:xfrm>
            <a:off x="4560073" y="3997117"/>
            <a:ext cx="2564966" cy="2389154"/>
          </a:xfrm>
          <a:prstGeom prst="rect">
            <a:avLst/>
          </a:prstGeom>
        </p:spPr>
      </p:pic>
      <p:sp>
        <p:nvSpPr>
          <p:cNvPr id="2" name="Text Placeholder 1">
            <a:extLst>
              <a:ext uri="{FF2B5EF4-FFF2-40B4-BE49-F238E27FC236}">
                <a16:creationId xmlns:a16="http://schemas.microsoft.com/office/drawing/2014/main" id="{F455FCD4-C264-665A-B29B-390D04819E1D}"/>
              </a:ext>
            </a:extLst>
          </p:cNvPr>
          <p:cNvSpPr>
            <a:spLocks noGrp="1"/>
          </p:cNvSpPr>
          <p:nvPr>
            <p:ph type="body" sz="quarter" idx="10"/>
          </p:nvPr>
        </p:nvSpPr>
        <p:spPr>
          <a:xfrm>
            <a:off x="278296" y="2064506"/>
            <a:ext cx="8563554" cy="1767511"/>
          </a:xfrm>
        </p:spPr>
        <p:txBody>
          <a:bodyPr anchor="ctr"/>
          <a:lstStyle/>
          <a:p>
            <a:r>
              <a:rPr lang="en-US" sz="2000" b="0">
                <a:latin typeface="Arial"/>
                <a:cs typeface="Arial"/>
              </a:rPr>
              <a:t>Interactions with Established Strategies in Brunswick County:</a:t>
            </a:r>
          </a:p>
          <a:p>
            <a:pPr lvl="1"/>
            <a:r>
              <a:rPr lang="en-US" sz="1600" b="0">
                <a:latin typeface="Arial"/>
                <a:cs typeface="Arial"/>
              </a:rPr>
              <a:t>A.3 </a:t>
            </a:r>
            <a:r>
              <a:rPr lang="en-US" sz="1600" b="0" i="1" u="sng">
                <a:latin typeface="Arial"/>
                <a:cs typeface="Arial"/>
              </a:rPr>
              <a:t>Recovery Support Services</a:t>
            </a:r>
            <a:r>
              <a:rPr lang="en-US" sz="1600" b="0">
                <a:latin typeface="Arial"/>
                <a:cs typeface="Arial"/>
              </a:rPr>
              <a:t> through the Brunswick County Sheriff’s Office</a:t>
            </a:r>
          </a:p>
          <a:p>
            <a:pPr lvl="1"/>
            <a:r>
              <a:rPr lang="en-US" sz="1600" b="0">
                <a:latin typeface="Arial"/>
                <a:cs typeface="Arial"/>
              </a:rPr>
              <a:t>A.7 </a:t>
            </a:r>
            <a:r>
              <a:rPr lang="en-US" sz="1600" b="0" i="1" u="sng">
                <a:latin typeface="Arial"/>
                <a:cs typeface="Arial"/>
              </a:rPr>
              <a:t>Naloxone Distribution</a:t>
            </a:r>
            <a:r>
              <a:rPr lang="en-US" sz="1600" b="0" i="1">
                <a:latin typeface="Arial"/>
                <a:cs typeface="Arial"/>
              </a:rPr>
              <a:t> </a:t>
            </a:r>
            <a:r>
              <a:rPr lang="en-US" sz="1600" b="0">
                <a:latin typeface="Arial"/>
                <a:cs typeface="Arial"/>
              </a:rPr>
              <a:t>through the Brunswick County Health Services</a:t>
            </a:r>
          </a:p>
          <a:p>
            <a:pPr lvl="1"/>
            <a:r>
              <a:rPr lang="en-US" sz="1600" b="0">
                <a:latin typeface="Arial"/>
                <a:cs typeface="Arial"/>
              </a:rPr>
              <a:t>A.8 </a:t>
            </a:r>
            <a:r>
              <a:rPr lang="en-US" sz="1600" b="0" i="1" u="sng">
                <a:latin typeface="Arial"/>
                <a:cs typeface="Arial"/>
              </a:rPr>
              <a:t>Post-Overdose Response Team</a:t>
            </a:r>
            <a:r>
              <a:rPr lang="en-US" sz="1600" b="0" i="1">
                <a:latin typeface="Arial"/>
                <a:cs typeface="Arial"/>
              </a:rPr>
              <a:t> </a:t>
            </a:r>
            <a:r>
              <a:rPr lang="en-US" sz="1600" b="0">
                <a:latin typeface="Arial"/>
                <a:cs typeface="Arial"/>
              </a:rPr>
              <a:t>through Brunswick County Emergency Management Services</a:t>
            </a:r>
          </a:p>
        </p:txBody>
      </p:sp>
      <p:sp>
        <p:nvSpPr>
          <p:cNvPr id="3" name="Text Placeholder 2">
            <a:extLst>
              <a:ext uri="{FF2B5EF4-FFF2-40B4-BE49-F238E27FC236}">
                <a16:creationId xmlns:a16="http://schemas.microsoft.com/office/drawing/2014/main" id="{17D8D48D-D546-4F69-0EF4-B1CA209F166D}"/>
              </a:ext>
            </a:extLst>
          </p:cNvPr>
          <p:cNvSpPr>
            <a:spLocks noGrp="1"/>
          </p:cNvSpPr>
          <p:nvPr>
            <p:ph type="body" sz="quarter" idx="11"/>
          </p:nvPr>
        </p:nvSpPr>
        <p:spPr>
          <a:xfrm>
            <a:off x="96247" y="6257941"/>
            <a:ext cx="8951506" cy="254952"/>
          </a:xfrm>
        </p:spPr>
        <p:txBody>
          <a:bodyPr/>
          <a:lstStyle/>
          <a:p>
            <a:pPr algn="just"/>
            <a:r>
              <a:rPr lang="en-US">
                <a:hlinkClick r:id="rId5"/>
              </a:rPr>
              <a:t>Local Progress - North Carolina Opioid Settlements</a:t>
            </a:r>
            <a:r>
              <a:rPr lang="en-US"/>
              <a:t> ; </a:t>
            </a:r>
            <a:r>
              <a:rPr lang="en-US">
                <a:hlinkClick r:id="rId6"/>
              </a:rPr>
              <a:t>North Carolina Overdose Epidemic Data | Division of Public Health</a:t>
            </a:r>
            <a:r>
              <a:rPr lang="en-US"/>
              <a:t> ; </a:t>
            </a:r>
            <a:r>
              <a:rPr lang="en-US">
                <a:hlinkClick r:id="rId7"/>
              </a:rPr>
              <a:t>Preventing Overdose in Criminal Justice Settings</a:t>
            </a:r>
            <a:endParaRPr lang="en-US"/>
          </a:p>
        </p:txBody>
      </p:sp>
      <p:sp>
        <p:nvSpPr>
          <p:cNvPr id="4" name="Title 3">
            <a:extLst>
              <a:ext uri="{FF2B5EF4-FFF2-40B4-BE49-F238E27FC236}">
                <a16:creationId xmlns:a16="http://schemas.microsoft.com/office/drawing/2014/main" id="{04CE1738-98E5-E070-2EEA-990BE7B0DA2E}"/>
              </a:ext>
            </a:extLst>
          </p:cNvPr>
          <p:cNvSpPr>
            <a:spLocks noGrp="1"/>
          </p:cNvSpPr>
          <p:nvPr>
            <p:ph type="title"/>
          </p:nvPr>
        </p:nvSpPr>
        <p:spPr>
          <a:xfrm>
            <a:off x="302150" y="1223161"/>
            <a:ext cx="8563554" cy="548640"/>
          </a:xfrm>
        </p:spPr>
        <p:txBody>
          <a:bodyPr/>
          <a:lstStyle/>
          <a:p>
            <a:pPr algn="ctr"/>
            <a:r>
              <a:rPr lang="en-US"/>
              <a:t>Exhibit A. Strategy 11 </a:t>
            </a:r>
            <a:br>
              <a:rPr lang="en-US"/>
            </a:br>
            <a:r>
              <a:rPr lang="en-US" i="1" u="sng"/>
              <a:t>Addiction Treatment for Incarcerated Persons</a:t>
            </a:r>
          </a:p>
        </p:txBody>
      </p:sp>
      <p:sp>
        <p:nvSpPr>
          <p:cNvPr id="9" name="Text Placeholder 1">
            <a:extLst>
              <a:ext uri="{FF2B5EF4-FFF2-40B4-BE49-F238E27FC236}">
                <a16:creationId xmlns:a16="http://schemas.microsoft.com/office/drawing/2014/main" id="{648DFD4D-1334-0156-1CBA-3B6491F0AD1B}"/>
              </a:ext>
            </a:extLst>
          </p:cNvPr>
          <p:cNvSpPr txBox="1">
            <a:spLocks/>
          </p:cNvSpPr>
          <p:nvPr/>
        </p:nvSpPr>
        <p:spPr>
          <a:xfrm>
            <a:off x="302150" y="3606675"/>
            <a:ext cx="4454577" cy="2651266"/>
          </a:xfrm>
          <a:prstGeom prst="rect">
            <a:avLst/>
          </a:prstGeom>
        </p:spPr>
        <p:txBody>
          <a:bodyPr vert="horz" lIns="91440" tIns="45720" rIns="91440" bIns="45720" rtlCol="0" anchor="ctr">
            <a:noAutofit/>
          </a:bodyPr>
          <a:lstStyle>
            <a:lvl1pPr marL="171450" indent="-171450" algn="l" defTabSz="514350" rtl="0" eaLnBrk="1" latinLnBrk="0" hangingPunct="1">
              <a:lnSpc>
                <a:spcPct val="100000"/>
              </a:lnSpc>
              <a:spcBef>
                <a:spcPts val="900"/>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10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gn="l" defTabSz="514350" rtl="0" eaLnBrk="1" latinLnBrk="0" hangingPunct="1">
              <a:lnSpc>
                <a:spcPct val="10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2000" b="0">
                <a:latin typeface="Arial"/>
                <a:cs typeface="Arial"/>
              </a:rPr>
              <a:t>Addressing a Vulnerable Population</a:t>
            </a:r>
          </a:p>
          <a:p>
            <a:pPr lvl="1"/>
            <a:r>
              <a:rPr lang="en-US" sz="1600" b="0">
                <a:latin typeface="Arial"/>
                <a:cs typeface="Arial"/>
              </a:rPr>
              <a:t>Highest risk of overdose and overdose death within 2 weeks post-incarceration</a:t>
            </a:r>
          </a:p>
          <a:p>
            <a:pPr lvl="1"/>
            <a:r>
              <a:rPr lang="en-US" sz="1600" b="0">
                <a:latin typeface="Arial"/>
                <a:cs typeface="Arial"/>
              </a:rPr>
              <a:t>Interruptions in MOUD increase the risk of death for incarcerated individuals</a:t>
            </a:r>
          </a:p>
          <a:p>
            <a:pPr lvl="2"/>
            <a:r>
              <a:rPr lang="en-US" sz="1300" b="0">
                <a:latin typeface="Arial"/>
                <a:cs typeface="Arial"/>
              </a:rPr>
              <a:t>Withdrawal accounts for as many as 1 in 15 deaths among incarcerated people</a:t>
            </a:r>
          </a:p>
          <a:p>
            <a:pPr lvl="2"/>
            <a:r>
              <a:rPr lang="en-US" sz="1300" b="0">
                <a:latin typeface="Arial"/>
                <a:cs typeface="Arial"/>
              </a:rPr>
              <a:t>Unmanaged withdrawal increases suicide risk</a:t>
            </a:r>
          </a:p>
        </p:txBody>
      </p:sp>
    </p:spTree>
    <p:extLst>
      <p:ext uri="{BB962C8B-B14F-4D97-AF65-F5344CB8AC3E}">
        <p14:creationId xmlns:p14="http://schemas.microsoft.com/office/powerpoint/2010/main" val="3272984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72509F-6AE5-5B68-67FD-D80B5BCE934C}"/>
              </a:ext>
            </a:extLst>
          </p:cNvPr>
          <p:cNvSpPr>
            <a:spLocks noGrp="1"/>
          </p:cNvSpPr>
          <p:nvPr>
            <p:ph type="body" sz="quarter" idx="10"/>
          </p:nvPr>
        </p:nvSpPr>
        <p:spPr>
          <a:xfrm>
            <a:off x="278296" y="1707106"/>
            <a:ext cx="8563554" cy="4290282"/>
          </a:xfrm>
        </p:spPr>
        <p:txBody>
          <a:bodyPr anchor="ctr"/>
          <a:lstStyle/>
          <a:p>
            <a:pPr marL="0" indent="0">
              <a:buNone/>
            </a:pPr>
            <a:r>
              <a:rPr lang="en-US" sz="1800" b="0" dirty="0"/>
              <a:t>The Brunswick County team is united in the belief that every person affected by addiction, especially those involved in the justice system, deserves hope, dignity, and a meaningful path to recovery. </a:t>
            </a:r>
          </a:p>
          <a:p>
            <a:pPr marL="0" indent="0">
              <a:buNone/>
            </a:pPr>
            <a:r>
              <a:rPr lang="en-US" sz="1800" b="0" dirty="0"/>
              <a:t>We strive to transform our community’s response to addiction, strengthen public health, and </a:t>
            </a:r>
            <a:r>
              <a:rPr lang="en-US" sz="1800" i="1" dirty="0"/>
              <a:t>help our community heal, one person, one family, and one future at a time</a:t>
            </a:r>
            <a:r>
              <a:rPr lang="en-US" sz="1800" b="0" dirty="0"/>
              <a:t>. </a:t>
            </a:r>
          </a:p>
          <a:p>
            <a:pPr marL="0" indent="0">
              <a:buNone/>
            </a:pPr>
            <a:r>
              <a:rPr lang="en-US" sz="1800" b="0" dirty="0"/>
              <a:t>To fulfill this purpose, we aim to:</a:t>
            </a:r>
          </a:p>
          <a:p>
            <a:pPr lvl="1"/>
            <a:r>
              <a:rPr lang="en-US" dirty="0"/>
              <a:t>Increase access to MAT services</a:t>
            </a:r>
          </a:p>
          <a:p>
            <a:pPr lvl="1"/>
            <a:r>
              <a:rPr lang="en-US" dirty="0"/>
              <a:t>Strengthen Continuity of Care</a:t>
            </a:r>
          </a:p>
          <a:p>
            <a:pPr lvl="1"/>
            <a:r>
              <a:rPr lang="en-US" dirty="0"/>
              <a:t>Reduce Overdose and Recidivism</a:t>
            </a:r>
          </a:p>
          <a:p>
            <a:pPr lvl="1"/>
            <a:r>
              <a:rPr lang="en-US" dirty="0"/>
              <a:t>Support Long-Term Recovery and Stability</a:t>
            </a:r>
          </a:p>
          <a:p>
            <a:pPr lvl="1"/>
            <a:r>
              <a:rPr lang="en-US" dirty="0"/>
              <a:t>Enhance Community Understanding</a:t>
            </a:r>
            <a:endParaRPr lang="en-US" b="0" dirty="0"/>
          </a:p>
        </p:txBody>
      </p:sp>
      <p:sp>
        <p:nvSpPr>
          <p:cNvPr id="3" name="Text Placeholder 2">
            <a:extLst>
              <a:ext uri="{FF2B5EF4-FFF2-40B4-BE49-F238E27FC236}">
                <a16:creationId xmlns:a16="http://schemas.microsoft.com/office/drawing/2014/main" id="{C0A6AE16-CC76-95C0-AE6D-91B3F7FDF7CA}"/>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9C8F4749-55BF-8D53-B145-3638CFA1B3E5}"/>
              </a:ext>
            </a:extLst>
          </p:cNvPr>
          <p:cNvSpPr>
            <a:spLocks noGrp="1"/>
          </p:cNvSpPr>
          <p:nvPr>
            <p:ph type="title"/>
          </p:nvPr>
        </p:nvSpPr>
        <p:spPr/>
        <p:txBody>
          <a:bodyPr/>
          <a:lstStyle/>
          <a:p>
            <a:r>
              <a:rPr lang="en-US"/>
              <a:t>Hopes for Brunswick County</a:t>
            </a:r>
          </a:p>
        </p:txBody>
      </p:sp>
    </p:spTree>
    <p:extLst>
      <p:ext uri="{BB962C8B-B14F-4D97-AF65-F5344CB8AC3E}">
        <p14:creationId xmlns:p14="http://schemas.microsoft.com/office/powerpoint/2010/main" val="130336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5EE39F-777B-CA46-3703-6B2C197D5412}"/>
              </a:ext>
            </a:extLst>
          </p:cNvPr>
          <p:cNvSpPr>
            <a:spLocks noGrp="1"/>
          </p:cNvSpPr>
          <p:nvPr>
            <p:ph type="body" sz="quarter" idx="10"/>
          </p:nvPr>
        </p:nvSpPr>
        <p:spPr/>
        <p:txBody>
          <a:bodyPr anchor="t"/>
          <a:lstStyle/>
          <a:p>
            <a:r>
              <a:rPr lang="en-US" b="0" dirty="0"/>
              <a:t>Challenge: Community Understanding and Support of </a:t>
            </a:r>
            <a:r>
              <a:rPr lang="en-US" b="0" dirty="0" err="1"/>
              <a:t>MOUD</a:t>
            </a:r>
            <a:endParaRPr lang="en-US" b="0" dirty="0"/>
          </a:p>
          <a:p>
            <a:pPr lvl="1"/>
            <a:r>
              <a:rPr lang="en-US" b="0" dirty="0"/>
              <a:t>Potential Solutions</a:t>
            </a:r>
          </a:p>
          <a:p>
            <a:pPr lvl="2"/>
            <a:r>
              <a:rPr lang="en-US" sz="1600" b="0" dirty="0"/>
              <a:t>Sequential Intercept Model Mapping</a:t>
            </a:r>
          </a:p>
          <a:p>
            <a:pPr lvl="2"/>
            <a:r>
              <a:rPr lang="en-US" sz="1600" b="0" dirty="0"/>
              <a:t>Engage community in learning opportunities</a:t>
            </a:r>
          </a:p>
          <a:p>
            <a:pPr lvl="2"/>
            <a:r>
              <a:rPr lang="en-US" sz="1600" b="0" dirty="0"/>
              <a:t>Provide training to staff</a:t>
            </a:r>
          </a:p>
          <a:p>
            <a:r>
              <a:rPr lang="en-US" b="0" dirty="0"/>
              <a:t>Challenge: Logistics of </a:t>
            </a:r>
            <a:r>
              <a:rPr lang="en-US" b="0" dirty="0" err="1"/>
              <a:t>MOUD</a:t>
            </a:r>
            <a:r>
              <a:rPr lang="en-US" b="0" dirty="0"/>
              <a:t> Continuation and Induction</a:t>
            </a:r>
          </a:p>
          <a:p>
            <a:pPr lvl="1"/>
            <a:r>
              <a:rPr lang="en-US" b="0" dirty="0"/>
              <a:t>Potential Solutions</a:t>
            </a:r>
          </a:p>
          <a:p>
            <a:pPr lvl="2"/>
            <a:r>
              <a:rPr lang="en-US" sz="1600" b="0" dirty="0"/>
              <a:t>Utilize interdisciplinary team </a:t>
            </a:r>
          </a:p>
          <a:p>
            <a:pPr lvl="2"/>
            <a:r>
              <a:rPr lang="en-US" sz="1600" b="0" dirty="0"/>
              <a:t>Consult with Technical Assistance Providers</a:t>
            </a:r>
          </a:p>
          <a:p>
            <a:pPr lvl="2"/>
            <a:r>
              <a:rPr lang="en-US" sz="1600" b="0" dirty="0"/>
              <a:t>Start with a “Pilot Program”</a:t>
            </a:r>
          </a:p>
        </p:txBody>
      </p:sp>
      <p:sp>
        <p:nvSpPr>
          <p:cNvPr id="3" name="Text Placeholder 2">
            <a:extLst>
              <a:ext uri="{FF2B5EF4-FFF2-40B4-BE49-F238E27FC236}">
                <a16:creationId xmlns:a16="http://schemas.microsoft.com/office/drawing/2014/main" id="{BC968A8E-C806-1E51-18A2-EBD64F773C64}"/>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1AEF4B4F-BD76-636E-2C6C-75B6DB344333}"/>
              </a:ext>
            </a:extLst>
          </p:cNvPr>
          <p:cNvSpPr>
            <a:spLocks noGrp="1"/>
          </p:cNvSpPr>
          <p:nvPr>
            <p:ph type="title"/>
          </p:nvPr>
        </p:nvSpPr>
        <p:spPr/>
        <p:txBody>
          <a:bodyPr/>
          <a:lstStyle/>
          <a:p>
            <a:r>
              <a:rPr lang="en-US"/>
              <a:t>Challenges and Solutions</a:t>
            </a:r>
          </a:p>
        </p:txBody>
      </p:sp>
    </p:spTree>
    <p:extLst>
      <p:ext uri="{BB962C8B-B14F-4D97-AF65-F5344CB8AC3E}">
        <p14:creationId xmlns:p14="http://schemas.microsoft.com/office/powerpoint/2010/main" val="2798295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11984F-E39D-7242-834B-FFE99085B0CC}"/>
              </a:ext>
            </a:extLst>
          </p:cNvPr>
          <p:cNvSpPr>
            <a:spLocks noGrp="1"/>
          </p:cNvSpPr>
          <p:nvPr>
            <p:ph type="body" sz="quarter" idx="10"/>
          </p:nvPr>
        </p:nvSpPr>
        <p:spPr>
          <a:xfrm>
            <a:off x="302150" y="1913839"/>
            <a:ext cx="8563554" cy="1146371"/>
          </a:xfrm>
        </p:spPr>
        <p:txBody>
          <a:bodyPr anchor="t"/>
          <a:lstStyle/>
          <a:p>
            <a:pPr marL="0" indent="0" fontAlgn="base">
              <a:buNone/>
            </a:pPr>
            <a:r>
              <a:rPr lang="en-US" b="0">
                <a:latin typeface="Arial"/>
                <a:cs typeface="Arial"/>
              </a:rPr>
              <a:t>Brunswick County Reflections:</a:t>
            </a:r>
          </a:p>
        </p:txBody>
      </p:sp>
      <p:sp>
        <p:nvSpPr>
          <p:cNvPr id="3" name="Text Placeholder 2">
            <a:extLst>
              <a:ext uri="{FF2B5EF4-FFF2-40B4-BE49-F238E27FC236}">
                <a16:creationId xmlns:a16="http://schemas.microsoft.com/office/drawing/2014/main" id="{0862DFE2-271D-9A81-C773-1A9BF567A9A7}"/>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A3B1FA2E-CD41-D4E7-59D4-C3270E47C417}"/>
              </a:ext>
            </a:extLst>
          </p:cNvPr>
          <p:cNvSpPr>
            <a:spLocks noGrp="1"/>
          </p:cNvSpPr>
          <p:nvPr>
            <p:ph type="title"/>
          </p:nvPr>
        </p:nvSpPr>
        <p:spPr/>
        <p:txBody>
          <a:bodyPr/>
          <a:lstStyle/>
          <a:p>
            <a:r>
              <a:rPr lang="en-US"/>
              <a:t>NC Opioid Settlement Academy Experience</a:t>
            </a:r>
          </a:p>
        </p:txBody>
      </p:sp>
      <p:pic>
        <p:nvPicPr>
          <p:cNvPr id="6" name="Picture 5">
            <a:extLst>
              <a:ext uri="{FF2B5EF4-FFF2-40B4-BE49-F238E27FC236}">
                <a16:creationId xmlns:a16="http://schemas.microsoft.com/office/drawing/2014/main" id="{F779A248-507C-29F2-E1DC-1D24D08B2744}"/>
              </a:ext>
            </a:extLst>
          </p:cNvPr>
          <p:cNvPicPr>
            <a:picLocks noChangeAspect="1"/>
          </p:cNvPicPr>
          <p:nvPr/>
        </p:nvPicPr>
        <p:blipFill>
          <a:blip r:embed="rId3" cstate="print">
            <a:extLst>
              <a:ext uri="{28A0092B-C50C-407E-A947-70E740481C1C}">
                <a14:useLocalDpi xmlns:a14="http://schemas.microsoft.com/office/drawing/2010/main" val="0"/>
              </a:ext>
            </a:extLst>
          </a:blip>
          <a:srcRect t="7003" r="6348"/>
          <a:stretch>
            <a:fillRect/>
          </a:stretch>
        </p:blipFill>
        <p:spPr>
          <a:xfrm>
            <a:off x="5930486" y="1822397"/>
            <a:ext cx="2946400" cy="2194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72535377-FCAC-4C03-2DCF-EF2139B28A89}"/>
              </a:ext>
            </a:extLst>
          </p:cNvPr>
          <p:cNvSpPr txBox="1"/>
          <p:nvPr/>
        </p:nvSpPr>
        <p:spPr>
          <a:xfrm>
            <a:off x="412384" y="2484496"/>
            <a:ext cx="5407868" cy="3293209"/>
          </a:xfrm>
          <a:prstGeom prst="rect">
            <a:avLst/>
          </a:prstGeom>
          <a:noFill/>
        </p:spPr>
        <p:txBody>
          <a:bodyPr wrap="square" rtlCol="0">
            <a:spAutoFit/>
          </a:bodyPr>
          <a:lstStyle/>
          <a:p>
            <a:pPr marR="0" lvl="0" algn="l" defTabSz="514350" rtl="0" eaLnBrk="1" fontAlgn="base" latinLnBrk="0" hangingPunct="1">
              <a:lnSpc>
                <a:spcPct val="100000"/>
              </a:lnSpc>
              <a:spcBef>
                <a:spcPts val="900"/>
              </a:spcBef>
              <a:spcAft>
                <a:spcPts val="0"/>
              </a:spcAft>
              <a:buClrTx/>
              <a:buSzTx/>
              <a:tabLst/>
              <a:defRPr/>
            </a:pPr>
            <a:r>
              <a:rPr kumimoji="0" lang="en-US" b="0" i="0" u="none" strike="noStrike" kern="1200" cap="none" spc="0" normalizeH="0" baseline="0" noProof="0">
                <a:ln>
                  <a:noFill/>
                </a:ln>
                <a:solidFill>
                  <a:srgbClr val="003B70"/>
                </a:solidFill>
                <a:effectLst/>
                <a:uLnTx/>
                <a:uFillTx/>
                <a:latin typeface="Arial"/>
                <a:cs typeface="Arial"/>
              </a:rPr>
              <a:t>Session 1:</a:t>
            </a:r>
          </a:p>
          <a:p>
            <a:pPr marL="342900" marR="0" lvl="0" indent="-342900" algn="l" defTabSz="514350" rtl="0" eaLnBrk="1" fontAlgn="base" latinLnBrk="0" hangingPunct="1">
              <a:lnSpc>
                <a:spcPct val="100000"/>
              </a:lnSpc>
              <a:spcBef>
                <a:spcPts val="900"/>
              </a:spcBef>
              <a:spcAft>
                <a:spcPts val="0"/>
              </a:spcAft>
              <a:buClrTx/>
              <a:buSzTx/>
              <a:buFont typeface="Arial" panose="020B0604020202020204" pitchFamily="34" charset="0"/>
              <a:buChar char="•"/>
              <a:tabLst/>
              <a:defRPr/>
            </a:pPr>
            <a:r>
              <a:rPr lang="en-US" sz="1600">
                <a:solidFill>
                  <a:srgbClr val="003B70"/>
                </a:solidFill>
                <a:latin typeface="Arial"/>
                <a:cs typeface="Arial"/>
              </a:rPr>
              <a:t>Learning from Other Counties</a:t>
            </a:r>
          </a:p>
          <a:p>
            <a:pPr marL="800100" lvl="1" indent="-342900" defTabSz="514350" fontAlgn="base">
              <a:spcBef>
                <a:spcPts val="900"/>
              </a:spcBef>
              <a:buFont typeface="Wingdings" panose="05000000000000000000" pitchFamily="2" charset="2"/>
              <a:buChar char="§"/>
              <a:defRPr/>
            </a:pPr>
            <a:r>
              <a:rPr lang="en-US" sz="1600">
                <a:solidFill>
                  <a:srgbClr val="003B70"/>
                </a:solidFill>
                <a:cs typeface="Arial"/>
              </a:rPr>
              <a:t>Successes, Challenges &amp; Feedback</a:t>
            </a:r>
            <a:endParaRPr lang="en-US" sz="1600">
              <a:solidFill>
                <a:srgbClr val="003B70"/>
              </a:solidFill>
              <a:latin typeface="Arial"/>
              <a:cs typeface="Arial"/>
            </a:endParaRPr>
          </a:p>
          <a:p>
            <a:pPr marL="342900" marR="0" lvl="0" indent="-342900" algn="l" defTabSz="514350" rtl="0" eaLnBrk="1" fontAlgn="base" latinLnBrk="0" hangingPunct="1">
              <a:lnSpc>
                <a:spcPct val="100000"/>
              </a:lnSpc>
              <a:spcBef>
                <a:spcPts val="900"/>
              </a:spcBef>
              <a:spcAft>
                <a:spcPts val="0"/>
              </a:spcAft>
              <a:buClrTx/>
              <a:buSzTx/>
              <a:buFont typeface="Arial" panose="020B0604020202020204" pitchFamily="34" charset="0"/>
              <a:buChar char="•"/>
              <a:tabLst/>
              <a:defRPr/>
            </a:pPr>
            <a:r>
              <a:rPr lang="en-US" sz="1600">
                <a:solidFill>
                  <a:srgbClr val="003B70"/>
                </a:solidFill>
                <a:latin typeface="Arial"/>
                <a:cs typeface="Arial"/>
              </a:rPr>
              <a:t>SIM Mapping and Re-Entry Resources</a:t>
            </a:r>
          </a:p>
          <a:p>
            <a:pPr marR="0" lvl="0" algn="l" defTabSz="514350" rtl="0" eaLnBrk="1" fontAlgn="base" latinLnBrk="0" hangingPunct="1">
              <a:lnSpc>
                <a:spcPct val="100000"/>
              </a:lnSpc>
              <a:spcBef>
                <a:spcPts val="900"/>
              </a:spcBef>
              <a:spcAft>
                <a:spcPts val="0"/>
              </a:spcAft>
              <a:buClrTx/>
              <a:buSzTx/>
              <a:tabLst/>
              <a:defRPr/>
            </a:pPr>
            <a:r>
              <a:rPr lang="en-US">
                <a:solidFill>
                  <a:srgbClr val="003B70"/>
                </a:solidFill>
                <a:latin typeface="Arial"/>
                <a:cs typeface="Arial"/>
              </a:rPr>
              <a:t>Session 2:</a:t>
            </a:r>
            <a:endParaRPr kumimoji="0" lang="en-US" b="0" i="0" u="none" strike="noStrike" kern="1200" cap="none" spc="0" normalizeH="0" baseline="0" noProof="0">
              <a:ln>
                <a:noFill/>
              </a:ln>
              <a:solidFill>
                <a:srgbClr val="003B70"/>
              </a:solidFill>
              <a:effectLst/>
              <a:uLnTx/>
              <a:uFillTx/>
              <a:latin typeface="Arial"/>
              <a:cs typeface="Arial"/>
            </a:endParaRPr>
          </a:p>
          <a:p>
            <a:pPr marL="171450" marR="0" lvl="0" indent="-171450" algn="l" defTabSz="514350" rtl="0" eaLnBrk="1" fontAlgn="base" latinLnBrk="0" hangingPunct="1">
              <a:lnSpc>
                <a:spcPct val="100000"/>
              </a:lnSpc>
              <a:spcBef>
                <a:spcPts val="900"/>
              </a:spcBef>
              <a:spcAft>
                <a:spcPts val="0"/>
              </a:spcAft>
              <a:buClrTx/>
              <a:buSzTx/>
              <a:buFont typeface="Arial" panose="020B0604020202020204" pitchFamily="34" charset="0"/>
              <a:buChar char="•"/>
              <a:tabLst/>
              <a:defRPr/>
            </a:pPr>
            <a:r>
              <a:rPr lang="en-US" sz="1600">
                <a:solidFill>
                  <a:srgbClr val="003B70"/>
                </a:solidFill>
                <a:cs typeface="Arial"/>
              </a:rPr>
              <a:t>Working as an I</a:t>
            </a:r>
            <a:r>
              <a:rPr kumimoji="0" lang="en-US" sz="1600" b="0" i="0" u="none" strike="noStrike" kern="1200" cap="none" spc="0" normalizeH="0" baseline="0" noProof="0" err="1">
                <a:ln>
                  <a:noFill/>
                </a:ln>
                <a:solidFill>
                  <a:srgbClr val="003B70"/>
                </a:solidFill>
                <a:effectLst/>
                <a:uLnTx/>
                <a:uFillTx/>
                <a:cs typeface="Arial"/>
              </a:rPr>
              <a:t>nterdisciplinary</a:t>
            </a:r>
            <a:r>
              <a:rPr kumimoji="0" lang="en-US" sz="1600" b="0" i="0" u="none" strike="noStrike" kern="1200" cap="none" spc="0" normalizeH="0" baseline="0" noProof="0">
                <a:ln>
                  <a:noFill/>
                </a:ln>
                <a:solidFill>
                  <a:srgbClr val="003B70"/>
                </a:solidFill>
                <a:effectLst/>
                <a:uLnTx/>
                <a:uFillTx/>
                <a:cs typeface="Arial"/>
              </a:rPr>
              <a:t> </a:t>
            </a:r>
            <a:r>
              <a:rPr lang="en-US" sz="1600">
                <a:solidFill>
                  <a:srgbClr val="003B70"/>
                </a:solidFill>
                <a:cs typeface="Arial"/>
              </a:rPr>
              <a:t>T</a:t>
            </a:r>
            <a:r>
              <a:rPr kumimoji="0" lang="en-US" sz="1600" b="0" i="0" u="none" strike="noStrike" kern="1200" cap="none" spc="0" normalizeH="0" baseline="0" noProof="0" err="1">
                <a:ln>
                  <a:noFill/>
                </a:ln>
                <a:solidFill>
                  <a:srgbClr val="003B70"/>
                </a:solidFill>
                <a:effectLst/>
                <a:uLnTx/>
                <a:uFillTx/>
                <a:cs typeface="Arial"/>
              </a:rPr>
              <a:t>eam</a:t>
            </a:r>
            <a:endParaRPr kumimoji="0" lang="en-US" sz="1600" b="0" i="0" u="none" strike="noStrike" kern="1200" cap="none" spc="0" normalizeH="0" baseline="0" noProof="0">
              <a:ln>
                <a:noFill/>
              </a:ln>
              <a:solidFill>
                <a:srgbClr val="003B70"/>
              </a:solidFill>
              <a:effectLst/>
              <a:uLnTx/>
              <a:uFillTx/>
              <a:cs typeface="Arial"/>
            </a:endParaRPr>
          </a:p>
          <a:p>
            <a:pPr marL="171450" marR="0" lvl="0" indent="-171450" algn="l" defTabSz="514350" rtl="0" eaLnBrk="1" fontAlgn="base" latinLnBrk="0" hangingPunct="1">
              <a:lnSpc>
                <a:spcPct val="100000"/>
              </a:lnSpc>
              <a:spcBef>
                <a:spcPts val="9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B70"/>
                </a:solidFill>
                <a:effectLst/>
                <a:uLnTx/>
                <a:uFillTx/>
                <a:cs typeface="Arial"/>
              </a:rPr>
              <a:t>Finding our</a:t>
            </a:r>
            <a:r>
              <a:rPr lang="en-US" sz="1600">
                <a:solidFill>
                  <a:srgbClr val="003B70"/>
                </a:solidFill>
                <a:cs typeface="Arial"/>
              </a:rPr>
              <a:t> S</a:t>
            </a:r>
            <a:r>
              <a:rPr kumimoji="0" lang="en-US" sz="1600" b="0" i="0" u="none" strike="noStrike" kern="1200" cap="none" spc="0" normalizeH="0" baseline="0" noProof="0">
                <a:ln>
                  <a:noFill/>
                </a:ln>
                <a:solidFill>
                  <a:srgbClr val="003B70"/>
                </a:solidFill>
                <a:effectLst/>
                <a:uLnTx/>
                <a:uFillTx/>
                <a:cs typeface="Arial"/>
              </a:rPr>
              <a:t>hared </a:t>
            </a:r>
            <a:r>
              <a:rPr lang="en-US" sz="1600">
                <a:solidFill>
                  <a:srgbClr val="003B70"/>
                </a:solidFill>
                <a:cs typeface="Arial"/>
              </a:rPr>
              <a:t>P</a:t>
            </a:r>
            <a:r>
              <a:rPr kumimoji="0" lang="en-US" sz="1600" b="0" i="0" u="none" strike="noStrike" kern="1200" cap="none" spc="0" normalizeH="0" baseline="0" noProof="0" err="1">
                <a:ln>
                  <a:noFill/>
                </a:ln>
                <a:solidFill>
                  <a:srgbClr val="003B70"/>
                </a:solidFill>
                <a:effectLst/>
                <a:uLnTx/>
                <a:uFillTx/>
                <a:cs typeface="Arial"/>
              </a:rPr>
              <a:t>urpose</a:t>
            </a:r>
            <a:endParaRPr kumimoji="0" lang="en-US" sz="1600" b="0" i="0" u="none" strike="noStrike" kern="1200" cap="none" spc="0" normalizeH="0" baseline="0" noProof="0">
              <a:ln>
                <a:noFill/>
              </a:ln>
              <a:solidFill>
                <a:srgbClr val="003B70"/>
              </a:solidFill>
              <a:effectLst/>
              <a:uLnTx/>
              <a:uFillTx/>
              <a:cs typeface="Arial"/>
            </a:endParaRPr>
          </a:p>
          <a:p>
            <a:pPr marL="171450" marR="0" lvl="0" indent="-171450" algn="l" defTabSz="514350" rtl="0" eaLnBrk="1" fontAlgn="base" latinLnBrk="0" hangingPunct="1">
              <a:lnSpc>
                <a:spcPct val="100000"/>
              </a:lnSpc>
              <a:spcBef>
                <a:spcPts val="900"/>
              </a:spcBef>
              <a:spcAft>
                <a:spcPts val="0"/>
              </a:spcAft>
              <a:buClrTx/>
              <a:buSzTx/>
              <a:buFont typeface="Arial" panose="020B0604020202020204" pitchFamily="34" charset="0"/>
              <a:buChar char="•"/>
              <a:tabLst/>
              <a:defRPr/>
            </a:pPr>
            <a:r>
              <a:rPr lang="en-US" sz="1600">
                <a:solidFill>
                  <a:srgbClr val="003B70"/>
                </a:solidFill>
                <a:cs typeface="Arial"/>
              </a:rPr>
              <a:t>Creating a S</a:t>
            </a:r>
            <a:r>
              <a:rPr kumimoji="0" lang="en-US" sz="1600" b="0" i="0" u="none" strike="noStrike" kern="1200" cap="none" spc="0" normalizeH="0" baseline="0" noProof="0" err="1">
                <a:ln>
                  <a:noFill/>
                </a:ln>
                <a:solidFill>
                  <a:srgbClr val="003B70"/>
                </a:solidFill>
                <a:effectLst/>
                <a:uLnTx/>
                <a:uFillTx/>
                <a:cs typeface="Arial"/>
              </a:rPr>
              <a:t>trategy</a:t>
            </a:r>
            <a:r>
              <a:rPr kumimoji="0" lang="en-US" sz="1600" b="0" i="0" u="none" strike="noStrike" kern="1200" cap="none" spc="0" normalizeH="0" baseline="0" noProof="0">
                <a:ln>
                  <a:noFill/>
                </a:ln>
                <a:solidFill>
                  <a:srgbClr val="003B70"/>
                </a:solidFill>
                <a:effectLst/>
                <a:uLnTx/>
                <a:uFillTx/>
                <a:cs typeface="Arial"/>
              </a:rPr>
              <a:t> Map &amp; Action Plan</a:t>
            </a:r>
          </a:p>
          <a:p>
            <a:pPr marL="171450" marR="0" lvl="0" indent="-171450" algn="l" defTabSz="514350" rtl="0" eaLnBrk="1" fontAlgn="base" latinLnBrk="0" hangingPunct="1">
              <a:lnSpc>
                <a:spcPct val="100000"/>
              </a:lnSpc>
              <a:spcBef>
                <a:spcPts val="900"/>
              </a:spcBef>
              <a:spcAft>
                <a:spcPts val="0"/>
              </a:spcAft>
              <a:buClrTx/>
              <a:buSzTx/>
              <a:buFont typeface="Arial" panose="020B0604020202020204" pitchFamily="34" charset="0"/>
              <a:buChar char="•"/>
              <a:tabLst/>
              <a:defRPr/>
            </a:pPr>
            <a:r>
              <a:rPr lang="en-US" sz="1600">
                <a:solidFill>
                  <a:srgbClr val="003B70"/>
                </a:solidFill>
                <a:cs typeface="Arial"/>
              </a:rPr>
              <a:t>Clarifying next steps </a:t>
            </a:r>
            <a:endParaRPr lang="en-US" sz="1600"/>
          </a:p>
        </p:txBody>
      </p:sp>
      <p:pic>
        <p:nvPicPr>
          <p:cNvPr id="5" name="Picture 4">
            <a:extLst>
              <a:ext uri="{FF2B5EF4-FFF2-40B4-BE49-F238E27FC236}">
                <a16:creationId xmlns:a16="http://schemas.microsoft.com/office/drawing/2014/main" id="{5064C69F-9C0A-3AA4-91AC-28B451B6EF05}"/>
              </a:ext>
            </a:extLst>
          </p:cNvPr>
          <p:cNvPicPr>
            <a:picLocks noChangeAspect="1"/>
          </p:cNvPicPr>
          <p:nvPr/>
        </p:nvPicPr>
        <p:blipFill>
          <a:blip r:embed="rId4"/>
          <a:stretch>
            <a:fillRect/>
          </a:stretch>
        </p:blipFill>
        <p:spPr>
          <a:xfrm>
            <a:off x="4857750" y="4235656"/>
            <a:ext cx="4019136" cy="2260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8311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9E03E1-FF3C-8EB4-AC5B-2F3FDA6030CF}"/>
              </a:ext>
            </a:extLst>
          </p:cNvPr>
          <p:cNvPicPr>
            <a:picLocks noChangeAspect="1"/>
          </p:cNvPicPr>
          <p:nvPr/>
        </p:nvPicPr>
        <p:blipFill>
          <a:blip r:embed="rId2"/>
          <a:stretch>
            <a:fillRect/>
          </a:stretch>
        </p:blipFill>
        <p:spPr>
          <a:xfrm>
            <a:off x="4872147" y="1334889"/>
            <a:ext cx="3070006" cy="3176890"/>
          </a:xfrm>
          <a:prstGeom prst="rect">
            <a:avLst/>
          </a:prstGeom>
        </p:spPr>
      </p:pic>
      <p:sp>
        <p:nvSpPr>
          <p:cNvPr id="2" name="Text Placeholder 1">
            <a:extLst>
              <a:ext uri="{FF2B5EF4-FFF2-40B4-BE49-F238E27FC236}">
                <a16:creationId xmlns:a16="http://schemas.microsoft.com/office/drawing/2014/main" id="{B7D50542-8F8B-E903-4E7C-6C781916E985}"/>
              </a:ext>
            </a:extLst>
          </p:cNvPr>
          <p:cNvSpPr>
            <a:spLocks noGrp="1"/>
          </p:cNvSpPr>
          <p:nvPr>
            <p:ph type="body" sz="quarter" idx="10"/>
          </p:nvPr>
        </p:nvSpPr>
        <p:spPr>
          <a:xfrm>
            <a:off x="535005" y="4290266"/>
            <a:ext cx="8073990" cy="1865377"/>
          </a:xfrm>
        </p:spPr>
        <p:txBody>
          <a:bodyPr vert="horz" lIns="91440" tIns="45720" rIns="91440" bIns="45720" rtlCol="0" anchor="ctr">
            <a:noAutofit/>
          </a:bodyPr>
          <a:lstStyle/>
          <a:p>
            <a:pPr marL="0" indent="0">
              <a:buNone/>
            </a:pPr>
            <a:r>
              <a:rPr lang="en-US" sz="2400" dirty="0">
                <a:latin typeface="Arial"/>
                <a:cs typeface="Arial"/>
              </a:rPr>
              <a:t>Kelly Crosbie, MSW, LCSW</a:t>
            </a:r>
            <a:endParaRPr lang="en-US" sz="2400" dirty="0"/>
          </a:p>
          <a:p>
            <a:pPr>
              <a:buNone/>
            </a:pPr>
            <a:r>
              <a:rPr lang="en-US" sz="2000" b="0" dirty="0">
                <a:latin typeface="Arial"/>
                <a:ea typeface="Calibri"/>
                <a:cs typeface="Arial"/>
              </a:rPr>
              <a:t>Director and Assistant Secretary for Mental Health, Developmental Disabilities, and Substance Use Services</a:t>
            </a:r>
            <a:endParaRPr lang="en-US" sz="2000" dirty="0"/>
          </a:p>
          <a:p>
            <a:pPr>
              <a:buNone/>
            </a:pPr>
            <a:r>
              <a:rPr lang="en-US" sz="2000" b="0" dirty="0" err="1">
                <a:latin typeface="Arial"/>
                <a:ea typeface="Calibri"/>
                <a:cs typeface="Arial"/>
              </a:rPr>
              <a:t>NCDHHS</a:t>
            </a:r>
            <a:r>
              <a:rPr lang="en-US" sz="2000" b="0" dirty="0">
                <a:latin typeface="Arial"/>
                <a:ea typeface="Calibri"/>
                <a:cs typeface="Arial"/>
              </a:rPr>
              <a:t>, Division of Mental Health, Developmental Disabilities, and Substance Use Services</a:t>
            </a:r>
          </a:p>
          <a:p>
            <a:pPr marL="0" indent="0">
              <a:buNone/>
            </a:pPr>
            <a:endParaRPr lang="en-US" sz="2000" dirty="0">
              <a:latin typeface="Arial"/>
              <a:ea typeface="Calibri"/>
              <a:cs typeface="Arial"/>
            </a:endParaRPr>
          </a:p>
          <a:p>
            <a:pPr>
              <a:buNone/>
            </a:pPr>
            <a:endParaRPr lang="en-US" sz="2000" b="0" dirty="0">
              <a:solidFill>
                <a:srgbClr val="000000"/>
              </a:solidFill>
              <a:latin typeface="Calibri"/>
              <a:ea typeface="Calibri"/>
              <a:cs typeface="Calibri"/>
            </a:endParaRPr>
          </a:p>
        </p:txBody>
      </p:sp>
      <p:sp>
        <p:nvSpPr>
          <p:cNvPr id="3" name="Text Placeholder 2">
            <a:extLst>
              <a:ext uri="{FF2B5EF4-FFF2-40B4-BE49-F238E27FC236}">
                <a16:creationId xmlns:a16="http://schemas.microsoft.com/office/drawing/2014/main" id="{130A29B1-222B-41C4-AEC3-62DB8FDBC0E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92930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DA6D2-852F-4EDC-7D52-A4354FBDC113}"/>
              </a:ext>
            </a:extLst>
          </p:cNvPr>
          <p:cNvPicPr>
            <a:picLocks noChangeAspect="1"/>
          </p:cNvPicPr>
          <p:nvPr/>
        </p:nvPicPr>
        <p:blipFill>
          <a:blip r:embed="rId3"/>
          <a:stretch>
            <a:fillRect/>
          </a:stretch>
        </p:blipFill>
        <p:spPr>
          <a:xfrm>
            <a:off x="302150" y="3528826"/>
            <a:ext cx="8563554" cy="3071791"/>
          </a:xfrm>
          <a:prstGeom prst="rect">
            <a:avLst/>
          </a:prstGeom>
          <a:ln>
            <a:noFill/>
          </a:ln>
        </p:spPr>
      </p:pic>
      <p:sp>
        <p:nvSpPr>
          <p:cNvPr id="2" name="Text Placeholder 1">
            <a:extLst>
              <a:ext uri="{FF2B5EF4-FFF2-40B4-BE49-F238E27FC236}">
                <a16:creationId xmlns:a16="http://schemas.microsoft.com/office/drawing/2014/main" id="{65CFB318-C52D-16FB-9612-AC240798F259}"/>
              </a:ext>
            </a:extLst>
          </p:cNvPr>
          <p:cNvSpPr>
            <a:spLocks noGrp="1"/>
          </p:cNvSpPr>
          <p:nvPr>
            <p:ph type="body" sz="quarter" idx="10"/>
          </p:nvPr>
        </p:nvSpPr>
        <p:spPr>
          <a:xfrm>
            <a:off x="435841" y="1651098"/>
            <a:ext cx="4269509" cy="2052373"/>
          </a:xfrm>
        </p:spPr>
        <p:txBody>
          <a:bodyPr anchor="t"/>
          <a:lstStyle/>
          <a:p>
            <a:r>
              <a:rPr lang="en-US" sz="1800" b="0" dirty="0"/>
              <a:t>Meeting with Leadership:</a:t>
            </a:r>
          </a:p>
          <a:p>
            <a:pPr lvl="1"/>
            <a:r>
              <a:rPr lang="en-US" sz="1600" b="0" dirty="0"/>
              <a:t>Brunswick County Sheriff, Chiefs, &amp; Lieutenants </a:t>
            </a:r>
          </a:p>
          <a:p>
            <a:pPr lvl="1"/>
            <a:r>
              <a:rPr lang="en-US" sz="1600" b="0" dirty="0"/>
              <a:t>Community Partners</a:t>
            </a:r>
          </a:p>
          <a:p>
            <a:pPr lvl="1"/>
            <a:r>
              <a:rPr lang="en-US" sz="1600" b="0" dirty="0"/>
              <a:t>Focus on Brunswick County specific challenges, goals, and plans of action </a:t>
            </a:r>
          </a:p>
        </p:txBody>
      </p:sp>
      <p:sp>
        <p:nvSpPr>
          <p:cNvPr id="4" name="Title 3">
            <a:extLst>
              <a:ext uri="{FF2B5EF4-FFF2-40B4-BE49-F238E27FC236}">
                <a16:creationId xmlns:a16="http://schemas.microsoft.com/office/drawing/2014/main" id="{BF08FC57-D7BF-8025-A982-88B88C1D528C}"/>
              </a:ext>
            </a:extLst>
          </p:cNvPr>
          <p:cNvSpPr>
            <a:spLocks noGrp="1"/>
          </p:cNvSpPr>
          <p:nvPr>
            <p:ph type="title"/>
          </p:nvPr>
        </p:nvSpPr>
        <p:spPr>
          <a:xfrm>
            <a:off x="302150" y="1111394"/>
            <a:ext cx="8563554" cy="548640"/>
          </a:xfrm>
        </p:spPr>
        <p:txBody>
          <a:bodyPr/>
          <a:lstStyle/>
          <a:p>
            <a:r>
              <a:rPr lang="en-US"/>
              <a:t>Celebrating Progress and Looking Ahead</a:t>
            </a:r>
          </a:p>
        </p:txBody>
      </p:sp>
      <p:sp>
        <p:nvSpPr>
          <p:cNvPr id="9" name="TextBox 8">
            <a:extLst>
              <a:ext uri="{FF2B5EF4-FFF2-40B4-BE49-F238E27FC236}">
                <a16:creationId xmlns:a16="http://schemas.microsoft.com/office/drawing/2014/main" id="{50211B1A-5BBC-FE16-AB9D-AB35ADF8E47C}"/>
              </a:ext>
            </a:extLst>
          </p:cNvPr>
          <p:cNvSpPr txBox="1"/>
          <p:nvPr/>
        </p:nvSpPr>
        <p:spPr>
          <a:xfrm>
            <a:off x="5130569" y="1651098"/>
            <a:ext cx="3577590" cy="1469633"/>
          </a:xfrm>
          <a:prstGeom prst="rect">
            <a:avLst/>
          </a:prstGeom>
          <a:noFill/>
        </p:spPr>
        <p:txBody>
          <a:bodyPr wrap="square" rtlCol="0">
            <a:spAutoFit/>
          </a:bodyPr>
          <a:lstStyle/>
          <a:p>
            <a:pPr marL="171450" marR="0" lvl="0" indent="-171450" algn="l" defTabSz="51435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B70"/>
                </a:solidFill>
                <a:effectLst/>
                <a:uLnTx/>
                <a:uFillTx/>
                <a:latin typeface="Arial" panose="020B0604020202020204" pitchFamily="34" charset="0"/>
                <a:ea typeface="+mn-ea"/>
                <a:cs typeface="Arial" panose="020B0604020202020204" pitchFamily="34" charset="0"/>
              </a:rPr>
              <a:t>Next Steps:</a:t>
            </a:r>
            <a:endParaRPr kumimoji="0" lang="en-US" sz="1600" b="0"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a:p>
            <a:pPr marL="432197" lvl="1" indent="-175022" defTabSz="514350">
              <a:spcBef>
                <a:spcPts val="281"/>
              </a:spcBef>
              <a:buFont typeface="Franklin Gothic Medium" panose="020B0603020102020204" pitchFamily="34" charset="0"/>
              <a:buChar char="−"/>
              <a:defRPr/>
            </a:pPr>
            <a:r>
              <a:rPr lang="en-US" sz="1600" dirty="0">
                <a:solidFill>
                  <a:srgbClr val="003B70"/>
                </a:solidFill>
                <a:latin typeface="Arial" panose="020B0604020202020204" pitchFamily="34" charset="0"/>
                <a:cs typeface="Arial" panose="020B0604020202020204" pitchFamily="34" charset="0"/>
              </a:rPr>
              <a:t>Implement the Strategy Map</a:t>
            </a:r>
            <a:endParaRPr kumimoji="0" lang="en-US" sz="1600" b="0"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endParaRPr>
          </a:p>
          <a:p>
            <a:pPr marL="432197" marR="0" lvl="1" indent="-175022" algn="l" defTabSz="514350" rtl="0" eaLnBrk="1" fontAlgn="auto" latinLnBrk="0" hangingPunct="1">
              <a:lnSpc>
                <a:spcPct val="100000"/>
              </a:lnSpc>
              <a:spcBef>
                <a:spcPts val="281"/>
              </a:spcBef>
              <a:spcAft>
                <a:spcPts val="0"/>
              </a:spcAft>
              <a:buClrTx/>
              <a:buSzTx/>
              <a:buFont typeface="Franklin Gothic Medium" panose="020B0603020102020204" pitchFamily="34" charset="0"/>
              <a:buChar char="−"/>
              <a:tabLst/>
              <a:defRPr/>
            </a:pPr>
            <a:r>
              <a:rPr kumimoji="0" lang="en-US" sz="1600" b="0"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rPr>
              <a:t>Expand the Team</a:t>
            </a:r>
          </a:p>
          <a:p>
            <a:pPr marL="432197" marR="0" lvl="1" indent="-175022" algn="l" defTabSz="514350" rtl="0" eaLnBrk="1" fontAlgn="auto" latinLnBrk="0" hangingPunct="1">
              <a:lnSpc>
                <a:spcPct val="100000"/>
              </a:lnSpc>
              <a:spcBef>
                <a:spcPts val="281"/>
              </a:spcBef>
              <a:spcAft>
                <a:spcPts val="0"/>
              </a:spcAft>
              <a:buClrTx/>
              <a:buSzTx/>
              <a:buFont typeface="Franklin Gothic Medium" panose="020B0603020102020204" pitchFamily="34" charset="0"/>
              <a:buChar char="−"/>
              <a:tabLst/>
              <a:defRPr/>
            </a:pPr>
            <a:r>
              <a:rPr kumimoji="0" lang="en-US" sz="1600" b="0" i="0" u="none" strike="noStrike" kern="1200" cap="none" spc="0" normalizeH="0" baseline="0" noProof="0" dirty="0">
                <a:ln>
                  <a:noFill/>
                </a:ln>
                <a:solidFill>
                  <a:srgbClr val="003B70"/>
                </a:solidFill>
                <a:effectLst/>
                <a:uLnTx/>
                <a:uFillTx/>
                <a:latin typeface="Arial" panose="020B0604020202020204" pitchFamily="34" charset="0"/>
                <a:cs typeface="Arial" panose="020B0604020202020204" pitchFamily="34" charset="0"/>
              </a:rPr>
              <a:t>Engage and educate the community</a:t>
            </a:r>
            <a:endParaRPr kumimoji="0" lang="en-US" sz="1800" b="0" i="0" u="none" strike="noStrike" kern="1200" cap="none" spc="0" normalizeH="0" baseline="0" noProof="0" dirty="0">
              <a:ln>
                <a:noFill/>
              </a:ln>
              <a:solidFill>
                <a:srgbClr val="003B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8386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E236A8-BF1E-4ABB-4248-3683B92A6ED5}"/>
              </a:ext>
            </a:extLst>
          </p:cNvPr>
          <p:cNvSpPr>
            <a:spLocks noGrp="1"/>
          </p:cNvSpPr>
          <p:nvPr>
            <p:ph type="body" sz="quarter" idx="10"/>
          </p:nvPr>
        </p:nvSpPr>
        <p:spPr/>
        <p:txBody>
          <a:bodyPr/>
          <a:lstStyle/>
          <a:p>
            <a:r>
              <a:rPr lang="en-US" dirty="0">
                <a:latin typeface="Arial"/>
                <a:cs typeface="Arial"/>
              </a:rPr>
              <a:t>NC Opioid Settlement Academy</a:t>
            </a:r>
          </a:p>
          <a:p>
            <a:r>
              <a:rPr lang="en-US" dirty="0">
                <a:latin typeface="Arial"/>
                <a:cs typeface="Arial"/>
              </a:rPr>
              <a:t>Cabarrus County</a:t>
            </a:r>
          </a:p>
          <a:p>
            <a:endParaRPr lang="en-US" dirty="0"/>
          </a:p>
        </p:txBody>
      </p:sp>
      <p:sp>
        <p:nvSpPr>
          <p:cNvPr id="3" name="Text Placeholder 2">
            <a:extLst>
              <a:ext uri="{FF2B5EF4-FFF2-40B4-BE49-F238E27FC236}">
                <a16:creationId xmlns:a16="http://schemas.microsoft.com/office/drawing/2014/main" id="{F86D04FA-67F0-EF28-E481-CDABC69E5F53}"/>
              </a:ext>
            </a:extLst>
          </p:cNvPr>
          <p:cNvSpPr>
            <a:spLocks noGrp="1"/>
          </p:cNvSpPr>
          <p:nvPr>
            <p:ph type="body" sz="quarter" idx="11"/>
          </p:nvPr>
        </p:nvSpPr>
        <p:spPr/>
        <p:txBody>
          <a:bodyPr/>
          <a:lstStyle/>
          <a:p>
            <a:r>
              <a:rPr lang="en-US">
                <a:latin typeface="Arial"/>
                <a:cs typeface="Arial"/>
              </a:rPr>
              <a:t>Virginia Fagg, M.Ed.</a:t>
            </a:r>
          </a:p>
          <a:p>
            <a:r>
              <a:rPr lang="en-US">
                <a:latin typeface="Arial"/>
                <a:cs typeface="Arial"/>
              </a:rPr>
              <a:t>Opioid Settlement Project Manager</a:t>
            </a:r>
          </a:p>
          <a:p>
            <a:r>
              <a:rPr lang="en-US">
                <a:latin typeface="Arial"/>
                <a:cs typeface="Arial"/>
              </a:rPr>
              <a:t>Cabarrus County</a:t>
            </a:r>
            <a:endParaRPr lang="en-US"/>
          </a:p>
        </p:txBody>
      </p:sp>
      <p:sp>
        <p:nvSpPr>
          <p:cNvPr id="4" name="Text Placeholder 3">
            <a:extLst>
              <a:ext uri="{FF2B5EF4-FFF2-40B4-BE49-F238E27FC236}">
                <a16:creationId xmlns:a16="http://schemas.microsoft.com/office/drawing/2014/main" id="{CE71E0AA-E4EE-C783-8B15-941607520693}"/>
              </a:ext>
            </a:extLst>
          </p:cNvPr>
          <p:cNvSpPr>
            <a:spLocks noGrp="1"/>
          </p:cNvSpPr>
          <p:nvPr>
            <p:ph type="body" sz="quarter" idx="12"/>
          </p:nvPr>
        </p:nvSpPr>
        <p:spPr/>
        <p:txBody>
          <a:bodyPr/>
          <a:lstStyle/>
          <a:p>
            <a:r>
              <a:rPr lang="en-US">
                <a:latin typeface="Arial"/>
                <a:cs typeface="Arial"/>
              </a:rPr>
              <a:t>March 27, 2026</a:t>
            </a:r>
            <a:endParaRPr lang="en-US"/>
          </a:p>
        </p:txBody>
      </p:sp>
      <p:pic>
        <p:nvPicPr>
          <p:cNvPr id="6" name="Picture 5">
            <a:extLst>
              <a:ext uri="{FF2B5EF4-FFF2-40B4-BE49-F238E27FC236}">
                <a16:creationId xmlns:a16="http://schemas.microsoft.com/office/drawing/2014/main" id="{3A660611-D121-BEC5-0A96-7984861547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958" y="857250"/>
            <a:ext cx="1981200" cy="1371600"/>
          </a:xfrm>
          <a:prstGeom prst="rect">
            <a:avLst/>
          </a:prstGeom>
        </p:spPr>
      </p:pic>
    </p:spTree>
    <p:extLst>
      <p:ext uri="{BB962C8B-B14F-4D97-AF65-F5344CB8AC3E}">
        <p14:creationId xmlns:p14="http://schemas.microsoft.com/office/powerpoint/2010/main" val="2803300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2B67B-6267-A7C1-B6AC-9DB008DE881E}"/>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5621D351-DF74-2C35-7E25-B19B07CFA65D}"/>
              </a:ext>
            </a:extLst>
          </p:cNvPr>
          <p:cNvSpPr>
            <a:spLocks noChangeArrowheads="1"/>
          </p:cNvSpPr>
          <p:nvPr/>
        </p:nvSpPr>
        <p:spPr bwMode="auto">
          <a:xfrm>
            <a:off x="1143001" y="753377"/>
            <a:ext cx="65" cy="2077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pic>
        <p:nvPicPr>
          <p:cNvPr id="10" name="Picture 9">
            <a:extLst>
              <a:ext uri="{FF2B5EF4-FFF2-40B4-BE49-F238E27FC236}">
                <a16:creationId xmlns:a16="http://schemas.microsoft.com/office/drawing/2014/main" id="{DEDDD00E-5269-F17B-E4E1-E66D03A3A7A9}"/>
              </a:ext>
            </a:extLst>
          </p:cNvPr>
          <p:cNvPicPr>
            <a:picLocks noChangeAspect="1"/>
          </p:cNvPicPr>
          <p:nvPr/>
        </p:nvPicPr>
        <p:blipFill>
          <a:blip r:embed="rId3"/>
          <a:srcRect t="22712" r="-66" b="-9380"/>
          <a:stretch>
            <a:fillRect/>
          </a:stretch>
        </p:blipFill>
        <p:spPr>
          <a:xfrm>
            <a:off x="2987750" y="1694401"/>
            <a:ext cx="3168501" cy="698144"/>
          </a:xfrm>
          <a:prstGeom prst="rect">
            <a:avLst/>
          </a:prstGeom>
        </p:spPr>
      </p:pic>
      <p:sp>
        <p:nvSpPr>
          <p:cNvPr id="14" name="Text Placeholder 13">
            <a:extLst>
              <a:ext uri="{FF2B5EF4-FFF2-40B4-BE49-F238E27FC236}">
                <a16:creationId xmlns:a16="http://schemas.microsoft.com/office/drawing/2014/main" id="{A7532B7C-CA32-734D-0125-1FA08AEF6ED4}"/>
              </a:ext>
            </a:extLst>
          </p:cNvPr>
          <p:cNvSpPr>
            <a:spLocks noGrp="1"/>
          </p:cNvSpPr>
          <p:nvPr>
            <p:ph type="body" sz="quarter" idx="10"/>
          </p:nvPr>
        </p:nvSpPr>
        <p:spPr>
          <a:xfrm>
            <a:off x="1324513" y="2633176"/>
            <a:ext cx="6494973" cy="3497580"/>
          </a:xfrm>
        </p:spPr>
        <p:txBody>
          <a:bodyPr/>
          <a:lstStyle/>
          <a:p>
            <a:r>
              <a:rPr lang="en-US" sz="1500" b="0" dirty="0" err="1"/>
              <a:t>CabCo</a:t>
            </a:r>
            <a:r>
              <a:rPr lang="en-US" sz="1500" b="0" dirty="0"/>
              <a:t> has the high-octane energy of the NASCAR scene with Charlotte Motor Speedway. Along with Reed Gold Mine, The Avett Brothers, Concord Mills, Earnhardt, Wallace, Schrader, and Haas Racing, Cannon Mills, the NC Research Campus, &amp; Warren Clay Coleman, there are 5 distinct municipalities, each with their own character: </a:t>
            </a:r>
          </a:p>
          <a:p>
            <a:pPr lvl="1"/>
            <a:r>
              <a:rPr lang="en-US" sz="1275" b="0" dirty="0"/>
              <a:t>Concord - County Seat - (~105,000 residents)</a:t>
            </a:r>
          </a:p>
          <a:p>
            <a:pPr lvl="1"/>
            <a:r>
              <a:rPr lang="en-US" sz="1275" b="0" dirty="0"/>
              <a:t>Kannapolis (~60,000 residents)</a:t>
            </a:r>
          </a:p>
          <a:p>
            <a:pPr lvl="1"/>
            <a:r>
              <a:rPr lang="en-US" sz="1275" b="0" dirty="0"/>
              <a:t>Harrisburg (~23,000 residents)</a:t>
            </a:r>
          </a:p>
          <a:p>
            <a:pPr lvl="1"/>
            <a:r>
              <a:rPr lang="en-US" sz="1275" b="0" dirty="0"/>
              <a:t>Midland (~5,000 residents)</a:t>
            </a:r>
          </a:p>
          <a:p>
            <a:pPr lvl="1"/>
            <a:r>
              <a:rPr lang="en-US" sz="1275" b="0" dirty="0"/>
              <a:t>Mount Pleasant (~1,800 residents)</a:t>
            </a:r>
            <a:endParaRPr lang="en-US" sz="1575" b="0" dirty="0"/>
          </a:p>
        </p:txBody>
      </p:sp>
    </p:spTree>
    <p:extLst>
      <p:ext uri="{BB962C8B-B14F-4D97-AF65-F5344CB8AC3E}">
        <p14:creationId xmlns:p14="http://schemas.microsoft.com/office/powerpoint/2010/main" val="3208688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477B5A-6894-4168-5793-07F8627E8100}"/>
              </a:ext>
            </a:extLst>
          </p:cNvPr>
          <p:cNvSpPr>
            <a:spLocks noGrp="1"/>
          </p:cNvSpPr>
          <p:nvPr>
            <p:ph type="body" sz="quarter" idx="10"/>
          </p:nvPr>
        </p:nvSpPr>
        <p:spPr/>
        <p:txBody>
          <a:bodyPr/>
          <a:lstStyle/>
          <a:p>
            <a:r>
              <a:rPr lang="en-US" sz="1500" b="0" dirty="0"/>
              <a:t>Cabarrus County has proactively addressed OUD through dedicated programs funded by </a:t>
            </a:r>
            <a:r>
              <a:rPr lang="en-US" sz="1500" dirty="0"/>
              <a:t>Opioid Settlement Funds</a:t>
            </a:r>
            <a:r>
              <a:rPr lang="en-US" sz="1500" b="0" dirty="0"/>
              <a:t>.</a:t>
            </a:r>
          </a:p>
          <a:p>
            <a:r>
              <a:rPr lang="en-US" sz="1500" dirty="0"/>
              <a:t>Medication-Assisted Treatment (MAT)</a:t>
            </a:r>
            <a:r>
              <a:rPr lang="en-US" sz="1500" b="0" dirty="0"/>
              <a:t>: The Cabarrus County Sheriff’s Office and </a:t>
            </a:r>
            <a:r>
              <a:rPr lang="en-US" sz="1500" dirty="0"/>
              <a:t>Cabarrus Health Alliance</a:t>
            </a:r>
            <a:r>
              <a:rPr lang="en-US" sz="1500" b="0" dirty="0"/>
              <a:t> collaborate on a joint MAT effort to treat inmates both during their stay and after release.</a:t>
            </a:r>
          </a:p>
          <a:p>
            <a:r>
              <a:rPr lang="en-US" sz="1500" dirty="0"/>
              <a:t>Program Impact</a:t>
            </a:r>
            <a:r>
              <a:rPr lang="en-US" sz="1500" b="0" dirty="0"/>
              <a:t>: Since the launch of a linked </a:t>
            </a:r>
            <a:r>
              <a:rPr lang="en-US" sz="1500" dirty="0"/>
              <a:t>Community Paramedicine MAT program</a:t>
            </a:r>
            <a:r>
              <a:rPr lang="en-US" sz="1500" b="0" dirty="0"/>
              <a:t> in March 2024, there have been </a:t>
            </a:r>
            <a:r>
              <a:rPr lang="en-US" sz="1500" dirty="0"/>
              <a:t>194 patient contacts</a:t>
            </a:r>
            <a:r>
              <a:rPr lang="en-US" sz="1500" b="0" dirty="0"/>
              <a:t>, with </a:t>
            </a:r>
            <a:r>
              <a:rPr lang="en-US" sz="1500" dirty="0"/>
              <a:t>70 individuals referred</a:t>
            </a:r>
            <a:r>
              <a:rPr lang="en-US" sz="1500" b="0" dirty="0"/>
              <a:t> and </a:t>
            </a:r>
            <a:r>
              <a:rPr lang="en-US" sz="1500" dirty="0"/>
              <a:t>56 served</a:t>
            </a:r>
            <a:r>
              <a:rPr lang="en-US" sz="1500" b="0" dirty="0"/>
              <a:t> with medication and resources immediately following release.</a:t>
            </a:r>
          </a:p>
          <a:p>
            <a:r>
              <a:rPr lang="en-US" sz="1500" dirty="0"/>
              <a:t>Statewide Context</a:t>
            </a:r>
            <a:r>
              <a:rPr lang="en-US" sz="1500" b="0" dirty="0"/>
              <a:t>: A 2024 report found that only about </a:t>
            </a:r>
            <a:r>
              <a:rPr lang="en-US" sz="1500" dirty="0"/>
              <a:t>37%</a:t>
            </a:r>
            <a:r>
              <a:rPr lang="en-US" sz="1500" b="0" dirty="0"/>
              <a:t> of North Carolina jails currently provide MAT for OUD, placing Cabarrus in the minority of counties offering these comprehensive services.</a:t>
            </a:r>
          </a:p>
          <a:p>
            <a:endParaRPr lang="en-US" sz="1500" dirty="0"/>
          </a:p>
        </p:txBody>
      </p:sp>
      <p:pic>
        <p:nvPicPr>
          <p:cNvPr id="5" name="Picture 4">
            <a:extLst>
              <a:ext uri="{FF2B5EF4-FFF2-40B4-BE49-F238E27FC236}">
                <a16:creationId xmlns:a16="http://schemas.microsoft.com/office/drawing/2014/main" id="{78206301-F7A5-298A-F71E-C236FA93EE5E}"/>
              </a:ext>
            </a:extLst>
          </p:cNvPr>
          <p:cNvPicPr>
            <a:picLocks noChangeAspect="1"/>
          </p:cNvPicPr>
          <p:nvPr/>
        </p:nvPicPr>
        <p:blipFill>
          <a:blip r:embed="rId2"/>
          <a:srcRect t="22712" r="-66" b="-9380"/>
          <a:stretch>
            <a:fillRect/>
          </a:stretch>
        </p:blipFill>
        <p:spPr>
          <a:xfrm>
            <a:off x="3263655" y="1032678"/>
            <a:ext cx="2616689" cy="576559"/>
          </a:xfrm>
          <a:prstGeom prst="rect">
            <a:avLst/>
          </a:prstGeom>
        </p:spPr>
      </p:pic>
    </p:spTree>
    <p:extLst>
      <p:ext uri="{BB962C8B-B14F-4D97-AF65-F5344CB8AC3E}">
        <p14:creationId xmlns:p14="http://schemas.microsoft.com/office/powerpoint/2010/main" val="2387595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903FF-3E9D-BB67-96B5-B4793C48AF07}"/>
              </a:ext>
            </a:extLst>
          </p:cNvPr>
          <p:cNvSpPr>
            <a:spLocks noGrp="1"/>
          </p:cNvSpPr>
          <p:nvPr>
            <p:ph type="body" sz="quarter" idx="10"/>
          </p:nvPr>
        </p:nvSpPr>
        <p:spPr>
          <a:xfrm>
            <a:off x="1360666" y="2882176"/>
            <a:ext cx="6422666" cy="3106972"/>
          </a:xfrm>
        </p:spPr>
        <p:txBody>
          <a:bodyPr anchor="ctr"/>
          <a:lstStyle/>
          <a:p>
            <a:pPr fontAlgn="base"/>
            <a:r>
              <a:rPr lang="en-US" sz="1500" b="0" dirty="0">
                <a:latin typeface="Arial"/>
                <a:cs typeface="Arial"/>
              </a:rPr>
              <a:t>Kara Clarke – Deputy Chief, Cabarrus County EMS</a:t>
            </a:r>
          </a:p>
          <a:p>
            <a:pPr fontAlgn="base"/>
            <a:r>
              <a:rPr lang="en-US" sz="1500" b="0" dirty="0">
                <a:latin typeface="Arial"/>
                <a:cs typeface="Arial"/>
              </a:rPr>
              <a:t>Kamilah McKissick, Ph.D – Director of Behavioral Health, Cabarrus County</a:t>
            </a:r>
          </a:p>
          <a:p>
            <a:pPr fontAlgn="base"/>
            <a:r>
              <a:rPr lang="en-US" sz="1500" b="0" dirty="0">
                <a:latin typeface="Arial"/>
                <a:cs typeface="Arial"/>
              </a:rPr>
              <a:t>Kristin Klinglesmith, MPA – Assistant Director of Behavioral Health, Cabarrus Health Alliance</a:t>
            </a:r>
          </a:p>
          <a:p>
            <a:pPr fontAlgn="base"/>
            <a:r>
              <a:rPr lang="en-US" sz="1500" b="0" dirty="0">
                <a:latin typeface="Arial"/>
                <a:cs typeface="Arial"/>
              </a:rPr>
              <a:t>Lt. Matt Fisher - Cabarrus County Detention Center</a:t>
            </a:r>
          </a:p>
          <a:p>
            <a:pPr fontAlgn="base"/>
            <a:r>
              <a:rPr lang="en-US" sz="1500" b="0" dirty="0">
                <a:latin typeface="Arial"/>
                <a:cs typeface="Arial"/>
              </a:rPr>
              <a:t>Sonja Bohannan-Thacker, MSW – Director of Behavioral Health, Cabarrus Health Alliance</a:t>
            </a:r>
          </a:p>
          <a:p>
            <a:pPr fontAlgn="base"/>
            <a:r>
              <a:rPr lang="en-US" sz="1500" b="0" dirty="0">
                <a:latin typeface="Arial"/>
                <a:cs typeface="Arial"/>
              </a:rPr>
              <a:t>Virginia Fagg, M.Ed. – Opioid Settlement Project Manager, Cabarrus County</a:t>
            </a:r>
          </a:p>
          <a:p>
            <a:pPr fontAlgn="base"/>
            <a:r>
              <a:rPr lang="en-US" sz="1500" b="0" dirty="0">
                <a:latin typeface="Arial"/>
                <a:cs typeface="Arial"/>
              </a:rPr>
              <a:t>Cpt. Wesley Wallace – Cabarrus County Detention Center</a:t>
            </a:r>
          </a:p>
        </p:txBody>
      </p:sp>
      <p:sp>
        <p:nvSpPr>
          <p:cNvPr id="4" name="Title 3">
            <a:extLst>
              <a:ext uri="{FF2B5EF4-FFF2-40B4-BE49-F238E27FC236}">
                <a16:creationId xmlns:a16="http://schemas.microsoft.com/office/drawing/2014/main" id="{172B9405-0AF1-A4EE-3F36-74434827C1DB}"/>
              </a:ext>
            </a:extLst>
          </p:cNvPr>
          <p:cNvSpPr>
            <a:spLocks noGrp="1"/>
          </p:cNvSpPr>
          <p:nvPr>
            <p:ph type="title"/>
          </p:nvPr>
        </p:nvSpPr>
        <p:spPr>
          <a:xfrm>
            <a:off x="1360666" y="1961761"/>
            <a:ext cx="6422666" cy="411480"/>
          </a:xfrm>
        </p:spPr>
        <p:txBody>
          <a:bodyPr/>
          <a:lstStyle/>
          <a:p>
            <a:r>
              <a:rPr lang="en-US" dirty="0"/>
              <a:t>Meet our Academy team!</a:t>
            </a:r>
          </a:p>
        </p:txBody>
      </p:sp>
      <p:pic>
        <p:nvPicPr>
          <p:cNvPr id="5" name="Picture 4">
            <a:extLst>
              <a:ext uri="{FF2B5EF4-FFF2-40B4-BE49-F238E27FC236}">
                <a16:creationId xmlns:a16="http://schemas.microsoft.com/office/drawing/2014/main" id="{468CC835-A9AD-D25C-AB61-74E98CCAB47F}"/>
              </a:ext>
            </a:extLst>
          </p:cNvPr>
          <p:cNvPicPr>
            <a:picLocks noChangeAspect="1"/>
          </p:cNvPicPr>
          <p:nvPr/>
        </p:nvPicPr>
        <p:blipFill>
          <a:blip r:embed="rId2"/>
          <a:srcRect t="22712" r="-66" b="-9380"/>
          <a:stretch>
            <a:fillRect/>
          </a:stretch>
        </p:blipFill>
        <p:spPr>
          <a:xfrm>
            <a:off x="3263654" y="1126523"/>
            <a:ext cx="2616689" cy="576559"/>
          </a:xfrm>
          <a:prstGeom prst="rect">
            <a:avLst/>
          </a:prstGeom>
        </p:spPr>
      </p:pic>
    </p:spTree>
    <p:extLst>
      <p:ext uri="{BB962C8B-B14F-4D97-AF65-F5344CB8AC3E}">
        <p14:creationId xmlns:p14="http://schemas.microsoft.com/office/powerpoint/2010/main" val="2310310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55FCD4-C264-665A-B29B-390D04819E1D}"/>
              </a:ext>
            </a:extLst>
          </p:cNvPr>
          <p:cNvSpPr>
            <a:spLocks noGrp="1"/>
          </p:cNvSpPr>
          <p:nvPr>
            <p:ph type="body" sz="quarter" idx="10"/>
          </p:nvPr>
        </p:nvSpPr>
        <p:spPr/>
        <p:txBody>
          <a:bodyPr anchor="ctr"/>
          <a:lstStyle/>
          <a:p>
            <a:pPr marL="0" indent="0">
              <a:buNone/>
            </a:pPr>
            <a:r>
              <a:rPr lang="en-US" sz="1200" dirty="0"/>
              <a:t>The Impact of the Opioid Crisis on North Carolinians &amp; Strategies to Address the Problem </a:t>
            </a:r>
          </a:p>
          <a:p>
            <a:pPr marL="0" indent="0">
              <a:buNone/>
            </a:pPr>
            <a:r>
              <a:rPr lang="en-US" sz="1200" b="0" dirty="0"/>
              <a:t>The opioid crisis is a health and human services crisis. </a:t>
            </a:r>
          </a:p>
          <a:p>
            <a:pPr marL="0" indent="0">
              <a:buNone/>
            </a:pPr>
            <a:r>
              <a:rPr lang="en-US" sz="1200" b="0" dirty="0"/>
              <a:t>According to the NC Department of Health and Human Services (</a:t>
            </a:r>
            <a:r>
              <a:rPr lang="en-US" sz="1200" b="0" dirty="0" err="1"/>
              <a:t>NCDHHS</a:t>
            </a:r>
            <a:r>
              <a:rPr lang="en-US" sz="1200" b="0" dirty="0"/>
              <a:t>) Dashboard: </a:t>
            </a:r>
          </a:p>
          <a:p>
            <a:r>
              <a:rPr lang="en-US" sz="1200" b="0" dirty="0"/>
              <a:t>From 2000 to 2022, more than 37,000 North Carolinians lost their lives to opioid </a:t>
            </a:r>
            <a:r>
              <a:rPr lang="en-US" sz="1200" b="0" dirty="0" err="1"/>
              <a:t>overdose.</a:t>
            </a:r>
            <a:r>
              <a:rPr lang="en-US" sz="1200" b="0" baseline="30000" dirty="0" err="1"/>
              <a:t>1</a:t>
            </a:r>
            <a:r>
              <a:rPr lang="en-US" sz="1200" b="0" dirty="0"/>
              <a:t> </a:t>
            </a:r>
          </a:p>
          <a:p>
            <a:r>
              <a:rPr lang="en-US" sz="1200" b="0" dirty="0"/>
              <a:t>In 2022, 4,339 died from an overdose – the highest annual total over this timeframe. </a:t>
            </a:r>
          </a:p>
          <a:p>
            <a:r>
              <a:rPr lang="en-US" sz="1200" b="0" dirty="0"/>
              <a:t>In 2022, more than 11 North Carolinians died each day from a drug </a:t>
            </a:r>
            <a:r>
              <a:rPr lang="en-US" sz="1200" b="0" dirty="0" err="1"/>
              <a:t>overdose.</a:t>
            </a:r>
            <a:r>
              <a:rPr lang="en-US" sz="1200" b="0" baseline="30000" dirty="0" err="1"/>
              <a:t>1</a:t>
            </a:r>
            <a:r>
              <a:rPr lang="en-US" sz="1200" b="0" dirty="0"/>
              <a:t> Most (78%) of these overdose deaths were attributed to manufactured fentanyl.</a:t>
            </a:r>
          </a:p>
          <a:p>
            <a:r>
              <a:rPr lang="en-US" sz="1200" b="0" dirty="0"/>
              <a:t>From 2000 to 2022, Cabarrus County witnessed 770 opioid overdose deaths, with 74 in 2022, resulting in an annual rate of 34.2 per 100,000 residents</a:t>
            </a:r>
            <a:endParaRPr lang="en-US" sz="1200" b="0" dirty="0">
              <a:latin typeface="Arial"/>
              <a:cs typeface="Arial"/>
            </a:endParaRPr>
          </a:p>
        </p:txBody>
      </p:sp>
      <p:sp>
        <p:nvSpPr>
          <p:cNvPr id="3" name="Text Placeholder 2">
            <a:extLst>
              <a:ext uri="{FF2B5EF4-FFF2-40B4-BE49-F238E27FC236}">
                <a16:creationId xmlns:a16="http://schemas.microsoft.com/office/drawing/2014/main" id="{17D8D48D-D546-4F69-0EF4-B1CA209F166D}"/>
              </a:ext>
            </a:extLst>
          </p:cNvPr>
          <p:cNvSpPr>
            <a:spLocks noGrp="1"/>
          </p:cNvSpPr>
          <p:nvPr>
            <p:ph type="body" sz="quarter" idx="11"/>
          </p:nvPr>
        </p:nvSpPr>
        <p:spPr/>
        <p:txBody>
          <a:bodyPr/>
          <a:lstStyle/>
          <a:p>
            <a:r>
              <a:rPr lang="en-US"/>
              <a:t>1 North Carolina Department of Health and Human Services. Opioid and Substance Use Action Plan Data Dashboard. Available at: https://www.ncdhhs.gov/opioid-and-substance-use-action-plan-data-dashboard. Accessed September 5, 2023. </a:t>
            </a:r>
          </a:p>
        </p:txBody>
      </p:sp>
      <p:pic>
        <p:nvPicPr>
          <p:cNvPr id="7" name="Picture 6">
            <a:extLst>
              <a:ext uri="{FF2B5EF4-FFF2-40B4-BE49-F238E27FC236}">
                <a16:creationId xmlns:a16="http://schemas.microsoft.com/office/drawing/2014/main" id="{7A3DC832-570A-B15F-0969-5CE99D498CF7}"/>
              </a:ext>
            </a:extLst>
          </p:cNvPr>
          <p:cNvPicPr>
            <a:picLocks noChangeAspect="1"/>
          </p:cNvPicPr>
          <p:nvPr/>
        </p:nvPicPr>
        <p:blipFill>
          <a:blip r:embed="rId2"/>
          <a:srcRect t="22712" r="-66" b="-9380"/>
          <a:stretch>
            <a:fillRect/>
          </a:stretch>
        </p:blipFill>
        <p:spPr>
          <a:xfrm>
            <a:off x="3272602" y="1716072"/>
            <a:ext cx="2616689" cy="576559"/>
          </a:xfrm>
          <a:prstGeom prst="rect">
            <a:avLst/>
          </a:prstGeom>
        </p:spPr>
      </p:pic>
    </p:spTree>
    <p:extLst>
      <p:ext uri="{BB962C8B-B14F-4D97-AF65-F5344CB8AC3E}">
        <p14:creationId xmlns:p14="http://schemas.microsoft.com/office/powerpoint/2010/main" val="1293834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5E965-04D9-A2FF-4A92-5EBE8DE9CD72}"/>
              </a:ext>
            </a:extLst>
          </p:cNvPr>
          <p:cNvSpPr>
            <a:spLocks noGrp="1"/>
          </p:cNvSpPr>
          <p:nvPr>
            <p:ph type="body" sz="quarter" idx="10"/>
          </p:nvPr>
        </p:nvSpPr>
        <p:spPr>
          <a:xfrm>
            <a:off x="433137" y="2804922"/>
            <a:ext cx="7407147" cy="2958153"/>
          </a:xfrm>
        </p:spPr>
        <p:txBody>
          <a:bodyPr/>
          <a:lstStyle/>
          <a:p>
            <a:r>
              <a:rPr lang="en-US" dirty="0"/>
              <a:t>2024 Collaborative Strategic Plan Completed</a:t>
            </a:r>
          </a:p>
          <a:p>
            <a:pPr lvl="1"/>
            <a:r>
              <a:rPr lang="en-US" b="0" dirty="0"/>
              <a:t>Identified Strategy 12 as a priority for Cabarrus County</a:t>
            </a:r>
          </a:p>
          <a:p>
            <a:r>
              <a:rPr lang="en-US" dirty="0"/>
              <a:t>SAMHSA Reentry Best Practices</a:t>
            </a:r>
          </a:p>
          <a:p>
            <a:pPr lvl="1"/>
            <a:r>
              <a:rPr lang="en-US" b="0" dirty="0"/>
              <a:t>MAT Programs</a:t>
            </a:r>
          </a:p>
          <a:p>
            <a:pPr lvl="1"/>
            <a:r>
              <a:rPr lang="en-US" b="0" dirty="0"/>
              <a:t>Peer Support Specialists</a:t>
            </a:r>
          </a:p>
          <a:p>
            <a:pPr lvl="1"/>
            <a:r>
              <a:rPr lang="en-US" b="0" dirty="0"/>
              <a:t>Integrated Care for co-occurring disorders</a:t>
            </a:r>
          </a:p>
          <a:p>
            <a:pPr lvl="1"/>
            <a:r>
              <a:rPr lang="en-US" b="0" dirty="0"/>
              <a:t>Targeting social determinants of health</a:t>
            </a:r>
          </a:p>
          <a:p>
            <a:pPr lvl="1"/>
            <a:r>
              <a:rPr lang="en-US" b="0" dirty="0"/>
              <a:t>Trauma-informed Approach</a:t>
            </a:r>
          </a:p>
        </p:txBody>
      </p:sp>
      <p:sp>
        <p:nvSpPr>
          <p:cNvPr id="6" name="Title 3">
            <a:extLst>
              <a:ext uri="{FF2B5EF4-FFF2-40B4-BE49-F238E27FC236}">
                <a16:creationId xmlns:a16="http://schemas.microsoft.com/office/drawing/2014/main" id="{D8E0E775-D86C-FAB4-8586-589A0FF5428A}"/>
              </a:ext>
            </a:extLst>
          </p:cNvPr>
          <p:cNvSpPr>
            <a:spLocks noGrp="1"/>
          </p:cNvSpPr>
          <p:nvPr>
            <p:ph type="title"/>
          </p:nvPr>
        </p:nvSpPr>
        <p:spPr>
          <a:xfrm>
            <a:off x="433137" y="1295322"/>
            <a:ext cx="6423422" cy="636713"/>
          </a:xfrm>
        </p:spPr>
        <p:txBody>
          <a:bodyPr/>
          <a:lstStyle/>
          <a:p>
            <a:r>
              <a:rPr lang="en-US" dirty="0"/>
              <a:t>NC MOA – Exhibit A:</a:t>
            </a:r>
            <a:br>
              <a:rPr lang="en-US" dirty="0"/>
            </a:br>
            <a:r>
              <a:rPr lang="en-US" dirty="0"/>
              <a:t>Strategy 12: Reentry Services</a:t>
            </a:r>
            <a:br>
              <a:rPr lang="en-US" dirty="0"/>
            </a:br>
            <a:r>
              <a:rPr lang="en-US" dirty="0"/>
              <a:t>Strategy 11: Addiction Treatment in Jails</a:t>
            </a:r>
          </a:p>
        </p:txBody>
      </p:sp>
      <p:pic>
        <p:nvPicPr>
          <p:cNvPr id="8" name="Picture 7">
            <a:extLst>
              <a:ext uri="{FF2B5EF4-FFF2-40B4-BE49-F238E27FC236}">
                <a16:creationId xmlns:a16="http://schemas.microsoft.com/office/drawing/2014/main" id="{1D3DD816-A16B-7C2A-F926-6189587A2018}"/>
              </a:ext>
            </a:extLst>
          </p:cNvPr>
          <p:cNvPicPr>
            <a:picLocks noChangeAspect="1"/>
          </p:cNvPicPr>
          <p:nvPr/>
        </p:nvPicPr>
        <p:blipFill>
          <a:blip r:embed="rId2"/>
          <a:stretch>
            <a:fillRect/>
          </a:stretch>
        </p:blipFill>
        <p:spPr>
          <a:xfrm>
            <a:off x="6408796" y="3688882"/>
            <a:ext cx="2443742" cy="1873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4781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72509F-6AE5-5B68-67FD-D80B5BCE934C}"/>
              </a:ext>
            </a:extLst>
          </p:cNvPr>
          <p:cNvSpPr>
            <a:spLocks noGrp="1"/>
          </p:cNvSpPr>
          <p:nvPr>
            <p:ph type="body" sz="quarter" idx="10"/>
          </p:nvPr>
        </p:nvSpPr>
        <p:spPr>
          <a:xfrm>
            <a:off x="474462" y="2581747"/>
            <a:ext cx="7774388" cy="3390009"/>
          </a:xfrm>
        </p:spPr>
        <p:txBody>
          <a:bodyPr anchor="ctr"/>
          <a:lstStyle/>
          <a:p>
            <a:pPr marL="0" indent="0" fontAlgn="base">
              <a:buNone/>
            </a:pPr>
            <a:r>
              <a:rPr lang="en-US" dirty="0"/>
              <a:t>Our Purpose</a:t>
            </a:r>
          </a:p>
          <a:p>
            <a:pPr fontAlgn="base"/>
            <a:r>
              <a:rPr lang="en-US" b="0" dirty="0"/>
              <a:t>“To restore hope, dignity, and opportunity by empowering individuals to rebuild their lives after incarceration — creating safer communities through second chances and shared accountability.”</a:t>
            </a:r>
          </a:p>
          <a:p>
            <a:r>
              <a:rPr lang="en-US" b="0" dirty="0"/>
              <a:t>Ensure every participant leaves with a personalized re-entry plan and the confidence to follow it. </a:t>
            </a:r>
          </a:p>
          <a:p>
            <a:r>
              <a:rPr lang="en-US" b="0" dirty="0"/>
              <a:t>Build strong community partnerships that create pathways to employment, housing, and mentorship. </a:t>
            </a:r>
          </a:p>
          <a:p>
            <a:r>
              <a:rPr lang="en-US" b="0" dirty="0"/>
              <a:t>Publish an Annual Impact Report highlighting outcomes and success stories. </a:t>
            </a:r>
            <a:endParaRPr lang="en-US" dirty="0"/>
          </a:p>
        </p:txBody>
      </p:sp>
      <p:sp>
        <p:nvSpPr>
          <p:cNvPr id="4" name="Title 3">
            <a:extLst>
              <a:ext uri="{FF2B5EF4-FFF2-40B4-BE49-F238E27FC236}">
                <a16:creationId xmlns:a16="http://schemas.microsoft.com/office/drawing/2014/main" id="{9C8F4749-55BF-8D53-B145-3638CFA1B3E5}"/>
              </a:ext>
            </a:extLst>
          </p:cNvPr>
          <p:cNvSpPr>
            <a:spLocks noGrp="1"/>
          </p:cNvSpPr>
          <p:nvPr>
            <p:ph type="title"/>
          </p:nvPr>
        </p:nvSpPr>
        <p:spPr>
          <a:xfrm>
            <a:off x="1360667" y="1249851"/>
            <a:ext cx="6422666" cy="411480"/>
          </a:xfrm>
        </p:spPr>
        <p:txBody>
          <a:bodyPr/>
          <a:lstStyle/>
          <a:p>
            <a:r>
              <a:rPr lang="en-US" dirty="0"/>
              <a:t>Hopes for Cabarrus County</a:t>
            </a:r>
          </a:p>
        </p:txBody>
      </p:sp>
    </p:spTree>
    <p:extLst>
      <p:ext uri="{BB962C8B-B14F-4D97-AF65-F5344CB8AC3E}">
        <p14:creationId xmlns:p14="http://schemas.microsoft.com/office/powerpoint/2010/main" val="353473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5EE39F-777B-CA46-3703-6B2C197D5412}"/>
              </a:ext>
            </a:extLst>
          </p:cNvPr>
          <p:cNvSpPr>
            <a:spLocks noGrp="1"/>
          </p:cNvSpPr>
          <p:nvPr>
            <p:ph type="body" sz="quarter" idx="10"/>
          </p:nvPr>
        </p:nvSpPr>
        <p:spPr>
          <a:xfrm>
            <a:off x="1360668" y="2592407"/>
            <a:ext cx="6431611" cy="2619261"/>
          </a:xfrm>
        </p:spPr>
        <p:txBody>
          <a:bodyPr anchor="ctr"/>
          <a:lstStyle/>
          <a:p>
            <a:r>
              <a:rPr lang="en-US" dirty="0"/>
              <a:t>RFP for Reentry Program (Strategy 12)</a:t>
            </a:r>
          </a:p>
          <a:p>
            <a:pPr lvl="1"/>
            <a:r>
              <a:rPr lang="en-US" dirty="0"/>
              <a:t>“</a:t>
            </a:r>
            <a:r>
              <a:rPr lang="en-US" b="0" dirty="0"/>
              <a:t>Reviving” a community wide Reentry Coalition to include multiple organizations and other funding sources</a:t>
            </a:r>
          </a:p>
          <a:p>
            <a:r>
              <a:rPr lang="en-US" dirty="0"/>
              <a:t>RFP for Collaborative Strategic Plan (Strategy 1)</a:t>
            </a:r>
          </a:p>
          <a:p>
            <a:pPr lvl="1"/>
            <a:r>
              <a:rPr lang="en-US" b="0" dirty="0"/>
              <a:t>18-month process set to begin in FY27</a:t>
            </a:r>
          </a:p>
          <a:p>
            <a:r>
              <a:rPr lang="en-US" dirty="0"/>
              <a:t>Solutions</a:t>
            </a:r>
            <a:br>
              <a:rPr lang="en-US" b="0" dirty="0"/>
            </a:br>
            <a:r>
              <a:rPr lang="en-US" b="0" dirty="0"/>
              <a:t>- Non-stigmatizing language and practice</a:t>
            </a:r>
            <a:br>
              <a:rPr lang="en-US" b="0" dirty="0"/>
            </a:br>
            <a:r>
              <a:rPr lang="en-US" b="0" dirty="0"/>
              <a:t>- Harm Reduction approaches</a:t>
            </a:r>
            <a:br>
              <a:rPr lang="en-US" b="0" dirty="0"/>
            </a:br>
            <a:r>
              <a:rPr lang="en-US" b="0" dirty="0"/>
              <a:t>- Trauma-Informed Care Principles</a:t>
            </a:r>
            <a:br>
              <a:rPr lang="en-US" b="0" dirty="0"/>
            </a:br>
            <a:r>
              <a:rPr lang="en-US" b="0" dirty="0"/>
              <a:t>- Collaboration and transparency</a:t>
            </a:r>
            <a:br>
              <a:rPr lang="en-US" b="0" dirty="0"/>
            </a:br>
            <a:r>
              <a:rPr lang="en-US" b="0" dirty="0"/>
              <a:t>- Hope and human dignity</a:t>
            </a:r>
            <a:endParaRPr lang="en-US" dirty="0"/>
          </a:p>
        </p:txBody>
      </p:sp>
      <p:sp>
        <p:nvSpPr>
          <p:cNvPr id="4" name="Title 3">
            <a:extLst>
              <a:ext uri="{FF2B5EF4-FFF2-40B4-BE49-F238E27FC236}">
                <a16:creationId xmlns:a16="http://schemas.microsoft.com/office/drawing/2014/main" id="{1AEF4B4F-BD76-636E-2C6C-75B6DB344333}"/>
              </a:ext>
            </a:extLst>
          </p:cNvPr>
          <p:cNvSpPr>
            <a:spLocks noGrp="1"/>
          </p:cNvSpPr>
          <p:nvPr>
            <p:ph type="title"/>
          </p:nvPr>
        </p:nvSpPr>
        <p:spPr>
          <a:xfrm>
            <a:off x="1273360" y="1070778"/>
            <a:ext cx="6422666" cy="411480"/>
          </a:xfrm>
        </p:spPr>
        <p:txBody>
          <a:bodyPr/>
          <a:lstStyle/>
          <a:p>
            <a:r>
              <a:rPr lang="en-US" dirty="0"/>
              <a:t>Challenges and Solutions</a:t>
            </a:r>
          </a:p>
        </p:txBody>
      </p:sp>
    </p:spTree>
    <p:extLst>
      <p:ext uri="{BB962C8B-B14F-4D97-AF65-F5344CB8AC3E}">
        <p14:creationId xmlns:p14="http://schemas.microsoft.com/office/powerpoint/2010/main" val="3679507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11984F-E39D-7242-834B-FFE99085B0CC}"/>
              </a:ext>
            </a:extLst>
          </p:cNvPr>
          <p:cNvSpPr>
            <a:spLocks noGrp="1"/>
          </p:cNvSpPr>
          <p:nvPr>
            <p:ph type="body" sz="quarter" idx="10"/>
          </p:nvPr>
        </p:nvSpPr>
        <p:spPr>
          <a:xfrm>
            <a:off x="1369612" y="2292630"/>
            <a:ext cx="6422666" cy="3106972"/>
          </a:xfrm>
        </p:spPr>
        <p:txBody>
          <a:bodyPr anchor="ctr"/>
          <a:lstStyle/>
          <a:p>
            <a:r>
              <a:rPr lang="en-US" dirty="0"/>
              <a:t>Reflections: </a:t>
            </a:r>
          </a:p>
          <a:p>
            <a:pPr lvl="1"/>
            <a:r>
              <a:rPr lang="en-US" b="0" dirty="0"/>
              <a:t>Extremely helpful in the planning process of this initiative</a:t>
            </a:r>
          </a:p>
          <a:p>
            <a:pPr lvl="1"/>
            <a:r>
              <a:rPr lang="en-US" b="0" dirty="0"/>
              <a:t>Team building and goal planning were highly effective</a:t>
            </a:r>
          </a:p>
          <a:p>
            <a:pPr lvl="1"/>
            <a:r>
              <a:rPr lang="en-US" b="0" dirty="0"/>
              <a:t>Motivating and energizing to work with other counties</a:t>
            </a:r>
          </a:p>
        </p:txBody>
      </p:sp>
      <p:sp>
        <p:nvSpPr>
          <p:cNvPr id="7" name="Text Placeholder 6">
            <a:extLst>
              <a:ext uri="{FF2B5EF4-FFF2-40B4-BE49-F238E27FC236}">
                <a16:creationId xmlns:a16="http://schemas.microsoft.com/office/drawing/2014/main" id="{770E9406-8AFE-7086-C72A-60C38318217C}"/>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A3B1FA2E-CD41-D4E7-59D4-C3270E47C417}"/>
              </a:ext>
            </a:extLst>
          </p:cNvPr>
          <p:cNvSpPr>
            <a:spLocks noGrp="1"/>
          </p:cNvSpPr>
          <p:nvPr>
            <p:ph type="title"/>
          </p:nvPr>
        </p:nvSpPr>
        <p:spPr>
          <a:xfrm>
            <a:off x="1369612" y="1812568"/>
            <a:ext cx="6422666" cy="411480"/>
          </a:xfrm>
        </p:spPr>
        <p:txBody>
          <a:bodyPr/>
          <a:lstStyle/>
          <a:p>
            <a:r>
              <a:rPr lang="en-US" dirty="0"/>
              <a:t>NC Opioid Settlement Academy Experience</a:t>
            </a:r>
          </a:p>
        </p:txBody>
      </p:sp>
    </p:spTree>
    <p:extLst>
      <p:ext uri="{BB962C8B-B14F-4D97-AF65-F5344CB8AC3E}">
        <p14:creationId xmlns:p14="http://schemas.microsoft.com/office/powerpoint/2010/main" val="4097843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E236A8-BF1E-4ABB-4248-3683B92A6ED5}"/>
              </a:ext>
            </a:extLst>
          </p:cNvPr>
          <p:cNvSpPr>
            <a:spLocks noGrp="1"/>
          </p:cNvSpPr>
          <p:nvPr>
            <p:ph type="body" sz="quarter" idx="10"/>
          </p:nvPr>
        </p:nvSpPr>
        <p:spPr/>
        <p:txBody>
          <a:bodyPr/>
          <a:lstStyle/>
          <a:p>
            <a:r>
              <a:rPr lang="en-US" dirty="0">
                <a:latin typeface="Arial"/>
                <a:cs typeface="Arial"/>
              </a:rPr>
              <a:t>NC Opioid Settlements: </a:t>
            </a:r>
          </a:p>
          <a:p>
            <a:r>
              <a:rPr lang="en-US" dirty="0">
                <a:latin typeface="Arial"/>
                <a:cs typeface="Arial"/>
              </a:rPr>
              <a:t>Justice-involved Strategies and </a:t>
            </a:r>
          </a:p>
          <a:p>
            <a:r>
              <a:rPr lang="en-US" dirty="0">
                <a:latin typeface="Arial"/>
                <a:cs typeface="Arial"/>
              </a:rPr>
              <a:t>the Academy</a:t>
            </a:r>
          </a:p>
        </p:txBody>
      </p:sp>
      <p:sp>
        <p:nvSpPr>
          <p:cNvPr id="3" name="Text Placeholder 2">
            <a:extLst>
              <a:ext uri="{FF2B5EF4-FFF2-40B4-BE49-F238E27FC236}">
                <a16:creationId xmlns:a16="http://schemas.microsoft.com/office/drawing/2014/main" id="{F86D04FA-67F0-EF28-E481-CDABC69E5F53}"/>
              </a:ext>
            </a:extLst>
          </p:cNvPr>
          <p:cNvSpPr>
            <a:spLocks noGrp="1"/>
          </p:cNvSpPr>
          <p:nvPr>
            <p:ph type="body" sz="quarter" idx="11"/>
          </p:nvPr>
        </p:nvSpPr>
        <p:spPr>
          <a:xfrm>
            <a:off x="2768597" y="3866082"/>
            <a:ext cx="5774267" cy="948752"/>
          </a:xfrm>
        </p:spPr>
        <p:txBody>
          <a:bodyPr/>
          <a:lstStyle/>
          <a:p>
            <a:r>
              <a:rPr lang="en-US" dirty="0">
                <a:latin typeface="Arial"/>
                <a:cs typeface="Arial"/>
              </a:rPr>
              <a:t>Nidhi Sachdeva, MPH</a:t>
            </a:r>
          </a:p>
          <a:p>
            <a:r>
              <a:rPr lang="en-US" b="0" dirty="0">
                <a:latin typeface="Arial"/>
                <a:cs typeface="Arial"/>
              </a:rPr>
              <a:t>Director of Strategic Health and Opioid Initiatives</a:t>
            </a:r>
          </a:p>
          <a:p>
            <a:r>
              <a:rPr lang="en-US" b="0" dirty="0">
                <a:latin typeface="Arial"/>
                <a:cs typeface="Arial"/>
              </a:rPr>
              <a:t>NC Association of County Commissioners</a:t>
            </a:r>
            <a:endParaRPr lang="en-US" b="0" dirty="0"/>
          </a:p>
        </p:txBody>
      </p:sp>
      <p:sp>
        <p:nvSpPr>
          <p:cNvPr id="4" name="Text Placeholder 3">
            <a:extLst>
              <a:ext uri="{FF2B5EF4-FFF2-40B4-BE49-F238E27FC236}">
                <a16:creationId xmlns:a16="http://schemas.microsoft.com/office/drawing/2014/main" id="{CE71E0AA-E4EE-C783-8B15-941607520693}"/>
              </a:ext>
            </a:extLst>
          </p:cNvPr>
          <p:cNvSpPr>
            <a:spLocks noGrp="1"/>
          </p:cNvSpPr>
          <p:nvPr>
            <p:ph type="body" sz="quarter" idx="12"/>
          </p:nvPr>
        </p:nvSpPr>
        <p:spPr/>
        <p:txBody>
          <a:bodyPr/>
          <a:lstStyle/>
          <a:p>
            <a:r>
              <a:rPr lang="en-US">
                <a:latin typeface="Arial"/>
                <a:cs typeface="Arial"/>
              </a:rPr>
              <a:t>March 27, 2026</a:t>
            </a:r>
            <a:endParaRPr lang="en-US"/>
          </a:p>
        </p:txBody>
      </p:sp>
      <p:pic>
        <p:nvPicPr>
          <p:cNvPr id="7" name="Picture 6">
            <a:extLst>
              <a:ext uri="{FF2B5EF4-FFF2-40B4-BE49-F238E27FC236}">
                <a16:creationId xmlns:a16="http://schemas.microsoft.com/office/drawing/2014/main" id="{02FE779B-6F81-BCD4-5E82-50B780693F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3000" y="-46416"/>
            <a:ext cx="2641600" cy="1828800"/>
          </a:xfrm>
          <a:prstGeom prst="rect">
            <a:avLst/>
          </a:prstGeom>
        </p:spPr>
      </p:pic>
      <p:pic>
        <p:nvPicPr>
          <p:cNvPr id="9" name="Picture 8">
            <a:extLst>
              <a:ext uri="{FF2B5EF4-FFF2-40B4-BE49-F238E27FC236}">
                <a16:creationId xmlns:a16="http://schemas.microsoft.com/office/drawing/2014/main" id="{01B8647E-AED1-7469-601B-E073303F5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911" y="3654658"/>
            <a:ext cx="1371600" cy="1371600"/>
          </a:xfrm>
          <a:prstGeom prst="rect">
            <a:avLst/>
          </a:prstGeom>
        </p:spPr>
      </p:pic>
    </p:spTree>
    <p:extLst>
      <p:ext uri="{BB962C8B-B14F-4D97-AF65-F5344CB8AC3E}">
        <p14:creationId xmlns:p14="http://schemas.microsoft.com/office/powerpoint/2010/main" val="3699887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08024-87D4-ECE6-E7B8-1D8A935584E8}"/>
              </a:ext>
            </a:extLst>
          </p:cNvPr>
          <p:cNvSpPr>
            <a:spLocks noGrp="1"/>
          </p:cNvSpPr>
          <p:nvPr>
            <p:ph type="body" sz="quarter" idx="11"/>
          </p:nvPr>
        </p:nvSpPr>
        <p:spPr/>
        <p:txBody>
          <a:bodyPr/>
          <a:lstStyle/>
          <a:p>
            <a:endParaRPr lang="en-US"/>
          </a:p>
        </p:txBody>
      </p:sp>
      <p:pic>
        <p:nvPicPr>
          <p:cNvPr id="8" name="Picture 7">
            <a:extLst>
              <a:ext uri="{FF2B5EF4-FFF2-40B4-BE49-F238E27FC236}">
                <a16:creationId xmlns:a16="http://schemas.microsoft.com/office/drawing/2014/main" id="{1320B8C2-8F03-D3FA-875D-46DD6B076FF9}"/>
              </a:ext>
            </a:extLst>
          </p:cNvPr>
          <p:cNvPicPr>
            <a:picLocks noChangeAspect="1"/>
          </p:cNvPicPr>
          <p:nvPr/>
        </p:nvPicPr>
        <p:blipFill>
          <a:blip r:embed="rId2"/>
          <a:stretch>
            <a:fillRect/>
          </a:stretch>
        </p:blipFill>
        <p:spPr>
          <a:xfrm>
            <a:off x="4935477" y="1926841"/>
            <a:ext cx="2348831" cy="3004319"/>
          </a:xfrm>
          <a:prstGeom prst="rect">
            <a:avLst/>
          </a:prstGeom>
        </p:spPr>
      </p:pic>
      <p:pic>
        <p:nvPicPr>
          <p:cNvPr id="10" name="Picture 9">
            <a:extLst>
              <a:ext uri="{FF2B5EF4-FFF2-40B4-BE49-F238E27FC236}">
                <a16:creationId xmlns:a16="http://schemas.microsoft.com/office/drawing/2014/main" id="{AF7B57EF-9ED7-32D0-572F-BAAAB2F2F20C}"/>
              </a:ext>
            </a:extLst>
          </p:cNvPr>
          <p:cNvPicPr>
            <a:picLocks noChangeAspect="1"/>
          </p:cNvPicPr>
          <p:nvPr/>
        </p:nvPicPr>
        <p:blipFill>
          <a:blip r:embed="rId3"/>
          <a:stretch>
            <a:fillRect/>
          </a:stretch>
        </p:blipFill>
        <p:spPr>
          <a:xfrm>
            <a:off x="1700662" y="1926841"/>
            <a:ext cx="2507864" cy="3004319"/>
          </a:xfrm>
          <a:prstGeom prst="rect">
            <a:avLst/>
          </a:prstGeom>
        </p:spPr>
      </p:pic>
    </p:spTree>
    <p:extLst>
      <p:ext uri="{BB962C8B-B14F-4D97-AF65-F5344CB8AC3E}">
        <p14:creationId xmlns:p14="http://schemas.microsoft.com/office/powerpoint/2010/main" val="3354494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92DB15-6913-DC52-E303-9C36D817A089}"/>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0542D9DE-F9A7-C6BE-B865-C65C0429EF18}"/>
              </a:ext>
            </a:extLst>
          </p:cNvPr>
          <p:cNvPicPr>
            <a:picLocks noChangeAspect="1"/>
          </p:cNvPicPr>
          <p:nvPr/>
        </p:nvPicPr>
        <p:blipFill>
          <a:blip r:embed="rId2"/>
          <a:stretch>
            <a:fillRect/>
          </a:stretch>
        </p:blipFill>
        <p:spPr>
          <a:xfrm>
            <a:off x="1434517" y="2411372"/>
            <a:ext cx="2117007" cy="2761314"/>
          </a:xfrm>
          <a:prstGeom prst="rect">
            <a:avLst/>
          </a:prstGeom>
        </p:spPr>
      </p:pic>
      <p:pic>
        <p:nvPicPr>
          <p:cNvPr id="8" name="Picture 7">
            <a:extLst>
              <a:ext uri="{FF2B5EF4-FFF2-40B4-BE49-F238E27FC236}">
                <a16:creationId xmlns:a16="http://schemas.microsoft.com/office/drawing/2014/main" id="{925D30CD-B6BC-6F92-9170-03B9FD8FC233}"/>
              </a:ext>
            </a:extLst>
          </p:cNvPr>
          <p:cNvPicPr>
            <a:picLocks noChangeAspect="1"/>
          </p:cNvPicPr>
          <p:nvPr/>
        </p:nvPicPr>
        <p:blipFill>
          <a:blip r:embed="rId3"/>
          <a:stretch>
            <a:fillRect/>
          </a:stretch>
        </p:blipFill>
        <p:spPr>
          <a:xfrm>
            <a:off x="3861692" y="1592353"/>
            <a:ext cx="1704997" cy="2199677"/>
          </a:xfrm>
          <a:prstGeom prst="rect">
            <a:avLst/>
          </a:prstGeom>
        </p:spPr>
      </p:pic>
      <p:pic>
        <p:nvPicPr>
          <p:cNvPr id="10" name="Picture 9">
            <a:extLst>
              <a:ext uri="{FF2B5EF4-FFF2-40B4-BE49-F238E27FC236}">
                <a16:creationId xmlns:a16="http://schemas.microsoft.com/office/drawing/2014/main" id="{972BEA2B-9397-80BE-10C9-D4E0BD69340C}"/>
              </a:ext>
            </a:extLst>
          </p:cNvPr>
          <p:cNvPicPr>
            <a:picLocks noChangeAspect="1"/>
          </p:cNvPicPr>
          <p:nvPr/>
        </p:nvPicPr>
        <p:blipFill>
          <a:blip r:embed="rId4"/>
          <a:stretch>
            <a:fillRect/>
          </a:stretch>
        </p:blipFill>
        <p:spPr>
          <a:xfrm>
            <a:off x="5876855" y="2976286"/>
            <a:ext cx="1832628" cy="2347049"/>
          </a:xfrm>
          <a:prstGeom prst="rect">
            <a:avLst/>
          </a:prstGeom>
        </p:spPr>
      </p:pic>
    </p:spTree>
    <p:extLst>
      <p:ext uri="{BB962C8B-B14F-4D97-AF65-F5344CB8AC3E}">
        <p14:creationId xmlns:p14="http://schemas.microsoft.com/office/powerpoint/2010/main" val="762594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CFB318-C52D-16FB-9612-AC240798F259}"/>
              </a:ext>
            </a:extLst>
          </p:cNvPr>
          <p:cNvSpPr>
            <a:spLocks noGrp="1"/>
          </p:cNvSpPr>
          <p:nvPr>
            <p:ph type="body" sz="quarter" idx="10"/>
          </p:nvPr>
        </p:nvSpPr>
        <p:spPr>
          <a:xfrm>
            <a:off x="1369612" y="2292630"/>
            <a:ext cx="6528518" cy="3106972"/>
          </a:xfrm>
        </p:spPr>
        <p:txBody>
          <a:bodyPr anchor="ctr"/>
          <a:lstStyle/>
          <a:p>
            <a:r>
              <a:rPr lang="en-US" sz="1350" dirty="0"/>
              <a:t>SOP Development</a:t>
            </a:r>
          </a:p>
          <a:p>
            <a:pPr lvl="1"/>
            <a:r>
              <a:rPr lang="en-US" sz="1050" b="0" dirty="0"/>
              <a:t>Finance</a:t>
            </a:r>
          </a:p>
          <a:p>
            <a:pPr lvl="1"/>
            <a:r>
              <a:rPr lang="en-US" sz="1050" b="0" dirty="0"/>
              <a:t>Process &amp; Procedures for funding applications &amp; RFPs</a:t>
            </a:r>
          </a:p>
          <a:p>
            <a:r>
              <a:rPr lang="en-US" sz="1350" dirty="0"/>
              <a:t>Request for Proposal </a:t>
            </a:r>
            <a:r>
              <a:rPr lang="en-US" sz="1350" b="0" dirty="0"/>
              <a:t>(RFP) for Re-Entry Funding slated to release in Spring 2026</a:t>
            </a:r>
          </a:p>
          <a:p>
            <a:r>
              <a:rPr lang="en-US" sz="1350" dirty="0"/>
              <a:t>Focus on Equity</a:t>
            </a:r>
            <a:r>
              <a:rPr lang="en-US" sz="1350" b="0" dirty="0"/>
              <a:t>: Directing resources to historically marginalized communities that have been disproportionately affected by the overdose epidemic, including people of color and those experiencing homelessness.</a:t>
            </a:r>
          </a:p>
          <a:p>
            <a:r>
              <a:rPr lang="en-US" sz="1350" dirty="0"/>
              <a:t>Long-Term Planning</a:t>
            </a:r>
            <a:r>
              <a:rPr lang="en-US" sz="1350" b="0" dirty="0"/>
              <a:t>: Using funds for infrastructure, data support, and sustainable programs rather than one-time, short-term solutions.</a:t>
            </a:r>
          </a:p>
          <a:p>
            <a:r>
              <a:rPr lang="en-US" sz="1350" dirty="0"/>
              <a:t>Collaborative Decision-Making</a:t>
            </a:r>
            <a:r>
              <a:rPr lang="en-US" sz="1350" b="0" dirty="0"/>
              <a:t>: Engaging stakeholders with lived experience, family members, and community-based organizations to shape spending plans.</a:t>
            </a:r>
          </a:p>
          <a:p>
            <a:endParaRPr lang="en-US" sz="1350" b="0" dirty="0"/>
          </a:p>
        </p:txBody>
      </p:sp>
      <p:sp>
        <p:nvSpPr>
          <p:cNvPr id="4" name="Title 3">
            <a:extLst>
              <a:ext uri="{FF2B5EF4-FFF2-40B4-BE49-F238E27FC236}">
                <a16:creationId xmlns:a16="http://schemas.microsoft.com/office/drawing/2014/main" id="{BF08FC57-D7BF-8025-A982-88B88C1D528C}"/>
              </a:ext>
            </a:extLst>
          </p:cNvPr>
          <p:cNvSpPr>
            <a:spLocks noGrp="1"/>
          </p:cNvSpPr>
          <p:nvPr>
            <p:ph type="title"/>
          </p:nvPr>
        </p:nvSpPr>
        <p:spPr/>
        <p:txBody>
          <a:bodyPr/>
          <a:lstStyle/>
          <a:p>
            <a:r>
              <a:rPr lang="en-US"/>
              <a:t>Celebrating Progress and Looking Ahead</a:t>
            </a:r>
          </a:p>
        </p:txBody>
      </p:sp>
    </p:spTree>
    <p:extLst>
      <p:ext uri="{BB962C8B-B14F-4D97-AF65-F5344CB8AC3E}">
        <p14:creationId xmlns:p14="http://schemas.microsoft.com/office/powerpoint/2010/main" val="1787978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E236A8-BF1E-4ABB-4248-3683B92A6ED5}"/>
              </a:ext>
            </a:extLst>
          </p:cNvPr>
          <p:cNvSpPr>
            <a:spLocks noGrp="1"/>
          </p:cNvSpPr>
          <p:nvPr>
            <p:ph type="body" sz="quarter" idx="10"/>
          </p:nvPr>
        </p:nvSpPr>
        <p:spPr/>
        <p:txBody>
          <a:bodyPr/>
          <a:lstStyle/>
          <a:p>
            <a:r>
              <a:rPr lang="en-US" dirty="0">
                <a:latin typeface="Arial"/>
                <a:cs typeface="Arial"/>
              </a:rPr>
              <a:t>NC Opioid Settlement Academy</a:t>
            </a:r>
          </a:p>
          <a:p>
            <a:r>
              <a:rPr lang="en-US" dirty="0">
                <a:latin typeface="Arial"/>
                <a:cs typeface="Arial"/>
              </a:rPr>
              <a:t>Mecklenburg County</a:t>
            </a:r>
          </a:p>
        </p:txBody>
      </p:sp>
      <p:sp>
        <p:nvSpPr>
          <p:cNvPr id="3" name="Text Placeholder 2">
            <a:extLst>
              <a:ext uri="{FF2B5EF4-FFF2-40B4-BE49-F238E27FC236}">
                <a16:creationId xmlns:a16="http://schemas.microsoft.com/office/drawing/2014/main" id="{F86D04FA-67F0-EF28-E481-CDABC69E5F53}"/>
              </a:ext>
            </a:extLst>
          </p:cNvPr>
          <p:cNvSpPr>
            <a:spLocks noGrp="1"/>
          </p:cNvSpPr>
          <p:nvPr>
            <p:ph type="body" sz="quarter" idx="11"/>
          </p:nvPr>
        </p:nvSpPr>
        <p:spPr/>
        <p:txBody>
          <a:bodyPr/>
          <a:lstStyle/>
          <a:p>
            <a:r>
              <a:rPr lang="en-US" dirty="0">
                <a:latin typeface="Arial"/>
                <a:cs typeface="Arial"/>
              </a:rPr>
              <a:t>Marcus Boyd, LCMHCS, LPCS, LCAS, CCS</a:t>
            </a:r>
            <a:endParaRPr lang="en-US" dirty="0"/>
          </a:p>
        </p:txBody>
      </p:sp>
      <p:sp>
        <p:nvSpPr>
          <p:cNvPr id="4" name="Text Placeholder 3">
            <a:extLst>
              <a:ext uri="{FF2B5EF4-FFF2-40B4-BE49-F238E27FC236}">
                <a16:creationId xmlns:a16="http://schemas.microsoft.com/office/drawing/2014/main" id="{CE71E0AA-E4EE-C783-8B15-941607520693}"/>
              </a:ext>
            </a:extLst>
          </p:cNvPr>
          <p:cNvSpPr>
            <a:spLocks noGrp="1"/>
          </p:cNvSpPr>
          <p:nvPr>
            <p:ph type="body" sz="quarter" idx="12"/>
          </p:nvPr>
        </p:nvSpPr>
        <p:spPr/>
        <p:txBody>
          <a:bodyPr/>
          <a:lstStyle/>
          <a:p>
            <a:r>
              <a:rPr lang="en-US" dirty="0">
                <a:latin typeface="Arial"/>
                <a:cs typeface="Arial"/>
              </a:rPr>
              <a:t>March 27, 2026</a:t>
            </a:r>
            <a:endParaRPr lang="en-US" dirty="0"/>
          </a:p>
        </p:txBody>
      </p:sp>
      <p:pic>
        <p:nvPicPr>
          <p:cNvPr id="6" name="Picture 5">
            <a:extLst>
              <a:ext uri="{FF2B5EF4-FFF2-40B4-BE49-F238E27FC236}">
                <a16:creationId xmlns:a16="http://schemas.microsoft.com/office/drawing/2014/main" id="{FE410886-8375-E580-F106-68524C4349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5963" y="857250"/>
            <a:ext cx="1981200" cy="1371600"/>
          </a:xfrm>
          <a:prstGeom prst="rect">
            <a:avLst/>
          </a:prstGeom>
        </p:spPr>
      </p:pic>
    </p:spTree>
    <p:extLst>
      <p:ext uri="{BB962C8B-B14F-4D97-AF65-F5344CB8AC3E}">
        <p14:creationId xmlns:p14="http://schemas.microsoft.com/office/powerpoint/2010/main" val="187916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2B67B-6267-A7C1-B6AC-9DB008DE88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8351F10-99F8-BB6A-0678-33D45FFE3F71}"/>
              </a:ext>
            </a:extLst>
          </p:cNvPr>
          <p:cNvSpPr>
            <a:spLocks noGrp="1"/>
          </p:cNvSpPr>
          <p:nvPr>
            <p:ph type="body" sz="quarter" idx="10"/>
          </p:nvPr>
        </p:nvSpPr>
        <p:spPr>
          <a:xfrm>
            <a:off x="1369612" y="2292630"/>
            <a:ext cx="6422666" cy="3106972"/>
          </a:xfrm>
        </p:spPr>
        <p:txBody>
          <a:bodyPr/>
          <a:lstStyle/>
          <a:p>
            <a:pPr lvl="0"/>
            <a:r>
              <a:rPr lang="en-US" sz="1500" b="0" dirty="0"/>
              <a:t>Mecklenburg County is one of the nation’s fastest‑growing communities, adding ~157 residents per day and reaching </a:t>
            </a:r>
            <a:r>
              <a:rPr lang="en-US" sz="1500" b="0" dirty="0" err="1"/>
              <a:t>1.2M</a:t>
            </a:r>
            <a:r>
              <a:rPr lang="en-US" sz="1500" b="0" dirty="0"/>
              <a:t> people in 2024.</a:t>
            </a:r>
          </a:p>
          <a:p>
            <a:pPr lvl="0"/>
            <a:r>
              <a:rPr lang="en-US" sz="1500" b="0" dirty="0"/>
              <a:t>“One Meck” reflects our unified, resident‑centered approach to equitable services.</a:t>
            </a:r>
          </a:p>
          <a:p>
            <a:pPr lvl="0"/>
            <a:r>
              <a:rPr lang="en-US" sz="1500" b="0" dirty="0"/>
              <a:t>Meck Dec Day (May 20) honors the county’s early independence tradition and the “hornet’s nest” legacy.</a:t>
            </a:r>
          </a:p>
          <a:p>
            <a:pPr lvl="0"/>
            <a:r>
              <a:rPr lang="en-US" sz="1500" b="0" dirty="0"/>
              <a:t>The Mecklenburg County Detention Center (Central) houses over 1,900 inmates and is the largest pre‑trial facility in the Carolinas.</a:t>
            </a:r>
          </a:p>
          <a:p>
            <a:pPr lvl="0"/>
            <a:r>
              <a:rPr lang="en-US" sz="1500" b="0" dirty="0"/>
              <a:t>From 2020–2024, overdose deaths averaged ~24 per 100,000, peaking near 30 in 2023, with disproportionate impacts on African American and Hispanic residents.</a:t>
            </a:r>
          </a:p>
          <a:p>
            <a:endParaRPr lang="en-US" sz="1500" b="0" dirty="0"/>
          </a:p>
        </p:txBody>
      </p:sp>
      <p:sp>
        <p:nvSpPr>
          <p:cNvPr id="9" name="Text Placeholder 8">
            <a:extLst>
              <a:ext uri="{FF2B5EF4-FFF2-40B4-BE49-F238E27FC236}">
                <a16:creationId xmlns:a16="http://schemas.microsoft.com/office/drawing/2014/main" id="{1B40055C-9AF0-96E2-E1C4-C672EE8C08F1}"/>
              </a:ext>
            </a:extLst>
          </p:cNvPr>
          <p:cNvSpPr>
            <a:spLocks noGrp="1"/>
          </p:cNvSpPr>
          <p:nvPr>
            <p:ph type="body" sz="quarter" idx="11"/>
          </p:nvPr>
        </p:nvSpPr>
        <p:spPr/>
        <p:txBody>
          <a:bodyPr/>
          <a:lstStyle/>
          <a:p>
            <a:endParaRPr lang="en-US"/>
          </a:p>
        </p:txBody>
      </p:sp>
      <p:sp>
        <p:nvSpPr>
          <p:cNvPr id="2" name="Title 1">
            <a:extLst>
              <a:ext uri="{FF2B5EF4-FFF2-40B4-BE49-F238E27FC236}">
                <a16:creationId xmlns:a16="http://schemas.microsoft.com/office/drawing/2014/main" id="{D3BED928-E956-BE20-DC6D-230DFA03D07B}"/>
              </a:ext>
            </a:extLst>
          </p:cNvPr>
          <p:cNvSpPr>
            <a:spLocks noGrp="1"/>
          </p:cNvSpPr>
          <p:nvPr>
            <p:ph type="title"/>
          </p:nvPr>
        </p:nvSpPr>
        <p:spPr>
          <a:xfrm>
            <a:off x="1369612" y="1812568"/>
            <a:ext cx="6422666" cy="411480"/>
          </a:xfrm>
        </p:spPr>
        <p:txBody>
          <a:bodyPr/>
          <a:lstStyle/>
          <a:p>
            <a:r>
              <a:rPr lang="en-US" dirty="0"/>
              <a:t>Mecklenburg County</a:t>
            </a:r>
          </a:p>
        </p:txBody>
      </p:sp>
    </p:spTree>
    <p:extLst>
      <p:ext uri="{BB962C8B-B14F-4D97-AF65-F5344CB8AC3E}">
        <p14:creationId xmlns:p14="http://schemas.microsoft.com/office/powerpoint/2010/main" val="3188565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2B9405-0AF1-A4EE-3F36-74434827C1DB}"/>
              </a:ext>
            </a:extLst>
          </p:cNvPr>
          <p:cNvSpPr>
            <a:spLocks noGrp="1"/>
          </p:cNvSpPr>
          <p:nvPr>
            <p:ph type="title"/>
          </p:nvPr>
        </p:nvSpPr>
        <p:spPr/>
        <p:txBody>
          <a:bodyPr/>
          <a:lstStyle/>
          <a:p>
            <a:r>
              <a:rPr lang="en-US" dirty="0"/>
              <a:t>Meet our Academy team!</a:t>
            </a:r>
          </a:p>
        </p:txBody>
      </p:sp>
      <p:sp>
        <p:nvSpPr>
          <p:cNvPr id="5" name="TextBox 4">
            <a:extLst>
              <a:ext uri="{FF2B5EF4-FFF2-40B4-BE49-F238E27FC236}">
                <a16:creationId xmlns:a16="http://schemas.microsoft.com/office/drawing/2014/main" id="{49A04CA7-50F5-D5D4-84C1-F5714180246D}"/>
              </a:ext>
            </a:extLst>
          </p:cNvPr>
          <p:cNvSpPr txBox="1"/>
          <p:nvPr/>
        </p:nvSpPr>
        <p:spPr>
          <a:xfrm>
            <a:off x="1642292" y="2372868"/>
            <a:ext cx="5877306" cy="2977738"/>
          </a:xfrm>
          <a:prstGeom prst="rect">
            <a:avLst/>
          </a:prstGeom>
          <a:noFill/>
        </p:spPr>
        <p:txBody>
          <a:bodyPr wrap="square" rtlCol="0">
            <a:spAutoFit/>
          </a:bodyPr>
          <a:lstStyle/>
          <a:p>
            <a:pPr marL="128588" indent="-128588" defTabSz="385763">
              <a:spcBef>
                <a:spcPts val="675"/>
              </a:spcBef>
              <a:defRPr/>
            </a:pPr>
            <a:r>
              <a:rPr lang="en-US" sz="1350" b="1" dirty="0">
                <a:solidFill>
                  <a:srgbClr val="003B70"/>
                </a:solidFill>
                <a:latin typeface="Arial" panose="020B0604020202020204" pitchFamily="34" charset="0"/>
                <a:cs typeface="Arial" panose="020B0604020202020204" pitchFamily="34" charset="0"/>
              </a:rPr>
              <a:t>MCSO – Detention Programs </a:t>
            </a:r>
          </a:p>
          <a:p>
            <a:pPr marL="128588" indent="-128588" defTabSz="385763">
              <a:spcBef>
                <a:spcPts val="675"/>
              </a:spcBef>
              <a:defRPr/>
            </a:pPr>
            <a:r>
              <a:rPr lang="en-US" sz="1350" dirty="0">
                <a:solidFill>
                  <a:srgbClr val="003B70"/>
                </a:solidFill>
                <a:latin typeface="Arial" panose="020B0604020202020204" pitchFamily="34" charset="0"/>
                <a:cs typeface="Arial" panose="020B0604020202020204" pitchFamily="34" charset="0"/>
              </a:rPr>
              <a:t>• Dorian Johnson — Detention Program Director </a:t>
            </a:r>
          </a:p>
          <a:p>
            <a:pPr marL="128588" indent="-128588" defTabSz="385763">
              <a:spcBef>
                <a:spcPts val="675"/>
              </a:spcBef>
              <a:defRPr/>
            </a:pPr>
            <a:r>
              <a:rPr lang="en-US" sz="1350" dirty="0">
                <a:solidFill>
                  <a:srgbClr val="003B70"/>
                </a:solidFill>
                <a:latin typeface="Arial" panose="020B0604020202020204" pitchFamily="34" charset="0"/>
                <a:cs typeface="Arial" panose="020B0604020202020204" pitchFamily="34" charset="0"/>
              </a:rPr>
              <a:t>• Evelyn McGill — Assistant Director</a:t>
            </a:r>
          </a:p>
          <a:p>
            <a:pPr marL="128588" indent="-128588" defTabSz="385763">
              <a:spcBef>
                <a:spcPts val="675"/>
              </a:spcBef>
              <a:defRPr/>
            </a:pPr>
            <a:r>
              <a:rPr lang="en-US" sz="1350" b="1" dirty="0">
                <a:solidFill>
                  <a:srgbClr val="003B70"/>
                </a:solidFill>
                <a:latin typeface="Arial" panose="020B0604020202020204" pitchFamily="34" charset="0"/>
                <a:cs typeface="Arial" panose="020B0604020202020204" pitchFamily="34" charset="0"/>
              </a:rPr>
              <a:t>Mecklenburg County Public Health – OD2A </a:t>
            </a:r>
          </a:p>
          <a:p>
            <a:pPr marL="128588" indent="-128588" defTabSz="385763">
              <a:spcBef>
                <a:spcPts val="675"/>
              </a:spcBef>
              <a:defRPr/>
            </a:pPr>
            <a:r>
              <a:rPr lang="en-US" sz="1350" dirty="0">
                <a:solidFill>
                  <a:srgbClr val="003B70"/>
                </a:solidFill>
                <a:latin typeface="Arial" panose="020B0604020202020204" pitchFamily="34" charset="0"/>
                <a:cs typeface="Arial" panose="020B0604020202020204" pitchFamily="34" charset="0"/>
              </a:rPr>
              <a:t>• Tyler Green — Senior Program Manager </a:t>
            </a:r>
          </a:p>
          <a:p>
            <a:pPr marL="128588" indent="-128588" defTabSz="385763">
              <a:spcBef>
                <a:spcPts val="675"/>
              </a:spcBef>
              <a:defRPr/>
            </a:pPr>
            <a:r>
              <a:rPr lang="en-US" sz="1350" dirty="0">
                <a:solidFill>
                  <a:srgbClr val="003B70"/>
                </a:solidFill>
                <a:latin typeface="Arial" panose="020B0604020202020204" pitchFamily="34" charset="0"/>
                <a:cs typeface="Arial" panose="020B0604020202020204" pitchFamily="34" charset="0"/>
              </a:rPr>
              <a:t>• Dr. Starr Peña Johnson — Program Coordinator </a:t>
            </a:r>
          </a:p>
          <a:p>
            <a:pPr marL="128588" indent="-128588" defTabSz="385763">
              <a:spcBef>
                <a:spcPts val="675"/>
              </a:spcBef>
              <a:defRPr/>
            </a:pPr>
            <a:r>
              <a:rPr lang="en-US" sz="1350" dirty="0">
                <a:solidFill>
                  <a:srgbClr val="003B70"/>
                </a:solidFill>
                <a:latin typeface="Arial" panose="020B0604020202020204" pitchFamily="34" charset="0"/>
                <a:cs typeface="Arial" panose="020B0604020202020204" pitchFamily="34" charset="0"/>
              </a:rPr>
              <a:t>• Marcus Boyd — Opioid Settlement Program Manager</a:t>
            </a:r>
          </a:p>
          <a:p>
            <a:pPr marL="128588" indent="-128588" defTabSz="385763">
              <a:spcBef>
                <a:spcPts val="675"/>
              </a:spcBef>
              <a:defRPr/>
            </a:pPr>
            <a:r>
              <a:rPr lang="en-US" sz="1350" b="1" dirty="0">
                <a:solidFill>
                  <a:srgbClr val="003B70"/>
                </a:solidFill>
                <a:latin typeface="Arial" panose="020B0604020202020204" pitchFamily="34" charset="0"/>
                <a:cs typeface="Arial" panose="020B0604020202020204" pitchFamily="34" charset="0"/>
              </a:rPr>
              <a:t>Community &amp; Justice Partners </a:t>
            </a:r>
          </a:p>
          <a:p>
            <a:pPr marL="128588" indent="-128588" defTabSz="385763">
              <a:spcBef>
                <a:spcPts val="675"/>
              </a:spcBef>
              <a:defRPr/>
            </a:pPr>
            <a:r>
              <a:rPr lang="en-US" sz="1350" b="1" dirty="0">
                <a:solidFill>
                  <a:srgbClr val="003B70"/>
                </a:solidFill>
                <a:latin typeface="Arial" panose="020B0604020202020204" pitchFamily="34" charset="0"/>
                <a:cs typeface="Arial" panose="020B0604020202020204" pitchFamily="34" charset="0"/>
              </a:rPr>
              <a:t>• </a:t>
            </a:r>
            <a:r>
              <a:rPr lang="en-US" sz="1350" dirty="0">
                <a:solidFill>
                  <a:srgbClr val="003B70"/>
                </a:solidFill>
                <a:latin typeface="Arial" panose="020B0604020202020204" pitchFamily="34" charset="0"/>
                <a:cs typeface="Arial" panose="020B0604020202020204" pitchFamily="34" charset="0"/>
              </a:rPr>
              <a:t>James Searcy — Certified Front‑End Reentry SME, Listening First NC </a:t>
            </a:r>
          </a:p>
          <a:p>
            <a:pPr marL="128588" indent="-128588" defTabSz="385763">
              <a:spcBef>
                <a:spcPts val="675"/>
              </a:spcBef>
              <a:defRPr/>
            </a:pPr>
            <a:r>
              <a:rPr lang="en-US" sz="1350" dirty="0">
                <a:solidFill>
                  <a:srgbClr val="003B70"/>
                </a:solidFill>
                <a:latin typeface="Arial" panose="020B0604020202020204" pitchFamily="34" charset="0"/>
                <a:cs typeface="Arial" panose="020B0604020202020204" pitchFamily="34" charset="0"/>
              </a:rPr>
              <a:t>• Dr. Stephen Strzelecki — Clinical Director, Forensic Evaluation Unit, CJS</a:t>
            </a:r>
          </a:p>
        </p:txBody>
      </p:sp>
    </p:spTree>
    <p:extLst>
      <p:ext uri="{BB962C8B-B14F-4D97-AF65-F5344CB8AC3E}">
        <p14:creationId xmlns:p14="http://schemas.microsoft.com/office/powerpoint/2010/main" val="2486432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55FCD4-C264-665A-B29B-390D04819E1D}"/>
              </a:ext>
            </a:extLst>
          </p:cNvPr>
          <p:cNvSpPr>
            <a:spLocks noGrp="1"/>
          </p:cNvSpPr>
          <p:nvPr>
            <p:ph type="body" sz="quarter" idx="10"/>
          </p:nvPr>
        </p:nvSpPr>
        <p:spPr>
          <a:xfrm>
            <a:off x="1360667" y="2295530"/>
            <a:ext cx="6422666" cy="3106972"/>
          </a:xfrm>
        </p:spPr>
        <p:txBody>
          <a:bodyPr anchor="ctr"/>
          <a:lstStyle/>
          <a:p>
            <a:pPr>
              <a:buFont typeface="Arial" panose="020B0604020202020204" pitchFamily="34" charset="0"/>
              <a:buChar char="•"/>
            </a:pPr>
            <a:r>
              <a:rPr lang="en-US" sz="1350" b="0" dirty="0"/>
              <a:t>In 2025, Mecklenburg County launched its first full‑scale MAT program inside the detention center using opioid settlement funds.</a:t>
            </a:r>
          </a:p>
          <a:p>
            <a:pPr>
              <a:buFont typeface="Arial" panose="020B0604020202020204" pitchFamily="34" charset="0"/>
              <a:buChar char="•"/>
            </a:pPr>
            <a:r>
              <a:rPr lang="en-US" sz="1350" b="0" dirty="0"/>
              <a:t>Before this, individuals leaving custody had no structured way to continue treatment — creating a high‑risk gap at release.</a:t>
            </a:r>
          </a:p>
          <a:p>
            <a:pPr>
              <a:buFont typeface="Arial" panose="020B0604020202020204" pitchFamily="34" charset="0"/>
              <a:buChar char="•"/>
            </a:pPr>
            <a:r>
              <a:rPr lang="en-US" sz="1350" b="0" dirty="0"/>
              <a:t>Our reentry strategy directly addresses that gap by building a bridge from detention to community care.</a:t>
            </a:r>
          </a:p>
          <a:p>
            <a:pPr>
              <a:buFont typeface="Arial" panose="020B0604020202020204" pitchFamily="34" charset="0"/>
              <a:buChar char="•"/>
            </a:pPr>
            <a:r>
              <a:rPr lang="en-US" sz="1350" b="0" dirty="0"/>
              <a:t>The goal is simple: keep people connected, supported, and alive during the most vulnerable transition point.</a:t>
            </a:r>
          </a:p>
        </p:txBody>
      </p:sp>
      <p:sp>
        <p:nvSpPr>
          <p:cNvPr id="4" name="Title 3">
            <a:extLst>
              <a:ext uri="{FF2B5EF4-FFF2-40B4-BE49-F238E27FC236}">
                <a16:creationId xmlns:a16="http://schemas.microsoft.com/office/drawing/2014/main" id="{04CE1738-98E5-E070-2EEA-990BE7B0DA2E}"/>
              </a:ext>
            </a:extLst>
          </p:cNvPr>
          <p:cNvSpPr>
            <a:spLocks noGrp="1"/>
          </p:cNvSpPr>
          <p:nvPr>
            <p:ph type="title"/>
          </p:nvPr>
        </p:nvSpPr>
        <p:spPr/>
        <p:txBody>
          <a:bodyPr/>
          <a:lstStyle/>
          <a:p>
            <a:r>
              <a:rPr lang="en-US" dirty="0"/>
              <a:t>Reentry Services</a:t>
            </a:r>
          </a:p>
        </p:txBody>
      </p:sp>
    </p:spTree>
    <p:extLst>
      <p:ext uri="{BB962C8B-B14F-4D97-AF65-F5344CB8AC3E}">
        <p14:creationId xmlns:p14="http://schemas.microsoft.com/office/powerpoint/2010/main" val="56211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72509F-6AE5-5B68-67FD-D80B5BCE934C}"/>
              </a:ext>
            </a:extLst>
          </p:cNvPr>
          <p:cNvSpPr>
            <a:spLocks noGrp="1"/>
          </p:cNvSpPr>
          <p:nvPr>
            <p:ph type="body" sz="quarter" idx="10"/>
          </p:nvPr>
        </p:nvSpPr>
        <p:spPr/>
        <p:txBody>
          <a:bodyPr anchor="ctr"/>
          <a:lstStyle/>
          <a:p>
            <a:pPr marL="0" indent="0">
              <a:buNone/>
            </a:pPr>
            <a:r>
              <a:rPr lang="en-US" sz="1200" i="1" dirty="0"/>
              <a:t>“By linking residents to treatment, housing, employment, healthcare and recovery support upon reentry, we create pathways to stability that benefit individuals, families, and neighborhoods.</a:t>
            </a:r>
            <a:r>
              <a:rPr lang="en-US" sz="1200" b="0" i="1" dirty="0"/>
              <a:t>”</a:t>
            </a:r>
          </a:p>
          <a:p>
            <a:pPr marL="0" indent="0" algn="ctr">
              <a:buNone/>
            </a:pPr>
            <a:endParaRPr lang="en-US" sz="1200" b="0" i="1" dirty="0"/>
          </a:p>
          <a:p>
            <a:pPr>
              <a:spcBef>
                <a:spcPts val="0"/>
              </a:spcBef>
            </a:pPr>
            <a:r>
              <a:rPr lang="en-US" sz="1350" b="0" dirty="0"/>
              <a:t>A measurable decrease in overdose incidents across the county.</a:t>
            </a:r>
          </a:p>
          <a:p>
            <a:pPr marL="0" indent="0">
              <a:spcBef>
                <a:spcPts val="0"/>
              </a:spcBef>
              <a:buNone/>
            </a:pPr>
            <a:endParaRPr lang="en-US" sz="1350" b="0" dirty="0"/>
          </a:p>
          <a:p>
            <a:pPr>
              <a:spcBef>
                <a:spcPts val="0"/>
              </a:spcBef>
            </a:pPr>
            <a:r>
              <a:rPr lang="en-US" sz="1350" b="0" dirty="0"/>
              <a:t>Improved access to coordinated, evidence‑based services through our specialized vendor network.</a:t>
            </a:r>
          </a:p>
          <a:p>
            <a:pPr>
              <a:spcBef>
                <a:spcPts val="0"/>
              </a:spcBef>
            </a:pPr>
            <a:endParaRPr lang="en-US" sz="1350" b="0" dirty="0"/>
          </a:p>
          <a:p>
            <a:pPr>
              <a:spcBef>
                <a:spcPts val="0"/>
              </a:spcBef>
            </a:pPr>
            <a:r>
              <a:rPr lang="en-US" sz="1350" b="0" dirty="0"/>
              <a:t>Stronger engagement and support for individuals at highest risk, leading to earlier intervention and fewer crises.</a:t>
            </a:r>
          </a:p>
          <a:p>
            <a:pPr>
              <a:spcBef>
                <a:spcPts val="0"/>
              </a:spcBef>
            </a:pPr>
            <a:endParaRPr lang="en-US" sz="1350" b="0" dirty="0"/>
          </a:p>
          <a:p>
            <a:pPr>
              <a:spcBef>
                <a:spcPts val="0"/>
              </a:spcBef>
            </a:pPr>
            <a:r>
              <a:rPr lang="en-US" sz="1350" b="0" dirty="0"/>
              <a:t>To support that goal, we’re building a dedicated vendor network focused on evidence‑based strategies and coordinated activities that directly address the drivers of overdose.</a:t>
            </a:r>
            <a:endParaRPr lang="en-US" sz="1350" dirty="0"/>
          </a:p>
        </p:txBody>
      </p:sp>
      <p:sp>
        <p:nvSpPr>
          <p:cNvPr id="4" name="Title 3">
            <a:extLst>
              <a:ext uri="{FF2B5EF4-FFF2-40B4-BE49-F238E27FC236}">
                <a16:creationId xmlns:a16="http://schemas.microsoft.com/office/drawing/2014/main" id="{9C8F4749-55BF-8D53-B145-3638CFA1B3E5}"/>
              </a:ext>
            </a:extLst>
          </p:cNvPr>
          <p:cNvSpPr>
            <a:spLocks noGrp="1"/>
          </p:cNvSpPr>
          <p:nvPr>
            <p:ph type="title"/>
          </p:nvPr>
        </p:nvSpPr>
        <p:spPr/>
        <p:txBody>
          <a:bodyPr/>
          <a:lstStyle/>
          <a:p>
            <a:r>
              <a:rPr lang="en-US" dirty="0"/>
              <a:t>Hopes for Our County</a:t>
            </a:r>
          </a:p>
        </p:txBody>
      </p:sp>
    </p:spTree>
    <p:extLst>
      <p:ext uri="{BB962C8B-B14F-4D97-AF65-F5344CB8AC3E}">
        <p14:creationId xmlns:p14="http://schemas.microsoft.com/office/powerpoint/2010/main" val="1620774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5EE39F-777B-CA46-3703-6B2C197D5412}"/>
              </a:ext>
            </a:extLst>
          </p:cNvPr>
          <p:cNvSpPr>
            <a:spLocks noGrp="1"/>
          </p:cNvSpPr>
          <p:nvPr>
            <p:ph type="body" sz="quarter" idx="10"/>
          </p:nvPr>
        </p:nvSpPr>
        <p:spPr/>
        <p:txBody>
          <a:bodyPr anchor="ctr"/>
          <a:lstStyle/>
          <a:p>
            <a:pPr marL="0" indent="0">
              <a:lnSpc>
                <a:spcPct val="115000"/>
              </a:lnSpc>
              <a:spcBef>
                <a:spcPts val="0"/>
              </a:spcBef>
              <a:spcAft>
                <a:spcPts val="600"/>
              </a:spcAft>
              <a:buNone/>
            </a:pPr>
            <a:r>
              <a:rPr lang="en-US" sz="1350" kern="100" dirty="0">
                <a:ea typeface="Aptos" panose="020B0004020202020204" pitchFamily="34" charset="0"/>
              </a:rPr>
              <a:t>Challenge</a:t>
            </a:r>
            <a:r>
              <a:rPr lang="en-US" sz="1350" b="0" kern="100" dirty="0">
                <a:ea typeface="Aptos" panose="020B0004020202020204" pitchFamily="34" charset="0"/>
              </a:rPr>
              <a:t>: Multiple partners working across different parts of the system leads to slow, inconsistent coordination. </a:t>
            </a:r>
          </a:p>
          <a:p>
            <a:pPr marL="0" indent="0">
              <a:lnSpc>
                <a:spcPct val="115000"/>
              </a:lnSpc>
              <a:spcBef>
                <a:spcPts val="0"/>
              </a:spcBef>
              <a:spcAft>
                <a:spcPts val="600"/>
              </a:spcAft>
              <a:buNone/>
            </a:pPr>
            <a:r>
              <a:rPr lang="en-US" sz="1350" kern="100" dirty="0">
                <a:ea typeface="Aptos" panose="020B0004020202020204" pitchFamily="34" charset="0"/>
              </a:rPr>
              <a:t>Solution</a:t>
            </a:r>
            <a:r>
              <a:rPr lang="en-US" sz="1350" b="0" kern="100" dirty="0">
                <a:ea typeface="Aptos" panose="020B0004020202020204" pitchFamily="34" charset="0"/>
              </a:rPr>
              <a:t>: A structured vendor network with clear expectations, shared data practices, and regular communication.</a:t>
            </a:r>
          </a:p>
          <a:p>
            <a:pPr marL="0" indent="0">
              <a:lnSpc>
                <a:spcPct val="115000"/>
              </a:lnSpc>
              <a:spcBef>
                <a:spcPts val="0"/>
              </a:spcBef>
              <a:spcAft>
                <a:spcPts val="600"/>
              </a:spcAft>
              <a:buNone/>
            </a:pPr>
            <a:endParaRPr lang="en-US" sz="1350" b="0" kern="100" dirty="0">
              <a:ea typeface="Aptos" panose="020B0004020202020204" pitchFamily="34" charset="0"/>
            </a:endParaRPr>
          </a:p>
          <a:p>
            <a:pPr marL="0" indent="0">
              <a:lnSpc>
                <a:spcPct val="115000"/>
              </a:lnSpc>
              <a:spcBef>
                <a:spcPts val="0"/>
              </a:spcBef>
              <a:spcAft>
                <a:spcPts val="600"/>
              </a:spcAft>
              <a:buNone/>
            </a:pPr>
            <a:r>
              <a:rPr lang="en-US" sz="1350" kern="100" dirty="0">
                <a:ea typeface="Aptos" panose="020B0004020202020204" pitchFamily="34" charset="0"/>
              </a:rPr>
              <a:t>Challenge</a:t>
            </a:r>
            <a:r>
              <a:rPr lang="en-US" sz="1350" b="0" kern="100" dirty="0">
                <a:ea typeface="Aptos" panose="020B0004020202020204" pitchFamily="34" charset="0"/>
              </a:rPr>
              <a:t>: Reaching people at highest risk before an overdose occurs.</a:t>
            </a:r>
          </a:p>
          <a:p>
            <a:pPr marL="0" indent="0">
              <a:lnSpc>
                <a:spcPct val="115000"/>
              </a:lnSpc>
              <a:spcBef>
                <a:spcPts val="0"/>
              </a:spcBef>
              <a:spcAft>
                <a:spcPts val="600"/>
              </a:spcAft>
              <a:buNone/>
            </a:pPr>
            <a:r>
              <a:rPr lang="en-US" sz="1350" kern="100" dirty="0">
                <a:ea typeface="Aptos" panose="020B0004020202020204" pitchFamily="34" charset="0"/>
              </a:rPr>
              <a:t>Solution</a:t>
            </a:r>
            <a:r>
              <a:rPr lang="en-US" sz="1350" b="0" kern="100" dirty="0">
                <a:ea typeface="Aptos" panose="020B0004020202020204" pitchFamily="34" charset="0"/>
              </a:rPr>
              <a:t>: Expanded outreach capacity, evidence‑based engagement, and smoother referral pathways.</a:t>
            </a:r>
          </a:p>
        </p:txBody>
      </p:sp>
      <p:sp>
        <p:nvSpPr>
          <p:cNvPr id="4" name="Title 3">
            <a:extLst>
              <a:ext uri="{FF2B5EF4-FFF2-40B4-BE49-F238E27FC236}">
                <a16:creationId xmlns:a16="http://schemas.microsoft.com/office/drawing/2014/main" id="{1AEF4B4F-BD76-636E-2C6C-75B6DB344333}"/>
              </a:ext>
            </a:extLst>
          </p:cNvPr>
          <p:cNvSpPr>
            <a:spLocks noGrp="1"/>
          </p:cNvSpPr>
          <p:nvPr>
            <p:ph type="title"/>
          </p:nvPr>
        </p:nvSpPr>
        <p:spPr/>
        <p:txBody>
          <a:bodyPr/>
          <a:lstStyle/>
          <a:p>
            <a:r>
              <a:rPr lang="en-US" dirty="0"/>
              <a:t>Challenges and Solutions</a:t>
            </a:r>
          </a:p>
        </p:txBody>
      </p:sp>
    </p:spTree>
    <p:extLst>
      <p:ext uri="{BB962C8B-B14F-4D97-AF65-F5344CB8AC3E}">
        <p14:creationId xmlns:p14="http://schemas.microsoft.com/office/powerpoint/2010/main" val="4266690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B1FA2E-CD41-D4E7-59D4-C3270E47C417}"/>
              </a:ext>
            </a:extLst>
          </p:cNvPr>
          <p:cNvSpPr>
            <a:spLocks noGrp="1"/>
          </p:cNvSpPr>
          <p:nvPr>
            <p:ph type="title"/>
          </p:nvPr>
        </p:nvSpPr>
        <p:spPr/>
        <p:txBody>
          <a:bodyPr/>
          <a:lstStyle/>
          <a:p>
            <a:r>
              <a:rPr lang="en-US" dirty="0"/>
              <a:t>NC Opioid Settlement Academy Experience</a:t>
            </a:r>
          </a:p>
        </p:txBody>
      </p:sp>
      <p:pic>
        <p:nvPicPr>
          <p:cNvPr id="2050" name="ymail_attachmentId67850977-c93c-485c-aee8-de5c96841909">
            <a:extLst>
              <a:ext uri="{FF2B5EF4-FFF2-40B4-BE49-F238E27FC236}">
                <a16:creationId xmlns:a16="http://schemas.microsoft.com/office/drawing/2014/main" id="{332A6F92-DC90-9289-34A2-1884D54435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1" y="2558035"/>
            <a:ext cx="3316531" cy="2487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Placeholder 1">
            <a:extLst>
              <a:ext uri="{FF2B5EF4-FFF2-40B4-BE49-F238E27FC236}">
                <a16:creationId xmlns:a16="http://schemas.microsoft.com/office/drawing/2014/main" id="{BC11984F-E39D-7242-834B-FFE99085B0CC}"/>
              </a:ext>
            </a:extLst>
          </p:cNvPr>
          <p:cNvSpPr>
            <a:spLocks noGrp="1"/>
          </p:cNvSpPr>
          <p:nvPr>
            <p:ph type="body" sz="quarter" idx="10"/>
          </p:nvPr>
        </p:nvSpPr>
        <p:spPr>
          <a:xfrm>
            <a:off x="1369614" y="2346722"/>
            <a:ext cx="3134201" cy="3106341"/>
          </a:xfrm>
        </p:spPr>
        <p:txBody>
          <a:bodyPr anchor="ctr"/>
          <a:lstStyle/>
          <a:p>
            <a:pPr marL="257175" indent="-257175">
              <a:lnSpc>
                <a:spcPct val="115000"/>
              </a:lnSpc>
              <a:spcBef>
                <a:spcPts val="0"/>
              </a:spcBef>
              <a:spcAft>
                <a:spcPts val="600"/>
              </a:spcAft>
              <a:buSzPts val="1000"/>
              <a:buFont typeface="Symbol" panose="05050102010706020507" pitchFamily="18" charset="2"/>
              <a:buChar char=""/>
              <a:tabLst>
                <a:tab pos="342900" algn="l"/>
              </a:tabLst>
            </a:pPr>
            <a:r>
              <a:rPr lang="en-US" sz="1350" b="0" kern="100" dirty="0">
                <a:ea typeface="Aptos" panose="020B0004020202020204" pitchFamily="34" charset="0"/>
              </a:rPr>
              <a:t>The Academy gave our team space to focus, align, and clarify what we want to change.</a:t>
            </a:r>
          </a:p>
          <a:p>
            <a:pPr marL="257175" indent="-257175">
              <a:lnSpc>
                <a:spcPct val="115000"/>
              </a:lnSpc>
              <a:spcBef>
                <a:spcPts val="0"/>
              </a:spcBef>
              <a:spcAft>
                <a:spcPts val="600"/>
              </a:spcAft>
              <a:buSzPts val="1000"/>
              <a:buFont typeface="Symbol" panose="05050102010706020507" pitchFamily="18" charset="2"/>
              <a:buChar char=""/>
              <a:tabLst>
                <a:tab pos="342900" algn="l"/>
              </a:tabLst>
            </a:pPr>
            <a:r>
              <a:rPr lang="en-US" sz="1350" b="0" kern="100" dirty="0">
                <a:ea typeface="Aptos" panose="020B0004020202020204" pitchFamily="34" charset="0"/>
              </a:rPr>
              <a:t>Building the Strategy Map helped us see how our efforts connect across systems.</a:t>
            </a:r>
          </a:p>
          <a:p>
            <a:pPr marL="257175" indent="-257175">
              <a:lnSpc>
                <a:spcPct val="115000"/>
              </a:lnSpc>
              <a:spcBef>
                <a:spcPts val="0"/>
              </a:spcBef>
              <a:spcAft>
                <a:spcPts val="600"/>
              </a:spcAft>
              <a:buSzPts val="1000"/>
              <a:buFont typeface="Symbol" panose="05050102010706020507" pitchFamily="18" charset="2"/>
              <a:buChar char=""/>
              <a:tabLst>
                <a:tab pos="342900" algn="l"/>
              </a:tabLst>
            </a:pPr>
            <a:r>
              <a:rPr lang="en-US" sz="1350" b="0" kern="100" dirty="0">
                <a:ea typeface="Aptos" panose="020B0004020202020204" pitchFamily="34" charset="0"/>
              </a:rPr>
              <a:t>Learning from other communities strengthened our direction and motivation.</a:t>
            </a:r>
          </a:p>
        </p:txBody>
      </p:sp>
    </p:spTree>
    <p:extLst>
      <p:ext uri="{BB962C8B-B14F-4D97-AF65-F5344CB8AC3E}">
        <p14:creationId xmlns:p14="http://schemas.microsoft.com/office/powerpoint/2010/main" val="1850808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121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CFB318-C52D-16FB-9612-AC240798F259}"/>
              </a:ext>
            </a:extLst>
          </p:cNvPr>
          <p:cNvSpPr>
            <a:spLocks noGrp="1"/>
          </p:cNvSpPr>
          <p:nvPr>
            <p:ph type="body" sz="quarter" idx="10"/>
          </p:nvPr>
        </p:nvSpPr>
        <p:spPr/>
        <p:txBody>
          <a:bodyPr anchor="ctr"/>
          <a:lstStyle/>
          <a:p>
            <a:pPr marL="257175" indent="-257175">
              <a:lnSpc>
                <a:spcPct val="115000"/>
              </a:lnSpc>
              <a:spcBef>
                <a:spcPts val="0"/>
              </a:spcBef>
              <a:spcAft>
                <a:spcPts val="600"/>
              </a:spcAft>
              <a:buSzPts val="1000"/>
              <a:buFont typeface="Symbol" panose="05050102010706020507" pitchFamily="18" charset="2"/>
              <a:buChar char=""/>
              <a:tabLst>
                <a:tab pos="342900" algn="l"/>
              </a:tabLst>
            </a:pPr>
            <a:r>
              <a:rPr lang="en-US" sz="1350" b="0" kern="100" dirty="0">
                <a:ea typeface="Aptos" panose="020B0004020202020204" pitchFamily="34" charset="0"/>
              </a:rPr>
              <a:t>A key early win is defining our reentry model: pairing an internal detention‑center role with an external community‑based position to support MAT continuity.</a:t>
            </a:r>
          </a:p>
          <a:p>
            <a:pPr marL="257175" indent="-257175">
              <a:lnSpc>
                <a:spcPct val="115000"/>
              </a:lnSpc>
              <a:spcBef>
                <a:spcPts val="0"/>
              </a:spcBef>
              <a:spcAft>
                <a:spcPts val="600"/>
              </a:spcAft>
              <a:buSzPts val="1000"/>
              <a:buFont typeface="Symbol" panose="05050102010706020507" pitchFamily="18" charset="2"/>
              <a:buChar char=""/>
              <a:tabLst>
                <a:tab pos="342900" algn="l"/>
              </a:tabLst>
            </a:pPr>
            <a:r>
              <a:rPr lang="en-US" sz="1350" b="0" kern="100" dirty="0">
                <a:ea typeface="Aptos" panose="020B0004020202020204" pitchFamily="34" charset="0"/>
              </a:rPr>
              <a:t>A shared scope of work emphasizes motivational interviewing for both settings.</a:t>
            </a:r>
          </a:p>
          <a:p>
            <a:pPr marL="257175" indent="-257175">
              <a:lnSpc>
                <a:spcPct val="115000"/>
              </a:lnSpc>
              <a:spcBef>
                <a:spcPts val="0"/>
              </a:spcBef>
              <a:spcAft>
                <a:spcPts val="600"/>
              </a:spcAft>
              <a:buSzPts val="1000"/>
              <a:buFont typeface="Symbol" panose="05050102010706020507" pitchFamily="18" charset="2"/>
              <a:buChar char=""/>
              <a:tabLst>
                <a:tab pos="342900" algn="l"/>
              </a:tabLst>
            </a:pPr>
            <a:r>
              <a:rPr lang="en-US" sz="1350" b="0" kern="100" dirty="0">
                <a:ea typeface="Aptos" panose="020B0004020202020204" pitchFamily="34" charset="0"/>
              </a:rPr>
              <a:t>PORT has been bridging the gap while these roles are established, ensuring no one loses support.</a:t>
            </a:r>
          </a:p>
          <a:p>
            <a:pPr marL="257175" indent="-257175">
              <a:lnSpc>
                <a:spcPct val="115000"/>
              </a:lnSpc>
              <a:spcBef>
                <a:spcPts val="0"/>
              </a:spcBef>
              <a:spcAft>
                <a:spcPts val="600"/>
              </a:spcAft>
              <a:buSzPts val="1000"/>
              <a:buFont typeface="Symbol" panose="05050102010706020507" pitchFamily="18" charset="2"/>
              <a:buChar char=""/>
              <a:tabLst>
                <a:tab pos="342900" algn="l"/>
              </a:tabLst>
            </a:pPr>
            <a:r>
              <a:rPr lang="en-US" sz="1350" b="0" kern="100" dirty="0">
                <a:ea typeface="Aptos" panose="020B0004020202020204" pitchFamily="34" charset="0"/>
              </a:rPr>
              <a:t>We’re ready to move from planning to implementation and continue strengthening our vendor network.</a:t>
            </a:r>
          </a:p>
        </p:txBody>
      </p:sp>
      <p:sp>
        <p:nvSpPr>
          <p:cNvPr id="4" name="Title 3">
            <a:extLst>
              <a:ext uri="{FF2B5EF4-FFF2-40B4-BE49-F238E27FC236}">
                <a16:creationId xmlns:a16="http://schemas.microsoft.com/office/drawing/2014/main" id="{BF08FC57-D7BF-8025-A982-88B88C1D528C}"/>
              </a:ext>
            </a:extLst>
          </p:cNvPr>
          <p:cNvSpPr>
            <a:spLocks noGrp="1"/>
          </p:cNvSpPr>
          <p:nvPr>
            <p:ph type="title"/>
          </p:nvPr>
        </p:nvSpPr>
        <p:spPr/>
        <p:txBody>
          <a:bodyPr/>
          <a:lstStyle/>
          <a:p>
            <a:r>
              <a:rPr lang="en-US" dirty="0"/>
              <a:t>Celebrating Progress and Looking Ahead</a:t>
            </a:r>
          </a:p>
        </p:txBody>
      </p:sp>
    </p:spTree>
    <p:extLst>
      <p:ext uri="{BB962C8B-B14F-4D97-AF65-F5344CB8AC3E}">
        <p14:creationId xmlns:p14="http://schemas.microsoft.com/office/powerpoint/2010/main" val="3214098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6EBFB1-D3CF-553F-3057-4632B521AC59}"/>
              </a:ext>
            </a:extLst>
          </p:cNvPr>
          <p:cNvSpPr>
            <a:spLocks noGrp="1"/>
          </p:cNvSpPr>
          <p:nvPr>
            <p:ph type="body" sz="quarter" idx="10"/>
          </p:nvPr>
        </p:nvSpPr>
        <p:spPr/>
        <p:txBody>
          <a:bodyPr>
            <a:normAutofit/>
          </a:bodyPr>
          <a:lstStyle/>
          <a:p>
            <a:pPr marL="0" indent="0">
              <a:buNone/>
            </a:pPr>
            <a:r>
              <a:rPr lang="en-US" dirty="0">
                <a:solidFill>
                  <a:schemeClr val="accent4"/>
                </a:solidFill>
              </a:rPr>
              <a:t>Purpose</a:t>
            </a:r>
          </a:p>
          <a:p>
            <a:r>
              <a:rPr lang="en-US" b="0" dirty="0"/>
              <a:t>Improve the health of NC counties</a:t>
            </a:r>
          </a:p>
          <a:p>
            <a:r>
              <a:rPr lang="en-US" b="0" dirty="0"/>
              <a:t>OSTAT provides technical assistance, guidance, and training to help local governments strategically invest settlement funds in ways that reduce the harms of opioids and save lives from overdose</a:t>
            </a:r>
            <a:endParaRPr lang="en-US" dirty="0"/>
          </a:p>
        </p:txBody>
      </p:sp>
      <p:sp>
        <p:nvSpPr>
          <p:cNvPr id="5" name="Text Placeholder 4">
            <a:extLst>
              <a:ext uri="{FF2B5EF4-FFF2-40B4-BE49-F238E27FC236}">
                <a16:creationId xmlns:a16="http://schemas.microsoft.com/office/drawing/2014/main" id="{CA686985-795C-5636-61E8-D8E86AD36CD4}"/>
              </a:ext>
            </a:extLst>
          </p:cNvPr>
          <p:cNvSpPr>
            <a:spLocks noGrp="1"/>
          </p:cNvSpPr>
          <p:nvPr>
            <p:ph type="body" sz="quarter" idx="11"/>
          </p:nvPr>
        </p:nvSpPr>
        <p:spPr/>
        <p:txBody>
          <a:bodyPr/>
          <a:lstStyle/>
          <a:p>
            <a:endParaRPr lang="en-US"/>
          </a:p>
        </p:txBody>
      </p:sp>
      <p:sp>
        <p:nvSpPr>
          <p:cNvPr id="2" name="Title 1">
            <a:extLst>
              <a:ext uri="{FF2B5EF4-FFF2-40B4-BE49-F238E27FC236}">
                <a16:creationId xmlns:a16="http://schemas.microsoft.com/office/drawing/2014/main" id="{C16C99D8-6197-2AC6-8BA3-44E5EE044C3D}"/>
              </a:ext>
            </a:extLst>
          </p:cNvPr>
          <p:cNvSpPr>
            <a:spLocks noGrp="1"/>
          </p:cNvSpPr>
          <p:nvPr>
            <p:ph type="title"/>
          </p:nvPr>
        </p:nvSpPr>
        <p:spPr/>
        <p:txBody>
          <a:bodyPr>
            <a:noAutofit/>
          </a:bodyPr>
          <a:lstStyle/>
          <a:p>
            <a:r>
              <a:rPr lang="en-US" sz="2100" dirty="0"/>
              <a:t>NCACC Opioid Settlement Technical Assistance Team (OSTAT)</a:t>
            </a:r>
          </a:p>
        </p:txBody>
      </p:sp>
      <p:pic>
        <p:nvPicPr>
          <p:cNvPr id="9" name="Picture 8">
            <a:extLst>
              <a:ext uri="{FF2B5EF4-FFF2-40B4-BE49-F238E27FC236}">
                <a16:creationId xmlns:a16="http://schemas.microsoft.com/office/drawing/2014/main" id="{0D634EA8-F53E-7122-4B32-7C844C828647}"/>
              </a:ext>
            </a:extLst>
          </p:cNvPr>
          <p:cNvPicPr>
            <a:picLocks noChangeAspect="1"/>
          </p:cNvPicPr>
          <p:nvPr/>
        </p:nvPicPr>
        <p:blipFill>
          <a:blip r:embed="rId3"/>
          <a:stretch>
            <a:fillRect/>
          </a:stretch>
        </p:blipFill>
        <p:spPr>
          <a:xfrm>
            <a:off x="8020693" y="5750178"/>
            <a:ext cx="980932" cy="980932"/>
          </a:xfrm>
          <a:prstGeom prst="rect">
            <a:avLst/>
          </a:prstGeom>
        </p:spPr>
      </p:pic>
      <p:grpSp>
        <p:nvGrpSpPr>
          <p:cNvPr id="4" name="Group 3">
            <a:extLst>
              <a:ext uri="{FF2B5EF4-FFF2-40B4-BE49-F238E27FC236}">
                <a16:creationId xmlns:a16="http://schemas.microsoft.com/office/drawing/2014/main" id="{4CC686A6-913F-510E-5969-9755285864DB}"/>
              </a:ext>
            </a:extLst>
          </p:cNvPr>
          <p:cNvGrpSpPr/>
          <p:nvPr/>
        </p:nvGrpSpPr>
        <p:grpSpPr>
          <a:xfrm>
            <a:off x="0" y="3992840"/>
            <a:ext cx="9027285" cy="1512071"/>
            <a:chOff x="209679" y="3506343"/>
            <a:chExt cx="9888702" cy="1656359"/>
          </a:xfrm>
        </p:grpSpPr>
        <p:pic>
          <p:nvPicPr>
            <p:cNvPr id="6" name="Picture 5">
              <a:extLst>
                <a:ext uri="{FF2B5EF4-FFF2-40B4-BE49-F238E27FC236}">
                  <a16:creationId xmlns:a16="http://schemas.microsoft.com/office/drawing/2014/main" id="{51E62AA9-685C-E48A-3D69-2D6182A16735}"/>
                </a:ext>
              </a:extLst>
            </p:cNvPr>
            <p:cNvPicPr>
              <a:picLocks noChangeAspect="1"/>
            </p:cNvPicPr>
            <p:nvPr/>
          </p:nvPicPr>
          <p:blipFill>
            <a:blip r:embed="rId4"/>
            <a:srcRect l="1141" t="8228" r="20109" b="56346"/>
            <a:stretch/>
          </p:blipFill>
          <p:spPr>
            <a:xfrm>
              <a:off x="209679" y="3506343"/>
              <a:ext cx="6685416" cy="1656359"/>
            </a:xfrm>
            <a:prstGeom prst="rect">
              <a:avLst/>
            </a:prstGeom>
          </p:spPr>
        </p:pic>
        <p:grpSp>
          <p:nvGrpSpPr>
            <p:cNvPr id="8" name="Group 7">
              <a:extLst>
                <a:ext uri="{FF2B5EF4-FFF2-40B4-BE49-F238E27FC236}">
                  <a16:creationId xmlns:a16="http://schemas.microsoft.com/office/drawing/2014/main" id="{84DAF420-36D1-7ED9-633D-39930BA84493}"/>
                </a:ext>
              </a:extLst>
            </p:cNvPr>
            <p:cNvGrpSpPr/>
            <p:nvPr/>
          </p:nvGrpSpPr>
          <p:grpSpPr>
            <a:xfrm>
              <a:off x="6836597" y="3506343"/>
              <a:ext cx="3261784" cy="1656359"/>
              <a:chOff x="2716695" y="3319669"/>
              <a:chExt cx="4636978" cy="2354693"/>
            </a:xfrm>
          </p:grpSpPr>
          <p:pic>
            <p:nvPicPr>
              <p:cNvPr id="10" name="Picture 9">
                <a:extLst>
                  <a:ext uri="{FF2B5EF4-FFF2-40B4-BE49-F238E27FC236}">
                    <a16:creationId xmlns:a16="http://schemas.microsoft.com/office/drawing/2014/main" id="{93FA7F86-C982-C595-3413-4DF7A3057987}"/>
                  </a:ext>
                </a:extLst>
              </p:cNvPr>
              <p:cNvPicPr>
                <a:picLocks noChangeAspect="1"/>
              </p:cNvPicPr>
              <p:nvPr/>
            </p:nvPicPr>
            <p:blipFill>
              <a:blip r:embed="rId4"/>
              <a:srcRect l="20962" t="54785" r="61386" b="10147"/>
              <a:stretch>
                <a:fillRect/>
              </a:stretch>
            </p:blipFill>
            <p:spPr>
              <a:xfrm>
                <a:off x="5201478" y="3319669"/>
                <a:ext cx="2152195" cy="2354693"/>
              </a:xfrm>
              <a:prstGeom prst="rect">
                <a:avLst/>
              </a:prstGeom>
            </p:spPr>
          </p:pic>
          <p:pic>
            <p:nvPicPr>
              <p:cNvPr id="11" name="Picture 10">
                <a:extLst>
                  <a:ext uri="{FF2B5EF4-FFF2-40B4-BE49-F238E27FC236}">
                    <a16:creationId xmlns:a16="http://schemas.microsoft.com/office/drawing/2014/main" id="{F5BEAD34-556A-DC48-7015-E310651FE47E}"/>
                  </a:ext>
                </a:extLst>
              </p:cNvPr>
              <p:cNvPicPr>
                <a:picLocks noChangeAspect="1"/>
              </p:cNvPicPr>
              <p:nvPr/>
            </p:nvPicPr>
            <p:blipFill>
              <a:blip r:embed="rId4"/>
              <a:srcRect l="79619" t="8228" b="56705"/>
              <a:stretch/>
            </p:blipFill>
            <p:spPr>
              <a:xfrm>
                <a:off x="2716695" y="3319669"/>
                <a:ext cx="2484783" cy="2354693"/>
              </a:xfrm>
              <a:prstGeom prst="rect">
                <a:avLst/>
              </a:prstGeom>
            </p:spPr>
          </p:pic>
        </p:grpSp>
      </p:grpSp>
      <p:pic>
        <p:nvPicPr>
          <p:cNvPr id="7" name="Picture 6">
            <a:extLst>
              <a:ext uri="{FF2B5EF4-FFF2-40B4-BE49-F238E27FC236}">
                <a16:creationId xmlns:a16="http://schemas.microsoft.com/office/drawing/2014/main" id="{06A3D604-FB47-777D-9F67-AED202738F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0105" y="126890"/>
            <a:ext cx="731520" cy="731520"/>
          </a:xfrm>
          <a:prstGeom prst="rect">
            <a:avLst/>
          </a:prstGeom>
        </p:spPr>
      </p:pic>
    </p:spTree>
    <p:extLst>
      <p:ext uri="{BB962C8B-B14F-4D97-AF65-F5344CB8AC3E}">
        <p14:creationId xmlns:p14="http://schemas.microsoft.com/office/powerpoint/2010/main" val="3041031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2C90E-9DC1-B529-B019-EEBA94168428}"/>
              </a:ext>
            </a:extLst>
          </p:cNvPr>
          <p:cNvSpPr>
            <a:spLocks noGrp="1"/>
          </p:cNvSpPr>
          <p:nvPr>
            <p:ph type="body" sz="quarter" idx="10"/>
          </p:nvPr>
        </p:nvSpPr>
        <p:spPr>
          <a:xfrm>
            <a:off x="301645" y="2237744"/>
            <a:ext cx="8564563" cy="3929130"/>
          </a:xfrm>
        </p:spPr>
        <p:txBody>
          <a:bodyPr/>
          <a:lstStyle/>
          <a:p>
            <a:pPr marL="0" indent="0">
              <a:buNone/>
            </a:pPr>
            <a:r>
              <a:rPr lang="en-US" sz="1700" dirty="0"/>
              <a:t>With OSTAT, counties: </a:t>
            </a:r>
          </a:p>
          <a:p>
            <a:r>
              <a:rPr lang="en-US" sz="1700" b="0" dirty="0"/>
              <a:t>Improve health-related services and nurture the county workforce</a:t>
            </a:r>
          </a:p>
          <a:p>
            <a:r>
              <a:rPr lang="en-US" sz="1700" b="0" dirty="0"/>
              <a:t>Align with the North Carolina Memorandum of Agreement (NC MOA) requirements and maintain compliance</a:t>
            </a:r>
          </a:p>
          <a:p>
            <a:r>
              <a:rPr lang="en-US" sz="1700" b="0" dirty="0"/>
              <a:t>Build staff capacity and confidence to lead and coordinate opioid abatement efforts</a:t>
            </a:r>
          </a:p>
          <a:p>
            <a:r>
              <a:rPr lang="en-US" sz="1700" b="0" dirty="0"/>
              <a:t>Prioritize and implement eligible, evidence-based strategies</a:t>
            </a:r>
          </a:p>
          <a:p>
            <a:r>
              <a:rPr lang="en-US" sz="1700" b="0" dirty="0"/>
              <a:t>Conduct collaborative strategic planning processes and engage effectively with community partners</a:t>
            </a:r>
          </a:p>
          <a:p>
            <a:r>
              <a:rPr lang="en-US" sz="1700" b="0" dirty="0"/>
              <a:t>Complete reporting and evaluate the effectiveness of programs and services</a:t>
            </a:r>
          </a:p>
          <a:p>
            <a:endParaRPr lang="en-US" sz="1700" dirty="0"/>
          </a:p>
        </p:txBody>
      </p:sp>
      <p:sp>
        <p:nvSpPr>
          <p:cNvPr id="13" name="Text Placeholder 12">
            <a:extLst>
              <a:ext uri="{FF2B5EF4-FFF2-40B4-BE49-F238E27FC236}">
                <a16:creationId xmlns:a16="http://schemas.microsoft.com/office/drawing/2014/main" id="{A5758B8F-35F1-532A-62A2-5A4B1EF298D8}"/>
              </a:ext>
            </a:extLst>
          </p:cNvPr>
          <p:cNvSpPr>
            <a:spLocks noGrp="1"/>
          </p:cNvSpPr>
          <p:nvPr>
            <p:ph type="body" sz="quarter" idx="11"/>
          </p:nvPr>
        </p:nvSpPr>
        <p:spPr/>
        <p:txBody>
          <a:bodyPr/>
          <a:lstStyle/>
          <a:p>
            <a:endParaRPr lang="en-US"/>
          </a:p>
        </p:txBody>
      </p:sp>
      <p:sp>
        <p:nvSpPr>
          <p:cNvPr id="12" name="Title 11">
            <a:extLst>
              <a:ext uri="{FF2B5EF4-FFF2-40B4-BE49-F238E27FC236}">
                <a16:creationId xmlns:a16="http://schemas.microsoft.com/office/drawing/2014/main" id="{2FD27A29-1EED-7949-9A8A-649313B0C346}"/>
              </a:ext>
            </a:extLst>
          </p:cNvPr>
          <p:cNvSpPr>
            <a:spLocks noGrp="1"/>
          </p:cNvSpPr>
          <p:nvPr>
            <p:ph type="title"/>
          </p:nvPr>
        </p:nvSpPr>
        <p:spPr/>
        <p:txBody>
          <a:bodyPr/>
          <a:lstStyle/>
          <a:p>
            <a:r>
              <a:rPr lang="en-US" sz="1800" dirty="0"/>
              <a:t>NCACC supports local governments at every stage of opioid settlement work — from planning to implementation to evaluation/reporting.</a:t>
            </a:r>
          </a:p>
        </p:txBody>
      </p:sp>
      <p:pic>
        <p:nvPicPr>
          <p:cNvPr id="14" name="Picture 13">
            <a:extLst>
              <a:ext uri="{FF2B5EF4-FFF2-40B4-BE49-F238E27FC236}">
                <a16:creationId xmlns:a16="http://schemas.microsoft.com/office/drawing/2014/main" id="{A3A7E0C5-0CD7-3B99-40ED-A56EA09DC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0105" y="126890"/>
            <a:ext cx="731520" cy="731520"/>
          </a:xfrm>
          <a:prstGeom prst="rect">
            <a:avLst/>
          </a:prstGeom>
        </p:spPr>
      </p:pic>
    </p:spTree>
    <p:extLst>
      <p:ext uri="{BB962C8B-B14F-4D97-AF65-F5344CB8AC3E}">
        <p14:creationId xmlns:p14="http://schemas.microsoft.com/office/powerpoint/2010/main" val="297735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6CA61-DE71-7CB6-EAEB-99C81481D24A}"/>
              </a:ext>
            </a:extLst>
          </p:cNvPr>
          <p:cNvSpPr>
            <a:spLocks noGrp="1"/>
          </p:cNvSpPr>
          <p:nvPr>
            <p:ph type="title"/>
          </p:nvPr>
        </p:nvSpPr>
        <p:spPr>
          <a:xfrm>
            <a:off x="628650" y="244810"/>
            <a:ext cx="7886700" cy="1325563"/>
          </a:xfrm>
        </p:spPr>
        <p:txBody>
          <a:bodyPr/>
          <a:lstStyle/>
          <a:p>
            <a:r>
              <a:rPr lang="en-US" dirty="0"/>
              <a:t>NC Counties Served</a:t>
            </a:r>
          </a:p>
        </p:txBody>
      </p:sp>
      <p:sp>
        <p:nvSpPr>
          <p:cNvPr id="3" name="Content Placeholder 2">
            <a:extLst>
              <a:ext uri="{FF2B5EF4-FFF2-40B4-BE49-F238E27FC236}">
                <a16:creationId xmlns:a16="http://schemas.microsoft.com/office/drawing/2014/main" id="{79451BA4-2E6E-3E3A-21EA-38868794B40F}"/>
              </a:ext>
            </a:extLst>
          </p:cNvPr>
          <p:cNvSpPr>
            <a:spLocks noGrp="1"/>
          </p:cNvSpPr>
          <p:nvPr>
            <p:ph idx="1"/>
          </p:nvPr>
        </p:nvSpPr>
        <p:spPr>
          <a:xfrm>
            <a:off x="628649" y="1424538"/>
            <a:ext cx="8062963" cy="4668287"/>
          </a:xfrm>
        </p:spPr>
        <p:txBody>
          <a:bodyPr/>
          <a:lstStyle/>
          <a:p>
            <a:pPr marL="0" indent="0">
              <a:buNone/>
            </a:pPr>
            <a:r>
              <a:rPr lang="en-US" dirty="0"/>
              <a:t>As of March 2026, OSTAT has provided over 2,600 instances of technical assistance to all 100 counties and settlement eligible cities! </a:t>
            </a:r>
          </a:p>
          <a:p>
            <a:endParaRPr lang="en-US" dirty="0"/>
          </a:p>
        </p:txBody>
      </p:sp>
      <p:pic>
        <p:nvPicPr>
          <p:cNvPr id="6" name="Picture 2">
            <a:extLst>
              <a:ext uri="{FF2B5EF4-FFF2-40B4-BE49-F238E27FC236}">
                <a16:creationId xmlns:a16="http://schemas.microsoft.com/office/drawing/2014/main" id="{374A03D4-E677-29D5-461F-CE73CDF42F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86821"/>
            <a:ext cx="9144000" cy="400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768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AE4A6-2EF6-2C8B-90D8-8E84D61D1D8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AB5E155-AF13-C8C8-61D3-A33B7B9E98F3}"/>
              </a:ext>
            </a:extLst>
          </p:cNvPr>
          <p:cNvSpPr/>
          <p:nvPr/>
        </p:nvSpPr>
        <p:spPr>
          <a:xfrm>
            <a:off x="1192" y="3307279"/>
            <a:ext cx="9141619" cy="2692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a:solidFill>
                <a:prstClr val="white"/>
              </a:solidFill>
              <a:latin typeface="Calibri"/>
              <a:sym typeface="Helvetica Neue"/>
            </a:endParaRPr>
          </a:p>
        </p:txBody>
      </p:sp>
      <p:sp>
        <p:nvSpPr>
          <p:cNvPr id="2" name="Freeform 2">
            <a:extLst>
              <a:ext uri="{FF2B5EF4-FFF2-40B4-BE49-F238E27FC236}">
                <a16:creationId xmlns:a16="http://schemas.microsoft.com/office/drawing/2014/main" id="{B34B7A64-6AA6-6B99-5C7D-02B23E73BBFD}"/>
              </a:ext>
            </a:extLst>
          </p:cNvPr>
          <p:cNvSpPr/>
          <p:nvPr/>
        </p:nvSpPr>
        <p:spPr>
          <a:xfrm>
            <a:off x="862823" y="1361615"/>
            <a:ext cx="6813590" cy="1598016"/>
          </a:xfrm>
          <a:custGeom>
            <a:avLst/>
            <a:gdLst/>
            <a:ahLst/>
            <a:cxnLst/>
            <a:rect l="l" t="t" r="r" b="b"/>
            <a:pathLst>
              <a:path w="13630729" h="3196865">
                <a:moveTo>
                  <a:pt x="0" y="0"/>
                </a:moveTo>
                <a:lnTo>
                  <a:pt x="13630730" y="0"/>
                </a:lnTo>
                <a:lnTo>
                  <a:pt x="13630730" y="3196866"/>
                </a:lnTo>
                <a:lnTo>
                  <a:pt x="0" y="3196866"/>
                </a:lnTo>
                <a:lnTo>
                  <a:pt x="0" y="0"/>
                </a:lnTo>
                <a:close/>
              </a:path>
            </a:pathLst>
          </a:custGeom>
          <a:blipFill>
            <a:blip r:embed="rId3"/>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grpSp>
        <p:nvGrpSpPr>
          <p:cNvPr id="19" name="Group 18">
            <a:extLst>
              <a:ext uri="{FF2B5EF4-FFF2-40B4-BE49-F238E27FC236}">
                <a16:creationId xmlns:a16="http://schemas.microsoft.com/office/drawing/2014/main" id="{2D1F07B2-EA04-045B-C14D-499F14CCF63A}"/>
              </a:ext>
            </a:extLst>
          </p:cNvPr>
          <p:cNvGrpSpPr/>
          <p:nvPr/>
        </p:nvGrpSpPr>
        <p:grpSpPr>
          <a:xfrm>
            <a:off x="405024" y="3714676"/>
            <a:ext cx="8333952" cy="1949468"/>
            <a:chOff x="1324603" y="3559570"/>
            <a:chExt cx="9494404" cy="2220919"/>
          </a:xfrm>
        </p:grpSpPr>
        <p:sp>
          <p:nvSpPr>
            <p:cNvPr id="20" name="Freeform 7">
              <a:extLst>
                <a:ext uri="{FF2B5EF4-FFF2-40B4-BE49-F238E27FC236}">
                  <a16:creationId xmlns:a16="http://schemas.microsoft.com/office/drawing/2014/main" id="{91E40764-66E2-D8B0-2CF1-D103969DCA3B}"/>
                </a:ext>
              </a:extLst>
            </p:cNvPr>
            <p:cNvSpPr/>
            <p:nvPr/>
          </p:nvSpPr>
          <p:spPr>
            <a:xfrm>
              <a:off x="1324603" y="3559570"/>
              <a:ext cx="2220919" cy="2220919"/>
            </a:xfrm>
            <a:custGeom>
              <a:avLst/>
              <a:gdLst/>
              <a:ahLst/>
              <a:cxnLst/>
              <a:rect l="l" t="t" r="r" b="b"/>
              <a:pathLst>
                <a:path w="3331378" h="3331378">
                  <a:moveTo>
                    <a:pt x="0" y="0"/>
                  </a:moveTo>
                  <a:lnTo>
                    <a:pt x="3331379" y="0"/>
                  </a:lnTo>
                  <a:lnTo>
                    <a:pt x="3331379" y="3331379"/>
                  </a:lnTo>
                  <a:lnTo>
                    <a:pt x="0" y="33313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21" name="Freeform 8">
              <a:extLst>
                <a:ext uri="{FF2B5EF4-FFF2-40B4-BE49-F238E27FC236}">
                  <a16:creationId xmlns:a16="http://schemas.microsoft.com/office/drawing/2014/main" id="{C9E6D7AB-0C43-EBF0-6644-B903CA4C40B9}"/>
                </a:ext>
              </a:extLst>
            </p:cNvPr>
            <p:cNvSpPr/>
            <p:nvPr/>
          </p:nvSpPr>
          <p:spPr>
            <a:xfrm>
              <a:off x="8598088" y="3559570"/>
              <a:ext cx="2220919" cy="2220919"/>
            </a:xfrm>
            <a:custGeom>
              <a:avLst/>
              <a:gdLst/>
              <a:ahLst/>
              <a:cxnLst/>
              <a:rect l="l" t="t" r="r" b="b"/>
              <a:pathLst>
                <a:path w="3331378" h="3331378">
                  <a:moveTo>
                    <a:pt x="0" y="0"/>
                  </a:moveTo>
                  <a:lnTo>
                    <a:pt x="3331378" y="0"/>
                  </a:lnTo>
                  <a:lnTo>
                    <a:pt x="3331378" y="3331379"/>
                  </a:lnTo>
                  <a:lnTo>
                    <a:pt x="0" y="33313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22" name="Freeform 9">
              <a:extLst>
                <a:ext uri="{FF2B5EF4-FFF2-40B4-BE49-F238E27FC236}">
                  <a16:creationId xmlns:a16="http://schemas.microsoft.com/office/drawing/2014/main" id="{B6C68736-4441-9AD5-4259-07F6FC168A65}"/>
                </a:ext>
              </a:extLst>
            </p:cNvPr>
            <p:cNvSpPr/>
            <p:nvPr/>
          </p:nvSpPr>
          <p:spPr>
            <a:xfrm>
              <a:off x="6172364" y="3559570"/>
              <a:ext cx="2220919" cy="2220919"/>
            </a:xfrm>
            <a:custGeom>
              <a:avLst/>
              <a:gdLst/>
              <a:ahLst/>
              <a:cxnLst/>
              <a:rect l="l" t="t" r="r" b="b"/>
              <a:pathLst>
                <a:path w="3331378" h="3331378">
                  <a:moveTo>
                    <a:pt x="0" y="0"/>
                  </a:moveTo>
                  <a:lnTo>
                    <a:pt x="3331379" y="0"/>
                  </a:lnTo>
                  <a:lnTo>
                    <a:pt x="3331379" y="3331379"/>
                  </a:lnTo>
                  <a:lnTo>
                    <a:pt x="0" y="33313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23" name="Freeform 10">
              <a:extLst>
                <a:ext uri="{FF2B5EF4-FFF2-40B4-BE49-F238E27FC236}">
                  <a16:creationId xmlns:a16="http://schemas.microsoft.com/office/drawing/2014/main" id="{6AD5F0C2-87B6-8BC3-196F-6D288A16058C}"/>
                </a:ext>
              </a:extLst>
            </p:cNvPr>
            <p:cNvSpPr/>
            <p:nvPr/>
          </p:nvSpPr>
          <p:spPr>
            <a:xfrm>
              <a:off x="3746640" y="3559570"/>
              <a:ext cx="2220919" cy="2220919"/>
            </a:xfrm>
            <a:custGeom>
              <a:avLst/>
              <a:gdLst/>
              <a:ahLst/>
              <a:cxnLst/>
              <a:rect l="l" t="t" r="r" b="b"/>
              <a:pathLst>
                <a:path w="3331378" h="3331378">
                  <a:moveTo>
                    <a:pt x="0" y="0"/>
                  </a:moveTo>
                  <a:lnTo>
                    <a:pt x="3331378" y="0"/>
                  </a:lnTo>
                  <a:lnTo>
                    <a:pt x="3331378" y="3331379"/>
                  </a:lnTo>
                  <a:lnTo>
                    <a:pt x="0" y="33313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24" name="Freeform 11">
              <a:extLst>
                <a:ext uri="{FF2B5EF4-FFF2-40B4-BE49-F238E27FC236}">
                  <a16:creationId xmlns:a16="http://schemas.microsoft.com/office/drawing/2014/main" id="{16DE9E84-81DB-7962-F9CC-D0E0C1E01FF2}"/>
                </a:ext>
              </a:extLst>
            </p:cNvPr>
            <p:cNvSpPr/>
            <p:nvPr/>
          </p:nvSpPr>
          <p:spPr>
            <a:xfrm>
              <a:off x="1690896" y="3925863"/>
              <a:ext cx="1488333" cy="1488333"/>
            </a:xfrm>
            <a:custGeom>
              <a:avLst/>
              <a:gdLst/>
              <a:ahLst/>
              <a:cxnLst/>
              <a:rect l="l" t="t" r="r" b="b"/>
              <a:pathLst>
                <a:path w="2232500" h="2232500">
                  <a:moveTo>
                    <a:pt x="0" y="0"/>
                  </a:moveTo>
                  <a:lnTo>
                    <a:pt x="2232500" y="0"/>
                  </a:lnTo>
                  <a:lnTo>
                    <a:pt x="2232500" y="2232500"/>
                  </a:lnTo>
                  <a:lnTo>
                    <a:pt x="0" y="2232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25" name="Freeform 12">
              <a:extLst>
                <a:ext uri="{FF2B5EF4-FFF2-40B4-BE49-F238E27FC236}">
                  <a16:creationId xmlns:a16="http://schemas.microsoft.com/office/drawing/2014/main" id="{09006499-78AA-811A-C538-A1559D469817}"/>
                </a:ext>
              </a:extLst>
            </p:cNvPr>
            <p:cNvSpPr/>
            <p:nvPr/>
          </p:nvSpPr>
          <p:spPr>
            <a:xfrm>
              <a:off x="1564845" y="3799812"/>
              <a:ext cx="1740435" cy="1740435"/>
            </a:xfrm>
            <a:custGeom>
              <a:avLst/>
              <a:gdLst/>
              <a:ahLst/>
              <a:cxnLst/>
              <a:rect l="l" t="t" r="r" b="b"/>
              <a:pathLst>
                <a:path w="2610653" h="2610653">
                  <a:moveTo>
                    <a:pt x="0" y="0"/>
                  </a:moveTo>
                  <a:lnTo>
                    <a:pt x="2610653" y="0"/>
                  </a:lnTo>
                  <a:lnTo>
                    <a:pt x="2610653" y="2610653"/>
                  </a:lnTo>
                  <a:lnTo>
                    <a:pt x="0" y="26106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26" name="Freeform 13">
              <a:extLst>
                <a:ext uri="{FF2B5EF4-FFF2-40B4-BE49-F238E27FC236}">
                  <a16:creationId xmlns:a16="http://schemas.microsoft.com/office/drawing/2014/main" id="{B3FF84FA-9723-C1AB-DC30-7CBA07B0755D}"/>
                </a:ext>
              </a:extLst>
            </p:cNvPr>
            <p:cNvSpPr/>
            <p:nvPr/>
          </p:nvSpPr>
          <p:spPr>
            <a:xfrm>
              <a:off x="1631682" y="3878700"/>
              <a:ext cx="1606761" cy="1582659"/>
            </a:xfrm>
            <a:custGeom>
              <a:avLst/>
              <a:gdLst/>
              <a:ahLst/>
              <a:cxnLst/>
              <a:rect l="l" t="t" r="r" b="b"/>
              <a:pathLst>
                <a:path w="2410141" h="2373989">
                  <a:moveTo>
                    <a:pt x="0" y="0"/>
                  </a:moveTo>
                  <a:lnTo>
                    <a:pt x="2410141" y="0"/>
                  </a:lnTo>
                  <a:lnTo>
                    <a:pt x="2410141" y="2373989"/>
                  </a:lnTo>
                  <a:lnTo>
                    <a:pt x="0" y="2373989"/>
                  </a:lnTo>
                  <a:lnTo>
                    <a:pt x="0" y="0"/>
                  </a:lnTo>
                  <a:close/>
                </a:path>
              </a:pathLst>
            </a:custGeom>
            <a:blipFill>
              <a:blip r:embed="rId16"/>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27" name="Freeform 14">
              <a:extLst>
                <a:ext uri="{FF2B5EF4-FFF2-40B4-BE49-F238E27FC236}">
                  <a16:creationId xmlns:a16="http://schemas.microsoft.com/office/drawing/2014/main" id="{2FFE6C49-B30E-95F8-7062-F10FC9197115}"/>
                </a:ext>
              </a:extLst>
            </p:cNvPr>
            <p:cNvSpPr/>
            <p:nvPr/>
          </p:nvSpPr>
          <p:spPr>
            <a:xfrm>
              <a:off x="3986882" y="3799812"/>
              <a:ext cx="1740435" cy="1740435"/>
            </a:xfrm>
            <a:custGeom>
              <a:avLst/>
              <a:gdLst/>
              <a:ahLst/>
              <a:cxnLst/>
              <a:rect l="l" t="t" r="r" b="b"/>
              <a:pathLst>
                <a:path w="2610653" h="2610653">
                  <a:moveTo>
                    <a:pt x="0" y="0"/>
                  </a:moveTo>
                  <a:lnTo>
                    <a:pt x="2610653" y="0"/>
                  </a:lnTo>
                  <a:lnTo>
                    <a:pt x="2610653" y="2610653"/>
                  </a:lnTo>
                  <a:lnTo>
                    <a:pt x="0" y="26106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28" name="Freeform 15">
              <a:extLst>
                <a:ext uri="{FF2B5EF4-FFF2-40B4-BE49-F238E27FC236}">
                  <a16:creationId xmlns:a16="http://schemas.microsoft.com/office/drawing/2014/main" id="{57B1379B-AF16-A843-3D1C-6E5DD1C8CD90}"/>
                </a:ext>
              </a:extLst>
            </p:cNvPr>
            <p:cNvSpPr/>
            <p:nvPr/>
          </p:nvSpPr>
          <p:spPr>
            <a:xfrm>
              <a:off x="4014797" y="3827728"/>
              <a:ext cx="1684604" cy="1684604"/>
            </a:xfrm>
            <a:custGeom>
              <a:avLst/>
              <a:gdLst/>
              <a:ahLst/>
              <a:cxnLst/>
              <a:rect l="l" t="t" r="r" b="b"/>
              <a:pathLst>
                <a:path w="2526906" h="2526906">
                  <a:moveTo>
                    <a:pt x="0" y="0"/>
                  </a:moveTo>
                  <a:lnTo>
                    <a:pt x="2526906" y="0"/>
                  </a:lnTo>
                  <a:lnTo>
                    <a:pt x="2526906" y="2526905"/>
                  </a:lnTo>
                  <a:lnTo>
                    <a:pt x="0" y="2526905"/>
                  </a:lnTo>
                  <a:lnTo>
                    <a:pt x="0" y="0"/>
                  </a:lnTo>
                  <a:close/>
                </a:path>
              </a:pathLst>
            </a:custGeom>
            <a:blipFill>
              <a:blip r:embed="rId17"/>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29" name="Freeform 16">
              <a:extLst>
                <a:ext uri="{FF2B5EF4-FFF2-40B4-BE49-F238E27FC236}">
                  <a16:creationId xmlns:a16="http://schemas.microsoft.com/office/drawing/2014/main" id="{027BF287-97A8-2147-53B0-7BEB206CF7B0}"/>
                </a:ext>
              </a:extLst>
            </p:cNvPr>
            <p:cNvSpPr/>
            <p:nvPr/>
          </p:nvSpPr>
          <p:spPr>
            <a:xfrm>
              <a:off x="6412606" y="3799813"/>
              <a:ext cx="1740435" cy="1740435"/>
            </a:xfrm>
            <a:custGeom>
              <a:avLst/>
              <a:gdLst/>
              <a:ahLst/>
              <a:cxnLst/>
              <a:rect l="l" t="t" r="r" b="b"/>
              <a:pathLst>
                <a:path w="2610653" h="2610653">
                  <a:moveTo>
                    <a:pt x="0" y="0"/>
                  </a:moveTo>
                  <a:lnTo>
                    <a:pt x="2610653" y="0"/>
                  </a:lnTo>
                  <a:lnTo>
                    <a:pt x="2610653" y="2610653"/>
                  </a:lnTo>
                  <a:lnTo>
                    <a:pt x="0" y="26106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30" name="Freeform 17">
              <a:extLst>
                <a:ext uri="{FF2B5EF4-FFF2-40B4-BE49-F238E27FC236}">
                  <a16:creationId xmlns:a16="http://schemas.microsoft.com/office/drawing/2014/main" id="{A951E533-6001-3A42-1DB5-77A1944B7801}"/>
                </a:ext>
              </a:extLst>
            </p:cNvPr>
            <p:cNvSpPr/>
            <p:nvPr/>
          </p:nvSpPr>
          <p:spPr>
            <a:xfrm>
              <a:off x="6553591" y="4116294"/>
              <a:ext cx="1458464" cy="1174542"/>
            </a:xfrm>
            <a:custGeom>
              <a:avLst/>
              <a:gdLst/>
              <a:ahLst/>
              <a:cxnLst/>
              <a:rect l="l" t="t" r="r" b="b"/>
              <a:pathLst>
                <a:path w="2187696" h="1761813">
                  <a:moveTo>
                    <a:pt x="0" y="0"/>
                  </a:moveTo>
                  <a:lnTo>
                    <a:pt x="2187697" y="0"/>
                  </a:lnTo>
                  <a:lnTo>
                    <a:pt x="2187697" y="1761813"/>
                  </a:lnTo>
                  <a:lnTo>
                    <a:pt x="0" y="1761813"/>
                  </a:lnTo>
                  <a:lnTo>
                    <a:pt x="0" y="0"/>
                  </a:lnTo>
                  <a:close/>
                </a:path>
              </a:pathLst>
            </a:custGeom>
            <a:blipFill>
              <a:blip r:embed="rId18"/>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31" name="Freeform 18">
              <a:extLst>
                <a:ext uri="{FF2B5EF4-FFF2-40B4-BE49-F238E27FC236}">
                  <a16:creationId xmlns:a16="http://schemas.microsoft.com/office/drawing/2014/main" id="{BDF343D0-7758-2123-39CC-94B41BEBDBAB}"/>
                </a:ext>
              </a:extLst>
            </p:cNvPr>
            <p:cNvSpPr/>
            <p:nvPr/>
          </p:nvSpPr>
          <p:spPr>
            <a:xfrm>
              <a:off x="8838330" y="3799813"/>
              <a:ext cx="1740435" cy="1740435"/>
            </a:xfrm>
            <a:custGeom>
              <a:avLst/>
              <a:gdLst/>
              <a:ahLst/>
              <a:cxnLst/>
              <a:rect l="l" t="t" r="r" b="b"/>
              <a:pathLst>
                <a:path w="2610653" h="2610653">
                  <a:moveTo>
                    <a:pt x="0" y="0"/>
                  </a:moveTo>
                  <a:lnTo>
                    <a:pt x="2610653" y="0"/>
                  </a:lnTo>
                  <a:lnTo>
                    <a:pt x="2610653" y="2610653"/>
                  </a:lnTo>
                  <a:lnTo>
                    <a:pt x="0" y="26106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sp>
          <p:nvSpPr>
            <p:cNvPr id="32" name="Freeform 19">
              <a:extLst>
                <a:ext uri="{FF2B5EF4-FFF2-40B4-BE49-F238E27FC236}">
                  <a16:creationId xmlns:a16="http://schemas.microsoft.com/office/drawing/2014/main" id="{4FF614F8-F38D-6011-0CA0-B19AC987ACA8}"/>
                </a:ext>
              </a:extLst>
            </p:cNvPr>
            <p:cNvSpPr/>
            <p:nvPr/>
          </p:nvSpPr>
          <p:spPr>
            <a:xfrm>
              <a:off x="8799205" y="4022696"/>
              <a:ext cx="1818684" cy="1361739"/>
            </a:xfrm>
            <a:custGeom>
              <a:avLst/>
              <a:gdLst/>
              <a:ahLst/>
              <a:cxnLst/>
              <a:rect l="l" t="t" r="r" b="b"/>
              <a:pathLst>
                <a:path w="2728026" h="2042609">
                  <a:moveTo>
                    <a:pt x="0" y="0"/>
                  </a:moveTo>
                  <a:lnTo>
                    <a:pt x="2728026" y="0"/>
                  </a:lnTo>
                  <a:lnTo>
                    <a:pt x="2728026" y="2042609"/>
                  </a:lnTo>
                  <a:lnTo>
                    <a:pt x="0" y="2042609"/>
                  </a:lnTo>
                  <a:lnTo>
                    <a:pt x="0" y="0"/>
                  </a:lnTo>
                  <a:close/>
                </a:path>
              </a:pathLst>
            </a:custGeom>
            <a:blipFill>
              <a:blip r:embed="rId19"/>
              <a:stretch>
                <a:fillRect/>
              </a:stretch>
            </a:blipFill>
          </p:spPr>
          <p:txBody>
            <a:bodyPr/>
            <a:lstStyle/>
            <a:p>
              <a:pPr defTabSz="457085">
                <a:defRPr/>
              </a:pPr>
              <a:endParaRPr lang="en-US" sz="900">
                <a:solidFill>
                  <a:prstClr val="black"/>
                </a:solidFill>
                <a:latin typeface="Calibri"/>
                <a:ea typeface="+mj-ea"/>
                <a:cs typeface="Arial"/>
                <a:sym typeface="Helvetica Neue"/>
              </a:endParaRPr>
            </a:p>
          </p:txBody>
        </p:sp>
      </p:grpSp>
    </p:spTree>
    <p:extLst>
      <p:ext uri="{BB962C8B-B14F-4D97-AF65-F5344CB8AC3E}">
        <p14:creationId xmlns:p14="http://schemas.microsoft.com/office/powerpoint/2010/main" val="610231370"/>
      </p:ext>
    </p:extLst>
  </p:cSld>
  <p:clrMapOvr>
    <a:masterClrMapping/>
  </p:clrMapOvr>
</p:sld>
</file>

<file path=ppt/theme/theme1.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CACC - Theme">
  <a:themeElements>
    <a:clrScheme name="NCACC">
      <a:dk1>
        <a:srgbClr val="000000"/>
      </a:dk1>
      <a:lt1>
        <a:srgbClr val="FFFFFF"/>
      </a:lt1>
      <a:dk2>
        <a:srgbClr val="003941"/>
      </a:dk2>
      <a:lt2>
        <a:srgbClr val="E8E8E8"/>
      </a:lt2>
      <a:accent1>
        <a:srgbClr val="00663D"/>
      </a:accent1>
      <a:accent2>
        <a:srgbClr val="7FA369"/>
      </a:accent2>
      <a:accent3>
        <a:srgbClr val="FFE193"/>
      </a:accent3>
      <a:accent4>
        <a:srgbClr val="D0ECF3"/>
      </a:accent4>
      <a:accent5>
        <a:srgbClr val="003840"/>
      </a:accent5>
      <a:accent6>
        <a:srgbClr val="5E98ED"/>
      </a:accent6>
      <a:hlink>
        <a:srgbClr val="69B0D7"/>
      </a:hlink>
      <a:folHlink>
        <a:srgbClr val="6AB0D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A283EF4-A9E0-3C42-8D3A-C0CF28759494}" vid="{FCE8FA1D-7E06-584B-9DBE-55ED95C66BE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C41C065F0FD6449A03A22F635E8294" ma:contentTypeVersion="11" ma:contentTypeDescription="Create a new document." ma:contentTypeScope="" ma:versionID="c5c6d5be8e34fc1dc84ffeb24bc66c70">
  <xsd:schema xmlns:xsd="http://www.w3.org/2001/XMLSchema" xmlns:xs="http://www.w3.org/2001/XMLSchema" xmlns:p="http://schemas.microsoft.com/office/2006/metadata/properties" xmlns:ns2="971134b8-f19e-4b9f-a8b0-533c0a5c76f5" xmlns:ns3="5072df8a-a6b7-4756-ac33-601b73d92256" targetNamespace="http://schemas.microsoft.com/office/2006/metadata/properties" ma:root="true" ma:fieldsID="cac37b1ee8b93259a3607d723ba38007" ns2:_="" ns3:_="">
    <xsd:import namespace="971134b8-f19e-4b9f-a8b0-533c0a5c76f5"/>
    <xsd:import namespace="5072df8a-a6b7-4756-ac33-601b73d922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134b8-f19e-4b9f-a8b0-533c0a5c76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72df8a-a6b7-4756-ac33-601b73d9225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cb8f43a-fdd4-4dcc-b5d3-67afbc07d60a}" ma:internalName="TaxCatchAll" ma:showField="CatchAllData" ma:web="5072df8a-a6b7-4756-ac33-601b73d922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71134b8-f19e-4b9f-a8b0-533c0a5c76f5">
      <Terms xmlns="http://schemas.microsoft.com/office/infopath/2007/PartnerControls"/>
    </lcf76f155ced4ddcb4097134ff3c332f>
    <TaxCatchAll xmlns="5072df8a-a6b7-4756-ac33-601b73d9225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C159D-4B2D-4A2A-BBCA-E260B437ADF3}">
  <ds:schemaRefs>
    <ds:schemaRef ds:uri="5072df8a-a6b7-4756-ac33-601b73d92256"/>
    <ds:schemaRef ds:uri="971134b8-f19e-4b9f-a8b0-533c0a5c76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93D88C-3348-45EB-B075-20445B0EED91}">
  <ds:schemaRefs>
    <ds:schemaRef ds:uri="http://purl.org/dc/elements/1.1/"/>
    <ds:schemaRef ds:uri="http://schemas.microsoft.com/office/2006/documentManagement/types"/>
    <ds:schemaRef ds:uri="http://www.w3.org/XML/1998/namespace"/>
    <ds:schemaRef ds:uri="5072df8a-a6b7-4756-ac33-601b73d92256"/>
    <ds:schemaRef ds:uri="http://schemas.microsoft.com/office/2006/metadata/properties"/>
    <ds:schemaRef ds:uri="http://purl.org/dc/terms/"/>
    <ds:schemaRef ds:uri="http://purl.org/dc/dcmitype/"/>
    <ds:schemaRef ds:uri="http://schemas.microsoft.com/office/infopath/2007/PartnerControls"/>
    <ds:schemaRef ds:uri="http://schemas.openxmlformats.org/package/2006/metadata/core-properties"/>
    <ds:schemaRef ds:uri="971134b8-f19e-4b9f-a8b0-533c0a5c76f5"/>
  </ds:schemaRefs>
</ds:datastoreItem>
</file>

<file path=customXml/itemProps3.xml><?xml version="1.0" encoding="utf-8"?>
<ds:datastoreItem xmlns:ds="http://schemas.openxmlformats.org/officeDocument/2006/customXml" ds:itemID="{73281F3B-BF70-4553-B5B6-51CCDF4704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193</TotalTime>
  <Words>4723</Words>
  <Application>Microsoft Office PowerPoint</Application>
  <PresentationFormat>On-screen Show (4:3)</PresentationFormat>
  <Paragraphs>414</Paragraphs>
  <Slides>50</Slides>
  <Notes>25</Notes>
  <HiddenSlides>0</HiddenSlides>
  <MMClips>0</MMClips>
  <ScaleCrop>false</ScaleCrop>
  <HeadingPairs>
    <vt:vector size="8" baseType="variant">
      <vt:variant>
        <vt:lpstr>Fonts Used</vt:lpstr>
      </vt:variant>
      <vt:variant>
        <vt:i4>11</vt:i4>
      </vt:variant>
      <vt:variant>
        <vt:lpstr>Theme</vt:lpstr>
      </vt:variant>
      <vt:variant>
        <vt:i4>7</vt:i4>
      </vt:variant>
      <vt:variant>
        <vt:lpstr>Slide Titles</vt:lpstr>
      </vt:variant>
      <vt:variant>
        <vt:i4>50</vt:i4>
      </vt:variant>
      <vt:variant>
        <vt:lpstr>Custom Shows</vt:lpstr>
      </vt:variant>
      <vt:variant>
        <vt:i4>1</vt:i4>
      </vt:variant>
    </vt:vector>
  </HeadingPairs>
  <TitlesOfParts>
    <vt:vector size="69" baseType="lpstr">
      <vt:lpstr>Aptos</vt:lpstr>
      <vt:lpstr>Arial</vt:lpstr>
      <vt:lpstr>Arial Black</vt:lpstr>
      <vt:lpstr>Calibri</vt:lpstr>
      <vt:lpstr>Franklin Gothic Demi Cond</vt:lpstr>
      <vt:lpstr>Franklin Gothic Medium</vt:lpstr>
      <vt:lpstr>Georgia</vt:lpstr>
      <vt:lpstr>Poppins Bold</vt:lpstr>
      <vt:lpstr>Symbol</vt:lpstr>
      <vt:lpstr>Verdana</vt:lpstr>
      <vt:lpstr>Wingdings</vt:lpstr>
      <vt:lpstr>6_Office Theme</vt:lpstr>
      <vt:lpstr>7_Office Theme</vt:lpstr>
      <vt:lpstr>8_Office Theme</vt:lpstr>
      <vt:lpstr>9_Office Theme</vt:lpstr>
      <vt:lpstr>10_Office Theme</vt:lpstr>
      <vt:lpstr>11_Office Theme</vt:lpstr>
      <vt:lpstr>NCACC - Theme</vt:lpstr>
      <vt:lpstr>PowerPoint Presentation</vt:lpstr>
      <vt:lpstr>WELCOME!</vt:lpstr>
      <vt:lpstr>PowerPoint Presentation</vt:lpstr>
      <vt:lpstr>PowerPoint Presentation</vt:lpstr>
      <vt:lpstr>PowerPoint Presentation</vt:lpstr>
      <vt:lpstr>NCACC Opioid Settlement Technical Assistance Team (OSTAT)</vt:lpstr>
      <vt:lpstr>NCACC supports local governments at every stage of opioid settlement work — from planning to implementation to evaluation/reporting.</vt:lpstr>
      <vt:lpstr>NC Counties Served</vt:lpstr>
      <vt:lpstr>PowerPoint Presentation</vt:lpstr>
      <vt:lpstr>NC Opioid Settlements</vt:lpstr>
      <vt:lpstr>NCOpioidSettlement.org</vt:lpstr>
      <vt:lpstr>Vision for NC Opioid Settlements</vt:lpstr>
      <vt:lpstr>Remediation Strategies</vt:lpstr>
      <vt:lpstr>NC MOA: High Impact Abatement Strategies (Exhibit A)</vt:lpstr>
      <vt:lpstr>Local Spending Plans</vt:lpstr>
      <vt:lpstr>Opioid Settlement Academy</vt:lpstr>
      <vt:lpstr>Opioid Settlement Academy: Justice-Involved Strategies</vt:lpstr>
      <vt:lpstr>Strategy Map</vt:lpstr>
      <vt:lpstr>Trauma-Informed Counties (in Practice)</vt:lpstr>
      <vt:lpstr>PowerPoint Presentation</vt:lpstr>
      <vt:lpstr>PowerPoint Presentation</vt:lpstr>
      <vt:lpstr>Questions?</vt:lpstr>
      <vt:lpstr>PowerPoint Presentation</vt:lpstr>
      <vt:lpstr>Brunswick County</vt:lpstr>
      <vt:lpstr>Meet our Academy team!</vt:lpstr>
      <vt:lpstr>Exhibit A. Strategy 11  Addiction Treatment for Incarcerated Persons</vt:lpstr>
      <vt:lpstr>Hopes for Brunswick County</vt:lpstr>
      <vt:lpstr>Challenges and Solutions</vt:lpstr>
      <vt:lpstr>NC Opioid Settlement Academy Experience</vt:lpstr>
      <vt:lpstr>Celebrating Progress and Looking Ahead</vt:lpstr>
      <vt:lpstr>PowerPoint Presentation</vt:lpstr>
      <vt:lpstr>PowerPoint Presentation</vt:lpstr>
      <vt:lpstr>PowerPoint Presentation</vt:lpstr>
      <vt:lpstr>Meet our Academy team!</vt:lpstr>
      <vt:lpstr>PowerPoint Presentation</vt:lpstr>
      <vt:lpstr>NC MOA – Exhibit A: Strategy 12: Reentry Services Strategy 11: Addiction Treatment in Jails</vt:lpstr>
      <vt:lpstr>Hopes for Cabarrus County</vt:lpstr>
      <vt:lpstr>Challenges and Solutions</vt:lpstr>
      <vt:lpstr>NC Opioid Settlement Academy Experience</vt:lpstr>
      <vt:lpstr>PowerPoint Presentation</vt:lpstr>
      <vt:lpstr>PowerPoint Presentation</vt:lpstr>
      <vt:lpstr>Celebrating Progress and Looking Ahead</vt:lpstr>
      <vt:lpstr>PowerPoint Presentation</vt:lpstr>
      <vt:lpstr>Mecklenburg County</vt:lpstr>
      <vt:lpstr>Meet our Academy team!</vt:lpstr>
      <vt:lpstr>Reentry Services</vt:lpstr>
      <vt:lpstr>Hopes for Our County</vt:lpstr>
      <vt:lpstr>Challenges and Solutions</vt:lpstr>
      <vt:lpstr>NC Opioid Settlement Academy Experience</vt:lpstr>
      <vt:lpstr>Celebrating Progress and Looking Ahead</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Tyler Yates</cp:lastModifiedBy>
  <cp:revision>16</cp:revision>
  <cp:lastPrinted>2017-07-14T22:50:57Z</cp:lastPrinted>
  <dcterms:created xsi:type="dcterms:W3CDTF">2015-07-07T20:02:11Z</dcterms:created>
  <dcterms:modified xsi:type="dcterms:W3CDTF">2026-04-02T17:01:18Z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0x010100F5C41C065F0FD6449A03A22F635E8294</vt:lpwstr>
  </property>
  <property fmtid="{D5CDD505-2E9C-101B-9397-08002B2CF9AE}" pid="3" name="MediaServiceImageTags">
    <vt:lpwstr/>
  </property>
</Properties>
</file>