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147478949" r:id="rId2"/>
    <p:sldId id="2147478950" r:id="rId3"/>
    <p:sldId id="2147478951" r:id="rId4"/>
    <p:sldId id="2147478952" r:id="rId5"/>
    <p:sldId id="2147478953" r:id="rId6"/>
    <p:sldId id="2147478954" r:id="rId7"/>
    <p:sldId id="2147478937" r:id="rId8"/>
    <p:sldId id="2147478955" r:id="rId9"/>
    <p:sldId id="2147478936" r:id="rId10"/>
    <p:sldId id="2147479012" r:id="rId11"/>
    <p:sldId id="2147478956" r:id="rId12"/>
    <p:sldId id="2147478957" r:id="rId13"/>
    <p:sldId id="2147478958" r:id="rId14"/>
    <p:sldId id="2147478959" r:id="rId15"/>
    <p:sldId id="2147478960" r:id="rId16"/>
    <p:sldId id="2147478961" r:id="rId17"/>
    <p:sldId id="2147478962" r:id="rId18"/>
    <p:sldId id="2147478963" r:id="rId19"/>
    <p:sldId id="2147478964" r:id="rId20"/>
    <p:sldId id="2147478965" r:id="rId21"/>
    <p:sldId id="257" r:id="rId22"/>
    <p:sldId id="2147478966" r:id="rId23"/>
    <p:sldId id="2147478967" r:id="rId24"/>
    <p:sldId id="2147478972" r:id="rId25"/>
    <p:sldId id="2147478973" r:id="rId26"/>
    <p:sldId id="2147478974" r:id="rId27"/>
    <p:sldId id="1004" r:id="rId28"/>
    <p:sldId id="1005" r:id="rId29"/>
    <p:sldId id="2147478975" r:id="rId30"/>
    <p:sldId id="2147478976" r:id="rId31"/>
    <p:sldId id="2147478977" r:id="rId32"/>
    <p:sldId id="2147478978" r:id="rId33"/>
    <p:sldId id="2147478979" r:id="rId34"/>
    <p:sldId id="2147478980" r:id="rId35"/>
    <p:sldId id="2147478981" r:id="rId36"/>
    <p:sldId id="2147478982" r:id="rId37"/>
    <p:sldId id="2147478983" r:id="rId38"/>
    <p:sldId id="2147478984" r:id="rId39"/>
    <p:sldId id="1010" r:id="rId40"/>
    <p:sldId id="2147478985" r:id="rId41"/>
    <p:sldId id="1012" r:id="rId42"/>
    <p:sldId id="1011" r:id="rId43"/>
    <p:sldId id="2147478986" r:id="rId44"/>
    <p:sldId id="2147478987" r:id="rId45"/>
    <p:sldId id="1013" r:id="rId46"/>
    <p:sldId id="2147478988" r:id="rId47"/>
    <p:sldId id="2147478989" r:id="rId48"/>
    <p:sldId id="1015" r:id="rId49"/>
    <p:sldId id="1021" r:id="rId50"/>
    <p:sldId id="2147478990" r:id="rId51"/>
    <p:sldId id="2147478991" r:id="rId52"/>
    <p:sldId id="1018" r:id="rId53"/>
    <p:sldId id="261" r:id="rId54"/>
    <p:sldId id="259" r:id="rId55"/>
    <p:sldId id="1024" r:id="rId56"/>
    <p:sldId id="2147478969" r:id="rId57"/>
    <p:sldId id="214747897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sorterViewPr>
    <p:cViewPr>
      <p:scale>
        <a:sx n="100" d="100"/>
        <a:sy n="100" d="100"/>
      </p:scale>
      <p:origin x="0" y="-23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ncaccazfiles.file.core.windows.net\fileshare\citrix\shared%20folders\Shared%20Drive(Shared%20by%20NCACC%20Sharefile)\NCACC%20Shared\Strategic%20Member%20Services\07.%20Opioid%20Settlement\PROJECTS\NC-TAC\Presentations\LEAD%20services%20bar%20chart%20for%20A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caccazfiles.file.core.windows.net\fileshare\citrix\shared%20folders\Shared%20Drive(Shared%20by%20NCACC%20Sharefile)\NCACC%20Shared\Strategic%20Member%20Services\07.%20Opioid%20Settlement\PROJECTS\NC-TAC\Presentations\LEAD%20cj%20outcome%20bar%20chart%20for%20A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caccazfiles.file.core.windows.net\fileshare\citrix\shared%20folders\Shared%20Drive(Shared%20by%20NCACC%20Sharefile)\NCACC%20Shared\Strategic%20Member%20Services\07.%20Opioid%20Settlement\PROJECTS\NC-TAC\Presentations\LEAD%20cj%20outcome%20bar%20chart%20for%20A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Desired at baseline</c:v>
                </c:pt>
              </c:strCache>
            </c:strRef>
          </c:tx>
          <c:spPr>
            <a:solidFill>
              <a:schemeClr val="accent2"/>
            </a:solidFill>
            <a:ln>
              <a:noFill/>
            </a:ln>
            <a:effectLst/>
          </c:spPr>
          <c:invertIfNegative val="0"/>
          <c:cat>
            <c:strRef>
              <c:f>Sheet1!$B$1:$E$1</c:f>
              <c:strCache>
                <c:ptCount val="4"/>
                <c:pt idx="0">
                  <c:v>Substance use treatment</c:v>
                </c:pt>
                <c:pt idx="1">
                  <c:v>Mental health counseling</c:v>
                </c:pt>
                <c:pt idx="2">
                  <c:v>Employment assistance</c:v>
                </c:pt>
                <c:pt idx="3">
                  <c:v>Housing assistance</c:v>
                </c:pt>
              </c:strCache>
            </c:strRef>
          </c:cat>
          <c:val>
            <c:numRef>
              <c:f>Sheet1!$B$2:$E$2</c:f>
              <c:numCache>
                <c:formatCode>0%</c:formatCode>
                <c:ptCount val="4"/>
                <c:pt idx="0">
                  <c:v>0.68</c:v>
                </c:pt>
                <c:pt idx="1">
                  <c:v>0.6</c:v>
                </c:pt>
                <c:pt idx="2">
                  <c:v>0.64</c:v>
                </c:pt>
                <c:pt idx="3">
                  <c:v>0.5</c:v>
                </c:pt>
              </c:numCache>
            </c:numRef>
          </c:val>
          <c:extLst>
            <c:ext xmlns:c16="http://schemas.microsoft.com/office/drawing/2014/chart" uri="{C3380CC4-5D6E-409C-BE32-E72D297353CC}">
              <c16:uniqueId val="{00000000-E813-448C-8144-3E9BE6B65CDF}"/>
            </c:ext>
          </c:extLst>
        </c:ser>
        <c:ser>
          <c:idx val="1"/>
          <c:order val="1"/>
          <c:tx>
            <c:strRef>
              <c:f>Sheet1!$A$3</c:f>
              <c:strCache>
                <c:ptCount val="1"/>
                <c:pt idx="0">
                  <c:v>Received during program</c:v>
                </c:pt>
              </c:strCache>
            </c:strRef>
          </c:tx>
          <c:spPr>
            <a:solidFill>
              <a:schemeClr val="accent1"/>
            </a:solidFill>
            <a:ln>
              <a:noFill/>
            </a:ln>
            <a:effectLst/>
          </c:spPr>
          <c:invertIfNegative val="0"/>
          <c:cat>
            <c:strRef>
              <c:f>Sheet1!$B$1:$E$1</c:f>
              <c:strCache>
                <c:ptCount val="4"/>
                <c:pt idx="0">
                  <c:v>Substance use treatment</c:v>
                </c:pt>
                <c:pt idx="1">
                  <c:v>Mental health counseling</c:v>
                </c:pt>
                <c:pt idx="2">
                  <c:v>Employment assistance</c:v>
                </c:pt>
                <c:pt idx="3">
                  <c:v>Housing assistance</c:v>
                </c:pt>
              </c:strCache>
            </c:strRef>
          </c:cat>
          <c:val>
            <c:numRef>
              <c:f>Sheet1!$B$3:$E$3</c:f>
              <c:numCache>
                <c:formatCode>0%</c:formatCode>
                <c:ptCount val="4"/>
                <c:pt idx="0">
                  <c:v>0.68</c:v>
                </c:pt>
                <c:pt idx="1">
                  <c:v>0.47</c:v>
                </c:pt>
                <c:pt idx="2">
                  <c:v>0.25</c:v>
                </c:pt>
                <c:pt idx="3">
                  <c:v>0.18</c:v>
                </c:pt>
              </c:numCache>
            </c:numRef>
          </c:val>
          <c:extLst>
            <c:ext xmlns:c16="http://schemas.microsoft.com/office/drawing/2014/chart" uri="{C3380CC4-5D6E-409C-BE32-E72D297353CC}">
              <c16:uniqueId val="{00000001-E813-448C-8144-3E9BE6B65CDF}"/>
            </c:ext>
          </c:extLst>
        </c:ser>
        <c:dLbls>
          <c:showLegendKey val="0"/>
          <c:showVal val="0"/>
          <c:showCatName val="0"/>
          <c:showSerName val="0"/>
          <c:showPercent val="0"/>
          <c:showBubbleSize val="0"/>
        </c:dLbls>
        <c:gapWidth val="219"/>
        <c:overlap val="-27"/>
        <c:axId val="79598512"/>
        <c:axId val="79598032"/>
      </c:barChart>
      <c:catAx>
        <c:axId val="7959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9598032"/>
        <c:crosses val="autoZero"/>
        <c:auto val="1"/>
        <c:lblAlgn val="ctr"/>
        <c:lblOffset val="100"/>
        <c:noMultiLvlLbl val="0"/>
      </c:catAx>
      <c:valAx>
        <c:axId val="79598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9851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Everyone Referred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45D-41F4-ADE6-348A0CF96C42}"/>
              </c:ext>
            </c:extLst>
          </c:dPt>
          <c:cat>
            <c:strRef>
              <c:f>Sheet2!$A$4:$A$5</c:f>
              <c:strCache>
                <c:ptCount val="2"/>
                <c:pt idx="0">
                  <c:v>6 months before referral</c:v>
                </c:pt>
                <c:pt idx="1">
                  <c:v>6 months after referral</c:v>
                </c:pt>
              </c:strCache>
            </c:strRef>
          </c:cat>
          <c:val>
            <c:numRef>
              <c:f>Sheet2!$B$4:$B$5</c:f>
              <c:numCache>
                <c:formatCode>General</c:formatCode>
                <c:ptCount val="2"/>
                <c:pt idx="0">
                  <c:v>0.65</c:v>
                </c:pt>
                <c:pt idx="1">
                  <c:v>0.41</c:v>
                </c:pt>
              </c:numCache>
            </c:numRef>
          </c:val>
          <c:extLst>
            <c:ext xmlns:c16="http://schemas.microsoft.com/office/drawing/2014/chart" uri="{C3380CC4-5D6E-409C-BE32-E72D297353CC}">
              <c16:uniqueId val="{00000000-D45D-41F4-ADE6-348A0CF96C42}"/>
            </c:ext>
          </c:extLst>
        </c:ser>
        <c:dLbls>
          <c:showLegendKey val="0"/>
          <c:showVal val="0"/>
          <c:showCatName val="0"/>
          <c:showSerName val="0"/>
          <c:showPercent val="0"/>
          <c:showBubbleSize val="0"/>
        </c:dLbls>
        <c:gapWidth val="150"/>
        <c:overlap val="100"/>
        <c:axId val="1487741072"/>
        <c:axId val="36353776"/>
      </c:barChart>
      <c:catAx>
        <c:axId val="148774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6353776"/>
        <c:crosses val="autoZero"/>
        <c:auto val="1"/>
        <c:lblAlgn val="ctr"/>
        <c:lblOffset val="100"/>
        <c:noMultiLvlLbl val="0"/>
      </c:catAx>
      <c:valAx>
        <c:axId val="36353776"/>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Mean</a:t>
                </a:r>
                <a:r>
                  <a:rPr lang="en-US" baseline="0"/>
                  <a:t> number</a:t>
                </a:r>
                <a:endParaRPr lang="en-US"/>
              </a:p>
            </c:rich>
          </c:tx>
          <c:layout>
            <c:manualLayout>
              <c:xMode val="edge"/>
              <c:yMode val="edge"/>
              <c:x val="5.597778871866842E-3"/>
              <c:y val="0.406026304006898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7741072"/>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Medium to Highly Engaged Participants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03E-4AE2-ABEB-69883206F176}"/>
              </c:ext>
            </c:extLst>
          </c:dPt>
          <c:cat>
            <c:strRef>
              <c:f>Sheet2!$A$24:$A$25</c:f>
              <c:strCache>
                <c:ptCount val="2"/>
                <c:pt idx="0">
                  <c:v>6 months before referral</c:v>
                </c:pt>
                <c:pt idx="1">
                  <c:v>6 months after referral</c:v>
                </c:pt>
              </c:strCache>
            </c:strRef>
          </c:cat>
          <c:val>
            <c:numRef>
              <c:f>Sheet2!$B$24:$B$25</c:f>
              <c:numCache>
                <c:formatCode>General</c:formatCode>
                <c:ptCount val="2"/>
                <c:pt idx="0">
                  <c:v>0.68</c:v>
                </c:pt>
                <c:pt idx="1">
                  <c:v>0.34</c:v>
                </c:pt>
              </c:numCache>
            </c:numRef>
          </c:val>
          <c:extLst>
            <c:ext xmlns:c16="http://schemas.microsoft.com/office/drawing/2014/chart" uri="{C3380CC4-5D6E-409C-BE32-E72D297353CC}">
              <c16:uniqueId val="{00000000-403E-4AE2-ABEB-69883206F176}"/>
            </c:ext>
          </c:extLst>
        </c:ser>
        <c:dLbls>
          <c:showLegendKey val="0"/>
          <c:showVal val="0"/>
          <c:showCatName val="0"/>
          <c:showSerName val="0"/>
          <c:showPercent val="0"/>
          <c:showBubbleSize val="0"/>
        </c:dLbls>
        <c:gapWidth val="150"/>
        <c:overlap val="100"/>
        <c:axId val="992411856"/>
        <c:axId val="992412336"/>
      </c:barChart>
      <c:catAx>
        <c:axId val="99241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92412336"/>
        <c:crosses val="autoZero"/>
        <c:auto val="1"/>
        <c:lblAlgn val="ctr"/>
        <c:lblOffset val="100"/>
        <c:noMultiLvlLbl val="0"/>
      </c:catAx>
      <c:valAx>
        <c:axId val="992412336"/>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Mean number</a:t>
                </a:r>
              </a:p>
            </c:rich>
          </c:tx>
          <c:layout>
            <c:manualLayout>
              <c:xMode val="edge"/>
              <c:yMode val="edge"/>
              <c:x val="9.3351574377977149E-3"/>
              <c:y val="0.40475074355041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2411856"/>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8BDE0-99A8-45CA-ABCC-2676BABE4B0A}" type="doc">
      <dgm:prSet loTypeId="urn:microsoft.com/office/officeart/2005/8/layout/cycle1" loCatId="cycle" qsTypeId="urn:microsoft.com/office/officeart/2005/8/quickstyle/simple1" qsCatId="simple" csTypeId="urn:microsoft.com/office/officeart/2005/8/colors/accent6_2" csCatId="accent6" phldr="1"/>
      <dgm:spPr/>
    </dgm:pt>
    <dgm:pt modelId="{72786417-ECE7-4331-BB33-E169A0C5923D}">
      <dgm:prSet phldrT="[Text]" custT="1"/>
      <dgm:spPr>
        <a:solidFill>
          <a:srgbClr val="799C63"/>
        </a:solidFill>
      </dgm:spPr>
      <dgm:t>
        <a:bodyPr/>
        <a:lstStyle/>
        <a:p>
          <a:r>
            <a:rPr lang="en-US" sz="1600" kern="1200">
              <a:solidFill>
                <a:schemeClr val="bg1"/>
              </a:solidFill>
              <a:latin typeface="Arial"/>
              <a:ea typeface="+mn-ea"/>
              <a:cs typeface="+mn-cs"/>
            </a:rPr>
            <a:t>Initial Detention &amp; Court Hearings</a:t>
          </a:r>
        </a:p>
      </dgm:t>
    </dgm:pt>
    <dgm:pt modelId="{0FB82BFF-9BB0-4D01-8CBD-9F9322CD9858}" type="parTrans" cxnId="{4B98F9AD-A7ED-4F67-A684-EADAD5661500}">
      <dgm:prSet/>
      <dgm:spPr/>
      <dgm:t>
        <a:bodyPr/>
        <a:lstStyle/>
        <a:p>
          <a:endParaRPr lang="en-US">
            <a:latin typeface="Veranda"/>
          </a:endParaRPr>
        </a:p>
      </dgm:t>
    </dgm:pt>
    <dgm:pt modelId="{B0D30793-9DC5-417B-AF55-7BD840A02AD2}" type="sibTrans" cxnId="{4B98F9AD-A7ED-4F67-A684-EADAD5661500}">
      <dgm:prSet custT="1"/>
      <dgm:spPr>
        <a:solidFill>
          <a:schemeClr val="accent4">
            <a:lumMod val="60000"/>
            <a:lumOff val="40000"/>
          </a:schemeClr>
        </a:solidFill>
      </dgm:spPr>
      <dgm:t>
        <a:bodyPr/>
        <a:lstStyle/>
        <a:p>
          <a:endParaRPr lang="en-US"/>
        </a:p>
      </dgm:t>
    </dgm:pt>
    <dgm:pt modelId="{23F6A53C-A385-4E6B-A1AF-6BD29F5E37C1}">
      <dgm:prSet phldrT="[Text]" custT="1"/>
      <dgm:spPr>
        <a:solidFill>
          <a:srgbClr val="799C63"/>
        </a:solidFill>
      </dgm:spPr>
      <dgm:t>
        <a:bodyPr/>
        <a:lstStyle/>
        <a:p>
          <a:r>
            <a:rPr lang="en-US" sz="1600" kern="1200">
              <a:solidFill>
                <a:schemeClr val="bg1"/>
              </a:solidFill>
              <a:latin typeface="Arial"/>
              <a:ea typeface="+mn-ea"/>
              <a:cs typeface="+mn-cs"/>
            </a:rPr>
            <a:t>Incarceration</a:t>
          </a:r>
        </a:p>
      </dgm:t>
    </dgm:pt>
    <dgm:pt modelId="{F91D7EE0-7404-40FD-B986-E02F9D42BFC4}" type="parTrans" cxnId="{F9219627-CB2B-4E9D-9514-F186DAF4495C}">
      <dgm:prSet/>
      <dgm:spPr/>
      <dgm:t>
        <a:bodyPr/>
        <a:lstStyle/>
        <a:p>
          <a:endParaRPr lang="en-US">
            <a:latin typeface="Veranda"/>
          </a:endParaRPr>
        </a:p>
      </dgm:t>
    </dgm:pt>
    <dgm:pt modelId="{E8696E35-B87A-4A67-BB09-4893094B2742}" type="sibTrans" cxnId="{F9219627-CB2B-4E9D-9514-F186DAF4495C}">
      <dgm:prSet/>
      <dgm:spPr>
        <a:solidFill>
          <a:schemeClr val="accent4">
            <a:lumMod val="60000"/>
            <a:lumOff val="40000"/>
          </a:schemeClr>
        </a:solidFill>
      </dgm:spPr>
      <dgm:t>
        <a:bodyPr/>
        <a:lstStyle/>
        <a:p>
          <a:endParaRPr lang="en-US">
            <a:latin typeface="Veranda"/>
          </a:endParaRPr>
        </a:p>
      </dgm:t>
    </dgm:pt>
    <dgm:pt modelId="{9BCAACA6-7637-43BD-827C-8411CA74797F}">
      <dgm:prSet phldrT="[Text]" custT="1"/>
      <dgm:spPr>
        <a:solidFill>
          <a:srgbClr val="799C63"/>
        </a:solidFill>
      </dgm:spPr>
      <dgm:t>
        <a:bodyPr/>
        <a:lstStyle/>
        <a:p>
          <a:r>
            <a:rPr lang="en-US" sz="1600" kern="1200">
              <a:solidFill>
                <a:schemeClr val="bg1"/>
              </a:solidFill>
              <a:latin typeface="Arial"/>
              <a:ea typeface="+mn-ea"/>
              <a:cs typeface="+mn-cs"/>
            </a:rPr>
            <a:t>Return to Community</a:t>
          </a:r>
        </a:p>
      </dgm:t>
    </dgm:pt>
    <dgm:pt modelId="{2960699C-DF89-4342-A1E3-6EDB47040C41}" type="parTrans" cxnId="{FCC2C0D4-01B1-4363-879F-74E83FC5361A}">
      <dgm:prSet/>
      <dgm:spPr/>
      <dgm:t>
        <a:bodyPr/>
        <a:lstStyle/>
        <a:p>
          <a:endParaRPr lang="en-US">
            <a:latin typeface="Veranda"/>
          </a:endParaRPr>
        </a:p>
      </dgm:t>
    </dgm:pt>
    <dgm:pt modelId="{599CED7D-9E99-4ACD-AE0E-FCE8CDFD817E}" type="sibTrans" cxnId="{FCC2C0D4-01B1-4363-879F-74E83FC5361A}">
      <dgm:prSet/>
      <dgm:spPr>
        <a:solidFill>
          <a:schemeClr val="accent4">
            <a:lumMod val="60000"/>
            <a:lumOff val="40000"/>
          </a:schemeClr>
        </a:solidFill>
      </dgm:spPr>
      <dgm:t>
        <a:bodyPr/>
        <a:lstStyle/>
        <a:p>
          <a:endParaRPr lang="en-US">
            <a:latin typeface="Veranda"/>
          </a:endParaRPr>
        </a:p>
      </dgm:t>
    </dgm:pt>
    <dgm:pt modelId="{9C005EDB-4538-40F5-94BC-CBE5C03CE758}">
      <dgm:prSet phldrT="[Text]" custT="1"/>
      <dgm:spPr>
        <a:solidFill>
          <a:srgbClr val="799C63"/>
        </a:solidFill>
      </dgm:spPr>
      <dgm:t>
        <a:bodyPr/>
        <a:lstStyle/>
        <a:p>
          <a:r>
            <a:rPr lang="en-US" sz="1600">
              <a:solidFill>
                <a:schemeClr val="bg1"/>
              </a:solidFill>
              <a:latin typeface="+mn-lt"/>
            </a:rPr>
            <a:t>Interaction with Law Enforcement</a:t>
          </a:r>
        </a:p>
      </dgm:t>
    </dgm:pt>
    <dgm:pt modelId="{61AA01A0-C104-42AD-ACEF-5A391391D5ED}" type="parTrans" cxnId="{AB34EE3F-698E-46A4-A0FE-0A8534E4C772}">
      <dgm:prSet/>
      <dgm:spPr/>
      <dgm:t>
        <a:bodyPr/>
        <a:lstStyle/>
        <a:p>
          <a:endParaRPr lang="en-US"/>
        </a:p>
      </dgm:t>
    </dgm:pt>
    <dgm:pt modelId="{765AB472-5E5E-427D-AA73-11682760385B}" type="sibTrans" cxnId="{AB34EE3F-698E-46A4-A0FE-0A8534E4C772}">
      <dgm:prSet/>
      <dgm:spPr>
        <a:solidFill>
          <a:schemeClr val="accent4">
            <a:lumMod val="60000"/>
            <a:lumOff val="40000"/>
          </a:schemeClr>
        </a:solidFill>
      </dgm:spPr>
      <dgm:t>
        <a:bodyPr/>
        <a:lstStyle/>
        <a:p>
          <a:endParaRPr lang="en-US"/>
        </a:p>
      </dgm:t>
    </dgm:pt>
    <dgm:pt modelId="{0CEA4212-C2B5-4B36-B3C5-FED6801F609F}" type="pres">
      <dgm:prSet presAssocID="{0298BDE0-99A8-45CA-ABCC-2676BABE4B0A}" presName="cycle" presStyleCnt="0">
        <dgm:presLayoutVars>
          <dgm:dir/>
          <dgm:resizeHandles val="exact"/>
        </dgm:presLayoutVars>
      </dgm:prSet>
      <dgm:spPr/>
    </dgm:pt>
    <dgm:pt modelId="{22864AE8-DBE5-410B-B24F-BA1C9B57F621}" type="pres">
      <dgm:prSet presAssocID="{72786417-ECE7-4331-BB33-E169A0C5923D}" presName="dummy" presStyleCnt="0"/>
      <dgm:spPr/>
    </dgm:pt>
    <dgm:pt modelId="{3FDBB7A8-752A-44DC-A89F-3E9F648A8141}" type="pres">
      <dgm:prSet presAssocID="{72786417-ECE7-4331-BB33-E169A0C5923D}" presName="node" presStyleLbl="revTx" presStyleIdx="0" presStyleCnt="4">
        <dgm:presLayoutVars>
          <dgm:bulletEnabled val="1"/>
        </dgm:presLayoutVars>
      </dgm:prSet>
      <dgm:spPr>
        <a:prstGeom prst="roundRect">
          <a:avLst/>
        </a:prstGeom>
      </dgm:spPr>
    </dgm:pt>
    <dgm:pt modelId="{092480C0-FE6B-44BF-89BD-810BA93160DD}" type="pres">
      <dgm:prSet presAssocID="{B0D30793-9DC5-417B-AF55-7BD840A02AD2}" presName="sibTrans" presStyleLbl="node1" presStyleIdx="0" presStyleCnt="4"/>
      <dgm:spPr/>
    </dgm:pt>
    <dgm:pt modelId="{86F0C6C5-733F-4097-9C75-9C0D290AD34A}" type="pres">
      <dgm:prSet presAssocID="{23F6A53C-A385-4E6B-A1AF-6BD29F5E37C1}" presName="dummy" presStyleCnt="0"/>
      <dgm:spPr/>
    </dgm:pt>
    <dgm:pt modelId="{204D5AB2-00B2-488C-909D-4D115BC3C344}" type="pres">
      <dgm:prSet presAssocID="{23F6A53C-A385-4E6B-A1AF-6BD29F5E37C1}" presName="node" presStyleLbl="revTx" presStyleIdx="1" presStyleCnt="4">
        <dgm:presLayoutVars>
          <dgm:bulletEnabled val="1"/>
        </dgm:presLayoutVars>
      </dgm:prSet>
      <dgm:spPr>
        <a:prstGeom prst="roundRect">
          <a:avLst/>
        </a:prstGeom>
      </dgm:spPr>
    </dgm:pt>
    <dgm:pt modelId="{AD27997B-77F1-4C5F-A801-D898DDF639C6}" type="pres">
      <dgm:prSet presAssocID="{E8696E35-B87A-4A67-BB09-4893094B2742}" presName="sibTrans" presStyleLbl="node1" presStyleIdx="1" presStyleCnt="4"/>
      <dgm:spPr/>
    </dgm:pt>
    <dgm:pt modelId="{F3D74F5D-58CB-4FC7-9117-398E20A47FE7}" type="pres">
      <dgm:prSet presAssocID="{9BCAACA6-7637-43BD-827C-8411CA74797F}" presName="dummy" presStyleCnt="0"/>
      <dgm:spPr/>
    </dgm:pt>
    <dgm:pt modelId="{250F2CE9-DA66-4DF5-866C-0F16AAE9155B}" type="pres">
      <dgm:prSet presAssocID="{9BCAACA6-7637-43BD-827C-8411CA74797F}" presName="node" presStyleLbl="revTx" presStyleIdx="2" presStyleCnt="4">
        <dgm:presLayoutVars>
          <dgm:bulletEnabled val="1"/>
        </dgm:presLayoutVars>
      </dgm:prSet>
      <dgm:spPr>
        <a:prstGeom prst="roundRect">
          <a:avLst/>
        </a:prstGeom>
      </dgm:spPr>
    </dgm:pt>
    <dgm:pt modelId="{EF8FC3A0-FDF4-4D5B-A499-64A61486AE01}" type="pres">
      <dgm:prSet presAssocID="{599CED7D-9E99-4ACD-AE0E-FCE8CDFD817E}" presName="sibTrans" presStyleLbl="node1" presStyleIdx="2" presStyleCnt="4"/>
      <dgm:spPr/>
    </dgm:pt>
    <dgm:pt modelId="{750892A7-6196-4AB8-A358-8847D2B33564}" type="pres">
      <dgm:prSet presAssocID="{9C005EDB-4538-40F5-94BC-CBE5C03CE758}" presName="dummy" presStyleCnt="0"/>
      <dgm:spPr/>
    </dgm:pt>
    <dgm:pt modelId="{14567A0D-8D6E-4442-97E4-2795CC67E045}" type="pres">
      <dgm:prSet presAssocID="{9C005EDB-4538-40F5-94BC-CBE5C03CE758}" presName="node" presStyleLbl="revTx" presStyleIdx="3" presStyleCnt="4">
        <dgm:presLayoutVars>
          <dgm:bulletEnabled val="1"/>
        </dgm:presLayoutVars>
      </dgm:prSet>
      <dgm:spPr>
        <a:prstGeom prst="roundRect">
          <a:avLst/>
        </a:prstGeom>
      </dgm:spPr>
    </dgm:pt>
    <dgm:pt modelId="{D55C7E5A-37A1-4394-95F5-CB0DBA3058FA}" type="pres">
      <dgm:prSet presAssocID="{765AB472-5E5E-427D-AA73-11682760385B}" presName="sibTrans" presStyleLbl="node1" presStyleIdx="3" presStyleCnt="4"/>
      <dgm:spPr/>
    </dgm:pt>
  </dgm:ptLst>
  <dgm:cxnLst>
    <dgm:cxn modelId="{300CAC0D-E6CB-4CFD-9E36-F70D423F2007}" type="presOf" srcId="{23F6A53C-A385-4E6B-A1AF-6BD29F5E37C1}" destId="{204D5AB2-00B2-488C-909D-4D115BC3C344}" srcOrd="0" destOrd="0" presId="urn:microsoft.com/office/officeart/2005/8/layout/cycle1"/>
    <dgm:cxn modelId="{F9219627-CB2B-4E9D-9514-F186DAF4495C}" srcId="{0298BDE0-99A8-45CA-ABCC-2676BABE4B0A}" destId="{23F6A53C-A385-4E6B-A1AF-6BD29F5E37C1}" srcOrd="1" destOrd="0" parTransId="{F91D7EE0-7404-40FD-B986-E02F9D42BFC4}" sibTransId="{E8696E35-B87A-4A67-BB09-4893094B2742}"/>
    <dgm:cxn modelId="{AB34EE3F-698E-46A4-A0FE-0A8534E4C772}" srcId="{0298BDE0-99A8-45CA-ABCC-2676BABE4B0A}" destId="{9C005EDB-4538-40F5-94BC-CBE5C03CE758}" srcOrd="3" destOrd="0" parTransId="{61AA01A0-C104-42AD-ACEF-5A391391D5ED}" sibTransId="{765AB472-5E5E-427D-AA73-11682760385B}"/>
    <dgm:cxn modelId="{EFB44342-E461-4906-AE93-4CF97B0210F3}" type="presOf" srcId="{9C005EDB-4538-40F5-94BC-CBE5C03CE758}" destId="{14567A0D-8D6E-4442-97E4-2795CC67E045}" srcOrd="0" destOrd="0" presId="urn:microsoft.com/office/officeart/2005/8/layout/cycle1"/>
    <dgm:cxn modelId="{B49B0066-1024-46DE-8227-30AC328DA023}" type="presOf" srcId="{765AB472-5E5E-427D-AA73-11682760385B}" destId="{D55C7E5A-37A1-4394-95F5-CB0DBA3058FA}" srcOrd="0" destOrd="0" presId="urn:microsoft.com/office/officeart/2005/8/layout/cycle1"/>
    <dgm:cxn modelId="{A1D3AC7C-C6AA-42A4-AA01-E90CF0946D18}" type="presOf" srcId="{E8696E35-B87A-4A67-BB09-4893094B2742}" destId="{AD27997B-77F1-4C5F-A801-D898DDF639C6}" srcOrd="0" destOrd="0" presId="urn:microsoft.com/office/officeart/2005/8/layout/cycle1"/>
    <dgm:cxn modelId="{CC623CAB-2AE4-43EB-A610-C0C51E76BE51}" type="presOf" srcId="{599CED7D-9E99-4ACD-AE0E-FCE8CDFD817E}" destId="{EF8FC3A0-FDF4-4D5B-A499-64A61486AE01}" srcOrd="0" destOrd="0" presId="urn:microsoft.com/office/officeart/2005/8/layout/cycle1"/>
    <dgm:cxn modelId="{4B98F9AD-A7ED-4F67-A684-EADAD5661500}" srcId="{0298BDE0-99A8-45CA-ABCC-2676BABE4B0A}" destId="{72786417-ECE7-4331-BB33-E169A0C5923D}" srcOrd="0" destOrd="0" parTransId="{0FB82BFF-9BB0-4D01-8CBD-9F9322CD9858}" sibTransId="{B0D30793-9DC5-417B-AF55-7BD840A02AD2}"/>
    <dgm:cxn modelId="{0CD027B3-659E-4599-9981-968749A6DD5B}" type="presOf" srcId="{72786417-ECE7-4331-BB33-E169A0C5923D}" destId="{3FDBB7A8-752A-44DC-A89F-3E9F648A8141}" srcOrd="0" destOrd="0" presId="urn:microsoft.com/office/officeart/2005/8/layout/cycle1"/>
    <dgm:cxn modelId="{FCC2C0D4-01B1-4363-879F-74E83FC5361A}" srcId="{0298BDE0-99A8-45CA-ABCC-2676BABE4B0A}" destId="{9BCAACA6-7637-43BD-827C-8411CA74797F}" srcOrd="2" destOrd="0" parTransId="{2960699C-DF89-4342-A1E3-6EDB47040C41}" sibTransId="{599CED7D-9E99-4ACD-AE0E-FCE8CDFD817E}"/>
    <dgm:cxn modelId="{FAC5CADA-A8A0-4553-A990-23DC01EDC0AD}" type="presOf" srcId="{B0D30793-9DC5-417B-AF55-7BD840A02AD2}" destId="{092480C0-FE6B-44BF-89BD-810BA93160DD}" srcOrd="0" destOrd="0" presId="urn:microsoft.com/office/officeart/2005/8/layout/cycle1"/>
    <dgm:cxn modelId="{57C8ECE1-54FA-4104-928B-BF69AD0A6A65}" type="presOf" srcId="{0298BDE0-99A8-45CA-ABCC-2676BABE4B0A}" destId="{0CEA4212-C2B5-4B36-B3C5-FED6801F609F}" srcOrd="0" destOrd="0" presId="urn:microsoft.com/office/officeart/2005/8/layout/cycle1"/>
    <dgm:cxn modelId="{D30C2BEF-D5E1-4F55-8F17-4A18A6D948BE}" type="presOf" srcId="{9BCAACA6-7637-43BD-827C-8411CA74797F}" destId="{250F2CE9-DA66-4DF5-866C-0F16AAE9155B}" srcOrd="0" destOrd="0" presId="urn:microsoft.com/office/officeart/2005/8/layout/cycle1"/>
    <dgm:cxn modelId="{8BCB0653-B380-4BD8-A34F-999808CA13AD}" type="presParOf" srcId="{0CEA4212-C2B5-4B36-B3C5-FED6801F609F}" destId="{22864AE8-DBE5-410B-B24F-BA1C9B57F621}" srcOrd="0" destOrd="0" presId="urn:microsoft.com/office/officeart/2005/8/layout/cycle1"/>
    <dgm:cxn modelId="{3B4B51AD-CC28-46D6-941D-30A7F9B87838}" type="presParOf" srcId="{0CEA4212-C2B5-4B36-B3C5-FED6801F609F}" destId="{3FDBB7A8-752A-44DC-A89F-3E9F648A8141}" srcOrd="1" destOrd="0" presId="urn:microsoft.com/office/officeart/2005/8/layout/cycle1"/>
    <dgm:cxn modelId="{98729BB9-CFE1-4FBA-90EB-F7B8C11C925E}" type="presParOf" srcId="{0CEA4212-C2B5-4B36-B3C5-FED6801F609F}" destId="{092480C0-FE6B-44BF-89BD-810BA93160DD}" srcOrd="2" destOrd="0" presId="urn:microsoft.com/office/officeart/2005/8/layout/cycle1"/>
    <dgm:cxn modelId="{1585B1E8-A4CD-4504-AD29-23A53A7D364F}" type="presParOf" srcId="{0CEA4212-C2B5-4B36-B3C5-FED6801F609F}" destId="{86F0C6C5-733F-4097-9C75-9C0D290AD34A}" srcOrd="3" destOrd="0" presId="urn:microsoft.com/office/officeart/2005/8/layout/cycle1"/>
    <dgm:cxn modelId="{DD6A2AEA-3F8D-4E0C-B16E-B3F4D5625256}" type="presParOf" srcId="{0CEA4212-C2B5-4B36-B3C5-FED6801F609F}" destId="{204D5AB2-00B2-488C-909D-4D115BC3C344}" srcOrd="4" destOrd="0" presId="urn:microsoft.com/office/officeart/2005/8/layout/cycle1"/>
    <dgm:cxn modelId="{C13777D6-E6E9-4BF1-8D78-D57698A1E226}" type="presParOf" srcId="{0CEA4212-C2B5-4B36-B3C5-FED6801F609F}" destId="{AD27997B-77F1-4C5F-A801-D898DDF639C6}" srcOrd="5" destOrd="0" presId="urn:microsoft.com/office/officeart/2005/8/layout/cycle1"/>
    <dgm:cxn modelId="{2861A0C2-8D9B-4753-8EBD-07618FBD23C4}" type="presParOf" srcId="{0CEA4212-C2B5-4B36-B3C5-FED6801F609F}" destId="{F3D74F5D-58CB-4FC7-9117-398E20A47FE7}" srcOrd="6" destOrd="0" presId="urn:microsoft.com/office/officeart/2005/8/layout/cycle1"/>
    <dgm:cxn modelId="{DAB7F0F7-2613-4134-BC3C-67895F57303F}" type="presParOf" srcId="{0CEA4212-C2B5-4B36-B3C5-FED6801F609F}" destId="{250F2CE9-DA66-4DF5-866C-0F16AAE9155B}" srcOrd="7" destOrd="0" presId="urn:microsoft.com/office/officeart/2005/8/layout/cycle1"/>
    <dgm:cxn modelId="{1DF34818-DC78-4B0C-BB25-7F08107ADBB1}" type="presParOf" srcId="{0CEA4212-C2B5-4B36-B3C5-FED6801F609F}" destId="{EF8FC3A0-FDF4-4D5B-A499-64A61486AE01}" srcOrd="8" destOrd="0" presId="urn:microsoft.com/office/officeart/2005/8/layout/cycle1"/>
    <dgm:cxn modelId="{95AB7CDD-1B1E-45FF-9679-E4107D29C0DC}" type="presParOf" srcId="{0CEA4212-C2B5-4B36-B3C5-FED6801F609F}" destId="{750892A7-6196-4AB8-A358-8847D2B33564}" srcOrd="9" destOrd="0" presId="urn:microsoft.com/office/officeart/2005/8/layout/cycle1"/>
    <dgm:cxn modelId="{1F54EF71-7B68-4DA9-BB5D-944F71F98174}" type="presParOf" srcId="{0CEA4212-C2B5-4B36-B3C5-FED6801F609F}" destId="{14567A0D-8D6E-4442-97E4-2795CC67E045}" srcOrd="10" destOrd="0" presId="urn:microsoft.com/office/officeart/2005/8/layout/cycle1"/>
    <dgm:cxn modelId="{51A88888-C7BF-465C-A4D7-9CD90093D423}" type="presParOf" srcId="{0CEA4212-C2B5-4B36-B3C5-FED6801F609F}" destId="{D55C7E5A-37A1-4394-95F5-CB0DBA3058F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BB7A8-752A-44DC-A89F-3E9F648A8141}">
      <dsp:nvSpPr>
        <dsp:cNvPr id="0" name=""/>
        <dsp:cNvSpPr/>
      </dsp:nvSpPr>
      <dsp:spPr>
        <a:xfrm>
          <a:off x="4015684" y="91519"/>
          <a:ext cx="1437207" cy="1437207"/>
        </a:xfrm>
        <a:prstGeom prst="roundRect">
          <a:avLst/>
        </a:prstGeom>
        <a:solidFill>
          <a:srgbClr val="799C63"/>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a:ea typeface="+mn-ea"/>
              <a:cs typeface="+mn-cs"/>
            </a:rPr>
            <a:t>Initial Detention &amp; Court Hearings</a:t>
          </a:r>
        </a:p>
      </dsp:txBody>
      <dsp:txXfrm>
        <a:off x="4085843" y="161678"/>
        <a:ext cx="1296889" cy="1296889"/>
      </dsp:txXfrm>
    </dsp:sp>
    <dsp:sp modelId="{092480C0-FE6B-44BF-89BD-810BA93160DD}">
      <dsp:nvSpPr>
        <dsp:cNvPr id="0" name=""/>
        <dsp:cNvSpPr/>
      </dsp:nvSpPr>
      <dsp:spPr>
        <a:xfrm>
          <a:off x="1480807" y="395"/>
          <a:ext cx="4063208" cy="4063208"/>
        </a:xfrm>
        <a:prstGeom prst="circularArrow">
          <a:avLst>
            <a:gd name="adj1" fmla="val 6897"/>
            <a:gd name="adj2" fmla="val 464981"/>
            <a:gd name="adj3" fmla="val 550975"/>
            <a:gd name="adj4" fmla="val 20584043"/>
            <a:gd name="adj5" fmla="val 8047"/>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D5AB2-00B2-488C-909D-4D115BC3C344}">
      <dsp:nvSpPr>
        <dsp:cNvPr id="0" name=""/>
        <dsp:cNvSpPr/>
      </dsp:nvSpPr>
      <dsp:spPr>
        <a:xfrm>
          <a:off x="4015684" y="2535272"/>
          <a:ext cx="1437207" cy="1437207"/>
        </a:xfrm>
        <a:prstGeom prst="roundRect">
          <a:avLst/>
        </a:prstGeom>
        <a:solidFill>
          <a:srgbClr val="799C63"/>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a:ea typeface="+mn-ea"/>
              <a:cs typeface="+mn-cs"/>
            </a:rPr>
            <a:t>Incarceration</a:t>
          </a:r>
        </a:p>
      </dsp:txBody>
      <dsp:txXfrm>
        <a:off x="4085843" y="2605431"/>
        <a:ext cx="1296889" cy="1296889"/>
      </dsp:txXfrm>
    </dsp:sp>
    <dsp:sp modelId="{AD27997B-77F1-4C5F-A801-D898DDF639C6}">
      <dsp:nvSpPr>
        <dsp:cNvPr id="0" name=""/>
        <dsp:cNvSpPr/>
      </dsp:nvSpPr>
      <dsp:spPr>
        <a:xfrm>
          <a:off x="1480807" y="395"/>
          <a:ext cx="4063208" cy="4063208"/>
        </a:xfrm>
        <a:prstGeom prst="circularArrow">
          <a:avLst>
            <a:gd name="adj1" fmla="val 6897"/>
            <a:gd name="adj2" fmla="val 464981"/>
            <a:gd name="adj3" fmla="val 5950975"/>
            <a:gd name="adj4" fmla="val 4384043"/>
            <a:gd name="adj5" fmla="val 8047"/>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F2CE9-DA66-4DF5-866C-0F16AAE9155B}">
      <dsp:nvSpPr>
        <dsp:cNvPr id="0" name=""/>
        <dsp:cNvSpPr/>
      </dsp:nvSpPr>
      <dsp:spPr>
        <a:xfrm>
          <a:off x="1571931" y="2535272"/>
          <a:ext cx="1437207" cy="1437207"/>
        </a:xfrm>
        <a:prstGeom prst="roundRect">
          <a:avLst/>
        </a:prstGeom>
        <a:solidFill>
          <a:srgbClr val="799C63"/>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a:ea typeface="+mn-ea"/>
              <a:cs typeface="+mn-cs"/>
            </a:rPr>
            <a:t>Return to Community</a:t>
          </a:r>
        </a:p>
      </dsp:txBody>
      <dsp:txXfrm>
        <a:off x="1642090" y="2605431"/>
        <a:ext cx="1296889" cy="1296889"/>
      </dsp:txXfrm>
    </dsp:sp>
    <dsp:sp modelId="{EF8FC3A0-FDF4-4D5B-A499-64A61486AE01}">
      <dsp:nvSpPr>
        <dsp:cNvPr id="0" name=""/>
        <dsp:cNvSpPr/>
      </dsp:nvSpPr>
      <dsp:spPr>
        <a:xfrm>
          <a:off x="1480807" y="395"/>
          <a:ext cx="4063208" cy="4063208"/>
        </a:xfrm>
        <a:prstGeom prst="circularArrow">
          <a:avLst>
            <a:gd name="adj1" fmla="val 6897"/>
            <a:gd name="adj2" fmla="val 464981"/>
            <a:gd name="adj3" fmla="val 11350975"/>
            <a:gd name="adj4" fmla="val 9784043"/>
            <a:gd name="adj5" fmla="val 8047"/>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567A0D-8D6E-4442-97E4-2795CC67E045}">
      <dsp:nvSpPr>
        <dsp:cNvPr id="0" name=""/>
        <dsp:cNvSpPr/>
      </dsp:nvSpPr>
      <dsp:spPr>
        <a:xfrm>
          <a:off x="1571931" y="91519"/>
          <a:ext cx="1437207" cy="1437207"/>
        </a:xfrm>
        <a:prstGeom prst="roundRect">
          <a:avLst/>
        </a:prstGeom>
        <a:solidFill>
          <a:srgbClr val="799C63"/>
        </a:solid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n-lt"/>
            </a:rPr>
            <a:t>Interaction with Law Enforcement</a:t>
          </a:r>
        </a:p>
      </dsp:txBody>
      <dsp:txXfrm>
        <a:off x="1642090" y="161678"/>
        <a:ext cx="1296889" cy="1296889"/>
      </dsp:txXfrm>
    </dsp:sp>
    <dsp:sp modelId="{D55C7E5A-37A1-4394-95F5-CB0DBA3058FA}">
      <dsp:nvSpPr>
        <dsp:cNvPr id="0" name=""/>
        <dsp:cNvSpPr/>
      </dsp:nvSpPr>
      <dsp:spPr>
        <a:xfrm>
          <a:off x="1480807" y="395"/>
          <a:ext cx="4063208" cy="4063208"/>
        </a:xfrm>
        <a:prstGeom prst="circularArrow">
          <a:avLst>
            <a:gd name="adj1" fmla="val 6897"/>
            <a:gd name="adj2" fmla="val 464981"/>
            <a:gd name="adj3" fmla="val 16750975"/>
            <a:gd name="adj4" fmla="val 15184043"/>
            <a:gd name="adj5" fmla="val 8047"/>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00EB6-E644-4C30-8CC6-031A8A68E2FB}"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5EB7B-9095-402B-A72B-C515EEADFA79}" type="slidenum">
              <a:rPr lang="en-US" smtClean="0"/>
              <a:t>‹#›</a:t>
            </a:fld>
            <a:endParaRPr lang="en-US"/>
          </a:p>
        </p:txBody>
      </p:sp>
    </p:spTree>
    <p:extLst>
      <p:ext uri="{BB962C8B-B14F-4D97-AF65-F5344CB8AC3E}">
        <p14:creationId xmlns:p14="http://schemas.microsoft.com/office/powerpoint/2010/main" val="390086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Good morning, everyone. My name is Savannah Hayes, and I serve as the Opioid Prevention Coordinator for Stokes County. I hold a Bachelors in Nursing, and this work is deeply personal and professional for me. I am going to attempt to condense more than 28 hours of collaboration into 8-10 minutes so bear with me. </a:t>
            </a:r>
          </a:p>
          <a:p>
            <a:pPr marL="0" marR="0" lvl="0" indent="0" algn="l" defTabSz="914400" rtl="0" eaLnBrk="1" fontAlgn="auto" latinLnBrk="0" hangingPunct="1">
              <a:lnSpc>
                <a:spcPct val="100000"/>
              </a:lnSpc>
              <a:spcBef>
                <a:spcPts val="0"/>
              </a:spcBef>
              <a:spcAft>
                <a:spcPts val="0"/>
              </a:spcAft>
              <a:buNone/>
              <a:tabLst/>
              <a:defRPr/>
            </a:pPr>
            <a:r>
              <a:rPr lang="en-US" b="0"/>
              <a:t>Today, I will be sharing our county's experience with the NC Opioid Settlement Academy, including what we set out to do, the challenges we've faced, and the progress we're proud of. One of our team members is attending a college event this weekend, but she may be watching online so everyone wave to Crystal! </a:t>
            </a:r>
          </a:p>
        </p:txBody>
      </p:sp>
    </p:spTree>
    <p:extLst>
      <p:ext uri="{BB962C8B-B14F-4D97-AF65-F5344CB8AC3E}">
        <p14:creationId xmlns:p14="http://schemas.microsoft.com/office/powerpoint/2010/main" val="2034336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And that gift resulted in this beautiful monstrosity — it maps out the full picture of our initiative, from the resources we're starting with to the long-term outcomes we're working toward.</a:t>
            </a:r>
          </a:p>
          <a:p>
            <a:pPr marL="0" marR="0" lvl="0" indent="0" algn="l" defTabSz="914400" rtl="0" eaLnBrk="1" fontAlgn="auto" latinLnBrk="0" hangingPunct="1">
              <a:lnSpc>
                <a:spcPct val="100000"/>
              </a:lnSpc>
              <a:spcBef>
                <a:spcPts val="0"/>
              </a:spcBef>
              <a:spcAft>
                <a:spcPts val="0"/>
              </a:spcAft>
              <a:buNone/>
              <a:tabLst/>
              <a:defRPr/>
            </a:pPr>
            <a:r>
              <a:rPr lang="en-US" b="0"/>
              <a:t>On the left side, you see our inputs and key activities: partners like EMS, DSS, Daymark, and the courts; tools like the Our Journey App and NC Detect; and community assets including peers, faith-based organizations, and Narcan.</a:t>
            </a:r>
          </a:p>
          <a:p>
            <a:pPr marL="0" marR="0" lvl="0" indent="0" algn="l" defTabSz="914400" rtl="0" eaLnBrk="1" fontAlgn="auto" latinLnBrk="0" hangingPunct="1">
              <a:lnSpc>
                <a:spcPct val="100000"/>
              </a:lnSpc>
              <a:spcBef>
                <a:spcPts val="0"/>
              </a:spcBef>
              <a:spcAft>
                <a:spcPts val="0"/>
              </a:spcAft>
              <a:buNone/>
              <a:tabLst/>
              <a:defRPr/>
            </a:pPr>
            <a:r>
              <a:rPr lang="en-US" b="0"/>
              <a:t>Our key activities include things like offering classes inside the jail, tracking alternate destination sites, introducing MAT induction in the jail, hosting SMART recovery groups, and building a peer transport system.</a:t>
            </a:r>
          </a:p>
          <a:p>
            <a:pPr marL="0" marR="0" lvl="0" indent="0" algn="l" defTabSz="914400" rtl="0" eaLnBrk="1" fontAlgn="auto" latinLnBrk="0" hangingPunct="1">
              <a:lnSpc>
                <a:spcPct val="100000"/>
              </a:lnSpc>
              <a:spcBef>
                <a:spcPts val="0"/>
              </a:spcBef>
              <a:spcAft>
                <a:spcPts val="0"/>
              </a:spcAft>
              <a:buNone/>
              <a:tabLst/>
              <a:defRPr/>
            </a:pPr>
            <a:r>
              <a:rPr lang="en-US" b="0"/>
              <a:t>Our immediate results include things like the number of classes offered, the number of inmates contacted prior to release with a transition plan, and training new peer support specialists.</a:t>
            </a:r>
          </a:p>
          <a:p>
            <a:pPr marL="0" marR="0" lvl="0" indent="0" algn="l" defTabSz="914400" rtl="0" eaLnBrk="1" fontAlgn="auto" latinLnBrk="0" hangingPunct="1">
              <a:lnSpc>
                <a:spcPct val="100000"/>
              </a:lnSpc>
              <a:spcBef>
                <a:spcPts val="0"/>
              </a:spcBef>
              <a:spcAft>
                <a:spcPts val="0"/>
              </a:spcAft>
              <a:buNone/>
              <a:tabLst/>
              <a:defRPr/>
            </a:pPr>
            <a:r>
              <a:rPr lang="en-US" b="0"/>
              <a:t>Short-term outcomes include increasing access to healthcare services, improving relationships with jail staff, and increasing engagement with MAT participants.</a:t>
            </a:r>
          </a:p>
          <a:p>
            <a:pPr marL="0" marR="0" lvl="0" indent="0" algn="l" defTabSz="914400" rtl="0" eaLnBrk="1" fontAlgn="auto" latinLnBrk="0" hangingPunct="1">
              <a:lnSpc>
                <a:spcPct val="100000"/>
              </a:lnSpc>
              <a:spcBef>
                <a:spcPts val="0"/>
              </a:spcBef>
              <a:spcAft>
                <a:spcPts val="0"/>
              </a:spcAft>
              <a:buNone/>
              <a:tabLst/>
              <a:defRPr/>
            </a:pPr>
            <a:r>
              <a:rPr lang="en-US" b="0"/>
              <a:t>And our long-term outcomes — what all of this is working toward — include decreasing overdose deaths, reducing recidivism, increasing the number of Recovery Court graduates, and building consistent recovery support across Stokes County.</a:t>
            </a:r>
          </a:p>
          <a:p>
            <a:endParaRPr lang="en-US"/>
          </a:p>
        </p:txBody>
      </p:sp>
    </p:spTree>
    <p:extLst>
      <p:ext uri="{BB962C8B-B14F-4D97-AF65-F5344CB8AC3E}">
        <p14:creationId xmlns:p14="http://schemas.microsoft.com/office/powerpoint/2010/main" val="936735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Reflecting on our Academy experience, a few things stand out that I want to name for this group.</a:t>
            </a:r>
          </a:p>
          <a:p>
            <a:pPr marL="0" marR="0" lvl="0" indent="0" algn="l" defTabSz="914400" rtl="0" eaLnBrk="1" fontAlgn="auto" latinLnBrk="0" hangingPunct="1">
              <a:lnSpc>
                <a:spcPct val="100000"/>
              </a:lnSpc>
              <a:spcBef>
                <a:spcPts val="0"/>
              </a:spcBef>
              <a:spcAft>
                <a:spcPts val="0"/>
              </a:spcAft>
              <a:buNone/>
              <a:tabLst/>
              <a:defRPr/>
            </a:pPr>
            <a:r>
              <a:rPr lang="en-US" b="0"/>
              <a:t>Each of us brought a unique perspective — nursing, peer support, emergency medicine, justice system — and that diversity made our work richer. Our goal evolved as we worked; what we set out to do at the start was refined into something more focused and actionable.</a:t>
            </a:r>
          </a:p>
          <a:p>
            <a:pPr marL="0" marR="0" lvl="0" indent="0" algn="l" defTabSz="914400" rtl="0" eaLnBrk="1" fontAlgn="auto" latinLnBrk="0" hangingPunct="1">
              <a:lnSpc>
                <a:spcPct val="100000"/>
              </a:lnSpc>
              <a:spcBef>
                <a:spcPts val="0"/>
              </a:spcBef>
              <a:spcAft>
                <a:spcPts val="0"/>
              </a:spcAft>
              <a:buNone/>
              <a:tabLst/>
              <a:defRPr/>
            </a:pPr>
            <a:r>
              <a:rPr lang="en-US" b="0"/>
              <a:t>The team time built into the Academy was invaluable. We don't often get structured time to collaborate across departments and roles — having that built into the process made a real difference.</a:t>
            </a:r>
          </a:p>
          <a:p>
            <a:pPr marL="0" marR="0" lvl="0" indent="0" algn="l" defTabSz="914400" rtl="0" eaLnBrk="1" fontAlgn="auto" latinLnBrk="0" hangingPunct="1">
              <a:lnSpc>
                <a:spcPct val="100000"/>
              </a:lnSpc>
              <a:spcBef>
                <a:spcPts val="0"/>
              </a:spcBef>
              <a:spcAft>
                <a:spcPts val="0"/>
              </a:spcAft>
              <a:buNone/>
              <a:tabLst/>
              <a:defRPr/>
            </a:pPr>
            <a:r>
              <a:rPr lang="en-US" b="0"/>
              <a:t>Having skilled facilitators guiding the process was vital. And hearing from other counties — seeing what is possible — was genuinely inspiring. Spending days together deepened our connection as a team. We left the Academy not just with a plan, but with momentum. </a:t>
            </a:r>
          </a:p>
          <a:p>
            <a:endParaRPr lang="en-US"/>
          </a:p>
        </p:txBody>
      </p:sp>
    </p:spTree>
    <p:extLst>
      <p:ext uri="{BB962C8B-B14F-4D97-AF65-F5344CB8AC3E}">
        <p14:creationId xmlns:p14="http://schemas.microsoft.com/office/powerpoint/2010/main" val="116569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So where are we now, and where are we headed?</a:t>
            </a:r>
          </a:p>
          <a:p>
            <a:pPr marL="0" marR="0" lvl="0" indent="0" algn="l" defTabSz="914400" rtl="0" eaLnBrk="1" fontAlgn="auto" latinLnBrk="0" hangingPunct="1">
              <a:lnSpc>
                <a:spcPct val="100000"/>
              </a:lnSpc>
              <a:spcBef>
                <a:spcPts val="0"/>
              </a:spcBef>
              <a:spcAft>
                <a:spcPts val="0"/>
              </a:spcAft>
              <a:buNone/>
              <a:tabLst/>
              <a:defRPr/>
            </a:pPr>
            <a:r>
              <a:rPr lang="en-US" b="0"/>
              <a:t>On the progress side: our Recovery Court Coordinator and Peer Support Specialist are now SMART Recovery facilitator trained and actively gaining class hours. We've added a second peer support specialist to support our MAT program and improve department coverage. And we are actively building relationships with jail staff — which, as I mentioned, is foundational to everything else we're trying to do. There might have been cookies involved. </a:t>
            </a:r>
          </a:p>
          <a:p>
            <a:pPr marL="0" marR="0" lvl="0" indent="0" algn="l" defTabSz="914400" rtl="0" eaLnBrk="1" fontAlgn="auto" latinLnBrk="0" hangingPunct="1">
              <a:lnSpc>
                <a:spcPct val="100000"/>
              </a:lnSpc>
              <a:spcBef>
                <a:spcPts val="0"/>
              </a:spcBef>
              <a:spcAft>
                <a:spcPts val="0"/>
              </a:spcAft>
              <a:buNone/>
              <a:tabLst/>
              <a:defRPr/>
            </a:pPr>
            <a:r>
              <a:rPr lang="en-US" b="0"/>
              <a:t>Looking ahead: we want to offer classes related to opioid use and recovery for jail staff, not just justice-involved individuals. We want to incorporate new peers into the reentry system. And we have a strong interest in MAT induction in the jail — which would be a significant step forward for Stokes County.</a:t>
            </a:r>
          </a:p>
          <a:p>
            <a:pPr marL="0" marR="0" lvl="0" indent="0" algn="l" defTabSz="914400" rtl="0" eaLnBrk="1" fontAlgn="auto" latinLnBrk="0" hangingPunct="1">
              <a:lnSpc>
                <a:spcPct val="100000"/>
              </a:lnSpc>
              <a:spcBef>
                <a:spcPts val="0"/>
              </a:spcBef>
              <a:spcAft>
                <a:spcPts val="0"/>
              </a:spcAft>
              <a:buNone/>
              <a:tabLst/>
              <a:defRPr/>
            </a:pPr>
            <a:r>
              <a:rPr lang="en-US" b="0"/>
              <a:t>We know this work is long-term. But we also know that every connection made, every class offered, every person who leaves with a plan is a step toward building a brighter, healthier future in Stokes County. Thank you all so much. </a:t>
            </a:r>
          </a:p>
          <a:p>
            <a:endParaRPr lang="en-US"/>
          </a:p>
        </p:txBody>
      </p:sp>
    </p:spTree>
    <p:extLst>
      <p:ext uri="{BB962C8B-B14F-4D97-AF65-F5344CB8AC3E}">
        <p14:creationId xmlns:p14="http://schemas.microsoft.com/office/powerpoint/2010/main" val="2347250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1-https://indd.adobe.com/view/235be228-d90d-44f8-8700-5e20ca68ca4c</a:t>
            </a:r>
          </a:p>
          <a:p>
            <a:r>
              <a:rPr lang="en-US"/>
              <a:t>2-https://www.dph.ncdhhs.gov/programs/chronic-disease-and-injury/injury-and-violence-prevention-branch/north-carolina-overdose-epidemic-data#TechnicalNotes-3327</a:t>
            </a:r>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a:p>
        </p:txBody>
      </p:sp>
    </p:spTree>
    <p:extLst>
      <p:ext uri="{BB962C8B-B14F-4D97-AF65-F5344CB8AC3E}">
        <p14:creationId xmlns:p14="http://schemas.microsoft.com/office/powerpoint/2010/main" val="3821076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Cpl</a:t>
            </a:r>
            <a:r>
              <a:rPr lang="en-US"/>
              <a:t> Pearson brings valuable knowledge and expertise in her position within the Detention Center and provides a connection to individuals who are currently incarcerated. She also has established rapport with those individuals as well as with fellow Sheriff’s officers who can further identify individuals who may benefit from our services and ongoing support.</a:t>
            </a:r>
          </a:p>
          <a:p>
            <a:r>
              <a:rPr lang="en-US"/>
              <a:t>-</a:t>
            </a:r>
            <a:r>
              <a:rPr lang="en-US" err="1"/>
              <a:t>Laken</a:t>
            </a:r>
            <a:r>
              <a:rPr lang="en-US"/>
              <a:t> works within our consolidated Human Services Agency and brings a wealth of knowledge of our Public Health services along with other community agencies that work in conjunction with each other to provide community support. She is our liaison for the Human Services Agency and helps to provide clarity and support in areas regarding WIC/Medicaid, Public Health, and our local Health Department.</a:t>
            </a:r>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a:p>
        </p:txBody>
      </p:sp>
    </p:spTree>
    <p:extLst>
      <p:ext uri="{BB962C8B-B14F-4D97-AF65-F5344CB8AC3E}">
        <p14:creationId xmlns:p14="http://schemas.microsoft.com/office/powerpoint/2010/main" val="125362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team members</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1582688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Reentry Program strategy was selected as Yadkin County is already utilizing the Criminal justice diversion program to fund our Pre-Trial Release Coordinator position in order to support our justice involved individuals while they are eligible for Pre-Trial services. Having gone through the Opioid Settlement Academy and learned more about how to align the services which are already in place and how to bring additional services together through the Reentry program will allow our Board of County Commissioners to see our vision, and the benefit, in moving forward as a connected community by funding the Reentry Program strategy.</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384889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Note: Audience will already know what the academy is, this is more about your county’s experience and reflections</a:t>
            </a:r>
          </a:p>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1464368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808E-C4D8-4149-59F3-C2D1B00EC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5878B-A95F-36BB-45A7-8801CEEC1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738F0-20D4-CFC6-0FA2-FA784AF787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05A826-655F-E04F-DB6B-41E510F35BCC}"/>
              </a:ext>
            </a:extLst>
          </p:cNvPr>
          <p:cNvSpPr>
            <a:spLocks noGrp="1"/>
          </p:cNvSpPr>
          <p:nvPr>
            <p:ph type="sldNum" sz="quarter" idx="5"/>
          </p:nvPr>
        </p:nvSpPr>
        <p:spPr/>
        <p:txBody>
          <a:bodyPr/>
          <a:lstStyle/>
          <a:p>
            <a:fld id="{54D9CB86-2AFE-4F47-BB4D-11BFC50DDFA2}" type="slidenum">
              <a:rPr lang="en-US" smtClean="0"/>
              <a:t>21</a:t>
            </a:fld>
            <a:endParaRPr lang="en-US"/>
          </a:p>
        </p:txBody>
      </p:sp>
    </p:spTree>
    <p:extLst>
      <p:ext uri="{BB962C8B-B14F-4D97-AF65-F5344CB8AC3E}">
        <p14:creationId xmlns:p14="http://schemas.microsoft.com/office/powerpoint/2010/main" val="309308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a:p>
        </p:txBody>
      </p:sp>
    </p:spTree>
    <p:extLst>
      <p:ext uri="{BB962C8B-B14F-4D97-AF65-F5344CB8AC3E}">
        <p14:creationId xmlns:p14="http://schemas.microsoft.com/office/powerpoint/2010/main" val="363319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Let me start by grounding everyone in who we are as a county, because context matters a lot when we talk about opioid response.</a:t>
            </a:r>
          </a:p>
          <a:p>
            <a:pPr marL="0" marR="0" lvl="0" indent="0" algn="l" defTabSz="914400" rtl="0" eaLnBrk="1" fontAlgn="auto" latinLnBrk="0" hangingPunct="1">
              <a:lnSpc>
                <a:spcPct val="100000"/>
              </a:lnSpc>
              <a:spcBef>
                <a:spcPts val="0"/>
              </a:spcBef>
              <a:spcAft>
                <a:spcPts val="0"/>
              </a:spcAft>
              <a:buNone/>
              <a:tabLst/>
              <a:defRPr/>
            </a:pPr>
            <a:r>
              <a:rPr lang="en-US" b="0"/>
              <a:t>Stokes County is a small, rural county in north-central North Carolina with about 44,900 residents. Our median age is 47.6 — older than the state average — and our largest municipality is King, with under 7,000 people. We are a geographically spread out, rural community.</a:t>
            </a:r>
          </a:p>
          <a:p>
            <a:pPr marL="0" marR="0" lvl="0" indent="0" algn="l" defTabSz="914400" rtl="0" eaLnBrk="1" fontAlgn="auto" latinLnBrk="0" hangingPunct="1">
              <a:lnSpc>
                <a:spcPct val="100000"/>
              </a:lnSpc>
              <a:spcBef>
                <a:spcPts val="0"/>
              </a:spcBef>
              <a:spcAft>
                <a:spcPts val="0"/>
              </a:spcAft>
              <a:buNone/>
              <a:tabLst/>
              <a:defRPr/>
            </a:pPr>
            <a:r>
              <a:rPr lang="en-US" b="0"/>
              <a:t>The overdose death rate in Stokes County has been significant. In 2022, we saw 53.2 deaths per 100,000 residents. That climbed to 54.9 in 2023. We did see a decrease in 2024 to 39.3 — which is meaningful progress — but we are far from done.</a:t>
            </a:r>
          </a:p>
          <a:p>
            <a:pPr marL="0" marR="0" lvl="0" indent="0" algn="l" defTabSz="914400" rtl="0" eaLnBrk="1" fontAlgn="auto" latinLnBrk="0" hangingPunct="1">
              <a:lnSpc>
                <a:spcPct val="100000"/>
              </a:lnSpc>
              <a:spcBef>
                <a:spcPts val="0"/>
              </a:spcBef>
              <a:spcAft>
                <a:spcPts val="0"/>
              </a:spcAft>
              <a:buNone/>
              <a:tabLst/>
              <a:defRPr/>
            </a:pPr>
            <a:r>
              <a:rPr lang="en-US" b="0"/>
              <a:t>Our detention center is operated by the Sheriff's Office, rated for 68 beds. It's an important setting in our work, because the intersection of incarceration and opioid use disorder is exactly where our initiative is focused.</a:t>
            </a:r>
          </a:p>
          <a:p>
            <a:endParaRPr lang="en-US"/>
          </a:p>
        </p:txBody>
      </p:sp>
    </p:spTree>
    <p:extLst>
      <p:ext uri="{BB962C8B-B14F-4D97-AF65-F5344CB8AC3E}">
        <p14:creationId xmlns:p14="http://schemas.microsoft.com/office/powerpoint/2010/main" val="2840888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30F5D-0E8F-4C84-A34F-5C387DB091D1}" type="slidenum">
              <a:rPr lang="en-US" smtClean="0"/>
              <a:t>25</a:t>
            </a:fld>
            <a:endParaRPr lang="en-US"/>
          </a:p>
        </p:txBody>
      </p:sp>
    </p:spTree>
    <p:extLst>
      <p:ext uri="{BB962C8B-B14F-4D97-AF65-F5344CB8AC3E}">
        <p14:creationId xmlns:p14="http://schemas.microsoft.com/office/powerpoint/2010/main" val="862992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C43B-5DC8-2A47-CB35-9F578B4A2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C2A3E-16BE-1C8E-9086-FF9E33069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BB8B3-AF6B-7513-6B90-66D74E48E7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970BD9-46B1-0BC6-DF96-01508007D08E}"/>
              </a:ext>
            </a:extLst>
          </p:cNvPr>
          <p:cNvSpPr>
            <a:spLocks noGrp="1"/>
          </p:cNvSpPr>
          <p:nvPr>
            <p:ph type="sldNum" sz="quarter" idx="5"/>
          </p:nvPr>
        </p:nvSpPr>
        <p:spPr/>
        <p:txBody>
          <a:bodyPr/>
          <a:lstStyle/>
          <a:p>
            <a:fld id="{DBCC7D24-0DC9-4E9C-89C0-35D79A09D337}" type="slidenum">
              <a:rPr lang="en-US" smtClean="0"/>
              <a:t>26</a:t>
            </a:fld>
            <a:endParaRPr lang="en-US"/>
          </a:p>
        </p:txBody>
      </p:sp>
    </p:spTree>
    <p:extLst>
      <p:ext uri="{BB962C8B-B14F-4D97-AF65-F5344CB8AC3E}">
        <p14:creationId xmlns:p14="http://schemas.microsoft.com/office/powerpoint/2010/main" val="1155400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5A99D-5B95-9CE4-8969-E80F5967D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8BE2E-58B6-69EB-2FC7-2AA6F77A9A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1747F-C371-30D4-0068-2707E051E9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563C51-562B-0854-527E-92EE1A8C9BD4}"/>
              </a:ext>
            </a:extLst>
          </p:cNvPr>
          <p:cNvSpPr>
            <a:spLocks noGrp="1"/>
          </p:cNvSpPr>
          <p:nvPr>
            <p:ph type="sldNum" sz="quarter" idx="5"/>
          </p:nvPr>
        </p:nvSpPr>
        <p:spPr/>
        <p:txBody>
          <a:bodyPr/>
          <a:lstStyle/>
          <a:p>
            <a:fld id="{E9630F5D-0E8F-4C84-A34F-5C387DB091D1}" type="slidenum">
              <a:rPr lang="en-US" smtClean="0"/>
              <a:t>27</a:t>
            </a:fld>
            <a:endParaRPr lang="en-US"/>
          </a:p>
        </p:txBody>
      </p:sp>
    </p:spTree>
    <p:extLst>
      <p:ext uri="{BB962C8B-B14F-4D97-AF65-F5344CB8AC3E}">
        <p14:creationId xmlns:p14="http://schemas.microsoft.com/office/powerpoint/2010/main" val="238061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EBA7-F325-1C7D-9270-081A09640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F8295-F924-57AC-5D87-AFEF04AB6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CCDB3-7CD1-C1E2-3151-03B69CC01CF9}"/>
              </a:ext>
            </a:extLst>
          </p:cNvPr>
          <p:cNvSpPr>
            <a:spLocks noGrp="1"/>
          </p:cNvSpPr>
          <p:nvPr>
            <p:ph type="body" idx="1"/>
          </p:nvPr>
        </p:nvSpPr>
        <p:spPr/>
        <p:txBody>
          <a:bodyPr/>
          <a:lstStyle/>
          <a:p>
            <a:r>
              <a:rPr lang="en-US"/>
              <a:t>This is a major oversimplification of the criminal justice system.</a:t>
            </a:r>
          </a:p>
          <a:p>
            <a:r>
              <a:rPr lang="en-US"/>
              <a:t>Each step up requires more time, more money, more personnel - not to mention trauma and future challenges for the person who is incarcerated</a:t>
            </a:r>
          </a:p>
          <a:p>
            <a:r>
              <a:rPr lang="en-US"/>
              <a:t>People can be diverted from continued escalation at any of these points</a:t>
            </a:r>
          </a:p>
          <a:p>
            <a:endParaRPr lang="en-US"/>
          </a:p>
        </p:txBody>
      </p:sp>
      <p:sp>
        <p:nvSpPr>
          <p:cNvPr id="4" name="Slide Number Placeholder 3">
            <a:extLst>
              <a:ext uri="{FF2B5EF4-FFF2-40B4-BE49-F238E27FC236}">
                <a16:creationId xmlns:a16="http://schemas.microsoft.com/office/drawing/2014/main" id="{40E7F78B-15C2-A91E-B3B4-D012692A6E2F}"/>
              </a:ext>
            </a:extLst>
          </p:cNvPr>
          <p:cNvSpPr>
            <a:spLocks noGrp="1"/>
          </p:cNvSpPr>
          <p:nvPr>
            <p:ph type="sldNum" sz="quarter" idx="5"/>
          </p:nvPr>
        </p:nvSpPr>
        <p:spPr/>
        <p:txBody>
          <a:bodyPr/>
          <a:lstStyle/>
          <a:p>
            <a:fld id="{E9630F5D-0E8F-4C84-A34F-5C387DB091D1}" type="slidenum">
              <a:rPr lang="en-US" smtClean="0"/>
              <a:t>28</a:t>
            </a:fld>
            <a:endParaRPr lang="en-US"/>
          </a:p>
        </p:txBody>
      </p:sp>
    </p:spTree>
    <p:extLst>
      <p:ext uri="{BB962C8B-B14F-4D97-AF65-F5344CB8AC3E}">
        <p14:creationId xmlns:p14="http://schemas.microsoft.com/office/powerpoint/2010/main" val="17831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want to find out how much your local detention center spends per person per day to hold someone – especially someone with complex medical issues. </a:t>
            </a:r>
          </a:p>
          <a:p>
            <a:r>
              <a:rPr lang="en-US"/>
              <a:t>A diversion program will definitely be cheaper</a:t>
            </a:r>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917629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3513022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all programs are officially “LEAD.” Here are the key characteristics that we have found to be essential for diversion programs to work well. </a:t>
            </a:r>
          </a:p>
          <a:p>
            <a:r>
              <a:rPr lang="en-US"/>
              <a:t>These guidelines are based on our real-world experience and an NC-based program evaluation that Andrea will talk about later</a:t>
            </a:r>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1772263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a:p>
        </p:txBody>
      </p:sp>
    </p:spTree>
    <p:extLst>
      <p:ext uri="{BB962C8B-B14F-4D97-AF65-F5344CB8AC3E}">
        <p14:creationId xmlns:p14="http://schemas.microsoft.com/office/powerpoint/2010/main" val="254496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EFE9C-A98D-487A-2DFD-C6AC42D01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31E5B-B837-BE4E-8919-8C7AFB757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D7AE0-295E-8044-18B3-1FF47C6BC2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9D1EB9-D9CD-7264-D61E-E4270EC4EBFC}"/>
              </a:ext>
            </a:extLst>
          </p:cNvPr>
          <p:cNvSpPr>
            <a:spLocks noGrp="1"/>
          </p:cNvSpPr>
          <p:nvPr>
            <p:ph type="sldNum" sz="quarter" idx="5"/>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982444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“Low-level offenses” tend to be things like shoplifting, trespassing, survival sex work, drug possession for personal use</a:t>
            </a:r>
          </a:p>
        </p:txBody>
      </p:sp>
      <p:sp>
        <p:nvSpPr>
          <p:cNvPr id="4" name="Slide Number Placeholder 3"/>
          <p:cNvSpPr>
            <a:spLocks noGrp="1"/>
          </p:cNvSpPr>
          <p:nvPr>
            <p:ph type="sldNum" sz="quarter" idx="5"/>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338132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Here is our Academy team. Each of us brings a different role and perspective to this work.</a:t>
            </a:r>
          </a:p>
          <a:p>
            <a:pPr marL="0" marR="0" lvl="0" indent="0" algn="l" defTabSz="914400" rtl="0" eaLnBrk="1" fontAlgn="auto" latinLnBrk="0" hangingPunct="1">
              <a:lnSpc>
                <a:spcPct val="100000"/>
              </a:lnSpc>
              <a:spcBef>
                <a:spcPts val="0"/>
              </a:spcBef>
              <a:spcAft>
                <a:spcPts val="0"/>
              </a:spcAft>
              <a:buNone/>
              <a:tabLst/>
              <a:defRPr/>
            </a:pPr>
            <a:r>
              <a:rPr lang="en-US" b="0"/>
              <a:t>Crystal Bates, Anna Jones, Crystal Wilfong, and myself — Savannah Hayes — have been working together through this Academy process. We each come from different corners of our county's system, and that diversity has made us stronger.</a:t>
            </a:r>
          </a:p>
          <a:p>
            <a:r>
              <a:rPr lang="en-US"/>
              <a:t>I am a nurse and work in the health department; Crystal B is our peer support specialist that mainly works in the health department however is also involved with other county offices. Crystal W is our community paramedic, and Anna Jones is our accountability and recovery court coordinator. We all joined this team at various points in 2024. </a:t>
            </a:r>
          </a:p>
          <a:p>
            <a:endParaRPr lang="en-US"/>
          </a:p>
        </p:txBody>
      </p:sp>
    </p:spTree>
    <p:extLst>
      <p:ext uri="{BB962C8B-B14F-4D97-AF65-F5344CB8AC3E}">
        <p14:creationId xmlns:p14="http://schemas.microsoft.com/office/powerpoint/2010/main" val="1986207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35</a:t>
            </a:fld>
            <a:endParaRPr lang="en-US"/>
          </a:p>
        </p:txBody>
      </p:sp>
    </p:spTree>
    <p:extLst>
      <p:ext uri="{BB962C8B-B14F-4D97-AF65-F5344CB8AC3E}">
        <p14:creationId xmlns:p14="http://schemas.microsoft.com/office/powerpoint/2010/main" val="23314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Collaboration and buy in make programs more effective</a:t>
            </a:r>
          </a:p>
        </p:txBody>
      </p:sp>
      <p:sp>
        <p:nvSpPr>
          <p:cNvPr id="4" name="Slide Number Placeholder 3"/>
          <p:cNvSpPr>
            <a:spLocks noGrp="1"/>
          </p:cNvSpPr>
          <p:nvPr>
            <p:ph type="sldNum" sz="quarter" idx="5"/>
          </p:nvPr>
        </p:nvSpPr>
        <p:spPr/>
        <p:txBody>
          <a:bodyPr/>
          <a:lstStyle/>
          <a:p>
            <a:fld id="{DBCC7D24-0DC9-4E9C-89C0-35D79A09D337}" type="slidenum">
              <a:rPr lang="en-US" smtClean="0"/>
              <a:t>36</a:t>
            </a:fld>
            <a:endParaRPr lang="en-US"/>
          </a:p>
        </p:txBody>
      </p:sp>
    </p:spTree>
    <p:extLst>
      <p:ext uri="{BB962C8B-B14F-4D97-AF65-F5344CB8AC3E}">
        <p14:creationId xmlns:p14="http://schemas.microsoft.com/office/powerpoint/2010/main" val="3497224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a:p>
        </p:txBody>
      </p:sp>
    </p:spTree>
    <p:extLst>
      <p:ext uri="{BB962C8B-B14F-4D97-AF65-F5344CB8AC3E}">
        <p14:creationId xmlns:p14="http://schemas.microsoft.com/office/powerpoint/2010/main" val="947614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a:p>
        </p:txBody>
      </p:sp>
    </p:spTree>
    <p:extLst>
      <p:ext uri="{BB962C8B-B14F-4D97-AF65-F5344CB8AC3E}">
        <p14:creationId xmlns:p14="http://schemas.microsoft.com/office/powerpoint/2010/main" val="1615108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27449-9A37-7F8F-BC1C-E9A511305F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C8C8D-9295-A045-BBC0-B28B44A29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7405A-B4AD-0C9A-9930-D6487A0864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Duke team conducted evaluation activities in 4 NCHRC LEAD sites in NC.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Sites from western NC to the coast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Conducted 2019 through 2021, report released in 2022</a:t>
            </a:r>
          </a:p>
          <a:p>
            <a:endParaRPr lang="en-US"/>
          </a:p>
        </p:txBody>
      </p:sp>
      <p:sp>
        <p:nvSpPr>
          <p:cNvPr id="4" name="Slide Number Placeholder 3">
            <a:extLst>
              <a:ext uri="{FF2B5EF4-FFF2-40B4-BE49-F238E27FC236}">
                <a16:creationId xmlns:a16="http://schemas.microsoft.com/office/drawing/2014/main" id="{5D3B6C5D-7DB4-CE29-F58D-4E83FAA3C6F5}"/>
              </a:ext>
            </a:extLst>
          </p:cNvPr>
          <p:cNvSpPr>
            <a:spLocks noGrp="1"/>
          </p:cNvSpPr>
          <p:nvPr>
            <p:ph type="sldNum" sz="quarter" idx="5"/>
          </p:nvPr>
        </p:nvSpPr>
        <p:spPr/>
        <p:txBody>
          <a:bodyPr/>
          <a:lstStyle/>
          <a:p>
            <a:fld id="{E9630F5D-0E8F-4C84-A34F-5C387DB091D1}" type="slidenum">
              <a:rPr lang="en-US" smtClean="0"/>
              <a:t>39</a:t>
            </a:fld>
            <a:endParaRPr lang="en-US"/>
          </a:p>
        </p:txBody>
      </p:sp>
    </p:spTree>
    <p:extLst>
      <p:ext uri="{BB962C8B-B14F-4D97-AF65-F5344CB8AC3E}">
        <p14:creationId xmlns:p14="http://schemas.microsoft.com/office/powerpoint/2010/main" val="132724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6E54D-D94D-2B6C-C545-79FDBCFCA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BCE2E-3D05-8888-2FF1-B25F7C776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750EE-9F66-1B29-35BA-A067907C028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a:solidFill>
                  <a:schemeClr val="tx1"/>
                </a:solidFill>
                <a:effectLst/>
                <a:latin typeface="+mn-lt"/>
                <a:ea typeface="+mn-ea"/>
                <a:cs typeface="+mn-cs"/>
              </a:rPr>
              <a:t>For both evaluations, the team took a mixed-methods approach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a:solidFill>
                  <a:schemeClr val="tx1"/>
                </a:solidFill>
                <a:effectLst/>
                <a:latin typeface="+mn-lt"/>
                <a:ea typeface="+mn-ea"/>
                <a:cs typeface="+mn-cs"/>
              </a:rPr>
              <a:t>Focus groups and interviews with law enforcement officers, program participants, and stakeholders who work with the program, such as </a:t>
            </a:r>
            <a:r>
              <a:rPr lang="en-US" sz="1200" kern="1200">
                <a:solidFill>
                  <a:schemeClr val="tx1"/>
                </a:solidFill>
                <a:effectLst/>
                <a:latin typeface="+mn-lt"/>
                <a:ea typeface="+mn-ea"/>
                <a:cs typeface="+mn-cs"/>
              </a:rPr>
              <a:t>case managers, outreach workers, LEAD law enforcement coordinators, district attorney representatives, and clinical supervisors</a:t>
            </a:r>
            <a:endParaRPr lang="en-US" sz="1200" kern="1200" baseline="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a:solidFill>
                  <a:schemeClr val="tx1"/>
                </a:solidFill>
                <a:effectLst/>
                <a:latin typeface="+mn-lt"/>
                <a:ea typeface="+mn-ea"/>
                <a:cs typeface="+mn-cs"/>
              </a:rPr>
              <a:t>Administrative data from various sources, such as the statewide criminal justice database used by local police departments and the managed care organization databases that have behavioral health data for people who have Medicaid or are uninsured. </a:t>
            </a:r>
          </a:p>
          <a:p>
            <a:pPr marL="628650" lvl="1" indent="-171450">
              <a:buFont typeface="Arial" panose="020B0604020202020204" pitchFamily="34" charset="0"/>
              <a:buChar char="•"/>
            </a:pPr>
            <a:r>
              <a:rPr lang="en-US" sz="1200" kern="1200" baseline="0">
                <a:solidFill>
                  <a:schemeClr val="tx1"/>
                </a:solidFill>
                <a:effectLst/>
                <a:latin typeface="+mn-lt"/>
                <a:ea typeface="+mn-ea"/>
                <a:cs typeface="+mn-cs"/>
              </a:rPr>
              <a:t>Program data from each site, including intake assessments, case notes, and referral forms</a:t>
            </a:r>
          </a:p>
        </p:txBody>
      </p:sp>
      <p:sp>
        <p:nvSpPr>
          <p:cNvPr id="4" name="Slide Number Placeholder 3">
            <a:extLst>
              <a:ext uri="{FF2B5EF4-FFF2-40B4-BE49-F238E27FC236}">
                <a16:creationId xmlns:a16="http://schemas.microsoft.com/office/drawing/2014/main" id="{DAA40BCE-EA67-9402-178D-1E80DB616698}"/>
              </a:ext>
            </a:extLst>
          </p:cNvPr>
          <p:cNvSpPr>
            <a:spLocks noGrp="1"/>
          </p:cNvSpPr>
          <p:nvPr>
            <p:ph type="sldNum" sz="quarter" idx="5"/>
          </p:nvPr>
        </p:nvSpPr>
        <p:spPr/>
        <p:txBody>
          <a:bodyPr/>
          <a:lstStyle/>
          <a:p>
            <a:fld id="{E9630F5D-0E8F-4C84-A34F-5C387DB091D1}" type="slidenum">
              <a:rPr lang="en-US" smtClean="0"/>
              <a:t>40</a:t>
            </a:fld>
            <a:endParaRPr lang="en-US"/>
          </a:p>
        </p:txBody>
      </p:sp>
    </p:spTree>
    <p:extLst>
      <p:ext uri="{BB962C8B-B14F-4D97-AF65-F5344CB8AC3E}">
        <p14:creationId xmlns:p14="http://schemas.microsoft.com/office/powerpoint/2010/main" val="192700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37A3D-56DA-2336-8B8E-A0D0BDE2C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6FC87-9314-6551-9E0E-A33371BAFA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B5964-0FB6-935E-5C98-8C929CC071A5}"/>
              </a:ext>
            </a:extLst>
          </p:cNvPr>
          <p:cNvSpPr>
            <a:spLocks noGrp="1"/>
          </p:cNvSpPr>
          <p:nvPr>
            <p:ph type="body" idx="1"/>
          </p:nvPr>
        </p:nvSpPr>
        <p:spPr/>
        <p:txBody>
          <a:bodyPr/>
          <a:lstStyle/>
          <a:p>
            <a:r>
              <a:rPr lang="en-US"/>
              <a:t>As a reminder, LEAD is based participant-defined goals and there is no requirement to get treatment, </a:t>
            </a:r>
            <a:r>
              <a:rPr lang="en-US" b="0"/>
              <a:t>but most participants expressed interest in SUD and mental health treatment.</a:t>
            </a:r>
          </a:p>
          <a:p>
            <a:endParaRPr lang="en-US"/>
          </a:p>
          <a:p>
            <a:r>
              <a:rPr lang="en-US"/>
              <a:t>Overall successful at getting people connected to services. People wanted employment and housing as well, but it was harder to deliver on that. </a:t>
            </a:r>
          </a:p>
          <a:p>
            <a:r>
              <a:rPr lang="en-US"/>
              <a:t>Policies that exclude people with records of legal system involvement create barriers to housing and employment</a:t>
            </a:r>
          </a:p>
        </p:txBody>
      </p:sp>
      <p:sp>
        <p:nvSpPr>
          <p:cNvPr id="4" name="Slide Number Placeholder 3">
            <a:extLst>
              <a:ext uri="{FF2B5EF4-FFF2-40B4-BE49-F238E27FC236}">
                <a16:creationId xmlns:a16="http://schemas.microsoft.com/office/drawing/2014/main" id="{7E14163C-FCF1-A748-8D35-9D1F565CA2F8}"/>
              </a:ext>
            </a:extLst>
          </p:cNvPr>
          <p:cNvSpPr>
            <a:spLocks noGrp="1"/>
          </p:cNvSpPr>
          <p:nvPr>
            <p:ph type="sldNum" sz="quarter" idx="5"/>
          </p:nvPr>
        </p:nvSpPr>
        <p:spPr/>
        <p:txBody>
          <a:bodyPr/>
          <a:lstStyle/>
          <a:p>
            <a:fld id="{E9630F5D-0E8F-4C84-A34F-5C387DB091D1}" type="slidenum">
              <a:rPr lang="en-US" smtClean="0"/>
              <a:t>41</a:t>
            </a:fld>
            <a:endParaRPr lang="en-US"/>
          </a:p>
        </p:txBody>
      </p:sp>
    </p:spTree>
    <p:extLst>
      <p:ext uri="{BB962C8B-B14F-4D97-AF65-F5344CB8AC3E}">
        <p14:creationId xmlns:p14="http://schemas.microsoft.com/office/powerpoint/2010/main" val="1635111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604CC-4D4C-B11A-3FF0-C3EFCE2BE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63B23-5BE8-8F43-2D6E-22051319E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1750C-3B2D-EDFD-0BAE-8EB2980EC092}"/>
              </a:ext>
            </a:extLst>
          </p:cNvPr>
          <p:cNvSpPr>
            <a:spLocks noGrp="1"/>
          </p:cNvSpPr>
          <p:nvPr>
            <p:ph type="body" idx="1"/>
          </p:nvPr>
        </p:nvSpPr>
        <p:spPr/>
        <p:txBody>
          <a:bodyPr/>
          <a:lstStyle/>
          <a:p>
            <a:r>
              <a:rPr lang="en-US"/>
              <a:t>One big takeaway is that citations and arrests decreased among people referred to the program. This graph shows the effect on everyone referred.</a:t>
            </a:r>
          </a:p>
        </p:txBody>
      </p:sp>
      <p:sp>
        <p:nvSpPr>
          <p:cNvPr id="4" name="Slide Number Placeholder 3">
            <a:extLst>
              <a:ext uri="{FF2B5EF4-FFF2-40B4-BE49-F238E27FC236}">
                <a16:creationId xmlns:a16="http://schemas.microsoft.com/office/drawing/2014/main" id="{0289EE0F-8AF1-9B4F-A8C6-D41F1B668DC5}"/>
              </a:ext>
            </a:extLst>
          </p:cNvPr>
          <p:cNvSpPr>
            <a:spLocks noGrp="1"/>
          </p:cNvSpPr>
          <p:nvPr>
            <p:ph type="sldNum" sz="quarter" idx="5"/>
          </p:nvPr>
        </p:nvSpPr>
        <p:spPr/>
        <p:txBody>
          <a:bodyPr/>
          <a:lstStyle/>
          <a:p>
            <a:fld id="{E9630F5D-0E8F-4C84-A34F-5C387DB091D1}" type="slidenum">
              <a:rPr lang="en-US" smtClean="0"/>
              <a:t>42</a:t>
            </a:fld>
            <a:endParaRPr lang="en-US"/>
          </a:p>
        </p:txBody>
      </p:sp>
    </p:spTree>
    <p:extLst>
      <p:ext uri="{BB962C8B-B14F-4D97-AF65-F5344CB8AC3E}">
        <p14:creationId xmlns:p14="http://schemas.microsoft.com/office/powerpoint/2010/main" val="3487068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5430B-D387-E90C-C0EC-1C84C0D99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DC7C8-8816-2EF2-0B72-1BB216FBB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3060F-8504-239C-7639-C20DB5A49920}"/>
              </a:ext>
            </a:extLst>
          </p:cNvPr>
          <p:cNvSpPr>
            <a:spLocks noGrp="1"/>
          </p:cNvSpPr>
          <p:nvPr>
            <p:ph type="body" idx="1"/>
          </p:nvPr>
        </p:nvSpPr>
        <p:spPr/>
        <p:txBody>
          <a:bodyPr/>
          <a:lstStyle/>
          <a:p>
            <a:r>
              <a:rPr lang="en-US"/>
              <a:t>There was an even greater decrease among those with </a:t>
            </a:r>
            <a:r>
              <a:rPr lang="en-US" u="sng"/>
              <a:t>medium or high engagement </a:t>
            </a:r>
            <a:r>
              <a:rPr lang="en-US"/>
              <a:t>with the program - greater effect on participants who were more “engaged” </a:t>
            </a:r>
          </a:p>
          <a:p>
            <a:r>
              <a:rPr lang="en-US"/>
              <a:t>Citations and arrests for these participants decreased by half after referral to the program</a:t>
            </a:r>
          </a:p>
          <a:p>
            <a:endParaRPr lang="en-US"/>
          </a:p>
          <a:p>
            <a:r>
              <a:rPr lang="en-US"/>
              <a:t>Think about what makes people want to engage with a program</a:t>
            </a:r>
          </a:p>
        </p:txBody>
      </p:sp>
      <p:sp>
        <p:nvSpPr>
          <p:cNvPr id="4" name="Slide Number Placeholder 3">
            <a:extLst>
              <a:ext uri="{FF2B5EF4-FFF2-40B4-BE49-F238E27FC236}">
                <a16:creationId xmlns:a16="http://schemas.microsoft.com/office/drawing/2014/main" id="{2C083440-1812-6D50-0273-DAB5DDCF8504}"/>
              </a:ext>
            </a:extLst>
          </p:cNvPr>
          <p:cNvSpPr>
            <a:spLocks noGrp="1"/>
          </p:cNvSpPr>
          <p:nvPr>
            <p:ph type="sldNum" sz="quarter" idx="5"/>
          </p:nvPr>
        </p:nvSpPr>
        <p:spPr/>
        <p:txBody>
          <a:bodyPr/>
          <a:lstStyle/>
          <a:p>
            <a:fld id="{E9630F5D-0E8F-4C84-A34F-5C387DB091D1}" type="slidenum">
              <a:rPr lang="en-US" smtClean="0"/>
              <a:t>43</a:t>
            </a:fld>
            <a:endParaRPr lang="en-US"/>
          </a:p>
        </p:txBody>
      </p:sp>
    </p:spTree>
    <p:extLst>
      <p:ext uri="{BB962C8B-B14F-4D97-AF65-F5344CB8AC3E}">
        <p14:creationId xmlns:p14="http://schemas.microsoft.com/office/powerpoint/2010/main" val="499036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D3823-497C-7788-F222-8B5805104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B969C-D5CE-D4E8-946D-78EA227E5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86F42-0720-9864-2021-47672FDC621E}"/>
              </a:ext>
            </a:extLst>
          </p:cNvPr>
          <p:cNvSpPr>
            <a:spLocks noGrp="1"/>
          </p:cNvSpPr>
          <p:nvPr>
            <p:ph type="body" idx="1"/>
          </p:nvPr>
        </p:nvSpPr>
        <p:spPr/>
        <p:txBody>
          <a:bodyPr/>
          <a:lstStyle/>
          <a:p>
            <a:r>
              <a:rPr lang="en-US"/>
              <a:t>These are quotes from participants interviewed in the LEAD evaluation. </a:t>
            </a:r>
          </a:p>
          <a:p>
            <a:r>
              <a:rPr lang="en-US"/>
              <a:t>Emphasis on non-judgmental and unconditional support</a:t>
            </a:r>
          </a:p>
        </p:txBody>
      </p:sp>
      <p:sp>
        <p:nvSpPr>
          <p:cNvPr id="4" name="Slide Number Placeholder 3">
            <a:extLst>
              <a:ext uri="{FF2B5EF4-FFF2-40B4-BE49-F238E27FC236}">
                <a16:creationId xmlns:a16="http://schemas.microsoft.com/office/drawing/2014/main" id="{F7CD99CF-3A1C-3595-EF16-126EDC3E4F93}"/>
              </a:ext>
            </a:extLst>
          </p:cNvPr>
          <p:cNvSpPr>
            <a:spLocks noGrp="1"/>
          </p:cNvSpPr>
          <p:nvPr>
            <p:ph type="sldNum" sz="quarter" idx="5"/>
          </p:nvPr>
        </p:nvSpPr>
        <p:spPr/>
        <p:txBody>
          <a:bodyPr/>
          <a:lstStyle/>
          <a:p>
            <a:fld id="{E9630F5D-0E8F-4C84-A34F-5C387DB091D1}" type="slidenum">
              <a:rPr lang="en-US" smtClean="0"/>
              <a:t>44</a:t>
            </a:fld>
            <a:endParaRPr lang="en-US"/>
          </a:p>
        </p:txBody>
      </p:sp>
    </p:spTree>
    <p:extLst>
      <p:ext uri="{BB962C8B-B14F-4D97-AF65-F5344CB8AC3E}">
        <p14:creationId xmlns:p14="http://schemas.microsoft.com/office/powerpoint/2010/main" val="69887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Our initiative is centered on reentry services for justice-involved individuals with opioid use disorder.</a:t>
            </a:r>
          </a:p>
          <a:p>
            <a:pPr marL="0" marR="0" lvl="0" indent="0" algn="l" defTabSz="914400" rtl="0" eaLnBrk="1" fontAlgn="auto" latinLnBrk="0" hangingPunct="1">
              <a:lnSpc>
                <a:spcPct val="100000"/>
              </a:lnSpc>
              <a:spcBef>
                <a:spcPts val="0"/>
              </a:spcBef>
              <a:spcAft>
                <a:spcPts val="0"/>
              </a:spcAft>
              <a:buNone/>
              <a:tabLst/>
              <a:defRPr/>
            </a:pPr>
            <a:r>
              <a:rPr lang="en-US" b="0"/>
              <a:t>Currently, we are collaboratively funding an Accountability and Recovery Court Coordinator position under Recovery Support Services. That's one of the tangible investments we've made.</a:t>
            </a:r>
          </a:p>
          <a:p>
            <a:pPr marL="0" marR="0" lvl="0" indent="0" algn="l" defTabSz="914400" rtl="0" eaLnBrk="1" fontAlgn="auto" latinLnBrk="0" hangingPunct="1">
              <a:lnSpc>
                <a:spcPct val="100000"/>
              </a:lnSpc>
              <a:spcBef>
                <a:spcPts val="0"/>
              </a:spcBef>
              <a:spcAft>
                <a:spcPts val="0"/>
              </a:spcAft>
              <a:buNone/>
              <a:tabLst/>
              <a:defRPr/>
            </a:pPr>
            <a:r>
              <a:rPr lang="en-US" b="0"/>
              <a:t>But I want to be honest about the landscape we're working in. Stokes County is a high-need, low-resource environment. We experience geographic and systemic isolation — people don't have easy access to transportation, services, or specialists.</a:t>
            </a:r>
          </a:p>
          <a:p>
            <a:pPr marL="0" marR="0" lvl="0" indent="0" algn="l" defTabSz="914400" rtl="0" eaLnBrk="1" fontAlgn="auto" latinLnBrk="0" hangingPunct="1">
              <a:lnSpc>
                <a:spcPct val="100000"/>
              </a:lnSpc>
              <a:spcBef>
                <a:spcPts val="0"/>
              </a:spcBef>
              <a:spcAft>
                <a:spcPts val="0"/>
              </a:spcAft>
              <a:buNone/>
              <a:tabLst/>
              <a:defRPr/>
            </a:pPr>
            <a:r>
              <a:rPr lang="en-US" b="0"/>
              <a:t>Inside the jail, there is minimal programming and limited self-improvement opportunities. Extended sentences without rehabilitative support create real barriers to recovery. Cell service is unreliable in many parts of the county, which limits even the most basic digital solutions.</a:t>
            </a:r>
          </a:p>
          <a:p>
            <a:pPr marL="0" marR="0" lvl="0" indent="0" algn="l" defTabSz="914400" rtl="0" eaLnBrk="1" fontAlgn="auto" latinLnBrk="0" hangingPunct="1">
              <a:lnSpc>
                <a:spcPct val="100000"/>
              </a:lnSpc>
              <a:spcBef>
                <a:spcPts val="0"/>
              </a:spcBef>
              <a:spcAft>
                <a:spcPts val="0"/>
              </a:spcAft>
              <a:buNone/>
              <a:tabLst/>
              <a:defRPr/>
            </a:pPr>
            <a:r>
              <a:rPr lang="en-US" b="0"/>
              <a:t>And when we look at recidivism — in the absence of county-level data, we align with statewide trends showing nearly 1 in 2 released prisoners is rearrested within two years. That statistic drives everything we're doing.</a:t>
            </a:r>
          </a:p>
          <a:p>
            <a:endParaRPr lang="en-US"/>
          </a:p>
        </p:txBody>
      </p:sp>
    </p:spTree>
    <p:extLst>
      <p:ext uri="{BB962C8B-B14F-4D97-AF65-F5344CB8AC3E}">
        <p14:creationId xmlns:p14="http://schemas.microsoft.com/office/powerpoint/2010/main" val="693008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2DAB1-B1F7-EDBA-9829-9DAAF8991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7C804B-1830-BAAA-989C-833DF704A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BB5E0-5718-4E95-8B41-CDD28F2A2D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5C3391-9208-2FC4-6C34-C64B1F7EE877}"/>
              </a:ext>
            </a:extLst>
          </p:cNvPr>
          <p:cNvSpPr>
            <a:spLocks noGrp="1"/>
          </p:cNvSpPr>
          <p:nvPr>
            <p:ph type="sldNum" sz="quarter" idx="5"/>
          </p:nvPr>
        </p:nvSpPr>
        <p:spPr/>
        <p:txBody>
          <a:bodyPr/>
          <a:lstStyle/>
          <a:p>
            <a:fld id="{E9630F5D-0E8F-4C84-A34F-5C387DB091D1}" type="slidenum">
              <a:rPr lang="en-US" smtClean="0"/>
              <a:t>45</a:t>
            </a:fld>
            <a:endParaRPr lang="en-US"/>
          </a:p>
        </p:txBody>
      </p:sp>
    </p:spTree>
    <p:extLst>
      <p:ext uri="{BB962C8B-B14F-4D97-AF65-F5344CB8AC3E}">
        <p14:creationId xmlns:p14="http://schemas.microsoft.com/office/powerpoint/2010/main" val="1597427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A5439-B948-9C6D-ACD8-1EA778F42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2DCBC-D3DD-2EAF-F175-FF260A8E9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695F6-20F2-CC1A-1C59-570C57085D28}"/>
              </a:ext>
            </a:extLst>
          </p:cNvPr>
          <p:cNvSpPr>
            <a:spLocks noGrp="1"/>
          </p:cNvSpPr>
          <p:nvPr>
            <p:ph type="body" idx="1"/>
          </p:nvPr>
        </p:nvSpPr>
        <p:spPr/>
        <p:txBody>
          <a:bodyPr/>
          <a:lstStyle/>
          <a:p>
            <a:r>
              <a:rPr lang="en-US"/>
              <a:t>Person-centered and participant-led</a:t>
            </a:r>
          </a:p>
        </p:txBody>
      </p:sp>
      <p:sp>
        <p:nvSpPr>
          <p:cNvPr id="4" name="Slide Number Placeholder 3">
            <a:extLst>
              <a:ext uri="{FF2B5EF4-FFF2-40B4-BE49-F238E27FC236}">
                <a16:creationId xmlns:a16="http://schemas.microsoft.com/office/drawing/2014/main" id="{5E993F1E-1DC5-E8C9-4CB2-2BE83C69F493}"/>
              </a:ext>
            </a:extLst>
          </p:cNvPr>
          <p:cNvSpPr>
            <a:spLocks noGrp="1"/>
          </p:cNvSpPr>
          <p:nvPr>
            <p:ph type="sldNum" sz="quarter" idx="5"/>
          </p:nvPr>
        </p:nvSpPr>
        <p:spPr/>
        <p:txBody>
          <a:bodyPr/>
          <a:lstStyle/>
          <a:p>
            <a:fld id="{E9630F5D-0E8F-4C84-A34F-5C387DB091D1}" type="slidenum">
              <a:rPr lang="en-US" smtClean="0"/>
              <a:t>46</a:t>
            </a:fld>
            <a:endParaRPr lang="en-US"/>
          </a:p>
        </p:txBody>
      </p:sp>
    </p:spTree>
    <p:extLst>
      <p:ext uri="{BB962C8B-B14F-4D97-AF65-F5344CB8AC3E}">
        <p14:creationId xmlns:p14="http://schemas.microsoft.com/office/powerpoint/2010/main" val="1393754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D5CB4-4B95-9C56-80B8-A4AACDFC1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A1D5C-55E1-C114-64AD-BDB26F6B2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CA01A-E2F1-4C8B-4F1C-21FDF7B7A9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B6C4B0-CD1E-9037-1142-7DA933791BA3}"/>
              </a:ext>
            </a:extLst>
          </p:cNvPr>
          <p:cNvSpPr>
            <a:spLocks noGrp="1"/>
          </p:cNvSpPr>
          <p:nvPr>
            <p:ph type="sldNum" sz="quarter" idx="5"/>
          </p:nvPr>
        </p:nvSpPr>
        <p:spPr/>
        <p:txBody>
          <a:bodyPr/>
          <a:lstStyle/>
          <a:p>
            <a:fld id="{DBCC7D24-0DC9-4E9C-89C0-35D79A09D337}" type="slidenum">
              <a:rPr lang="en-US" smtClean="0"/>
              <a:t>47</a:t>
            </a:fld>
            <a:endParaRPr lang="en-US"/>
          </a:p>
        </p:txBody>
      </p:sp>
    </p:spTree>
    <p:extLst>
      <p:ext uri="{BB962C8B-B14F-4D97-AF65-F5344CB8AC3E}">
        <p14:creationId xmlns:p14="http://schemas.microsoft.com/office/powerpoint/2010/main" val="3798230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9C130-1A0D-1B4B-2246-F187ECA34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98CDB-27CE-F4F1-969C-42972F8B3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49820-4219-B60D-08AD-F1E7CEBCD3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A263B1-7C18-CED6-86DE-B5E5E03B9F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30F5D-0E8F-4C84-A34F-5C387DB091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1815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C91D-11BB-490E-DF0A-F6D53DDE3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FDB1D-0736-3635-05BB-B202F6134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1F76-4707-7BC3-DB9E-A9B3883462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DC6691-5E1B-837F-8EFE-CBB026B68D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30F5D-0E8F-4C84-A34F-5C387DB091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1995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90C0D0-FA48-417A-8093-EDA968BC4214}" type="slidenum">
              <a:rPr lang="en-US" smtClean="0"/>
              <a:t>50</a:t>
            </a:fld>
            <a:endParaRPr lang="en-US"/>
          </a:p>
        </p:txBody>
      </p:sp>
    </p:spTree>
    <p:extLst>
      <p:ext uri="{BB962C8B-B14F-4D97-AF65-F5344CB8AC3E}">
        <p14:creationId xmlns:p14="http://schemas.microsoft.com/office/powerpoint/2010/main" val="805123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4CA1E-D592-1204-72E0-6A9D335AE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45EF3-E193-4FEC-3BFD-7B968513D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5D344-06F8-B020-D610-D1613D85D8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C6F9CC-C4A6-CAD1-B022-3FAFF568C90D}"/>
              </a:ext>
            </a:extLst>
          </p:cNvPr>
          <p:cNvSpPr>
            <a:spLocks noGrp="1"/>
          </p:cNvSpPr>
          <p:nvPr>
            <p:ph type="sldNum" sz="quarter" idx="5"/>
          </p:nvPr>
        </p:nvSpPr>
        <p:spPr/>
        <p:txBody>
          <a:bodyPr/>
          <a:lstStyle/>
          <a:p>
            <a:fld id="{5890C0D0-FA48-417A-8093-EDA968BC4214}" type="slidenum">
              <a:rPr lang="en-US" smtClean="0"/>
              <a:t>51</a:t>
            </a:fld>
            <a:endParaRPr lang="en-US"/>
          </a:p>
        </p:txBody>
      </p:sp>
    </p:spTree>
    <p:extLst>
      <p:ext uri="{BB962C8B-B14F-4D97-AF65-F5344CB8AC3E}">
        <p14:creationId xmlns:p14="http://schemas.microsoft.com/office/powerpoint/2010/main" val="1204787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71820-2ECF-F173-772A-926C54C59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ACBAD-C1E4-DC7C-353B-53C6B882F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7F65E-23D8-6D64-2568-F1623EFD1360}"/>
              </a:ext>
            </a:extLst>
          </p:cNvPr>
          <p:cNvSpPr>
            <a:spLocks noGrp="1"/>
          </p:cNvSpPr>
          <p:nvPr>
            <p:ph type="body" idx="1"/>
          </p:nvPr>
        </p:nvSpPr>
        <p:spPr/>
        <p:txBody>
          <a:bodyPr/>
          <a:lstStyle/>
          <a:p>
            <a:r>
              <a:rPr lang="en-US"/>
              <a:t>Great place for resources on developing a LEAD program</a:t>
            </a:r>
          </a:p>
          <a:p>
            <a:r>
              <a:rPr lang="en-US"/>
              <a:t>Also links to studies and evaluations looking at program outcomes, cost effectiveness, etc.</a:t>
            </a:r>
          </a:p>
        </p:txBody>
      </p:sp>
      <p:sp>
        <p:nvSpPr>
          <p:cNvPr id="4" name="Slide Number Placeholder 3">
            <a:extLst>
              <a:ext uri="{FF2B5EF4-FFF2-40B4-BE49-F238E27FC236}">
                <a16:creationId xmlns:a16="http://schemas.microsoft.com/office/drawing/2014/main" id="{17AE4C3F-95E9-A798-DB11-F7BD92A3E7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30F5D-0E8F-4C84-A34F-5C387DB091D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21820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F2BC7E26-80DB-4EF8-BB84-6643D12360CB}" type="slidenum">
              <a:rPr lang="en-US" smtClean="0"/>
              <a:t>53</a:t>
            </a:fld>
            <a:endParaRPr lang="en-US"/>
          </a:p>
        </p:txBody>
      </p:sp>
    </p:spTree>
    <p:extLst>
      <p:ext uri="{BB962C8B-B14F-4D97-AF65-F5344CB8AC3E}">
        <p14:creationId xmlns:p14="http://schemas.microsoft.com/office/powerpoint/2010/main" val="1263898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276465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At the heart of our work is a mission statement: The Stokes County Reentry Initiative exists to help justice-involved individuals affected by opioid use return to the community with dignity, stability, and consistent recovery support — to strengthen the overall health of Stokes County.</a:t>
            </a:r>
          </a:p>
          <a:p>
            <a:pPr marL="0" marR="0" lvl="0" indent="0" algn="l" defTabSz="914400" rtl="0" eaLnBrk="1" fontAlgn="auto" latinLnBrk="0" hangingPunct="1">
              <a:lnSpc>
                <a:spcPct val="100000"/>
              </a:lnSpc>
              <a:spcBef>
                <a:spcPts val="0"/>
              </a:spcBef>
              <a:spcAft>
                <a:spcPts val="0"/>
              </a:spcAft>
              <a:buNone/>
              <a:tabLst/>
              <a:defRPr/>
            </a:pPr>
            <a:r>
              <a:rPr lang="en-US" b="0"/>
              <a:t>We hope to increase connection to services by offering in-person classes within the jail — meeting people where they are, while they are incarcerated.</a:t>
            </a:r>
          </a:p>
          <a:p>
            <a:pPr marL="0" marR="0" lvl="0" indent="0" algn="l" defTabSz="914400" rtl="0" eaLnBrk="1" fontAlgn="auto" latinLnBrk="0" hangingPunct="1">
              <a:lnSpc>
                <a:spcPct val="100000"/>
              </a:lnSpc>
              <a:spcBef>
                <a:spcPts val="0"/>
              </a:spcBef>
              <a:spcAft>
                <a:spcPts val="0"/>
              </a:spcAft>
              <a:buNone/>
              <a:tabLst/>
              <a:defRPr/>
            </a:pPr>
            <a:r>
              <a:rPr lang="en-US" b="0"/>
              <a:t>We hope to lower recidivism by providing educational and recovery opportunities during incarceration — so people leave with tools, not just a release date.</a:t>
            </a:r>
          </a:p>
          <a:p>
            <a:pPr marL="0" marR="0" lvl="0" indent="0" algn="l" defTabSz="914400" rtl="0" eaLnBrk="1" fontAlgn="auto" latinLnBrk="0" hangingPunct="1">
              <a:lnSpc>
                <a:spcPct val="100000"/>
              </a:lnSpc>
              <a:spcBef>
                <a:spcPts val="0"/>
              </a:spcBef>
              <a:spcAft>
                <a:spcPts val="0"/>
              </a:spcAft>
              <a:buNone/>
              <a:tabLst/>
              <a:defRPr/>
            </a:pPr>
            <a:r>
              <a:rPr lang="en-US" b="0"/>
              <a:t>We hope to increase days of sobriety post-release — because that is the real measure of success.</a:t>
            </a:r>
          </a:p>
          <a:p>
            <a:pPr marL="0" marR="0" lvl="0" indent="0" algn="l" defTabSz="914400" rtl="0" eaLnBrk="1" fontAlgn="auto" latinLnBrk="0" hangingPunct="1">
              <a:lnSpc>
                <a:spcPct val="100000"/>
              </a:lnSpc>
              <a:spcBef>
                <a:spcPts val="0"/>
              </a:spcBef>
              <a:spcAft>
                <a:spcPts val="0"/>
              </a:spcAft>
              <a:buNone/>
              <a:tabLst/>
              <a:defRPr/>
            </a:pPr>
            <a:r>
              <a:rPr lang="en-US" b="0"/>
              <a:t>And we hope to complete the resource loop within our county — so that when someone leaves jail, they aren't stepping off a cliff. They have a plan, a connection, and a community.</a:t>
            </a:r>
          </a:p>
          <a:p>
            <a:endParaRPr lang="en-US"/>
          </a:p>
        </p:txBody>
      </p:sp>
    </p:spTree>
    <p:extLst>
      <p:ext uri="{BB962C8B-B14F-4D97-AF65-F5344CB8AC3E}">
        <p14:creationId xmlns:p14="http://schemas.microsoft.com/office/powerpoint/2010/main" val="87961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Of course, none of this comes without challenges. I want to walk through two of the most significant ones and how we're approaching them.</a:t>
            </a:r>
          </a:p>
          <a:p>
            <a:pPr marL="0" marR="0" lvl="0" indent="0" algn="l" defTabSz="914400" rtl="0" eaLnBrk="1" fontAlgn="auto" latinLnBrk="0" hangingPunct="1">
              <a:lnSpc>
                <a:spcPct val="100000"/>
              </a:lnSpc>
              <a:spcBef>
                <a:spcPts val="0"/>
              </a:spcBef>
              <a:spcAft>
                <a:spcPts val="0"/>
              </a:spcAft>
              <a:buNone/>
              <a:tabLst/>
              <a:defRPr/>
            </a:pPr>
            <a:r>
              <a:rPr lang="en-US" b="0"/>
              <a:t>First: securing and maintaining jail access. Working within a detention facility means navigating real liability and staffing constraints. Our solutions have been relational. We plan to include jail staff in the planning process, develop a memorandum of understanding around what we're offering, and structure classes to fit within the existing jail schedule. And we’re connecting with other counties to learn from their experience.</a:t>
            </a:r>
          </a:p>
          <a:p>
            <a:pPr marL="0" marR="0" lvl="0" indent="0" algn="l" defTabSz="914400" rtl="0" eaLnBrk="1" fontAlgn="auto" latinLnBrk="0" hangingPunct="1">
              <a:lnSpc>
                <a:spcPct val="100000"/>
              </a:lnSpc>
              <a:spcBef>
                <a:spcPts val="0"/>
              </a:spcBef>
              <a:spcAft>
                <a:spcPts val="0"/>
              </a:spcAft>
              <a:buNone/>
              <a:tabLst/>
              <a:defRPr/>
            </a:pPr>
            <a:r>
              <a:rPr lang="en-US" b="0"/>
              <a:t>Second: recruiting and retaining qualified facilitators in a rural area with limited providers. For this, our SCOPE team is becoming trained as facilitators ourselves. We're connecting with local nonprofits and regional programs, exploring virtual and hybrid options, and — importantly — we're recruiting peers to become facilitators. People with lived experience are often the most powerful voices in the room.</a:t>
            </a:r>
          </a:p>
          <a:p>
            <a:endParaRPr lang="en-US"/>
          </a:p>
        </p:txBody>
      </p:sp>
    </p:spTree>
    <p:extLst>
      <p:ext uri="{BB962C8B-B14F-4D97-AF65-F5344CB8AC3E}">
        <p14:creationId xmlns:p14="http://schemas.microsoft.com/office/powerpoint/2010/main" val="151902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None/>
              <a:tabLst/>
              <a:defRPr/>
            </a:pPr>
            <a:r>
              <a:rPr lang="en-US" b="0"/>
              <a:t>Now I'd like to share a bit about our experience with the NC Opioid Settlement Academy itself — not just what the Academy is, but what it meant to us as a county team.</a:t>
            </a:r>
          </a:p>
          <a:p>
            <a:pPr marL="0" marR="0" lvl="0" indent="0" algn="l" defTabSz="914400" rtl="0" eaLnBrk="1" fontAlgn="auto" latinLnBrk="0" hangingPunct="1">
              <a:lnSpc>
                <a:spcPct val="100000"/>
              </a:lnSpc>
              <a:spcBef>
                <a:spcPts val="0"/>
              </a:spcBef>
              <a:spcAft>
                <a:spcPts val="0"/>
              </a:spcAft>
              <a:buNone/>
              <a:tabLst/>
              <a:defRPr/>
            </a:pPr>
            <a:r>
              <a:rPr lang="en-US" b="0"/>
              <a:t>Going into the Academy, each of us came with different expectations and different questions. What we found was a process that challenged us to think bigger and more collaboratively than we had before.</a:t>
            </a:r>
          </a:p>
          <a:p>
            <a:pPr marL="0" marR="0" lvl="0" indent="0" algn="l" defTabSz="914400" rtl="0" eaLnBrk="1" fontAlgn="auto" latinLnBrk="0" hangingPunct="1">
              <a:lnSpc>
                <a:spcPct val="100000"/>
              </a:lnSpc>
              <a:spcBef>
                <a:spcPts val="0"/>
              </a:spcBef>
              <a:spcAft>
                <a:spcPts val="0"/>
              </a:spcAft>
              <a:buNone/>
              <a:tabLst/>
              <a:defRPr/>
            </a:pPr>
            <a:r>
              <a:rPr lang="en-US" b="0"/>
              <a:t>We had so many great ideas during the first session and it was so rewarding to zero in on a shared goal and develop it. </a:t>
            </a:r>
            <a:endParaRPr lang="en-US"/>
          </a:p>
          <a:p>
            <a:endParaRPr lang="en-US"/>
          </a:p>
        </p:txBody>
      </p:sp>
    </p:spTree>
    <p:extLst>
      <p:ext uri="{BB962C8B-B14F-4D97-AF65-F5344CB8AC3E}">
        <p14:creationId xmlns:p14="http://schemas.microsoft.com/office/powerpoint/2010/main" val="148202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were so many post its (laughs) and the interesting part about this process is that we could brain dump every resource, partner, intervention, and goal we could think of and literally </a:t>
            </a:r>
          </a:p>
          <a:p>
            <a:r>
              <a:rPr lang="en-US"/>
              <a:t>put our hands on them to organize them. </a:t>
            </a:r>
          </a:p>
        </p:txBody>
      </p:sp>
    </p:spTree>
    <p:extLst>
      <p:ext uri="{BB962C8B-B14F-4D97-AF65-F5344CB8AC3E}">
        <p14:creationId xmlns:p14="http://schemas.microsoft.com/office/powerpoint/2010/main" val="138869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project was invaluable to our team when assessing not only the possibilities, but the feasibility of our initiative. This kind of collaboration doesn’t happen on phone calls or </a:t>
            </a:r>
          </a:p>
          <a:p>
            <a:r>
              <a:rPr lang="en-US"/>
              <a:t>teams meetings or after court or at lunch. This was a gift. </a:t>
            </a:r>
          </a:p>
        </p:txBody>
      </p:sp>
    </p:spTree>
    <p:extLst>
      <p:ext uri="{BB962C8B-B14F-4D97-AF65-F5344CB8AC3E}">
        <p14:creationId xmlns:p14="http://schemas.microsoft.com/office/powerpoint/2010/main" val="46269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023C-BCDF-99A7-9BB5-D1D86E7FD3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2E710E-8CCB-A1B2-1D09-9B52AB8D6D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EFBF1E-E263-3916-8BEF-F9BB4DFC21E7}"/>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5" name="Footer Placeholder 4">
            <a:extLst>
              <a:ext uri="{FF2B5EF4-FFF2-40B4-BE49-F238E27FC236}">
                <a16:creationId xmlns:a16="http://schemas.microsoft.com/office/drawing/2014/main" id="{66526F30-7355-BB18-6434-368F670A5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8B9C9-A3ED-B912-98C2-19C3D1F608F9}"/>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163228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D380-F42F-FCBC-9A09-A365B9442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DFA3EC-5109-99BA-86FF-BACA6689B0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8CDAF-BDC8-B890-CC21-AA7FC6ED011B}"/>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5" name="Footer Placeholder 4">
            <a:extLst>
              <a:ext uri="{FF2B5EF4-FFF2-40B4-BE49-F238E27FC236}">
                <a16:creationId xmlns:a16="http://schemas.microsoft.com/office/drawing/2014/main" id="{C91004D4-86DD-ED5B-23E4-BFC0BADBE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B47C5-242A-DAB9-51C0-14BBCB07693B}"/>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35253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1D7D2-2CF3-A021-398D-71CF00A835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514DDB-EA81-28AC-CA47-9CD7CD4E56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65E9E-1FBA-0674-66B4-F0934DD6701C}"/>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5" name="Footer Placeholder 4">
            <a:extLst>
              <a:ext uri="{FF2B5EF4-FFF2-40B4-BE49-F238E27FC236}">
                <a16:creationId xmlns:a16="http://schemas.microsoft.com/office/drawing/2014/main" id="{B92E30EE-ECEF-D9EB-CFE0-E57544DD8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0FB7F-05AA-B55C-1262-E2447B256EC6}"/>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369462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2508208"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3691463" y="2051009"/>
            <a:ext cx="7699023"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3691463" y="4071833"/>
            <a:ext cx="7699023"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3691463" y="5020585"/>
            <a:ext cx="7699023"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3691463" y="1404678"/>
            <a:ext cx="7783685" cy="300082"/>
          </a:xfrm>
          <a:prstGeom prst="rect">
            <a:avLst/>
          </a:prstGeom>
          <a:noFill/>
        </p:spPr>
        <p:txBody>
          <a:bodyPr wrap="square" rtlCol="0">
            <a:spAutoFit/>
          </a:bodyPr>
          <a:lstStyle/>
          <a:p>
            <a:pPr lvl="0"/>
            <a:r>
              <a:rPr lang="en-US" sz="1350" b="0" i="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79578" y="483504"/>
            <a:ext cx="2535403" cy="1842348"/>
          </a:xfrm>
          <a:prstGeom prst="rect">
            <a:avLst/>
          </a:prstGeom>
        </p:spPr>
      </p:pic>
    </p:spTree>
    <p:extLst>
      <p:ext uri="{BB962C8B-B14F-4D97-AF65-F5344CB8AC3E}">
        <p14:creationId xmlns:p14="http://schemas.microsoft.com/office/powerpoint/2010/main" val="390213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913840"/>
            <a:ext cx="11418072"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402867" y="1273757"/>
            <a:ext cx="11418072"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12192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365761" y="6583680"/>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err="1">
                <a:latin typeface="Arial" panose="020B0604020202020204" pitchFamily="34" charset="0"/>
                <a:cs typeface="Arial" panose="020B0604020202020204" pitchFamily="34" charset="0"/>
              </a:rPr>
              <a:t>NCDHHS</a:t>
            </a:r>
            <a:r>
              <a:rPr lang="en-US" sz="900" b="1" i="0">
                <a:latin typeface="Arial" panose="020B0604020202020204" pitchFamily="34" charset="0"/>
                <a:cs typeface="Arial" panose="020B0604020202020204" pitchFamily="34" charset="0"/>
              </a:rPr>
              <a:t> | </a:t>
            </a:r>
            <a:r>
              <a:rPr lang="en-US" sz="900" b="1" i="0" err="1">
                <a:latin typeface="Arial" panose="020B0604020202020204" pitchFamily="34" charset="0"/>
                <a:cs typeface="Arial" panose="020B0604020202020204" pitchFamily="34" charset="0"/>
              </a:rPr>
              <a:t>OPDAAC</a:t>
            </a:r>
            <a:r>
              <a:rPr lang="en-US" sz="900" b="1" i="0">
                <a:latin typeface="Arial" panose="020B0604020202020204" pitchFamily="34" charset="0"/>
                <a:cs typeface="Arial" panose="020B0604020202020204" pitchFamily="34" charset="0"/>
              </a:rPr>
              <a:t> Meeting: Justice Involved Strategies to Reduce Overdose | March 27, 2026</a:t>
            </a:r>
          </a:p>
        </p:txBody>
      </p:sp>
    </p:spTree>
    <p:extLst>
      <p:ext uri="{BB962C8B-B14F-4D97-AF65-F5344CB8AC3E}">
        <p14:creationId xmlns:p14="http://schemas.microsoft.com/office/powerpoint/2010/main" val="412135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AC1C-D4CC-1CBC-C28F-5DDD78A7D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A24A0-03A3-2F64-CBA0-DC30BE905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FBCB3-B8F2-4A71-72BD-4D618B462714}"/>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5" name="Footer Placeholder 4">
            <a:extLst>
              <a:ext uri="{FF2B5EF4-FFF2-40B4-BE49-F238E27FC236}">
                <a16:creationId xmlns:a16="http://schemas.microsoft.com/office/drawing/2014/main" id="{57678FDF-99BC-D22E-6306-C0AB69247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D407F-A8A1-F609-9295-DF418A8063E4}"/>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363241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2459-228D-2BD5-FAD3-5536F2F2BF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DA541-3C07-1491-7FAD-6BCC78F61F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6A8BD1-0A98-D57D-0E7D-A05CE1F523B9}"/>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5" name="Footer Placeholder 4">
            <a:extLst>
              <a:ext uri="{FF2B5EF4-FFF2-40B4-BE49-F238E27FC236}">
                <a16:creationId xmlns:a16="http://schemas.microsoft.com/office/drawing/2014/main" id="{656EBBFA-9A9F-E4EA-9049-725709D81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934C5-030C-8997-4B2D-164DFF19D10B}"/>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44281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4BA3-8D4E-4FD8-D820-3E5CB1B7F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F2229A-7373-8038-14FA-6CF078482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915008-EEF7-8611-93E5-C902BA3AE6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BFD71-E938-D81F-28A8-CD23F843AEF0}"/>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6" name="Footer Placeholder 5">
            <a:extLst>
              <a:ext uri="{FF2B5EF4-FFF2-40B4-BE49-F238E27FC236}">
                <a16:creationId xmlns:a16="http://schemas.microsoft.com/office/drawing/2014/main" id="{953A399E-A958-D442-B940-7AE5E26EC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87085-8100-CF43-6BD2-282D8BF0BCD1}"/>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77512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1587-B058-2FA0-C6F3-7A87443582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2FD851-A1D2-7C2D-D873-A0A22A1B1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B17984-17E2-D73A-2C3E-C1BE124ACC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92E33-DB83-EF7E-1508-9EEE3CB9F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4E9EA-08E8-7AD8-1DCA-852A3059E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F3D057-4F61-6CC9-2FE3-7C5ED61DE8AE}"/>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8" name="Footer Placeholder 7">
            <a:extLst>
              <a:ext uri="{FF2B5EF4-FFF2-40B4-BE49-F238E27FC236}">
                <a16:creationId xmlns:a16="http://schemas.microsoft.com/office/drawing/2014/main" id="{4819326F-5E1D-78C7-61CB-EC43DFB0DF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1F89C-8691-4ABB-A670-EE6AC2CB41E4}"/>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341294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03DA-F63C-8710-427D-423371DD21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A4A4A2-0057-C07D-482C-B6443D24545A}"/>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4" name="Footer Placeholder 3">
            <a:extLst>
              <a:ext uri="{FF2B5EF4-FFF2-40B4-BE49-F238E27FC236}">
                <a16:creationId xmlns:a16="http://schemas.microsoft.com/office/drawing/2014/main" id="{28E9D696-F41F-FB9E-4931-588FA7757A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4703C0-200D-8A87-320E-CAA70A62A14D}"/>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255733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7B3497-53AF-8974-AAC8-BC14F6BD8EAE}"/>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3" name="Footer Placeholder 2">
            <a:extLst>
              <a:ext uri="{FF2B5EF4-FFF2-40B4-BE49-F238E27FC236}">
                <a16:creationId xmlns:a16="http://schemas.microsoft.com/office/drawing/2014/main" id="{1648AFC5-3ED2-880C-DA9A-6FEFC5A983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B12A7-8F76-8C9A-6BFA-484936C44FC2}"/>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328760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E0A-FBC5-5741-2D54-5B8C3C9D8B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6E7F6-B29A-6CF1-7342-0F6B65C687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7BF912-2BAF-AF5D-04A9-795D00D36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5FA17-272F-E1D6-FB03-2D251B45F2D5}"/>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6" name="Footer Placeholder 5">
            <a:extLst>
              <a:ext uri="{FF2B5EF4-FFF2-40B4-BE49-F238E27FC236}">
                <a16:creationId xmlns:a16="http://schemas.microsoft.com/office/drawing/2014/main" id="{1DB118C8-CF17-82A1-9B1F-2B74936361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E3BB6-2F54-1327-CF77-692278D102D5}"/>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187537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EBA4-65CB-BBCC-FBEC-689B47C08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7259D3-0A60-A23E-8AB9-DE314EF9A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490E68-B424-301D-6C8A-FBA972B40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45052-3BA1-741E-47A8-ACF2B8D28EC2}"/>
              </a:ext>
            </a:extLst>
          </p:cNvPr>
          <p:cNvSpPr>
            <a:spLocks noGrp="1"/>
          </p:cNvSpPr>
          <p:nvPr>
            <p:ph type="dt" sz="half" idx="10"/>
          </p:nvPr>
        </p:nvSpPr>
        <p:spPr/>
        <p:txBody>
          <a:bodyPr/>
          <a:lstStyle/>
          <a:p>
            <a:fld id="{5021A84B-D2A3-46F6-B9D9-9D916F0519C0}" type="datetimeFigureOut">
              <a:rPr lang="en-US" smtClean="0"/>
              <a:t>4/2/2026</a:t>
            </a:fld>
            <a:endParaRPr lang="en-US"/>
          </a:p>
        </p:txBody>
      </p:sp>
      <p:sp>
        <p:nvSpPr>
          <p:cNvPr id="6" name="Footer Placeholder 5">
            <a:extLst>
              <a:ext uri="{FF2B5EF4-FFF2-40B4-BE49-F238E27FC236}">
                <a16:creationId xmlns:a16="http://schemas.microsoft.com/office/drawing/2014/main" id="{7B97840F-D9AD-7E3C-59B0-736B8DB63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6EABA-EB7D-5CD5-3841-CCD60D44D527}"/>
              </a:ext>
            </a:extLst>
          </p:cNvPr>
          <p:cNvSpPr>
            <a:spLocks noGrp="1"/>
          </p:cNvSpPr>
          <p:nvPr>
            <p:ph type="sldNum" sz="quarter" idx="12"/>
          </p:nvPr>
        </p:nvSpPr>
        <p:spPr/>
        <p:txBody>
          <a:bodyPr/>
          <a:lstStyle/>
          <a:p>
            <a:fld id="{366E43ED-944B-4DBD-9B47-270602D9EFEE}" type="slidenum">
              <a:rPr lang="en-US" smtClean="0"/>
              <a:t>‹#›</a:t>
            </a:fld>
            <a:endParaRPr lang="en-US"/>
          </a:p>
        </p:txBody>
      </p:sp>
    </p:spTree>
    <p:extLst>
      <p:ext uri="{BB962C8B-B14F-4D97-AF65-F5344CB8AC3E}">
        <p14:creationId xmlns:p14="http://schemas.microsoft.com/office/powerpoint/2010/main" val="274674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2D746-AFBD-6620-0BBA-706E9AB1E2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4324DB-5E69-CE79-E42B-C2E91D37E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84C36-2666-3F81-15A2-53FCE7BAFE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21A84B-D2A3-46F6-B9D9-9D916F0519C0}" type="datetimeFigureOut">
              <a:rPr lang="en-US" smtClean="0"/>
              <a:t>4/2/2026</a:t>
            </a:fld>
            <a:endParaRPr lang="en-US"/>
          </a:p>
        </p:txBody>
      </p:sp>
      <p:sp>
        <p:nvSpPr>
          <p:cNvPr id="5" name="Footer Placeholder 4">
            <a:extLst>
              <a:ext uri="{FF2B5EF4-FFF2-40B4-BE49-F238E27FC236}">
                <a16:creationId xmlns:a16="http://schemas.microsoft.com/office/drawing/2014/main" id="{C00AD115-EA97-213A-4EA4-1B1405A1BA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B45CDC-56AC-1E72-5823-B98D4D928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6E43ED-944B-4DBD-9B47-270602D9EFEE}" type="slidenum">
              <a:rPr lang="en-US" smtClean="0"/>
              <a:t>‹#›</a:t>
            </a:fld>
            <a:endParaRPr lang="en-US"/>
          </a:p>
        </p:txBody>
      </p:sp>
    </p:spTree>
    <p:extLst>
      <p:ext uri="{BB962C8B-B14F-4D97-AF65-F5344CB8AC3E}">
        <p14:creationId xmlns:p14="http://schemas.microsoft.com/office/powerpoint/2010/main" val="390899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overdose-epidemic-data"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csj.law.duke.edu/projects/expanding-pre-arrest-diversion/"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med.unc.edu/fammed/nctac/"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leadbureau.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med.unc.edu/fammed/nctac/"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hyperlink" Target="http://go.unc.edu/nctac" TargetMode="External"/><Relationship Id="rId5" Type="http://schemas.openxmlformats.org/officeDocument/2006/relationships/hyperlink" Target="mailto:nctac@unc.edu" TargetMode="Externa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hyperlink" Target="mailto:lars@nchrc.org" TargetMode="External"/><Relationship Id="rId7"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hyperlink" Target="https://www.med.unc.edu/fammed/nctac/" TargetMode="External"/><Relationship Id="rId5" Type="http://schemas.openxmlformats.org/officeDocument/2006/relationships/hyperlink" Target="mailto:nctac@unc.edu" TargetMode="External"/><Relationship Id="rId4" Type="http://schemas.openxmlformats.org/officeDocument/2006/relationships/hyperlink" Target="mailto:opioidsettlement@ncacc.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mailto:OPDAAC@dhhs.nc.gov" TargetMode="External"/><Relationship Id="rId2" Type="http://schemas.openxmlformats.org/officeDocument/2006/relationships/hyperlink" Target="https://www.ncdhhs.gov/about/department-initiatives/overdose-epidemic/nc-opioid-and-prescription-drug-abuse-advisory-committe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236A8-BF1E-4ABB-4248-3683B92A6ED5}"/>
              </a:ext>
            </a:extLst>
          </p:cNvPr>
          <p:cNvSpPr>
            <a:spLocks noGrp="1"/>
          </p:cNvSpPr>
          <p:nvPr>
            <p:ph type="body" sz="quarter" idx="10"/>
          </p:nvPr>
        </p:nvSpPr>
        <p:spPr/>
        <p:txBody>
          <a:bodyPr/>
          <a:lstStyle/>
          <a:p>
            <a:r>
              <a:rPr lang="en-US" dirty="0">
                <a:latin typeface="Arial"/>
                <a:cs typeface="Arial"/>
              </a:rPr>
              <a:t>NC Opioid Settlement Academy</a:t>
            </a:r>
          </a:p>
          <a:p>
            <a:r>
              <a:rPr lang="en-US" dirty="0">
                <a:latin typeface="Arial"/>
                <a:cs typeface="Arial"/>
              </a:rPr>
              <a:t>Stokes County</a:t>
            </a:r>
          </a:p>
        </p:txBody>
      </p:sp>
      <p:sp>
        <p:nvSpPr>
          <p:cNvPr id="3" name="Text Placeholder 2">
            <a:extLst>
              <a:ext uri="{FF2B5EF4-FFF2-40B4-BE49-F238E27FC236}">
                <a16:creationId xmlns:a16="http://schemas.microsoft.com/office/drawing/2014/main" id="{F86D04FA-67F0-EF28-E481-CDABC69E5F53}"/>
              </a:ext>
            </a:extLst>
          </p:cNvPr>
          <p:cNvSpPr>
            <a:spLocks noGrp="1"/>
          </p:cNvSpPr>
          <p:nvPr>
            <p:ph type="body" sz="quarter" idx="11"/>
          </p:nvPr>
        </p:nvSpPr>
        <p:spPr/>
        <p:txBody>
          <a:bodyPr/>
          <a:lstStyle/>
          <a:p>
            <a:r>
              <a:rPr lang="en-US"/>
              <a:t>Crystal Bates, Savannah Hayes, Anna Jones, Crystal Wilfong</a:t>
            </a:r>
          </a:p>
        </p:txBody>
      </p:sp>
      <p:sp>
        <p:nvSpPr>
          <p:cNvPr id="4" name="Text Placeholder 3">
            <a:extLst>
              <a:ext uri="{FF2B5EF4-FFF2-40B4-BE49-F238E27FC236}">
                <a16:creationId xmlns:a16="http://schemas.microsoft.com/office/drawing/2014/main" id="{CE71E0AA-E4EE-C783-8B15-941607520693}"/>
              </a:ext>
            </a:extLst>
          </p:cNvPr>
          <p:cNvSpPr>
            <a:spLocks noGrp="1"/>
          </p:cNvSpPr>
          <p:nvPr>
            <p:ph type="body" sz="quarter" idx="12"/>
          </p:nvPr>
        </p:nvSpPr>
        <p:spPr/>
        <p:txBody>
          <a:bodyPr/>
          <a:lstStyle/>
          <a:p>
            <a:r>
              <a:rPr lang="en-US">
                <a:latin typeface="Arial"/>
                <a:cs typeface="Arial"/>
              </a:rPr>
              <a:t>March 27, 2026</a:t>
            </a:r>
            <a:endParaRPr lang="en-US"/>
          </a:p>
        </p:txBody>
      </p:sp>
      <p:pic>
        <p:nvPicPr>
          <p:cNvPr id="6" name="Picture 5">
            <a:extLst>
              <a:ext uri="{FF2B5EF4-FFF2-40B4-BE49-F238E27FC236}">
                <a16:creationId xmlns:a16="http://schemas.microsoft.com/office/drawing/2014/main" id="{1042B237-D5AD-141D-F666-D5D9EFDBE4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250" y="0"/>
            <a:ext cx="2641600" cy="1828800"/>
          </a:xfrm>
          <a:prstGeom prst="rect">
            <a:avLst/>
          </a:prstGeom>
        </p:spPr>
      </p:pic>
    </p:spTree>
    <p:extLst>
      <p:ext uri="{BB962C8B-B14F-4D97-AF65-F5344CB8AC3E}">
        <p14:creationId xmlns:p14="http://schemas.microsoft.com/office/powerpoint/2010/main" val="106742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7" name="Straight Arrow Connector 226">
            <a:extLst>
              <a:ext uri="{FF2B5EF4-FFF2-40B4-BE49-F238E27FC236}">
                <a16:creationId xmlns:a16="http://schemas.microsoft.com/office/drawing/2014/main" id="{6E4170B9-4D46-8D5F-C2EF-2DC2008F3073}"/>
              </a:ext>
            </a:extLst>
          </p:cNvPr>
          <p:cNvCxnSpPr>
            <a:cxnSpLocks/>
            <a:stCxn id="70" idx="3"/>
            <a:endCxn id="144" idx="1"/>
          </p:cNvCxnSpPr>
          <p:nvPr/>
        </p:nvCxnSpPr>
        <p:spPr>
          <a:xfrm>
            <a:off x="6352653" y="1999688"/>
            <a:ext cx="1391809" cy="277199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24" name="Straight Arrow Connector 223">
            <a:extLst>
              <a:ext uri="{FF2B5EF4-FFF2-40B4-BE49-F238E27FC236}">
                <a16:creationId xmlns:a16="http://schemas.microsoft.com/office/drawing/2014/main" id="{ACEF7479-763F-AC91-0F99-65A14E2AF37D}"/>
              </a:ext>
            </a:extLst>
          </p:cNvPr>
          <p:cNvCxnSpPr>
            <a:cxnSpLocks/>
            <a:stCxn id="110" idx="3"/>
            <a:endCxn id="142" idx="1"/>
          </p:cNvCxnSpPr>
          <p:nvPr/>
        </p:nvCxnSpPr>
        <p:spPr>
          <a:xfrm flipV="1">
            <a:off x="6352652" y="4213794"/>
            <a:ext cx="1391808" cy="1574491"/>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8" name="Straight Arrow Connector 217">
            <a:extLst>
              <a:ext uri="{FF2B5EF4-FFF2-40B4-BE49-F238E27FC236}">
                <a16:creationId xmlns:a16="http://schemas.microsoft.com/office/drawing/2014/main" id="{43E7050C-5CF0-78B1-46A5-83E3DBA3B6F2}"/>
              </a:ext>
            </a:extLst>
          </p:cNvPr>
          <p:cNvCxnSpPr>
            <a:cxnSpLocks/>
            <a:stCxn id="28" idx="3"/>
            <a:endCxn id="141" idx="1"/>
          </p:cNvCxnSpPr>
          <p:nvPr/>
        </p:nvCxnSpPr>
        <p:spPr>
          <a:xfrm>
            <a:off x="6352653" y="1471954"/>
            <a:ext cx="1391809" cy="2191172"/>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5" name="Straight Arrow Connector 214">
            <a:extLst>
              <a:ext uri="{FF2B5EF4-FFF2-40B4-BE49-F238E27FC236}">
                <a16:creationId xmlns:a16="http://schemas.microsoft.com/office/drawing/2014/main" id="{7176F673-39F1-832D-4D08-B6146203B0C7}"/>
              </a:ext>
            </a:extLst>
          </p:cNvPr>
          <p:cNvCxnSpPr>
            <a:cxnSpLocks/>
            <a:stCxn id="76" idx="3"/>
            <a:endCxn id="141" idx="1"/>
          </p:cNvCxnSpPr>
          <p:nvPr/>
        </p:nvCxnSpPr>
        <p:spPr>
          <a:xfrm>
            <a:off x="7105266" y="1465380"/>
            <a:ext cx="639195" cy="219774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11" name="Straight Arrow Connector 210">
            <a:extLst>
              <a:ext uri="{FF2B5EF4-FFF2-40B4-BE49-F238E27FC236}">
                <a16:creationId xmlns:a16="http://schemas.microsoft.com/office/drawing/2014/main" id="{BD669E95-CFDF-A9A6-4BA5-D9BBE645E143}"/>
              </a:ext>
            </a:extLst>
          </p:cNvPr>
          <p:cNvCxnSpPr>
            <a:cxnSpLocks/>
            <a:stCxn id="62" idx="3"/>
            <a:endCxn id="140" idx="1"/>
          </p:cNvCxnSpPr>
          <p:nvPr/>
        </p:nvCxnSpPr>
        <p:spPr>
          <a:xfrm flipV="1">
            <a:off x="6326916" y="3085182"/>
            <a:ext cx="1395939" cy="2643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3" name="Straight Arrow Connector 192">
            <a:extLst>
              <a:ext uri="{FF2B5EF4-FFF2-40B4-BE49-F238E27FC236}">
                <a16:creationId xmlns:a16="http://schemas.microsoft.com/office/drawing/2014/main" id="{16C67ED0-F331-3FB7-AF59-88EC3A31DEA7}"/>
              </a:ext>
            </a:extLst>
          </p:cNvPr>
          <p:cNvCxnSpPr>
            <a:cxnSpLocks/>
            <a:stCxn id="108" idx="3"/>
            <a:endCxn id="139" idx="1"/>
          </p:cNvCxnSpPr>
          <p:nvPr/>
        </p:nvCxnSpPr>
        <p:spPr>
          <a:xfrm flipV="1">
            <a:off x="6352653" y="2550354"/>
            <a:ext cx="1351337" cy="272085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0" name="Straight Arrow Connector 189">
            <a:extLst>
              <a:ext uri="{FF2B5EF4-FFF2-40B4-BE49-F238E27FC236}">
                <a16:creationId xmlns:a16="http://schemas.microsoft.com/office/drawing/2014/main" id="{DE513730-CCC9-5D43-04F0-BC4A986AA8DF}"/>
              </a:ext>
            </a:extLst>
          </p:cNvPr>
          <p:cNvCxnSpPr>
            <a:cxnSpLocks/>
            <a:stCxn id="58" idx="3"/>
            <a:endCxn id="137" idx="1"/>
          </p:cNvCxnSpPr>
          <p:nvPr/>
        </p:nvCxnSpPr>
        <p:spPr>
          <a:xfrm flipV="1">
            <a:off x="7153911" y="1455936"/>
            <a:ext cx="529108" cy="381527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87" name="Straight Arrow Connector 186">
            <a:extLst>
              <a:ext uri="{FF2B5EF4-FFF2-40B4-BE49-F238E27FC236}">
                <a16:creationId xmlns:a16="http://schemas.microsoft.com/office/drawing/2014/main" id="{6C3A3072-C22B-FE1C-053A-B3F517A07112}"/>
              </a:ext>
            </a:extLst>
          </p:cNvPr>
          <p:cNvCxnSpPr>
            <a:cxnSpLocks/>
            <a:stCxn id="43" idx="3"/>
            <a:endCxn id="138" idx="1"/>
          </p:cNvCxnSpPr>
          <p:nvPr/>
        </p:nvCxnSpPr>
        <p:spPr>
          <a:xfrm flipV="1">
            <a:off x="6352653" y="2009437"/>
            <a:ext cx="1351337" cy="220435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82" name="Straight Arrow Connector 181">
            <a:extLst>
              <a:ext uri="{FF2B5EF4-FFF2-40B4-BE49-F238E27FC236}">
                <a16:creationId xmlns:a16="http://schemas.microsoft.com/office/drawing/2014/main" id="{451B288F-CD2E-1FD0-F7A3-C8EF3F16DE77}"/>
              </a:ext>
            </a:extLst>
          </p:cNvPr>
          <p:cNvCxnSpPr>
            <a:cxnSpLocks/>
            <a:stCxn id="53" idx="3"/>
            <a:endCxn id="138" idx="1"/>
          </p:cNvCxnSpPr>
          <p:nvPr/>
        </p:nvCxnSpPr>
        <p:spPr>
          <a:xfrm flipV="1">
            <a:off x="6352653" y="2009437"/>
            <a:ext cx="1351337" cy="1653691"/>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72" name="Straight Arrow Connector 171">
            <a:extLst>
              <a:ext uri="{FF2B5EF4-FFF2-40B4-BE49-F238E27FC236}">
                <a16:creationId xmlns:a16="http://schemas.microsoft.com/office/drawing/2014/main" id="{F811ABE8-9102-17B6-A423-630D0A778E55}"/>
              </a:ext>
            </a:extLst>
          </p:cNvPr>
          <p:cNvCxnSpPr>
            <a:cxnSpLocks/>
            <a:stCxn id="20" idx="3"/>
            <a:endCxn id="138" idx="1"/>
          </p:cNvCxnSpPr>
          <p:nvPr/>
        </p:nvCxnSpPr>
        <p:spPr>
          <a:xfrm flipV="1">
            <a:off x="6352653" y="2009437"/>
            <a:ext cx="1351337" cy="273605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70" name="Straight Arrow Connector 169">
            <a:extLst>
              <a:ext uri="{FF2B5EF4-FFF2-40B4-BE49-F238E27FC236}">
                <a16:creationId xmlns:a16="http://schemas.microsoft.com/office/drawing/2014/main" id="{63BD6EE5-2B44-AEC2-CEBD-41F3BFAEB39C}"/>
              </a:ext>
            </a:extLst>
          </p:cNvPr>
          <p:cNvCxnSpPr>
            <a:stCxn id="20" idx="3"/>
            <a:endCxn id="137" idx="1"/>
          </p:cNvCxnSpPr>
          <p:nvPr/>
        </p:nvCxnSpPr>
        <p:spPr>
          <a:xfrm flipV="1">
            <a:off x="6352653" y="1455937"/>
            <a:ext cx="1330367" cy="328955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67" name="Straight Arrow Connector 166">
            <a:extLst>
              <a:ext uri="{FF2B5EF4-FFF2-40B4-BE49-F238E27FC236}">
                <a16:creationId xmlns:a16="http://schemas.microsoft.com/office/drawing/2014/main" id="{9BE4DACB-8246-3EBF-6B9B-DF67ADCD1469}"/>
              </a:ext>
            </a:extLst>
          </p:cNvPr>
          <p:cNvCxnSpPr>
            <a:cxnSpLocks/>
            <a:stCxn id="28" idx="3"/>
            <a:endCxn id="137" idx="1"/>
          </p:cNvCxnSpPr>
          <p:nvPr/>
        </p:nvCxnSpPr>
        <p:spPr>
          <a:xfrm flipV="1">
            <a:off x="6352653" y="1455936"/>
            <a:ext cx="1330367" cy="16018"/>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35" name="Straight Arrow Connector 134">
            <a:extLst>
              <a:ext uri="{FF2B5EF4-FFF2-40B4-BE49-F238E27FC236}">
                <a16:creationId xmlns:a16="http://schemas.microsoft.com/office/drawing/2014/main" id="{BCE5A278-E640-BFE5-C095-8F7D83E479FC}"/>
              </a:ext>
            </a:extLst>
          </p:cNvPr>
          <p:cNvCxnSpPr>
            <a:cxnSpLocks/>
            <a:stCxn id="86" idx="3"/>
            <a:endCxn id="58" idx="1"/>
          </p:cNvCxnSpPr>
          <p:nvPr/>
        </p:nvCxnSpPr>
        <p:spPr>
          <a:xfrm>
            <a:off x="5428444" y="3655900"/>
            <a:ext cx="1039669" cy="16153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2" name="Straight Arrow Connector 131">
            <a:extLst>
              <a:ext uri="{FF2B5EF4-FFF2-40B4-BE49-F238E27FC236}">
                <a16:creationId xmlns:a16="http://schemas.microsoft.com/office/drawing/2014/main" id="{1BA06928-F6A0-4964-A286-1666708F466B}"/>
              </a:ext>
            </a:extLst>
          </p:cNvPr>
          <p:cNvCxnSpPr>
            <a:cxnSpLocks/>
            <a:stCxn id="72" idx="3"/>
            <a:endCxn id="67" idx="1"/>
          </p:cNvCxnSpPr>
          <p:nvPr/>
        </p:nvCxnSpPr>
        <p:spPr>
          <a:xfrm flipV="1">
            <a:off x="4671850" y="2006260"/>
            <a:ext cx="1751597" cy="5463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9" name="Straight Arrow Connector 128">
            <a:extLst>
              <a:ext uri="{FF2B5EF4-FFF2-40B4-BE49-F238E27FC236}">
                <a16:creationId xmlns:a16="http://schemas.microsoft.com/office/drawing/2014/main" id="{B3674E7A-78FE-C38F-ABBB-7387DCC4F8CD}"/>
              </a:ext>
            </a:extLst>
          </p:cNvPr>
          <p:cNvCxnSpPr>
            <a:cxnSpLocks/>
            <a:stCxn id="89" idx="3"/>
            <a:endCxn id="54" idx="1"/>
          </p:cNvCxnSpPr>
          <p:nvPr/>
        </p:nvCxnSpPr>
        <p:spPr>
          <a:xfrm flipV="1">
            <a:off x="4673246" y="3111615"/>
            <a:ext cx="1749214" cy="11021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6" name="Straight Arrow Connector 125">
            <a:extLst>
              <a:ext uri="{FF2B5EF4-FFF2-40B4-BE49-F238E27FC236}">
                <a16:creationId xmlns:a16="http://schemas.microsoft.com/office/drawing/2014/main" id="{42FAF2B6-E37C-B4C7-C974-212EAEB087AE}"/>
              </a:ext>
            </a:extLst>
          </p:cNvPr>
          <p:cNvCxnSpPr>
            <a:cxnSpLocks/>
            <a:stCxn id="93" idx="3"/>
            <a:endCxn id="28" idx="1"/>
          </p:cNvCxnSpPr>
          <p:nvPr/>
        </p:nvCxnSpPr>
        <p:spPr>
          <a:xfrm flipV="1">
            <a:off x="4665906" y="1471954"/>
            <a:ext cx="1000947" cy="218039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3" name="Straight Arrow Connector 122">
            <a:extLst>
              <a:ext uri="{FF2B5EF4-FFF2-40B4-BE49-F238E27FC236}">
                <a16:creationId xmlns:a16="http://schemas.microsoft.com/office/drawing/2014/main" id="{8D5A432E-151E-EB36-25D2-6EF62C6B8463}"/>
              </a:ext>
            </a:extLst>
          </p:cNvPr>
          <p:cNvCxnSpPr>
            <a:cxnSpLocks/>
            <a:stCxn id="78" idx="3"/>
            <a:endCxn id="60" idx="1"/>
          </p:cNvCxnSpPr>
          <p:nvPr/>
        </p:nvCxnSpPr>
        <p:spPr>
          <a:xfrm>
            <a:off x="4673246" y="3094955"/>
            <a:ext cx="1781460" cy="11188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0" name="Straight Arrow Connector 119">
            <a:extLst>
              <a:ext uri="{FF2B5EF4-FFF2-40B4-BE49-F238E27FC236}">
                <a16:creationId xmlns:a16="http://schemas.microsoft.com/office/drawing/2014/main" id="{19451B8E-847E-17B9-EC1C-CF7CB852E696}"/>
              </a:ext>
            </a:extLst>
          </p:cNvPr>
          <p:cNvCxnSpPr>
            <a:cxnSpLocks/>
            <a:stCxn id="83" idx="3"/>
            <a:endCxn id="59" idx="1"/>
          </p:cNvCxnSpPr>
          <p:nvPr/>
        </p:nvCxnSpPr>
        <p:spPr>
          <a:xfrm>
            <a:off x="5453193" y="3085183"/>
            <a:ext cx="989266" cy="5779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7" name="Straight Arrow Connector 86">
            <a:extLst>
              <a:ext uri="{FF2B5EF4-FFF2-40B4-BE49-F238E27FC236}">
                <a16:creationId xmlns:a16="http://schemas.microsoft.com/office/drawing/2014/main" id="{709D9DDD-BCD0-6C66-893D-29587607BB0E}"/>
              </a:ext>
            </a:extLst>
          </p:cNvPr>
          <p:cNvCxnSpPr>
            <a:cxnSpLocks/>
            <a:stCxn id="72" idx="3"/>
            <a:endCxn id="69" idx="1"/>
          </p:cNvCxnSpPr>
          <p:nvPr/>
        </p:nvCxnSpPr>
        <p:spPr>
          <a:xfrm>
            <a:off x="4671850" y="2552574"/>
            <a:ext cx="99500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D3AD7853-67F2-9B68-A331-24405868EB6F}"/>
              </a:ext>
            </a:extLst>
          </p:cNvPr>
          <p:cNvCxnSpPr>
            <a:cxnSpLocks/>
            <a:stCxn id="95" idx="3"/>
            <a:endCxn id="108" idx="1"/>
          </p:cNvCxnSpPr>
          <p:nvPr/>
        </p:nvCxnSpPr>
        <p:spPr>
          <a:xfrm>
            <a:off x="4641264" y="4786936"/>
            <a:ext cx="1025588" cy="4842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5" name="Straight Arrow Connector 104">
            <a:extLst>
              <a:ext uri="{FF2B5EF4-FFF2-40B4-BE49-F238E27FC236}">
                <a16:creationId xmlns:a16="http://schemas.microsoft.com/office/drawing/2014/main" id="{68A5B2E0-1396-182C-0DC0-081BEFF7D6B0}"/>
              </a:ext>
            </a:extLst>
          </p:cNvPr>
          <p:cNvCxnSpPr>
            <a:cxnSpLocks/>
            <a:stCxn id="61" idx="3"/>
            <a:endCxn id="69" idx="1"/>
          </p:cNvCxnSpPr>
          <p:nvPr/>
        </p:nvCxnSpPr>
        <p:spPr>
          <a:xfrm>
            <a:off x="4641264" y="1458346"/>
            <a:ext cx="1025588" cy="10942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2" name="Straight Arrow Connector 101">
            <a:extLst>
              <a:ext uri="{FF2B5EF4-FFF2-40B4-BE49-F238E27FC236}">
                <a16:creationId xmlns:a16="http://schemas.microsoft.com/office/drawing/2014/main" id="{DFE62164-F79C-178A-C707-FAE7B407B3FA}"/>
              </a:ext>
            </a:extLst>
          </p:cNvPr>
          <p:cNvCxnSpPr>
            <a:cxnSpLocks/>
            <a:stCxn id="86" idx="3"/>
            <a:endCxn id="56" idx="1"/>
          </p:cNvCxnSpPr>
          <p:nvPr/>
        </p:nvCxnSpPr>
        <p:spPr>
          <a:xfrm>
            <a:off x="5428443" y="3655901"/>
            <a:ext cx="1029778" cy="10646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9" name="Straight Arrow Connector 98">
            <a:extLst>
              <a:ext uri="{FF2B5EF4-FFF2-40B4-BE49-F238E27FC236}">
                <a16:creationId xmlns:a16="http://schemas.microsoft.com/office/drawing/2014/main" id="{4670B7F3-0679-A599-6692-8069B11A8273}"/>
              </a:ext>
            </a:extLst>
          </p:cNvPr>
          <p:cNvCxnSpPr>
            <a:cxnSpLocks/>
            <a:stCxn id="89" idx="3"/>
            <a:endCxn id="53" idx="1"/>
          </p:cNvCxnSpPr>
          <p:nvPr/>
        </p:nvCxnSpPr>
        <p:spPr>
          <a:xfrm flipV="1">
            <a:off x="4673246" y="3663127"/>
            <a:ext cx="993606" cy="5506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6" name="Straight Arrow Connector 95">
            <a:extLst>
              <a:ext uri="{FF2B5EF4-FFF2-40B4-BE49-F238E27FC236}">
                <a16:creationId xmlns:a16="http://schemas.microsoft.com/office/drawing/2014/main" id="{7E8FAC6D-D3F6-F7B3-6160-99A8A828E165}"/>
              </a:ext>
            </a:extLst>
          </p:cNvPr>
          <p:cNvCxnSpPr>
            <a:cxnSpLocks/>
            <a:stCxn id="63" idx="3"/>
            <a:endCxn id="68" idx="1"/>
          </p:cNvCxnSpPr>
          <p:nvPr/>
        </p:nvCxnSpPr>
        <p:spPr>
          <a:xfrm>
            <a:off x="5428443" y="2009437"/>
            <a:ext cx="1014017" cy="5409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2" name="Straight Arrow Connector 81">
            <a:extLst>
              <a:ext uri="{FF2B5EF4-FFF2-40B4-BE49-F238E27FC236}">
                <a16:creationId xmlns:a16="http://schemas.microsoft.com/office/drawing/2014/main" id="{2481F5FB-E94E-EE08-3CAC-C627484B77A2}"/>
              </a:ext>
            </a:extLst>
          </p:cNvPr>
          <p:cNvCxnSpPr>
            <a:cxnSpLocks/>
            <a:stCxn id="55" idx="3"/>
            <a:endCxn id="76" idx="1"/>
          </p:cNvCxnSpPr>
          <p:nvPr/>
        </p:nvCxnSpPr>
        <p:spPr>
          <a:xfrm flipV="1">
            <a:off x="5428443" y="1465380"/>
            <a:ext cx="991023" cy="49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4" name="Straight Arrow Connector 73">
            <a:extLst>
              <a:ext uri="{FF2B5EF4-FFF2-40B4-BE49-F238E27FC236}">
                <a16:creationId xmlns:a16="http://schemas.microsoft.com/office/drawing/2014/main" id="{1142F95D-6417-7D55-11B8-138621028545}"/>
              </a:ext>
            </a:extLst>
          </p:cNvPr>
          <p:cNvCxnSpPr>
            <a:cxnSpLocks/>
            <a:stCxn id="57" idx="3"/>
            <a:endCxn id="70" idx="1"/>
          </p:cNvCxnSpPr>
          <p:nvPr/>
        </p:nvCxnSpPr>
        <p:spPr>
          <a:xfrm flipV="1">
            <a:off x="4673246" y="1999688"/>
            <a:ext cx="993606" cy="97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5" name="Straight Arrow Connector 64">
            <a:extLst>
              <a:ext uri="{FF2B5EF4-FFF2-40B4-BE49-F238E27FC236}">
                <a16:creationId xmlns:a16="http://schemas.microsoft.com/office/drawing/2014/main" id="{7FDAC1EC-DC92-BA82-3809-0E0A849E3B0F}"/>
              </a:ext>
            </a:extLst>
          </p:cNvPr>
          <p:cNvCxnSpPr>
            <a:cxnSpLocks/>
            <a:stCxn id="77" idx="3"/>
            <a:endCxn id="62" idx="1"/>
          </p:cNvCxnSpPr>
          <p:nvPr/>
        </p:nvCxnSpPr>
        <p:spPr>
          <a:xfrm>
            <a:off x="5447457" y="2553529"/>
            <a:ext cx="193659" cy="5580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1E0FAA6F-81EC-4479-5D99-7730AE640B48}"/>
              </a:ext>
            </a:extLst>
          </p:cNvPr>
          <p:cNvCxnSpPr>
            <a:cxnSpLocks/>
            <a:stCxn id="55" idx="3"/>
            <a:endCxn id="28" idx="1"/>
          </p:cNvCxnSpPr>
          <p:nvPr/>
        </p:nvCxnSpPr>
        <p:spPr>
          <a:xfrm>
            <a:off x="5428444" y="1470352"/>
            <a:ext cx="238409" cy="16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4" name="Flowchart: Process 33">
            <a:extLst>
              <a:ext uri="{FF2B5EF4-FFF2-40B4-BE49-F238E27FC236}">
                <a16:creationId xmlns:a16="http://schemas.microsoft.com/office/drawing/2014/main" id="{2B90E38F-B00D-0B0E-5B05-1CBF0B15AD97}"/>
              </a:ext>
            </a:extLst>
          </p:cNvPr>
          <p:cNvSpPr/>
          <p:nvPr/>
        </p:nvSpPr>
        <p:spPr>
          <a:xfrm>
            <a:off x="5597044" y="878057"/>
            <a:ext cx="1511216" cy="272975"/>
          </a:xfrm>
          <a:prstGeom prst="flowChart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1050" b="1"/>
              <a:t>Immediate Results</a:t>
            </a:r>
          </a:p>
        </p:txBody>
      </p:sp>
      <p:sp>
        <p:nvSpPr>
          <p:cNvPr id="19" name="Flowchart: Process 18">
            <a:extLst>
              <a:ext uri="{FF2B5EF4-FFF2-40B4-BE49-F238E27FC236}">
                <a16:creationId xmlns:a16="http://schemas.microsoft.com/office/drawing/2014/main" id="{2B1AD04C-5B36-166F-E56A-6C8FDA0FD84F}"/>
              </a:ext>
            </a:extLst>
          </p:cNvPr>
          <p:cNvSpPr/>
          <p:nvPr/>
        </p:nvSpPr>
        <p:spPr>
          <a:xfrm>
            <a:off x="3919846" y="878057"/>
            <a:ext cx="1511216" cy="272975"/>
          </a:xfrm>
          <a:prstGeom prst="flowChart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r>
              <a:rPr lang="en-US" sz="1050" b="1"/>
              <a:t>Key Activities</a:t>
            </a:r>
          </a:p>
        </p:txBody>
      </p:sp>
      <p:sp>
        <p:nvSpPr>
          <p:cNvPr id="143" name="Flowchart: Process 142">
            <a:extLst>
              <a:ext uri="{FF2B5EF4-FFF2-40B4-BE49-F238E27FC236}">
                <a16:creationId xmlns:a16="http://schemas.microsoft.com/office/drawing/2014/main" id="{22FD9551-3954-FB52-45EF-43527D281E3E}"/>
              </a:ext>
            </a:extLst>
          </p:cNvPr>
          <p:cNvSpPr/>
          <p:nvPr/>
        </p:nvSpPr>
        <p:spPr>
          <a:xfrm>
            <a:off x="7270311" y="726668"/>
            <a:ext cx="1511216" cy="424364"/>
          </a:xfrm>
          <a:prstGeom prst="flowChartProcess">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n-US" sz="1050" b="1" dirty="0"/>
              <a:t>Short Term Outcomes</a:t>
            </a:r>
          </a:p>
        </p:txBody>
      </p:sp>
      <p:sp>
        <p:nvSpPr>
          <p:cNvPr id="213" name="Flowchart: Process 212">
            <a:extLst>
              <a:ext uri="{FF2B5EF4-FFF2-40B4-BE49-F238E27FC236}">
                <a16:creationId xmlns:a16="http://schemas.microsoft.com/office/drawing/2014/main" id="{187E7196-6B99-5EAA-5A33-C431AEFC7563}"/>
              </a:ext>
            </a:extLst>
          </p:cNvPr>
          <p:cNvSpPr/>
          <p:nvPr/>
        </p:nvSpPr>
        <p:spPr>
          <a:xfrm>
            <a:off x="8989006" y="726668"/>
            <a:ext cx="1511216" cy="424364"/>
          </a:xfrm>
          <a:prstGeom prst="flowChartProcess">
            <a:avLst/>
          </a:prstGeom>
        </p:spPr>
        <p:style>
          <a:lnRef idx="2">
            <a:schemeClr val="accent4"/>
          </a:lnRef>
          <a:fillRef idx="1">
            <a:schemeClr val="lt1"/>
          </a:fillRef>
          <a:effectRef idx="0">
            <a:schemeClr val="accent4"/>
          </a:effectRef>
          <a:fontRef idx="minor">
            <a:schemeClr val="dk1"/>
          </a:fontRef>
        </p:style>
        <p:txBody>
          <a:bodyPr lIns="68580" tIns="34290" rIns="68580" bIns="34290" rtlCol="0" anchor="ctr"/>
          <a:lstStyle/>
          <a:p>
            <a:pPr algn="ctr"/>
            <a:r>
              <a:rPr lang="en-US" sz="1050" b="1"/>
              <a:t>Long Term Outcomes</a:t>
            </a:r>
          </a:p>
        </p:txBody>
      </p:sp>
      <p:sp>
        <p:nvSpPr>
          <p:cNvPr id="221" name="Rectangle: Rounded Corners 220">
            <a:extLst>
              <a:ext uri="{FF2B5EF4-FFF2-40B4-BE49-F238E27FC236}">
                <a16:creationId xmlns:a16="http://schemas.microsoft.com/office/drawing/2014/main" id="{E939FCF3-7ED4-988A-0D44-AEF3020D92BF}"/>
              </a:ext>
            </a:extLst>
          </p:cNvPr>
          <p:cNvSpPr/>
          <p:nvPr/>
        </p:nvSpPr>
        <p:spPr>
          <a:xfrm>
            <a:off x="7276861" y="5271213"/>
            <a:ext cx="3272646" cy="11123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rgbClr val="003B70"/>
                </a:solidFill>
              </a:rPr>
              <a:t>The Stokes County Reentry Initiative exists to help justice-involved individuals affected by opioid use return to the community with dignity, stability, and consistent recovery support to strengthen the overall health of Stokes County.</a:t>
            </a:r>
          </a:p>
        </p:txBody>
      </p:sp>
      <p:sp>
        <p:nvSpPr>
          <p:cNvPr id="175" name="Rectangle: Rounded Corners 174">
            <a:extLst>
              <a:ext uri="{FF2B5EF4-FFF2-40B4-BE49-F238E27FC236}">
                <a16:creationId xmlns:a16="http://schemas.microsoft.com/office/drawing/2014/main" id="{6F057B7E-58DB-78C7-EC8A-D419CE271F33}"/>
              </a:ext>
            </a:extLst>
          </p:cNvPr>
          <p:cNvSpPr/>
          <p:nvPr/>
        </p:nvSpPr>
        <p:spPr>
          <a:xfrm>
            <a:off x="1852503" y="5687734"/>
            <a:ext cx="2155360" cy="717551"/>
          </a:xfrm>
          <a:prstGeom prst="roundRect">
            <a:avLst/>
          </a:prstGeom>
          <a:blipFill dpi="0" rotWithShape="1">
            <a:blip r:embed="rId3">
              <a:extLst>
                <a:ext uri="{96DAC541-7B7A-43D3-8B79-37D633B846F1}">
                  <asvg:svgBlip xmlns:asvg="http://schemas.microsoft.com/office/drawing/2016/SVG/main" r:embed="rId4"/>
                </a:ext>
              </a:extLst>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grpSp>
        <p:nvGrpSpPr>
          <p:cNvPr id="145" name="Group 144">
            <a:extLst>
              <a:ext uri="{FF2B5EF4-FFF2-40B4-BE49-F238E27FC236}">
                <a16:creationId xmlns:a16="http://schemas.microsoft.com/office/drawing/2014/main" id="{96D86B4D-FBA9-CB87-EC27-641717FB3B72}"/>
              </a:ext>
            </a:extLst>
          </p:cNvPr>
          <p:cNvGrpSpPr/>
          <p:nvPr/>
        </p:nvGrpSpPr>
        <p:grpSpPr>
          <a:xfrm>
            <a:off x="1599393" y="878057"/>
            <a:ext cx="2217279" cy="4626839"/>
            <a:chOff x="100523" y="27740"/>
            <a:chExt cx="2956372" cy="6169119"/>
          </a:xfrm>
        </p:grpSpPr>
        <p:sp>
          <p:nvSpPr>
            <p:cNvPr id="4" name="Flowchart: Alternate Process 3">
              <a:extLst>
                <a:ext uri="{FF2B5EF4-FFF2-40B4-BE49-F238E27FC236}">
                  <a16:creationId xmlns:a16="http://schemas.microsoft.com/office/drawing/2014/main" id="{8E1BA956-7CA1-5CE6-C4BF-7BBC1D5B2CA7}"/>
                </a:ext>
              </a:extLst>
            </p:cNvPr>
            <p:cNvSpPr/>
            <p:nvPr/>
          </p:nvSpPr>
          <p:spPr>
            <a:xfrm>
              <a:off x="128638" y="537405"/>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825"/>
                <a:t>OSTAT NCACC</a:t>
              </a:r>
              <a:endParaRPr lang="en-US" sz="1350"/>
            </a:p>
          </p:txBody>
        </p:sp>
        <p:sp>
          <p:nvSpPr>
            <p:cNvPr id="5" name="Flowchart: Alternate Process 4">
              <a:extLst>
                <a:ext uri="{FF2B5EF4-FFF2-40B4-BE49-F238E27FC236}">
                  <a16:creationId xmlns:a16="http://schemas.microsoft.com/office/drawing/2014/main" id="{3858889C-509D-3FE0-8B6D-E4DAABBC2969}"/>
                </a:ext>
              </a:extLst>
            </p:cNvPr>
            <p:cNvSpPr/>
            <p:nvPr/>
          </p:nvSpPr>
          <p:spPr>
            <a:xfrm>
              <a:off x="2142495" y="541368"/>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825"/>
                <a:t>EMS &amp; DSS</a:t>
              </a:r>
            </a:p>
          </p:txBody>
        </p:sp>
        <p:sp>
          <p:nvSpPr>
            <p:cNvPr id="6" name="Flowchart: Alternate Process 5">
              <a:extLst>
                <a:ext uri="{FF2B5EF4-FFF2-40B4-BE49-F238E27FC236}">
                  <a16:creationId xmlns:a16="http://schemas.microsoft.com/office/drawing/2014/main" id="{CA57BC68-0992-D480-FF0B-8F1B2E590485}"/>
                </a:ext>
              </a:extLst>
            </p:cNvPr>
            <p:cNvSpPr/>
            <p:nvPr/>
          </p:nvSpPr>
          <p:spPr>
            <a:xfrm>
              <a:off x="101424" y="2702210"/>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825"/>
                <a:t>Youth Villages</a:t>
              </a:r>
            </a:p>
          </p:txBody>
        </p:sp>
        <p:sp>
          <p:nvSpPr>
            <p:cNvPr id="7" name="Flowchart: Alternate Process 6">
              <a:extLst>
                <a:ext uri="{FF2B5EF4-FFF2-40B4-BE49-F238E27FC236}">
                  <a16:creationId xmlns:a16="http://schemas.microsoft.com/office/drawing/2014/main" id="{64EA1C82-6A73-4945-B9CD-D2B4EBD06A40}"/>
                </a:ext>
              </a:extLst>
            </p:cNvPr>
            <p:cNvSpPr/>
            <p:nvPr/>
          </p:nvSpPr>
          <p:spPr>
            <a:xfrm>
              <a:off x="1135567" y="2699756"/>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825"/>
                <a:t>KSA</a:t>
              </a:r>
              <a:endParaRPr lang="en-US" sz="1350"/>
            </a:p>
          </p:txBody>
        </p:sp>
        <p:sp>
          <p:nvSpPr>
            <p:cNvPr id="8" name="Flowchart: Alternate Process 7">
              <a:extLst>
                <a:ext uri="{FF2B5EF4-FFF2-40B4-BE49-F238E27FC236}">
                  <a16:creationId xmlns:a16="http://schemas.microsoft.com/office/drawing/2014/main" id="{9BB21EB8-2DB2-00E3-A14A-867F01268258}"/>
                </a:ext>
              </a:extLst>
            </p:cNvPr>
            <p:cNvSpPr/>
            <p:nvPr/>
          </p:nvSpPr>
          <p:spPr>
            <a:xfrm>
              <a:off x="1153710" y="1225689"/>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825"/>
                <a:t>Court Staff</a:t>
              </a:r>
              <a:endParaRPr lang="en-US" sz="1350"/>
            </a:p>
          </p:txBody>
        </p:sp>
        <p:sp>
          <p:nvSpPr>
            <p:cNvPr id="9" name="Flowchart: Alternate Process 8">
              <a:extLst>
                <a:ext uri="{FF2B5EF4-FFF2-40B4-BE49-F238E27FC236}">
                  <a16:creationId xmlns:a16="http://schemas.microsoft.com/office/drawing/2014/main" id="{823613E7-9603-AD28-D45A-11232F0694A1}"/>
                </a:ext>
              </a:extLst>
            </p:cNvPr>
            <p:cNvSpPr/>
            <p:nvPr/>
          </p:nvSpPr>
          <p:spPr>
            <a:xfrm>
              <a:off x="128638" y="1964712"/>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825"/>
                <a:t>S/JFOY</a:t>
              </a:r>
              <a:endParaRPr lang="en-US" sz="1350"/>
            </a:p>
          </p:txBody>
        </p:sp>
        <p:sp>
          <p:nvSpPr>
            <p:cNvPr id="12" name="Flowchart: Alternate Process 11">
              <a:extLst>
                <a:ext uri="{FF2B5EF4-FFF2-40B4-BE49-F238E27FC236}">
                  <a16:creationId xmlns:a16="http://schemas.microsoft.com/office/drawing/2014/main" id="{F86E1982-62EE-44DC-33C4-78FA005B4245}"/>
                </a:ext>
              </a:extLst>
            </p:cNvPr>
            <p:cNvSpPr/>
            <p:nvPr/>
          </p:nvSpPr>
          <p:spPr>
            <a:xfrm>
              <a:off x="127740" y="1230797"/>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Daymark Pyramid </a:t>
              </a:r>
            </a:p>
            <a:p>
              <a:pPr algn="ctr"/>
              <a:r>
                <a:rPr lang="en-US" sz="750"/>
                <a:t>Counselors</a:t>
              </a:r>
            </a:p>
          </p:txBody>
        </p:sp>
        <p:sp>
          <p:nvSpPr>
            <p:cNvPr id="13" name="Flowchart: Alternate Process 12">
              <a:extLst>
                <a:ext uri="{FF2B5EF4-FFF2-40B4-BE49-F238E27FC236}">
                  <a16:creationId xmlns:a16="http://schemas.microsoft.com/office/drawing/2014/main" id="{68309FD7-3DF4-D867-A839-E313C4AB5AAB}"/>
                </a:ext>
              </a:extLst>
            </p:cNvPr>
            <p:cNvSpPr/>
            <p:nvPr/>
          </p:nvSpPr>
          <p:spPr>
            <a:xfrm>
              <a:off x="2141597" y="1225689"/>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825"/>
                <a:t>Our Journey App</a:t>
              </a:r>
            </a:p>
          </p:txBody>
        </p:sp>
        <p:sp>
          <p:nvSpPr>
            <p:cNvPr id="14" name="Flowchart: Alternate Process 13">
              <a:extLst>
                <a:ext uri="{FF2B5EF4-FFF2-40B4-BE49-F238E27FC236}">
                  <a16:creationId xmlns:a16="http://schemas.microsoft.com/office/drawing/2014/main" id="{1CC142F7-112B-5CC3-510B-5EDE4960B030}"/>
                </a:ext>
              </a:extLst>
            </p:cNvPr>
            <p:cNvSpPr/>
            <p:nvPr/>
          </p:nvSpPr>
          <p:spPr>
            <a:xfrm>
              <a:off x="1152811" y="1982855"/>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DOJ</a:t>
              </a:r>
              <a:endParaRPr lang="en-US" sz="1350"/>
            </a:p>
          </p:txBody>
        </p:sp>
        <p:sp>
          <p:nvSpPr>
            <p:cNvPr id="17" name="Flowchart: Process 16">
              <a:extLst>
                <a:ext uri="{FF2B5EF4-FFF2-40B4-BE49-F238E27FC236}">
                  <a16:creationId xmlns:a16="http://schemas.microsoft.com/office/drawing/2014/main" id="{48B0ABB7-12B7-130A-057E-17A8F0330C7F}"/>
                </a:ext>
              </a:extLst>
            </p:cNvPr>
            <p:cNvSpPr/>
            <p:nvPr/>
          </p:nvSpPr>
          <p:spPr>
            <a:xfrm>
              <a:off x="554995" y="27740"/>
              <a:ext cx="2014954" cy="363967"/>
            </a:xfrm>
            <a:prstGeom prst="flowChart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1050" b="1"/>
                <a:t>Resources</a:t>
              </a:r>
            </a:p>
          </p:txBody>
        </p:sp>
        <p:sp>
          <p:nvSpPr>
            <p:cNvPr id="2" name="Flowchart: Alternate Process 1">
              <a:extLst>
                <a:ext uri="{FF2B5EF4-FFF2-40B4-BE49-F238E27FC236}">
                  <a16:creationId xmlns:a16="http://schemas.microsoft.com/office/drawing/2014/main" id="{A7D5CDB3-EFCC-1498-D9E8-52F5154DF42F}"/>
                </a:ext>
              </a:extLst>
            </p:cNvPr>
            <p:cNvSpPr/>
            <p:nvPr/>
          </p:nvSpPr>
          <p:spPr>
            <a:xfrm>
              <a:off x="1135567" y="537404"/>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825"/>
                <a:t>Patagonia EMR</a:t>
              </a:r>
              <a:endParaRPr lang="en-US" sz="1350"/>
            </a:p>
          </p:txBody>
        </p:sp>
        <p:sp>
          <p:nvSpPr>
            <p:cNvPr id="3" name="Flowchart: Alternate Process 2">
              <a:extLst>
                <a:ext uri="{FF2B5EF4-FFF2-40B4-BE49-F238E27FC236}">
                  <a16:creationId xmlns:a16="http://schemas.microsoft.com/office/drawing/2014/main" id="{BC725A52-3B30-0C6C-8CAF-D8F4A693EA31}"/>
                </a:ext>
              </a:extLst>
            </p:cNvPr>
            <p:cNvSpPr/>
            <p:nvPr/>
          </p:nvSpPr>
          <p:spPr>
            <a:xfrm>
              <a:off x="2141596" y="1982854"/>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OD Maps</a:t>
              </a:r>
            </a:p>
          </p:txBody>
        </p:sp>
        <p:sp>
          <p:nvSpPr>
            <p:cNvPr id="18" name="Flowchart: Alternate Process 17">
              <a:extLst>
                <a:ext uri="{FF2B5EF4-FFF2-40B4-BE49-F238E27FC236}">
                  <a16:creationId xmlns:a16="http://schemas.microsoft.com/office/drawing/2014/main" id="{CE28E911-BF28-7968-05D6-A41806A8C1DE}"/>
                </a:ext>
              </a:extLst>
            </p:cNvPr>
            <p:cNvSpPr/>
            <p:nvPr/>
          </p:nvSpPr>
          <p:spPr>
            <a:xfrm>
              <a:off x="2141595" y="2699495"/>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NC Detect</a:t>
              </a:r>
              <a:endParaRPr lang="en-US" sz="1350"/>
            </a:p>
          </p:txBody>
        </p:sp>
        <p:sp>
          <p:nvSpPr>
            <p:cNvPr id="22" name="Flowchart: Alternate Process 21">
              <a:extLst>
                <a:ext uri="{FF2B5EF4-FFF2-40B4-BE49-F238E27FC236}">
                  <a16:creationId xmlns:a16="http://schemas.microsoft.com/office/drawing/2014/main" id="{19D0BC03-F2FE-B1EB-8043-8D4B527104B6}"/>
                </a:ext>
              </a:extLst>
            </p:cNvPr>
            <p:cNvSpPr/>
            <p:nvPr/>
          </p:nvSpPr>
          <p:spPr>
            <a:xfrm>
              <a:off x="1134666" y="3425210"/>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Faith Based Community</a:t>
              </a:r>
              <a:endParaRPr lang="en-US" sz="1350"/>
            </a:p>
          </p:txBody>
        </p:sp>
        <p:sp>
          <p:nvSpPr>
            <p:cNvPr id="24" name="Flowchart: Alternate Process 23">
              <a:extLst>
                <a:ext uri="{FF2B5EF4-FFF2-40B4-BE49-F238E27FC236}">
                  <a16:creationId xmlns:a16="http://schemas.microsoft.com/office/drawing/2014/main" id="{51A0FAD2-C06E-8913-5C70-ECC43BF94D77}"/>
                </a:ext>
              </a:extLst>
            </p:cNvPr>
            <p:cNvSpPr/>
            <p:nvPr/>
          </p:nvSpPr>
          <p:spPr>
            <a:xfrm>
              <a:off x="100523" y="3425210"/>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Suboxone Dosing</a:t>
              </a:r>
              <a:endParaRPr lang="en-US" sz="1350"/>
            </a:p>
          </p:txBody>
        </p:sp>
        <p:sp>
          <p:nvSpPr>
            <p:cNvPr id="25" name="Flowchart: Alternate Process 24">
              <a:extLst>
                <a:ext uri="{FF2B5EF4-FFF2-40B4-BE49-F238E27FC236}">
                  <a16:creationId xmlns:a16="http://schemas.microsoft.com/office/drawing/2014/main" id="{BA86F030-FEF0-907A-D188-2D9D5E6224C6}"/>
                </a:ext>
              </a:extLst>
            </p:cNvPr>
            <p:cNvSpPr/>
            <p:nvPr/>
          </p:nvSpPr>
          <p:spPr>
            <a:xfrm>
              <a:off x="100524" y="4123711"/>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Narcan</a:t>
              </a:r>
              <a:endParaRPr lang="en-US" sz="1350"/>
            </a:p>
          </p:txBody>
        </p:sp>
        <p:sp>
          <p:nvSpPr>
            <p:cNvPr id="35" name="Flowchart: Alternate Process 34">
              <a:extLst>
                <a:ext uri="{FF2B5EF4-FFF2-40B4-BE49-F238E27FC236}">
                  <a16:creationId xmlns:a16="http://schemas.microsoft.com/office/drawing/2014/main" id="{DA5CBFBE-726B-55D8-E6D4-036FF9847D5A}"/>
                </a:ext>
              </a:extLst>
            </p:cNvPr>
            <p:cNvSpPr/>
            <p:nvPr/>
          </p:nvSpPr>
          <p:spPr>
            <a:xfrm>
              <a:off x="2141596" y="3425210"/>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Peers</a:t>
              </a:r>
              <a:endParaRPr lang="en-US" sz="1350"/>
            </a:p>
          </p:txBody>
        </p:sp>
        <p:sp>
          <p:nvSpPr>
            <p:cNvPr id="37" name="Flowchart: Alternate Process 36">
              <a:extLst>
                <a:ext uri="{FF2B5EF4-FFF2-40B4-BE49-F238E27FC236}">
                  <a16:creationId xmlns:a16="http://schemas.microsoft.com/office/drawing/2014/main" id="{5DF843B6-03DF-C64A-B721-918B7325BB30}"/>
                </a:ext>
              </a:extLst>
            </p:cNvPr>
            <p:cNvSpPr/>
            <p:nvPr/>
          </p:nvSpPr>
          <p:spPr>
            <a:xfrm>
              <a:off x="1134667" y="4123711"/>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Federal/State Grants</a:t>
              </a:r>
              <a:endParaRPr lang="en-US" sz="1350"/>
            </a:p>
          </p:txBody>
        </p:sp>
        <p:sp>
          <p:nvSpPr>
            <p:cNvPr id="38" name="Flowchart: Alternate Process 37">
              <a:extLst>
                <a:ext uri="{FF2B5EF4-FFF2-40B4-BE49-F238E27FC236}">
                  <a16:creationId xmlns:a16="http://schemas.microsoft.com/office/drawing/2014/main" id="{55FE30B4-CA24-FCAF-7CF7-B7792E85824A}"/>
                </a:ext>
              </a:extLst>
            </p:cNvPr>
            <p:cNvSpPr/>
            <p:nvPr/>
          </p:nvSpPr>
          <p:spPr>
            <a:xfrm>
              <a:off x="2132524" y="4169067"/>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675"/>
                <a:t>Washington State Institute for Public Policy</a:t>
              </a:r>
            </a:p>
          </p:txBody>
        </p:sp>
        <p:sp>
          <p:nvSpPr>
            <p:cNvPr id="40" name="Flowchart: Alternate Process 39">
              <a:extLst>
                <a:ext uri="{FF2B5EF4-FFF2-40B4-BE49-F238E27FC236}">
                  <a16:creationId xmlns:a16="http://schemas.microsoft.com/office/drawing/2014/main" id="{C0B52089-022E-4A5A-8830-CCCB2D5DD7C6}"/>
                </a:ext>
              </a:extLst>
            </p:cNvPr>
            <p:cNvSpPr/>
            <p:nvPr/>
          </p:nvSpPr>
          <p:spPr>
            <a:xfrm>
              <a:off x="1134666" y="4876639"/>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Local Money</a:t>
              </a:r>
              <a:endParaRPr lang="en-US" sz="1350"/>
            </a:p>
          </p:txBody>
        </p:sp>
        <p:sp>
          <p:nvSpPr>
            <p:cNvPr id="41" name="Flowchart: Alternate Process 40">
              <a:extLst>
                <a:ext uri="{FF2B5EF4-FFF2-40B4-BE49-F238E27FC236}">
                  <a16:creationId xmlns:a16="http://schemas.microsoft.com/office/drawing/2014/main" id="{90206FAF-72C6-AD67-2637-1E83D0E39B21}"/>
                </a:ext>
              </a:extLst>
            </p:cNvPr>
            <p:cNvSpPr/>
            <p:nvPr/>
          </p:nvSpPr>
          <p:spPr>
            <a:xfrm>
              <a:off x="100524" y="4876639"/>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Meeting Spaces in Jail</a:t>
              </a:r>
              <a:endParaRPr lang="en-US" sz="1350"/>
            </a:p>
          </p:txBody>
        </p:sp>
        <p:sp>
          <p:nvSpPr>
            <p:cNvPr id="44" name="Flowchart: Alternate Process 43">
              <a:extLst>
                <a:ext uri="{FF2B5EF4-FFF2-40B4-BE49-F238E27FC236}">
                  <a16:creationId xmlns:a16="http://schemas.microsoft.com/office/drawing/2014/main" id="{C6442450-D6FC-395D-C44C-6853196D58C7}"/>
                </a:ext>
              </a:extLst>
            </p:cNvPr>
            <p:cNvSpPr/>
            <p:nvPr/>
          </p:nvSpPr>
          <p:spPr>
            <a:xfrm>
              <a:off x="2141595" y="5584210"/>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Jail Buy-In &amp; Jail Staff</a:t>
              </a:r>
              <a:endParaRPr lang="en-US" sz="1350"/>
            </a:p>
          </p:txBody>
        </p:sp>
        <p:sp>
          <p:nvSpPr>
            <p:cNvPr id="48" name="Flowchart: Alternate Process 47">
              <a:extLst>
                <a:ext uri="{FF2B5EF4-FFF2-40B4-BE49-F238E27FC236}">
                  <a16:creationId xmlns:a16="http://schemas.microsoft.com/office/drawing/2014/main" id="{1998014C-AA6F-3181-89C0-73C573967434}"/>
                </a:ext>
              </a:extLst>
            </p:cNvPr>
            <p:cNvSpPr/>
            <p:nvPr/>
          </p:nvSpPr>
          <p:spPr>
            <a:xfrm>
              <a:off x="1134667" y="5584211"/>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Parenting Educator</a:t>
              </a:r>
              <a:endParaRPr lang="en-US" sz="1350"/>
            </a:p>
          </p:txBody>
        </p:sp>
        <p:sp>
          <p:nvSpPr>
            <p:cNvPr id="50" name="Flowchart: Alternate Process 49">
              <a:extLst>
                <a:ext uri="{FF2B5EF4-FFF2-40B4-BE49-F238E27FC236}">
                  <a16:creationId xmlns:a16="http://schemas.microsoft.com/office/drawing/2014/main" id="{38C6E23B-6EA9-4830-FBCD-8288CED02FDF}"/>
                </a:ext>
              </a:extLst>
            </p:cNvPr>
            <p:cNvSpPr/>
            <p:nvPr/>
          </p:nvSpPr>
          <p:spPr>
            <a:xfrm>
              <a:off x="100524" y="5584211"/>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Class Materials</a:t>
              </a:r>
              <a:endParaRPr lang="en-US" sz="1350"/>
            </a:p>
          </p:txBody>
        </p:sp>
        <p:sp>
          <p:nvSpPr>
            <p:cNvPr id="51" name="Flowchart: Alternate Process 50">
              <a:extLst>
                <a:ext uri="{FF2B5EF4-FFF2-40B4-BE49-F238E27FC236}">
                  <a16:creationId xmlns:a16="http://schemas.microsoft.com/office/drawing/2014/main" id="{904426C7-1BBE-47B1-197B-F2D870C699CF}"/>
                </a:ext>
              </a:extLst>
            </p:cNvPr>
            <p:cNvSpPr/>
            <p:nvPr/>
          </p:nvSpPr>
          <p:spPr>
            <a:xfrm>
              <a:off x="2141596" y="4894781"/>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Facilitators</a:t>
              </a:r>
            </a:p>
          </p:txBody>
        </p:sp>
      </p:grpSp>
      <p:sp>
        <p:nvSpPr>
          <p:cNvPr id="55" name="Flowchart: Alternate Process 54">
            <a:extLst>
              <a:ext uri="{FF2B5EF4-FFF2-40B4-BE49-F238E27FC236}">
                <a16:creationId xmlns:a16="http://schemas.microsoft.com/office/drawing/2014/main" id="{08DE4140-60B6-3DF2-11F2-393F3E2C00AA}"/>
              </a:ext>
            </a:extLst>
          </p:cNvPr>
          <p:cNvSpPr/>
          <p:nvPr/>
        </p:nvSpPr>
        <p:spPr>
          <a:xfrm>
            <a:off x="4742642" y="1240609"/>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75"/>
              <a:t>Transition care plan while incarcerated</a:t>
            </a:r>
            <a:endParaRPr lang="en-US" sz="1350"/>
          </a:p>
          <a:p>
            <a:pPr algn="ctr"/>
            <a:endParaRPr lang="en-US" sz="750"/>
          </a:p>
        </p:txBody>
      </p:sp>
      <p:sp>
        <p:nvSpPr>
          <p:cNvPr id="57" name="Flowchart: Alternate Process 56">
            <a:extLst>
              <a:ext uri="{FF2B5EF4-FFF2-40B4-BE49-F238E27FC236}">
                <a16:creationId xmlns:a16="http://schemas.microsoft.com/office/drawing/2014/main" id="{4071BA4F-4B08-BCED-0333-BB85A53EF308}"/>
              </a:ext>
            </a:extLst>
          </p:cNvPr>
          <p:cNvSpPr/>
          <p:nvPr/>
        </p:nvSpPr>
        <p:spPr>
          <a:xfrm>
            <a:off x="3987446" y="1779692"/>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38"/>
              <a:t>Affordable facilitator trainings + post to socials</a:t>
            </a:r>
          </a:p>
          <a:p>
            <a:pPr algn="ctr"/>
            <a:endParaRPr lang="en-US" sz="750"/>
          </a:p>
        </p:txBody>
      </p:sp>
      <p:sp>
        <p:nvSpPr>
          <p:cNvPr id="61" name="Flowchart: Alternate Process 60">
            <a:extLst>
              <a:ext uri="{FF2B5EF4-FFF2-40B4-BE49-F238E27FC236}">
                <a16:creationId xmlns:a16="http://schemas.microsoft.com/office/drawing/2014/main" id="{E7755EA3-632A-96D8-6122-F7F7FF4142DA}"/>
              </a:ext>
            </a:extLst>
          </p:cNvPr>
          <p:cNvSpPr/>
          <p:nvPr/>
        </p:nvSpPr>
        <p:spPr>
          <a:xfrm>
            <a:off x="3955464" y="1228603"/>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38"/>
              <a:t>Train new peer support to aid in class offerings</a:t>
            </a:r>
          </a:p>
          <a:p>
            <a:pPr algn="ctr"/>
            <a:endParaRPr lang="en-US" sz="750"/>
          </a:p>
        </p:txBody>
      </p:sp>
      <p:sp>
        <p:nvSpPr>
          <p:cNvPr id="63" name="Flowchart: Alternate Process 62">
            <a:extLst>
              <a:ext uri="{FF2B5EF4-FFF2-40B4-BE49-F238E27FC236}">
                <a16:creationId xmlns:a16="http://schemas.microsoft.com/office/drawing/2014/main" id="{C7F0B36E-8F2A-B89B-F176-25A19D52EA7C}"/>
              </a:ext>
            </a:extLst>
          </p:cNvPr>
          <p:cNvSpPr/>
          <p:nvPr/>
        </p:nvSpPr>
        <p:spPr>
          <a:xfrm>
            <a:off x="4742642" y="1779692"/>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38"/>
              <a:t>Include DSS in convos about classes and S/U data</a:t>
            </a:r>
          </a:p>
          <a:p>
            <a:pPr algn="ctr"/>
            <a:endParaRPr lang="en-US" sz="750"/>
          </a:p>
        </p:txBody>
      </p:sp>
      <p:sp>
        <p:nvSpPr>
          <p:cNvPr id="71" name="Flowchart: Alternate Process 70">
            <a:extLst>
              <a:ext uri="{FF2B5EF4-FFF2-40B4-BE49-F238E27FC236}">
                <a16:creationId xmlns:a16="http://schemas.microsoft.com/office/drawing/2014/main" id="{0B0F2967-AF9F-9B63-DD64-9527E1D370AB}"/>
              </a:ext>
            </a:extLst>
          </p:cNvPr>
          <p:cNvSpPr/>
          <p:nvPr/>
        </p:nvSpPr>
        <p:spPr>
          <a:xfrm>
            <a:off x="4742642" y="5063945"/>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75"/>
              <a:t>Establish peer system for transport</a:t>
            </a:r>
            <a:endParaRPr lang="en-US" sz="1350"/>
          </a:p>
          <a:p>
            <a:pPr algn="ctr"/>
            <a:endParaRPr lang="en-US" sz="750"/>
          </a:p>
        </p:txBody>
      </p:sp>
      <p:sp>
        <p:nvSpPr>
          <p:cNvPr id="72" name="Flowchart: Alternate Process 71">
            <a:extLst>
              <a:ext uri="{FF2B5EF4-FFF2-40B4-BE49-F238E27FC236}">
                <a16:creationId xmlns:a16="http://schemas.microsoft.com/office/drawing/2014/main" id="{B13989D9-FB4D-F222-811E-A881D5F31536}"/>
              </a:ext>
            </a:extLst>
          </p:cNvPr>
          <p:cNvSpPr/>
          <p:nvPr/>
        </p:nvSpPr>
        <p:spPr>
          <a:xfrm>
            <a:off x="3986048" y="2322831"/>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00"/>
          </a:p>
          <a:p>
            <a:pPr algn="ctr"/>
            <a:r>
              <a:rPr lang="en-US" sz="600"/>
              <a:t>Cost analysis of reentry classes + scholarship </a:t>
            </a:r>
          </a:p>
          <a:p>
            <a:pPr algn="ctr"/>
            <a:endParaRPr lang="en-US" sz="700"/>
          </a:p>
        </p:txBody>
      </p:sp>
      <p:sp>
        <p:nvSpPr>
          <p:cNvPr id="77" name="Flowchart: Alternate Process 76">
            <a:extLst>
              <a:ext uri="{FF2B5EF4-FFF2-40B4-BE49-F238E27FC236}">
                <a16:creationId xmlns:a16="http://schemas.microsoft.com/office/drawing/2014/main" id="{D5D3318D-8E1C-3CF2-3202-EEF86371C99B}"/>
              </a:ext>
            </a:extLst>
          </p:cNvPr>
          <p:cNvSpPr/>
          <p:nvPr/>
        </p:nvSpPr>
        <p:spPr>
          <a:xfrm>
            <a:off x="4761656" y="2323785"/>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00"/>
          </a:p>
          <a:p>
            <a:pPr algn="ctr"/>
            <a:r>
              <a:rPr lang="en-US" sz="500"/>
              <a:t>Travel to other counties to see jail education programs</a:t>
            </a:r>
          </a:p>
          <a:p>
            <a:pPr algn="ctr"/>
            <a:endParaRPr lang="en-US" sz="700"/>
          </a:p>
        </p:txBody>
      </p:sp>
      <p:sp>
        <p:nvSpPr>
          <p:cNvPr id="78" name="Flowchart: Alternate Process 77">
            <a:extLst>
              <a:ext uri="{FF2B5EF4-FFF2-40B4-BE49-F238E27FC236}">
                <a16:creationId xmlns:a16="http://schemas.microsoft.com/office/drawing/2014/main" id="{DA633471-A8E5-6E2F-2F18-AC5E9EE1AE89}"/>
              </a:ext>
            </a:extLst>
          </p:cNvPr>
          <p:cNvSpPr/>
          <p:nvPr/>
        </p:nvSpPr>
        <p:spPr>
          <a:xfrm>
            <a:off x="3987446" y="2834449"/>
            <a:ext cx="685800" cy="521010"/>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dirty="0"/>
          </a:p>
          <a:p>
            <a:pPr algn="ctr"/>
            <a:r>
              <a:rPr lang="en-US" sz="638" dirty="0"/>
              <a:t>Research more access to recovery/sober housing</a:t>
            </a:r>
          </a:p>
          <a:p>
            <a:pPr algn="ctr"/>
            <a:endParaRPr lang="en-US" sz="750" dirty="0"/>
          </a:p>
        </p:txBody>
      </p:sp>
      <p:sp>
        <p:nvSpPr>
          <p:cNvPr id="83" name="Flowchart: Alternate Process 82">
            <a:extLst>
              <a:ext uri="{FF2B5EF4-FFF2-40B4-BE49-F238E27FC236}">
                <a16:creationId xmlns:a16="http://schemas.microsoft.com/office/drawing/2014/main" id="{4E089B80-B219-C602-58EA-2B0BEEDC4CC1}"/>
              </a:ext>
            </a:extLst>
          </p:cNvPr>
          <p:cNvSpPr/>
          <p:nvPr/>
        </p:nvSpPr>
        <p:spPr>
          <a:xfrm>
            <a:off x="4767393" y="2855438"/>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38"/>
              <a:t>Find access to</a:t>
            </a:r>
          </a:p>
          <a:p>
            <a:pPr algn="ctr"/>
            <a:r>
              <a:rPr lang="en-US" sz="638"/>
              <a:t>transportation</a:t>
            </a:r>
          </a:p>
          <a:p>
            <a:pPr algn="ctr"/>
            <a:endParaRPr lang="en-US" sz="750"/>
          </a:p>
        </p:txBody>
      </p:sp>
      <p:sp>
        <p:nvSpPr>
          <p:cNvPr id="86" name="Flowchart: Alternate Process 85">
            <a:extLst>
              <a:ext uri="{FF2B5EF4-FFF2-40B4-BE49-F238E27FC236}">
                <a16:creationId xmlns:a16="http://schemas.microsoft.com/office/drawing/2014/main" id="{3E3CF79C-20C5-1E39-D046-CB522EFD73D7}"/>
              </a:ext>
            </a:extLst>
          </p:cNvPr>
          <p:cNvSpPr/>
          <p:nvPr/>
        </p:nvSpPr>
        <p:spPr>
          <a:xfrm>
            <a:off x="4742642" y="3426157"/>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75"/>
              <a:t>Gather info on </a:t>
            </a:r>
            <a:r>
              <a:rPr lang="en-US" sz="675" err="1"/>
              <a:t>preg</a:t>
            </a:r>
            <a:r>
              <a:rPr lang="en-US" sz="675"/>
              <a:t>nancy MAT in jail</a:t>
            </a:r>
            <a:endParaRPr lang="en-US" sz="1350"/>
          </a:p>
          <a:p>
            <a:pPr algn="ctr"/>
            <a:endParaRPr lang="en-US" sz="750"/>
          </a:p>
        </p:txBody>
      </p:sp>
      <p:sp>
        <p:nvSpPr>
          <p:cNvPr id="89" name="Flowchart: Alternate Process 88">
            <a:extLst>
              <a:ext uri="{FF2B5EF4-FFF2-40B4-BE49-F238E27FC236}">
                <a16:creationId xmlns:a16="http://schemas.microsoft.com/office/drawing/2014/main" id="{F4C8DA6B-630F-DFA1-8099-1FD2E49DD126}"/>
              </a:ext>
            </a:extLst>
          </p:cNvPr>
          <p:cNvSpPr/>
          <p:nvPr/>
        </p:nvSpPr>
        <p:spPr>
          <a:xfrm>
            <a:off x="3987446" y="3984050"/>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75"/>
              <a:t>Host SMART recovery group</a:t>
            </a:r>
            <a:endParaRPr lang="en-US" sz="1350"/>
          </a:p>
          <a:p>
            <a:pPr algn="ctr"/>
            <a:endParaRPr lang="en-US" sz="750"/>
          </a:p>
        </p:txBody>
      </p:sp>
      <p:sp>
        <p:nvSpPr>
          <p:cNvPr id="90" name="Flowchart: Alternate Process 89">
            <a:extLst>
              <a:ext uri="{FF2B5EF4-FFF2-40B4-BE49-F238E27FC236}">
                <a16:creationId xmlns:a16="http://schemas.microsoft.com/office/drawing/2014/main" id="{14978FB1-E0BD-5916-77D5-ED2392B7E69E}"/>
              </a:ext>
            </a:extLst>
          </p:cNvPr>
          <p:cNvSpPr/>
          <p:nvPr/>
        </p:nvSpPr>
        <p:spPr>
          <a:xfrm>
            <a:off x="4742642" y="3984050"/>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75"/>
              <a:t>Track </a:t>
            </a:r>
            <a:r>
              <a:rPr lang="en-US" sz="675" err="1"/>
              <a:t>alterna</a:t>
            </a:r>
            <a:r>
              <a:rPr lang="en-US" sz="675"/>
              <a:t>te destination process</a:t>
            </a:r>
            <a:endParaRPr lang="en-US" sz="1350"/>
          </a:p>
          <a:p>
            <a:pPr algn="ctr"/>
            <a:endParaRPr lang="en-US" sz="750"/>
          </a:p>
        </p:txBody>
      </p:sp>
      <p:sp>
        <p:nvSpPr>
          <p:cNvPr id="92" name="Flowchart: Alternate Process 91">
            <a:extLst>
              <a:ext uri="{FF2B5EF4-FFF2-40B4-BE49-F238E27FC236}">
                <a16:creationId xmlns:a16="http://schemas.microsoft.com/office/drawing/2014/main" id="{5CFD8A5F-4543-CA08-751D-F46654E08DA2}"/>
              </a:ext>
            </a:extLst>
          </p:cNvPr>
          <p:cNvSpPr/>
          <p:nvPr/>
        </p:nvSpPr>
        <p:spPr>
          <a:xfrm>
            <a:off x="4742642" y="4541942"/>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38"/>
              <a:t>Survey participants about class offerings/interest</a:t>
            </a:r>
          </a:p>
          <a:p>
            <a:pPr algn="ctr"/>
            <a:endParaRPr lang="en-US" sz="750"/>
          </a:p>
        </p:txBody>
      </p:sp>
      <p:sp>
        <p:nvSpPr>
          <p:cNvPr id="93" name="Flowchart: Alternate Process 92">
            <a:extLst>
              <a:ext uri="{FF2B5EF4-FFF2-40B4-BE49-F238E27FC236}">
                <a16:creationId xmlns:a16="http://schemas.microsoft.com/office/drawing/2014/main" id="{CEEBA7A8-8DE7-4C14-E069-F7F914569E3C}"/>
              </a:ext>
            </a:extLst>
          </p:cNvPr>
          <p:cNvSpPr/>
          <p:nvPr/>
        </p:nvSpPr>
        <p:spPr>
          <a:xfrm>
            <a:off x="3980105" y="3391847"/>
            <a:ext cx="685800" cy="521010"/>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dirty="0"/>
          </a:p>
          <a:p>
            <a:pPr algn="ctr"/>
            <a:r>
              <a:rPr lang="en-US" sz="638" dirty="0"/>
              <a:t>Ask jail to notify program of people close to release</a:t>
            </a:r>
          </a:p>
          <a:p>
            <a:pPr algn="ctr"/>
            <a:endParaRPr lang="en-US" sz="750" dirty="0"/>
          </a:p>
        </p:txBody>
      </p:sp>
      <p:sp>
        <p:nvSpPr>
          <p:cNvPr id="95" name="Flowchart: Alternate Process 94">
            <a:extLst>
              <a:ext uri="{FF2B5EF4-FFF2-40B4-BE49-F238E27FC236}">
                <a16:creationId xmlns:a16="http://schemas.microsoft.com/office/drawing/2014/main" id="{761288BE-D65F-819C-6367-41D97CAA40E7}"/>
              </a:ext>
            </a:extLst>
          </p:cNvPr>
          <p:cNvSpPr/>
          <p:nvPr/>
        </p:nvSpPr>
        <p:spPr>
          <a:xfrm>
            <a:off x="3955464" y="4557193"/>
            <a:ext cx="685800" cy="459486"/>
          </a:xfrm>
          <a:prstGeom prst="flowChartAlternate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endParaRPr lang="en-US" sz="675"/>
          </a:p>
          <a:p>
            <a:pPr algn="ctr"/>
            <a:r>
              <a:rPr lang="en-US" sz="675"/>
              <a:t>Meet with jail staff about classes/MAT in jail</a:t>
            </a:r>
            <a:endParaRPr lang="en-US" sz="1350"/>
          </a:p>
          <a:p>
            <a:pPr algn="ctr"/>
            <a:endParaRPr lang="en-US" sz="750"/>
          </a:p>
        </p:txBody>
      </p:sp>
      <p:sp>
        <p:nvSpPr>
          <p:cNvPr id="108" name="Flowchart: Alternate Process 107">
            <a:extLst>
              <a:ext uri="{FF2B5EF4-FFF2-40B4-BE49-F238E27FC236}">
                <a16:creationId xmlns:a16="http://schemas.microsoft.com/office/drawing/2014/main" id="{7724AF7C-0D30-983A-4C3E-CBBB426741BF}"/>
              </a:ext>
            </a:extLst>
          </p:cNvPr>
          <p:cNvSpPr/>
          <p:nvPr/>
        </p:nvSpPr>
        <p:spPr>
          <a:xfrm>
            <a:off x="5666852" y="5041469"/>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staff in attendance at meetings</a:t>
            </a:r>
          </a:p>
        </p:txBody>
      </p:sp>
      <p:sp>
        <p:nvSpPr>
          <p:cNvPr id="20" name="Flowchart: Alternate Process 19">
            <a:extLst>
              <a:ext uri="{FF2B5EF4-FFF2-40B4-BE49-F238E27FC236}">
                <a16:creationId xmlns:a16="http://schemas.microsoft.com/office/drawing/2014/main" id="{DD4A1E71-96AE-BF5C-B8A4-962752A73DB6}"/>
              </a:ext>
            </a:extLst>
          </p:cNvPr>
          <p:cNvSpPr/>
          <p:nvPr/>
        </p:nvSpPr>
        <p:spPr>
          <a:xfrm>
            <a:off x="5666852" y="4515752"/>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satisfaction in services</a:t>
            </a:r>
          </a:p>
        </p:txBody>
      </p:sp>
      <p:cxnSp>
        <p:nvCxnSpPr>
          <p:cNvPr id="23" name="Straight Arrow Connector 22">
            <a:extLst>
              <a:ext uri="{FF2B5EF4-FFF2-40B4-BE49-F238E27FC236}">
                <a16:creationId xmlns:a16="http://schemas.microsoft.com/office/drawing/2014/main" id="{639231B1-0F45-F876-16F3-0E84AA61F0EA}"/>
              </a:ext>
            </a:extLst>
          </p:cNvPr>
          <p:cNvCxnSpPr>
            <a:cxnSpLocks/>
            <a:stCxn id="92" idx="3"/>
            <a:endCxn id="20" idx="1"/>
          </p:cNvCxnSpPr>
          <p:nvPr/>
        </p:nvCxnSpPr>
        <p:spPr>
          <a:xfrm flipV="1">
            <a:off x="5428444" y="4745496"/>
            <a:ext cx="238409" cy="261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Flowchart: Alternate Process 27">
            <a:extLst>
              <a:ext uri="{FF2B5EF4-FFF2-40B4-BE49-F238E27FC236}">
                <a16:creationId xmlns:a16="http://schemas.microsoft.com/office/drawing/2014/main" id="{D5ADA6C9-6DCA-BB88-0B08-5D9268619975}"/>
              </a:ext>
            </a:extLst>
          </p:cNvPr>
          <p:cNvSpPr/>
          <p:nvPr/>
        </p:nvSpPr>
        <p:spPr>
          <a:xfrm>
            <a:off x="5666852" y="1242211"/>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38"/>
              <a:t># of justice involved accessing health care services</a:t>
            </a:r>
          </a:p>
        </p:txBody>
      </p:sp>
      <p:sp>
        <p:nvSpPr>
          <p:cNvPr id="43" name="Flowchart: Alternate Process 42">
            <a:extLst>
              <a:ext uri="{FF2B5EF4-FFF2-40B4-BE49-F238E27FC236}">
                <a16:creationId xmlns:a16="http://schemas.microsoft.com/office/drawing/2014/main" id="{35EA0F4A-223D-309A-3B62-146938BACB2E}"/>
              </a:ext>
            </a:extLst>
          </p:cNvPr>
          <p:cNvSpPr/>
          <p:nvPr/>
        </p:nvSpPr>
        <p:spPr>
          <a:xfrm>
            <a:off x="5666852" y="3984050"/>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alternate destination sites identified</a:t>
            </a:r>
          </a:p>
        </p:txBody>
      </p:sp>
      <p:cxnSp>
        <p:nvCxnSpPr>
          <p:cNvPr id="46" name="Straight Arrow Connector 45">
            <a:extLst>
              <a:ext uri="{FF2B5EF4-FFF2-40B4-BE49-F238E27FC236}">
                <a16:creationId xmlns:a16="http://schemas.microsoft.com/office/drawing/2014/main" id="{4A9DBD6C-6057-5CB6-8A14-7665BF847B3A}"/>
              </a:ext>
            </a:extLst>
          </p:cNvPr>
          <p:cNvCxnSpPr>
            <a:cxnSpLocks/>
            <a:stCxn id="90" idx="3"/>
            <a:endCxn id="43" idx="1"/>
          </p:cNvCxnSpPr>
          <p:nvPr/>
        </p:nvCxnSpPr>
        <p:spPr>
          <a:xfrm>
            <a:off x="5428444" y="4213793"/>
            <a:ext cx="23840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3" name="Flowchart: Alternate Process 52">
            <a:extLst>
              <a:ext uri="{FF2B5EF4-FFF2-40B4-BE49-F238E27FC236}">
                <a16:creationId xmlns:a16="http://schemas.microsoft.com/office/drawing/2014/main" id="{EB33102D-9014-643C-64B5-0E18888669EB}"/>
              </a:ext>
            </a:extLst>
          </p:cNvPr>
          <p:cNvSpPr/>
          <p:nvPr/>
        </p:nvSpPr>
        <p:spPr>
          <a:xfrm>
            <a:off x="5666852" y="3433383"/>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trainings identified </a:t>
            </a:r>
          </a:p>
        </p:txBody>
      </p:sp>
      <p:sp>
        <p:nvSpPr>
          <p:cNvPr id="54" name="Flowchart: Alternate Process 53">
            <a:extLst>
              <a:ext uri="{FF2B5EF4-FFF2-40B4-BE49-F238E27FC236}">
                <a16:creationId xmlns:a16="http://schemas.microsoft.com/office/drawing/2014/main" id="{BAE0A567-DA31-C16A-3697-4FA040C8D16E}"/>
              </a:ext>
            </a:extLst>
          </p:cNvPr>
          <p:cNvSpPr/>
          <p:nvPr/>
        </p:nvSpPr>
        <p:spPr>
          <a:xfrm>
            <a:off x="6422459" y="2881871"/>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class completion </a:t>
            </a:r>
          </a:p>
        </p:txBody>
      </p:sp>
      <p:sp>
        <p:nvSpPr>
          <p:cNvPr id="56" name="Flowchart: Alternate Process 55">
            <a:extLst>
              <a:ext uri="{FF2B5EF4-FFF2-40B4-BE49-F238E27FC236}">
                <a16:creationId xmlns:a16="http://schemas.microsoft.com/office/drawing/2014/main" id="{3529948F-0288-A5CA-A270-5596383F9739}"/>
              </a:ext>
            </a:extLst>
          </p:cNvPr>
          <p:cNvSpPr/>
          <p:nvPr/>
        </p:nvSpPr>
        <p:spPr>
          <a:xfrm>
            <a:off x="6458220" y="4490802"/>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38"/>
              <a:t># of incarcerated women receiving MAT/MOUD</a:t>
            </a:r>
          </a:p>
        </p:txBody>
      </p:sp>
      <p:sp>
        <p:nvSpPr>
          <p:cNvPr id="58" name="Flowchart: Alternate Process 57">
            <a:extLst>
              <a:ext uri="{FF2B5EF4-FFF2-40B4-BE49-F238E27FC236}">
                <a16:creationId xmlns:a16="http://schemas.microsoft.com/office/drawing/2014/main" id="{D821CA33-21B7-9C6C-8CA6-EFE1C76E3E0F}"/>
              </a:ext>
            </a:extLst>
          </p:cNvPr>
          <p:cNvSpPr/>
          <p:nvPr/>
        </p:nvSpPr>
        <p:spPr>
          <a:xfrm>
            <a:off x="6468111" y="5041469"/>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38"/>
              <a:t>% of participants in jail inducted or receive MAT</a:t>
            </a:r>
          </a:p>
        </p:txBody>
      </p:sp>
      <p:sp>
        <p:nvSpPr>
          <p:cNvPr id="59" name="Flowchart: Alternate Process 58">
            <a:extLst>
              <a:ext uri="{FF2B5EF4-FFF2-40B4-BE49-F238E27FC236}">
                <a16:creationId xmlns:a16="http://schemas.microsoft.com/office/drawing/2014/main" id="{7ED39BE4-F90B-2F42-68DA-9C310B51B36A}"/>
              </a:ext>
            </a:extLst>
          </p:cNvPr>
          <p:cNvSpPr/>
          <p:nvPr/>
        </p:nvSpPr>
        <p:spPr>
          <a:xfrm>
            <a:off x="6442459" y="3433383"/>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38"/>
              <a:t># of persons enrolled in transportation program</a:t>
            </a:r>
          </a:p>
        </p:txBody>
      </p:sp>
      <p:sp>
        <p:nvSpPr>
          <p:cNvPr id="60" name="Flowchart: Alternate Process 59">
            <a:extLst>
              <a:ext uri="{FF2B5EF4-FFF2-40B4-BE49-F238E27FC236}">
                <a16:creationId xmlns:a16="http://schemas.microsoft.com/office/drawing/2014/main" id="{FC1C195B-931B-1DFC-F1CA-74694A2DEA50}"/>
              </a:ext>
            </a:extLst>
          </p:cNvPr>
          <p:cNvSpPr/>
          <p:nvPr/>
        </p:nvSpPr>
        <p:spPr>
          <a:xfrm>
            <a:off x="6454706" y="3984050"/>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housed participants</a:t>
            </a:r>
          </a:p>
        </p:txBody>
      </p:sp>
      <p:sp>
        <p:nvSpPr>
          <p:cNvPr id="62" name="Flowchart: Alternate Process 61">
            <a:extLst>
              <a:ext uri="{FF2B5EF4-FFF2-40B4-BE49-F238E27FC236}">
                <a16:creationId xmlns:a16="http://schemas.microsoft.com/office/drawing/2014/main" id="{B1077444-6792-B23E-28E1-EEF00E8819FC}"/>
              </a:ext>
            </a:extLst>
          </p:cNvPr>
          <p:cNvSpPr/>
          <p:nvPr/>
        </p:nvSpPr>
        <p:spPr>
          <a:xfrm>
            <a:off x="5641115" y="2881871"/>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counties visited to observe classes</a:t>
            </a:r>
          </a:p>
        </p:txBody>
      </p:sp>
      <p:sp>
        <p:nvSpPr>
          <p:cNvPr id="67" name="Flowchart: Alternate Process 66">
            <a:extLst>
              <a:ext uri="{FF2B5EF4-FFF2-40B4-BE49-F238E27FC236}">
                <a16:creationId xmlns:a16="http://schemas.microsoft.com/office/drawing/2014/main" id="{5A8A0098-924E-8A2E-6E5D-CD8488726C80}"/>
              </a:ext>
            </a:extLst>
          </p:cNvPr>
          <p:cNvSpPr/>
          <p:nvPr/>
        </p:nvSpPr>
        <p:spPr>
          <a:xfrm>
            <a:off x="6423446" y="1776517"/>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amount for budgeting reentry classes</a:t>
            </a:r>
          </a:p>
        </p:txBody>
      </p:sp>
      <p:sp>
        <p:nvSpPr>
          <p:cNvPr id="68" name="Flowchart: Alternate Process 67">
            <a:extLst>
              <a:ext uri="{FF2B5EF4-FFF2-40B4-BE49-F238E27FC236}">
                <a16:creationId xmlns:a16="http://schemas.microsoft.com/office/drawing/2014/main" id="{2B92DF38-FB1F-59B4-1E48-C66855979CA7}"/>
              </a:ext>
            </a:extLst>
          </p:cNvPr>
          <p:cNvSpPr/>
          <p:nvPr/>
        </p:nvSpPr>
        <p:spPr>
          <a:xfrm>
            <a:off x="6442459" y="2320610"/>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CPD families in classes</a:t>
            </a:r>
          </a:p>
        </p:txBody>
      </p:sp>
      <p:sp>
        <p:nvSpPr>
          <p:cNvPr id="69" name="Flowchart: Alternate Process 68">
            <a:extLst>
              <a:ext uri="{FF2B5EF4-FFF2-40B4-BE49-F238E27FC236}">
                <a16:creationId xmlns:a16="http://schemas.microsoft.com/office/drawing/2014/main" id="{E8C79014-CA73-A0C4-75DF-068F3ABB5F13}"/>
              </a:ext>
            </a:extLst>
          </p:cNvPr>
          <p:cNvSpPr/>
          <p:nvPr/>
        </p:nvSpPr>
        <p:spPr>
          <a:xfrm>
            <a:off x="5666852" y="2322831"/>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classes offered or provided</a:t>
            </a:r>
          </a:p>
        </p:txBody>
      </p:sp>
      <p:sp>
        <p:nvSpPr>
          <p:cNvPr id="70" name="Flowchart: Alternate Process 69">
            <a:extLst>
              <a:ext uri="{FF2B5EF4-FFF2-40B4-BE49-F238E27FC236}">
                <a16:creationId xmlns:a16="http://schemas.microsoft.com/office/drawing/2014/main" id="{F54A4918-A337-08FE-C37D-BED42AE7147F}"/>
              </a:ext>
            </a:extLst>
          </p:cNvPr>
          <p:cNvSpPr/>
          <p:nvPr/>
        </p:nvSpPr>
        <p:spPr>
          <a:xfrm>
            <a:off x="5666852" y="1769943"/>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a:t># of posts on socials for trainings</a:t>
            </a:r>
          </a:p>
        </p:txBody>
      </p:sp>
      <p:sp>
        <p:nvSpPr>
          <p:cNvPr id="76" name="Flowchart: Alternate Process 75">
            <a:extLst>
              <a:ext uri="{FF2B5EF4-FFF2-40B4-BE49-F238E27FC236}">
                <a16:creationId xmlns:a16="http://schemas.microsoft.com/office/drawing/2014/main" id="{02FC2A59-E49F-FF91-1660-C3E4A95E538F}"/>
              </a:ext>
            </a:extLst>
          </p:cNvPr>
          <p:cNvSpPr/>
          <p:nvPr/>
        </p:nvSpPr>
        <p:spPr>
          <a:xfrm>
            <a:off x="6419465" y="1235637"/>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38"/>
              <a:t># of inmates contacted prior to release w/ transition plan</a:t>
            </a:r>
          </a:p>
        </p:txBody>
      </p:sp>
      <p:cxnSp>
        <p:nvCxnSpPr>
          <p:cNvPr id="109" name="Straight Arrow Connector 108">
            <a:extLst>
              <a:ext uri="{FF2B5EF4-FFF2-40B4-BE49-F238E27FC236}">
                <a16:creationId xmlns:a16="http://schemas.microsoft.com/office/drawing/2014/main" id="{0FA48614-4673-80A8-3107-0912DB11A042}"/>
              </a:ext>
            </a:extLst>
          </p:cNvPr>
          <p:cNvCxnSpPr>
            <a:cxnSpLocks/>
            <a:stCxn id="71" idx="3"/>
            <a:endCxn id="110" idx="1"/>
          </p:cNvCxnSpPr>
          <p:nvPr/>
        </p:nvCxnSpPr>
        <p:spPr>
          <a:xfrm>
            <a:off x="5428442" y="5293688"/>
            <a:ext cx="238410" cy="4945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0" name="Flowchart: Alternate Process 109">
            <a:extLst>
              <a:ext uri="{FF2B5EF4-FFF2-40B4-BE49-F238E27FC236}">
                <a16:creationId xmlns:a16="http://schemas.microsoft.com/office/drawing/2014/main" id="{5B3B7DEA-8D81-9CEA-FD62-489935E0FC33}"/>
              </a:ext>
            </a:extLst>
          </p:cNvPr>
          <p:cNvSpPr/>
          <p:nvPr/>
        </p:nvSpPr>
        <p:spPr>
          <a:xfrm>
            <a:off x="5666852" y="5558541"/>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675" dirty="0"/>
              <a:t># of peers willing &amp; available to transport</a:t>
            </a:r>
          </a:p>
        </p:txBody>
      </p:sp>
      <p:sp>
        <p:nvSpPr>
          <p:cNvPr id="137" name="Flowchart: Alternate Process 136">
            <a:extLst>
              <a:ext uri="{FF2B5EF4-FFF2-40B4-BE49-F238E27FC236}">
                <a16:creationId xmlns:a16="http://schemas.microsoft.com/office/drawing/2014/main" id="{8FF23D03-8021-DF6C-DFBF-3F5A4D81D8F2}"/>
              </a:ext>
            </a:extLst>
          </p:cNvPr>
          <p:cNvSpPr/>
          <p:nvPr/>
        </p:nvSpPr>
        <p:spPr>
          <a:xfrm>
            <a:off x="7683019" y="1226193"/>
            <a:ext cx="685800" cy="459486"/>
          </a:xfrm>
          <a:prstGeom prst="flowChartAlternateProcess">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Increase # of recovery court graduates</a:t>
            </a:r>
            <a:endParaRPr lang="en-US" sz="1350"/>
          </a:p>
        </p:txBody>
      </p:sp>
      <p:sp>
        <p:nvSpPr>
          <p:cNvPr id="138" name="Flowchart: Alternate Process 137">
            <a:extLst>
              <a:ext uri="{FF2B5EF4-FFF2-40B4-BE49-F238E27FC236}">
                <a16:creationId xmlns:a16="http://schemas.microsoft.com/office/drawing/2014/main" id="{A86B1FAA-FC4E-BE1A-93E7-11430B10A097}"/>
              </a:ext>
            </a:extLst>
          </p:cNvPr>
          <p:cNvSpPr/>
          <p:nvPr/>
        </p:nvSpPr>
        <p:spPr>
          <a:xfrm>
            <a:off x="7703989" y="1779692"/>
            <a:ext cx="685800" cy="459486"/>
          </a:xfrm>
          <a:prstGeom prst="flowChartAlternateProcess">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600" dirty="0"/>
              <a:t>Decrease participants rearrested after program</a:t>
            </a:r>
          </a:p>
        </p:txBody>
      </p:sp>
      <p:sp>
        <p:nvSpPr>
          <p:cNvPr id="139" name="Flowchart: Alternate Process 138">
            <a:extLst>
              <a:ext uri="{FF2B5EF4-FFF2-40B4-BE49-F238E27FC236}">
                <a16:creationId xmlns:a16="http://schemas.microsoft.com/office/drawing/2014/main" id="{0457AF19-F760-5F16-E428-3BC5F118B4A0}"/>
              </a:ext>
            </a:extLst>
          </p:cNvPr>
          <p:cNvSpPr/>
          <p:nvPr/>
        </p:nvSpPr>
        <p:spPr>
          <a:xfrm>
            <a:off x="7703989" y="2320610"/>
            <a:ext cx="685800" cy="459486"/>
          </a:xfrm>
          <a:prstGeom prst="flowChartAlternateProcess">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Improve relationship with jail</a:t>
            </a:r>
            <a:endParaRPr lang="en-US" sz="1350"/>
          </a:p>
        </p:txBody>
      </p:sp>
      <p:sp>
        <p:nvSpPr>
          <p:cNvPr id="140" name="Flowchart: Alternate Process 139">
            <a:extLst>
              <a:ext uri="{FF2B5EF4-FFF2-40B4-BE49-F238E27FC236}">
                <a16:creationId xmlns:a16="http://schemas.microsoft.com/office/drawing/2014/main" id="{38BC6A12-39DA-6E60-348F-C0EC582C2B5B}"/>
              </a:ext>
            </a:extLst>
          </p:cNvPr>
          <p:cNvSpPr/>
          <p:nvPr/>
        </p:nvSpPr>
        <p:spPr>
          <a:xfrm>
            <a:off x="7722854" y="2855438"/>
            <a:ext cx="685800" cy="459486"/>
          </a:xfrm>
          <a:prstGeom prst="flowChartAlternateProcess">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Introduce MAT induction in jail</a:t>
            </a:r>
            <a:endParaRPr lang="en-US" sz="1350"/>
          </a:p>
        </p:txBody>
      </p:sp>
      <p:sp>
        <p:nvSpPr>
          <p:cNvPr id="141" name="Flowchart: Alternate Process 140">
            <a:extLst>
              <a:ext uri="{FF2B5EF4-FFF2-40B4-BE49-F238E27FC236}">
                <a16:creationId xmlns:a16="http://schemas.microsoft.com/office/drawing/2014/main" id="{6352FF17-FB30-3E83-63B8-9421ED0B34FF}"/>
              </a:ext>
            </a:extLst>
          </p:cNvPr>
          <p:cNvSpPr/>
          <p:nvPr/>
        </p:nvSpPr>
        <p:spPr>
          <a:xfrm>
            <a:off x="7744460" y="3433383"/>
            <a:ext cx="685800" cy="459486"/>
          </a:xfrm>
          <a:prstGeom prst="flowChartAlternateProcess">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Increase Narcan distribution count</a:t>
            </a:r>
            <a:endParaRPr lang="en-US" sz="1350"/>
          </a:p>
        </p:txBody>
      </p:sp>
      <p:sp>
        <p:nvSpPr>
          <p:cNvPr id="142" name="Flowchart: Alternate Process 141">
            <a:extLst>
              <a:ext uri="{FF2B5EF4-FFF2-40B4-BE49-F238E27FC236}">
                <a16:creationId xmlns:a16="http://schemas.microsoft.com/office/drawing/2014/main" id="{2EAFB5B1-3577-1674-A8DB-02005AEBDEF9}"/>
              </a:ext>
            </a:extLst>
          </p:cNvPr>
          <p:cNvSpPr/>
          <p:nvPr/>
        </p:nvSpPr>
        <p:spPr>
          <a:xfrm>
            <a:off x="7744460" y="3984050"/>
            <a:ext cx="685800" cy="459486"/>
          </a:xfrm>
          <a:prstGeom prst="flowChartAlternateProcess">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638"/>
              <a:t>Decrease # of participants w/o transportation</a:t>
            </a:r>
          </a:p>
        </p:txBody>
      </p:sp>
      <p:sp>
        <p:nvSpPr>
          <p:cNvPr id="144" name="Flowchart: Alternate Process 143">
            <a:extLst>
              <a:ext uri="{FF2B5EF4-FFF2-40B4-BE49-F238E27FC236}">
                <a16:creationId xmlns:a16="http://schemas.microsoft.com/office/drawing/2014/main" id="{B0F08CF1-5DD2-CF24-4926-634325314AF2}"/>
              </a:ext>
            </a:extLst>
          </p:cNvPr>
          <p:cNvSpPr/>
          <p:nvPr/>
        </p:nvSpPr>
        <p:spPr>
          <a:xfrm>
            <a:off x="7744460" y="4541942"/>
            <a:ext cx="685800" cy="459486"/>
          </a:xfrm>
          <a:prstGeom prst="flowChartAlternateProcess">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Increase availability for classes in county</a:t>
            </a:r>
            <a:endParaRPr lang="en-US" sz="1350"/>
          </a:p>
        </p:txBody>
      </p:sp>
      <p:sp>
        <p:nvSpPr>
          <p:cNvPr id="146" name="Flowchart: Alternate Process 145">
            <a:extLst>
              <a:ext uri="{FF2B5EF4-FFF2-40B4-BE49-F238E27FC236}">
                <a16:creationId xmlns:a16="http://schemas.microsoft.com/office/drawing/2014/main" id="{D80D294C-DA48-CFFA-19B8-8CC8BD136A0C}"/>
              </a:ext>
            </a:extLst>
          </p:cNvPr>
          <p:cNvSpPr/>
          <p:nvPr/>
        </p:nvSpPr>
        <p:spPr>
          <a:xfrm>
            <a:off x="9461220" y="1221873"/>
            <a:ext cx="685800" cy="459486"/>
          </a:xfrm>
          <a:prstGeom prst="flowChartAlternateProcess">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Decrease overdose deaths</a:t>
            </a:r>
            <a:endParaRPr lang="en-US" sz="1350"/>
          </a:p>
        </p:txBody>
      </p:sp>
      <p:sp>
        <p:nvSpPr>
          <p:cNvPr id="147" name="Flowchart: Alternate Process 146">
            <a:extLst>
              <a:ext uri="{FF2B5EF4-FFF2-40B4-BE49-F238E27FC236}">
                <a16:creationId xmlns:a16="http://schemas.microsoft.com/office/drawing/2014/main" id="{AE078BC3-7062-53AC-1B61-B5F8B68385C9}"/>
              </a:ext>
            </a:extLst>
          </p:cNvPr>
          <p:cNvSpPr/>
          <p:nvPr/>
        </p:nvSpPr>
        <p:spPr>
          <a:xfrm>
            <a:off x="9461220" y="1779692"/>
            <a:ext cx="685800" cy="459486"/>
          </a:xfrm>
          <a:prstGeom prst="flowChartAlternateProcess">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Reduce recidivism</a:t>
            </a:r>
          </a:p>
        </p:txBody>
      </p:sp>
      <p:sp>
        <p:nvSpPr>
          <p:cNvPr id="148" name="Flowchart: Alternate Process 147">
            <a:extLst>
              <a:ext uri="{FF2B5EF4-FFF2-40B4-BE49-F238E27FC236}">
                <a16:creationId xmlns:a16="http://schemas.microsoft.com/office/drawing/2014/main" id="{25225E8F-3F96-01DF-1B45-F6D04A0FC673}"/>
              </a:ext>
            </a:extLst>
          </p:cNvPr>
          <p:cNvSpPr/>
          <p:nvPr/>
        </p:nvSpPr>
        <p:spPr>
          <a:xfrm>
            <a:off x="9461220" y="2320610"/>
            <a:ext cx="685800" cy="459486"/>
          </a:xfrm>
          <a:prstGeom prst="flowChartAlternateProcess">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Increase engagement w/ MAT participants</a:t>
            </a:r>
            <a:endParaRPr lang="en-US" sz="1350"/>
          </a:p>
        </p:txBody>
      </p:sp>
      <p:sp>
        <p:nvSpPr>
          <p:cNvPr id="149" name="Flowchart: Alternate Process 148">
            <a:extLst>
              <a:ext uri="{FF2B5EF4-FFF2-40B4-BE49-F238E27FC236}">
                <a16:creationId xmlns:a16="http://schemas.microsoft.com/office/drawing/2014/main" id="{DF65AB54-DAD4-EC38-1F3B-7A4FDDC5779A}"/>
              </a:ext>
            </a:extLst>
          </p:cNvPr>
          <p:cNvSpPr/>
          <p:nvPr/>
        </p:nvSpPr>
        <p:spPr>
          <a:xfrm>
            <a:off x="9461220" y="2877575"/>
            <a:ext cx="685800" cy="459486"/>
          </a:xfrm>
          <a:prstGeom prst="flowChartAlternateProcess">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Consistent recovery support</a:t>
            </a:r>
            <a:endParaRPr lang="en-US" sz="1350"/>
          </a:p>
        </p:txBody>
      </p:sp>
      <p:sp>
        <p:nvSpPr>
          <p:cNvPr id="150" name="Flowchart: Alternate Process 149">
            <a:extLst>
              <a:ext uri="{FF2B5EF4-FFF2-40B4-BE49-F238E27FC236}">
                <a16:creationId xmlns:a16="http://schemas.microsoft.com/office/drawing/2014/main" id="{9EB52BC6-9204-6E38-D6B4-DDBDD1E11FBE}"/>
              </a:ext>
            </a:extLst>
          </p:cNvPr>
          <p:cNvSpPr/>
          <p:nvPr/>
        </p:nvSpPr>
        <p:spPr>
          <a:xfrm>
            <a:off x="9471399" y="3433383"/>
            <a:ext cx="685800" cy="459486"/>
          </a:xfrm>
          <a:prstGeom prst="flowChartAlternateProcess">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00"/>
              <a:t>Increase # of programs inside the jail</a:t>
            </a:r>
            <a:endParaRPr lang="en-US" sz="1200"/>
          </a:p>
        </p:txBody>
      </p:sp>
      <p:sp>
        <p:nvSpPr>
          <p:cNvPr id="151" name="Flowchart: Alternate Process 150">
            <a:extLst>
              <a:ext uri="{FF2B5EF4-FFF2-40B4-BE49-F238E27FC236}">
                <a16:creationId xmlns:a16="http://schemas.microsoft.com/office/drawing/2014/main" id="{CE972972-F9E7-0538-539B-D8667C2F4CF2}"/>
              </a:ext>
            </a:extLst>
          </p:cNvPr>
          <p:cNvSpPr/>
          <p:nvPr/>
        </p:nvSpPr>
        <p:spPr>
          <a:xfrm>
            <a:off x="9461220" y="3999749"/>
            <a:ext cx="685800" cy="459486"/>
          </a:xfrm>
          <a:prstGeom prst="flowChartAlternateProcess">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Increase warm handoffs</a:t>
            </a:r>
            <a:endParaRPr lang="en-US" sz="1350"/>
          </a:p>
        </p:txBody>
      </p:sp>
      <p:sp>
        <p:nvSpPr>
          <p:cNvPr id="152" name="Flowchart: Alternate Process 151">
            <a:extLst>
              <a:ext uri="{FF2B5EF4-FFF2-40B4-BE49-F238E27FC236}">
                <a16:creationId xmlns:a16="http://schemas.microsoft.com/office/drawing/2014/main" id="{60398D45-9396-D670-7EB6-13A1E24131D5}"/>
              </a:ext>
            </a:extLst>
          </p:cNvPr>
          <p:cNvSpPr/>
          <p:nvPr/>
        </p:nvSpPr>
        <p:spPr>
          <a:xfrm>
            <a:off x="9471399" y="4541942"/>
            <a:ext cx="685800" cy="459486"/>
          </a:xfrm>
          <a:prstGeom prst="flowChartAlternateProcess">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750"/>
              <a:t>Increase access to necessary resources</a:t>
            </a:r>
            <a:endParaRPr lang="en-US" sz="1350"/>
          </a:p>
        </p:txBody>
      </p:sp>
      <p:cxnSp>
        <p:nvCxnSpPr>
          <p:cNvPr id="176" name="Straight Arrow Connector 175">
            <a:extLst>
              <a:ext uri="{FF2B5EF4-FFF2-40B4-BE49-F238E27FC236}">
                <a16:creationId xmlns:a16="http://schemas.microsoft.com/office/drawing/2014/main" id="{A5970232-5801-237D-3023-3844535B9197}"/>
              </a:ext>
            </a:extLst>
          </p:cNvPr>
          <p:cNvCxnSpPr>
            <a:cxnSpLocks/>
            <a:stCxn id="60" idx="3"/>
            <a:endCxn id="138" idx="1"/>
          </p:cNvCxnSpPr>
          <p:nvPr/>
        </p:nvCxnSpPr>
        <p:spPr>
          <a:xfrm flipV="1">
            <a:off x="7140507" y="2009437"/>
            <a:ext cx="563483" cy="220435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79" name="Straight Arrow Connector 178">
            <a:extLst>
              <a:ext uri="{FF2B5EF4-FFF2-40B4-BE49-F238E27FC236}">
                <a16:creationId xmlns:a16="http://schemas.microsoft.com/office/drawing/2014/main" id="{0572CF84-1B1A-E3CB-25FC-B06442C615A1}"/>
              </a:ext>
            </a:extLst>
          </p:cNvPr>
          <p:cNvCxnSpPr>
            <a:cxnSpLocks/>
            <a:stCxn id="54" idx="3"/>
            <a:endCxn id="138" idx="1"/>
          </p:cNvCxnSpPr>
          <p:nvPr/>
        </p:nvCxnSpPr>
        <p:spPr>
          <a:xfrm flipV="1">
            <a:off x="7108259" y="2009436"/>
            <a:ext cx="595730" cy="110217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6" name="Straight Arrow Connector 195">
            <a:extLst>
              <a:ext uri="{FF2B5EF4-FFF2-40B4-BE49-F238E27FC236}">
                <a16:creationId xmlns:a16="http://schemas.microsoft.com/office/drawing/2014/main" id="{719189CD-6165-51DA-C760-D87D02D14130}"/>
              </a:ext>
            </a:extLst>
          </p:cNvPr>
          <p:cNvCxnSpPr>
            <a:cxnSpLocks/>
            <a:stCxn id="67" idx="3"/>
            <a:endCxn id="139" idx="1"/>
          </p:cNvCxnSpPr>
          <p:nvPr/>
        </p:nvCxnSpPr>
        <p:spPr>
          <a:xfrm>
            <a:off x="7109247" y="2006261"/>
            <a:ext cx="594743" cy="54409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99" name="Straight Arrow Connector 198">
            <a:extLst>
              <a:ext uri="{FF2B5EF4-FFF2-40B4-BE49-F238E27FC236}">
                <a16:creationId xmlns:a16="http://schemas.microsoft.com/office/drawing/2014/main" id="{52C55DB5-01CE-544B-FE09-344A5CBA276D}"/>
              </a:ext>
            </a:extLst>
          </p:cNvPr>
          <p:cNvCxnSpPr>
            <a:cxnSpLocks/>
            <a:stCxn id="58" idx="3"/>
            <a:endCxn id="140" idx="1"/>
          </p:cNvCxnSpPr>
          <p:nvPr/>
        </p:nvCxnSpPr>
        <p:spPr>
          <a:xfrm flipV="1">
            <a:off x="7153912" y="3085182"/>
            <a:ext cx="568943" cy="218603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02" name="Straight Arrow Connector 201">
            <a:extLst>
              <a:ext uri="{FF2B5EF4-FFF2-40B4-BE49-F238E27FC236}">
                <a16:creationId xmlns:a16="http://schemas.microsoft.com/office/drawing/2014/main" id="{B64683BD-EBD8-76D8-7AAC-00578251A610}"/>
              </a:ext>
            </a:extLst>
          </p:cNvPr>
          <p:cNvCxnSpPr>
            <a:cxnSpLocks/>
            <a:stCxn id="56" idx="3"/>
            <a:endCxn id="140" idx="1"/>
          </p:cNvCxnSpPr>
          <p:nvPr/>
        </p:nvCxnSpPr>
        <p:spPr>
          <a:xfrm flipV="1">
            <a:off x="7144020" y="3085182"/>
            <a:ext cx="578834" cy="163536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30" name="Straight Arrow Connector 229">
            <a:extLst>
              <a:ext uri="{FF2B5EF4-FFF2-40B4-BE49-F238E27FC236}">
                <a16:creationId xmlns:a16="http://schemas.microsoft.com/office/drawing/2014/main" id="{55C11DD7-EDFE-1F3D-989D-8E71B3F63C4D}"/>
              </a:ext>
            </a:extLst>
          </p:cNvPr>
          <p:cNvCxnSpPr>
            <a:cxnSpLocks/>
            <a:stCxn id="68" idx="3"/>
            <a:endCxn id="144" idx="1"/>
          </p:cNvCxnSpPr>
          <p:nvPr/>
        </p:nvCxnSpPr>
        <p:spPr>
          <a:xfrm>
            <a:off x="7128259" y="2550354"/>
            <a:ext cx="616202" cy="222133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33" name="Straight Arrow Connector 232">
            <a:extLst>
              <a:ext uri="{FF2B5EF4-FFF2-40B4-BE49-F238E27FC236}">
                <a16:creationId xmlns:a16="http://schemas.microsoft.com/office/drawing/2014/main" id="{A2086E4B-CE46-9CD2-B0E7-F85894503AAC}"/>
              </a:ext>
            </a:extLst>
          </p:cNvPr>
          <p:cNvCxnSpPr>
            <a:cxnSpLocks/>
            <a:stCxn id="137" idx="3"/>
            <a:endCxn id="147" idx="1"/>
          </p:cNvCxnSpPr>
          <p:nvPr/>
        </p:nvCxnSpPr>
        <p:spPr>
          <a:xfrm>
            <a:off x="8368820" y="1455938"/>
            <a:ext cx="1092401" cy="5534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6" name="Straight Arrow Connector 235">
            <a:extLst>
              <a:ext uri="{FF2B5EF4-FFF2-40B4-BE49-F238E27FC236}">
                <a16:creationId xmlns:a16="http://schemas.microsoft.com/office/drawing/2014/main" id="{A1491479-C14B-B056-E25C-E7FA6DE9C572}"/>
              </a:ext>
            </a:extLst>
          </p:cNvPr>
          <p:cNvCxnSpPr>
            <a:cxnSpLocks/>
            <a:stCxn id="137" idx="3"/>
            <a:endCxn id="149" idx="1"/>
          </p:cNvCxnSpPr>
          <p:nvPr/>
        </p:nvCxnSpPr>
        <p:spPr>
          <a:xfrm>
            <a:off x="8368820" y="1455936"/>
            <a:ext cx="1092401" cy="16513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0" name="Straight Arrow Connector 239">
            <a:extLst>
              <a:ext uri="{FF2B5EF4-FFF2-40B4-BE49-F238E27FC236}">
                <a16:creationId xmlns:a16="http://schemas.microsoft.com/office/drawing/2014/main" id="{070C51E2-179A-8681-DC2C-592590368D01}"/>
              </a:ext>
            </a:extLst>
          </p:cNvPr>
          <p:cNvCxnSpPr>
            <a:cxnSpLocks/>
            <a:stCxn id="138" idx="3"/>
            <a:endCxn id="147" idx="1"/>
          </p:cNvCxnSpPr>
          <p:nvPr/>
        </p:nvCxnSpPr>
        <p:spPr>
          <a:xfrm>
            <a:off x="8389790" y="2009435"/>
            <a:ext cx="10714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3" name="Straight Arrow Connector 242">
            <a:extLst>
              <a:ext uri="{FF2B5EF4-FFF2-40B4-BE49-F238E27FC236}">
                <a16:creationId xmlns:a16="http://schemas.microsoft.com/office/drawing/2014/main" id="{9B9C2EE8-2E80-032D-3A98-22FB829D6C75}"/>
              </a:ext>
            </a:extLst>
          </p:cNvPr>
          <p:cNvCxnSpPr>
            <a:cxnSpLocks/>
            <a:stCxn id="139" idx="3"/>
            <a:endCxn id="148" idx="1"/>
          </p:cNvCxnSpPr>
          <p:nvPr/>
        </p:nvCxnSpPr>
        <p:spPr>
          <a:xfrm>
            <a:off x="8389790" y="2550353"/>
            <a:ext cx="10714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6" name="Straight Arrow Connector 245">
            <a:extLst>
              <a:ext uri="{FF2B5EF4-FFF2-40B4-BE49-F238E27FC236}">
                <a16:creationId xmlns:a16="http://schemas.microsoft.com/office/drawing/2014/main" id="{6602DE9D-7B28-EBB9-FC95-03C9259F53E7}"/>
              </a:ext>
            </a:extLst>
          </p:cNvPr>
          <p:cNvCxnSpPr>
            <a:cxnSpLocks/>
            <a:stCxn id="139" idx="3"/>
            <a:endCxn id="151" idx="1"/>
          </p:cNvCxnSpPr>
          <p:nvPr/>
        </p:nvCxnSpPr>
        <p:spPr>
          <a:xfrm>
            <a:off x="8389790" y="2550353"/>
            <a:ext cx="1071431" cy="1679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9" name="Straight Arrow Connector 248">
            <a:extLst>
              <a:ext uri="{FF2B5EF4-FFF2-40B4-BE49-F238E27FC236}">
                <a16:creationId xmlns:a16="http://schemas.microsoft.com/office/drawing/2014/main" id="{A8102F48-7314-0B95-ED7E-5885AF6775F9}"/>
              </a:ext>
            </a:extLst>
          </p:cNvPr>
          <p:cNvCxnSpPr>
            <a:cxnSpLocks/>
            <a:stCxn id="139" idx="3"/>
            <a:endCxn id="152" idx="1"/>
          </p:cNvCxnSpPr>
          <p:nvPr/>
        </p:nvCxnSpPr>
        <p:spPr>
          <a:xfrm>
            <a:off x="8389789" y="2550354"/>
            <a:ext cx="1081610" cy="22213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2" name="Straight Arrow Connector 251">
            <a:extLst>
              <a:ext uri="{FF2B5EF4-FFF2-40B4-BE49-F238E27FC236}">
                <a16:creationId xmlns:a16="http://schemas.microsoft.com/office/drawing/2014/main" id="{E1F2AA01-9F2D-51A0-2390-343C9FCAF66E}"/>
              </a:ext>
            </a:extLst>
          </p:cNvPr>
          <p:cNvCxnSpPr>
            <a:cxnSpLocks/>
            <a:stCxn id="141" idx="3"/>
            <a:endCxn id="146" idx="1"/>
          </p:cNvCxnSpPr>
          <p:nvPr/>
        </p:nvCxnSpPr>
        <p:spPr>
          <a:xfrm flipV="1">
            <a:off x="8430261" y="1451616"/>
            <a:ext cx="1030960" cy="22115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1" name="Straight Arrow Connector 260">
            <a:extLst>
              <a:ext uri="{FF2B5EF4-FFF2-40B4-BE49-F238E27FC236}">
                <a16:creationId xmlns:a16="http://schemas.microsoft.com/office/drawing/2014/main" id="{2A4A098B-67A8-D9FB-A1DC-8D99C6C84C2A}"/>
              </a:ext>
            </a:extLst>
          </p:cNvPr>
          <p:cNvCxnSpPr>
            <a:cxnSpLocks/>
            <a:stCxn id="142" idx="3"/>
            <a:endCxn id="152" idx="1"/>
          </p:cNvCxnSpPr>
          <p:nvPr/>
        </p:nvCxnSpPr>
        <p:spPr>
          <a:xfrm>
            <a:off x="8430262" y="4213794"/>
            <a:ext cx="1041139" cy="557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7" name="Straight Arrow Connector 266">
            <a:extLst>
              <a:ext uri="{FF2B5EF4-FFF2-40B4-BE49-F238E27FC236}">
                <a16:creationId xmlns:a16="http://schemas.microsoft.com/office/drawing/2014/main" id="{FCBF9253-222B-AE86-0078-B0303B7AC926}"/>
              </a:ext>
            </a:extLst>
          </p:cNvPr>
          <p:cNvCxnSpPr>
            <a:cxnSpLocks/>
            <a:stCxn id="140" idx="3"/>
            <a:endCxn id="146" idx="1"/>
          </p:cNvCxnSpPr>
          <p:nvPr/>
        </p:nvCxnSpPr>
        <p:spPr>
          <a:xfrm flipV="1">
            <a:off x="8408654" y="1451618"/>
            <a:ext cx="1052567" cy="16335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0" name="Straight Arrow Connector 269">
            <a:extLst>
              <a:ext uri="{FF2B5EF4-FFF2-40B4-BE49-F238E27FC236}">
                <a16:creationId xmlns:a16="http://schemas.microsoft.com/office/drawing/2014/main" id="{D939D269-F9E1-6F5D-58CD-1D0DD5123BD9}"/>
              </a:ext>
            </a:extLst>
          </p:cNvPr>
          <p:cNvCxnSpPr>
            <a:cxnSpLocks/>
            <a:stCxn id="140" idx="3"/>
            <a:endCxn id="148" idx="1"/>
          </p:cNvCxnSpPr>
          <p:nvPr/>
        </p:nvCxnSpPr>
        <p:spPr>
          <a:xfrm flipV="1">
            <a:off x="8408654" y="2550354"/>
            <a:ext cx="1052567" cy="534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3" name="Straight Arrow Connector 272">
            <a:extLst>
              <a:ext uri="{FF2B5EF4-FFF2-40B4-BE49-F238E27FC236}">
                <a16:creationId xmlns:a16="http://schemas.microsoft.com/office/drawing/2014/main" id="{C2BD3A33-0CC6-F946-C769-286BB1FC7A52}"/>
              </a:ext>
            </a:extLst>
          </p:cNvPr>
          <p:cNvCxnSpPr>
            <a:cxnSpLocks/>
            <a:stCxn id="144" idx="3"/>
            <a:endCxn id="149" idx="1"/>
          </p:cNvCxnSpPr>
          <p:nvPr/>
        </p:nvCxnSpPr>
        <p:spPr>
          <a:xfrm flipV="1">
            <a:off x="8430261" y="3107318"/>
            <a:ext cx="1030960" cy="1664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6" name="Straight Arrow Connector 275">
            <a:extLst>
              <a:ext uri="{FF2B5EF4-FFF2-40B4-BE49-F238E27FC236}">
                <a16:creationId xmlns:a16="http://schemas.microsoft.com/office/drawing/2014/main" id="{6A139FF7-5FA6-BCD9-FC97-9BEF3E91251E}"/>
              </a:ext>
            </a:extLst>
          </p:cNvPr>
          <p:cNvCxnSpPr>
            <a:cxnSpLocks/>
            <a:stCxn id="144" idx="3"/>
            <a:endCxn id="150" idx="1"/>
          </p:cNvCxnSpPr>
          <p:nvPr/>
        </p:nvCxnSpPr>
        <p:spPr>
          <a:xfrm flipV="1">
            <a:off x="8430262" y="3663128"/>
            <a:ext cx="1041139" cy="11085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72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8501F-EF07-2A27-1B19-DD2F50D57A94}"/>
              </a:ext>
            </a:extLst>
          </p:cNvPr>
          <p:cNvSpPr>
            <a:spLocks noGrp="1"/>
          </p:cNvSpPr>
          <p:nvPr>
            <p:ph type="body" sz="quarter" idx="10"/>
          </p:nvPr>
        </p:nvSpPr>
        <p:spPr>
          <a:xfrm>
            <a:off x="1826150" y="2326841"/>
            <a:ext cx="8563554" cy="2995768"/>
          </a:xfrm>
        </p:spPr>
        <p:txBody>
          <a:bodyPr/>
          <a:lstStyle/>
          <a:p>
            <a:r>
              <a:rPr lang="en-US" b="0" dirty="0"/>
              <a:t>Each of us brought </a:t>
            </a:r>
            <a:r>
              <a:rPr lang="en-US" dirty="0"/>
              <a:t>a unique perspective </a:t>
            </a:r>
            <a:r>
              <a:rPr lang="en-US" b="0" dirty="0"/>
              <a:t>to the process</a:t>
            </a:r>
          </a:p>
          <a:p>
            <a:r>
              <a:rPr lang="en-US" b="0" dirty="0"/>
              <a:t>Our </a:t>
            </a:r>
            <a:r>
              <a:rPr lang="en-US" dirty="0"/>
              <a:t>goal formed as we worked</a:t>
            </a:r>
            <a:r>
              <a:rPr lang="en-US" b="0" dirty="0"/>
              <a:t>, what we wanted in the beginning was </a:t>
            </a:r>
            <a:r>
              <a:rPr lang="en-US" dirty="0"/>
              <a:t>pared down to what was actionable</a:t>
            </a:r>
          </a:p>
          <a:p>
            <a:r>
              <a:rPr lang="en-US" b="0" dirty="0"/>
              <a:t>We were allowed the </a:t>
            </a:r>
            <a:r>
              <a:rPr lang="en-US" dirty="0"/>
              <a:t>freedom to collaborate often </a:t>
            </a:r>
            <a:r>
              <a:rPr lang="en-US" b="0" dirty="0"/>
              <a:t>(team time)</a:t>
            </a:r>
          </a:p>
          <a:p>
            <a:r>
              <a:rPr lang="en-US" dirty="0"/>
              <a:t>Having facilitators </a:t>
            </a:r>
            <a:r>
              <a:rPr lang="en-US" b="0" dirty="0"/>
              <a:t>was</a:t>
            </a:r>
            <a:r>
              <a:rPr lang="en-US" dirty="0"/>
              <a:t> invaluable </a:t>
            </a:r>
            <a:r>
              <a:rPr lang="en-US" b="0" dirty="0"/>
              <a:t>to the process</a:t>
            </a:r>
          </a:p>
          <a:p>
            <a:r>
              <a:rPr lang="en-US" dirty="0"/>
              <a:t>Hearing from other counties </a:t>
            </a:r>
            <a:r>
              <a:rPr lang="en-US" b="0" dirty="0"/>
              <a:t>what is possible was </a:t>
            </a:r>
            <a:r>
              <a:rPr lang="en-US" dirty="0"/>
              <a:t>inspiring</a:t>
            </a:r>
          </a:p>
          <a:p>
            <a:r>
              <a:rPr lang="en-US" b="0" dirty="0"/>
              <a:t>Spending days together </a:t>
            </a:r>
            <a:r>
              <a:rPr lang="en-US" dirty="0"/>
              <a:t>enhanced team connection</a:t>
            </a:r>
          </a:p>
          <a:p>
            <a:endParaRPr lang="en-US" dirty="0"/>
          </a:p>
        </p:txBody>
      </p:sp>
      <p:sp>
        <p:nvSpPr>
          <p:cNvPr id="3" name="Text Placeholder 2">
            <a:extLst>
              <a:ext uri="{FF2B5EF4-FFF2-40B4-BE49-F238E27FC236}">
                <a16:creationId xmlns:a16="http://schemas.microsoft.com/office/drawing/2014/main" id="{3E5F6DAE-BE0F-AA5A-E09F-9C89C94AEB35}"/>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D1525084-3F74-08D5-69FD-1937DE9F2DBA}"/>
              </a:ext>
            </a:extLst>
          </p:cNvPr>
          <p:cNvSpPr>
            <a:spLocks noGrp="1"/>
          </p:cNvSpPr>
          <p:nvPr>
            <p:ph type="title"/>
          </p:nvPr>
        </p:nvSpPr>
        <p:spPr>
          <a:xfrm>
            <a:off x="1826150" y="1493807"/>
            <a:ext cx="8563554" cy="548640"/>
          </a:xfrm>
        </p:spPr>
        <p:txBody>
          <a:bodyPr/>
          <a:lstStyle/>
          <a:p>
            <a:r>
              <a:rPr lang="en-US" dirty="0"/>
              <a:t>Opioid Settlement Academy Experience</a:t>
            </a:r>
          </a:p>
        </p:txBody>
      </p:sp>
    </p:spTree>
    <p:extLst>
      <p:ext uri="{BB962C8B-B14F-4D97-AF65-F5344CB8AC3E}">
        <p14:creationId xmlns:p14="http://schemas.microsoft.com/office/powerpoint/2010/main" val="414833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FB318-C52D-16FB-9612-AC240798F259}"/>
              </a:ext>
            </a:extLst>
          </p:cNvPr>
          <p:cNvSpPr>
            <a:spLocks noGrp="1"/>
          </p:cNvSpPr>
          <p:nvPr>
            <p:ph type="body" sz="quarter" idx="10"/>
          </p:nvPr>
        </p:nvSpPr>
        <p:spPr>
          <a:xfrm>
            <a:off x="1826150" y="1801474"/>
            <a:ext cx="8563554" cy="4142629"/>
          </a:xfrm>
        </p:spPr>
        <p:txBody>
          <a:bodyPr anchor="ctr"/>
          <a:lstStyle/>
          <a:p>
            <a:pPr marL="0" indent="0">
              <a:buNone/>
            </a:pPr>
            <a:r>
              <a:rPr lang="en-US" dirty="0"/>
              <a:t>Progress:</a:t>
            </a:r>
          </a:p>
          <a:p>
            <a:r>
              <a:rPr lang="en-US" dirty="0"/>
              <a:t>Recovery Court Coordinator </a:t>
            </a:r>
            <a:r>
              <a:rPr lang="en-US" b="0" dirty="0"/>
              <a:t>and </a:t>
            </a:r>
            <a:r>
              <a:rPr lang="en-US" dirty="0"/>
              <a:t>Peer Support Specialist </a:t>
            </a:r>
            <a:r>
              <a:rPr lang="en-US" b="0" dirty="0"/>
              <a:t>are </a:t>
            </a:r>
            <a:r>
              <a:rPr lang="en-US" dirty="0"/>
              <a:t>SMART Recovery facilitator trained </a:t>
            </a:r>
            <a:r>
              <a:rPr lang="en-US" b="0" dirty="0"/>
              <a:t>and gaining class hours</a:t>
            </a:r>
          </a:p>
          <a:p>
            <a:r>
              <a:rPr lang="en-US" b="0" dirty="0"/>
              <a:t>Added </a:t>
            </a:r>
            <a:r>
              <a:rPr lang="en-US" dirty="0"/>
              <a:t>second peer support specialist </a:t>
            </a:r>
            <a:r>
              <a:rPr lang="en-US" b="0" dirty="0"/>
              <a:t>to support MAT program and improve department coverage</a:t>
            </a:r>
          </a:p>
          <a:p>
            <a:r>
              <a:rPr lang="en-US" b="0" dirty="0"/>
              <a:t>Building </a:t>
            </a:r>
            <a:r>
              <a:rPr lang="en-US" dirty="0"/>
              <a:t>relationship with jail staff </a:t>
            </a:r>
          </a:p>
          <a:p>
            <a:pPr marL="0" indent="0">
              <a:buNone/>
            </a:pPr>
            <a:r>
              <a:rPr lang="en-US" dirty="0"/>
              <a:t>Future Goals:</a:t>
            </a:r>
          </a:p>
          <a:p>
            <a:r>
              <a:rPr lang="en-US" dirty="0"/>
              <a:t>Class offerings for jail staff </a:t>
            </a:r>
            <a:r>
              <a:rPr lang="en-US" b="0" dirty="0"/>
              <a:t>as well as </a:t>
            </a:r>
            <a:r>
              <a:rPr lang="en-US" dirty="0"/>
              <a:t>justice-involved</a:t>
            </a:r>
          </a:p>
          <a:p>
            <a:r>
              <a:rPr lang="en-US" b="0" dirty="0"/>
              <a:t>Incorporation of </a:t>
            </a:r>
            <a:r>
              <a:rPr lang="en-US" dirty="0"/>
              <a:t>new peers into reentry system</a:t>
            </a:r>
          </a:p>
          <a:p>
            <a:r>
              <a:rPr lang="en-US" dirty="0"/>
              <a:t>Interest in MAT induction </a:t>
            </a:r>
            <a:r>
              <a:rPr lang="en-US" b="0" dirty="0"/>
              <a:t>in the jail</a:t>
            </a:r>
          </a:p>
          <a:p>
            <a:endParaRPr lang="en-US" b="0" dirty="0"/>
          </a:p>
        </p:txBody>
      </p:sp>
      <p:sp>
        <p:nvSpPr>
          <p:cNvPr id="3" name="Text Placeholder 2">
            <a:extLst>
              <a:ext uri="{FF2B5EF4-FFF2-40B4-BE49-F238E27FC236}">
                <a16:creationId xmlns:a16="http://schemas.microsoft.com/office/drawing/2014/main" id="{819DC796-C806-210C-6BA3-D3919D9CF22D}"/>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BF08FC57-D7BF-8025-A982-88B88C1D528C}"/>
              </a:ext>
            </a:extLst>
          </p:cNvPr>
          <p:cNvSpPr>
            <a:spLocks noGrp="1"/>
          </p:cNvSpPr>
          <p:nvPr>
            <p:ph type="title"/>
          </p:nvPr>
        </p:nvSpPr>
        <p:spPr>
          <a:xfrm>
            <a:off x="1826150" y="1147063"/>
            <a:ext cx="8563554" cy="548640"/>
          </a:xfrm>
        </p:spPr>
        <p:txBody>
          <a:bodyPr/>
          <a:lstStyle/>
          <a:p>
            <a:r>
              <a:rPr lang="en-US" dirty="0"/>
              <a:t>Celebrating Progress and Looking Ahead</a:t>
            </a:r>
          </a:p>
        </p:txBody>
      </p:sp>
    </p:spTree>
    <p:extLst>
      <p:ext uri="{BB962C8B-B14F-4D97-AF65-F5344CB8AC3E}">
        <p14:creationId xmlns:p14="http://schemas.microsoft.com/office/powerpoint/2010/main" val="149365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236A8-BF1E-4ABB-4248-3683B92A6ED5}"/>
              </a:ext>
            </a:extLst>
          </p:cNvPr>
          <p:cNvSpPr>
            <a:spLocks noGrp="1"/>
          </p:cNvSpPr>
          <p:nvPr>
            <p:ph type="body" sz="quarter" idx="10"/>
          </p:nvPr>
        </p:nvSpPr>
        <p:spPr/>
        <p:txBody>
          <a:bodyPr/>
          <a:lstStyle/>
          <a:p>
            <a:r>
              <a:rPr lang="en-US" dirty="0">
                <a:latin typeface="Arial"/>
                <a:cs typeface="Arial"/>
              </a:rPr>
              <a:t>NC Opioid Settlement Academy</a:t>
            </a:r>
          </a:p>
          <a:p>
            <a:r>
              <a:rPr lang="en-US" dirty="0">
                <a:latin typeface="Arial"/>
                <a:cs typeface="Arial"/>
              </a:rPr>
              <a:t>Yadkin County</a:t>
            </a:r>
          </a:p>
        </p:txBody>
      </p:sp>
      <p:sp>
        <p:nvSpPr>
          <p:cNvPr id="3" name="Text Placeholder 2">
            <a:extLst>
              <a:ext uri="{FF2B5EF4-FFF2-40B4-BE49-F238E27FC236}">
                <a16:creationId xmlns:a16="http://schemas.microsoft.com/office/drawing/2014/main" id="{F86D04FA-67F0-EF28-E481-CDABC69E5F53}"/>
              </a:ext>
            </a:extLst>
          </p:cNvPr>
          <p:cNvSpPr>
            <a:spLocks noGrp="1"/>
          </p:cNvSpPr>
          <p:nvPr>
            <p:ph type="body" sz="quarter" idx="11"/>
          </p:nvPr>
        </p:nvSpPr>
        <p:spPr/>
        <p:txBody>
          <a:bodyPr/>
          <a:lstStyle/>
          <a:p>
            <a:r>
              <a:rPr lang="en-US">
                <a:latin typeface="Arial"/>
                <a:cs typeface="Arial"/>
              </a:rPr>
              <a:t>Junior Thompson</a:t>
            </a:r>
            <a:endParaRPr lang="en-US"/>
          </a:p>
        </p:txBody>
      </p:sp>
      <p:sp>
        <p:nvSpPr>
          <p:cNvPr id="4" name="Text Placeholder 3">
            <a:extLst>
              <a:ext uri="{FF2B5EF4-FFF2-40B4-BE49-F238E27FC236}">
                <a16:creationId xmlns:a16="http://schemas.microsoft.com/office/drawing/2014/main" id="{CE71E0AA-E4EE-C783-8B15-941607520693}"/>
              </a:ext>
            </a:extLst>
          </p:cNvPr>
          <p:cNvSpPr>
            <a:spLocks noGrp="1"/>
          </p:cNvSpPr>
          <p:nvPr>
            <p:ph type="body" sz="quarter" idx="12"/>
          </p:nvPr>
        </p:nvSpPr>
        <p:spPr/>
        <p:txBody>
          <a:bodyPr/>
          <a:lstStyle/>
          <a:p>
            <a:r>
              <a:rPr lang="en-US">
                <a:latin typeface="Arial"/>
                <a:cs typeface="Arial"/>
              </a:rPr>
              <a:t>March 27, 2026</a:t>
            </a:r>
            <a:endParaRPr lang="en-US"/>
          </a:p>
        </p:txBody>
      </p:sp>
      <p:pic>
        <p:nvPicPr>
          <p:cNvPr id="6" name="Picture 5">
            <a:extLst>
              <a:ext uri="{FF2B5EF4-FFF2-40B4-BE49-F238E27FC236}">
                <a16:creationId xmlns:a16="http://schemas.microsoft.com/office/drawing/2014/main" id="{4F023A61-4CDF-27B2-CC49-1AD44A3690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1600" y="73269"/>
            <a:ext cx="2641600" cy="1828800"/>
          </a:xfrm>
          <a:prstGeom prst="rect">
            <a:avLst/>
          </a:prstGeom>
        </p:spPr>
      </p:pic>
    </p:spTree>
    <p:extLst>
      <p:ext uri="{BB962C8B-B14F-4D97-AF65-F5344CB8AC3E}">
        <p14:creationId xmlns:p14="http://schemas.microsoft.com/office/powerpoint/2010/main" val="288720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B67B-6267-A7C1-B6AC-9DB008DE881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17DECAD-F04E-E4E1-B667-53AC73300C07}"/>
              </a:ext>
            </a:extLst>
          </p:cNvPr>
          <p:cNvSpPr>
            <a:spLocks noGrp="1"/>
          </p:cNvSpPr>
          <p:nvPr>
            <p:ph type="body" sz="quarter" idx="10"/>
          </p:nvPr>
        </p:nvSpPr>
        <p:spPr>
          <a:xfrm>
            <a:off x="2017885" y="1737361"/>
            <a:ext cx="8156230" cy="4746567"/>
          </a:xfrm>
        </p:spPr>
        <p:txBody>
          <a:bodyPr anchor="ctr"/>
          <a:lstStyle/>
          <a:p>
            <a:pPr marL="0" indent="0">
              <a:buNone/>
            </a:pPr>
            <a:r>
              <a:rPr lang="en-US" sz="2600" b="0" dirty="0">
                <a:latin typeface="Arial"/>
                <a:cs typeface="Arial"/>
              </a:rPr>
              <a:t>“Come for a visit, stay for a lifetime” ~Yadkin County</a:t>
            </a:r>
            <a:br>
              <a:rPr lang="en-US" b="0" dirty="0">
                <a:latin typeface="Arial"/>
                <a:cs typeface="Arial"/>
              </a:rPr>
            </a:br>
            <a:endParaRPr lang="en-US" b="0" dirty="0">
              <a:latin typeface="Arial"/>
              <a:cs typeface="Arial"/>
            </a:endParaRPr>
          </a:p>
          <a:p>
            <a:pPr lvl="1"/>
            <a:r>
              <a:rPr lang="en-US" b="0" dirty="0">
                <a:latin typeface="Arial"/>
                <a:cs typeface="Arial"/>
              </a:rPr>
              <a:t>There are approximately </a:t>
            </a:r>
            <a:r>
              <a:rPr lang="en-US" b="0" i="1" dirty="0">
                <a:latin typeface="Arial"/>
                <a:cs typeface="Arial"/>
              </a:rPr>
              <a:t>37,722 people living in Yadkin County as of 2025</a:t>
            </a:r>
            <a:r>
              <a:rPr lang="en-US" b="0" dirty="0">
                <a:latin typeface="Arial"/>
                <a:cs typeface="Arial"/>
              </a:rPr>
              <a:t>.</a:t>
            </a:r>
          </a:p>
          <a:p>
            <a:pPr lvl="1"/>
            <a:r>
              <a:rPr lang="en-US" b="0" dirty="0">
                <a:latin typeface="Arial"/>
                <a:cs typeface="Arial"/>
              </a:rPr>
              <a:t>Yadkin County’s overdose death rate, as of 2024, was </a:t>
            </a:r>
            <a:r>
              <a:rPr lang="en-US" sz="2000" dirty="0">
                <a:latin typeface="Arial"/>
                <a:cs typeface="Arial"/>
              </a:rPr>
              <a:t>23.7</a:t>
            </a:r>
            <a:r>
              <a:rPr lang="en-US" sz="2000" b="0" dirty="0">
                <a:latin typeface="Arial"/>
                <a:cs typeface="Arial"/>
              </a:rPr>
              <a:t> </a:t>
            </a:r>
            <a:r>
              <a:rPr lang="en-US" sz="2000" dirty="0">
                <a:latin typeface="Arial"/>
                <a:cs typeface="Arial"/>
              </a:rPr>
              <a:t>out of 100,000 residents</a:t>
            </a:r>
            <a:r>
              <a:rPr lang="en-US" b="0" dirty="0">
                <a:latin typeface="Arial"/>
                <a:cs typeface="Arial"/>
              </a:rPr>
              <a:t>. </a:t>
            </a:r>
          </a:p>
          <a:p>
            <a:pPr lvl="1"/>
            <a:r>
              <a:rPr lang="en-US" b="0" dirty="0">
                <a:latin typeface="Arial"/>
                <a:cs typeface="Arial"/>
              </a:rPr>
              <a:t>This represents </a:t>
            </a:r>
            <a:r>
              <a:rPr lang="en-US" sz="2000" dirty="0">
                <a:latin typeface="Arial"/>
                <a:cs typeface="Arial"/>
              </a:rPr>
              <a:t>9 people who died of an overdose</a:t>
            </a:r>
            <a:r>
              <a:rPr lang="en-US" b="0" dirty="0">
                <a:latin typeface="Arial"/>
                <a:cs typeface="Arial"/>
              </a:rPr>
              <a:t>. This rate is a </a:t>
            </a:r>
            <a:r>
              <a:rPr lang="en-US" sz="2000" dirty="0">
                <a:latin typeface="Arial"/>
                <a:cs typeface="Arial"/>
              </a:rPr>
              <a:t>decrease of 57% from the prior year</a:t>
            </a:r>
            <a:r>
              <a:rPr lang="en-US" b="0" dirty="0">
                <a:latin typeface="Arial"/>
                <a:cs typeface="Arial"/>
              </a:rPr>
              <a:t>.</a:t>
            </a:r>
          </a:p>
          <a:p>
            <a:pPr lvl="1"/>
            <a:r>
              <a:rPr lang="en-US" b="0" dirty="0">
                <a:latin typeface="Arial"/>
                <a:cs typeface="Arial"/>
              </a:rPr>
              <a:t>The Yadkin County Detention Center </a:t>
            </a:r>
            <a:r>
              <a:rPr lang="en-US" b="0" u="sng" dirty="0">
                <a:latin typeface="Arial"/>
                <a:cs typeface="Arial"/>
              </a:rPr>
              <a:t>capacity is currently 100 people</a:t>
            </a:r>
            <a:r>
              <a:rPr lang="en-US" b="0" dirty="0">
                <a:latin typeface="Arial"/>
                <a:cs typeface="Arial"/>
              </a:rPr>
              <a:t> with the average length of stay by individuals being </a:t>
            </a:r>
            <a:r>
              <a:rPr lang="en-US" sz="2000" dirty="0">
                <a:latin typeface="Arial"/>
                <a:cs typeface="Arial"/>
              </a:rPr>
              <a:t>117 days</a:t>
            </a:r>
            <a:r>
              <a:rPr lang="en-US" b="0" dirty="0">
                <a:latin typeface="Arial"/>
                <a:cs typeface="Arial"/>
              </a:rPr>
              <a:t>.</a:t>
            </a:r>
          </a:p>
        </p:txBody>
      </p:sp>
      <p:sp>
        <p:nvSpPr>
          <p:cNvPr id="2" name="Title 1">
            <a:extLst>
              <a:ext uri="{FF2B5EF4-FFF2-40B4-BE49-F238E27FC236}">
                <a16:creationId xmlns:a16="http://schemas.microsoft.com/office/drawing/2014/main" id="{D3BED928-E956-BE20-DC6D-230DFA03D07B}"/>
              </a:ext>
            </a:extLst>
          </p:cNvPr>
          <p:cNvSpPr>
            <a:spLocks noGrp="1"/>
          </p:cNvSpPr>
          <p:nvPr>
            <p:ph type="title"/>
          </p:nvPr>
        </p:nvSpPr>
        <p:spPr>
          <a:xfrm>
            <a:off x="1798320" y="1188720"/>
            <a:ext cx="8563554" cy="548640"/>
          </a:xfrm>
        </p:spPr>
        <p:txBody>
          <a:bodyPr/>
          <a:lstStyle/>
          <a:p>
            <a:r>
              <a:rPr lang="en-US" sz="3200">
                <a:latin typeface="+mn-lt"/>
              </a:rPr>
              <a:t>Yadkin County</a:t>
            </a:r>
            <a:endParaRPr lang="en-US" sz="3200"/>
          </a:p>
        </p:txBody>
      </p:sp>
    </p:spTree>
    <p:extLst>
      <p:ext uri="{BB962C8B-B14F-4D97-AF65-F5344CB8AC3E}">
        <p14:creationId xmlns:p14="http://schemas.microsoft.com/office/powerpoint/2010/main" val="220020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903FF-3E9D-BB67-96B5-B4793C48AF07}"/>
              </a:ext>
            </a:extLst>
          </p:cNvPr>
          <p:cNvSpPr>
            <a:spLocks noGrp="1"/>
          </p:cNvSpPr>
          <p:nvPr>
            <p:ph type="body" sz="quarter" idx="10"/>
          </p:nvPr>
        </p:nvSpPr>
        <p:spPr>
          <a:xfrm>
            <a:off x="1826150" y="1913840"/>
            <a:ext cx="9400115" cy="4142629"/>
          </a:xfrm>
        </p:spPr>
        <p:txBody>
          <a:bodyPr anchor="ctr"/>
          <a:lstStyle/>
          <a:p>
            <a:pPr fontAlgn="base"/>
            <a:r>
              <a:rPr lang="en-US" sz="1900" b="0" dirty="0">
                <a:latin typeface="Arial"/>
                <a:cs typeface="Arial"/>
              </a:rPr>
              <a:t>Carolyn Pearson, Yadkin County Sheriff’s Office, Detention Center Corporal</a:t>
            </a:r>
            <a:br>
              <a:rPr lang="en-US" sz="1900" b="0" dirty="0">
                <a:latin typeface="Arial"/>
                <a:cs typeface="Arial"/>
              </a:rPr>
            </a:br>
            <a:endParaRPr lang="en-US" sz="1900" b="0" dirty="0">
              <a:latin typeface="Arial"/>
              <a:cs typeface="Arial"/>
            </a:endParaRPr>
          </a:p>
          <a:p>
            <a:pPr fontAlgn="base"/>
            <a:r>
              <a:rPr lang="en-US" sz="1900" b="0" dirty="0">
                <a:latin typeface="Arial"/>
                <a:cs typeface="Arial"/>
              </a:rPr>
              <a:t>Junior Thompson, Yadkin County Pre-Trial Release Coordinator</a:t>
            </a:r>
            <a:br>
              <a:rPr lang="en-US" sz="1900" b="0" dirty="0">
                <a:latin typeface="Arial"/>
                <a:cs typeface="Arial"/>
              </a:rPr>
            </a:br>
            <a:endParaRPr lang="en-US" sz="1900" b="0" dirty="0">
              <a:latin typeface="Arial"/>
              <a:cs typeface="Arial"/>
            </a:endParaRPr>
          </a:p>
          <a:p>
            <a:pPr fontAlgn="base"/>
            <a:r>
              <a:rPr lang="en-US" sz="1900" b="0" dirty="0">
                <a:latin typeface="Arial"/>
                <a:cs typeface="Arial"/>
              </a:rPr>
              <a:t>Laken Royall, Yadkin County Human Services Agency, Assistant Director</a:t>
            </a:r>
            <a:br>
              <a:rPr lang="en-US" sz="1900" b="0" dirty="0">
                <a:latin typeface="Arial"/>
                <a:cs typeface="Arial"/>
              </a:rPr>
            </a:br>
            <a:endParaRPr lang="en-US" sz="1900" b="0" dirty="0">
              <a:latin typeface="Arial"/>
              <a:cs typeface="Arial"/>
            </a:endParaRPr>
          </a:p>
          <a:p>
            <a:pPr fontAlgn="base"/>
            <a:r>
              <a:rPr lang="en-US" sz="1900" b="0" dirty="0">
                <a:latin typeface="Arial"/>
                <a:cs typeface="Arial"/>
              </a:rPr>
              <a:t>Marie Walters, Yadkin County Opioid Action Coordinator</a:t>
            </a:r>
          </a:p>
          <a:p>
            <a:pPr fontAlgn="base"/>
            <a:endParaRPr lang="en-US" sz="1900" b="0" dirty="0">
              <a:latin typeface="Arial"/>
              <a:cs typeface="Arial"/>
            </a:endParaRPr>
          </a:p>
          <a:p>
            <a:pPr fontAlgn="base"/>
            <a:endParaRPr lang="en-US" sz="1900" b="0" dirty="0">
              <a:latin typeface="Arial"/>
              <a:cs typeface="Arial"/>
            </a:endParaRPr>
          </a:p>
        </p:txBody>
      </p:sp>
      <p:sp>
        <p:nvSpPr>
          <p:cNvPr id="4" name="Title 3">
            <a:extLst>
              <a:ext uri="{FF2B5EF4-FFF2-40B4-BE49-F238E27FC236}">
                <a16:creationId xmlns:a16="http://schemas.microsoft.com/office/drawing/2014/main" id="{172B9405-0AF1-A4EE-3F36-74434827C1DB}"/>
              </a:ext>
            </a:extLst>
          </p:cNvPr>
          <p:cNvSpPr>
            <a:spLocks noGrp="1"/>
          </p:cNvSpPr>
          <p:nvPr>
            <p:ph type="title"/>
          </p:nvPr>
        </p:nvSpPr>
        <p:spPr/>
        <p:txBody>
          <a:bodyPr/>
          <a:lstStyle/>
          <a:p>
            <a:r>
              <a:rPr lang="en-US"/>
              <a:t>Meet our Academy team!</a:t>
            </a:r>
          </a:p>
        </p:txBody>
      </p:sp>
    </p:spTree>
    <p:extLst>
      <p:ext uri="{BB962C8B-B14F-4D97-AF65-F5344CB8AC3E}">
        <p14:creationId xmlns:p14="http://schemas.microsoft.com/office/powerpoint/2010/main" val="111642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17F6AD-00BD-427E-A119-C4EEB921C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348" y="1196511"/>
            <a:ext cx="5539159" cy="5289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6197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5FCD4-C264-665A-B29B-390D04819E1D}"/>
              </a:ext>
            </a:extLst>
          </p:cNvPr>
          <p:cNvSpPr>
            <a:spLocks noGrp="1"/>
          </p:cNvSpPr>
          <p:nvPr>
            <p:ph type="body" sz="quarter" idx="10"/>
          </p:nvPr>
        </p:nvSpPr>
        <p:spPr/>
        <p:txBody>
          <a:bodyPr anchor="ctr"/>
          <a:lstStyle/>
          <a:p>
            <a:r>
              <a:rPr lang="en-US" b="0">
                <a:latin typeface="Arial"/>
                <a:cs typeface="Arial"/>
              </a:rPr>
              <a:t>Yadkin County Detention Center has a </a:t>
            </a:r>
            <a:r>
              <a:rPr lang="en-US" sz="2400" b="0" i="1">
                <a:latin typeface="Arial"/>
                <a:cs typeface="Arial"/>
              </a:rPr>
              <a:t>100 bed capacity</a:t>
            </a:r>
            <a:r>
              <a:rPr lang="en-US" b="0">
                <a:latin typeface="Arial"/>
                <a:cs typeface="Arial"/>
              </a:rPr>
              <a:t>.</a:t>
            </a:r>
          </a:p>
          <a:p>
            <a:r>
              <a:rPr lang="en-US" sz="2400">
                <a:latin typeface="Arial"/>
                <a:cs typeface="Arial"/>
              </a:rPr>
              <a:t>50% </a:t>
            </a:r>
            <a:r>
              <a:rPr lang="en-US" b="0">
                <a:latin typeface="Arial"/>
                <a:cs typeface="Arial"/>
              </a:rPr>
              <a:t>of pre-trial detainees have </a:t>
            </a:r>
            <a:r>
              <a:rPr lang="en-US" sz="2400" u="sng">
                <a:latin typeface="Arial"/>
                <a:cs typeface="Arial"/>
              </a:rPr>
              <a:t>drug related offenses</a:t>
            </a:r>
            <a:r>
              <a:rPr lang="en-US" b="0">
                <a:latin typeface="Arial"/>
                <a:cs typeface="Arial"/>
              </a:rPr>
              <a:t>.</a:t>
            </a:r>
          </a:p>
          <a:p>
            <a:r>
              <a:rPr lang="en-US" sz="2400">
                <a:latin typeface="Arial"/>
                <a:cs typeface="Arial"/>
              </a:rPr>
              <a:t>13.5% </a:t>
            </a:r>
            <a:r>
              <a:rPr lang="en-US" b="0">
                <a:latin typeface="Arial"/>
                <a:cs typeface="Arial"/>
              </a:rPr>
              <a:t>are charged with </a:t>
            </a:r>
            <a:r>
              <a:rPr lang="en-US" sz="2400" u="sng">
                <a:latin typeface="Arial"/>
                <a:cs typeface="Arial"/>
              </a:rPr>
              <a:t>violent offenses</a:t>
            </a:r>
            <a:r>
              <a:rPr lang="en-US" b="0">
                <a:latin typeface="Arial"/>
                <a:cs typeface="Arial"/>
              </a:rPr>
              <a:t>.</a:t>
            </a:r>
          </a:p>
          <a:p>
            <a:r>
              <a:rPr lang="en-US" sz="2400">
                <a:latin typeface="Arial"/>
                <a:cs typeface="Arial"/>
              </a:rPr>
              <a:t>13% </a:t>
            </a:r>
            <a:r>
              <a:rPr lang="en-US" b="0">
                <a:latin typeface="Arial"/>
                <a:cs typeface="Arial"/>
              </a:rPr>
              <a:t>are charged with </a:t>
            </a:r>
            <a:r>
              <a:rPr lang="en-US" b="0" i="1">
                <a:latin typeface="Arial"/>
                <a:cs typeface="Arial"/>
              </a:rPr>
              <a:t>property related offenses</a:t>
            </a:r>
            <a:r>
              <a:rPr lang="en-US" b="0">
                <a:latin typeface="Arial"/>
                <a:cs typeface="Arial"/>
              </a:rPr>
              <a:t>.</a:t>
            </a:r>
          </a:p>
          <a:p>
            <a:r>
              <a:rPr lang="en-US" sz="2400">
                <a:latin typeface="Arial"/>
                <a:cs typeface="Arial"/>
              </a:rPr>
              <a:t>6.7% </a:t>
            </a:r>
            <a:r>
              <a:rPr lang="en-US" b="0">
                <a:latin typeface="Arial"/>
                <a:cs typeface="Arial"/>
              </a:rPr>
              <a:t>are charged with </a:t>
            </a:r>
            <a:r>
              <a:rPr lang="en-US" b="0" i="1">
                <a:latin typeface="Arial"/>
                <a:cs typeface="Arial"/>
              </a:rPr>
              <a:t>sex offender related offenses</a:t>
            </a:r>
            <a:r>
              <a:rPr lang="en-US" b="0">
                <a:latin typeface="Arial"/>
                <a:cs typeface="Arial"/>
              </a:rPr>
              <a:t>.</a:t>
            </a:r>
          </a:p>
          <a:p>
            <a:pPr marL="0" indent="0">
              <a:buNone/>
            </a:pPr>
            <a:endParaRPr lang="en-US" b="0">
              <a:latin typeface="Arial"/>
              <a:cs typeface="Arial"/>
            </a:endParaRPr>
          </a:p>
          <a:p>
            <a:pPr marL="0" indent="0">
              <a:buNone/>
            </a:pPr>
            <a:r>
              <a:rPr lang="en-US" b="0">
                <a:latin typeface="Arial"/>
                <a:cs typeface="Arial"/>
              </a:rPr>
              <a:t>On average </a:t>
            </a:r>
            <a:r>
              <a:rPr lang="en-US" sz="2400" u="sng">
                <a:latin typeface="Arial"/>
                <a:cs typeface="Arial"/>
              </a:rPr>
              <a:t>50% of individuals</a:t>
            </a:r>
            <a:r>
              <a:rPr lang="en-US" sz="2400" b="0">
                <a:latin typeface="Arial"/>
                <a:cs typeface="Arial"/>
              </a:rPr>
              <a:t> </a:t>
            </a:r>
            <a:r>
              <a:rPr lang="en-US" b="0">
                <a:latin typeface="Arial"/>
                <a:cs typeface="Arial"/>
              </a:rPr>
              <a:t>housed in the Yadkin County Detention Center </a:t>
            </a:r>
            <a:r>
              <a:rPr lang="en-US" b="0" i="1">
                <a:latin typeface="Arial"/>
                <a:cs typeface="Arial"/>
              </a:rPr>
              <a:t>have some form of OUD/SUD</a:t>
            </a:r>
            <a:r>
              <a:rPr lang="en-US" b="0">
                <a:latin typeface="Arial"/>
                <a:cs typeface="Arial"/>
              </a:rPr>
              <a:t>.</a:t>
            </a:r>
          </a:p>
          <a:p>
            <a:endParaRPr lang="en-US">
              <a:latin typeface="Arial"/>
              <a:cs typeface="Arial"/>
            </a:endParaRPr>
          </a:p>
        </p:txBody>
      </p:sp>
      <p:sp>
        <p:nvSpPr>
          <p:cNvPr id="4" name="Title 3">
            <a:extLst>
              <a:ext uri="{FF2B5EF4-FFF2-40B4-BE49-F238E27FC236}">
                <a16:creationId xmlns:a16="http://schemas.microsoft.com/office/drawing/2014/main" id="{04CE1738-98E5-E070-2EEA-990BE7B0DA2E}"/>
              </a:ext>
            </a:extLst>
          </p:cNvPr>
          <p:cNvSpPr>
            <a:spLocks noGrp="1"/>
          </p:cNvSpPr>
          <p:nvPr>
            <p:ph type="title"/>
          </p:nvPr>
        </p:nvSpPr>
        <p:spPr/>
        <p:txBody>
          <a:bodyPr/>
          <a:lstStyle/>
          <a:p>
            <a:r>
              <a:rPr lang="en-US"/>
              <a:t>Why Reentry Programs and/or Services?</a:t>
            </a:r>
            <a:br>
              <a:rPr lang="en-US"/>
            </a:br>
            <a:endParaRPr lang="en-US"/>
          </a:p>
        </p:txBody>
      </p:sp>
    </p:spTree>
    <p:extLst>
      <p:ext uri="{BB962C8B-B14F-4D97-AF65-F5344CB8AC3E}">
        <p14:creationId xmlns:p14="http://schemas.microsoft.com/office/powerpoint/2010/main" val="315668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2509F-6AE5-5B68-67FD-D80B5BCE934C}"/>
              </a:ext>
            </a:extLst>
          </p:cNvPr>
          <p:cNvSpPr>
            <a:spLocks noGrp="1"/>
          </p:cNvSpPr>
          <p:nvPr>
            <p:ph type="body" sz="quarter" idx="10"/>
          </p:nvPr>
        </p:nvSpPr>
        <p:spPr>
          <a:xfrm>
            <a:off x="1826150" y="1714737"/>
            <a:ext cx="8563554" cy="4142629"/>
          </a:xfrm>
        </p:spPr>
        <p:txBody>
          <a:bodyPr anchor="ctr"/>
          <a:lstStyle/>
          <a:p>
            <a:r>
              <a:rPr lang="en-US" b="0"/>
              <a:t>Through collaboration with local agencies, faith-based organizations, and employers, Yadkin County is committed to fostering second chances, restoring dignity, and empowering every individual to build a productive, purpose-driven life.</a:t>
            </a:r>
            <a:br>
              <a:rPr lang="en-US" b="0"/>
            </a:br>
            <a:endParaRPr lang="en-US" b="0"/>
          </a:p>
          <a:p>
            <a:r>
              <a:rPr lang="en-US" b="0"/>
              <a:t>We hope to use Reentry to meet the needs of those in the Detention Center so that upon release resources will be readily available.</a:t>
            </a:r>
            <a:br>
              <a:rPr lang="en-US" b="0"/>
            </a:br>
            <a:endParaRPr lang="en-US" b="0"/>
          </a:p>
          <a:p>
            <a:r>
              <a:rPr lang="en-US" b="0"/>
              <a:t>We hope people leaving the Detention Center will be supported and connected to care in ways that celebrate the goodness and positive impact that they can make in the community.</a:t>
            </a:r>
          </a:p>
        </p:txBody>
      </p:sp>
      <p:sp>
        <p:nvSpPr>
          <p:cNvPr id="4" name="Title 3">
            <a:extLst>
              <a:ext uri="{FF2B5EF4-FFF2-40B4-BE49-F238E27FC236}">
                <a16:creationId xmlns:a16="http://schemas.microsoft.com/office/drawing/2014/main" id="{9C8F4749-55BF-8D53-B145-3638CFA1B3E5}"/>
              </a:ext>
            </a:extLst>
          </p:cNvPr>
          <p:cNvSpPr>
            <a:spLocks noGrp="1"/>
          </p:cNvSpPr>
          <p:nvPr>
            <p:ph type="title"/>
          </p:nvPr>
        </p:nvSpPr>
        <p:spPr/>
        <p:txBody>
          <a:bodyPr/>
          <a:lstStyle/>
          <a:p>
            <a:r>
              <a:rPr lang="en-US"/>
              <a:t>Hopes for Our County</a:t>
            </a:r>
          </a:p>
        </p:txBody>
      </p:sp>
    </p:spTree>
    <p:extLst>
      <p:ext uri="{BB962C8B-B14F-4D97-AF65-F5344CB8AC3E}">
        <p14:creationId xmlns:p14="http://schemas.microsoft.com/office/powerpoint/2010/main" val="3848378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5EE39F-777B-CA46-3703-6B2C197D5412}"/>
              </a:ext>
            </a:extLst>
          </p:cNvPr>
          <p:cNvSpPr>
            <a:spLocks noGrp="1"/>
          </p:cNvSpPr>
          <p:nvPr>
            <p:ph type="body" sz="quarter" idx="10"/>
          </p:nvPr>
        </p:nvSpPr>
        <p:spPr/>
        <p:txBody>
          <a:bodyPr anchor="ctr"/>
          <a:lstStyle/>
          <a:p>
            <a:r>
              <a:rPr lang="en-US" b="0" dirty="0"/>
              <a:t>There is an overall consensus that the lack of support and buy in from partners and participants would be our greatest challenges.</a:t>
            </a:r>
            <a:br>
              <a:rPr lang="en-US" b="0" dirty="0"/>
            </a:br>
            <a:endParaRPr lang="en-US" b="0" dirty="0"/>
          </a:p>
          <a:p>
            <a:pPr lvl="1"/>
            <a:r>
              <a:rPr lang="en-US" b="0" dirty="0"/>
              <a:t>The plan to overcome this is to approach our partners and participants with open communication, allowing them to engage in our vision at their discretion.</a:t>
            </a:r>
          </a:p>
          <a:p>
            <a:endParaRPr lang="en-US" b="0" dirty="0"/>
          </a:p>
        </p:txBody>
      </p:sp>
      <p:sp>
        <p:nvSpPr>
          <p:cNvPr id="4" name="Title 3">
            <a:extLst>
              <a:ext uri="{FF2B5EF4-FFF2-40B4-BE49-F238E27FC236}">
                <a16:creationId xmlns:a16="http://schemas.microsoft.com/office/drawing/2014/main" id="{1AEF4B4F-BD76-636E-2C6C-75B6DB344333}"/>
              </a:ext>
            </a:extLst>
          </p:cNvPr>
          <p:cNvSpPr>
            <a:spLocks noGrp="1"/>
          </p:cNvSpPr>
          <p:nvPr>
            <p:ph type="title"/>
          </p:nvPr>
        </p:nvSpPr>
        <p:spPr/>
        <p:txBody>
          <a:bodyPr/>
          <a:lstStyle/>
          <a:p>
            <a:r>
              <a:rPr lang="en-US"/>
              <a:t>Challenges and Solutions</a:t>
            </a:r>
          </a:p>
        </p:txBody>
      </p:sp>
    </p:spTree>
    <p:extLst>
      <p:ext uri="{BB962C8B-B14F-4D97-AF65-F5344CB8AC3E}">
        <p14:creationId xmlns:p14="http://schemas.microsoft.com/office/powerpoint/2010/main" val="130894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B67B-6267-A7C1-B6AC-9DB008DE881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17DECAD-F04E-E4E1-B667-53AC73300C07}"/>
              </a:ext>
            </a:extLst>
          </p:cNvPr>
          <p:cNvSpPr>
            <a:spLocks noGrp="1"/>
          </p:cNvSpPr>
          <p:nvPr>
            <p:ph type="body" sz="quarter" idx="10"/>
          </p:nvPr>
        </p:nvSpPr>
        <p:spPr>
          <a:xfrm>
            <a:off x="1627330" y="2089761"/>
            <a:ext cx="8766350" cy="4746567"/>
          </a:xfrm>
        </p:spPr>
        <p:txBody>
          <a:bodyPr numCol="2" anchor="ctr"/>
          <a:lstStyle/>
          <a:p>
            <a:pPr>
              <a:buFont typeface="Arial" panose="020B0604020202020204" pitchFamily="34" charset="0"/>
              <a:buChar char="•"/>
            </a:pPr>
            <a:endParaRPr lang="en-US" sz="1800" dirty="0">
              <a:latin typeface="+mn-lt"/>
            </a:endParaRPr>
          </a:p>
          <a:p>
            <a:pPr>
              <a:buFont typeface="Arial" panose="020B0604020202020204" pitchFamily="34" charset="0"/>
              <a:buChar char="•"/>
            </a:pPr>
            <a:r>
              <a:rPr lang="en-US" sz="1800" dirty="0">
                <a:latin typeface="+mn-lt"/>
              </a:rPr>
              <a:t>~44,900 residents (2023)</a:t>
            </a:r>
          </a:p>
          <a:p>
            <a:pPr>
              <a:buFont typeface="Arial" panose="020B0604020202020204" pitchFamily="34" charset="0"/>
              <a:buChar char="•"/>
            </a:pPr>
            <a:r>
              <a:rPr lang="en-US" sz="1800" dirty="0">
                <a:latin typeface="+mn-lt"/>
              </a:rPr>
              <a:t>Median age 47.6</a:t>
            </a:r>
          </a:p>
          <a:p>
            <a:pPr>
              <a:buFont typeface="Arial" panose="020B0604020202020204" pitchFamily="34" charset="0"/>
              <a:buChar char="•"/>
            </a:pPr>
            <a:r>
              <a:rPr lang="en-US" sz="1800" dirty="0">
                <a:latin typeface="+mn-lt"/>
              </a:rPr>
              <a:t>Largest municipality: King (~6,877)</a:t>
            </a:r>
          </a:p>
          <a:p>
            <a:r>
              <a:rPr lang="en-US" sz="1800" dirty="0">
                <a:latin typeface="+mn-lt"/>
              </a:rPr>
              <a:t>The Overdose Death rate in Stokes: </a:t>
            </a:r>
          </a:p>
          <a:p>
            <a:pPr lvl="1"/>
            <a:r>
              <a:rPr lang="en-US" sz="1500" b="0" dirty="0">
                <a:latin typeface="+mn-lt"/>
              </a:rPr>
              <a:t>2024: 39.3 out of 100,000 </a:t>
            </a:r>
          </a:p>
          <a:p>
            <a:pPr lvl="1"/>
            <a:r>
              <a:rPr lang="en-US" sz="1500" b="0" dirty="0">
                <a:latin typeface="+mn-lt"/>
              </a:rPr>
              <a:t>2023: 54.9 out of 100,000</a:t>
            </a:r>
          </a:p>
          <a:p>
            <a:pPr lvl="1"/>
            <a:r>
              <a:rPr lang="en-US" sz="1500" b="0" dirty="0">
                <a:latin typeface="+mn-lt"/>
              </a:rPr>
              <a:t>2022: 53.2 out of 100,000</a:t>
            </a:r>
          </a:p>
          <a:p>
            <a:pPr>
              <a:buNone/>
            </a:pPr>
            <a:endParaRPr lang="en-US" sz="1800" dirty="0">
              <a:latin typeface="+mn-lt"/>
            </a:endParaRPr>
          </a:p>
          <a:p>
            <a:pPr>
              <a:buNone/>
            </a:pPr>
            <a:endParaRPr lang="en-US" sz="1800" dirty="0">
              <a:latin typeface="+mn-lt"/>
            </a:endParaRPr>
          </a:p>
          <a:p>
            <a:pPr>
              <a:buNone/>
            </a:pPr>
            <a:endParaRPr lang="en-US" sz="1800" dirty="0">
              <a:latin typeface="+mn-lt"/>
            </a:endParaRPr>
          </a:p>
          <a:p>
            <a:pPr>
              <a:buNone/>
            </a:pPr>
            <a:endParaRPr lang="en-US" sz="1800" dirty="0">
              <a:latin typeface="+mn-lt"/>
            </a:endParaRPr>
          </a:p>
          <a:p>
            <a:pPr>
              <a:buNone/>
            </a:pPr>
            <a:endParaRPr lang="en-US" sz="1800" dirty="0">
              <a:latin typeface="+mn-lt"/>
            </a:endParaRPr>
          </a:p>
          <a:p>
            <a:pPr>
              <a:buNone/>
            </a:pPr>
            <a:endParaRPr lang="en-US" sz="1800" dirty="0">
              <a:latin typeface="+mn-lt"/>
            </a:endParaRPr>
          </a:p>
          <a:p>
            <a:pPr>
              <a:buNone/>
            </a:pPr>
            <a:r>
              <a:rPr lang="en-US" sz="1600" dirty="0">
                <a:latin typeface="+mn-lt"/>
              </a:rPr>
              <a:t>STOKES COUNTY DETENTION CENTER</a:t>
            </a:r>
          </a:p>
          <a:p>
            <a:pPr>
              <a:buFont typeface="Arial" panose="020B0604020202020204" pitchFamily="34" charset="0"/>
              <a:buChar char="•"/>
            </a:pPr>
            <a:r>
              <a:rPr lang="en-US" sz="1800" b="0" dirty="0">
                <a:latin typeface="+mn-lt"/>
              </a:rPr>
              <a:t>Located at 1013 N. Main St., Danbury - operated by Sheriff's Office</a:t>
            </a:r>
          </a:p>
          <a:p>
            <a:pPr>
              <a:buFont typeface="Arial" panose="020B0604020202020204" pitchFamily="34" charset="0"/>
              <a:buChar char="•"/>
            </a:pPr>
            <a:r>
              <a:rPr lang="en-US" sz="1800" b="0" dirty="0">
                <a:latin typeface="+mn-lt"/>
              </a:rPr>
              <a:t>Rated capacity: 68 beds</a:t>
            </a:r>
          </a:p>
          <a:p>
            <a:pPr>
              <a:buFont typeface="Arial" panose="020B0604020202020204" pitchFamily="34" charset="0"/>
              <a:buChar char="•"/>
            </a:pPr>
            <a:r>
              <a:rPr lang="en-US" sz="1800" b="0" dirty="0">
                <a:latin typeface="+mn-lt"/>
              </a:rPr>
              <a:t>Hanging Rock State Park &amp; the </a:t>
            </a:r>
            <a:r>
              <a:rPr lang="en-US" sz="1800" b="0" dirty="0" err="1">
                <a:latin typeface="+mn-lt"/>
              </a:rPr>
              <a:t>Sauratown</a:t>
            </a:r>
            <a:r>
              <a:rPr lang="en-US" sz="1800" b="0" dirty="0">
                <a:latin typeface="+mn-lt"/>
              </a:rPr>
              <a:t> Mountains - an isolated remnant of the Blue Ridge</a:t>
            </a:r>
          </a:p>
          <a:p>
            <a:endParaRPr lang="en-US" b="0" dirty="0">
              <a:latin typeface="Arial"/>
              <a:cs typeface="Arial"/>
            </a:endParaRPr>
          </a:p>
        </p:txBody>
      </p:sp>
      <p:sp>
        <p:nvSpPr>
          <p:cNvPr id="2" name="Title 1">
            <a:extLst>
              <a:ext uri="{FF2B5EF4-FFF2-40B4-BE49-F238E27FC236}">
                <a16:creationId xmlns:a16="http://schemas.microsoft.com/office/drawing/2014/main" id="{D3BED928-E956-BE20-DC6D-230DFA03D07B}"/>
              </a:ext>
            </a:extLst>
          </p:cNvPr>
          <p:cNvSpPr>
            <a:spLocks noGrp="1"/>
          </p:cNvSpPr>
          <p:nvPr>
            <p:ph type="title"/>
          </p:nvPr>
        </p:nvSpPr>
        <p:spPr>
          <a:xfrm>
            <a:off x="1798320" y="1188720"/>
            <a:ext cx="8563554" cy="548640"/>
          </a:xfrm>
        </p:spPr>
        <p:txBody>
          <a:bodyPr/>
          <a:lstStyle/>
          <a:p>
            <a:r>
              <a:rPr lang="en-US" sz="3200">
                <a:latin typeface="+mn-lt"/>
              </a:rPr>
              <a:t>Stokes County</a:t>
            </a:r>
            <a:endParaRPr lang="en-US" sz="3200"/>
          </a:p>
        </p:txBody>
      </p:sp>
      <p:sp>
        <p:nvSpPr>
          <p:cNvPr id="4" name="Rectangle 1">
            <a:extLst>
              <a:ext uri="{FF2B5EF4-FFF2-40B4-BE49-F238E27FC236}">
                <a16:creationId xmlns:a16="http://schemas.microsoft.com/office/drawing/2014/main" id="{AB951C34-30FB-B949-2A8D-9BC146330945}"/>
              </a:ext>
            </a:extLst>
          </p:cNvPr>
          <p:cNvSpPr>
            <a:spLocks noGrp="1" noChangeArrowheads="1"/>
          </p:cNvSpPr>
          <p:nvPr>
            <p:ph type="body" sz="quarter" idx="11"/>
          </p:nvPr>
        </p:nvSpPr>
        <p:spPr bwMode="auto">
          <a:xfrm>
            <a:off x="1798321" y="5960958"/>
            <a:ext cx="856355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rtlCol="0" anchor="ctr" anchorCtr="0" compatLnSpc="1">
            <a:prstTxWarp prst="textNoShape">
              <a:avLst/>
            </a:prstTxWarp>
            <a:spAutoFit/>
          </a:bodyPr>
          <a:lstStyle/>
          <a:p>
            <a:pPr eaLnBrk="0" fontAlgn="base" hangingPunct="0">
              <a:spcBef>
                <a:spcPct val="0"/>
              </a:spcBef>
              <a:spcAft>
                <a:spcPct val="0"/>
              </a:spcAft>
              <a:buFontTx/>
              <a:buChar char="•"/>
            </a:pPr>
            <a:r>
              <a:rPr lang="en-US" altLang="en-US" sz="800" i="0">
                <a:solidFill>
                  <a:schemeClr val="tx1"/>
                </a:solidFill>
              </a:rPr>
              <a:t>U.S. Census Bureau / DataUSA.io - population, income, demographics </a:t>
            </a:r>
          </a:p>
          <a:p>
            <a:pPr eaLnBrk="0" fontAlgn="base" hangingPunct="0">
              <a:spcBef>
                <a:spcPct val="0"/>
              </a:spcBef>
              <a:spcAft>
                <a:spcPct val="0"/>
              </a:spcAft>
              <a:buFontTx/>
              <a:buChar char="•"/>
            </a:pPr>
            <a:r>
              <a:rPr lang="en-US" altLang="en-US" sz="800" i="0">
                <a:solidFill>
                  <a:schemeClr val="tx1"/>
                </a:solidFill>
              </a:rPr>
              <a:t>Stokes County official site - geography, municipalities </a:t>
            </a:r>
          </a:p>
          <a:p>
            <a:pPr eaLnBrk="0" fontAlgn="base" hangingPunct="0">
              <a:spcBef>
                <a:spcPct val="0"/>
              </a:spcBef>
              <a:spcAft>
                <a:spcPct val="0"/>
              </a:spcAft>
              <a:buFontTx/>
              <a:buChar char="•"/>
            </a:pPr>
            <a:r>
              <a:rPr lang="en-US" altLang="en-US" sz="800" i="0">
                <a:solidFill>
                  <a:schemeClr val="tx1"/>
                </a:solidFill>
              </a:rPr>
              <a:t>NC DHHS Injury &amp; Violence Prevention - overdose data (2023) </a:t>
            </a:r>
          </a:p>
          <a:p>
            <a:pPr eaLnBrk="0" fontAlgn="base" hangingPunct="0">
              <a:spcBef>
                <a:spcPct val="0"/>
              </a:spcBef>
              <a:spcAft>
                <a:spcPct val="0"/>
              </a:spcAft>
              <a:buFontTx/>
              <a:buChar char="•"/>
            </a:pPr>
            <a:endParaRPr lang="en-US" altLang="en-US" sz="800" i="0">
              <a:solidFill>
                <a:schemeClr val="tx1"/>
              </a:solidFill>
            </a:endParaRPr>
          </a:p>
          <a:p>
            <a:pPr eaLnBrk="0" fontAlgn="base" hangingPunct="0">
              <a:spcBef>
                <a:spcPct val="0"/>
              </a:spcBef>
              <a:spcAft>
                <a:spcPct val="0"/>
              </a:spcAft>
              <a:buFontTx/>
              <a:buChar char="•"/>
            </a:pPr>
            <a:r>
              <a:rPr lang="en-US" sz="800">
                <a:hlinkClick r:id="rId3"/>
              </a:rPr>
              <a:t>North Carolina Overdose Epidemic Data | Division of Public Health</a:t>
            </a:r>
            <a:endParaRPr lang="en-US" altLang="en-US" sz="800" i="0">
              <a:solidFill>
                <a:schemeClr val="tx1"/>
              </a:solidFill>
            </a:endParaRPr>
          </a:p>
          <a:p>
            <a:pPr eaLnBrk="0" fontAlgn="base" hangingPunct="0">
              <a:spcBef>
                <a:spcPct val="0"/>
              </a:spcBef>
              <a:spcAft>
                <a:spcPct val="0"/>
              </a:spcAft>
              <a:buFontTx/>
              <a:buChar char="•"/>
            </a:pPr>
            <a:r>
              <a:rPr lang="en-US" altLang="en-US" sz="800" i="0">
                <a:solidFill>
                  <a:schemeClr val="tx1"/>
                </a:solidFill>
              </a:rPr>
              <a:t>NC Sheriffs' Association / DetentionCenters.net - jail capacity </a:t>
            </a:r>
          </a:p>
          <a:p>
            <a:pPr eaLnBrk="0" fontAlgn="base" hangingPunct="0">
              <a:spcBef>
                <a:spcPct val="0"/>
              </a:spcBef>
              <a:spcAft>
                <a:spcPct val="0"/>
              </a:spcAft>
              <a:buFontTx/>
              <a:buChar char="•"/>
            </a:pPr>
            <a:r>
              <a:rPr lang="en-US" altLang="en-US" sz="800" i="0">
                <a:solidFill>
                  <a:schemeClr val="tx1"/>
                </a:solidFill>
              </a:rPr>
              <a:t>Area Vibes - cost of living index </a:t>
            </a:r>
          </a:p>
        </p:txBody>
      </p:sp>
      <p:pic>
        <p:nvPicPr>
          <p:cNvPr id="1027" name="Picture 3" descr="Stokes County | NCpedia">
            <a:extLst>
              <a:ext uri="{FF2B5EF4-FFF2-40B4-BE49-F238E27FC236}">
                <a16:creationId xmlns:a16="http://schemas.microsoft.com/office/drawing/2014/main" id="{372D5F4D-AE09-EA14-E38A-03C53C78B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406" y="288565"/>
            <a:ext cx="3343275"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6DD4DA69-1629-4630-CD19-69AFD5C20A70}"/>
              </a:ext>
            </a:extLst>
          </p:cNvPr>
          <p:cNvSpPr/>
          <p:nvPr/>
        </p:nvSpPr>
        <p:spPr>
          <a:xfrm>
            <a:off x="9106620" y="646981"/>
            <a:ext cx="120769" cy="112144"/>
          </a:xfrm>
          <a:prstGeom prst="star5">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880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1984F-E39D-7242-834B-FFE99085B0CC}"/>
              </a:ext>
            </a:extLst>
          </p:cNvPr>
          <p:cNvSpPr>
            <a:spLocks noGrp="1"/>
          </p:cNvSpPr>
          <p:nvPr>
            <p:ph type="body" sz="quarter" idx="10"/>
          </p:nvPr>
        </p:nvSpPr>
        <p:spPr/>
        <p:txBody>
          <a:bodyPr anchor="ctr"/>
          <a:lstStyle/>
          <a:p>
            <a:pPr fontAlgn="base"/>
            <a:r>
              <a:rPr lang="en-US" b="0">
                <a:latin typeface="Arial"/>
                <a:cs typeface="Arial"/>
              </a:rPr>
              <a:t>The Yadkin County Team greatly enjoyed and benefited from our time participating in the Opioid Settlement Academy. </a:t>
            </a:r>
            <a:br>
              <a:rPr lang="en-US" b="0">
                <a:latin typeface="Arial"/>
                <a:cs typeface="Arial"/>
              </a:rPr>
            </a:br>
            <a:endParaRPr lang="en-US" b="0">
              <a:latin typeface="Arial"/>
              <a:cs typeface="Arial"/>
            </a:endParaRPr>
          </a:p>
          <a:p>
            <a:pPr fontAlgn="base"/>
            <a:r>
              <a:rPr lang="en-US" b="0">
                <a:latin typeface="Arial"/>
                <a:cs typeface="Arial"/>
              </a:rPr>
              <a:t>We were able to discuss some topics that were particularly challenging in order to come up with a concise plan in presenting our Reentry program strategy within the next budget year.</a:t>
            </a:r>
          </a:p>
        </p:txBody>
      </p:sp>
      <p:sp>
        <p:nvSpPr>
          <p:cNvPr id="4" name="Title 3">
            <a:extLst>
              <a:ext uri="{FF2B5EF4-FFF2-40B4-BE49-F238E27FC236}">
                <a16:creationId xmlns:a16="http://schemas.microsoft.com/office/drawing/2014/main" id="{A3B1FA2E-CD41-D4E7-59D4-C3270E47C417}"/>
              </a:ext>
            </a:extLst>
          </p:cNvPr>
          <p:cNvSpPr>
            <a:spLocks noGrp="1"/>
          </p:cNvSpPr>
          <p:nvPr>
            <p:ph type="title"/>
          </p:nvPr>
        </p:nvSpPr>
        <p:spPr/>
        <p:txBody>
          <a:bodyPr/>
          <a:lstStyle/>
          <a:p>
            <a:r>
              <a:rPr lang="en-US"/>
              <a:t>NC Opioid Settlement Academy Experience</a:t>
            </a:r>
          </a:p>
        </p:txBody>
      </p:sp>
    </p:spTree>
    <p:extLst>
      <p:ext uri="{BB962C8B-B14F-4D97-AF65-F5344CB8AC3E}">
        <p14:creationId xmlns:p14="http://schemas.microsoft.com/office/powerpoint/2010/main" val="2734699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984A-2EE3-13D4-E20A-F48A93BD783C}"/>
            </a:ext>
          </a:extLst>
        </p:cNvPr>
        <p:cNvGrpSpPr/>
        <p:nvPr/>
      </p:nvGrpSpPr>
      <p:grpSpPr>
        <a:xfrm>
          <a:off x="0" y="0"/>
          <a:ext cx="0" cy="0"/>
          <a:chOff x="0" y="0"/>
          <a:chExt cx="0" cy="0"/>
        </a:xfrm>
      </p:grpSpPr>
      <p:grpSp>
        <p:nvGrpSpPr>
          <p:cNvPr id="129" name="Group 128">
            <a:extLst>
              <a:ext uri="{FF2B5EF4-FFF2-40B4-BE49-F238E27FC236}">
                <a16:creationId xmlns:a16="http://schemas.microsoft.com/office/drawing/2014/main" id="{BB339CD0-A39F-AEC6-984D-A567BEC4E607}"/>
              </a:ext>
            </a:extLst>
          </p:cNvPr>
          <p:cNvGrpSpPr/>
          <p:nvPr/>
        </p:nvGrpSpPr>
        <p:grpSpPr>
          <a:xfrm>
            <a:off x="1860512" y="878056"/>
            <a:ext cx="1597754" cy="4552927"/>
            <a:chOff x="445082" y="27741"/>
            <a:chExt cx="2130338" cy="5535961"/>
          </a:xfrm>
        </p:grpSpPr>
        <p:sp>
          <p:nvSpPr>
            <p:cNvPr id="4" name="Flowchart: Alternate Process 3">
              <a:extLst>
                <a:ext uri="{FF2B5EF4-FFF2-40B4-BE49-F238E27FC236}">
                  <a16:creationId xmlns:a16="http://schemas.microsoft.com/office/drawing/2014/main" id="{C3C83719-FB88-C9C6-6CCF-70B404D12B3F}"/>
                </a:ext>
              </a:extLst>
            </p:cNvPr>
            <p:cNvSpPr/>
            <p:nvPr/>
          </p:nvSpPr>
          <p:spPr>
            <a:xfrm>
              <a:off x="560466" y="573692"/>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25"/>
                <a:t>ICGH-housing, MAT</a:t>
              </a:r>
            </a:p>
          </p:txBody>
        </p:sp>
        <p:sp>
          <p:nvSpPr>
            <p:cNvPr id="5" name="Flowchart: Alternate Process 4">
              <a:extLst>
                <a:ext uri="{FF2B5EF4-FFF2-40B4-BE49-F238E27FC236}">
                  <a16:creationId xmlns:a16="http://schemas.microsoft.com/office/drawing/2014/main" id="{AF4C595B-222A-5D67-BC70-7BBF3D8E97D9}"/>
                </a:ext>
              </a:extLst>
            </p:cNvPr>
            <p:cNvSpPr/>
            <p:nvPr/>
          </p:nvSpPr>
          <p:spPr>
            <a:xfrm>
              <a:off x="560466" y="1294298"/>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25"/>
                <a:t>YCSO</a:t>
              </a:r>
            </a:p>
          </p:txBody>
        </p:sp>
        <p:sp>
          <p:nvSpPr>
            <p:cNvPr id="6" name="Flowchart: Alternate Process 5">
              <a:extLst>
                <a:ext uri="{FF2B5EF4-FFF2-40B4-BE49-F238E27FC236}">
                  <a16:creationId xmlns:a16="http://schemas.microsoft.com/office/drawing/2014/main" id="{D19426E2-34D3-0E36-F6FB-29A897788076}"/>
                </a:ext>
              </a:extLst>
            </p:cNvPr>
            <p:cNvSpPr/>
            <p:nvPr/>
          </p:nvSpPr>
          <p:spPr>
            <a:xfrm>
              <a:off x="560466" y="3482354"/>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
                <a:t>PTRC Workforce Development HUD Project Reentry</a:t>
              </a:r>
            </a:p>
          </p:txBody>
        </p:sp>
        <p:sp>
          <p:nvSpPr>
            <p:cNvPr id="7" name="Flowchart: Alternate Process 6">
              <a:extLst>
                <a:ext uri="{FF2B5EF4-FFF2-40B4-BE49-F238E27FC236}">
                  <a16:creationId xmlns:a16="http://schemas.microsoft.com/office/drawing/2014/main" id="{C919E903-773E-38FC-C950-72BB6AA0B3F6}"/>
                </a:ext>
              </a:extLst>
            </p:cNvPr>
            <p:cNvSpPr/>
            <p:nvPr/>
          </p:nvSpPr>
          <p:spPr>
            <a:xfrm>
              <a:off x="560466" y="4214686"/>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25"/>
                <a:t>Rise Up MAT</a:t>
              </a:r>
            </a:p>
          </p:txBody>
        </p:sp>
        <p:sp>
          <p:nvSpPr>
            <p:cNvPr id="8" name="Flowchart: Alternate Process 7">
              <a:extLst>
                <a:ext uri="{FF2B5EF4-FFF2-40B4-BE49-F238E27FC236}">
                  <a16:creationId xmlns:a16="http://schemas.microsoft.com/office/drawing/2014/main" id="{102CABC2-90F6-F3EB-1A03-CEF6800ACBD2}"/>
                </a:ext>
              </a:extLst>
            </p:cNvPr>
            <p:cNvSpPr/>
            <p:nvPr/>
          </p:nvSpPr>
          <p:spPr>
            <a:xfrm>
              <a:off x="560466" y="2014904"/>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25"/>
                <a:t>Daymark</a:t>
              </a:r>
            </a:p>
          </p:txBody>
        </p:sp>
        <p:sp>
          <p:nvSpPr>
            <p:cNvPr id="9" name="Flowchart: Alternate Process 8">
              <a:extLst>
                <a:ext uri="{FF2B5EF4-FFF2-40B4-BE49-F238E27FC236}">
                  <a16:creationId xmlns:a16="http://schemas.microsoft.com/office/drawing/2014/main" id="{6DCB0EB9-8AE0-4DB3-C003-499962A01308}"/>
                </a:ext>
              </a:extLst>
            </p:cNvPr>
            <p:cNvSpPr/>
            <p:nvPr/>
          </p:nvSpPr>
          <p:spPr>
            <a:xfrm>
              <a:off x="445082" y="2762999"/>
              <a:ext cx="1029784"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50"/>
                <a:t>Health Dept. Healthcare Services</a:t>
              </a:r>
            </a:p>
          </p:txBody>
        </p:sp>
        <p:sp>
          <p:nvSpPr>
            <p:cNvPr id="10" name="Flowchart: Alternate Process 9">
              <a:extLst>
                <a:ext uri="{FF2B5EF4-FFF2-40B4-BE49-F238E27FC236}">
                  <a16:creationId xmlns:a16="http://schemas.microsoft.com/office/drawing/2014/main" id="{180D4B1D-1171-7889-EA4A-7392CFEAB3E3}"/>
                </a:ext>
              </a:extLst>
            </p:cNvPr>
            <p:cNvSpPr/>
            <p:nvPr/>
          </p:nvSpPr>
          <p:spPr>
            <a:xfrm>
              <a:off x="445082" y="4951054"/>
              <a:ext cx="1136206"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25"/>
                <a:t>NC Works Employment</a:t>
              </a:r>
            </a:p>
          </p:txBody>
        </p:sp>
        <p:sp>
          <p:nvSpPr>
            <p:cNvPr id="11" name="Flowchart: Alternate Process 10">
              <a:extLst>
                <a:ext uri="{FF2B5EF4-FFF2-40B4-BE49-F238E27FC236}">
                  <a16:creationId xmlns:a16="http://schemas.microsoft.com/office/drawing/2014/main" id="{6B83BD75-BB5E-0C32-15A9-AED294D776C1}"/>
                </a:ext>
              </a:extLst>
            </p:cNvPr>
            <p:cNvSpPr/>
            <p:nvPr/>
          </p:nvSpPr>
          <p:spPr>
            <a:xfrm>
              <a:off x="1593710" y="573692"/>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25"/>
                <a:t>Yadkin Christian Ministries</a:t>
              </a:r>
            </a:p>
          </p:txBody>
        </p:sp>
        <p:sp>
          <p:nvSpPr>
            <p:cNvPr id="12" name="Flowchart: Alternate Process 11">
              <a:extLst>
                <a:ext uri="{FF2B5EF4-FFF2-40B4-BE49-F238E27FC236}">
                  <a16:creationId xmlns:a16="http://schemas.microsoft.com/office/drawing/2014/main" id="{91DB289A-2E63-B816-11DC-914BDC09745A}"/>
                </a:ext>
              </a:extLst>
            </p:cNvPr>
            <p:cNvSpPr/>
            <p:nvPr/>
          </p:nvSpPr>
          <p:spPr>
            <a:xfrm>
              <a:off x="1593708" y="1294299"/>
              <a:ext cx="974145" cy="58516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25"/>
                <a:t>Solus Christus  Treatment</a:t>
              </a:r>
            </a:p>
          </p:txBody>
        </p:sp>
        <p:sp>
          <p:nvSpPr>
            <p:cNvPr id="13" name="Flowchart: Alternate Process 12">
              <a:extLst>
                <a:ext uri="{FF2B5EF4-FFF2-40B4-BE49-F238E27FC236}">
                  <a16:creationId xmlns:a16="http://schemas.microsoft.com/office/drawing/2014/main" id="{75412B40-D203-731B-53C8-4D05B20C0088}"/>
                </a:ext>
              </a:extLst>
            </p:cNvPr>
            <p:cNvSpPr/>
            <p:nvPr/>
          </p:nvSpPr>
          <p:spPr>
            <a:xfrm>
              <a:off x="1593710" y="2014904"/>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25"/>
                <a:t>Staff</a:t>
              </a:r>
            </a:p>
          </p:txBody>
        </p:sp>
        <p:sp>
          <p:nvSpPr>
            <p:cNvPr id="14" name="Flowchart: Alternate Process 13">
              <a:extLst>
                <a:ext uri="{FF2B5EF4-FFF2-40B4-BE49-F238E27FC236}">
                  <a16:creationId xmlns:a16="http://schemas.microsoft.com/office/drawing/2014/main" id="{12D70084-29CB-7204-7D80-E5D0A74E8427}"/>
                </a:ext>
              </a:extLst>
            </p:cNvPr>
            <p:cNvSpPr/>
            <p:nvPr/>
          </p:nvSpPr>
          <p:spPr>
            <a:xfrm>
              <a:off x="1593710" y="2762999"/>
              <a:ext cx="914400" cy="61264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50"/>
                <a:t>Strong &amp; Clear Policy for serving clients</a:t>
              </a:r>
            </a:p>
          </p:txBody>
        </p:sp>
        <p:sp>
          <p:nvSpPr>
            <p:cNvPr id="15" name="Flowchart: Alternate Process 14">
              <a:extLst>
                <a:ext uri="{FF2B5EF4-FFF2-40B4-BE49-F238E27FC236}">
                  <a16:creationId xmlns:a16="http://schemas.microsoft.com/office/drawing/2014/main" id="{D87CF5C9-F5AE-503B-D592-608BAD88A627}"/>
                </a:ext>
              </a:extLst>
            </p:cNvPr>
            <p:cNvSpPr/>
            <p:nvPr/>
          </p:nvSpPr>
          <p:spPr>
            <a:xfrm>
              <a:off x="1614279" y="4463976"/>
              <a:ext cx="914400" cy="7279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75"/>
                <a:t>People in detention who don’t want to go back to jail</a:t>
              </a:r>
            </a:p>
          </p:txBody>
        </p:sp>
        <p:sp>
          <p:nvSpPr>
            <p:cNvPr id="16" name="Flowchart: Alternate Process 15">
              <a:extLst>
                <a:ext uri="{FF2B5EF4-FFF2-40B4-BE49-F238E27FC236}">
                  <a16:creationId xmlns:a16="http://schemas.microsoft.com/office/drawing/2014/main" id="{516A4015-48B8-6FD3-A7F4-B3F868B87B09}"/>
                </a:ext>
              </a:extLst>
            </p:cNvPr>
            <p:cNvSpPr/>
            <p:nvPr/>
          </p:nvSpPr>
          <p:spPr>
            <a:xfrm>
              <a:off x="1593710" y="3511093"/>
              <a:ext cx="914400" cy="75366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25"/>
                <a:t>Data on $ saved due to pre-trail services</a:t>
              </a:r>
            </a:p>
          </p:txBody>
        </p:sp>
        <p:sp>
          <p:nvSpPr>
            <p:cNvPr id="17" name="Flowchart: Process 16">
              <a:extLst>
                <a:ext uri="{FF2B5EF4-FFF2-40B4-BE49-F238E27FC236}">
                  <a16:creationId xmlns:a16="http://schemas.microsoft.com/office/drawing/2014/main" id="{D1965294-DA74-4914-9129-D2067703B2E6}"/>
                </a:ext>
              </a:extLst>
            </p:cNvPr>
            <p:cNvSpPr/>
            <p:nvPr/>
          </p:nvSpPr>
          <p:spPr>
            <a:xfrm>
              <a:off x="560466" y="27741"/>
              <a:ext cx="2014954" cy="363967"/>
            </a:xfrm>
            <a:prstGeom prst="flowChartProcess">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r>
                <a:rPr lang="en-US" sz="1050" b="1"/>
                <a:t>Resources</a:t>
              </a:r>
            </a:p>
          </p:txBody>
        </p:sp>
      </p:grpSp>
      <p:sp>
        <p:nvSpPr>
          <p:cNvPr id="34" name="Flowchart: Process 33">
            <a:extLst>
              <a:ext uri="{FF2B5EF4-FFF2-40B4-BE49-F238E27FC236}">
                <a16:creationId xmlns:a16="http://schemas.microsoft.com/office/drawing/2014/main" id="{F56A3758-2F48-9591-602C-C5989CD46A96}"/>
              </a:ext>
            </a:extLst>
          </p:cNvPr>
          <p:cNvSpPr/>
          <p:nvPr/>
        </p:nvSpPr>
        <p:spPr>
          <a:xfrm>
            <a:off x="5494990" y="878057"/>
            <a:ext cx="1511216" cy="272975"/>
          </a:xfrm>
          <a:prstGeom prst="flowChartProcess">
            <a:avLst/>
          </a:prstGeom>
        </p:spPr>
        <p:style>
          <a:lnRef idx="2">
            <a:schemeClr val="accent5"/>
          </a:lnRef>
          <a:fillRef idx="1">
            <a:schemeClr val="lt1"/>
          </a:fillRef>
          <a:effectRef idx="0">
            <a:schemeClr val="accent5"/>
          </a:effectRef>
          <a:fontRef idx="minor">
            <a:schemeClr val="dk1"/>
          </a:fontRef>
        </p:style>
        <p:txBody>
          <a:bodyPr lIns="68580" tIns="34290" rIns="68580" bIns="34290" rtlCol="0" anchor="ctr"/>
          <a:lstStyle/>
          <a:p>
            <a:pPr algn="ctr"/>
            <a:r>
              <a:rPr lang="en-US" sz="1050" b="1"/>
              <a:t>Immediate Results</a:t>
            </a:r>
          </a:p>
        </p:txBody>
      </p:sp>
      <p:sp>
        <p:nvSpPr>
          <p:cNvPr id="36" name="Flowchart: Alternate Process 35">
            <a:extLst>
              <a:ext uri="{FF2B5EF4-FFF2-40B4-BE49-F238E27FC236}">
                <a16:creationId xmlns:a16="http://schemas.microsoft.com/office/drawing/2014/main" id="{19834124-9AC8-3871-BC5A-83DD756C62F2}"/>
              </a:ext>
            </a:extLst>
          </p:cNvPr>
          <p:cNvSpPr/>
          <p:nvPr/>
        </p:nvSpPr>
        <p:spPr>
          <a:xfrm>
            <a:off x="5400902" y="1382228"/>
            <a:ext cx="712016" cy="648018"/>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750"/>
              <a:t># of agency partners engaged w/ council </a:t>
            </a:r>
          </a:p>
        </p:txBody>
      </p:sp>
      <p:sp>
        <p:nvSpPr>
          <p:cNvPr id="45" name="Flowchart: Alternate Process 44">
            <a:extLst>
              <a:ext uri="{FF2B5EF4-FFF2-40B4-BE49-F238E27FC236}">
                <a16:creationId xmlns:a16="http://schemas.microsoft.com/office/drawing/2014/main" id="{FECD6338-5261-D6D7-858A-CC9C1E33A378}"/>
              </a:ext>
            </a:extLst>
          </p:cNvPr>
          <p:cNvSpPr/>
          <p:nvPr/>
        </p:nvSpPr>
        <p:spPr>
          <a:xfrm>
            <a:off x="5402838" y="2129687"/>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750"/>
              <a:t># of reentry council meetings</a:t>
            </a:r>
          </a:p>
        </p:txBody>
      </p:sp>
      <p:sp>
        <p:nvSpPr>
          <p:cNvPr id="49" name="Flowchart: Alternate Process 48">
            <a:extLst>
              <a:ext uri="{FF2B5EF4-FFF2-40B4-BE49-F238E27FC236}">
                <a16:creationId xmlns:a16="http://schemas.microsoft.com/office/drawing/2014/main" id="{8044A8F5-DAD1-4B3E-0C38-96D40668CE64}"/>
              </a:ext>
            </a:extLst>
          </p:cNvPr>
          <p:cNvSpPr/>
          <p:nvPr/>
        </p:nvSpPr>
        <p:spPr>
          <a:xfrm>
            <a:off x="5403908" y="3842409"/>
            <a:ext cx="694830" cy="53604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00"/>
              <a:t># of naloxone kits distributed via zip code, purpose, amount</a:t>
            </a:r>
          </a:p>
        </p:txBody>
      </p:sp>
      <p:sp>
        <p:nvSpPr>
          <p:cNvPr id="54" name="Flowchart: Alternate Process 53">
            <a:extLst>
              <a:ext uri="{FF2B5EF4-FFF2-40B4-BE49-F238E27FC236}">
                <a16:creationId xmlns:a16="http://schemas.microsoft.com/office/drawing/2014/main" id="{0B82813B-86C1-96F9-FD91-5E914B0875CE}"/>
              </a:ext>
            </a:extLst>
          </p:cNvPr>
          <p:cNvSpPr/>
          <p:nvPr/>
        </p:nvSpPr>
        <p:spPr>
          <a:xfrm>
            <a:off x="5403908" y="4455511"/>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of agreements w/ Sheriff's Office</a:t>
            </a:r>
          </a:p>
        </p:txBody>
      </p:sp>
      <p:sp>
        <p:nvSpPr>
          <p:cNvPr id="64" name="Flowchart: Alternate Process 63">
            <a:extLst>
              <a:ext uri="{FF2B5EF4-FFF2-40B4-BE49-F238E27FC236}">
                <a16:creationId xmlns:a16="http://schemas.microsoft.com/office/drawing/2014/main" id="{7FA6E121-7B2A-34DD-7665-03F0614F7DF2}"/>
              </a:ext>
            </a:extLst>
          </p:cNvPr>
          <p:cNvSpPr/>
          <p:nvPr/>
        </p:nvSpPr>
        <p:spPr>
          <a:xfrm>
            <a:off x="6217640" y="1511691"/>
            <a:ext cx="788566" cy="597929"/>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of presentations to human services</a:t>
            </a:r>
          </a:p>
        </p:txBody>
      </p:sp>
      <p:sp>
        <p:nvSpPr>
          <p:cNvPr id="65" name="Flowchart: Alternate Process 64">
            <a:extLst>
              <a:ext uri="{FF2B5EF4-FFF2-40B4-BE49-F238E27FC236}">
                <a16:creationId xmlns:a16="http://schemas.microsoft.com/office/drawing/2014/main" id="{7190100D-64E3-3CCB-CEA3-C38E1A4E8398}"/>
              </a:ext>
            </a:extLst>
          </p:cNvPr>
          <p:cNvSpPr/>
          <p:nvPr/>
        </p:nvSpPr>
        <p:spPr>
          <a:xfrm>
            <a:off x="5398515" y="2675195"/>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of referrals to MAT services</a:t>
            </a:r>
          </a:p>
        </p:txBody>
      </p:sp>
      <p:sp>
        <p:nvSpPr>
          <p:cNvPr id="66" name="Flowchart: Alternate Process 65">
            <a:extLst>
              <a:ext uri="{FF2B5EF4-FFF2-40B4-BE49-F238E27FC236}">
                <a16:creationId xmlns:a16="http://schemas.microsoft.com/office/drawing/2014/main" id="{ABFD6F57-4380-C8EF-BBF4-C37B3D791207}"/>
              </a:ext>
            </a:extLst>
          </p:cNvPr>
          <p:cNvSpPr/>
          <p:nvPr/>
        </p:nvSpPr>
        <p:spPr>
          <a:xfrm>
            <a:off x="5412938" y="3205893"/>
            <a:ext cx="663812"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ref. to health insurance/healthcare</a:t>
            </a:r>
          </a:p>
        </p:txBody>
      </p:sp>
      <p:sp>
        <p:nvSpPr>
          <p:cNvPr id="67" name="Flowchart: Alternate Process 66">
            <a:extLst>
              <a:ext uri="{FF2B5EF4-FFF2-40B4-BE49-F238E27FC236}">
                <a16:creationId xmlns:a16="http://schemas.microsoft.com/office/drawing/2014/main" id="{04C1D917-7AFB-3523-D52B-D6E5FF89CE8D}"/>
              </a:ext>
            </a:extLst>
          </p:cNvPr>
          <p:cNvSpPr/>
          <p:nvPr/>
        </p:nvSpPr>
        <p:spPr>
          <a:xfrm>
            <a:off x="6216767" y="2843532"/>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of ref to mental health treatment</a:t>
            </a:r>
          </a:p>
        </p:txBody>
      </p:sp>
      <p:sp>
        <p:nvSpPr>
          <p:cNvPr id="68" name="Flowchart: Alternate Process 67">
            <a:extLst>
              <a:ext uri="{FF2B5EF4-FFF2-40B4-BE49-F238E27FC236}">
                <a16:creationId xmlns:a16="http://schemas.microsoft.com/office/drawing/2014/main" id="{8A5AF743-7E3F-D58F-914D-288B6B36F563}"/>
              </a:ext>
            </a:extLst>
          </p:cNvPr>
          <p:cNvSpPr/>
          <p:nvPr/>
        </p:nvSpPr>
        <p:spPr>
          <a:xfrm>
            <a:off x="6223931" y="3401723"/>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of ref to housing resources</a:t>
            </a:r>
          </a:p>
        </p:txBody>
      </p:sp>
      <p:sp>
        <p:nvSpPr>
          <p:cNvPr id="69" name="Flowchart: Alternate Process 68">
            <a:extLst>
              <a:ext uri="{FF2B5EF4-FFF2-40B4-BE49-F238E27FC236}">
                <a16:creationId xmlns:a16="http://schemas.microsoft.com/office/drawing/2014/main" id="{AD7BA56E-8BF1-41D6-5B02-A41B1419E5D5}"/>
              </a:ext>
            </a:extLst>
          </p:cNvPr>
          <p:cNvSpPr/>
          <p:nvPr/>
        </p:nvSpPr>
        <p:spPr>
          <a:xfrm>
            <a:off x="6223931" y="2282610"/>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of ref to OUD/SUD treatment</a:t>
            </a:r>
          </a:p>
        </p:txBody>
      </p:sp>
      <p:sp>
        <p:nvSpPr>
          <p:cNvPr id="103" name="Flowchart: Alternate Process 102">
            <a:extLst>
              <a:ext uri="{FF2B5EF4-FFF2-40B4-BE49-F238E27FC236}">
                <a16:creationId xmlns:a16="http://schemas.microsoft.com/office/drawing/2014/main" id="{179A2D22-4981-7AA4-48DE-0BFC55A5C032}"/>
              </a:ext>
            </a:extLst>
          </p:cNvPr>
          <p:cNvSpPr/>
          <p:nvPr/>
        </p:nvSpPr>
        <p:spPr>
          <a:xfrm>
            <a:off x="6223931" y="3986416"/>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of resources in menu of resources</a:t>
            </a:r>
          </a:p>
        </p:txBody>
      </p:sp>
      <p:sp>
        <p:nvSpPr>
          <p:cNvPr id="104" name="Flowchart: Alternate Process 103">
            <a:extLst>
              <a:ext uri="{FF2B5EF4-FFF2-40B4-BE49-F238E27FC236}">
                <a16:creationId xmlns:a16="http://schemas.microsoft.com/office/drawing/2014/main" id="{11510D66-ED35-0A5A-7101-9556E2B49478}"/>
              </a:ext>
            </a:extLst>
          </p:cNvPr>
          <p:cNvSpPr/>
          <p:nvPr/>
        </p:nvSpPr>
        <p:spPr>
          <a:xfrm>
            <a:off x="6213743" y="4586823"/>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of intakes completed</a:t>
            </a:r>
          </a:p>
        </p:txBody>
      </p:sp>
      <p:sp>
        <p:nvSpPr>
          <p:cNvPr id="105" name="Flowchart: Alternate Process 104">
            <a:extLst>
              <a:ext uri="{FF2B5EF4-FFF2-40B4-BE49-F238E27FC236}">
                <a16:creationId xmlns:a16="http://schemas.microsoft.com/office/drawing/2014/main" id="{642F4C4C-A9D9-EA80-B865-A612A170FD16}"/>
              </a:ext>
            </a:extLst>
          </p:cNvPr>
          <p:cNvSpPr/>
          <p:nvPr/>
        </p:nvSpPr>
        <p:spPr>
          <a:xfrm>
            <a:off x="6213743" y="5157071"/>
            <a:ext cx="685800" cy="459486"/>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75"/>
              <a:t># of unique people served</a:t>
            </a:r>
          </a:p>
        </p:txBody>
      </p:sp>
      <p:sp>
        <p:nvSpPr>
          <p:cNvPr id="106" name="Flowchart: Alternate Process 105">
            <a:extLst>
              <a:ext uri="{FF2B5EF4-FFF2-40B4-BE49-F238E27FC236}">
                <a16:creationId xmlns:a16="http://schemas.microsoft.com/office/drawing/2014/main" id="{A7E101A7-18E3-8DC0-C306-94748C6F3B6B}"/>
              </a:ext>
            </a:extLst>
          </p:cNvPr>
          <p:cNvSpPr/>
          <p:nvPr/>
        </p:nvSpPr>
        <p:spPr>
          <a:xfrm>
            <a:off x="5412938" y="4957155"/>
            <a:ext cx="685800" cy="617567"/>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563"/>
              <a:t># of participants who are f/u w/ after release after 30/60/90 days</a:t>
            </a:r>
          </a:p>
        </p:txBody>
      </p:sp>
      <p:sp>
        <p:nvSpPr>
          <p:cNvPr id="107" name="Flowchart: Alternate Process 106">
            <a:extLst>
              <a:ext uri="{FF2B5EF4-FFF2-40B4-BE49-F238E27FC236}">
                <a16:creationId xmlns:a16="http://schemas.microsoft.com/office/drawing/2014/main" id="{B9DB17FC-261F-14BA-A89A-2A07C3295AF5}"/>
              </a:ext>
            </a:extLst>
          </p:cNvPr>
          <p:cNvSpPr/>
          <p:nvPr/>
        </p:nvSpPr>
        <p:spPr>
          <a:xfrm>
            <a:off x="5403908" y="5659037"/>
            <a:ext cx="685800" cy="686345"/>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38"/>
              <a:t># of part. w/ OUD who report stability @ 30/60/90 days</a:t>
            </a:r>
          </a:p>
        </p:txBody>
      </p:sp>
      <p:grpSp>
        <p:nvGrpSpPr>
          <p:cNvPr id="193" name="Group 192">
            <a:extLst>
              <a:ext uri="{FF2B5EF4-FFF2-40B4-BE49-F238E27FC236}">
                <a16:creationId xmlns:a16="http://schemas.microsoft.com/office/drawing/2014/main" id="{9D13DE9C-2CC3-A603-DC78-DC247A162FDF}"/>
              </a:ext>
            </a:extLst>
          </p:cNvPr>
          <p:cNvGrpSpPr/>
          <p:nvPr/>
        </p:nvGrpSpPr>
        <p:grpSpPr>
          <a:xfrm>
            <a:off x="3654507" y="878057"/>
            <a:ext cx="1625366" cy="4598749"/>
            <a:chOff x="2876830" y="27741"/>
            <a:chExt cx="2167155" cy="6131667"/>
          </a:xfrm>
        </p:grpSpPr>
        <p:sp>
          <p:nvSpPr>
            <p:cNvPr id="19" name="Flowchart: Process 18">
              <a:extLst>
                <a:ext uri="{FF2B5EF4-FFF2-40B4-BE49-F238E27FC236}">
                  <a16:creationId xmlns:a16="http://schemas.microsoft.com/office/drawing/2014/main" id="{B3397CC1-08D8-B004-389C-23D904B9E946}"/>
                </a:ext>
              </a:extLst>
            </p:cNvPr>
            <p:cNvSpPr/>
            <p:nvPr/>
          </p:nvSpPr>
          <p:spPr>
            <a:xfrm>
              <a:off x="2876830" y="27741"/>
              <a:ext cx="2014954" cy="363967"/>
            </a:xfrm>
            <a:prstGeom prst="flowChartProcess">
              <a:avLst/>
            </a:prstGeom>
          </p:spPr>
          <p:style>
            <a:lnRef idx="2">
              <a:schemeClr val="accent2"/>
            </a:lnRef>
            <a:fillRef idx="1">
              <a:schemeClr val="lt1"/>
            </a:fillRef>
            <a:effectRef idx="0">
              <a:schemeClr val="accent2"/>
            </a:effectRef>
            <a:fontRef idx="minor">
              <a:schemeClr val="dk1"/>
            </a:fontRef>
          </p:style>
          <p:txBody>
            <a:bodyPr lIns="68580" tIns="34290" rIns="68580" bIns="34290" rtlCol="0" anchor="ctr"/>
            <a:lstStyle/>
            <a:p>
              <a:pPr algn="ctr"/>
              <a:r>
                <a:rPr lang="en-US" sz="1050" b="1"/>
                <a:t>Key Activities</a:t>
              </a:r>
            </a:p>
          </p:txBody>
        </p:sp>
        <p:sp>
          <p:nvSpPr>
            <p:cNvPr id="20" name="Flowchart: Alternate Process 19">
              <a:extLst>
                <a:ext uri="{FF2B5EF4-FFF2-40B4-BE49-F238E27FC236}">
                  <a16:creationId xmlns:a16="http://schemas.microsoft.com/office/drawing/2014/main" id="{AB55C1C6-BCAF-2A5D-3298-FBFB474E1965}"/>
                </a:ext>
              </a:extLst>
            </p:cNvPr>
            <p:cNvSpPr/>
            <p:nvPr/>
          </p:nvSpPr>
          <p:spPr>
            <a:xfrm>
              <a:off x="3000071" y="481334"/>
              <a:ext cx="949353" cy="70500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825"/>
                <a:t>Host re-entry simulation</a:t>
              </a:r>
            </a:p>
          </p:txBody>
        </p:sp>
        <p:sp>
          <p:nvSpPr>
            <p:cNvPr id="21" name="Flowchart: Alternate Process 20">
              <a:extLst>
                <a:ext uri="{FF2B5EF4-FFF2-40B4-BE49-F238E27FC236}">
                  <a16:creationId xmlns:a16="http://schemas.microsoft.com/office/drawing/2014/main" id="{6C5A706E-5346-8D75-99A1-08C50480F66D}"/>
                </a:ext>
              </a:extLst>
            </p:cNvPr>
            <p:cNvSpPr/>
            <p:nvPr/>
          </p:nvSpPr>
          <p:spPr>
            <a:xfrm>
              <a:off x="2977695" y="1294297"/>
              <a:ext cx="974147" cy="59688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750"/>
                <a:t>Distribute naloxone + engage community</a:t>
              </a:r>
            </a:p>
          </p:txBody>
        </p:sp>
        <p:sp>
          <p:nvSpPr>
            <p:cNvPr id="26" name="Flowchart: Alternate Process 25">
              <a:extLst>
                <a:ext uri="{FF2B5EF4-FFF2-40B4-BE49-F238E27FC236}">
                  <a16:creationId xmlns:a16="http://schemas.microsoft.com/office/drawing/2014/main" id="{16812923-45C1-BEDF-9749-A88240F56778}"/>
                </a:ext>
              </a:extLst>
            </p:cNvPr>
            <p:cNvSpPr/>
            <p:nvPr/>
          </p:nvSpPr>
          <p:spPr>
            <a:xfrm>
              <a:off x="4044100" y="1163316"/>
              <a:ext cx="874077" cy="69214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750"/>
                <a:t>Form re-entry council</a:t>
              </a:r>
            </a:p>
          </p:txBody>
        </p:sp>
        <p:sp>
          <p:nvSpPr>
            <p:cNvPr id="27" name="Flowchart: Alternate Process 26">
              <a:extLst>
                <a:ext uri="{FF2B5EF4-FFF2-40B4-BE49-F238E27FC236}">
                  <a16:creationId xmlns:a16="http://schemas.microsoft.com/office/drawing/2014/main" id="{200F64EA-9C37-99A7-2CC7-520C848CE0B8}"/>
                </a:ext>
              </a:extLst>
            </p:cNvPr>
            <p:cNvSpPr/>
            <p:nvPr/>
          </p:nvSpPr>
          <p:spPr>
            <a:xfrm>
              <a:off x="3000071" y="2760808"/>
              <a:ext cx="892023" cy="773671"/>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38"/>
                <a:t>Host re-entry content expert @ quarterly mtg</a:t>
              </a:r>
            </a:p>
          </p:txBody>
        </p:sp>
        <p:sp>
          <p:nvSpPr>
            <p:cNvPr id="28" name="Flowchart: Alternate Process 27">
              <a:extLst>
                <a:ext uri="{FF2B5EF4-FFF2-40B4-BE49-F238E27FC236}">
                  <a16:creationId xmlns:a16="http://schemas.microsoft.com/office/drawing/2014/main" id="{668BEED7-DF60-E3FF-80DD-DA3B8D6CE0F0}"/>
                </a:ext>
              </a:extLst>
            </p:cNvPr>
            <p:cNvSpPr/>
            <p:nvPr/>
          </p:nvSpPr>
          <p:spPr>
            <a:xfrm>
              <a:off x="3951842" y="5395553"/>
              <a:ext cx="948575" cy="763855"/>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700"/>
                <a:t>Meeting w/ Sheriff's’ Office for agreements</a:t>
              </a:r>
            </a:p>
          </p:txBody>
        </p:sp>
        <p:sp>
          <p:nvSpPr>
            <p:cNvPr id="29" name="Flowchart: Alternate Process 28">
              <a:extLst>
                <a:ext uri="{FF2B5EF4-FFF2-40B4-BE49-F238E27FC236}">
                  <a16:creationId xmlns:a16="http://schemas.microsoft.com/office/drawing/2014/main" id="{7416A715-C1DC-3DC7-7533-6AB43E9C0C79}"/>
                </a:ext>
              </a:extLst>
            </p:cNvPr>
            <p:cNvSpPr/>
            <p:nvPr/>
          </p:nvSpPr>
          <p:spPr>
            <a:xfrm>
              <a:off x="3965202" y="4566149"/>
              <a:ext cx="1078783" cy="65246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75"/>
                <a:t>Create box w/ info for intake area/business cards</a:t>
              </a:r>
            </a:p>
          </p:txBody>
        </p:sp>
        <p:sp>
          <p:nvSpPr>
            <p:cNvPr id="30" name="Flowchart: Alternate Process 29">
              <a:extLst>
                <a:ext uri="{FF2B5EF4-FFF2-40B4-BE49-F238E27FC236}">
                  <a16:creationId xmlns:a16="http://schemas.microsoft.com/office/drawing/2014/main" id="{A91658E3-620B-B9D7-EF5C-6E52D08854CE}"/>
                </a:ext>
              </a:extLst>
            </p:cNvPr>
            <p:cNvSpPr/>
            <p:nvPr/>
          </p:nvSpPr>
          <p:spPr>
            <a:xfrm>
              <a:off x="4004649" y="2978347"/>
              <a:ext cx="914400" cy="68902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75"/>
                <a:t>Expand menu of resources</a:t>
              </a:r>
              <a:r>
                <a:rPr lang="en-US" sz="675" b="1"/>
                <a:t>*</a:t>
              </a:r>
              <a:r>
                <a:rPr lang="en-US" sz="675"/>
                <a:t> available for referral</a:t>
              </a:r>
            </a:p>
          </p:txBody>
        </p:sp>
        <p:sp>
          <p:nvSpPr>
            <p:cNvPr id="31" name="Flowchart: Alternate Process 30">
              <a:extLst>
                <a:ext uri="{FF2B5EF4-FFF2-40B4-BE49-F238E27FC236}">
                  <a16:creationId xmlns:a16="http://schemas.microsoft.com/office/drawing/2014/main" id="{D969C550-A561-5D20-0978-399F5A6F04C7}"/>
                </a:ext>
              </a:extLst>
            </p:cNvPr>
            <p:cNvSpPr/>
            <p:nvPr/>
          </p:nvSpPr>
          <p:spPr>
            <a:xfrm>
              <a:off x="2977695" y="3609151"/>
              <a:ext cx="914400" cy="6126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00"/>
                <a:t>Make program marketable</a:t>
              </a:r>
            </a:p>
          </p:txBody>
        </p:sp>
        <p:sp>
          <p:nvSpPr>
            <p:cNvPr id="32" name="Flowchart: Alternate Process 31">
              <a:extLst>
                <a:ext uri="{FF2B5EF4-FFF2-40B4-BE49-F238E27FC236}">
                  <a16:creationId xmlns:a16="http://schemas.microsoft.com/office/drawing/2014/main" id="{0ADE5474-724D-5199-16D6-74E258424269}"/>
                </a:ext>
              </a:extLst>
            </p:cNvPr>
            <p:cNvSpPr/>
            <p:nvPr/>
          </p:nvSpPr>
          <p:spPr>
            <a:xfrm>
              <a:off x="3986017" y="1983940"/>
              <a:ext cx="1035767" cy="8511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75"/>
                <a:t>Provide case management to assess needs</a:t>
              </a:r>
            </a:p>
          </p:txBody>
        </p:sp>
        <p:sp>
          <p:nvSpPr>
            <p:cNvPr id="33" name="Flowchart: Alternate Process 32">
              <a:extLst>
                <a:ext uri="{FF2B5EF4-FFF2-40B4-BE49-F238E27FC236}">
                  <a16:creationId xmlns:a16="http://schemas.microsoft.com/office/drawing/2014/main" id="{CEBF42BD-B9DF-2A84-B8BD-0BA92ED6411A}"/>
                </a:ext>
              </a:extLst>
            </p:cNvPr>
            <p:cNvSpPr/>
            <p:nvPr/>
          </p:nvSpPr>
          <p:spPr>
            <a:xfrm>
              <a:off x="3986016" y="3772831"/>
              <a:ext cx="1035767" cy="67059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75"/>
                <a:t>Follow up to ensure connections have been made</a:t>
              </a:r>
            </a:p>
          </p:txBody>
        </p:sp>
        <p:sp>
          <p:nvSpPr>
            <p:cNvPr id="110" name="Flowchart: Alternate Process 109">
              <a:extLst>
                <a:ext uri="{FF2B5EF4-FFF2-40B4-BE49-F238E27FC236}">
                  <a16:creationId xmlns:a16="http://schemas.microsoft.com/office/drawing/2014/main" id="{7BF9843E-5371-65C6-E5CC-643E577A8C21}"/>
                </a:ext>
              </a:extLst>
            </p:cNvPr>
            <p:cNvSpPr/>
            <p:nvPr/>
          </p:nvSpPr>
          <p:spPr>
            <a:xfrm>
              <a:off x="2977696" y="4282196"/>
              <a:ext cx="914400" cy="6126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75"/>
                <a:t>Stay engaged as needs change</a:t>
              </a:r>
            </a:p>
          </p:txBody>
        </p:sp>
        <p:sp>
          <p:nvSpPr>
            <p:cNvPr id="133" name="Flowchart: Alternate Process 132">
              <a:extLst>
                <a:ext uri="{FF2B5EF4-FFF2-40B4-BE49-F238E27FC236}">
                  <a16:creationId xmlns:a16="http://schemas.microsoft.com/office/drawing/2014/main" id="{6D84D759-AF30-7120-001C-25998CC0FCF8}"/>
                </a:ext>
              </a:extLst>
            </p:cNvPr>
            <p:cNvSpPr/>
            <p:nvPr/>
          </p:nvSpPr>
          <p:spPr>
            <a:xfrm>
              <a:off x="2987885" y="1983940"/>
              <a:ext cx="914400" cy="70489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75"/>
                <a:t>Distribute naloxone for post overdose training </a:t>
              </a:r>
            </a:p>
          </p:txBody>
        </p:sp>
      </p:grpSp>
      <p:sp>
        <p:nvSpPr>
          <p:cNvPr id="143" name="Flowchart: Process 142">
            <a:extLst>
              <a:ext uri="{FF2B5EF4-FFF2-40B4-BE49-F238E27FC236}">
                <a16:creationId xmlns:a16="http://schemas.microsoft.com/office/drawing/2014/main" id="{CD146A8C-77DA-A1A8-6F4E-11BED2033A08}"/>
              </a:ext>
            </a:extLst>
          </p:cNvPr>
          <p:cNvSpPr/>
          <p:nvPr/>
        </p:nvSpPr>
        <p:spPr>
          <a:xfrm>
            <a:off x="7270311" y="878057"/>
            <a:ext cx="1511216" cy="272975"/>
          </a:xfrm>
          <a:prstGeom prst="flowChartProcess">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r>
              <a:rPr lang="en-US" sz="1050" b="1"/>
              <a:t>Short Term Outcomes</a:t>
            </a:r>
          </a:p>
        </p:txBody>
      </p:sp>
      <p:sp>
        <p:nvSpPr>
          <p:cNvPr id="145" name="Flowchart: Alternate Process 144">
            <a:extLst>
              <a:ext uri="{FF2B5EF4-FFF2-40B4-BE49-F238E27FC236}">
                <a16:creationId xmlns:a16="http://schemas.microsoft.com/office/drawing/2014/main" id="{FC4DF226-0C26-C20D-7E44-D6381D28AE1B}"/>
              </a:ext>
            </a:extLst>
          </p:cNvPr>
          <p:cNvSpPr/>
          <p:nvPr/>
        </p:nvSpPr>
        <p:spPr>
          <a:xfrm>
            <a:off x="7238699" y="1159753"/>
            <a:ext cx="796952" cy="597928"/>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75"/>
              <a:t>Increase % of re-entry council members who are engaged</a:t>
            </a:r>
          </a:p>
        </p:txBody>
      </p:sp>
      <p:sp>
        <p:nvSpPr>
          <p:cNvPr id="149" name="Flowchart: Alternate Process 148">
            <a:extLst>
              <a:ext uri="{FF2B5EF4-FFF2-40B4-BE49-F238E27FC236}">
                <a16:creationId xmlns:a16="http://schemas.microsoft.com/office/drawing/2014/main" id="{EE8C8E49-47F3-1A88-28E8-5473013338EF}"/>
              </a:ext>
            </a:extLst>
          </p:cNvPr>
          <p:cNvSpPr/>
          <p:nvPr/>
        </p:nvSpPr>
        <p:spPr>
          <a:xfrm>
            <a:off x="7253077" y="3501961"/>
            <a:ext cx="766846" cy="53477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75"/>
              <a:t>Increase % of participants who received naloxone kit</a:t>
            </a:r>
          </a:p>
        </p:txBody>
      </p:sp>
      <p:sp>
        <p:nvSpPr>
          <p:cNvPr id="156" name="Flowchart: Alternate Process 155">
            <a:extLst>
              <a:ext uri="{FF2B5EF4-FFF2-40B4-BE49-F238E27FC236}">
                <a16:creationId xmlns:a16="http://schemas.microsoft.com/office/drawing/2014/main" id="{9CB1188D-D763-818D-8FC0-5257B73CE173}"/>
              </a:ext>
            </a:extLst>
          </p:cNvPr>
          <p:cNvSpPr/>
          <p:nvPr/>
        </p:nvSpPr>
        <p:spPr>
          <a:xfrm>
            <a:off x="7244545" y="1817645"/>
            <a:ext cx="685800" cy="45948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75"/>
              <a:t>Decrease in # of rearrests</a:t>
            </a:r>
          </a:p>
        </p:txBody>
      </p:sp>
      <p:sp>
        <p:nvSpPr>
          <p:cNvPr id="157" name="Flowchart: Alternate Process 156">
            <a:extLst>
              <a:ext uri="{FF2B5EF4-FFF2-40B4-BE49-F238E27FC236}">
                <a16:creationId xmlns:a16="http://schemas.microsoft.com/office/drawing/2014/main" id="{D1BA9C93-918B-B2AF-34E2-E776791CC57C}"/>
              </a:ext>
            </a:extLst>
          </p:cNvPr>
          <p:cNvSpPr/>
          <p:nvPr/>
        </p:nvSpPr>
        <p:spPr>
          <a:xfrm>
            <a:off x="7222970" y="2892229"/>
            <a:ext cx="796953" cy="568682"/>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a:t>Increase % of transitions plans that address ALL needs</a:t>
            </a:r>
          </a:p>
        </p:txBody>
      </p:sp>
      <p:sp>
        <p:nvSpPr>
          <p:cNvPr id="203" name="Flowchart: Alternate Process 202">
            <a:extLst>
              <a:ext uri="{FF2B5EF4-FFF2-40B4-BE49-F238E27FC236}">
                <a16:creationId xmlns:a16="http://schemas.microsoft.com/office/drawing/2014/main" id="{A1B22723-1DD9-6330-9590-1B8759650140}"/>
              </a:ext>
            </a:extLst>
          </p:cNvPr>
          <p:cNvSpPr/>
          <p:nvPr/>
        </p:nvSpPr>
        <p:spPr>
          <a:xfrm>
            <a:off x="7240494" y="4068897"/>
            <a:ext cx="802346" cy="486062"/>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563"/>
              <a:t>Increase % of participants w/ OUD who report stability @ 30/60/90 days</a:t>
            </a:r>
          </a:p>
        </p:txBody>
      </p:sp>
      <p:sp>
        <p:nvSpPr>
          <p:cNvPr id="208" name="Flowchart: Alternate Process 207">
            <a:extLst>
              <a:ext uri="{FF2B5EF4-FFF2-40B4-BE49-F238E27FC236}">
                <a16:creationId xmlns:a16="http://schemas.microsoft.com/office/drawing/2014/main" id="{744C5FB7-F124-1543-17AE-B314E403B62E}"/>
              </a:ext>
            </a:extLst>
          </p:cNvPr>
          <p:cNvSpPr/>
          <p:nvPr/>
        </p:nvSpPr>
        <p:spPr>
          <a:xfrm>
            <a:off x="8105872" y="3113132"/>
            <a:ext cx="802347" cy="586073"/>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38"/>
              <a:t>Increase % of key re-entry partners who report back results of referrals</a:t>
            </a:r>
          </a:p>
        </p:txBody>
      </p:sp>
      <p:sp>
        <p:nvSpPr>
          <p:cNvPr id="209" name="Flowchart: Alternate Process 208">
            <a:extLst>
              <a:ext uri="{FF2B5EF4-FFF2-40B4-BE49-F238E27FC236}">
                <a16:creationId xmlns:a16="http://schemas.microsoft.com/office/drawing/2014/main" id="{A7F4C541-12F3-D217-C2BD-720399058702}"/>
              </a:ext>
            </a:extLst>
          </p:cNvPr>
          <p:cNvSpPr/>
          <p:nvPr/>
        </p:nvSpPr>
        <p:spPr>
          <a:xfrm>
            <a:off x="8111302" y="2456484"/>
            <a:ext cx="759806" cy="57795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75"/>
              <a:t>Increase # of participants w/ OUD using primary care</a:t>
            </a:r>
          </a:p>
        </p:txBody>
      </p:sp>
      <p:sp>
        <p:nvSpPr>
          <p:cNvPr id="210" name="Flowchart: Alternate Process 209">
            <a:extLst>
              <a:ext uri="{FF2B5EF4-FFF2-40B4-BE49-F238E27FC236}">
                <a16:creationId xmlns:a16="http://schemas.microsoft.com/office/drawing/2014/main" id="{824B4E4F-6098-DBC7-A4E2-4BDCAAEA0CC5}"/>
              </a:ext>
            </a:extLst>
          </p:cNvPr>
          <p:cNvSpPr/>
          <p:nvPr/>
        </p:nvSpPr>
        <p:spPr>
          <a:xfrm>
            <a:off x="8083278" y="1196818"/>
            <a:ext cx="849389" cy="599264"/>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75"/>
              <a:t>Increase % of participants who have insurance coverage</a:t>
            </a:r>
          </a:p>
        </p:txBody>
      </p:sp>
      <p:sp>
        <p:nvSpPr>
          <p:cNvPr id="211" name="Flowchart: Alternate Process 210">
            <a:extLst>
              <a:ext uri="{FF2B5EF4-FFF2-40B4-BE49-F238E27FC236}">
                <a16:creationId xmlns:a16="http://schemas.microsoft.com/office/drawing/2014/main" id="{04087CEF-19B3-92DA-26B0-D20083A64EFE}"/>
              </a:ext>
            </a:extLst>
          </p:cNvPr>
          <p:cNvSpPr/>
          <p:nvPr/>
        </p:nvSpPr>
        <p:spPr>
          <a:xfrm>
            <a:off x="8091091" y="1859231"/>
            <a:ext cx="849389" cy="53477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525"/>
              <a:t>Increase % of participants w/ OUD who have referred to employment services</a:t>
            </a:r>
          </a:p>
        </p:txBody>
      </p:sp>
      <p:sp>
        <p:nvSpPr>
          <p:cNvPr id="212" name="Flowchart: Alternate Process 211">
            <a:extLst>
              <a:ext uri="{FF2B5EF4-FFF2-40B4-BE49-F238E27FC236}">
                <a16:creationId xmlns:a16="http://schemas.microsoft.com/office/drawing/2014/main" id="{8792D376-7585-82EF-914A-A80E81F1E5CB}"/>
              </a:ext>
            </a:extLst>
          </p:cNvPr>
          <p:cNvSpPr/>
          <p:nvPr/>
        </p:nvSpPr>
        <p:spPr>
          <a:xfrm>
            <a:off x="7226116" y="2345205"/>
            <a:ext cx="816724" cy="528668"/>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563"/>
              <a:t>Increase % of OUD participants who schedule 1</a:t>
            </a:r>
            <a:r>
              <a:rPr lang="en-US" sz="563" baseline="30000"/>
              <a:t>st</a:t>
            </a:r>
            <a:r>
              <a:rPr lang="en-US" sz="563"/>
              <a:t> appt w/ employment services</a:t>
            </a:r>
          </a:p>
        </p:txBody>
      </p:sp>
      <p:sp>
        <p:nvSpPr>
          <p:cNvPr id="213" name="Flowchart: Process 212">
            <a:extLst>
              <a:ext uri="{FF2B5EF4-FFF2-40B4-BE49-F238E27FC236}">
                <a16:creationId xmlns:a16="http://schemas.microsoft.com/office/drawing/2014/main" id="{25A22665-4D68-3374-80DC-C4BB73585FD0}"/>
              </a:ext>
            </a:extLst>
          </p:cNvPr>
          <p:cNvSpPr/>
          <p:nvPr/>
        </p:nvSpPr>
        <p:spPr>
          <a:xfrm>
            <a:off x="8989006" y="878057"/>
            <a:ext cx="1511216" cy="272975"/>
          </a:xfrm>
          <a:prstGeom prst="flowChartProcess">
            <a:avLst/>
          </a:prstGeom>
        </p:spPr>
        <p:style>
          <a:lnRef idx="2">
            <a:schemeClr val="accent4"/>
          </a:lnRef>
          <a:fillRef idx="1">
            <a:schemeClr val="lt1"/>
          </a:fillRef>
          <a:effectRef idx="0">
            <a:schemeClr val="accent4"/>
          </a:effectRef>
          <a:fontRef idx="minor">
            <a:schemeClr val="dk1"/>
          </a:fontRef>
        </p:style>
        <p:txBody>
          <a:bodyPr lIns="68580" tIns="34290" rIns="68580" bIns="34290" rtlCol="0" anchor="ctr"/>
          <a:lstStyle/>
          <a:p>
            <a:pPr algn="ctr"/>
            <a:r>
              <a:rPr lang="en-US" sz="1050" b="1"/>
              <a:t>Long Term Outcomes</a:t>
            </a:r>
          </a:p>
        </p:txBody>
      </p:sp>
      <p:sp>
        <p:nvSpPr>
          <p:cNvPr id="215" name="Flowchart: Alternate Process 214">
            <a:extLst>
              <a:ext uri="{FF2B5EF4-FFF2-40B4-BE49-F238E27FC236}">
                <a16:creationId xmlns:a16="http://schemas.microsoft.com/office/drawing/2014/main" id="{3140551C-A057-7838-742F-7C67667B9025}"/>
              </a:ext>
            </a:extLst>
          </p:cNvPr>
          <p:cNvSpPr/>
          <p:nvPr/>
        </p:nvSpPr>
        <p:spPr>
          <a:xfrm>
            <a:off x="9401714" y="1325337"/>
            <a:ext cx="685800" cy="459486"/>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675"/>
              <a:t>Reduce recidivism rate</a:t>
            </a:r>
          </a:p>
        </p:txBody>
      </p:sp>
      <p:sp>
        <p:nvSpPr>
          <p:cNvPr id="217" name="Flowchart: Alternate Process 216">
            <a:extLst>
              <a:ext uri="{FF2B5EF4-FFF2-40B4-BE49-F238E27FC236}">
                <a16:creationId xmlns:a16="http://schemas.microsoft.com/office/drawing/2014/main" id="{42B4AAAB-6A44-4FF9-2B10-80A72A5EF9E6}"/>
              </a:ext>
            </a:extLst>
          </p:cNvPr>
          <p:cNvSpPr/>
          <p:nvPr/>
        </p:nvSpPr>
        <p:spPr>
          <a:xfrm>
            <a:off x="9348674" y="1918268"/>
            <a:ext cx="738840" cy="516061"/>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675"/>
              <a:t>Increase Community Education Awareness Acceptance</a:t>
            </a:r>
          </a:p>
        </p:txBody>
      </p:sp>
      <p:sp>
        <p:nvSpPr>
          <p:cNvPr id="218" name="Flowchart: Alternate Process 217">
            <a:extLst>
              <a:ext uri="{FF2B5EF4-FFF2-40B4-BE49-F238E27FC236}">
                <a16:creationId xmlns:a16="http://schemas.microsoft.com/office/drawing/2014/main" id="{FA7FF268-54C6-5854-0FBC-76FA0B947CE1}"/>
              </a:ext>
            </a:extLst>
          </p:cNvPr>
          <p:cNvSpPr/>
          <p:nvPr/>
        </p:nvSpPr>
        <p:spPr>
          <a:xfrm>
            <a:off x="9348674" y="2574948"/>
            <a:ext cx="759806" cy="51606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600"/>
              <a:t>Decrease unemployment rate w/ connection to opportunity</a:t>
            </a:r>
          </a:p>
        </p:txBody>
      </p:sp>
      <p:sp>
        <p:nvSpPr>
          <p:cNvPr id="219" name="Flowchart: Alternate Process 218">
            <a:extLst>
              <a:ext uri="{FF2B5EF4-FFF2-40B4-BE49-F238E27FC236}">
                <a16:creationId xmlns:a16="http://schemas.microsoft.com/office/drawing/2014/main" id="{CA857DD7-B57B-7FEE-C042-5308FEE188E0}"/>
              </a:ext>
            </a:extLst>
          </p:cNvPr>
          <p:cNvSpPr/>
          <p:nvPr/>
        </p:nvSpPr>
        <p:spPr>
          <a:xfrm>
            <a:off x="9293551" y="4128860"/>
            <a:ext cx="802347" cy="453504"/>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675"/>
              <a:t>Reduce overdose death</a:t>
            </a:r>
          </a:p>
        </p:txBody>
      </p:sp>
      <p:sp>
        <p:nvSpPr>
          <p:cNvPr id="220" name="Flowchart: Alternate Process 219">
            <a:extLst>
              <a:ext uri="{FF2B5EF4-FFF2-40B4-BE49-F238E27FC236}">
                <a16:creationId xmlns:a16="http://schemas.microsoft.com/office/drawing/2014/main" id="{D5093166-4D29-4C85-2EF7-A267B0EED6CB}"/>
              </a:ext>
            </a:extLst>
          </p:cNvPr>
          <p:cNvSpPr/>
          <p:nvPr/>
        </p:nvSpPr>
        <p:spPr>
          <a:xfrm>
            <a:off x="9293551" y="3337289"/>
            <a:ext cx="802347" cy="612473"/>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600"/>
              <a:t>Increase physical + mental health conditions w/ connection to services</a:t>
            </a:r>
          </a:p>
        </p:txBody>
      </p:sp>
      <p:sp>
        <p:nvSpPr>
          <p:cNvPr id="221" name="Rectangle: Rounded Corners 220">
            <a:extLst>
              <a:ext uri="{FF2B5EF4-FFF2-40B4-BE49-F238E27FC236}">
                <a16:creationId xmlns:a16="http://schemas.microsoft.com/office/drawing/2014/main" id="{D5ED11C9-EFDE-0B18-34FB-72C807CBFCA9}"/>
              </a:ext>
            </a:extLst>
          </p:cNvPr>
          <p:cNvSpPr/>
          <p:nvPr/>
        </p:nvSpPr>
        <p:spPr>
          <a:xfrm>
            <a:off x="7553287" y="5271213"/>
            <a:ext cx="2996220" cy="12373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a:t>Through collaboration with local agencies, faith-based organizations, and employers, Yadkin County is committed to fostering second chances, restoring dignity, and empowering every individual to build a productive, purpose-driven life.</a:t>
            </a:r>
          </a:p>
        </p:txBody>
      </p:sp>
      <p:sp>
        <p:nvSpPr>
          <p:cNvPr id="175" name="Rectangle: Rounded Corners 174">
            <a:extLst>
              <a:ext uri="{FF2B5EF4-FFF2-40B4-BE49-F238E27FC236}">
                <a16:creationId xmlns:a16="http://schemas.microsoft.com/office/drawing/2014/main" id="{EA2B25CF-8516-1C31-4AB7-9BDBEF5AF421}"/>
              </a:ext>
            </a:extLst>
          </p:cNvPr>
          <p:cNvSpPr/>
          <p:nvPr/>
        </p:nvSpPr>
        <p:spPr>
          <a:xfrm>
            <a:off x="1728776" y="5888781"/>
            <a:ext cx="2996220" cy="6134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a:t>Yadkin County Team</a:t>
            </a:r>
          </a:p>
        </p:txBody>
      </p:sp>
      <p:sp>
        <p:nvSpPr>
          <p:cNvPr id="3" name="Flowchart: Alternate Process 2">
            <a:extLst>
              <a:ext uri="{FF2B5EF4-FFF2-40B4-BE49-F238E27FC236}">
                <a16:creationId xmlns:a16="http://schemas.microsoft.com/office/drawing/2014/main" id="{57C0B183-77B6-1755-4FB7-6CFF1B76D68C}"/>
              </a:ext>
            </a:extLst>
          </p:cNvPr>
          <p:cNvSpPr/>
          <p:nvPr/>
        </p:nvSpPr>
        <p:spPr>
          <a:xfrm>
            <a:off x="3713838" y="4582364"/>
            <a:ext cx="711431" cy="123919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75" b="1"/>
              <a:t>*</a:t>
            </a:r>
            <a:r>
              <a:rPr lang="en-US" sz="675"/>
              <a:t>menu of resources to include: OUD/SUD and mental health assessment and treatment, housing, health insurance</a:t>
            </a:r>
          </a:p>
        </p:txBody>
      </p:sp>
    </p:spTree>
    <p:extLst>
      <p:ext uri="{BB962C8B-B14F-4D97-AF65-F5344CB8AC3E}">
        <p14:creationId xmlns:p14="http://schemas.microsoft.com/office/powerpoint/2010/main" val="136275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76B5F1-6B7E-4D11-A917-5E2A2C336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526" y="1063710"/>
            <a:ext cx="5698949" cy="5270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620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FB318-C52D-16FB-9612-AC240798F259}"/>
              </a:ext>
            </a:extLst>
          </p:cNvPr>
          <p:cNvSpPr>
            <a:spLocks noGrp="1"/>
          </p:cNvSpPr>
          <p:nvPr>
            <p:ph type="body" sz="quarter" idx="10"/>
          </p:nvPr>
        </p:nvSpPr>
        <p:spPr/>
        <p:txBody>
          <a:bodyPr anchor="ctr"/>
          <a:lstStyle/>
          <a:p>
            <a:r>
              <a:rPr lang="en-US" b="0"/>
              <a:t>Inclusion of pre-trial release coordinator position in our current local spending authorization resolution.</a:t>
            </a:r>
            <a:br>
              <a:rPr lang="en-US" b="0"/>
            </a:br>
            <a:endParaRPr lang="en-US" b="0"/>
          </a:p>
          <a:p>
            <a:r>
              <a:rPr lang="en-US" b="0"/>
              <a:t>Positive discussion of connection to peer support services with Sheriff’s Office.</a:t>
            </a:r>
            <a:br>
              <a:rPr lang="en-US" b="0"/>
            </a:br>
            <a:endParaRPr lang="en-US" b="0"/>
          </a:p>
          <a:p>
            <a:r>
              <a:rPr lang="en-US" b="0"/>
              <a:t>We are excited to see our vision begin coming to life through the intentional steps that we are making with our Sheriff’s Office to provide services to individuals who are justice-involved.</a:t>
            </a:r>
          </a:p>
        </p:txBody>
      </p:sp>
      <p:sp>
        <p:nvSpPr>
          <p:cNvPr id="4" name="Title 3">
            <a:extLst>
              <a:ext uri="{FF2B5EF4-FFF2-40B4-BE49-F238E27FC236}">
                <a16:creationId xmlns:a16="http://schemas.microsoft.com/office/drawing/2014/main" id="{BF08FC57-D7BF-8025-A982-88B88C1D528C}"/>
              </a:ext>
            </a:extLst>
          </p:cNvPr>
          <p:cNvSpPr>
            <a:spLocks noGrp="1"/>
          </p:cNvSpPr>
          <p:nvPr>
            <p:ph type="title"/>
          </p:nvPr>
        </p:nvSpPr>
        <p:spPr/>
        <p:txBody>
          <a:bodyPr/>
          <a:lstStyle/>
          <a:p>
            <a:r>
              <a:rPr lang="en-US"/>
              <a:t>Celebrating Progress and Looking Ahead</a:t>
            </a:r>
          </a:p>
        </p:txBody>
      </p:sp>
    </p:spTree>
    <p:extLst>
      <p:ext uri="{BB962C8B-B14F-4D97-AF65-F5344CB8AC3E}">
        <p14:creationId xmlns:p14="http://schemas.microsoft.com/office/powerpoint/2010/main" val="586271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236A8-BF1E-4ABB-4248-3683B92A6ED5}"/>
              </a:ext>
            </a:extLst>
          </p:cNvPr>
          <p:cNvSpPr>
            <a:spLocks noGrp="1"/>
          </p:cNvSpPr>
          <p:nvPr>
            <p:ph type="body" sz="quarter" idx="10"/>
          </p:nvPr>
        </p:nvSpPr>
        <p:spPr>
          <a:xfrm>
            <a:off x="4292597" y="1640986"/>
            <a:ext cx="5774267" cy="1377991"/>
          </a:xfrm>
        </p:spPr>
        <p:txBody>
          <a:bodyPr/>
          <a:lstStyle/>
          <a:p>
            <a:r>
              <a:rPr lang="en-US" dirty="0">
                <a:latin typeface="Arial"/>
                <a:cs typeface="Arial"/>
              </a:rPr>
              <a:t>Diversion Programs in the State</a:t>
            </a:r>
          </a:p>
        </p:txBody>
      </p:sp>
      <p:sp>
        <p:nvSpPr>
          <p:cNvPr id="3" name="Text Placeholder 2">
            <a:extLst>
              <a:ext uri="{FF2B5EF4-FFF2-40B4-BE49-F238E27FC236}">
                <a16:creationId xmlns:a16="http://schemas.microsoft.com/office/drawing/2014/main" id="{F86D04FA-67F0-EF28-E481-CDABC69E5F53}"/>
              </a:ext>
            </a:extLst>
          </p:cNvPr>
          <p:cNvSpPr>
            <a:spLocks noGrp="1"/>
          </p:cNvSpPr>
          <p:nvPr>
            <p:ph type="body" sz="quarter" idx="11"/>
          </p:nvPr>
        </p:nvSpPr>
        <p:spPr>
          <a:xfrm>
            <a:off x="4292596" y="3276386"/>
            <a:ext cx="6239217" cy="2138334"/>
          </a:xfrm>
        </p:spPr>
        <p:txBody>
          <a:bodyPr/>
          <a:lstStyle/>
          <a:p>
            <a:r>
              <a:rPr lang="en-US" dirty="0">
                <a:latin typeface="Arial"/>
                <a:cs typeface="Arial"/>
              </a:rPr>
              <a:t>Lars Paul</a:t>
            </a:r>
          </a:p>
          <a:p>
            <a:r>
              <a:rPr lang="en-US" sz="1600" b="0" i="1" dirty="0">
                <a:latin typeface="Arial"/>
                <a:cs typeface="Arial"/>
              </a:rPr>
              <a:t>Law Enforcement Program Manager, NC Harm Reduction Coalition</a:t>
            </a:r>
          </a:p>
          <a:p>
            <a:r>
              <a:rPr lang="en-US" sz="1600" b="0" i="1" dirty="0">
                <a:latin typeface="Arial"/>
                <a:cs typeface="Arial"/>
              </a:rPr>
              <a:t>Retired Captain, Fayetteville Police Department</a:t>
            </a:r>
          </a:p>
          <a:p>
            <a:endParaRPr lang="en-US" dirty="0">
              <a:latin typeface="Arial"/>
              <a:cs typeface="Arial"/>
            </a:endParaRPr>
          </a:p>
          <a:p>
            <a:r>
              <a:rPr lang="en-US" dirty="0">
                <a:latin typeface="Arial"/>
                <a:cs typeface="Arial"/>
              </a:rPr>
              <a:t>Andrea Des Marais, MPH</a:t>
            </a:r>
            <a:br>
              <a:rPr lang="en-US" dirty="0">
                <a:latin typeface="Arial"/>
                <a:cs typeface="Arial"/>
              </a:rPr>
            </a:br>
            <a:r>
              <a:rPr lang="en-US" sz="1600" b="0" i="1" dirty="0">
                <a:latin typeface="Arial"/>
                <a:cs typeface="Arial"/>
              </a:rPr>
              <a:t>Senior Health Programs Manager, NC Association of County Commissioners</a:t>
            </a:r>
          </a:p>
          <a:p>
            <a:r>
              <a:rPr lang="en-US" sz="1600" b="0" i="1" dirty="0">
                <a:latin typeface="Arial"/>
                <a:cs typeface="Arial"/>
              </a:rPr>
              <a:t>Program Manager, NC Technical Assistance Center</a:t>
            </a:r>
          </a:p>
        </p:txBody>
      </p:sp>
      <p:sp>
        <p:nvSpPr>
          <p:cNvPr id="4" name="Text Placeholder 3">
            <a:extLst>
              <a:ext uri="{FF2B5EF4-FFF2-40B4-BE49-F238E27FC236}">
                <a16:creationId xmlns:a16="http://schemas.microsoft.com/office/drawing/2014/main" id="{CE71E0AA-E4EE-C783-8B15-941607520693}"/>
              </a:ext>
            </a:extLst>
          </p:cNvPr>
          <p:cNvSpPr>
            <a:spLocks noGrp="1"/>
          </p:cNvSpPr>
          <p:nvPr>
            <p:ph type="body" sz="quarter" idx="12"/>
          </p:nvPr>
        </p:nvSpPr>
        <p:spPr>
          <a:xfrm>
            <a:off x="4292596" y="5775650"/>
            <a:ext cx="5774267" cy="488226"/>
          </a:xfrm>
        </p:spPr>
        <p:txBody>
          <a:bodyPr/>
          <a:lstStyle/>
          <a:p>
            <a:r>
              <a:rPr lang="en-US">
                <a:latin typeface="Arial"/>
                <a:cs typeface="Arial"/>
              </a:rPr>
              <a:t>March 27, 2026</a:t>
            </a:r>
            <a:endParaRPr lang="en-US"/>
          </a:p>
        </p:txBody>
      </p:sp>
      <p:pic>
        <p:nvPicPr>
          <p:cNvPr id="5" name="Picture 4">
            <a:extLst>
              <a:ext uri="{FF2B5EF4-FFF2-40B4-BE49-F238E27FC236}">
                <a16:creationId xmlns:a16="http://schemas.microsoft.com/office/drawing/2014/main" id="{C683AC3D-B775-EFB4-4130-67FECB08A52C}"/>
              </a:ext>
            </a:extLst>
          </p:cNvPr>
          <p:cNvPicPr>
            <a:picLocks noChangeAspect="1"/>
          </p:cNvPicPr>
          <p:nvPr/>
        </p:nvPicPr>
        <p:blipFill rotWithShape="1">
          <a:blip r:embed="rId3"/>
          <a:srcRect l="3679" t="1875" r="3960" b="3507"/>
          <a:stretch/>
        </p:blipFill>
        <p:spPr>
          <a:xfrm>
            <a:off x="2587087" y="3822959"/>
            <a:ext cx="1299177" cy="1296198"/>
          </a:xfrm>
          <a:prstGeom prst="ellipse">
            <a:avLst/>
          </a:prstGeom>
        </p:spPr>
      </p:pic>
    </p:spTree>
    <p:extLst>
      <p:ext uri="{BB962C8B-B14F-4D97-AF65-F5344CB8AC3E}">
        <p14:creationId xmlns:p14="http://schemas.microsoft.com/office/powerpoint/2010/main" val="436233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CA2A45-ABD8-A298-DFFF-7374F2425E5B}"/>
              </a:ext>
            </a:extLst>
          </p:cNvPr>
          <p:cNvSpPr>
            <a:spLocks noGrp="1"/>
          </p:cNvSpPr>
          <p:nvPr>
            <p:ph type="body" sz="quarter" idx="10"/>
          </p:nvPr>
        </p:nvSpPr>
        <p:spPr/>
        <p:txBody>
          <a:bodyPr/>
          <a:lstStyle/>
          <a:p>
            <a:pPr marL="0" indent="0">
              <a:buNone/>
            </a:pPr>
            <a:r>
              <a:rPr lang="en-US" sz="2400">
                <a:solidFill>
                  <a:srgbClr val="799C63"/>
                </a:solidFill>
                <a:latin typeface="+mn-lt"/>
                <a:ea typeface="Verdana" panose="020B0604030504040204" pitchFamily="34" charset="0"/>
                <a:cs typeface="Verdana" panose="020B0604030504040204" pitchFamily="34" charset="0"/>
              </a:rPr>
              <a:t>The What and Why of Diversion</a:t>
            </a:r>
          </a:p>
          <a:p>
            <a:pPr marL="342900" indent="-342900"/>
            <a:r>
              <a:rPr lang="en-US" sz="2000" b="0">
                <a:latin typeface="+mn-lt"/>
                <a:ea typeface="Verdana" panose="020B0604030504040204" pitchFamily="34" charset="0"/>
              </a:rPr>
              <a:t>Opportunities for intervention</a:t>
            </a:r>
          </a:p>
          <a:p>
            <a:pPr marL="342900" indent="-342900"/>
            <a:r>
              <a:rPr lang="en-US" sz="2000" b="0">
                <a:latin typeface="+mn-lt"/>
                <a:ea typeface="Verdana" panose="020B0604030504040204" pitchFamily="34" charset="0"/>
              </a:rPr>
              <a:t>Reasons </a:t>
            </a:r>
            <a:r>
              <a:rPr lang="en-US" sz="2000" b="0">
                <a:latin typeface="+mn-lt"/>
                <a:ea typeface="Verdana" panose="020B0604030504040204" pitchFamily="34" charset="0"/>
                <a:cs typeface="Verdana" panose="020B0604030504040204" pitchFamily="34" charset="0"/>
              </a:rPr>
              <a:t>for implementing a program</a:t>
            </a:r>
            <a:endParaRPr lang="en-US" sz="2400">
              <a:solidFill>
                <a:srgbClr val="799C63"/>
              </a:solidFill>
              <a:latin typeface="+mn-lt"/>
              <a:ea typeface="Verdana" panose="020B0604030504040204" pitchFamily="34" charset="0"/>
              <a:cs typeface="Verdana" panose="020B0604030504040204" pitchFamily="34" charset="0"/>
            </a:endParaRPr>
          </a:p>
          <a:p>
            <a:pPr marL="0" indent="0">
              <a:buNone/>
            </a:pPr>
            <a:r>
              <a:rPr lang="en-US" sz="2300">
                <a:solidFill>
                  <a:srgbClr val="799C63"/>
                </a:solidFill>
                <a:ea typeface="Verdana" panose="020B0604030504040204" pitchFamily="34" charset="0"/>
                <a:cs typeface="Verdana" panose="020B0604030504040204" pitchFamily="34" charset="0"/>
              </a:rPr>
              <a:t>How Programs Work</a:t>
            </a:r>
            <a:endParaRPr lang="en-US" sz="2400" b="0">
              <a:latin typeface="+mn-lt"/>
              <a:ea typeface="Verdana" panose="020B0604030504040204" pitchFamily="34" charset="0"/>
              <a:cs typeface="Verdana" panose="020B0604030504040204" pitchFamily="34" charset="0"/>
            </a:endParaRPr>
          </a:p>
          <a:p>
            <a:pPr marL="342900" indent="-342900"/>
            <a:r>
              <a:rPr lang="en-US" sz="2000" b="0">
                <a:latin typeface="+mn-lt"/>
                <a:ea typeface="Verdana" panose="020B0604030504040204" pitchFamily="34" charset="0"/>
                <a:cs typeface="Verdana" panose="020B0604030504040204" pitchFamily="34" charset="0"/>
              </a:rPr>
              <a:t>The basics</a:t>
            </a:r>
          </a:p>
          <a:p>
            <a:pPr marL="342900" indent="-342900"/>
            <a:r>
              <a:rPr lang="en-US" sz="2000" b="0">
                <a:latin typeface="+mn-lt"/>
                <a:ea typeface="Verdana" panose="020B0604030504040204" pitchFamily="34" charset="0"/>
                <a:cs typeface="Verdana" panose="020B0604030504040204" pitchFamily="34" charset="0"/>
              </a:rPr>
              <a:t>Adapting programs for your community</a:t>
            </a:r>
          </a:p>
          <a:p>
            <a:pPr marL="0" indent="0">
              <a:buNone/>
            </a:pPr>
            <a:r>
              <a:rPr lang="en-US" sz="2400">
                <a:solidFill>
                  <a:srgbClr val="799C63"/>
                </a:solidFill>
                <a:ea typeface="Verdana" panose="020B0604030504040204" pitchFamily="34" charset="0"/>
                <a:cs typeface="Verdana" panose="020B0604030504040204" pitchFamily="34" charset="0"/>
              </a:rPr>
              <a:t>NC Program Successes</a:t>
            </a:r>
            <a:endParaRPr lang="en-US" sz="2400">
              <a:solidFill>
                <a:srgbClr val="799C63"/>
              </a:solidFill>
              <a:latin typeface="+mn-lt"/>
              <a:ea typeface="Verdana" panose="020B0604030504040204" pitchFamily="34" charset="0"/>
            </a:endParaRPr>
          </a:p>
          <a:p>
            <a:pPr marL="0" indent="0">
              <a:buNone/>
            </a:pPr>
            <a:r>
              <a:rPr lang="en-US" sz="2400">
                <a:solidFill>
                  <a:srgbClr val="799C63"/>
                </a:solidFill>
                <a:ea typeface="Verdana" panose="020B0604030504040204" pitchFamily="34" charset="0"/>
              </a:rPr>
              <a:t>How to Get Started</a:t>
            </a:r>
            <a:endParaRPr lang="en-US" sz="2400" b="0">
              <a:latin typeface="+mn-lt"/>
              <a:ea typeface="Verdana" panose="020B0604030504040204" pitchFamily="34" charset="0"/>
            </a:endParaRPr>
          </a:p>
          <a:p>
            <a:endParaRPr lang="en-US" sz="2400">
              <a:solidFill>
                <a:srgbClr val="799C63"/>
              </a:solidFill>
              <a:latin typeface="+mn-lt"/>
              <a:ea typeface="Verdana" panose="020B0604030504040204" pitchFamily="34" charset="0"/>
            </a:endParaRPr>
          </a:p>
        </p:txBody>
      </p:sp>
      <p:sp>
        <p:nvSpPr>
          <p:cNvPr id="5" name="Text Placeholder 4">
            <a:extLst>
              <a:ext uri="{FF2B5EF4-FFF2-40B4-BE49-F238E27FC236}">
                <a16:creationId xmlns:a16="http://schemas.microsoft.com/office/drawing/2014/main" id="{BB6B9DE5-1B11-A6E5-A442-7C8377446281}"/>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2661D7F2-3E0D-9C45-B63C-B40A3E408ADC}"/>
              </a:ext>
            </a:extLst>
          </p:cNvPr>
          <p:cNvSpPr>
            <a:spLocks noGrp="1"/>
          </p:cNvSpPr>
          <p:nvPr>
            <p:ph type="title"/>
          </p:nvPr>
        </p:nvSpPr>
        <p:spPr/>
        <p:txBody>
          <a:bodyPr>
            <a:normAutofit/>
          </a:bodyPr>
          <a:lstStyle/>
          <a:p>
            <a:r>
              <a:rPr lang="en-US" sz="3000">
                <a:latin typeface="+mn-lt"/>
              </a:rPr>
              <a:t>Session Overview</a:t>
            </a:r>
          </a:p>
        </p:txBody>
      </p:sp>
      <p:cxnSp>
        <p:nvCxnSpPr>
          <p:cNvPr id="11" name="Straight Connector 10">
            <a:extLst>
              <a:ext uri="{FF2B5EF4-FFF2-40B4-BE49-F238E27FC236}">
                <a16:creationId xmlns:a16="http://schemas.microsoft.com/office/drawing/2014/main" id="{858B6653-A4AB-754C-B9BC-3BF1BC6F32BD}"/>
              </a:ext>
            </a:extLst>
          </p:cNvPr>
          <p:cNvCxnSpPr/>
          <p:nvPr/>
        </p:nvCxnSpPr>
        <p:spPr>
          <a:xfrm>
            <a:off x="1524000" y="1832621"/>
            <a:ext cx="9144000" cy="0"/>
          </a:xfrm>
          <a:prstGeom prst="line">
            <a:avLst/>
          </a:prstGeom>
          <a:ln w="9525">
            <a:solidFill>
              <a:srgbClr val="799C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30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EA44B-D5A6-236E-7961-907C2BF35E0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F99BC088-D874-DBEE-6F79-28EC7953986F}"/>
              </a:ext>
            </a:extLst>
          </p:cNvPr>
          <p:cNvSpPr>
            <a:spLocks noGrp="1"/>
          </p:cNvSpPr>
          <p:nvPr>
            <p:ph type="body" sz="quarter" idx="11"/>
          </p:nvPr>
        </p:nvSpPr>
        <p:spPr/>
        <p:txBody>
          <a:bodyPr/>
          <a:lstStyle/>
          <a:p>
            <a:endParaRPr lang="en-US"/>
          </a:p>
        </p:txBody>
      </p:sp>
      <p:sp>
        <p:nvSpPr>
          <p:cNvPr id="11" name="Title 10">
            <a:extLst>
              <a:ext uri="{FF2B5EF4-FFF2-40B4-BE49-F238E27FC236}">
                <a16:creationId xmlns:a16="http://schemas.microsoft.com/office/drawing/2014/main" id="{B4017A88-0860-9F3A-3157-9DB8FAFAD1E7}"/>
              </a:ext>
            </a:extLst>
          </p:cNvPr>
          <p:cNvSpPr>
            <a:spLocks noGrp="1"/>
          </p:cNvSpPr>
          <p:nvPr>
            <p:ph type="title"/>
          </p:nvPr>
        </p:nvSpPr>
        <p:spPr>
          <a:xfrm>
            <a:off x="2477589" y="3286016"/>
            <a:ext cx="7912115" cy="548640"/>
          </a:xfrm>
        </p:spPr>
        <p:txBody>
          <a:bodyPr/>
          <a:lstStyle/>
          <a:p>
            <a:r>
              <a:rPr lang="en-US" sz="3200"/>
              <a:t>The What and Why of Diversion</a:t>
            </a:r>
          </a:p>
        </p:txBody>
      </p:sp>
    </p:spTree>
    <p:extLst>
      <p:ext uri="{BB962C8B-B14F-4D97-AF65-F5344CB8AC3E}">
        <p14:creationId xmlns:p14="http://schemas.microsoft.com/office/powerpoint/2010/main" val="192727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8E33D-C4C3-69F5-6438-92FE154F93E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EEAE9AA-4725-3E47-006E-C0B03C1AA834}"/>
              </a:ext>
            </a:extLst>
          </p:cNvPr>
          <p:cNvSpPr>
            <a:spLocks noGrp="1"/>
          </p:cNvSpPr>
          <p:nvPr>
            <p:ph type="body" sz="quarter" idx="10"/>
          </p:nvPr>
        </p:nvSpPr>
        <p:spPr>
          <a:xfrm>
            <a:off x="1826150" y="2000596"/>
            <a:ext cx="8563554" cy="4142629"/>
          </a:xfrm>
        </p:spPr>
        <p:txBody>
          <a:bodyPr>
            <a:normAutofit/>
          </a:bodyPr>
          <a:lstStyle/>
          <a:p>
            <a:r>
              <a:rPr lang="en-US" sz="2000">
                <a:latin typeface="+mn-lt"/>
                <a:ea typeface="Verdana" panose="020B0604030504040204" pitchFamily="34" charset="0"/>
              </a:rPr>
              <a:t>Alternative to repeated/increasing exposure to the legal system</a:t>
            </a:r>
          </a:p>
          <a:p>
            <a:r>
              <a:rPr lang="en-US" sz="2000">
                <a:latin typeface="+mn-lt"/>
                <a:ea typeface="Verdana" panose="020B0604030504040204" pitchFamily="34" charset="0"/>
              </a:rPr>
              <a:t>Collaboration between justice system and community-based services</a:t>
            </a:r>
          </a:p>
          <a:p>
            <a:pPr lvl="1"/>
            <a:r>
              <a:rPr lang="en-US" sz="2000" b="0">
                <a:latin typeface="+mn-lt"/>
                <a:ea typeface="Verdana" panose="020B0604030504040204" pitchFamily="34" charset="0"/>
              </a:rPr>
              <a:t>Intensive case management and linkage to services to address underlying issues that may lead to law enforcement interaction</a:t>
            </a:r>
          </a:p>
          <a:p>
            <a:r>
              <a:rPr lang="en-US" sz="2000">
                <a:latin typeface="+mn-lt"/>
                <a:ea typeface="Verdana" panose="020B0604030504040204" pitchFamily="34" charset="0"/>
              </a:rPr>
              <a:t>Can occur at different points of interaction with the legal system</a:t>
            </a:r>
          </a:p>
        </p:txBody>
      </p:sp>
      <p:sp>
        <p:nvSpPr>
          <p:cNvPr id="2" name="Title 1">
            <a:extLst>
              <a:ext uri="{FF2B5EF4-FFF2-40B4-BE49-F238E27FC236}">
                <a16:creationId xmlns:a16="http://schemas.microsoft.com/office/drawing/2014/main" id="{B379F6EE-A876-D9AB-2673-C5EF4B1CDACE}"/>
              </a:ext>
            </a:extLst>
          </p:cNvPr>
          <p:cNvSpPr>
            <a:spLocks noGrp="1"/>
          </p:cNvSpPr>
          <p:nvPr>
            <p:ph type="title"/>
          </p:nvPr>
        </p:nvSpPr>
        <p:spPr/>
        <p:txBody>
          <a:bodyPr>
            <a:normAutofit/>
          </a:bodyPr>
          <a:lstStyle/>
          <a:p>
            <a:r>
              <a:rPr lang="en-US" sz="3000">
                <a:latin typeface="+mn-lt"/>
              </a:rPr>
              <a:t>What is Diversion?</a:t>
            </a:r>
          </a:p>
        </p:txBody>
      </p:sp>
      <p:cxnSp>
        <p:nvCxnSpPr>
          <p:cNvPr id="11" name="Straight Connector 10">
            <a:extLst>
              <a:ext uri="{FF2B5EF4-FFF2-40B4-BE49-F238E27FC236}">
                <a16:creationId xmlns:a16="http://schemas.microsoft.com/office/drawing/2014/main" id="{DD47609E-520F-3AB1-C8D4-C28B2078D3ED}"/>
              </a:ext>
            </a:extLst>
          </p:cNvPr>
          <p:cNvCxnSpPr/>
          <p:nvPr/>
        </p:nvCxnSpPr>
        <p:spPr>
          <a:xfrm>
            <a:off x="1524000" y="1832621"/>
            <a:ext cx="9144000" cy="0"/>
          </a:xfrm>
          <a:prstGeom prst="line">
            <a:avLst/>
          </a:prstGeom>
          <a:ln w="9525">
            <a:solidFill>
              <a:srgbClr val="799C63"/>
            </a:solidFill>
          </a:ln>
        </p:spPr>
        <p:style>
          <a:lnRef idx="1">
            <a:schemeClr val="accent1"/>
          </a:lnRef>
          <a:fillRef idx="0">
            <a:schemeClr val="accent1"/>
          </a:fillRef>
          <a:effectRef idx="0">
            <a:schemeClr val="accent1"/>
          </a:effectRef>
          <a:fontRef idx="minor">
            <a:schemeClr val="tx1"/>
          </a:fontRef>
        </p:style>
      </p:cxnSp>
      <p:pic>
        <p:nvPicPr>
          <p:cNvPr id="2050" name="Picture 2" descr="Download Detour, Sign, Warning. Royalty-Free Vector Graphic - Pixabay">
            <a:extLst>
              <a:ext uri="{FF2B5EF4-FFF2-40B4-BE49-F238E27FC236}">
                <a16:creationId xmlns:a16="http://schemas.microsoft.com/office/drawing/2014/main" id="{2B66EED3-26FB-CADA-A793-F24B81287A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537" y="4663340"/>
            <a:ext cx="2959769" cy="147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68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08E6B-4B12-F9B1-9767-4C97297C0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E75E6-9397-83C8-894F-5D7365366EDC}"/>
              </a:ext>
            </a:extLst>
          </p:cNvPr>
          <p:cNvSpPr>
            <a:spLocks noGrp="1"/>
          </p:cNvSpPr>
          <p:nvPr>
            <p:ph type="title"/>
          </p:nvPr>
        </p:nvSpPr>
        <p:spPr>
          <a:xfrm>
            <a:off x="1847032" y="1593304"/>
            <a:ext cx="3208199" cy="1848107"/>
          </a:xfrm>
        </p:spPr>
        <p:txBody>
          <a:bodyPr>
            <a:normAutofit/>
          </a:bodyPr>
          <a:lstStyle/>
          <a:p>
            <a:r>
              <a:rPr lang="en-US">
                <a:latin typeface="+mn-lt"/>
              </a:rPr>
              <a:t>Legal System Involvement &amp; Opportunities to Break the Cycle</a:t>
            </a:r>
          </a:p>
        </p:txBody>
      </p:sp>
      <p:grpSp>
        <p:nvGrpSpPr>
          <p:cNvPr id="14" name="Group 13">
            <a:extLst>
              <a:ext uri="{FF2B5EF4-FFF2-40B4-BE49-F238E27FC236}">
                <a16:creationId xmlns:a16="http://schemas.microsoft.com/office/drawing/2014/main" id="{FFD76271-BFCA-5B15-F0B1-673FC3FE7BB2}"/>
              </a:ext>
            </a:extLst>
          </p:cNvPr>
          <p:cNvGrpSpPr/>
          <p:nvPr/>
        </p:nvGrpSpPr>
        <p:grpSpPr>
          <a:xfrm>
            <a:off x="3485753" y="1825267"/>
            <a:ext cx="7024823" cy="4064000"/>
            <a:chOff x="2032000" y="1290689"/>
            <a:chExt cx="9366430" cy="5418667"/>
          </a:xfrm>
        </p:grpSpPr>
        <p:graphicFrame>
          <p:nvGraphicFramePr>
            <p:cNvPr id="8" name="Diagram 7">
              <a:extLst>
                <a:ext uri="{FF2B5EF4-FFF2-40B4-BE49-F238E27FC236}">
                  <a16:creationId xmlns:a16="http://schemas.microsoft.com/office/drawing/2014/main" id="{925C92E2-AB7E-DD3E-ED34-51D33BC67EE6}"/>
                </a:ext>
              </a:extLst>
            </p:cNvPr>
            <p:cNvGraphicFramePr/>
            <p:nvPr/>
          </p:nvGraphicFramePr>
          <p:xfrm>
            <a:off x="2032000" y="1290689"/>
            <a:ext cx="936643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3797474F-10BB-2864-D76B-E9B535E5FCE3}"/>
                </a:ext>
              </a:extLst>
            </p:cNvPr>
            <p:cNvSpPr txBox="1"/>
            <p:nvPr/>
          </p:nvSpPr>
          <p:spPr>
            <a:xfrm>
              <a:off x="6166381" y="1565656"/>
              <a:ext cx="951893" cy="400109"/>
            </a:xfrm>
            <a:prstGeom prst="rect">
              <a:avLst/>
            </a:prstGeom>
            <a:noFill/>
          </p:spPr>
          <p:txBody>
            <a:bodyPr wrap="square" rtlCol="0">
              <a:spAutoFit/>
            </a:bodyPr>
            <a:lstStyle/>
            <a:p>
              <a:r>
                <a:rPr lang="en-US" sz="1350"/>
                <a:t>Arrest</a:t>
              </a:r>
            </a:p>
          </p:txBody>
        </p:sp>
      </p:grpSp>
      <p:sp>
        <p:nvSpPr>
          <p:cNvPr id="9" name="Arrow: Right 8">
            <a:extLst>
              <a:ext uri="{FF2B5EF4-FFF2-40B4-BE49-F238E27FC236}">
                <a16:creationId xmlns:a16="http://schemas.microsoft.com/office/drawing/2014/main" id="{018C2DE4-B457-3CF3-7B65-0E85722C442E}"/>
              </a:ext>
            </a:extLst>
          </p:cNvPr>
          <p:cNvSpPr/>
          <p:nvPr/>
        </p:nvSpPr>
        <p:spPr>
          <a:xfrm flipH="1">
            <a:off x="8766686" y="3621816"/>
            <a:ext cx="1786689" cy="478256"/>
          </a:xfrm>
          <a:prstGeom prst="rightArrow">
            <a:avLst/>
          </a:prstGeom>
          <a:solidFill>
            <a:schemeClr val="accent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350"/>
              <a:t>Recovery Courts</a:t>
            </a:r>
          </a:p>
        </p:txBody>
      </p:sp>
      <p:sp>
        <p:nvSpPr>
          <p:cNvPr id="10" name="Arrow: Right 9">
            <a:extLst>
              <a:ext uri="{FF2B5EF4-FFF2-40B4-BE49-F238E27FC236}">
                <a16:creationId xmlns:a16="http://schemas.microsoft.com/office/drawing/2014/main" id="{1259BDE5-AF04-C833-AC72-205196A300A2}"/>
              </a:ext>
            </a:extLst>
          </p:cNvPr>
          <p:cNvSpPr/>
          <p:nvPr/>
        </p:nvSpPr>
        <p:spPr>
          <a:xfrm rot="19284351" flipH="1">
            <a:off x="6667622" y="1119279"/>
            <a:ext cx="2064957" cy="478256"/>
          </a:xfrm>
          <a:prstGeom prst="rightArrow">
            <a:avLst/>
          </a:prstGeom>
          <a:solidFill>
            <a:srgbClr val="165F3E"/>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350"/>
              <a:t>Pre-Arrest Diversion</a:t>
            </a:r>
          </a:p>
        </p:txBody>
      </p:sp>
      <p:sp>
        <p:nvSpPr>
          <p:cNvPr id="15" name="Arrow: Right 14">
            <a:extLst>
              <a:ext uri="{FF2B5EF4-FFF2-40B4-BE49-F238E27FC236}">
                <a16:creationId xmlns:a16="http://schemas.microsoft.com/office/drawing/2014/main" id="{56D62992-B98B-45AB-80F9-B00DD9D266AC}"/>
              </a:ext>
            </a:extLst>
          </p:cNvPr>
          <p:cNvSpPr/>
          <p:nvPr/>
        </p:nvSpPr>
        <p:spPr>
          <a:xfrm rot="3224453">
            <a:off x="5782559" y="4537675"/>
            <a:ext cx="1611521" cy="478256"/>
          </a:xfrm>
          <a:prstGeom prst="rightArrow">
            <a:avLst/>
          </a:prstGeom>
          <a:solidFill>
            <a:schemeClr val="accent5"/>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350"/>
              <a:t>Reentry Services</a:t>
            </a:r>
          </a:p>
        </p:txBody>
      </p:sp>
      <p:sp>
        <p:nvSpPr>
          <p:cNvPr id="16" name="Arrow: Right 15">
            <a:extLst>
              <a:ext uri="{FF2B5EF4-FFF2-40B4-BE49-F238E27FC236}">
                <a16:creationId xmlns:a16="http://schemas.microsoft.com/office/drawing/2014/main" id="{9D0C33B6-59FD-5B67-89F3-38CC95033D01}"/>
              </a:ext>
            </a:extLst>
          </p:cNvPr>
          <p:cNvSpPr/>
          <p:nvPr/>
        </p:nvSpPr>
        <p:spPr>
          <a:xfrm>
            <a:off x="3316486" y="3621816"/>
            <a:ext cx="1831306" cy="478256"/>
          </a:xfrm>
          <a:prstGeom prst="rightArrow">
            <a:avLst/>
          </a:prstGeom>
          <a:solidFill>
            <a:srgbClr val="7030A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350"/>
              <a:t>Specialty Parole</a:t>
            </a:r>
          </a:p>
        </p:txBody>
      </p:sp>
    </p:spTree>
    <p:extLst>
      <p:ext uri="{BB962C8B-B14F-4D97-AF65-F5344CB8AC3E}">
        <p14:creationId xmlns:p14="http://schemas.microsoft.com/office/powerpoint/2010/main" val="407374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FF93A-F125-08F9-EE46-EB35549A73EF}"/>
              </a:ext>
            </a:extLst>
          </p:cNvPr>
          <p:cNvSpPr>
            <a:spLocks noGrp="1"/>
          </p:cNvSpPr>
          <p:nvPr>
            <p:ph type="body" sz="quarter" idx="10"/>
          </p:nvPr>
        </p:nvSpPr>
        <p:spPr>
          <a:xfrm>
            <a:off x="1826150" y="2238452"/>
            <a:ext cx="8755223" cy="3818017"/>
          </a:xfrm>
        </p:spPr>
        <p:txBody>
          <a:bodyPr/>
          <a:lstStyle/>
          <a:p>
            <a:r>
              <a:rPr lang="en-US" sz="2400" b="0" dirty="0"/>
              <a:t>Achieve better outcomes for individuals</a:t>
            </a:r>
          </a:p>
          <a:p>
            <a:r>
              <a:rPr lang="en-US" sz="2400" b="0" dirty="0"/>
              <a:t>Improve public health and safety</a:t>
            </a:r>
          </a:p>
          <a:p>
            <a:r>
              <a:rPr lang="en-US" sz="2400" b="0" dirty="0"/>
              <a:t>Reduce strains on officer time and detention center resources</a:t>
            </a:r>
          </a:p>
          <a:p>
            <a:endParaRPr lang="en-US" b="0" dirty="0"/>
          </a:p>
        </p:txBody>
      </p:sp>
      <p:sp>
        <p:nvSpPr>
          <p:cNvPr id="4" name="Title 3">
            <a:extLst>
              <a:ext uri="{FF2B5EF4-FFF2-40B4-BE49-F238E27FC236}">
                <a16:creationId xmlns:a16="http://schemas.microsoft.com/office/drawing/2014/main" id="{32DA5516-1BC4-DF32-C464-0E972B242DA9}"/>
              </a:ext>
            </a:extLst>
          </p:cNvPr>
          <p:cNvSpPr>
            <a:spLocks noGrp="1"/>
          </p:cNvSpPr>
          <p:nvPr>
            <p:ph type="title"/>
          </p:nvPr>
        </p:nvSpPr>
        <p:spPr/>
        <p:txBody>
          <a:bodyPr/>
          <a:lstStyle/>
          <a:p>
            <a:r>
              <a:rPr lang="en-US" sz="3000"/>
              <a:t>Why Do Pre-Arrest Diversion?</a:t>
            </a:r>
          </a:p>
        </p:txBody>
      </p:sp>
    </p:spTree>
    <p:extLst>
      <p:ext uri="{BB962C8B-B14F-4D97-AF65-F5344CB8AC3E}">
        <p14:creationId xmlns:p14="http://schemas.microsoft.com/office/powerpoint/2010/main" val="286330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B9405-0AF1-A4EE-3F36-74434827C1DB}"/>
              </a:ext>
            </a:extLst>
          </p:cNvPr>
          <p:cNvSpPr>
            <a:spLocks noGrp="1"/>
          </p:cNvSpPr>
          <p:nvPr>
            <p:ph type="title"/>
          </p:nvPr>
        </p:nvSpPr>
        <p:spPr/>
        <p:txBody>
          <a:bodyPr/>
          <a:lstStyle/>
          <a:p>
            <a:r>
              <a:rPr lang="en-US"/>
              <a:t>Meet our Academy team!</a:t>
            </a:r>
          </a:p>
        </p:txBody>
      </p:sp>
      <p:pic>
        <p:nvPicPr>
          <p:cNvPr id="6" name="Picture 5">
            <a:extLst>
              <a:ext uri="{FF2B5EF4-FFF2-40B4-BE49-F238E27FC236}">
                <a16:creationId xmlns:a16="http://schemas.microsoft.com/office/drawing/2014/main" id="{AD0E2DD7-7CF3-3689-B1CD-2FA48BA38117}"/>
              </a:ext>
            </a:extLst>
          </p:cNvPr>
          <p:cNvPicPr>
            <a:picLocks noChangeAspect="1"/>
          </p:cNvPicPr>
          <p:nvPr/>
        </p:nvPicPr>
        <p:blipFill>
          <a:blip r:embed="rId3"/>
          <a:stretch>
            <a:fillRect/>
          </a:stretch>
        </p:blipFill>
        <p:spPr>
          <a:xfrm>
            <a:off x="2235926" y="1832362"/>
            <a:ext cx="1620578" cy="2551288"/>
          </a:xfrm>
          <a:prstGeom prst="rect">
            <a:avLst/>
          </a:prstGeom>
        </p:spPr>
      </p:pic>
      <p:pic>
        <p:nvPicPr>
          <p:cNvPr id="8" name="Picture 7">
            <a:extLst>
              <a:ext uri="{FF2B5EF4-FFF2-40B4-BE49-F238E27FC236}">
                <a16:creationId xmlns:a16="http://schemas.microsoft.com/office/drawing/2014/main" id="{463F115F-1487-ED14-D89D-7434580F7889}"/>
              </a:ext>
            </a:extLst>
          </p:cNvPr>
          <p:cNvPicPr>
            <a:picLocks noChangeAspect="1"/>
          </p:cNvPicPr>
          <p:nvPr/>
        </p:nvPicPr>
        <p:blipFill>
          <a:blip r:embed="rId4"/>
          <a:stretch>
            <a:fillRect/>
          </a:stretch>
        </p:blipFill>
        <p:spPr>
          <a:xfrm>
            <a:off x="4331168" y="1822397"/>
            <a:ext cx="1620578" cy="2555370"/>
          </a:xfrm>
          <a:prstGeom prst="rect">
            <a:avLst/>
          </a:prstGeom>
        </p:spPr>
      </p:pic>
      <p:pic>
        <p:nvPicPr>
          <p:cNvPr id="10" name="Picture 9">
            <a:extLst>
              <a:ext uri="{FF2B5EF4-FFF2-40B4-BE49-F238E27FC236}">
                <a16:creationId xmlns:a16="http://schemas.microsoft.com/office/drawing/2014/main" id="{917110C1-4D79-1368-1CC0-BA8334A7FF26}"/>
              </a:ext>
            </a:extLst>
          </p:cNvPr>
          <p:cNvPicPr>
            <a:picLocks noChangeAspect="1"/>
          </p:cNvPicPr>
          <p:nvPr/>
        </p:nvPicPr>
        <p:blipFill>
          <a:blip r:embed="rId5"/>
          <a:stretch>
            <a:fillRect/>
          </a:stretch>
        </p:blipFill>
        <p:spPr>
          <a:xfrm>
            <a:off x="6426410" y="1832362"/>
            <a:ext cx="1508350" cy="2555370"/>
          </a:xfrm>
          <a:prstGeom prst="rect">
            <a:avLst/>
          </a:prstGeom>
        </p:spPr>
      </p:pic>
      <p:pic>
        <p:nvPicPr>
          <p:cNvPr id="14" name="Picture 13">
            <a:extLst>
              <a:ext uri="{FF2B5EF4-FFF2-40B4-BE49-F238E27FC236}">
                <a16:creationId xmlns:a16="http://schemas.microsoft.com/office/drawing/2014/main" id="{795EEB4A-55A4-61D6-125C-A7E3CA0D33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988" y="4798492"/>
            <a:ext cx="2768025" cy="1571502"/>
          </a:xfrm>
          <a:prstGeom prst="rect">
            <a:avLst/>
          </a:prstGeom>
        </p:spPr>
      </p:pic>
      <p:grpSp>
        <p:nvGrpSpPr>
          <p:cNvPr id="3" name="Group 2">
            <a:extLst>
              <a:ext uri="{FF2B5EF4-FFF2-40B4-BE49-F238E27FC236}">
                <a16:creationId xmlns:a16="http://schemas.microsoft.com/office/drawing/2014/main" id="{B091B434-884F-5077-E2BD-1F8290FB3AC6}"/>
              </a:ext>
            </a:extLst>
          </p:cNvPr>
          <p:cNvGrpSpPr/>
          <p:nvPr/>
        </p:nvGrpSpPr>
        <p:grpSpPr>
          <a:xfrm>
            <a:off x="8409424" y="1832362"/>
            <a:ext cx="1553888" cy="2555370"/>
            <a:chOff x="6978770" y="1901166"/>
            <a:chExt cx="1553888" cy="2555370"/>
          </a:xfrm>
        </p:grpSpPr>
        <p:pic>
          <p:nvPicPr>
            <p:cNvPr id="12" name="Picture 11">
              <a:extLst>
                <a:ext uri="{FF2B5EF4-FFF2-40B4-BE49-F238E27FC236}">
                  <a16:creationId xmlns:a16="http://schemas.microsoft.com/office/drawing/2014/main" id="{41BB0DEF-2A57-3F89-A341-81AA50569F3B}"/>
                </a:ext>
              </a:extLst>
            </p:cNvPr>
            <p:cNvPicPr>
              <a:picLocks noChangeAspect="1"/>
            </p:cNvPicPr>
            <p:nvPr/>
          </p:nvPicPr>
          <p:blipFill>
            <a:blip r:embed="rId7"/>
            <a:stretch>
              <a:fillRect/>
            </a:stretch>
          </p:blipFill>
          <p:spPr>
            <a:xfrm>
              <a:off x="6978770" y="1901166"/>
              <a:ext cx="1553888" cy="2555370"/>
            </a:xfrm>
            <a:prstGeom prst="rect">
              <a:avLst/>
            </a:prstGeom>
          </p:spPr>
        </p:pic>
        <p:pic>
          <p:nvPicPr>
            <p:cNvPr id="2" name="Picture 1">
              <a:extLst>
                <a:ext uri="{FF2B5EF4-FFF2-40B4-BE49-F238E27FC236}">
                  <a16:creationId xmlns:a16="http://schemas.microsoft.com/office/drawing/2014/main" id="{12E7F730-A2FB-9540-34DF-31A26CF06993}"/>
                </a:ext>
              </a:extLst>
            </p:cNvPr>
            <p:cNvPicPr>
              <a:picLocks noChangeAspect="1"/>
            </p:cNvPicPr>
            <p:nvPr/>
          </p:nvPicPr>
          <p:blipFill>
            <a:blip r:embed="rId8"/>
            <a:srcRect l="11053" t="7521" r="5872" b="18573"/>
            <a:stretch>
              <a:fillRect/>
            </a:stretch>
          </p:blipFill>
          <p:spPr>
            <a:xfrm>
              <a:off x="6978770" y="1911131"/>
              <a:ext cx="1553888" cy="1686096"/>
            </a:xfrm>
            <a:prstGeom prst="rect">
              <a:avLst/>
            </a:prstGeom>
          </p:spPr>
        </p:pic>
      </p:grpSp>
    </p:spTree>
    <p:extLst>
      <p:ext uri="{BB962C8B-B14F-4D97-AF65-F5344CB8AC3E}">
        <p14:creationId xmlns:p14="http://schemas.microsoft.com/office/powerpoint/2010/main" val="1151726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9204E0-06DA-9986-9DDB-ACFD4652B463}"/>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6BB9A084-6479-A533-221C-BDDDCBC3C63A}"/>
              </a:ext>
            </a:extLst>
          </p:cNvPr>
          <p:cNvSpPr>
            <a:spLocks noGrp="1"/>
          </p:cNvSpPr>
          <p:nvPr>
            <p:ph type="title"/>
          </p:nvPr>
        </p:nvSpPr>
        <p:spPr/>
        <p:txBody>
          <a:bodyPr/>
          <a:lstStyle/>
          <a:p>
            <a:r>
              <a:rPr lang="en-US"/>
              <a:t>The “LEAD” Model (Law Enforcement Assisted Diversion)</a:t>
            </a:r>
          </a:p>
        </p:txBody>
      </p:sp>
      <p:sp>
        <p:nvSpPr>
          <p:cNvPr id="5" name="Text Placeholder 4">
            <a:extLst>
              <a:ext uri="{FF2B5EF4-FFF2-40B4-BE49-F238E27FC236}">
                <a16:creationId xmlns:a16="http://schemas.microsoft.com/office/drawing/2014/main" id="{17DAC078-3552-A133-3ACD-B35D41E1121C}"/>
              </a:ext>
            </a:extLst>
          </p:cNvPr>
          <p:cNvSpPr txBox="1">
            <a:spLocks noGrp="1"/>
          </p:cNvSpPr>
          <p:nvPr>
            <p:ph type="body" sz="quarter" idx="10"/>
          </p:nvPr>
        </p:nvSpPr>
        <p:spPr>
          <a:xfrm>
            <a:off x="1825626" y="1914526"/>
            <a:ext cx="8564563" cy="2585323"/>
          </a:xfrm>
          <a:prstGeom prst="rect">
            <a:avLst/>
          </a:prstGeom>
          <a:noFill/>
        </p:spPr>
        <p:txBody>
          <a:bodyPr wrap="square" rtlCol="0">
            <a:spAutoFit/>
          </a:bodyPr>
          <a:lstStyle/>
          <a:p>
            <a:r>
              <a:rPr lang="en-US" b="0"/>
              <a:t>The first </a:t>
            </a:r>
            <a:r>
              <a:rPr lang="en-US"/>
              <a:t>pre-arrest</a:t>
            </a:r>
            <a:r>
              <a:rPr lang="en-US" b="0"/>
              <a:t> diversion program </a:t>
            </a:r>
          </a:p>
          <a:p>
            <a:r>
              <a:rPr lang="en-US" b="0"/>
              <a:t>Uses </a:t>
            </a:r>
            <a:r>
              <a:rPr lang="en-US"/>
              <a:t>officer discretion </a:t>
            </a:r>
            <a:r>
              <a:rPr lang="en-US" b="0"/>
              <a:t>to divert individuals with </a:t>
            </a:r>
            <a:r>
              <a:rPr lang="en-US"/>
              <a:t>low-level offenses </a:t>
            </a:r>
            <a:r>
              <a:rPr lang="en-US" b="0"/>
              <a:t>related to drug use or sex work from the traditional criminal justice system and link them to </a:t>
            </a:r>
            <a:r>
              <a:rPr lang="en-US"/>
              <a:t>supportive services </a:t>
            </a:r>
          </a:p>
          <a:p>
            <a:r>
              <a:rPr lang="en-US" b="0"/>
              <a:t>Linkage to services operates within a </a:t>
            </a:r>
            <a:r>
              <a:rPr lang="en-US"/>
              <a:t>participant-centered framework </a:t>
            </a:r>
            <a:r>
              <a:rPr lang="en-US" b="0"/>
              <a:t>to include intensive case management and peer support services</a:t>
            </a:r>
          </a:p>
        </p:txBody>
      </p:sp>
      <p:sp>
        <p:nvSpPr>
          <p:cNvPr id="6" name="TextBox 5">
            <a:extLst>
              <a:ext uri="{FF2B5EF4-FFF2-40B4-BE49-F238E27FC236}">
                <a16:creationId xmlns:a16="http://schemas.microsoft.com/office/drawing/2014/main" id="{83815744-6E52-B9F5-5F17-FA001BBEEC78}"/>
              </a:ext>
            </a:extLst>
          </p:cNvPr>
          <p:cNvSpPr txBox="1"/>
          <p:nvPr/>
        </p:nvSpPr>
        <p:spPr>
          <a:xfrm>
            <a:off x="2948038" y="4419695"/>
            <a:ext cx="5830214" cy="1323439"/>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rgbClr val="003B70"/>
                </a:solidFill>
                <a:latin typeface="Arial" panose="020B0604020202020204" pitchFamily="34" charset="0"/>
                <a:cs typeface="Arial" panose="020B0604020202020204" pitchFamily="34" charset="0"/>
              </a:rPr>
              <a:t>It is common to hear “LEAD” as shorthand for any pre-arrest diversion program</a:t>
            </a:r>
          </a:p>
          <a:p>
            <a:pPr marL="285750" indent="-285750">
              <a:buFont typeface="Arial" panose="020B0604020202020204" pitchFamily="34" charset="0"/>
              <a:buChar char="•"/>
            </a:pPr>
            <a:r>
              <a:rPr lang="en-US" sz="2000">
                <a:solidFill>
                  <a:srgbClr val="003B70"/>
                </a:solidFill>
                <a:latin typeface="Arial" panose="020B0604020202020204" pitchFamily="34" charset="0"/>
                <a:cs typeface="Arial" panose="020B0604020202020204" pitchFamily="34" charset="0"/>
              </a:rPr>
              <a:t>Programs must follow certain core criteria to be “LEAD” programs</a:t>
            </a:r>
          </a:p>
        </p:txBody>
      </p:sp>
    </p:spTree>
    <p:extLst>
      <p:ext uri="{BB962C8B-B14F-4D97-AF65-F5344CB8AC3E}">
        <p14:creationId xmlns:p14="http://schemas.microsoft.com/office/powerpoint/2010/main" val="323456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953220-1E1D-F9F0-69EE-71DFC7DC6CCD}"/>
              </a:ext>
            </a:extLst>
          </p:cNvPr>
          <p:cNvSpPr>
            <a:spLocks noGrp="1"/>
          </p:cNvSpPr>
          <p:nvPr>
            <p:ph type="body" sz="quarter" idx="10"/>
          </p:nvPr>
        </p:nvSpPr>
        <p:spPr/>
        <p:txBody>
          <a:bodyPr/>
          <a:lstStyle/>
          <a:p>
            <a:r>
              <a:rPr lang="en-US"/>
              <a:t>Pre-arrest</a:t>
            </a:r>
          </a:p>
          <a:p>
            <a:pPr lvl="1"/>
            <a:r>
              <a:rPr lang="en-US" b="0"/>
              <a:t>Participants are diverted to case management before any charges are made</a:t>
            </a:r>
          </a:p>
          <a:p>
            <a:pPr marL="257175" lvl="1" indent="0">
              <a:buNone/>
            </a:pPr>
            <a:endParaRPr lang="en-US"/>
          </a:p>
          <a:p>
            <a:r>
              <a:rPr lang="en-US"/>
              <a:t>Non-coercive</a:t>
            </a:r>
          </a:p>
          <a:p>
            <a:pPr lvl="1"/>
            <a:r>
              <a:rPr lang="en-US" b="0"/>
              <a:t>Participants are never compelled or forced to participate in the program</a:t>
            </a:r>
          </a:p>
          <a:p>
            <a:pPr marL="257175" lvl="1" indent="0">
              <a:buNone/>
            </a:pPr>
            <a:endParaRPr lang="en-US"/>
          </a:p>
          <a:p>
            <a:r>
              <a:rPr lang="en-US"/>
              <a:t>Participant-driven </a:t>
            </a:r>
          </a:p>
          <a:p>
            <a:pPr lvl="1"/>
            <a:r>
              <a:rPr lang="en-US" b="0"/>
              <a:t>Participants set their own goals, pace, and priorities for positive change and recovery</a:t>
            </a:r>
          </a:p>
        </p:txBody>
      </p:sp>
      <p:sp>
        <p:nvSpPr>
          <p:cNvPr id="3" name="Text Placeholder 2">
            <a:extLst>
              <a:ext uri="{FF2B5EF4-FFF2-40B4-BE49-F238E27FC236}">
                <a16:creationId xmlns:a16="http://schemas.microsoft.com/office/drawing/2014/main" id="{4A5B8FE3-ED78-EF8D-C02A-6A60507A84D9}"/>
              </a:ext>
            </a:extLst>
          </p:cNvPr>
          <p:cNvSpPr>
            <a:spLocks noGrp="1"/>
          </p:cNvSpPr>
          <p:nvPr>
            <p:ph type="body" sz="quarter" idx="11"/>
          </p:nvPr>
        </p:nvSpPr>
        <p:spPr/>
        <p:txBody>
          <a:bodyPr/>
          <a:lstStyle/>
          <a:p>
            <a:r>
              <a:rPr lang="en-US"/>
              <a:t>Pre-Arrest Diversion in North Carolina: A Handbook for Law Enforcement Programs, NC Technical Assistance Center, January 2026. </a:t>
            </a:r>
          </a:p>
        </p:txBody>
      </p:sp>
      <p:sp>
        <p:nvSpPr>
          <p:cNvPr id="4" name="Title 3">
            <a:extLst>
              <a:ext uri="{FF2B5EF4-FFF2-40B4-BE49-F238E27FC236}">
                <a16:creationId xmlns:a16="http://schemas.microsoft.com/office/drawing/2014/main" id="{6FE4B74F-0BA8-A418-6BA5-5104843CB653}"/>
              </a:ext>
            </a:extLst>
          </p:cNvPr>
          <p:cNvSpPr>
            <a:spLocks noGrp="1"/>
          </p:cNvSpPr>
          <p:nvPr>
            <p:ph type="title"/>
          </p:nvPr>
        </p:nvSpPr>
        <p:spPr>
          <a:xfrm>
            <a:off x="1826150" y="1273757"/>
            <a:ext cx="8736342" cy="548640"/>
          </a:xfrm>
        </p:spPr>
        <p:txBody>
          <a:bodyPr/>
          <a:lstStyle/>
          <a:p>
            <a:r>
              <a:rPr lang="en-US"/>
              <a:t>Characteristics of Effective Pre-Arrest Diversion Programs</a:t>
            </a:r>
            <a:br>
              <a:rPr lang="en-US"/>
            </a:br>
            <a:endParaRPr lang="en-US"/>
          </a:p>
        </p:txBody>
      </p:sp>
    </p:spTree>
    <p:extLst>
      <p:ext uri="{BB962C8B-B14F-4D97-AF65-F5344CB8AC3E}">
        <p14:creationId xmlns:p14="http://schemas.microsoft.com/office/powerpoint/2010/main" val="1062944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ADD6EA-B30A-B741-092B-210F923E8EAB}"/>
              </a:ext>
            </a:extLst>
          </p:cNvPr>
          <p:cNvSpPr>
            <a:spLocks noGrp="1"/>
          </p:cNvSpPr>
          <p:nvPr>
            <p:ph type="body" sz="quarter" idx="10"/>
          </p:nvPr>
        </p:nvSpPr>
        <p:spPr/>
        <p:txBody>
          <a:bodyPr/>
          <a:lstStyle/>
          <a:p>
            <a:r>
              <a:rPr lang="en-US"/>
              <a:t>Non-coercive</a:t>
            </a:r>
          </a:p>
          <a:p>
            <a:pPr lvl="1"/>
            <a:r>
              <a:rPr lang="en-US" b="0"/>
              <a:t>Requirement for program participation is completing intake (usually within 14 days)</a:t>
            </a:r>
          </a:p>
          <a:p>
            <a:pPr lvl="1"/>
            <a:r>
              <a:rPr lang="en-US" b="0"/>
              <a:t>After intake, original charges are not held over participant to enforce program “compliance” </a:t>
            </a:r>
          </a:p>
          <a:p>
            <a:pPr lvl="1"/>
            <a:r>
              <a:rPr lang="en-US" b="0"/>
              <a:t>Participants might become “inactive,” but can always come back</a:t>
            </a:r>
          </a:p>
          <a:p>
            <a:pPr lvl="1"/>
            <a:endParaRPr lang="en-US"/>
          </a:p>
          <a:p>
            <a:r>
              <a:rPr lang="en-US"/>
              <a:t>Participant-driven </a:t>
            </a:r>
          </a:p>
          <a:p>
            <a:pPr lvl="1"/>
            <a:r>
              <a:rPr lang="en-US" b="0"/>
              <a:t>Any positive change</a:t>
            </a:r>
          </a:p>
          <a:p>
            <a:pPr lvl="1"/>
            <a:r>
              <a:rPr lang="en-US" b="0"/>
              <a:t>Goals might not include abstinence</a:t>
            </a:r>
          </a:p>
          <a:p>
            <a:pPr lvl="1"/>
            <a:r>
              <a:rPr lang="en-US" b="0"/>
              <a:t>Return to use is normal and does not make someone ineligible for services</a:t>
            </a:r>
          </a:p>
          <a:p>
            <a:endParaRPr lang="en-US"/>
          </a:p>
        </p:txBody>
      </p:sp>
      <p:sp>
        <p:nvSpPr>
          <p:cNvPr id="3" name="Text Placeholder 2">
            <a:extLst>
              <a:ext uri="{FF2B5EF4-FFF2-40B4-BE49-F238E27FC236}">
                <a16:creationId xmlns:a16="http://schemas.microsoft.com/office/drawing/2014/main" id="{2B508A32-0A19-644B-AA8C-3226F98F5F8C}"/>
              </a:ext>
            </a:extLst>
          </p:cNvPr>
          <p:cNvSpPr>
            <a:spLocks noGrp="1"/>
          </p:cNvSpPr>
          <p:nvPr>
            <p:ph type="body" sz="quarter" idx="11"/>
          </p:nvPr>
        </p:nvSpPr>
        <p:spPr/>
        <p:txBody>
          <a:bodyPr/>
          <a:lstStyle/>
          <a:p>
            <a:r>
              <a:rPr lang="en-US"/>
              <a:t>Pre-Arrest Diversion in North Carolina: A Handbook for Law Enforcement Programs, NC Technical Assistance Center, January 2026. </a:t>
            </a:r>
          </a:p>
        </p:txBody>
      </p:sp>
      <p:sp>
        <p:nvSpPr>
          <p:cNvPr id="4" name="Title 3">
            <a:extLst>
              <a:ext uri="{FF2B5EF4-FFF2-40B4-BE49-F238E27FC236}">
                <a16:creationId xmlns:a16="http://schemas.microsoft.com/office/drawing/2014/main" id="{EF48A195-9DF6-60AC-30B2-CA859D903C8B}"/>
              </a:ext>
            </a:extLst>
          </p:cNvPr>
          <p:cNvSpPr>
            <a:spLocks noGrp="1"/>
          </p:cNvSpPr>
          <p:nvPr>
            <p:ph type="title"/>
          </p:nvPr>
        </p:nvSpPr>
        <p:spPr>
          <a:xfrm>
            <a:off x="1826150" y="1273757"/>
            <a:ext cx="8712896" cy="548640"/>
          </a:xfrm>
        </p:spPr>
        <p:txBody>
          <a:bodyPr/>
          <a:lstStyle/>
          <a:p>
            <a:r>
              <a:rPr lang="en-US"/>
              <a:t>Characteristics of Effective Pre-arrest Diversion Programs</a:t>
            </a:r>
            <a:br>
              <a:rPr lang="en-US"/>
            </a:br>
            <a:endParaRPr lang="en-US"/>
          </a:p>
        </p:txBody>
      </p:sp>
    </p:spTree>
    <p:extLst>
      <p:ext uri="{BB962C8B-B14F-4D97-AF65-F5344CB8AC3E}">
        <p14:creationId xmlns:p14="http://schemas.microsoft.com/office/powerpoint/2010/main" val="1125489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E657A-F2E6-F821-D73F-6E4AAD4F26EF}"/>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A8C2672-BEB7-68C9-C6D1-FA2FF5C30711}"/>
              </a:ext>
            </a:extLst>
          </p:cNvPr>
          <p:cNvSpPr>
            <a:spLocks noGrp="1"/>
          </p:cNvSpPr>
          <p:nvPr>
            <p:ph type="body" sz="quarter" idx="11"/>
          </p:nvPr>
        </p:nvSpPr>
        <p:spPr/>
        <p:txBody>
          <a:bodyPr/>
          <a:lstStyle/>
          <a:p>
            <a:endParaRPr lang="en-US"/>
          </a:p>
        </p:txBody>
      </p:sp>
      <p:sp>
        <p:nvSpPr>
          <p:cNvPr id="11" name="Title 10">
            <a:extLst>
              <a:ext uri="{FF2B5EF4-FFF2-40B4-BE49-F238E27FC236}">
                <a16:creationId xmlns:a16="http://schemas.microsoft.com/office/drawing/2014/main" id="{F215C9E8-020B-BE5B-49AB-DEDDDDEFED90}"/>
              </a:ext>
            </a:extLst>
          </p:cNvPr>
          <p:cNvSpPr>
            <a:spLocks noGrp="1"/>
          </p:cNvSpPr>
          <p:nvPr>
            <p:ph type="title"/>
          </p:nvPr>
        </p:nvSpPr>
        <p:spPr>
          <a:xfrm>
            <a:off x="1883230" y="3429001"/>
            <a:ext cx="8425540" cy="972475"/>
          </a:xfrm>
        </p:spPr>
        <p:txBody>
          <a:bodyPr/>
          <a:lstStyle/>
          <a:p>
            <a:r>
              <a:rPr lang="en-US" sz="3200" dirty="0"/>
              <a:t>How Pre-Arrest Diversion Programs Work</a:t>
            </a:r>
          </a:p>
        </p:txBody>
      </p:sp>
    </p:spTree>
    <p:extLst>
      <p:ext uri="{BB962C8B-B14F-4D97-AF65-F5344CB8AC3E}">
        <p14:creationId xmlns:p14="http://schemas.microsoft.com/office/powerpoint/2010/main" val="2143348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E3710E-0D41-D483-CD65-5D4D42021F5E}"/>
              </a:ext>
            </a:extLst>
          </p:cNvPr>
          <p:cNvSpPr>
            <a:spLocks noGrp="1"/>
          </p:cNvSpPr>
          <p:nvPr>
            <p:ph type="body" sz="quarter" idx="10"/>
          </p:nvPr>
        </p:nvSpPr>
        <p:spPr/>
        <p:txBody>
          <a:bodyPr/>
          <a:lstStyle/>
          <a:p>
            <a:r>
              <a:rPr lang="en-US"/>
              <a:t>Eligibility Criteria</a:t>
            </a:r>
          </a:p>
          <a:p>
            <a:pPr lvl="1"/>
            <a:r>
              <a:rPr lang="en-US" b="0"/>
              <a:t>Individuals suspected of low-level criminal offense</a:t>
            </a:r>
          </a:p>
          <a:p>
            <a:pPr lvl="1"/>
            <a:r>
              <a:rPr lang="en-US" b="0"/>
              <a:t>Community-specific criteria determined by program partners</a:t>
            </a:r>
          </a:p>
          <a:p>
            <a:pPr marL="257175" lvl="1" indent="0">
              <a:buNone/>
            </a:pPr>
            <a:endParaRPr lang="en-US"/>
          </a:p>
          <a:p>
            <a:r>
              <a:rPr lang="en-US"/>
              <a:t>Referral Types</a:t>
            </a:r>
          </a:p>
          <a:p>
            <a:pPr lvl="1"/>
            <a:r>
              <a:rPr lang="en-US" b="0"/>
              <a:t>Arrest diversion</a:t>
            </a:r>
          </a:p>
          <a:p>
            <a:pPr lvl="1"/>
            <a:r>
              <a:rPr lang="en-US" b="0"/>
              <a:t>Social referrals</a:t>
            </a:r>
          </a:p>
          <a:p>
            <a:pPr lvl="1"/>
            <a:r>
              <a:rPr lang="en-US" b="0"/>
              <a:t>Community referrals</a:t>
            </a:r>
          </a:p>
        </p:txBody>
      </p:sp>
      <p:sp>
        <p:nvSpPr>
          <p:cNvPr id="3" name="Text Placeholder 2">
            <a:extLst>
              <a:ext uri="{FF2B5EF4-FFF2-40B4-BE49-F238E27FC236}">
                <a16:creationId xmlns:a16="http://schemas.microsoft.com/office/drawing/2014/main" id="{3A15B435-FDEF-78CD-57B3-306BEBC7E0DF}"/>
              </a:ext>
            </a:extLst>
          </p:cNvPr>
          <p:cNvSpPr>
            <a:spLocks noGrp="1"/>
          </p:cNvSpPr>
          <p:nvPr>
            <p:ph type="body" sz="quarter" idx="11"/>
          </p:nvPr>
        </p:nvSpPr>
        <p:spPr/>
        <p:txBody>
          <a:bodyPr/>
          <a:lstStyle/>
          <a:p>
            <a:r>
              <a:rPr lang="en-US"/>
              <a:t>Pre-Arrest Diversion in North Carolina: A Handbook for Law Enforcement Programs, NC Technical Assistance Center, January 2026. </a:t>
            </a:r>
          </a:p>
        </p:txBody>
      </p:sp>
      <p:sp>
        <p:nvSpPr>
          <p:cNvPr id="4" name="Title 3">
            <a:extLst>
              <a:ext uri="{FF2B5EF4-FFF2-40B4-BE49-F238E27FC236}">
                <a16:creationId xmlns:a16="http://schemas.microsoft.com/office/drawing/2014/main" id="{90AEF453-B45C-3433-A1C8-F95298D96C39}"/>
              </a:ext>
            </a:extLst>
          </p:cNvPr>
          <p:cNvSpPr>
            <a:spLocks noGrp="1"/>
          </p:cNvSpPr>
          <p:nvPr>
            <p:ph type="title"/>
          </p:nvPr>
        </p:nvSpPr>
        <p:spPr/>
        <p:txBody>
          <a:bodyPr/>
          <a:lstStyle/>
          <a:p>
            <a:r>
              <a:rPr lang="en-US"/>
              <a:t>Program Eligibility &amp; Referrals</a:t>
            </a:r>
          </a:p>
        </p:txBody>
      </p:sp>
    </p:spTree>
    <p:extLst>
      <p:ext uri="{BB962C8B-B14F-4D97-AF65-F5344CB8AC3E}">
        <p14:creationId xmlns:p14="http://schemas.microsoft.com/office/powerpoint/2010/main" val="3827448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DBA86-BFE5-7038-08F4-AB5F805C4025}"/>
              </a:ext>
            </a:extLst>
          </p:cNvPr>
          <p:cNvSpPr>
            <a:spLocks noGrp="1"/>
          </p:cNvSpPr>
          <p:nvPr>
            <p:ph type="body" sz="quarter" idx="10"/>
          </p:nvPr>
        </p:nvSpPr>
        <p:spPr>
          <a:xfrm>
            <a:off x="1826150" y="1955879"/>
            <a:ext cx="8073990" cy="3971636"/>
          </a:xfrm>
        </p:spPr>
        <p:txBody>
          <a:bodyPr/>
          <a:lstStyle/>
          <a:p>
            <a:r>
              <a:rPr lang="en-US"/>
              <a:t>Case Management</a:t>
            </a:r>
          </a:p>
          <a:p>
            <a:pPr lvl="1"/>
            <a:r>
              <a:rPr lang="en-US" b="0"/>
              <a:t>Clinical assessment followed by individualized support plan to address factors contributing to law enforcement interactions</a:t>
            </a:r>
          </a:p>
          <a:p>
            <a:pPr lvl="1"/>
            <a:endParaRPr lang="en-US"/>
          </a:p>
          <a:p>
            <a:r>
              <a:rPr lang="en-US"/>
              <a:t>Peer Support</a:t>
            </a:r>
          </a:p>
          <a:p>
            <a:pPr lvl="1"/>
            <a:r>
              <a:rPr lang="en-US" b="0"/>
              <a:t>Overdose prevention</a:t>
            </a:r>
          </a:p>
          <a:p>
            <a:pPr lvl="1"/>
            <a:r>
              <a:rPr lang="en-US" b="0"/>
              <a:t>Support with accessing services</a:t>
            </a:r>
          </a:p>
          <a:p>
            <a:pPr lvl="1"/>
            <a:r>
              <a:rPr lang="en-US" b="0"/>
              <a:t>Motivational Interviewing and goal setting</a:t>
            </a:r>
          </a:p>
          <a:p>
            <a:pPr lvl="1"/>
            <a:endParaRPr lang="en-US"/>
          </a:p>
          <a:p>
            <a:r>
              <a:rPr lang="en-US"/>
              <a:t>Community-Based Services</a:t>
            </a:r>
          </a:p>
          <a:p>
            <a:pPr lvl="1"/>
            <a:r>
              <a:rPr lang="en-US" b="0"/>
              <a:t>Health care, housing, food, transportation</a:t>
            </a:r>
          </a:p>
        </p:txBody>
      </p:sp>
      <p:sp>
        <p:nvSpPr>
          <p:cNvPr id="3" name="Text Placeholder 2">
            <a:extLst>
              <a:ext uri="{FF2B5EF4-FFF2-40B4-BE49-F238E27FC236}">
                <a16:creationId xmlns:a16="http://schemas.microsoft.com/office/drawing/2014/main" id="{CF00F885-D788-F19C-1E69-EC2BE6905748}"/>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9805DB1D-EDF8-C891-85B5-256AE158B29C}"/>
              </a:ext>
            </a:extLst>
          </p:cNvPr>
          <p:cNvSpPr>
            <a:spLocks noGrp="1"/>
          </p:cNvSpPr>
          <p:nvPr>
            <p:ph type="title"/>
          </p:nvPr>
        </p:nvSpPr>
        <p:spPr/>
        <p:txBody>
          <a:bodyPr/>
          <a:lstStyle/>
          <a:p>
            <a:r>
              <a:rPr lang="en-US"/>
              <a:t>Services &amp; Supports</a:t>
            </a:r>
          </a:p>
        </p:txBody>
      </p:sp>
    </p:spTree>
    <p:extLst>
      <p:ext uri="{BB962C8B-B14F-4D97-AF65-F5344CB8AC3E}">
        <p14:creationId xmlns:p14="http://schemas.microsoft.com/office/powerpoint/2010/main" val="2528867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546E94-8541-627F-2573-7E6726AB4DD8}"/>
              </a:ext>
            </a:extLst>
          </p:cNvPr>
          <p:cNvSpPr>
            <a:spLocks noGrp="1"/>
          </p:cNvSpPr>
          <p:nvPr>
            <p:ph type="body" sz="quarter" idx="10"/>
          </p:nvPr>
        </p:nvSpPr>
        <p:spPr/>
        <p:txBody>
          <a:bodyPr/>
          <a:lstStyle/>
          <a:p>
            <a:r>
              <a:rPr lang="en-US" b="0"/>
              <a:t>Law Enforcement Agencies</a:t>
            </a:r>
          </a:p>
          <a:p>
            <a:r>
              <a:rPr lang="en-US" b="0"/>
              <a:t>District Attorney’s Office</a:t>
            </a:r>
          </a:p>
          <a:p>
            <a:r>
              <a:rPr lang="en-US" b="0"/>
              <a:t>Probation and Parole Offices</a:t>
            </a:r>
          </a:p>
          <a:p>
            <a:r>
              <a:rPr lang="en-US" b="0"/>
              <a:t>Case Management/Peer Support Agencies</a:t>
            </a:r>
          </a:p>
          <a:p>
            <a:r>
              <a:rPr lang="en-US" b="0"/>
              <a:t>Treatment Providers and Community Resource Organizations</a:t>
            </a:r>
          </a:p>
          <a:p>
            <a:r>
              <a:rPr lang="en-US" b="0"/>
              <a:t>Local Management Entity/Managed Care Organization (LME/MCO)</a:t>
            </a:r>
          </a:p>
        </p:txBody>
      </p:sp>
      <p:sp>
        <p:nvSpPr>
          <p:cNvPr id="3" name="Text Placeholder 2">
            <a:extLst>
              <a:ext uri="{FF2B5EF4-FFF2-40B4-BE49-F238E27FC236}">
                <a16:creationId xmlns:a16="http://schemas.microsoft.com/office/drawing/2014/main" id="{C7E24530-C467-D7D8-DE13-715600122F03}"/>
              </a:ext>
            </a:extLst>
          </p:cNvPr>
          <p:cNvSpPr>
            <a:spLocks noGrp="1"/>
          </p:cNvSpPr>
          <p:nvPr>
            <p:ph type="body" sz="quarter" idx="11"/>
          </p:nvPr>
        </p:nvSpPr>
        <p:spPr/>
        <p:txBody>
          <a:bodyPr/>
          <a:lstStyle/>
          <a:p>
            <a:r>
              <a:rPr lang="en-US"/>
              <a:t>Pre-Arrest Diversion in North Carolina: A Handbook for Law Enforcement Programs, NC Technical Assistance Center, January 2026. </a:t>
            </a:r>
          </a:p>
        </p:txBody>
      </p:sp>
      <p:sp>
        <p:nvSpPr>
          <p:cNvPr id="4" name="Title 3">
            <a:extLst>
              <a:ext uri="{FF2B5EF4-FFF2-40B4-BE49-F238E27FC236}">
                <a16:creationId xmlns:a16="http://schemas.microsoft.com/office/drawing/2014/main" id="{1D9074F2-B428-48C0-AC43-47CD43846ACA}"/>
              </a:ext>
            </a:extLst>
          </p:cNvPr>
          <p:cNvSpPr>
            <a:spLocks noGrp="1"/>
          </p:cNvSpPr>
          <p:nvPr>
            <p:ph type="title"/>
          </p:nvPr>
        </p:nvSpPr>
        <p:spPr/>
        <p:txBody>
          <a:bodyPr/>
          <a:lstStyle/>
          <a:p>
            <a:r>
              <a:rPr lang="en-US"/>
              <a:t>Partnerships and Key Collaborators</a:t>
            </a:r>
          </a:p>
        </p:txBody>
      </p:sp>
    </p:spTree>
    <p:extLst>
      <p:ext uri="{BB962C8B-B14F-4D97-AF65-F5344CB8AC3E}">
        <p14:creationId xmlns:p14="http://schemas.microsoft.com/office/powerpoint/2010/main" val="932358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F25CB0-7E94-CD89-3C82-E4B7CC5025B2}"/>
              </a:ext>
            </a:extLst>
          </p:cNvPr>
          <p:cNvSpPr>
            <a:spLocks noGrp="1"/>
          </p:cNvSpPr>
          <p:nvPr>
            <p:ph type="body" sz="quarter" idx="10"/>
          </p:nvPr>
        </p:nvSpPr>
        <p:spPr/>
        <p:txBody>
          <a:bodyPr/>
          <a:lstStyle/>
          <a:p>
            <a:r>
              <a:rPr lang="en-US"/>
              <a:t>Types of charges diverted</a:t>
            </a:r>
          </a:p>
          <a:p>
            <a:r>
              <a:rPr lang="en-US"/>
              <a:t>Level of charges diverted</a:t>
            </a:r>
          </a:p>
          <a:p>
            <a:r>
              <a:rPr lang="en-US"/>
              <a:t>Eligibility criteria</a:t>
            </a:r>
          </a:p>
        </p:txBody>
      </p:sp>
      <p:sp>
        <p:nvSpPr>
          <p:cNvPr id="3" name="Text Placeholder 2">
            <a:extLst>
              <a:ext uri="{FF2B5EF4-FFF2-40B4-BE49-F238E27FC236}">
                <a16:creationId xmlns:a16="http://schemas.microsoft.com/office/drawing/2014/main" id="{683AA71D-04D7-3884-7DF6-96347F9F6BA7}"/>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5F6C6C9E-1E0A-6CA0-CA2B-0E37E03DE3F4}"/>
              </a:ext>
            </a:extLst>
          </p:cNvPr>
          <p:cNvSpPr>
            <a:spLocks noGrp="1"/>
          </p:cNvSpPr>
          <p:nvPr>
            <p:ph type="title"/>
          </p:nvPr>
        </p:nvSpPr>
        <p:spPr/>
        <p:txBody>
          <a:bodyPr/>
          <a:lstStyle/>
          <a:p>
            <a:r>
              <a:rPr lang="en-US"/>
              <a:t>Making Pre-Arrest Diversion Work for Your Community</a:t>
            </a:r>
          </a:p>
        </p:txBody>
      </p:sp>
    </p:spTree>
    <p:extLst>
      <p:ext uri="{BB962C8B-B14F-4D97-AF65-F5344CB8AC3E}">
        <p14:creationId xmlns:p14="http://schemas.microsoft.com/office/powerpoint/2010/main" val="2471669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9ADC5F-7759-3B23-EAA5-E931B2BA13FA}"/>
              </a:ext>
            </a:extLst>
          </p:cNvPr>
          <p:cNvSpPr>
            <a:spLocks noGrp="1"/>
          </p:cNvSpPr>
          <p:nvPr>
            <p:ph type="body" sz="quarter" idx="11"/>
          </p:nvPr>
        </p:nvSpPr>
        <p:spPr/>
        <p:txBody>
          <a:bodyPr/>
          <a:lstStyle/>
          <a:p>
            <a:endParaRPr lang="en-US"/>
          </a:p>
        </p:txBody>
      </p:sp>
      <p:sp>
        <p:nvSpPr>
          <p:cNvPr id="11" name="Title 10">
            <a:extLst>
              <a:ext uri="{FF2B5EF4-FFF2-40B4-BE49-F238E27FC236}">
                <a16:creationId xmlns:a16="http://schemas.microsoft.com/office/drawing/2014/main" id="{3F72363A-35EB-0FD0-072C-536BFACBD405}"/>
              </a:ext>
            </a:extLst>
          </p:cNvPr>
          <p:cNvSpPr>
            <a:spLocks noGrp="1"/>
          </p:cNvSpPr>
          <p:nvPr>
            <p:ph type="title"/>
          </p:nvPr>
        </p:nvSpPr>
        <p:spPr>
          <a:xfrm>
            <a:off x="2477589" y="3286016"/>
            <a:ext cx="7912115" cy="548640"/>
          </a:xfrm>
        </p:spPr>
        <p:txBody>
          <a:bodyPr/>
          <a:lstStyle/>
          <a:p>
            <a:r>
              <a:rPr lang="en-US" sz="3200"/>
              <a:t>NC LEAD Program Successes</a:t>
            </a:r>
          </a:p>
        </p:txBody>
      </p:sp>
    </p:spTree>
    <p:extLst>
      <p:ext uri="{BB962C8B-B14F-4D97-AF65-F5344CB8AC3E}">
        <p14:creationId xmlns:p14="http://schemas.microsoft.com/office/powerpoint/2010/main" val="3148733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4FC7D-0331-20E9-E86C-90C8B41560A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C085ACC-C09E-155E-9AEE-9C8206C5B727}"/>
              </a:ext>
            </a:extLst>
          </p:cNvPr>
          <p:cNvSpPr>
            <a:spLocks noGrp="1"/>
          </p:cNvSpPr>
          <p:nvPr>
            <p:ph type="body" sz="quarter" idx="10"/>
          </p:nvPr>
        </p:nvSpPr>
        <p:spPr>
          <a:xfrm>
            <a:off x="1826150" y="1913840"/>
            <a:ext cx="5842618" cy="4142629"/>
          </a:xfrm>
        </p:spPr>
        <p:txBody>
          <a:bodyPr>
            <a:normAutofit/>
          </a:bodyPr>
          <a:lstStyle/>
          <a:p>
            <a:endParaRPr lang="en-US" sz="2000" b="0" dirty="0">
              <a:latin typeface="+mn-lt"/>
              <a:ea typeface="Verdana" panose="020B0604030504040204" pitchFamily="34" charset="0"/>
            </a:endParaRPr>
          </a:p>
          <a:p>
            <a:r>
              <a:rPr lang="en-US" sz="2000" b="0" dirty="0">
                <a:latin typeface="+mn-lt"/>
                <a:ea typeface="Verdana" panose="020B0604030504040204" pitchFamily="34" charset="0"/>
              </a:rPr>
              <a:t>Conducted by </a:t>
            </a:r>
            <a:r>
              <a:rPr lang="en-US" sz="2000" dirty="0">
                <a:latin typeface="+mn-lt"/>
                <a:ea typeface="Verdana" panose="020B0604030504040204" pitchFamily="34" charset="0"/>
              </a:rPr>
              <a:t>Duke University School of Medicine </a:t>
            </a:r>
            <a:r>
              <a:rPr lang="en-US" sz="2000" b="0" dirty="0">
                <a:latin typeface="+mn-lt"/>
                <a:ea typeface="Verdana" panose="020B0604030504040204" pitchFamily="34" charset="0"/>
              </a:rPr>
              <a:t>in collaboration with </a:t>
            </a:r>
            <a:br>
              <a:rPr lang="en-US" sz="2000" b="0" dirty="0">
                <a:latin typeface="+mn-lt"/>
                <a:ea typeface="Verdana" panose="020B0604030504040204" pitchFamily="34" charset="0"/>
              </a:rPr>
            </a:br>
            <a:r>
              <a:rPr lang="en-US" sz="2000" dirty="0">
                <a:latin typeface="+mn-lt"/>
                <a:ea typeface="Verdana" panose="020B0604030504040204" pitchFamily="34" charset="0"/>
              </a:rPr>
              <a:t>NC Harm Reduction Coalition</a:t>
            </a:r>
          </a:p>
          <a:p>
            <a:endParaRPr lang="en-US" sz="2000" dirty="0">
              <a:latin typeface="+mn-lt"/>
              <a:ea typeface="Verdana" panose="020B0604030504040204" pitchFamily="34" charset="0"/>
            </a:endParaRPr>
          </a:p>
          <a:p>
            <a:r>
              <a:rPr lang="en-US" sz="2000" dirty="0">
                <a:latin typeface="+mn-lt"/>
                <a:ea typeface="Verdana" panose="020B0604030504040204" pitchFamily="34" charset="0"/>
              </a:rPr>
              <a:t>Four NC-based LEAD programs: </a:t>
            </a:r>
          </a:p>
          <a:p>
            <a:pPr lvl="1"/>
            <a:r>
              <a:rPr lang="en-US" b="0" dirty="0">
                <a:latin typeface="+mn-lt"/>
                <a:ea typeface="Verdana" panose="020B0604030504040204" pitchFamily="34" charset="0"/>
              </a:rPr>
              <a:t>City of Fayetteville</a:t>
            </a:r>
          </a:p>
          <a:p>
            <a:pPr lvl="1"/>
            <a:r>
              <a:rPr lang="en-US" b="0" dirty="0">
                <a:latin typeface="+mn-lt"/>
                <a:ea typeface="Verdana" panose="020B0604030504040204" pitchFamily="34" charset="0"/>
              </a:rPr>
              <a:t>City of Wilmington</a:t>
            </a:r>
          </a:p>
          <a:p>
            <a:pPr lvl="1"/>
            <a:r>
              <a:rPr lang="en-US" b="0" dirty="0">
                <a:latin typeface="+mn-lt"/>
                <a:ea typeface="Verdana" panose="020B0604030504040204" pitchFamily="34" charset="0"/>
              </a:rPr>
              <a:t>Catawba County</a:t>
            </a:r>
          </a:p>
          <a:p>
            <a:pPr lvl="1"/>
            <a:r>
              <a:rPr lang="en-US" b="0" dirty="0">
                <a:latin typeface="+mn-lt"/>
                <a:ea typeface="Verdana" panose="020B0604030504040204" pitchFamily="34" charset="0"/>
              </a:rPr>
              <a:t>Town of Waynesville</a:t>
            </a:r>
          </a:p>
        </p:txBody>
      </p:sp>
      <p:sp>
        <p:nvSpPr>
          <p:cNvPr id="3" name="Text Placeholder 2">
            <a:extLst>
              <a:ext uri="{FF2B5EF4-FFF2-40B4-BE49-F238E27FC236}">
                <a16:creationId xmlns:a16="http://schemas.microsoft.com/office/drawing/2014/main" id="{94E98F36-0892-CB62-C847-244C4E8E8348}"/>
              </a:ext>
            </a:extLst>
          </p:cNvPr>
          <p:cNvSpPr>
            <a:spLocks noGrp="1"/>
          </p:cNvSpPr>
          <p:nvPr>
            <p:ph type="body" sz="quarter" idx="11"/>
          </p:nvPr>
        </p:nvSpPr>
        <p:spPr/>
        <p:txBody>
          <a:bodyPr/>
          <a:lstStyle/>
          <a:p>
            <a:r>
              <a:rPr lang="en-US"/>
              <a:t>Allison R. Gilbert, Reah Siegel, Michele M. Easter, Josie Caves Sivaraman, Meret Hofer, Deniz </a:t>
            </a:r>
            <a:r>
              <a:rPr lang="en-US" err="1"/>
              <a:t>Ariturk</a:t>
            </a:r>
            <a:r>
              <a:rPr lang="en-US"/>
              <a:t>, Marvin S. Swartz, &amp; Jeffrey W. Swanson. Law Enforcement Assisted Diversion (LEAD): A multi-site evaluation of North Carolina LEAD programs. Duke University School of Medicine, January 2023</a:t>
            </a:r>
          </a:p>
        </p:txBody>
      </p:sp>
      <p:sp>
        <p:nvSpPr>
          <p:cNvPr id="2" name="Title 1">
            <a:extLst>
              <a:ext uri="{FF2B5EF4-FFF2-40B4-BE49-F238E27FC236}">
                <a16:creationId xmlns:a16="http://schemas.microsoft.com/office/drawing/2014/main" id="{D4657D87-3072-8BFE-5D72-F53139DBCD22}"/>
              </a:ext>
            </a:extLst>
          </p:cNvPr>
          <p:cNvSpPr>
            <a:spLocks noGrp="1"/>
          </p:cNvSpPr>
          <p:nvPr>
            <p:ph type="title"/>
          </p:nvPr>
        </p:nvSpPr>
        <p:spPr/>
        <p:txBody>
          <a:bodyPr>
            <a:normAutofit/>
          </a:bodyPr>
          <a:lstStyle/>
          <a:p>
            <a:r>
              <a:rPr lang="en-US" sz="3200"/>
              <a:t>Evaluation of NC LEAD Programs</a:t>
            </a:r>
            <a:endParaRPr lang="en-US" sz="3000">
              <a:latin typeface="+mn-lt"/>
            </a:endParaRPr>
          </a:p>
        </p:txBody>
      </p:sp>
      <p:cxnSp>
        <p:nvCxnSpPr>
          <p:cNvPr id="11" name="Straight Connector 10">
            <a:extLst>
              <a:ext uri="{FF2B5EF4-FFF2-40B4-BE49-F238E27FC236}">
                <a16:creationId xmlns:a16="http://schemas.microsoft.com/office/drawing/2014/main" id="{788147F6-E0C6-89A8-D0A6-729F90F79DD7}"/>
              </a:ext>
            </a:extLst>
          </p:cNvPr>
          <p:cNvCxnSpPr/>
          <p:nvPr/>
        </p:nvCxnSpPr>
        <p:spPr>
          <a:xfrm>
            <a:off x="1524000" y="1832621"/>
            <a:ext cx="9144000" cy="0"/>
          </a:xfrm>
          <a:prstGeom prst="line">
            <a:avLst/>
          </a:prstGeom>
          <a:ln w="9525">
            <a:solidFill>
              <a:srgbClr val="799C63"/>
            </a:solidFill>
          </a:ln>
        </p:spPr>
        <p:style>
          <a:lnRef idx="1">
            <a:schemeClr val="accent1"/>
          </a:lnRef>
          <a:fillRef idx="0">
            <a:schemeClr val="accent1"/>
          </a:fillRef>
          <a:effectRef idx="0">
            <a:schemeClr val="accent1"/>
          </a:effectRef>
          <a:fontRef idx="minor">
            <a:schemeClr val="tx1"/>
          </a:fontRef>
        </p:style>
      </p:cxnSp>
      <p:pic>
        <p:nvPicPr>
          <p:cNvPr id="5" name="Picture 4">
            <a:hlinkClick r:id="rId3"/>
            <a:extLst>
              <a:ext uri="{FF2B5EF4-FFF2-40B4-BE49-F238E27FC236}">
                <a16:creationId xmlns:a16="http://schemas.microsoft.com/office/drawing/2014/main" id="{0390DC75-3DF2-B50D-D127-0B0FA5BFCBDB}"/>
              </a:ext>
            </a:extLst>
          </p:cNvPr>
          <p:cNvPicPr>
            <a:picLocks noChangeAspect="1"/>
          </p:cNvPicPr>
          <p:nvPr/>
        </p:nvPicPr>
        <p:blipFill>
          <a:blip r:embed="rId4"/>
          <a:stretch>
            <a:fillRect/>
          </a:stretch>
        </p:blipFill>
        <p:spPr>
          <a:xfrm>
            <a:off x="7892782" y="2481209"/>
            <a:ext cx="2271830" cy="2262304"/>
          </a:xfrm>
          <a:prstGeom prst="rect">
            <a:avLst/>
          </a:prstGeom>
        </p:spPr>
      </p:pic>
      <p:sp>
        <p:nvSpPr>
          <p:cNvPr id="6" name="Content Placeholder 6">
            <a:extLst>
              <a:ext uri="{FF2B5EF4-FFF2-40B4-BE49-F238E27FC236}">
                <a16:creationId xmlns:a16="http://schemas.microsoft.com/office/drawing/2014/main" id="{2BBBA97C-EA1C-CC11-D98F-9391E6583C50}"/>
              </a:ext>
            </a:extLst>
          </p:cNvPr>
          <p:cNvSpPr txBox="1">
            <a:spLocks/>
          </p:cNvSpPr>
          <p:nvPr/>
        </p:nvSpPr>
        <p:spPr>
          <a:xfrm>
            <a:off x="8009022" y="4842689"/>
            <a:ext cx="2039353" cy="54941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i="1">
                <a:solidFill>
                  <a:schemeClr val="accent6">
                    <a:lumMod val="75000"/>
                  </a:schemeClr>
                </a:solidFill>
                <a:latin typeface="Verdana" panose="020B0604030504040204" pitchFamily="34" charset="0"/>
                <a:ea typeface="Verdana" panose="020B0604030504040204" pitchFamily="34" charset="0"/>
              </a:rPr>
              <a:t>View summary and full report</a:t>
            </a:r>
          </a:p>
        </p:txBody>
      </p:sp>
    </p:spTree>
    <p:extLst>
      <p:ext uri="{BB962C8B-B14F-4D97-AF65-F5344CB8AC3E}">
        <p14:creationId xmlns:p14="http://schemas.microsoft.com/office/powerpoint/2010/main" val="347107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4019890-56B4-A4C0-340F-7B81F13543E6}"/>
              </a:ext>
            </a:extLst>
          </p:cNvPr>
          <p:cNvSpPr>
            <a:spLocks noGrp="1" noChangeArrowheads="1"/>
          </p:cNvSpPr>
          <p:nvPr>
            <p:ph type="body" sz="quarter" idx="10"/>
          </p:nvPr>
        </p:nvSpPr>
        <p:spPr bwMode="auto">
          <a:xfrm>
            <a:off x="1746251" y="1912304"/>
            <a:ext cx="892174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rtlCol="0" anchor="ctr" anchorCtr="0" compatLnSpc="1">
            <a:prstTxWarp prst="textNoShape">
              <a:avLst/>
            </a:prstTxWarp>
            <a:spAutoFit/>
          </a:bodyPr>
          <a:lstStyle/>
          <a:p>
            <a:pPr eaLnBrk="0" fontAlgn="base" hangingPunct="0">
              <a:spcBef>
                <a:spcPct val="0"/>
              </a:spcBef>
              <a:spcAft>
                <a:spcPct val="0"/>
              </a:spcAft>
            </a:pPr>
            <a:r>
              <a:rPr lang="en-US" altLang="en-US" sz="1800" b="0" dirty="0"/>
              <a:t>Currently collaboratively funding Accountability and Recovery Court Coordinator position under Recovery Support Services</a:t>
            </a:r>
          </a:p>
          <a:p>
            <a:pPr eaLnBrk="0" fontAlgn="base" hangingPunct="0">
              <a:spcBef>
                <a:spcPct val="0"/>
              </a:spcBef>
              <a:spcAft>
                <a:spcPct val="0"/>
              </a:spcAft>
            </a:pPr>
            <a:endParaRPr lang="en-US" altLang="en-US" sz="1800" b="0" dirty="0"/>
          </a:p>
          <a:p>
            <a:pPr eaLnBrk="0" fontAlgn="base" hangingPunct="0">
              <a:spcBef>
                <a:spcPct val="0"/>
              </a:spcBef>
              <a:spcAft>
                <a:spcPct val="0"/>
              </a:spcAft>
            </a:pPr>
            <a:r>
              <a:rPr lang="en-US" altLang="en-US" sz="1800" b="0" dirty="0"/>
              <a:t>High need, low resource county environment </a:t>
            </a:r>
          </a:p>
          <a:p>
            <a:pPr eaLnBrk="0" fontAlgn="base" hangingPunct="0">
              <a:spcBef>
                <a:spcPct val="0"/>
              </a:spcBef>
              <a:spcAft>
                <a:spcPct val="0"/>
              </a:spcAft>
            </a:pPr>
            <a:endParaRPr lang="en-US" altLang="en-US" sz="1800" b="0" dirty="0"/>
          </a:p>
          <a:p>
            <a:pPr eaLnBrk="0" fontAlgn="base" hangingPunct="0">
              <a:spcBef>
                <a:spcPct val="0"/>
              </a:spcBef>
              <a:spcAft>
                <a:spcPct val="0"/>
              </a:spcAft>
            </a:pPr>
            <a:r>
              <a:rPr lang="en-US" altLang="en-US" sz="1800" b="0" dirty="0"/>
              <a:t>Geographic and systemic isolation </a:t>
            </a:r>
          </a:p>
          <a:p>
            <a:pPr eaLnBrk="0" fontAlgn="base" hangingPunct="0">
              <a:spcBef>
                <a:spcPct val="0"/>
              </a:spcBef>
              <a:spcAft>
                <a:spcPct val="0"/>
              </a:spcAft>
            </a:pPr>
            <a:endParaRPr lang="en-US" altLang="en-US" sz="1800" b="0" dirty="0"/>
          </a:p>
          <a:p>
            <a:pPr eaLnBrk="0" fontAlgn="base" hangingPunct="0">
              <a:spcBef>
                <a:spcPct val="0"/>
              </a:spcBef>
              <a:spcAft>
                <a:spcPct val="0"/>
              </a:spcAft>
            </a:pPr>
            <a:r>
              <a:rPr lang="en-US" altLang="en-US" sz="1800" b="0" dirty="0"/>
              <a:t>Minimal in-jail programming and self-improvement opportunities </a:t>
            </a:r>
          </a:p>
          <a:p>
            <a:pPr eaLnBrk="0" fontAlgn="base" hangingPunct="0">
              <a:spcBef>
                <a:spcPct val="0"/>
              </a:spcBef>
              <a:spcAft>
                <a:spcPct val="0"/>
              </a:spcAft>
            </a:pPr>
            <a:endParaRPr lang="en-US" altLang="en-US" sz="1800" b="0" dirty="0"/>
          </a:p>
          <a:p>
            <a:pPr eaLnBrk="0" fontAlgn="base" hangingPunct="0">
              <a:spcBef>
                <a:spcPct val="0"/>
              </a:spcBef>
              <a:spcAft>
                <a:spcPct val="0"/>
              </a:spcAft>
            </a:pPr>
            <a:endParaRPr lang="en-US" altLang="en-US" sz="1800" b="0" dirty="0"/>
          </a:p>
          <a:p>
            <a:pPr eaLnBrk="0" fontAlgn="base" hangingPunct="0">
              <a:spcBef>
                <a:spcPct val="0"/>
              </a:spcBef>
              <a:spcAft>
                <a:spcPct val="0"/>
              </a:spcAft>
            </a:pPr>
            <a:endParaRPr lang="en-US" altLang="en-US" sz="1800" b="0" dirty="0"/>
          </a:p>
          <a:p>
            <a:pPr eaLnBrk="0" fontAlgn="base" hangingPunct="0">
              <a:spcBef>
                <a:spcPct val="0"/>
              </a:spcBef>
              <a:spcAft>
                <a:spcPct val="0"/>
              </a:spcAft>
            </a:pPr>
            <a:endParaRPr lang="en-US" altLang="en-US" sz="1800" b="0" dirty="0"/>
          </a:p>
          <a:p>
            <a:pPr eaLnBrk="0" fontAlgn="base" hangingPunct="0">
              <a:spcBef>
                <a:spcPct val="0"/>
              </a:spcBef>
              <a:spcAft>
                <a:spcPct val="0"/>
              </a:spcAft>
            </a:pPr>
            <a:endParaRPr lang="en-US" altLang="en-US" sz="1800" b="0" dirty="0"/>
          </a:p>
          <a:p>
            <a:pPr eaLnBrk="0" fontAlgn="base" hangingPunct="0">
              <a:spcBef>
                <a:spcPct val="0"/>
              </a:spcBef>
              <a:spcAft>
                <a:spcPct val="0"/>
              </a:spcAft>
            </a:pPr>
            <a:r>
              <a:rPr lang="en-US" altLang="en-US" sz="1800" b="0" dirty="0"/>
              <a:t>Extended sentences without rehabilitative support </a:t>
            </a:r>
          </a:p>
          <a:p>
            <a:pPr eaLnBrk="0" fontAlgn="base" hangingPunct="0">
              <a:spcBef>
                <a:spcPct val="0"/>
              </a:spcBef>
              <a:spcAft>
                <a:spcPct val="0"/>
              </a:spcAft>
            </a:pPr>
            <a:endParaRPr lang="en-US" altLang="en-US" sz="1800" b="0" dirty="0"/>
          </a:p>
          <a:p>
            <a:pPr eaLnBrk="0" fontAlgn="base" hangingPunct="0">
              <a:spcBef>
                <a:spcPct val="0"/>
              </a:spcBef>
              <a:spcAft>
                <a:spcPct val="0"/>
              </a:spcAft>
            </a:pPr>
            <a:r>
              <a:rPr lang="en-US" altLang="en-US" sz="1800" b="0" dirty="0"/>
              <a:t>Underserved incarcerated population </a:t>
            </a:r>
          </a:p>
          <a:p>
            <a:pPr eaLnBrk="0" fontAlgn="base" hangingPunct="0">
              <a:spcBef>
                <a:spcPct val="0"/>
              </a:spcBef>
              <a:spcAft>
                <a:spcPct val="0"/>
              </a:spcAft>
            </a:pPr>
            <a:endParaRPr lang="en-US" altLang="en-US" sz="1800" b="0" dirty="0"/>
          </a:p>
          <a:p>
            <a:pPr eaLnBrk="0" fontAlgn="base" hangingPunct="0">
              <a:spcBef>
                <a:spcPct val="0"/>
              </a:spcBef>
              <a:spcAft>
                <a:spcPct val="0"/>
              </a:spcAft>
            </a:pPr>
            <a:r>
              <a:rPr lang="en-US" altLang="en-US" sz="1800" b="0" dirty="0"/>
              <a:t>Cell service unreliable</a:t>
            </a:r>
          </a:p>
          <a:p>
            <a:pPr eaLnBrk="0" fontAlgn="base" hangingPunct="0">
              <a:spcBef>
                <a:spcPct val="0"/>
              </a:spcBef>
              <a:spcAft>
                <a:spcPct val="0"/>
              </a:spcAft>
            </a:pPr>
            <a:endParaRPr lang="en-US" altLang="en-US" sz="1800" b="0" dirty="0"/>
          </a:p>
          <a:p>
            <a:pPr eaLnBrk="0" fontAlgn="base" hangingPunct="0">
              <a:spcBef>
                <a:spcPct val="0"/>
              </a:spcBef>
              <a:spcAft>
                <a:spcPct val="0"/>
              </a:spcAft>
            </a:pPr>
            <a:r>
              <a:rPr lang="en-US" altLang="en-US" sz="1800" b="0" dirty="0"/>
              <a:t>In the absence of county-level data, Stokes County reflects statewide trends: </a:t>
            </a:r>
          </a:p>
          <a:p>
            <a:pPr lvl="1" eaLnBrk="0" fontAlgn="base" hangingPunct="0">
              <a:spcBef>
                <a:spcPct val="0"/>
              </a:spcBef>
              <a:spcAft>
                <a:spcPct val="0"/>
              </a:spcAft>
            </a:pPr>
            <a:r>
              <a:rPr lang="en-US" altLang="en-US" sz="1500" b="0" dirty="0"/>
              <a:t>Nearly 1 in 2 released prisoners is re-arrested within two years</a:t>
            </a:r>
          </a:p>
        </p:txBody>
      </p:sp>
      <p:sp>
        <p:nvSpPr>
          <p:cNvPr id="3" name="Text Placeholder 2">
            <a:extLst>
              <a:ext uri="{FF2B5EF4-FFF2-40B4-BE49-F238E27FC236}">
                <a16:creationId xmlns:a16="http://schemas.microsoft.com/office/drawing/2014/main" id="{17D8D48D-D546-4F69-0EF4-B1CA209F166D}"/>
              </a:ext>
            </a:extLst>
          </p:cNvPr>
          <p:cNvSpPr>
            <a:spLocks noGrp="1"/>
          </p:cNvSpPr>
          <p:nvPr>
            <p:ph type="body" sz="quarter" idx="11"/>
          </p:nvPr>
        </p:nvSpPr>
        <p:spPr/>
        <p:txBody>
          <a:bodyPr/>
          <a:lstStyle/>
          <a:p>
            <a:r>
              <a:rPr lang="en-US" altLang="en-US" dirty="0">
                <a:solidFill>
                  <a:schemeClr val="tx1"/>
                </a:solidFill>
              </a:rPr>
              <a:t>NC Sentencing Commission, 2022</a:t>
            </a:r>
            <a:endParaRPr lang="en-US" dirty="0"/>
          </a:p>
        </p:txBody>
      </p:sp>
      <p:sp>
        <p:nvSpPr>
          <p:cNvPr id="4" name="Title 3">
            <a:extLst>
              <a:ext uri="{FF2B5EF4-FFF2-40B4-BE49-F238E27FC236}">
                <a16:creationId xmlns:a16="http://schemas.microsoft.com/office/drawing/2014/main" id="{04CE1738-98E5-E070-2EEA-990BE7B0DA2E}"/>
              </a:ext>
            </a:extLst>
          </p:cNvPr>
          <p:cNvSpPr>
            <a:spLocks noGrp="1"/>
          </p:cNvSpPr>
          <p:nvPr>
            <p:ph type="title"/>
          </p:nvPr>
        </p:nvSpPr>
        <p:spPr/>
        <p:txBody>
          <a:bodyPr/>
          <a:lstStyle/>
          <a:p>
            <a:r>
              <a:rPr lang="en-US"/>
              <a:t>Reentry Services</a:t>
            </a:r>
          </a:p>
        </p:txBody>
      </p:sp>
    </p:spTree>
    <p:extLst>
      <p:ext uri="{BB962C8B-B14F-4D97-AF65-F5344CB8AC3E}">
        <p14:creationId xmlns:p14="http://schemas.microsoft.com/office/powerpoint/2010/main" val="147846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AD9F2-CDF9-B894-8C12-B3F5CAF6DF5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3EEFF31-4C46-AF89-8FBA-60FB0E3EB2BE}"/>
              </a:ext>
            </a:extLst>
          </p:cNvPr>
          <p:cNvSpPr>
            <a:spLocks noGrp="1"/>
          </p:cNvSpPr>
          <p:nvPr>
            <p:ph type="body" sz="quarter" idx="10"/>
          </p:nvPr>
        </p:nvSpPr>
        <p:spPr>
          <a:xfrm>
            <a:off x="1826150" y="2118170"/>
            <a:ext cx="7973749" cy="3466074"/>
          </a:xfrm>
        </p:spPr>
        <p:txBody>
          <a:bodyPr>
            <a:normAutofit fontScale="92500" lnSpcReduction="20000"/>
          </a:bodyPr>
          <a:lstStyle/>
          <a:p>
            <a:r>
              <a:rPr lang="en-US">
                <a:latin typeface="+mn-lt"/>
                <a:ea typeface="Verdana" panose="020B0604030504040204" pitchFamily="34" charset="0"/>
              </a:rPr>
              <a:t>Outcome</a:t>
            </a:r>
          </a:p>
          <a:p>
            <a:pPr lvl="1"/>
            <a:r>
              <a:rPr lang="en-US" b="0">
                <a:latin typeface="+mn-lt"/>
                <a:ea typeface="Verdana" panose="020B0604030504040204" pitchFamily="34" charset="0"/>
              </a:rPr>
              <a:t>Impact on participants</a:t>
            </a:r>
          </a:p>
          <a:p>
            <a:r>
              <a:rPr lang="en-US">
                <a:latin typeface="+mn-lt"/>
                <a:ea typeface="Verdana" panose="020B0604030504040204" pitchFamily="34" charset="0"/>
              </a:rPr>
              <a:t>Process</a:t>
            </a:r>
          </a:p>
          <a:p>
            <a:pPr lvl="1"/>
            <a:r>
              <a:rPr lang="en-US" b="0">
                <a:latin typeface="+mn-lt"/>
                <a:ea typeface="Verdana" panose="020B0604030504040204" pitchFamily="34" charset="0"/>
              </a:rPr>
              <a:t>How much program activities were occurring</a:t>
            </a:r>
          </a:p>
          <a:p>
            <a:pPr lvl="1"/>
            <a:r>
              <a:rPr lang="en-US" b="0">
                <a:latin typeface="+mn-lt"/>
                <a:ea typeface="Verdana" panose="020B0604030504040204" pitchFamily="34" charset="0"/>
              </a:rPr>
              <a:t>Facilitators and barriers to implementation</a:t>
            </a:r>
          </a:p>
          <a:p>
            <a:pPr lvl="1"/>
            <a:endParaRPr lang="en-US">
              <a:latin typeface="+mn-lt"/>
              <a:ea typeface="Verdana" panose="020B0604030504040204" pitchFamily="34" charset="0"/>
            </a:endParaRPr>
          </a:p>
          <a:p>
            <a:r>
              <a:rPr lang="en-US">
                <a:latin typeface="+mn-lt"/>
                <a:ea typeface="Verdana" panose="020B0604030504040204" pitchFamily="34" charset="0"/>
              </a:rPr>
              <a:t>Data Collection</a:t>
            </a:r>
          </a:p>
          <a:p>
            <a:pPr lvl="1"/>
            <a:r>
              <a:rPr lang="en-US" b="0">
                <a:latin typeface="+mn-lt"/>
                <a:ea typeface="Verdana" panose="020B0604030504040204" pitchFamily="34" charset="0"/>
              </a:rPr>
              <a:t>Surveys and interviews with 22 participants</a:t>
            </a:r>
          </a:p>
          <a:p>
            <a:pPr lvl="1"/>
            <a:r>
              <a:rPr lang="en-US" b="0">
                <a:latin typeface="+mn-lt"/>
                <a:ea typeface="Verdana" panose="020B0604030504040204" pitchFamily="34" charset="0"/>
              </a:rPr>
              <a:t>27 interviews with stakeholders</a:t>
            </a:r>
          </a:p>
          <a:p>
            <a:pPr lvl="1"/>
            <a:r>
              <a:rPr lang="en-US" b="0">
                <a:latin typeface="+mn-lt"/>
                <a:ea typeface="Verdana" panose="020B0604030504040204" pitchFamily="34" charset="0"/>
              </a:rPr>
              <a:t>4 focus groups with law enforcement officers</a:t>
            </a:r>
          </a:p>
          <a:p>
            <a:pPr lvl="1"/>
            <a:r>
              <a:rPr lang="en-US" b="0">
                <a:latin typeface="+mn-lt"/>
                <a:ea typeface="Verdana" panose="020B0604030504040204" pitchFamily="34" charset="0"/>
              </a:rPr>
              <a:t>Review of administrative, arrest, healthcare, and program data for 244 individuals</a:t>
            </a:r>
          </a:p>
        </p:txBody>
      </p:sp>
      <p:sp>
        <p:nvSpPr>
          <p:cNvPr id="3" name="Text Placeholder 2">
            <a:extLst>
              <a:ext uri="{FF2B5EF4-FFF2-40B4-BE49-F238E27FC236}">
                <a16:creationId xmlns:a16="http://schemas.microsoft.com/office/drawing/2014/main" id="{4B5ED004-BFA9-D8BA-F8F4-22EF1CF4BB02}"/>
              </a:ext>
            </a:extLst>
          </p:cNvPr>
          <p:cNvSpPr>
            <a:spLocks noGrp="1"/>
          </p:cNvSpPr>
          <p:nvPr>
            <p:ph type="body" sz="quarter" idx="11"/>
          </p:nvPr>
        </p:nvSpPr>
        <p:spPr/>
        <p:txBody>
          <a:bodyPr/>
          <a:lstStyle/>
          <a:p>
            <a:r>
              <a:rPr lang="en-US"/>
              <a:t>Allison R. Gilbert, Reah Siegel, Michele M. Easter, Josie Caves Sivaraman, Meret Hofer, Deniz </a:t>
            </a:r>
            <a:r>
              <a:rPr lang="en-US" err="1"/>
              <a:t>Ariturk</a:t>
            </a:r>
            <a:r>
              <a:rPr lang="en-US"/>
              <a:t>, Marvin S. Swartz, &amp; Jeffrey W. Swanson. Law Enforcement Assisted Diversion (LEAD): A multi-site evaluation of North Carolina LEAD programs. Duke University School of Medicine, January 2023</a:t>
            </a:r>
          </a:p>
        </p:txBody>
      </p:sp>
      <p:sp>
        <p:nvSpPr>
          <p:cNvPr id="2" name="Title 1">
            <a:extLst>
              <a:ext uri="{FF2B5EF4-FFF2-40B4-BE49-F238E27FC236}">
                <a16:creationId xmlns:a16="http://schemas.microsoft.com/office/drawing/2014/main" id="{C09CE354-0C78-355D-252F-4E2CBF2E3699}"/>
              </a:ext>
            </a:extLst>
          </p:cNvPr>
          <p:cNvSpPr>
            <a:spLocks noGrp="1"/>
          </p:cNvSpPr>
          <p:nvPr>
            <p:ph type="title"/>
          </p:nvPr>
        </p:nvSpPr>
        <p:spPr/>
        <p:txBody>
          <a:bodyPr>
            <a:normAutofit/>
          </a:bodyPr>
          <a:lstStyle/>
          <a:p>
            <a:r>
              <a:rPr lang="en-US" sz="3200"/>
              <a:t>Evaluation Data Collection</a:t>
            </a:r>
          </a:p>
        </p:txBody>
      </p:sp>
      <p:cxnSp>
        <p:nvCxnSpPr>
          <p:cNvPr id="11" name="Straight Connector 10">
            <a:extLst>
              <a:ext uri="{FF2B5EF4-FFF2-40B4-BE49-F238E27FC236}">
                <a16:creationId xmlns:a16="http://schemas.microsoft.com/office/drawing/2014/main" id="{A9A71047-F2C4-6460-D464-08F89E9BBCCE}"/>
              </a:ext>
            </a:extLst>
          </p:cNvPr>
          <p:cNvCxnSpPr/>
          <p:nvPr/>
        </p:nvCxnSpPr>
        <p:spPr>
          <a:xfrm>
            <a:off x="1524000" y="1832621"/>
            <a:ext cx="9144000" cy="0"/>
          </a:xfrm>
          <a:prstGeom prst="line">
            <a:avLst/>
          </a:prstGeom>
          <a:ln w="9525">
            <a:solidFill>
              <a:srgbClr val="799C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79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DA308-81D4-C0CC-84AA-882C94BF3B16}"/>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8962F5C-F55C-7FAD-BC88-4BEBC12E3AA7}"/>
              </a:ext>
            </a:extLst>
          </p:cNvPr>
          <p:cNvSpPr>
            <a:spLocks noGrp="1"/>
          </p:cNvSpPr>
          <p:nvPr>
            <p:ph type="body" sz="quarter" idx="10"/>
          </p:nvPr>
        </p:nvSpPr>
        <p:spPr>
          <a:xfrm>
            <a:off x="2193541" y="1118872"/>
            <a:ext cx="7567262" cy="455505"/>
          </a:xfrm>
        </p:spPr>
        <p:txBody>
          <a:bodyPr/>
          <a:lstStyle/>
          <a:p>
            <a:pPr marL="0" indent="0">
              <a:buNone/>
            </a:pPr>
            <a:r>
              <a:rPr lang="en-US" sz="2800">
                <a:solidFill>
                  <a:srgbClr val="5C93D5"/>
                </a:solidFill>
              </a:rPr>
              <a:t>Program Services Requested and Received</a:t>
            </a:r>
          </a:p>
        </p:txBody>
      </p:sp>
      <p:sp>
        <p:nvSpPr>
          <p:cNvPr id="5" name="Text Placeholder 4">
            <a:extLst>
              <a:ext uri="{FF2B5EF4-FFF2-40B4-BE49-F238E27FC236}">
                <a16:creationId xmlns:a16="http://schemas.microsoft.com/office/drawing/2014/main" id="{B2EAEB5F-4E81-BF7D-B919-43B312B82653}"/>
              </a:ext>
            </a:extLst>
          </p:cNvPr>
          <p:cNvSpPr>
            <a:spLocks noGrp="1"/>
          </p:cNvSpPr>
          <p:nvPr>
            <p:ph type="body" sz="quarter" idx="11"/>
          </p:nvPr>
        </p:nvSpPr>
        <p:spPr/>
        <p:txBody>
          <a:bodyPr/>
          <a:lstStyle/>
          <a:p>
            <a:r>
              <a:rPr lang="en-US"/>
              <a:t>Allison R. Gilbert, Reah Siegel, Michele M. Easter, Josie Caves Sivaraman, Meret Hofer, Deniz </a:t>
            </a:r>
            <a:r>
              <a:rPr lang="en-US" err="1"/>
              <a:t>Ariturk</a:t>
            </a:r>
            <a:r>
              <a:rPr lang="en-US"/>
              <a:t>, Marvin S. Swartz, &amp; Jeffrey W. Swanson. Law Enforcement Assisted Diversion (LEAD): A multi-site evaluation of North Carolina LEAD programs. Duke University School of Medicine, January 2023</a:t>
            </a:r>
          </a:p>
        </p:txBody>
      </p:sp>
      <p:graphicFrame>
        <p:nvGraphicFramePr>
          <p:cNvPr id="2" name="Chart 1">
            <a:extLst>
              <a:ext uri="{FF2B5EF4-FFF2-40B4-BE49-F238E27FC236}">
                <a16:creationId xmlns:a16="http://schemas.microsoft.com/office/drawing/2014/main" id="{F0D092B0-9F82-2584-EEC9-56748A480F77}"/>
              </a:ext>
            </a:extLst>
          </p:cNvPr>
          <p:cNvGraphicFramePr>
            <a:graphicFrameLocks/>
          </p:cNvGraphicFramePr>
          <p:nvPr/>
        </p:nvGraphicFramePr>
        <p:xfrm>
          <a:off x="2863765" y="1863288"/>
          <a:ext cx="6464471" cy="4100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9144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078C3-6DA4-0B2C-044B-80430542B3C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3A9984A-601B-890A-8097-7492B917C1FC}"/>
              </a:ext>
            </a:extLst>
          </p:cNvPr>
          <p:cNvSpPr>
            <a:spLocks noGrp="1"/>
          </p:cNvSpPr>
          <p:nvPr>
            <p:ph type="body" sz="quarter" idx="11"/>
          </p:nvPr>
        </p:nvSpPr>
        <p:spPr/>
        <p:txBody>
          <a:bodyPr/>
          <a:lstStyle/>
          <a:p>
            <a:r>
              <a:rPr lang="en-US"/>
              <a:t>Allison R. Gilbert, Reah Siegel, Michele M. Easter, Josie Caves Sivaraman, Meret Hofer, Deniz </a:t>
            </a:r>
            <a:r>
              <a:rPr lang="en-US" err="1"/>
              <a:t>Ariturk</a:t>
            </a:r>
            <a:r>
              <a:rPr lang="en-US"/>
              <a:t>, Marvin S. Swartz, &amp; Jeffrey W. Swanson. Law Enforcement Assisted Diversion (LEAD): A multi-site evaluation of North Carolina LEAD programs. Duke University School of Medicine, January 2023</a:t>
            </a:r>
          </a:p>
        </p:txBody>
      </p:sp>
      <p:sp>
        <p:nvSpPr>
          <p:cNvPr id="2" name="Title 1">
            <a:extLst>
              <a:ext uri="{FF2B5EF4-FFF2-40B4-BE49-F238E27FC236}">
                <a16:creationId xmlns:a16="http://schemas.microsoft.com/office/drawing/2014/main" id="{EB38E892-FF28-9394-17F8-69C8B20DF536}"/>
              </a:ext>
            </a:extLst>
          </p:cNvPr>
          <p:cNvSpPr>
            <a:spLocks noGrp="1"/>
          </p:cNvSpPr>
          <p:nvPr>
            <p:ph type="title"/>
          </p:nvPr>
        </p:nvSpPr>
        <p:spPr>
          <a:xfrm>
            <a:off x="1826150" y="1124607"/>
            <a:ext cx="8563554" cy="697790"/>
          </a:xfrm>
        </p:spPr>
        <p:txBody>
          <a:bodyPr>
            <a:noAutofit/>
          </a:bodyPr>
          <a:lstStyle/>
          <a:p>
            <a:r>
              <a:rPr lang="en-US" sz="2800">
                <a:latin typeface="+mn-lt"/>
              </a:rPr>
              <a:t>Decrease in Citations and Arrests after Referral</a:t>
            </a:r>
          </a:p>
        </p:txBody>
      </p:sp>
      <p:graphicFrame>
        <p:nvGraphicFramePr>
          <p:cNvPr id="4" name="Chart 3">
            <a:extLst>
              <a:ext uri="{FF2B5EF4-FFF2-40B4-BE49-F238E27FC236}">
                <a16:creationId xmlns:a16="http://schemas.microsoft.com/office/drawing/2014/main" id="{9B886712-979E-725C-97C5-3A11F2848CA6}"/>
              </a:ext>
            </a:extLst>
          </p:cNvPr>
          <p:cNvGraphicFramePr>
            <a:graphicFrameLocks/>
          </p:cNvGraphicFramePr>
          <p:nvPr/>
        </p:nvGraphicFramePr>
        <p:xfrm>
          <a:off x="2605401" y="1822398"/>
          <a:ext cx="6806271" cy="379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536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B7A0-DBA8-71A4-44F4-CD938DB1374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9DBCF86-A408-4927-7E1F-8A45CB236E73}"/>
              </a:ext>
            </a:extLst>
          </p:cNvPr>
          <p:cNvSpPr>
            <a:spLocks noGrp="1"/>
          </p:cNvSpPr>
          <p:nvPr>
            <p:ph type="body" sz="quarter" idx="11"/>
          </p:nvPr>
        </p:nvSpPr>
        <p:spPr/>
        <p:txBody>
          <a:bodyPr/>
          <a:lstStyle/>
          <a:p>
            <a:r>
              <a:rPr lang="en-US"/>
              <a:t>Allison R. Gilbert, Reah Siegel, Michele M. Easter, Josie Caves Sivaraman, Meret Hofer, Deniz </a:t>
            </a:r>
            <a:r>
              <a:rPr lang="en-US" err="1"/>
              <a:t>Ariturk</a:t>
            </a:r>
            <a:r>
              <a:rPr lang="en-US"/>
              <a:t>, Marvin S. Swartz, &amp; Jeffrey W. Swanson. Law Enforcement Assisted Diversion (LEAD): A multi-site evaluation of North Carolina LEAD programs. Duke University School of Medicine, January 2023</a:t>
            </a:r>
          </a:p>
        </p:txBody>
      </p:sp>
      <p:sp>
        <p:nvSpPr>
          <p:cNvPr id="7" name="Title 6">
            <a:extLst>
              <a:ext uri="{FF2B5EF4-FFF2-40B4-BE49-F238E27FC236}">
                <a16:creationId xmlns:a16="http://schemas.microsoft.com/office/drawing/2014/main" id="{29641491-AF66-8C95-59F3-89CB9B0224B9}"/>
              </a:ext>
            </a:extLst>
          </p:cNvPr>
          <p:cNvSpPr>
            <a:spLocks noGrp="1"/>
          </p:cNvSpPr>
          <p:nvPr>
            <p:ph type="title"/>
          </p:nvPr>
        </p:nvSpPr>
        <p:spPr>
          <a:xfrm>
            <a:off x="1826150" y="1150883"/>
            <a:ext cx="8563554" cy="548640"/>
          </a:xfrm>
        </p:spPr>
        <p:txBody>
          <a:bodyPr/>
          <a:lstStyle/>
          <a:p>
            <a:r>
              <a:rPr lang="en-US" sz="2800"/>
              <a:t>Decrease in Citations and Arrests after Referral</a:t>
            </a:r>
            <a:endParaRPr lang="en-US" sz="2000"/>
          </a:p>
        </p:txBody>
      </p:sp>
      <p:graphicFrame>
        <p:nvGraphicFramePr>
          <p:cNvPr id="8" name="Chart 7">
            <a:extLst>
              <a:ext uri="{FF2B5EF4-FFF2-40B4-BE49-F238E27FC236}">
                <a16:creationId xmlns:a16="http://schemas.microsoft.com/office/drawing/2014/main" id="{39A70777-F9A9-FF88-E8B7-09D54F2797DC}"/>
              </a:ext>
            </a:extLst>
          </p:cNvPr>
          <p:cNvGraphicFramePr>
            <a:graphicFrameLocks/>
          </p:cNvGraphicFramePr>
          <p:nvPr/>
        </p:nvGraphicFramePr>
        <p:xfrm>
          <a:off x="2706806" y="1696629"/>
          <a:ext cx="6802242" cy="4010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4914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F7474-65F5-9743-0DA9-DFDB642ACF75}"/>
            </a:ext>
          </a:extLst>
        </p:cNvPr>
        <p:cNvGrpSpPr/>
        <p:nvPr/>
      </p:nvGrpSpPr>
      <p:grpSpPr>
        <a:xfrm>
          <a:off x="0" y="0"/>
          <a:ext cx="0" cy="0"/>
          <a:chOff x="0" y="0"/>
          <a:chExt cx="0" cy="0"/>
        </a:xfrm>
      </p:grpSpPr>
      <p:sp>
        <p:nvSpPr>
          <p:cNvPr id="9" name="Text Box 2">
            <a:extLst>
              <a:ext uri="{FF2B5EF4-FFF2-40B4-BE49-F238E27FC236}">
                <a16:creationId xmlns:a16="http://schemas.microsoft.com/office/drawing/2014/main" id="{30FCBBD3-A7EC-840B-02AC-0D982C143C66}"/>
              </a:ext>
            </a:extLst>
          </p:cNvPr>
          <p:cNvSpPr txBox="1">
            <a:spLocks noChangeArrowheads="1"/>
          </p:cNvSpPr>
          <p:nvPr/>
        </p:nvSpPr>
        <p:spPr bwMode="auto">
          <a:xfrm>
            <a:off x="2231672" y="1834647"/>
            <a:ext cx="4259063" cy="3814912"/>
          </a:xfrm>
          <a:prstGeom prst="rect">
            <a:avLst/>
          </a:prstGeom>
          <a:solidFill>
            <a:schemeClr val="accent3"/>
          </a:solidFill>
          <a:ln w="9525">
            <a:solidFill>
              <a:srgbClr val="000000"/>
            </a:solidFill>
            <a:miter lim="800000"/>
            <a:headEnd/>
            <a:tailEnd/>
          </a:ln>
        </p:spPr>
        <p:txBody>
          <a:bodyPr rot="0" vert="horz" wrap="square" lIns="68580" tIns="34290" rIns="68580" bIns="34290" anchor="t" anchorCtr="0">
            <a:noAutofit/>
          </a:bodyPr>
          <a:lstStyle/>
          <a:p>
            <a:pPr>
              <a:lnSpc>
                <a:spcPct val="115000"/>
              </a:lnSpc>
              <a:spcAft>
                <a:spcPts val="600"/>
              </a:spcAft>
            </a:pPr>
            <a:r>
              <a:rPr lang="en-US" sz="1600" i="1" kern="100">
                <a:solidFill>
                  <a:schemeClr val="bg1"/>
                </a:solidFill>
                <a:latin typeface="Aptos" panose="020B0004020202020204" pitchFamily="34" charset="0"/>
                <a:ea typeface="Aptos" panose="020B0004020202020204" pitchFamily="34" charset="0"/>
                <a:cs typeface="Times New Roman" panose="02020603050405020304" pitchFamily="18" charset="0"/>
              </a:rPr>
              <a:t>“What I like about the LEAD program is the availability of someone </a:t>
            </a:r>
            <a:r>
              <a:rPr lang="en-US" sz="20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t>being there for you and not judging you</a:t>
            </a:r>
            <a:r>
              <a:rPr lang="en-US" sz="2000" i="1" kern="10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US" sz="1600" i="1" kern="100">
                <a:solidFill>
                  <a:schemeClr val="bg1"/>
                </a:solidFill>
                <a:latin typeface="Aptos" panose="020B0004020202020204" pitchFamily="34" charset="0"/>
                <a:ea typeface="Aptos" panose="020B0004020202020204" pitchFamily="34" charset="0"/>
                <a:cs typeface="Times New Roman" panose="02020603050405020304" pitchFamily="18" charset="0"/>
              </a:rPr>
              <a:t>Especially when you’re battling an addiction, a lot of people will look at you very differently without knowing the whole story...I was on drugs but I’m still a very good person and I’m still smart. But I made mistakes. Everybody makes mistakes, but they didn’t treat me any different and they were there for me... </a:t>
            </a:r>
            <a:r>
              <a:rPr lang="en-US" sz="20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t>they didn’t give up on me.</a:t>
            </a:r>
            <a:r>
              <a:rPr lang="en-US" sz="16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t>”</a:t>
            </a:r>
            <a:r>
              <a:rPr lang="en-US" sz="1600" i="1" kern="100">
                <a:solidFill>
                  <a:schemeClr val="bg1"/>
                </a:solidFill>
                <a:latin typeface="Aptos" panose="020B0004020202020204" pitchFamily="34" charset="0"/>
                <a:ea typeface="Aptos" panose="020B0004020202020204" pitchFamily="34" charset="0"/>
                <a:cs typeface="Times New Roman" panose="02020603050405020304" pitchFamily="18" charset="0"/>
              </a:rPr>
              <a:t> </a:t>
            </a:r>
            <a:br>
              <a:rPr lang="en-US" sz="16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US" sz="1600" kern="100">
                <a:solidFill>
                  <a:schemeClr val="bg1"/>
                </a:solidFill>
                <a:latin typeface="Aptos" panose="020B0004020202020204" pitchFamily="34" charset="0"/>
                <a:ea typeface="Aptos" panose="020B0004020202020204" pitchFamily="34" charset="0"/>
                <a:cs typeface="Times New Roman" panose="02020603050405020304" pitchFamily="18" charset="0"/>
              </a:rPr>
              <a:t>– NC LEAD Participant</a:t>
            </a:r>
          </a:p>
        </p:txBody>
      </p:sp>
      <p:sp>
        <p:nvSpPr>
          <p:cNvPr id="10" name="Text Box 2">
            <a:extLst>
              <a:ext uri="{FF2B5EF4-FFF2-40B4-BE49-F238E27FC236}">
                <a16:creationId xmlns:a16="http://schemas.microsoft.com/office/drawing/2014/main" id="{9DDEAC72-5F67-829D-63CD-C3F4B4D17D14}"/>
              </a:ext>
            </a:extLst>
          </p:cNvPr>
          <p:cNvSpPr txBox="1">
            <a:spLocks noChangeArrowheads="1"/>
          </p:cNvSpPr>
          <p:nvPr/>
        </p:nvSpPr>
        <p:spPr bwMode="auto">
          <a:xfrm>
            <a:off x="6834787" y="2207622"/>
            <a:ext cx="2968789" cy="3206803"/>
          </a:xfrm>
          <a:prstGeom prst="rect">
            <a:avLst/>
          </a:prstGeom>
          <a:solidFill>
            <a:schemeClr val="tx2">
              <a:lumMod val="60000"/>
              <a:lumOff val="40000"/>
            </a:schemeClr>
          </a:solidFill>
          <a:ln w="9525">
            <a:solidFill>
              <a:srgbClr val="000000"/>
            </a:solidFill>
            <a:miter lim="800000"/>
            <a:headEnd/>
            <a:tailEnd/>
          </a:ln>
        </p:spPr>
        <p:txBody>
          <a:bodyPr rot="0" vert="horz" wrap="square" lIns="68580" tIns="34290" rIns="68580" bIns="34290" anchor="t" anchorCtr="0">
            <a:noAutofit/>
          </a:bodyPr>
          <a:lstStyle/>
          <a:p>
            <a:pPr>
              <a:lnSpc>
                <a:spcPct val="115000"/>
              </a:lnSpc>
              <a:spcAft>
                <a:spcPts val="600"/>
              </a:spcAft>
            </a:pPr>
            <a:r>
              <a:rPr lang="en-US" sz="1600" i="1" kern="100">
                <a:solidFill>
                  <a:schemeClr val="bg1"/>
                </a:solidFill>
                <a:latin typeface="Aptos" panose="020B0004020202020204" pitchFamily="34" charset="0"/>
                <a:ea typeface="Aptos" panose="020B0004020202020204" pitchFamily="34" charset="0"/>
                <a:cs typeface="Times New Roman" panose="02020603050405020304" pitchFamily="18" charset="0"/>
              </a:rPr>
              <a:t>“It was odd having an officer actually be like, ‘Hey, this could benefit you and</a:t>
            </a:r>
            <a:r>
              <a:rPr lang="en-US" b="1" i="1" kern="10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US" sz="20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t>we don’t want you to be arrested, we want to get you some help.’</a:t>
            </a:r>
            <a:r>
              <a:rPr lang="en-US" b="1" i="1" kern="10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US" sz="1600" i="1" kern="100">
                <a:solidFill>
                  <a:schemeClr val="bg1"/>
                </a:solidFill>
                <a:latin typeface="Aptos" panose="020B0004020202020204" pitchFamily="34" charset="0"/>
                <a:ea typeface="Aptos" panose="020B0004020202020204" pitchFamily="34" charset="0"/>
                <a:cs typeface="Times New Roman" panose="02020603050405020304" pitchFamily="18" charset="0"/>
              </a:rPr>
              <a:t>[…] I was so used to, ‘Hey, you’re going to jail’...I’d never heard of anything like that before.”</a:t>
            </a:r>
            <a:br>
              <a:rPr lang="en-US" sz="1600" i="1" kern="100">
                <a:solidFill>
                  <a:schemeClr val="bg1"/>
                </a:solidFill>
                <a:latin typeface="Aptos" panose="020B0004020202020204" pitchFamily="34" charset="0"/>
                <a:ea typeface="Aptos" panose="020B0004020202020204" pitchFamily="34" charset="0"/>
                <a:cs typeface="Times New Roman" panose="02020603050405020304" pitchFamily="18" charset="0"/>
              </a:rPr>
            </a:br>
            <a:r>
              <a:rPr lang="en-US" sz="1600" i="1" kern="100">
                <a:solidFill>
                  <a:schemeClr val="bg1"/>
                </a:solidFill>
                <a:latin typeface="Aptos" panose="020B0004020202020204" pitchFamily="34" charset="0"/>
                <a:ea typeface="Aptos" panose="020B0004020202020204" pitchFamily="34" charset="0"/>
                <a:cs typeface="Times New Roman" panose="02020603050405020304" pitchFamily="18" charset="0"/>
              </a:rPr>
              <a:t>– NC LEAD Participant</a:t>
            </a:r>
            <a:endParaRPr lang="en-US" sz="1600" b="1"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ED4CA6D-943A-FB9A-58F3-367FA9F3E0E0}"/>
              </a:ext>
            </a:extLst>
          </p:cNvPr>
          <p:cNvSpPr>
            <a:spLocks noGrp="1"/>
          </p:cNvSpPr>
          <p:nvPr>
            <p:ph type="body" sz="quarter" idx="11"/>
          </p:nvPr>
        </p:nvSpPr>
        <p:spPr/>
        <p:txBody>
          <a:bodyPr/>
          <a:lstStyle/>
          <a:p>
            <a:r>
              <a:rPr lang="en-US"/>
              <a:t>Allison R. Gilbert, Reah Siegel, Michele M. Easter, Josie Caves Sivaraman, Meret Hofer, Deniz </a:t>
            </a:r>
            <a:r>
              <a:rPr lang="en-US" err="1"/>
              <a:t>Ariturk</a:t>
            </a:r>
            <a:r>
              <a:rPr lang="en-US"/>
              <a:t>, Marvin S. Swartz, &amp; Jeffrey W. Swanson. Law Enforcement Assisted Diversion (LEAD): A multi-site evaluation of North Carolina LEAD programs. Duke University School of Medicine, January 2023.</a:t>
            </a:r>
          </a:p>
        </p:txBody>
      </p:sp>
      <p:sp>
        <p:nvSpPr>
          <p:cNvPr id="2" name="Title 1">
            <a:extLst>
              <a:ext uri="{FF2B5EF4-FFF2-40B4-BE49-F238E27FC236}">
                <a16:creationId xmlns:a16="http://schemas.microsoft.com/office/drawing/2014/main" id="{61C38591-CBA8-F756-BF2F-04BDB6F48796}"/>
              </a:ext>
            </a:extLst>
          </p:cNvPr>
          <p:cNvSpPr>
            <a:spLocks noGrp="1"/>
          </p:cNvSpPr>
          <p:nvPr>
            <p:ph type="title"/>
          </p:nvPr>
        </p:nvSpPr>
        <p:spPr>
          <a:xfrm>
            <a:off x="1826150" y="1208442"/>
            <a:ext cx="8563554" cy="548640"/>
          </a:xfrm>
        </p:spPr>
        <p:txBody>
          <a:bodyPr/>
          <a:lstStyle/>
          <a:p>
            <a:r>
              <a:rPr lang="en-US"/>
              <a:t>Impact on LEAD Participants</a:t>
            </a:r>
          </a:p>
        </p:txBody>
      </p:sp>
    </p:spTree>
    <p:extLst>
      <p:ext uri="{BB962C8B-B14F-4D97-AF65-F5344CB8AC3E}">
        <p14:creationId xmlns:p14="http://schemas.microsoft.com/office/powerpoint/2010/main" val="3011083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E5AE-9961-06B0-EDC6-E89D4D1B0A9A}"/>
            </a:ext>
          </a:extLst>
        </p:cNvPr>
        <p:cNvGrpSpPr/>
        <p:nvPr/>
      </p:nvGrpSpPr>
      <p:grpSpPr>
        <a:xfrm>
          <a:off x="0" y="0"/>
          <a:ext cx="0" cy="0"/>
          <a:chOff x="0" y="0"/>
          <a:chExt cx="0" cy="0"/>
        </a:xfrm>
      </p:grpSpPr>
      <p:sp>
        <p:nvSpPr>
          <p:cNvPr id="7" name="Text Box 2">
            <a:extLst>
              <a:ext uri="{FF2B5EF4-FFF2-40B4-BE49-F238E27FC236}">
                <a16:creationId xmlns:a16="http://schemas.microsoft.com/office/drawing/2014/main" id="{14A69373-06DD-8BF2-75EE-35E6143DF55A}"/>
              </a:ext>
            </a:extLst>
          </p:cNvPr>
          <p:cNvSpPr txBox="1">
            <a:spLocks noChangeArrowheads="1"/>
          </p:cNvSpPr>
          <p:nvPr/>
        </p:nvSpPr>
        <p:spPr bwMode="auto">
          <a:xfrm>
            <a:off x="2522066" y="2188609"/>
            <a:ext cx="7171722" cy="2997345"/>
          </a:xfrm>
          <a:prstGeom prst="rect">
            <a:avLst/>
          </a:prstGeom>
          <a:solidFill>
            <a:schemeClr val="accent3"/>
          </a:solidFill>
          <a:ln w="9525">
            <a:solidFill>
              <a:srgbClr val="000000"/>
            </a:solidFill>
            <a:miter lim="800000"/>
            <a:headEnd/>
            <a:tailEnd/>
          </a:ln>
        </p:spPr>
        <p:txBody>
          <a:bodyPr rot="0" vert="horz" wrap="square" lIns="68580" tIns="34290" rIns="68580" bIns="34290" anchor="t" anchorCtr="0">
            <a:noAutofit/>
          </a:bodyPr>
          <a:lstStyle/>
          <a:p>
            <a:pPr>
              <a:lnSpc>
                <a:spcPct val="115000"/>
              </a:lnSpc>
              <a:spcAft>
                <a:spcPts val="600"/>
              </a:spcAft>
            </a:pPr>
            <a:r>
              <a:rPr lang="en-US" i="1" kern="100">
                <a:solidFill>
                  <a:schemeClr val="bg1"/>
                </a:solidFill>
                <a:latin typeface="Aptos" panose="020B0004020202020204" pitchFamily="34" charset="0"/>
                <a:ea typeface="Aptos" panose="020B0004020202020204" pitchFamily="34" charset="0"/>
                <a:cs typeface="Times New Roman" panose="02020603050405020304" pitchFamily="18" charset="0"/>
              </a:rPr>
              <a:t>“I try to get them to be the best person they can be every day...and if that person’s mad, sad, upset, sitting in a corner using, then that’s okay. We’ll just sit there and talk, you know?...</a:t>
            </a:r>
            <a:r>
              <a:rPr lang="en-US" sz="24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t>But</a:t>
            </a:r>
            <a:r>
              <a:rPr lang="en-US" sz="2400" i="1" kern="10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US" sz="24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t>try to get them to be able to survive long enough really to get help.</a:t>
            </a:r>
            <a:r>
              <a:rPr lang="en-US" sz="2400" i="1" kern="10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US" i="1" kern="100">
                <a:solidFill>
                  <a:schemeClr val="bg1"/>
                </a:solidFill>
                <a:latin typeface="Aptos" panose="020B0004020202020204" pitchFamily="34" charset="0"/>
                <a:ea typeface="Aptos" panose="020B0004020202020204" pitchFamily="34" charset="0"/>
                <a:cs typeface="Times New Roman" panose="02020603050405020304" pitchFamily="18" charset="0"/>
              </a:rPr>
              <a:t>That’s one thing I’ve seen: if they want it over time... it can happen. It’s just having someone there that they know they can call to say, ‘Hey, I’m ready to do something different.’ ” </a:t>
            </a:r>
          </a:p>
          <a:p>
            <a:pPr>
              <a:lnSpc>
                <a:spcPct val="115000"/>
              </a:lnSpc>
              <a:spcAft>
                <a:spcPts val="600"/>
              </a:spcAft>
            </a:pPr>
            <a:r>
              <a:rPr lang="en-US" kern="100">
                <a:solidFill>
                  <a:schemeClr val="bg1"/>
                </a:solidFill>
                <a:latin typeface="Aptos" panose="020B0004020202020204" pitchFamily="34" charset="0"/>
                <a:ea typeface="Aptos" panose="020B0004020202020204" pitchFamily="34" charset="0"/>
                <a:cs typeface="Times New Roman" panose="02020603050405020304" pitchFamily="18" charset="0"/>
              </a:rPr>
              <a:t>– NC LEAD Program Staff</a:t>
            </a:r>
          </a:p>
        </p:txBody>
      </p:sp>
      <p:sp>
        <p:nvSpPr>
          <p:cNvPr id="5" name="Text Placeholder 4">
            <a:extLst>
              <a:ext uri="{FF2B5EF4-FFF2-40B4-BE49-F238E27FC236}">
                <a16:creationId xmlns:a16="http://schemas.microsoft.com/office/drawing/2014/main" id="{D8D00C33-1943-C9FD-734E-5FB2376E75E3}"/>
              </a:ext>
            </a:extLst>
          </p:cNvPr>
          <p:cNvSpPr>
            <a:spLocks noGrp="1"/>
          </p:cNvSpPr>
          <p:nvPr>
            <p:ph type="body" sz="quarter" idx="11"/>
          </p:nvPr>
        </p:nvSpPr>
        <p:spPr/>
        <p:txBody>
          <a:bodyPr/>
          <a:lstStyle/>
          <a:p>
            <a:r>
              <a:rPr lang="en-US"/>
              <a:t>Allison R. Gilbert, Reah Siegel, Michele M. Easter, Josie Caves Sivaraman, Meret Hofer, Deniz </a:t>
            </a:r>
            <a:r>
              <a:rPr lang="en-US" err="1"/>
              <a:t>Ariturk</a:t>
            </a:r>
            <a:r>
              <a:rPr lang="en-US"/>
              <a:t>, Marvin S. Swartz, &amp; Jeffrey W. Swanson. Law Enforcement Assisted Diversion (LEAD): A multi-site evaluation of North Carolina LEAD programs. Duke University School of Medicine, January 2023.</a:t>
            </a:r>
          </a:p>
        </p:txBody>
      </p:sp>
      <p:sp>
        <p:nvSpPr>
          <p:cNvPr id="2" name="Title 1">
            <a:extLst>
              <a:ext uri="{FF2B5EF4-FFF2-40B4-BE49-F238E27FC236}">
                <a16:creationId xmlns:a16="http://schemas.microsoft.com/office/drawing/2014/main" id="{D81EC204-8496-1CB1-0BD5-0B031B28074C}"/>
              </a:ext>
            </a:extLst>
          </p:cNvPr>
          <p:cNvSpPr>
            <a:spLocks noGrp="1"/>
          </p:cNvSpPr>
          <p:nvPr>
            <p:ph type="title"/>
          </p:nvPr>
        </p:nvSpPr>
        <p:spPr/>
        <p:txBody>
          <a:bodyPr/>
          <a:lstStyle/>
          <a:p>
            <a:r>
              <a:rPr lang="en-US"/>
              <a:t>Program Staff Perspectives</a:t>
            </a:r>
          </a:p>
        </p:txBody>
      </p:sp>
    </p:spTree>
    <p:extLst>
      <p:ext uri="{BB962C8B-B14F-4D97-AF65-F5344CB8AC3E}">
        <p14:creationId xmlns:p14="http://schemas.microsoft.com/office/powerpoint/2010/main" val="1951464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53AA2-EEA8-AFCC-7BC3-818DD571ADF0}"/>
            </a:ext>
          </a:extLst>
        </p:cNvPr>
        <p:cNvGrpSpPr/>
        <p:nvPr/>
      </p:nvGrpSpPr>
      <p:grpSpPr>
        <a:xfrm>
          <a:off x="0" y="0"/>
          <a:ext cx="0" cy="0"/>
          <a:chOff x="0" y="0"/>
          <a:chExt cx="0" cy="0"/>
        </a:xfrm>
      </p:grpSpPr>
      <p:sp>
        <p:nvSpPr>
          <p:cNvPr id="10" name="Text Box 2">
            <a:extLst>
              <a:ext uri="{FF2B5EF4-FFF2-40B4-BE49-F238E27FC236}">
                <a16:creationId xmlns:a16="http://schemas.microsoft.com/office/drawing/2014/main" id="{E7F94DAB-9412-A81C-7C71-3537F48EC39A}"/>
              </a:ext>
            </a:extLst>
          </p:cNvPr>
          <p:cNvSpPr txBox="1">
            <a:spLocks noChangeArrowheads="1"/>
          </p:cNvSpPr>
          <p:nvPr/>
        </p:nvSpPr>
        <p:spPr bwMode="auto">
          <a:xfrm>
            <a:off x="2660470" y="2037804"/>
            <a:ext cx="6828659" cy="3487784"/>
          </a:xfrm>
          <a:prstGeom prst="rect">
            <a:avLst/>
          </a:prstGeom>
          <a:solidFill>
            <a:schemeClr val="accent3">
              <a:lumMod val="60000"/>
              <a:lumOff val="40000"/>
            </a:schemeClr>
          </a:solidFill>
          <a:ln w="9525">
            <a:solidFill>
              <a:srgbClr val="000000"/>
            </a:solidFill>
            <a:miter lim="800000"/>
            <a:headEnd/>
            <a:tailEnd/>
          </a:ln>
        </p:spPr>
        <p:txBody>
          <a:bodyPr rot="0" vert="horz" wrap="square" lIns="68580" tIns="34290" rIns="68580" bIns="34290" anchor="t" anchorCtr="0">
            <a:noAutofit/>
          </a:bodyPr>
          <a:lstStyle/>
          <a:p>
            <a:pPr>
              <a:lnSpc>
                <a:spcPct val="115000"/>
              </a:lnSpc>
              <a:spcAft>
                <a:spcPts val="600"/>
              </a:spcAft>
            </a:pPr>
            <a:r>
              <a:rPr lang="en-US" i="1" kern="100">
                <a:solidFill>
                  <a:schemeClr val="bg1"/>
                </a:solidFill>
                <a:latin typeface="Aptos" panose="020B0004020202020204" pitchFamily="34" charset="0"/>
                <a:ea typeface="Aptos" panose="020B0004020202020204" pitchFamily="34" charset="0"/>
                <a:cs typeface="Times New Roman" panose="02020603050405020304" pitchFamily="18" charset="0"/>
              </a:rPr>
              <a:t>“You get everybody around the room...everybody is there, and everybody has got their little piece of information. When you put them all together, </a:t>
            </a:r>
            <a:r>
              <a:rPr lang="en-US" sz="24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t>you get a fuller picture about what is going on with this person</a:t>
            </a:r>
            <a:r>
              <a:rPr lang="en-US" sz="20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en-US" sz="2400" b="1" i="1" kern="100">
                <a:solidFill>
                  <a:schemeClr val="bg1"/>
                </a:solidFill>
                <a:latin typeface="Aptos" panose="020B0004020202020204" pitchFamily="34" charset="0"/>
                <a:ea typeface="Aptos" panose="020B0004020202020204" pitchFamily="34" charset="0"/>
                <a:cs typeface="Times New Roman" panose="02020603050405020304" pitchFamily="18" charset="0"/>
              </a:rPr>
              <a:t>and maybe we start to understand </a:t>
            </a:r>
            <a:r>
              <a:rPr lang="en-US" i="1" kern="100">
                <a:solidFill>
                  <a:schemeClr val="bg1"/>
                </a:solidFill>
                <a:latin typeface="Aptos" panose="020B0004020202020204" pitchFamily="34" charset="0"/>
                <a:ea typeface="Aptos" panose="020B0004020202020204" pitchFamily="34" charset="0"/>
                <a:cs typeface="Times New Roman" panose="02020603050405020304" pitchFamily="18" charset="0"/>
              </a:rPr>
              <a:t>why they haven’t returned text messages in the last two weeks […] Cops rarely talk to nurses, rarely talk to mental health providers, rarely talk to EMS folks. We’re not talking to each other. This system requires that you see the benefits of it.”  </a:t>
            </a:r>
          </a:p>
          <a:p>
            <a:pPr>
              <a:lnSpc>
                <a:spcPct val="115000"/>
              </a:lnSpc>
              <a:spcAft>
                <a:spcPts val="600"/>
              </a:spcAft>
            </a:pPr>
            <a:r>
              <a:rPr lang="en-US" kern="100">
                <a:solidFill>
                  <a:schemeClr val="bg1"/>
                </a:solidFill>
                <a:latin typeface="Aptos" panose="020B0004020202020204" pitchFamily="34" charset="0"/>
                <a:ea typeface="Aptos" panose="020B0004020202020204" pitchFamily="34" charset="0"/>
                <a:cs typeface="Times New Roman" panose="02020603050405020304" pitchFamily="18" charset="0"/>
              </a:rPr>
              <a:t>- NC Police Officer</a:t>
            </a:r>
          </a:p>
        </p:txBody>
      </p:sp>
      <p:sp>
        <p:nvSpPr>
          <p:cNvPr id="5" name="Text Placeholder 4">
            <a:extLst>
              <a:ext uri="{FF2B5EF4-FFF2-40B4-BE49-F238E27FC236}">
                <a16:creationId xmlns:a16="http://schemas.microsoft.com/office/drawing/2014/main" id="{3246E8E3-3ADF-461E-4FBD-6FFB02D36700}"/>
              </a:ext>
            </a:extLst>
          </p:cNvPr>
          <p:cNvSpPr>
            <a:spLocks noGrp="1"/>
          </p:cNvSpPr>
          <p:nvPr>
            <p:ph type="body" sz="quarter" idx="11"/>
          </p:nvPr>
        </p:nvSpPr>
        <p:spPr/>
        <p:txBody>
          <a:bodyPr/>
          <a:lstStyle/>
          <a:p>
            <a:r>
              <a:rPr lang="en-US"/>
              <a:t>Allison R. Gilbert, Reah Siegel, Michele M. Easter, Josie Caves Sivaraman, Meret Hofer, Deniz </a:t>
            </a:r>
            <a:r>
              <a:rPr lang="en-US" err="1"/>
              <a:t>Ariturk</a:t>
            </a:r>
            <a:r>
              <a:rPr lang="en-US"/>
              <a:t>, Marvin S. Swartz, &amp; Jeffrey W. Swanson. Law Enforcement Assisted Diversion (LEAD): A multi-site evaluation of North Carolina LEAD programs. Duke University School of Medicine, January 2023.</a:t>
            </a:r>
          </a:p>
        </p:txBody>
      </p:sp>
      <p:sp>
        <p:nvSpPr>
          <p:cNvPr id="2" name="Title 1">
            <a:extLst>
              <a:ext uri="{FF2B5EF4-FFF2-40B4-BE49-F238E27FC236}">
                <a16:creationId xmlns:a16="http://schemas.microsoft.com/office/drawing/2014/main" id="{F8CD49D1-6562-A85D-17DC-5755651E6093}"/>
              </a:ext>
            </a:extLst>
          </p:cNvPr>
          <p:cNvSpPr>
            <a:spLocks noGrp="1"/>
          </p:cNvSpPr>
          <p:nvPr>
            <p:ph type="title"/>
          </p:nvPr>
        </p:nvSpPr>
        <p:spPr/>
        <p:txBody>
          <a:bodyPr/>
          <a:lstStyle/>
          <a:p>
            <a:r>
              <a:rPr lang="en-US"/>
              <a:t>Law Enforcement Perspectives</a:t>
            </a:r>
          </a:p>
        </p:txBody>
      </p:sp>
    </p:spTree>
    <p:extLst>
      <p:ext uri="{BB962C8B-B14F-4D97-AF65-F5344CB8AC3E}">
        <p14:creationId xmlns:p14="http://schemas.microsoft.com/office/powerpoint/2010/main" val="4175733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F420D-6E9F-0AEE-7060-670EE62BEA9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80FB4E5C-FD73-D83C-8F7D-8BE9F7B320B6}"/>
              </a:ext>
            </a:extLst>
          </p:cNvPr>
          <p:cNvSpPr>
            <a:spLocks noGrp="1"/>
          </p:cNvSpPr>
          <p:nvPr>
            <p:ph type="body" sz="quarter" idx="11"/>
          </p:nvPr>
        </p:nvSpPr>
        <p:spPr/>
        <p:txBody>
          <a:bodyPr/>
          <a:lstStyle/>
          <a:p>
            <a:endParaRPr lang="en-US"/>
          </a:p>
        </p:txBody>
      </p:sp>
      <p:sp>
        <p:nvSpPr>
          <p:cNvPr id="11" name="Title 10">
            <a:extLst>
              <a:ext uri="{FF2B5EF4-FFF2-40B4-BE49-F238E27FC236}">
                <a16:creationId xmlns:a16="http://schemas.microsoft.com/office/drawing/2014/main" id="{E894A012-BA41-81BD-E968-6574DAE7C123}"/>
              </a:ext>
            </a:extLst>
          </p:cNvPr>
          <p:cNvSpPr>
            <a:spLocks noGrp="1"/>
          </p:cNvSpPr>
          <p:nvPr>
            <p:ph type="title"/>
          </p:nvPr>
        </p:nvSpPr>
        <p:spPr>
          <a:xfrm>
            <a:off x="2477589" y="3286016"/>
            <a:ext cx="7912115" cy="548640"/>
          </a:xfrm>
        </p:spPr>
        <p:txBody>
          <a:bodyPr/>
          <a:lstStyle/>
          <a:p>
            <a:r>
              <a:rPr lang="en-US" sz="3200"/>
              <a:t>How to Get Started</a:t>
            </a:r>
          </a:p>
        </p:txBody>
      </p:sp>
    </p:spTree>
    <p:extLst>
      <p:ext uri="{BB962C8B-B14F-4D97-AF65-F5344CB8AC3E}">
        <p14:creationId xmlns:p14="http://schemas.microsoft.com/office/powerpoint/2010/main" val="2466778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55C10-FDB7-FF7D-87D2-E88C3706646E}"/>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7D228F2-4179-EA78-B8AE-1BE38488EFCF}"/>
              </a:ext>
            </a:extLst>
          </p:cNvPr>
          <p:cNvSpPr>
            <a:spLocks noGrp="1"/>
          </p:cNvSpPr>
          <p:nvPr>
            <p:ph type="body" sz="quarter" idx="10"/>
          </p:nvPr>
        </p:nvSpPr>
        <p:spPr>
          <a:xfrm>
            <a:off x="1813088" y="2048257"/>
            <a:ext cx="6111713" cy="4008212"/>
          </a:xfrm>
          <a:prstGeom prst="rect">
            <a:avLst/>
          </a:prstGeom>
        </p:spPr>
        <p:txBody>
          <a:bodyPr vert="horz" lIns="68580" tIns="34290" rIns="68580" bIns="34290" rtlCol="0" anchor="t">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900">
                <a:solidFill>
                  <a:srgbClr val="003B70"/>
                </a:solidFill>
                <a:ea typeface="Verdana" panose="020B0604030504040204" pitchFamily="34" charset="0"/>
                <a:cs typeface="Arial" panose="020B0604020202020204" pitchFamily="34" charset="0"/>
              </a:rPr>
              <a:t>Statewide initiative to provide technical assistance to programs that support individuals at risk of incarceration and overdose</a:t>
            </a:r>
          </a:p>
          <a:p>
            <a:pPr marL="0" indent="0">
              <a:lnSpc>
                <a:spcPct val="110000"/>
              </a:lnSpc>
              <a:buNone/>
            </a:pPr>
            <a:endParaRPr lang="en-US" sz="1900">
              <a:solidFill>
                <a:srgbClr val="003B70"/>
              </a:solidFill>
              <a:ea typeface="Verdana" panose="020B0604030504040204" pitchFamily="34" charset="0"/>
              <a:cs typeface="Arial" panose="020B0604020202020204" pitchFamily="34" charset="0"/>
            </a:endParaRPr>
          </a:p>
          <a:p>
            <a:pPr marL="0" indent="0">
              <a:lnSpc>
                <a:spcPct val="110000"/>
              </a:lnSpc>
              <a:buNone/>
            </a:pPr>
            <a:r>
              <a:rPr lang="en-US" sz="1900">
                <a:solidFill>
                  <a:srgbClr val="003B70"/>
                </a:solidFill>
                <a:ea typeface="Verdana" panose="020B0604030504040204" pitchFamily="34" charset="0"/>
                <a:cs typeface="Arial" panose="020B0604020202020204" pitchFamily="34" charset="0"/>
              </a:rPr>
              <a:t>Collaboration between</a:t>
            </a:r>
          </a:p>
          <a:p>
            <a:pPr>
              <a:lnSpc>
                <a:spcPct val="110000"/>
              </a:lnSpc>
            </a:pPr>
            <a:r>
              <a:rPr lang="en-US" sz="1800" b="0">
                <a:solidFill>
                  <a:srgbClr val="003B70"/>
                </a:solidFill>
                <a:ea typeface="Verdana" panose="020B0604030504040204" pitchFamily="34" charset="0"/>
                <a:cs typeface="Arial" panose="020B0604020202020204" pitchFamily="34" charset="0"/>
              </a:rPr>
              <a:t>NC Formerly Incarcerated Transition (FIT) Program</a:t>
            </a:r>
          </a:p>
          <a:p>
            <a:pPr>
              <a:lnSpc>
                <a:spcPct val="110000"/>
              </a:lnSpc>
            </a:pPr>
            <a:r>
              <a:rPr lang="en-US" sz="1800" b="0">
                <a:solidFill>
                  <a:srgbClr val="003B70"/>
                </a:solidFill>
                <a:ea typeface="Verdana" panose="020B0604030504040204" pitchFamily="34" charset="0"/>
                <a:cs typeface="Arial" panose="020B0604020202020204" pitchFamily="34" charset="0"/>
              </a:rPr>
              <a:t>NC Association of County Commissioners (NCACC)</a:t>
            </a:r>
          </a:p>
          <a:p>
            <a:pPr>
              <a:lnSpc>
                <a:spcPct val="110000"/>
              </a:lnSpc>
            </a:pPr>
            <a:r>
              <a:rPr lang="en-US" sz="1800" b="0">
                <a:solidFill>
                  <a:srgbClr val="003B70"/>
                </a:solidFill>
                <a:ea typeface="Verdana" panose="020B0604030504040204" pitchFamily="34" charset="0"/>
                <a:cs typeface="Arial" panose="020B0604020202020204" pitchFamily="34" charset="0"/>
              </a:rPr>
              <a:t>NC Harm Reduction Coalition (NCHRC) </a:t>
            </a:r>
          </a:p>
          <a:p>
            <a:pPr>
              <a:lnSpc>
                <a:spcPct val="110000"/>
              </a:lnSpc>
            </a:pPr>
            <a:r>
              <a:rPr lang="en-US" sz="1800" b="0">
                <a:solidFill>
                  <a:srgbClr val="003B70"/>
                </a:solidFill>
                <a:ea typeface="Verdana" panose="020B0604030504040204" pitchFamily="34" charset="0"/>
                <a:cs typeface="Arial" panose="020B0604020202020204" pitchFamily="34" charset="0"/>
              </a:rPr>
              <a:t>Wilson Center for Science and Justice at Duke Law</a:t>
            </a:r>
          </a:p>
        </p:txBody>
      </p:sp>
      <p:sp>
        <p:nvSpPr>
          <p:cNvPr id="2" name="Title 1">
            <a:extLst>
              <a:ext uri="{FF2B5EF4-FFF2-40B4-BE49-F238E27FC236}">
                <a16:creationId xmlns:a16="http://schemas.microsoft.com/office/drawing/2014/main" id="{BF957420-62A8-2214-3D83-765F36E89D17}"/>
              </a:ext>
            </a:extLst>
          </p:cNvPr>
          <p:cNvSpPr>
            <a:spLocks noGrp="1"/>
          </p:cNvSpPr>
          <p:nvPr>
            <p:ph type="title"/>
          </p:nvPr>
        </p:nvSpPr>
        <p:spPr/>
        <p:txBody>
          <a:bodyPr>
            <a:normAutofit/>
          </a:bodyPr>
          <a:lstStyle/>
          <a:p>
            <a:r>
              <a:rPr lang="en-US" sz="3000">
                <a:latin typeface="+mn-lt"/>
              </a:rPr>
              <a:t>NC Technical Assistance Center (NC-TAC)</a:t>
            </a:r>
          </a:p>
        </p:txBody>
      </p:sp>
      <p:pic>
        <p:nvPicPr>
          <p:cNvPr id="10" name="Picture 9">
            <a:extLst>
              <a:ext uri="{FF2B5EF4-FFF2-40B4-BE49-F238E27FC236}">
                <a16:creationId xmlns:a16="http://schemas.microsoft.com/office/drawing/2014/main" id="{A42C61A6-6997-5B9D-D397-07031E37B265}"/>
              </a:ext>
            </a:extLst>
          </p:cNvPr>
          <p:cNvPicPr>
            <a:picLocks noChangeAspect="1"/>
          </p:cNvPicPr>
          <p:nvPr/>
        </p:nvPicPr>
        <p:blipFill rotWithShape="1">
          <a:blip r:embed="rId3"/>
          <a:srcRect l="3679" t="1875" r="3960" b="3507"/>
          <a:stretch/>
        </p:blipFill>
        <p:spPr>
          <a:xfrm>
            <a:off x="7794821" y="2770088"/>
            <a:ext cx="2323118" cy="2317790"/>
          </a:xfrm>
          <a:prstGeom prst="ellipse">
            <a:avLst/>
          </a:prstGeom>
        </p:spPr>
      </p:pic>
    </p:spTree>
    <p:extLst>
      <p:ext uri="{BB962C8B-B14F-4D97-AF65-F5344CB8AC3E}">
        <p14:creationId xmlns:p14="http://schemas.microsoft.com/office/powerpoint/2010/main" val="2375651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3D7AF-180A-E281-BD54-6239D4ECF20E}"/>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11AC6BC-E7FE-1980-4576-89B291C3650E}"/>
              </a:ext>
            </a:extLst>
          </p:cNvPr>
          <p:cNvSpPr>
            <a:spLocks noGrp="1"/>
          </p:cNvSpPr>
          <p:nvPr>
            <p:ph type="body" sz="quarter" idx="10"/>
          </p:nvPr>
        </p:nvSpPr>
        <p:spPr>
          <a:xfrm>
            <a:off x="1826150" y="1913840"/>
            <a:ext cx="4452730" cy="4142629"/>
          </a:xfrm>
        </p:spPr>
        <p:txBody>
          <a:bodyPr>
            <a:normAutofit/>
          </a:bodyPr>
          <a:lstStyle/>
          <a:p>
            <a:pPr marL="0" indent="0">
              <a:buNone/>
            </a:pPr>
            <a:r>
              <a:rPr lang="en-US" sz="1800" dirty="0">
                <a:latin typeface="+mn-lt"/>
                <a:ea typeface="Verdana" panose="020B0604030504040204" pitchFamily="34" charset="0"/>
              </a:rPr>
              <a:t>Guide to designing and implementing a pre-arrest diversion program</a:t>
            </a:r>
          </a:p>
          <a:p>
            <a:pPr marL="0" indent="0">
              <a:buNone/>
            </a:pPr>
            <a:endParaRPr lang="en-US" sz="1800" dirty="0">
              <a:latin typeface="+mn-lt"/>
              <a:ea typeface="Verdana" panose="020B0604030504040204" pitchFamily="34" charset="0"/>
            </a:endParaRPr>
          </a:p>
          <a:p>
            <a:pPr marL="0" indent="0">
              <a:buNone/>
            </a:pPr>
            <a:r>
              <a:rPr lang="en-US" sz="1800" dirty="0">
                <a:latin typeface="+mn-lt"/>
                <a:ea typeface="Verdana" panose="020B0604030504040204" pitchFamily="34" charset="0"/>
              </a:rPr>
              <a:t>Developed by NC-TAC based on </a:t>
            </a:r>
          </a:p>
          <a:p>
            <a:pPr marL="339328" indent="-342900"/>
            <a:r>
              <a:rPr lang="en-US" sz="1900" b="0" dirty="0">
                <a:latin typeface="+mn-lt"/>
                <a:ea typeface="Verdana" panose="020B0604030504040204" pitchFamily="34" charset="0"/>
              </a:rPr>
              <a:t>Real world experience in NC </a:t>
            </a:r>
          </a:p>
          <a:p>
            <a:pPr marL="339328" indent="-342900"/>
            <a:r>
              <a:rPr lang="en-US" sz="1900" b="0" dirty="0">
                <a:latin typeface="+mn-lt"/>
                <a:ea typeface="Verdana" panose="020B0604030504040204" pitchFamily="34" charset="0"/>
              </a:rPr>
              <a:t>Findings from evaluation of NC programs</a:t>
            </a:r>
          </a:p>
        </p:txBody>
      </p:sp>
      <p:sp>
        <p:nvSpPr>
          <p:cNvPr id="6" name="Text Placeholder 5">
            <a:extLst>
              <a:ext uri="{FF2B5EF4-FFF2-40B4-BE49-F238E27FC236}">
                <a16:creationId xmlns:a16="http://schemas.microsoft.com/office/drawing/2014/main" id="{52CD3BC2-332D-146C-D719-5EC97F1F5288}"/>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D67264FE-091B-4930-AFA6-F03F6396FAB8}"/>
              </a:ext>
            </a:extLst>
          </p:cNvPr>
          <p:cNvSpPr>
            <a:spLocks noGrp="1"/>
          </p:cNvSpPr>
          <p:nvPr>
            <p:ph type="title"/>
          </p:nvPr>
        </p:nvSpPr>
        <p:spPr/>
        <p:txBody>
          <a:bodyPr>
            <a:normAutofit/>
          </a:bodyPr>
          <a:lstStyle/>
          <a:p>
            <a:r>
              <a:rPr lang="en-US" sz="2800">
                <a:latin typeface="+mn-lt"/>
              </a:rPr>
              <a:t>NEW Pre-Arrest Diversion Handbook</a:t>
            </a:r>
          </a:p>
        </p:txBody>
      </p:sp>
      <p:pic>
        <p:nvPicPr>
          <p:cNvPr id="3" name="Picture 2">
            <a:hlinkClick r:id="rId3"/>
            <a:extLst>
              <a:ext uri="{FF2B5EF4-FFF2-40B4-BE49-F238E27FC236}">
                <a16:creationId xmlns:a16="http://schemas.microsoft.com/office/drawing/2014/main" id="{CCB9D5E2-0DDA-E8B6-B00A-9888E5F024DA}"/>
              </a:ext>
            </a:extLst>
          </p:cNvPr>
          <p:cNvPicPr>
            <a:picLocks noChangeAspect="1"/>
          </p:cNvPicPr>
          <p:nvPr/>
        </p:nvPicPr>
        <p:blipFill rotWithShape="1">
          <a:blip r:embed="rId4"/>
          <a:srcRect l="40212" t="40402" r="2936" b="4407"/>
          <a:stretch/>
        </p:blipFill>
        <p:spPr>
          <a:xfrm>
            <a:off x="3955395" y="4417538"/>
            <a:ext cx="1423533" cy="1388158"/>
          </a:xfrm>
          <a:prstGeom prst="rect">
            <a:avLst/>
          </a:prstGeom>
          <a:ln>
            <a:solidFill>
              <a:schemeClr val="tx1"/>
            </a:solidFill>
          </a:ln>
        </p:spPr>
      </p:pic>
      <p:pic>
        <p:nvPicPr>
          <p:cNvPr id="9" name="Picture 8" descr="A sign post with yellow arrows on it&#10;&#10;AI-generated content may be incorrect.">
            <a:hlinkClick r:id="rId3"/>
            <a:extLst>
              <a:ext uri="{FF2B5EF4-FFF2-40B4-BE49-F238E27FC236}">
                <a16:creationId xmlns:a16="http://schemas.microsoft.com/office/drawing/2014/main" id="{42AD1C9D-8FD6-4CAB-51C8-F967D5136CB4}"/>
              </a:ext>
            </a:extLst>
          </p:cNvPr>
          <p:cNvPicPr>
            <a:picLocks noChangeAspect="1"/>
          </p:cNvPicPr>
          <p:nvPr/>
        </p:nvPicPr>
        <p:blipFill>
          <a:blip r:embed="rId5"/>
          <a:stretch>
            <a:fillRect/>
          </a:stretch>
        </p:blipFill>
        <p:spPr>
          <a:xfrm>
            <a:off x="6400397" y="1961657"/>
            <a:ext cx="4001352" cy="3883229"/>
          </a:xfrm>
          <a:prstGeom prst="rect">
            <a:avLst/>
          </a:prstGeom>
        </p:spPr>
      </p:pic>
    </p:spTree>
    <p:extLst>
      <p:ext uri="{BB962C8B-B14F-4D97-AF65-F5344CB8AC3E}">
        <p14:creationId xmlns:p14="http://schemas.microsoft.com/office/powerpoint/2010/main" val="272700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2509F-6AE5-5B68-67FD-D80B5BCE934C}"/>
              </a:ext>
            </a:extLst>
          </p:cNvPr>
          <p:cNvSpPr>
            <a:spLocks noGrp="1"/>
          </p:cNvSpPr>
          <p:nvPr>
            <p:ph type="body" sz="quarter" idx="10"/>
          </p:nvPr>
        </p:nvSpPr>
        <p:spPr>
          <a:xfrm>
            <a:off x="1802296" y="1548077"/>
            <a:ext cx="8563554" cy="4380068"/>
          </a:xfrm>
        </p:spPr>
        <p:txBody>
          <a:bodyPr anchor="ctr"/>
          <a:lstStyle/>
          <a:p>
            <a:r>
              <a:rPr lang="en-US" b="0" dirty="0"/>
              <a:t>The Stokes County Reentry Initiative exists to help justice-involved individuals affected by opioid use return to the community with dignity, stability, and consistent recovery support to strengthen the overall health of Stokes County.</a:t>
            </a:r>
          </a:p>
          <a:p>
            <a:pPr lvl="1"/>
            <a:r>
              <a:rPr lang="en-US" b="0" dirty="0"/>
              <a:t>We hope to increase connection to services by offering in person classes within the jail. </a:t>
            </a:r>
          </a:p>
          <a:p>
            <a:pPr lvl="1"/>
            <a:r>
              <a:rPr lang="en-US" b="0" dirty="0"/>
              <a:t>We hope to lower recidivism by offering educational and recovery opportunities during incarceration. </a:t>
            </a:r>
          </a:p>
          <a:p>
            <a:pPr lvl="1"/>
            <a:r>
              <a:rPr lang="en-US" b="0" dirty="0"/>
              <a:t>We hope to increase days of sobriety post release. </a:t>
            </a:r>
          </a:p>
          <a:p>
            <a:pPr lvl="1"/>
            <a:r>
              <a:rPr lang="en-US" b="0" dirty="0"/>
              <a:t>We hope to complete the resource loop within our county. </a:t>
            </a:r>
          </a:p>
        </p:txBody>
      </p:sp>
      <p:sp>
        <p:nvSpPr>
          <p:cNvPr id="3" name="Text Placeholder 2">
            <a:extLst>
              <a:ext uri="{FF2B5EF4-FFF2-40B4-BE49-F238E27FC236}">
                <a16:creationId xmlns:a16="http://schemas.microsoft.com/office/drawing/2014/main" id="{C0A6AE16-CC76-95C0-AE6D-91B3F7FDF7CA}"/>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9C8F4749-55BF-8D53-B145-3638CFA1B3E5}"/>
              </a:ext>
            </a:extLst>
          </p:cNvPr>
          <p:cNvSpPr>
            <a:spLocks noGrp="1"/>
          </p:cNvSpPr>
          <p:nvPr>
            <p:ph type="title"/>
          </p:nvPr>
        </p:nvSpPr>
        <p:spPr/>
        <p:txBody>
          <a:bodyPr/>
          <a:lstStyle/>
          <a:p>
            <a:r>
              <a:rPr lang="en-US"/>
              <a:t>Hopes for Our County</a:t>
            </a:r>
          </a:p>
        </p:txBody>
      </p:sp>
    </p:spTree>
    <p:extLst>
      <p:ext uri="{BB962C8B-B14F-4D97-AF65-F5344CB8AC3E}">
        <p14:creationId xmlns:p14="http://schemas.microsoft.com/office/powerpoint/2010/main" val="3133864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BA64F5A-331A-3B62-47FD-AE272B6C3752}"/>
              </a:ext>
            </a:extLst>
          </p:cNvPr>
          <p:cNvCxnSpPr/>
          <p:nvPr/>
        </p:nvCxnSpPr>
        <p:spPr>
          <a:xfrm>
            <a:off x="1659731" y="1744179"/>
            <a:ext cx="88725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EB829E1-A0A8-78C2-FE67-B87306A4F6ED}"/>
              </a:ext>
            </a:extLst>
          </p:cNvPr>
          <p:cNvSpPr txBox="1"/>
          <p:nvPr/>
        </p:nvSpPr>
        <p:spPr>
          <a:xfrm>
            <a:off x="1933699" y="1195698"/>
            <a:ext cx="8336478" cy="507831"/>
          </a:xfrm>
          <a:prstGeom prst="rect">
            <a:avLst/>
          </a:prstGeom>
          <a:noFill/>
        </p:spPr>
        <p:txBody>
          <a:bodyPr wrap="square" rtlCol="0">
            <a:spAutoFit/>
          </a:bodyPr>
          <a:lstStyle/>
          <a:p>
            <a:pPr algn="ctr"/>
            <a:r>
              <a:rPr lang="en-US" sz="2700">
                <a:solidFill>
                  <a:prstClr val="white"/>
                </a:solidFill>
                <a:latin typeface="Georgia" panose="02040502050405020303" pitchFamily="18" charset="0"/>
                <a:ea typeface="+mj-ea"/>
                <a:cs typeface="+mj-cs"/>
              </a:rPr>
              <a:t>Pre-Arrest Diversion Handbook for NC</a:t>
            </a:r>
            <a:endParaRPr lang="en-US" sz="1350"/>
          </a:p>
        </p:txBody>
      </p:sp>
      <p:sp>
        <p:nvSpPr>
          <p:cNvPr id="6" name="Text Placeholder 5">
            <a:extLst>
              <a:ext uri="{FF2B5EF4-FFF2-40B4-BE49-F238E27FC236}">
                <a16:creationId xmlns:a16="http://schemas.microsoft.com/office/drawing/2014/main" id="{A2703295-5E06-5D4B-2C38-6B130569A9B5}"/>
              </a:ext>
            </a:extLst>
          </p:cNvPr>
          <p:cNvSpPr>
            <a:spLocks noGrp="1"/>
          </p:cNvSpPr>
          <p:nvPr>
            <p:ph type="body" sz="quarter" idx="10"/>
          </p:nvPr>
        </p:nvSpPr>
        <p:spPr>
          <a:xfrm>
            <a:off x="1826150" y="2025816"/>
            <a:ext cx="8563554" cy="3565246"/>
          </a:xfrm>
        </p:spPr>
        <p:txBody>
          <a:bodyPr/>
          <a:lstStyle/>
          <a:p>
            <a:r>
              <a:rPr lang="en-US" sz="1800"/>
              <a:t>Background: </a:t>
            </a:r>
            <a:r>
              <a:rPr lang="en-US" sz="1800" b="0"/>
              <a:t>Fundamentals of pre-arrest diversion</a:t>
            </a:r>
          </a:p>
          <a:p>
            <a:r>
              <a:rPr lang="en-US" sz="1800"/>
              <a:t>Aligning with Partners: </a:t>
            </a:r>
            <a:r>
              <a:rPr lang="en-US" sz="1800" b="0"/>
              <a:t>Suggested collaborators, key talking points</a:t>
            </a:r>
          </a:p>
          <a:p>
            <a:r>
              <a:rPr lang="en-US" sz="1800"/>
              <a:t>Designing the Program: </a:t>
            </a:r>
            <a:r>
              <a:rPr lang="en-US" sz="1800" b="0"/>
              <a:t>Eligibility, referrals &amp; intakes, case coordination, connection to services</a:t>
            </a:r>
          </a:p>
          <a:p>
            <a:r>
              <a:rPr lang="en-US" sz="1800"/>
              <a:t>Preparing for Launch: </a:t>
            </a:r>
            <a:r>
              <a:rPr lang="en-US" sz="1800" b="0"/>
              <a:t>Developing policies &amp; procedures, staffing, training officers, community education</a:t>
            </a:r>
          </a:p>
          <a:p>
            <a:r>
              <a:rPr lang="en-US" sz="1800"/>
              <a:t>Overseeing and Implementing the Program: </a:t>
            </a:r>
            <a:r>
              <a:rPr lang="en-US" sz="1800" b="0"/>
              <a:t>Conducting staff meetings, tracking participant progress, case management</a:t>
            </a:r>
          </a:p>
        </p:txBody>
      </p:sp>
      <p:sp>
        <p:nvSpPr>
          <p:cNvPr id="7" name="Text Placeholder 6">
            <a:extLst>
              <a:ext uri="{FF2B5EF4-FFF2-40B4-BE49-F238E27FC236}">
                <a16:creationId xmlns:a16="http://schemas.microsoft.com/office/drawing/2014/main" id="{68D1BC78-EB2C-B24F-13B6-A9182E5ADAF5}"/>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79F63CB0-8C6E-B128-8FD3-1280EA66675B}"/>
              </a:ext>
            </a:extLst>
          </p:cNvPr>
          <p:cNvSpPr>
            <a:spLocks noGrp="1"/>
          </p:cNvSpPr>
          <p:nvPr>
            <p:ph type="title"/>
          </p:nvPr>
        </p:nvSpPr>
        <p:spPr/>
        <p:txBody>
          <a:bodyPr/>
          <a:lstStyle/>
          <a:p>
            <a:r>
              <a:rPr lang="en-US"/>
              <a:t>Key Sections</a:t>
            </a:r>
            <a:br>
              <a:rPr lang="en-US"/>
            </a:br>
            <a:endParaRPr lang="en-US"/>
          </a:p>
        </p:txBody>
      </p:sp>
    </p:spTree>
    <p:extLst>
      <p:ext uri="{BB962C8B-B14F-4D97-AF65-F5344CB8AC3E}">
        <p14:creationId xmlns:p14="http://schemas.microsoft.com/office/powerpoint/2010/main" val="2258295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CF03-8B58-D7EA-12D6-F9A4AC9AE4E5}"/>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F7DF68B-0D90-03D8-F42E-3CAE278B2C6E}"/>
              </a:ext>
            </a:extLst>
          </p:cNvPr>
          <p:cNvCxnSpPr/>
          <p:nvPr/>
        </p:nvCxnSpPr>
        <p:spPr>
          <a:xfrm>
            <a:off x="1659731" y="1744179"/>
            <a:ext cx="887253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D221CB44-2DD7-F37F-6ED8-A8FC2ECEAE16}"/>
              </a:ext>
            </a:extLst>
          </p:cNvPr>
          <p:cNvSpPr txBox="1"/>
          <p:nvPr/>
        </p:nvSpPr>
        <p:spPr>
          <a:xfrm>
            <a:off x="1933699" y="1195698"/>
            <a:ext cx="8336478" cy="507831"/>
          </a:xfrm>
          <a:prstGeom prst="rect">
            <a:avLst/>
          </a:prstGeom>
          <a:noFill/>
        </p:spPr>
        <p:txBody>
          <a:bodyPr wrap="square" rtlCol="0">
            <a:spAutoFit/>
          </a:bodyPr>
          <a:lstStyle/>
          <a:p>
            <a:pPr algn="ctr"/>
            <a:r>
              <a:rPr lang="en-US" sz="2700">
                <a:solidFill>
                  <a:prstClr val="white"/>
                </a:solidFill>
                <a:latin typeface="Georgia" panose="02040502050405020303" pitchFamily="18" charset="0"/>
                <a:ea typeface="+mj-ea"/>
                <a:cs typeface="+mj-cs"/>
              </a:rPr>
              <a:t>Pre-Arrest Diversion Handbook for NC</a:t>
            </a:r>
            <a:endParaRPr lang="en-US" sz="1350"/>
          </a:p>
        </p:txBody>
      </p:sp>
      <p:sp>
        <p:nvSpPr>
          <p:cNvPr id="6" name="Text Placeholder 5">
            <a:extLst>
              <a:ext uri="{FF2B5EF4-FFF2-40B4-BE49-F238E27FC236}">
                <a16:creationId xmlns:a16="http://schemas.microsoft.com/office/drawing/2014/main" id="{43932464-A8AF-34C2-58A1-7661A125C0CB}"/>
              </a:ext>
            </a:extLst>
          </p:cNvPr>
          <p:cNvSpPr>
            <a:spLocks noGrp="1"/>
          </p:cNvSpPr>
          <p:nvPr>
            <p:ph type="body" sz="quarter" idx="10"/>
          </p:nvPr>
        </p:nvSpPr>
        <p:spPr>
          <a:xfrm>
            <a:off x="1826150" y="1774852"/>
            <a:ext cx="8563554" cy="3565246"/>
          </a:xfrm>
        </p:spPr>
        <p:txBody>
          <a:bodyPr/>
          <a:lstStyle/>
          <a:p>
            <a:r>
              <a:rPr lang="en-US" sz="1800"/>
              <a:t>Learning from the Field: </a:t>
            </a:r>
            <a:r>
              <a:rPr lang="en-US" sz="1800" b="0"/>
              <a:t>Examples of common scenarios</a:t>
            </a:r>
          </a:p>
          <a:p>
            <a:r>
              <a:rPr lang="en-US" sz="1800"/>
              <a:t>Improving Quality and Measuring Success: </a:t>
            </a:r>
            <a:r>
              <a:rPr lang="en-US" sz="1800" b="0"/>
              <a:t>Documenting &amp; reporting on program operations, outcomes, successes, and areas for improvement</a:t>
            </a:r>
          </a:p>
          <a:p>
            <a:r>
              <a:rPr lang="en-US" sz="1800"/>
              <a:t>Funding Programs: </a:t>
            </a:r>
            <a:r>
              <a:rPr lang="en-US" sz="1800" b="0"/>
              <a:t>Possible funding sources for diversion programs</a:t>
            </a:r>
          </a:p>
          <a:p>
            <a:r>
              <a:rPr lang="en-US" sz="1800"/>
              <a:t>FAQs</a:t>
            </a:r>
          </a:p>
          <a:p>
            <a:r>
              <a:rPr lang="en-US" sz="1800"/>
              <a:t>Key Takeaways</a:t>
            </a:r>
          </a:p>
          <a:p>
            <a:r>
              <a:rPr lang="en-US" sz="1800"/>
              <a:t>Sample Policies and Forms</a:t>
            </a:r>
            <a:endParaRPr lang="en-US" sz="1800" b="0"/>
          </a:p>
        </p:txBody>
      </p:sp>
      <p:sp>
        <p:nvSpPr>
          <p:cNvPr id="7" name="Text Placeholder 6">
            <a:extLst>
              <a:ext uri="{FF2B5EF4-FFF2-40B4-BE49-F238E27FC236}">
                <a16:creationId xmlns:a16="http://schemas.microsoft.com/office/drawing/2014/main" id="{62677307-45B2-8FBF-0EF1-1757ED016E79}"/>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75AE7560-854B-F01C-778C-8A336A9F1D81}"/>
              </a:ext>
            </a:extLst>
          </p:cNvPr>
          <p:cNvSpPr>
            <a:spLocks noGrp="1"/>
          </p:cNvSpPr>
          <p:nvPr>
            <p:ph type="title"/>
          </p:nvPr>
        </p:nvSpPr>
        <p:spPr/>
        <p:txBody>
          <a:bodyPr/>
          <a:lstStyle/>
          <a:p>
            <a:r>
              <a:rPr lang="en-US"/>
              <a:t>Key Sections (cont.)</a:t>
            </a:r>
            <a:br>
              <a:rPr lang="en-US"/>
            </a:br>
            <a:endParaRPr lang="en-US"/>
          </a:p>
        </p:txBody>
      </p:sp>
    </p:spTree>
    <p:extLst>
      <p:ext uri="{BB962C8B-B14F-4D97-AF65-F5344CB8AC3E}">
        <p14:creationId xmlns:p14="http://schemas.microsoft.com/office/powerpoint/2010/main" val="1993041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937EB-71D6-3215-E9B6-7C1CC78AD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7CBCC-7805-FB08-BFA9-298BB29456C6}"/>
              </a:ext>
            </a:extLst>
          </p:cNvPr>
          <p:cNvSpPr>
            <a:spLocks noGrp="1"/>
          </p:cNvSpPr>
          <p:nvPr>
            <p:ph type="title"/>
          </p:nvPr>
        </p:nvSpPr>
        <p:spPr/>
        <p:txBody>
          <a:bodyPr>
            <a:normAutofit/>
          </a:bodyPr>
          <a:lstStyle/>
          <a:p>
            <a:r>
              <a:rPr lang="en-US" sz="3000">
                <a:latin typeface="+mn-lt"/>
              </a:rPr>
              <a:t>Check out the National LEAD Support Bureau</a:t>
            </a:r>
          </a:p>
        </p:txBody>
      </p:sp>
      <p:pic>
        <p:nvPicPr>
          <p:cNvPr id="9" name="Picture 8">
            <a:extLst>
              <a:ext uri="{FF2B5EF4-FFF2-40B4-BE49-F238E27FC236}">
                <a16:creationId xmlns:a16="http://schemas.microsoft.com/office/drawing/2014/main" id="{5D6F0A77-A176-D6BA-E675-718C8AF60383}"/>
              </a:ext>
            </a:extLst>
          </p:cNvPr>
          <p:cNvPicPr>
            <a:picLocks noChangeAspect="1"/>
          </p:cNvPicPr>
          <p:nvPr/>
        </p:nvPicPr>
        <p:blipFill>
          <a:blip r:embed="rId3"/>
          <a:stretch>
            <a:fillRect/>
          </a:stretch>
        </p:blipFill>
        <p:spPr>
          <a:xfrm>
            <a:off x="5392635" y="2015378"/>
            <a:ext cx="5605751" cy="4329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4" name="Picture 2" descr="QR Code Image">
            <a:hlinkClick r:id="rId4"/>
            <a:extLst>
              <a:ext uri="{FF2B5EF4-FFF2-40B4-BE49-F238E27FC236}">
                <a16:creationId xmlns:a16="http://schemas.microsoft.com/office/drawing/2014/main" id="{B0BEB5B7-B1C6-9A19-535F-628B13CFBE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0948" y="3082664"/>
            <a:ext cx="1635543" cy="16355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C9791C0-E689-53C0-493B-838E5794C41A}"/>
              </a:ext>
            </a:extLst>
          </p:cNvPr>
          <p:cNvSpPr txBox="1"/>
          <p:nvPr/>
        </p:nvSpPr>
        <p:spPr>
          <a:xfrm>
            <a:off x="2397777" y="4751802"/>
            <a:ext cx="1466748" cy="307777"/>
          </a:xfrm>
          <a:prstGeom prst="rect">
            <a:avLst/>
          </a:prstGeom>
          <a:noFill/>
        </p:spPr>
        <p:txBody>
          <a:bodyPr wrap="none" rtlCol="0">
            <a:spAutoFit/>
          </a:bodyPr>
          <a:lstStyle/>
          <a:p>
            <a:r>
              <a:rPr lang="en-US" sz="1400" b="1"/>
              <a:t>Leadbureau.org</a:t>
            </a:r>
          </a:p>
        </p:txBody>
      </p:sp>
    </p:spTree>
    <p:extLst>
      <p:ext uri="{BB962C8B-B14F-4D97-AF65-F5344CB8AC3E}">
        <p14:creationId xmlns:p14="http://schemas.microsoft.com/office/powerpoint/2010/main" val="805833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D8C8EE-254E-8836-343C-9960FD3935DE}"/>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21323ABB-3308-4EA0-BE04-E973A15A6B97}"/>
              </a:ext>
            </a:extLst>
          </p:cNvPr>
          <p:cNvSpPr>
            <a:spLocks noGrp="1"/>
          </p:cNvSpPr>
          <p:nvPr>
            <p:ph type="title"/>
          </p:nvPr>
        </p:nvSpPr>
        <p:spPr>
          <a:xfrm>
            <a:off x="1826151" y="1273757"/>
            <a:ext cx="8463027" cy="548640"/>
          </a:xfrm>
        </p:spPr>
        <p:txBody>
          <a:bodyPr/>
          <a:lstStyle/>
          <a:p>
            <a:pPr algn="ctr"/>
            <a:r>
              <a:rPr lang="en-US" sz="3200">
                <a:latin typeface="+mn-lt"/>
              </a:rPr>
              <a:t>Reach out to NC-TAC</a:t>
            </a:r>
          </a:p>
        </p:txBody>
      </p:sp>
      <p:pic>
        <p:nvPicPr>
          <p:cNvPr id="13" name="Picture 12">
            <a:hlinkClick r:id="rId3"/>
            <a:extLst>
              <a:ext uri="{FF2B5EF4-FFF2-40B4-BE49-F238E27FC236}">
                <a16:creationId xmlns:a16="http://schemas.microsoft.com/office/drawing/2014/main" id="{E476EE54-8C09-8BEB-72A5-8B824166B002}"/>
              </a:ext>
            </a:extLst>
          </p:cNvPr>
          <p:cNvPicPr>
            <a:picLocks noChangeAspect="1"/>
          </p:cNvPicPr>
          <p:nvPr/>
        </p:nvPicPr>
        <p:blipFill rotWithShape="1">
          <a:blip r:embed="rId4"/>
          <a:srcRect l="40212" t="40402" r="2936" b="4407"/>
          <a:stretch/>
        </p:blipFill>
        <p:spPr>
          <a:xfrm>
            <a:off x="3373612" y="3310853"/>
            <a:ext cx="1905000" cy="1857659"/>
          </a:xfrm>
          <a:prstGeom prst="rect">
            <a:avLst/>
          </a:prstGeom>
          <a:ln>
            <a:solidFill>
              <a:schemeClr val="tx1"/>
            </a:solidFill>
          </a:ln>
        </p:spPr>
      </p:pic>
      <p:sp>
        <p:nvSpPr>
          <p:cNvPr id="3" name="TextBox 2">
            <a:extLst>
              <a:ext uri="{FF2B5EF4-FFF2-40B4-BE49-F238E27FC236}">
                <a16:creationId xmlns:a16="http://schemas.microsoft.com/office/drawing/2014/main" id="{387F1BD9-C70E-24C4-9682-8C2469C6538E}"/>
              </a:ext>
            </a:extLst>
          </p:cNvPr>
          <p:cNvSpPr txBox="1"/>
          <p:nvPr/>
        </p:nvSpPr>
        <p:spPr>
          <a:xfrm>
            <a:off x="7100836" y="2600754"/>
            <a:ext cx="2938514" cy="2350152"/>
          </a:xfrm>
          <a:prstGeom prst="ellipse">
            <a:avLst/>
          </a:prstGeom>
          <a:ln w="38100"/>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10000"/>
              </a:lnSpc>
            </a:pPr>
            <a:r>
              <a:rPr lang="en-US" b="1">
                <a:ea typeface="Roboto" panose="02000000000000000000" pitchFamily="2" charset="0"/>
                <a:cs typeface="Roboto" panose="02000000000000000000" pitchFamily="2" charset="0"/>
              </a:rPr>
              <a:t> </a:t>
            </a:r>
            <a:r>
              <a:rPr lang="en-US" sz="2000" b="1">
                <a:solidFill>
                  <a:srgbClr val="003B70"/>
                </a:solidFill>
                <a:latin typeface="Arial" panose="020B0604020202020204" pitchFamily="34" charset="0"/>
                <a:cs typeface="Arial" panose="020B0604020202020204" pitchFamily="34" charset="0"/>
              </a:rPr>
              <a:t>Email:</a:t>
            </a:r>
          </a:p>
          <a:p>
            <a:pPr algn="ctr">
              <a:lnSpc>
                <a:spcPct val="110000"/>
              </a:lnSpc>
            </a:pPr>
            <a:r>
              <a:rPr lang="en-US" b="1">
                <a:ea typeface="Roboto" panose="02000000000000000000" pitchFamily="2" charset="0"/>
                <a:cs typeface="Roboto" panose="02000000000000000000" pitchFamily="2" charset="0"/>
                <a:hlinkClick r:id="rId5"/>
              </a:rPr>
              <a:t>nctac@unc.edu</a:t>
            </a:r>
            <a:endParaRPr lang="en-US" b="1">
              <a:ea typeface="Roboto" panose="02000000000000000000" pitchFamily="2" charset="0"/>
              <a:cs typeface="Roboto" panose="02000000000000000000" pitchFamily="2" charset="0"/>
            </a:endParaRPr>
          </a:p>
          <a:p>
            <a:pPr algn="ctr">
              <a:lnSpc>
                <a:spcPct val="110000"/>
              </a:lnSpc>
            </a:pPr>
            <a:endParaRPr lang="en-US" b="1">
              <a:ea typeface="Roboto" panose="02000000000000000000" pitchFamily="2" charset="0"/>
              <a:cs typeface="Roboto" panose="02000000000000000000" pitchFamily="2" charset="0"/>
            </a:endParaRPr>
          </a:p>
          <a:p>
            <a:pPr algn="ctr">
              <a:lnSpc>
                <a:spcPct val="110000"/>
              </a:lnSpc>
            </a:pPr>
            <a:r>
              <a:rPr lang="en-US" sz="2000" b="1">
                <a:solidFill>
                  <a:srgbClr val="003B70"/>
                </a:solidFill>
                <a:latin typeface="Arial" panose="020B0604020202020204" pitchFamily="34" charset="0"/>
                <a:cs typeface="Arial" panose="020B0604020202020204" pitchFamily="34" charset="0"/>
              </a:rPr>
              <a:t>Website:</a:t>
            </a:r>
            <a:r>
              <a:rPr lang="en-US" b="1"/>
              <a:t> </a:t>
            </a:r>
            <a:r>
              <a:rPr lang="en-US" b="1">
                <a:ea typeface="Roboto"/>
                <a:cs typeface="Roboto"/>
                <a:hlinkClick r:id="rId6" action="ppaction://hlinkfile"/>
              </a:rPr>
              <a:t>go.unc.edu/</a:t>
            </a:r>
            <a:r>
              <a:rPr lang="en-US" b="1" err="1">
                <a:ea typeface="Roboto"/>
                <a:cs typeface="Roboto"/>
                <a:hlinkClick r:id="rId6" action="ppaction://hlinkfile"/>
              </a:rPr>
              <a:t>nctac</a:t>
            </a:r>
            <a:endParaRPr lang="en-US" b="1">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8AE2C4F6-E77A-7916-BB7A-3C7F5D7BAE3F}"/>
              </a:ext>
            </a:extLst>
          </p:cNvPr>
          <p:cNvSpPr txBox="1"/>
          <p:nvPr/>
        </p:nvSpPr>
        <p:spPr>
          <a:xfrm>
            <a:off x="2235435" y="2335207"/>
            <a:ext cx="4181355" cy="707886"/>
          </a:xfrm>
          <a:prstGeom prst="rect">
            <a:avLst/>
          </a:prstGeom>
          <a:noFill/>
        </p:spPr>
        <p:txBody>
          <a:bodyPr wrap="square" rtlCol="0">
            <a:spAutoFit/>
          </a:bodyPr>
          <a:lstStyle/>
          <a:p>
            <a:pPr algn="ctr" defTabSz="685800">
              <a:defRPr/>
            </a:pPr>
            <a:r>
              <a:rPr lang="en-US" sz="2000" b="1">
                <a:solidFill>
                  <a:srgbClr val="003B70"/>
                </a:solidFill>
                <a:latin typeface="Arial" panose="020B0604020202020204" pitchFamily="34" charset="0"/>
                <a:cs typeface="Arial" panose="020B0604020202020204" pitchFamily="34" charset="0"/>
              </a:rPr>
              <a:t>Request Technical Assistance &amp; </a:t>
            </a:r>
            <a:br>
              <a:rPr lang="en-US" sz="2000" b="1">
                <a:solidFill>
                  <a:srgbClr val="003B70"/>
                </a:solidFill>
                <a:latin typeface="Arial" panose="020B0604020202020204" pitchFamily="34" charset="0"/>
                <a:cs typeface="Arial" panose="020B0604020202020204" pitchFamily="34" charset="0"/>
              </a:rPr>
            </a:br>
            <a:r>
              <a:rPr lang="en-US" sz="2000" b="1">
                <a:solidFill>
                  <a:srgbClr val="003B70"/>
                </a:solidFill>
                <a:latin typeface="Arial" panose="020B0604020202020204" pitchFamily="34" charset="0"/>
                <a:cs typeface="Arial" panose="020B0604020202020204" pitchFamily="34" charset="0"/>
              </a:rPr>
              <a:t>Find Resources</a:t>
            </a:r>
          </a:p>
        </p:txBody>
      </p:sp>
    </p:spTree>
    <p:extLst>
      <p:ext uri="{BB962C8B-B14F-4D97-AF65-F5344CB8AC3E}">
        <p14:creationId xmlns:p14="http://schemas.microsoft.com/office/powerpoint/2010/main" val="2131838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9024E9F-3E0C-223B-156B-34C8F33B2627}"/>
              </a:ext>
            </a:extLst>
          </p:cNvPr>
          <p:cNvSpPr>
            <a:spLocks noGrp="1"/>
          </p:cNvSpPr>
          <p:nvPr>
            <p:ph type="body" sz="quarter" idx="10"/>
          </p:nvPr>
        </p:nvSpPr>
        <p:spPr>
          <a:xfrm>
            <a:off x="2622395" y="1913841"/>
            <a:ext cx="6947213" cy="1515161"/>
          </a:xfrm>
        </p:spPr>
        <p:txBody>
          <a:bodyPr/>
          <a:lstStyle/>
          <a:p>
            <a:pPr marL="0" indent="0" algn="ctr">
              <a:buNone/>
            </a:pPr>
            <a:r>
              <a:rPr lang="fr-FR"/>
              <a:t>Lars Paul  </a:t>
            </a:r>
            <a:r>
              <a:rPr lang="fr-FR">
                <a:hlinkClick r:id="rId3"/>
              </a:rPr>
              <a:t>lars@nchrc.org</a:t>
            </a:r>
            <a:endParaRPr lang="fr-FR"/>
          </a:p>
          <a:p>
            <a:pPr marL="0" indent="0" algn="ctr">
              <a:buNone/>
            </a:pPr>
            <a:r>
              <a:rPr lang="fr-FR"/>
              <a:t>Andrea Des Marais  </a:t>
            </a:r>
            <a:r>
              <a:rPr lang="fr-FR">
                <a:hlinkClick r:id="rId4"/>
              </a:rPr>
              <a:t>opioidsettlement@ncacc.org</a:t>
            </a:r>
            <a:r>
              <a:rPr lang="fr-FR"/>
              <a:t> </a:t>
            </a:r>
          </a:p>
          <a:p>
            <a:pPr marL="0" indent="0" algn="ctr">
              <a:buNone/>
            </a:pPr>
            <a:r>
              <a:rPr lang="fr-FR"/>
              <a:t>NC-TAC  </a:t>
            </a:r>
            <a:r>
              <a:rPr lang="fr-FR">
                <a:hlinkClick r:id="rId5"/>
              </a:rPr>
              <a:t>nctac@unc.edu</a:t>
            </a:r>
            <a:r>
              <a:rPr lang="fr-FR"/>
              <a:t> </a:t>
            </a:r>
          </a:p>
          <a:p>
            <a:endParaRPr lang="en-US">
              <a:ea typeface="+mj-ea"/>
            </a:endParaRPr>
          </a:p>
        </p:txBody>
      </p:sp>
      <p:sp>
        <p:nvSpPr>
          <p:cNvPr id="12" name="Title 11">
            <a:extLst>
              <a:ext uri="{FF2B5EF4-FFF2-40B4-BE49-F238E27FC236}">
                <a16:creationId xmlns:a16="http://schemas.microsoft.com/office/drawing/2014/main" id="{10B75C16-30BF-F591-9C64-0AE2711540D3}"/>
              </a:ext>
            </a:extLst>
          </p:cNvPr>
          <p:cNvSpPr>
            <a:spLocks noGrp="1"/>
          </p:cNvSpPr>
          <p:nvPr>
            <p:ph type="title"/>
          </p:nvPr>
        </p:nvSpPr>
        <p:spPr>
          <a:xfrm>
            <a:off x="1814223" y="1273757"/>
            <a:ext cx="8563554" cy="548640"/>
          </a:xfrm>
        </p:spPr>
        <p:txBody>
          <a:bodyPr/>
          <a:lstStyle/>
          <a:p>
            <a:pPr algn="ctr"/>
            <a:r>
              <a:rPr lang="en-US" sz="2800"/>
              <a:t>Contact Information</a:t>
            </a:r>
          </a:p>
        </p:txBody>
      </p:sp>
      <p:cxnSp>
        <p:nvCxnSpPr>
          <p:cNvPr id="7" name="Straight Connector 6">
            <a:extLst>
              <a:ext uri="{FF2B5EF4-FFF2-40B4-BE49-F238E27FC236}">
                <a16:creationId xmlns:a16="http://schemas.microsoft.com/office/drawing/2014/main" id="{509CD104-E215-B24E-9569-AC14471F0B1D}"/>
              </a:ext>
            </a:extLst>
          </p:cNvPr>
          <p:cNvCxnSpPr/>
          <p:nvPr/>
        </p:nvCxnSpPr>
        <p:spPr>
          <a:xfrm>
            <a:off x="1524000" y="1832621"/>
            <a:ext cx="9144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hlinkClick r:id="rId6"/>
            <a:extLst>
              <a:ext uri="{FF2B5EF4-FFF2-40B4-BE49-F238E27FC236}">
                <a16:creationId xmlns:a16="http://schemas.microsoft.com/office/drawing/2014/main" id="{E476EE54-8C09-8BEB-72A5-8B824166B002}"/>
              </a:ext>
            </a:extLst>
          </p:cNvPr>
          <p:cNvPicPr>
            <a:picLocks noChangeAspect="1"/>
          </p:cNvPicPr>
          <p:nvPr/>
        </p:nvPicPr>
        <p:blipFill rotWithShape="1">
          <a:blip r:embed="rId7"/>
          <a:srcRect l="40212" t="40402" r="2936" b="4407"/>
          <a:stretch/>
        </p:blipFill>
        <p:spPr>
          <a:xfrm>
            <a:off x="5132117" y="3593511"/>
            <a:ext cx="1758173" cy="1714481"/>
          </a:xfrm>
          <a:prstGeom prst="rect">
            <a:avLst/>
          </a:prstGeom>
          <a:ln>
            <a:solidFill>
              <a:schemeClr val="tx1"/>
            </a:solidFill>
          </a:ln>
        </p:spPr>
      </p:pic>
      <p:sp>
        <p:nvSpPr>
          <p:cNvPr id="14" name="Title 1">
            <a:extLst>
              <a:ext uri="{FF2B5EF4-FFF2-40B4-BE49-F238E27FC236}">
                <a16:creationId xmlns:a16="http://schemas.microsoft.com/office/drawing/2014/main" id="{5C4D1610-DDC1-7258-84E0-FE4BCC5ACDCF}"/>
              </a:ext>
            </a:extLst>
          </p:cNvPr>
          <p:cNvSpPr txBox="1">
            <a:spLocks/>
          </p:cNvSpPr>
          <p:nvPr/>
        </p:nvSpPr>
        <p:spPr>
          <a:xfrm>
            <a:off x="4730582" y="5270275"/>
            <a:ext cx="2561240" cy="50892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100" b="1">
                <a:solidFill>
                  <a:srgbClr val="003B70"/>
                </a:solidFill>
                <a:latin typeface="Arial" panose="020B0604020202020204" pitchFamily="34" charset="0"/>
                <a:cs typeface="Arial" panose="020B0604020202020204" pitchFamily="34" charset="0"/>
              </a:rPr>
              <a:t>go.unc.edu/</a:t>
            </a:r>
            <a:r>
              <a:rPr lang="en-US" sz="2100" b="1" err="1">
                <a:solidFill>
                  <a:srgbClr val="003B70"/>
                </a:solidFill>
                <a:latin typeface="Arial" panose="020B0604020202020204" pitchFamily="34" charset="0"/>
                <a:cs typeface="Arial" panose="020B0604020202020204" pitchFamily="34" charset="0"/>
              </a:rPr>
              <a:t>nctac</a:t>
            </a:r>
            <a:endParaRPr lang="en-US" sz="1500">
              <a:solidFill>
                <a:srgbClr val="F8F1D8"/>
              </a:solidFill>
              <a:latin typeface="Georgia" panose="02040502050405020303" pitchFamily="18" charset="0"/>
            </a:endParaRPr>
          </a:p>
        </p:txBody>
      </p:sp>
    </p:spTree>
    <p:extLst>
      <p:ext uri="{BB962C8B-B14F-4D97-AF65-F5344CB8AC3E}">
        <p14:creationId xmlns:p14="http://schemas.microsoft.com/office/powerpoint/2010/main" val="1156453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DDF572-C0E0-58B8-F729-43A5339BCBED}"/>
              </a:ext>
            </a:extLst>
          </p:cNvPr>
          <p:cNvSpPr>
            <a:spLocks noGrp="1"/>
          </p:cNvSpPr>
          <p:nvPr>
            <p:ph type="body" sz="quarter" idx="11"/>
          </p:nvPr>
        </p:nvSpPr>
        <p:spPr/>
        <p:txBody>
          <a:bodyPr/>
          <a:lstStyle/>
          <a:p>
            <a:endParaRPr lang="en-US"/>
          </a:p>
        </p:txBody>
      </p:sp>
      <p:sp>
        <p:nvSpPr>
          <p:cNvPr id="9" name="Title 8">
            <a:extLst>
              <a:ext uri="{FF2B5EF4-FFF2-40B4-BE49-F238E27FC236}">
                <a16:creationId xmlns:a16="http://schemas.microsoft.com/office/drawing/2014/main" id="{59D16B67-E254-9838-7079-37E4A6E350A7}"/>
              </a:ext>
            </a:extLst>
          </p:cNvPr>
          <p:cNvSpPr>
            <a:spLocks noGrp="1"/>
          </p:cNvSpPr>
          <p:nvPr>
            <p:ph type="title"/>
          </p:nvPr>
        </p:nvSpPr>
        <p:spPr>
          <a:xfrm>
            <a:off x="3903666" y="3014774"/>
            <a:ext cx="4781915" cy="548640"/>
          </a:xfrm>
        </p:spPr>
        <p:txBody>
          <a:bodyPr/>
          <a:lstStyle/>
          <a:p>
            <a:r>
              <a:rPr lang="en-US" sz="5400"/>
              <a:t>Questions?</a:t>
            </a:r>
          </a:p>
        </p:txBody>
      </p:sp>
    </p:spTree>
    <p:extLst>
      <p:ext uri="{BB962C8B-B14F-4D97-AF65-F5344CB8AC3E}">
        <p14:creationId xmlns:p14="http://schemas.microsoft.com/office/powerpoint/2010/main" val="44972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086C1E-970E-A32C-FC3E-2FB204E71E7C}"/>
              </a:ext>
            </a:extLst>
          </p:cNvPr>
          <p:cNvSpPr>
            <a:spLocks noGrp="1"/>
          </p:cNvSpPr>
          <p:nvPr>
            <p:ph type="body" sz="quarter" idx="10"/>
          </p:nvPr>
        </p:nvSpPr>
        <p:spPr>
          <a:xfrm>
            <a:off x="1826150" y="2178115"/>
            <a:ext cx="8563554" cy="4142629"/>
          </a:xfrm>
        </p:spPr>
        <p:txBody>
          <a:bodyPr/>
          <a:lstStyle/>
          <a:p>
            <a:r>
              <a:rPr lang="en-US"/>
              <a:t>Ashley Wurth, </a:t>
            </a:r>
            <a:r>
              <a:rPr lang="en-US" b="0"/>
              <a:t>Lead, Services for Justice-Involved Individuals,</a:t>
            </a:r>
            <a:r>
              <a:rPr lang="en-US"/>
              <a:t> </a:t>
            </a:r>
            <a:br>
              <a:rPr lang="en-US"/>
            </a:br>
            <a:r>
              <a:rPr lang="en-US" b="0"/>
              <a:t>North Carolina Department of Health and Human Services, Division of Mental Health, Developmental Disabilities and Substance Use Services</a:t>
            </a:r>
          </a:p>
          <a:p>
            <a:endParaRPr lang="en-US" b="0"/>
          </a:p>
          <a:p>
            <a:r>
              <a:rPr lang="en-US" b="0"/>
              <a:t>Thank you to everyone who joined us today!</a:t>
            </a:r>
          </a:p>
          <a:p>
            <a:pPr lvl="1"/>
            <a:endParaRPr lang="en-US" b="0"/>
          </a:p>
        </p:txBody>
      </p:sp>
      <p:sp>
        <p:nvSpPr>
          <p:cNvPr id="3" name="Text Placeholder 2">
            <a:extLst>
              <a:ext uri="{FF2B5EF4-FFF2-40B4-BE49-F238E27FC236}">
                <a16:creationId xmlns:a16="http://schemas.microsoft.com/office/drawing/2014/main" id="{EC4C637B-69F3-9D9F-B84D-34BD88CF9892}"/>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70D6E47-CD72-3A84-1C47-68FC6AE3C85E}"/>
              </a:ext>
            </a:extLst>
          </p:cNvPr>
          <p:cNvSpPr>
            <a:spLocks noGrp="1"/>
          </p:cNvSpPr>
          <p:nvPr>
            <p:ph type="title"/>
          </p:nvPr>
        </p:nvSpPr>
        <p:spPr/>
        <p:txBody>
          <a:bodyPr/>
          <a:lstStyle/>
          <a:p>
            <a:r>
              <a:rPr lang="en-US"/>
              <a:t>Looking ahead…</a:t>
            </a:r>
          </a:p>
        </p:txBody>
      </p:sp>
    </p:spTree>
    <p:extLst>
      <p:ext uri="{BB962C8B-B14F-4D97-AF65-F5344CB8AC3E}">
        <p14:creationId xmlns:p14="http://schemas.microsoft.com/office/powerpoint/2010/main" val="1878364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6406A4-C6EE-A275-64A7-EBAFF2FAADF2}"/>
              </a:ext>
            </a:extLst>
          </p:cNvPr>
          <p:cNvSpPr>
            <a:spLocks noGrp="1"/>
          </p:cNvSpPr>
          <p:nvPr>
            <p:ph type="body" sz="quarter" idx="10"/>
          </p:nvPr>
        </p:nvSpPr>
        <p:spPr>
          <a:xfrm>
            <a:off x="1826150" y="1584656"/>
            <a:ext cx="8563554" cy="4142629"/>
          </a:xfrm>
        </p:spPr>
        <p:txBody>
          <a:bodyPr/>
          <a:lstStyle/>
          <a:p>
            <a:r>
              <a:rPr lang="en-US" b="0"/>
              <a:t>Next OPDAAC meeting will be held on June 12</a:t>
            </a:r>
            <a:r>
              <a:rPr lang="en-US" b="0" baseline="30000"/>
              <a:t>th</a:t>
            </a:r>
            <a:r>
              <a:rPr lang="en-US" b="0"/>
              <a:t>, 2026 from 9:30AM-12:00PM.</a:t>
            </a:r>
          </a:p>
          <a:p>
            <a:pPr lvl="1"/>
            <a:r>
              <a:rPr lang="en-US" sz="2100" b="0"/>
              <a:t>June, September and December meetings will be 100% virtual.</a:t>
            </a:r>
          </a:p>
          <a:p>
            <a:pPr lvl="1"/>
            <a:r>
              <a:rPr lang="en-US" sz="2100" b="0"/>
              <a:t>More information will about the topic and how to register will announced in the future. </a:t>
            </a:r>
          </a:p>
          <a:p>
            <a:r>
              <a:rPr lang="en-US" b="0"/>
              <a:t>The agenda, slides, and meeting recording for todays meeting will be posted on the </a:t>
            </a:r>
            <a:r>
              <a:rPr lang="en-US" b="0">
                <a:hlinkClick r:id="rId2"/>
              </a:rPr>
              <a:t>OPDAAC website </a:t>
            </a:r>
            <a:r>
              <a:rPr lang="en-US" b="0"/>
              <a:t>in the coming weeks.</a:t>
            </a:r>
          </a:p>
          <a:p>
            <a:pPr lvl="1"/>
            <a:r>
              <a:rPr lang="en-US" sz="2100" b="0"/>
              <a:t>You can also find information, materials and recordings for past meetings.</a:t>
            </a:r>
          </a:p>
          <a:p>
            <a:r>
              <a:rPr lang="en-US" b="0"/>
              <a:t>For more information regarding OPDAAC, questions or concerns, please send an email to </a:t>
            </a:r>
            <a:r>
              <a:rPr lang="en-US" b="0">
                <a:hlinkClick r:id="rId3"/>
              </a:rPr>
              <a:t>OPDAAC@dhhs.nc.gov</a:t>
            </a:r>
            <a:r>
              <a:rPr lang="en-US" b="0"/>
              <a:t>.</a:t>
            </a:r>
          </a:p>
          <a:p>
            <a:endParaRPr lang="en-US" b="0"/>
          </a:p>
          <a:p>
            <a:pPr lvl="1"/>
            <a:endParaRPr lang="en-US" sz="2100"/>
          </a:p>
        </p:txBody>
      </p:sp>
      <p:sp>
        <p:nvSpPr>
          <p:cNvPr id="3" name="Text Placeholder 2">
            <a:extLst>
              <a:ext uri="{FF2B5EF4-FFF2-40B4-BE49-F238E27FC236}">
                <a16:creationId xmlns:a16="http://schemas.microsoft.com/office/drawing/2014/main" id="{0657FDDD-28E5-08E0-76B6-FAE903A1252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1206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EF4B4F-BD76-636E-2C6C-75B6DB344333}"/>
              </a:ext>
            </a:extLst>
          </p:cNvPr>
          <p:cNvSpPr>
            <a:spLocks noGrp="1"/>
          </p:cNvSpPr>
          <p:nvPr>
            <p:ph type="title"/>
          </p:nvPr>
        </p:nvSpPr>
        <p:spPr/>
        <p:txBody>
          <a:bodyPr/>
          <a:lstStyle/>
          <a:p>
            <a:r>
              <a:rPr lang="en-US"/>
              <a:t>Challenges and Solutions</a:t>
            </a:r>
          </a:p>
        </p:txBody>
      </p:sp>
      <p:sp>
        <p:nvSpPr>
          <p:cNvPr id="6" name="Rectangle 2">
            <a:extLst>
              <a:ext uri="{FF2B5EF4-FFF2-40B4-BE49-F238E27FC236}">
                <a16:creationId xmlns:a16="http://schemas.microsoft.com/office/drawing/2014/main" id="{A88A0823-B0B7-FD44-1959-67A3AD53342B}"/>
              </a:ext>
            </a:extLst>
          </p:cNvPr>
          <p:cNvSpPr>
            <a:spLocks noGrp="1" noChangeArrowheads="1"/>
          </p:cNvSpPr>
          <p:nvPr>
            <p:ph type="body" sz="quarter" idx="10"/>
          </p:nvPr>
        </p:nvSpPr>
        <p:spPr bwMode="auto">
          <a:xfrm>
            <a:off x="1826150" y="1820897"/>
            <a:ext cx="875041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indent="0" eaLnBrk="0" fontAlgn="base" hangingPunct="0">
              <a:spcBef>
                <a:spcPct val="0"/>
              </a:spcBef>
              <a:spcAft>
                <a:spcPct val="0"/>
              </a:spcAft>
              <a:buNone/>
            </a:pPr>
            <a:endParaRPr lang="en-US" altLang="en-US" sz="1700" dirty="0">
              <a:solidFill>
                <a:schemeClr val="tx1"/>
              </a:solidFill>
            </a:endParaRPr>
          </a:p>
          <a:p>
            <a:pPr marL="0" indent="0" eaLnBrk="0" fontAlgn="base" hangingPunct="0">
              <a:spcBef>
                <a:spcPct val="0"/>
              </a:spcBef>
              <a:spcAft>
                <a:spcPct val="0"/>
              </a:spcAft>
              <a:buNone/>
            </a:pPr>
            <a:r>
              <a:rPr lang="en-US" altLang="en-US" sz="1700" dirty="0"/>
              <a:t>Securing and maintaining jail access within facility liability and staffing constraints</a:t>
            </a:r>
          </a:p>
          <a:p>
            <a:pPr marL="260747" lvl="1" indent="0" eaLnBrk="0" fontAlgn="base" hangingPunct="0">
              <a:spcBef>
                <a:spcPct val="0"/>
              </a:spcBef>
              <a:spcAft>
                <a:spcPct val="0"/>
              </a:spcAft>
              <a:buNone/>
            </a:pPr>
            <a:r>
              <a:rPr lang="en-US" altLang="en-US" sz="1400" b="0" dirty="0"/>
              <a:t>Solutions:</a:t>
            </a:r>
          </a:p>
          <a:p>
            <a:pPr lvl="2" eaLnBrk="0" fontAlgn="base" hangingPunct="0">
              <a:spcBef>
                <a:spcPct val="0"/>
              </a:spcBef>
              <a:spcAft>
                <a:spcPct val="0"/>
              </a:spcAft>
            </a:pPr>
            <a:r>
              <a:rPr lang="en-US" altLang="en-US" sz="1700" dirty="0"/>
              <a:t>Include jail staff in planning of initiative</a:t>
            </a:r>
          </a:p>
          <a:p>
            <a:pPr lvl="2" eaLnBrk="0" fontAlgn="base" hangingPunct="0">
              <a:spcBef>
                <a:spcPct val="0"/>
              </a:spcBef>
              <a:spcAft>
                <a:spcPct val="0"/>
              </a:spcAft>
            </a:pPr>
            <a:r>
              <a:rPr lang="en-US" altLang="en-US" sz="1700" b="0" dirty="0"/>
              <a:t>Develop a </a:t>
            </a:r>
            <a:r>
              <a:rPr lang="en-US" altLang="en-US" sz="1700" dirty="0"/>
              <a:t>memorandum of understanding </a:t>
            </a:r>
            <a:r>
              <a:rPr lang="en-US" altLang="en-US" sz="1700" b="0" dirty="0"/>
              <a:t>around initiative offerings and regulations</a:t>
            </a:r>
          </a:p>
          <a:p>
            <a:pPr lvl="2" eaLnBrk="0" fontAlgn="base" hangingPunct="0">
              <a:spcBef>
                <a:spcPct val="0"/>
              </a:spcBef>
              <a:spcAft>
                <a:spcPct val="0"/>
              </a:spcAft>
            </a:pPr>
            <a:r>
              <a:rPr lang="en-US" altLang="en-US" sz="1700" dirty="0"/>
              <a:t>Fit classes into existing jail schedule</a:t>
            </a:r>
          </a:p>
          <a:p>
            <a:pPr lvl="2" eaLnBrk="0" fontAlgn="base" hangingPunct="0">
              <a:spcBef>
                <a:spcPct val="0"/>
              </a:spcBef>
              <a:spcAft>
                <a:spcPct val="0"/>
              </a:spcAft>
            </a:pPr>
            <a:r>
              <a:rPr lang="en-US" altLang="en-US" sz="1700" dirty="0"/>
              <a:t>Connect with other counties </a:t>
            </a:r>
            <a:r>
              <a:rPr lang="en-US" altLang="en-US" sz="1700" b="0" dirty="0"/>
              <a:t>initiatives to be prepared </a:t>
            </a:r>
          </a:p>
          <a:p>
            <a:pPr marL="558404" lvl="2" indent="0" eaLnBrk="0" fontAlgn="base" hangingPunct="0">
              <a:spcBef>
                <a:spcPct val="0"/>
              </a:spcBef>
              <a:spcAft>
                <a:spcPct val="0"/>
              </a:spcAft>
              <a:buNone/>
            </a:pPr>
            <a:endParaRPr lang="en-US" altLang="en-US" sz="1700" dirty="0"/>
          </a:p>
          <a:p>
            <a:pPr marL="0" indent="0" eaLnBrk="0" fontAlgn="base" hangingPunct="0">
              <a:spcBef>
                <a:spcPct val="0"/>
              </a:spcBef>
              <a:spcAft>
                <a:spcPct val="0"/>
              </a:spcAft>
              <a:buNone/>
            </a:pPr>
            <a:r>
              <a:rPr lang="en-US" altLang="en-US" sz="1700" dirty="0"/>
              <a:t>Recruiting and retaining qualified facilitators in a limited rural provider landscape </a:t>
            </a:r>
          </a:p>
          <a:p>
            <a:pPr marL="260747" lvl="1" indent="0" eaLnBrk="0" fontAlgn="base" hangingPunct="0">
              <a:spcBef>
                <a:spcPct val="0"/>
              </a:spcBef>
              <a:spcAft>
                <a:spcPct val="0"/>
              </a:spcAft>
              <a:buNone/>
            </a:pPr>
            <a:r>
              <a:rPr lang="en-US" altLang="en-US" sz="1400" b="0" dirty="0"/>
              <a:t>Solutions: </a:t>
            </a:r>
          </a:p>
          <a:p>
            <a:pPr lvl="2" eaLnBrk="0" fontAlgn="base" hangingPunct="0">
              <a:spcBef>
                <a:spcPct val="0"/>
              </a:spcBef>
              <a:spcAft>
                <a:spcPct val="0"/>
              </a:spcAft>
            </a:pPr>
            <a:r>
              <a:rPr lang="en-US" altLang="en-US" sz="1700" b="0" dirty="0"/>
              <a:t>SCOPE team </a:t>
            </a:r>
            <a:r>
              <a:rPr lang="en-US" altLang="en-US" sz="1700" dirty="0"/>
              <a:t>become trained as facilitators, find course offerings </a:t>
            </a:r>
            <a:r>
              <a:rPr lang="en-US" altLang="en-US" sz="1700" b="0" dirty="0"/>
              <a:t>from other county programs</a:t>
            </a:r>
          </a:p>
          <a:p>
            <a:pPr lvl="2" eaLnBrk="0" fontAlgn="base" hangingPunct="0">
              <a:spcBef>
                <a:spcPct val="0"/>
              </a:spcBef>
              <a:spcAft>
                <a:spcPct val="0"/>
              </a:spcAft>
            </a:pPr>
            <a:r>
              <a:rPr lang="en-US" altLang="en-US" sz="1700" dirty="0"/>
              <a:t>Connect with local nonprofits and reentry programs </a:t>
            </a:r>
            <a:r>
              <a:rPr lang="en-US" altLang="en-US" sz="1700" b="0" dirty="0"/>
              <a:t>for regional facilitators </a:t>
            </a:r>
          </a:p>
          <a:p>
            <a:pPr lvl="2" eaLnBrk="0" fontAlgn="base" hangingPunct="0">
              <a:spcBef>
                <a:spcPct val="0"/>
              </a:spcBef>
              <a:spcAft>
                <a:spcPct val="0"/>
              </a:spcAft>
            </a:pPr>
            <a:r>
              <a:rPr lang="en-US" altLang="en-US" sz="1700" dirty="0"/>
              <a:t>Use virtual and hybrid options </a:t>
            </a:r>
            <a:r>
              <a:rPr lang="en-US" altLang="en-US" sz="1700" b="0" dirty="0"/>
              <a:t>when available</a:t>
            </a:r>
          </a:p>
          <a:p>
            <a:pPr lvl="2" eaLnBrk="0" fontAlgn="base" hangingPunct="0">
              <a:spcBef>
                <a:spcPct val="0"/>
              </a:spcBef>
              <a:spcAft>
                <a:spcPct val="0"/>
              </a:spcAft>
            </a:pPr>
            <a:r>
              <a:rPr lang="en-US" altLang="en-US" sz="1700" dirty="0"/>
              <a:t>Recruit peers </a:t>
            </a:r>
            <a:r>
              <a:rPr lang="en-US" altLang="en-US" sz="1700" b="0" dirty="0"/>
              <a:t>to become facilitators</a:t>
            </a:r>
          </a:p>
          <a:p>
            <a:pPr marL="558404" lvl="2" indent="0" eaLnBrk="0" fontAlgn="base" hangingPunct="0">
              <a:spcBef>
                <a:spcPct val="0"/>
              </a:spcBef>
              <a:spcAft>
                <a:spcPct val="0"/>
              </a:spcAft>
              <a:buNone/>
            </a:pPr>
            <a:endParaRPr lang="en-US" altLang="en-US" sz="1200" b="0" dirty="0">
              <a:solidFill>
                <a:schemeClr val="tx1"/>
              </a:solidFill>
            </a:endParaRPr>
          </a:p>
        </p:txBody>
      </p:sp>
    </p:spTree>
    <p:extLst>
      <p:ext uri="{BB962C8B-B14F-4D97-AF65-F5344CB8AC3E}">
        <p14:creationId xmlns:p14="http://schemas.microsoft.com/office/powerpoint/2010/main" val="136692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1E3D0-34B6-383B-6A01-408C8496A99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20B4913-FE6A-5BD8-2383-042137D7F5C6}"/>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24FDC897-6F35-7C5A-F658-F46594BB8671}"/>
              </a:ext>
            </a:extLst>
          </p:cNvPr>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id="{32B06CAE-FF6F-FE04-EB04-B30EC92F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860" y="0"/>
            <a:ext cx="9108281" cy="6858000"/>
          </a:xfrm>
          <a:prstGeom prst="rect">
            <a:avLst/>
          </a:prstGeom>
        </p:spPr>
      </p:pic>
    </p:spTree>
    <p:extLst>
      <p:ext uri="{BB962C8B-B14F-4D97-AF65-F5344CB8AC3E}">
        <p14:creationId xmlns:p14="http://schemas.microsoft.com/office/powerpoint/2010/main" val="32525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1984F-E39D-7242-834B-FFE99085B0CC}"/>
              </a:ext>
            </a:extLst>
          </p:cNvPr>
          <p:cNvSpPr>
            <a:spLocks noGrp="1"/>
          </p:cNvSpPr>
          <p:nvPr>
            <p:ph type="body" sz="quarter" idx="10"/>
          </p:nvPr>
        </p:nvSpPr>
        <p:spPr/>
        <p:txBody>
          <a:bodyPr anchor="ctr"/>
          <a:lstStyle/>
          <a:p>
            <a:pPr fontAlgn="base"/>
            <a:endParaRPr lang="en-US" b="0">
              <a:latin typeface="Arial"/>
              <a:cs typeface="Arial"/>
            </a:endParaRPr>
          </a:p>
        </p:txBody>
      </p:sp>
      <p:sp>
        <p:nvSpPr>
          <p:cNvPr id="3" name="Text Placeholder 2">
            <a:extLst>
              <a:ext uri="{FF2B5EF4-FFF2-40B4-BE49-F238E27FC236}">
                <a16:creationId xmlns:a16="http://schemas.microsoft.com/office/drawing/2014/main" id="{0862DFE2-271D-9A81-C773-1A9BF567A9A7}"/>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A3B1FA2E-CD41-D4E7-59D4-C3270E47C417}"/>
              </a:ext>
            </a:extLst>
          </p:cNvPr>
          <p:cNvSpPr>
            <a:spLocks noGrp="1"/>
          </p:cNvSpPr>
          <p:nvPr>
            <p:ph type="title"/>
          </p:nvPr>
        </p:nvSpPr>
        <p:spPr/>
        <p:txBody>
          <a:bodyPr/>
          <a:lstStyle/>
          <a:p>
            <a:r>
              <a:rPr lang="en-US"/>
              <a:t>NC Opioid Settlement Academy Experience</a:t>
            </a:r>
          </a:p>
        </p:txBody>
      </p:sp>
      <p:pic>
        <p:nvPicPr>
          <p:cNvPr id="6" name="Picture 5">
            <a:extLst>
              <a:ext uri="{FF2B5EF4-FFF2-40B4-BE49-F238E27FC236}">
                <a16:creationId xmlns:a16="http://schemas.microsoft.com/office/drawing/2014/main" id="{4D8925ED-6AC0-FDDE-7756-9020C24472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860" y="0"/>
            <a:ext cx="9108281" cy="6858000"/>
          </a:xfrm>
          <a:prstGeom prst="rect">
            <a:avLst/>
          </a:prstGeom>
        </p:spPr>
      </p:pic>
    </p:spTree>
    <p:extLst>
      <p:ext uri="{BB962C8B-B14F-4D97-AF65-F5344CB8AC3E}">
        <p14:creationId xmlns:p14="http://schemas.microsoft.com/office/powerpoint/2010/main" val="277459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C3BDA1-AA86-5747-35C2-BEBA17D3CE1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1B2412C-1D7B-A458-FB73-80B9801B498D}"/>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13ADDF7B-8758-6E4B-7F12-55DDE9509204}"/>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DB2C980E-DF38-9B8B-0C52-575F8536E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860" y="2223"/>
            <a:ext cx="9108281" cy="6858000"/>
          </a:xfrm>
          <a:prstGeom prst="rect">
            <a:avLst/>
          </a:prstGeom>
        </p:spPr>
      </p:pic>
    </p:spTree>
    <p:extLst>
      <p:ext uri="{BB962C8B-B14F-4D97-AF65-F5344CB8AC3E}">
        <p14:creationId xmlns:p14="http://schemas.microsoft.com/office/powerpoint/2010/main" val="316860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6383</Words>
  <Application>Microsoft Office PowerPoint</Application>
  <PresentationFormat>Widescreen</PresentationFormat>
  <Paragraphs>600</Paragraphs>
  <Slides>57</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Aptos</vt:lpstr>
      <vt:lpstr>Aptos Display</vt:lpstr>
      <vt:lpstr>Arial</vt:lpstr>
      <vt:lpstr>Franklin Gothic Demi Cond</vt:lpstr>
      <vt:lpstr>Franklin Gothic Medium</vt:lpstr>
      <vt:lpstr>Georgia</vt:lpstr>
      <vt:lpstr>Roboto</vt:lpstr>
      <vt:lpstr>Verdana</vt:lpstr>
      <vt:lpstr>Office Theme</vt:lpstr>
      <vt:lpstr>PowerPoint Presentation</vt:lpstr>
      <vt:lpstr>Stokes County</vt:lpstr>
      <vt:lpstr>Meet our Academy team!</vt:lpstr>
      <vt:lpstr>Reentry Services</vt:lpstr>
      <vt:lpstr>Hopes for Our County</vt:lpstr>
      <vt:lpstr>Challenges and Solutions</vt:lpstr>
      <vt:lpstr>PowerPoint Presentation</vt:lpstr>
      <vt:lpstr>NC Opioid Settlement Academy Experience</vt:lpstr>
      <vt:lpstr>PowerPoint Presentation</vt:lpstr>
      <vt:lpstr>PowerPoint Presentation</vt:lpstr>
      <vt:lpstr>Opioid Settlement Academy Experience</vt:lpstr>
      <vt:lpstr>Celebrating Progress and Looking Ahead</vt:lpstr>
      <vt:lpstr>PowerPoint Presentation</vt:lpstr>
      <vt:lpstr>Yadkin County</vt:lpstr>
      <vt:lpstr>Meet our Academy team!</vt:lpstr>
      <vt:lpstr>PowerPoint Presentation</vt:lpstr>
      <vt:lpstr>Why Reentry Programs and/or Services? </vt:lpstr>
      <vt:lpstr>Hopes for Our County</vt:lpstr>
      <vt:lpstr>Challenges and Solutions</vt:lpstr>
      <vt:lpstr>NC Opioid Settlement Academy Experience</vt:lpstr>
      <vt:lpstr>PowerPoint Presentation</vt:lpstr>
      <vt:lpstr>PowerPoint Presentation</vt:lpstr>
      <vt:lpstr>Celebrating Progress and Looking Ahead</vt:lpstr>
      <vt:lpstr>PowerPoint Presentation</vt:lpstr>
      <vt:lpstr>Session Overview</vt:lpstr>
      <vt:lpstr>The What and Why of Diversion</vt:lpstr>
      <vt:lpstr>What is Diversion?</vt:lpstr>
      <vt:lpstr>Legal System Involvement &amp; Opportunities to Break the Cycle</vt:lpstr>
      <vt:lpstr>Why Do Pre-Arrest Diversion?</vt:lpstr>
      <vt:lpstr>The “LEAD” Model (Law Enforcement Assisted Diversion)</vt:lpstr>
      <vt:lpstr>Characteristics of Effective Pre-Arrest Diversion Programs </vt:lpstr>
      <vt:lpstr>Characteristics of Effective Pre-arrest Diversion Programs </vt:lpstr>
      <vt:lpstr>How Pre-Arrest Diversion Programs Work</vt:lpstr>
      <vt:lpstr>Program Eligibility &amp; Referrals</vt:lpstr>
      <vt:lpstr>Services &amp; Supports</vt:lpstr>
      <vt:lpstr>Partnerships and Key Collaborators</vt:lpstr>
      <vt:lpstr>Making Pre-Arrest Diversion Work for Your Community</vt:lpstr>
      <vt:lpstr>NC LEAD Program Successes</vt:lpstr>
      <vt:lpstr>Evaluation of NC LEAD Programs</vt:lpstr>
      <vt:lpstr>Evaluation Data Collection</vt:lpstr>
      <vt:lpstr>PowerPoint Presentation</vt:lpstr>
      <vt:lpstr>Decrease in Citations and Arrests after Referral</vt:lpstr>
      <vt:lpstr>Decrease in Citations and Arrests after Referral</vt:lpstr>
      <vt:lpstr>Impact on LEAD Participants</vt:lpstr>
      <vt:lpstr>Program Staff Perspectives</vt:lpstr>
      <vt:lpstr>Law Enforcement Perspectives</vt:lpstr>
      <vt:lpstr>How to Get Started</vt:lpstr>
      <vt:lpstr>NC Technical Assistance Center (NC-TAC)</vt:lpstr>
      <vt:lpstr>NEW Pre-Arrest Diversion Handbook</vt:lpstr>
      <vt:lpstr>Key Sections </vt:lpstr>
      <vt:lpstr>Key Sections (cont.) </vt:lpstr>
      <vt:lpstr>Check out the National LEAD Support Bureau</vt:lpstr>
      <vt:lpstr>Reach out to NC-TAC</vt:lpstr>
      <vt:lpstr>Contact Information</vt:lpstr>
      <vt:lpstr>Questions?</vt:lpstr>
      <vt:lpstr>Looking ahead…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Tyler Yates</dc:creator>
  <cp:lastModifiedBy>Tyler Yates</cp:lastModifiedBy>
  <cp:revision>2</cp:revision>
  <dcterms:created xsi:type="dcterms:W3CDTF">2026-04-02T16:49:28Z</dcterms:created>
  <dcterms:modified xsi:type="dcterms:W3CDTF">2026-04-02T16:59:22Z</dcterms:modified>
</cp:coreProperties>
</file>