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4" r:id="rId4"/>
    <p:sldMasterId id="2147483732" r:id="rId5"/>
  </p:sldMasterIdLst>
  <p:notesMasterIdLst>
    <p:notesMasterId r:id="rId29"/>
  </p:notesMasterIdLst>
  <p:handoutMasterIdLst>
    <p:handoutMasterId r:id="rId30"/>
  </p:handoutMasterIdLst>
  <p:sldIdLst>
    <p:sldId id="2147479183" r:id="rId6"/>
    <p:sldId id="2147479206" r:id="rId7"/>
    <p:sldId id="2147479181" r:id="rId8"/>
    <p:sldId id="2147479207" r:id="rId9"/>
    <p:sldId id="2147479209" r:id="rId10"/>
    <p:sldId id="2147479184" r:id="rId11"/>
    <p:sldId id="2147479196" r:id="rId12"/>
    <p:sldId id="2147479208" r:id="rId13"/>
    <p:sldId id="2147479211" r:id="rId14"/>
    <p:sldId id="2147479215" r:id="rId15"/>
    <p:sldId id="2147479220" r:id="rId16"/>
    <p:sldId id="2147479214" r:id="rId17"/>
    <p:sldId id="2147479217" r:id="rId18"/>
    <p:sldId id="2147479213" r:id="rId19"/>
    <p:sldId id="2147479216" r:id="rId20"/>
    <p:sldId id="2147479218" r:id="rId21"/>
    <p:sldId id="2147479201" r:id="rId22"/>
    <p:sldId id="2147479198" r:id="rId23"/>
    <p:sldId id="2147479202" r:id="rId24"/>
    <p:sldId id="2147479203" r:id="rId25"/>
    <p:sldId id="2147479210" r:id="rId26"/>
    <p:sldId id="2147479185" r:id="rId27"/>
    <p:sldId id="2147479192" r:id="rId28"/>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D02E15-1A61-D6C6-80E4-B8A0D90A9C9C}" name="Jennifer Guzman" initials="JG" userId="S::jennifer_neimandcollaborative.com#ext#@ncconnect.onmicrosoft.com::d1fd53fc-b710-4950-b285-3211e5dc037a" providerId="AD"/>
  <p188:author id="{CE141E1E-92FF-C113-FCFF-D62BB5EF8372}" name="Gilbert, Rachel" initials="RG" userId="S::Rachel.Gilbert_ACN@dhhs.nc.gov::106e9db0-ae36-4106-9a14-bae1118bbe0d" providerId="AD"/>
  <p188:author id="{2576673B-DAD2-1A71-04E7-4536DDF2B135}" name="Gregosky, Sarah A" initials="GS" userId="S::sarah.gregosky@dhhs.nc.gov::f6d4c92e-ae14-47fa-b358-240be48f0414" providerId="AD"/>
  <p188:author id="{A273E244-B693-F33D-53DB-6A74160ED838}" name="Tracy Zimmerman" initials="TZ" userId="S::tracy@ncollaborative.com::d9847f8c-56a4-4136-9a53-5158504a243c" providerId="AD"/>
  <p188:author id="{5711A34C-125A-7614-33DC-0040A6884DA7}" name="Bush, Melanie E" initials="MB" userId="S::melanie.bush@dhhs.nc.gov::b47a0c96-d1fe-41f5-a768-549375b87e12" providerId="AD"/>
  <p188:author id="{42157A5E-D5D0-CDF1-3C4C-A6259207EA13}" name="Palmer, LaQuana R" initials="PL" userId="S::laquana.palmer@dhhs.nc.gov::96a514b4-af87-4b3d-aed0-61f433e69ad7" providerId="AD"/>
  <p188:author id="{ACFC9760-2BC6-B225-4659-70259C381A02}" name="Johnson, Monica F" initials="JM" userId="S::monica.f.johnson@dhhs.nc.gov::4e987485-9d4c-440f-a556-f1b2d5d8c849" providerId="AD"/>
  <p188:author id="{D6CDF589-30B5-5594-12DC-FED26B06B833}" name="Manbeck, Alexandra" initials="MA" userId="Manbeck, Alexandra" providerId="None"/>
  <p188:author id="{EDB2EB9A-5D32-C351-0155-3246A3BC9CB9}" name="Hawkes, Deanna" initials="HD" userId="S::deanna.hawkes@dhhs.nc.gov::3c064f46-76ae-4643-b912-e931f4826ded" providerId="AD"/>
  <p188:author id="{A1DB6EA2-B846-C48F-8CA0-2842760A8EEA}" name="Tracy Zimmerman" initials="TZ" userId="S::tracy_neimandcollaborative.com#ext#@ncconnect.onmicrosoft.com::e14eb1b0-097a-42cb-a01c-68a044f93d43" providerId="AD"/>
  <p188:author id="{BE2216AD-2145-6C76-EEE9-6B84673E6E6F}" name="Marnay Meyer" initials="MM" userId="S::marnay@ncollaborative.com::a449fada-48bd-49e2-8bc2-deb5e8b1231b" providerId="AD"/>
  <p188:author id="{53C62FBF-0155-B9C3-90F4-61C03194B818}" name="Sarah Hutchinson" initials="SH" userId="S::sarah@ncollaborative.com::a3a884bd-4415-41e9-9023-0c70583e82b6" providerId="AD"/>
  <p188:author id="{55A51CC8-7A92-F56E-BF64-1544F6494097}" name="Jennifer Guzman" initials="JG" userId="S::jennifer@ncollaborative.com::00d2c156-4d02-456a-b684-b766aad4d042" providerId="AD"/>
  <p188:author id="{009754D4-A7F6-B7AC-2FC6-9FF63B2C9A2A}" name="Hamilton, Gina M" initials="HG" userId="S::gina.hamilton@dhhs.nc.gov::4fe9ff89-dacb-4a1d-b056-aba12051ef0f" providerId="AD"/>
  <p188:author id="{2D0BBEEA-4F59-0BD1-0882-CC7BF30CEEBF}" name="Batton, Kathleen" initials="KB" userId="S::Kathleen.Batton@dhhs.nc.gov::4ef56f2e-b55a-4668-b86f-e44055726ad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Lerche, Julia K" initials="LJK" lastIdx="9"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A2345"/>
    <a:srgbClr val="1495D4"/>
    <a:srgbClr val="3E6375"/>
    <a:srgbClr val="000000"/>
    <a:srgbClr val="15365E"/>
    <a:srgbClr val="2FBDAF"/>
    <a:srgbClr val="E9F0F3"/>
    <a:srgbClr val="CC3300"/>
    <a:srgbClr val="FF9900"/>
    <a:srgbClr val="94B6C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876" y="10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9" y="0"/>
            <a:ext cx="3038475" cy="463550"/>
          </a:xfrm>
          <a:prstGeom prst="rect">
            <a:avLst/>
          </a:prstGeom>
        </p:spPr>
        <p:txBody>
          <a:bodyPr vert="horz" lIns="91759" tIns="45880" rIns="91759" bIns="45880" rtlCol="0"/>
          <a:lstStyle>
            <a:lvl1pPr algn="l">
              <a:defRPr sz="1200"/>
            </a:lvl1pPr>
          </a:lstStyle>
          <a:p>
            <a:endParaRPr lang="en-US"/>
          </a:p>
        </p:txBody>
      </p:sp>
      <p:sp>
        <p:nvSpPr>
          <p:cNvPr id="3" name="Date Placeholder 2"/>
          <p:cNvSpPr>
            <a:spLocks noGrp="1"/>
          </p:cNvSpPr>
          <p:nvPr>
            <p:ph type="dt" sz="quarter" idx="1"/>
          </p:nvPr>
        </p:nvSpPr>
        <p:spPr>
          <a:xfrm>
            <a:off x="3970345" y="0"/>
            <a:ext cx="3038475" cy="463550"/>
          </a:xfrm>
          <a:prstGeom prst="rect">
            <a:avLst/>
          </a:prstGeom>
        </p:spPr>
        <p:txBody>
          <a:bodyPr vert="horz" lIns="91759" tIns="45880" rIns="91759" bIns="45880" rtlCol="0"/>
          <a:lstStyle>
            <a:lvl1pPr algn="r">
              <a:defRPr sz="1200"/>
            </a:lvl1pPr>
          </a:lstStyle>
          <a:p>
            <a:fld id="{A9B734D9-FBB7-4B85-86A2-24E15EDE55E0}" type="datetimeFigureOut">
              <a:rPr lang="en-US" smtClean="0"/>
              <a:t>9/15/2026</a:t>
            </a:fld>
            <a:endParaRPr lang="en-US"/>
          </a:p>
        </p:txBody>
      </p:sp>
      <p:sp>
        <p:nvSpPr>
          <p:cNvPr id="4" name="Footer Placeholder 3"/>
          <p:cNvSpPr>
            <a:spLocks noGrp="1"/>
          </p:cNvSpPr>
          <p:nvPr>
            <p:ph type="ftr" sz="quarter" idx="2"/>
          </p:nvPr>
        </p:nvSpPr>
        <p:spPr>
          <a:xfrm>
            <a:off x="9" y="8772526"/>
            <a:ext cx="3038475" cy="463550"/>
          </a:xfrm>
          <a:prstGeom prst="rect">
            <a:avLst/>
          </a:prstGeom>
        </p:spPr>
        <p:txBody>
          <a:bodyPr vert="horz" lIns="91759" tIns="45880" rIns="91759" bIns="45880" rtlCol="0" anchor="b"/>
          <a:lstStyle>
            <a:lvl1pPr algn="l">
              <a:defRPr sz="1200"/>
            </a:lvl1pPr>
          </a:lstStyle>
          <a:p>
            <a:endParaRPr lang="en-US"/>
          </a:p>
        </p:txBody>
      </p:sp>
      <p:sp>
        <p:nvSpPr>
          <p:cNvPr id="5" name="Slide Number Placeholder 4"/>
          <p:cNvSpPr>
            <a:spLocks noGrp="1"/>
          </p:cNvSpPr>
          <p:nvPr>
            <p:ph type="sldNum" sz="quarter" idx="3"/>
          </p:nvPr>
        </p:nvSpPr>
        <p:spPr>
          <a:xfrm>
            <a:off x="3970345" y="8772526"/>
            <a:ext cx="3038475" cy="463550"/>
          </a:xfrm>
          <a:prstGeom prst="rect">
            <a:avLst/>
          </a:prstGeom>
        </p:spPr>
        <p:txBody>
          <a:bodyPr vert="horz" lIns="91759" tIns="45880" rIns="91759" bIns="45880" rtlCol="0" anchor="b"/>
          <a:lstStyle>
            <a:lvl1pPr algn="r">
              <a:defRPr sz="1200"/>
            </a:lvl1pPr>
          </a:lstStyle>
          <a:p>
            <a:fld id="{41803F26-4061-4820-A8A7-DA9F5475917E}" type="slidenum">
              <a:rPr lang="en-US" smtClean="0"/>
              <a:t>‹#›</a:t>
            </a:fld>
            <a:endParaRPr lang="en-US"/>
          </a:p>
        </p:txBody>
      </p:sp>
    </p:spTree>
    <p:extLst>
      <p:ext uri="{BB962C8B-B14F-4D97-AF65-F5344CB8AC3E}">
        <p14:creationId xmlns:p14="http://schemas.microsoft.com/office/powerpoint/2010/main" val="8140750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7"/>
            <a:ext cx="3037840" cy="463408"/>
          </a:xfrm>
          <a:prstGeom prst="rect">
            <a:avLst/>
          </a:prstGeom>
        </p:spPr>
        <p:txBody>
          <a:bodyPr vert="horz" lIns="93155" tIns="46576" rIns="93155" bIns="46576" rtlCol="0"/>
          <a:lstStyle>
            <a:lvl1pPr algn="l">
              <a:defRPr sz="1200"/>
            </a:lvl1pPr>
          </a:lstStyle>
          <a:p>
            <a:endParaRPr lang="en-US"/>
          </a:p>
        </p:txBody>
      </p:sp>
      <p:sp>
        <p:nvSpPr>
          <p:cNvPr id="3" name="Date Placeholder 2"/>
          <p:cNvSpPr>
            <a:spLocks noGrp="1"/>
          </p:cNvSpPr>
          <p:nvPr>
            <p:ph type="dt" idx="1"/>
          </p:nvPr>
        </p:nvSpPr>
        <p:spPr>
          <a:xfrm>
            <a:off x="3970939" y="7"/>
            <a:ext cx="3037840" cy="463408"/>
          </a:xfrm>
          <a:prstGeom prst="rect">
            <a:avLst/>
          </a:prstGeom>
        </p:spPr>
        <p:txBody>
          <a:bodyPr vert="horz" lIns="93155" tIns="46576" rIns="93155" bIns="46576" rtlCol="0"/>
          <a:lstStyle>
            <a:lvl1pPr algn="r">
              <a:defRPr sz="1200"/>
            </a:lvl1pPr>
          </a:lstStyle>
          <a:p>
            <a:fld id="{E3FD6F98-055A-4837-90F2-8E5F6821A1BB}" type="datetimeFigureOut">
              <a:rPr lang="en-US" smtClean="0"/>
              <a:t>9/15/2026</a:t>
            </a:fld>
            <a:endParaRPr lang="en-US"/>
          </a:p>
        </p:txBody>
      </p:sp>
      <p:sp>
        <p:nvSpPr>
          <p:cNvPr id="4" name="Slide Image Placeholder 3"/>
          <p:cNvSpPr>
            <a:spLocks noGrp="1" noRot="1" noChangeAspect="1"/>
          </p:cNvSpPr>
          <p:nvPr>
            <p:ph type="sldImg" idx="2"/>
          </p:nvPr>
        </p:nvSpPr>
        <p:spPr>
          <a:xfrm>
            <a:off x="736600" y="1154113"/>
            <a:ext cx="5537200" cy="3116262"/>
          </a:xfrm>
          <a:prstGeom prst="rect">
            <a:avLst/>
          </a:prstGeom>
          <a:noFill/>
          <a:ln w="12700">
            <a:solidFill>
              <a:prstClr val="black"/>
            </a:solidFill>
          </a:ln>
        </p:spPr>
        <p:txBody>
          <a:bodyPr vert="horz" lIns="93155" tIns="46576" rIns="93155" bIns="46576" rtlCol="0" anchor="ctr"/>
          <a:lstStyle/>
          <a:p>
            <a:endParaRPr lang="en-US"/>
          </a:p>
        </p:txBody>
      </p:sp>
      <p:sp>
        <p:nvSpPr>
          <p:cNvPr id="5" name="Notes Placeholder 4"/>
          <p:cNvSpPr>
            <a:spLocks noGrp="1"/>
          </p:cNvSpPr>
          <p:nvPr>
            <p:ph type="body" sz="quarter" idx="3"/>
          </p:nvPr>
        </p:nvSpPr>
        <p:spPr>
          <a:xfrm>
            <a:off x="701040" y="4444868"/>
            <a:ext cx="5608320" cy="3636705"/>
          </a:xfrm>
          <a:prstGeom prst="rect">
            <a:avLst/>
          </a:prstGeom>
        </p:spPr>
        <p:txBody>
          <a:bodyPr vert="horz" lIns="93155" tIns="46576" rIns="93155" bIns="4657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7"/>
            <a:ext cx="3037840" cy="463407"/>
          </a:xfrm>
          <a:prstGeom prst="rect">
            <a:avLst/>
          </a:prstGeom>
        </p:spPr>
        <p:txBody>
          <a:bodyPr vert="horz" lIns="93155" tIns="46576" rIns="93155" bIns="46576"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772677"/>
            <a:ext cx="3037840" cy="463407"/>
          </a:xfrm>
          <a:prstGeom prst="rect">
            <a:avLst/>
          </a:prstGeom>
        </p:spPr>
        <p:txBody>
          <a:bodyPr vert="horz" lIns="93155" tIns="46576" rIns="93155" bIns="46576" rtlCol="0" anchor="b"/>
          <a:lstStyle>
            <a:lvl1pPr algn="r">
              <a:defRPr sz="1200"/>
            </a:lvl1pPr>
          </a:lstStyle>
          <a:p>
            <a:fld id="{DBCC7D24-0DC9-4E9C-89C0-35D79A09D337}" type="slidenum">
              <a:rPr lang="en-US" smtClean="0"/>
              <a:t>‹#›</a:t>
            </a:fld>
            <a:endParaRPr lang="en-US"/>
          </a:p>
        </p:txBody>
      </p:sp>
    </p:spTree>
    <p:extLst>
      <p:ext uri="{BB962C8B-B14F-4D97-AF65-F5344CB8AC3E}">
        <p14:creationId xmlns:p14="http://schemas.microsoft.com/office/powerpoint/2010/main" val="2864617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CC7D24-0DC9-4E9C-89C0-35D79A09D337}" type="slidenum">
              <a:rPr lang="en-US" smtClean="0"/>
              <a:t>1</a:t>
            </a:fld>
            <a:endParaRPr lang="en-US"/>
          </a:p>
        </p:txBody>
      </p:sp>
    </p:spTree>
    <p:extLst>
      <p:ext uri="{BB962C8B-B14F-4D97-AF65-F5344CB8AC3E}">
        <p14:creationId xmlns:p14="http://schemas.microsoft.com/office/powerpoint/2010/main" val="2996241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92E22-720F-0A92-2193-BD5AEE67403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6E545F-62CB-08CE-8F32-4536954FD95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C863C7D-110E-7F60-76CD-EB75B3C6AB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3EA44E-A356-1D0A-8BBB-8413F5BFE755}"/>
              </a:ext>
            </a:extLst>
          </p:cNvPr>
          <p:cNvSpPr>
            <a:spLocks noGrp="1"/>
          </p:cNvSpPr>
          <p:nvPr>
            <p:ph type="sldNum" sz="quarter" idx="5"/>
          </p:nvPr>
        </p:nvSpPr>
        <p:spPr/>
        <p:txBody>
          <a:bodyPr/>
          <a:lstStyle/>
          <a:p>
            <a:fld id="{DBCC7D24-0DC9-4E9C-89C0-35D79A09D337}" type="slidenum">
              <a:rPr lang="en-US" smtClean="0"/>
              <a:t>2</a:t>
            </a:fld>
            <a:endParaRPr lang="en-US"/>
          </a:p>
        </p:txBody>
      </p:sp>
    </p:spTree>
    <p:extLst>
      <p:ext uri="{BB962C8B-B14F-4D97-AF65-F5344CB8AC3E}">
        <p14:creationId xmlns:p14="http://schemas.microsoft.com/office/powerpoint/2010/main" val="136072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CC7D24-0DC9-4E9C-89C0-35D79A09D337}" type="slidenum">
              <a:rPr lang="en-US" smtClean="0"/>
              <a:t>3</a:t>
            </a:fld>
            <a:endParaRPr lang="en-US"/>
          </a:p>
        </p:txBody>
      </p:sp>
    </p:spTree>
    <p:extLst>
      <p:ext uri="{BB962C8B-B14F-4D97-AF65-F5344CB8AC3E}">
        <p14:creationId xmlns:p14="http://schemas.microsoft.com/office/powerpoint/2010/main" val="659792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2D349-57ED-3E6E-114F-059C6EB2D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85DB30-8297-9EB1-67C4-0DA02E15C8A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5AF21D3-06D6-86DC-D17A-49FC722251E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90B814A-E42D-0A17-9CD1-F16C533A5791}"/>
              </a:ext>
            </a:extLst>
          </p:cNvPr>
          <p:cNvSpPr>
            <a:spLocks noGrp="1"/>
          </p:cNvSpPr>
          <p:nvPr>
            <p:ph type="sldNum" sz="quarter" idx="5"/>
          </p:nvPr>
        </p:nvSpPr>
        <p:spPr/>
        <p:txBody>
          <a:bodyPr/>
          <a:lstStyle/>
          <a:p>
            <a:fld id="{DBCC7D24-0DC9-4E9C-89C0-35D79A09D337}" type="slidenum">
              <a:rPr lang="en-US" smtClean="0"/>
              <a:t>4</a:t>
            </a:fld>
            <a:endParaRPr lang="en-US"/>
          </a:p>
        </p:txBody>
      </p:sp>
    </p:spTree>
    <p:extLst>
      <p:ext uri="{BB962C8B-B14F-4D97-AF65-F5344CB8AC3E}">
        <p14:creationId xmlns:p14="http://schemas.microsoft.com/office/powerpoint/2010/main" val="18085775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CC7D24-0DC9-4E9C-89C0-35D79A09D337}" type="slidenum">
              <a:rPr lang="en-US" smtClean="0"/>
              <a:t>6</a:t>
            </a:fld>
            <a:endParaRPr lang="en-US"/>
          </a:p>
        </p:txBody>
      </p:sp>
    </p:spTree>
    <p:extLst>
      <p:ext uri="{BB962C8B-B14F-4D97-AF65-F5344CB8AC3E}">
        <p14:creationId xmlns:p14="http://schemas.microsoft.com/office/powerpoint/2010/main" val="24852444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CC7D24-0DC9-4E9C-89C0-35D79A09D337}" type="slidenum">
              <a:rPr lang="en-US" smtClean="0"/>
              <a:t>7</a:t>
            </a:fld>
            <a:endParaRPr lang="en-US"/>
          </a:p>
        </p:txBody>
      </p:sp>
    </p:spTree>
    <p:extLst>
      <p:ext uri="{BB962C8B-B14F-4D97-AF65-F5344CB8AC3E}">
        <p14:creationId xmlns:p14="http://schemas.microsoft.com/office/powerpoint/2010/main" val="23768602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C3C071-E5F7-D2E1-3D3A-A5DB8AEAF9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308AF3-C867-778B-9266-2ED5FB1FEEE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45EBE2B-1065-9084-7540-6EC6031CA0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1C4046-5A9B-E7E7-BEB6-E36C26B861E8}"/>
              </a:ext>
            </a:extLst>
          </p:cNvPr>
          <p:cNvSpPr>
            <a:spLocks noGrp="1"/>
          </p:cNvSpPr>
          <p:nvPr>
            <p:ph type="sldNum" sz="quarter" idx="5"/>
          </p:nvPr>
        </p:nvSpPr>
        <p:spPr/>
        <p:txBody>
          <a:bodyPr/>
          <a:lstStyle/>
          <a:p>
            <a:fld id="{DBCC7D24-0DC9-4E9C-89C0-35D79A09D337}" type="slidenum">
              <a:rPr lang="en-US" smtClean="0"/>
              <a:t>8</a:t>
            </a:fld>
            <a:endParaRPr lang="en-US"/>
          </a:p>
        </p:txBody>
      </p:sp>
    </p:spTree>
    <p:extLst>
      <p:ext uri="{BB962C8B-B14F-4D97-AF65-F5344CB8AC3E}">
        <p14:creationId xmlns:p14="http://schemas.microsoft.com/office/powerpoint/2010/main" val="849615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C806E-EF32-AFA3-6155-F8431D2324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1B302F-C06D-0C91-E1A0-CA42262ADA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68F8BC-BFA4-0958-F0A8-53D43F1E4A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77DEFF8-4341-FEBF-5AD9-144E24BD91E5}"/>
              </a:ext>
            </a:extLst>
          </p:cNvPr>
          <p:cNvSpPr>
            <a:spLocks noGrp="1"/>
          </p:cNvSpPr>
          <p:nvPr>
            <p:ph type="sldNum" sz="quarter" idx="5"/>
          </p:nvPr>
        </p:nvSpPr>
        <p:spPr/>
        <p:txBody>
          <a:bodyPr/>
          <a:lstStyle/>
          <a:p>
            <a:fld id="{DBCC7D24-0DC9-4E9C-89C0-35D79A09D337}" type="slidenum">
              <a:rPr lang="en-US" smtClean="0"/>
              <a:t>10</a:t>
            </a:fld>
            <a:endParaRPr lang="en-US"/>
          </a:p>
        </p:txBody>
      </p:sp>
    </p:spTree>
    <p:extLst>
      <p:ext uri="{BB962C8B-B14F-4D97-AF65-F5344CB8AC3E}">
        <p14:creationId xmlns:p14="http://schemas.microsoft.com/office/powerpoint/2010/main" val="3473705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319C65-04E0-C0AD-0955-C81A7ABB01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0BE62A-6AA7-0406-0EAF-87CBC2BF1A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1A1C3E-347C-6719-816F-CF0E017362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D1E94F9-3C31-9F2E-2AA1-B10A67567C96}"/>
              </a:ext>
            </a:extLst>
          </p:cNvPr>
          <p:cNvSpPr>
            <a:spLocks noGrp="1"/>
          </p:cNvSpPr>
          <p:nvPr>
            <p:ph type="sldNum" sz="quarter" idx="5"/>
          </p:nvPr>
        </p:nvSpPr>
        <p:spPr/>
        <p:txBody>
          <a:bodyPr/>
          <a:lstStyle/>
          <a:p>
            <a:fld id="{DBCC7D24-0DC9-4E9C-89C0-35D79A09D337}" type="slidenum">
              <a:rPr lang="en-US" smtClean="0"/>
              <a:t>11</a:t>
            </a:fld>
            <a:endParaRPr lang="en-US"/>
          </a:p>
        </p:txBody>
      </p:sp>
    </p:spTree>
    <p:extLst>
      <p:ext uri="{BB962C8B-B14F-4D97-AF65-F5344CB8AC3E}">
        <p14:creationId xmlns:p14="http://schemas.microsoft.com/office/powerpoint/2010/main" val="28798976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2602F-0F84-01E2-18C6-D3BD2BF03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81A7CB-0992-F318-F444-34550B0814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1A3181-131C-5966-B76D-AACEBDC96B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6DFF67B-EF7B-7AAE-CE86-D0514CF02D21}"/>
              </a:ext>
            </a:extLst>
          </p:cNvPr>
          <p:cNvSpPr>
            <a:spLocks noGrp="1"/>
          </p:cNvSpPr>
          <p:nvPr>
            <p:ph type="sldNum" sz="quarter" idx="5"/>
          </p:nvPr>
        </p:nvSpPr>
        <p:spPr/>
        <p:txBody>
          <a:bodyPr/>
          <a:lstStyle/>
          <a:p>
            <a:fld id="{DBCC7D24-0DC9-4E9C-89C0-35D79A09D337}" type="slidenum">
              <a:rPr lang="en-US" smtClean="0"/>
              <a:t>12</a:t>
            </a:fld>
            <a:endParaRPr lang="en-US"/>
          </a:p>
        </p:txBody>
      </p:sp>
    </p:spTree>
    <p:extLst>
      <p:ext uri="{BB962C8B-B14F-4D97-AF65-F5344CB8AC3E}">
        <p14:creationId xmlns:p14="http://schemas.microsoft.com/office/powerpoint/2010/main" val="960056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6918-7423-AAD5-CB63-B9016A2DCD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32869D-F046-4528-844D-1154D76A9E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A700AE-1962-1662-A22F-14AFD84D94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4C017D3-79DE-2F75-FC1C-CAD63FF4381B}"/>
              </a:ext>
            </a:extLst>
          </p:cNvPr>
          <p:cNvSpPr>
            <a:spLocks noGrp="1"/>
          </p:cNvSpPr>
          <p:nvPr>
            <p:ph type="sldNum" sz="quarter" idx="5"/>
          </p:nvPr>
        </p:nvSpPr>
        <p:spPr/>
        <p:txBody>
          <a:bodyPr/>
          <a:lstStyle/>
          <a:p>
            <a:fld id="{DBCC7D24-0DC9-4E9C-89C0-35D79A09D337}" type="slidenum">
              <a:rPr lang="en-US" smtClean="0"/>
              <a:t>13</a:t>
            </a:fld>
            <a:endParaRPr lang="en-US"/>
          </a:p>
        </p:txBody>
      </p:sp>
    </p:spTree>
    <p:extLst>
      <p:ext uri="{BB962C8B-B14F-4D97-AF65-F5344CB8AC3E}">
        <p14:creationId xmlns:p14="http://schemas.microsoft.com/office/powerpoint/2010/main" val="2014300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F76B9-AA0D-0725-D68F-9C1161811B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1CB531-8EFE-E445-83AE-B3EA875D76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9445237-68C9-E434-5642-DE1E612854C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D9AE353-533E-4476-0EF1-26F217811B21}"/>
              </a:ext>
            </a:extLst>
          </p:cNvPr>
          <p:cNvSpPr>
            <a:spLocks noGrp="1"/>
          </p:cNvSpPr>
          <p:nvPr>
            <p:ph type="sldNum" sz="quarter" idx="5"/>
          </p:nvPr>
        </p:nvSpPr>
        <p:spPr/>
        <p:txBody>
          <a:bodyPr/>
          <a:lstStyle/>
          <a:p>
            <a:fld id="{DBCC7D24-0DC9-4E9C-89C0-35D79A09D337}" type="slidenum">
              <a:rPr lang="en-US" smtClean="0"/>
              <a:t>14</a:t>
            </a:fld>
            <a:endParaRPr lang="en-US"/>
          </a:p>
        </p:txBody>
      </p:sp>
    </p:spTree>
    <p:extLst>
      <p:ext uri="{BB962C8B-B14F-4D97-AF65-F5344CB8AC3E}">
        <p14:creationId xmlns:p14="http://schemas.microsoft.com/office/powerpoint/2010/main" val="25589522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97090-85A1-CB66-131A-1291BCC858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65B21D-06B6-2762-F122-B70EC83C76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A369DB-E2E4-47AE-2ACA-2CCD7AE948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7CE3683-4380-C60B-B411-7A4E8F6ADD9B}"/>
              </a:ext>
            </a:extLst>
          </p:cNvPr>
          <p:cNvSpPr>
            <a:spLocks noGrp="1"/>
          </p:cNvSpPr>
          <p:nvPr>
            <p:ph type="sldNum" sz="quarter" idx="5"/>
          </p:nvPr>
        </p:nvSpPr>
        <p:spPr/>
        <p:txBody>
          <a:bodyPr/>
          <a:lstStyle/>
          <a:p>
            <a:fld id="{DBCC7D24-0DC9-4E9C-89C0-35D79A09D337}" type="slidenum">
              <a:rPr lang="en-US" smtClean="0"/>
              <a:t>15</a:t>
            </a:fld>
            <a:endParaRPr lang="en-US"/>
          </a:p>
        </p:txBody>
      </p:sp>
    </p:spTree>
    <p:extLst>
      <p:ext uri="{BB962C8B-B14F-4D97-AF65-F5344CB8AC3E}">
        <p14:creationId xmlns:p14="http://schemas.microsoft.com/office/powerpoint/2010/main" val="3367894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4882E-E5D6-3FC9-5DAC-54E8EA1841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88BA30-8E69-F4FB-0333-CF461B945E5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15DF98-0111-B942-D4A8-ED79C341BD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556180-5FE0-DA45-9B10-0D10744A0261}"/>
              </a:ext>
            </a:extLst>
          </p:cNvPr>
          <p:cNvSpPr>
            <a:spLocks noGrp="1"/>
          </p:cNvSpPr>
          <p:nvPr>
            <p:ph type="sldNum" sz="quarter" idx="5"/>
          </p:nvPr>
        </p:nvSpPr>
        <p:spPr/>
        <p:txBody>
          <a:bodyPr/>
          <a:lstStyle/>
          <a:p>
            <a:fld id="{DBCC7D24-0DC9-4E9C-89C0-35D79A09D337}" type="slidenum">
              <a:rPr lang="en-US" smtClean="0"/>
              <a:t>16</a:t>
            </a:fld>
            <a:endParaRPr lang="en-US"/>
          </a:p>
        </p:txBody>
      </p:sp>
    </p:spTree>
    <p:extLst>
      <p:ext uri="{BB962C8B-B14F-4D97-AF65-F5344CB8AC3E}">
        <p14:creationId xmlns:p14="http://schemas.microsoft.com/office/powerpoint/2010/main" val="35367898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728E0-95AE-A910-954F-7AB25D5BDF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01415B-0251-7314-123E-6895741D40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08F8E7-826B-9EAA-71A1-E6BF607A008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02A60D-35C4-5CC8-ECD1-FDCD0EFDA64E}"/>
              </a:ext>
            </a:extLst>
          </p:cNvPr>
          <p:cNvSpPr>
            <a:spLocks noGrp="1"/>
          </p:cNvSpPr>
          <p:nvPr>
            <p:ph type="sldNum" sz="quarter" idx="5"/>
          </p:nvPr>
        </p:nvSpPr>
        <p:spPr/>
        <p:txBody>
          <a:bodyPr/>
          <a:lstStyle/>
          <a:p>
            <a:fld id="{DBCC7D24-0DC9-4E9C-89C0-35D79A09D337}" type="slidenum">
              <a:rPr lang="en-US" smtClean="0"/>
              <a:t>17</a:t>
            </a:fld>
            <a:endParaRPr lang="en-US"/>
          </a:p>
        </p:txBody>
      </p:sp>
    </p:spTree>
    <p:extLst>
      <p:ext uri="{BB962C8B-B14F-4D97-AF65-F5344CB8AC3E}">
        <p14:creationId xmlns:p14="http://schemas.microsoft.com/office/powerpoint/2010/main" val="6035915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CC7D24-0DC9-4E9C-89C0-35D79A09D337}" type="slidenum">
              <a:rPr lang="en-US" smtClean="0"/>
              <a:t>18</a:t>
            </a:fld>
            <a:endParaRPr lang="en-US"/>
          </a:p>
        </p:txBody>
      </p:sp>
    </p:spTree>
    <p:extLst>
      <p:ext uri="{BB962C8B-B14F-4D97-AF65-F5344CB8AC3E}">
        <p14:creationId xmlns:p14="http://schemas.microsoft.com/office/powerpoint/2010/main" val="2334626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49AA8-F70E-481E-2324-80DADFFBA6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9B3FCC-D182-DC7E-8D43-7810BFB23E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63CEC0-3FB4-E75D-5A82-1F7D34794F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949D911-A9CD-4C0F-4EE7-9C0E83330EB4}"/>
              </a:ext>
            </a:extLst>
          </p:cNvPr>
          <p:cNvSpPr>
            <a:spLocks noGrp="1"/>
          </p:cNvSpPr>
          <p:nvPr>
            <p:ph type="sldNum" sz="quarter" idx="5"/>
          </p:nvPr>
        </p:nvSpPr>
        <p:spPr/>
        <p:txBody>
          <a:bodyPr/>
          <a:lstStyle/>
          <a:p>
            <a:fld id="{DBCC7D24-0DC9-4E9C-89C0-35D79A09D337}" type="slidenum">
              <a:rPr lang="en-US" smtClean="0"/>
              <a:t>19</a:t>
            </a:fld>
            <a:endParaRPr lang="en-US"/>
          </a:p>
        </p:txBody>
      </p:sp>
    </p:spTree>
    <p:extLst>
      <p:ext uri="{BB962C8B-B14F-4D97-AF65-F5344CB8AC3E}">
        <p14:creationId xmlns:p14="http://schemas.microsoft.com/office/powerpoint/2010/main" val="39189738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5FD01-075D-4FF9-30D1-C811325492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028707-5024-17E8-ACF7-B28F3B6531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A55B7B-84E3-9DE1-E887-9B75A50A813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B80F4CB-96D5-1D4B-6A50-AD891AE596F1}"/>
              </a:ext>
            </a:extLst>
          </p:cNvPr>
          <p:cNvSpPr>
            <a:spLocks noGrp="1"/>
          </p:cNvSpPr>
          <p:nvPr>
            <p:ph type="sldNum" sz="quarter" idx="5"/>
          </p:nvPr>
        </p:nvSpPr>
        <p:spPr/>
        <p:txBody>
          <a:bodyPr/>
          <a:lstStyle/>
          <a:p>
            <a:fld id="{DBCC7D24-0DC9-4E9C-89C0-35D79A09D337}" type="slidenum">
              <a:rPr lang="en-US" smtClean="0"/>
              <a:t>20</a:t>
            </a:fld>
            <a:endParaRPr lang="en-US"/>
          </a:p>
        </p:txBody>
      </p:sp>
    </p:spTree>
    <p:extLst>
      <p:ext uri="{BB962C8B-B14F-4D97-AF65-F5344CB8AC3E}">
        <p14:creationId xmlns:p14="http://schemas.microsoft.com/office/powerpoint/2010/main" val="657890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CC7D24-0DC9-4E9C-89C0-35D79A09D337}" type="slidenum">
              <a:rPr lang="en-US" smtClean="0"/>
              <a:t>22</a:t>
            </a:fld>
            <a:endParaRPr lang="en-US"/>
          </a:p>
        </p:txBody>
      </p:sp>
    </p:spTree>
    <p:extLst>
      <p:ext uri="{BB962C8B-B14F-4D97-AF65-F5344CB8AC3E}">
        <p14:creationId xmlns:p14="http://schemas.microsoft.com/office/powerpoint/2010/main" val="2166486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BCC7D24-0DC9-4E9C-89C0-35D79A09D337}" type="slidenum">
              <a:rPr lang="en-US" smtClean="0"/>
              <a:t>23</a:t>
            </a:fld>
            <a:endParaRPr lang="en-US"/>
          </a:p>
        </p:txBody>
      </p:sp>
    </p:spTree>
    <p:extLst>
      <p:ext uri="{BB962C8B-B14F-4D97-AF65-F5344CB8AC3E}">
        <p14:creationId xmlns:p14="http://schemas.microsoft.com/office/powerpoint/2010/main" val="29155133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_Title Slide - Black Seal">
    <p:bg>
      <p:bgPr>
        <a:solidFill>
          <a:srgbClr val="0A2345"/>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36A3AD-C193-DE1A-71C9-F792B0CEC29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63598" y="0"/>
            <a:ext cx="12133384" cy="6858000"/>
          </a:xfrm>
          <a:prstGeom prst="rect">
            <a:avLst/>
          </a:prstGeom>
        </p:spPr>
      </p:pic>
      <p:sp>
        <p:nvSpPr>
          <p:cNvPr id="3" name="Text Placeholder 13">
            <a:extLst>
              <a:ext uri="{FF2B5EF4-FFF2-40B4-BE49-F238E27FC236}">
                <a16:creationId xmlns:a16="http://schemas.microsoft.com/office/drawing/2014/main" id="{24294A6F-363F-5D73-7810-ECE55C7A7979}"/>
              </a:ext>
            </a:extLst>
          </p:cNvPr>
          <p:cNvSpPr>
            <a:spLocks noGrp="1"/>
          </p:cNvSpPr>
          <p:nvPr>
            <p:ph type="body" sz="quarter" idx="10" hasCustomPrompt="1"/>
          </p:nvPr>
        </p:nvSpPr>
        <p:spPr>
          <a:xfrm>
            <a:off x="196470" y="2076008"/>
            <a:ext cx="5484657" cy="902316"/>
          </a:xfrm>
        </p:spPr>
        <p:txBody>
          <a:bodyPr anchor="t">
            <a:noAutofit/>
          </a:bodyPr>
          <a:lstStyle>
            <a:lvl1pPr marL="0" indent="0">
              <a:buNone/>
              <a:defRPr sz="32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vl2pPr marL="342900" indent="0">
              <a:buNone/>
              <a:defRPr sz="2800">
                <a:latin typeface="Franklin Gothic Demi Cond" panose="020B0706030402020204" pitchFamily="34" charset="0"/>
              </a:defRPr>
            </a:lvl2pPr>
            <a:lvl3pPr marL="685800" indent="0">
              <a:buNone/>
              <a:defRPr sz="2800">
                <a:latin typeface="Franklin Gothic Demi Cond" panose="020B0706030402020204" pitchFamily="34" charset="0"/>
              </a:defRPr>
            </a:lvl3pPr>
            <a:lvl4pPr marL="1028700" indent="0">
              <a:buNone/>
              <a:defRPr sz="2800">
                <a:latin typeface="Franklin Gothic Demi Cond" panose="020B0706030402020204" pitchFamily="34" charset="0"/>
              </a:defRPr>
            </a:lvl4pPr>
            <a:lvl5pPr marL="1371600" indent="0">
              <a:buNone/>
              <a:defRPr sz="2800">
                <a:latin typeface="Franklin Gothic Demi Cond" panose="020B0706030402020204" pitchFamily="34" charset="0"/>
              </a:defRPr>
            </a:lvl5pPr>
          </a:lstStyle>
          <a:p>
            <a:pPr lvl="0"/>
            <a:r>
              <a:rPr lang="en-US"/>
              <a:t>H.R. 1 Communications Overview</a:t>
            </a:r>
          </a:p>
        </p:txBody>
      </p:sp>
      <p:sp>
        <p:nvSpPr>
          <p:cNvPr id="5" name="Text Placeholder 15">
            <a:extLst>
              <a:ext uri="{FF2B5EF4-FFF2-40B4-BE49-F238E27FC236}">
                <a16:creationId xmlns:a16="http://schemas.microsoft.com/office/drawing/2014/main" id="{F7F83D72-1E64-C361-C53F-A89898E2AC8B}"/>
              </a:ext>
            </a:extLst>
          </p:cNvPr>
          <p:cNvSpPr>
            <a:spLocks noGrp="1"/>
          </p:cNvSpPr>
          <p:nvPr>
            <p:ph type="body" sz="quarter" idx="11" hasCustomPrompt="1"/>
          </p:nvPr>
        </p:nvSpPr>
        <p:spPr>
          <a:xfrm>
            <a:off x="196470" y="3564497"/>
            <a:ext cx="4999871" cy="948752"/>
          </a:xfrm>
        </p:spPr>
        <p:txBody>
          <a:bodyPr anchor="ctr">
            <a:noAutofit/>
          </a:bodyPr>
          <a:lstStyle>
            <a:lvl1pPr marL="0" indent="0">
              <a:lnSpc>
                <a:spcPct val="100000"/>
              </a:lnSpc>
              <a:spcBef>
                <a:spcPts val="0"/>
              </a:spcBef>
              <a:buNone/>
              <a:defRPr sz="2400" b="0"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Presenter Name and Title</a:t>
            </a:r>
          </a:p>
        </p:txBody>
      </p:sp>
      <p:sp>
        <p:nvSpPr>
          <p:cNvPr id="6" name="Text Placeholder 17">
            <a:extLst>
              <a:ext uri="{FF2B5EF4-FFF2-40B4-BE49-F238E27FC236}">
                <a16:creationId xmlns:a16="http://schemas.microsoft.com/office/drawing/2014/main" id="{2E048206-BB08-5A94-4E88-B60267858BC2}"/>
              </a:ext>
            </a:extLst>
          </p:cNvPr>
          <p:cNvSpPr>
            <a:spLocks noGrp="1"/>
          </p:cNvSpPr>
          <p:nvPr>
            <p:ph type="body" sz="quarter" idx="12" hasCustomPrompt="1"/>
          </p:nvPr>
        </p:nvSpPr>
        <p:spPr>
          <a:xfrm>
            <a:off x="247329" y="5037229"/>
            <a:ext cx="4999871" cy="488226"/>
          </a:xfrm>
        </p:spPr>
        <p:txBody>
          <a:bodyPr anchor="ctr">
            <a:noAutofit/>
          </a:bodyPr>
          <a:lstStyle>
            <a:lvl1pPr marL="0" indent="0">
              <a:buNone/>
              <a:defRPr sz="2000" b="0"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a:t>Click to Add Date</a:t>
            </a:r>
          </a:p>
        </p:txBody>
      </p:sp>
      <p:pic>
        <p:nvPicPr>
          <p:cNvPr id="8" name="Picture 7" descr="North Carolina Department of Health and Human Services, Division of Health Benefits">
            <a:extLst>
              <a:ext uri="{FF2B5EF4-FFF2-40B4-BE49-F238E27FC236}">
                <a16:creationId xmlns:a16="http://schemas.microsoft.com/office/drawing/2014/main" id="{F7ED1834-DD59-8FE8-BB80-86C15706537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l="34548"/>
          <a:stretch/>
        </p:blipFill>
        <p:spPr>
          <a:xfrm>
            <a:off x="958864" y="6030597"/>
            <a:ext cx="1256392" cy="655383"/>
          </a:xfrm>
          <a:prstGeom prst="rect">
            <a:avLst/>
          </a:prstGeom>
        </p:spPr>
      </p:pic>
      <p:pic>
        <p:nvPicPr>
          <p:cNvPr id="10" name="Picture 9" descr="State seal of North Carolina.">
            <a:extLst>
              <a:ext uri="{FF2B5EF4-FFF2-40B4-BE49-F238E27FC236}">
                <a16:creationId xmlns:a16="http://schemas.microsoft.com/office/drawing/2014/main" id="{59086005-27EC-4404-0B3C-866F8A5CD87F}"/>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r="64224"/>
          <a:stretch/>
        </p:blipFill>
        <p:spPr>
          <a:xfrm>
            <a:off x="425329" y="6129805"/>
            <a:ext cx="533535" cy="496891"/>
          </a:xfrm>
          <a:prstGeom prst="rect">
            <a:avLst/>
          </a:prstGeom>
        </p:spPr>
      </p:pic>
    </p:spTree>
    <p:extLst>
      <p:ext uri="{BB962C8B-B14F-4D97-AF65-F5344CB8AC3E}">
        <p14:creationId xmlns:p14="http://schemas.microsoft.com/office/powerpoint/2010/main" val="30751323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Bullet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02867" y="1541881"/>
            <a:ext cx="8136575" cy="3538504"/>
          </a:xfrm>
        </p:spPr>
        <p:txBody>
          <a:bodyPr>
            <a:noAutofit/>
          </a:bodyPr>
          <a:lstStyle>
            <a:lvl1pPr marL="228600" indent="-228600">
              <a:lnSpc>
                <a:spcPct val="100000"/>
              </a:lnSpc>
              <a:spcBef>
                <a:spcPts val="1200"/>
              </a:spcBef>
              <a:defRPr sz="2400" b="1" i="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defRPr>
            </a:lvl1pPr>
            <a:lvl2pPr marL="576263" indent="-233363">
              <a:lnSpc>
                <a:spcPct val="100000"/>
              </a:lnSpc>
              <a:buFont typeface="Arial" panose="020B0604020202020204" pitchFamily="34" charset="0"/>
              <a:buChar char="•"/>
              <a:defRPr sz="2000" b="1" i="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22" name="Slide Number Placeholder 21"/>
          <p:cNvSpPr>
            <a:spLocks noGrp="1"/>
          </p:cNvSpPr>
          <p:nvPr>
            <p:ph type="sldNum" sz="quarter" idx="14"/>
          </p:nvPr>
        </p:nvSpPr>
        <p:spPr>
          <a:xfrm>
            <a:off x="11172637" y="6477182"/>
            <a:ext cx="752131" cy="284692"/>
          </a:xfrm>
          <a:prstGeom prst="rect">
            <a:avLst/>
          </a:prstGeom>
        </p:spPr>
        <p:txBody>
          <a:bodyPr/>
          <a:lstStyle>
            <a:lvl1pPr algn="r">
              <a:defRPr sz="900" b="0" i="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320040" y="232636"/>
            <a:ext cx="8136575" cy="548640"/>
          </a:xfrm>
        </p:spPr>
        <p:txBody>
          <a:bodyPr anchor="t">
            <a:noAutofit/>
          </a:bodyPr>
          <a:lstStyle>
            <a:lvl1pPr algn="l">
              <a:defRPr sz="2800" b="1" i="0" baseline="0">
                <a:solidFill>
                  <a:schemeClr val="accent2">
                    <a:lumMod val="75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2" name="Rectangle 1">
            <a:extLst>
              <a:ext uri="{FF2B5EF4-FFF2-40B4-BE49-F238E27FC236}">
                <a16:creationId xmlns:a16="http://schemas.microsoft.com/office/drawing/2014/main" id="{0D0A7D97-F443-3246-77B3-6A2BC74F5D12}"/>
              </a:ext>
            </a:extLst>
          </p:cNvPr>
          <p:cNvSpPr/>
          <p:nvPr userDrawn="1"/>
        </p:nvSpPr>
        <p:spPr>
          <a:xfrm>
            <a:off x="0" y="8878"/>
            <a:ext cx="12192000" cy="6858000"/>
          </a:xfrm>
          <a:prstGeom prst="rect">
            <a:avLst/>
          </a:prstGeom>
          <a:noFill/>
          <a:ln w="11430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entagon 2">
            <a:extLst>
              <a:ext uri="{FF2B5EF4-FFF2-40B4-BE49-F238E27FC236}">
                <a16:creationId xmlns:a16="http://schemas.microsoft.com/office/drawing/2014/main" id="{C2614EE4-1FD2-C06E-AA16-CAEB4986C95E}"/>
              </a:ext>
            </a:extLst>
          </p:cNvPr>
          <p:cNvSpPr/>
          <p:nvPr userDrawn="1"/>
        </p:nvSpPr>
        <p:spPr>
          <a:xfrm>
            <a:off x="-53419" y="518385"/>
            <a:ext cx="320040" cy="515815"/>
          </a:xfrm>
          <a:prstGeom prst="homePlat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37DAE"/>
              </a:solidFill>
            </a:endParaRPr>
          </a:p>
        </p:txBody>
      </p:sp>
      <p:sp>
        <p:nvSpPr>
          <p:cNvPr id="11" name="Picture Placeholder 10">
            <a:extLst>
              <a:ext uri="{FF2B5EF4-FFF2-40B4-BE49-F238E27FC236}">
                <a16:creationId xmlns:a16="http://schemas.microsoft.com/office/drawing/2014/main" id="{F1CF2923-8359-6F3D-082E-4BE43B11A91D}"/>
              </a:ext>
            </a:extLst>
          </p:cNvPr>
          <p:cNvSpPr>
            <a:spLocks noGrp="1"/>
          </p:cNvSpPr>
          <p:nvPr>
            <p:ph type="pic" sz="quarter" idx="15"/>
          </p:nvPr>
        </p:nvSpPr>
        <p:spPr>
          <a:xfrm>
            <a:off x="7625251" y="166810"/>
            <a:ext cx="3392487" cy="5765800"/>
          </a:xfrm>
        </p:spPr>
        <p:txBody>
          <a:bodyPr/>
          <a:lstStyle/>
          <a:p>
            <a:endParaRPr lang="en-US"/>
          </a:p>
        </p:txBody>
      </p:sp>
      <p:sp>
        <p:nvSpPr>
          <p:cNvPr id="5" name="TextBox 4">
            <a:extLst>
              <a:ext uri="{FF2B5EF4-FFF2-40B4-BE49-F238E27FC236}">
                <a16:creationId xmlns:a16="http://schemas.microsoft.com/office/drawing/2014/main" id="{862EC664-DC2B-D70F-CEEF-CF689E85CB84}"/>
              </a:ext>
            </a:extLst>
          </p:cNvPr>
          <p:cNvSpPr txBox="1"/>
          <p:nvPr userDrawn="1"/>
        </p:nvSpPr>
        <p:spPr>
          <a:xfrm>
            <a:off x="205088" y="6519337"/>
            <a:ext cx="6240100" cy="230832"/>
          </a:xfrm>
          <a:prstGeom prst="rect">
            <a:avLst/>
          </a:prstGeom>
          <a:noFill/>
        </p:spPr>
        <p:txBody>
          <a:bodyPr wrap="square" rtlCol="0">
            <a:spAutoFit/>
          </a:bodyPr>
          <a:lstStyle/>
          <a:p>
            <a:r>
              <a:rPr lang="en-US" sz="900" b="1">
                <a:solidFill>
                  <a:schemeClr val="accent2">
                    <a:lumMod val="75000"/>
                  </a:schemeClr>
                </a:solidFill>
              </a:rPr>
              <a:t>NC MEDICAID H.R. 1 OVERVIEW </a:t>
            </a:r>
          </a:p>
        </p:txBody>
      </p:sp>
      <p:cxnSp>
        <p:nvCxnSpPr>
          <p:cNvPr id="7" name="Straight Connector 6">
            <a:extLst>
              <a:ext uri="{FF2B5EF4-FFF2-40B4-BE49-F238E27FC236}">
                <a16:creationId xmlns:a16="http://schemas.microsoft.com/office/drawing/2014/main" id="{CA4BAE02-4D56-6019-F929-2BC4A6158FD5}"/>
              </a:ext>
            </a:extLst>
          </p:cNvPr>
          <p:cNvCxnSpPr/>
          <p:nvPr userDrawn="1"/>
        </p:nvCxnSpPr>
        <p:spPr>
          <a:xfrm>
            <a:off x="0" y="6496254"/>
            <a:ext cx="12192000" cy="0"/>
          </a:xfrm>
          <a:prstGeom prst="line">
            <a:avLst/>
          </a:prstGeom>
          <a:ln w="3175">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7275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1_Bullets">
    <p:bg>
      <p:bgPr>
        <a:solidFill>
          <a:srgbClr val="092745"/>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D0A7D97-F443-3246-77B3-6A2BC74F5D12}"/>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accent2">
              <a:lumMod val="75000"/>
            </a:schemeClr>
          </a:solidFill>
          <a:ln w="1143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quarter" idx="10" hasCustomPrompt="1"/>
          </p:nvPr>
        </p:nvSpPr>
        <p:spPr>
          <a:xfrm>
            <a:off x="402867" y="1541881"/>
            <a:ext cx="11418072" cy="3538504"/>
          </a:xfrm>
        </p:spPr>
        <p:txBody>
          <a:bodyPr>
            <a:noAutofit/>
          </a:bodyPr>
          <a:lstStyle>
            <a:lvl1pPr marL="228600" indent="-228600">
              <a:lnSpc>
                <a:spcPct val="100000"/>
              </a:lnSpc>
              <a:spcBef>
                <a:spcPts val="1200"/>
              </a:spcBef>
              <a:defRPr sz="2400" b="1" i="0">
                <a:solidFill>
                  <a:schemeClr val="bg1"/>
                </a:solidFill>
                <a:latin typeface="Arial" panose="020B0604020202020204" pitchFamily="34" charset="0"/>
                <a:ea typeface="Arial" panose="020B0604020202020204" pitchFamily="34" charset="0"/>
                <a:cs typeface="Arial" panose="020B0604020202020204" pitchFamily="34" charset="0"/>
              </a:defRPr>
            </a:lvl1pPr>
            <a:lvl2pPr marL="568325" indent="-225425">
              <a:lnSpc>
                <a:spcPct val="100000"/>
              </a:lnSpc>
              <a:buFont typeface="Arial" panose="020B0604020202020204" pitchFamily="34" charset="0"/>
              <a:buChar char="•"/>
              <a:defRPr sz="2000" b="1" i="0">
                <a:solidFill>
                  <a:schemeClr val="bg1"/>
                </a:solidFill>
                <a:latin typeface="Arial" panose="020B0604020202020204" pitchFamily="34" charset="0"/>
                <a:ea typeface="Arial" panose="020B0604020202020204" pitchFamily="34" charset="0"/>
                <a:cs typeface="Arial" panose="020B0604020202020204" pitchFamily="34" charset="0"/>
              </a:defRPr>
            </a:lvl2pPr>
            <a:lvl3pPr marL="973138" indent="-228600">
              <a:lnSpc>
                <a:spcPct val="100000"/>
              </a:lnSpc>
              <a:defRPr sz="2000" b="1" i="0">
                <a:solidFill>
                  <a:schemeClr val="bg1"/>
                </a:solidFill>
                <a:latin typeface="Arial" panose="020B0604020202020204" pitchFamily="34" charset="0"/>
                <a:ea typeface="Arial" panose="020B0604020202020204" pitchFamily="34" charset="0"/>
                <a:cs typeface="Arial" panose="020B0604020202020204" pitchFamily="34" charset="0"/>
              </a:defRPr>
            </a:lvl3pPr>
            <a:lvl4pPr>
              <a:defRPr>
                <a:latin typeface="Franklin Gothic Medium" panose="020B0603020102020204" pitchFamily="34" charset="0"/>
              </a:defRPr>
            </a:lvl4pPr>
            <a:lvl5pPr>
              <a:defRPr>
                <a:latin typeface="Franklin Gothic Medium" panose="020B0603020102020204" pitchFamily="34" charset="0"/>
              </a:defRPr>
            </a:lvl5pPr>
          </a:lstStyle>
          <a:p>
            <a:pPr lvl="0"/>
            <a:r>
              <a:rPr lang="en-US"/>
              <a:t>Click to add bullets</a:t>
            </a:r>
          </a:p>
          <a:p>
            <a:pPr lvl="1"/>
            <a:r>
              <a:rPr lang="en-US"/>
              <a:t> Bullet 2</a:t>
            </a:r>
          </a:p>
          <a:p>
            <a:pPr lvl="2"/>
            <a:r>
              <a:rPr lang="en-US"/>
              <a:t>Bullet 3</a:t>
            </a:r>
          </a:p>
        </p:txBody>
      </p:sp>
      <p:sp>
        <p:nvSpPr>
          <p:cNvPr id="22" name="Slide Number Placeholder 21"/>
          <p:cNvSpPr>
            <a:spLocks noGrp="1"/>
          </p:cNvSpPr>
          <p:nvPr>
            <p:ph type="sldNum" sz="quarter" idx="14"/>
          </p:nvPr>
        </p:nvSpPr>
        <p:spPr>
          <a:xfrm>
            <a:off x="11074400" y="6334836"/>
            <a:ext cx="752131" cy="284692"/>
          </a:xfrm>
          <a:prstGeom prst="rect">
            <a:avLst/>
          </a:prstGeom>
        </p:spPr>
        <p:txBody>
          <a:bodyPr/>
          <a:lstStyle>
            <a:lvl1pPr algn="r">
              <a:defRPr sz="900" b="0" i="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fld id="{11F27F3A-B3E9-41ED-AF8F-A365F10BB65F}" type="slidenum">
              <a:rPr lang="en-US" smtClean="0"/>
              <a:pPr/>
              <a:t>‹#›</a:t>
            </a:fld>
            <a:endParaRPr lang="en-US"/>
          </a:p>
        </p:txBody>
      </p:sp>
      <p:sp>
        <p:nvSpPr>
          <p:cNvPr id="23" name="Title 1"/>
          <p:cNvSpPr>
            <a:spLocks noGrp="1"/>
          </p:cNvSpPr>
          <p:nvPr>
            <p:ph type="title" hasCustomPrompt="1"/>
          </p:nvPr>
        </p:nvSpPr>
        <p:spPr>
          <a:xfrm>
            <a:off x="365469" y="287430"/>
            <a:ext cx="11418072" cy="548640"/>
          </a:xfrm>
        </p:spPr>
        <p:txBody>
          <a:bodyPr anchor="t">
            <a:noAutofit/>
          </a:bodyPr>
          <a:lstStyle>
            <a:lvl1pPr algn="l">
              <a:defRPr sz="2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
        <p:nvSpPr>
          <p:cNvPr id="6" name="TextBox 5">
            <a:extLst>
              <a:ext uri="{FF2B5EF4-FFF2-40B4-BE49-F238E27FC236}">
                <a16:creationId xmlns:a16="http://schemas.microsoft.com/office/drawing/2014/main" id="{EADBEF52-EC5E-DF91-B2A4-4B32FAE53D67}"/>
              </a:ext>
            </a:extLst>
          </p:cNvPr>
          <p:cNvSpPr txBox="1"/>
          <p:nvPr userDrawn="1"/>
        </p:nvSpPr>
        <p:spPr>
          <a:xfrm>
            <a:off x="205088" y="6519337"/>
            <a:ext cx="6240100" cy="230832"/>
          </a:xfrm>
          <a:prstGeom prst="rect">
            <a:avLst/>
          </a:prstGeom>
          <a:noFill/>
        </p:spPr>
        <p:txBody>
          <a:bodyPr wrap="square" rtlCol="0">
            <a:spAutoFit/>
          </a:bodyPr>
          <a:lstStyle/>
          <a:p>
            <a:r>
              <a:rPr lang="en-US" sz="900" b="1">
                <a:solidFill>
                  <a:schemeClr val="bg1"/>
                </a:solidFill>
              </a:rPr>
              <a:t>NC MEDICAID H.R. 1 OVERVIEW</a:t>
            </a:r>
          </a:p>
        </p:txBody>
      </p:sp>
    </p:spTree>
    <p:extLst>
      <p:ext uri="{BB962C8B-B14F-4D97-AF65-F5344CB8AC3E}">
        <p14:creationId xmlns:p14="http://schemas.microsoft.com/office/powerpoint/2010/main" val="7579271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D94B2A7-3C10-44C6-8E2C-D730D1BEF0B8}"/>
              </a:ext>
            </a:extLst>
          </p:cNvPr>
          <p:cNvSpPr>
            <a:spLocks noGrp="1"/>
          </p:cNvSpPr>
          <p:nvPr>
            <p:ph sz="quarter" idx="10"/>
          </p:nvPr>
        </p:nvSpPr>
        <p:spPr>
          <a:xfrm>
            <a:off x="420625" y="2182563"/>
            <a:ext cx="11350752" cy="1692771"/>
          </a:xfrm>
          <a:prstGeom prst="rect">
            <a:avLst/>
          </a:prstGeom>
        </p:spPr>
        <p:txBody>
          <a:bodyPr wrap="square" lIns="0" rIns="0">
            <a:spAutoFit/>
          </a:bodyPr>
          <a:lstStyle>
            <a:lvl1pPr>
              <a:lnSpc>
                <a:spcPct val="100000"/>
              </a:lnSpc>
              <a:spcBef>
                <a:spcPts val="0"/>
              </a:spcBef>
              <a:defRPr sz="2400">
                <a:solidFill>
                  <a:schemeClr val="accent2">
                    <a:lumMod val="75000"/>
                  </a:schemeClr>
                </a:solidFill>
                <a:latin typeface="+mn-lt"/>
              </a:defRPr>
            </a:lvl1pPr>
            <a:lvl2pPr marL="576263" indent="-233363">
              <a:lnSpc>
                <a:spcPct val="100000"/>
              </a:lnSpc>
              <a:spcBef>
                <a:spcPts val="0"/>
              </a:spcBef>
              <a:buFont typeface="Arial" panose="020B0604020202020204" pitchFamily="34" charset="0"/>
              <a:buChar char="•"/>
              <a:defRPr sz="2000">
                <a:solidFill>
                  <a:schemeClr val="accent2">
                    <a:lumMod val="75000"/>
                  </a:schemeClr>
                </a:solidFill>
                <a:latin typeface="+mn-lt"/>
              </a:defRPr>
            </a:lvl2pPr>
            <a:lvl3pPr>
              <a:lnSpc>
                <a:spcPct val="100000"/>
              </a:lnSpc>
              <a:spcBef>
                <a:spcPts val="0"/>
              </a:spcBef>
              <a:defRPr sz="2000">
                <a:solidFill>
                  <a:schemeClr val="accent2">
                    <a:lumMod val="75000"/>
                  </a:schemeClr>
                </a:solidFill>
                <a:latin typeface="+mn-lt"/>
              </a:defRPr>
            </a:lvl3pPr>
            <a:lvl4pPr>
              <a:lnSpc>
                <a:spcPct val="100000"/>
              </a:lnSpc>
              <a:spcBef>
                <a:spcPts val="0"/>
              </a:spcBef>
              <a:defRPr sz="2000">
                <a:solidFill>
                  <a:schemeClr val="accent2">
                    <a:lumMod val="75000"/>
                  </a:schemeClr>
                </a:solidFill>
                <a:latin typeface="+mn-lt"/>
              </a:defRPr>
            </a:lvl4pPr>
            <a:lvl5pPr>
              <a:lnSpc>
                <a:spcPct val="100000"/>
              </a:lnSpc>
              <a:spcBef>
                <a:spcPts val="0"/>
              </a:spcBef>
              <a:defRPr sz="2000">
                <a:solidFill>
                  <a:schemeClr val="accent2">
                    <a:lumMod val="75000"/>
                  </a:schemeClr>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Holder 6">
            <a:extLst>
              <a:ext uri="{FF2B5EF4-FFF2-40B4-BE49-F238E27FC236}">
                <a16:creationId xmlns:a16="http://schemas.microsoft.com/office/drawing/2014/main" id="{183789D2-8A26-402D-8A27-DE00690B5BEC}"/>
              </a:ext>
            </a:extLst>
          </p:cNvPr>
          <p:cNvSpPr txBox="1">
            <a:spLocks/>
          </p:cNvSpPr>
          <p:nvPr userDrawn="1"/>
        </p:nvSpPr>
        <p:spPr>
          <a:xfrm>
            <a:off x="11352369" y="6565503"/>
            <a:ext cx="419008" cy="138499"/>
          </a:xfrm>
          <a:prstGeom prst="rect">
            <a:avLst/>
          </a:prstGeom>
        </p:spPr>
        <p:txBody>
          <a:bodyPr wrap="square" lIns="0" tIns="0" rIns="0" bIns="0" anchor="ctr">
            <a:spAutoFit/>
          </a:bodyPr>
          <a:lstStyle>
            <a:defPPr>
              <a:defRPr lang="en-US"/>
            </a:defPPr>
            <a:lvl1pPr marL="0" algn="l" defTabSz="457200" rtl="0" eaLnBrk="1" latinLnBrk="0" hangingPunct="1">
              <a:defRPr sz="1500" b="0" i="0" kern="1200">
                <a:solidFill>
                  <a:srgbClr val="6F7072"/>
                </a:solidFill>
                <a:latin typeface="EYInterstate Light"/>
                <a:ea typeface="+mn-ea"/>
                <a:cs typeface="EYInterstat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9049" algn="r"/>
            <a:fld id="{81D60167-4931-47E6-BA6A-407CBD079E47}" type="slidenum">
              <a:rPr lang="en-US" sz="900" smtClean="0">
                <a:solidFill>
                  <a:srgbClr val="0A2345"/>
                </a:solidFill>
                <a:latin typeface="+mn-lt"/>
              </a:rPr>
              <a:pPr marL="19049" algn="r"/>
              <a:t>‹#›</a:t>
            </a:fld>
            <a:endParaRPr lang="en-US" sz="999">
              <a:solidFill>
                <a:srgbClr val="0A2345"/>
              </a:solidFill>
              <a:latin typeface="+mn-lt"/>
            </a:endParaRPr>
          </a:p>
        </p:txBody>
      </p:sp>
      <p:cxnSp>
        <p:nvCxnSpPr>
          <p:cNvPr id="6" name="Straight Connector 5">
            <a:extLst>
              <a:ext uri="{FF2B5EF4-FFF2-40B4-BE49-F238E27FC236}">
                <a16:creationId xmlns:a16="http://schemas.microsoft.com/office/drawing/2014/main" id="{CC65E48A-27F2-17C8-D6D5-F0E8395F8771}"/>
              </a:ext>
            </a:extLst>
          </p:cNvPr>
          <p:cNvCxnSpPr/>
          <p:nvPr userDrawn="1"/>
        </p:nvCxnSpPr>
        <p:spPr>
          <a:xfrm>
            <a:off x="0" y="6496254"/>
            <a:ext cx="12192000" cy="0"/>
          </a:xfrm>
          <a:prstGeom prst="line">
            <a:avLst/>
          </a:prstGeom>
          <a:ln w="3175">
            <a:solidFill>
              <a:srgbClr val="15365E"/>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16C55D7-5E3E-BAD0-17AA-88F522D133A2}"/>
              </a:ext>
            </a:extLst>
          </p:cNvPr>
          <p:cNvSpPr txBox="1"/>
          <p:nvPr userDrawn="1"/>
        </p:nvSpPr>
        <p:spPr>
          <a:xfrm>
            <a:off x="205088" y="6519337"/>
            <a:ext cx="6240100" cy="230832"/>
          </a:xfrm>
          <a:prstGeom prst="rect">
            <a:avLst/>
          </a:prstGeom>
          <a:noFill/>
        </p:spPr>
        <p:txBody>
          <a:bodyPr wrap="square" rtlCol="0">
            <a:spAutoFit/>
          </a:bodyPr>
          <a:lstStyle/>
          <a:p>
            <a:r>
              <a:rPr lang="en-US" sz="900" b="1">
                <a:solidFill>
                  <a:srgbClr val="0A2345"/>
                </a:solidFill>
              </a:rPr>
              <a:t>NC MEDICAID H.R. 1 OVERVIEW  </a:t>
            </a:r>
          </a:p>
        </p:txBody>
      </p:sp>
      <p:sp>
        <p:nvSpPr>
          <p:cNvPr id="3" name="Rectangle 2">
            <a:extLst>
              <a:ext uri="{FF2B5EF4-FFF2-40B4-BE49-F238E27FC236}">
                <a16:creationId xmlns:a16="http://schemas.microsoft.com/office/drawing/2014/main" id="{D7396A2E-418C-1725-8E4D-764E701F78B6}"/>
              </a:ext>
              <a:ext uri="{C183D7F6-B498-43B3-948B-1728B52AA6E4}">
                <adec:decorative xmlns:adec="http://schemas.microsoft.com/office/drawing/2017/decorative" val="1"/>
              </a:ext>
            </a:extLst>
          </p:cNvPr>
          <p:cNvSpPr/>
          <p:nvPr userDrawn="1"/>
        </p:nvSpPr>
        <p:spPr>
          <a:xfrm>
            <a:off x="0" y="-6016"/>
            <a:ext cx="12192000" cy="975001"/>
          </a:xfrm>
          <a:prstGeom prst="rect">
            <a:avLst/>
          </a:prstGeom>
          <a:solidFill>
            <a:srgbClr val="0A24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851DA462-4FED-4260-984B-0AB1DA8A0687}"/>
              </a:ext>
            </a:extLst>
          </p:cNvPr>
          <p:cNvSpPr>
            <a:spLocks noGrp="1"/>
          </p:cNvSpPr>
          <p:nvPr>
            <p:ph type="title" hasCustomPrompt="1"/>
          </p:nvPr>
        </p:nvSpPr>
        <p:spPr>
          <a:xfrm>
            <a:off x="267232" y="259307"/>
            <a:ext cx="11418072" cy="709677"/>
          </a:xfrm>
        </p:spPr>
        <p:txBody>
          <a:bodyPr anchor="ctr">
            <a:noAutofit/>
          </a:bodyPr>
          <a:lstStyle>
            <a:lvl1pPr algn="l">
              <a:defRPr sz="2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Tree>
    <p:extLst>
      <p:ext uri="{BB962C8B-B14F-4D97-AF65-F5344CB8AC3E}">
        <p14:creationId xmlns:p14="http://schemas.microsoft.com/office/powerpoint/2010/main" val="35550836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D94B2A7-3C10-44C6-8E2C-D730D1BEF0B8}"/>
              </a:ext>
            </a:extLst>
          </p:cNvPr>
          <p:cNvSpPr>
            <a:spLocks noGrp="1"/>
          </p:cNvSpPr>
          <p:nvPr>
            <p:ph sz="quarter" idx="10"/>
          </p:nvPr>
        </p:nvSpPr>
        <p:spPr>
          <a:xfrm>
            <a:off x="420625" y="2182563"/>
            <a:ext cx="11350752" cy="1692771"/>
          </a:xfrm>
          <a:prstGeom prst="rect">
            <a:avLst/>
          </a:prstGeom>
        </p:spPr>
        <p:txBody>
          <a:bodyPr wrap="square" lIns="0" rIns="0">
            <a:spAutoFit/>
          </a:bodyPr>
          <a:lstStyle>
            <a:lvl1pPr>
              <a:lnSpc>
                <a:spcPct val="100000"/>
              </a:lnSpc>
              <a:spcBef>
                <a:spcPts val="0"/>
              </a:spcBef>
              <a:defRPr sz="2400">
                <a:solidFill>
                  <a:schemeClr val="accent2">
                    <a:lumMod val="75000"/>
                  </a:schemeClr>
                </a:solidFill>
                <a:latin typeface="+mn-lt"/>
              </a:defRPr>
            </a:lvl1pPr>
            <a:lvl2pPr marL="576263" indent="-233363">
              <a:lnSpc>
                <a:spcPct val="100000"/>
              </a:lnSpc>
              <a:spcBef>
                <a:spcPts val="0"/>
              </a:spcBef>
              <a:buFont typeface="Arial" panose="020B0604020202020204" pitchFamily="34" charset="0"/>
              <a:buChar char="•"/>
              <a:defRPr sz="2000">
                <a:solidFill>
                  <a:schemeClr val="accent2">
                    <a:lumMod val="75000"/>
                  </a:schemeClr>
                </a:solidFill>
                <a:latin typeface="+mn-lt"/>
              </a:defRPr>
            </a:lvl2pPr>
            <a:lvl3pPr>
              <a:lnSpc>
                <a:spcPct val="100000"/>
              </a:lnSpc>
              <a:spcBef>
                <a:spcPts val="0"/>
              </a:spcBef>
              <a:defRPr sz="2000">
                <a:solidFill>
                  <a:schemeClr val="accent2">
                    <a:lumMod val="75000"/>
                  </a:schemeClr>
                </a:solidFill>
                <a:latin typeface="+mn-lt"/>
              </a:defRPr>
            </a:lvl3pPr>
            <a:lvl4pPr>
              <a:lnSpc>
                <a:spcPct val="100000"/>
              </a:lnSpc>
              <a:spcBef>
                <a:spcPts val="0"/>
              </a:spcBef>
              <a:defRPr sz="2000">
                <a:solidFill>
                  <a:schemeClr val="accent2">
                    <a:lumMod val="75000"/>
                  </a:schemeClr>
                </a:solidFill>
                <a:latin typeface="+mn-lt"/>
              </a:defRPr>
            </a:lvl4pPr>
            <a:lvl5pPr>
              <a:lnSpc>
                <a:spcPct val="100000"/>
              </a:lnSpc>
              <a:spcBef>
                <a:spcPts val="0"/>
              </a:spcBef>
              <a:defRPr sz="2000">
                <a:solidFill>
                  <a:schemeClr val="accent2">
                    <a:lumMod val="75000"/>
                  </a:schemeClr>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Holder 6">
            <a:extLst>
              <a:ext uri="{FF2B5EF4-FFF2-40B4-BE49-F238E27FC236}">
                <a16:creationId xmlns:a16="http://schemas.microsoft.com/office/drawing/2014/main" id="{183789D2-8A26-402D-8A27-DE00690B5BEC}"/>
              </a:ext>
            </a:extLst>
          </p:cNvPr>
          <p:cNvSpPr txBox="1">
            <a:spLocks/>
          </p:cNvSpPr>
          <p:nvPr userDrawn="1"/>
        </p:nvSpPr>
        <p:spPr>
          <a:xfrm>
            <a:off x="11352369" y="6565503"/>
            <a:ext cx="419008" cy="138499"/>
          </a:xfrm>
          <a:prstGeom prst="rect">
            <a:avLst/>
          </a:prstGeom>
        </p:spPr>
        <p:txBody>
          <a:bodyPr wrap="square" lIns="0" tIns="0" rIns="0" bIns="0" anchor="ctr">
            <a:spAutoFit/>
          </a:bodyPr>
          <a:lstStyle>
            <a:defPPr>
              <a:defRPr lang="en-US"/>
            </a:defPPr>
            <a:lvl1pPr marL="0" algn="l" defTabSz="457200" rtl="0" eaLnBrk="1" latinLnBrk="0" hangingPunct="1">
              <a:defRPr sz="1500" b="0" i="0" kern="1200">
                <a:solidFill>
                  <a:srgbClr val="6F7072"/>
                </a:solidFill>
                <a:latin typeface="EYInterstate Light"/>
                <a:ea typeface="+mn-ea"/>
                <a:cs typeface="EYInterstat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9049" algn="r"/>
            <a:fld id="{81D60167-4931-47E6-BA6A-407CBD079E47}" type="slidenum">
              <a:rPr lang="en-US" sz="900" smtClean="0">
                <a:solidFill>
                  <a:srgbClr val="0A2345"/>
                </a:solidFill>
                <a:latin typeface="+mn-lt"/>
              </a:rPr>
              <a:pPr marL="19049" algn="r"/>
              <a:t>‹#›</a:t>
            </a:fld>
            <a:endParaRPr lang="en-US" sz="999">
              <a:solidFill>
                <a:srgbClr val="0A2345"/>
              </a:solidFill>
              <a:latin typeface="+mn-lt"/>
            </a:endParaRPr>
          </a:p>
        </p:txBody>
      </p:sp>
      <p:cxnSp>
        <p:nvCxnSpPr>
          <p:cNvPr id="6" name="Straight Connector 5">
            <a:extLst>
              <a:ext uri="{FF2B5EF4-FFF2-40B4-BE49-F238E27FC236}">
                <a16:creationId xmlns:a16="http://schemas.microsoft.com/office/drawing/2014/main" id="{CC65E48A-27F2-17C8-D6D5-F0E8395F8771}"/>
              </a:ext>
            </a:extLst>
          </p:cNvPr>
          <p:cNvCxnSpPr/>
          <p:nvPr userDrawn="1"/>
        </p:nvCxnSpPr>
        <p:spPr>
          <a:xfrm>
            <a:off x="0" y="6496254"/>
            <a:ext cx="12192000" cy="0"/>
          </a:xfrm>
          <a:prstGeom prst="line">
            <a:avLst/>
          </a:prstGeom>
          <a:ln w="3175">
            <a:solidFill>
              <a:srgbClr val="15365E"/>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16C55D7-5E3E-BAD0-17AA-88F522D133A2}"/>
              </a:ext>
            </a:extLst>
          </p:cNvPr>
          <p:cNvSpPr txBox="1"/>
          <p:nvPr userDrawn="1"/>
        </p:nvSpPr>
        <p:spPr>
          <a:xfrm>
            <a:off x="205088" y="6519337"/>
            <a:ext cx="6240100" cy="230832"/>
          </a:xfrm>
          <a:prstGeom prst="rect">
            <a:avLst/>
          </a:prstGeom>
          <a:noFill/>
        </p:spPr>
        <p:txBody>
          <a:bodyPr wrap="square" rtlCol="0">
            <a:spAutoFit/>
          </a:bodyPr>
          <a:lstStyle/>
          <a:p>
            <a:r>
              <a:rPr lang="en-US" sz="900" b="1">
                <a:solidFill>
                  <a:srgbClr val="0A2345"/>
                </a:solidFill>
              </a:rPr>
              <a:t>NC MEDICAID H.R. 1 OVERVIEW  </a:t>
            </a:r>
          </a:p>
        </p:txBody>
      </p:sp>
      <p:sp>
        <p:nvSpPr>
          <p:cNvPr id="3" name="Rectangle 2">
            <a:extLst>
              <a:ext uri="{FF2B5EF4-FFF2-40B4-BE49-F238E27FC236}">
                <a16:creationId xmlns:a16="http://schemas.microsoft.com/office/drawing/2014/main" id="{D7396A2E-418C-1725-8E4D-764E701F78B6}"/>
              </a:ext>
              <a:ext uri="{C183D7F6-B498-43B3-948B-1728B52AA6E4}">
                <adec:decorative xmlns:adec="http://schemas.microsoft.com/office/drawing/2017/decorative" val="1"/>
              </a:ext>
            </a:extLst>
          </p:cNvPr>
          <p:cNvSpPr/>
          <p:nvPr userDrawn="1"/>
        </p:nvSpPr>
        <p:spPr>
          <a:xfrm>
            <a:off x="0" y="-6016"/>
            <a:ext cx="12192000" cy="1399914"/>
          </a:xfrm>
          <a:prstGeom prst="rect">
            <a:avLst/>
          </a:prstGeom>
          <a:solidFill>
            <a:srgbClr val="0A24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851DA462-4FED-4260-984B-0AB1DA8A0687}"/>
              </a:ext>
            </a:extLst>
          </p:cNvPr>
          <p:cNvSpPr>
            <a:spLocks noGrp="1"/>
          </p:cNvSpPr>
          <p:nvPr>
            <p:ph type="title" hasCustomPrompt="1"/>
          </p:nvPr>
        </p:nvSpPr>
        <p:spPr>
          <a:xfrm>
            <a:off x="267232" y="259307"/>
            <a:ext cx="11418072" cy="709677"/>
          </a:xfrm>
        </p:spPr>
        <p:txBody>
          <a:bodyPr anchor="ctr">
            <a:noAutofit/>
          </a:bodyPr>
          <a:lstStyle>
            <a:lvl1pPr algn="l">
              <a:defRPr sz="2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spTree>
    <p:extLst>
      <p:ext uri="{BB962C8B-B14F-4D97-AF65-F5344CB8AC3E}">
        <p14:creationId xmlns:p14="http://schemas.microsoft.com/office/powerpoint/2010/main" val="36876376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62" name="Freeform 5">
            <a:extLst>
              <a:ext uri="{FF2B5EF4-FFF2-40B4-BE49-F238E27FC236}">
                <a16:creationId xmlns:a16="http://schemas.microsoft.com/office/drawing/2014/main" id="{7ED0EE2E-8F65-C86D-2751-C2783CEE4C69}"/>
              </a:ext>
            </a:extLst>
          </p:cNvPr>
          <p:cNvSpPr>
            <a:spLocks/>
          </p:cNvSpPr>
          <p:nvPr userDrawn="1"/>
        </p:nvSpPr>
        <p:spPr bwMode="auto">
          <a:xfrm>
            <a:off x="447112" y="4913312"/>
            <a:ext cx="1435101" cy="1963738"/>
          </a:xfrm>
          <a:custGeom>
            <a:avLst/>
            <a:gdLst>
              <a:gd name="T0" fmla="*/ 0 w 1158"/>
              <a:gd name="T1" fmla="*/ 0 h 2116"/>
              <a:gd name="T2" fmla="*/ 0 w 1158"/>
              <a:gd name="T3" fmla="*/ 0 h 2116"/>
              <a:gd name="T4" fmla="*/ 0 w 1158"/>
              <a:gd name="T5" fmla="*/ 2116 h 2116"/>
              <a:gd name="T6" fmla="*/ 1158 w 1158"/>
              <a:gd name="T7" fmla="*/ 2116 h 2116"/>
              <a:gd name="T8" fmla="*/ 717 w 1158"/>
              <a:gd name="T9" fmla="*/ 0 h 2116"/>
              <a:gd name="T10" fmla="*/ 0 w 1158"/>
              <a:gd name="T11" fmla="*/ 0 h 2116"/>
            </a:gdLst>
            <a:ahLst/>
            <a:cxnLst>
              <a:cxn ang="0">
                <a:pos x="T0" y="T1"/>
              </a:cxn>
              <a:cxn ang="0">
                <a:pos x="T2" y="T3"/>
              </a:cxn>
              <a:cxn ang="0">
                <a:pos x="T4" y="T5"/>
              </a:cxn>
              <a:cxn ang="0">
                <a:pos x="T6" y="T7"/>
              </a:cxn>
              <a:cxn ang="0">
                <a:pos x="T8" y="T9"/>
              </a:cxn>
              <a:cxn ang="0">
                <a:pos x="T10" y="T11"/>
              </a:cxn>
            </a:cxnLst>
            <a:rect l="0" t="0" r="r" b="b"/>
            <a:pathLst>
              <a:path w="1158" h="2116">
                <a:moveTo>
                  <a:pt x="0" y="0"/>
                </a:moveTo>
                <a:lnTo>
                  <a:pt x="0" y="0"/>
                </a:lnTo>
                <a:lnTo>
                  <a:pt x="0" y="2116"/>
                </a:lnTo>
                <a:lnTo>
                  <a:pt x="1158" y="2116"/>
                </a:lnTo>
                <a:lnTo>
                  <a:pt x="717" y="0"/>
                </a:lnTo>
                <a:lnTo>
                  <a:pt x="0" y="0"/>
                </a:lnTo>
                <a:close/>
              </a:path>
            </a:pathLst>
          </a:custGeom>
          <a:solidFill>
            <a:schemeClr val="bg1">
              <a:lumMod val="8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0" name="Freeform 6">
            <a:extLst>
              <a:ext uri="{FF2B5EF4-FFF2-40B4-BE49-F238E27FC236}">
                <a16:creationId xmlns:a16="http://schemas.microsoft.com/office/drawing/2014/main" id="{D8C61608-D881-12DB-162C-8ACD122AE8AB}"/>
              </a:ext>
            </a:extLst>
          </p:cNvPr>
          <p:cNvSpPr>
            <a:spLocks/>
          </p:cNvSpPr>
          <p:nvPr userDrawn="1"/>
        </p:nvSpPr>
        <p:spPr bwMode="auto">
          <a:xfrm>
            <a:off x="704850" y="-6350"/>
            <a:ext cx="919626" cy="6870700"/>
          </a:xfrm>
          <a:custGeom>
            <a:avLst/>
            <a:gdLst>
              <a:gd name="T0" fmla="*/ 0 w 1158"/>
              <a:gd name="T1" fmla="*/ 0 h 7405"/>
              <a:gd name="T2" fmla="*/ 0 w 1158"/>
              <a:gd name="T3" fmla="*/ 0 h 7405"/>
              <a:gd name="T4" fmla="*/ 0 w 1158"/>
              <a:gd name="T5" fmla="*/ 7405 h 7405"/>
              <a:gd name="T6" fmla="*/ 634 w 1158"/>
              <a:gd name="T7" fmla="*/ 7405 h 7405"/>
              <a:gd name="T8" fmla="*/ 1158 w 1158"/>
              <a:gd name="T9" fmla="*/ 0 h 7405"/>
              <a:gd name="T10" fmla="*/ 0 w 1158"/>
              <a:gd name="T11" fmla="*/ 0 h 7405"/>
            </a:gdLst>
            <a:ahLst/>
            <a:cxnLst>
              <a:cxn ang="0">
                <a:pos x="T0" y="T1"/>
              </a:cxn>
              <a:cxn ang="0">
                <a:pos x="T2" y="T3"/>
              </a:cxn>
              <a:cxn ang="0">
                <a:pos x="T4" y="T5"/>
              </a:cxn>
              <a:cxn ang="0">
                <a:pos x="T6" y="T7"/>
              </a:cxn>
              <a:cxn ang="0">
                <a:pos x="T8" y="T9"/>
              </a:cxn>
              <a:cxn ang="0">
                <a:pos x="T10" y="T11"/>
              </a:cxn>
            </a:cxnLst>
            <a:rect l="0" t="0" r="r" b="b"/>
            <a:pathLst>
              <a:path w="1158" h="7405">
                <a:moveTo>
                  <a:pt x="0" y="0"/>
                </a:moveTo>
                <a:lnTo>
                  <a:pt x="0" y="0"/>
                </a:lnTo>
                <a:lnTo>
                  <a:pt x="0" y="7405"/>
                </a:lnTo>
                <a:lnTo>
                  <a:pt x="634" y="7405"/>
                </a:lnTo>
                <a:lnTo>
                  <a:pt x="1158" y="0"/>
                </a:lnTo>
                <a:lnTo>
                  <a:pt x="0" y="0"/>
                </a:lnTo>
                <a:close/>
              </a:path>
            </a:pathLst>
          </a:custGeom>
          <a:solidFill>
            <a:schemeClr val="accent4">
              <a:lumMod val="60000"/>
              <a:lumOff val="40000"/>
            </a:schemeClr>
          </a:solidFill>
          <a:ln w="0">
            <a:solidFill>
              <a:schemeClr val="accent4">
                <a:lumMod val="60000"/>
                <a:lumOff val="40000"/>
              </a:schemeClr>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7">
            <a:extLst>
              <a:ext uri="{FF2B5EF4-FFF2-40B4-BE49-F238E27FC236}">
                <a16:creationId xmlns:a16="http://schemas.microsoft.com/office/drawing/2014/main" id="{34525394-BD2F-DA74-5287-7DFC0426A4A0}"/>
              </a:ext>
            </a:extLst>
          </p:cNvPr>
          <p:cNvSpPr>
            <a:spLocks/>
          </p:cNvSpPr>
          <p:nvPr userDrawn="1"/>
        </p:nvSpPr>
        <p:spPr bwMode="auto">
          <a:xfrm>
            <a:off x="0" y="0"/>
            <a:ext cx="1409701" cy="6870700"/>
          </a:xfrm>
          <a:custGeom>
            <a:avLst/>
            <a:gdLst>
              <a:gd name="T0" fmla="*/ 0 w 1137"/>
              <a:gd name="T1" fmla="*/ 0 h 7405"/>
              <a:gd name="T2" fmla="*/ 0 w 1137"/>
              <a:gd name="T3" fmla="*/ 0 h 7405"/>
              <a:gd name="T4" fmla="*/ 0 w 1137"/>
              <a:gd name="T5" fmla="*/ 7405 h 7405"/>
              <a:gd name="T6" fmla="*/ 680 w 1137"/>
              <a:gd name="T7" fmla="*/ 7405 h 7405"/>
              <a:gd name="T8" fmla="*/ 1137 w 1137"/>
              <a:gd name="T9" fmla="*/ 0 h 7405"/>
              <a:gd name="T10" fmla="*/ 0 w 1137"/>
              <a:gd name="T11" fmla="*/ 0 h 7405"/>
            </a:gdLst>
            <a:ahLst/>
            <a:cxnLst>
              <a:cxn ang="0">
                <a:pos x="T0" y="T1"/>
              </a:cxn>
              <a:cxn ang="0">
                <a:pos x="T2" y="T3"/>
              </a:cxn>
              <a:cxn ang="0">
                <a:pos x="T4" y="T5"/>
              </a:cxn>
              <a:cxn ang="0">
                <a:pos x="T6" y="T7"/>
              </a:cxn>
              <a:cxn ang="0">
                <a:pos x="T8" y="T9"/>
              </a:cxn>
              <a:cxn ang="0">
                <a:pos x="T10" y="T11"/>
              </a:cxn>
            </a:cxnLst>
            <a:rect l="0" t="0" r="r" b="b"/>
            <a:pathLst>
              <a:path w="1137" h="7405">
                <a:moveTo>
                  <a:pt x="0" y="0"/>
                </a:moveTo>
                <a:lnTo>
                  <a:pt x="0" y="0"/>
                </a:lnTo>
                <a:lnTo>
                  <a:pt x="0" y="7405"/>
                </a:lnTo>
                <a:lnTo>
                  <a:pt x="680" y="7405"/>
                </a:lnTo>
                <a:lnTo>
                  <a:pt x="1137" y="0"/>
                </a:lnTo>
                <a:lnTo>
                  <a:pt x="0" y="0"/>
                </a:lnTo>
                <a:close/>
              </a:path>
            </a:pathLst>
          </a:custGeom>
          <a:solidFill>
            <a:schemeClr val="accent2">
              <a:lumMod val="75000"/>
            </a:schemeClr>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TextBox 63">
            <a:extLst>
              <a:ext uri="{FF2B5EF4-FFF2-40B4-BE49-F238E27FC236}">
                <a16:creationId xmlns:a16="http://schemas.microsoft.com/office/drawing/2014/main" id="{94E25F89-CE5F-8F26-4ADB-0BC459EC9062}"/>
              </a:ext>
            </a:extLst>
          </p:cNvPr>
          <p:cNvSpPr txBox="1"/>
          <p:nvPr userDrawn="1"/>
        </p:nvSpPr>
        <p:spPr>
          <a:xfrm>
            <a:off x="3007151" y="2726653"/>
            <a:ext cx="3214540" cy="584775"/>
          </a:xfrm>
          <a:prstGeom prst="rect">
            <a:avLst/>
          </a:prstGeom>
          <a:noFill/>
        </p:spPr>
        <p:txBody>
          <a:bodyPr wrap="square" rtlCol="0">
            <a:spAutoFit/>
          </a:bodyPr>
          <a:lstStyle/>
          <a:p>
            <a:r>
              <a:rPr lang="en-US" sz="3200" b="1">
                <a:solidFill>
                  <a:schemeClr val="accent2">
                    <a:lumMod val="75000"/>
                  </a:schemeClr>
                </a:solidFill>
              </a:rPr>
              <a:t>Title</a:t>
            </a:r>
          </a:p>
        </p:txBody>
      </p:sp>
    </p:spTree>
    <p:extLst>
      <p:ext uri="{BB962C8B-B14F-4D97-AF65-F5344CB8AC3E}">
        <p14:creationId xmlns:p14="http://schemas.microsoft.com/office/powerpoint/2010/main" val="19209748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B0FC8-303E-2C81-A820-D799EF6229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197365-C8FC-BABC-C9A2-0956502E3F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F10A5D-6939-C1E2-2D54-7AE3A8DA184B}"/>
              </a:ext>
            </a:extLst>
          </p:cNvPr>
          <p:cNvSpPr>
            <a:spLocks noGrp="1"/>
          </p:cNvSpPr>
          <p:nvPr>
            <p:ph type="dt" sz="half" idx="10"/>
          </p:nvPr>
        </p:nvSpPr>
        <p:spPr/>
        <p:txBody>
          <a:bodyPr/>
          <a:lstStyle/>
          <a:p>
            <a:fld id="{846CE7D5-CF57-46EF-B807-FDD0502418D4}" type="datetimeFigureOut">
              <a:rPr lang="en-US" smtClean="0"/>
              <a:t>9/15/2026</a:t>
            </a:fld>
            <a:endParaRPr lang="en-US"/>
          </a:p>
        </p:txBody>
      </p:sp>
      <p:sp>
        <p:nvSpPr>
          <p:cNvPr id="5" name="Footer Placeholder 4">
            <a:extLst>
              <a:ext uri="{FF2B5EF4-FFF2-40B4-BE49-F238E27FC236}">
                <a16:creationId xmlns:a16="http://schemas.microsoft.com/office/drawing/2014/main" id="{F76880AF-AC56-6022-19DD-CCBBE69747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4C6A87-14E7-BD98-727B-8BDF04EF2448}"/>
              </a:ext>
            </a:extLst>
          </p:cNvPr>
          <p:cNvSpPr>
            <a:spLocks noGrp="1"/>
          </p:cNvSpPr>
          <p:nvPr>
            <p:ph type="sldNum" sz="quarter" idx="12"/>
          </p:nvPr>
        </p:nvSpPr>
        <p:spPr/>
        <p:txBody>
          <a:bodyPr/>
          <a:lstStyle/>
          <a:p>
            <a:endParaRPr lang="en-US"/>
          </a:p>
        </p:txBody>
      </p:sp>
      <p:sp>
        <p:nvSpPr>
          <p:cNvPr id="7" name="Slide Number Placeholder 21">
            <a:extLst>
              <a:ext uri="{FF2B5EF4-FFF2-40B4-BE49-F238E27FC236}">
                <a16:creationId xmlns:a16="http://schemas.microsoft.com/office/drawing/2014/main" id="{2CC9ED2C-47BC-22E6-06A5-9B7CC54902CD}"/>
              </a:ext>
            </a:extLst>
          </p:cNvPr>
          <p:cNvSpPr txBox="1">
            <a:spLocks/>
          </p:cNvSpPr>
          <p:nvPr userDrawn="1"/>
        </p:nvSpPr>
        <p:spPr>
          <a:xfrm>
            <a:off x="11074400" y="6334836"/>
            <a:ext cx="752131" cy="284692"/>
          </a:xfrm>
          <a:prstGeom prst="rect">
            <a:avLst/>
          </a:prstGeom>
        </p:spPr>
        <p:txBody>
          <a:bodyPr/>
          <a:lstStyle>
            <a:defPPr>
              <a:defRPr lang="en-US"/>
            </a:defPPr>
            <a:lvl1pPr marL="0" algn="r" defTabSz="914400" rtl="0" eaLnBrk="1" latinLnBrk="0" hangingPunct="1">
              <a:defRPr sz="9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1F27F3A-B3E9-41ED-AF8F-A365F10BB65F}" type="slidenum">
              <a:rPr lang="en-US" smtClean="0"/>
              <a:pPr/>
              <a:t>‹#›</a:t>
            </a:fld>
            <a:endParaRPr lang="en-US"/>
          </a:p>
        </p:txBody>
      </p:sp>
    </p:spTree>
    <p:extLst>
      <p:ext uri="{BB962C8B-B14F-4D97-AF65-F5344CB8AC3E}">
        <p14:creationId xmlns:p14="http://schemas.microsoft.com/office/powerpoint/2010/main" val="464764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24AFA0B-8C40-358F-3204-65F87E5B1D04}"/>
              </a:ext>
              <a:ext uri="{C183D7F6-B498-43B3-948B-1728B52AA6E4}">
                <adec:decorative xmlns:adec="http://schemas.microsoft.com/office/drawing/2017/decorative" val="1"/>
              </a:ext>
            </a:extLst>
          </p:cNvPr>
          <p:cNvSpPr/>
          <p:nvPr userDrawn="1"/>
        </p:nvSpPr>
        <p:spPr>
          <a:xfrm>
            <a:off x="0" y="-6015"/>
            <a:ext cx="12192000" cy="71021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3">
            <a:extLst>
              <a:ext uri="{FF2B5EF4-FFF2-40B4-BE49-F238E27FC236}">
                <a16:creationId xmlns:a16="http://schemas.microsoft.com/office/drawing/2014/main" id="{9D94B2A7-3C10-44C6-8E2C-D730D1BEF0B8}"/>
              </a:ext>
            </a:extLst>
          </p:cNvPr>
          <p:cNvSpPr>
            <a:spLocks noGrp="1"/>
          </p:cNvSpPr>
          <p:nvPr>
            <p:ph sz="quarter" idx="10"/>
          </p:nvPr>
        </p:nvSpPr>
        <p:spPr>
          <a:xfrm>
            <a:off x="420625" y="2182563"/>
            <a:ext cx="11350752" cy="1692771"/>
          </a:xfrm>
          <a:prstGeom prst="rect">
            <a:avLst/>
          </a:prstGeom>
        </p:spPr>
        <p:txBody>
          <a:bodyPr wrap="square" lIns="0" rIns="0">
            <a:spAutoFit/>
          </a:bodyPr>
          <a:lstStyle>
            <a:lvl1pPr>
              <a:lnSpc>
                <a:spcPct val="100000"/>
              </a:lnSpc>
              <a:spcBef>
                <a:spcPts val="0"/>
              </a:spcBef>
              <a:defRPr sz="2400">
                <a:solidFill>
                  <a:schemeClr val="accent2">
                    <a:lumMod val="75000"/>
                  </a:schemeClr>
                </a:solidFill>
                <a:latin typeface="+mn-lt"/>
              </a:defRPr>
            </a:lvl1pPr>
            <a:lvl2pPr marL="576263" indent="-233363">
              <a:lnSpc>
                <a:spcPct val="100000"/>
              </a:lnSpc>
              <a:spcBef>
                <a:spcPts val="0"/>
              </a:spcBef>
              <a:buFont typeface="Arial" panose="020B0604020202020204" pitchFamily="34" charset="0"/>
              <a:buChar char="•"/>
              <a:defRPr sz="2000">
                <a:solidFill>
                  <a:schemeClr val="accent2">
                    <a:lumMod val="75000"/>
                  </a:schemeClr>
                </a:solidFill>
                <a:latin typeface="+mn-lt"/>
              </a:defRPr>
            </a:lvl2pPr>
            <a:lvl3pPr>
              <a:lnSpc>
                <a:spcPct val="100000"/>
              </a:lnSpc>
              <a:spcBef>
                <a:spcPts val="0"/>
              </a:spcBef>
              <a:defRPr sz="2000">
                <a:solidFill>
                  <a:schemeClr val="accent2">
                    <a:lumMod val="75000"/>
                  </a:schemeClr>
                </a:solidFill>
                <a:latin typeface="+mn-lt"/>
              </a:defRPr>
            </a:lvl3pPr>
            <a:lvl4pPr>
              <a:lnSpc>
                <a:spcPct val="100000"/>
              </a:lnSpc>
              <a:spcBef>
                <a:spcPts val="0"/>
              </a:spcBef>
              <a:defRPr sz="2000">
                <a:solidFill>
                  <a:schemeClr val="accent2">
                    <a:lumMod val="75000"/>
                  </a:schemeClr>
                </a:solidFill>
                <a:latin typeface="+mn-lt"/>
              </a:defRPr>
            </a:lvl4pPr>
            <a:lvl5pPr>
              <a:lnSpc>
                <a:spcPct val="100000"/>
              </a:lnSpc>
              <a:spcBef>
                <a:spcPts val="0"/>
              </a:spcBef>
              <a:defRPr sz="2000">
                <a:solidFill>
                  <a:schemeClr val="accent2">
                    <a:lumMod val="75000"/>
                  </a:schemeClr>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Holder 6">
            <a:extLst>
              <a:ext uri="{FF2B5EF4-FFF2-40B4-BE49-F238E27FC236}">
                <a16:creationId xmlns:a16="http://schemas.microsoft.com/office/drawing/2014/main" id="{183789D2-8A26-402D-8A27-DE00690B5BEC}"/>
              </a:ext>
            </a:extLst>
          </p:cNvPr>
          <p:cNvSpPr txBox="1">
            <a:spLocks/>
          </p:cNvSpPr>
          <p:nvPr userDrawn="1"/>
        </p:nvSpPr>
        <p:spPr>
          <a:xfrm>
            <a:off x="11352369" y="6565503"/>
            <a:ext cx="419008" cy="138499"/>
          </a:xfrm>
          <a:prstGeom prst="rect">
            <a:avLst/>
          </a:prstGeom>
        </p:spPr>
        <p:txBody>
          <a:bodyPr wrap="square" lIns="0" tIns="0" rIns="0" bIns="0" anchor="ctr">
            <a:spAutoFit/>
          </a:bodyPr>
          <a:lstStyle>
            <a:defPPr>
              <a:defRPr lang="en-US"/>
            </a:defPPr>
            <a:lvl1pPr marL="0" algn="l" defTabSz="457200" rtl="0" eaLnBrk="1" latinLnBrk="0" hangingPunct="1">
              <a:defRPr sz="1500" b="0" i="0" kern="1200">
                <a:solidFill>
                  <a:srgbClr val="6F7072"/>
                </a:solidFill>
                <a:latin typeface="EYInterstate Light"/>
                <a:ea typeface="+mn-ea"/>
                <a:cs typeface="EYInterstate Light"/>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9049" algn="r"/>
            <a:fld id="{81D60167-4931-47E6-BA6A-407CBD079E47}" type="slidenum">
              <a:rPr lang="en-US" sz="900" smtClean="0">
                <a:solidFill>
                  <a:schemeClr val="accent2">
                    <a:lumMod val="75000"/>
                  </a:schemeClr>
                </a:solidFill>
                <a:latin typeface="+mn-lt"/>
              </a:rPr>
              <a:pPr marL="19049" algn="r"/>
              <a:t>‹#›</a:t>
            </a:fld>
            <a:endParaRPr lang="en-US" sz="999">
              <a:solidFill>
                <a:schemeClr val="accent2">
                  <a:lumMod val="75000"/>
                </a:schemeClr>
              </a:solidFill>
              <a:latin typeface="+mn-lt"/>
            </a:endParaRPr>
          </a:p>
        </p:txBody>
      </p:sp>
      <p:sp>
        <p:nvSpPr>
          <p:cNvPr id="7" name="Title 1">
            <a:extLst>
              <a:ext uri="{FF2B5EF4-FFF2-40B4-BE49-F238E27FC236}">
                <a16:creationId xmlns:a16="http://schemas.microsoft.com/office/drawing/2014/main" id="{9630B498-DEE3-1B79-3F9F-B098B3790EA0}"/>
              </a:ext>
            </a:extLst>
          </p:cNvPr>
          <p:cNvSpPr>
            <a:spLocks noGrp="1"/>
          </p:cNvSpPr>
          <p:nvPr>
            <p:ph type="title" hasCustomPrompt="1"/>
          </p:nvPr>
        </p:nvSpPr>
        <p:spPr>
          <a:xfrm>
            <a:off x="267232" y="74772"/>
            <a:ext cx="11418072" cy="548640"/>
          </a:xfrm>
        </p:spPr>
        <p:txBody>
          <a:bodyPr anchor="t">
            <a:noAutofit/>
          </a:bodyPr>
          <a:lstStyle>
            <a:lvl1pPr algn="l">
              <a:defRPr sz="2800" b="1" i="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Click to add title, 1 line max</a:t>
            </a:r>
          </a:p>
        </p:txBody>
      </p:sp>
      <p:cxnSp>
        <p:nvCxnSpPr>
          <p:cNvPr id="6" name="Straight Connector 5">
            <a:extLst>
              <a:ext uri="{FF2B5EF4-FFF2-40B4-BE49-F238E27FC236}">
                <a16:creationId xmlns:a16="http://schemas.microsoft.com/office/drawing/2014/main" id="{CC65E48A-27F2-17C8-D6D5-F0E8395F8771}"/>
              </a:ext>
            </a:extLst>
          </p:cNvPr>
          <p:cNvCxnSpPr/>
          <p:nvPr userDrawn="1"/>
        </p:nvCxnSpPr>
        <p:spPr>
          <a:xfrm>
            <a:off x="0" y="6496254"/>
            <a:ext cx="12192000" cy="0"/>
          </a:xfrm>
          <a:prstGeom prst="line">
            <a:avLst/>
          </a:prstGeom>
          <a:ln w="3175">
            <a:solidFill>
              <a:srgbClr val="15365E"/>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16C55D7-5E3E-BAD0-17AA-88F522D133A2}"/>
              </a:ext>
            </a:extLst>
          </p:cNvPr>
          <p:cNvSpPr txBox="1"/>
          <p:nvPr userDrawn="1"/>
        </p:nvSpPr>
        <p:spPr>
          <a:xfrm>
            <a:off x="205088" y="6519337"/>
            <a:ext cx="6240100" cy="230832"/>
          </a:xfrm>
          <a:prstGeom prst="rect">
            <a:avLst/>
          </a:prstGeom>
          <a:noFill/>
        </p:spPr>
        <p:txBody>
          <a:bodyPr wrap="square" rtlCol="0">
            <a:spAutoFit/>
          </a:bodyPr>
          <a:lstStyle/>
          <a:p>
            <a:r>
              <a:rPr lang="en-US" sz="900" b="1">
                <a:solidFill>
                  <a:schemeClr val="accent2">
                    <a:lumMod val="75000"/>
                  </a:schemeClr>
                </a:solidFill>
              </a:rPr>
              <a:t>NC MEDICAID H.R. 1 OVERVIEW</a:t>
            </a:r>
          </a:p>
        </p:txBody>
      </p:sp>
    </p:spTree>
    <p:extLst>
      <p:ext uri="{BB962C8B-B14F-4D97-AF65-F5344CB8AC3E}">
        <p14:creationId xmlns:p14="http://schemas.microsoft.com/office/powerpoint/2010/main" val="32018622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2_Title and Content">
    <p:bg>
      <p:bgPr>
        <a:solidFill>
          <a:srgbClr val="0A23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0658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B0FC8-303E-2C81-A820-D799EF6229F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197365-C8FC-BABC-C9A2-0956502E3F4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F10A5D-6939-C1E2-2D54-7AE3A8DA184B}"/>
              </a:ext>
            </a:extLst>
          </p:cNvPr>
          <p:cNvSpPr>
            <a:spLocks noGrp="1"/>
          </p:cNvSpPr>
          <p:nvPr>
            <p:ph type="dt" sz="half" idx="10"/>
          </p:nvPr>
        </p:nvSpPr>
        <p:spPr/>
        <p:txBody>
          <a:bodyPr/>
          <a:lstStyle/>
          <a:p>
            <a:fld id="{846CE7D5-CF57-46EF-B807-FDD0502418D4}" type="datetimeFigureOut">
              <a:rPr lang="en-US" smtClean="0"/>
              <a:t>9/15/2026</a:t>
            </a:fld>
            <a:endParaRPr lang="en-US"/>
          </a:p>
        </p:txBody>
      </p:sp>
      <p:sp>
        <p:nvSpPr>
          <p:cNvPr id="5" name="Footer Placeholder 4">
            <a:extLst>
              <a:ext uri="{FF2B5EF4-FFF2-40B4-BE49-F238E27FC236}">
                <a16:creationId xmlns:a16="http://schemas.microsoft.com/office/drawing/2014/main" id="{F76880AF-AC56-6022-19DD-CCBBE69747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4C6A87-14E7-BD98-727B-8BDF04EF2448}"/>
              </a:ext>
            </a:extLst>
          </p:cNvPr>
          <p:cNvSpPr>
            <a:spLocks noGrp="1"/>
          </p:cNvSpPr>
          <p:nvPr>
            <p:ph type="sldNum" sz="quarter" idx="12"/>
          </p:nvPr>
        </p:nvSpPr>
        <p:spPr/>
        <p:txBody>
          <a:bodyPr/>
          <a:lstStyle/>
          <a:p>
            <a:endParaRPr lang="en-US"/>
          </a:p>
        </p:txBody>
      </p:sp>
      <p:sp>
        <p:nvSpPr>
          <p:cNvPr id="7" name="Slide Number Placeholder 21">
            <a:extLst>
              <a:ext uri="{FF2B5EF4-FFF2-40B4-BE49-F238E27FC236}">
                <a16:creationId xmlns:a16="http://schemas.microsoft.com/office/drawing/2014/main" id="{2CC9ED2C-47BC-22E6-06A5-9B7CC54902CD}"/>
              </a:ext>
            </a:extLst>
          </p:cNvPr>
          <p:cNvSpPr txBox="1">
            <a:spLocks/>
          </p:cNvSpPr>
          <p:nvPr userDrawn="1"/>
        </p:nvSpPr>
        <p:spPr>
          <a:xfrm>
            <a:off x="11074400" y="6334836"/>
            <a:ext cx="752131" cy="284692"/>
          </a:xfrm>
          <a:prstGeom prst="rect">
            <a:avLst/>
          </a:prstGeom>
        </p:spPr>
        <p:txBody>
          <a:bodyPr/>
          <a:lstStyle>
            <a:defPPr>
              <a:defRPr lang="en-US"/>
            </a:defPPr>
            <a:lvl1pPr marL="0" algn="r" defTabSz="914400" rtl="0" eaLnBrk="1" latinLnBrk="0" hangingPunct="1">
              <a:defRPr sz="9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1F27F3A-B3E9-41ED-AF8F-A365F10BB65F}" type="slidenum">
              <a:rPr lang="en-US" smtClean="0"/>
              <a:pPr/>
              <a:t>‹#›</a:t>
            </a:fld>
            <a:endParaRPr lang="en-US"/>
          </a:p>
        </p:txBody>
      </p:sp>
    </p:spTree>
    <p:extLst>
      <p:ext uri="{BB962C8B-B14F-4D97-AF65-F5344CB8AC3E}">
        <p14:creationId xmlns:p14="http://schemas.microsoft.com/office/powerpoint/2010/main" val="1478783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black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220168259"/>
      </p:ext>
    </p:extLst>
  </p:cSld>
  <p:clrMap bg1="lt1" tx1="dk1" bg2="lt2" tx2="dk2" accent1="accent1" accent2="accent2" accent3="accent3" accent4="accent4" accent5="accent5" accent6="accent6" hlink="hlink" folHlink="folHlink"/>
  <p:sldLayoutIdLst>
    <p:sldLayoutId id="2147483731" r:id="rId1"/>
    <p:sldLayoutId id="2147483711" r:id="rId2"/>
    <p:sldLayoutId id="2147483712" r:id="rId3"/>
    <p:sldLayoutId id="2147483713" r:id="rId4"/>
    <p:sldLayoutId id="2147483740" r:id="rId5"/>
    <p:sldLayoutId id="2147483714" r:id="rId6"/>
    <p:sldLayoutId id="2147483730" r:id="rId7"/>
  </p:sldLayoutIdLst>
  <p:hf hdr="0" dt="0"/>
  <p:txStyles>
    <p:titleStyle>
      <a:lvl1pPr algn="l" defTabSz="685800" rtl="0" eaLnBrk="1" latinLnBrk="0" hangingPunct="1">
        <a:lnSpc>
          <a:spcPct val="90000"/>
        </a:lnSpc>
        <a:spcBef>
          <a:spcPct val="0"/>
        </a:spcBef>
        <a:buNone/>
        <a:defRPr sz="2800" b="1" i="0" kern="1200">
          <a:solidFill>
            <a:srgbClr val="15365E"/>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685800" rtl="0" eaLnBrk="1" latinLnBrk="0" hangingPunct="1">
        <a:lnSpc>
          <a:spcPct val="90000"/>
        </a:lnSpc>
        <a:spcBef>
          <a:spcPts val="750"/>
        </a:spcBef>
        <a:buFont typeface="Arial" panose="020B0604020202020204" pitchFamily="34" charset="0"/>
        <a:buChar char="•"/>
        <a:defRPr sz="24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63" indent="-233363" algn="l" defTabSz="685800" rtl="0" eaLnBrk="1" latinLnBrk="0" hangingPunct="1">
        <a:lnSpc>
          <a:spcPct val="90000"/>
        </a:lnSpc>
        <a:spcBef>
          <a:spcPts val="375"/>
        </a:spcBef>
        <a:buFont typeface="Arial" panose="020B0604020202020204" pitchFamily="34" charset="0"/>
        <a:buChar char="•"/>
        <a:defRPr sz="2000" b="1" i="0" kern="120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2000" b="1" i="0" kern="1200">
          <a:solidFill>
            <a:srgbClr val="003B70"/>
          </a:solidFill>
          <a:latin typeface="Arial" panose="020B0604020202020204" pitchFamily="34" charset="0"/>
          <a:ea typeface="Arial" panose="020B0604020202020204" pitchFamily="34" charset="0"/>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Medium" panose="020B06030201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Medium" panose="020B06030201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black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70885090"/>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Lst>
  <p:hf hdr="0" dt="0"/>
  <p:txStyles>
    <p:titleStyle>
      <a:lvl1pPr algn="l" defTabSz="685800" rtl="0" eaLnBrk="1" latinLnBrk="0" hangingPunct="1">
        <a:lnSpc>
          <a:spcPct val="90000"/>
        </a:lnSpc>
        <a:spcBef>
          <a:spcPct val="0"/>
        </a:spcBef>
        <a:buNone/>
        <a:defRPr sz="2800" b="1" i="0" kern="1200">
          <a:solidFill>
            <a:srgbClr val="15365E"/>
          </a:solidFill>
          <a:latin typeface="Arial" panose="020B0604020202020204" pitchFamily="34" charset="0"/>
          <a:ea typeface="Arial" panose="020B0604020202020204" pitchFamily="34" charset="0"/>
          <a:cs typeface="Arial" panose="020B0604020202020204" pitchFamily="34" charset="0"/>
        </a:defRPr>
      </a:lvl1pPr>
    </p:titleStyle>
    <p:bodyStyle>
      <a:lvl1pPr marL="228600" indent="-228600" algn="l" defTabSz="685800" rtl="0" eaLnBrk="1" latinLnBrk="0" hangingPunct="1">
        <a:lnSpc>
          <a:spcPct val="90000"/>
        </a:lnSpc>
        <a:spcBef>
          <a:spcPts val="750"/>
        </a:spcBef>
        <a:buFont typeface="Arial" panose="020B0604020202020204" pitchFamily="34" charset="0"/>
        <a:buChar char="•"/>
        <a:defRPr sz="2400" b="1" i="0" kern="1200">
          <a:solidFill>
            <a:srgbClr val="003B70"/>
          </a:solidFill>
          <a:latin typeface="Arial" panose="020B0604020202020204" pitchFamily="34" charset="0"/>
          <a:ea typeface="Arial" panose="020B0604020202020204" pitchFamily="34" charset="0"/>
          <a:cs typeface="Arial" panose="020B0604020202020204" pitchFamily="34" charset="0"/>
        </a:defRPr>
      </a:lvl1pPr>
      <a:lvl2pPr marL="576263" indent="-233363" algn="l" defTabSz="685800" rtl="0" eaLnBrk="1" latinLnBrk="0" hangingPunct="1">
        <a:lnSpc>
          <a:spcPct val="90000"/>
        </a:lnSpc>
        <a:spcBef>
          <a:spcPts val="375"/>
        </a:spcBef>
        <a:buFont typeface="Arial" panose="020B0604020202020204" pitchFamily="34" charset="0"/>
        <a:buChar char="•"/>
        <a:defRPr sz="2000" b="1" i="0" kern="1200">
          <a:solidFill>
            <a:srgbClr val="003B70"/>
          </a:solidFill>
          <a:latin typeface="Arial" panose="020B0604020202020204" pitchFamily="34" charset="0"/>
          <a:ea typeface="Arial" panose="020B0604020202020204" pitchFamily="34" charset="0"/>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2000" b="1" i="0" kern="1200">
          <a:solidFill>
            <a:srgbClr val="003B70"/>
          </a:solidFill>
          <a:latin typeface="Arial" panose="020B0604020202020204" pitchFamily="34" charset="0"/>
          <a:ea typeface="Arial" panose="020B0604020202020204" pitchFamily="34" charset="0"/>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Medium" panose="020B0603020102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Franklin Gothic Medium" panose="020B0603020102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ncdhhs.gov/divisions/office-rural-health/safety-net-resources" TargetMode="External"/><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8.jpeg"/></Relationships>
</file>

<file path=ppt/slides/_rels/slide9.xml.rels><?xml version="1.0" encoding="UTF-8" standalone="yes"?>
<Relationships xmlns="http://schemas.openxmlformats.org/package/2006/relationships"><Relationship Id="rId2" Type="http://schemas.openxmlformats.org/officeDocument/2006/relationships/image" Target="../media/image9.sv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hyperlink" Target="http://medicaid.nc.gov/changes"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5" Type="http://schemas.openxmlformats.org/officeDocument/2006/relationships/image" Target="../media/image15.png"/><Relationship Id="rId4" Type="http://schemas.openxmlformats.org/officeDocument/2006/relationships/hyperlink" Target="http://medicaid.nc.gov/cambio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28A60701-5724-9AD4-0FA0-529C3224DDFB}"/>
              </a:ext>
            </a:extLst>
          </p:cNvPr>
          <p:cNvSpPr txBox="1">
            <a:spLocks noGrp="1"/>
          </p:cNvSpPr>
          <p:nvPr>
            <p:ph type="title" idx="4294967295"/>
          </p:nvPr>
        </p:nvSpPr>
        <p:spPr>
          <a:xfrm>
            <a:off x="438150" y="2717800"/>
            <a:ext cx="7037388" cy="13223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685800" rtl="0" eaLnBrk="1" latinLnBrk="0" hangingPunct="1">
              <a:lnSpc>
                <a:spcPct val="90000"/>
              </a:lnSpc>
              <a:spcBef>
                <a:spcPct val="0"/>
              </a:spcBef>
              <a:buNone/>
              <a:defRPr sz="2800" b="1" i="0" kern="1200">
                <a:solidFill>
                  <a:srgbClr val="15365E"/>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100000"/>
              </a:lnSpc>
              <a:spcBef>
                <a:spcPts val="750"/>
              </a:spcBef>
              <a:spcAft>
                <a:spcPts val="0"/>
              </a:spcAft>
              <a:buClrTx/>
              <a:buSzTx/>
              <a:buFont typeface="Arial" panose="020B0604020202020204" pitchFamily="34" charset="0"/>
              <a:buNone/>
              <a:tabLst/>
              <a:defRPr/>
            </a:pPr>
            <a:r>
              <a:rPr kumimoji="0" lang="en-US" sz="40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NC Medicaid </a:t>
            </a:r>
            <a:br>
              <a:rPr kumimoji="0" lang="en-US" sz="40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br>
            <a:r>
              <a:rPr kumimoji="0" lang="en-US" sz="40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H.R. 1 Overview</a:t>
            </a:r>
          </a:p>
        </p:txBody>
      </p:sp>
      <p:pic>
        <p:nvPicPr>
          <p:cNvPr id="7" name="Picture 6" descr="NC Medicaid logo">
            <a:extLst>
              <a:ext uri="{FF2B5EF4-FFF2-40B4-BE49-F238E27FC236}">
                <a16:creationId xmlns:a16="http://schemas.microsoft.com/office/drawing/2014/main" id="{9FE4339D-8D6D-7CF0-6FF7-B78FEC3F87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613" y="271180"/>
            <a:ext cx="3794762" cy="1264921"/>
          </a:xfrm>
          <a:prstGeom prst="rect">
            <a:avLst/>
          </a:prstGeom>
        </p:spPr>
      </p:pic>
    </p:spTree>
    <p:extLst>
      <p:ext uri="{BB962C8B-B14F-4D97-AF65-F5344CB8AC3E}">
        <p14:creationId xmlns:p14="http://schemas.microsoft.com/office/powerpoint/2010/main" val="32099111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4B0D3B-4989-F105-9ECF-D1DC57D397D3}"/>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2E93651E-39C4-5DF3-6CCA-CCECDAF7EF84}"/>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Medicaid strengthens North Carolina</a:t>
            </a:r>
          </a:p>
        </p:txBody>
      </p:sp>
      <p:sp>
        <p:nvSpPr>
          <p:cNvPr id="3" name="TextBox 2">
            <a:extLst>
              <a:ext uri="{FF2B5EF4-FFF2-40B4-BE49-F238E27FC236}">
                <a16:creationId xmlns:a16="http://schemas.microsoft.com/office/drawing/2014/main" id="{548C3A3B-8F48-49AD-226D-DDB8DC6DF2A8}"/>
              </a:ext>
            </a:extLst>
          </p:cNvPr>
          <p:cNvSpPr txBox="1"/>
          <p:nvPr/>
        </p:nvSpPr>
        <p:spPr>
          <a:xfrm>
            <a:off x="267232" y="1199683"/>
            <a:ext cx="11002748" cy="4785028"/>
          </a:xfrm>
          <a:prstGeom prst="rect">
            <a:avLst/>
          </a:prstGeom>
          <a:noFill/>
        </p:spPr>
        <p:txBody>
          <a:bodyPr wrap="square" lIns="91440" tIns="45720" rIns="91440" bIns="45720" anchor="t">
            <a:spAutoFit/>
          </a:bodyPr>
          <a:lstStyle/>
          <a:p>
            <a:pPr marL="0" indent="0">
              <a:lnSpc>
                <a:spcPct val="109000"/>
              </a:lnSpc>
              <a:spcAft>
                <a:spcPts val="1200"/>
              </a:spcAft>
              <a:buNone/>
            </a:pPr>
            <a:r>
              <a:rPr lang="en-US" sz="2000" b="1">
                <a:solidFill>
                  <a:srgbClr val="0A2345"/>
                </a:solidFill>
                <a:latin typeface="Arial"/>
                <a:cs typeface="Arial"/>
              </a:rPr>
              <a:t>Medicaid provides affordable health coverage and access to doctors and prescriptions for more than 3 million children, older adults, people with disabilities and working North Carolinians – that is 1 in 4 North Carolinians.</a:t>
            </a:r>
          </a:p>
          <a:p>
            <a:pPr marL="640080" lvl="2" indent="-377190">
              <a:lnSpc>
                <a:spcPct val="109000"/>
              </a:lnSpc>
              <a:spcBef>
                <a:spcPts val="600"/>
              </a:spcBef>
              <a:spcAft>
                <a:spcPts val="600"/>
              </a:spcAft>
              <a:buFont typeface="Arial" panose="020B0604020202020204" pitchFamily="34" charset="0"/>
              <a:buChar char="•"/>
            </a:pPr>
            <a:r>
              <a:rPr lang="en-US" sz="2000">
                <a:solidFill>
                  <a:srgbClr val="0A2345"/>
                </a:solidFill>
                <a:latin typeface="Arial" panose="020B0604020202020204" pitchFamily="34" charset="0"/>
              </a:rPr>
              <a:t>Rural communities rely on Medicaid. In many rural counties, Medicaid provides health coverage to more than half of the population. And Medicaid is a major source of funding for rural hospitals.</a:t>
            </a:r>
          </a:p>
          <a:p>
            <a:pPr marL="640080" lvl="2" indent="-377190">
              <a:lnSpc>
                <a:spcPct val="109000"/>
              </a:lnSpc>
              <a:spcBef>
                <a:spcPts val="600"/>
              </a:spcBef>
              <a:spcAft>
                <a:spcPts val="600"/>
              </a:spcAft>
              <a:buFont typeface="Arial" panose="020B0604020202020204" pitchFamily="34" charset="0"/>
              <a:buChar char="•"/>
            </a:pPr>
            <a:r>
              <a:rPr lang="en-US" sz="2000">
                <a:solidFill>
                  <a:srgbClr val="0A2345"/>
                </a:solidFill>
                <a:latin typeface="Arial" panose="020B0604020202020204" pitchFamily="34" charset="0"/>
              </a:rPr>
              <a:t>Medicaid supports North Carolina’s businesses and workforce and brings billions of dollars into the state's economy.</a:t>
            </a:r>
          </a:p>
          <a:p>
            <a:pPr marL="640080" lvl="2" indent="-377190">
              <a:lnSpc>
                <a:spcPct val="109000"/>
              </a:lnSpc>
              <a:spcBef>
                <a:spcPts val="600"/>
              </a:spcBef>
              <a:spcAft>
                <a:spcPts val="600"/>
              </a:spcAft>
              <a:buFont typeface="Arial" panose="020B0604020202020204" pitchFamily="34" charset="0"/>
              <a:buChar char="•"/>
            </a:pPr>
            <a:r>
              <a:rPr lang="en-US" sz="2000">
                <a:solidFill>
                  <a:srgbClr val="0A2345"/>
                </a:solidFill>
                <a:cs typeface="Arial"/>
              </a:rPr>
              <a:t>Medicaid makes people healthier. North Carolinians newly covered by Medicaid under expansion have filled more than 5 million prescriptions for conditions like heart disease, diabetes, seizures and other illnesses.</a:t>
            </a:r>
          </a:p>
          <a:p>
            <a:pPr marL="640080" lvl="2" indent="-377190">
              <a:lnSpc>
                <a:spcPct val="109000"/>
              </a:lnSpc>
              <a:spcBef>
                <a:spcPts val="600"/>
              </a:spcBef>
              <a:spcAft>
                <a:spcPts val="600"/>
              </a:spcAft>
              <a:buFont typeface="Arial" panose="020B0604020202020204" pitchFamily="34" charset="0"/>
              <a:buChar char="•"/>
            </a:pPr>
            <a:r>
              <a:rPr lang="en-US" sz="2000">
                <a:solidFill>
                  <a:srgbClr val="0A2345"/>
                </a:solidFill>
                <a:latin typeface="Arial" panose="020B0604020202020204" pitchFamily="34" charset="0"/>
              </a:rPr>
              <a:t>Since Medicaid expanded, there has been a 29% decrease in overdoses.</a:t>
            </a:r>
          </a:p>
        </p:txBody>
      </p:sp>
    </p:spTree>
    <p:extLst>
      <p:ext uri="{BB962C8B-B14F-4D97-AF65-F5344CB8AC3E}">
        <p14:creationId xmlns:p14="http://schemas.microsoft.com/office/powerpoint/2010/main" val="602715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350EE9-4832-691B-454A-A06540C7513E}"/>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Federal law is changing who can get Medicaid health coverage</a:t>
            </a:r>
          </a:p>
        </p:txBody>
      </p:sp>
      <p:sp>
        <p:nvSpPr>
          <p:cNvPr id="6" name="Content Placeholder 5">
            <a:extLst>
              <a:ext uri="{FF2B5EF4-FFF2-40B4-BE49-F238E27FC236}">
                <a16:creationId xmlns:a16="http://schemas.microsoft.com/office/drawing/2014/main" id="{0F65389B-57DF-BA8C-DC42-8E2A7F1EB811}"/>
              </a:ext>
            </a:extLst>
          </p:cNvPr>
          <p:cNvSpPr>
            <a:spLocks noGrp="1"/>
          </p:cNvSpPr>
          <p:nvPr>
            <p:ph sz="quarter" idx="10"/>
          </p:nvPr>
        </p:nvSpPr>
        <p:spPr>
          <a:xfrm>
            <a:off x="357412" y="1185322"/>
            <a:ext cx="10763978" cy="4683142"/>
          </a:xfrm>
        </p:spPr>
        <p:txBody>
          <a:bodyPr vert="horz" wrap="square" lIns="0" tIns="45720" rIns="0" bIns="45720" rtlCol="0" anchor="t">
            <a:spAutoFit/>
          </a:bodyPr>
          <a:lstStyle/>
          <a:p>
            <a:pPr marL="0" indent="0">
              <a:lnSpc>
                <a:spcPct val="109000"/>
              </a:lnSpc>
              <a:spcBef>
                <a:spcPts val="600"/>
              </a:spcBef>
              <a:spcAft>
                <a:spcPts val="900"/>
              </a:spcAft>
              <a:buNone/>
            </a:pPr>
            <a:r>
              <a:rPr lang="en-US" sz="2000">
                <a:solidFill>
                  <a:srgbClr val="0A2345"/>
                </a:solidFill>
                <a:latin typeface="Arial" panose="020B0604020202020204" pitchFamily="34" charset="0"/>
              </a:rPr>
              <a:t>Despite Medicaid’s positive impact on people, communities and our State, changes are coming that will make it harder for some people to be covered.</a:t>
            </a:r>
          </a:p>
          <a:p>
            <a:pPr marL="457200" lvl="1" indent="-228600">
              <a:lnSpc>
                <a:spcPct val="109000"/>
              </a:lnSpc>
              <a:spcBef>
                <a:spcPts val="600"/>
              </a:spcBef>
              <a:spcAft>
                <a:spcPts val="900"/>
              </a:spcAft>
            </a:pPr>
            <a:r>
              <a:rPr lang="en-US" sz="1800" b="0">
                <a:solidFill>
                  <a:srgbClr val="0A2345"/>
                </a:solidFill>
                <a:latin typeface="Arial" panose="020B0604020202020204" pitchFamily="34" charset="0"/>
              </a:rPr>
              <a:t>In 2025, Congress passed and the President signed a law that makes many changes to Medicaid.</a:t>
            </a:r>
          </a:p>
          <a:p>
            <a:pPr marL="457200" lvl="1" indent="-228600">
              <a:lnSpc>
                <a:spcPct val="109000"/>
              </a:lnSpc>
              <a:spcBef>
                <a:spcPts val="600"/>
              </a:spcBef>
              <a:spcAft>
                <a:spcPts val="900"/>
              </a:spcAft>
            </a:pPr>
            <a:r>
              <a:rPr lang="en-US" sz="1800" b="0">
                <a:solidFill>
                  <a:srgbClr val="0A2345"/>
                </a:solidFill>
                <a:latin typeface="Arial" panose="020B0604020202020204" pitchFamily="34" charset="0"/>
              </a:rPr>
              <a:t>This law is referred to as the House Reconciliation Bill, H.R. 1, or the One Big Beautiful Bill. </a:t>
            </a:r>
          </a:p>
          <a:p>
            <a:pPr marL="457200" lvl="1" indent="-228600">
              <a:lnSpc>
                <a:spcPct val="109000"/>
              </a:lnSpc>
              <a:spcBef>
                <a:spcPts val="600"/>
              </a:spcBef>
              <a:spcAft>
                <a:spcPts val="900"/>
              </a:spcAft>
            </a:pPr>
            <a:r>
              <a:rPr lang="en-US" sz="1800" b="0">
                <a:solidFill>
                  <a:srgbClr val="0A2345"/>
                </a:solidFill>
                <a:latin typeface="Arial" panose="020B0604020202020204" pitchFamily="34" charset="0"/>
              </a:rPr>
              <a:t>This presentation focuses on four big changes that will soon take place for people who have or are applying for health coverage through Medicaid.</a:t>
            </a:r>
          </a:p>
          <a:p>
            <a:pPr marL="966470" lvl="2" indent="-342900">
              <a:lnSpc>
                <a:spcPct val="109000"/>
              </a:lnSpc>
              <a:spcAft>
                <a:spcPts val="600"/>
              </a:spcAft>
              <a:buFont typeface="+mj-lt"/>
              <a:buAutoNum type="arabicPeriod"/>
            </a:pPr>
            <a:r>
              <a:rPr lang="en-US" sz="1800" b="0">
                <a:solidFill>
                  <a:srgbClr val="0A2345"/>
                </a:solidFill>
                <a:latin typeface="Arial"/>
                <a:cs typeface="Arial"/>
              </a:rPr>
              <a:t>Many non-U.S. citizens will no longer be able to have Medicaid coverage.</a:t>
            </a:r>
          </a:p>
          <a:p>
            <a:pPr marL="966470" lvl="2" indent="-342900">
              <a:lnSpc>
                <a:spcPct val="109000"/>
              </a:lnSpc>
              <a:spcAft>
                <a:spcPts val="600"/>
              </a:spcAft>
              <a:buAutoNum type="arabicPeriod"/>
            </a:pPr>
            <a:r>
              <a:rPr lang="en-US" sz="1800" b="0">
                <a:solidFill>
                  <a:srgbClr val="0A2345"/>
                </a:solidFill>
                <a:latin typeface="Arial"/>
                <a:cs typeface="Arial"/>
              </a:rPr>
              <a:t>Most adults ages 19 through 64 will have to show they participated in an approved activity, like work, school or volunteering to be able to have health coverage through Medicaid.</a:t>
            </a:r>
            <a:endParaRPr lang="en-US" sz="1800" b="0">
              <a:solidFill>
                <a:srgbClr val="000000"/>
              </a:solidFill>
              <a:latin typeface="Arial"/>
              <a:cs typeface="Arial"/>
            </a:endParaRPr>
          </a:p>
          <a:p>
            <a:pPr marL="966470" lvl="2" indent="-342900">
              <a:lnSpc>
                <a:spcPct val="109000"/>
              </a:lnSpc>
              <a:spcAft>
                <a:spcPts val="600"/>
              </a:spcAft>
              <a:buFont typeface="+mj-lt"/>
              <a:buAutoNum type="arabicPeriod"/>
            </a:pPr>
            <a:r>
              <a:rPr lang="en-US" sz="1800" b="0">
                <a:solidFill>
                  <a:srgbClr val="0A2345"/>
                </a:solidFill>
                <a:latin typeface="Arial" panose="020B0604020202020204" pitchFamily="34" charset="0"/>
              </a:rPr>
              <a:t>Most adults ages 19 through 64 will have to recertify (renew) their Medicaid every 6 months. That is a change from the current every 12 months.</a:t>
            </a:r>
          </a:p>
          <a:p>
            <a:pPr marL="966470" lvl="2" indent="-342900">
              <a:lnSpc>
                <a:spcPct val="109000"/>
              </a:lnSpc>
              <a:spcAft>
                <a:spcPts val="600"/>
              </a:spcAft>
              <a:buFont typeface="+mj-lt"/>
              <a:buAutoNum type="arabicPeriod"/>
            </a:pPr>
            <a:r>
              <a:rPr lang="en-US" sz="1800" b="0">
                <a:solidFill>
                  <a:srgbClr val="0A2345"/>
                </a:solidFill>
                <a:latin typeface="Arial"/>
                <a:cs typeface="Arial"/>
              </a:rPr>
              <a:t>Changes to the length of retroactive coverage for all applying for Medicaid</a:t>
            </a:r>
          </a:p>
        </p:txBody>
      </p:sp>
    </p:spTree>
    <p:extLst>
      <p:ext uri="{BB962C8B-B14F-4D97-AF65-F5344CB8AC3E}">
        <p14:creationId xmlns:p14="http://schemas.microsoft.com/office/powerpoint/2010/main" val="163992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48F5A-8901-A2D3-A559-8ED34D3D06AF}"/>
            </a:ext>
          </a:extLst>
        </p:cNvPr>
        <p:cNvGrpSpPr/>
        <p:nvPr/>
      </p:nvGrpSpPr>
      <p:grpSpPr>
        <a:xfrm>
          <a:off x="0" y="0"/>
          <a:ext cx="0" cy="0"/>
          <a:chOff x="0" y="0"/>
          <a:chExt cx="0" cy="0"/>
        </a:xfrm>
      </p:grpSpPr>
      <p:sp>
        <p:nvSpPr>
          <p:cNvPr id="7" name="Title 2">
            <a:extLst>
              <a:ext uri="{FF2B5EF4-FFF2-40B4-BE49-F238E27FC236}">
                <a16:creationId xmlns:a16="http://schemas.microsoft.com/office/drawing/2014/main" id="{F2216EB1-7354-5BB4-658C-5146B1A4FD0F}"/>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a:ea typeface="Arial" panose="020B0604020202020204" pitchFamily="34" charset="0"/>
                <a:cs typeface="Arial"/>
              </a:rPr>
              <a:t>Our commitment to you</a:t>
            </a:r>
            <a:endPar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C89CAD01-5959-B233-A0A1-40E3A9C8CBA2}"/>
              </a:ext>
            </a:extLst>
          </p:cNvPr>
          <p:cNvSpPr>
            <a:spLocks noGrp="1"/>
          </p:cNvSpPr>
          <p:nvPr>
            <p:ph sz="quarter" idx="10"/>
          </p:nvPr>
        </p:nvSpPr>
        <p:spPr>
          <a:xfrm>
            <a:off x="367460" y="1185322"/>
            <a:ext cx="5163546" cy="5582041"/>
          </a:xfrm>
        </p:spPr>
        <p:txBody>
          <a:bodyPr vert="horz" wrap="square" lIns="0" tIns="45720" rIns="0" bIns="45720" rtlCol="0" anchor="t">
            <a:spAutoFit/>
          </a:bodyPr>
          <a:lstStyle/>
          <a:p>
            <a:pPr marL="0" indent="0">
              <a:lnSpc>
                <a:spcPct val="109000"/>
              </a:lnSpc>
              <a:spcBef>
                <a:spcPts val="600"/>
              </a:spcBef>
              <a:spcAft>
                <a:spcPts val="800"/>
              </a:spcAft>
              <a:buNone/>
            </a:pPr>
            <a:r>
              <a:rPr lang="en-US" sz="2000" b="0">
                <a:solidFill>
                  <a:srgbClr val="0A2345"/>
                </a:solidFill>
                <a:latin typeface="Arial" panose="020B0604020202020204" pitchFamily="34" charset="0"/>
              </a:rPr>
              <a:t>The North Carolina Department of Health and Human Services and NC Medicaid are committed to getting you the information you need to know. </a:t>
            </a:r>
          </a:p>
          <a:p>
            <a:pPr marL="0" indent="0">
              <a:lnSpc>
                <a:spcPct val="109000"/>
              </a:lnSpc>
              <a:spcBef>
                <a:spcPts val="600"/>
              </a:spcBef>
              <a:spcAft>
                <a:spcPts val="800"/>
              </a:spcAft>
              <a:buNone/>
            </a:pPr>
            <a:r>
              <a:rPr lang="en-US" sz="2000" b="0">
                <a:solidFill>
                  <a:srgbClr val="0A2345"/>
                </a:solidFill>
                <a:latin typeface="Arial"/>
                <a:cs typeface="Arial"/>
              </a:rPr>
              <a:t>We are focused on helping people who are still eligible for Medicaid or applying for Medicaid understand the new federal rules </a:t>
            </a:r>
            <a:br>
              <a:rPr lang="en-US" sz="2000" b="0">
                <a:solidFill>
                  <a:srgbClr val="0A2345"/>
                </a:solidFill>
                <a:latin typeface="Arial"/>
                <a:cs typeface="Arial"/>
              </a:rPr>
            </a:br>
            <a:r>
              <a:rPr lang="en-US" sz="2000" b="0">
                <a:solidFill>
                  <a:srgbClr val="0A2345"/>
                </a:solidFill>
                <a:latin typeface="Arial"/>
                <a:cs typeface="Arial"/>
              </a:rPr>
              <a:t>to keep or get health coverage through Medicaid.</a:t>
            </a:r>
          </a:p>
          <a:p>
            <a:pPr marL="0" indent="0">
              <a:lnSpc>
                <a:spcPct val="109000"/>
              </a:lnSpc>
              <a:spcBef>
                <a:spcPts val="600"/>
              </a:spcBef>
              <a:spcAft>
                <a:spcPts val="600"/>
              </a:spcAft>
              <a:buNone/>
            </a:pPr>
            <a:r>
              <a:rPr lang="en-US" sz="2000" b="0">
                <a:solidFill>
                  <a:srgbClr val="0A2345"/>
                </a:solidFill>
                <a:latin typeface="Arial"/>
                <a:cs typeface="Arial"/>
              </a:rPr>
              <a:t>We do not have all the answers from the federal government. We will tell you what we know, and what we don’t know. And we will update information when we have it.</a:t>
            </a:r>
          </a:p>
          <a:p>
            <a:pPr marL="0" indent="0">
              <a:spcAft>
                <a:spcPts val="600"/>
              </a:spcAft>
              <a:buNone/>
            </a:pPr>
            <a:endParaRPr lang="en-US" sz="2000" b="0">
              <a:solidFill>
                <a:srgbClr val="0A2345"/>
              </a:solidFill>
              <a:latin typeface="Arial" panose="020B0604020202020204" pitchFamily="34" charset="0"/>
            </a:endParaRPr>
          </a:p>
          <a:p>
            <a:pPr marL="0" indent="0">
              <a:spcAft>
                <a:spcPts val="600"/>
              </a:spcAft>
              <a:buNone/>
            </a:pPr>
            <a:endParaRPr lang="en-US" sz="2000">
              <a:solidFill>
                <a:srgbClr val="0A2345"/>
              </a:solidFill>
            </a:endParaRPr>
          </a:p>
        </p:txBody>
      </p:sp>
      <p:pic>
        <p:nvPicPr>
          <p:cNvPr id="5" name="Picture 4" descr="Photo of a latina woman">
            <a:extLst>
              <a:ext uri="{FF2B5EF4-FFF2-40B4-BE49-F238E27FC236}">
                <a16:creationId xmlns:a16="http://schemas.microsoft.com/office/drawing/2014/main" id="{56322112-735D-9DF3-E7FF-F9EFA481A6E9}"/>
              </a:ext>
            </a:extLst>
          </p:cNvPr>
          <p:cNvPicPr>
            <a:picLocks noChangeAspect="1"/>
          </p:cNvPicPr>
          <p:nvPr/>
        </p:nvPicPr>
        <p:blipFill>
          <a:blip r:embed="rId3" cstate="print">
            <a:extLst>
              <a:ext uri="{28A0092B-C50C-407E-A947-70E740481C1C}">
                <a14:useLocalDpi xmlns:a14="http://schemas.microsoft.com/office/drawing/2010/main" val="0"/>
              </a:ext>
            </a:extLst>
          </a:blip>
          <a:srcRect l="8148" r="11070"/>
          <a:stretch>
            <a:fillRect/>
          </a:stretch>
        </p:blipFill>
        <p:spPr>
          <a:xfrm>
            <a:off x="5965903" y="963698"/>
            <a:ext cx="5858638" cy="5537464"/>
          </a:xfrm>
          <a:prstGeom prst="rect">
            <a:avLst/>
          </a:prstGeom>
        </p:spPr>
      </p:pic>
    </p:spTree>
    <p:extLst>
      <p:ext uri="{BB962C8B-B14F-4D97-AF65-F5344CB8AC3E}">
        <p14:creationId xmlns:p14="http://schemas.microsoft.com/office/powerpoint/2010/main" val="2887665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E7C02C1-C99D-83D0-5028-DC3CA9D45C23}"/>
              </a:ext>
            </a:extLst>
          </p:cNvPr>
          <p:cNvSpPr txBox="1">
            <a:spLocks noGrp="1"/>
          </p:cNvSpPr>
          <p:nvPr>
            <p:ph type="title" idx="4294967295"/>
          </p:nvPr>
        </p:nvSpPr>
        <p:spPr>
          <a:xfrm>
            <a:off x="655674" y="2657032"/>
            <a:ext cx="5232170"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bg1"/>
                </a:solidFill>
                <a:effectLst/>
                <a:uLnTx/>
                <a:uFillTx/>
                <a:latin typeface="+mn-lt"/>
                <a:ea typeface="+mn-ea"/>
                <a:cs typeface="+mn-cs"/>
              </a:rPr>
              <a:t>New Federal Rules for Non-citizens</a:t>
            </a:r>
          </a:p>
        </p:txBody>
      </p:sp>
      <p:pic>
        <p:nvPicPr>
          <p:cNvPr id="8" name="Picture 7">
            <a:extLst>
              <a:ext uri="{FF2B5EF4-FFF2-40B4-BE49-F238E27FC236}">
                <a16:creationId xmlns:a16="http://schemas.microsoft.com/office/drawing/2014/main" id="{DCD4C9BD-D339-3901-7138-77012FE95DC8}"/>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6102" y="1509124"/>
            <a:ext cx="4382748" cy="3839752"/>
          </a:xfrm>
          <a:prstGeom prst="rect">
            <a:avLst/>
          </a:prstGeom>
        </p:spPr>
      </p:pic>
    </p:spTree>
    <p:extLst>
      <p:ext uri="{BB962C8B-B14F-4D97-AF65-F5344CB8AC3E}">
        <p14:creationId xmlns:p14="http://schemas.microsoft.com/office/powerpoint/2010/main" val="2277148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F1901-96B6-A9DD-5CC3-1099D2805735}"/>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D9318308-9C0F-C1F7-D294-0E08D4CBB26E}"/>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a:ea typeface="Arial" panose="020B0604020202020204" pitchFamily="34" charset="0"/>
                <a:cs typeface="Arial"/>
              </a:rPr>
              <a:t>Non-citizens are the first impacted</a:t>
            </a:r>
            <a:endPar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endParaRPr>
          </a:p>
        </p:txBody>
      </p:sp>
      <p:sp>
        <p:nvSpPr>
          <p:cNvPr id="6" name="Content Placeholder 5">
            <a:extLst>
              <a:ext uri="{FF2B5EF4-FFF2-40B4-BE49-F238E27FC236}">
                <a16:creationId xmlns:a16="http://schemas.microsoft.com/office/drawing/2014/main" id="{754A9EBB-6AFC-45C7-E1EB-9FCF8013444F}"/>
              </a:ext>
            </a:extLst>
          </p:cNvPr>
          <p:cNvSpPr>
            <a:spLocks noGrp="1"/>
          </p:cNvSpPr>
          <p:nvPr>
            <p:ph sz="quarter" idx="10"/>
          </p:nvPr>
        </p:nvSpPr>
        <p:spPr>
          <a:xfrm>
            <a:off x="364867" y="1202520"/>
            <a:ext cx="10585073" cy="3618555"/>
          </a:xfrm>
        </p:spPr>
        <p:txBody>
          <a:bodyPr vert="horz" wrap="square" lIns="0" tIns="45720" rIns="0" bIns="45720" rtlCol="0" anchor="t">
            <a:spAutoFit/>
          </a:bodyPr>
          <a:lstStyle/>
          <a:p>
            <a:pPr marL="0" indent="0">
              <a:lnSpc>
                <a:spcPct val="109000"/>
              </a:lnSpc>
              <a:spcBef>
                <a:spcPts val="600"/>
              </a:spcBef>
              <a:spcAft>
                <a:spcPts val="600"/>
              </a:spcAft>
              <a:buNone/>
            </a:pPr>
            <a:r>
              <a:rPr lang="en-US" sz="2000" b="0">
                <a:solidFill>
                  <a:srgbClr val="0A2345"/>
                </a:solidFill>
                <a:latin typeface="Arial"/>
                <a:cs typeface="Arial"/>
              </a:rPr>
              <a:t>Beginning October 1, 2026, federal law </a:t>
            </a:r>
            <a:r>
              <a:rPr lang="en-US" sz="2000">
                <a:solidFill>
                  <a:srgbClr val="0A2345"/>
                </a:solidFill>
                <a:latin typeface="Arial"/>
                <a:cs typeface="Arial"/>
              </a:rPr>
              <a:t>will only allow </a:t>
            </a:r>
            <a:r>
              <a:rPr lang="en-US" sz="2000" b="0">
                <a:solidFill>
                  <a:srgbClr val="0A2345"/>
                </a:solidFill>
                <a:latin typeface="Arial"/>
                <a:cs typeface="Arial"/>
              </a:rPr>
              <a:t>the following non-citizens to have health coverage through Medicaid:</a:t>
            </a:r>
          </a:p>
          <a:p>
            <a:pPr marL="461645" indent="-229870">
              <a:lnSpc>
                <a:spcPct val="109000"/>
              </a:lnSpc>
              <a:spcBef>
                <a:spcPts val="600"/>
              </a:spcBef>
              <a:spcAft>
                <a:spcPts val="600"/>
              </a:spcAft>
            </a:pPr>
            <a:r>
              <a:rPr lang="en-US" sz="2000" b="0">
                <a:solidFill>
                  <a:srgbClr val="0A2345"/>
                </a:solidFill>
                <a:latin typeface="Arial" panose="020B0604020202020204" pitchFamily="34" charset="0"/>
              </a:rPr>
              <a:t>Lawful permanent residents (people with a green card)</a:t>
            </a:r>
          </a:p>
          <a:p>
            <a:pPr marL="461963" lvl="0" indent="-230188">
              <a:spcBef>
                <a:spcPts val="600"/>
              </a:spcBef>
              <a:spcAft>
                <a:spcPts val="600"/>
              </a:spcAft>
            </a:pPr>
            <a:r>
              <a:rPr lang="en-US" sz="2000" b="0">
                <a:solidFill>
                  <a:srgbClr val="0A2345"/>
                </a:solidFill>
              </a:rPr>
              <a:t>Children up to age 19 and women who are pregnant or within 12 months postpartum (after birth), who are lawfully residing in the United States but do not have permanent immigration status</a:t>
            </a:r>
          </a:p>
          <a:p>
            <a:pPr marL="461645" indent="-229870">
              <a:lnSpc>
                <a:spcPct val="109000"/>
              </a:lnSpc>
              <a:spcBef>
                <a:spcPts val="600"/>
              </a:spcBef>
              <a:spcAft>
                <a:spcPts val="600"/>
              </a:spcAft>
            </a:pPr>
            <a:r>
              <a:rPr lang="en-US" sz="2000" b="0">
                <a:solidFill>
                  <a:srgbClr val="0A2345"/>
                </a:solidFill>
                <a:latin typeface="Arial"/>
                <a:cs typeface="Arial"/>
              </a:rPr>
              <a:t>People with Cuban or Haitian entrant status</a:t>
            </a:r>
          </a:p>
          <a:p>
            <a:pPr marL="461645" indent="-229870">
              <a:lnSpc>
                <a:spcPct val="109000"/>
              </a:lnSpc>
              <a:spcBef>
                <a:spcPts val="600"/>
              </a:spcBef>
              <a:spcAft>
                <a:spcPts val="600"/>
              </a:spcAft>
            </a:pPr>
            <a:r>
              <a:rPr lang="en-US" sz="2000" b="0">
                <a:solidFill>
                  <a:srgbClr val="0A2345"/>
                </a:solidFill>
                <a:latin typeface="Arial" panose="020B0604020202020204" pitchFamily="34" charset="0"/>
              </a:rPr>
              <a:t>Citizens of the Freely Associated States (Micronesia, Marshall Islands or Palau) living in the U.S.</a:t>
            </a:r>
          </a:p>
        </p:txBody>
      </p:sp>
    </p:spTree>
    <p:extLst>
      <p:ext uri="{BB962C8B-B14F-4D97-AF65-F5344CB8AC3E}">
        <p14:creationId xmlns:p14="http://schemas.microsoft.com/office/powerpoint/2010/main" val="853287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18442-7C96-E2ED-6D65-437A59E891AD}"/>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1616EC12-709E-403F-4E4D-60A052C07013}"/>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What does it mean if you are no longer eligible for Medicaid?</a:t>
            </a:r>
          </a:p>
        </p:txBody>
      </p:sp>
      <p:sp>
        <p:nvSpPr>
          <p:cNvPr id="2" name="Content Placeholder 1">
            <a:extLst>
              <a:ext uri="{FF2B5EF4-FFF2-40B4-BE49-F238E27FC236}">
                <a16:creationId xmlns:a16="http://schemas.microsoft.com/office/drawing/2014/main" id="{8A9A3AE0-E864-E403-1DB9-652EBDE75247}"/>
              </a:ext>
            </a:extLst>
          </p:cNvPr>
          <p:cNvSpPr>
            <a:spLocks noGrp="1"/>
          </p:cNvSpPr>
          <p:nvPr>
            <p:ph sz="quarter" idx="10"/>
          </p:nvPr>
        </p:nvSpPr>
        <p:spPr>
          <a:xfrm>
            <a:off x="367980" y="1198145"/>
            <a:ext cx="5107269" cy="4554195"/>
          </a:xfrm>
        </p:spPr>
        <p:txBody>
          <a:bodyPr vert="horz" wrap="square" lIns="0" tIns="45720" rIns="0" bIns="45720" rtlCol="0" anchor="t">
            <a:spAutoFit/>
          </a:bodyPr>
          <a:lstStyle/>
          <a:p>
            <a:pPr marL="0" indent="0">
              <a:lnSpc>
                <a:spcPct val="109000"/>
              </a:lnSpc>
              <a:spcAft>
                <a:spcPts val="1200"/>
              </a:spcAft>
              <a:buNone/>
            </a:pPr>
            <a:r>
              <a:rPr lang="en-US" sz="2000" b="0">
                <a:solidFill>
                  <a:srgbClr val="0A2345"/>
                </a:solidFill>
              </a:rPr>
              <a:t>Starting October 1, 2026, if you are a </a:t>
            </a:r>
            <a:br>
              <a:rPr lang="en-US" sz="2000" b="0">
                <a:solidFill>
                  <a:srgbClr val="0A2345"/>
                </a:solidFill>
              </a:rPr>
            </a:br>
            <a:r>
              <a:rPr lang="en-US" sz="2000" b="0">
                <a:solidFill>
                  <a:srgbClr val="0A2345"/>
                </a:solidFill>
              </a:rPr>
              <a:t>non-citizen who </a:t>
            </a:r>
            <a:r>
              <a:rPr lang="en-US" sz="2000">
                <a:solidFill>
                  <a:srgbClr val="0A2345"/>
                </a:solidFill>
              </a:rPr>
              <a:t>is no longer eligible</a:t>
            </a:r>
            <a:r>
              <a:rPr lang="en-US" sz="2000" b="0">
                <a:solidFill>
                  <a:srgbClr val="0A2345"/>
                </a:solidFill>
              </a:rPr>
              <a:t> for Medicaid you:</a:t>
            </a:r>
          </a:p>
          <a:p>
            <a:pPr marL="568325" lvl="0" indent="-222250">
              <a:lnSpc>
                <a:spcPct val="109000"/>
              </a:lnSpc>
              <a:spcAft>
                <a:spcPts val="1200"/>
              </a:spcAft>
            </a:pPr>
            <a:r>
              <a:rPr lang="en-US" sz="2000" b="0">
                <a:solidFill>
                  <a:srgbClr val="0A2345"/>
                </a:solidFill>
              </a:rPr>
              <a:t>Will lose Medicaid coverage, including the ability to go to the doctor, get prescriptions or receive mental health, dental and other services. </a:t>
            </a:r>
          </a:p>
          <a:p>
            <a:pPr marL="568325" lvl="0" indent="-222250">
              <a:lnSpc>
                <a:spcPct val="109000"/>
              </a:lnSpc>
              <a:spcAft>
                <a:spcPts val="1200"/>
              </a:spcAft>
            </a:pPr>
            <a:r>
              <a:rPr lang="en-US" sz="2000" b="0">
                <a:solidFill>
                  <a:srgbClr val="0A2345"/>
                </a:solidFill>
                <a:cs typeface="Arial"/>
              </a:rPr>
              <a:t>May qualify for Emergency Medicaid if the medical need is determined to meet the emergency criteria and the person meets all other factors of eligibility for Medicaid.</a:t>
            </a:r>
            <a:endParaRPr lang="en-US" sz="2000" b="0">
              <a:solidFill>
                <a:srgbClr val="0A2345"/>
              </a:solidFill>
              <a:ea typeface="+mn-lt"/>
              <a:cs typeface="+mn-lt"/>
            </a:endParaRPr>
          </a:p>
        </p:txBody>
      </p:sp>
      <p:pic>
        <p:nvPicPr>
          <p:cNvPr id="4" name="Picture 3" descr="Photo of an older man">
            <a:extLst>
              <a:ext uri="{FF2B5EF4-FFF2-40B4-BE49-F238E27FC236}">
                <a16:creationId xmlns:a16="http://schemas.microsoft.com/office/drawing/2014/main" id="{280E59E0-3650-AC41-EBD0-EAAC1297867F}"/>
              </a:ext>
            </a:extLst>
          </p:cNvPr>
          <p:cNvPicPr>
            <a:picLocks noChangeAspect="1"/>
          </p:cNvPicPr>
          <p:nvPr/>
        </p:nvPicPr>
        <p:blipFill>
          <a:blip r:embed="rId3" cstate="print">
            <a:extLst>
              <a:ext uri="{28A0092B-C50C-407E-A947-70E740481C1C}">
                <a14:useLocalDpi xmlns:a14="http://schemas.microsoft.com/office/drawing/2010/main" val="0"/>
              </a:ext>
            </a:extLst>
          </a:blip>
          <a:srcRect l="5914" r="23466"/>
          <a:stretch>
            <a:fillRect/>
          </a:stretch>
        </p:blipFill>
        <p:spPr>
          <a:xfrm>
            <a:off x="5965903" y="963698"/>
            <a:ext cx="5858638" cy="5537464"/>
          </a:xfrm>
          <a:prstGeom prst="rect">
            <a:avLst/>
          </a:prstGeom>
        </p:spPr>
      </p:pic>
    </p:spTree>
    <p:extLst>
      <p:ext uri="{BB962C8B-B14F-4D97-AF65-F5344CB8AC3E}">
        <p14:creationId xmlns:p14="http://schemas.microsoft.com/office/powerpoint/2010/main" val="858074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7D5EF-3E0B-A880-8B9C-B89945CFB502}"/>
            </a:ext>
          </a:extLst>
        </p:cNvPr>
        <p:cNvGrpSpPr/>
        <p:nvPr/>
      </p:nvGrpSpPr>
      <p:grpSpPr>
        <a:xfrm>
          <a:off x="0" y="0"/>
          <a:ext cx="0" cy="0"/>
          <a:chOff x="0" y="0"/>
          <a:chExt cx="0" cy="0"/>
        </a:xfrm>
      </p:grpSpPr>
      <p:sp>
        <p:nvSpPr>
          <p:cNvPr id="5" name="Title 2">
            <a:extLst>
              <a:ext uri="{FF2B5EF4-FFF2-40B4-BE49-F238E27FC236}">
                <a16:creationId xmlns:a16="http://schemas.microsoft.com/office/drawing/2014/main" id="{0033DF73-FE2D-4DEE-FC75-A3F1352AC36B}"/>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What can you do if you lose Medicaid?</a:t>
            </a:r>
          </a:p>
        </p:txBody>
      </p:sp>
      <p:sp>
        <p:nvSpPr>
          <p:cNvPr id="2" name="Content Placeholder 1">
            <a:extLst>
              <a:ext uri="{FF2B5EF4-FFF2-40B4-BE49-F238E27FC236}">
                <a16:creationId xmlns:a16="http://schemas.microsoft.com/office/drawing/2014/main" id="{0C102630-C86A-3C6F-DDA1-171847621AAD}"/>
              </a:ext>
            </a:extLst>
          </p:cNvPr>
          <p:cNvSpPr>
            <a:spLocks noGrp="1"/>
          </p:cNvSpPr>
          <p:nvPr>
            <p:ph sz="quarter" idx="10"/>
          </p:nvPr>
        </p:nvSpPr>
        <p:spPr>
          <a:xfrm>
            <a:off x="265558" y="1192063"/>
            <a:ext cx="5501416" cy="5108193"/>
          </a:xfrm>
        </p:spPr>
        <p:txBody>
          <a:bodyPr vert="horz" wrap="square" lIns="0" tIns="45720" rIns="0" bIns="45720" rtlCol="0" anchor="t">
            <a:spAutoFit/>
          </a:bodyPr>
          <a:lstStyle/>
          <a:p>
            <a:pPr marL="365760" indent="-365760">
              <a:lnSpc>
                <a:spcPct val="109000"/>
              </a:lnSpc>
              <a:spcAft>
                <a:spcPts val="1800"/>
              </a:spcAft>
              <a:buFont typeface="Arial" panose="020B0604020202020204" pitchFamily="34" charset="0"/>
              <a:buAutoNum type="arabicPeriod"/>
            </a:pPr>
            <a:r>
              <a:rPr lang="en-US" sz="1950" b="0">
                <a:solidFill>
                  <a:srgbClr val="0A2345"/>
                </a:solidFill>
                <a:ea typeface="+mn-lt"/>
                <a:cs typeface="+mn-lt"/>
              </a:rPr>
              <a:t>Schedule and attend any needed doctor, dental or mental health appointments, and refill eligible prescriptions before October 1.</a:t>
            </a:r>
            <a:endParaRPr lang="en-US" sz="1950">
              <a:solidFill>
                <a:srgbClr val="3E6375"/>
              </a:solidFill>
            </a:endParaRPr>
          </a:p>
          <a:p>
            <a:pPr marL="365760" indent="-365760">
              <a:lnSpc>
                <a:spcPct val="109000"/>
              </a:lnSpc>
              <a:spcAft>
                <a:spcPts val="1800"/>
              </a:spcAft>
              <a:buAutoNum type="arabicPeriod"/>
            </a:pPr>
            <a:r>
              <a:rPr lang="en-US" sz="1950" b="0">
                <a:solidFill>
                  <a:srgbClr val="0A2345"/>
                </a:solidFill>
                <a:cs typeface="Arial"/>
              </a:rPr>
              <a:t>If your status has changed and you are now a lawful permanent resident (green card) holder, make sure your local Department of Social Services (DSS) has the correct information.</a:t>
            </a:r>
            <a:endParaRPr lang="en-US" sz="1950"/>
          </a:p>
          <a:p>
            <a:pPr marL="365760" indent="-365760">
              <a:lnSpc>
                <a:spcPct val="109000"/>
              </a:lnSpc>
              <a:spcAft>
                <a:spcPts val="1800"/>
              </a:spcAft>
              <a:buFont typeface="+mj-lt"/>
              <a:buAutoNum type="arabicPeriod"/>
            </a:pPr>
            <a:r>
              <a:rPr lang="en-US" sz="1950" b="0">
                <a:solidFill>
                  <a:srgbClr val="0A2345"/>
                </a:solidFill>
                <a:cs typeface="Arial"/>
              </a:rPr>
              <a:t>You can also get basic health care services at federally qualified health centers, rural health clinics and free and charitable clinics. Costs vary based on income. Learn more at </a:t>
            </a:r>
            <a:r>
              <a:rPr lang="en-US" sz="1950" b="0" err="1">
                <a:solidFill>
                  <a:srgbClr val="0A2345"/>
                </a:solidFill>
                <a:cs typeface="Arial"/>
                <a:hlinkClick r:id="rId3"/>
              </a:rPr>
              <a:t>ncdhhs.gov</a:t>
            </a:r>
            <a:r>
              <a:rPr lang="en-US" sz="1950" b="0">
                <a:solidFill>
                  <a:srgbClr val="0A2345"/>
                </a:solidFill>
                <a:cs typeface="Arial"/>
                <a:hlinkClick r:id="rId3"/>
              </a:rPr>
              <a:t>/divisions/office-rural-health/safety-net-resources​</a:t>
            </a:r>
            <a:endParaRPr lang="en-US" sz="1950" b="0">
              <a:solidFill>
                <a:srgbClr val="0A2345"/>
              </a:solidFill>
              <a:cs typeface="Arial"/>
            </a:endParaRPr>
          </a:p>
        </p:txBody>
      </p:sp>
      <p:pic>
        <p:nvPicPr>
          <p:cNvPr id="4" name="Picture 3" descr="Photo of a middle aged woman">
            <a:extLst>
              <a:ext uri="{FF2B5EF4-FFF2-40B4-BE49-F238E27FC236}">
                <a16:creationId xmlns:a16="http://schemas.microsoft.com/office/drawing/2014/main" id="{A99152EA-F4E5-8298-3D3A-EB1A35977449}"/>
              </a:ext>
            </a:extLst>
          </p:cNvPr>
          <p:cNvPicPr>
            <a:picLocks noChangeAspect="1"/>
          </p:cNvPicPr>
          <p:nvPr/>
        </p:nvPicPr>
        <p:blipFill>
          <a:blip r:embed="rId4" cstate="print">
            <a:extLst>
              <a:ext uri="{28A0092B-C50C-407E-A947-70E740481C1C}">
                <a14:useLocalDpi xmlns:a14="http://schemas.microsoft.com/office/drawing/2010/main" val="0"/>
              </a:ext>
            </a:extLst>
          </a:blip>
          <a:srcRect l="3400" r="3400"/>
          <a:stretch/>
        </p:blipFill>
        <p:spPr>
          <a:xfrm>
            <a:off x="5965903" y="963698"/>
            <a:ext cx="5858638" cy="5537464"/>
          </a:xfrm>
          <a:prstGeom prst="rect">
            <a:avLst/>
          </a:prstGeom>
        </p:spPr>
      </p:pic>
    </p:spTree>
    <p:extLst>
      <p:ext uri="{BB962C8B-B14F-4D97-AF65-F5344CB8AC3E}">
        <p14:creationId xmlns:p14="http://schemas.microsoft.com/office/powerpoint/2010/main" val="1560481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AC94B8-1750-9521-A8E8-A584915D84C4}"/>
              </a:ext>
            </a:extLst>
          </p:cNvPr>
          <p:cNvSpPr txBox="1">
            <a:spLocks noGrp="1"/>
          </p:cNvSpPr>
          <p:nvPr>
            <p:ph type="title" idx="4294967295"/>
          </p:nvPr>
        </p:nvSpPr>
        <p:spPr>
          <a:xfrm>
            <a:off x="655674" y="2657032"/>
            <a:ext cx="6728106" cy="19389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bg1"/>
                </a:solidFill>
                <a:effectLst/>
                <a:uLnTx/>
                <a:uFillTx/>
                <a:latin typeface="+mn-lt"/>
                <a:ea typeface="+mn-ea"/>
                <a:cs typeface="+mn-cs"/>
              </a:rPr>
              <a:t>New Federal Requirements for Most Adults Ages </a:t>
            </a:r>
            <a:br>
              <a:rPr kumimoji="0" lang="en-US" sz="4000" b="1" i="0" u="none" strike="noStrike" kern="1200" cap="none" spc="0" normalizeH="0" baseline="0" noProof="0">
                <a:ln>
                  <a:noFill/>
                </a:ln>
                <a:solidFill>
                  <a:schemeClr val="bg1"/>
                </a:solidFill>
                <a:effectLst/>
                <a:uLnTx/>
                <a:uFillTx/>
                <a:latin typeface="+mn-lt"/>
                <a:ea typeface="+mn-ea"/>
                <a:cs typeface="+mn-cs"/>
              </a:rPr>
            </a:br>
            <a:r>
              <a:rPr kumimoji="0" lang="en-US" sz="4000" b="1" i="0" u="none" strike="noStrike" kern="1200" cap="none" spc="0" normalizeH="0" baseline="0" noProof="0">
                <a:ln>
                  <a:noFill/>
                </a:ln>
                <a:solidFill>
                  <a:schemeClr val="bg1"/>
                </a:solidFill>
                <a:effectLst/>
                <a:uLnTx/>
                <a:uFillTx/>
                <a:latin typeface="+mn-lt"/>
                <a:ea typeface="+mn-ea"/>
                <a:cs typeface="+mn-cs"/>
              </a:rPr>
              <a:t>19 through 64</a:t>
            </a:r>
          </a:p>
        </p:txBody>
      </p:sp>
      <p:pic>
        <p:nvPicPr>
          <p:cNvPr id="3" name="Graphic 2">
            <a:extLst>
              <a:ext uri="{FF2B5EF4-FFF2-40B4-BE49-F238E27FC236}">
                <a16:creationId xmlns:a16="http://schemas.microsoft.com/office/drawing/2014/main" id="{4D25651A-E2EA-0A44-BDFB-3362B55CC2B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715251" y="1791728"/>
            <a:ext cx="3737610" cy="3274543"/>
          </a:xfrm>
          <a:prstGeom prst="rect">
            <a:avLst/>
          </a:prstGeom>
        </p:spPr>
      </p:pic>
    </p:spTree>
    <p:extLst>
      <p:ext uri="{BB962C8B-B14F-4D97-AF65-F5344CB8AC3E}">
        <p14:creationId xmlns:p14="http://schemas.microsoft.com/office/powerpoint/2010/main" val="498662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F4878C-B98F-5805-7689-7F1520F1CFCF}"/>
            </a:ext>
          </a:extLst>
        </p:cNvPr>
        <p:cNvGrpSpPr/>
        <p:nvPr/>
      </p:nvGrpSpPr>
      <p:grpSpPr>
        <a:xfrm>
          <a:off x="0" y="0"/>
          <a:ext cx="0" cy="0"/>
          <a:chOff x="0" y="0"/>
          <a:chExt cx="0" cy="0"/>
        </a:xfrm>
      </p:grpSpPr>
      <p:sp>
        <p:nvSpPr>
          <p:cNvPr id="8" name="Title 2">
            <a:extLst>
              <a:ext uri="{FF2B5EF4-FFF2-40B4-BE49-F238E27FC236}">
                <a16:creationId xmlns:a16="http://schemas.microsoft.com/office/drawing/2014/main" id="{6159DD4E-381B-93FD-0B6B-ECA32EA7D36C}"/>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3" name="Title 2">
            <a:extLst>
              <a:ext uri="{FF2B5EF4-FFF2-40B4-BE49-F238E27FC236}">
                <a16:creationId xmlns:a16="http://schemas.microsoft.com/office/drawing/2014/main" id="{D305094D-AAE0-492D-9974-1B48D1550104}"/>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Many adults will have new requirements</a:t>
            </a:r>
          </a:p>
        </p:txBody>
      </p:sp>
      <p:sp>
        <p:nvSpPr>
          <p:cNvPr id="2" name="Content Placeholder 1">
            <a:extLst>
              <a:ext uri="{FF2B5EF4-FFF2-40B4-BE49-F238E27FC236}">
                <a16:creationId xmlns:a16="http://schemas.microsoft.com/office/drawing/2014/main" id="{3B89A2B5-3996-9021-7F33-20A917C1CB96}"/>
              </a:ext>
            </a:extLst>
          </p:cNvPr>
          <p:cNvSpPr>
            <a:spLocks noGrp="1"/>
          </p:cNvSpPr>
          <p:nvPr>
            <p:ph sz="quarter" idx="10"/>
          </p:nvPr>
        </p:nvSpPr>
        <p:spPr>
          <a:xfrm>
            <a:off x="420625" y="1722331"/>
            <a:ext cx="11122018" cy="4454104"/>
          </a:xfrm>
        </p:spPr>
        <p:txBody>
          <a:bodyPr vert="horz" wrap="square" lIns="0" tIns="45720" rIns="0" bIns="45720" rtlCol="0" anchor="t">
            <a:spAutoFit/>
          </a:bodyPr>
          <a:lstStyle/>
          <a:p>
            <a:pPr marL="0" indent="0">
              <a:lnSpc>
                <a:spcPct val="109000"/>
              </a:lnSpc>
              <a:spcAft>
                <a:spcPts val="1200"/>
              </a:spcAft>
              <a:buNone/>
            </a:pPr>
            <a:r>
              <a:rPr lang="en-US" b="0">
                <a:solidFill>
                  <a:srgbClr val="0A2345"/>
                </a:solidFill>
                <a:cs typeface="Arial"/>
              </a:rPr>
              <a:t>Beginning January 1, 2027, most adults who have or apply for health </a:t>
            </a:r>
            <a:br>
              <a:rPr lang="en-US" b="0">
                <a:solidFill>
                  <a:srgbClr val="0A2345"/>
                </a:solidFill>
                <a:cs typeface="Arial"/>
              </a:rPr>
            </a:br>
            <a:r>
              <a:rPr lang="en-US" b="0">
                <a:solidFill>
                  <a:srgbClr val="0A2345"/>
                </a:solidFill>
                <a:cs typeface="Arial"/>
              </a:rPr>
              <a:t>coverage through Medicaid will need to work or participate in approved activities.</a:t>
            </a:r>
          </a:p>
          <a:p>
            <a:pPr marL="0" indent="0">
              <a:lnSpc>
                <a:spcPct val="109000"/>
              </a:lnSpc>
              <a:spcAft>
                <a:spcPts val="600"/>
              </a:spcAft>
              <a:buNone/>
            </a:pPr>
            <a:r>
              <a:rPr lang="en-US" b="0">
                <a:solidFill>
                  <a:srgbClr val="0A2345"/>
                </a:solidFill>
              </a:rPr>
              <a:t>These rules apply to adults who are ages 19 through 64 who:</a:t>
            </a:r>
          </a:p>
          <a:p>
            <a:pPr marL="571500" indent="-342900">
              <a:lnSpc>
                <a:spcPct val="109000"/>
              </a:lnSpc>
              <a:spcBef>
                <a:spcPts val="600"/>
              </a:spcBef>
              <a:spcAft>
                <a:spcPts val="600"/>
              </a:spcAft>
            </a:pPr>
            <a:r>
              <a:rPr lang="en-US" b="0">
                <a:solidFill>
                  <a:srgbClr val="0A2345"/>
                </a:solidFill>
                <a:cs typeface="Arial"/>
              </a:rPr>
              <a:t>Do not have a disability</a:t>
            </a:r>
          </a:p>
          <a:p>
            <a:pPr marL="571500" indent="-342900">
              <a:lnSpc>
                <a:spcPct val="109000"/>
              </a:lnSpc>
              <a:spcBef>
                <a:spcPts val="600"/>
              </a:spcBef>
              <a:spcAft>
                <a:spcPts val="600"/>
              </a:spcAft>
            </a:pPr>
            <a:r>
              <a:rPr lang="en-US" b="0">
                <a:solidFill>
                  <a:srgbClr val="0A2345"/>
                </a:solidFill>
                <a:cs typeface="Arial"/>
              </a:rPr>
              <a:t>Are not pregnant or eligible for postpartum coverage (12 months after a pregnancy ends) </a:t>
            </a:r>
          </a:p>
          <a:p>
            <a:pPr marL="571500" indent="-342900">
              <a:lnSpc>
                <a:spcPct val="109000"/>
              </a:lnSpc>
              <a:spcBef>
                <a:spcPts val="600"/>
              </a:spcBef>
              <a:spcAft>
                <a:spcPts val="600"/>
              </a:spcAft>
            </a:pPr>
            <a:r>
              <a:rPr lang="en-US" b="0">
                <a:solidFill>
                  <a:srgbClr val="0A2345"/>
                </a:solidFill>
                <a:cs typeface="Arial"/>
              </a:rPr>
              <a:t>Are not a parent, guardian, caretaker relative or family caregiver of a dependent child under age 14 or a person with a disability</a:t>
            </a:r>
          </a:p>
          <a:p>
            <a:pPr marL="571500" indent="-342900">
              <a:lnSpc>
                <a:spcPct val="109000"/>
              </a:lnSpc>
              <a:spcBef>
                <a:spcPts val="600"/>
              </a:spcBef>
              <a:spcAft>
                <a:spcPts val="1200"/>
              </a:spcAft>
            </a:pPr>
            <a:r>
              <a:rPr lang="en-US" b="0">
                <a:solidFill>
                  <a:srgbClr val="0A2345"/>
                </a:solidFill>
                <a:cs typeface="Arial"/>
              </a:rPr>
              <a:t>Do not qualify for an exception or exclusion</a:t>
            </a:r>
          </a:p>
        </p:txBody>
      </p:sp>
      <p:pic>
        <p:nvPicPr>
          <p:cNvPr id="10" name="Graphic 9">
            <a:extLst>
              <a:ext uri="{FF2B5EF4-FFF2-40B4-BE49-F238E27FC236}">
                <a16:creationId xmlns:a16="http://schemas.microsoft.com/office/drawing/2014/main" id="{86501A3A-C907-5729-9E93-D706194F07D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5" y="149536"/>
            <a:ext cx="2276299" cy="1994278"/>
          </a:xfrm>
          <a:prstGeom prst="rect">
            <a:avLst/>
          </a:prstGeom>
        </p:spPr>
      </p:pic>
    </p:spTree>
    <p:extLst>
      <p:ext uri="{BB962C8B-B14F-4D97-AF65-F5344CB8AC3E}">
        <p14:creationId xmlns:p14="http://schemas.microsoft.com/office/powerpoint/2010/main" val="3070977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89BBED-2580-7CAF-45E8-7E400B39251F}"/>
            </a:ext>
          </a:extLst>
        </p:cNvPr>
        <p:cNvGrpSpPr/>
        <p:nvPr/>
      </p:nvGrpSpPr>
      <p:grpSpPr>
        <a:xfrm>
          <a:off x="0" y="0"/>
          <a:ext cx="0" cy="0"/>
          <a:chOff x="0" y="0"/>
          <a:chExt cx="0" cy="0"/>
        </a:xfrm>
      </p:grpSpPr>
      <p:sp>
        <p:nvSpPr>
          <p:cNvPr id="8" name="Title 2">
            <a:extLst>
              <a:ext uri="{FF2B5EF4-FFF2-40B4-BE49-F238E27FC236}">
                <a16:creationId xmlns:a16="http://schemas.microsoft.com/office/drawing/2014/main" id="{A4B5574A-22EB-7058-AF5D-D67E0DD419A2}"/>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3" name="Title 2">
            <a:extLst>
              <a:ext uri="{FF2B5EF4-FFF2-40B4-BE49-F238E27FC236}">
                <a16:creationId xmlns:a16="http://schemas.microsoft.com/office/drawing/2014/main" id="{9E1CC6DC-CDA3-E2D5-41F1-DADBD22D46B8}"/>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Exceptions</a:t>
            </a:r>
          </a:p>
        </p:txBody>
      </p:sp>
      <p:sp>
        <p:nvSpPr>
          <p:cNvPr id="2" name="Content Placeholder 1">
            <a:extLst>
              <a:ext uri="{FF2B5EF4-FFF2-40B4-BE49-F238E27FC236}">
                <a16:creationId xmlns:a16="http://schemas.microsoft.com/office/drawing/2014/main" id="{CE597B96-7DA5-A244-8CEF-F3515F554F77}"/>
              </a:ext>
            </a:extLst>
          </p:cNvPr>
          <p:cNvSpPr>
            <a:spLocks noGrp="1"/>
          </p:cNvSpPr>
          <p:nvPr>
            <p:ph sz="quarter" idx="10"/>
          </p:nvPr>
        </p:nvSpPr>
        <p:spPr>
          <a:xfrm>
            <a:off x="420625" y="1669323"/>
            <a:ext cx="11350752" cy="3461910"/>
          </a:xfrm>
        </p:spPr>
        <p:txBody>
          <a:bodyPr vert="horz" wrap="square" lIns="0" tIns="45720" rIns="0" bIns="45720" rtlCol="0" anchor="t">
            <a:spAutoFit/>
          </a:bodyPr>
          <a:lstStyle/>
          <a:p>
            <a:pPr>
              <a:spcAft>
                <a:spcPts val="1200"/>
              </a:spcAft>
              <a:buNone/>
            </a:pPr>
            <a:r>
              <a:rPr lang="en-US">
                <a:solidFill>
                  <a:srgbClr val="0A2345"/>
                </a:solidFill>
                <a:latin typeface="Arial" panose="020B0604020202020204" pitchFamily="34" charset="0"/>
                <a:ea typeface="+mn-lt"/>
              </a:rPr>
              <a:t>Exceptions include: </a:t>
            </a:r>
            <a:endParaRPr lang="en-US">
              <a:solidFill>
                <a:srgbClr val="0A2345"/>
              </a:solidFill>
              <a:latin typeface="Arial" panose="020B0604020202020204" pitchFamily="34" charset="0"/>
            </a:endParaRPr>
          </a:p>
          <a:p>
            <a:pPr marL="574675" indent="-342900">
              <a:lnSpc>
                <a:spcPct val="109000"/>
              </a:lnSpc>
              <a:spcAft>
                <a:spcPts val="1200"/>
              </a:spcAft>
            </a:pPr>
            <a:r>
              <a:rPr lang="en-US" b="0">
                <a:solidFill>
                  <a:srgbClr val="0A2345"/>
                </a:solidFill>
                <a:latin typeface="Arial" panose="020B0604020202020204" pitchFamily="34" charset="0"/>
                <a:ea typeface="+mn-lt"/>
              </a:rPr>
              <a:t>Children up to age 19 </a:t>
            </a:r>
          </a:p>
          <a:p>
            <a:pPr marL="574675" indent="-342900">
              <a:lnSpc>
                <a:spcPct val="109000"/>
              </a:lnSpc>
              <a:spcAft>
                <a:spcPts val="1200"/>
              </a:spcAft>
            </a:pPr>
            <a:r>
              <a:rPr lang="en-US" b="0">
                <a:solidFill>
                  <a:srgbClr val="0A2345"/>
                </a:solidFill>
                <a:latin typeface="Arial" panose="020B0604020202020204" pitchFamily="34" charset="0"/>
                <a:ea typeface="+mn-lt"/>
              </a:rPr>
              <a:t>People who qualify for Medicare </a:t>
            </a:r>
          </a:p>
          <a:p>
            <a:pPr marL="574675" indent="-342900">
              <a:lnSpc>
                <a:spcPct val="109000"/>
              </a:lnSpc>
              <a:spcAft>
                <a:spcPts val="1200"/>
              </a:spcAft>
            </a:pPr>
            <a:r>
              <a:rPr lang="en-US" b="0">
                <a:solidFill>
                  <a:srgbClr val="0A2345"/>
                </a:solidFill>
                <a:latin typeface="Arial" panose="020B0604020202020204" pitchFamily="34" charset="0"/>
                <a:ea typeface="+mn-lt"/>
              </a:rPr>
              <a:t>People who get Supplemental Security Income (SSI) or Social Security Disability Insurance or (SSDI)</a:t>
            </a:r>
            <a:endParaRPr lang="en-US" b="0">
              <a:solidFill>
                <a:srgbClr val="0A2345"/>
              </a:solidFill>
              <a:latin typeface="Arial" panose="020B0604020202020204" pitchFamily="34" charset="0"/>
            </a:endParaRPr>
          </a:p>
          <a:p>
            <a:pPr marL="574675" indent="-342900">
              <a:lnSpc>
                <a:spcPct val="109000"/>
              </a:lnSpc>
              <a:spcAft>
                <a:spcPts val="1200"/>
              </a:spcAft>
            </a:pPr>
            <a:r>
              <a:rPr lang="en-US" b="0">
                <a:solidFill>
                  <a:srgbClr val="0A2345"/>
                </a:solidFill>
                <a:latin typeface="Arial" panose="020B0604020202020204" pitchFamily="34" charset="0"/>
                <a:ea typeface="+mn-lt"/>
              </a:rPr>
              <a:t>People who were incarcerated (in jail or prison) at some time during the last 3 months</a:t>
            </a:r>
          </a:p>
        </p:txBody>
      </p:sp>
      <p:pic>
        <p:nvPicPr>
          <p:cNvPr id="9" name="Graphic 8">
            <a:extLst>
              <a:ext uri="{FF2B5EF4-FFF2-40B4-BE49-F238E27FC236}">
                <a16:creationId xmlns:a16="http://schemas.microsoft.com/office/drawing/2014/main" id="{6B8DEB23-8F71-E333-24E0-8CC04915C3A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6" y="202544"/>
            <a:ext cx="2276297" cy="1994278"/>
          </a:xfrm>
          <a:prstGeom prst="rect">
            <a:avLst/>
          </a:prstGeom>
        </p:spPr>
      </p:pic>
    </p:spTree>
    <p:extLst>
      <p:ext uri="{BB962C8B-B14F-4D97-AF65-F5344CB8AC3E}">
        <p14:creationId xmlns:p14="http://schemas.microsoft.com/office/powerpoint/2010/main" val="4050998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1B95D-16F7-DA17-74B8-4DF03076AE58}"/>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CDC78DEA-EDA0-3128-2B68-5A5B90D9279C}"/>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9" name="Title 2">
            <a:extLst>
              <a:ext uri="{FF2B5EF4-FFF2-40B4-BE49-F238E27FC236}">
                <a16:creationId xmlns:a16="http://schemas.microsoft.com/office/drawing/2014/main" id="{9E79954A-B267-207F-B1B3-023FF67978F3}"/>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Exclusions</a:t>
            </a:r>
          </a:p>
        </p:txBody>
      </p:sp>
      <p:sp>
        <p:nvSpPr>
          <p:cNvPr id="2" name="Content Placeholder 1">
            <a:extLst>
              <a:ext uri="{FF2B5EF4-FFF2-40B4-BE49-F238E27FC236}">
                <a16:creationId xmlns:a16="http://schemas.microsoft.com/office/drawing/2014/main" id="{2376A846-82EC-C801-E8AC-EC820839EB55}"/>
              </a:ext>
            </a:extLst>
          </p:cNvPr>
          <p:cNvSpPr>
            <a:spLocks noGrp="1"/>
          </p:cNvSpPr>
          <p:nvPr>
            <p:ph sz="quarter" idx="10"/>
          </p:nvPr>
        </p:nvSpPr>
        <p:spPr>
          <a:xfrm>
            <a:off x="420625" y="1680474"/>
            <a:ext cx="10697318" cy="4660058"/>
          </a:xfrm>
        </p:spPr>
        <p:txBody>
          <a:bodyPr vert="horz" wrap="square" lIns="0" tIns="45720" rIns="0" bIns="45720" rtlCol="0" anchor="t">
            <a:spAutoFit/>
          </a:bodyPr>
          <a:lstStyle/>
          <a:p>
            <a:pPr marL="0" indent="0">
              <a:lnSpc>
                <a:spcPct val="109000"/>
              </a:lnSpc>
              <a:spcBef>
                <a:spcPts val="600"/>
              </a:spcBef>
              <a:spcAft>
                <a:spcPts val="300"/>
              </a:spcAft>
              <a:buNone/>
            </a:pPr>
            <a:r>
              <a:rPr lang="en-US" sz="2150" b="0">
                <a:solidFill>
                  <a:srgbClr val="0A2345"/>
                </a:solidFill>
                <a:ea typeface="+mn-lt"/>
                <a:cs typeface="+mn-lt"/>
              </a:rPr>
              <a:t>Excluded individuals are not subject to work requirements and are </a:t>
            </a:r>
            <a:br>
              <a:rPr lang="en-US" sz="2150" b="0">
                <a:solidFill>
                  <a:srgbClr val="0A2345"/>
                </a:solidFill>
                <a:ea typeface="+mn-lt"/>
                <a:cs typeface="+mn-lt"/>
              </a:rPr>
            </a:br>
            <a:r>
              <a:rPr lang="en-US" sz="2150" b="0">
                <a:solidFill>
                  <a:srgbClr val="0A2345"/>
                </a:solidFill>
                <a:ea typeface="+mn-lt"/>
                <a:cs typeface="+mn-lt"/>
              </a:rPr>
              <a:t>evaluated in month of application. This includes: </a:t>
            </a:r>
            <a:endParaRPr lang="en-US" sz="2150">
              <a:solidFill>
                <a:srgbClr val="0A2345"/>
              </a:solidFill>
            </a:endParaRPr>
          </a:p>
          <a:p>
            <a:pPr marL="548640">
              <a:lnSpc>
                <a:spcPct val="109000"/>
              </a:lnSpc>
              <a:spcAft>
                <a:spcPts val="300"/>
              </a:spcAft>
            </a:pPr>
            <a:r>
              <a:rPr lang="en-US" sz="2150" b="0">
                <a:solidFill>
                  <a:srgbClr val="0A2345"/>
                </a:solidFill>
                <a:ea typeface="+mn-lt"/>
                <a:cs typeface="+mn-lt"/>
              </a:rPr>
              <a:t>“Medically frail” – A person with special medical needs that significantly impact their </a:t>
            </a:r>
            <a:br>
              <a:rPr lang="en-US" sz="2150" b="0">
                <a:solidFill>
                  <a:srgbClr val="0A2345"/>
                </a:solidFill>
                <a:ea typeface="+mn-lt"/>
                <a:cs typeface="+mn-lt"/>
              </a:rPr>
            </a:br>
            <a:r>
              <a:rPr lang="en-US" sz="2150" b="0">
                <a:solidFill>
                  <a:srgbClr val="0A2345"/>
                </a:solidFill>
                <a:ea typeface="+mn-lt"/>
                <a:cs typeface="+mn-lt"/>
              </a:rPr>
              <a:t>ability to comply with the work and community engagement requirement, including: </a:t>
            </a:r>
          </a:p>
          <a:p>
            <a:pPr marL="1040130" lvl="1" indent="-285750">
              <a:lnSpc>
                <a:spcPct val="109000"/>
              </a:lnSpc>
              <a:spcBef>
                <a:spcPts val="400"/>
              </a:spcBef>
              <a:spcAft>
                <a:spcPts val="300"/>
              </a:spcAft>
              <a:buFont typeface="Courier New" panose="02070309020205020404" pitchFamily="49" charset="0"/>
              <a:buChar char="o"/>
            </a:pPr>
            <a:r>
              <a:rPr lang="en-US" sz="2150" b="0">
                <a:solidFill>
                  <a:srgbClr val="0A2345"/>
                </a:solidFill>
              </a:rPr>
              <a:t>Blind and Disabled​</a:t>
            </a:r>
          </a:p>
          <a:p>
            <a:pPr marL="1040130" lvl="1" indent="-285750">
              <a:lnSpc>
                <a:spcPct val="109000"/>
              </a:lnSpc>
              <a:spcBef>
                <a:spcPts val="400"/>
              </a:spcBef>
              <a:spcAft>
                <a:spcPts val="300"/>
              </a:spcAft>
              <a:buFont typeface="Courier New" panose="02070309020205020404" pitchFamily="49" charset="0"/>
              <a:buChar char="o"/>
            </a:pPr>
            <a:r>
              <a:rPr lang="en-US" sz="2150" b="0">
                <a:solidFill>
                  <a:srgbClr val="0A2345"/>
                </a:solidFill>
              </a:rPr>
              <a:t>Have a Substance Use Disorder​</a:t>
            </a:r>
          </a:p>
          <a:p>
            <a:pPr marL="1040130" lvl="1" indent="-285750">
              <a:lnSpc>
                <a:spcPct val="109000"/>
              </a:lnSpc>
              <a:spcBef>
                <a:spcPts val="400"/>
              </a:spcBef>
              <a:spcAft>
                <a:spcPts val="300"/>
              </a:spcAft>
              <a:buFont typeface="Courier New" panose="02070309020205020404" pitchFamily="49" charset="0"/>
              <a:buChar char="o"/>
            </a:pPr>
            <a:r>
              <a:rPr lang="en-US" sz="2150" b="0">
                <a:solidFill>
                  <a:srgbClr val="0A2345"/>
                </a:solidFill>
              </a:rPr>
              <a:t>Have a Disabling Mental Disorder</a:t>
            </a:r>
          </a:p>
          <a:p>
            <a:pPr marL="1040130" lvl="1" indent="-285750">
              <a:lnSpc>
                <a:spcPct val="109000"/>
              </a:lnSpc>
              <a:spcBef>
                <a:spcPts val="400"/>
              </a:spcBef>
              <a:spcAft>
                <a:spcPts val="300"/>
              </a:spcAft>
              <a:buFont typeface="Courier New" panose="02070309020205020404" pitchFamily="49" charset="0"/>
              <a:buChar char="o"/>
            </a:pPr>
            <a:r>
              <a:rPr lang="en-US" sz="2150" b="0">
                <a:solidFill>
                  <a:srgbClr val="0A2345"/>
                </a:solidFill>
              </a:rPr>
              <a:t>Have a Serious or Complex Medical Condition​​</a:t>
            </a:r>
          </a:p>
          <a:p>
            <a:pPr marL="548640" lvl="0">
              <a:lnSpc>
                <a:spcPct val="109000"/>
              </a:lnSpc>
              <a:spcBef>
                <a:spcPts val="600"/>
              </a:spcBef>
              <a:spcAft>
                <a:spcPts val="300"/>
              </a:spcAft>
            </a:pPr>
            <a:r>
              <a:rPr lang="en-US" sz="2150" b="0">
                <a:solidFill>
                  <a:srgbClr val="0A2345"/>
                </a:solidFill>
              </a:rPr>
              <a:t>Participants in a drug addiction or alcohol treatment and rehabilitation program</a:t>
            </a:r>
          </a:p>
          <a:p>
            <a:pPr marL="548640" lvl="0">
              <a:lnSpc>
                <a:spcPct val="109000"/>
              </a:lnSpc>
              <a:spcBef>
                <a:spcPts val="600"/>
              </a:spcBef>
              <a:spcAft>
                <a:spcPts val="300"/>
              </a:spcAft>
            </a:pPr>
            <a:r>
              <a:rPr lang="en-US" sz="2150" b="0">
                <a:solidFill>
                  <a:srgbClr val="0A2345"/>
                </a:solidFill>
              </a:rPr>
              <a:t>Parents, guardians, caretaker relatives or family caregivers of a dependent child under age 14 or a person with a disability</a:t>
            </a:r>
          </a:p>
        </p:txBody>
      </p:sp>
      <p:sp>
        <p:nvSpPr>
          <p:cNvPr id="7" name="TextBox 6">
            <a:extLst>
              <a:ext uri="{FF2B5EF4-FFF2-40B4-BE49-F238E27FC236}">
                <a16:creationId xmlns:a16="http://schemas.microsoft.com/office/drawing/2014/main" id="{130A4C9C-FF13-58AE-E086-A3DE165C8DBC}"/>
              </a:ext>
            </a:extLst>
          </p:cNvPr>
          <p:cNvSpPr txBox="1"/>
          <p:nvPr/>
        </p:nvSpPr>
        <p:spPr>
          <a:xfrm>
            <a:off x="6635251" y="3242105"/>
            <a:ext cx="5050053" cy="1540358"/>
          </a:xfrm>
          <a:prstGeom prst="rect">
            <a:avLst/>
          </a:prstGeom>
          <a:noFill/>
        </p:spPr>
        <p:txBody>
          <a:bodyPr wrap="square">
            <a:spAutoFit/>
          </a:bodyPr>
          <a:lstStyle/>
          <a:p>
            <a:pPr marL="1040130" lvl="1" indent="-285750">
              <a:lnSpc>
                <a:spcPct val="109000"/>
              </a:lnSpc>
              <a:spcBef>
                <a:spcPts val="400"/>
              </a:spcBef>
              <a:buFont typeface="Courier New" panose="02070309020205020404" pitchFamily="49" charset="0"/>
              <a:buChar char="o"/>
            </a:pPr>
            <a:r>
              <a:rPr lang="en-US" sz="2150" b="0">
                <a:solidFill>
                  <a:srgbClr val="0A2345"/>
                </a:solidFill>
              </a:rPr>
              <a:t>Have a physical, intellectual or developmental disability that impairs their ability to perform 1 or more activities of daily living​</a:t>
            </a:r>
          </a:p>
        </p:txBody>
      </p:sp>
      <p:pic>
        <p:nvPicPr>
          <p:cNvPr id="8" name="Graphic 7">
            <a:extLst>
              <a:ext uri="{FF2B5EF4-FFF2-40B4-BE49-F238E27FC236}">
                <a16:creationId xmlns:a16="http://schemas.microsoft.com/office/drawing/2014/main" id="{3A0D52AC-BE5B-7DD7-5750-F6C70ABA136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6" y="202544"/>
            <a:ext cx="2276297" cy="1994277"/>
          </a:xfrm>
          <a:prstGeom prst="rect">
            <a:avLst/>
          </a:prstGeom>
        </p:spPr>
      </p:pic>
    </p:spTree>
    <p:extLst>
      <p:ext uri="{BB962C8B-B14F-4D97-AF65-F5344CB8AC3E}">
        <p14:creationId xmlns:p14="http://schemas.microsoft.com/office/powerpoint/2010/main" val="3471924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C5F7C-48C5-8054-380C-BE4603DE4C97}"/>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8AF3F624-320F-A321-E31A-E8FAB55DE851}"/>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9" name="Title 2">
            <a:extLst>
              <a:ext uri="{FF2B5EF4-FFF2-40B4-BE49-F238E27FC236}">
                <a16:creationId xmlns:a16="http://schemas.microsoft.com/office/drawing/2014/main" id="{9FCB082E-4E55-0783-993E-5F050CF2F289}"/>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Exclusions Continued</a:t>
            </a:r>
          </a:p>
        </p:txBody>
      </p:sp>
      <p:sp>
        <p:nvSpPr>
          <p:cNvPr id="2" name="Content Placeholder 1">
            <a:extLst>
              <a:ext uri="{FF2B5EF4-FFF2-40B4-BE49-F238E27FC236}">
                <a16:creationId xmlns:a16="http://schemas.microsoft.com/office/drawing/2014/main" id="{B3462BE1-77DA-5588-567A-AF214E69143B}"/>
              </a:ext>
            </a:extLst>
          </p:cNvPr>
          <p:cNvSpPr>
            <a:spLocks noGrp="1"/>
          </p:cNvSpPr>
          <p:nvPr>
            <p:ph sz="quarter" idx="10"/>
          </p:nvPr>
        </p:nvSpPr>
        <p:spPr>
          <a:xfrm>
            <a:off x="703385" y="1669323"/>
            <a:ext cx="10675815" cy="5106526"/>
          </a:xfrm>
        </p:spPr>
        <p:txBody>
          <a:bodyPr vert="horz" wrap="square" lIns="0" tIns="45720" rIns="0" bIns="45720" rtlCol="0" anchor="t">
            <a:spAutoFit/>
          </a:bodyPr>
          <a:lstStyle/>
          <a:p>
            <a:pPr marL="342900">
              <a:lnSpc>
                <a:spcPct val="109000"/>
              </a:lnSpc>
              <a:spcAft>
                <a:spcPts val="1200"/>
              </a:spcAft>
              <a:buNone/>
            </a:pPr>
            <a:r>
              <a:rPr lang="en-US" sz="2150" b="0">
                <a:solidFill>
                  <a:srgbClr val="0A2345"/>
                </a:solidFill>
                <a:ea typeface="+mn-lt"/>
                <a:cs typeface="+mn-lt"/>
              </a:rPr>
              <a:t>•	Veterans with a total disability rating (100%) </a:t>
            </a:r>
          </a:p>
          <a:p>
            <a:pPr marL="342900">
              <a:lnSpc>
                <a:spcPct val="109000"/>
              </a:lnSpc>
              <a:spcAft>
                <a:spcPts val="1200"/>
              </a:spcAft>
              <a:buNone/>
            </a:pPr>
            <a:r>
              <a:rPr lang="en-US" sz="2150" b="0">
                <a:solidFill>
                  <a:srgbClr val="0A2345"/>
                </a:solidFill>
                <a:ea typeface="+mn-lt"/>
                <a:cs typeface="+mn-lt"/>
              </a:rPr>
              <a:t>• 	Members of a household receiving Supplemental Nutrition Assistance </a:t>
            </a:r>
            <a:br>
              <a:rPr lang="en-US" sz="2150" b="0">
                <a:solidFill>
                  <a:srgbClr val="0A2345"/>
                </a:solidFill>
                <a:ea typeface="+mn-lt"/>
                <a:cs typeface="+mn-lt"/>
              </a:rPr>
            </a:br>
            <a:r>
              <a:rPr lang="en-US" sz="2150" b="0">
                <a:solidFill>
                  <a:srgbClr val="0A2345"/>
                </a:solidFill>
                <a:ea typeface="+mn-lt"/>
                <a:cs typeface="+mn-lt"/>
              </a:rPr>
              <a:t>Program (SNAP) and not exempt from SNAP work requirements</a:t>
            </a:r>
            <a:endParaRPr lang="en-US" sz="2150">
              <a:solidFill>
                <a:srgbClr val="0A2345"/>
              </a:solidFill>
            </a:endParaRPr>
          </a:p>
          <a:p>
            <a:pPr marL="342900">
              <a:lnSpc>
                <a:spcPct val="109000"/>
              </a:lnSpc>
              <a:spcAft>
                <a:spcPts val="1200"/>
              </a:spcAft>
              <a:buNone/>
            </a:pPr>
            <a:r>
              <a:rPr lang="en-US" sz="2150" b="0">
                <a:solidFill>
                  <a:srgbClr val="0A2345"/>
                </a:solidFill>
                <a:ea typeface="+mn-lt"/>
                <a:cs typeface="+mn-lt"/>
              </a:rPr>
              <a:t>• 	</a:t>
            </a:r>
            <a:r>
              <a:rPr lang="en-US" sz="2150" b="0">
                <a:solidFill>
                  <a:srgbClr val="0A2345"/>
                </a:solidFill>
                <a:cs typeface="Arial"/>
              </a:rPr>
              <a:t>People who already meet the work rules for </a:t>
            </a:r>
            <a:r>
              <a:rPr lang="en-US" sz="2150" b="0">
                <a:solidFill>
                  <a:srgbClr val="0A2345"/>
                </a:solidFill>
                <a:ea typeface="+mn-lt"/>
                <a:cs typeface="+mn-lt"/>
              </a:rPr>
              <a:t>Temporary Assistance for Needy Families (TANF) </a:t>
            </a:r>
            <a:endParaRPr lang="en-US" sz="2150">
              <a:solidFill>
                <a:srgbClr val="0A2345"/>
              </a:solidFill>
            </a:endParaRPr>
          </a:p>
          <a:p>
            <a:pPr marL="285750" indent="-171450">
              <a:lnSpc>
                <a:spcPct val="109000"/>
              </a:lnSpc>
              <a:spcAft>
                <a:spcPts val="1200"/>
              </a:spcAft>
            </a:pPr>
            <a:r>
              <a:rPr lang="en-US" sz="2150" b="0">
                <a:solidFill>
                  <a:srgbClr val="0A2345"/>
                </a:solidFill>
                <a:ea typeface="+mn-lt"/>
                <a:cs typeface="+mn-lt"/>
              </a:rPr>
              <a:t> American Indians, Alaska Natives </a:t>
            </a:r>
            <a:r>
              <a:rPr lang="en-US" sz="2150" b="0">
                <a:solidFill>
                  <a:srgbClr val="0A2345"/>
                </a:solidFill>
                <a:cs typeface="Arial"/>
              </a:rPr>
              <a:t>or other members eligible for Indian Health     Services (IHS)</a:t>
            </a:r>
          </a:p>
          <a:p>
            <a:pPr marL="342900">
              <a:lnSpc>
                <a:spcPct val="109000"/>
              </a:lnSpc>
              <a:spcAft>
                <a:spcPts val="1200"/>
              </a:spcAft>
            </a:pPr>
            <a:r>
              <a:rPr lang="en-US" sz="2150" b="0">
                <a:solidFill>
                  <a:srgbClr val="0A2345"/>
                </a:solidFill>
                <a:ea typeface="+mn-lt"/>
                <a:cs typeface="+mn-lt"/>
              </a:rPr>
              <a:t>Former foster care youth under age 26 and those currently in foster care</a:t>
            </a:r>
            <a:endParaRPr lang="en-US" sz="2150">
              <a:solidFill>
                <a:srgbClr val="0A2345"/>
              </a:solidFill>
            </a:endParaRPr>
          </a:p>
          <a:p>
            <a:pPr marL="342900">
              <a:lnSpc>
                <a:spcPct val="109000"/>
              </a:lnSpc>
              <a:spcAft>
                <a:spcPts val="1200"/>
              </a:spcAft>
              <a:buNone/>
            </a:pPr>
            <a:r>
              <a:rPr lang="en-US" sz="2150" b="0">
                <a:solidFill>
                  <a:srgbClr val="0A2345"/>
                </a:solidFill>
                <a:ea typeface="+mn-lt"/>
                <a:cs typeface="+mn-lt"/>
              </a:rPr>
              <a:t>• 	Inmates of a public institution (prison or jail)</a:t>
            </a:r>
            <a:endParaRPr lang="en-US" sz="2150">
              <a:solidFill>
                <a:srgbClr val="0A2345"/>
              </a:solidFill>
            </a:endParaRPr>
          </a:p>
          <a:p>
            <a:pPr marL="342900">
              <a:lnSpc>
                <a:spcPct val="109000"/>
              </a:lnSpc>
              <a:spcAft>
                <a:spcPts val="1200"/>
              </a:spcAft>
              <a:buNone/>
            </a:pPr>
            <a:r>
              <a:rPr lang="en-US" sz="2150" b="0">
                <a:solidFill>
                  <a:srgbClr val="0A2345"/>
                </a:solidFill>
                <a:ea typeface="+mn-lt"/>
                <a:cs typeface="+mn-lt"/>
              </a:rPr>
              <a:t>•  Pregnant or eligible for postpartum coverage (12 months after a pregnancy ends)</a:t>
            </a:r>
            <a:endParaRPr lang="en-US" sz="2150">
              <a:solidFill>
                <a:srgbClr val="0A2345"/>
              </a:solidFill>
            </a:endParaRPr>
          </a:p>
          <a:p>
            <a:pPr marL="0" indent="0">
              <a:spcAft>
                <a:spcPts val="1200"/>
              </a:spcAft>
              <a:buNone/>
            </a:pPr>
            <a:endParaRPr lang="en-US" sz="2150" b="0">
              <a:solidFill>
                <a:srgbClr val="0A2345"/>
              </a:solidFill>
            </a:endParaRPr>
          </a:p>
        </p:txBody>
      </p:sp>
      <p:pic>
        <p:nvPicPr>
          <p:cNvPr id="12" name="Graphic 11">
            <a:extLst>
              <a:ext uri="{FF2B5EF4-FFF2-40B4-BE49-F238E27FC236}">
                <a16:creationId xmlns:a16="http://schemas.microsoft.com/office/drawing/2014/main" id="{D0CF9070-6DA6-FD97-C685-5DC313A80C1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6" y="202544"/>
            <a:ext cx="2276297" cy="1994277"/>
          </a:xfrm>
          <a:prstGeom prst="rect">
            <a:avLst/>
          </a:prstGeom>
        </p:spPr>
      </p:pic>
    </p:spTree>
    <p:extLst>
      <p:ext uri="{BB962C8B-B14F-4D97-AF65-F5344CB8AC3E}">
        <p14:creationId xmlns:p14="http://schemas.microsoft.com/office/powerpoint/2010/main" val="465456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1C1F1-A78F-6B55-3B9C-D01CA38367FD}"/>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03E5241D-B7A2-1D7B-73EB-21EB8B098082}"/>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9" name="Title 2">
            <a:extLst>
              <a:ext uri="{FF2B5EF4-FFF2-40B4-BE49-F238E27FC236}">
                <a16:creationId xmlns:a16="http://schemas.microsoft.com/office/drawing/2014/main" id="{87CB79DC-CB3D-F19E-73F3-0F3EA0468449}"/>
              </a:ext>
            </a:extLst>
          </p:cNvPr>
          <p:cNvSpPr txBox="1">
            <a:spLocks noGrp="1"/>
          </p:cNvSpPr>
          <p:nvPr>
            <p:ph type="title" idx="4294967295"/>
          </p:nvPr>
        </p:nvSpPr>
        <p:spPr>
          <a:xfrm>
            <a:off x="267232" y="682389"/>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Work and Community Engagement Requirements</a:t>
            </a:r>
          </a:p>
        </p:txBody>
      </p:sp>
      <p:sp>
        <p:nvSpPr>
          <p:cNvPr id="2" name="Content Placeholder 1">
            <a:extLst>
              <a:ext uri="{FF2B5EF4-FFF2-40B4-BE49-F238E27FC236}">
                <a16:creationId xmlns:a16="http://schemas.microsoft.com/office/drawing/2014/main" id="{B5012FA4-0C92-D997-1D54-A4845241EDE6}"/>
              </a:ext>
            </a:extLst>
          </p:cNvPr>
          <p:cNvSpPr>
            <a:spLocks noGrp="1"/>
          </p:cNvSpPr>
          <p:nvPr>
            <p:ph sz="quarter" idx="10"/>
          </p:nvPr>
        </p:nvSpPr>
        <p:spPr>
          <a:xfrm>
            <a:off x="420625" y="1669323"/>
            <a:ext cx="11350752" cy="4793492"/>
          </a:xfrm>
        </p:spPr>
        <p:txBody>
          <a:bodyPr vert="horz" wrap="square" lIns="0" tIns="45720" rIns="0" bIns="45720" rtlCol="0" anchor="t">
            <a:spAutoFit/>
          </a:bodyPr>
          <a:lstStyle/>
          <a:p>
            <a:pPr marL="0" lvl="0" indent="0">
              <a:spcAft>
                <a:spcPts val="300"/>
              </a:spcAft>
              <a:buNone/>
            </a:pPr>
            <a:r>
              <a:rPr lang="en-US" sz="2200" b="0">
                <a:solidFill>
                  <a:srgbClr val="0A2345"/>
                </a:solidFill>
              </a:rPr>
              <a:t>To have health coverage through Medicaid, adults ages 19 through 64 </a:t>
            </a:r>
            <a:br>
              <a:rPr lang="en-US" sz="2200" b="0">
                <a:solidFill>
                  <a:srgbClr val="0A2345"/>
                </a:solidFill>
              </a:rPr>
            </a:br>
            <a:r>
              <a:rPr lang="en-US" sz="2200" b="0">
                <a:solidFill>
                  <a:srgbClr val="0A2345"/>
                </a:solidFill>
              </a:rPr>
              <a:t>who do not meet an exception or an exclusion, must:</a:t>
            </a:r>
          </a:p>
          <a:p>
            <a:pPr marL="463550" lvl="0" indent="-231775">
              <a:lnSpc>
                <a:spcPct val="109000"/>
              </a:lnSpc>
              <a:spcBef>
                <a:spcPts val="600"/>
              </a:spcBef>
              <a:spcAft>
                <a:spcPts val="300"/>
              </a:spcAft>
            </a:pPr>
            <a:r>
              <a:rPr lang="en-US" sz="2200" b="0">
                <a:solidFill>
                  <a:srgbClr val="0A2345"/>
                </a:solidFill>
              </a:rPr>
              <a:t>Work at a paid job, in-kind work or participate in a work training program</a:t>
            </a:r>
          </a:p>
          <a:p>
            <a:pPr marL="463550" lvl="0" indent="-231775">
              <a:lnSpc>
                <a:spcPct val="109000"/>
              </a:lnSpc>
              <a:spcBef>
                <a:spcPts val="600"/>
              </a:spcBef>
              <a:spcAft>
                <a:spcPts val="300"/>
              </a:spcAft>
            </a:pPr>
            <a:r>
              <a:rPr lang="en-US" sz="2200" b="0">
                <a:solidFill>
                  <a:srgbClr val="0A2345"/>
                </a:solidFill>
              </a:rPr>
              <a:t>Volunteer in the community </a:t>
            </a:r>
          </a:p>
          <a:p>
            <a:pPr marL="463550" lvl="0" indent="-231775">
              <a:lnSpc>
                <a:spcPct val="109000"/>
              </a:lnSpc>
              <a:spcBef>
                <a:spcPts val="600"/>
              </a:spcBef>
              <a:spcAft>
                <a:spcPts val="300"/>
              </a:spcAft>
            </a:pPr>
            <a:r>
              <a:rPr lang="en-US" sz="2200" b="0">
                <a:solidFill>
                  <a:srgbClr val="0A2345"/>
                </a:solidFill>
              </a:rPr>
              <a:t>Attend school at least half-time (usually 6 credit hours)</a:t>
            </a:r>
          </a:p>
          <a:p>
            <a:pPr marL="463550" indent="-231775">
              <a:lnSpc>
                <a:spcPct val="109000"/>
              </a:lnSpc>
              <a:spcBef>
                <a:spcPts val="600"/>
              </a:spcBef>
              <a:spcAft>
                <a:spcPts val="300"/>
              </a:spcAft>
            </a:pPr>
            <a:r>
              <a:rPr lang="en-US" sz="2200" b="0">
                <a:solidFill>
                  <a:srgbClr val="0A2345"/>
                </a:solidFill>
                <a:cs typeface="Arial"/>
              </a:rPr>
              <a:t>Have a monthly income that is at least $580 </a:t>
            </a:r>
            <a:r>
              <a:rPr lang="en-US" sz="2200" b="0">
                <a:solidFill>
                  <a:srgbClr val="0A2345"/>
                </a:solidFill>
                <a:ea typeface="+mn-lt"/>
                <a:cs typeface="+mn-lt"/>
              </a:rPr>
              <a:t>(can include money from other people in your household, such as your husband or wife)</a:t>
            </a:r>
          </a:p>
          <a:p>
            <a:pPr marL="463550" lvl="0" indent="-231775">
              <a:lnSpc>
                <a:spcPct val="109000"/>
              </a:lnSpc>
              <a:spcBef>
                <a:spcPts val="600"/>
              </a:spcBef>
              <a:spcAft>
                <a:spcPts val="600"/>
              </a:spcAft>
            </a:pPr>
            <a:r>
              <a:rPr lang="en-US" sz="2200" b="0">
                <a:solidFill>
                  <a:srgbClr val="0A2345"/>
                </a:solidFill>
              </a:rPr>
              <a:t>Be a seasonal worker whose average monthly income for the last 6 months is at least $580 (equal to the federal minimum wage)</a:t>
            </a:r>
            <a:endParaRPr lang="en-US" sz="2200">
              <a:solidFill>
                <a:srgbClr val="0A2345"/>
              </a:solidFill>
            </a:endParaRPr>
          </a:p>
          <a:p>
            <a:pPr marL="0" indent="0">
              <a:lnSpc>
                <a:spcPct val="109000"/>
              </a:lnSpc>
              <a:spcBef>
                <a:spcPts val="600"/>
              </a:spcBef>
              <a:buNone/>
            </a:pPr>
            <a:r>
              <a:rPr lang="en-US" sz="2200" b="0">
                <a:solidFill>
                  <a:srgbClr val="0A2345"/>
                </a:solidFill>
                <a:cs typeface="Arial"/>
              </a:rPr>
              <a:t>These activities can be combined. They must add up to 80 hours for the month. To find out if an activity meets the requirements, contact your local Department of Social Services.</a:t>
            </a:r>
            <a:endParaRPr lang="en-US" sz="2200" b="0">
              <a:solidFill>
                <a:srgbClr val="0A2345"/>
              </a:solidFill>
            </a:endParaRPr>
          </a:p>
        </p:txBody>
      </p:sp>
      <p:pic>
        <p:nvPicPr>
          <p:cNvPr id="3" name="Graphic 2">
            <a:extLst>
              <a:ext uri="{FF2B5EF4-FFF2-40B4-BE49-F238E27FC236}">
                <a16:creationId xmlns:a16="http://schemas.microsoft.com/office/drawing/2014/main" id="{DB7BAE6B-A398-C5B6-4B66-54665A25CD7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Tree>
    <p:extLst>
      <p:ext uri="{BB962C8B-B14F-4D97-AF65-F5344CB8AC3E}">
        <p14:creationId xmlns:p14="http://schemas.microsoft.com/office/powerpoint/2010/main" val="1809011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1F53F-3327-921F-8402-948802D02A23}"/>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07B9D360-685D-4A9B-A719-DDD2A7A5AB10}"/>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9" name="Title 2">
            <a:extLst>
              <a:ext uri="{FF2B5EF4-FFF2-40B4-BE49-F238E27FC236}">
                <a16:creationId xmlns:a16="http://schemas.microsoft.com/office/drawing/2014/main" id="{CD4B30B5-F6F8-564E-B1E6-35F0BD67D591}"/>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Work and Community Engagement Requirements</a:t>
            </a:r>
          </a:p>
        </p:txBody>
      </p:sp>
      <p:sp>
        <p:nvSpPr>
          <p:cNvPr id="2" name="Content Placeholder 1">
            <a:extLst>
              <a:ext uri="{FF2B5EF4-FFF2-40B4-BE49-F238E27FC236}">
                <a16:creationId xmlns:a16="http://schemas.microsoft.com/office/drawing/2014/main" id="{24C1387A-1C53-8BD1-529E-75BC937857E6}"/>
              </a:ext>
            </a:extLst>
          </p:cNvPr>
          <p:cNvSpPr>
            <a:spLocks noGrp="1"/>
          </p:cNvSpPr>
          <p:nvPr>
            <p:ph type="title" idx="4294967295"/>
          </p:nvPr>
        </p:nvSpPr>
        <p:spPr>
          <a:xfrm>
            <a:off x="420688" y="1670050"/>
            <a:ext cx="11350625" cy="40005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228600" marR="0" lvl="0" indent="-228600" algn="l" defTabSz="685800" rtl="0" eaLnBrk="1" fontAlgn="auto" latinLnBrk="0" hangingPunct="1">
              <a:lnSpc>
                <a:spcPct val="100000"/>
              </a:lnSpc>
              <a:spcBef>
                <a:spcPts val="400"/>
              </a:spcBef>
              <a:spcAft>
                <a:spcPts val="1200"/>
              </a:spcAft>
              <a:buClrTx/>
              <a:buSzTx/>
              <a:buFont typeface="Arial" panose="020B0604020202020204" pitchFamily="34" charset="0"/>
              <a:buNone/>
              <a:tabLst/>
              <a:defRPr/>
            </a:pPr>
            <a:r>
              <a:rPr kumimoji="0" lang="en-US" sz="2000" b="1" i="1" u="none" strike="noStrike" kern="1200" cap="none" spc="0" normalizeH="0" baseline="0" noProof="0">
                <a:ln>
                  <a:noFill/>
                </a:ln>
                <a:solidFill>
                  <a:srgbClr val="0A2345"/>
                </a:solidFill>
                <a:effectLst/>
                <a:uLnTx/>
                <a:uFillTx/>
                <a:latin typeface="+mn-lt"/>
                <a:ea typeface="+mn-lt"/>
                <a:cs typeface="+mn-lt"/>
              </a:rPr>
              <a:t>What counts as work?</a:t>
            </a:r>
            <a:endParaRPr kumimoji="0" lang="en-US" sz="1900" b="0" i="0"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endParaRPr>
          </a:p>
        </p:txBody>
      </p:sp>
      <p:sp>
        <p:nvSpPr>
          <p:cNvPr id="6" name="Content Placeholder 1">
            <a:extLst>
              <a:ext uri="{FF2B5EF4-FFF2-40B4-BE49-F238E27FC236}">
                <a16:creationId xmlns:a16="http://schemas.microsoft.com/office/drawing/2014/main" id="{326E511D-A6DA-B919-EC6D-1AC7C10713C8}"/>
              </a:ext>
            </a:extLst>
          </p:cNvPr>
          <p:cNvSpPr txBox="1">
            <a:spLocks/>
          </p:cNvSpPr>
          <p:nvPr/>
        </p:nvSpPr>
        <p:spPr>
          <a:xfrm>
            <a:off x="420624" y="2175444"/>
            <a:ext cx="11350752" cy="4068614"/>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spcBef>
                <a:spcPts val="400"/>
              </a:spcBef>
              <a:spcAft>
                <a:spcPts val="400"/>
              </a:spcAft>
              <a:buFont typeface="Arial" panose="020B0604020202020204" pitchFamily="34" charset="0"/>
              <a:buNone/>
            </a:pPr>
            <a:r>
              <a:rPr lang="en-US" sz="1900" b="0">
                <a:solidFill>
                  <a:srgbClr val="0A2345"/>
                </a:solidFill>
                <a:ea typeface="+mn-lt"/>
                <a:cs typeface="+mn-lt"/>
              </a:rPr>
              <a:t>In addition to a paid job, the law allows:</a:t>
            </a:r>
            <a:endParaRPr lang="en-US" sz="1900">
              <a:solidFill>
                <a:srgbClr val="0A2345"/>
              </a:solidFill>
            </a:endParaRPr>
          </a:p>
          <a:p>
            <a:pPr>
              <a:spcBef>
                <a:spcPts val="400"/>
              </a:spcBef>
              <a:spcAft>
                <a:spcPts val="400"/>
              </a:spcAft>
              <a:buFont typeface="Arial"/>
              <a:buChar char="•"/>
            </a:pPr>
            <a:r>
              <a:rPr lang="en-US" sz="1900">
                <a:solidFill>
                  <a:srgbClr val="0A2345"/>
                </a:solidFill>
                <a:ea typeface="+mn-lt"/>
                <a:cs typeface="+mn-lt"/>
              </a:rPr>
              <a:t>Job Search. </a:t>
            </a:r>
            <a:r>
              <a:rPr lang="en-US" sz="1900" b="0">
                <a:solidFill>
                  <a:srgbClr val="0A2345"/>
                </a:solidFill>
                <a:ea typeface="+mn-lt"/>
                <a:cs typeface="+mn-lt"/>
              </a:rPr>
              <a:t>A supervised job search, a structured employment program where people look for jobs with support from a counselor or job search training. Job search activities conducted to meet unemployment insurance requirements also count. These hours must be less than half of the required 80 hours each month.</a:t>
            </a:r>
            <a:endParaRPr lang="en-US" sz="1900" b="0">
              <a:solidFill>
                <a:srgbClr val="0A2345"/>
              </a:solidFill>
            </a:endParaRPr>
          </a:p>
          <a:p>
            <a:pPr>
              <a:lnSpc>
                <a:spcPct val="109000"/>
              </a:lnSpc>
              <a:spcBef>
                <a:spcPts val="400"/>
              </a:spcBef>
              <a:spcAft>
                <a:spcPts val="400"/>
              </a:spcAft>
              <a:buFont typeface="Arial"/>
              <a:buChar char="•"/>
            </a:pPr>
            <a:r>
              <a:rPr lang="en-US" sz="1900">
                <a:solidFill>
                  <a:srgbClr val="0A2345"/>
                </a:solidFill>
                <a:ea typeface="+mn-lt"/>
                <a:cs typeface="+mn-lt"/>
              </a:rPr>
              <a:t>In-kind work. </a:t>
            </a:r>
            <a:r>
              <a:rPr lang="en-US" sz="1900" b="0">
                <a:solidFill>
                  <a:srgbClr val="0A2345"/>
                </a:solidFill>
                <a:ea typeface="+mn-lt"/>
                <a:cs typeface="+mn-lt"/>
              </a:rPr>
              <a:t>This is work where you are paid with something other than money. For example, a property manager who receives free rent in exchange for building duties can meet the 80-hour requirement.</a:t>
            </a:r>
          </a:p>
          <a:p>
            <a:pPr>
              <a:lnSpc>
                <a:spcPct val="109000"/>
              </a:lnSpc>
              <a:spcBef>
                <a:spcPts val="400"/>
              </a:spcBef>
              <a:spcAft>
                <a:spcPts val="400"/>
              </a:spcAft>
              <a:buFont typeface="Arial"/>
              <a:buChar char="•"/>
            </a:pPr>
            <a:r>
              <a:rPr lang="en-US" sz="1900">
                <a:solidFill>
                  <a:srgbClr val="0A2345"/>
                </a:solidFill>
                <a:ea typeface="+mn-lt"/>
                <a:cs typeface="+mn-lt"/>
              </a:rPr>
              <a:t>Unpaid work. </a:t>
            </a:r>
            <a:r>
              <a:rPr lang="en-US" sz="1900" b="0">
                <a:solidFill>
                  <a:srgbClr val="0A2345"/>
                </a:solidFill>
                <a:ea typeface="+mn-lt"/>
                <a:cs typeface="+mn-lt"/>
              </a:rPr>
              <a:t>This is different from community service as it can benefit a private company or an individual. This includes internships, a trial work period and unpaid caregiving hours of a family caregiver, who does not meet the exclusion of parents, guardians, caretaker relatives or family caregivers of a dependent child under age 14 or of a person with a disability.</a:t>
            </a:r>
            <a:endParaRPr lang="en-US" sz="1900" b="0">
              <a:solidFill>
                <a:srgbClr val="0A2345"/>
              </a:solidFill>
            </a:endParaRPr>
          </a:p>
        </p:txBody>
      </p:sp>
      <p:sp>
        <p:nvSpPr>
          <p:cNvPr id="5" name="Rectangle 4">
            <a:extLst>
              <a:ext uri="{FF2B5EF4-FFF2-40B4-BE49-F238E27FC236}">
                <a16:creationId xmlns:a16="http://schemas.microsoft.com/office/drawing/2014/main" id="{AE288A66-7CF8-F49E-A3D7-A88E86AF6298}"/>
              </a:ext>
              <a:ext uri="{C183D7F6-B498-43B3-948B-1728B52AA6E4}">
                <adec:decorative xmlns:adec="http://schemas.microsoft.com/office/drawing/2017/decorative" val="1"/>
              </a:ext>
            </a:extLst>
          </p:cNvPr>
          <p:cNvSpPr/>
          <p:nvPr/>
        </p:nvSpPr>
        <p:spPr>
          <a:xfrm>
            <a:off x="307039" y="1604177"/>
            <a:ext cx="2971117" cy="531962"/>
          </a:xfrm>
          <a:prstGeom prst="rect">
            <a:avLst/>
          </a:prstGeom>
          <a:noFill/>
          <a:ln w="19050">
            <a:solidFill>
              <a:srgbClr val="0A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EDC4C889-E7D3-FA6B-C63A-50DB70EE8CD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Tree>
    <p:extLst>
      <p:ext uri="{BB962C8B-B14F-4D97-AF65-F5344CB8AC3E}">
        <p14:creationId xmlns:p14="http://schemas.microsoft.com/office/powerpoint/2010/main" val="32115639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7CF797-02C7-5CFB-F57F-1DD6C5FCD397}"/>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9AB1F1D7-F456-44E8-B60C-5C7228596D12}"/>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9" name="Title 2">
            <a:extLst>
              <a:ext uri="{FF2B5EF4-FFF2-40B4-BE49-F238E27FC236}">
                <a16:creationId xmlns:a16="http://schemas.microsoft.com/office/drawing/2014/main" id="{4B4F8902-A718-2ED1-F03B-3540A7368AF3}"/>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Work and Community Engagement Requirements</a:t>
            </a:r>
          </a:p>
        </p:txBody>
      </p:sp>
      <p:sp>
        <p:nvSpPr>
          <p:cNvPr id="2" name="Content Placeholder 1">
            <a:extLst>
              <a:ext uri="{FF2B5EF4-FFF2-40B4-BE49-F238E27FC236}">
                <a16:creationId xmlns:a16="http://schemas.microsoft.com/office/drawing/2014/main" id="{945159E9-3298-31B0-040C-C953C1DA3078}"/>
              </a:ext>
            </a:extLst>
          </p:cNvPr>
          <p:cNvSpPr>
            <a:spLocks noGrp="1"/>
          </p:cNvSpPr>
          <p:nvPr>
            <p:ph type="title" idx="4294967295"/>
          </p:nvPr>
        </p:nvSpPr>
        <p:spPr>
          <a:xfrm>
            <a:off x="420688" y="1670050"/>
            <a:ext cx="11053762" cy="40005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228600" marR="0" lvl="0" indent="-228600" algn="l" defTabSz="685800" rtl="0" eaLnBrk="1" fontAlgn="auto" latinLnBrk="0" hangingPunct="1">
              <a:lnSpc>
                <a:spcPct val="100000"/>
              </a:lnSpc>
              <a:spcBef>
                <a:spcPts val="0"/>
              </a:spcBef>
              <a:spcAft>
                <a:spcPts val="1400"/>
              </a:spcAft>
              <a:buClrTx/>
              <a:buSzTx/>
              <a:buFont typeface="Arial" panose="020B0604020202020204" pitchFamily="34" charset="0"/>
              <a:buNone/>
              <a:tabLst/>
              <a:defRPr/>
            </a:pPr>
            <a:r>
              <a:rPr kumimoji="0" lang="en-US" sz="2000" b="1" i="1" u="none" strike="noStrike" kern="1200" cap="none" spc="0" normalizeH="0" baseline="0" noProof="0">
                <a:ln>
                  <a:noFill/>
                </a:ln>
                <a:solidFill>
                  <a:srgbClr val="0A2345"/>
                </a:solidFill>
                <a:effectLst/>
                <a:uLnTx/>
                <a:uFillTx/>
                <a:latin typeface="+mn-lt"/>
                <a:ea typeface="+mn-lt"/>
                <a:cs typeface="+mn-lt"/>
              </a:rPr>
              <a:t>What counts as volunteering?</a:t>
            </a:r>
            <a:endParaRPr kumimoji="0" lang="en-US" sz="2400" b="1" i="0" u="none" strike="noStrike" kern="1200" cap="none" spc="0" normalizeH="0" baseline="0" noProof="0">
              <a:ln>
                <a:noFill/>
              </a:ln>
              <a:solidFill>
                <a:srgbClr val="0A2345"/>
              </a:solidFill>
              <a:effectLst/>
              <a:uLnTx/>
              <a:uFillTx/>
              <a:latin typeface="+mn-lt"/>
              <a:ea typeface="+mn-lt"/>
              <a:cs typeface="Arial" panose="020B0604020202020204" pitchFamily="34" charset="0"/>
            </a:endParaRPr>
          </a:p>
        </p:txBody>
      </p:sp>
      <p:sp>
        <p:nvSpPr>
          <p:cNvPr id="5" name="Rectangle 4">
            <a:extLst>
              <a:ext uri="{FF2B5EF4-FFF2-40B4-BE49-F238E27FC236}">
                <a16:creationId xmlns:a16="http://schemas.microsoft.com/office/drawing/2014/main" id="{F16D2C6A-6E02-5C45-4907-53587E25836A}"/>
              </a:ext>
              <a:ext uri="{C183D7F6-B498-43B3-948B-1728B52AA6E4}">
                <adec:decorative xmlns:adec="http://schemas.microsoft.com/office/drawing/2017/decorative" val="1"/>
              </a:ext>
            </a:extLst>
          </p:cNvPr>
          <p:cNvSpPr/>
          <p:nvPr/>
        </p:nvSpPr>
        <p:spPr>
          <a:xfrm>
            <a:off x="307039" y="1604177"/>
            <a:ext cx="3893900" cy="531962"/>
          </a:xfrm>
          <a:prstGeom prst="rect">
            <a:avLst/>
          </a:prstGeom>
          <a:noFill/>
          <a:ln w="19050">
            <a:solidFill>
              <a:srgbClr val="0A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phic 3">
            <a:extLst>
              <a:ext uri="{FF2B5EF4-FFF2-40B4-BE49-F238E27FC236}">
                <a16:creationId xmlns:a16="http://schemas.microsoft.com/office/drawing/2014/main" id="{83F7897E-E30F-ECAD-B707-EA9824C31BC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
        <p:nvSpPr>
          <p:cNvPr id="6" name="Rectangle 5">
            <a:extLst>
              <a:ext uri="{FF2B5EF4-FFF2-40B4-BE49-F238E27FC236}">
                <a16:creationId xmlns:a16="http://schemas.microsoft.com/office/drawing/2014/main" id="{505AF3DC-1A9C-0874-6F05-BFD9A64F33CF}"/>
              </a:ext>
              <a:ext uri="{C183D7F6-B498-43B3-948B-1728B52AA6E4}">
                <adec:decorative xmlns:adec="http://schemas.microsoft.com/office/drawing/2017/decorative" val="1"/>
              </a:ext>
            </a:extLst>
          </p:cNvPr>
          <p:cNvSpPr/>
          <p:nvPr/>
        </p:nvSpPr>
        <p:spPr>
          <a:xfrm>
            <a:off x="307039" y="3432978"/>
            <a:ext cx="3602352" cy="531962"/>
          </a:xfrm>
          <a:prstGeom prst="rect">
            <a:avLst/>
          </a:prstGeom>
          <a:noFill/>
          <a:ln w="19050">
            <a:solidFill>
              <a:srgbClr val="0A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Content Placeholder 1">
            <a:extLst>
              <a:ext uri="{FF2B5EF4-FFF2-40B4-BE49-F238E27FC236}">
                <a16:creationId xmlns:a16="http://schemas.microsoft.com/office/drawing/2014/main" id="{C3A7A324-48D6-64B2-2616-B840C481CC15}"/>
              </a:ext>
            </a:extLst>
          </p:cNvPr>
          <p:cNvSpPr txBox="1">
            <a:spLocks/>
          </p:cNvSpPr>
          <p:nvPr/>
        </p:nvSpPr>
        <p:spPr>
          <a:xfrm>
            <a:off x="420625" y="2155329"/>
            <a:ext cx="11054451" cy="3965188"/>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571500" indent="-342900">
              <a:spcAft>
                <a:spcPts val="600"/>
              </a:spcAft>
            </a:pPr>
            <a:r>
              <a:rPr lang="en-US" sz="2000" b="0">
                <a:solidFill>
                  <a:srgbClr val="0A2345"/>
                </a:solidFill>
                <a:ea typeface="+mn-lt"/>
                <a:cs typeface="+mn-lt"/>
              </a:rPr>
              <a:t>The activity must be completed through a structured program under a </a:t>
            </a:r>
            <a:br>
              <a:rPr lang="en-US" sz="2000" b="0">
                <a:solidFill>
                  <a:srgbClr val="0A2345"/>
                </a:solidFill>
                <a:ea typeface="+mn-lt"/>
                <a:cs typeface="+mn-lt"/>
              </a:rPr>
            </a:br>
            <a:r>
              <a:rPr lang="en-US" sz="2000" b="0">
                <a:solidFill>
                  <a:srgbClr val="0A2345"/>
                </a:solidFill>
                <a:ea typeface="+mn-lt"/>
                <a:cs typeface="+mn-lt"/>
              </a:rPr>
              <a:t>non-profit or public organization for the direct benefit of the community. This can be voluntary or court ordered. </a:t>
            </a:r>
          </a:p>
          <a:p>
            <a:pPr>
              <a:spcAft>
                <a:spcPts val="600"/>
              </a:spcAft>
              <a:buFont typeface="Arial" panose="020B0604020202020204" pitchFamily="34" charset="0"/>
              <a:buNone/>
            </a:pPr>
            <a:endParaRPr lang="en-US" sz="2000">
              <a:solidFill>
                <a:srgbClr val="0A2345"/>
              </a:solidFill>
              <a:ea typeface="+mn-lt"/>
              <a:cs typeface="+mn-lt"/>
            </a:endParaRPr>
          </a:p>
          <a:p>
            <a:pPr>
              <a:spcAft>
                <a:spcPts val="1400"/>
              </a:spcAft>
              <a:buFont typeface="Arial" panose="020B0604020202020204" pitchFamily="34" charset="0"/>
              <a:buNone/>
            </a:pPr>
            <a:r>
              <a:rPr lang="en-US" sz="2000" i="1">
                <a:solidFill>
                  <a:srgbClr val="0A2345"/>
                </a:solidFill>
                <a:ea typeface="+mn-lt"/>
                <a:cs typeface="+mn-lt"/>
              </a:rPr>
              <a:t>What counts as education?</a:t>
            </a:r>
          </a:p>
          <a:p>
            <a:pPr marL="566928" indent="-347472">
              <a:spcAft>
                <a:spcPts val="600"/>
              </a:spcAft>
            </a:pPr>
            <a:r>
              <a:rPr lang="en-US" sz="2000" b="0">
                <a:solidFill>
                  <a:srgbClr val="0A2345"/>
                </a:solidFill>
                <a:ea typeface="+mn-lt"/>
                <a:cs typeface="+mn-lt"/>
              </a:rPr>
              <a:t>This includes college, career and technical education (CTE), high school and GED programs.</a:t>
            </a:r>
            <a:endParaRPr lang="en-US" sz="2000">
              <a:solidFill>
                <a:srgbClr val="0A2345"/>
              </a:solidFill>
              <a:ea typeface="+mn-lt"/>
            </a:endParaRPr>
          </a:p>
          <a:p>
            <a:pPr marL="566928" indent="-347472">
              <a:spcAft>
                <a:spcPts val="600"/>
              </a:spcAft>
            </a:pPr>
            <a:r>
              <a:rPr lang="en-US" sz="2000" b="0">
                <a:solidFill>
                  <a:srgbClr val="0A2345"/>
                </a:solidFill>
                <a:ea typeface="+mn-lt"/>
                <a:cs typeface="+mn-lt"/>
              </a:rPr>
              <a:t>Enrollment is determined by the institution and continues through academic breaks.</a:t>
            </a:r>
            <a:endParaRPr lang="en-US" sz="2000">
              <a:solidFill>
                <a:srgbClr val="0A2345"/>
              </a:solidFill>
              <a:ea typeface="+mn-lt"/>
            </a:endParaRPr>
          </a:p>
          <a:p>
            <a:pPr marL="932688" lvl="1" indent="-438912">
              <a:spcAft>
                <a:spcPts val="600"/>
              </a:spcAft>
              <a:buFont typeface="Courier New" panose="020B0604020202020204" pitchFamily="34" charset="0"/>
              <a:buChar char="o"/>
            </a:pPr>
            <a:r>
              <a:rPr lang="en-US" b="0">
                <a:solidFill>
                  <a:srgbClr val="0A2345"/>
                </a:solidFill>
                <a:ea typeface="+mn-lt"/>
                <a:cs typeface="+mn-lt"/>
              </a:rPr>
              <a:t>For example, an individual who graduates from high school in May, enrolls in community college mid-August and applies for Medicaid in July will satisfy the requirements because their status before their break was full-time high school enrollment and within the normal rhythm of school schedules.</a:t>
            </a:r>
            <a:endParaRPr lang="en-US">
              <a:solidFill>
                <a:srgbClr val="0A2345"/>
              </a:solidFill>
              <a:ea typeface="+mn-lt"/>
            </a:endParaRPr>
          </a:p>
        </p:txBody>
      </p:sp>
    </p:spTree>
    <p:extLst>
      <p:ext uri="{BB962C8B-B14F-4D97-AF65-F5344CB8AC3E}">
        <p14:creationId xmlns:p14="http://schemas.microsoft.com/office/powerpoint/2010/main" val="460354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76C6E-7E86-41A6-65AB-66A0334F504E}"/>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9A0B7032-DD29-A3B4-CED6-7D8D37D6F7D5}"/>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9" name="Title 2">
            <a:extLst>
              <a:ext uri="{FF2B5EF4-FFF2-40B4-BE49-F238E27FC236}">
                <a16:creationId xmlns:a16="http://schemas.microsoft.com/office/drawing/2014/main" id="{88A76EA8-AA16-42FE-19A2-26D4ACDE77E5}"/>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Work and Community Engagement Requirements</a:t>
            </a:r>
          </a:p>
        </p:txBody>
      </p:sp>
      <p:sp>
        <p:nvSpPr>
          <p:cNvPr id="2" name="Content Placeholder 1">
            <a:extLst>
              <a:ext uri="{FF2B5EF4-FFF2-40B4-BE49-F238E27FC236}">
                <a16:creationId xmlns:a16="http://schemas.microsoft.com/office/drawing/2014/main" id="{88743B7F-80B1-0669-5E10-3717184BDE8F}"/>
              </a:ext>
            </a:extLst>
          </p:cNvPr>
          <p:cNvSpPr>
            <a:spLocks noGrp="1"/>
          </p:cNvSpPr>
          <p:nvPr>
            <p:ph type="title" idx="4294967295"/>
          </p:nvPr>
        </p:nvSpPr>
        <p:spPr>
          <a:xfrm>
            <a:off x="420688" y="1670050"/>
            <a:ext cx="10809287" cy="39211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5000"/>
              </a:lnSpc>
              <a:spcBef>
                <a:spcPts val="0"/>
              </a:spcBef>
              <a:spcAft>
                <a:spcPts val="600"/>
              </a:spcAft>
              <a:buClrTx/>
              <a:buSzTx/>
              <a:buFont typeface="Arial" panose="020B0604020202020204" pitchFamily="34" charset="0"/>
              <a:buNone/>
              <a:tabLst/>
              <a:defRPr/>
            </a:pPr>
            <a:r>
              <a:rPr kumimoji="0" lang="en-US" sz="2000" b="1" i="1" u="none" strike="noStrike" kern="1200" cap="none" spc="0" normalizeH="0" baseline="0" noProof="0">
                <a:ln>
                  <a:noFill/>
                </a:ln>
                <a:solidFill>
                  <a:srgbClr val="0A2345"/>
                </a:solidFill>
                <a:effectLst/>
                <a:uLnTx/>
                <a:uFillTx/>
                <a:latin typeface="+mn-lt"/>
                <a:ea typeface="Arial" panose="020B0604020202020204" pitchFamily="34" charset="0"/>
                <a:cs typeface="Arial"/>
              </a:rPr>
              <a:t>How many hours do I need to work or take part in an approved activity?</a:t>
            </a:r>
            <a:endParaRPr kumimoji="0" lang="en-US" sz="2000" b="0" i="0" u="none" strike="noStrike" kern="1200" cap="none" spc="0" normalizeH="0" baseline="0" noProof="0">
              <a:ln>
                <a:noFill/>
              </a:ln>
              <a:solidFill>
                <a:srgbClr val="0A2345"/>
              </a:solidFill>
              <a:effectLst/>
              <a:uLnTx/>
              <a:uFillTx/>
              <a:latin typeface="+mn-lt"/>
              <a:ea typeface="Arial" panose="020B0604020202020204" pitchFamily="34" charset="0"/>
              <a:cs typeface="Arial"/>
            </a:endParaRPr>
          </a:p>
        </p:txBody>
      </p:sp>
      <p:pic>
        <p:nvPicPr>
          <p:cNvPr id="4" name="Graphic 3">
            <a:extLst>
              <a:ext uri="{FF2B5EF4-FFF2-40B4-BE49-F238E27FC236}">
                <a16:creationId xmlns:a16="http://schemas.microsoft.com/office/drawing/2014/main" id="{66CE7EFB-49F6-978B-8537-163C02CFEA1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
        <p:nvSpPr>
          <p:cNvPr id="5" name="Rectangle 4">
            <a:extLst>
              <a:ext uri="{FF2B5EF4-FFF2-40B4-BE49-F238E27FC236}">
                <a16:creationId xmlns:a16="http://schemas.microsoft.com/office/drawing/2014/main" id="{FAC2C3C4-B48A-2767-4062-82F5EAC99D3A}"/>
              </a:ext>
              <a:ext uri="{C183D7F6-B498-43B3-948B-1728B52AA6E4}">
                <adec:decorative xmlns:adec="http://schemas.microsoft.com/office/drawing/2017/decorative" val="1"/>
              </a:ext>
            </a:extLst>
          </p:cNvPr>
          <p:cNvSpPr/>
          <p:nvPr/>
        </p:nvSpPr>
        <p:spPr>
          <a:xfrm>
            <a:off x="307039" y="1604177"/>
            <a:ext cx="8916474" cy="531962"/>
          </a:xfrm>
          <a:prstGeom prst="rect">
            <a:avLst/>
          </a:prstGeom>
          <a:noFill/>
          <a:ln w="19050">
            <a:solidFill>
              <a:srgbClr val="0A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1">
            <a:extLst>
              <a:ext uri="{FF2B5EF4-FFF2-40B4-BE49-F238E27FC236}">
                <a16:creationId xmlns:a16="http://schemas.microsoft.com/office/drawing/2014/main" id="{0E733DBE-E2AF-6EC2-45ED-0A66E803FBBA}"/>
              </a:ext>
            </a:extLst>
          </p:cNvPr>
          <p:cNvSpPr txBox="1">
            <a:spLocks/>
          </p:cNvSpPr>
          <p:nvPr/>
        </p:nvSpPr>
        <p:spPr>
          <a:xfrm>
            <a:off x="420625" y="2341028"/>
            <a:ext cx="10809752" cy="3007105"/>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indent="0">
              <a:lnSpc>
                <a:spcPct val="109000"/>
              </a:lnSpc>
              <a:spcBef>
                <a:spcPts val="1000"/>
              </a:spcBef>
              <a:buFont typeface="Arial" panose="020B0604020202020204" pitchFamily="34" charset="0"/>
              <a:buNone/>
            </a:pPr>
            <a:r>
              <a:rPr lang="en-US" sz="2000">
                <a:solidFill>
                  <a:srgbClr val="0A2345"/>
                </a:solidFill>
              </a:rPr>
              <a:t>When you apply for Medicaid:</a:t>
            </a:r>
          </a:p>
          <a:p>
            <a:pPr marL="685800">
              <a:lnSpc>
                <a:spcPct val="109000"/>
              </a:lnSpc>
              <a:spcBef>
                <a:spcPts val="1000"/>
              </a:spcBef>
            </a:pPr>
            <a:r>
              <a:rPr lang="en-US" sz="2000" b="0">
                <a:solidFill>
                  <a:srgbClr val="0A2345"/>
                </a:solidFill>
                <a:cs typeface="Arial"/>
              </a:rPr>
              <a:t>Starting January 1, 2027, adults ages 19 through 64 that apply for Medicaid may have to show proof they worked, went to school or volunteered for 80 hours </a:t>
            </a:r>
            <a:r>
              <a:rPr lang="en-US" sz="2000">
                <a:solidFill>
                  <a:srgbClr val="0A2345"/>
                </a:solidFill>
                <a:cs typeface="Arial"/>
              </a:rPr>
              <a:t>each month of the 3 months </a:t>
            </a:r>
            <a:r>
              <a:rPr lang="en-US" sz="2000" b="0">
                <a:solidFill>
                  <a:srgbClr val="0A2345"/>
                </a:solidFill>
                <a:cs typeface="Arial"/>
              </a:rPr>
              <a:t>before they applied for Medicaid. </a:t>
            </a:r>
          </a:p>
          <a:p>
            <a:pPr marL="685800">
              <a:lnSpc>
                <a:spcPct val="109000"/>
              </a:lnSpc>
              <a:spcBef>
                <a:spcPts val="1000"/>
              </a:spcBef>
            </a:pPr>
            <a:r>
              <a:rPr lang="en-US" sz="2000" b="0">
                <a:solidFill>
                  <a:srgbClr val="0A2345"/>
                </a:solidFill>
                <a:cs typeface="Arial"/>
              </a:rPr>
              <a:t>For example, if you apply for Medicaid coverage on April 1, 2027, and you do not have an exception or exclusion, you must show that you completed 80 hours of approved activities in the months of January, February and March. If you do not show activities for all 3 months, you may not get health coverage through Medicaid.</a:t>
            </a:r>
          </a:p>
        </p:txBody>
      </p:sp>
    </p:spTree>
    <p:extLst>
      <p:ext uri="{BB962C8B-B14F-4D97-AF65-F5344CB8AC3E}">
        <p14:creationId xmlns:p14="http://schemas.microsoft.com/office/powerpoint/2010/main" val="221495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969B3AAC-6653-1AE9-89C2-B4BA4270E234}"/>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7" name="Title 2">
            <a:extLst>
              <a:ext uri="{FF2B5EF4-FFF2-40B4-BE49-F238E27FC236}">
                <a16:creationId xmlns:a16="http://schemas.microsoft.com/office/drawing/2014/main" id="{422B4E23-ADC2-E15A-6AC1-C463D7DF7684}"/>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Work and Community Engagement Requirements</a:t>
            </a:r>
          </a:p>
        </p:txBody>
      </p:sp>
      <p:sp>
        <p:nvSpPr>
          <p:cNvPr id="2" name="Content Placeholder 1">
            <a:extLst>
              <a:ext uri="{FF2B5EF4-FFF2-40B4-BE49-F238E27FC236}">
                <a16:creationId xmlns:a16="http://schemas.microsoft.com/office/drawing/2014/main" id="{8247F0C4-F7FA-BB8F-59D3-4C89D01A954B}"/>
              </a:ext>
            </a:extLst>
          </p:cNvPr>
          <p:cNvSpPr>
            <a:spLocks noGrp="1"/>
          </p:cNvSpPr>
          <p:nvPr>
            <p:ph type="title" idx="4294967295"/>
          </p:nvPr>
        </p:nvSpPr>
        <p:spPr>
          <a:xfrm>
            <a:off x="420688" y="1701800"/>
            <a:ext cx="11350625" cy="46355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9000"/>
              </a:lnSpc>
              <a:spcBef>
                <a:spcPts val="0"/>
              </a:spcBef>
              <a:spcAft>
                <a:spcPts val="120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rPr>
              <a:t>You will need to renew your Medicaid more often</a:t>
            </a:r>
            <a:endParaRPr kumimoji="0" lang="en-US" sz="1800" b="0" i="0" u="none" strike="noStrike" kern="1200" cap="none" spc="0" normalizeH="0" baseline="0" noProof="0">
              <a:ln>
                <a:noFill/>
              </a:ln>
              <a:solidFill>
                <a:srgbClr val="0A2345"/>
              </a:solidFill>
              <a:effectLst/>
              <a:uLnTx/>
              <a:uFillTx/>
              <a:latin typeface="+mn-lt"/>
              <a:ea typeface="Arial" panose="020B0604020202020204" pitchFamily="34" charset="0"/>
              <a:cs typeface="Arial"/>
            </a:endParaRPr>
          </a:p>
        </p:txBody>
      </p:sp>
      <p:pic>
        <p:nvPicPr>
          <p:cNvPr id="11" name="Graphic 10">
            <a:extLst>
              <a:ext uri="{FF2B5EF4-FFF2-40B4-BE49-F238E27FC236}">
                <a16:creationId xmlns:a16="http://schemas.microsoft.com/office/drawing/2014/main" id="{F298C96D-F37C-C239-BF75-320BFF43B2A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
        <p:nvSpPr>
          <p:cNvPr id="12" name="Content Placeholder 1">
            <a:extLst>
              <a:ext uri="{FF2B5EF4-FFF2-40B4-BE49-F238E27FC236}">
                <a16:creationId xmlns:a16="http://schemas.microsoft.com/office/drawing/2014/main" id="{4DFDEE45-AC18-E5AF-260A-69ABB34A6F1B}"/>
              </a:ext>
            </a:extLst>
          </p:cNvPr>
          <p:cNvSpPr txBox="1">
            <a:spLocks/>
          </p:cNvSpPr>
          <p:nvPr/>
        </p:nvSpPr>
        <p:spPr>
          <a:xfrm>
            <a:off x="420624" y="2345279"/>
            <a:ext cx="11350752" cy="4000326"/>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9000"/>
              </a:lnSpc>
              <a:spcAft>
                <a:spcPts val="600"/>
              </a:spcAft>
              <a:buFont typeface="Arial" panose="020B0604020202020204" pitchFamily="34" charset="0"/>
              <a:buNone/>
            </a:pPr>
            <a:r>
              <a:rPr lang="en-US" sz="2000">
                <a:solidFill>
                  <a:srgbClr val="0A2345"/>
                </a:solidFill>
              </a:rPr>
              <a:t>When you renew your Medicaid</a:t>
            </a:r>
          </a:p>
          <a:p>
            <a:pPr marL="400050" indent="-171450">
              <a:lnSpc>
                <a:spcPct val="109000"/>
              </a:lnSpc>
              <a:spcAft>
                <a:spcPts val="600"/>
              </a:spcAft>
            </a:pPr>
            <a:r>
              <a:rPr lang="en-US" sz="2000" b="0">
                <a:solidFill>
                  <a:srgbClr val="0A2345"/>
                </a:solidFill>
              </a:rPr>
              <a:t>Most adults ages 19 through 64 will need to recertify (renew) their Medicaid every 6 months instead of once a year – even if they meet an exception or exclusion.</a:t>
            </a:r>
          </a:p>
          <a:p>
            <a:pPr marL="400050" indent="-171450">
              <a:lnSpc>
                <a:spcPct val="109000"/>
              </a:lnSpc>
              <a:spcAft>
                <a:spcPts val="600"/>
              </a:spcAft>
            </a:pPr>
            <a:r>
              <a:rPr lang="en-US" sz="2000" b="0">
                <a:solidFill>
                  <a:srgbClr val="0A2345"/>
                </a:solidFill>
              </a:rPr>
              <a:t>When you renew your Medicaid, you </a:t>
            </a:r>
            <a:r>
              <a:rPr lang="en-US" sz="2000" b="0">
                <a:solidFill>
                  <a:srgbClr val="0A2345"/>
                </a:solidFill>
                <a:cs typeface="Arial"/>
              </a:rPr>
              <a:t>may have to show proof you worked, went to school or volunteered for 80 hours </a:t>
            </a:r>
            <a:r>
              <a:rPr lang="en-US" sz="2000">
                <a:solidFill>
                  <a:srgbClr val="0A2345"/>
                </a:solidFill>
                <a:cs typeface="Arial"/>
              </a:rPr>
              <a:t>for 3 of the 6 months </a:t>
            </a:r>
            <a:r>
              <a:rPr lang="en-US" sz="2000" b="0">
                <a:solidFill>
                  <a:srgbClr val="0A2345"/>
                </a:solidFill>
                <a:cs typeface="Arial"/>
              </a:rPr>
              <a:t>of your certification period.</a:t>
            </a:r>
          </a:p>
          <a:p>
            <a:pPr marL="400050" indent="-171450">
              <a:lnSpc>
                <a:spcPct val="109000"/>
              </a:lnSpc>
              <a:spcAft>
                <a:spcPts val="600"/>
              </a:spcAft>
            </a:pPr>
            <a:r>
              <a:rPr lang="en-US" sz="2000" b="0">
                <a:solidFill>
                  <a:srgbClr val="0A2345"/>
                </a:solidFill>
              </a:rPr>
              <a:t>For example, if Mary’s certification period is from January to June, and she does not have an exception or exclusion, she must report her work, school or volunteer activities for 3 of those months to keep her Medicaid benefits for her next 6-month certification period. The months do not have to be in a row, she could report her 80 hours for the months of January, March and May</a:t>
            </a:r>
          </a:p>
          <a:p>
            <a:pPr marL="0" indent="0">
              <a:lnSpc>
                <a:spcPct val="109000"/>
              </a:lnSpc>
              <a:spcAft>
                <a:spcPts val="600"/>
              </a:spcAft>
              <a:buFont typeface="Arial" panose="020B0604020202020204" pitchFamily="34" charset="0"/>
              <a:buNone/>
            </a:pPr>
            <a:r>
              <a:rPr lang="en-US" sz="1800">
                <a:solidFill>
                  <a:srgbClr val="0A2345"/>
                </a:solidFill>
                <a:cs typeface="Arial"/>
              </a:rPr>
              <a:t>NOTE: </a:t>
            </a:r>
            <a:r>
              <a:rPr lang="en-US" sz="1800" b="0">
                <a:solidFill>
                  <a:srgbClr val="0A2345"/>
                </a:solidFill>
                <a:cs typeface="Arial"/>
              </a:rPr>
              <a:t>This does not apply to American Indians, Alaska Natives or other members eligible for Indian Health Services (HIS)</a:t>
            </a:r>
          </a:p>
        </p:txBody>
      </p:sp>
      <p:cxnSp>
        <p:nvCxnSpPr>
          <p:cNvPr id="14" name="Straight Connector 13">
            <a:extLst>
              <a:ext uri="{FF2B5EF4-FFF2-40B4-BE49-F238E27FC236}">
                <a16:creationId xmlns:a16="http://schemas.microsoft.com/office/drawing/2014/main" id="{38D6ACBE-A760-A4F9-7663-FC8DCE758F36}"/>
              </a:ext>
              <a:ext uri="{C183D7F6-B498-43B3-948B-1728B52AA6E4}">
                <adec:decorative xmlns:adec="http://schemas.microsoft.com/office/drawing/2017/decorative" val="1"/>
              </a:ext>
            </a:extLst>
          </p:cNvPr>
          <p:cNvCxnSpPr/>
          <p:nvPr/>
        </p:nvCxnSpPr>
        <p:spPr>
          <a:xfrm>
            <a:off x="420624" y="2196821"/>
            <a:ext cx="7093359" cy="0"/>
          </a:xfrm>
          <a:prstGeom prst="line">
            <a:avLst/>
          </a:prstGeom>
          <a:ln w="19050">
            <a:solidFill>
              <a:srgbClr val="1495D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29108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A9922-690C-ADD0-2AE9-33F234FA99F3}"/>
            </a:ext>
          </a:extLst>
        </p:cNvPr>
        <p:cNvGrpSpPr/>
        <p:nvPr/>
      </p:nvGrpSpPr>
      <p:grpSpPr>
        <a:xfrm>
          <a:off x="0" y="0"/>
          <a:ext cx="0" cy="0"/>
          <a:chOff x="0" y="0"/>
          <a:chExt cx="0" cy="0"/>
        </a:xfrm>
      </p:grpSpPr>
      <p:sp>
        <p:nvSpPr>
          <p:cNvPr id="12" name="Title 2">
            <a:extLst>
              <a:ext uri="{FF2B5EF4-FFF2-40B4-BE49-F238E27FC236}">
                <a16:creationId xmlns:a16="http://schemas.microsoft.com/office/drawing/2014/main" id="{A80E5643-AB3F-885A-8CD1-5555C8A454B3}"/>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sp>
        <p:nvSpPr>
          <p:cNvPr id="11" name="Title 2">
            <a:extLst>
              <a:ext uri="{FF2B5EF4-FFF2-40B4-BE49-F238E27FC236}">
                <a16:creationId xmlns:a16="http://schemas.microsoft.com/office/drawing/2014/main" id="{32520F20-BDE9-F5A8-B196-DD8CCFE56083}"/>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Work and Community Engagement Requirements</a:t>
            </a:r>
          </a:p>
        </p:txBody>
      </p:sp>
      <p:sp>
        <p:nvSpPr>
          <p:cNvPr id="2" name="Content Placeholder 1">
            <a:extLst>
              <a:ext uri="{FF2B5EF4-FFF2-40B4-BE49-F238E27FC236}">
                <a16:creationId xmlns:a16="http://schemas.microsoft.com/office/drawing/2014/main" id="{BA18DA63-D82A-57C1-B618-56BB34358D1E}"/>
              </a:ext>
            </a:extLst>
          </p:cNvPr>
          <p:cNvSpPr>
            <a:spLocks noGrp="1"/>
          </p:cNvSpPr>
          <p:nvPr>
            <p:ph type="title" idx="4294967295"/>
          </p:nvPr>
        </p:nvSpPr>
        <p:spPr>
          <a:xfrm>
            <a:off x="420688" y="1670050"/>
            <a:ext cx="11350625" cy="392113"/>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5000"/>
              </a:lnSpc>
              <a:spcBef>
                <a:spcPts val="0"/>
              </a:spcBef>
              <a:spcAft>
                <a:spcPts val="0"/>
              </a:spcAft>
              <a:buClrTx/>
              <a:buSzTx/>
              <a:buFont typeface="Arial" panose="020B0604020202020204" pitchFamily="34" charset="0"/>
              <a:buNone/>
              <a:tabLst/>
              <a:defRPr/>
            </a:pPr>
            <a:r>
              <a:rPr kumimoji="0" lang="en-US" sz="2000" b="1" i="1"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rPr>
              <a:t>What do you need to do?</a:t>
            </a:r>
            <a:endParaRPr kumimoji="0" lang="en-US" sz="2000" b="0" i="0"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endParaRPr>
          </a:p>
        </p:txBody>
      </p:sp>
      <p:pic>
        <p:nvPicPr>
          <p:cNvPr id="4" name="Graphic 3">
            <a:extLst>
              <a:ext uri="{FF2B5EF4-FFF2-40B4-BE49-F238E27FC236}">
                <a16:creationId xmlns:a16="http://schemas.microsoft.com/office/drawing/2014/main" id="{A430AD87-4303-0A9D-F920-45E4E3B0759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
        <p:nvSpPr>
          <p:cNvPr id="5" name="Rectangle 4">
            <a:extLst>
              <a:ext uri="{FF2B5EF4-FFF2-40B4-BE49-F238E27FC236}">
                <a16:creationId xmlns:a16="http://schemas.microsoft.com/office/drawing/2014/main" id="{5C7E0EC8-034D-22B1-51A4-D63798F29191}"/>
              </a:ext>
              <a:ext uri="{C183D7F6-B498-43B3-948B-1728B52AA6E4}">
                <adec:decorative xmlns:adec="http://schemas.microsoft.com/office/drawing/2017/decorative" val="1"/>
              </a:ext>
            </a:extLst>
          </p:cNvPr>
          <p:cNvSpPr/>
          <p:nvPr/>
        </p:nvSpPr>
        <p:spPr>
          <a:xfrm>
            <a:off x="307038" y="1604177"/>
            <a:ext cx="3350561" cy="531962"/>
          </a:xfrm>
          <a:prstGeom prst="rect">
            <a:avLst/>
          </a:prstGeom>
          <a:noFill/>
          <a:ln w="19050">
            <a:solidFill>
              <a:srgbClr val="0A234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1">
            <a:extLst>
              <a:ext uri="{FF2B5EF4-FFF2-40B4-BE49-F238E27FC236}">
                <a16:creationId xmlns:a16="http://schemas.microsoft.com/office/drawing/2014/main" id="{7980B06B-11C6-B61C-7C2D-8D28CA4B7BB0}"/>
              </a:ext>
            </a:extLst>
          </p:cNvPr>
          <p:cNvSpPr txBox="1">
            <a:spLocks/>
          </p:cNvSpPr>
          <p:nvPr/>
        </p:nvSpPr>
        <p:spPr>
          <a:xfrm>
            <a:off x="420623" y="2287458"/>
            <a:ext cx="11350752" cy="3135345"/>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9000"/>
              </a:lnSpc>
              <a:spcBef>
                <a:spcPts val="1000"/>
              </a:spcBef>
              <a:buFont typeface="Arial" panose="020B0604020202020204" pitchFamily="34" charset="0"/>
              <a:buNone/>
            </a:pPr>
            <a:r>
              <a:rPr lang="en-US" sz="2000" b="0">
                <a:solidFill>
                  <a:srgbClr val="0A2345"/>
                </a:solidFill>
              </a:rPr>
              <a:t>If you are an adult ages 19 through 64:</a:t>
            </a:r>
          </a:p>
          <a:p>
            <a:pPr marL="568325" indent="-336550">
              <a:lnSpc>
                <a:spcPct val="109000"/>
              </a:lnSpc>
              <a:spcBef>
                <a:spcPts val="600"/>
              </a:spcBef>
              <a:spcAft>
                <a:spcPts val="600"/>
              </a:spcAft>
              <a:buFont typeface="+mj-lt"/>
              <a:buAutoNum type="arabicPeriod"/>
            </a:pPr>
            <a:r>
              <a:rPr lang="en-US" sz="2000" b="0">
                <a:solidFill>
                  <a:srgbClr val="0A2345"/>
                </a:solidFill>
                <a:cs typeface="Arial"/>
              </a:rPr>
              <a:t>Look at the NC Medicaid website to see if you meet an exception or exclusion. </a:t>
            </a:r>
            <a:br>
              <a:rPr lang="en-US" sz="2000" b="0">
                <a:solidFill>
                  <a:srgbClr val="0A2345"/>
                </a:solidFill>
                <a:cs typeface="Arial"/>
              </a:rPr>
            </a:br>
            <a:r>
              <a:rPr lang="en-US" sz="2000">
                <a:solidFill>
                  <a:srgbClr val="0A2345"/>
                </a:solidFill>
                <a:cs typeface="Arial"/>
              </a:rPr>
              <a:t>If you do</a:t>
            </a:r>
            <a:r>
              <a:rPr lang="en-US" sz="2000" b="0">
                <a:solidFill>
                  <a:srgbClr val="0A2345"/>
                </a:solidFill>
                <a:cs typeface="Arial"/>
              </a:rPr>
              <a:t>, you do not need to work, go to school or volunteer.</a:t>
            </a:r>
          </a:p>
          <a:p>
            <a:pPr marL="568325" indent="-336550">
              <a:lnSpc>
                <a:spcPct val="109000"/>
              </a:lnSpc>
              <a:spcBef>
                <a:spcPts val="600"/>
              </a:spcBef>
              <a:spcAft>
                <a:spcPts val="600"/>
              </a:spcAft>
              <a:buFont typeface="+mj-lt"/>
              <a:buAutoNum type="arabicPeriod"/>
            </a:pPr>
            <a:r>
              <a:rPr lang="en-US" sz="2000">
                <a:solidFill>
                  <a:srgbClr val="0A2345"/>
                </a:solidFill>
                <a:cs typeface="Arial"/>
              </a:rPr>
              <a:t>If you do not </a:t>
            </a:r>
            <a:r>
              <a:rPr lang="en-US" sz="2000" b="0">
                <a:solidFill>
                  <a:srgbClr val="0A2345"/>
                </a:solidFill>
                <a:cs typeface="Arial"/>
              </a:rPr>
              <a:t>qualify for an exception or exclusion, save your pay stubs, school records and volunteer logs. You may need to share them with your local Department of Social Services.</a:t>
            </a:r>
          </a:p>
          <a:p>
            <a:pPr marL="568325" indent="-336550">
              <a:lnSpc>
                <a:spcPct val="109000"/>
              </a:lnSpc>
              <a:spcBef>
                <a:spcPts val="600"/>
              </a:spcBef>
              <a:spcAft>
                <a:spcPts val="600"/>
              </a:spcAft>
              <a:buFont typeface="+mj-lt"/>
              <a:buAutoNum type="arabicPeriod"/>
            </a:pPr>
            <a:r>
              <a:rPr lang="en-US" sz="2000" b="0">
                <a:solidFill>
                  <a:srgbClr val="0A2345"/>
                </a:solidFill>
              </a:rPr>
              <a:t>Make sure your contact information is correct with your local Department of Social Services. If they need information, they will mail you a letter to let you know, so it is important to have your correct address on file!</a:t>
            </a:r>
          </a:p>
        </p:txBody>
      </p:sp>
    </p:spTree>
    <p:extLst>
      <p:ext uri="{BB962C8B-B14F-4D97-AF65-F5344CB8AC3E}">
        <p14:creationId xmlns:p14="http://schemas.microsoft.com/office/powerpoint/2010/main" val="1663536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A17FE-AFAA-91EC-7F36-11BADADAFDA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2FCE446-57CB-830E-2D44-87ADE73D78DB}"/>
              </a:ext>
            </a:extLst>
          </p:cNvPr>
          <p:cNvSpPr>
            <a:spLocks noGrp="1"/>
          </p:cNvSpPr>
          <p:nvPr>
            <p:ph type="title" idx="4294967295"/>
          </p:nvPr>
        </p:nvSpPr>
        <p:spPr>
          <a:xfrm>
            <a:off x="407988" y="1695450"/>
            <a:ext cx="10128250" cy="463550"/>
          </a:xfrm>
          <a:prstGeom prst="rect">
            <a:avLst/>
          </a:prstGeom>
          <a:noFill/>
          <a:ln>
            <a:noFill/>
            <a:prstDash/>
          </a:ln>
          <a:effectLst/>
        </p:spPr>
        <p:txBody>
          <a:bodyPr rot="0" spcFirstLastPara="0" vertOverflow="overflow" horzOverflow="overflow" vert="horz" wrap="square" lIns="0" tIns="45720" rIns="0" bIns="45720" numCol="1" spcCol="0" rtlCol="0" fromWordArt="0" anchor="t" anchorCtr="0" forceAA="0" compatLnSpc="1">
            <a:prstTxWarp prst="textNoShape">
              <a:avLst/>
            </a:prstTxWarp>
            <a:spAutoFit/>
          </a:bodyPr>
          <a:lstStyle/>
          <a:p>
            <a:pPr marL="0" marR="0" lvl="0" indent="0" algn="l" defTabSz="685800" rtl="0" eaLnBrk="1" fontAlgn="auto" latinLnBrk="0" hangingPunct="1">
              <a:lnSpc>
                <a:spcPct val="109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0A2345"/>
                </a:solidFill>
                <a:effectLst/>
                <a:uLnTx/>
                <a:uFillTx/>
                <a:latin typeface="+mn-lt"/>
                <a:ea typeface="Arial" panose="020B0604020202020204" pitchFamily="34" charset="0"/>
                <a:cs typeface="Arial"/>
              </a:rPr>
              <a:t>Keep your coverage</a:t>
            </a:r>
            <a:endParaRPr kumimoji="0" lang="en-US" sz="2000" b="0" i="0" u="none" strike="noStrike" kern="1200" cap="none" spc="0" normalizeH="0" baseline="0" noProof="0">
              <a:ln>
                <a:noFill/>
              </a:ln>
              <a:solidFill>
                <a:srgbClr val="0A2345"/>
              </a:solidFill>
              <a:effectLst/>
              <a:uLnTx/>
              <a:uFillTx/>
              <a:latin typeface="+mn-lt"/>
              <a:ea typeface="Arial" panose="020B0604020202020204" pitchFamily="34" charset="0"/>
              <a:cs typeface="Arial" panose="020B0604020202020204" pitchFamily="34" charset="0"/>
            </a:endParaRPr>
          </a:p>
        </p:txBody>
      </p:sp>
      <p:sp>
        <p:nvSpPr>
          <p:cNvPr id="7" name="Title 2">
            <a:extLst>
              <a:ext uri="{FF2B5EF4-FFF2-40B4-BE49-F238E27FC236}">
                <a16:creationId xmlns:a16="http://schemas.microsoft.com/office/drawing/2014/main" id="{9E6CF81A-96D1-9E93-FBD7-D9A5F78AE06C}"/>
              </a:ext>
            </a:extLst>
          </p:cNvPr>
          <p:cNvSpPr txBox="1">
            <a:spLocks/>
          </p:cNvSpPr>
          <p:nvPr/>
        </p:nvSpPr>
        <p:spPr>
          <a:xfrm>
            <a:off x="267232" y="682389"/>
            <a:ext cx="11418072" cy="54864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a:t>Work and Community Engagement Requirements</a:t>
            </a:r>
          </a:p>
        </p:txBody>
      </p:sp>
      <p:sp>
        <p:nvSpPr>
          <p:cNvPr id="8" name="Title 2">
            <a:extLst>
              <a:ext uri="{FF2B5EF4-FFF2-40B4-BE49-F238E27FC236}">
                <a16:creationId xmlns:a16="http://schemas.microsoft.com/office/drawing/2014/main" id="{5C528DE4-D63B-D676-2BD5-76585625D971}"/>
              </a:ext>
            </a:extLst>
          </p:cNvPr>
          <p:cNvSpPr txBox="1">
            <a:spLocks/>
          </p:cNvSpPr>
          <p:nvPr/>
        </p:nvSpPr>
        <p:spPr>
          <a:xfrm>
            <a:off x="278383" y="359003"/>
            <a:ext cx="11418072" cy="367990"/>
          </a:xfrm>
          <a:prstGeom prst="rect">
            <a:avLst/>
          </a:prstGeom>
        </p:spPr>
        <p:txBody>
          <a:bodyPr vert="horz" lIns="91440" tIns="45720" rIns="91440" bIns="45720" rtlCol="0" anchor="ctr">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US" sz="1400"/>
              <a:t>H.R. 1 OVERVIEW</a:t>
            </a:r>
          </a:p>
        </p:txBody>
      </p:sp>
      <p:pic>
        <p:nvPicPr>
          <p:cNvPr id="11" name="Graphic 10">
            <a:extLst>
              <a:ext uri="{FF2B5EF4-FFF2-40B4-BE49-F238E27FC236}">
                <a16:creationId xmlns:a16="http://schemas.microsoft.com/office/drawing/2014/main" id="{E603EF23-714C-DBFE-A6E2-733F098CF62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01637" y="202544"/>
            <a:ext cx="2276295" cy="1994277"/>
          </a:xfrm>
          <a:prstGeom prst="rect">
            <a:avLst/>
          </a:prstGeom>
        </p:spPr>
      </p:pic>
      <p:sp>
        <p:nvSpPr>
          <p:cNvPr id="12" name="Content Placeholder 1">
            <a:extLst>
              <a:ext uri="{FF2B5EF4-FFF2-40B4-BE49-F238E27FC236}">
                <a16:creationId xmlns:a16="http://schemas.microsoft.com/office/drawing/2014/main" id="{79EE7EAC-3B96-41BD-7BFB-A2450BD7BA6E}"/>
              </a:ext>
            </a:extLst>
          </p:cNvPr>
          <p:cNvSpPr txBox="1">
            <a:spLocks/>
          </p:cNvSpPr>
          <p:nvPr/>
        </p:nvSpPr>
        <p:spPr>
          <a:xfrm>
            <a:off x="420624" y="2345279"/>
            <a:ext cx="7941498" cy="1408719"/>
          </a:xfrm>
          <a:prstGeom prst="rect">
            <a:avLst/>
          </a:prstGeom>
        </p:spPr>
        <p:txBody>
          <a:bodyPr vert="horz" wrap="square" lIns="0" tIns="45720" rIns="0" bIns="45720" rtlCol="0" anchor="t">
            <a:spAutoFit/>
          </a:bodyPr>
          <a:lstStyle>
            <a:lvl1pPr marL="228600" indent="-228600" algn="l" defTabSz="685800" rtl="0" eaLnBrk="1" latinLnBrk="0" hangingPunct="1">
              <a:lnSpc>
                <a:spcPct val="100000"/>
              </a:lnSpc>
              <a:spcBef>
                <a:spcPts val="0"/>
              </a:spcBef>
              <a:buFont typeface="Arial" panose="020B0604020202020204" pitchFamily="34" charset="0"/>
              <a:buChar char="•"/>
              <a:defRPr sz="2400" b="1" i="0" kern="1200">
                <a:solidFill>
                  <a:schemeClr val="accent2">
                    <a:lumMod val="75000"/>
                  </a:schemeClr>
                </a:solidFill>
                <a:latin typeface="+mn-lt"/>
                <a:ea typeface="Arial" panose="020B0604020202020204" pitchFamily="34" charset="0"/>
                <a:cs typeface="Arial" panose="020B0604020202020204" pitchFamily="34" charset="0"/>
              </a:defRPr>
            </a:lvl1pPr>
            <a:lvl2pPr marL="576263" indent="-233363"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2pPr>
            <a:lvl3pPr marL="857250" indent="-171450" algn="l" defTabSz="685800" rtl="0" eaLnBrk="1" latinLnBrk="0" hangingPunct="1">
              <a:lnSpc>
                <a:spcPct val="100000"/>
              </a:lnSpc>
              <a:spcBef>
                <a:spcPts val="0"/>
              </a:spcBef>
              <a:buFont typeface="Arial" panose="020B0604020202020204" pitchFamily="34" charset="0"/>
              <a:buChar char="•"/>
              <a:defRPr sz="2000" b="1" i="0" kern="1200">
                <a:solidFill>
                  <a:schemeClr val="accent2">
                    <a:lumMod val="75000"/>
                  </a:schemeClr>
                </a:solidFill>
                <a:latin typeface="+mn-lt"/>
                <a:ea typeface="Arial" panose="020B0604020202020204" pitchFamily="34" charset="0"/>
                <a:cs typeface="Arial" panose="020B0604020202020204" pitchFamily="34" charset="0"/>
              </a:defRPr>
            </a:lvl3pPr>
            <a:lvl4pPr marL="12001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4pPr>
            <a:lvl5pPr marL="1543050" indent="-171450" algn="l" defTabSz="685800" rtl="0" eaLnBrk="1" latinLnBrk="0" hangingPunct="1">
              <a:lnSpc>
                <a:spcPct val="100000"/>
              </a:lnSpc>
              <a:spcBef>
                <a:spcPts val="0"/>
              </a:spcBef>
              <a:buFont typeface="Arial" panose="020B0604020202020204" pitchFamily="34" charset="0"/>
              <a:buChar char="•"/>
              <a:defRPr sz="2000" kern="1200">
                <a:solidFill>
                  <a:schemeClr val="accent2">
                    <a:lumMod val="75000"/>
                  </a:schemeClr>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nSpc>
                <a:spcPct val="109000"/>
              </a:lnSpc>
              <a:buNone/>
            </a:pPr>
            <a:r>
              <a:rPr lang="en-US" sz="2000" b="0">
                <a:solidFill>
                  <a:srgbClr val="0A2345"/>
                </a:solidFill>
                <a:cs typeface="Arial"/>
              </a:rPr>
              <a:t>If you do not </a:t>
            </a:r>
            <a:r>
              <a:rPr lang="en-US" sz="2000">
                <a:solidFill>
                  <a:srgbClr val="0A2345"/>
                </a:solidFill>
                <a:cs typeface="Arial"/>
              </a:rPr>
              <a:t>meet an exception or exclusion </a:t>
            </a:r>
            <a:r>
              <a:rPr lang="en-US" sz="2000" b="0">
                <a:solidFill>
                  <a:srgbClr val="0A2345"/>
                </a:solidFill>
                <a:cs typeface="Arial"/>
              </a:rPr>
              <a:t>from work and community engagement </a:t>
            </a:r>
            <a:r>
              <a:rPr lang="en-US" sz="2000" b="0" i="1" u="sng">
                <a:solidFill>
                  <a:srgbClr val="0A2345"/>
                </a:solidFill>
                <a:cs typeface="Arial"/>
              </a:rPr>
              <a:t>and</a:t>
            </a:r>
            <a:r>
              <a:rPr lang="en-US" sz="2000" b="0">
                <a:solidFill>
                  <a:srgbClr val="0A2345"/>
                </a:solidFill>
                <a:cs typeface="Arial"/>
              </a:rPr>
              <a:t> you </a:t>
            </a:r>
            <a:r>
              <a:rPr lang="en-US" sz="2000">
                <a:solidFill>
                  <a:srgbClr val="0A2345"/>
                </a:solidFill>
                <a:cs typeface="Arial"/>
              </a:rPr>
              <a:t>do not complete the 80 hours </a:t>
            </a:r>
            <a:r>
              <a:rPr lang="en-US" sz="2000" b="0">
                <a:solidFill>
                  <a:srgbClr val="0A2345"/>
                </a:solidFill>
                <a:cs typeface="Arial"/>
              </a:rPr>
              <a:t>required for work, school or volunteer activities each month, </a:t>
            </a:r>
            <a:r>
              <a:rPr lang="en-US" sz="2000">
                <a:solidFill>
                  <a:srgbClr val="0A2345"/>
                </a:solidFill>
                <a:cs typeface="Arial"/>
              </a:rPr>
              <a:t>you may lose</a:t>
            </a:r>
            <a:r>
              <a:rPr lang="en-US" sz="2000" b="0">
                <a:solidFill>
                  <a:srgbClr val="0A2345"/>
                </a:solidFill>
                <a:cs typeface="Arial"/>
              </a:rPr>
              <a:t> full health coverage through Medicaid.</a:t>
            </a:r>
          </a:p>
        </p:txBody>
      </p:sp>
      <p:cxnSp>
        <p:nvCxnSpPr>
          <p:cNvPr id="13" name="Straight Connector 12">
            <a:extLst>
              <a:ext uri="{FF2B5EF4-FFF2-40B4-BE49-F238E27FC236}">
                <a16:creationId xmlns:a16="http://schemas.microsoft.com/office/drawing/2014/main" id="{3F341747-A9BC-29A0-C425-7A7BC67F7016}"/>
              </a:ext>
              <a:ext uri="{C183D7F6-B498-43B3-948B-1728B52AA6E4}">
                <adec:decorative xmlns:adec="http://schemas.microsoft.com/office/drawing/2017/decorative" val="1"/>
              </a:ext>
            </a:extLst>
          </p:cNvPr>
          <p:cNvCxnSpPr/>
          <p:nvPr/>
        </p:nvCxnSpPr>
        <p:spPr>
          <a:xfrm>
            <a:off x="420624" y="2196821"/>
            <a:ext cx="7093359" cy="0"/>
          </a:xfrm>
          <a:prstGeom prst="line">
            <a:avLst/>
          </a:prstGeom>
          <a:ln w="19050">
            <a:solidFill>
              <a:srgbClr val="1495D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9109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1487B6-9201-23E3-383D-AFA410BB6103}"/>
              </a:ext>
            </a:extLst>
          </p:cNvPr>
          <p:cNvSpPr txBox="1">
            <a:spLocks noGrp="1"/>
          </p:cNvSpPr>
          <p:nvPr>
            <p:ph type="title" idx="4294967295"/>
          </p:nvPr>
        </p:nvSpPr>
        <p:spPr>
          <a:xfrm>
            <a:off x="655674" y="2657032"/>
            <a:ext cx="6743700"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bg1"/>
                </a:solidFill>
                <a:effectLst/>
                <a:uLnTx/>
                <a:uFillTx/>
                <a:latin typeface="+mn-lt"/>
                <a:ea typeface="+mn-ea"/>
                <a:cs typeface="+mn-cs"/>
              </a:rPr>
              <a:t>New Federal Rules for Retroactive Coverage</a:t>
            </a:r>
          </a:p>
        </p:txBody>
      </p:sp>
      <p:pic>
        <p:nvPicPr>
          <p:cNvPr id="6" name="Graphic 5">
            <a:extLst>
              <a:ext uri="{FF2B5EF4-FFF2-40B4-BE49-F238E27FC236}">
                <a16:creationId xmlns:a16="http://schemas.microsoft.com/office/drawing/2014/main" id="{DFBD6165-70F7-0178-6749-155A3261B15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753399" y="1414816"/>
            <a:ext cx="4598036" cy="4028367"/>
          </a:xfrm>
          <a:prstGeom prst="rect">
            <a:avLst/>
          </a:prstGeom>
        </p:spPr>
      </p:pic>
    </p:spTree>
    <p:extLst>
      <p:ext uri="{BB962C8B-B14F-4D97-AF65-F5344CB8AC3E}">
        <p14:creationId xmlns:p14="http://schemas.microsoft.com/office/powerpoint/2010/main" val="2743750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739DE-1354-FFE5-F364-42EB275E15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00C5990-A8C5-540F-B9C3-528E61509BAE}"/>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When does Medicaid coverage begin?</a:t>
            </a:r>
          </a:p>
        </p:txBody>
      </p:sp>
      <p:sp>
        <p:nvSpPr>
          <p:cNvPr id="6" name="Content Placeholder 5">
            <a:extLst>
              <a:ext uri="{FF2B5EF4-FFF2-40B4-BE49-F238E27FC236}">
                <a16:creationId xmlns:a16="http://schemas.microsoft.com/office/drawing/2014/main" id="{355D8B0A-DA0B-2615-F451-D4B8E76B1C23}"/>
              </a:ext>
            </a:extLst>
          </p:cNvPr>
          <p:cNvSpPr>
            <a:spLocks noGrp="1"/>
          </p:cNvSpPr>
          <p:nvPr>
            <p:ph sz="quarter" idx="10"/>
          </p:nvPr>
        </p:nvSpPr>
        <p:spPr>
          <a:xfrm>
            <a:off x="367980" y="1221985"/>
            <a:ext cx="10448703" cy="5275290"/>
          </a:xfrm>
        </p:spPr>
        <p:txBody>
          <a:bodyPr vert="horz" wrap="square" lIns="0" tIns="45720" rIns="0" bIns="45720" rtlCol="0" anchor="t">
            <a:spAutoFit/>
          </a:bodyPr>
          <a:lstStyle/>
          <a:p>
            <a:pPr marL="0" indent="0">
              <a:lnSpc>
                <a:spcPct val="109000"/>
              </a:lnSpc>
              <a:spcAft>
                <a:spcPts val="1200"/>
              </a:spcAft>
              <a:buNone/>
            </a:pPr>
            <a:r>
              <a:rPr lang="en-US" sz="1850" b="0">
                <a:solidFill>
                  <a:srgbClr val="0A2345"/>
                </a:solidFill>
                <a:cs typeface="Arial"/>
              </a:rPr>
              <a:t>The date Medicaid coverage begins depends on when you apply. Medicaid may be able to pay medical bills for care provided before you applied for Medicaid. This is called “retroactive coverage.” </a:t>
            </a:r>
          </a:p>
          <a:p>
            <a:pPr>
              <a:buNone/>
            </a:pPr>
            <a:r>
              <a:rPr lang="en-US" sz="1850" b="0">
                <a:solidFill>
                  <a:srgbClr val="0A2345"/>
                </a:solidFill>
                <a:ea typeface="+mn-lt"/>
                <a:cs typeface="+mn-lt"/>
              </a:rPr>
              <a:t>Beginning in 2027, Medicaid will cover eligible care you received up to 1 month before you applied.</a:t>
            </a:r>
            <a:endParaRPr lang="en-US">
              <a:ea typeface="+mn-lt"/>
              <a:cs typeface="+mn-lt"/>
            </a:endParaRPr>
          </a:p>
          <a:p>
            <a:pPr marL="0" indent="0">
              <a:lnSpc>
                <a:spcPct val="109000"/>
              </a:lnSpc>
              <a:spcAft>
                <a:spcPts val="300"/>
              </a:spcAft>
              <a:buNone/>
            </a:pPr>
            <a:endParaRPr lang="en-US" sz="1400" b="0">
              <a:solidFill>
                <a:srgbClr val="0A2345"/>
              </a:solidFill>
              <a:cs typeface="Arial"/>
            </a:endParaRPr>
          </a:p>
          <a:p>
            <a:pPr marL="457200">
              <a:lnSpc>
                <a:spcPct val="109000"/>
              </a:lnSpc>
              <a:spcAft>
                <a:spcPts val="300"/>
              </a:spcAft>
            </a:pPr>
            <a:r>
              <a:rPr lang="en-US" sz="1850">
                <a:solidFill>
                  <a:srgbClr val="0A2345"/>
                </a:solidFill>
                <a:cs typeface="Arial"/>
              </a:rPr>
              <a:t>Most adults ages 19 through 64 </a:t>
            </a:r>
            <a:r>
              <a:rPr lang="en-US" sz="1850">
                <a:solidFill>
                  <a:srgbClr val="0A2345"/>
                </a:solidFill>
                <a:ea typeface="+mn-lt"/>
                <a:cs typeface="+mn-lt"/>
              </a:rPr>
              <a:t>who do not have a disability:</a:t>
            </a:r>
            <a:r>
              <a:rPr lang="en-US" sz="1850" b="0">
                <a:solidFill>
                  <a:srgbClr val="0A2345"/>
                </a:solidFill>
                <a:ea typeface="+mn-lt"/>
                <a:cs typeface="+mn-lt"/>
              </a:rPr>
              <a:t> Starting January 1, 2027, Medicaid will cover up to 1 month of health care costs incurred before you submit your application.* This used to be 3 months.</a:t>
            </a:r>
            <a:endParaRPr lang="en-US" sz="1850" b="0">
              <a:solidFill>
                <a:srgbClr val="0A2345"/>
              </a:solidFill>
            </a:endParaRPr>
          </a:p>
          <a:p>
            <a:pPr marL="857250" lvl="1" indent="-285750">
              <a:lnSpc>
                <a:spcPct val="109000"/>
              </a:lnSpc>
              <a:spcAft>
                <a:spcPts val="1200"/>
              </a:spcAft>
              <a:buFont typeface="Courier New" panose="02070309020205020404" pitchFamily="49" charset="0"/>
              <a:buChar char="o"/>
            </a:pPr>
            <a:r>
              <a:rPr lang="en-US" sz="1850" b="0">
                <a:solidFill>
                  <a:srgbClr val="0A2345"/>
                </a:solidFill>
                <a:cs typeface="Arial"/>
              </a:rPr>
              <a:t>For example, if you apply in March 2027 and you are eligible, Medicaid can pay bills for covered services from February 2027. </a:t>
            </a:r>
            <a:endParaRPr lang="en-US" sz="1850" b="0">
              <a:solidFill>
                <a:srgbClr val="0A2345"/>
              </a:solidFill>
            </a:endParaRPr>
          </a:p>
          <a:p>
            <a:pPr marL="457200">
              <a:lnSpc>
                <a:spcPct val="109000"/>
              </a:lnSpc>
              <a:spcAft>
                <a:spcPts val="300"/>
              </a:spcAft>
            </a:pPr>
            <a:r>
              <a:rPr lang="en-US" sz="1850">
                <a:solidFill>
                  <a:srgbClr val="0A2345"/>
                </a:solidFill>
                <a:cs typeface="Arial"/>
              </a:rPr>
              <a:t>Children, adults </a:t>
            </a:r>
            <a:r>
              <a:rPr lang="en-US" sz="1850">
                <a:solidFill>
                  <a:srgbClr val="0A2345"/>
                </a:solidFill>
                <a:ea typeface="+mn-lt"/>
                <a:cs typeface="+mn-lt"/>
              </a:rPr>
              <a:t>65 and older, and people with a disability:</a:t>
            </a:r>
            <a:r>
              <a:rPr lang="en-US" sz="1850" b="0">
                <a:solidFill>
                  <a:srgbClr val="0A2345"/>
                </a:solidFill>
                <a:ea typeface="+mn-lt"/>
                <a:cs typeface="+mn-lt"/>
              </a:rPr>
              <a:t> Starting January 1, 2027, Medicaid will cover up to 2 months of health care costs incurred before you submit your application.* This used to be 3 months.</a:t>
            </a:r>
          </a:p>
          <a:p>
            <a:pPr marL="857250" lvl="1" indent="-285750">
              <a:lnSpc>
                <a:spcPct val="109000"/>
              </a:lnSpc>
              <a:spcAft>
                <a:spcPts val="1200"/>
              </a:spcAft>
              <a:buFont typeface="Courier New" panose="02070309020205020404" pitchFamily="49" charset="0"/>
              <a:buChar char="o"/>
            </a:pPr>
            <a:r>
              <a:rPr lang="en-US" sz="1850" b="0">
                <a:solidFill>
                  <a:srgbClr val="0A2345"/>
                </a:solidFill>
                <a:cs typeface="Arial"/>
              </a:rPr>
              <a:t>For example, if you apply in April 2027 and you are eligible, Medicaid can pay bills for covered services from February and March.</a:t>
            </a:r>
          </a:p>
          <a:p>
            <a:pPr marL="0" lvl="1" indent="0">
              <a:lnSpc>
                <a:spcPct val="109000"/>
              </a:lnSpc>
              <a:spcAft>
                <a:spcPts val="1200"/>
              </a:spcAft>
              <a:buNone/>
            </a:pPr>
            <a:r>
              <a:rPr lang="en-US" sz="1850" b="0">
                <a:solidFill>
                  <a:srgbClr val="0A2345"/>
                </a:solidFill>
              </a:rPr>
              <a:t>* </a:t>
            </a:r>
            <a:r>
              <a:rPr lang="en-US" sz="1850" b="0" i="1">
                <a:solidFill>
                  <a:srgbClr val="0A2345"/>
                </a:solidFill>
              </a:rPr>
              <a:t>If eligible for Medicaid that month.</a:t>
            </a:r>
          </a:p>
        </p:txBody>
      </p:sp>
    </p:spTree>
    <p:extLst>
      <p:ext uri="{BB962C8B-B14F-4D97-AF65-F5344CB8AC3E}">
        <p14:creationId xmlns:p14="http://schemas.microsoft.com/office/powerpoint/2010/main" val="637711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BBE1C4-36DD-3A3F-8E79-B521669E9C87}"/>
              </a:ext>
            </a:extLst>
          </p:cNvPr>
          <p:cNvSpPr>
            <a:spLocks noGrp="1"/>
          </p:cNvSpPr>
          <p:nvPr>
            <p:ph sz="quarter" idx="10"/>
          </p:nvPr>
        </p:nvSpPr>
        <p:spPr>
          <a:xfrm>
            <a:off x="353304" y="1199683"/>
            <a:ext cx="4276753" cy="2024272"/>
          </a:xfrm>
        </p:spPr>
        <p:txBody>
          <a:bodyPr vert="horz" wrap="square" lIns="0" tIns="45720" rIns="0" bIns="45720" rtlCol="0" anchor="t">
            <a:spAutoFit/>
          </a:bodyPr>
          <a:lstStyle/>
          <a:p>
            <a:pPr marL="0" indent="0">
              <a:spcAft>
                <a:spcPts val="600"/>
              </a:spcAft>
              <a:buNone/>
            </a:pPr>
            <a:r>
              <a:rPr lang="en-US" sz="2000" b="0">
                <a:solidFill>
                  <a:srgbClr val="0A2345"/>
                </a:solidFill>
                <a:cs typeface="Arial"/>
              </a:rPr>
              <a:t>Visit </a:t>
            </a:r>
            <a:r>
              <a:rPr lang="en-US" sz="2000">
                <a:solidFill>
                  <a:srgbClr val="0A2345"/>
                </a:solidFill>
                <a:cs typeface="Arial"/>
                <a:hlinkClick r:id="rId3">
                  <a:extLst>
                    <a:ext uri="{A12FA001-AC4F-418D-AE19-62706E023703}">
                      <ahyp:hlinkClr xmlns:ahyp="http://schemas.microsoft.com/office/drawing/2018/hyperlinkcolor" val="tx"/>
                    </a:ext>
                  </a:extLst>
                </a:hlinkClick>
              </a:rPr>
              <a:t>medicaid.nc.gov/changes</a:t>
            </a:r>
            <a:r>
              <a:rPr lang="en-US" sz="2000" b="0">
                <a:solidFill>
                  <a:srgbClr val="0A2345"/>
                </a:solidFill>
                <a:cs typeface="Arial"/>
              </a:rPr>
              <a:t>.</a:t>
            </a:r>
          </a:p>
          <a:p>
            <a:pPr marL="457200" indent="-223520">
              <a:lnSpc>
                <a:spcPct val="109000"/>
              </a:lnSpc>
              <a:spcBef>
                <a:spcPts val="600"/>
              </a:spcBef>
              <a:spcAft>
                <a:spcPts val="600"/>
              </a:spcAft>
            </a:pPr>
            <a:r>
              <a:rPr lang="en-US" sz="2000" b="0">
                <a:solidFill>
                  <a:srgbClr val="0A2345"/>
                </a:solidFill>
                <a:cs typeface="Arial"/>
              </a:rPr>
              <a:t>Available in English and Spanish (</a:t>
            </a:r>
            <a:r>
              <a:rPr lang="en-US" sz="2000">
                <a:solidFill>
                  <a:srgbClr val="0A2345"/>
                </a:solidFill>
                <a:cs typeface="Arial"/>
                <a:hlinkClick r:id="rId4">
                  <a:extLst>
                    <a:ext uri="{A12FA001-AC4F-418D-AE19-62706E023703}">
                      <ahyp:hlinkClr xmlns:ahyp="http://schemas.microsoft.com/office/drawing/2018/hyperlinkcolor" val="tx"/>
                    </a:ext>
                  </a:extLst>
                </a:hlinkClick>
              </a:rPr>
              <a:t>medicaid.nc.gov/cambios</a:t>
            </a:r>
            <a:r>
              <a:rPr lang="en-US" sz="2000" b="0">
                <a:solidFill>
                  <a:srgbClr val="0A2345"/>
                </a:solidFill>
                <a:cs typeface="Arial"/>
              </a:rPr>
              <a:t>)</a:t>
            </a:r>
            <a:endParaRPr lang="en-US" sz="2000" b="0">
              <a:solidFill>
                <a:srgbClr val="0A2345"/>
              </a:solidFill>
            </a:endParaRPr>
          </a:p>
          <a:p>
            <a:pPr marL="457200" indent="-223838">
              <a:lnSpc>
                <a:spcPct val="109000"/>
              </a:lnSpc>
              <a:spcBef>
                <a:spcPts val="600"/>
              </a:spcBef>
              <a:spcAft>
                <a:spcPts val="600"/>
              </a:spcAft>
            </a:pPr>
            <a:r>
              <a:rPr lang="en-US" sz="2000" b="0">
                <a:solidFill>
                  <a:srgbClr val="0A2345"/>
                </a:solidFill>
              </a:rPr>
              <a:t>Will be updated regularly with additional information</a:t>
            </a:r>
          </a:p>
        </p:txBody>
      </p:sp>
      <p:sp>
        <p:nvSpPr>
          <p:cNvPr id="5" name="TextBox 4">
            <a:extLst>
              <a:ext uri="{FF2B5EF4-FFF2-40B4-BE49-F238E27FC236}">
                <a16:creationId xmlns:a16="http://schemas.microsoft.com/office/drawing/2014/main" id="{72D2FED2-3C96-1953-C9DE-1EBF9C0A99FC}"/>
              </a:ext>
            </a:extLst>
          </p:cNvPr>
          <p:cNvSpPr txBox="1"/>
          <p:nvPr/>
        </p:nvSpPr>
        <p:spPr>
          <a:xfrm>
            <a:off x="353303" y="5155475"/>
            <a:ext cx="4796727" cy="673326"/>
          </a:xfrm>
          <a:prstGeom prst="rect">
            <a:avLst/>
          </a:prstGeom>
          <a:noFill/>
        </p:spPr>
        <p:txBody>
          <a:bodyPr wrap="square">
            <a:spAutoFit/>
          </a:bodyPr>
          <a:lstStyle/>
          <a:p>
            <a:pPr marL="0" marR="0">
              <a:lnSpc>
                <a:spcPct val="109000"/>
              </a:lnSpc>
              <a:buNone/>
            </a:pPr>
            <a:r>
              <a:rPr lang="en-US" i="1">
                <a:solidFill>
                  <a:srgbClr val="0A2345"/>
                </a:solidFill>
                <a:cs typeface="Arial" panose="020B0604020202020204" pitchFamily="34" charset="0"/>
              </a:rPr>
              <a:t>Note: </a:t>
            </a:r>
            <a:r>
              <a:rPr lang="en-US">
                <a:solidFill>
                  <a:srgbClr val="0A2345"/>
                </a:solidFill>
                <a:cs typeface="Arial" panose="020B0604020202020204" pitchFamily="34" charset="0"/>
              </a:rPr>
              <a:t>Information may change with the Centers for Medicare &amp; Medicaid final rule.</a:t>
            </a:r>
          </a:p>
        </p:txBody>
      </p:sp>
      <p:sp>
        <p:nvSpPr>
          <p:cNvPr id="6" name="Title 2">
            <a:extLst>
              <a:ext uri="{FF2B5EF4-FFF2-40B4-BE49-F238E27FC236}">
                <a16:creationId xmlns:a16="http://schemas.microsoft.com/office/drawing/2014/main" id="{22CE47E9-4CBA-FDFC-D7DE-D2CF0C24CC96}"/>
              </a:ext>
            </a:extLst>
          </p:cNvPr>
          <p:cNvSpPr txBox="1">
            <a:spLocks noGrp="1"/>
          </p:cNvSpPr>
          <p:nvPr>
            <p:ph type="title" idx="4294967295"/>
          </p:nvPr>
        </p:nvSpPr>
        <p:spPr>
          <a:xfrm>
            <a:off x="267232" y="347853"/>
            <a:ext cx="11418072" cy="5486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685800" rtl="0" eaLnBrk="1" latinLnBrk="0" hangingPunct="1">
              <a:lnSpc>
                <a:spcPct val="90000"/>
              </a:lnSpc>
              <a:spcBef>
                <a:spcPct val="0"/>
              </a:spcBef>
              <a:buNone/>
              <a:defRPr sz="2800" b="1" i="0" kern="1200" baseline="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marL="0" marR="0" lvl="0" indent="0" algn="l" defTabSz="685800" rtl="0" eaLnBrk="1" fontAlgn="auto" latinLnBrk="0" hangingPunct="1">
              <a:lnSpc>
                <a:spcPct val="90000"/>
              </a:lnSpc>
              <a:spcBef>
                <a:spcPct val="0"/>
              </a:spcBef>
              <a:spcAft>
                <a:spcPts val="0"/>
              </a:spcAft>
              <a:buClrTx/>
              <a:buSzTx/>
              <a:buFontTx/>
              <a:buNone/>
              <a:tabLst/>
              <a:defRPr/>
            </a:pPr>
            <a:r>
              <a:rPr kumimoji="0" lang="en-US" sz="2800" b="1" i="0" u="none" strike="noStrike" kern="1200" cap="none" spc="0" normalizeH="0" baseline="0" noProof="0">
                <a:ln>
                  <a:noFill/>
                </a:ln>
                <a:solidFill>
                  <a:schemeClr val="bg1"/>
                </a:solidFill>
                <a:effectLst/>
                <a:uLnTx/>
                <a:uFillTx/>
                <a:latin typeface="Arial" panose="020B0604020202020204" pitchFamily="34" charset="0"/>
                <a:ea typeface="Arial" panose="020B0604020202020204" pitchFamily="34" charset="0"/>
                <a:cs typeface="Arial" panose="020B0604020202020204" pitchFamily="34" charset="0"/>
              </a:rPr>
              <a:t>Additional Resources</a:t>
            </a:r>
          </a:p>
        </p:txBody>
      </p:sp>
      <p:pic>
        <p:nvPicPr>
          <p:cNvPr id="7" name="Picture 6">
            <a:extLst>
              <a:ext uri="{FF2B5EF4-FFF2-40B4-BE49-F238E27FC236}">
                <a16:creationId xmlns:a16="http://schemas.microsoft.com/office/drawing/2014/main" id="{301EE3B6-3EF0-BD53-1C1E-9A7406585C1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1359" y="1827720"/>
            <a:ext cx="6617337" cy="3202559"/>
          </a:xfrm>
          <a:prstGeom prst="rect">
            <a:avLst/>
          </a:prstGeom>
          <a:ln>
            <a:solidFill>
              <a:srgbClr val="0A2345"/>
            </a:solidFill>
          </a:ln>
        </p:spPr>
      </p:pic>
    </p:spTree>
    <p:extLst>
      <p:ext uri="{BB962C8B-B14F-4D97-AF65-F5344CB8AC3E}">
        <p14:creationId xmlns:p14="http://schemas.microsoft.com/office/powerpoint/2010/main" val="435287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6_Office Theme">
  <a:themeElements>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7_Office Theme">
  <a:themeElements>
    <a:clrScheme name="NC Brand PPT 04.23.15">
      <a:dk1>
        <a:sysClr val="windowText" lastClr="000000"/>
      </a:dk1>
      <a:lt1>
        <a:srgbClr val="FFFFFF"/>
      </a:lt1>
      <a:dk2>
        <a:srgbClr val="1F497D"/>
      </a:dk2>
      <a:lt2>
        <a:srgbClr val="EEECE1"/>
      </a:lt2>
      <a:accent1>
        <a:srgbClr val="7F9E3F"/>
      </a:accent1>
      <a:accent2>
        <a:srgbClr val="52849C"/>
      </a:accent2>
      <a:accent3>
        <a:srgbClr val="1F497D"/>
      </a:accent3>
      <a:accent4>
        <a:srgbClr val="71C9C5"/>
      </a:accent4>
      <a:accent5>
        <a:srgbClr val="6D2E75"/>
      </a:accent5>
      <a:accent6>
        <a:srgbClr val="F6D888"/>
      </a:accent6>
      <a:hlink>
        <a:srgbClr val="52849C"/>
      </a:hlink>
      <a:folHlink>
        <a:srgbClr val="52849C"/>
      </a:folHlink>
    </a:clrScheme>
    <a:fontScheme name="TNR/Arial">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D27D5B4D75C6349BA7C8A04754834A3" ma:contentTypeVersion="17" ma:contentTypeDescription="Create a new document." ma:contentTypeScope="" ma:versionID="9c4abb88382cf81481304b5c485d21d5">
  <xsd:schema xmlns:xsd="http://www.w3.org/2001/XMLSchema" xmlns:xs="http://www.w3.org/2001/XMLSchema" xmlns:p="http://schemas.microsoft.com/office/2006/metadata/properties" xmlns:ns2="fc913f6e-4680-41b5-a740-4749326fbbd9" xmlns:ns3="84b9caf8-ae5b-44cf-ac25-105a843376d7" targetNamespace="http://schemas.microsoft.com/office/2006/metadata/properties" ma:root="true" ma:fieldsID="46d6b76f8a31529be28567be0e7b9109" ns2:_="" ns3:_="">
    <xsd:import namespace="fc913f6e-4680-41b5-a740-4749326fbbd9"/>
    <xsd:import namespace="84b9caf8-ae5b-44cf-ac25-105a843376d7"/>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DateTaken" minOccurs="0"/>
                <xsd:element ref="ns3:MediaLengthInSeconds" minOccurs="0"/>
                <xsd:element ref="ns3:lcf76f155ced4ddcb4097134ff3c332f" minOccurs="0"/>
                <xsd:element ref="ns2:TaxCatchAll" minOccurs="0"/>
                <xsd:element ref="ns3:MediaServiceOCR" minOccurs="0"/>
                <xsd:element ref="ns3:MediaServiceGenerationTime" minOccurs="0"/>
                <xsd:element ref="ns3:MediaServiceEventHashCode" minOccurs="0"/>
                <xsd:element ref="ns3:MediaServiceSearchProperties" minOccurs="0"/>
                <xsd:element ref="ns3:UsedinToolkit" minOccurs="0"/>
                <xsd:element ref="ns3:MediaServiceBillingMetadata"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913f6e-4680-41b5-a740-4749326fbbd9"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7" nillable="true" ma:displayName="Taxonomy Catch All Column" ma:hidden="true" ma:list="{a27ccb00-3c0a-449b-b6e0-888d0fcac137}" ma:internalName="TaxCatchAll" ma:showField="CatchAllData" ma:web="fc913f6e-4680-41b5-a740-4749326fbbd9">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84b9caf8-ae5b-44cf-ac25-105a843376d7"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a2157d8-ccc1-4fc8-a2a4-3f8f6553454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UsedinToolkit" ma:index="22" nillable="true" ma:displayName="Used in Toolkit" ma:default="1" ma:format="Dropdown" ma:internalName="UsedinToolkit">
      <xsd:simpleType>
        <xsd:restriction base="dms:Boolean"/>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fc913f6e-4680-41b5-a740-4749326fbbd9" xsi:nil="true"/>
    <lcf76f155ced4ddcb4097134ff3c332f xmlns="84b9caf8-ae5b-44cf-ac25-105a843376d7">
      <Terms xmlns="http://schemas.microsoft.com/office/infopath/2007/PartnerControls"/>
    </lcf76f155ced4ddcb4097134ff3c332f>
    <UsedinToolkit xmlns="84b9caf8-ae5b-44cf-ac25-105a843376d7">true</UsedinToolkit>
  </documentManagement>
</p:properties>
</file>

<file path=customXml/itemProps1.xml><?xml version="1.0" encoding="utf-8"?>
<ds:datastoreItem xmlns:ds="http://schemas.openxmlformats.org/officeDocument/2006/customXml" ds:itemID="{A5EDCDC0-D2B3-442D-8C32-9EB945434301}">
  <ds:schemaRefs>
    <ds:schemaRef ds:uri="http://schemas.microsoft.com/sharepoint/v3/contenttype/forms"/>
  </ds:schemaRefs>
</ds:datastoreItem>
</file>

<file path=customXml/itemProps2.xml><?xml version="1.0" encoding="utf-8"?>
<ds:datastoreItem xmlns:ds="http://schemas.openxmlformats.org/officeDocument/2006/customXml" ds:itemID="{32EF761C-A0B0-4A47-B5CF-2AE4F84DB2B6}">
  <ds:schemaRefs>
    <ds:schemaRef ds:uri="84b9caf8-ae5b-44cf-ac25-105a843376d7"/>
    <ds:schemaRef ds:uri="fc913f6e-4680-41b5-a740-4749326fbbd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CCC4AEB-6C05-41DD-B3A3-8B04DD589026}">
  <ds:schemaRefs>
    <ds:schemaRef ds:uri="84b9caf8-ae5b-44cf-ac25-105a843376d7"/>
    <ds:schemaRef ds:uri="fc913f6e-4680-41b5-a740-4749326fbbd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NCMT-Presentation-Template-20200814</Template>
  <TotalTime>1</TotalTime>
  <Words>2442</Words>
  <Application>Microsoft Office PowerPoint</Application>
  <PresentationFormat>Widescreen</PresentationFormat>
  <Paragraphs>156</Paragraphs>
  <Slides>23</Slides>
  <Notes>20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23</vt:i4>
      </vt:variant>
    </vt:vector>
  </HeadingPairs>
  <TitlesOfParts>
    <vt:vector size="30" baseType="lpstr">
      <vt:lpstr>Arial</vt:lpstr>
      <vt:lpstr>Calibri</vt:lpstr>
      <vt:lpstr>Courier New</vt:lpstr>
      <vt:lpstr>Franklin Gothic Demi Cond</vt:lpstr>
      <vt:lpstr>Franklin Gothic Medium</vt:lpstr>
      <vt:lpstr>6_Office Theme</vt:lpstr>
      <vt:lpstr>7_Office Theme</vt:lpstr>
      <vt:lpstr>NC Medicaid  H.R. 1 Overview</vt:lpstr>
      <vt:lpstr>Medicaid strengthens North Carolina</vt:lpstr>
      <vt:lpstr>Federal law is changing who can get Medicaid health coverage</vt:lpstr>
      <vt:lpstr>Our commitment to you</vt:lpstr>
      <vt:lpstr>New Federal Rules for Non-citizens</vt:lpstr>
      <vt:lpstr>Non-citizens are the first impacted</vt:lpstr>
      <vt:lpstr>What does it mean if you are no longer eligible for Medicaid?</vt:lpstr>
      <vt:lpstr>What can you do if you lose Medicaid?</vt:lpstr>
      <vt:lpstr>New Federal Requirements for Most Adults Ages  19 through 64</vt:lpstr>
      <vt:lpstr>Many adults will have new requirements</vt:lpstr>
      <vt:lpstr>Exceptions</vt:lpstr>
      <vt:lpstr>Exclusions</vt:lpstr>
      <vt:lpstr>Exclusions Continued</vt:lpstr>
      <vt:lpstr>Work and Community Engagement Requirements</vt:lpstr>
      <vt:lpstr>What counts as work?</vt:lpstr>
      <vt:lpstr>What counts as volunteering?</vt:lpstr>
      <vt:lpstr>How many hours do I need to work or take part in an approved activity?</vt:lpstr>
      <vt:lpstr>You will need to renew your Medicaid more often</vt:lpstr>
      <vt:lpstr>What do you need to do?</vt:lpstr>
      <vt:lpstr>Keep your coverage</vt:lpstr>
      <vt:lpstr>New Federal Rules for Retroactive Coverage</vt:lpstr>
      <vt:lpstr>When does Medicaid coverage begin?</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 Medicaid PowerPoint Template Wide Screen General</dc:title>
  <dc:creator>Batton, Kathy</dc:creator>
  <cp:lastModifiedBy>Batton, Kathleen</cp:lastModifiedBy>
  <cp:revision>2</cp:revision>
  <cp:lastPrinted>2018-03-22T13:26:44Z</cp:lastPrinted>
  <dcterms:created xsi:type="dcterms:W3CDTF">2020-12-31T13:57:59Z</dcterms:created>
  <dcterms:modified xsi:type="dcterms:W3CDTF">2026-09-15T18:34:12Z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0x0101002D27D5B4D75C6349BA7C8A04754834A3</vt:lpwstr>
  </property>
  <property fmtid="{D5CDD505-2E9C-101B-9397-08002B2CF9AE}" pid="3" name="MediaServiceImageTags">
    <vt:lpwstr/>
  </property>
  <property fmtid="{D5CDD505-2E9C-101B-9397-08002B2CF9AE}" pid="4" name="MSIP_Label_e571fd88-560f-4084-9cb7-508affb0fddd_Enabled">
    <vt:lpwstr>true</vt:lpwstr>
  </property>
  <property fmtid="{D5CDD505-2E9C-101B-9397-08002B2CF9AE}" pid="5" name="MSIP_Label_e571fd88-560f-4084-9cb7-508affb0fddd_SetDate">
    <vt:lpwstr>2026-06-02T15:39:15Z</vt:lpwstr>
  </property>
  <property fmtid="{D5CDD505-2E9C-101B-9397-08002B2CF9AE}" pid="6" name="MSIP_Label_e571fd88-560f-4084-9cb7-508affb0fddd_Method">
    <vt:lpwstr>Standard</vt:lpwstr>
  </property>
  <property fmtid="{D5CDD505-2E9C-101B-9397-08002B2CF9AE}" pid="7" name="MSIP_Label_e571fd88-560f-4084-9cb7-508affb0fddd_Name">
    <vt:lpwstr>Public 🌐</vt:lpwstr>
  </property>
  <property fmtid="{D5CDD505-2E9C-101B-9397-08002B2CF9AE}" pid="8" name="MSIP_Label_e571fd88-560f-4084-9cb7-508affb0fddd_SiteId">
    <vt:lpwstr>bfdc8655-8252-40a1-bcb6-80c2945e198e</vt:lpwstr>
  </property>
  <property fmtid="{D5CDD505-2E9C-101B-9397-08002B2CF9AE}" pid="9" name="MSIP_Label_e571fd88-560f-4084-9cb7-508affb0fddd_ActionId">
    <vt:lpwstr>bb79ec88-ef7b-467a-bd23-242d4699f206</vt:lpwstr>
  </property>
  <property fmtid="{D5CDD505-2E9C-101B-9397-08002B2CF9AE}" pid="10" name="MSIP_Label_e571fd88-560f-4084-9cb7-508affb0fddd_ContentBits">
    <vt:lpwstr>0</vt:lpwstr>
  </property>
  <property fmtid="{D5CDD505-2E9C-101B-9397-08002B2CF9AE}" pid="11" name="MSIP_Label_e571fd88-560f-4084-9cb7-508affb0fddd_Tag">
    <vt:lpwstr>50, 3, 0, 1</vt:lpwstr>
  </property>
</Properties>
</file>