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55" r:id="rId4"/>
    <p:sldMasterId id="2147483660" r:id="rId5"/>
    <p:sldMasterId id="2147483753" r:id="rId6"/>
    <p:sldMasterId id="2147484184" r:id="rId7"/>
    <p:sldMasterId id="2147484198" r:id="rId8"/>
    <p:sldMasterId id="2147484216" r:id="rId9"/>
    <p:sldMasterId id="2147484229" r:id="rId10"/>
  </p:sldMasterIdLst>
  <p:notesMasterIdLst>
    <p:notesMasterId r:id="rId31"/>
  </p:notesMasterIdLst>
  <p:sldIdLst>
    <p:sldId id="2147479075" r:id="rId11"/>
    <p:sldId id="2147479012" r:id="rId12"/>
    <p:sldId id="2147479120" r:id="rId13"/>
    <p:sldId id="2147479115" r:id="rId14"/>
    <p:sldId id="258" r:id="rId15"/>
    <p:sldId id="2147376862" r:id="rId16"/>
    <p:sldId id="2147479010" r:id="rId17"/>
    <p:sldId id="2147483603" r:id="rId18"/>
    <p:sldId id="2147478667" r:id="rId19"/>
    <p:sldId id="2147483604" r:id="rId20"/>
    <p:sldId id="256" r:id="rId21"/>
    <p:sldId id="2147483605" r:id="rId22"/>
    <p:sldId id="2147479011" r:id="rId23"/>
    <p:sldId id="2147478770" r:id="rId24"/>
    <p:sldId id="2147479013" r:id="rId25"/>
    <p:sldId id="2147479014" r:id="rId26"/>
    <p:sldId id="2147479015" r:id="rId27"/>
    <p:sldId id="2147479016" r:id="rId28"/>
    <p:sldId id="2147479017" r:id="rId29"/>
    <p:sldId id="214747901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0F85418-711B-45CD-87A6-EC30F848389A}">
          <p14:sldIdLst>
            <p14:sldId id="2147479075"/>
            <p14:sldId id="2147479012"/>
            <p14:sldId id="2147479120"/>
            <p14:sldId id="2147479115"/>
            <p14:sldId id="258"/>
            <p14:sldId id="2147376862"/>
            <p14:sldId id="2147479010"/>
            <p14:sldId id="2147483603"/>
            <p14:sldId id="2147478667"/>
            <p14:sldId id="2147483604"/>
            <p14:sldId id="256"/>
            <p14:sldId id="2147483605"/>
            <p14:sldId id="2147479011"/>
            <p14:sldId id="2147478770"/>
            <p14:sldId id="2147479013"/>
            <p14:sldId id="2147479014"/>
            <p14:sldId id="2147479015"/>
            <p14:sldId id="2147479016"/>
            <p14:sldId id="2147479017"/>
            <p14:sldId id="2147479018"/>
          </p14:sldIdLst>
        </p14:section>
        <p14:section name="Ann Marie" id="{24F700F2-7A6C-4C28-8470-0CE283089476}">
          <p14:sldIdLst/>
        </p14:section>
        <p14:section name="Tina" id="{8F44943C-9363-4BAF-B09B-8534294EFE21}">
          <p14:sldIdLst/>
        </p14:section>
        <p14:section name="Kelly" id="{803437EC-F3CF-4D1D-8070-590D74F3497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6A4DA1C-087F-4DC9-0A1D-BAC7B2F0410F}" name="Barrett, Tina L" initials="BL" userId="S::tina.l.barrett@dhhs.nc.gov::4432046f-07b9-4b4e-9963-35fb7dcc3833" providerId="AD"/>
  <p188:author id="{054F7A29-B4C7-E4F1-19BC-2E674CFA69CF}" name="Visconti, Katherine" initials="VK" userId="S::katherine.visconti@dhhs.nc.gov::191776c4-5fa7-4444-b9e9-b7deeae93e0a" providerId="AD"/>
  <p188:author id="{AE157758-5138-0354-037D-E15B464E2167}" name="Glass, Austin E" initials="AG" userId="S::Austin.Glass_ACN@dhhs.nc.gov::f53f877b-588a-476b-8131-7001180ebbed" providerId="AD"/>
  <p188:author id="{B4ECBC6E-3F39-65CD-2E4D-F8868F21FF42}" name="Reynolds, Dina" initials="RD" userId="S::dina.reynolds@dhhs.nc.gov::9a674d50-9e89-45e7-9cff-4b8872644dba" providerId="AD"/>
  <p188:author id="{2F81A171-074B-9DD3-E6A3-CEDD35153EB9}" name="Visconti, Katherine" initials="VK" userId="S::Katherine.Visconti@dhhs.nc.gov::191776c4-5fa7-4444-b9e9-b7deeae93e0a" providerId="AD"/>
  <p188:author id="{29D00D78-E757-5AAC-5746-6BCE00850C68}" name="Webb, Ann Marie" initials="WM" userId="S::annmarie.webb@dhhs.nc.gov::be9f0fb0-0491-4c5e-bc8f-93e6e2a4a2a6" providerId="AD"/>
  <p188:author id="{E130809E-EF03-1288-1B46-5AD0A9DB9745}" name="Wadhwani, Anna V" initials="WAV" userId="S::anna.v.wadhwani@dhhs.nc.gov::28fda3d3-ab3c-406f-835e-1e4c4598c1fd" providerId="AD"/>
  <p188:author id="{1EE104A7-EAB5-4B47-D0CF-AA6734DFBB1C}" name="McCook, Rachel" initials="MR" userId="S::Rachel.McCook@dhhs.nc.gov::294863d0-9c89-44d1-b9b2-4e7f1c7ae9e9" providerId="AD"/>
  <p188:author id="{E540D8B3-2531-0E2F-3560-BB9A8A488557}" name="Greenspun, Iris" initials="GI" userId="S::iris.greenspun@dhhs.nc.gov::633e7056-f6da-4404-b522-8f8d025d4f4c" providerId="AD"/>
  <p188:author id="{CEFF7FBB-F50B-54F6-ECD5-CE6C0A11D68D}" name="McCook, Rachel" initials="MR" userId="S::rachel.mccook@dhhs.nc.gov::294863d0-9c89-44d1-b9b2-4e7f1c7ae9e9" providerId="AD"/>
  <p188:author id="{BA398AC7-22D6-57C1-629A-0BD6DD0BD88D}" name="Crosbie, Kelly M" initials="CM" userId="S::kelly.crosbie@dhhs.nc.gov::2bd84adc-f031-4e18-9c12-8d5d4075eccd" providerId="AD"/>
  <p188:author id="{145E46E9-ACD9-3485-6276-09C43741653F}" name="Burns, Victoria" initials="BV" userId="S::victoria.burns@dhhs.nc.gov::e12873be-dae0-4238-99f2-b206d8eaf839" providerId="AD"/>
  <p188:author id="{35BE08FB-8BEF-AA12-7C36-0384777C130A}" name="Bennett, Brianna" initials="BB" userId="S::brianna.bennett@dhhs.nc.gov::f8d7f886-b8a9-4765-ad8a-6bee471e4c69" providerId="AD"/>
  <p188:author id="{6C00C5FB-9065-C22A-3EF8-C04D88BE42FD}" name="deLagarde, Latoya" initials="dL" userId="S::latoya.delagarde@dhhs.nc.gov::6709b812-0528-4d71-b37d-7689a388b39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C7CF"/>
    <a:srgbClr val="442D66"/>
    <a:srgbClr val="248D6C"/>
    <a:srgbClr val="EDDDD0"/>
    <a:srgbClr val="1867BE"/>
    <a:srgbClr val="4785BF"/>
    <a:srgbClr val="4AB3E0"/>
    <a:srgbClr val="495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FAF71-9951-4F0C-ACCC-3B8FE5BB136B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051AE-F991-42F5-9A6D-09DB94DAE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5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URS - UNIFIED REPORTING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1D925-D85E-4EFA-AABC-3A6E0DF1A1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15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CC7D24-0DC9-4E9C-89C0-35D79A09D3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4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31E4C5-B054-42BB-8F38-F3F4648CA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114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URS - UNIFIED REPORTING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1D925-D85E-4EFA-AABC-3A6E0DF1A1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71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C7D24-0DC9-4E9C-89C0-35D79A09D3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43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6.jpe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Relationship Id="rId4" Type="http://schemas.openxmlformats.org/officeDocument/2006/relationships/image" Target="../media/image20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8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666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Photo header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7245" y="658368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9" y="2067910"/>
            <a:ext cx="2689348" cy="1990847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6" y="2051009"/>
            <a:ext cx="7732895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17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32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48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63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Document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6" y="4071833"/>
            <a:ext cx="7732895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DHHS Section or Health Plan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6" y="5020585"/>
            <a:ext cx="7732895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FD344B-6B01-554D-8ED2-3BB8677B5CA3}"/>
              </a:ext>
            </a:extLst>
          </p:cNvPr>
          <p:cNvSpPr/>
          <p:nvPr userDrawn="1"/>
        </p:nvSpPr>
        <p:spPr>
          <a:xfrm>
            <a:off x="0" y="-2388"/>
            <a:ext cx="12192000" cy="166790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5F9543-F264-E749-BE41-F4DED20160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" y="230734"/>
            <a:ext cx="2433261" cy="1216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FB28BE-95CF-A648-9958-233FA3E2FD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r="7450"/>
          <a:stretch/>
        </p:blipFill>
        <p:spPr>
          <a:xfrm>
            <a:off x="2511648" y="230102"/>
            <a:ext cx="2433261" cy="12166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6632A4-6418-EB46-8B31-F39C39E1D0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1" y="230102"/>
            <a:ext cx="2157071" cy="1217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ACDB17-9B72-2747-AC8F-8FD41A1443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16" y="231327"/>
            <a:ext cx="2431536" cy="1215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64052B-33F9-6041-8EFF-89AD41BE98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633" y="231327"/>
            <a:ext cx="2431500" cy="12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766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20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700" b="1" i="0" baseline="0">
              <a:latin typeface="Calibri"/>
              <a:ea typeface="+mj-ea"/>
              <a:cs typeface="Times New Roman"/>
              <a:sym typeface="Calibri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5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592638"/>
          </a:xfrm>
        </p:spPr>
        <p:txBody>
          <a:bodyPr>
            <a:noAutofit/>
          </a:bodyPr>
          <a:lstStyle>
            <a:lvl1pPr marL="171446" indent="-171446">
              <a:lnSpc>
                <a:spcPct val="100000"/>
              </a:lnSpc>
              <a:spcBef>
                <a:spcPts val="900"/>
              </a:spcBef>
              <a:defRPr sz="2100">
                <a:latin typeface="+mn-lt"/>
              </a:defRPr>
            </a:lvl1pPr>
            <a:lvl2pPr marL="432186" indent="-175018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>
                <a:latin typeface="+mn-lt"/>
              </a:defRPr>
            </a:lvl2pPr>
            <a:lvl3pPr marL="729836" indent="-171446">
              <a:lnSpc>
                <a:spcPct val="100000"/>
              </a:lnSpc>
              <a:defRPr sz="1500">
                <a:latin typeface="+mn-lt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7" y="6243108"/>
            <a:ext cx="10656007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aseline="0">
                <a:latin typeface="+mn-lt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3"/>
          </p:nvPr>
        </p:nvSpPr>
        <p:spPr>
          <a:xfrm>
            <a:off x="694976" y="6573308"/>
            <a:ext cx="10243961" cy="284692"/>
          </a:xfrm>
        </p:spPr>
        <p:txBody>
          <a:bodyPr/>
          <a:lstStyle>
            <a:lvl1pPr algn="l">
              <a:defRPr sz="75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1" y="6573308"/>
            <a:ext cx="752131" cy="284692"/>
          </a:xfrm>
        </p:spPr>
        <p:txBody>
          <a:bodyPr/>
          <a:lstStyle>
            <a:lvl1pPr>
              <a:defRPr sz="75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99164" y="624054"/>
            <a:ext cx="10457689" cy="548640"/>
          </a:xfrm>
        </p:spPr>
        <p:txBody>
          <a:bodyPr anchor="t">
            <a:noAutofit/>
          </a:bodyPr>
          <a:lstStyle>
            <a:lvl1pPr algn="l">
              <a:defRPr sz="2700" b="1" i="0" baseline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12"/>
          <p:cNvSpPr>
            <a:spLocks noChangeShapeType="1"/>
          </p:cNvSpPr>
          <p:nvPr userDrawn="1"/>
        </p:nvSpPr>
        <p:spPr bwMode="auto">
          <a:xfrm>
            <a:off x="0" y="1184101"/>
            <a:ext cx="12192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72496" tIns="36248" rIns="72496" bIns="36248"/>
          <a:lstStyle/>
          <a:p>
            <a:pPr>
              <a:defRPr/>
            </a:pPr>
            <a:endParaRPr lang="en-US" sz="135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4628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5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3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48" indent="-233357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14" indent="-228594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9" y="624310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5650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820850"/>
            <a:ext cx="11418072" cy="4142629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02867" y="6155643"/>
            <a:ext cx="10765320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118076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7D035-A540-114E-A9D3-7E6D5D45E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644"/>
          <a:stretch/>
        </p:blipFill>
        <p:spPr>
          <a:xfrm>
            <a:off x="0" y="0"/>
            <a:ext cx="12192000" cy="11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660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Photo header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7245" y="658368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7" y="2051009"/>
            <a:ext cx="7732895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n-US" dirty="0">
                <a:latin typeface="+mn-lt"/>
              </a:defRPr>
            </a:lvl1pPr>
            <a:lvl2pPr marL="342899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799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697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596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Document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7" y="4071833"/>
            <a:ext cx="7732895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>
                <a:latin typeface="+mn-lt"/>
              </a:defRPr>
            </a:lvl1pPr>
          </a:lstStyle>
          <a:p>
            <a:pPr lvl="0"/>
            <a:r>
              <a:rPr lang="en-US"/>
              <a:t>Click to Add Presenter Name and DHHS Section or Health Plan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7" y="5020585"/>
            <a:ext cx="7732895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dirty="0"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FD344B-6B01-554D-8ED2-3BB8677B5CA3}"/>
              </a:ext>
            </a:extLst>
          </p:cNvPr>
          <p:cNvSpPr/>
          <p:nvPr/>
        </p:nvSpPr>
        <p:spPr>
          <a:xfrm>
            <a:off x="0" y="4"/>
            <a:ext cx="12192000" cy="166790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5F9543-F264-E749-BE41-F4DED2016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" y="230738"/>
            <a:ext cx="2433261" cy="1216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FB28BE-95CF-A648-9958-233FA3E2FD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r="7450"/>
          <a:stretch/>
        </p:blipFill>
        <p:spPr>
          <a:xfrm>
            <a:off x="2511648" y="230105"/>
            <a:ext cx="2433261" cy="12166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6632A4-6418-EB46-8B31-F39C39E1D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3" y="230105"/>
            <a:ext cx="2157071" cy="1217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ACDB17-9B72-2747-AC8F-8FD41A144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15" y="231327"/>
            <a:ext cx="2431536" cy="1215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64052B-33F9-6041-8EFF-89AD41BE98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635" y="231327"/>
            <a:ext cx="2431500" cy="1215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2B8798-D91F-4C01-8CAB-C199B454E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56" y="2007983"/>
            <a:ext cx="2226201" cy="2188037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995883DD-6D83-4C3C-B5F6-84573B05D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064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7" y="2051009"/>
            <a:ext cx="7732895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899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799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697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596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Document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7" y="4071833"/>
            <a:ext cx="7732895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DHHS Section or Health Plan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7" y="5020585"/>
            <a:ext cx="7732895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860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F0A121-D459-4D80-8F94-32F46D2CB655}"/>
              </a:ext>
            </a:extLst>
          </p:cNvPr>
          <p:cNvSpPr/>
          <p:nvPr/>
        </p:nvSpPr>
        <p:spPr>
          <a:xfrm>
            <a:off x="0" y="6579046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357372-9CC4-4AEA-BC6A-250337DB5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56" y="2007983"/>
            <a:ext cx="2226201" cy="218803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7D9CD91-E682-4D08-924B-63F966E8C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2539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08" y="2061994"/>
            <a:ext cx="2024149" cy="19992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860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1" y="2051009"/>
            <a:ext cx="7812184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899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799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697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596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Document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1" y="4071833"/>
            <a:ext cx="7812184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DHHS Section or Health Plan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1" y="5020585"/>
            <a:ext cx="7812184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448613-57BD-4C6A-8F2C-617CAD0CC460}"/>
              </a:ext>
            </a:extLst>
          </p:cNvPr>
          <p:cNvSpPr/>
          <p:nvPr/>
        </p:nvSpPr>
        <p:spPr>
          <a:xfrm>
            <a:off x="0" y="6579046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F72E630-D502-41C6-ACFE-D8726204E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310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457200"/>
            <a:ext cx="11216640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869"/>
            <a:ext cx="12192000" cy="28999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87680" y="1097280"/>
            <a:ext cx="11216640" cy="51206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2" indent="-23336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Franklin Gothic Medium" panose="020B0603020102020204" pitchFamily="34" charset="0"/>
              <a:buChar char="−"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6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5FDB09-B124-42AB-A627-3DE4D227D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altLang="en-US"/>
              <a:t>2022 Manatt Health Retreat Report | Manatt, Phelps &amp; Phillips, LLP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37CB2DC-C5A4-4874-9593-EDD4A05FF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8628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457200"/>
            <a:ext cx="11216640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865"/>
            <a:ext cx="12192000" cy="28999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ED89FFB-6BE0-4B19-8FE0-9107298CD6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77" y="1371600"/>
            <a:ext cx="11216640" cy="365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/>
              <a:t>Click to add table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F70FD6-9657-4D04-9A35-CC1D8E0E88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US" altLang="en-US"/>
              <a:t>2022 Manatt Health Retreat Report | Manatt, Phelps &amp; Phillips, LLP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AAA61CE-3F88-48E8-AC43-C17341D8F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501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Bullets&amp;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457200"/>
            <a:ext cx="11216640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869"/>
            <a:ext cx="12192000" cy="28958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87680" y="1096977"/>
            <a:ext cx="11216640" cy="1212895"/>
          </a:xfrm>
          <a:prstGeom prst="rect">
            <a:avLst/>
          </a:prstGeom>
        </p:spPr>
        <p:txBody>
          <a:bodyPr>
            <a:noAutofit/>
          </a:bodyPr>
          <a:lstStyle>
            <a:lvl1pPr marL="169862" indent="-16986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2" indent="-233362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−"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44536" indent="0">
              <a:lnSpc>
                <a:spcPct val="100000"/>
              </a:lnSpc>
              <a:spcBef>
                <a:spcPts val="0"/>
              </a:spcBef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87680" y="2400991"/>
            <a:ext cx="11216640" cy="38505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BDFE3A-AF2F-4A76-BF82-F1C7E249DA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altLang="en-US"/>
              <a:t>2022 Manatt Health Retreat Report | Manatt, Phelps &amp; Phillips, LLP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574F12C-DEBE-49EE-9473-ADB914C6D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6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377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Tabl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457200"/>
            <a:ext cx="11216640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860"/>
            <a:ext cx="12192000" cy="2755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87680" y="1097280"/>
            <a:ext cx="11216640" cy="5120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31C3E-366B-484A-B29B-45796A448BC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altLang="en-US"/>
              <a:t>2022 Manatt Health Retreat Report | Manatt, Phelps &amp; Phillips, LLP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13A521F-9157-47D1-BFE3-0165FA00B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738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-Char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457200"/>
            <a:ext cx="11216640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865"/>
            <a:ext cx="12192000" cy="2840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85425" y="1645920"/>
            <a:ext cx="5486400" cy="4663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20176" y="1645920"/>
            <a:ext cx="5484144" cy="4663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7680" y="1116330"/>
            <a:ext cx="54864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0176" y="1116330"/>
            <a:ext cx="5484144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2C1B9-7F0F-4195-AEB8-680B941E196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US" altLang="en-US"/>
              <a:t>2022 Manatt Health Retreat Report | Manatt, Phelps &amp; Phillips, LLP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6F6E8158-0173-41EC-9223-A90E9A073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883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87680" y="1645920"/>
            <a:ext cx="5486400" cy="457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48" indent="-171450">
              <a:buFont typeface="Franklin Gothic Medium Cond" panose="020B0606030402020204" pitchFamily="34" charset="0"/>
              <a:buChar char="–"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457200"/>
            <a:ext cx="11216640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869"/>
            <a:ext cx="12192000" cy="29846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85425" y="6251575"/>
            <a:ext cx="11216640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5425" y="1097280"/>
            <a:ext cx="54864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0176" y="1097280"/>
            <a:ext cx="54864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20176" y="1645920"/>
            <a:ext cx="5486400" cy="457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48" indent="-171450">
              <a:buFont typeface="Franklin Gothic Medium Cond" panose="020B0606030402020204" pitchFamily="34" charset="0"/>
              <a:buChar char="–"/>
              <a:defRPr sz="16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AF985E-41BD-46B1-9B83-D44C6FB35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3799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 &amp; Bottom Ru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5"/>
            <a:ext cx="12192000" cy="3094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D21452-C903-4772-9E99-8733C830B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 altLang="en-US"/>
              <a:t>2022 Manatt Health Retreat Report | Manatt, Phelps &amp; Phillips, LLP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C00C151-644A-48FF-B84B-FBBB366C4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884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51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592638"/>
          </a:xfrm>
        </p:spPr>
        <p:txBody>
          <a:bodyPr>
            <a:noAutofit/>
          </a:bodyPr>
          <a:lstStyle>
            <a:lvl1pPr marL="171446" indent="-171446">
              <a:lnSpc>
                <a:spcPct val="100000"/>
              </a:lnSpc>
              <a:spcBef>
                <a:spcPts val="900"/>
              </a:spcBef>
              <a:defRPr lang="en-US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 marL="432187" indent="-175018">
              <a:lnSpc>
                <a:spcPct val="100000"/>
              </a:lnSpc>
              <a:buFont typeface="Franklin Gothic Medium" panose="020B0603020102020204" pitchFamily="34" charset="0"/>
              <a:buChar char="−"/>
              <a:defRPr lang="en-US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729836" indent="-171446">
              <a:lnSpc>
                <a:spcPct val="100000"/>
              </a:lnSpc>
              <a:defRPr lang="en-US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" y="624054"/>
            <a:ext cx="12191999" cy="548640"/>
          </a:xfrm>
        </p:spPr>
        <p:txBody>
          <a:bodyPr anchor="t">
            <a:noAutofit/>
          </a:bodyPr>
          <a:lstStyle>
            <a:lvl1pPr algn="l">
              <a:defRPr lang="en-US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1184101"/>
            <a:ext cx="12192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72496" tIns="36248" rIns="72496" bIns="36248"/>
          <a:lstStyle/>
          <a:p>
            <a:pPr>
              <a:defRPr/>
            </a:pPr>
            <a:endParaRPr lang="en-US" sz="135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F1268F-F477-416B-B778-DD4A841A4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altLang="en-US"/>
              <a:t>2022 Manatt Health Retreat Report | Manatt, Phelps &amp; Phillips, LLP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6FA2C15F-F562-400E-ADA4-7237BD27F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129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2022 Manatt Health Retreat Report | Manatt, Phelps &amp; Phillips, LLP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0C17246-0604-483E-82AC-A6549DC7B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711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Photo header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7" y="2067911"/>
            <a:ext cx="2689348" cy="199084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07418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6" y="2051009"/>
            <a:ext cx="7699023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891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783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674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566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6" y="4071833"/>
            <a:ext cx="7699023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6" y="5020585"/>
            <a:ext cx="7699023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FD344B-6B01-554D-8ED2-3BB8677B5CA3}"/>
              </a:ext>
            </a:extLst>
          </p:cNvPr>
          <p:cNvSpPr/>
          <p:nvPr userDrawn="1"/>
        </p:nvSpPr>
        <p:spPr>
          <a:xfrm>
            <a:off x="0" y="-2388"/>
            <a:ext cx="12192000" cy="166790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5F9543-F264-E749-BE41-F4DED20160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" y="230736"/>
            <a:ext cx="2433261" cy="1216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FB28BE-95CF-A648-9958-233FA3E2FD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83" y="232225"/>
            <a:ext cx="2427068" cy="12136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6632A4-6418-EB46-8B31-F39C39E1D0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1" y="230103"/>
            <a:ext cx="2157071" cy="1217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ACDB17-9B72-2747-AC8F-8FD41A1443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15" y="231327"/>
            <a:ext cx="2431536" cy="1215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64052B-33F9-6041-8EFF-89AD41BE98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631" y="231327"/>
            <a:ext cx="2431500" cy="12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89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7" y="2067911"/>
            <a:ext cx="2689348" cy="199084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07418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6" y="2051009"/>
            <a:ext cx="7699023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891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783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674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566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6" y="4071833"/>
            <a:ext cx="7699023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6" y="5020585"/>
            <a:ext cx="7699023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3860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7906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9" y="2061992"/>
            <a:ext cx="2698311" cy="199887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60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607418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6" y="2051009"/>
            <a:ext cx="7699023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891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783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674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566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6" y="4071833"/>
            <a:ext cx="7699023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6" y="5020585"/>
            <a:ext cx="7699023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5901904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4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3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48" indent="-233357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14" indent="-228594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902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Ch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62"/>
            <a:ext cx="12192000" cy="2762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b="1" i="0"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57200"/>
            <a:ext cx="10624397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53440" y="1097280"/>
            <a:ext cx="10526184" cy="4902890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11074401" y="6603788"/>
            <a:ext cx="752131" cy="284692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048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&amp;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4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335576"/>
            <a:ext cx="10517717" cy="1212895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spcBef>
                <a:spcPts val="0"/>
              </a:spcBef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48" indent="-233357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−"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14" indent="-228594">
              <a:lnSpc>
                <a:spcPct val="100000"/>
              </a:lnSpc>
              <a:spcBef>
                <a:spcPts val="0"/>
              </a:spcBef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7" y="6251575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3" y="2548467"/>
            <a:ext cx="10526184" cy="36942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3670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abl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4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9915" y="624945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3" y="1335573"/>
            <a:ext cx="10526184" cy="49028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170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-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4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9915" y="624945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2" y="1845731"/>
            <a:ext cx="5120640" cy="439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20176" y="1845731"/>
            <a:ext cx="5120640" cy="439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29733" y="1278471"/>
            <a:ext cx="512064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0176" y="1278471"/>
            <a:ext cx="512064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5626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29738" y="1849442"/>
            <a:ext cx="5120217" cy="440213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38" indent="-171446">
              <a:buFont typeface="Franklin Gothic Medium Cond" panose="020B0606030402020204" pitchFamily="34" charset="0"/>
              <a:buChar char="–"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4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9915" y="6251575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29733" y="1278471"/>
            <a:ext cx="512064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0176" y="1278471"/>
            <a:ext cx="512064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20604" y="1840566"/>
            <a:ext cx="5120217" cy="440213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38" indent="-171446">
              <a:buFont typeface="Franklin Gothic Medium Cond" panose="020B0606030402020204" pitchFamily="34" charset="0"/>
              <a:buChar char="–"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0550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op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4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4479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1" b="1" i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3440" y="1097280"/>
            <a:ext cx="10514189" cy="4937760"/>
          </a:xfrm>
        </p:spPr>
        <p:txBody>
          <a:bodyPr>
            <a:noAutofit/>
          </a:bodyPr>
          <a:lstStyle>
            <a:lvl1pPr marL="171446" indent="-171446">
              <a:lnSpc>
                <a:spcPct val="100000"/>
              </a:lnSpc>
              <a:spcBef>
                <a:spcPts val="900"/>
              </a:spcBef>
              <a:defRPr sz="21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87" indent="-175018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36" indent="-171446">
              <a:lnSpc>
                <a:spcPct val="100000"/>
              </a:lnSpc>
              <a:defRPr sz="15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6590662"/>
            <a:ext cx="12192000" cy="2762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600" b="1" i="0"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731526" y="457200"/>
            <a:ext cx="10661879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</p:spTree>
    <p:extLst>
      <p:ext uri="{BB962C8B-B14F-4D97-AF65-F5344CB8AC3E}">
        <p14:creationId xmlns:p14="http://schemas.microsoft.com/office/powerpoint/2010/main" val="35534268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4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3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48" indent="-233357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14" indent="-228594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7" y="624310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6756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Photo header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7245" y="658368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9" y="2067910"/>
            <a:ext cx="2689348" cy="1990847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6" y="2051009"/>
            <a:ext cx="7732895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17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32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48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63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Document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6" y="4071833"/>
            <a:ext cx="7732895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DHHS Section or Health Plan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6" y="5020585"/>
            <a:ext cx="7732895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FD344B-6B01-554D-8ED2-3BB8677B5CA3}"/>
              </a:ext>
            </a:extLst>
          </p:cNvPr>
          <p:cNvSpPr/>
          <p:nvPr userDrawn="1"/>
        </p:nvSpPr>
        <p:spPr>
          <a:xfrm>
            <a:off x="0" y="-2388"/>
            <a:ext cx="12192000" cy="166790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5F9543-F264-E749-BE41-F4DED20160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" y="230734"/>
            <a:ext cx="2433261" cy="1216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FB28BE-95CF-A648-9958-233FA3E2FD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r="7450"/>
          <a:stretch/>
        </p:blipFill>
        <p:spPr>
          <a:xfrm>
            <a:off x="2511648" y="230102"/>
            <a:ext cx="2433261" cy="12166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6632A4-6418-EB46-8B31-F39C39E1D0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1" y="230102"/>
            <a:ext cx="2157071" cy="1217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ACDB17-9B72-2747-AC8F-8FD41A1443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16" y="231327"/>
            <a:ext cx="2431536" cy="1215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64052B-33F9-6041-8EFF-89AD41BE98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633" y="231327"/>
            <a:ext cx="2431500" cy="12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23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&amp; Bottom Ru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62"/>
            <a:ext cx="12192000" cy="2762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1" y="6603788"/>
            <a:ext cx="752131" cy="284692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66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29740" y="1614696"/>
            <a:ext cx="5120217" cy="463371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38" indent="-171446">
              <a:buFont typeface="Franklin Gothic Medium Cond" panose="020B0606030402020204" pitchFamily="34" charset="0"/>
              <a:buChar char="–"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90662"/>
            <a:ext cx="12192000" cy="2762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b="1" i="0"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57200"/>
            <a:ext cx="10609296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29733" y="1097289"/>
            <a:ext cx="5120640" cy="50006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0176" y="1097289"/>
            <a:ext cx="5120640" cy="50006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20605" y="1608989"/>
            <a:ext cx="5120217" cy="463371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38" indent="-171446">
              <a:buFont typeface="Franklin Gothic Medium Cond" panose="020B0606030402020204" pitchFamily="34" charset="0"/>
              <a:buChar char="–"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1" y="6603788"/>
            <a:ext cx="752131" cy="284692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60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&amp; Table Ch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62"/>
            <a:ext cx="12192000" cy="2762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b="1" i="0"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57200"/>
            <a:ext cx="10639637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3440" y="1097289"/>
            <a:ext cx="10517717" cy="1212895"/>
          </a:xfr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spcBef>
                <a:spcPts val="0"/>
              </a:spcBef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48" indent="-233357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−"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14" indent="-228594">
              <a:lnSpc>
                <a:spcPct val="100000"/>
              </a:lnSpc>
              <a:spcBef>
                <a:spcPts val="0"/>
              </a:spcBef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9" y="6251575"/>
            <a:ext cx="10656007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3" y="2401615"/>
            <a:ext cx="10526184" cy="3841082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sp>
        <p:nvSpPr>
          <p:cNvPr id="10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11074401" y="6603788"/>
            <a:ext cx="752131" cy="284692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24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op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62"/>
            <a:ext cx="12192000" cy="2762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b="1" i="0"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6" y="457200"/>
            <a:ext cx="10670257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10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1" y="6603788"/>
            <a:ext cx="752131" cy="284692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00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788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592638"/>
          </a:xfrm>
        </p:spPr>
        <p:txBody>
          <a:bodyPr>
            <a:noAutofit/>
          </a:bodyPr>
          <a:lstStyle>
            <a:lvl1pPr marL="128582" indent="-128582">
              <a:lnSpc>
                <a:spcPct val="100000"/>
              </a:lnSpc>
              <a:spcBef>
                <a:spcPts val="675"/>
              </a:spcBef>
              <a:defRPr lang="en-US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 marL="324132" indent="-131261">
              <a:lnSpc>
                <a:spcPct val="100000"/>
              </a:lnSpc>
              <a:buFont typeface="Franklin Gothic Medium" panose="020B0603020102020204" pitchFamily="34" charset="0"/>
              <a:buChar char="−"/>
              <a:defRPr lang="en-US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547364" indent="-128582">
              <a:lnSpc>
                <a:spcPct val="100000"/>
              </a:lnSpc>
              <a:defRPr lang="en-US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12"/>
          <p:cNvSpPr>
            <a:spLocks noChangeShapeType="1"/>
          </p:cNvSpPr>
          <p:nvPr userDrawn="1"/>
        </p:nvSpPr>
        <p:spPr bwMode="auto">
          <a:xfrm>
            <a:off x="0" y="1184101"/>
            <a:ext cx="12192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54372" tIns="27187" rIns="54372" bIns="27187"/>
          <a:lstStyle/>
          <a:p>
            <a:pPr>
              <a:defRPr/>
            </a:pPr>
            <a:endParaRPr lang="en-US" sz="1013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33157B2-047E-4A5F-8DCF-0EF589ACEF67}"/>
              </a:ext>
            </a:extLst>
          </p:cNvPr>
          <p:cNvSpPr txBox="1">
            <a:spLocks/>
          </p:cNvSpPr>
          <p:nvPr userDrawn="1"/>
        </p:nvSpPr>
        <p:spPr>
          <a:xfrm>
            <a:off x="11723378" y="6656148"/>
            <a:ext cx="243839" cy="129396"/>
          </a:xfrm>
          <a:prstGeom prst="rect">
            <a:avLst/>
          </a:prstGeom>
        </p:spPr>
        <p:txBody>
          <a:bodyPr vert="horz" wrap="square" lIns="0" tIns="6859" rIns="0" bIns="6859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89A81A-1D71-4078-84B8-1F7FE28A0448}" type="slidenum">
              <a:rPr lang="en-US" sz="751" smtClean="0"/>
              <a:pPr/>
              <a:t>‹#›</a:t>
            </a:fld>
            <a:endParaRPr lang="en-US" sz="75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F1268F-F477-416B-B778-DD4A841A4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CD255-9306-4826-BAA6-B47607AD0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4C615C-43D2-431E-885B-CC8BFF9D8D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6" y="624054"/>
            <a:ext cx="10457689" cy="548640"/>
          </a:xfr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</p:spTree>
    <p:extLst>
      <p:ext uri="{BB962C8B-B14F-4D97-AF65-F5344CB8AC3E}">
        <p14:creationId xmlns:p14="http://schemas.microsoft.com/office/powerpoint/2010/main" val="2943387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-Bullets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1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14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9C3FC-5AF5-4C0E-A082-956E3CCEE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208" y="0"/>
            <a:ext cx="11777133" cy="5486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add title; 1 line max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62FB87-FD5D-4FE2-9A00-F7FD9B079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436" y="818147"/>
            <a:ext cx="11777133" cy="5420728"/>
          </a:xfrm>
          <a:prstGeom prst="rect">
            <a:avLst/>
          </a:prstGeom>
        </p:spPr>
        <p:txBody>
          <a:bodyPr/>
          <a:lstStyle>
            <a:lvl1pPr marL="216689" indent="-216689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defRPr sz="2100" b="0">
                <a:latin typeface="Franklin Gothic Medium" panose="020B0603020102020204" pitchFamily="34" charset="0"/>
              </a:defRPr>
            </a:lvl1pPr>
            <a:lvl2pPr marL="640540" indent="-257168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Font typeface="Courier New" panose="02070309020205020404" pitchFamily="49" charset="0"/>
              <a:buChar char="o"/>
              <a:defRPr sz="1800" b="0">
                <a:latin typeface="Franklin Gothic Medium" panose="020B0603020102020204" pitchFamily="34" charset="0"/>
              </a:defRPr>
            </a:lvl2pPr>
            <a:lvl3pPr marL="983431" indent="-207164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buFont typeface="Franklin Gothic Medium" panose="020B0603020102020204" pitchFamily="34" charset="0"/>
              <a:buChar char="−"/>
              <a:defRPr sz="1500" b="0">
                <a:latin typeface="Franklin Gothic Medium" panose="020B0603020102020204" pitchFamily="34" charset="0"/>
              </a:defRPr>
            </a:lvl3pPr>
          </a:lstStyle>
          <a:p>
            <a:pPr lvl="0"/>
            <a:r>
              <a:rPr lang="en-US"/>
              <a:t>Click to add bullet level 1</a:t>
            </a:r>
          </a:p>
          <a:p>
            <a:pPr lvl="1"/>
            <a:r>
              <a:rPr lang="en-US"/>
              <a:t>Click to add bullet level 2</a:t>
            </a:r>
          </a:p>
          <a:p>
            <a:pPr lvl="2"/>
            <a:r>
              <a:rPr lang="en-US"/>
              <a:t>Click to add bullet level 3</a:t>
            </a:r>
          </a:p>
        </p:txBody>
      </p:sp>
    </p:spTree>
    <p:extLst>
      <p:ext uri="{BB962C8B-B14F-4D97-AF65-F5344CB8AC3E}">
        <p14:creationId xmlns:p14="http://schemas.microsoft.com/office/powerpoint/2010/main" val="843077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CAADAD-5A13-24E9-197B-97911030B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927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4B2A7-3C10-44C6-8E2C-D730D1BEF0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2182564"/>
            <a:ext cx="11350752" cy="1477328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defRPr sz="1800"/>
            </a:lvl4pPr>
            <a:lvl5pPr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NC Department of Health and Human Services">
            <a:extLst>
              <a:ext uri="{FF2B5EF4-FFF2-40B4-BE49-F238E27FC236}">
                <a16:creationId xmlns:a16="http://schemas.microsoft.com/office/drawing/2014/main" id="{63175851-4D12-4852-84F5-C13C561B8F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420625" y="6229553"/>
            <a:ext cx="1131147" cy="518014"/>
          </a:xfrm>
          <a:prstGeom prst="rect">
            <a:avLst/>
          </a:prstGeom>
        </p:spPr>
      </p:pic>
      <p:sp>
        <p:nvSpPr>
          <p:cNvPr id="11" name="Holder 6">
            <a:extLst>
              <a:ext uri="{FF2B5EF4-FFF2-40B4-BE49-F238E27FC236}">
                <a16:creationId xmlns:a16="http://schemas.microsoft.com/office/drawing/2014/main" id="{183789D2-8A26-402D-8A27-DE00690B5BEC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11680"/>
            <a:ext cx="419008" cy="15376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49" algn="r"/>
            <a:fld id="{81D60167-4931-47E6-BA6A-407CBD079E47}" type="slidenum">
              <a:rPr lang="en-US" sz="999" smtClean="0">
                <a:solidFill>
                  <a:srgbClr val="808080"/>
                </a:solidFill>
                <a:latin typeface="+mn-lt"/>
              </a:rPr>
              <a:pPr marL="19049" algn="r"/>
              <a:t>‹#›</a:t>
            </a:fld>
            <a:endParaRPr lang="en-US" sz="999">
              <a:solidFill>
                <a:srgbClr val="808080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30B498-DEE3-1B79-3F9F-B098B3790E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90179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</p:spTree>
    <p:extLst>
      <p:ext uri="{BB962C8B-B14F-4D97-AF65-F5344CB8AC3E}">
        <p14:creationId xmlns:p14="http://schemas.microsoft.com/office/powerpoint/2010/main" val="402689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83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73" y="1541881"/>
            <a:ext cx="8136575" cy="3538504"/>
          </a:xfr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48" indent="-233357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14" indent="-228594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1" y="6334836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73" y="901799"/>
            <a:ext cx="8136575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137DA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A7D97-F443-3246-77B3-6A2BC74F5D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>
            <a:solidFill>
              <a:srgbClr val="09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 descr="NC Department of Health and Human Services">
            <a:extLst>
              <a:ext uri="{FF2B5EF4-FFF2-40B4-BE49-F238E27FC236}">
                <a16:creationId xmlns:a16="http://schemas.microsoft.com/office/drawing/2014/main" id="{106983F1-326B-C5F4-B000-E6A5393DA7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21" y="6230153"/>
            <a:ext cx="1105979" cy="389383"/>
          </a:xfrm>
          <a:prstGeom prst="rect">
            <a:avLst/>
          </a:prstGeom>
        </p:spPr>
      </p:pic>
      <p:sp>
        <p:nvSpPr>
          <p:cNvPr id="3" name="Pentagon 2">
            <a:extLst>
              <a:ext uri="{FF2B5EF4-FFF2-40B4-BE49-F238E27FC236}">
                <a16:creationId xmlns:a16="http://schemas.microsoft.com/office/drawing/2014/main" id="{C2614EE4-1FD2-C06E-AA16-CAEB4986C95E}"/>
              </a:ext>
            </a:extLst>
          </p:cNvPr>
          <p:cNvSpPr/>
          <p:nvPr userDrawn="1"/>
        </p:nvSpPr>
        <p:spPr>
          <a:xfrm>
            <a:off x="-52808" y="949216"/>
            <a:ext cx="320040" cy="515815"/>
          </a:xfrm>
          <a:prstGeom prst="homePlate">
            <a:avLst/>
          </a:prstGeom>
          <a:solidFill>
            <a:srgbClr val="137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137DAE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CF2923-8359-6F3D-082E-4BE43B11A9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75694" y="949325"/>
            <a:ext cx="3392487" cy="576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12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D91300C-42B7-F26C-2B84-B44AF48E74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74401" y="6573308"/>
            <a:ext cx="752131" cy="284692"/>
          </a:xfrm>
        </p:spPr>
        <p:txBody>
          <a:bodyPr/>
          <a:lstStyle/>
          <a:p>
            <a:pPr>
              <a:defRPr/>
            </a:pPr>
            <a:fld id="{11F27F3A-B3E9-41ED-AF8F-A365F10BB65F}" type="slidenum">
              <a:rPr lang="en-US" sz="1000" b="1" smtClean="0">
                <a:solidFill>
                  <a:sysClr val="windowText" lastClr="000000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sz="1000" b="1">
              <a:solidFill>
                <a:sysClr val="windowText" lastClr="000000"/>
              </a:solidFill>
              <a:latin typeface="Franklin Gothic Demi Cond" panose="020B07060304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77D94AD5-0A76-859C-331C-B9536F58D00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8193" y="6573308"/>
            <a:ext cx="10243961" cy="284692"/>
          </a:xfrm>
        </p:spPr>
        <p:txBody>
          <a:bodyPr/>
          <a:lstStyle>
            <a:lvl1pPr algn="l">
              <a:defRPr sz="10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EB6CCF-348A-707E-0886-4BB84B31242F}"/>
              </a:ext>
            </a:extLst>
          </p:cNvPr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FBE6E1-FF6D-3A7B-F5FA-4F8CB14CB5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1305" y="1492839"/>
            <a:ext cx="11625227" cy="4592638"/>
          </a:xfr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spcBef>
                <a:spcPts val="1200"/>
              </a:spcBef>
              <a:defRPr sz="2000">
                <a:latin typeface="+mn-lt"/>
              </a:defRPr>
            </a:lvl1pPr>
            <a:lvl2pPr marL="576248" indent="-233357">
              <a:lnSpc>
                <a:spcPct val="100000"/>
              </a:lnSpc>
              <a:buFont typeface="Franklin Gothic Medium" panose="020B0603020102020204" pitchFamily="34" charset="0"/>
              <a:buChar char="−"/>
              <a:defRPr sz="2000">
                <a:latin typeface="+mn-lt"/>
              </a:defRPr>
            </a:lvl2pPr>
            <a:lvl3pPr marL="973114" indent="-228594">
              <a:lnSpc>
                <a:spcPct val="100000"/>
              </a:lnSpc>
              <a:defRPr sz="1800">
                <a:latin typeface="+mn-lt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540534-914B-B9EA-E010-B7A5B5149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" y="0"/>
            <a:ext cx="10457689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E475BC0-959D-31D2-5CA0-39A6B3B16A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1618" y="685800"/>
            <a:ext cx="11624919" cy="62865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257164" indent="0">
              <a:buNone/>
              <a:defRPr/>
            </a:lvl2pPr>
            <a:lvl3pPr marL="514328" indent="0">
              <a:buNone/>
              <a:defRPr/>
            </a:lvl3pPr>
            <a:lvl4pPr marL="771491" indent="0">
              <a:buNone/>
              <a:defRPr/>
            </a:lvl4pPr>
            <a:lvl5pPr marL="1028654" indent="0">
              <a:buNone/>
              <a:defRPr/>
            </a:lvl5pPr>
          </a:lstStyle>
          <a:p>
            <a:pPr lvl="0"/>
            <a:r>
              <a:rPr lang="en-US"/>
              <a:t>Insert tagline</a:t>
            </a:r>
          </a:p>
        </p:txBody>
      </p:sp>
    </p:spTree>
    <p:extLst>
      <p:ext uri="{BB962C8B-B14F-4D97-AF65-F5344CB8AC3E}">
        <p14:creationId xmlns:p14="http://schemas.microsoft.com/office/powerpoint/2010/main" val="2107562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01305" y="669879"/>
            <a:ext cx="11625227" cy="4592638"/>
          </a:xfr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spcBef>
                <a:spcPts val="1200"/>
              </a:spcBef>
              <a:defRPr sz="2400">
                <a:latin typeface="Franklin Gothic Medium" panose="020B0603020102020204" pitchFamily="34" charset="0"/>
              </a:defRPr>
            </a:lvl1pPr>
            <a:lvl2pPr marL="576248" indent="-233357">
              <a:lnSpc>
                <a:spcPct val="100000"/>
              </a:lnSpc>
              <a:buFont typeface="Franklin Gothic Medium" panose="020B0603020102020204" pitchFamily="34" charset="0"/>
              <a:buChar char="−"/>
              <a:defRPr sz="2000">
                <a:latin typeface="Franklin Gothic Medium" panose="020B0603020102020204" pitchFamily="34" charset="0"/>
              </a:defRPr>
            </a:lvl2pPr>
            <a:lvl3pPr marL="973114" indent="-228594">
              <a:lnSpc>
                <a:spcPct val="100000"/>
              </a:lnSpc>
              <a:defRPr sz="1800"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3"/>
          </p:nvPr>
        </p:nvSpPr>
        <p:spPr>
          <a:xfrm>
            <a:off x="319144" y="6573308"/>
            <a:ext cx="10243961" cy="284692"/>
          </a:xfrm>
        </p:spPr>
        <p:txBody>
          <a:bodyPr/>
          <a:lstStyle>
            <a:lvl1pPr algn="l">
              <a:defRPr sz="1000" cap="all" baseline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1" y="6573308"/>
            <a:ext cx="752131" cy="284692"/>
          </a:xfrm>
        </p:spPr>
        <p:txBody>
          <a:bodyPr/>
          <a:lstStyle>
            <a:lvl1pPr>
              <a:defRPr sz="1000">
                <a:solidFill>
                  <a:sysClr val="windowText" lastClr="000000"/>
                </a:solidFill>
                <a:latin typeface="Franklin Gothic Demi Cond" panose="020B07060304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2" y="0"/>
            <a:ext cx="10457689" cy="548640"/>
          </a:xfrm>
        </p:spPr>
        <p:txBody>
          <a:bodyPr anchor="t">
            <a:noAutofit/>
          </a:bodyPr>
          <a:lstStyle>
            <a:lvl1pPr algn="l">
              <a:defRPr sz="3200" b="0" i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5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9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24069" y="1097280"/>
            <a:ext cx="10050448" cy="4937760"/>
          </a:xfr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48" indent="-233357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14" indent="-228594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4077" y="6155643"/>
            <a:ext cx="9475881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24071" y="457200"/>
            <a:ext cx="10050448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56660-D742-D14C-83D1-77D71D30D3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0911" y="0"/>
            <a:ext cx="1631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6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&amp; Bottom Ru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62"/>
            <a:ext cx="12192000" cy="2762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1" y="6603788"/>
            <a:ext cx="752131" cy="284692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96381" y="6612863"/>
            <a:ext cx="8261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JOINT LEGISLATIVE OVERSIGHT COMMITTEE ON CAPITAL IMPROVEMENTS | FEB. 28, 2018</a:t>
            </a:r>
            <a:endParaRPr lang="en-US" sz="9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841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Bullets&amp;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5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335576"/>
            <a:ext cx="10517717" cy="1212895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spcBef>
                <a:spcPts val="0"/>
              </a:spcBef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48" indent="-233357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−"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14" indent="-228594">
              <a:lnSpc>
                <a:spcPct val="100000"/>
              </a:lnSpc>
              <a:spcBef>
                <a:spcPts val="0"/>
              </a:spcBef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9" y="6251575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3" y="2548467"/>
            <a:ext cx="10526184" cy="36942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181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72" y="624055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2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3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584" indent="-228584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20" indent="-233345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066" indent="-228584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95" y="624310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418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5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3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spcBef>
                <a:spcPts val="1200"/>
              </a:spcBef>
              <a:defRPr sz="2800" b="1" i="0">
                <a:latin typeface="Gotham Bold" charset="0"/>
                <a:ea typeface="Gotham Bold" charset="0"/>
                <a:cs typeface="Gotham Bold" charset="0"/>
              </a:defRPr>
            </a:lvl1pPr>
            <a:lvl2pPr marL="576248" indent="-233357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Gotham Bold" charset="0"/>
                <a:ea typeface="Gotham Bold" charset="0"/>
                <a:cs typeface="Gotham Bold" charset="0"/>
              </a:defRPr>
            </a:lvl2pPr>
            <a:lvl3pPr marL="973114" indent="-228594">
              <a:lnSpc>
                <a:spcPct val="100000"/>
              </a:lnSpc>
              <a:defRPr sz="2000" b="1" i="0">
                <a:latin typeface="Gotham Bold" charset="0"/>
                <a:ea typeface="Gotham Bold" charset="0"/>
                <a:cs typeface="Gotham Bold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139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01305" y="669879"/>
            <a:ext cx="11625227" cy="4592638"/>
          </a:xfrm>
        </p:spPr>
        <p:txBody>
          <a:bodyPr>
            <a:noAutofit/>
          </a:bodyPr>
          <a:lstStyle>
            <a:lvl1pPr marL="228594" indent="-228594">
              <a:lnSpc>
                <a:spcPct val="100000"/>
              </a:lnSpc>
              <a:spcBef>
                <a:spcPts val="1200"/>
              </a:spcBef>
              <a:defRPr sz="2400">
                <a:latin typeface="Franklin Gothic Medium" panose="020B0603020102020204" pitchFamily="34" charset="0"/>
              </a:defRPr>
            </a:lvl1pPr>
            <a:lvl2pPr marL="576248" indent="-233357">
              <a:lnSpc>
                <a:spcPct val="100000"/>
              </a:lnSpc>
              <a:buFont typeface="Franklin Gothic Medium" panose="020B0603020102020204" pitchFamily="34" charset="0"/>
              <a:buChar char="−"/>
              <a:defRPr sz="2000">
                <a:latin typeface="Franklin Gothic Medium" panose="020B0603020102020204" pitchFamily="34" charset="0"/>
              </a:defRPr>
            </a:lvl2pPr>
            <a:lvl3pPr marL="973114" indent="-228594">
              <a:lnSpc>
                <a:spcPct val="100000"/>
              </a:lnSpc>
              <a:defRPr sz="1800"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3"/>
          </p:nvPr>
        </p:nvSpPr>
        <p:spPr>
          <a:xfrm>
            <a:off x="309618" y="6573308"/>
            <a:ext cx="10243961" cy="284692"/>
          </a:xfrm>
        </p:spPr>
        <p:txBody>
          <a:bodyPr/>
          <a:lstStyle>
            <a:lvl1pPr algn="l">
              <a:defRPr sz="1000" cap="all" baseline="0">
                <a:solidFill>
                  <a:schemeClr val="tx1"/>
                </a:solidFill>
                <a:latin typeface="Franklin Gothic Demi Cond" panose="020B07060304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1" y="6573308"/>
            <a:ext cx="752131" cy="284692"/>
          </a:xfrm>
        </p:spPr>
        <p:txBody>
          <a:bodyPr/>
          <a:lstStyle>
            <a:lvl1pPr>
              <a:defRPr sz="1000">
                <a:solidFill>
                  <a:sysClr val="windowText" lastClr="000000"/>
                </a:solidFill>
                <a:latin typeface="Franklin Gothic Demi Cond" panose="020B07060304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2" y="0"/>
            <a:ext cx="10457689" cy="548640"/>
          </a:xfrm>
        </p:spPr>
        <p:txBody>
          <a:bodyPr anchor="t">
            <a:noAutofit/>
          </a:bodyPr>
          <a:lstStyle>
            <a:lvl1pPr algn="l">
              <a:defRPr sz="3200" b="0" i="0" baseline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42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9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820850"/>
            <a:ext cx="11418072" cy="4142629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02867" y="6155643"/>
            <a:ext cx="10765320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603788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118076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7D035-A540-114E-A9D3-7E6D5D45E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644"/>
          <a:stretch/>
        </p:blipFill>
        <p:spPr>
          <a:xfrm>
            <a:off x="0" y="0"/>
            <a:ext cx="12192000" cy="11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88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2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820850"/>
            <a:ext cx="11418072" cy="4142629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02867" y="6155643"/>
            <a:ext cx="10765320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118076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7D035-A540-114E-A9D3-7E6D5D45E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644"/>
          <a:stretch/>
        </p:blipFill>
        <p:spPr>
          <a:xfrm>
            <a:off x="0" y="0"/>
            <a:ext cx="12192000" cy="11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1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Photo header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607421"/>
            <a:ext cx="12192000" cy="25058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9" y="2051009"/>
            <a:ext cx="7699023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882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766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649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532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9" y="4071833"/>
            <a:ext cx="7699023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9" y="5020585"/>
            <a:ext cx="7699023" cy="48822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FD344B-6B01-554D-8ED2-3BB8677B5CA3}"/>
              </a:ext>
            </a:extLst>
          </p:cNvPr>
          <p:cNvSpPr/>
          <p:nvPr userDrawn="1"/>
        </p:nvSpPr>
        <p:spPr>
          <a:xfrm>
            <a:off x="0" y="-2388"/>
            <a:ext cx="12192000" cy="166790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EAC963-4536-BB44-A534-307C825CF1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31" y="1782793"/>
            <a:ext cx="2429695" cy="23981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1AD1C16-EB55-0C4C-A916-558470038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" b="19445"/>
          <a:stretch/>
        </p:blipFill>
        <p:spPr>
          <a:xfrm>
            <a:off x="-7245" y="307643"/>
            <a:ext cx="2433261" cy="10752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1AD2AE-EA95-4347-A679-9B7F2C2D0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2" b="17202"/>
          <a:stretch/>
        </p:blipFill>
        <p:spPr>
          <a:xfrm>
            <a:off x="2502787" y="309628"/>
            <a:ext cx="2427068" cy="107257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31844A-9545-0443-A760-543C6791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" b="23775"/>
          <a:stretch/>
        </p:blipFill>
        <p:spPr>
          <a:xfrm>
            <a:off x="5014293" y="306798"/>
            <a:ext cx="2157071" cy="10763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A80B92-8FBB-7B4A-B127-0E242F4D7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1" b="8016"/>
          <a:stretch/>
        </p:blipFill>
        <p:spPr>
          <a:xfrm>
            <a:off x="7259715" y="308436"/>
            <a:ext cx="2431536" cy="10741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BA1B4D-B03C-E846-A2F0-E42D13505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2" b="16222"/>
          <a:stretch/>
        </p:blipFill>
        <p:spPr>
          <a:xfrm>
            <a:off x="9760637" y="308436"/>
            <a:ext cx="2431500" cy="107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48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820850"/>
            <a:ext cx="11418072" cy="4142629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02867" y="6155643"/>
            <a:ext cx="10765320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118076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7D035-A540-114E-A9D3-7E6D5D45E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644"/>
          <a:stretch/>
        </p:blipFill>
        <p:spPr>
          <a:xfrm>
            <a:off x="0" y="0"/>
            <a:ext cx="12192000" cy="11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06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8" y="2051009"/>
            <a:ext cx="2276516" cy="202082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60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607418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dirty="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3" y="2051009"/>
            <a:ext cx="7699023" cy="2020824"/>
          </a:xfrm>
        </p:spPr>
        <p:txBody>
          <a:bodyPr anchor="ctr">
            <a:noAutofit/>
          </a:bodyPr>
          <a:lstStyle>
            <a:lvl1pPr marL="0" indent="0">
              <a:buNone/>
              <a:defRPr sz="3600" baseline="0">
                <a:latin typeface="Franklin Gothic Demi Cond" panose="020B07060304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3" y="4071833"/>
            <a:ext cx="7699023" cy="94875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3" y="5020585"/>
            <a:ext cx="7699023" cy="488226"/>
          </a:xfrm>
        </p:spPr>
        <p:txBody>
          <a:bodyPr anchor="b">
            <a:normAutofit/>
          </a:bodyPr>
          <a:lstStyle>
            <a:lvl1pPr marL="0" indent="0">
              <a:buNone/>
              <a:defRPr sz="2400" baseline="0"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5413503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87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Ch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b="1" i="0"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1520" y="457200"/>
            <a:ext cx="10624397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53440" y="1097280"/>
            <a:ext cx="10526184" cy="4902890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11074400" y="6603788"/>
            <a:ext cx="752131" cy="284692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164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Tabl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6" y="624055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2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9918" y="6249459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3" y="1335573"/>
            <a:ext cx="10526184" cy="49028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0675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0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3" y="624310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210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&amp; Bottom Ru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5784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0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Gotham Bold" charset="0"/>
                <a:ea typeface="Gotham Bold" charset="0"/>
                <a:cs typeface="Gotham Bold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Gotham Bold" charset="0"/>
                <a:ea typeface="Gotham Bold" charset="0"/>
                <a:cs typeface="Gotham Bold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Gotham Bold" charset="0"/>
                <a:ea typeface="Gotham Bold" charset="0"/>
                <a:cs typeface="Gotham Bold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11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6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820850"/>
            <a:ext cx="11418072" cy="4142629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02867" y="6155643"/>
            <a:ext cx="10765320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603788"/>
            <a:ext cx="752131" cy="284692"/>
          </a:xfrm>
          <a:prstGeom prst="rect">
            <a:avLst/>
          </a:prstGeom>
        </p:spPr>
        <p:txBody>
          <a:bodyPr/>
          <a:lstStyle>
            <a:lvl1pPr algn="r">
              <a:defRPr sz="9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003B7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003B7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118076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7D035-A540-114E-A9D3-7E6D5D45E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644"/>
          <a:stretch/>
        </p:blipFill>
        <p:spPr>
          <a:xfrm>
            <a:off x="0" y="0"/>
            <a:ext cx="12192000" cy="11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40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3440" y="1097280"/>
            <a:ext cx="10514189" cy="4937760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3" y="6243108"/>
            <a:ext cx="10656007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6590654"/>
            <a:ext cx="12192000" cy="2762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800" b="1" i="0">
              <a:latin typeface="Arial" panose="020B0604020202020204" pitchFamily="34" charset="0"/>
              <a:ea typeface="Gotham Bold" charset="0"/>
              <a:cs typeface="Arial" panose="020B0604020202020204" pitchFamily="34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0" y="6603788"/>
            <a:ext cx="752131" cy="284692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731521" y="457200"/>
            <a:ext cx="10661879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</p:spTree>
    <p:extLst>
      <p:ext uri="{BB962C8B-B14F-4D97-AF65-F5344CB8AC3E}">
        <p14:creationId xmlns:p14="http://schemas.microsoft.com/office/powerpoint/2010/main" val="1061502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15CBE63-B4CC-ED46-B111-3AC6924C3A1B}"/>
              </a:ext>
            </a:extLst>
          </p:cNvPr>
          <p:cNvGrpSpPr/>
          <p:nvPr userDrawn="1"/>
        </p:nvGrpSpPr>
        <p:grpSpPr>
          <a:xfrm flipV="1">
            <a:off x="-2" y="0"/>
            <a:ext cx="2760459" cy="6858000"/>
            <a:chOff x="6545178" y="0"/>
            <a:chExt cx="2070344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9453380-305C-084E-84AA-89398B79CA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392203" y="0"/>
              <a:ext cx="1223319" cy="6858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EC5402-E111-7F4F-B797-62B1ADAA11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545178" y="0"/>
              <a:ext cx="1378953" cy="6858000"/>
            </a:xfrm>
            <a:prstGeom prst="rect">
              <a:avLst/>
            </a:prstGeom>
          </p:spPr>
        </p:pic>
      </p:grpSp>
      <p:sp>
        <p:nvSpPr>
          <p:cNvPr id="15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91462" y="2051009"/>
            <a:ext cx="7699023" cy="2020824"/>
          </a:xfr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91462" y="4071833"/>
            <a:ext cx="7699023" cy="94875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91462" y="5020585"/>
            <a:ext cx="7699023" cy="488226"/>
          </a:xfrm>
        </p:spPr>
        <p:txBody>
          <a:bodyPr anchor="ctr">
            <a:noAutofit/>
          </a:bodyPr>
          <a:lstStyle>
            <a:lvl1pPr marL="0" indent="0">
              <a:buNone/>
              <a:defRPr sz="2000" b="1" i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49" y="721663"/>
            <a:ext cx="2746563" cy="204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467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Photo header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7" y="2067907"/>
            <a:ext cx="2689348" cy="199084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07418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3" y="2051009"/>
            <a:ext cx="7699023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2100">
                <a:latin typeface="Franklin Gothic Demi Cond" panose="020B0706030402020204" pitchFamily="34" charset="0"/>
              </a:defRPr>
            </a:lvl2pPr>
            <a:lvl3pPr marL="514350" indent="0">
              <a:buNone/>
              <a:defRPr sz="2100">
                <a:latin typeface="Franklin Gothic Demi Cond" panose="020B0706030402020204" pitchFamily="34" charset="0"/>
              </a:defRPr>
            </a:lvl3pPr>
            <a:lvl4pPr marL="771525" indent="0">
              <a:buNone/>
              <a:defRPr sz="2100">
                <a:latin typeface="Franklin Gothic Demi Cond" panose="020B0706030402020204" pitchFamily="34" charset="0"/>
              </a:defRPr>
            </a:lvl4pPr>
            <a:lvl5pPr marL="1028700" indent="0">
              <a:buNone/>
              <a:defRPr sz="21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3" y="4071833"/>
            <a:ext cx="7699023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3" y="5020585"/>
            <a:ext cx="7699023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FD344B-6B01-554D-8ED2-3BB8677B5CA3}"/>
              </a:ext>
            </a:extLst>
          </p:cNvPr>
          <p:cNvSpPr/>
          <p:nvPr userDrawn="1"/>
        </p:nvSpPr>
        <p:spPr>
          <a:xfrm>
            <a:off x="0" y="-2388"/>
            <a:ext cx="12192000" cy="166790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5F9543-F264-E749-BE41-F4DED20160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" y="230732"/>
            <a:ext cx="2433261" cy="1216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FB28BE-95CF-A648-9958-233FA3E2FD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783" y="232221"/>
            <a:ext cx="2427068" cy="12136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6632A4-6418-EB46-8B31-F39C39E1D0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89" y="230099"/>
            <a:ext cx="2157071" cy="1217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ACDB17-9B72-2747-AC8F-8FD41A14435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15" y="231327"/>
            <a:ext cx="2431536" cy="1215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64052B-33F9-6041-8EFF-89AD41BE985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631" y="231327"/>
            <a:ext cx="2431500" cy="12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159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7" y="2067907"/>
            <a:ext cx="2689348" cy="199084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07418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3" y="2051009"/>
            <a:ext cx="7699023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2100">
                <a:latin typeface="Franklin Gothic Demi Cond" panose="020B0706030402020204" pitchFamily="34" charset="0"/>
              </a:defRPr>
            </a:lvl2pPr>
            <a:lvl3pPr marL="514350" indent="0">
              <a:buNone/>
              <a:defRPr sz="2100">
                <a:latin typeface="Franklin Gothic Demi Cond" panose="020B0706030402020204" pitchFamily="34" charset="0"/>
              </a:defRPr>
            </a:lvl3pPr>
            <a:lvl4pPr marL="771525" indent="0">
              <a:buNone/>
              <a:defRPr sz="2100">
                <a:latin typeface="Franklin Gothic Demi Cond" panose="020B0706030402020204" pitchFamily="34" charset="0"/>
              </a:defRPr>
            </a:lvl4pPr>
            <a:lvl5pPr marL="1028700" indent="0">
              <a:buNone/>
              <a:defRPr sz="21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3" y="4071833"/>
            <a:ext cx="7699023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3" y="5020585"/>
            <a:ext cx="7699023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3860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993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7" y="2061988"/>
            <a:ext cx="2698311" cy="199887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60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607418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3" y="2051009"/>
            <a:ext cx="7699023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2100">
                <a:latin typeface="Franklin Gothic Demi Cond" panose="020B0706030402020204" pitchFamily="34" charset="0"/>
              </a:defRPr>
            </a:lvl2pPr>
            <a:lvl3pPr marL="514350" indent="0">
              <a:buNone/>
              <a:defRPr sz="2100">
                <a:latin typeface="Franklin Gothic Demi Cond" panose="020B0706030402020204" pitchFamily="34" charset="0"/>
              </a:defRPr>
            </a:lvl3pPr>
            <a:lvl4pPr marL="771525" indent="0">
              <a:buNone/>
              <a:defRPr sz="2100">
                <a:latin typeface="Franklin Gothic Demi Cond" panose="020B0706030402020204" pitchFamily="34" charset="0"/>
              </a:defRPr>
            </a:lvl4pPr>
            <a:lvl5pPr marL="1028700" indent="0">
              <a:buNone/>
              <a:defRPr sz="21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3" y="4071833"/>
            <a:ext cx="7699023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3" y="5020585"/>
            <a:ext cx="7699023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0046060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1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3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900"/>
              </a:spcBef>
              <a:defRPr sz="21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buFont typeface="Franklin Gothic Medium" panose="020B0603020102020204" pitchFamily="34" charset="0"/>
              <a:buChar char="−"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defRPr sz="15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5" y="624310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7722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Bullets&amp;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1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335575"/>
            <a:ext cx="10517717" cy="1212895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defRPr sz="15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32197" indent="-175022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−"/>
              <a:defRPr sz="15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29854" indent="-171450">
              <a:lnSpc>
                <a:spcPct val="100000"/>
              </a:lnSpc>
              <a:spcBef>
                <a:spcPts val="0"/>
              </a:spcBef>
              <a:defRPr sz="15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6385" y="6251575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3" y="2548467"/>
            <a:ext cx="10526184" cy="36942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9608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abl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1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9913" y="624945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3" y="1335573"/>
            <a:ext cx="10526184" cy="49028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3427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 Col-Chart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1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9913" y="6249458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2" y="1845731"/>
            <a:ext cx="5120640" cy="439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20176" y="1845731"/>
            <a:ext cx="5120640" cy="43927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29733" y="1278467"/>
            <a:ext cx="512064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0176" y="1278467"/>
            <a:ext cx="512064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811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565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 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29736" y="1849441"/>
            <a:ext cx="5120217" cy="440213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85763" indent="-128588">
              <a:buFont typeface="Franklin Gothic Medium Cond" panose="020B0606030402020204" pitchFamily="34" charset="0"/>
              <a:buChar char="–"/>
              <a:defRPr sz="15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1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99913" y="6251575"/>
            <a:ext cx="10656007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29733" y="1278467"/>
            <a:ext cx="512064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0176" y="1278467"/>
            <a:ext cx="5120640" cy="5000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20601" y="1840562"/>
            <a:ext cx="5120217" cy="4402137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5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85763" indent="-128588">
              <a:buFont typeface="Franklin Gothic Medium Cond" panose="020B0606030402020204" pitchFamily="34" charset="0"/>
              <a:buChar char="–"/>
              <a:defRPr sz="15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52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op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1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0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5597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7" y="2067905"/>
            <a:ext cx="2377440" cy="219456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607418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3" y="2051009"/>
            <a:ext cx="7699023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57175" indent="0">
              <a:buNone/>
              <a:defRPr sz="2100">
                <a:latin typeface="Franklin Gothic Demi Cond" panose="020B0706030402020204" pitchFamily="34" charset="0"/>
              </a:defRPr>
            </a:lvl2pPr>
            <a:lvl3pPr marL="514350" indent="0">
              <a:buNone/>
              <a:defRPr sz="2100">
                <a:latin typeface="Franklin Gothic Demi Cond" panose="020B0706030402020204" pitchFamily="34" charset="0"/>
              </a:defRPr>
            </a:lvl3pPr>
            <a:lvl4pPr marL="771525" indent="0">
              <a:buNone/>
              <a:defRPr sz="2100">
                <a:latin typeface="Franklin Gothic Demi Cond" panose="020B0706030402020204" pitchFamily="34" charset="0"/>
              </a:defRPr>
            </a:lvl4pPr>
            <a:lvl5pPr marL="1028700" indent="0">
              <a:buNone/>
              <a:defRPr sz="21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3" y="4071833"/>
            <a:ext cx="7699023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3" y="5020585"/>
            <a:ext cx="7699023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3860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7951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0625" y="185313"/>
            <a:ext cx="11350753" cy="518014"/>
          </a:xfrm>
        </p:spPr>
        <p:txBody>
          <a:bodyPr lIns="0" rIns="0" anchor="ctr"/>
          <a:lstStyle>
            <a:lvl1pPr>
              <a:defRPr sz="1500" b="1" cap="all" spc="98" baseline="0">
                <a:solidFill>
                  <a:srgbClr val="01437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E2F2300-FD7F-49A2-AD1C-882AD5CF52CC}"/>
              </a:ext>
            </a:extLst>
          </p:cNvPr>
          <p:cNvCxnSpPr>
            <a:cxnSpLocks/>
          </p:cNvCxnSpPr>
          <p:nvPr userDrawn="1"/>
        </p:nvCxnSpPr>
        <p:spPr>
          <a:xfrm>
            <a:off x="420624" y="777875"/>
            <a:ext cx="1371600" cy="0"/>
          </a:xfrm>
          <a:prstGeom prst="straightConnector1">
            <a:avLst/>
          </a:prstGeom>
          <a:noFill/>
          <a:ln w="38100" cap="flat" cmpd="sng" algn="ctr">
            <a:solidFill>
              <a:srgbClr val="014373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" name="Holder 6">
            <a:extLst>
              <a:ext uri="{FF2B5EF4-FFF2-40B4-BE49-F238E27FC236}">
                <a16:creationId xmlns:a16="http://schemas.microsoft.com/office/drawing/2014/main" id="{4BB176CF-EDF3-48AF-914B-97F5C5946B35}"/>
              </a:ext>
            </a:extLst>
          </p:cNvPr>
          <p:cNvSpPr txBox="1">
            <a:spLocks/>
          </p:cNvSpPr>
          <p:nvPr userDrawn="1"/>
        </p:nvSpPr>
        <p:spPr>
          <a:xfrm>
            <a:off x="11352368" y="6422263"/>
            <a:ext cx="419008" cy="11528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500" b="0" i="0" kern="1200">
                <a:solidFill>
                  <a:srgbClr val="6F7072"/>
                </a:solidFill>
                <a:latin typeface="EYInterstate Light"/>
                <a:ea typeface="+mn-ea"/>
                <a:cs typeface="EYInterstat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749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anose="020B0604020202020204"/>
                <a:ea typeface="+mn-ea"/>
              </a:rPr>
              <a:pPr marL="14287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49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06B252-D68B-4C76-B42B-A91A74CA1298}"/>
              </a:ext>
            </a:extLst>
          </p:cNvPr>
          <p:cNvSpPr txBox="1">
            <a:spLocks/>
          </p:cNvSpPr>
          <p:nvPr userDrawn="1"/>
        </p:nvSpPr>
        <p:spPr>
          <a:xfrm>
            <a:off x="119019" y="6402965"/>
            <a:ext cx="414528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rgbClr val="01437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75" b="1">
                <a:latin typeface="+mn-lt"/>
              </a:rPr>
              <a:t>NORTH CAROLINA DEPARTMENT OF HEALTH AND HUMAN SERVICES</a:t>
            </a:r>
          </a:p>
        </p:txBody>
      </p:sp>
    </p:spTree>
    <p:extLst>
      <p:ext uri="{BB962C8B-B14F-4D97-AF65-F5344CB8AC3E}">
        <p14:creationId xmlns:p14="http://schemas.microsoft.com/office/powerpoint/2010/main" val="34413083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770491" y="1097280"/>
            <a:ext cx="10050448" cy="4937760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770492" y="6155643"/>
            <a:ext cx="9475881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1770492" y="457200"/>
            <a:ext cx="10050448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D9434-BC46-CB43-9004-6AEA75F43F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631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713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820850"/>
            <a:ext cx="11418072" cy="4142629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02867" y="6155643"/>
            <a:ext cx="10765320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118076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7D035-A540-114E-A9D3-7E6D5D45E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644"/>
          <a:stretch/>
        </p:blipFill>
        <p:spPr>
          <a:xfrm>
            <a:off x="0" y="0"/>
            <a:ext cx="12192000" cy="11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84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24069" y="1097280"/>
            <a:ext cx="10050448" cy="4937760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24070" y="6155643"/>
            <a:ext cx="9475881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24071" y="457200"/>
            <a:ext cx="10050448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56660-D742-D14C-83D1-77D71D30D3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0909" y="0"/>
            <a:ext cx="1631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543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2867" y="1820850"/>
            <a:ext cx="11418072" cy="4142629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02867" y="118076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7D035-A540-114E-A9D3-7E6D5D45E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644"/>
          <a:stretch/>
        </p:blipFill>
        <p:spPr>
          <a:xfrm>
            <a:off x="0" y="0"/>
            <a:ext cx="12192000" cy="11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882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711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s &amp; Table Ch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1744133" y="2514600"/>
            <a:ext cx="10085919" cy="3529013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05951D5-A53B-F748-B53B-411B88B3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0491" y="1097281"/>
            <a:ext cx="10050448" cy="1288733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>
              <a:lnSpc>
                <a:spcPct val="100000"/>
              </a:lnSpc>
              <a:defRPr sz="2000" b="1" i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ED21797-25F7-3A44-9079-81482EE9D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0492" y="6155643"/>
            <a:ext cx="9475881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8E406F2-C7C6-C748-8AF1-66707FF8A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0492" y="457200"/>
            <a:ext cx="10050448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936F9F-3E18-8941-88E7-313AB075F5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631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6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013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Column Table Ch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2" y="1900238"/>
            <a:ext cx="5120640" cy="4086226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20176" y="1900238"/>
            <a:ext cx="5120640" cy="4086226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0CFCE86-664D-A446-BE06-01C8C24E9E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2867" y="6155643"/>
            <a:ext cx="10765320" cy="330200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1" baseline="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17C0509-ABF8-A14C-9CCC-ACF4B2527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867" y="1180769"/>
            <a:ext cx="11418072" cy="548640"/>
          </a:xfr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rgbClr val="5C93D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83D3DB-AB8F-794A-B493-317B10CC4D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644"/>
          <a:stretch/>
        </p:blipFill>
        <p:spPr>
          <a:xfrm>
            <a:off x="0" y="0"/>
            <a:ext cx="12192000" cy="11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38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15CBE63-B4CC-ED46-B111-3AC6924C3A1B}"/>
              </a:ext>
            </a:extLst>
          </p:cNvPr>
          <p:cNvGrpSpPr/>
          <p:nvPr userDrawn="1"/>
        </p:nvGrpSpPr>
        <p:grpSpPr>
          <a:xfrm flipV="1">
            <a:off x="-2" y="0"/>
            <a:ext cx="2760459" cy="6858000"/>
            <a:chOff x="6545178" y="0"/>
            <a:chExt cx="2070344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9453380-305C-084E-84AA-89398B79CA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7392203" y="0"/>
              <a:ext cx="1223319" cy="6858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2EC5402-E111-7F4F-B797-62B1ADAA11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6545178" y="0"/>
              <a:ext cx="1378953" cy="6858000"/>
            </a:xfrm>
            <a:prstGeom prst="rect">
              <a:avLst/>
            </a:prstGeom>
          </p:spPr>
        </p:pic>
      </p:grpSp>
      <p:sp>
        <p:nvSpPr>
          <p:cNvPr id="15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91462" y="2051009"/>
            <a:ext cx="7699023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200" b="1" i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00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00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00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91462" y="4071833"/>
            <a:ext cx="7699023" cy="9487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91462" y="5020585"/>
            <a:ext cx="7699023" cy="4882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1" i="0" baseline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049" y="721663"/>
            <a:ext cx="2746563" cy="204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948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p &amp; Bottom Ru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6"/>
            <a:ext cx="12192000" cy="27622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914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Ch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59" y="624054"/>
            <a:ext cx="10457689" cy="548640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1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4" y="1335573"/>
            <a:ext cx="10526184" cy="4902890"/>
          </a:xfrm>
        </p:spPr>
        <p:txBody>
          <a:bodyPr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sp>
        <p:nvSpPr>
          <p:cNvPr id="15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11074401" y="6573308"/>
            <a:ext cx="752131" cy="28469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12"/>
          <p:cNvSpPr>
            <a:spLocks noChangeShapeType="1"/>
          </p:cNvSpPr>
          <p:nvPr userDrawn="1"/>
        </p:nvSpPr>
        <p:spPr bwMode="auto">
          <a:xfrm>
            <a:off x="0" y="1184101"/>
            <a:ext cx="12192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6661" tIns="48331" rIns="96661" bIns="48331"/>
          <a:lstStyle/>
          <a:p>
            <a:pPr>
              <a:defRPr/>
            </a:pPr>
            <a:endParaRPr lang="en-US" sz="22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281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60" y="624054"/>
            <a:ext cx="10457689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 i="0" baseline="0">
                <a:solidFill>
                  <a:schemeClr val="tx2">
                    <a:lumMod val="75000"/>
                  </a:schemeClr>
                </a:solidFill>
                <a:latin typeface="Gotham Bold" charset="0"/>
                <a:ea typeface="Gotham Bold" charset="0"/>
                <a:cs typeface="Gotham Bold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795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200"/>
              </a:spcBef>
              <a:defRPr sz="2800" b="1" i="0">
                <a:latin typeface="Gotham Bold" charset="0"/>
                <a:ea typeface="Gotham Bold" charset="0"/>
                <a:cs typeface="Gotham Bold" charset="0"/>
              </a:defRPr>
            </a:lvl1pPr>
            <a:lvl2pPr marL="576263" indent="-233363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 b="1" i="0">
                <a:latin typeface="Gotham Bold" charset="0"/>
                <a:ea typeface="Gotham Bold" charset="0"/>
                <a:cs typeface="Gotham Bold" charset="0"/>
              </a:defRPr>
            </a:lvl2pPr>
            <a:lvl3pPr marL="973138" indent="-228600">
              <a:lnSpc>
                <a:spcPct val="100000"/>
              </a:lnSpc>
              <a:defRPr sz="2000" b="1" i="0">
                <a:latin typeface="Gotham Bold" charset="0"/>
                <a:ea typeface="Gotham Bold" charset="0"/>
                <a:cs typeface="Gotham Bold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222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8782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Bullets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9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9C3FC-5AF5-4C0E-A082-956E3CCEE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208" y="0"/>
            <a:ext cx="11777133" cy="5486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add title; 1 line max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62FB87-FD5D-4FE2-9A00-F7FD9B079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435" y="818147"/>
            <a:ext cx="11777133" cy="5420728"/>
          </a:xfrm>
          <a:prstGeom prst="rect">
            <a:avLst/>
          </a:prstGeom>
        </p:spPr>
        <p:txBody>
          <a:bodyPr/>
          <a:lstStyle>
            <a:lvl1pPr marL="216694" indent="-216694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2100" b="0">
                <a:latin typeface="Franklin Gothic Medium" panose="020B0603020102020204" pitchFamily="34" charset="0"/>
              </a:defRPr>
            </a:lvl1pPr>
            <a:lvl2pPr marL="640556" indent="-25717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  <a:defRPr sz="1800" b="0">
                <a:latin typeface="Franklin Gothic Medium" panose="020B0603020102020204" pitchFamily="34" charset="0"/>
              </a:defRPr>
            </a:lvl2pPr>
            <a:lvl3pPr marL="983456" indent="-20716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Franklin Gothic Medium" panose="020B0603020102020204" pitchFamily="34" charset="0"/>
              <a:buChar char="−"/>
              <a:defRPr sz="1500" b="0">
                <a:latin typeface="Franklin Gothic Medium" panose="020B0603020102020204" pitchFamily="34" charset="0"/>
              </a:defRPr>
            </a:lvl3pPr>
          </a:lstStyle>
          <a:p>
            <a:pPr lvl="0"/>
            <a:r>
              <a:rPr lang="en-US"/>
              <a:t>Click to add bullet level 1</a:t>
            </a:r>
          </a:p>
          <a:p>
            <a:pPr lvl="1"/>
            <a:r>
              <a:rPr lang="en-US"/>
              <a:t>Click to add bullet level 2</a:t>
            </a:r>
          </a:p>
          <a:p>
            <a:pPr lvl="2"/>
            <a:r>
              <a:rPr lang="en-US"/>
              <a:t>Click to add bullet level 3</a:t>
            </a:r>
          </a:p>
        </p:txBody>
      </p:sp>
    </p:spTree>
    <p:extLst>
      <p:ext uri="{BB962C8B-B14F-4D97-AF65-F5344CB8AC3E}">
        <p14:creationId xmlns:p14="http://schemas.microsoft.com/office/powerpoint/2010/main" val="6959440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Photo header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B89597-1150-FC78-B09D-E27668777B4B}"/>
              </a:ext>
            </a:extLst>
          </p:cNvPr>
          <p:cNvSpPr/>
          <p:nvPr userDrawn="1"/>
        </p:nvSpPr>
        <p:spPr>
          <a:xfrm>
            <a:off x="0" y="4"/>
            <a:ext cx="12192000" cy="1667901"/>
          </a:xfrm>
          <a:prstGeom prst="rect">
            <a:avLst/>
          </a:prstGeom>
          <a:gradFill flip="none" rotWithShape="1">
            <a:gsLst>
              <a:gs pos="0">
                <a:srgbClr val="1F497D">
                  <a:lumMod val="75000"/>
                </a:srgbClr>
              </a:gs>
              <a:gs pos="50000">
                <a:srgbClr val="E4EEF4"/>
              </a:gs>
              <a:gs pos="100000">
                <a:srgbClr val="1F497D">
                  <a:lumMod val="75000"/>
                </a:srgbClr>
              </a:gs>
            </a:gsLst>
            <a:lin ang="1080000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7" y="2051009"/>
            <a:ext cx="7732895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lang="en-US" dirty="0">
                <a:latin typeface="+mn-lt"/>
              </a:defRPr>
            </a:lvl1pPr>
            <a:lvl2pPr marL="342899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799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697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596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Document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7" y="4071833"/>
            <a:ext cx="7732895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>
                <a:latin typeface="+mn-lt"/>
              </a:defRPr>
            </a:lvl1pPr>
          </a:lstStyle>
          <a:p>
            <a:pPr lvl="0"/>
            <a:r>
              <a:rPr lang="en-US"/>
              <a:t>Click to Add Presenter Name and DHHS Section or Health Plan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7" y="5020585"/>
            <a:ext cx="7732895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lang="en-US" dirty="0"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5F9543-F264-E749-BE41-F4DED2016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5" y="230738"/>
            <a:ext cx="2433261" cy="12166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FB28BE-95CF-A648-9958-233FA3E2FD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r="7450"/>
          <a:stretch/>
        </p:blipFill>
        <p:spPr>
          <a:xfrm>
            <a:off x="2511648" y="230105"/>
            <a:ext cx="2433261" cy="12166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6632A4-6418-EB46-8B31-F39C39E1D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93" y="230105"/>
            <a:ext cx="2157071" cy="1217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ACDB17-9B72-2747-AC8F-8FD41A1443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15" y="231327"/>
            <a:ext cx="2431536" cy="1215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64052B-33F9-6041-8EFF-89AD41BE98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635" y="231327"/>
            <a:ext cx="2431500" cy="1215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2B8798-D91F-4C01-8CAB-C199B454E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256" y="2007983"/>
            <a:ext cx="2226201" cy="2188037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995883DD-6D83-4C3C-B5F6-84573B05D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86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7" y="2051009"/>
            <a:ext cx="7732895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899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799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697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596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Document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7" y="4071833"/>
            <a:ext cx="7732895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DHHS Section or Health Plan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7" y="5020585"/>
            <a:ext cx="7732895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357372-9CC4-4AEA-BC6A-250337DB5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56" y="2007983"/>
            <a:ext cx="2226201" cy="2188037"/>
          </a:xfrm>
          <a:prstGeom prst="rect">
            <a:avLst/>
          </a:prstGeom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7D9CD91-E682-4D08-924B-63F966E8C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278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08" y="2061994"/>
            <a:ext cx="2024149" cy="1999211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1" y="2051009"/>
            <a:ext cx="7812184" cy="20208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42899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799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697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596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Document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1" y="4071833"/>
            <a:ext cx="7812184" cy="9487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Presenter Name and DHHS Section or Health Plan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1" y="5020585"/>
            <a:ext cx="7812184" cy="48822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F72E630-D502-41C6-ACFE-D8726204E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186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457200"/>
            <a:ext cx="11216640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87680" y="1097280"/>
            <a:ext cx="11216640" cy="51206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2" indent="-23336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Franklin Gothic Medium" panose="020B0603020102020204" pitchFamily="34" charset="0"/>
              <a:buChar char="−"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6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5FDB09-B124-42AB-A627-3DE4D227D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37CB2DC-C5A4-4874-9593-EDD4A05FF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28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669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457200"/>
            <a:ext cx="11216640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ED89FFB-6BE0-4B19-8FE0-9107298CD6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7677" y="1371600"/>
            <a:ext cx="11216640" cy="365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+mn-lt"/>
              </a:defRPr>
            </a:lvl1pPr>
          </a:lstStyle>
          <a:p>
            <a:pPr lvl="0"/>
            <a:r>
              <a:rPr lang="en-US"/>
              <a:t>Click to add table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F70FD6-9657-4D04-9A35-CC1D8E0E885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AAA61CE-3F88-48E8-AC43-C17341D8F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396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Bullets&amp;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457200"/>
            <a:ext cx="11216640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87680" y="1096977"/>
            <a:ext cx="11216640" cy="1212895"/>
          </a:xfrm>
          <a:prstGeom prst="rect">
            <a:avLst/>
          </a:prstGeom>
        </p:spPr>
        <p:txBody>
          <a:bodyPr>
            <a:noAutofit/>
          </a:bodyPr>
          <a:lstStyle>
            <a:lvl1pPr marL="169862" indent="-16986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2" indent="-233362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−"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744536" indent="0">
              <a:lnSpc>
                <a:spcPct val="100000"/>
              </a:lnSpc>
              <a:spcBef>
                <a:spcPts val="0"/>
              </a:spcBef>
              <a:buNone/>
              <a:defRPr sz="20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87680" y="2400991"/>
            <a:ext cx="11216640" cy="38505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BDFE3A-AF2F-4A76-BF82-F1C7E249DA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en-US" alt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E574F12C-DEBE-49EE-9473-ADB914C6D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251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- Table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457200"/>
            <a:ext cx="11216640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87680" y="1097280"/>
            <a:ext cx="11216640" cy="5120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231C3E-366B-484A-B29B-45796A448BC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endParaRPr lang="en-US" alt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13A521F-9157-47D1-BFE3-0165FA00B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1734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-Char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457200"/>
            <a:ext cx="11216640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85425" y="1645920"/>
            <a:ext cx="5486400" cy="4663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20176" y="1645920"/>
            <a:ext cx="5484144" cy="46634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7680" y="1116330"/>
            <a:ext cx="54864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0176" y="1116330"/>
            <a:ext cx="5484144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2C1B9-7F0F-4195-AEB8-680B941E196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endParaRPr lang="en-US" alt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6F6E8158-0173-41EC-9223-A90E9A073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909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87680" y="1645920"/>
            <a:ext cx="5486400" cy="457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48" indent="-171450">
              <a:buFont typeface="Franklin Gothic Medium Cond" panose="020B0606030402020204" pitchFamily="34" charset="0"/>
              <a:buChar char="–"/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7680" y="457200"/>
            <a:ext cx="11216640" cy="5486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 b="1" i="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85425" y="6251575"/>
            <a:ext cx="11216640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85425" y="1097280"/>
            <a:ext cx="54864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0176" y="1097280"/>
            <a:ext cx="54864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18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20176" y="1645920"/>
            <a:ext cx="5486400" cy="4572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1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48" indent="-171450">
              <a:buFont typeface="Franklin Gothic Medium Cond" panose="020B0606030402020204" pitchFamily="34" charset="0"/>
              <a:buChar char="–"/>
              <a:defRPr sz="16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1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BAF985E-41BD-46B1-9B83-D44C6FB35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467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 &amp; Bottom Ru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D21452-C903-4772-9E99-8733C830B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endParaRPr lang="en-US" altLang="en-US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C00C151-644A-48FF-B84B-FBBB366C4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250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7" cy="4592638"/>
          </a:xfrm>
        </p:spPr>
        <p:txBody>
          <a:bodyPr>
            <a:noAutofit/>
          </a:bodyPr>
          <a:lstStyle>
            <a:lvl1pPr marL="171446" indent="-171446">
              <a:lnSpc>
                <a:spcPct val="100000"/>
              </a:lnSpc>
              <a:spcBef>
                <a:spcPts val="900"/>
              </a:spcBef>
              <a:defRPr lang="en-US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 marL="432187" indent="-175018">
              <a:lnSpc>
                <a:spcPct val="100000"/>
              </a:lnSpc>
              <a:buFont typeface="Franklin Gothic Medium" panose="020B0603020102020204" pitchFamily="34" charset="0"/>
              <a:buChar char="−"/>
              <a:defRPr lang="en-US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729836" indent="-171446">
              <a:lnSpc>
                <a:spcPct val="100000"/>
              </a:lnSpc>
              <a:defRPr lang="en-US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" y="624054"/>
            <a:ext cx="12191999" cy="548640"/>
          </a:xfrm>
        </p:spPr>
        <p:txBody>
          <a:bodyPr anchor="t">
            <a:noAutofit/>
          </a:bodyPr>
          <a:lstStyle>
            <a:lvl1pPr algn="l">
              <a:defRPr lang="en-US" dirty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1184101"/>
            <a:ext cx="12192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72496" tIns="36248" rIns="72496" bIns="36248"/>
          <a:lstStyle/>
          <a:p>
            <a:pPr>
              <a:defRPr/>
            </a:pPr>
            <a:endParaRPr lang="en-US" sz="135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F1268F-F477-416B-B778-DD4A841A4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alt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6FA2C15F-F562-400E-ADA4-7237BD27F0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008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0C17246-0604-483E-82AC-A6549DC7B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4063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-Bullets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050" b="1" i="0">
              <a:solidFill>
                <a:schemeClr val="accent3">
                  <a:lumMod val="75000"/>
                </a:schemeClr>
              </a:solidFill>
              <a:latin typeface="Gotham Bold" charset="0"/>
              <a:ea typeface="Gotham Bold" charset="0"/>
              <a:cs typeface="Gotham Bold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07209" y="6243108"/>
            <a:ext cx="11777583" cy="33020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 b="0" i="0" baseline="0">
                <a:latin typeface="Franklin Gothic Medium Cond" panose="020B0606030402020204" pitchFamily="34" charset="0"/>
                <a:ea typeface="Franklin Gothic Medium Cond" panose="020B06060304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99C3FC-5AF5-4C0E-A082-956E3CCEE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208" y="0"/>
            <a:ext cx="11777133" cy="5486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tx2">
                    <a:lumMod val="75000"/>
                  </a:schemeClr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Click to add title; 1 line max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62FB87-FD5D-4FE2-9A00-F7FD9B079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435" y="818147"/>
            <a:ext cx="11777133" cy="5420728"/>
          </a:xfrm>
          <a:prstGeom prst="rect">
            <a:avLst/>
          </a:prstGeom>
        </p:spPr>
        <p:txBody>
          <a:bodyPr/>
          <a:lstStyle>
            <a:lvl1pPr marL="216694" indent="-216694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 sz="2100" b="0">
                <a:latin typeface="Franklin Gothic Medium" panose="020B0603020102020204" pitchFamily="34" charset="0"/>
              </a:defRPr>
            </a:lvl1pPr>
            <a:lvl2pPr marL="640556" indent="-257175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Courier New" panose="02070309020205020404" pitchFamily="49" charset="0"/>
              <a:buChar char="o"/>
              <a:defRPr sz="1800" b="0">
                <a:latin typeface="Franklin Gothic Medium" panose="020B0603020102020204" pitchFamily="34" charset="0"/>
              </a:defRPr>
            </a:lvl2pPr>
            <a:lvl3pPr marL="983456" indent="-207169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Franklin Gothic Medium" panose="020B0603020102020204" pitchFamily="34" charset="0"/>
              <a:buChar char="−"/>
              <a:defRPr sz="1500" b="0">
                <a:latin typeface="Franklin Gothic Medium" panose="020B0603020102020204" pitchFamily="34" charset="0"/>
              </a:defRPr>
            </a:lvl3pPr>
          </a:lstStyle>
          <a:p>
            <a:pPr lvl="0"/>
            <a:r>
              <a:rPr lang="en-US"/>
              <a:t>Click to add bullet level 1</a:t>
            </a:r>
          </a:p>
          <a:p>
            <a:pPr lvl="1"/>
            <a:r>
              <a:rPr lang="en-US"/>
              <a:t>Click to add bullet level 2</a:t>
            </a:r>
          </a:p>
          <a:p>
            <a:pPr lvl="2"/>
            <a:r>
              <a:rPr lang="en-US"/>
              <a:t>Click to add bullet level 3</a:t>
            </a:r>
          </a:p>
        </p:txBody>
      </p:sp>
    </p:spTree>
    <p:extLst>
      <p:ext uri="{BB962C8B-B14F-4D97-AF65-F5344CB8AC3E}">
        <p14:creationId xmlns:p14="http://schemas.microsoft.com/office/powerpoint/2010/main" val="2465912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old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7" y="2051009"/>
            <a:ext cx="2697799" cy="202082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61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607418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2" y="2051009"/>
            <a:ext cx="7699023" cy="2020824"/>
          </a:xfrm>
        </p:spPr>
        <p:txBody>
          <a:bodyPr anchor="ctr">
            <a:noAutofit/>
          </a:bodyPr>
          <a:lstStyle>
            <a:lvl1pPr marL="0" indent="0">
              <a:buNone/>
              <a:defRPr sz="3600" baseline="0">
                <a:latin typeface="Calibri" panose="020F0502020204030204" pitchFamily="34" charset="0"/>
              </a:defRPr>
            </a:lvl1pPr>
            <a:lvl2pPr marL="342909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16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25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33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2" y="4071833"/>
            <a:ext cx="7699023" cy="94875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2" y="5020585"/>
            <a:ext cx="7699023" cy="488226"/>
          </a:xfrm>
        </p:spPr>
        <p:txBody>
          <a:bodyPr anchor="b">
            <a:normAutofit/>
          </a:bodyPr>
          <a:lstStyle>
            <a:lvl1pPr marL="0" indent="0">
              <a:buNone/>
              <a:defRPr sz="24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226135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920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7" y="2054823"/>
            <a:ext cx="2689348" cy="201701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61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607418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2" y="2051009"/>
            <a:ext cx="7699023" cy="2020824"/>
          </a:xfrm>
        </p:spPr>
        <p:txBody>
          <a:bodyPr anchor="ctr">
            <a:noAutofit/>
          </a:bodyPr>
          <a:lstStyle>
            <a:lvl1pPr marL="0" indent="0">
              <a:buNone/>
              <a:defRPr sz="3600" baseline="0">
                <a:latin typeface="Calibri" panose="020F0502020204030204" pitchFamily="34" charset="0"/>
              </a:defRPr>
            </a:lvl1pPr>
            <a:lvl2pPr marL="342909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16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25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33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2" y="4071833"/>
            <a:ext cx="7699023" cy="94875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2" y="5020585"/>
            <a:ext cx="7699023" cy="488226"/>
          </a:xfrm>
        </p:spPr>
        <p:txBody>
          <a:bodyPr anchor="b">
            <a:normAutofit/>
          </a:bodyPr>
          <a:lstStyle>
            <a:lvl1pPr marL="0" indent="0">
              <a:buNone/>
              <a:defRPr sz="24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7245935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 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6" y="2051009"/>
            <a:ext cx="2698310" cy="202082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61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607418"/>
            <a:ext cx="12192000" cy="2505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91462" y="2051009"/>
            <a:ext cx="7699023" cy="2020824"/>
          </a:xfrm>
        </p:spPr>
        <p:txBody>
          <a:bodyPr anchor="ctr">
            <a:noAutofit/>
          </a:bodyPr>
          <a:lstStyle>
            <a:lvl1pPr marL="0" indent="0">
              <a:buNone/>
              <a:defRPr sz="3600" baseline="0">
                <a:latin typeface="Calibri" panose="020F0502020204030204" pitchFamily="34" charset="0"/>
              </a:defRPr>
            </a:lvl1pPr>
            <a:lvl2pPr marL="342909" indent="0">
              <a:buNone/>
              <a:defRPr sz="2800">
                <a:latin typeface="Franklin Gothic Demi Cond" panose="020B0706030402020204" pitchFamily="34" charset="0"/>
              </a:defRPr>
            </a:lvl2pPr>
            <a:lvl3pPr marL="685816" indent="0">
              <a:buNone/>
              <a:defRPr sz="2800">
                <a:latin typeface="Franklin Gothic Demi Cond" panose="020B0706030402020204" pitchFamily="34" charset="0"/>
              </a:defRPr>
            </a:lvl3pPr>
            <a:lvl4pPr marL="1028725" indent="0">
              <a:buNone/>
              <a:defRPr sz="2800">
                <a:latin typeface="Franklin Gothic Demi Cond" panose="020B0706030402020204" pitchFamily="34" charset="0"/>
              </a:defRPr>
            </a:lvl4pPr>
            <a:lvl5pPr marL="1371633" indent="0">
              <a:buNone/>
              <a:defRPr sz="2800">
                <a:latin typeface="Franklin Gothic Demi Cond" panose="020B0706030402020204" pitchFamily="34" charset="0"/>
              </a:defRPr>
            </a:lvl5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3691462" y="4071833"/>
            <a:ext cx="7699023" cy="94875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Add Presenter Name and Title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691462" y="5020585"/>
            <a:ext cx="7699023" cy="488226"/>
          </a:xfrm>
        </p:spPr>
        <p:txBody>
          <a:bodyPr anchor="b">
            <a:normAutofit/>
          </a:bodyPr>
          <a:lstStyle>
            <a:lvl1pPr marL="0" indent="0">
              <a:buNone/>
              <a:defRPr sz="240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12195487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1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447801"/>
            <a:ext cx="10517718" cy="4592638"/>
          </a:xfrm>
        </p:spPr>
        <p:txBody>
          <a:bodyPr>
            <a:noAutofit/>
          </a:bodyPr>
          <a:lstStyle>
            <a:lvl1pPr marL="228605" indent="-228605">
              <a:lnSpc>
                <a:spcPct val="100000"/>
              </a:lnSpc>
              <a:spcBef>
                <a:spcPts val="1200"/>
              </a:spcBef>
              <a:defRPr sz="2800">
                <a:latin typeface="+mn-lt"/>
              </a:defRPr>
            </a:lvl1pPr>
            <a:lvl2pPr marL="576277" indent="-233368">
              <a:lnSpc>
                <a:spcPct val="100000"/>
              </a:lnSpc>
              <a:buFont typeface="Franklin Gothic Medium" panose="020B0603020102020204" pitchFamily="34" charset="0"/>
              <a:buChar char="−"/>
              <a:defRPr sz="2400">
                <a:latin typeface="+mn-lt"/>
              </a:defRPr>
            </a:lvl2pPr>
            <a:lvl3pPr marL="973161" indent="-228605">
              <a:lnSpc>
                <a:spcPct val="100000"/>
              </a:lnSpc>
              <a:defRPr sz="2000">
                <a:latin typeface="+mn-lt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1" y="6573308"/>
            <a:ext cx="752131" cy="284692"/>
          </a:xfrm>
        </p:spPr>
        <p:txBody>
          <a:bodyPr/>
          <a:lstStyle>
            <a:lvl1pPr>
              <a:defRPr sz="1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899159" y="624054"/>
            <a:ext cx="10457689" cy="548640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12"/>
          <p:cNvSpPr>
            <a:spLocks noChangeShapeType="1"/>
          </p:cNvSpPr>
          <p:nvPr userDrawn="1"/>
        </p:nvSpPr>
        <p:spPr bwMode="auto">
          <a:xfrm>
            <a:off x="0" y="1184101"/>
            <a:ext cx="12192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6661" tIns="48331" rIns="96661" bIns="48331"/>
          <a:lstStyle/>
          <a:p>
            <a:pPr>
              <a:defRPr/>
            </a:pPr>
            <a:endParaRPr lang="en-US" sz="22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2773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&amp; Table Ch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59" y="624054"/>
            <a:ext cx="10457689" cy="548640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1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335573"/>
            <a:ext cx="10517718" cy="1212895"/>
          </a:xfrm>
        </p:spPr>
        <p:txBody>
          <a:bodyPr>
            <a:noAutofit/>
          </a:bodyPr>
          <a:lstStyle>
            <a:lvl1pPr marL="228605" indent="-228605">
              <a:lnSpc>
                <a:spcPct val="100000"/>
              </a:lnSpc>
              <a:spcBef>
                <a:spcPts val="0"/>
              </a:spcBef>
              <a:defRPr sz="2000">
                <a:latin typeface="+mn-lt"/>
              </a:defRPr>
            </a:lvl1pPr>
            <a:lvl2pPr marL="576277" indent="-233368">
              <a:lnSpc>
                <a:spcPct val="100000"/>
              </a:lnSpc>
              <a:spcBef>
                <a:spcPts val="0"/>
              </a:spcBef>
              <a:buFont typeface="Franklin Gothic Medium" panose="020B0603020102020204" pitchFamily="34" charset="0"/>
              <a:buChar char="−"/>
              <a:defRPr sz="2000">
                <a:latin typeface="+mn-lt"/>
              </a:defRPr>
            </a:lvl2pPr>
            <a:lvl3pPr marL="973161" indent="-228605">
              <a:lnSpc>
                <a:spcPct val="100000"/>
              </a:lnSpc>
              <a:spcBef>
                <a:spcPts val="0"/>
              </a:spcBef>
              <a:defRPr sz="2000">
                <a:latin typeface="+mn-lt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US"/>
              <a:t>Click to add bullet</a:t>
            </a:r>
          </a:p>
          <a:p>
            <a:pPr lvl="1"/>
            <a:r>
              <a:rPr lang="en-US"/>
              <a:t> 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4" y="2548467"/>
            <a:ext cx="10526184" cy="3694230"/>
          </a:xfrm>
        </p:spPr>
        <p:txBody>
          <a:bodyPr/>
          <a:lstStyle>
            <a:lvl1pPr marL="0" indent="0" algn="ctr">
              <a:buNone/>
              <a:defRPr baseline="0">
                <a:latin typeface="+mn-lt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sp>
        <p:nvSpPr>
          <p:cNvPr id="16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11074401" y="6573308"/>
            <a:ext cx="752131" cy="28469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ine 12"/>
          <p:cNvSpPr>
            <a:spLocks noChangeShapeType="1"/>
          </p:cNvSpPr>
          <p:nvPr userDrawn="1"/>
        </p:nvSpPr>
        <p:spPr bwMode="auto">
          <a:xfrm>
            <a:off x="0" y="1184101"/>
            <a:ext cx="12192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6661" tIns="48331" rIns="96661" bIns="48331"/>
          <a:lstStyle/>
          <a:p>
            <a:pPr>
              <a:defRPr/>
            </a:pPr>
            <a:endParaRPr lang="en-US" sz="22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3070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Ch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59" y="624054"/>
            <a:ext cx="10457689" cy="548640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1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4" y="1335573"/>
            <a:ext cx="10526184" cy="4902890"/>
          </a:xfrm>
        </p:spPr>
        <p:txBody>
          <a:bodyPr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pPr lvl="0"/>
            <a:r>
              <a:rPr lang="en-US"/>
              <a:t>Click icon below to add table or chart</a:t>
            </a:r>
          </a:p>
        </p:txBody>
      </p:sp>
      <p:sp>
        <p:nvSpPr>
          <p:cNvPr id="15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11074401" y="6573308"/>
            <a:ext cx="752131" cy="28469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12"/>
          <p:cNvSpPr>
            <a:spLocks noChangeShapeType="1"/>
          </p:cNvSpPr>
          <p:nvPr userDrawn="1"/>
        </p:nvSpPr>
        <p:spPr bwMode="auto">
          <a:xfrm>
            <a:off x="0" y="1184101"/>
            <a:ext cx="12192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6661" tIns="48331" rIns="96661" bIns="48331"/>
          <a:lstStyle/>
          <a:p>
            <a:pPr>
              <a:defRPr/>
            </a:pPr>
            <a:endParaRPr lang="en-US" sz="22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0900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able Char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59" y="624054"/>
            <a:ext cx="10457689" cy="548640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1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829732" y="1845731"/>
            <a:ext cx="5120640" cy="4392732"/>
          </a:xfrm>
        </p:spPr>
        <p:txBody>
          <a:bodyPr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6220176" y="1845731"/>
            <a:ext cx="5120640" cy="4392732"/>
          </a:xfrm>
        </p:spPr>
        <p:txBody>
          <a:bodyPr/>
          <a:lstStyle>
            <a:lvl1pPr marL="0" indent="0" algn="ctr">
              <a:buNone/>
              <a:defRPr baseline="0">
                <a:latin typeface="+mj-lt"/>
              </a:defRPr>
            </a:lvl1pPr>
          </a:lstStyle>
          <a:p>
            <a:pPr lvl="0"/>
            <a:r>
              <a:rPr lang="en-US"/>
              <a:t>Click icon below to add table, chart, 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29733" y="1278464"/>
            <a:ext cx="5120640" cy="50006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0176" y="1278464"/>
            <a:ext cx="5120640" cy="50006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Slide Number Placeholder 21"/>
          <p:cNvSpPr>
            <a:spLocks noGrp="1"/>
          </p:cNvSpPr>
          <p:nvPr>
            <p:ph type="sldNum" sz="quarter" idx="18"/>
          </p:nvPr>
        </p:nvSpPr>
        <p:spPr>
          <a:xfrm>
            <a:off x="11074401" y="6573308"/>
            <a:ext cx="752131" cy="28469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ine 12"/>
          <p:cNvSpPr>
            <a:spLocks noChangeShapeType="1"/>
          </p:cNvSpPr>
          <p:nvPr userDrawn="1"/>
        </p:nvSpPr>
        <p:spPr bwMode="auto">
          <a:xfrm>
            <a:off x="0" y="1184101"/>
            <a:ext cx="12192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6661" tIns="48331" rIns="96661" bIns="48331"/>
          <a:lstStyle/>
          <a:p>
            <a:pPr>
              <a:defRPr/>
            </a:pPr>
            <a:endParaRPr lang="en-US" sz="22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547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29734" y="1846263"/>
            <a:ext cx="5120217" cy="440213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j-lt"/>
              </a:defRPr>
            </a:lvl1pPr>
            <a:lvl2pPr marL="514362" indent="-171454">
              <a:buFont typeface="Franklin Gothic Medium Cond" panose="020B0606030402020204" pitchFamily="34" charset="0"/>
              <a:buChar char="–"/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59" y="624054"/>
            <a:ext cx="10457689" cy="548640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1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29733" y="1278464"/>
            <a:ext cx="5120640" cy="50006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20176" y="1278464"/>
            <a:ext cx="5120640" cy="50006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6220600" y="1840560"/>
            <a:ext cx="5120217" cy="440213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j-lt"/>
              </a:defRPr>
            </a:lvl1pPr>
            <a:lvl2pPr marL="514362" indent="-171454">
              <a:buFont typeface="Franklin Gothic Medium Cond" panose="020B0606030402020204" pitchFamily="34" charset="0"/>
              <a:buChar char="–"/>
              <a:defRPr sz="2000" baseline="0">
                <a:latin typeface="+mj-lt"/>
              </a:defRPr>
            </a:lvl2pPr>
            <a:lvl3pPr>
              <a:defRPr sz="2000" baseline="0">
                <a:latin typeface="+mj-lt"/>
              </a:defRPr>
            </a:lvl3pPr>
          </a:lstStyle>
          <a:p>
            <a:pPr lvl="0"/>
            <a:r>
              <a:rPr lang="en-US"/>
              <a:t>Click to add bullets</a:t>
            </a:r>
          </a:p>
          <a:p>
            <a:pPr lvl="1"/>
            <a:r>
              <a:rPr lang="en-US"/>
              <a:t>Bullet 2</a:t>
            </a:r>
          </a:p>
          <a:p>
            <a:pPr lvl="2"/>
            <a:r>
              <a:rPr lang="en-US"/>
              <a:t>Bullet 3</a:t>
            </a:r>
          </a:p>
        </p:txBody>
      </p:sp>
      <p:sp>
        <p:nvSpPr>
          <p:cNvPr id="17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1" y="6573308"/>
            <a:ext cx="752131" cy="28469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ne 12"/>
          <p:cNvSpPr>
            <a:spLocks noChangeShapeType="1"/>
          </p:cNvSpPr>
          <p:nvPr userDrawn="1"/>
        </p:nvSpPr>
        <p:spPr bwMode="auto">
          <a:xfrm>
            <a:off x="0" y="1184101"/>
            <a:ext cx="12192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6661" tIns="48331" rIns="96661" bIns="48331"/>
          <a:lstStyle/>
          <a:p>
            <a:pPr>
              <a:defRPr/>
            </a:pPr>
            <a:endParaRPr lang="en-US" sz="22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657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op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99159" y="624054"/>
            <a:ext cx="10457689" cy="548640"/>
          </a:xfrm>
        </p:spPr>
        <p:txBody>
          <a:bodyPr anchor="t">
            <a:noAutofit/>
          </a:bodyPr>
          <a:lstStyle>
            <a:lvl1pPr algn="l">
              <a:defRPr sz="3600" b="1" i="0" baseline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add title, 1 line max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3861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1" y="6573308"/>
            <a:ext cx="752131" cy="28469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ine 12"/>
          <p:cNvSpPr>
            <a:spLocks noChangeShapeType="1"/>
          </p:cNvSpPr>
          <p:nvPr userDrawn="1"/>
        </p:nvSpPr>
        <p:spPr bwMode="auto">
          <a:xfrm>
            <a:off x="0" y="1184101"/>
            <a:ext cx="121920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6661" tIns="48331" rIns="96661" bIns="48331"/>
          <a:lstStyle/>
          <a:p>
            <a:pPr>
              <a:defRPr/>
            </a:pPr>
            <a:endParaRPr lang="en-US" sz="22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0354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&amp; Bottom Ru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861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3"/>
          </p:nvPr>
        </p:nvSpPr>
        <p:spPr>
          <a:xfrm>
            <a:off x="694972" y="6573308"/>
            <a:ext cx="10243961" cy="284692"/>
          </a:xfrm>
        </p:spPr>
        <p:txBody>
          <a:bodyPr/>
          <a:lstStyle>
            <a:lvl1pPr algn="l">
              <a:defRPr sz="10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11074401" y="6573308"/>
            <a:ext cx="752131" cy="284692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4436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_No Top R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40151133"/>
              </p:ext>
            </p:extLst>
          </p:nvPr>
        </p:nvGraphicFramePr>
        <p:xfrm>
          <a:off x="2117" y="1588"/>
          <a:ext cx="211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7" y="1588"/>
                        <a:ext cx="211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6243108"/>
            <a:ext cx="10970682" cy="33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latin typeface="Calibri"/>
                <a:sym typeface="Calibri"/>
              </a:defRPr>
            </a:lvl1pPr>
          </a:lstStyle>
          <a:p>
            <a:pPr lvl="0"/>
            <a:r>
              <a:rPr lang="en-US"/>
              <a:t>Click to add footnote, reference or source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573308"/>
            <a:ext cx="12192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/>
                <a:sym typeface="Calibri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Calibri"/>
                <a:sym typeface="Calibri"/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3861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1F497D">
                  <a:lumMod val="75000"/>
                </a:srgbClr>
              </a:solidFill>
              <a:sym typeface="Calibri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sym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>
          <a:xfrm>
            <a:off x="609601" y="1724025"/>
            <a:ext cx="10970684" cy="4408488"/>
          </a:xfrm>
        </p:spPr>
        <p:txBody>
          <a:bodyPr>
            <a:normAutofit/>
          </a:bodyPr>
          <a:lstStyle>
            <a:lvl1pPr>
              <a:defRPr sz="1800">
                <a:latin typeface="Calibri"/>
                <a:sym typeface="Calibri"/>
              </a:defRPr>
            </a:lvl1pPr>
            <a:lvl2pPr>
              <a:defRPr sz="1800">
                <a:latin typeface="Calibri"/>
                <a:sym typeface="Calibri"/>
              </a:defRPr>
            </a:lvl2pPr>
            <a:lvl3pPr>
              <a:defRPr sz="1800">
                <a:latin typeface="Calibri"/>
                <a:sym typeface="Calibri"/>
              </a:defRPr>
            </a:lvl3pPr>
            <a:lvl4pPr>
              <a:defRPr sz="1800">
                <a:latin typeface="Calibri"/>
                <a:sym typeface="Calibri"/>
              </a:defRPr>
            </a:lvl4pPr>
            <a:lvl5pPr>
              <a:defRPr sz="1800">
                <a:latin typeface="Calibri"/>
                <a:sym typeface="Calibri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642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7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5845" r:id="rId2"/>
    <p:sldLayoutId id="2147483677" r:id="rId3"/>
    <p:sldLayoutId id="2147485846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  <p:sldLayoutId id="2147483689" r:id="rId14"/>
    <p:sldLayoutId id="2147484150" r:id="rId15"/>
    <p:sldLayoutId id="2147483690" r:id="rId16"/>
    <p:sldLayoutId id="2147484152" r:id="rId17"/>
    <p:sldLayoutId id="2147483691" r:id="rId18"/>
    <p:sldLayoutId id="2147483692" r:id="rId19"/>
    <p:sldLayoutId id="2147483693" r:id="rId20"/>
    <p:sldLayoutId id="2147483694" r:id="rId21"/>
    <p:sldLayoutId id="2147483696" r:id="rId22"/>
    <p:sldLayoutId id="2147483697" r:id="rId23"/>
    <p:sldLayoutId id="2147483698" r:id="rId24"/>
    <p:sldLayoutId id="2147484157" r:id="rId25"/>
    <p:sldLayoutId id="2147484158" r:id="rId26"/>
    <p:sldLayoutId id="2147484159" r:id="rId27"/>
    <p:sldLayoutId id="2147484160" r:id="rId28"/>
    <p:sldLayoutId id="2147483704" r:id="rId29"/>
    <p:sldLayoutId id="2147483705" r:id="rId30"/>
    <p:sldLayoutId id="2147484154" r:id="rId31"/>
    <p:sldLayoutId id="2147484161" r:id="rId32"/>
    <p:sldLayoutId id="2147485847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5844" r:id="rId12"/>
    <p:sldLayoutId id="2147483673" r:id="rId13"/>
    <p:sldLayoutId id="2147483675" r:id="rId14"/>
    <p:sldLayoutId id="2147483700" r:id="rId15"/>
    <p:sldLayoutId id="2147483701" r:id="rId16"/>
    <p:sldLayoutId id="2147483702" r:id="rId17"/>
    <p:sldLayoutId id="2147483703" r:id="rId18"/>
    <p:sldLayoutId id="2147483804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 txBox="1">
            <a:spLocks/>
          </p:cNvSpPr>
          <p:nvPr userDrawn="1"/>
        </p:nvSpPr>
        <p:spPr>
          <a:xfrm>
            <a:off x="696385" y="6603332"/>
            <a:ext cx="10659535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b="1" i="0">
                <a:latin typeface="Arial" panose="020B0604020202020204" pitchFamily="34" charset="0"/>
                <a:cs typeface="Arial" panose="020B0604020202020204" pitchFamily="34" charset="0"/>
              </a:rPr>
              <a:t>NCDHHS, DMHDDSUS | From Crisis to Care: Investing in our Behavioral Health Crisis System | February 27, 2024</a:t>
            </a:r>
          </a:p>
          <a:p>
            <a:endParaRPr lang="en-US" sz="675" b="1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13"/>
          <p:cNvSpPr txBox="1">
            <a:spLocks/>
          </p:cNvSpPr>
          <p:nvPr userDrawn="1"/>
        </p:nvSpPr>
        <p:spPr>
          <a:xfrm>
            <a:off x="11503025" y="6600160"/>
            <a:ext cx="541867" cy="269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D8F5E8-15B1-AB47-A7E0-4212F4A2D8F9}" type="slidenum">
              <a:rPr lang="en-US" sz="675" b="1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675" b="1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25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6" r:id="rId11"/>
    <p:sldLayoutId id="2147484095" r:id="rId12"/>
    <p:sldLayoutId id="2147484096" r:id="rId13"/>
    <p:sldLayoutId id="2147484097" r:id="rId14"/>
    <p:sldLayoutId id="2147484098" r:id="rId15"/>
    <p:sldLayoutId id="2147484099" r:id="rId16"/>
    <p:sldLayoutId id="2147484100" r:id="rId17"/>
    <p:sldLayoutId id="2147484101" r:id="rId18"/>
    <p:sldLayoutId id="2147484088" r:id="rId19"/>
    <p:sldLayoutId id="2147484103" r:id="rId20"/>
    <p:sldLayoutId id="2147484143" r:id="rId21"/>
    <p:sldLayoutId id="2147484144" r:id="rId22"/>
    <p:sldLayoutId id="2147484145" r:id="rId23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186EF1-E39E-A87B-91CF-F8FBFEEF4D01}"/>
              </a:ext>
            </a:extLst>
          </p:cNvPr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gradFill flip="none" rotWithShape="1">
            <a:gsLst>
              <a:gs pos="0">
                <a:srgbClr val="1F497D">
                  <a:lumMod val="75000"/>
                </a:srgbClr>
              </a:gs>
              <a:gs pos="50000">
                <a:srgbClr val="E4EEF4"/>
              </a:gs>
              <a:gs pos="100000">
                <a:srgbClr val="1F497D">
                  <a:lumMod val="75000"/>
                </a:srgbClr>
              </a:gs>
            </a:gsLst>
            <a:lin ang="1080000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" name="Text Placeholder 13"/>
          <p:cNvSpPr txBox="1">
            <a:spLocks/>
          </p:cNvSpPr>
          <p:nvPr/>
        </p:nvSpPr>
        <p:spPr>
          <a:xfrm>
            <a:off x="11503025" y="6600166"/>
            <a:ext cx="541867" cy="269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D8F5E8-15B1-AB47-A7E0-4212F4A2D8F9}" type="slidenum">
              <a:rPr lang="en-US" sz="8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1DCD3A-EEA9-46F4-BC19-85B31ED1E1B0}"/>
              </a:ext>
            </a:extLst>
          </p:cNvPr>
          <p:cNvSpPr txBox="1">
            <a:spLocks/>
          </p:cNvSpPr>
          <p:nvPr/>
        </p:nvSpPr>
        <p:spPr>
          <a:xfrm>
            <a:off x="487683" y="6309360"/>
            <a:ext cx="11216639" cy="2743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68579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48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48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47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45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46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44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44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42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F14B1D-7E70-4DBF-845F-CF2E7B0C5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7677" y="6634662"/>
            <a:ext cx="10285097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algn="l"/>
            <a:endParaRPr lang="en-US" altLang="en-US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CF91680-BBF3-46D4-B12B-9EEAB8762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E724D6-38E0-5EDE-6C82-B4FB275343A5}"/>
              </a:ext>
            </a:extLst>
          </p:cNvPr>
          <p:cNvSpPr/>
          <p:nvPr userDrawn="1"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rgbClr val="1F497D">
                  <a:lumMod val="75000"/>
                </a:srgbClr>
              </a:gs>
              <a:gs pos="60000">
                <a:srgbClr val="52849C">
                  <a:lumMod val="60000"/>
                  <a:lumOff val="40000"/>
                  <a:tint val="44500"/>
                  <a:satMod val="160000"/>
                </a:srgbClr>
              </a:gs>
              <a:gs pos="100000">
                <a:srgbClr val="52849C">
                  <a:lumMod val="60000"/>
                  <a:lumOff val="40000"/>
                  <a:tint val="23500"/>
                  <a:satMod val="160000"/>
                </a:srgbClr>
              </a:gs>
            </a:gsLst>
            <a:lin ang="1080000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76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  <p:sldLayoutId id="2147484197" r:id="rId13"/>
  </p:sldLayoutIdLst>
  <p:hf hdr="0" ftr="0" dt="0"/>
  <p:txStyles>
    <p:titleStyle>
      <a:lvl1pPr algn="l" defTabSz="685799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71450" indent="-171450" algn="l" defTabSz="685799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47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45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46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4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744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42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9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99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7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6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6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5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5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93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1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11F27F3A-B3E9-41ED-AF8F-A365F10BB65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3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  <p:sldLayoutId id="2147484213" r:id="rId14"/>
    <p:sldLayoutId id="2147484214" r:id="rId15"/>
  </p:sldLayoutIdLst>
  <p:hf hdr="0" ftr="0" dt="0"/>
  <p:txStyles>
    <p:titleStyle>
      <a:lvl1pPr algn="l" defTabSz="685816" rtl="0" eaLnBrk="1" latinLnBrk="0" hangingPunct="1">
        <a:lnSpc>
          <a:spcPct val="90000"/>
        </a:lnSpc>
        <a:spcBef>
          <a:spcPct val="0"/>
        </a:spcBef>
        <a:buNone/>
        <a:defRPr sz="2824" b="1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171454" indent="-171454" algn="l" defTabSz="6858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76277" indent="-233368" algn="l" defTabSz="685816" rtl="0" eaLnBrk="1" latinLnBrk="0" hangingPunct="1">
        <a:lnSpc>
          <a:spcPct val="90000"/>
        </a:lnSpc>
        <a:spcBef>
          <a:spcPts val="375"/>
        </a:spcBef>
        <a:buFont typeface="Franklin Gothic Medium" panose="020B0603020102020204" pitchFamily="34" charset="0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857270" indent="-171454" algn="l" defTabSz="6858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200179" indent="-171454" algn="l" defTabSz="6858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543087" indent="-171454" algn="l" defTabSz="6858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885995" indent="-171454" algn="l" defTabSz="6858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4" indent="-171454" algn="l" defTabSz="6858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1" indent="-171454" algn="l" defTabSz="6858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0" indent="-171454" algn="l" defTabSz="68581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6" algn="l" defTabSz="6858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5" algn="l" defTabSz="6858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3" algn="l" defTabSz="6858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1" algn="l" defTabSz="6858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9" algn="l" defTabSz="6858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57" algn="l" defTabSz="6858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6" algn="l" defTabSz="68581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3"/>
          <p:cNvSpPr txBox="1">
            <a:spLocks/>
          </p:cNvSpPr>
          <p:nvPr/>
        </p:nvSpPr>
        <p:spPr>
          <a:xfrm>
            <a:off x="11503025" y="6600166"/>
            <a:ext cx="541867" cy="269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D8F5E8-15B1-AB47-A7E0-4212F4A2D8F9}" type="slidenum">
              <a:rPr lang="en-US" sz="8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E578BC-BB18-42C1-A2C3-23CB0CDD1115}"/>
              </a:ext>
            </a:extLst>
          </p:cNvPr>
          <p:cNvSpPr/>
          <p:nvPr/>
        </p:nvSpPr>
        <p:spPr>
          <a:xfrm>
            <a:off x="0" y="6583680"/>
            <a:ext cx="12192000" cy="2743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50000">
                <a:srgbClr val="E4EEF4"/>
              </a:gs>
              <a:gs pos="100000">
                <a:schemeClr val="accent3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8929FC-6D37-4796-81EE-243F5DE93482}"/>
              </a:ext>
            </a:extLst>
          </p:cNvPr>
          <p:cNvSpPr/>
          <p:nvPr/>
        </p:nvSpPr>
        <p:spPr>
          <a:xfrm>
            <a:off x="0" y="3860"/>
            <a:ext cx="12192000" cy="45731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6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>
              <a:solidFill>
                <a:schemeClr val="accent3">
                  <a:lumMod val="75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81DCD3A-EEA9-46F4-BC19-85B31ED1E1B0}"/>
              </a:ext>
            </a:extLst>
          </p:cNvPr>
          <p:cNvSpPr txBox="1">
            <a:spLocks/>
          </p:cNvSpPr>
          <p:nvPr/>
        </p:nvSpPr>
        <p:spPr>
          <a:xfrm>
            <a:off x="487683" y="6309360"/>
            <a:ext cx="11216639" cy="2743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68579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1" i="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14348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48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47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45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46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44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44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42" indent="-171450" algn="l" defTabSz="685799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F14B1D-7E70-4DBF-845F-CF2E7B0C5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7677" y="6634662"/>
            <a:ext cx="10285097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altLang="en-US"/>
              <a:t>2022 Manatt Health Retreat Report | Manatt, Phelps &amp; Phillips, LLP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FCF91680-BBF3-46D4-B12B-9EEAB8762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3372" y="6634662"/>
            <a:ext cx="243838" cy="172355"/>
          </a:xfrm>
          <a:prstGeom prst="rect">
            <a:avLst/>
          </a:prstGeom>
        </p:spPr>
        <p:txBody>
          <a:bodyPr vert="horz" wrap="square" lIns="0" tIns="9144" rIns="0" bIns="9144" rtlCol="0" anchor="ctr">
            <a:spAutoFit/>
          </a:bodyPr>
          <a:lstStyle>
            <a:lvl1pPr algn="ctr">
              <a:defRPr lang="en-US" sz="1000" smtClean="0">
                <a:solidFill>
                  <a:schemeClr val="bg1"/>
                </a:solidFill>
              </a:defRPr>
            </a:lvl1pPr>
          </a:lstStyle>
          <a:p>
            <a:fld id="{6589A81A-1D71-4078-84B8-1F7FE28A0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0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</p:sldLayoutIdLst>
  <p:hf hdr="0" ftr="0" dt="0"/>
  <p:txStyles>
    <p:titleStyle>
      <a:lvl1pPr algn="l" defTabSz="685799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71450" indent="-171450" algn="l" defTabSz="685799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48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47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45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46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844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744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42" indent="-171450" algn="l" defTabSz="6857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9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99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7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6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96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5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95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93" algn="l" defTabSz="685799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 txBox="1">
            <a:spLocks/>
          </p:cNvSpPr>
          <p:nvPr userDrawn="1"/>
        </p:nvSpPr>
        <p:spPr>
          <a:xfrm>
            <a:off x="696387" y="6603332"/>
            <a:ext cx="10659535" cy="266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 baseline="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00" b="1" i="0" kern="1200">
                <a:solidFill>
                  <a:schemeClr val="tx1"/>
                </a:solidFill>
                <a:latin typeface="Franklin Gothic Medium Cond" panose="020B0606030402020204" pitchFamily="34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13"/>
          <p:cNvSpPr txBox="1">
            <a:spLocks/>
          </p:cNvSpPr>
          <p:nvPr userDrawn="1"/>
        </p:nvSpPr>
        <p:spPr>
          <a:xfrm>
            <a:off x="11503025" y="6600164"/>
            <a:ext cx="541867" cy="269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15365E"/>
                </a:solidFill>
                <a:latin typeface="Gotham Bold" charset="0"/>
                <a:ea typeface="Gotham Bold" charset="0"/>
                <a:cs typeface="Gotham Bold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D8F5E8-15B1-AB47-A7E0-4212F4A2D8F9}" type="slidenum">
              <a:rPr lang="en-US" sz="900" b="0" i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900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95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  <p:sldLayoutId id="2147484241" r:id="rId12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b="1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greentreepeersupport.org/" TargetMode="Externa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hyperlink" Target="https://www.ncdhhs.gov/news/press-releases/2023/12/04/new-performance-dashboard-988-suicide-and-crisis-lifeline" TargetMode="External"/><Relationship Id="rId4" Type="http://schemas.openxmlformats.org/officeDocument/2006/relationships/hyperlink" Target="https://www.ncdhhs.gov/divisions/mental-health-developmental-disabilities-and-substance-use-services/report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sv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dhhs.gov/opentocare" TargetMode="External"/><Relationship Id="rId7" Type="http://schemas.openxmlformats.org/officeDocument/2006/relationships/image" Target="../media/image40.png"/><Relationship Id="rId2" Type="http://schemas.openxmlformats.org/officeDocument/2006/relationships/hyperlink" Target="https://www.ncdhhs.gov/divisions/mental-health-developmental-disabilities-and-substance-use-services/crisis-services/988-suicide-crisis-lifeline" TargetMode="Externa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share.hsforms.com/1xssMZoOYRFmeWHeyqYJ7ZQ5bzii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dhhs.gov/news/press-releases/2024/02/19/nc-launches-additional-phone-support-people-experiencing-mental-illness-or-substance-use-disorder#:~:text=PRESS%20RELEASE%20%E2%80%94%20The%20North%20Carolina,with%20a%20Peer%20Support%20Specialist." TargetMode="External"/><Relationship Id="rId13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hyperlink" Target="https://www.ncdhhs.gov/news/press-releases/2024/04/08/investment-strengthening-north-carolinas-behavioral-health-crisis-response-system" TargetMode="External"/><Relationship Id="rId12" Type="http://schemas.openxmlformats.org/officeDocument/2006/relationships/hyperlink" Target="https://www.ncdhhs.gov/news/press-releases/2024/06/17/ribbon-cutting-and-open-house-alamance-behavioral-health-cent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2.jpeg"/><Relationship Id="rId11" Type="http://schemas.openxmlformats.org/officeDocument/2006/relationships/image" Target="../media/image45.jpeg"/><Relationship Id="rId5" Type="http://schemas.openxmlformats.org/officeDocument/2006/relationships/hyperlink" Target="https://www.ncdhhs.gov/news/press-releases/2024/04/24/ncdhhs-invests-22-million-community-crisis-centers-and-peer-respite-north-carolina" TargetMode="External"/><Relationship Id="rId10" Type="http://schemas.openxmlformats.org/officeDocument/2006/relationships/image" Target="../media/image44.jpeg"/><Relationship Id="rId4" Type="http://schemas.openxmlformats.org/officeDocument/2006/relationships/hyperlink" Target="https://www.ncdhhs.gov/news/press-releases/2024/05/07/ncdhhs-pilots-mobile-crisis-co-responder-models-behavioral-health-crisis-response" TargetMode="External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zoomgov.com/meeting/register/vJIsdeuqrDosHKDeX0RvRaAS0A8eXqVLqC0#/registration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5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svg"/><Relationship Id="rId11" Type="http://schemas.openxmlformats.org/officeDocument/2006/relationships/hyperlink" Target="https://gcc02.safelinks.protection.outlook.com/?url=https%3A%2F%2Flp.constantcontactpages.com%2Fsu%2Fzk07s4l%2FDMHDDSUS&amp;data=05%7C02%7CBadia.Henderson%40dhhs.nc.gov%7Cf9c2abf5e20b4df92dd308dc5e4f7f86%7C7a7681dcb9d0449a85c3ecc26cd7ed19%7C0%7C0%7C638488942732677394%7CUnknown%7CTWFpbGZsb3d8eyJWIjoiMC4wLjAwMDAiLCJQIjoiV2luMzIiLCJBTiI6Ik1haWwiLCJXVCI6Mn0%3D%7C0%7C%7C%7C&amp;sdata=%2BrUH07aUV61zfiAjXYw%2BUhf3nUBZwkS8xLHZ2bn1i7Q%3D&amp;reserved=0" TargetMode="External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openxmlformats.org/officeDocument/2006/relationships/hyperlink" Target="https://gcc02.safelinks.protection.outlook.com/?url=https%3A%2F%2Fforms.office.com%2Fg%2FKEsxyV0tJY&amp;data=05%7C02%7CBadia.Henderson%40dhhs.nc.gov%7Cf9c2abf5e20b4df92dd308dc5e4f7f86%7C7a7681dcb9d0449a85c3ecc26cd7ed19%7C0%7C0%7C638488942732672546%7CUnknown%7CTWFpbGZsb3d8eyJWIjoiMC4wLjAwMDAiLCJQIjoiV2luMzIiLCJBTiI6Ik1haWwiLCJXVCI6Mn0%3D%7C0%7C%7C%7C&amp;sdata=G8nCGdf53lPOi2M%2FUzFyOX1YrADbfZVT2UGHv0lRHzE%3D&amp;reserved=0" TargetMode="External"/><Relationship Id="rId4" Type="http://schemas.openxmlformats.org/officeDocument/2006/relationships/image" Target="../media/image49.svg"/><Relationship Id="rId9" Type="http://schemas.openxmlformats.org/officeDocument/2006/relationships/hyperlink" Target="https://gcc02.safelinks.protection.outlook.com/?url=https%3A%2F%2Fwww.zoomgov.com%2Fmeeting%2Fregister%2FvJIsduusrTsuEr3MP1SHj7smx4OysoTELcE&amp;data=05%7C02%7CBadia.Henderson%40dhhs.nc.gov%7Cf9c2abf5e20b4df92dd308dc5e4f7f86%7C7a7681dcb9d0449a85c3ecc26cd7ed19%7C0%7C0%7C638488942732666866%7CUnknown%7CTWFpbGZsb3d8eyJWIjoiMC4wLjAwMDAiLCJQIjoiV2luMzIiLCJBTiI6Ik1haWwiLCJXVCI6Mn0%3D%7C0%7C%7C%7C&amp;sdata=qa9DUoEgq4uK0WJ4PGvzDrd97ivSTBi3aNUsG8nL7ek%3D&amp;reserved=0" TargetMode="External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398825-5AE1-2FFA-250B-4FD5A08FD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3" y="2346439"/>
            <a:ext cx="5599611" cy="170177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MHBG Council Meeting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DMHDDSUS Updates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9391" y="4731472"/>
            <a:ext cx="7114902" cy="21265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Kelly Crosbie, MSW, LCSW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NC DHHS Division of Mental Health, 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Developmental Disabilities, and Substance Use Services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August 2, 2024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4444F53-82B4-3B76-4583-44ACEF93E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70597"/>
            <a:ext cx="3733800" cy="139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 group of people holding a sign&#10;&#10;Description automatically generated with medium confidence">
            <a:extLst>
              <a:ext uri="{FF2B5EF4-FFF2-40B4-BE49-F238E27FC236}">
                <a16:creationId xmlns:a16="http://schemas.microsoft.com/office/drawing/2014/main" id="{1A5887BC-4D01-16D1-3F1B-0A8F26A50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679" y="755381"/>
            <a:ext cx="5527732" cy="572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904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565321" y="2915075"/>
            <a:ext cx="8397379" cy="2020824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dirty="0">
                <a:latin typeface="Calibri (MS) Bold"/>
                <a:cs typeface="Helvetica"/>
              </a:rPr>
              <a:t>DMHDDSUS Strategic Plan Updates</a:t>
            </a:r>
          </a:p>
          <a:p>
            <a:endParaRPr lang="en-US" dirty="0">
              <a:solidFill>
                <a:schemeClr val="accent1"/>
              </a:solidFill>
              <a:latin typeface="Franklin Gothic Demi Cond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03756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590" y="2496236"/>
            <a:ext cx="3335688" cy="333568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6360462" y="2113505"/>
            <a:ext cx="707002" cy="7070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8B9E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360462" y="2930573"/>
            <a:ext cx="707002" cy="70700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8B9E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60462" y="3745525"/>
            <a:ext cx="707002" cy="70700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8B9E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6487513" y="2281741"/>
            <a:ext cx="452899" cy="370529"/>
          </a:xfrm>
          <a:custGeom>
            <a:avLst/>
            <a:gdLst/>
            <a:ahLst/>
            <a:cxnLst/>
            <a:rect l="l" t="t" r="r" b="b"/>
            <a:pathLst>
              <a:path w="679348" h="555794">
                <a:moveTo>
                  <a:pt x="0" y="0"/>
                </a:moveTo>
                <a:lnTo>
                  <a:pt x="679347" y="0"/>
                </a:lnTo>
                <a:lnTo>
                  <a:pt x="679347" y="555794"/>
                </a:lnTo>
                <a:lnTo>
                  <a:pt x="0" y="555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438965" y="3045087"/>
            <a:ext cx="495097" cy="440017"/>
          </a:xfrm>
          <a:custGeom>
            <a:avLst/>
            <a:gdLst/>
            <a:ahLst/>
            <a:cxnLst/>
            <a:rect l="l" t="t" r="r" b="b"/>
            <a:pathLst>
              <a:path w="742645" h="660026">
                <a:moveTo>
                  <a:pt x="0" y="0"/>
                </a:moveTo>
                <a:lnTo>
                  <a:pt x="742645" y="0"/>
                </a:lnTo>
                <a:lnTo>
                  <a:pt x="742645" y="660026"/>
                </a:lnTo>
                <a:lnTo>
                  <a:pt x="0" y="6600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6460480" y="3872793"/>
            <a:ext cx="506964" cy="452465"/>
          </a:xfrm>
          <a:custGeom>
            <a:avLst/>
            <a:gdLst/>
            <a:ahLst/>
            <a:cxnLst/>
            <a:rect l="l" t="t" r="r" b="b"/>
            <a:pathLst>
              <a:path w="760446" h="678698">
                <a:moveTo>
                  <a:pt x="0" y="0"/>
                </a:moveTo>
                <a:lnTo>
                  <a:pt x="760447" y="0"/>
                </a:lnTo>
                <a:lnTo>
                  <a:pt x="760447" y="678698"/>
                </a:lnTo>
                <a:lnTo>
                  <a:pt x="0" y="6786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350640" y="-327479"/>
            <a:ext cx="12218220" cy="1558100"/>
            <a:chOff x="-392004" y="-824354"/>
            <a:chExt cx="24436439" cy="3116200"/>
          </a:xfrm>
        </p:grpSpPr>
        <p:sp>
          <p:nvSpPr>
            <p:cNvPr id="19" name="TextBox 19"/>
            <p:cNvSpPr txBox="1"/>
            <p:nvPr/>
          </p:nvSpPr>
          <p:spPr>
            <a:xfrm>
              <a:off x="-392004" y="743858"/>
              <a:ext cx="23585123" cy="15479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ct val="310470"/>
                </a:lnSpc>
              </a:pPr>
              <a:r>
                <a:rPr lang="en-US" sz="2000" spc="83">
                  <a:solidFill>
                    <a:srgbClr val="242852"/>
                  </a:solidFill>
                  <a:latin typeface="Arial" panose="020B0604020202020204" pitchFamily="34" charset="0"/>
                  <a:ea typeface="Canva Sans"/>
                  <a:cs typeface="Arial" panose="020B0604020202020204" pitchFamily="34" charset="0"/>
                  <a:sym typeface="Canva Sans"/>
                </a:rPr>
                <a:t>Thank you for the 128 comments submitted on the DMH/DD/SUS Strategic Plan for 2024-2029!​</a:t>
              </a:r>
              <a:endPara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-389086" y="-824354"/>
              <a:ext cx="24433521" cy="2321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ct val="284782"/>
                </a:lnSpc>
                <a:spcBef>
                  <a:spcPct val="0"/>
                </a:spcBef>
              </a:pPr>
              <a:r>
                <a:rPr lang="en-US" sz="3200" b="1" spc="71">
                  <a:solidFill>
                    <a:srgbClr val="002060"/>
                  </a:solidFill>
                  <a:latin typeface="Arial" panose="020B0604020202020204" pitchFamily="34" charset="0"/>
                  <a:ea typeface="Canva Sans Bold"/>
                  <a:cs typeface="Arial" panose="020B0604020202020204" pitchFamily="34" charset="0"/>
                  <a:sym typeface="Canva Sans Bold"/>
                </a:rPr>
                <a:t>Strategic Plan Public Comment​</a:t>
              </a:r>
              <a:endPara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59299" y="1052075"/>
            <a:ext cx="5346402" cy="791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305987"/>
              </a:lnSpc>
            </a:pPr>
            <a:r>
              <a:rPr lang="en-US" sz="2000" b="1" u="sng">
                <a:solidFill>
                  <a:srgbClr val="242852"/>
                </a:solidFill>
                <a:latin typeface="Arial"/>
                <a:cs typeface="Arial"/>
              </a:rPr>
              <a:t>Stakeholder Representation: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340502" y="1507682"/>
            <a:ext cx="5109964" cy="291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01489"/>
              </a:lnSpc>
            </a:pPr>
            <a:r>
              <a:rPr lang="en-US" sz="2000" b="1" u="sng">
                <a:solidFill>
                  <a:srgbClr val="242852"/>
                </a:solidFill>
                <a:latin typeface="Arial"/>
                <a:ea typeface="Canva Sans Bold"/>
                <a:cs typeface="Arial"/>
                <a:sym typeface="Canva Sans Bold"/>
              </a:rPr>
              <a:t>Most frequent themes of comments:</a:t>
            </a:r>
            <a:endParaRPr lang="en-US" sz="2000" b="1">
              <a:latin typeface="Arial"/>
              <a:cs typeface="Arial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060103" y="2798255"/>
            <a:ext cx="1363629" cy="1111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2836"/>
              </a:lnSpc>
            </a:pPr>
            <a:r>
              <a:rPr lang="en-US" sz="1400" b="1">
                <a:solidFill>
                  <a:srgbClr val="242852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Family member or legally responsible person​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>
              <a:lnSpc>
                <a:spcPct val="102836"/>
              </a:lnSpc>
            </a:pPr>
            <a:r>
              <a:rPr lang="en-US" sz="1400" b="1">
                <a:solidFill>
                  <a:srgbClr val="242852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39</a:t>
            </a:r>
            <a:endParaRPr lang="en-US" sz="1400" b="1">
              <a:solidFill>
                <a:srgbClr val="242852"/>
              </a:solidFill>
              <a:latin typeface="Arial" panose="020B0604020202020204" pitchFamily="34" charset="0"/>
              <a:ea typeface="Canva Sans Bold"/>
              <a:cs typeface="Arial" panose="020B0604020202020204" pitchFamily="34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565226" y="5363109"/>
            <a:ext cx="946845" cy="764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99628"/>
              </a:lnSpc>
            </a:pPr>
            <a:r>
              <a:rPr lang="en-US" sz="1600" b="1">
                <a:solidFill>
                  <a:srgbClr val="242852"/>
                </a:solidFill>
                <a:latin typeface="Arial" panose="020B0604020202020204" pitchFamily="34" charset="0"/>
                <a:cs typeface="Arial" panose="020B0604020202020204" pitchFamily="34" charset="0"/>
                <a:sym typeface="Canva Sans Bold"/>
              </a:rPr>
              <a:t>Service Providers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>
              <a:lnSpc>
                <a:spcPct val="99628"/>
              </a:lnSpc>
            </a:pPr>
            <a:r>
              <a:rPr lang="en-US" sz="1600" b="1">
                <a:solidFill>
                  <a:srgbClr val="242852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28</a:t>
            </a:r>
            <a:endParaRPr lang="en-US" sz="1600" b="1">
              <a:solidFill>
                <a:srgbClr val="242852"/>
              </a:solidFill>
              <a:latin typeface="Arial" panose="020B0604020202020204" pitchFamily="34" charset="0"/>
              <a:ea typeface="Canva Sans Bold"/>
              <a:cs typeface="Arial" panose="020B060402020202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67303" y="5270368"/>
            <a:ext cx="1091191" cy="86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0709"/>
              </a:lnSpc>
            </a:pPr>
            <a:r>
              <a:rPr lang="en-US" sz="1400" b="1">
                <a:solidFill>
                  <a:srgbClr val="242852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Person with Lived Experience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>
              <a:lnSpc>
                <a:spcPct val="100709"/>
              </a:lnSpc>
            </a:pPr>
            <a:r>
              <a:rPr lang="en-US" sz="1400" b="1">
                <a:solidFill>
                  <a:srgbClr val="242852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20</a:t>
            </a:r>
            <a:endParaRPr lang="en-US" sz="1400" b="1">
              <a:solidFill>
                <a:srgbClr val="242852"/>
              </a:solidFill>
              <a:latin typeface="Arial" panose="020B0604020202020204" pitchFamily="34" charset="0"/>
              <a:ea typeface="Canva Sans Bold"/>
              <a:cs typeface="Arial" panose="020B0604020202020204" pitchFamily="34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67765" y="3783560"/>
            <a:ext cx="594110" cy="430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99628"/>
              </a:lnSpc>
            </a:pPr>
            <a:r>
              <a:rPr lang="en-US" sz="1400" b="1">
                <a:solidFill>
                  <a:srgbClr val="242852"/>
                </a:solidFill>
                <a:latin typeface="Arial"/>
                <a:ea typeface="Canva Sans Bold"/>
                <a:cs typeface="Arial"/>
                <a:sym typeface="Canva Sans Bold"/>
              </a:rPr>
              <a:t>Other</a:t>
            </a:r>
            <a:endParaRPr lang="en-US" sz="1400" b="1">
              <a:latin typeface="Arial"/>
              <a:cs typeface="Arial"/>
            </a:endParaRPr>
          </a:p>
          <a:p>
            <a:pPr algn="ctr" defTabSz="609630">
              <a:lnSpc>
                <a:spcPct val="99628"/>
              </a:lnSpc>
            </a:pPr>
            <a:r>
              <a:rPr lang="en-US" sz="1400" b="1">
                <a:solidFill>
                  <a:srgbClr val="242852"/>
                </a:solidFill>
                <a:latin typeface="Arial"/>
                <a:ea typeface="Canva Sans Bold"/>
                <a:cs typeface="Arial"/>
                <a:sym typeface="Canva Sans Bold"/>
              </a:rPr>
              <a:t>20</a:t>
            </a:r>
            <a:endParaRPr lang="en-US" sz="1400" b="1">
              <a:solidFill>
                <a:srgbClr val="242852"/>
              </a:solidFill>
              <a:latin typeface="Arial"/>
              <a:ea typeface="Canva Sans Bold"/>
              <a:cs typeface="Arial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64145" y="2278100"/>
            <a:ext cx="1122478" cy="870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99628"/>
              </a:lnSpc>
            </a:pPr>
            <a:r>
              <a:rPr lang="en-US" sz="1400" b="1">
                <a:solidFill>
                  <a:srgbClr val="242852"/>
                </a:solidFill>
                <a:latin typeface="Arial"/>
                <a:ea typeface="Canva Sans Bold"/>
                <a:cs typeface="Arial"/>
                <a:sym typeface="Canva Sans Bold"/>
              </a:rPr>
              <a:t>State Government Employee</a:t>
            </a:r>
            <a:endParaRPr lang="en-US" sz="1400" b="1">
              <a:latin typeface="Arial"/>
              <a:cs typeface="Arial"/>
            </a:endParaRPr>
          </a:p>
          <a:p>
            <a:pPr algn="ctr" defTabSz="609630">
              <a:lnSpc>
                <a:spcPct val="99628"/>
              </a:lnSpc>
            </a:pPr>
            <a:r>
              <a:rPr lang="en-US" sz="1400" b="1">
                <a:solidFill>
                  <a:srgbClr val="242852"/>
                </a:solidFill>
                <a:latin typeface="Arial"/>
                <a:ea typeface="Canva Sans Bold"/>
                <a:cs typeface="Arial"/>
                <a:sym typeface="Canva Sans Bold"/>
              </a:rPr>
              <a:t>16</a:t>
            </a:r>
            <a:endParaRPr lang="en-US" sz="1400" b="1">
              <a:solidFill>
                <a:srgbClr val="242852"/>
              </a:solidFill>
              <a:latin typeface="Arial"/>
              <a:ea typeface="Canva Sans Bold"/>
              <a:cs typeface="Arial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085072" y="2033581"/>
            <a:ext cx="1295612" cy="645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2304"/>
              </a:lnSpc>
            </a:pPr>
            <a:r>
              <a:rPr lang="en-US" sz="1400" b="1">
                <a:solidFill>
                  <a:srgbClr val="242852"/>
                </a:solidFill>
                <a:latin typeface="Arial"/>
                <a:ea typeface="Canva Sans Bold"/>
                <a:cs typeface="Arial"/>
                <a:sym typeface="Canva Sans Bold"/>
              </a:rPr>
              <a:t>LME/MCO Employee</a:t>
            </a:r>
            <a:endParaRPr lang="en-US" sz="1400" b="1">
              <a:latin typeface="Arial"/>
              <a:cs typeface="Arial"/>
            </a:endParaRPr>
          </a:p>
          <a:p>
            <a:pPr algn="ctr" defTabSz="609630">
              <a:lnSpc>
                <a:spcPct val="102304"/>
              </a:lnSpc>
            </a:pPr>
            <a:r>
              <a:rPr lang="en-US" sz="1400" b="1">
                <a:solidFill>
                  <a:srgbClr val="242852"/>
                </a:solidFill>
                <a:latin typeface="Arial"/>
                <a:ea typeface="Canva Sans Bold"/>
                <a:cs typeface="Arial"/>
                <a:sym typeface="Canva Sans Bold"/>
              </a:rPr>
              <a:t>4</a:t>
            </a:r>
            <a:endParaRPr lang="en-US" sz="1400" b="1">
              <a:solidFill>
                <a:srgbClr val="242852"/>
              </a:solidFill>
              <a:latin typeface="Arial"/>
              <a:ea typeface="Canva Sans Bold"/>
              <a:cs typeface="Arial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320335" y="2202619"/>
            <a:ext cx="4220139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ct val="99926"/>
              </a:lnSpc>
            </a:pPr>
            <a:r>
              <a:rPr lang="en-US" sz="1600">
                <a:solidFill>
                  <a:srgbClr val="242852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Including consumer-directed care in workforce initiatives and grant programs​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320336" y="3057787"/>
            <a:ext cx="403235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ct val="99926"/>
              </a:lnSpc>
            </a:pPr>
            <a:r>
              <a:rPr lang="en-US" sz="1600">
                <a:solidFill>
                  <a:srgbClr val="242852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Reducing ED wait times and improving crisis response times​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320336" y="3872739"/>
            <a:ext cx="403235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ct val="99926"/>
              </a:lnSpc>
            </a:pPr>
            <a:r>
              <a:rPr lang="en-US" sz="1600">
                <a:solidFill>
                  <a:srgbClr val="242852"/>
                </a:solidFill>
                <a:latin typeface="Arial" panose="020B0604020202020204" pitchFamily="34" charset="0"/>
                <a:ea typeface="Canva Sans"/>
                <a:cs typeface="Arial" panose="020B0604020202020204" pitchFamily="34" charset="0"/>
                <a:sym typeface="Canva Sans"/>
              </a:rPr>
              <a:t>Increasing wages and benefits for Direct Support Professionals​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32"/>
          <p:cNvSpPr/>
          <p:nvPr/>
        </p:nvSpPr>
        <p:spPr>
          <a:xfrm rot="-10800000">
            <a:off x="5465605" y="5744221"/>
            <a:ext cx="6373781" cy="1113779"/>
          </a:xfrm>
          <a:custGeom>
            <a:avLst/>
            <a:gdLst/>
            <a:ahLst/>
            <a:cxnLst/>
            <a:rect l="l" t="t" r="r" b="b"/>
            <a:pathLst>
              <a:path w="9560671" h="1670668">
                <a:moveTo>
                  <a:pt x="0" y="0"/>
                </a:moveTo>
                <a:lnTo>
                  <a:pt x="9560670" y="0"/>
                </a:lnTo>
                <a:lnTo>
                  <a:pt x="9560670" y="1670668"/>
                </a:lnTo>
                <a:lnTo>
                  <a:pt x="0" y="16706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7000"/>
            </a:blip>
            <a:stretch>
              <a:fillRect t="-14288" b="-5023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3" name="Group 33"/>
          <p:cNvGrpSpPr/>
          <p:nvPr/>
        </p:nvGrpSpPr>
        <p:grpSpPr>
          <a:xfrm rot="5400000">
            <a:off x="7924918" y="2508686"/>
            <a:ext cx="1481743" cy="6347193"/>
            <a:chOff x="0" y="0"/>
            <a:chExt cx="2066885" cy="885370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066885" cy="8853703"/>
            </a:xfrm>
            <a:custGeom>
              <a:avLst/>
              <a:gdLst/>
              <a:ahLst/>
              <a:cxnLst/>
              <a:rect l="l" t="t" r="r" b="b"/>
              <a:pathLst>
                <a:path w="2066885" h="8853703">
                  <a:moveTo>
                    <a:pt x="107981" y="0"/>
                  </a:moveTo>
                  <a:lnTo>
                    <a:pt x="1958904" y="0"/>
                  </a:lnTo>
                  <a:cubicBezTo>
                    <a:pt x="2018540" y="0"/>
                    <a:pt x="2066885" y="48345"/>
                    <a:pt x="2066885" y="107981"/>
                  </a:cubicBezTo>
                  <a:lnTo>
                    <a:pt x="2066885" y="8745722"/>
                  </a:lnTo>
                  <a:cubicBezTo>
                    <a:pt x="2066885" y="8805359"/>
                    <a:pt x="2018540" y="8853703"/>
                    <a:pt x="1958904" y="8853703"/>
                  </a:cubicBezTo>
                  <a:lnTo>
                    <a:pt x="107981" y="8853703"/>
                  </a:lnTo>
                  <a:cubicBezTo>
                    <a:pt x="79342" y="8853703"/>
                    <a:pt x="51877" y="8842326"/>
                    <a:pt x="31627" y="8822076"/>
                  </a:cubicBezTo>
                  <a:cubicBezTo>
                    <a:pt x="11377" y="8801826"/>
                    <a:pt x="0" y="8774361"/>
                    <a:pt x="0" y="8745722"/>
                  </a:cubicBezTo>
                  <a:lnTo>
                    <a:pt x="0" y="107981"/>
                  </a:lnTo>
                  <a:cubicBezTo>
                    <a:pt x="0" y="48345"/>
                    <a:pt x="48345" y="0"/>
                    <a:pt x="107981" y="0"/>
                  </a:cubicBezTo>
                  <a:close/>
                </a:path>
              </a:pathLst>
            </a:custGeom>
            <a:solidFill>
              <a:srgbClr val="FFFFFF"/>
            </a:solidFill>
            <a:ln w="114300" cap="rnd">
              <a:solidFill>
                <a:srgbClr val="242852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066885" cy="88918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ct val="332850"/>
                </a:lnSpc>
              </a:pPr>
              <a:endParaRPr lang="en-US" sz="120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6" name="Freeform 36"/>
          <p:cNvSpPr/>
          <p:nvPr/>
        </p:nvSpPr>
        <p:spPr>
          <a:xfrm>
            <a:off x="5705701" y="4941411"/>
            <a:ext cx="2080979" cy="488084"/>
          </a:xfrm>
          <a:custGeom>
            <a:avLst/>
            <a:gdLst/>
            <a:ahLst/>
            <a:cxnLst/>
            <a:rect l="l" t="t" r="r" b="b"/>
            <a:pathLst>
              <a:path w="3121468" h="732126">
                <a:moveTo>
                  <a:pt x="0" y="0"/>
                </a:moveTo>
                <a:lnTo>
                  <a:pt x="3121468" y="0"/>
                </a:lnTo>
                <a:lnTo>
                  <a:pt x="3121468" y="732127"/>
                </a:lnTo>
                <a:lnTo>
                  <a:pt x="0" y="732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969060" y="4985861"/>
            <a:ext cx="1554262" cy="330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01368"/>
              </a:lnSpc>
            </a:pPr>
            <a:r>
              <a:rPr lang="en-US" sz="2195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Next Steps:</a:t>
            </a:r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5998140" y="5443613"/>
            <a:ext cx="5542334" cy="832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40" lvl="1" indent="-172720" defTabSz="609630">
              <a:lnSpc>
                <a:spcPct val="99246"/>
              </a:lnSpc>
              <a:buFont typeface="Arial"/>
              <a:buChar char="•"/>
            </a:pPr>
            <a:r>
              <a:rPr lang="en-US" b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Early August: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Issue final Strategic Plan, which will include priorities, goals, measures, and initiatives.​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5440" lvl="1" indent="-172720" defTabSz="609630">
              <a:lnSpc>
                <a:spcPct val="99246"/>
              </a:lnSpc>
              <a:buFont typeface="Arial"/>
              <a:buChar char="•"/>
            </a:pPr>
            <a:r>
              <a:rPr lang="en-US" b="1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Early Fall: </a:t>
            </a:r>
            <a:r>
              <a:rPr lang="en-US">
                <a:solidFill>
                  <a:srgbClr val="000000"/>
                </a:solidFill>
                <a:latin typeface="Arial" panose="020B0604020202020204" pitchFamily="34" charset="0"/>
                <a:ea typeface="Canva Sans Bold"/>
                <a:cs typeface="Arial" panose="020B0604020202020204" pitchFamily="34" charset="0"/>
                <a:sym typeface="Canva Sans Bold"/>
              </a:rPr>
              <a:t>Publish Strategic Plan dashboard</a:t>
            </a:r>
            <a:endParaRPr lang="en-US">
              <a:solidFill>
                <a:srgbClr val="000000"/>
              </a:solidFill>
              <a:latin typeface="Arial" panose="020B0604020202020204" pitchFamily="34" charset="0"/>
              <a:ea typeface="Canva Sans Bold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46964C-1E47-3257-0017-0222DCB450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6ED21-04CB-2207-4E1D-A7436E3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301" y="554876"/>
            <a:ext cx="10624397" cy="548640"/>
          </a:xfrm>
        </p:spPr>
        <p:txBody>
          <a:bodyPr/>
          <a:lstStyle/>
          <a:p>
            <a:r>
              <a:rPr lang="en-US" dirty="0">
                <a:latin typeface="+mn-lt"/>
              </a:rPr>
              <a:t>DMHDDSUS’ Populations of Focus &amp; Priority Areas  ​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​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1C4F19-4A94-AD57-5E67-DAFEAA338821}"/>
              </a:ext>
            </a:extLst>
          </p:cNvPr>
          <p:cNvGrpSpPr/>
          <p:nvPr/>
        </p:nvGrpSpPr>
        <p:grpSpPr>
          <a:xfrm>
            <a:off x="343301" y="1597793"/>
            <a:ext cx="3006989" cy="4081111"/>
            <a:chOff x="1711216" y="1958934"/>
            <a:chExt cx="2852201" cy="343824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C73C40-F860-9DFD-23D2-B65F7EA7131B}"/>
                </a:ext>
              </a:extLst>
            </p:cNvPr>
            <p:cNvSpPr/>
            <p:nvPr/>
          </p:nvSpPr>
          <p:spPr>
            <a:xfrm>
              <a:off x="1713275" y="1975169"/>
              <a:ext cx="2850142" cy="34220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1536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777531-B2AF-61D7-45F6-9EF295B8F999}"/>
                </a:ext>
              </a:extLst>
            </p:cNvPr>
            <p:cNvSpPr txBox="1"/>
            <p:nvPr/>
          </p:nvSpPr>
          <p:spPr>
            <a:xfrm>
              <a:off x="1711216" y="1958934"/>
              <a:ext cx="2850142" cy="38738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>
                  <a:ln>
                    <a:noFill/>
                  </a:ln>
                  <a:solidFill>
                    <a:srgbClr val="153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Populations of Focus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83773E7-109E-5E03-129E-7D1A7797D453}"/>
                </a:ext>
              </a:extLst>
            </p:cNvPr>
            <p:cNvSpPr/>
            <p:nvPr/>
          </p:nvSpPr>
          <p:spPr>
            <a:xfrm>
              <a:off x="1870186" y="4032813"/>
              <a:ext cx="2465107" cy="52904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srgbClr val="153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Substance Use Disorder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832E7EB-CB0F-D174-0AD1-EEC3141D8A9F}"/>
                </a:ext>
              </a:extLst>
            </p:cNvPr>
            <p:cNvSpPr/>
            <p:nvPr/>
          </p:nvSpPr>
          <p:spPr>
            <a:xfrm>
              <a:off x="1870187" y="2468837"/>
              <a:ext cx="2465109" cy="69867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srgbClr val="153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Intellectual and Developmental Disabilities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7A9149D-E82C-9B27-5248-74D69F0FBA77}"/>
                </a:ext>
              </a:extLst>
            </p:cNvPr>
            <p:cNvSpPr/>
            <p:nvPr/>
          </p:nvSpPr>
          <p:spPr>
            <a:xfrm>
              <a:off x="1870186" y="4731483"/>
              <a:ext cx="2465107" cy="52372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srgbClr val="153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Traumatic Brain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srgbClr val="153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Injury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5519C36-4DBC-5D3E-C63E-CEABCF34E511}"/>
                </a:ext>
              </a:extLst>
            </p:cNvPr>
            <p:cNvSpPr/>
            <p:nvPr/>
          </p:nvSpPr>
          <p:spPr>
            <a:xfrm>
              <a:off x="1870187" y="3337131"/>
              <a:ext cx="2465108" cy="52605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50" b="1" i="0" u="none" strike="noStrike" kern="1200" cap="none" spc="0" normalizeH="0" baseline="0" noProof="0">
                  <a:ln>
                    <a:noFill/>
                  </a:ln>
                  <a:solidFill>
                    <a:srgbClr val="15365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Mental Health</a:t>
              </a:r>
            </a:p>
          </p:txBody>
        </p:sp>
      </p:grp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CFB097E-9F55-1D54-50FC-A54FF8057D1E}"/>
              </a:ext>
            </a:extLst>
          </p:cNvPr>
          <p:cNvSpPr/>
          <p:nvPr/>
        </p:nvSpPr>
        <p:spPr>
          <a:xfrm>
            <a:off x="3582304" y="3271567"/>
            <a:ext cx="1387728" cy="54864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C9EFAD-BBAC-F267-0202-640B12BD9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499" y="1717722"/>
            <a:ext cx="5943600" cy="3656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6E123B-2B2A-F524-08BB-5EEDF1A85244}"/>
              </a:ext>
            </a:extLst>
          </p:cNvPr>
          <p:cNvSpPr txBox="1"/>
          <p:nvPr/>
        </p:nvSpPr>
        <p:spPr>
          <a:xfrm>
            <a:off x="4773336" y="5374052"/>
            <a:ext cx="3523376" cy="646331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will add another priority area for SMI/SED (complex needs)</a:t>
            </a: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0EA9D275-4895-8CF0-D357-155C0A35B3C2}"/>
              </a:ext>
            </a:extLst>
          </p:cNvPr>
          <p:cNvSpPr/>
          <p:nvPr/>
        </p:nvSpPr>
        <p:spPr>
          <a:xfrm>
            <a:off x="4045694" y="519956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82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3FC4FD-AE53-09FE-4DFE-DC9F36956F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7350" y="610824"/>
            <a:ext cx="11417300" cy="5476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/>
                <a:cs typeface="Calibri"/>
              </a:rPr>
              <a:t>Strategic Plan Next Steps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610AD13-DFCF-D386-8619-0A63641C7690}"/>
              </a:ext>
            </a:extLst>
          </p:cNvPr>
          <p:cNvGraphicFramePr>
            <a:graphicFrameLocks noGrp="1"/>
          </p:cNvGraphicFramePr>
          <p:nvPr/>
        </p:nvGraphicFramePr>
        <p:xfrm>
          <a:off x="952901" y="2858703"/>
          <a:ext cx="10087276" cy="2974205"/>
        </p:xfrm>
        <a:graphic>
          <a:graphicData uri="http://schemas.openxmlformats.org/drawingml/2006/table">
            <a:tbl>
              <a:tblPr firstRow="1" firstCol="1" bandRow="1"/>
              <a:tblGrid>
                <a:gridCol w="1789646">
                  <a:extLst>
                    <a:ext uri="{9D8B030D-6E8A-4147-A177-3AD203B41FA5}">
                      <a16:colId xmlns:a16="http://schemas.microsoft.com/office/drawing/2014/main" val="3076863646"/>
                    </a:ext>
                  </a:extLst>
                </a:gridCol>
                <a:gridCol w="1822318">
                  <a:extLst>
                    <a:ext uri="{9D8B030D-6E8A-4147-A177-3AD203B41FA5}">
                      <a16:colId xmlns:a16="http://schemas.microsoft.com/office/drawing/2014/main" val="3836469419"/>
                    </a:ext>
                  </a:extLst>
                </a:gridCol>
                <a:gridCol w="3836457">
                  <a:extLst>
                    <a:ext uri="{9D8B030D-6E8A-4147-A177-3AD203B41FA5}">
                      <a16:colId xmlns:a16="http://schemas.microsoft.com/office/drawing/2014/main" val="856140903"/>
                    </a:ext>
                  </a:extLst>
                </a:gridCol>
                <a:gridCol w="2638855">
                  <a:extLst>
                    <a:ext uri="{9D8B030D-6E8A-4147-A177-3AD203B41FA5}">
                      <a16:colId xmlns:a16="http://schemas.microsoft.com/office/drawing/2014/main" val="3869676397"/>
                    </a:ext>
                  </a:extLst>
                </a:gridCol>
              </a:tblGrid>
              <a:tr h="261215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effectLst/>
                          <a:latin typeface="Calibri"/>
                          <a:cs typeface="Calibri"/>
                        </a:rPr>
                        <a:t>Priority Area</a:t>
                      </a:r>
                    </a:p>
                  </a:txBody>
                  <a:tcPr marL="50784" marR="50784" marT="25392" marB="2539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effectLst/>
                          <a:latin typeface="Calibri"/>
                          <a:cs typeface="Calibri"/>
                        </a:rPr>
                        <a:t>Goal</a:t>
                      </a:r>
                    </a:p>
                  </a:txBody>
                  <a:tcPr marL="38088" marR="38088" marT="52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effectLst/>
                          <a:latin typeface="Calibri"/>
                          <a:cs typeface="Calibri"/>
                        </a:rPr>
                        <a:t>Example Initiative</a:t>
                      </a:r>
                    </a:p>
                  </a:txBody>
                  <a:tcPr marL="38088" marR="38088" marT="52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effectLst/>
                          <a:latin typeface="Calibri"/>
                          <a:cs typeface="Calibri"/>
                        </a:rPr>
                        <a:t>Example Measure</a:t>
                      </a:r>
                    </a:p>
                  </a:txBody>
                  <a:tcPr marL="38088" marR="38088" marT="52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18827"/>
                  </a:ext>
                </a:extLst>
              </a:tr>
              <a:tr h="835197"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EFBB2F"/>
                          </a:highlight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Expand Access to Quality I/DD and TBI Services</a:t>
                      </a:r>
                      <a:endParaRPr lang="en-US" sz="1200" b="0" i="0" u="none" strike="noStrike">
                        <a:effectLst/>
                        <a:highlight>
                          <a:srgbClr val="EFBB2F"/>
                        </a:highlight>
                        <a:latin typeface="Calibri"/>
                        <a:cs typeface="Calibri"/>
                      </a:endParaRPr>
                    </a:p>
                  </a:txBody>
                  <a:tcPr marL="50784" marR="50784" marT="25392" marB="2539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BB2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2.1: </a:t>
                      </a:r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Increase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I/DD Services.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 </a:t>
                      </a:r>
                      <a:endParaRPr lang="en-US" sz="1200" b="0" i="0" u="none" strike="noStrike">
                        <a:effectLst/>
                        <a:latin typeface="Calibri"/>
                        <a:cs typeface="Calibri"/>
                      </a:endParaRPr>
                    </a:p>
                  </a:txBody>
                  <a:tcPr marL="38088" marR="38088" marT="52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effectLst/>
                          <a:latin typeface="Calibri"/>
                          <a:cs typeface="Calibri"/>
                        </a:rPr>
                        <a:t>Inclusion Connects, a cross-divisional initiative to connect individuals with I/DD and their families with community-based services to support their health and wellbeing</a:t>
                      </a:r>
                    </a:p>
                  </a:txBody>
                  <a:tcPr marL="38088" marR="38088" marT="52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effectLst/>
                          <a:latin typeface="Calibri"/>
                          <a:cs typeface="Calibri"/>
                        </a:rPr>
                        <a:t>Number of individuals connected to community services for I/DD</a:t>
                      </a:r>
                    </a:p>
                  </a:txBody>
                  <a:tcPr marL="38088" marR="38088" marT="52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22859"/>
                  </a:ext>
                </a:extLst>
              </a:tr>
              <a:tr h="627799">
                <a:tc>
                  <a:txBody>
                    <a:bodyPr/>
                    <a:lstStyle/>
                    <a:p>
                      <a:pPr marL="0" marR="0" lvl="0" indent="0" algn="ctr" defTabSz="514325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highlight>
                            <a:srgbClr val="71C9C5"/>
                          </a:highlight>
                          <a:uLnTx/>
                          <a:uFillTx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Strengthen the Crisis System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71C9C5"/>
                        </a:highlight>
                        <a:uLnTx/>
                        <a:uFillTx/>
                        <a:latin typeface="Calibri"/>
                        <a:ea typeface="+mn-ea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C9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5.3: </a:t>
                      </a:r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Increase Community Crisis Facility Use.</a:t>
                      </a: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 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88" marR="38088" marT="52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effectLst/>
                          <a:latin typeface="Calibri"/>
                          <a:cs typeface="Calibri"/>
                        </a:rPr>
                        <a:t>DMHDDSUS is making investments to stand up new Behavioral Health Urgent Care centers and Facility Based Crisis centers across the state</a:t>
                      </a:r>
                    </a:p>
                  </a:txBody>
                  <a:tcPr marL="38088" marR="38088" marT="52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effectLst/>
                          <a:latin typeface="Calibri"/>
                          <a:cs typeface="Calibri"/>
                        </a:rPr>
                        <a:t>Number of North Carolina residents within 30min driving time to a 24/7 crisis facility</a:t>
                      </a:r>
                    </a:p>
                  </a:txBody>
                  <a:tcPr marL="38088" marR="38088" marT="52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992461"/>
                  </a:ext>
                </a:extLst>
              </a:tr>
              <a:tr h="1249994">
                <a:tc>
                  <a:txBody>
                    <a:bodyPr/>
                    <a:lstStyle/>
                    <a:p>
                      <a:pPr marL="0" marR="0" lvl="0" indent="0" algn="ctr" defTabSz="514325" rtl="0" eaLnBrk="1" fontAlgn="ctr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highlight>
                            <a:srgbClr val="7F9E3F"/>
                          </a:highlight>
                          <a:uLnTx/>
                          <a:uFillTx/>
                          <a:latin typeface="Calibri"/>
                          <a:ea typeface="Calibri" panose="020F0502020204030204" pitchFamily="34" charset="0"/>
                          <a:cs typeface="Arial"/>
                        </a:rPr>
                        <a:t>Expand Services for Individuals in the Justice System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highlight>
                          <a:srgbClr val="7F9E3F"/>
                        </a:highlight>
                        <a:uLnTx/>
                        <a:uFillTx/>
                        <a:latin typeface="Calibri"/>
                        <a:ea typeface="+mn-ea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9E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6.2: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 </a:t>
                      </a:r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/>
                        </a:rPr>
                        <a:t>Increase Successful Community Re-engagement.</a:t>
                      </a:r>
                      <a:endParaRPr lang="en-US" sz="1200" b="0" i="0" u="none" strike="noStrike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088" marR="38088" marT="52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effectLst/>
                          <a:latin typeface="Calibri"/>
                          <a:cs typeface="Calibri"/>
                        </a:rPr>
                        <a:t>DMHDDSUS will invest in community reentry programs in counties that don’t already have reentry services, which improve reentry services for the justice-involved population by delivering psychiatric and physical health care services along with connections to community supports</a:t>
                      </a:r>
                    </a:p>
                  </a:txBody>
                  <a:tcPr marL="38088" marR="38088" marT="52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C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>
                          <a:effectLst/>
                          <a:latin typeface="Calibri"/>
                          <a:cs typeface="Calibri"/>
                        </a:rPr>
                        <a:t>Number of counties with at least one reentry program</a:t>
                      </a:r>
                    </a:p>
                  </a:txBody>
                  <a:tcPr marL="38088" marR="38088" marT="529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C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7119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21EAB90-4948-9BBF-B246-0D31DEA3F710}"/>
              </a:ext>
            </a:extLst>
          </p:cNvPr>
          <p:cNvSpPr txBox="1"/>
          <p:nvPr/>
        </p:nvSpPr>
        <p:spPr>
          <a:xfrm>
            <a:off x="1629026" y="5970177"/>
            <a:ext cx="8933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 table includes a few illustrative examples. The final Strategic Plan will include goals, initiatives, and measures for six total priority areas.</a:t>
            </a:r>
            <a:endParaRPr kumimoji="0" lang="en-US" sz="1200" b="0" i="1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4140E3-1D71-056C-913E-223F14E33F2A}"/>
              </a:ext>
            </a:extLst>
          </p:cNvPr>
          <p:cNvSpPr/>
          <p:nvPr/>
        </p:nvSpPr>
        <p:spPr>
          <a:xfrm>
            <a:off x="952901" y="1426866"/>
            <a:ext cx="10087277" cy="859134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libri" panose="020F0502020204030204"/>
              </a:rPr>
              <a:t>Each priority area has Goals, Projects, Measures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709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5BAA3-03E3-BAF0-EFF3-0437E0B7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Mental Wellness Projects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F7DCE-43F0-8999-3674-D01B5FE37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Accessible Comms Campaign</a:t>
            </a:r>
          </a:p>
          <a:p>
            <a:pPr>
              <a:spcBef>
                <a:spcPts val="0"/>
              </a:spcBef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Network of Care Directory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Next Day Network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Access Grants (Immigrants/ESL, LQGQTIA+, Faith-Based, Deaf/Hard of Hearing, Aging, Veterans, Care Givers)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CCBHC (Certified Community Behavioral Health Clinic)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NAMI on Campus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Stretch:  MH Stigma Campaign, Maternal Mental Health programming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19FA8-C443-DE0D-20EB-1D824185BB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DRAFT FOR DISCUSSION ONLY</a:t>
            </a:r>
          </a:p>
        </p:txBody>
      </p:sp>
    </p:spTree>
    <p:extLst>
      <p:ext uri="{BB962C8B-B14F-4D97-AF65-F5344CB8AC3E}">
        <p14:creationId xmlns:p14="http://schemas.microsoft.com/office/powerpoint/2010/main" val="3685539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5BAA3-03E3-BAF0-EFF3-0437E0B7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SMI/SED Projects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F7DCE-43F0-8999-3674-D01B5FE37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Expansion of Peer Respite/Living Room (across all groups)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Expansion of First Episode Psychosis (FEP) programs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Child Residential Treatment Redesign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Stretch:  Expansion of Clubhouse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19FA8-C443-DE0D-20EB-1D824185BB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DRAFT FOR DISCUSSION ONLY</a:t>
            </a:r>
          </a:p>
        </p:txBody>
      </p:sp>
    </p:spTree>
    <p:extLst>
      <p:ext uri="{BB962C8B-B14F-4D97-AF65-F5344CB8AC3E}">
        <p14:creationId xmlns:p14="http://schemas.microsoft.com/office/powerpoint/2010/main" val="362694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5BAA3-03E3-BAF0-EFF3-0437E0B7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IDD/TBI Projects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F7DCE-43F0-8999-3674-D01B5FE37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“Inclusion Connects”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1915i Access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Tailore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d Care Management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Engagement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Innovations Waitlist Monitoring &amp; Outreach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Community Integrated Employment (CIE)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Expansion of TBI waiver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Stretch:  IDD Housing Plan, IDD-MH/Trauma/IPV, IDD Peers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19FA8-C443-DE0D-20EB-1D824185BB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DRAFT FOR DISCUSSION ONLY</a:t>
            </a:r>
          </a:p>
        </p:txBody>
      </p:sp>
    </p:spTree>
    <p:extLst>
      <p:ext uri="{BB962C8B-B14F-4D97-AF65-F5344CB8AC3E}">
        <p14:creationId xmlns:p14="http://schemas.microsoft.com/office/powerpoint/2010/main" val="489418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5BAA3-03E3-BAF0-EFF3-0437E0B7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 Prevention, Treatment, Recovery Projects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F7DCE-43F0-8999-3674-D01B5FE37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UNSHAME NC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Marijuana Prevention Campaign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New Naloxone Saturation Plan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MOUD Saturation Plan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Mobile OTP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OBOT &amp; NCPAL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Stretch:  Collegiate Harm Reduction, PORT, Recovery Workplaces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19FA8-C443-DE0D-20EB-1D824185BB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DRAFT FOR DISCUSSION ONLY</a:t>
            </a:r>
          </a:p>
        </p:txBody>
      </p:sp>
    </p:spTree>
    <p:extLst>
      <p:ext uri="{BB962C8B-B14F-4D97-AF65-F5344CB8AC3E}">
        <p14:creationId xmlns:p14="http://schemas.microsoft.com/office/powerpoint/2010/main" val="1508655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5BAA3-03E3-BAF0-EFF3-0437E0B7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Crisis Projects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F7DCE-43F0-8999-3674-D01B5FE37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“Crisis to Care”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BHUC/FBC/MCM/MORES:  Expansion, Quality, Financial Model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988 Expansion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Peer Line Expansion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BH SCAN expansion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START or I/DD expansion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Co-Responder Models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Stretch:  EMPATH Units, Suicide Interventions, IVC modernization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19FA8-C443-DE0D-20EB-1D824185BB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DRAFT FOR DISCUSSION ONLY</a:t>
            </a:r>
          </a:p>
        </p:txBody>
      </p:sp>
    </p:spTree>
    <p:extLst>
      <p:ext uri="{BB962C8B-B14F-4D97-AF65-F5344CB8AC3E}">
        <p14:creationId xmlns:p14="http://schemas.microsoft.com/office/powerpoint/2010/main" val="1415242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5BAA3-03E3-BAF0-EFF3-0437E0B7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Justice Projects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F7DCE-43F0-8999-3674-D01B5FE37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Standard Diversion/Re-entry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Care Management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(ex. LEAD, TASC)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FACT (Forensic ACT)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Transitional Housing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DAC Education (TBI, IDD)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DAC Care Management Expansion (IDD)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CIT Centralized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JJCBH Team Standardization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MST/EBP Coaching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Court Education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19FA8-C443-DE0D-20EB-1D824185BB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DRAFT FOR DISCUSSION ONLY</a:t>
            </a:r>
          </a:p>
        </p:txBody>
      </p:sp>
    </p:spTree>
    <p:extLst>
      <p:ext uri="{BB962C8B-B14F-4D97-AF65-F5344CB8AC3E}">
        <p14:creationId xmlns:p14="http://schemas.microsoft.com/office/powerpoint/2010/main" val="3014997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565321" y="2915075"/>
            <a:ext cx="8397379" cy="2020824"/>
          </a:xfrm>
        </p:spPr>
        <p:txBody>
          <a:bodyPr lIns="91440" tIns="45720" rIns="91440" bIns="45720" anchor="ctr"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DMHDDSUS Updates &amp; Announcements</a:t>
            </a:r>
          </a:p>
          <a:p>
            <a:endParaRPr lang="en-US" dirty="0">
              <a:solidFill>
                <a:schemeClr val="accent1"/>
              </a:solidFill>
              <a:latin typeface="Franklin Gothic Demi Cond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63497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5BAA3-03E3-BAF0-EFF3-0437E0B7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Workforce Projects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F7DCE-43F0-8999-3674-D01B5FE37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Certified Peer Support Specialists/CPSS (certification, QP status)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DSP Workforce Plan (certification, rates, incentives)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QP certification /updating rules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Stretch:  Licensed Professional Incentives/Engagement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19FA8-C443-DE0D-20EB-1D824185BB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DRAFT FOR DISCUSSION ONLY</a:t>
            </a:r>
          </a:p>
        </p:txBody>
      </p:sp>
    </p:spTree>
    <p:extLst>
      <p:ext uri="{BB962C8B-B14F-4D97-AF65-F5344CB8AC3E}">
        <p14:creationId xmlns:p14="http://schemas.microsoft.com/office/powerpoint/2010/main" val="3818290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88A4F0B-2DB2-EABF-7D72-38C1589D7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16" t="15176" r="813" b="3523"/>
          <a:stretch/>
        </p:blipFill>
        <p:spPr>
          <a:xfrm>
            <a:off x="6977149" y="254010"/>
            <a:ext cx="5225389" cy="3179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E9DD7E-65EA-844C-62C4-05561F780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07" t="18699"/>
          <a:stretch/>
        </p:blipFill>
        <p:spPr>
          <a:xfrm>
            <a:off x="6993715" y="3428996"/>
            <a:ext cx="5236001" cy="317977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FA596-F202-4C48-AE35-BA7E04EDBC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F27F3A-B3E9-41ED-AF8F-A365F10BB65F}" type="slidenum">
              <a:rPr lang="en-US" sz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4ACD464-782D-C81C-6745-63DF154C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5" y="871146"/>
            <a:ext cx="6736861" cy="812220"/>
          </a:xfrm>
        </p:spPr>
        <p:txBody>
          <a:bodyPr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/>
                <a:cs typeface="Arial"/>
              </a:rPr>
              <a:t>DMHDDSUS visited</a:t>
            </a:r>
            <a:r>
              <a:rPr lang="en-US" sz="4400">
                <a:latin typeface="Arial"/>
                <a:cs typeface="Arial"/>
              </a:rPr>
              <a:t> </a:t>
            </a:r>
            <a:r>
              <a:rPr lang="en-US" sz="4400">
                <a:solidFill>
                  <a:srgbClr val="248D6C"/>
                </a:solidFill>
                <a:latin typeface="Arial"/>
                <a:cs typeface="Arial"/>
              </a:rPr>
              <a:t>Green Tree Peer Center </a:t>
            </a:r>
            <a:r>
              <a:rPr lang="en-US" sz="4400">
                <a:solidFill>
                  <a:srgbClr val="002060"/>
                </a:solidFill>
                <a:latin typeface="Arial"/>
                <a:cs typeface="Arial"/>
              </a:rPr>
              <a:t>on July 31!</a:t>
            </a:r>
            <a:r>
              <a:rPr lang="en-US" sz="4400">
                <a:solidFill>
                  <a:srgbClr val="248D6C"/>
                </a:solidFill>
                <a:latin typeface="Arial"/>
                <a:cs typeface="Arial"/>
              </a:rPr>
              <a:t> </a:t>
            </a:r>
            <a:endParaRPr lang="en-US" sz="4400" b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endParaRPr lang="en-US" sz="4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465C4D-D3D4-6326-EE10-A07A7B0AE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685" y="2920583"/>
            <a:ext cx="1903879" cy="2098301"/>
          </a:xfrm>
          <a:prstGeom prst="rect">
            <a:avLst/>
          </a:prstGeom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E4301734-9569-640F-19BC-6CEBA9D283B3}"/>
              </a:ext>
            </a:extLst>
          </p:cNvPr>
          <p:cNvSpPr txBox="1">
            <a:spLocks/>
          </p:cNvSpPr>
          <p:nvPr/>
        </p:nvSpPr>
        <p:spPr>
          <a:xfrm>
            <a:off x="580222" y="5302395"/>
            <a:ext cx="5794803" cy="606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>
                <a:solidFill>
                  <a:srgbClr val="248D6C"/>
                </a:solidFill>
                <a:latin typeface="Arial"/>
                <a:cs typeface="Arial"/>
              </a:rPr>
              <a:t>930 South Broad Street</a:t>
            </a:r>
          </a:p>
          <a:p>
            <a:pPr algn="ctr"/>
            <a:r>
              <a:rPr lang="en-US" sz="2400">
                <a:solidFill>
                  <a:srgbClr val="248D6C"/>
                </a:solidFill>
                <a:latin typeface="Arial"/>
                <a:cs typeface="Arial"/>
              </a:rPr>
              <a:t>Winston Salem, NC</a:t>
            </a:r>
          </a:p>
          <a:p>
            <a:pPr algn="ctr"/>
            <a:r>
              <a:rPr lang="en-US" sz="2400" b="0">
                <a:solidFill>
                  <a:srgbClr val="248D6C"/>
                </a:solidFill>
                <a:latin typeface="Arial"/>
                <a:cs typeface="Arial"/>
                <a:hlinkClick r:id="rId5"/>
              </a:rPr>
              <a:t>https://www.greentreepeersupport.org/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940A8E-467D-2A79-9BF5-1CBB629BB145}"/>
              </a:ext>
            </a:extLst>
          </p:cNvPr>
          <p:cNvSpPr/>
          <p:nvPr/>
        </p:nvSpPr>
        <p:spPr>
          <a:xfrm>
            <a:off x="772583" y="465666"/>
            <a:ext cx="910166" cy="91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52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D39D61-E06F-C8DC-D077-E8134855A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546" y="3092525"/>
            <a:ext cx="5048217" cy="231170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88E5E1-5448-D5FA-6875-7D94506A545E}"/>
              </a:ext>
            </a:extLst>
          </p:cNvPr>
          <p:cNvSpPr txBox="1"/>
          <p:nvPr/>
        </p:nvSpPr>
        <p:spPr>
          <a:xfrm>
            <a:off x="4100811" y="326462"/>
            <a:ext cx="753768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3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DMHDDSUS visited the 988 Center in honor of the 2-Year Anniversary!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D968CDC-F671-DB39-5752-42D21CB22F37}"/>
              </a:ext>
            </a:extLst>
          </p:cNvPr>
          <p:cNvSpPr>
            <a:spLocks noGrp="1"/>
          </p:cNvSpPr>
          <p:nvPr/>
        </p:nvSpPr>
        <p:spPr>
          <a:xfrm>
            <a:off x="4929239" y="1453773"/>
            <a:ext cx="5880833" cy="1077218"/>
          </a:xfrm>
        </p:spPr>
        <p:txBody>
          <a:bodyPr lIns="91440" tIns="45720" rIns="91440" bIns="45720" anchor="t">
            <a:noAutofit/>
          </a:bodyPr>
          <a:lstStyle>
            <a:lvl1pPr marL="228600" indent="-228600" algn="l" defTabSz="51435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Font typeface="Franklin Gothic Medium" panose="020B0603020102020204" pitchFamily="34" charset="0"/>
              <a:buChar char="−"/>
              <a:defRPr sz="24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973138" indent="-228600" algn="l" defTabSz="514350" rtl="0" eaLnBrk="1" latinLnBrk="0" hangingPunct="1">
              <a:lnSpc>
                <a:spcPct val="10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b="1" i="0" kern="1200">
                <a:solidFill>
                  <a:schemeClr val="tx1"/>
                </a:solidFill>
                <a:latin typeface="Franklin Gothic Medium" panose="020B0603020102020204" pitchFamily="34" charset="0"/>
                <a:ea typeface="Helvetica" charset="0"/>
                <a:cs typeface="Helvetica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b="1" i="0" kern="1200">
                <a:solidFill>
                  <a:schemeClr val="tx1"/>
                </a:solidFill>
                <a:latin typeface="Franklin Gothic Medium" panose="020B0603020102020204" pitchFamily="34" charset="0"/>
                <a:ea typeface="Helvetica" charset="0"/>
                <a:cs typeface="Helvetica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800" b="0">
                <a:solidFill>
                  <a:schemeClr val="tx1"/>
                </a:solidFill>
                <a:ea typeface="+mn-ea"/>
              </a:rPr>
              <a:t>Nearly</a:t>
            </a:r>
            <a:r>
              <a:rPr lang="en-US" sz="1800">
                <a:solidFill>
                  <a:srgbClr val="629DD1"/>
                </a:solidFill>
                <a:ea typeface="+mn-ea"/>
              </a:rPr>
              <a:t> 190,000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callers since July 2022!</a:t>
            </a:r>
          </a:p>
          <a:p>
            <a:pPr marL="228600" marR="0" lvl="0" indent="-22860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Average time to answer calls 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C93D5"/>
                </a:solidFill>
                <a:effectLst/>
                <a:uLnTx/>
                <a:uFillTx/>
                <a:ea typeface="+mn-ea"/>
              </a:rPr>
              <a:t>14.2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seconds compared to national average of 33 seconds </a:t>
            </a:r>
          </a:p>
          <a:p>
            <a:pPr marL="228600" marR="0" lvl="0" indent="-22860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C93D5"/>
                </a:solidFill>
                <a:effectLst/>
                <a:uLnTx/>
                <a:uFillTx/>
                <a:ea typeface="+mn-ea"/>
              </a:rPr>
              <a:t>98%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NC 988 call center answer rate compared to 90% national average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5EC79BC-518E-BAAB-91BF-559C26E40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889" y="1835479"/>
            <a:ext cx="4725840" cy="354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04F59E-1F00-13FB-25D4-93C3FA238FB2}"/>
              </a:ext>
            </a:extLst>
          </p:cNvPr>
          <p:cNvSpPr txBox="1"/>
          <p:nvPr/>
        </p:nvSpPr>
        <p:spPr>
          <a:xfrm>
            <a:off x="4820798" y="5557957"/>
            <a:ext cx="6097712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 can access the 988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224388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4"/>
              </a:rPr>
              <a:t>dashboard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on the DMHDDSUS website and the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5"/>
              </a:rPr>
              <a:t>press release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 the DHHS website.</a:t>
            </a:r>
          </a:p>
          <a:p>
            <a:pPr marL="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CC3E3-5375-08AE-AB61-055F697B4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3006" y="1557410"/>
            <a:ext cx="1512275" cy="1371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85DE05-728A-F9DB-FBC3-5621895245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38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42348E5-1FE3-EF9A-7AF0-5EEC8B320B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E66FE3-98D0-8E58-4D69-3EBE0A034A6E}"/>
              </a:ext>
            </a:extLst>
          </p:cNvPr>
          <p:cNvGrpSpPr/>
          <p:nvPr/>
        </p:nvGrpSpPr>
        <p:grpSpPr>
          <a:xfrm>
            <a:off x="0" y="-7008"/>
            <a:ext cx="12192000" cy="6840222"/>
            <a:chOff x="0" y="0"/>
            <a:chExt cx="4816593" cy="270231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5BD1DA7-8D5F-6190-1492-02DB8119A201}"/>
                </a:ext>
              </a:extLst>
            </p:cNvPr>
            <p:cNvSpPr/>
            <p:nvPr/>
          </p:nvSpPr>
          <p:spPr>
            <a:xfrm>
              <a:off x="0" y="0"/>
              <a:ext cx="4816592" cy="2702310"/>
            </a:xfrm>
            <a:custGeom>
              <a:avLst/>
              <a:gdLst/>
              <a:ahLst/>
              <a:cxnLst/>
              <a:rect l="l" t="t" r="r" b="b"/>
              <a:pathLst>
                <a:path w="4816592" h="2702310">
                  <a:moveTo>
                    <a:pt x="0" y="0"/>
                  </a:moveTo>
                  <a:lnTo>
                    <a:pt x="4816592" y="0"/>
                  </a:lnTo>
                  <a:lnTo>
                    <a:pt x="4816592" y="2702310"/>
                  </a:lnTo>
                  <a:lnTo>
                    <a:pt x="0" y="2702310"/>
                  </a:lnTo>
                  <a:close/>
                </a:path>
              </a:pathLst>
            </a:custGeom>
            <a:solidFill>
              <a:srgbClr val="1D3B58">
                <a:alpha val="8000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CBE4EC-B8BD-FABF-6ACF-763775E06D29}"/>
                </a:ext>
              </a:extLst>
            </p:cNvPr>
            <p:cNvSpPr txBox="1"/>
            <p:nvPr/>
          </p:nvSpPr>
          <p:spPr>
            <a:xfrm>
              <a:off x="0" y="-28575"/>
              <a:ext cx="4816593" cy="27308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88"/>
                </a:lnSpc>
              </a:pPr>
              <a:endParaRPr sz="12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A55A17B-07A2-749C-846F-DF989051B626}"/>
              </a:ext>
            </a:extLst>
          </p:cNvPr>
          <p:cNvGrpSpPr>
            <a:grpSpLocks noChangeAspect="1"/>
          </p:cNvGrpSpPr>
          <p:nvPr/>
        </p:nvGrpSpPr>
        <p:grpSpPr>
          <a:xfrm>
            <a:off x="181142" y="972357"/>
            <a:ext cx="2022724" cy="2856720"/>
            <a:chOff x="0" y="0"/>
            <a:chExt cx="3267456" cy="461467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5D348DB-917B-1BB8-9CB2-B058D4FF17CA}"/>
                </a:ext>
              </a:extLst>
            </p:cNvPr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3"/>
              <a:stretch>
                <a:fillRect l="-4" r="-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749B3A3-7520-AFD7-1110-165C4A2ADBEA}"/>
                </a:ext>
              </a:extLst>
            </p:cNvPr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4"/>
              <a:stretch>
                <a:fillRect l="-29383" t="-1719" b="-1804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8D7A63-5BF8-3095-FB1B-8F387CD6471E}"/>
              </a:ext>
            </a:extLst>
          </p:cNvPr>
          <p:cNvGrpSpPr>
            <a:grpSpLocks noChangeAspect="1"/>
          </p:cNvGrpSpPr>
          <p:nvPr/>
        </p:nvGrpSpPr>
        <p:grpSpPr>
          <a:xfrm>
            <a:off x="2308238" y="1751029"/>
            <a:ext cx="2288985" cy="3232764"/>
            <a:chOff x="0" y="0"/>
            <a:chExt cx="3267456" cy="461467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8DAEBD7-242D-74DC-E5A4-C7B7F5E9B44B}"/>
                </a:ext>
              </a:extLst>
            </p:cNvPr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3"/>
              <a:stretch>
                <a:fillRect l="-4" r="-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7775BDF-1F89-932B-9AFF-CF548D4FDDFF}"/>
                </a:ext>
              </a:extLst>
            </p:cNvPr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5"/>
              <a:stretch>
                <a:fillRect l="-4015" r="-401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067B1ED-6237-B10D-D9CA-8A1B2BA779F9}"/>
              </a:ext>
            </a:extLst>
          </p:cNvPr>
          <p:cNvGrpSpPr>
            <a:grpSpLocks noChangeAspect="1"/>
          </p:cNvGrpSpPr>
          <p:nvPr/>
        </p:nvGrpSpPr>
        <p:grpSpPr>
          <a:xfrm>
            <a:off x="4746082" y="214980"/>
            <a:ext cx="2221164" cy="3136979"/>
            <a:chOff x="0" y="0"/>
            <a:chExt cx="3267456" cy="4614672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86D21A4-14DA-8F7E-768C-F0FA73041B00}"/>
                </a:ext>
              </a:extLst>
            </p:cNvPr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3"/>
              <a:stretch>
                <a:fillRect l="-4" r="-4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69BDD75-2A12-82B2-AEF1-FED4303953F8}"/>
                </a:ext>
              </a:extLst>
            </p:cNvPr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6"/>
              <a:stretch>
                <a:fillRect l="-16224" t="-4637" b="-2236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1F175DBF-7C5C-3A68-99D2-37FC7C61BC55}"/>
              </a:ext>
            </a:extLst>
          </p:cNvPr>
          <p:cNvSpPr/>
          <p:nvPr/>
        </p:nvSpPr>
        <p:spPr>
          <a:xfrm rot="-5400000">
            <a:off x="4570836" y="3681287"/>
            <a:ext cx="2511613" cy="2161121"/>
          </a:xfrm>
          <a:custGeom>
            <a:avLst/>
            <a:gdLst/>
            <a:ahLst/>
            <a:cxnLst/>
            <a:rect l="l" t="t" r="r" b="b"/>
            <a:pathLst>
              <a:path w="3767419" h="3241682">
                <a:moveTo>
                  <a:pt x="0" y="0"/>
                </a:moveTo>
                <a:lnTo>
                  <a:pt x="3767420" y="0"/>
                </a:lnTo>
                <a:lnTo>
                  <a:pt x="3767420" y="3241682"/>
                </a:lnTo>
                <a:lnTo>
                  <a:pt x="0" y="3241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7046" b="-374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8C663F-3990-3015-9307-C1EDC86FD7E3}"/>
              </a:ext>
            </a:extLst>
          </p:cNvPr>
          <p:cNvGrpSpPr/>
          <p:nvPr/>
        </p:nvGrpSpPr>
        <p:grpSpPr>
          <a:xfrm>
            <a:off x="4833851" y="3618637"/>
            <a:ext cx="1985581" cy="2286419"/>
            <a:chOff x="0" y="0"/>
            <a:chExt cx="3971161" cy="457283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9D9C09F-ABA8-7B2D-C123-AE12333D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5675" t="23597" b="24144"/>
            <a:stretch>
              <a:fillRect/>
            </a:stretch>
          </p:blipFill>
          <p:spPr>
            <a:xfrm>
              <a:off x="0" y="0"/>
              <a:ext cx="3971161" cy="4572838"/>
            </a:xfrm>
            <a:prstGeom prst="rect">
              <a:avLst/>
            </a:prstGeom>
          </p:spPr>
        </p:pic>
      </p:grpSp>
      <p:sp>
        <p:nvSpPr>
          <p:cNvPr id="34" name="AutoShape 33">
            <a:extLst>
              <a:ext uri="{FF2B5EF4-FFF2-40B4-BE49-F238E27FC236}">
                <a16:creationId xmlns:a16="http://schemas.microsoft.com/office/drawing/2014/main" id="{A77522B9-5037-D27D-19BD-5DBC9AA6DC46}"/>
              </a:ext>
            </a:extLst>
          </p:cNvPr>
          <p:cNvSpPr/>
          <p:nvPr/>
        </p:nvSpPr>
        <p:spPr>
          <a:xfrm>
            <a:off x="9034299" y="5974969"/>
            <a:ext cx="884055" cy="0"/>
          </a:xfrm>
          <a:prstGeom prst="line">
            <a:avLst/>
          </a:prstGeom>
          <a:ln w="19050" cap="rnd">
            <a:solidFill>
              <a:srgbClr val="9B775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8F4C3E84-DAB0-9774-949F-B76E791C1CE8}"/>
              </a:ext>
            </a:extLst>
          </p:cNvPr>
          <p:cNvSpPr/>
          <p:nvPr/>
        </p:nvSpPr>
        <p:spPr>
          <a:xfrm>
            <a:off x="8555310" y="694077"/>
            <a:ext cx="1575990" cy="1435583"/>
          </a:xfrm>
          <a:custGeom>
            <a:avLst/>
            <a:gdLst/>
            <a:ahLst/>
            <a:cxnLst/>
            <a:rect l="l" t="t" r="r" b="b"/>
            <a:pathLst>
              <a:path w="2363985" h="2153375">
                <a:moveTo>
                  <a:pt x="0" y="0"/>
                </a:moveTo>
                <a:lnTo>
                  <a:pt x="2363985" y="0"/>
                </a:lnTo>
                <a:lnTo>
                  <a:pt x="2363985" y="2153376"/>
                </a:lnTo>
                <a:lnTo>
                  <a:pt x="0" y="215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2EEB03-DAC8-DFD6-EA09-C5573DD221DB}"/>
              </a:ext>
            </a:extLst>
          </p:cNvPr>
          <p:cNvSpPr txBox="1"/>
          <p:nvPr/>
        </p:nvSpPr>
        <p:spPr>
          <a:xfrm>
            <a:off x="7208520" y="2823737"/>
            <a:ext cx="4622117" cy="2927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95"/>
              </a:lnSpc>
            </a:pPr>
            <a:r>
              <a:rPr lang="en-US" sz="4139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DMHDDSUS received an “honorary ball” at the Durham Bulls Game!</a:t>
            </a:r>
          </a:p>
        </p:txBody>
      </p:sp>
    </p:spTree>
    <p:extLst>
      <p:ext uri="{BB962C8B-B14F-4D97-AF65-F5344CB8AC3E}">
        <p14:creationId xmlns:p14="http://schemas.microsoft.com/office/powerpoint/2010/main" val="3223020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85534D-BD4C-AF76-857A-B0796140BA4A}"/>
              </a:ext>
            </a:extLst>
          </p:cNvPr>
          <p:cNvSpPr txBox="1"/>
          <p:nvPr/>
        </p:nvSpPr>
        <p:spPr>
          <a:xfrm>
            <a:off x="382903" y="1412519"/>
            <a:ext cx="5868999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NCDHHS has free bilingual educational print materials from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988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and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to Care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for non-profits, houses of worship, community organizations, NC schools and state and local governments to distribute in their communities.</a:t>
            </a: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 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Sign up today for these flyers, stickers, bookmarks and magnets for the 2024-2025 school year.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  <a:p>
            <a:pPr fontAlgn="base">
              <a:defRPr/>
            </a:pPr>
            <a:endParaRPr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Order materials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by August 30, 2024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– Materials will be shipped directly to you</a:t>
            </a:r>
            <a:r>
              <a:rPr lang="en-US">
                <a:solidFill>
                  <a:prstClr val="black"/>
                </a:solidFill>
                <a:latin typeface="Arial"/>
                <a:cs typeface="Arial"/>
              </a:rPr>
              <a:t> </a:t>
            </a:r>
            <a:endParaRPr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  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4415E-E569-4798-C05A-3D9FC530B84C}"/>
              </a:ext>
            </a:extLst>
          </p:cNvPr>
          <p:cNvSpPr txBox="1"/>
          <p:nvPr/>
        </p:nvSpPr>
        <p:spPr>
          <a:xfrm>
            <a:off x="0" y="301560"/>
            <a:ext cx="68727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Order Free Mental and Behavioral Health Materials For The 2024-2025 School Year Now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Picture 7" descr="A person standing in front of a blue background&#10;&#10;Description automatically generated">
            <a:extLst>
              <a:ext uri="{FF2B5EF4-FFF2-40B4-BE49-F238E27FC236}">
                <a16:creationId xmlns:a16="http://schemas.microsoft.com/office/drawing/2014/main" id="{37191103-13E5-DF5C-3C73-8C4EB5F24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105" y="717059"/>
            <a:ext cx="2708462" cy="3589661"/>
          </a:xfrm>
          <a:prstGeom prst="rect">
            <a:avLst/>
          </a:prstGeom>
          <a:ln>
            <a:solidFill>
              <a:srgbClr val="014375"/>
            </a:solidFill>
          </a:ln>
        </p:spPr>
      </p:pic>
      <p:pic>
        <p:nvPicPr>
          <p:cNvPr id="10" name="Picture 9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A0E5E2B1-B51E-4311-C7B3-946CACE71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451" y="717059"/>
            <a:ext cx="2425655" cy="5624897"/>
          </a:xfrm>
          <a:prstGeom prst="rect">
            <a:avLst/>
          </a:prstGeom>
          <a:ln>
            <a:solidFill>
              <a:srgbClr val="014375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8C11C0-16B1-6208-860E-DCF10AD7EC65}"/>
              </a:ext>
            </a:extLst>
          </p:cNvPr>
          <p:cNvSpPr txBox="1"/>
          <p:nvPr/>
        </p:nvSpPr>
        <p:spPr>
          <a:xfrm>
            <a:off x="261815" y="4828839"/>
            <a:ext cx="6100245" cy="1138773"/>
          </a:xfrm>
          <a:prstGeom prst="rect">
            <a:avLst/>
          </a:prstGeom>
          <a:noFill/>
          <a:ln w="57150">
            <a:solidFill>
              <a:srgbClr val="442D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order your materials, please fill out this form: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https://share.hsforms.com/1xssMZoOYRFmeWHeyqYJ7ZQ5bzii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yellow and blue poster with a hand and text&#10;&#10;Description automatically generated">
            <a:extLst>
              <a:ext uri="{FF2B5EF4-FFF2-40B4-BE49-F238E27FC236}">
                <a16:creationId xmlns:a16="http://schemas.microsoft.com/office/drawing/2014/main" id="{8A3EC7BB-9ED8-5C27-7B92-B575D43AFA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981" y="4401687"/>
            <a:ext cx="3048549" cy="19930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55561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3408" y="621155"/>
            <a:ext cx="10847648" cy="4825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7598"/>
              </a:lnSpc>
              <a:spcBef>
                <a:spcPct val="0"/>
              </a:spcBef>
            </a:pPr>
            <a:r>
              <a:rPr lang="en-US" sz="3200" b="1">
                <a:solidFill>
                  <a:srgbClr val="002060"/>
                </a:solidFill>
                <a:latin typeface="Calibri (MS) Bold"/>
              </a:rPr>
              <a:t> Crisis to Care​ Updates</a:t>
            </a:r>
            <a:endParaRPr lang="en-US" sz="3200" b="1">
              <a:solidFill>
                <a:srgbClr val="002060"/>
              </a:solidFill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391A31-C0FB-8FDE-4842-9E59857CBD7F}"/>
              </a:ext>
            </a:extLst>
          </p:cNvPr>
          <p:cNvSpPr txBox="1"/>
          <p:nvPr/>
        </p:nvSpPr>
        <p:spPr>
          <a:xfrm>
            <a:off x="307511" y="1294568"/>
            <a:ext cx="11331878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i="1">
                <a:latin typeface="Calibri" panose="020F0502020204030204" pitchFamily="34" charset="0"/>
                <a:cs typeface="Calibri" panose="020F0502020204030204" pitchFamily="34" charset="0"/>
              </a:rPr>
              <a:t>NCDHHS is investing in behavioral health services that get people the right care, at the right time, in the right setting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06421E-759D-3DB5-BB40-EBE875FC865A}"/>
              </a:ext>
            </a:extLst>
          </p:cNvPr>
          <p:cNvGrpSpPr/>
          <p:nvPr/>
        </p:nvGrpSpPr>
        <p:grpSpPr>
          <a:xfrm>
            <a:off x="547399" y="1988291"/>
            <a:ext cx="10837286" cy="3264193"/>
            <a:chOff x="257231" y="2583934"/>
            <a:chExt cx="11625869" cy="3575141"/>
          </a:xfrm>
        </p:grpSpPr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00F5BC86-A7C5-B19A-844E-70492F444342}"/>
                </a:ext>
              </a:extLst>
            </p:cNvPr>
            <p:cNvSpPr/>
            <p:nvPr/>
          </p:nvSpPr>
          <p:spPr>
            <a:xfrm>
              <a:off x="5105978" y="5519920"/>
              <a:ext cx="2119996" cy="623555"/>
            </a:xfrm>
            <a:custGeom>
              <a:avLst/>
              <a:gdLst/>
              <a:ahLst/>
              <a:cxnLst/>
              <a:rect l="l" t="t" r="r" b="b"/>
              <a:pathLst>
                <a:path w="4091811" h="808133">
                  <a:moveTo>
                    <a:pt x="0" y="0"/>
                  </a:moveTo>
                  <a:lnTo>
                    <a:pt x="4091811" y="0"/>
                  </a:lnTo>
                  <a:lnTo>
                    <a:pt x="4091811" y="808132"/>
                  </a:lnTo>
                  <a:lnTo>
                    <a:pt x="0" y="808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391840" y="5519920"/>
              <a:ext cx="2119996" cy="623555"/>
            </a:xfrm>
            <a:custGeom>
              <a:avLst/>
              <a:gdLst/>
              <a:ahLst/>
              <a:cxnLst/>
              <a:rect l="l" t="t" r="r" b="b"/>
              <a:pathLst>
                <a:path w="4091811" h="808133">
                  <a:moveTo>
                    <a:pt x="0" y="0"/>
                  </a:moveTo>
                  <a:lnTo>
                    <a:pt x="4091811" y="0"/>
                  </a:lnTo>
                  <a:lnTo>
                    <a:pt x="4091811" y="808132"/>
                  </a:lnTo>
                  <a:lnTo>
                    <a:pt x="0" y="808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2804262" y="5535520"/>
              <a:ext cx="2119996" cy="623555"/>
            </a:xfrm>
            <a:custGeom>
              <a:avLst/>
              <a:gdLst/>
              <a:ahLst/>
              <a:cxnLst/>
              <a:rect l="l" t="t" r="r" b="b"/>
              <a:pathLst>
                <a:path w="4091811" h="808133">
                  <a:moveTo>
                    <a:pt x="0" y="0"/>
                  </a:moveTo>
                  <a:lnTo>
                    <a:pt x="4091811" y="0"/>
                  </a:lnTo>
                  <a:lnTo>
                    <a:pt x="4091811" y="808132"/>
                  </a:lnTo>
                  <a:lnTo>
                    <a:pt x="0" y="808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2585324" y="5478982"/>
              <a:ext cx="2119996" cy="623555"/>
            </a:xfrm>
            <a:custGeom>
              <a:avLst/>
              <a:gdLst/>
              <a:ahLst/>
              <a:cxnLst/>
              <a:rect l="l" t="t" r="r" b="b"/>
              <a:pathLst>
                <a:path w="4091811" h="808133">
                  <a:moveTo>
                    <a:pt x="0" y="0"/>
                  </a:moveTo>
                  <a:lnTo>
                    <a:pt x="4091811" y="0"/>
                  </a:lnTo>
                  <a:lnTo>
                    <a:pt x="4091811" y="808132"/>
                  </a:lnTo>
                  <a:lnTo>
                    <a:pt x="0" y="808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2634824" y="2604653"/>
              <a:ext cx="2229674" cy="3145778"/>
              <a:chOff x="0" y="-76200"/>
              <a:chExt cx="1554321" cy="144556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554321" cy="1369365"/>
              </a:xfrm>
              <a:custGeom>
                <a:avLst/>
                <a:gdLst/>
                <a:ahLst/>
                <a:cxnLst/>
                <a:rect l="l" t="t" r="r" b="b"/>
                <a:pathLst>
                  <a:path w="1554321" h="1369365">
                    <a:moveTo>
                      <a:pt x="83250" y="0"/>
                    </a:moveTo>
                    <a:lnTo>
                      <a:pt x="1471070" y="0"/>
                    </a:lnTo>
                    <a:cubicBezTo>
                      <a:pt x="1493150" y="0"/>
                      <a:pt x="1514325" y="8771"/>
                      <a:pt x="1529937" y="24383"/>
                    </a:cubicBezTo>
                    <a:cubicBezTo>
                      <a:pt x="1545550" y="39996"/>
                      <a:pt x="1554321" y="61171"/>
                      <a:pt x="1554321" y="83250"/>
                    </a:cubicBezTo>
                    <a:lnTo>
                      <a:pt x="1554321" y="1286115"/>
                    </a:lnTo>
                    <a:cubicBezTo>
                      <a:pt x="1554321" y="1308194"/>
                      <a:pt x="1545550" y="1329369"/>
                      <a:pt x="1529937" y="1344982"/>
                    </a:cubicBezTo>
                    <a:cubicBezTo>
                      <a:pt x="1514325" y="1360594"/>
                      <a:pt x="1493150" y="1369365"/>
                      <a:pt x="1471070" y="1369365"/>
                    </a:cubicBezTo>
                    <a:lnTo>
                      <a:pt x="83250" y="1369365"/>
                    </a:lnTo>
                    <a:cubicBezTo>
                      <a:pt x="61171" y="1369365"/>
                      <a:pt x="39996" y="1360594"/>
                      <a:pt x="24383" y="1344982"/>
                    </a:cubicBezTo>
                    <a:cubicBezTo>
                      <a:pt x="8771" y="1329369"/>
                      <a:pt x="0" y="1308194"/>
                      <a:pt x="0" y="1286115"/>
                    </a:cubicBezTo>
                    <a:lnTo>
                      <a:pt x="0" y="83250"/>
                    </a:lnTo>
                    <a:cubicBezTo>
                      <a:pt x="0" y="61171"/>
                      <a:pt x="8771" y="39996"/>
                      <a:pt x="24383" y="24383"/>
                    </a:cubicBezTo>
                    <a:cubicBezTo>
                      <a:pt x="39996" y="8771"/>
                      <a:pt x="61171" y="0"/>
                      <a:pt x="83250" y="0"/>
                    </a:cubicBezTo>
                    <a:close/>
                  </a:path>
                </a:pathLst>
              </a:custGeom>
              <a:solidFill>
                <a:srgbClr val="B7C7D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76200"/>
                <a:ext cx="1554321" cy="1445565"/>
              </a:xfrm>
              <a:prstGeom prst="rect">
                <a:avLst/>
              </a:prstGeom>
            </p:spPr>
            <p:txBody>
              <a:bodyPr lIns="17791" tIns="17791" rIns="17791" bIns="17791" rtlCol="0" anchor="ctr"/>
              <a:lstStyle/>
              <a:p>
                <a:pPr algn="ctr">
                  <a:lnSpc>
                    <a:spcPct val="153906"/>
                  </a:lnSpc>
                </a:pPr>
                <a:endParaRPr lang="en-US" sz="600">
                  <a:cs typeface="Calibri" panose="020F0502020204030204"/>
                </a:endParaRPr>
              </a:p>
              <a:p>
                <a:pPr algn="ctr">
                  <a:lnSpc>
                    <a:spcPct val="153906"/>
                  </a:lnSpc>
                </a:pPr>
                <a:endParaRPr sz="600">
                  <a:cs typeface="Calibri" panose="020F0502020204030204"/>
                </a:endParaRPr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7357603" y="2639631"/>
              <a:ext cx="2239497" cy="3111665"/>
              <a:chOff x="0" y="-76200"/>
              <a:chExt cx="1554321" cy="144556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554321" cy="1369365"/>
              </a:xfrm>
              <a:custGeom>
                <a:avLst/>
                <a:gdLst/>
                <a:ahLst/>
                <a:cxnLst/>
                <a:rect l="l" t="t" r="r" b="b"/>
                <a:pathLst>
                  <a:path w="1554321" h="1369365">
                    <a:moveTo>
                      <a:pt x="83250" y="0"/>
                    </a:moveTo>
                    <a:lnTo>
                      <a:pt x="1471070" y="0"/>
                    </a:lnTo>
                    <a:cubicBezTo>
                      <a:pt x="1493150" y="0"/>
                      <a:pt x="1514325" y="8771"/>
                      <a:pt x="1529937" y="24383"/>
                    </a:cubicBezTo>
                    <a:cubicBezTo>
                      <a:pt x="1545550" y="39996"/>
                      <a:pt x="1554321" y="61171"/>
                      <a:pt x="1554321" y="83250"/>
                    </a:cubicBezTo>
                    <a:lnTo>
                      <a:pt x="1554321" y="1286115"/>
                    </a:lnTo>
                    <a:cubicBezTo>
                      <a:pt x="1554321" y="1308194"/>
                      <a:pt x="1545550" y="1329369"/>
                      <a:pt x="1529937" y="1344982"/>
                    </a:cubicBezTo>
                    <a:cubicBezTo>
                      <a:pt x="1514325" y="1360594"/>
                      <a:pt x="1493150" y="1369365"/>
                      <a:pt x="1471070" y="1369365"/>
                    </a:cubicBezTo>
                    <a:lnTo>
                      <a:pt x="83250" y="1369365"/>
                    </a:lnTo>
                    <a:cubicBezTo>
                      <a:pt x="61171" y="1369365"/>
                      <a:pt x="39996" y="1360594"/>
                      <a:pt x="24383" y="1344982"/>
                    </a:cubicBezTo>
                    <a:cubicBezTo>
                      <a:pt x="8771" y="1329369"/>
                      <a:pt x="0" y="1308194"/>
                      <a:pt x="0" y="1286115"/>
                    </a:cubicBezTo>
                    <a:lnTo>
                      <a:pt x="0" y="83250"/>
                    </a:lnTo>
                    <a:cubicBezTo>
                      <a:pt x="0" y="61171"/>
                      <a:pt x="8771" y="39996"/>
                      <a:pt x="24383" y="24383"/>
                    </a:cubicBezTo>
                    <a:cubicBezTo>
                      <a:pt x="39996" y="8771"/>
                      <a:pt x="61171" y="0"/>
                      <a:pt x="83250" y="0"/>
                    </a:cubicBezTo>
                    <a:close/>
                  </a:path>
                </a:pathLst>
              </a:custGeom>
              <a:solidFill>
                <a:srgbClr val="B7C7D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76200"/>
                <a:ext cx="1554321" cy="1445565"/>
              </a:xfrm>
              <a:prstGeom prst="rect">
                <a:avLst/>
              </a:prstGeom>
            </p:spPr>
            <p:txBody>
              <a:bodyPr lIns="17791" tIns="17791" rIns="17791" bIns="17791" rtlCol="0" anchor="ctr"/>
              <a:lstStyle/>
              <a:p>
                <a:pPr algn="ctr">
                  <a:lnSpc>
                    <a:spcPct val="153906"/>
                  </a:lnSpc>
                </a:pPr>
                <a:endParaRPr lang="en-US" sz="600">
                  <a:cs typeface="Calibri" panose="020F0502020204030204"/>
                </a:endParaRPr>
              </a:p>
              <a:p>
                <a:pPr algn="ctr">
                  <a:lnSpc>
                    <a:spcPct val="153906"/>
                  </a:lnSpc>
                </a:pPr>
                <a:endParaRPr sz="600">
                  <a:cs typeface="Calibri" panose="020F0502020204030204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2755010" y="2929160"/>
              <a:ext cx="2084560" cy="633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97685"/>
                </a:lnSpc>
                <a:spcBef>
                  <a:spcPct val="0"/>
                </a:spcBef>
              </a:pPr>
              <a:r>
                <a:rPr lang="en-US" sz="1400" b="1" spc="-16">
                  <a:solidFill>
                    <a:srgbClr val="002060"/>
                  </a:solidFill>
                  <a:latin typeface="Calibri (MS) Bold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$1.5M Investment to Pilot Mobile Crisis and Crisis Co-Responder Services </a:t>
              </a:r>
              <a:r>
                <a:rPr lang="en-US" sz="1400" b="1" spc="-16">
                  <a:solidFill>
                    <a:srgbClr val="1C1F3F"/>
                  </a:solidFill>
                  <a:latin typeface="Calibri (MS) Bold"/>
                </a:rPr>
                <a:t>​</a:t>
              </a:r>
              <a:endParaRPr lang="en-US" sz="1400" b="1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445705" y="3018154"/>
              <a:ext cx="2061987" cy="853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99053"/>
                </a:lnSpc>
                <a:spcBef>
                  <a:spcPct val="0"/>
                </a:spcBef>
              </a:pPr>
              <a:r>
                <a:rPr lang="en-US" sz="1400" b="1" spc="-17">
                  <a:solidFill>
                    <a:srgbClr val="002060"/>
                  </a:solidFill>
                  <a:latin typeface="Calibri (MS) Bold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$22 Million Investment in Community Crisis Centers and Peer Respite in Wake County ​</a:t>
              </a:r>
              <a:endParaRPr lang="en-US" sz="1400" b="1">
                <a:solidFill>
                  <a:srgbClr val="002060"/>
                </a:solidFill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344148" y="5491462"/>
              <a:ext cx="2119996" cy="623555"/>
            </a:xfrm>
            <a:custGeom>
              <a:avLst/>
              <a:gdLst/>
              <a:ahLst/>
              <a:cxnLst/>
              <a:rect l="l" t="t" r="r" b="b"/>
              <a:pathLst>
                <a:path w="4091811" h="808133">
                  <a:moveTo>
                    <a:pt x="0" y="0"/>
                  </a:moveTo>
                  <a:lnTo>
                    <a:pt x="4091811" y="0"/>
                  </a:lnTo>
                  <a:lnTo>
                    <a:pt x="4091811" y="808132"/>
                  </a:lnTo>
                  <a:lnTo>
                    <a:pt x="0" y="808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4915788" y="2622573"/>
              <a:ext cx="2380347" cy="3145778"/>
              <a:chOff x="0" y="-76200"/>
              <a:chExt cx="1554321" cy="144556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554321" cy="1369365"/>
              </a:xfrm>
              <a:custGeom>
                <a:avLst/>
                <a:gdLst/>
                <a:ahLst/>
                <a:cxnLst/>
                <a:rect l="l" t="t" r="r" b="b"/>
                <a:pathLst>
                  <a:path w="1554321" h="1369365">
                    <a:moveTo>
                      <a:pt x="83250" y="0"/>
                    </a:moveTo>
                    <a:lnTo>
                      <a:pt x="1471070" y="0"/>
                    </a:lnTo>
                    <a:cubicBezTo>
                      <a:pt x="1493150" y="0"/>
                      <a:pt x="1514325" y="8771"/>
                      <a:pt x="1529937" y="24383"/>
                    </a:cubicBezTo>
                    <a:cubicBezTo>
                      <a:pt x="1545550" y="39996"/>
                      <a:pt x="1554321" y="61171"/>
                      <a:pt x="1554321" y="83250"/>
                    </a:cubicBezTo>
                    <a:lnTo>
                      <a:pt x="1554321" y="1286115"/>
                    </a:lnTo>
                    <a:cubicBezTo>
                      <a:pt x="1554321" y="1308194"/>
                      <a:pt x="1545550" y="1329369"/>
                      <a:pt x="1529937" y="1344982"/>
                    </a:cubicBezTo>
                    <a:cubicBezTo>
                      <a:pt x="1514325" y="1360594"/>
                      <a:pt x="1493150" y="1369365"/>
                      <a:pt x="1471070" y="1369365"/>
                    </a:cubicBezTo>
                    <a:lnTo>
                      <a:pt x="83250" y="1369365"/>
                    </a:lnTo>
                    <a:cubicBezTo>
                      <a:pt x="61171" y="1369365"/>
                      <a:pt x="39996" y="1360594"/>
                      <a:pt x="24383" y="1344982"/>
                    </a:cubicBezTo>
                    <a:cubicBezTo>
                      <a:pt x="8771" y="1329369"/>
                      <a:pt x="0" y="1308194"/>
                      <a:pt x="0" y="1286115"/>
                    </a:cubicBezTo>
                    <a:lnTo>
                      <a:pt x="0" y="83250"/>
                    </a:lnTo>
                    <a:cubicBezTo>
                      <a:pt x="0" y="61171"/>
                      <a:pt x="8771" y="39996"/>
                      <a:pt x="24383" y="24383"/>
                    </a:cubicBezTo>
                    <a:cubicBezTo>
                      <a:pt x="39996" y="8771"/>
                      <a:pt x="61171" y="0"/>
                      <a:pt x="83250" y="0"/>
                    </a:cubicBezTo>
                    <a:close/>
                  </a:path>
                </a:pathLst>
              </a:custGeom>
              <a:solidFill>
                <a:srgbClr val="B7C7D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76200"/>
                <a:ext cx="1554321" cy="1445565"/>
              </a:xfrm>
              <a:prstGeom prst="rect">
                <a:avLst/>
              </a:prstGeom>
            </p:spPr>
            <p:txBody>
              <a:bodyPr lIns="17791" tIns="17791" rIns="17791" bIns="17791" rtlCol="0" anchor="ctr"/>
              <a:lstStyle/>
              <a:p>
                <a:pPr algn="ctr">
                  <a:lnSpc>
                    <a:spcPct val="153906"/>
                  </a:lnSpc>
                </a:pPr>
                <a:endParaRPr lang="en-US" sz="600">
                  <a:cs typeface="Calibri" panose="020F0502020204030204"/>
                </a:endParaRPr>
              </a:p>
              <a:p>
                <a:pPr algn="ctr">
                  <a:lnSpc>
                    <a:spcPct val="153906"/>
                  </a:lnSpc>
                </a:pPr>
                <a:endParaRPr sz="600">
                  <a:cs typeface="Calibri" panose="020F0502020204030204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57231" y="2583934"/>
              <a:ext cx="2336563" cy="3187216"/>
              <a:chOff x="0" y="-76200"/>
              <a:chExt cx="1554321" cy="144556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554321" cy="1369365"/>
              </a:xfrm>
              <a:custGeom>
                <a:avLst/>
                <a:gdLst/>
                <a:ahLst/>
                <a:cxnLst/>
                <a:rect l="l" t="t" r="r" b="b"/>
                <a:pathLst>
                  <a:path w="1554321" h="1369365">
                    <a:moveTo>
                      <a:pt x="83250" y="0"/>
                    </a:moveTo>
                    <a:lnTo>
                      <a:pt x="1471070" y="0"/>
                    </a:lnTo>
                    <a:cubicBezTo>
                      <a:pt x="1493150" y="0"/>
                      <a:pt x="1514325" y="8771"/>
                      <a:pt x="1529937" y="24383"/>
                    </a:cubicBezTo>
                    <a:cubicBezTo>
                      <a:pt x="1545550" y="39996"/>
                      <a:pt x="1554321" y="61171"/>
                      <a:pt x="1554321" y="83250"/>
                    </a:cubicBezTo>
                    <a:lnTo>
                      <a:pt x="1554321" y="1286115"/>
                    </a:lnTo>
                    <a:cubicBezTo>
                      <a:pt x="1554321" y="1308194"/>
                      <a:pt x="1545550" y="1329369"/>
                      <a:pt x="1529937" y="1344982"/>
                    </a:cubicBezTo>
                    <a:cubicBezTo>
                      <a:pt x="1514325" y="1360594"/>
                      <a:pt x="1493150" y="1369365"/>
                      <a:pt x="1471070" y="1369365"/>
                    </a:cubicBezTo>
                    <a:lnTo>
                      <a:pt x="83250" y="1369365"/>
                    </a:lnTo>
                    <a:cubicBezTo>
                      <a:pt x="61171" y="1369365"/>
                      <a:pt x="39996" y="1360594"/>
                      <a:pt x="24383" y="1344982"/>
                    </a:cubicBezTo>
                    <a:cubicBezTo>
                      <a:pt x="8771" y="1329369"/>
                      <a:pt x="0" y="1308194"/>
                      <a:pt x="0" y="1286115"/>
                    </a:cubicBezTo>
                    <a:lnTo>
                      <a:pt x="0" y="83250"/>
                    </a:lnTo>
                    <a:cubicBezTo>
                      <a:pt x="0" y="61171"/>
                      <a:pt x="8771" y="39996"/>
                      <a:pt x="24383" y="24383"/>
                    </a:cubicBezTo>
                    <a:cubicBezTo>
                      <a:pt x="39996" y="8771"/>
                      <a:pt x="61171" y="0"/>
                      <a:pt x="83250" y="0"/>
                    </a:cubicBezTo>
                    <a:close/>
                  </a:path>
                </a:pathLst>
              </a:custGeom>
              <a:solidFill>
                <a:srgbClr val="B7C7D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76200"/>
                <a:ext cx="1554321" cy="1445565"/>
              </a:xfrm>
              <a:prstGeom prst="rect">
                <a:avLst/>
              </a:prstGeom>
            </p:spPr>
            <p:txBody>
              <a:bodyPr lIns="17791" tIns="17791" rIns="17791" bIns="17791" rtlCol="0" anchor="ctr"/>
              <a:lstStyle/>
              <a:p>
                <a:pPr algn="ctr">
                  <a:lnSpc>
                    <a:spcPct val="153906"/>
                  </a:lnSpc>
                </a:pPr>
                <a:endParaRPr lang="en-US" sz="600">
                  <a:cs typeface="Calibri" panose="020F0502020204030204"/>
                </a:endParaRPr>
              </a:p>
              <a:p>
                <a:pPr algn="ctr">
                  <a:lnSpc>
                    <a:spcPct val="153906"/>
                  </a:lnSpc>
                </a:pPr>
                <a:endParaRPr sz="600">
                  <a:cs typeface="Calibri" panose="020F0502020204030204"/>
                </a:endParaRPr>
              </a:p>
            </p:txBody>
          </p:sp>
        </p:grp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5095734" y="4024643"/>
              <a:ext cx="2008178" cy="1412366"/>
              <a:chOff x="207265" y="708044"/>
              <a:chExt cx="10445587" cy="5044732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Freeform 28"/>
              <p:cNvSpPr/>
              <p:nvPr/>
            </p:nvSpPr>
            <p:spPr>
              <a:xfrm>
                <a:off x="207265" y="708044"/>
                <a:ext cx="10445587" cy="5044732"/>
              </a:xfrm>
              <a:custGeom>
                <a:avLst/>
                <a:gdLst/>
                <a:ahLst/>
                <a:cxnLst/>
                <a:rect l="l" t="t" r="r" b="b"/>
                <a:pathLst>
                  <a:path w="11287761" h="6350000">
                    <a:moveTo>
                      <a:pt x="0" y="5824220"/>
                    </a:moveTo>
                    <a:lnTo>
                      <a:pt x="0" y="525780"/>
                    </a:lnTo>
                    <a:cubicBezTo>
                      <a:pt x="0" y="234950"/>
                      <a:pt x="234950" y="0"/>
                      <a:pt x="525780" y="0"/>
                    </a:cubicBezTo>
                    <a:lnTo>
                      <a:pt x="10761980" y="0"/>
                    </a:lnTo>
                    <a:cubicBezTo>
                      <a:pt x="11052811" y="0"/>
                      <a:pt x="11287761" y="234950"/>
                      <a:pt x="11287761" y="525780"/>
                    </a:cubicBezTo>
                    <a:lnTo>
                      <a:pt x="11287761" y="5822950"/>
                    </a:lnTo>
                    <a:cubicBezTo>
                      <a:pt x="11287761" y="6113780"/>
                      <a:pt x="11052811" y="6348730"/>
                      <a:pt x="10761980" y="6348730"/>
                    </a:cubicBezTo>
                    <a:lnTo>
                      <a:pt x="525780" y="6348730"/>
                    </a:lnTo>
                    <a:cubicBezTo>
                      <a:pt x="236220" y="6350000"/>
                      <a:pt x="0" y="6115050"/>
                      <a:pt x="0" y="5824220"/>
                    </a:cubicBezTo>
                    <a:cubicBezTo>
                      <a:pt x="0" y="5824220"/>
                      <a:pt x="0" y="5824220"/>
                      <a:pt x="0" y="582422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16673" b="-16673"/>
                </a:stretch>
              </a:blipFill>
              <a:effectLst>
                <a:softEdge rad="31750"/>
              </a:effec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5030363" y="3013548"/>
              <a:ext cx="2170087" cy="6397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99116"/>
                </a:lnSpc>
                <a:spcBef>
                  <a:spcPct val="0"/>
                </a:spcBef>
              </a:pPr>
              <a:r>
                <a:rPr lang="en-US" sz="1400" b="1" spc="-17">
                  <a:solidFill>
                    <a:srgbClr val="002060"/>
                  </a:solidFill>
                  <a:latin typeface="Calibri (MS) Bold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$15M Investment in 9 Behavioral Health Urgent Care Centers (BHUCs)</a:t>
              </a:r>
              <a:endParaRPr lang="en-US" sz="1400" b="1">
                <a:solidFill>
                  <a:srgbClr val="002060"/>
                </a:solidFill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495034" y="3089769"/>
              <a:ext cx="1860958" cy="4179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97461"/>
                </a:lnSpc>
                <a:spcBef>
                  <a:spcPct val="0"/>
                </a:spcBef>
              </a:pPr>
              <a:r>
                <a:rPr lang="en-US" sz="1400" b="1" spc="-22">
                  <a:solidFill>
                    <a:srgbClr val="002060"/>
                  </a:solidFill>
                  <a:latin typeface="Calibri (MS) Bold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Launch of The Statewide Peer Warmline</a:t>
              </a:r>
              <a:endParaRPr lang="en-US" sz="1400" b="1">
                <a:solidFill>
                  <a:srgbClr val="002060"/>
                </a:solidFill>
              </a:endParaRPr>
            </a:p>
          </p:txBody>
        </p:sp>
        <p:pic>
          <p:nvPicPr>
            <p:cNvPr id="50" name="Picture 4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6D3C8589-4550-8DA7-EBC2-A8F132F80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033" y="4090825"/>
              <a:ext cx="1860958" cy="10802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  <a:softEdge rad="31750"/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42F06F-F0EB-B6F8-0063-4A4FB9B39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29901" y="4024643"/>
              <a:ext cx="1879936" cy="123733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990332-420B-BDF2-6F91-E9366E051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0354" y="3888421"/>
              <a:ext cx="1829691" cy="14477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D60D73CA-F0DC-3C8C-0F0E-D6557410B1CA}"/>
                </a:ext>
              </a:extLst>
            </p:cNvPr>
            <p:cNvSpPr/>
            <p:nvPr/>
          </p:nvSpPr>
          <p:spPr>
            <a:xfrm>
              <a:off x="9677840" y="5519920"/>
              <a:ext cx="2119996" cy="623555"/>
            </a:xfrm>
            <a:custGeom>
              <a:avLst/>
              <a:gdLst/>
              <a:ahLst/>
              <a:cxnLst/>
              <a:rect l="l" t="t" r="r" b="b"/>
              <a:pathLst>
                <a:path w="4091811" h="808133">
                  <a:moveTo>
                    <a:pt x="0" y="0"/>
                  </a:moveTo>
                  <a:lnTo>
                    <a:pt x="4091811" y="0"/>
                  </a:lnTo>
                  <a:lnTo>
                    <a:pt x="4091811" y="808132"/>
                  </a:lnTo>
                  <a:lnTo>
                    <a:pt x="0" y="808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8">
              <a:extLst>
                <a:ext uri="{FF2B5EF4-FFF2-40B4-BE49-F238E27FC236}">
                  <a16:creationId xmlns:a16="http://schemas.microsoft.com/office/drawing/2014/main" id="{CAD72C72-03F6-45A6-3824-369FBBF025E6}"/>
                </a:ext>
              </a:extLst>
            </p:cNvPr>
            <p:cNvGrpSpPr/>
            <p:nvPr/>
          </p:nvGrpSpPr>
          <p:grpSpPr>
            <a:xfrm>
              <a:off x="9643603" y="2639631"/>
              <a:ext cx="2239497" cy="3111665"/>
              <a:chOff x="0" y="-76200"/>
              <a:chExt cx="1554321" cy="1445565"/>
            </a:xfrm>
          </p:grpSpPr>
          <p:sp>
            <p:nvSpPr>
              <p:cNvPr id="36" name="Freeform 9">
                <a:extLst>
                  <a:ext uri="{FF2B5EF4-FFF2-40B4-BE49-F238E27FC236}">
                    <a16:creationId xmlns:a16="http://schemas.microsoft.com/office/drawing/2014/main" id="{BCB7A260-86EF-7B26-0F00-FE3D0FAF5A11}"/>
                  </a:ext>
                </a:extLst>
              </p:cNvPr>
              <p:cNvSpPr/>
              <p:nvPr/>
            </p:nvSpPr>
            <p:spPr>
              <a:xfrm>
                <a:off x="0" y="0"/>
                <a:ext cx="1554321" cy="1369365"/>
              </a:xfrm>
              <a:custGeom>
                <a:avLst/>
                <a:gdLst/>
                <a:ahLst/>
                <a:cxnLst/>
                <a:rect l="l" t="t" r="r" b="b"/>
                <a:pathLst>
                  <a:path w="1554321" h="1369365">
                    <a:moveTo>
                      <a:pt x="83250" y="0"/>
                    </a:moveTo>
                    <a:lnTo>
                      <a:pt x="1471070" y="0"/>
                    </a:lnTo>
                    <a:cubicBezTo>
                      <a:pt x="1493150" y="0"/>
                      <a:pt x="1514325" y="8771"/>
                      <a:pt x="1529937" y="24383"/>
                    </a:cubicBezTo>
                    <a:cubicBezTo>
                      <a:pt x="1545550" y="39996"/>
                      <a:pt x="1554321" y="61171"/>
                      <a:pt x="1554321" y="83250"/>
                    </a:cubicBezTo>
                    <a:lnTo>
                      <a:pt x="1554321" y="1286115"/>
                    </a:lnTo>
                    <a:cubicBezTo>
                      <a:pt x="1554321" y="1308194"/>
                      <a:pt x="1545550" y="1329369"/>
                      <a:pt x="1529937" y="1344982"/>
                    </a:cubicBezTo>
                    <a:cubicBezTo>
                      <a:pt x="1514325" y="1360594"/>
                      <a:pt x="1493150" y="1369365"/>
                      <a:pt x="1471070" y="1369365"/>
                    </a:cubicBezTo>
                    <a:lnTo>
                      <a:pt x="83250" y="1369365"/>
                    </a:lnTo>
                    <a:cubicBezTo>
                      <a:pt x="61171" y="1369365"/>
                      <a:pt x="39996" y="1360594"/>
                      <a:pt x="24383" y="1344982"/>
                    </a:cubicBezTo>
                    <a:cubicBezTo>
                      <a:pt x="8771" y="1329369"/>
                      <a:pt x="0" y="1308194"/>
                      <a:pt x="0" y="1286115"/>
                    </a:cubicBezTo>
                    <a:lnTo>
                      <a:pt x="0" y="83250"/>
                    </a:lnTo>
                    <a:cubicBezTo>
                      <a:pt x="0" y="61171"/>
                      <a:pt x="8771" y="39996"/>
                      <a:pt x="24383" y="24383"/>
                    </a:cubicBezTo>
                    <a:cubicBezTo>
                      <a:pt x="39996" y="8771"/>
                      <a:pt x="61171" y="0"/>
                      <a:pt x="83250" y="0"/>
                    </a:cubicBezTo>
                    <a:close/>
                  </a:path>
                </a:pathLst>
              </a:custGeom>
              <a:solidFill>
                <a:srgbClr val="B7C7D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10">
                <a:extLst>
                  <a:ext uri="{FF2B5EF4-FFF2-40B4-BE49-F238E27FC236}">
                    <a16:creationId xmlns:a16="http://schemas.microsoft.com/office/drawing/2014/main" id="{8A184074-5FB7-6B57-CEED-66E869224B0D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554321" cy="1445565"/>
              </a:xfrm>
              <a:prstGeom prst="rect">
                <a:avLst/>
              </a:prstGeom>
            </p:spPr>
            <p:txBody>
              <a:bodyPr lIns="17791" tIns="17791" rIns="17791" bIns="17791" rtlCol="0" anchor="ctr"/>
              <a:lstStyle/>
              <a:p>
                <a:pPr algn="ctr">
                  <a:lnSpc>
                    <a:spcPct val="153906"/>
                  </a:lnSpc>
                </a:pPr>
                <a:endParaRPr lang="en-US" sz="600">
                  <a:cs typeface="Calibri" panose="020F0502020204030204"/>
                </a:endParaRPr>
              </a:p>
              <a:p>
                <a:pPr algn="ctr">
                  <a:lnSpc>
                    <a:spcPct val="153906"/>
                  </a:lnSpc>
                </a:pPr>
                <a:endParaRPr sz="600">
                  <a:cs typeface="Calibri" panose="020F0502020204030204"/>
                </a:endParaRPr>
              </a:p>
            </p:txBody>
          </p:sp>
        </p:grpSp>
        <p:sp>
          <p:nvSpPr>
            <p:cNvPr id="38" name="TextBox 16">
              <a:extLst>
                <a:ext uri="{FF2B5EF4-FFF2-40B4-BE49-F238E27FC236}">
                  <a16:creationId xmlns:a16="http://schemas.microsoft.com/office/drawing/2014/main" id="{924E857A-2648-B663-4D37-7B5B4A705F7C}"/>
                </a:ext>
              </a:extLst>
            </p:cNvPr>
            <p:cNvSpPr txBox="1"/>
            <p:nvPr/>
          </p:nvSpPr>
          <p:spPr>
            <a:xfrm>
              <a:off x="9731705" y="3018153"/>
              <a:ext cx="2061987" cy="6397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99053"/>
                </a:lnSpc>
                <a:spcBef>
                  <a:spcPct val="0"/>
                </a:spcBef>
              </a:pPr>
              <a:r>
                <a:rPr lang="en-US" sz="1400" b="1" spc="-17">
                  <a:solidFill>
                    <a:srgbClr val="002060"/>
                  </a:solidFill>
                  <a:latin typeface="Calibri (MS) Bold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Ribbon Cutting and Open House for Alamance Behavioral Health Center</a:t>
              </a:r>
              <a:endParaRPr lang="en-US" sz="1400" b="1" spc="-17">
                <a:solidFill>
                  <a:srgbClr val="002060"/>
                </a:solidFill>
                <a:latin typeface="Calibri (MS) Bold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4F57EB0-9A3E-4CAF-15A5-202B7E876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5235" r="5235"/>
            <a:stretch/>
          </p:blipFill>
          <p:spPr>
            <a:xfrm>
              <a:off x="9789338" y="3902568"/>
              <a:ext cx="1946719" cy="16307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8625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7981D-C31B-9B60-BB35-6DBEB660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543" y="404283"/>
            <a:ext cx="11576897" cy="548640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+mn-lt"/>
                <a:ea typeface="Calibri" panose="020F0502020204030204" pitchFamily="34" charset="0"/>
              </a:rPr>
              <a:t>Request For Funding:</a:t>
            </a:r>
            <a:r>
              <a:rPr lang="en-US" sz="3200">
                <a:effectLst/>
                <a:latin typeface="+mn-lt"/>
                <a:ea typeface="Calibri" panose="020F0502020204030204" pitchFamily="34" charset="0"/>
              </a:rPr>
              <a:t> Capacity Building for Diversion and Reentry Programs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E1789A-94BF-88C6-B8FF-20BB9384F31C}"/>
              </a:ext>
            </a:extLst>
          </p:cNvPr>
          <p:cNvSpPr txBox="1"/>
          <p:nvPr/>
        </p:nvSpPr>
        <p:spPr>
          <a:xfrm>
            <a:off x="7175352" y="3945549"/>
            <a:ext cx="4562823" cy="2062103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en-US" sz="320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algn="ctr">
              <a:defRPr/>
            </a:pPr>
            <a:r>
              <a:rPr lang="en-US" sz="3200">
                <a:solidFill>
                  <a:prstClr val="black"/>
                </a:solidFill>
                <a:latin typeface="Calibri" panose="020F0502020204030204"/>
                <a:cs typeface="Calibri"/>
              </a:rPr>
              <a:t>Click </a:t>
            </a:r>
            <a:r>
              <a:rPr lang="en-US" sz="3200" b="1">
                <a:solidFill>
                  <a:prstClr val="black"/>
                </a:solidFill>
                <a:latin typeface="Calibri" panose="020F0502020204030204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3200" b="1">
                <a:solidFill>
                  <a:prstClr val="black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>
                <a:solidFill>
                  <a:prstClr val="black"/>
                </a:solidFill>
                <a:latin typeface="Calibri" panose="020F0502020204030204"/>
                <a:cs typeface="Calibri"/>
              </a:rPr>
              <a:t>to register for the webinar!</a:t>
            </a:r>
          </a:p>
          <a:p>
            <a:pPr algn="ctr">
              <a:defRPr/>
            </a:pP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33BAB05E-E41D-5465-453C-E9EE27A6F14D}"/>
              </a:ext>
            </a:extLst>
          </p:cNvPr>
          <p:cNvSpPr txBox="1"/>
          <p:nvPr/>
        </p:nvSpPr>
        <p:spPr>
          <a:xfrm>
            <a:off x="645212" y="1498726"/>
            <a:ext cx="5904443" cy="4893647"/>
          </a:xfrm>
          <a:prstGeom prst="rect">
            <a:avLst/>
          </a:prstGeom>
          <a:solidFill>
            <a:srgbClr val="F6D888">
              <a:lumMod val="20000"/>
              <a:lumOff val="80000"/>
            </a:srgbClr>
          </a:solidFill>
          <a:ln w="28575">
            <a:noFill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Date/Time: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Thursday, August </a:t>
            </a:r>
            <a:r>
              <a:rPr lang="en-US" sz="2400">
                <a:solidFill>
                  <a:prstClr val="black"/>
                </a:solidFill>
                <a:latin typeface="Calibri"/>
                <a:cs typeface="Calibri"/>
              </a:rPr>
              <a:t>29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2024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 9:00-10:00 a.m.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Description: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Join DMH/DD/SUS to learn more about an upcoming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funding opportunity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support capacity building for diversion and re-entry programs.  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 webinar will explore the rationale and vision for improving the lives of North Carolinians through this initiative and provide details on next steps.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6" name="Picture 5" descr="A picture containing person, computer, computer, indoor&#10;&#10;Description automatically generated">
            <a:extLst>
              <a:ext uri="{FF2B5EF4-FFF2-40B4-BE49-F238E27FC236}">
                <a16:creationId xmlns:a16="http://schemas.microsoft.com/office/drawing/2014/main" id="{B15DC553-1A63-6437-0AB2-B8FFC47A6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52" y="1384670"/>
            <a:ext cx="4474346" cy="234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55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1A44B1A-A461-A565-68E0-CDA7210A55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71775"/>
            <a:ext cx="3105150" cy="85566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  <a:latin typeface="+mn-lt"/>
              </a:rPr>
              <a:t>Stay Connected with DMHDDSUS</a:t>
            </a:r>
            <a:endParaRPr lang="en-US" sz="3200" u="sng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15CBA3E-2946-3E8C-DF24-AA511D0FFD1F}"/>
              </a:ext>
            </a:extLst>
          </p:cNvPr>
          <p:cNvGrpSpPr/>
          <p:nvPr/>
        </p:nvGrpSpPr>
        <p:grpSpPr>
          <a:xfrm>
            <a:off x="4053981" y="1413004"/>
            <a:ext cx="5876953" cy="4392404"/>
            <a:chOff x="1645712" y="1267689"/>
            <a:chExt cx="6076170" cy="7442743"/>
          </a:xfrm>
        </p:grpSpPr>
        <p:pic>
          <p:nvPicPr>
            <p:cNvPr id="36" name="Graphic 35" descr="Email with solid fill">
              <a:extLst>
                <a:ext uri="{FF2B5EF4-FFF2-40B4-BE49-F238E27FC236}">
                  <a16:creationId xmlns:a16="http://schemas.microsoft.com/office/drawing/2014/main" id="{76C755B1-B4D1-74A6-4081-D389B459D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45712" y="7199125"/>
              <a:ext cx="1075940" cy="1323392"/>
            </a:xfrm>
            <a:prstGeom prst="rect">
              <a:avLst/>
            </a:prstGeom>
          </p:spPr>
        </p:pic>
        <p:pic>
          <p:nvPicPr>
            <p:cNvPr id="38" name="Graphic 37" descr="Board Of Directors with solid fill">
              <a:extLst>
                <a:ext uri="{FF2B5EF4-FFF2-40B4-BE49-F238E27FC236}">
                  <a16:creationId xmlns:a16="http://schemas.microsoft.com/office/drawing/2014/main" id="{771E2FC0-9D12-B3E1-BF1D-DD32C48C5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45712" y="4273981"/>
              <a:ext cx="1141349" cy="1621064"/>
            </a:xfrm>
            <a:prstGeom prst="rect">
              <a:avLst/>
            </a:prstGeom>
          </p:spPr>
        </p:pic>
        <p:pic>
          <p:nvPicPr>
            <p:cNvPr id="40" name="Graphic 39" descr="Teacher with solid fill">
              <a:extLst>
                <a:ext uri="{FF2B5EF4-FFF2-40B4-BE49-F238E27FC236}">
                  <a16:creationId xmlns:a16="http://schemas.microsoft.com/office/drawing/2014/main" id="{D4698213-4844-108B-219B-833C288B0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645712" y="1267689"/>
              <a:ext cx="1075940" cy="145091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9881433-5FB7-6ED8-9772-8894D22C12AA}"/>
                </a:ext>
              </a:extLst>
            </p:cNvPr>
            <p:cNvSpPr txBox="1"/>
            <p:nvPr/>
          </p:nvSpPr>
          <p:spPr>
            <a:xfrm>
              <a:off x="3097783" y="1513531"/>
              <a:ext cx="4624099" cy="7196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75" marR="0" lvl="0" indent="-14287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Join our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5AA2A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Side by Side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Webinars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42875" marR="0" lvl="0" indent="-14287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Join our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5AA2A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Advisory Committees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42875" marR="0" lvl="0" indent="-14287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142875" marR="0" lvl="0" indent="-14287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242852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Join our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5AA2A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Mailing List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AA2AE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48" descr="Qr code&#10;&#10;Description automatically generated">
            <a:extLst>
              <a:ext uri="{FF2B5EF4-FFF2-40B4-BE49-F238E27FC236}">
                <a16:creationId xmlns:a16="http://schemas.microsoft.com/office/drawing/2014/main" id="{C403A6C7-8ECD-1A61-38B0-EE2DD202BC3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825" y="968037"/>
            <a:ext cx="1463040" cy="1279983"/>
          </a:xfrm>
          <a:prstGeom prst="rect">
            <a:avLst/>
          </a:prstGeom>
        </p:spPr>
      </p:pic>
      <p:pic>
        <p:nvPicPr>
          <p:cNvPr id="53" name="Picture 52" descr="Qr code&#10;&#10;Description automatically generated">
            <a:extLst>
              <a:ext uri="{FF2B5EF4-FFF2-40B4-BE49-F238E27FC236}">
                <a16:creationId xmlns:a16="http://schemas.microsoft.com/office/drawing/2014/main" id="{205FBEF8-19B1-FF3C-BB6E-882CEABA71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825" y="2789008"/>
            <a:ext cx="1463040" cy="1279983"/>
          </a:xfrm>
          <a:prstGeom prst="rect">
            <a:avLst/>
          </a:prstGeom>
        </p:spPr>
      </p:pic>
      <p:pic>
        <p:nvPicPr>
          <p:cNvPr id="58" name="Picture 57" descr="Qr code&#10;&#10;Description automatically generated">
            <a:extLst>
              <a:ext uri="{FF2B5EF4-FFF2-40B4-BE49-F238E27FC236}">
                <a16:creationId xmlns:a16="http://schemas.microsoft.com/office/drawing/2014/main" id="{A8093B12-A32D-37FC-4331-D7D998641A9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827" y="4660026"/>
            <a:ext cx="1463038" cy="1280160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B29E4BD-BA30-D19F-0C40-8D20D45239B4}"/>
              </a:ext>
            </a:extLst>
          </p:cNvPr>
          <p:cNvCxnSpPr>
            <a:cxnSpLocks/>
          </p:cNvCxnSpPr>
          <p:nvPr/>
        </p:nvCxnSpPr>
        <p:spPr>
          <a:xfrm flipV="1">
            <a:off x="3105150" y="2038395"/>
            <a:ext cx="1055155" cy="556454"/>
          </a:xfrm>
          <a:prstGeom prst="straightConnector1">
            <a:avLst/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FDA400C-F60E-90DC-A67F-812FF40A0FCB}"/>
              </a:ext>
            </a:extLst>
          </p:cNvPr>
          <p:cNvCxnSpPr>
            <a:cxnSpLocks/>
          </p:cNvCxnSpPr>
          <p:nvPr/>
        </p:nvCxnSpPr>
        <p:spPr>
          <a:xfrm>
            <a:off x="3291745" y="3627438"/>
            <a:ext cx="852391" cy="0"/>
          </a:xfrm>
          <a:prstGeom prst="straightConnector1">
            <a:avLst/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51F68A0-EB83-60F5-3C88-B527CFE0C483}"/>
              </a:ext>
            </a:extLst>
          </p:cNvPr>
          <p:cNvCxnSpPr>
            <a:cxnSpLocks/>
          </p:cNvCxnSpPr>
          <p:nvPr/>
        </p:nvCxnSpPr>
        <p:spPr>
          <a:xfrm>
            <a:off x="2990850" y="4660026"/>
            <a:ext cx="1153286" cy="747851"/>
          </a:xfrm>
          <a:prstGeom prst="straightConnector1">
            <a:avLst/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4" name="Picture 73" descr="Text&#10;&#10;Description automatically generated">
            <a:extLst>
              <a:ext uri="{FF2B5EF4-FFF2-40B4-BE49-F238E27FC236}">
                <a16:creationId xmlns:a16="http://schemas.microsoft.com/office/drawing/2014/main" id="{8071F6B5-B011-2CA6-7DE3-ABA8B06B38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1" y="447072"/>
            <a:ext cx="2999069" cy="100305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BAD7D8F-1E6A-EA7D-4A1F-5F8D2D4B8F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50627" y="317968"/>
            <a:ext cx="6090432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113247-2170-4845-7110-339D6DF63F9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081" y="2482710"/>
            <a:ext cx="3105150" cy="22946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39311-F098-43A2-945F-BE0474719D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450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97.LtGiTi2ucvUIYxIOhg"/>
</p:tagLst>
</file>

<file path=ppt/theme/theme1.xml><?xml version="1.0" encoding="utf-8"?>
<a:theme xmlns:a="http://schemas.openxmlformats.org/drawingml/2006/main" name="2_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 DMHDDSAS CCBHC Implementation Committee 8-25-23_FINAL  -  Read-Only" id="{471D615E-9171-4A30-BA84-DC02DC70764C}" vid="{31316DB4-CCDD-4620-91D5-34BA62738587}"/>
    </a:ext>
  </a:extLst>
</a:theme>
</file>

<file path=ppt/theme/theme5.xml><?xml version="1.0" encoding="utf-8"?>
<a:theme xmlns:a="http://schemas.openxmlformats.org/drawingml/2006/main" name="7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000" dirty="0" smtClean="0">
            <a:latin typeface="Franklin Gothic Book" panose="020B05030201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 DMHDDSAS CCBHC Implementation Committee 8-25-23_FINAL  -  Read-Only" id="{471D615E-9171-4A30-BA84-DC02DC70764C}" vid="{31316DB4-CCDD-4620-91D5-34BA62738587}"/>
    </a:ext>
  </a:extLst>
</a:theme>
</file>

<file path=ppt/theme/theme7.xml><?xml version="1.0" encoding="utf-8"?>
<a:theme xmlns:a="http://schemas.openxmlformats.org/drawingml/2006/main" name="9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61DD52E56AF54291AB2A9582933B0D" ma:contentTypeVersion="16" ma:contentTypeDescription="Create a new document." ma:contentTypeScope="" ma:versionID="9a73050a267ae9de0cfce92efd4b7781">
  <xsd:schema xmlns:xsd="http://www.w3.org/2001/XMLSchema" xmlns:xs="http://www.w3.org/2001/XMLSchema" xmlns:p="http://schemas.microsoft.com/office/2006/metadata/properties" xmlns:ns2="25996a1a-cb21-4fd3-ba8a-fee182ca675c" xmlns:ns3="5072df8a-a6b7-4756-ac33-601b73d92256" targetNamespace="http://schemas.microsoft.com/office/2006/metadata/properties" ma:root="true" ma:fieldsID="9341460f359c23a6044198e40186b245" ns2:_="" ns3:_="">
    <xsd:import namespace="25996a1a-cb21-4fd3-ba8a-fee182ca675c"/>
    <xsd:import namespace="5072df8a-a6b7-4756-ac33-601b73d922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996a1a-cb21-4fd3-ba8a-fee182ca67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2df8a-a6b7-4756-ac33-601b73d9225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cb8f43a-fdd4-4dcc-b5d3-67afbc07d60a}" ma:internalName="TaxCatchAll" ma:showField="CatchAllData" ma:web="5072df8a-a6b7-4756-ac33-601b73d922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72df8a-a6b7-4756-ac33-601b73d92256" xsi:nil="true"/>
    <lcf76f155ced4ddcb4097134ff3c332f xmlns="25996a1a-cb21-4fd3-ba8a-fee182ca675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7B7401-AA3F-46D6-A7E9-8EA9A2AE7FDE}">
  <ds:schemaRefs>
    <ds:schemaRef ds:uri="25996a1a-cb21-4fd3-ba8a-fee182ca675c"/>
    <ds:schemaRef ds:uri="5072df8a-a6b7-4756-ac33-601b73d922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C75BF8E-201A-4FC1-8183-452085E9D6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8F0ED4-9F84-4DB6-92B6-B99B8659E0FD}">
  <ds:schemaRefs>
    <ds:schemaRef ds:uri="http://purl.org/dc/dcmitype/"/>
    <ds:schemaRef ds:uri="http://schemas.microsoft.com/office/2006/documentManagement/types"/>
    <ds:schemaRef ds:uri="5072df8a-a6b7-4756-ac33-601b73d92256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25996a1a-cb21-4fd3-ba8a-fee182ca675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</TotalTime>
  <Words>1160</Words>
  <Application>Microsoft Office PowerPoint</Application>
  <PresentationFormat>Widescreen</PresentationFormat>
  <Paragraphs>175</Paragraphs>
  <Slides>20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Arial</vt:lpstr>
      <vt:lpstr>Calibri</vt:lpstr>
      <vt:lpstr>Calibri (MS) Bold</vt:lpstr>
      <vt:lpstr>Calibri Light</vt:lpstr>
      <vt:lpstr>Canva Sans Bold</vt:lpstr>
      <vt:lpstr>Courier New</vt:lpstr>
      <vt:lpstr>Franklin Gothic Demi Cond</vt:lpstr>
      <vt:lpstr>Franklin Gothic Medium</vt:lpstr>
      <vt:lpstr>Franklin Gothic Medium Cond</vt:lpstr>
      <vt:lpstr>Gotham Bold</vt:lpstr>
      <vt:lpstr>Helvetica</vt:lpstr>
      <vt:lpstr>Source Sans Pro Bold</vt:lpstr>
      <vt:lpstr>Symbol</vt:lpstr>
      <vt:lpstr>Wingdings</vt:lpstr>
      <vt:lpstr>2_Office Theme</vt:lpstr>
      <vt:lpstr>office theme</vt:lpstr>
      <vt:lpstr>4_Office Theme</vt:lpstr>
      <vt:lpstr>6_Office Theme</vt:lpstr>
      <vt:lpstr>7_Office Theme</vt:lpstr>
      <vt:lpstr>8_Office Theme</vt:lpstr>
      <vt:lpstr>9_Office Theme</vt:lpstr>
      <vt:lpstr>think-cell Slide</vt:lpstr>
      <vt:lpstr>MHBG Council Meeting DMHDDSUS Updates</vt:lpstr>
      <vt:lpstr>PowerPoint Presentation</vt:lpstr>
      <vt:lpstr>DMHDDSUS visited Green Tree Peer Center on July 31!  </vt:lpstr>
      <vt:lpstr>PowerPoint Presentation</vt:lpstr>
      <vt:lpstr>PowerPoint Presentation</vt:lpstr>
      <vt:lpstr>PowerPoint Presentation</vt:lpstr>
      <vt:lpstr>PowerPoint Presentation</vt:lpstr>
      <vt:lpstr>Request For Funding: Capacity Building for Diversion and Reentry Programs</vt:lpstr>
      <vt:lpstr>Stay Connected with DMHDDSUS</vt:lpstr>
      <vt:lpstr>PowerPoint Presentation</vt:lpstr>
      <vt:lpstr>PowerPoint Presentation</vt:lpstr>
      <vt:lpstr>DMHDDSUS’ Populations of Focus &amp; Priority Areas  ​ ​</vt:lpstr>
      <vt:lpstr>Strategic Plan Next Steps</vt:lpstr>
      <vt:lpstr>Mental Wellness Projects </vt:lpstr>
      <vt:lpstr>SMI/SED Projects </vt:lpstr>
      <vt:lpstr>IDD/TBI Projects </vt:lpstr>
      <vt:lpstr>SU Prevention, Treatment, Recovery Projects </vt:lpstr>
      <vt:lpstr>Crisis Projects </vt:lpstr>
      <vt:lpstr>Justice Projects </vt:lpstr>
      <vt:lpstr>Workforce Projects </vt:lpstr>
    </vt:vector>
  </TitlesOfParts>
  <Company>DSOHF_DMH - Central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McCook, Rachel</dc:creator>
  <cp:lastModifiedBy>Harward, Stacey</cp:lastModifiedBy>
  <cp:revision>4</cp:revision>
  <dcterms:created xsi:type="dcterms:W3CDTF">2024-06-18T15:46:04Z</dcterms:created>
  <dcterms:modified xsi:type="dcterms:W3CDTF">2024-08-07T00:04:57Z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0x0101001061DD52E56AF54291AB2A9582933B0D</vt:lpwstr>
  </property>
  <property fmtid="{D5CDD505-2E9C-101B-9397-08002B2CF9AE}" pid="3" name="MediaServiceImageTags">
    <vt:lpwstr/>
  </property>
</Properties>
</file>