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handoutMasterIdLst>
    <p:handoutMasterId r:id="rId51"/>
  </p:handoutMasterIdLst>
  <p:sldIdLst>
    <p:sldId id="1286" r:id="rId2"/>
    <p:sldId id="1282" r:id="rId3"/>
    <p:sldId id="497" r:id="rId4"/>
    <p:sldId id="496" r:id="rId5"/>
    <p:sldId id="909" r:id="rId6"/>
    <p:sldId id="918" r:id="rId7"/>
    <p:sldId id="493" r:id="rId8"/>
    <p:sldId id="495" r:id="rId9"/>
    <p:sldId id="505" r:id="rId10"/>
    <p:sldId id="1288" r:id="rId11"/>
    <p:sldId id="494" r:id="rId12"/>
    <p:sldId id="1284" r:id="rId13"/>
    <p:sldId id="1283" r:id="rId14"/>
    <p:sldId id="473" r:id="rId15"/>
    <p:sldId id="1285" r:id="rId16"/>
    <p:sldId id="537" r:id="rId17"/>
    <p:sldId id="538" r:id="rId18"/>
    <p:sldId id="474" r:id="rId19"/>
    <p:sldId id="539" r:id="rId20"/>
    <p:sldId id="477" r:id="rId21"/>
    <p:sldId id="540" r:id="rId22"/>
    <p:sldId id="478" r:id="rId23"/>
    <p:sldId id="541" r:id="rId24"/>
    <p:sldId id="486" r:id="rId25"/>
    <p:sldId id="542" r:id="rId26"/>
    <p:sldId id="508" r:id="rId27"/>
    <p:sldId id="543" r:id="rId28"/>
    <p:sldId id="1289" r:id="rId29"/>
    <p:sldId id="475" r:id="rId30"/>
    <p:sldId id="544" r:id="rId31"/>
    <p:sldId id="476" r:id="rId32"/>
    <p:sldId id="545" r:id="rId33"/>
    <p:sldId id="487" r:id="rId34"/>
    <p:sldId id="546" r:id="rId35"/>
    <p:sldId id="532" r:id="rId36"/>
    <p:sldId id="547" r:id="rId37"/>
    <p:sldId id="533" r:id="rId38"/>
    <p:sldId id="548" r:id="rId39"/>
    <p:sldId id="534" r:id="rId40"/>
    <p:sldId id="549" r:id="rId41"/>
    <p:sldId id="480" r:id="rId42"/>
    <p:sldId id="550" r:id="rId43"/>
    <p:sldId id="536" r:id="rId44"/>
    <p:sldId id="551" r:id="rId45"/>
    <p:sldId id="503" r:id="rId46"/>
    <p:sldId id="506" r:id="rId47"/>
    <p:sldId id="1290" r:id="rId48"/>
    <p:sldId id="1250" r:id="rId49"/>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4">
          <p15:clr>
            <a:srgbClr val="A4A3A4"/>
          </p15:clr>
        </p15:guide>
        <p15:guide id="2" orient="horz" pos="1584">
          <p15:clr>
            <a:srgbClr val="A4A3A4"/>
          </p15:clr>
        </p15:guide>
        <p15:guide id="3" orient="horz" pos="1440">
          <p15:clr>
            <a:srgbClr val="A4A3A4"/>
          </p15:clr>
        </p15:guide>
        <p15:guide id="4" orient="horz" pos="4080">
          <p15:clr>
            <a:srgbClr val="A4A3A4"/>
          </p15:clr>
        </p15:guide>
        <p15:guide id="5" orient="horz" pos="1200">
          <p15:clr>
            <a:srgbClr val="A4A3A4"/>
          </p15:clr>
        </p15:guide>
        <p15:guide id="6" orient="horz" pos="1824">
          <p15:clr>
            <a:srgbClr val="A4A3A4"/>
          </p15:clr>
        </p15:guide>
        <p15:guide id="7" orient="horz" pos="3984">
          <p15:clr>
            <a:srgbClr val="A4A3A4"/>
          </p15:clr>
        </p15:guide>
        <p15:guide id="8" orient="horz" pos="1296">
          <p15:clr>
            <a:srgbClr val="A4A3A4"/>
          </p15:clr>
        </p15:guide>
        <p15:guide id="9" orient="horz" pos="768">
          <p15:clr>
            <a:srgbClr val="A4A3A4"/>
          </p15:clr>
        </p15:guide>
        <p15:guide id="10" orient="horz" pos="528">
          <p15:clr>
            <a:srgbClr val="A4A3A4"/>
          </p15:clr>
        </p15:guide>
        <p15:guide id="11" pos="144">
          <p15:clr>
            <a:srgbClr val="A4A3A4"/>
          </p15:clr>
        </p15:guide>
        <p15:guide id="12" pos="1152">
          <p15:clr>
            <a:srgbClr val="A4A3A4"/>
          </p15:clr>
        </p15:guide>
        <p15:guide id="13" pos="336">
          <p15:clr>
            <a:srgbClr val="A4A3A4"/>
          </p15:clr>
        </p15:guide>
        <p15:guide id="14" pos="4704">
          <p15:clr>
            <a:srgbClr val="A4A3A4"/>
          </p15:clr>
        </p15:guide>
        <p15:guide id="15" pos="5616">
          <p15:clr>
            <a:srgbClr val="A4A3A4"/>
          </p15:clr>
        </p15:guide>
        <p15:guide id="16" pos="2880">
          <p15:clr>
            <a:srgbClr val="A4A3A4"/>
          </p15:clr>
        </p15:guide>
        <p15:guide id="17" pos="3600">
          <p15:clr>
            <a:srgbClr val="A4A3A4"/>
          </p15:clr>
        </p15:guide>
        <p15:guide id="18" pos="4512">
          <p15:clr>
            <a:srgbClr val="A4A3A4"/>
          </p15:clr>
        </p15:guide>
      </p15:sldGuideLst>
    </p:ext>
    <p:ext uri="{2D200454-40CA-4A62-9FC3-DE9A4176ACB9}">
      <p15:notesGuideLst xmlns:p15="http://schemas.microsoft.com/office/powerpoint/2012/main">
        <p15:guide id="1" orient="horz" pos="2920">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c Shell" initials="" lastIdx="3" clrIdx="0"/>
  <p:cmAuthor id="1" name="Brian Haapala" initials="bh" lastIdx="3"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5400"/>
    <a:srgbClr val="176E25"/>
    <a:srgbClr val="16AB4C"/>
    <a:srgbClr val="C4D79B"/>
    <a:srgbClr val="178838"/>
    <a:srgbClr val="177F22"/>
    <a:srgbClr val="189D2C"/>
    <a:srgbClr val="17712B"/>
    <a:srgbClr val="0057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94" autoAdjust="0"/>
    <p:restoredTop sz="96868" autoAdjust="0"/>
  </p:normalViewPr>
  <p:slideViewPr>
    <p:cSldViewPr>
      <p:cViewPr varScale="1">
        <p:scale>
          <a:sx n="79" d="100"/>
          <a:sy n="79" d="100"/>
        </p:scale>
        <p:origin x="940" y="68"/>
      </p:cViewPr>
      <p:guideLst>
        <p:guide orient="horz" pos="624"/>
        <p:guide orient="horz" pos="1584"/>
        <p:guide orient="horz" pos="1440"/>
        <p:guide orient="horz" pos="4080"/>
        <p:guide orient="horz" pos="1200"/>
        <p:guide orient="horz" pos="1824"/>
        <p:guide orient="horz" pos="3984"/>
        <p:guide orient="horz" pos="1296"/>
        <p:guide orient="horz" pos="768"/>
        <p:guide orient="horz" pos="528"/>
        <p:guide pos="144"/>
        <p:guide pos="1152"/>
        <p:guide pos="336"/>
        <p:guide pos="4704"/>
        <p:guide pos="5616"/>
        <p:guide pos="2880"/>
        <p:guide pos="3600"/>
        <p:guide pos="4512"/>
      </p:guideLst>
    </p:cSldViewPr>
  </p:slideViewPr>
  <p:notesTextViewPr>
    <p:cViewPr>
      <p:scale>
        <a:sx n="1" d="1"/>
        <a:sy n="1" d="1"/>
      </p:scale>
      <p:origin x="0" y="0"/>
    </p:cViewPr>
  </p:notesTextViewPr>
  <p:sorterViewPr>
    <p:cViewPr>
      <p:scale>
        <a:sx n="80" d="100"/>
        <a:sy n="80" d="100"/>
      </p:scale>
      <p:origin x="0" y="0"/>
    </p:cViewPr>
  </p:sorterViewPr>
  <p:notesViewPr>
    <p:cSldViewPr>
      <p:cViewPr varScale="1">
        <p:scale>
          <a:sx n="51" d="100"/>
          <a:sy n="51" d="100"/>
        </p:scale>
        <p:origin x="-2622" y="-90"/>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a:defRPr sz="1200"/>
            </a:lvl1pPr>
          </a:lstStyle>
          <a:p>
            <a:fld id="{F778D21B-4652-483C-8A1F-04B3C8B0DCE0}" type="datetimeFigureOut">
              <a:rPr lang="en-US" smtClean="0"/>
              <a:pPr/>
              <a:t>5/22/2019</a:t>
            </a:fld>
            <a:endParaRPr lang="en-US" dirty="0"/>
          </a:p>
        </p:txBody>
      </p:sp>
      <p:sp>
        <p:nvSpPr>
          <p:cNvPr id="4" name="Footer Placeholder 3"/>
          <p:cNvSpPr>
            <a:spLocks noGrp="1"/>
          </p:cNvSpPr>
          <p:nvPr>
            <p:ph type="ftr" sz="quarter" idx="2"/>
          </p:nvPr>
        </p:nvSpPr>
        <p:spPr>
          <a:xfrm>
            <a:off x="0" y="8805863"/>
            <a:ext cx="3027363"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050" y="8805863"/>
            <a:ext cx="3027363" cy="463550"/>
          </a:xfrm>
          <a:prstGeom prst="rect">
            <a:avLst/>
          </a:prstGeom>
        </p:spPr>
        <p:txBody>
          <a:bodyPr vert="horz" lIns="91440" tIns="45720" rIns="91440" bIns="45720" rtlCol="0" anchor="b"/>
          <a:lstStyle>
            <a:lvl1pPr algn="r">
              <a:defRPr sz="1200"/>
            </a:lvl1pPr>
          </a:lstStyle>
          <a:p>
            <a:fld id="{6F0B5D17-F494-4A8D-B248-C69AF3A3DC8D}" type="slidenum">
              <a:rPr lang="en-US" smtClean="0"/>
              <a:pPr/>
              <a:t>‹#›</a:t>
            </a:fld>
            <a:endParaRPr lang="en-US" dirty="0"/>
          </a:p>
        </p:txBody>
      </p:sp>
    </p:spTree>
    <p:extLst>
      <p:ext uri="{BB962C8B-B14F-4D97-AF65-F5344CB8AC3E}">
        <p14:creationId xmlns:p14="http://schemas.microsoft.com/office/powerpoint/2010/main" val="2385106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5" tIns="46442" rIns="92885" bIns="46442" rtlCol="0"/>
          <a:lstStyle>
            <a:lvl1pPr algn="l">
              <a:defRPr sz="1200"/>
            </a:lvl1pPr>
          </a:lstStyle>
          <a:p>
            <a:endParaRPr lang="en-US" dirty="0"/>
          </a:p>
        </p:txBody>
      </p:sp>
      <p:sp>
        <p:nvSpPr>
          <p:cNvPr id="3" name="Date Placeholder 2"/>
          <p:cNvSpPr>
            <a:spLocks noGrp="1"/>
          </p:cNvSpPr>
          <p:nvPr>
            <p:ph type="dt" idx="1"/>
          </p:nvPr>
        </p:nvSpPr>
        <p:spPr>
          <a:xfrm>
            <a:off x="3956550" y="0"/>
            <a:ext cx="3026833" cy="463550"/>
          </a:xfrm>
          <a:prstGeom prst="rect">
            <a:avLst/>
          </a:prstGeom>
        </p:spPr>
        <p:txBody>
          <a:bodyPr vert="horz" lIns="92885" tIns="46442" rIns="92885" bIns="46442" rtlCol="0"/>
          <a:lstStyle>
            <a:lvl1pPr algn="r">
              <a:defRPr sz="1200"/>
            </a:lvl1pPr>
          </a:lstStyle>
          <a:p>
            <a:fld id="{F358F5FB-1543-4255-9BCE-86043B97FC75}" type="datetimeFigureOut">
              <a:rPr lang="en-US" smtClean="0"/>
              <a:pPr/>
              <a:t>5/22/2019</a:t>
            </a:fld>
            <a:endParaRPr lang="en-US" dirty="0"/>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885" tIns="46442" rIns="92885" bIns="46442" rtlCol="0" anchor="ctr"/>
          <a:lstStyle/>
          <a:p>
            <a:endParaRPr lang="en-US" dirty="0"/>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2885" tIns="46442" rIns="92885" bIns="4644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05841"/>
            <a:ext cx="3026833" cy="463550"/>
          </a:xfrm>
          <a:prstGeom prst="rect">
            <a:avLst/>
          </a:prstGeom>
        </p:spPr>
        <p:txBody>
          <a:bodyPr vert="horz" lIns="92885" tIns="46442" rIns="92885" bIns="464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05841"/>
            <a:ext cx="3026833" cy="463550"/>
          </a:xfrm>
          <a:prstGeom prst="rect">
            <a:avLst/>
          </a:prstGeom>
        </p:spPr>
        <p:txBody>
          <a:bodyPr vert="horz" lIns="92885" tIns="46442" rIns="92885" bIns="46442" rtlCol="0" anchor="b"/>
          <a:lstStyle>
            <a:lvl1pPr algn="r">
              <a:defRPr sz="1200"/>
            </a:lvl1pPr>
          </a:lstStyle>
          <a:p>
            <a:fld id="{EF32D5DA-68D8-4DE7-A4B8-D7DF541A9B08}" type="slidenum">
              <a:rPr lang="en-US" smtClean="0"/>
              <a:pPr/>
              <a:t>‹#›</a:t>
            </a:fld>
            <a:endParaRPr lang="en-US" dirty="0"/>
          </a:p>
        </p:txBody>
      </p:sp>
    </p:spTree>
    <p:extLst>
      <p:ext uri="{BB962C8B-B14F-4D97-AF65-F5344CB8AC3E}">
        <p14:creationId xmlns:p14="http://schemas.microsoft.com/office/powerpoint/2010/main" val="3752159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72DABF-61C2-4847-ABA8-FCFD38BAC068}" type="slidenum">
              <a:rPr lang="en-US"/>
              <a:pPr fontAlgn="base">
                <a:spcBef>
                  <a:spcPct val="0"/>
                </a:spcBef>
                <a:spcAft>
                  <a:spcPct val="0"/>
                </a:spcAft>
              </a:pPr>
              <a:t>3</a:t>
            </a:fld>
            <a:endParaRPr lang="en-US" dirty="0"/>
          </a:p>
        </p:txBody>
      </p:sp>
      <p:sp>
        <p:nvSpPr>
          <p:cNvPr id="91139" name="Rectangle 2"/>
          <p:cNvSpPr>
            <a:spLocks noGrp="1" noRot="1" noChangeAspect="1" noChangeArrowheads="1" noTextEdit="1"/>
          </p:cNvSpPr>
          <p:nvPr>
            <p:ph type="sldImg"/>
          </p:nvPr>
        </p:nvSpPr>
        <p:spPr bwMode="auto">
          <a:xfrm>
            <a:off x="1174750" y="695325"/>
            <a:ext cx="4635500" cy="3476625"/>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716438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72DABF-61C2-4847-ABA8-FCFD38BAC068}" type="slidenum">
              <a:rPr lang="en-US"/>
              <a:pPr fontAlgn="base">
                <a:spcBef>
                  <a:spcPct val="0"/>
                </a:spcBef>
                <a:spcAft>
                  <a:spcPct val="0"/>
                </a:spcAft>
              </a:pPr>
              <a:t>15</a:t>
            </a:fld>
            <a:endParaRPr lang="en-US" dirty="0"/>
          </a:p>
        </p:txBody>
      </p:sp>
      <p:sp>
        <p:nvSpPr>
          <p:cNvPr id="91139" name="Rectangle 2"/>
          <p:cNvSpPr>
            <a:spLocks noGrp="1" noRot="1" noChangeAspect="1" noChangeArrowheads="1" noTextEdit="1"/>
          </p:cNvSpPr>
          <p:nvPr>
            <p:ph type="sldImg"/>
          </p:nvPr>
        </p:nvSpPr>
        <p:spPr bwMode="auto">
          <a:xfrm>
            <a:off x="1174750" y="695325"/>
            <a:ext cx="4635500" cy="3476625"/>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1874384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72DABF-61C2-4847-ABA8-FCFD38BAC068}" type="slidenum">
              <a:rPr lang="en-US"/>
              <a:pPr fontAlgn="base">
                <a:spcBef>
                  <a:spcPct val="0"/>
                </a:spcBef>
                <a:spcAft>
                  <a:spcPct val="0"/>
                </a:spcAft>
              </a:pPr>
              <a:t>16</a:t>
            </a:fld>
            <a:endParaRPr lang="en-US" dirty="0"/>
          </a:p>
        </p:txBody>
      </p:sp>
      <p:sp>
        <p:nvSpPr>
          <p:cNvPr id="91139" name="Rectangle 2"/>
          <p:cNvSpPr>
            <a:spLocks noGrp="1" noRot="1" noChangeAspect="1" noChangeArrowheads="1" noTextEdit="1"/>
          </p:cNvSpPr>
          <p:nvPr>
            <p:ph type="sldImg"/>
          </p:nvPr>
        </p:nvSpPr>
        <p:spPr bwMode="auto">
          <a:xfrm>
            <a:off x="1174750" y="695325"/>
            <a:ext cx="4635500" cy="3476625"/>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1939054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72DABF-61C2-4847-ABA8-FCFD38BAC068}" type="slidenum">
              <a:rPr lang="en-US"/>
              <a:pPr fontAlgn="base">
                <a:spcBef>
                  <a:spcPct val="0"/>
                </a:spcBef>
                <a:spcAft>
                  <a:spcPct val="0"/>
                </a:spcAft>
              </a:pPr>
              <a:t>17</a:t>
            </a:fld>
            <a:endParaRPr lang="en-US" dirty="0"/>
          </a:p>
        </p:txBody>
      </p:sp>
      <p:sp>
        <p:nvSpPr>
          <p:cNvPr id="91139" name="Rectangle 2"/>
          <p:cNvSpPr>
            <a:spLocks noGrp="1" noRot="1" noChangeAspect="1" noChangeArrowheads="1" noTextEdit="1"/>
          </p:cNvSpPr>
          <p:nvPr>
            <p:ph type="sldImg"/>
          </p:nvPr>
        </p:nvSpPr>
        <p:spPr bwMode="auto">
          <a:xfrm>
            <a:off x="1174750" y="695325"/>
            <a:ext cx="4635500" cy="3476625"/>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1641390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72DABF-61C2-4847-ABA8-FCFD38BAC068}" type="slidenum">
              <a:rPr lang="en-US"/>
              <a:pPr fontAlgn="base">
                <a:spcBef>
                  <a:spcPct val="0"/>
                </a:spcBef>
                <a:spcAft>
                  <a:spcPct val="0"/>
                </a:spcAft>
              </a:pPr>
              <a:t>18</a:t>
            </a:fld>
            <a:endParaRPr lang="en-US" dirty="0"/>
          </a:p>
        </p:txBody>
      </p:sp>
      <p:sp>
        <p:nvSpPr>
          <p:cNvPr id="91139" name="Rectangle 2"/>
          <p:cNvSpPr>
            <a:spLocks noGrp="1" noRot="1" noChangeAspect="1" noChangeArrowheads="1" noTextEdit="1"/>
          </p:cNvSpPr>
          <p:nvPr>
            <p:ph type="sldImg"/>
          </p:nvPr>
        </p:nvSpPr>
        <p:spPr bwMode="auto">
          <a:xfrm>
            <a:off x="1174750" y="695325"/>
            <a:ext cx="4635500" cy="3476625"/>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716438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72DABF-61C2-4847-ABA8-FCFD38BAC068}" type="slidenum">
              <a:rPr lang="en-US"/>
              <a:pPr fontAlgn="base">
                <a:spcBef>
                  <a:spcPct val="0"/>
                </a:spcBef>
                <a:spcAft>
                  <a:spcPct val="0"/>
                </a:spcAft>
              </a:pPr>
              <a:t>19</a:t>
            </a:fld>
            <a:endParaRPr lang="en-US" dirty="0"/>
          </a:p>
        </p:txBody>
      </p:sp>
      <p:sp>
        <p:nvSpPr>
          <p:cNvPr id="91139" name="Rectangle 2"/>
          <p:cNvSpPr>
            <a:spLocks noGrp="1" noRot="1" noChangeAspect="1" noChangeArrowheads="1" noTextEdit="1"/>
          </p:cNvSpPr>
          <p:nvPr>
            <p:ph type="sldImg"/>
          </p:nvPr>
        </p:nvSpPr>
        <p:spPr bwMode="auto">
          <a:xfrm>
            <a:off x="1174750" y="695325"/>
            <a:ext cx="4635500" cy="3476625"/>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435690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72DABF-61C2-4847-ABA8-FCFD38BAC068}" type="slidenum">
              <a:rPr lang="en-US"/>
              <a:pPr fontAlgn="base">
                <a:spcBef>
                  <a:spcPct val="0"/>
                </a:spcBef>
                <a:spcAft>
                  <a:spcPct val="0"/>
                </a:spcAft>
              </a:pPr>
              <a:t>20</a:t>
            </a:fld>
            <a:endParaRPr lang="en-US" dirty="0"/>
          </a:p>
        </p:txBody>
      </p:sp>
      <p:sp>
        <p:nvSpPr>
          <p:cNvPr id="91139" name="Rectangle 2"/>
          <p:cNvSpPr>
            <a:spLocks noGrp="1" noRot="1" noChangeAspect="1" noChangeArrowheads="1" noTextEdit="1"/>
          </p:cNvSpPr>
          <p:nvPr>
            <p:ph type="sldImg"/>
          </p:nvPr>
        </p:nvSpPr>
        <p:spPr bwMode="auto">
          <a:xfrm>
            <a:off x="1174750" y="695325"/>
            <a:ext cx="4635500" cy="3476625"/>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716438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72DABF-61C2-4847-ABA8-FCFD38BAC068}" type="slidenum">
              <a:rPr lang="en-US"/>
              <a:pPr fontAlgn="base">
                <a:spcBef>
                  <a:spcPct val="0"/>
                </a:spcBef>
                <a:spcAft>
                  <a:spcPct val="0"/>
                </a:spcAft>
              </a:pPr>
              <a:t>21</a:t>
            </a:fld>
            <a:endParaRPr lang="en-US" dirty="0"/>
          </a:p>
        </p:txBody>
      </p:sp>
      <p:sp>
        <p:nvSpPr>
          <p:cNvPr id="91139" name="Rectangle 2"/>
          <p:cNvSpPr>
            <a:spLocks noGrp="1" noRot="1" noChangeAspect="1" noChangeArrowheads="1" noTextEdit="1"/>
          </p:cNvSpPr>
          <p:nvPr>
            <p:ph type="sldImg"/>
          </p:nvPr>
        </p:nvSpPr>
        <p:spPr bwMode="auto">
          <a:xfrm>
            <a:off x="1174750" y="695325"/>
            <a:ext cx="4635500" cy="3476625"/>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565400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72DABF-61C2-4847-ABA8-FCFD38BAC068}" type="slidenum">
              <a:rPr lang="en-US"/>
              <a:pPr fontAlgn="base">
                <a:spcBef>
                  <a:spcPct val="0"/>
                </a:spcBef>
                <a:spcAft>
                  <a:spcPct val="0"/>
                </a:spcAft>
              </a:pPr>
              <a:t>22</a:t>
            </a:fld>
            <a:endParaRPr lang="en-US" dirty="0"/>
          </a:p>
        </p:txBody>
      </p:sp>
      <p:sp>
        <p:nvSpPr>
          <p:cNvPr id="91139" name="Rectangle 2"/>
          <p:cNvSpPr>
            <a:spLocks noGrp="1" noRot="1" noChangeAspect="1" noChangeArrowheads="1" noTextEdit="1"/>
          </p:cNvSpPr>
          <p:nvPr>
            <p:ph type="sldImg"/>
          </p:nvPr>
        </p:nvSpPr>
        <p:spPr bwMode="auto">
          <a:xfrm>
            <a:off x="1174750" y="695325"/>
            <a:ext cx="4635500" cy="3476625"/>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716438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72DABF-61C2-4847-ABA8-FCFD38BAC068}" type="slidenum">
              <a:rPr lang="en-US"/>
              <a:pPr fontAlgn="base">
                <a:spcBef>
                  <a:spcPct val="0"/>
                </a:spcBef>
                <a:spcAft>
                  <a:spcPct val="0"/>
                </a:spcAft>
              </a:pPr>
              <a:t>23</a:t>
            </a:fld>
            <a:endParaRPr lang="en-US" dirty="0"/>
          </a:p>
        </p:txBody>
      </p:sp>
      <p:sp>
        <p:nvSpPr>
          <p:cNvPr id="91139" name="Rectangle 2"/>
          <p:cNvSpPr>
            <a:spLocks noGrp="1" noRot="1" noChangeAspect="1" noChangeArrowheads="1" noTextEdit="1"/>
          </p:cNvSpPr>
          <p:nvPr>
            <p:ph type="sldImg"/>
          </p:nvPr>
        </p:nvSpPr>
        <p:spPr bwMode="auto">
          <a:xfrm>
            <a:off x="1174750" y="695325"/>
            <a:ext cx="4635500" cy="3476625"/>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1934901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72DABF-61C2-4847-ABA8-FCFD38BAC068}" type="slidenum">
              <a:rPr lang="en-US"/>
              <a:pPr fontAlgn="base">
                <a:spcBef>
                  <a:spcPct val="0"/>
                </a:spcBef>
                <a:spcAft>
                  <a:spcPct val="0"/>
                </a:spcAft>
              </a:pPr>
              <a:t>24</a:t>
            </a:fld>
            <a:endParaRPr lang="en-US" dirty="0"/>
          </a:p>
        </p:txBody>
      </p:sp>
      <p:sp>
        <p:nvSpPr>
          <p:cNvPr id="91139" name="Rectangle 2"/>
          <p:cNvSpPr>
            <a:spLocks noGrp="1" noRot="1" noChangeAspect="1" noChangeArrowheads="1" noTextEdit="1"/>
          </p:cNvSpPr>
          <p:nvPr>
            <p:ph type="sldImg"/>
          </p:nvPr>
        </p:nvSpPr>
        <p:spPr bwMode="auto">
          <a:xfrm>
            <a:off x="1174750" y="695325"/>
            <a:ext cx="4635500" cy="3476625"/>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716438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72DABF-61C2-4847-ABA8-FCFD38BAC068}" type="slidenum">
              <a:rPr lang="en-US"/>
              <a:pPr fontAlgn="base">
                <a:spcBef>
                  <a:spcPct val="0"/>
                </a:spcBef>
                <a:spcAft>
                  <a:spcPct val="0"/>
                </a:spcAft>
              </a:pPr>
              <a:t>4</a:t>
            </a:fld>
            <a:endParaRPr lang="en-US" dirty="0"/>
          </a:p>
        </p:txBody>
      </p:sp>
      <p:sp>
        <p:nvSpPr>
          <p:cNvPr id="91139" name="Rectangle 2"/>
          <p:cNvSpPr>
            <a:spLocks noGrp="1" noRot="1" noChangeAspect="1" noChangeArrowheads="1" noTextEdit="1"/>
          </p:cNvSpPr>
          <p:nvPr>
            <p:ph type="sldImg"/>
          </p:nvPr>
        </p:nvSpPr>
        <p:spPr bwMode="auto">
          <a:xfrm>
            <a:off x="1174750" y="695325"/>
            <a:ext cx="4635500" cy="3476625"/>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716438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72DABF-61C2-4847-ABA8-FCFD38BAC068}" type="slidenum">
              <a:rPr lang="en-US"/>
              <a:pPr fontAlgn="base">
                <a:spcBef>
                  <a:spcPct val="0"/>
                </a:spcBef>
                <a:spcAft>
                  <a:spcPct val="0"/>
                </a:spcAft>
              </a:pPr>
              <a:t>25</a:t>
            </a:fld>
            <a:endParaRPr lang="en-US" dirty="0"/>
          </a:p>
        </p:txBody>
      </p:sp>
      <p:sp>
        <p:nvSpPr>
          <p:cNvPr id="91139" name="Rectangle 2"/>
          <p:cNvSpPr>
            <a:spLocks noGrp="1" noRot="1" noChangeAspect="1" noChangeArrowheads="1" noTextEdit="1"/>
          </p:cNvSpPr>
          <p:nvPr>
            <p:ph type="sldImg"/>
          </p:nvPr>
        </p:nvSpPr>
        <p:spPr bwMode="auto">
          <a:xfrm>
            <a:off x="1174750" y="695325"/>
            <a:ext cx="4635500" cy="3476625"/>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1953210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72DABF-61C2-4847-ABA8-FCFD38BAC068}" type="slidenum">
              <a:rPr lang="en-US"/>
              <a:pPr fontAlgn="base">
                <a:spcBef>
                  <a:spcPct val="0"/>
                </a:spcBef>
                <a:spcAft>
                  <a:spcPct val="0"/>
                </a:spcAft>
              </a:pPr>
              <a:t>26</a:t>
            </a:fld>
            <a:endParaRPr lang="en-US" dirty="0"/>
          </a:p>
        </p:txBody>
      </p:sp>
      <p:sp>
        <p:nvSpPr>
          <p:cNvPr id="91139" name="Rectangle 2"/>
          <p:cNvSpPr>
            <a:spLocks noGrp="1" noRot="1" noChangeAspect="1" noChangeArrowheads="1" noTextEdit="1"/>
          </p:cNvSpPr>
          <p:nvPr>
            <p:ph type="sldImg"/>
          </p:nvPr>
        </p:nvSpPr>
        <p:spPr bwMode="auto">
          <a:xfrm>
            <a:off x="1174750" y="695325"/>
            <a:ext cx="4635500" cy="3476625"/>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716438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72DABF-61C2-4847-ABA8-FCFD38BAC068}" type="slidenum">
              <a:rPr lang="en-US"/>
              <a:pPr fontAlgn="base">
                <a:spcBef>
                  <a:spcPct val="0"/>
                </a:spcBef>
                <a:spcAft>
                  <a:spcPct val="0"/>
                </a:spcAft>
              </a:pPr>
              <a:t>27</a:t>
            </a:fld>
            <a:endParaRPr lang="en-US" dirty="0"/>
          </a:p>
        </p:txBody>
      </p:sp>
      <p:sp>
        <p:nvSpPr>
          <p:cNvPr id="91139" name="Rectangle 2"/>
          <p:cNvSpPr>
            <a:spLocks noGrp="1" noRot="1" noChangeAspect="1" noChangeArrowheads="1" noTextEdit="1"/>
          </p:cNvSpPr>
          <p:nvPr>
            <p:ph type="sldImg"/>
          </p:nvPr>
        </p:nvSpPr>
        <p:spPr bwMode="auto">
          <a:xfrm>
            <a:off x="1174750" y="695325"/>
            <a:ext cx="4635500" cy="3476625"/>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941032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72DABF-61C2-4847-ABA8-FCFD38BAC068}" type="slidenum">
              <a:rPr lang="en-US"/>
              <a:pPr fontAlgn="base">
                <a:spcBef>
                  <a:spcPct val="0"/>
                </a:spcBef>
                <a:spcAft>
                  <a:spcPct val="0"/>
                </a:spcAft>
              </a:pPr>
              <a:t>29</a:t>
            </a:fld>
            <a:endParaRPr lang="en-US" dirty="0"/>
          </a:p>
        </p:txBody>
      </p:sp>
      <p:sp>
        <p:nvSpPr>
          <p:cNvPr id="91139" name="Rectangle 2"/>
          <p:cNvSpPr>
            <a:spLocks noGrp="1" noRot="1" noChangeAspect="1" noChangeArrowheads="1" noTextEdit="1"/>
          </p:cNvSpPr>
          <p:nvPr>
            <p:ph type="sldImg"/>
          </p:nvPr>
        </p:nvSpPr>
        <p:spPr bwMode="auto">
          <a:xfrm>
            <a:off x="1174750" y="695325"/>
            <a:ext cx="4635500" cy="3476625"/>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716438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72DABF-61C2-4847-ABA8-FCFD38BAC068}" type="slidenum">
              <a:rPr lang="en-US"/>
              <a:pPr fontAlgn="base">
                <a:spcBef>
                  <a:spcPct val="0"/>
                </a:spcBef>
                <a:spcAft>
                  <a:spcPct val="0"/>
                </a:spcAft>
              </a:pPr>
              <a:t>30</a:t>
            </a:fld>
            <a:endParaRPr lang="en-US" dirty="0"/>
          </a:p>
        </p:txBody>
      </p:sp>
      <p:sp>
        <p:nvSpPr>
          <p:cNvPr id="91139" name="Rectangle 2"/>
          <p:cNvSpPr>
            <a:spLocks noGrp="1" noRot="1" noChangeAspect="1" noChangeArrowheads="1" noTextEdit="1"/>
          </p:cNvSpPr>
          <p:nvPr>
            <p:ph type="sldImg"/>
          </p:nvPr>
        </p:nvSpPr>
        <p:spPr bwMode="auto">
          <a:xfrm>
            <a:off x="1174750" y="695325"/>
            <a:ext cx="4635500" cy="3476625"/>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1234992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72DABF-61C2-4847-ABA8-FCFD38BAC068}" type="slidenum">
              <a:rPr lang="en-US"/>
              <a:pPr fontAlgn="base">
                <a:spcBef>
                  <a:spcPct val="0"/>
                </a:spcBef>
                <a:spcAft>
                  <a:spcPct val="0"/>
                </a:spcAft>
              </a:pPr>
              <a:t>31</a:t>
            </a:fld>
            <a:endParaRPr lang="en-US" dirty="0"/>
          </a:p>
        </p:txBody>
      </p:sp>
      <p:sp>
        <p:nvSpPr>
          <p:cNvPr id="91139" name="Rectangle 2"/>
          <p:cNvSpPr>
            <a:spLocks noGrp="1" noRot="1" noChangeAspect="1" noChangeArrowheads="1" noTextEdit="1"/>
          </p:cNvSpPr>
          <p:nvPr>
            <p:ph type="sldImg"/>
          </p:nvPr>
        </p:nvSpPr>
        <p:spPr bwMode="auto">
          <a:xfrm>
            <a:off x="1174750" y="695325"/>
            <a:ext cx="4635500" cy="3476625"/>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716438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72DABF-61C2-4847-ABA8-FCFD38BAC068}" type="slidenum">
              <a:rPr lang="en-US"/>
              <a:pPr fontAlgn="base">
                <a:spcBef>
                  <a:spcPct val="0"/>
                </a:spcBef>
                <a:spcAft>
                  <a:spcPct val="0"/>
                </a:spcAft>
              </a:pPr>
              <a:t>32</a:t>
            </a:fld>
            <a:endParaRPr lang="en-US" dirty="0"/>
          </a:p>
        </p:txBody>
      </p:sp>
      <p:sp>
        <p:nvSpPr>
          <p:cNvPr id="91139" name="Rectangle 2"/>
          <p:cNvSpPr>
            <a:spLocks noGrp="1" noRot="1" noChangeAspect="1" noChangeArrowheads="1" noTextEdit="1"/>
          </p:cNvSpPr>
          <p:nvPr>
            <p:ph type="sldImg"/>
          </p:nvPr>
        </p:nvSpPr>
        <p:spPr bwMode="auto">
          <a:xfrm>
            <a:off x="1174750" y="695325"/>
            <a:ext cx="4635500" cy="3476625"/>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1731578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72DABF-61C2-4847-ABA8-FCFD38BAC068}" type="slidenum">
              <a:rPr lang="en-US"/>
              <a:pPr fontAlgn="base">
                <a:spcBef>
                  <a:spcPct val="0"/>
                </a:spcBef>
                <a:spcAft>
                  <a:spcPct val="0"/>
                </a:spcAft>
              </a:pPr>
              <a:t>33</a:t>
            </a:fld>
            <a:endParaRPr lang="en-US" dirty="0"/>
          </a:p>
        </p:txBody>
      </p:sp>
      <p:sp>
        <p:nvSpPr>
          <p:cNvPr id="91139" name="Rectangle 2"/>
          <p:cNvSpPr>
            <a:spLocks noGrp="1" noRot="1" noChangeAspect="1" noChangeArrowheads="1" noTextEdit="1"/>
          </p:cNvSpPr>
          <p:nvPr>
            <p:ph type="sldImg"/>
          </p:nvPr>
        </p:nvSpPr>
        <p:spPr bwMode="auto">
          <a:xfrm>
            <a:off x="1174750" y="695325"/>
            <a:ext cx="4635500" cy="3476625"/>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7164385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72DABF-61C2-4847-ABA8-FCFD38BAC068}" type="slidenum">
              <a:rPr lang="en-US"/>
              <a:pPr fontAlgn="base">
                <a:spcBef>
                  <a:spcPct val="0"/>
                </a:spcBef>
                <a:spcAft>
                  <a:spcPct val="0"/>
                </a:spcAft>
              </a:pPr>
              <a:t>34</a:t>
            </a:fld>
            <a:endParaRPr lang="en-US" dirty="0"/>
          </a:p>
        </p:txBody>
      </p:sp>
      <p:sp>
        <p:nvSpPr>
          <p:cNvPr id="91139" name="Rectangle 2"/>
          <p:cNvSpPr>
            <a:spLocks noGrp="1" noRot="1" noChangeAspect="1" noChangeArrowheads="1" noTextEdit="1"/>
          </p:cNvSpPr>
          <p:nvPr>
            <p:ph type="sldImg"/>
          </p:nvPr>
        </p:nvSpPr>
        <p:spPr bwMode="auto">
          <a:xfrm>
            <a:off x="1174750" y="695325"/>
            <a:ext cx="4635500" cy="3476625"/>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13310718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72DABF-61C2-4847-ABA8-FCFD38BAC068}" type="slidenum">
              <a:rPr lang="en-US"/>
              <a:pPr fontAlgn="base">
                <a:spcBef>
                  <a:spcPct val="0"/>
                </a:spcBef>
                <a:spcAft>
                  <a:spcPct val="0"/>
                </a:spcAft>
              </a:pPr>
              <a:t>35</a:t>
            </a:fld>
            <a:endParaRPr lang="en-US" dirty="0"/>
          </a:p>
        </p:txBody>
      </p:sp>
      <p:sp>
        <p:nvSpPr>
          <p:cNvPr id="91139" name="Rectangle 2"/>
          <p:cNvSpPr>
            <a:spLocks noGrp="1" noRot="1" noChangeAspect="1" noChangeArrowheads="1" noTextEdit="1"/>
          </p:cNvSpPr>
          <p:nvPr>
            <p:ph type="sldImg"/>
          </p:nvPr>
        </p:nvSpPr>
        <p:spPr bwMode="auto">
          <a:xfrm>
            <a:off x="1174750" y="695325"/>
            <a:ext cx="4635500" cy="3476625"/>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716438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72DABF-61C2-4847-ABA8-FCFD38BAC068}" type="slidenum">
              <a:rPr lang="en-US"/>
              <a:pPr fontAlgn="base">
                <a:spcBef>
                  <a:spcPct val="0"/>
                </a:spcBef>
                <a:spcAft>
                  <a:spcPct val="0"/>
                </a:spcAft>
              </a:pPr>
              <a:t>7</a:t>
            </a:fld>
            <a:endParaRPr lang="en-US" dirty="0"/>
          </a:p>
        </p:txBody>
      </p:sp>
      <p:sp>
        <p:nvSpPr>
          <p:cNvPr id="91139" name="Rectangle 2"/>
          <p:cNvSpPr>
            <a:spLocks noGrp="1" noRot="1" noChangeAspect="1" noChangeArrowheads="1" noTextEdit="1"/>
          </p:cNvSpPr>
          <p:nvPr>
            <p:ph type="sldImg"/>
          </p:nvPr>
        </p:nvSpPr>
        <p:spPr bwMode="auto">
          <a:xfrm>
            <a:off x="1174750" y="695325"/>
            <a:ext cx="4635500" cy="3476625"/>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7164385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72DABF-61C2-4847-ABA8-FCFD38BAC068}" type="slidenum">
              <a:rPr lang="en-US"/>
              <a:pPr fontAlgn="base">
                <a:spcBef>
                  <a:spcPct val="0"/>
                </a:spcBef>
                <a:spcAft>
                  <a:spcPct val="0"/>
                </a:spcAft>
              </a:pPr>
              <a:t>36</a:t>
            </a:fld>
            <a:endParaRPr lang="en-US" dirty="0"/>
          </a:p>
        </p:txBody>
      </p:sp>
      <p:sp>
        <p:nvSpPr>
          <p:cNvPr id="91139" name="Rectangle 2"/>
          <p:cNvSpPr>
            <a:spLocks noGrp="1" noRot="1" noChangeAspect="1" noChangeArrowheads="1" noTextEdit="1"/>
          </p:cNvSpPr>
          <p:nvPr>
            <p:ph type="sldImg"/>
          </p:nvPr>
        </p:nvSpPr>
        <p:spPr bwMode="auto">
          <a:xfrm>
            <a:off x="1174750" y="695325"/>
            <a:ext cx="4635500" cy="3476625"/>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20912944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72DABF-61C2-4847-ABA8-FCFD38BAC068}" type="slidenum">
              <a:rPr lang="en-US"/>
              <a:pPr fontAlgn="base">
                <a:spcBef>
                  <a:spcPct val="0"/>
                </a:spcBef>
                <a:spcAft>
                  <a:spcPct val="0"/>
                </a:spcAft>
              </a:pPr>
              <a:t>37</a:t>
            </a:fld>
            <a:endParaRPr lang="en-US" dirty="0"/>
          </a:p>
        </p:txBody>
      </p:sp>
      <p:sp>
        <p:nvSpPr>
          <p:cNvPr id="91139" name="Rectangle 2"/>
          <p:cNvSpPr>
            <a:spLocks noGrp="1" noRot="1" noChangeAspect="1" noChangeArrowheads="1" noTextEdit="1"/>
          </p:cNvSpPr>
          <p:nvPr>
            <p:ph type="sldImg"/>
          </p:nvPr>
        </p:nvSpPr>
        <p:spPr bwMode="auto">
          <a:xfrm>
            <a:off x="1174750" y="695325"/>
            <a:ext cx="4635500" cy="3476625"/>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7164385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72DABF-61C2-4847-ABA8-FCFD38BAC068}" type="slidenum">
              <a:rPr lang="en-US"/>
              <a:pPr fontAlgn="base">
                <a:spcBef>
                  <a:spcPct val="0"/>
                </a:spcBef>
                <a:spcAft>
                  <a:spcPct val="0"/>
                </a:spcAft>
              </a:pPr>
              <a:t>38</a:t>
            </a:fld>
            <a:endParaRPr lang="en-US" dirty="0"/>
          </a:p>
        </p:txBody>
      </p:sp>
      <p:sp>
        <p:nvSpPr>
          <p:cNvPr id="91139" name="Rectangle 2"/>
          <p:cNvSpPr>
            <a:spLocks noGrp="1" noRot="1" noChangeAspect="1" noChangeArrowheads="1" noTextEdit="1"/>
          </p:cNvSpPr>
          <p:nvPr>
            <p:ph type="sldImg"/>
          </p:nvPr>
        </p:nvSpPr>
        <p:spPr bwMode="auto">
          <a:xfrm>
            <a:off x="1174750" y="695325"/>
            <a:ext cx="4635500" cy="3476625"/>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6566926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72DABF-61C2-4847-ABA8-FCFD38BAC068}" type="slidenum">
              <a:rPr lang="en-US"/>
              <a:pPr fontAlgn="base">
                <a:spcBef>
                  <a:spcPct val="0"/>
                </a:spcBef>
                <a:spcAft>
                  <a:spcPct val="0"/>
                </a:spcAft>
              </a:pPr>
              <a:t>39</a:t>
            </a:fld>
            <a:endParaRPr lang="en-US" dirty="0"/>
          </a:p>
        </p:txBody>
      </p:sp>
      <p:sp>
        <p:nvSpPr>
          <p:cNvPr id="91139" name="Rectangle 2"/>
          <p:cNvSpPr>
            <a:spLocks noGrp="1" noRot="1" noChangeAspect="1" noChangeArrowheads="1" noTextEdit="1"/>
          </p:cNvSpPr>
          <p:nvPr>
            <p:ph type="sldImg"/>
          </p:nvPr>
        </p:nvSpPr>
        <p:spPr bwMode="auto">
          <a:xfrm>
            <a:off x="1174750" y="695325"/>
            <a:ext cx="4635500" cy="3476625"/>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7164385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72DABF-61C2-4847-ABA8-FCFD38BAC068}" type="slidenum">
              <a:rPr lang="en-US"/>
              <a:pPr fontAlgn="base">
                <a:spcBef>
                  <a:spcPct val="0"/>
                </a:spcBef>
                <a:spcAft>
                  <a:spcPct val="0"/>
                </a:spcAft>
              </a:pPr>
              <a:t>40</a:t>
            </a:fld>
            <a:endParaRPr lang="en-US" dirty="0"/>
          </a:p>
        </p:txBody>
      </p:sp>
      <p:sp>
        <p:nvSpPr>
          <p:cNvPr id="91139" name="Rectangle 2"/>
          <p:cNvSpPr>
            <a:spLocks noGrp="1" noRot="1" noChangeAspect="1" noChangeArrowheads="1" noTextEdit="1"/>
          </p:cNvSpPr>
          <p:nvPr>
            <p:ph type="sldImg"/>
          </p:nvPr>
        </p:nvSpPr>
        <p:spPr bwMode="auto">
          <a:xfrm>
            <a:off x="1174750" y="695325"/>
            <a:ext cx="4635500" cy="3476625"/>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19049104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72DABF-61C2-4847-ABA8-FCFD38BAC068}" type="slidenum">
              <a:rPr lang="en-US"/>
              <a:pPr fontAlgn="base">
                <a:spcBef>
                  <a:spcPct val="0"/>
                </a:spcBef>
                <a:spcAft>
                  <a:spcPct val="0"/>
                </a:spcAft>
              </a:pPr>
              <a:t>41</a:t>
            </a:fld>
            <a:endParaRPr lang="en-US" dirty="0"/>
          </a:p>
        </p:txBody>
      </p:sp>
      <p:sp>
        <p:nvSpPr>
          <p:cNvPr id="91139" name="Rectangle 2"/>
          <p:cNvSpPr>
            <a:spLocks noGrp="1" noRot="1" noChangeAspect="1" noChangeArrowheads="1" noTextEdit="1"/>
          </p:cNvSpPr>
          <p:nvPr>
            <p:ph type="sldImg"/>
          </p:nvPr>
        </p:nvSpPr>
        <p:spPr bwMode="auto">
          <a:xfrm>
            <a:off x="1174750" y="695325"/>
            <a:ext cx="4635500" cy="3476625"/>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7164385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72DABF-61C2-4847-ABA8-FCFD38BAC068}" type="slidenum">
              <a:rPr lang="en-US"/>
              <a:pPr fontAlgn="base">
                <a:spcBef>
                  <a:spcPct val="0"/>
                </a:spcBef>
                <a:spcAft>
                  <a:spcPct val="0"/>
                </a:spcAft>
              </a:pPr>
              <a:t>42</a:t>
            </a:fld>
            <a:endParaRPr lang="en-US" dirty="0"/>
          </a:p>
        </p:txBody>
      </p:sp>
      <p:sp>
        <p:nvSpPr>
          <p:cNvPr id="91139" name="Rectangle 2"/>
          <p:cNvSpPr>
            <a:spLocks noGrp="1" noRot="1" noChangeAspect="1" noChangeArrowheads="1" noTextEdit="1"/>
          </p:cNvSpPr>
          <p:nvPr>
            <p:ph type="sldImg"/>
          </p:nvPr>
        </p:nvSpPr>
        <p:spPr bwMode="auto">
          <a:xfrm>
            <a:off x="1174750" y="695325"/>
            <a:ext cx="4635500" cy="3476625"/>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6125206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72DABF-61C2-4847-ABA8-FCFD38BAC068}" type="slidenum">
              <a:rPr lang="en-US"/>
              <a:pPr fontAlgn="base">
                <a:spcBef>
                  <a:spcPct val="0"/>
                </a:spcBef>
                <a:spcAft>
                  <a:spcPct val="0"/>
                </a:spcAft>
              </a:pPr>
              <a:t>43</a:t>
            </a:fld>
            <a:endParaRPr lang="en-US" dirty="0"/>
          </a:p>
        </p:txBody>
      </p:sp>
      <p:sp>
        <p:nvSpPr>
          <p:cNvPr id="91139" name="Rectangle 2"/>
          <p:cNvSpPr>
            <a:spLocks noGrp="1" noRot="1" noChangeAspect="1" noChangeArrowheads="1" noTextEdit="1"/>
          </p:cNvSpPr>
          <p:nvPr>
            <p:ph type="sldImg"/>
          </p:nvPr>
        </p:nvSpPr>
        <p:spPr bwMode="auto">
          <a:xfrm>
            <a:off x="1174750" y="695325"/>
            <a:ext cx="4635500" cy="3476625"/>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7164385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72DABF-61C2-4847-ABA8-FCFD38BAC068}" type="slidenum">
              <a:rPr lang="en-US"/>
              <a:pPr fontAlgn="base">
                <a:spcBef>
                  <a:spcPct val="0"/>
                </a:spcBef>
                <a:spcAft>
                  <a:spcPct val="0"/>
                </a:spcAft>
              </a:pPr>
              <a:t>44</a:t>
            </a:fld>
            <a:endParaRPr lang="en-US" dirty="0"/>
          </a:p>
        </p:txBody>
      </p:sp>
      <p:sp>
        <p:nvSpPr>
          <p:cNvPr id="91139" name="Rectangle 2"/>
          <p:cNvSpPr>
            <a:spLocks noGrp="1" noRot="1" noChangeAspect="1" noChangeArrowheads="1" noTextEdit="1"/>
          </p:cNvSpPr>
          <p:nvPr>
            <p:ph type="sldImg"/>
          </p:nvPr>
        </p:nvSpPr>
        <p:spPr bwMode="auto">
          <a:xfrm>
            <a:off x="1174750" y="695325"/>
            <a:ext cx="4635500" cy="3476625"/>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15309423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72DABF-61C2-4847-ABA8-FCFD38BAC068}" type="slidenum">
              <a:rPr lang="en-US"/>
              <a:pPr fontAlgn="base">
                <a:spcBef>
                  <a:spcPct val="0"/>
                </a:spcBef>
                <a:spcAft>
                  <a:spcPct val="0"/>
                </a:spcAft>
              </a:pPr>
              <a:t>45</a:t>
            </a:fld>
            <a:endParaRPr lang="en-US" dirty="0"/>
          </a:p>
        </p:txBody>
      </p:sp>
      <p:sp>
        <p:nvSpPr>
          <p:cNvPr id="91139" name="Rectangle 2"/>
          <p:cNvSpPr>
            <a:spLocks noGrp="1" noRot="1" noChangeAspect="1" noChangeArrowheads="1" noTextEdit="1"/>
          </p:cNvSpPr>
          <p:nvPr>
            <p:ph type="sldImg"/>
          </p:nvPr>
        </p:nvSpPr>
        <p:spPr bwMode="auto">
          <a:xfrm>
            <a:off x="1174750" y="695325"/>
            <a:ext cx="4635500" cy="3476625"/>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716438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72DABF-61C2-4847-ABA8-FCFD38BAC068}" type="slidenum">
              <a:rPr lang="en-US"/>
              <a:pPr fontAlgn="base">
                <a:spcBef>
                  <a:spcPct val="0"/>
                </a:spcBef>
                <a:spcAft>
                  <a:spcPct val="0"/>
                </a:spcAft>
              </a:pPr>
              <a:t>8</a:t>
            </a:fld>
            <a:endParaRPr lang="en-US" dirty="0"/>
          </a:p>
        </p:txBody>
      </p:sp>
      <p:sp>
        <p:nvSpPr>
          <p:cNvPr id="91139" name="Rectangle 2"/>
          <p:cNvSpPr>
            <a:spLocks noGrp="1" noRot="1" noChangeAspect="1" noChangeArrowheads="1" noTextEdit="1"/>
          </p:cNvSpPr>
          <p:nvPr>
            <p:ph type="sldImg"/>
          </p:nvPr>
        </p:nvSpPr>
        <p:spPr bwMode="auto">
          <a:xfrm>
            <a:off x="1174750" y="695325"/>
            <a:ext cx="4635500" cy="3476625"/>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7164385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72DABF-61C2-4847-ABA8-FCFD38BAC068}" type="slidenum">
              <a:rPr lang="en-US"/>
              <a:pPr fontAlgn="base">
                <a:spcBef>
                  <a:spcPct val="0"/>
                </a:spcBef>
                <a:spcAft>
                  <a:spcPct val="0"/>
                </a:spcAft>
              </a:pPr>
              <a:t>46</a:t>
            </a:fld>
            <a:endParaRPr lang="en-US" dirty="0"/>
          </a:p>
        </p:txBody>
      </p:sp>
      <p:sp>
        <p:nvSpPr>
          <p:cNvPr id="91139" name="Rectangle 2"/>
          <p:cNvSpPr>
            <a:spLocks noGrp="1" noRot="1" noChangeAspect="1" noChangeArrowheads="1" noTextEdit="1"/>
          </p:cNvSpPr>
          <p:nvPr>
            <p:ph type="sldImg"/>
          </p:nvPr>
        </p:nvSpPr>
        <p:spPr bwMode="auto">
          <a:xfrm>
            <a:off x="1174750" y="695325"/>
            <a:ext cx="4635500" cy="3476625"/>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716438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72DABF-61C2-4847-ABA8-FCFD38BAC068}" type="slidenum">
              <a:rPr lang="en-US"/>
              <a:pPr fontAlgn="base">
                <a:spcBef>
                  <a:spcPct val="0"/>
                </a:spcBef>
                <a:spcAft>
                  <a:spcPct val="0"/>
                </a:spcAft>
              </a:pPr>
              <a:t>9</a:t>
            </a:fld>
            <a:endParaRPr lang="en-US" dirty="0"/>
          </a:p>
        </p:txBody>
      </p:sp>
      <p:sp>
        <p:nvSpPr>
          <p:cNvPr id="91139" name="Rectangle 2"/>
          <p:cNvSpPr>
            <a:spLocks noGrp="1" noRot="1" noChangeAspect="1" noChangeArrowheads="1" noTextEdit="1"/>
          </p:cNvSpPr>
          <p:nvPr>
            <p:ph type="sldImg"/>
          </p:nvPr>
        </p:nvSpPr>
        <p:spPr bwMode="auto">
          <a:xfrm>
            <a:off x="1174750" y="695325"/>
            <a:ext cx="4635500" cy="3476625"/>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716438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72DABF-61C2-4847-ABA8-FCFD38BAC068}" type="slidenum">
              <a:rPr lang="en-US"/>
              <a:pPr fontAlgn="base">
                <a:spcBef>
                  <a:spcPct val="0"/>
                </a:spcBef>
                <a:spcAft>
                  <a:spcPct val="0"/>
                </a:spcAft>
              </a:pPr>
              <a:t>11</a:t>
            </a:fld>
            <a:endParaRPr lang="en-US" dirty="0"/>
          </a:p>
        </p:txBody>
      </p:sp>
      <p:sp>
        <p:nvSpPr>
          <p:cNvPr id="91139" name="Rectangle 2"/>
          <p:cNvSpPr>
            <a:spLocks noGrp="1" noRot="1" noChangeAspect="1" noChangeArrowheads="1" noTextEdit="1"/>
          </p:cNvSpPr>
          <p:nvPr>
            <p:ph type="sldImg"/>
          </p:nvPr>
        </p:nvSpPr>
        <p:spPr bwMode="auto">
          <a:xfrm>
            <a:off x="1174750" y="695325"/>
            <a:ext cx="4635500" cy="3476625"/>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716438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72DABF-61C2-4847-ABA8-FCFD38BAC068}" type="slidenum">
              <a:rPr lang="en-US"/>
              <a:pPr fontAlgn="base">
                <a:spcBef>
                  <a:spcPct val="0"/>
                </a:spcBef>
                <a:spcAft>
                  <a:spcPct val="0"/>
                </a:spcAft>
              </a:pPr>
              <a:t>12</a:t>
            </a:fld>
            <a:endParaRPr lang="en-US" dirty="0"/>
          </a:p>
        </p:txBody>
      </p:sp>
      <p:sp>
        <p:nvSpPr>
          <p:cNvPr id="91139" name="Rectangle 2"/>
          <p:cNvSpPr>
            <a:spLocks noGrp="1" noRot="1" noChangeAspect="1" noChangeArrowheads="1" noTextEdit="1"/>
          </p:cNvSpPr>
          <p:nvPr>
            <p:ph type="sldImg"/>
          </p:nvPr>
        </p:nvSpPr>
        <p:spPr bwMode="auto">
          <a:xfrm>
            <a:off x="1174750" y="695325"/>
            <a:ext cx="4635500" cy="3476625"/>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10823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72DABF-61C2-4847-ABA8-FCFD38BAC068}" type="slidenum">
              <a:rPr lang="en-US"/>
              <a:pPr fontAlgn="base">
                <a:spcBef>
                  <a:spcPct val="0"/>
                </a:spcBef>
                <a:spcAft>
                  <a:spcPct val="0"/>
                </a:spcAft>
              </a:pPr>
              <a:t>13</a:t>
            </a:fld>
            <a:endParaRPr lang="en-US" dirty="0"/>
          </a:p>
        </p:txBody>
      </p:sp>
      <p:sp>
        <p:nvSpPr>
          <p:cNvPr id="91139" name="Rectangle 2"/>
          <p:cNvSpPr>
            <a:spLocks noGrp="1" noRot="1" noChangeAspect="1" noChangeArrowheads="1" noTextEdit="1"/>
          </p:cNvSpPr>
          <p:nvPr>
            <p:ph type="sldImg"/>
          </p:nvPr>
        </p:nvSpPr>
        <p:spPr bwMode="auto">
          <a:xfrm>
            <a:off x="1174750" y="695325"/>
            <a:ext cx="4635500" cy="3476625"/>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2150190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72DABF-61C2-4847-ABA8-FCFD38BAC068}" type="slidenum">
              <a:rPr lang="en-US"/>
              <a:pPr fontAlgn="base">
                <a:spcBef>
                  <a:spcPct val="0"/>
                </a:spcBef>
                <a:spcAft>
                  <a:spcPct val="0"/>
                </a:spcAft>
              </a:pPr>
              <a:t>14</a:t>
            </a:fld>
            <a:endParaRPr lang="en-US" dirty="0"/>
          </a:p>
        </p:txBody>
      </p:sp>
      <p:sp>
        <p:nvSpPr>
          <p:cNvPr id="91139" name="Rectangle 2"/>
          <p:cNvSpPr>
            <a:spLocks noGrp="1" noRot="1" noChangeAspect="1" noChangeArrowheads="1" noTextEdit="1"/>
          </p:cNvSpPr>
          <p:nvPr>
            <p:ph type="sldImg"/>
          </p:nvPr>
        </p:nvSpPr>
        <p:spPr bwMode="auto">
          <a:xfrm>
            <a:off x="1174750" y="695325"/>
            <a:ext cx="4635500" cy="3476625"/>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716438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F743019-90F5-4864-ABB3-4CA08D5D0E23}" type="datetimeFigureOut">
              <a:rPr lang="en-US">
                <a:solidFill>
                  <a:prstClr val="black">
                    <a:tint val="75000"/>
                  </a:prstClr>
                </a:solidFill>
              </a:rPr>
              <a:pPr>
                <a:defRPr/>
              </a:pPr>
              <a:t>5/22/2019</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2C6F499-8695-4467-AD4D-04C1A376013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7466582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xmlns:mv="urn:schemas-microsoft-com:mac:vml">
      <p:transition spd="med"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372374"/>
            <a:ext cx="6400800" cy="4572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4966280-4AA8-4FBB-A9CF-42264388C270}" type="datetimeFigureOut">
              <a:rPr lang="en-US">
                <a:solidFill>
                  <a:prstClr val="black">
                    <a:tint val="75000"/>
                  </a:prstClr>
                </a:solidFill>
              </a:rPr>
              <a:pPr>
                <a:defRPr/>
              </a:pPr>
              <a:t>5/22/2019</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3F34E04-8A6A-48CC-AD85-4898659DCC4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1120310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xmlns:mv="urn:schemas-microsoft-com:mac:vml">
      <p:transition spd="med"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74187C2-C2FB-43F7-8948-E9E5E29C1E45}" type="datetimeFigureOut">
              <a:rPr lang="en-US">
                <a:solidFill>
                  <a:prstClr val="black">
                    <a:tint val="75000"/>
                  </a:prstClr>
                </a:solidFill>
              </a:rPr>
              <a:pPr>
                <a:defRPr/>
              </a:pPr>
              <a:t>5/22/2019</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7AB578B-F703-40AB-9427-F30D4F550D9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3385797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xmlns:mv="urn:schemas-microsoft-com:mac:vml">
      <p:transition spd="med"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xmlns:mv="urn:schemas-microsoft-com:mac:vml">
      <p:transition spd="med"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8207B45-44EC-4B13-9DCD-26F356ED3E19}" type="datetimeFigureOut">
              <a:rPr lang="en-US">
                <a:solidFill>
                  <a:prstClr val="black">
                    <a:tint val="75000"/>
                  </a:prstClr>
                </a:solidFill>
              </a:rPr>
              <a:pPr>
                <a:defRPr/>
              </a:pPr>
              <a:t>5/22/2019</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35BB660-08E6-4657-AE96-201DC8DE27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855856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xmlns:mv="urn:schemas-microsoft-com:mac:vml">
      <p:transition spd="med"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C807FA1-8D52-40C7-9723-AD5901EAAE64}" type="datetimeFigureOut">
              <a:rPr lang="en-US">
                <a:solidFill>
                  <a:prstClr val="black">
                    <a:tint val="75000"/>
                  </a:prstClr>
                </a:solidFill>
              </a:rPr>
              <a:pPr>
                <a:defRPr/>
              </a:pPr>
              <a:t>5/22/2019</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D60C9DC-F9B3-4376-8927-F64D5FF9C2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5148756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xmlns:mv="urn:schemas-microsoft-com:mac:vml">
      <p:transition spd="med"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8922118-21F4-45E3-AAAA-30B4620A1CC3}" type="datetimeFigureOut">
              <a:rPr lang="en-US">
                <a:solidFill>
                  <a:prstClr val="black">
                    <a:tint val="75000"/>
                  </a:prstClr>
                </a:solidFill>
              </a:rPr>
              <a:pPr>
                <a:defRPr/>
              </a:pPr>
              <a:t>5/22/2019</a:t>
            </a:fld>
            <a:endParaRPr lang="en-US" dirty="0">
              <a:solidFill>
                <a:prstClr val="black">
                  <a:tint val="75000"/>
                </a:prstClr>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B9BD380-6FFC-4B44-BCF1-AF4EF597597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8845077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xmlns:mv="urn:schemas-microsoft-com:mac:vml">
      <p:transition spd="med"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99C1B34-56F4-4D3B-B646-3ADB31B5FE65}" type="datetimeFigureOut">
              <a:rPr lang="en-US">
                <a:solidFill>
                  <a:prstClr val="black">
                    <a:tint val="75000"/>
                  </a:prstClr>
                </a:solidFill>
              </a:rPr>
              <a:pPr>
                <a:defRPr/>
              </a:pPr>
              <a:t>5/22/2019</a:t>
            </a:fld>
            <a:endParaRPr lang="en-US" dirty="0">
              <a:solidFill>
                <a:prstClr val="black">
                  <a:tint val="75000"/>
                </a:prstClr>
              </a:solidFill>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E60D2FC-7D5D-4454-8135-CF02FB9908B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6868367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xmlns:mv="urn:schemas-microsoft-com:mac:vml">
      <p:transition spd="med"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EB12C04-5289-45A4-8260-F6C92A613F47}" type="datetimeFigureOut">
              <a:rPr lang="en-US">
                <a:solidFill>
                  <a:prstClr val="black">
                    <a:tint val="75000"/>
                  </a:prstClr>
                </a:solidFill>
              </a:rPr>
              <a:pPr>
                <a:defRPr/>
              </a:pPr>
              <a:t>5/22/2019</a:t>
            </a:fld>
            <a:endParaRPr lang="en-US" dirty="0">
              <a:solidFill>
                <a:prstClr val="black">
                  <a:tint val="75000"/>
                </a:prstClr>
              </a:solidFill>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36B63BF-712E-4106-BC3D-96C2788A7F8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080538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xmlns:mv="urn:schemas-microsoft-com:mac:vml">
      <p:transition spd="med"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DB703DC-5118-44FC-BD66-301D4DB8308D}" type="datetimeFigureOut">
              <a:rPr lang="en-US">
                <a:solidFill>
                  <a:prstClr val="black">
                    <a:tint val="75000"/>
                  </a:prstClr>
                </a:solidFill>
              </a:rPr>
              <a:pPr>
                <a:defRPr/>
              </a:pPr>
              <a:t>5/22/2019</a:t>
            </a:fld>
            <a:endParaRPr lang="en-US" dirty="0">
              <a:solidFill>
                <a:prstClr val="black">
                  <a:tint val="75000"/>
                </a:prstClr>
              </a:solidFill>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CBF2A88-F5F1-4DFA-8488-2A78E5889F5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6034485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xmlns:mv="urn:schemas-microsoft-com:mac:vml">
      <p:transition spd="med"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03BEC38-6ED7-47C6-9BE5-B952FE7AF1C6}" type="datetimeFigureOut">
              <a:rPr lang="en-US">
                <a:solidFill>
                  <a:prstClr val="black">
                    <a:tint val="75000"/>
                  </a:prstClr>
                </a:solidFill>
              </a:rPr>
              <a:pPr>
                <a:defRPr/>
              </a:pPr>
              <a:t>5/22/2019</a:t>
            </a:fld>
            <a:endParaRPr lang="en-US" dirty="0">
              <a:solidFill>
                <a:prstClr val="black">
                  <a:tint val="75000"/>
                </a:prstClr>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59AC604-FFD3-419B-9DDC-B4CB891A566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2553625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xmlns:mv="urn:schemas-microsoft-com:mac:vml">
      <p:transition spd="med"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D1D14B1-5274-4226-97D2-44E48C37705D}" type="datetimeFigureOut">
              <a:rPr lang="en-US">
                <a:solidFill>
                  <a:prstClr val="black">
                    <a:tint val="75000"/>
                  </a:prstClr>
                </a:solidFill>
              </a:rPr>
              <a:pPr>
                <a:defRPr/>
              </a:pPr>
              <a:t>5/22/2019</a:t>
            </a:fld>
            <a:endParaRPr lang="en-US" dirty="0">
              <a:solidFill>
                <a:prstClr val="black">
                  <a:tint val="75000"/>
                </a:prstClr>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63FAF19-D3BA-4DB2-9058-2D32AB61385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8961993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xmlns:mv="urn:schemas-microsoft-com:mac:vml">
      <p:transition spd="med"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3400" y="457200"/>
            <a:ext cx="6400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914399" y="1417637"/>
            <a:ext cx="7295731"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3" name="Slide Number Placeholder 3"/>
          <p:cNvSpPr txBox="1">
            <a:spLocks/>
          </p:cNvSpPr>
          <p:nvPr userDrawn="1"/>
        </p:nvSpPr>
        <p:spPr bwMode="auto">
          <a:xfrm>
            <a:off x="8610600" y="6492875"/>
            <a:ext cx="533400" cy="365125"/>
          </a:xfrm>
          <a:prstGeom prst="rect">
            <a:avLst/>
          </a:prstGeom>
          <a:noFill/>
          <a:ln>
            <a:noFill/>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B2FAF52-A8C0-428D-B0BB-FA81FD3C01EA}" type="slidenum">
              <a:rPr lang="en-US" sz="1200" b="0" smtClean="0">
                <a:solidFill>
                  <a:schemeClr val="tx1"/>
                </a:solidFill>
                <a:latin typeface="+mn-lt"/>
                <a:cs typeface="Arial" charset="0"/>
              </a:rPr>
              <a:pPr fontAlgn="base">
                <a:spcBef>
                  <a:spcPct val="0"/>
                </a:spcBef>
                <a:spcAft>
                  <a:spcPct val="0"/>
                </a:spcAft>
                <a:defRPr/>
              </a:pPr>
              <a:t>‹#›</a:t>
            </a:fld>
            <a:endParaRPr lang="en-US" sz="1400" b="0" dirty="0">
              <a:solidFill>
                <a:schemeClr val="tx1"/>
              </a:solidFill>
              <a:latin typeface="+mn-lt"/>
              <a:cs typeface="Arial" charset="0"/>
            </a:endParaRPr>
          </a:p>
        </p:txBody>
      </p:sp>
      <p:cxnSp>
        <p:nvCxnSpPr>
          <p:cNvPr id="14" name="Straight Connector 13"/>
          <p:cNvCxnSpPr/>
          <p:nvPr userDrawn="1"/>
        </p:nvCxnSpPr>
        <p:spPr>
          <a:xfrm>
            <a:off x="0" y="914400"/>
            <a:ext cx="7543800" cy="0"/>
          </a:xfrm>
          <a:prstGeom prst="line">
            <a:avLst/>
          </a:prstGeom>
          <a:noFill/>
          <a:ln w="9525" cap="flat" cmpd="sng" algn="ctr">
            <a:solidFill>
              <a:srgbClr val="005B99"/>
            </a:solidFill>
            <a:prstDash val="solid"/>
          </a:ln>
          <a:effectLst/>
        </p:spPr>
      </p:cxnSp>
      <p:pic>
        <p:nvPicPr>
          <p:cNvPr id="15" name="Picture 1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620000" y="670560"/>
            <a:ext cx="1449237" cy="320040"/>
          </a:xfrm>
          <a:prstGeom prst="rect">
            <a:avLst/>
          </a:prstGeom>
        </p:spPr>
      </p:pic>
      <p:pic>
        <p:nvPicPr>
          <p:cNvPr id="7" name="Picture 1">
            <a:extLst>
              <a:ext uri="{FF2B5EF4-FFF2-40B4-BE49-F238E27FC236}">
                <a16:creationId xmlns:a16="http://schemas.microsoft.com/office/drawing/2014/main" id="{8EA379F0-53E1-614D-83AA-469F188C8A94}"/>
              </a:ext>
            </a:extLst>
          </p:cNvPr>
          <p:cNvPicPr>
            <a:picLocks noChangeAspect="1" noChangeArrowheads="1"/>
          </p:cNvPicPr>
          <p:nvPr userDrawn="1"/>
        </p:nvPicPr>
        <p:blipFill>
          <a:blip r:embed="rId15">
            <a:extLst>
              <a:ext uri="{28A0092B-C50C-407E-A947-70E740481C1C}">
                <a14:useLocalDpi xmlns:a14="http://schemas.microsoft.com/office/drawing/2010/main"/>
              </a:ext>
            </a:extLst>
          </a:blip>
          <a:srcRect/>
          <a:stretch>
            <a:fillRect/>
          </a:stretch>
        </p:blipFill>
        <p:spPr bwMode="auto">
          <a:xfrm>
            <a:off x="161670" y="6266993"/>
            <a:ext cx="656219" cy="561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12709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advClick="0">
        <p:fade/>
      </p:transition>
    </mc:Choice>
    <mc:Fallback xmlns="" xmlns:mv="urn:schemas-microsoft-com:mac:vml">
      <p:transition spd="med" advClick="0">
        <p:fade/>
      </p:transition>
    </mc:Fallback>
  </mc:AlternateContent>
  <p:txStyles>
    <p:titleStyle>
      <a:lvl1pPr algn="l" rtl="0" eaLnBrk="0" fontAlgn="base" hangingPunct="0">
        <a:spcBef>
          <a:spcPct val="0"/>
        </a:spcBef>
        <a:spcAft>
          <a:spcPct val="0"/>
        </a:spcAft>
        <a:defRPr sz="2800" kern="1200">
          <a:solidFill>
            <a:schemeClr val="tx1"/>
          </a:solidFill>
          <a:latin typeface="+mj-lt"/>
          <a:ea typeface="Verdana" pitchFamily="34" charset="0"/>
          <a:cs typeface="Verdana" pitchFamily="34" charset="0"/>
        </a:defRPr>
      </a:lvl1pPr>
      <a:lvl2pPr algn="l" rtl="0" eaLnBrk="0" fontAlgn="base" hangingPunct="0">
        <a:spcBef>
          <a:spcPct val="0"/>
        </a:spcBef>
        <a:spcAft>
          <a:spcPct val="0"/>
        </a:spcAft>
        <a:defRPr sz="2000">
          <a:solidFill>
            <a:schemeClr val="tx1"/>
          </a:solidFill>
          <a:latin typeface="Arial" charset="0"/>
        </a:defRPr>
      </a:lvl2pPr>
      <a:lvl3pPr algn="l" rtl="0" eaLnBrk="0" fontAlgn="base" hangingPunct="0">
        <a:spcBef>
          <a:spcPct val="0"/>
        </a:spcBef>
        <a:spcAft>
          <a:spcPct val="0"/>
        </a:spcAft>
        <a:defRPr sz="2000">
          <a:solidFill>
            <a:schemeClr val="tx1"/>
          </a:solidFill>
          <a:latin typeface="Arial" charset="0"/>
        </a:defRPr>
      </a:lvl3pPr>
      <a:lvl4pPr algn="l" rtl="0" eaLnBrk="0" fontAlgn="base" hangingPunct="0">
        <a:spcBef>
          <a:spcPct val="0"/>
        </a:spcBef>
        <a:spcAft>
          <a:spcPct val="0"/>
        </a:spcAft>
        <a:defRPr sz="2000">
          <a:solidFill>
            <a:schemeClr val="tx1"/>
          </a:solidFill>
          <a:latin typeface="Arial" charset="0"/>
        </a:defRPr>
      </a:lvl4pPr>
      <a:lvl5pPr algn="l" rtl="0" eaLnBrk="0" fontAlgn="base" hangingPunct="0">
        <a:spcBef>
          <a:spcPct val="0"/>
        </a:spcBef>
        <a:spcAft>
          <a:spcPct val="0"/>
        </a:spcAft>
        <a:defRPr sz="2000">
          <a:solidFill>
            <a:schemeClr val="tx1"/>
          </a:solidFill>
          <a:latin typeface="Arial" charset="0"/>
        </a:defRPr>
      </a:lvl5pPr>
      <a:lvl6pPr marL="457200" algn="l" rtl="0" fontAlgn="base">
        <a:spcBef>
          <a:spcPct val="0"/>
        </a:spcBef>
        <a:spcAft>
          <a:spcPct val="0"/>
        </a:spcAft>
        <a:defRPr sz="2000">
          <a:solidFill>
            <a:schemeClr val="tx1"/>
          </a:solidFill>
          <a:latin typeface="Arial" charset="0"/>
        </a:defRPr>
      </a:lvl6pPr>
      <a:lvl7pPr marL="914400" algn="l" rtl="0" fontAlgn="base">
        <a:spcBef>
          <a:spcPct val="0"/>
        </a:spcBef>
        <a:spcAft>
          <a:spcPct val="0"/>
        </a:spcAft>
        <a:defRPr sz="2000">
          <a:solidFill>
            <a:schemeClr val="tx1"/>
          </a:solidFill>
          <a:latin typeface="Arial" charset="0"/>
        </a:defRPr>
      </a:lvl7pPr>
      <a:lvl8pPr marL="1371600" algn="l" rtl="0" fontAlgn="base">
        <a:spcBef>
          <a:spcPct val="0"/>
        </a:spcBef>
        <a:spcAft>
          <a:spcPct val="0"/>
        </a:spcAft>
        <a:defRPr sz="2000">
          <a:solidFill>
            <a:schemeClr val="tx1"/>
          </a:solidFill>
          <a:latin typeface="Arial" charset="0"/>
        </a:defRPr>
      </a:lvl8pPr>
      <a:lvl9pPr marL="1828800" algn="l" rtl="0" fontAlgn="base">
        <a:spcBef>
          <a:spcPct val="0"/>
        </a:spcBef>
        <a:spcAft>
          <a:spcPct val="0"/>
        </a:spcAft>
        <a:defRPr sz="2000">
          <a:solidFill>
            <a:schemeClr val="tx1"/>
          </a:solidFill>
          <a:latin typeface="Arial" charset="0"/>
        </a:defRPr>
      </a:lvl9pPr>
    </p:titleStyle>
    <p:bodyStyle>
      <a:lvl1pPr marL="342900" indent="-342900" algn="l" rtl="0" eaLnBrk="0" fontAlgn="base" hangingPunct="0">
        <a:spcBef>
          <a:spcPct val="20000"/>
        </a:spcBef>
        <a:spcAft>
          <a:spcPct val="0"/>
        </a:spcAft>
        <a:buClrTx/>
        <a:buFont typeface="Arial" pitchFamily="34" charset="0"/>
        <a:buChar char="•"/>
        <a:defRPr sz="1800" kern="1200">
          <a:solidFill>
            <a:schemeClr val="tx1"/>
          </a:solidFill>
          <a:latin typeface="+mn-lt"/>
          <a:ea typeface="Verdana" pitchFamily="34" charset="0"/>
          <a:cs typeface="Verdana" pitchFamily="34" charset="0"/>
        </a:defRPr>
      </a:lvl1pPr>
      <a:lvl2pPr marL="742950" indent="-285750" algn="l" rtl="0" eaLnBrk="0" fontAlgn="base" hangingPunct="0">
        <a:spcBef>
          <a:spcPct val="20000"/>
        </a:spcBef>
        <a:spcAft>
          <a:spcPct val="0"/>
        </a:spcAft>
        <a:buClrTx/>
        <a:buFont typeface="Arial" pitchFamily="34" charset="0"/>
        <a:buChar char="•"/>
        <a:defRPr sz="1800" kern="1200">
          <a:solidFill>
            <a:schemeClr val="tx1"/>
          </a:solidFill>
          <a:latin typeface="+mn-lt"/>
          <a:ea typeface="Verdana" pitchFamily="34" charset="0"/>
          <a:cs typeface="Verdana" pitchFamily="34" charset="0"/>
        </a:defRPr>
      </a:lvl2pPr>
      <a:lvl3pPr marL="1143000" indent="-228600" algn="l" rtl="0" eaLnBrk="0" fontAlgn="base" hangingPunct="0">
        <a:spcBef>
          <a:spcPct val="20000"/>
        </a:spcBef>
        <a:spcAft>
          <a:spcPct val="0"/>
        </a:spcAft>
        <a:buClrTx/>
        <a:buFont typeface="Arial" pitchFamily="34" charset="0"/>
        <a:buChar char="•"/>
        <a:defRPr sz="1800" kern="1200">
          <a:solidFill>
            <a:schemeClr val="tx1"/>
          </a:solidFill>
          <a:latin typeface="+mn-lt"/>
          <a:ea typeface="Verdana" pitchFamily="34" charset="0"/>
          <a:cs typeface="Verdana" pitchFamily="34" charset="0"/>
        </a:defRPr>
      </a:lvl3pPr>
      <a:lvl4pPr marL="1600200" indent="-228600" algn="l" rtl="0" eaLnBrk="0" fontAlgn="base" hangingPunct="0">
        <a:spcBef>
          <a:spcPct val="20000"/>
        </a:spcBef>
        <a:spcAft>
          <a:spcPct val="0"/>
        </a:spcAft>
        <a:buClrTx/>
        <a:buFont typeface="Arial" pitchFamily="34" charset="0"/>
        <a:buChar char="•"/>
        <a:defRPr sz="1800" kern="1200">
          <a:solidFill>
            <a:schemeClr val="tx1"/>
          </a:solidFill>
          <a:latin typeface="+mn-lt"/>
          <a:ea typeface="Verdana" pitchFamily="34" charset="0"/>
          <a:cs typeface="Verdana" pitchFamily="34" charset="0"/>
        </a:defRPr>
      </a:lvl4pPr>
      <a:lvl5pPr marL="2057400" indent="-228600" algn="l" rtl="0" eaLnBrk="0" fontAlgn="base" hangingPunct="0">
        <a:spcBef>
          <a:spcPct val="20000"/>
        </a:spcBef>
        <a:spcAft>
          <a:spcPct val="0"/>
        </a:spcAft>
        <a:buClrTx/>
        <a:buFont typeface="Arial" pitchFamily="34" charset="0"/>
        <a:buChar char="•"/>
        <a:defRPr sz="1800" kern="1200">
          <a:solidFill>
            <a:schemeClr val="tx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0" y="1981200"/>
            <a:ext cx="9144000"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kumimoji="0" lang="en-US" sz="4000" b="0" i="0" u="none" strike="noStrike" kern="1200" cap="none" spc="0" normalizeH="0" baseline="0" noProof="0" dirty="0">
                <a:ln>
                  <a:noFill/>
                </a:ln>
                <a:solidFill>
                  <a:schemeClr val="bg1"/>
                </a:solidFill>
                <a:effectLst/>
                <a:uLnTx/>
                <a:uFillTx/>
                <a:latin typeface="Gill Sans MT" pitchFamily="34" charset="0"/>
                <a:ea typeface="Verdana" pitchFamily="34" charset="0"/>
                <a:cs typeface="Verdana" pitchFamily="34" charset="0"/>
              </a:rPr>
              <a:t>Financial Indicators</a:t>
            </a:r>
          </a:p>
        </p:txBody>
      </p:sp>
      <p:sp>
        <p:nvSpPr>
          <p:cNvPr id="6" name="Title 1"/>
          <p:cNvSpPr txBox="1">
            <a:spLocks/>
          </p:cNvSpPr>
          <p:nvPr/>
        </p:nvSpPr>
        <p:spPr bwMode="auto">
          <a:xfrm>
            <a:off x="0" y="0"/>
            <a:ext cx="9144000" cy="68580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defRPr/>
            </a:pPr>
            <a:endParaRPr lang="en-US" sz="3200" b="1" kern="0" dirty="0">
              <a:solidFill>
                <a:prstClr val="white"/>
              </a:solidFill>
              <a:latin typeface="Avenir Next" charset="0"/>
              <a:ea typeface="Avenir Next" charset="0"/>
              <a:cs typeface="Avenir Next" charset="0"/>
            </a:endParaRPr>
          </a:p>
          <a:p>
            <a:pPr lvl="0" algn="ctr" eaLnBrk="0" fontAlgn="base" hangingPunct="0">
              <a:spcBef>
                <a:spcPct val="0"/>
              </a:spcBef>
              <a:spcAft>
                <a:spcPct val="0"/>
              </a:spcAft>
              <a:defRPr/>
            </a:pPr>
            <a:endParaRPr lang="en-US" sz="3200" b="1" kern="0" dirty="0">
              <a:latin typeface="Avenir Next" charset="0"/>
              <a:ea typeface="Avenir Next" charset="0"/>
              <a:cs typeface="Avenir Next" charset="0"/>
            </a:endParaRPr>
          </a:p>
          <a:p>
            <a:pPr lvl="0" algn="ctr" eaLnBrk="0" fontAlgn="base" hangingPunct="0">
              <a:spcBef>
                <a:spcPct val="0"/>
              </a:spcBef>
              <a:spcAft>
                <a:spcPct val="0"/>
              </a:spcAft>
              <a:defRPr/>
            </a:pPr>
            <a:r>
              <a:rPr lang="en-US" sz="3600" b="1" kern="0" dirty="0">
                <a:latin typeface="Avenir Next" charset="0"/>
                <a:ea typeface="Avenir Next" charset="0"/>
                <a:cs typeface="Avenir Next" charset="0"/>
              </a:rPr>
              <a:t>Population Health</a:t>
            </a:r>
          </a:p>
          <a:p>
            <a:pPr lvl="0" algn="ctr" eaLnBrk="0" fontAlgn="base" hangingPunct="0">
              <a:spcBef>
                <a:spcPct val="0"/>
              </a:spcBef>
              <a:spcAft>
                <a:spcPct val="0"/>
              </a:spcAft>
              <a:defRPr/>
            </a:pPr>
            <a:r>
              <a:rPr lang="en-US" sz="2400" i="1" dirty="0">
                <a:latin typeface="Avenir Next" charset="0"/>
                <a:ea typeface="Avenir Next" charset="0"/>
                <a:cs typeface="Avenir Next" charset="0"/>
              </a:rPr>
              <a:t>Readiness Self-Assessment</a:t>
            </a:r>
          </a:p>
          <a:p>
            <a:pPr lvl="0" algn="ctr" eaLnBrk="0" fontAlgn="base" hangingPunct="0">
              <a:spcBef>
                <a:spcPct val="0"/>
              </a:spcBef>
              <a:spcAft>
                <a:spcPct val="0"/>
              </a:spcAft>
              <a:defRPr/>
            </a:pPr>
            <a:endParaRPr lang="en-US" sz="2400" dirty="0">
              <a:latin typeface="Avenir Next" charset="0"/>
              <a:ea typeface="Avenir Next" charset="0"/>
              <a:cs typeface="Avenir Next" charset="0"/>
            </a:endParaRPr>
          </a:p>
          <a:p>
            <a:pPr lvl="0" algn="ctr" eaLnBrk="0" fontAlgn="base" hangingPunct="0">
              <a:spcBef>
                <a:spcPct val="0"/>
              </a:spcBef>
              <a:spcAft>
                <a:spcPct val="0"/>
              </a:spcAft>
              <a:defRPr/>
            </a:pPr>
            <a:r>
              <a:rPr lang="en-US" sz="2400" dirty="0">
                <a:latin typeface="Avenir Next" charset="0"/>
                <a:ea typeface="Avenir Next" charset="0"/>
                <a:cs typeface="Avenir Next" charset="0"/>
              </a:rPr>
              <a:t>NC Critical Access Hospital Network Regional Meeting</a:t>
            </a:r>
          </a:p>
          <a:p>
            <a:pPr lvl="0" algn="ctr" eaLnBrk="0" fontAlgn="base" hangingPunct="0">
              <a:spcBef>
                <a:spcPct val="0"/>
              </a:spcBef>
              <a:spcAft>
                <a:spcPct val="0"/>
              </a:spcAft>
              <a:defRPr/>
            </a:pPr>
            <a:endParaRPr lang="en-US" dirty="0">
              <a:latin typeface="Avenir Next" charset="0"/>
              <a:ea typeface="Avenir Next" charset="0"/>
              <a:cs typeface="Avenir Next" charset="0"/>
            </a:endParaRPr>
          </a:p>
          <a:p>
            <a:pPr algn="ctr" eaLnBrk="0" fontAlgn="base" hangingPunct="0">
              <a:spcBef>
                <a:spcPct val="0"/>
              </a:spcBef>
              <a:spcAft>
                <a:spcPct val="0"/>
              </a:spcAft>
              <a:defRPr/>
            </a:pPr>
            <a:r>
              <a:rPr lang="en-US" sz="2400" dirty="0">
                <a:latin typeface="Avenir Next" charset="0"/>
                <a:ea typeface="Avenir Next" charset="0"/>
                <a:cs typeface="Avenir Next" charset="0"/>
              </a:rPr>
              <a:t>May 22, 2019</a:t>
            </a:r>
          </a:p>
          <a:p>
            <a:pPr lvl="0" algn="ctr" eaLnBrk="0" fontAlgn="base" hangingPunct="0">
              <a:spcBef>
                <a:spcPct val="0"/>
              </a:spcBef>
              <a:spcAft>
                <a:spcPct val="0"/>
              </a:spcAft>
              <a:defRPr/>
            </a:pPr>
            <a:endParaRPr lang="en-US" sz="2400" dirty="0">
              <a:solidFill>
                <a:prstClr val="white"/>
              </a:solidFill>
              <a:latin typeface="Avenir Next" charset="0"/>
              <a:ea typeface="Avenir Next" charset="0"/>
              <a:cs typeface="Avenir Next" charset="0"/>
            </a:endParaRPr>
          </a:p>
        </p:txBody>
      </p:sp>
      <p:pic>
        <p:nvPicPr>
          <p:cNvPr id="7" name="Picture 1">
            <a:extLst>
              <a:ext uri="{FF2B5EF4-FFF2-40B4-BE49-F238E27FC236}">
                <a16:creationId xmlns:a16="http://schemas.microsoft.com/office/drawing/2014/main" id="{78442654-5ECE-F045-AF11-F5A66BDDFB6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42537" y="389495"/>
            <a:ext cx="1858925" cy="15917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a:extLst>
              <a:ext uri="{FF2B5EF4-FFF2-40B4-BE49-F238E27FC236}">
                <a16:creationId xmlns:a16="http://schemas.microsoft.com/office/drawing/2014/main" id="{6F6FD31B-6D9F-4B42-82FE-362630C95B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1300" y="5675435"/>
            <a:ext cx="3581400" cy="790893"/>
          </a:xfrm>
          <a:prstGeom prst="rect">
            <a:avLst/>
          </a:prstGeom>
        </p:spPr>
      </p:pic>
    </p:spTree>
    <p:extLst>
      <p:ext uri="{BB962C8B-B14F-4D97-AF65-F5344CB8AC3E}">
        <p14:creationId xmlns:p14="http://schemas.microsoft.com/office/powerpoint/2010/main" val="855729268"/>
      </p:ext>
    </p:extLst>
  </p:cSld>
  <p:clrMapOvr>
    <a:masterClrMapping/>
  </p:clrMapOvr>
  <p:transition spd="slow" advClick="0">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7DD2F6E-3AC0-294E-9F7E-E68456D6C95B}"/>
              </a:ext>
            </a:extLst>
          </p:cNvPr>
          <p:cNvSpPr txBox="1"/>
          <p:nvPr/>
        </p:nvSpPr>
        <p:spPr>
          <a:xfrm>
            <a:off x="228600" y="391180"/>
            <a:ext cx="8001000" cy="523220"/>
          </a:xfrm>
          <a:prstGeom prst="rect">
            <a:avLst/>
          </a:prstGeom>
          <a:noFill/>
        </p:spPr>
        <p:txBody>
          <a:bodyPr wrap="square" rtlCol="0">
            <a:spAutoFit/>
          </a:bodyPr>
          <a:lstStyle/>
          <a:p>
            <a:r>
              <a:rPr lang="en-US" sz="2800" b="1" dirty="0">
                <a:solidFill>
                  <a:prstClr val="black"/>
                </a:solidFill>
                <a:latin typeface="Avenir Next" charset="0"/>
                <a:ea typeface="Avenir Next" charset="0"/>
                <a:cs typeface="Avenir Next" charset="0"/>
              </a:rPr>
              <a:t>Group Questions</a:t>
            </a:r>
          </a:p>
        </p:txBody>
      </p:sp>
      <p:sp>
        <p:nvSpPr>
          <p:cNvPr id="6" name="Text Box 4">
            <a:extLst>
              <a:ext uri="{FF2B5EF4-FFF2-40B4-BE49-F238E27FC236}">
                <a16:creationId xmlns:a16="http://schemas.microsoft.com/office/drawing/2014/main" id="{F87F6505-2E5C-0E44-80DE-02125802B24F}"/>
              </a:ext>
            </a:extLst>
          </p:cNvPr>
          <p:cNvSpPr txBox="1">
            <a:spLocks noChangeArrowheads="1"/>
          </p:cNvSpPr>
          <p:nvPr/>
        </p:nvSpPr>
        <p:spPr bwMode="auto">
          <a:xfrm>
            <a:off x="1143000" y="2895600"/>
            <a:ext cx="731520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mj-lt"/>
              <a:buAutoNum type="arabicPeriod"/>
            </a:pPr>
            <a:r>
              <a:rPr lang="en-US" altLang="en-US" dirty="0">
                <a:latin typeface="Avenir Book" charset="0"/>
              </a:rPr>
              <a:t>Are you discussing the transition to Population Based Payment with key stakeholder groups (e.g. Board, Medical Staff, Hospital Associates and Community)</a:t>
            </a:r>
          </a:p>
          <a:p>
            <a:pPr marL="914400" lvl="1" indent="-457200" eaLnBrk="1" hangingPunct="1">
              <a:spcBef>
                <a:spcPct val="50000"/>
              </a:spcBef>
              <a:buFont typeface="+mj-lt"/>
              <a:buAutoNum type="arabicPeriod"/>
            </a:pPr>
            <a:endParaRPr lang="en-US" altLang="en-US" sz="2000" dirty="0">
              <a:latin typeface="Verdana" panose="020B0604030504040204" pitchFamily="34" charset="0"/>
            </a:endParaRPr>
          </a:p>
          <a:p>
            <a:pPr marL="457200" indent="-457200" eaLnBrk="1" hangingPunct="1">
              <a:spcBef>
                <a:spcPct val="50000"/>
              </a:spcBef>
              <a:buFont typeface="+mj-lt"/>
              <a:buAutoNum type="arabicPeriod"/>
            </a:pPr>
            <a:endParaRPr lang="en-US" altLang="en-US" sz="2000" dirty="0">
              <a:latin typeface="Verdana" panose="020B0604030504040204" pitchFamily="34" charset="0"/>
            </a:endParaRPr>
          </a:p>
        </p:txBody>
      </p:sp>
    </p:spTree>
    <p:extLst>
      <p:ext uri="{BB962C8B-B14F-4D97-AF65-F5344CB8AC3E}">
        <p14:creationId xmlns:p14="http://schemas.microsoft.com/office/powerpoint/2010/main" val="5026716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33400" y="371764"/>
            <a:ext cx="6629400" cy="457200"/>
          </a:xfrm>
          <a:prstGeom prst="rect">
            <a:avLst/>
          </a:prstGeom>
        </p:spPr>
        <p:txBody>
          <a:bodyPr/>
          <a:lstStyle/>
          <a:p>
            <a:pPr marR="0" lvl="0" indent="0" eaLnBrk="0" fontAlgn="base" hangingPunct="0">
              <a:lnSpc>
                <a:spcPct val="100000"/>
              </a:lnSpc>
              <a:spcBef>
                <a:spcPct val="0"/>
              </a:spcBef>
              <a:spcAft>
                <a:spcPct val="0"/>
              </a:spcAft>
              <a:buClrTx/>
              <a:buSzTx/>
              <a:buFontTx/>
              <a:buNone/>
              <a:tabLst/>
              <a:defRPr/>
            </a:pPr>
            <a:r>
              <a:rPr lang="en-US" sz="2800" b="1" dirty="0">
                <a:solidFill>
                  <a:sysClr val="windowText" lastClr="000000"/>
                </a:solidFill>
                <a:latin typeface="Avenir Next" panose="020B0503020202020204" pitchFamily="34" charset="0"/>
                <a:ea typeface="Verdana" pitchFamily="34" charset="0"/>
                <a:cs typeface="Verdana" pitchFamily="34" charset="0"/>
              </a:rPr>
              <a:t>Self Evaluation Scale</a:t>
            </a:r>
          </a:p>
        </p:txBody>
      </p:sp>
      <p:sp>
        <p:nvSpPr>
          <p:cNvPr id="8" name="Rectangle 2"/>
          <p:cNvSpPr txBox="1">
            <a:spLocks noChangeArrowheads="1"/>
          </p:cNvSpPr>
          <p:nvPr/>
        </p:nvSpPr>
        <p:spPr>
          <a:xfrm>
            <a:off x="304800" y="1295400"/>
            <a:ext cx="8382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85750" indent="-285750">
              <a:lnSpc>
                <a:spcPct val="90000"/>
              </a:lnSpc>
              <a:spcBef>
                <a:spcPct val="30000"/>
              </a:spcBef>
              <a:tabLst>
                <a:tab pos="914400" algn="l"/>
              </a:tabLst>
            </a:pPr>
            <a:r>
              <a:rPr lang="en-US" b="1" dirty="0"/>
              <a:t>Each category has a 5-point scale</a:t>
            </a:r>
          </a:p>
          <a:p>
            <a:pPr marL="225425" indent="-225425">
              <a:lnSpc>
                <a:spcPct val="90000"/>
              </a:lnSpc>
              <a:spcBef>
                <a:spcPct val="30000"/>
              </a:spcBef>
              <a:buFontTx/>
              <a:buChar char="•"/>
              <a:tabLst>
                <a:tab pos="914400" algn="l"/>
              </a:tabLst>
            </a:pPr>
            <a:endParaRPr lang="en-US" sz="1600" dirty="0">
              <a:latin typeface="+mn-lt"/>
            </a:endParaRPr>
          </a:p>
          <a:p>
            <a:pPr marL="576263" lvl="1" indent="-236538">
              <a:lnSpc>
                <a:spcPct val="90000"/>
              </a:lnSpc>
              <a:spcBef>
                <a:spcPct val="30000"/>
              </a:spcBef>
              <a:buFontTx/>
              <a:buChar char="–"/>
              <a:tabLst>
                <a:tab pos="914400" algn="l"/>
              </a:tabLst>
              <a:defRPr/>
            </a:pPr>
            <a:endParaRPr lang="en-US" sz="1600" dirty="0">
              <a:latin typeface="+mn-lt"/>
            </a:endParaRPr>
          </a:p>
        </p:txBody>
      </p:sp>
      <p:sp>
        <p:nvSpPr>
          <p:cNvPr id="31" name="Oval 30"/>
          <p:cNvSpPr/>
          <p:nvPr/>
        </p:nvSpPr>
        <p:spPr>
          <a:xfrm>
            <a:off x="914400" y="2590800"/>
            <a:ext cx="914400" cy="914400"/>
          </a:xfrm>
          <a:prstGeom prst="ellipse">
            <a:avLst/>
          </a:prstGeom>
          <a:solidFill>
            <a:schemeClr val="bg1"/>
          </a:solidFill>
          <a:ln w="25400" cap="flat" cmpd="sng" algn="ctr">
            <a:solidFill>
              <a:srgbClr val="005797"/>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rgbClr val="005797"/>
                </a:solidFill>
              </a:rPr>
              <a:t>A</a:t>
            </a:r>
          </a:p>
        </p:txBody>
      </p:sp>
      <p:sp>
        <p:nvSpPr>
          <p:cNvPr id="36" name="Rectangle 2"/>
          <p:cNvSpPr txBox="1">
            <a:spLocks noChangeArrowheads="1"/>
          </p:cNvSpPr>
          <p:nvPr/>
        </p:nvSpPr>
        <p:spPr>
          <a:xfrm>
            <a:off x="7010400" y="3657600"/>
            <a:ext cx="1676400" cy="2590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350" indent="-6350" algn="ctr">
              <a:lnSpc>
                <a:spcPct val="90000"/>
              </a:lnSpc>
              <a:spcBef>
                <a:spcPct val="30000"/>
              </a:spcBef>
              <a:tabLst>
                <a:tab pos="914400" algn="l"/>
              </a:tabLst>
            </a:pPr>
            <a:r>
              <a:rPr lang="en-US" sz="1200" b="1" dirty="0"/>
              <a:t>Full Transition</a:t>
            </a:r>
            <a:endParaRPr lang="en-US" sz="1200" dirty="0"/>
          </a:p>
          <a:p>
            <a:pPr marL="6350" indent="-6350" algn="ctr">
              <a:lnSpc>
                <a:spcPct val="90000"/>
              </a:lnSpc>
              <a:spcBef>
                <a:spcPct val="30000"/>
              </a:spcBef>
              <a:tabLst>
                <a:tab pos="914400" algn="l"/>
              </a:tabLst>
            </a:pPr>
            <a:r>
              <a:rPr lang="en-US" sz="1200" dirty="0"/>
              <a:t>Rural delivery systems that are scored as “B” have largely made the full Transition.  For example, a health system that has developed its own insurance products and successfully assumes full-risk contracts and has a fully-integrated delivery system.</a:t>
            </a:r>
            <a:endParaRPr lang="en-US" sz="1600" dirty="0">
              <a:latin typeface="+mn-lt"/>
            </a:endParaRPr>
          </a:p>
        </p:txBody>
      </p:sp>
      <p:sp>
        <p:nvSpPr>
          <p:cNvPr id="55" name="Oval 54"/>
          <p:cNvSpPr/>
          <p:nvPr/>
        </p:nvSpPr>
        <p:spPr>
          <a:xfrm>
            <a:off x="2514600" y="25908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1</a:t>
            </a:r>
          </a:p>
        </p:txBody>
      </p:sp>
      <p:sp>
        <p:nvSpPr>
          <p:cNvPr id="56" name="Oval 55"/>
          <p:cNvSpPr/>
          <p:nvPr/>
        </p:nvSpPr>
        <p:spPr>
          <a:xfrm>
            <a:off x="4191000" y="25908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2</a:t>
            </a:r>
          </a:p>
        </p:txBody>
      </p:sp>
      <p:sp>
        <p:nvSpPr>
          <p:cNvPr id="57" name="Oval 56"/>
          <p:cNvSpPr/>
          <p:nvPr/>
        </p:nvSpPr>
        <p:spPr>
          <a:xfrm>
            <a:off x="5791200" y="25908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3</a:t>
            </a:r>
          </a:p>
        </p:txBody>
      </p:sp>
      <p:sp>
        <p:nvSpPr>
          <p:cNvPr id="58" name="Oval 57"/>
          <p:cNvSpPr/>
          <p:nvPr/>
        </p:nvSpPr>
        <p:spPr>
          <a:xfrm>
            <a:off x="7391400" y="2590800"/>
            <a:ext cx="914400" cy="914400"/>
          </a:xfrm>
          <a:prstGeom prst="ellipse">
            <a:avLst/>
          </a:prstGeom>
          <a:solidFill>
            <a:schemeClr val="bg1"/>
          </a:solidFill>
          <a:ln w="25400" cap="flat" cmpd="sng" algn="ctr">
            <a:solidFill>
              <a:srgbClr val="DE602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rgbClr val="DE6021"/>
                </a:solidFill>
              </a:rPr>
              <a:t>B</a:t>
            </a:r>
          </a:p>
        </p:txBody>
      </p:sp>
      <p:sp>
        <p:nvSpPr>
          <p:cNvPr id="59" name="Rectangle 2"/>
          <p:cNvSpPr txBox="1">
            <a:spLocks noChangeArrowheads="1"/>
          </p:cNvSpPr>
          <p:nvPr/>
        </p:nvSpPr>
        <p:spPr>
          <a:xfrm>
            <a:off x="533400" y="3657600"/>
            <a:ext cx="1676400" cy="2590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350" indent="-6350" algn="ctr">
              <a:lnSpc>
                <a:spcPct val="90000"/>
              </a:lnSpc>
              <a:spcBef>
                <a:spcPct val="30000"/>
              </a:spcBef>
              <a:tabLst>
                <a:tab pos="914400" algn="l"/>
              </a:tabLst>
            </a:pPr>
            <a:r>
              <a:rPr lang="en-US" sz="1200" b="1" dirty="0"/>
              <a:t>No Transition</a:t>
            </a:r>
            <a:endParaRPr lang="en-US" sz="1200" dirty="0"/>
          </a:p>
          <a:p>
            <a:pPr marL="6350" indent="-6350" algn="ctr">
              <a:lnSpc>
                <a:spcPct val="90000"/>
              </a:lnSpc>
              <a:spcBef>
                <a:spcPct val="30000"/>
              </a:spcBef>
              <a:tabLst>
                <a:tab pos="914400" algn="l"/>
              </a:tabLst>
            </a:pPr>
            <a:r>
              <a:rPr lang="en-US" sz="1200" dirty="0"/>
              <a:t>Rural delivery systems that are scored as “A” have made no transition progress.  For example, a health system that has no risk-based contracts and does not participate in quality and patient satisfaction public reporting.</a:t>
            </a:r>
            <a:endParaRPr lang="en-US" sz="1600" dirty="0">
              <a:latin typeface="+mn-lt"/>
            </a:endParaRPr>
          </a:p>
        </p:txBody>
      </p:sp>
      <p:sp>
        <p:nvSpPr>
          <p:cNvPr id="60" name="Rectangle 2"/>
          <p:cNvSpPr txBox="1">
            <a:spLocks noChangeArrowheads="1"/>
          </p:cNvSpPr>
          <p:nvPr/>
        </p:nvSpPr>
        <p:spPr>
          <a:xfrm>
            <a:off x="2133600" y="3657600"/>
            <a:ext cx="1676400" cy="2590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350" indent="-6350" algn="ctr">
              <a:lnSpc>
                <a:spcPct val="90000"/>
              </a:lnSpc>
              <a:spcBef>
                <a:spcPct val="30000"/>
              </a:spcBef>
              <a:tabLst>
                <a:tab pos="914400" algn="l"/>
              </a:tabLst>
            </a:pPr>
            <a:r>
              <a:rPr lang="en-US" sz="1200" b="1" dirty="0"/>
              <a:t>Initial Steps</a:t>
            </a:r>
            <a:endParaRPr lang="en-US" sz="1200" dirty="0"/>
          </a:p>
          <a:p>
            <a:pPr marL="6350" indent="-6350" algn="ctr">
              <a:lnSpc>
                <a:spcPct val="90000"/>
              </a:lnSpc>
              <a:spcBef>
                <a:spcPct val="30000"/>
              </a:spcBef>
              <a:tabLst>
                <a:tab pos="914400" algn="l"/>
              </a:tabLst>
            </a:pPr>
            <a:r>
              <a:rPr lang="en-US" sz="1200" dirty="0"/>
              <a:t>Rural delivery systems that are scored as “1” have made some incremental Transition steps in targeted areas.  For example, a health system that has invested in information technology and has its medical staff using CPOE.</a:t>
            </a:r>
            <a:endParaRPr lang="en-US" sz="1600" dirty="0">
              <a:latin typeface="+mn-lt"/>
            </a:endParaRPr>
          </a:p>
        </p:txBody>
      </p:sp>
      <p:sp>
        <p:nvSpPr>
          <p:cNvPr id="61" name="Rectangle 2"/>
          <p:cNvSpPr txBox="1">
            <a:spLocks noChangeArrowheads="1"/>
          </p:cNvSpPr>
          <p:nvPr/>
        </p:nvSpPr>
        <p:spPr>
          <a:xfrm>
            <a:off x="3733800" y="3657600"/>
            <a:ext cx="1676400" cy="2590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350" indent="-6350" algn="ctr">
              <a:lnSpc>
                <a:spcPct val="90000"/>
              </a:lnSpc>
              <a:spcBef>
                <a:spcPct val="30000"/>
              </a:spcBef>
              <a:tabLst>
                <a:tab pos="914400" algn="l"/>
              </a:tabLst>
            </a:pPr>
            <a:r>
              <a:rPr lang="en-US" sz="1200" b="1" dirty="0"/>
              <a:t>Mid Range</a:t>
            </a:r>
            <a:endParaRPr lang="en-US" sz="1200" dirty="0"/>
          </a:p>
          <a:p>
            <a:pPr marL="6350" indent="-6350" algn="ctr">
              <a:lnSpc>
                <a:spcPct val="90000"/>
              </a:lnSpc>
              <a:spcBef>
                <a:spcPct val="30000"/>
              </a:spcBef>
              <a:tabLst>
                <a:tab pos="914400" algn="l"/>
              </a:tabLst>
            </a:pPr>
            <a:r>
              <a:rPr lang="en-US" sz="1200" dirty="0"/>
              <a:t>Rural delivery systems that are scored as “2” have made several Transitional steps and have plans for taking more steps.  For example, a health system  that has implemented Patent Centered Medical Homes and that have hired dedicated care managers.</a:t>
            </a:r>
            <a:endParaRPr lang="en-US" sz="1600" dirty="0">
              <a:latin typeface="+mn-lt"/>
            </a:endParaRPr>
          </a:p>
        </p:txBody>
      </p:sp>
      <p:sp>
        <p:nvSpPr>
          <p:cNvPr id="62" name="Rectangle 2"/>
          <p:cNvSpPr txBox="1">
            <a:spLocks noChangeArrowheads="1"/>
          </p:cNvSpPr>
          <p:nvPr/>
        </p:nvSpPr>
        <p:spPr>
          <a:xfrm>
            <a:off x="5410200" y="3657600"/>
            <a:ext cx="1676400" cy="2590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350" indent="-6350" algn="ctr">
              <a:lnSpc>
                <a:spcPct val="90000"/>
              </a:lnSpc>
              <a:spcBef>
                <a:spcPct val="30000"/>
              </a:spcBef>
              <a:tabLst>
                <a:tab pos="914400" algn="l"/>
              </a:tabLst>
            </a:pPr>
            <a:r>
              <a:rPr lang="en-US" sz="1200" b="1" dirty="0"/>
              <a:t>Major Progress</a:t>
            </a:r>
            <a:endParaRPr lang="en-US" sz="1200" dirty="0"/>
          </a:p>
          <a:p>
            <a:pPr marL="6350" indent="-6350" algn="ctr">
              <a:lnSpc>
                <a:spcPct val="90000"/>
              </a:lnSpc>
              <a:spcBef>
                <a:spcPct val="30000"/>
              </a:spcBef>
              <a:tabLst>
                <a:tab pos="914400" algn="l"/>
              </a:tabLst>
            </a:pPr>
            <a:r>
              <a:rPr lang="en-US" sz="1200" dirty="0"/>
              <a:t>Rural delivery systems that are scored as “3” have made significant Transition progress.  For example, a health system  that has assumed risk-based contracts for private payers and has advanced informatics capabilities for monitoring cost and quality performance.</a:t>
            </a:r>
            <a:endParaRPr lang="en-US" sz="1600" dirty="0">
              <a:latin typeface="+mn-lt"/>
            </a:endParaRPr>
          </a:p>
        </p:txBody>
      </p:sp>
      <p:grpSp>
        <p:nvGrpSpPr>
          <p:cNvPr id="2" name="Group 1"/>
          <p:cNvGrpSpPr/>
          <p:nvPr/>
        </p:nvGrpSpPr>
        <p:grpSpPr>
          <a:xfrm>
            <a:off x="1370806" y="3505994"/>
            <a:ext cx="6478588" cy="151606"/>
            <a:chOff x="1370806" y="3505994"/>
            <a:chExt cx="6478588" cy="571500"/>
          </a:xfrm>
        </p:grpSpPr>
        <p:cxnSp>
          <p:nvCxnSpPr>
            <p:cNvPr id="64" name="Straight Connector 63"/>
            <p:cNvCxnSpPr>
              <a:stCxn id="31" idx="4"/>
            </p:cNvCxnSpPr>
            <p:nvPr/>
          </p:nvCxnSpPr>
          <p:spPr>
            <a:xfrm rot="5400000">
              <a:off x="1085850" y="3790950"/>
              <a:ext cx="571500" cy="1588"/>
            </a:xfrm>
            <a:prstGeom prst="line">
              <a:avLst/>
            </a:prstGeom>
            <a:ln>
              <a:solidFill>
                <a:srgbClr val="005797"/>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a:stCxn id="58" idx="4"/>
            </p:cNvCxnSpPr>
            <p:nvPr/>
          </p:nvCxnSpPr>
          <p:spPr>
            <a:xfrm rot="5400000">
              <a:off x="7562850" y="3790950"/>
              <a:ext cx="571500" cy="1588"/>
            </a:xfrm>
            <a:prstGeom prst="line">
              <a:avLst/>
            </a:prstGeom>
            <a:ln>
              <a:solidFill>
                <a:srgbClr val="DE602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a:stCxn id="57" idx="4"/>
            </p:cNvCxnSpPr>
            <p:nvPr/>
          </p:nvCxnSpPr>
          <p:spPr>
            <a:xfrm rot="5400000">
              <a:off x="5962650" y="3790950"/>
              <a:ext cx="571500" cy="1588"/>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a:stCxn id="56" idx="4"/>
            </p:cNvCxnSpPr>
            <p:nvPr/>
          </p:nvCxnSpPr>
          <p:spPr>
            <a:xfrm rot="5400000">
              <a:off x="4362450" y="3790950"/>
              <a:ext cx="571500" cy="1588"/>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a:stCxn id="55" idx="4"/>
            </p:cNvCxnSpPr>
            <p:nvPr/>
          </p:nvCxnSpPr>
          <p:spPr>
            <a:xfrm rot="5400000">
              <a:off x="2686050" y="3790950"/>
              <a:ext cx="571500" cy="1588"/>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sp>
        <p:nvSpPr>
          <p:cNvPr id="21" name="Oval 20"/>
          <p:cNvSpPr/>
          <p:nvPr/>
        </p:nvSpPr>
        <p:spPr>
          <a:xfrm>
            <a:off x="914400" y="1752600"/>
            <a:ext cx="914400" cy="914400"/>
          </a:xfrm>
          <a:prstGeom prst="ellipse">
            <a:avLst/>
          </a:prstGeom>
          <a:noFill/>
          <a:ln w="254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2800" dirty="0">
                <a:solidFill>
                  <a:schemeClr val="tx1"/>
                </a:solidFill>
              </a:rPr>
              <a:t>0</a:t>
            </a:r>
          </a:p>
        </p:txBody>
      </p:sp>
      <p:sp>
        <p:nvSpPr>
          <p:cNvPr id="22" name="Oval 21"/>
          <p:cNvSpPr/>
          <p:nvPr/>
        </p:nvSpPr>
        <p:spPr>
          <a:xfrm>
            <a:off x="2514600" y="1752600"/>
            <a:ext cx="914400" cy="914400"/>
          </a:xfrm>
          <a:prstGeom prst="ellipse">
            <a:avLst/>
          </a:prstGeom>
          <a:noFill/>
          <a:ln w="254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2800" dirty="0">
                <a:solidFill>
                  <a:schemeClr val="tx1"/>
                </a:solidFill>
              </a:rPr>
              <a:t>1</a:t>
            </a:r>
          </a:p>
        </p:txBody>
      </p:sp>
      <p:sp>
        <p:nvSpPr>
          <p:cNvPr id="23" name="Oval 22"/>
          <p:cNvSpPr/>
          <p:nvPr/>
        </p:nvSpPr>
        <p:spPr>
          <a:xfrm>
            <a:off x="4191000" y="1752600"/>
            <a:ext cx="914400" cy="914400"/>
          </a:xfrm>
          <a:prstGeom prst="ellipse">
            <a:avLst/>
          </a:prstGeom>
          <a:noFill/>
          <a:ln w="254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2800" dirty="0">
                <a:solidFill>
                  <a:schemeClr val="tx1"/>
                </a:solidFill>
              </a:rPr>
              <a:t>2</a:t>
            </a:r>
          </a:p>
        </p:txBody>
      </p:sp>
      <p:sp>
        <p:nvSpPr>
          <p:cNvPr id="24" name="Oval 23"/>
          <p:cNvSpPr/>
          <p:nvPr/>
        </p:nvSpPr>
        <p:spPr>
          <a:xfrm>
            <a:off x="5791200" y="1752600"/>
            <a:ext cx="914400" cy="914400"/>
          </a:xfrm>
          <a:prstGeom prst="ellipse">
            <a:avLst/>
          </a:prstGeom>
          <a:noFill/>
          <a:ln w="254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2800" dirty="0">
                <a:solidFill>
                  <a:schemeClr val="tx1"/>
                </a:solidFill>
              </a:rPr>
              <a:t>3</a:t>
            </a:r>
          </a:p>
        </p:txBody>
      </p:sp>
      <p:sp>
        <p:nvSpPr>
          <p:cNvPr id="25" name="Oval 24"/>
          <p:cNvSpPr/>
          <p:nvPr/>
        </p:nvSpPr>
        <p:spPr>
          <a:xfrm>
            <a:off x="7391400" y="1752600"/>
            <a:ext cx="914400" cy="914400"/>
          </a:xfrm>
          <a:prstGeom prst="ellipse">
            <a:avLst/>
          </a:prstGeom>
          <a:noFill/>
          <a:ln w="254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2800" dirty="0">
                <a:solidFill>
                  <a:schemeClr val="tx1"/>
                </a:solidFill>
              </a:rPr>
              <a:t>4</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xmlns:mv="urn:schemas-microsoft-com:mac:vml">
      <p:transition spd="med"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33400" y="371764"/>
            <a:ext cx="6629400" cy="457200"/>
          </a:xfrm>
          <a:prstGeom prst="rect">
            <a:avLst/>
          </a:prstGeom>
        </p:spPr>
        <p:txBody>
          <a:bodyPr/>
          <a:lstStyle/>
          <a:p>
            <a:pPr eaLnBrk="0" fontAlgn="base" hangingPunct="0">
              <a:spcBef>
                <a:spcPct val="0"/>
              </a:spcBef>
              <a:spcAft>
                <a:spcPct val="0"/>
              </a:spcAft>
              <a:defRPr/>
            </a:pPr>
            <a:r>
              <a:rPr lang="en-US" sz="2800" b="1" dirty="0">
                <a:solidFill>
                  <a:sysClr val="windowText" lastClr="000000"/>
                </a:solidFill>
                <a:latin typeface="Avenir Next" panose="020B0503020202020204" pitchFamily="34" charset="0"/>
                <a:ea typeface="Verdana" pitchFamily="34" charset="0"/>
                <a:cs typeface="Verdana" pitchFamily="34" charset="0"/>
              </a:rPr>
              <a:t>Hospital Identifier Key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3891" y="1032733"/>
            <a:ext cx="5171177" cy="5674659"/>
          </a:xfrm>
          <a:prstGeom prst="rect">
            <a:avLst/>
          </a:prstGeom>
        </p:spPr>
      </p:pic>
    </p:spTree>
    <p:extLst>
      <p:ext uri="{BB962C8B-B14F-4D97-AF65-F5344CB8AC3E}">
        <p14:creationId xmlns:p14="http://schemas.microsoft.com/office/powerpoint/2010/main" val="147284918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mv="urn:schemas-microsoft-com:mac:vml" xmlns="">
      <p:transition spd="med"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33400" y="371764"/>
            <a:ext cx="6629400" cy="457200"/>
          </a:xfrm>
          <a:prstGeom prst="rect">
            <a:avLst/>
          </a:prstGeom>
        </p:spPr>
        <p:txBody>
          <a:bodyPr/>
          <a:lstStyle/>
          <a:p>
            <a:pPr marR="0" lvl="0" indent="0" eaLnBrk="0" fontAlgn="base" hangingPunct="0">
              <a:lnSpc>
                <a:spcPct val="100000"/>
              </a:lnSpc>
              <a:spcBef>
                <a:spcPct val="0"/>
              </a:spcBef>
              <a:spcAft>
                <a:spcPct val="0"/>
              </a:spcAft>
              <a:buClrTx/>
              <a:buSzTx/>
              <a:buFontTx/>
              <a:buNone/>
              <a:tabLst/>
              <a:defRPr/>
            </a:pPr>
            <a:r>
              <a:rPr lang="en-US" sz="2800" b="1" dirty="0">
                <a:solidFill>
                  <a:sysClr val="windowText" lastClr="000000"/>
                </a:solidFill>
                <a:latin typeface="Avenir Next" panose="020B0503020202020204" pitchFamily="34" charset="0"/>
                <a:ea typeface="Verdana" pitchFamily="34" charset="0"/>
                <a:cs typeface="Verdana" pitchFamily="34" charset="0"/>
              </a:rPr>
              <a:t>2017 Results Summary by Cluster</a:t>
            </a:r>
          </a:p>
        </p:txBody>
      </p:sp>
      <p:pic>
        <p:nvPicPr>
          <p:cNvPr id="4" name="Picture 3"/>
          <p:cNvPicPr>
            <a:picLocks noChangeAspect="1"/>
          </p:cNvPicPr>
          <p:nvPr/>
        </p:nvPicPr>
        <p:blipFill rotWithShape="1">
          <a:blip r:embed="rId3"/>
          <a:srcRect t="2903"/>
          <a:stretch/>
        </p:blipFill>
        <p:spPr>
          <a:xfrm>
            <a:off x="152400" y="1219200"/>
            <a:ext cx="8869680" cy="4877405"/>
          </a:xfrm>
          <a:prstGeom prst="rect">
            <a:avLst/>
          </a:prstGeom>
        </p:spPr>
      </p:pic>
      <p:pic>
        <p:nvPicPr>
          <p:cNvPr id="10" name="Picture 9"/>
          <p:cNvPicPr>
            <a:picLocks noChangeAspect="1"/>
          </p:cNvPicPr>
          <p:nvPr/>
        </p:nvPicPr>
        <p:blipFill>
          <a:blip r:embed="rId4"/>
          <a:stretch>
            <a:fillRect/>
          </a:stretch>
        </p:blipFill>
        <p:spPr>
          <a:xfrm>
            <a:off x="6090621" y="6175786"/>
            <a:ext cx="2409825" cy="619125"/>
          </a:xfrm>
          <a:prstGeom prst="rect">
            <a:avLst/>
          </a:prstGeom>
        </p:spPr>
      </p:pic>
      <p:sp>
        <p:nvSpPr>
          <p:cNvPr id="5" name="Rectangle 4"/>
          <p:cNvSpPr/>
          <p:nvPr/>
        </p:nvSpPr>
        <p:spPr>
          <a:xfrm>
            <a:off x="5915772" y="1314271"/>
            <a:ext cx="460313" cy="4801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438149" y="1079956"/>
            <a:ext cx="685800" cy="215444"/>
          </a:xfrm>
          <a:prstGeom prst="rect">
            <a:avLst/>
          </a:prstGeom>
          <a:noFill/>
        </p:spPr>
        <p:txBody>
          <a:bodyPr wrap="square" rtlCol="0">
            <a:spAutoFit/>
          </a:bodyPr>
          <a:lstStyle/>
          <a:p>
            <a:r>
              <a:rPr lang="en-US" sz="800" dirty="0"/>
              <a:t>Alleghany</a:t>
            </a:r>
          </a:p>
        </p:txBody>
      </p:sp>
      <p:sp>
        <p:nvSpPr>
          <p:cNvPr id="14" name="TextBox 13"/>
          <p:cNvSpPr txBox="1"/>
          <p:nvPr/>
        </p:nvSpPr>
        <p:spPr>
          <a:xfrm>
            <a:off x="1981200" y="1077251"/>
            <a:ext cx="685800" cy="215444"/>
          </a:xfrm>
          <a:prstGeom prst="rect">
            <a:avLst/>
          </a:prstGeom>
          <a:noFill/>
        </p:spPr>
        <p:txBody>
          <a:bodyPr wrap="square" rtlCol="0">
            <a:spAutoFit/>
          </a:bodyPr>
          <a:lstStyle/>
          <a:p>
            <a:r>
              <a:rPr lang="en-US" sz="800"/>
              <a:t>Angel</a:t>
            </a:r>
          </a:p>
        </p:txBody>
      </p:sp>
      <p:sp>
        <p:nvSpPr>
          <p:cNvPr id="15" name="TextBox 14"/>
          <p:cNvSpPr txBox="1"/>
          <p:nvPr/>
        </p:nvSpPr>
        <p:spPr>
          <a:xfrm>
            <a:off x="2368656" y="1071841"/>
            <a:ext cx="685800" cy="215444"/>
          </a:xfrm>
          <a:prstGeom prst="rect">
            <a:avLst/>
          </a:prstGeom>
          <a:noFill/>
        </p:spPr>
        <p:txBody>
          <a:bodyPr wrap="square" rtlCol="0">
            <a:spAutoFit/>
          </a:bodyPr>
          <a:lstStyle/>
          <a:p>
            <a:r>
              <a:rPr lang="en-US" sz="800" dirty="0"/>
              <a:t>Ashe</a:t>
            </a:r>
          </a:p>
        </p:txBody>
      </p:sp>
      <p:sp>
        <p:nvSpPr>
          <p:cNvPr id="16" name="TextBox 15"/>
          <p:cNvSpPr txBox="1"/>
          <p:nvPr/>
        </p:nvSpPr>
        <p:spPr>
          <a:xfrm>
            <a:off x="2765855" y="1077251"/>
            <a:ext cx="685800" cy="215444"/>
          </a:xfrm>
          <a:prstGeom prst="rect">
            <a:avLst/>
          </a:prstGeom>
          <a:noFill/>
        </p:spPr>
        <p:txBody>
          <a:bodyPr wrap="square" rtlCol="0">
            <a:spAutoFit/>
          </a:bodyPr>
          <a:lstStyle/>
          <a:p>
            <a:r>
              <a:rPr lang="en-US" sz="800" dirty="0"/>
              <a:t>Bladen</a:t>
            </a:r>
          </a:p>
        </p:txBody>
      </p:sp>
      <p:sp>
        <p:nvSpPr>
          <p:cNvPr id="17" name="TextBox 16"/>
          <p:cNvSpPr txBox="1"/>
          <p:nvPr/>
        </p:nvSpPr>
        <p:spPr>
          <a:xfrm>
            <a:off x="3173628" y="1077252"/>
            <a:ext cx="685800" cy="215444"/>
          </a:xfrm>
          <a:prstGeom prst="rect">
            <a:avLst/>
          </a:prstGeom>
          <a:noFill/>
        </p:spPr>
        <p:txBody>
          <a:bodyPr wrap="square" rtlCol="0">
            <a:spAutoFit/>
          </a:bodyPr>
          <a:lstStyle/>
          <a:p>
            <a:r>
              <a:rPr lang="en-US" sz="800" dirty="0"/>
              <a:t>Blue Ridge</a:t>
            </a:r>
          </a:p>
        </p:txBody>
      </p:sp>
      <p:sp>
        <p:nvSpPr>
          <p:cNvPr id="18" name="TextBox 17"/>
          <p:cNvSpPr txBox="1"/>
          <p:nvPr/>
        </p:nvSpPr>
        <p:spPr>
          <a:xfrm>
            <a:off x="3684374" y="1075837"/>
            <a:ext cx="685800" cy="215444"/>
          </a:xfrm>
          <a:prstGeom prst="rect">
            <a:avLst/>
          </a:prstGeom>
          <a:noFill/>
        </p:spPr>
        <p:txBody>
          <a:bodyPr wrap="square" rtlCol="0">
            <a:spAutoFit/>
          </a:bodyPr>
          <a:lstStyle/>
          <a:p>
            <a:r>
              <a:rPr lang="en-US" sz="800" dirty="0"/>
              <a:t>Cannon</a:t>
            </a:r>
          </a:p>
        </p:txBody>
      </p:sp>
      <p:sp>
        <p:nvSpPr>
          <p:cNvPr id="19" name="TextBox 18"/>
          <p:cNvSpPr txBox="1"/>
          <p:nvPr/>
        </p:nvSpPr>
        <p:spPr>
          <a:xfrm>
            <a:off x="4088028" y="1075837"/>
            <a:ext cx="685800" cy="215444"/>
          </a:xfrm>
          <a:prstGeom prst="rect">
            <a:avLst/>
          </a:prstGeom>
          <a:noFill/>
        </p:spPr>
        <p:txBody>
          <a:bodyPr wrap="square" rtlCol="0">
            <a:spAutoFit/>
          </a:bodyPr>
          <a:lstStyle/>
          <a:p>
            <a:r>
              <a:rPr lang="en-US" sz="800" dirty="0"/>
              <a:t>Chatham</a:t>
            </a:r>
          </a:p>
        </p:txBody>
      </p:sp>
      <p:sp>
        <p:nvSpPr>
          <p:cNvPr id="20" name="TextBox 19"/>
          <p:cNvSpPr txBox="1"/>
          <p:nvPr/>
        </p:nvSpPr>
        <p:spPr>
          <a:xfrm>
            <a:off x="4483239" y="954141"/>
            <a:ext cx="685800" cy="338554"/>
          </a:xfrm>
          <a:prstGeom prst="rect">
            <a:avLst/>
          </a:prstGeom>
          <a:noFill/>
        </p:spPr>
        <p:txBody>
          <a:bodyPr wrap="square" rtlCol="0">
            <a:spAutoFit/>
          </a:bodyPr>
          <a:lstStyle/>
          <a:p>
            <a:pPr algn="ctr"/>
            <a:r>
              <a:rPr lang="en-US" sz="800" dirty="0" err="1"/>
              <a:t>Vidant</a:t>
            </a:r>
            <a:r>
              <a:rPr lang="en-US" sz="800" dirty="0"/>
              <a:t> Chowan</a:t>
            </a:r>
          </a:p>
        </p:txBody>
      </p:sp>
      <p:sp>
        <p:nvSpPr>
          <p:cNvPr id="21" name="TextBox 20"/>
          <p:cNvSpPr txBox="1"/>
          <p:nvPr/>
        </p:nvSpPr>
        <p:spPr>
          <a:xfrm>
            <a:off x="4920049" y="953683"/>
            <a:ext cx="685800" cy="338554"/>
          </a:xfrm>
          <a:prstGeom prst="rect">
            <a:avLst/>
          </a:prstGeom>
          <a:noFill/>
        </p:spPr>
        <p:txBody>
          <a:bodyPr wrap="square" rtlCol="0">
            <a:spAutoFit/>
          </a:bodyPr>
          <a:lstStyle/>
          <a:p>
            <a:pPr algn="ctr"/>
            <a:r>
              <a:rPr lang="en-US" sz="800"/>
              <a:t>Highlands-Cashiers</a:t>
            </a:r>
            <a:endParaRPr lang="en-US" sz="800" dirty="0"/>
          </a:p>
        </p:txBody>
      </p:sp>
      <p:sp>
        <p:nvSpPr>
          <p:cNvPr id="22" name="TextBox 21"/>
          <p:cNvSpPr txBox="1"/>
          <p:nvPr/>
        </p:nvSpPr>
        <p:spPr>
          <a:xfrm>
            <a:off x="5430795" y="1069013"/>
            <a:ext cx="685800" cy="215444"/>
          </a:xfrm>
          <a:prstGeom prst="rect">
            <a:avLst/>
          </a:prstGeom>
          <a:noFill/>
        </p:spPr>
        <p:txBody>
          <a:bodyPr wrap="square" rtlCol="0">
            <a:spAutoFit/>
          </a:bodyPr>
          <a:lstStyle/>
          <a:p>
            <a:r>
              <a:rPr lang="en-US" sz="800" dirty="0" err="1"/>
              <a:t>Dosher</a:t>
            </a:r>
            <a:endParaRPr lang="en-US" sz="800" dirty="0"/>
          </a:p>
        </p:txBody>
      </p:sp>
      <p:sp>
        <p:nvSpPr>
          <p:cNvPr id="23" name="TextBox 22"/>
          <p:cNvSpPr txBox="1"/>
          <p:nvPr/>
        </p:nvSpPr>
        <p:spPr>
          <a:xfrm>
            <a:off x="6116595" y="945446"/>
            <a:ext cx="840259" cy="338554"/>
          </a:xfrm>
          <a:prstGeom prst="rect">
            <a:avLst/>
          </a:prstGeom>
          <a:noFill/>
        </p:spPr>
        <p:txBody>
          <a:bodyPr wrap="square" rtlCol="0">
            <a:spAutoFit/>
          </a:bodyPr>
          <a:lstStyle/>
          <a:p>
            <a:pPr algn="ctr"/>
            <a:r>
              <a:rPr lang="en-US" sz="800" dirty="0"/>
              <a:t>FH Montgomery</a:t>
            </a:r>
          </a:p>
        </p:txBody>
      </p:sp>
      <p:sp>
        <p:nvSpPr>
          <p:cNvPr id="24" name="TextBox 23"/>
          <p:cNvSpPr txBox="1"/>
          <p:nvPr/>
        </p:nvSpPr>
        <p:spPr>
          <a:xfrm>
            <a:off x="6781800" y="1060777"/>
            <a:ext cx="685800" cy="215444"/>
          </a:xfrm>
          <a:prstGeom prst="rect">
            <a:avLst/>
          </a:prstGeom>
          <a:noFill/>
        </p:spPr>
        <p:txBody>
          <a:bodyPr wrap="square" rtlCol="0">
            <a:spAutoFit/>
          </a:bodyPr>
          <a:lstStyle/>
          <a:p>
            <a:r>
              <a:rPr lang="en-US" sz="800" dirty="0"/>
              <a:t>Murphy</a:t>
            </a:r>
          </a:p>
        </p:txBody>
      </p:sp>
      <p:sp>
        <p:nvSpPr>
          <p:cNvPr id="25" name="TextBox 24"/>
          <p:cNvSpPr txBox="1"/>
          <p:nvPr/>
        </p:nvSpPr>
        <p:spPr>
          <a:xfrm>
            <a:off x="7218098" y="1060777"/>
            <a:ext cx="685800" cy="215444"/>
          </a:xfrm>
          <a:prstGeom prst="rect">
            <a:avLst/>
          </a:prstGeom>
          <a:noFill/>
        </p:spPr>
        <p:txBody>
          <a:bodyPr wrap="square" rtlCol="0">
            <a:spAutoFit/>
          </a:bodyPr>
          <a:lstStyle/>
          <a:p>
            <a:r>
              <a:rPr lang="en-US" sz="800" dirty="0"/>
              <a:t>Pender</a:t>
            </a:r>
          </a:p>
        </p:txBody>
      </p:sp>
      <p:sp>
        <p:nvSpPr>
          <p:cNvPr id="26" name="TextBox 25"/>
          <p:cNvSpPr txBox="1"/>
          <p:nvPr/>
        </p:nvSpPr>
        <p:spPr>
          <a:xfrm>
            <a:off x="7597346" y="1067600"/>
            <a:ext cx="685800" cy="215444"/>
          </a:xfrm>
          <a:prstGeom prst="rect">
            <a:avLst/>
          </a:prstGeom>
          <a:noFill/>
        </p:spPr>
        <p:txBody>
          <a:bodyPr wrap="square" rtlCol="0">
            <a:spAutoFit/>
          </a:bodyPr>
          <a:lstStyle/>
          <a:p>
            <a:r>
              <a:rPr lang="en-US" sz="800" dirty="0"/>
              <a:t>St. Luke’s</a:t>
            </a:r>
          </a:p>
        </p:txBody>
      </p:sp>
      <p:sp>
        <p:nvSpPr>
          <p:cNvPr id="27" name="TextBox 26"/>
          <p:cNvSpPr txBox="1"/>
          <p:nvPr/>
        </p:nvSpPr>
        <p:spPr>
          <a:xfrm>
            <a:off x="8074628" y="1061575"/>
            <a:ext cx="685800" cy="215444"/>
          </a:xfrm>
          <a:prstGeom prst="rect">
            <a:avLst/>
          </a:prstGeom>
          <a:noFill/>
        </p:spPr>
        <p:txBody>
          <a:bodyPr wrap="square" rtlCol="0">
            <a:spAutoFit/>
          </a:bodyPr>
          <a:lstStyle/>
          <a:p>
            <a:r>
              <a:rPr lang="en-US" sz="800" dirty="0"/>
              <a:t>Swain</a:t>
            </a:r>
          </a:p>
        </p:txBody>
      </p:sp>
      <p:sp>
        <p:nvSpPr>
          <p:cNvPr id="28" name="TextBox 27"/>
          <p:cNvSpPr txBox="1"/>
          <p:nvPr/>
        </p:nvSpPr>
        <p:spPr>
          <a:xfrm>
            <a:off x="8412892" y="1055368"/>
            <a:ext cx="726990" cy="215444"/>
          </a:xfrm>
          <a:prstGeom prst="rect">
            <a:avLst/>
          </a:prstGeom>
          <a:noFill/>
        </p:spPr>
        <p:txBody>
          <a:bodyPr wrap="square" rtlCol="0">
            <a:spAutoFit/>
          </a:bodyPr>
          <a:lstStyle/>
          <a:p>
            <a:r>
              <a:rPr lang="en-US" sz="800"/>
              <a:t>Transylvania</a:t>
            </a:r>
          </a:p>
        </p:txBody>
      </p:sp>
      <p:sp>
        <p:nvSpPr>
          <p:cNvPr id="2" name="Rectangle 1">
            <a:extLst>
              <a:ext uri="{FF2B5EF4-FFF2-40B4-BE49-F238E27FC236}">
                <a16:creationId xmlns:a16="http://schemas.microsoft.com/office/drawing/2014/main" id="{9C3AE793-9B3E-FA45-9819-B6347A7074A1}"/>
              </a:ext>
            </a:extLst>
          </p:cNvPr>
          <p:cNvSpPr/>
          <p:nvPr/>
        </p:nvSpPr>
        <p:spPr>
          <a:xfrm>
            <a:off x="1066800" y="1270812"/>
            <a:ext cx="457200" cy="4904974"/>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639577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mv="urn:schemas-microsoft-com:mac:vml" xmlns="">
      <p:transition spd="med"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33400" y="371764"/>
            <a:ext cx="6629400" cy="457200"/>
          </a:xfrm>
          <a:prstGeom prst="rect">
            <a:avLst/>
          </a:prstGeom>
        </p:spPr>
        <p:txBody>
          <a:bodyPr/>
          <a:lstStyle/>
          <a:p>
            <a:pPr eaLnBrk="0" fontAlgn="base" hangingPunct="0">
              <a:spcBef>
                <a:spcPct val="0"/>
              </a:spcBef>
              <a:spcAft>
                <a:spcPct val="0"/>
              </a:spcAft>
              <a:defRPr/>
            </a:pPr>
            <a:r>
              <a:rPr lang="en-US" sz="2800" b="1" dirty="0">
                <a:solidFill>
                  <a:sysClr val="windowText" lastClr="000000"/>
                </a:solidFill>
                <a:latin typeface="Avenir Next" panose="020B0503020202020204" pitchFamily="34" charset="0"/>
                <a:ea typeface="Verdana" pitchFamily="34" charset="0"/>
                <a:cs typeface="Verdana" pitchFamily="34" charset="0"/>
              </a:rPr>
              <a:t>2019 Results Summary by Cluster</a:t>
            </a:r>
          </a:p>
        </p:txBody>
      </p:sp>
      <p:pic>
        <p:nvPicPr>
          <p:cNvPr id="3" name="Picture 2">
            <a:extLst>
              <a:ext uri="{FF2B5EF4-FFF2-40B4-BE49-F238E27FC236}">
                <a16:creationId xmlns:a16="http://schemas.microsoft.com/office/drawing/2014/main" id="{B8022A9C-1A8B-4B31-BA0F-1772D3CA40F7}"/>
              </a:ext>
            </a:extLst>
          </p:cNvPr>
          <p:cNvPicPr>
            <a:picLocks noChangeAspect="1"/>
          </p:cNvPicPr>
          <p:nvPr/>
        </p:nvPicPr>
        <p:blipFill>
          <a:blip r:embed="rId3"/>
          <a:stretch>
            <a:fillRect/>
          </a:stretch>
        </p:blipFill>
        <p:spPr>
          <a:xfrm>
            <a:off x="895932" y="1243521"/>
            <a:ext cx="7406808" cy="5143616"/>
          </a:xfrm>
          <a:prstGeom prst="rect">
            <a:avLst/>
          </a:prstGeom>
        </p:spPr>
      </p:pic>
      <p:pic>
        <p:nvPicPr>
          <p:cNvPr id="10" name="Picture 9">
            <a:extLst>
              <a:ext uri="{FF2B5EF4-FFF2-40B4-BE49-F238E27FC236}">
                <a16:creationId xmlns:a16="http://schemas.microsoft.com/office/drawing/2014/main" id="{4310FBFA-299C-A844-AF4B-BE49279E5020}"/>
              </a:ext>
            </a:extLst>
          </p:cNvPr>
          <p:cNvPicPr>
            <a:picLocks noChangeAspect="1"/>
          </p:cNvPicPr>
          <p:nvPr/>
        </p:nvPicPr>
        <p:blipFill>
          <a:blip r:embed="rId4"/>
          <a:stretch>
            <a:fillRect/>
          </a:stretch>
        </p:blipFill>
        <p:spPr>
          <a:xfrm>
            <a:off x="6456549" y="6347614"/>
            <a:ext cx="1986579" cy="510386"/>
          </a:xfrm>
          <a:prstGeom prst="rect">
            <a:avLst/>
          </a:prstGeom>
        </p:spPr>
      </p:pic>
      <p:sp>
        <p:nvSpPr>
          <p:cNvPr id="12" name="TextBox 11">
            <a:extLst>
              <a:ext uri="{FF2B5EF4-FFF2-40B4-BE49-F238E27FC236}">
                <a16:creationId xmlns:a16="http://schemas.microsoft.com/office/drawing/2014/main" id="{1011B9EB-BB1D-1947-A527-7B172C811AAE}"/>
              </a:ext>
            </a:extLst>
          </p:cNvPr>
          <p:cNvSpPr txBox="1"/>
          <p:nvPr/>
        </p:nvSpPr>
        <p:spPr>
          <a:xfrm>
            <a:off x="2557987" y="1066800"/>
            <a:ext cx="685800" cy="215444"/>
          </a:xfrm>
          <a:prstGeom prst="rect">
            <a:avLst/>
          </a:prstGeom>
          <a:noFill/>
        </p:spPr>
        <p:txBody>
          <a:bodyPr wrap="square" rtlCol="0">
            <a:spAutoFit/>
          </a:bodyPr>
          <a:lstStyle/>
          <a:p>
            <a:r>
              <a:rPr lang="en-US" sz="800" dirty="0"/>
              <a:t>Alleghany</a:t>
            </a:r>
          </a:p>
        </p:txBody>
      </p:sp>
      <p:sp>
        <p:nvSpPr>
          <p:cNvPr id="15" name="TextBox 14">
            <a:extLst>
              <a:ext uri="{FF2B5EF4-FFF2-40B4-BE49-F238E27FC236}">
                <a16:creationId xmlns:a16="http://schemas.microsoft.com/office/drawing/2014/main" id="{8D9343D2-ADD2-F24C-9E38-DA6C0B8BF724}"/>
              </a:ext>
            </a:extLst>
          </p:cNvPr>
          <p:cNvSpPr txBox="1"/>
          <p:nvPr/>
        </p:nvSpPr>
        <p:spPr>
          <a:xfrm>
            <a:off x="3134973" y="1064544"/>
            <a:ext cx="685800" cy="215444"/>
          </a:xfrm>
          <a:prstGeom prst="rect">
            <a:avLst/>
          </a:prstGeom>
          <a:noFill/>
        </p:spPr>
        <p:txBody>
          <a:bodyPr wrap="square" rtlCol="0">
            <a:spAutoFit/>
          </a:bodyPr>
          <a:lstStyle/>
          <a:p>
            <a:r>
              <a:rPr lang="en-US" sz="800" dirty="0"/>
              <a:t>Bladen</a:t>
            </a:r>
          </a:p>
        </p:txBody>
      </p:sp>
      <p:sp>
        <p:nvSpPr>
          <p:cNvPr id="17" name="TextBox 16">
            <a:extLst>
              <a:ext uri="{FF2B5EF4-FFF2-40B4-BE49-F238E27FC236}">
                <a16:creationId xmlns:a16="http://schemas.microsoft.com/office/drawing/2014/main" id="{7A2F221F-3D1F-754B-B27B-6E7B37D6B83B}"/>
              </a:ext>
            </a:extLst>
          </p:cNvPr>
          <p:cNvSpPr txBox="1"/>
          <p:nvPr/>
        </p:nvSpPr>
        <p:spPr>
          <a:xfrm>
            <a:off x="3639144" y="1055819"/>
            <a:ext cx="685800" cy="215444"/>
          </a:xfrm>
          <a:prstGeom prst="rect">
            <a:avLst/>
          </a:prstGeom>
          <a:noFill/>
        </p:spPr>
        <p:txBody>
          <a:bodyPr wrap="square" rtlCol="0">
            <a:spAutoFit/>
          </a:bodyPr>
          <a:lstStyle/>
          <a:p>
            <a:r>
              <a:rPr lang="en-US" sz="800" dirty="0"/>
              <a:t>Cannon</a:t>
            </a:r>
          </a:p>
        </p:txBody>
      </p:sp>
      <p:sp>
        <p:nvSpPr>
          <p:cNvPr id="18" name="TextBox 17">
            <a:extLst>
              <a:ext uri="{FF2B5EF4-FFF2-40B4-BE49-F238E27FC236}">
                <a16:creationId xmlns:a16="http://schemas.microsoft.com/office/drawing/2014/main" id="{37798E84-B321-134F-B038-2801D62D9ABD}"/>
              </a:ext>
            </a:extLst>
          </p:cNvPr>
          <p:cNvSpPr txBox="1"/>
          <p:nvPr/>
        </p:nvSpPr>
        <p:spPr>
          <a:xfrm>
            <a:off x="4112486" y="1055819"/>
            <a:ext cx="685800" cy="215444"/>
          </a:xfrm>
          <a:prstGeom prst="rect">
            <a:avLst/>
          </a:prstGeom>
          <a:noFill/>
        </p:spPr>
        <p:txBody>
          <a:bodyPr wrap="square" rtlCol="0">
            <a:spAutoFit/>
          </a:bodyPr>
          <a:lstStyle/>
          <a:p>
            <a:r>
              <a:rPr lang="en-US" sz="800" dirty="0"/>
              <a:t>Chatham</a:t>
            </a:r>
          </a:p>
        </p:txBody>
      </p:sp>
      <p:sp>
        <p:nvSpPr>
          <p:cNvPr id="19" name="TextBox 18">
            <a:extLst>
              <a:ext uri="{FF2B5EF4-FFF2-40B4-BE49-F238E27FC236}">
                <a16:creationId xmlns:a16="http://schemas.microsoft.com/office/drawing/2014/main" id="{9DDF061B-B810-0D47-8D24-8600CEBC636B}"/>
              </a:ext>
            </a:extLst>
          </p:cNvPr>
          <p:cNvSpPr txBox="1"/>
          <p:nvPr/>
        </p:nvSpPr>
        <p:spPr>
          <a:xfrm>
            <a:off x="5162004" y="1048859"/>
            <a:ext cx="685800" cy="215444"/>
          </a:xfrm>
          <a:prstGeom prst="rect">
            <a:avLst/>
          </a:prstGeom>
          <a:noFill/>
        </p:spPr>
        <p:txBody>
          <a:bodyPr wrap="square" rtlCol="0">
            <a:spAutoFit/>
          </a:bodyPr>
          <a:lstStyle/>
          <a:p>
            <a:r>
              <a:rPr lang="en-US" sz="800" dirty="0" err="1"/>
              <a:t>Dosher</a:t>
            </a:r>
            <a:endParaRPr lang="en-US" sz="800" dirty="0"/>
          </a:p>
        </p:txBody>
      </p:sp>
      <p:sp>
        <p:nvSpPr>
          <p:cNvPr id="20" name="TextBox 19">
            <a:extLst>
              <a:ext uri="{FF2B5EF4-FFF2-40B4-BE49-F238E27FC236}">
                <a16:creationId xmlns:a16="http://schemas.microsoft.com/office/drawing/2014/main" id="{FFF17676-063E-7C47-93E6-C5922011324E}"/>
              </a:ext>
            </a:extLst>
          </p:cNvPr>
          <p:cNvSpPr txBox="1"/>
          <p:nvPr/>
        </p:nvSpPr>
        <p:spPr>
          <a:xfrm>
            <a:off x="6198000" y="1048859"/>
            <a:ext cx="685800" cy="215444"/>
          </a:xfrm>
          <a:prstGeom prst="rect">
            <a:avLst/>
          </a:prstGeom>
          <a:noFill/>
        </p:spPr>
        <p:txBody>
          <a:bodyPr wrap="square" rtlCol="0">
            <a:spAutoFit/>
          </a:bodyPr>
          <a:lstStyle/>
          <a:p>
            <a:r>
              <a:rPr lang="en-US" sz="800" dirty="0"/>
              <a:t>Murphy</a:t>
            </a:r>
          </a:p>
        </p:txBody>
      </p:sp>
      <p:sp>
        <p:nvSpPr>
          <p:cNvPr id="21" name="TextBox 20">
            <a:extLst>
              <a:ext uri="{FF2B5EF4-FFF2-40B4-BE49-F238E27FC236}">
                <a16:creationId xmlns:a16="http://schemas.microsoft.com/office/drawing/2014/main" id="{BAD21BDB-E9B5-C74B-AB4B-25F56548203D}"/>
              </a:ext>
            </a:extLst>
          </p:cNvPr>
          <p:cNvSpPr txBox="1"/>
          <p:nvPr/>
        </p:nvSpPr>
        <p:spPr>
          <a:xfrm>
            <a:off x="6700317" y="1048859"/>
            <a:ext cx="685800" cy="215444"/>
          </a:xfrm>
          <a:prstGeom prst="rect">
            <a:avLst/>
          </a:prstGeom>
          <a:noFill/>
        </p:spPr>
        <p:txBody>
          <a:bodyPr wrap="square" rtlCol="0">
            <a:spAutoFit/>
          </a:bodyPr>
          <a:lstStyle/>
          <a:p>
            <a:r>
              <a:rPr lang="en-US" sz="800" dirty="0"/>
              <a:t>Pender</a:t>
            </a:r>
          </a:p>
        </p:txBody>
      </p:sp>
      <p:sp>
        <p:nvSpPr>
          <p:cNvPr id="22" name="TextBox 21">
            <a:extLst>
              <a:ext uri="{FF2B5EF4-FFF2-40B4-BE49-F238E27FC236}">
                <a16:creationId xmlns:a16="http://schemas.microsoft.com/office/drawing/2014/main" id="{25F00CDE-D448-DC4C-A654-5E9CCBA310F0}"/>
              </a:ext>
            </a:extLst>
          </p:cNvPr>
          <p:cNvSpPr txBox="1"/>
          <p:nvPr/>
        </p:nvSpPr>
        <p:spPr>
          <a:xfrm>
            <a:off x="7590326" y="949067"/>
            <a:ext cx="685800" cy="338554"/>
          </a:xfrm>
          <a:prstGeom prst="rect">
            <a:avLst/>
          </a:prstGeom>
          <a:noFill/>
        </p:spPr>
        <p:txBody>
          <a:bodyPr wrap="square" rtlCol="0">
            <a:spAutoFit/>
          </a:bodyPr>
          <a:lstStyle/>
          <a:p>
            <a:pPr algn="ctr"/>
            <a:r>
              <a:rPr lang="en-US" sz="800" dirty="0"/>
              <a:t>The Outer Banks</a:t>
            </a:r>
          </a:p>
        </p:txBody>
      </p:sp>
      <p:sp>
        <p:nvSpPr>
          <p:cNvPr id="23" name="TextBox 22">
            <a:extLst>
              <a:ext uri="{FF2B5EF4-FFF2-40B4-BE49-F238E27FC236}">
                <a16:creationId xmlns:a16="http://schemas.microsoft.com/office/drawing/2014/main" id="{4FFBDCF2-5EA4-4149-8872-698F6F3C9BC6}"/>
              </a:ext>
            </a:extLst>
          </p:cNvPr>
          <p:cNvSpPr txBox="1"/>
          <p:nvPr/>
        </p:nvSpPr>
        <p:spPr>
          <a:xfrm>
            <a:off x="7207750" y="1048859"/>
            <a:ext cx="685800" cy="215444"/>
          </a:xfrm>
          <a:prstGeom prst="rect">
            <a:avLst/>
          </a:prstGeom>
          <a:noFill/>
        </p:spPr>
        <p:txBody>
          <a:bodyPr wrap="square" rtlCol="0">
            <a:spAutoFit/>
          </a:bodyPr>
          <a:lstStyle/>
          <a:p>
            <a:r>
              <a:rPr lang="en-US" sz="800" dirty="0"/>
              <a:t>Swain</a:t>
            </a:r>
          </a:p>
        </p:txBody>
      </p:sp>
      <p:sp>
        <p:nvSpPr>
          <p:cNvPr id="24" name="TextBox 23">
            <a:extLst>
              <a:ext uri="{FF2B5EF4-FFF2-40B4-BE49-F238E27FC236}">
                <a16:creationId xmlns:a16="http://schemas.microsoft.com/office/drawing/2014/main" id="{987FEF68-EE0C-3C4F-9324-D5971D04CB57}"/>
              </a:ext>
            </a:extLst>
          </p:cNvPr>
          <p:cNvSpPr txBox="1"/>
          <p:nvPr/>
        </p:nvSpPr>
        <p:spPr>
          <a:xfrm>
            <a:off x="4573113" y="949067"/>
            <a:ext cx="685800" cy="338554"/>
          </a:xfrm>
          <a:prstGeom prst="rect">
            <a:avLst/>
          </a:prstGeom>
          <a:noFill/>
        </p:spPr>
        <p:txBody>
          <a:bodyPr wrap="square" rtlCol="0">
            <a:spAutoFit/>
          </a:bodyPr>
          <a:lstStyle/>
          <a:p>
            <a:pPr algn="ctr"/>
            <a:r>
              <a:rPr lang="en-US" sz="800" dirty="0" err="1"/>
              <a:t>Vidant</a:t>
            </a:r>
            <a:r>
              <a:rPr lang="en-US" sz="800" dirty="0"/>
              <a:t> Chowan</a:t>
            </a:r>
          </a:p>
        </p:txBody>
      </p:sp>
      <p:sp>
        <p:nvSpPr>
          <p:cNvPr id="25" name="TextBox 24">
            <a:extLst>
              <a:ext uri="{FF2B5EF4-FFF2-40B4-BE49-F238E27FC236}">
                <a16:creationId xmlns:a16="http://schemas.microsoft.com/office/drawing/2014/main" id="{66093979-D550-2B46-B54E-ED822C3573B1}"/>
              </a:ext>
            </a:extLst>
          </p:cNvPr>
          <p:cNvSpPr txBox="1"/>
          <p:nvPr/>
        </p:nvSpPr>
        <p:spPr>
          <a:xfrm>
            <a:off x="5504904" y="932709"/>
            <a:ext cx="840259" cy="338554"/>
          </a:xfrm>
          <a:prstGeom prst="rect">
            <a:avLst/>
          </a:prstGeom>
          <a:noFill/>
        </p:spPr>
        <p:txBody>
          <a:bodyPr wrap="square" rtlCol="0">
            <a:spAutoFit/>
          </a:bodyPr>
          <a:lstStyle/>
          <a:p>
            <a:pPr algn="ctr"/>
            <a:r>
              <a:rPr lang="en-US" sz="800" dirty="0"/>
              <a:t>FH Montgomery</a:t>
            </a:r>
          </a:p>
        </p:txBody>
      </p:sp>
      <p:sp>
        <p:nvSpPr>
          <p:cNvPr id="26" name="Rectangle 25">
            <a:extLst>
              <a:ext uri="{FF2B5EF4-FFF2-40B4-BE49-F238E27FC236}">
                <a16:creationId xmlns:a16="http://schemas.microsoft.com/office/drawing/2014/main" id="{B8D84EFB-DC48-B94F-AAC5-DDD470594B2A}"/>
              </a:ext>
            </a:extLst>
          </p:cNvPr>
          <p:cNvSpPr/>
          <p:nvPr/>
        </p:nvSpPr>
        <p:spPr>
          <a:xfrm>
            <a:off x="2121186" y="1188033"/>
            <a:ext cx="499093" cy="524924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xmlns:mv="urn:schemas-microsoft-com:mac:vml">
      <p:transition spd="med"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33400" y="371764"/>
            <a:ext cx="6629400" cy="457200"/>
          </a:xfrm>
          <a:prstGeom prst="rect">
            <a:avLst/>
          </a:prstGeom>
        </p:spPr>
        <p:txBody>
          <a:bodyPr/>
          <a:lstStyle/>
          <a:p>
            <a:pPr marR="0" lvl="0" indent="0" eaLnBrk="0" fontAlgn="base" hangingPunct="0">
              <a:lnSpc>
                <a:spcPct val="100000"/>
              </a:lnSpc>
              <a:spcBef>
                <a:spcPct val="0"/>
              </a:spcBef>
              <a:spcAft>
                <a:spcPct val="0"/>
              </a:spcAft>
              <a:buClrTx/>
              <a:buSzTx/>
              <a:buFontTx/>
              <a:buNone/>
              <a:tabLst/>
              <a:defRPr/>
            </a:pPr>
            <a:r>
              <a:rPr lang="en-US" sz="2800" b="1" dirty="0">
                <a:solidFill>
                  <a:sysClr val="windowText" lastClr="000000"/>
                </a:solidFill>
                <a:latin typeface="Avenir Next" panose="020B0503020202020204" pitchFamily="34" charset="0"/>
                <a:ea typeface="Verdana" pitchFamily="34" charset="0"/>
                <a:cs typeface="Verdana" pitchFamily="34" charset="0"/>
              </a:rPr>
              <a:t>2-Year Results Summary Comparison </a:t>
            </a:r>
          </a:p>
        </p:txBody>
      </p:sp>
      <p:pic>
        <p:nvPicPr>
          <p:cNvPr id="10" name="Picture 9">
            <a:extLst>
              <a:ext uri="{FF2B5EF4-FFF2-40B4-BE49-F238E27FC236}">
                <a16:creationId xmlns:a16="http://schemas.microsoft.com/office/drawing/2014/main" id="{4310FBFA-299C-A844-AF4B-BE49279E5020}"/>
              </a:ext>
            </a:extLst>
          </p:cNvPr>
          <p:cNvPicPr>
            <a:picLocks noChangeAspect="1"/>
          </p:cNvPicPr>
          <p:nvPr/>
        </p:nvPicPr>
        <p:blipFill>
          <a:blip r:embed="rId3"/>
          <a:stretch>
            <a:fillRect/>
          </a:stretch>
        </p:blipFill>
        <p:spPr>
          <a:xfrm>
            <a:off x="5003574" y="6204428"/>
            <a:ext cx="2193763" cy="563615"/>
          </a:xfrm>
          <a:prstGeom prst="rect">
            <a:avLst/>
          </a:prstGeom>
        </p:spPr>
      </p:pic>
      <p:graphicFrame>
        <p:nvGraphicFramePr>
          <p:cNvPr id="2" name="Table 1">
            <a:extLst>
              <a:ext uri="{FF2B5EF4-FFF2-40B4-BE49-F238E27FC236}">
                <a16:creationId xmlns:a16="http://schemas.microsoft.com/office/drawing/2014/main" id="{FEB8066C-EF4A-C547-8EA6-C218EE981B51}"/>
              </a:ext>
            </a:extLst>
          </p:cNvPr>
          <p:cNvGraphicFramePr>
            <a:graphicFrameLocks noGrp="1"/>
          </p:cNvGraphicFramePr>
          <p:nvPr>
            <p:extLst>
              <p:ext uri="{D42A27DB-BD31-4B8C-83A1-F6EECF244321}">
                <p14:modId xmlns:p14="http://schemas.microsoft.com/office/powerpoint/2010/main" val="24300728"/>
              </p:ext>
            </p:extLst>
          </p:nvPr>
        </p:nvGraphicFramePr>
        <p:xfrm>
          <a:off x="1946663" y="1219200"/>
          <a:ext cx="5250674" cy="4785360"/>
        </p:xfrm>
        <a:graphic>
          <a:graphicData uri="http://schemas.openxmlformats.org/drawingml/2006/table">
            <a:tbl>
              <a:tblPr firstRow="1" bandRow="1">
                <a:tableStyleId>{5C22544A-7EE6-4342-B048-85BDC9FD1C3A}</a:tableStyleId>
              </a:tblPr>
              <a:tblGrid>
                <a:gridCol w="2603627">
                  <a:extLst>
                    <a:ext uri="{9D8B030D-6E8A-4147-A177-3AD203B41FA5}">
                      <a16:colId xmlns:a16="http://schemas.microsoft.com/office/drawing/2014/main" val="3739285757"/>
                    </a:ext>
                  </a:extLst>
                </a:gridCol>
                <a:gridCol w="861123">
                  <a:extLst>
                    <a:ext uri="{9D8B030D-6E8A-4147-A177-3AD203B41FA5}">
                      <a16:colId xmlns:a16="http://schemas.microsoft.com/office/drawing/2014/main" val="2858264436"/>
                    </a:ext>
                  </a:extLst>
                </a:gridCol>
                <a:gridCol w="885271">
                  <a:extLst>
                    <a:ext uri="{9D8B030D-6E8A-4147-A177-3AD203B41FA5}">
                      <a16:colId xmlns:a16="http://schemas.microsoft.com/office/drawing/2014/main" val="1199415384"/>
                    </a:ext>
                  </a:extLst>
                </a:gridCol>
                <a:gridCol w="900653">
                  <a:extLst>
                    <a:ext uri="{9D8B030D-6E8A-4147-A177-3AD203B41FA5}">
                      <a16:colId xmlns:a16="http://schemas.microsoft.com/office/drawing/2014/main" val="376770629"/>
                    </a:ext>
                  </a:extLst>
                </a:gridCol>
              </a:tblGrid>
              <a:tr h="370840">
                <a:tc>
                  <a:txBody>
                    <a:bodyPr/>
                    <a:lstStyle/>
                    <a:p>
                      <a:pPr algn="ctr"/>
                      <a:r>
                        <a:rPr lang="en-US" sz="1400" dirty="0">
                          <a:solidFill>
                            <a:sysClr val="windowText" lastClr="000000"/>
                          </a:solidFill>
                        </a:rPr>
                        <a:t>Cluster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ysClr val="windowText" lastClr="000000"/>
                          </a:solidFill>
                        </a:rPr>
                        <a:t>2017 Results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ysClr val="windowText" lastClr="000000"/>
                          </a:solidFill>
                        </a:rPr>
                        <a:t>2019 Results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ysClr val="windowText" lastClr="000000"/>
                          </a:solidFill>
                        </a:rPr>
                        <a:t>Variance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2813503"/>
                  </a:ext>
                </a:extLst>
              </a:tr>
              <a:tr h="0">
                <a:tc>
                  <a:txBody>
                    <a:bodyPr/>
                    <a:lstStyle/>
                    <a:p>
                      <a:r>
                        <a:rPr lang="en-US" sz="1400" dirty="0"/>
                        <a:t>Case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6AB4C"/>
                    </a:solidFill>
                  </a:tcPr>
                </a:tc>
                <a:tc>
                  <a:txBody>
                    <a:bodyPr/>
                    <a:lstStyle/>
                    <a:p>
                      <a:pPr algn="ctr"/>
                      <a:r>
                        <a:rPr lang="en-US" sz="1400" b="1" dirty="0"/>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6AB4C"/>
                    </a:solidFill>
                  </a:tcPr>
                </a:tc>
                <a:tc>
                  <a:txBody>
                    <a:bodyPr/>
                    <a:lstStyle/>
                    <a:p>
                      <a:pPr algn="ctr"/>
                      <a:r>
                        <a:rPr lang="en-US" sz="1400" b="1" dirty="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7298404"/>
                  </a:ext>
                </a:extLst>
              </a:tr>
              <a:tr h="0">
                <a:tc>
                  <a:txBody>
                    <a:bodyPr/>
                    <a:lstStyle/>
                    <a:p>
                      <a:r>
                        <a:rPr lang="en-US" sz="1400" dirty="0"/>
                        <a:t>Change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6AB4C"/>
                    </a:solidFill>
                  </a:tcPr>
                </a:tc>
                <a:tc>
                  <a:txBody>
                    <a:bodyPr/>
                    <a:lstStyle/>
                    <a:p>
                      <a:pPr algn="ctr"/>
                      <a:r>
                        <a:rPr lang="en-US" sz="1400"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6E25"/>
                    </a:solidFill>
                  </a:tcPr>
                </a:tc>
                <a:tc>
                  <a:txBody>
                    <a:bodyPr/>
                    <a:lstStyle/>
                    <a:p>
                      <a:pPr algn="ctr"/>
                      <a:r>
                        <a:rPr lang="en-US" sz="1400" b="1" dirty="0"/>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2442176"/>
                  </a:ext>
                </a:extLst>
              </a:tr>
              <a:tr h="214882">
                <a:tc>
                  <a:txBody>
                    <a:bodyPr/>
                    <a:lstStyle/>
                    <a:p>
                      <a:r>
                        <a:rPr lang="en-US" sz="1400" dirty="0"/>
                        <a:t>Employee Health Plans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6E25">
                        <a:alpha val="27451"/>
                      </a:srgbClr>
                    </a:solidFill>
                  </a:tcPr>
                </a:tc>
                <a:tc>
                  <a:txBody>
                    <a:bodyPr/>
                    <a:lstStyle/>
                    <a:p>
                      <a:pPr algn="ctr"/>
                      <a:r>
                        <a:rPr lang="en-US" sz="1400" b="1"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6E25">
                        <a:alpha val="27451"/>
                      </a:srgbClr>
                    </a:solidFill>
                  </a:tcPr>
                </a:tc>
                <a:tc>
                  <a:txBody>
                    <a:bodyPr/>
                    <a:lstStyle/>
                    <a:p>
                      <a:pPr algn="ctr"/>
                      <a:r>
                        <a:rPr lang="en-US" sz="1400" b="1" dirty="0">
                          <a:solidFill>
                            <a:srgbClr val="FF0000"/>
                          </a:solidFill>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6585293"/>
                  </a:ext>
                </a:extLst>
              </a:tr>
              <a:tr h="169162">
                <a:tc>
                  <a:txBody>
                    <a:bodyPr/>
                    <a:lstStyle/>
                    <a:p>
                      <a:r>
                        <a:rPr lang="en-US" sz="1400" dirty="0"/>
                        <a:t>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6AB4C"/>
                    </a:solidFill>
                  </a:tcPr>
                </a:tc>
                <a:tc>
                  <a:txBody>
                    <a:bodyPr/>
                    <a:lstStyle/>
                    <a:p>
                      <a:pPr algn="ctr"/>
                      <a:r>
                        <a:rPr lang="en-US" sz="1400" b="1" dirty="0"/>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6AB4C"/>
                    </a:solidFill>
                  </a:tcPr>
                </a:tc>
                <a:tc>
                  <a:txBody>
                    <a:bodyPr/>
                    <a:lstStyle/>
                    <a:p>
                      <a:pPr algn="ctr"/>
                      <a:r>
                        <a:rPr lang="en-US" sz="1400" b="1" dirty="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2928398"/>
                  </a:ext>
                </a:extLst>
              </a:tr>
              <a:tr h="123442">
                <a:tc>
                  <a:txBody>
                    <a:bodyPr/>
                    <a:lstStyle/>
                    <a:p>
                      <a:r>
                        <a:rPr lang="en-US" sz="1400" dirty="0"/>
                        <a:t>Governance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400" b="1" kern="1200" dirty="0">
                          <a:solidFill>
                            <a:schemeClr val="dk1"/>
                          </a:solidFill>
                          <a:latin typeface="+mn-lt"/>
                          <a:ea typeface="+mn-ea"/>
                          <a:cs typeface="+mn-cs"/>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6E25">
                        <a:alpha val="27451"/>
                      </a:srgbClr>
                    </a:solidFill>
                  </a:tcPr>
                </a:tc>
                <a:tc>
                  <a:txBody>
                    <a:bodyPr/>
                    <a:lstStyle/>
                    <a:p>
                      <a:pPr algn="ctr"/>
                      <a:r>
                        <a:rPr lang="en-US" sz="1400" b="1" dirty="0"/>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6AB4C"/>
                    </a:solidFill>
                  </a:tcPr>
                </a:tc>
                <a:tc>
                  <a:txBody>
                    <a:bodyPr/>
                    <a:lstStyle/>
                    <a:p>
                      <a:pPr algn="ctr"/>
                      <a:r>
                        <a:rPr lang="en-US" sz="1400" b="1" dirty="0"/>
                        <a:t>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4261325"/>
                  </a:ext>
                </a:extLst>
              </a:tr>
              <a:tr h="153922">
                <a:tc>
                  <a:txBody>
                    <a:bodyPr/>
                    <a:lstStyle/>
                    <a:p>
                      <a:r>
                        <a:rPr lang="en-US" sz="1400" dirty="0"/>
                        <a:t>Health System Alignment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400" b="1" kern="1200" dirty="0">
                          <a:solidFill>
                            <a:schemeClr val="dk1"/>
                          </a:solidFill>
                          <a:latin typeface="+mn-lt"/>
                          <a:ea typeface="+mn-ea"/>
                          <a:cs typeface="+mn-cs"/>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6E25">
                        <a:alpha val="27451"/>
                      </a:srgbClr>
                    </a:solidFill>
                  </a:tcPr>
                </a:tc>
                <a:tc>
                  <a:txBody>
                    <a:bodyPr/>
                    <a:lstStyle/>
                    <a:p>
                      <a:pPr algn="ctr"/>
                      <a:r>
                        <a:rPr lang="en-US" sz="1400" b="1"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6AB4C"/>
                    </a:solidFill>
                  </a:tcPr>
                </a:tc>
                <a:tc>
                  <a:txBody>
                    <a:bodyPr/>
                    <a:lstStyle/>
                    <a:p>
                      <a:pPr algn="ctr"/>
                      <a:r>
                        <a:rPr lang="en-US" sz="1400" b="1" dirty="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0585887"/>
                  </a:ext>
                </a:extLst>
              </a:tr>
              <a:tr h="0">
                <a:tc>
                  <a:txBody>
                    <a:bodyPr/>
                    <a:lstStyle/>
                    <a:p>
                      <a:r>
                        <a:rPr lang="en-US" sz="1400" dirty="0"/>
                        <a:t>Informatics/ Analytics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6AB4C"/>
                    </a:solidFill>
                  </a:tcPr>
                </a:tc>
                <a:tc>
                  <a:txBody>
                    <a:bodyPr/>
                    <a:lstStyle/>
                    <a:p>
                      <a:pPr algn="ctr"/>
                      <a:r>
                        <a:rPr lang="en-US" sz="1400" b="1"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6AB4C"/>
                    </a:solidFill>
                  </a:tcPr>
                </a:tc>
                <a:tc>
                  <a:txBody>
                    <a:bodyPr/>
                    <a:lstStyle/>
                    <a:p>
                      <a:pPr algn="ctr"/>
                      <a:r>
                        <a:rPr lang="en-US" sz="1400" b="1" dirty="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4514668"/>
                  </a:ext>
                </a:extLst>
              </a:tr>
              <a:tr h="138682">
                <a:tc>
                  <a:txBody>
                    <a:bodyPr/>
                    <a:lstStyle/>
                    <a:p>
                      <a:r>
                        <a:rPr lang="en-US" sz="1400" dirty="0"/>
                        <a:t>Operating Efficiencies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6E25">
                        <a:alpha val="27451"/>
                      </a:srgbClr>
                    </a:solidFill>
                  </a:tcPr>
                </a:tc>
                <a:tc>
                  <a:txBody>
                    <a:bodyPr/>
                    <a:lstStyle/>
                    <a:p>
                      <a:pPr algn="ctr"/>
                      <a:r>
                        <a:rPr lang="en-US" sz="1400" b="1" dirty="0"/>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6AB4C"/>
                    </a:solidFill>
                  </a:tcPr>
                </a:tc>
                <a:tc>
                  <a:txBody>
                    <a:bodyPr/>
                    <a:lstStyle/>
                    <a:p>
                      <a:pPr algn="ctr"/>
                      <a:r>
                        <a:rPr lang="en-US" sz="1400" b="1" dirty="0"/>
                        <a:t>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3155544"/>
                  </a:ext>
                </a:extLst>
              </a:tr>
              <a:tr h="169162">
                <a:tc>
                  <a:txBody>
                    <a:bodyPr/>
                    <a:lstStyle/>
                    <a:p>
                      <a:r>
                        <a:rPr lang="en-US" sz="1400" dirty="0"/>
                        <a:t>Patient Centered Medical Homes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6E25">
                        <a:alpha val="27451"/>
                      </a:srgbClr>
                    </a:solidFill>
                  </a:tcPr>
                </a:tc>
                <a:tc>
                  <a:txBody>
                    <a:bodyPr/>
                    <a:lstStyle/>
                    <a:p>
                      <a:pPr algn="ctr"/>
                      <a:r>
                        <a:rPr lang="en-US" sz="1400" b="1"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6E25">
                        <a:alpha val="27451"/>
                      </a:srgbClr>
                    </a:solidFill>
                  </a:tcPr>
                </a:tc>
                <a:tc>
                  <a:txBody>
                    <a:bodyPr/>
                    <a:lstStyle/>
                    <a:p>
                      <a:pPr algn="ctr"/>
                      <a:r>
                        <a:rPr lang="en-US" sz="1400" b="1" dirty="0"/>
                        <a:t>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8622220"/>
                  </a:ext>
                </a:extLst>
              </a:tr>
              <a:tr h="169162">
                <a:tc>
                  <a:txBody>
                    <a:bodyPr/>
                    <a:lstStyle/>
                    <a:p>
                      <a:r>
                        <a:rPr lang="en-US" sz="1400" dirty="0"/>
                        <a:t>Physician Leadership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6AB4C"/>
                    </a:solidFill>
                  </a:tcPr>
                </a:tc>
                <a:tc>
                  <a:txBody>
                    <a:bodyPr/>
                    <a:lstStyle/>
                    <a:p>
                      <a:pPr algn="ctr"/>
                      <a:r>
                        <a:rPr lang="en-US" sz="1400" b="1"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6AB4C"/>
                    </a:solidFill>
                  </a:tcPr>
                </a:tc>
                <a:tc>
                  <a:txBody>
                    <a:bodyPr/>
                    <a:lstStyle/>
                    <a:p>
                      <a:pPr algn="ctr"/>
                      <a:r>
                        <a:rPr lang="en-US" sz="1400" b="1" dirty="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89934"/>
                  </a:ext>
                </a:extLst>
              </a:tr>
              <a:tr h="199642">
                <a:tc>
                  <a:txBody>
                    <a:bodyPr/>
                    <a:lstStyle/>
                    <a:p>
                      <a:r>
                        <a:rPr lang="en-US" sz="1400" dirty="0"/>
                        <a:t>Primary Care Networks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5400"/>
                    </a:solidFill>
                  </a:tcPr>
                </a:tc>
                <a:tc>
                  <a:txBody>
                    <a:bodyPr/>
                    <a:lstStyle/>
                    <a:p>
                      <a:pPr algn="ctr"/>
                      <a:r>
                        <a:rPr lang="en-US" sz="1400" b="1"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6E25">
                        <a:alpha val="27451"/>
                      </a:srgbClr>
                    </a:solidFill>
                  </a:tcPr>
                </a:tc>
                <a:tc>
                  <a:txBody>
                    <a:bodyPr/>
                    <a:lstStyle/>
                    <a:p>
                      <a:pPr algn="ctr"/>
                      <a:r>
                        <a:rPr lang="en-US" sz="1400" b="1" dirty="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7809228"/>
                  </a:ext>
                </a:extLst>
              </a:tr>
              <a:tr h="153922">
                <a:tc>
                  <a:txBody>
                    <a:bodyPr/>
                    <a:lstStyle/>
                    <a:p>
                      <a:r>
                        <a:rPr lang="en-US" sz="1400" dirty="0"/>
                        <a:t>Quality and Engagement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6AB4C"/>
                    </a:solidFill>
                  </a:tcPr>
                </a:tc>
                <a:tc>
                  <a:txBody>
                    <a:bodyPr/>
                    <a:lstStyle/>
                    <a:p>
                      <a:pPr algn="ctr"/>
                      <a:r>
                        <a:rPr lang="en-US" sz="1400"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712B"/>
                    </a:solidFill>
                  </a:tcPr>
                </a:tc>
                <a:tc>
                  <a:txBody>
                    <a:bodyPr/>
                    <a:lstStyle/>
                    <a:p>
                      <a:pPr algn="ctr"/>
                      <a:r>
                        <a:rPr lang="en-US" sz="1400" b="1" dirty="0"/>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3290426"/>
                  </a:ext>
                </a:extLst>
              </a:tr>
              <a:tr h="184402">
                <a:tc>
                  <a:txBody>
                    <a:bodyPr/>
                    <a:lstStyle/>
                    <a:p>
                      <a:r>
                        <a:rPr lang="en-US" sz="1400" dirty="0"/>
                        <a:t>Specialists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6E25">
                        <a:alpha val="27451"/>
                      </a:srgbClr>
                    </a:solidFill>
                  </a:tcPr>
                </a:tc>
                <a:tc>
                  <a:txBody>
                    <a:bodyPr/>
                    <a:lstStyle/>
                    <a:p>
                      <a:pPr algn="ctr"/>
                      <a:r>
                        <a:rPr lang="en-US" sz="1400" b="1" dirty="0"/>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6E25">
                        <a:alpha val="27451"/>
                      </a:srgbClr>
                    </a:solidFill>
                  </a:tcPr>
                </a:tc>
                <a:tc>
                  <a:txBody>
                    <a:bodyPr/>
                    <a:lstStyle/>
                    <a:p>
                      <a:pPr algn="ctr"/>
                      <a:r>
                        <a:rPr lang="en-US" sz="1400" b="1" dirty="0"/>
                        <a:t>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4608751"/>
                  </a:ext>
                </a:extLst>
              </a:tr>
              <a:tr h="214882">
                <a:tc>
                  <a:txBody>
                    <a:bodyPr/>
                    <a:lstStyle/>
                    <a:p>
                      <a:r>
                        <a:rPr lang="en-US" sz="1400" dirty="0"/>
                        <a:t>Transition Payment Models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6E25">
                        <a:alpha val="27451"/>
                      </a:srgbClr>
                    </a:solidFill>
                  </a:tcPr>
                </a:tc>
                <a:tc>
                  <a:txBody>
                    <a:bodyPr/>
                    <a:lstStyle/>
                    <a:p>
                      <a:pPr algn="ctr"/>
                      <a:r>
                        <a:rPr lang="en-US" sz="1400" b="1" dirty="0"/>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6AB4C"/>
                    </a:solidFill>
                  </a:tcPr>
                </a:tc>
                <a:tc>
                  <a:txBody>
                    <a:bodyPr/>
                    <a:lstStyle/>
                    <a:p>
                      <a:pPr algn="ctr"/>
                      <a:r>
                        <a:rPr lang="en-US" sz="1400" b="1"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7725036"/>
                  </a:ext>
                </a:extLst>
              </a:tr>
            </a:tbl>
          </a:graphicData>
        </a:graphic>
      </p:graphicFrame>
    </p:spTree>
    <p:extLst>
      <p:ext uri="{BB962C8B-B14F-4D97-AF65-F5344CB8AC3E}">
        <p14:creationId xmlns:p14="http://schemas.microsoft.com/office/powerpoint/2010/main" val="198309656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xmlns:mv="urn:schemas-microsoft-com:mac:vml">
      <p:transition spd="med"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33400" y="371764"/>
            <a:ext cx="6629400" cy="4572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dirty="0">
                <a:solidFill>
                  <a:sysClr val="windowText" lastClr="000000"/>
                </a:solidFill>
                <a:latin typeface="Avenir Next" panose="020B0503020202020204" pitchFamily="34" charset="0"/>
                <a:ea typeface="Verdana" pitchFamily="34" charset="0"/>
                <a:cs typeface="Verdana" pitchFamily="34" charset="0"/>
              </a:rPr>
              <a:t>Delivery:  Operations</a:t>
            </a:r>
          </a:p>
        </p:txBody>
      </p:sp>
      <p:sp>
        <p:nvSpPr>
          <p:cNvPr id="8" name="Rectangle 2"/>
          <p:cNvSpPr txBox="1">
            <a:spLocks noChangeArrowheads="1"/>
          </p:cNvSpPr>
          <p:nvPr/>
        </p:nvSpPr>
        <p:spPr>
          <a:xfrm>
            <a:off x="304800" y="1143000"/>
            <a:ext cx="83820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763" indent="-4763">
              <a:lnSpc>
                <a:spcPct val="90000"/>
              </a:lnSpc>
              <a:spcBef>
                <a:spcPct val="30000"/>
              </a:spcBef>
              <a:tabLst>
                <a:tab pos="914400" algn="l"/>
              </a:tabLst>
            </a:pPr>
            <a:r>
              <a:rPr lang="en-US" b="1" dirty="0"/>
              <a:t>Operational processes such as cost management, staffing to volumes, point of service collections, seamless scheduling, transitions of care and information flow across the continuum.</a:t>
            </a:r>
          </a:p>
          <a:p>
            <a:pPr marL="225425" indent="-225425">
              <a:lnSpc>
                <a:spcPct val="90000"/>
              </a:lnSpc>
              <a:spcBef>
                <a:spcPct val="30000"/>
              </a:spcBef>
              <a:buFontTx/>
              <a:buChar char="•"/>
              <a:tabLst>
                <a:tab pos="914400" algn="l"/>
              </a:tabLst>
            </a:pPr>
            <a:endParaRPr lang="en-US" sz="1600" dirty="0">
              <a:latin typeface="+mn-lt"/>
            </a:endParaRPr>
          </a:p>
          <a:p>
            <a:pPr marL="576263" lvl="1" indent="-236538">
              <a:lnSpc>
                <a:spcPct val="90000"/>
              </a:lnSpc>
              <a:spcBef>
                <a:spcPct val="30000"/>
              </a:spcBef>
              <a:buFontTx/>
              <a:buChar char="–"/>
              <a:tabLst>
                <a:tab pos="914400" algn="l"/>
              </a:tabLst>
              <a:defRPr/>
            </a:pPr>
            <a:endParaRPr lang="en-US" sz="1600" dirty="0">
              <a:latin typeface="+mn-lt"/>
            </a:endParaRPr>
          </a:p>
        </p:txBody>
      </p:sp>
      <p:sp>
        <p:nvSpPr>
          <p:cNvPr id="31" name="Oval 30"/>
          <p:cNvSpPr/>
          <p:nvPr/>
        </p:nvSpPr>
        <p:spPr>
          <a:xfrm>
            <a:off x="914400" y="2171700"/>
            <a:ext cx="914400" cy="914400"/>
          </a:xfrm>
          <a:prstGeom prst="ellipse">
            <a:avLst/>
          </a:prstGeom>
          <a:solidFill>
            <a:schemeClr val="bg1"/>
          </a:solidFill>
          <a:ln w="25400" cap="flat" cmpd="sng" algn="ctr">
            <a:solidFill>
              <a:srgbClr val="005797"/>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rgbClr val="005797"/>
                </a:solidFill>
              </a:rPr>
              <a:t>A</a:t>
            </a:r>
          </a:p>
        </p:txBody>
      </p:sp>
      <p:sp>
        <p:nvSpPr>
          <p:cNvPr id="36" name="Rectangle 2"/>
          <p:cNvSpPr txBox="1">
            <a:spLocks noChangeArrowheads="1"/>
          </p:cNvSpPr>
          <p:nvPr/>
        </p:nvSpPr>
        <p:spPr>
          <a:xfrm>
            <a:off x="914400" y="3657600"/>
            <a:ext cx="7391400" cy="2590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350" indent="-6350" algn="ctr">
              <a:lnSpc>
                <a:spcPct val="90000"/>
              </a:lnSpc>
              <a:spcBef>
                <a:spcPct val="30000"/>
              </a:spcBef>
              <a:tabLst>
                <a:tab pos="914400" algn="l"/>
              </a:tabLst>
            </a:pPr>
            <a:r>
              <a:rPr lang="en-US" b="1" dirty="0"/>
              <a:t>Future -- Full Transition</a:t>
            </a:r>
            <a:endParaRPr lang="en-US" dirty="0"/>
          </a:p>
          <a:p>
            <a:pPr marL="6350" indent="-6350">
              <a:lnSpc>
                <a:spcPct val="90000"/>
              </a:lnSpc>
              <a:spcBef>
                <a:spcPct val="30000"/>
              </a:spcBef>
              <a:tabLst>
                <a:tab pos="914400" algn="l"/>
              </a:tabLst>
            </a:pPr>
            <a:r>
              <a:rPr lang="en-US" dirty="0"/>
              <a:t>Clinical and business operations are “efficient” and tightly integrated resulting in easy </a:t>
            </a:r>
            <a:r>
              <a:rPr lang="en-US" dirty="0">
                <a:solidFill>
                  <a:srgbClr val="000000"/>
                </a:solidFill>
              </a:rPr>
              <a:t>access to care, low wait times, minimal re-work and availability of information at all care points.  All leaders and managers understand the importance of unit cost management, maintaining appropriate patient services, effective billing and collections, including at the point of service, and exploring new sources of revenue within an efficient cost structure.  </a:t>
            </a:r>
            <a:endParaRPr lang="en-US" strike="sngStrike" dirty="0">
              <a:solidFill>
                <a:srgbClr val="000000"/>
              </a:solidFill>
            </a:endParaRPr>
          </a:p>
        </p:txBody>
      </p:sp>
      <p:sp>
        <p:nvSpPr>
          <p:cNvPr id="55" name="Oval 54"/>
          <p:cNvSpPr/>
          <p:nvPr/>
        </p:nvSpPr>
        <p:spPr>
          <a:xfrm>
            <a:off x="2514600" y="21717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1</a:t>
            </a:r>
          </a:p>
        </p:txBody>
      </p:sp>
      <p:sp>
        <p:nvSpPr>
          <p:cNvPr id="56" name="Oval 55"/>
          <p:cNvSpPr/>
          <p:nvPr/>
        </p:nvSpPr>
        <p:spPr>
          <a:xfrm>
            <a:off x="4191000" y="21717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2</a:t>
            </a:r>
          </a:p>
        </p:txBody>
      </p:sp>
      <p:sp>
        <p:nvSpPr>
          <p:cNvPr id="57" name="Oval 56"/>
          <p:cNvSpPr/>
          <p:nvPr/>
        </p:nvSpPr>
        <p:spPr>
          <a:xfrm>
            <a:off x="5791200" y="21717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3</a:t>
            </a:r>
          </a:p>
        </p:txBody>
      </p:sp>
      <p:sp>
        <p:nvSpPr>
          <p:cNvPr id="58" name="Oval 57"/>
          <p:cNvSpPr/>
          <p:nvPr/>
        </p:nvSpPr>
        <p:spPr>
          <a:xfrm>
            <a:off x="7391400" y="2171700"/>
            <a:ext cx="914400" cy="914400"/>
          </a:xfrm>
          <a:prstGeom prst="ellipse">
            <a:avLst/>
          </a:prstGeom>
          <a:solidFill>
            <a:schemeClr val="bg1"/>
          </a:solidFill>
          <a:ln w="25400" cap="flat" cmpd="sng" algn="ctr">
            <a:solidFill>
              <a:srgbClr val="DE602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rgbClr val="DE6021"/>
                </a:solidFill>
              </a:rPr>
              <a:t>B</a:t>
            </a:r>
          </a:p>
        </p:txBody>
      </p:sp>
      <p:cxnSp>
        <p:nvCxnSpPr>
          <p:cNvPr id="17" name="Elbow Connector 16"/>
          <p:cNvCxnSpPr/>
          <p:nvPr/>
        </p:nvCxnSpPr>
        <p:spPr>
          <a:xfrm rot="5400000">
            <a:off x="5943600" y="1752600"/>
            <a:ext cx="571500" cy="3238500"/>
          </a:xfrm>
          <a:prstGeom prst="bentConnector3">
            <a:avLst>
              <a:gd name="adj1" fmla="val 50000"/>
            </a:avLst>
          </a:prstGeom>
          <a:solidFill>
            <a:schemeClr val="bg1"/>
          </a:solidFill>
          <a:ln w="25400" cap="flat" cmpd="sng" algn="ctr">
            <a:solidFill>
              <a:srgbClr val="DE6021"/>
            </a:solidFill>
            <a:prstDash val="solid"/>
            <a:round/>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12367202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33400" y="371764"/>
            <a:ext cx="6629400" cy="457200"/>
          </a:xfrm>
          <a:prstGeom prst="rect">
            <a:avLst/>
          </a:prstGeom>
        </p:spPr>
        <p:txBody>
          <a:bodyPr/>
          <a:lstStyle/>
          <a:p>
            <a:pPr eaLnBrk="0" fontAlgn="base" hangingPunct="0">
              <a:spcBef>
                <a:spcPct val="0"/>
              </a:spcBef>
              <a:spcAft>
                <a:spcPct val="0"/>
              </a:spcAft>
              <a:defRPr/>
            </a:pPr>
            <a:r>
              <a:rPr lang="en-US" sz="2800" b="1" dirty="0">
                <a:solidFill>
                  <a:sysClr val="windowText" lastClr="000000"/>
                </a:solidFill>
                <a:latin typeface="Avenir Next" panose="020B0503020202020204" pitchFamily="34" charset="0"/>
                <a:ea typeface="Verdana" pitchFamily="34" charset="0"/>
                <a:cs typeface="Verdana" pitchFamily="34" charset="0"/>
              </a:rPr>
              <a:t>Delivery:  Operations</a:t>
            </a:r>
          </a:p>
        </p:txBody>
      </p:sp>
      <p:pic>
        <p:nvPicPr>
          <p:cNvPr id="2" name="Picture 1">
            <a:extLst>
              <a:ext uri="{FF2B5EF4-FFF2-40B4-BE49-F238E27FC236}">
                <a16:creationId xmlns:a16="http://schemas.microsoft.com/office/drawing/2014/main" id="{F83BB750-10F4-4C8F-B1FE-D198DB09E5E1}"/>
              </a:ext>
            </a:extLst>
          </p:cNvPr>
          <p:cNvPicPr>
            <a:picLocks noChangeAspect="1"/>
          </p:cNvPicPr>
          <p:nvPr/>
        </p:nvPicPr>
        <p:blipFill>
          <a:blip r:embed="rId3"/>
          <a:stretch>
            <a:fillRect/>
          </a:stretch>
        </p:blipFill>
        <p:spPr>
          <a:xfrm>
            <a:off x="203118" y="2054423"/>
            <a:ext cx="8686800" cy="3359987"/>
          </a:xfrm>
          <a:prstGeom prst="rect">
            <a:avLst/>
          </a:prstGeom>
        </p:spPr>
      </p:pic>
      <p:sp>
        <p:nvSpPr>
          <p:cNvPr id="8" name="TextBox 7">
            <a:extLst>
              <a:ext uri="{FF2B5EF4-FFF2-40B4-BE49-F238E27FC236}">
                <a16:creationId xmlns:a16="http://schemas.microsoft.com/office/drawing/2014/main" id="{B04143BD-4992-3D46-A453-927A2E98A642}"/>
              </a:ext>
            </a:extLst>
          </p:cNvPr>
          <p:cNvSpPr txBox="1"/>
          <p:nvPr/>
        </p:nvSpPr>
        <p:spPr>
          <a:xfrm>
            <a:off x="2110136" y="1928648"/>
            <a:ext cx="790800" cy="246221"/>
          </a:xfrm>
          <a:prstGeom prst="rect">
            <a:avLst/>
          </a:prstGeom>
          <a:noFill/>
        </p:spPr>
        <p:txBody>
          <a:bodyPr wrap="square" rtlCol="0">
            <a:spAutoFit/>
          </a:bodyPr>
          <a:lstStyle/>
          <a:p>
            <a:r>
              <a:rPr lang="en-US" sz="1000" dirty="0"/>
              <a:t>Alleghany</a:t>
            </a:r>
          </a:p>
        </p:txBody>
      </p:sp>
      <p:sp>
        <p:nvSpPr>
          <p:cNvPr id="10" name="TextBox 9">
            <a:extLst>
              <a:ext uri="{FF2B5EF4-FFF2-40B4-BE49-F238E27FC236}">
                <a16:creationId xmlns:a16="http://schemas.microsoft.com/office/drawing/2014/main" id="{E04EAEE5-1CDD-404D-A625-6072ED6C8852}"/>
              </a:ext>
            </a:extLst>
          </p:cNvPr>
          <p:cNvSpPr txBox="1"/>
          <p:nvPr/>
        </p:nvSpPr>
        <p:spPr>
          <a:xfrm>
            <a:off x="2810610" y="1920678"/>
            <a:ext cx="685800" cy="246221"/>
          </a:xfrm>
          <a:prstGeom prst="rect">
            <a:avLst/>
          </a:prstGeom>
          <a:noFill/>
        </p:spPr>
        <p:txBody>
          <a:bodyPr wrap="square" rtlCol="0">
            <a:spAutoFit/>
          </a:bodyPr>
          <a:lstStyle/>
          <a:p>
            <a:r>
              <a:rPr lang="en-US" sz="1000" dirty="0"/>
              <a:t>Bladen</a:t>
            </a:r>
          </a:p>
        </p:txBody>
      </p:sp>
      <p:sp>
        <p:nvSpPr>
          <p:cNvPr id="11" name="TextBox 10">
            <a:extLst>
              <a:ext uri="{FF2B5EF4-FFF2-40B4-BE49-F238E27FC236}">
                <a16:creationId xmlns:a16="http://schemas.microsoft.com/office/drawing/2014/main" id="{E5FBB7CC-B664-2340-A51D-7D7AC7D6E441}"/>
              </a:ext>
            </a:extLst>
          </p:cNvPr>
          <p:cNvSpPr txBox="1"/>
          <p:nvPr/>
        </p:nvSpPr>
        <p:spPr>
          <a:xfrm>
            <a:off x="3403093" y="1919302"/>
            <a:ext cx="685800" cy="246221"/>
          </a:xfrm>
          <a:prstGeom prst="rect">
            <a:avLst/>
          </a:prstGeom>
          <a:noFill/>
        </p:spPr>
        <p:txBody>
          <a:bodyPr wrap="square" rtlCol="0">
            <a:spAutoFit/>
          </a:bodyPr>
          <a:lstStyle/>
          <a:p>
            <a:r>
              <a:rPr lang="en-US" sz="1000" dirty="0"/>
              <a:t>Cannon</a:t>
            </a:r>
          </a:p>
        </p:txBody>
      </p:sp>
      <p:sp>
        <p:nvSpPr>
          <p:cNvPr id="12" name="TextBox 11">
            <a:extLst>
              <a:ext uri="{FF2B5EF4-FFF2-40B4-BE49-F238E27FC236}">
                <a16:creationId xmlns:a16="http://schemas.microsoft.com/office/drawing/2014/main" id="{0505A61B-D3B9-074F-9680-F847B64A4DC2}"/>
              </a:ext>
            </a:extLst>
          </p:cNvPr>
          <p:cNvSpPr txBox="1"/>
          <p:nvPr/>
        </p:nvSpPr>
        <p:spPr>
          <a:xfrm>
            <a:off x="3957897" y="1919302"/>
            <a:ext cx="685800" cy="246221"/>
          </a:xfrm>
          <a:prstGeom prst="rect">
            <a:avLst/>
          </a:prstGeom>
          <a:noFill/>
        </p:spPr>
        <p:txBody>
          <a:bodyPr wrap="square" rtlCol="0">
            <a:spAutoFit/>
          </a:bodyPr>
          <a:lstStyle/>
          <a:p>
            <a:r>
              <a:rPr lang="en-US" sz="1000" dirty="0"/>
              <a:t>Chatham</a:t>
            </a:r>
          </a:p>
        </p:txBody>
      </p:sp>
      <p:sp>
        <p:nvSpPr>
          <p:cNvPr id="13" name="TextBox 12">
            <a:extLst>
              <a:ext uri="{FF2B5EF4-FFF2-40B4-BE49-F238E27FC236}">
                <a16:creationId xmlns:a16="http://schemas.microsoft.com/office/drawing/2014/main" id="{09AC94BA-4437-5D43-A471-CC0C8A2CF387}"/>
              </a:ext>
            </a:extLst>
          </p:cNvPr>
          <p:cNvSpPr txBox="1"/>
          <p:nvPr/>
        </p:nvSpPr>
        <p:spPr>
          <a:xfrm>
            <a:off x="5209843" y="1917350"/>
            <a:ext cx="685800" cy="246221"/>
          </a:xfrm>
          <a:prstGeom prst="rect">
            <a:avLst/>
          </a:prstGeom>
          <a:noFill/>
        </p:spPr>
        <p:txBody>
          <a:bodyPr wrap="square" rtlCol="0">
            <a:spAutoFit/>
          </a:bodyPr>
          <a:lstStyle/>
          <a:p>
            <a:r>
              <a:rPr lang="en-US" sz="1000" dirty="0" err="1"/>
              <a:t>Dosher</a:t>
            </a:r>
            <a:endParaRPr lang="en-US" sz="1000" dirty="0"/>
          </a:p>
        </p:txBody>
      </p:sp>
      <p:sp>
        <p:nvSpPr>
          <p:cNvPr id="14" name="TextBox 13">
            <a:extLst>
              <a:ext uri="{FF2B5EF4-FFF2-40B4-BE49-F238E27FC236}">
                <a16:creationId xmlns:a16="http://schemas.microsoft.com/office/drawing/2014/main" id="{3AD017E5-3F2D-9449-8E39-166E14F59AE5}"/>
              </a:ext>
            </a:extLst>
          </p:cNvPr>
          <p:cNvSpPr txBox="1"/>
          <p:nvPr/>
        </p:nvSpPr>
        <p:spPr>
          <a:xfrm>
            <a:off x="6519886" y="1927184"/>
            <a:ext cx="685800" cy="246221"/>
          </a:xfrm>
          <a:prstGeom prst="rect">
            <a:avLst/>
          </a:prstGeom>
          <a:noFill/>
        </p:spPr>
        <p:txBody>
          <a:bodyPr wrap="square" rtlCol="0">
            <a:spAutoFit/>
          </a:bodyPr>
          <a:lstStyle/>
          <a:p>
            <a:r>
              <a:rPr lang="en-US" sz="1000" dirty="0"/>
              <a:t>Murphy</a:t>
            </a:r>
          </a:p>
        </p:txBody>
      </p:sp>
      <p:sp>
        <p:nvSpPr>
          <p:cNvPr id="15" name="TextBox 14">
            <a:extLst>
              <a:ext uri="{FF2B5EF4-FFF2-40B4-BE49-F238E27FC236}">
                <a16:creationId xmlns:a16="http://schemas.microsoft.com/office/drawing/2014/main" id="{7B9FD0CE-E7EC-2142-87E1-55A69E32BAF4}"/>
              </a:ext>
            </a:extLst>
          </p:cNvPr>
          <p:cNvSpPr txBox="1"/>
          <p:nvPr/>
        </p:nvSpPr>
        <p:spPr>
          <a:xfrm>
            <a:off x="7103026" y="1930925"/>
            <a:ext cx="685800" cy="246221"/>
          </a:xfrm>
          <a:prstGeom prst="rect">
            <a:avLst/>
          </a:prstGeom>
          <a:noFill/>
        </p:spPr>
        <p:txBody>
          <a:bodyPr wrap="square" rtlCol="0">
            <a:spAutoFit/>
          </a:bodyPr>
          <a:lstStyle/>
          <a:p>
            <a:r>
              <a:rPr lang="en-US" sz="1000" dirty="0"/>
              <a:t>Pender</a:t>
            </a:r>
          </a:p>
        </p:txBody>
      </p:sp>
      <p:sp>
        <p:nvSpPr>
          <p:cNvPr id="16" name="TextBox 15">
            <a:extLst>
              <a:ext uri="{FF2B5EF4-FFF2-40B4-BE49-F238E27FC236}">
                <a16:creationId xmlns:a16="http://schemas.microsoft.com/office/drawing/2014/main" id="{53275A7B-237D-ED46-9A58-A8B012A42276}"/>
              </a:ext>
            </a:extLst>
          </p:cNvPr>
          <p:cNvSpPr txBox="1"/>
          <p:nvPr/>
        </p:nvSpPr>
        <p:spPr>
          <a:xfrm>
            <a:off x="8232706" y="1619407"/>
            <a:ext cx="685800" cy="553998"/>
          </a:xfrm>
          <a:prstGeom prst="rect">
            <a:avLst/>
          </a:prstGeom>
          <a:noFill/>
        </p:spPr>
        <p:txBody>
          <a:bodyPr wrap="square" rtlCol="0">
            <a:spAutoFit/>
          </a:bodyPr>
          <a:lstStyle/>
          <a:p>
            <a:pPr algn="ctr"/>
            <a:r>
              <a:rPr lang="en-US" sz="1000" dirty="0"/>
              <a:t>The Outer Banks</a:t>
            </a:r>
          </a:p>
        </p:txBody>
      </p:sp>
      <p:sp>
        <p:nvSpPr>
          <p:cNvPr id="17" name="TextBox 16">
            <a:extLst>
              <a:ext uri="{FF2B5EF4-FFF2-40B4-BE49-F238E27FC236}">
                <a16:creationId xmlns:a16="http://schemas.microsoft.com/office/drawing/2014/main" id="{40221250-AF28-0846-B152-FE26BE829D73}"/>
              </a:ext>
            </a:extLst>
          </p:cNvPr>
          <p:cNvSpPr txBox="1"/>
          <p:nvPr/>
        </p:nvSpPr>
        <p:spPr>
          <a:xfrm>
            <a:off x="7708714" y="1917350"/>
            <a:ext cx="685800" cy="246221"/>
          </a:xfrm>
          <a:prstGeom prst="rect">
            <a:avLst/>
          </a:prstGeom>
          <a:noFill/>
        </p:spPr>
        <p:txBody>
          <a:bodyPr wrap="square" rtlCol="0">
            <a:spAutoFit/>
          </a:bodyPr>
          <a:lstStyle/>
          <a:p>
            <a:r>
              <a:rPr lang="en-US" sz="1000" dirty="0"/>
              <a:t>Swain</a:t>
            </a:r>
          </a:p>
        </p:txBody>
      </p:sp>
      <p:sp>
        <p:nvSpPr>
          <p:cNvPr id="18" name="TextBox 17">
            <a:extLst>
              <a:ext uri="{FF2B5EF4-FFF2-40B4-BE49-F238E27FC236}">
                <a16:creationId xmlns:a16="http://schemas.microsoft.com/office/drawing/2014/main" id="{3D60179B-1960-924F-8F62-A80FC6F78AD9}"/>
              </a:ext>
            </a:extLst>
          </p:cNvPr>
          <p:cNvSpPr txBox="1"/>
          <p:nvPr/>
        </p:nvSpPr>
        <p:spPr>
          <a:xfrm>
            <a:off x="4541710" y="1773295"/>
            <a:ext cx="685800" cy="400110"/>
          </a:xfrm>
          <a:prstGeom prst="rect">
            <a:avLst/>
          </a:prstGeom>
          <a:noFill/>
        </p:spPr>
        <p:txBody>
          <a:bodyPr wrap="square" rtlCol="0">
            <a:spAutoFit/>
          </a:bodyPr>
          <a:lstStyle/>
          <a:p>
            <a:pPr algn="ctr"/>
            <a:r>
              <a:rPr lang="en-US" sz="1000" dirty="0" err="1"/>
              <a:t>Vidant</a:t>
            </a:r>
            <a:r>
              <a:rPr lang="en-US" sz="1000" dirty="0"/>
              <a:t> Chowan</a:t>
            </a:r>
          </a:p>
        </p:txBody>
      </p:sp>
      <p:sp>
        <p:nvSpPr>
          <p:cNvPr id="20" name="TextBox 19">
            <a:extLst>
              <a:ext uri="{FF2B5EF4-FFF2-40B4-BE49-F238E27FC236}">
                <a16:creationId xmlns:a16="http://schemas.microsoft.com/office/drawing/2014/main" id="{47799431-AD8F-3E4E-9056-8E66F9A4A361}"/>
              </a:ext>
            </a:extLst>
          </p:cNvPr>
          <p:cNvSpPr txBox="1"/>
          <p:nvPr/>
        </p:nvSpPr>
        <p:spPr>
          <a:xfrm>
            <a:off x="5673958" y="1773295"/>
            <a:ext cx="905076" cy="400110"/>
          </a:xfrm>
          <a:prstGeom prst="rect">
            <a:avLst/>
          </a:prstGeom>
          <a:noFill/>
        </p:spPr>
        <p:txBody>
          <a:bodyPr wrap="square" rtlCol="0">
            <a:spAutoFit/>
          </a:bodyPr>
          <a:lstStyle/>
          <a:p>
            <a:pPr algn="ctr"/>
            <a:r>
              <a:rPr lang="en-US" sz="1000" dirty="0"/>
              <a:t>FH Montgomery</a:t>
            </a:r>
          </a:p>
        </p:txBody>
      </p:sp>
      <p:pic>
        <p:nvPicPr>
          <p:cNvPr id="21" name="Picture 20">
            <a:extLst>
              <a:ext uri="{FF2B5EF4-FFF2-40B4-BE49-F238E27FC236}">
                <a16:creationId xmlns:a16="http://schemas.microsoft.com/office/drawing/2014/main" id="{08966977-36BF-744A-A444-6CB105990F18}"/>
              </a:ext>
            </a:extLst>
          </p:cNvPr>
          <p:cNvPicPr>
            <a:picLocks noChangeAspect="1"/>
          </p:cNvPicPr>
          <p:nvPr/>
        </p:nvPicPr>
        <p:blipFill>
          <a:blip r:embed="rId4"/>
          <a:stretch>
            <a:fillRect/>
          </a:stretch>
        </p:blipFill>
        <p:spPr>
          <a:xfrm>
            <a:off x="6579034" y="6225739"/>
            <a:ext cx="2027869" cy="520994"/>
          </a:xfrm>
          <a:prstGeom prst="rect">
            <a:avLst/>
          </a:prstGeom>
        </p:spPr>
      </p:pic>
    </p:spTree>
    <p:extLst>
      <p:ext uri="{BB962C8B-B14F-4D97-AF65-F5344CB8AC3E}">
        <p14:creationId xmlns:p14="http://schemas.microsoft.com/office/powerpoint/2010/main" val="196499345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33400" y="371764"/>
            <a:ext cx="6629400" cy="457200"/>
          </a:xfrm>
          <a:prstGeom prst="rect">
            <a:avLst/>
          </a:prstGeom>
        </p:spPr>
        <p:txBody>
          <a:bodyPr/>
          <a:lstStyle/>
          <a:p>
            <a:pPr marR="0" lvl="0" indent="0" eaLnBrk="0" fontAlgn="base" hangingPunct="0">
              <a:lnSpc>
                <a:spcPct val="100000"/>
              </a:lnSpc>
              <a:spcBef>
                <a:spcPct val="0"/>
              </a:spcBef>
              <a:spcAft>
                <a:spcPct val="0"/>
              </a:spcAft>
              <a:buClrTx/>
              <a:buSzTx/>
              <a:buFontTx/>
              <a:buNone/>
              <a:tabLst/>
              <a:defRPr/>
            </a:pPr>
            <a:r>
              <a:rPr lang="en-US" sz="2800" b="1" dirty="0">
                <a:solidFill>
                  <a:sysClr val="windowText" lastClr="000000"/>
                </a:solidFill>
                <a:latin typeface="Avenir Next" panose="020B0503020202020204" pitchFamily="34" charset="0"/>
                <a:ea typeface="Verdana" pitchFamily="34" charset="0"/>
                <a:cs typeface="Verdana" pitchFamily="34" charset="0"/>
              </a:rPr>
              <a:t>Delivery:  Quality and Engagement</a:t>
            </a:r>
          </a:p>
        </p:txBody>
      </p:sp>
      <p:sp>
        <p:nvSpPr>
          <p:cNvPr id="8" name="Rectangle 2"/>
          <p:cNvSpPr txBox="1">
            <a:spLocks noChangeArrowheads="1"/>
          </p:cNvSpPr>
          <p:nvPr/>
        </p:nvSpPr>
        <p:spPr>
          <a:xfrm>
            <a:off x="304800" y="1143000"/>
            <a:ext cx="83820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indent="6350">
              <a:lnSpc>
                <a:spcPct val="90000"/>
              </a:lnSpc>
              <a:spcBef>
                <a:spcPct val="30000"/>
              </a:spcBef>
              <a:tabLst>
                <a:tab pos="914400" algn="l"/>
              </a:tabLst>
            </a:pPr>
            <a:r>
              <a:rPr lang="en-US" b="1" dirty="0"/>
              <a:t>Clinical processes and outcomes combined with </a:t>
            </a:r>
            <a:r>
              <a:rPr lang="en-US" b="1" dirty="0">
                <a:solidFill>
                  <a:srgbClr val="000000"/>
                </a:solidFill>
              </a:rPr>
              <a:t>patient satisfaction and confidence represent publicly-available and well-known evidence of the quality of care available locally.</a:t>
            </a:r>
          </a:p>
          <a:p>
            <a:pPr marL="225425" indent="-225425">
              <a:lnSpc>
                <a:spcPct val="90000"/>
              </a:lnSpc>
              <a:spcBef>
                <a:spcPct val="30000"/>
              </a:spcBef>
              <a:buFontTx/>
              <a:buChar char="•"/>
              <a:tabLst>
                <a:tab pos="914400" algn="l"/>
              </a:tabLst>
            </a:pPr>
            <a:endParaRPr lang="en-US" sz="1600" dirty="0">
              <a:latin typeface="+mn-lt"/>
            </a:endParaRPr>
          </a:p>
          <a:p>
            <a:pPr marL="576263" lvl="1" indent="-236538">
              <a:lnSpc>
                <a:spcPct val="90000"/>
              </a:lnSpc>
              <a:spcBef>
                <a:spcPct val="30000"/>
              </a:spcBef>
              <a:buFontTx/>
              <a:buChar char="–"/>
              <a:tabLst>
                <a:tab pos="914400" algn="l"/>
              </a:tabLst>
              <a:defRPr/>
            </a:pPr>
            <a:endParaRPr lang="en-US" sz="1600" dirty="0">
              <a:latin typeface="+mn-lt"/>
            </a:endParaRPr>
          </a:p>
        </p:txBody>
      </p:sp>
      <p:sp>
        <p:nvSpPr>
          <p:cNvPr id="31" name="Oval 30"/>
          <p:cNvSpPr/>
          <p:nvPr/>
        </p:nvSpPr>
        <p:spPr>
          <a:xfrm>
            <a:off x="914400" y="2171700"/>
            <a:ext cx="914400" cy="914400"/>
          </a:xfrm>
          <a:prstGeom prst="ellipse">
            <a:avLst/>
          </a:prstGeom>
          <a:solidFill>
            <a:schemeClr val="bg1"/>
          </a:solidFill>
          <a:ln w="25400" cap="flat" cmpd="sng" algn="ctr">
            <a:solidFill>
              <a:srgbClr val="005797"/>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rgbClr val="005797"/>
                </a:solidFill>
              </a:rPr>
              <a:t>A</a:t>
            </a:r>
          </a:p>
        </p:txBody>
      </p:sp>
      <p:sp>
        <p:nvSpPr>
          <p:cNvPr id="36" name="Rectangle 2"/>
          <p:cNvSpPr txBox="1">
            <a:spLocks noChangeArrowheads="1"/>
          </p:cNvSpPr>
          <p:nvPr/>
        </p:nvSpPr>
        <p:spPr>
          <a:xfrm>
            <a:off x="914400" y="3657600"/>
            <a:ext cx="7391400" cy="2590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350" indent="-6350" algn="ctr">
              <a:lnSpc>
                <a:spcPct val="90000"/>
              </a:lnSpc>
              <a:spcBef>
                <a:spcPct val="30000"/>
              </a:spcBef>
              <a:tabLst>
                <a:tab pos="914400" algn="l"/>
              </a:tabLst>
            </a:pPr>
            <a:r>
              <a:rPr lang="en-US" b="1" dirty="0"/>
              <a:t>Future -- Full Transition</a:t>
            </a:r>
            <a:endParaRPr lang="en-US" dirty="0"/>
          </a:p>
          <a:p>
            <a:r>
              <a:rPr lang="en-US" dirty="0"/>
              <a:t>The rural delivery system participates in public reporting programs (State, Federal and Private), </a:t>
            </a:r>
            <a:r>
              <a:rPr lang="en-US" dirty="0">
                <a:solidFill>
                  <a:srgbClr val="000000"/>
                </a:solidFill>
              </a:rPr>
              <a:t>monitors provider performance using industry-standard metrics, and demonstrates better quality than its local competitors. The quality of care is well known throughout the community and results in a high degree of confidence for using services locally, with limited out migration. Quality is recognized as “everyone’s job” and is visibly supported by leadership.</a:t>
            </a:r>
            <a:endParaRPr lang="en-US" strike="sngStrike" dirty="0">
              <a:solidFill>
                <a:srgbClr val="000000"/>
              </a:solidFill>
            </a:endParaRPr>
          </a:p>
        </p:txBody>
      </p:sp>
      <p:sp>
        <p:nvSpPr>
          <p:cNvPr id="55" name="Oval 54"/>
          <p:cNvSpPr/>
          <p:nvPr/>
        </p:nvSpPr>
        <p:spPr>
          <a:xfrm>
            <a:off x="2514600" y="21717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1</a:t>
            </a:r>
          </a:p>
        </p:txBody>
      </p:sp>
      <p:sp>
        <p:nvSpPr>
          <p:cNvPr id="56" name="Oval 55"/>
          <p:cNvSpPr/>
          <p:nvPr/>
        </p:nvSpPr>
        <p:spPr>
          <a:xfrm>
            <a:off x="4191000" y="21717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2</a:t>
            </a:r>
          </a:p>
        </p:txBody>
      </p:sp>
      <p:sp>
        <p:nvSpPr>
          <p:cNvPr id="57" name="Oval 56"/>
          <p:cNvSpPr/>
          <p:nvPr/>
        </p:nvSpPr>
        <p:spPr>
          <a:xfrm>
            <a:off x="5791200" y="21717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3</a:t>
            </a:r>
          </a:p>
        </p:txBody>
      </p:sp>
      <p:sp>
        <p:nvSpPr>
          <p:cNvPr id="58" name="Oval 57"/>
          <p:cNvSpPr/>
          <p:nvPr/>
        </p:nvSpPr>
        <p:spPr>
          <a:xfrm>
            <a:off x="7391400" y="2171700"/>
            <a:ext cx="914400" cy="914400"/>
          </a:xfrm>
          <a:prstGeom prst="ellipse">
            <a:avLst/>
          </a:prstGeom>
          <a:solidFill>
            <a:schemeClr val="bg1"/>
          </a:solidFill>
          <a:ln w="25400" cap="flat" cmpd="sng" algn="ctr">
            <a:solidFill>
              <a:srgbClr val="DE602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rgbClr val="DE6021"/>
                </a:solidFill>
              </a:rPr>
              <a:t>B</a:t>
            </a:r>
          </a:p>
        </p:txBody>
      </p:sp>
      <p:cxnSp>
        <p:nvCxnSpPr>
          <p:cNvPr id="18" name="Elbow Connector 17"/>
          <p:cNvCxnSpPr>
            <a:stCxn id="58" idx="4"/>
            <a:endCxn id="36" idx="0"/>
          </p:cNvCxnSpPr>
          <p:nvPr/>
        </p:nvCxnSpPr>
        <p:spPr>
          <a:xfrm rot="5400000">
            <a:off x="5943600" y="1752600"/>
            <a:ext cx="571500" cy="3238500"/>
          </a:xfrm>
          <a:prstGeom prst="bentConnector3">
            <a:avLst>
              <a:gd name="adj1" fmla="val 50000"/>
            </a:avLst>
          </a:prstGeom>
          <a:solidFill>
            <a:schemeClr val="bg1"/>
          </a:solidFill>
          <a:ln w="25400" cap="flat" cmpd="sng" algn="ctr">
            <a:solidFill>
              <a:srgbClr val="DE6021"/>
            </a:solidFill>
            <a:prstDash val="solid"/>
            <a:round/>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cxn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xmlns:mv="urn:schemas-microsoft-com:mac:vml">
      <p:transition spd="med"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33400" y="371764"/>
            <a:ext cx="6629400" cy="4572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dirty="0">
                <a:solidFill>
                  <a:sysClr val="windowText" lastClr="000000"/>
                </a:solidFill>
                <a:latin typeface="Avenir Next" panose="020B0503020202020204" pitchFamily="34" charset="0"/>
                <a:ea typeface="Verdana" pitchFamily="34" charset="0"/>
                <a:cs typeface="Verdana" pitchFamily="34" charset="0"/>
              </a:rPr>
              <a:t>Delivery:  Quality and Engagement</a:t>
            </a:r>
          </a:p>
        </p:txBody>
      </p:sp>
      <p:pic>
        <p:nvPicPr>
          <p:cNvPr id="3" name="Picture 2">
            <a:extLst>
              <a:ext uri="{FF2B5EF4-FFF2-40B4-BE49-F238E27FC236}">
                <a16:creationId xmlns:a16="http://schemas.microsoft.com/office/drawing/2014/main" id="{D6455462-3EAD-42D9-B5E6-4F4FEF379754}"/>
              </a:ext>
            </a:extLst>
          </p:cNvPr>
          <p:cNvPicPr>
            <a:picLocks noChangeAspect="1"/>
          </p:cNvPicPr>
          <p:nvPr/>
        </p:nvPicPr>
        <p:blipFill>
          <a:blip r:embed="rId3"/>
          <a:stretch>
            <a:fillRect/>
          </a:stretch>
        </p:blipFill>
        <p:spPr>
          <a:xfrm>
            <a:off x="228600" y="2046194"/>
            <a:ext cx="8686800" cy="3341076"/>
          </a:xfrm>
          <a:prstGeom prst="rect">
            <a:avLst/>
          </a:prstGeom>
        </p:spPr>
      </p:pic>
      <p:sp>
        <p:nvSpPr>
          <p:cNvPr id="8" name="TextBox 7">
            <a:extLst>
              <a:ext uri="{FF2B5EF4-FFF2-40B4-BE49-F238E27FC236}">
                <a16:creationId xmlns:a16="http://schemas.microsoft.com/office/drawing/2014/main" id="{714527CC-1090-4B44-BDE9-1A07B1F19980}"/>
              </a:ext>
            </a:extLst>
          </p:cNvPr>
          <p:cNvSpPr txBox="1"/>
          <p:nvPr/>
        </p:nvSpPr>
        <p:spPr>
          <a:xfrm>
            <a:off x="2110136" y="1928648"/>
            <a:ext cx="790800" cy="246221"/>
          </a:xfrm>
          <a:prstGeom prst="rect">
            <a:avLst/>
          </a:prstGeom>
          <a:noFill/>
        </p:spPr>
        <p:txBody>
          <a:bodyPr wrap="square" rtlCol="0">
            <a:spAutoFit/>
          </a:bodyPr>
          <a:lstStyle/>
          <a:p>
            <a:r>
              <a:rPr lang="en-US" sz="1000" dirty="0"/>
              <a:t>Alleghany</a:t>
            </a:r>
          </a:p>
        </p:txBody>
      </p:sp>
      <p:sp>
        <p:nvSpPr>
          <p:cNvPr id="10" name="TextBox 9">
            <a:extLst>
              <a:ext uri="{FF2B5EF4-FFF2-40B4-BE49-F238E27FC236}">
                <a16:creationId xmlns:a16="http://schemas.microsoft.com/office/drawing/2014/main" id="{5A858274-B6EC-4E49-8F47-8837F7426808}"/>
              </a:ext>
            </a:extLst>
          </p:cNvPr>
          <p:cNvSpPr txBox="1"/>
          <p:nvPr/>
        </p:nvSpPr>
        <p:spPr>
          <a:xfrm>
            <a:off x="2810610" y="1920678"/>
            <a:ext cx="685800" cy="246221"/>
          </a:xfrm>
          <a:prstGeom prst="rect">
            <a:avLst/>
          </a:prstGeom>
          <a:noFill/>
        </p:spPr>
        <p:txBody>
          <a:bodyPr wrap="square" rtlCol="0">
            <a:spAutoFit/>
          </a:bodyPr>
          <a:lstStyle/>
          <a:p>
            <a:r>
              <a:rPr lang="en-US" sz="1000" dirty="0"/>
              <a:t>Bladen</a:t>
            </a:r>
          </a:p>
        </p:txBody>
      </p:sp>
      <p:sp>
        <p:nvSpPr>
          <p:cNvPr id="11" name="TextBox 10">
            <a:extLst>
              <a:ext uri="{FF2B5EF4-FFF2-40B4-BE49-F238E27FC236}">
                <a16:creationId xmlns:a16="http://schemas.microsoft.com/office/drawing/2014/main" id="{28630E07-2F5B-9A4F-8A2B-76D1307DCC94}"/>
              </a:ext>
            </a:extLst>
          </p:cNvPr>
          <p:cNvSpPr txBox="1"/>
          <p:nvPr/>
        </p:nvSpPr>
        <p:spPr>
          <a:xfrm>
            <a:off x="3403093" y="1919302"/>
            <a:ext cx="685800" cy="246221"/>
          </a:xfrm>
          <a:prstGeom prst="rect">
            <a:avLst/>
          </a:prstGeom>
          <a:noFill/>
        </p:spPr>
        <p:txBody>
          <a:bodyPr wrap="square" rtlCol="0">
            <a:spAutoFit/>
          </a:bodyPr>
          <a:lstStyle/>
          <a:p>
            <a:r>
              <a:rPr lang="en-US" sz="1000" dirty="0"/>
              <a:t>Cannon</a:t>
            </a:r>
          </a:p>
        </p:txBody>
      </p:sp>
      <p:sp>
        <p:nvSpPr>
          <p:cNvPr id="12" name="TextBox 11">
            <a:extLst>
              <a:ext uri="{FF2B5EF4-FFF2-40B4-BE49-F238E27FC236}">
                <a16:creationId xmlns:a16="http://schemas.microsoft.com/office/drawing/2014/main" id="{962214F3-CA75-4B4E-9492-A7955553A65B}"/>
              </a:ext>
            </a:extLst>
          </p:cNvPr>
          <p:cNvSpPr txBox="1"/>
          <p:nvPr/>
        </p:nvSpPr>
        <p:spPr>
          <a:xfrm>
            <a:off x="3957897" y="1919302"/>
            <a:ext cx="685800" cy="246221"/>
          </a:xfrm>
          <a:prstGeom prst="rect">
            <a:avLst/>
          </a:prstGeom>
          <a:noFill/>
        </p:spPr>
        <p:txBody>
          <a:bodyPr wrap="square" rtlCol="0">
            <a:spAutoFit/>
          </a:bodyPr>
          <a:lstStyle/>
          <a:p>
            <a:r>
              <a:rPr lang="en-US" sz="1000" dirty="0"/>
              <a:t>Chatham</a:t>
            </a:r>
          </a:p>
        </p:txBody>
      </p:sp>
      <p:sp>
        <p:nvSpPr>
          <p:cNvPr id="13" name="TextBox 12">
            <a:extLst>
              <a:ext uri="{FF2B5EF4-FFF2-40B4-BE49-F238E27FC236}">
                <a16:creationId xmlns:a16="http://schemas.microsoft.com/office/drawing/2014/main" id="{7EAC835F-8C63-F74A-858B-131E1A485F25}"/>
              </a:ext>
            </a:extLst>
          </p:cNvPr>
          <p:cNvSpPr txBox="1"/>
          <p:nvPr/>
        </p:nvSpPr>
        <p:spPr>
          <a:xfrm>
            <a:off x="5209843" y="1917350"/>
            <a:ext cx="685800" cy="246221"/>
          </a:xfrm>
          <a:prstGeom prst="rect">
            <a:avLst/>
          </a:prstGeom>
          <a:noFill/>
        </p:spPr>
        <p:txBody>
          <a:bodyPr wrap="square" rtlCol="0">
            <a:spAutoFit/>
          </a:bodyPr>
          <a:lstStyle/>
          <a:p>
            <a:r>
              <a:rPr lang="en-US" sz="1000" dirty="0" err="1"/>
              <a:t>Dosher</a:t>
            </a:r>
            <a:endParaRPr lang="en-US" sz="1000" dirty="0"/>
          </a:p>
        </p:txBody>
      </p:sp>
      <p:sp>
        <p:nvSpPr>
          <p:cNvPr id="14" name="TextBox 13">
            <a:extLst>
              <a:ext uri="{FF2B5EF4-FFF2-40B4-BE49-F238E27FC236}">
                <a16:creationId xmlns:a16="http://schemas.microsoft.com/office/drawing/2014/main" id="{E3D2110D-5B34-8F4A-864B-94218F99C6B1}"/>
              </a:ext>
            </a:extLst>
          </p:cNvPr>
          <p:cNvSpPr txBox="1"/>
          <p:nvPr/>
        </p:nvSpPr>
        <p:spPr>
          <a:xfrm>
            <a:off x="6519886" y="1927184"/>
            <a:ext cx="685800" cy="246221"/>
          </a:xfrm>
          <a:prstGeom prst="rect">
            <a:avLst/>
          </a:prstGeom>
          <a:noFill/>
        </p:spPr>
        <p:txBody>
          <a:bodyPr wrap="square" rtlCol="0">
            <a:spAutoFit/>
          </a:bodyPr>
          <a:lstStyle/>
          <a:p>
            <a:r>
              <a:rPr lang="en-US" sz="1000" dirty="0"/>
              <a:t>Murphy</a:t>
            </a:r>
          </a:p>
        </p:txBody>
      </p:sp>
      <p:sp>
        <p:nvSpPr>
          <p:cNvPr id="15" name="TextBox 14">
            <a:extLst>
              <a:ext uri="{FF2B5EF4-FFF2-40B4-BE49-F238E27FC236}">
                <a16:creationId xmlns:a16="http://schemas.microsoft.com/office/drawing/2014/main" id="{1D623B85-B4F6-5F4C-8BC6-3700C95CDBAE}"/>
              </a:ext>
            </a:extLst>
          </p:cNvPr>
          <p:cNvSpPr txBox="1"/>
          <p:nvPr/>
        </p:nvSpPr>
        <p:spPr>
          <a:xfrm>
            <a:off x="7103026" y="1930925"/>
            <a:ext cx="685800" cy="246221"/>
          </a:xfrm>
          <a:prstGeom prst="rect">
            <a:avLst/>
          </a:prstGeom>
          <a:noFill/>
        </p:spPr>
        <p:txBody>
          <a:bodyPr wrap="square" rtlCol="0">
            <a:spAutoFit/>
          </a:bodyPr>
          <a:lstStyle/>
          <a:p>
            <a:r>
              <a:rPr lang="en-US" sz="1000" dirty="0"/>
              <a:t>Pender</a:t>
            </a:r>
          </a:p>
        </p:txBody>
      </p:sp>
      <p:sp>
        <p:nvSpPr>
          <p:cNvPr id="16" name="TextBox 15">
            <a:extLst>
              <a:ext uri="{FF2B5EF4-FFF2-40B4-BE49-F238E27FC236}">
                <a16:creationId xmlns:a16="http://schemas.microsoft.com/office/drawing/2014/main" id="{E04078FC-AB9A-544B-88BE-9CC6AEFE98C6}"/>
              </a:ext>
            </a:extLst>
          </p:cNvPr>
          <p:cNvSpPr txBox="1"/>
          <p:nvPr/>
        </p:nvSpPr>
        <p:spPr>
          <a:xfrm>
            <a:off x="8232706" y="1619407"/>
            <a:ext cx="685800" cy="553998"/>
          </a:xfrm>
          <a:prstGeom prst="rect">
            <a:avLst/>
          </a:prstGeom>
          <a:noFill/>
        </p:spPr>
        <p:txBody>
          <a:bodyPr wrap="square" rtlCol="0">
            <a:spAutoFit/>
          </a:bodyPr>
          <a:lstStyle/>
          <a:p>
            <a:pPr algn="ctr"/>
            <a:r>
              <a:rPr lang="en-US" sz="1000" dirty="0"/>
              <a:t>The Outer Banks</a:t>
            </a:r>
          </a:p>
        </p:txBody>
      </p:sp>
      <p:sp>
        <p:nvSpPr>
          <p:cNvPr id="17" name="TextBox 16">
            <a:extLst>
              <a:ext uri="{FF2B5EF4-FFF2-40B4-BE49-F238E27FC236}">
                <a16:creationId xmlns:a16="http://schemas.microsoft.com/office/drawing/2014/main" id="{91CE11CA-D98F-1848-936C-AEAB943E30FF}"/>
              </a:ext>
            </a:extLst>
          </p:cNvPr>
          <p:cNvSpPr txBox="1"/>
          <p:nvPr/>
        </p:nvSpPr>
        <p:spPr>
          <a:xfrm>
            <a:off x="7708714" y="1917350"/>
            <a:ext cx="685800" cy="246221"/>
          </a:xfrm>
          <a:prstGeom prst="rect">
            <a:avLst/>
          </a:prstGeom>
          <a:noFill/>
        </p:spPr>
        <p:txBody>
          <a:bodyPr wrap="square" rtlCol="0">
            <a:spAutoFit/>
          </a:bodyPr>
          <a:lstStyle/>
          <a:p>
            <a:r>
              <a:rPr lang="en-US" sz="1000" dirty="0"/>
              <a:t>Swain</a:t>
            </a:r>
          </a:p>
        </p:txBody>
      </p:sp>
      <p:sp>
        <p:nvSpPr>
          <p:cNvPr id="18" name="TextBox 17">
            <a:extLst>
              <a:ext uri="{FF2B5EF4-FFF2-40B4-BE49-F238E27FC236}">
                <a16:creationId xmlns:a16="http://schemas.microsoft.com/office/drawing/2014/main" id="{7DAE1931-AA36-164C-88E9-1D6F7EDEE716}"/>
              </a:ext>
            </a:extLst>
          </p:cNvPr>
          <p:cNvSpPr txBox="1"/>
          <p:nvPr/>
        </p:nvSpPr>
        <p:spPr>
          <a:xfrm>
            <a:off x="4541710" y="1773295"/>
            <a:ext cx="685800" cy="400110"/>
          </a:xfrm>
          <a:prstGeom prst="rect">
            <a:avLst/>
          </a:prstGeom>
          <a:noFill/>
        </p:spPr>
        <p:txBody>
          <a:bodyPr wrap="square" rtlCol="0">
            <a:spAutoFit/>
          </a:bodyPr>
          <a:lstStyle/>
          <a:p>
            <a:pPr algn="ctr"/>
            <a:r>
              <a:rPr lang="en-US" sz="1000" dirty="0" err="1"/>
              <a:t>Vidant</a:t>
            </a:r>
            <a:r>
              <a:rPr lang="en-US" sz="1000" dirty="0"/>
              <a:t> Chowan</a:t>
            </a:r>
          </a:p>
        </p:txBody>
      </p:sp>
      <p:sp>
        <p:nvSpPr>
          <p:cNvPr id="19" name="TextBox 18">
            <a:extLst>
              <a:ext uri="{FF2B5EF4-FFF2-40B4-BE49-F238E27FC236}">
                <a16:creationId xmlns:a16="http://schemas.microsoft.com/office/drawing/2014/main" id="{DCC9E098-8D4C-9246-BB67-A7B3B6232813}"/>
              </a:ext>
            </a:extLst>
          </p:cNvPr>
          <p:cNvSpPr txBox="1"/>
          <p:nvPr/>
        </p:nvSpPr>
        <p:spPr>
          <a:xfrm>
            <a:off x="5673958" y="1773295"/>
            <a:ext cx="905076" cy="400110"/>
          </a:xfrm>
          <a:prstGeom prst="rect">
            <a:avLst/>
          </a:prstGeom>
          <a:noFill/>
        </p:spPr>
        <p:txBody>
          <a:bodyPr wrap="square" rtlCol="0">
            <a:spAutoFit/>
          </a:bodyPr>
          <a:lstStyle/>
          <a:p>
            <a:pPr algn="ctr"/>
            <a:r>
              <a:rPr lang="en-US" sz="1000" dirty="0"/>
              <a:t>FH Montgomery</a:t>
            </a:r>
          </a:p>
        </p:txBody>
      </p:sp>
      <p:pic>
        <p:nvPicPr>
          <p:cNvPr id="20" name="Picture 19">
            <a:extLst>
              <a:ext uri="{FF2B5EF4-FFF2-40B4-BE49-F238E27FC236}">
                <a16:creationId xmlns:a16="http://schemas.microsoft.com/office/drawing/2014/main" id="{D9D86857-5938-974E-A1F2-C94EE1EDB7C8}"/>
              </a:ext>
            </a:extLst>
          </p:cNvPr>
          <p:cNvPicPr>
            <a:picLocks noChangeAspect="1"/>
          </p:cNvPicPr>
          <p:nvPr/>
        </p:nvPicPr>
        <p:blipFill>
          <a:blip r:embed="rId4"/>
          <a:stretch>
            <a:fillRect/>
          </a:stretch>
        </p:blipFill>
        <p:spPr>
          <a:xfrm>
            <a:off x="6579034" y="6225739"/>
            <a:ext cx="2027869" cy="520994"/>
          </a:xfrm>
          <a:prstGeom prst="rect">
            <a:avLst/>
          </a:prstGeom>
        </p:spPr>
      </p:pic>
    </p:spTree>
    <p:extLst>
      <p:ext uri="{BB962C8B-B14F-4D97-AF65-F5344CB8AC3E}">
        <p14:creationId xmlns:p14="http://schemas.microsoft.com/office/powerpoint/2010/main" val="182935438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4AD7C-21CC-AF4D-8F04-D747F79EF381}"/>
              </a:ext>
            </a:extLst>
          </p:cNvPr>
          <p:cNvSpPr txBox="1">
            <a:spLocks/>
          </p:cNvSpPr>
          <p:nvPr/>
        </p:nvSpPr>
        <p:spPr>
          <a:xfrm>
            <a:off x="381000" y="457200"/>
            <a:ext cx="6400800" cy="457200"/>
          </a:xfrm>
          <a:prstGeom prst="rect">
            <a:avLst/>
          </a:prstGeom>
          <a:noFill/>
        </p:spPr>
        <p:txBody>
          <a:bodyPr/>
          <a:lstStyle/>
          <a:p>
            <a:pPr lvl="0" defTabSz="685800" fontAlgn="base">
              <a:lnSpc>
                <a:spcPct val="90000"/>
              </a:lnSpc>
              <a:spcBef>
                <a:spcPct val="0"/>
              </a:spcBef>
              <a:spcAft>
                <a:spcPct val="0"/>
              </a:spcAft>
              <a:defRPr/>
            </a:pPr>
            <a:r>
              <a:rPr lang="en-US" sz="2800" b="1" dirty="0">
                <a:solidFill>
                  <a:sysClr val="windowText" lastClr="000000"/>
                </a:solidFill>
                <a:latin typeface="Avenir Next" panose="020B0503020202020204" pitchFamily="34" charset="0"/>
                <a:ea typeface="+mj-ea"/>
                <a:cs typeface="+mj-cs"/>
              </a:rPr>
              <a:t>Goals for Today</a:t>
            </a:r>
          </a:p>
        </p:txBody>
      </p:sp>
      <p:sp>
        <p:nvSpPr>
          <p:cNvPr id="3" name="Rectangle 2">
            <a:extLst>
              <a:ext uri="{FF2B5EF4-FFF2-40B4-BE49-F238E27FC236}">
                <a16:creationId xmlns:a16="http://schemas.microsoft.com/office/drawing/2014/main" id="{70A6290C-640E-7645-9A25-ACC12853D177}"/>
              </a:ext>
            </a:extLst>
          </p:cNvPr>
          <p:cNvSpPr/>
          <p:nvPr/>
        </p:nvSpPr>
        <p:spPr>
          <a:xfrm>
            <a:off x="914400" y="1219200"/>
            <a:ext cx="7848600" cy="4462760"/>
          </a:xfrm>
          <a:prstGeom prst="rect">
            <a:avLst/>
          </a:prstGeom>
        </p:spPr>
        <p:txBody>
          <a:bodyPr wrap="square">
            <a:spAutoFit/>
          </a:bodyPr>
          <a:lstStyle/>
          <a:p>
            <a:pPr marL="404813" indent="-344488">
              <a:spcBef>
                <a:spcPts val="600"/>
              </a:spcBef>
              <a:buFont typeface="Wingdings" charset="2"/>
              <a:buChar char="§"/>
              <a:tabLst>
                <a:tab pos="50800" algn="l"/>
              </a:tabLst>
            </a:pPr>
            <a:r>
              <a:rPr lang="en-US" sz="2400" dirty="0">
                <a:latin typeface="Avenir Next" charset="0"/>
                <a:ea typeface="Avenir Next" charset="0"/>
                <a:cs typeface="Avenir Next" charset="0"/>
              </a:rPr>
              <a:t>To stimulate your thinking regarding </a:t>
            </a:r>
            <a:r>
              <a:rPr lang="en-US" sz="2400" b="1" dirty="0">
                <a:solidFill>
                  <a:schemeClr val="tx2">
                    <a:lumMod val="60000"/>
                    <a:lumOff val="40000"/>
                  </a:schemeClr>
                </a:solidFill>
                <a:latin typeface="Avenir Next" charset="0"/>
                <a:ea typeface="Avenir Next" charset="0"/>
                <a:cs typeface="Avenir Next" charset="0"/>
              </a:rPr>
              <a:t>transformational shift</a:t>
            </a:r>
            <a:r>
              <a:rPr lang="en-US" sz="2400" dirty="0">
                <a:solidFill>
                  <a:schemeClr val="tx2">
                    <a:lumMod val="60000"/>
                    <a:lumOff val="40000"/>
                  </a:schemeClr>
                </a:solidFill>
                <a:latin typeface="Avenir Next" charset="0"/>
                <a:ea typeface="Avenir Next" charset="0"/>
                <a:cs typeface="Avenir Next" charset="0"/>
              </a:rPr>
              <a:t> </a:t>
            </a:r>
            <a:r>
              <a:rPr lang="en-US" sz="2400" dirty="0">
                <a:latin typeface="Avenir Next" charset="0"/>
                <a:ea typeface="Avenir Next" charset="0"/>
                <a:cs typeface="Avenir Next" charset="0"/>
              </a:rPr>
              <a:t>from the current “sick care” to future “health care” delivery model </a:t>
            </a:r>
          </a:p>
          <a:p>
            <a:pPr>
              <a:spcBef>
                <a:spcPts val="600"/>
              </a:spcBef>
              <a:buFont typeface="Wingdings" charset="2"/>
              <a:buChar char="§"/>
            </a:pPr>
            <a:endParaRPr lang="en-US" sz="2400" dirty="0">
              <a:latin typeface="Avenir Next" charset="0"/>
              <a:ea typeface="Avenir Next" charset="0"/>
              <a:cs typeface="Avenir Next" charset="0"/>
            </a:endParaRPr>
          </a:p>
          <a:p>
            <a:pPr marL="404813" indent="-344488">
              <a:spcBef>
                <a:spcPts val="600"/>
              </a:spcBef>
              <a:buFont typeface="Wingdings" charset="2"/>
              <a:buChar char="§"/>
            </a:pPr>
            <a:r>
              <a:rPr lang="en-US" sz="2400" dirty="0">
                <a:latin typeface="Avenir Next" charset="0"/>
                <a:ea typeface="Avenir Next" charset="0"/>
                <a:cs typeface="Avenir Next" charset="0"/>
              </a:rPr>
              <a:t>To share your </a:t>
            </a:r>
            <a:r>
              <a:rPr lang="en-US" sz="2400" b="1" dirty="0">
                <a:solidFill>
                  <a:schemeClr val="tx2">
                    <a:lumMod val="60000"/>
                    <a:lumOff val="40000"/>
                  </a:schemeClr>
                </a:solidFill>
                <a:latin typeface="Avenir Next" charset="0"/>
              </a:rPr>
              <a:t>self-assessment readiness level </a:t>
            </a:r>
            <a:r>
              <a:rPr lang="en-US" sz="2400" dirty="0">
                <a:latin typeface="Avenir Next" charset="0"/>
                <a:ea typeface="Avenir Next" charset="0"/>
                <a:cs typeface="Avenir Next" charset="0"/>
              </a:rPr>
              <a:t>for navigating towards population health delivery model </a:t>
            </a:r>
          </a:p>
          <a:p>
            <a:pPr>
              <a:spcBef>
                <a:spcPts val="600"/>
              </a:spcBef>
              <a:buFont typeface="Wingdings" charset="2"/>
              <a:buChar char="§"/>
            </a:pPr>
            <a:endParaRPr lang="en-US" sz="2400" dirty="0">
              <a:latin typeface="Avenir Next" charset="0"/>
              <a:ea typeface="Avenir Next" charset="0"/>
              <a:cs typeface="Avenir Next" charset="0"/>
            </a:endParaRPr>
          </a:p>
          <a:p>
            <a:pPr marL="404813" indent="-344488">
              <a:spcBef>
                <a:spcPts val="600"/>
              </a:spcBef>
              <a:buFont typeface="Wingdings" charset="2"/>
              <a:buChar char="§"/>
            </a:pPr>
            <a:r>
              <a:rPr lang="en-US" sz="2400" dirty="0">
                <a:latin typeface="Avenir Next" charset="0"/>
                <a:ea typeface="Avenir Next" charset="0"/>
                <a:cs typeface="Avenir Next" charset="0"/>
              </a:rPr>
              <a:t>To encourage </a:t>
            </a:r>
            <a:r>
              <a:rPr lang="en-US" sz="2400" b="1" dirty="0">
                <a:solidFill>
                  <a:schemeClr val="tx2">
                    <a:lumMod val="60000"/>
                    <a:lumOff val="40000"/>
                  </a:schemeClr>
                </a:solidFill>
                <a:latin typeface="Avenir Next" charset="0"/>
              </a:rPr>
              <a:t>proactive planning and engagement </a:t>
            </a:r>
            <a:r>
              <a:rPr lang="en-US" sz="2400" dirty="0">
                <a:latin typeface="Avenir Next" charset="0"/>
                <a:ea typeface="Avenir Next" charset="0"/>
                <a:cs typeface="Avenir Next" charset="0"/>
              </a:rPr>
              <a:t>related to population health positioning</a:t>
            </a:r>
          </a:p>
        </p:txBody>
      </p:sp>
      <p:pic>
        <p:nvPicPr>
          <p:cNvPr id="4" name="Picture 3">
            <a:extLst>
              <a:ext uri="{FF2B5EF4-FFF2-40B4-BE49-F238E27FC236}">
                <a16:creationId xmlns:a16="http://schemas.microsoft.com/office/drawing/2014/main" id="{48E208CD-AF06-124D-9EB8-A273006DAC20}"/>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5558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33400" y="371764"/>
            <a:ext cx="6629400" cy="457200"/>
          </a:xfrm>
          <a:prstGeom prst="rect">
            <a:avLst/>
          </a:prstGeom>
        </p:spPr>
        <p:txBody>
          <a:bodyPr/>
          <a:lstStyle/>
          <a:p>
            <a:pPr eaLnBrk="0" fontAlgn="base" hangingPunct="0">
              <a:spcBef>
                <a:spcPct val="0"/>
              </a:spcBef>
              <a:spcAft>
                <a:spcPct val="0"/>
              </a:spcAft>
              <a:defRPr/>
            </a:pPr>
            <a:r>
              <a:rPr lang="en-US" sz="2800" b="1" dirty="0">
                <a:solidFill>
                  <a:sysClr val="windowText" lastClr="000000"/>
                </a:solidFill>
                <a:latin typeface="Avenir Next" panose="020B0503020202020204" pitchFamily="34" charset="0"/>
                <a:ea typeface="Verdana" pitchFamily="34" charset="0"/>
                <a:cs typeface="Verdana" pitchFamily="34" charset="0"/>
              </a:rPr>
              <a:t>Delivery:  Primary Care Alignment</a:t>
            </a:r>
          </a:p>
        </p:txBody>
      </p:sp>
      <p:sp>
        <p:nvSpPr>
          <p:cNvPr id="8" name="Rectangle 2"/>
          <p:cNvSpPr txBox="1">
            <a:spLocks noChangeArrowheads="1"/>
          </p:cNvSpPr>
          <p:nvPr/>
        </p:nvSpPr>
        <p:spPr>
          <a:xfrm>
            <a:off x="304800" y="1143000"/>
            <a:ext cx="83820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175" indent="-3175">
              <a:lnSpc>
                <a:spcPct val="90000"/>
              </a:lnSpc>
              <a:spcBef>
                <a:spcPct val="30000"/>
              </a:spcBef>
              <a:tabLst>
                <a:tab pos="914400" algn="l"/>
              </a:tabLst>
            </a:pPr>
            <a:r>
              <a:rPr lang="en-US" b="1" dirty="0">
                <a:solidFill>
                  <a:srgbClr val="000000"/>
                </a:solidFill>
              </a:rPr>
              <a:t>The community has access to a full complement of physicians and advance practitioners who provide local access to high quality care.</a:t>
            </a:r>
          </a:p>
          <a:p>
            <a:pPr marL="225425" indent="-225425">
              <a:lnSpc>
                <a:spcPct val="90000"/>
              </a:lnSpc>
              <a:spcBef>
                <a:spcPct val="30000"/>
              </a:spcBef>
              <a:buFontTx/>
              <a:buChar char="•"/>
              <a:tabLst>
                <a:tab pos="914400" algn="l"/>
              </a:tabLst>
            </a:pPr>
            <a:endParaRPr lang="en-US" sz="1600" dirty="0">
              <a:latin typeface="+mn-lt"/>
            </a:endParaRPr>
          </a:p>
          <a:p>
            <a:pPr marL="576263" lvl="1" indent="-236538">
              <a:lnSpc>
                <a:spcPct val="90000"/>
              </a:lnSpc>
              <a:spcBef>
                <a:spcPct val="30000"/>
              </a:spcBef>
              <a:buFontTx/>
              <a:buChar char="–"/>
              <a:tabLst>
                <a:tab pos="914400" algn="l"/>
              </a:tabLst>
              <a:defRPr/>
            </a:pPr>
            <a:endParaRPr lang="en-US" sz="1600" dirty="0">
              <a:latin typeface="+mn-lt"/>
            </a:endParaRPr>
          </a:p>
        </p:txBody>
      </p:sp>
      <p:sp>
        <p:nvSpPr>
          <p:cNvPr id="31" name="Oval 30"/>
          <p:cNvSpPr/>
          <p:nvPr/>
        </p:nvSpPr>
        <p:spPr>
          <a:xfrm>
            <a:off x="914400" y="2171700"/>
            <a:ext cx="914400" cy="914400"/>
          </a:xfrm>
          <a:prstGeom prst="ellipse">
            <a:avLst/>
          </a:prstGeom>
          <a:solidFill>
            <a:schemeClr val="bg1"/>
          </a:solidFill>
          <a:ln w="25400" cap="flat" cmpd="sng" algn="ctr">
            <a:solidFill>
              <a:srgbClr val="005797"/>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rgbClr val="005797"/>
                </a:solidFill>
              </a:rPr>
              <a:t>A</a:t>
            </a:r>
          </a:p>
        </p:txBody>
      </p:sp>
      <p:sp>
        <p:nvSpPr>
          <p:cNvPr id="36" name="Rectangle 2"/>
          <p:cNvSpPr txBox="1">
            <a:spLocks noChangeArrowheads="1"/>
          </p:cNvSpPr>
          <p:nvPr/>
        </p:nvSpPr>
        <p:spPr>
          <a:xfrm>
            <a:off x="914400" y="3657600"/>
            <a:ext cx="7391400" cy="2590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350" indent="-6350" algn="ctr">
              <a:lnSpc>
                <a:spcPct val="90000"/>
              </a:lnSpc>
              <a:spcBef>
                <a:spcPct val="30000"/>
              </a:spcBef>
              <a:tabLst>
                <a:tab pos="914400" algn="l"/>
              </a:tabLst>
            </a:pPr>
            <a:r>
              <a:rPr lang="en-US" b="1" dirty="0"/>
              <a:t>Future -- Full Transition</a:t>
            </a:r>
            <a:endParaRPr lang="en-US" dirty="0"/>
          </a:p>
          <a:p>
            <a:pPr marL="6350" indent="-6350">
              <a:lnSpc>
                <a:spcPct val="90000"/>
              </a:lnSpc>
              <a:spcBef>
                <a:spcPct val="30000"/>
              </a:spcBef>
              <a:tabLst>
                <a:tab pos="914400" algn="l"/>
              </a:tabLst>
            </a:pPr>
            <a:r>
              <a:rPr lang="en-US" dirty="0"/>
              <a:t>The rural delivery system’s population has access to local primary care services (whether through employed PCPs, independent practices, rural health clinics, and/</a:t>
            </a:r>
            <a:r>
              <a:rPr lang="en-US" dirty="0">
                <a:solidFill>
                  <a:srgbClr val="000000"/>
                </a:solidFill>
              </a:rPr>
              <a:t>or FQHCs). This provider network has shared incentives that are aligned with the health system’s mission and strategy incorporation functional, contractual and governance connections. Employed primary care is supported with effective practice management services that help practitioners grow and manage their local panel size and address primary care needs efficiently. </a:t>
            </a:r>
            <a:endParaRPr lang="en-US" sz="1400" strike="sngStrike" dirty="0">
              <a:solidFill>
                <a:srgbClr val="000000"/>
              </a:solidFill>
            </a:endParaRPr>
          </a:p>
        </p:txBody>
      </p:sp>
      <p:sp>
        <p:nvSpPr>
          <p:cNvPr id="55" name="Oval 54"/>
          <p:cNvSpPr/>
          <p:nvPr/>
        </p:nvSpPr>
        <p:spPr>
          <a:xfrm>
            <a:off x="2514600" y="21717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1</a:t>
            </a:r>
          </a:p>
        </p:txBody>
      </p:sp>
      <p:sp>
        <p:nvSpPr>
          <p:cNvPr id="56" name="Oval 55"/>
          <p:cNvSpPr/>
          <p:nvPr/>
        </p:nvSpPr>
        <p:spPr>
          <a:xfrm>
            <a:off x="4191000" y="21717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2</a:t>
            </a:r>
          </a:p>
        </p:txBody>
      </p:sp>
      <p:sp>
        <p:nvSpPr>
          <p:cNvPr id="57" name="Oval 56"/>
          <p:cNvSpPr/>
          <p:nvPr/>
        </p:nvSpPr>
        <p:spPr>
          <a:xfrm>
            <a:off x="5791200" y="21717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3</a:t>
            </a:r>
          </a:p>
        </p:txBody>
      </p:sp>
      <p:sp>
        <p:nvSpPr>
          <p:cNvPr id="58" name="Oval 57"/>
          <p:cNvSpPr/>
          <p:nvPr/>
        </p:nvSpPr>
        <p:spPr>
          <a:xfrm>
            <a:off x="7391400" y="2171700"/>
            <a:ext cx="914400" cy="914400"/>
          </a:xfrm>
          <a:prstGeom prst="ellipse">
            <a:avLst/>
          </a:prstGeom>
          <a:solidFill>
            <a:schemeClr val="bg1"/>
          </a:solidFill>
          <a:ln w="25400" cap="flat" cmpd="sng" algn="ctr">
            <a:solidFill>
              <a:srgbClr val="DE602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rgbClr val="DE6021"/>
                </a:solidFill>
              </a:rPr>
              <a:t>B</a:t>
            </a:r>
          </a:p>
        </p:txBody>
      </p:sp>
      <p:cxnSp>
        <p:nvCxnSpPr>
          <p:cNvPr id="18" name="Elbow Connector 17"/>
          <p:cNvCxnSpPr/>
          <p:nvPr/>
        </p:nvCxnSpPr>
        <p:spPr>
          <a:xfrm rot="5400000">
            <a:off x="5943600" y="1752600"/>
            <a:ext cx="571500" cy="3238500"/>
          </a:xfrm>
          <a:prstGeom prst="bentConnector3">
            <a:avLst>
              <a:gd name="adj1" fmla="val 50000"/>
            </a:avLst>
          </a:prstGeom>
          <a:solidFill>
            <a:schemeClr val="bg1"/>
          </a:solidFill>
          <a:ln w="25400" cap="flat" cmpd="sng" algn="ctr">
            <a:solidFill>
              <a:srgbClr val="DE6021"/>
            </a:solidFill>
            <a:prstDash val="solid"/>
            <a:round/>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cxn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xmlns:mv="urn:schemas-microsoft-com:mac:vml">
      <p:transition spd="med"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33400" y="371764"/>
            <a:ext cx="6629400" cy="457200"/>
          </a:xfrm>
          <a:prstGeom prst="rect">
            <a:avLst/>
          </a:prstGeom>
        </p:spPr>
        <p:txBody>
          <a:bodyPr/>
          <a:lstStyle/>
          <a:p>
            <a:pPr marR="0" lvl="0" indent="0" eaLnBrk="0" fontAlgn="base" hangingPunct="0">
              <a:lnSpc>
                <a:spcPct val="100000"/>
              </a:lnSpc>
              <a:spcBef>
                <a:spcPct val="0"/>
              </a:spcBef>
              <a:spcAft>
                <a:spcPct val="0"/>
              </a:spcAft>
              <a:buClrTx/>
              <a:buSzTx/>
              <a:buFontTx/>
              <a:buNone/>
              <a:tabLst/>
              <a:defRPr/>
            </a:pPr>
            <a:r>
              <a:rPr lang="en-US" sz="2800" b="1" dirty="0">
                <a:solidFill>
                  <a:sysClr val="windowText" lastClr="000000"/>
                </a:solidFill>
                <a:latin typeface="Avenir Next" panose="020B0503020202020204" pitchFamily="34" charset="0"/>
                <a:ea typeface="Verdana" pitchFamily="34" charset="0"/>
                <a:cs typeface="Verdana" pitchFamily="34" charset="0"/>
              </a:rPr>
              <a:t>Delivery:  Primary Care Alignment</a:t>
            </a:r>
          </a:p>
        </p:txBody>
      </p:sp>
      <p:pic>
        <p:nvPicPr>
          <p:cNvPr id="3" name="Picture 2">
            <a:extLst>
              <a:ext uri="{FF2B5EF4-FFF2-40B4-BE49-F238E27FC236}">
                <a16:creationId xmlns:a16="http://schemas.microsoft.com/office/drawing/2014/main" id="{DA89E49C-711E-4A70-BDEF-B3A247F4841C}"/>
              </a:ext>
            </a:extLst>
          </p:cNvPr>
          <p:cNvPicPr>
            <a:picLocks noChangeAspect="1"/>
          </p:cNvPicPr>
          <p:nvPr/>
        </p:nvPicPr>
        <p:blipFill>
          <a:blip r:embed="rId3"/>
          <a:stretch>
            <a:fillRect/>
          </a:stretch>
        </p:blipFill>
        <p:spPr>
          <a:xfrm>
            <a:off x="216370" y="2521853"/>
            <a:ext cx="8686800" cy="2120236"/>
          </a:xfrm>
          <a:prstGeom prst="rect">
            <a:avLst/>
          </a:prstGeom>
        </p:spPr>
      </p:pic>
      <p:sp>
        <p:nvSpPr>
          <p:cNvPr id="8" name="TextBox 7">
            <a:extLst>
              <a:ext uri="{FF2B5EF4-FFF2-40B4-BE49-F238E27FC236}">
                <a16:creationId xmlns:a16="http://schemas.microsoft.com/office/drawing/2014/main" id="{54E9A716-5064-7A4E-B022-D113D64AD2BA}"/>
              </a:ext>
            </a:extLst>
          </p:cNvPr>
          <p:cNvSpPr txBox="1"/>
          <p:nvPr/>
        </p:nvSpPr>
        <p:spPr>
          <a:xfrm>
            <a:off x="2110136" y="2418502"/>
            <a:ext cx="790800" cy="246221"/>
          </a:xfrm>
          <a:prstGeom prst="rect">
            <a:avLst/>
          </a:prstGeom>
          <a:noFill/>
        </p:spPr>
        <p:txBody>
          <a:bodyPr wrap="square" rtlCol="0">
            <a:spAutoFit/>
          </a:bodyPr>
          <a:lstStyle/>
          <a:p>
            <a:r>
              <a:rPr lang="en-US" sz="1000" dirty="0"/>
              <a:t>Alleghany</a:t>
            </a:r>
          </a:p>
        </p:txBody>
      </p:sp>
      <p:sp>
        <p:nvSpPr>
          <p:cNvPr id="10" name="TextBox 9">
            <a:extLst>
              <a:ext uri="{FF2B5EF4-FFF2-40B4-BE49-F238E27FC236}">
                <a16:creationId xmlns:a16="http://schemas.microsoft.com/office/drawing/2014/main" id="{0B989C8F-D6FA-6B48-8F34-A1FBA1848759}"/>
              </a:ext>
            </a:extLst>
          </p:cNvPr>
          <p:cNvSpPr txBox="1"/>
          <p:nvPr/>
        </p:nvSpPr>
        <p:spPr>
          <a:xfrm>
            <a:off x="2810610" y="2410532"/>
            <a:ext cx="685800" cy="246221"/>
          </a:xfrm>
          <a:prstGeom prst="rect">
            <a:avLst/>
          </a:prstGeom>
          <a:noFill/>
        </p:spPr>
        <p:txBody>
          <a:bodyPr wrap="square" rtlCol="0">
            <a:spAutoFit/>
          </a:bodyPr>
          <a:lstStyle/>
          <a:p>
            <a:r>
              <a:rPr lang="en-US" sz="1000" dirty="0"/>
              <a:t>Bladen</a:t>
            </a:r>
          </a:p>
        </p:txBody>
      </p:sp>
      <p:sp>
        <p:nvSpPr>
          <p:cNvPr id="11" name="TextBox 10">
            <a:extLst>
              <a:ext uri="{FF2B5EF4-FFF2-40B4-BE49-F238E27FC236}">
                <a16:creationId xmlns:a16="http://schemas.microsoft.com/office/drawing/2014/main" id="{C4C96320-3CB1-BE4F-AF33-005A466CCAB8}"/>
              </a:ext>
            </a:extLst>
          </p:cNvPr>
          <p:cNvSpPr txBox="1"/>
          <p:nvPr/>
        </p:nvSpPr>
        <p:spPr>
          <a:xfrm>
            <a:off x="3403093" y="2409156"/>
            <a:ext cx="685800" cy="246221"/>
          </a:xfrm>
          <a:prstGeom prst="rect">
            <a:avLst/>
          </a:prstGeom>
          <a:noFill/>
        </p:spPr>
        <p:txBody>
          <a:bodyPr wrap="square" rtlCol="0">
            <a:spAutoFit/>
          </a:bodyPr>
          <a:lstStyle/>
          <a:p>
            <a:r>
              <a:rPr lang="en-US" sz="1000" dirty="0"/>
              <a:t>Cannon</a:t>
            </a:r>
          </a:p>
        </p:txBody>
      </p:sp>
      <p:sp>
        <p:nvSpPr>
          <p:cNvPr id="12" name="TextBox 11">
            <a:extLst>
              <a:ext uri="{FF2B5EF4-FFF2-40B4-BE49-F238E27FC236}">
                <a16:creationId xmlns:a16="http://schemas.microsoft.com/office/drawing/2014/main" id="{0C478734-456A-FD41-970D-077A1654D671}"/>
              </a:ext>
            </a:extLst>
          </p:cNvPr>
          <p:cNvSpPr txBox="1"/>
          <p:nvPr/>
        </p:nvSpPr>
        <p:spPr>
          <a:xfrm>
            <a:off x="3957897" y="2409156"/>
            <a:ext cx="685800" cy="246221"/>
          </a:xfrm>
          <a:prstGeom prst="rect">
            <a:avLst/>
          </a:prstGeom>
          <a:noFill/>
        </p:spPr>
        <p:txBody>
          <a:bodyPr wrap="square" rtlCol="0">
            <a:spAutoFit/>
          </a:bodyPr>
          <a:lstStyle/>
          <a:p>
            <a:r>
              <a:rPr lang="en-US" sz="1000" dirty="0"/>
              <a:t>Chatham</a:t>
            </a:r>
          </a:p>
        </p:txBody>
      </p:sp>
      <p:sp>
        <p:nvSpPr>
          <p:cNvPr id="13" name="TextBox 12">
            <a:extLst>
              <a:ext uri="{FF2B5EF4-FFF2-40B4-BE49-F238E27FC236}">
                <a16:creationId xmlns:a16="http://schemas.microsoft.com/office/drawing/2014/main" id="{37CF5A5B-DE95-C047-B2C2-B2AD574DF663}"/>
              </a:ext>
            </a:extLst>
          </p:cNvPr>
          <p:cNvSpPr txBox="1"/>
          <p:nvPr/>
        </p:nvSpPr>
        <p:spPr>
          <a:xfrm>
            <a:off x="5209843" y="2407204"/>
            <a:ext cx="685800" cy="246221"/>
          </a:xfrm>
          <a:prstGeom prst="rect">
            <a:avLst/>
          </a:prstGeom>
          <a:noFill/>
        </p:spPr>
        <p:txBody>
          <a:bodyPr wrap="square" rtlCol="0">
            <a:spAutoFit/>
          </a:bodyPr>
          <a:lstStyle/>
          <a:p>
            <a:r>
              <a:rPr lang="en-US" sz="1000" dirty="0" err="1"/>
              <a:t>Dosher</a:t>
            </a:r>
            <a:endParaRPr lang="en-US" sz="1000" dirty="0"/>
          </a:p>
        </p:txBody>
      </p:sp>
      <p:sp>
        <p:nvSpPr>
          <p:cNvPr id="14" name="TextBox 13">
            <a:extLst>
              <a:ext uri="{FF2B5EF4-FFF2-40B4-BE49-F238E27FC236}">
                <a16:creationId xmlns:a16="http://schemas.microsoft.com/office/drawing/2014/main" id="{2F24E0AB-EDD4-A547-95C4-D36A956F2A70}"/>
              </a:ext>
            </a:extLst>
          </p:cNvPr>
          <p:cNvSpPr txBox="1"/>
          <p:nvPr/>
        </p:nvSpPr>
        <p:spPr>
          <a:xfrm>
            <a:off x="6519886" y="2417038"/>
            <a:ext cx="685800" cy="246221"/>
          </a:xfrm>
          <a:prstGeom prst="rect">
            <a:avLst/>
          </a:prstGeom>
          <a:noFill/>
        </p:spPr>
        <p:txBody>
          <a:bodyPr wrap="square" rtlCol="0">
            <a:spAutoFit/>
          </a:bodyPr>
          <a:lstStyle/>
          <a:p>
            <a:r>
              <a:rPr lang="en-US" sz="1000" dirty="0"/>
              <a:t>Murphy</a:t>
            </a:r>
          </a:p>
        </p:txBody>
      </p:sp>
      <p:sp>
        <p:nvSpPr>
          <p:cNvPr id="15" name="TextBox 14">
            <a:extLst>
              <a:ext uri="{FF2B5EF4-FFF2-40B4-BE49-F238E27FC236}">
                <a16:creationId xmlns:a16="http://schemas.microsoft.com/office/drawing/2014/main" id="{F75E345C-E477-AA4B-BDF8-AD587EE546D7}"/>
              </a:ext>
            </a:extLst>
          </p:cNvPr>
          <p:cNvSpPr txBox="1"/>
          <p:nvPr/>
        </p:nvSpPr>
        <p:spPr>
          <a:xfrm>
            <a:off x="7103026" y="2420779"/>
            <a:ext cx="685800" cy="246221"/>
          </a:xfrm>
          <a:prstGeom prst="rect">
            <a:avLst/>
          </a:prstGeom>
          <a:noFill/>
        </p:spPr>
        <p:txBody>
          <a:bodyPr wrap="square" rtlCol="0">
            <a:spAutoFit/>
          </a:bodyPr>
          <a:lstStyle/>
          <a:p>
            <a:r>
              <a:rPr lang="en-US" sz="1000" dirty="0"/>
              <a:t>Pender</a:t>
            </a:r>
          </a:p>
        </p:txBody>
      </p:sp>
      <p:sp>
        <p:nvSpPr>
          <p:cNvPr id="16" name="TextBox 15">
            <a:extLst>
              <a:ext uri="{FF2B5EF4-FFF2-40B4-BE49-F238E27FC236}">
                <a16:creationId xmlns:a16="http://schemas.microsoft.com/office/drawing/2014/main" id="{50F9F9E6-B0EC-7F46-A6F5-1DFD741883F1}"/>
              </a:ext>
            </a:extLst>
          </p:cNvPr>
          <p:cNvSpPr txBox="1"/>
          <p:nvPr/>
        </p:nvSpPr>
        <p:spPr>
          <a:xfrm>
            <a:off x="8232706" y="2109261"/>
            <a:ext cx="685800" cy="553998"/>
          </a:xfrm>
          <a:prstGeom prst="rect">
            <a:avLst/>
          </a:prstGeom>
          <a:noFill/>
        </p:spPr>
        <p:txBody>
          <a:bodyPr wrap="square" rtlCol="0">
            <a:spAutoFit/>
          </a:bodyPr>
          <a:lstStyle/>
          <a:p>
            <a:pPr algn="ctr"/>
            <a:r>
              <a:rPr lang="en-US" sz="1000" dirty="0"/>
              <a:t>The Outer Banks</a:t>
            </a:r>
          </a:p>
        </p:txBody>
      </p:sp>
      <p:sp>
        <p:nvSpPr>
          <p:cNvPr id="17" name="TextBox 16">
            <a:extLst>
              <a:ext uri="{FF2B5EF4-FFF2-40B4-BE49-F238E27FC236}">
                <a16:creationId xmlns:a16="http://schemas.microsoft.com/office/drawing/2014/main" id="{23372E98-679F-8D46-99EA-0AAF6C670F99}"/>
              </a:ext>
            </a:extLst>
          </p:cNvPr>
          <p:cNvSpPr txBox="1"/>
          <p:nvPr/>
        </p:nvSpPr>
        <p:spPr>
          <a:xfrm>
            <a:off x="7708714" y="2407204"/>
            <a:ext cx="685800" cy="246221"/>
          </a:xfrm>
          <a:prstGeom prst="rect">
            <a:avLst/>
          </a:prstGeom>
          <a:noFill/>
        </p:spPr>
        <p:txBody>
          <a:bodyPr wrap="square" rtlCol="0">
            <a:spAutoFit/>
          </a:bodyPr>
          <a:lstStyle/>
          <a:p>
            <a:r>
              <a:rPr lang="en-US" sz="1000" dirty="0"/>
              <a:t>Swain</a:t>
            </a:r>
          </a:p>
        </p:txBody>
      </p:sp>
      <p:sp>
        <p:nvSpPr>
          <p:cNvPr id="19" name="TextBox 18">
            <a:extLst>
              <a:ext uri="{FF2B5EF4-FFF2-40B4-BE49-F238E27FC236}">
                <a16:creationId xmlns:a16="http://schemas.microsoft.com/office/drawing/2014/main" id="{1F2EC2B6-B1F5-D043-A27D-9C9890E00C7E}"/>
              </a:ext>
            </a:extLst>
          </p:cNvPr>
          <p:cNvSpPr txBox="1"/>
          <p:nvPr/>
        </p:nvSpPr>
        <p:spPr>
          <a:xfrm>
            <a:off x="4541710" y="2263149"/>
            <a:ext cx="685800" cy="400110"/>
          </a:xfrm>
          <a:prstGeom prst="rect">
            <a:avLst/>
          </a:prstGeom>
          <a:noFill/>
        </p:spPr>
        <p:txBody>
          <a:bodyPr wrap="square" rtlCol="0">
            <a:spAutoFit/>
          </a:bodyPr>
          <a:lstStyle/>
          <a:p>
            <a:pPr algn="ctr"/>
            <a:r>
              <a:rPr lang="en-US" sz="1000" dirty="0" err="1"/>
              <a:t>Vidant</a:t>
            </a:r>
            <a:r>
              <a:rPr lang="en-US" sz="1000" dirty="0"/>
              <a:t> Chowan</a:t>
            </a:r>
          </a:p>
        </p:txBody>
      </p:sp>
      <p:sp>
        <p:nvSpPr>
          <p:cNvPr id="20" name="TextBox 19">
            <a:extLst>
              <a:ext uri="{FF2B5EF4-FFF2-40B4-BE49-F238E27FC236}">
                <a16:creationId xmlns:a16="http://schemas.microsoft.com/office/drawing/2014/main" id="{E2C9808F-F7C9-4345-9E21-D6F4B1BD7F12}"/>
              </a:ext>
            </a:extLst>
          </p:cNvPr>
          <p:cNvSpPr txBox="1"/>
          <p:nvPr/>
        </p:nvSpPr>
        <p:spPr>
          <a:xfrm>
            <a:off x="5673958" y="2263149"/>
            <a:ext cx="905076" cy="400110"/>
          </a:xfrm>
          <a:prstGeom prst="rect">
            <a:avLst/>
          </a:prstGeom>
          <a:noFill/>
        </p:spPr>
        <p:txBody>
          <a:bodyPr wrap="square" rtlCol="0">
            <a:spAutoFit/>
          </a:bodyPr>
          <a:lstStyle/>
          <a:p>
            <a:pPr algn="ctr"/>
            <a:r>
              <a:rPr lang="en-US" sz="1000" dirty="0"/>
              <a:t>FH Montgomery</a:t>
            </a:r>
          </a:p>
        </p:txBody>
      </p:sp>
      <p:pic>
        <p:nvPicPr>
          <p:cNvPr id="21" name="Picture 20">
            <a:extLst>
              <a:ext uri="{FF2B5EF4-FFF2-40B4-BE49-F238E27FC236}">
                <a16:creationId xmlns:a16="http://schemas.microsoft.com/office/drawing/2014/main" id="{E7AF0F26-F659-4F49-B962-E958480119AA}"/>
              </a:ext>
            </a:extLst>
          </p:cNvPr>
          <p:cNvPicPr>
            <a:picLocks noChangeAspect="1"/>
          </p:cNvPicPr>
          <p:nvPr/>
        </p:nvPicPr>
        <p:blipFill>
          <a:blip r:embed="rId4"/>
          <a:stretch>
            <a:fillRect/>
          </a:stretch>
        </p:blipFill>
        <p:spPr>
          <a:xfrm>
            <a:off x="6579034" y="6225739"/>
            <a:ext cx="2027869" cy="520994"/>
          </a:xfrm>
          <a:prstGeom prst="rect">
            <a:avLst/>
          </a:prstGeom>
        </p:spPr>
      </p:pic>
    </p:spTree>
    <p:extLst>
      <p:ext uri="{BB962C8B-B14F-4D97-AF65-F5344CB8AC3E}">
        <p14:creationId xmlns:p14="http://schemas.microsoft.com/office/powerpoint/2010/main" val="175014273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33400" y="371764"/>
            <a:ext cx="6629400" cy="457200"/>
          </a:xfrm>
          <a:prstGeom prst="rect">
            <a:avLst/>
          </a:prstGeom>
        </p:spPr>
        <p:txBody>
          <a:bodyPr/>
          <a:lstStyle/>
          <a:p>
            <a:pPr eaLnBrk="0" fontAlgn="base" hangingPunct="0">
              <a:spcBef>
                <a:spcPct val="0"/>
              </a:spcBef>
              <a:spcAft>
                <a:spcPct val="0"/>
              </a:spcAft>
              <a:defRPr/>
            </a:pPr>
            <a:r>
              <a:rPr lang="en-US" sz="2800" b="1" dirty="0">
                <a:solidFill>
                  <a:sysClr val="windowText" lastClr="000000"/>
                </a:solidFill>
                <a:latin typeface="Avenir Next" panose="020B0503020202020204" pitchFamily="34" charset="0"/>
                <a:ea typeface="Verdana" pitchFamily="34" charset="0"/>
                <a:cs typeface="Verdana" pitchFamily="34" charset="0"/>
              </a:rPr>
              <a:t>Delivery:  Specialty Alignment</a:t>
            </a:r>
          </a:p>
        </p:txBody>
      </p:sp>
      <p:sp>
        <p:nvSpPr>
          <p:cNvPr id="8" name="Rectangle 2"/>
          <p:cNvSpPr txBox="1">
            <a:spLocks noChangeArrowheads="1"/>
          </p:cNvSpPr>
          <p:nvPr/>
        </p:nvSpPr>
        <p:spPr>
          <a:xfrm>
            <a:off x="304800" y="1143000"/>
            <a:ext cx="83820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763" indent="-4763">
              <a:lnSpc>
                <a:spcPct val="90000"/>
              </a:lnSpc>
              <a:spcBef>
                <a:spcPct val="30000"/>
              </a:spcBef>
              <a:tabLst>
                <a:tab pos="914400" algn="l"/>
              </a:tabLst>
            </a:pPr>
            <a:r>
              <a:rPr lang="en-US" b="1" dirty="0"/>
              <a:t>The full complement of specialty services available to the </a:t>
            </a:r>
            <a:r>
              <a:rPr lang="en-US" b="1" dirty="0">
                <a:solidFill>
                  <a:srgbClr val="000000"/>
                </a:solidFill>
              </a:rPr>
              <a:t>community provided in coordination with primary care and delivered locally whenever </a:t>
            </a:r>
            <a:r>
              <a:rPr lang="en-US" b="1" dirty="0"/>
              <a:t>feasible. </a:t>
            </a:r>
            <a:endParaRPr lang="en-US" sz="1600" dirty="0">
              <a:latin typeface="+mn-lt"/>
            </a:endParaRPr>
          </a:p>
          <a:p>
            <a:pPr marL="576263" lvl="1" indent="-236538">
              <a:lnSpc>
                <a:spcPct val="90000"/>
              </a:lnSpc>
              <a:spcBef>
                <a:spcPct val="30000"/>
              </a:spcBef>
              <a:buFontTx/>
              <a:buChar char="–"/>
              <a:tabLst>
                <a:tab pos="914400" algn="l"/>
              </a:tabLst>
              <a:defRPr/>
            </a:pPr>
            <a:endParaRPr lang="en-US" sz="1600" dirty="0">
              <a:latin typeface="+mn-lt"/>
            </a:endParaRPr>
          </a:p>
        </p:txBody>
      </p:sp>
      <p:sp>
        <p:nvSpPr>
          <p:cNvPr id="31" name="Oval 30"/>
          <p:cNvSpPr/>
          <p:nvPr/>
        </p:nvSpPr>
        <p:spPr>
          <a:xfrm>
            <a:off x="914400" y="2171700"/>
            <a:ext cx="914400" cy="914400"/>
          </a:xfrm>
          <a:prstGeom prst="ellipse">
            <a:avLst/>
          </a:prstGeom>
          <a:solidFill>
            <a:schemeClr val="bg1"/>
          </a:solidFill>
          <a:ln w="25400" cap="flat" cmpd="sng" algn="ctr">
            <a:solidFill>
              <a:srgbClr val="005797"/>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rgbClr val="005797"/>
                </a:solidFill>
              </a:rPr>
              <a:t>A</a:t>
            </a:r>
          </a:p>
        </p:txBody>
      </p:sp>
      <p:sp>
        <p:nvSpPr>
          <p:cNvPr id="36" name="Rectangle 2"/>
          <p:cNvSpPr txBox="1">
            <a:spLocks noChangeArrowheads="1"/>
          </p:cNvSpPr>
          <p:nvPr/>
        </p:nvSpPr>
        <p:spPr>
          <a:xfrm>
            <a:off x="914400" y="3657600"/>
            <a:ext cx="7391400" cy="2590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350" indent="-6350" algn="ctr">
              <a:lnSpc>
                <a:spcPct val="90000"/>
              </a:lnSpc>
              <a:spcBef>
                <a:spcPct val="30000"/>
              </a:spcBef>
              <a:tabLst>
                <a:tab pos="914400" algn="l"/>
              </a:tabLst>
            </a:pPr>
            <a:r>
              <a:rPr lang="en-US" b="1" dirty="0"/>
              <a:t>Future -- Full Transition</a:t>
            </a:r>
            <a:endParaRPr lang="en-US" dirty="0"/>
          </a:p>
          <a:p>
            <a:r>
              <a:rPr lang="en-US" dirty="0"/>
              <a:t>The rural delivery system evaluates patient demand for services using </a:t>
            </a:r>
            <a:r>
              <a:rPr lang="en-US" dirty="0">
                <a:solidFill>
                  <a:srgbClr val="000000"/>
                </a:solidFill>
              </a:rPr>
              <a:t>informatics and recruits specialists to match population-based supply with demand. Primary care to specialist relationships are developed and monitored based on the health system’s clinical standards.  Specialists actively work with primary care providers to coordinate across the continuum of patient needs, with services always provided locally when clinically appropriate. </a:t>
            </a:r>
            <a:endParaRPr lang="en-US" strike="sngStrike" dirty="0">
              <a:solidFill>
                <a:srgbClr val="000000"/>
              </a:solidFill>
            </a:endParaRPr>
          </a:p>
        </p:txBody>
      </p:sp>
      <p:sp>
        <p:nvSpPr>
          <p:cNvPr id="55" name="Oval 54"/>
          <p:cNvSpPr/>
          <p:nvPr/>
        </p:nvSpPr>
        <p:spPr>
          <a:xfrm>
            <a:off x="2514600" y="21717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1</a:t>
            </a:r>
          </a:p>
        </p:txBody>
      </p:sp>
      <p:sp>
        <p:nvSpPr>
          <p:cNvPr id="56" name="Oval 55"/>
          <p:cNvSpPr/>
          <p:nvPr/>
        </p:nvSpPr>
        <p:spPr>
          <a:xfrm>
            <a:off x="4191000" y="21717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2</a:t>
            </a:r>
          </a:p>
        </p:txBody>
      </p:sp>
      <p:sp>
        <p:nvSpPr>
          <p:cNvPr id="57" name="Oval 56"/>
          <p:cNvSpPr/>
          <p:nvPr/>
        </p:nvSpPr>
        <p:spPr>
          <a:xfrm>
            <a:off x="5791200" y="21717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3</a:t>
            </a:r>
          </a:p>
        </p:txBody>
      </p:sp>
      <p:sp>
        <p:nvSpPr>
          <p:cNvPr id="58" name="Oval 57"/>
          <p:cNvSpPr/>
          <p:nvPr/>
        </p:nvSpPr>
        <p:spPr>
          <a:xfrm>
            <a:off x="7391400" y="2171700"/>
            <a:ext cx="914400" cy="914400"/>
          </a:xfrm>
          <a:prstGeom prst="ellipse">
            <a:avLst/>
          </a:prstGeom>
          <a:solidFill>
            <a:schemeClr val="bg1"/>
          </a:solidFill>
          <a:ln w="25400" cap="flat" cmpd="sng" algn="ctr">
            <a:solidFill>
              <a:srgbClr val="DE602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rgbClr val="DE6021"/>
                </a:solidFill>
              </a:rPr>
              <a:t>B</a:t>
            </a:r>
          </a:p>
        </p:txBody>
      </p:sp>
      <p:cxnSp>
        <p:nvCxnSpPr>
          <p:cNvPr id="17" name="Elbow Connector 16"/>
          <p:cNvCxnSpPr/>
          <p:nvPr/>
        </p:nvCxnSpPr>
        <p:spPr>
          <a:xfrm rot="5400000">
            <a:off x="5943600" y="1752600"/>
            <a:ext cx="571500" cy="3238500"/>
          </a:xfrm>
          <a:prstGeom prst="bentConnector3">
            <a:avLst>
              <a:gd name="adj1" fmla="val 50000"/>
            </a:avLst>
          </a:prstGeom>
          <a:solidFill>
            <a:schemeClr val="bg1"/>
          </a:solidFill>
          <a:ln w="25400" cap="flat" cmpd="sng" algn="ctr">
            <a:solidFill>
              <a:srgbClr val="DE6021"/>
            </a:solidFill>
            <a:prstDash val="solid"/>
            <a:round/>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cxn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xmlns:mv="urn:schemas-microsoft-com:mac:vml">
      <p:transition spd="med"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33400" y="371764"/>
            <a:ext cx="6629400" cy="457200"/>
          </a:xfrm>
          <a:prstGeom prst="rect">
            <a:avLst/>
          </a:prstGeom>
        </p:spPr>
        <p:txBody>
          <a:bodyPr/>
          <a:lstStyle/>
          <a:p>
            <a:pPr marR="0" lvl="0" indent="0" eaLnBrk="0" fontAlgn="base" hangingPunct="0">
              <a:lnSpc>
                <a:spcPct val="100000"/>
              </a:lnSpc>
              <a:spcBef>
                <a:spcPct val="0"/>
              </a:spcBef>
              <a:spcAft>
                <a:spcPct val="0"/>
              </a:spcAft>
              <a:buClrTx/>
              <a:buSzTx/>
              <a:buFontTx/>
              <a:buNone/>
              <a:tabLst/>
              <a:defRPr/>
            </a:pPr>
            <a:r>
              <a:rPr lang="en-US" sz="2800" b="1" dirty="0">
                <a:solidFill>
                  <a:sysClr val="windowText" lastClr="000000"/>
                </a:solidFill>
                <a:latin typeface="Avenir Next" panose="020B0503020202020204" pitchFamily="34" charset="0"/>
                <a:ea typeface="Verdana" pitchFamily="34" charset="0"/>
                <a:cs typeface="Verdana" pitchFamily="34" charset="0"/>
              </a:rPr>
              <a:t>Delivery:  Specialty Alignment</a:t>
            </a:r>
          </a:p>
        </p:txBody>
      </p:sp>
      <p:pic>
        <p:nvPicPr>
          <p:cNvPr id="3" name="Picture 2">
            <a:extLst>
              <a:ext uri="{FF2B5EF4-FFF2-40B4-BE49-F238E27FC236}">
                <a16:creationId xmlns:a16="http://schemas.microsoft.com/office/drawing/2014/main" id="{8277ACAB-2D37-4BD5-BFFA-B9D14D578207}"/>
              </a:ext>
            </a:extLst>
          </p:cNvPr>
          <p:cNvPicPr>
            <a:picLocks noChangeAspect="1"/>
          </p:cNvPicPr>
          <p:nvPr/>
        </p:nvPicPr>
        <p:blipFill>
          <a:blip r:embed="rId3"/>
          <a:stretch>
            <a:fillRect/>
          </a:stretch>
        </p:blipFill>
        <p:spPr>
          <a:xfrm>
            <a:off x="159026" y="2495441"/>
            <a:ext cx="8686800" cy="2176834"/>
          </a:xfrm>
          <a:prstGeom prst="rect">
            <a:avLst/>
          </a:prstGeom>
        </p:spPr>
      </p:pic>
      <p:sp>
        <p:nvSpPr>
          <p:cNvPr id="8" name="TextBox 7">
            <a:extLst>
              <a:ext uri="{FF2B5EF4-FFF2-40B4-BE49-F238E27FC236}">
                <a16:creationId xmlns:a16="http://schemas.microsoft.com/office/drawing/2014/main" id="{BFDA0C5C-6796-3742-B7EB-9AD33DB2A208}"/>
              </a:ext>
            </a:extLst>
          </p:cNvPr>
          <p:cNvSpPr txBox="1"/>
          <p:nvPr/>
        </p:nvSpPr>
        <p:spPr>
          <a:xfrm>
            <a:off x="2057400" y="2342302"/>
            <a:ext cx="790800" cy="246221"/>
          </a:xfrm>
          <a:prstGeom prst="rect">
            <a:avLst/>
          </a:prstGeom>
          <a:noFill/>
        </p:spPr>
        <p:txBody>
          <a:bodyPr wrap="square" rtlCol="0">
            <a:spAutoFit/>
          </a:bodyPr>
          <a:lstStyle/>
          <a:p>
            <a:r>
              <a:rPr lang="en-US" sz="1000" dirty="0"/>
              <a:t>Alleghany</a:t>
            </a:r>
          </a:p>
        </p:txBody>
      </p:sp>
      <p:sp>
        <p:nvSpPr>
          <p:cNvPr id="10" name="TextBox 9">
            <a:extLst>
              <a:ext uri="{FF2B5EF4-FFF2-40B4-BE49-F238E27FC236}">
                <a16:creationId xmlns:a16="http://schemas.microsoft.com/office/drawing/2014/main" id="{4CDCC877-62E1-C543-B3EF-4656EE1E16AA}"/>
              </a:ext>
            </a:extLst>
          </p:cNvPr>
          <p:cNvSpPr txBox="1"/>
          <p:nvPr/>
        </p:nvSpPr>
        <p:spPr>
          <a:xfrm>
            <a:off x="2757874" y="2334332"/>
            <a:ext cx="685800" cy="246221"/>
          </a:xfrm>
          <a:prstGeom prst="rect">
            <a:avLst/>
          </a:prstGeom>
          <a:noFill/>
        </p:spPr>
        <p:txBody>
          <a:bodyPr wrap="square" rtlCol="0">
            <a:spAutoFit/>
          </a:bodyPr>
          <a:lstStyle/>
          <a:p>
            <a:r>
              <a:rPr lang="en-US" sz="1000" dirty="0"/>
              <a:t>Bladen</a:t>
            </a:r>
          </a:p>
        </p:txBody>
      </p:sp>
      <p:sp>
        <p:nvSpPr>
          <p:cNvPr id="11" name="TextBox 10">
            <a:extLst>
              <a:ext uri="{FF2B5EF4-FFF2-40B4-BE49-F238E27FC236}">
                <a16:creationId xmlns:a16="http://schemas.microsoft.com/office/drawing/2014/main" id="{B4E8666F-FA2B-B949-A275-7A5CA1FE477E}"/>
              </a:ext>
            </a:extLst>
          </p:cNvPr>
          <p:cNvSpPr txBox="1"/>
          <p:nvPr/>
        </p:nvSpPr>
        <p:spPr>
          <a:xfrm>
            <a:off x="3350357" y="2332956"/>
            <a:ext cx="685800" cy="246221"/>
          </a:xfrm>
          <a:prstGeom prst="rect">
            <a:avLst/>
          </a:prstGeom>
          <a:noFill/>
        </p:spPr>
        <p:txBody>
          <a:bodyPr wrap="square" rtlCol="0">
            <a:spAutoFit/>
          </a:bodyPr>
          <a:lstStyle/>
          <a:p>
            <a:r>
              <a:rPr lang="en-US" sz="1000" dirty="0"/>
              <a:t>Cannon</a:t>
            </a:r>
          </a:p>
        </p:txBody>
      </p:sp>
      <p:sp>
        <p:nvSpPr>
          <p:cNvPr id="12" name="TextBox 11">
            <a:extLst>
              <a:ext uri="{FF2B5EF4-FFF2-40B4-BE49-F238E27FC236}">
                <a16:creationId xmlns:a16="http://schemas.microsoft.com/office/drawing/2014/main" id="{566928FA-F03D-A64D-89FB-CC4902D6A3C3}"/>
              </a:ext>
            </a:extLst>
          </p:cNvPr>
          <p:cNvSpPr txBox="1"/>
          <p:nvPr/>
        </p:nvSpPr>
        <p:spPr>
          <a:xfrm>
            <a:off x="3905161" y="2332956"/>
            <a:ext cx="685800" cy="246221"/>
          </a:xfrm>
          <a:prstGeom prst="rect">
            <a:avLst/>
          </a:prstGeom>
          <a:noFill/>
        </p:spPr>
        <p:txBody>
          <a:bodyPr wrap="square" rtlCol="0">
            <a:spAutoFit/>
          </a:bodyPr>
          <a:lstStyle/>
          <a:p>
            <a:r>
              <a:rPr lang="en-US" sz="1000" dirty="0"/>
              <a:t>Chatham</a:t>
            </a:r>
          </a:p>
        </p:txBody>
      </p:sp>
      <p:sp>
        <p:nvSpPr>
          <p:cNvPr id="13" name="TextBox 12">
            <a:extLst>
              <a:ext uri="{FF2B5EF4-FFF2-40B4-BE49-F238E27FC236}">
                <a16:creationId xmlns:a16="http://schemas.microsoft.com/office/drawing/2014/main" id="{8A2AED59-F905-6944-99B7-12D6C4CDBA0F}"/>
              </a:ext>
            </a:extLst>
          </p:cNvPr>
          <p:cNvSpPr txBox="1"/>
          <p:nvPr/>
        </p:nvSpPr>
        <p:spPr>
          <a:xfrm>
            <a:off x="5157107" y="2331004"/>
            <a:ext cx="685800" cy="246221"/>
          </a:xfrm>
          <a:prstGeom prst="rect">
            <a:avLst/>
          </a:prstGeom>
          <a:noFill/>
        </p:spPr>
        <p:txBody>
          <a:bodyPr wrap="square" rtlCol="0">
            <a:spAutoFit/>
          </a:bodyPr>
          <a:lstStyle/>
          <a:p>
            <a:r>
              <a:rPr lang="en-US" sz="1000" dirty="0" err="1"/>
              <a:t>Dosher</a:t>
            </a:r>
            <a:endParaRPr lang="en-US" sz="1000" dirty="0"/>
          </a:p>
        </p:txBody>
      </p:sp>
      <p:sp>
        <p:nvSpPr>
          <p:cNvPr id="14" name="TextBox 13">
            <a:extLst>
              <a:ext uri="{FF2B5EF4-FFF2-40B4-BE49-F238E27FC236}">
                <a16:creationId xmlns:a16="http://schemas.microsoft.com/office/drawing/2014/main" id="{31A36C3B-2B8B-7A47-B799-AFC561214C16}"/>
              </a:ext>
            </a:extLst>
          </p:cNvPr>
          <p:cNvSpPr txBox="1"/>
          <p:nvPr/>
        </p:nvSpPr>
        <p:spPr>
          <a:xfrm>
            <a:off x="6467150" y="2340838"/>
            <a:ext cx="685800" cy="246221"/>
          </a:xfrm>
          <a:prstGeom prst="rect">
            <a:avLst/>
          </a:prstGeom>
          <a:noFill/>
        </p:spPr>
        <p:txBody>
          <a:bodyPr wrap="square" rtlCol="0">
            <a:spAutoFit/>
          </a:bodyPr>
          <a:lstStyle/>
          <a:p>
            <a:r>
              <a:rPr lang="en-US" sz="1000" dirty="0"/>
              <a:t>Murphy</a:t>
            </a:r>
          </a:p>
        </p:txBody>
      </p:sp>
      <p:sp>
        <p:nvSpPr>
          <p:cNvPr id="15" name="TextBox 14">
            <a:extLst>
              <a:ext uri="{FF2B5EF4-FFF2-40B4-BE49-F238E27FC236}">
                <a16:creationId xmlns:a16="http://schemas.microsoft.com/office/drawing/2014/main" id="{B1B44F14-10E1-AF4E-827A-B0FBF04F5C54}"/>
              </a:ext>
            </a:extLst>
          </p:cNvPr>
          <p:cNvSpPr txBox="1"/>
          <p:nvPr/>
        </p:nvSpPr>
        <p:spPr>
          <a:xfrm>
            <a:off x="7050290" y="2344579"/>
            <a:ext cx="685800" cy="246221"/>
          </a:xfrm>
          <a:prstGeom prst="rect">
            <a:avLst/>
          </a:prstGeom>
          <a:noFill/>
        </p:spPr>
        <p:txBody>
          <a:bodyPr wrap="square" rtlCol="0">
            <a:spAutoFit/>
          </a:bodyPr>
          <a:lstStyle/>
          <a:p>
            <a:r>
              <a:rPr lang="en-US" sz="1000" dirty="0"/>
              <a:t>Pender</a:t>
            </a:r>
          </a:p>
        </p:txBody>
      </p:sp>
      <p:sp>
        <p:nvSpPr>
          <p:cNvPr id="16" name="TextBox 15">
            <a:extLst>
              <a:ext uri="{FF2B5EF4-FFF2-40B4-BE49-F238E27FC236}">
                <a16:creationId xmlns:a16="http://schemas.microsoft.com/office/drawing/2014/main" id="{EB52EC5A-5F4E-E846-82B5-7A6F3D045945}"/>
              </a:ext>
            </a:extLst>
          </p:cNvPr>
          <p:cNvSpPr txBox="1"/>
          <p:nvPr/>
        </p:nvSpPr>
        <p:spPr>
          <a:xfrm>
            <a:off x="8179970" y="2033061"/>
            <a:ext cx="685800" cy="553998"/>
          </a:xfrm>
          <a:prstGeom prst="rect">
            <a:avLst/>
          </a:prstGeom>
          <a:noFill/>
        </p:spPr>
        <p:txBody>
          <a:bodyPr wrap="square" rtlCol="0">
            <a:spAutoFit/>
          </a:bodyPr>
          <a:lstStyle/>
          <a:p>
            <a:pPr algn="ctr"/>
            <a:r>
              <a:rPr lang="en-US" sz="1000" dirty="0"/>
              <a:t>The Outer Banks</a:t>
            </a:r>
          </a:p>
        </p:txBody>
      </p:sp>
      <p:sp>
        <p:nvSpPr>
          <p:cNvPr id="17" name="TextBox 16">
            <a:extLst>
              <a:ext uri="{FF2B5EF4-FFF2-40B4-BE49-F238E27FC236}">
                <a16:creationId xmlns:a16="http://schemas.microsoft.com/office/drawing/2014/main" id="{FE2A9ADF-ABD9-9A41-979F-65230ED07AF0}"/>
              </a:ext>
            </a:extLst>
          </p:cNvPr>
          <p:cNvSpPr txBox="1"/>
          <p:nvPr/>
        </p:nvSpPr>
        <p:spPr>
          <a:xfrm>
            <a:off x="7655978" y="2331004"/>
            <a:ext cx="685800" cy="246221"/>
          </a:xfrm>
          <a:prstGeom prst="rect">
            <a:avLst/>
          </a:prstGeom>
          <a:noFill/>
        </p:spPr>
        <p:txBody>
          <a:bodyPr wrap="square" rtlCol="0">
            <a:spAutoFit/>
          </a:bodyPr>
          <a:lstStyle/>
          <a:p>
            <a:r>
              <a:rPr lang="en-US" sz="1000" dirty="0"/>
              <a:t>Swain</a:t>
            </a:r>
          </a:p>
        </p:txBody>
      </p:sp>
      <p:sp>
        <p:nvSpPr>
          <p:cNvPr id="19" name="TextBox 18">
            <a:extLst>
              <a:ext uri="{FF2B5EF4-FFF2-40B4-BE49-F238E27FC236}">
                <a16:creationId xmlns:a16="http://schemas.microsoft.com/office/drawing/2014/main" id="{8E5C5592-AE51-E84F-8071-4C85E7CE003D}"/>
              </a:ext>
            </a:extLst>
          </p:cNvPr>
          <p:cNvSpPr txBox="1"/>
          <p:nvPr/>
        </p:nvSpPr>
        <p:spPr>
          <a:xfrm>
            <a:off x="4488974" y="2186949"/>
            <a:ext cx="685800" cy="400110"/>
          </a:xfrm>
          <a:prstGeom prst="rect">
            <a:avLst/>
          </a:prstGeom>
          <a:noFill/>
        </p:spPr>
        <p:txBody>
          <a:bodyPr wrap="square" rtlCol="0">
            <a:spAutoFit/>
          </a:bodyPr>
          <a:lstStyle/>
          <a:p>
            <a:pPr algn="ctr"/>
            <a:r>
              <a:rPr lang="en-US" sz="1000" dirty="0" err="1"/>
              <a:t>Vidant</a:t>
            </a:r>
            <a:r>
              <a:rPr lang="en-US" sz="1000" dirty="0"/>
              <a:t> Chowan</a:t>
            </a:r>
          </a:p>
        </p:txBody>
      </p:sp>
      <p:sp>
        <p:nvSpPr>
          <p:cNvPr id="20" name="TextBox 19">
            <a:extLst>
              <a:ext uri="{FF2B5EF4-FFF2-40B4-BE49-F238E27FC236}">
                <a16:creationId xmlns:a16="http://schemas.microsoft.com/office/drawing/2014/main" id="{15F6B3E0-678F-2446-857A-21B9C3D59291}"/>
              </a:ext>
            </a:extLst>
          </p:cNvPr>
          <p:cNvSpPr txBox="1"/>
          <p:nvPr/>
        </p:nvSpPr>
        <p:spPr>
          <a:xfrm>
            <a:off x="5621222" y="2186949"/>
            <a:ext cx="905076" cy="400110"/>
          </a:xfrm>
          <a:prstGeom prst="rect">
            <a:avLst/>
          </a:prstGeom>
          <a:noFill/>
        </p:spPr>
        <p:txBody>
          <a:bodyPr wrap="square" rtlCol="0">
            <a:spAutoFit/>
          </a:bodyPr>
          <a:lstStyle/>
          <a:p>
            <a:pPr algn="ctr"/>
            <a:r>
              <a:rPr lang="en-US" sz="1000" dirty="0"/>
              <a:t>FH Montgomery</a:t>
            </a:r>
          </a:p>
        </p:txBody>
      </p:sp>
      <p:pic>
        <p:nvPicPr>
          <p:cNvPr id="21" name="Picture 20">
            <a:extLst>
              <a:ext uri="{FF2B5EF4-FFF2-40B4-BE49-F238E27FC236}">
                <a16:creationId xmlns:a16="http://schemas.microsoft.com/office/drawing/2014/main" id="{784A8864-0C31-624F-9A4C-C09A49E02625}"/>
              </a:ext>
            </a:extLst>
          </p:cNvPr>
          <p:cNvPicPr>
            <a:picLocks noChangeAspect="1"/>
          </p:cNvPicPr>
          <p:nvPr/>
        </p:nvPicPr>
        <p:blipFill>
          <a:blip r:embed="rId4"/>
          <a:stretch>
            <a:fillRect/>
          </a:stretch>
        </p:blipFill>
        <p:spPr>
          <a:xfrm>
            <a:off x="6579034" y="6225739"/>
            <a:ext cx="2027869" cy="520994"/>
          </a:xfrm>
          <a:prstGeom prst="rect">
            <a:avLst/>
          </a:prstGeom>
        </p:spPr>
      </p:pic>
    </p:spTree>
    <p:extLst>
      <p:ext uri="{BB962C8B-B14F-4D97-AF65-F5344CB8AC3E}">
        <p14:creationId xmlns:p14="http://schemas.microsoft.com/office/powerpoint/2010/main" val="70606188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33400" y="371764"/>
            <a:ext cx="6629400" cy="457200"/>
          </a:xfrm>
          <a:prstGeom prst="rect">
            <a:avLst/>
          </a:prstGeom>
        </p:spPr>
        <p:txBody>
          <a:bodyPr/>
          <a:lstStyle/>
          <a:p>
            <a:pPr eaLnBrk="0" fontAlgn="base" hangingPunct="0">
              <a:spcBef>
                <a:spcPct val="0"/>
              </a:spcBef>
              <a:spcAft>
                <a:spcPct val="0"/>
              </a:spcAft>
              <a:defRPr/>
            </a:pPr>
            <a:r>
              <a:rPr lang="en-US" sz="2800" b="1" dirty="0">
                <a:solidFill>
                  <a:sysClr val="windowText" lastClr="000000"/>
                </a:solidFill>
                <a:latin typeface="Avenir Next" panose="020B0503020202020204" pitchFamily="34" charset="0"/>
                <a:ea typeface="Verdana" pitchFamily="34" charset="0"/>
                <a:cs typeface="Verdana" pitchFamily="34" charset="0"/>
              </a:rPr>
              <a:t>Delivery:  Facilities</a:t>
            </a:r>
          </a:p>
        </p:txBody>
      </p:sp>
      <p:sp>
        <p:nvSpPr>
          <p:cNvPr id="8" name="Rectangle 2"/>
          <p:cNvSpPr txBox="1">
            <a:spLocks noChangeArrowheads="1"/>
          </p:cNvSpPr>
          <p:nvPr/>
        </p:nvSpPr>
        <p:spPr>
          <a:xfrm>
            <a:off x="304800" y="1143000"/>
            <a:ext cx="83820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175" indent="-3175">
              <a:lnSpc>
                <a:spcPct val="90000"/>
              </a:lnSpc>
              <a:spcBef>
                <a:spcPct val="30000"/>
              </a:spcBef>
              <a:tabLst>
                <a:tab pos="914400" algn="l"/>
              </a:tabLst>
            </a:pPr>
            <a:r>
              <a:rPr lang="en-US" b="1" dirty="0"/>
              <a:t>Strategic investment in bricks and </a:t>
            </a:r>
            <a:r>
              <a:rPr lang="en-US" b="1" dirty="0">
                <a:solidFill>
                  <a:srgbClr val="000000"/>
                </a:solidFill>
              </a:rPr>
              <a:t>mortar that results in a highly efficient and patient friendly experience. Inpatient capacity is sized to the needs of the population and ambulatory services have proper adjacencies and patient convenience. </a:t>
            </a:r>
            <a:endParaRPr lang="en-US" sz="1600" dirty="0">
              <a:solidFill>
                <a:srgbClr val="000000"/>
              </a:solidFill>
            </a:endParaRPr>
          </a:p>
          <a:p>
            <a:pPr marL="576263" lvl="1" indent="-236538">
              <a:lnSpc>
                <a:spcPct val="90000"/>
              </a:lnSpc>
              <a:spcBef>
                <a:spcPct val="30000"/>
              </a:spcBef>
              <a:buFontTx/>
              <a:buChar char="–"/>
              <a:tabLst>
                <a:tab pos="914400" algn="l"/>
              </a:tabLst>
              <a:defRPr/>
            </a:pPr>
            <a:endParaRPr lang="en-US" sz="1600" dirty="0">
              <a:latin typeface="+mn-lt"/>
            </a:endParaRPr>
          </a:p>
        </p:txBody>
      </p:sp>
      <p:sp>
        <p:nvSpPr>
          <p:cNvPr id="31" name="Oval 30"/>
          <p:cNvSpPr/>
          <p:nvPr/>
        </p:nvSpPr>
        <p:spPr>
          <a:xfrm>
            <a:off x="914400" y="2171700"/>
            <a:ext cx="914400" cy="914400"/>
          </a:xfrm>
          <a:prstGeom prst="ellipse">
            <a:avLst/>
          </a:prstGeom>
          <a:solidFill>
            <a:schemeClr val="bg1"/>
          </a:solidFill>
          <a:ln w="25400" cap="flat" cmpd="sng" algn="ctr">
            <a:solidFill>
              <a:srgbClr val="005797"/>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rgbClr val="005797"/>
                </a:solidFill>
              </a:rPr>
              <a:t>A</a:t>
            </a:r>
          </a:p>
        </p:txBody>
      </p:sp>
      <p:sp>
        <p:nvSpPr>
          <p:cNvPr id="36" name="Rectangle 2"/>
          <p:cNvSpPr txBox="1">
            <a:spLocks noChangeArrowheads="1"/>
          </p:cNvSpPr>
          <p:nvPr/>
        </p:nvSpPr>
        <p:spPr>
          <a:xfrm>
            <a:off x="914400" y="3657600"/>
            <a:ext cx="7391400" cy="2590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350" indent="-6350" algn="ctr">
              <a:lnSpc>
                <a:spcPct val="90000"/>
              </a:lnSpc>
              <a:spcBef>
                <a:spcPct val="30000"/>
              </a:spcBef>
              <a:tabLst>
                <a:tab pos="914400" algn="l"/>
              </a:tabLst>
            </a:pPr>
            <a:r>
              <a:rPr lang="en-US" b="1" dirty="0"/>
              <a:t>Future -- Full Transition</a:t>
            </a:r>
            <a:endParaRPr lang="en-US" dirty="0"/>
          </a:p>
          <a:p>
            <a:r>
              <a:rPr lang="en-US" dirty="0"/>
              <a:t>Investments in sites, </a:t>
            </a:r>
            <a:r>
              <a:rPr lang="en-US" dirty="0">
                <a:solidFill>
                  <a:srgbClr val="000000"/>
                </a:solidFill>
              </a:rPr>
              <a:t>buildings and equipment are right-sized and provide the rural delivery system optimal flexibility to adapt to changing requirements. Facilities enable the rural system strategy and support efficient operations, high quality and the transition of care from inpatient to ambulatory settings. Decision-making criteria take into account expected changes in health service utilization, system integration, and payment trends. </a:t>
            </a:r>
            <a:endParaRPr lang="en-US" strike="sngStrike" dirty="0">
              <a:solidFill>
                <a:srgbClr val="000000"/>
              </a:solidFill>
            </a:endParaRPr>
          </a:p>
        </p:txBody>
      </p:sp>
      <p:sp>
        <p:nvSpPr>
          <p:cNvPr id="55" name="Oval 54"/>
          <p:cNvSpPr/>
          <p:nvPr/>
        </p:nvSpPr>
        <p:spPr>
          <a:xfrm>
            <a:off x="2514600" y="21717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1</a:t>
            </a:r>
          </a:p>
        </p:txBody>
      </p:sp>
      <p:sp>
        <p:nvSpPr>
          <p:cNvPr id="56" name="Oval 55"/>
          <p:cNvSpPr/>
          <p:nvPr/>
        </p:nvSpPr>
        <p:spPr>
          <a:xfrm>
            <a:off x="4191000" y="21717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2</a:t>
            </a:r>
          </a:p>
        </p:txBody>
      </p:sp>
      <p:sp>
        <p:nvSpPr>
          <p:cNvPr id="57" name="Oval 56"/>
          <p:cNvSpPr/>
          <p:nvPr/>
        </p:nvSpPr>
        <p:spPr>
          <a:xfrm>
            <a:off x="5791200" y="21717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3</a:t>
            </a:r>
          </a:p>
        </p:txBody>
      </p:sp>
      <p:sp>
        <p:nvSpPr>
          <p:cNvPr id="58" name="Oval 57"/>
          <p:cNvSpPr/>
          <p:nvPr/>
        </p:nvSpPr>
        <p:spPr>
          <a:xfrm>
            <a:off x="7391400" y="2171700"/>
            <a:ext cx="914400" cy="914400"/>
          </a:xfrm>
          <a:prstGeom prst="ellipse">
            <a:avLst/>
          </a:prstGeom>
          <a:solidFill>
            <a:schemeClr val="bg1"/>
          </a:solidFill>
          <a:ln w="25400" cap="flat" cmpd="sng" algn="ctr">
            <a:solidFill>
              <a:srgbClr val="DE602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rgbClr val="DE6021"/>
                </a:solidFill>
              </a:rPr>
              <a:t>B</a:t>
            </a:r>
          </a:p>
        </p:txBody>
      </p:sp>
      <p:cxnSp>
        <p:nvCxnSpPr>
          <p:cNvPr id="17" name="Elbow Connector 16"/>
          <p:cNvCxnSpPr/>
          <p:nvPr/>
        </p:nvCxnSpPr>
        <p:spPr>
          <a:xfrm rot="5400000">
            <a:off x="5943600" y="1752600"/>
            <a:ext cx="571500" cy="3238500"/>
          </a:xfrm>
          <a:prstGeom prst="bentConnector3">
            <a:avLst>
              <a:gd name="adj1" fmla="val 50000"/>
            </a:avLst>
          </a:prstGeom>
          <a:solidFill>
            <a:schemeClr val="bg1"/>
          </a:solidFill>
          <a:ln w="25400" cap="flat" cmpd="sng" algn="ctr">
            <a:solidFill>
              <a:srgbClr val="DE6021"/>
            </a:solidFill>
            <a:prstDash val="solid"/>
            <a:round/>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cxn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xmlns:mv="urn:schemas-microsoft-com:mac:vml">
      <p:transition spd="med" advClick="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33400" y="371764"/>
            <a:ext cx="6629400" cy="457200"/>
          </a:xfrm>
          <a:prstGeom prst="rect">
            <a:avLst/>
          </a:prstGeom>
        </p:spPr>
        <p:txBody>
          <a:bodyPr/>
          <a:lstStyle/>
          <a:p>
            <a:pPr marR="0" lvl="0" indent="0" eaLnBrk="0" fontAlgn="base" hangingPunct="0">
              <a:lnSpc>
                <a:spcPct val="100000"/>
              </a:lnSpc>
              <a:spcBef>
                <a:spcPct val="0"/>
              </a:spcBef>
              <a:spcAft>
                <a:spcPct val="0"/>
              </a:spcAft>
              <a:buClrTx/>
              <a:buSzTx/>
              <a:buFontTx/>
              <a:buNone/>
              <a:tabLst/>
              <a:defRPr/>
            </a:pPr>
            <a:r>
              <a:rPr lang="en-US" sz="2800" b="1" dirty="0">
                <a:solidFill>
                  <a:sysClr val="windowText" lastClr="000000"/>
                </a:solidFill>
                <a:latin typeface="Avenir Next" panose="020B0503020202020204" pitchFamily="34" charset="0"/>
                <a:ea typeface="Verdana" pitchFamily="34" charset="0"/>
                <a:cs typeface="Verdana" pitchFamily="34" charset="0"/>
              </a:rPr>
              <a:t>Delivery:  Facilities</a:t>
            </a:r>
          </a:p>
        </p:txBody>
      </p:sp>
      <p:pic>
        <p:nvPicPr>
          <p:cNvPr id="3" name="Picture 2">
            <a:extLst>
              <a:ext uri="{FF2B5EF4-FFF2-40B4-BE49-F238E27FC236}">
                <a16:creationId xmlns:a16="http://schemas.microsoft.com/office/drawing/2014/main" id="{A612CABF-22CC-4132-8A33-1D6F8122AE44}"/>
              </a:ext>
            </a:extLst>
          </p:cNvPr>
          <p:cNvPicPr>
            <a:picLocks noChangeAspect="1"/>
          </p:cNvPicPr>
          <p:nvPr/>
        </p:nvPicPr>
        <p:blipFill>
          <a:blip r:embed="rId3"/>
          <a:stretch>
            <a:fillRect/>
          </a:stretch>
        </p:blipFill>
        <p:spPr>
          <a:xfrm>
            <a:off x="259439" y="2806730"/>
            <a:ext cx="8686800" cy="1550482"/>
          </a:xfrm>
          <a:prstGeom prst="rect">
            <a:avLst/>
          </a:prstGeom>
        </p:spPr>
      </p:pic>
      <p:sp>
        <p:nvSpPr>
          <p:cNvPr id="8" name="TextBox 7">
            <a:extLst>
              <a:ext uri="{FF2B5EF4-FFF2-40B4-BE49-F238E27FC236}">
                <a16:creationId xmlns:a16="http://schemas.microsoft.com/office/drawing/2014/main" id="{BEF47AC4-93D6-3D41-91FC-C8D382DD77DB}"/>
              </a:ext>
            </a:extLst>
          </p:cNvPr>
          <p:cNvSpPr txBox="1"/>
          <p:nvPr/>
        </p:nvSpPr>
        <p:spPr>
          <a:xfrm>
            <a:off x="2110136" y="2595241"/>
            <a:ext cx="790800" cy="246221"/>
          </a:xfrm>
          <a:prstGeom prst="rect">
            <a:avLst/>
          </a:prstGeom>
          <a:noFill/>
        </p:spPr>
        <p:txBody>
          <a:bodyPr wrap="square" rtlCol="0">
            <a:spAutoFit/>
          </a:bodyPr>
          <a:lstStyle/>
          <a:p>
            <a:r>
              <a:rPr lang="en-US" sz="1000" dirty="0"/>
              <a:t>Alleghany</a:t>
            </a:r>
          </a:p>
        </p:txBody>
      </p:sp>
      <p:sp>
        <p:nvSpPr>
          <p:cNvPr id="10" name="TextBox 9">
            <a:extLst>
              <a:ext uri="{FF2B5EF4-FFF2-40B4-BE49-F238E27FC236}">
                <a16:creationId xmlns:a16="http://schemas.microsoft.com/office/drawing/2014/main" id="{43ECDB21-6A03-2944-824E-6E8996EADAE7}"/>
              </a:ext>
            </a:extLst>
          </p:cNvPr>
          <p:cNvSpPr txBox="1"/>
          <p:nvPr/>
        </p:nvSpPr>
        <p:spPr>
          <a:xfrm>
            <a:off x="2810610" y="2587271"/>
            <a:ext cx="685800" cy="246221"/>
          </a:xfrm>
          <a:prstGeom prst="rect">
            <a:avLst/>
          </a:prstGeom>
          <a:noFill/>
        </p:spPr>
        <p:txBody>
          <a:bodyPr wrap="square" rtlCol="0">
            <a:spAutoFit/>
          </a:bodyPr>
          <a:lstStyle/>
          <a:p>
            <a:r>
              <a:rPr lang="en-US" sz="1000" dirty="0"/>
              <a:t>Bladen</a:t>
            </a:r>
          </a:p>
        </p:txBody>
      </p:sp>
      <p:sp>
        <p:nvSpPr>
          <p:cNvPr id="11" name="TextBox 10">
            <a:extLst>
              <a:ext uri="{FF2B5EF4-FFF2-40B4-BE49-F238E27FC236}">
                <a16:creationId xmlns:a16="http://schemas.microsoft.com/office/drawing/2014/main" id="{5A1C6129-18D4-BA4E-99E8-6F67CCBA59BA}"/>
              </a:ext>
            </a:extLst>
          </p:cNvPr>
          <p:cNvSpPr txBox="1"/>
          <p:nvPr/>
        </p:nvSpPr>
        <p:spPr>
          <a:xfrm>
            <a:off x="3403093" y="2585895"/>
            <a:ext cx="685800" cy="246221"/>
          </a:xfrm>
          <a:prstGeom prst="rect">
            <a:avLst/>
          </a:prstGeom>
          <a:noFill/>
        </p:spPr>
        <p:txBody>
          <a:bodyPr wrap="square" rtlCol="0">
            <a:spAutoFit/>
          </a:bodyPr>
          <a:lstStyle/>
          <a:p>
            <a:r>
              <a:rPr lang="en-US" sz="1000" dirty="0"/>
              <a:t>Cannon</a:t>
            </a:r>
          </a:p>
        </p:txBody>
      </p:sp>
      <p:sp>
        <p:nvSpPr>
          <p:cNvPr id="12" name="TextBox 11">
            <a:extLst>
              <a:ext uri="{FF2B5EF4-FFF2-40B4-BE49-F238E27FC236}">
                <a16:creationId xmlns:a16="http://schemas.microsoft.com/office/drawing/2014/main" id="{F6C61346-8478-D246-A561-61E7C1A7ABE2}"/>
              </a:ext>
            </a:extLst>
          </p:cNvPr>
          <p:cNvSpPr txBox="1"/>
          <p:nvPr/>
        </p:nvSpPr>
        <p:spPr>
          <a:xfrm>
            <a:off x="3957897" y="2585895"/>
            <a:ext cx="685800" cy="246221"/>
          </a:xfrm>
          <a:prstGeom prst="rect">
            <a:avLst/>
          </a:prstGeom>
          <a:noFill/>
        </p:spPr>
        <p:txBody>
          <a:bodyPr wrap="square" rtlCol="0">
            <a:spAutoFit/>
          </a:bodyPr>
          <a:lstStyle/>
          <a:p>
            <a:r>
              <a:rPr lang="en-US" sz="1000" dirty="0"/>
              <a:t>Chatham</a:t>
            </a:r>
          </a:p>
        </p:txBody>
      </p:sp>
      <p:sp>
        <p:nvSpPr>
          <p:cNvPr id="13" name="TextBox 12">
            <a:extLst>
              <a:ext uri="{FF2B5EF4-FFF2-40B4-BE49-F238E27FC236}">
                <a16:creationId xmlns:a16="http://schemas.microsoft.com/office/drawing/2014/main" id="{95EF1A66-B1DD-A54A-8A6F-D44E421073B4}"/>
              </a:ext>
            </a:extLst>
          </p:cNvPr>
          <p:cNvSpPr txBox="1"/>
          <p:nvPr/>
        </p:nvSpPr>
        <p:spPr>
          <a:xfrm>
            <a:off x="5209843" y="2583943"/>
            <a:ext cx="685800" cy="246221"/>
          </a:xfrm>
          <a:prstGeom prst="rect">
            <a:avLst/>
          </a:prstGeom>
          <a:noFill/>
        </p:spPr>
        <p:txBody>
          <a:bodyPr wrap="square" rtlCol="0">
            <a:spAutoFit/>
          </a:bodyPr>
          <a:lstStyle/>
          <a:p>
            <a:r>
              <a:rPr lang="en-US" sz="1000" dirty="0" err="1"/>
              <a:t>Dosher</a:t>
            </a:r>
            <a:endParaRPr lang="en-US" sz="1000" dirty="0"/>
          </a:p>
        </p:txBody>
      </p:sp>
      <p:sp>
        <p:nvSpPr>
          <p:cNvPr id="14" name="TextBox 13">
            <a:extLst>
              <a:ext uri="{FF2B5EF4-FFF2-40B4-BE49-F238E27FC236}">
                <a16:creationId xmlns:a16="http://schemas.microsoft.com/office/drawing/2014/main" id="{0079B4E5-BD3C-0B45-A46D-FD29457E7181}"/>
              </a:ext>
            </a:extLst>
          </p:cNvPr>
          <p:cNvSpPr txBox="1"/>
          <p:nvPr/>
        </p:nvSpPr>
        <p:spPr>
          <a:xfrm>
            <a:off x="6519886" y="2593777"/>
            <a:ext cx="685800" cy="246221"/>
          </a:xfrm>
          <a:prstGeom prst="rect">
            <a:avLst/>
          </a:prstGeom>
          <a:noFill/>
        </p:spPr>
        <p:txBody>
          <a:bodyPr wrap="square" rtlCol="0">
            <a:spAutoFit/>
          </a:bodyPr>
          <a:lstStyle/>
          <a:p>
            <a:r>
              <a:rPr lang="en-US" sz="1000" dirty="0"/>
              <a:t>Murphy</a:t>
            </a:r>
          </a:p>
        </p:txBody>
      </p:sp>
      <p:sp>
        <p:nvSpPr>
          <p:cNvPr id="15" name="TextBox 14">
            <a:extLst>
              <a:ext uri="{FF2B5EF4-FFF2-40B4-BE49-F238E27FC236}">
                <a16:creationId xmlns:a16="http://schemas.microsoft.com/office/drawing/2014/main" id="{9D81F732-E94D-694E-BC34-E8902F05177C}"/>
              </a:ext>
            </a:extLst>
          </p:cNvPr>
          <p:cNvSpPr txBox="1"/>
          <p:nvPr/>
        </p:nvSpPr>
        <p:spPr>
          <a:xfrm>
            <a:off x="7103026" y="2597518"/>
            <a:ext cx="685800" cy="246221"/>
          </a:xfrm>
          <a:prstGeom prst="rect">
            <a:avLst/>
          </a:prstGeom>
          <a:noFill/>
        </p:spPr>
        <p:txBody>
          <a:bodyPr wrap="square" rtlCol="0">
            <a:spAutoFit/>
          </a:bodyPr>
          <a:lstStyle/>
          <a:p>
            <a:r>
              <a:rPr lang="en-US" sz="1000" dirty="0"/>
              <a:t>Pender</a:t>
            </a:r>
          </a:p>
        </p:txBody>
      </p:sp>
      <p:sp>
        <p:nvSpPr>
          <p:cNvPr id="16" name="TextBox 15">
            <a:extLst>
              <a:ext uri="{FF2B5EF4-FFF2-40B4-BE49-F238E27FC236}">
                <a16:creationId xmlns:a16="http://schemas.microsoft.com/office/drawing/2014/main" id="{87B9FA65-518A-5F40-9315-CE89AFF3B165}"/>
              </a:ext>
            </a:extLst>
          </p:cNvPr>
          <p:cNvSpPr txBox="1"/>
          <p:nvPr/>
        </p:nvSpPr>
        <p:spPr>
          <a:xfrm>
            <a:off x="8232706" y="2286000"/>
            <a:ext cx="685800" cy="553998"/>
          </a:xfrm>
          <a:prstGeom prst="rect">
            <a:avLst/>
          </a:prstGeom>
          <a:noFill/>
        </p:spPr>
        <p:txBody>
          <a:bodyPr wrap="square" rtlCol="0">
            <a:spAutoFit/>
          </a:bodyPr>
          <a:lstStyle/>
          <a:p>
            <a:pPr algn="ctr"/>
            <a:r>
              <a:rPr lang="en-US" sz="1000" dirty="0"/>
              <a:t>The Outer Banks</a:t>
            </a:r>
          </a:p>
        </p:txBody>
      </p:sp>
      <p:sp>
        <p:nvSpPr>
          <p:cNvPr id="17" name="TextBox 16">
            <a:extLst>
              <a:ext uri="{FF2B5EF4-FFF2-40B4-BE49-F238E27FC236}">
                <a16:creationId xmlns:a16="http://schemas.microsoft.com/office/drawing/2014/main" id="{4E85A221-600C-684E-9BDB-BD79682338F5}"/>
              </a:ext>
            </a:extLst>
          </p:cNvPr>
          <p:cNvSpPr txBox="1"/>
          <p:nvPr/>
        </p:nvSpPr>
        <p:spPr>
          <a:xfrm>
            <a:off x="7708714" y="2583943"/>
            <a:ext cx="685800" cy="246221"/>
          </a:xfrm>
          <a:prstGeom prst="rect">
            <a:avLst/>
          </a:prstGeom>
          <a:noFill/>
        </p:spPr>
        <p:txBody>
          <a:bodyPr wrap="square" rtlCol="0">
            <a:spAutoFit/>
          </a:bodyPr>
          <a:lstStyle/>
          <a:p>
            <a:r>
              <a:rPr lang="en-US" sz="1000" dirty="0"/>
              <a:t>Swain</a:t>
            </a:r>
          </a:p>
        </p:txBody>
      </p:sp>
      <p:sp>
        <p:nvSpPr>
          <p:cNvPr id="19" name="TextBox 18">
            <a:extLst>
              <a:ext uri="{FF2B5EF4-FFF2-40B4-BE49-F238E27FC236}">
                <a16:creationId xmlns:a16="http://schemas.microsoft.com/office/drawing/2014/main" id="{D2D6B435-4E15-FD41-B72F-1EF23E3DC395}"/>
              </a:ext>
            </a:extLst>
          </p:cNvPr>
          <p:cNvSpPr txBox="1"/>
          <p:nvPr/>
        </p:nvSpPr>
        <p:spPr>
          <a:xfrm>
            <a:off x="4541710" y="2439888"/>
            <a:ext cx="685800" cy="400110"/>
          </a:xfrm>
          <a:prstGeom prst="rect">
            <a:avLst/>
          </a:prstGeom>
          <a:noFill/>
        </p:spPr>
        <p:txBody>
          <a:bodyPr wrap="square" rtlCol="0">
            <a:spAutoFit/>
          </a:bodyPr>
          <a:lstStyle/>
          <a:p>
            <a:pPr algn="ctr"/>
            <a:r>
              <a:rPr lang="en-US" sz="1000" dirty="0" err="1"/>
              <a:t>Vidant</a:t>
            </a:r>
            <a:r>
              <a:rPr lang="en-US" sz="1000" dirty="0"/>
              <a:t> Chowan</a:t>
            </a:r>
          </a:p>
        </p:txBody>
      </p:sp>
      <p:sp>
        <p:nvSpPr>
          <p:cNvPr id="20" name="TextBox 19">
            <a:extLst>
              <a:ext uri="{FF2B5EF4-FFF2-40B4-BE49-F238E27FC236}">
                <a16:creationId xmlns:a16="http://schemas.microsoft.com/office/drawing/2014/main" id="{38C24A5E-5B29-C34D-98EC-200C5E9D56AA}"/>
              </a:ext>
            </a:extLst>
          </p:cNvPr>
          <p:cNvSpPr txBox="1"/>
          <p:nvPr/>
        </p:nvSpPr>
        <p:spPr>
          <a:xfrm>
            <a:off x="5673958" y="2439888"/>
            <a:ext cx="905076" cy="400110"/>
          </a:xfrm>
          <a:prstGeom prst="rect">
            <a:avLst/>
          </a:prstGeom>
          <a:noFill/>
        </p:spPr>
        <p:txBody>
          <a:bodyPr wrap="square" rtlCol="0">
            <a:spAutoFit/>
          </a:bodyPr>
          <a:lstStyle/>
          <a:p>
            <a:pPr algn="ctr"/>
            <a:r>
              <a:rPr lang="en-US" sz="1000" dirty="0"/>
              <a:t>FH Montgomery</a:t>
            </a:r>
          </a:p>
        </p:txBody>
      </p:sp>
      <p:pic>
        <p:nvPicPr>
          <p:cNvPr id="24" name="Picture 23">
            <a:extLst>
              <a:ext uri="{FF2B5EF4-FFF2-40B4-BE49-F238E27FC236}">
                <a16:creationId xmlns:a16="http://schemas.microsoft.com/office/drawing/2014/main" id="{A8BEF21C-A493-4442-B030-17C5D146AB94}"/>
              </a:ext>
            </a:extLst>
          </p:cNvPr>
          <p:cNvPicPr>
            <a:picLocks noChangeAspect="1"/>
          </p:cNvPicPr>
          <p:nvPr/>
        </p:nvPicPr>
        <p:blipFill>
          <a:blip r:embed="rId4"/>
          <a:stretch>
            <a:fillRect/>
          </a:stretch>
        </p:blipFill>
        <p:spPr>
          <a:xfrm>
            <a:off x="6579034" y="6225739"/>
            <a:ext cx="2027869" cy="520994"/>
          </a:xfrm>
          <a:prstGeom prst="rect">
            <a:avLst/>
          </a:prstGeom>
        </p:spPr>
      </p:pic>
    </p:spTree>
    <p:extLst>
      <p:ext uri="{BB962C8B-B14F-4D97-AF65-F5344CB8AC3E}">
        <p14:creationId xmlns:p14="http://schemas.microsoft.com/office/powerpoint/2010/main" val="170831570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33400" y="371764"/>
            <a:ext cx="6629400" cy="457200"/>
          </a:xfrm>
          <a:prstGeom prst="rect">
            <a:avLst/>
          </a:prstGeom>
        </p:spPr>
        <p:txBody>
          <a:bodyPr/>
          <a:lstStyle/>
          <a:p>
            <a:pPr eaLnBrk="0" fontAlgn="base" hangingPunct="0">
              <a:spcBef>
                <a:spcPct val="0"/>
              </a:spcBef>
              <a:spcAft>
                <a:spcPct val="0"/>
              </a:spcAft>
              <a:defRPr/>
            </a:pPr>
            <a:r>
              <a:rPr lang="en-US" sz="2800" b="1" dirty="0">
                <a:solidFill>
                  <a:sysClr val="windowText" lastClr="000000"/>
                </a:solidFill>
                <a:latin typeface="Avenir Next" panose="020B0503020202020204" pitchFamily="34" charset="0"/>
                <a:ea typeface="Verdana" pitchFamily="34" charset="0"/>
                <a:cs typeface="Verdana" pitchFamily="34" charset="0"/>
              </a:rPr>
              <a:t>Delivery:  Health System Alignment</a:t>
            </a:r>
          </a:p>
        </p:txBody>
      </p:sp>
      <p:sp>
        <p:nvSpPr>
          <p:cNvPr id="8" name="Rectangle 2"/>
          <p:cNvSpPr txBox="1">
            <a:spLocks noChangeArrowheads="1"/>
          </p:cNvSpPr>
          <p:nvPr/>
        </p:nvSpPr>
        <p:spPr>
          <a:xfrm>
            <a:off x="304800" y="1143000"/>
            <a:ext cx="83820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763" indent="-4763">
              <a:lnSpc>
                <a:spcPct val="90000"/>
              </a:lnSpc>
              <a:spcBef>
                <a:spcPct val="30000"/>
              </a:spcBef>
              <a:tabLst>
                <a:tab pos="914400" algn="l"/>
              </a:tabLst>
            </a:pPr>
            <a:r>
              <a:rPr lang="en-US" b="1" dirty="0">
                <a:solidFill>
                  <a:srgbClr val="000000"/>
                </a:solidFill>
              </a:rPr>
              <a:t>The rural health delivery system uses a proactive strategy to develop its affiliation strategy to enhance the sustainability of service availability and rationalize services across the spectrum of care.</a:t>
            </a:r>
            <a:endParaRPr lang="en-US" b="1" strike="sngStrike" dirty="0">
              <a:solidFill>
                <a:srgbClr val="000000"/>
              </a:solidFill>
            </a:endParaRPr>
          </a:p>
          <a:p>
            <a:pPr marL="4763" indent="-4763">
              <a:lnSpc>
                <a:spcPct val="90000"/>
              </a:lnSpc>
              <a:spcBef>
                <a:spcPct val="30000"/>
              </a:spcBef>
              <a:tabLst>
                <a:tab pos="914400" algn="l"/>
              </a:tabLst>
            </a:pPr>
            <a:endParaRPr lang="en-US" b="1" dirty="0"/>
          </a:p>
          <a:p>
            <a:pPr marL="225425" indent="-225425">
              <a:lnSpc>
                <a:spcPct val="90000"/>
              </a:lnSpc>
              <a:spcBef>
                <a:spcPct val="30000"/>
              </a:spcBef>
              <a:buFontTx/>
              <a:buChar char="•"/>
              <a:tabLst>
                <a:tab pos="914400" algn="l"/>
              </a:tabLst>
            </a:pPr>
            <a:endParaRPr lang="en-US" sz="1600" dirty="0">
              <a:latin typeface="+mn-lt"/>
            </a:endParaRPr>
          </a:p>
          <a:p>
            <a:pPr marL="576263" lvl="1" indent="-236538">
              <a:lnSpc>
                <a:spcPct val="90000"/>
              </a:lnSpc>
              <a:spcBef>
                <a:spcPct val="30000"/>
              </a:spcBef>
              <a:buFontTx/>
              <a:buChar char="–"/>
              <a:tabLst>
                <a:tab pos="914400" algn="l"/>
              </a:tabLst>
              <a:defRPr/>
            </a:pPr>
            <a:endParaRPr lang="en-US" sz="1600" dirty="0">
              <a:latin typeface="+mn-lt"/>
            </a:endParaRPr>
          </a:p>
        </p:txBody>
      </p:sp>
      <p:sp>
        <p:nvSpPr>
          <p:cNvPr id="31" name="Oval 30"/>
          <p:cNvSpPr/>
          <p:nvPr/>
        </p:nvSpPr>
        <p:spPr>
          <a:xfrm>
            <a:off x="914400" y="2171700"/>
            <a:ext cx="914400" cy="914400"/>
          </a:xfrm>
          <a:prstGeom prst="ellipse">
            <a:avLst/>
          </a:prstGeom>
          <a:solidFill>
            <a:schemeClr val="bg1"/>
          </a:solidFill>
          <a:ln w="25400" cap="flat" cmpd="sng" algn="ctr">
            <a:solidFill>
              <a:srgbClr val="005797"/>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rgbClr val="005797"/>
                </a:solidFill>
              </a:rPr>
              <a:t>A</a:t>
            </a:r>
          </a:p>
        </p:txBody>
      </p:sp>
      <p:sp>
        <p:nvSpPr>
          <p:cNvPr id="36" name="Rectangle 2"/>
          <p:cNvSpPr txBox="1">
            <a:spLocks noChangeArrowheads="1"/>
          </p:cNvSpPr>
          <p:nvPr/>
        </p:nvSpPr>
        <p:spPr>
          <a:xfrm>
            <a:off x="914400" y="3657600"/>
            <a:ext cx="7391400" cy="2590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350" indent="-6350" algn="ctr">
              <a:lnSpc>
                <a:spcPct val="90000"/>
              </a:lnSpc>
              <a:spcBef>
                <a:spcPct val="30000"/>
              </a:spcBef>
              <a:tabLst>
                <a:tab pos="914400" algn="l"/>
              </a:tabLst>
            </a:pPr>
            <a:r>
              <a:rPr lang="en-US" b="1" dirty="0"/>
              <a:t>Future -- Full Transition</a:t>
            </a:r>
            <a:endParaRPr lang="en-US" dirty="0"/>
          </a:p>
          <a:p>
            <a:r>
              <a:rPr lang="en-US" dirty="0"/>
              <a:t>The rural delivery system has a regional alignment strategy that includes other providers and/or payers to ensure patients receive all necessary services at the optimal time, place, quality, and cost. The </a:t>
            </a:r>
            <a:r>
              <a:rPr lang="en-US" dirty="0">
                <a:solidFill>
                  <a:srgbClr val="000000"/>
                </a:solidFill>
              </a:rPr>
              <a:t>rural system’s partners recognize the value of the rural delivery system, have processes to enhance it, and attribute value back to the primary care site(s). The scale provided through its partnership(s) enable the rural system to access transitional and population-based payment approaches that enhance sustainability.</a:t>
            </a:r>
            <a:endParaRPr lang="en-US" strike="sngStrike" dirty="0">
              <a:solidFill>
                <a:srgbClr val="000000"/>
              </a:solidFill>
            </a:endParaRPr>
          </a:p>
        </p:txBody>
      </p:sp>
      <p:sp>
        <p:nvSpPr>
          <p:cNvPr id="55" name="Oval 54"/>
          <p:cNvSpPr/>
          <p:nvPr/>
        </p:nvSpPr>
        <p:spPr>
          <a:xfrm>
            <a:off x="2514600" y="21717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1</a:t>
            </a:r>
          </a:p>
        </p:txBody>
      </p:sp>
      <p:sp>
        <p:nvSpPr>
          <p:cNvPr id="56" name="Oval 55"/>
          <p:cNvSpPr/>
          <p:nvPr/>
        </p:nvSpPr>
        <p:spPr>
          <a:xfrm>
            <a:off x="4191000" y="21717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2</a:t>
            </a:r>
          </a:p>
        </p:txBody>
      </p:sp>
      <p:sp>
        <p:nvSpPr>
          <p:cNvPr id="57" name="Oval 56"/>
          <p:cNvSpPr/>
          <p:nvPr/>
        </p:nvSpPr>
        <p:spPr>
          <a:xfrm>
            <a:off x="5791200" y="21717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3</a:t>
            </a:r>
          </a:p>
        </p:txBody>
      </p:sp>
      <p:sp>
        <p:nvSpPr>
          <p:cNvPr id="58" name="Oval 57"/>
          <p:cNvSpPr/>
          <p:nvPr/>
        </p:nvSpPr>
        <p:spPr>
          <a:xfrm>
            <a:off x="7391400" y="2171700"/>
            <a:ext cx="914400" cy="914400"/>
          </a:xfrm>
          <a:prstGeom prst="ellipse">
            <a:avLst/>
          </a:prstGeom>
          <a:solidFill>
            <a:schemeClr val="bg1"/>
          </a:solidFill>
          <a:ln w="25400" cap="flat" cmpd="sng" algn="ctr">
            <a:solidFill>
              <a:srgbClr val="DE602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rgbClr val="DE6021"/>
                </a:solidFill>
              </a:rPr>
              <a:t>B</a:t>
            </a:r>
          </a:p>
        </p:txBody>
      </p:sp>
      <p:cxnSp>
        <p:nvCxnSpPr>
          <p:cNvPr id="17" name="Elbow Connector 16"/>
          <p:cNvCxnSpPr/>
          <p:nvPr/>
        </p:nvCxnSpPr>
        <p:spPr>
          <a:xfrm rot="5400000">
            <a:off x="5943600" y="1752600"/>
            <a:ext cx="571500" cy="3238500"/>
          </a:xfrm>
          <a:prstGeom prst="bentConnector3">
            <a:avLst>
              <a:gd name="adj1" fmla="val 50000"/>
            </a:avLst>
          </a:prstGeom>
          <a:solidFill>
            <a:schemeClr val="bg1"/>
          </a:solidFill>
          <a:ln w="25400" cap="flat" cmpd="sng" algn="ctr">
            <a:solidFill>
              <a:srgbClr val="DE6021"/>
            </a:solidFill>
            <a:prstDash val="solid"/>
            <a:round/>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cxn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xmlns:mv="urn:schemas-microsoft-com:mac:vml">
      <p:transition spd="med" advClick="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33400" y="371764"/>
            <a:ext cx="6629400" cy="457200"/>
          </a:xfrm>
          <a:prstGeom prst="rect">
            <a:avLst/>
          </a:prstGeom>
        </p:spPr>
        <p:txBody>
          <a:bodyPr/>
          <a:lstStyle/>
          <a:p>
            <a:pPr marR="0" lvl="0" indent="0" eaLnBrk="0" fontAlgn="base" hangingPunct="0">
              <a:lnSpc>
                <a:spcPct val="100000"/>
              </a:lnSpc>
              <a:spcBef>
                <a:spcPct val="0"/>
              </a:spcBef>
              <a:spcAft>
                <a:spcPct val="0"/>
              </a:spcAft>
              <a:buClrTx/>
              <a:buSzTx/>
              <a:buFontTx/>
              <a:buNone/>
              <a:tabLst/>
              <a:defRPr/>
            </a:pPr>
            <a:r>
              <a:rPr lang="en-US" sz="2800" b="1" dirty="0">
                <a:solidFill>
                  <a:sysClr val="windowText" lastClr="000000"/>
                </a:solidFill>
                <a:latin typeface="Avenir Next" panose="020B0503020202020204" pitchFamily="34" charset="0"/>
                <a:ea typeface="Verdana" pitchFamily="34" charset="0"/>
                <a:cs typeface="Verdana" pitchFamily="34" charset="0"/>
              </a:rPr>
              <a:t>Delivery:  Health System Alignment</a:t>
            </a:r>
          </a:p>
        </p:txBody>
      </p:sp>
      <p:pic>
        <p:nvPicPr>
          <p:cNvPr id="3" name="Picture 2">
            <a:extLst>
              <a:ext uri="{FF2B5EF4-FFF2-40B4-BE49-F238E27FC236}">
                <a16:creationId xmlns:a16="http://schemas.microsoft.com/office/drawing/2014/main" id="{66B6A91D-77CB-4F85-B326-E00E736B35E3}"/>
              </a:ext>
            </a:extLst>
          </p:cNvPr>
          <p:cNvPicPr>
            <a:picLocks noChangeAspect="1"/>
          </p:cNvPicPr>
          <p:nvPr/>
        </p:nvPicPr>
        <p:blipFill>
          <a:blip r:embed="rId3"/>
          <a:stretch>
            <a:fillRect/>
          </a:stretch>
        </p:blipFill>
        <p:spPr>
          <a:xfrm>
            <a:off x="203118" y="2818802"/>
            <a:ext cx="8686800" cy="1526338"/>
          </a:xfrm>
          <a:prstGeom prst="rect">
            <a:avLst/>
          </a:prstGeom>
        </p:spPr>
      </p:pic>
      <p:sp>
        <p:nvSpPr>
          <p:cNvPr id="8" name="TextBox 7">
            <a:extLst>
              <a:ext uri="{FF2B5EF4-FFF2-40B4-BE49-F238E27FC236}">
                <a16:creationId xmlns:a16="http://schemas.microsoft.com/office/drawing/2014/main" id="{DCA93974-3DD0-3349-8644-C62690C375CE}"/>
              </a:ext>
            </a:extLst>
          </p:cNvPr>
          <p:cNvSpPr txBox="1"/>
          <p:nvPr/>
        </p:nvSpPr>
        <p:spPr>
          <a:xfrm>
            <a:off x="2110136" y="2671441"/>
            <a:ext cx="790800" cy="246221"/>
          </a:xfrm>
          <a:prstGeom prst="rect">
            <a:avLst/>
          </a:prstGeom>
          <a:noFill/>
        </p:spPr>
        <p:txBody>
          <a:bodyPr wrap="square" rtlCol="0">
            <a:spAutoFit/>
          </a:bodyPr>
          <a:lstStyle/>
          <a:p>
            <a:r>
              <a:rPr lang="en-US" sz="1000" dirty="0"/>
              <a:t>Alleghany</a:t>
            </a:r>
          </a:p>
        </p:txBody>
      </p:sp>
      <p:sp>
        <p:nvSpPr>
          <p:cNvPr id="10" name="TextBox 9">
            <a:extLst>
              <a:ext uri="{FF2B5EF4-FFF2-40B4-BE49-F238E27FC236}">
                <a16:creationId xmlns:a16="http://schemas.microsoft.com/office/drawing/2014/main" id="{D1CC777D-A00B-E445-BC2D-01398763E3CB}"/>
              </a:ext>
            </a:extLst>
          </p:cNvPr>
          <p:cNvSpPr txBox="1"/>
          <p:nvPr/>
        </p:nvSpPr>
        <p:spPr>
          <a:xfrm>
            <a:off x="2810610" y="2663471"/>
            <a:ext cx="685800" cy="246221"/>
          </a:xfrm>
          <a:prstGeom prst="rect">
            <a:avLst/>
          </a:prstGeom>
          <a:noFill/>
        </p:spPr>
        <p:txBody>
          <a:bodyPr wrap="square" rtlCol="0">
            <a:spAutoFit/>
          </a:bodyPr>
          <a:lstStyle/>
          <a:p>
            <a:r>
              <a:rPr lang="en-US" sz="1000" dirty="0"/>
              <a:t>Bladen</a:t>
            </a:r>
          </a:p>
        </p:txBody>
      </p:sp>
      <p:sp>
        <p:nvSpPr>
          <p:cNvPr id="11" name="TextBox 10">
            <a:extLst>
              <a:ext uri="{FF2B5EF4-FFF2-40B4-BE49-F238E27FC236}">
                <a16:creationId xmlns:a16="http://schemas.microsoft.com/office/drawing/2014/main" id="{B84355A4-B03F-1940-9CB1-C3BA618FD393}"/>
              </a:ext>
            </a:extLst>
          </p:cNvPr>
          <p:cNvSpPr txBox="1"/>
          <p:nvPr/>
        </p:nvSpPr>
        <p:spPr>
          <a:xfrm>
            <a:off x="3403093" y="2662095"/>
            <a:ext cx="685800" cy="246221"/>
          </a:xfrm>
          <a:prstGeom prst="rect">
            <a:avLst/>
          </a:prstGeom>
          <a:noFill/>
        </p:spPr>
        <p:txBody>
          <a:bodyPr wrap="square" rtlCol="0">
            <a:spAutoFit/>
          </a:bodyPr>
          <a:lstStyle/>
          <a:p>
            <a:r>
              <a:rPr lang="en-US" sz="1000" dirty="0"/>
              <a:t>Cannon</a:t>
            </a:r>
          </a:p>
        </p:txBody>
      </p:sp>
      <p:sp>
        <p:nvSpPr>
          <p:cNvPr id="13" name="TextBox 12">
            <a:extLst>
              <a:ext uri="{FF2B5EF4-FFF2-40B4-BE49-F238E27FC236}">
                <a16:creationId xmlns:a16="http://schemas.microsoft.com/office/drawing/2014/main" id="{9951A3B3-8A3E-9D43-A218-C01722189995}"/>
              </a:ext>
            </a:extLst>
          </p:cNvPr>
          <p:cNvSpPr txBox="1"/>
          <p:nvPr/>
        </p:nvSpPr>
        <p:spPr>
          <a:xfrm>
            <a:off x="3957897" y="2662095"/>
            <a:ext cx="685800" cy="246221"/>
          </a:xfrm>
          <a:prstGeom prst="rect">
            <a:avLst/>
          </a:prstGeom>
          <a:noFill/>
        </p:spPr>
        <p:txBody>
          <a:bodyPr wrap="square" rtlCol="0">
            <a:spAutoFit/>
          </a:bodyPr>
          <a:lstStyle/>
          <a:p>
            <a:r>
              <a:rPr lang="en-US" sz="1000" dirty="0"/>
              <a:t>Chatham</a:t>
            </a:r>
          </a:p>
        </p:txBody>
      </p:sp>
      <p:sp>
        <p:nvSpPr>
          <p:cNvPr id="14" name="TextBox 13">
            <a:extLst>
              <a:ext uri="{FF2B5EF4-FFF2-40B4-BE49-F238E27FC236}">
                <a16:creationId xmlns:a16="http://schemas.microsoft.com/office/drawing/2014/main" id="{8A8BD6AC-E352-9D4C-B4C8-3C13CE22E51D}"/>
              </a:ext>
            </a:extLst>
          </p:cNvPr>
          <p:cNvSpPr txBox="1"/>
          <p:nvPr/>
        </p:nvSpPr>
        <p:spPr>
          <a:xfrm>
            <a:off x="5209843" y="2660143"/>
            <a:ext cx="685800" cy="246221"/>
          </a:xfrm>
          <a:prstGeom prst="rect">
            <a:avLst/>
          </a:prstGeom>
          <a:noFill/>
        </p:spPr>
        <p:txBody>
          <a:bodyPr wrap="square" rtlCol="0">
            <a:spAutoFit/>
          </a:bodyPr>
          <a:lstStyle/>
          <a:p>
            <a:r>
              <a:rPr lang="en-US" sz="1000" dirty="0" err="1"/>
              <a:t>Dosher</a:t>
            </a:r>
            <a:endParaRPr lang="en-US" sz="1000" dirty="0"/>
          </a:p>
        </p:txBody>
      </p:sp>
      <p:sp>
        <p:nvSpPr>
          <p:cNvPr id="15" name="TextBox 14">
            <a:extLst>
              <a:ext uri="{FF2B5EF4-FFF2-40B4-BE49-F238E27FC236}">
                <a16:creationId xmlns:a16="http://schemas.microsoft.com/office/drawing/2014/main" id="{89FE4BF8-EC33-3143-BAA8-6D0D9C569AF1}"/>
              </a:ext>
            </a:extLst>
          </p:cNvPr>
          <p:cNvSpPr txBox="1"/>
          <p:nvPr/>
        </p:nvSpPr>
        <p:spPr>
          <a:xfrm>
            <a:off x="6519886" y="2669977"/>
            <a:ext cx="685800" cy="246221"/>
          </a:xfrm>
          <a:prstGeom prst="rect">
            <a:avLst/>
          </a:prstGeom>
          <a:noFill/>
        </p:spPr>
        <p:txBody>
          <a:bodyPr wrap="square" rtlCol="0">
            <a:spAutoFit/>
          </a:bodyPr>
          <a:lstStyle/>
          <a:p>
            <a:r>
              <a:rPr lang="en-US" sz="1000" dirty="0"/>
              <a:t>Murphy</a:t>
            </a:r>
          </a:p>
        </p:txBody>
      </p:sp>
      <p:sp>
        <p:nvSpPr>
          <p:cNvPr id="16" name="TextBox 15">
            <a:extLst>
              <a:ext uri="{FF2B5EF4-FFF2-40B4-BE49-F238E27FC236}">
                <a16:creationId xmlns:a16="http://schemas.microsoft.com/office/drawing/2014/main" id="{3251C2F3-05CA-4349-8EFA-9C3056A6E90F}"/>
              </a:ext>
            </a:extLst>
          </p:cNvPr>
          <p:cNvSpPr txBox="1"/>
          <p:nvPr/>
        </p:nvSpPr>
        <p:spPr>
          <a:xfrm>
            <a:off x="7103026" y="2673718"/>
            <a:ext cx="685800" cy="246221"/>
          </a:xfrm>
          <a:prstGeom prst="rect">
            <a:avLst/>
          </a:prstGeom>
          <a:noFill/>
        </p:spPr>
        <p:txBody>
          <a:bodyPr wrap="square" rtlCol="0">
            <a:spAutoFit/>
          </a:bodyPr>
          <a:lstStyle/>
          <a:p>
            <a:r>
              <a:rPr lang="en-US" sz="1000" dirty="0"/>
              <a:t>Pender</a:t>
            </a:r>
          </a:p>
        </p:txBody>
      </p:sp>
      <p:sp>
        <p:nvSpPr>
          <p:cNvPr id="17" name="TextBox 16">
            <a:extLst>
              <a:ext uri="{FF2B5EF4-FFF2-40B4-BE49-F238E27FC236}">
                <a16:creationId xmlns:a16="http://schemas.microsoft.com/office/drawing/2014/main" id="{AE3B8538-1D5D-284F-88E1-CF3111B67234}"/>
              </a:ext>
            </a:extLst>
          </p:cNvPr>
          <p:cNvSpPr txBox="1"/>
          <p:nvPr/>
        </p:nvSpPr>
        <p:spPr>
          <a:xfrm>
            <a:off x="8232706" y="2362200"/>
            <a:ext cx="685800" cy="553998"/>
          </a:xfrm>
          <a:prstGeom prst="rect">
            <a:avLst/>
          </a:prstGeom>
          <a:noFill/>
        </p:spPr>
        <p:txBody>
          <a:bodyPr wrap="square" rtlCol="0">
            <a:spAutoFit/>
          </a:bodyPr>
          <a:lstStyle/>
          <a:p>
            <a:pPr algn="ctr"/>
            <a:r>
              <a:rPr lang="en-US" sz="1000" dirty="0"/>
              <a:t>The Outer Banks</a:t>
            </a:r>
          </a:p>
        </p:txBody>
      </p:sp>
      <p:sp>
        <p:nvSpPr>
          <p:cNvPr id="19" name="TextBox 18">
            <a:extLst>
              <a:ext uri="{FF2B5EF4-FFF2-40B4-BE49-F238E27FC236}">
                <a16:creationId xmlns:a16="http://schemas.microsoft.com/office/drawing/2014/main" id="{D73E10B8-FAC4-F64B-BF18-2B784F5F35D3}"/>
              </a:ext>
            </a:extLst>
          </p:cNvPr>
          <p:cNvSpPr txBox="1"/>
          <p:nvPr/>
        </p:nvSpPr>
        <p:spPr>
          <a:xfrm>
            <a:off x="7708714" y="2660143"/>
            <a:ext cx="685800" cy="246221"/>
          </a:xfrm>
          <a:prstGeom prst="rect">
            <a:avLst/>
          </a:prstGeom>
          <a:noFill/>
        </p:spPr>
        <p:txBody>
          <a:bodyPr wrap="square" rtlCol="0">
            <a:spAutoFit/>
          </a:bodyPr>
          <a:lstStyle/>
          <a:p>
            <a:r>
              <a:rPr lang="en-US" sz="1000" dirty="0"/>
              <a:t>Swain</a:t>
            </a:r>
          </a:p>
        </p:txBody>
      </p:sp>
      <p:sp>
        <p:nvSpPr>
          <p:cNvPr id="20" name="TextBox 19">
            <a:extLst>
              <a:ext uri="{FF2B5EF4-FFF2-40B4-BE49-F238E27FC236}">
                <a16:creationId xmlns:a16="http://schemas.microsoft.com/office/drawing/2014/main" id="{EB66090D-DE63-2145-92B8-50F3CCF5EEC5}"/>
              </a:ext>
            </a:extLst>
          </p:cNvPr>
          <p:cNvSpPr txBox="1"/>
          <p:nvPr/>
        </p:nvSpPr>
        <p:spPr>
          <a:xfrm>
            <a:off x="4541710" y="2516088"/>
            <a:ext cx="685800" cy="400110"/>
          </a:xfrm>
          <a:prstGeom prst="rect">
            <a:avLst/>
          </a:prstGeom>
          <a:noFill/>
        </p:spPr>
        <p:txBody>
          <a:bodyPr wrap="square" rtlCol="0">
            <a:spAutoFit/>
          </a:bodyPr>
          <a:lstStyle/>
          <a:p>
            <a:pPr algn="ctr"/>
            <a:r>
              <a:rPr lang="en-US" sz="1000" dirty="0" err="1"/>
              <a:t>Vidant</a:t>
            </a:r>
            <a:r>
              <a:rPr lang="en-US" sz="1000" dirty="0"/>
              <a:t> Chowan</a:t>
            </a:r>
          </a:p>
        </p:txBody>
      </p:sp>
      <p:sp>
        <p:nvSpPr>
          <p:cNvPr id="23" name="TextBox 22">
            <a:extLst>
              <a:ext uri="{FF2B5EF4-FFF2-40B4-BE49-F238E27FC236}">
                <a16:creationId xmlns:a16="http://schemas.microsoft.com/office/drawing/2014/main" id="{C20051DA-6549-4C48-8AAA-3111E4EA98C2}"/>
              </a:ext>
            </a:extLst>
          </p:cNvPr>
          <p:cNvSpPr txBox="1"/>
          <p:nvPr/>
        </p:nvSpPr>
        <p:spPr>
          <a:xfrm>
            <a:off x="5673958" y="2516088"/>
            <a:ext cx="905076" cy="400110"/>
          </a:xfrm>
          <a:prstGeom prst="rect">
            <a:avLst/>
          </a:prstGeom>
          <a:noFill/>
        </p:spPr>
        <p:txBody>
          <a:bodyPr wrap="square" rtlCol="0">
            <a:spAutoFit/>
          </a:bodyPr>
          <a:lstStyle/>
          <a:p>
            <a:pPr algn="ctr"/>
            <a:r>
              <a:rPr lang="en-US" sz="1000" dirty="0"/>
              <a:t>FH Montgomery</a:t>
            </a:r>
          </a:p>
        </p:txBody>
      </p:sp>
      <p:pic>
        <p:nvPicPr>
          <p:cNvPr id="24" name="Picture 23">
            <a:extLst>
              <a:ext uri="{FF2B5EF4-FFF2-40B4-BE49-F238E27FC236}">
                <a16:creationId xmlns:a16="http://schemas.microsoft.com/office/drawing/2014/main" id="{9CD8078F-EC03-A24B-A9EA-0E0C5A12407C}"/>
              </a:ext>
            </a:extLst>
          </p:cNvPr>
          <p:cNvPicPr>
            <a:picLocks noChangeAspect="1"/>
          </p:cNvPicPr>
          <p:nvPr/>
        </p:nvPicPr>
        <p:blipFill>
          <a:blip r:embed="rId4"/>
          <a:stretch>
            <a:fillRect/>
          </a:stretch>
        </p:blipFill>
        <p:spPr>
          <a:xfrm>
            <a:off x="6579034" y="6225739"/>
            <a:ext cx="2027869" cy="520994"/>
          </a:xfrm>
          <a:prstGeom prst="rect">
            <a:avLst/>
          </a:prstGeom>
        </p:spPr>
      </p:pic>
    </p:spTree>
    <p:extLst>
      <p:ext uri="{BB962C8B-B14F-4D97-AF65-F5344CB8AC3E}">
        <p14:creationId xmlns:p14="http://schemas.microsoft.com/office/powerpoint/2010/main" val="158150450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7DD2F6E-3AC0-294E-9F7E-E68456D6C95B}"/>
              </a:ext>
            </a:extLst>
          </p:cNvPr>
          <p:cNvSpPr txBox="1"/>
          <p:nvPr/>
        </p:nvSpPr>
        <p:spPr>
          <a:xfrm>
            <a:off x="228600" y="391180"/>
            <a:ext cx="8001000" cy="523220"/>
          </a:xfrm>
          <a:prstGeom prst="rect">
            <a:avLst/>
          </a:prstGeom>
          <a:noFill/>
        </p:spPr>
        <p:txBody>
          <a:bodyPr wrap="square" rtlCol="0">
            <a:spAutoFit/>
          </a:bodyPr>
          <a:lstStyle/>
          <a:p>
            <a:r>
              <a:rPr lang="en-US" sz="2800" b="1" dirty="0">
                <a:solidFill>
                  <a:prstClr val="black"/>
                </a:solidFill>
                <a:latin typeface="Avenir Next" charset="0"/>
                <a:ea typeface="Avenir Next" charset="0"/>
                <a:cs typeface="Avenir Next" charset="0"/>
              </a:rPr>
              <a:t>Group Questions</a:t>
            </a:r>
          </a:p>
        </p:txBody>
      </p:sp>
      <p:sp>
        <p:nvSpPr>
          <p:cNvPr id="6" name="Text Box 4">
            <a:extLst>
              <a:ext uri="{FF2B5EF4-FFF2-40B4-BE49-F238E27FC236}">
                <a16:creationId xmlns:a16="http://schemas.microsoft.com/office/drawing/2014/main" id="{F87F6505-2E5C-0E44-80DE-02125802B24F}"/>
              </a:ext>
            </a:extLst>
          </p:cNvPr>
          <p:cNvSpPr txBox="1">
            <a:spLocks noChangeArrowheads="1"/>
          </p:cNvSpPr>
          <p:nvPr/>
        </p:nvSpPr>
        <p:spPr bwMode="auto">
          <a:xfrm>
            <a:off x="1143000" y="2895600"/>
            <a:ext cx="73152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mj-lt"/>
              <a:buAutoNum type="arabicPeriod" startAt="2"/>
            </a:pPr>
            <a:r>
              <a:rPr lang="en-US" altLang="en-US" dirty="0">
                <a:latin typeface="Avenir Book" charset="0"/>
              </a:rPr>
              <a:t>Do you have a transition plan for Population Health? If so, please share what progress has been made.  </a:t>
            </a:r>
            <a:endParaRPr lang="en-US" altLang="en-US" sz="2000" dirty="0">
              <a:latin typeface="Verdana" panose="020B0604030504040204" pitchFamily="34" charset="0"/>
            </a:endParaRPr>
          </a:p>
          <a:p>
            <a:pPr marL="457200" indent="-457200" eaLnBrk="1" hangingPunct="1">
              <a:spcBef>
                <a:spcPct val="50000"/>
              </a:spcBef>
              <a:buFont typeface="+mj-lt"/>
              <a:buAutoNum type="arabicPeriod" startAt="2"/>
            </a:pPr>
            <a:endParaRPr lang="en-US" altLang="en-US" sz="2000" dirty="0">
              <a:latin typeface="Verdana" panose="020B0604030504040204" pitchFamily="34" charset="0"/>
            </a:endParaRPr>
          </a:p>
        </p:txBody>
      </p:sp>
    </p:spTree>
    <p:extLst>
      <p:ext uri="{BB962C8B-B14F-4D97-AF65-F5344CB8AC3E}">
        <p14:creationId xmlns:p14="http://schemas.microsoft.com/office/powerpoint/2010/main" val="27461110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33400" y="371764"/>
            <a:ext cx="8305800" cy="457200"/>
          </a:xfrm>
          <a:prstGeom prst="rect">
            <a:avLst/>
          </a:prstGeom>
        </p:spPr>
        <p:txBody>
          <a:bodyPr/>
          <a:lstStyle/>
          <a:p>
            <a:pPr eaLnBrk="0" fontAlgn="base" hangingPunct="0">
              <a:spcBef>
                <a:spcPct val="0"/>
              </a:spcBef>
              <a:spcAft>
                <a:spcPct val="0"/>
              </a:spcAft>
              <a:defRPr/>
            </a:pPr>
            <a:r>
              <a:rPr lang="en-US" sz="2800" b="1" dirty="0">
                <a:solidFill>
                  <a:sysClr val="windowText" lastClr="000000"/>
                </a:solidFill>
                <a:latin typeface="Avenir Next" panose="020B0503020202020204" pitchFamily="34" charset="0"/>
                <a:ea typeface="Verdana" pitchFamily="34" charset="0"/>
                <a:cs typeface="Verdana" pitchFamily="34" charset="0"/>
              </a:rPr>
              <a:t>Population Health:  Care Management</a:t>
            </a:r>
          </a:p>
        </p:txBody>
      </p:sp>
      <p:sp>
        <p:nvSpPr>
          <p:cNvPr id="8" name="Rectangle 2"/>
          <p:cNvSpPr txBox="1">
            <a:spLocks noChangeArrowheads="1"/>
          </p:cNvSpPr>
          <p:nvPr/>
        </p:nvSpPr>
        <p:spPr>
          <a:xfrm>
            <a:off x="304800" y="1143000"/>
            <a:ext cx="83820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763" indent="-4763">
              <a:lnSpc>
                <a:spcPct val="90000"/>
              </a:lnSpc>
              <a:spcBef>
                <a:spcPct val="30000"/>
              </a:spcBef>
              <a:tabLst>
                <a:tab pos="914400" algn="l"/>
              </a:tabLst>
            </a:pPr>
            <a:r>
              <a:rPr lang="en-US" b="1" dirty="0"/>
              <a:t>Community and patient engagement through outreach, education and relationship development to ensure access to care, </a:t>
            </a:r>
            <a:r>
              <a:rPr lang="en-US" b="1" dirty="0">
                <a:solidFill>
                  <a:srgbClr val="000000"/>
                </a:solidFill>
              </a:rPr>
              <a:t>a reduction in unnecessary services, and improved population health status.</a:t>
            </a:r>
          </a:p>
          <a:p>
            <a:pPr marL="225425" indent="-225425">
              <a:lnSpc>
                <a:spcPct val="90000"/>
              </a:lnSpc>
              <a:spcBef>
                <a:spcPct val="30000"/>
              </a:spcBef>
              <a:buFontTx/>
              <a:buChar char="•"/>
              <a:tabLst>
                <a:tab pos="914400" algn="l"/>
              </a:tabLst>
            </a:pPr>
            <a:endParaRPr lang="en-US" sz="1600" dirty="0">
              <a:latin typeface="+mn-lt"/>
            </a:endParaRPr>
          </a:p>
          <a:p>
            <a:pPr marL="576263" lvl="1" indent="-236538">
              <a:lnSpc>
                <a:spcPct val="90000"/>
              </a:lnSpc>
              <a:spcBef>
                <a:spcPct val="30000"/>
              </a:spcBef>
              <a:buFontTx/>
              <a:buChar char="–"/>
              <a:tabLst>
                <a:tab pos="914400" algn="l"/>
              </a:tabLst>
              <a:defRPr/>
            </a:pPr>
            <a:endParaRPr lang="en-US" sz="1600" dirty="0">
              <a:latin typeface="+mn-lt"/>
            </a:endParaRPr>
          </a:p>
        </p:txBody>
      </p:sp>
      <p:sp>
        <p:nvSpPr>
          <p:cNvPr id="31" name="Oval 30"/>
          <p:cNvSpPr/>
          <p:nvPr/>
        </p:nvSpPr>
        <p:spPr>
          <a:xfrm>
            <a:off x="914400" y="2171700"/>
            <a:ext cx="914400" cy="914400"/>
          </a:xfrm>
          <a:prstGeom prst="ellipse">
            <a:avLst/>
          </a:prstGeom>
          <a:solidFill>
            <a:schemeClr val="bg1"/>
          </a:solidFill>
          <a:ln w="25400" cap="flat" cmpd="sng" algn="ctr">
            <a:solidFill>
              <a:srgbClr val="005797"/>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rgbClr val="005797"/>
                </a:solidFill>
              </a:rPr>
              <a:t>A</a:t>
            </a:r>
          </a:p>
        </p:txBody>
      </p:sp>
      <p:sp>
        <p:nvSpPr>
          <p:cNvPr id="36" name="Rectangle 2"/>
          <p:cNvSpPr txBox="1">
            <a:spLocks noChangeArrowheads="1"/>
          </p:cNvSpPr>
          <p:nvPr/>
        </p:nvSpPr>
        <p:spPr>
          <a:xfrm>
            <a:off x="914400" y="3657600"/>
            <a:ext cx="7391400" cy="2590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350" indent="-6350" algn="ctr">
              <a:lnSpc>
                <a:spcPct val="90000"/>
              </a:lnSpc>
              <a:spcBef>
                <a:spcPct val="30000"/>
              </a:spcBef>
              <a:tabLst>
                <a:tab pos="914400" algn="l"/>
              </a:tabLst>
            </a:pPr>
            <a:r>
              <a:rPr lang="en-US" b="1" dirty="0"/>
              <a:t>Future -- Full Transition</a:t>
            </a:r>
            <a:endParaRPr lang="en-US" dirty="0"/>
          </a:p>
          <a:p>
            <a:r>
              <a:rPr lang="en-US" dirty="0"/>
              <a:t>The rural delivery system employs and/or contracts with dedicated care managers </a:t>
            </a:r>
            <a:r>
              <a:rPr lang="en-US" dirty="0">
                <a:solidFill>
                  <a:srgbClr val="000000"/>
                </a:solidFill>
              </a:rPr>
              <a:t>who partner with the community’s </a:t>
            </a:r>
            <a:r>
              <a:rPr lang="en-US" dirty="0"/>
              <a:t>primary care providers to coordinate patient care across the entire health care system.  Care managers actively monitor overall patient health and wellness and are evaluated on their ability to minimize unnecessary care, improve health status, and manage total costs by payer.</a:t>
            </a:r>
          </a:p>
        </p:txBody>
      </p:sp>
      <p:sp>
        <p:nvSpPr>
          <p:cNvPr id="55" name="Oval 54"/>
          <p:cNvSpPr/>
          <p:nvPr/>
        </p:nvSpPr>
        <p:spPr>
          <a:xfrm>
            <a:off x="2514600" y="21717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1</a:t>
            </a:r>
          </a:p>
        </p:txBody>
      </p:sp>
      <p:sp>
        <p:nvSpPr>
          <p:cNvPr id="56" name="Oval 55"/>
          <p:cNvSpPr/>
          <p:nvPr/>
        </p:nvSpPr>
        <p:spPr>
          <a:xfrm>
            <a:off x="4191000" y="21717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2</a:t>
            </a:r>
          </a:p>
        </p:txBody>
      </p:sp>
      <p:sp>
        <p:nvSpPr>
          <p:cNvPr id="57" name="Oval 56"/>
          <p:cNvSpPr/>
          <p:nvPr/>
        </p:nvSpPr>
        <p:spPr>
          <a:xfrm>
            <a:off x="5791200" y="21717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3</a:t>
            </a:r>
          </a:p>
        </p:txBody>
      </p:sp>
      <p:sp>
        <p:nvSpPr>
          <p:cNvPr id="58" name="Oval 57"/>
          <p:cNvSpPr/>
          <p:nvPr/>
        </p:nvSpPr>
        <p:spPr>
          <a:xfrm>
            <a:off x="7391400" y="2171700"/>
            <a:ext cx="914400" cy="914400"/>
          </a:xfrm>
          <a:prstGeom prst="ellipse">
            <a:avLst/>
          </a:prstGeom>
          <a:solidFill>
            <a:schemeClr val="bg1"/>
          </a:solidFill>
          <a:ln w="25400" cap="flat" cmpd="sng" algn="ctr">
            <a:solidFill>
              <a:srgbClr val="DE602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rgbClr val="DE6021"/>
                </a:solidFill>
              </a:rPr>
              <a:t>B</a:t>
            </a:r>
          </a:p>
        </p:txBody>
      </p:sp>
      <p:cxnSp>
        <p:nvCxnSpPr>
          <p:cNvPr id="17" name="Elbow Connector 16"/>
          <p:cNvCxnSpPr/>
          <p:nvPr/>
        </p:nvCxnSpPr>
        <p:spPr>
          <a:xfrm rot="5400000">
            <a:off x="5943600" y="1752600"/>
            <a:ext cx="571500" cy="3238500"/>
          </a:xfrm>
          <a:prstGeom prst="bentConnector3">
            <a:avLst>
              <a:gd name="adj1" fmla="val 50000"/>
            </a:avLst>
          </a:prstGeom>
          <a:solidFill>
            <a:schemeClr val="bg1"/>
          </a:solidFill>
          <a:ln w="25400" cap="flat" cmpd="sng" algn="ctr">
            <a:solidFill>
              <a:srgbClr val="DE6021"/>
            </a:solidFill>
            <a:prstDash val="solid"/>
            <a:round/>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cxn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xmlns:mv="urn:schemas-microsoft-com:mac:vml">
      <p:transition spd="med"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p:cNvSpPr txBox="1"/>
          <p:nvPr/>
        </p:nvSpPr>
        <p:spPr>
          <a:xfrm>
            <a:off x="533400" y="381000"/>
            <a:ext cx="7848600" cy="523220"/>
          </a:xfrm>
          <a:prstGeom prst="rect">
            <a:avLst/>
          </a:prstGeom>
          <a:noFill/>
        </p:spPr>
        <p:txBody>
          <a:bodyPr wrap="square" rtlCol="0">
            <a:spAutoFit/>
          </a:bodyPr>
          <a:lstStyle/>
          <a:p>
            <a:r>
              <a:rPr lang="en-US" sz="2800" dirty="0">
                <a:latin typeface="+mj-lt"/>
                <a:ea typeface="Verdana" pitchFamily="34" charset="0"/>
                <a:cs typeface="Verdana" pitchFamily="34" charset="0"/>
              </a:rPr>
              <a:t>Project Summary</a:t>
            </a:r>
          </a:p>
        </p:txBody>
      </p:sp>
      <p:sp>
        <p:nvSpPr>
          <p:cNvPr id="52" name="Rectangle 2"/>
          <p:cNvSpPr txBox="1">
            <a:spLocks noChangeArrowheads="1"/>
          </p:cNvSpPr>
          <p:nvPr/>
        </p:nvSpPr>
        <p:spPr>
          <a:xfrm>
            <a:off x="914400" y="1447799"/>
            <a:ext cx="4038600" cy="42185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nSpc>
                <a:spcPct val="90000"/>
              </a:lnSpc>
              <a:spcBef>
                <a:spcPct val="30000"/>
              </a:spcBef>
              <a:buFont typeface="Arial" charset="0"/>
              <a:buChar char="•"/>
              <a:tabLst>
                <a:tab pos="914400" algn="l"/>
              </a:tabLst>
            </a:pPr>
            <a:r>
              <a:rPr lang="en-US" sz="2000" dirty="0"/>
              <a:t>Online survey</a:t>
            </a:r>
          </a:p>
          <a:p>
            <a:pPr marL="342900" indent="-342900">
              <a:lnSpc>
                <a:spcPct val="90000"/>
              </a:lnSpc>
              <a:spcBef>
                <a:spcPct val="30000"/>
              </a:spcBef>
              <a:buFont typeface="Arial" charset="0"/>
              <a:buChar char="•"/>
              <a:tabLst>
                <a:tab pos="914400" algn="l"/>
              </a:tabLst>
            </a:pPr>
            <a:r>
              <a:rPr lang="en-US" sz="2000" dirty="0">
                <a:latin typeface="+mn-lt"/>
              </a:rPr>
              <a:t>Available to all NC CAHs</a:t>
            </a:r>
          </a:p>
          <a:p>
            <a:pPr marL="800100" lvl="1" indent="-342900">
              <a:lnSpc>
                <a:spcPct val="90000"/>
              </a:lnSpc>
              <a:spcBef>
                <a:spcPct val="30000"/>
              </a:spcBef>
              <a:buFont typeface="Arial" charset="0"/>
              <a:buChar char="•"/>
              <a:tabLst>
                <a:tab pos="914400" algn="l"/>
              </a:tabLst>
            </a:pPr>
            <a:r>
              <a:rPr lang="en-US" sz="2000" dirty="0"/>
              <a:t>One response per hospital</a:t>
            </a:r>
            <a:endParaRPr lang="en-US" sz="2000" dirty="0">
              <a:latin typeface="+mn-lt"/>
            </a:endParaRPr>
          </a:p>
          <a:p>
            <a:pPr marL="342900" indent="-342900">
              <a:lnSpc>
                <a:spcPct val="90000"/>
              </a:lnSpc>
              <a:spcBef>
                <a:spcPct val="30000"/>
              </a:spcBef>
              <a:buFont typeface="Arial" charset="0"/>
              <a:buChar char="•"/>
              <a:tabLst>
                <a:tab pos="914400" algn="l"/>
              </a:tabLst>
            </a:pPr>
            <a:r>
              <a:rPr lang="en-US" sz="2000" dirty="0"/>
              <a:t>Administered in 2017</a:t>
            </a:r>
          </a:p>
          <a:p>
            <a:pPr marL="800100" lvl="1" indent="-342900">
              <a:lnSpc>
                <a:spcPct val="90000"/>
              </a:lnSpc>
              <a:spcBef>
                <a:spcPct val="30000"/>
              </a:spcBef>
              <a:buFont typeface="Arial" charset="0"/>
              <a:buChar char="•"/>
              <a:tabLst>
                <a:tab pos="914400" algn="l"/>
              </a:tabLst>
            </a:pPr>
            <a:r>
              <a:rPr lang="en-US" sz="2000" dirty="0"/>
              <a:t>16 CAHs participated</a:t>
            </a:r>
          </a:p>
          <a:p>
            <a:pPr marL="342900" indent="-342900">
              <a:lnSpc>
                <a:spcPct val="90000"/>
              </a:lnSpc>
              <a:spcBef>
                <a:spcPct val="30000"/>
              </a:spcBef>
              <a:buFont typeface="Arial" charset="0"/>
              <a:buChar char="•"/>
              <a:tabLst>
                <a:tab pos="914400" algn="l"/>
              </a:tabLst>
            </a:pPr>
            <a:r>
              <a:rPr lang="en-US" sz="2000" dirty="0"/>
              <a:t>Administered in 2019</a:t>
            </a:r>
          </a:p>
          <a:p>
            <a:pPr marL="800100" lvl="1" indent="-342900">
              <a:lnSpc>
                <a:spcPct val="90000"/>
              </a:lnSpc>
              <a:spcBef>
                <a:spcPct val="30000"/>
              </a:spcBef>
              <a:buFont typeface="Arial" charset="0"/>
              <a:buChar char="•"/>
              <a:tabLst>
                <a:tab pos="914400" algn="l"/>
              </a:tabLst>
            </a:pPr>
            <a:r>
              <a:rPr lang="en-US" sz="2000" dirty="0"/>
              <a:t>11 CAHs participated</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xmlns:mv="urn:schemas-microsoft-com:mac:vml">
      <p:transition spd="med" advClick="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33400" y="371764"/>
            <a:ext cx="7646570" cy="457200"/>
          </a:xfrm>
          <a:prstGeom prst="rect">
            <a:avLst/>
          </a:prstGeom>
        </p:spPr>
        <p:txBody>
          <a:bodyPr/>
          <a:lstStyle>
            <a:defPPr>
              <a:defRPr lang="en-US"/>
            </a:defPPr>
            <a:lvl1pPr eaLnBrk="0" fontAlgn="base" hangingPunct="0">
              <a:spcBef>
                <a:spcPct val="0"/>
              </a:spcBef>
              <a:spcAft>
                <a:spcPct val="0"/>
              </a:spcAft>
              <a:defRPr sz="2800" b="1">
                <a:solidFill>
                  <a:sysClr val="windowText" lastClr="000000"/>
                </a:solidFill>
                <a:latin typeface="Avenir Next" panose="020B0503020202020204" pitchFamily="34" charset="0"/>
                <a:ea typeface="Verdana" pitchFamily="34" charset="0"/>
                <a:cs typeface="Verdana" pitchFamily="34" charset="0"/>
              </a:defRPr>
            </a:lvl1pPr>
          </a:lstStyle>
          <a:p>
            <a:r>
              <a:rPr lang="en-US" dirty="0"/>
              <a:t>Population Health:  Care Management</a:t>
            </a:r>
          </a:p>
        </p:txBody>
      </p:sp>
      <p:pic>
        <p:nvPicPr>
          <p:cNvPr id="3" name="Picture 2">
            <a:extLst>
              <a:ext uri="{FF2B5EF4-FFF2-40B4-BE49-F238E27FC236}">
                <a16:creationId xmlns:a16="http://schemas.microsoft.com/office/drawing/2014/main" id="{DA3CCA3B-7B4B-44ED-8399-87230687009B}"/>
              </a:ext>
            </a:extLst>
          </p:cNvPr>
          <p:cNvPicPr>
            <a:picLocks noChangeAspect="1"/>
          </p:cNvPicPr>
          <p:nvPr/>
        </p:nvPicPr>
        <p:blipFill>
          <a:blip r:embed="rId3"/>
          <a:stretch>
            <a:fillRect/>
          </a:stretch>
        </p:blipFill>
        <p:spPr>
          <a:xfrm>
            <a:off x="178904" y="2372924"/>
            <a:ext cx="8686800" cy="2148572"/>
          </a:xfrm>
          <a:prstGeom prst="rect">
            <a:avLst/>
          </a:prstGeom>
        </p:spPr>
      </p:pic>
      <p:sp>
        <p:nvSpPr>
          <p:cNvPr id="8" name="TextBox 7">
            <a:extLst>
              <a:ext uri="{FF2B5EF4-FFF2-40B4-BE49-F238E27FC236}">
                <a16:creationId xmlns:a16="http://schemas.microsoft.com/office/drawing/2014/main" id="{72A0A0F4-EBDF-394E-AF58-8DEB5CCF9B95}"/>
              </a:ext>
            </a:extLst>
          </p:cNvPr>
          <p:cNvSpPr txBox="1"/>
          <p:nvPr/>
        </p:nvSpPr>
        <p:spPr>
          <a:xfrm>
            <a:off x="2057400" y="2266102"/>
            <a:ext cx="790800" cy="246221"/>
          </a:xfrm>
          <a:prstGeom prst="rect">
            <a:avLst/>
          </a:prstGeom>
          <a:noFill/>
        </p:spPr>
        <p:txBody>
          <a:bodyPr wrap="square" rtlCol="0">
            <a:spAutoFit/>
          </a:bodyPr>
          <a:lstStyle/>
          <a:p>
            <a:r>
              <a:rPr lang="en-US" sz="1000" dirty="0"/>
              <a:t>Alleghany</a:t>
            </a:r>
          </a:p>
        </p:txBody>
      </p:sp>
      <p:sp>
        <p:nvSpPr>
          <p:cNvPr id="10" name="TextBox 9">
            <a:extLst>
              <a:ext uri="{FF2B5EF4-FFF2-40B4-BE49-F238E27FC236}">
                <a16:creationId xmlns:a16="http://schemas.microsoft.com/office/drawing/2014/main" id="{954F9322-D2CB-B442-B6FA-354DE2E6A56B}"/>
              </a:ext>
            </a:extLst>
          </p:cNvPr>
          <p:cNvSpPr txBox="1"/>
          <p:nvPr/>
        </p:nvSpPr>
        <p:spPr>
          <a:xfrm>
            <a:off x="2757874" y="2258132"/>
            <a:ext cx="685800" cy="246221"/>
          </a:xfrm>
          <a:prstGeom prst="rect">
            <a:avLst/>
          </a:prstGeom>
          <a:noFill/>
        </p:spPr>
        <p:txBody>
          <a:bodyPr wrap="square" rtlCol="0">
            <a:spAutoFit/>
          </a:bodyPr>
          <a:lstStyle/>
          <a:p>
            <a:r>
              <a:rPr lang="en-US" sz="1000" dirty="0"/>
              <a:t>Bladen</a:t>
            </a:r>
          </a:p>
        </p:txBody>
      </p:sp>
      <p:sp>
        <p:nvSpPr>
          <p:cNvPr id="11" name="TextBox 10">
            <a:extLst>
              <a:ext uri="{FF2B5EF4-FFF2-40B4-BE49-F238E27FC236}">
                <a16:creationId xmlns:a16="http://schemas.microsoft.com/office/drawing/2014/main" id="{07804B0C-446F-5146-AEB5-6F45C5EDDE86}"/>
              </a:ext>
            </a:extLst>
          </p:cNvPr>
          <p:cNvSpPr txBox="1"/>
          <p:nvPr/>
        </p:nvSpPr>
        <p:spPr>
          <a:xfrm>
            <a:off x="3350357" y="2256756"/>
            <a:ext cx="685800" cy="246221"/>
          </a:xfrm>
          <a:prstGeom prst="rect">
            <a:avLst/>
          </a:prstGeom>
          <a:noFill/>
        </p:spPr>
        <p:txBody>
          <a:bodyPr wrap="square" rtlCol="0">
            <a:spAutoFit/>
          </a:bodyPr>
          <a:lstStyle/>
          <a:p>
            <a:r>
              <a:rPr lang="en-US" sz="1000" dirty="0"/>
              <a:t>Cannon</a:t>
            </a:r>
          </a:p>
        </p:txBody>
      </p:sp>
      <p:sp>
        <p:nvSpPr>
          <p:cNvPr id="12" name="TextBox 11">
            <a:extLst>
              <a:ext uri="{FF2B5EF4-FFF2-40B4-BE49-F238E27FC236}">
                <a16:creationId xmlns:a16="http://schemas.microsoft.com/office/drawing/2014/main" id="{4E13C621-DD90-BD4B-9C42-4DF858AE28B8}"/>
              </a:ext>
            </a:extLst>
          </p:cNvPr>
          <p:cNvSpPr txBox="1"/>
          <p:nvPr/>
        </p:nvSpPr>
        <p:spPr>
          <a:xfrm>
            <a:off x="3905161" y="2256756"/>
            <a:ext cx="685800" cy="246221"/>
          </a:xfrm>
          <a:prstGeom prst="rect">
            <a:avLst/>
          </a:prstGeom>
          <a:noFill/>
        </p:spPr>
        <p:txBody>
          <a:bodyPr wrap="square" rtlCol="0">
            <a:spAutoFit/>
          </a:bodyPr>
          <a:lstStyle/>
          <a:p>
            <a:r>
              <a:rPr lang="en-US" sz="1000" dirty="0"/>
              <a:t>Chatham</a:t>
            </a:r>
          </a:p>
        </p:txBody>
      </p:sp>
      <p:sp>
        <p:nvSpPr>
          <p:cNvPr id="13" name="TextBox 12">
            <a:extLst>
              <a:ext uri="{FF2B5EF4-FFF2-40B4-BE49-F238E27FC236}">
                <a16:creationId xmlns:a16="http://schemas.microsoft.com/office/drawing/2014/main" id="{65EBECCD-27DE-7947-A400-ADB0A3F32C36}"/>
              </a:ext>
            </a:extLst>
          </p:cNvPr>
          <p:cNvSpPr txBox="1"/>
          <p:nvPr/>
        </p:nvSpPr>
        <p:spPr>
          <a:xfrm>
            <a:off x="5157107" y="2254804"/>
            <a:ext cx="685800" cy="246221"/>
          </a:xfrm>
          <a:prstGeom prst="rect">
            <a:avLst/>
          </a:prstGeom>
          <a:noFill/>
        </p:spPr>
        <p:txBody>
          <a:bodyPr wrap="square" rtlCol="0">
            <a:spAutoFit/>
          </a:bodyPr>
          <a:lstStyle/>
          <a:p>
            <a:r>
              <a:rPr lang="en-US" sz="1000" dirty="0" err="1"/>
              <a:t>Dosher</a:t>
            </a:r>
            <a:endParaRPr lang="en-US" sz="1000" dirty="0"/>
          </a:p>
        </p:txBody>
      </p:sp>
      <p:sp>
        <p:nvSpPr>
          <p:cNvPr id="14" name="TextBox 13">
            <a:extLst>
              <a:ext uri="{FF2B5EF4-FFF2-40B4-BE49-F238E27FC236}">
                <a16:creationId xmlns:a16="http://schemas.microsoft.com/office/drawing/2014/main" id="{10F1F3C5-3125-EB40-BC62-9047AF543ACF}"/>
              </a:ext>
            </a:extLst>
          </p:cNvPr>
          <p:cNvSpPr txBox="1"/>
          <p:nvPr/>
        </p:nvSpPr>
        <p:spPr>
          <a:xfrm>
            <a:off x="6467150" y="2264638"/>
            <a:ext cx="685800" cy="246221"/>
          </a:xfrm>
          <a:prstGeom prst="rect">
            <a:avLst/>
          </a:prstGeom>
          <a:noFill/>
        </p:spPr>
        <p:txBody>
          <a:bodyPr wrap="square" rtlCol="0">
            <a:spAutoFit/>
          </a:bodyPr>
          <a:lstStyle/>
          <a:p>
            <a:r>
              <a:rPr lang="en-US" sz="1000" dirty="0"/>
              <a:t>Murphy</a:t>
            </a:r>
          </a:p>
        </p:txBody>
      </p:sp>
      <p:sp>
        <p:nvSpPr>
          <p:cNvPr id="15" name="TextBox 14">
            <a:extLst>
              <a:ext uri="{FF2B5EF4-FFF2-40B4-BE49-F238E27FC236}">
                <a16:creationId xmlns:a16="http://schemas.microsoft.com/office/drawing/2014/main" id="{513624B6-2E6C-4540-A61C-F53AB2367075}"/>
              </a:ext>
            </a:extLst>
          </p:cNvPr>
          <p:cNvSpPr txBox="1"/>
          <p:nvPr/>
        </p:nvSpPr>
        <p:spPr>
          <a:xfrm>
            <a:off x="7050290" y="2268379"/>
            <a:ext cx="685800" cy="246221"/>
          </a:xfrm>
          <a:prstGeom prst="rect">
            <a:avLst/>
          </a:prstGeom>
          <a:noFill/>
        </p:spPr>
        <p:txBody>
          <a:bodyPr wrap="square" rtlCol="0">
            <a:spAutoFit/>
          </a:bodyPr>
          <a:lstStyle/>
          <a:p>
            <a:r>
              <a:rPr lang="en-US" sz="1000" dirty="0"/>
              <a:t>Pender</a:t>
            </a:r>
          </a:p>
        </p:txBody>
      </p:sp>
      <p:sp>
        <p:nvSpPr>
          <p:cNvPr id="16" name="TextBox 15">
            <a:extLst>
              <a:ext uri="{FF2B5EF4-FFF2-40B4-BE49-F238E27FC236}">
                <a16:creationId xmlns:a16="http://schemas.microsoft.com/office/drawing/2014/main" id="{F2D9A839-B496-074B-8923-6FD1FB1726A1}"/>
              </a:ext>
            </a:extLst>
          </p:cNvPr>
          <p:cNvSpPr txBox="1"/>
          <p:nvPr/>
        </p:nvSpPr>
        <p:spPr>
          <a:xfrm>
            <a:off x="8179970" y="1956861"/>
            <a:ext cx="685800" cy="553998"/>
          </a:xfrm>
          <a:prstGeom prst="rect">
            <a:avLst/>
          </a:prstGeom>
          <a:noFill/>
        </p:spPr>
        <p:txBody>
          <a:bodyPr wrap="square" rtlCol="0">
            <a:spAutoFit/>
          </a:bodyPr>
          <a:lstStyle/>
          <a:p>
            <a:pPr algn="ctr"/>
            <a:r>
              <a:rPr lang="en-US" sz="1000" dirty="0"/>
              <a:t>The Outer Banks</a:t>
            </a:r>
          </a:p>
        </p:txBody>
      </p:sp>
      <p:sp>
        <p:nvSpPr>
          <p:cNvPr id="17" name="TextBox 16">
            <a:extLst>
              <a:ext uri="{FF2B5EF4-FFF2-40B4-BE49-F238E27FC236}">
                <a16:creationId xmlns:a16="http://schemas.microsoft.com/office/drawing/2014/main" id="{9B25E138-02F2-3646-8D8D-65F32DE8F061}"/>
              </a:ext>
            </a:extLst>
          </p:cNvPr>
          <p:cNvSpPr txBox="1"/>
          <p:nvPr/>
        </p:nvSpPr>
        <p:spPr>
          <a:xfrm>
            <a:off x="7655978" y="2254804"/>
            <a:ext cx="685800" cy="246221"/>
          </a:xfrm>
          <a:prstGeom prst="rect">
            <a:avLst/>
          </a:prstGeom>
          <a:noFill/>
        </p:spPr>
        <p:txBody>
          <a:bodyPr wrap="square" rtlCol="0">
            <a:spAutoFit/>
          </a:bodyPr>
          <a:lstStyle/>
          <a:p>
            <a:r>
              <a:rPr lang="en-US" sz="1000" dirty="0"/>
              <a:t>Swain</a:t>
            </a:r>
          </a:p>
        </p:txBody>
      </p:sp>
      <p:sp>
        <p:nvSpPr>
          <p:cNvPr id="19" name="TextBox 18">
            <a:extLst>
              <a:ext uri="{FF2B5EF4-FFF2-40B4-BE49-F238E27FC236}">
                <a16:creationId xmlns:a16="http://schemas.microsoft.com/office/drawing/2014/main" id="{EA52013D-ED6A-0D41-B857-B1E136EC2584}"/>
              </a:ext>
            </a:extLst>
          </p:cNvPr>
          <p:cNvSpPr txBox="1"/>
          <p:nvPr/>
        </p:nvSpPr>
        <p:spPr>
          <a:xfrm>
            <a:off x="4488974" y="2110749"/>
            <a:ext cx="685800" cy="400110"/>
          </a:xfrm>
          <a:prstGeom prst="rect">
            <a:avLst/>
          </a:prstGeom>
          <a:noFill/>
        </p:spPr>
        <p:txBody>
          <a:bodyPr wrap="square" rtlCol="0">
            <a:spAutoFit/>
          </a:bodyPr>
          <a:lstStyle/>
          <a:p>
            <a:pPr algn="ctr"/>
            <a:r>
              <a:rPr lang="en-US" sz="1000" dirty="0" err="1"/>
              <a:t>Vidant</a:t>
            </a:r>
            <a:r>
              <a:rPr lang="en-US" sz="1000" dirty="0"/>
              <a:t> Chowan</a:t>
            </a:r>
          </a:p>
        </p:txBody>
      </p:sp>
      <p:sp>
        <p:nvSpPr>
          <p:cNvPr id="20" name="TextBox 19">
            <a:extLst>
              <a:ext uri="{FF2B5EF4-FFF2-40B4-BE49-F238E27FC236}">
                <a16:creationId xmlns:a16="http://schemas.microsoft.com/office/drawing/2014/main" id="{16DEBE70-422F-EF4E-99BD-EE6CF4333BFC}"/>
              </a:ext>
            </a:extLst>
          </p:cNvPr>
          <p:cNvSpPr txBox="1"/>
          <p:nvPr/>
        </p:nvSpPr>
        <p:spPr>
          <a:xfrm>
            <a:off x="5621222" y="2110749"/>
            <a:ext cx="905076" cy="400110"/>
          </a:xfrm>
          <a:prstGeom prst="rect">
            <a:avLst/>
          </a:prstGeom>
          <a:noFill/>
        </p:spPr>
        <p:txBody>
          <a:bodyPr wrap="square" rtlCol="0">
            <a:spAutoFit/>
          </a:bodyPr>
          <a:lstStyle/>
          <a:p>
            <a:pPr algn="ctr"/>
            <a:r>
              <a:rPr lang="en-US" sz="1000" dirty="0"/>
              <a:t>FH Montgomery</a:t>
            </a:r>
          </a:p>
        </p:txBody>
      </p:sp>
      <p:pic>
        <p:nvPicPr>
          <p:cNvPr id="21" name="Picture 20">
            <a:extLst>
              <a:ext uri="{FF2B5EF4-FFF2-40B4-BE49-F238E27FC236}">
                <a16:creationId xmlns:a16="http://schemas.microsoft.com/office/drawing/2014/main" id="{3F3820D2-20B7-EF4C-9B9A-18EB01951B58}"/>
              </a:ext>
            </a:extLst>
          </p:cNvPr>
          <p:cNvPicPr>
            <a:picLocks noChangeAspect="1"/>
          </p:cNvPicPr>
          <p:nvPr/>
        </p:nvPicPr>
        <p:blipFill>
          <a:blip r:embed="rId4"/>
          <a:stretch>
            <a:fillRect/>
          </a:stretch>
        </p:blipFill>
        <p:spPr>
          <a:xfrm>
            <a:off x="6579034" y="6225739"/>
            <a:ext cx="2027869" cy="520994"/>
          </a:xfrm>
          <a:prstGeom prst="rect">
            <a:avLst/>
          </a:prstGeom>
        </p:spPr>
      </p:pic>
    </p:spTree>
    <p:extLst>
      <p:ext uri="{BB962C8B-B14F-4D97-AF65-F5344CB8AC3E}">
        <p14:creationId xmlns:p14="http://schemas.microsoft.com/office/powerpoint/2010/main" val="200151239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33400" y="76200"/>
            <a:ext cx="7772400" cy="4572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dirty="0">
                <a:solidFill>
                  <a:sysClr val="windowText" lastClr="000000"/>
                </a:solidFill>
                <a:latin typeface="Avenir Next" panose="020B0503020202020204" pitchFamily="34" charset="0"/>
                <a:ea typeface="Verdana" pitchFamily="34" charset="0"/>
                <a:cs typeface="Verdana" pitchFamily="34" charset="0"/>
              </a:rPr>
              <a:t>Population Health:  Patient Centered Medical Home (PCMH)</a:t>
            </a:r>
          </a:p>
        </p:txBody>
      </p:sp>
      <p:sp>
        <p:nvSpPr>
          <p:cNvPr id="8" name="Rectangle 2"/>
          <p:cNvSpPr txBox="1">
            <a:spLocks noChangeArrowheads="1"/>
          </p:cNvSpPr>
          <p:nvPr/>
        </p:nvSpPr>
        <p:spPr>
          <a:xfrm>
            <a:off x="304800" y="1143000"/>
            <a:ext cx="83820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8738" indent="-4763">
              <a:lnSpc>
                <a:spcPct val="90000"/>
              </a:lnSpc>
              <a:spcBef>
                <a:spcPct val="30000"/>
              </a:spcBef>
              <a:tabLst>
                <a:tab pos="914400" algn="l"/>
              </a:tabLst>
            </a:pPr>
            <a:r>
              <a:rPr lang="en-US" b="1" dirty="0"/>
              <a:t>The culture, values, provider base and clinical </a:t>
            </a:r>
            <a:r>
              <a:rPr lang="en-US" b="1" dirty="0">
                <a:solidFill>
                  <a:srgbClr val="000000"/>
                </a:solidFill>
              </a:rPr>
              <a:t>infrastructure are recognized in fully-certified Patient Centered Medical Homes.</a:t>
            </a:r>
          </a:p>
          <a:p>
            <a:pPr marL="225425" indent="-225425">
              <a:lnSpc>
                <a:spcPct val="90000"/>
              </a:lnSpc>
              <a:spcBef>
                <a:spcPct val="30000"/>
              </a:spcBef>
              <a:buFontTx/>
              <a:buChar char="•"/>
              <a:tabLst>
                <a:tab pos="914400" algn="l"/>
              </a:tabLst>
            </a:pPr>
            <a:endParaRPr lang="en-US" sz="1600" dirty="0">
              <a:latin typeface="+mn-lt"/>
            </a:endParaRPr>
          </a:p>
          <a:p>
            <a:pPr marL="576263" lvl="1" indent="-236538">
              <a:lnSpc>
                <a:spcPct val="90000"/>
              </a:lnSpc>
              <a:spcBef>
                <a:spcPct val="30000"/>
              </a:spcBef>
              <a:buFontTx/>
              <a:buChar char="–"/>
              <a:tabLst>
                <a:tab pos="914400" algn="l"/>
              </a:tabLst>
              <a:defRPr/>
            </a:pPr>
            <a:endParaRPr lang="en-US" sz="1600" dirty="0">
              <a:latin typeface="+mn-lt"/>
            </a:endParaRPr>
          </a:p>
        </p:txBody>
      </p:sp>
      <p:sp>
        <p:nvSpPr>
          <p:cNvPr id="31" name="Oval 30"/>
          <p:cNvSpPr/>
          <p:nvPr/>
        </p:nvSpPr>
        <p:spPr>
          <a:xfrm>
            <a:off x="914400" y="2171700"/>
            <a:ext cx="914400" cy="914400"/>
          </a:xfrm>
          <a:prstGeom prst="ellipse">
            <a:avLst/>
          </a:prstGeom>
          <a:solidFill>
            <a:schemeClr val="bg1"/>
          </a:solidFill>
          <a:ln w="25400" cap="flat" cmpd="sng" algn="ctr">
            <a:solidFill>
              <a:srgbClr val="005797"/>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rgbClr val="005797"/>
                </a:solidFill>
              </a:rPr>
              <a:t>A</a:t>
            </a:r>
          </a:p>
        </p:txBody>
      </p:sp>
      <p:sp>
        <p:nvSpPr>
          <p:cNvPr id="36" name="Rectangle 2"/>
          <p:cNvSpPr txBox="1">
            <a:spLocks noChangeArrowheads="1"/>
          </p:cNvSpPr>
          <p:nvPr/>
        </p:nvSpPr>
        <p:spPr>
          <a:xfrm>
            <a:off x="914400" y="3657600"/>
            <a:ext cx="7391400" cy="2590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350" indent="-6350" algn="ctr">
              <a:lnSpc>
                <a:spcPct val="90000"/>
              </a:lnSpc>
              <a:spcBef>
                <a:spcPct val="30000"/>
              </a:spcBef>
              <a:tabLst>
                <a:tab pos="914400" algn="l"/>
              </a:tabLst>
            </a:pPr>
            <a:r>
              <a:rPr lang="en-US" b="1" dirty="0"/>
              <a:t>Future -- Full Transition</a:t>
            </a:r>
            <a:endParaRPr lang="en-US" dirty="0"/>
          </a:p>
          <a:p>
            <a:r>
              <a:rPr lang="en-US" dirty="0"/>
              <a:t>The rural health system has led or facilitated the development of PCP-based Patient Centered Medical Homes and has established value-based payment models with commercial payers to fund care coordination, reduce total patient costs, implement preventive care initiatives, support community-based patient engagement, and provide financial rewards for achieving improved patient outcomes at lower PMPM cost. </a:t>
            </a:r>
          </a:p>
        </p:txBody>
      </p:sp>
      <p:sp>
        <p:nvSpPr>
          <p:cNvPr id="55" name="Oval 54"/>
          <p:cNvSpPr/>
          <p:nvPr/>
        </p:nvSpPr>
        <p:spPr>
          <a:xfrm>
            <a:off x="2514600" y="21717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1</a:t>
            </a:r>
          </a:p>
        </p:txBody>
      </p:sp>
      <p:sp>
        <p:nvSpPr>
          <p:cNvPr id="56" name="Oval 55"/>
          <p:cNvSpPr/>
          <p:nvPr/>
        </p:nvSpPr>
        <p:spPr>
          <a:xfrm>
            <a:off x="4191000" y="21717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2</a:t>
            </a:r>
          </a:p>
        </p:txBody>
      </p:sp>
      <p:sp>
        <p:nvSpPr>
          <p:cNvPr id="57" name="Oval 56"/>
          <p:cNvSpPr/>
          <p:nvPr/>
        </p:nvSpPr>
        <p:spPr>
          <a:xfrm>
            <a:off x="5791200" y="21717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3</a:t>
            </a:r>
          </a:p>
        </p:txBody>
      </p:sp>
      <p:sp>
        <p:nvSpPr>
          <p:cNvPr id="58" name="Oval 57"/>
          <p:cNvSpPr/>
          <p:nvPr/>
        </p:nvSpPr>
        <p:spPr>
          <a:xfrm>
            <a:off x="7391400" y="2171700"/>
            <a:ext cx="914400" cy="914400"/>
          </a:xfrm>
          <a:prstGeom prst="ellipse">
            <a:avLst/>
          </a:prstGeom>
          <a:solidFill>
            <a:schemeClr val="bg1"/>
          </a:solidFill>
          <a:ln w="25400" cap="flat" cmpd="sng" algn="ctr">
            <a:solidFill>
              <a:srgbClr val="DE602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rgbClr val="DE6021"/>
                </a:solidFill>
              </a:rPr>
              <a:t>B</a:t>
            </a:r>
          </a:p>
        </p:txBody>
      </p:sp>
      <p:cxnSp>
        <p:nvCxnSpPr>
          <p:cNvPr id="17" name="Elbow Connector 16"/>
          <p:cNvCxnSpPr/>
          <p:nvPr/>
        </p:nvCxnSpPr>
        <p:spPr>
          <a:xfrm rot="5400000">
            <a:off x="5943600" y="1752600"/>
            <a:ext cx="571500" cy="3238500"/>
          </a:xfrm>
          <a:prstGeom prst="bentConnector3">
            <a:avLst>
              <a:gd name="adj1" fmla="val 50000"/>
            </a:avLst>
          </a:prstGeom>
          <a:solidFill>
            <a:schemeClr val="bg1"/>
          </a:solidFill>
          <a:ln w="25400" cap="flat" cmpd="sng" algn="ctr">
            <a:solidFill>
              <a:srgbClr val="DE6021"/>
            </a:solidFill>
            <a:prstDash val="solid"/>
            <a:round/>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cxn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xmlns:mv="urn:schemas-microsoft-com:mac:vml">
      <p:transition spd="med" advClick="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6BFA2F-497F-48CD-8CEE-24CE6FDC1596}"/>
              </a:ext>
            </a:extLst>
          </p:cNvPr>
          <p:cNvPicPr>
            <a:picLocks noChangeAspect="1"/>
          </p:cNvPicPr>
          <p:nvPr/>
        </p:nvPicPr>
        <p:blipFill>
          <a:blip r:embed="rId3"/>
          <a:stretch>
            <a:fillRect/>
          </a:stretch>
        </p:blipFill>
        <p:spPr>
          <a:xfrm>
            <a:off x="152400" y="2533847"/>
            <a:ext cx="8686800" cy="2069744"/>
          </a:xfrm>
          <a:prstGeom prst="rect">
            <a:avLst/>
          </a:prstGeom>
        </p:spPr>
      </p:pic>
      <p:sp>
        <p:nvSpPr>
          <p:cNvPr id="8" name="Title 1">
            <a:extLst>
              <a:ext uri="{FF2B5EF4-FFF2-40B4-BE49-F238E27FC236}">
                <a16:creationId xmlns:a16="http://schemas.microsoft.com/office/drawing/2014/main" id="{421756DF-4E87-F940-8B67-6E453BF7214A}"/>
              </a:ext>
            </a:extLst>
          </p:cNvPr>
          <p:cNvSpPr txBox="1">
            <a:spLocks/>
          </p:cNvSpPr>
          <p:nvPr/>
        </p:nvSpPr>
        <p:spPr>
          <a:xfrm>
            <a:off x="533400" y="76200"/>
            <a:ext cx="7772400" cy="4572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dirty="0">
                <a:solidFill>
                  <a:sysClr val="windowText" lastClr="000000"/>
                </a:solidFill>
                <a:latin typeface="Avenir Next" panose="020B0503020202020204" pitchFamily="34" charset="0"/>
                <a:ea typeface="Verdana" pitchFamily="34" charset="0"/>
                <a:cs typeface="Verdana" pitchFamily="34" charset="0"/>
              </a:rPr>
              <a:t>Population Health:  Patient Centered Medical Home (PCMH)</a:t>
            </a:r>
          </a:p>
        </p:txBody>
      </p:sp>
      <p:sp>
        <p:nvSpPr>
          <p:cNvPr id="10" name="TextBox 9">
            <a:extLst>
              <a:ext uri="{FF2B5EF4-FFF2-40B4-BE49-F238E27FC236}">
                <a16:creationId xmlns:a16="http://schemas.microsoft.com/office/drawing/2014/main" id="{27E72D4C-18C4-BB48-9256-B30C12C326E6}"/>
              </a:ext>
            </a:extLst>
          </p:cNvPr>
          <p:cNvSpPr txBox="1"/>
          <p:nvPr/>
        </p:nvSpPr>
        <p:spPr>
          <a:xfrm>
            <a:off x="2057400" y="2342302"/>
            <a:ext cx="790800" cy="246221"/>
          </a:xfrm>
          <a:prstGeom prst="rect">
            <a:avLst/>
          </a:prstGeom>
          <a:noFill/>
        </p:spPr>
        <p:txBody>
          <a:bodyPr wrap="square" rtlCol="0">
            <a:spAutoFit/>
          </a:bodyPr>
          <a:lstStyle/>
          <a:p>
            <a:r>
              <a:rPr lang="en-US" sz="1000" dirty="0"/>
              <a:t>Alleghany</a:t>
            </a:r>
          </a:p>
        </p:txBody>
      </p:sp>
      <p:sp>
        <p:nvSpPr>
          <p:cNvPr id="11" name="TextBox 10">
            <a:extLst>
              <a:ext uri="{FF2B5EF4-FFF2-40B4-BE49-F238E27FC236}">
                <a16:creationId xmlns:a16="http://schemas.microsoft.com/office/drawing/2014/main" id="{74B4A41C-C50F-3D45-BF52-343376B0847A}"/>
              </a:ext>
            </a:extLst>
          </p:cNvPr>
          <p:cNvSpPr txBox="1"/>
          <p:nvPr/>
        </p:nvSpPr>
        <p:spPr>
          <a:xfrm>
            <a:off x="2757874" y="2334332"/>
            <a:ext cx="685800" cy="246221"/>
          </a:xfrm>
          <a:prstGeom prst="rect">
            <a:avLst/>
          </a:prstGeom>
          <a:noFill/>
        </p:spPr>
        <p:txBody>
          <a:bodyPr wrap="square" rtlCol="0">
            <a:spAutoFit/>
          </a:bodyPr>
          <a:lstStyle/>
          <a:p>
            <a:r>
              <a:rPr lang="en-US" sz="1000" dirty="0"/>
              <a:t>Bladen</a:t>
            </a:r>
          </a:p>
        </p:txBody>
      </p:sp>
      <p:sp>
        <p:nvSpPr>
          <p:cNvPr id="12" name="TextBox 11">
            <a:extLst>
              <a:ext uri="{FF2B5EF4-FFF2-40B4-BE49-F238E27FC236}">
                <a16:creationId xmlns:a16="http://schemas.microsoft.com/office/drawing/2014/main" id="{33E07304-71AD-B346-A322-9E42B3FF3572}"/>
              </a:ext>
            </a:extLst>
          </p:cNvPr>
          <p:cNvSpPr txBox="1"/>
          <p:nvPr/>
        </p:nvSpPr>
        <p:spPr>
          <a:xfrm>
            <a:off x="3350357" y="2332956"/>
            <a:ext cx="685800" cy="246221"/>
          </a:xfrm>
          <a:prstGeom prst="rect">
            <a:avLst/>
          </a:prstGeom>
          <a:noFill/>
        </p:spPr>
        <p:txBody>
          <a:bodyPr wrap="square" rtlCol="0">
            <a:spAutoFit/>
          </a:bodyPr>
          <a:lstStyle/>
          <a:p>
            <a:r>
              <a:rPr lang="en-US" sz="1000" dirty="0"/>
              <a:t>Cannon</a:t>
            </a:r>
          </a:p>
        </p:txBody>
      </p:sp>
      <p:sp>
        <p:nvSpPr>
          <p:cNvPr id="13" name="TextBox 12">
            <a:extLst>
              <a:ext uri="{FF2B5EF4-FFF2-40B4-BE49-F238E27FC236}">
                <a16:creationId xmlns:a16="http://schemas.microsoft.com/office/drawing/2014/main" id="{90B4A786-A776-7C40-B990-217241430ACE}"/>
              </a:ext>
            </a:extLst>
          </p:cNvPr>
          <p:cNvSpPr txBox="1"/>
          <p:nvPr/>
        </p:nvSpPr>
        <p:spPr>
          <a:xfrm>
            <a:off x="3905161" y="2332956"/>
            <a:ext cx="685800" cy="246221"/>
          </a:xfrm>
          <a:prstGeom prst="rect">
            <a:avLst/>
          </a:prstGeom>
          <a:noFill/>
        </p:spPr>
        <p:txBody>
          <a:bodyPr wrap="square" rtlCol="0">
            <a:spAutoFit/>
          </a:bodyPr>
          <a:lstStyle/>
          <a:p>
            <a:r>
              <a:rPr lang="en-US" sz="1000" dirty="0"/>
              <a:t>Chatham</a:t>
            </a:r>
          </a:p>
        </p:txBody>
      </p:sp>
      <p:sp>
        <p:nvSpPr>
          <p:cNvPr id="14" name="TextBox 13">
            <a:extLst>
              <a:ext uri="{FF2B5EF4-FFF2-40B4-BE49-F238E27FC236}">
                <a16:creationId xmlns:a16="http://schemas.microsoft.com/office/drawing/2014/main" id="{99CF6A42-88D0-C646-99B9-2A1DB023F776}"/>
              </a:ext>
            </a:extLst>
          </p:cNvPr>
          <p:cNvSpPr txBox="1"/>
          <p:nvPr/>
        </p:nvSpPr>
        <p:spPr>
          <a:xfrm>
            <a:off x="5157107" y="2331004"/>
            <a:ext cx="685800" cy="246221"/>
          </a:xfrm>
          <a:prstGeom prst="rect">
            <a:avLst/>
          </a:prstGeom>
          <a:noFill/>
        </p:spPr>
        <p:txBody>
          <a:bodyPr wrap="square" rtlCol="0">
            <a:spAutoFit/>
          </a:bodyPr>
          <a:lstStyle/>
          <a:p>
            <a:r>
              <a:rPr lang="en-US" sz="1000" dirty="0" err="1"/>
              <a:t>Dosher</a:t>
            </a:r>
            <a:endParaRPr lang="en-US" sz="1000" dirty="0"/>
          </a:p>
        </p:txBody>
      </p:sp>
      <p:sp>
        <p:nvSpPr>
          <p:cNvPr id="15" name="TextBox 14">
            <a:extLst>
              <a:ext uri="{FF2B5EF4-FFF2-40B4-BE49-F238E27FC236}">
                <a16:creationId xmlns:a16="http://schemas.microsoft.com/office/drawing/2014/main" id="{77BBA623-12D1-DA40-A675-FC980E908CC8}"/>
              </a:ext>
            </a:extLst>
          </p:cNvPr>
          <p:cNvSpPr txBox="1"/>
          <p:nvPr/>
        </p:nvSpPr>
        <p:spPr>
          <a:xfrm>
            <a:off x="6467150" y="2340838"/>
            <a:ext cx="685800" cy="246221"/>
          </a:xfrm>
          <a:prstGeom prst="rect">
            <a:avLst/>
          </a:prstGeom>
          <a:noFill/>
        </p:spPr>
        <p:txBody>
          <a:bodyPr wrap="square" rtlCol="0">
            <a:spAutoFit/>
          </a:bodyPr>
          <a:lstStyle/>
          <a:p>
            <a:r>
              <a:rPr lang="en-US" sz="1000" dirty="0"/>
              <a:t>Murphy</a:t>
            </a:r>
          </a:p>
        </p:txBody>
      </p:sp>
      <p:sp>
        <p:nvSpPr>
          <p:cNvPr id="16" name="TextBox 15">
            <a:extLst>
              <a:ext uri="{FF2B5EF4-FFF2-40B4-BE49-F238E27FC236}">
                <a16:creationId xmlns:a16="http://schemas.microsoft.com/office/drawing/2014/main" id="{8912415D-AA95-3B4F-9FF4-413F4A3B4875}"/>
              </a:ext>
            </a:extLst>
          </p:cNvPr>
          <p:cNvSpPr txBox="1"/>
          <p:nvPr/>
        </p:nvSpPr>
        <p:spPr>
          <a:xfrm>
            <a:off x="7050290" y="2344579"/>
            <a:ext cx="685800" cy="246221"/>
          </a:xfrm>
          <a:prstGeom prst="rect">
            <a:avLst/>
          </a:prstGeom>
          <a:noFill/>
        </p:spPr>
        <p:txBody>
          <a:bodyPr wrap="square" rtlCol="0">
            <a:spAutoFit/>
          </a:bodyPr>
          <a:lstStyle/>
          <a:p>
            <a:r>
              <a:rPr lang="en-US" sz="1000" dirty="0"/>
              <a:t>Pender</a:t>
            </a:r>
          </a:p>
        </p:txBody>
      </p:sp>
      <p:sp>
        <p:nvSpPr>
          <p:cNvPr id="17" name="TextBox 16">
            <a:extLst>
              <a:ext uri="{FF2B5EF4-FFF2-40B4-BE49-F238E27FC236}">
                <a16:creationId xmlns:a16="http://schemas.microsoft.com/office/drawing/2014/main" id="{3148FBE6-E9D0-6F45-83DA-56C4FB67B465}"/>
              </a:ext>
            </a:extLst>
          </p:cNvPr>
          <p:cNvSpPr txBox="1"/>
          <p:nvPr/>
        </p:nvSpPr>
        <p:spPr>
          <a:xfrm>
            <a:off x="8179970" y="2033061"/>
            <a:ext cx="685800" cy="553998"/>
          </a:xfrm>
          <a:prstGeom prst="rect">
            <a:avLst/>
          </a:prstGeom>
          <a:noFill/>
        </p:spPr>
        <p:txBody>
          <a:bodyPr wrap="square" rtlCol="0">
            <a:spAutoFit/>
          </a:bodyPr>
          <a:lstStyle/>
          <a:p>
            <a:pPr algn="ctr"/>
            <a:r>
              <a:rPr lang="en-US" sz="1000" dirty="0"/>
              <a:t>The Outer Banks</a:t>
            </a:r>
          </a:p>
        </p:txBody>
      </p:sp>
      <p:sp>
        <p:nvSpPr>
          <p:cNvPr id="19" name="TextBox 18">
            <a:extLst>
              <a:ext uri="{FF2B5EF4-FFF2-40B4-BE49-F238E27FC236}">
                <a16:creationId xmlns:a16="http://schemas.microsoft.com/office/drawing/2014/main" id="{64A628DD-D05D-8145-BF9B-8FB2AADBDAA3}"/>
              </a:ext>
            </a:extLst>
          </p:cNvPr>
          <p:cNvSpPr txBox="1"/>
          <p:nvPr/>
        </p:nvSpPr>
        <p:spPr>
          <a:xfrm>
            <a:off x="7655978" y="2331004"/>
            <a:ext cx="685800" cy="246221"/>
          </a:xfrm>
          <a:prstGeom prst="rect">
            <a:avLst/>
          </a:prstGeom>
          <a:noFill/>
        </p:spPr>
        <p:txBody>
          <a:bodyPr wrap="square" rtlCol="0">
            <a:spAutoFit/>
          </a:bodyPr>
          <a:lstStyle/>
          <a:p>
            <a:r>
              <a:rPr lang="en-US" sz="1000" dirty="0"/>
              <a:t>Swain</a:t>
            </a:r>
          </a:p>
        </p:txBody>
      </p:sp>
      <p:sp>
        <p:nvSpPr>
          <p:cNvPr id="20" name="TextBox 19">
            <a:extLst>
              <a:ext uri="{FF2B5EF4-FFF2-40B4-BE49-F238E27FC236}">
                <a16:creationId xmlns:a16="http://schemas.microsoft.com/office/drawing/2014/main" id="{47AA2130-8D5C-F745-9FB4-AC436CF072ED}"/>
              </a:ext>
            </a:extLst>
          </p:cNvPr>
          <p:cNvSpPr txBox="1"/>
          <p:nvPr/>
        </p:nvSpPr>
        <p:spPr>
          <a:xfrm>
            <a:off x="4488974" y="2186949"/>
            <a:ext cx="685800" cy="400110"/>
          </a:xfrm>
          <a:prstGeom prst="rect">
            <a:avLst/>
          </a:prstGeom>
          <a:noFill/>
        </p:spPr>
        <p:txBody>
          <a:bodyPr wrap="square" rtlCol="0">
            <a:spAutoFit/>
          </a:bodyPr>
          <a:lstStyle/>
          <a:p>
            <a:pPr algn="ctr"/>
            <a:r>
              <a:rPr lang="en-US" sz="1000" dirty="0" err="1"/>
              <a:t>Vidant</a:t>
            </a:r>
            <a:r>
              <a:rPr lang="en-US" sz="1000" dirty="0"/>
              <a:t> Chowan</a:t>
            </a:r>
          </a:p>
        </p:txBody>
      </p:sp>
      <p:sp>
        <p:nvSpPr>
          <p:cNvPr id="21" name="TextBox 20">
            <a:extLst>
              <a:ext uri="{FF2B5EF4-FFF2-40B4-BE49-F238E27FC236}">
                <a16:creationId xmlns:a16="http://schemas.microsoft.com/office/drawing/2014/main" id="{ADD3CCC8-7E52-7C45-8C62-EC9839D915C6}"/>
              </a:ext>
            </a:extLst>
          </p:cNvPr>
          <p:cNvSpPr txBox="1"/>
          <p:nvPr/>
        </p:nvSpPr>
        <p:spPr>
          <a:xfrm>
            <a:off x="5621222" y="2186949"/>
            <a:ext cx="905076" cy="400110"/>
          </a:xfrm>
          <a:prstGeom prst="rect">
            <a:avLst/>
          </a:prstGeom>
          <a:noFill/>
        </p:spPr>
        <p:txBody>
          <a:bodyPr wrap="square" rtlCol="0">
            <a:spAutoFit/>
          </a:bodyPr>
          <a:lstStyle/>
          <a:p>
            <a:pPr algn="ctr"/>
            <a:r>
              <a:rPr lang="en-US" sz="1000" dirty="0"/>
              <a:t>FH Montgomery</a:t>
            </a:r>
          </a:p>
        </p:txBody>
      </p:sp>
      <p:pic>
        <p:nvPicPr>
          <p:cNvPr id="25" name="Picture 24">
            <a:extLst>
              <a:ext uri="{FF2B5EF4-FFF2-40B4-BE49-F238E27FC236}">
                <a16:creationId xmlns:a16="http://schemas.microsoft.com/office/drawing/2014/main" id="{4FB8EC5F-3B04-884D-93D0-ECA4654DD510}"/>
              </a:ext>
            </a:extLst>
          </p:cNvPr>
          <p:cNvPicPr>
            <a:picLocks noChangeAspect="1"/>
          </p:cNvPicPr>
          <p:nvPr/>
        </p:nvPicPr>
        <p:blipFill>
          <a:blip r:embed="rId4"/>
          <a:stretch>
            <a:fillRect/>
          </a:stretch>
        </p:blipFill>
        <p:spPr>
          <a:xfrm>
            <a:off x="6579034" y="6225739"/>
            <a:ext cx="2027869" cy="520994"/>
          </a:xfrm>
          <a:prstGeom prst="rect">
            <a:avLst/>
          </a:prstGeom>
        </p:spPr>
      </p:pic>
    </p:spTree>
    <p:extLst>
      <p:ext uri="{BB962C8B-B14F-4D97-AF65-F5344CB8AC3E}">
        <p14:creationId xmlns:p14="http://schemas.microsoft.com/office/powerpoint/2010/main" val="27558197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33400" y="371764"/>
            <a:ext cx="8001000" cy="4572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dirty="0">
                <a:solidFill>
                  <a:sysClr val="windowText" lastClr="000000"/>
                </a:solidFill>
                <a:latin typeface="Avenir Next" panose="020B0503020202020204" pitchFamily="34" charset="0"/>
                <a:ea typeface="Verdana" pitchFamily="34" charset="0"/>
                <a:cs typeface="Verdana" pitchFamily="34" charset="0"/>
              </a:rPr>
              <a:t>Population Health:  Informatics/Analytics</a:t>
            </a:r>
          </a:p>
        </p:txBody>
      </p:sp>
      <p:sp>
        <p:nvSpPr>
          <p:cNvPr id="8" name="Rectangle 2"/>
          <p:cNvSpPr txBox="1">
            <a:spLocks noChangeArrowheads="1"/>
          </p:cNvSpPr>
          <p:nvPr/>
        </p:nvSpPr>
        <p:spPr>
          <a:xfrm>
            <a:off x="304800" y="1143000"/>
            <a:ext cx="83820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175" indent="-3175">
              <a:lnSpc>
                <a:spcPct val="90000"/>
              </a:lnSpc>
              <a:spcBef>
                <a:spcPct val="30000"/>
              </a:spcBef>
              <a:tabLst>
                <a:tab pos="914400" algn="l"/>
              </a:tabLst>
            </a:pPr>
            <a:r>
              <a:rPr lang="en-US" b="1" dirty="0"/>
              <a:t>The aggregation of disparate </a:t>
            </a:r>
            <a:r>
              <a:rPr lang="en-US" b="1" dirty="0">
                <a:solidFill>
                  <a:srgbClr val="000000"/>
                </a:solidFill>
              </a:rPr>
              <a:t>data sources (across both internal systems and external warehouses) to enable strategic, market, clinical and operational analysis and use of the data to create high performing systems.</a:t>
            </a:r>
          </a:p>
          <a:p>
            <a:pPr marL="225425" indent="-225425">
              <a:lnSpc>
                <a:spcPct val="90000"/>
              </a:lnSpc>
              <a:spcBef>
                <a:spcPct val="30000"/>
              </a:spcBef>
              <a:buFontTx/>
              <a:buChar char="•"/>
              <a:tabLst>
                <a:tab pos="914400" algn="l"/>
              </a:tabLst>
            </a:pPr>
            <a:endParaRPr lang="en-US" sz="1600" dirty="0">
              <a:latin typeface="+mn-lt"/>
            </a:endParaRPr>
          </a:p>
          <a:p>
            <a:pPr marL="576263" lvl="1" indent="-236538">
              <a:lnSpc>
                <a:spcPct val="90000"/>
              </a:lnSpc>
              <a:spcBef>
                <a:spcPct val="30000"/>
              </a:spcBef>
              <a:buFontTx/>
              <a:buChar char="–"/>
              <a:tabLst>
                <a:tab pos="914400" algn="l"/>
              </a:tabLst>
              <a:defRPr/>
            </a:pPr>
            <a:endParaRPr lang="en-US" sz="1600" dirty="0">
              <a:latin typeface="+mn-lt"/>
            </a:endParaRPr>
          </a:p>
        </p:txBody>
      </p:sp>
      <p:sp>
        <p:nvSpPr>
          <p:cNvPr id="31" name="Oval 30"/>
          <p:cNvSpPr/>
          <p:nvPr/>
        </p:nvSpPr>
        <p:spPr>
          <a:xfrm>
            <a:off x="914400" y="2171700"/>
            <a:ext cx="914400" cy="914400"/>
          </a:xfrm>
          <a:prstGeom prst="ellipse">
            <a:avLst/>
          </a:prstGeom>
          <a:solidFill>
            <a:schemeClr val="bg1"/>
          </a:solidFill>
          <a:ln w="25400" cap="flat" cmpd="sng" algn="ctr">
            <a:solidFill>
              <a:srgbClr val="005797"/>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rgbClr val="005797"/>
                </a:solidFill>
              </a:rPr>
              <a:t>A</a:t>
            </a:r>
          </a:p>
        </p:txBody>
      </p:sp>
      <p:sp>
        <p:nvSpPr>
          <p:cNvPr id="36" name="Rectangle 2"/>
          <p:cNvSpPr txBox="1">
            <a:spLocks noChangeArrowheads="1"/>
          </p:cNvSpPr>
          <p:nvPr/>
        </p:nvSpPr>
        <p:spPr>
          <a:xfrm>
            <a:off x="914400" y="3657600"/>
            <a:ext cx="7391400" cy="2590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350" indent="-6350" algn="ctr">
              <a:lnSpc>
                <a:spcPct val="90000"/>
              </a:lnSpc>
              <a:spcBef>
                <a:spcPct val="30000"/>
              </a:spcBef>
              <a:tabLst>
                <a:tab pos="914400" algn="l"/>
              </a:tabLst>
            </a:pPr>
            <a:r>
              <a:rPr lang="en-US" b="1" dirty="0"/>
              <a:t>Future -- Full Transition</a:t>
            </a:r>
            <a:endParaRPr lang="en-US" dirty="0"/>
          </a:p>
          <a:p>
            <a:r>
              <a:rPr lang="en-US" dirty="0"/>
              <a:t>The rural delivery system has a culture that embraces data and analytics, understands the value of measurement, and uses an array of provider scorecards to evaluate cost, quality, and patient engagement while leveraging public and </a:t>
            </a:r>
            <a:r>
              <a:rPr lang="en-US" dirty="0">
                <a:solidFill>
                  <a:srgbClr val="000000"/>
                </a:solidFill>
              </a:rPr>
              <a:t>private data to evaluate internal and external performance in the market. A key objective is to receive and manage claims-level data to enable PMPM analysis and risk management for population-based contracting strategies and to use the data for attributing performance to where it is created in the system. </a:t>
            </a:r>
          </a:p>
        </p:txBody>
      </p:sp>
      <p:sp>
        <p:nvSpPr>
          <p:cNvPr id="55" name="Oval 54"/>
          <p:cNvSpPr/>
          <p:nvPr/>
        </p:nvSpPr>
        <p:spPr>
          <a:xfrm>
            <a:off x="2514600" y="21717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1</a:t>
            </a:r>
          </a:p>
        </p:txBody>
      </p:sp>
      <p:sp>
        <p:nvSpPr>
          <p:cNvPr id="56" name="Oval 55"/>
          <p:cNvSpPr/>
          <p:nvPr/>
        </p:nvSpPr>
        <p:spPr>
          <a:xfrm>
            <a:off x="4191000" y="21717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2</a:t>
            </a:r>
          </a:p>
        </p:txBody>
      </p:sp>
      <p:sp>
        <p:nvSpPr>
          <p:cNvPr id="57" name="Oval 56"/>
          <p:cNvSpPr/>
          <p:nvPr/>
        </p:nvSpPr>
        <p:spPr>
          <a:xfrm>
            <a:off x="5791200" y="21717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3</a:t>
            </a:r>
          </a:p>
        </p:txBody>
      </p:sp>
      <p:sp>
        <p:nvSpPr>
          <p:cNvPr id="58" name="Oval 57"/>
          <p:cNvSpPr/>
          <p:nvPr/>
        </p:nvSpPr>
        <p:spPr>
          <a:xfrm>
            <a:off x="7391400" y="2171700"/>
            <a:ext cx="914400" cy="914400"/>
          </a:xfrm>
          <a:prstGeom prst="ellipse">
            <a:avLst/>
          </a:prstGeom>
          <a:solidFill>
            <a:schemeClr val="bg1"/>
          </a:solidFill>
          <a:ln w="25400" cap="flat" cmpd="sng" algn="ctr">
            <a:solidFill>
              <a:srgbClr val="DE602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rgbClr val="DE6021"/>
                </a:solidFill>
              </a:rPr>
              <a:t>B</a:t>
            </a:r>
          </a:p>
        </p:txBody>
      </p:sp>
      <p:cxnSp>
        <p:nvCxnSpPr>
          <p:cNvPr id="17" name="Elbow Connector 16"/>
          <p:cNvCxnSpPr/>
          <p:nvPr/>
        </p:nvCxnSpPr>
        <p:spPr>
          <a:xfrm rot="5400000">
            <a:off x="5943600" y="1752600"/>
            <a:ext cx="571500" cy="3238500"/>
          </a:xfrm>
          <a:prstGeom prst="bentConnector3">
            <a:avLst>
              <a:gd name="adj1" fmla="val 50000"/>
            </a:avLst>
          </a:prstGeom>
          <a:solidFill>
            <a:schemeClr val="bg1"/>
          </a:solidFill>
          <a:ln w="25400" cap="flat" cmpd="sng" algn="ctr">
            <a:solidFill>
              <a:srgbClr val="DE6021"/>
            </a:solidFill>
            <a:prstDash val="solid"/>
            <a:round/>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cxn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xmlns:mv="urn:schemas-microsoft-com:mac:vml">
      <p:transition spd="med" advClick="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07A3CE-D357-443C-A494-03E3BFB704B6}"/>
              </a:ext>
            </a:extLst>
          </p:cNvPr>
          <p:cNvPicPr>
            <a:picLocks noChangeAspect="1"/>
          </p:cNvPicPr>
          <p:nvPr/>
        </p:nvPicPr>
        <p:blipFill>
          <a:blip r:embed="rId3"/>
          <a:stretch>
            <a:fillRect/>
          </a:stretch>
        </p:blipFill>
        <p:spPr>
          <a:xfrm>
            <a:off x="152400" y="1905000"/>
            <a:ext cx="8686800" cy="3811972"/>
          </a:xfrm>
          <a:prstGeom prst="rect">
            <a:avLst/>
          </a:prstGeom>
        </p:spPr>
      </p:pic>
      <p:sp>
        <p:nvSpPr>
          <p:cNvPr id="8" name="Title 1">
            <a:extLst>
              <a:ext uri="{FF2B5EF4-FFF2-40B4-BE49-F238E27FC236}">
                <a16:creationId xmlns:a16="http://schemas.microsoft.com/office/drawing/2014/main" id="{73D00377-3CD5-364F-ACE1-9F3ECDE2B8B3}"/>
              </a:ext>
            </a:extLst>
          </p:cNvPr>
          <p:cNvSpPr txBox="1">
            <a:spLocks/>
          </p:cNvSpPr>
          <p:nvPr/>
        </p:nvSpPr>
        <p:spPr>
          <a:xfrm>
            <a:off x="533400" y="371764"/>
            <a:ext cx="8001000" cy="4572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dirty="0">
                <a:solidFill>
                  <a:sysClr val="windowText" lastClr="000000"/>
                </a:solidFill>
                <a:latin typeface="Avenir Next" panose="020B0503020202020204" pitchFamily="34" charset="0"/>
                <a:ea typeface="Verdana" pitchFamily="34" charset="0"/>
                <a:cs typeface="Verdana" pitchFamily="34" charset="0"/>
              </a:rPr>
              <a:t>Population Health:  Informatics/Analytics</a:t>
            </a:r>
          </a:p>
        </p:txBody>
      </p:sp>
      <p:sp>
        <p:nvSpPr>
          <p:cNvPr id="10" name="TextBox 9">
            <a:extLst>
              <a:ext uri="{FF2B5EF4-FFF2-40B4-BE49-F238E27FC236}">
                <a16:creationId xmlns:a16="http://schemas.microsoft.com/office/drawing/2014/main" id="{21A34A8E-48D0-6847-87A7-BCBF6250FAC4}"/>
              </a:ext>
            </a:extLst>
          </p:cNvPr>
          <p:cNvSpPr txBox="1"/>
          <p:nvPr/>
        </p:nvSpPr>
        <p:spPr>
          <a:xfrm>
            <a:off x="2057400" y="1732702"/>
            <a:ext cx="790800" cy="246221"/>
          </a:xfrm>
          <a:prstGeom prst="rect">
            <a:avLst/>
          </a:prstGeom>
          <a:noFill/>
        </p:spPr>
        <p:txBody>
          <a:bodyPr wrap="square" rtlCol="0">
            <a:spAutoFit/>
          </a:bodyPr>
          <a:lstStyle/>
          <a:p>
            <a:r>
              <a:rPr lang="en-US" sz="1000" dirty="0"/>
              <a:t>Alleghany</a:t>
            </a:r>
          </a:p>
        </p:txBody>
      </p:sp>
      <p:sp>
        <p:nvSpPr>
          <p:cNvPr id="11" name="TextBox 10">
            <a:extLst>
              <a:ext uri="{FF2B5EF4-FFF2-40B4-BE49-F238E27FC236}">
                <a16:creationId xmlns:a16="http://schemas.microsoft.com/office/drawing/2014/main" id="{431368C1-63D2-D24A-99DA-CA389AD857F9}"/>
              </a:ext>
            </a:extLst>
          </p:cNvPr>
          <p:cNvSpPr txBox="1"/>
          <p:nvPr/>
        </p:nvSpPr>
        <p:spPr>
          <a:xfrm>
            <a:off x="2757874" y="1724732"/>
            <a:ext cx="685800" cy="246221"/>
          </a:xfrm>
          <a:prstGeom prst="rect">
            <a:avLst/>
          </a:prstGeom>
          <a:noFill/>
        </p:spPr>
        <p:txBody>
          <a:bodyPr wrap="square" rtlCol="0">
            <a:spAutoFit/>
          </a:bodyPr>
          <a:lstStyle/>
          <a:p>
            <a:r>
              <a:rPr lang="en-US" sz="1000" dirty="0"/>
              <a:t>Bladen</a:t>
            </a:r>
          </a:p>
        </p:txBody>
      </p:sp>
      <p:sp>
        <p:nvSpPr>
          <p:cNvPr id="12" name="TextBox 11">
            <a:extLst>
              <a:ext uri="{FF2B5EF4-FFF2-40B4-BE49-F238E27FC236}">
                <a16:creationId xmlns:a16="http://schemas.microsoft.com/office/drawing/2014/main" id="{9E8A8B43-D656-A545-95A9-B2DC4925A20C}"/>
              </a:ext>
            </a:extLst>
          </p:cNvPr>
          <p:cNvSpPr txBox="1"/>
          <p:nvPr/>
        </p:nvSpPr>
        <p:spPr>
          <a:xfrm>
            <a:off x="3350357" y="1723356"/>
            <a:ext cx="685800" cy="246221"/>
          </a:xfrm>
          <a:prstGeom prst="rect">
            <a:avLst/>
          </a:prstGeom>
          <a:noFill/>
        </p:spPr>
        <p:txBody>
          <a:bodyPr wrap="square" rtlCol="0">
            <a:spAutoFit/>
          </a:bodyPr>
          <a:lstStyle/>
          <a:p>
            <a:r>
              <a:rPr lang="en-US" sz="1000" dirty="0"/>
              <a:t>Cannon</a:t>
            </a:r>
          </a:p>
        </p:txBody>
      </p:sp>
      <p:sp>
        <p:nvSpPr>
          <p:cNvPr id="13" name="TextBox 12">
            <a:extLst>
              <a:ext uri="{FF2B5EF4-FFF2-40B4-BE49-F238E27FC236}">
                <a16:creationId xmlns:a16="http://schemas.microsoft.com/office/drawing/2014/main" id="{0856DBA7-953B-C34C-BE7C-BC49C851201B}"/>
              </a:ext>
            </a:extLst>
          </p:cNvPr>
          <p:cNvSpPr txBox="1"/>
          <p:nvPr/>
        </p:nvSpPr>
        <p:spPr>
          <a:xfrm>
            <a:off x="3905161" y="1723356"/>
            <a:ext cx="685800" cy="246221"/>
          </a:xfrm>
          <a:prstGeom prst="rect">
            <a:avLst/>
          </a:prstGeom>
          <a:noFill/>
        </p:spPr>
        <p:txBody>
          <a:bodyPr wrap="square" rtlCol="0">
            <a:spAutoFit/>
          </a:bodyPr>
          <a:lstStyle/>
          <a:p>
            <a:r>
              <a:rPr lang="en-US" sz="1000" dirty="0"/>
              <a:t>Chatham</a:t>
            </a:r>
          </a:p>
        </p:txBody>
      </p:sp>
      <p:sp>
        <p:nvSpPr>
          <p:cNvPr id="14" name="TextBox 13">
            <a:extLst>
              <a:ext uri="{FF2B5EF4-FFF2-40B4-BE49-F238E27FC236}">
                <a16:creationId xmlns:a16="http://schemas.microsoft.com/office/drawing/2014/main" id="{77B83130-A913-7243-8F02-C1BE8A498F35}"/>
              </a:ext>
            </a:extLst>
          </p:cNvPr>
          <p:cNvSpPr txBox="1"/>
          <p:nvPr/>
        </p:nvSpPr>
        <p:spPr>
          <a:xfrm>
            <a:off x="5157107" y="1721404"/>
            <a:ext cx="685800" cy="246221"/>
          </a:xfrm>
          <a:prstGeom prst="rect">
            <a:avLst/>
          </a:prstGeom>
          <a:noFill/>
        </p:spPr>
        <p:txBody>
          <a:bodyPr wrap="square" rtlCol="0">
            <a:spAutoFit/>
          </a:bodyPr>
          <a:lstStyle/>
          <a:p>
            <a:r>
              <a:rPr lang="en-US" sz="1000" dirty="0" err="1"/>
              <a:t>Dosher</a:t>
            </a:r>
            <a:endParaRPr lang="en-US" sz="1000" dirty="0"/>
          </a:p>
        </p:txBody>
      </p:sp>
      <p:sp>
        <p:nvSpPr>
          <p:cNvPr id="15" name="TextBox 14">
            <a:extLst>
              <a:ext uri="{FF2B5EF4-FFF2-40B4-BE49-F238E27FC236}">
                <a16:creationId xmlns:a16="http://schemas.microsoft.com/office/drawing/2014/main" id="{0496119B-975A-5B49-8F71-E66157C0A8D3}"/>
              </a:ext>
            </a:extLst>
          </p:cNvPr>
          <p:cNvSpPr txBox="1"/>
          <p:nvPr/>
        </p:nvSpPr>
        <p:spPr>
          <a:xfrm>
            <a:off x="6467150" y="1731238"/>
            <a:ext cx="685800" cy="246221"/>
          </a:xfrm>
          <a:prstGeom prst="rect">
            <a:avLst/>
          </a:prstGeom>
          <a:noFill/>
        </p:spPr>
        <p:txBody>
          <a:bodyPr wrap="square" rtlCol="0">
            <a:spAutoFit/>
          </a:bodyPr>
          <a:lstStyle/>
          <a:p>
            <a:r>
              <a:rPr lang="en-US" sz="1000" dirty="0"/>
              <a:t>Murphy</a:t>
            </a:r>
          </a:p>
        </p:txBody>
      </p:sp>
      <p:sp>
        <p:nvSpPr>
          <p:cNvPr id="16" name="TextBox 15">
            <a:extLst>
              <a:ext uri="{FF2B5EF4-FFF2-40B4-BE49-F238E27FC236}">
                <a16:creationId xmlns:a16="http://schemas.microsoft.com/office/drawing/2014/main" id="{59BE3923-8E29-CC40-AC33-338A26AB53A7}"/>
              </a:ext>
            </a:extLst>
          </p:cNvPr>
          <p:cNvSpPr txBox="1"/>
          <p:nvPr/>
        </p:nvSpPr>
        <p:spPr>
          <a:xfrm>
            <a:off x="7050290" y="1734979"/>
            <a:ext cx="685800" cy="246221"/>
          </a:xfrm>
          <a:prstGeom prst="rect">
            <a:avLst/>
          </a:prstGeom>
          <a:noFill/>
        </p:spPr>
        <p:txBody>
          <a:bodyPr wrap="square" rtlCol="0">
            <a:spAutoFit/>
          </a:bodyPr>
          <a:lstStyle/>
          <a:p>
            <a:r>
              <a:rPr lang="en-US" sz="1000" dirty="0"/>
              <a:t>Pender</a:t>
            </a:r>
          </a:p>
        </p:txBody>
      </p:sp>
      <p:sp>
        <p:nvSpPr>
          <p:cNvPr id="17" name="TextBox 16">
            <a:extLst>
              <a:ext uri="{FF2B5EF4-FFF2-40B4-BE49-F238E27FC236}">
                <a16:creationId xmlns:a16="http://schemas.microsoft.com/office/drawing/2014/main" id="{103A4D0F-14AE-0C46-9121-7908AA6D4D5C}"/>
              </a:ext>
            </a:extLst>
          </p:cNvPr>
          <p:cNvSpPr txBox="1"/>
          <p:nvPr/>
        </p:nvSpPr>
        <p:spPr>
          <a:xfrm>
            <a:off x="8179970" y="1423461"/>
            <a:ext cx="685800" cy="553998"/>
          </a:xfrm>
          <a:prstGeom prst="rect">
            <a:avLst/>
          </a:prstGeom>
          <a:noFill/>
        </p:spPr>
        <p:txBody>
          <a:bodyPr wrap="square" rtlCol="0">
            <a:spAutoFit/>
          </a:bodyPr>
          <a:lstStyle/>
          <a:p>
            <a:pPr algn="ctr"/>
            <a:r>
              <a:rPr lang="en-US" sz="1000" dirty="0"/>
              <a:t>The Outer Banks</a:t>
            </a:r>
          </a:p>
        </p:txBody>
      </p:sp>
      <p:sp>
        <p:nvSpPr>
          <p:cNvPr id="18" name="TextBox 17">
            <a:extLst>
              <a:ext uri="{FF2B5EF4-FFF2-40B4-BE49-F238E27FC236}">
                <a16:creationId xmlns:a16="http://schemas.microsoft.com/office/drawing/2014/main" id="{E9919231-572D-5349-8D65-0CFFFBD1451F}"/>
              </a:ext>
            </a:extLst>
          </p:cNvPr>
          <p:cNvSpPr txBox="1"/>
          <p:nvPr/>
        </p:nvSpPr>
        <p:spPr>
          <a:xfrm>
            <a:off x="7655978" y="1721404"/>
            <a:ext cx="685800" cy="246221"/>
          </a:xfrm>
          <a:prstGeom prst="rect">
            <a:avLst/>
          </a:prstGeom>
          <a:noFill/>
        </p:spPr>
        <p:txBody>
          <a:bodyPr wrap="square" rtlCol="0">
            <a:spAutoFit/>
          </a:bodyPr>
          <a:lstStyle/>
          <a:p>
            <a:r>
              <a:rPr lang="en-US" sz="1000" dirty="0"/>
              <a:t>Swain</a:t>
            </a:r>
          </a:p>
        </p:txBody>
      </p:sp>
      <p:sp>
        <p:nvSpPr>
          <p:cNvPr id="19" name="TextBox 18">
            <a:extLst>
              <a:ext uri="{FF2B5EF4-FFF2-40B4-BE49-F238E27FC236}">
                <a16:creationId xmlns:a16="http://schemas.microsoft.com/office/drawing/2014/main" id="{3F86AA2A-E100-E644-A1D4-5152178B79F0}"/>
              </a:ext>
            </a:extLst>
          </p:cNvPr>
          <p:cNvSpPr txBox="1"/>
          <p:nvPr/>
        </p:nvSpPr>
        <p:spPr>
          <a:xfrm>
            <a:off x="4488974" y="1577349"/>
            <a:ext cx="685800" cy="400110"/>
          </a:xfrm>
          <a:prstGeom prst="rect">
            <a:avLst/>
          </a:prstGeom>
          <a:noFill/>
        </p:spPr>
        <p:txBody>
          <a:bodyPr wrap="square" rtlCol="0">
            <a:spAutoFit/>
          </a:bodyPr>
          <a:lstStyle/>
          <a:p>
            <a:pPr algn="ctr"/>
            <a:r>
              <a:rPr lang="en-US" sz="1000" dirty="0" err="1"/>
              <a:t>Vidant</a:t>
            </a:r>
            <a:r>
              <a:rPr lang="en-US" sz="1000" dirty="0"/>
              <a:t> Chowan</a:t>
            </a:r>
          </a:p>
        </p:txBody>
      </p:sp>
      <p:sp>
        <p:nvSpPr>
          <p:cNvPr id="20" name="TextBox 19">
            <a:extLst>
              <a:ext uri="{FF2B5EF4-FFF2-40B4-BE49-F238E27FC236}">
                <a16:creationId xmlns:a16="http://schemas.microsoft.com/office/drawing/2014/main" id="{C28803FB-F78A-0A42-8991-ECC760961625}"/>
              </a:ext>
            </a:extLst>
          </p:cNvPr>
          <p:cNvSpPr txBox="1"/>
          <p:nvPr/>
        </p:nvSpPr>
        <p:spPr>
          <a:xfrm>
            <a:off x="5621222" y="1577349"/>
            <a:ext cx="905076" cy="400110"/>
          </a:xfrm>
          <a:prstGeom prst="rect">
            <a:avLst/>
          </a:prstGeom>
          <a:noFill/>
        </p:spPr>
        <p:txBody>
          <a:bodyPr wrap="square" rtlCol="0">
            <a:spAutoFit/>
          </a:bodyPr>
          <a:lstStyle/>
          <a:p>
            <a:pPr algn="ctr"/>
            <a:r>
              <a:rPr lang="en-US" sz="1000" dirty="0"/>
              <a:t>FH Montgomery</a:t>
            </a:r>
          </a:p>
        </p:txBody>
      </p:sp>
      <p:pic>
        <p:nvPicPr>
          <p:cNvPr id="21" name="Picture 20">
            <a:extLst>
              <a:ext uri="{FF2B5EF4-FFF2-40B4-BE49-F238E27FC236}">
                <a16:creationId xmlns:a16="http://schemas.microsoft.com/office/drawing/2014/main" id="{18608238-8552-3941-BDE8-416E08A764E0}"/>
              </a:ext>
            </a:extLst>
          </p:cNvPr>
          <p:cNvPicPr>
            <a:picLocks noChangeAspect="1"/>
          </p:cNvPicPr>
          <p:nvPr/>
        </p:nvPicPr>
        <p:blipFill>
          <a:blip r:embed="rId4"/>
          <a:stretch>
            <a:fillRect/>
          </a:stretch>
        </p:blipFill>
        <p:spPr>
          <a:xfrm>
            <a:off x="6579034" y="6225739"/>
            <a:ext cx="2027869" cy="520994"/>
          </a:xfrm>
          <a:prstGeom prst="rect">
            <a:avLst/>
          </a:prstGeom>
        </p:spPr>
      </p:pic>
    </p:spTree>
    <p:extLst>
      <p:ext uri="{BB962C8B-B14F-4D97-AF65-F5344CB8AC3E}">
        <p14:creationId xmlns:p14="http://schemas.microsoft.com/office/powerpoint/2010/main" val="83418244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33400" y="371764"/>
            <a:ext cx="6629400" cy="4572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dirty="0">
                <a:solidFill>
                  <a:sysClr val="windowText" lastClr="000000"/>
                </a:solidFill>
                <a:latin typeface="Avenir Next" panose="020B0503020202020204" pitchFamily="34" charset="0"/>
                <a:ea typeface="Verdana" pitchFamily="34" charset="0"/>
                <a:cs typeface="Verdana" pitchFamily="34" charset="0"/>
              </a:rPr>
              <a:t>Culture:  Physician Leadership</a:t>
            </a:r>
          </a:p>
        </p:txBody>
      </p:sp>
      <p:sp>
        <p:nvSpPr>
          <p:cNvPr id="8" name="Rectangle 2"/>
          <p:cNvSpPr txBox="1">
            <a:spLocks noChangeArrowheads="1"/>
          </p:cNvSpPr>
          <p:nvPr/>
        </p:nvSpPr>
        <p:spPr>
          <a:xfrm>
            <a:off x="304800" y="1143000"/>
            <a:ext cx="83820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175" indent="-3175">
              <a:lnSpc>
                <a:spcPct val="90000"/>
              </a:lnSpc>
              <a:spcBef>
                <a:spcPct val="30000"/>
              </a:spcBef>
              <a:tabLst>
                <a:tab pos="914400" algn="l"/>
              </a:tabLst>
            </a:pPr>
            <a:r>
              <a:rPr lang="en-US" b="1" dirty="0">
                <a:solidFill>
                  <a:srgbClr val="000000"/>
                </a:solidFill>
              </a:rPr>
              <a:t>Aligned medical staff buy-into and actively lead, support and/or reinforce health system delivery transformation.</a:t>
            </a:r>
          </a:p>
          <a:p>
            <a:pPr marL="225425" indent="-225425">
              <a:lnSpc>
                <a:spcPct val="90000"/>
              </a:lnSpc>
              <a:spcBef>
                <a:spcPct val="30000"/>
              </a:spcBef>
              <a:buFontTx/>
              <a:buChar char="•"/>
              <a:tabLst>
                <a:tab pos="914400" algn="l"/>
              </a:tabLst>
            </a:pPr>
            <a:endParaRPr lang="en-US" sz="1600" dirty="0">
              <a:latin typeface="+mn-lt"/>
            </a:endParaRPr>
          </a:p>
          <a:p>
            <a:pPr marL="576263" lvl="1" indent="-236538">
              <a:lnSpc>
                <a:spcPct val="90000"/>
              </a:lnSpc>
              <a:spcBef>
                <a:spcPct val="30000"/>
              </a:spcBef>
              <a:buFontTx/>
              <a:buChar char="–"/>
              <a:tabLst>
                <a:tab pos="914400" algn="l"/>
              </a:tabLst>
              <a:defRPr/>
            </a:pPr>
            <a:endParaRPr lang="en-US" sz="1600" dirty="0">
              <a:latin typeface="+mn-lt"/>
            </a:endParaRPr>
          </a:p>
        </p:txBody>
      </p:sp>
      <p:sp>
        <p:nvSpPr>
          <p:cNvPr id="31" name="Oval 30"/>
          <p:cNvSpPr/>
          <p:nvPr/>
        </p:nvSpPr>
        <p:spPr>
          <a:xfrm>
            <a:off x="914400" y="2171700"/>
            <a:ext cx="914400" cy="914400"/>
          </a:xfrm>
          <a:prstGeom prst="ellipse">
            <a:avLst/>
          </a:prstGeom>
          <a:solidFill>
            <a:schemeClr val="bg1"/>
          </a:solidFill>
          <a:ln w="25400" cap="flat" cmpd="sng" algn="ctr">
            <a:solidFill>
              <a:srgbClr val="005797"/>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rgbClr val="005797"/>
                </a:solidFill>
              </a:rPr>
              <a:t>A</a:t>
            </a:r>
          </a:p>
        </p:txBody>
      </p:sp>
      <p:sp>
        <p:nvSpPr>
          <p:cNvPr id="36" name="Rectangle 2"/>
          <p:cNvSpPr txBox="1">
            <a:spLocks noChangeArrowheads="1"/>
          </p:cNvSpPr>
          <p:nvPr/>
        </p:nvSpPr>
        <p:spPr>
          <a:xfrm>
            <a:off x="914400" y="3657600"/>
            <a:ext cx="7391400" cy="2590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350" indent="-6350" algn="ctr">
              <a:lnSpc>
                <a:spcPct val="90000"/>
              </a:lnSpc>
              <a:spcBef>
                <a:spcPct val="30000"/>
              </a:spcBef>
              <a:tabLst>
                <a:tab pos="914400" algn="l"/>
              </a:tabLst>
            </a:pPr>
            <a:r>
              <a:rPr lang="en-US" b="1" dirty="0"/>
              <a:t>Future -- Full Transition</a:t>
            </a:r>
            <a:endParaRPr lang="en-US" dirty="0"/>
          </a:p>
          <a:p>
            <a:r>
              <a:rPr lang="en-US" dirty="0"/>
              <a:t>The rural delivery system’s medical staff and regional providers are closely aligned with the organization’s mission and strategy, collaborate well as a team and actively embrace system-wide change to preserve the organization’s mission and to fulfill the overarching goal of optimal health outcomes for the community. Key members of the medical staff have assumed leadership roles in the organization and have buy-in from other members of the medical staff.</a:t>
            </a:r>
          </a:p>
          <a:p>
            <a:pPr marL="6350" indent="-6350">
              <a:lnSpc>
                <a:spcPct val="90000"/>
              </a:lnSpc>
              <a:spcBef>
                <a:spcPct val="30000"/>
              </a:spcBef>
              <a:tabLst>
                <a:tab pos="914400" algn="l"/>
              </a:tabLst>
            </a:pPr>
            <a:endParaRPr lang="en-US" sz="1400" dirty="0"/>
          </a:p>
        </p:txBody>
      </p:sp>
      <p:sp>
        <p:nvSpPr>
          <p:cNvPr id="55" name="Oval 54"/>
          <p:cNvSpPr/>
          <p:nvPr/>
        </p:nvSpPr>
        <p:spPr>
          <a:xfrm>
            <a:off x="2514600" y="21717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1</a:t>
            </a:r>
          </a:p>
        </p:txBody>
      </p:sp>
      <p:sp>
        <p:nvSpPr>
          <p:cNvPr id="56" name="Oval 55"/>
          <p:cNvSpPr/>
          <p:nvPr/>
        </p:nvSpPr>
        <p:spPr>
          <a:xfrm>
            <a:off x="4191000" y="21717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2</a:t>
            </a:r>
          </a:p>
        </p:txBody>
      </p:sp>
      <p:sp>
        <p:nvSpPr>
          <p:cNvPr id="57" name="Oval 56"/>
          <p:cNvSpPr/>
          <p:nvPr/>
        </p:nvSpPr>
        <p:spPr>
          <a:xfrm>
            <a:off x="5791200" y="21717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3</a:t>
            </a:r>
          </a:p>
        </p:txBody>
      </p:sp>
      <p:sp>
        <p:nvSpPr>
          <p:cNvPr id="58" name="Oval 57"/>
          <p:cNvSpPr/>
          <p:nvPr/>
        </p:nvSpPr>
        <p:spPr>
          <a:xfrm>
            <a:off x="7391400" y="2171700"/>
            <a:ext cx="914400" cy="914400"/>
          </a:xfrm>
          <a:prstGeom prst="ellipse">
            <a:avLst/>
          </a:prstGeom>
          <a:solidFill>
            <a:schemeClr val="bg1"/>
          </a:solidFill>
          <a:ln w="25400" cap="flat" cmpd="sng" algn="ctr">
            <a:solidFill>
              <a:srgbClr val="DE602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rgbClr val="DE6021"/>
                </a:solidFill>
              </a:rPr>
              <a:t>B</a:t>
            </a:r>
          </a:p>
        </p:txBody>
      </p:sp>
      <p:cxnSp>
        <p:nvCxnSpPr>
          <p:cNvPr id="17" name="Elbow Connector 16"/>
          <p:cNvCxnSpPr/>
          <p:nvPr/>
        </p:nvCxnSpPr>
        <p:spPr>
          <a:xfrm rot="5400000">
            <a:off x="5943600" y="1752600"/>
            <a:ext cx="571500" cy="3238500"/>
          </a:xfrm>
          <a:prstGeom prst="bentConnector3">
            <a:avLst>
              <a:gd name="adj1" fmla="val 50000"/>
            </a:avLst>
          </a:prstGeom>
          <a:solidFill>
            <a:schemeClr val="bg1"/>
          </a:solidFill>
          <a:ln w="25400" cap="flat" cmpd="sng" algn="ctr">
            <a:solidFill>
              <a:srgbClr val="DE6021"/>
            </a:solidFill>
            <a:prstDash val="solid"/>
            <a:round/>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188577538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xmlns:mv="urn:schemas-microsoft-com:mac:vml">
      <p:transition spd="med" advClick="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33400" y="371764"/>
            <a:ext cx="6629400" cy="457200"/>
          </a:xfrm>
          <a:prstGeom prst="rect">
            <a:avLst/>
          </a:prstGeom>
        </p:spPr>
        <p:txBody>
          <a:bodyPr/>
          <a:lstStyle/>
          <a:p>
            <a:pPr eaLnBrk="0" fontAlgn="base" hangingPunct="0">
              <a:spcBef>
                <a:spcPct val="0"/>
              </a:spcBef>
              <a:spcAft>
                <a:spcPct val="0"/>
              </a:spcAft>
              <a:defRPr/>
            </a:pPr>
            <a:r>
              <a:rPr lang="en-US" sz="2800" b="1" dirty="0">
                <a:solidFill>
                  <a:sysClr val="windowText" lastClr="000000"/>
                </a:solidFill>
                <a:latin typeface="Avenir Next" panose="020B0503020202020204" pitchFamily="34" charset="0"/>
                <a:ea typeface="Verdana" pitchFamily="34" charset="0"/>
                <a:cs typeface="Verdana" pitchFamily="34" charset="0"/>
              </a:rPr>
              <a:t>Culture:  Physician Leadership</a:t>
            </a:r>
          </a:p>
        </p:txBody>
      </p:sp>
      <p:pic>
        <p:nvPicPr>
          <p:cNvPr id="3" name="Picture 2">
            <a:extLst>
              <a:ext uri="{FF2B5EF4-FFF2-40B4-BE49-F238E27FC236}">
                <a16:creationId xmlns:a16="http://schemas.microsoft.com/office/drawing/2014/main" id="{D094F249-907C-41EA-AFB9-687FDA05F351}"/>
              </a:ext>
            </a:extLst>
          </p:cNvPr>
          <p:cNvPicPr>
            <a:picLocks noChangeAspect="1"/>
          </p:cNvPicPr>
          <p:nvPr/>
        </p:nvPicPr>
        <p:blipFill>
          <a:blip r:embed="rId3"/>
          <a:stretch>
            <a:fillRect/>
          </a:stretch>
        </p:blipFill>
        <p:spPr>
          <a:xfrm>
            <a:off x="152400" y="2403051"/>
            <a:ext cx="8686800" cy="2357840"/>
          </a:xfrm>
          <a:prstGeom prst="rect">
            <a:avLst/>
          </a:prstGeom>
        </p:spPr>
      </p:pic>
      <p:sp>
        <p:nvSpPr>
          <p:cNvPr id="8" name="TextBox 7">
            <a:extLst>
              <a:ext uri="{FF2B5EF4-FFF2-40B4-BE49-F238E27FC236}">
                <a16:creationId xmlns:a16="http://schemas.microsoft.com/office/drawing/2014/main" id="{7FF714BC-5695-DC4F-A43C-2BA82E54C5D8}"/>
              </a:ext>
            </a:extLst>
          </p:cNvPr>
          <p:cNvSpPr txBox="1"/>
          <p:nvPr/>
        </p:nvSpPr>
        <p:spPr>
          <a:xfrm>
            <a:off x="2133600" y="2214241"/>
            <a:ext cx="790800" cy="246221"/>
          </a:xfrm>
          <a:prstGeom prst="rect">
            <a:avLst/>
          </a:prstGeom>
          <a:noFill/>
        </p:spPr>
        <p:txBody>
          <a:bodyPr wrap="square" rtlCol="0">
            <a:spAutoFit/>
          </a:bodyPr>
          <a:lstStyle/>
          <a:p>
            <a:r>
              <a:rPr lang="en-US" sz="1000" dirty="0"/>
              <a:t>Alleghany</a:t>
            </a:r>
          </a:p>
        </p:txBody>
      </p:sp>
      <p:sp>
        <p:nvSpPr>
          <p:cNvPr id="10" name="TextBox 9">
            <a:extLst>
              <a:ext uri="{FF2B5EF4-FFF2-40B4-BE49-F238E27FC236}">
                <a16:creationId xmlns:a16="http://schemas.microsoft.com/office/drawing/2014/main" id="{6B81DC93-BB5A-0E48-A488-D3E22E805647}"/>
              </a:ext>
            </a:extLst>
          </p:cNvPr>
          <p:cNvSpPr txBox="1"/>
          <p:nvPr/>
        </p:nvSpPr>
        <p:spPr>
          <a:xfrm>
            <a:off x="2834074" y="2206271"/>
            <a:ext cx="685800" cy="246221"/>
          </a:xfrm>
          <a:prstGeom prst="rect">
            <a:avLst/>
          </a:prstGeom>
          <a:noFill/>
        </p:spPr>
        <p:txBody>
          <a:bodyPr wrap="square" rtlCol="0">
            <a:spAutoFit/>
          </a:bodyPr>
          <a:lstStyle/>
          <a:p>
            <a:r>
              <a:rPr lang="en-US" sz="1000" dirty="0"/>
              <a:t>Bladen</a:t>
            </a:r>
          </a:p>
        </p:txBody>
      </p:sp>
      <p:sp>
        <p:nvSpPr>
          <p:cNvPr id="11" name="TextBox 10">
            <a:extLst>
              <a:ext uri="{FF2B5EF4-FFF2-40B4-BE49-F238E27FC236}">
                <a16:creationId xmlns:a16="http://schemas.microsoft.com/office/drawing/2014/main" id="{11486E1C-6B67-9F48-8651-7A2628F19A40}"/>
              </a:ext>
            </a:extLst>
          </p:cNvPr>
          <p:cNvSpPr txBox="1"/>
          <p:nvPr/>
        </p:nvSpPr>
        <p:spPr>
          <a:xfrm>
            <a:off x="3426557" y="2204895"/>
            <a:ext cx="685800" cy="246221"/>
          </a:xfrm>
          <a:prstGeom prst="rect">
            <a:avLst/>
          </a:prstGeom>
          <a:noFill/>
        </p:spPr>
        <p:txBody>
          <a:bodyPr wrap="square" rtlCol="0">
            <a:spAutoFit/>
          </a:bodyPr>
          <a:lstStyle/>
          <a:p>
            <a:r>
              <a:rPr lang="en-US" sz="1000" dirty="0"/>
              <a:t>Cannon</a:t>
            </a:r>
          </a:p>
        </p:txBody>
      </p:sp>
      <p:sp>
        <p:nvSpPr>
          <p:cNvPr id="12" name="TextBox 11">
            <a:extLst>
              <a:ext uri="{FF2B5EF4-FFF2-40B4-BE49-F238E27FC236}">
                <a16:creationId xmlns:a16="http://schemas.microsoft.com/office/drawing/2014/main" id="{FCE4D577-DE8B-CC46-B435-6EE4088AF91E}"/>
              </a:ext>
            </a:extLst>
          </p:cNvPr>
          <p:cNvSpPr txBox="1"/>
          <p:nvPr/>
        </p:nvSpPr>
        <p:spPr>
          <a:xfrm>
            <a:off x="3981361" y="2204895"/>
            <a:ext cx="685800" cy="246221"/>
          </a:xfrm>
          <a:prstGeom prst="rect">
            <a:avLst/>
          </a:prstGeom>
          <a:noFill/>
        </p:spPr>
        <p:txBody>
          <a:bodyPr wrap="square" rtlCol="0">
            <a:spAutoFit/>
          </a:bodyPr>
          <a:lstStyle/>
          <a:p>
            <a:r>
              <a:rPr lang="en-US" sz="1000" dirty="0"/>
              <a:t>Chatham</a:t>
            </a:r>
          </a:p>
        </p:txBody>
      </p:sp>
      <p:sp>
        <p:nvSpPr>
          <p:cNvPr id="13" name="TextBox 12">
            <a:extLst>
              <a:ext uri="{FF2B5EF4-FFF2-40B4-BE49-F238E27FC236}">
                <a16:creationId xmlns:a16="http://schemas.microsoft.com/office/drawing/2014/main" id="{87F8E6AD-12FF-C049-87D0-42A16460C595}"/>
              </a:ext>
            </a:extLst>
          </p:cNvPr>
          <p:cNvSpPr txBox="1"/>
          <p:nvPr/>
        </p:nvSpPr>
        <p:spPr>
          <a:xfrm>
            <a:off x="5233307" y="2202943"/>
            <a:ext cx="685800" cy="246221"/>
          </a:xfrm>
          <a:prstGeom prst="rect">
            <a:avLst/>
          </a:prstGeom>
          <a:noFill/>
        </p:spPr>
        <p:txBody>
          <a:bodyPr wrap="square" rtlCol="0">
            <a:spAutoFit/>
          </a:bodyPr>
          <a:lstStyle/>
          <a:p>
            <a:r>
              <a:rPr lang="en-US" sz="1000" dirty="0" err="1"/>
              <a:t>Dosher</a:t>
            </a:r>
            <a:endParaRPr lang="en-US" sz="1000" dirty="0"/>
          </a:p>
        </p:txBody>
      </p:sp>
      <p:sp>
        <p:nvSpPr>
          <p:cNvPr id="14" name="TextBox 13">
            <a:extLst>
              <a:ext uri="{FF2B5EF4-FFF2-40B4-BE49-F238E27FC236}">
                <a16:creationId xmlns:a16="http://schemas.microsoft.com/office/drawing/2014/main" id="{9B972981-6263-9048-8551-2A13BF69B14D}"/>
              </a:ext>
            </a:extLst>
          </p:cNvPr>
          <p:cNvSpPr txBox="1"/>
          <p:nvPr/>
        </p:nvSpPr>
        <p:spPr>
          <a:xfrm>
            <a:off x="6543350" y="2212777"/>
            <a:ext cx="685800" cy="246221"/>
          </a:xfrm>
          <a:prstGeom prst="rect">
            <a:avLst/>
          </a:prstGeom>
          <a:noFill/>
        </p:spPr>
        <p:txBody>
          <a:bodyPr wrap="square" rtlCol="0">
            <a:spAutoFit/>
          </a:bodyPr>
          <a:lstStyle/>
          <a:p>
            <a:r>
              <a:rPr lang="en-US" sz="1000" dirty="0"/>
              <a:t>Murphy</a:t>
            </a:r>
          </a:p>
        </p:txBody>
      </p:sp>
      <p:sp>
        <p:nvSpPr>
          <p:cNvPr id="15" name="TextBox 14">
            <a:extLst>
              <a:ext uri="{FF2B5EF4-FFF2-40B4-BE49-F238E27FC236}">
                <a16:creationId xmlns:a16="http://schemas.microsoft.com/office/drawing/2014/main" id="{5E3664CD-F287-FE49-8299-E5F2B66FE879}"/>
              </a:ext>
            </a:extLst>
          </p:cNvPr>
          <p:cNvSpPr txBox="1"/>
          <p:nvPr/>
        </p:nvSpPr>
        <p:spPr>
          <a:xfrm>
            <a:off x="7126490" y="2216518"/>
            <a:ext cx="685800" cy="246221"/>
          </a:xfrm>
          <a:prstGeom prst="rect">
            <a:avLst/>
          </a:prstGeom>
          <a:noFill/>
        </p:spPr>
        <p:txBody>
          <a:bodyPr wrap="square" rtlCol="0">
            <a:spAutoFit/>
          </a:bodyPr>
          <a:lstStyle/>
          <a:p>
            <a:r>
              <a:rPr lang="en-US" sz="1000" dirty="0"/>
              <a:t>Pender</a:t>
            </a:r>
          </a:p>
        </p:txBody>
      </p:sp>
      <p:sp>
        <p:nvSpPr>
          <p:cNvPr id="16" name="TextBox 15">
            <a:extLst>
              <a:ext uri="{FF2B5EF4-FFF2-40B4-BE49-F238E27FC236}">
                <a16:creationId xmlns:a16="http://schemas.microsoft.com/office/drawing/2014/main" id="{8A0C801D-495B-6648-BEBC-A9E7C98D3C81}"/>
              </a:ext>
            </a:extLst>
          </p:cNvPr>
          <p:cNvSpPr txBox="1"/>
          <p:nvPr/>
        </p:nvSpPr>
        <p:spPr>
          <a:xfrm>
            <a:off x="8256170" y="1905000"/>
            <a:ext cx="685800" cy="553998"/>
          </a:xfrm>
          <a:prstGeom prst="rect">
            <a:avLst/>
          </a:prstGeom>
          <a:noFill/>
        </p:spPr>
        <p:txBody>
          <a:bodyPr wrap="square" rtlCol="0">
            <a:spAutoFit/>
          </a:bodyPr>
          <a:lstStyle/>
          <a:p>
            <a:pPr algn="ctr"/>
            <a:r>
              <a:rPr lang="en-US" sz="1000" dirty="0"/>
              <a:t>The Outer Banks</a:t>
            </a:r>
          </a:p>
        </p:txBody>
      </p:sp>
      <p:sp>
        <p:nvSpPr>
          <p:cNvPr id="17" name="TextBox 16">
            <a:extLst>
              <a:ext uri="{FF2B5EF4-FFF2-40B4-BE49-F238E27FC236}">
                <a16:creationId xmlns:a16="http://schemas.microsoft.com/office/drawing/2014/main" id="{E7C7A50F-AAA8-BB4D-8251-0F1E32B30ED4}"/>
              </a:ext>
            </a:extLst>
          </p:cNvPr>
          <p:cNvSpPr txBox="1"/>
          <p:nvPr/>
        </p:nvSpPr>
        <p:spPr>
          <a:xfrm>
            <a:off x="7732178" y="2202943"/>
            <a:ext cx="685800" cy="246221"/>
          </a:xfrm>
          <a:prstGeom prst="rect">
            <a:avLst/>
          </a:prstGeom>
          <a:noFill/>
        </p:spPr>
        <p:txBody>
          <a:bodyPr wrap="square" rtlCol="0">
            <a:spAutoFit/>
          </a:bodyPr>
          <a:lstStyle/>
          <a:p>
            <a:r>
              <a:rPr lang="en-US" sz="1000" dirty="0"/>
              <a:t>Swain</a:t>
            </a:r>
          </a:p>
        </p:txBody>
      </p:sp>
      <p:sp>
        <p:nvSpPr>
          <p:cNvPr id="18" name="TextBox 17">
            <a:extLst>
              <a:ext uri="{FF2B5EF4-FFF2-40B4-BE49-F238E27FC236}">
                <a16:creationId xmlns:a16="http://schemas.microsoft.com/office/drawing/2014/main" id="{26B5E8F7-EEE2-554F-8D03-0DB5DB451D38}"/>
              </a:ext>
            </a:extLst>
          </p:cNvPr>
          <p:cNvSpPr txBox="1"/>
          <p:nvPr/>
        </p:nvSpPr>
        <p:spPr>
          <a:xfrm>
            <a:off x="4565174" y="2058888"/>
            <a:ext cx="685800" cy="400110"/>
          </a:xfrm>
          <a:prstGeom prst="rect">
            <a:avLst/>
          </a:prstGeom>
          <a:noFill/>
        </p:spPr>
        <p:txBody>
          <a:bodyPr wrap="square" rtlCol="0">
            <a:spAutoFit/>
          </a:bodyPr>
          <a:lstStyle/>
          <a:p>
            <a:pPr algn="ctr"/>
            <a:r>
              <a:rPr lang="en-US" sz="1000" dirty="0" err="1"/>
              <a:t>Vidant</a:t>
            </a:r>
            <a:r>
              <a:rPr lang="en-US" sz="1000" dirty="0"/>
              <a:t> Chowan</a:t>
            </a:r>
          </a:p>
        </p:txBody>
      </p:sp>
      <p:sp>
        <p:nvSpPr>
          <p:cNvPr id="19" name="TextBox 18">
            <a:extLst>
              <a:ext uri="{FF2B5EF4-FFF2-40B4-BE49-F238E27FC236}">
                <a16:creationId xmlns:a16="http://schemas.microsoft.com/office/drawing/2014/main" id="{2ED05104-D2EB-F147-B135-C2660993AC24}"/>
              </a:ext>
            </a:extLst>
          </p:cNvPr>
          <p:cNvSpPr txBox="1"/>
          <p:nvPr/>
        </p:nvSpPr>
        <p:spPr>
          <a:xfrm>
            <a:off x="5697422" y="2058888"/>
            <a:ext cx="905076" cy="400110"/>
          </a:xfrm>
          <a:prstGeom prst="rect">
            <a:avLst/>
          </a:prstGeom>
          <a:noFill/>
        </p:spPr>
        <p:txBody>
          <a:bodyPr wrap="square" rtlCol="0">
            <a:spAutoFit/>
          </a:bodyPr>
          <a:lstStyle/>
          <a:p>
            <a:pPr algn="ctr"/>
            <a:r>
              <a:rPr lang="en-US" sz="1000" dirty="0"/>
              <a:t>FH Montgomery</a:t>
            </a:r>
          </a:p>
        </p:txBody>
      </p:sp>
      <p:pic>
        <p:nvPicPr>
          <p:cNvPr id="20" name="Picture 19">
            <a:extLst>
              <a:ext uri="{FF2B5EF4-FFF2-40B4-BE49-F238E27FC236}">
                <a16:creationId xmlns:a16="http://schemas.microsoft.com/office/drawing/2014/main" id="{C88D6F86-CB02-D04C-9F92-EADE9670C8AC}"/>
              </a:ext>
            </a:extLst>
          </p:cNvPr>
          <p:cNvPicPr>
            <a:picLocks noChangeAspect="1"/>
          </p:cNvPicPr>
          <p:nvPr/>
        </p:nvPicPr>
        <p:blipFill>
          <a:blip r:embed="rId4"/>
          <a:stretch>
            <a:fillRect/>
          </a:stretch>
        </p:blipFill>
        <p:spPr>
          <a:xfrm>
            <a:off x="6579034" y="6225739"/>
            <a:ext cx="2027869" cy="520994"/>
          </a:xfrm>
          <a:prstGeom prst="rect">
            <a:avLst/>
          </a:prstGeom>
        </p:spPr>
      </p:pic>
    </p:spTree>
    <p:extLst>
      <p:ext uri="{BB962C8B-B14F-4D97-AF65-F5344CB8AC3E}">
        <p14:creationId xmlns:p14="http://schemas.microsoft.com/office/powerpoint/2010/main" val="195454281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33400" y="371764"/>
            <a:ext cx="6629400" cy="4572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dirty="0">
                <a:solidFill>
                  <a:sysClr val="windowText" lastClr="000000"/>
                </a:solidFill>
                <a:latin typeface="Avenir Next" panose="020B0503020202020204" pitchFamily="34" charset="0"/>
                <a:ea typeface="Verdana" pitchFamily="34" charset="0"/>
                <a:cs typeface="Verdana" pitchFamily="34" charset="0"/>
              </a:rPr>
              <a:t>Culture:  Governance</a:t>
            </a:r>
          </a:p>
        </p:txBody>
      </p:sp>
      <p:sp>
        <p:nvSpPr>
          <p:cNvPr id="8" name="Rectangle 2"/>
          <p:cNvSpPr txBox="1">
            <a:spLocks noChangeArrowheads="1"/>
          </p:cNvSpPr>
          <p:nvPr/>
        </p:nvSpPr>
        <p:spPr>
          <a:xfrm>
            <a:off x="304800" y="1143000"/>
            <a:ext cx="83820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175" indent="-3175">
              <a:lnSpc>
                <a:spcPct val="90000"/>
              </a:lnSpc>
              <a:spcBef>
                <a:spcPct val="30000"/>
              </a:spcBef>
              <a:tabLst>
                <a:tab pos="914400" algn="l"/>
              </a:tabLst>
            </a:pPr>
            <a:r>
              <a:rPr lang="en-US" b="1" dirty="0"/>
              <a:t>Hospital </a:t>
            </a:r>
            <a:r>
              <a:rPr lang="en-US" b="1" dirty="0">
                <a:solidFill>
                  <a:srgbClr val="000000"/>
                </a:solidFill>
              </a:rPr>
              <a:t>trustees understand the urgency and complexity surrounding healthcare transformation and play a fiduciary role in fosteri</a:t>
            </a:r>
            <a:r>
              <a:rPr lang="en-US" b="1" dirty="0"/>
              <a:t>ng organizational change.</a:t>
            </a:r>
          </a:p>
          <a:p>
            <a:pPr marL="225425" indent="-225425">
              <a:lnSpc>
                <a:spcPct val="90000"/>
              </a:lnSpc>
              <a:spcBef>
                <a:spcPct val="30000"/>
              </a:spcBef>
              <a:buFontTx/>
              <a:buChar char="•"/>
              <a:tabLst>
                <a:tab pos="914400" algn="l"/>
              </a:tabLst>
            </a:pPr>
            <a:endParaRPr lang="en-US" sz="1600" dirty="0">
              <a:latin typeface="+mn-lt"/>
            </a:endParaRPr>
          </a:p>
          <a:p>
            <a:pPr marL="576263" lvl="1" indent="-236538">
              <a:lnSpc>
                <a:spcPct val="90000"/>
              </a:lnSpc>
              <a:spcBef>
                <a:spcPct val="30000"/>
              </a:spcBef>
              <a:buFontTx/>
              <a:buChar char="–"/>
              <a:tabLst>
                <a:tab pos="914400" algn="l"/>
              </a:tabLst>
              <a:defRPr/>
            </a:pPr>
            <a:endParaRPr lang="en-US" sz="1600" dirty="0">
              <a:latin typeface="+mn-lt"/>
            </a:endParaRPr>
          </a:p>
        </p:txBody>
      </p:sp>
      <p:sp>
        <p:nvSpPr>
          <p:cNvPr id="31" name="Oval 30"/>
          <p:cNvSpPr/>
          <p:nvPr/>
        </p:nvSpPr>
        <p:spPr>
          <a:xfrm>
            <a:off x="914400" y="2171700"/>
            <a:ext cx="914400" cy="914400"/>
          </a:xfrm>
          <a:prstGeom prst="ellipse">
            <a:avLst/>
          </a:prstGeom>
          <a:solidFill>
            <a:schemeClr val="bg1"/>
          </a:solidFill>
          <a:ln w="25400" cap="flat" cmpd="sng" algn="ctr">
            <a:solidFill>
              <a:srgbClr val="005797"/>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rgbClr val="005797"/>
                </a:solidFill>
              </a:rPr>
              <a:t>A</a:t>
            </a:r>
          </a:p>
        </p:txBody>
      </p:sp>
      <p:sp>
        <p:nvSpPr>
          <p:cNvPr id="36" name="Rectangle 2"/>
          <p:cNvSpPr txBox="1">
            <a:spLocks noChangeArrowheads="1"/>
          </p:cNvSpPr>
          <p:nvPr/>
        </p:nvSpPr>
        <p:spPr>
          <a:xfrm>
            <a:off x="914400" y="3657600"/>
            <a:ext cx="7391400" cy="2590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350" indent="-6350" algn="ctr">
              <a:lnSpc>
                <a:spcPct val="90000"/>
              </a:lnSpc>
              <a:spcBef>
                <a:spcPct val="30000"/>
              </a:spcBef>
              <a:tabLst>
                <a:tab pos="914400" algn="l"/>
              </a:tabLst>
            </a:pPr>
            <a:r>
              <a:rPr lang="en-US" b="1" dirty="0"/>
              <a:t>Future -- Full Transition</a:t>
            </a:r>
            <a:endParaRPr lang="en-US" dirty="0"/>
          </a:p>
          <a:p>
            <a:pPr marL="6350" indent="-6350">
              <a:lnSpc>
                <a:spcPct val="90000"/>
              </a:lnSpc>
              <a:spcBef>
                <a:spcPct val="30000"/>
              </a:spcBef>
              <a:tabLst>
                <a:tab pos="914400" algn="l"/>
              </a:tabLst>
            </a:pPr>
            <a:r>
              <a:rPr lang="en-US" dirty="0"/>
              <a:t>The rural delivery </a:t>
            </a:r>
            <a:r>
              <a:rPr lang="en-US" dirty="0">
                <a:solidFill>
                  <a:srgbClr val="000000"/>
                </a:solidFill>
              </a:rPr>
              <a:t>system’s Trustees are well educated on the future challenges and impending changes, have endorsed and are monitoring a formal strategy to prepare for the future and are equipped to facilitate and support the management team’s decision making process. Trustees understand and execute their fiduciary responsibility consistently.</a:t>
            </a:r>
          </a:p>
          <a:p>
            <a:pPr marL="6350" indent="-6350">
              <a:lnSpc>
                <a:spcPct val="90000"/>
              </a:lnSpc>
              <a:spcBef>
                <a:spcPct val="30000"/>
              </a:spcBef>
              <a:tabLst>
                <a:tab pos="914400" algn="l"/>
              </a:tabLst>
            </a:pPr>
            <a:endParaRPr lang="en-US" sz="1400" dirty="0"/>
          </a:p>
        </p:txBody>
      </p:sp>
      <p:sp>
        <p:nvSpPr>
          <p:cNvPr id="55" name="Oval 54"/>
          <p:cNvSpPr/>
          <p:nvPr/>
        </p:nvSpPr>
        <p:spPr>
          <a:xfrm>
            <a:off x="2514600" y="21717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1</a:t>
            </a:r>
          </a:p>
        </p:txBody>
      </p:sp>
      <p:sp>
        <p:nvSpPr>
          <p:cNvPr id="56" name="Oval 55"/>
          <p:cNvSpPr/>
          <p:nvPr/>
        </p:nvSpPr>
        <p:spPr>
          <a:xfrm>
            <a:off x="4191000" y="21717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2</a:t>
            </a:r>
          </a:p>
        </p:txBody>
      </p:sp>
      <p:sp>
        <p:nvSpPr>
          <p:cNvPr id="57" name="Oval 56"/>
          <p:cNvSpPr/>
          <p:nvPr/>
        </p:nvSpPr>
        <p:spPr>
          <a:xfrm>
            <a:off x="5791200" y="21717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3</a:t>
            </a:r>
          </a:p>
        </p:txBody>
      </p:sp>
      <p:sp>
        <p:nvSpPr>
          <p:cNvPr id="58" name="Oval 57"/>
          <p:cNvSpPr/>
          <p:nvPr/>
        </p:nvSpPr>
        <p:spPr>
          <a:xfrm>
            <a:off x="7391400" y="2171700"/>
            <a:ext cx="914400" cy="914400"/>
          </a:xfrm>
          <a:prstGeom prst="ellipse">
            <a:avLst/>
          </a:prstGeom>
          <a:solidFill>
            <a:schemeClr val="bg1"/>
          </a:solidFill>
          <a:ln w="25400" cap="flat" cmpd="sng" algn="ctr">
            <a:solidFill>
              <a:srgbClr val="DE602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rgbClr val="DE6021"/>
                </a:solidFill>
              </a:rPr>
              <a:t>B</a:t>
            </a:r>
          </a:p>
        </p:txBody>
      </p:sp>
      <p:cxnSp>
        <p:nvCxnSpPr>
          <p:cNvPr id="17" name="Elbow Connector 16"/>
          <p:cNvCxnSpPr/>
          <p:nvPr/>
        </p:nvCxnSpPr>
        <p:spPr>
          <a:xfrm rot="5400000">
            <a:off x="5943600" y="1752600"/>
            <a:ext cx="571500" cy="3238500"/>
          </a:xfrm>
          <a:prstGeom prst="bentConnector3">
            <a:avLst>
              <a:gd name="adj1" fmla="val 50000"/>
            </a:avLst>
          </a:prstGeom>
          <a:solidFill>
            <a:schemeClr val="bg1"/>
          </a:solidFill>
          <a:ln w="25400" cap="flat" cmpd="sng" algn="ctr">
            <a:solidFill>
              <a:srgbClr val="DE6021"/>
            </a:solidFill>
            <a:prstDash val="solid"/>
            <a:round/>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42104007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xmlns:mv="urn:schemas-microsoft-com:mac:vml">
      <p:transition spd="med" advClick="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33400" y="371764"/>
            <a:ext cx="6629400" cy="457200"/>
          </a:xfrm>
          <a:prstGeom prst="rect">
            <a:avLst/>
          </a:prstGeom>
        </p:spPr>
        <p:txBody>
          <a:bodyPr/>
          <a:lstStyle/>
          <a:p>
            <a:pPr eaLnBrk="0" fontAlgn="base" hangingPunct="0">
              <a:spcBef>
                <a:spcPct val="0"/>
              </a:spcBef>
              <a:spcAft>
                <a:spcPct val="0"/>
              </a:spcAft>
              <a:defRPr/>
            </a:pPr>
            <a:r>
              <a:rPr lang="en-US" sz="2800" b="1" dirty="0">
                <a:solidFill>
                  <a:sysClr val="windowText" lastClr="000000"/>
                </a:solidFill>
                <a:latin typeface="Avenir Next" panose="020B0503020202020204" pitchFamily="34" charset="0"/>
                <a:ea typeface="Verdana" pitchFamily="34" charset="0"/>
                <a:cs typeface="Verdana" pitchFamily="34" charset="0"/>
              </a:rPr>
              <a:t>Culture:  Governance</a:t>
            </a:r>
          </a:p>
        </p:txBody>
      </p:sp>
      <p:pic>
        <p:nvPicPr>
          <p:cNvPr id="3" name="Picture 2">
            <a:extLst>
              <a:ext uri="{FF2B5EF4-FFF2-40B4-BE49-F238E27FC236}">
                <a16:creationId xmlns:a16="http://schemas.microsoft.com/office/drawing/2014/main" id="{7BA28243-09A6-41FE-8D9E-E7CADF11AA51}"/>
              </a:ext>
            </a:extLst>
          </p:cNvPr>
          <p:cNvPicPr>
            <a:picLocks noChangeAspect="1"/>
          </p:cNvPicPr>
          <p:nvPr/>
        </p:nvPicPr>
        <p:blipFill>
          <a:blip r:embed="rId3"/>
          <a:stretch>
            <a:fillRect/>
          </a:stretch>
        </p:blipFill>
        <p:spPr>
          <a:xfrm>
            <a:off x="152400" y="2690581"/>
            <a:ext cx="8686800" cy="1782779"/>
          </a:xfrm>
          <a:prstGeom prst="rect">
            <a:avLst/>
          </a:prstGeom>
        </p:spPr>
      </p:pic>
      <p:sp>
        <p:nvSpPr>
          <p:cNvPr id="8" name="TextBox 7">
            <a:extLst>
              <a:ext uri="{FF2B5EF4-FFF2-40B4-BE49-F238E27FC236}">
                <a16:creationId xmlns:a16="http://schemas.microsoft.com/office/drawing/2014/main" id="{26E52132-B54A-3846-957B-286316AC9FC7}"/>
              </a:ext>
            </a:extLst>
          </p:cNvPr>
          <p:cNvSpPr txBox="1"/>
          <p:nvPr/>
        </p:nvSpPr>
        <p:spPr>
          <a:xfrm>
            <a:off x="2110136" y="2570902"/>
            <a:ext cx="790800" cy="246221"/>
          </a:xfrm>
          <a:prstGeom prst="rect">
            <a:avLst/>
          </a:prstGeom>
          <a:noFill/>
        </p:spPr>
        <p:txBody>
          <a:bodyPr wrap="square" rtlCol="0">
            <a:spAutoFit/>
          </a:bodyPr>
          <a:lstStyle/>
          <a:p>
            <a:r>
              <a:rPr lang="en-US" sz="1000" dirty="0"/>
              <a:t>Alleghany</a:t>
            </a:r>
          </a:p>
        </p:txBody>
      </p:sp>
      <p:sp>
        <p:nvSpPr>
          <p:cNvPr id="10" name="TextBox 9">
            <a:extLst>
              <a:ext uri="{FF2B5EF4-FFF2-40B4-BE49-F238E27FC236}">
                <a16:creationId xmlns:a16="http://schemas.microsoft.com/office/drawing/2014/main" id="{79AB3424-8203-5A42-9AF6-F84529F35DAC}"/>
              </a:ext>
            </a:extLst>
          </p:cNvPr>
          <p:cNvSpPr txBox="1"/>
          <p:nvPr/>
        </p:nvSpPr>
        <p:spPr>
          <a:xfrm>
            <a:off x="2810610" y="2562932"/>
            <a:ext cx="685800" cy="246221"/>
          </a:xfrm>
          <a:prstGeom prst="rect">
            <a:avLst/>
          </a:prstGeom>
          <a:noFill/>
        </p:spPr>
        <p:txBody>
          <a:bodyPr wrap="square" rtlCol="0">
            <a:spAutoFit/>
          </a:bodyPr>
          <a:lstStyle/>
          <a:p>
            <a:r>
              <a:rPr lang="en-US" sz="1000" dirty="0"/>
              <a:t>Bladen</a:t>
            </a:r>
          </a:p>
        </p:txBody>
      </p:sp>
      <p:sp>
        <p:nvSpPr>
          <p:cNvPr id="11" name="TextBox 10">
            <a:extLst>
              <a:ext uri="{FF2B5EF4-FFF2-40B4-BE49-F238E27FC236}">
                <a16:creationId xmlns:a16="http://schemas.microsoft.com/office/drawing/2014/main" id="{BEB38373-C653-B746-8718-F0DF71DFE83C}"/>
              </a:ext>
            </a:extLst>
          </p:cNvPr>
          <p:cNvSpPr txBox="1"/>
          <p:nvPr/>
        </p:nvSpPr>
        <p:spPr>
          <a:xfrm>
            <a:off x="3403093" y="2561556"/>
            <a:ext cx="685800" cy="246221"/>
          </a:xfrm>
          <a:prstGeom prst="rect">
            <a:avLst/>
          </a:prstGeom>
          <a:noFill/>
        </p:spPr>
        <p:txBody>
          <a:bodyPr wrap="square" rtlCol="0">
            <a:spAutoFit/>
          </a:bodyPr>
          <a:lstStyle/>
          <a:p>
            <a:r>
              <a:rPr lang="en-US" sz="1000" dirty="0"/>
              <a:t>Cannon</a:t>
            </a:r>
          </a:p>
        </p:txBody>
      </p:sp>
      <p:sp>
        <p:nvSpPr>
          <p:cNvPr id="12" name="TextBox 11">
            <a:extLst>
              <a:ext uri="{FF2B5EF4-FFF2-40B4-BE49-F238E27FC236}">
                <a16:creationId xmlns:a16="http://schemas.microsoft.com/office/drawing/2014/main" id="{C67254B8-3F17-CC4F-B0E6-E0C54B36CB94}"/>
              </a:ext>
            </a:extLst>
          </p:cNvPr>
          <p:cNvSpPr txBox="1"/>
          <p:nvPr/>
        </p:nvSpPr>
        <p:spPr>
          <a:xfrm>
            <a:off x="3957897" y="2561556"/>
            <a:ext cx="685800" cy="246221"/>
          </a:xfrm>
          <a:prstGeom prst="rect">
            <a:avLst/>
          </a:prstGeom>
          <a:noFill/>
        </p:spPr>
        <p:txBody>
          <a:bodyPr wrap="square" rtlCol="0">
            <a:spAutoFit/>
          </a:bodyPr>
          <a:lstStyle/>
          <a:p>
            <a:r>
              <a:rPr lang="en-US" sz="1000" dirty="0"/>
              <a:t>Chatham</a:t>
            </a:r>
          </a:p>
        </p:txBody>
      </p:sp>
      <p:sp>
        <p:nvSpPr>
          <p:cNvPr id="13" name="TextBox 12">
            <a:extLst>
              <a:ext uri="{FF2B5EF4-FFF2-40B4-BE49-F238E27FC236}">
                <a16:creationId xmlns:a16="http://schemas.microsoft.com/office/drawing/2014/main" id="{7D1BD909-EDEA-AD41-BBEF-28BC8D1F8FF6}"/>
              </a:ext>
            </a:extLst>
          </p:cNvPr>
          <p:cNvSpPr txBox="1"/>
          <p:nvPr/>
        </p:nvSpPr>
        <p:spPr>
          <a:xfrm>
            <a:off x="5209843" y="2559604"/>
            <a:ext cx="685800" cy="246221"/>
          </a:xfrm>
          <a:prstGeom prst="rect">
            <a:avLst/>
          </a:prstGeom>
          <a:noFill/>
        </p:spPr>
        <p:txBody>
          <a:bodyPr wrap="square" rtlCol="0">
            <a:spAutoFit/>
          </a:bodyPr>
          <a:lstStyle/>
          <a:p>
            <a:r>
              <a:rPr lang="en-US" sz="1000" dirty="0" err="1"/>
              <a:t>Dosher</a:t>
            </a:r>
            <a:endParaRPr lang="en-US" sz="1000" dirty="0"/>
          </a:p>
        </p:txBody>
      </p:sp>
      <p:sp>
        <p:nvSpPr>
          <p:cNvPr id="14" name="TextBox 13">
            <a:extLst>
              <a:ext uri="{FF2B5EF4-FFF2-40B4-BE49-F238E27FC236}">
                <a16:creationId xmlns:a16="http://schemas.microsoft.com/office/drawing/2014/main" id="{99AA39A2-262B-A541-9878-C55CCD3FE2A9}"/>
              </a:ext>
            </a:extLst>
          </p:cNvPr>
          <p:cNvSpPr txBox="1"/>
          <p:nvPr/>
        </p:nvSpPr>
        <p:spPr>
          <a:xfrm>
            <a:off x="6519886" y="2569438"/>
            <a:ext cx="685800" cy="246221"/>
          </a:xfrm>
          <a:prstGeom prst="rect">
            <a:avLst/>
          </a:prstGeom>
          <a:noFill/>
        </p:spPr>
        <p:txBody>
          <a:bodyPr wrap="square" rtlCol="0">
            <a:spAutoFit/>
          </a:bodyPr>
          <a:lstStyle/>
          <a:p>
            <a:r>
              <a:rPr lang="en-US" sz="1000" dirty="0"/>
              <a:t>Murphy</a:t>
            </a:r>
          </a:p>
        </p:txBody>
      </p:sp>
      <p:sp>
        <p:nvSpPr>
          <p:cNvPr id="15" name="TextBox 14">
            <a:extLst>
              <a:ext uri="{FF2B5EF4-FFF2-40B4-BE49-F238E27FC236}">
                <a16:creationId xmlns:a16="http://schemas.microsoft.com/office/drawing/2014/main" id="{F345859E-0EEE-3A44-BE3D-D6031912DC3E}"/>
              </a:ext>
            </a:extLst>
          </p:cNvPr>
          <p:cNvSpPr txBox="1"/>
          <p:nvPr/>
        </p:nvSpPr>
        <p:spPr>
          <a:xfrm>
            <a:off x="7103026" y="2573179"/>
            <a:ext cx="685800" cy="246221"/>
          </a:xfrm>
          <a:prstGeom prst="rect">
            <a:avLst/>
          </a:prstGeom>
          <a:noFill/>
        </p:spPr>
        <p:txBody>
          <a:bodyPr wrap="square" rtlCol="0">
            <a:spAutoFit/>
          </a:bodyPr>
          <a:lstStyle/>
          <a:p>
            <a:r>
              <a:rPr lang="en-US" sz="1000" dirty="0"/>
              <a:t>Pender</a:t>
            </a:r>
          </a:p>
        </p:txBody>
      </p:sp>
      <p:sp>
        <p:nvSpPr>
          <p:cNvPr id="16" name="TextBox 15">
            <a:extLst>
              <a:ext uri="{FF2B5EF4-FFF2-40B4-BE49-F238E27FC236}">
                <a16:creationId xmlns:a16="http://schemas.microsoft.com/office/drawing/2014/main" id="{7219B7A8-33CF-7E45-A3DC-9A187B311EFD}"/>
              </a:ext>
            </a:extLst>
          </p:cNvPr>
          <p:cNvSpPr txBox="1"/>
          <p:nvPr/>
        </p:nvSpPr>
        <p:spPr>
          <a:xfrm>
            <a:off x="8232706" y="2261661"/>
            <a:ext cx="685800" cy="553998"/>
          </a:xfrm>
          <a:prstGeom prst="rect">
            <a:avLst/>
          </a:prstGeom>
          <a:noFill/>
        </p:spPr>
        <p:txBody>
          <a:bodyPr wrap="square" rtlCol="0">
            <a:spAutoFit/>
          </a:bodyPr>
          <a:lstStyle/>
          <a:p>
            <a:pPr algn="ctr"/>
            <a:r>
              <a:rPr lang="en-US" sz="1000" dirty="0"/>
              <a:t>The Outer Banks</a:t>
            </a:r>
          </a:p>
        </p:txBody>
      </p:sp>
      <p:sp>
        <p:nvSpPr>
          <p:cNvPr id="17" name="TextBox 16">
            <a:extLst>
              <a:ext uri="{FF2B5EF4-FFF2-40B4-BE49-F238E27FC236}">
                <a16:creationId xmlns:a16="http://schemas.microsoft.com/office/drawing/2014/main" id="{6B714FF4-0B2B-3640-A326-48C6E4FC0388}"/>
              </a:ext>
            </a:extLst>
          </p:cNvPr>
          <p:cNvSpPr txBox="1"/>
          <p:nvPr/>
        </p:nvSpPr>
        <p:spPr>
          <a:xfrm>
            <a:off x="7708714" y="2559604"/>
            <a:ext cx="685800" cy="246221"/>
          </a:xfrm>
          <a:prstGeom prst="rect">
            <a:avLst/>
          </a:prstGeom>
          <a:noFill/>
        </p:spPr>
        <p:txBody>
          <a:bodyPr wrap="square" rtlCol="0">
            <a:spAutoFit/>
          </a:bodyPr>
          <a:lstStyle/>
          <a:p>
            <a:r>
              <a:rPr lang="en-US" sz="1000" dirty="0"/>
              <a:t>Swain</a:t>
            </a:r>
          </a:p>
        </p:txBody>
      </p:sp>
      <p:sp>
        <p:nvSpPr>
          <p:cNvPr id="19" name="TextBox 18">
            <a:extLst>
              <a:ext uri="{FF2B5EF4-FFF2-40B4-BE49-F238E27FC236}">
                <a16:creationId xmlns:a16="http://schemas.microsoft.com/office/drawing/2014/main" id="{22F59B85-AF3D-F74D-BF75-89E80ABF5902}"/>
              </a:ext>
            </a:extLst>
          </p:cNvPr>
          <p:cNvSpPr txBox="1"/>
          <p:nvPr/>
        </p:nvSpPr>
        <p:spPr>
          <a:xfrm>
            <a:off x="4541710" y="2415549"/>
            <a:ext cx="685800" cy="400110"/>
          </a:xfrm>
          <a:prstGeom prst="rect">
            <a:avLst/>
          </a:prstGeom>
          <a:noFill/>
        </p:spPr>
        <p:txBody>
          <a:bodyPr wrap="square" rtlCol="0">
            <a:spAutoFit/>
          </a:bodyPr>
          <a:lstStyle/>
          <a:p>
            <a:pPr algn="ctr"/>
            <a:r>
              <a:rPr lang="en-US" sz="1000" dirty="0" err="1"/>
              <a:t>Vidant</a:t>
            </a:r>
            <a:r>
              <a:rPr lang="en-US" sz="1000" dirty="0"/>
              <a:t> Chowan</a:t>
            </a:r>
          </a:p>
        </p:txBody>
      </p:sp>
      <p:sp>
        <p:nvSpPr>
          <p:cNvPr id="20" name="TextBox 19">
            <a:extLst>
              <a:ext uri="{FF2B5EF4-FFF2-40B4-BE49-F238E27FC236}">
                <a16:creationId xmlns:a16="http://schemas.microsoft.com/office/drawing/2014/main" id="{AC7F24B2-87CF-2045-81D2-C7B13088414B}"/>
              </a:ext>
            </a:extLst>
          </p:cNvPr>
          <p:cNvSpPr txBox="1"/>
          <p:nvPr/>
        </p:nvSpPr>
        <p:spPr>
          <a:xfrm>
            <a:off x="5673958" y="2415549"/>
            <a:ext cx="905076" cy="400110"/>
          </a:xfrm>
          <a:prstGeom prst="rect">
            <a:avLst/>
          </a:prstGeom>
          <a:noFill/>
        </p:spPr>
        <p:txBody>
          <a:bodyPr wrap="square" rtlCol="0">
            <a:spAutoFit/>
          </a:bodyPr>
          <a:lstStyle/>
          <a:p>
            <a:pPr algn="ctr"/>
            <a:r>
              <a:rPr lang="en-US" sz="1000" dirty="0"/>
              <a:t>FH Montgomery</a:t>
            </a:r>
          </a:p>
        </p:txBody>
      </p:sp>
      <p:pic>
        <p:nvPicPr>
          <p:cNvPr id="24" name="Picture 23">
            <a:extLst>
              <a:ext uri="{FF2B5EF4-FFF2-40B4-BE49-F238E27FC236}">
                <a16:creationId xmlns:a16="http://schemas.microsoft.com/office/drawing/2014/main" id="{CF1053A1-5C0E-CC43-B725-7D1F029B8E37}"/>
              </a:ext>
            </a:extLst>
          </p:cNvPr>
          <p:cNvPicPr>
            <a:picLocks noChangeAspect="1"/>
          </p:cNvPicPr>
          <p:nvPr/>
        </p:nvPicPr>
        <p:blipFill>
          <a:blip r:embed="rId4"/>
          <a:stretch>
            <a:fillRect/>
          </a:stretch>
        </p:blipFill>
        <p:spPr>
          <a:xfrm>
            <a:off x="6579034" y="6225739"/>
            <a:ext cx="2027869" cy="520994"/>
          </a:xfrm>
          <a:prstGeom prst="rect">
            <a:avLst/>
          </a:prstGeom>
        </p:spPr>
      </p:pic>
    </p:spTree>
    <p:extLst>
      <p:ext uri="{BB962C8B-B14F-4D97-AF65-F5344CB8AC3E}">
        <p14:creationId xmlns:p14="http://schemas.microsoft.com/office/powerpoint/2010/main" val="183511732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33400" y="371764"/>
            <a:ext cx="6629400" cy="4572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dirty="0">
                <a:solidFill>
                  <a:sysClr val="windowText" lastClr="000000"/>
                </a:solidFill>
                <a:latin typeface="Avenir Next" panose="020B0503020202020204" pitchFamily="34" charset="0"/>
                <a:ea typeface="Verdana" pitchFamily="34" charset="0"/>
                <a:cs typeface="Verdana" pitchFamily="34" charset="0"/>
              </a:rPr>
              <a:t>Culture:  Change Management</a:t>
            </a:r>
          </a:p>
        </p:txBody>
      </p:sp>
      <p:sp>
        <p:nvSpPr>
          <p:cNvPr id="8" name="Rectangle 2"/>
          <p:cNvSpPr txBox="1">
            <a:spLocks noChangeArrowheads="1"/>
          </p:cNvSpPr>
          <p:nvPr/>
        </p:nvSpPr>
        <p:spPr>
          <a:xfrm>
            <a:off x="304800" y="1143000"/>
            <a:ext cx="83820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175" indent="-3175">
              <a:lnSpc>
                <a:spcPct val="90000"/>
              </a:lnSpc>
              <a:spcBef>
                <a:spcPct val="30000"/>
              </a:spcBef>
              <a:tabLst>
                <a:tab pos="914400" algn="l"/>
              </a:tabLst>
            </a:pPr>
            <a:r>
              <a:rPr lang="en-US" b="1" dirty="0"/>
              <a:t>Hospital employees, executives, medical staff and trustees recognize the importance of culture and learner styles on the organization’s ability to affect change.</a:t>
            </a:r>
          </a:p>
          <a:p>
            <a:pPr marL="225425" indent="-225425">
              <a:lnSpc>
                <a:spcPct val="90000"/>
              </a:lnSpc>
              <a:spcBef>
                <a:spcPct val="30000"/>
              </a:spcBef>
              <a:buFontTx/>
              <a:buChar char="•"/>
              <a:tabLst>
                <a:tab pos="914400" algn="l"/>
              </a:tabLst>
            </a:pPr>
            <a:endParaRPr lang="en-US" sz="1600" dirty="0">
              <a:latin typeface="+mn-lt"/>
            </a:endParaRPr>
          </a:p>
          <a:p>
            <a:pPr marL="576263" lvl="1" indent="-236538">
              <a:lnSpc>
                <a:spcPct val="90000"/>
              </a:lnSpc>
              <a:spcBef>
                <a:spcPct val="30000"/>
              </a:spcBef>
              <a:buFontTx/>
              <a:buChar char="–"/>
              <a:tabLst>
                <a:tab pos="914400" algn="l"/>
              </a:tabLst>
              <a:defRPr/>
            </a:pPr>
            <a:endParaRPr lang="en-US" sz="1600" dirty="0">
              <a:latin typeface="+mn-lt"/>
            </a:endParaRPr>
          </a:p>
        </p:txBody>
      </p:sp>
      <p:sp>
        <p:nvSpPr>
          <p:cNvPr id="31" name="Oval 30"/>
          <p:cNvSpPr/>
          <p:nvPr/>
        </p:nvSpPr>
        <p:spPr>
          <a:xfrm>
            <a:off x="914400" y="2171700"/>
            <a:ext cx="914400" cy="914400"/>
          </a:xfrm>
          <a:prstGeom prst="ellipse">
            <a:avLst/>
          </a:prstGeom>
          <a:solidFill>
            <a:schemeClr val="bg1"/>
          </a:solidFill>
          <a:ln w="25400" cap="flat" cmpd="sng" algn="ctr">
            <a:solidFill>
              <a:srgbClr val="005797"/>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rgbClr val="005797"/>
                </a:solidFill>
              </a:rPr>
              <a:t>A</a:t>
            </a:r>
          </a:p>
        </p:txBody>
      </p:sp>
      <p:sp>
        <p:nvSpPr>
          <p:cNvPr id="36" name="Rectangle 2"/>
          <p:cNvSpPr txBox="1">
            <a:spLocks noChangeArrowheads="1"/>
          </p:cNvSpPr>
          <p:nvPr/>
        </p:nvSpPr>
        <p:spPr>
          <a:xfrm>
            <a:off x="914400" y="3657600"/>
            <a:ext cx="7391400" cy="2590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350" indent="-6350" algn="ctr">
              <a:lnSpc>
                <a:spcPct val="90000"/>
              </a:lnSpc>
              <a:spcBef>
                <a:spcPct val="30000"/>
              </a:spcBef>
              <a:tabLst>
                <a:tab pos="914400" algn="l"/>
              </a:tabLst>
            </a:pPr>
            <a:r>
              <a:rPr lang="en-US" b="1" dirty="0"/>
              <a:t>Future -- Full Transition</a:t>
            </a:r>
            <a:endParaRPr lang="en-US" dirty="0"/>
          </a:p>
          <a:p>
            <a:pPr marL="6350" indent="-6350">
              <a:lnSpc>
                <a:spcPct val="90000"/>
              </a:lnSpc>
              <a:spcBef>
                <a:spcPct val="30000"/>
              </a:spcBef>
              <a:tabLst>
                <a:tab pos="914400" algn="l"/>
              </a:tabLst>
            </a:pPr>
            <a:r>
              <a:rPr lang="en-US" dirty="0"/>
              <a:t>Change is viewed as a natural, positive phenomenon that signals the vitality of the rural health system.  Staff, physicians and Trustees all embrace the opportunity to improve processes and to grow in ways that are respectful, effective, equitable and efficient.  Communication across the system flows seamlessly (vertically and horizontally) based on intentional Organizational Design principles that balance incentives, performance monitoring and decision rights. Growth occurs intentionally with empowered managers who operate as “pitchers” vs. “catchers”.</a:t>
            </a:r>
          </a:p>
          <a:p>
            <a:pPr marL="6350" indent="-6350">
              <a:lnSpc>
                <a:spcPct val="90000"/>
              </a:lnSpc>
              <a:spcBef>
                <a:spcPct val="30000"/>
              </a:spcBef>
              <a:tabLst>
                <a:tab pos="914400" algn="l"/>
              </a:tabLst>
            </a:pPr>
            <a:endParaRPr lang="en-US" dirty="0"/>
          </a:p>
          <a:p>
            <a:pPr marL="6350" indent="-6350">
              <a:lnSpc>
                <a:spcPct val="90000"/>
              </a:lnSpc>
              <a:spcBef>
                <a:spcPct val="30000"/>
              </a:spcBef>
              <a:tabLst>
                <a:tab pos="914400" algn="l"/>
              </a:tabLst>
            </a:pPr>
            <a:endParaRPr lang="en-US" sz="1400" dirty="0"/>
          </a:p>
        </p:txBody>
      </p:sp>
      <p:sp>
        <p:nvSpPr>
          <p:cNvPr id="55" name="Oval 54"/>
          <p:cNvSpPr/>
          <p:nvPr/>
        </p:nvSpPr>
        <p:spPr>
          <a:xfrm>
            <a:off x="2514600" y="21717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1</a:t>
            </a:r>
          </a:p>
        </p:txBody>
      </p:sp>
      <p:sp>
        <p:nvSpPr>
          <p:cNvPr id="56" name="Oval 55"/>
          <p:cNvSpPr/>
          <p:nvPr/>
        </p:nvSpPr>
        <p:spPr>
          <a:xfrm>
            <a:off x="4191000" y="21717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2</a:t>
            </a:r>
          </a:p>
        </p:txBody>
      </p:sp>
      <p:sp>
        <p:nvSpPr>
          <p:cNvPr id="57" name="Oval 56"/>
          <p:cNvSpPr/>
          <p:nvPr/>
        </p:nvSpPr>
        <p:spPr>
          <a:xfrm>
            <a:off x="5791200" y="21717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3</a:t>
            </a:r>
          </a:p>
        </p:txBody>
      </p:sp>
      <p:sp>
        <p:nvSpPr>
          <p:cNvPr id="58" name="Oval 57"/>
          <p:cNvSpPr/>
          <p:nvPr/>
        </p:nvSpPr>
        <p:spPr>
          <a:xfrm>
            <a:off x="7391400" y="2171700"/>
            <a:ext cx="914400" cy="914400"/>
          </a:xfrm>
          <a:prstGeom prst="ellipse">
            <a:avLst/>
          </a:prstGeom>
          <a:solidFill>
            <a:schemeClr val="bg1"/>
          </a:solidFill>
          <a:ln w="25400" cap="flat" cmpd="sng" algn="ctr">
            <a:solidFill>
              <a:srgbClr val="DE602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rgbClr val="DE6021"/>
                </a:solidFill>
              </a:rPr>
              <a:t>B</a:t>
            </a:r>
          </a:p>
        </p:txBody>
      </p:sp>
      <p:cxnSp>
        <p:nvCxnSpPr>
          <p:cNvPr id="17" name="Elbow Connector 16"/>
          <p:cNvCxnSpPr/>
          <p:nvPr/>
        </p:nvCxnSpPr>
        <p:spPr>
          <a:xfrm rot="5400000">
            <a:off x="5943600" y="1752600"/>
            <a:ext cx="571500" cy="3238500"/>
          </a:xfrm>
          <a:prstGeom prst="bentConnector3">
            <a:avLst>
              <a:gd name="adj1" fmla="val 50000"/>
            </a:avLst>
          </a:prstGeom>
          <a:solidFill>
            <a:schemeClr val="bg1"/>
          </a:solidFill>
          <a:ln w="25400" cap="flat" cmpd="sng" algn="ctr">
            <a:solidFill>
              <a:srgbClr val="DE6021"/>
            </a:solidFill>
            <a:prstDash val="solid"/>
            <a:round/>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122417333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xmlns:mv="urn:schemas-microsoft-com:mac:vml">
      <p:transition spd="med"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33400" y="371764"/>
            <a:ext cx="6629400" cy="4572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dirty="0">
                <a:solidFill>
                  <a:sysClr val="windowText" lastClr="000000"/>
                </a:solidFill>
                <a:latin typeface="Avenir Next" panose="020B0503020202020204" pitchFamily="34" charset="0"/>
                <a:ea typeface="Verdana" pitchFamily="34" charset="0"/>
                <a:cs typeface="Verdana" pitchFamily="34" charset="0"/>
              </a:rPr>
              <a:t>Transition Framework</a:t>
            </a:r>
          </a:p>
        </p:txBody>
      </p:sp>
      <p:grpSp>
        <p:nvGrpSpPr>
          <p:cNvPr id="2" name="Group 1"/>
          <p:cNvGrpSpPr>
            <a:grpSpLocks noChangeAspect="1"/>
          </p:cNvGrpSpPr>
          <p:nvPr/>
        </p:nvGrpSpPr>
        <p:grpSpPr>
          <a:xfrm>
            <a:off x="648742" y="1102977"/>
            <a:ext cx="8190458" cy="5602623"/>
            <a:chOff x="648742" y="1102977"/>
            <a:chExt cx="8190458" cy="5602623"/>
          </a:xfrm>
        </p:grpSpPr>
        <p:sp>
          <p:nvSpPr>
            <p:cNvPr id="11" name="Right Arrow 10"/>
            <p:cNvSpPr/>
            <p:nvPr/>
          </p:nvSpPr>
          <p:spPr>
            <a:xfrm>
              <a:off x="3391942" y="5945357"/>
              <a:ext cx="1183183" cy="748080"/>
            </a:xfrm>
            <a:prstGeom prst="rightArrow">
              <a:avLst>
                <a:gd name="adj1" fmla="val 73496"/>
                <a:gd name="adj2" fmla="val 41704"/>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prstClr val="white"/>
                </a:solidFill>
              </a:endParaRPr>
            </a:p>
          </p:txBody>
        </p:sp>
        <p:sp>
          <p:nvSpPr>
            <p:cNvPr id="12" name="Right Arrow 11"/>
            <p:cNvSpPr/>
            <p:nvPr/>
          </p:nvSpPr>
          <p:spPr>
            <a:xfrm>
              <a:off x="3441340" y="5245637"/>
              <a:ext cx="2474446" cy="762000"/>
            </a:xfrm>
            <a:prstGeom prst="rightArrow">
              <a:avLst>
                <a:gd name="adj1" fmla="val 73496"/>
                <a:gd name="adj2" fmla="val 41704"/>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prstClr val="white"/>
                </a:solidFill>
              </a:endParaRPr>
            </a:p>
          </p:txBody>
        </p:sp>
        <p:sp>
          <p:nvSpPr>
            <p:cNvPr id="14" name="Right Arrow 13"/>
            <p:cNvSpPr/>
            <p:nvPr/>
          </p:nvSpPr>
          <p:spPr>
            <a:xfrm>
              <a:off x="3459096" y="4567829"/>
              <a:ext cx="3828290" cy="754008"/>
            </a:xfrm>
            <a:prstGeom prst="rightArrow">
              <a:avLst>
                <a:gd name="adj1" fmla="val 73496"/>
                <a:gd name="adj2" fmla="val 41704"/>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prstClr val="white"/>
                </a:solidFill>
              </a:endParaRPr>
            </a:p>
          </p:txBody>
        </p:sp>
        <p:sp>
          <p:nvSpPr>
            <p:cNvPr id="16" name="Right Arrow 15"/>
            <p:cNvSpPr/>
            <p:nvPr/>
          </p:nvSpPr>
          <p:spPr>
            <a:xfrm>
              <a:off x="3391942" y="1449557"/>
              <a:ext cx="1183183" cy="748080"/>
            </a:xfrm>
            <a:prstGeom prst="rightArrow">
              <a:avLst>
                <a:gd name="adj1" fmla="val 73496"/>
                <a:gd name="adj2" fmla="val 41704"/>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prstClr val="white"/>
                </a:solidFill>
              </a:endParaRPr>
            </a:p>
          </p:txBody>
        </p:sp>
        <p:sp>
          <p:nvSpPr>
            <p:cNvPr id="18" name="Right Arrow 17"/>
            <p:cNvSpPr/>
            <p:nvPr/>
          </p:nvSpPr>
          <p:spPr>
            <a:xfrm>
              <a:off x="3441341" y="2121438"/>
              <a:ext cx="2474445" cy="762000"/>
            </a:xfrm>
            <a:prstGeom prst="rightArrow">
              <a:avLst>
                <a:gd name="adj1" fmla="val 73496"/>
                <a:gd name="adj2" fmla="val 41704"/>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prstClr val="white"/>
                </a:solidFill>
              </a:endParaRPr>
            </a:p>
          </p:txBody>
        </p:sp>
        <p:sp>
          <p:nvSpPr>
            <p:cNvPr id="19" name="Right Arrow 18"/>
            <p:cNvSpPr/>
            <p:nvPr/>
          </p:nvSpPr>
          <p:spPr>
            <a:xfrm>
              <a:off x="3459095" y="2807237"/>
              <a:ext cx="3828291" cy="754008"/>
            </a:xfrm>
            <a:prstGeom prst="rightArrow">
              <a:avLst>
                <a:gd name="adj1" fmla="val 73496"/>
                <a:gd name="adj2" fmla="val 41704"/>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prstClr val="white"/>
                </a:solidFill>
              </a:endParaRPr>
            </a:p>
          </p:txBody>
        </p:sp>
        <p:sp>
          <p:nvSpPr>
            <p:cNvPr id="20" name="Oval 19"/>
            <p:cNvSpPr/>
            <p:nvPr/>
          </p:nvSpPr>
          <p:spPr>
            <a:xfrm>
              <a:off x="3462192" y="1543969"/>
              <a:ext cx="1033272" cy="550649"/>
            </a:xfrm>
            <a:prstGeom prst="ellipse">
              <a:avLst/>
            </a:prstGeom>
            <a:solidFill>
              <a:srgbClr val="FF6600"/>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lstStyle/>
            <a:p>
              <a:pPr algn="ctr"/>
              <a:r>
                <a:rPr lang="en-US" sz="1100" b="1" i="1" dirty="0">
                  <a:solidFill>
                    <a:schemeClr val="bg1"/>
                  </a:solidFill>
                </a:rPr>
                <a:t>Implement</a:t>
              </a:r>
              <a:endParaRPr lang="en-US" sz="600" b="1" i="1" dirty="0">
                <a:solidFill>
                  <a:schemeClr val="bg1"/>
                </a:solidFill>
              </a:endParaRPr>
            </a:p>
          </p:txBody>
        </p:sp>
        <p:sp>
          <p:nvSpPr>
            <p:cNvPr id="21" name="Oval 20"/>
            <p:cNvSpPr/>
            <p:nvPr/>
          </p:nvSpPr>
          <p:spPr>
            <a:xfrm>
              <a:off x="4797072" y="2229769"/>
              <a:ext cx="1033272" cy="550649"/>
            </a:xfrm>
            <a:prstGeom prst="ellipse">
              <a:avLst/>
            </a:prstGeom>
            <a:solidFill>
              <a:srgbClr val="FF6600"/>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lstStyle/>
            <a:p>
              <a:pPr algn="ctr"/>
              <a:r>
                <a:rPr lang="en-US" sz="1100" b="1" i="1" dirty="0">
                  <a:solidFill>
                    <a:schemeClr val="bg1"/>
                  </a:solidFill>
                </a:rPr>
                <a:t>Implement</a:t>
              </a:r>
            </a:p>
          </p:txBody>
        </p:sp>
        <p:sp>
          <p:nvSpPr>
            <p:cNvPr id="22" name="Rectangle 21"/>
            <p:cNvSpPr/>
            <p:nvPr/>
          </p:nvSpPr>
          <p:spPr>
            <a:xfrm>
              <a:off x="3391945" y="1435637"/>
              <a:ext cx="1183181" cy="5269963"/>
            </a:xfrm>
            <a:prstGeom prst="rect">
              <a:avLst/>
            </a:prstGeom>
            <a:noFill/>
            <a:ln w="952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648742" y="2238357"/>
              <a:ext cx="1427432" cy="461665"/>
            </a:xfrm>
            <a:prstGeom prst="rect">
              <a:avLst/>
            </a:prstGeom>
            <a:noFill/>
          </p:spPr>
          <p:txBody>
            <a:bodyPr wrap="square" rtlCol="0">
              <a:spAutoFit/>
            </a:bodyPr>
            <a:lstStyle/>
            <a:p>
              <a:pPr algn="ctr"/>
              <a:r>
                <a:rPr lang="en-US" sz="1200" b="1" dirty="0">
                  <a:solidFill>
                    <a:srgbClr val="FF6600"/>
                  </a:solidFill>
                </a:rPr>
                <a:t>DELIVERY SYSTEM TRANSFORMATION</a:t>
              </a:r>
            </a:p>
          </p:txBody>
        </p:sp>
        <p:sp>
          <p:nvSpPr>
            <p:cNvPr id="24" name="TextBox 23"/>
            <p:cNvSpPr txBox="1"/>
            <p:nvPr/>
          </p:nvSpPr>
          <p:spPr>
            <a:xfrm>
              <a:off x="2096543" y="1600328"/>
              <a:ext cx="1177149" cy="430887"/>
            </a:xfrm>
            <a:prstGeom prst="rect">
              <a:avLst/>
            </a:prstGeom>
            <a:noFill/>
          </p:spPr>
          <p:txBody>
            <a:bodyPr wrap="square" rtlCol="0">
              <a:spAutoFit/>
            </a:bodyPr>
            <a:lstStyle/>
            <a:p>
              <a:r>
                <a:rPr lang="en-US" sz="1100" b="1" dirty="0">
                  <a:solidFill>
                    <a:srgbClr val="FF6600"/>
                  </a:solidFill>
                </a:rPr>
                <a:t>Improve quality and efficiency</a:t>
              </a:r>
            </a:p>
          </p:txBody>
        </p:sp>
        <p:sp>
          <p:nvSpPr>
            <p:cNvPr id="25" name="TextBox 24"/>
            <p:cNvSpPr txBox="1"/>
            <p:nvPr/>
          </p:nvSpPr>
          <p:spPr>
            <a:xfrm>
              <a:off x="2096543" y="2295006"/>
              <a:ext cx="1177149" cy="430887"/>
            </a:xfrm>
            <a:prstGeom prst="rect">
              <a:avLst/>
            </a:prstGeom>
            <a:noFill/>
          </p:spPr>
          <p:txBody>
            <a:bodyPr wrap="square" rtlCol="0">
              <a:spAutoFit/>
            </a:bodyPr>
            <a:lstStyle/>
            <a:p>
              <a:r>
                <a:rPr lang="en-US" sz="1100" b="1" dirty="0">
                  <a:solidFill>
                    <a:srgbClr val="FF6600"/>
                  </a:solidFill>
                </a:rPr>
                <a:t>Align primary care providers</a:t>
              </a:r>
            </a:p>
          </p:txBody>
        </p:sp>
        <p:sp>
          <p:nvSpPr>
            <p:cNvPr id="26" name="TextBox 25"/>
            <p:cNvSpPr txBox="1"/>
            <p:nvPr/>
          </p:nvSpPr>
          <p:spPr>
            <a:xfrm>
              <a:off x="2105421" y="2963049"/>
              <a:ext cx="1177149" cy="430887"/>
            </a:xfrm>
            <a:prstGeom prst="rect">
              <a:avLst/>
            </a:prstGeom>
            <a:noFill/>
            <a:ln>
              <a:noFill/>
            </a:ln>
          </p:spPr>
          <p:txBody>
            <a:bodyPr wrap="square" rtlCol="0">
              <a:spAutoFit/>
            </a:bodyPr>
            <a:lstStyle/>
            <a:p>
              <a:r>
                <a:rPr lang="en-US" sz="1100" b="1" dirty="0">
                  <a:solidFill>
                    <a:srgbClr val="FF6600"/>
                  </a:solidFill>
                </a:rPr>
                <a:t>Rationalize service network</a:t>
              </a:r>
            </a:p>
          </p:txBody>
        </p:sp>
        <p:sp>
          <p:nvSpPr>
            <p:cNvPr id="27" name="TextBox 26"/>
            <p:cNvSpPr txBox="1"/>
            <p:nvPr/>
          </p:nvSpPr>
          <p:spPr>
            <a:xfrm>
              <a:off x="2096542" y="5392571"/>
              <a:ext cx="1177149" cy="430887"/>
            </a:xfrm>
            <a:prstGeom prst="rect">
              <a:avLst/>
            </a:prstGeom>
            <a:noFill/>
          </p:spPr>
          <p:txBody>
            <a:bodyPr wrap="square" rtlCol="0">
              <a:spAutoFit/>
            </a:bodyPr>
            <a:lstStyle/>
            <a:p>
              <a:r>
                <a:rPr lang="en-US" sz="1100" b="1" dirty="0">
                  <a:solidFill>
                    <a:srgbClr val="005B99"/>
                  </a:solidFill>
                </a:rPr>
                <a:t>Shared saving payments</a:t>
              </a:r>
            </a:p>
          </p:txBody>
        </p:sp>
        <p:sp>
          <p:nvSpPr>
            <p:cNvPr id="28" name="TextBox 27"/>
            <p:cNvSpPr txBox="1"/>
            <p:nvPr/>
          </p:nvSpPr>
          <p:spPr>
            <a:xfrm>
              <a:off x="2096543" y="6008227"/>
              <a:ext cx="1177149" cy="600164"/>
            </a:xfrm>
            <a:prstGeom prst="rect">
              <a:avLst/>
            </a:prstGeom>
            <a:noFill/>
          </p:spPr>
          <p:txBody>
            <a:bodyPr wrap="square" rtlCol="0">
              <a:spAutoFit/>
            </a:bodyPr>
            <a:lstStyle/>
            <a:p>
              <a:r>
                <a:rPr lang="en-US" sz="1100" b="1" dirty="0">
                  <a:solidFill>
                    <a:srgbClr val="005B99"/>
                  </a:solidFill>
                </a:rPr>
                <a:t>ESHP &amp; FFS payment with incentives</a:t>
              </a:r>
            </a:p>
          </p:txBody>
        </p:sp>
        <p:sp>
          <p:nvSpPr>
            <p:cNvPr id="29" name="TextBox 28"/>
            <p:cNvSpPr txBox="1"/>
            <p:nvPr/>
          </p:nvSpPr>
          <p:spPr>
            <a:xfrm>
              <a:off x="2096543" y="4751161"/>
              <a:ext cx="1177149" cy="430887"/>
            </a:xfrm>
            <a:prstGeom prst="rect">
              <a:avLst/>
            </a:prstGeom>
            <a:noFill/>
          </p:spPr>
          <p:txBody>
            <a:bodyPr wrap="square" rtlCol="0">
              <a:spAutoFit/>
            </a:bodyPr>
            <a:lstStyle/>
            <a:p>
              <a:r>
                <a:rPr lang="en-US" sz="1100" b="1" dirty="0">
                  <a:solidFill>
                    <a:srgbClr val="005B99"/>
                  </a:solidFill>
                </a:rPr>
                <a:t>Full-risk payment</a:t>
              </a:r>
            </a:p>
          </p:txBody>
        </p:sp>
        <p:sp>
          <p:nvSpPr>
            <p:cNvPr id="30" name="TextBox 29"/>
            <p:cNvSpPr txBox="1"/>
            <p:nvPr/>
          </p:nvSpPr>
          <p:spPr>
            <a:xfrm>
              <a:off x="648742" y="5362557"/>
              <a:ext cx="1427432" cy="461665"/>
            </a:xfrm>
            <a:prstGeom prst="rect">
              <a:avLst/>
            </a:prstGeom>
            <a:noFill/>
          </p:spPr>
          <p:txBody>
            <a:bodyPr wrap="square" rtlCol="0">
              <a:spAutoFit/>
            </a:bodyPr>
            <a:lstStyle>
              <a:defPPr>
                <a:defRPr lang="en-US"/>
              </a:defPPr>
              <a:lvl1pPr algn="ctr">
                <a:defRPr sz="1200">
                  <a:solidFill>
                    <a:srgbClr val="C00000"/>
                  </a:solidFill>
                </a:defRPr>
              </a:lvl1pPr>
            </a:lstStyle>
            <a:p>
              <a:r>
                <a:rPr lang="en-US" b="1" dirty="0">
                  <a:solidFill>
                    <a:srgbClr val="005B99"/>
                  </a:solidFill>
                </a:rPr>
                <a:t>PAYMENT SYSTEM TRANSFORMATION</a:t>
              </a:r>
            </a:p>
          </p:txBody>
        </p:sp>
        <p:sp>
          <p:nvSpPr>
            <p:cNvPr id="31" name="Rectangle 30"/>
            <p:cNvSpPr/>
            <p:nvPr/>
          </p:nvSpPr>
          <p:spPr>
            <a:xfrm>
              <a:off x="4732605" y="1435637"/>
              <a:ext cx="1183181" cy="5269963"/>
            </a:xfrm>
            <a:prstGeom prst="rect">
              <a:avLst/>
            </a:prstGeom>
            <a:noFill/>
            <a:ln w="952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6104205" y="1435637"/>
              <a:ext cx="1183181" cy="5269963"/>
            </a:xfrm>
            <a:prstGeom prst="rect">
              <a:avLst/>
            </a:prstGeom>
            <a:noFill/>
            <a:ln w="952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6168672" y="2915570"/>
              <a:ext cx="1033272" cy="550648"/>
            </a:xfrm>
            <a:prstGeom prst="ellipse">
              <a:avLst/>
            </a:prstGeom>
            <a:solidFill>
              <a:srgbClr val="FF6600"/>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lstStyle/>
            <a:p>
              <a:pPr algn="ctr"/>
              <a:r>
                <a:rPr lang="en-US" sz="1100" b="1" i="1" dirty="0">
                  <a:solidFill>
                    <a:schemeClr val="bg1"/>
                  </a:solidFill>
                </a:rPr>
                <a:t>Implement</a:t>
              </a:r>
            </a:p>
          </p:txBody>
        </p:sp>
        <p:sp>
          <p:nvSpPr>
            <p:cNvPr id="34" name="Oval 33"/>
            <p:cNvSpPr/>
            <p:nvPr/>
          </p:nvSpPr>
          <p:spPr>
            <a:xfrm>
              <a:off x="6168672" y="4668170"/>
              <a:ext cx="1033272" cy="550648"/>
            </a:xfrm>
            <a:prstGeom prst="ellipse">
              <a:avLst/>
            </a:prstGeom>
            <a:solidFill>
              <a:srgbClr val="005B99"/>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lstStyle/>
            <a:p>
              <a:pPr algn="ctr"/>
              <a:r>
                <a:rPr lang="en-US" sz="1100" b="1" i="1" dirty="0">
                  <a:solidFill>
                    <a:schemeClr val="bg1"/>
                  </a:solidFill>
                </a:rPr>
                <a:t>Implement</a:t>
              </a:r>
            </a:p>
          </p:txBody>
        </p:sp>
        <p:sp>
          <p:nvSpPr>
            <p:cNvPr id="35" name="Oval 34"/>
            <p:cNvSpPr/>
            <p:nvPr/>
          </p:nvSpPr>
          <p:spPr>
            <a:xfrm>
              <a:off x="4794674" y="5356625"/>
              <a:ext cx="1033272" cy="550649"/>
            </a:xfrm>
            <a:prstGeom prst="ellipse">
              <a:avLst/>
            </a:prstGeom>
            <a:solidFill>
              <a:srgbClr val="005B99"/>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lstStyle/>
            <a:p>
              <a:pPr algn="ctr"/>
              <a:r>
                <a:rPr lang="en-US" sz="1100" b="1" i="1" dirty="0">
                  <a:solidFill>
                    <a:schemeClr val="bg1"/>
                  </a:solidFill>
                </a:rPr>
                <a:t>Implement</a:t>
              </a:r>
            </a:p>
          </p:txBody>
        </p:sp>
        <p:sp>
          <p:nvSpPr>
            <p:cNvPr id="36" name="Oval 35"/>
            <p:cNvSpPr/>
            <p:nvPr/>
          </p:nvSpPr>
          <p:spPr>
            <a:xfrm>
              <a:off x="3470542" y="6039769"/>
              <a:ext cx="1033272" cy="550649"/>
            </a:xfrm>
            <a:prstGeom prst="ellipse">
              <a:avLst/>
            </a:prstGeom>
            <a:solidFill>
              <a:srgbClr val="005B99"/>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lstStyle/>
            <a:p>
              <a:pPr algn="ctr"/>
              <a:r>
                <a:rPr lang="en-US" sz="1100" b="1" i="1" dirty="0">
                  <a:solidFill>
                    <a:schemeClr val="bg1"/>
                  </a:solidFill>
                </a:rPr>
                <a:t>Implement</a:t>
              </a:r>
            </a:p>
          </p:txBody>
        </p:sp>
        <p:cxnSp>
          <p:nvCxnSpPr>
            <p:cNvPr id="37" name="Straight Connector 36"/>
            <p:cNvCxnSpPr/>
            <p:nvPr/>
          </p:nvCxnSpPr>
          <p:spPr>
            <a:xfrm>
              <a:off x="4254875" y="1975931"/>
              <a:ext cx="717089" cy="333864"/>
            </a:xfrm>
            <a:prstGeom prst="line">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657764" y="2624120"/>
              <a:ext cx="785812" cy="338137"/>
            </a:xfrm>
            <a:prstGeom prst="line">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4122661" y="5826633"/>
              <a:ext cx="823332" cy="41015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0" name="Pentagon 39"/>
            <p:cNvSpPr/>
            <p:nvPr/>
          </p:nvSpPr>
          <p:spPr>
            <a:xfrm>
              <a:off x="2723873" y="3533757"/>
              <a:ext cx="4834128" cy="990600"/>
            </a:xfrm>
            <a:prstGeom prst="homePlat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Arrow Connector 40"/>
            <p:cNvCxnSpPr/>
            <p:nvPr/>
          </p:nvCxnSpPr>
          <p:spPr>
            <a:xfrm flipV="1">
              <a:off x="5586326" y="5153007"/>
              <a:ext cx="795338" cy="381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391942" y="3060089"/>
              <a:ext cx="1183183" cy="261610"/>
            </a:xfrm>
            <a:prstGeom prst="rect">
              <a:avLst/>
            </a:prstGeom>
          </p:spPr>
          <p:txBody>
            <a:bodyPr wrap="square">
              <a:spAutoFit/>
            </a:bodyPr>
            <a:lstStyle/>
            <a:p>
              <a:pPr algn="ctr"/>
              <a:r>
                <a:rPr lang="en-US" sz="1100" b="1" dirty="0">
                  <a:solidFill>
                    <a:srgbClr val="FF6600"/>
                  </a:solidFill>
                </a:rPr>
                <a:t>Strategize</a:t>
              </a:r>
            </a:p>
          </p:txBody>
        </p:sp>
        <p:sp>
          <p:nvSpPr>
            <p:cNvPr id="43" name="Rectangle 42"/>
            <p:cNvSpPr/>
            <p:nvPr/>
          </p:nvSpPr>
          <p:spPr>
            <a:xfrm>
              <a:off x="4732605" y="3067969"/>
              <a:ext cx="1183181" cy="261610"/>
            </a:xfrm>
            <a:prstGeom prst="rect">
              <a:avLst/>
            </a:prstGeom>
          </p:spPr>
          <p:txBody>
            <a:bodyPr wrap="square">
              <a:spAutoFit/>
            </a:bodyPr>
            <a:lstStyle/>
            <a:p>
              <a:pPr algn="ctr"/>
              <a:r>
                <a:rPr lang="en-US" sz="1100" b="1" i="1" dirty="0">
                  <a:solidFill>
                    <a:srgbClr val="FF6600"/>
                  </a:solidFill>
                </a:rPr>
                <a:t>Plan</a:t>
              </a:r>
            </a:p>
          </p:txBody>
        </p:sp>
        <p:sp>
          <p:nvSpPr>
            <p:cNvPr id="44" name="Rectangle 43"/>
            <p:cNvSpPr/>
            <p:nvPr/>
          </p:nvSpPr>
          <p:spPr>
            <a:xfrm>
              <a:off x="3395587" y="2371633"/>
              <a:ext cx="1183181" cy="261610"/>
            </a:xfrm>
            <a:prstGeom prst="rect">
              <a:avLst/>
            </a:prstGeom>
          </p:spPr>
          <p:txBody>
            <a:bodyPr wrap="square">
              <a:spAutoFit/>
            </a:bodyPr>
            <a:lstStyle/>
            <a:p>
              <a:pPr algn="ctr"/>
              <a:r>
                <a:rPr lang="en-US" sz="1100" b="1" i="1" dirty="0">
                  <a:solidFill>
                    <a:srgbClr val="FF6600"/>
                  </a:solidFill>
                </a:rPr>
                <a:t>Plan</a:t>
              </a:r>
            </a:p>
          </p:txBody>
        </p:sp>
        <p:sp>
          <p:nvSpPr>
            <p:cNvPr id="45" name="Rectangle 44"/>
            <p:cNvSpPr/>
            <p:nvPr/>
          </p:nvSpPr>
          <p:spPr>
            <a:xfrm>
              <a:off x="3413663" y="4820569"/>
              <a:ext cx="1183183" cy="261610"/>
            </a:xfrm>
            <a:prstGeom prst="rect">
              <a:avLst/>
            </a:prstGeom>
          </p:spPr>
          <p:txBody>
            <a:bodyPr wrap="square">
              <a:spAutoFit/>
            </a:bodyPr>
            <a:lstStyle/>
            <a:p>
              <a:pPr algn="ctr"/>
              <a:r>
                <a:rPr lang="en-US" sz="1100" b="1" dirty="0">
                  <a:solidFill>
                    <a:srgbClr val="005B99"/>
                  </a:solidFill>
                </a:rPr>
                <a:t>Strategize</a:t>
              </a:r>
            </a:p>
          </p:txBody>
        </p:sp>
        <p:sp>
          <p:nvSpPr>
            <p:cNvPr id="46" name="Rectangle 45"/>
            <p:cNvSpPr/>
            <p:nvPr/>
          </p:nvSpPr>
          <p:spPr>
            <a:xfrm>
              <a:off x="4754326" y="4814028"/>
              <a:ext cx="1183181" cy="261610"/>
            </a:xfrm>
            <a:prstGeom prst="rect">
              <a:avLst/>
            </a:prstGeom>
          </p:spPr>
          <p:txBody>
            <a:bodyPr wrap="square">
              <a:spAutoFit/>
            </a:bodyPr>
            <a:lstStyle/>
            <a:p>
              <a:pPr algn="ctr"/>
              <a:r>
                <a:rPr lang="en-US" sz="1100" b="1" i="1" dirty="0">
                  <a:solidFill>
                    <a:srgbClr val="005B99"/>
                  </a:solidFill>
                </a:rPr>
                <a:t>Plan</a:t>
              </a:r>
            </a:p>
          </p:txBody>
        </p:sp>
        <p:sp>
          <p:nvSpPr>
            <p:cNvPr id="47" name="Rectangle 46"/>
            <p:cNvSpPr/>
            <p:nvPr/>
          </p:nvSpPr>
          <p:spPr>
            <a:xfrm>
              <a:off x="3391945" y="5501144"/>
              <a:ext cx="1183181" cy="261610"/>
            </a:xfrm>
            <a:prstGeom prst="rect">
              <a:avLst/>
            </a:prstGeom>
          </p:spPr>
          <p:txBody>
            <a:bodyPr wrap="square">
              <a:spAutoFit/>
            </a:bodyPr>
            <a:lstStyle/>
            <a:p>
              <a:pPr algn="ctr"/>
              <a:r>
                <a:rPr lang="en-US" sz="1100" b="1" i="1" dirty="0">
                  <a:solidFill>
                    <a:srgbClr val="005B99"/>
                  </a:solidFill>
                </a:rPr>
                <a:t>Plan</a:t>
              </a:r>
            </a:p>
          </p:txBody>
        </p:sp>
        <p:cxnSp>
          <p:nvCxnSpPr>
            <p:cNvPr id="48" name="Straight Connector 47"/>
            <p:cNvCxnSpPr/>
            <p:nvPr/>
          </p:nvCxnSpPr>
          <p:spPr>
            <a:xfrm>
              <a:off x="2076174" y="1476357"/>
              <a:ext cx="0" cy="1922249"/>
            </a:xfrm>
            <a:prstGeom prst="line">
              <a:avLst/>
            </a:prstGeom>
            <a:ln w="762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076174" y="4600557"/>
              <a:ext cx="0" cy="1922249"/>
            </a:xfrm>
            <a:prstGeom prst="line">
              <a:avLst/>
            </a:prstGeom>
            <a:ln w="76200">
              <a:solidFill>
                <a:srgbClr val="005B99"/>
              </a:solidFill>
            </a:ln>
          </p:spPr>
          <p:style>
            <a:lnRef idx="1">
              <a:schemeClr val="accent1"/>
            </a:lnRef>
            <a:fillRef idx="0">
              <a:schemeClr val="accent1"/>
            </a:fillRef>
            <a:effectRef idx="0">
              <a:schemeClr val="accent1"/>
            </a:effectRef>
            <a:fontRef idx="minor">
              <a:schemeClr val="tx1"/>
            </a:fontRef>
          </p:style>
        </p:cxnSp>
        <p:sp>
          <p:nvSpPr>
            <p:cNvPr id="50" name="Pentagon 49"/>
            <p:cNvSpPr/>
            <p:nvPr/>
          </p:nvSpPr>
          <p:spPr>
            <a:xfrm>
              <a:off x="3391942" y="3601369"/>
              <a:ext cx="1371602" cy="937974"/>
            </a:xfrm>
            <a:prstGeom prst="homePlat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Chevron 50"/>
            <p:cNvSpPr/>
            <p:nvPr/>
          </p:nvSpPr>
          <p:spPr>
            <a:xfrm>
              <a:off x="4382544" y="3601369"/>
              <a:ext cx="1762428" cy="937974"/>
            </a:xfrm>
            <a:prstGeom prst="chevron">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Rectangle 51"/>
            <p:cNvSpPr/>
            <p:nvPr/>
          </p:nvSpPr>
          <p:spPr>
            <a:xfrm>
              <a:off x="3391944" y="3650185"/>
              <a:ext cx="1183181" cy="861774"/>
            </a:xfrm>
            <a:prstGeom prst="rect">
              <a:avLst/>
            </a:prstGeom>
          </p:spPr>
          <p:txBody>
            <a:bodyPr wrap="square">
              <a:spAutoFit/>
            </a:bodyPr>
            <a:lstStyle/>
            <a:p>
              <a:pPr marL="117475" indent="-117475">
                <a:buFont typeface="Wingdings" panose="05000000000000000000" pitchFamily="2" charset="2"/>
                <a:buChar char="§"/>
              </a:pPr>
              <a:r>
                <a:rPr lang="en-US" sz="1000" b="1" dirty="0"/>
                <a:t>Data analytics</a:t>
              </a:r>
            </a:p>
            <a:p>
              <a:pPr marL="117475" indent="-117475">
                <a:buFont typeface="Wingdings" panose="05000000000000000000" pitchFamily="2" charset="2"/>
                <a:buChar char="§"/>
              </a:pPr>
              <a:r>
                <a:rPr lang="en-US" sz="1000" b="1" dirty="0"/>
                <a:t>Care management</a:t>
              </a:r>
            </a:p>
            <a:p>
              <a:pPr marL="117475" indent="-117475">
                <a:buFont typeface="Wingdings" panose="05000000000000000000" pitchFamily="2" charset="2"/>
                <a:buChar char="§"/>
              </a:pPr>
              <a:r>
                <a:rPr lang="en-US" sz="1000" b="1" dirty="0"/>
                <a:t>Evidence-based protocols</a:t>
              </a:r>
            </a:p>
          </p:txBody>
        </p:sp>
        <p:sp>
          <p:nvSpPr>
            <p:cNvPr id="53" name="Rectangle 52"/>
            <p:cNvSpPr/>
            <p:nvPr/>
          </p:nvSpPr>
          <p:spPr>
            <a:xfrm>
              <a:off x="4746530" y="3653995"/>
              <a:ext cx="1169256" cy="861774"/>
            </a:xfrm>
            <a:prstGeom prst="rect">
              <a:avLst/>
            </a:prstGeom>
          </p:spPr>
          <p:txBody>
            <a:bodyPr wrap="square">
              <a:spAutoFit/>
            </a:bodyPr>
            <a:lstStyle/>
            <a:p>
              <a:pPr marL="117475" indent="-117475">
                <a:buFont typeface="Wingdings" panose="05000000000000000000" pitchFamily="2" charset="2"/>
                <a:buChar char="§"/>
              </a:pPr>
              <a:r>
                <a:rPr lang="en-US" sz="1000" b="1" dirty="0"/>
                <a:t>Payer and network contracting</a:t>
              </a:r>
            </a:p>
            <a:p>
              <a:pPr marL="117475" indent="-117475">
                <a:buFont typeface="Wingdings" panose="05000000000000000000" pitchFamily="2" charset="2"/>
                <a:buChar char="§"/>
              </a:pPr>
              <a:r>
                <a:rPr lang="en-US" sz="1000" b="1" dirty="0"/>
                <a:t>Value attribution</a:t>
              </a:r>
            </a:p>
          </p:txBody>
        </p:sp>
        <p:sp>
          <p:nvSpPr>
            <p:cNvPr id="54" name="Chevron 53"/>
            <p:cNvSpPr/>
            <p:nvPr/>
          </p:nvSpPr>
          <p:spPr>
            <a:xfrm>
              <a:off x="5754144" y="3601369"/>
              <a:ext cx="1828800" cy="937974"/>
            </a:xfrm>
            <a:prstGeom prst="chevron">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5" name="Rectangle 54"/>
            <p:cNvSpPr/>
            <p:nvPr/>
          </p:nvSpPr>
          <p:spPr>
            <a:xfrm>
              <a:off x="6185088" y="3653995"/>
              <a:ext cx="1102298" cy="861774"/>
            </a:xfrm>
            <a:prstGeom prst="rect">
              <a:avLst/>
            </a:prstGeom>
          </p:spPr>
          <p:txBody>
            <a:bodyPr wrap="square">
              <a:spAutoFit/>
            </a:bodyPr>
            <a:lstStyle/>
            <a:p>
              <a:pPr marL="117475" indent="-117475">
                <a:buFont typeface="Wingdings" panose="05000000000000000000" pitchFamily="2" charset="2"/>
                <a:buChar char="§"/>
              </a:pPr>
              <a:r>
                <a:rPr lang="en-US" sz="1000" b="1" dirty="0"/>
                <a:t>Plan design</a:t>
              </a:r>
            </a:p>
            <a:p>
              <a:pPr marL="117475" indent="-117475">
                <a:buFont typeface="Wingdings" panose="05000000000000000000" pitchFamily="2" charset="2"/>
                <a:buChar char="§"/>
              </a:pPr>
              <a:r>
                <a:rPr lang="en-US" sz="1000" b="1" dirty="0"/>
                <a:t>Risk management</a:t>
              </a:r>
            </a:p>
            <a:p>
              <a:pPr marL="117475" indent="-117475">
                <a:buFont typeface="Wingdings" panose="05000000000000000000" pitchFamily="2" charset="2"/>
                <a:buChar char="§"/>
              </a:pPr>
              <a:r>
                <a:rPr lang="en-US" sz="1000" b="1" dirty="0"/>
                <a:t>Value-based credentialing</a:t>
              </a:r>
            </a:p>
          </p:txBody>
        </p:sp>
        <p:sp>
          <p:nvSpPr>
            <p:cNvPr id="56" name="TextBox 55"/>
            <p:cNvSpPr txBox="1"/>
            <p:nvPr/>
          </p:nvSpPr>
          <p:spPr>
            <a:xfrm>
              <a:off x="648742" y="3757892"/>
              <a:ext cx="1424940" cy="646331"/>
            </a:xfrm>
            <a:prstGeom prst="rect">
              <a:avLst/>
            </a:prstGeom>
            <a:noFill/>
          </p:spPr>
          <p:txBody>
            <a:bodyPr wrap="square" rtlCol="0">
              <a:spAutoFit/>
            </a:bodyPr>
            <a:lstStyle/>
            <a:p>
              <a:pPr algn="ctr"/>
              <a:r>
                <a:rPr lang="en-US" sz="1200" b="1" dirty="0"/>
                <a:t>POPULATION HEALTH SYSTEM CREATION</a:t>
              </a:r>
            </a:p>
          </p:txBody>
        </p:sp>
        <p:cxnSp>
          <p:nvCxnSpPr>
            <p:cNvPr id="57" name="Straight Connector 56"/>
            <p:cNvCxnSpPr/>
            <p:nvPr/>
          </p:nvCxnSpPr>
          <p:spPr>
            <a:xfrm>
              <a:off x="2073682" y="3533757"/>
              <a:ext cx="0" cy="9144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098213" y="3246713"/>
              <a:ext cx="726352" cy="330184"/>
            </a:xfrm>
            <a:prstGeom prst="line">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7068251" y="4417449"/>
              <a:ext cx="756314" cy="4294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676658" y="1103945"/>
              <a:ext cx="716268" cy="261610"/>
            </a:xfrm>
            <a:prstGeom prst="rect">
              <a:avLst/>
            </a:prstGeom>
            <a:noFill/>
          </p:spPr>
          <p:txBody>
            <a:bodyPr wrap="square" rtlCol="0">
              <a:spAutoFit/>
            </a:bodyPr>
            <a:lstStyle/>
            <a:p>
              <a:pPr algn="ctr"/>
              <a:r>
                <a:rPr lang="en-US" sz="1100" b="1" dirty="0"/>
                <a:t>PHASE I</a:t>
              </a:r>
            </a:p>
          </p:txBody>
        </p:sp>
        <p:sp>
          <p:nvSpPr>
            <p:cNvPr id="61" name="TextBox 60"/>
            <p:cNvSpPr txBox="1"/>
            <p:nvPr/>
          </p:nvSpPr>
          <p:spPr>
            <a:xfrm>
              <a:off x="4996359" y="1103945"/>
              <a:ext cx="716268" cy="261610"/>
            </a:xfrm>
            <a:prstGeom prst="rect">
              <a:avLst/>
            </a:prstGeom>
            <a:noFill/>
          </p:spPr>
          <p:txBody>
            <a:bodyPr wrap="square" rtlCol="0">
              <a:spAutoFit/>
            </a:bodyPr>
            <a:lstStyle>
              <a:defPPr>
                <a:defRPr lang="en-US"/>
              </a:defPPr>
              <a:lvl1pPr algn="ctr">
                <a:defRPr sz="1100" b="1">
                  <a:solidFill>
                    <a:srgbClr val="005B99"/>
                  </a:solidFill>
                </a:defRPr>
              </a:lvl1pPr>
            </a:lstStyle>
            <a:p>
              <a:r>
                <a:rPr lang="en-US" dirty="0">
                  <a:solidFill>
                    <a:schemeClr val="tx1"/>
                  </a:solidFill>
                </a:rPr>
                <a:t>PHASE II</a:t>
              </a:r>
            </a:p>
          </p:txBody>
        </p:sp>
        <p:sp>
          <p:nvSpPr>
            <p:cNvPr id="62" name="TextBox 61"/>
            <p:cNvSpPr txBox="1"/>
            <p:nvPr/>
          </p:nvSpPr>
          <p:spPr>
            <a:xfrm>
              <a:off x="6340918" y="1103945"/>
              <a:ext cx="716268" cy="261610"/>
            </a:xfrm>
            <a:prstGeom prst="rect">
              <a:avLst/>
            </a:prstGeom>
            <a:noFill/>
          </p:spPr>
          <p:txBody>
            <a:bodyPr wrap="square" rtlCol="0">
              <a:spAutoFit/>
            </a:bodyPr>
            <a:lstStyle>
              <a:defPPr>
                <a:defRPr lang="en-US"/>
              </a:defPPr>
              <a:lvl1pPr algn="ctr">
                <a:defRPr sz="1100" b="1">
                  <a:solidFill>
                    <a:srgbClr val="005B99"/>
                  </a:solidFill>
                </a:defRPr>
              </a:lvl1pPr>
            </a:lstStyle>
            <a:p>
              <a:r>
                <a:rPr lang="en-US" dirty="0">
                  <a:solidFill>
                    <a:schemeClr val="tx1"/>
                  </a:solidFill>
                </a:rPr>
                <a:t>PHASE III</a:t>
              </a:r>
            </a:p>
          </p:txBody>
        </p:sp>
        <p:sp>
          <p:nvSpPr>
            <p:cNvPr id="63" name="TextBox 62"/>
            <p:cNvSpPr txBox="1"/>
            <p:nvPr/>
          </p:nvSpPr>
          <p:spPr>
            <a:xfrm>
              <a:off x="2376401" y="1102977"/>
              <a:ext cx="716268" cy="261610"/>
            </a:xfrm>
            <a:prstGeom prst="rect">
              <a:avLst/>
            </a:prstGeom>
            <a:noFill/>
          </p:spPr>
          <p:txBody>
            <a:bodyPr wrap="square" rtlCol="0">
              <a:spAutoFit/>
            </a:bodyPr>
            <a:lstStyle/>
            <a:p>
              <a:pPr algn="ctr"/>
              <a:r>
                <a:rPr lang="en-US" sz="1100" b="1" dirty="0"/>
                <a:t>FFS</a:t>
              </a:r>
            </a:p>
          </p:txBody>
        </p:sp>
        <p:sp>
          <p:nvSpPr>
            <p:cNvPr id="64" name="TextBox 63"/>
            <p:cNvSpPr txBox="1"/>
            <p:nvPr/>
          </p:nvSpPr>
          <p:spPr>
            <a:xfrm>
              <a:off x="7756133" y="1102977"/>
              <a:ext cx="716268" cy="261610"/>
            </a:xfrm>
            <a:prstGeom prst="rect">
              <a:avLst/>
            </a:prstGeom>
            <a:noFill/>
          </p:spPr>
          <p:txBody>
            <a:bodyPr wrap="square" rtlCol="0">
              <a:spAutoFit/>
            </a:bodyPr>
            <a:lstStyle>
              <a:defPPr>
                <a:defRPr lang="en-US"/>
              </a:defPPr>
              <a:lvl1pPr algn="ctr">
                <a:defRPr sz="1100" b="1">
                  <a:solidFill>
                    <a:srgbClr val="005B99"/>
                  </a:solidFill>
                </a:defRPr>
              </a:lvl1pPr>
            </a:lstStyle>
            <a:p>
              <a:r>
                <a:rPr lang="en-US" dirty="0">
                  <a:solidFill>
                    <a:schemeClr val="tx1"/>
                  </a:solidFill>
                </a:rPr>
                <a:t>PBPS</a:t>
              </a:r>
            </a:p>
          </p:txBody>
        </p:sp>
        <p:grpSp>
          <p:nvGrpSpPr>
            <p:cNvPr id="65" name="Group 64"/>
            <p:cNvGrpSpPr/>
            <p:nvPr/>
          </p:nvGrpSpPr>
          <p:grpSpPr>
            <a:xfrm>
              <a:off x="7650480" y="3402813"/>
              <a:ext cx="1188720" cy="1188720"/>
              <a:chOff x="7560079" y="3298056"/>
              <a:chExt cx="1188720" cy="1188720"/>
            </a:xfrm>
          </p:grpSpPr>
          <p:grpSp>
            <p:nvGrpSpPr>
              <p:cNvPr id="66" name="Group 65"/>
              <p:cNvGrpSpPr>
                <a:grpSpLocks noChangeAspect="1"/>
              </p:cNvGrpSpPr>
              <p:nvPr/>
            </p:nvGrpSpPr>
            <p:grpSpPr>
              <a:xfrm>
                <a:off x="7560079" y="3298056"/>
                <a:ext cx="1188720" cy="1188720"/>
                <a:chOff x="7402573" y="3334752"/>
                <a:chExt cx="1265636" cy="1267968"/>
              </a:xfrm>
            </p:grpSpPr>
            <p:sp>
              <p:nvSpPr>
                <p:cNvPr id="69" name="Oval 68"/>
                <p:cNvSpPr/>
                <p:nvPr/>
              </p:nvSpPr>
              <p:spPr>
                <a:xfrm>
                  <a:off x="7402573" y="3334752"/>
                  <a:ext cx="1265636" cy="1267968"/>
                </a:xfrm>
                <a:prstGeom prst="ellipse">
                  <a:avLst/>
                </a:prstGeom>
                <a:solidFill>
                  <a:srgbClr val="FF6600">
                    <a:alpha val="98000"/>
                  </a:srgbClr>
                </a:solidFill>
                <a:ln w="412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i="1" dirty="0">
                    <a:solidFill>
                      <a:schemeClr val="bg1"/>
                    </a:solidFill>
                  </a:endParaRPr>
                </a:p>
              </p:txBody>
            </p:sp>
            <p:sp>
              <p:nvSpPr>
                <p:cNvPr id="70" name="Oval 69"/>
                <p:cNvSpPr>
                  <a:spLocks noChangeAspect="1"/>
                </p:cNvSpPr>
                <p:nvPr/>
              </p:nvSpPr>
              <p:spPr>
                <a:xfrm>
                  <a:off x="7520400" y="3447610"/>
                  <a:ext cx="1051560" cy="1051561"/>
                </a:xfrm>
                <a:prstGeom prst="ellipse">
                  <a:avLst/>
                </a:prstGeom>
                <a:solidFill>
                  <a:srgbClr val="005B99"/>
                </a:solidFill>
                <a:ln w="41275">
                  <a:solidFill>
                    <a:srgbClr val="005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0" b="1" i="1" dirty="0">
                    <a:solidFill>
                      <a:schemeClr val="tx1"/>
                    </a:solidFill>
                  </a:endParaRPr>
                </a:p>
              </p:txBody>
            </p:sp>
          </p:grpSp>
          <p:sp>
            <p:nvSpPr>
              <p:cNvPr id="67" name="Oval 66"/>
              <p:cNvSpPr>
                <a:spLocks noChangeAspect="1"/>
              </p:cNvSpPr>
              <p:nvPr/>
            </p:nvSpPr>
            <p:spPr>
              <a:xfrm>
                <a:off x="7698310" y="3429854"/>
                <a:ext cx="931322" cy="931322"/>
              </a:xfrm>
              <a:prstGeom prst="ellipse">
                <a:avLst/>
              </a:prstGeom>
              <a:solidFill>
                <a:schemeClr val="bg1"/>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i="1" dirty="0">
                  <a:solidFill>
                    <a:schemeClr val="tx1"/>
                  </a:solidFill>
                </a:endParaRPr>
              </a:p>
            </p:txBody>
          </p:sp>
          <p:sp>
            <p:nvSpPr>
              <p:cNvPr id="68" name="Rectangle 67"/>
              <p:cNvSpPr/>
              <p:nvPr/>
            </p:nvSpPr>
            <p:spPr>
              <a:xfrm>
                <a:off x="7788275" y="3710303"/>
                <a:ext cx="768758" cy="437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Population</a:t>
                </a:r>
              </a:p>
              <a:p>
                <a:pPr algn="ctr"/>
                <a:r>
                  <a:rPr lang="en-US" sz="900" b="1" dirty="0">
                    <a:solidFill>
                      <a:schemeClr val="tx1"/>
                    </a:solidFill>
                  </a:rPr>
                  <a:t>Based Health</a:t>
                </a:r>
              </a:p>
              <a:p>
                <a:pPr algn="ctr"/>
                <a:r>
                  <a:rPr lang="en-US" sz="900" b="1" dirty="0">
                    <a:solidFill>
                      <a:schemeClr val="tx1"/>
                    </a:solidFill>
                  </a:rPr>
                  <a:t>System</a:t>
                </a:r>
                <a:endParaRPr lang="en-US" sz="900" b="1" i="1" dirty="0">
                  <a:solidFill>
                    <a:schemeClr val="tx1"/>
                  </a:solidFil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xmlns:mv="urn:schemas-microsoft-com:mac:vml">
      <p:transition spd="med" advClick="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33400" y="371764"/>
            <a:ext cx="6629400" cy="457200"/>
          </a:xfrm>
          <a:prstGeom prst="rect">
            <a:avLst/>
          </a:prstGeom>
        </p:spPr>
        <p:txBody>
          <a:bodyPr/>
          <a:lstStyle/>
          <a:p>
            <a:pPr eaLnBrk="0" fontAlgn="base" hangingPunct="0">
              <a:spcBef>
                <a:spcPct val="0"/>
              </a:spcBef>
              <a:spcAft>
                <a:spcPct val="0"/>
              </a:spcAft>
              <a:defRPr/>
            </a:pPr>
            <a:r>
              <a:rPr lang="en-US" sz="2800" b="1" dirty="0">
                <a:solidFill>
                  <a:sysClr val="windowText" lastClr="000000"/>
                </a:solidFill>
                <a:latin typeface="Avenir Next" panose="020B0503020202020204" pitchFamily="34" charset="0"/>
                <a:ea typeface="Verdana" pitchFamily="34" charset="0"/>
                <a:cs typeface="Verdana" pitchFamily="34" charset="0"/>
              </a:rPr>
              <a:t>Culture:  Change Management</a:t>
            </a:r>
          </a:p>
        </p:txBody>
      </p:sp>
      <p:pic>
        <p:nvPicPr>
          <p:cNvPr id="3" name="Picture 2">
            <a:extLst>
              <a:ext uri="{FF2B5EF4-FFF2-40B4-BE49-F238E27FC236}">
                <a16:creationId xmlns:a16="http://schemas.microsoft.com/office/drawing/2014/main" id="{9E019C95-8A1B-4DD1-A8A0-9EB80B120041}"/>
              </a:ext>
            </a:extLst>
          </p:cNvPr>
          <p:cNvPicPr>
            <a:picLocks noChangeAspect="1"/>
          </p:cNvPicPr>
          <p:nvPr/>
        </p:nvPicPr>
        <p:blipFill>
          <a:blip r:embed="rId3"/>
          <a:stretch>
            <a:fillRect/>
          </a:stretch>
        </p:blipFill>
        <p:spPr>
          <a:xfrm>
            <a:off x="152400" y="2743200"/>
            <a:ext cx="8686800" cy="2151977"/>
          </a:xfrm>
          <a:prstGeom prst="rect">
            <a:avLst/>
          </a:prstGeom>
        </p:spPr>
      </p:pic>
      <p:sp>
        <p:nvSpPr>
          <p:cNvPr id="8" name="TextBox 7">
            <a:extLst>
              <a:ext uri="{FF2B5EF4-FFF2-40B4-BE49-F238E27FC236}">
                <a16:creationId xmlns:a16="http://schemas.microsoft.com/office/drawing/2014/main" id="{4324F9B9-71FF-4F40-9B08-D6A3C81F7A1D}"/>
              </a:ext>
            </a:extLst>
          </p:cNvPr>
          <p:cNvSpPr txBox="1"/>
          <p:nvPr/>
        </p:nvSpPr>
        <p:spPr>
          <a:xfrm>
            <a:off x="2110136" y="2570902"/>
            <a:ext cx="790800" cy="246221"/>
          </a:xfrm>
          <a:prstGeom prst="rect">
            <a:avLst/>
          </a:prstGeom>
          <a:noFill/>
        </p:spPr>
        <p:txBody>
          <a:bodyPr wrap="square" rtlCol="0">
            <a:spAutoFit/>
          </a:bodyPr>
          <a:lstStyle/>
          <a:p>
            <a:r>
              <a:rPr lang="en-US" sz="1000" dirty="0"/>
              <a:t>Alleghany</a:t>
            </a:r>
          </a:p>
        </p:txBody>
      </p:sp>
      <p:sp>
        <p:nvSpPr>
          <p:cNvPr id="10" name="TextBox 9">
            <a:extLst>
              <a:ext uri="{FF2B5EF4-FFF2-40B4-BE49-F238E27FC236}">
                <a16:creationId xmlns:a16="http://schemas.microsoft.com/office/drawing/2014/main" id="{5AB21BCB-ED92-B342-AFFE-8C45274DD137}"/>
              </a:ext>
            </a:extLst>
          </p:cNvPr>
          <p:cNvSpPr txBox="1"/>
          <p:nvPr/>
        </p:nvSpPr>
        <p:spPr>
          <a:xfrm>
            <a:off x="2810610" y="2562932"/>
            <a:ext cx="685800" cy="246221"/>
          </a:xfrm>
          <a:prstGeom prst="rect">
            <a:avLst/>
          </a:prstGeom>
          <a:noFill/>
        </p:spPr>
        <p:txBody>
          <a:bodyPr wrap="square" rtlCol="0">
            <a:spAutoFit/>
          </a:bodyPr>
          <a:lstStyle/>
          <a:p>
            <a:r>
              <a:rPr lang="en-US" sz="1000" dirty="0"/>
              <a:t>Bladen</a:t>
            </a:r>
          </a:p>
        </p:txBody>
      </p:sp>
      <p:sp>
        <p:nvSpPr>
          <p:cNvPr id="11" name="TextBox 10">
            <a:extLst>
              <a:ext uri="{FF2B5EF4-FFF2-40B4-BE49-F238E27FC236}">
                <a16:creationId xmlns:a16="http://schemas.microsoft.com/office/drawing/2014/main" id="{A0BDD668-008E-7048-B509-B04B6002D8DA}"/>
              </a:ext>
            </a:extLst>
          </p:cNvPr>
          <p:cNvSpPr txBox="1"/>
          <p:nvPr/>
        </p:nvSpPr>
        <p:spPr>
          <a:xfrm>
            <a:off x="3403093" y="2561556"/>
            <a:ext cx="685800" cy="246221"/>
          </a:xfrm>
          <a:prstGeom prst="rect">
            <a:avLst/>
          </a:prstGeom>
          <a:noFill/>
        </p:spPr>
        <p:txBody>
          <a:bodyPr wrap="square" rtlCol="0">
            <a:spAutoFit/>
          </a:bodyPr>
          <a:lstStyle/>
          <a:p>
            <a:r>
              <a:rPr lang="en-US" sz="1000" dirty="0"/>
              <a:t>Cannon</a:t>
            </a:r>
          </a:p>
        </p:txBody>
      </p:sp>
      <p:sp>
        <p:nvSpPr>
          <p:cNvPr id="12" name="TextBox 11">
            <a:extLst>
              <a:ext uri="{FF2B5EF4-FFF2-40B4-BE49-F238E27FC236}">
                <a16:creationId xmlns:a16="http://schemas.microsoft.com/office/drawing/2014/main" id="{AC980F14-644A-D342-9C2E-1F37985D646D}"/>
              </a:ext>
            </a:extLst>
          </p:cNvPr>
          <p:cNvSpPr txBox="1"/>
          <p:nvPr/>
        </p:nvSpPr>
        <p:spPr>
          <a:xfrm>
            <a:off x="3957897" y="2561556"/>
            <a:ext cx="685800" cy="246221"/>
          </a:xfrm>
          <a:prstGeom prst="rect">
            <a:avLst/>
          </a:prstGeom>
          <a:noFill/>
        </p:spPr>
        <p:txBody>
          <a:bodyPr wrap="square" rtlCol="0">
            <a:spAutoFit/>
          </a:bodyPr>
          <a:lstStyle/>
          <a:p>
            <a:r>
              <a:rPr lang="en-US" sz="1000" dirty="0"/>
              <a:t>Chatham</a:t>
            </a:r>
          </a:p>
        </p:txBody>
      </p:sp>
      <p:sp>
        <p:nvSpPr>
          <p:cNvPr id="13" name="TextBox 12">
            <a:extLst>
              <a:ext uri="{FF2B5EF4-FFF2-40B4-BE49-F238E27FC236}">
                <a16:creationId xmlns:a16="http://schemas.microsoft.com/office/drawing/2014/main" id="{27A1BA14-737A-0545-B18D-00BFE84A499B}"/>
              </a:ext>
            </a:extLst>
          </p:cNvPr>
          <p:cNvSpPr txBox="1"/>
          <p:nvPr/>
        </p:nvSpPr>
        <p:spPr>
          <a:xfrm>
            <a:off x="5209843" y="2559604"/>
            <a:ext cx="685800" cy="246221"/>
          </a:xfrm>
          <a:prstGeom prst="rect">
            <a:avLst/>
          </a:prstGeom>
          <a:noFill/>
        </p:spPr>
        <p:txBody>
          <a:bodyPr wrap="square" rtlCol="0">
            <a:spAutoFit/>
          </a:bodyPr>
          <a:lstStyle/>
          <a:p>
            <a:r>
              <a:rPr lang="en-US" sz="1000" dirty="0" err="1"/>
              <a:t>Dosher</a:t>
            </a:r>
            <a:endParaRPr lang="en-US" sz="1000" dirty="0"/>
          </a:p>
        </p:txBody>
      </p:sp>
      <p:sp>
        <p:nvSpPr>
          <p:cNvPr id="14" name="TextBox 13">
            <a:extLst>
              <a:ext uri="{FF2B5EF4-FFF2-40B4-BE49-F238E27FC236}">
                <a16:creationId xmlns:a16="http://schemas.microsoft.com/office/drawing/2014/main" id="{721FB357-D932-4B4C-82E5-4DE89AA18327}"/>
              </a:ext>
            </a:extLst>
          </p:cNvPr>
          <p:cNvSpPr txBox="1"/>
          <p:nvPr/>
        </p:nvSpPr>
        <p:spPr>
          <a:xfrm>
            <a:off x="6519886" y="2569438"/>
            <a:ext cx="685800" cy="246221"/>
          </a:xfrm>
          <a:prstGeom prst="rect">
            <a:avLst/>
          </a:prstGeom>
          <a:noFill/>
        </p:spPr>
        <p:txBody>
          <a:bodyPr wrap="square" rtlCol="0">
            <a:spAutoFit/>
          </a:bodyPr>
          <a:lstStyle/>
          <a:p>
            <a:r>
              <a:rPr lang="en-US" sz="1000" dirty="0"/>
              <a:t>Murphy</a:t>
            </a:r>
          </a:p>
        </p:txBody>
      </p:sp>
      <p:sp>
        <p:nvSpPr>
          <p:cNvPr id="15" name="TextBox 14">
            <a:extLst>
              <a:ext uri="{FF2B5EF4-FFF2-40B4-BE49-F238E27FC236}">
                <a16:creationId xmlns:a16="http://schemas.microsoft.com/office/drawing/2014/main" id="{CF5FD585-F394-354D-B5B0-50F9817B51A8}"/>
              </a:ext>
            </a:extLst>
          </p:cNvPr>
          <p:cNvSpPr txBox="1"/>
          <p:nvPr/>
        </p:nvSpPr>
        <p:spPr>
          <a:xfrm>
            <a:off x="7103026" y="2573179"/>
            <a:ext cx="685800" cy="246221"/>
          </a:xfrm>
          <a:prstGeom prst="rect">
            <a:avLst/>
          </a:prstGeom>
          <a:noFill/>
        </p:spPr>
        <p:txBody>
          <a:bodyPr wrap="square" rtlCol="0">
            <a:spAutoFit/>
          </a:bodyPr>
          <a:lstStyle/>
          <a:p>
            <a:r>
              <a:rPr lang="en-US" sz="1000" dirty="0"/>
              <a:t>Pender</a:t>
            </a:r>
          </a:p>
        </p:txBody>
      </p:sp>
      <p:sp>
        <p:nvSpPr>
          <p:cNvPr id="16" name="TextBox 15">
            <a:extLst>
              <a:ext uri="{FF2B5EF4-FFF2-40B4-BE49-F238E27FC236}">
                <a16:creationId xmlns:a16="http://schemas.microsoft.com/office/drawing/2014/main" id="{014B99C5-CBCD-224C-8ECA-BED8BBE60FA1}"/>
              </a:ext>
            </a:extLst>
          </p:cNvPr>
          <p:cNvSpPr txBox="1"/>
          <p:nvPr/>
        </p:nvSpPr>
        <p:spPr>
          <a:xfrm>
            <a:off x="8232706" y="2261661"/>
            <a:ext cx="685800" cy="553998"/>
          </a:xfrm>
          <a:prstGeom prst="rect">
            <a:avLst/>
          </a:prstGeom>
          <a:noFill/>
        </p:spPr>
        <p:txBody>
          <a:bodyPr wrap="square" rtlCol="0">
            <a:spAutoFit/>
          </a:bodyPr>
          <a:lstStyle/>
          <a:p>
            <a:pPr algn="ctr"/>
            <a:r>
              <a:rPr lang="en-US" sz="1000" dirty="0"/>
              <a:t>The Outer Banks</a:t>
            </a:r>
          </a:p>
        </p:txBody>
      </p:sp>
      <p:sp>
        <p:nvSpPr>
          <p:cNvPr id="17" name="TextBox 16">
            <a:extLst>
              <a:ext uri="{FF2B5EF4-FFF2-40B4-BE49-F238E27FC236}">
                <a16:creationId xmlns:a16="http://schemas.microsoft.com/office/drawing/2014/main" id="{90906B0F-DCBC-2746-9CDA-9BCEFEDA15DD}"/>
              </a:ext>
            </a:extLst>
          </p:cNvPr>
          <p:cNvSpPr txBox="1"/>
          <p:nvPr/>
        </p:nvSpPr>
        <p:spPr>
          <a:xfrm>
            <a:off x="7708714" y="2559604"/>
            <a:ext cx="685800" cy="246221"/>
          </a:xfrm>
          <a:prstGeom prst="rect">
            <a:avLst/>
          </a:prstGeom>
          <a:noFill/>
        </p:spPr>
        <p:txBody>
          <a:bodyPr wrap="square" rtlCol="0">
            <a:spAutoFit/>
          </a:bodyPr>
          <a:lstStyle/>
          <a:p>
            <a:r>
              <a:rPr lang="en-US" sz="1000" dirty="0"/>
              <a:t>Swain</a:t>
            </a:r>
          </a:p>
        </p:txBody>
      </p:sp>
      <p:sp>
        <p:nvSpPr>
          <p:cNvPr id="19" name="TextBox 18">
            <a:extLst>
              <a:ext uri="{FF2B5EF4-FFF2-40B4-BE49-F238E27FC236}">
                <a16:creationId xmlns:a16="http://schemas.microsoft.com/office/drawing/2014/main" id="{57D5A772-E3AD-284F-9086-83A542804FDC}"/>
              </a:ext>
            </a:extLst>
          </p:cNvPr>
          <p:cNvSpPr txBox="1"/>
          <p:nvPr/>
        </p:nvSpPr>
        <p:spPr>
          <a:xfrm>
            <a:off x="4541710" y="2415549"/>
            <a:ext cx="685800" cy="400110"/>
          </a:xfrm>
          <a:prstGeom prst="rect">
            <a:avLst/>
          </a:prstGeom>
          <a:noFill/>
        </p:spPr>
        <p:txBody>
          <a:bodyPr wrap="square" rtlCol="0">
            <a:spAutoFit/>
          </a:bodyPr>
          <a:lstStyle/>
          <a:p>
            <a:pPr algn="ctr"/>
            <a:r>
              <a:rPr lang="en-US" sz="1000" dirty="0" err="1"/>
              <a:t>Vidant</a:t>
            </a:r>
            <a:r>
              <a:rPr lang="en-US" sz="1000" dirty="0"/>
              <a:t> Chowan</a:t>
            </a:r>
          </a:p>
        </p:txBody>
      </p:sp>
      <p:sp>
        <p:nvSpPr>
          <p:cNvPr id="20" name="TextBox 19">
            <a:extLst>
              <a:ext uri="{FF2B5EF4-FFF2-40B4-BE49-F238E27FC236}">
                <a16:creationId xmlns:a16="http://schemas.microsoft.com/office/drawing/2014/main" id="{0A7381DD-6FB8-AC47-A717-C286EC9D9FC8}"/>
              </a:ext>
            </a:extLst>
          </p:cNvPr>
          <p:cNvSpPr txBox="1"/>
          <p:nvPr/>
        </p:nvSpPr>
        <p:spPr>
          <a:xfrm>
            <a:off x="5673958" y="2415549"/>
            <a:ext cx="905076" cy="400110"/>
          </a:xfrm>
          <a:prstGeom prst="rect">
            <a:avLst/>
          </a:prstGeom>
          <a:noFill/>
        </p:spPr>
        <p:txBody>
          <a:bodyPr wrap="square" rtlCol="0">
            <a:spAutoFit/>
          </a:bodyPr>
          <a:lstStyle/>
          <a:p>
            <a:pPr algn="ctr"/>
            <a:r>
              <a:rPr lang="en-US" sz="1000" dirty="0"/>
              <a:t>FH Montgomery</a:t>
            </a:r>
          </a:p>
        </p:txBody>
      </p:sp>
      <p:pic>
        <p:nvPicPr>
          <p:cNvPr id="21" name="Picture 20">
            <a:extLst>
              <a:ext uri="{FF2B5EF4-FFF2-40B4-BE49-F238E27FC236}">
                <a16:creationId xmlns:a16="http://schemas.microsoft.com/office/drawing/2014/main" id="{452EC491-C5DD-C848-9D2B-61852BD71039}"/>
              </a:ext>
            </a:extLst>
          </p:cNvPr>
          <p:cNvPicPr>
            <a:picLocks noChangeAspect="1"/>
          </p:cNvPicPr>
          <p:nvPr/>
        </p:nvPicPr>
        <p:blipFill>
          <a:blip r:embed="rId4"/>
          <a:stretch>
            <a:fillRect/>
          </a:stretch>
        </p:blipFill>
        <p:spPr>
          <a:xfrm>
            <a:off x="6579034" y="6225739"/>
            <a:ext cx="2027869" cy="520994"/>
          </a:xfrm>
          <a:prstGeom prst="rect">
            <a:avLst/>
          </a:prstGeom>
        </p:spPr>
      </p:pic>
    </p:spTree>
    <p:extLst>
      <p:ext uri="{BB962C8B-B14F-4D97-AF65-F5344CB8AC3E}">
        <p14:creationId xmlns:p14="http://schemas.microsoft.com/office/powerpoint/2010/main" val="135834212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33400" y="371764"/>
            <a:ext cx="8382000" cy="4572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dirty="0">
                <a:solidFill>
                  <a:sysClr val="windowText" lastClr="000000"/>
                </a:solidFill>
                <a:latin typeface="Avenir Next" panose="020B0503020202020204" pitchFamily="34" charset="0"/>
                <a:ea typeface="Verdana" pitchFamily="34" charset="0"/>
                <a:cs typeface="Verdana" pitchFamily="34" charset="0"/>
              </a:rPr>
              <a:t>Payment:  Employee Health Plans</a:t>
            </a:r>
          </a:p>
        </p:txBody>
      </p:sp>
      <p:sp>
        <p:nvSpPr>
          <p:cNvPr id="31" name="Oval 30"/>
          <p:cNvSpPr/>
          <p:nvPr/>
        </p:nvSpPr>
        <p:spPr>
          <a:xfrm>
            <a:off x="914400" y="2171700"/>
            <a:ext cx="914400" cy="914400"/>
          </a:xfrm>
          <a:prstGeom prst="ellipse">
            <a:avLst/>
          </a:prstGeom>
          <a:solidFill>
            <a:schemeClr val="bg1"/>
          </a:solidFill>
          <a:ln w="25400" cap="flat" cmpd="sng" algn="ctr">
            <a:solidFill>
              <a:srgbClr val="005797"/>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rgbClr val="005797"/>
                </a:solidFill>
              </a:rPr>
              <a:t>A</a:t>
            </a:r>
          </a:p>
        </p:txBody>
      </p:sp>
      <p:sp>
        <p:nvSpPr>
          <p:cNvPr id="36" name="Rectangle 2"/>
          <p:cNvSpPr txBox="1">
            <a:spLocks noChangeArrowheads="1"/>
          </p:cNvSpPr>
          <p:nvPr/>
        </p:nvSpPr>
        <p:spPr>
          <a:xfrm>
            <a:off x="914400" y="3657600"/>
            <a:ext cx="7391400" cy="2590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350" indent="-6350" algn="ctr">
              <a:lnSpc>
                <a:spcPct val="90000"/>
              </a:lnSpc>
              <a:spcBef>
                <a:spcPct val="30000"/>
              </a:spcBef>
              <a:tabLst>
                <a:tab pos="914400" algn="l"/>
              </a:tabLst>
            </a:pPr>
            <a:r>
              <a:rPr lang="en-US" b="1" dirty="0"/>
              <a:t>Future -- Full Transition</a:t>
            </a:r>
          </a:p>
          <a:p>
            <a:r>
              <a:rPr lang="en-US" dirty="0"/>
              <a:t>In a fully transitioned environment (Option B below), through aggregation of insured lives, the rural health system maintains a full-service, self-funded employee health plan that manages costs effectively and provides incentives for health and wellness. The rural delivery plan is scalable to other local and/or regional public and private employers.</a:t>
            </a:r>
            <a:endParaRPr lang="en-US" strike="sngStrike" dirty="0">
              <a:solidFill>
                <a:srgbClr val="FF0000"/>
              </a:solidFill>
            </a:endParaRPr>
          </a:p>
        </p:txBody>
      </p:sp>
      <p:sp>
        <p:nvSpPr>
          <p:cNvPr id="55" name="Oval 54"/>
          <p:cNvSpPr/>
          <p:nvPr/>
        </p:nvSpPr>
        <p:spPr>
          <a:xfrm>
            <a:off x="2514600" y="21717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1</a:t>
            </a:r>
          </a:p>
        </p:txBody>
      </p:sp>
      <p:sp>
        <p:nvSpPr>
          <p:cNvPr id="56" name="Oval 55"/>
          <p:cNvSpPr/>
          <p:nvPr/>
        </p:nvSpPr>
        <p:spPr>
          <a:xfrm>
            <a:off x="4191000" y="21717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2</a:t>
            </a:r>
          </a:p>
        </p:txBody>
      </p:sp>
      <p:sp>
        <p:nvSpPr>
          <p:cNvPr id="57" name="Oval 56"/>
          <p:cNvSpPr/>
          <p:nvPr/>
        </p:nvSpPr>
        <p:spPr>
          <a:xfrm>
            <a:off x="5791200" y="21717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3</a:t>
            </a:r>
          </a:p>
        </p:txBody>
      </p:sp>
      <p:sp>
        <p:nvSpPr>
          <p:cNvPr id="58" name="Oval 57"/>
          <p:cNvSpPr/>
          <p:nvPr/>
        </p:nvSpPr>
        <p:spPr>
          <a:xfrm>
            <a:off x="7391400" y="2171700"/>
            <a:ext cx="914400" cy="914400"/>
          </a:xfrm>
          <a:prstGeom prst="ellipse">
            <a:avLst/>
          </a:prstGeom>
          <a:solidFill>
            <a:schemeClr val="bg1"/>
          </a:solidFill>
          <a:ln w="25400" cap="flat" cmpd="sng" algn="ctr">
            <a:solidFill>
              <a:srgbClr val="DE602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rgbClr val="DE6021"/>
                </a:solidFill>
              </a:rPr>
              <a:t>B</a:t>
            </a:r>
          </a:p>
        </p:txBody>
      </p:sp>
      <p:cxnSp>
        <p:nvCxnSpPr>
          <p:cNvPr id="17" name="Elbow Connector 16"/>
          <p:cNvCxnSpPr/>
          <p:nvPr/>
        </p:nvCxnSpPr>
        <p:spPr>
          <a:xfrm rot="5400000">
            <a:off x="5943600" y="1752600"/>
            <a:ext cx="571500" cy="3238500"/>
          </a:xfrm>
          <a:prstGeom prst="bentConnector3">
            <a:avLst>
              <a:gd name="adj1" fmla="val 50000"/>
            </a:avLst>
          </a:prstGeom>
          <a:solidFill>
            <a:schemeClr val="bg1"/>
          </a:solidFill>
          <a:ln w="25400" cap="flat" cmpd="sng" algn="ctr">
            <a:solidFill>
              <a:srgbClr val="DE6021"/>
            </a:solidFill>
            <a:prstDash val="solid"/>
            <a:round/>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cxnSp>
      <p:sp>
        <p:nvSpPr>
          <p:cNvPr id="15" name="Rectangle 2"/>
          <p:cNvSpPr txBox="1">
            <a:spLocks noChangeArrowheads="1"/>
          </p:cNvSpPr>
          <p:nvPr/>
        </p:nvSpPr>
        <p:spPr>
          <a:xfrm>
            <a:off x="304800" y="1143000"/>
            <a:ext cx="83820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763" indent="-4763">
              <a:lnSpc>
                <a:spcPct val="90000"/>
              </a:lnSpc>
              <a:spcBef>
                <a:spcPct val="30000"/>
              </a:spcBef>
              <a:tabLst>
                <a:tab pos="914400" algn="l"/>
              </a:tabLst>
            </a:pPr>
            <a:r>
              <a:rPr lang="en-US" b="1" dirty="0"/>
              <a:t>Comprehensive, self-funded insurance product for the health system’s employees and their family members.</a:t>
            </a:r>
            <a:endParaRPr lang="en-US" sz="1600" b="1" dirty="0"/>
          </a:p>
          <a:p>
            <a:pPr marL="576263" lvl="1" indent="-236538">
              <a:lnSpc>
                <a:spcPct val="90000"/>
              </a:lnSpc>
              <a:spcBef>
                <a:spcPct val="30000"/>
              </a:spcBef>
              <a:buFontTx/>
              <a:buChar char="–"/>
              <a:tabLst>
                <a:tab pos="914400" algn="l"/>
              </a:tabLst>
              <a:defRPr/>
            </a:pPr>
            <a:endParaRPr lang="en-US" sz="16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xmlns:mv="urn:schemas-microsoft-com:mac:vml">
      <p:transition spd="med" advClick="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149244-4D60-427D-A707-7E4D1607BB98}"/>
              </a:ext>
            </a:extLst>
          </p:cNvPr>
          <p:cNvPicPr>
            <a:picLocks noChangeAspect="1"/>
          </p:cNvPicPr>
          <p:nvPr/>
        </p:nvPicPr>
        <p:blipFill>
          <a:blip r:embed="rId3"/>
          <a:stretch>
            <a:fillRect/>
          </a:stretch>
        </p:blipFill>
        <p:spPr>
          <a:xfrm>
            <a:off x="152400" y="2743200"/>
            <a:ext cx="8686800" cy="2274029"/>
          </a:xfrm>
          <a:prstGeom prst="rect">
            <a:avLst/>
          </a:prstGeom>
        </p:spPr>
      </p:pic>
      <p:sp>
        <p:nvSpPr>
          <p:cNvPr id="8" name="Title 1">
            <a:extLst>
              <a:ext uri="{FF2B5EF4-FFF2-40B4-BE49-F238E27FC236}">
                <a16:creationId xmlns:a16="http://schemas.microsoft.com/office/drawing/2014/main" id="{C6F68D32-F270-8644-8491-29CEA4B135E2}"/>
              </a:ext>
            </a:extLst>
          </p:cNvPr>
          <p:cNvSpPr txBox="1">
            <a:spLocks/>
          </p:cNvSpPr>
          <p:nvPr/>
        </p:nvSpPr>
        <p:spPr>
          <a:xfrm>
            <a:off x="533400" y="371764"/>
            <a:ext cx="8382000" cy="4572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dirty="0">
                <a:solidFill>
                  <a:sysClr val="windowText" lastClr="000000"/>
                </a:solidFill>
                <a:latin typeface="Avenir Next" panose="020B0503020202020204" pitchFamily="34" charset="0"/>
                <a:ea typeface="Verdana" pitchFamily="34" charset="0"/>
                <a:cs typeface="Verdana" pitchFamily="34" charset="0"/>
              </a:rPr>
              <a:t>Payment:  Employee Health Plans</a:t>
            </a:r>
          </a:p>
        </p:txBody>
      </p:sp>
      <p:sp>
        <p:nvSpPr>
          <p:cNvPr id="10" name="TextBox 9">
            <a:extLst>
              <a:ext uri="{FF2B5EF4-FFF2-40B4-BE49-F238E27FC236}">
                <a16:creationId xmlns:a16="http://schemas.microsoft.com/office/drawing/2014/main" id="{BC22DF73-8BB6-2244-9901-DE8AFDA26017}"/>
              </a:ext>
            </a:extLst>
          </p:cNvPr>
          <p:cNvSpPr txBox="1"/>
          <p:nvPr/>
        </p:nvSpPr>
        <p:spPr>
          <a:xfrm>
            <a:off x="2110136" y="2519041"/>
            <a:ext cx="790800" cy="246221"/>
          </a:xfrm>
          <a:prstGeom prst="rect">
            <a:avLst/>
          </a:prstGeom>
          <a:noFill/>
        </p:spPr>
        <p:txBody>
          <a:bodyPr wrap="square" rtlCol="0">
            <a:spAutoFit/>
          </a:bodyPr>
          <a:lstStyle/>
          <a:p>
            <a:r>
              <a:rPr lang="en-US" sz="1000" dirty="0"/>
              <a:t>Alleghany</a:t>
            </a:r>
          </a:p>
        </p:txBody>
      </p:sp>
      <p:sp>
        <p:nvSpPr>
          <p:cNvPr id="11" name="TextBox 10">
            <a:extLst>
              <a:ext uri="{FF2B5EF4-FFF2-40B4-BE49-F238E27FC236}">
                <a16:creationId xmlns:a16="http://schemas.microsoft.com/office/drawing/2014/main" id="{794785A5-84F2-2141-A607-75F1F041D181}"/>
              </a:ext>
            </a:extLst>
          </p:cNvPr>
          <p:cNvSpPr txBox="1"/>
          <p:nvPr/>
        </p:nvSpPr>
        <p:spPr>
          <a:xfrm>
            <a:off x="2810610" y="2511071"/>
            <a:ext cx="685800" cy="246221"/>
          </a:xfrm>
          <a:prstGeom prst="rect">
            <a:avLst/>
          </a:prstGeom>
          <a:noFill/>
        </p:spPr>
        <p:txBody>
          <a:bodyPr wrap="square" rtlCol="0">
            <a:spAutoFit/>
          </a:bodyPr>
          <a:lstStyle/>
          <a:p>
            <a:r>
              <a:rPr lang="en-US" sz="1000" dirty="0"/>
              <a:t>Bladen</a:t>
            </a:r>
          </a:p>
        </p:txBody>
      </p:sp>
      <p:sp>
        <p:nvSpPr>
          <p:cNvPr id="12" name="TextBox 11">
            <a:extLst>
              <a:ext uri="{FF2B5EF4-FFF2-40B4-BE49-F238E27FC236}">
                <a16:creationId xmlns:a16="http://schemas.microsoft.com/office/drawing/2014/main" id="{9D68D2E6-6BE8-4E4A-84F6-B76CB29C5094}"/>
              </a:ext>
            </a:extLst>
          </p:cNvPr>
          <p:cNvSpPr txBox="1"/>
          <p:nvPr/>
        </p:nvSpPr>
        <p:spPr>
          <a:xfrm>
            <a:off x="3403093" y="2509695"/>
            <a:ext cx="685800" cy="246221"/>
          </a:xfrm>
          <a:prstGeom prst="rect">
            <a:avLst/>
          </a:prstGeom>
          <a:noFill/>
        </p:spPr>
        <p:txBody>
          <a:bodyPr wrap="square" rtlCol="0">
            <a:spAutoFit/>
          </a:bodyPr>
          <a:lstStyle/>
          <a:p>
            <a:r>
              <a:rPr lang="en-US" sz="1000" dirty="0"/>
              <a:t>Cannon</a:t>
            </a:r>
          </a:p>
        </p:txBody>
      </p:sp>
      <p:sp>
        <p:nvSpPr>
          <p:cNvPr id="13" name="TextBox 12">
            <a:extLst>
              <a:ext uri="{FF2B5EF4-FFF2-40B4-BE49-F238E27FC236}">
                <a16:creationId xmlns:a16="http://schemas.microsoft.com/office/drawing/2014/main" id="{3037402E-10A8-D34B-A0E6-4290DA99DABC}"/>
              </a:ext>
            </a:extLst>
          </p:cNvPr>
          <p:cNvSpPr txBox="1"/>
          <p:nvPr/>
        </p:nvSpPr>
        <p:spPr>
          <a:xfrm>
            <a:off x="3957897" y="2509695"/>
            <a:ext cx="685800" cy="246221"/>
          </a:xfrm>
          <a:prstGeom prst="rect">
            <a:avLst/>
          </a:prstGeom>
          <a:noFill/>
        </p:spPr>
        <p:txBody>
          <a:bodyPr wrap="square" rtlCol="0">
            <a:spAutoFit/>
          </a:bodyPr>
          <a:lstStyle/>
          <a:p>
            <a:r>
              <a:rPr lang="en-US" sz="1000" dirty="0"/>
              <a:t>Chatham</a:t>
            </a:r>
          </a:p>
        </p:txBody>
      </p:sp>
      <p:sp>
        <p:nvSpPr>
          <p:cNvPr id="14" name="TextBox 13">
            <a:extLst>
              <a:ext uri="{FF2B5EF4-FFF2-40B4-BE49-F238E27FC236}">
                <a16:creationId xmlns:a16="http://schemas.microsoft.com/office/drawing/2014/main" id="{E46C4416-A0AD-9042-9FA0-0C2EBB334F95}"/>
              </a:ext>
            </a:extLst>
          </p:cNvPr>
          <p:cNvSpPr txBox="1"/>
          <p:nvPr/>
        </p:nvSpPr>
        <p:spPr>
          <a:xfrm>
            <a:off x="5209843" y="2507743"/>
            <a:ext cx="685800" cy="246221"/>
          </a:xfrm>
          <a:prstGeom prst="rect">
            <a:avLst/>
          </a:prstGeom>
          <a:noFill/>
        </p:spPr>
        <p:txBody>
          <a:bodyPr wrap="square" rtlCol="0">
            <a:spAutoFit/>
          </a:bodyPr>
          <a:lstStyle/>
          <a:p>
            <a:r>
              <a:rPr lang="en-US" sz="1000" dirty="0" err="1"/>
              <a:t>Dosher</a:t>
            </a:r>
            <a:endParaRPr lang="en-US" sz="1000" dirty="0"/>
          </a:p>
        </p:txBody>
      </p:sp>
      <p:sp>
        <p:nvSpPr>
          <p:cNvPr id="15" name="TextBox 14">
            <a:extLst>
              <a:ext uri="{FF2B5EF4-FFF2-40B4-BE49-F238E27FC236}">
                <a16:creationId xmlns:a16="http://schemas.microsoft.com/office/drawing/2014/main" id="{0574F7BF-AA72-454E-BB93-94EB82DDB0B7}"/>
              </a:ext>
            </a:extLst>
          </p:cNvPr>
          <p:cNvSpPr txBox="1"/>
          <p:nvPr/>
        </p:nvSpPr>
        <p:spPr>
          <a:xfrm>
            <a:off x="6519886" y="2517577"/>
            <a:ext cx="685800" cy="246221"/>
          </a:xfrm>
          <a:prstGeom prst="rect">
            <a:avLst/>
          </a:prstGeom>
          <a:noFill/>
        </p:spPr>
        <p:txBody>
          <a:bodyPr wrap="square" rtlCol="0">
            <a:spAutoFit/>
          </a:bodyPr>
          <a:lstStyle/>
          <a:p>
            <a:r>
              <a:rPr lang="en-US" sz="1000" dirty="0"/>
              <a:t>Murphy</a:t>
            </a:r>
          </a:p>
        </p:txBody>
      </p:sp>
      <p:sp>
        <p:nvSpPr>
          <p:cNvPr id="16" name="TextBox 15">
            <a:extLst>
              <a:ext uri="{FF2B5EF4-FFF2-40B4-BE49-F238E27FC236}">
                <a16:creationId xmlns:a16="http://schemas.microsoft.com/office/drawing/2014/main" id="{2A07619B-4BA8-8E40-A584-4BA209DA6EB7}"/>
              </a:ext>
            </a:extLst>
          </p:cNvPr>
          <p:cNvSpPr txBox="1"/>
          <p:nvPr/>
        </p:nvSpPr>
        <p:spPr>
          <a:xfrm>
            <a:off x="7103026" y="2521318"/>
            <a:ext cx="685800" cy="246221"/>
          </a:xfrm>
          <a:prstGeom prst="rect">
            <a:avLst/>
          </a:prstGeom>
          <a:noFill/>
        </p:spPr>
        <p:txBody>
          <a:bodyPr wrap="square" rtlCol="0">
            <a:spAutoFit/>
          </a:bodyPr>
          <a:lstStyle/>
          <a:p>
            <a:r>
              <a:rPr lang="en-US" sz="1000" dirty="0"/>
              <a:t>Pender</a:t>
            </a:r>
          </a:p>
        </p:txBody>
      </p:sp>
      <p:sp>
        <p:nvSpPr>
          <p:cNvPr id="17" name="TextBox 16">
            <a:extLst>
              <a:ext uri="{FF2B5EF4-FFF2-40B4-BE49-F238E27FC236}">
                <a16:creationId xmlns:a16="http://schemas.microsoft.com/office/drawing/2014/main" id="{98848DB6-C00E-094B-933A-2FEE4D79271F}"/>
              </a:ext>
            </a:extLst>
          </p:cNvPr>
          <p:cNvSpPr txBox="1"/>
          <p:nvPr/>
        </p:nvSpPr>
        <p:spPr>
          <a:xfrm>
            <a:off x="8232706" y="2209800"/>
            <a:ext cx="685800" cy="553998"/>
          </a:xfrm>
          <a:prstGeom prst="rect">
            <a:avLst/>
          </a:prstGeom>
          <a:noFill/>
        </p:spPr>
        <p:txBody>
          <a:bodyPr wrap="square" rtlCol="0">
            <a:spAutoFit/>
          </a:bodyPr>
          <a:lstStyle/>
          <a:p>
            <a:pPr algn="ctr"/>
            <a:r>
              <a:rPr lang="en-US" sz="1000" dirty="0"/>
              <a:t>The Outer Banks</a:t>
            </a:r>
          </a:p>
        </p:txBody>
      </p:sp>
      <p:sp>
        <p:nvSpPr>
          <p:cNvPr id="19" name="TextBox 18">
            <a:extLst>
              <a:ext uri="{FF2B5EF4-FFF2-40B4-BE49-F238E27FC236}">
                <a16:creationId xmlns:a16="http://schemas.microsoft.com/office/drawing/2014/main" id="{483EAC1C-45CE-314F-85D1-E7B3BD96B7F3}"/>
              </a:ext>
            </a:extLst>
          </p:cNvPr>
          <p:cNvSpPr txBox="1"/>
          <p:nvPr/>
        </p:nvSpPr>
        <p:spPr>
          <a:xfrm>
            <a:off x="7708714" y="2507743"/>
            <a:ext cx="685800" cy="246221"/>
          </a:xfrm>
          <a:prstGeom prst="rect">
            <a:avLst/>
          </a:prstGeom>
          <a:noFill/>
        </p:spPr>
        <p:txBody>
          <a:bodyPr wrap="square" rtlCol="0">
            <a:spAutoFit/>
          </a:bodyPr>
          <a:lstStyle/>
          <a:p>
            <a:r>
              <a:rPr lang="en-US" sz="1000" dirty="0"/>
              <a:t>Swain</a:t>
            </a:r>
          </a:p>
        </p:txBody>
      </p:sp>
      <p:sp>
        <p:nvSpPr>
          <p:cNvPr id="20" name="TextBox 19">
            <a:extLst>
              <a:ext uri="{FF2B5EF4-FFF2-40B4-BE49-F238E27FC236}">
                <a16:creationId xmlns:a16="http://schemas.microsoft.com/office/drawing/2014/main" id="{A4769DE8-489C-4E43-81C4-C6D8BED353A9}"/>
              </a:ext>
            </a:extLst>
          </p:cNvPr>
          <p:cNvSpPr txBox="1"/>
          <p:nvPr/>
        </p:nvSpPr>
        <p:spPr>
          <a:xfrm>
            <a:off x="4541710" y="2363688"/>
            <a:ext cx="685800" cy="400110"/>
          </a:xfrm>
          <a:prstGeom prst="rect">
            <a:avLst/>
          </a:prstGeom>
          <a:noFill/>
        </p:spPr>
        <p:txBody>
          <a:bodyPr wrap="square" rtlCol="0">
            <a:spAutoFit/>
          </a:bodyPr>
          <a:lstStyle/>
          <a:p>
            <a:pPr algn="ctr"/>
            <a:r>
              <a:rPr lang="en-US" sz="1000" dirty="0" err="1"/>
              <a:t>Vidant</a:t>
            </a:r>
            <a:r>
              <a:rPr lang="en-US" sz="1000" dirty="0"/>
              <a:t> Chowan</a:t>
            </a:r>
          </a:p>
        </p:txBody>
      </p:sp>
      <p:sp>
        <p:nvSpPr>
          <p:cNvPr id="21" name="TextBox 20">
            <a:extLst>
              <a:ext uri="{FF2B5EF4-FFF2-40B4-BE49-F238E27FC236}">
                <a16:creationId xmlns:a16="http://schemas.microsoft.com/office/drawing/2014/main" id="{D4BC82A4-3218-1A48-A6AE-2C85603BF1A4}"/>
              </a:ext>
            </a:extLst>
          </p:cNvPr>
          <p:cNvSpPr txBox="1"/>
          <p:nvPr/>
        </p:nvSpPr>
        <p:spPr>
          <a:xfrm>
            <a:off x="5673958" y="2363688"/>
            <a:ext cx="905076" cy="400110"/>
          </a:xfrm>
          <a:prstGeom prst="rect">
            <a:avLst/>
          </a:prstGeom>
          <a:noFill/>
        </p:spPr>
        <p:txBody>
          <a:bodyPr wrap="square" rtlCol="0">
            <a:spAutoFit/>
          </a:bodyPr>
          <a:lstStyle/>
          <a:p>
            <a:pPr algn="ctr"/>
            <a:r>
              <a:rPr lang="en-US" sz="1000" dirty="0"/>
              <a:t>FH Montgomery</a:t>
            </a:r>
          </a:p>
        </p:txBody>
      </p:sp>
      <p:pic>
        <p:nvPicPr>
          <p:cNvPr id="25" name="Picture 24">
            <a:extLst>
              <a:ext uri="{FF2B5EF4-FFF2-40B4-BE49-F238E27FC236}">
                <a16:creationId xmlns:a16="http://schemas.microsoft.com/office/drawing/2014/main" id="{96BD1FD4-6780-2446-BA46-BC4C4B30F557}"/>
              </a:ext>
            </a:extLst>
          </p:cNvPr>
          <p:cNvPicPr>
            <a:picLocks noChangeAspect="1"/>
          </p:cNvPicPr>
          <p:nvPr/>
        </p:nvPicPr>
        <p:blipFill>
          <a:blip r:embed="rId4"/>
          <a:stretch>
            <a:fillRect/>
          </a:stretch>
        </p:blipFill>
        <p:spPr>
          <a:xfrm>
            <a:off x="6579034" y="6225739"/>
            <a:ext cx="2027869" cy="520994"/>
          </a:xfrm>
          <a:prstGeom prst="rect">
            <a:avLst/>
          </a:prstGeom>
        </p:spPr>
      </p:pic>
    </p:spTree>
    <p:extLst>
      <p:ext uri="{BB962C8B-B14F-4D97-AF65-F5344CB8AC3E}">
        <p14:creationId xmlns:p14="http://schemas.microsoft.com/office/powerpoint/2010/main" val="189810686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33400" y="371764"/>
            <a:ext cx="7924800" cy="4572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dirty="0">
                <a:solidFill>
                  <a:sysClr val="windowText" lastClr="000000"/>
                </a:solidFill>
                <a:latin typeface="Avenir Next" panose="020B0503020202020204" pitchFamily="34" charset="0"/>
                <a:ea typeface="Verdana" pitchFamily="34" charset="0"/>
                <a:cs typeface="Verdana" pitchFamily="34" charset="0"/>
              </a:rPr>
              <a:t>Payment:  Transitional Payment Models</a:t>
            </a:r>
          </a:p>
        </p:txBody>
      </p:sp>
      <p:sp>
        <p:nvSpPr>
          <p:cNvPr id="31" name="Oval 30"/>
          <p:cNvSpPr/>
          <p:nvPr/>
        </p:nvSpPr>
        <p:spPr>
          <a:xfrm>
            <a:off x="914400" y="2171700"/>
            <a:ext cx="914400" cy="914400"/>
          </a:xfrm>
          <a:prstGeom prst="ellipse">
            <a:avLst/>
          </a:prstGeom>
          <a:solidFill>
            <a:schemeClr val="bg1"/>
          </a:solidFill>
          <a:ln w="25400" cap="flat" cmpd="sng" algn="ctr">
            <a:solidFill>
              <a:srgbClr val="005797"/>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rgbClr val="005797"/>
                </a:solidFill>
              </a:rPr>
              <a:t>A</a:t>
            </a:r>
          </a:p>
        </p:txBody>
      </p:sp>
      <p:sp>
        <p:nvSpPr>
          <p:cNvPr id="36" name="Rectangle 2"/>
          <p:cNvSpPr txBox="1">
            <a:spLocks noChangeArrowheads="1"/>
          </p:cNvSpPr>
          <p:nvPr/>
        </p:nvSpPr>
        <p:spPr>
          <a:xfrm>
            <a:off x="914400" y="3657600"/>
            <a:ext cx="7391400" cy="2590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350" indent="-6350" algn="ctr">
              <a:lnSpc>
                <a:spcPct val="90000"/>
              </a:lnSpc>
              <a:spcBef>
                <a:spcPct val="30000"/>
              </a:spcBef>
              <a:tabLst>
                <a:tab pos="914400" algn="l"/>
              </a:tabLst>
            </a:pPr>
            <a:r>
              <a:rPr lang="en-US" b="1" dirty="0"/>
              <a:t>Future -- Full Transition</a:t>
            </a:r>
            <a:endParaRPr lang="en-US" dirty="0"/>
          </a:p>
          <a:p>
            <a:r>
              <a:rPr lang="en-US" dirty="0"/>
              <a:t>In a fully transitioned environment, the rural delivery system is viewed as a leader in developing and implementing novel (and advantageous) reimbursement models based on value (cost and quality) and other parameters specific to the health system. Payer contracting capabilities are viewed as a strategic advantage rather than a process where the health system plays a subordinate role to third-party payers. Short term opportunities include public and commercial Shared Savings programs.</a:t>
            </a:r>
            <a:endParaRPr lang="en-US" dirty="0">
              <a:solidFill>
                <a:srgbClr val="FF0000"/>
              </a:solidFill>
            </a:endParaRPr>
          </a:p>
        </p:txBody>
      </p:sp>
      <p:sp>
        <p:nvSpPr>
          <p:cNvPr id="55" name="Oval 54"/>
          <p:cNvSpPr/>
          <p:nvPr/>
        </p:nvSpPr>
        <p:spPr>
          <a:xfrm>
            <a:off x="2514600" y="21717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1</a:t>
            </a:r>
          </a:p>
        </p:txBody>
      </p:sp>
      <p:sp>
        <p:nvSpPr>
          <p:cNvPr id="56" name="Oval 55"/>
          <p:cNvSpPr/>
          <p:nvPr/>
        </p:nvSpPr>
        <p:spPr>
          <a:xfrm>
            <a:off x="4191000" y="21717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2</a:t>
            </a:r>
          </a:p>
        </p:txBody>
      </p:sp>
      <p:sp>
        <p:nvSpPr>
          <p:cNvPr id="57" name="Oval 56"/>
          <p:cNvSpPr/>
          <p:nvPr/>
        </p:nvSpPr>
        <p:spPr>
          <a:xfrm>
            <a:off x="5791200" y="2171700"/>
            <a:ext cx="914400" cy="914400"/>
          </a:xfrm>
          <a:prstGeom prst="ellipse">
            <a:avLst/>
          </a:prstGeom>
          <a:solidFill>
            <a:schemeClr val="bg1"/>
          </a:solidFill>
          <a:ln w="25400"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chemeClr val="tx1">
                    <a:lumMod val="65000"/>
                    <a:lumOff val="35000"/>
                  </a:schemeClr>
                </a:solidFill>
              </a:rPr>
              <a:t>3</a:t>
            </a:r>
          </a:p>
        </p:txBody>
      </p:sp>
      <p:sp>
        <p:nvSpPr>
          <p:cNvPr id="58" name="Oval 57"/>
          <p:cNvSpPr/>
          <p:nvPr/>
        </p:nvSpPr>
        <p:spPr>
          <a:xfrm>
            <a:off x="7391400" y="2171700"/>
            <a:ext cx="914400" cy="914400"/>
          </a:xfrm>
          <a:prstGeom prst="ellipse">
            <a:avLst/>
          </a:prstGeom>
          <a:solidFill>
            <a:schemeClr val="bg1"/>
          </a:solidFill>
          <a:ln w="25400" cap="flat" cmpd="sng" algn="ctr">
            <a:solidFill>
              <a:srgbClr val="DE602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rgbClr val="DE6021"/>
                </a:solidFill>
              </a:rPr>
              <a:t>B</a:t>
            </a:r>
          </a:p>
        </p:txBody>
      </p:sp>
      <p:cxnSp>
        <p:nvCxnSpPr>
          <p:cNvPr id="17" name="Elbow Connector 16"/>
          <p:cNvCxnSpPr/>
          <p:nvPr/>
        </p:nvCxnSpPr>
        <p:spPr>
          <a:xfrm rot="5400000">
            <a:off x="5943600" y="1752600"/>
            <a:ext cx="571500" cy="3238500"/>
          </a:xfrm>
          <a:prstGeom prst="bentConnector3">
            <a:avLst>
              <a:gd name="adj1" fmla="val 50000"/>
            </a:avLst>
          </a:prstGeom>
          <a:solidFill>
            <a:schemeClr val="bg1"/>
          </a:solidFill>
          <a:ln w="25400" cap="flat" cmpd="sng" algn="ctr">
            <a:solidFill>
              <a:srgbClr val="DE6021"/>
            </a:solidFill>
            <a:prstDash val="solid"/>
            <a:round/>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cxnSp>
      <p:sp>
        <p:nvSpPr>
          <p:cNvPr id="15" name="Rectangle 2"/>
          <p:cNvSpPr txBox="1">
            <a:spLocks noChangeArrowheads="1"/>
          </p:cNvSpPr>
          <p:nvPr/>
        </p:nvSpPr>
        <p:spPr>
          <a:xfrm>
            <a:off x="304800" y="1143000"/>
            <a:ext cx="83820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763" indent="-4763">
              <a:lnSpc>
                <a:spcPct val="90000"/>
              </a:lnSpc>
              <a:spcBef>
                <a:spcPct val="30000"/>
              </a:spcBef>
              <a:tabLst>
                <a:tab pos="914400" algn="l"/>
              </a:tabLst>
            </a:pPr>
            <a:r>
              <a:rPr lang="en-US" dirty="0"/>
              <a:t>Value-Based and Population-Health-oriented contracting with third-party payers.</a:t>
            </a:r>
            <a:endParaRPr lang="en-US" sz="1600" dirty="0">
              <a:latin typeface="+mn-lt"/>
            </a:endParaRPr>
          </a:p>
          <a:p>
            <a:pPr marL="576263" lvl="1" indent="-236538">
              <a:lnSpc>
                <a:spcPct val="90000"/>
              </a:lnSpc>
              <a:spcBef>
                <a:spcPct val="30000"/>
              </a:spcBef>
              <a:buFontTx/>
              <a:buChar char="–"/>
              <a:tabLst>
                <a:tab pos="914400" algn="l"/>
              </a:tabLst>
              <a:defRPr/>
            </a:pPr>
            <a:endParaRPr lang="en-US" sz="1600" dirty="0">
              <a:latin typeface="+mn-lt"/>
            </a:endParaRPr>
          </a:p>
        </p:txBody>
      </p:sp>
    </p:spTree>
    <p:extLst>
      <p:ext uri="{BB962C8B-B14F-4D97-AF65-F5344CB8AC3E}">
        <p14:creationId xmlns:p14="http://schemas.microsoft.com/office/powerpoint/2010/main" val="210086762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xmlns:mv="urn:schemas-microsoft-com:mac:vml">
      <p:transition spd="med" advClick="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221744-5289-451C-9E38-1A9A66F657E6}"/>
              </a:ext>
            </a:extLst>
          </p:cNvPr>
          <p:cNvPicPr>
            <a:picLocks noChangeAspect="1"/>
          </p:cNvPicPr>
          <p:nvPr/>
        </p:nvPicPr>
        <p:blipFill>
          <a:blip r:embed="rId3"/>
          <a:stretch>
            <a:fillRect/>
          </a:stretch>
        </p:blipFill>
        <p:spPr>
          <a:xfrm>
            <a:off x="149087" y="2286000"/>
            <a:ext cx="8686800" cy="3013095"/>
          </a:xfrm>
          <a:prstGeom prst="rect">
            <a:avLst/>
          </a:prstGeom>
        </p:spPr>
      </p:pic>
      <p:sp>
        <p:nvSpPr>
          <p:cNvPr id="8" name="Title 1">
            <a:extLst>
              <a:ext uri="{FF2B5EF4-FFF2-40B4-BE49-F238E27FC236}">
                <a16:creationId xmlns:a16="http://schemas.microsoft.com/office/drawing/2014/main" id="{F697CEB8-6850-9341-983D-5C500919837D}"/>
              </a:ext>
            </a:extLst>
          </p:cNvPr>
          <p:cNvSpPr txBox="1">
            <a:spLocks/>
          </p:cNvSpPr>
          <p:nvPr/>
        </p:nvSpPr>
        <p:spPr>
          <a:xfrm>
            <a:off x="533400" y="371764"/>
            <a:ext cx="7924800" cy="4572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dirty="0">
                <a:solidFill>
                  <a:sysClr val="windowText" lastClr="000000"/>
                </a:solidFill>
                <a:latin typeface="Avenir Next" panose="020B0503020202020204" pitchFamily="34" charset="0"/>
                <a:ea typeface="Verdana" pitchFamily="34" charset="0"/>
                <a:cs typeface="Verdana" pitchFamily="34" charset="0"/>
              </a:rPr>
              <a:t>Payment:  Transitional Payment Models</a:t>
            </a:r>
          </a:p>
        </p:txBody>
      </p:sp>
      <p:sp>
        <p:nvSpPr>
          <p:cNvPr id="10" name="TextBox 9">
            <a:extLst>
              <a:ext uri="{FF2B5EF4-FFF2-40B4-BE49-F238E27FC236}">
                <a16:creationId xmlns:a16="http://schemas.microsoft.com/office/drawing/2014/main" id="{FB6DC922-EA26-ED40-BCBB-157121E102B6}"/>
              </a:ext>
            </a:extLst>
          </p:cNvPr>
          <p:cNvSpPr txBox="1"/>
          <p:nvPr/>
        </p:nvSpPr>
        <p:spPr>
          <a:xfrm>
            <a:off x="2110136" y="2138041"/>
            <a:ext cx="790800" cy="246221"/>
          </a:xfrm>
          <a:prstGeom prst="rect">
            <a:avLst/>
          </a:prstGeom>
          <a:noFill/>
        </p:spPr>
        <p:txBody>
          <a:bodyPr wrap="square" rtlCol="0">
            <a:spAutoFit/>
          </a:bodyPr>
          <a:lstStyle/>
          <a:p>
            <a:r>
              <a:rPr lang="en-US" sz="1000" dirty="0"/>
              <a:t>Alleghany</a:t>
            </a:r>
          </a:p>
        </p:txBody>
      </p:sp>
      <p:sp>
        <p:nvSpPr>
          <p:cNvPr id="11" name="TextBox 10">
            <a:extLst>
              <a:ext uri="{FF2B5EF4-FFF2-40B4-BE49-F238E27FC236}">
                <a16:creationId xmlns:a16="http://schemas.microsoft.com/office/drawing/2014/main" id="{EE078F50-5613-2940-8A5B-FC8D6CE9BBA2}"/>
              </a:ext>
            </a:extLst>
          </p:cNvPr>
          <p:cNvSpPr txBox="1"/>
          <p:nvPr/>
        </p:nvSpPr>
        <p:spPr>
          <a:xfrm>
            <a:off x="2810610" y="2130071"/>
            <a:ext cx="685800" cy="246221"/>
          </a:xfrm>
          <a:prstGeom prst="rect">
            <a:avLst/>
          </a:prstGeom>
          <a:noFill/>
        </p:spPr>
        <p:txBody>
          <a:bodyPr wrap="square" rtlCol="0">
            <a:spAutoFit/>
          </a:bodyPr>
          <a:lstStyle/>
          <a:p>
            <a:r>
              <a:rPr lang="en-US" sz="1000" dirty="0"/>
              <a:t>Bladen</a:t>
            </a:r>
          </a:p>
        </p:txBody>
      </p:sp>
      <p:sp>
        <p:nvSpPr>
          <p:cNvPr id="12" name="TextBox 11">
            <a:extLst>
              <a:ext uri="{FF2B5EF4-FFF2-40B4-BE49-F238E27FC236}">
                <a16:creationId xmlns:a16="http://schemas.microsoft.com/office/drawing/2014/main" id="{4472AD60-6DCA-3546-B5E6-3D7234730339}"/>
              </a:ext>
            </a:extLst>
          </p:cNvPr>
          <p:cNvSpPr txBox="1"/>
          <p:nvPr/>
        </p:nvSpPr>
        <p:spPr>
          <a:xfrm>
            <a:off x="3403093" y="2128695"/>
            <a:ext cx="685800" cy="246221"/>
          </a:xfrm>
          <a:prstGeom prst="rect">
            <a:avLst/>
          </a:prstGeom>
          <a:noFill/>
        </p:spPr>
        <p:txBody>
          <a:bodyPr wrap="square" rtlCol="0">
            <a:spAutoFit/>
          </a:bodyPr>
          <a:lstStyle/>
          <a:p>
            <a:r>
              <a:rPr lang="en-US" sz="1000" dirty="0"/>
              <a:t>Cannon</a:t>
            </a:r>
          </a:p>
        </p:txBody>
      </p:sp>
      <p:sp>
        <p:nvSpPr>
          <p:cNvPr id="13" name="TextBox 12">
            <a:extLst>
              <a:ext uri="{FF2B5EF4-FFF2-40B4-BE49-F238E27FC236}">
                <a16:creationId xmlns:a16="http://schemas.microsoft.com/office/drawing/2014/main" id="{9A63EE87-7554-7643-9F86-2373A9F60474}"/>
              </a:ext>
            </a:extLst>
          </p:cNvPr>
          <p:cNvSpPr txBox="1"/>
          <p:nvPr/>
        </p:nvSpPr>
        <p:spPr>
          <a:xfrm>
            <a:off x="3957897" y="2128695"/>
            <a:ext cx="685800" cy="246221"/>
          </a:xfrm>
          <a:prstGeom prst="rect">
            <a:avLst/>
          </a:prstGeom>
          <a:noFill/>
        </p:spPr>
        <p:txBody>
          <a:bodyPr wrap="square" rtlCol="0">
            <a:spAutoFit/>
          </a:bodyPr>
          <a:lstStyle/>
          <a:p>
            <a:r>
              <a:rPr lang="en-US" sz="1000" dirty="0"/>
              <a:t>Chatham</a:t>
            </a:r>
          </a:p>
        </p:txBody>
      </p:sp>
      <p:sp>
        <p:nvSpPr>
          <p:cNvPr id="14" name="TextBox 13">
            <a:extLst>
              <a:ext uri="{FF2B5EF4-FFF2-40B4-BE49-F238E27FC236}">
                <a16:creationId xmlns:a16="http://schemas.microsoft.com/office/drawing/2014/main" id="{66B3867B-5AC8-0944-84BA-93A738242570}"/>
              </a:ext>
            </a:extLst>
          </p:cNvPr>
          <p:cNvSpPr txBox="1"/>
          <p:nvPr/>
        </p:nvSpPr>
        <p:spPr>
          <a:xfrm>
            <a:off x="5209843" y="2126743"/>
            <a:ext cx="685800" cy="246221"/>
          </a:xfrm>
          <a:prstGeom prst="rect">
            <a:avLst/>
          </a:prstGeom>
          <a:noFill/>
        </p:spPr>
        <p:txBody>
          <a:bodyPr wrap="square" rtlCol="0">
            <a:spAutoFit/>
          </a:bodyPr>
          <a:lstStyle/>
          <a:p>
            <a:r>
              <a:rPr lang="en-US" sz="1000" dirty="0" err="1"/>
              <a:t>Dosher</a:t>
            </a:r>
            <a:endParaRPr lang="en-US" sz="1000" dirty="0"/>
          </a:p>
        </p:txBody>
      </p:sp>
      <p:sp>
        <p:nvSpPr>
          <p:cNvPr id="15" name="TextBox 14">
            <a:extLst>
              <a:ext uri="{FF2B5EF4-FFF2-40B4-BE49-F238E27FC236}">
                <a16:creationId xmlns:a16="http://schemas.microsoft.com/office/drawing/2014/main" id="{E72C1DCA-8A65-FF49-A370-5FA7A5BC2E1B}"/>
              </a:ext>
            </a:extLst>
          </p:cNvPr>
          <p:cNvSpPr txBox="1"/>
          <p:nvPr/>
        </p:nvSpPr>
        <p:spPr>
          <a:xfrm>
            <a:off x="6519886" y="2136577"/>
            <a:ext cx="685800" cy="246221"/>
          </a:xfrm>
          <a:prstGeom prst="rect">
            <a:avLst/>
          </a:prstGeom>
          <a:noFill/>
        </p:spPr>
        <p:txBody>
          <a:bodyPr wrap="square" rtlCol="0">
            <a:spAutoFit/>
          </a:bodyPr>
          <a:lstStyle/>
          <a:p>
            <a:r>
              <a:rPr lang="en-US" sz="1000" dirty="0"/>
              <a:t>Murphy</a:t>
            </a:r>
          </a:p>
        </p:txBody>
      </p:sp>
      <p:sp>
        <p:nvSpPr>
          <p:cNvPr id="16" name="TextBox 15">
            <a:extLst>
              <a:ext uri="{FF2B5EF4-FFF2-40B4-BE49-F238E27FC236}">
                <a16:creationId xmlns:a16="http://schemas.microsoft.com/office/drawing/2014/main" id="{2FFE4E57-713A-7C40-AB7E-9134C39D6A72}"/>
              </a:ext>
            </a:extLst>
          </p:cNvPr>
          <p:cNvSpPr txBox="1"/>
          <p:nvPr/>
        </p:nvSpPr>
        <p:spPr>
          <a:xfrm>
            <a:off x="7103026" y="2140318"/>
            <a:ext cx="685800" cy="246221"/>
          </a:xfrm>
          <a:prstGeom prst="rect">
            <a:avLst/>
          </a:prstGeom>
          <a:noFill/>
        </p:spPr>
        <p:txBody>
          <a:bodyPr wrap="square" rtlCol="0">
            <a:spAutoFit/>
          </a:bodyPr>
          <a:lstStyle/>
          <a:p>
            <a:r>
              <a:rPr lang="en-US" sz="1000" dirty="0"/>
              <a:t>Pender</a:t>
            </a:r>
          </a:p>
        </p:txBody>
      </p:sp>
      <p:sp>
        <p:nvSpPr>
          <p:cNvPr id="17" name="TextBox 16">
            <a:extLst>
              <a:ext uri="{FF2B5EF4-FFF2-40B4-BE49-F238E27FC236}">
                <a16:creationId xmlns:a16="http://schemas.microsoft.com/office/drawing/2014/main" id="{9127B726-82FF-5941-9436-A1E0A18CBA87}"/>
              </a:ext>
            </a:extLst>
          </p:cNvPr>
          <p:cNvSpPr txBox="1"/>
          <p:nvPr/>
        </p:nvSpPr>
        <p:spPr>
          <a:xfrm>
            <a:off x="8232706" y="1828800"/>
            <a:ext cx="685800" cy="553998"/>
          </a:xfrm>
          <a:prstGeom prst="rect">
            <a:avLst/>
          </a:prstGeom>
          <a:noFill/>
        </p:spPr>
        <p:txBody>
          <a:bodyPr wrap="square" rtlCol="0">
            <a:spAutoFit/>
          </a:bodyPr>
          <a:lstStyle/>
          <a:p>
            <a:pPr algn="ctr"/>
            <a:r>
              <a:rPr lang="en-US" sz="1000" dirty="0"/>
              <a:t>The Outer Banks</a:t>
            </a:r>
          </a:p>
        </p:txBody>
      </p:sp>
      <p:sp>
        <p:nvSpPr>
          <p:cNvPr id="18" name="TextBox 17">
            <a:extLst>
              <a:ext uri="{FF2B5EF4-FFF2-40B4-BE49-F238E27FC236}">
                <a16:creationId xmlns:a16="http://schemas.microsoft.com/office/drawing/2014/main" id="{61CB8CB3-71B6-A749-8D0A-8A8114C1595D}"/>
              </a:ext>
            </a:extLst>
          </p:cNvPr>
          <p:cNvSpPr txBox="1"/>
          <p:nvPr/>
        </p:nvSpPr>
        <p:spPr>
          <a:xfrm>
            <a:off x="7708714" y="2126743"/>
            <a:ext cx="685800" cy="246221"/>
          </a:xfrm>
          <a:prstGeom prst="rect">
            <a:avLst/>
          </a:prstGeom>
          <a:noFill/>
        </p:spPr>
        <p:txBody>
          <a:bodyPr wrap="square" rtlCol="0">
            <a:spAutoFit/>
          </a:bodyPr>
          <a:lstStyle/>
          <a:p>
            <a:r>
              <a:rPr lang="en-US" sz="1000" dirty="0"/>
              <a:t>Swain</a:t>
            </a:r>
          </a:p>
        </p:txBody>
      </p:sp>
      <p:sp>
        <p:nvSpPr>
          <p:cNvPr id="19" name="TextBox 18">
            <a:extLst>
              <a:ext uri="{FF2B5EF4-FFF2-40B4-BE49-F238E27FC236}">
                <a16:creationId xmlns:a16="http://schemas.microsoft.com/office/drawing/2014/main" id="{6962953A-C232-2544-AFB4-04949F5FB5D3}"/>
              </a:ext>
            </a:extLst>
          </p:cNvPr>
          <p:cNvSpPr txBox="1"/>
          <p:nvPr/>
        </p:nvSpPr>
        <p:spPr>
          <a:xfrm>
            <a:off x="4541710" y="1982688"/>
            <a:ext cx="685800" cy="400110"/>
          </a:xfrm>
          <a:prstGeom prst="rect">
            <a:avLst/>
          </a:prstGeom>
          <a:noFill/>
        </p:spPr>
        <p:txBody>
          <a:bodyPr wrap="square" rtlCol="0">
            <a:spAutoFit/>
          </a:bodyPr>
          <a:lstStyle/>
          <a:p>
            <a:pPr algn="ctr"/>
            <a:r>
              <a:rPr lang="en-US" sz="1000" dirty="0" err="1"/>
              <a:t>Vidant</a:t>
            </a:r>
            <a:r>
              <a:rPr lang="en-US" sz="1000" dirty="0"/>
              <a:t> Chowan</a:t>
            </a:r>
          </a:p>
        </p:txBody>
      </p:sp>
      <p:sp>
        <p:nvSpPr>
          <p:cNvPr id="20" name="TextBox 19">
            <a:extLst>
              <a:ext uri="{FF2B5EF4-FFF2-40B4-BE49-F238E27FC236}">
                <a16:creationId xmlns:a16="http://schemas.microsoft.com/office/drawing/2014/main" id="{0184CCCB-2F01-4640-8154-F312D2AD5866}"/>
              </a:ext>
            </a:extLst>
          </p:cNvPr>
          <p:cNvSpPr txBox="1"/>
          <p:nvPr/>
        </p:nvSpPr>
        <p:spPr>
          <a:xfrm>
            <a:off x="5673958" y="1982688"/>
            <a:ext cx="905076" cy="400110"/>
          </a:xfrm>
          <a:prstGeom prst="rect">
            <a:avLst/>
          </a:prstGeom>
          <a:noFill/>
        </p:spPr>
        <p:txBody>
          <a:bodyPr wrap="square" rtlCol="0">
            <a:spAutoFit/>
          </a:bodyPr>
          <a:lstStyle/>
          <a:p>
            <a:pPr algn="ctr"/>
            <a:r>
              <a:rPr lang="en-US" sz="1000" dirty="0"/>
              <a:t>FH Montgomery</a:t>
            </a:r>
          </a:p>
        </p:txBody>
      </p:sp>
      <p:pic>
        <p:nvPicPr>
          <p:cNvPr id="21" name="Picture 20">
            <a:extLst>
              <a:ext uri="{FF2B5EF4-FFF2-40B4-BE49-F238E27FC236}">
                <a16:creationId xmlns:a16="http://schemas.microsoft.com/office/drawing/2014/main" id="{C0E0C536-964C-6748-AE00-EB61C3989C12}"/>
              </a:ext>
            </a:extLst>
          </p:cNvPr>
          <p:cNvPicPr>
            <a:picLocks noChangeAspect="1"/>
          </p:cNvPicPr>
          <p:nvPr/>
        </p:nvPicPr>
        <p:blipFill>
          <a:blip r:embed="rId4"/>
          <a:stretch>
            <a:fillRect/>
          </a:stretch>
        </p:blipFill>
        <p:spPr>
          <a:xfrm>
            <a:off x="6579034" y="6225739"/>
            <a:ext cx="2027869" cy="520994"/>
          </a:xfrm>
          <a:prstGeom prst="rect">
            <a:avLst/>
          </a:prstGeom>
        </p:spPr>
      </p:pic>
    </p:spTree>
    <p:extLst>
      <p:ext uri="{BB962C8B-B14F-4D97-AF65-F5344CB8AC3E}">
        <p14:creationId xmlns:p14="http://schemas.microsoft.com/office/powerpoint/2010/main" val="123923528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6781800" y="1447800"/>
            <a:ext cx="1600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85750" indent="-285750" algn="ctr">
              <a:lnSpc>
                <a:spcPct val="90000"/>
              </a:lnSpc>
              <a:spcBef>
                <a:spcPct val="30000"/>
              </a:spcBef>
              <a:tabLst>
                <a:tab pos="914400" algn="l"/>
              </a:tabLst>
            </a:pPr>
            <a:r>
              <a:rPr lang="en-US" b="1" dirty="0">
                <a:latin typeface="Avenir Next" panose="020B0503020202020204" pitchFamily="34" charset="0"/>
              </a:rPr>
              <a:t>First Movers</a:t>
            </a:r>
          </a:p>
          <a:p>
            <a:pPr marL="225425" indent="-225425" algn="ctr">
              <a:lnSpc>
                <a:spcPct val="90000"/>
              </a:lnSpc>
              <a:spcBef>
                <a:spcPct val="30000"/>
              </a:spcBef>
              <a:buFontTx/>
              <a:buChar char="•"/>
              <a:tabLst>
                <a:tab pos="914400" algn="l"/>
              </a:tabLst>
            </a:pPr>
            <a:endParaRPr lang="en-US" sz="1600" b="1" dirty="0">
              <a:latin typeface="Avenir Next" panose="020B0503020202020204" pitchFamily="34" charset="0"/>
            </a:endParaRPr>
          </a:p>
          <a:p>
            <a:pPr marL="576263" lvl="1" indent="-236538" algn="ctr">
              <a:lnSpc>
                <a:spcPct val="90000"/>
              </a:lnSpc>
              <a:spcBef>
                <a:spcPct val="30000"/>
              </a:spcBef>
              <a:buFontTx/>
              <a:buChar char="–"/>
              <a:tabLst>
                <a:tab pos="914400" algn="l"/>
              </a:tabLst>
              <a:defRPr/>
            </a:pPr>
            <a:endParaRPr lang="en-US" sz="1600" b="1" dirty="0">
              <a:latin typeface="Avenir Next" panose="020B0503020202020204" pitchFamily="34" charset="0"/>
            </a:endParaRPr>
          </a:p>
        </p:txBody>
      </p:sp>
      <p:sp>
        <p:nvSpPr>
          <p:cNvPr id="9" name="Title 1"/>
          <p:cNvSpPr txBox="1">
            <a:spLocks/>
          </p:cNvSpPr>
          <p:nvPr/>
        </p:nvSpPr>
        <p:spPr>
          <a:xfrm>
            <a:off x="533400" y="371764"/>
            <a:ext cx="6629400" cy="457200"/>
          </a:xfrm>
          <a:prstGeom prst="rect">
            <a:avLst/>
          </a:prstGeom>
        </p:spPr>
        <p:txBody>
          <a:bodyPr/>
          <a:lstStyle/>
          <a:p>
            <a:pPr eaLnBrk="0" fontAlgn="base" hangingPunct="0">
              <a:spcBef>
                <a:spcPct val="0"/>
              </a:spcBef>
              <a:spcAft>
                <a:spcPct val="0"/>
              </a:spcAft>
              <a:defRPr/>
            </a:pPr>
            <a:r>
              <a:rPr lang="en-US" sz="2800" b="1" dirty="0">
                <a:solidFill>
                  <a:sysClr val="windowText" lastClr="000000"/>
                </a:solidFill>
                <a:latin typeface="Avenir Next" panose="020B0503020202020204" pitchFamily="34" charset="0"/>
                <a:ea typeface="Verdana" pitchFamily="34" charset="0"/>
                <a:cs typeface="Verdana" pitchFamily="34" charset="0"/>
              </a:rPr>
              <a:t>Transition Timing</a:t>
            </a:r>
          </a:p>
        </p:txBody>
      </p:sp>
      <p:sp>
        <p:nvSpPr>
          <p:cNvPr id="8" name="Rectangle 2"/>
          <p:cNvSpPr txBox="1">
            <a:spLocks noChangeArrowheads="1"/>
          </p:cNvSpPr>
          <p:nvPr/>
        </p:nvSpPr>
        <p:spPr>
          <a:xfrm>
            <a:off x="4114800" y="1447800"/>
            <a:ext cx="1600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85750" indent="-285750" algn="ctr">
              <a:lnSpc>
                <a:spcPct val="90000"/>
              </a:lnSpc>
              <a:spcBef>
                <a:spcPct val="30000"/>
              </a:spcBef>
              <a:tabLst>
                <a:tab pos="914400" algn="l"/>
              </a:tabLst>
            </a:pPr>
            <a:r>
              <a:rPr lang="en-US" b="1" dirty="0">
                <a:latin typeface="Avenir Next" panose="020B0503020202020204" pitchFamily="34" charset="0"/>
              </a:rPr>
              <a:t>Sequential</a:t>
            </a:r>
          </a:p>
          <a:p>
            <a:pPr marL="225425" indent="-225425" algn="ctr">
              <a:lnSpc>
                <a:spcPct val="90000"/>
              </a:lnSpc>
              <a:spcBef>
                <a:spcPct val="30000"/>
              </a:spcBef>
              <a:buFontTx/>
              <a:buChar char="•"/>
              <a:tabLst>
                <a:tab pos="914400" algn="l"/>
              </a:tabLst>
            </a:pPr>
            <a:endParaRPr lang="en-US" sz="1600" b="1" dirty="0">
              <a:latin typeface="Avenir Next" panose="020B0503020202020204" pitchFamily="34" charset="0"/>
            </a:endParaRPr>
          </a:p>
          <a:p>
            <a:pPr marL="576263" lvl="1" indent="-236538" algn="ctr">
              <a:lnSpc>
                <a:spcPct val="90000"/>
              </a:lnSpc>
              <a:spcBef>
                <a:spcPct val="30000"/>
              </a:spcBef>
              <a:buFontTx/>
              <a:buChar char="–"/>
              <a:tabLst>
                <a:tab pos="914400" algn="l"/>
              </a:tabLst>
              <a:defRPr/>
            </a:pPr>
            <a:endParaRPr lang="en-US" sz="1600" b="1" dirty="0">
              <a:latin typeface="Avenir Next" panose="020B0503020202020204" pitchFamily="34" charset="0"/>
            </a:endParaRPr>
          </a:p>
        </p:txBody>
      </p:sp>
      <p:sp>
        <p:nvSpPr>
          <p:cNvPr id="10" name="Rectangle 2"/>
          <p:cNvSpPr txBox="1">
            <a:spLocks noChangeArrowheads="1"/>
          </p:cNvSpPr>
          <p:nvPr/>
        </p:nvSpPr>
        <p:spPr>
          <a:xfrm>
            <a:off x="1676400" y="1447800"/>
            <a:ext cx="19431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85750" indent="-285750" algn="ctr">
              <a:lnSpc>
                <a:spcPct val="90000"/>
              </a:lnSpc>
              <a:spcBef>
                <a:spcPct val="30000"/>
              </a:spcBef>
              <a:tabLst>
                <a:tab pos="914400" algn="l"/>
              </a:tabLst>
            </a:pPr>
            <a:r>
              <a:rPr lang="en-US" b="1" dirty="0">
                <a:latin typeface="Avenir Next" panose="020B0503020202020204" pitchFamily="34" charset="0"/>
              </a:rPr>
              <a:t>Late Starters</a:t>
            </a:r>
          </a:p>
          <a:p>
            <a:pPr marL="225425" indent="-225425">
              <a:lnSpc>
                <a:spcPct val="90000"/>
              </a:lnSpc>
              <a:spcBef>
                <a:spcPct val="30000"/>
              </a:spcBef>
              <a:buFontTx/>
              <a:buChar char="•"/>
              <a:tabLst>
                <a:tab pos="914400" algn="l"/>
              </a:tabLst>
            </a:pPr>
            <a:endParaRPr lang="en-US" sz="1600" b="1" dirty="0">
              <a:latin typeface="Avenir Next" panose="020B0503020202020204" pitchFamily="34" charset="0"/>
            </a:endParaRPr>
          </a:p>
          <a:p>
            <a:pPr marL="576263" lvl="1" indent="-236538">
              <a:lnSpc>
                <a:spcPct val="90000"/>
              </a:lnSpc>
              <a:spcBef>
                <a:spcPct val="30000"/>
              </a:spcBef>
              <a:buFontTx/>
              <a:buChar char="–"/>
              <a:tabLst>
                <a:tab pos="914400" algn="l"/>
              </a:tabLst>
              <a:defRPr/>
            </a:pPr>
            <a:endParaRPr lang="en-US" sz="1600" b="1" dirty="0">
              <a:latin typeface="Avenir Next" panose="020B0503020202020204" pitchFamily="34" charset="0"/>
            </a:endParaRPr>
          </a:p>
        </p:txBody>
      </p:sp>
      <p:sp>
        <p:nvSpPr>
          <p:cNvPr id="11" name="Rectangle 2"/>
          <p:cNvSpPr txBox="1">
            <a:spLocks noChangeArrowheads="1"/>
          </p:cNvSpPr>
          <p:nvPr/>
        </p:nvSpPr>
        <p:spPr>
          <a:xfrm>
            <a:off x="381000" y="2590800"/>
            <a:ext cx="1219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85750" indent="-285750">
              <a:lnSpc>
                <a:spcPct val="90000"/>
              </a:lnSpc>
              <a:spcBef>
                <a:spcPct val="30000"/>
              </a:spcBef>
              <a:tabLst>
                <a:tab pos="914400" algn="l"/>
              </a:tabLst>
            </a:pPr>
            <a:r>
              <a:rPr lang="en-US" b="1" dirty="0">
                <a:latin typeface="Avenir Next" panose="020B0503020202020204" pitchFamily="34" charset="0"/>
              </a:rPr>
              <a:t>Risks</a:t>
            </a:r>
          </a:p>
          <a:p>
            <a:pPr marL="225425" indent="-225425">
              <a:lnSpc>
                <a:spcPct val="90000"/>
              </a:lnSpc>
              <a:spcBef>
                <a:spcPct val="30000"/>
              </a:spcBef>
              <a:buFontTx/>
              <a:buChar char="•"/>
              <a:tabLst>
                <a:tab pos="914400" algn="l"/>
              </a:tabLst>
            </a:pPr>
            <a:endParaRPr lang="en-US" sz="1600" b="1" dirty="0">
              <a:latin typeface="Avenir Next" panose="020B0503020202020204" pitchFamily="34" charset="0"/>
            </a:endParaRPr>
          </a:p>
          <a:p>
            <a:pPr marL="576263" lvl="1" indent="-236538">
              <a:lnSpc>
                <a:spcPct val="90000"/>
              </a:lnSpc>
              <a:spcBef>
                <a:spcPct val="30000"/>
              </a:spcBef>
              <a:buFontTx/>
              <a:buChar char="–"/>
              <a:tabLst>
                <a:tab pos="914400" algn="l"/>
              </a:tabLst>
              <a:defRPr/>
            </a:pPr>
            <a:endParaRPr lang="en-US" sz="1600" b="1" dirty="0">
              <a:latin typeface="Avenir Next" panose="020B0503020202020204" pitchFamily="34" charset="0"/>
            </a:endParaRPr>
          </a:p>
        </p:txBody>
      </p:sp>
      <p:sp>
        <p:nvSpPr>
          <p:cNvPr id="12" name="Rectangle 2"/>
          <p:cNvSpPr txBox="1">
            <a:spLocks noChangeArrowheads="1"/>
          </p:cNvSpPr>
          <p:nvPr/>
        </p:nvSpPr>
        <p:spPr>
          <a:xfrm>
            <a:off x="152400" y="4038600"/>
            <a:ext cx="1219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85750" indent="-285750">
              <a:lnSpc>
                <a:spcPct val="90000"/>
              </a:lnSpc>
              <a:spcBef>
                <a:spcPct val="30000"/>
              </a:spcBef>
              <a:tabLst>
                <a:tab pos="914400" algn="l"/>
              </a:tabLst>
            </a:pPr>
            <a:r>
              <a:rPr lang="en-US" b="1" dirty="0">
                <a:latin typeface="Avenir Next" panose="020B0503020202020204" pitchFamily="34" charset="0"/>
              </a:rPr>
              <a:t>Rewards</a:t>
            </a:r>
          </a:p>
          <a:p>
            <a:pPr marL="225425" indent="-225425">
              <a:lnSpc>
                <a:spcPct val="90000"/>
              </a:lnSpc>
              <a:spcBef>
                <a:spcPct val="30000"/>
              </a:spcBef>
              <a:buFontTx/>
              <a:buChar char="•"/>
              <a:tabLst>
                <a:tab pos="914400" algn="l"/>
              </a:tabLst>
            </a:pPr>
            <a:endParaRPr lang="en-US" sz="1600" b="1" dirty="0">
              <a:latin typeface="Avenir Next" panose="020B0503020202020204" pitchFamily="34" charset="0"/>
            </a:endParaRPr>
          </a:p>
          <a:p>
            <a:pPr marL="576263" lvl="1" indent="-236538">
              <a:lnSpc>
                <a:spcPct val="90000"/>
              </a:lnSpc>
              <a:spcBef>
                <a:spcPct val="30000"/>
              </a:spcBef>
              <a:buFontTx/>
              <a:buChar char="–"/>
              <a:tabLst>
                <a:tab pos="914400" algn="l"/>
              </a:tabLst>
              <a:defRPr/>
            </a:pPr>
            <a:endParaRPr lang="en-US" sz="1600" b="1" dirty="0">
              <a:latin typeface="Avenir Next" panose="020B0503020202020204" pitchFamily="34" charset="0"/>
            </a:endParaRPr>
          </a:p>
        </p:txBody>
      </p:sp>
      <p:cxnSp>
        <p:nvCxnSpPr>
          <p:cNvPr id="19" name="Straight Connector 18"/>
          <p:cNvCxnSpPr/>
          <p:nvPr/>
        </p:nvCxnSpPr>
        <p:spPr>
          <a:xfrm rot="5400000">
            <a:off x="2286794" y="3504406"/>
            <a:ext cx="3200400" cy="1588"/>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25" idx="1"/>
            <a:endCxn id="25" idx="3"/>
          </p:cNvCxnSpPr>
          <p:nvPr/>
        </p:nvCxnSpPr>
        <p:spPr>
          <a:xfrm rot="10800000" flipH="1">
            <a:off x="1447800" y="3505200"/>
            <a:ext cx="7239000" cy="1588"/>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9" name="Rectangle 2"/>
          <p:cNvSpPr txBox="1">
            <a:spLocks noChangeArrowheads="1"/>
          </p:cNvSpPr>
          <p:nvPr/>
        </p:nvSpPr>
        <p:spPr>
          <a:xfrm>
            <a:off x="6477794" y="2227217"/>
            <a:ext cx="1981200" cy="106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350" indent="-6350" algn="ctr">
              <a:lnSpc>
                <a:spcPct val="90000"/>
              </a:lnSpc>
              <a:spcBef>
                <a:spcPct val="30000"/>
              </a:spcBef>
              <a:tabLst>
                <a:tab pos="914400" algn="l"/>
              </a:tabLst>
            </a:pPr>
            <a:r>
              <a:rPr lang="en-US" sz="1400" dirty="0">
                <a:latin typeface="Avenir Next" panose="020B0503020202020204" pitchFamily="34" charset="0"/>
              </a:rPr>
              <a:t>Implementing changes to delivery system without harmonizing with payment system</a:t>
            </a:r>
          </a:p>
          <a:p>
            <a:pPr marL="225425" indent="-225425" algn="ctr">
              <a:lnSpc>
                <a:spcPct val="90000"/>
              </a:lnSpc>
              <a:spcBef>
                <a:spcPct val="30000"/>
              </a:spcBef>
              <a:buFontTx/>
              <a:buChar char="•"/>
              <a:tabLst>
                <a:tab pos="914400" algn="l"/>
              </a:tabLst>
            </a:pPr>
            <a:endParaRPr lang="en-US" sz="1400" dirty="0">
              <a:latin typeface="Avenir Next" panose="020B0503020202020204" pitchFamily="34" charset="0"/>
            </a:endParaRPr>
          </a:p>
          <a:p>
            <a:pPr marL="576263" lvl="1" indent="-236538" algn="ctr">
              <a:lnSpc>
                <a:spcPct val="90000"/>
              </a:lnSpc>
              <a:spcBef>
                <a:spcPct val="30000"/>
              </a:spcBef>
              <a:buFontTx/>
              <a:buChar char="–"/>
              <a:tabLst>
                <a:tab pos="914400" algn="l"/>
              </a:tabLst>
              <a:defRPr/>
            </a:pPr>
            <a:endParaRPr lang="en-US" sz="1400" dirty="0">
              <a:latin typeface="Avenir Next" panose="020B0503020202020204" pitchFamily="34" charset="0"/>
            </a:endParaRPr>
          </a:p>
        </p:txBody>
      </p:sp>
      <p:sp>
        <p:nvSpPr>
          <p:cNvPr id="30" name="Rectangle 2"/>
          <p:cNvSpPr txBox="1">
            <a:spLocks noChangeArrowheads="1"/>
          </p:cNvSpPr>
          <p:nvPr/>
        </p:nvSpPr>
        <p:spPr>
          <a:xfrm>
            <a:off x="4038600" y="2133600"/>
            <a:ext cx="1981200" cy="121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350" indent="-6350" algn="ctr">
              <a:lnSpc>
                <a:spcPct val="90000"/>
              </a:lnSpc>
              <a:spcBef>
                <a:spcPct val="30000"/>
              </a:spcBef>
              <a:tabLst>
                <a:tab pos="914400" algn="l"/>
              </a:tabLst>
            </a:pPr>
            <a:r>
              <a:rPr lang="en-US" sz="1400" dirty="0">
                <a:latin typeface="Avenir Next" panose="020B0503020202020204" pitchFamily="34" charset="0"/>
              </a:rPr>
              <a:t>Modifying the wrong strike points in the wrong order creating organizational tension and disruption</a:t>
            </a:r>
          </a:p>
          <a:p>
            <a:pPr marL="225425" indent="-225425" algn="ctr">
              <a:lnSpc>
                <a:spcPct val="90000"/>
              </a:lnSpc>
              <a:spcBef>
                <a:spcPct val="30000"/>
              </a:spcBef>
              <a:buFontTx/>
              <a:buChar char="•"/>
              <a:tabLst>
                <a:tab pos="914400" algn="l"/>
              </a:tabLst>
            </a:pPr>
            <a:endParaRPr lang="en-US" sz="1400" dirty="0">
              <a:latin typeface="Avenir Next" panose="020B0503020202020204" pitchFamily="34" charset="0"/>
            </a:endParaRPr>
          </a:p>
          <a:p>
            <a:pPr marL="576263" lvl="1" indent="-236538" algn="ctr">
              <a:lnSpc>
                <a:spcPct val="90000"/>
              </a:lnSpc>
              <a:spcBef>
                <a:spcPct val="30000"/>
              </a:spcBef>
              <a:buFontTx/>
              <a:buChar char="–"/>
              <a:tabLst>
                <a:tab pos="914400" algn="l"/>
              </a:tabLst>
              <a:defRPr/>
            </a:pPr>
            <a:endParaRPr lang="en-US" sz="1400" dirty="0">
              <a:latin typeface="Avenir Next" panose="020B0503020202020204" pitchFamily="34" charset="0"/>
            </a:endParaRPr>
          </a:p>
        </p:txBody>
      </p:sp>
      <p:sp>
        <p:nvSpPr>
          <p:cNvPr id="31" name="Rectangle 2"/>
          <p:cNvSpPr txBox="1">
            <a:spLocks noChangeArrowheads="1"/>
          </p:cNvSpPr>
          <p:nvPr/>
        </p:nvSpPr>
        <p:spPr>
          <a:xfrm>
            <a:off x="1639094" y="2133600"/>
            <a:ext cx="2055811" cy="1828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350" indent="-6350" algn="ctr">
              <a:lnSpc>
                <a:spcPct val="90000"/>
              </a:lnSpc>
              <a:spcBef>
                <a:spcPct val="30000"/>
              </a:spcBef>
              <a:tabLst>
                <a:tab pos="914400" algn="l"/>
              </a:tabLst>
            </a:pPr>
            <a:r>
              <a:rPr lang="en-US" sz="1400" dirty="0">
                <a:latin typeface="Avenir Next" panose="020B0503020202020204" pitchFamily="34" charset="0"/>
              </a:rPr>
              <a:t>Competitors and potential collaborators have already made the transition and view your organization as a liability</a:t>
            </a:r>
          </a:p>
          <a:p>
            <a:pPr marL="225425" indent="-225425" algn="ctr">
              <a:lnSpc>
                <a:spcPct val="90000"/>
              </a:lnSpc>
              <a:spcBef>
                <a:spcPct val="30000"/>
              </a:spcBef>
              <a:buFontTx/>
              <a:buChar char="•"/>
              <a:tabLst>
                <a:tab pos="914400" algn="l"/>
              </a:tabLst>
            </a:pPr>
            <a:endParaRPr lang="en-US" sz="1400" dirty="0">
              <a:latin typeface="Avenir Next" panose="020B0503020202020204" pitchFamily="34" charset="0"/>
            </a:endParaRPr>
          </a:p>
          <a:p>
            <a:pPr marL="576263" lvl="1" indent="-236538" algn="ctr">
              <a:lnSpc>
                <a:spcPct val="90000"/>
              </a:lnSpc>
              <a:spcBef>
                <a:spcPct val="30000"/>
              </a:spcBef>
              <a:buFontTx/>
              <a:buChar char="–"/>
              <a:tabLst>
                <a:tab pos="914400" algn="l"/>
              </a:tabLst>
              <a:defRPr/>
            </a:pPr>
            <a:endParaRPr lang="en-US" sz="1400" dirty="0">
              <a:latin typeface="Avenir Next" panose="020B0503020202020204" pitchFamily="34" charset="0"/>
            </a:endParaRPr>
          </a:p>
        </p:txBody>
      </p:sp>
      <p:sp>
        <p:nvSpPr>
          <p:cNvPr id="32" name="Rectangle 2"/>
          <p:cNvSpPr txBox="1">
            <a:spLocks noChangeArrowheads="1"/>
          </p:cNvSpPr>
          <p:nvPr/>
        </p:nvSpPr>
        <p:spPr>
          <a:xfrm>
            <a:off x="6400800" y="3657600"/>
            <a:ext cx="2200270" cy="121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350" indent="-6350" algn="ctr">
              <a:lnSpc>
                <a:spcPct val="90000"/>
              </a:lnSpc>
              <a:spcBef>
                <a:spcPct val="30000"/>
              </a:spcBef>
              <a:tabLst>
                <a:tab pos="914400" algn="l"/>
              </a:tabLst>
            </a:pPr>
            <a:r>
              <a:rPr lang="en-US" sz="1400" dirty="0">
                <a:latin typeface="Avenir Next" panose="020B0503020202020204" pitchFamily="34" charset="0"/>
              </a:rPr>
              <a:t>Difficult decisions and changes are implemented on the front end creating time for well-informed strategic decision making and adjustments</a:t>
            </a:r>
          </a:p>
          <a:p>
            <a:pPr marL="225425" indent="-225425" algn="ctr">
              <a:lnSpc>
                <a:spcPct val="90000"/>
              </a:lnSpc>
              <a:spcBef>
                <a:spcPct val="30000"/>
              </a:spcBef>
              <a:buFontTx/>
              <a:buChar char="•"/>
              <a:tabLst>
                <a:tab pos="914400" algn="l"/>
              </a:tabLst>
            </a:pPr>
            <a:endParaRPr lang="en-US" sz="1400" dirty="0">
              <a:latin typeface="Avenir Next" panose="020B0503020202020204" pitchFamily="34" charset="0"/>
            </a:endParaRPr>
          </a:p>
          <a:p>
            <a:pPr marL="576263" lvl="1" indent="-236538" algn="ctr">
              <a:lnSpc>
                <a:spcPct val="90000"/>
              </a:lnSpc>
              <a:spcBef>
                <a:spcPct val="30000"/>
              </a:spcBef>
              <a:buFontTx/>
              <a:buChar char="–"/>
              <a:tabLst>
                <a:tab pos="914400" algn="l"/>
              </a:tabLst>
              <a:defRPr/>
            </a:pPr>
            <a:endParaRPr lang="en-US" sz="1400" dirty="0">
              <a:latin typeface="Avenir Next" panose="020B0503020202020204" pitchFamily="34" charset="0"/>
            </a:endParaRPr>
          </a:p>
        </p:txBody>
      </p:sp>
      <p:sp>
        <p:nvSpPr>
          <p:cNvPr id="33" name="Rectangle 2"/>
          <p:cNvSpPr txBox="1">
            <a:spLocks noChangeArrowheads="1"/>
          </p:cNvSpPr>
          <p:nvPr/>
        </p:nvSpPr>
        <p:spPr>
          <a:xfrm>
            <a:off x="4113711" y="3810000"/>
            <a:ext cx="1981200" cy="121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350" indent="-6350" algn="ctr">
              <a:lnSpc>
                <a:spcPct val="90000"/>
              </a:lnSpc>
              <a:spcBef>
                <a:spcPct val="30000"/>
              </a:spcBef>
              <a:tabLst>
                <a:tab pos="914400" algn="l"/>
              </a:tabLst>
            </a:pPr>
            <a:r>
              <a:rPr lang="en-US" sz="1400" dirty="0">
                <a:latin typeface="Avenir Next" panose="020B0503020202020204" pitchFamily="34" charset="0"/>
              </a:rPr>
              <a:t>Deliberate, scheduled process for transitioning the most </a:t>
            </a:r>
            <a:r>
              <a:rPr lang="en-US" sz="1400" i="1" dirty="0">
                <a:latin typeface="Avenir Next" panose="020B0503020202020204" pitchFamily="34" charset="0"/>
              </a:rPr>
              <a:t>ready </a:t>
            </a:r>
            <a:r>
              <a:rPr lang="en-US" sz="1400" dirty="0">
                <a:latin typeface="Avenir Next" panose="020B0503020202020204" pitchFamily="34" charset="0"/>
              </a:rPr>
              <a:t>strike points at the best time</a:t>
            </a:r>
          </a:p>
          <a:p>
            <a:pPr marL="225425" indent="-225425" algn="ctr">
              <a:lnSpc>
                <a:spcPct val="90000"/>
              </a:lnSpc>
              <a:spcBef>
                <a:spcPct val="30000"/>
              </a:spcBef>
              <a:buFontTx/>
              <a:buChar char="•"/>
              <a:tabLst>
                <a:tab pos="914400" algn="l"/>
              </a:tabLst>
            </a:pPr>
            <a:endParaRPr lang="en-US" sz="1400" dirty="0">
              <a:latin typeface="Avenir Next" panose="020B0503020202020204" pitchFamily="34" charset="0"/>
            </a:endParaRPr>
          </a:p>
          <a:p>
            <a:pPr marL="576263" lvl="1" indent="-236538" algn="ctr">
              <a:lnSpc>
                <a:spcPct val="90000"/>
              </a:lnSpc>
              <a:spcBef>
                <a:spcPct val="30000"/>
              </a:spcBef>
              <a:buFontTx/>
              <a:buChar char="–"/>
              <a:tabLst>
                <a:tab pos="914400" algn="l"/>
              </a:tabLst>
              <a:defRPr/>
            </a:pPr>
            <a:endParaRPr lang="en-US" sz="1400" dirty="0">
              <a:latin typeface="Avenir Next" panose="020B0503020202020204" pitchFamily="34" charset="0"/>
            </a:endParaRPr>
          </a:p>
        </p:txBody>
      </p:sp>
      <p:sp>
        <p:nvSpPr>
          <p:cNvPr id="34" name="Rectangle 2"/>
          <p:cNvSpPr txBox="1">
            <a:spLocks noChangeArrowheads="1"/>
          </p:cNvSpPr>
          <p:nvPr/>
        </p:nvSpPr>
        <p:spPr>
          <a:xfrm>
            <a:off x="1676400" y="3695700"/>
            <a:ext cx="1981200" cy="129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350" indent="-6350" algn="ctr">
              <a:lnSpc>
                <a:spcPct val="90000"/>
              </a:lnSpc>
              <a:spcBef>
                <a:spcPct val="30000"/>
              </a:spcBef>
              <a:tabLst>
                <a:tab pos="914400" algn="l"/>
              </a:tabLst>
            </a:pPr>
            <a:r>
              <a:rPr lang="en-US" sz="1400" dirty="0">
                <a:latin typeface="Avenir Next" panose="020B0503020202020204" pitchFamily="34" charset="0"/>
              </a:rPr>
              <a:t>Learn from other organizations that have made modifications and use that knowledge to foster success</a:t>
            </a:r>
          </a:p>
          <a:p>
            <a:pPr marL="225425" indent="-225425" algn="ctr">
              <a:lnSpc>
                <a:spcPct val="90000"/>
              </a:lnSpc>
              <a:spcBef>
                <a:spcPct val="30000"/>
              </a:spcBef>
              <a:buFontTx/>
              <a:buChar char="•"/>
              <a:tabLst>
                <a:tab pos="914400" algn="l"/>
              </a:tabLst>
            </a:pPr>
            <a:endParaRPr lang="en-US" sz="1400" dirty="0">
              <a:latin typeface="Avenir Next" panose="020B0503020202020204" pitchFamily="34" charset="0"/>
            </a:endParaRPr>
          </a:p>
          <a:p>
            <a:pPr marL="576263" lvl="1" indent="-236538" algn="ctr">
              <a:lnSpc>
                <a:spcPct val="90000"/>
              </a:lnSpc>
              <a:spcBef>
                <a:spcPct val="30000"/>
              </a:spcBef>
              <a:buFontTx/>
              <a:buChar char="–"/>
              <a:tabLst>
                <a:tab pos="914400" algn="l"/>
              </a:tabLst>
              <a:defRPr/>
            </a:pPr>
            <a:endParaRPr lang="en-US" sz="1400" dirty="0">
              <a:latin typeface="Avenir Next" panose="020B0503020202020204" pitchFamily="34" charset="0"/>
            </a:endParaRPr>
          </a:p>
        </p:txBody>
      </p:sp>
      <p:sp>
        <p:nvSpPr>
          <p:cNvPr id="25" name="Rectangle 24"/>
          <p:cNvSpPr/>
          <p:nvPr/>
        </p:nvSpPr>
        <p:spPr>
          <a:xfrm>
            <a:off x="1447800" y="1905000"/>
            <a:ext cx="7239000" cy="3200400"/>
          </a:xfrm>
          <a:prstGeom prst="rect">
            <a:avLst/>
          </a:prstGeom>
          <a:noFill/>
          <a:ln w="12700" cap="flat" cmpd="sng" algn="ctr">
            <a:solidFill>
              <a:srgbClr val="005797"/>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venir Next" panose="020B0503020202020204" pitchFamily="34" charset="0"/>
            </a:endParaRPr>
          </a:p>
        </p:txBody>
      </p:sp>
      <p:cxnSp>
        <p:nvCxnSpPr>
          <p:cNvPr id="39" name="Straight Connector 38"/>
          <p:cNvCxnSpPr/>
          <p:nvPr/>
        </p:nvCxnSpPr>
        <p:spPr>
          <a:xfrm rot="5400000">
            <a:off x="4648994" y="3504406"/>
            <a:ext cx="3200400" cy="1588"/>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xmlns:mv="urn:schemas-microsoft-com:mac:vml">
      <p:transition spd="med" advClick="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0" y="1447800"/>
            <a:ext cx="2438400" cy="381000"/>
          </a:xfrm>
          <a:prstGeom prst="rect">
            <a:avLst/>
          </a:prstGeom>
          <a:solidFill>
            <a:srgbClr val="00579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rPr>
              <a:t>Operating Efficiencies</a:t>
            </a:r>
          </a:p>
        </p:txBody>
      </p:sp>
      <p:sp>
        <p:nvSpPr>
          <p:cNvPr id="9" name="Title 1"/>
          <p:cNvSpPr txBox="1">
            <a:spLocks/>
          </p:cNvSpPr>
          <p:nvPr/>
        </p:nvSpPr>
        <p:spPr>
          <a:xfrm>
            <a:off x="533400" y="371764"/>
            <a:ext cx="6629400" cy="457200"/>
          </a:xfrm>
          <a:prstGeom prst="rect">
            <a:avLst/>
          </a:prstGeom>
        </p:spPr>
        <p:txBody>
          <a:bodyPr/>
          <a:lstStyle/>
          <a:p>
            <a:pPr marR="0" lvl="0" indent="0" eaLnBrk="0" fontAlgn="base" hangingPunct="0">
              <a:lnSpc>
                <a:spcPct val="100000"/>
              </a:lnSpc>
              <a:spcBef>
                <a:spcPct val="0"/>
              </a:spcBef>
              <a:spcAft>
                <a:spcPct val="0"/>
              </a:spcAft>
              <a:buClrTx/>
              <a:buSzTx/>
              <a:buFontTx/>
              <a:buNone/>
              <a:tabLst/>
              <a:defRPr/>
            </a:pPr>
            <a:r>
              <a:rPr lang="en-US" sz="2800" b="1" dirty="0">
                <a:solidFill>
                  <a:sysClr val="windowText" lastClr="000000"/>
                </a:solidFill>
                <a:latin typeface="Avenir Next" panose="020B0503020202020204" pitchFamily="34" charset="0"/>
                <a:ea typeface="Verdana" pitchFamily="34" charset="0"/>
                <a:cs typeface="Verdana" pitchFamily="34" charset="0"/>
              </a:rPr>
              <a:t>Addressing your Bottlenecks</a:t>
            </a:r>
          </a:p>
        </p:txBody>
      </p:sp>
      <p:sp>
        <p:nvSpPr>
          <p:cNvPr id="11" name="Rectangle 10"/>
          <p:cNvSpPr/>
          <p:nvPr/>
        </p:nvSpPr>
        <p:spPr>
          <a:xfrm>
            <a:off x="762000" y="1981200"/>
            <a:ext cx="2438400" cy="381000"/>
          </a:xfrm>
          <a:prstGeom prst="rect">
            <a:avLst/>
          </a:prstGeom>
          <a:solidFill>
            <a:srgbClr val="00579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rPr>
              <a:t>Value and Engagement</a:t>
            </a:r>
          </a:p>
        </p:txBody>
      </p:sp>
      <p:sp>
        <p:nvSpPr>
          <p:cNvPr id="12" name="Rectangle 11"/>
          <p:cNvSpPr/>
          <p:nvPr/>
        </p:nvSpPr>
        <p:spPr>
          <a:xfrm>
            <a:off x="762000" y="2514600"/>
            <a:ext cx="2438400" cy="381000"/>
          </a:xfrm>
          <a:prstGeom prst="rect">
            <a:avLst/>
          </a:prstGeom>
          <a:solidFill>
            <a:srgbClr val="00579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rPr>
              <a:t>Care Management</a:t>
            </a:r>
          </a:p>
        </p:txBody>
      </p:sp>
      <p:sp>
        <p:nvSpPr>
          <p:cNvPr id="14" name="Rectangle 13"/>
          <p:cNvSpPr/>
          <p:nvPr/>
        </p:nvSpPr>
        <p:spPr>
          <a:xfrm>
            <a:off x="762000" y="3048000"/>
            <a:ext cx="2438400" cy="381000"/>
          </a:xfrm>
          <a:prstGeom prst="rect">
            <a:avLst/>
          </a:prstGeom>
          <a:solidFill>
            <a:srgbClr val="00579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rPr>
              <a:t>Business Practices</a:t>
            </a:r>
          </a:p>
        </p:txBody>
      </p:sp>
      <p:sp>
        <p:nvSpPr>
          <p:cNvPr id="24" name="Rectangle 23"/>
          <p:cNvSpPr/>
          <p:nvPr/>
        </p:nvSpPr>
        <p:spPr>
          <a:xfrm>
            <a:off x="762000" y="4114800"/>
            <a:ext cx="2438400" cy="381000"/>
          </a:xfrm>
          <a:prstGeom prst="rect">
            <a:avLst/>
          </a:prstGeom>
          <a:solidFill>
            <a:srgbClr val="DE6021"/>
          </a:solidFill>
          <a:ln>
            <a:solidFill>
              <a:srgbClr val="DE60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rPr>
              <a:t>Health System Alignment</a:t>
            </a:r>
          </a:p>
        </p:txBody>
      </p:sp>
      <p:sp>
        <p:nvSpPr>
          <p:cNvPr id="25" name="Rectangle 24"/>
          <p:cNvSpPr/>
          <p:nvPr/>
        </p:nvSpPr>
        <p:spPr>
          <a:xfrm>
            <a:off x="762000" y="4648200"/>
            <a:ext cx="2438400" cy="381000"/>
          </a:xfrm>
          <a:prstGeom prst="rect">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rPr>
              <a:t>Physician Leadership</a:t>
            </a:r>
          </a:p>
        </p:txBody>
      </p:sp>
      <p:sp>
        <p:nvSpPr>
          <p:cNvPr id="27" name="Rectangle 26"/>
          <p:cNvSpPr/>
          <p:nvPr/>
        </p:nvSpPr>
        <p:spPr>
          <a:xfrm>
            <a:off x="762000" y="5181600"/>
            <a:ext cx="2438400" cy="381000"/>
          </a:xfrm>
          <a:prstGeom prst="rect">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rPr>
              <a:t>Change Management</a:t>
            </a:r>
          </a:p>
        </p:txBody>
      </p:sp>
      <p:sp>
        <p:nvSpPr>
          <p:cNvPr id="28" name="Rectangle 27"/>
          <p:cNvSpPr/>
          <p:nvPr/>
        </p:nvSpPr>
        <p:spPr>
          <a:xfrm>
            <a:off x="762000" y="3581400"/>
            <a:ext cx="2438400" cy="3810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rPr>
              <a:t>Facilities</a:t>
            </a:r>
          </a:p>
        </p:txBody>
      </p:sp>
      <p:sp>
        <p:nvSpPr>
          <p:cNvPr id="38" name="Rectangle 2"/>
          <p:cNvSpPr txBox="1">
            <a:spLocks noChangeArrowheads="1"/>
          </p:cNvSpPr>
          <p:nvPr/>
        </p:nvSpPr>
        <p:spPr>
          <a:xfrm>
            <a:off x="3352800" y="1447800"/>
            <a:ext cx="4953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763" indent="-4763">
              <a:lnSpc>
                <a:spcPct val="90000"/>
              </a:lnSpc>
              <a:spcBef>
                <a:spcPct val="30000"/>
              </a:spcBef>
              <a:tabLst>
                <a:tab pos="914400" algn="l"/>
              </a:tabLst>
            </a:pPr>
            <a:r>
              <a:rPr lang="en-US" sz="1600" dirty="0"/>
              <a:t>Assess, benchmark and develop focused action plans</a:t>
            </a:r>
          </a:p>
        </p:txBody>
      </p:sp>
      <p:sp>
        <p:nvSpPr>
          <p:cNvPr id="39" name="Rectangle 2"/>
          <p:cNvSpPr txBox="1">
            <a:spLocks noChangeArrowheads="1"/>
          </p:cNvSpPr>
          <p:nvPr/>
        </p:nvSpPr>
        <p:spPr>
          <a:xfrm>
            <a:off x="3352800" y="1981200"/>
            <a:ext cx="5562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763" indent="-4763">
              <a:lnSpc>
                <a:spcPct val="90000"/>
              </a:lnSpc>
              <a:spcBef>
                <a:spcPct val="30000"/>
              </a:spcBef>
              <a:tabLst>
                <a:tab pos="914400" algn="l"/>
              </a:tabLst>
            </a:pPr>
            <a:r>
              <a:rPr lang="en-US" sz="1600" dirty="0"/>
              <a:t>Maximize performance on public reporting programs</a:t>
            </a:r>
          </a:p>
        </p:txBody>
      </p:sp>
      <p:sp>
        <p:nvSpPr>
          <p:cNvPr id="40" name="Rectangle 2"/>
          <p:cNvSpPr txBox="1">
            <a:spLocks noChangeArrowheads="1"/>
          </p:cNvSpPr>
          <p:nvPr/>
        </p:nvSpPr>
        <p:spPr>
          <a:xfrm>
            <a:off x="3352800" y="2514600"/>
            <a:ext cx="5410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763" indent="-4763">
              <a:lnSpc>
                <a:spcPct val="90000"/>
              </a:lnSpc>
              <a:spcBef>
                <a:spcPct val="30000"/>
              </a:spcBef>
              <a:tabLst>
                <a:tab pos="914400" algn="l"/>
              </a:tabLst>
            </a:pPr>
            <a:r>
              <a:rPr lang="en-US" sz="1600" dirty="0"/>
              <a:t>Employ or contract for care coordinators  </a:t>
            </a:r>
          </a:p>
        </p:txBody>
      </p:sp>
      <p:sp>
        <p:nvSpPr>
          <p:cNvPr id="41" name="Rectangle 2"/>
          <p:cNvSpPr txBox="1">
            <a:spLocks noChangeArrowheads="1"/>
          </p:cNvSpPr>
          <p:nvPr/>
        </p:nvSpPr>
        <p:spPr>
          <a:xfrm>
            <a:off x="3352800" y="3048000"/>
            <a:ext cx="4953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763" indent="-4763">
              <a:lnSpc>
                <a:spcPct val="90000"/>
              </a:lnSpc>
              <a:spcBef>
                <a:spcPct val="30000"/>
              </a:spcBef>
              <a:tabLst>
                <a:tab pos="914400" algn="l"/>
              </a:tabLst>
            </a:pPr>
            <a:r>
              <a:rPr lang="en-US" sz="1600" dirty="0"/>
              <a:t>Ensure high performance revenue cycle management</a:t>
            </a:r>
          </a:p>
        </p:txBody>
      </p:sp>
      <p:sp>
        <p:nvSpPr>
          <p:cNvPr id="42" name="Rectangle 2"/>
          <p:cNvSpPr txBox="1">
            <a:spLocks noChangeArrowheads="1"/>
          </p:cNvSpPr>
          <p:nvPr/>
        </p:nvSpPr>
        <p:spPr>
          <a:xfrm>
            <a:off x="3352800" y="3581400"/>
            <a:ext cx="4953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763" indent="-4763">
              <a:lnSpc>
                <a:spcPct val="90000"/>
              </a:lnSpc>
              <a:spcBef>
                <a:spcPct val="30000"/>
              </a:spcBef>
              <a:tabLst>
                <a:tab pos="914400" algn="l"/>
              </a:tabLst>
            </a:pPr>
            <a:r>
              <a:rPr lang="en-US" sz="1600" dirty="0"/>
              <a:t>Drive out unnecessary PP&amp;E fixed costs</a:t>
            </a:r>
          </a:p>
        </p:txBody>
      </p:sp>
      <p:sp>
        <p:nvSpPr>
          <p:cNvPr id="43" name="Rectangle 2"/>
          <p:cNvSpPr txBox="1">
            <a:spLocks noChangeArrowheads="1"/>
          </p:cNvSpPr>
          <p:nvPr/>
        </p:nvSpPr>
        <p:spPr>
          <a:xfrm>
            <a:off x="3352800" y="4114800"/>
            <a:ext cx="4953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763" indent="-4763">
              <a:lnSpc>
                <a:spcPct val="90000"/>
              </a:lnSpc>
              <a:spcBef>
                <a:spcPct val="30000"/>
              </a:spcBef>
              <a:tabLst>
                <a:tab pos="914400" algn="l"/>
              </a:tabLst>
            </a:pPr>
            <a:r>
              <a:rPr lang="en-US" sz="1600" dirty="0"/>
              <a:t>Define criteria and monitoring systems for collaborators</a:t>
            </a:r>
          </a:p>
        </p:txBody>
      </p:sp>
      <p:sp>
        <p:nvSpPr>
          <p:cNvPr id="44" name="Rectangle 2"/>
          <p:cNvSpPr txBox="1">
            <a:spLocks noChangeArrowheads="1"/>
          </p:cNvSpPr>
          <p:nvPr/>
        </p:nvSpPr>
        <p:spPr>
          <a:xfrm>
            <a:off x="3352800" y="4648200"/>
            <a:ext cx="4953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763" indent="-4763">
              <a:lnSpc>
                <a:spcPct val="90000"/>
              </a:lnSpc>
              <a:spcBef>
                <a:spcPct val="30000"/>
              </a:spcBef>
              <a:tabLst>
                <a:tab pos="914400" algn="l"/>
              </a:tabLst>
            </a:pPr>
            <a:r>
              <a:rPr lang="en-US" sz="1600" dirty="0"/>
              <a:t>Identify, empower and support physician leaders</a:t>
            </a:r>
          </a:p>
        </p:txBody>
      </p:sp>
      <p:sp>
        <p:nvSpPr>
          <p:cNvPr id="45" name="Rectangle 2"/>
          <p:cNvSpPr txBox="1">
            <a:spLocks noChangeArrowheads="1"/>
          </p:cNvSpPr>
          <p:nvPr/>
        </p:nvSpPr>
        <p:spPr>
          <a:xfrm>
            <a:off x="3352800" y="5181600"/>
            <a:ext cx="5105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763" indent="-4763">
              <a:lnSpc>
                <a:spcPct val="90000"/>
              </a:lnSpc>
              <a:spcBef>
                <a:spcPct val="30000"/>
              </a:spcBef>
              <a:tabLst>
                <a:tab pos="914400" algn="l"/>
              </a:tabLst>
            </a:pPr>
            <a:r>
              <a:rPr lang="en-US" sz="1600" dirty="0"/>
              <a:t>Educate people and invest in processes to facilitate change</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xmlns:mv="urn:schemas-microsoft-com:mac:vml">
      <p:transition spd="med" advClick="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7DD2F6E-3AC0-294E-9F7E-E68456D6C95B}"/>
              </a:ext>
            </a:extLst>
          </p:cNvPr>
          <p:cNvSpPr txBox="1"/>
          <p:nvPr/>
        </p:nvSpPr>
        <p:spPr>
          <a:xfrm>
            <a:off x="228600" y="391180"/>
            <a:ext cx="8001000" cy="523220"/>
          </a:xfrm>
          <a:prstGeom prst="rect">
            <a:avLst/>
          </a:prstGeom>
          <a:noFill/>
        </p:spPr>
        <p:txBody>
          <a:bodyPr wrap="square" rtlCol="0">
            <a:spAutoFit/>
          </a:bodyPr>
          <a:lstStyle/>
          <a:p>
            <a:r>
              <a:rPr lang="en-US" sz="2800" b="1" dirty="0">
                <a:solidFill>
                  <a:prstClr val="black"/>
                </a:solidFill>
                <a:latin typeface="Avenir Next" charset="0"/>
                <a:ea typeface="Avenir Next" charset="0"/>
                <a:cs typeface="Avenir Next" charset="0"/>
              </a:rPr>
              <a:t>Group Questions</a:t>
            </a:r>
          </a:p>
        </p:txBody>
      </p:sp>
      <p:sp>
        <p:nvSpPr>
          <p:cNvPr id="6" name="Text Box 4">
            <a:extLst>
              <a:ext uri="{FF2B5EF4-FFF2-40B4-BE49-F238E27FC236}">
                <a16:creationId xmlns:a16="http://schemas.microsoft.com/office/drawing/2014/main" id="{F87F6505-2E5C-0E44-80DE-02125802B24F}"/>
              </a:ext>
            </a:extLst>
          </p:cNvPr>
          <p:cNvSpPr txBox="1">
            <a:spLocks noChangeArrowheads="1"/>
          </p:cNvSpPr>
          <p:nvPr/>
        </p:nvSpPr>
        <p:spPr bwMode="auto">
          <a:xfrm>
            <a:off x="1143000" y="2895600"/>
            <a:ext cx="731520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mj-lt"/>
              <a:buAutoNum type="arabicPeriod" startAt="3"/>
            </a:pPr>
            <a:r>
              <a:rPr lang="en-US" altLang="en-US" dirty="0">
                <a:latin typeface="Avenir Book" charset="0"/>
              </a:rPr>
              <a:t>What actions will you take following this meeting to better prepare your organization for the transition to Population Based payment?</a:t>
            </a:r>
          </a:p>
          <a:p>
            <a:pPr marL="914400" lvl="1" indent="-457200" eaLnBrk="1" hangingPunct="1">
              <a:spcBef>
                <a:spcPct val="50000"/>
              </a:spcBef>
              <a:buFont typeface="+mj-lt"/>
              <a:buAutoNum type="arabicPeriod"/>
            </a:pPr>
            <a:endParaRPr lang="en-US" altLang="en-US" sz="2000" dirty="0">
              <a:latin typeface="Verdana" panose="020B0604030504040204" pitchFamily="34" charset="0"/>
            </a:endParaRPr>
          </a:p>
          <a:p>
            <a:pPr marL="457200" indent="-457200" eaLnBrk="1" hangingPunct="1">
              <a:spcBef>
                <a:spcPct val="50000"/>
              </a:spcBef>
              <a:buFont typeface="+mj-lt"/>
              <a:buAutoNum type="arabicPeriod" startAt="3"/>
            </a:pPr>
            <a:endParaRPr lang="en-US" altLang="en-US" sz="2000" dirty="0">
              <a:latin typeface="Verdana" panose="020B0604030504040204" pitchFamily="34" charset="0"/>
            </a:endParaRPr>
          </a:p>
        </p:txBody>
      </p:sp>
    </p:spTree>
    <p:extLst>
      <p:ext uri="{BB962C8B-B14F-4D97-AF65-F5344CB8AC3E}">
        <p14:creationId xmlns:p14="http://schemas.microsoft.com/office/powerpoint/2010/main" val="162311621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0" y="1981200"/>
            <a:ext cx="9144000"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kumimoji="0" lang="en-US" sz="4000" b="0" i="0" u="none" strike="noStrike" kern="1200" cap="none" spc="0" normalizeH="0" baseline="0" noProof="0" dirty="0">
                <a:ln>
                  <a:noFill/>
                </a:ln>
                <a:solidFill>
                  <a:schemeClr val="bg1"/>
                </a:solidFill>
                <a:effectLst/>
                <a:uLnTx/>
                <a:uFillTx/>
                <a:latin typeface="Gill Sans MT" pitchFamily="34" charset="0"/>
                <a:ea typeface="Verdana" pitchFamily="34" charset="0"/>
                <a:cs typeface="Verdana" pitchFamily="34" charset="0"/>
              </a:rPr>
              <a:t>Financial Indicators</a:t>
            </a:r>
          </a:p>
        </p:txBody>
      </p:sp>
      <p:sp>
        <p:nvSpPr>
          <p:cNvPr id="6" name="Title 1"/>
          <p:cNvSpPr txBox="1">
            <a:spLocks/>
          </p:cNvSpPr>
          <p:nvPr/>
        </p:nvSpPr>
        <p:spPr bwMode="auto">
          <a:xfrm>
            <a:off x="0" y="0"/>
            <a:ext cx="9144000" cy="6858000"/>
          </a:xfrm>
          <a:prstGeom prst="rect">
            <a:avLst/>
          </a:prstGeom>
          <a:solidFill>
            <a:srgbClr val="005C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lvl="0" algn="ctr" eaLnBrk="0" fontAlgn="base" hangingPunct="0">
              <a:spcBef>
                <a:spcPct val="0"/>
              </a:spcBef>
              <a:spcAft>
                <a:spcPct val="0"/>
              </a:spcAft>
              <a:defRPr sz="3200" b="1" kern="0">
                <a:solidFill>
                  <a:prstClr val="white"/>
                </a:solidFill>
                <a:latin typeface="Avenir Next" charset="0"/>
                <a:ea typeface="Avenir Next" charset="0"/>
                <a:cs typeface="Avenir Next" charset="0"/>
              </a:defRPr>
            </a:lvl1pPr>
          </a:lstStyle>
          <a:p>
            <a:endParaRPr lang="en-US" dirty="0"/>
          </a:p>
          <a:p>
            <a:endParaRPr lang="en-US" dirty="0"/>
          </a:p>
        </p:txBody>
      </p:sp>
      <p:sp>
        <p:nvSpPr>
          <p:cNvPr id="5" name="Rectangle 4">
            <a:extLst>
              <a:ext uri="{FF2B5EF4-FFF2-40B4-BE49-F238E27FC236}">
                <a16:creationId xmlns:a16="http://schemas.microsoft.com/office/drawing/2014/main" id="{E8565929-DF14-9741-9961-AB3A5622AF7D}"/>
              </a:ext>
            </a:extLst>
          </p:cNvPr>
          <p:cNvSpPr/>
          <p:nvPr/>
        </p:nvSpPr>
        <p:spPr>
          <a:xfrm>
            <a:off x="2286000" y="4634805"/>
            <a:ext cx="4572000" cy="1384995"/>
          </a:xfrm>
          <a:prstGeom prst="rect">
            <a:avLst/>
          </a:prstGeom>
        </p:spPr>
        <p:txBody>
          <a:bodyPr>
            <a:spAutoFit/>
          </a:bodyPr>
          <a:lstStyle/>
          <a:p>
            <a:pPr algn="ctr"/>
            <a:endParaRPr lang="en-US" sz="1400" dirty="0">
              <a:solidFill>
                <a:schemeClr val="bg1"/>
              </a:solidFill>
              <a:latin typeface="Avenir Next" panose="020B0503020202020204" pitchFamily="34" charset="0"/>
            </a:endParaRPr>
          </a:p>
          <a:p>
            <a:pPr algn="ctr"/>
            <a:r>
              <a:rPr lang="en-US" sz="1400" dirty="0">
                <a:solidFill>
                  <a:schemeClr val="bg1"/>
                </a:solidFill>
                <a:latin typeface="Avenir Next" panose="020B0503020202020204" pitchFamily="34" charset="0"/>
              </a:rPr>
              <a:t>1685 Congress St. Suite 202</a:t>
            </a:r>
          </a:p>
          <a:p>
            <a:pPr algn="ctr"/>
            <a:r>
              <a:rPr lang="en-US" sz="1400" dirty="0">
                <a:solidFill>
                  <a:schemeClr val="bg1"/>
                </a:solidFill>
                <a:latin typeface="Avenir Next" panose="020B0503020202020204" pitchFamily="34" charset="0"/>
              </a:rPr>
              <a:t>Portland, Maine 04102</a:t>
            </a:r>
          </a:p>
          <a:p>
            <a:pPr algn="ctr"/>
            <a:r>
              <a:rPr lang="en-US" sz="1400" dirty="0">
                <a:solidFill>
                  <a:schemeClr val="bg1"/>
                </a:solidFill>
                <a:latin typeface="Avenir Next" panose="020B0503020202020204" pitchFamily="34" charset="0"/>
              </a:rPr>
              <a:t>(207) 221-8250</a:t>
            </a:r>
          </a:p>
          <a:p>
            <a:pPr algn="ctr"/>
            <a:endParaRPr lang="en-US" sz="1400" dirty="0">
              <a:solidFill>
                <a:schemeClr val="bg1"/>
              </a:solidFill>
              <a:latin typeface="Avenir Next" panose="020B0503020202020204" pitchFamily="34" charset="0"/>
            </a:endParaRPr>
          </a:p>
          <a:p>
            <a:pPr algn="ctr"/>
            <a:r>
              <a:rPr lang="en-US" sz="1400" dirty="0">
                <a:solidFill>
                  <a:schemeClr val="bg1"/>
                </a:solidFill>
                <a:latin typeface="Avenir Next" panose="020B0503020202020204" pitchFamily="34" charset="0"/>
              </a:rPr>
              <a:t>www.stroudwater.com</a:t>
            </a:r>
          </a:p>
        </p:txBody>
      </p:sp>
      <p:pic>
        <p:nvPicPr>
          <p:cNvPr id="8" name="Picture 7">
            <a:extLst>
              <a:ext uri="{FF2B5EF4-FFF2-40B4-BE49-F238E27FC236}">
                <a16:creationId xmlns:a16="http://schemas.microsoft.com/office/drawing/2014/main" id="{0283A901-94E3-6A49-8FFA-D6E4C823D2F7}"/>
              </a:ext>
            </a:extLst>
          </p:cNvPr>
          <p:cNvPicPr>
            <a:picLocks noChangeAspect="1"/>
          </p:cNvPicPr>
          <p:nvPr/>
        </p:nvPicPr>
        <p:blipFill rotWithShape="1">
          <a:blip r:embed="rId2">
            <a:extLst>
              <a:ext uri="{28A0092B-C50C-407E-A947-70E740481C1C}">
                <a14:useLocalDpi xmlns:a14="http://schemas.microsoft.com/office/drawing/2010/main" val="0"/>
              </a:ext>
            </a:extLst>
          </a:blip>
          <a:srcRect t="37289" b="28813"/>
          <a:stretch/>
        </p:blipFill>
        <p:spPr>
          <a:xfrm>
            <a:off x="2144133" y="3376282"/>
            <a:ext cx="4855733" cy="1271918"/>
          </a:xfrm>
          <a:prstGeom prst="rect">
            <a:avLst/>
          </a:prstGeom>
        </p:spPr>
      </p:pic>
      <p:sp>
        <p:nvSpPr>
          <p:cNvPr id="2" name="TextBox 1">
            <a:extLst>
              <a:ext uri="{FF2B5EF4-FFF2-40B4-BE49-F238E27FC236}">
                <a16:creationId xmlns:a16="http://schemas.microsoft.com/office/drawing/2014/main" id="{2A54A040-24FF-824C-A2A7-C04C17894186}"/>
              </a:ext>
            </a:extLst>
          </p:cNvPr>
          <p:cNvSpPr txBox="1"/>
          <p:nvPr/>
        </p:nvSpPr>
        <p:spPr>
          <a:xfrm>
            <a:off x="2105649" y="2162245"/>
            <a:ext cx="4876800" cy="584775"/>
          </a:xfrm>
          <a:prstGeom prst="rect">
            <a:avLst/>
          </a:prstGeom>
          <a:noFill/>
        </p:spPr>
        <p:txBody>
          <a:bodyPr wrap="square" rtlCol="0">
            <a:spAutoFit/>
          </a:bodyPr>
          <a:lstStyle/>
          <a:p>
            <a:pPr algn="ctr"/>
            <a:r>
              <a:rPr lang="en-US" sz="3200" b="1" kern="0" dirty="0">
                <a:solidFill>
                  <a:prstClr val="white"/>
                </a:solidFill>
                <a:latin typeface="Avenir Next" charset="0"/>
              </a:rPr>
              <a:t>Questions?</a:t>
            </a:r>
          </a:p>
        </p:txBody>
      </p:sp>
    </p:spTree>
    <p:extLst>
      <p:ext uri="{BB962C8B-B14F-4D97-AF65-F5344CB8AC3E}">
        <p14:creationId xmlns:p14="http://schemas.microsoft.com/office/powerpoint/2010/main" val="1619459754"/>
      </p:ext>
    </p:extLst>
  </p:cSld>
  <p:clrMapOvr>
    <a:masterClrMapping/>
  </p:clrMapOvr>
  <p:transition spd="slow" advClick="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729" y="397261"/>
            <a:ext cx="8830654" cy="523220"/>
          </a:xfrm>
          <a:prstGeom prst="rect">
            <a:avLst/>
          </a:prstGeom>
          <a:noFill/>
        </p:spPr>
        <p:txBody>
          <a:bodyPr wrap="square" rtlCol="0">
            <a:spAutoFit/>
          </a:bodyPr>
          <a:lstStyle/>
          <a:p>
            <a:r>
              <a:rPr lang="en-US" sz="2800" b="1" dirty="0">
                <a:latin typeface="Avenir Next" charset="0"/>
                <a:ea typeface="Avenir Next" charset="0"/>
                <a:cs typeface="Avenir Next" charset="0"/>
              </a:rPr>
              <a:t>Hospital-centric “Sick” Care Model </a:t>
            </a:r>
          </a:p>
        </p:txBody>
      </p:sp>
      <p:sp>
        <p:nvSpPr>
          <p:cNvPr id="3" name="Oval 2"/>
          <p:cNvSpPr/>
          <p:nvPr/>
        </p:nvSpPr>
        <p:spPr>
          <a:xfrm>
            <a:off x="3667297" y="2489662"/>
            <a:ext cx="1171036" cy="1069675"/>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tx1"/>
                </a:solidFill>
              </a:rPr>
              <a:t>Hospital</a:t>
            </a:r>
          </a:p>
        </p:txBody>
      </p:sp>
      <p:sp>
        <p:nvSpPr>
          <p:cNvPr id="8" name="Oval 7"/>
          <p:cNvSpPr/>
          <p:nvPr/>
        </p:nvSpPr>
        <p:spPr>
          <a:xfrm>
            <a:off x="2067097" y="2057030"/>
            <a:ext cx="1236419" cy="5731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t>HHA</a:t>
            </a:r>
          </a:p>
        </p:txBody>
      </p:sp>
      <p:sp>
        <p:nvSpPr>
          <p:cNvPr id="9" name="Oval 8"/>
          <p:cNvSpPr/>
          <p:nvPr/>
        </p:nvSpPr>
        <p:spPr>
          <a:xfrm>
            <a:off x="3626852" y="1276361"/>
            <a:ext cx="1236419" cy="5731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t>LTC</a:t>
            </a:r>
          </a:p>
        </p:txBody>
      </p:sp>
      <p:sp>
        <p:nvSpPr>
          <p:cNvPr id="10" name="Oval 9"/>
          <p:cNvSpPr/>
          <p:nvPr/>
        </p:nvSpPr>
        <p:spPr>
          <a:xfrm>
            <a:off x="5104524" y="1962641"/>
            <a:ext cx="1236419" cy="5731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t>Primary Care</a:t>
            </a:r>
          </a:p>
        </p:txBody>
      </p:sp>
      <p:sp>
        <p:nvSpPr>
          <p:cNvPr id="11" name="Oval 10"/>
          <p:cNvSpPr/>
          <p:nvPr/>
        </p:nvSpPr>
        <p:spPr>
          <a:xfrm>
            <a:off x="2219497" y="3559337"/>
            <a:ext cx="1236419" cy="5731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t>ASC / Dx Centers</a:t>
            </a:r>
          </a:p>
        </p:txBody>
      </p:sp>
      <p:sp>
        <p:nvSpPr>
          <p:cNvPr id="12" name="Oval 11"/>
          <p:cNvSpPr/>
          <p:nvPr/>
        </p:nvSpPr>
        <p:spPr>
          <a:xfrm>
            <a:off x="5107903" y="3600901"/>
            <a:ext cx="1236419" cy="5731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t>Urgent Care</a:t>
            </a:r>
          </a:p>
        </p:txBody>
      </p:sp>
      <p:sp>
        <p:nvSpPr>
          <p:cNvPr id="14" name="Oval 13"/>
          <p:cNvSpPr/>
          <p:nvPr/>
        </p:nvSpPr>
        <p:spPr>
          <a:xfrm>
            <a:off x="3636817" y="4210606"/>
            <a:ext cx="1236419" cy="5731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t>Retail Pharmacy</a:t>
            </a:r>
          </a:p>
        </p:txBody>
      </p:sp>
      <p:sp>
        <p:nvSpPr>
          <p:cNvPr id="4" name="TextBox 3"/>
          <p:cNvSpPr txBox="1"/>
          <p:nvPr/>
        </p:nvSpPr>
        <p:spPr>
          <a:xfrm>
            <a:off x="1578034" y="5196521"/>
            <a:ext cx="6001789" cy="1192634"/>
          </a:xfrm>
          <a:prstGeom prst="rect">
            <a:avLst/>
          </a:prstGeom>
          <a:solidFill>
            <a:schemeClr val="accent1">
              <a:lumMod val="20000"/>
              <a:lumOff val="80000"/>
            </a:schemeClr>
          </a:solidFill>
        </p:spPr>
        <p:txBody>
          <a:bodyPr wrap="square" rtlCol="0">
            <a:spAutoFit/>
          </a:bodyPr>
          <a:lstStyle/>
          <a:p>
            <a:pPr marL="285750" indent="-285750">
              <a:spcAft>
                <a:spcPts val="300"/>
              </a:spcAft>
              <a:buFont typeface="Arial" charset="0"/>
              <a:buChar char="•"/>
            </a:pPr>
            <a:r>
              <a:rPr lang="en-US" sz="1600" dirty="0">
                <a:latin typeface="Avenir Next" charset="0"/>
                <a:ea typeface="Avenir Next" charset="0"/>
                <a:cs typeface="Avenir Next" charset="0"/>
              </a:rPr>
              <a:t>Diagnosis and treatment focus with acute care emphasis</a:t>
            </a:r>
          </a:p>
          <a:p>
            <a:pPr marL="285750" indent="-285750">
              <a:spcAft>
                <a:spcPts val="300"/>
              </a:spcAft>
              <a:buFont typeface="Arial" charset="0"/>
              <a:buChar char="•"/>
            </a:pPr>
            <a:r>
              <a:rPr lang="en-US" sz="1600" dirty="0">
                <a:latin typeface="Avenir Next" charset="0"/>
                <a:ea typeface="Avenir Next" charset="0"/>
                <a:cs typeface="Avenir Next" charset="0"/>
              </a:rPr>
              <a:t>Hospital as hub with fragmented care coordination</a:t>
            </a:r>
          </a:p>
          <a:p>
            <a:pPr marL="285750" indent="-285750">
              <a:spcAft>
                <a:spcPts val="300"/>
              </a:spcAft>
              <a:buFont typeface="Arial" charset="0"/>
              <a:buChar char="•"/>
            </a:pPr>
            <a:r>
              <a:rPr lang="en-US" sz="1600" dirty="0">
                <a:latin typeface="Avenir Next" charset="0"/>
                <a:ea typeface="Avenir Next" charset="0"/>
                <a:cs typeface="Avenir Next" charset="0"/>
              </a:rPr>
              <a:t>Limited informatics interconnectedness</a:t>
            </a:r>
          </a:p>
          <a:p>
            <a:pPr marL="285750" indent="-285750">
              <a:spcAft>
                <a:spcPts val="300"/>
              </a:spcAft>
              <a:buFont typeface="Arial" charset="0"/>
              <a:buChar char="•"/>
            </a:pPr>
            <a:r>
              <a:rPr lang="en-US" sz="1600" dirty="0">
                <a:latin typeface="Avenir Next" charset="0"/>
                <a:ea typeface="Avenir Next" charset="0"/>
                <a:cs typeface="Avenir Next" charset="0"/>
              </a:rPr>
              <a:t>Payment model fosters incentive to drive / capture episodes </a:t>
            </a:r>
          </a:p>
        </p:txBody>
      </p:sp>
      <p:cxnSp>
        <p:nvCxnSpPr>
          <p:cNvPr id="6" name="Straight Arrow Connector 5"/>
          <p:cNvCxnSpPr>
            <a:stCxn id="9" idx="4"/>
            <a:endCxn id="3" idx="0"/>
          </p:cNvCxnSpPr>
          <p:nvPr/>
        </p:nvCxnSpPr>
        <p:spPr>
          <a:xfrm>
            <a:off x="4245062" y="1849477"/>
            <a:ext cx="7753" cy="640185"/>
          </a:xfrm>
          <a:prstGeom prst="straightConnector1">
            <a:avLst/>
          </a:prstGeom>
          <a:ln w="28575">
            <a:solidFill>
              <a:schemeClr val="accent6">
                <a:lumMod val="7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3"/>
            <a:endCxn id="3" idx="7"/>
          </p:cNvCxnSpPr>
          <p:nvPr/>
        </p:nvCxnSpPr>
        <p:spPr>
          <a:xfrm flipH="1">
            <a:off x="4666839" y="2451826"/>
            <a:ext cx="618754" cy="194486"/>
          </a:xfrm>
          <a:prstGeom prst="straightConnector1">
            <a:avLst/>
          </a:prstGeom>
          <a:ln w="28575">
            <a:solidFill>
              <a:schemeClr val="accent6">
                <a:lumMod val="7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3" idx="5"/>
            <a:endCxn id="12" idx="1"/>
          </p:cNvCxnSpPr>
          <p:nvPr/>
        </p:nvCxnSpPr>
        <p:spPr>
          <a:xfrm>
            <a:off x="4666839" y="3402687"/>
            <a:ext cx="622133" cy="282145"/>
          </a:xfrm>
          <a:prstGeom prst="straightConnector1">
            <a:avLst/>
          </a:prstGeom>
          <a:ln w="28575">
            <a:solidFill>
              <a:schemeClr val="accent6">
                <a:lumMod val="7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3" idx="4"/>
            <a:endCxn id="14" idx="0"/>
          </p:cNvCxnSpPr>
          <p:nvPr/>
        </p:nvCxnSpPr>
        <p:spPr>
          <a:xfrm>
            <a:off x="4252815" y="3559337"/>
            <a:ext cx="2212" cy="651269"/>
          </a:xfrm>
          <a:prstGeom prst="straightConnector1">
            <a:avLst/>
          </a:prstGeom>
          <a:ln w="28575">
            <a:solidFill>
              <a:schemeClr val="accent6">
                <a:lumMod val="7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5"/>
            <a:endCxn id="3" idx="1"/>
          </p:cNvCxnSpPr>
          <p:nvPr/>
        </p:nvCxnSpPr>
        <p:spPr>
          <a:xfrm>
            <a:off x="3122447" y="2546215"/>
            <a:ext cx="716344" cy="100097"/>
          </a:xfrm>
          <a:prstGeom prst="straightConnector1">
            <a:avLst/>
          </a:prstGeom>
          <a:ln w="28575">
            <a:solidFill>
              <a:schemeClr val="accent6">
                <a:lumMod val="7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3" idx="3"/>
            <a:endCxn id="11" idx="7"/>
          </p:cNvCxnSpPr>
          <p:nvPr/>
        </p:nvCxnSpPr>
        <p:spPr>
          <a:xfrm flipH="1">
            <a:off x="3274847" y="3402687"/>
            <a:ext cx="563944" cy="240581"/>
          </a:xfrm>
          <a:prstGeom prst="straightConnector1">
            <a:avLst/>
          </a:prstGeom>
          <a:ln w="28575">
            <a:solidFill>
              <a:schemeClr val="accent6">
                <a:lumMod val="7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34058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729" y="397261"/>
            <a:ext cx="8830654" cy="523220"/>
          </a:xfrm>
          <a:prstGeom prst="rect">
            <a:avLst/>
          </a:prstGeom>
          <a:noFill/>
        </p:spPr>
        <p:txBody>
          <a:bodyPr wrap="square" rtlCol="0">
            <a:spAutoFit/>
          </a:bodyPr>
          <a:lstStyle/>
          <a:p>
            <a:r>
              <a:rPr lang="en-US" sz="2800" b="1" dirty="0">
                <a:latin typeface="Avenir Next" charset="0"/>
                <a:ea typeface="Avenir Next" charset="0"/>
                <a:cs typeface="Avenir Next" charset="0"/>
              </a:rPr>
              <a:t>Emergence of a System of “Health” Care</a:t>
            </a:r>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5603"/>
          <a:stretch/>
        </p:blipFill>
        <p:spPr>
          <a:xfrm>
            <a:off x="1411228" y="1323818"/>
            <a:ext cx="6361172" cy="2928081"/>
          </a:xfrm>
          <a:prstGeom prst="rect">
            <a:avLst/>
          </a:prstGeom>
        </p:spPr>
      </p:pic>
      <p:sp>
        <p:nvSpPr>
          <p:cNvPr id="4" name="Rectangle 3"/>
          <p:cNvSpPr/>
          <p:nvPr/>
        </p:nvSpPr>
        <p:spPr>
          <a:xfrm>
            <a:off x="1241399" y="2591133"/>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1317598" y="2061889"/>
            <a:ext cx="4829695" cy="2281843"/>
          </a:xfrm>
          <a:prstGeom prst="roundRect">
            <a:avLst/>
          </a:prstGeom>
          <a:noFill/>
          <a:ln>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5043086" y="1367327"/>
            <a:ext cx="2056694" cy="635364"/>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6180545" y="2042356"/>
            <a:ext cx="1450850" cy="2297221"/>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1652044" y="4344741"/>
            <a:ext cx="1582771" cy="261610"/>
          </a:xfrm>
          <a:prstGeom prst="rect">
            <a:avLst/>
          </a:prstGeom>
          <a:noFill/>
        </p:spPr>
        <p:txBody>
          <a:bodyPr wrap="square" rtlCol="0">
            <a:spAutoFit/>
          </a:bodyPr>
          <a:lstStyle/>
          <a:p>
            <a:r>
              <a:rPr lang="en-US" sz="1050" dirty="0"/>
              <a:t>Source:  Sg2</a:t>
            </a:r>
          </a:p>
        </p:txBody>
      </p:sp>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l="29256" t="38799" r="58162" b="47290"/>
          <a:stretch/>
        </p:blipFill>
        <p:spPr>
          <a:xfrm>
            <a:off x="2391326" y="2920177"/>
            <a:ext cx="847899" cy="407324"/>
          </a:xfrm>
          <a:prstGeom prst="rect">
            <a:avLst/>
          </a:prstGeom>
        </p:spPr>
      </p:pic>
      <p:sp>
        <p:nvSpPr>
          <p:cNvPr id="24" name="TextBox 23"/>
          <p:cNvSpPr txBox="1"/>
          <p:nvPr/>
        </p:nvSpPr>
        <p:spPr>
          <a:xfrm>
            <a:off x="2226055" y="2484991"/>
            <a:ext cx="990600" cy="461665"/>
          </a:xfrm>
          <a:prstGeom prst="rect">
            <a:avLst/>
          </a:prstGeom>
          <a:noFill/>
        </p:spPr>
        <p:txBody>
          <a:bodyPr wrap="square" rtlCol="0">
            <a:spAutoFit/>
          </a:bodyPr>
          <a:lstStyle/>
          <a:p>
            <a:r>
              <a:rPr lang="en-US" sz="1200" b="1" dirty="0">
                <a:latin typeface="Arial" charset="0"/>
                <a:ea typeface="Arial" charset="0"/>
                <a:cs typeface="Arial" charset="0"/>
              </a:rPr>
              <a:t>Retail / Pharmacy</a:t>
            </a:r>
          </a:p>
        </p:txBody>
      </p:sp>
      <p:cxnSp>
        <p:nvCxnSpPr>
          <p:cNvPr id="26" name="Straight Connector 25"/>
          <p:cNvCxnSpPr/>
          <p:nvPr/>
        </p:nvCxnSpPr>
        <p:spPr>
          <a:xfrm>
            <a:off x="3603599" y="2819733"/>
            <a:ext cx="457200" cy="50776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024479" y="3229827"/>
            <a:ext cx="321425" cy="35329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138845" y="4819018"/>
            <a:ext cx="6881230" cy="1723549"/>
          </a:xfrm>
          <a:prstGeom prst="rect">
            <a:avLst/>
          </a:prstGeom>
          <a:solidFill>
            <a:schemeClr val="accent1">
              <a:lumMod val="20000"/>
              <a:lumOff val="80000"/>
            </a:schemeClr>
          </a:solidFill>
        </p:spPr>
        <p:txBody>
          <a:bodyPr wrap="square" rtlCol="0">
            <a:spAutoFit/>
          </a:bodyPr>
          <a:lstStyle/>
          <a:p>
            <a:pPr marL="285750" indent="-285750">
              <a:spcAft>
                <a:spcPts val="300"/>
              </a:spcAft>
              <a:buFont typeface="Arial" charset="0"/>
              <a:buChar char="•"/>
            </a:pPr>
            <a:r>
              <a:rPr lang="en-US" sz="1600" dirty="0">
                <a:latin typeface="Avenir Next" charset="0"/>
                <a:ea typeface="Avenir Next" charset="0"/>
                <a:cs typeface="Avenir Next" charset="0"/>
              </a:rPr>
              <a:t>Wellness and prevention focus</a:t>
            </a:r>
          </a:p>
          <a:p>
            <a:pPr marL="285750" indent="-285750">
              <a:spcAft>
                <a:spcPts val="300"/>
              </a:spcAft>
              <a:buFont typeface="Arial" charset="0"/>
              <a:buChar char="•"/>
            </a:pPr>
            <a:r>
              <a:rPr lang="en-US" sz="1600" dirty="0">
                <a:latin typeface="Avenir Next" charset="0"/>
                <a:ea typeface="Avenir Next" charset="0"/>
                <a:cs typeface="Avenir Next" charset="0"/>
              </a:rPr>
              <a:t>Hospital is </a:t>
            </a:r>
            <a:r>
              <a:rPr lang="en-US" sz="1600" i="1" dirty="0">
                <a:latin typeface="Avenir Next" charset="0"/>
                <a:ea typeface="Avenir Next" charset="0"/>
                <a:cs typeface="Avenir Next" charset="0"/>
              </a:rPr>
              <a:t>not</a:t>
            </a:r>
            <a:r>
              <a:rPr lang="en-US" sz="1600" dirty="0">
                <a:latin typeface="Avenir Next" charset="0"/>
                <a:ea typeface="Avenir Next" charset="0"/>
                <a:cs typeface="Avenir Next" charset="0"/>
              </a:rPr>
              <a:t> sole destination </a:t>
            </a:r>
            <a:r>
              <a:rPr lang="en-US" sz="1600" dirty="0">
                <a:latin typeface="Avenir Next" charset="0"/>
                <a:ea typeface="Avenir Next" charset="0"/>
                <a:cs typeface="Avenir Next" charset="0"/>
                <a:sym typeface="Wingdings"/>
              </a:rPr>
              <a:t> setting </a:t>
            </a:r>
            <a:r>
              <a:rPr lang="en-US" sz="1600" dirty="0">
                <a:latin typeface="Avenir Next" charset="0"/>
                <a:ea typeface="Avenir Next" charset="0"/>
                <a:cs typeface="Avenir Next" charset="0"/>
              </a:rPr>
              <a:t>for highest acuity patients</a:t>
            </a:r>
          </a:p>
          <a:p>
            <a:pPr marL="285750" indent="-285750">
              <a:spcAft>
                <a:spcPts val="300"/>
              </a:spcAft>
              <a:buFont typeface="Arial" charset="0"/>
              <a:buChar char="•"/>
            </a:pPr>
            <a:r>
              <a:rPr lang="en-US" sz="1600" dirty="0">
                <a:latin typeface="Avenir Next" charset="0"/>
                <a:ea typeface="Avenir Next" charset="0"/>
                <a:cs typeface="Avenir Next" charset="0"/>
              </a:rPr>
              <a:t>Team-based care coordination across continuum </a:t>
            </a:r>
          </a:p>
          <a:p>
            <a:pPr marL="285750" indent="-285750">
              <a:spcAft>
                <a:spcPts val="300"/>
              </a:spcAft>
              <a:buFont typeface="Arial" charset="0"/>
              <a:buChar char="•"/>
            </a:pPr>
            <a:r>
              <a:rPr lang="en-US" sz="1600" dirty="0">
                <a:latin typeface="Avenir Next" charset="0"/>
                <a:ea typeface="Avenir Next" charset="0"/>
                <a:cs typeface="Avenir Next" charset="0"/>
              </a:rPr>
              <a:t>Interconnected informatics / telehealth platform</a:t>
            </a:r>
          </a:p>
          <a:p>
            <a:pPr marL="285750" indent="-285750">
              <a:spcAft>
                <a:spcPts val="300"/>
              </a:spcAft>
              <a:buFont typeface="Arial" charset="0"/>
              <a:buChar char="•"/>
            </a:pPr>
            <a:r>
              <a:rPr lang="en-US" sz="1600" dirty="0">
                <a:latin typeface="Avenir Next" charset="0"/>
                <a:ea typeface="Avenir Next" charset="0"/>
                <a:cs typeface="Avenir Next" charset="0"/>
              </a:rPr>
              <a:t>Payment model based on aligned incentives and shared risk with goal of value and “health” creation</a:t>
            </a:r>
          </a:p>
        </p:txBody>
      </p:sp>
      <p:sp>
        <p:nvSpPr>
          <p:cNvPr id="31" name="TextBox 30"/>
          <p:cNvSpPr txBox="1"/>
          <p:nvPr/>
        </p:nvSpPr>
        <p:spPr>
          <a:xfrm rot="16200000">
            <a:off x="467669" y="2815473"/>
            <a:ext cx="914400" cy="307777"/>
          </a:xfrm>
          <a:prstGeom prst="rect">
            <a:avLst/>
          </a:prstGeom>
          <a:noFill/>
        </p:spPr>
        <p:txBody>
          <a:bodyPr wrap="square" rtlCol="0">
            <a:spAutoFit/>
          </a:bodyPr>
          <a:lstStyle/>
          <a:p>
            <a:pPr algn="ctr"/>
            <a:r>
              <a:rPr lang="en-US" sz="1400" dirty="0"/>
              <a:t>Acuity</a:t>
            </a:r>
          </a:p>
        </p:txBody>
      </p:sp>
      <p:cxnSp>
        <p:nvCxnSpPr>
          <p:cNvPr id="34" name="Straight Arrow Connector 33"/>
          <p:cNvCxnSpPr/>
          <p:nvPr/>
        </p:nvCxnSpPr>
        <p:spPr>
          <a:xfrm flipH="1" flipV="1">
            <a:off x="1143000" y="2002691"/>
            <a:ext cx="6927" cy="182880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690104" y="2343682"/>
            <a:ext cx="872924" cy="646331"/>
          </a:xfrm>
          <a:prstGeom prst="rect">
            <a:avLst/>
          </a:prstGeom>
          <a:solidFill>
            <a:schemeClr val="bg1"/>
          </a:solidFill>
        </p:spPr>
        <p:txBody>
          <a:bodyPr wrap="square" rtlCol="0">
            <a:spAutoFit/>
          </a:bodyPr>
          <a:lstStyle/>
          <a:p>
            <a:r>
              <a:rPr lang="en-US" sz="1200" b="1" dirty="0">
                <a:latin typeface="Arial" charset="0"/>
                <a:ea typeface="Arial" charset="0"/>
                <a:cs typeface="Arial" charset="0"/>
              </a:rPr>
              <a:t>Skilled Nursing Facility</a:t>
            </a:r>
          </a:p>
        </p:txBody>
      </p:sp>
      <p:sp>
        <p:nvSpPr>
          <p:cNvPr id="22" name="TextBox 21"/>
          <p:cNvSpPr txBox="1"/>
          <p:nvPr/>
        </p:nvSpPr>
        <p:spPr>
          <a:xfrm>
            <a:off x="1239184" y="1744694"/>
            <a:ext cx="2426249" cy="307777"/>
          </a:xfrm>
          <a:prstGeom prst="rect">
            <a:avLst/>
          </a:prstGeom>
          <a:solidFill>
            <a:schemeClr val="bg1"/>
          </a:solidFill>
        </p:spPr>
        <p:txBody>
          <a:bodyPr wrap="square" rtlCol="0">
            <a:spAutoFit/>
          </a:bodyPr>
          <a:lstStyle/>
          <a:p>
            <a:r>
              <a:rPr lang="en-US" sz="1400" b="1" dirty="0">
                <a:solidFill>
                  <a:schemeClr val="accent3">
                    <a:lumMod val="75000"/>
                  </a:schemeClr>
                </a:solidFill>
                <a:latin typeface="Arial" charset="0"/>
                <a:ea typeface="Arial" charset="0"/>
                <a:cs typeface="Arial" charset="0"/>
              </a:rPr>
              <a:t>Community-Based Care</a:t>
            </a:r>
          </a:p>
        </p:txBody>
      </p:sp>
      <p:sp>
        <p:nvSpPr>
          <p:cNvPr id="25" name="TextBox 24"/>
          <p:cNvSpPr txBox="1"/>
          <p:nvPr/>
        </p:nvSpPr>
        <p:spPr>
          <a:xfrm>
            <a:off x="5800447" y="1429805"/>
            <a:ext cx="990600" cy="384721"/>
          </a:xfrm>
          <a:prstGeom prst="rect">
            <a:avLst/>
          </a:prstGeom>
          <a:solidFill>
            <a:schemeClr val="bg1"/>
          </a:solidFill>
        </p:spPr>
        <p:txBody>
          <a:bodyPr wrap="square" rtlCol="0">
            <a:spAutoFit/>
          </a:bodyPr>
          <a:lstStyle/>
          <a:p>
            <a:endParaRPr lang="en-US" sz="700" b="1" dirty="0">
              <a:latin typeface="Arial" charset="0"/>
              <a:ea typeface="Arial" charset="0"/>
              <a:cs typeface="Arial" charset="0"/>
            </a:endParaRPr>
          </a:p>
          <a:p>
            <a:r>
              <a:rPr lang="en-US" sz="1200" b="1" dirty="0">
                <a:latin typeface="Arial" charset="0"/>
                <a:ea typeface="Arial" charset="0"/>
                <a:cs typeface="Arial" charset="0"/>
              </a:rPr>
              <a:t>Hospital</a:t>
            </a:r>
          </a:p>
        </p:txBody>
      </p:sp>
      <p:sp>
        <p:nvSpPr>
          <p:cNvPr id="28" name="TextBox 27"/>
          <p:cNvSpPr txBox="1"/>
          <p:nvPr/>
        </p:nvSpPr>
        <p:spPr>
          <a:xfrm>
            <a:off x="4967420" y="1054841"/>
            <a:ext cx="2426249" cy="307777"/>
          </a:xfrm>
          <a:prstGeom prst="rect">
            <a:avLst/>
          </a:prstGeom>
          <a:noFill/>
        </p:spPr>
        <p:txBody>
          <a:bodyPr wrap="square" rtlCol="0">
            <a:spAutoFit/>
          </a:bodyPr>
          <a:lstStyle/>
          <a:p>
            <a:r>
              <a:rPr lang="en-US" sz="1400" b="1" dirty="0">
                <a:solidFill>
                  <a:srgbClr val="FF0000"/>
                </a:solidFill>
                <a:latin typeface="Arial" charset="0"/>
                <a:ea typeface="Arial" charset="0"/>
                <a:cs typeface="Arial" charset="0"/>
              </a:rPr>
              <a:t>Acute Care</a:t>
            </a:r>
          </a:p>
        </p:txBody>
      </p:sp>
      <p:sp>
        <p:nvSpPr>
          <p:cNvPr id="30" name="TextBox 29"/>
          <p:cNvSpPr txBox="1"/>
          <p:nvPr/>
        </p:nvSpPr>
        <p:spPr>
          <a:xfrm>
            <a:off x="7671158" y="1965444"/>
            <a:ext cx="1407542" cy="523220"/>
          </a:xfrm>
          <a:prstGeom prst="rect">
            <a:avLst/>
          </a:prstGeom>
          <a:noFill/>
        </p:spPr>
        <p:txBody>
          <a:bodyPr wrap="square" rtlCol="0">
            <a:spAutoFit/>
          </a:bodyPr>
          <a:lstStyle/>
          <a:p>
            <a:r>
              <a:rPr lang="en-US" sz="1400" b="1" dirty="0">
                <a:solidFill>
                  <a:schemeClr val="accent1">
                    <a:lumMod val="50000"/>
                  </a:schemeClr>
                </a:solidFill>
                <a:latin typeface="Arial" charset="0"/>
                <a:ea typeface="Arial" charset="0"/>
                <a:cs typeface="Arial" charset="0"/>
              </a:rPr>
              <a:t>Post-Acute Care</a:t>
            </a:r>
          </a:p>
        </p:txBody>
      </p:sp>
    </p:spTree>
    <p:extLst>
      <p:ext uri="{BB962C8B-B14F-4D97-AF65-F5344CB8AC3E}">
        <p14:creationId xmlns:p14="http://schemas.microsoft.com/office/powerpoint/2010/main" val="70162702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05000" y="1524000"/>
            <a:ext cx="2438400" cy="381000"/>
          </a:xfrm>
          <a:prstGeom prst="rect">
            <a:avLst/>
          </a:prstGeom>
          <a:solidFill>
            <a:srgbClr val="00579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rPr>
              <a:t>Operating Efficiencies</a:t>
            </a:r>
          </a:p>
        </p:txBody>
      </p:sp>
      <p:sp>
        <p:nvSpPr>
          <p:cNvPr id="9" name="Title 1"/>
          <p:cNvSpPr txBox="1">
            <a:spLocks/>
          </p:cNvSpPr>
          <p:nvPr/>
        </p:nvSpPr>
        <p:spPr>
          <a:xfrm>
            <a:off x="533400" y="371764"/>
            <a:ext cx="6629400" cy="4572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dirty="0">
                <a:solidFill>
                  <a:sysClr val="windowText" lastClr="000000"/>
                </a:solidFill>
                <a:latin typeface="Avenir Next" panose="020B0503020202020204" pitchFamily="34" charset="0"/>
                <a:ea typeface="Verdana" pitchFamily="34" charset="0"/>
                <a:cs typeface="Verdana" pitchFamily="34" charset="0"/>
              </a:rPr>
              <a:t>Where to focus?</a:t>
            </a:r>
          </a:p>
        </p:txBody>
      </p:sp>
      <p:sp>
        <p:nvSpPr>
          <p:cNvPr id="11" name="Rectangle 10"/>
          <p:cNvSpPr/>
          <p:nvPr/>
        </p:nvSpPr>
        <p:spPr>
          <a:xfrm>
            <a:off x="1905000" y="2057400"/>
            <a:ext cx="2438400" cy="381000"/>
          </a:xfrm>
          <a:prstGeom prst="rect">
            <a:avLst/>
          </a:prstGeom>
          <a:solidFill>
            <a:srgbClr val="00579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rPr>
              <a:t>Quality and Engagement</a:t>
            </a:r>
          </a:p>
        </p:txBody>
      </p:sp>
      <p:sp>
        <p:nvSpPr>
          <p:cNvPr id="12" name="Rectangle 11"/>
          <p:cNvSpPr/>
          <p:nvPr/>
        </p:nvSpPr>
        <p:spPr>
          <a:xfrm>
            <a:off x="4648200" y="1524000"/>
            <a:ext cx="2438400" cy="3810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rPr>
              <a:t>Care Management</a:t>
            </a:r>
          </a:p>
        </p:txBody>
      </p:sp>
      <p:sp>
        <p:nvSpPr>
          <p:cNvPr id="14" name="Rectangle 13"/>
          <p:cNvSpPr/>
          <p:nvPr/>
        </p:nvSpPr>
        <p:spPr>
          <a:xfrm>
            <a:off x="1905000" y="2590800"/>
            <a:ext cx="2438400" cy="381000"/>
          </a:xfrm>
          <a:prstGeom prst="rect">
            <a:avLst/>
          </a:prstGeom>
          <a:solidFill>
            <a:srgbClr val="00579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rPr>
              <a:t>Business Practices</a:t>
            </a:r>
          </a:p>
        </p:txBody>
      </p:sp>
      <p:sp>
        <p:nvSpPr>
          <p:cNvPr id="18" name="Rectangle 17"/>
          <p:cNvSpPr/>
          <p:nvPr/>
        </p:nvSpPr>
        <p:spPr>
          <a:xfrm>
            <a:off x="1905000" y="3124200"/>
            <a:ext cx="2438400" cy="381000"/>
          </a:xfrm>
          <a:prstGeom prst="rect">
            <a:avLst/>
          </a:prstGeom>
          <a:solidFill>
            <a:srgbClr val="00579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rPr>
              <a:t>Primary Care Networks</a:t>
            </a:r>
          </a:p>
        </p:txBody>
      </p:sp>
      <p:sp>
        <p:nvSpPr>
          <p:cNvPr id="19" name="Rectangle 18"/>
          <p:cNvSpPr/>
          <p:nvPr/>
        </p:nvSpPr>
        <p:spPr>
          <a:xfrm>
            <a:off x="1905000" y="3657600"/>
            <a:ext cx="2438400" cy="381000"/>
          </a:xfrm>
          <a:prstGeom prst="rect">
            <a:avLst/>
          </a:prstGeom>
          <a:solidFill>
            <a:srgbClr val="00579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rPr>
              <a:t>Health System Alignment</a:t>
            </a:r>
          </a:p>
        </p:txBody>
      </p:sp>
      <p:sp>
        <p:nvSpPr>
          <p:cNvPr id="20" name="Rectangle 19"/>
          <p:cNvSpPr/>
          <p:nvPr/>
        </p:nvSpPr>
        <p:spPr>
          <a:xfrm>
            <a:off x="4648200" y="2590800"/>
            <a:ext cx="2438400" cy="381000"/>
          </a:xfrm>
          <a:prstGeom prst="rect">
            <a:avLst/>
          </a:prstGeom>
          <a:solidFill>
            <a:srgbClr val="0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rPr>
              <a:t>PCMH</a:t>
            </a:r>
          </a:p>
        </p:txBody>
      </p:sp>
      <p:sp>
        <p:nvSpPr>
          <p:cNvPr id="21" name="Rectangle 20"/>
          <p:cNvSpPr/>
          <p:nvPr/>
        </p:nvSpPr>
        <p:spPr>
          <a:xfrm>
            <a:off x="4648200" y="3124200"/>
            <a:ext cx="2438400" cy="381000"/>
          </a:xfrm>
          <a:prstGeom prst="rect">
            <a:avLst/>
          </a:prstGeom>
          <a:solidFill>
            <a:srgbClr val="DE6021"/>
          </a:solidFill>
          <a:ln>
            <a:solidFill>
              <a:srgbClr val="DE60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rPr>
              <a:t>Employee Health Plans</a:t>
            </a:r>
          </a:p>
        </p:txBody>
      </p:sp>
      <p:sp>
        <p:nvSpPr>
          <p:cNvPr id="22" name="Rectangle 21"/>
          <p:cNvSpPr/>
          <p:nvPr/>
        </p:nvSpPr>
        <p:spPr>
          <a:xfrm>
            <a:off x="4648200" y="3657600"/>
            <a:ext cx="2438400" cy="381000"/>
          </a:xfrm>
          <a:prstGeom prst="rect">
            <a:avLst/>
          </a:prstGeom>
          <a:solidFill>
            <a:srgbClr val="DE6021"/>
          </a:solidFill>
          <a:ln>
            <a:solidFill>
              <a:srgbClr val="DE60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rPr>
              <a:t>Transitional Payment Models</a:t>
            </a:r>
          </a:p>
        </p:txBody>
      </p:sp>
      <p:sp>
        <p:nvSpPr>
          <p:cNvPr id="24" name="Rectangle 23"/>
          <p:cNvSpPr/>
          <p:nvPr/>
        </p:nvSpPr>
        <p:spPr>
          <a:xfrm>
            <a:off x="1905000" y="4724400"/>
            <a:ext cx="2438400" cy="381000"/>
          </a:xfrm>
          <a:prstGeom prst="rect">
            <a:avLst/>
          </a:prstGeom>
          <a:solidFill>
            <a:srgbClr val="00579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rPr>
              <a:t>Facilities</a:t>
            </a:r>
          </a:p>
        </p:txBody>
      </p:sp>
      <p:sp>
        <p:nvSpPr>
          <p:cNvPr id="25" name="Rectangle 24"/>
          <p:cNvSpPr/>
          <p:nvPr/>
        </p:nvSpPr>
        <p:spPr>
          <a:xfrm>
            <a:off x="4648200" y="4191000"/>
            <a:ext cx="2438400" cy="381000"/>
          </a:xfrm>
          <a:prstGeom prst="rect">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rPr>
              <a:t>Physician Leadership</a:t>
            </a:r>
          </a:p>
        </p:txBody>
      </p:sp>
      <p:sp>
        <p:nvSpPr>
          <p:cNvPr id="26" name="Rectangle 25"/>
          <p:cNvSpPr/>
          <p:nvPr/>
        </p:nvSpPr>
        <p:spPr>
          <a:xfrm>
            <a:off x="4648200" y="4724400"/>
            <a:ext cx="2438400" cy="381000"/>
          </a:xfrm>
          <a:prstGeom prst="rect">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rPr>
              <a:t>Governance</a:t>
            </a:r>
          </a:p>
        </p:txBody>
      </p:sp>
      <p:sp>
        <p:nvSpPr>
          <p:cNvPr id="27" name="Rectangle 26"/>
          <p:cNvSpPr/>
          <p:nvPr/>
        </p:nvSpPr>
        <p:spPr>
          <a:xfrm>
            <a:off x="4648200" y="5257800"/>
            <a:ext cx="2438400" cy="381000"/>
          </a:xfrm>
          <a:prstGeom prst="rect">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rPr>
              <a:t>Change Management</a:t>
            </a:r>
          </a:p>
        </p:txBody>
      </p:sp>
      <p:sp>
        <p:nvSpPr>
          <p:cNvPr id="28" name="Rectangle 27"/>
          <p:cNvSpPr/>
          <p:nvPr/>
        </p:nvSpPr>
        <p:spPr>
          <a:xfrm>
            <a:off x="1905000" y="4191000"/>
            <a:ext cx="2438400" cy="381000"/>
          </a:xfrm>
          <a:prstGeom prst="rect">
            <a:avLst/>
          </a:prstGeom>
          <a:solidFill>
            <a:srgbClr val="00579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rPr>
              <a:t>Specialists</a:t>
            </a:r>
          </a:p>
        </p:txBody>
      </p:sp>
      <p:sp>
        <p:nvSpPr>
          <p:cNvPr id="29" name="Rectangle 28"/>
          <p:cNvSpPr/>
          <p:nvPr/>
        </p:nvSpPr>
        <p:spPr>
          <a:xfrm>
            <a:off x="4648200" y="2057400"/>
            <a:ext cx="2438400" cy="3810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rPr>
              <a:t>Informatics/Analytics</a:t>
            </a:r>
          </a:p>
        </p:txBody>
      </p:sp>
      <p:sp>
        <p:nvSpPr>
          <p:cNvPr id="30" name="Rectangle 2"/>
          <p:cNvSpPr txBox="1">
            <a:spLocks noChangeArrowheads="1"/>
          </p:cNvSpPr>
          <p:nvPr/>
        </p:nvSpPr>
        <p:spPr>
          <a:xfrm>
            <a:off x="533400" y="3009900"/>
            <a:ext cx="11430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350" indent="-6350" algn="ctr">
              <a:lnSpc>
                <a:spcPct val="90000"/>
              </a:lnSpc>
              <a:spcBef>
                <a:spcPct val="30000"/>
              </a:spcBef>
              <a:tabLst>
                <a:tab pos="914400" algn="l"/>
              </a:tabLst>
            </a:pPr>
            <a:r>
              <a:rPr lang="en-US" sz="1600" b="1" dirty="0">
                <a:solidFill>
                  <a:srgbClr val="005797"/>
                </a:solidFill>
              </a:rPr>
              <a:t>Delivery System</a:t>
            </a:r>
            <a:endParaRPr lang="en-US" sz="1600" dirty="0">
              <a:solidFill>
                <a:srgbClr val="005797"/>
              </a:solidFill>
              <a:latin typeface="+mn-lt"/>
            </a:endParaRPr>
          </a:p>
        </p:txBody>
      </p:sp>
      <p:sp>
        <p:nvSpPr>
          <p:cNvPr id="31" name="Rectangle 2"/>
          <p:cNvSpPr txBox="1">
            <a:spLocks noChangeArrowheads="1"/>
          </p:cNvSpPr>
          <p:nvPr/>
        </p:nvSpPr>
        <p:spPr>
          <a:xfrm>
            <a:off x="7258594" y="2008414"/>
            <a:ext cx="14478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350" indent="-6350" algn="ctr">
              <a:lnSpc>
                <a:spcPct val="90000"/>
              </a:lnSpc>
              <a:spcBef>
                <a:spcPct val="30000"/>
              </a:spcBef>
              <a:tabLst>
                <a:tab pos="914400" algn="l"/>
              </a:tabLst>
            </a:pPr>
            <a:r>
              <a:rPr lang="en-US" sz="1600" b="1" dirty="0"/>
              <a:t>Population Health</a:t>
            </a:r>
            <a:endParaRPr lang="en-US" sz="1600" dirty="0">
              <a:latin typeface="+mn-lt"/>
            </a:endParaRPr>
          </a:p>
        </p:txBody>
      </p:sp>
      <p:sp>
        <p:nvSpPr>
          <p:cNvPr id="32" name="Rectangle 2"/>
          <p:cNvSpPr txBox="1">
            <a:spLocks noChangeArrowheads="1"/>
          </p:cNvSpPr>
          <p:nvPr/>
        </p:nvSpPr>
        <p:spPr>
          <a:xfrm>
            <a:off x="7370717" y="3314700"/>
            <a:ext cx="11430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350" indent="-6350" algn="ctr">
              <a:lnSpc>
                <a:spcPct val="90000"/>
              </a:lnSpc>
              <a:spcBef>
                <a:spcPct val="30000"/>
              </a:spcBef>
              <a:tabLst>
                <a:tab pos="914400" algn="l"/>
              </a:tabLst>
            </a:pPr>
            <a:r>
              <a:rPr lang="en-US" sz="1600" b="1" dirty="0">
                <a:solidFill>
                  <a:srgbClr val="DE6021"/>
                </a:solidFill>
              </a:rPr>
              <a:t>Payment System</a:t>
            </a:r>
            <a:endParaRPr lang="en-US" sz="1600" dirty="0">
              <a:solidFill>
                <a:srgbClr val="DE6021"/>
              </a:solidFill>
              <a:latin typeface="+mn-lt"/>
            </a:endParaRPr>
          </a:p>
        </p:txBody>
      </p:sp>
      <p:sp>
        <p:nvSpPr>
          <p:cNvPr id="33" name="Rectangle 2"/>
          <p:cNvSpPr txBox="1">
            <a:spLocks noChangeArrowheads="1"/>
          </p:cNvSpPr>
          <p:nvPr/>
        </p:nvSpPr>
        <p:spPr>
          <a:xfrm>
            <a:off x="7327174" y="4735286"/>
            <a:ext cx="11430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350" indent="-6350" algn="ctr">
              <a:lnSpc>
                <a:spcPct val="90000"/>
              </a:lnSpc>
              <a:spcBef>
                <a:spcPct val="30000"/>
              </a:spcBef>
              <a:tabLst>
                <a:tab pos="914400" algn="l"/>
              </a:tabLst>
            </a:pPr>
            <a:r>
              <a:rPr lang="en-US" sz="1600" b="1" dirty="0">
                <a:solidFill>
                  <a:schemeClr val="tx1">
                    <a:lumMod val="65000"/>
                    <a:lumOff val="35000"/>
                  </a:schemeClr>
                </a:solidFill>
              </a:rPr>
              <a:t>Culture</a:t>
            </a:r>
            <a:endParaRPr lang="en-US" sz="1600" dirty="0">
              <a:solidFill>
                <a:schemeClr val="tx1">
                  <a:lumMod val="65000"/>
                  <a:lumOff val="35000"/>
                </a:schemeClr>
              </a:solidFill>
              <a:latin typeface="+mn-lt"/>
            </a:endParaRPr>
          </a:p>
        </p:txBody>
      </p:sp>
      <p:sp>
        <p:nvSpPr>
          <p:cNvPr id="2" name="Left Brace 1">
            <a:extLst>
              <a:ext uri="{FF2B5EF4-FFF2-40B4-BE49-F238E27FC236}">
                <a16:creationId xmlns:a16="http://schemas.microsoft.com/office/drawing/2014/main" id="{EBD01C7A-6196-2447-9BD9-2DC81589FAEC}"/>
              </a:ext>
            </a:extLst>
          </p:cNvPr>
          <p:cNvSpPr/>
          <p:nvPr/>
        </p:nvSpPr>
        <p:spPr>
          <a:xfrm>
            <a:off x="1676400" y="1524000"/>
            <a:ext cx="76200" cy="3581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ight Brace 2">
            <a:extLst>
              <a:ext uri="{FF2B5EF4-FFF2-40B4-BE49-F238E27FC236}">
                <a16:creationId xmlns:a16="http://schemas.microsoft.com/office/drawing/2014/main" id="{D1B305BE-B317-E840-B097-B8298DB070A2}"/>
              </a:ext>
            </a:extLst>
          </p:cNvPr>
          <p:cNvSpPr/>
          <p:nvPr/>
        </p:nvSpPr>
        <p:spPr>
          <a:xfrm>
            <a:off x="7239000" y="1524000"/>
            <a:ext cx="76200" cy="1447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ight Brace 35">
            <a:extLst>
              <a:ext uri="{FF2B5EF4-FFF2-40B4-BE49-F238E27FC236}">
                <a16:creationId xmlns:a16="http://schemas.microsoft.com/office/drawing/2014/main" id="{F4E183F4-79C2-354A-BFF4-141A84784323}"/>
              </a:ext>
            </a:extLst>
          </p:cNvPr>
          <p:cNvSpPr/>
          <p:nvPr/>
        </p:nvSpPr>
        <p:spPr>
          <a:xfrm>
            <a:off x="7253151" y="3124200"/>
            <a:ext cx="76200"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Right Brace 36">
            <a:extLst>
              <a:ext uri="{FF2B5EF4-FFF2-40B4-BE49-F238E27FC236}">
                <a16:creationId xmlns:a16="http://schemas.microsoft.com/office/drawing/2014/main" id="{9CE22A91-F3B3-4140-B7DD-2EA14ACB6AB1}"/>
              </a:ext>
            </a:extLst>
          </p:cNvPr>
          <p:cNvSpPr/>
          <p:nvPr/>
        </p:nvSpPr>
        <p:spPr>
          <a:xfrm>
            <a:off x="7268391" y="4191000"/>
            <a:ext cx="76200" cy="1447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xmlns:mv="urn:schemas-microsoft-com:mac:vml">
      <p:transition spd="med"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33400" y="371764"/>
            <a:ext cx="6629400" cy="4572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dirty="0">
                <a:solidFill>
                  <a:sysClr val="windowText" lastClr="000000"/>
                </a:solidFill>
                <a:latin typeface="Avenir Next" panose="020B0503020202020204" pitchFamily="34" charset="0"/>
                <a:ea typeface="Verdana" pitchFamily="34" charset="0"/>
                <a:cs typeface="Verdana" pitchFamily="34" charset="0"/>
              </a:rPr>
              <a:t>What to change to?</a:t>
            </a:r>
          </a:p>
        </p:txBody>
      </p:sp>
      <p:sp>
        <p:nvSpPr>
          <p:cNvPr id="31" name="Oval 30"/>
          <p:cNvSpPr/>
          <p:nvPr/>
        </p:nvSpPr>
        <p:spPr>
          <a:xfrm>
            <a:off x="1676400" y="1943100"/>
            <a:ext cx="914400" cy="914400"/>
          </a:xfrm>
          <a:prstGeom prst="ellipse">
            <a:avLst/>
          </a:prstGeom>
          <a:solidFill>
            <a:schemeClr val="bg1"/>
          </a:solidFill>
          <a:ln w="25400" cap="flat" cmpd="sng" algn="ctr">
            <a:solidFill>
              <a:srgbClr val="005797"/>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rgbClr val="005797"/>
                </a:solidFill>
              </a:rPr>
              <a:t>A</a:t>
            </a:r>
          </a:p>
        </p:txBody>
      </p:sp>
      <p:sp>
        <p:nvSpPr>
          <p:cNvPr id="36" name="Rectangle 2"/>
          <p:cNvSpPr txBox="1">
            <a:spLocks noChangeArrowheads="1"/>
          </p:cNvSpPr>
          <p:nvPr/>
        </p:nvSpPr>
        <p:spPr>
          <a:xfrm>
            <a:off x="5334000" y="3429000"/>
            <a:ext cx="3505200" cy="2133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350" indent="-6350" algn="ctr">
              <a:lnSpc>
                <a:spcPct val="90000"/>
              </a:lnSpc>
              <a:spcBef>
                <a:spcPct val="30000"/>
              </a:spcBef>
              <a:tabLst>
                <a:tab pos="914400" algn="l"/>
              </a:tabLst>
            </a:pPr>
            <a:r>
              <a:rPr lang="en-US" sz="1400" b="1" dirty="0"/>
              <a:t>Full Transition</a:t>
            </a:r>
            <a:endParaRPr lang="en-US" sz="1400" dirty="0"/>
          </a:p>
          <a:p>
            <a:pPr marL="6350" indent="-6350" algn="ctr">
              <a:lnSpc>
                <a:spcPct val="90000"/>
              </a:lnSpc>
              <a:spcBef>
                <a:spcPct val="30000"/>
              </a:spcBef>
              <a:tabLst>
                <a:tab pos="914400" algn="l"/>
              </a:tabLst>
            </a:pPr>
            <a:r>
              <a:rPr lang="en-US" sz="1400" dirty="0"/>
              <a:t>The fundamental role of a hospital is changing rapidly – away from a physical location where patient care is provided to the centerpiece of a highly integrated </a:t>
            </a:r>
            <a:r>
              <a:rPr lang="en-US" sz="1400" b="1" dirty="0"/>
              <a:t>rural health system </a:t>
            </a:r>
            <a:r>
              <a:rPr lang="en-US" sz="1400" dirty="0"/>
              <a:t>for residents of a rural community.  To be successful, health systems of the future will assume financial, quality, satisfaction and health status accountability for its community and will take on a new set of strategies, philosophies and performance metrics.</a:t>
            </a:r>
            <a:endParaRPr lang="en-US" sz="1400" dirty="0">
              <a:latin typeface="+mn-lt"/>
            </a:endParaRPr>
          </a:p>
        </p:txBody>
      </p:sp>
      <p:sp>
        <p:nvSpPr>
          <p:cNvPr id="58" name="Oval 57"/>
          <p:cNvSpPr/>
          <p:nvPr/>
        </p:nvSpPr>
        <p:spPr>
          <a:xfrm>
            <a:off x="6629400" y="1943100"/>
            <a:ext cx="914400" cy="914400"/>
          </a:xfrm>
          <a:prstGeom prst="ellipse">
            <a:avLst/>
          </a:prstGeom>
          <a:solidFill>
            <a:schemeClr val="bg1"/>
          </a:solidFill>
          <a:ln w="25400" cap="flat" cmpd="sng" algn="ctr">
            <a:solidFill>
              <a:srgbClr val="DE602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4800" dirty="0">
                <a:solidFill>
                  <a:srgbClr val="DE6021"/>
                </a:solidFill>
              </a:rPr>
              <a:t>B</a:t>
            </a:r>
          </a:p>
        </p:txBody>
      </p:sp>
      <p:sp>
        <p:nvSpPr>
          <p:cNvPr id="59" name="Rectangle 2"/>
          <p:cNvSpPr txBox="1">
            <a:spLocks noChangeArrowheads="1"/>
          </p:cNvSpPr>
          <p:nvPr/>
        </p:nvSpPr>
        <p:spPr>
          <a:xfrm>
            <a:off x="457200" y="3429000"/>
            <a:ext cx="3352800" cy="2590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350" indent="-6350" algn="ctr">
              <a:lnSpc>
                <a:spcPct val="90000"/>
              </a:lnSpc>
              <a:spcBef>
                <a:spcPct val="30000"/>
              </a:spcBef>
              <a:tabLst>
                <a:tab pos="914400" algn="l"/>
              </a:tabLst>
            </a:pPr>
            <a:r>
              <a:rPr lang="en-US" sz="1400" b="1" dirty="0"/>
              <a:t>No Transition</a:t>
            </a:r>
            <a:endParaRPr lang="en-US" sz="1400" dirty="0"/>
          </a:p>
          <a:p>
            <a:pPr marL="6350" indent="-6350" algn="ctr">
              <a:lnSpc>
                <a:spcPct val="90000"/>
              </a:lnSpc>
              <a:spcBef>
                <a:spcPct val="30000"/>
              </a:spcBef>
              <a:tabLst>
                <a:tab pos="914400" algn="l"/>
              </a:tabLst>
            </a:pPr>
            <a:r>
              <a:rPr lang="en-US" sz="1400" dirty="0"/>
              <a:t>Because of the complexity and uncertainty facing hospitals, for many CEOs the most prudent and comfortable strategy is also the least disruptive and potentially controversial strategy – to resist taking bold steps. </a:t>
            </a:r>
            <a:endParaRPr lang="en-US" sz="1400" dirty="0">
              <a:latin typeface="+mn-lt"/>
            </a:endParaRPr>
          </a:p>
        </p:txBody>
      </p:sp>
      <p:cxnSp>
        <p:nvCxnSpPr>
          <p:cNvPr id="64" name="Straight Connector 63"/>
          <p:cNvCxnSpPr>
            <a:stCxn id="31" idx="4"/>
            <a:endCxn id="59" idx="0"/>
          </p:cNvCxnSpPr>
          <p:nvPr/>
        </p:nvCxnSpPr>
        <p:spPr>
          <a:xfrm rot="5400000">
            <a:off x="1847850" y="3143250"/>
            <a:ext cx="571500" cy="1588"/>
          </a:xfrm>
          <a:prstGeom prst="line">
            <a:avLst/>
          </a:prstGeom>
          <a:ln>
            <a:solidFill>
              <a:srgbClr val="005797"/>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a:stCxn id="58" idx="4"/>
          </p:cNvCxnSpPr>
          <p:nvPr/>
        </p:nvCxnSpPr>
        <p:spPr>
          <a:xfrm rot="5400000">
            <a:off x="6800850" y="3143250"/>
            <a:ext cx="571500" cy="1588"/>
          </a:xfrm>
          <a:prstGeom prst="line">
            <a:avLst/>
          </a:prstGeom>
          <a:ln>
            <a:solidFill>
              <a:srgbClr val="DE6021"/>
            </a:solidFill>
          </a:ln>
          <a:effectLst/>
        </p:spPr>
        <p:style>
          <a:lnRef idx="2">
            <a:schemeClr val="accent1"/>
          </a:lnRef>
          <a:fillRef idx="0">
            <a:schemeClr val="accent1"/>
          </a:fillRef>
          <a:effectRef idx="1">
            <a:schemeClr val="accent1"/>
          </a:effectRef>
          <a:fontRef idx="minor">
            <a:schemeClr val="tx1"/>
          </a:fontRef>
        </p:style>
      </p:cxnSp>
      <p:sp>
        <p:nvSpPr>
          <p:cNvPr id="28" name="Freeform 27"/>
          <p:cNvSpPr/>
          <p:nvPr/>
        </p:nvSpPr>
        <p:spPr>
          <a:xfrm>
            <a:off x="2580105" y="2362201"/>
            <a:ext cx="4049295" cy="993274"/>
          </a:xfrm>
          <a:custGeom>
            <a:avLst/>
            <a:gdLst>
              <a:gd name="connsiteX0" fmla="*/ 0 w 4023895"/>
              <a:gd name="connsiteY0" fmla="*/ 0 h 962527"/>
              <a:gd name="connsiteX1" fmla="*/ 2058737 w 4023895"/>
              <a:gd name="connsiteY1" fmla="*/ 962527 h 962527"/>
              <a:gd name="connsiteX2" fmla="*/ 4023895 w 4023895"/>
              <a:gd name="connsiteY2" fmla="*/ 0 h 962527"/>
            </a:gdLst>
            <a:ahLst/>
            <a:cxnLst>
              <a:cxn ang="0">
                <a:pos x="connsiteX0" y="connsiteY0"/>
              </a:cxn>
              <a:cxn ang="0">
                <a:pos x="connsiteX1" y="connsiteY1"/>
              </a:cxn>
              <a:cxn ang="0">
                <a:pos x="connsiteX2" y="connsiteY2"/>
              </a:cxn>
            </a:cxnLst>
            <a:rect l="l" t="t" r="r" b="b"/>
            <a:pathLst>
              <a:path w="4023895" h="962527">
                <a:moveTo>
                  <a:pt x="0" y="0"/>
                </a:moveTo>
                <a:cubicBezTo>
                  <a:pt x="694044" y="481263"/>
                  <a:pt x="1388088" y="962527"/>
                  <a:pt x="2058737" y="962527"/>
                </a:cubicBezTo>
                <a:cubicBezTo>
                  <a:pt x="2729386" y="962527"/>
                  <a:pt x="3709737" y="151509"/>
                  <a:pt x="4023895" y="0"/>
                </a:cubicBezTo>
              </a:path>
            </a:pathLst>
          </a:custGeom>
          <a:solidFill>
            <a:schemeClr val="bg1"/>
          </a:solidFill>
          <a:ln w="38100" cap="flat" cmpd="sng" algn="ctr">
            <a:solidFill>
              <a:srgbClr val="DE602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4800">
              <a:solidFill>
                <a:srgbClr val="DE6021"/>
              </a:solidFill>
            </a:endParaRPr>
          </a:p>
        </p:txBody>
      </p:sp>
      <p:sp>
        <p:nvSpPr>
          <p:cNvPr id="29" name="Rectangle 2"/>
          <p:cNvSpPr txBox="1">
            <a:spLocks noChangeArrowheads="1"/>
          </p:cNvSpPr>
          <p:nvPr/>
        </p:nvSpPr>
        <p:spPr>
          <a:xfrm>
            <a:off x="2895600" y="2667000"/>
            <a:ext cx="3352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350" indent="-6350" algn="ctr">
              <a:lnSpc>
                <a:spcPct val="90000"/>
              </a:lnSpc>
              <a:spcBef>
                <a:spcPct val="30000"/>
              </a:spcBef>
              <a:tabLst>
                <a:tab pos="914400" algn="l"/>
              </a:tabLst>
            </a:pPr>
            <a:r>
              <a:rPr lang="en-US" sz="1400" dirty="0"/>
              <a:t>Reform Shaky Bridge</a:t>
            </a:r>
            <a:endParaRPr lang="en-US" sz="1400" dirty="0">
              <a:latin typeface="+mn-lt"/>
            </a:endParaRPr>
          </a:p>
        </p:txBody>
      </p:sp>
      <p:sp>
        <p:nvSpPr>
          <p:cNvPr id="35" name="Rectangle 2"/>
          <p:cNvSpPr txBox="1">
            <a:spLocks noChangeArrowheads="1"/>
          </p:cNvSpPr>
          <p:nvPr/>
        </p:nvSpPr>
        <p:spPr>
          <a:xfrm>
            <a:off x="1447800" y="1600200"/>
            <a:ext cx="1295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350" indent="-6350" algn="ctr">
              <a:lnSpc>
                <a:spcPct val="90000"/>
              </a:lnSpc>
              <a:spcBef>
                <a:spcPct val="30000"/>
              </a:spcBef>
              <a:tabLst>
                <a:tab pos="914400" algn="l"/>
              </a:tabLst>
            </a:pPr>
            <a:r>
              <a:rPr lang="en-US" sz="1400" dirty="0"/>
              <a:t>Now</a:t>
            </a:r>
            <a:endParaRPr lang="en-US" sz="1400" dirty="0">
              <a:latin typeface="+mn-lt"/>
            </a:endParaRPr>
          </a:p>
        </p:txBody>
      </p:sp>
      <p:sp>
        <p:nvSpPr>
          <p:cNvPr id="37" name="Rectangle 2"/>
          <p:cNvSpPr txBox="1">
            <a:spLocks noChangeArrowheads="1"/>
          </p:cNvSpPr>
          <p:nvPr/>
        </p:nvSpPr>
        <p:spPr>
          <a:xfrm>
            <a:off x="6400800" y="1600200"/>
            <a:ext cx="1295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350" indent="-6350" algn="ctr">
              <a:lnSpc>
                <a:spcPct val="90000"/>
              </a:lnSpc>
              <a:spcBef>
                <a:spcPct val="30000"/>
              </a:spcBef>
              <a:tabLst>
                <a:tab pos="914400" algn="l"/>
              </a:tabLst>
            </a:pPr>
            <a:r>
              <a:rPr lang="en-US" sz="1400" dirty="0"/>
              <a:t>Future</a:t>
            </a:r>
            <a:endParaRPr lang="en-US" sz="14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xmlns:mv="urn:schemas-microsoft-com:mac:vml">
      <p:transition spd="med"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33400" y="371764"/>
            <a:ext cx="6629400" cy="457200"/>
          </a:xfrm>
          <a:prstGeom prst="rect">
            <a:avLst/>
          </a:prstGeom>
        </p:spPr>
        <p:txBody>
          <a:bodyPr/>
          <a:lstStyle/>
          <a:p>
            <a:pPr eaLnBrk="0" fontAlgn="base" hangingPunct="0">
              <a:spcBef>
                <a:spcPct val="0"/>
              </a:spcBef>
              <a:spcAft>
                <a:spcPct val="0"/>
              </a:spcAft>
              <a:defRPr/>
            </a:pPr>
            <a:r>
              <a:rPr lang="en-US" sz="2800" b="1" dirty="0">
                <a:solidFill>
                  <a:sysClr val="windowText" lastClr="000000"/>
                </a:solidFill>
                <a:latin typeface="Avenir Next" panose="020B0503020202020204" pitchFamily="34" charset="0"/>
                <a:ea typeface="Verdana" pitchFamily="34" charset="0"/>
                <a:cs typeface="Verdana" pitchFamily="34" charset="0"/>
              </a:rPr>
              <a:t>Fundamental Changes</a:t>
            </a:r>
          </a:p>
        </p:txBody>
      </p:sp>
      <p:grpSp>
        <p:nvGrpSpPr>
          <p:cNvPr id="42" name="Group 41"/>
          <p:cNvGrpSpPr/>
          <p:nvPr/>
        </p:nvGrpSpPr>
        <p:grpSpPr>
          <a:xfrm>
            <a:off x="1066800" y="2293620"/>
            <a:ext cx="7162800" cy="457200"/>
            <a:chOff x="914400" y="2895600"/>
            <a:chExt cx="7162800" cy="457200"/>
          </a:xfrm>
        </p:grpSpPr>
        <p:sp>
          <p:nvSpPr>
            <p:cNvPr id="28" name="Rectangle 27"/>
            <p:cNvSpPr/>
            <p:nvPr/>
          </p:nvSpPr>
          <p:spPr>
            <a:xfrm>
              <a:off x="914400" y="2895600"/>
              <a:ext cx="2438400" cy="381000"/>
            </a:xfrm>
            <a:prstGeom prst="rect">
              <a:avLst/>
            </a:prstGeom>
            <a:solidFill>
              <a:srgbClr val="00579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rPr>
                <a:t>Hospitals and Medical Staffs</a:t>
              </a:r>
            </a:p>
          </p:txBody>
        </p:sp>
        <p:sp>
          <p:nvSpPr>
            <p:cNvPr id="35" name="Rectangle 34"/>
            <p:cNvSpPr/>
            <p:nvPr/>
          </p:nvSpPr>
          <p:spPr>
            <a:xfrm>
              <a:off x="5638800" y="2895600"/>
              <a:ext cx="2438400" cy="381000"/>
            </a:xfrm>
            <a:prstGeom prst="rect">
              <a:avLst/>
            </a:prstGeom>
            <a:solidFill>
              <a:srgbClr val="DE6021"/>
            </a:solidFill>
            <a:ln>
              <a:solidFill>
                <a:srgbClr val="DE60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rPr>
                <a:t>Community Health Systems</a:t>
              </a:r>
            </a:p>
          </p:txBody>
        </p:sp>
        <p:sp>
          <p:nvSpPr>
            <p:cNvPr id="36" name="Right Arrow 35"/>
            <p:cNvSpPr/>
            <p:nvPr/>
          </p:nvSpPr>
          <p:spPr>
            <a:xfrm>
              <a:off x="3581400" y="2895600"/>
              <a:ext cx="1828800" cy="457200"/>
            </a:xfrm>
            <a:prstGeom prst="rightArrow">
              <a:avLst>
                <a:gd name="adj1" fmla="val 75926"/>
                <a:gd name="adj2" fmla="val 50000"/>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lumMod val="50000"/>
                      <a:lumOff val="50000"/>
                    </a:schemeClr>
                  </a:solidFill>
                </a:rPr>
                <a:t>Become</a:t>
              </a:r>
            </a:p>
          </p:txBody>
        </p:sp>
      </p:grpSp>
      <p:sp>
        <p:nvSpPr>
          <p:cNvPr id="37" name="Oval 36"/>
          <p:cNvSpPr>
            <a:spLocks noChangeAspect="1"/>
          </p:cNvSpPr>
          <p:nvPr/>
        </p:nvSpPr>
        <p:spPr>
          <a:xfrm>
            <a:off x="1828800" y="1409700"/>
            <a:ext cx="731520" cy="731520"/>
          </a:xfrm>
          <a:prstGeom prst="ellipse">
            <a:avLst/>
          </a:prstGeom>
          <a:solidFill>
            <a:schemeClr val="bg1"/>
          </a:solidFill>
          <a:ln w="25400" cap="flat" cmpd="sng" algn="ctr">
            <a:solidFill>
              <a:srgbClr val="005797"/>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3200" dirty="0">
                <a:solidFill>
                  <a:srgbClr val="005797"/>
                </a:solidFill>
              </a:rPr>
              <a:t>A</a:t>
            </a:r>
          </a:p>
        </p:txBody>
      </p:sp>
      <p:sp>
        <p:nvSpPr>
          <p:cNvPr id="38" name="Oval 37"/>
          <p:cNvSpPr>
            <a:spLocks noChangeAspect="1"/>
          </p:cNvSpPr>
          <p:nvPr/>
        </p:nvSpPr>
        <p:spPr>
          <a:xfrm>
            <a:off x="6629400" y="1409700"/>
            <a:ext cx="731520" cy="731520"/>
          </a:xfrm>
          <a:prstGeom prst="ellipse">
            <a:avLst/>
          </a:prstGeom>
          <a:solidFill>
            <a:schemeClr val="bg1"/>
          </a:solidFill>
          <a:ln w="25400" cap="flat" cmpd="sng" algn="ctr">
            <a:solidFill>
              <a:srgbClr val="DE602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3200" dirty="0">
                <a:solidFill>
                  <a:srgbClr val="DE6021"/>
                </a:solidFill>
              </a:rPr>
              <a:t>B</a:t>
            </a:r>
          </a:p>
        </p:txBody>
      </p:sp>
      <p:sp>
        <p:nvSpPr>
          <p:cNvPr id="40" name="Rectangle 2"/>
          <p:cNvSpPr txBox="1">
            <a:spLocks noChangeArrowheads="1"/>
          </p:cNvSpPr>
          <p:nvPr/>
        </p:nvSpPr>
        <p:spPr>
          <a:xfrm>
            <a:off x="1524000" y="1066800"/>
            <a:ext cx="1295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350" indent="-6350" algn="ctr">
              <a:lnSpc>
                <a:spcPct val="90000"/>
              </a:lnSpc>
              <a:spcBef>
                <a:spcPct val="30000"/>
              </a:spcBef>
              <a:tabLst>
                <a:tab pos="914400" algn="l"/>
              </a:tabLst>
            </a:pPr>
            <a:r>
              <a:rPr lang="en-US" sz="1400" dirty="0"/>
              <a:t>Now</a:t>
            </a:r>
            <a:endParaRPr lang="en-US" sz="1400" dirty="0">
              <a:latin typeface="+mn-lt"/>
            </a:endParaRPr>
          </a:p>
        </p:txBody>
      </p:sp>
      <p:sp>
        <p:nvSpPr>
          <p:cNvPr id="41" name="Rectangle 2"/>
          <p:cNvSpPr txBox="1">
            <a:spLocks noChangeArrowheads="1"/>
          </p:cNvSpPr>
          <p:nvPr/>
        </p:nvSpPr>
        <p:spPr>
          <a:xfrm>
            <a:off x="6400800" y="1066800"/>
            <a:ext cx="1295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350" indent="-6350" algn="ctr">
              <a:lnSpc>
                <a:spcPct val="90000"/>
              </a:lnSpc>
              <a:spcBef>
                <a:spcPct val="30000"/>
              </a:spcBef>
              <a:tabLst>
                <a:tab pos="914400" algn="l"/>
              </a:tabLst>
            </a:pPr>
            <a:r>
              <a:rPr lang="en-US" sz="1400" dirty="0"/>
              <a:t>Future</a:t>
            </a:r>
            <a:endParaRPr lang="en-US" sz="1400" dirty="0">
              <a:latin typeface="+mn-lt"/>
            </a:endParaRPr>
          </a:p>
        </p:txBody>
      </p:sp>
      <p:grpSp>
        <p:nvGrpSpPr>
          <p:cNvPr id="43" name="Group 42"/>
          <p:cNvGrpSpPr/>
          <p:nvPr/>
        </p:nvGrpSpPr>
        <p:grpSpPr>
          <a:xfrm>
            <a:off x="1066800" y="2772591"/>
            <a:ext cx="7162800" cy="457200"/>
            <a:chOff x="914400" y="2895600"/>
            <a:chExt cx="7162800" cy="457200"/>
          </a:xfrm>
        </p:grpSpPr>
        <p:sp>
          <p:nvSpPr>
            <p:cNvPr id="44" name="Rectangle 43"/>
            <p:cNvSpPr/>
            <p:nvPr/>
          </p:nvSpPr>
          <p:spPr>
            <a:xfrm>
              <a:off x="914400" y="2895600"/>
              <a:ext cx="2438400" cy="381000"/>
            </a:xfrm>
            <a:prstGeom prst="rect">
              <a:avLst/>
            </a:prstGeom>
            <a:solidFill>
              <a:srgbClr val="00579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rPr>
                <a:t>Patients</a:t>
              </a:r>
            </a:p>
          </p:txBody>
        </p:sp>
        <p:sp>
          <p:nvSpPr>
            <p:cNvPr id="45" name="Rectangle 44"/>
            <p:cNvSpPr/>
            <p:nvPr/>
          </p:nvSpPr>
          <p:spPr>
            <a:xfrm>
              <a:off x="5638800" y="2895600"/>
              <a:ext cx="2438400" cy="381000"/>
            </a:xfrm>
            <a:prstGeom prst="rect">
              <a:avLst/>
            </a:prstGeom>
            <a:solidFill>
              <a:srgbClr val="DE6021"/>
            </a:solidFill>
            <a:ln>
              <a:solidFill>
                <a:srgbClr val="DE60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rPr>
                <a:t>Price-sensitive Purchasers</a:t>
              </a:r>
            </a:p>
          </p:txBody>
        </p:sp>
        <p:sp>
          <p:nvSpPr>
            <p:cNvPr id="46" name="Right Arrow 45"/>
            <p:cNvSpPr/>
            <p:nvPr/>
          </p:nvSpPr>
          <p:spPr>
            <a:xfrm>
              <a:off x="3581400" y="2895600"/>
              <a:ext cx="1828800" cy="457200"/>
            </a:xfrm>
            <a:prstGeom prst="rightArrow">
              <a:avLst>
                <a:gd name="adj1" fmla="val 75926"/>
                <a:gd name="adj2" fmla="val 50000"/>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lumMod val="50000"/>
                      <a:lumOff val="50000"/>
                    </a:schemeClr>
                  </a:solidFill>
                </a:rPr>
                <a:t>Mature into</a:t>
              </a:r>
            </a:p>
          </p:txBody>
        </p:sp>
      </p:grpSp>
      <p:grpSp>
        <p:nvGrpSpPr>
          <p:cNvPr id="47" name="Group 46"/>
          <p:cNvGrpSpPr/>
          <p:nvPr/>
        </p:nvGrpSpPr>
        <p:grpSpPr>
          <a:xfrm>
            <a:off x="1066800" y="3251562"/>
            <a:ext cx="7162800" cy="457200"/>
            <a:chOff x="914400" y="2895600"/>
            <a:chExt cx="7162800" cy="457200"/>
          </a:xfrm>
        </p:grpSpPr>
        <p:sp>
          <p:nvSpPr>
            <p:cNvPr id="48" name="Rectangle 47"/>
            <p:cNvSpPr/>
            <p:nvPr/>
          </p:nvSpPr>
          <p:spPr>
            <a:xfrm>
              <a:off x="914400" y="2895600"/>
              <a:ext cx="2438400" cy="381000"/>
            </a:xfrm>
            <a:prstGeom prst="rect">
              <a:avLst/>
            </a:prstGeom>
            <a:solidFill>
              <a:srgbClr val="00579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rPr>
                <a:t>Private Payers</a:t>
              </a:r>
            </a:p>
          </p:txBody>
        </p:sp>
        <p:sp>
          <p:nvSpPr>
            <p:cNvPr id="49" name="Rectangle 48"/>
            <p:cNvSpPr/>
            <p:nvPr/>
          </p:nvSpPr>
          <p:spPr>
            <a:xfrm>
              <a:off x="5638800" y="2895600"/>
              <a:ext cx="2438400" cy="381000"/>
            </a:xfrm>
            <a:prstGeom prst="rect">
              <a:avLst/>
            </a:prstGeom>
            <a:solidFill>
              <a:srgbClr val="DE6021"/>
            </a:solidFill>
            <a:ln>
              <a:solidFill>
                <a:srgbClr val="DE60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rPr>
                <a:t>Competing Providers</a:t>
              </a:r>
            </a:p>
          </p:txBody>
        </p:sp>
        <p:sp>
          <p:nvSpPr>
            <p:cNvPr id="50" name="Right Arrow 49"/>
            <p:cNvSpPr/>
            <p:nvPr/>
          </p:nvSpPr>
          <p:spPr>
            <a:xfrm>
              <a:off x="3581400" y="2895600"/>
              <a:ext cx="1828800" cy="457200"/>
            </a:xfrm>
            <a:prstGeom prst="rightArrow">
              <a:avLst>
                <a:gd name="adj1" fmla="val 75926"/>
                <a:gd name="adj2" fmla="val 50000"/>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lumMod val="50000"/>
                      <a:lumOff val="50000"/>
                    </a:schemeClr>
                  </a:solidFill>
                </a:rPr>
                <a:t>Expand to be</a:t>
              </a:r>
            </a:p>
          </p:txBody>
        </p:sp>
      </p:grpSp>
      <p:grpSp>
        <p:nvGrpSpPr>
          <p:cNvPr id="51" name="Group 50"/>
          <p:cNvGrpSpPr/>
          <p:nvPr/>
        </p:nvGrpSpPr>
        <p:grpSpPr>
          <a:xfrm>
            <a:off x="1066800" y="3730533"/>
            <a:ext cx="7162800" cy="457200"/>
            <a:chOff x="914400" y="2895600"/>
            <a:chExt cx="7162800" cy="457200"/>
          </a:xfrm>
        </p:grpSpPr>
        <p:sp>
          <p:nvSpPr>
            <p:cNvPr id="52" name="Rectangle 51"/>
            <p:cNvSpPr/>
            <p:nvPr/>
          </p:nvSpPr>
          <p:spPr>
            <a:xfrm>
              <a:off x="914400" y="2895600"/>
              <a:ext cx="2438400" cy="381000"/>
            </a:xfrm>
            <a:prstGeom prst="rect">
              <a:avLst/>
            </a:prstGeom>
            <a:solidFill>
              <a:srgbClr val="00579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rPr>
                <a:t>Revenue Centers</a:t>
              </a:r>
            </a:p>
          </p:txBody>
        </p:sp>
        <p:sp>
          <p:nvSpPr>
            <p:cNvPr id="53" name="Rectangle 52"/>
            <p:cNvSpPr/>
            <p:nvPr/>
          </p:nvSpPr>
          <p:spPr>
            <a:xfrm>
              <a:off x="5638800" y="2895600"/>
              <a:ext cx="2438400" cy="381000"/>
            </a:xfrm>
            <a:prstGeom prst="rect">
              <a:avLst/>
            </a:prstGeom>
            <a:solidFill>
              <a:srgbClr val="DE6021"/>
            </a:solidFill>
            <a:ln>
              <a:solidFill>
                <a:srgbClr val="DE60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rPr>
                <a:t>Cost Centers</a:t>
              </a:r>
            </a:p>
          </p:txBody>
        </p:sp>
        <p:sp>
          <p:nvSpPr>
            <p:cNvPr id="54" name="Right Arrow 53"/>
            <p:cNvSpPr/>
            <p:nvPr/>
          </p:nvSpPr>
          <p:spPr>
            <a:xfrm>
              <a:off x="3581400" y="2895600"/>
              <a:ext cx="1828800" cy="457200"/>
            </a:xfrm>
            <a:prstGeom prst="rightArrow">
              <a:avLst>
                <a:gd name="adj1" fmla="val 75926"/>
                <a:gd name="adj2" fmla="val 50000"/>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lumMod val="50000"/>
                      <a:lumOff val="50000"/>
                    </a:schemeClr>
                  </a:solidFill>
                </a:rPr>
                <a:t>Flip 180 into</a:t>
              </a:r>
            </a:p>
          </p:txBody>
        </p:sp>
      </p:grpSp>
      <p:grpSp>
        <p:nvGrpSpPr>
          <p:cNvPr id="55" name="Group 54"/>
          <p:cNvGrpSpPr/>
          <p:nvPr/>
        </p:nvGrpSpPr>
        <p:grpSpPr>
          <a:xfrm>
            <a:off x="1066800" y="4688475"/>
            <a:ext cx="7162800" cy="457200"/>
            <a:chOff x="914400" y="2895600"/>
            <a:chExt cx="7162800" cy="457200"/>
          </a:xfrm>
        </p:grpSpPr>
        <p:sp>
          <p:nvSpPr>
            <p:cNvPr id="56" name="Rectangle 55"/>
            <p:cNvSpPr/>
            <p:nvPr/>
          </p:nvSpPr>
          <p:spPr>
            <a:xfrm>
              <a:off x="914400" y="2895600"/>
              <a:ext cx="2438400" cy="381000"/>
            </a:xfrm>
            <a:prstGeom prst="rect">
              <a:avLst/>
            </a:prstGeom>
            <a:solidFill>
              <a:srgbClr val="00579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rPr>
                <a:t>Primary Care Providers</a:t>
              </a:r>
            </a:p>
          </p:txBody>
        </p:sp>
        <p:sp>
          <p:nvSpPr>
            <p:cNvPr id="57" name="Rectangle 56"/>
            <p:cNvSpPr/>
            <p:nvPr/>
          </p:nvSpPr>
          <p:spPr>
            <a:xfrm>
              <a:off x="5638800" y="2895600"/>
              <a:ext cx="2438400" cy="381000"/>
            </a:xfrm>
            <a:prstGeom prst="rect">
              <a:avLst/>
            </a:prstGeom>
            <a:solidFill>
              <a:srgbClr val="DE6021"/>
            </a:solidFill>
            <a:ln>
              <a:solidFill>
                <a:srgbClr val="DE60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rPr>
                <a:t>$21m Service Line Leaders</a:t>
              </a:r>
            </a:p>
          </p:txBody>
        </p:sp>
        <p:sp>
          <p:nvSpPr>
            <p:cNvPr id="58" name="Right Arrow 57"/>
            <p:cNvSpPr/>
            <p:nvPr/>
          </p:nvSpPr>
          <p:spPr>
            <a:xfrm>
              <a:off x="3581400" y="2895600"/>
              <a:ext cx="1828800" cy="457200"/>
            </a:xfrm>
            <a:prstGeom prst="rightArrow">
              <a:avLst>
                <a:gd name="adj1" fmla="val 75926"/>
                <a:gd name="adj2" fmla="val 50000"/>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lumMod val="50000"/>
                      <a:lumOff val="50000"/>
                    </a:schemeClr>
                  </a:solidFill>
                </a:rPr>
                <a:t>Are viewed as</a:t>
              </a:r>
            </a:p>
          </p:txBody>
        </p:sp>
      </p:grpSp>
      <p:grpSp>
        <p:nvGrpSpPr>
          <p:cNvPr id="63" name="Group 62"/>
          <p:cNvGrpSpPr/>
          <p:nvPr/>
        </p:nvGrpSpPr>
        <p:grpSpPr>
          <a:xfrm>
            <a:off x="1066800" y="5646420"/>
            <a:ext cx="7162800" cy="457200"/>
            <a:chOff x="914400" y="2895600"/>
            <a:chExt cx="7162800" cy="457200"/>
          </a:xfrm>
        </p:grpSpPr>
        <p:sp>
          <p:nvSpPr>
            <p:cNvPr id="64" name="Rectangle 63"/>
            <p:cNvSpPr/>
            <p:nvPr/>
          </p:nvSpPr>
          <p:spPr>
            <a:xfrm>
              <a:off x="914400" y="2895600"/>
              <a:ext cx="2438400" cy="381000"/>
            </a:xfrm>
            <a:prstGeom prst="rect">
              <a:avLst/>
            </a:prstGeom>
            <a:solidFill>
              <a:srgbClr val="00579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rPr>
                <a:t>Productivity Bonuses</a:t>
              </a:r>
            </a:p>
          </p:txBody>
        </p:sp>
        <p:sp>
          <p:nvSpPr>
            <p:cNvPr id="65" name="Rectangle 64"/>
            <p:cNvSpPr/>
            <p:nvPr/>
          </p:nvSpPr>
          <p:spPr>
            <a:xfrm>
              <a:off x="5638800" y="2895600"/>
              <a:ext cx="2438400" cy="381000"/>
            </a:xfrm>
            <a:prstGeom prst="rect">
              <a:avLst/>
            </a:prstGeom>
            <a:solidFill>
              <a:srgbClr val="DE6021"/>
            </a:solidFill>
            <a:ln>
              <a:solidFill>
                <a:srgbClr val="DE60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rPr>
                <a:t>Value Bonuses</a:t>
              </a:r>
            </a:p>
          </p:txBody>
        </p:sp>
        <p:sp>
          <p:nvSpPr>
            <p:cNvPr id="66" name="Right Arrow 65"/>
            <p:cNvSpPr/>
            <p:nvPr/>
          </p:nvSpPr>
          <p:spPr>
            <a:xfrm>
              <a:off x="3581400" y="2895600"/>
              <a:ext cx="1828800" cy="457200"/>
            </a:xfrm>
            <a:prstGeom prst="rightArrow">
              <a:avLst>
                <a:gd name="adj1" fmla="val 75926"/>
                <a:gd name="adj2" fmla="val 50000"/>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lumMod val="50000"/>
                      <a:lumOff val="50000"/>
                    </a:schemeClr>
                  </a:solidFill>
                </a:rPr>
                <a:t>Evolve into</a:t>
              </a:r>
            </a:p>
          </p:txBody>
        </p:sp>
      </p:grpSp>
      <p:grpSp>
        <p:nvGrpSpPr>
          <p:cNvPr id="67" name="Group 66"/>
          <p:cNvGrpSpPr/>
          <p:nvPr/>
        </p:nvGrpSpPr>
        <p:grpSpPr>
          <a:xfrm>
            <a:off x="1066800" y="5167446"/>
            <a:ext cx="7162800" cy="457200"/>
            <a:chOff x="914400" y="2895600"/>
            <a:chExt cx="7162800" cy="457200"/>
          </a:xfrm>
        </p:grpSpPr>
        <p:sp>
          <p:nvSpPr>
            <p:cNvPr id="68" name="Rectangle 67"/>
            <p:cNvSpPr/>
            <p:nvPr/>
          </p:nvSpPr>
          <p:spPr>
            <a:xfrm>
              <a:off x="914400" y="2895600"/>
              <a:ext cx="2438400" cy="381000"/>
            </a:xfrm>
            <a:prstGeom prst="rect">
              <a:avLst/>
            </a:prstGeom>
            <a:solidFill>
              <a:srgbClr val="00579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rPr>
                <a:t>FFS Volume Growth</a:t>
              </a:r>
            </a:p>
          </p:txBody>
        </p:sp>
        <p:sp>
          <p:nvSpPr>
            <p:cNvPr id="69" name="Rectangle 68"/>
            <p:cNvSpPr/>
            <p:nvPr/>
          </p:nvSpPr>
          <p:spPr>
            <a:xfrm>
              <a:off x="5638800" y="2895600"/>
              <a:ext cx="2438400" cy="381000"/>
            </a:xfrm>
            <a:prstGeom prst="rect">
              <a:avLst/>
            </a:prstGeom>
            <a:solidFill>
              <a:srgbClr val="DE6021"/>
            </a:solidFill>
            <a:ln>
              <a:solidFill>
                <a:srgbClr val="DE60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rPr>
                <a:t>Full-Risk Aggregated Lives</a:t>
              </a:r>
            </a:p>
          </p:txBody>
        </p:sp>
        <p:sp>
          <p:nvSpPr>
            <p:cNvPr id="70" name="Right Arrow 69"/>
            <p:cNvSpPr/>
            <p:nvPr/>
          </p:nvSpPr>
          <p:spPr>
            <a:xfrm>
              <a:off x="3581400" y="2895600"/>
              <a:ext cx="1828800" cy="457200"/>
            </a:xfrm>
            <a:prstGeom prst="rightArrow">
              <a:avLst>
                <a:gd name="adj1" fmla="val 75926"/>
                <a:gd name="adj2" fmla="val 50000"/>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lumMod val="50000"/>
                      <a:lumOff val="50000"/>
                    </a:schemeClr>
                  </a:solidFill>
                </a:rPr>
                <a:t>Is supplanted by</a:t>
              </a:r>
            </a:p>
          </p:txBody>
        </p:sp>
      </p:grpSp>
      <p:grpSp>
        <p:nvGrpSpPr>
          <p:cNvPr id="71" name="Group 70"/>
          <p:cNvGrpSpPr/>
          <p:nvPr/>
        </p:nvGrpSpPr>
        <p:grpSpPr>
          <a:xfrm>
            <a:off x="1066800" y="4209504"/>
            <a:ext cx="7162800" cy="457200"/>
            <a:chOff x="914400" y="2895600"/>
            <a:chExt cx="7162800" cy="457200"/>
          </a:xfrm>
        </p:grpSpPr>
        <p:sp>
          <p:nvSpPr>
            <p:cNvPr id="72" name="Rectangle 71"/>
            <p:cNvSpPr/>
            <p:nvPr/>
          </p:nvSpPr>
          <p:spPr>
            <a:xfrm>
              <a:off x="914400" y="2895600"/>
              <a:ext cx="2438400" cy="381000"/>
            </a:xfrm>
            <a:prstGeom prst="rect">
              <a:avLst/>
            </a:prstGeom>
            <a:solidFill>
              <a:srgbClr val="00579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rPr>
                <a:t>Charge Masters</a:t>
              </a:r>
            </a:p>
          </p:txBody>
        </p:sp>
        <p:sp>
          <p:nvSpPr>
            <p:cNvPr id="73" name="Rectangle 72"/>
            <p:cNvSpPr/>
            <p:nvPr/>
          </p:nvSpPr>
          <p:spPr>
            <a:xfrm>
              <a:off x="5638800" y="2895600"/>
              <a:ext cx="2438400" cy="381000"/>
            </a:xfrm>
            <a:prstGeom prst="rect">
              <a:avLst/>
            </a:prstGeom>
            <a:solidFill>
              <a:srgbClr val="DE6021"/>
            </a:solidFill>
            <a:ln>
              <a:solidFill>
                <a:srgbClr val="DE60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rPr>
                <a:t>Cost Masters</a:t>
              </a:r>
            </a:p>
          </p:txBody>
        </p:sp>
        <p:sp>
          <p:nvSpPr>
            <p:cNvPr id="74" name="Right Arrow 73"/>
            <p:cNvSpPr/>
            <p:nvPr/>
          </p:nvSpPr>
          <p:spPr>
            <a:xfrm>
              <a:off x="3581400" y="2895600"/>
              <a:ext cx="1828800" cy="457200"/>
            </a:xfrm>
            <a:prstGeom prst="rightArrow">
              <a:avLst>
                <a:gd name="adj1" fmla="val 75926"/>
                <a:gd name="adj2" fmla="val 50000"/>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lumMod val="50000"/>
                      <a:lumOff val="50000"/>
                    </a:schemeClr>
                  </a:solidFill>
                </a:rPr>
                <a:t>Lose relevance to</a:t>
              </a:r>
            </a:p>
          </p:txBody>
        </p:sp>
      </p:gr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xmlns:mv="urn:schemas-microsoft-com:mac:vml">
      <p:transition spd="med" advClick="0">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roudwater fonts">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35759</TotalTime>
  <Words>3017</Words>
  <Application>Microsoft Office PowerPoint</Application>
  <PresentationFormat>On-screen Show (4:3)</PresentationFormat>
  <Paragraphs>638</Paragraphs>
  <Slides>48</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Avenir Book</vt:lpstr>
      <vt:lpstr>Avenir Next</vt:lpstr>
      <vt:lpstr>Calibri</vt:lpstr>
      <vt:lpstr>Gill Sans MT</vt:lpstr>
      <vt:lpstr>Verdana</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System of the Future</dc:title>
  <dc:creator>John Downes</dc:creator>
  <cp:lastModifiedBy>Galvez, Nicholas</cp:lastModifiedBy>
  <cp:revision>693</cp:revision>
  <cp:lastPrinted>2015-11-01T16:31:49Z</cp:lastPrinted>
  <dcterms:created xsi:type="dcterms:W3CDTF">2015-01-31T23:21:16Z</dcterms:created>
  <dcterms:modified xsi:type="dcterms:W3CDTF">2019-05-22T18:07:15Z</dcterms:modified>
</cp:coreProperties>
</file>