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mp" ContentType="image/p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21"/>
  </p:notesMasterIdLst>
  <p:sldIdLst>
    <p:sldId id="459" r:id="rId2"/>
    <p:sldId id="460" r:id="rId3"/>
    <p:sldId id="525" r:id="rId4"/>
    <p:sldId id="627" r:id="rId5"/>
    <p:sldId id="629" r:id="rId6"/>
    <p:sldId id="630" r:id="rId7"/>
    <p:sldId id="631" r:id="rId8"/>
    <p:sldId id="681" r:id="rId9"/>
    <p:sldId id="686" r:id="rId10"/>
    <p:sldId id="685" r:id="rId11"/>
    <p:sldId id="684" r:id="rId12"/>
    <p:sldId id="687" r:id="rId13"/>
    <p:sldId id="688" r:id="rId14"/>
    <p:sldId id="668" r:id="rId15"/>
    <p:sldId id="689" r:id="rId16"/>
    <p:sldId id="690" r:id="rId17"/>
    <p:sldId id="691" r:id="rId18"/>
    <p:sldId id="692" r:id="rId19"/>
    <p:sldId id="693" r:id="rId20"/>
  </p:sldIdLst>
  <p:sldSz cx="12192000" cy="6858000"/>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506" autoAdjust="0"/>
    <p:restoredTop sz="94660"/>
  </p:normalViewPr>
  <p:slideViewPr>
    <p:cSldViewPr snapToGrid="0">
      <p:cViewPr varScale="1">
        <p:scale>
          <a:sx n="81" d="100"/>
          <a:sy n="81" d="100"/>
        </p:scale>
        <p:origin x="773"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6434"/>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66434"/>
          </a:xfrm>
          <a:prstGeom prst="rect">
            <a:avLst/>
          </a:prstGeom>
        </p:spPr>
        <p:txBody>
          <a:bodyPr vert="horz" lIns="91440" tIns="45720" rIns="91440" bIns="45720" rtlCol="0"/>
          <a:lstStyle>
            <a:lvl1pPr algn="r">
              <a:defRPr sz="1200"/>
            </a:lvl1pPr>
          </a:lstStyle>
          <a:p>
            <a:fld id="{91955911-A815-463E-B547-EB16A7F2F79A}" type="datetimeFigureOut">
              <a:rPr lang="en-US" smtClean="0"/>
              <a:t>11/15/2023</a:t>
            </a:fld>
            <a:endParaRPr lang="en-US" dirty="0"/>
          </a:p>
        </p:txBody>
      </p:sp>
      <p:sp>
        <p:nvSpPr>
          <p:cNvPr id="4" name="Slide Image Placeholder 3"/>
          <p:cNvSpPr>
            <a:spLocks noGrp="1" noRot="1" noChangeAspect="1"/>
          </p:cNvSpPr>
          <p:nvPr>
            <p:ph type="sldImg" idx="2"/>
          </p:nvPr>
        </p:nvSpPr>
        <p:spPr>
          <a:xfrm>
            <a:off x="641350" y="1162050"/>
            <a:ext cx="5575300" cy="31369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73892"/>
            <a:ext cx="5486400" cy="3660458"/>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2971800" cy="466433"/>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829967"/>
            <a:ext cx="2971800" cy="466433"/>
          </a:xfrm>
          <a:prstGeom prst="rect">
            <a:avLst/>
          </a:prstGeom>
        </p:spPr>
        <p:txBody>
          <a:bodyPr vert="horz" lIns="91440" tIns="45720" rIns="91440" bIns="45720" rtlCol="0" anchor="b"/>
          <a:lstStyle>
            <a:lvl1pPr algn="r">
              <a:defRPr sz="1200"/>
            </a:lvl1pPr>
          </a:lstStyle>
          <a:p>
            <a:fld id="{87BB9217-4206-4FC8-B79C-246F2975B93A}" type="slidenum">
              <a:rPr lang="en-US" smtClean="0"/>
              <a:t>‹#›</a:t>
            </a:fld>
            <a:endParaRPr lang="en-US" dirty="0"/>
          </a:p>
        </p:txBody>
      </p:sp>
    </p:spTree>
    <p:extLst>
      <p:ext uri="{BB962C8B-B14F-4D97-AF65-F5344CB8AC3E}">
        <p14:creationId xmlns:p14="http://schemas.microsoft.com/office/powerpoint/2010/main" val="11428666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3" Type="http://schemas.openxmlformats.org/officeDocument/2006/relationships/hyperlink" Target="https://data.census.gov/cedsci/table?q=Language%20Spoken%20at%20Home&amp;tid=ACSDT1Y2019.B16002&amp;hidePreview=true" TargetMode="External"/><Relationship Id="rId2" Type="http://schemas.openxmlformats.org/officeDocument/2006/relationships/slide" Target="../slides/slide13.xml"/><Relationship Id="rId1" Type="http://schemas.openxmlformats.org/officeDocument/2006/relationships/notesMaster" Target="../notesMasters/notesMaster1.xml"/><Relationship Id="rId4" Type="http://schemas.openxmlformats.org/officeDocument/2006/relationships/hyperlink" Target="https://www.lep.gov/maps/lma2015/Final" TargetMode="Externa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training conducted today will be accepted as the annual civil rights training required by USDA and US HHS.</a:t>
            </a:r>
          </a:p>
        </p:txBody>
      </p:sp>
      <p:sp>
        <p:nvSpPr>
          <p:cNvPr id="4" name="Footer Placeholder 3"/>
          <p:cNvSpPr>
            <a:spLocks noGrp="1"/>
          </p:cNvSpPr>
          <p:nvPr>
            <p:ph type="ftr" sz="quarter" idx="4"/>
          </p:nvPr>
        </p:nvSpPr>
        <p:spPr/>
        <p:txBody>
          <a:bodyPr/>
          <a:lstStyle/>
          <a:p>
            <a:endParaRPr lang="en-US" dirty="0"/>
          </a:p>
        </p:txBody>
      </p:sp>
      <p:sp>
        <p:nvSpPr>
          <p:cNvPr id="5" name="Slide Number Placeholder 4"/>
          <p:cNvSpPr>
            <a:spLocks noGrp="1"/>
          </p:cNvSpPr>
          <p:nvPr>
            <p:ph type="sldNum" sz="quarter" idx="5"/>
          </p:nvPr>
        </p:nvSpPr>
        <p:spPr/>
        <p:txBody>
          <a:bodyPr/>
          <a:lstStyle/>
          <a:p>
            <a:fld id="{DBCC7D24-0DC9-4E9C-89C0-35D79A09D337}" type="slidenum">
              <a:rPr lang="en-US" smtClean="0"/>
              <a:t>1</a:t>
            </a:fld>
            <a:endParaRPr lang="en-US" dirty="0"/>
          </a:p>
        </p:txBody>
      </p:sp>
    </p:spTree>
    <p:extLst>
      <p:ext uri="{BB962C8B-B14F-4D97-AF65-F5344CB8AC3E}">
        <p14:creationId xmlns:p14="http://schemas.microsoft.com/office/powerpoint/2010/main" val="346763959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7BB9217-4206-4FC8-B79C-246F2975B93A}" type="slidenum">
              <a:rPr lang="en-US" smtClean="0"/>
              <a:t>10</a:t>
            </a:fld>
            <a:endParaRPr lang="en-US" dirty="0"/>
          </a:p>
        </p:txBody>
      </p:sp>
    </p:spTree>
    <p:extLst>
      <p:ext uri="{BB962C8B-B14F-4D97-AF65-F5344CB8AC3E}">
        <p14:creationId xmlns:p14="http://schemas.microsoft.com/office/powerpoint/2010/main" val="266953592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7BB9217-4206-4FC8-B79C-246F2975B93A}" type="slidenum">
              <a:rPr lang="en-US" smtClean="0"/>
              <a:t>11</a:t>
            </a:fld>
            <a:endParaRPr lang="en-US" dirty="0"/>
          </a:p>
        </p:txBody>
      </p:sp>
    </p:spTree>
    <p:extLst>
      <p:ext uri="{BB962C8B-B14F-4D97-AF65-F5344CB8AC3E}">
        <p14:creationId xmlns:p14="http://schemas.microsoft.com/office/powerpoint/2010/main" val="202828586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7BB9217-4206-4FC8-B79C-246F2975B93A}" type="slidenum">
              <a:rPr lang="en-US" smtClean="0"/>
              <a:t>12</a:t>
            </a:fld>
            <a:endParaRPr lang="en-US" dirty="0"/>
          </a:p>
        </p:txBody>
      </p:sp>
    </p:spTree>
    <p:extLst>
      <p:ext uri="{BB962C8B-B14F-4D97-AF65-F5344CB8AC3E}">
        <p14:creationId xmlns:p14="http://schemas.microsoft.com/office/powerpoint/2010/main" val="71219176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pPr>
            <a:r>
              <a:rPr lang="en-US" altLang="en-US" u="sng" dirty="0"/>
              <a:t>Every year, State Programs funded by USDA are required to conduct a Language Analysis. I conducted an assessment on determinations of need for the Limited English Proficient (LEP) population based on a standard of 100 single-language-minority low-income households by county. This assessment was in accordance with the requirements in 7 CFR 272.4(b) and 7 CFR 271.2. I completed a comparative analysis using the following data sources:</a:t>
            </a:r>
            <a:endParaRPr lang="en-US" altLang="en-US" dirty="0"/>
          </a:p>
          <a:p>
            <a:pPr eaLnBrk="1" hangingPunct="1">
              <a:spcBef>
                <a:spcPct val="0"/>
              </a:spcBef>
            </a:pPr>
            <a:r>
              <a:rPr lang="en-US" altLang="en-US" dirty="0"/>
              <a:t> </a:t>
            </a:r>
          </a:p>
          <a:p>
            <a:pPr eaLnBrk="1" hangingPunct="1">
              <a:spcBef>
                <a:spcPct val="0"/>
              </a:spcBef>
            </a:pPr>
            <a:r>
              <a:rPr lang="en-US" altLang="en-US" dirty="0"/>
              <a:t>Partnership with NC Governor’s Census Liaison, NC State Data Center, North Carolina Office of State Budget and Management, Bob Coats</a:t>
            </a:r>
          </a:p>
          <a:p>
            <a:pPr eaLnBrk="1" hangingPunct="1">
              <a:spcBef>
                <a:spcPct val="0"/>
              </a:spcBef>
            </a:pPr>
            <a:r>
              <a:rPr lang="en-US" altLang="en-US" dirty="0"/>
              <a:t>U.S. Census Bureau B16002, 2017 American Community Survey 1-year Estimates</a:t>
            </a:r>
          </a:p>
          <a:p>
            <a:pPr eaLnBrk="1" hangingPunct="1">
              <a:spcBef>
                <a:spcPct val="0"/>
              </a:spcBef>
            </a:pPr>
            <a:r>
              <a:rPr lang="en-US" altLang="en-US" u="sng" dirty="0">
                <a:hlinkClick r:id="rId3"/>
              </a:rPr>
              <a:t>https://data.census.gov/cedsci/table?q=Language%20Spoken%20at%20Home&amp;tid=ACSDT1Y2019.B16002&amp;hidePreview=true</a:t>
            </a:r>
            <a:endParaRPr lang="en-US" altLang="en-US" dirty="0"/>
          </a:p>
          <a:p>
            <a:pPr eaLnBrk="1" hangingPunct="1">
              <a:spcBef>
                <a:spcPct val="0"/>
              </a:spcBef>
            </a:pPr>
            <a:r>
              <a:rPr lang="en-US" altLang="en-US" dirty="0"/>
              <a:t>LEP.Gov Maps</a:t>
            </a:r>
          </a:p>
          <a:p>
            <a:pPr eaLnBrk="1" hangingPunct="1">
              <a:spcBef>
                <a:spcPct val="0"/>
              </a:spcBef>
            </a:pPr>
            <a:r>
              <a:rPr lang="en-US" altLang="en-US" u="sng" dirty="0">
                <a:hlinkClick r:id="rId4"/>
              </a:rPr>
              <a:t>https://www.lep.gov/maps/lma2015/Final</a:t>
            </a:r>
            <a:endParaRPr lang="en-US" altLang="en-US" dirty="0"/>
          </a:p>
          <a:p>
            <a:pPr eaLnBrk="1" hangingPunct="1">
              <a:spcBef>
                <a:spcPct val="0"/>
              </a:spcBef>
            </a:pPr>
            <a:r>
              <a:rPr lang="en-US" altLang="en-US" dirty="0"/>
              <a:t> </a:t>
            </a:r>
          </a:p>
          <a:p>
            <a:pPr eaLnBrk="1" hangingPunct="1">
              <a:spcBef>
                <a:spcPct val="0"/>
              </a:spcBef>
            </a:pPr>
            <a:r>
              <a:rPr lang="en-US" altLang="en-US" dirty="0"/>
              <a:t> </a:t>
            </a:r>
          </a:p>
          <a:p>
            <a:pPr eaLnBrk="1" hangingPunct="1">
              <a:spcBef>
                <a:spcPct val="0"/>
              </a:spcBef>
            </a:pPr>
            <a:r>
              <a:rPr lang="en-US" altLang="en-US" dirty="0"/>
              <a:t>The result of the comparative analysis of data from the above sources concludes that the LEP populations in N.C. by county are: </a:t>
            </a:r>
          </a:p>
          <a:p>
            <a:endParaRPr lang="en-US" dirty="0"/>
          </a:p>
        </p:txBody>
      </p:sp>
      <p:sp>
        <p:nvSpPr>
          <p:cNvPr id="4" name="Slide Number Placeholder 3"/>
          <p:cNvSpPr>
            <a:spLocks noGrp="1"/>
          </p:cNvSpPr>
          <p:nvPr>
            <p:ph type="sldNum" sz="quarter" idx="5"/>
          </p:nvPr>
        </p:nvSpPr>
        <p:spPr/>
        <p:txBody>
          <a:bodyPr/>
          <a:lstStyle/>
          <a:p>
            <a:fld id="{87BB9217-4206-4FC8-B79C-246F2975B93A}" type="slidenum">
              <a:rPr lang="en-US" smtClean="0"/>
              <a:t>13</a:t>
            </a:fld>
            <a:endParaRPr lang="en-US" dirty="0"/>
          </a:p>
        </p:txBody>
      </p:sp>
    </p:spTree>
    <p:extLst>
      <p:ext uri="{BB962C8B-B14F-4D97-AF65-F5344CB8AC3E}">
        <p14:creationId xmlns:p14="http://schemas.microsoft.com/office/powerpoint/2010/main" val="423925263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4"/>
          </p:nvPr>
        </p:nvSpPr>
        <p:spPr/>
        <p:txBody>
          <a:bodyPr/>
          <a:lstStyle/>
          <a:p>
            <a:endParaRPr lang="en-US" dirty="0"/>
          </a:p>
        </p:txBody>
      </p:sp>
      <p:sp>
        <p:nvSpPr>
          <p:cNvPr id="5" name="Slide Number Placeholder 4"/>
          <p:cNvSpPr>
            <a:spLocks noGrp="1"/>
          </p:cNvSpPr>
          <p:nvPr>
            <p:ph type="sldNum" sz="quarter" idx="5"/>
          </p:nvPr>
        </p:nvSpPr>
        <p:spPr/>
        <p:txBody>
          <a:bodyPr/>
          <a:lstStyle/>
          <a:p>
            <a:fld id="{DBCC7D24-0DC9-4E9C-89C0-35D79A09D337}" type="slidenum">
              <a:rPr lang="en-US" smtClean="0"/>
              <a:t>14</a:t>
            </a:fld>
            <a:endParaRPr lang="en-US" dirty="0"/>
          </a:p>
        </p:txBody>
      </p:sp>
    </p:spTree>
    <p:extLst>
      <p:ext uri="{BB962C8B-B14F-4D97-AF65-F5344CB8AC3E}">
        <p14:creationId xmlns:p14="http://schemas.microsoft.com/office/powerpoint/2010/main" val="154525849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7BB9217-4206-4FC8-B79C-246F2975B93A}" type="slidenum">
              <a:rPr lang="en-US" smtClean="0"/>
              <a:t>15</a:t>
            </a:fld>
            <a:endParaRPr lang="en-US" dirty="0"/>
          </a:p>
        </p:txBody>
      </p:sp>
    </p:spTree>
    <p:extLst>
      <p:ext uri="{BB962C8B-B14F-4D97-AF65-F5344CB8AC3E}">
        <p14:creationId xmlns:p14="http://schemas.microsoft.com/office/powerpoint/2010/main" val="381963959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7BB9217-4206-4FC8-B79C-246F2975B93A}" type="slidenum">
              <a:rPr lang="en-US" smtClean="0"/>
              <a:t>16</a:t>
            </a:fld>
            <a:endParaRPr lang="en-US" dirty="0"/>
          </a:p>
        </p:txBody>
      </p:sp>
    </p:spTree>
    <p:extLst>
      <p:ext uri="{BB962C8B-B14F-4D97-AF65-F5344CB8AC3E}">
        <p14:creationId xmlns:p14="http://schemas.microsoft.com/office/powerpoint/2010/main" val="237821847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7BB9217-4206-4FC8-B79C-246F2975B93A}" type="slidenum">
              <a:rPr lang="en-US" smtClean="0"/>
              <a:t>17</a:t>
            </a:fld>
            <a:endParaRPr lang="en-US" dirty="0"/>
          </a:p>
        </p:txBody>
      </p:sp>
    </p:spTree>
    <p:extLst>
      <p:ext uri="{BB962C8B-B14F-4D97-AF65-F5344CB8AC3E}">
        <p14:creationId xmlns:p14="http://schemas.microsoft.com/office/powerpoint/2010/main" val="361967283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7BB9217-4206-4FC8-B79C-246F2975B93A}" type="slidenum">
              <a:rPr lang="en-US" smtClean="0"/>
              <a:t>18</a:t>
            </a:fld>
            <a:endParaRPr lang="en-US" dirty="0"/>
          </a:p>
        </p:txBody>
      </p:sp>
    </p:spTree>
    <p:extLst>
      <p:ext uri="{BB962C8B-B14F-4D97-AF65-F5344CB8AC3E}">
        <p14:creationId xmlns:p14="http://schemas.microsoft.com/office/powerpoint/2010/main" val="191425378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7BB9217-4206-4FC8-B79C-246F2975B93A}" type="slidenum">
              <a:rPr lang="en-US" smtClean="0"/>
              <a:t>19</a:t>
            </a:fld>
            <a:endParaRPr lang="en-US" dirty="0"/>
          </a:p>
        </p:txBody>
      </p:sp>
    </p:spTree>
    <p:extLst>
      <p:ext uri="{BB962C8B-B14F-4D97-AF65-F5344CB8AC3E}">
        <p14:creationId xmlns:p14="http://schemas.microsoft.com/office/powerpoint/2010/main" val="19807657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7BB9217-4206-4FC8-B79C-246F2975B93A}" type="slidenum">
              <a:rPr lang="en-US" smtClean="0"/>
              <a:t>2</a:t>
            </a:fld>
            <a:endParaRPr lang="en-US" dirty="0"/>
          </a:p>
        </p:txBody>
      </p:sp>
    </p:spTree>
    <p:extLst>
      <p:ext uri="{BB962C8B-B14F-4D97-AF65-F5344CB8AC3E}">
        <p14:creationId xmlns:p14="http://schemas.microsoft.com/office/powerpoint/2010/main" val="9896813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a:extLst>
              <a:ext uri="{FF2B5EF4-FFF2-40B4-BE49-F238E27FC236}">
                <a16:creationId xmlns:a16="http://schemas.microsoft.com/office/drawing/2014/main" id="{3A6FF718-9A91-4942-B1DF-16C661C933A7}"/>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7" name="Notes Placeholder 2">
            <a:extLst>
              <a:ext uri="{FF2B5EF4-FFF2-40B4-BE49-F238E27FC236}">
                <a16:creationId xmlns:a16="http://schemas.microsoft.com/office/drawing/2014/main" id="{3A77F52F-73E7-4431-A439-30BEF473B2C0}"/>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The Assurance Statement and the Civil Rights Title VI/LEP Plan is due every year in August.</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Have version in Spanish as well.</a:t>
            </a:r>
          </a:p>
        </p:txBody>
      </p:sp>
      <p:sp>
        <p:nvSpPr>
          <p:cNvPr id="4" name="Footer Placeholder 3"/>
          <p:cNvSpPr>
            <a:spLocks noGrp="1"/>
          </p:cNvSpPr>
          <p:nvPr>
            <p:ph type="ftr" sz="quarter" idx="4"/>
          </p:nvPr>
        </p:nvSpPr>
        <p:spPr/>
        <p:txBody>
          <a:bodyPr/>
          <a:lstStyle/>
          <a:p>
            <a:endParaRPr lang="en-US" dirty="0"/>
          </a:p>
        </p:txBody>
      </p:sp>
      <p:sp>
        <p:nvSpPr>
          <p:cNvPr id="5" name="Slide Number Placeholder 4"/>
          <p:cNvSpPr>
            <a:spLocks noGrp="1"/>
          </p:cNvSpPr>
          <p:nvPr>
            <p:ph type="sldNum" sz="quarter" idx="5"/>
          </p:nvPr>
        </p:nvSpPr>
        <p:spPr/>
        <p:txBody>
          <a:bodyPr/>
          <a:lstStyle/>
          <a:p>
            <a:fld id="{DBCC7D24-0DC9-4E9C-89C0-35D79A09D337}" type="slidenum">
              <a:rPr lang="en-US" smtClean="0"/>
              <a:t>4</a:t>
            </a:fld>
            <a:endParaRPr lang="en-US" dirty="0"/>
          </a:p>
        </p:txBody>
      </p:sp>
    </p:spTree>
    <p:extLst>
      <p:ext uri="{BB962C8B-B14F-4D97-AF65-F5344CB8AC3E}">
        <p14:creationId xmlns:p14="http://schemas.microsoft.com/office/powerpoint/2010/main" val="33419786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7BB9217-4206-4FC8-B79C-246F2975B93A}" type="slidenum">
              <a:rPr lang="en-US" smtClean="0"/>
              <a:t>5</a:t>
            </a:fld>
            <a:endParaRPr lang="en-US" dirty="0"/>
          </a:p>
        </p:txBody>
      </p:sp>
    </p:spTree>
    <p:extLst>
      <p:ext uri="{BB962C8B-B14F-4D97-AF65-F5344CB8AC3E}">
        <p14:creationId xmlns:p14="http://schemas.microsoft.com/office/powerpoint/2010/main" val="39083163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7BB9217-4206-4FC8-B79C-246F2975B93A}" type="slidenum">
              <a:rPr lang="en-US" smtClean="0"/>
              <a:t>6</a:t>
            </a:fld>
            <a:endParaRPr lang="en-US" dirty="0"/>
          </a:p>
        </p:txBody>
      </p:sp>
    </p:spTree>
    <p:extLst>
      <p:ext uri="{BB962C8B-B14F-4D97-AF65-F5344CB8AC3E}">
        <p14:creationId xmlns:p14="http://schemas.microsoft.com/office/powerpoint/2010/main" val="10700292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7BB9217-4206-4FC8-B79C-246F2975B93A}" type="slidenum">
              <a:rPr lang="en-US" smtClean="0"/>
              <a:t>7</a:t>
            </a:fld>
            <a:endParaRPr lang="en-US" dirty="0"/>
          </a:p>
        </p:txBody>
      </p:sp>
    </p:spTree>
    <p:extLst>
      <p:ext uri="{BB962C8B-B14F-4D97-AF65-F5344CB8AC3E}">
        <p14:creationId xmlns:p14="http://schemas.microsoft.com/office/powerpoint/2010/main" val="223915769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4"/>
          </p:nvPr>
        </p:nvSpPr>
        <p:spPr/>
        <p:txBody>
          <a:bodyPr/>
          <a:lstStyle/>
          <a:p>
            <a:endParaRPr lang="en-US" dirty="0"/>
          </a:p>
        </p:txBody>
      </p:sp>
      <p:sp>
        <p:nvSpPr>
          <p:cNvPr id="5" name="Slide Number Placeholder 4"/>
          <p:cNvSpPr>
            <a:spLocks noGrp="1"/>
          </p:cNvSpPr>
          <p:nvPr>
            <p:ph type="sldNum" sz="quarter" idx="5"/>
          </p:nvPr>
        </p:nvSpPr>
        <p:spPr/>
        <p:txBody>
          <a:bodyPr/>
          <a:lstStyle/>
          <a:p>
            <a:fld id="{DBCC7D24-0DC9-4E9C-89C0-35D79A09D337}" type="slidenum">
              <a:rPr lang="en-US" smtClean="0"/>
              <a:t>8</a:t>
            </a:fld>
            <a:endParaRPr lang="en-US" dirty="0"/>
          </a:p>
        </p:txBody>
      </p:sp>
    </p:spTree>
    <p:extLst>
      <p:ext uri="{BB962C8B-B14F-4D97-AF65-F5344CB8AC3E}">
        <p14:creationId xmlns:p14="http://schemas.microsoft.com/office/powerpoint/2010/main" val="373076268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7BB9217-4206-4FC8-B79C-246F2975B93A}" type="slidenum">
              <a:rPr lang="en-US" smtClean="0"/>
              <a:t>9</a:t>
            </a:fld>
            <a:endParaRPr lang="en-US" dirty="0"/>
          </a:p>
        </p:txBody>
      </p:sp>
    </p:spTree>
    <p:extLst>
      <p:ext uri="{BB962C8B-B14F-4D97-AF65-F5344CB8AC3E}">
        <p14:creationId xmlns:p14="http://schemas.microsoft.com/office/powerpoint/2010/main" val="19929147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Master" Target="../slideMasters/slideMaster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FFF3D5-D600-4B29-A629-EE1F6225C21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ADE1F26-FE1F-4914-8158-85347856A41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F89EAAA-93EC-4A00-907F-DF47233BCB2E}"/>
              </a:ext>
            </a:extLst>
          </p:cNvPr>
          <p:cNvSpPr>
            <a:spLocks noGrp="1"/>
          </p:cNvSpPr>
          <p:nvPr>
            <p:ph type="dt" sz="half" idx="10"/>
          </p:nvPr>
        </p:nvSpPr>
        <p:spPr/>
        <p:txBody>
          <a:bodyPr/>
          <a:lstStyle/>
          <a:p>
            <a:fld id="{DCBE5923-C9C2-4223-9501-3FE22DA83050}" type="datetimeFigureOut">
              <a:rPr lang="en-US" smtClean="0"/>
              <a:t>11/15/2023</a:t>
            </a:fld>
            <a:endParaRPr lang="en-US" dirty="0"/>
          </a:p>
        </p:txBody>
      </p:sp>
      <p:sp>
        <p:nvSpPr>
          <p:cNvPr id="5" name="Footer Placeholder 4">
            <a:extLst>
              <a:ext uri="{FF2B5EF4-FFF2-40B4-BE49-F238E27FC236}">
                <a16:creationId xmlns:a16="http://schemas.microsoft.com/office/drawing/2014/main" id="{94F85136-CB1B-47E1-A4E0-5D1095C75F6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99619F6-BF48-44A8-A50C-425DAD87ADCB}"/>
              </a:ext>
            </a:extLst>
          </p:cNvPr>
          <p:cNvSpPr>
            <a:spLocks noGrp="1"/>
          </p:cNvSpPr>
          <p:nvPr>
            <p:ph type="sldNum" sz="quarter" idx="12"/>
          </p:nvPr>
        </p:nvSpPr>
        <p:spPr/>
        <p:txBody>
          <a:bodyPr/>
          <a:lstStyle/>
          <a:p>
            <a:fld id="{B4FC3399-D130-4415-9619-2C9BDF2E61B5}" type="slidenum">
              <a:rPr lang="en-US" smtClean="0"/>
              <a:t>‹#›</a:t>
            </a:fld>
            <a:endParaRPr lang="en-US" dirty="0"/>
          </a:p>
        </p:txBody>
      </p:sp>
    </p:spTree>
    <p:extLst>
      <p:ext uri="{BB962C8B-B14F-4D97-AF65-F5344CB8AC3E}">
        <p14:creationId xmlns:p14="http://schemas.microsoft.com/office/powerpoint/2010/main" val="29853403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318E5E-7C2F-46A8-B281-D3B22F0E6ED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D16CB2C-E03D-4C83-AD68-F36BE8CDD39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D0DBB86-5E3A-47DE-8AC0-9CE12AEDB530}"/>
              </a:ext>
            </a:extLst>
          </p:cNvPr>
          <p:cNvSpPr>
            <a:spLocks noGrp="1"/>
          </p:cNvSpPr>
          <p:nvPr>
            <p:ph type="dt" sz="half" idx="10"/>
          </p:nvPr>
        </p:nvSpPr>
        <p:spPr/>
        <p:txBody>
          <a:bodyPr/>
          <a:lstStyle/>
          <a:p>
            <a:fld id="{DCBE5923-C9C2-4223-9501-3FE22DA83050}" type="datetimeFigureOut">
              <a:rPr lang="en-US" smtClean="0"/>
              <a:t>11/15/2023</a:t>
            </a:fld>
            <a:endParaRPr lang="en-US" dirty="0"/>
          </a:p>
        </p:txBody>
      </p:sp>
      <p:sp>
        <p:nvSpPr>
          <p:cNvPr id="5" name="Footer Placeholder 4">
            <a:extLst>
              <a:ext uri="{FF2B5EF4-FFF2-40B4-BE49-F238E27FC236}">
                <a16:creationId xmlns:a16="http://schemas.microsoft.com/office/drawing/2014/main" id="{C3BECD88-2DFF-459C-9F8D-D28FC105074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011820E-2865-4180-BA72-6215DE6CAF81}"/>
              </a:ext>
            </a:extLst>
          </p:cNvPr>
          <p:cNvSpPr>
            <a:spLocks noGrp="1"/>
          </p:cNvSpPr>
          <p:nvPr>
            <p:ph type="sldNum" sz="quarter" idx="12"/>
          </p:nvPr>
        </p:nvSpPr>
        <p:spPr/>
        <p:txBody>
          <a:bodyPr/>
          <a:lstStyle/>
          <a:p>
            <a:fld id="{B4FC3399-D130-4415-9619-2C9BDF2E61B5}" type="slidenum">
              <a:rPr lang="en-US" smtClean="0"/>
              <a:t>‹#›</a:t>
            </a:fld>
            <a:endParaRPr lang="en-US" dirty="0"/>
          </a:p>
        </p:txBody>
      </p:sp>
    </p:spTree>
    <p:extLst>
      <p:ext uri="{BB962C8B-B14F-4D97-AF65-F5344CB8AC3E}">
        <p14:creationId xmlns:p14="http://schemas.microsoft.com/office/powerpoint/2010/main" val="7093069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A6AE4B3-3C04-4806-BB4C-C2E0C045B41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B0A006B-7B52-413B-BC74-355C53927B4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4EB9D7A-CF40-41DD-8A14-494F03FC6A73}"/>
              </a:ext>
            </a:extLst>
          </p:cNvPr>
          <p:cNvSpPr>
            <a:spLocks noGrp="1"/>
          </p:cNvSpPr>
          <p:nvPr>
            <p:ph type="dt" sz="half" idx="10"/>
          </p:nvPr>
        </p:nvSpPr>
        <p:spPr/>
        <p:txBody>
          <a:bodyPr/>
          <a:lstStyle/>
          <a:p>
            <a:fld id="{DCBE5923-C9C2-4223-9501-3FE22DA83050}" type="datetimeFigureOut">
              <a:rPr lang="en-US" smtClean="0"/>
              <a:t>11/15/2023</a:t>
            </a:fld>
            <a:endParaRPr lang="en-US" dirty="0"/>
          </a:p>
        </p:txBody>
      </p:sp>
      <p:sp>
        <p:nvSpPr>
          <p:cNvPr id="5" name="Footer Placeholder 4">
            <a:extLst>
              <a:ext uri="{FF2B5EF4-FFF2-40B4-BE49-F238E27FC236}">
                <a16:creationId xmlns:a16="http://schemas.microsoft.com/office/drawing/2014/main" id="{35944FE8-7EEA-419F-A416-DD38A0FF7E9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B8E4CB4-67DA-45A1-9034-BBC90C603E09}"/>
              </a:ext>
            </a:extLst>
          </p:cNvPr>
          <p:cNvSpPr>
            <a:spLocks noGrp="1"/>
          </p:cNvSpPr>
          <p:nvPr>
            <p:ph type="sldNum" sz="quarter" idx="12"/>
          </p:nvPr>
        </p:nvSpPr>
        <p:spPr/>
        <p:txBody>
          <a:bodyPr/>
          <a:lstStyle/>
          <a:p>
            <a:fld id="{B4FC3399-D130-4415-9619-2C9BDF2E61B5}" type="slidenum">
              <a:rPr lang="en-US" smtClean="0"/>
              <a:t>‹#›</a:t>
            </a:fld>
            <a:endParaRPr lang="en-US" dirty="0"/>
          </a:p>
        </p:txBody>
      </p:sp>
    </p:spTree>
    <p:extLst>
      <p:ext uri="{BB962C8B-B14F-4D97-AF65-F5344CB8AC3E}">
        <p14:creationId xmlns:p14="http://schemas.microsoft.com/office/powerpoint/2010/main" val="21003123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 Photo header Color Seal">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8867" y="2067905"/>
            <a:ext cx="2689348" cy="1990847"/>
          </a:xfrm>
          <a:prstGeom prst="rect">
            <a:avLst/>
          </a:prstGeom>
        </p:spPr>
      </p:pic>
      <p:sp>
        <p:nvSpPr>
          <p:cNvPr id="11" name="Rectangle 10"/>
          <p:cNvSpPr/>
          <p:nvPr userDrawn="1"/>
        </p:nvSpPr>
        <p:spPr>
          <a:xfrm>
            <a:off x="0" y="6607418"/>
            <a:ext cx="12192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15" name="Text Placeholder 13"/>
          <p:cNvSpPr>
            <a:spLocks noGrp="1"/>
          </p:cNvSpPr>
          <p:nvPr>
            <p:ph type="body" sz="quarter" idx="10" hasCustomPrompt="1"/>
          </p:nvPr>
        </p:nvSpPr>
        <p:spPr>
          <a:xfrm>
            <a:off x="3691462" y="2051009"/>
            <a:ext cx="7699023" cy="2020824"/>
          </a:xfrm>
          <a:prstGeom prst="rect">
            <a:avLst/>
          </a:prstGeom>
        </p:spPr>
        <p:txBody>
          <a:bodyPr anchor="ctr">
            <a:noAutofit/>
          </a:bodyPr>
          <a:lstStyle>
            <a:lvl1pPr marL="0" indent="0">
              <a:buNone/>
              <a:defRPr sz="3200" b="1" i="0" baseline="0">
                <a:latin typeface="Arial" panose="020B0604020202020204" pitchFamily="34" charset="0"/>
                <a:ea typeface="Arial" panose="020B0604020202020204" pitchFamily="34" charset="0"/>
                <a:cs typeface="Arial" panose="020B0604020202020204" pitchFamily="34" charset="0"/>
              </a:defRPr>
            </a:lvl1pPr>
            <a:lvl2pPr marL="342900" indent="0">
              <a:buNone/>
              <a:defRPr sz="2800">
                <a:latin typeface="Franklin Gothic Demi Cond" panose="020B0706030402020204" pitchFamily="34" charset="0"/>
              </a:defRPr>
            </a:lvl2pPr>
            <a:lvl3pPr marL="685800" indent="0">
              <a:buNone/>
              <a:defRPr sz="2800">
                <a:latin typeface="Franklin Gothic Demi Cond" panose="020B0706030402020204" pitchFamily="34" charset="0"/>
              </a:defRPr>
            </a:lvl3pPr>
            <a:lvl4pPr marL="1028700" indent="0">
              <a:buNone/>
              <a:defRPr sz="2800">
                <a:latin typeface="Franklin Gothic Demi Cond" panose="020B0706030402020204" pitchFamily="34" charset="0"/>
              </a:defRPr>
            </a:lvl4pPr>
            <a:lvl5pPr marL="1371600" indent="0">
              <a:buNone/>
              <a:defRPr sz="2800">
                <a:latin typeface="Franklin Gothic Demi Cond" panose="020B0706030402020204" pitchFamily="34" charset="0"/>
              </a:defRPr>
            </a:lvl5pPr>
          </a:lstStyle>
          <a:p>
            <a:pPr lvl="0"/>
            <a:r>
              <a:rPr lang="en-US" dirty="0"/>
              <a:t>Civil Rights</a:t>
            </a:r>
          </a:p>
        </p:txBody>
      </p:sp>
      <p:sp>
        <p:nvSpPr>
          <p:cNvPr id="16" name="Text Placeholder 15"/>
          <p:cNvSpPr>
            <a:spLocks noGrp="1"/>
          </p:cNvSpPr>
          <p:nvPr>
            <p:ph type="body" sz="quarter" idx="11" hasCustomPrompt="1"/>
          </p:nvPr>
        </p:nvSpPr>
        <p:spPr>
          <a:xfrm>
            <a:off x="3691462" y="4071833"/>
            <a:ext cx="7699023" cy="948752"/>
          </a:xfrm>
          <a:prstGeom prst="rect">
            <a:avLst/>
          </a:prstGeom>
        </p:spPr>
        <p:txBody>
          <a:bodyPr anchor="b">
            <a:noAutofit/>
          </a:bodyPr>
          <a:lstStyle>
            <a:lvl1pPr marL="0" indent="0">
              <a:lnSpc>
                <a:spcPct val="100000"/>
              </a:lnSpc>
              <a:spcBef>
                <a:spcPts val="0"/>
              </a:spcBef>
              <a:buNone/>
              <a:defRPr sz="28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Connie Dixon</a:t>
            </a:r>
          </a:p>
          <a:p>
            <a:pPr lvl="0"/>
            <a:r>
              <a:rPr lang="en-US" dirty="0"/>
              <a:t>Carlotta Dixon</a:t>
            </a:r>
          </a:p>
        </p:txBody>
      </p:sp>
      <p:sp>
        <p:nvSpPr>
          <p:cNvPr id="17" name="Text Placeholder 17"/>
          <p:cNvSpPr>
            <a:spLocks noGrp="1"/>
          </p:cNvSpPr>
          <p:nvPr>
            <p:ph type="body" sz="quarter" idx="12" hasCustomPrompt="1"/>
          </p:nvPr>
        </p:nvSpPr>
        <p:spPr>
          <a:xfrm>
            <a:off x="3691462" y="5020585"/>
            <a:ext cx="7699023" cy="488226"/>
          </a:xfrm>
          <a:prstGeom prst="rect">
            <a:avLst/>
          </a:prstGeom>
        </p:spPr>
        <p:txBody>
          <a:bodyPr anchor="b">
            <a:normAutofit/>
          </a:bodyPr>
          <a:lstStyle>
            <a:lvl1pPr marL="0" indent="0">
              <a:buNone/>
              <a:defRPr sz="24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January 13, 2021</a:t>
            </a:r>
          </a:p>
        </p:txBody>
      </p:sp>
      <p:sp>
        <p:nvSpPr>
          <p:cNvPr id="27" name="Rectangle 26">
            <a:extLst>
              <a:ext uri="{FF2B5EF4-FFF2-40B4-BE49-F238E27FC236}">
                <a16:creationId xmlns:a16="http://schemas.microsoft.com/office/drawing/2014/main" id="{E0FD344B-6B01-554D-8ED2-3BB8677B5CA3}"/>
              </a:ext>
            </a:extLst>
          </p:cNvPr>
          <p:cNvSpPr/>
          <p:nvPr userDrawn="1"/>
        </p:nvSpPr>
        <p:spPr>
          <a:xfrm>
            <a:off x="0" y="-2388"/>
            <a:ext cx="12192000" cy="1667901"/>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pic>
        <p:nvPicPr>
          <p:cNvPr id="22" name="Picture 21">
            <a:extLst>
              <a:ext uri="{FF2B5EF4-FFF2-40B4-BE49-F238E27FC236}">
                <a16:creationId xmlns:a16="http://schemas.microsoft.com/office/drawing/2014/main" id="{E55F9543-F264-E749-BE41-F4DED20160BA}"/>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245" y="230730"/>
            <a:ext cx="2433261" cy="1216631"/>
          </a:xfrm>
          <a:prstGeom prst="rect">
            <a:avLst/>
          </a:prstGeom>
        </p:spPr>
      </p:pic>
      <p:pic>
        <p:nvPicPr>
          <p:cNvPr id="23" name="Picture 22">
            <a:extLst>
              <a:ext uri="{FF2B5EF4-FFF2-40B4-BE49-F238E27FC236}">
                <a16:creationId xmlns:a16="http://schemas.microsoft.com/office/drawing/2014/main" id="{77FB28BE-95CF-A648-9958-233FA3E2FD41}"/>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2502782" y="232219"/>
            <a:ext cx="2427068" cy="1213653"/>
          </a:xfrm>
          <a:prstGeom prst="rect">
            <a:avLst/>
          </a:prstGeom>
        </p:spPr>
      </p:pic>
      <p:pic>
        <p:nvPicPr>
          <p:cNvPr id="24" name="Picture 23">
            <a:extLst>
              <a:ext uri="{FF2B5EF4-FFF2-40B4-BE49-F238E27FC236}">
                <a16:creationId xmlns:a16="http://schemas.microsoft.com/office/drawing/2014/main" id="{E36632A4-6418-EB46-8B31-F39C39E1D0E9}"/>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5014287" y="230097"/>
            <a:ext cx="2157071" cy="1217897"/>
          </a:xfrm>
          <a:prstGeom prst="rect">
            <a:avLst/>
          </a:prstGeom>
        </p:spPr>
      </p:pic>
      <p:pic>
        <p:nvPicPr>
          <p:cNvPr id="25" name="Picture 24">
            <a:extLst>
              <a:ext uri="{FF2B5EF4-FFF2-40B4-BE49-F238E27FC236}">
                <a16:creationId xmlns:a16="http://schemas.microsoft.com/office/drawing/2014/main" id="{92ACDB17-9B72-2747-AC8F-8FD41A14435B}"/>
              </a:ext>
            </a:extLst>
          </p:cNvPr>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7259715" y="231327"/>
            <a:ext cx="2431536" cy="1215436"/>
          </a:xfrm>
          <a:prstGeom prst="rect">
            <a:avLst/>
          </a:prstGeom>
        </p:spPr>
      </p:pic>
      <p:pic>
        <p:nvPicPr>
          <p:cNvPr id="26" name="Picture 25">
            <a:extLst>
              <a:ext uri="{FF2B5EF4-FFF2-40B4-BE49-F238E27FC236}">
                <a16:creationId xmlns:a16="http://schemas.microsoft.com/office/drawing/2014/main" id="{F764052B-33F9-6041-8EFF-89AD41BE9853}"/>
              </a:ext>
            </a:extLst>
          </p:cNvPr>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9760631" y="231327"/>
            <a:ext cx="2431500" cy="1215436"/>
          </a:xfrm>
          <a:prstGeom prst="rect">
            <a:avLst/>
          </a:prstGeom>
        </p:spPr>
      </p:pic>
    </p:spTree>
    <p:extLst>
      <p:ext uri="{BB962C8B-B14F-4D97-AF65-F5344CB8AC3E}">
        <p14:creationId xmlns:p14="http://schemas.microsoft.com/office/powerpoint/2010/main" val="39441581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Content Slide - Bullets">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99160" y="624054"/>
            <a:ext cx="10457689"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12192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1" i="0" dirty="0">
              <a:solidFill>
                <a:schemeClr val="accent3">
                  <a:lumMod val="75000"/>
                </a:schemeClr>
              </a:solidFill>
              <a:latin typeface="Gotham Bold" charset="0"/>
              <a:ea typeface="Gotham Bold" charset="0"/>
              <a:cs typeface="Gotham Bold" charset="0"/>
            </a:endParaRPr>
          </a:p>
        </p:txBody>
      </p:sp>
      <p:sp>
        <p:nvSpPr>
          <p:cNvPr id="4" name="Text Placeholder 3"/>
          <p:cNvSpPr>
            <a:spLocks noGrp="1"/>
          </p:cNvSpPr>
          <p:nvPr>
            <p:ph type="body" sz="quarter" idx="10" hasCustomPrompt="1"/>
          </p:nvPr>
        </p:nvSpPr>
        <p:spPr>
          <a:xfrm>
            <a:off x="838200" y="1447801"/>
            <a:ext cx="10517717" cy="4795307"/>
          </a:xfrm>
          <a:prstGeom prst="rect">
            <a:avLst/>
          </a:prstGeom>
        </p:spPr>
        <p:txBody>
          <a:bodyPr>
            <a:noAutofit/>
          </a:bodyPr>
          <a:lstStyle>
            <a:lvl1pPr marL="228600" indent="-228600">
              <a:lnSpc>
                <a:spcPct val="100000"/>
              </a:lnSpc>
              <a:spcBef>
                <a:spcPts val="1200"/>
              </a:spcBef>
              <a:defRPr sz="2800" b="1" i="0">
                <a:latin typeface="Arial" panose="020B0604020202020204" pitchFamily="34" charset="0"/>
                <a:ea typeface="Arial" panose="020B0604020202020204" pitchFamily="34" charset="0"/>
                <a:cs typeface="Arial" panose="020B0604020202020204" pitchFamily="34" charset="0"/>
              </a:defRPr>
            </a:lvl1pPr>
            <a:lvl2pPr marL="576263" indent="-233363">
              <a:lnSpc>
                <a:spcPct val="100000"/>
              </a:lnSpc>
              <a:buFont typeface="Franklin Gothic Medium" panose="020B0603020102020204" pitchFamily="34" charset="0"/>
              <a:buChar char="−"/>
              <a:defRPr sz="2400" b="1" i="0">
                <a:latin typeface="Arial" panose="020B0604020202020204" pitchFamily="34" charset="0"/>
                <a:ea typeface="Arial" panose="020B0604020202020204" pitchFamily="34" charset="0"/>
                <a:cs typeface="Arial" panose="020B0604020202020204" pitchFamily="34" charset="0"/>
              </a:defRPr>
            </a:lvl2pPr>
            <a:lvl3pPr marL="973138" indent="-228600">
              <a:lnSpc>
                <a:spcPct val="100000"/>
              </a:lnSpc>
              <a:defRPr sz="2000" b="1" i="0">
                <a:latin typeface="Arial" panose="020B0604020202020204" pitchFamily="34" charset="0"/>
                <a:ea typeface="Arial" panose="020B0604020202020204" pitchFamily="34" charset="0"/>
                <a:cs typeface="Arial" panose="020B0604020202020204" pitchFamily="34"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dirty="0"/>
              <a:t>Click to add bullets</a:t>
            </a:r>
          </a:p>
          <a:p>
            <a:pPr lvl="1"/>
            <a:r>
              <a:rPr lang="en-US" dirty="0"/>
              <a:t> Bullet 2</a:t>
            </a:r>
          </a:p>
          <a:p>
            <a:pPr lvl="2"/>
            <a:r>
              <a:rPr lang="en-US" dirty="0"/>
              <a:t>Bullet 3</a:t>
            </a:r>
          </a:p>
        </p:txBody>
      </p:sp>
      <p:sp>
        <p:nvSpPr>
          <p:cNvPr id="5" name="Text Placeholder 4"/>
          <p:cNvSpPr>
            <a:spLocks noGrp="1"/>
          </p:cNvSpPr>
          <p:nvPr>
            <p:ph type="body" sz="quarter" idx="11" hasCustomPrompt="1"/>
          </p:nvPr>
        </p:nvSpPr>
        <p:spPr>
          <a:xfrm>
            <a:off x="696383" y="6243108"/>
            <a:ext cx="10656007" cy="330200"/>
          </a:xfrm>
          <a:prstGeom prst="rect">
            <a:avLst/>
          </a:prstGeom>
        </p:spPr>
        <p:txBody>
          <a:bodyPr anchor="b">
            <a:noAutofit/>
          </a:bodyPr>
          <a:lstStyle>
            <a:lvl1pPr marL="0" indent="0">
              <a:lnSpc>
                <a:spcPct val="100000"/>
              </a:lnSpc>
              <a:spcBef>
                <a:spcPts val="0"/>
              </a:spcBef>
              <a:buNone/>
              <a:defRPr sz="12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cxnSp>
        <p:nvCxnSpPr>
          <p:cNvPr id="18" name="Straight Connector 17"/>
          <p:cNvCxnSpPr/>
          <p:nvPr userDrawn="1"/>
        </p:nvCxnSpPr>
        <p:spPr>
          <a:xfrm>
            <a:off x="0" y="6573308"/>
            <a:ext cx="12192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9325078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Title &amp; Top Ru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99160" y="624054"/>
            <a:ext cx="10457689"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12192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0" i="0" dirty="0">
              <a:solidFill>
                <a:schemeClr val="accent3">
                  <a:lumMod val="75000"/>
                </a:schemeClr>
              </a:solidFill>
              <a:latin typeface="Gotham Bold" charset="0"/>
              <a:ea typeface="Gotham Bold" charset="0"/>
              <a:cs typeface="Gotham Bold" charset="0"/>
            </a:endParaRPr>
          </a:p>
        </p:txBody>
      </p:sp>
      <p:cxnSp>
        <p:nvCxnSpPr>
          <p:cNvPr id="4" name="Straight Connector 3"/>
          <p:cNvCxnSpPr/>
          <p:nvPr userDrawn="1"/>
        </p:nvCxnSpPr>
        <p:spPr>
          <a:xfrm>
            <a:off x="0" y="6573308"/>
            <a:ext cx="12192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792651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1EBA6C-59FC-41C2-8C64-AC3DE89C3A9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8772B74-9EF9-4D42-8E8B-95E610F7D4D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56DBD4B-7EA2-4522-8D68-8AEFFAE4B3C9}"/>
              </a:ext>
            </a:extLst>
          </p:cNvPr>
          <p:cNvSpPr>
            <a:spLocks noGrp="1"/>
          </p:cNvSpPr>
          <p:nvPr>
            <p:ph type="dt" sz="half" idx="10"/>
          </p:nvPr>
        </p:nvSpPr>
        <p:spPr/>
        <p:txBody>
          <a:bodyPr/>
          <a:lstStyle/>
          <a:p>
            <a:fld id="{DCBE5923-C9C2-4223-9501-3FE22DA83050}" type="datetimeFigureOut">
              <a:rPr lang="en-US" smtClean="0"/>
              <a:t>11/15/2023</a:t>
            </a:fld>
            <a:endParaRPr lang="en-US" dirty="0"/>
          </a:p>
        </p:txBody>
      </p:sp>
      <p:sp>
        <p:nvSpPr>
          <p:cNvPr id="5" name="Footer Placeholder 4">
            <a:extLst>
              <a:ext uri="{FF2B5EF4-FFF2-40B4-BE49-F238E27FC236}">
                <a16:creationId xmlns:a16="http://schemas.microsoft.com/office/drawing/2014/main" id="{7F00F36F-F34F-43C4-BCCE-125F3902334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AC451CC-0551-4FEB-AC90-901A495D40CE}"/>
              </a:ext>
            </a:extLst>
          </p:cNvPr>
          <p:cNvSpPr>
            <a:spLocks noGrp="1"/>
          </p:cNvSpPr>
          <p:nvPr>
            <p:ph type="sldNum" sz="quarter" idx="12"/>
          </p:nvPr>
        </p:nvSpPr>
        <p:spPr/>
        <p:txBody>
          <a:bodyPr/>
          <a:lstStyle/>
          <a:p>
            <a:fld id="{B4FC3399-D130-4415-9619-2C9BDF2E61B5}" type="slidenum">
              <a:rPr lang="en-US" smtClean="0"/>
              <a:t>‹#›</a:t>
            </a:fld>
            <a:endParaRPr lang="en-US" dirty="0"/>
          </a:p>
        </p:txBody>
      </p:sp>
    </p:spTree>
    <p:extLst>
      <p:ext uri="{BB962C8B-B14F-4D97-AF65-F5344CB8AC3E}">
        <p14:creationId xmlns:p14="http://schemas.microsoft.com/office/powerpoint/2010/main" val="1610790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39C31C-0C62-4236-9099-68385884D5C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1C6CA46-908E-4975-A30D-9AB49213138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9565F63-4B75-44C3-842E-D47F3DABB2CB}"/>
              </a:ext>
            </a:extLst>
          </p:cNvPr>
          <p:cNvSpPr>
            <a:spLocks noGrp="1"/>
          </p:cNvSpPr>
          <p:nvPr>
            <p:ph type="dt" sz="half" idx="10"/>
          </p:nvPr>
        </p:nvSpPr>
        <p:spPr/>
        <p:txBody>
          <a:bodyPr/>
          <a:lstStyle/>
          <a:p>
            <a:fld id="{DCBE5923-C9C2-4223-9501-3FE22DA83050}" type="datetimeFigureOut">
              <a:rPr lang="en-US" smtClean="0"/>
              <a:t>11/15/2023</a:t>
            </a:fld>
            <a:endParaRPr lang="en-US" dirty="0"/>
          </a:p>
        </p:txBody>
      </p:sp>
      <p:sp>
        <p:nvSpPr>
          <p:cNvPr id="5" name="Footer Placeholder 4">
            <a:extLst>
              <a:ext uri="{FF2B5EF4-FFF2-40B4-BE49-F238E27FC236}">
                <a16:creationId xmlns:a16="http://schemas.microsoft.com/office/drawing/2014/main" id="{760596D7-6ECF-4EF6-A2CC-0F6D30B15CD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6805040-7F17-4509-97E2-BD6EEF12A8B2}"/>
              </a:ext>
            </a:extLst>
          </p:cNvPr>
          <p:cNvSpPr>
            <a:spLocks noGrp="1"/>
          </p:cNvSpPr>
          <p:nvPr>
            <p:ph type="sldNum" sz="quarter" idx="12"/>
          </p:nvPr>
        </p:nvSpPr>
        <p:spPr/>
        <p:txBody>
          <a:bodyPr/>
          <a:lstStyle/>
          <a:p>
            <a:fld id="{B4FC3399-D130-4415-9619-2C9BDF2E61B5}" type="slidenum">
              <a:rPr lang="en-US" smtClean="0"/>
              <a:t>‹#›</a:t>
            </a:fld>
            <a:endParaRPr lang="en-US" dirty="0"/>
          </a:p>
        </p:txBody>
      </p:sp>
    </p:spTree>
    <p:extLst>
      <p:ext uri="{BB962C8B-B14F-4D97-AF65-F5344CB8AC3E}">
        <p14:creationId xmlns:p14="http://schemas.microsoft.com/office/powerpoint/2010/main" val="2937012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489C43-AC70-4FD2-88DF-DF20DBD88E4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6BF7553-6968-4D22-9FF5-6713D1B76A0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FF0B498-CEC3-4F7B-A7EE-7FE849969B8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0BA805D-9A5B-4B8D-A95B-C7C640759649}"/>
              </a:ext>
            </a:extLst>
          </p:cNvPr>
          <p:cNvSpPr>
            <a:spLocks noGrp="1"/>
          </p:cNvSpPr>
          <p:nvPr>
            <p:ph type="dt" sz="half" idx="10"/>
          </p:nvPr>
        </p:nvSpPr>
        <p:spPr/>
        <p:txBody>
          <a:bodyPr/>
          <a:lstStyle/>
          <a:p>
            <a:fld id="{DCBE5923-C9C2-4223-9501-3FE22DA83050}" type="datetimeFigureOut">
              <a:rPr lang="en-US" smtClean="0"/>
              <a:t>11/15/2023</a:t>
            </a:fld>
            <a:endParaRPr lang="en-US" dirty="0"/>
          </a:p>
        </p:txBody>
      </p:sp>
      <p:sp>
        <p:nvSpPr>
          <p:cNvPr id="6" name="Footer Placeholder 5">
            <a:extLst>
              <a:ext uri="{FF2B5EF4-FFF2-40B4-BE49-F238E27FC236}">
                <a16:creationId xmlns:a16="http://schemas.microsoft.com/office/drawing/2014/main" id="{6F83DBAC-5BD7-4B07-AB71-E6BD920E4063}"/>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875DF951-DBD5-4F53-92E9-05A6C6C37ED8}"/>
              </a:ext>
            </a:extLst>
          </p:cNvPr>
          <p:cNvSpPr>
            <a:spLocks noGrp="1"/>
          </p:cNvSpPr>
          <p:nvPr>
            <p:ph type="sldNum" sz="quarter" idx="12"/>
          </p:nvPr>
        </p:nvSpPr>
        <p:spPr/>
        <p:txBody>
          <a:bodyPr/>
          <a:lstStyle/>
          <a:p>
            <a:fld id="{B4FC3399-D130-4415-9619-2C9BDF2E61B5}" type="slidenum">
              <a:rPr lang="en-US" smtClean="0"/>
              <a:t>‹#›</a:t>
            </a:fld>
            <a:endParaRPr lang="en-US" dirty="0"/>
          </a:p>
        </p:txBody>
      </p:sp>
    </p:spTree>
    <p:extLst>
      <p:ext uri="{BB962C8B-B14F-4D97-AF65-F5344CB8AC3E}">
        <p14:creationId xmlns:p14="http://schemas.microsoft.com/office/powerpoint/2010/main" val="13970773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D7C5F5-F2D5-4C72-BD53-861FBDB340D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212201A-FA2B-4C7D-AC86-B5B4F6B81E1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D83A683-3984-43F2-BEBA-296BF5CAF97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533CC8D-F973-4647-9311-60F40B2E48E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9075B1F-1733-4FA3-997E-A639FBFC9AF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328EA96-55A0-4381-B771-61C7ACB2EF0F}"/>
              </a:ext>
            </a:extLst>
          </p:cNvPr>
          <p:cNvSpPr>
            <a:spLocks noGrp="1"/>
          </p:cNvSpPr>
          <p:nvPr>
            <p:ph type="dt" sz="half" idx="10"/>
          </p:nvPr>
        </p:nvSpPr>
        <p:spPr/>
        <p:txBody>
          <a:bodyPr/>
          <a:lstStyle/>
          <a:p>
            <a:fld id="{DCBE5923-C9C2-4223-9501-3FE22DA83050}" type="datetimeFigureOut">
              <a:rPr lang="en-US" smtClean="0"/>
              <a:t>11/15/2023</a:t>
            </a:fld>
            <a:endParaRPr lang="en-US" dirty="0"/>
          </a:p>
        </p:txBody>
      </p:sp>
      <p:sp>
        <p:nvSpPr>
          <p:cNvPr id="8" name="Footer Placeholder 7">
            <a:extLst>
              <a:ext uri="{FF2B5EF4-FFF2-40B4-BE49-F238E27FC236}">
                <a16:creationId xmlns:a16="http://schemas.microsoft.com/office/drawing/2014/main" id="{D98F47AC-AE4A-46BE-B4CE-5926E839468F}"/>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44C00C6A-7E1C-4E73-9AC6-26EC8BA5F073}"/>
              </a:ext>
            </a:extLst>
          </p:cNvPr>
          <p:cNvSpPr>
            <a:spLocks noGrp="1"/>
          </p:cNvSpPr>
          <p:nvPr>
            <p:ph type="sldNum" sz="quarter" idx="12"/>
          </p:nvPr>
        </p:nvSpPr>
        <p:spPr/>
        <p:txBody>
          <a:bodyPr/>
          <a:lstStyle/>
          <a:p>
            <a:fld id="{B4FC3399-D130-4415-9619-2C9BDF2E61B5}" type="slidenum">
              <a:rPr lang="en-US" smtClean="0"/>
              <a:t>‹#›</a:t>
            </a:fld>
            <a:endParaRPr lang="en-US" dirty="0"/>
          </a:p>
        </p:txBody>
      </p:sp>
    </p:spTree>
    <p:extLst>
      <p:ext uri="{BB962C8B-B14F-4D97-AF65-F5344CB8AC3E}">
        <p14:creationId xmlns:p14="http://schemas.microsoft.com/office/powerpoint/2010/main" val="29181488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4047AD-735A-40F6-917C-3C8F9D4F5D4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28B458C-FD26-408C-92ED-9372D272266C}"/>
              </a:ext>
            </a:extLst>
          </p:cNvPr>
          <p:cNvSpPr>
            <a:spLocks noGrp="1"/>
          </p:cNvSpPr>
          <p:nvPr>
            <p:ph type="dt" sz="half" idx="10"/>
          </p:nvPr>
        </p:nvSpPr>
        <p:spPr/>
        <p:txBody>
          <a:bodyPr/>
          <a:lstStyle/>
          <a:p>
            <a:fld id="{DCBE5923-C9C2-4223-9501-3FE22DA83050}" type="datetimeFigureOut">
              <a:rPr lang="en-US" smtClean="0"/>
              <a:t>11/15/2023</a:t>
            </a:fld>
            <a:endParaRPr lang="en-US" dirty="0"/>
          </a:p>
        </p:txBody>
      </p:sp>
      <p:sp>
        <p:nvSpPr>
          <p:cNvPr id="4" name="Footer Placeholder 3">
            <a:extLst>
              <a:ext uri="{FF2B5EF4-FFF2-40B4-BE49-F238E27FC236}">
                <a16:creationId xmlns:a16="http://schemas.microsoft.com/office/drawing/2014/main" id="{F2571F23-E9ED-41E2-92D6-461DD1EF280D}"/>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1BF138E0-E8A7-417D-87C8-E9B025983D95}"/>
              </a:ext>
            </a:extLst>
          </p:cNvPr>
          <p:cNvSpPr>
            <a:spLocks noGrp="1"/>
          </p:cNvSpPr>
          <p:nvPr>
            <p:ph type="sldNum" sz="quarter" idx="12"/>
          </p:nvPr>
        </p:nvSpPr>
        <p:spPr/>
        <p:txBody>
          <a:bodyPr/>
          <a:lstStyle/>
          <a:p>
            <a:fld id="{B4FC3399-D130-4415-9619-2C9BDF2E61B5}" type="slidenum">
              <a:rPr lang="en-US" smtClean="0"/>
              <a:t>‹#›</a:t>
            </a:fld>
            <a:endParaRPr lang="en-US" dirty="0"/>
          </a:p>
        </p:txBody>
      </p:sp>
    </p:spTree>
    <p:extLst>
      <p:ext uri="{BB962C8B-B14F-4D97-AF65-F5344CB8AC3E}">
        <p14:creationId xmlns:p14="http://schemas.microsoft.com/office/powerpoint/2010/main" val="18670822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68FC712-A1A9-4CE8-85C9-64A8D112C680}"/>
              </a:ext>
            </a:extLst>
          </p:cNvPr>
          <p:cNvSpPr>
            <a:spLocks noGrp="1"/>
          </p:cNvSpPr>
          <p:nvPr>
            <p:ph type="dt" sz="half" idx="10"/>
          </p:nvPr>
        </p:nvSpPr>
        <p:spPr/>
        <p:txBody>
          <a:bodyPr/>
          <a:lstStyle/>
          <a:p>
            <a:fld id="{DCBE5923-C9C2-4223-9501-3FE22DA83050}" type="datetimeFigureOut">
              <a:rPr lang="en-US" smtClean="0"/>
              <a:t>11/15/2023</a:t>
            </a:fld>
            <a:endParaRPr lang="en-US" dirty="0"/>
          </a:p>
        </p:txBody>
      </p:sp>
      <p:sp>
        <p:nvSpPr>
          <p:cNvPr id="3" name="Footer Placeholder 2">
            <a:extLst>
              <a:ext uri="{FF2B5EF4-FFF2-40B4-BE49-F238E27FC236}">
                <a16:creationId xmlns:a16="http://schemas.microsoft.com/office/drawing/2014/main" id="{6A0B819B-B7E2-428C-8740-2BC88EBDD2ED}"/>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5F04D54B-4A76-4E77-8C71-5A7BA687462E}"/>
              </a:ext>
            </a:extLst>
          </p:cNvPr>
          <p:cNvSpPr>
            <a:spLocks noGrp="1"/>
          </p:cNvSpPr>
          <p:nvPr>
            <p:ph type="sldNum" sz="quarter" idx="12"/>
          </p:nvPr>
        </p:nvSpPr>
        <p:spPr/>
        <p:txBody>
          <a:bodyPr/>
          <a:lstStyle/>
          <a:p>
            <a:fld id="{B4FC3399-D130-4415-9619-2C9BDF2E61B5}" type="slidenum">
              <a:rPr lang="en-US" smtClean="0"/>
              <a:t>‹#›</a:t>
            </a:fld>
            <a:endParaRPr lang="en-US" dirty="0"/>
          </a:p>
        </p:txBody>
      </p:sp>
    </p:spTree>
    <p:extLst>
      <p:ext uri="{BB962C8B-B14F-4D97-AF65-F5344CB8AC3E}">
        <p14:creationId xmlns:p14="http://schemas.microsoft.com/office/powerpoint/2010/main" val="31774736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EE96A8-4E4E-4402-89E4-92E7175A586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1B40B4B-FD5E-4F1C-8041-3623B974176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D4C1779-976E-472A-AEC2-D65D39CC78D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4477ED6-B318-45F4-8702-070B1608D1B2}"/>
              </a:ext>
            </a:extLst>
          </p:cNvPr>
          <p:cNvSpPr>
            <a:spLocks noGrp="1"/>
          </p:cNvSpPr>
          <p:nvPr>
            <p:ph type="dt" sz="half" idx="10"/>
          </p:nvPr>
        </p:nvSpPr>
        <p:spPr/>
        <p:txBody>
          <a:bodyPr/>
          <a:lstStyle/>
          <a:p>
            <a:fld id="{DCBE5923-C9C2-4223-9501-3FE22DA83050}" type="datetimeFigureOut">
              <a:rPr lang="en-US" smtClean="0"/>
              <a:t>11/15/2023</a:t>
            </a:fld>
            <a:endParaRPr lang="en-US" dirty="0"/>
          </a:p>
        </p:txBody>
      </p:sp>
      <p:sp>
        <p:nvSpPr>
          <p:cNvPr id="6" name="Footer Placeholder 5">
            <a:extLst>
              <a:ext uri="{FF2B5EF4-FFF2-40B4-BE49-F238E27FC236}">
                <a16:creationId xmlns:a16="http://schemas.microsoft.com/office/drawing/2014/main" id="{AF45CDF1-4CC5-4BA5-A9B5-C15E33DF852A}"/>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DBE6E61-7EFA-4731-8BA3-19F0C053AFCD}"/>
              </a:ext>
            </a:extLst>
          </p:cNvPr>
          <p:cNvSpPr>
            <a:spLocks noGrp="1"/>
          </p:cNvSpPr>
          <p:nvPr>
            <p:ph type="sldNum" sz="quarter" idx="12"/>
          </p:nvPr>
        </p:nvSpPr>
        <p:spPr/>
        <p:txBody>
          <a:bodyPr/>
          <a:lstStyle/>
          <a:p>
            <a:fld id="{B4FC3399-D130-4415-9619-2C9BDF2E61B5}" type="slidenum">
              <a:rPr lang="en-US" smtClean="0"/>
              <a:t>‹#›</a:t>
            </a:fld>
            <a:endParaRPr lang="en-US" dirty="0"/>
          </a:p>
        </p:txBody>
      </p:sp>
    </p:spTree>
    <p:extLst>
      <p:ext uri="{BB962C8B-B14F-4D97-AF65-F5344CB8AC3E}">
        <p14:creationId xmlns:p14="http://schemas.microsoft.com/office/powerpoint/2010/main" val="42248113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0BCE25-1A6D-43A4-B0C0-66853C09E8E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D5E9B43-DF73-4469-85E4-BFAF424D577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49193117-AB96-435E-8EFA-3A5DA4FD1DB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6FC803B-AA39-4E9C-AFC0-4ABCF7290252}"/>
              </a:ext>
            </a:extLst>
          </p:cNvPr>
          <p:cNvSpPr>
            <a:spLocks noGrp="1"/>
          </p:cNvSpPr>
          <p:nvPr>
            <p:ph type="dt" sz="half" idx="10"/>
          </p:nvPr>
        </p:nvSpPr>
        <p:spPr/>
        <p:txBody>
          <a:bodyPr/>
          <a:lstStyle/>
          <a:p>
            <a:fld id="{DCBE5923-C9C2-4223-9501-3FE22DA83050}" type="datetimeFigureOut">
              <a:rPr lang="en-US" smtClean="0"/>
              <a:t>11/15/2023</a:t>
            </a:fld>
            <a:endParaRPr lang="en-US" dirty="0"/>
          </a:p>
        </p:txBody>
      </p:sp>
      <p:sp>
        <p:nvSpPr>
          <p:cNvPr id="6" name="Footer Placeholder 5">
            <a:extLst>
              <a:ext uri="{FF2B5EF4-FFF2-40B4-BE49-F238E27FC236}">
                <a16:creationId xmlns:a16="http://schemas.microsoft.com/office/drawing/2014/main" id="{2DFBFAC4-E372-41F9-939A-645732EADCC3}"/>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196BF90-697E-4952-883F-6D1DF522CA24}"/>
              </a:ext>
            </a:extLst>
          </p:cNvPr>
          <p:cNvSpPr>
            <a:spLocks noGrp="1"/>
          </p:cNvSpPr>
          <p:nvPr>
            <p:ph type="sldNum" sz="quarter" idx="12"/>
          </p:nvPr>
        </p:nvSpPr>
        <p:spPr/>
        <p:txBody>
          <a:bodyPr/>
          <a:lstStyle/>
          <a:p>
            <a:fld id="{B4FC3399-D130-4415-9619-2C9BDF2E61B5}" type="slidenum">
              <a:rPr lang="en-US" smtClean="0"/>
              <a:t>‹#›</a:t>
            </a:fld>
            <a:endParaRPr lang="en-US" dirty="0"/>
          </a:p>
        </p:txBody>
      </p:sp>
    </p:spTree>
    <p:extLst>
      <p:ext uri="{BB962C8B-B14F-4D97-AF65-F5344CB8AC3E}">
        <p14:creationId xmlns:p14="http://schemas.microsoft.com/office/powerpoint/2010/main" val="9837916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7FF5384-5CA0-4F65-9235-B5A57A92E6A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9711608-602C-4C73-B977-F612DF5BE2F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03913BC-1345-49D1-8762-876976724D9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CBE5923-C9C2-4223-9501-3FE22DA83050}" type="datetimeFigureOut">
              <a:rPr lang="en-US" smtClean="0"/>
              <a:t>11/15/2023</a:t>
            </a:fld>
            <a:endParaRPr lang="en-US" dirty="0"/>
          </a:p>
        </p:txBody>
      </p:sp>
      <p:sp>
        <p:nvSpPr>
          <p:cNvPr id="5" name="Footer Placeholder 4">
            <a:extLst>
              <a:ext uri="{FF2B5EF4-FFF2-40B4-BE49-F238E27FC236}">
                <a16:creationId xmlns:a16="http://schemas.microsoft.com/office/drawing/2014/main" id="{8EE4F5F1-1B02-45AF-BA63-05DA8FE93CC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A349D4EC-D06B-4F1C-AD04-D24C7FB7FE8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4FC3399-D130-4415-9619-2C9BDF2E61B5}" type="slidenum">
              <a:rPr lang="en-US" smtClean="0"/>
              <a:t>‹#›</a:t>
            </a:fld>
            <a:endParaRPr lang="en-US" dirty="0"/>
          </a:p>
        </p:txBody>
      </p:sp>
    </p:spTree>
    <p:extLst>
      <p:ext uri="{BB962C8B-B14F-4D97-AF65-F5344CB8AC3E}">
        <p14:creationId xmlns:p14="http://schemas.microsoft.com/office/powerpoint/2010/main" val="12086733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hhs.gov/sites/default/files/language-access-plan-2023.pdf"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5" Type="http://schemas.openxmlformats.org/officeDocument/2006/relationships/hyperlink" Target="https://www.hhs.gov/civil-rights/filing-a-complaint/index.html" TargetMode="External"/><Relationship Id="rId4" Type="http://schemas.openxmlformats.org/officeDocument/2006/relationships/hyperlink" Target="https://www.hhs.gov/civil-rights/for-individuals/special-topics/limited-english-proficiency/index.html" TargetMode="External"/></Relationships>
</file>

<file path=ppt/slides/_rels/slide12.xml.rels><?xml version="1.0" encoding="UTF-8" standalone="yes"?>
<Relationships xmlns="http://schemas.openxmlformats.org/package/2006/relationships"><Relationship Id="rId3" Type="http://schemas.openxmlformats.org/officeDocument/2006/relationships/hyperlink" Target="https://lnks.gd/l/eyJhbGciOiJIUzI1NiJ9.eyJidWxsZXRpbl9saW5rX2lkIjoxMDEsInVyaSI6ImJwMjpjbGljayIsInVybCI6Imh0dHBzOi8vd3d3LmVlb2MuZ292L2VxdWFsLWVtcGxveW1lbnQtb3Bwb3J0dW5pdHktY29tbWlzc2lvbi1sYW5ndWFnZS1hY2Nlc3MtcGxhbi1hY2NvcmRhbmNlLWV4ZWN1dGl2ZS1vcmRlci0xMzE2Nj91dG1fY29udGVudD0mdXRtX21lZGl1bT1lbWFpbCZ1dG1fbmFtZT0mdXRtX3NvdXJjZT1nb3ZkZWxpdmVyeSZ1dG1fdGVybT0iLCJidWxsZXRpbl9pZCI6IjIwMjMxMTE1Ljg1NjgxNDExIn0.SV0dUBMKRFqzksMcxRgwvWtC1idl7bsGI20aAuUUnsY/s/1512642686/br/230809444207-l"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hyperlink" Target="https://lnks.gd/l/eyJhbGciOiJIUzI1NiJ9.eyJidWxsZXRpbl9saW5rX2lkIjoxMDQsInVyaSI6ImJwMjpjbGljayIsInVybCI6Imh0dHA6Ly93d3cuZWVvYy5nb3Y_dXRtX2NvbnRlbnQ9JnV0bV9tZWRpdW09ZW1haWwmdXRtX25hbWU9JnV0bV9zb3VyY2U9Z292ZGVsaXZlcnkmdXRtX3Rlcm09IiwiYnVsbGV0aW5faWQiOiIyMDIzMTExNS44NTY4MTQxMSJ9.n7cQ1j0xlSQCzldHjF50gh-M7-SOPTlxcvYstCZqd-A/s/1512642686/br/230809444207-l" TargetMode="External"/><Relationship Id="rId5" Type="http://schemas.openxmlformats.org/officeDocument/2006/relationships/hyperlink" Target="https://lnks.gd/l/eyJhbGciOiJIUzI1NiJ9.eyJidWxsZXRpbl9saW5rX2lkIjoxMDMsInVyaSI6ImJwMjpjbGljayIsInVybCI6Imh0dHBzOi8vd3d3LmdvdmluZm8uZ292L2NvbnRlbnQvcGtnL0ZSLTIwMDAtMDgtMTYvcGRmLzAwLTIwOTM4LnBkZj91dG1fY29udGVudD0mdXRtX21lZGl1bT1lbWFpbCZ1dG1fbmFtZT0mdXRtX3NvdXJjZT1nb3ZkZWxpdmVyeSZ1dG1fdGVybT0iLCJidWxsZXRpbl9pZCI6IjIwMjMxMTE1Ljg1NjgxNDExIn0.pV5a1jFi4iRja6aASOmxe3UNLZWBkJ6LRPzRVISQtG0/s/1512642686/br/230809444207-l" TargetMode="External"/><Relationship Id="rId4" Type="http://schemas.openxmlformats.org/officeDocument/2006/relationships/hyperlink" Target="https://lnks.gd/l/eyJhbGciOiJIUzI1NiJ9.eyJidWxsZXRpbl9saW5rX2lkIjoxMDIsInVyaSI6ImJwMjpjbGljayIsInVybCI6Imh0dHBzOi8vd3d3LmdvdmluZm8uZ292L2NvbnRlbnQvcGtnL0ZSLTIwMDAtMDgtMTYvcGRmLzAwLTIwOTM4LnBkZj91dG1fY29udGVudD0mdXRtX21lZGl1bT1lbWFpbCZ1dG1fbmFtZT0mdXRtX3NvdXJjZT1nb3ZkZWxpdmVyeSZ1dG1fdGVybT0iLCJidWxsZXRpbl9pZCI6IjIwMjMxMTE1Ljg1NjgxNDExIn0.Gl4_evcWFJdNlqqn0cpOi2fe627E1xKW9s4Bj27FkWk/s/1512642686/br/230809444207-l" TargetMode="Externa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www.lep.gov/maps/" TargetMode="External"/><Relationship Id="rId2" Type="http://schemas.openxmlformats.org/officeDocument/2006/relationships/notesSlide" Target="../notesSlides/notesSlide14.xml"/><Relationship Id="rId1" Type="http://schemas.openxmlformats.org/officeDocument/2006/relationships/slideLayout" Target="../slideLayouts/slideLayout14.xml"/><Relationship Id="rId6" Type="http://schemas.openxmlformats.org/officeDocument/2006/relationships/hyperlink" Target="http://www.migrationpolicy.org/" TargetMode="External"/><Relationship Id="rId5" Type="http://schemas.openxmlformats.org/officeDocument/2006/relationships/hyperlink" Target="http://www.census.gov/acs/" TargetMode="External"/><Relationship Id="rId4" Type="http://schemas.openxmlformats.org/officeDocument/2006/relationships/hyperlink" Target="https://www.census.gov/programs-surveys/decennial-census/decade/2020/2020-census-results.html" TargetMode="External"/></Relationships>
</file>

<file path=ppt/slides/_rels/slide15.xml.rels><?xml version="1.0" encoding="UTF-8" standalone="yes"?>
<Relationships xmlns="http://schemas.openxmlformats.org/package/2006/relationships"><Relationship Id="rId3" Type="http://schemas.openxmlformats.org/officeDocument/2006/relationships/image" Target="../media/image9.tmp"/><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0.tmp"/><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1.tmp"/><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www.ncdhhs.gov/divisions/social-services/civil-rights"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mailto:Carlotta.dixon@dhhs.nc.gov"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policies.ncdhhs.gov/divisional/social-services/forms/dss-1464-statement-of-assurance-of-compliance-with-title-vi-of-civil-rights-act-of-1964/@@display-file/form_file/dss-1464-ia.pdf" TargetMode="External"/><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www.usda.gov/sites/default/files/documents/ad-3027.pdf"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hyperlink" Target="https://www.fns.usda.gov/snap/state-directory" TargetMode="External"/><Relationship Id="rId4" Type="http://schemas.openxmlformats.org/officeDocument/2006/relationships/hyperlink" Target="mailto:FNSCivilRightsComplaints@usda.gov"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s://ocrportal.hhs.gov/ocr/"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hyperlink" Target="mailto:OCRMail@hhs.gov" TargetMode="External"/><Relationship Id="rId4" Type="http://schemas.openxmlformats.org/officeDocument/2006/relationships/hyperlink" Target="mailto:OCRmail@hhs.gov" TargetMode="Externa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7"/>
          <p:cNvSpPr>
            <a:spLocks noGrp="1"/>
          </p:cNvSpPr>
          <p:nvPr>
            <p:ph type="body" sz="quarter" idx="10"/>
          </p:nvPr>
        </p:nvSpPr>
        <p:spPr>
          <a:xfrm>
            <a:off x="4292597" y="2051009"/>
            <a:ext cx="5774267" cy="2020824"/>
          </a:xfrm>
        </p:spPr>
        <p:txBody>
          <a:bodyPr/>
          <a:lstStyle/>
          <a:p>
            <a:r>
              <a:rPr lang="en-US" sz="1600" dirty="0"/>
              <a:t>NC Department of Health and Human Services </a:t>
            </a:r>
          </a:p>
          <a:p>
            <a:pPr>
              <a:lnSpc>
                <a:spcPct val="100000"/>
              </a:lnSpc>
              <a:spcBef>
                <a:spcPts val="0"/>
              </a:spcBef>
            </a:pPr>
            <a:r>
              <a:rPr lang="en-US" sz="1600" dirty="0"/>
              <a:t>NC DSS Important Updates on Civil Rights and NVRA Webinar Training for County Social Services</a:t>
            </a:r>
          </a:p>
        </p:txBody>
      </p:sp>
      <p:sp>
        <p:nvSpPr>
          <p:cNvPr id="10" name="Text Placeholder 8"/>
          <p:cNvSpPr>
            <a:spLocks noGrp="1"/>
          </p:cNvSpPr>
          <p:nvPr>
            <p:ph type="body" sz="quarter" idx="11"/>
          </p:nvPr>
        </p:nvSpPr>
        <p:spPr>
          <a:xfrm>
            <a:off x="4292596" y="3429000"/>
            <a:ext cx="5978240" cy="948752"/>
          </a:xfrm>
        </p:spPr>
        <p:txBody>
          <a:bodyPr/>
          <a:lstStyle/>
          <a:p>
            <a:r>
              <a:rPr lang="en-US" sz="2000" dirty="0"/>
              <a:t>Carlotta Dixon, </a:t>
            </a:r>
            <a:r>
              <a:rPr lang="en-US" sz="2000" dirty="0">
                <a:solidFill>
                  <a:prstClr val="black"/>
                </a:solidFill>
                <a:latin typeface="Calibri"/>
              </a:rPr>
              <a:t>Title VI/ADA-Civil Rights </a:t>
            </a:r>
            <a:r>
              <a:rPr lang="en-US" sz="2000" dirty="0">
                <a:solidFill>
                  <a:prstClr val="black"/>
                </a:solidFill>
              </a:rPr>
              <a:t>Administrator</a:t>
            </a:r>
            <a:endParaRPr lang="en-US" sz="2000" dirty="0"/>
          </a:p>
        </p:txBody>
      </p:sp>
      <p:sp>
        <p:nvSpPr>
          <p:cNvPr id="11" name="Text Placeholder 9"/>
          <p:cNvSpPr>
            <a:spLocks noGrp="1"/>
          </p:cNvSpPr>
          <p:nvPr>
            <p:ph type="body" sz="quarter" idx="12"/>
          </p:nvPr>
        </p:nvSpPr>
        <p:spPr>
          <a:xfrm>
            <a:off x="4292597" y="5020585"/>
            <a:ext cx="5774267" cy="488226"/>
          </a:xfrm>
        </p:spPr>
        <p:txBody>
          <a:bodyPr>
            <a:normAutofit/>
          </a:bodyPr>
          <a:lstStyle/>
          <a:p>
            <a:r>
              <a:rPr lang="en-US" sz="2000" dirty="0"/>
              <a:t>November 16, 2023</a:t>
            </a:r>
          </a:p>
        </p:txBody>
      </p:sp>
    </p:spTree>
    <p:extLst>
      <p:ext uri="{BB962C8B-B14F-4D97-AF65-F5344CB8AC3E}">
        <p14:creationId xmlns:p14="http://schemas.microsoft.com/office/powerpoint/2010/main" val="28603156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3B4090E3-F56A-452D-90DE-8C996B70BB28}"/>
              </a:ext>
            </a:extLst>
          </p:cNvPr>
          <p:cNvSpPr>
            <a:spLocks noGrp="1"/>
          </p:cNvSpPr>
          <p:nvPr>
            <p:ph idx="1"/>
          </p:nvPr>
        </p:nvSpPr>
        <p:spPr>
          <a:xfrm>
            <a:off x="838200" y="1929384"/>
            <a:ext cx="10515600" cy="4251960"/>
          </a:xfrm>
        </p:spPr>
        <p:txBody>
          <a:bodyPr>
            <a:normAutofit/>
          </a:bodyPr>
          <a:lstStyle/>
          <a:p>
            <a:pPr marL="0" marR="0" lvl="0" indent="0" defTabSz="914400" rtl="0" eaLnBrk="0" fontAlgn="base" latinLnBrk="0" hangingPunct="0">
              <a:spcBef>
                <a:spcPct val="0"/>
              </a:spcBef>
              <a:spcAft>
                <a:spcPct val="0"/>
              </a:spcAft>
              <a:buClrTx/>
              <a:buSzTx/>
              <a:buFontTx/>
              <a:buNone/>
              <a:tabLst/>
            </a:pPr>
            <a:r>
              <a:rPr kumimoji="0" lang="en-US" altLang="en-US" sz="1700" b="0" i="0" u="none" strike="noStrike" cap="none" normalizeH="0" baseline="0" dirty="0">
                <a:ln>
                  <a:noFill/>
                </a:ln>
                <a:effectLst/>
                <a:latin typeface="Arial" panose="020B0604020202020204" pitchFamily="34" charset="0"/>
                <a:ea typeface="Calibri" panose="020F0502020204030204" pitchFamily="34" charset="0"/>
                <a:cs typeface="Arial" panose="020B0604020202020204" pitchFamily="34" charset="0"/>
              </a:rPr>
              <a:t>HHS’s plan goes beyond solely addressing language access to individuals with limited English proficiency, by recognizing the effective communication and accessibility requirements of Sections 504 and 508 of the Rehabilitation Act of 1973 to increase inclusivity of communication for persons with disabilities. Section 504 prohibits discrimination against otherwise qualified individuals on the basis of disability in programs and activities receiving financial assistance from HHS, while Section 508 requires federal agencies to ensure that their information and communication technology, including websites, electronic documents, and software applications, are accessible to individuals with disabilities.</a:t>
            </a:r>
          </a:p>
          <a:p>
            <a:pPr marL="0" marR="0" lvl="0" indent="0" defTabSz="914400" rtl="0" eaLnBrk="0" fontAlgn="base" latinLnBrk="0" hangingPunct="0">
              <a:spcBef>
                <a:spcPct val="0"/>
              </a:spcBef>
              <a:spcAft>
                <a:spcPct val="0"/>
              </a:spcAft>
              <a:buClrTx/>
              <a:buSzTx/>
              <a:buFontTx/>
              <a:buNone/>
              <a:tabLst/>
            </a:pPr>
            <a:r>
              <a:rPr kumimoji="0" lang="en-US" altLang="en-US" sz="1700" b="0" i="0" u="none" strike="noStrike" cap="none" normalizeH="0" baseline="0" dirty="0">
                <a:ln>
                  <a:noFill/>
                </a:ln>
                <a:effectLst/>
                <a:latin typeface="Arial" panose="020B0604020202020204" pitchFamily="34" charset="0"/>
                <a:ea typeface="Calibri" panose="020F0502020204030204" pitchFamily="34" charset="0"/>
                <a:cs typeface="Arial" panose="020B0604020202020204" pitchFamily="34" charset="0"/>
              </a:rPr>
              <a:t>The updated Language Access Plan sets forth practical guidance, best practices, and action steps in order for HHS Operating and Staff Divisions to develop their own, agency-specific language access plans. The plan also calls for agencies to collect data regarding their language access services in order to increase access to their respective programs, activities, and services for persons with limited English proficiency.</a:t>
            </a:r>
          </a:p>
          <a:p>
            <a:pPr marL="0" indent="0">
              <a:buNone/>
            </a:pPr>
            <a:r>
              <a:rPr kumimoji="0" lang="en-US" altLang="en-US" sz="1700" b="0" i="0" u="none" strike="noStrike" cap="none" normalizeH="0" baseline="0" dirty="0">
                <a:ln>
                  <a:noFill/>
                </a:ln>
                <a:effectLst/>
                <a:latin typeface="Arial" panose="020B0604020202020204" pitchFamily="34" charset="0"/>
                <a:ea typeface="Calibri" panose="020F0502020204030204" pitchFamily="34" charset="0"/>
                <a:cs typeface="Arial" panose="020B0604020202020204" pitchFamily="34" charset="0"/>
              </a:rPr>
              <a:t>The HHS Language Access Plan is the product of the Department-wide Language Access Steering Committee, which is run by the HHS Office for Civil Rights.  Every part of HHS is invited to participate on the Steering Committee. HHS relaunched the Language Access Steering Committee last year to bolster language access across the Department.</a:t>
            </a:r>
            <a:endParaRPr lang="en-US" sz="17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057934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8D985413-673F-4BEC-953A-4E87B7590905}"/>
              </a:ext>
            </a:extLst>
          </p:cNvPr>
          <p:cNvSpPr>
            <a:spLocks noGrp="1"/>
          </p:cNvSpPr>
          <p:nvPr>
            <p:ph idx="1"/>
          </p:nvPr>
        </p:nvSpPr>
        <p:spPr>
          <a:xfrm>
            <a:off x="838200" y="1929384"/>
            <a:ext cx="10515600" cy="4251960"/>
          </a:xfrm>
        </p:spPr>
        <p:txBody>
          <a:bodyPr>
            <a:normAutofit/>
          </a:bodyPr>
          <a:lstStyle/>
          <a:p>
            <a:pPr marL="0" marR="0" lvl="0" indent="0" defTabSz="914400" rtl="0" eaLnBrk="0" fontAlgn="base" latinLnBrk="0" hangingPunct="0">
              <a:spcBef>
                <a:spcPct val="0"/>
              </a:spcBef>
              <a:spcAft>
                <a:spcPct val="0"/>
              </a:spcAft>
              <a:buClrTx/>
              <a:buSzTx/>
              <a:buFontTx/>
              <a:buNone/>
              <a:tabLst/>
            </a:pPr>
            <a:r>
              <a:rPr kumimoji="0" lang="en-US" altLang="en-US" sz="900" b="0" i="0" u="none" strike="noStrike" cap="none" normalizeH="0" baseline="0" dirty="0">
                <a:ln>
                  <a:noFill/>
                </a:ln>
                <a:effectLst/>
                <a:latin typeface="Arial" panose="020B0604020202020204" pitchFamily="34" charset="0"/>
                <a:ea typeface="Calibri" panose="020F0502020204030204" pitchFamily="34" charset="0"/>
              </a:rPr>
              <a:t>This plan applies to all components across the Department:</a:t>
            </a:r>
            <a:endParaRPr kumimoji="0" lang="en-US" altLang="en-US" sz="900" b="0" i="0" u="none" strike="noStrike" cap="none" normalizeH="0" baseline="0" dirty="0">
              <a:ln>
                <a:noFill/>
              </a:ln>
              <a:effectLst/>
              <a:latin typeface="Arial" panose="020B0604020202020204" pitchFamily="34" charset="0"/>
            </a:endParaRPr>
          </a:p>
          <a:p>
            <a:pPr marL="0" marR="0" lvl="0" indent="0" defTabSz="914400" rtl="0" eaLnBrk="0" fontAlgn="base" latinLnBrk="0" hangingPunct="0">
              <a:spcBef>
                <a:spcPct val="0"/>
              </a:spcBef>
              <a:spcAft>
                <a:spcPct val="0"/>
              </a:spcAft>
              <a:buClrTx/>
              <a:buSzTx/>
              <a:buFontTx/>
              <a:buChar char="•"/>
              <a:tabLst/>
            </a:pPr>
            <a:r>
              <a:rPr kumimoji="0" lang="en-US" altLang="en-US" sz="900" b="0" i="0" u="none" strike="noStrike" cap="none" normalizeH="0" baseline="0" dirty="0">
                <a:ln>
                  <a:noFill/>
                </a:ln>
                <a:effectLst/>
                <a:latin typeface="Arial" panose="020B0604020202020204" pitchFamily="34" charset="0"/>
                <a:ea typeface="Times New Roman" panose="02020603050405020304" pitchFamily="18" charset="0"/>
              </a:rPr>
              <a:t>Administration for Community Living (ACL)</a:t>
            </a:r>
            <a:endParaRPr kumimoji="0" lang="en-US" altLang="en-US" sz="900" b="0" i="0" u="none" strike="noStrike" cap="none" normalizeH="0" baseline="0" dirty="0">
              <a:ln>
                <a:noFill/>
              </a:ln>
              <a:effectLst/>
              <a:latin typeface="Arial" panose="020B0604020202020204" pitchFamily="34" charset="0"/>
              <a:ea typeface="Calibri" panose="020F0502020204030204" pitchFamily="34" charset="0"/>
            </a:endParaRPr>
          </a:p>
          <a:p>
            <a:pPr marL="0" marR="0" lvl="0" indent="0" defTabSz="914400" rtl="0" eaLnBrk="0" fontAlgn="base" latinLnBrk="0" hangingPunct="0">
              <a:spcBef>
                <a:spcPct val="0"/>
              </a:spcBef>
              <a:spcAft>
                <a:spcPct val="0"/>
              </a:spcAft>
              <a:buClrTx/>
              <a:buSzTx/>
              <a:buFontTx/>
              <a:buChar char="•"/>
              <a:tabLst/>
            </a:pPr>
            <a:r>
              <a:rPr kumimoji="0" lang="en-US" altLang="en-US" sz="900" b="0" i="0" u="none" strike="noStrike" cap="none" normalizeH="0" baseline="0" dirty="0">
                <a:ln>
                  <a:noFill/>
                </a:ln>
                <a:effectLst/>
                <a:latin typeface="Arial" panose="020B0604020202020204" pitchFamily="34" charset="0"/>
                <a:ea typeface="Times New Roman" panose="02020603050405020304" pitchFamily="18" charset="0"/>
              </a:rPr>
              <a:t>Administration on Aging (AoA)</a:t>
            </a:r>
            <a:endParaRPr kumimoji="0" lang="en-US" altLang="en-US" sz="900" b="0" i="0" u="none" strike="noStrike" cap="none" normalizeH="0" baseline="0" dirty="0">
              <a:ln>
                <a:noFill/>
              </a:ln>
              <a:effectLst/>
              <a:latin typeface="Arial" panose="020B0604020202020204" pitchFamily="34" charset="0"/>
              <a:ea typeface="Calibri" panose="020F0502020204030204" pitchFamily="34" charset="0"/>
            </a:endParaRPr>
          </a:p>
          <a:p>
            <a:pPr marL="0" marR="0" lvl="0" indent="0" defTabSz="914400" rtl="0" eaLnBrk="0" fontAlgn="base" latinLnBrk="0" hangingPunct="0">
              <a:spcBef>
                <a:spcPct val="0"/>
              </a:spcBef>
              <a:spcAft>
                <a:spcPct val="0"/>
              </a:spcAft>
              <a:buClrTx/>
              <a:buSzTx/>
              <a:buFontTx/>
              <a:buChar char="•"/>
              <a:tabLst/>
            </a:pPr>
            <a:r>
              <a:rPr kumimoji="0" lang="en-US" altLang="en-US" sz="900" b="0" i="0" u="none" strike="noStrike" cap="none" normalizeH="0" baseline="0" dirty="0">
                <a:ln>
                  <a:noFill/>
                </a:ln>
                <a:effectLst/>
                <a:latin typeface="Arial" panose="020B0604020202020204" pitchFamily="34" charset="0"/>
                <a:ea typeface="Times New Roman" panose="02020603050405020304" pitchFamily="18" charset="0"/>
              </a:rPr>
              <a:t>Administration on Intellectual and Developmental Disabilities (AIDD)</a:t>
            </a:r>
            <a:endParaRPr kumimoji="0" lang="en-US" altLang="en-US" sz="900" b="0" i="0" u="none" strike="noStrike" cap="none" normalizeH="0" baseline="0" dirty="0">
              <a:ln>
                <a:noFill/>
              </a:ln>
              <a:effectLst/>
              <a:latin typeface="Arial" panose="020B0604020202020204" pitchFamily="34" charset="0"/>
              <a:ea typeface="Calibri" panose="020F0502020204030204" pitchFamily="34" charset="0"/>
            </a:endParaRPr>
          </a:p>
          <a:p>
            <a:pPr marL="0" marR="0" lvl="0" indent="0" defTabSz="914400" rtl="0" eaLnBrk="0" fontAlgn="base" latinLnBrk="0" hangingPunct="0">
              <a:spcBef>
                <a:spcPct val="0"/>
              </a:spcBef>
              <a:spcAft>
                <a:spcPct val="0"/>
              </a:spcAft>
              <a:buClrTx/>
              <a:buSzTx/>
              <a:buFontTx/>
              <a:buChar char="•"/>
              <a:tabLst/>
            </a:pPr>
            <a:r>
              <a:rPr kumimoji="0" lang="en-US" altLang="en-US" sz="900" b="0" i="0" u="none" strike="noStrike" cap="none" normalizeH="0" baseline="0" dirty="0">
                <a:ln>
                  <a:noFill/>
                </a:ln>
                <a:effectLst/>
                <a:latin typeface="Arial" panose="020B0604020202020204" pitchFamily="34" charset="0"/>
                <a:ea typeface="Times New Roman" panose="02020603050405020304" pitchFamily="18" charset="0"/>
              </a:rPr>
              <a:t>Agency for Healthcare Research and Quality (AHRQ)</a:t>
            </a:r>
            <a:endParaRPr kumimoji="0" lang="en-US" altLang="en-US" sz="900" b="0" i="0" u="none" strike="noStrike" cap="none" normalizeH="0" baseline="0" dirty="0">
              <a:ln>
                <a:noFill/>
              </a:ln>
              <a:effectLst/>
              <a:latin typeface="Arial" panose="020B0604020202020204" pitchFamily="34" charset="0"/>
              <a:ea typeface="Calibri" panose="020F0502020204030204" pitchFamily="34" charset="0"/>
            </a:endParaRPr>
          </a:p>
          <a:p>
            <a:pPr marL="0" marR="0" lvl="0" indent="0" defTabSz="914400" rtl="0" eaLnBrk="0" fontAlgn="base" latinLnBrk="0" hangingPunct="0">
              <a:spcBef>
                <a:spcPct val="0"/>
              </a:spcBef>
              <a:spcAft>
                <a:spcPct val="0"/>
              </a:spcAft>
              <a:buClrTx/>
              <a:buSzTx/>
              <a:buFontTx/>
              <a:buChar char="•"/>
              <a:tabLst/>
            </a:pPr>
            <a:r>
              <a:rPr kumimoji="0" lang="en-US" altLang="en-US" sz="900" b="0" i="0" u="none" strike="noStrike" cap="none" normalizeH="0" baseline="0" dirty="0">
                <a:ln>
                  <a:noFill/>
                </a:ln>
                <a:effectLst/>
                <a:latin typeface="Arial" panose="020B0604020202020204" pitchFamily="34" charset="0"/>
                <a:ea typeface="Times New Roman" panose="02020603050405020304" pitchFamily="18" charset="0"/>
              </a:rPr>
              <a:t>Agency for Toxic Substances and Disease Registry (ATSDR)</a:t>
            </a:r>
            <a:endParaRPr kumimoji="0" lang="en-US" altLang="en-US" sz="900" b="0" i="0" u="none" strike="noStrike" cap="none" normalizeH="0" baseline="0" dirty="0">
              <a:ln>
                <a:noFill/>
              </a:ln>
              <a:effectLst/>
              <a:latin typeface="Arial" panose="020B0604020202020204" pitchFamily="34" charset="0"/>
              <a:ea typeface="Calibri" panose="020F0502020204030204" pitchFamily="34" charset="0"/>
            </a:endParaRPr>
          </a:p>
          <a:p>
            <a:pPr marL="0" marR="0" lvl="0" indent="0" defTabSz="914400" rtl="0" eaLnBrk="0" fontAlgn="base" latinLnBrk="0" hangingPunct="0">
              <a:spcBef>
                <a:spcPct val="0"/>
              </a:spcBef>
              <a:spcAft>
                <a:spcPct val="0"/>
              </a:spcAft>
              <a:buClrTx/>
              <a:buSzTx/>
              <a:buFontTx/>
              <a:buChar char="•"/>
              <a:tabLst/>
            </a:pPr>
            <a:r>
              <a:rPr kumimoji="0" lang="en-US" altLang="en-US" sz="900" b="0" i="0" u="none" strike="noStrike" cap="none" normalizeH="0" baseline="0" dirty="0">
                <a:ln>
                  <a:noFill/>
                </a:ln>
                <a:effectLst/>
                <a:latin typeface="Arial" panose="020B0604020202020204" pitchFamily="34" charset="0"/>
                <a:ea typeface="Times New Roman" panose="02020603050405020304" pitchFamily="18" charset="0"/>
              </a:rPr>
              <a:t>Administration for Strategic Preparedness and Response (ASPR)</a:t>
            </a:r>
            <a:endParaRPr kumimoji="0" lang="en-US" altLang="en-US" sz="900" b="0" i="0" u="none" strike="noStrike" cap="none" normalizeH="0" baseline="0" dirty="0">
              <a:ln>
                <a:noFill/>
              </a:ln>
              <a:effectLst/>
              <a:latin typeface="Arial" panose="020B0604020202020204" pitchFamily="34" charset="0"/>
              <a:ea typeface="Calibri" panose="020F0502020204030204" pitchFamily="34" charset="0"/>
            </a:endParaRPr>
          </a:p>
          <a:p>
            <a:pPr marL="0" marR="0" lvl="0" indent="0" defTabSz="914400" rtl="0" eaLnBrk="0" fontAlgn="base" latinLnBrk="0" hangingPunct="0">
              <a:spcBef>
                <a:spcPct val="0"/>
              </a:spcBef>
              <a:spcAft>
                <a:spcPct val="0"/>
              </a:spcAft>
              <a:buClrTx/>
              <a:buSzTx/>
              <a:buFontTx/>
              <a:buChar char="•"/>
              <a:tabLst/>
            </a:pPr>
            <a:r>
              <a:rPr kumimoji="0" lang="en-US" altLang="en-US" sz="900" b="0" i="0" u="none" strike="noStrike" cap="none" normalizeH="0" baseline="0" dirty="0">
                <a:ln>
                  <a:noFill/>
                </a:ln>
                <a:effectLst/>
                <a:latin typeface="Arial" panose="020B0604020202020204" pitchFamily="34" charset="0"/>
                <a:ea typeface="Times New Roman" panose="02020603050405020304" pitchFamily="18" charset="0"/>
              </a:rPr>
              <a:t>Centers for Disease Control and Prevention (CDC)</a:t>
            </a:r>
            <a:endParaRPr kumimoji="0" lang="en-US" altLang="en-US" sz="900" b="0" i="0" u="none" strike="noStrike" cap="none" normalizeH="0" baseline="0" dirty="0">
              <a:ln>
                <a:noFill/>
              </a:ln>
              <a:effectLst/>
              <a:latin typeface="Arial" panose="020B0604020202020204" pitchFamily="34" charset="0"/>
              <a:ea typeface="Calibri" panose="020F0502020204030204" pitchFamily="34" charset="0"/>
            </a:endParaRPr>
          </a:p>
          <a:p>
            <a:pPr marL="0" marR="0" lvl="0" indent="0" defTabSz="914400" rtl="0" eaLnBrk="0" fontAlgn="base" latinLnBrk="0" hangingPunct="0">
              <a:spcBef>
                <a:spcPct val="0"/>
              </a:spcBef>
              <a:spcAft>
                <a:spcPct val="0"/>
              </a:spcAft>
              <a:buClrTx/>
              <a:buSzTx/>
              <a:buFontTx/>
              <a:buChar char="•"/>
              <a:tabLst/>
            </a:pPr>
            <a:r>
              <a:rPr kumimoji="0" lang="en-US" altLang="en-US" sz="900" b="0" i="0" u="none" strike="noStrike" cap="none" normalizeH="0" baseline="0" dirty="0">
                <a:ln>
                  <a:noFill/>
                </a:ln>
                <a:effectLst/>
                <a:latin typeface="Arial" panose="020B0604020202020204" pitchFamily="34" charset="0"/>
                <a:ea typeface="Times New Roman" panose="02020603050405020304" pitchFamily="18" charset="0"/>
              </a:rPr>
              <a:t>Centers for Medicare and Medicaid Services (CMS)</a:t>
            </a:r>
            <a:endParaRPr kumimoji="0" lang="en-US" altLang="en-US" sz="900" b="0" i="0" u="none" strike="noStrike" cap="none" normalizeH="0" baseline="0" dirty="0">
              <a:ln>
                <a:noFill/>
              </a:ln>
              <a:effectLst/>
              <a:latin typeface="Arial" panose="020B0604020202020204" pitchFamily="34" charset="0"/>
              <a:ea typeface="Calibri" panose="020F0502020204030204" pitchFamily="34" charset="0"/>
            </a:endParaRPr>
          </a:p>
          <a:p>
            <a:pPr marL="0" marR="0" lvl="0" indent="0" defTabSz="914400" rtl="0" eaLnBrk="0" fontAlgn="base" latinLnBrk="0" hangingPunct="0">
              <a:spcBef>
                <a:spcPct val="0"/>
              </a:spcBef>
              <a:spcAft>
                <a:spcPct val="0"/>
              </a:spcAft>
              <a:buClrTx/>
              <a:buSzTx/>
              <a:buFontTx/>
              <a:buChar char="•"/>
              <a:tabLst/>
            </a:pPr>
            <a:r>
              <a:rPr kumimoji="0" lang="en-US" altLang="en-US" sz="900" b="0" i="0" u="none" strike="noStrike" cap="none" normalizeH="0" baseline="0" dirty="0">
                <a:ln>
                  <a:noFill/>
                </a:ln>
                <a:effectLst/>
                <a:latin typeface="Arial" panose="020B0604020202020204" pitchFamily="34" charset="0"/>
                <a:ea typeface="Times New Roman" panose="02020603050405020304" pitchFamily="18" charset="0"/>
              </a:rPr>
              <a:t>Food and Drug Administration (FDA)</a:t>
            </a:r>
            <a:endParaRPr kumimoji="0" lang="en-US" altLang="en-US" sz="900" b="0" i="0" u="none" strike="noStrike" cap="none" normalizeH="0" baseline="0" dirty="0">
              <a:ln>
                <a:noFill/>
              </a:ln>
              <a:effectLst/>
              <a:latin typeface="Arial" panose="020B0604020202020204" pitchFamily="34" charset="0"/>
              <a:ea typeface="Calibri" panose="020F0502020204030204" pitchFamily="34" charset="0"/>
            </a:endParaRPr>
          </a:p>
          <a:p>
            <a:pPr marL="0" marR="0" lvl="0" indent="0" defTabSz="914400" rtl="0" eaLnBrk="0" fontAlgn="base" latinLnBrk="0" hangingPunct="0">
              <a:spcBef>
                <a:spcPct val="0"/>
              </a:spcBef>
              <a:spcAft>
                <a:spcPct val="0"/>
              </a:spcAft>
              <a:buClrTx/>
              <a:buSzTx/>
              <a:buFontTx/>
              <a:buChar char="•"/>
              <a:tabLst/>
            </a:pPr>
            <a:r>
              <a:rPr kumimoji="0" lang="en-US" altLang="en-US" sz="900" b="0" i="0" u="none" strike="noStrike" cap="none" normalizeH="0" baseline="0" dirty="0">
                <a:ln>
                  <a:noFill/>
                </a:ln>
                <a:effectLst/>
                <a:latin typeface="Arial" panose="020B0604020202020204" pitchFamily="34" charset="0"/>
                <a:ea typeface="Times New Roman" panose="02020603050405020304" pitchFamily="18" charset="0"/>
              </a:rPr>
              <a:t>Health Resources and Services Administration (HRSA)</a:t>
            </a:r>
            <a:endParaRPr kumimoji="0" lang="en-US" altLang="en-US" sz="900" b="0" i="0" u="none" strike="noStrike" cap="none" normalizeH="0" baseline="0" dirty="0">
              <a:ln>
                <a:noFill/>
              </a:ln>
              <a:effectLst/>
              <a:latin typeface="Arial" panose="020B0604020202020204" pitchFamily="34" charset="0"/>
              <a:ea typeface="Calibri" panose="020F0502020204030204" pitchFamily="34" charset="0"/>
            </a:endParaRPr>
          </a:p>
          <a:p>
            <a:pPr marL="0" marR="0" lvl="0" indent="0" defTabSz="914400" rtl="0" eaLnBrk="0" fontAlgn="base" latinLnBrk="0" hangingPunct="0">
              <a:spcBef>
                <a:spcPct val="0"/>
              </a:spcBef>
              <a:spcAft>
                <a:spcPct val="0"/>
              </a:spcAft>
              <a:buClrTx/>
              <a:buSzTx/>
              <a:buFontTx/>
              <a:buChar char="•"/>
              <a:tabLst/>
            </a:pPr>
            <a:r>
              <a:rPr kumimoji="0" lang="en-US" altLang="en-US" sz="900" b="0" i="0" u="none" strike="noStrike" cap="none" normalizeH="0" baseline="0" dirty="0">
                <a:ln>
                  <a:noFill/>
                </a:ln>
                <a:effectLst/>
                <a:latin typeface="Arial" panose="020B0604020202020204" pitchFamily="34" charset="0"/>
                <a:ea typeface="Times New Roman" panose="02020603050405020304" pitchFamily="18" charset="0"/>
              </a:rPr>
              <a:t>Indian Health Service (IHS)</a:t>
            </a:r>
            <a:endParaRPr kumimoji="0" lang="en-US" altLang="en-US" sz="900" b="0" i="0" u="none" strike="noStrike" cap="none" normalizeH="0" baseline="0" dirty="0">
              <a:ln>
                <a:noFill/>
              </a:ln>
              <a:effectLst/>
              <a:latin typeface="Arial" panose="020B0604020202020204" pitchFamily="34" charset="0"/>
              <a:ea typeface="Calibri" panose="020F0502020204030204" pitchFamily="34" charset="0"/>
            </a:endParaRPr>
          </a:p>
          <a:p>
            <a:pPr marL="0" marR="0" lvl="0" indent="0" defTabSz="914400" rtl="0" eaLnBrk="0" fontAlgn="base" latinLnBrk="0" hangingPunct="0">
              <a:spcBef>
                <a:spcPct val="0"/>
              </a:spcBef>
              <a:spcAft>
                <a:spcPct val="0"/>
              </a:spcAft>
              <a:buClrTx/>
              <a:buSzTx/>
              <a:buFontTx/>
              <a:buChar char="•"/>
              <a:tabLst/>
            </a:pPr>
            <a:r>
              <a:rPr kumimoji="0" lang="en-US" altLang="en-US" sz="900" b="0" i="0" u="none" strike="noStrike" cap="none" normalizeH="0" baseline="0" dirty="0">
                <a:ln>
                  <a:noFill/>
                </a:ln>
                <a:effectLst/>
                <a:latin typeface="Arial" panose="020B0604020202020204" pitchFamily="34" charset="0"/>
                <a:ea typeface="Times New Roman" panose="02020603050405020304" pitchFamily="18" charset="0"/>
              </a:rPr>
              <a:t>National Institutes of Health (NIH)</a:t>
            </a:r>
            <a:endParaRPr kumimoji="0" lang="en-US" altLang="en-US" sz="900" b="0" i="0" u="none" strike="noStrike" cap="none" normalizeH="0" baseline="0" dirty="0">
              <a:ln>
                <a:noFill/>
              </a:ln>
              <a:effectLst/>
              <a:latin typeface="Arial" panose="020B0604020202020204" pitchFamily="34" charset="0"/>
              <a:ea typeface="Calibri" panose="020F0502020204030204" pitchFamily="34" charset="0"/>
            </a:endParaRPr>
          </a:p>
          <a:p>
            <a:pPr marL="0" marR="0" lvl="0" indent="0" defTabSz="914400" rtl="0" eaLnBrk="0" fontAlgn="base" latinLnBrk="0" hangingPunct="0">
              <a:spcBef>
                <a:spcPct val="0"/>
              </a:spcBef>
              <a:spcAft>
                <a:spcPct val="0"/>
              </a:spcAft>
              <a:buClrTx/>
              <a:buSzTx/>
              <a:buFontTx/>
              <a:buChar char="•"/>
              <a:tabLst/>
            </a:pPr>
            <a:r>
              <a:rPr kumimoji="0" lang="en-US" altLang="en-US" sz="900" b="0" i="0" u="none" strike="noStrike" cap="none" normalizeH="0" baseline="0" dirty="0">
                <a:ln>
                  <a:noFill/>
                </a:ln>
                <a:effectLst/>
                <a:latin typeface="Arial" panose="020B0604020202020204" pitchFamily="34" charset="0"/>
                <a:ea typeface="Times New Roman" panose="02020603050405020304" pitchFamily="18" charset="0"/>
              </a:rPr>
              <a:t>Substance Abuse and Mental Health Services Administration (SAMHSA)</a:t>
            </a:r>
            <a:endParaRPr kumimoji="0" lang="en-US" altLang="en-US" sz="900" b="0" i="0" u="none" strike="noStrike" cap="none" normalizeH="0" baseline="0" dirty="0">
              <a:ln>
                <a:noFill/>
              </a:ln>
              <a:effectLst/>
              <a:latin typeface="Arial" panose="020B0604020202020204" pitchFamily="34" charset="0"/>
              <a:ea typeface="Calibri" panose="020F0502020204030204" pitchFamily="34" charset="0"/>
            </a:endParaRPr>
          </a:p>
          <a:p>
            <a:pPr marL="0" marR="0" lvl="0" indent="0" defTabSz="914400" rtl="0" eaLnBrk="0" fontAlgn="base" latinLnBrk="0" hangingPunct="0">
              <a:spcBef>
                <a:spcPct val="0"/>
              </a:spcBef>
              <a:spcAft>
                <a:spcPct val="0"/>
              </a:spcAft>
              <a:buClrTx/>
              <a:buSzTx/>
              <a:buFontTx/>
              <a:buChar char="•"/>
              <a:tabLst/>
            </a:pPr>
            <a:r>
              <a:rPr kumimoji="0" lang="en-US" altLang="en-US" sz="900" b="0" i="0" u="none" strike="noStrike" cap="none" normalizeH="0" baseline="0" dirty="0">
                <a:ln>
                  <a:noFill/>
                </a:ln>
                <a:effectLst/>
                <a:latin typeface="Arial" panose="020B0604020202020204" pitchFamily="34" charset="0"/>
                <a:ea typeface="Times New Roman" panose="02020603050405020304" pitchFamily="18" charset="0"/>
              </a:rPr>
              <a:t>Assistant Secretary for Administration (ASA)</a:t>
            </a:r>
            <a:endParaRPr kumimoji="0" lang="en-US" altLang="en-US" sz="900" b="0" i="0" u="none" strike="noStrike" cap="none" normalizeH="0" baseline="0" dirty="0">
              <a:ln>
                <a:noFill/>
              </a:ln>
              <a:effectLst/>
              <a:latin typeface="Arial" panose="020B0604020202020204" pitchFamily="34" charset="0"/>
              <a:ea typeface="Calibri" panose="020F0502020204030204" pitchFamily="34" charset="0"/>
            </a:endParaRPr>
          </a:p>
          <a:p>
            <a:pPr marL="0" marR="0" lvl="0" indent="0" defTabSz="914400" rtl="0" eaLnBrk="0" fontAlgn="base" latinLnBrk="0" hangingPunct="0">
              <a:spcBef>
                <a:spcPct val="0"/>
              </a:spcBef>
              <a:spcAft>
                <a:spcPct val="0"/>
              </a:spcAft>
              <a:buClrTx/>
              <a:buSzTx/>
              <a:buFontTx/>
              <a:buChar char="•"/>
              <a:tabLst/>
            </a:pPr>
            <a:r>
              <a:rPr kumimoji="0" lang="en-US" altLang="en-US" sz="900" b="0" i="0" u="none" strike="noStrike" cap="none" normalizeH="0" baseline="0" dirty="0">
                <a:ln>
                  <a:noFill/>
                </a:ln>
                <a:effectLst/>
                <a:latin typeface="Arial" panose="020B0604020202020204" pitchFamily="34" charset="0"/>
                <a:ea typeface="Times New Roman" panose="02020603050405020304" pitchFamily="18" charset="0"/>
              </a:rPr>
              <a:t>Assistant Secretary for Financial Resources (ASFR)</a:t>
            </a:r>
            <a:endParaRPr kumimoji="0" lang="en-US" altLang="en-US" sz="900" b="0" i="0" u="none" strike="noStrike" cap="none" normalizeH="0" baseline="0" dirty="0">
              <a:ln>
                <a:noFill/>
              </a:ln>
              <a:effectLst/>
              <a:latin typeface="Arial" panose="020B0604020202020204" pitchFamily="34" charset="0"/>
              <a:ea typeface="Calibri" panose="020F0502020204030204" pitchFamily="34" charset="0"/>
            </a:endParaRPr>
          </a:p>
          <a:p>
            <a:pPr marL="0" marR="0" lvl="0" indent="0" defTabSz="914400" rtl="0" eaLnBrk="0" fontAlgn="base" latinLnBrk="0" hangingPunct="0">
              <a:spcBef>
                <a:spcPct val="0"/>
              </a:spcBef>
              <a:spcAft>
                <a:spcPct val="0"/>
              </a:spcAft>
              <a:buClrTx/>
              <a:buSzTx/>
              <a:buFontTx/>
              <a:buChar char="•"/>
              <a:tabLst/>
            </a:pPr>
            <a:r>
              <a:rPr kumimoji="0" lang="en-US" altLang="en-US" sz="900" b="0" i="0" u="none" strike="noStrike" cap="none" normalizeH="0" baseline="0" dirty="0">
                <a:ln>
                  <a:noFill/>
                </a:ln>
                <a:effectLst/>
                <a:latin typeface="Arial" panose="020B0604020202020204" pitchFamily="34" charset="0"/>
                <a:ea typeface="Times New Roman" panose="02020603050405020304" pitchFamily="18" charset="0"/>
              </a:rPr>
              <a:t>Assistant Secretary for Legislation (ASL)</a:t>
            </a:r>
            <a:endParaRPr kumimoji="0" lang="en-US" altLang="en-US" sz="900" b="0" i="0" u="none" strike="noStrike" cap="none" normalizeH="0" baseline="0" dirty="0">
              <a:ln>
                <a:noFill/>
              </a:ln>
              <a:effectLst/>
              <a:latin typeface="Arial" panose="020B0604020202020204" pitchFamily="34" charset="0"/>
              <a:ea typeface="Calibri" panose="020F0502020204030204" pitchFamily="34" charset="0"/>
            </a:endParaRPr>
          </a:p>
          <a:p>
            <a:pPr marL="0" marR="0" lvl="0" indent="0" defTabSz="914400" rtl="0" eaLnBrk="0" fontAlgn="base" latinLnBrk="0" hangingPunct="0">
              <a:spcBef>
                <a:spcPct val="0"/>
              </a:spcBef>
              <a:spcAft>
                <a:spcPct val="0"/>
              </a:spcAft>
              <a:buClrTx/>
              <a:buSzTx/>
              <a:buFontTx/>
              <a:buChar char="•"/>
              <a:tabLst/>
            </a:pPr>
            <a:r>
              <a:rPr kumimoji="0" lang="en-US" altLang="en-US" sz="900" b="0" i="0" u="none" strike="noStrike" cap="none" normalizeH="0" baseline="0" dirty="0">
                <a:ln>
                  <a:noFill/>
                </a:ln>
                <a:effectLst/>
                <a:latin typeface="Arial" panose="020B0604020202020204" pitchFamily="34" charset="0"/>
                <a:ea typeface="Times New Roman" panose="02020603050405020304" pitchFamily="18" charset="0"/>
              </a:rPr>
              <a:t>Assistant Secretary for Planning and Evaluation (ASPE)</a:t>
            </a:r>
            <a:endParaRPr kumimoji="0" lang="en-US" altLang="en-US" sz="900" b="0" i="0" u="none" strike="noStrike" cap="none" normalizeH="0" baseline="0" dirty="0">
              <a:ln>
                <a:noFill/>
              </a:ln>
              <a:effectLst/>
              <a:latin typeface="Arial" panose="020B0604020202020204" pitchFamily="34" charset="0"/>
              <a:ea typeface="Calibri" panose="020F0502020204030204" pitchFamily="34" charset="0"/>
            </a:endParaRPr>
          </a:p>
          <a:p>
            <a:pPr marL="0" marR="0" lvl="0" indent="0" defTabSz="914400" rtl="0" eaLnBrk="0" fontAlgn="base" latinLnBrk="0" hangingPunct="0">
              <a:spcBef>
                <a:spcPct val="0"/>
              </a:spcBef>
              <a:spcAft>
                <a:spcPct val="0"/>
              </a:spcAft>
              <a:buClrTx/>
              <a:buSzTx/>
              <a:buFontTx/>
              <a:buChar char="•"/>
              <a:tabLst/>
            </a:pPr>
            <a:r>
              <a:rPr kumimoji="0" lang="en-US" altLang="en-US" sz="900" b="0" i="0" u="none" strike="noStrike" cap="none" normalizeH="0" baseline="0" dirty="0">
                <a:ln>
                  <a:noFill/>
                </a:ln>
                <a:effectLst/>
                <a:latin typeface="Arial" panose="020B0604020202020204" pitchFamily="34" charset="0"/>
                <a:ea typeface="Times New Roman" panose="02020603050405020304" pitchFamily="18" charset="0"/>
              </a:rPr>
              <a:t>Assistant Secretary for Public Affairs (ASPA)</a:t>
            </a:r>
            <a:endParaRPr kumimoji="0" lang="en-US" altLang="en-US" sz="900" b="0" i="0" u="none" strike="noStrike" cap="none" normalizeH="0" baseline="0" dirty="0">
              <a:ln>
                <a:noFill/>
              </a:ln>
              <a:effectLst/>
              <a:latin typeface="Arial" panose="020B0604020202020204" pitchFamily="34" charset="0"/>
              <a:ea typeface="Calibri" panose="020F0502020204030204" pitchFamily="34" charset="0"/>
            </a:endParaRPr>
          </a:p>
          <a:p>
            <a:pPr marL="0" marR="0" lvl="0" indent="0" defTabSz="914400" rtl="0" eaLnBrk="0" fontAlgn="base" latinLnBrk="0" hangingPunct="0">
              <a:spcBef>
                <a:spcPct val="0"/>
              </a:spcBef>
              <a:spcAft>
                <a:spcPct val="0"/>
              </a:spcAft>
              <a:buClrTx/>
              <a:buSzTx/>
              <a:buFontTx/>
              <a:buChar char="•"/>
              <a:tabLst/>
            </a:pPr>
            <a:r>
              <a:rPr kumimoji="0" lang="en-US" altLang="en-US" sz="900" b="0" i="0" u="none" strike="noStrike" cap="none" normalizeH="0" baseline="0" dirty="0">
                <a:ln>
                  <a:noFill/>
                </a:ln>
                <a:effectLst/>
                <a:latin typeface="Arial" panose="020B0604020202020204" pitchFamily="34" charset="0"/>
                <a:ea typeface="Times New Roman" panose="02020603050405020304" pitchFamily="18" charset="0"/>
              </a:rPr>
              <a:t>Departmental Appeals Board (DAB)</a:t>
            </a:r>
            <a:endParaRPr kumimoji="0" lang="en-US" altLang="en-US" sz="900" b="0" i="0" u="none" strike="noStrike" cap="none" normalizeH="0" baseline="0" dirty="0">
              <a:ln>
                <a:noFill/>
              </a:ln>
              <a:effectLst/>
              <a:latin typeface="Arial" panose="020B0604020202020204" pitchFamily="34" charset="0"/>
              <a:ea typeface="Calibri" panose="020F0502020204030204" pitchFamily="34" charset="0"/>
            </a:endParaRPr>
          </a:p>
          <a:p>
            <a:pPr marL="0" marR="0" lvl="0" indent="0" defTabSz="914400" rtl="0" eaLnBrk="0" fontAlgn="base" latinLnBrk="0" hangingPunct="0">
              <a:spcBef>
                <a:spcPct val="0"/>
              </a:spcBef>
              <a:spcAft>
                <a:spcPct val="0"/>
              </a:spcAft>
              <a:buClrTx/>
              <a:buSzTx/>
              <a:buFontTx/>
              <a:buChar char="•"/>
              <a:tabLst/>
            </a:pPr>
            <a:r>
              <a:rPr kumimoji="0" lang="en-US" altLang="en-US" sz="900" b="0" i="0" u="none" strike="noStrike" cap="none" normalizeH="0" baseline="0" dirty="0">
                <a:ln>
                  <a:noFill/>
                </a:ln>
                <a:effectLst/>
                <a:latin typeface="Arial" panose="020B0604020202020204" pitchFamily="34" charset="0"/>
                <a:ea typeface="Times New Roman" panose="02020603050405020304" pitchFamily="18" charset="0"/>
              </a:rPr>
              <a:t>HHS Chief Information Officer</a:t>
            </a:r>
            <a:endParaRPr kumimoji="0" lang="en-US" altLang="en-US" sz="900" b="0" i="0" u="none" strike="noStrike" cap="none" normalizeH="0" baseline="0" dirty="0">
              <a:ln>
                <a:noFill/>
              </a:ln>
              <a:effectLst/>
              <a:latin typeface="Arial" panose="020B0604020202020204" pitchFamily="34" charset="0"/>
              <a:ea typeface="Calibri" panose="020F0502020204030204" pitchFamily="34" charset="0"/>
            </a:endParaRPr>
          </a:p>
          <a:p>
            <a:pPr marL="0" marR="0" lvl="0" indent="0" defTabSz="914400" rtl="0" eaLnBrk="0" fontAlgn="base" latinLnBrk="0" hangingPunct="0">
              <a:spcBef>
                <a:spcPct val="0"/>
              </a:spcBef>
              <a:spcAft>
                <a:spcPct val="0"/>
              </a:spcAft>
              <a:buClrTx/>
              <a:buSzTx/>
              <a:buFontTx/>
              <a:buChar char="•"/>
              <a:tabLst/>
            </a:pPr>
            <a:r>
              <a:rPr kumimoji="0" lang="en-US" altLang="en-US" sz="900" b="0" i="0" u="none" strike="noStrike" cap="none" normalizeH="0" baseline="0" dirty="0">
                <a:ln>
                  <a:noFill/>
                </a:ln>
                <a:effectLst/>
                <a:latin typeface="Arial" panose="020B0604020202020204" pitchFamily="34" charset="0"/>
                <a:ea typeface="Times New Roman" panose="02020603050405020304" pitchFamily="18" charset="0"/>
              </a:rPr>
              <a:t>Intergovernmental External Affairs (IEA)</a:t>
            </a:r>
            <a:endParaRPr kumimoji="0" lang="en-US" altLang="en-US" sz="900" b="0" i="0" u="none" strike="noStrike" cap="none" normalizeH="0" baseline="0" dirty="0">
              <a:ln>
                <a:noFill/>
              </a:ln>
              <a:effectLst/>
              <a:latin typeface="Arial" panose="020B0604020202020204" pitchFamily="34" charset="0"/>
              <a:ea typeface="Calibri" panose="020F0502020204030204" pitchFamily="34" charset="0"/>
            </a:endParaRPr>
          </a:p>
          <a:p>
            <a:pPr marL="0" marR="0" lvl="0" indent="0" defTabSz="914400" rtl="0" eaLnBrk="0" fontAlgn="base" latinLnBrk="0" hangingPunct="0">
              <a:spcBef>
                <a:spcPct val="0"/>
              </a:spcBef>
              <a:spcAft>
                <a:spcPct val="0"/>
              </a:spcAft>
              <a:buClrTx/>
              <a:buSzTx/>
              <a:buFontTx/>
              <a:buChar char="•"/>
              <a:tabLst/>
            </a:pPr>
            <a:r>
              <a:rPr kumimoji="0" lang="en-US" altLang="en-US" sz="900" b="0" i="0" u="none" strike="noStrike" cap="none" normalizeH="0" baseline="0" dirty="0">
                <a:ln>
                  <a:noFill/>
                </a:ln>
                <a:effectLst/>
                <a:latin typeface="Arial" panose="020B0604020202020204" pitchFamily="34" charset="0"/>
                <a:ea typeface="Times New Roman" panose="02020603050405020304" pitchFamily="18" charset="0"/>
              </a:rPr>
              <a:t>Office for Civil Rights (OCR)</a:t>
            </a:r>
            <a:endParaRPr kumimoji="0" lang="en-US" altLang="en-US" sz="900" b="0" i="0" u="none" strike="noStrike" cap="none" normalizeH="0" baseline="0" dirty="0">
              <a:ln>
                <a:noFill/>
              </a:ln>
              <a:effectLst/>
              <a:latin typeface="Arial" panose="020B0604020202020204" pitchFamily="34" charset="0"/>
              <a:ea typeface="Calibri" panose="020F0502020204030204" pitchFamily="34" charset="0"/>
            </a:endParaRPr>
          </a:p>
          <a:p>
            <a:pPr marL="0" marR="0" lvl="0" indent="0" defTabSz="914400" rtl="0" eaLnBrk="0" fontAlgn="base" latinLnBrk="0" hangingPunct="0">
              <a:spcBef>
                <a:spcPct val="0"/>
              </a:spcBef>
              <a:spcAft>
                <a:spcPct val="0"/>
              </a:spcAft>
              <a:buClrTx/>
              <a:buSzTx/>
              <a:buFontTx/>
              <a:buChar char="•"/>
              <a:tabLst/>
            </a:pPr>
            <a:r>
              <a:rPr kumimoji="0" lang="en-US" altLang="en-US" sz="900" b="0" i="0" u="none" strike="noStrike" cap="none" normalizeH="0" baseline="0" dirty="0">
                <a:ln>
                  <a:noFill/>
                </a:ln>
                <a:effectLst/>
                <a:latin typeface="Arial" panose="020B0604020202020204" pitchFamily="34" charset="0"/>
                <a:ea typeface="Times New Roman" panose="02020603050405020304" pitchFamily="18" charset="0"/>
              </a:rPr>
              <a:t>Office of the Assistant Secretary for Health (OASH)</a:t>
            </a:r>
            <a:endParaRPr kumimoji="0" lang="en-US" altLang="en-US" sz="900" b="0" i="0" u="none" strike="noStrike" cap="none" normalizeH="0" baseline="0" dirty="0">
              <a:ln>
                <a:noFill/>
              </a:ln>
              <a:effectLst/>
              <a:latin typeface="Arial" panose="020B0604020202020204" pitchFamily="34" charset="0"/>
              <a:ea typeface="Calibri" panose="020F0502020204030204" pitchFamily="34" charset="0"/>
            </a:endParaRPr>
          </a:p>
          <a:p>
            <a:pPr marL="0" marR="0" lvl="0" indent="0" defTabSz="914400" rtl="0" eaLnBrk="0" fontAlgn="base" latinLnBrk="0" hangingPunct="0">
              <a:spcBef>
                <a:spcPct val="0"/>
              </a:spcBef>
              <a:spcAft>
                <a:spcPct val="0"/>
              </a:spcAft>
              <a:buClrTx/>
              <a:buSzTx/>
              <a:buFontTx/>
              <a:buChar char="•"/>
              <a:tabLst/>
            </a:pPr>
            <a:r>
              <a:rPr kumimoji="0" lang="en-US" altLang="en-US" sz="900" b="0" i="0" u="none" strike="noStrike" cap="none" normalizeH="0" baseline="0" dirty="0">
                <a:ln>
                  <a:noFill/>
                </a:ln>
                <a:effectLst/>
                <a:latin typeface="Arial" panose="020B0604020202020204" pitchFamily="34" charset="0"/>
                <a:ea typeface="Times New Roman" panose="02020603050405020304" pitchFamily="18" charset="0"/>
              </a:rPr>
              <a:t>Office of the General Counsel (OGC)</a:t>
            </a:r>
            <a:endParaRPr kumimoji="0" lang="en-US" altLang="en-US" sz="900" b="0" i="0" u="none" strike="noStrike" cap="none" normalizeH="0" baseline="0" dirty="0">
              <a:ln>
                <a:noFill/>
              </a:ln>
              <a:effectLst/>
              <a:latin typeface="Arial" panose="020B0604020202020204" pitchFamily="34" charset="0"/>
              <a:ea typeface="Calibri" panose="020F0502020204030204" pitchFamily="34" charset="0"/>
            </a:endParaRPr>
          </a:p>
          <a:p>
            <a:pPr marL="0" marR="0" lvl="0" indent="0" defTabSz="914400" rtl="0" eaLnBrk="0" fontAlgn="base" latinLnBrk="0" hangingPunct="0">
              <a:spcBef>
                <a:spcPct val="0"/>
              </a:spcBef>
              <a:spcAft>
                <a:spcPct val="0"/>
              </a:spcAft>
              <a:buClrTx/>
              <a:buSzTx/>
              <a:buFontTx/>
              <a:buChar char="•"/>
              <a:tabLst/>
            </a:pPr>
            <a:r>
              <a:rPr kumimoji="0" lang="en-US" altLang="en-US" sz="900" b="0" i="0" u="none" strike="noStrike" cap="none" normalizeH="0" baseline="0" dirty="0">
                <a:ln>
                  <a:noFill/>
                </a:ln>
                <a:effectLst/>
                <a:latin typeface="Arial" panose="020B0604020202020204" pitchFamily="34" charset="0"/>
                <a:ea typeface="Times New Roman" panose="02020603050405020304" pitchFamily="18" charset="0"/>
              </a:rPr>
              <a:t>Office of Global Affairs (OGA)</a:t>
            </a:r>
            <a:endParaRPr kumimoji="0" lang="en-US" altLang="en-US" sz="900" b="0" i="0" u="none" strike="noStrike" cap="none" normalizeH="0" baseline="0" dirty="0">
              <a:ln>
                <a:noFill/>
              </a:ln>
              <a:effectLst/>
              <a:latin typeface="Arial" panose="020B0604020202020204" pitchFamily="34" charset="0"/>
              <a:ea typeface="Calibri" panose="020F0502020204030204" pitchFamily="34" charset="0"/>
            </a:endParaRPr>
          </a:p>
          <a:p>
            <a:pPr marL="0" marR="0" lvl="0" indent="0" defTabSz="914400" rtl="0" eaLnBrk="0" fontAlgn="base" latinLnBrk="0" hangingPunct="0">
              <a:spcBef>
                <a:spcPct val="0"/>
              </a:spcBef>
              <a:spcAft>
                <a:spcPct val="0"/>
              </a:spcAft>
              <a:buClrTx/>
              <a:buSzTx/>
              <a:buFontTx/>
              <a:buChar char="•"/>
              <a:tabLst/>
            </a:pPr>
            <a:r>
              <a:rPr kumimoji="0" lang="en-US" altLang="en-US" sz="900" b="0" i="0" u="none" strike="noStrike" cap="none" normalizeH="0" baseline="0" dirty="0">
                <a:ln>
                  <a:noFill/>
                </a:ln>
                <a:effectLst/>
                <a:latin typeface="Arial" panose="020B0604020202020204" pitchFamily="34" charset="0"/>
                <a:ea typeface="Times New Roman" panose="02020603050405020304" pitchFamily="18" charset="0"/>
              </a:rPr>
              <a:t>Office of Inspector General (OIG)</a:t>
            </a:r>
            <a:endParaRPr kumimoji="0" lang="en-US" altLang="en-US" sz="900" b="0" i="0" u="none" strike="noStrike" cap="none" normalizeH="0" baseline="0" dirty="0">
              <a:ln>
                <a:noFill/>
              </a:ln>
              <a:effectLst/>
              <a:latin typeface="Arial" panose="020B0604020202020204" pitchFamily="34" charset="0"/>
              <a:ea typeface="Calibri" panose="020F0502020204030204" pitchFamily="34" charset="0"/>
            </a:endParaRPr>
          </a:p>
          <a:p>
            <a:pPr marL="0" marR="0" lvl="0" indent="0" defTabSz="914400" rtl="0" eaLnBrk="0" fontAlgn="base" latinLnBrk="0" hangingPunct="0">
              <a:spcBef>
                <a:spcPct val="0"/>
              </a:spcBef>
              <a:spcAft>
                <a:spcPct val="0"/>
              </a:spcAft>
              <a:buClrTx/>
              <a:buSzTx/>
              <a:buFontTx/>
              <a:buChar char="•"/>
              <a:tabLst/>
            </a:pPr>
            <a:r>
              <a:rPr kumimoji="0" lang="en-US" altLang="en-US" sz="900" b="0" i="0" u="none" strike="noStrike" cap="none" normalizeH="0" baseline="0" dirty="0">
                <a:ln>
                  <a:noFill/>
                </a:ln>
                <a:effectLst/>
                <a:latin typeface="Arial" panose="020B0604020202020204" pitchFamily="34" charset="0"/>
                <a:ea typeface="Times New Roman" panose="02020603050405020304" pitchFamily="18" charset="0"/>
              </a:rPr>
              <a:t>Office of Medicare Hearings and Appeals (OMHA)</a:t>
            </a:r>
            <a:endParaRPr kumimoji="0" lang="en-US" altLang="en-US" sz="900" b="0" i="0" u="none" strike="noStrike" cap="none" normalizeH="0" baseline="0" dirty="0">
              <a:ln>
                <a:noFill/>
              </a:ln>
              <a:effectLst/>
              <a:latin typeface="Arial" panose="020B0604020202020204" pitchFamily="34" charset="0"/>
              <a:ea typeface="Calibri" panose="020F0502020204030204" pitchFamily="34" charset="0"/>
            </a:endParaRPr>
          </a:p>
          <a:p>
            <a:pPr marL="0" marR="0" lvl="0" indent="0" defTabSz="914400" rtl="0" eaLnBrk="0" fontAlgn="base" latinLnBrk="0" hangingPunct="0">
              <a:spcBef>
                <a:spcPct val="0"/>
              </a:spcBef>
              <a:spcAft>
                <a:spcPct val="0"/>
              </a:spcAft>
              <a:buClrTx/>
              <a:buSzTx/>
              <a:buFontTx/>
              <a:buChar char="•"/>
              <a:tabLst/>
            </a:pPr>
            <a:r>
              <a:rPr kumimoji="0" lang="en-US" altLang="en-US" sz="900" b="0" i="0" u="none" strike="noStrike" cap="none" normalizeH="0" baseline="0" dirty="0">
                <a:ln>
                  <a:noFill/>
                </a:ln>
                <a:effectLst/>
                <a:latin typeface="Arial" panose="020B0604020202020204" pitchFamily="34" charset="0"/>
                <a:ea typeface="Times New Roman" panose="02020603050405020304" pitchFamily="18" charset="0"/>
              </a:rPr>
              <a:t>Office of the National Coordinator for Health Information Technology (ONC).</a:t>
            </a:r>
            <a:endParaRPr kumimoji="0" lang="en-US" altLang="en-US" sz="900" b="0" i="0" u="none" strike="noStrike" cap="none" normalizeH="0" baseline="0" dirty="0">
              <a:ln>
                <a:noFill/>
              </a:ln>
              <a:effectLst/>
              <a:latin typeface="Arial" panose="020B0604020202020204" pitchFamily="34" charset="0"/>
            </a:endParaRPr>
          </a:p>
          <a:p>
            <a:pPr marL="0" marR="0" lvl="0" indent="0" defTabSz="914400" rtl="0" eaLnBrk="0" fontAlgn="base" latinLnBrk="0" hangingPunct="0">
              <a:spcBef>
                <a:spcPct val="0"/>
              </a:spcBef>
              <a:spcAft>
                <a:spcPct val="0"/>
              </a:spcAft>
              <a:buClrTx/>
              <a:buSzTx/>
              <a:buFontTx/>
              <a:buNone/>
              <a:tabLst/>
            </a:pPr>
            <a:r>
              <a:rPr kumimoji="0" lang="en-US" altLang="en-US" sz="900" b="0" i="0" u="none" strike="noStrike" cap="none" normalizeH="0" baseline="0" dirty="0">
                <a:ln>
                  <a:noFill/>
                </a:ln>
                <a:effectLst/>
                <a:latin typeface="Arial" panose="020B0604020202020204" pitchFamily="34" charset="0"/>
                <a:ea typeface="Calibri" panose="020F0502020204030204" pitchFamily="34" charset="0"/>
              </a:rPr>
              <a:t>The updated Language Access Plan may be found here: </a:t>
            </a:r>
            <a:r>
              <a:rPr kumimoji="0" lang="en-US" altLang="en-US" sz="900" b="0" i="0" u="none" strike="noStrike" cap="none" normalizeH="0" baseline="0" dirty="0">
                <a:ln>
                  <a:noFill/>
                </a:ln>
                <a:effectLst/>
                <a:latin typeface="Arial" panose="020B0604020202020204" pitchFamily="34" charset="0"/>
                <a:ea typeface="Calibri" panose="020F0502020204030204" pitchFamily="34" charset="0"/>
                <a:hlinkClick r:id="rId3"/>
              </a:rPr>
              <a:t>https://www.hhs.gov/sites/default/files/language-access-plan-2023.pdf - PDF</a:t>
            </a:r>
            <a:endParaRPr kumimoji="0" lang="en-US" altLang="en-US" sz="900" b="0" i="0" u="none" strike="noStrike" cap="none" normalizeH="0" baseline="0" dirty="0">
              <a:ln>
                <a:noFill/>
              </a:ln>
              <a:effectLst/>
              <a:latin typeface="Arial" panose="020B0604020202020204" pitchFamily="34" charset="0"/>
              <a:ea typeface="Calibri" panose="020F0502020204030204" pitchFamily="34" charset="0"/>
            </a:endParaRPr>
          </a:p>
          <a:p>
            <a:pPr marL="0" marR="0" lvl="0" indent="0" defTabSz="914400" rtl="0" eaLnBrk="0" fontAlgn="base" latinLnBrk="0" hangingPunct="0">
              <a:spcBef>
                <a:spcPct val="0"/>
              </a:spcBef>
              <a:spcAft>
                <a:spcPct val="0"/>
              </a:spcAft>
              <a:buClrTx/>
              <a:buSzTx/>
              <a:buFontTx/>
              <a:buNone/>
              <a:tabLst/>
            </a:pPr>
            <a:r>
              <a:rPr kumimoji="0" lang="en-US" altLang="en-US" sz="900" b="0" i="0" u="none" strike="noStrike" cap="none" normalizeH="0" baseline="0" dirty="0">
                <a:ln>
                  <a:noFill/>
                </a:ln>
                <a:effectLst/>
                <a:latin typeface="Arial" panose="020B0604020202020204" pitchFamily="34" charset="0"/>
                <a:ea typeface="Calibri" panose="020F0502020204030204" pitchFamily="34" charset="0"/>
              </a:rPr>
              <a:t>The updated Language Access Plan will be available in various languages. These translations are forthcoming and once available they can be found here: </a:t>
            </a:r>
            <a:r>
              <a:rPr kumimoji="0" lang="en-US" altLang="en-US" sz="900" b="0" i="0" u="none" strike="noStrike" cap="none" normalizeH="0" baseline="0" dirty="0">
                <a:ln>
                  <a:noFill/>
                </a:ln>
                <a:effectLst/>
                <a:latin typeface="Arial" panose="020B0604020202020204" pitchFamily="34" charset="0"/>
                <a:ea typeface="Calibri" panose="020F0502020204030204" pitchFamily="34" charset="0"/>
                <a:hlinkClick r:id="rId4"/>
              </a:rPr>
              <a:t>hhs.gov/lep</a:t>
            </a:r>
            <a:r>
              <a:rPr kumimoji="0" lang="en-US" altLang="en-US" sz="900" b="0" i="0" u="none" strike="noStrike" cap="none" normalizeH="0" baseline="0" dirty="0">
                <a:ln>
                  <a:noFill/>
                </a:ln>
                <a:effectLst/>
                <a:latin typeface="Arial" panose="020B0604020202020204" pitchFamily="34" charset="0"/>
                <a:ea typeface="Calibri" panose="020F0502020204030204" pitchFamily="34" charset="0"/>
              </a:rPr>
              <a:t>.</a:t>
            </a:r>
          </a:p>
          <a:p>
            <a:pPr marL="0" marR="0" lvl="0" indent="0" defTabSz="914400" rtl="0" eaLnBrk="0" fontAlgn="base" latinLnBrk="0" hangingPunct="0">
              <a:spcBef>
                <a:spcPct val="0"/>
              </a:spcBef>
              <a:spcAft>
                <a:spcPct val="0"/>
              </a:spcAft>
              <a:buClrTx/>
              <a:buSzTx/>
              <a:buFontTx/>
              <a:buNone/>
              <a:tabLst/>
            </a:pPr>
            <a:r>
              <a:rPr kumimoji="0" lang="en-US" altLang="en-US" sz="900" b="0" i="0" u="none" strike="noStrike" cap="none" normalizeH="0" baseline="0" dirty="0">
                <a:ln>
                  <a:noFill/>
                </a:ln>
                <a:effectLst/>
                <a:latin typeface="Arial" panose="020B0604020202020204" pitchFamily="34" charset="0"/>
                <a:ea typeface="Calibri" panose="020F0502020204030204" pitchFamily="34" charset="0"/>
              </a:rPr>
              <a:t>If you believe that you or another party has been discriminated against on the basis of race, color, national origin, sex, age, or disability, visit the OCR complaint portal to file a complaint online at: </a:t>
            </a:r>
            <a:r>
              <a:rPr kumimoji="0" lang="en-US" altLang="en-US" sz="900" b="0" i="0" u="none" strike="noStrike" cap="none" normalizeH="0" baseline="0" dirty="0">
                <a:ln>
                  <a:noFill/>
                </a:ln>
                <a:effectLst/>
                <a:latin typeface="Arial" panose="020B0604020202020204" pitchFamily="34" charset="0"/>
                <a:ea typeface="Calibri" panose="020F0502020204030204" pitchFamily="34" charset="0"/>
                <a:hlinkClick r:id="rId5"/>
              </a:rPr>
              <a:t>https://www.hhs.gov/civil-rights/filing-a-complaint/index.html</a:t>
            </a:r>
            <a:r>
              <a:rPr kumimoji="0" lang="en-US" altLang="en-US" sz="900" b="0" i="0" u="none" strike="noStrike" cap="none" normalizeH="0" baseline="0" dirty="0">
                <a:ln>
                  <a:noFill/>
                </a:ln>
                <a:effectLst/>
                <a:latin typeface="Arial" panose="020B0604020202020204" pitchFamily="34" charset="0"/>
                <a:ea typeface="Calibri" panose="020F0502020204030204" pitchFamily="34" charset="0"/>
              </a:rPr>
              <a:t>.</a:t>
            </a:r>
            <a:endParaRPr kumimoji="0" lang="en-US" altLang="en-US" sz="900" b="0" i="0" u="none" strike="noStrike" cap="none" normalizeH="0" baseline="0" dirty="0">
              <a:ln>
                <a:noFill/>
              </a:ln>
              <a:effectLst/>
              <a:latin typeface="Arial" panose="020B0604020202020204" pitchFamily="34" charset="0"/>
            </a:endParaRPr>
          </a:p>
          <a:p>
            <a:pPr marL="0" indent="0">
              <a:buNone/>
            </a:pPr>
            <a:endParaRPr lang="en-US" sz="900" dirty="0"/>
          </a:p>
        </p:txBody>
      </p:sp>
    </p:spTree>
    <p:extLst>
      <p:ext uri="{BB962C8B-B14F-4D97-AF65-F5344CB8AC3E}">
        <p14:creationId xmlns:p14="http://schemas.microsoft.com/office/powerpoint/2010/main" val="15710829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C12BD557-E908-4917-91BC-71E911F69B6C}"/>
              </a:ext>
            </a:extLst>
          </p:cNvPr>
          <p:cNvSpPr>
            <a:spLocks noGrp="1"/>
          </p:cNvSpPr>
          <p:nvPr>
            <p:ph type="title"/>
          </p:nvPr>
        </p:nvSpPr>
        <p:spPr>
          <a:xfrm>
            <a:off x="686834" y="1153572"/>
            <a:ext cx="3200400" cy="4461163"/>
          </a:xfrm>
        </p:spPr>
        <p:txBody>
          <a:bodyPr>
            <a:normAutofit/>
          </a:bodyPr>
          <a:lstStyle/>
          <a:p>
            <a:r>
              <a:rPr lang="en-US" sz="3700" b="1" dirty="0">
                <a:solidFill>
                  <a:srgbClr val="FFFFFF"/>
                </a:solidFill>
                <a:effectLst/>
                <a:latin typeface="Arial" panose="020B0604020202020204" pitchFamily="34" charset="0"/>
                <a:ea typeface="Times New Roman" panose="02020603050405020304" pitchFamily="18" charset="0"/>
                <a:cs typeface="Arial" panose="020B0604020202020204" pitchFamily="34" charset="0"/>
              </a:rPr>
              <a:t>EEOC Releases Updated Language Access Plan</a:t>
            </a:r>
            <a:br>
              <a:rPr lang="en-US" sz="3700" b="1" dirty="0">
                <a:solidFill>
                  <a:srgbClr val="FFFFFF"/>
                </a:solidFill>
                <a:effectLst/>
                <a:latin typeface="Georgia" panose="02040502050405020303" pitchFamily="18" charset="0"/>
                <a:ea typeface="Times New Roman" panose="02020603050405020304" pitchFamily="18" charset="0"/>
                <a:cs typeface="Calibri" panose="020F0502020204030204" pitchFamily="34" charset="0"/>
              </a:rPr>
            </a:br>
            <a:br>
              <a:rPr lang="en-US" sz="3700" b="1" dirty="0">
                <a:solidFill>
                  <a:srgbClr val="FFFFFF"/>
                </a:solidFill>
                <a:effectLst/>
                <a:latin typeface="Calibri" panose="020F0502020204030204" pitchFamily="34" charset="0"/>
                <a:ea typeface="Calibri" panose="020F0502020204030204" pitchFamily="34" charset="0"/>
              </a:rPr>
            </a:br>
            <a:endParaRPr lang="en-US" sz="3700" dirty="0">
              <a:solidFill>
                <a:srgbClr val="FFFFFF"/>
              </a:solidFill>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E73D33E2-A70B-43C5-A37A-298568CB809F}"/>
              </a:ext>
            </a:extLst>
          </p:cNvPr>
          <p:cNvSpPr>
            <a:spLocks noGrp="1"/>
          </p:cNvSpPr>
          <p:nvPr>
            <p:ph idx="1"/>
          </p:nvPr>
        </p:nvSpPr>
        <p:spPr>
          <a:xfrm>
            <a:off x="4447308" y="591344"/>
            <a:ext cx="6906491" cy="5585619"/>
          </a:xfrm>
        </p:spPr>
        <p:txBody>
          <a:bodyPr anchor="ctr">
            <a:normAutofit/>
          </a:bodyPr>
          <a:lstStyle/>
          <a:p>
            <a:pPr marL="0" marR="0">
              <a:spcBef>
                <a:spcPts val="0"/>
              </a:spcBef>
              <a:spcAft>
                <a:spcPts val="1125"/>
              </a:spcAft>
            </a:pPr>
            <a:r>
              <a:rPr lang="en-US" sz="1300" dirty="0">
                <a:effectLst/>
                <a:latin typeface="Arial" panose="020B0604020202020204" pitchFamily="34" charset="0"/>
                <a:ea typeface="Calibri" panose="020F0502020204030204" pitchFamily="34" charset="0"/>
              </a:rPr>
              <a:t>The U.S. Equal Employment Opportunity Commission (EEOC) released an update to its federal agency </a:t>
            </a:r>
            <a:r>
              <a:rPr lang="en-US" sz="1300" u="sng" dirty="0">
                <a:effectLst/>
                <a:latin typeface="Arial" panose="020B0604020202020204" pitchFamily="34" charset="0"/>
                <a:ea typeface="Calibri" panose="020F0502020204030204" pitchFamily="34" charset="0"/>
                <a:hlinkClick r:id="rId3"/>
              </a:rPr>
              <a:t>language access plan</a:t>
            </a:r>
            <a:r>
              <a:rPr lang="en-US" sz="1300" dirty="0">
                <a:effectLst/>
                <a:latin typeface="Arial" panose="020B0604020202020204" pitchFamily="34" charset="0"/>
                <a:ea typeface="Calibri" panose="020F0502020204030204" pitchFamily="34" charset="0"/>
              </a:rPr>
              <a:t> today, in accordance with </a:t>
            </a:r>
            <a:r>
              <a:rPr lang="en-US" sz="1300" u="sng" dirty="0">
                <a:effectLst/>
                <a:latin typeface="Arial" panose="020B0604020202020204" pitchFamily="34" charset="0"/>
                <a:ea typeface="Calibri" panose="020F0502020204030204" pitchFamily="34" charset="0"/>
                <a:hlinkClick r:id="rId4"/>
              </a:rPr>
              <a:t>Executive Order 13166</a:t>
            </a:r>
            <a:r>
              <a:rPr lang="en-US" sz="1300" dirty="0">
                <a:effectLst/>
                <a:latin typeface="Arial" panose="020B0604020202020204" pitchFamily="34" charset="0"/>
                <a:ea typeface="Calibri" panose="020F0502020204030204" pitchFamily="34" charset="0"/>
              </a:rPr>
              <a:t>, “Improving Access to Services for Persons with Limited English Proficiency.”</a:t>
            </a:r>
            <a:endParaRPr lang="en-US" sz="1300" dirty="0">
              <a:effectLst/>
              <a:latin typeface="Calibri" panose="020F0502020204030204" pitchFamily="34" charset="0"/>
              <a:ea typeface="Calibri" panose="020F0502020204030204" pitchFamily="34" charset="0"/>
            </a:endParaRPr>
          </a:p>
          <a:p>
            <a:pPr marL="0" marR="0">
              <a:spcBef>
                <a:spcPts val="0"/>
              </a:spcBef>
              <a:spcAft>
                <a:spcPts val="1125"/>
              </a:spcAft>
            </a:pPr>
            <a:r>
              <a:rPr lang="en-US" sz="1300" dirty="0">
                <a:effectLst/>
                <a:latin typeface="Arial" panose="020B0604020202020204" pitchFamily="34" charset="0"/>
                <a:ea typeface="Calibri" panose="020F0502020204030204" pitchFamily="34" charset="0"/>
              </a:rPr>
              <a:t>The EEOC’s plan provides information on availability of interpretation services in field offices for the public, access to more than 200 languages for callers to our 1-800-669-4000 number, and translation of key agency documents into several languages. It also notes recent updates to the agency’s Spanish language website and availability of critical information about the laws enforced by the EEOC in seven other languages.</a:t>
            </a:r>
            <a:endParaRPr lang="en-US" sz="1300" dirty="0">
              <a:effectLst/>
              <a:latin typeface="Calibri" panose="020F0502020204030204" pitchFamily="34" charset="0"/>
              <a:ea typeface="Calibri" panose="020F0502020204030204" pitchFamily="34" charset="0"/>
            </a:endParaRPr>
          </a:p>
          <a:p>
            <a:pPr marL="0" marR="0">
              <a:spcBef>
                <a:spcPts val="0"/>
              </a:spcBef>
              <a:spcAft>
                <a:spcPts val="1125"/>
              </a:spcAft>
            </a:pPr>
            <a:r>
              <a:rPr lang="en-US" sz="1300" dirty="0">
                <a:effectLst/>
                <a:latin typeface="Arial" panose="020B0604020202020204" pitchFamily="34" charset="0"/>
                <a:ea typeface="Calibri" panose="020F0502020204030204" pitchFamily="34" charset="0"/>
              </a:rPr>
              <a:t>“The EEOC is committed to ensuring that individuals with limited English proficiency can access our services and avail themselves of the protections of the civil rights laws,” said EEOC Chair Charlotte A. Burrows. “The updated Language Access Plan in conjunction with the agency’s Strategic Enforcement Plan reaffirm the EEOC’s priority to ensure that vulnerable and underserved communities have meaningful access to our program and activities.”</a:t>
            </a:r>
            <a:endParaRPr lang="en-US" sz="1300" dirty="0">
              <a:effectLst/>
              <a:latin typeface="Calibri" panose="020F0502020204030204" pitchFamily="34" charset="0"/>
              <a:ea typeface="Calibri" panose="020F0502020204030204" pitchFamily="34" charset="0"/>
            </a:endParaRPr>
          </a:p>
          <a:p>
            <a:pPr marL="0" marR="0">
              <a:spcBef>
                <a:spcPts val="0"/>
              </a:spcBef>
              <a:spcAft>
                <a:spcPts val="1125"/>
              </a:spcAft>
            </a:pPr>
            <a:r>
              <a:rPr lang="en-US" sz="1300" dirty="0">
                <a:effectLst/>
                <a:latin typeface="Arial" panose="020B0604020202020204" pitchFamily="34" charset="0"/>
                <a:ea typeface="Calibri" panose="020F0502020204030204" pitchFamily="34" charset="0"/>
              </a:rPr>
              <a:t>In November 2022, Attorney General Merrick B. Garland directed federal agencies to revise their language access plans, share best practices and exchange information about language access initiatives and efforts in compliance with </a:t>
            </a:r>
            <a:r>
              <a:rPr lang="en-US" sz="1300" u="sng" dirty="0">
                <a:effectLst/>
                <a:latin typeface="Arial" panose="020B0604020202020204" pitchFamily="34" charset="0"/>
                <a:ea typeface="Calibri" panose="020F0502020204030204" pitchFamily="34" charset="0"/>
                <a:hlinkClick r:id="rId5"/>
              </a:rPr>
              <a:t>Executive Order 13166</a:t>
            </a:r>
            <a:r>
              <a:rPr lang="en-US" sz="1300" dirty="0">
                <a:effectLst/>
                <a:latin typeface="Arial" panose="020B0604020202020204" pitchFamily="34" charset="0"/>
                <a:ea typeface="Calibri" panose="020F0502020204030204" pitchFamily="34" charset="0"/>
              </a:rPr>
              <a:t>.</a:t>
            </a:r>
            <a:endParaRPr lang="en-US" sz="1300" dirty="0">
              <a:effectLst/>
              <a:latin typeface="Calibri" panose="020F0502020204030204" pitchFamily="34" charset="0"/>
              <a:ea typeface="Calibri" panose="020F0502020204030204" pitchFamily="34" charset="0"/>
            </a:endParaRPr>
          </a:p>
          <a:p>
            <a:pPr marL="0" marR="0">
              <a:spcBef>
                <a:spcPts val="0"/>
              </a:spcBef>
              <a:spcAft>
                <a:spcPts val="1125"/>
              </a:spcAft>
            </a:pPr>
            <a:r>
              <a:rPr lang="en-US" sz="1300" dirty="0">
                <a:effectLst/>
                <a:latin typeface="Arial" panose="020B0604020202020204" pitchFamily="34" charset="0"/>
                <a:ea typeface="Calibri" panose="020F0502020204030204" pitchFamily="34" charset="0"/>
              </a:rPr>
              <a:t>The Justice Department also announced the launch of the Federal Language Access Working Group, a new interagency group to exchange best practices and share language access resources to benefit recipients of federal financial assistance. The EEOC looks forward to joining this important effort as the new plan is implemented.</a:t>
            </a:r>
            <a:endParaRPr lang="en-US" sz="1300" dirty="0">
              <a:effectLst/>
              <a:latin typeface="Calibri" panose="020F0502020204030204" pitchFamily="34" charset="0"/>
              <a:ea typeface="Calibri" panose="020F0502020204030204" pitchFamily="34" charset="0"/>
            </a:endParaRPr>
          </a:p>
          <a:p>
            <a:r>
              <a:rPr lang="en-US" sz="1300" dirty="0">
                <a:effectLst/>
                <a:latin typeface="Arial" panose="020B0604020202020204" pitchFamily="34" charset="0"/>
                <a:ea typeface="Calibri" panose="020F0502020204030204" pitchFamily="34" charset="0"/>
              </a:rPr>
              <a:t>The EEOC prevents and remedies unlawful employment discrimination and advances equal opportunity for all. More information is available at </a:t>
            </a:r>
            <a:r>
              <a:rPr lang="en-US" sz="1300" u="sng" dirty="0">
                <a:effectLst/>
                <a:latin typeface="Arial" panose="020B0604020202020204" pitchFamily="34" charset="0"/>
                <a:ea typeface="Calibri" panose="020F0502020204030204" pitchFamily="34" charset="0"/>
                <a:hlinkClick r:id="rId6"/>
              </a:rPr>
              <a:t>www.eeoc.gov</a:t>
            </a:r>
            <a:r>
              <a:rPr lang="en-US" sz="1300" dirty="0">
                <a:effectLst/>
                <a:latin typeface="Arial" panose="020B0604020202020204" pitchFamily="34" charset="0"/>
                <a:ea typeface="Calibri" panose="020F0502020204030204" pitchFamily="34" charset="0"/>
              </a:rPr>
              <a:t>.</a:t>
            </a:r>
            <a:endParaRPr lang="en-US" sz="1300" dirty="0"/>
          </a:p>
        </p:txBody>
      </p:sp>
    </p:spTree>
    <p:extLst>
      <p:ext uri="{BB962C8B-B14F-4D97-AF65-F5344CB8AC3E}">
        <p14:creationId xmlns:p14="http://schemas.microsoft.com/office/powerpoint/2010/main" val="40866747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1A67A816-4813-4009-AA85-064CAA26F153}"/>
              </a:ext>
            </a:extLst>
          </p:cNvPr>
          <p:cNvSpPr>
            <a:spLocks noGrp="1"/>
          </p:cNvSpPr>
          <p:nvPr>
            <p:ph type="title"/>
          </p:nvPr>
        </p:nvSpPr>
        <p:spPr>
          <a:xfrm>
            <a:off x="686834" y="1153572"/>
            <a:ext cx="3200400" cy="4461163"/>
          </a:xfrm>
        </p:spPr>
        <p:txBody>
          <a:bodyPr>
            <a:normAutofit/>
          </a:bodyPr>
          <a:lstStyle/>
          <a:p>
            <a:br>
              <a:rPr lang="en-US" sz="3700" dirty="0">
                <a:solidFill>
                  <a:srgbClr val="FFFFFF"/>
                </a:solidFill>
              </a:rPr>
            </a:br>
            <a:br>
              <a:rPr lang="en-US" sz="3700" dirty="0">
                <a:solidFill>
                  <a:srgbClr val="FFFFFF"/>
                </a:solidFill>
              </a:rPr>
            </a:br>
            <a:r>
              <a:rPr lang="en-US" sz="3700" dirty="0">
                <a:solidFill>
                  <a:srgbClr val="FFFFFF"/>
                </a:solidFill>
                <a:latin typeface="Arial" panose="020B0604020202020204" pitchFamily="34" charset="0"/>
                <a:cs typeface="Arial" panose="020B0604020202020204" pitchFamily="34" charset="0"/>
              </a:rPr>
              <a:t>15 Languages meet the threshold statewide</a:t>
            </a:r>
            <a:br>
              <a:rPr lang="en-US" sz="3700" dirty="0">
                <a:solidFill>
                  <a:srgbClr val="FFFFFF"/>
                </a:solidFill>
              </a:rPr>
            </a:br>
            <a:br>
              <a:rPr lang="en-US" sz="3700" dirty="0">
                <a:solidFill>
                  <a:srgbClr val="FFFFFF"/>
                </a:solidFill>
              </a:rPr>
            </a:br>
            <a:endParaRPr lang="en-US" sz="3700" dirty="0">
              <a:solidFill>
                <a:srgbClr val="FFFFFF"/>
              </a:solidFill>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834D10E6-550F-43E4-A065-4A1597579D52}"/>
              </a:ext>
            </a:extLst>
          </p:cNvPr>
          <p:cNvSpPr>
            <a:spLocks noGrp="1"/>
          </p:cNvSpPr>
          <p:nvPr>
            <p:ph idx="1"/>
          </p:nvPr>
        </p:nvSpPr>
        <p:spPr>
          <a:xfrm>
            <a:off x="4447308" y="591344"/>
            <a:ext cx="6906491" cy="5585619"/>
          </a:xfrm>
        </p:spPr>
        <p:txBody>
          <a:bodyPr anchor="ctr">
            <a:normAutofit/>
          </a:bodyPr>
          <a:lstStyle/>
          <a:p>
            <a:pPr marL="0" indent="0">
              <a:buNone/>
            </a:pPr>
            <a:r>
              <a:rPr lang="en-US" altLang="en-US" dirty="0">
                <a:latin typeface="Arial" panose="020B0604020202020204" pitchFamily="34" charset="0"/>
                <a:cs typeface="Arial" panose="020B0604020202020204" pitchFamily="34" charset="0"/>
              </a:rPr>
              <a:t>Arabic	Chinese		</a:t>
            </a:r>
          </a:p>
          <a:p>
            <a:pPr marL="0" indent="0">
              <a:buNone/>
            </a:pPr>
            <a:r>
              <a:rPr lang="en-US" altLang="en-US" dirty="0">
                <a:latin typeface="Arial" panose="020B0604020202020204" pitchFamily="34" charset="0"/>
                <a:cs typeface="Arial" panose="020B0604020202020204" pitchFamily="34" charset="0"/>
              </a:rPr>
              <a:t>French	German		</a:t>
            </a:r>
          </a:p>
          <a:p>
            <a:pPr marL="0" indent="0">
              <a:buNone/>
            </a:pPr>
            <a:r>
              <a:rPr lang="en-US" altLang="en-US" dirty="0">
                <a:latin typeface="Arial" panose="020B0604020202020204" pitchFamily="34" charset="0"/>
                <a:cs typeface="Arial" panose="020B0604020202020204" pitchFamily="34" charset="0"/>
              </a:rPr>
              <a:t>Gujarati	Hindi		</a:t>
            </a:r>
          </a:p>
          <a:p>
            <a:pPr marL="0" indent="0">
              <a:buNone/>
            </a:pPr>
            <a:r>
              <a:rPr lang="en-US" altLang="en-US" dirty="0">
                <a:latin typeface="Arial" panose="020B0604020202020204" pitchFamily="34" charset="0"/>
                <a:cs typeface="Arial" panose="020B0604020202020204" pitchFamily="34" charset="0"/>
              </a:rPr>
              <a:t>Hmong	Khmer</a:t>
            </a:r>
          </a:p>
          <a:p>
            <a:pPr marL="0" indent="0">
              <a:buNone/>
            </a:pPr>
            <a:r>
              <a:rPr lang="en-US" altLang="en-US" dirty="0">
                <a:latin typeface="Arial" panose="020B0604020202020204" pitchFamily="34" charset="0"/>
                <a:cs typeface="Arial" panose="020B0604020202020204" pitchFamily="34" charset="0"/>
              </a:rPr>
              <a:t>Korean	Lao</a:t>
            </a:r>
          </a:p>
          <a:p>
            <a:pPr marL="0" indent="0">
              <a:buNone/>
            </a:pPr>
            <a:r>
              <a:rPr lang="en-US" altLang="en-US" dirty="0">
                <a:latin typeface="Arial" panose="020B0604020202020204" pitchFamily="34" charset="0"/>
                <a:cs typeface="Arial" panose="020B0604020202020204" pitchFamily="34" charset="0"/>
              </a:rPr>
              <a:t>Japanese	Russian</a:t>
            </a:r>
          </a:p>
          <a:p>
            <a:pPr marL="0" indent="0">
              <a:buNone/>
            </a:pPr>
            <a:r>
              <a:rPr lang="en-US" altLang="en-US" dirty="0">
                <a:latin typeface="Arial" panose="020B0604020202020204" pitchFamily="34" charset="0"/>
                <a:cs typeface="Arial" panose="020B0604020202020204" pitchFamily="34" charset="0"/>
              </a:rPr>
              <a:t>Spanish	Tagalog</a:t>
            </a:r>
          </a:p>
          <a:p>
            <a:pPr marL="0" indent="0">
              <a:buNone/>
            </a:pPr>
            <a:r>
              <a:rPr lang="en-US" altLang="en-US" dirty="0">
                <a:latin typeface="Arial" panose="020B0604020202020204" pitchFamily="34" charset="0"/>
                <a:cs typeface="Arial" panose="020B0604020202020204" pitchFamily="34" charset="0"/>
              </a:rPr>
              <a:t>Vietnamese</a:t>
            </a:r>
          </a:p>
          <a:p>
            <a:endParaRPr lang="en-US" dirty="0"/>
          </a:p>
        </p:txBody>
      </p:sp>
    </p:spTree>
    <p:extLst>
      <p:ext uri="{BB962C8B-B14F-4D97-AF65-F5344CB8AC3E}">
        <p14:creationId xmlns:p14="http://schemas.microsoft.com/office/powerpoint/2010/main" val="1219208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F4973D-D2CB-4414-9AFA-F2E1A929622F}"/>
              </a:ext>
            </a:extLst>
          </p:cNvPr>
          <p:cNvSpPr>
            <a:spLocks noGrp="1"/>
          </p:cNvSpPr>
          <p:nvPr>
            <p:ph type="title"/>
          </p:nvPr>
        </p:nvSpPr>
        <p:spPr/>
        <p:txBody>
          <a:bodyPr/>
          <a:lstStyle/>
          <a:p>
            <a:pPr algn="ctr"/>
            <a:r>
              <a:rPr lang="en-US" dirty="0">
                <a:solidFill>
                  <a:schemeClr val="tx1"/>
                </a:solidFill>
                <a:ea typeface="Verdana" panose="020B0604030504040204" pitchFamily="34" charset="0"/>
              </a:rPr>
              <a:t>LEP Population &amp; Data Sources</a:t>
            </a:r>
          </a:p>
        </p:txBody>
      </p:sp>
      <p:sp>
        <p:nvSpPr>
          <p:cNvPr id="3" name="TextBox 2">
            <a:extLst>
              <a:ext uri="{FF2B5EF4-FFF2-40B4-BE49-F238E27FC236}">
                <a16:creationId xmlns:a16="http://schemas.microsoft.com/office/drawing/2014/main" id="{454DD959-4DF3-4F16-9AF4-FFA74DEB1415}"/>
              </a:ext>
            </a:extLst>
          </p:cNvPr>
          <p:cNvSpPr txBox="1"/>
          <p:nvPr/>
        </p:nvSpPr>
        <p:spPr>
          <a:xfrm>
            <a:off x="2358014" y="1720840"/>
            <a:ext cx="7475974" cy="3416320"/>
          </a:xfrm>
          <a:prstGeom prst="rect">
            <a:avLst/>
          </a:prstGeom>
          <a:noFill/>
        </p:spPr>
        <p:txBody>
          <a:bodyPr wrap="square" rtlCol="0">
            <a:spAutoFit/>
          </a:bodyPr>
          <a:lstStyle/>
          <a:p>
            <a:pPr>
              <a:buFont typeface="Wingdings" panose="05000000000000000000" pitchFamily="2" charset="2"/>
              <a:buChar char="ü"/>
            </a:pPr>
            <a:r>
              <a:rPr lang="en-US" dirty="0">
                <a:latin typeface="Arial" panose="020B0604020202020204" pitchFamily="34" charset="0"/>
                <a:ea typeface="Verdana" panose="020B0604030504040204" pitchFamily="34" charset="0"/>
                <a:cs typeface="Arial" panose="020B0604020202020204" pitchFamily="34" charset="0"/>
              </a:rPr>
              <a:t>Department of Justice site: LEP.GOV </a:t>
            </a:r>
          </a:p>
          <a:p>
            <a:r>
              <a:rPr lang="en-US" dirty="0">
                <a:solidFill>
                  <a:schemeClr val="accent2"/>
                </a:solidFill>
                <a:latin typeface="Arial" panose="020B0604020202020204" pitchFamily="34" charset="0"/>
                <a:ea typeface="Verdana" panose="020B0604030504040204" pitchFamily="34" charset="0"/>
                <a:cs typeface="Arial" panose="020B0604020202020204" pitchFamily="34" charset="0"/>
              </a:rPr>
              <a:t>  </a:t>
            </a:r>
            <a:r>
              <a:rPr lang="en-US" dirty="0">
                <a:solidFill>
                  <a:schemeClr val="accent2"/>
                </a:solidFill>
                <a:latin typeface="Arial" panose="020B0604020202020204" pitchFamily="34" charset="0"/>
                <a:ea typeface="Verdana" panose="020B0604030504040204" pitchFamily="34" charset="0"/>
                <a:cs typeface="Arial" panose="020B0604020202020204" pitchFamily="34" charset="0"/>
                <a:hlinkClick r:id="rId3"/>
              </a:rPr>
              <a:t>http://www.lep.gov/maps/</a:t>
            </a:r>
            <a:endParaRPr lang="en-US" dirty="0">
              <a:solidFill>
                <a:schemeClr val="accent2"/>
              </a:solidFill>
              <a:latin typeface="Arial" panose="020B0604020202020204" pitchFamily="34" charset="0"/>
              <a:ea typeface="Verdana" panose="020B0604030504040204" pitchFamily="34" charset="0"/>
              <a:cs typeface="Arial" panose="020B0604020202020204" pitchFamily="34" charset="0"/>
            </a:endParaRPr>
          </a:p>
          <a:p>
            <a:pPr>
              <a:buFont typeface="Wingdings" panose="05000000000000000000" pitchFamily="2" charset="2"/>
              <a:buChar char="ü"/>
            </a:pPr>
            <a:endParaRPr lang="en-US" dirty="0">
              <a:latin typeface="Arial" panose="020B0604020202020204" pitchFamily="34" charset="0"/>
              <a:ea typeface="Verdana" panose="020B0604030504040204" pitchFamily="34" charset="0"/>
              <a:cs typeface="Arial" panose="020B0604020202020204" pitchFamily="34" charset="0"/>
            </a:endParaRPr>
          </a:p>
          <a:p>
            <a:pPr>
              <a:buFont typeface="Wingdings" panose="05000000000000000000" pitchFamily="2" charset="2"/>
              <a:buChar char="ü"/>
            </a:pPr>
            <a:r>
              <a:rPr lang="en-US" dirty="0">
                <a:latin typeface="Arial" panose="020B0604020202020204" pitchFamily="34" charset="0"/>
                <a:ea typeface="Verdana" panose="020B0604030504040204" pitchFamily="34" charset="0"/>
                <a:cs typeface="Arial" panose="020B0604020202020204" pitchFamily="34" charset="0"/>
              </a:rPr>
              <a:t>US Census Data  </a:t>
            </a:r>
          </a:p>
          <a:p>
            <a:r>
              <a:rPr lang="en-US" dirty="0">
                <a:latin typeface="Arial" panose="020B0604020202020204" pitchFamily="34" charset="0"/>
                <a:cs typeface="Arial" panose="020B0604020202020204" pitchFamily="34" charset="0"/>
                <a:hlinkClick r:id="rId4"/>
              </a:rPr>
              <a:t>2020 Census Results</a:t>
            </a:r>
            <a:endParaRPr lang="en-US" dirty="0">
              <a:latin typeface="Arial" panose="020B0604020202020204" pitchFamily="34" charset="0"/>
              <a:cs typeface="Arial" panose="020B0604020202020204" pitchFamily="34" charset="0"/>
            </a:endParaRPr>
          </a:p>
          <a:p>
            <a:endParaRPr lang="en-US" dirty="0">
              <a:solidFill>
                <a:schemeClr val="accent2"/>
              </a:solidFill>
              <a:latin typeface="Arial" panose="020B0604020202020204" pitchFamily="34" charset="0"/>
              <a:ea typeface="Verdana" panose="020B0604030504040204" pitchFamily="34" charset="0"/>
              <a:cs typeface="Arial" panose="020B0604020202020204" pitchFamily="34" charset="0"/>
            </a:endParaRPr>
          </a:p>
          <a:p>
            <a:pPr>
              <a:buFont typeface="Wingdings" panose="05000000000000000000" pitchFamily="2" charset="2"/>
              <a:buChar char="ü"/>
            </a:pPr>
            <a:r>
              <a:rPr lang="en-US" dirty="0">
                <a:latin typeface="Arial" panose="020B0604020202020204" pitchFamily="34" charset="0"/>
                <a:ea typeface="Verdana" panose="020B0604030504040204" pitchFamily="34" charset="0"/>
                <a:cs typeface="Arial" panose="020B0604020202020204" pitchFamily="34" charset="0"/>
              </a:rPr>
              <a:t>American Community Survey  </a:t>
            </a:r>
          </a:p>
          <a:p>
            <a:r>
              <a:rPr lang="en-US" dirty="0">
                <a:solidFill>
                  <a:schemeClr val="accent2"/>
                </a:solidFill>
                <a:latin typeface="Arial" panose="020B0604020202020204" pitchFamily="34" charset="0"/>
                <a:ea typeface="Verdana" panose="020B0604030504040204" pitchFamily="34" charset="0"/>
                <a:cs typeface="Arial" panose="020B0604020202020204" pitchFamily="34" charset="0"/>
                <a:hlinkClick r:id="rId5"/>
              </a:rPr>
              <a:t>  http://www.census.gov/acs/</a:t>
            </a:r>
            <a:r>
              <a:rPr lang="en-US" dirty="0">
                <a:solidFill>
                  <a:schemeClr val="accent2"/>
                </a:solidFill>
                <a:latin typeface="Arial" panose="020B0604020202020204" pitchFamily="34" charset="0"/>
                <a:ea typeface="Verdana" panose="020B0604030504040204" pitchFamily="34" charset="0"/>
                <a:cs typeface="Arial" panose="020B0604020202020204" pitchFamily="34" charset="0"/>
              </a:rPr>
              <a:t> </a:t>
            </a:r>
          </a:p>
          <a:p>
            <a:pPr>
              <a:buFont typeface="Wingdings" panose="05000000000000000000" pitchFamily="2" charset="2"/>
              <a:buChar char="ü"/>
            </a:pPr>
            <a:endParaRPr lang="en-US" dirty="0">
              <a:solidFill>
                <a:schemeClr val="accent2"/>
              </a:solidFill>
              <a:latin typeface="Arial" panose="020B0604020202020204" pitchFamily="34" charset="0"/>
              <a:ea typeface="Verdana" panose="020B0604030504040204" pitchFamily="34" charset="0"/>
              <a:cs typeface="Arial" panose="020B0604020202020204" pitchFamily="34" charset="0"/>
            </a:endParaRPr>
          </a:p>
          <a:p>
            <a:pPr>
              <a:buFont typeface="Wingdings" panose="05000000000000000000" pitchFamily="2" charset="2"/>
              <a:buChar char="ü"/>
            </a:pPr>
            <a:r>
              <a:rPr lang="en-US" dirty="0">
                <a:latin typeface="Arial" panose="020B0604020202020204" pitchFamily="34" charset="0"/>
                <a:ea typeface="Verdana" panose="020B0604030504040204" pitchFamily="34" charset="0"/>
                <a:cs typeface="Arial" panose="020B0604020202020204" pitchFamily="34" charset="0"/>
              </a:rPr>
              <a:t>Migration Policy Institute’s National Center on Immigrant</a:t>
            </a:r>
          </a:p>
          <a:p>
            <a:r>
              <a:rPr lang="en-US" dirty="0">
                <a:latin typeface="Arial" panose="020B0604020202020204" pitchFamily="34" charset="0"/>
                <a:ea typeface="Verdana" panose="020B0604030504040204" pitchFamily="34" charset="0"/>
                <a:cs typeface="Arial" panose="020B0604020202020204" pitchFamily="34" charset="0"/>
              </a:rPr>
              <a:t>  Integration Policy</a:t>
            </a:r>
          </a:p>
          <a:p>
            <a:r>
              <a:rPr lang="en-US" dirty="0">
                <a:solidFill>
                  <a:schemeClr val="accent2"/>
                </a:solidFill>
                <a:latin typeface="Arial" panose="020B0604020202020204" pitchFamily="34" charset="0"/>
                <a:ea typeface="Verdana" panose="020B0604030504040204" pitchFamily="34" charset="0"/>
                <a:cs typeface="Arial" panose="020B0604020202020204" pitchFamily="34" charset="0"/>
                <a:hlinkClick r:id="rId6"/>
              </a:rPr>
              <a:t>  http://www.migrationpolicy.org/</a:t>
            </a:r>
            <a:r>
              <a:rPr lang="en-US" dirty="0">
                <a:solidFill>
                  <a:schemeClr val="accent2"/>
                </a:solidFill>
                <a:latin typeface="Arial" panose="020B0604020202020204" pitchFamily="34" charset="0"/>
                <a:ea typeface="Verdana" panose="020B0604030504040204" pitchFamily="34" charset="0"/>
                <a:cs typeface="Arial" panose="020B0604020202020204" pitchFamily="34" charset="0"/>
              </a:rPr>
              <a:t> </a:t>
            </a:r>
          </a:p>
        </p:txBody>
      </p:sp>
    </p:spTree>
    <p:extLst>
      <p:ext uri="{BB962C8B-B14F-4D97-AF65-F5344CB8AC3E}">
        <p14:creationId xmlns:p14="http://schemas.microsoft.com/office/powerpoint/2010/main" val="4628968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Down Arrow 7">
            <a:extLst>
              <a:ext uri="{FF2B5EF4-FFF2-40B4-BE49-F238E27FC236}">
                <a16:creationId xmlns:a16="http://schemas.microsoft.com/office/drawing/2014/main" id="{D4771268-CB57-404A-9271-370EB28F60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00100" y="1491343"/>
            <a:ext cx="3333749" cy="3499103"/>
          </a:xfrm>
          <a:prstGeom prst="downArrow">
            <a:avLst>
              <a:gd name="adj1" fmla="val 100000"/>
              <a:gd name="adj2" fmla="val 15788"/>
            </a:avLst>
          </a:prstGeom>
          <a:solidFill>
            <a:srgbClr val="404040"/>
          </a:solidFill>
          <a:ln w="539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C69B7508-6E37-46E5-A287-8CED9718C484}"/>
              </a:ext>
            </a:extLst>
          </p:cNvPr>
          <p:cNvSpPr>
            <a:spLocks noGrp="1"/>
          </p:cNvSpPr>
          <p:nvPr>
            <p:ph type="title"/>
          </p:nvPr>
        </p:nvSpPr>
        <p:spPr>
          <a:xfrm>
            <a:off x="1028700" y="1967266"/>
            <a:ext cx="2628900" cy="2547257"/>
          </a:xfrm>
          <a:noFill/>
        </p:spPr>
        <p:txBody>
          <a:bodyPr vert="horz" lIns="91440" tIns="45720" rIns="91440" bIns="45720" rtlCol="0" anchor="ctr">
            <a:normAutofit fontScale="90000"/>
          </a:bodyPr>
          <a:lstStyle/>
          <a:p>
            <a:pPr algn="ctr"/>
            <a:br>
              <a:rPr lang="en-US" sz="3300" kern="1200" dirty="0">
                <a:solidFill>
                  <a:srgbClr val="FFFFFF"/>
                </a:solidFill>
                <a:latin typeface="+mj-lt"/>
                <a:ea typeface="+mj-ea"/>
                <a:cs typeface="+mj-cs"/>
              </a:rPr>
            </a:br>
            <a:r>
              <a:rPr lang="en-US" sz="3300" kern="1200" dirty="0">
                <a:solidFill>
                  <a:srgbClr val="FFFFFF"/>
                </a:solidFill>
                <a:latin typeface="+mj-lt"/>
                <a:ea typeface="+mj-ea"/>
                <a:cs typeface="+mj-cs"/>
              </a:rPr>
              <a:t>Multilanguage </a:t>
            </a:r>
            <a:r>
              <a:rPr lang="en-US" sz="2200" kern="1200" dirty="0">
                <a:solidFill>
                  <a:srgbClr val="FFFFFF"/>
                </a:solidFill>
                <a:latin typeface="+mj-lt"/>
                <a:ea typeface="+mj-ea"/>
                <a:cs typeface="+mj-cs"/>
              </a:rPr>
              <a:t>Tagline</a:t>
            </a:r>
            <a:br>
              <a:rPr lang="en-US" sz="2200" kern="1200" dirty="0">
                <a:solidFill>
                  <a:srgbClr val="FFFFFF"/>
                </a:solidFill>
                <a:latin typeface="+mj-lt"/>
                <a:ea typeface="+mj-ea"/>
                <a:cs typeface="+mj-cs"/>
              </a:rPr>
            </a:br>
            <a:r>
              <a:rPr lang="en-US" sz="2200" kern="1200" dirty="0">
                <a:solidFill>
                  <a:srgbClr val="FFFFFF"/>
                </a:solidFill>
                <a:latin typeface="+mj-lt"/>
                <a:ea typeface="+mj-ea"/>
                <a:cs typeface="+mj-cs"/>
              </a:rPr>
              <a:t>https://policies.ncdhhs.gov/divisional/social-services/forms/</a:t>
            </a:r>
            <a:r>
              <a:rPr lang="en-US" sz="2200" kern="1200" dirty="0">
                <a:solidFill>
                  <a:srgbClr val="FFFFFF"/>
                </a:solidFill>
                <a:latin typeface="Arial" panose="020B0604020202020204" pitchFamily="34" charset="0"/>
                <a:cs typeface="Arial" panose="020B0604020202020204" pitchFamily="34" charset="0"/>
              </a:rPr>
              <a:t>dss-8567-language-notice</a:t>
            </a:r>
          </a:p>
        </p:txBody>
      </p:sp>
      <p:pic>
        <p:nvPicPr>
          <p:cNvPr id="5" name="Content Placeholder 4" descr="Graphical user interface, application, Word&#10;&#10;Description automatically generated">
            <a:extLst>
              <a:ext uri="{FF2B5EF4-FFF2-40B4-BE49-F238E27FC236}">
                <a16:creationId xmlns:a16="http://schemas.microsoft.com/office/drawing/2014/main" id="{D1D2F73F-3CCF-49A8-8673-9BC964A9B117}"/>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4777316" y="1580095"/>
            <a:ext cx="6780700" cy="3695481"/>
          </a:xfrm>
          <a:prstGeom prst="rect">
            <a:avLst/>
          </a:prstGeom>
        </p:spPr>
      </p:pic>
    </p:spTree>
    <p:extLst>
      <p:ext uri="{BB962C8B-B14F-4D97-AF65-F5344CB8AC3E}">
        <p14:creationId xmlns:p14="http://schemas.microsoft.com/office/powerpoint/2010/main" val="20942863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Down Arrow 7">
            <a:extLst>
              <a:ext uri="{FF2B5EF4-FFF2-40B4-BE49-F238E27FC236}">
                <a16:creationId xmlns:a16="http://schemas.microsoft.com/office/drawing/2014/main" id="{D4771268-CB57-404A-9271-370EB28F60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00100" y="1491343"/>
            <a:ext cx="3333749" cy="3499103"/>
          </a:xfrm>
          <a:prstGeom prst="downArrow">
            <a:avLst>
              <a:gd name="adj1" fmla="val 100000"/>
              <a:gd name="adj2" fmla="val 15788"/>
            </a:avLst>
          </a:prstGeom>
          <a:solidFill>
            <a:srgbClr val="404040"/>
          </a:solidFill>
          <a:ln w="539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1BE1C9AD-E6EA-4A7F-AFAA-E255B64BBF37}"/>
              </a:ext>
            </a:extLst>
          </p:cNvPr>
          <p:cNvSpPr>
            <a:spLocks noGrp="1"/>
          </p:cNvSpPr>
          <p:nvPr>
            <p:ph type="title"/>
          </p:nvPr>
        </p:nvSpPr>
        <p:spPr>
          <a:xfrm>
            <a:off x="1028700" y="1967266"/>
            <a:ext cx="2628900" cy="2547257"/>
          </a:xfrm>
          <a:noFill/>
        </p:spPr>
        <p:txBody>
          <a:bodyPr vert="horz" lIns="91440" tIns="45720" rIns="91440" bIns="45720" rtlCol="0" anchor="ctr">
            <a:normAutofit/>
          </a:bodyPr>
          <a:lstStyle/>
          <a:p>
            <a:pPr algn="ctr"/>
            <a:r>
              <a:rPr lang="en-US" sz="2400" kern="1200" dirty="0">
                <a:solidFill>
                  <a:srgbClr val="FFFFFF"/>
                </a:solidFill>
                <a:latin typeface="Arial" panose="020B0604020202020204" pitchFamily="34" charset="0"/>
                <a:cs typeface="Arial" panose="020B0604020202020204" pitchFamily="34" charset="0"/>
              </a:rPr>
              <a:t>Multilanguage Tagline (cont. d)</a:t>
            </a:r>
          </a:p>
        </p:txBody>
      </p:sp>
      <p:pic>
        <p:nvPicPr>
          <p:cNvPr id="5" name="Content Placeholder 4" descr="Graphical user interface, application, Word&#10;&#10;Description automatically generated">
            <a:extLst>
              <a:ext uri="{FF2B5EF4-FFF2-40B4-BE49-F238E27FC236}">
                <a16:creationId xmlns:a16="http://schemas.microsoft.com/office/drawing/2014/main" id="{6D4BDEEC-7176-4D3C-BACE-4F04C421EC7B}"/>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4777316" y="1580095"/>
            <a:ext cx="6780700" cy="3695481"/>
          </a:xfrm>
          <a:prstGeom prst="rect">
            <a:avLst/>
          </a:prstGeom>
        </p:spPr>
      </p:pic>
    </p:spTree>
    <p:extLst>
      <p:ext uri="{BB962C8B-B14F-4D97-AF65-F5344CB8AC3E}">
        <p14:creationId xmlns:p14="http://schemas.microsoft.com/office/powerpoint/2010/main" val="2063213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Down Arrow 7">
            <a:extLst>
              <a:ext uri="{FF2B5EF4-FFF2-40B4-BE49-F238E27FC236}">
                <a16:creationId xmlns:a16="http://schemas.microsoft.com/office/drawing/2014/main" id="{D4771268-CB57-404A-9271-370EB28F60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00100" y="1491343"/>
            <a:ext cx="3333749" cy="3499103"/>
          </a:xfrm>
          <a:prstGeom prst="downArrow">
            <a:avLst>
              <a:gd name="adj1" fmla="val 100000"/>
              <a:gd name="adj2" fmla="val 15788"/>
            </a:avLst>
          </a:prstGeom>
          <a:solidFill>
            <a:srgbClr val="404040"/>
          </a:solidFill>
          <a:ln w="539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B9C08AAD-D5D3-4E88-A330-F99CE681E118}"/>
              </a:ext>
            </a:extLst>
          </p:cNvPr>
          <p:cNvSpPr>
            <a:spLocks noGrp="1"/>
          </p:cNvSpPr>
          <p:nvPr>
            <p:ph type="title"/>
          </p:nvPr>
        </p:nvSpPr>
        <p:spPr>
          <a:xfrm>
            <a:off x="1028700" y="1967266"/>
            <a:ext cx="2628900" cy="2547257"/>
          </a:xfrm>
          <a:noFill/>
        </p:spPr>
        <p:txBody>
          <a:bodyPr vert="horz" lIns="91440" tIns="45720" rIns="91440" bIns="45720" rtlCol="0" anchor="ctr">
            <a:normAutofit/>
          </a:bodyPr>
          <a:lstStyle/>
          <a:p>
            <a:pPr algn="ctr"/>
            <a:r>
              <a:rPr lang="en-US" sz="2800" kern="1200" dirty="0">
                <a:solidFill>
                  <a:srgbClr val="FFFFFF"/>
                </a:solidFill>
                <a:latin typeface="Arial" panose="020B0604020202020204" pitchFamily="34" charset="0"/>
                <a:cs typeface="Arial" panose="020B0604020202020204" pitchFamily="34" charset="0"/>
              </a:rPr>
              <a:t>Multilanguage Tagline (</a:t>
            </a:r>
            <a:r>
              <a:rPr lang="en-US" sz="2800" kern="1200" dirty="0" err="1">
                <a:solidFill>
                  <a:srgbClr val="FFFFFF"/>
                </a:solidFill>
                <a:latin typeface="Arial" panose="020B0604020202020204" pitchFamily="34" charset="0"/>
                <a:cs typeface="Arial" panose="020B0604020202020204" pitchFamily="34" charset="0"/>
              </a:rPr>
              <a:t>cont.d</a:t>
            </a:r>
            <a:r>
              <a:rPr lang="en-US" sz="2800" kern="1200" dirty="0">
                <a:solidFill>
                  <a:srgbClr val="FFFFFF"/>
                </a:solidFill>
                <a:latin typeface="Arial" panose="020B0604020202020204" pitchFamily="34" charset="0"/>
                <a:cs typeface="Arial" panose="020B0604020202020204" pitchFamily="34" charset="0"/>
              </a:rPr>
              <a:t>)</a:t>
            </a:r>
          </a:p>
        </p:txBody>
      </p:sp>
      <p:pic>
        <p:nvPicPr>
          <p:cNvPr id="5" name="Content Placeholder 4" descr="Graphical user interface, application, Word&#10;&#10;Description automatically generated">
            <a:extLst>
              <a:ext uri="{FF2B5EF4-FFF2-40B4-BE49-F238E27FC236}">
                <a16:creationId xmlns:a16="http://schemas.microsoft.com/office/drawing/2014/main" id="{4ACBEE09-A690-4CA2-AAD5-FBF63527D897}"/>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4777316" y="1580095"/>
            <a:ext cx="6780700" cy="3695481"/>
          </a:xfrm>
          <a:prstGeom prst="rect">
            <a:avLst/>
          </a:prstGeom>
        </p:spPr>
      </p:pic>
    </p:spTree>
    <p:extLst>
      <p:ext uri="{BB962C8B-B14F-4D97-AF65-F5344CB8AC3E}">
        <p14:creationId xmlns:p14="http://schemas.microsoft.com/office/powerpoint/2010/main" val="3542547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7950DBFC-F193-4794-8B59-0FEED4DF9870}"/>
              </a:ext>
            </a:extLst>
          </p:cNvPr>
          <p:cNvSpPr>
            <a:spLocks noGrp="1"/>
          </p:cNvSpPr>
          <p:nvPr>
            <p:ph type="title"/>
          </p:nvPr>
        </p:nvSpPr>
        <p:spPr>
          <a:xfrm>
            <a:off x="686834" y="1153572"/>
            <a:ext cx="3200400" cy="4461163"/>
          </a:xfrm>
        </p:spPr>
        <p:txBody>
          <a:bodyPr>
            <a:normAutofit/>
          </a:bodyPr>
          <a:lstStyle/>
          <a:p>
            <a:r>
              <a:rPr lang="en-US" dirty="0">
                <a:solidFill>
                  <a:srgbClr val="FFFFFF"/>
                </a:solidFill>
              </a:rPr>
              <a:t>NC DSS Civil Rights Webpage</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4746E301-B827-4C89-8EDF-0595CAE9A14F}"/>
              </a:ext>
            </a:extLst>
          </p:cNvPr>
          <p:cNvSpPr>
            <a:spLocks noGrp="1"/>
          </p:cNvSpPr>
          <p:nvPr>
            <p:ph idx="1"/>
          </p:nvPr>
        </p:nvSpPr>
        <p:spPr>
          <a:xfrm>
            <a:off x="4447308" y="591344"/>
            <a:ext cx="6906491" cy="5585619"/>
          </a:xfrm>
        </p:spPr>
        <p:txBody>
          <a:bodyPr anchor="ctr">
            <a:normAutofit/>
          </a:bodyPr>
          <a:lstStyle/>
          <a:p>
            <a:pPr marL="0" indent="0">
              <a:buNone/>
            </a:pPr>
            <a:r>
              <a:rPr lang="en-US" dirty="0">
                <a:hlinkClick r:id="rId3"/>
              </a:rPr>
              <a:t>https://www.ncdhhs.gov/divisions/social-services/civil-rights</a:t>
            </a:r>
            <a:endParaRPr lang="en-US" dirty="0"/>
          </a:p>
          <a:p>
            <a:pPr marL="0" indent="0">
              <a:buNone/>
            </a:pPr>
            <a:endParaRPr lang="en-US" dirty="0"/>
          </a:p>
        </p:txBody>
      </p:sp>
    </p:spTree>
    <p:extLst>
      <p:ext uri="{BB962C8B-B14F-4D97-AF65-F5344CB8AC3E}">
        <p14:creationId xmlns:p14="http://schemas.microsoft.com/office/powerpoint/2010/main" val="37077483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58867D41-C5B1-4DFC-AB00-D4DAD1C88E1D}"/>
              </a:ext>
            </a:extLst>
          </p:cNvPr>
          <p:cNvSpPr>
            <a:spLocks noGrp="1"/>
          </p:cNvSpPr>
          <p:nvPr>
            <p:ph type="title"/>
          </p:nvPr>
        </p:nvSpPr>
        <p:spPr>
          <a:xfrm>
            <a:off x="686834" y="1153572"/>
            <a:ext cx="3200400" cy="4461163"/>
          </a:xfrm>
        </p:spPr>
        <p:txBody>
          <a:bodyPr>
            <a:normAutofit/>
          </a:bodyPr>
          <a:lstStyle/>
          <a:p>
            <a:r>
              <a:rPr lang="en-US" dirty="0">
                <a:solidFill>
                  <a:srgbClr val="FFFFFF"/>
                </a:solidFill>
              </a:rPr>
              <a:t>Questions</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B0BDFE86-AFB5-4E3F-8AB3-6EA788E0BAED}"/>
              </a:ext>
            </a:extLst>
          </p:cNvPr>
          <p:cNvSpPr>
            <a:spLocks noGrp="1"/>
          </p:cNvSpPr>
          <p:nvPr>
            <p:ph idx="1"/>
          </p:nvPr>
        </p:nvSpPr>
        <p:spPr>
          <a:xfrm>
            <a:off x="4447308" y="591344"/>
            <a:ext cx="6906491" cy="5585619"/>
          </a:xfrm>
        </p:spPr>
        <p:txBody>
          <a:bodyPr anchor="ctr">
            <a:normAutofit/>
          </a:bodyPr>
          <a:lstStyle/>
          <a:p>
            <a:pPr marL="0" marR="0" indent="0">
              <a:spcBef>
                <a:spcPts val="0"/>
              </a:spcBef>
              <a:spcAft>
                <a:spcPts val="0"/>
              </a:spcAft>
              <a:buNone/>
            </a:pPr>
            <a:r>
              <a:rPr lang="en-US" sz="2200" b="1" i="1" dirty="0">
                <a:effectLst/>
                <a:latin typeface="Calibri" panose="020F0502020204030204" pitchFamily="34" charset="0"/>
                <a:ea typeface="Calibri" panose="020F0502020204030204" pitchFamily="34" charset="0"/>
              </a:rPr>
              <a:t>Carlotta Dixon, MHS, CPM</a:t>
            </a:r>
            <a:endParaRPr lang="en-US" sz="2200" dirty="0">
              <a:effectLst/>
              <a:latin typeface="Calibri" panose="020F0502020204030204" pitchFamily="34" charset="0"/>
              <a:ea typeface="Calibri" panose="020F0502020204030204" pitchFamily="34" charset="0"/>
            </a:endParaRPr>
          </a:p>
          <a:p>
            <a:pPr marL="0" marR="0" indent="0">
              <a:spcBef>
                <a:spcPts val="0"/>
              </a:spcBef>
              <a:spcAft>
                <a:spcPts val="0"/>
              </a:spcAft>
              <a:buNone/>
            </a:pPr>
            <a:r>
              <a:rPr lang="en-US" sz="2200" b="1" i="1" dirty="0">
                <a:effectLst/>
                <a:latin typeface="Calibri" panose="020F0502020204030204" pitchFamily="34" charset="0"/>
                <a:ea typeface="Calibri" panose="020F0502020204030204" pitchFamily="34" charset="0"/>
              </a:rPr>
              <a:t>Section Chief</a:t>
            </a:r>
            <a:endParaRPr lang="en-US" sz="2200" dirty="0">
              <a:effectLst/>
              <a:latin typeface="Calibri" panose="020F0502020204030204" pitchFamily="34" charset="0"/>
              <a:ea typeface="Calibri" panose="020F0502020204030204" pitchFamily="34" charset="0"/>
            </a:endParaRPr>
          </a:p>
          <a:p>
            <a:pPr marL="0" marR="0" indent="0">
              <a:spcBef>
                <a:spcPts val="0"/>
              </a:spcBef>
              <a:spcAft>
                <a:spcPts val="0"/>
              </a:spcAft>
              <a:buNone/>
            </a:pPr>
            <a:r>
              <a:rPr lang="en-US" sz="2200" b="1" i="1" dirty="0">
                <a:effectLst/>
                <a:latin typeface="Calibri" panose="020F0502020204030204" pitchFamily="34" charset="0"/>
                <a:ea typeface="Calibri" panose="020F0502020204030204" pitchFamily="34" charset="0"/>
              </a:rPr>
              <a:t>State Emergency Response Team(SERT) ESF/RSF 6 Human Services Lead</a:t>
            </a:r>
            <a:endParaRPr lang="en-US" sz="2200" dirty="0">
              <a:effectLst/>
              <a:latin typeface="Calibri" panose="020F0502020204030204" pitchFamily="34" charset="0"/>
              <a:ea typeface="Calibri" panose="020F0502020204030204" pitchFamily="34" charset="0"/>
            </a:endParaRPr>
          </a:p>
          <a:p>
            <a:pPr marL="0" marR="0" indent="0">
              <a:spcBef>
                <a:spcPts val="0"/>
              </a:spcBef>
              <a:spcAft>
                <a:spcPts val="0"/>
              </a:spcAft>
              <a:buNone/>
            </a:pPr>
            <a:r>
              <a:rPr lang="en-US" sz="2200" b="1" i="1" dirty="0">
                <a:effectLst/>
                <a:latin typeface="Calibri" panose="020F0502020204030204" pitchFamily="34" charset="0"/>
                <a:ea typeface="Calibri" panose="020F0502020204030204" pitchFamily="34" charset="0"/>
              </a:rPr>
              <a:t>Title VI/ADA-Civil Rights Administrator</a:t>
            </a:r>
            <a:endParaRPr lang="en-US" sz="2200" dirty="0">
              <a:effectLst/>
              <a:latin typeface="Calibri" panose="020F0502020204030204" pitchFamily="34" charset="0"/>
              <a:ea typeface="Calibri" panose="020F0502020204030204" pitchFamily="34" charset="0"/>
            </a:endParaRPr>
          </a:p>
          <a:p>
            <a:pPr marL="0" marR="0" indent="0">
              <a:spcBef>
                <a:spcPts val="0"/>
              </a:spcBef>
              <a:spcAft>
                <a:spcPts val="0"/>
              </a:spcAft>
              <a:buNone/>
            </a:pPr>
            <a:r>
              <a:rPr lang="en-US" sz="2200" b="1" i="1" dirty="0">
                <a:effectLst/>
                <a:latin typeface="Calibri" panose="020F0502020204030204" pitchFamily="34" charset="0"/>
                <a:ea typeface="Calibri" panose="020F0502020204030204" pitchFamily="34" charset="0"/>
              </a:rPr>
              <a:t>NC Division of Social Services-Program Compliance</a:t>
            </a:r>
            <a:endParaRPr lang="en-US" sz="2200" dirty="0">
              <a:effectLst/>
              <a:latin typeface="Calibri" panose="020F0502020204030204" pitchFamily="34" charset="0"/>
              <a:ea typeface="Calibri" panose="020F0502020204030204" pitchFamily="34" charset="0"/>
            </a:endParaRPr>
          </a:p>
          <a:p>
            <a:pPr marL="0" marR="0" indent="0">
              <a:spcBef>
                <a:spcPts val="0"/>
              </a:spcBef>
              <a:spcAft>
                <a:spcPts val="0"/>
              </a:spcAft>
              <a:buNone/>
            </a:pPr>
            <a:r>
              <a:rPr lang="en-US" sz="2200" b="1" i="1" dirty="0">
                <a:effectLst/>
                <a:latin typeface="Calibri" panose="020F0502020204030204" pitchFamily="34" charset="0"/>
                <a:ea typeface="Calibri" panose="020F0502020204030204" pitchFamily="34" charset="0"/>
              </a:rPr>
              <a:t>North Carolina Department of Health and Human Services</a:t>
            </a:r>
            <a:endParaRPr lang="en-US" sz="2200" dirty="0">
              <a:effectLst/>
              <a:latin typeface="Calibri" panose="020F0502020204030204" pitchFamily="34" charset="0"/>
              <a:ea typeface="Calibri" panose="020F0502020204030204" pitchFamily="34" charset="0"/>
            </a:endParaRPr>
          </a:p>
          <a:p>
            <a:pPr marL="0" marR="0" indent="0">
              <a:spcBef>
                <a:spcPts val="0"/>
              </a:spcBef>
              <a:spcAft>
                <a:spcPts val="0"/>
              </a:spcAft>
              <a:buNone/>
            </a:pPr>
            <a:r>
              <a:rPr lang="en-US" sz="2200" b="1" i="1" dirty="0">
                <a:effectLst/>
                <a:latin typeface="Calibri" panose="020F0502020204030204" pitchFamily="34" charset="0"/>
                <a:ea typeface="Calibri" panose="020F0502020204030204" pitchFamily="34" charset="0"/>
              </a:rPr>
              <a:t> </a:t>
            </a:r>
            <a:endParaRPr lang="en-US" sz="2200" dirty="0">
              <a:effectLst/>
              <a:latin typeface="Calibri" panose="020F0502020204030204" pitchFamily="34" charset="0"/>
              <a:ea typeface="Calibri" panose="020F0502020204030204" pitchFamily="34" charset="0"/>
            </a:endParaRPr>
          </a:p>
          <a:p>
            <a:pPr marL="0" marR="0" indent="0">
              <a:spcBef>
                <a:spcPts val="0"/>
              </a:spcBef>
              <a:spcAft>
                <a:spcPts val="0"/>
              </a:spcAft>
              <a:buNone/>
            </a:pPr>
            <a:r>
              <a:rPr lang="en-US" sz="2200" b="1" i="1" dirty="0">
                <a:effectLst/>
                <a:latin typeface="Calibri" panose="020F0502020204030204" pitchFamily="34" charset="0"/>
                <a:ea typeface="Calibri" panose="020F0502020204030204" pitchFamily="34" charset="0"/>
              </a:rPr>
              <a:t>919-825-2478    State Emergency Operations Center (SEOC)</a:t>
            </a:r>
            <a:endParaRPr lang="en-US" sz="2200" dirty="0">
              <a:effectLst/>
              <a:latin typeface="Calibri" panose="020F0502020204030204" pitchFamily="34" charset="0"/>
              <a:ea typeface="Calibri" panose="020F0502020204030204" pitchFamily="34" charset="0"/>
            </a:endParaRPr>
          </a:p>
          <a:p>
            <a:pPr marL="0" marR="0" indent="0">
              <a:spcBef>
                <a:spcPts val="0"/>
              </a:spcBef>
              <a:spcAft>
                <a:spcPts val="0"/>
              </a:spcAft>
              <a:buNone/>
            </a:pPr>
            <a:r>
              <a:rPr lang="en-US" sz="2200" b="1" i="1" dirty="0">
                <a:effectLst/>
                <a:latin typeface="Calibri" panose="020F0502020204030204" pitchFamily="34" charset="0"/>
                <a:ea typeface="Calibri" panose="020F0502020204030204" pitchFamily="34" charset="0"/>
              </a:rPr>
              <a:t>919-527-6421    Office</a:t>
            </a:r>
            <a:endParaRPr lang="en-US" sz="2200" dirty="0">
              <a:effectLst/>
              <a:latin typeface="Calibri" panose="020F0502020204030204" pitchFamily="34" charset="0"/>
              <a:ea typeface="Calibri" panose="020F0502020204030204" pitchFamily="34" charset="0"/>
            </a:endParaRPr>
          </a:p>
          <a:p>
            <a:pPr marL="0" marR="0" indent="0">
              <a:spcBef>
                <a:spcPts val="0"/>
              </a:spcBef>
              <a:spcAft>
                <a:spcPts val="0"/>
              </a:spcAft>
              <a:buNone/>
            </a:pPr>
            <a:r>
              <a:rPr lang="en-US" sz="2200" b="1" i="1" dirty="0">
                <a:effectLst/>
                <a:latin typeface="Calibri" panose="020F0502020204030204" pitchFamily="34" charset="0"/>
                <a:ea typeface="Calibri" panose="020F0502020204030204" pitchFamily="34" charset="0"/>
              </a:rPr>
              <a:t>919-334-1198    Fax</a:t>
            </a:r>
            <a:endParaRPr lang="en-US" sz="2200" dirty="0">
              <a:effectLst/>
              <a:latin typeface="Calibri" panose="020F0502020204030204" pitchFamily="34" charset="0"/>
              <a:ea typeface="Calibri" panose="020F0502020204030204" pitchFamily="34" charset="0"/>
            </a:endParaRPr>
          </a:p>
          <a:p>
            <a:pPr marL="0" marR="0" indent="0">
              <a:spcBef>
                <a:spcPts val="0"/>
              </a:spcBef>
              <a:spcAft>
                <a:spcPts val="0"/>
              </a:spcAft>
              <a:buNone/>
            </a:pPr>
            <a:r>
              <a:rPr lang="en-US" sz="2200" b="1" i="1" u="sng" dirty="0">
                <a:effectLst/>
                <a:latin typeface="Calibri" panose="020F0502020204030204" pitchFamily="34" charset="0"/>
                <a:ea typeface="Calibri" panose="020F0502020204030204" pitchFamily="34" charset="0"/>
                <a:hlinkClick r:id="rId3"/>
              </a:rPr>
              <a:t>Carlotta.dixon@dhhs.nc.gov</a:t>
            </a:r>
            <a:endParaRPr lang="en-US" sz="2200" dirty="0">
              <a:effectLst/>
              <a:latin typeface="Calibri" panose="020F0502020204030204" pitchFamily="34" charset="0"/>
              <a:ea typeface="Calibri" panose="020F0502020204030204" pitchFamily="34" charset="0"/>
            </a:endParaRPr>
          </a:p>
          <a:p>
            <a:pPr marL="0" marR="0" indent="0">
              <a:spcBef>
                <a:spcPts val="0"/>
              </a:spcBef>
              <a:spcAft>
                <a:spcPts val="0"/>
              </a:spcAft>
              <a:buNone/>
            </a:pPr>
            <a:r>
              <a:rPr lang="en-US" sz="2200" b="1" i="1" dirty="0">
                <a:effectLst/>
                <a:latin typeface="Calibri" panose="020F0502020204030204" pitchFamily="34" charset="0"/>
                <a:ea typeface="Calibri" panose="020F0502020204030204" pitchFamily="34" charset="0"/>
              </a:rPr>
              <a:t> </a:t>
            </a:r>
            <a:endParaRPr lang="en-US" sz="2200" dirty="0">
              <a:effectLst/>
              <a:latin typeface="Calibri" panose="020F0502020204030204" pitchFamily="34" charset="0"/>
              <a:ea typeface="Calibri" panose="020F0502020204030204" pitchFamily="34" charset="0"/>
            </a:endParaRPr>
          </a:p>
          <a:p>
            <a:pPr marL="0" marR="0" indent="0">
              <a:spcBef>
                <a:spcPts val="0"/>
              </a:spcBef>
              <a:spcAft>
                <a:spcPts val="0"/>
              </a:spcAft>
              <a:buNone/>
            </a:pPr>
            <a:r>
              <a:rPr lang="en-US" sz="2200" b="1" i="1" dirty="0">
                <a:effectLst/>
                <a:latin typeface="Calibri" panose="020F0502020204030204" pitchFamily="34" charset="0"/>
                <a:ea typeface="Calibri" panose="020F0502020204030204" pitchFamily="34" charset="0"/>
              </a:rPr>
              <a:t>820 South Boylan Avenue, McBryde Building</a:t>
            </a:r>
            <a:endParaRPr lang="en-US" sz="2200" dirty="0">
              <a:effectLst/>
              <a:latin typeface="Calibri" panose="020F0502020204030204" pitchFamily="34" charset="0"/>
              <a:ea typeface="Calibri" panose="020F0502020204030204" pitchFamily="34" charset="0"/>
            </a:endParaRPr>
          </a:p>
          <a:p>
            <a:pPr marL="0" marR="0" indent="0">
              <a:spcBef>
                <a:spcPts val="0"/>
              </a:spcBef>
              <a:spcAft>
                <a:spcPts val="0"/>
              </a:spcAft>
              <a:buNone/>
            </a:pPr>
            <a:r>
              <a:rPr lang="en-US" sz="2200" b="1" i="1" dirty="0">
                <a:effectLst/>
                <a:latin typeface="Calibri" panose="020F0502020204030204" pitchFamily="34" charset="0"/>
                <a:ea typeface="Calibri" panose="020F0502020204030204" pitchFamily="34" charset="0"/>
              </a:rPr>
              <a:t>Raleigh, North Carolina 27603</a:t>
            </a:r>
            <a:endParaRPr lang="en-US" sz="2200" dirty="0">
              <a:effectLst/>
              <a:latin typeface="Calibri" panose="020F0502020204030204" pitchFamily="34" charset="0"/>
              <a:ea typeface="Calibri" panose="020F0502020204030204" pitchFamily="34" charset="0"/>
            </a:endParaRPr>
          </a:p>
          <a:p>
            <a:pPr marL="0" indent="0">
              <a:buNone/>
            </a:pPr>
            <a:endParaRPr lang="en-US" sz="2200" dirty="0"/>
          </a:p>
        </p:txBody>
      </p:sp>
    </p:spTree>
    <p:extLst>
      <p:ext uri="{BB962C8B-B14F-4D97-AF65-F5344CB8AC3E}">
        <p14:creationId xmlns:p14="http://schemas.microsoft.com/office/powerpoint/2010/main" val="39157827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D7F99196-F4BD-4ACE-BA24-BE10A52BAF37}"/>
              </a:ext>
            </a:extLst>
          </p:cNvPr>
          <p:cNvSpPr>
            <a:spLocks noGrp="1"/>
          </p:cNvSpPr>
          <p:nvPr>
            <p:ph type="title"/>
          </p:nvPr>
        </p:nvSpPr>
        <p:spPr>
          <a:xfrm>
            <a:off x="686834" y="1153572"/>
            <a:ext cx="3200400" cy="4461163"/>
          </a:xfrm>
        </p:spPr>
        <p:txBody>
          <a:bodyPr>
            <a:normAutofit/>
          </a:bodyPr>
          <a:lstStyle/>
          <a:p>
            <a:r>
              <a:rPr lang="en-US" dirty="0">
                <a:solidFill>
                  <a:srgbClr val="FFFFFF"/>
                </a:solidFill>
                <a:latin typeface="Arial" panose="020B0604020202020204" pitchFamily="34" charset="0"/>
                <a:cs typeface="Arial" panose="020B0604020202020204" pitchFamily="34" charset="0"/>
              </a:rPr>
              <a:t>Important Updates Agenda</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078BB426-33A2-4110-8468-8B12164CB7EC}"/>
              </a:ext>
            </a:extLst>
          </p:cNvPr>
          <p:cNvSpPr>
            <a:spLocks noGrp="1"/>
          </p:cNvSpPr>
          <p:nvPr>
            <p:ph idx="1"/>
          </p:nvPr>
        </p:nvSpPr>
        <p:spPr>
          <a:xfrm>
            <a:off x="4447308" y="591344"/>
            <a:ext cx="6906491" cy="5585619"/>
          </a:xfrm>
        </p:spPr>
        <p:txBody>
          <a:bodyPr anchor="ctr">
            <a:normAutofit/>
          </a:bodyPr>
          <a:lstStyle/>
          <a:p>
            <a:r>
              <a:rPr lang="en-US" dirty="0">
                <a:latin typeface="Arial" panose="020B0604020202020204" pitchFamily="34" charset="0"/>
                <a:cs typeface="Arial" panose="020B0604020202020204" pitchFamily="34" charset="0"/>
              </a:rPr>
              <a:t>NC DSS Assurance Statement of Non-Discrimination</a:t>
            </a:r>
          </a:p>
          <a:p>
            <a:r>
              <a:rPr lang="en-US" dirty="0">
                <a:latin typeface="Arial" panose="020B0604020202020204" pitchFamily="34" charset="0"/>
                <a:cs typeface="Arial" panose="020B0604020202020204" pitchFamily="34" charset="0"/>
              </a:rPr>
              <a:t>Revised Non-Discrimination Statement</a:t>
            </a:r>
          </a:p>
          <a:p>
            <a:r>
              <a:rPr lang="en-US" dirty="0">
                <a:latin typeface="Arial" panose="020B0604020202020204" pitchFamily="34" charset="0"/>
                <a:cs typeface="Arial" panose="020B0604020202020204" pitchFamily="34" charset="0"/>
              </a:rPr>
              <a:t>New Federal Plan to address Language Barriers</a:t>
            </a:r>
          </a:p>
          <a:p>
            <a:r>
              <a:rPr lang="en-US" dirty="0">
                <a:latin typeface="Arial" panose="020B0604020202020204" pitchFamily="34" charset="0"/>
                <a:cs typeface="Arial" panose="020B0604020202020204" pitchFamily="34" charset="0"/>
              </a:rPr>
              <a:t>15 Languages meet the threshold statewide</a:t>
            </a:r>
          </a:p>
          <a:p>
            <a:r>
              <a:rPr lang="en-US" dirty="0">
                <a:latin typeface="Arial" panose="020B0604020202020204" pitchFamily="34" charset="0"/>
                <a:cs typeface="Arial" panose="020B0604020202020204" pitchFamily="34" charset="0"/>
              </a:rPr>
              <a:t>Multilanguage Tagline</a:t>
            </a:r>
          </a:p>
          <a:p>
            <a:r>
              <a:rPr lang="en-US" dirty="0">
                <a:latin typeface="Arial" panose="020B0604020202020204" pitchFamily="34" charset="0"/>
                <a:cs typeface="Arial" panose="020B0604020202020204" pitchFamily="34" charset="0"/>
              </a:rPr>
              <a:t>Questions</a:t>
            </a:r>
          </a:p>
        </p:txBody>
      </p:sp>
    </p:spTree>
    <p:extLst>
      <p:ext uri="{BB962C8B-B14F-4D97-AF65-F5344CB8AC3E}">
        <p14:creationId xmlns:p14="http://schemas.microsoft.com/office/powerpoint/2010/main" val="4826196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a:extLst>
              <a:ext uri="{FF2B5EF4-FFF2-40B4-BE49-F238E27FC236}">
                <a16:creationId xmlns:a16="http://schemas.microsoft.com/office/drawing/2014/main" id="{C0B92D94-4B04-438F-A965-17C41D98915A}"/>
              </a:ext>
            </a:extLst>
          </p:cNvPr>
          <p:cNvSpPr>
            <a:spLocks noGrp="1" noChangeArrowheads="1"/>
          </p:cNvSpPr>
          <p:nvPr>
            <p:ph type="title"/>
          </p:nvPr>
        </p:nvSpPr>
        <p:spPr bwMode="auto">
          <a:xfrm>
            <a:off x="2198688" y="623888"/>
            <a:ext cx="7842250" cy="82391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Autofit/>
          </a:bodyPr>
          <a:lstStyle/>
          <a:p>
            <a:pPr algn="ctr" eaLnBrk="1" hangingPunct="1"/>
            <a:r>
              <a:rPr lang="en-US" altLang="en-US" sz="2800" dirty="0">
                <a:solidFill>
                  <a:srgbClr val="339966"/>
                </a:solidFill>
                <a:ea typeface="Verdana" panose="020B0604030504040204" pitchFamily="34" charset="0"/>
              </a:rPr>
              <a:t>NC DSS Assurance Statement of </a:t>
            </a:r>
            <a:br>
              <a:rPr lang="en-US" altLang="en-US" sz="2800" dirty="0">
                <a:solidFill>
                  <a:srgbClr val="339966"/>
                </a:solidFill>
                <a:ea typeface="Verdana" panose="020B0604030504040204" pitchFamily="34" charset="0"/>
              </a:rPr>
            </a:br>
            <a:r>
              <a:rPr lang="en-US" altLang="en-US" sz="2800" dirty="0">
                <a:solidFill>
                  <a:srgbClr val="339966"/>
                </a:solidFill>
                <a:ea typeface="Verdana" panose="020B0604030504040204" pitchFamily="34" charset="0"/>
              </a:rPr>
              <a:t>Non-Discrimination</a:t>
            </a:r>
          </a:p>
        </p:txBody>
      </p:sp>
      <p:sp>
        <p:nvSpPr>
          <p:cNvPr id="46083" name="Text Placeholder 2">
            <a:extLst>
              <a:ext uri="{FF2B5EF4-FFF2-40B4-BE49-F238E27FC236}">
                <a16:creationId xmlns:a16="http://schemas.microsoft.com/office/drawing/2014/main" id="{981AE9B4-3D5E-49E6-8CBC-A833E1E67B32}"/>
              </a:ext>
            </a:extLst>
          </p:cNvPr>
          <p:cNvSpPr>
            <a:spLocks noGrp="1" noChangeArrowheads="1"/>
          </p:cNvSpPr>
          <p:nvPr>
            <p:ph type="body" sz="quarter" idx="10"/>
          </p:nvPr>
        </p:nvSpPr>
        <p:spPr bwMode="auto">
          <a:xfrm>
            <a:off x="2152650" y="1447800"/>
            <a:ext cx="7888288" cy="47958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Autofit/>
          </a:bodyPr>
          <a:lstStyle/>
          <a:p>
            <a:pPr marL="0" indent="0" algn="ctr">
              <a:buNone/>
            </a:pPr>
            <a:r>
              <a:rPr lang="en-US" altLang="en-US" b="0" dirty="0"/>
              <a:t>DSS-1464 </a:t>
            </a:r>
          </a:p>
          <a:p>
            <a:pPr marL="0" indent="0" algn="ctr">
              <a:buNone/>
            </a:pPr>
            <a:r>
              <a:rPr lang="en-US" altLang="en-US" b="0" dirty="0"/>
              <a:t>Statement of Assurance of Compliance with </a:t>
            </a:r>
          </a:p>
          <a:p>
            <a:pPr marL="0" indent="0" algn="ctr">
              <a:buNone/>
            </a:pPr>
            <a:r>
              <a:rPr lang="en-US" altLang="en-US" b="0" dirty="0"/>
              <a:t>Title VI of Civil Rights Act of 1964</a:t>
            </a:r>
          </a:p>
          <a:p>
            <a:pPr marL="0" indent="0" algn="ctr">
              <a:buNone/>
            </a:pPr>
            <a:r>
              <a:rPr lang="en-US" altLang="en-US" b="0" u="sng" dirty="0">
                <a:hlinkClick r:id="rId3"/>
              </a:rPr>
              <a:t>dss-1464-ia.pdf</a:t>
            </a:r>
            <a:endParaRPr lang="en-US" altLang="en-US" b="0" dirty="0"/>
          </a:p>
          <a:p>
            <a:pPr marL="0" indent="0">
              <a:buNone/>
            </a:pPr>
            <a:endParaRPr lang="en-US" altLang="en-US" dirty="0"/>
          </a:p>
        </p:txBody>
      </p:sp>
      <p:sp>
        <p:nvSpPr>
          <p:cNvPr id="46084" name="Text Placeholder 3">
            <a:extLst>
              <a:ext uri="{FF2B5EF4-FFF2-40B4-BE49-F238E27FC236}">
                <a16:creationId xmlns:a16="http://schemas.microsoft.com/office/drawing/2014/main" id="{3D15E814-E37D-4A0B-B8E9-1CFBA5661242}"/>
              </a:ext>
            </a:extLst>
          </p:cNvPr>
          <p:cNvSpPr>
            <a:spLocks noGrp="1" noChangeArrowheads="1"/>
          </p:cNvSpPr>
          <p:nvPr>
            <p:ph type="body" sz="quarter" idx="11"/>
          </p:nvPr>
        </p:nvSpPr>
        <p:spPr bwMode="auto">
          <a:xfrm>
            <a:off x="2046289" y="6243638"/>
            <a:ext cx="7991475" cy="330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b" anchorCtr="0" compatLnSpc="1">
            <a:prstTxWarp prst="textNoShape">
              <a:avLst/>
            </a:prstTxWarp>
            <a:noAutofit/>
          </a:bodyPr>
          <a:lstStyle/>
          <a:p>
            <a:pPr eaLnBrk="1" hangingPunct="1">
              <a:spcBef>
                <a:spcPct val="0"/>
              </a:spcBef>
            </a:pPr>
            <a:endParaRPr lang="en-US" alt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1BEB72-931C-4C78-8CD7-9BB9F7F47DC4}"/>
              </a:ext>
            </a:extLst>
          </p:cNvPr>
          <p:cNvSpPr>
            <a:spLocks noGrp="1"/>
          </p:cNvSpPr>
          <p:nvPr>
            <p:ph type="title"/>
          </p:nvPr>
        </p:nvSpPr>
        <p:spPr>
          <a:xfrm>
            <a:off x="761840" y="1138265"/>
            <a:ext cx="4544762" cy="1401183"/>
          </a:xfrm>
        </p:spPr>
        <p:txBody>
          <a:bodyPr vert="horz" lIns="91440" tIns="45720" rIns="91440" bIns="45720" rtlCol="0" anchor="t">
            <a:normAutofit/>
          </a:bodyPr>
          <a:lstStyle/>
          <a:p>
            <a:r>
              <a:rPr lang="en-US" kern="1200" dirty="0">
                <a:solidFill>
                  <a:schemeClr val="tx1"/>
                </a:solidFill>
                <a:latin typeface="+mj-lt"/>
                <a:ea typeface="+mj-ea"/>
                <a:cs typeface="+mj-cs"/>
              </a:rPr>
              <a:t>Non-Discrimination Statement</a:t>
            </a:r>
          </a:p>
        </p:txBody>
      </p:sp>
      <p:cxnSp>
        <p:nvCxnSpPr>
          <p:cNvPr id="10" name="Straight Connector 9">
            <a:extLst>
              <a:ext uri="{FF2B5EF4-FFF2-40B4-BE49-F238E27FC236}">
                <a16:creationId xmlns:a16="http://schemas.microsoft.com/office/drawing/2014/main" id="{FC23E3B9-5ABF-58B3-E2B0-E9A5DAA9003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61462" y="871146"/>
            <a:ext cx="736939"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5D96502D-F018-49C1-A891-15906E4C0869}"/>
              </a:ext>
            </a:extLst>
          </p:cNvPr>
          <p:cNvSpPr txBox="1"/>
          <p:nvPr/>
        </p:nvSpPr>
        <p:spPr>
          <a:xfrm>
            <a:off x="761840" y="2551176"/>
            <a:ext cx="4544762" cy="3602935"/>
          </a:xfrm>
          <a:prstGeom prst="rect">
            <a:avLst/>
          </a:prstGeom>
        </p:spPr>
        <p:txBody>
          <a:bodyPr vert="horz" lIns="91440" tIns="45720" rIns="91440" bIns="45720" rtlCol="0">
            <a:normAutofit/>
          </a:bodyPr>
          <a:lstStyle/>
          <a:p>
            <a:pPr indent="-228600">
              <a:lnSpc>
                <a:spcPct val="90000"/>
              </a:lnSpc>
              <a:spcBef>
                <a:spcPct val="50000"/>
              </a:spcBef>
              <a:buFont typeface="Arial" panose="020B0604020202020204" pitchFamily="34" charset="0"/>
              <a:buChar char="•"/>
            </a:pPr>
            <a:r>
              <a:rPr lang="en-US" altLang="en-US" sz="2000" dirty="0"/>
              <a:t>In addition to all information materials and sources, and websites, the non-discrimination statement must also be included on forms, public releases, announcements of scheduled services, and all other publications.</a:t>
            </a:r>
          </a:p>
          <a:p>
            <a:pPr indent="-228600">
              <a:lnSpc>
                <a:spcPct val="90000"/>
              </a:lnSpc>
              <a:spcBef>
                <a:spcPct val="50000"/>
              </a:spcBef>
              <a:buFont typeface="Arial" panose="020B0604020202020204" pitchFamily="34" charset="0"/>
              <a:buChar char="•"/>
            </a:pPr>
            <a:endParaRPr lang="en-US" altLang="en-US" sz="2000" dirty="0"/>
          </a:p>
          <a:p>
            <a:pPr indent="-228600">
              <a:lnSpc>
                <a:spcPct val="90000"/>
              </a:lnSpc>
              <a:spcBef>
                <a:spcPct val="50000"/>
              </a:spcBef>
              <a:buFont typeface="Arial" panose="020B0604020202020204" pitchFamily="34" charset="0"/>
              <a:buChar char="•"/>
            </a:pPr>
            <a:r>
              <a:rPr lang="en-US" altLang="en-US" sz="2000" b="1" u="sng" dirty="0"/>
              <a:t>IT MAY NOT BE MODIFIED WITHOUT USDA or US HHS APPROVAL</a:t>
            </a:r>
            <a:r>
              <a:rPr lang="en-US" altLang="en-US" sz="2000" b="1" dirty="0"/>
              <a:t>.</a:t>
            </a:r>
          </a:p>
        </p:txBody>
      </p:sp>
      <p:pic>
        <p:nvPicPr>
          <p:cNvPr id="4" name="Picture 6" descr="MC900311034[1]">
            <a:extLst>
              <a:ext uri="{FF2B5EF4-FFF2-40B4-BE49-F238E27FC236}">
                <a16:creationId xmlns:a16="http://schemas.microsoft.com/office/drawing/2014/main" id="{6FD17E96-62AD-48CD-8B1C-4BF5B58647DC}"/>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6082748" y="1601338"/>
            <a:ext cx="5334160" cy="3656924"/>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88750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F741C631-A709-44C6-9334-06099FACA7C7}"/>
              </a:ext>
            </a:extLst>
          </p:cNvPr>
          <p:cNvSpPr>
            <a:spLocks noGrp="1"/>
          </p:cNvSpPr>
          <p:nvPr>
            <p:ph type="title"/>
          </p:nvPr>
        </p:nvSpPr>
        <p:spPr>
          <a:xfrm>
            <a:off x="686834" y="1153572"/>
            <a:ext cx="3200400" cy="4461163"/>
          </a:xfrm>
        </p:spPr>
        <p:txBody>
          <a:bodyPr>
            <a:normAutofit/>
          </a:bodyPr>
          <a:lstStyle/>
          <a:p>
            <a:r>
              <a:rPr lang="en-US" sz="3700" dirty="0">
                <a:solidFill>
                  <a:srgbClr val="FFFFFF"/>
                </a:solidFill>
                <a:latin typeface="Arial" panose="020B0604020202020204" pitchFamily="34" charset="0"/>
                <a:cs typeface="Arial" panose="020B0604020202020204" pitchFamily="34" charset="0"/>
              </a:rPr>
              <a:t>Revised Joint Non-Discrimination Statement between USDA and US HHS</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BC47BFBA-5B17-4478-BC7C-8677D3513F2C}"/>
              </a:ext>
            </a:extLst>
          </p:cNvPr>
          <p:cNvSpPr>
            <a:spLocks noGrp="1"/>
          </p:cNvSpPr>
          <p:nvPr>
            <p:ph idx="1"/>
          </p:nvPr>
        </p:nvSpPr>
        <p:spPr>
          <a:xfrm>
            <a:off x="4447308" y="591344"/>
            <a:ext cx="6906491" cy="5585619"/>
          </a:xfrm>
        </p:spPr>
        <p:txBody>
          <a:bodyPr anchor="ctr">
            <a:normAutofit/>
          </a:bodyPr>
          <a:lstStyle/>
          <a:p>
            <a:pPr marL="0" marR="0" indent="0">
              <a:spcBef>
                <a:spcPts val="0"/>
              </a:spcBef>
              <a:spcAft>
                <a:spcPts val="800"/>
              </a:spcAft>
              <a:buNone/>
            </a:pPr>
            <a:r>
              <a:rPr lang="en-US" sz="1800" dirty="0">
                <a:effectLst/>
                <a:latin typeface="Arial" panose="020B0604020202020204" pitchFamily="34" charset="0"/>
                <a:ea typeface="Times New Roman" panose="02020603050405020304" pitchFamily="18" charset="0"/>
                <a:cs typeface="Arial" panose="020B0604020202020204" pitchFamily="34" charset="0"/>
              </a:rPr>
              <a:t>In accordance with federal civil rights laws and U.S. Department of Agriculture (USDA) civil rights regulations and policies, the USDA, its agencies, offices, and employees, and institutions participating in or administering USDA programs are prohibited from discriminating based on race, color, national origin, sex (including gender identity and sexual orientation), religious creed, disability, age, political beliefs, or reprisal or retaliation for prior civil rights activity in any program or activity conducted or funded by USDA. Programs that receive federal financial assistance from the U.S. Department of Health and Human Services (HHS), such as Temporary Assistance for Needy Families (TANF), and programs HHS directly operates are also prohibited from discrimination under federal civil rights laws and HHS regulations.</a:t>
            </a:r>
            <a:endParaRPr lang="en-US" sz="1800" dirty="0">
              <a:effectLst/>
              <a:latin typeface="Arial" panose="020B0604020202020204" pitchFamily="34" charset="0"/>
              <a:ea typeface="Calibri" panose="020F0502020204030204" pitchFamily="34" charset="0"/>
              <a:cs typeface="Arial" panose="020B0604020202020204" pitchFamily="34" charset="0"/>
            </a:endParaRPr>
          </a:p>
          <a:p>
            <a:pPr marL="0" marR="0" indent="0">
              <a:spcBef>
                <a:spcPts val="0"/>
              </a:spcBef>
              <a:spcAft>
                <a:spcPts val="800"/>
              </a:spcAft>
              <a:buNone/>
            </a:pPr>
            <a:r>
              <a:rPr lang="en-US" sz="1800" dirty="0">
                <a:effectLst/>
                <a:latin typeface="Arial" panose="020B0604020202020204" pitchFamily="34" charset="0"/>
                <a:ea typeface="Times New Roman" panose="02020603050405020304" pitchFamily="18" charset="0"/>
                <a:cs typeface="Arial" panose="020B0604020202020204" pitchFamily="34" charset="0"/>
              </a:rPr>
              <a:t>Persons with disabilities who require alternative means of communication for program information (e.g., Braille, large print, audiotape, American Sign Language), should contact the agency (state or local) where they applied for benefits. Individuals who are deaf, hard of hearing or who have speech disabilities may contact USDA through the Federal Relay Service at (800) 877-8339. Additionally, program information may be made available in languages other than English.</a:t>
            </a:r>
            <a:endParaRPr lang="en-US" sz="1800" dirty="0">
              <a:effectLst/>
              <a:latin typeface="Arial" panose="020B0604020202020204" pitchFamily="34" charset="0"/>
              <a:ea typeface="Calibri" panose="020F0502020204030204" pitchFamily="34" charset="0"/>
              <a:cs typeface="Arial" panose="020B0604020202020204" pitchFamily="34" charset="0"/>
            </a:endParaRPr>
          </a:p>
          <a:p>
            <a:pPr marL="0" indent="0">
              <a:buNone/>
            </a:pPr>
            <a:endParaRPr lang="en-US" sz="1800" dirty="0"/>
          </a:p>
        </p:txBody>
      </p:sp>
    </p:spTree>
    <p:extLst>
      <p:ext uri="{BB962C8B-B14F-4D97-AF65-F5344CB8AC3E}">
        <p14:creationId xmlns:p14="http://schemas.microsoft.com/office/powerpoint/2010/main" val="38520113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922E86CD-3B3A-48F2-B422-E93E9CD38CD6}"/>
              </a:ext>
            </a:extLst>
          </p:cNvPr>
          <p:cNvSpPr>
            <a:spLocks noGrp="1"/>
          </p:cNvSpPr>
          <p:nvPr>
            <p:ph type="title"/>
          </p:nvPr>
        </p:nvSpPr>
        <p:spPr>
          <a:xfrm>
            <a:off x="686834" y="1153572"/>
            <a:ext cx="3200400" cy="4461163"/>
          </a:xfrm>
        </p:spPr>
        <p:txBody>
          <a:bodyPr>
            <a:normAutofit/>
          </a:bodyPr>
          <a:lstStyle/>
          <a:p>
            <a:r>
              <a:rPr lang="en-US" sz="3700" dirty="0">
                <a:solidFill>
                  <a:srgbClr val="FFFFFF"/>
                </a:solidFill>
                <a:latin typeface="Arial" panose="020B0604020202020204" pitchFamily="34" charset="0"/>
                <a:cs typeface="Arial" panose="020B0604020202020204" pitchFamily="34" charset="0"/>
              </a:rPr>
              <a:t>Revised Joint Non-Discrimination Statement between USDA and US HHS (cont.)</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410E1570-A282-489C-AD29-418BC196298F}"/>
              </a:ext>
            </a:extLst>
          </p:cNvPr>
          <p:cNvSpPr>
            <a:spLocks noGrp="1"/>
          </p:cNvSpPr>
          <p:nvPr>
            <p:ph idx="1"/>
          </p:nvPr>
        </p:nvSpPr>
        <p:spPr>
          <a:xfrm>
            <a:off x="4447308" y="591344"/>
            <a:ext cx="6906491" cy="5585619"/>
          </a:xfrm>
        </p:spPr>
        <p:txBody>
          <a:bodyPr anchor="ctr">
            <a:normAutofit/>
          </a:bodyPr>
          <a:lstStyle/>
          <a:p>
            <a:pPr marL="0" marR="0" indent="0">
              <a:spcBef>
                <a:spcPts val="0"/>
              </a:spcBef>
              <a:spcAft>
                <a:spcPts val="800"/>
              </a:spcAft>
              <a:buNone/>
            </a:pPr>
            <a:r>
              <a:rPr lang="en-US" sz="1500" dirty="0">
                <a:effectLst/>
                <a:latin typeface="Arial" panose="020B0604020202020204" pitchFamily="34" charset="0"/>
                <a:ea typeface="Times New Roman" panose="02020603050405020304" pitchFamily="18" charset="0"/>
                <a:cs typeface="Arial" panose="020B0604020202020204" pitchFamily="34" charset="0"/>
              </a:rPr>
              <a:t>CIVIL RIGHTS COMPLAINTS INVOLVING USDA PROGRAMS</a:t>
            </a:r>
            <a:endParaRPr lang="en-US" sz="1500" dirty="0">
              <a:effectLst/>
              <a:latin typeface="Arial" panose="020B0604020202020204" pitchFamily="34" charset="0"/>
              <a:ea typeface="Calibri" panose="020F0502020204030204" pitchFamily="34" charset="0"/>
              <a:cs typeface="Arial" panose="020B0604020202020204" pitchFamily="34" charset="0"/>
            </a:endParaRPr>
          </a:p>
          <a:p>
            <a:pPr marL="0" marR="0" indent="0">
              <a:spcBef>
                <a:spcPts val="0"/>
              </a:spcBef>
              <a:spcAft>
                <a:spcPts val="800"/>
              </a:spcAft>
              <a:buNone/>
            </a:pPr>
            <a:r>
              <a:rPr lang="en-US" sz="1500" dirty="0">
                <a:effectLst/>
                <a:latin typeface="Arial" panose="020B0604020202020204" pitchFamily="34" charset="0"/>
                <a:ea typeface="Times New Roman" panose="02020603050405020304" pitchFamily="18" charset="0"/>
                <a:cs typeface="Arial" panose="020B0604020202020204" pitchFamily="34" charset="0"/>
              </a:rPr>
              <a:t>USDA provides federal financial assistance for many food security and hunger reduction programs such as the Supplemental Nutrition Assistance Program (SNAP), the Food Distribution Program on Indian Reservations (FDPIR) and others. To file a program complaint of discrimination, complete the Program Discrimination Complaint Form, (AD-3027) found online at: </a:t>
            </a:r>
            <a:r>
              <a:rPr lang="en-US" sz="1500" u="sng" dirty="0">
                <a:effectLst/>
                <a:latin typeface="Arial" panose="020B0604020202020204" pitchFamily="34" charset="0"/>
                <a:ea typeface="Times New Roman" panose="02020603050405020304" pitchFamily="18" charset="0"/>
                <a:cs typeface="Arial" panose="020B0604020202020204" pitchFamily="34" charset="0"/>
                <a:hlinkClick r:id="rId3"/>
              </a:rPr>
              <a:t>https://www.usda.gov/sites/default/files/documents/ad-3027.pdf</a:t>
            </a:r>
            <a:r>
              <a:rPr lang="en-US" sz="1500" dirty="0">
                <a:effectLst/>
                <a:latin typeface="Arial" panose="020B0604020202020204" pitchFamily="34" charset="0"/>
                <a:ea typeface="Times New Roman" panose="02020603050405020304" pitchFamily="18" charset="0"/>
                <a:cs typeface="Arial" panose="020B0604020202020204" pitchFamily="34" charset="0"/>
              </a:rPr>
              <a:t>, and at any USDA office or write a letter addressed to USDA and provide in the letter all of the information requested in the form. To request a copy of the complaint form, call (866) 632-9992. Submit your completed form or letter to USDA by:</a:t>
            </a:r>
            <a:endParaRPr lang="en-US" sz="1500" dirty="0">
              <a:effectLst/>
              <a:latin typeface="Arial" panose="020B0604020202020204" pitchFamily="34" charset="0"/>
              <a:ea typeface="Calibri" panose="020F0502020204030204" pitchFamily="34" charset="0"/>
              <a:cs typeface="Arial" panose="020B0604020202020204" pitchFamily="34" charset="0"/>
            </a:endParaRPr>
          </a:p>
          <a:p>
            <a:pPr marL="0" marR="0" lvl="0" indent="0">
              <a:spcBef>
                <a:spcPts val="0"/>
              </a:spcBef>
              <a:spcAft>
                <a:spcPts val="800"/>
              </a:spcAft>
              <a:buNone/>
              <a:tabLst>
                <a:tab pos="457200" algn="l"/>
              </a:tabLst>
            </a:pPr>
            <a:r>
              <a:rPr lang="en-US" sz="1500" b="1" dirty="0">
                <a:effectLst/>
                <a:latin typeface="Arial" panose="020B0604020202020204" pitchFamily="34" charset="0"/>
                <a:ea typeface="Times New Roman" panose="02020603050405020304" pitchFamily="18" charset="0"/>
                <a:cs typeface="Arial" panose="020B0604020202020204" pitchFamily="34" charset="0"/>
              </a:rPr>
              <a:t>mail</a:t>
            </a:r>
            <a:r>
              <a:rPr lang="en-US" sz="1500" dirty="0">
                <a:effectLst/>
                <a:latin typeface="Arial" panose="020B0604020202020204" pitchFamily="34" charset="0"/>
                <a:ea typeface="Times New Roman" panose="02020603050405020304" pitchFamily="18" charset="0"/>
                <a:cs typeface="Arial" panose="020B0604020202020204" pitchFamily="34" charset="0"/>
              </a:rPr>
              <a:t>: Food and Nutrition Service, USDA</a:t>
            </a:r>
            <a:br>
              <a:rPr lang="en-US" sz="1500" dirty="0">
                <a:effectLst/>
                <a:latin typeface="Arial" panose="020B0604020202020204" pitchFamily="34" charset="0"/>
                <a:ea typeface="Times New Roman" panose="02020603050405020304" pitchFamily="18" charset="0"/>
                <a:cs typeface="Arial" panose="020B0604020202020204" pitchFamily="34" charset="0"/>
              </a:rPr>
            </a:br>
            <a:r>
              <a:rPr lang="en-US" sz="1500" dirty="0">
                <a:effectLst/>
                <a:latin typeface="Arial" panose="020B0604020202020204" pitchFamily="34" charset="0"/>
                <a:ea typeface="Times New Roman" panose="02020603050405020304" pitchFamily="18" charset="0"/>
                <a:cs typeface="Arial" panose="020B0604020202020204" pitchFamily="34" charset="0"/>
              </a:rPr>
              <a:t>1320 Braddock Place, Room 334, Alexandria, VA 22314; or</a:t>
            </a:r>
            <a:endParaRPr lang="en-US" sz="1500" dirty="0">
              <a:effectLst/>
              <a:latin typeface="Arial" panose="020B0604020202020204" pitchFamily="34" charset="0"/>
              <a:ea typeface="Calibri" panose="020F0502020204030204" pitchFamily="34" charset="0"/>
              <a:cs typeface="Arial" panose="020B0604020202020204" pitchFamily="34" charset="0"/>
            </a:endParaRPr>
          </a:p>
          <a:p>
            <a:pPr marL="0" marR="0" lvl="0" indent="0">
              <a:spcBef>
                <a:spcPts val="0"/>
              </a:spcBef>
              <a:spcAft>
                <a:spcPts val="800"/>
              </a:spcAft>
              <a:buNone/>
              <a:tabLst>
                <a:tab pos="457200" algn="l"/>
              </a:tabLst>
            </a:pPr>
            <a:r>
              <a:rPr lang="en-US" sz="1500" b="1" dirty="0">
                <a:effectLst/>
                <a:latin typeface="Arial" panose="020B0604020202020204" pitchFamily="34" charset="0"/>
                <a:ea typeface="Times New Roman" panose="02020603050405020304" pitchFamily="18" charset="0"/>
                <a:cs typeface="Arial" panose="020B0604020202020204" pitchFamily="34" charset="0"/>
              </a:rPr>
              <a:t>fax</a:t>
            </a:r>
            <a:r>
              <a:rPr lang="en-US" sz="1500" dirty="0">
                <a:effectLst/>
                <a:latin typeface="Arial" panose="020B0604020202020204" pitchFamily="34" charset="0"/>
                <a:ea typeface="Times New Roman" panose="02020603050405020304" pitchFamily="18" charset="0"/>
                <a:cs typeface="Arial" panose="020B0604020202020204" pitchFamily="34" charset="0"/>
              </a:rPr>
              <a:t>: (833) 256-1665 or (202) 690-7442; or</a:t>
            </a:r>
            <a:endParaRPr lang="en-US" sz="1500" dirty="0">
              <a:effectLst/>
              <a:latin typeface="Arial" panose="020B0604020202020204" pitchFamily="34" charset="0"/>
              <a:ea typeface="Calibri" panose="020F0502020204030204" pitchFamily="34" charset="0"/>
              <a:cs typeface="Arial" panose="020B0604020202020204" pitchFamily="34" charset="0"/>
            </a:endParaRPr>
          </a:p>
          <a:p>
            <a:pPr marL="0" marR="0" lvl="0" indent="0">
              <a:spcBef>
                <a:spcPts val="0"/>
              </a:spcBef>
              <a:spcAft>
                <a:spcPts val="800"/>
              </a:spcAft>
              <a:buNone/>
              <a:tabLst>
                <a:tab pos="457200" algn="l"/>
              </a:tabLst>
            </a:pPr>
            <a:r>
              <a:rPr lang="en-US" sz="1500" b="1" dirty="0">
                <a:effectLst/>
                <a:latin typeface="Arial" panose="020B0604020202020204" pitchFamily="34" charset="0"/>
                <a:ea typeface="Times New Roman" panose="02020603050405020304" pitchFamily="18" charset="0"/>
                <a:cs typeface="Arial" panose="020B0604020202020204" pitchFamily="34" charset="0"/>
              </a:rPr>
              <a:t>phone</a:t>
            </a:r>
            <a:r>
              <a:rPr lang="en-US" sz="1500" dirty="0">
                <a:effectLst/>
                <a:latin typeface="Arial" panose="020B0604020202020204" pitchFamily="34" charset="0"/>
                <a:ea typeface="Times New Roman" panose="02020603050405020304" pitchFamily="18" charset="0"/>
                <a:cs typeface="Arial" panose="020B0604020202020204" pitchFamily="34" charset="0"/>
              </a:rPr>
              <a:t>: (833) 620-1071; or</a:t>
            </a:r>
            <a:endParaRPr lang="en-US" sz="1500" dirty="0">
              <a:effectLst/>
              <a:latin typeface="Arial" panose="020B0604020202020204" pitchFamily="34" charset="0"/>
              <a:ea typeface="Calibri" panose="020F0502020204030204" pitchFamily="34" charset="0"/>
              <a:cs typeface="Arial" panose="020B0604020202020204" pitchFamily="34" charset="0"/>
            </a:endParaRPr>
          </a:p>
          <a:p>
            <a:pPr marL="0" marR="0" lvl="0" indent="0">
              <a:spcBef>
                <a:spcPts val="0"/>
              </a:spcBef>
              <a:spcAft>
                <a:spcPts val="800"/>
              </a:spcAft>
              <a:buNone/>
              <a:tabLst>
                <a:tab pos="457200" algn="l"/>
              </a:tabLst>
            </a:pPr>
            <a:r>
              <a:rPr lang="en-US" sz="1500" b="1" dirty="0">
                <a:effectLst/>
                <a:latin typeface="Arial" panose="020B0604020202020204" pitchFamily="34" charset="0"/>
                <a:ea typeface="Times New Roman" panose="02020603050405020304" pitchFamily="18" charset="0"/>
                <a:cs typeface="Arial" panose="020B0604020202020204" pitchFamily="34" charset="0"/>
              </a:rPr>
              <a:t>email</a:t>
            </a:r>
            <a:r>
              <a:rPr lang="en-US" sz="1500" dirty="0">
                <a:effectLst/>
                <a:latin typeface="Arial" panose="020B0604020202020204" pitchFamily="34" charset="0"/>
                <a:ea typeface="Times New Roman" panose="02020603050405020304" pitchFamily="18" charset="0"/>
                <a:cs typeface="Arial" panose="020B0604020202020204" pitchFamily="34" charset="0"/>
              </a:rPr>
              <a:t>: </a:t>
            </a:r>
            <a:r>
              <a:rPr lang="en-US" sz="1500" u="sng" dirty="0">
                <a:effectLst/>
                <a:latin typeface="Arial" panose="020B0604020202020204" pitchFamily="34" charset="0"/>
                <a:ea typeface="Times New Roman" panose="02020603050405020304" pitchFamily="18" charset="0"/>
                <a:cs typeface="Arial" panose="020B0604020202020204" pitchFamily="34" charset="0"/>
                <a:hlinkClick r:id="rId4"/>
              </a:rPr>
              <a:t>FNSCIVILRIGHTSCOMPLAINTS@usda.gov</a:t>
            </a:r>
            <a:r>
              <a:rPr lang="en-US" sz="1500" dirty="0">
                <a:effectLst/>
                <a:latin typeface="Arial" panose="020B0604020202020204" pitchFamily="34" charset="0"/>
                <a:ea typeface="Times New Roman" panose="02020603050405020304" pitchFamily="18" charset="0"/>
                <a:cs typeface="Arial" panose="020B0604020202020204" pitchFamily="34" charset="0"/>
              </a:rPr>
              <a:t>.</a:t>
            </a:r>
            <a:endParaRPr lang="en-US" sz="1500" dirty="0">
              <a:effectLst/>
              <a:latin typeface="Arial" panose="020B0604020202020204" pitchFamily="34" charset="0"/>
              <a:ea typeface="Calibri" panose="020F0502020204030204" pitchFamily="34" charset="0"/>
              <a:cs typeface="Arial" panose="020B0604020202020204" pitchFamily="34" charset="0"/>
            </a:endParaRPr>
          </a:p>
          <a:p>
            <a:pPr marL="0" marR="0" indent="0">
              <a:spcBef>
                <a:spcPts val="0"/>
              </a:spcBef>
              <a:spcAft>
                <a:spcPts val="800"/>
              </a:spcAft>
              <a:buNone/>
            </a:pPr>
            <a:r>
              <a:rPr lang="en-US" sz="1500" dirty="0">
                <a:effectLst/>
                <a:latin typeface="Arial" panose="020B0604020202020204" pitchFamily="34" charset="0"/>
                <a:ea typeface="Times New Roman" panose="02020603050405020304" pitchFamily="18" charset="0"/>
                <a:cs typeface="Arial" panose="020B0604020202020204" pitchFamily="34" charset="0"/>
              </a:rPr>
              <a:t>For any other information regarding SNAP issues, persons should either contact the USDA SNAP hotline number at (800) 221-5689, which is also in Spanish, or call the </a:t>
            </a:r>
            <a:r>
              <a:rPr lang="en-US" sz="1500" u="sng" dirty="0">
                <a:effectLst/>
                <a:latin typeface="Arial" panose="020B0604020202020204" pitchFamily="34" charset="0"/>
                <a:ea typeface="Times New Roman" panose="02020603050405020304" pitchFamily="18" charset="0"/>
                <a:cs typeface="Arial" panose="020B0604020202020204" pitchFamily="34" charset="0"/>
                <a:hlinkClick r:id="rId5"/>
              </a:rPr>
              <a:t>state information/hotline numbers</a:t>
            </a:r>
            <a:r>
              <a:rPr lang="en-US" sz="1500" dirty="0">
                <a:effectLst/>
                <a:latin typeface="Arial" panose="020B0604020202020204" pitchFamily="34" charset="0"/>
                <a:ea typeface="Times New Roman" panose="02020603050405020304" pitchFamily="18" charset="0"/>
                <a:cs typeface="Arial" panose="020B0604020202020204" pitchFamily="34" charset="0"/>
              </a:rPr>
              <a:t> (click the link for a listing of hotline numbers by state); found online at: </a:t>
            </a:r>
            <a:r>
              <a:rPr lang="en-US" sz="1500" u="sng" dirty="0">
                <a:effectLst/>
                <a:latin typeface="Arial" panose="020B0604020202020204" pitchFamily="34" charset="0"/>
                <a:ea typeface="Times New Roman" panose="02020603050405020304" pitchFamily="18" charset="0"/>
                <a:cs typeface="Arial" panose="020B0604020202020204" pitchFamily="34" charset="0"/>
                <a:hlinkClick r:id="rId5"/>
              </a:rPr>
              <a:t>SNAP hotline</a:t>
            </a:r>
            <a:r>
              <a:rPr lang="en-US" sz="1500" dirty="0">
                <a:effectLst/>
                <a:latin typeface="Arial" panose="020B0604020202020204" pitchFamily="34" charset="0"/>
                <a:ea typeface="Times New Roman" panose="02020603050405020304" pitchFamily="18" charset="0"/>
                <a:cs typeface="Arial" panose="020B0604020202020204" pitchFamily="34" charset="0"/>
              </a:rPr>
              <a:t>.</a:t>
            </a:r>
            <a:endParaRPr lang="en-US" sz="1500" dirty="0">
              <a:effectLst/>
              <a:latin typeface="Arial" panose="020B0604020202020204" pitchFamily="34" charset="0"/>
              <a:ea typeface="Calibri" panose="020F0502020204030204" pitchFamily="34" charset="0"/>
              <a:cs typeface="Arial" panose="020B0604020202020204" pitchFamily="34" charset="0"/>
            </a:endParaRPr>
          </a:p>
          <a:p>
            <a:pPr marL="0" indent="0">
              <a:buNone/>
            </a:pPr>
            <a:endParaRPr lang="en-US" sz="1500" dirty="0"/>
          </a:p>
        </p:txBody>
      </p:sp>
    </p:spTree>
    <p:extLst>
      <p:ext uri="{BB962C8B-B14F-4D97-AF65-F5344CB8AC3E}">
        <p14:creationId xmlns:p14="http://schemas.microsoft.com/office/powerpoint/2010/main" val="2319420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55F1942B-D7FE-49E1-A342-9F1533C8C8B5}"/>
              </a:ext>
            </a:extLst>
          </p:cNvPr>
          <p:cNvSpPr>
            <a:spLocks noGrp="1"/>
          </p:cNvSpPr>
          <p:nvPr>
            <p:ph type="title"/>
          </p:nvPr>
        </p:nvSpPr>
        <p:spPr>
          <a:xfrm>
            <a:off x="686834" y="1153572"/>
            <a:ext cx="3200400" cy="4461163"/>
          </a:xfrm>
        </p:spPr>
        <p:txBody>
          <a:bodyPr>
            <a:normAutofit/>
          </a:bodyPr>
          <a:lstStyle/>
          <a:p>
            <a:r>
              <a:rPr lang="en-US" sz="3700" dirty="0">
                <a:solidFill>
                  <a:srgbClr val="FFFFFF"/>
                </a:solidFill>
                <a:latin typeface="Arial" panose="020B0604020202020204" pitchFamily="34" charset="0"/>
                <a:cs typeface="Arial" panose="020B0604020202020204" pitchFamily="34" charset="0"/>
              </a:rPr>
              <a:t>Revised Joint Non-Discrimination Statement between USDA and US HHS (cont.)</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7C866CB2-95E0-4733-9887-3414892C3B89}"/>
              </a:ext>
            </a:extLst>
          </p:cNvPr>
          <p:cNvSpPr>
            <a:spLocks noGrp="1"/>
          </p:cNvSpPr>
          <p:nvPr>
            <p:ph idx="1"/>
          </p:nvPr>
        </p:nvSpPr>
        <p:spPr>
          <a:xfrm>
            <a:off x="4447308" y="591344"/>
            <a:ext cx="6906491" cy="5585619"/>
          </a:xfrm>
        </p:spPr>
        <p:txBody>
          <a:bodyPr anchor="ctr">
            <a:normAutofit/>
          </a:bodyPr>
          <a:lstStyle/>
          <a:p>
            <a:pPr marL="0" marR="0" indent="0">
              <a:spcBef>
                <a:spcPts val="0"/>
              </a:spcBef>
              <a:spcAft>
                <a:spcPts val="800"/>
              </a:spcAft>
              <a:buNone/>
            </a:pPr>
            <a:r>
              <a:rPr lang="en-US" sz="1500" dirty="0">
                <a:effectLst/>
                <a:latin typeface="Arial" panose="020B0604020202020204" pitchFamily="34" charset="0"/>
                <a:ea typeface="Times New Roman" panose="02020603050405020304" pitchFamily="18" charset="0"/>
                <a:cs typeface="Arial" panose="020B0604020202020204" pitchFamily="34" charset="0"/>
              </a:rPr>
              <a:t>CIVIL RIGHTS COMPLAINTS INVOLVING HHS PROGRAMS</a:t>
            </a:r>
            <a:endParaRPr lang="en-US" sz="1500" dirty="0">
              <a:effectLst/>
              <a:latin typeface="Arial" panose="020B0604020202020204" pitchFamily="34" charset="0"/>
              <a:ea typeface="Calibri" panose="020F0502020204030204" pitchFamily="34" charset="0"/>
              <a:cs typeface="Arial" panose="020B0604020202020204" pitchFamily="34" charset="0"/>
            </a:endParaRPr>
          </a:p>
          <a:p>
            <a:pPr marL="0" marR="0" indent="0">
              <a:spcBef>
                <a:spcPts val="0"/>
              </a:spcBef>
              <a:spcAft>
                <a:spcPts val="800"/>
              </a:spcAft>
              <a:buNone/>
            </a:pPr>
            <a:r>
              <a:rPr lang="en-US" sz="1500" dirty="0">
                <a:effectLst/>
                <a:latin typeface="Arial" panose="020B0604020202020204" pitchFamily="34" charset="0"/>
                <a:ea typeface="Times New Roman" panose="02020603050405020304" pitchFamily="18" charset="0"/>
                <a:cs typeface="Arial" panose="020B0604020202020204" pitchFamily="34" charset="0"/>
              </a:rPr>
              <a:t>HHS provides federal financial assistance for many programs to enhance health and well-being, including TANF, Head Start, the Low-Income Home Energy Assistance Program (LIHEAP), and others. If you believe that you have been discriminated against because of your race, color, national origin, disability, age, sex (including pregnancy, sexual orientation, and gender identity), or religion in programs or activities that HHS directly operates or to which HHS provides federal financial assistance, you may file a complaint with the Office for Civil Rights (OCR) for yourself or for someone else.</a:t>
            </a:r>
            <a:endParaRPr lang="en-US" sz="1500" dirty="0">
              <a:effectLst/>
              <a:latin typeface="Arial" panose="020B0604020202020204" pitchFamily="34" charset="0"/>
              <a:ea typeface="Calibri" panose="020F0502020204030204" pitchFamily="34" charset="0"/>
              <a:cs typeface="Arial" panose="020B0604020202020204" pitchFamily="34" charset="0"/>
            </a:endParaRPr>
          </a:p>
          <a:p>
            <a:pPr marL="0" marR="0" indent="0">
              <a:spcBef>
                <a:spcPts val="0"/>
              </a:spcBef>
              <a:spcAft>
                <a:spcPts val="800"/>
              </a:spcAft>
              <a:buNone/>
            </a:pPr>
            <a:r>
              <a:rPr lang="en-US" sz="1500" dirty="0">
                <a:effectLst/>
                <a:latin typeface="Arial" panose="020B0604020202020204" pitchFamily="34" charset="0"/>
                <a:ea typeface="Times New Roman" panose="02020603050405020304" pitchFamily="18" charset="0"/>
                <a:cs typeface="Arial" panose="020B0604020202020204" pitchFamily="34" charset="0"/>
              </a:rPr>
              <a:t>To file a complaint of discrimination for yourself or someone else regarding a program receiving federal financial assistance through HHS, complete the form on line through OCR’s Complaint Portal at </a:t>
            </a:r>
            <a:r>
              <a:rPr lang="en-US" sz="1500" u="sng" dirty="0">
                <a:effectLst/>
                <a:latin typeface="Arial" panose="020B0604020202020204" pitchFamily="34" charset="0"/>
                <a:ea typeface="Times New Roman" panose="02020603050405020304" pitchFamily="18" charset="0"/>
                <a:cs typeface="Arial" panose="020B0604020202020204" pitchFamily="34" charset="0"/>
                <a:hlinkClick r:id="rId3"/>
              </a:rPr>
              <a:t>https://ocrportal.hhs.gov/ocr/</a:t>
            </a:r>
            <a:r>
              <a:rPr lang="en-US" sz="1500" dirty="0">
                <a:effectLst/>
                <a:latin typeface="Arial" panose="020B0604020202020204" pitchFamily="34" charset="0"/>
                <a:ea typeface="Times New Roman" panose="02020603050405020304" pitchFamily="18" charset="0"/>
                <a:cs typeface="Arial" panose="020B0604020202020204" pitchFamily="34" charset="0"/>
              </a:rPr>
              <a:t>. You may also contact OCR via mail at: Centralized Case Management Operations, U.S. Department of Health and Human Services, 200 Independence Avenue, S.W., Room 509F HHH Bldg., Washington, D.C. 20201; fax: (202) 619-3818; or email: </a:t>
            </a:r>
            <a:r>
              <a:rPr lang="en-US" sz="1500" u="sng" dirty="0">
                <a:effectLst/>
                <a:latin typeface="Arial" panose="020B0604020202020204" pitchFamily="34" charset="0"/>
                <a:ea typeface="Times New Roman" panose="02020603050405020304" pitchFamily="18" charset="0"/>
                <a:cs typeface="Arial" panose="020B0604020202020204" pitchFamily="34" charset="0"/>
                <a:hlinkClick r:id="rId4"/>
              </a:rPr>
              <a:t>OCRmail@hhs.gov</a:t>
            </a:r>
            <a:r>
              <a:rPr lang="en-US" sz="1500" dirty="0">
                <a:effectLst/>
                <a:latin typeface="Arial" panose="020B0604020202020204" pitchFamily="34" charset="0"/>
                <a:ea typeface="Times New Roman" panose="02020603050405020304" pitchFamily="18" charset="0"/>
                <a:cs typeface="Arial" panose="020B0604020202020204" pitchFamily="34" charset="0"/>
              </a:rPr>
              <a:t>. For faster processing, we encourage you to use the OCR online portal to file complaints rather than filing via mail. Persons who need assistance with filing a civil rights complaint can email OCR at </a:t>
            </a:r>
            <a:r>
              <a:rPr lang="en-US" sz="1500" u="sng" dirty="0">
                <a:effectLst/>
                <a:latin typeface="Arial" panose="020B0604020202020204" pitchFamily="34" charset="0"/>
                <a:ea typeface="Times New Roman" panose="02020603050405020304" pitchFamily="18" charset="0"/>
                <a:cs typeface="Arial" panose="020B0604020202020204" pitchFamily="34" charset="0"/>
                <a:hlinkClick r:id="rId5"/>
              </a:rPr>
              <a:t>OCRMail@hhs.gov</a:t>
            </a:r>
            <a:r>
              <a:rPr lang="en-US" sz="1500" dirty="0">
                <a:effectLst/>
                <a:latin typeface="Arial" panose="020B0604020202020204" pitchFamily="34" charset="0"/>
                <a:ea typeface="Times New Roman" panose="02020603050405020304" pitchFamily="18" charset="0"/>
                <a:cs typeface="Arial" panose="020B0604020202020204" pitchFamily="34" charset="0"/>
              </a:rPr>
              <a:t> or call OCR toll-free at 1-800-368-1019, TDD 1-800-537-7697. For persons who are deaf, hard of hearing, or have speech difficulties, please dial 7-1-1 to access telecommunications relay services. We also provide alternative formats (such as Braille and large print), auxiliary aids and language assistance services free of charge for filing a complaint. </a:t>
            </a:r>
            <a:endParaRPr lang="en-US" sz="1500" dirty="0">
              <a:effectLst/>
              <a:latin typeface="Arial" panose="020B0604020202020204" pitchFamily="34" charset="0"/>
              <a:ea typeface="Calibri" panose="020F0502020204030204" pitchFamily="34" charset="0"/>
              <a:cs typeface="Arial" panose="020B0604020202020204" pitchFamily="34" charset="0"/>
            </a:endParaRPr>
          </a:p>
          <a:p>
            <a:pPr marL="0" marR="0" indent="0">
              <a:spcBef>
                <a:spcPts val="0"/>
              </a:spcBef>
              <a:spcAft>
                <a:spcPts val="800"/>
              </a:spcAft>
              <a:buNone/>
            </a:pPr>
            <a:r>
              <a:rPr lang="en-US" sz="1500" dirty="0">
                <a:effectLst/>
                <a:latin typeface="Arial" panose="020B0604020202020204" pitchFamily="34" charset="0"/>
                <a:ea typeface="Times New Roman" panose="02020603050405020304" pitchFamily="18" charset="0"/>
                <a:cs typeface="Arial" panose="020B0604020202020204" pitchFamily="34" charset="0"/>
              </a:rPr>
              <a:t>This institution is an equal opportunity provider.</a:t>
            </a:r>
            <a:endParaRPr lang="en-US" sz="1500" dirty="0">
              <a:effectLst/>
              <a:latin typeface="Arial" panose="020B0604020202020204" pitchFamily="34" charset="0"/>
              <a:ea typeface="Calibri" panose="020F0502020204030204" pitchFamily="34" charset="0"/>
              <a:cs typeface="Arial" panose="020B0604020202020204" pitchFamily="34" charset="0"/>
            </a:endParaRPr>
          </a:p>
          <a:p>
            <a:pPr marL="0" indent="0">
              <a:buNone/>
            </a:pPr>
            <a:endParaRPr lang="en-US" sz="1500" dirty="0"/>
          </a:p>
        </p:txBody>
      </p:sp>
    </p:spTree>
    <p:extLst>
      <p:ext uri="{BB962C8B-B14F-4D97-AF65-F5344CB8AC3E}">
        <p14:creationId xmlns:p14="http://schemas.microsoft.com/office/powerpoint/2010/main" val="35627662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5E7A76-99E7-40E3-ABB8-3AA785298943}"/>
              </a:ext>
            </a:extLst>
          </p:cNvPr>
          <p:cNvSpPr>
            <a:spLocks noGrp="1"/>
          </p:cNvSpPr>
          <p:nvPr>
            <p:ph type="title"/>
          </p:nvPr>
        </p:nvSpPr>
        <p:spPr/>
        <p:txBody>
          <a:bodyPr/>
          <a:lstStyle/>
          <a:p>
            <a:pPr algn="ctr"/>
            <a:r>
              <a:rPr lang="en-US" spc="-5" dirty="0">
                <a:solidFill>
                  <a:schemeClr val="tx1"/>
                </a:solidFill>
                <a:ea typeface="Verdana" panose="020B0604030504040204" pitchFamily="34" charset="0"/>
              </a:rPr>
              <a:t>Non-discrimination</a:t>
            </a:r>
            <a:r>
              <a:rPr lang="en-US" spc="55" dirty="0">
                <a:solidFill>
                  <a:schemeClr val="tx1"/>
                </a:solidFill>
                <a:ea typeface="Verdana" panose="020B0604030504040204" pitchFamily="34" charset="0"/>
              </a:rPr>
              <a:t> </a:t>
            </a:r>
            <a:r>
              <a:rPr lang="en-US" spc="-10" dirty="0">
                <a:solidFill>
                  <a:schemeClr val="tx1"/>
                </a:solidFill>
                <a:ea typeface="Verdana" panose="020B0604030504040204" pitchFamily="34" charset="0"/>
              </a:rPr>
              <a:t>Statement</a:t>
            </a:r>
            <a:endParaRPr lang="en-US" dirty="0">
              <a:solidFill>
                <a:schemeClr val="tx1"/>
              </a:solidFill>
              <a:ea typeface="Verdana" panose="020B0604030504040204" pitchFamily="34" charset="0"/>
            </a:endParaRPr>
          </a:p>
        </p:txBody>
      </p:sp>
      <p:sp>
        <p:nvSpPr>
          <p:cNvPr id="3" name="TextBox 2">
            <a:extLst>
              <a:ext uri="{FF2B5EF4-FFF2-40B4-BE49-F238E27FC236}">
                <a16:creationId xmlns:a16="http://schemas.microsoft.com/office/drawing/2014/main" id="{48264189-4CE1-4F9E-9F20-1DD88D39022C}"/>
              </a:ext>
            </a:extLst>
          </p:cNvPr>
          <p:cNvSpPr txBox="1"/>
          <p:nvPr/>
        </p:nvSpPr>
        <p:spPr>
          <a:xfrm>
            <a:off x="1930401" y="1964987"/>
            <a:ext cx="8260079" cy="4008790"/>
          </a:xfrm>
          <a:prstGeom prst="rect">
            <a:avLst/>
          </a:prstGeom>
          <a:noFill/>
        </p:spPr>
        <p:txBody>
          <a:bodyPr wrap="square" rtlCol="0">
            <a:spAutoFit/>
          </a:bodyPr>
          <a:lstStyle/>
          <a:p>
            <a:pPr marR="2597150" algn="ctr">
              <a:spcBef>
                <a:spcPts val="105"/>
              </a:spcBef>
            </a:pPr>
            <a:r>
              <a:rPr lang="en-US" sz="2400" dirty="0">
                <a:solidFill>
                  <a:prstClr val="black"/>
                </a:solidFill>
                <a:latin typeface="Arial" panose="020B0604020202020204" pitchFamily="34" charset="0"/>
                <a:cs typeface="Arial" panose="020B0604020202020204" pitchFamily="34" charset="0"/>
              </a:rPr>
              <a:t>USDA </a:t>
            </a:r>
            <a:r>
              <a:rPr lang="en-US" sz="2400" spc="-5" dirty="0">
                <a:solidFill>
                  <a:prstClr val="black"/>
                </a:solidFill>
                <a:latin typeface="Arial" panose="020B0604020202020204" pitchFamily="34" charset="0"/>
                <a:cs typeface="Arial" panose="020B0604020202020204" pitchFamily="34" charset="0"/>
              </a:rPr>
              <a:t>Nondiscrimination </a:t>
            </a:r>
            <a:r>
              <a:rPr lang="en-US" sz="2400" dirty="0">
                <a:solidFill>
                  <a:prstClr val="black"/>
                </a:solidFill>
                <a:latin typeface="Arial" panose="020B0604020202020204" pitchFamily="34" charset="0"/>
                <a:cs typeface="Arial" panose="020B0604020202020204" pitchFamily="34" charset="0"/>
              </a:rPr>
              <a:t>Statement</a:t>
            </a:r>
          </a:p>
          <a:p>
            <a:pPr>
              <a:spcBef>
                <a:spcPts val="35"/>
              </a:spcBef>
            </a:pPr>
            <a:endParaRPr lang="en-US" sz="2400" dirty="0">
              <a:solidFill>
                <a:prstClr val="black"/>
              </a:solidFill>
              <a:latin typeface="Arial" panose="020B0604020202020204" pitchFamily="34" charset="0"/>
              <a:cs typeface="Arial" panose="020B0604020202020204" pitchFamily="34" charset="0"/>
            </a:endParaRPr>
          </a:p>
          <a:p>
            <a:pPr marL="268605"/>
            <a:r>
              <a:rPr lang="en-US" sz="2400" dirty="0">
                <a:solidFill>
                  <a:prstClr val="black"/>
                </a:solidFill>
                <a:latin typeface="Arial" panose="020B0604020202020204" pitchFamily="34" charset="0"/>
                <a:cs typeface="Arial" panose="020B0604020202020204" pitchFamily="34" charset="0"/>
              </a:rPr>
              <a:t>Short</a:t>
            </a:r>
            <a:r>
              <a:rPr lang="en-US" sz="2400" spc="-25" dirty="0">
                <a:solidFill>
                  <a:prstClr val="black"/>
                </a:solidFill>
                <a:latin typeface="Arial" panose="020B0604020202020204" pitchFamily="34" charset="0"/>
                <a:cs typeface="Arial" panose="020B0604020202020204" pitchFamily="34" charset="0"/>
              </a:rPr>
              <a:t> </a:t>
            </a:r>
            <a:r>
              <a:rPr lang="en-US" sz="2400" spc="-5" dirty="0">
                <a:solidFill>
                  <a:prstClr val="black"/>
                </a:solidFill>
                <a:latin typeface="Arial" panose="020B0604020202020204" pitchFamily="34" charset="0"/>
                <a:cs typeface="Arial" panose="020B0604020202020204" pitchFamily="34" charset="0"/>
              </a:rPr>
              <a:t>versions</a:t>
            </a:r>
            <a:endParaRPr lang="en-US" sz="2400" dirty="0">
              <a:solidFill>
                <a:prstClr val="black"/>
              </a:solidFill>
              <a:latin typeface="Arial" panose="020B0604020202020204" pitchFamily="34" charset="0"/>
              <a:cs typeface="Arial" panose="020B0604020202020204" pitchFamily="34" charset="0"/>
            </a:endParaRPr>
          </a:p>
          <a:p>
            <a:pPr marL="793115" indent="-286385">
              <a:spcBef>
                <a:spcPts val="5"/>
              </a:spcBef>
              <a:buFont typeface="Wingdings"/>
              <a:buChar char=""/>
              <a:tabLst>
                <a:tab pos="793750" algn="l"/>
              </a:tabLst>
            </a:pPr>
            <a:r>
              <a:rPr lang="en-US" b="1" spc="-5" dirty="0">
                <a:solidFill>
                  <a:prstClr val="black"/>
                </a:solidFill>
                <a:latin typeface="Arial" panose="020B0604020202020204" pitchFamily="34" charset="0"/>
                <a:cs typeface="Arial" panose="020B0604020202020204" pitchFamily="34" charset="0"/>
              </a:rPr>
              <a:t>This institution </a:t>
            </a:r>
            <a:r>
              <a:rPr lang="en-US" b="1" spc="-10" dirty="0">
                <a:solidFill>
                  <a:prstClr val="black"/>
                </a:solidFill>
                <a:latin typeface="Arial" panose="020B0604020202020204" pitchFamily="34" charset="0"/>
                <a:cs typeface="Arial" panose="020B0604020202020204" pitchFamily="34" charset="0"/>
              </a:rPr>
              <a:t>is </a:t>
            </a:r>
            <a:r>
              <a:rPr lang="en-US" b="1" spc="-5" dirty="0">
                <a:solidFill>
                  <a:prstClr val="black"/>
                </a:solidFill>
                <a:latin typeface="Arial" panose="020B0604020202020204" pitchFamily="34" charset="0"/>
                <a:cs typeface="Arial" panose="020B0604020202020204" pitchFamily="34" charset="0"/>
              </a:rPr>
              <a:t>an </a:t>
            </a:r>
            <a:r>
              <a:rPr lang="en-US" b="1" spc="-10" dirty="0">
                <a:solidFill>
                  <a:prstClr val="black"/>
                </a:solidFill>
                <a:latin typeface="Arial" panose="020B0604020202020204" pitchFamily="34" charset="0"/>
                <a:cs typeface="Arial" panose="020B0604020202020204" pitchFamily="34" charset="0"/>
              </a:rPr>
              <a:t>equal opportunity</a:t>
            </a:r>
            <a:r>
              <a:rPr lang="en-US" b="1" spc="125" dirty="0">
                <a:solidFill>
                  <a:prstClr val="black"/>
                </a:solidFill>
                <a:latin typeface="Arial" panose="020B0604020202020204" pitchFamily="34" charset="0"/>
                <a:cs typeface="Arial" panose="020B0604020202020204" pitchFamily="34" charset="0"/>
              </a:rPr>
              <a:t> </a:t>
            </a:r>
            <a:r>
              <a:rPr lang="en-US" b="1" spc="-5" dirty="0">
                <a:solidFill>
                  <a:prstClr val="black"/>
                </a:solidFill>
                <a:latin typeface="Arial" panose="020B0604020202020204" pitchFamily="34" charset="0"/>
                <a:cs typeface="Arial" panose="020B0604020202020204" pitchFamily="34" charset="0"/>
              </a:rPr>
              <a:t>provider.</a:t>
            </a:r>
          </a:p>
          <a:p>
            <a:pPr marL="506730">
              <a:spcBef>
                <a:spcPts val="5"/>
              </a:spcBef>
              <a:tabLst>
                <a:tab pos="793750" algn="l"/>
              </a:tabLst>
            </a:pPr>
            <a:endParaRPr lang="en-US" dirty="0">
              <a:solidFill>
                <a:prstClr val="black"/>
              </a:solidFill>
              <a:latin typeface="Arial" panose="020B0604020202020204" pitchFamily="34" charset="0"/>
              <a:cs typeface="Arial" panose="020B0604020202020204" pitchFamily="34" charset="0"/>
            </a:endParaRPr>
          </a:p>
          <a:p>
            <a:pPr marL="793115" indent="-286385">
              <a:buFont typeface="Wingdings"/>
              <a:buChar char=""/>
              <a:tabLst>
                <a:tab pos="793750" algn="l"/>
              </a:tabLst>
            </a:pPr>
            <a:r>
              <a:rPr lang="en-US" b="1" spc="-5" dirty="0">
                <a:solidFill>
                  <a:prstClr val="black"/>
                </a:solidFill>
                <a:latin typeface="Arial" panose="020B0604020202020204" pitchFamily="34" charset="0"/>
                <a:cs typeface="Arial" panose="020B0604020202020204" pitchFamily="34" charset="0"/>
              </a:rPr>
              <a:t>Esta institución </a:t>
            </a:r>
            <a:r>
              <a:rPr lang="en-US" b="1" spc="-10" dirty="0">
                <a:solidFill>
                  <a:prstClr val="black"/>
                </a:solidFill>
                <a:latin typeface="Arial" panose="020B0604020202020204" pitchFamily="34" charset="0"/>
                <a:cs typeface="Arial" panose="020B0604020202020204" pitchFamily="34" charset="0"/>
              </a:rPr>
              <a:t>es un proveedor que ofrece igualdad</a:t>
            </a:r>
            <a:r>
              <a:rPr lang="en-US" b="1" spc="254" dirty="0">
                <a:solidFill>
                  <a:prstClr val="black"/>
                </a:solidFill>
                <a:latin typeface="Arial" panose="020B0604020202020204" pitchFamily="34" charset="0"/>
                <a:cs typeface="Arial" panose="020B0604020202020204" pitchFamily="34" charset="0"/>
              </a:rPr>
              <a:t> </a:t>
            </a:r>
            <a:r>
              <a:rPr lang="en-US" b="1" spc="-10" dirty="0">
                <a:solidFill>
                  <a:prstClr val="black"/>
                </a:solidFill>
                <a:latin typeface="Arial" panose="020B0604020202020204" pitchFamily="34" charset="0"/>
                <a:cs typeface="Arial" panose="020B0604020202020204" pitchFamily="34" charset="0"/>
              </a:rPr>
              <a:t>de oportunidades.	</a:t>
            </a:r>
            <a:r>
              <a:rPr lang="en-US" spc="-10" dirty="0">
                <a:solidFill>
                  <a:prstClr val="black"/>
                </a:solidFill>
                <a:latin typeface="Arial" panose="020B0604020202020204" pitchFamily="34" charset="0"/>
                <a:cs typeface="Arial" panose="020B0604020202020204" pitchFamily="34" charset="0"/>
              </a:rPr>
              <a:t>(Spanish)</a:t>
            </a:r>
          </a:p>
          <a:p>
            <a:pPr marL="506730">
              <a:tabLst>
                <a:tab pos="793750" algn="l"/>
              </a:tabLst>
            </a:pPr>
            <a:endParaRPr lang="en-US" dirty="0">
              <a:solidFill>
                <a:prstClr val="black"/>
              </a:solidFill>
              <a:latin typeface="Arial" panose="020B0604020202020204" pitchFamily="34" charset="0"/>
              <a:cs typeface="Arial" panose="020B0604020202020204" pitchFamily="34" charset="0"/>
            </a:endParaRPr>
          </a:p>
          <a:p>
            <a:pPr marL="793115" indent="-286385">
              <a:lnSpc>
                <a:spcPts val="1845"/>
              </a:lnSpc>
              <a:buFont typeface="Wingdings"/>
              <a:buChar char=""/>
              <a:tabLst>
                <a:tab pos="793750" algn="l"/>
              </a:tabLst>
            </a:pPr>
            <a:r>
              <a:rPr lang="en-US" spc="-5" dirty="0">
                <a:solidFill>
                  <a:prstClr val="black"/>
                </a:solidFill>
                <a:latin typeface="Arial" panose="020B0604020202020204" pitchFamily="34" charset="0"/>
                <a:cs typeface="Arial" panose="020B0604020202020204" pitchFamily="34" charset="0"/>
              </a:rPr>
              <a:t>*Can be used in </a:t>
            </a:r>
            <a:r>
              <a:rPr lang="en-US" spc="-10" dirty="0">
                <a:solidFill>
                  <a:prstClr val="black"/>
                </a:solidFill>
                <a:latin typeface="Arial" panose="020B0604020202020204" pitchFamily="34" charset="0"/>
                <a:cs typeface="Arial" panose="020B0604020202020204" pitchFamily="34" charset="0"/>
              </a:rPr>
              <a:t>special </a:t>
            </a:r>
            <a:r>
              <a:rPr lang="en-US" spc="-5" dirty="0">
                <a:solidFill>
                  <a:prstClr val="black"/>
                </a:solidFill>
                <a:latin typeface="Arial" panose="020B0604020202020204" pitchFamily="34" charset="0"/>
                <a:cs typeface="Arial" panose="020B0604020202020204" pitchFamily="34" charset="0"/>
              </a:rPr>
              <a:t>circumstances</a:t>
            </a:r>
            <a:r>
              <a:rPr lang="en-US" spc="100" dirty="0">
                <a:solidFill>
                  <a:prstClr val="black"/>
                </a:solidFill>
                <a:latin typeface="Arial" panose="020B0604020202020204" pitchFamily="34" charset="0"/>
                <a:cs typeface="Arial" panose="020B0604020202020204" pitchFamily="34" charset="0"/>
              </a:rPr>
              <a:t> </a:t>
            </a:r>
            <a:r>
              <a:rPr lang="en-US" spc="-5" dirty="0">
                <a:solidFill>
                  <a:prstClr val="black"/>
                </a:solidFill>
                <a:latin typeface="Arial" panose="020B0604020202020204" pitchFamily="34" charset="0"/>
                <a:cs typeface="Arial" panose="020B0604020202020204" pitchFamily="34" charset="0"/>
              </a:rPr>
              <a:t>only</a:t>
            </a:r>
            <a:endParaRPr lang="en-US" dirty="0">
              <a:solidFill>
                <a:prstClr val="black"/>
              </a:solidFill>
              <a:latin typeface="Arial" panose="020B0604020202020204" pitchFamily="34" charset="0"/>
              <a:cs typeface="Arial" panose="020B0604020202020204" pitchFamily="34" charset="0"/>
            </a:endParaRPr>
          </a:p>
          <a:p>
            <a:pPr marL="268605">
              <a:spcBef>
                <a:spcPts val="2070"/>
              </a:spcBef>
            </a:pPr>
            <a:r>
              <a:rPr lang="en-US" sz="2400" spc="-5" dirty="0">
                <a:solidFill>
                  <a:prstClr val="black"/>
                </a:solidFill>
                <a:latin typeface="Arial" panose="020B0604020202020204" pitchFamily="34" charset="0"/>
                <a:cs typeface="Arial" panose="020B0604020202020204" pitchFamily="34" charset="0"/>
              </a:rPr>
              <a:t>Translations</a:t>
            </a:r>
            <a:endParaRPr lang="en-US" sz="2400" dirty="0">
              <a:solidFill>
                <a:prstClr val="black"/>
              </a:solidFill>
              <a:latin typeface="Arial" panose="020B0604020202020204" pitchFamily="34" charset="0"/>
              <a:cs typeface="Arial" panose="020B0604020202020204" pitchFamily="34" charset="0"/>
            </a:endParaRPr>
          </a:p>
          <a:p>
            <a:pPr marL="793115" indent="-286385">
              <a:spcBef>
                <a:spcPts val="5"/>
              </a:spcBef>
              <a:buFont typeface="Wingdings"/>
              <a:buChar char=""/>
              <a:tabLst>
                <a:tab pos="793750" algn="l"/>
              </a:tabLst>
            </a:pPr>
            <a:r>
              <a:rPr lang="en-US" spc="-5" dirty="0">
                <a:solidFill>
                  <a:srgbClr val="FF0000"/>
                </a:solidFill>
                <a:latin typeface="Arial" panose="020B0604020202020204" pitchFamily="34" charset="0"/>
                <a:cs typeface="Arial" panose="020B0604020202020204" pitchFamily="34" charset="0"/>
              </a:rPr>
              <a:t>Available on </a:t>
            </a:r>
            <a:r>
              <a:rPr lang="en-US" spc="-10" dirty="0">
                <a:solidFill>
                  <a:srgbClr val="FF0000"/>
                </a:solidFill>
                <a:latin typeface="Arial" panose="020B0604020202020204" pitchFamily="34" charset="0"/>
                <a:cs typeface="Arial" panose="020B0604020202020204" pitchFamily="34" charset="0"/>
              </a:rPr>
              <a:t>the USDA</a:t>
            </a:r>
            <a:r>
              <a:rPr lang="en-US" spc="-10" dirty="0">
                <a:solidFill>
                  <a:srgbClr val="FF0000"/>
                </a:solidFill>
                <a:latin typeface="Verdana"/>
                <a:cs typeface="Verdana"/>
              </a:rPr>
              <a:t> FNS</a:t>
            </a:r>
            <a:r>
              <a:rPr lang="en-US" spc="75" dirty="0">
                <a:solidFill>
                  <a:srgbClr val="FF0000"/>
                </a:solidFill>
                <a:latin typeface="Verdana"/>
                <a:cs typeface="Verdana"/>
              </a:rPr>
              <a:t> </a:t>
            </a:r>
            <a:r>
              <a:rPr lang="en-US" spc="-10" dirty="0">
                <a:solidFill>
                  <a:srgbClr val="FF0000"/>
                </a:solidFill>
                <a:latin typeface="Verdana"/>
                <a:cs typeface="Verdana"/>
              </a:rPr>
              <a:t>Website and NC DHHS DSS FNS Website</a:t>
            </a:r>
            <a:endParaRPr lang="en-US" dirty="0">
              <a:solidFill>
                <a:prstClr val="black"/>
              </a:solidFill>
              <a:latin typeface="Verdana"/>
              <a:cs typeface="Verdana"/>
            </a:endParaRPr>
          </a:p>
        </p:txBody>
      </p:sp>
    </p:spTree>
    <p:extLst>
      <p:ext uri="{BB962C8B-B14F-4D97-AF65-F5344CB8AC3E}">
        <p14:creationId xmlns:p14="http://schemas.microsoft.com/office/powerpoint/2010/main" val="12090695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59" name="Rectangle 2054">
            <a:extLst>
              <a:ext uri="{FF2B5EF4-FFF2-40B4-BE49-F238E27FC236}">
                <a16:creationId xmlns:a16="http://schemas.microsoft.com/office/drawing/2014/main" id="{5D13CC36-B950-4F02-9BAF-9A7EB26739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60" name="Freeform: Shape 2056">
            <a:extLst>
              <a:ext uri="{FF2B5EF4-FFF2-40B4-BE49-F238E27FC236}">
                <a16:creationId xmlns:a16="http://schemas.microsoft.com/office/drawing/2014/main" id="{4F2E2428-58BA-458D-AA54-05502E63F3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8748215" cy="6857999"/>
          </a:xfrm>
          <a:custGeom>
            <a:avLst/>
            <a:gdLst>
              <a:gd name="connsiteX0" fmla="*/ 0 w 9024730"/>
              <a:gd name="connsiteY0" fmla="*/ 0 h 6857999"/>
              <a:gd name="connsiteX1" fmla="*/ 9024730 w 9024730"/>
              <a:gd name="connsiteY1" fmla="*/ 0 h 6857999"/>
              <a:gd name="connsiteX2" fmla="*/ 9024730 w 9024730"/>
              <a:gd name="connsiteY2" fmla="*/ 2 h 6857999"/>
              <a:gd name="connsiteX3" fmla="*/ 8447016 w 9024730"/>
              <a:gd name="connsiteY3" fmla="*/ 2 h 6857999"/>
              <a:gd name="connsiteX4" fmla="*/ 8441214 w 9024730"/>
              <a:gd name="connsiteY4" fmla="*/ 14562 h 6857999"/>
              <a:gd name="connsiteX5" fmla="*/ 8445389 w 9024730"/>
              <a:gd name="connsiteY5" fmla="*/ 59077 h 6857999"/>
              <a:gd name="connsiteX6" fmla="*/ 8437086 w 9024730"/>
              <a:gd name="connsiteY6" fmla="*/ 107668 h 6857999"/>
              <a:gd name="connsiteX7" fmla="*/ 8458599 w 9024730"/>
              <a:gd name="connsiteY7" fmla="*/ 246136 h 6857999"/>
              <a:gd name="connsiteX8" fmla="*/ 8433237 w 9024730"/>
              <a:gd name="connsiteY8" fmla="*/ 372908 h 6857999"/>
              <a:gd name="connsiteX9" fmla="*/ 8430194 w 9024730"/>
              <a:gd name="connsiteY9" fmla="*/ 450607 h 6857999"/>
              <a:gd name="connsiteX10" fmla="*/ 8443315 w 9024730"/>
              <a:gd name="connsiteY10" fmla="*/ 812800 h 6857999"/>
              <a:gd name="connsiteX11" fmla="*/ 8453042 w 9024730"/>
              <a:gd name="connsiteY11" fmla="*/ 912727 h 6857999"/>
              <a:gd name="connsiteX12" fmla="*/ 8451649 w 9024730"/>
              <a:gd name="connsiteY12" fmla="*/ 989950 h 6857999"/>
              <a:gd name="connsiteX13" fmla="*/ 8455592 w 9024730"/>
              <a:gd name="connsiteY13" fmla="*/ 1141745 h 6857999"/>
              <a:gd name="connsiteX14" fmla="*/ 8470203 w 9024730"/>
              <a:gd name="connsiteY14" fmla="*/ 1265454 h 6857999"/>
              <a:gd name="connsiteX15" fmla="*/ 8499638 w 9024730"/>
              <a:gd name="connsiteY15" fmla="*/ 1385480 h 6857999"/>
              <a:gd name="connsiteX16" fmla="*/ 8518660 w 9024730"/>
              <a:gd name="connsiteY16" fmla="*/ 1458060 h 6857999"/>
              <a:gd name="connsiteX17" fmla="*/ 8539125 w 9024730"/>
              <a:gd name="connsiteY17" fmla="*/ 1513175 h 6857999"/>
              <a:gd name="connsiteX18" fmla="*/ 8570281 w 9024730"/>
              <a:gd name="connsiteY18" fmla="*/ 1570809 h 6857999"/>
              <a:gd name="connsiteX19" fmla="*/ 8605212 w 9024730"/>
              <a:gd name="connsiteY19" fmla="*/ 1638391 h 6857999"/>
              <a:gd name="connsiteX20" fmla="*/ 8626457 w 9024730"/>
              <a:gd name="connsiteY20" fmla="*/ 1742490 h 6857999"/>
              <a:gd name="connsiteX21" fmla="*/ 8654861 w 9024730"/>
              <a:gd name="connsiteY21" fmla="*/ 1818229 h 6857999"/>
              <a:gd name="connsiteX22" fmla="*/ 8648005 w 9024730"/>
              <a:gd name="connsiteY22" fmla="*/ 1862723 h 6857999"/>
              <a:gd name="connsiteX23" fmla="*/ 8654469 w 9024730"/>
              <a:gd name="connsiteY23" fmla="*/ 1917476 h 6857999"/>
              <a:gd name="connsiteX24" fmla="*/ 8649702 w 9024730"/>
              <a:gd name="connsiteY24" fmla="*/ 1972204 h 6857999"/>
              <a:gd name="connsiteX25" fmla="*/ 8656357 w 9024730"/>
              <a:gd name="connsiteY25" fmla="*/ 2054291 h 6857999"/>
              <a:gd name="connsiteX26" fmla="*/ 8648660 w 9024730"/>
              <a:gd name="connsiteY26" fmla="*/ 2227417 h 6857999"/>
              <a:gd name="connsiteX27" fmla="*/ 8607609 w 9024730"/>
              <a:gd name="connsiteY27" fmla="*/ 2510933 h 6857999"/>
              <a:gd name="connsiteX28" fmla="*/ 8608432 w 9024730"/>
              <a:gd name="connsiteY28" fmla="*/ 2741866 h 6857999"/>
              <a:gd name="connsiteX29" fmla="*/ 8619112 w 9024730"/>
              <a:gd name="connsiteY29" fmla="*/ 2864935 h 6857999"/>
              <a:gd name="connsiteX30" fmla="*/ 8627742 w 9024730"/>
              <a:gd name="connsiteY30" fmla="*/ 2950807 h 6857999"/>
              <a:gd name="connsiteX31" fmla="*/ 8611822 w 9024730"/>
              <a:gd name="connsiteY31" fmla="*/ 2978246 h 6857999"/>
              <a:gd name="connsiteX32" fmla="*/ 8608239 w 9024730"/>
              <a:gd name="connsiteY32" fmla="*/ 2995916 h 6857999"/>
              <a:gd name="connsiteX33" fmla="*/ 8598647 w 9024730"/>
              <a:gd name="connsiteY33" fmla="*/ 2998648 h 6857999"/>
              <a:gd name="connsiteX34" fmla="*/ 8587108 w 9024730"/>
              <a:gd name="connsiteY34" fmla="*/ 3023630 h 6857999"/>
              <a:gd name="connsiteX35" fmla="*/ 8577885 w 9024730"/>
              <a:gd name="connsiteY35" fmla="*/ 3096975 h 6857999"/>
              <a:gd name="connsiteX36" fmla="*/ 8557492 w 9024730"/>
              <a:gd name="connsiteY36" fmla="*/ 3216657 h 6857999"/>
              <a:gd name="connsiteX37" fmla="*/ 8560894 w 9024730"/>
              <a:gd name="connsiteY37" fmla="*/ 3310980 h 6857999"/>
              <a:gd name="connsiteX38" fmla="*/ 8547852 w 9024730"/>
              <a:gd name="connsiteY38" fmla="*/ 3344725 h 6857999"/>
              <a:gd name="connsiteX39" fmla="*/ 8535427 w 9024730"/>
              <a:gd name="connsiteY39" fmla="*/ 3393250 h 6857999"/>
              <a:gd name="connsiteX40" fmla="*/ 8520092 w 9024730"/>
              <a:gd name="connsiteY40" fmla="*/ 3514536 h 6857999"/>
              <a:gd name="connsiteX41" fmla="*/ 8497231 w 9024730"/>
              <a:gd name="connsiteY41" fmla="*/ 3686149 h 6857999"/>
              <a:gd name="connsiteX42" fmla="*/ 8489799 w 9024730"/>
              <a:gd name="connsiteY42" fmla="*/ 3692208 h 6857999"/>
              <a:gd name="connsiteX43" fmla="*/ 8475804 w 9024730"/>
              <a:gd name="connsiteY43" fmla="*/ 3776022 h 6857999"/>
              <a:gd name="connsiteX44" fmla="*/ 8471279 w 9024730"/>
              <a:gd name="connsiteY44" fmla="*/ 3977138 h 6857999"/>
              <a:gd name="connsiteX45" fmla="*/ 8408913 w 9024730"/>
              <a:gd name="connsiteY45" fmla="*/ 4222149 h 6857999"/>
              <a:gd name="connsiteX46" fmla="*/ 8402112 w 9024730"/>
              <a:gd name="connsiteY46" fmla="*/ 4364683 h 6857999"/>
              <a:gd name="connsiteX47" fmla="*/ 8393355 w 9024730"/>
              <a:gd name="connsiteY47" fmla="*/ 4462471 h 6857999"/>
              <a:gd name="connsiteX48" fmla="*/ 8376166 w 9024730"/>
              <a:gd name="connsiteY48" fmla="*/ 4574052 h 6857999"/>
              <a:gd name="connsiteX49" fmla="*/ 8341678 w 9024730"/>
              <a:gd name="connsiteY49" fmla="*/ 4667756 h 6857999"/>
              <a:gd name="connsiteX50" fmla="*/ 8273661 w 9024730"/>
              <a:gd name="connsiteY50" fmla="*/ 4799019 h 6857999"/>
              <a:gd name="connsiteX51" fmla="*/ 8256132 w 9024730"/>
              <a:gd name="connsiteY51" fmla="*/ 4849614 h 6857999"/>
              <a:gd name="connsiteX52" fmla="*/ 8226804 w 9024730"/>
              <a:gd name="connsiteY52" fmla="*/ 4919971 h 6857999"/>
              <a:gd name="connsiteX53" fmla="*/ 8171825 w 9024730"/>
              <a:gd name="connsiteY53" fmla="*/ 5010766 h 6857999"/>
              <a:gd name="connsiteX54" fmla="*/ 8143172 w 9024730"/>
              <a:gd name="connsiteY54" fmla="*/ 5088190 h 6857999"/>
              <a:gd name="connsiteX55" fmla="*/ 8126363 w 9024730"/>
              <a:gd name="connsiteY55" fmla="*/ 5143922 h 6857999"/>
              <a:gd name="connsiteX56" fmla="*/ 8103782 w 9024730"/>
              <a:gd name="connsiteY56" fmla="*/ 5284346 h 6857999"/>
              <a:gd name="connsiteX57" fmla="*/ 8084361 w 9024730"/>
              <a:gd name="connsiteY57" fmla="*/ 5390948 h 6857999"/>
              <a:gd name="connsiteX58" fmla="*/ 8062552 w 9024730"/>
              <a:gd name="connsiteY58" fmla="*/ 5470854 h 6857999"/>
              <a:gd name="connsiteX59" fmla="*/ 8057342 w 9024730"/>
              <a:gd name="connsiteY59" fmla="*/ 5529643 h 6857999"/>
              <a:gd name="connsiteX60" fmla="*/ 8044923 w 9024730"/>
              <a:gd name="connsiteY60" fmla="*/ 5597292 h 6857999"/>
              <a:gd name="connsiteX61" fmla="*/ 8035233 w 9024730"/>
              <a:gd name="connsiteY61" fmla="*/ 5608899 h 6857999"/>
              <a:gd name="connsiteX62" fmla="*/ 8018178 w 9024730"/>
              <a:gd name="connsiteY62" fmla="*/ 5684911 h 6857999"/>
              <a:gd name="connsiteX63" fmla="*/ 8018018 w 9024730"/>
              <a:gd name="connsiteY63" fmla="*/ 5755776 h 6857999"/>
              <a:gd name="connsiteX64" fmla="*/ 8008640 w 9024730"/>
              <a:gd name="connsiteY64" fmla="*/ 5889599 h 6857999"/>
              <a:gd name="connsiteX65" fmla="*/ 8013542 w 9024730"/>
              <a:gd name="connsiteY65" fmla="*/ 5989744 h 6857999"/>
              <a:gd name="connsiteX66" fmla="*/ 7980757 w 9024730"/>
              <a:gd name="connsiteY66" fmla="*/ 6084926 h 6857999"/>
              <a:gd name="connsiteX67" fmla="*/ 7975907 w 9024730"/>
              <a:gd name="connsiteY67" fmla="*/ 6346549 h 6857999"/>
              <a:gd name="connsiteX68" fmla="*/ 7974221 w 9024730"/>
              <a:gd name="connsiteY68" fmla="*/ 6527527 h 6857999"/>
              <a:gd name="connsiteX69" fmla="*/ 7979135 w 9024730"/>
              <a:gd name="connsiteY69" fmla="*/ 6627129 h 6857999"/>
              <a:gd name="connsiteX70" fmla="*/ 7979404 w 9024730"/>
              <a:gd name="connsiteY70" fmla="*/ 6694819 h 6857999"/>
              <a:gd name="connsiteX71" fmla="*/ 8009526 w 9024730"/>
              <a:gd name="connsiteY71" fmla="*/ 6765445 h 6857999"/>
              <a:gd name="connsiteX72" fmla="*/ 8018211 w 9024730"/>
              <a:gd name="connsiteY72" fmla="*/ 6844697 h 6857999"/>
              <a:gd name="connsiteX73" fmla="*/ 8019608 w 9024730"/>
              <a:gd name="connsiteY73" fmla="*/ 6857999 h 6857999"/>
              <a:gd name="connsiteX74" fmla="*/ 0 w 9024730"/>
              <a:gd name="connsiteY74" fmla="*/ 6857999 h 6857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Lst>
            <a:rect l="l" t="t" r="r" b="b"/>
            <a:pathLst>
              <a:path w="9024730" h="6857999">
                <a:moveTo>
                  <a:pt x="0" y="0"/>
                </a:moveTo>
                <a:lnTo>
                  <a:pt x="9024730" y="0"/>
                </a:lnTo>
                <a:lnTo>
                  <a:pt x="9024730" y="2"/>
                </a:lnTo>
                <a:lnTo>
                  <a:pt x="8447016" y="2"/>
                </a:lnTo>
                <a:lnTo>
                  <a:pt x="8441214" y="14562"/>
                </a:lnTo>
                <a:lnTo>
                  <a:pt x="8445389" y="59077"/>
                </a:lnTo>
                <a:cubicBezTo>
                  <a:pt x="8445971" y="76949"/>
                  <a:pt x="8436504" y="89796"/>
                  <a:pt x="8437086" y="107668"/>
                </a:cubicBezTo>
                <a:cubicBezTo>
                  <a:pt x="8417947" y="138162"/>
                  <a:pt x="8459241" y="201929"/>
                  <a:pt x="8458599" y="246136"/>
                </a:cubicBezTo>
                <a:cubicBezTo>
                  <a:pt x="8457958" y="290343"/>
                  <a:pt x="8471649" y="364179"/>
                  <a:pt x="8433237" y="372908"/>
                </a:cubicBezTo>
                <a:cubicBezTo>
                  <a:pt x="8426916" y="431308"/>
                  <a:pt x="8438389" y="357606"/>
                  <a:pt x="8430194" y="450607"/>
                </a:cubicBezTo>
                <a:cubicBezTo>
                  <a:pt x="8466727" y="551950"/>
                  <a:pt x="8430182" y="787036"/>
                  <a:pt x="8443315" y="812800"/>
                </a:cubicBezTo>
                <a:cubicBezTo>
                  <a:pt x="8478999" y="860799"/>
                  <a:pt x="8435788" y="854953"/>
                  <a:pt x="8453042" y="912727"/>
                </a:cubicBezTo>
                <a:cubicBezTo>
                  <a:pt x="8462900" y="945986"/>
                  <a:pt x="8451223" y="951781"/>
                  <a:pt x="8451649" y="989950"/>
                </a:cubicBezTo>
                <a:cubicBezTo>
                  <a:pt x="8452074" y="1028120"/>
                  <a:pt x="8452500" y="1095828"/>
                  <a:pt x="8455592" y="1141745"/>
                </a:cubicBezTo>
                <a:cubicBezTo>
                  <a:pt x="8458684" y="1187662"/>
                  <a:pt x="8470047" y="1234783"/>
                  <a:pt x="8470203" y="1265454"/>
                </a:cubicBezTo>
                <a:cubicBezTo>
                  <a:pt x="8458947" y="1304052"/>
                  <a:pt x="8496012" y="1370755"/>
                  <a:pt x="8499638" y="1385480"/>
                </a:cubicBezTo>
                <a:cubicBezTo>
                  <a:pt x="8514485" y="1422714"/>
                  <a:pt x="8525070" y="1428103"/>
                  <a:pt x="8518660" y="1458060"/>
                </a:cubicBezTo>
                <a:cubicBezTo>
                  <a:pt x="8518783" y="1468057"/>
                  <a:pt x="8539003" y="1503177"/>
                  <a:pt x="8539125" y="1513175"/>
                </a:cubicBezTo>
                <a:lnTo>
                  <a:pt x="8570281" y="1570809"/>
                </a:lnTo>
                <a:cubicBezTo>
                  <a:pt x="8597636" y="1617136"/>
                  <a:pt x="8594573" y="1601443"/>
                  <a:pt x="8605212" y="1638391"/>
                </a:cubicBezTo>
                <a:cubicBezTo>
                  <a:pt x="8629645" y="1719640"/>
                  <a:pt x="8613884" y="1715203"/>
                  <a:pt x="8626457" y="1742490"/>
                </a:cubicBezTo>
                <a:lnTo>
                  <a:pt x="8654861" y="1818229"/>
                </a:lnTo>
                <a:cubicBezTo>
                  <a:pt x="8657202" y="1824059"/>
                  <a:pt x="8651899" y="1851211"/>
                  <a:pt x="8648005" y="1862723"/>
                </a:cubicBezTo>
                <a:lnTo>
                  <a:pt x="8654469" y="1917476"/>
                </a:lnTo>
                <a:lnTo>
                  <a:pt x="8649702" y="1972204"/>
                </a:lnTo>
                <a:cubicBezTo>
                  <a:pt x="8652251" y="1979569"/>
                  <a:pt x="8651461" y="2048203"/>
                  <a:pt x="8656357" y="2054291"/>
                </a:cubicBezTo>
                <a:cubicBezTo>
                  <a:pt x="8672645" y="2141657"/>
                  <a:pt x="8632397" y="2189849"/>
                  <a:pt x="8648660" y="2227417"/>
                </a:cubicBezTo>
                <a:cubicBezTo>
                  <a:pt x="8639941" y="2317591"/>
                  <a:pt x="8613796" y="2407644"/>
                  <a:pt x="8607609" y="2510933"/>
                </a:cubicBezTo>
                <a:cubicBezTo>
                  <a:pt x="8633490" y="2597916"/>
                  <a:pt x="8602674" y="2649734"/>
                  <a:pt x="8608432" y="2741866"/>
                </a:cubicBezTo>
                <a:cubicBezTo>
                  <a:pt x="8630300" y="2779815"/>
                  <a:pt x="8631929" y="2817058"/>
                  <a:pt x="8619112" y="2864935"/>
                </a:cubicBezTo>
                <a:cubicBezTo>
                  <a:pt x="8655820" y="2860552"/>
                  <a:pt x="8588374" y="2937673"/>
                  <a:pt x="8627742" y="2950807"/>
                </a:cubicBezTo>
                <a:lnTo>
                  <a:pt x="8611822" y="2978246"/>
                </a:lnTo>
                <a:lnTo>
                  <a:pt x="8608239" y="2995916"/>
                </a:lnTo>
                <a:lnTo>
                  <a:pt x="8598647" y="2998648"/>
                </a:lnTo>
                <a:lnTo>
                  <a:pt x="8587108" y="3023630"/>
                </a:lnTo>
                <a:cubicBezTo>
                  <a:pt x="8584111" y="3033333"/>
                  <a:pt x="8577413" y="3084375"/>
                  <a:pt x="8577885" y="3096975"/>
                </a:cubicBezTo>
                <a:cubicBezTo>
                  <a:pt x="8594321" y="3142205"/>
                  <a:pt x="8535131" y="3160433"/>
                  <a:pt x="8557492" y="3216657"/>
                </a:cubicBezTo>
                <a:cubicBezTo>
                  <a:pt x="8562518" y="3237178"/>
                  <a:pt x="8573573" y="3299737"/>
                  <a:pt x="8560894" y="3310980"/>
                </a:cubicBezTo>
                <a:cubicBezTo>
                  <a:pt x="8557601" y="3323902"/>
                  <a:pt x="8561083" y="3339340"/>
                  <a:pt x="8547852" y="3344725"/>
                </a:cubicBezTo>
                <a:cubicBezTo>
                  <a:pt x="8531788" y="3353908"/>
                  <a:pt x="8553430" y="3400659"/>
                  <a:pt x="8535427" y="3393250"/>
                </a:cubicBezTo>
                <a:cubicBezTo>
                  <a:pt x="8550195" y="3426421"/>
                  <a:pt x="8529553" y="3487753"/>
                  <a:pt x="8520092" y="3514536"/>
                </a:cubicBezTo>
                <a:cubicBezTo>
                  <a:pt x="8513726" y="3563353"/>
                  <a:pt x="8500070" y="3650327"/>
                  <a:pt x="8497231" y="3686149"/>
                </a:cubicBezTo>
                <a:cubicBezTo>
                  <a:pt x="8494574" y="3687657"/>
                  <a:pt x="8493370" y="3677229"/>
                  <a:pt x="8489799" y="3692208"/>
                </a:cubicBezTo>
                <a:cubicBezTo>
                  <a:pt x="8486228" y="3707187"/>
                  <a:pt x="8465938" y="3757479"/>
                  <a:pt x="8475804" y="3776022"/>
                </a:cubicBezTo>
                <a:cubicBezTo>
                  <a:pt x="8441061" y="3875691"/>
                  <a:pt x="8487451" y="3939839"/>
                  <a:pt x="8471279" y="3977138"/>
                </a:cubicBezTo>
                <a:cubicBezTo>
                  <a:pt x="8465599" y="4067300"/>
                  <a:pt x="8419685" y="4164564"/>
                  <a:pt x="8408913" y="4222149"/>
                </a:cubicBezTo>
                <a:cubicBezTo>
                  <a:pt x="8403583" y="4287917"/>
                  <a:pt x="8398240" y="4339232"/>
                  <a:pt x="8402112" y="4364683"/>
                </a:cubicBezTo>
                <a:lnTo>
                  <a:pt x="8393355" y="4462471"/>
                </a:lnTo>
                <a:cubicBezTo>
                  <a:pt x="8396004" y="4503329"/>
                  <a:pt x="8376320" y="4548111"/>
                  <a:pt x="8376166" y="4574052"/>
                </a:cubicBezTo>
                <a:cubicBezTo>
                  <a:pt x="8369380" y="4670665"/>
                  <a:pt x="8352302" y="4649921"/>
                  <a:pt x="8341678" y="4667756"/>
                </a:cubicBezTo>
                <a:cubicBezTo>
                  <a:pt x="8320864" y="4705850"/>
                  <a:pt x="8290794" y="4758928"/>
                  <a:pt x="8273661" y="4799019"/>
                </a:cubicBezTo>
                <a:cubicBezTo>
                  <a:pt x="8254323" y="4834076"/>
                  <a:pt x="8262378" y="4811645"/>
                  <a:pt x="8256132" y="4849614"/>
                </a:cubicBezTo>
                <a:cubicBezTo>
                  <a:pt x="8239320" y="4853334"/>
                  <a:pt x="8207060" y="4883089"/>
                  <a:pt x="8226804" y="4919971"/>
                </a:cubicBezTo>
                <a:lnTo>
                  <a:pt x="8171825" y="5010766"/>
                </a:lnTo>
                <a:cubicBezTo>
                  <a:pt x="8150097" y="4983259"/>
                  <a:pt x="8165842" y="5107656"/>
                  <a:pt x="8143172" y="5088190"/>
                </a:cubicBezTo>
                <a:cubicBezTo>
                  <a:pt x="8128060" y="5102008"/>
                  <a:pt x="8138350" y="5118851"/>
                  <a:pt x="8126363" y="5143922"/>
                </a:cubicBezTo>
                <a:cubicBezTo>
                  <a:pt x="8116335" y="5192745"/>
                  <a:pt x="8111851" y="5226225"/>
                  <a:pt x="8103782" y="5284346"/>
                </a:cubicBezTo>
                <a:cubicBezTo>
                  <a:pt x="8101016" y="5338386"/>
                  <a:pt x="8095811" y="5337325"/>
                  <a:pt x="8084361" y="5390948"/>
                </a:cubicBezTo>
                <a:cubicBezTo>
                  <a:pt x="8082912" y="5429655"/>
                  <a:pt x="8063705" y="5449508"/>
                  <a:pt x="8062552" y="5470854"/>
                </a:cubicBezTo>
                <a:cubicBezTo>
                  <a:pt x="8086776" y="5526328"/>
                  <a:pt x="8037513" y="5496377"/>
                  <a:pt x="8057342" y="5529643"/>
                </a:cubicBezTo>
                <a:cubicBezTo>
                  <a:pt x="8050653" y="5550879"/>
                  <a:pt x="8055939" y="5587444"/>
                  <a:pt x="8044923" y="5597292"/>
                </a:cubicBezTo>
                <a:lnTo>
                  <a:pt x="8035233" y="5608899"/>
                </a:lnTo>
                <a:cubicBezTo>
                  <a:pt x="8030775" y="5623501"/>
                  <a:pt x="8021047" y="5660431"/>
                  <a:pt x="8018178" y="5684911"/>
                </a:cubicBezTo>
                <a:cubicBezTo>
                  <a:pt x="8005590" y="5692608"/>
                  <a:pt x="8011744" y="5734344"/>
                  <a:pt x="8018018" y="5755776"/>
                </a:cubicBezTo>
                <a:cubicBezTo>
                  <a:pt x="8019409" y="5792777"/>
                  <a:pt x="7989082" y="5848613"/>
                  <a:pt x="8008640" y="5889599"/>
                </a:cubicBezTo>
                <a:cubicBezTo>
                  <a:pt x="8011480" y="5932097"/>
                  <a:pt x="8009486" y="5940901"/>
                  <a:pt x="8013542" y="5989744"/>
                </a:cubicBezTo>
                <a:cubicBezTo>
                  <a:pt x="8022089" y="6020787"/>
                  <a:pt x="7982918" y="6024963"/>
                  <a:pt x="7980757" y="6084926"/>
                </a:cubicBezTo>
                <a:cubicBezTo>
                  <a:pt x="7974117" y="6134231"/>
                  <a:pt x="7999371" y="6240432"/>
                  <a:pt x="7975907" y="6346549"/>
                </a:cubicBezTo>
                <a:cubicBezTo>
                  <a:pt x="7987225" y="6409741"/>
                  <a:pt x="7980509" y="6468689"/>
                  <a:pt x="7974221" y="6527527"/>
                </a:cubicBezTo>
                <a:cubicBezTo>
                  <a:pt x="7955361" y="6585667"/>
                  <a:pt x="7987786" y="6579284"/>
                  <a:pt x="7979135" y="6627129"/>
                </a:cubicBezTo>
                <a:cubicBezTo>
                  <a:pt x="7983057" y="6635153"/>
                  <a:pt x="7984986" y="6697665"/>
                  <a:pt x="7979404" y="6694819"/>
                </a:cubicBezTo>
                <a:cubicBezTo>
                  <a:pt x="7981755" y="6716947"/>
                  <a:pt x="8003903" y="6732844"/>
                  <a:pt x="8009526" y="6765445"/>
                </a:cubicBezTo>
                <a:cubicBezTo>
                  <a:pt x="8011113" y="6776325"/>
                  <a:pt x="8014662" y="6810511"/>
                  <a:pt x="8018211" y="6844697"/>
                </a:cubicBezTo>
                <a:lnTo>
                  <a:pt x="8019608" y="6857999"/>
                </a:lnTo>
                <a:lnTo>
                  <a:pt x="0" y="6857999"/>
                </a:lnTo>
                <a:close/>
              </a:path>
            </a:pathLst>
          </a:custGeom>
          <a:solidFill>
            <a:srgbClr val="82766A">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03C75D52-1851-443B-946B-B9A375527D4B}"/>
              </a:ext>
            </a:extLst>
          </p:cNvPr>
          <p:cNvSpPr>
            <a:spLocks noGrp="1"/>
          </p:cNvSpPr>
          <p:nvPr>
            <p:ph type="title"/>
          </p:nvPr>
        </p:nvSpPr>
        <p:spPr>
          <a:xfrm>
            <a:off x="1137034" y="609600"/>
            <a:ext cx="6881026" cy="1322887"/>
          </a:xfrm>
        </p:spPr>
        <p:txBody>
          <a:bodyPr>
            <a:normAutofit/>
          </a:bodyPr>
          <a:lstStyle/>
          <a:p>
            <a:r>
              <a:rPr lang="en-US" sz="4100" dirty="0">
                <a:latin typeface="Arial" panose="020B0604020202020204" pitchFamily="34" charset="0"/>
                <a:cs typeface="Arial" panose="020B0604020202020204" pitchFamily="34" charset="0"/>
              </a:rPr>
              <a:t>New Federal Plan to address Language Barriers</a:t>
            </a:r>
          </a:p>
        </p:txBody>
      </p:sp>
      <p:sp>
        <p:nvSpPr>
          <p:cNvPr id="3" name="Content Placeholder 2">
            <a:extLst>
              <a:ext uri="{FF2B5EF4-FFF2-40B4-BE49-F238E27FC236}">
                <a16:creationId xmlns:a16="http://schemas.microsoft.com/office/drawing/2014/main" id="{7AD031A3-101F-4080-996E-487EB714A5B4}"/>
              </a:ext>
            </a:extLst>
          </p:cNvPr>
          <p:cNvSpPr>
            <a:spLocks noGrp="1"/>
          </p:cNvSpPr>
          <p:nvPr>
            <p:ph idx="1"/>
          </p:nvPr>
        </p:nvSpPr>
        <p:spPr>
          <a:xfrm>
            <a:off x="1137034" y="2194102"/>
            <a:ext cx="6573951" cy="3908585"/>
          </a:xfrm>
        </p:spPr>
        <p:txBody>
          <a:bodyPr>
            <a:normAutofit/>
          </a:bodyPr>
          <a:lstStyle/>
          <a:p>
            <a:pPr marL="0" indent="0">
              <a:buNone/>
            </a:pPr>
            <a:endParaRPr lang="en-US" sz="800" dirty="0"/>
          </a:p>
          <a:p>
            <a:pPr marL="0" indent="0">
              <a:buNone/>
            </a:pPr>
            <a:endParaRPr lang="en-US" sz="800" dirty="0"/>
          </a:p>
          <a:p>
            <a:pPr marL="0" indent="0">
              <a:buNone/>
            </a:pPr>
            <a:endParaRPr lang="en-US" sz="800" dirty="0"/>
          </a:p>
          <a:p>
            <a:pPr marL="0" indent="0">
              <a:buNone/>
            </a:pPr>
            <a:endParaRPr lang="en-US" sz="800" dirty="0"/>
          </a:p>
          <a:p>
            <a:pPr marL="0" indent="0">
              <a:buNone/>
            </a:pPr>
            <a:r>
              <a:rPr lang="en-US" sz="800" dirty="0">
                <a:latin typeface="Arial" panose="020B0604020202020204" pitchFamily="34" charset="0"/>
                <a:cs typeface="Arial" panose="020B0604020202020204" pitchFamily="34" charset="0"/>
              </a:rPr>
              <a:t>U.S. Department of Health and Human Services</a:t>
            </a:r>
          </a:p>
          <a:p>
            <a:pPr marL="0" indent="0">
              <a:buNone/>
            </a:pPr>
            <a:r>
              <a:rPr lang="en-US" sz="800" dirty="0">
                <a:latin typeface="Arial" panose="020B0604020202020204" pitchFamily="34" charset="0"/>
                <a:cs typeface="Arial" panose="020B0604020202020204" pitchFamily="34" charset="0"/>
              </a:rPr>
              <a:t>Office of Civil Rights</a:t>
            </a:r>
          </a:p>
          <a:p>
            <a:pPr marL="0" marR="0" indent="0">
              <a:spcBef>
                <a:spcPts val="0"/>
              </a:spcBef>
              <a:spcAft>
                <a:spcPts val="600"/>
              </a:spcAft>
              <a:buNone/>
            </a:pPr>
            <a:r>
              <a:rPr lang="en-US" sz="800" b="1" dirty="0">
                <a:effectLst/>
                <a:latin typeface="Arial" panose="020B0604020202020204" pitchFamily="34" charset="0"/>
                <a:ea typeface="Times New Roman" panose="02020603050405020304" pitchFamily="18" charset="0"/>
                <a:cs typeface="Arial" panose="020B0604020202020204" pitchFamily="34" charset="0"/>
              </a:rPr>
              <a:t>Breaking Language Barriers: Biden-Harris Administration Announces New Plan to Address Language Barriers and Strengthen Language Access</a:t>
            </a:r>
            <a:endParaRPr lang="en-US" sz="800" b="1" dirty="0">
              <a:effectLst/>
              <a:latin typeface="Arial" panose="020B0604020202020204" pitchFamily="34" charset="0"/>
              <a:ea typeface="Calibri" panose="020F0502020204030204" pitchFamily="34" charset="0"/>
              <a:cs typeface="Arial" panose="020B0604020202020204" pitchFamily="34" charset="0"/>
            </a:endParaRPr>
          </a:p>
          <a:p>
            <a:pPr marL="0" marR="0" indent="0">
              <a:spcBef>
                <a:spcPts val="0"/>
              </a:spcBef>
              <a:spcAft>
                <a:spcPts val="0"/>
              </a:spcAft>
              <a:buNone/>
            </a:pPr>
            <a:r>
              <a:rPr lang="en-US" sz="800" i="1" dirty="0">
                <a:effectLst/>
                <a:latin typeface="Arial" panose="020B0604020202020204" pitchFamily="34" charset="0"/>
                <a:ea typeface="Calibri" panose="020F0502020204030204" pitchFamily="34" charset="0"/>
                <a:cs typeface="Arial" panose="020B0604020202020204" pitchFamily="34" charset="0"/>
              </a:rPr>
              <a:t>The HHS Language Access Plan is a critical step toward making health care and human services accessible to all; it represents a commitment to equal opportunities and improved health care for all Americans.</a:t>
            </a:r>
            <a:endParaRPr lang="en-US" sz="800" dirty="0">
              <a:effectLst/>
              <a:latin typeface="Arial" panose="020B0604020202020204" pitchFamily="34" charset="0"/>
              <a:ea typeface="Calibri" panose="020F0502020204030204" pitchFamily="34" charset="0"/>
              <a:cs typeface="Arial" panose="020B0604020202020204" pitchFamily="34" charset="0"/>
            </a:endParaRPr>
          </a:p>
          <a:p>
            <a:pPr marL="0" marR="0" indent="0">
              <a:spcBef>
                <a:spcPts val="1200"/>
              </a:spcBef>
              <a:spcAft>
                <a:spcPts val="0"/>
              </a:spcAft>
              <a:buNone/>
            </a:pPr>
            <a:r>
              <a:rPr lang="en-US" sz="800" dirty="0">
                <a:effectLst/>
                <a:latin typeface="Arial" panose="020B0604020202020204" pitchFamily="34" charset="0"/>
                <a:ea typeface="Calibri" panose="020F0502020204030204" pitchFamily="34" charset="0"/>
                <a:cs typeface="Arial" panose="020B0604020202020204" pitchFamily="34" charset="0"/>
              </a:rPr>
              <a:t>Today, the U.S. Department of Health and Human Services (HHS) took the next step in working to ensure greater access to the life-saving services that it provides for people with Limited English Proficiency (LEP) and people with disabilities. In releasing the HHS Language Access Plan, HHS joins agencies across the federal government in prioritizing communication in services to the public. Today’s action supports President Biden’s Executive Orders to advance racial equity and support for underserved communities, which aims to improve access to benefits and services across the Administration, including for people with LEP.</a:t>
            </a:r>
          </a:p>
          <a:p>
            <a:pPr marL="0" marR="0" indent="0">
              <a:spcBef>
                <a:spcPts val="1200"/>
              </a:spcBef>
              <a:spcAft>
                <a:spcPts val="0"/>
              </a:spcAft>
              <a:buNone/>
            </a:pPr>
            <a:r>
              <a:rPr lang="en-US" sz="800" dirty="0">
                <a:effectLst/>
                <a:latin typeface="Arial" panose="020B0604020202020204" pitchFamily="34" charset="0"/>
                <a:ea typeface="Calibri" panose="020F0502020204030204" pitchFamily="34" charset="0"/>
                <a:cs typeface="Arial" panose="020B0604020202020204" pitchFamily="34" charset="0"/>
              </a:rPr>
              <a:t>“It is 2023 and the fact that kids still have the same experience I had of translating complex medical information for my parents is unacceptable. Children, family members, and others should not be held responsible for translating complicated and emotional information in order for their loved one to access needed care,” said Secretary Xavier Becerra. “Language should never be a barrier to accessing health care and human services. With our updated Plan, we’re representing our unwavering commitment to equity and inclusivity across HHS.”</a:t>
            </a:r>
          </a:p>
          <a:p>
            <a:pPr marL="0" marR="0" indent="0">
              <a:spcBef>
                <a:spcPts val="1200"/>
              </a:spcBef>
              <a:spcAft>
                <a:spcPts val="0"/>
              </a:spcAft>
              <a:buNone/>
            </a:pPr>
            <a:r>
              <a:rPr lang="en-US" sz="800" dirty="0">
                <a:effectLst/>
                <a:latin typeface="Arial" panose="020B0604020202020204" pitchFamily="34" charset="0"/>
                <a:ea typeface="Calibri" panose="020F0502020204030204" pitchFamily="34" charset="0"/>
                <a:cs typeface="Arial" panose="020B0604020202020204" pitchFamily="34" charset="0"/>
              </a:rPr>
              <a:t>“The ability to communicate is critical to accessing health and human services and goes beyond the language you speak.  Today’s new, strengthened Language Access Plan reaffirms our dedication to breaking down barriers across HHS, promoting inclusivity of communication and making services accessible to everyone, and upholding the principles of equity and justice,” said Office for Civil Rights Director Melanie Fontes Rainer. “We stand by our commitment to enforcing the civil rights of every individual in this country, regardless of their language or disability.”</a:t>
            </a:r>
          </a:p>
          <a:p>
            <a:pPr marL="0" indent="0">
              <a:buNone/>
            </a:pPr>
            <a:endParaRPr lang="en-US" sz="800" dirty="0">
              <a:latin typeface="Arial" panose="020B0604020202020204" pitchFamily="34" charset="0"/>
              <a:cs typeface="Arial" panose="020B0604020202020204" pitchFamily="34" charset="0"/>
            </a:endParaRPr>
          </a:p>
          <a:p>
            <a:pPr marL="0" indent="0">
              <a:buNone/>
            </a:pPr>
            <a:endParaRPr lang="en-US" sz="800" dirty="0"/>
          </a:p>
          <a:p>
            <a:pPr marL="0" indent="0">
              <a:buNone/>
            </a:pPr>
            <a:endParaRPr lang="en-US" sz="800" dirty="0"/>
          </a:p>
        </p:txBody>
      </p:sp>
      <p:pic>
        <p:nvPicPr>
          <p:cNvPr id="2050" name="Picture 2">
            <a:extLst>
              <a:ext uri="{FF2B5EF4-FFF2-40B4-BE49-F238E27FC236}">
                <a16:creationId xmlns:a16="http://schemas.microsoft.com/office/drawing/2014/main" id="{228CF09F-3B5F-4432-98A6-DA03106091C1}"/>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8795981" y="1990229"/>
            <a:ext cx="2906973" cy="290697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3974408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197</TotalTime>
  <Words>2750</Words>
  <Application>Microsoft Office PowerPoint</Application>
  <PresentationFormat>Widescreen</PresentationFormat>
  <Paragraphs>175</Paragraphs>
  <Slides>19</Slides>
  <Notes>19</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19</vt:i4>
      </vt:variant>
    </vt:vector>
  </HeadingPairs>
  <TitlesOfParts>
    <vt:vector size="29" baseType="lpstr">
      <vt:lpstr>Arial</vt:lpstr>
      <vt:lpstr>Calibri</vt:lpstr>
      <vt:lpstr>Calibri Light</vt:lpstr>
      <vt:lpstr>Franklin Gothic Demi Cond</vt:lpstr>
      <vt:lpstr>Franklin Gothic Medium</vt:lpstr>
      <vt:lpstr>Georgia</vt:lpstr>
      <vt:lpstr>Gotham Bold</vt:lpstr>
      <vt:lpstr>Verdana</vt:lpstr>
      <vt:lpstr>Wingdings</vt:lpstr>
      <vt:lpstr>Office Theme</vt:lpstr>
      <vt:lpstr>PowerPoint Presentation</vt:lpstr>
      <vt:lpstr>Important Updates Agenda</vt:lpstr>
      <vt:lpstr>NC DSS Assurance Statement of  Non-Discrimination</vt:lpstr>
      <vt:lpstr>Non-Discrimination Statement</vt:lpstr>
      <vt:lpstr>Revised Joint Non-Discrimination Statement between USDA and US HHS</vt:lpstr>
      <vt:lpstr>Revised Joint Non-Discrimination Statement between USDA and US HHS (cont.)</vt:lpstr>
      <vt:lpstr>Revised Joint Non-Discrimination Statement between USDA and US HHS (cont.)</vt:lpstr>
      <vt:lpstr>Non-discrimination Statement</vt:lpstr>
      <vt:lpstr>New Federal Plan to address Language Barriers</vt:lpstr>
      <vt:lpstr>PowerPoint Presentation</vt:lpstr>
      <vt:lpstr>PowerPoint Presentation</vt:lpstr>
      <vt:lpstr>EEOC Releases Updated Language Access Plan  </vt:lpstr>
      <vt:lpstr>  15 Languages meet the threshold statewide  </vt:lpstr>
      <vt:lpstr>LEP Population &amp; Data Sources</vt:lpstr>
      <vt:lpstr> Multilanguage Tagline https://policies.ncdhhs.gov/divisional/social-services/forms/dss-8567-language-notice</vt:lpstr>
      <vt:lpstr>Multilanguage Tagline (cont. d)</vt:lpstr>
      <vt:lpstr>Multilanguage Tagline (cont.d)</vt:lpstr>
      <vt:lpstr>NC DSS Civil Rights Webpage</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Dixon, Carlotta</dc:creator>
  <cp:lastModifiedBy>Dixon, Carlotta</cp:lastModifiedBy>
  <cp:revision>12</cp:revision>
  <cp:lastPrinted>2023-11-15T23:40:21Z</cp:lastPrinted>
  <dcterms:created xsi:type="dcterms:W3CDTF">2023-11-15T20:23:22Z</dcterms:created>
  <dcterms:modified xsi:type="dcterms:W3CDTF">2023-11-15T23:41:05Z</dcterms:modified>
</cp:coreProperties>
</file>