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59" r:id="rId5"/>
    <p:sldId id="273" r:id="rId6"/>
    <p:sldId id="272" r:id="rId7"/>
    <p:sldId id="268" r:id="rId8"/>
    <p:sldId id="264" r:id="rId9"/>
    <p:sldId id="275" r:id="rId10"/>
    <p:sldId id="279" r:id="rId11"/>
    <p:sldId id="276" r:id="rId12"/>
    <p:sldId id="271" r:id="rId13"/>
    <p:sldId id="261" r:id="rId14"/>
    <p:sldId id="263" r:id="rId15"/>
    <p:sldId id="277" r:id="rId16"/>
    <p:sldId id="278" r:id="rId17"/>
    <p:sldId id="281" r:id="rId18"/>
    <p:sldId id="280" r:id="rId19"/>
    <p:sldId id="269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02" d="100"/>
          <a:sy n="102" d="100"/>
        </p:scale>
        <p:origin x="13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9438" y="2387345"/>
            <a:ext cx="8993123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1091" y="2193035"/>
            <a:ext cx="774981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2372" y="2996107"/>
            <a:ext cx="8987254" cy="165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y.com/nz/listing/937857530/american-sign-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8075"/>
            <a:ext cx="12192000" cy="1940560"/>
          </a:xfrm>
          <a:custGeom>
            <a:avLst/>
            <a:gdLst/>
            <a:ahLst/>
            <a:cxnLst/>
            <a:rect l="l" t="t" r="r" b="b"/>
            <a:pathLst>
              <a:path w="12192000" h="1940559">
                <a:moveTo>
                  <a:pt x="0" y="1940052"/>
                </a:moveTo>
                <a:lnTo>
                  <a:pt x="12192000" y="1940052"/>
                </a:lnTo>
                <a:lnTo>
                  <a:pt x="12192000" y="0"/>
                </a:lnTo>
                <a:lnTo>
                  <a:pt x="0" y="0"/>
                </a:lnTo>
                <a:lnTo>
                  <a:pt x="0" y="19400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34" y="-168467"/>
            <a:ext cx="12192000" cy="4918075"/>
          </a:xfrm>
          <a:custGeom>
            <a:avLst/>
            <a:gdLst/>
            <a:ahLst/>
            <a:cxnLst/>
            <a:rect l="l" t="t" r="r" b="b"/>
            <a:pathLst>
              <a:path w="12192000" h="4918075">
                <a:moveTo>
                  <a:pt x="0" y="4917948"/>
                </a:moveTo>
                <a:lnTo>
                  <a:pt x="12192000" y="4917948"/>
                </a:lnTo>
                <a:lnTo>
                  <a:pt x="12192000" y="0"/>
                </a:lnTo>
                <a:lnTo>
                  <a:pt x="0" y="0"/>
                </a:lnTo>
                <a:lnTo>
                  <a:pt x="0" y="4917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2934" y="4053673"/>
            <a:ext cx="8991600" cy="1264920"/>
          </a:xfrm>
          <a:custGeom>
            <a:avLst/>
            <a:gdLst/>
            <a:ahLst/>
            <a:cxnLst/>
            <a:rect l="l" t="t" r="r" b="b"/>
            <a:pathLst>
              <a:path w="8991600" h="1264920">
                <a:moveTo>
                  <a:pt x="0" y="0"/>
                </a:moveTo>
                <a:lnTo>
                  <a:pt x="8991600" y="0"/>
                </a:lnTo>
                <a:lnTo>
                  <a:pt x="8991600" y="1264919"/>
                </a:lnTo>
                <a:lnTo>
                  <a:pt x="0" y="12649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2934" y="4053673"/>
            <a:ext cx="8991600" cy="1264920"/>
          </a:xfrm>
          <a:prstGeom prst="rect">
            <a:avLst/>
          </a:prstGeom>
          <a:ln w="38100">
            <a:solidFill>
              <a:srgbClr val="404040"/>
            </a:solidFill>
          </a:ln>
        </p:spPr>
        <p:txBody>
          <a:bodyPr vert="horz" wrap="square" lIns="0" tIns="363220" rIns="0" bIns="0" rtlCol="0">
            <a:spAutoFit/>
          </a:bodyPr>
          <a:lstStyle/>
          <a:p>
            <a:pPr marR="57150" algn="ctr">
              <a:lnSpc>
                <a:spcPct val="100000"/>
              </a:lnSpc>
              <a:spcBef>
                <a:spcPts val="2860"/>
              </a:spcBef>
            </a:pPr>
            <a:r>
              <a:rPr sz="3200" spc="150" dirty="0">
                <a:solidFill>
                  <a:srgbClr val="252525"/>
                </a:solidFill>
                <a:latin typeface="Gill Sans MT"/>
                <a:cs typeface="Gill Sans MT"/>
              </a:rPr>
              <a:t>NCEM </a:t>
            </a:r>
            <a:r>
              <a:rPr sz="3200" spc="160" dirty="0">
                <a:solidFill>
                  <a:srgbClr val="252525"/>
                </a:solidFill>
                <a:latin typeface="Gill Sans MT"/>
                <a:cs typeface="Gill Sans MT"/>
              </a:rPr>
              <a:t>HUMAN</a:t>
            </a:r>
            <a:r>
              <a:rPr sz="3200" spc="58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spc="170" dirty="0">
                <a:solidFill>
                  <a:srgbClr val="252525"/>
                </a:solidFill>
                <a:latin typeface="Gill Sans MT"/>
                <a:cs typeface="Gill Sans MT"/>
              </a:rPr>
              <a:t>SERVICES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9034" y="5320626"/>
            <a:ext cx="2218055" cy="12325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Gill Sans MT"/>
                <a:cs typeface="Gill Sans MT"/>
              </a:rPr>
              <a:t>Dave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Leonard</a:t>
            </a:r>
            <a:endParaRPr sz="1800">
              <a:latin typeface="Gill Sans MT"/>
              <a:cs typeface="Gill Sans MT"/>
            </a:endParaRPr>
          </a:p>
          <a:p>
            <a:pPr marL="12700" marR="5080" algn="ctr">
              <a:lnSpc>
                <a:spcPct val="146700"/>
              </a:lnSpc>
            </a:pPr>
            <a:r>
              <a:rPr sz="1800" dirty="0">
                <a:latin typeface="Gill Sans MT"/>
                <a:cs typeface="Gill Sans MT"/>
              </a:rPr>
              <a:t>Human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Services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Branch  Manager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2523" y="640080"/>
            <a:ext cx="3806939" cy="3300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890" y="2681477"/>
            <a:ext cx="3365500" cy="545662"/>
          </a:xfrm>
          <a:prstGeom prst="rect">
            <a:avLst/>
          </a:prstGeom>
          <a:solidFill>
            <a:srgbClr val="7E7A9A">
              <a:alpha val="14900"/>
            </a:srgbClr>
          </a:solidFill>
          <a:ln w="31750">
            <a:solidFill>
              <a:srgbClr val="FFFFFF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R="19685" algn="ctr">
              <a:lnSpc>
                <a:spcPts val="2965"/>
              </a:lnSpc>
              <a:spcBef>
                <a:spcPts val="1255"/>
              </a:spcBef>
            </a:pPr>
            <a:r>
              <a:rPr lang="en-US" sz="2600" spc="85" dirty="0">
                <a:solidFill>
                  <a:srgbClr val="FFFFFF"/>
                </a:solidFill>
                <a:latin typeface="Gill Sans MT"/>
                <a:cs typeface="Gill Sans MT"/>
              </a:rPr>
              <a:t>Shelter Status Reports 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8443" y="913556"/>
            <a:ext cx="5263515" cy="290387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dirty="0">
                <a:latin typeface="Gill Sans MT"/>
                <a:cs typeface="Gill Sans MT"/>
              </a:rPr>
              <a:t>Shelter Status: Report all Shelter status, including numbers in WebEOC on the Shelter Board.  Typically done via communications from Shelter to County Emergency Operation Center (EOC)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How do you communicate with your Local EOC?</a:t>
            </a:r>
          </a:p>
          <a:p>
            <a:pPr marL="1212850" marR="5080" lvl="2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Cell, landline, email, or perhaps Amateur Radio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Make sure Communications is worked out prior to opening a Shelter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8443" y="3854657"/>
            <a:ext cx="5491480" cy="154516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dirty="0">
                <a:latin typeface="Gill Sans MT"/>
                <a:cs typeface="Gill Sans MT"/>
              </a:rPr>
              <a:t>Official capacity numbers taken at night (typically after 9PM)—American Red Cross FROST Report</a:t>
            </a:r>
          </a:p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sz="1800" dirty="0">
                <a:latin typeface="Gill Sans MT"/>
                <a:cs typeface="Gill Sans MT"/>
              </a:rPr>
              <a:t>Recommended that numbers are reported regularly to Local EOC for their entry into WebEOC as well as for their County Situation Reports that they provide to the  SEOC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CC638-5457-4B24-13B8-D6A7C6490765}"/>
              </a:ext>
            </a:extLst>
          </p:cNvPr>
          <p:cNvSpPr txBox="1"/>
          <p:nvPr/>
        </p:nvSpPr>
        <p:spPr>
          <a:xfrm>
            <a:off x="5486400" y="4595998"/>
            <a:ext cx="6094476" cy="625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endParaRPr lang="en-US" dirty="0">
              <a:latin typeface="Gill Sans MT"/>
              <a:cs typeface="Gill Sans MT"/>
            </a:endParaRPr>
          </a:p>
          <a:p>
            <a:pPr marL="12700" marR="5080">
              <a:lnSpc>
                <a:spcPct val="87100"/>
              </a:lnSpc>
              <a:spcBef>
                <a:spcPts val="375"/>
              </a:spcBef>
            </a:pP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7097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7151C-1044-18CB-C2A0-0EE827E93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WEBEOC SHELTER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77B65-CC29-A010-BC56-3C472BE1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776429"/>
            <a:ext cx="11327549" cy="28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" y="0"/>
            <a:ext cx="6073140" cy="6858000"/>
          </a:xfrm>
          <a:custGeom>
            <a:avLst/>
            <a:gdLst/>
            <a:ahLst/>
            <a:cxnLst/>
            <a:rect l="l" t="t" r="r" b="b"/>
            <a:pathLst>
              <a:path w="6073140" h="6858000">
                <a:moveTo>
                  <a:pt x="0" y="6858000"/>
                </a:moveTo>
                <a:lnTo>
                  <a:pt x="6073140" y="6858000"/>
                </a:lnTo>
                <a:lnTo>
                  <a:pt x="6073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433" y="1290066"/>
            <a:ext cx="4476115" cy="58734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78585" marR="645160" indent="-728980" algn="ctr">
              <a:lnSpc>
                <a:spcPts val="3030"/>
              </a:lnSpc>
              <a:spcBef>
                <a:spcPts val="1580"/>
              </a:spcBef>
            </a:pPr>
            <a:r>
              <a:rPr lang="en-US" sz="2800" spc="175" dirty="0"/>
              <a:t>SHELTERING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805433" y="2277675"/>
            <a:ext cx="4540504" cy="418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Shelter Location / Accessibility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20" dirty="0">
                <a:latin typeface="Gill Sans MT"/>
                <a:cs typeface="Gill Sans MT"/>
              </a:rPr>
              <a:t>Physical</a:t>
            </a:r>
            <a:r>
              <a:rPr lang="en-US" sz="3000" spc="-20" dirty="0">
                <a:latin typeface="Gill Sans MT"/>
                <a:cs typeface="Gill Sans MT"/>
              </a:rPr>
              <a:t> </a:t>
            </a:r>
            <a:r>
              <a:rPr sz="3000" spc="-34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Accessibility  Considerations</a:t>
            </a:r>
            <a:endParaRPr sz="3000" dirty="0">
              <a:latin typeface="Gill Sans MT"/>
              <a:cs typeface="Gill Sans MT"/>
            </a:endParaRPr>
          </a:p>
          <a:p>
            <a:pPr marL="469900" marR="663575" indent="-457200">
              <a:lnSpc>
                <a:spcPct val="1276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Gill Sans MT"/>
                <a:cs typeface="Gill Sans MT"/>
              </a:rPr>
              <a:t>Shelter </a:t>
            </a:r>
            <a:r>
              <a:rPr sz="3000" spc="5" dirty="0">
                <a:latin typeface="Gill Sans MT"/>
                <a:cs typeface="Gill Sans MT"/>
              </a:rPr>
              <a:t>Services</a:t>
            </a:r>
            <a:endParaRPr lang="en-US" sz="3000" spc="5" dirty="0">
              <a:latin typeface="Gill Sans MT"/>
              <a:cs typeface="Gill Sans MT"/>
            </a:endParaRPr>
          </a:p>
          <a:p>
            <a:pPr marL="469900" marR="663575" indent="-457200">
              <a:lnSpc>
                <a:spcPct val="1276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Gill Sans MT"/>
                <a:cs typeface="Gill Sans MT"/>
              </a:rPr>
              <a:t>Com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dirty="0">
                <a:latin typeface="Gill Sans MT"/>
                <a:cs typeface="Gill Sans MT"/>
              </a:rPr>
              <a:t>uni</a:t>
            </a:r>
            <a:r>
              <a:rPr sz="3000" spc="-10" dirty="0">
                <a:latin typeface="Gill Sans MT"/>
                <a:cs typeface="Gill Sans MT"/>
              </a:rPr>
              <a:t>c</a:t>
            </a:r>
            <a:r>
              <a:rPr sz="3000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t</a:t>
            </a:r>
            <a:r>
              <a:rPr sz="3000" dirty="0">
                <a:latin typeface="Gill Sans MT"/>
                <a:cs typeface="Gill Sans MT"/>
              </a:rPr>
              <a:t>ion</a:t>
            </a:r>
            <a:endParaRPr lang="en-US" sz="3000" dirty="0">
              <a:latin typeface="Gill Sans MT"/>
              <a:cs typeface="Gill Sans MT"/>
            </a:endParaRPr>
          </a:p>
          <a:p>
            <a:pPr marL="927100" marR="663575" lvl="1" indent="-457200">
              <a:lnSpc>
                <a:spcPct val="1276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/>
                <a:cs typeface="Gill Sans MT"/>
              </a:rPr>
              <a:t>County level and with Clients 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3793" y="640841"/>
            <a:ext cx="4819015" cy="5260975"/>
          </a:xfrm>
          <a:custGeom>
            <a:avLst/>
            <a:gdLst/>
            <a:ahLst/>
            <a:cxnLst/>
            <a:rect l="l" t="t" r="r" b="b"/>
            <a:pathLst>
              <a:path w="4819015" h="5260975">
                <a:moveTo>
                  <a:pt x="0" y="0"/>
                </a:moveTo>
                <a:lnTo>
                  <a:pt x="4818888" y="0"/>
                </a:lnTo>
                <a:lnTo>
                  <a:pt x="4818888" y="5260848"/>
                </a:lnTo>
                <a:lnTo>
                  <a:pt x="0" y="526084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6956" y="806195"/>
            <a:ext cx="4511040" cy="4928870"/>
          </a:xfrm>
          <a:custGeom>
            <a:avLst/>
            <a:gdLst/>
            <a:ahLst/>
            <a:cxnLst/>
            <a:rect l="l" t="t" r="r" b="b"/>
            <a:pathLst>
              <a:path w="4511040" h="4928870">
                <a:moveTo>
                  <a:pt x="0" y="0"/>
                </a:moveTo>
                <a:lnTo>
                  <a:pt x="4511040" y="0"/>
                </a:lnTo>
                <a:lnTo>
                  <a:pt x="4511040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Tips: Stocking, Staffing &amp; Organizing Shelters - IBTS OnHAND">
            <a:extLst>
              <a:ext uri="{FF2B5EF4-FFF2-40B4-BE49-F238E27FC236}">
                <a16:creationId xmlns:a16="http://schemas.microsoft.com/office/drawing/2014/main" id="{62B2B535-ABE9-E220-952C-F0F1967C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639444"/>
            <a:ext cx="5099535" cy="53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2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433" y="965453"/>
            <a:ext cx="5895340" cy="120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404040"/>
            </a:solidFill>
          </a:ln>
        </p:spPr>
        <p:txBody>
          <a:bodyPr vert="horz" wrap="square" lIns="0" tIns="344805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2715"/>
              </a:spcBef>
            </a:pPr>
            <a:r>
              <a:rPr lang="en-US" sz="2800" spc="165" dirty="0"/>
              <a:t>Access and Functional Needs-Communications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881780" y="2660395"/>
            <a:ext cx="5694045" cy="327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30810" indent="-228600">
              <a:lnSpc>
                <a:spcPct val="100000"/>
              </a:lnSpc>
              <a:spcBef>
                <a:spcPts val="105"/>
              </a:spcBef>
              <a:buClr>
                <a:srgbClr val="57B6C0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Ensure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that messaging is </a:t>
            </a:r>
            <a:r>
              <a:rPr sz="2000" spc="-10" dirty="0">
                <a:solidFill>
                  <a:srgbClr val="252525"/>
                </a:solidFill>
                <a:latin typeface="Gill Sans MT"/>
                <a:cs typeface="Gill Sans MT"/>
              </a:rPr>
              <a:t>delivered through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sz="2000" spc="-17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variety 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of platforms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and in languages </a:t>
            </a:r>
            <a:r>
              <a:rPr sz="2000" spc="-10" dirty="0">
                <a:solidFill>
                  <a:srgbClr val="252525"/>
                </a:solidFill>
                <a:latin typeface="Gill Sans MT"/>
                <a:cs typeface="Gill Sans MT"/>
              </a:rPr>
              <a:t>appropriate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to the  shelter</a:t>
            </a:r>
            <a:r>
              <a:rPr sz="2000" spc="-3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population.</a:t>
            </a:r>
            <a:endParaRPr sz="2000" dirty="0">
              <a:latin typeface="Gill Sans MT"/>
              <a:cs typeface="Gill Sans MT"/>
            </a:endParaRPr>
          </a:p>
          <a:p>
            <a:pPr marL="469900" marR="508000" lvl="1" indent="-228600">
              <a:lnSpc>
                <a:spcPct val="100000"/>
              </a:lnSpc>
              <a:spcBef>
                <a:spcPts val="1010"/>
              </a:spcBef>
              <a:buClr>
                <a:srgbClr val="57B6C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Written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communication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should be simple</a:t>
            </a:r>
            <a:r>
              <a:rPr sz="2000" spc="-18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and  </a:t>
            </a:r>
            <a:r>
              <a:rPr sz="2000" spc="-10" dirty="0">
                <a:solidFill>
                  <a:srgbClr val="252525"/>
                </a:solidFill>
                <a:latin typeface="Gill Sans MT"/>
                <a:cs typeface="Gill Sans MT"/>
              </a:rPr>
              <a:t>available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in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multiple</a:t>
            </a:r>
            <a:r>
              <a:rPr sz="2000" spc="-9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languages</a:t>
            </a:r>
            <a:endParaRPr sz="2000" dirty="0">
              <a:latin typeface="Gill Sans MT"/>
              <a:cs typeface="Gill Sans MT"/>
            </a:endParaRPr>
          </a:p>
          <a:p>
            <a:pPr marL="698500" marR="672465" lvl="2" indent="-228600">
              <a:lnSpc>
                <a:spcPct val="100000"/>
              </a:lnSpc>
              <a:spcBef>
                <a:spcPts val="994"/>
              </a:spcBef>
              <a:buClr>
                <a:srgbClr val="57B6C0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Registration</a:t>
            </a:r>
            <a:r>
              <a:rPr sz="2000" spc="-5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forms,</a:t>
            </a:r>
            <a:r>
              <a:rPr sz="2000" spc="-22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shelter</a:t>
            </a:r>
            <a:r>
              <a:rPr sz="2000" spc="-3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signage,</a:t>
            </a:r>
            <a:r>
              <a:rPr sz="2000" spc="-22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posted 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messages,</a:t>
            </a:r>
            <a:r>
              <a:rPr sz="2000" spc="-20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252525"/>
                </a:solidFill>
                <a:latin typeface="Gill Sans MT"/>
                <a:cs typeface="Gill Sans MT"/>
              </a:rPr>
              <a:t>etc.</a:t>
            </a:r>
            <a:endParaRPr sz="2000" dirty="0">
              <a:latin typeface="Gill Sans MT"/>
              <a:cs typeface="Gill Sans MT"/>
            </a:endParaRPr>
          </a:p>
          <a:p>
            <a:pPr marL="240665" indent="-228600">
              <a:lnSpc>
                <a:spcPct val="100000"/>
              </a:lnSpc>
              <a:spcBef>
                <a:spcPts val="1000"/>
              </a:spcBef>
              <a:buClr>
                <a:srgbClr val="57B6C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solidFill>
                  <a:srgbClr val="252525"/>
                </a:solidFill>
                <a:latin typeface="Gill Sans MT"/>
                <a:cs typeface="Gill Sans MT"/>
              </a:rPr>
              <a:t>Have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interpreters </a:t>
            </a:r>
            <a:r>
              <a:rPr sz="2000" spc="-10" dirty="0">
                <a:solidFill>
                  <a:srgbClr val="252525"/>
                </a:solidFill>
                <a:latin typeface="Gill Sans MT"/>
                <a:cs typeface="Gill Sans MT"/>
              </a:rPr>
              <a:t>available for verbal</a:t>
            </a:r>
            <a:r>
              <a:rPr sz="2000" spc="-8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communication</a:t>
            </a:r>
            <a:endParaRPr sz="2000" dirty="0">
              <a:latin typeface="Gill Sans MT"/>
              <a:cs typeface="Gill Sans MT"/>
            </a:endParaRPr>
          </a:p>
          <a:p>
            <a:pPr marL="469265" lvl="1" indent="-229235">
              <a:lnSpc>
                <a:spcPct val="100000"/>
              </a:lnSpc>
              <a:spcBef>
                <a:spcPts val="1005"/>
              </a:spcBef>
              <a:buClr>
                <a:srgbClr val="57B6C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Gill Sans MT"/>
                <a:cs typeface="Gill Sans MT"/>
              </a:rPr>
              <a:t>Request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interpreters </a:t>
            </a:r>
            <a:r>
              <a:rPr sz="2000" spc="-10" dirty="0">
                <a:solidFill>
                  <a:srgbClr val="252525"/>
                </a:solidFill>
                <a:latin typeface="Gill Sans MT"/>
                <a:cs typeface="Gill Sans MT"/>
              </a:rPr>
              <a:t>through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local </a:t>
            </a:r>
            <a:r>
              <a:rPr sz="2000" spc="-10" dirty="0">
                <a:solidFill>
                  <a:srgbClr val="252525"/>
                </a:solidFill>
                <a:latin typeface="Gill Sans MT"/>
                <a:cs typeface="Gill Sans MT"/>
              </a:rPr>
              <a:t>processes</a:t>
            </a:r>
            <a:r>
              <a:rPr sz="2000" spc="-8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ill Sans MT"/>
                <a:cs typeface="Gill Sans MT"/>
              </a:rPr>
              <a:t>first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7590" y="965453"/>
            <a:ext cx="3987165" cy="4936490"/>
          </a:xfrm>
          <a:custGeom>
            <a:avLst/>
            <a:gdLst/>
            <a:ahLst/>
            <a:cxnLst/>
            <a:rect l="l" t="t" r="r" b="b"/>
            <a:pathLst>
              <a:path w="3987165" h="4936490">
                <a:moveTo>
                  <a:pt x="0" y="0"/>
                </a:moveTo>
                <a:lnTo>
                  <a:pt x="3986784" y="0"/>
                </a:lnTo>
                <a:lnTo>
                  <a:pt x="3986784" y="4936236"/>
                </a:lnTo>
                <a:lnTo>
                  <a:pt x="0" y="4936236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1419" y="1129283"/>
            <a:ext cx="3657600" cy="4608830"/>
          </a:xfrm>
          <a:custGeom>
            <a:avLst/>
            <a:gdLst/>
            <a:ahLst/>
            <a:cxnLst/>
            <a:rect l="l" t="t" r="r" b="b"/>
            <a:pathLst>
              <a:path w="3657600" h="4608830">
                <a:moveTo>
                  <a:pt x="0" y="0"/>
                </a:moveTo>
                <a:lnTo>
                  <a:pt x="3657600" y="0"/>
                </a:lnTo>
                <a:lnTo>
                  <a:pt x="3657600" y="4608576"/>
                </a:lnTo>
                <a:lnTo>
                  <a:pt x="0" y="460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5447" y="1293876"/>
            <a:ext cx="3209543" cy="4279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17235" y="5928173"/>
            <a:ext cx="3584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https://</a:t>
            </a:r>
            <a:r>
              <a:rPr sz="1200" spc="-10" dirty="0">
                <a:latin typeface="Gill Sans MT"/>
                <a:cs typeface="Gill Sans MT"/>
                <a:hlinkClick r:id="rId3"/>
              </a:rPr>
              <a:t>www.etsy.com/nz/listing/937857530/american-sign- </a:t>
            </a:r>
            <a:r>
              <a:rPr sz="1200" spc="-10" dirty="0">
                <a:latin typeface="Gill Sans MT"/>
                <a:cs typeface="Gill Sans MT"/>
              </a:rPr>
              <a:t> </a:t>
            </a:r>
            <a:r>
              <a:rPr sz="1200" spc="-5" dirty="0">
                <a:latin typeface="Gill Sans MT"/>
                <a:cs typeface="Gill Sans MT"/>
              </a:rPr>
              <a:t>language-asl-digital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2005" y="965453"/>
            <a:ext cx="5895340" cy="2071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404040"/>
            </a:solidFill>
          </a:ln>
        </p:spPr>
        <p:txBody>
          <a:bodyPr vert="horz" wrap="square" lIns="0" tIns="34480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2715"/>
              </a:spcBef>
            </a:pPr>
            <a:r>
              <a:rPr sz="2800" spc="110" dirty="0"/>
              <a:t>F</a:t>
            </a:r>
            <a:r>
              <a:rPr lang="en-US" sz="2800" spc="110" dirty="0"/>
              <a:t>unctional Assessment Support Team </a:t>
            </a:r>
            <a:br>
              <a:rPr lang="en-US" sz="2800" spc="110" dirty="0"/>
            </a:br>
            <a:r>
              <a:rPr lang="en-US" sz="2800" spc="110" dirty="0"/>
              <a:t>------------</a:t>
            </a:r>
            <a:br>
              <a:rPr lang="en-US" sz="2800" spc="110" dirty="0"/>
            </a:br>
            <a:r>
              <a:rPr lang="en-US" sz="2800" spc="110" dirty="0"/>
              <a:t>FAST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799337" y="965453"/>
            <a:ext cx="3987165" cy="4936490"/>
          </a:xfrm>
          <a:custGeom>
            <a:avLst/>
            <a:gdLst/>
            <a:ahLst/>
            <a:cxnLst/>
            <a:rect l="l" t="t" r="r" b="b"/>
            <a:pathLst>
              <a:path w="3987165" h="4936490">
                <a:moveTo>
                  <a:pt x="0" y="0"/>
                </a:moveTo>
                <a:lnTo>
                  <a:pt x="3986784" y="0"/>
                </a:lnTo>
                <a:lnTo>
                  <a:pt x="3986784" y="4936236"/>
                </a:lnTo>
                <a:lnTo>
                  <a:pt x="0" y="4936236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167" y="1129283"/>
            <a:ext cx="3657600" cy="4608830"/>
          </a:xfrm>
          <a:custGeom>
            <a:avLst/>
            <a:gdLst/>
            <a:ahLst/>
            <a:cxnLst/>
            <a:rect l="l" t="t" r="r" b="b"/>
            <a:pathLst>
              <a:path w="3657600" h="4608830">
                <a:moveTo>
                  <a:pt x="0" y="0"/>
                </a:moveTo>
                <a:lnTo>
                  <a:pt x="3657600" y="0"/>
                </a:lnTo>
                <a:lnTo>
                  <a:pt x="3657600" y="4608576"/>
                </a:lnTo>
                <a:lnTo>
                  <a:pt x="0" y="460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7760" y="1769364"/>
            <a:ext cx="3328415" cy="3328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0" y="3352800"/>
            <a:ext cx="5695950" cy="307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57B6C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252525"/>
                </a:solidFill>
                <a:latin typeface="Gill Sans MT"/>
                <a:cs typeface="Gill Sans MT"/>
              </a:rPr>
              <a:t>Trained, </a:t>
            </a:r>
            <a:r>
              <a:rPr sz="2400" spc="-10" dirty="0">
                <a:solidFill>
                  <a:srgbClr val="252525"/>
                </a:solidFill>
                <a:latin typeface="Gill Sans MT"/>
                <a:cs typeface="Gill Sans MT"/>
              </a:rPr>
              <a:t>deployable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teams that </a:t>
            </a:r>
            <a:r>
              <a:rPr sz="2400" spc="-15" dirty="0">
                <a:solidFill>
                  <a:srgbClr val="252525"/>
                </a:solidFill>
                <a:latin typeface="Gill Sans MT"/>
                <a:cs typeface="Gill Sans MT"/>
              </a:rPr>
              <a:t>work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in  Disaster </a:t>
            </a:r>
            <a:r>
              <a:rPr sz="2400" spc="5" dirty="0">
                <a:solidFill>
                  <a:srgbClr val="252525"/>
                </a:solidFill>
                <a:latin typeface="Gill Sans MT"/>
                <a:cs typeface="Gill Sans MT"/>
              </a:rPr>
              <a:t>Service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Centers during disasters.  </a:t>
            </a:r>
            <a:r>
              <a:rPr sz="2400" spc="-10" dirty="0">
                <a:solidFill>
                  <a:srgbClr val="252525"/>
                </a:solidFill>
                <a:latin typeface="Gill Sans MT"/>
                <a:cs typeface="Gill Sans MT"/>
              </a:rPr>
              <a:t>They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assist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with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assessments and </a:t>
            </a:r>
            <a:r>
              <a:rPr sz="2400" spc="-10" dirty="0">
                <a:solidFill>
                  <a:srgbClr val="252525"/>
                </a:solidFill>
                <a:latin typeface="Gill Sans MT"/>
                <a:cs typeface="Gill Sans MT"/>
              </a:rPr>
              <a:t>addressing 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the needs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of people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with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access and  functional</a:t>
            </a:r>
            <a:r>
              <a:rPr sz="2400" spc="-1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needs.</a:t>
            </a:r>
            <a:endParaRPr sz="2400" dirty="0">
              <a:latin typeface="Gill Sans MT"/>
              <a:cs typeface="Gill Sans MT"/>
            </a:endParaRPr>
          </a:p>
          <a:p>
            <a:pPr marL="241300" marR="271780" indent="-228600">
              <a:lnSpc>
                <a:spcPct val="100000"/>
              </a:lnSpc>
              <a:spcBef>
                <a:spcPts val="1005"/>
              </a:spcBef>
              <a:buClr>
                <a:srgbClr val="57B6C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52525"/>
                </a:solidFill>
                <a:latin typeface="Gill Sans MT"/>
                <a:cs typeface="Gill Sans MT"/>
              </a:rPr>
              <a:t>They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help shelter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managers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identify 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solutions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to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assist </a:t>
            </a:r>
            <a:r>
              <a:rPr sz="2400" spc="-10" dirty="0">
                <a:solidFill>
                  <a:srgbClr val="252525"/>
                </a:solidFill>
                <a:latin typeface="Gill Sans MT"/>
                <a:cs typeface="Gill Sans MT"/>
              </a:rPr>
              <a:t>residents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maintaining 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their </a:t>
            </a:r>
            <a:r>
              <a:rPr sz="2400" spc="-5" dirty="0">
                <a:solidFill>
                  <a:srgbClr val="252525"/>
                </a:solidFill>
                <a:latin typeface="Gill Sans MT"/>
                <a:cs typeface="Gill Sans MT"/>
              </a:rPr>
              <a:t>independence </a:t>
            </a:r>
            <a:r>
              <a:rPr sz="2400" dirty="0">
                <a:solidFill>
                  <a:srgbClr val="252525"/>
                </a:solidFill>
                <a:latin typeface="Gill Sans MT"/>
                <a:cs typeface="Gill Sans MT"/>
              </a:rPr>
              <a:t>in the</a:t>
            </a:r>
            <a:r>
              <a:rPr sz="2400" spc="-6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Gill Sans MT"/>
                <a:cs typeface="Gill Sans MT"/>
              </a:rPr>
              <a:t>shelter.</a:t>
            </a:r>
            <a:endParaRPr sz="2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447800"/>
            <a:ext cx="11049000" cy="701281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State Coordinated-County Hosted Shelter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Local (Host County) shelter operations supporting another county (Risk County)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Host County operating one of their county shelter for citizens from another County (County to County Mutual Aid / Statewide Mutual Aid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Risk County—provide assistance (staffing, resources, </a:t>
            </a:r>
            <a:r>
              <a:rPr lang="en-US" sz="2800" dirty="0" err="1">
                <a:latin typeface="Gill Sans MT"/>
                <a:cs typeface="Gill Sans MT"/>
              </a:rPr>
              <a:t>etc</a:t>
            </a:r>
            <a:r>
              <a:rPr lang="en-US" sz="2800" dirty="0">
                <a:latin typeface="Gill Sans MT"/>
                <a:cs typeface="Gill Sans MT"/>
              </a:rPr>
              <a:t>)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State Support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Same support by State as if it was a Local Shelter Operation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Reimbursable expenses 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838200"/>
            <a:ext cx="7749816" cy="492443"/>
          </a:xfrm>
        </p:spPr>
        <p:txBody>
          <a:bodyPr/>
          <a:lstStyle/>
          <a:p>
            <a:pPr algn="ctr"/>
            <a:r>
              <a:rPr lang="en-US" sz="3200"/>
              <a:t>STATE SHELTERING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062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76400"/>
            <a:ext cx="11049000" cy="4576253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State Operated Shelter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Large Scale Shelter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Often referred to as a Mega Shelter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Typically, 500-plus sheltered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State supported services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Feeding, Staffing, Wrap-around Services, Security, Medical, etc.</a:t>
            </a:r>
          </a:p>
          <a:p>
            <a:pPr marL="495300" lvl="1">
              <a:spcBef>
                <a:spcPts val="1105"/>
              </a:spcBef>
              <a:buClr>
                <a:srgbClr val="57B6C0"/>
              </a:buClr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838200"/>
            <a:ext cx="7749816" cy="492443"/>
          </a:xfrm>
        </p:spPr>
        <p:txBody>
          <a:bodyPr/>
          <a:lstStyle/>
          <a:p>
            <a:pPr algn="ctr"/>
            <a:r>
              <a:rPr lang="en-US" sz="3200"/>
              <a:t>STATE SHELTERING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413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85C9-0351-4378-38FE-136C9C2D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2" y="914400"/>
            <a:ext cx="8987254" cy="430887"/>
          </a:xfrm>
        </p:spPr>
        <p:txBody>
          <a:bodyPr/>
          <a:lstStyle/>
          <a:p>
            <a:pPr algn="ctr"/>
            <a:r>
              <a:rPr lang="en-US" sz="2800" dirty="0"/>
              <a:t>Training and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8EF9-9A93-F01B-1E12-A09C17D7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2372" y="1981200"/>
            <a:ext cx="8987254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American Red Cross Classes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Online, in person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Reach out to Local EM for upcoming class offerings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Exercises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Tabletop Exercises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Full-scale Exercises</a:t>
            </a:r>
          </a:p>
        </p:txBody>
      </p:sp>
    </p:spTree>
    <p:extLst>
      <p:ext uri="{BB962C8B-B14F-4D97-AF65-F5344CB8AC3E}">
        <p14:creationId xmlns:p14="http://schemas.microsoft.com/office/powerpoint/2010/main" val="144906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1C412D-3C0C-6B8F-7587-CE24BAB6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2" y="381000"/>
            <a:ext cx="8987254" cy="492443"/>
          </a:xfrm>
        </p:spPr>
        <p:txBody>
          <a:bodyPr/>
          <a:lstStyle/>
          <a:p>
            <a:pPr algn="ctr"/>
            <a:r>
              <a:rPr lang="en-US" sz="3200" dirty="0"/>
              <a:t>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FBA7F-0739-4FE2-EB27-38D8490A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2372" y="1461182"/>
            <a:ext cx="8987254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Partnership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Emergency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DSS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Governmental Support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County / Municipal Management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County / Municipal Agencies and Departments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Parks and Rec, Tax Department, Administration,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 DSS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Volunteer Agencies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American Red Cross, Faith-based Organizations, Salvation Army,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NC Emergency Management Human Services Branch</a:t>
            </a:r>
          </a:p>
        </p:txBody>
      </p:sp>
    </p:spTree>
    <p:extLst>
      <p:ext uri="{BB962C8B-B14F-4D97-AF65-F5344CB8AC3E}">
        <p14:creationId xmlns:p14="http://schemas.microsoft.com/office/powerpoint/2010/main" val="195144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961" y="2387345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vert="horz" wrap="square" lIns="0" tIns="484505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3815"/>
              </a:spcBef>
            </a:pPr>
            <a:r>
              <a:rPr sz="3800" spc="175" dirty="0">
                <a:solidFill>
                  <a:srgbClr val="252525"/>
                </a:solidFill>
                <a:latin typeface="Gill Sans MT"/>
                <a:cs typeface="Gill Sans MT"/>
              </a:rPr>
              <a:t>QUESTIONS?</a:t>
            </a:r>
            <a:endParaRPr sz="3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2270" y="4247308"/>
            <a:ext cx="2792095" cy="401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100"/>
              </a:spcBef>
            </a:pP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David.leonard@ncdps.gov</a:t>
            </a:r>
            <a:endParaRPr sz="2000" dirty="0">
              <a:solidFill>
                <a:schemeClr val="tx2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3890" y="2681477"/>
            <a:ext cx="3365500" cy="1496695"/>
          </a:xfrm>
          <a:prstGeom prst="rect">
            <a:avLst/>
          </a:prstGeom>
          <a:solidFill>
            <a:srgbClr val="7E7A9A">
              <a:alpha val="14900"/>
            </a:srgbClr>
          </a:solidFill>
          <a:ln w="3175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019175">
              <a:lnSpc>
                <a:spcPct val="100000"/>
              </a:lnSpc>
            </a:pPr>
            <a:r>
              <a:rPr sz="2800" spc="135" dirty="0">
                <a:solidFill>
                  <a:srgbClr val="FFFFFF"/>
                </a:solidFill>
                <a:latin typeface="Gill Sans MT"/>
                <a:cs typeface="Gill Sans MT"/>
              </a:rPr>
              <a:t>TOPICS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0511" y="964691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57B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44209" y="1004315"/>
            <a:ext cx="4203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State Sheltering</a:t>
            </a:r>
            <a:r>
              <a:rPr lang="en-US" sz="3600" spc="-85" dirty="0">
                <a:solidFill>
                  <a:srgbClr val="000000"/>
                </a:solidFill>
              </a:rPr>
              <a:t> </a:t>
            </a:r>
            <a:r>
              <a:rPr sz="3600" spc="65" dirty="0">
                <a:solidFill>
                  <a:srgbClr val="000000"/>
                </a:solidFill>
              </a:rPr>
              <a:t>Guide</a:t>
            </a:r>
            <a:r>
              <a:rPr lang="en-US" sz="3600" spc="65" dirty="0">
                <a:solidFill>
                  <a:srgbClr val="000000"/>
                </a:solidFill>
              </a:rPr>
              <a:t>s</a:t>
            </a:r>
            <a:endParaRPr sz="3600" dirty="0"/>
          </a:p>
        </p:txBody>
      </p:sp>
      <p:sp>
        <p:nvSpPr>
          <p:cNvPr id="6" name="object 6"/>
          <p:cNvSpPr/>
          <p:nvPr/>
        </p:nvSpPr>
        <p:spPr>
          <a:xfrm>
            <a:off x="5620511" y="2197607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61B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4291" y="2275789"/>
            <a:ext cx="256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Gill Sans MT"/>
                <a:cs typeface="Gill Sans MT"/>
              </a:rPr>
              <a:t>Shelter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Types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0511" y="3429000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6CB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0511" y="4660391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75B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2292" y="4697679"/>
            <a:ext cx="40595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Gill Sans MT"/>
                <a:cs typeface="Gill Sans MT"/>
              </a:rPr>
              <a:t>Partnerships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8269" y="3458756"/>
            <a:ext cx="4211955" cy="1050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700"/>
              </a:spcBef>
            </a:pPr>
            <a:r>
              <a:rPr sz="3600" dirty="0">
                <a:latin typeface="Gill Sans MT"/>
                <a:cs typeface="Gill Sans MT"/>
              </a:rPr>
              <a:t>Access and</a:t>
            </a:r>
            <a:r>
              <a:rPr sz="3600" spc="-100" dirty="0">
                <a:latin typeface="Gill Sans MT"/>
                <a:cs typeface="Gill Sans MT"/>
              </a:rPr>
              <a:t> </a:t>
            </a:r>
            <a:r>
              <a:rPr sz="3600" spc="-5" dirty="0">
                <a:latin typeface="Gill Sans MT"/>
                <a:cs typeface="Gill Sans MT"/>
              </a:rPr>
              <a:t>Funcitional  </a:t>
            </a:r>
            <a:r>
              <a:rPr sz="3600" dirty="0">
                <a:latin typeface="Gill Sans MT"/>
                <a:cs typeface="Gill Sans MT"/>
              </a:rPr>
              <a:t>Needs </a:t>
            </a:r>
            <a:r>
              <a:rPr sz="3600" spc="-5" dirty="0">
                <a:latin typeface="Gill Sans MT"/>
                <a:cs typeface="Gill Sans MT"/>
              </a:rPr>
              <a:t>in</a:t>
            </a:r>
            <a:r>
              <a:rPr sz="3600" spc="-3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Shelters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69DD0-FC2B-34B1-0FC8-45630CF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3400"/>
            <a:ext cx="9294226" cy="430887"/>
          </a:xfrm>
        </p:spPr>
        <p:txBody>
          <a:bodyPr/>
          <a:lstStyle/>
          <a:p>
            <a:pPr algn="ctr"/>
            <a:r>
              <a:rPr lang="en-US" sz="2800" dirty="0"/>
              <a:t>SHELTER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6DD9-F38D-38BB-8CE1-2444521F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371600"/>
            <a:ext cx="9294226" cy="5502147"/>
          </a:xfrm>
        </p:spPr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options and guides for Local, Tribal and State sheltering and mass care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of Guide and 5 Annexes (listed below)</a:t>
            </a:r>
          </a:p>
          <a:p>
            <a:pPr marL="1200150" lvl="2" indent="-285750">
              <a:lnSpc>
                <a:spcPct val="107000"/>
              </a:lnSpc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Sheltering Annex</a:t>
            </a:r>
          </a:p>
          <a:p>
            <a:pPr marL="1600200" lvl="3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local info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Coordinated-County Hosted Shelter Annex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Operated Shelter Annex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NC-VA Evac Annex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 Mass Evacuation and Transportation Annex</a:t>
            </a:r>
          </a:p>
          <a:p>
            <a:pPr lvl="1">
              <a:lnSpc>
                <a:spcPct val="107000"/>
              </a:lnSpc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Annexes forthcoming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84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3140" y="0"/>
            <a:ext cx="6118860" cy="6858000"/>
          </a:xfrm>
          <a:custGeom>
            <a:avLst/>
            <a:gdLst/>
            <a:ahLst/>
            <a:cxnLst/>
            <a:rect l="l" t="t" r="r" b="b"/>
            <a:pathLst>
              <a:path w="6118859" h="6858000">
                <a:moveTo>
                  <a:pt x="0" y="6858000"/>
                </a:moveTo>
                <a:lnTo>
                  <a:pt x="6118860" y="6858000"/>
                </a:lnTo>
                <a:lnTo>
                  <a:pt x="611886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73140" cy="6858000"/>
          </a:xfrm>
          <a:custGeom>
            <a:avLst/>
            <a:gdLst/>
            <a:ahLst/>
            <a:cxnLst/>
            <a:rect l="l" t="t" r="r" b="b"/>
            <a:pathLst>
              <a:path w="6073140" h="6858000">
                <a:moveTo>
                  <a:pt x="0" y="6858000"/>
                </a:moveTo>
                <a:lnTo>
                  <a:pt x="6073140" y="6858000"/>
                </a:lnTo>
                <a:lnTo>
                  <a:pt x="6073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433" y="1290066"/>
            <a:ext cx="4476115" cy="58734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78585" marR="645160" indent="-728980">
              <a:lnSpc>
                <a:spcPts val="3030"/>
              </a:lnSpc>
              <a:spcBef>
                <a:spcPts val="1580"/>
              </a:spcBef>
            </a:pPr>
            <a:r>
              <a:rPr lang="en-US" sz="2800" spc="175" dirty="0"/>
              <a:t>SHELTER GUIDE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94004" y="2159310"/>
            <a:ext cx="4476115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Staffing Matrix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Division / Agency Responsibilities</a:t>
            </a:r>
            <a:endParaRPr lang="en-US" sz="3000" spc="-5" dirty="0">
              <a:latin typeface="Gill Sans MT"/>
              <a:cs typeface="Gill Sans MT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5" dirty="0">
                <a:latin typeface="Gill Sans MT"/>
                <a:cs typeface="Gill Sans MT"/>
              </a:rPr>
              <a:t>Staff job descriptions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5" dirty="0">
                <a:latin typeface="Gill Sans MT"/>
                <a:cs typeface="Gill Sans MT"/>
              </a:rPr>
              <a:t>Shelter set-up recommendations (size, ADA concerns,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3000" spc="5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3793" y="640841"/>
            <a:ext cx="4819015" cy="5260975"/>
          </a:xfrm>
          <a:custGeom>
            <a:avLst/>
            <a:gdLst/>
            <a:ahLst/>
            <a:cxnLst/>
            <a:rect l="l" t="t" r="r" b="b"/>
            <a:pathLst>
              <a:path w="4819015" h="5260975">
                <a:moveTo>
                  <a:pt x="0" y="0"/>
                </a:moveTo>
                <a:lnTo>
                  <a:pt x="4818888" y="0"/>
                </a:lnTo>
                <a:lnTo>
                  <a:pt x="4818888" y="5260848"/>
                </a:lnTo>
                <a:lnTo>
                  <a:pt x="0" y="526084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6956" y="806195"/>
            <a:ext cx="4511040" cy="4928870"/>
          </a:xfrm>
          <a:custGeom>
            <a:avLst/>
            <a:gdLst/>
            <a:ahLst/>
            <a:cxnLst/>
            <a:rect l="l" t="t" r="r" b="b"/>
            <a:pathLst>
              <a:path w="4511040" h="4928870">
                <a:moveTo>
                  <a:pt x="0" y="0"/>
                </a:moveTo>
                <a:lnTo>
                  <a:pt x="4511040" y="0"/>
                </a:lnTo>
                <a:lnTo>
                  <a:pt x="4511040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32" y="1126236"/>
            <a:ext cx="3867912" cy="428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072" y="541176"/>
            <a:ext cx="7729855" cy="779059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344805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2715"/>
              </a:spcBef>
            </a:pPr>
            <a:r>
              <a:rPr lang="en-US" sz="2800" spc="170" dirty="0"/>
              <a:t>American Red Cross Staffing Matrix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C3CCC-4C8E-7E5D-97E0-DAAC4401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0" y="2195339"/>
            <a:ext cx="11505092" cy="41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3140" y="0"/>
            <a:ext cx="6118860" cy="6858000"/>
          </a:xfrm>
          <a:custGeom>
            <a:avLst/>
            <a:gdLst/>
            <a:ahLst/>
            <a:cxnLst/>
            <a:rect l="l" t="t" r="r" b="b"/>
            <a:pathLst>
              <a:path w="6118859" h="6858000">
                <a:moveTo>
                  <a:pt x="0" y="6858000"/>
                </a:moveTo>
                <a:lnTo>
                  <a:pt x="6118860" y="6858000"/>
                </a:lnTo>
                <a:lnTo>
                  <a:pt x="611886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73140" cy="6858000"/>
          </a:xfrm>
          <a:custGeom>
            <a:avLst/>
            <a:gdLst/>
            <a:ahLst/>
            <a:cxnLst/>
            <a:rect l="l" t="t" r="r" b="b"/>
            <a:pathLst>
              <a:path w="6073140" h="6858000">
                <a:moveTo>
                  <a:pt x="0" y="6858000"/>
                </a:moveTo>
                <a:lnTo>
                  <a:pt x="6073140" y="6858000"/>
                </a:lnTo>
                <a:lnTo>
                  <a:pt x="6073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433" y="1290066"/>
            <a:ext cx="4476115" cy="9720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4040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78585" marR="645160" indent="-728980">
              <a:lnSpc>
                <a:spcPts val="3030"/>
              </a:lnSpc>
              <a:spcBef>
                <a:spcPts val="1580"/>
              </a:spcBef>
            </a:pPr>
            <a:r>
              <a:rPr lang="en-US" sz="2800" spc="175" dirty="0"/>
              <a:t>Local Sheltering Annex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50147" y="2438400"/>
            <a:ext cx="4476115" cy="419345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Information that can be integrated into Local Shelter Plan</a:t>
            </a:r>
            <a:endParaRPr lang="en-US" sz="3000" spc="-5" dirty="0">
              <a:latin typeface="Gill Sans MT"/>
              <a:cs typeface="Gill Sans MT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5" dirty="0">
                <a:latin typeface="Gill Sans MT"/>
                <a:cs typeface="Gill Sans MT"/>
              </a:rPr>
              <a:t>Concepts of Operations</a:t>
            </a:r>
          </a:p>
          <a:p>
            <a:pPr marL="927100" marR="508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5" dirty="0">
                <a:latin typeface="Gill Sans MT"/>
                <a:cs typeface="Gill Sans MT"/>
              </a:rPr>
              <a:t>Feeding, Medical, Health, Mental Health, Child Support, Pet Sheltering, Safety &amp; Security 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3793" y="640841"/>
            <a:ext cx="4819015" cy="5260975"/>
          </a:xfrm>
          <a:custGeom>
            <a:avLst/>
            <a:gdLst/>
            <a:ahLst/>
            <a:cxnLst/>
            <a:rect l="l" t="t" r="r" b="b"/>
            <a:pathLst>
              <a:path w="4819015" h="5260975">
                <a:moveTo>
                  <a:pt x="0" y="0"/>
                </a:moveTo>
                <a:lnTo>
                  <a:pt x="4818888" y="0"/>
                </a:lnTo>
                <a:lnTo>
                  <a:pt x="4818888" y="5260848"/>
                </a:lnTo>
                <a:lnTo>
                  <a:pt x="0" y="526084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6956" y="806195"/>
            <a:ext cx="4511040" cy="4928870"/>
          </a:xfrm>
          <a:custGeom>
            <a:avLst/>
            <a:gdLst/>
            <a:ahLst/>
            <a:cxnLst/>
            <a:rect l="l" t="t" r="r" b="b"/>
            <a:pathLst>
              <a:path w="4511040" h="4928870">
                <a:moveTo>
                  <a:pt x="0" y="0"/>
                </a:moveTo>
                <a:lnTo>
                  <a:pt x="4511040" y="0"/>
                </a:lnTo>
                <a:lnTo>
                  <a:pt x="4511040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CFB47-35F6-E37B-49D6-D1D7D4E9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6218"/>
            <a:ext cx="5897880" cy="59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5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76400"/>
            <a:ext cx="11049000" cy="25782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Emergency Evacuation Shelter: Immediate refuge during rapid evacuations; typically for no more than 72hrs; 20 sq. ft per person</a:t>
            </a: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Short Term Shelter: Sustainable for populations displaced for typically no more than 2 weeks; 40 sq ft per person</a:t>
            </a: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Long Term Shelter: Typically, more than 2 weeks; 60-80 sq. ft per person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838200"/>
            <a:ext cx="7749816" cy="492443"/>
          </a:xfrm>
        </p:spPr>
        <p:txBody>
          <a:bodyPr/>
          <a:lstStyle/>
          <a:p>
            <a:pPr algn="ctr"/>
            <a:r>
              <a:rPr lang="en-US" sz="3200"/>
              <a:t>SHELTER TYPES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890" y="2681477"/>
            <a:ext cx="3365500" cy="930383"/>
          </a:xfrm>
          <a:prstGeom prst="rect">
            <a:avLst/>
          </a:prstGeom>
          <a:solidFill>
            <a:srgbClr val="7E7A9A">
              <a:alpha val="14900"/>
            </a:srgbClr>
          </a:solidFill>
          <a:ln w="31750">
            <a:solidFill>
              <a:srgbClr val="FFFFFF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R="19685" algn="ctr">
              <a:lnSpc>
                <a:spcPts val="2965"/>
              </a:lnSpc>
              <a:spcBef>
                <a:spcPts val="1255"/>
              </a:spcBef>
            </a:pPr>
            <a:r>
              <a:rPr lang="en-US" sz="2600" spc="85" dirty="0">
                <a:solidFill>
                  <a:srgbClr val="FFFFFF"/>
                </a:solidFill>
                <a:latin typeface="Gill Sans MT"/>
                <a:cs typeface="Gill Sans MT"/>
              </a:rPr>
              <a:t>Shelter Resources via WebEOC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6798" y="5650079"/>
            <a:ext cx="560704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n-US" spc="-55" dirty="0">
                <a:solidFill>
                  <a:srgbClr val="000000"/>
                </a:solidFill>
              </a:rPr>
            </a:br>
            <a:r>
              <a:rPr lang="en-US" spc="-55" dirty="0">
                <a:solidFill>
                  <a:srgbClr val="000000"/>
                </a:solidFill>
              </a:rPr>
              <a:t>  </a:t>
            </a:r>
            <a:br>
              <a:rPr lang="en-US" spc="-55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24581-5DC3-0370-E926-A0C3211C0FE9}"/>
              </a:ext>
            </a:extLst>
          </p:cNvPr>
          <p:cNvSpPr txBox="1"/>
          <p:nvPr/>
        </p:nvSpPr>
        <p:spPr>
          <a:xfrm>
            <a:off x="5334000" y="533150"/>
            <a:ext cx="60944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Gill Sans MT" panose="020B0502020104020203" pitchFamily="34" charset="0"/>
              </a:rPr>
              <a:t>Shelter needs / resource requests are typically handled at the local 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Where are your shelter resources stored?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Cots, blankets,  ADA devices,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GO-KIT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Registration forms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Pens, paper,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Feeding Plan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Make plan with Local EM prior to opening shelters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latin typeface="Gill Sans MT" panose="020B05020201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85C31-733F-940A-2ED3-B6FA6196A712}"/>
              </a:ext>
            </a:extLst>
          </p:cNvPr>
          <p:cNvSpPr txBox="1"/>
          <p:nvPr/>
        </p:nvSpPr>
        <p:spPr>
          <a:xfrm>
            <a:off x="5376798" y="3733800"/>
            <a:ext cx="6094476" cy="193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dirty="0">
                <a:latin typeface="Gill Sans MT"/>
                <a:cs typeface="Gill Sans MT"/>
              </a:rPr>
              <a:t>Resource Requests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Notify Local EM at County EOC regarding resource request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Local EM, if unable to fill the request, will send the request via WebEOC to the State Emergency Operation Center (SEOC) to be filled</a:t>
            </a:r>
          </a:p>
          <a:p>
            <a:pPr marL="1212850" marR="5080" lvl="2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7151C-1044-18CB-C2A0-0EE827E93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WEBEOC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cs typeface="+mj-cs"/>
              </a:rPr>
              <a:t>RESOURCE REQUEST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77B65-CC29-A010-BC56-3C472BE1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776429"/>
            <a:ext cx="11327549" cy="2831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0FA6C-6EC7-2A53-A4A5-A13BEF5A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637070"/>
            <a:ext cx="11430000" cy="4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745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Office Theme</vt:lpstr>
      <vt:lpstr>PowerPoint Presentation</vt:lpstr>
      <vt:lpstr>State Sheltering Guides</vt:lpstr>
      <vt:lpstr>SHELTER GUIDE</vt:lpstr>
      <vt:lpstr>SHELTER GUIDE</vt:lpstr>
      <vt:lpstr>American Red Cross Staffing Matrix</vt:lpstr>
      <vt:lpstr>Local Sheltering Annex</vt:lpstr>
      <vt:lpstr>SHELTER TYPES </vt:lpstr>
      <vt:lpstr>    </vt:lpstr>
      <vt:lpstr>WEBEOC RESOURCE REQUEST</vt:lpstr>
      <vt:lpstr>PowerPoint Presentation</vt:lpstr>
      <vt:lpstr>WEBEOC SHELTER BOARD</vt:lpstr>
      <vt:lpstr>SHELTERING</vt:lpstr>
      <vt:lpstr>Access and Functional Needs-Communications</vt:lpstr>
      <vt:lpstr>Functional Assessment Support Team  ------------ FAST</vt:lpstr>
      <vt:lpstr>STATE SHELTERING OPERATIONS</vt:lpstr>
      <vt:lpstr>STATE SHELTERING OPERATIONS</vt:lpstr>
      <vt:lpstr>Training and Exercises</vt:lpstr>
      <vt:lpstr>Partnerships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NCEM Human Services</dc:title>
  <dc:creator>LaRose, Amber M</dc:creator>
  <cp:lastModifiedBy>Leonard, David (NCEM)</cp:lastModifiedBy>
  <cp:revision>8</cp:revision>
  <dcterms:created xsi:type="dcterms:W3CDTF">2024-08-21T15:59:08Z</dcterms:created>
  <dcterms:modified xsi:type="dcterms:W3CDTF">2024-08-23T15:03:53Z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2024-08-21T00:00:00Z</vt:filetime>
  </property>
</Properties>
</file>