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7"/>
  </p:notesMasterIdLst>
  <p:handoutMasterIdLst>
    <p:handoutMasterId r:id="rId118"/>
  </p:handoutMasterIdLst>
  <p:sldIdLst>
    <p:sldId id="273" r:id="rId5"/>
    <p:sldId id="301" r:id="rId6"/>
    <p:sldId id="313" r:id="rId7"/>
    <p:sldId id="1611" r:id="rId8"/>
    <p:sldId id="296" r:id="rId9"/>
    <p:sldId id="314" r:id="rId10"/>
    <p:sldId id="299" r:id="rId11"/>
    <p:sldId id="315" r:id="rId12"/>
    <p:sldId id="310" r:id="rId13"/>
    <p:sldId id="316" r:id="rId14"/>
    <p:sldId id="289" r:id="rId15"/>
    <p:sldId id="2147469976" r:id="rId16"/>
    <p:sldId id="2147469962" r:id="rId17"/>
    <p:sldId id="7062" r:id="rId18"/>
    <p:sldId id="7063" r:id="rId19"/>
    <p:sldId id="7064" r:id="rId20"/>
    <p:sldId id="7121" r:id="rId21"/>
    <p:sldId id="7122" r:id="rId22"/>
    <p:sldId id="7123" r:id="rId23"/>
    <p:sldId id="2147469998" r:id="rId24"/>
    <p:sldId id="2147469975" r:id="rId25"/>
    <p:sldId id="256" r:id="rId26"/>
    <p:sldId id="257" r:id="rId27"/>
    <p:sldId id="258" r:id="rId28"/>
    <p:sldId id="259" r:id="rId29"/>
    <p:sldId id="265" r:id="rId30"/>
    <p:sldId id="260" r:id="rId31"/>
    <p:sldId id="261" r:id="rId32"/>
    <p:sldId id="264" r:id="rId33"/>
    <p:sldId id="262" r:id="rId34"/>
    <p:sldId id="263" r:id="rId35"/>
    <p:sldId id="2147469974" r:id="rId36"/>
    <p:sldId id="1612" r:id="rId37"/>
    <p:sldId id="1613" r:id="rId38"/>
    <p:sldId id="1614" r:id="rId39"/>
    <p:sldId id="1615" r:id="rId40"/>
    <p:sldId id="274" r:id="rId41"/>
    <p:sldId id="2147469972" r:id="rId42"/>
    <p:sldId id="1616" r:id="rId43"/>
    <p:sldId id="1617" r:id="rId44"/>
    <p:sldId id="1619" r:id="rId45"/>
    <p:sldId id="1618" r:id="rId46"/>
    <p:sldId id="2147469973" r:id="rId47"/>
    <p:sldId id="2147469961" r:id="rId48"/>
    <p:sldId id="505" r:id="rId49"/>
    <p:sldId id="506" r:id="rId50"/>
    <p:sldId id="507" r:id="rId51"/>
    <p:sldId id="508" r:id="rId52"/>
    <p:sldId id="509" r:id="rId53"/>
    <p:sldId id="510" r:id="rId54"/>
    <p:sldId id="511" r:id="rId55"/>
    <p:sldId id="514" r:id="rId56"/>
    <p:sldId id="515" r:id="rId57"/>
    <p:sldId id="512" r:id="rId58"/>
    <p:sldId id="513" r:id="rId59"/>
    <p:sldId id="518" r:id="rId60"/>
    <p:sldId id="519" r:id="rId61"/>
    <p:sldId id="520" r:id="rId62"/>
    <p:sldId id="517" r:id="rId63"/>
    <p:sldId id="2147469971" r:id="rId64"/>
    <p:sldId id="7128" r:id="rId65"/>
    <p:sldId id="7129" r:id="rId66"/>
    <p:sldId id="7130" r:id="rId67"/>
    <p:sldId id="7131" r:id="rId68"/>
    <p:sldId id="2147469959" r:id="rId69"/>
    <p:sldId id="2147469960" r:id="rId70"/>
    <p:sldId id="2147469970" r:id="rId71"/>
    <p:sldId id="711" r:id="rId72"/>
    <p:sldId id="2147469926" r:id="rId73"/>
    <p:sldId id="2147469958" r:id="rId74"/>
    <p:sldId id="712" r:id="rId75"/>
    <p:sldId id="713" r:id="rId76"/>
    <p:sldId id="2147469969" r:id="rId77"/>
    <p:sldId id="2147469967" r:id="rId78"/>
    <p:sldId id="2147469968" r:id="rId79"/>
    <p:sldId id="2147469963" r:id="rId80"/>
    <p:sldId id="2147469964" r:id="rId81"/>
    <p:sldId id="2147469965" r:id="rId82"/>
    <p:sldId id="2147469966" r:id="rId83"/>
    <p:sldId id="279" r:id="rId84"/>
    <p:sldId id="272" r:id="rId85"/>
    <p:sldId id="377" r:id="rId86"/>
    <p:sldId id="276" r:id="rId87"/>
    <p:sldId id="619" r:id="rId88"/>
    <p:sldId id="284" r:id="rId89"/>
    <p:sldId id="285" r:id="rId90"/>
    <p:sldId id="286" r:id="rId91"/>
    <p:sldId id="2147469977" r:id="rId92"/>
    <p:sldId id="312" r:id="rId93"/>
    <p:sldId id="293" r:id="rId94"/>
    <p:sldId id="291" r:id="rId95"/>
    <p:sldId id="2147469978" r:id="rId96"/>
    <p:sldId id="294" r:id="rId97"/>
    <p:sldId id="2147469979" r:id="rId98"/>
    <p:sldId id="2147469980" r:id="rId99"/>
    <p:sldId id="2147469981" r:id="rId100"/>
    <p:sldId id="2147469982" r:id="rId101"/>
    <p:sldId id="302" r:id="rId102"/>
    <p:sldId id="311" r:id="rId103"/>
    <p:sldId id="292" r:id="rId104"/>
    <p:sldId id="298" r:id="rId105"/>
    <p:sldId id="303" r:id="rId106"/>
    <p:sldId id="304" r:id="rId107"/>
    <p:sldId id="305" r:id="rId108"/>
    <p:sldId id="306" r:id="rId109"/>
    <p:sldId id="2147469983" r:id="rId110"/>
    <p:sldId id="309" r:id="rId111"/>
    <p:sldId id="2147469984" r:id="rId112"/>
    <p:sldId id="308" r:id="rId113"/>
    <p:sldId id="2147469985" r:id="rId114"/>
    <p:sldId id="2147469986" r:id="rId115"/>
    <p:sldId id="2147469997" r:id="rId1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8"/>
    <a:srgbClr val="B0B1B3"/>
    <a:srgbClr val="005A82"/>
    <a:srgbClr val="5A5B5D"/>
    <a:srgbClr val="005288"/>
    <a:srgbClr val="C0C2C4"/>
    <a:srgbClr val="8A8B8A"/>
    <a:srgbClr val="002F80"/>
    <a:srgbClr val="003366"/>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D419C-3CA0-4B09-ACB0-5C1CF1082693}" v="11" dt="2024-10-23T20:33:58.840"/>
    <p1510:client id="{64E0AA43-8D2F-4954-AED6-4A074310725D}" v="25" dt="2024-10-24T17:08:08.61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67" autoAdjust="0"/>
  </p:normalViewPr>
  <p:slideViewPr>
    <p:cSldViewPr snapToGrid="0">
      <p:cViewPr varScale="1">
        <p:scale>
          <a:sx n="71" d="100"/>
          <a:sy n="71" d="100"/>
        </p:scale>
        <p:origin x="1109" y="62"/>
      </p:cViewPr>
      <p:guideLst>
        <p:guide orient="horz" pos="944"/>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488BE-71AF-4DA9-8416-60353F0C292B}" type="doc">
      <dgm:prSet loTypeId="urn:microsoft.com/office/officeart/2016/7/layout/RepeatingBendingProcessNew" loCatId="process" qsTypeId="urn:microsoft.com/office/officeart/2005/8/quickstyle/simple1" qsCatId="simple" csTypeId="urn:microsoft.com/office/officeart/2005/8/colors/accent5_2" csCatId="accent5"/>
      <dgm:spPr/>
      <dgm:t>
        <a:bodyPr/>
        <a:lstStyle/>
        <a:p>
          <a:endParaRPr lang="en-US"/>
        </a:p>
      </dgm:t>
    </dgm:pt>
    <dgm:pt modelId="{65E71995-062C-4B39-AA92-81567479D3DD}">
      <dgm:prSet/>
      <dgm:spPr/>
      <dgm:t>
        <a:bodyPr/>
        <a:lstStyle/>
        <a:p>
          <a:r>
            <a:rPr lang="en-US" b="1" i="0" dirty="0"/>
            <a:t>Every CIL facilitates independent living by providing: </a:t>
          </a:r>
          <a:endParaRPr lang="en-US" dirty="0"/>
        </a:p>
      </dgm:t>
    </dgm:pt>
    <dgm:pt modelId="{A29D872B-EE58-466A-8815-06817875A261}" type="parTrans" cxnId="{23D53AC5-9A0E-42D3-88EE-B417D2739C36}">
      <dgm:prSet/>
      <dgm:spPr/>
      <dgm:t>
        <a:bodyPr/>
        <a:lstStyle/>
        <a:p>
          <a:endParaRPr lang="en-US"/>
        </a:p>
      </dgm:t>
    </dgm:pt>
    <dgm:pt modelId="{6E58FA03-7810-48C1-8DB3-47450626CDC5}" type="sibTrans" cxnId="{23D53AC5-9A0E-42D3-88EE-B417D2739C36}">
      <dgm:prSet/>
      <dgm:spPr/>
      <dgm:t>
        <a:bodyPr/>
        <a:lstStyle/>
        <a:p>
          <a:endParaRPr lang="en-US"/>
        </a:p>
      </dgm:t>
    </dgm:pt>
    <dgm:pt modelId="{5E33B7C3-5E3B-4559-819A-6E390A2BCDE6}">
      <dgm:prSet/>
      <dgm:spPr/>
      <dgm:t>
        <a:bodyPr/>
        <a:lstStyle/>
        <a:p>
          <a:r>
            <a:rPr lang="en-US" b="1" i="0"/>
            <a:t>Assistance moving from institutions to the community </a:t>
          </a:r>
          <a:endParaRPr lang="en-US"/>
        </a:p>
      </dgm:t>
    </dgm:pt>
    <dgm:pt modelId="{284BE433-5E04-47E7-8E0E-556B667FD6C3}" type="parTrans" cxnId="{25A54ADD-A898-4C81-84DA-28E05CC51544}">
      <dgm:prSet/>
      <dgm:spPr/>
      <dgm:t>
        <a:bodyPr/>
        <a:lstStyle/>
        <a:p>
          <a:endParaRPr lang="en-US"/>
        </a:p>
      </dgm:t>
    </dgm:pt>
    <dgm:pt modelId="{D8FE9557-BE6C-4782-9505-3119D0F32356}" type="sibTrans" cxnId="{25A54ADD-A898-4C81-84DA-28E05CC51544}">
      <dgm:prSet/>
      <dgm:spPr/>
      <dgm:t>
        <a:bodyPr/>
        <a:lstStyle/>
        <a:p>
          <a:endParaRPr lang="en-US"/>
        </a:p>
      </dgm:t>
    </dgm:pt>
    <dgm:pt modelId="{B8F090A9-0082-4B22-AB6C-310F5E628713}">
      <dgm:prSet/>
      <dgm:spPr/>
      <dgm:t>
        <a:bodyPr/>
        <a:lstStyle/>
        <a:p>
          <a:r>
            <a:rPr lang="en-US" b="1" i="0"/>
            <a:t>Support to avoid entering institutional settings </a:t>
          </a:r>
          <a:endParaRPr lang="en-US"/>
        </a:p>
      </dgm:t>
    </dgm:pt>
    <dgm:pt modelId="{5D39F883-AABA-48A8-B3DE-FB30F4BDF091}" type="parTrans" cxnId="{AEA9277A-2B67-41D4-AE34-B0745AF2CCF4}">
      <dgm:prSet/>
      <dgm:spPr/>
      <dgm:t>
        <a:bodyPr/>
        <a:lstStyle/>
        <a:p>
          <a:endParaRPr lang="en-US"/>
        </a:p>
      </dgm:t>
    </dgm:pt>
    <dgm:pt modelId="{099E7486-D198-4EE2-86A9-66DF90FCEA91}" type="sibTrans" cxnId="{AEA9277A-2B67-41D4-AE34-B0745AF2CCF4}">
      <dgm:prSet/>
      <dgm:spPr/>
      <dgm:t>
        <a:bodyPr/>
        <a:lstStyle/>
        <a:p>
          <a:endParaRPr lang="en-US"/>
        </a:p>
      </dgm:t>
    </dgm:pt>
    <dgm:pt modelId="{5F741300-71D0-4AD6-9399-DE71A574640A}">
      <dgm:prSet/>
      <dgm:spPr/>
      <dgm:t>
        <a:bodyPr/>
        <a:lstStyle/>
        <a:p>
          <a:r>
            <a:rPr lang="en-US" b="1" i="0"/>
            <a:t>Help for young people transitioning to community living as an adult </a:t>
          </a:r>
          <a:endParaRPr lang="en-US"/>
        </a:p>
      </dgm:t>
    </dgm:pt>
    <dgm:pt modelId="{6FAC37CB-D748-4613-9488-83697A98288A}" type="parTrans" cxnId="{E1B57986-3C97-4AEC-9013-914E997A3AEF}">
      <dgm:prSet/>
      <dgm:spPr/>
      <dgm:t>
        <a:bodyPr/>
        <a:lstStyle/>
        <a:p>
          <a:endParaRPr lang="en-US"/>
        </a:p>
      </dgm:t>
    </dgm:pt>
    <dgm:pt modelId="{B223A887-89DA-49AD-9E24-0569FE8C5C20}" type="sibTrans" cxnId="{E1B57986-3C97-4AEC-9013-914E997A3AEF}">
      <dgm:prSet/>
      <dgm:spPr/>
      <dgm:t>
        <a:bodyPr/>
        <a:lstStyle/>
        <a:p>
          <a:endParaRPr lang="en-US"/>
        </a:p>
      </dgm:t>
    </dgm:pt>
    <dgm:pt modelId="{2362660C-9D32-468F-AF4F-27BBFEAF28AF}">
      <dgm:prSet/>
      <dgm:spPr/>
      <dgm:t>
        <a:bodyPr/>
        <a:lstStyle/>
        <a:p>
          <a:r>
            <a:rPr lang="en-US" b="1" i="0"/>
            <a:t>Information &amp; referrals to services &amp; practical resources </a:t>
          </a:r>
          <a:endParaRPr lang="en-US"/>
        </a:p>
      </dgm:t>
    </dgm:pt>
    <dgm:pt modelId="{7D7D1283-67B4-44D9-9AEC-24CFB28C5222}" type="parTrans" cxnId="{CF26A3E0-D08F-4473-B342-F5E9429A263A}">
      <dgm:prSet/>
      <dgm:spPr/>
      <dgm:t>
        <a:bodyPr/>
        <a:lstStyle/>
        <a:p>
          <a:endParaRPr lang="en-US"/>
        </a:p>
      </dgm:t>
    </dgm:pt>
    <dgm:pt modelId="{5732A0A5-37ED-405B-B8F3-2851C52863D0}" type="sibTrans" cxnId="{CF26A3E0-D08F-4473-B342-F5E9429A263A}">
      <dgm:prSet/>
      <dgm:spPr/>
      <dgm:t>
        <a:bodyPr/>
        <a:lstStyle/>
        <a:p>
          <a:endParaRPr lang="en-US"/>
        </a:p>
      </dgm:t>
    </dgm:pt>
    <dgm:pt modelId="{1BB17EBB-5DCD-4F46-9B34-0595CC3D31D6}">
      <dgm:prSet/>
      <dgm:spPr/>
      <dgm:t>
        <a:bodyPr/>
        <a:lstStyle/>
        <a:p>
          <a:r>
            <a:rPr lang="en-US" b="1" i="0"/>
            <a:t>Training on IL skills, such as personal care, budgeting, household management, &amp; more </a:t>
          </a:r>
          <a:endParaRPr lang="en-US"/>
        </a:p>
      </dgm:t>
    </dgm:pt>
    <dgm:pt modelId="{CAD23F2D-6E6A-4537-98C5-8675088BAC2A}" type="parTrans" cxnId="{4963F188-C31B-4E7C-B9FF-A804D1F3C36C}">
      <dgm:prSet/>
      <dgm:spPr/>
      <dgm:t>
        <a:bodyPr/>
        <a:lstStyle/>
        <a:p>
          <a:endParaRPr lang="en-US"/>
        </a:p>
      </dgm:t>
    </dgm:pt>
    <dgm:pt modelId="{6A31DC56-DE92-47A0-82C1-72076EF57364}" type="sibTrans" cxnId="{4963F188-C31B-4E7C-B9FF-A804D1F3C36C}">
      <dgm:prSet/>
      <dgm:spPr/>
      <dgm:t>
        <a:bodyPr/>
        <a:lstStyle/>
        <a:p>
          <a:endParaRPr lang="en-US"/>
        </a:p>
      </dgm:t>
    </dgm:pt>
    <dgm:pt modelId="{5EA51ED2-0FFD-4C79-9092-FC9105EF6080}">
      <dgm:prSet/>
      <dgm:spPr/>
      <dgm:t>
        <a:bodyPr/>
        <a:lstStyle/>
        <a:p>
          <a:r>
            <a:rPr lang="en-US" b="1" i="0"/>
            <a:t>Peer counseling, support, &amp; mentoring </a:t>
          </a:r>
          <a:endParaRPr lang="en-US"/>
        </a:p>
      </dgm:t>
    </dgm:pt>
    <dgm:pt modelId="{CE662B6C-FCA6-4FB7-9568-5C2B6137658C}" type="parTrans" cxnId="{D3408A20-D41A-41CF-B67C-901345D44141}">
      <dgm:prSet/>
      <dgm:spPr/>
      <dgm:t>
        <a:bodyPr/>
        <a:lstStyle/>
        <a:p>
          <a:endParaRPr lang="en-US"/>
        </a:p>
      </dgm:t>
    </dgm:pt>
    <dgm:pt modelId="{9C7B6691-1A20-4CDE-820F-B3BA967D2D07}" type="sibTrans" cxnId="{D3408A20-D41A-41CF-B67C-901345D44141}">
      <dgm:prSet/>
      <dgm:spPr/>
      <dgm:t>
        <a:bodyPr/>
        <a:lstStyle/>
        <a:p>
          <a:endParaRPr lang="en-US"/>
        </a:p>
      </dgm:t>
    </dgm:pt>
    <dgm:pt modelId="{A8310142-8AE6-43C0-B55B-CACC2D48374F}">
      <dgm:prSet/>
      <dgm:spPr/>
      <dgm:t>
        <a:bodyPr/>
        <a:lstStyle/>
        <a:p>
          <a:r>
            <a:rPr lang="en-US" b="1" i="0"/>
            <a:t>Individual &amp; systems advocacy</a:t>
          </a:r>
          <a:endParaRPr lang="en-US"/>
        </a:p>
      </dgm:t>
    </dgm:pt>
    <dgm:pt modelId="{3399C60F-6CDB-477A-9044-CF930CDD19CD}" type="parTrans" cxnId="{5C3CA14B-1515-4258-A870-F94BEFE724BE}">
      <dgm:prSet/>
      <dgm:spPr/>
      <dgm:t>
        <a:bodyPr/>
        <a:lstStyle/>
        <a:p>
          <a:endParaRPr lang="en-US"/>
        </a:p>
      </dgm:t>
    </dgm:pt>
    <dgm:pt modelId="{76FFB3F6-570B-4A6B-9AB9-140A83FDA969}" type="sibTrans" cxnId="{5C3CA14B-1515-4258-A870-F94BEFE724BE}">
      <dgm:prSet/>
      <dgm:spPr/>
      <dgm:t>
        <a:bodyPr/>
        <a:lstStyle/>
        <a:p>
          <a:endParaRPr lang="en-US"/>
        </a:p>
      </dgm:t>
    </dgm:pt>
    <dgm:pt modelId="{E6D0FCD3-86A6-4CB9-A267-AF34A313B96C}" type="pres">
      <dgm:prSet presAssocID="{1B8488BE-71AF-4DA9-8416-60353F0C292B}" presName="Name0" presStyleCnt="0">
        <dgm:presLayoutVars>
          <dgm:dir/>
          <dgm:resizeHandles val="exact"/>
        </dgm:presLayoutVars>
      </dgm:prSet>
      <dgm:spPr/>
    </dgm:pt>
    <dgm:pt modelId="{5C3A670A-38D7-457F-9930-80BD8569F978}" type="pres">
      <dgm:prSet presAssocID="{65E71995-062C-4B39-AA92-81567479D3DD}" presName="node" presStyleLbl="node1" presStyleIdx="0" presStyleCnt="8">
        <dgm:presLayoutVars>
          <dgm:bulletEnabled val="1"/>
        </dgm:presLayoutVars>
      </dgm:prSet>
      <dgm:spPr/>
    </dgm:pt>
    <dgm:pt modelId="{1A3EF105-797B-4A0F-A19A-2AE06FBD05E2}" type="pres">
      <dgm:prSet presAssocID="{6E58FA03-7810-48C1-8DB3-47450626CDC5}" presName="sibTrans" presStyleLbl="sibTrans1D1" presStyleIdx="0" presStyleCnt="7"/>
      <dgm:spPr/>
    </dgm:pt>
    <dgm:pt modelId="{B0BD1E29-6649-489E-B11C-F399763BFB55}" type="pres">
      <dgm:prSet presAssocID="{6E58FA03-7810-48C1-8DB3-47450626CDC5}" presName="connectorText" presStyleLbl="sibTrans1D1" presStyleIdx="0" presStyleCnt="7"/>
      <dgm:spPr/>
    </dgm:pt>
    <dgm:pt modelId="{91685BAC-B1C2-49D6-B9B8-5EADE5AAF357}" type="pres">
      <dgm:prSet presAssocID="{5E33B7C3-5E3B-4559-819A-6E390A2BCDE6}" presName="node" presStyleLbl="node1" presStyleIdx="1" presStyleCnt="8">
        <dgm:presLayoutVars>
          <dgm:bulletEnabled val="1"/>
        </dgm:presLayoutVars>
      </dgm:prSet>
      <dgm:spPr/>
    </dgm:pt>
    <dgm:pt modelId="{825566B6-3D67-4D28-9ADB-65141E8066C5}" type="pres">
      <dgm:prSet presAssocID="{D8FE9557-BE6C-4782-9505-3119D0F32356}" presName="sibTrans" presStyleLbl="sibTrans1D1" presStyleIdx="1" presStyleCnt="7"/>
      <dgm:spPr/>
    </dgm:pt>
    <dgm:pt modelId="{F1F12B2D-511B-4657-8499-2F6027A19F9E}" type="pres">
      <dgm:prSet presAssocID="{D8FE9557-BE6C-4782-9505-3119D0F32356}" presName="connectorText" presStyleLbl="sibTrans1D1" presStyleIdx="1" presStyleCnt="7"/>
      <dgm:spPr/>
    </dgm:pt>
    <dgm:pt modelId="{89CFC3DD-3371-4A58-B449-4901BE57112A}" type="pres">
      <dgm:prSet presAssocID="{B8F090A9-0082-4B22-AB6C-310F5E628713}" presName="node" presStyleLbl="node1" presStyleIdx="2" presStyleCnt="8">
        <dgm:presLayoutVars>
          <dgm:bulletEnabled val="1"/>
        </dgm:presLayoutVars>
      </dgm:prSet>
      <dgm:spPr/>
    </dgm:pt>
    <dgm:pt modelId="{F9219EB4-585E-446C-97D5-508C7B9C2B58}" type="pres">
      <dgm:prSet presAssocID="{099E7486-D198-4EE2-86A9-66DF90FCEA91}" presName="sibTrans" presStyleLbl="sibTrans1D1" presStyleIdx="2" presStyleCnt="7"/>
      <dgm:spPr/>
    </dgm:pt>
    <dgm:pt modelId="{A0C224DB-301C-4177-BD0A-C7309B429B11}" type="pres">
      <dgm:prSet presAssocID="{099E7486-D198-4EE2-86A9-66DF90FCEA91}" presName="connectorText" presStyleLbl="sibTrans1D1" presStyleIdx="2" presStyleCnt="7"/>
      <dgm:spPr/>
    </dgm:pt>
    <dgm:pt modelId="{7F5442EB-C5D8-40DE-9429-59298CF05540}" type="pres">
      <dgm:prSet presAssocID="{5F741300-71D0-4AD6-9399-DE71A574640A}" presName="node" presStyleLbl="node1" presStyleIdx="3" presStyleCnt="8">
        <dgm:presLayoutVars>
          <dgm:bulletEnabled val="1"/>
        </dgm:presLayoutVars>
      </dgm:prSet>
      <dgm:spPr/>
    </dgm:pt>
    <dgm:pt modelId="{E75EDE74-381A-44C0-B8E3-DC6053F7EBCA}" type="pres">
      <dgm:prSet presAssocID="{B223A887-89DA-49AD-9E24-0569FE8C5C20}" presName="sibTrans" presStyleLbl="sibTrans1D1" presStyleIdx="3" presStyleCnt="7"/>
      <dgm:spPr/>
    </dgm:pt>
    <dgm:pt modelId="{95007D45-9246-4732-B657-74542E6CAFCA}" type="pres">
      <dgm:prSet presAssocID="{B223A887-89DA-49AD-9E24-0569FE8C5C20}" presName="connectorText" presStyleLbl="sibTrans1D1" presStyleIdx="3" presStyleCnt="7"/>
      <dgm:spPr/>
    </dgm:pt>
    <dgm:pt modelId="{08940B0B-6851-400D-B331-2B40C59E26DF}" type="pres">
      <dgm:prSet presAssocID="{2362660C-9D32-468F-AF4F-27BBFEAF28AF}" presName="node" presStyleLbl="node1" presStyleIdx="4" presStyleCnt="8">
        <dgm:presLayoutVars>
          <dgm:bulletEnabled val="1"/>
        </dgm:presLayoutVars>
      </dgm:prSet>
      <dgm:spPr/>
    </dgm:pt>
    <dgm:pt modelId="{9BEC02E1-E18F-4812-8DEF-0DB184B77D4A}" type="pres">
      <dgm:prSet presAssocID="{5732A0A5-37ED-405B-B8F3-2851C52863D0}" presName="sibTrans" presStyleLbl="sibTrans1D1" presStyleIdx="4" presStyleCnt="7"/>
      <dgm:spPr/>
    </dgm:pt>
    <dgm:pt modelId="{5BEAE050-1FF1-4358-9669-2BA79452068B}" type="pres">
      <dgm:prSet presAssocID="{5732A0A5-37ED-405B-B8F3-2851C52863D0}" presName="connectorText" presStyleLbl="sibTrans1D1" presStyleIdx="4" presStyleCnt="7"/>
      <dgm:spPr/>
    </dgm:pt>
    <dgm:pt modelId="{FB7CB680-25FB-4692-BE63-C40203F499D7}" type="pres">
      <dgm:prSet presAssocID="{1BB17EBB-5DCD-4F46-9B34-0595CC3D31D6}" presName="node" presStyleLbl="node1" presStyleIdx="5" presStyleCnt="8">
        <dgm:presLayoutVars>
          <dgm:bulletEnabled val="1"/>
        </dgm:presLayoutVars>
      </dgm:prSet>
      <dgm:spPr/>
    </dgm:pt>
    <dgm:pt modelId="{D6EC19BC-9580-47FC-8472-F2CFDC8159BD}" type="pres">
      <dgm:prSet presAssocID="{6A31DC56-DE92-47A0-82C1-72076EF57364}" presName="sibTrans" presStyleLbl="sibTrans1D1" presStyleIdx="5" presStyleCnt="7"/>
      <dgm:spPr/>
    </dgm:pt>
    <dgm:pt modelId="{7CD8123E-E8E6-421E-B1A4-3098018FA5AD}" type="pres">
      <dgm:prSet presAssocID="{6A31DC56-DE92-47A0-82C1-72076EF57364}" presName="connectorText" presStyleLbl="sibTrans1D1" presStyleIdx="5" presStyleCnt="7"/>
      <dgm:spPr/>
    </dgm:pt>
    <dgm:pt modelId="{B1BF8D78-E486-470E-B204-09FD644E6264}" type="pres">
      <dgm:prSet presAssocID="{5EA51ED2-0FFD-4C79-9092-FC9105EF6080}" presName="node" presStyleLbl="node1" presStyleIdx="6" presStyleCnt="8">
        <dgm:presLayoutVars>
          <dgm:bulletEnabled val="1"/>
        </dgm:presLayoutVars>
      </dgm:prSet>
      <dgm:spPr/>
    </dgm:pt>
    <dgm:pt modelId="{3191DFD7-307B-4553-81EC-1AADBF5E07AB}" type="pres">
      <dgm:prSet presAssocID="{9C7B6691-1A20-4CDE-820F-B3BA967D2D07}" presName="sibTrans" presStyleLbl="sibTrans1D1" presStyleIdx="6" presStyleCnt="7"/>
      <dgm:spPr/>
    </dgm:pt>
    <dgm:pt modelId="{0C7AC3BF-12BA-49F3-947D-955B209036D6}" type="pres">
      <dgm:prSet presAssocID="{9C7B6691-1A20-4CDE-820F-B3BA967D2D07}" presName="connectorText" presStyleLbl="sibTrans1D1" presStyleIdx="6" presStyleCnt="7"/>
      <dgm:spPr/>
    </dgm:pt>
    <dgm:pt modelId="{699F01B2-C8D8-4F96-B610-3E19F01F3337}" type="pres">
      <dgm:prSet presAssocID="{A8310142-8AE6-43C0-B55B-CACC2D48374F}" presName="node" presStyleLbl="node1" presStyleIdx="7" presStyleCnt="8">
        <dgm:presLayoutVars>
          <dgm:bulletEnabled val="1"/>
        </dgm:presLayoutVars>
      </dgm:prSet>
      <dgm:spPr/>
    </dgm:pt>
  </dgm:ptLst>
  <dgm:cxnLst>
    <dgm:cxn modelId="{BEDAD00E-9F59-4406-8232-76DCA5442C81}" type="presOf" srcId="{9C7B6691-1A20-4CDE-820F-B3BA967D2D07}" destId="{0C7AC3BF-12BA-49F3-947D-955B209036D6}" srcOrd="1" destOrd="0" presId="urn:microsoft.com/office/officeart/2016/7/layout/RepeatingBendingProcessNew"/>
    <dgm:cxn modelId="{EE0C4F10-014E-493F-8C47-27F0808B6FF0}" type="presOf" srcId="{099E7486-D198-4EE2-86A9-66DF90FCEA91}" destId="{A0C224DB-301C-4177-BD0A-C7309B429B11}" srcOrd="1" destOrd="0" presId="urn:microsoft.com/office/officeart/2016/7/layout/RepeatingBendingProcessNew"/>
    <dgm:cxn modelId="{D3408A20-D41A-41CF-B67C-901345D44141}" srcId="{1B8488BE-71AF-4DA9-8416-60353F0C292B}" destId="{5EA51ED2-0FFD-4C79-9092-FC9105EF6080}" srcOrd="6" destOrd="0" parTransId="{CE662B6C-FCA6-4FB7-9568-5C2B6137658C}" sibTransId="{9C7B6691-1A20-4CDE-820F-B3BA967D2D07}"/>
    <dgm:cxn modelId="{0FA4D02E-9B82-45C4-BF34-81B7B7A5677E}" type="presOf" srcId="{5F741300-71D0-4AD6-9399-DE71A574640A}" destId="{7F5442EB-C5D8-40DE-9429-59298CF05540}" srcOrd="0" destOrd="0" presId="urn:microsoft.com/office/officeart/2016/7/layout/RepeatingBendingProcessNew"/>
    <dgm:cxn modelId="{C27C2E30-4985-4932-B025-1F2F376C2F04}" type="presOf" srcId="{5732A0A5-37ED-405B-B8F3-2851C52863D0}" destId="{9BEC02E1-E18F-4812-8DEF-0DB184B77D4A}" srcOrd="0" destOrd="0" presId="urn:microsoft.com/office/officeart/2016/7/layout/RepeatingBendingProcessNew"/>
    <dgm:cxn modelId="{E3ABB932-124F-4E69-A177-DA0B19A475B1}" type="presOf" srcId="{6A31DC56-DE92-47A0-82C1-72076EF57364}" destId="{7CD8123E-E8E6-421E-B1A4-3098018FA5AD}" srcOrd="1" destOrd="0" presId="urn:microsoft.com/office/officeart/2016/7/layout/RepeatingBendingProcessNew"/>
    <dgm:cxn modelId="{2F514A39-8050-40E9-A617-97E8033EE697}" type="presOf" srcId="{B223A887-89DA-49AD-9E24-0569FE8C5C20}" destId="{95007D45-9246-4732-B657-74542E6CAFCA}" srcOrd="1" destOrd="0" presId="urn:microsoft.com/office/officeart/2016/7/layout/RepeatingBendingProcessNew"/>
    <dgm:cxn modelId="{7C75273F-0EB9-49CD-A631-C0F8DEFEBFBA}" type="presOf" srcId="{B223A887-89DA-49AD-9E24-0569FE8C5C20}" destId="{E75EDE74-381A-44C0-B8E3-DC6053F7EBCA}" srcOrd="0" destOrd="0" presId="urn:microsoft.com/office/officeart/2016/7/layout/RepeatingBendingProcessNew"/>
    <dgm:cxn modelId="{9360D35D-6EE0-4808-A5DB-024EFC372615}" type="presOf" srcId="{099E7486-D198-4EE2-86A9-66DF90FCEA91}" destId="{F9219EB4-585E-446C-97D5-508C7B9C2B58}" srcOrd="0" destOrd="0" presId="urn:microsoft.com/office/officeart/2016/7/layout/RepeatingBendingProcessNew"/>
    <dgm:cxn modelId="{A673E664-F407-42F8-9DD1-EFE4B6CA948E}" type="presOf" srcId="{6A31DC56-DE92-47A0-82C1-72076EF57364}" destId="{D6EC19BC-9580-47FC-8472-F2CFDC8159BD}" srcOrd="0" destOrd="0" presId="urn:microsoft.com/office/officeart/2016/7/layout/RepeatingBendingProcessNew"/>
    <dgm:cxn modelId="{F0A97046-1443-4994-B348-33F4C9FE0AA0}" type="presOf" srcId="{5732A0A5-37ED-405B-B8F3-2851C52863D0}" destId="{5BEAE050-1FF1-4358-9669-2BA79452068B}" srcOrd="1" destOrd="0" presId="urn:microsoft.com/office/officeart/2016/7/layout/RepeatingBendingProcessNew"/>
    <dgm:cxn modelId="{C7E5EC47-BDF0-41EE-A993-4C69A076DF40}" type="presOf" srcId="{5E33B7C3-5E3B-4559-819A-6E390A2BCDE6}" destId="{91685BAC-B1C2-49D6-B9B8-5EADE5AAF357}" srcOrd="0" destOrd="0" presId="urn:microsoft.com/office/officeart/2016/7/layout/RepeatingBendingProcessNew"/>
    <dgm:cxn modelId="{0269E969-E344-4C05-96E5-BB26C73BCD9F}" type="presOf" srcId="{2362660C-9D32-468F-AF4F-27BBFEAF28AF}" destId="{08940B0B-6851-400D-B331-2B40C59E26DF}" srcOrd="0" destOrd="0" presId="urn:microsoft.com/office/officeart/2016/7/layout/RepeatingBendingProcessNew"/>
    <dgm:cxn modelId="{5C3CA14B-1515-4258-A870-F94BEFE724BE}" srcId="{1B8488BE-71AF-4DA9-8416-60353F0C292B}" destId="{A8310142-8AE6-43C0-B55B-CACC2D48374F}" srcOrd="7" destOrd="0" parTransId="{3399C60F-6CDB-477A-9044-CF930CDD19CD}" sibTransId="{76FFB3F6-570B-4A6B-9AB9-140A83FDA969}"/>
    <dgm:cxn modelId="{C9FC386F-7165-4F73-8E8B-D165EF0AA22F}" type="presOf" srcId="{65E71995-062C-4B39-AA92-81567479D3DD}" destId="{5C3A670A-38D7-457F-9930-80BD8569F978}" srcOrd="0" destOrd="0" presId="urn:microsoft.com/office/officeart/2016/7/layout/RepeatingBendingProcessNew"/>
    <dgm:cxn modelId="{B58CF373-7C7B-4A54-AD31-00D7251E6085}" type="presOf" srcId="{5EA51ED2-0FFD-4C79-9092-FC9105EF6080}" destId="{B1BF8D78-E486-470E-B204-09FD644E6264}" srcOrd="0" destOrd="0" presId="urn:microsoft.com/office/officeart/2016/7/layout/RepeatingBendingProcessNew"/>
    <dgm:cxn modelId="{AEA9277A-2B67-41D4-AE34-B0745AF2CCF4}" srcId="{1B8488BE-71AF-4DA9-8416-60353F0C292B}" destId="{B8F090A9-0082-4B22-AB6C-310F5E628713}" srcOrd="2" destOrd="0" parTransId="{5D39F883-AABA-48A8-B3DE-FB30F4BDF091}" sibTransId="{099E7486-D198-4EE2-86A9-66DF90FCEA91}"/>
    <dgm:cxn modelId="{93DE897C-4DAF-4860-9821-6D8A897522FA}" type="presOf" srcId="{9C7B6691-1A20-4CDE-820F-B3BA967D2D07}" destId="{3191DFD7-307B-4553-81EC-1AADBF5E07AB}" srcOrd="0" destOrd="0" presId="urn:microsoft.com/office/officeart/2016/7/layout/RepeatingBendingProcessNew"/>
    <dgm:cxn modelId="{1384977F-D751-49EC-8C55-F0F0A345B299}" type="presOf" srcId="{6E58FA03-7810-48C1-8DB3-47450626CDC5}" destId="{1A3EF105-797B-4A0F-A19A-2AE06FBD05E2}" srcOrd="0" destOrd="0" presId="urn:microsoft.com/office/officeart/2016/7/layout/RepeatingBendingProcessNew"/>
    <dgm:cxn modelId="{E1B57986-3C97-4AEC-9013-914E997A3AEF}" srcId="{1B8488BE-71AF-4DA9-8416-60353F0C292B}" destId="{5F741300-71D0-4AD6-9399-DE71A574640A}" srcOrd="3" destOrd="0" parTransId="{6FAC37CB-D748-4613-9488-83697A98288A}" sibTransId="{B223A887-89DA-49AD-9E24-0569FE8C5C20}"/>
    <dgm:cxn modelId="{4963F188-C31B-4E7C-B9FF-A804D1F3C36C}" srcId="{1B8488BE-71AF-4DA9-8416-60353F0C292B}" destId="{1BB17EBB-5DCD-4F46-9B34-0595CC3D31D6}" srcOrd="5" destOrd="0" parTransId="{CAD23F2D-6E6A-4537-98C5-8675088BAC2A}" sibTransId="{6A31DC56-DE92-47A0-82C1-72076EF57364}"/>
    <dgm:cxn modelId="{FE98CF9B-4CFD-4FB2-BAF0-612E19124027}" type="presOf" srcId="{A8310142-8AE6-43C0-B55B-CACC2D48374F}" destId="{699F01B2-C8D8-4F96-B610-3E19F01F3337}" srcOrd="0" destOrd="0" presId="urn:microsoft.com/office/officeart/2016/7/layout/RepeatingBendingProcessNew"/>
    <dgm:cxn modelId="{F8CA21A8-733E-43C9-9D0C-520FA0F199F2}" type="presOf" srcId="{D8FE9557-BE6C-4782-9505-3119D0F32356}" destId="{F1F12B2D-511B-4657-8499-2F6027A19F9E}" srcOrd="1" destOrd="0" presId="urn:microsoft.com/office/officeart/2016/7/layout/RepeatingBendingProcessNew"/>
    <dgm:cxn modelId="{A3AD15AC-9C29-46EA-A79B-4420ABE8B76D}" type="presOf" srcId="{D8FE9557-BE6C-4782-9505-3119D0F32356}" destId="{825566B6-3D67-4D28-9ADB-65141E8066C5}" srcOrd="0" destOrd="0" presId="urn:microsoft.com/office/officeart/2016/7/layout/RepeatingBendingProcessNew"/>
    <dgm:cxn modelId="{23D53AC5-9A0E-42D3-88EE-B417D2739C36}" srcId="{1B8488BE-71AF-4DA9-8416-60353F0C292B}" destId="{65E71995-062C-4B39-AA92-81567479D3DD}" srcOrd="0" destOrd="0" parTransId="{A29D872B-EE58-466A-8815-06817875A261}" sibTransId="{6E58FA03-7810-48C1-8DB3-47450626CDC5}"/>
    <dgm:cxn modelId="{BAE77DCC-4788-4B56-90D5-1C45DAA73B01}" type="presOf" srcId="{1BB17EBB-5DCD-4F46-9B34-0595CC3D31D6}" destId="{FB7CB680-25FB-4692-BE63-C40203F499D7}" srcOrd="0" destOrd="0" presId="urn:microsoft.com/office/officeart/2016/7/layout/RepeatingBendingProcessNew"/>
    <dgm:cxn modelId="{C5DD4DDA-67A0-4A51-AAAD-982D9F33FAD8}" type="presOf" srcId="{6E58FA03-7810-48C1-8DB3-47450626CDC5}" destId="{B0BD1E29-6649-489E-B11C-F399763BFB55}" srcOrd="1" destOrd="0" presId="urn:microsoft.com/office/officeart/2016/7/layout/RepeatingBendingProcessNew"/>
    <dgm:cxn modelId="{25A54ADD-A898-4C81-84DA-28E05CC51544}" srcId="{1B8488BE-71AF-4DA9-8416-60353F0C292B}" destId="{5E33B7C3-5E3B-4559-819A-6E390A2BCDE6}" srcOrd="1" destOrd="0" parTransId="{284BE433-5E04-47E7-8E0E-556B667FD6C3}" sibTransId="{D8FE9557-BE6C-4782-9505-3119D0F32356}"/>
    <dgm:cxn modelId="{CF26A3E0-D08F-4473-B342-F5E9429A263A}" srcId="{1B8488BE-71AF-4DA9-8416-60353F0C292B}" destId="{2362660C-9D32-468F-AF4F-27BBFEAF28AF}" srcOrd="4" destOrd="0" parTransId="{7D7D1283-67B4-44D9-9AEC-24CFB28C5222}" sibTransId="{5732A0A5-37ED-405B-B8F3-2851C52863D0}"/>
    <dgm:cxn modelId="{5F5A0FEE-06D5-4352-80E9-80BB17395CBC}" type="presOf" srcId="{B8F090A9-0082-4B22-AB6C-310F5E628713}" destId="{89CFC3DD-3371-4A58-B449-4901BE57112A}" srcOrd="0" destOrd="0" presId="urn:microsoft.com/office/officeart/2016/7/layout/RepeatingBendingProcessNew"/>
    <dgm:cxn modelId="{BD58DEF9-03C1-4603-A8C3-823F756CF248}" type="presOf" srcId="{1B8488BE-71AF-4DA9-8416-60353F0C292B}" destId="{E6D0FCD3-86A6-4CB9-A267-AF34A313B96C}" srcOrd="0" destOrd="0" presId="urn:microsoft.com/office/officeart/2016/7/layout/RepeatingBendingProcessNew"/>
    <dgm:cxn modelId="{99B9CA03-0B2D-46EB-B31F-1D5FC5F0631D}" type="presParOf" srcId="{E6D0FCD3-86A6-4CB9-A267-AF34A313B96C}" destId="{5C3A670A-38D7-457F-9930-80BD8569F978}" srcOrd="0" destOrd="0" presId="urn:microsoft.com/office/officeart/2016/7/layout/RepeatingBendingProcessNew"/>
    <dgm:cxn modelId="{13DA9544-1B2F-40D4-A314-00B666471390}" type="presParOf" srcId="{E6D0FCD3-86A6-4CB9-A267-AF34A313B96C}" destId="{1A3EF105-797B-4A0F-A19A-2AE06FBD05E2}" srcOrd="1" destOrd="0" presId="urn:microsoft.com/office/officeart/2016/7/layout/RepeatingBendingProcessNew"/>
    <dgm:cxn modelId="{E70CDD16-9A1F-41BB-A512-2EF62650E19A}" type="presParOf" srcId="{1A3EF105-797B-4A0F-A19A-2AE06FBD05E2}" destId="{B0BD1E29-6649-489E-B11C-F399763BFB55}" srcOrd="0" destOrd="0" presId="urn:microsoft.com/office/officeart/2016/7/layout/RepeatingBendingProcessNew"/>
    <dgm:cxn modelId="{3F9A4039-7D81-455E-A5AD-3B4718E40483}" type="presParOf" srcId="{E6D0FCD3-86A6-4CB9-A267-AF34A313B96C}" destId="{91685BAC-B1C2-49D6-B9B8-5EADE5AAF357}" srcOrd="2" destOrd="0" presId="urn:microsoft.com/office/officeart/2016/7/layout/RepeatingBendingProcessNew"/>
    <dgm:cxn modelId="{84AFF114-F51F-4476-A06E-F26E17639635}" type="presParOf" srcId="{E6D0FCD3-86A6-4CB9-A267-AF34A313B96C}" destId="{825566B6-3D67-4D28-9ADB-65141E8066C5}" srcOrd="3" destOrd="0" presId="urn:microsoft.com/office/officeart/2016/7/layout/RepeatingBendingProcessNew"/>
    <dgm:cxn modelId="{FE4105F1-25BF-4E7A-AAF4-FC547760E8AA}" type="presParOf" srcId="{825566B6-3D67-4D28-9ADB-65141E8066C5}" destId="{F1F12B2D-511B-4657-8499-2F6027A19F9E}" srcOrd="0" destOrd="0" presId="urn:microsoft.com/office/officeart/2016/7/layout/RepeatingBendingProcessNew"/>
    <dgm:cxn modelId="{F392607A-7F56-4B0B-A38E-E640E61C9160}" type="presParOf" srcId="{E6D0FCD3-86A6-4CB9-A267-AF34A313B96C}" destId="{89CFC3DD-3371-4A58-B449-4901BE57112A}" srcOrd="4" destOrd="0" presId="urn:microsoft.com/office/officeart/2016/7/layout/RepeatingBendingProcessNew"/>
    <dgm:cxn modelId="{73A8ED1F-D64E-4329-9CE4-340C724FEFAB}" type="presParOf" srcId="{E6D0FCD3-86A6-4CB9-A267-AF34A313B96C}" destId="{F9219EB4-585E-446C-97D5-508C7B9C2B58}" srcOrd="5" destOrd="0" presId="urn:microsoft.com/office/officeart/2016/7/layout/RepeatingBendingProcessNew"/>
    <dgm:cxn modelId="{78638F1A-2561-410F-8D02-630E83CC7FE7}" type="presParOf" srcId="{F9219EB4-585E-446C-97D5-508C7B9C2B58}" destId="{A0C224DB-301C-4177-BD0A-C7309B429B11}" srcOrd="0" destOrd="0" presId="urn:microsoft.com/office/officeart/2016/7/layout/RepeatingBendingProcessNew"/>
    <dgm:cxn modelId="{FA4B4222-44C8-4407-8EC5-92887E95EEB6}" type="presParOf" srcId="{E6D0FCD3-86A6-4CB9-A267-AF34A313B96C}" destId="{7F5442EB-C5D8-40DE-9429-59298CF05540}" srcOrd="6" destOrd="0" presId="urn:microsoft.com/office/officeart/2016/7/layout/RepeatingBendingProcessNew"/>
    <dgm:cxn modelId="{CAAE65B5-9CE1-44E3-BC03-9AD9B0F5DBA6}" type="presParOf" srcId="{E6D0FCD3-86A6-4CB9-A267-AF34A313B96C}" destId="{E75EDE74-381A-44C0-B8E3-DC6053F7EBCA}" srcOrd="7" destOrd="0" presId="urn:microsoft.com/office/officeart/2016/7/layout/RepeatingBendingProcessNew"/>
    <dgm:cxn modelId="{F80B709F-3180-4B43-8BBF-C3D26AD91012}" type="presParOf" srcId="{E75EDE74-381A-44C0-B8E3-DC6053F7EBCA}" destId="{95007D45-9246-4732-B657-74542E6CAFCA}" srcOrd="0" destOrd="0" presId="urn:microsoft.com/office/officeart/2016/7/layout/RepeatingBendingProcessNew"/>
    <dgm:cxn modelId="{A835A3B2-F0EF-47B2-B2D8-633474B8F226}" type="presParOf" srcId="{E6D0FCD3-86A6-4CB9-A267-AF34A313B96C}" destId="{08940B0B-6851-400D-B331-2B40C59E26DF}" srcOrd="8" destOrd="0" presId="urn:microsoft.com/office/officeart/2016/7/layout/RepeatingBendingProcessNew"/>
    <dgm:cxn modelId="{C9C9C340-1F53-4C6A-AA8C-3E97E048592C}" type="presParOf" srcId="{E6D0FCD3-86A6-4CB9-A267-AF34A313B96C}" destId="{9BEC02E1-E18F-4812-8DEF-0DB184B77D4A}" srcOrd="9" destOrd="0" presId="urn:microsoft.com/office/officeart/2016/7/layout/RepeatingBendingProcessNew"/>
    <dgm:cxn modelId="{750A2D7F-FDA6-4C92-9AB5-5616DC798223}" type="presParOf" srcId="{9BEC02E1-E18F-4812-8DEF-0DB184B77D4A}" destId="{5BEAE050-1FF1-4358-9669-2BA79452068B}" srcOrd="0" destOrd="0" presId="urn:microsoft.com/office/officeart/2016/7/layout/RepeatingBendingProcessNew"/>
    <dgm:cxn modelId="{5D1DF925-518C-4115-8D66-4D1512B8BEC0}" type="presParOf" srcId="{E6D0FCD3-86A6-4CB9-A267-AF34A313B96C}" destId="{FB7CB680-25FB-4692-BE63-C40203F499D7}" srcOrd="10" destOrd="0" presId="urn:microsoft.com/office/officeart/2016/7/layout/RepeatingBendingProcessNew"/>
    <dgm:cxn modelId="{262117B0-DD12-4618-BDF1-7020A30A0981}" type="presParOf" srcId="{E6D0FCD3-86A6-4CB9-A267-AF34A313B96C}" destId="{D6EC19BC-9580-47FC-8472-F2CFDC8159BD}" srcOrd="11" destOrd="0" presId="urn:microsoft.com/office/officeart/2016/7/layout/RepeatingBendingProcessNew"/>
    <dgm:cxn modelId="{5D47287F-EACF-4857-9EFB-02AD10C8035E}" type="presParOf" srcId="{D6EC19BC-9580-47FC-8472-F2CFDC8159BD}" destId="{7CD8123E-E8E6-421E-B1A4-3098018FA5AD}" srcOrd="0" destOrd="0" presId="urn:microsoft.com/office/officeart/2016/7/layout/RepeatingBendingProcessNew"/>
    <dgm:cxn modelId="{19C9BC28-7896-4238-99C1-CA2BB3AD3CCC}" type="presParOf" srcId="{E6D0FCD3-86A6-4CB9-A267-AF34A313B96C}" destId="{B1BF8D78-E486-470E-B204-09FD644E6264}" srcOrd="12" destOrd="0" presId="urn:microsoft.com/office/officeart/2016/7/layout/RepeatingBendingProcessNew"/>
    <dgm:cxn modelId="{41DFC63B-3095-49BF-9C19-1719F66D5419}" type="presParOf" srcId="{E6D0FCD3-86A6-4CB9-A267-AF34A313B96C}" destId="{3191DFD7-307B-4553-81EC-1AADBF5E07AB}" srcOrd="13" destOrd="0" presId="urn:microsoft.com/office/officeart/2016/7/layout/RepeatingBendingProcessNew"/>
    <dgm:cxn modelId="{DCFC75E4-F692-4040-9139-6144130555B3}" type="presParOf" srcId="{3191DFD7-307B-4553-81EC-1AADBF5E07AB}" destId="{0C7AC3BF-12BA-49F3-947D-955B209036D6}" srcOrd="0" destOrd="0" presId="urn:microsoft.com/office/officeart/2016/7/layout/RepeatingBendingProcessNew"/>
    <dgm:cxn modelId="{E52C708F-C8E3-4B45-9165-B51E6312B7C6}" type="presParOf" srcId="{E6D0FCD3-86A6-4CB9-A267-AF34A313B96C}" destId="{699F01B2-C8D8-4F96-B610-3E19F01F3337}"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EF105-797B-4A0F-A19A-2AE06FBD05E2}">
      <dsp:nvSpPr>
        <dsp:cNvPr id="0" name=""/>
        <dsp:cNvSpPr/>
      </dsp:nvSpPr>
      <dsp:spPr>
        <a:xfrm>
          <a:off x="2241532" y="1453241"/>
          <a:ext cx="484885" cy="91440"/>
        </a:xfrm>
        <a:custGeom>
          <a:avLst/>
          <a:gdLst/>
          <a:ahLst/>
          <a:cxnLst/>
          <a:rect l="0" t="0" r="0" b="0"/>
          <a:pathLst>
            <a:path>
              <a:moveTo>
                <a:pt x="0" y="45720"/>
              </a:moveTo>
              <a:lnTo>
                <a:pt x="48488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496384"/>
        <a:ext cx="25774" cy="5154"/>
      </dsp:txXfrm>
    </dsp:sp>
    <dsp:sp modelId="{5C3A670A-38D7-457F-9930-80BD8569F978}">
      <dsp:nvSpPr>
        <dsp:cNvPr id="0" name=""/>
        <dsp:cNvSpPr/>
      </dsp:nvSpPr>
      <dsp:spPr>
        <a:xfrm>
          <a:off x="2092" y="826589"/>
          <a:ext cx="2241239" cy="13447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en-US" sz="1700" b="1" i="0" kern="1200" dirty="0"/>
            <a:t>Every CIL facilitates independent living by providing: </a:t>
          </a:r>
          <a:endParaRPr lang="en-US" sz="1700" kern="1200" dirty="0"/>
        </a:p>
      </dsp:txBody>
      <dsp:txXfrm>
        <a:off x="2092" y="826589"/>
        <a:ext cx="2241239" cy="1344743"/>
      </dsp:txXfrm>
    </dsp:sp>
    <dsp:sp modelId="{825566B6-3D67-4D28-9ADB-65141E8066C5}">
      <dsp:nvSpPr>
        <dsp:cNvPr id="0" name=""/>
        <dsp:cNvSpPr/>
      </dsp:nvSpPr>
      <dsp:spPr>
        <a:xfrm>
          <a:off x="4998257" y="1453241"/>
          <a:ext cx="484885" cy="91440"/>
        </a:xfrm>
        <a:custGeom>
          <a:avLst/>
          <a:gdLst/>
          <a:ahLst/>
          <a:cxnLst/>
          <a:rect l="0" t="0" r="0" b="0"/>
          <a:pathLst>
            <a:path>
              <a:moveTo>
                <a:pt x="0" y="45720"/>
              </a:moveTo>
              <a:lnTo>
                <a:pt x="48488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496384"/>
        <a:ext cx="25774" cy="5154"/>
      </dsp:txXfrm>
    </dsp:sp>
    <dsp:sp modelId="{91685BAC-B1C2-49D6-B9B8-5EADE5AAF357}">
      <dsp:nvSpPr>
        <dsp:cNvPr id="0" name=""/>
        <dsp:cNvSpPr/>
      </dsp:nvSpPr>
      <dsp:spPr>
        <a:xfrm>
          <a:off x="2758817" y="826589"/>
          <a:ext cx="2241239" cy="13447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en-US" sz="1700" b="1" i="0" kern="1200"/>
            <a:t>Assistance moving from institutions to the community </a:t>
          </a:r>
          <a:endParaRPr lang="en-US" sz="1700" kern="1200"/>
        </a:p>
      </dsp:txBody>
      <dsp:txXfrm>
        <a:off x="2758817" y="826589"/>
        <a:ext cx="2241239" cy="1344743"/>
      </dsp:txXfrm>
    </dsp:sp>
    <dsp:sp modelId="{F9219EB4-585E-446C-97D5-508C7B9C2B58}">
      <dsp:nvSpPr>
        <dsp:cNvPr id="0" name=""/>
        <dsp:cNvSpPr/>
      </dsp:nvSpPr>
      <dsp:spPr>
        <a:xfrm>
          <a:off x="7754982" y="1453241"/>
          <a:ext cx="484885" cy="91440"/>
        </a:xfrm>
        <a:custGeom>
          <a:avLst/>
          <a:gdLst/>
          <a:ahLst/>
          <a:cxnLst/>
          <a:rect l="0" t="0" r="0" b="0"/>
          <a:pathLst>
            <a:path>
              <a:moveTo>
                <a:pt x="0" y="45720"/>
              </a:moveTo>
              <a:lnTo>
                <a:pt x="48488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496384"/>
        <a:ext cx="25774" cy="5154"/>
      </dsp:txXfrm>
    </dsp:sp>
    <dsp:sp modelId="{89CFC3DD-3371-4A58-B449-4901BE57112A}">
      <dsp:nvSpPr>
        <dsp:cNvPr id="0" name=""/>
        <dsp:cNvSpPr/>
      </dsp:nvSpPr>
      <dsp:spPr>
        <a:xfrm>
          <a:off x="5515542" y="826589"/>
          <a:ext cx="2241239" cy="13447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en-US" sz="1700" b="1" i="0" kern="1200"/>
            <a:t>Support to avoid entering institutional settings </a:t>
          </a:r>
          <a:endParaRPr lang="en-US" sz="1700" kern="1200"/>
        </a:p>
      </dsp:txBody>
      <dsp:txXfrm>
        <a:off x="5515542" y="826589"/>
        <a:ext cx="2241239" cy="1344743"/>
      </dsp:txXfrm>
    </dsp:sp>
    <dsp:sp modelId="{E75EDE74-381A-44C0-B8E3-DC6053F7EBCA}">
      <dsp:nvSpPr>
        <dsp:cNvPr id="0" name=""/>
        <dsp:cNvSpPr/>
      </dsp:nvSpPr>
      <dsp:spPr>
        <a:xfrm>
          <a:off x="1122712" y="2169533"/>
          <a:ext cx="8270175" cy="484885"/>
        </a:xfrm>
        <a:custGeom>
          <a:avLst/>
          <a:gdLst/>
          <a:ahLst/>
          <a:cxnLst/>
          <a:rect l="0" t="0" r="0" b="0"/>
          <a:pathLst>
            <a:path>
              <a:moveTo>
                <a:pt x="8270175" y="0"/>
              </a:moveTo>
              <a:lnTo>
                <a:pt x="8270175" y="259542"/>
              </a:lnTo>
              <a:lnTo>
                <a:pt x="0" y="259542"/>
              </a:lnTo>
              <a:lnTo>
                <a:pt x="0" y="484885"/>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409399"/>
        <a:ext cx="414311" cy="5154"/>
      </dsp:txXfrm>
    </dsp:sp>
    <dsp:sp modelId="{7F5442EB-C5D8-40DE-9429-59298CF05540}">
      <dsp:nvSpPr>
        <dsp:cNvPr id="0" name=""/>
        <dsp:cNvSpPr/>
      </dsp:nvSpPr>
      <dsp:spPr>
        <a:xfrm>
          <a:off x="8272267" y="826589"/>
          <a:ext cx="2241239" cy="13447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en-US" sz="1700" b="1" i="0" kern="1200"/>
            <a:t>Help for young people transitioning to community living as an adult </a:t>
          </a:r>
          <a:endParaRPr lang="en-US" sz="1700" kern="1200"/>
        </a:p>
      </dsp:txBody>
      <dsp:txXfrm>
        <a:off x="8272267" y="826589"/>
        <a:ext cx="2241239" cy="1344743"/>
      </dsp:txXfrm>
    </dsp:sp>
    <dsp:sp modelId="{9BEC02E1-E18F-4812-8DEF-0DB184B77D4A}">
      <dsp:nvSpPr>
        <dsp:cNvPr id="0" name=""/>
        <dsp:cNvSpPr/>
      </dsp:nvSpPr>
      <dsp:spPr>
        <a:xfrm>
          <a:off x="2241532" y="3313471"/>
          <a:ext cx="484885" cy="91440"/>
        </a:xfrm>
        <a:custGeom>
          <a:avLst/>
          <a:gdLst/>
          <a:ahLst/>
          <a:cxnLst/>
          <a:rect l="0" t="0" r="0" b="0"/>
          <a:pathLst>
            <a:path>
              <a:moveTo>
                <a:pt x="0" y="45720"/>
              </a:moveTo>
              <a:lnTo>
                <a:pt x="48488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356613"/>
        <a:ext cx="25774" cy="5154"/>
      </dsp:txXfrm>
    </dsp:sp>
    <dsp:sp modelId="{08940B0B-6851-400D-B331-2B40C59E26DF}">
      <dsp:nvSpPr>
        <dsp:cNvPr id="0" name=""/>
        <dsp:cNvSpPr/>
      </dsp:nvSpPr>
      <dsp:spPr>
        <a:xfrm>
          <a:off x="2092" y="2686819"/>
          <a:ext cx="2241239" cy="13447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en-US" sz="1700" b="1" i="0" kern="1200"/>
            <a:t>Information &amp; referrals to services &amp; practical resources </a:t>
          </a:r>
          <a:endParaRPr lang="en-US" sz="1700" kern="1200"/>
        </a:p>
      </dsp:txBody>
      <dsp:txXfrm>
        <a:off x="2092" y="2686819"/>
        <a:ext cx="2241239" cy="1344743"/>
      </dsp:txXfrm>
    </dsp:sp>
    <dsp:sp modelId="{D6EC19BC-9580-47FC-8472-F2CFDC8159BD}">
      <dsp:nvSpPr>
        <dsp:cNvPr id="0" name=""/>
        <dsp:cNvSpPr/>
      </dsp:nvSpPr>
      <dsp:spPr>
        <a:xfrm>
          <a:off x="4998257" y="3313471"/>
          <a:ext cx="484885" cy="91440"/>
        </a:xfrm>
        <a:custGeom>
          <a:avLst/>
          <a:gdLst/>
          <a:ahLst/>
          <a:cxnLst/>
          <a:rect l="0" t="0" r="0" b="0"/>
          <a:pathLst>
            <a:path>
              <a:moveTo>
                <a:pt x="0" y="45720"/>
              </a:moveTo>
              <a:lnTo>
                <a:pt x="48488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356613"/>
        <a:ext cx="25774" cy="5154"/>
      </dsp:txXfrm>
    </dsp:sp>
    <dsp:sp modelId="{FB7CB680-25FB-4692-BE63-C40203F499D7}">
      <dsp:nvSpPr>
        <dsp:cNvPr id="0" name=""/>
        <dsp:cNvSpPr/>
      </dsp:nvSpPr>
      <dsp:spPr>
        <a:xfrm>
          <a:off x="2758817" y="2686819"/>
          <a:ext cx="2241239" cy="13447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en-US" sz="1700" b="1" i="0" kern="1200"/>
            <a:t>Training on IL skills, such as personal care, budgeting, household management, &amp; more </a:t>
          </a:r>
          <a:endParaRPr lang="en-US" sz="1700" kern="1200"/>
        </a:p>
      </dsp:txBody>
      <dsp:txXfrm>
        <a:off x="2758817" y="2686819"/>
        <a:ext cx="2241239" cy="1344743"/>
      </dsp:txXfrm>
    </dsp:sp>
    <dsp:sp modelId="{3191DFD7-307B-4553-81EC-1AADBF5E07AB}">
      <dsp:nvSpPr>
        <dsp:cNvPr id="0" name=""/>
        <dsp:cNvSpPr/>
      </dsp:nvSpPr>
      <dsp:spPr>
        <a:xfrm>
          <a:off x="7754982" y="3313471"/>
          <a:ext cx="484885" cy="91440"/>
        </a:xfrm>
        <a:custGeom>
          <a:avLst/>
          <a:gdLst/>
          <a:ahLst/>
          <a:cxnLst/>
          <a:rect l="0" t="0" r="0" b="0"/>
          <a:pathLst>
            <a:path>
              <a:moveTo>
                <a:pt x="0" y="45720"/>
              </a:moveTo>
              <a:lnTo>
                <a:pt x="48488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3356613"/>
        <a:ext cx="25774" cy="5154"/>
      </dsp:txXfrm>
    </dsp:sp>
    <dsp:sp modelId="{B1BF8D78-E486-470E-B204-09FD644E6264}">
      <dsp:nvSpPr>
        <dsp:cNvPr id="0" name=""/>
        <dsp:cNvSpPr/>
      </dsp:nvSpPr>
      <dsp:spPr>
        <a:xfrm>
          <a:off x="5515542" y="2686819"/>
          <a:ext cx="2241239" cy="13447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en-US" sz="1700" b="1" i="0" kern="1200"/>
            <a:t>Peer counseling, support, &amp; mentoring </a:t>
          </a:r>
          <a:endParaRPr lang="en-US" sz="1700" kern="1200"/>
        </a:p>
      </dsp:txBody>
      <dsp:txXfrm>
        <a:off x="5515542" y="2686819"/>
        <a:ext cx="2241239" cy="1344743"/>
      </dsp:txXfrm>
    </dsp:sp>
    <dsp:sp modelId="{699F01B2-C8D8-4F96-B610-3E19F01F3337}">
      <dsp:nvSpPr>
        <dsp:cNvPr id="0" name=""/>
        <dsp:cNvSpPr/>
      </dsp:nvSpPr>
      <dsp:spPr>
        <a:xfrm>
          <a:off x="8272267" y="2686819"/>
          <a:ext cx="2241239" cy="13447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55650">
            <a:lnSpc>
              <a:spcPct val="90000"/>
            </a:lnSpc>
            <a:spcBef>
              <a:spcPct val="0"/>
            </a:spcBef>
            <a:spcAft>
              <a:spcPct val="35000"/>
            </a:spcAft>
            <a:buNone/>
          </a:pPr>
          <a:r>
            <a:rPr lang="en-US" sz="1700" b="1" i="0" kern="1200"/>
            <a:t>Individual &amp; systems advocacy</a:t>
          </a:r>
          <a:endParaRPr lang="en-US" sz="1700" kern="1200"/>
        </a:p>
      </dsp:txBody>
      <dsp:txXfrm>
        <a:off x="8272267" y="2686819"/>
        <a:ext cx="2241239" cy="134474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10/24/2024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10/24/2024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kern="1200" dirty="0">
                <a:solidFill>
                  <a:schemeClr val="tx1"/>
                </a:solidFill>
                <a:latin typeface="+mn-lt"/>
                <a:ea typeface="+mn-ea"/>
                <a:cs typeface="Times New Roman" panose="02020603050405020304" pitchFamily="18" charset="0"/>
              </a:rPr>
              <a:t>(Title Slide Option 1)</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1655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037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B57B54-2007-47D3-81A7-57056B178984}" type="slidenum">
              <a:rPr lang="en-US" smtClean="0"/>
              <a:pPr/>
              <a:t>14</a:t>
            </a:fld>
            <a:endParaRPr lang="en-US"/>
          </a:p>
        </p:txBody>
      </p:sp>
    </p:spTree>
    <p:extLst>
      <p:ext uri="{BB962C8B-B14F-4D97-AF65-F5344CB8AC3E}">
        <p14:creationId xmlns:p14="http://schemas.microsoft.com/office/powerpoint/2010/main" val="84213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841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63521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b="0"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661504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997560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46916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147844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957152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888248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398446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930311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605247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580629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1824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Advocacy efforts may include the following: • Developing and presenting state-wide reports regarding the needs of people with disabilities to public policy makers (legislators and state agencies) and the governor. • Developing and presenting reports on the successes of the IL Network in the state, to public and private boards, commissions, or other entities interested in Independent Living and/or people with disabilities. • Presenting the SPIL to policymakers and sharing the funding needs to fully implement it. • Representing the needs of people with disabilities on boards and councils. • Providing comment on revisions to or new policies and/or programs that affect services for people with disabilities. • Providing comment at public hearings. • Holding public forums to gather input/feedback from people with disabilities and stakeholders on issues, programs, needs, etc., and sharing a report with the governor and policymakers</a:t>
            </a:r>
          </a:p>
        </p:txBody>
      </p:sp>
      <p:sp>
        <p:nvSpPr>
          <p:cNvPr id="4" name="Slide Number Placeholder 3"/>
          <p:cNvSpPr>
            <a:spLocks noGrp="1"/>
          </p:cNvSpPr>
          <p:nvPr>
            <p:ph type="sldNum" sz="quarter" idx="5"/>
          </p:nvPr>
        </p:nvSpPr>
        <p:spPr/>
        <p:txBody>
          <a:bodyPr/>
          <a:lstStyle/>
          <a:p>
            <a:fld id="{D68682AD-9E24-4648-93C6-C72DEE05D70B}" type="slidenum">
              <a:rPr lang="en-US"/>
              <a:t>33</a:t>
            </a:fld>
            <a:endParaRPr lang="en-US"/>
          </a:p>
        </p:txBody>
      </p:sp>
    </p:spTree>
    <p:extLst>
      <p:ext uri="{BB962C8B-B14F-4D97-AF65-F5344CB8AC3E}">
        <p14:creationId xmlns:p14="http://schemas.microsoft.com/office/powerpoint/2010/main" val="1651503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34</a:t>
            </a:fld>
            <a:endParaRPr lang="en-US"/>
          </a:p>
        </p:txBody>
      </p:sp>
    </p:spTree>
    <p:extLst>
      <p:ext uri="{BB962C8B-B14F-4D97-AF65-F5344CB8AC3E}">
        <p14:creationId xmlns:p14="http://schemas.microsoft.com/office/powerpoint/2010/main" val="2298559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6797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677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2596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096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3777428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823b0f312f_8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1823b0f312f_8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Brian</a:t>
            </a:r>
            <a:endParaRPr/>
          </a:p>
        </p:txBody>
      </p:sp>
      <p:sp>
        <p:nvSpPr>
          <p:cNvPr id="352" name="Google Shape;352;g1823b0f312f_8_4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spTree>
    <p:extLst>
      <p:ext uri="{BB962C8B-B14F-4D97-AF65-F5344CB8AC3E}">
        <p14:creationId xmlns:p14="http://schemas.microsoft.com/office/powerpoint/2010/main" val="2932870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823b0f312f_8_102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1823b0f312f_8_10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Quattrocento Sans"/>
              <a:buNone/>
            </a:pPr>
            <a:endParaRPr/>
          </a:p>
          <a:p>
            <a:pPr marL="0" lvl="0" indent="0" algn="l" rtl="0">
              <a:lnSpc>
                <a:spcPct val="100000"/>
              </a:lnSpc>
              <a:spcBef>
                <a:spcPts val="0"/>
              </a:spcBef>
              <a:spcAft>
                <a:spcPts val="0"/>
              </a:spcAft>
              <a:buSzPts val="1100"/>
              <a:buNone/>
            </a:pPr>
            <a:r>
              <a:rPr lang="en-US">
                <a:highlight>
                  <a:schemeClr val="lt1"/>
                </a:highlight>
                <a:latin typeface="Times New Roman"/>
                <a:ea typeface="Times New Roman"/>
                <a:cs typeface="Times New Roman"/>
                <a:sym typeface="Times New Roman"/>
              </a:rPr>
              <a:t>Brian</a:t>
            </a:r>
            <a:endParaRPr>
              <a:highlight>
                <a:schemeClr val="lt1"/>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3354441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823b0f312f_8_102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1823b0f312f_8_10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Quattrocento Sans"/>
              <a:buNone/>
            </a:pPr>
            <a:endParaRPr/>
          </a:p>
          <a:p>
            <a:pPr marL="0" lvl="0" indent="0" algn="l" rtl="0">
              <a:lnSpc>
                <a:spcPct val="100000"/>
              </a:lnSpc>
              <a:spcBef>
                <a:spcPts val="0"/>
              </a:spcBef>
              <a:spcAft>
                <a:spcPts val="0"/>
              </a:spcAft>
              <a:buSzPts val="1100"/>
              <a:buNone/>
            </a:pPr>
            <a:r>
              <a:rPr lang="en-US">
                <a:highlight>
                  <a:schemeClr val="lt1"/>
                </a:highlight>
                <a:latin typeface="Times New Roman"/>
                <a:ea typeface="Times New Roman"/>
                <a:cs typeface="Times New Roman"/>
                <a:sym typeface="Times New Roman"/>
              </a:rPr>
              <a:t>Brian</a:t>
            </a:r>
            <a:endParaRPr>
              <a:highlight>
                <a:schemeClr val="lt1"/>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1706637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77" name="Google Shape;17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038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1D946-F2E8-4564-AB43-5780D50F768F}" type="slidenum">
              <a:rPr lang="en-US" smtClean="0"/>
              <a:t>65</a:t>
            </a:fld>
            <a:endParaRPr lang="en-US"/>
          </a:p>
        </p:txBody>
      </p:sp>
    </p:spTree>
    <p:extLst>
      <p:ext uri="{BB962C8B-B14F-4D97-AF65-F5344CB8AC3E}">
        <p14:creationId xmlns:p14="http://schemas.microsoft.com/office/powerpoint/2010/main" val="240164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713217A1-21D4-A12F-1C31-6F9058EC0D5C}"/>
            </a:ext>
          </a:extLst>
        </p:cNvPr>
        <p:cNvGrpSpPr/>
        <p:nvPr/>
      </p:nvGrpSpPr>
      <p:grpSpPr>
        <a:xfrm>
          <a:off x="0" y="0"/>
          <a:ext cx="0" cy="0"/>
          <a:chOff x="0" y="0"/>
          <a:chExt cx="0" cy="0"/>
        </a:xfrm>
      </p:grpSpPr>
      <p:sp>
        <p:nvSpPr>
          <p:cNvPr id="176" name="Google Shape;176;p2:notes">
            <a:extLst>
              <a:ext uri="{FF2B5EF4-FFF2-40B4-BE49-F238E27FC236}">
                <a16:creationId xmlns:a16="http://schemas.microsoft.com/office/drawing/2014/main" id="{4767BECF-F75D-09A4-98F4-861FDB24156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177" name="Google Shape;177;p2:notes">
            <a:extLst>
              <a:ext uri="{FF2B5EF4-FFF2-40B4-BE49-F238E27FC236}">
                <a16:creationId xmlns:a16="http://schemas.microsoft.com/office/drawing/2014/main" id="{B3A9C8A2-5866-480D-EBB7-183E679F1B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542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883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890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903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448915-060A-4739-A001-E2B31749ABE2}" type="slidenum">
              <a:rPr lang="en-US" smtClean="0"/>
              <a:t>77</a:t>
            </a:fld>
            <a:endParaRPr lang="en-US"/>
          </a:p>
        </p:txBody>
      </p:sp>
    </p:spTree>
    <p:extLst>
      <p:ext uri="{BB962C8B-B14F-4D97-AF65-F5344CB8AC3E}">
        <p14:creationId xmlns:p14="http://schemas.microsoft.com/office/powerpoint/2010/main" val="104754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701454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448915-060A-4739-A001-E2B31749ABE2}" type="slidenum">
              <a:rPr lang="en-US" smtClean="0"/>
              <a:t>79</a:t>
            </a:fld>
            <a:endParaRPr lang="en-US"/>
          </a:p>
        </p:txBody>
      </p:sp>
    </p:spTree>
    <p:extLst>
      <p:ext uri="{BB962C8B-B14F-4D97-AF65-F5344CB8AC3E}">
        <p14:creationId xmlns:p14="http://schemas.microsoft.com/office/powerpoint/2010/main" val="30203589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448915-060A-4739-A001-E2B31749ABE2}" type="slidenum">
              <a:rPr lang="en-US" smtClean="0"/>
              <a:t>80</a:t>
            </a:fld>
            <a:endParaRPr lang="en-US"/>
          </a:p>
        </p:txBody>
      </p:sp>
    </p:spTree>
    <p:extLst>
      <p:ext uri="{BB962C8B-B14F-4D97-AF65-F5344CB8AC3E}">
        <p14:creationId xmlns:p14="http://schemas.microsoft.com/office/powerpoint/2010/main" val="2058218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448915-060A-4739-A001-E2B31749ABE2}" type="slidenum">
              <a:rPr lang="en-US" smtClean="0"/>
              <a:t>82</a:t>
            </a:fld>
            <a:endParaRPr lang="en-US"/>
          </a:p>
        </p:txBody>
      </p:sp>
    </p:spTree>
    <p:extLst>
      <p:ext uri="{BB962C8B-B14F-4D97-AF65-F5344CB8AC3E}">
        <p14:creationId xmlns:p14="http://schemas.microsoft.com/office/powerpoint/2010/main" val="591001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8680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5458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EIPD helps people with disabilities achieve their employment goals. If you have a disability and want to find a job, keep working or advance professionally, EIPD can help you chart your path to a career with a future in North Carolina. </a:t>
            </a:r>
          </a:p>
          <a:p>
            <a:r>
              <a:rPr lang="en-US" dirty="0">
                <a:latin typeface="Arial" panose="020B0604020202020204" pitchFamily="34" charset="0"/>
                <a:cs typeface="Arial" panose="020B0604020202020204" pitchFamily="34" charset="0"/>
              </a:rPr>
              <a:t>EIPD can provide counseling, education, training, job placement assistance, assistive technology and many other services, depending on what you need to meet your goals for competitive integrated employment. </a:t>
            </a:r>
          </a:p>
          <a:p>
            <a:endParaRPr lang="en-US" dirty="0"/>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D6A8922-624A-4523-8A1B-9B4C87F14441}" type="slidenum">
              <a:rPr lang="en-US" smtClean="0"/>
              <a:t>90</a:t>
            </a:fld>
            <a:endParaRPr lang="en-US"/>
          </a:p>
        </p:txBody>
      </p:sp>
    </p:spTree>
    <p:extLst>
      <p:ext uri="{BB962C8B-B14F-4D97-AF65-F5344CB8AC3E}">
        <p14:creationId xmlns:p14="http://schemas.microsoft.com/office/powerpoint/2010/main" val="2331400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FACILITATOR NOTES          Estimated Time: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 minutes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D6A8922-624A-4523-8A1B-9B4C87F14441}" type="slidenum">
              <a:rPr lang="en-US" smtClean="0"/>
              <a:t>91</a:t>
            </a:fld>
            <a:endParaRPr lang="en-US"/>
          </a:p>
        </p:txBody>
      </p:sp>
    </p:spTree>
    <p:extLst>
      <p:ext uri="{BB962C8B-B14F-4D97-AF65-F5344CB8AC3E}">
        <p14:creationId xmlns:p14="http://schemas.microsoft.com/office/powerpoint/2010/main" val="1795882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6A8922-624A-4523-8A1B-9B4C87F14441}" type="slidenum">
              <a:rPr lang="en-US" smtClean="0"/>
              <a:t>93</a:t>
            </a:fld>
            <a:endParaRPr lang="en-US"/>
          </a:p>
        </p:txBody>
      </p:sp>
    </p:spTree>
    <p:extLst>
      <p:ext uri="{BB962C8B-B14F-4D97-AF65-F5344CB8AC3E}">
        <p14:creationId xmlns:p14="http://schemas.microsoft.com/office/powerpoint/2010/main" val="1753904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applying for services, EIPD must determine eligibility.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individual is an SSI/SSDI recipient, they are deemed automatically eligible.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EIPD must obtain documentation of disability and the barriers to successful employment resulting from the disability.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law, this determination should be made within 60 days. If documentation requires additional time, an extension of eligibility process can be authorized.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law requires that the disability must be documented by a specialist; for example, an orthopedist will provide documentation of a diagnosis of arthritis.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documentation of a disability doesn’t exist, EIPD can arrange for medical and/or psychological evaluations by the relevant specialists.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a client is determined eligible for EIPD services, a counselor will conduct a comprehensive assessment of client needs, abilities and skills to identify barriers to employment and rehabilitation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comprehensive assessment is in partnership with the client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Depending on client, this may require vocational evaluations, community-based assessments,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process may take up to 90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Using the information from the comprehensive assessment, the EIPD counselor and the client will jointly develop an Individualized Plan for Employment (IPE)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IPE specifies the rehabilitative services and supports that a client needs to achieve their employment goal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IPE must be in place to begin delivering EIPD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IPE is revisited annually to ensure client success and steady progress towards employment goal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EIPD services continue after a client has been hired in a job that reflects their goal for employment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EIPD will work with client and employer to ensure a good fit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client has maintained employment for 90 days, their case is closed with “successful employment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6D6A8922-624A-4523-8A1B-9B4C87F14441}" type="slidenum">
              <a:rPr lang="en-US" smtClean="0"/>
              <a:t>94</a:t>
            </a:fld>
            <a:endParaRPr lang="en-US"/>
          </a:p>
        </p:txBody>
      </p:sp>
    </p:spTree>
    <p:extLst>
      <p:ext uri="{BB962C8B-B14F-4D97-AF65-F5344CB8AC3E}">
        <p14:creationId xmlns:p14="http://schemas.microsoft.com/office/powerpoint/2010/main" val="3628716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EIPD collaborates with workforce system partners, like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NCWorks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career centers, public schools, and community colleges, to prepare job seekers for good-paying jobs in NC’s competitive economy.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EIPD Business Relations Reps partner with employers in communities statewide to assess hiring/retention needs, recruit candidates from the VR talent pool, provide technical and subject matter expertise in workplace accommodations and modifications, financial incentives and tax benefits of hiring VR candidates, workplace inclusion and more.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VR works in partnership with other service providers, including Community Rehabilitation Programs (CRPs), to develop jobs and identify job placement opportunities for clients with higher support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D6A8922-624A-4523-8A1B-9B4C87F14441}" type="slidenum">
              <a:rPr lang="en-US" smtClean="0"/>
              <a:t>95</a:t>
            </a:fld>
            <a:endParaRPr lang="en-US"/>
          </a:p>
        </p:txBody>
      </p:sp>
    </p:spTree>
    <p:extLst>
      <p:ext uri="{BB962C8B-B14F-4D97-AF65-F5344CB8AC3E}">
        <p14:creationId xmlns:p14="http://schemas.microsoft.com/office/powerpoint/2010/main" val="787546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354808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One of these core services MUST be provided in order for EIPD to work with a client. Services that would be considered a support service cannot be provided alone in order to assist someone. I.E- Housing….we cannot provide housing assistance to someone who ONLY needs housing assistance as that is not a core service. Everything we do must relate back to the employment goal and assisting our clients in being successful in employment.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6D6A8922-624A-4523-8A1B-9B4C87F14441}" type="slidenum">
              <a:rPr lang="en-US" smtClean="0"/>
              <a:t>100</a:t>
            </a:fld>
            <a:endParaRPr lang="en-US"/>
          </a:p>
        </p:txBody>
      </p:sp>
    </p:spTree>
    <p:extLst>
      <p:ext uri="{BB962C8B-B14F-4D97-AF65-F5344CB8AC3E}">
        <p14:creationId xmlns:p14="http://schemas.microsoft.com/office/powerpoint/2010/main" val="41816518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71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3378249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190743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2638130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317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23206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49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833" y="0"/>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1" descr="A large city landscape&#10;&#10;Description automatically generated">
            <a:extLst>
              <a:ext uri="{FF2B5EF4-FFF2-40B4-BE49-F238E27FC236}">
                <a16:creationId xmlns:a16="http://schemas.microsoft.com/office/drawing/2014/main" id="{E98B366C-D7E7-0CD2-0F06-38BFF8AE28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889"/>
          <a:stretch/>
        </p:blipFill>
        <p:spPr>
          <a:xfrm>
            <a:off x="0" y="0"/>
            <a:ext cx="12192000" cy="6858000"/>
          </a:xfrm>
          <a:prstGeom prst="rect">
            <a:avLst/>
          </a:prstGeom>
        </p:spPr>
      </p:pic>
    </p:spTree>
    <p:extLst>
      <p:ext uri="{BB962C8B-B14F-4D97-AF65-F5344CB8AC3E}">
        <p14:creationId xmlns:p14="http://schemas.microsoft.com/office/powerpoint/2010/main" val="516693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1"/>
        <p:cNvGrpSpPr/>
        <p:nvPr/>
      </p:nvGrpSpPr>
      <p:grpSpPr>
        <a:xfrm>
          <a:off x="0" y="0"/>
          <a:ext cx="0" cy="0"/>
          <a:chOff x="0" y="0"/>
          <a:chExt cx="0" cy="0"/>
        </a:xfrm>
      </p:grpSpPr>
      <p:sp>
        <p:nvSpPr>
          <p:cNvPr id="102" name="Google Shape;102;g1823b0f312f_8_221"/>
          <p:cNvSpPr txBox="1">
            <a:spLocks noGrp="1"/>
          </p:cNvSpPr>
          <p:nvPr>
            <p:ph type="title"/>
          </p:nvPr>
        </p:nvSpPr>
        <p:spPr>
          <a:xfrm>
            <a:off x="988485" y="630239"/>
            <a:ext cx="9582095" cy="6303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3" name="Google Shape;103;g1823b0f312f_8_221"/>
          <p:cNvSpPr txBox="1">
            <a:spLocks noGrp="1"/>
          </p:cNvSpPr>
          <p:nvPr>
            <p:ph type="dt" idx="10"/>
          </p:nvPr>
        </p:nvSpPr>
        <p:spPr>
          <a:xfrm>
            <a:off x="609600" y="6356351"/>
            <a:ext cx="2844741"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4" name="Google Shape;104;g1823b0f312f_8_221"/>
          <p:cNvSpPr txBox="1">
            <a:spLocks noGrp="1"/>
          </p:cNvSpPr>
          <p:nvPr>
            <p:ph type="ftr" idx="11"/>
          </p:nvPr>
        </p:nvSpPr>
        <p:spPr>
          <a:xfrm>
            <a:off x="4165600" y="6356351"/>
            <a:ext cx="3860805"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5" name="Google Shape;105;g1823b0f312f_8_221"/>
          <p:cNvSpPr txBox="1">
            <a:spLocks noGrp="1"/>
          </p:cNvSpPr>
          <p:nvPr>
            <p:ph type="sldNum" idx="12"/>
          </p:nvPr>
        </p:nvSpPr>
        <p:spPr>
          <a:xfrm>
            <a:off x="8737600" y="6356351"/>
            <a:ext cx="2844741"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0493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ime Green_Text">
  <p:cSld name="Lime Green_Text">
    <p:spTree>
      <p:nvGrpSpPr>
        <p:cNvPr id="1" name="Shape 14"/>
        <p:cNvGrpSpPr/>
        <p:nvPr/>
      </p:nvGrpSpPr>
      <p:grpSpPr>
        <a:xfrm>
          <a:off x="0" y="0"/>
          <a:ext cx="0" cy="0"/>
          <a:chOff x="0" y="0"/>
          <a:chExt cx="0" cy="0"/>
        </a:xfrm>
      </p:grpSpPr>
      <p:pic>
        <p:nvPicPr>
          <p:cNvPr id="15" name="Google Shape;15;p39"/>
          <p:cNvPicPr preferRelativeResize="0"/>
          <p:nvPr/>
        </p:nvPicPr>
        <p:blipFill rotWithShape="1">
          <a:blip r:embed="rId2">
            <a:alphaModFix/>
          </a:blip>
          <a:srcRect/>
          <a:stretch/>
        </p:blipFill>
        <p:spPr>
          <a:xfrm>
            <a:off x="1" y="1"/>
            <a:ext cx="12191995" cy="914161"/>
          </a:xfrm>
          <a:prstGeom prst="rect">
            <a:avLst/>
          </a:prstGeom>
          <a:noFill/>
          <a:ln>
            <a:noFill/>
          </a:ln>
        </p:spPr>
      </p:pic>
      <p:sp>
        <p:nvSpPr>
          <p:cNvPr id="16" name="Google Shape;16;p39"/>
          <p:cNvSpPr txBox="1">
            <a:spLocks noGrp="1"/>
          </p:cNvSpPr>
          <p:nvPr>
            <p:ph type="body" idx="1"/>
          </p:nvPr>
        </p:nvSpPr>
        <p:spPr>
          <a:xfrm>
            <a:off x="402377" y="1213926"/>
            <a:ext cx="11372000" cy="535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2857"/>
              </a:lnSpc>
              <a:spcBef>
                <a:spcPts val="0"/>
              </a:spcBef>
              <a:spcAft>
                <a:spcPts val="0"/>
              </a:spcAft>
              <a:buClr>
                <a:srgbClr val="0F3F51"/>
              </a:buClr>
              <a:buSzPts val="2800"/>
              <a:buFont typeface="Arial"/>
              <a:buNone/>
              <a:defRPr sz="2800" b="1" i="0" u="none" strike="noStrike" cap="none">
                <a:solidFill>
                  <a:srgbClr val="0F3F51"/>
                </a:solidFill>
                <a:latin typeface="Open Sans"/>
                <a:ea typeface="Open Sans"/>
                <a:cs typeface="Open Sans"/>
                <a:sym typeface="Open Sans"/>
              </a:defRPr>
            </a:lvl1pPr>
            <a:lvl2pPr marL="914400" marR="0" lvl="1" indent="-381000" algn="l" rtl="0">
              <a:lnSpc>
                <a:spcPct val="120000"/>
              </a:lnSpc>
              <a:spcBef>
                <a:spcPts val="600"/>
              </a:spcBef>
              <a:spcAft>
                <a:spcPts val="0"/>
              </a:spcAft>
              <a:buClr>
                <a:srgbClr val="EE7623"/>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81000" algn="l" rtl="0">
              <a:lnSpc>
                <a:spcPct val="120000"/>
              </a:lnSpc>
              <a:spcBef>
                <a:spcPts val="600"/>
              </a:spcBef>
              <a:spcAft>
                <a:spcPts val="0"/>
              </a:spcAft>
              <a:buClr>
                <a:srgbClr val="EE7623"/>
              </a:buClr>
              <a:buSzPts val="2400"/>
              <a:buFont typeface="Noto Sans Symbols"/>
              <a:buChar char="⎼"/>
              <a:defRPr sz="2400" b="0" i="0" u="none" strike="noStrike" cap="none">
                <a:solidFill>
                  <a:schemeClr val="dk1"/>
                </a:solidFill>
                <a:latin typeface="Open Sans"/>
                <a:ea typeface="Open Sans"/>
                <a:cs typeface="Open Sans"/>
                <a:sym typeface="Open Sans"/>
              </a:defRPr>
            </a:lvl3pPr>
            <a:lvl4pPr marL="1828800" marR="0" lvl="3" indent="-381000" algn="l" rtl="0">
              <a:lnSpc>
                <a:spcPct val="120000"/>
              </a:lnSpc>
              <a:spcBef>
                <a:spcPts val="600"/>
              </a:spcBef>
              <a:spcAft>
                <a:spcPts val="0"/>
              </a:spcAft>
              <a:buClr>
                <a:srgbClr val="EE7623"/>
              </a:buClr>
              <a:buSzPts val="2400"/>
              <a:buFont typeface="Arial"/>
              <a:buChar char="•"/>
              <a:defRPr sz="2400" b="0" i="0" u="none" strike="noStrike" cap="none">
                <a:solidFill>
                  <a:schemeClr val="dk1"/>
                </a:solidFill>
                <a:latin typeface="Open Sans"/>
                <a:ea typeface="Open Sans"/>
                <a:cs typeface="Open Sans"/>
                <a:sym typeface="Open Sans"/>
              </a:defRPr>
            </a:lvl4pPr>
            <a:lvl5pPr marL="2286000" marR="0" lvl="4" indent="-381000" algn="l" rtl="0">
              <a:lnSpc>
                <a:spcPct val="120000"/>
              </a:lnSpc>
              <a:spcBef>
                <a:spcPts val="600"/>
              </a:spcBef>
              <a:spcAft>
                <a:spcPts val="0"/>
              </a:spcAft>
              <a:buClr>
                <a:srgbClr val="EE7623"/>
              </a:buClr>
              <a:buSzPts val="2400"/>
              <a:buFont typeface="Arial"/>
              <a:buChar char="•"/>
              <a:defRPr sz="2400" b="0" i="0" u="none" strike="noStrike" cap="none">
                <a:solidFill>
                  <a:schemeClr val="dk1"/>
                </a:solidFill>
                <a:latin typeface="Open Sans"/>
                <a:ea typeface="Open Sans"/>
                <a:cs typeface="Open Sans"/>
                <a:sym typeface="Open Sans"/>
              </a:defRPr>
            </a:lvl5pPr>
            <a:lvl6pPr marL="2743200" marR="0" lvl="5" indent="-323850" algn="l" rtl="0">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 name="Google Shape;17;p39"/>
          <p:cNvSpPr txBox="1">
            <a:spLocks noGrp="1"/>
          </p:cNvSpPr>
          <p:nvPr>
            <p:ph type="body" idx="2"/>
          </p:nvPr>
        </p:nvSpPr>
        <p:spPr>
          <a:xfrm>
            <a:off x="402378" y="1835917"/>
            <a:ext cx="11372001" cy="428124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20000"/>
              </a:lnSpc>
              <a:spcBef>
                <a:spcPts val="0"/>
              </a:spcBef>
              <a:spcAft>
                <a:spcPts val="0"/>
              </a:spcAft>
              <a:buClr>
                <a:srgbClr val="B1C821"/>
              </a:buClr>
              <a:buSzPts val="2400"/>
              <a:buFont typeface="Arial"/>
              <a:buChar char="•"/>
              <a:defRPr sz="2400" b="0" i="0" u="none" strike="noStrike" cap="none">
                <a:solidFill>
                  <a:schemeClr val="dk1"/>
                </a:solidFill>
                <a:latin typeface="Open Sans"/>
                <a:ea typeface="Open Sans"/>
                <a:cs typeface="Open Sans"/>
                <a:sym typeface="Open Sans"/>
              </a:defRPr>
            </a:lvl1pPr>
            <a:lvl2pPr marL="914400" marR="0" lvl="1" indent="-381000" algn="l" rtl="0">
              <a:lnSpc>
                <a:spcPct val="120000"/>
              </a:lnSpc>
              <a:spcBef>
                <a:spcPts val="600"/>
              </a:spcBef>
              <a:spcAft>
                <a:spcPts val="0"/>
              </a:spcAft>
              <a:buClr>
                <a:srgbClr val="B1C821"/>
              </a:buClr>
              <a:buSzPts val="2400"/>
              <a:buFont typeface="Noto Sans Symbols"/>
              <a:buChar char="⎻"/>
              <a:defRPr sz="2400" b="0" i="0" u="none" strike="noStrike" cap="none">
                <a:solidFill>
                  <a:schemeClr val="dk1"/>
                </a:solidFill>
                <a:latin typeface="Open Sans"/>
                <a:ea typeface="Open Sans"/>
                <a:cs typeface="Open Sans"/>
                <a:sym typeface="Open Sans"/>
              </a:defRPr>
            </a:lvl2pPr>
            <a:lvl3pPr marL="1371600" marR="0" lvl="2" indent="-381000" algn="l" rtl="0">
              <a:lnSpc>
                <a:spcPct val="120000"/>
              </a:lnSpc>
              <a:spcBef>
                <a:spcPts val="600"/>
              </a:spcBef>
              <a:spcAft>
                <a:spcPts val="0"/>
              </a:spcAft>
              <a:buClr>
                <a:srgbClr val="B1C821"/>
              </a:buClr>
              <a:buSzPts val="2400"/>
              <a:buFont typeface="Arial"/>
              <a:buChar char="•"/>
              <a:defRPr sz="2400" b="0" i="0" u="none" strike="noStrike" cap="none">
                <a:solidFill>
                  <a:schemeClr val="dk1"/>
                </a:solidFill>
                <a:latin typeface="Open Sans"/>
                <a:ea typeface="Open Sans"/>
                <a:cs typeface="Open Sans"/>
                <a:sym typeface="Open Sans"/>
              </a:defRPr>
            </a:lvl3pPr>
            <a:lvl4pPr marL="1828800" marR="0" lvl="3" indent="-381000" algn="l" rtl="0">
              <a:lnSpc>
                <a:spcPct val="120000"/>
              </a:lnSpc>
              <a:spcBef>
                <a:spcPts val="600"/>
              </a:spcBef>
              <a:spcAft>
                <a:spcPts val="0"/>
              </a:spcAft>
              <a:buClr>
                <a:srgbClr val="EE7623"/>
              </a:buClr>
              <a:buSzPts val="2400"/>
              <a:buFont typeface="Arial"/>
              <a:buChar char="•"/>
              <a:defRPr sz="2400" b="0" i="0" u="none" strike="noStrike" cap="none">
                <a:solidFill>
                  <a:schemeClr val="dk1"/>
                </a:solidFill>
                <a:latin typeface="Open Sans"/>
                <a:ea typeface="Open Sans"/>
                <a:cs typeface="Open Sans"/>
                <a:sym typeface="Open Sans"/>
              </a:defRPr>
            </a:lvl4pPr>
            <a:lvl5pPr marL="2286000" marR="0" lvl="4" indent="-381000" algn="l" rtl="0">
              <a:lnSpc>
                <a:spcPct val="120000"/>
              </a:lnSpc>
              <a:spcBef>
                <a:spcPts val="600"/>
              </a:spcBef>
              <a:spcAft>
                <a:spcPts val="0"/>
              </a:spcAft>
              <a:buClr>
                <a:srgbClr val="EE7623"/>
              </a:buClr>
              <a:buSzPts val="2400"/>
              <a:buFont typeface="Arial"/>
              <a:buChar char="•"/>
              <a:defRPr sz="2400" b="0" i="0" u="none" strike="noStrike" cap="none">
                <a:solidFill>
                  <a:schemeClr val="dk1"/>
                </a:solidFill>
                <a:latin typeface="Open Sans"/>
                <a:ea typeface="Open Sans"/>
                <a:cs typeface="Open Sans"/>
                <a:sym typeface="Open Sans"/>
              </a:defRPr>
            </a:lvl5pPr>
            <a:lvl6pPr marL="2743200" marR="0" lvl="5" indent="-323850" algn="l" rtl="0">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 name="Google Shape;18;p39"/>
          <p:cNvSpPr txBox="1">
            <a:spLocks noGrp="1"/>
          </p:cNvSpPr>
          <p:nvPr>
            <p:ph type="body" idx="3"/>
          </p:nvPr>
        </p:nvSpPr>
        <p:spPr>
          <a:xfrm>
            <a:off x="1275279" y="189111"/>
            <a:ext cx="6804068" cy="535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2857"/>
              </a:lnSpc>
              <a:spcBef>
                <a:spcPts val="0"/>
              </a:spcBef>
              <a:spcAft>
                <a:spcPts val="0"/>
              </a:spcAft>
              <a:buClr>
                <a:schemeClr val="lt2"/>
              </a:buClr>
              <a:buSzPts val="2800"/>
              <a:buFont typeface="Arial"/>
              <a:buNone/>
              <a:defRPr sz="2800" b="1" i="0" u="none" strike="noStrike" cap="none">
                <a:solidFill>
                  <a:schemeClr val="lt2"/>
                </a:solidFill>
                <a:latin typeface="Open Sans"/>
                <a:ea typeface="Open Sans"/>
                <a:cs typeface="Open Sans"/>
                <a:sym typeface="Open Sans"/>
              </a:defRPr>
            </a:lvl1pPr>
            <a:lvl2pPr marL="914400" marR="0" lvl="1" indent="-381000" algn="l" rtl="0">
              <a:lnSpc>
                <a:spcPct val="120000"/>
              </a:lnSpc>
              <a:spcBef>
                <a:spcPts val="600"/>
              </a:spcBef>
              <a:spcAft>
                <a:spcPts val="0"/>
              </a:spcAft>
              <a:buClr>
                <a:srgbClr val="EE7623"/>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81000" algn="l" rtl="0">
              <a:lnSpc>
                <a:spcPct val="120000"/>
              </a:lnSpc>
              <a:spcBef>
                <a:spcPts val="600"/>
              </a:spcBef>
              <a:spcAft>
                <a:spcPts val="0"/>
              </a:spcAft>
              <a:buClr>
                <a:srgbClr val="EE7623"/>
              </a:buClr>
              <a:buSzPts val="2400"/>
              <a:buFont typeface="Noto Sans Symbols"/>
              <a:buChar char="⎼"/>
              <a:defRPr sz="2400" b="0" i="0" u="none" strike="noStrike" cap="none">
                <a:solidFill>
                  <a:schemeClr val="dk1"/>
                </a:solidFill>
                <a:latin typeface="Open Sans"/>
                <a:ea typeface="Open Sans"/>
                <a:cs typeface="Open Sans"/>
                <a:sym typeface="Open Sans"/>
              </a:defRPr>
            </a:lvl3pPr>
            <a:lvl4pPr marL="1828800" marR="0" lvl="3" indent="-381000" algn="l" rtl="0">
              <a:lnSpc>
                <a:spcPct val="120000"/>
              </a:lnSpc>
              <a:spcBef>
                <a:spcPts val="600"/>
              </a:spcBef>
              <a:spcAft>
                <a:spcPts val="0"/>
              </a:spcAft>
              <a:buClr>
                <a:srgbClr val="EE7623"/>
              </a:buClr>
              <a:buSzPts val="2400"/>
              <a:buFont typeface="Arial"/>
              <a:buChar char="•"/>
              <a:defRPr sz="2400" b="0" i="0" u="none" strike="noStrike" cap="none">
                <a:solidFill>
                  <a:schemeClr val="dk1"/>
                </a:solidFill>
                <a:latin typeface="Open Sans"/>
                <a:ea typeface="Open Sans"/>
                <a:cs typeface="Open Sans"/>
                <a:sym typeface="Open Sans"/>
              </a:defRPr>
            </a:lvl4pPr>
            <a:lvl5pPr marL="2286000" marR="0" lvl="4" indent="-381000" algn="l" rtl="0">
              <a:lnSpc>
                <a:spcPct val="120000"/>
              </a:lnSpc>
              <a:spcBef>
                <a:spcPts val="600"/>
              </a:spcBef>
              <a:spcAft>
                <a:spcPts val="0"/>
              </a:spcAft>
              <a:buClr>
                <a:srgbClr val="EE7623"/>
              </a:buClr>
              <a:buSzPts val="2400"/>
              <a:buFont typeface="Arial"/>
              <a:buChar char="•"/>
              <a:defRPr sz="2400" b="0" i="0" u="none" strike="noStrike" cap="none">
                <a:solidFill>
                  <a:schemeClr val="dk1"/>
                </a:solidFill>
                <a:latin typeface="Open Sans"/>
                <a:ea typeface="Open Sans"/>
                <a:cs typeface="Open Sans"/>
                <a:sym typeface="Open Sans"/>
              </a:defRPr>
            </a:lvl5pPr>
            <a:lvl6pPr marL="2743200" marR="0" lvl="5" indent="-323850" algn="l" rtl="0">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78447427"/>
      </p:ext>
    </p:extLst>
  </p:cSld>
  <p:clrMapOvr>
    <a:masterClrMapping/>
  </p:clrMapOvr>
  <p:extLst>
    <p:ext uri="{DCECCB84-F9BA-43D5-87BE-67443E8EF086}">
      <p15:sldGuideLst xmlns:p15="http://schemas.microsoft.com/office/powerpoint/2012/main">
        <p15:guide id="1" orient="horz" pos="1128">
          <p15:clr>
            <a:srgbClr val="FBAE40"/>
          </p15:clr>
        </p15:guide>
        <p15:guide id="2" pos="28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7339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403522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53695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830744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309376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78532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11177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481118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6"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589" indent="-228589">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34" indent="-233351">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090" indent="-228589">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90"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89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 Color S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5"/>
          <p:cNvSpPr>
            <a:spLocks noGrp="1" noRot="1" noMove="1" noResize="1" noEditPoints="1" noAdjustHandles="1" noChangeArrowheads="1" noChangeShapeType="1"/>
          </p:cNvSpPr>
          <p:nvPr>
            <p:ph type="body" sz="quarter" idx="11" hasCustomPrompt="1"/>
          </p:nvPr>
        </p:nvSpPr>
        <p:spPr>
          <a:xfrm>
            <a:off x="3666392" y="4071833"/>
            <a:ext cx="7724101"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noRot="1" noMove="1" noResize="1" noEditPoints="1" noAdjustHandles="1" noChangeArrowheads="1" noChangeShapeType="1"/>
          </p:cNvSpPr>
          <p:nvPr>
            <p:ph type="body" sz="quarter" idx="12" hasCustomPrompt="1"/>
          </p:nvPr>
        </p:nvSpPr>
        <p:spPr>
          <a:xfrm>
            <a:off x="3666392" y="5020587"/>
            <a:ext cx="7724101"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 name="Rectangle 1">
            <a:extLst>
              <a:ext uri="{FF2B5EF4-FFF2-40B4-BE49-F238E27FC236}">
                <a16:creationId xmlns:a16="http://schemas.microsoft.com/office/drawing/2014/main" id="{5C97E1BF-E418-291D-0D2B-9961AE761CDE}"/>
              </a:ext>
            </a:extLst>
          </p:cNvPr>
          <p:cNvSpPr/>
          <p:nvPr userDrawn="1"/>
        </p:nvSpPr>
        <p:spPr>
          <a:xfrm>
            <a:off x="0" y="6607423"/>
            <a:ext cx="12192000" cy="250583"/>
          </a:xfrm>
          <a:prstGeom prst="rect">
            <a:avLst/>
          </a:prstGeom>
          <a:gradFill flip="none" rotWithShape="1">
            <a:gsLst>
              <a:gs pos="0">
                <a:srgbClr val="1F497D">
                  <a:lumMod val="75000"/>
                </a:srgbClr>
              </a:gs>
              <a:gs pos="50000">
                <a:srgbClr val="E4EEF4"/>
              </a:gs>
              <a:gs pos="100000">
                <a:srgbClr val="1F497D">
                  <a:lumMod val="75000"/>
                </a:srgbClr>
              </a:gs>
            </a:gsLst>
            <a:lin ang="10800000" scaled="1"/>
            <a:tileRect/>
          </a:gradFill>
          <a:ln w="6350" cap="flat" cmpd="sng" algn="ctr">
            <a:noFill/>
            <a:prstDash val="solid"/>
            <a:miter lim="800000"/>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3" name="Rectangle 2">
            <a:extLst>
              <a:ext uri="{FF2B5EF4-FFF2-40B4-BE49-F238E27FC236}">
                <a16:creationId xmlns:a16="http://schemas.microsoft.com/office/drawing/2014/main" id="{F3440B69-61B1-9755-6F1B-2A6587EECD87}"/>
              </a:ext>
            </a:extLst>
          </p:cNvPr>
          <p:cNvSpPr/>
          <p:nvPr userDrawn="1"/>
        </p:nvSpPr>
        <p:spPr>
          <a:xfrm>
            <a:off x="0" y="3865"/>
            <a:ext cx="12192000" cy="250583"/>
          </a:xfrm>
          <a:prstGeom prst="rect">
            <a:avLst/>
          </a:prstGeom>
          <a:gradFill flip="none" rotWithShape="1">
            <a:gsLst>
              <a:gs pos="0">
                <a:srgbClr val="1F497D">
                  <a:lumMod val="75000"/>
                </a:srgbClr>
              </a:gs>
              <a:gs pos="50000">
                <a:srgbClr val="E4EEF4"/>
              </a:gs>
              <a:gs pos="100000">
                <a:srgbClr val="1F497D">
                  <a:lumMod val="75000"/>
                </a:srgbClr>
              </a:gs>
            </a:gsLst>
            <a:lin ang="10800000" scaled="1"/>
            <a:tileRect/>
          </a:gradFill>
          <a:ln w="6350" cap="flat" cmpd="sng" algn="ctr">
            <a:noFill/>
            <a:prstDash val="solid"/>
            <a:miter lim="800000"/>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15" name="Text Placeholder 13"/>
          <p:cNvSpPr>
            <a:spLocks noGrp="1" noRot="1" noMove="1" noResize="1" noEditPoints="1" noAdjustHandles="1" noChangeArrowheads="1" noChangeShapeType="1"/>
          </p:cNvSpPr>
          <p:nvPr>
            <p:ph type="body" sz="quarter" idx="10" hasCustomPrompt="1"/>
          </p:nvPr>
        </p:nvSpPr>
        <p:spPr>
          <a:xfrm>
            <a:off x="3666392" y="2051009"/>
            <a:ext cx="7724101" cy="2020824"/>
          </a:xfrm>
          <a:prstGeom prst="rect">
            <a:avLst/>
          </a:prstGeom>
        </p:spPr>
        <p:txBody>
          <a:bodyPr anchor="ctr">
            <a:noAutofit/>
          </a:bodyPr>
          <a:lstStyle>
            <a:lvl1pPr marL="0" indent="0">
              <a:buNone/>
              <a:defRPr sz="3200" b="1" i="0" baseline="0">
                <a:latin typeface="Arial Black" panose="020B0A04020102020204" pitchFamily="34" charset="0"/>
                <a:ea typeface="Arial Black" panose="020B0A04020102020204" pitchFamily="34" charset="0"/>
                <a:cs typeface="Arial" panose="020B0604020202020204" pitchFamily="34" charset="0"/>
              </a:defRPr>
            </a:lvl1pPr>
            <a:lvl2pPr marL="342874" indent="0">
              <a:buNone/>
              <a:defRPr sz="2800">
                <a:latin typeface="Franklin Gothic Demi Cond" panose="020B0706030402020204" pitchFamily="34" charset="0"/>
              </a:defRPr>
            </a:lvl2pPr>
            <a:lvl3pPr marL="685750" indent="0">
              <a:buNone/>
              <a:defRPr sz="2800">
                <a:latin typeface="Franklin Gothic Demi Cond" panose="020B0706030402020204" pitchFamily="34" charset="0"/>
              </a:defRPr>
            </a:lvl3pPr>
            <a:lvl4pPr marL="1028624" indent="0">
              <a:buNone/>
              <a:defRPr sz="2800">
                <a:latin typeface="Franklin Gothic Demi Cond" panose="020B0706030402020204" pitchFamily="34" charset="0"/>
              </a:defRPr>
            </a:lvl4pPr>
            <a:lvl5pPr marL="1371498" indent="0">
              <a:buNone/>
              <a:defRPr sz="2800">
                <a:latin typeface="Franklin Gothic Demi Cond" panose="020B0706030402020204" pitchFamily="34" charset="0"/>
              </a:defRPr>
            </a:lvl5pPr>
          </a:lstStyle>
          <a:p>
            <a:pPr lvl="0"/>
            <a:r>
              <a:rPr lang="en-US" dirty="0"/>
              <a:t>Click to Add Presentation Title</a:t>
            </a:r>
          </a:p>
        </p:txBody>
      </p:sp>
    </p:spTree>
    <p:extLst>
      <p:ext uri="{BB962C8B-B14F-4D97-AF65-F5344CB8AC3E}">
        <p14:creationId xmlns:p14="http://schemas.microsoft.com/office/powerpoint/2010/main" val="2620687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EIPD Pro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536030"/>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with 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AAF236-54D0-F8D8-3D36-A9C546727733}"/>
              </a:ext>
            </a:extLst>
          </p:cNvPr>
          <p:cNvSpPr>
            <a:spLocks noGrp="1"/>
          </p:cNvSpPr>
          <p:nvPr>
            <p:ph type="title"/>
          </p:nvPr>
        </p:nvSpPr>
        <p:spPr>
          <a:xfrm>
            <a:off x="1256145" y="313171"/>
            <a:ext cx="9947563" cy="502622"/>
          </a:xfrm>
          <a:prstGeom prst="rect">
            <a:avLst/>
          </a:prstGeom>
        </p:spPr>
        <p:txBody>
          <a:bodyPr/>
          <a:lstStyle>
            <a:lvl1pPr>
              <a:defRPr sz="3200">
                <a:solidFill>
                  <a:srgbClr val="17375E"/>
                </a:solidFill>
                <a:latin typeface="Arial Black" panose="020B0A04020102020204" pitchFamily="34" charset="0"/>
              </a:defRPr>
            </a:lvl1pPr>
          </a:lstStyle>
          <a:p>
            <a:r>
              <a:rPr lang="en-US" dirty="0"/>
              <a:t>Click to edit Master title style</a:t>
            </a:r>
          </a:p>
        </p:txBody>
      </p:sp>
      <p:sp>
        <p:nvSpPr>
          <p:cNvPr id="10" name="Content Placeholder 9">
            <a:extLst>
              <a:ext uri="{FF2B5EF4-FFF2-40B4-BE49-F238E27FC236}">
                <a16:creationId xmlns:a16="http://schemas.microsoft.com/office/drawing/2014/main" id="{492200D9-34AE-4ED9-A98C-70696FC306FC}"/>
              </a:ext>
            </a:extLst>
          </p:cNvPr>
          <p:cNvSpPr>
            <a:spLocks noGrp="1"/>
          </p:cNvSpPr>
          <p:nvPr>
            <p:ph sz="quarter" idx="10"/>
          </p:nvPr>
        </p:nvSpPr>
        <p:spPr>
          <a:xfrm>
            <a:off x="988293" y="1487489"/>
            <a:ext cx="10215417" cy="4876367"/>
          </a:xfrm>
          <a:prstGeom prst="rect">
            <a:avLst/>
          </a:prstGeom>
        </p:spPr>
        <p:txBody>
          <a:bodyPr/>
          <a:lstStyle>
            <a:lvl1pPr>
              <a:defRPr sz="3200">
                <a:latin typeface="+mn-lt"/>
              </a:defRPr>
            </a:lvl1pPr>
            <a:lvl2pPr>
              <a:defRPr sz="2800">
                <a:latin typeface="+mn-lt"/>
              </a:defRPr>
            </a:lvl2pPr>
            <a:lvl3pPr>
              <a:defRPr sz="20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047608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Slide with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AAF236-54D0-F8D8-3D36-A9C546727733}"/>
              </a:ext>
            </a:extLst>
          </p:cNvPr>
          <p:cNvSpPr>
            <a:spLocks noGrp="1"/>
          </p:cNvSpPr>
          <p:nvPr>
            <p:ph type="title"/>
          </p:nvPr>
        </p:nvSpPr>
        <p:spPr>
          <a:xfrm>
            <a:off x="1256145" y="278003"/>
            <a:ext cx="9947563" cy="502622"/>
          </a:xfrm>
          <a:prstGeom prst="rect">
            <a:avLst/>
          </a:prstGeom>
        </p:spPr>
        <p:txBody>
          <a:bodyPr/>
          <a:lstStyle>
            <a:lvl1pPr>
              <a:defRPr sz="3200">
                <a:solidFill>
                  <a:srgbClr val="17375E"/>
                </a:solidFill>
                <a:latin typeface="Arial Black" panose="020B0A04020102020204" pitchFamily="34" charset="0"/>
              </a:defRPr>
            </a:lvl1pPr>
          </a:lstStyle>
          <a:p>
            <a:r>
              <a:rPr lang="en-US" dirty="0"/>
              <a:t>Click to edit Master title style</a:t>
            </a:r>
          </a:p>
        </p:txBody>
      </p:sp>
      <p:sp>
        <p:nvSpPr>
          <p:cNvPr id="4" name="Content Placeholder 9">
            <a:extLst>
              <a:ext uri="{FF2B5EF4-FFF2-40B4-BE49-F238E27FC236}">
                <a16:creationId xmlns:a16="http://schemas.microsoft.com/office/drawing/2014/main" id="{ACFEC93C-A377-1E25-6CDA-8A0BB96A488B}"/>
              </a:ext>
            </a:extLst>
          </p:cNvPr>
          <p:cNvSpPr>
            <a:spLocks noGrp="1"/>
          </p:cNvSpPr>
          <p:nvPr>
            <p:ph sz="quarter" idx="10"/>
          </p:nvPr>
        </p:nvSpPr>
        <p:spPr>
          <a:xfrm>
            <a:off x="988293" y="1487489"/>
            <a:ext cx="10215417" cy="4876367"/>
          </a:xfrm>
          <a:prstGeom prst="rect">
            <a:avLst/>
          </a:prstGeom>
        </p:spPr>
        <p:txBody>
          <a:bodyPr/>
          <a:lstStyle>
            <a:lvl1pPr>
              <a:defRPr sz="3200">
                <a:latin typeface="+mn-lt"/>
              </a:defRPr>
            </a:lvl1pPr>
            <a:lvl2pPr>
              <a:defRPr sz="2800">
                <a:latin typeface="+mn-lt"/>
              </a:defRPr>
            </a:lvl2pPr>
            <a:lvl3pPr>
              <a:defRPr sz="20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36496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04A0A4-05AF-CF46-EF4D-956181741FE1}"/>
              </a:ext>
            </a:extLst>
          </p:cNvPr>
          <p:cNvSpPr>
            <a:spLocks noGrp="1"/>
          </p:cNvSpPr>
          <p:nvPr>
            <p:ph type="title" hasCustomPrompt="1"/>
          </p:nvPr>
        </p:nvSpPr>
        <p:spPr>
          <a:xfrm>
            <a:off x="2624138" y="2567955"/>
            <a:ext cx="6943725" cy="1325563"/>
          </a:xfrm>
          <a:prstGeom prst="rect">
            <a:avLst/>
          </a:prstGeom>
        </p:spPr>
        <p:txBody>
          <a:bodyPr/>
          <a:lstStyle>
            <a:lvl1pPr algn="ctr">
              <a:defRPr sz="4000">
                <a:latin typeface="Arial Black" panose="020B0A04020102020204" pitchFamily="34" charset="0"/>
              </a:defRPr>
            </a:lvl1pPr>
          </a:lstStyle>
          <a:p>
            <a:r>
              <a:rPr lang="en-US" dirty="0"/>
              <a:t>Click to edit section title</a:t>
            </a:r>
          </a:p>
        </p:txBody>
      </p:sp>
    </p:spTree>
    <p:extLst>
      <p:ext uri="{BB962C8B-B14F-4D97-AF65-F5344CB8AC3E}">
        <p14:creationId xmlns:p14="http://schemas.microsoft.com/office/powerpoint/2010/main" val="137712742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Slide with Titl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AAF236-54D0-F8D8-3D36-A9C546727733}"/>
              </a:ext>
            </a:extLst>
          </p:cNvPr>
          <p:cNvSpPr>
            <a:spLocks noGrp="1"/>
          </p:cNvSpPr>
          <p:nvPr>
            <p:ph type="title"/>
          </p:nvPr>
        </p:nvSpPr>
        <p:spPr>
          <a:xfrm>
            <a:off x="1256145" y="286795"/>
            <a:ext cx="9947563" cy="502622"/>
          </a:xfrm>
          <a:prstGeom prst="rect">
            <a:avLst/>
          </a:prstGeom>
        </p:spPr>
        <p:txBody>
          <a:bodyPr/>
          <a:lstStyle>
            <a:lvl1pPr>
              <a:defRPr sz="3200">
                <a:solidFill>
                  <a:srgbClr val="17375E"/>
                </a:solidFill>
                <a:latin typeface="Arial Black" panose="020B0A04020102020204" pitchFamily="34" charset="0"/>
              </a:defRPr>
            </a:lvl1pPr>
          </a:lstStyle>
          <a:p>
            <a:r>
              <a:rPr lang="en-US" dirty="0"/>
              <a:t>Click to edit Master title style</a:t>
            </a:r>
          </a:p>
        </p:txBody>
      </p:sp>
      <p:sp>
        <p:nvSpPr>
          <p:cNvPr id="4" name="Content Placeholder 9">
            <a:extLst>
              <a:ext uri="{FF2B5EF4-FFF2-40B4-BE49-F238E27FC236}">
                <a16:creationId xmlns:a16="http://schemas.microsoft.com/office/drawing/2014/main" id="{ACFEC93C-A377-1E25-6CDA-8A0BB96A488B}"/>
              </a:ext>
            </a:extLst>
          </p:cNvPr>
          <p:cNvSpPr>
            <a:spLocks noGrp="1"/>
          </p:cNvSpPr>
          <p:nvPr>
            <p:ph sz="quarter" idx="10"/>
          </p:nvPr>
        </p:nvSpPr>
        <p:spPr>
          <a:xfrm>
            <a:off x="988293" y="1487489"/>
            <a:ext cx="10215417" cy="4876367"/>
          </a:xfrm>
          <a:prstGeom prst="rect">
            <a:avLst/>
          </a:prstGeom>
        </p:spPr>
        <p:txBody>
          <a:bodyPr/>
          <a:lstStyle>
            <a:lvl1pPr>
              <a:defRPr sz="3200">
                <a:latin typeface="+mn-lt"/>
              </a:defRPr>
            </a:lvl1pPr>
            <a:lvl2pPr>
              <a:defRPr sz="2800">
                <a:latin typeface="+mn-lt"/>
              </a:defRPr>
            </a:lvl2pPr>
            <a:lvl3pPr>
              <a:defRPr sz="20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591665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Slide with 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AAF236-54D0-F8D8-3D36-A9C546727733}"/>
              </a:ext>
            </a:extLst>
          </p:cNvPr>
          <p:cNvSpPr>
            <a:spLocks noGrp="1"/>
          </p:cNvSpPr>
          <p:nvPr>
            <p:ph type="title"/>
          </p:nvPr>
        </p:nvSpPr>
        <p:spPr>
          <a:xfrm>
            <a:off x="1256145" y="295587"/>
            <a:ext cx="9947563" cy="502622"/>
          </a:xfrm>
          <a:prstGeom prst="rect">
            <a:avLst/>
          </a:prstGeom>
        </p:spPr>
        <p:txBody>
          <a:bodyPr/>
          <a:lstStyle>
            <a:lvl1pPr>
              <a:defRPr sz="3200">
                <a:solidFill>
                  <a:srgbClr val="17375E"/>
                </a:solidFill>
                <a:latin typeface="Arial Black" panose="020B0A04020102020204" pitchFamily="34" charset="0"/>
              </a:defRPr>
            </a:lvl1pPr>
          </a:lstStyle>
          <a:p>
            <a:r>
              <a:rPr lang="en-US" dirty="0"/>
              <a:t>Click to edit Master title style</a:t>
            </a:r>
          </a:p>
        </p:txBody>
      </p:sp>
      <p:sp>
        <p:nvSpPr>
          <p:cNvPr id="4" name="Content Placeholder 9">
            <a:extLst>
              <a:ext uri="{FF2B5EF4-FFF2-40B4-BE49-F238E27FC236}">
                <a16:creationId xmlns:a16="http://schemas.microsoft.com/office/drawing/2014/main" id="{0C712E5B-BF85-1DE5-7911-4ABE531C7EF7}"/>
              </a:ext>
            </a:extLst>
          </p:cNvPr>
          <p:cNvSpPr>
            <a:spLocks noGrp="1"/>
          </p:cNvSpPr>
          <p:nvPr>
            <p:ph sz="quarter" idx="10"/>
          </p:nvPr>
        </p:nvSpPr>
        <p:spPr>
          <a:xfrm>
            <a:off x="988293" y="1487489"/>
            <a:ext cx="10215417" cy="4876367"/>
          </a:xfrm>
          <a:prstGeom prst="rect">
            <a:avLst/>
          </a:prstGeom>
        </p:spPr>
        <p:txBody>
          <a:bodyPr/>
          <a:lstStyle>
            <a:lvl1pPr>
              <a:defRPr sz="3200">
                <a:latin typeface="+mn-lt"/>
              </a:defRPr>
            </a:lvl1pPr>
            <a:lvl2pPr>
              <a:defRPr sz="2800">
                <a:latin typeface="+mn-lt"/>
              </a:defRPr>
            </a:lvl2pPr>
            <a:lvl3pPr>
              <a:defRPr sz="20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1045860"/>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Slide with Title 10">
    <p:bg>
      <p:bgRef idx="1001">
        <a:schemeClr val="bg2"/>
      </p:bgRef>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AAF236-54D0-F8D8-3D36-A9C546727733}"/>
              </a:ext>
            </a:extLst>
          </p:cNvPr>
          <p:cNvSpPr>
            <a:spLocks noGrp="1"/>
          </p:cNvSpPr>
          <p:nvPr>
            <p:ph type="title"/>
          </p:nvPr>
        </p:nvSpPr>
        <p:spPr>
          <a:xfrm>
            <a:off x="1256145" y="278003"/>
            <a:ext cx="9947563" cy="502622"/>
          </a:xfrm>
          <a:prstGeom prst="rect">
            <a:avLst/>
          </a:prstGeom>
        </p:spPr>
        <p:txBody>
          <a:bodyPr/>
          <a:lstStyle>
            <a:lvl1pPr>
              <a:defRPr sz="3200">
                <a:solidFill>
                  <a:srgbClr val="17375E"/>
                </a:solidFill>
                <a:latin typeface="Arial Black" panose="020B0A04020102020204" pitchFamily="34" charset="0"/>
              </a:defRPr>
            </a:lvl1pPr>
          </a:lstStyle>
          <a:p>
            <a:r>
              <a:rPr lang="en-US" dirty="0"/>
              <a:t>Click to edit Master title style</a:t>
            </a:r>
          </a:p>
        </p:txBody>
      </p:sp>
      <p:sp>
        <p:nvSpPr>
          <p:cNvPr id="4" name="Content Placeholder 9">
            <a:extLst>
              <a:ext uri="{FF2B5EF4-FFF2-40B4-BE49-F238E27FC236}">
                <a16:creationId xmlns:a16="http://schemas.microsoft.com/office/drawing/2014/main" id="{ACFEC93C-A377-1E25-6CDA-8A0BB96A488B}"/>
              </a:ext>
            </a:extLst>
          </p:cNvPr>
          <p:cNvSpPr>
            <a:spLocks noGrp="1"/>
          </p:cNvSpPr>
          <p:nvPr>
            <p:ph sz="quarter" idx="10"/>
          </p:nvPr>
        </p:nvSpPr>
        <p:spPr>
          <a:xfrm>
            <a:off x="988293" y="1487489"/>
            <a:ext cx="10215417" cy="4876367"/>
          </a:xfrm>
          <a:prstGeom prst="rect">
            <a:avLst/>
          </a:prstGeom>
        </p:spPr>
        <p:txBody>
          <a:bodyPr/>
          <a:lstStyle>
            <a:lvl1pPr>
              <a:defRPr sz="3200">
                <a:latin typeface="+mn-lt"/>
              </a:defRPr>
            </a:lvl1pPr>
            <a:lvl2pPr>
              <a:defRPr sz="2800">
                <a:latin typeface="+mn-lt"/>
              </a:defRPr>
            </a:lvl2pPr>
            <a:lvl3pPr>
              <a:defRPr sz="20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21904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Slide with Titl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AAF236-54D0-F8D8-3D36-A9C546727733}"/>
              </a:ext>
            </a:extLst>
          </p:cNvPr>
          <p:cNvSpPr>
            <a:spLocks noGrp="1"/>
          </p:cNvSpPr>
          <p:nvPr>
            <p:ph type="title"/>
          </p:nvPr>
        </p:nvSpPr>
        <p:spPr>
          <a:xfrm>
            <a:off x="1256145" y="295587"/>
            <a:ext cx="9947563" cy="502622"/>
          </a:xfrm>
          <a:prstGeom prst="rect">
            <a:avLst/>
          </a:prstGeom>
        </p:spPr>
        <p:txBody>
          <a:bodyPr/>
          <a:lstStyle>
            <a:lvl1pPr>
              <a:defRPr sz="3200">
                <a:solidFill>
                  <a:srgbClr val="17375E"/>
                </a:solidFill>
                <a:latin typeface="Arial Black" panose="020B0A04020102020204" pitchFamily="34" charset="0"/>
              </a:defRPr>
            </a:lvl1pPr>
          </a:lstStyle>
          <a:p>
            <a:r>
              <a:rPr lang="en-US" dirty="0"/>
              <a:t>Click to edit Master title style</a:t>
            </a:r>
          </a:p>
        </p:txBody>
      </p:sp>
      <p:sp>
        <p:nvSpPr>
          <p:cNvPr id="4" name="Content Placeholder 9">
            <a:extLst>
              <a:ext uri="{FF2B5EF4-FFF2-40B4-BE49-F238E27FC236}">
                <a16:creationId xmlns:a16="http://schemas.microsoft.com/office/drawing/2014/main" id="{ACFEC93C-A377-1E25-6CDA-8A0BB96A488B}"/>
              </a:ext>
            </a:extLst>
          </p:cNvPr>
          <p:cNvSpPr>
            <a:spLocks noGrp="1"/>
          </p:cNvSpPr>
          <p:nvPr>
            <p:ph sz="quarter" idx="10"/>
          </p:nvPr>
        </p:nvSpPr>
        <p:spPr>
          <a:xfrm>
            <a:off x="988293" y="1487489"/>
            <a:ext cx="10215417" cy="4876367"/>
          </a:xfrm>
          <a:prstGeom prst="rect">
            <a:avLst/>
          </a:prstGeom>
        </p:spPr>
        <p:txBody>
          <a:bodyPr/>
          <a:lstStyle>
            <a:lvl1pPr>
              <a:defRPr sz="3200">
                <a:latin typeface="+mn-lt"/>
              </a:defRPr>
            </a:lvl1pPr>
            <a:lvl2pPr>
              <a:defRPr sz="2800">
                <a:latin typeface="+mn-lt"/>
              </a:defRPr>
            </a:lvl2pPr>
            <a:lvl3pPr>
              <a:defRPr sz="20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022477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Slide with Titl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AAF236-54D0-F8D8-3D36-A9C546727733}"/>
              </a:ext>
            </a:extLst>
          </p:cNvPr>
          <p:cNvSpPr>
            <a:spLocks noGrp="1"/>
          </p:cNvSpPr>
          <p:nvPr>
            <p:ph type="title"/>
          </p:nvPr>
        </p:nvSpPr>
        <p:spPr>
          <a:xfrm>
            <a:off x="1256145" y="278003"/>
            <a:ext cx="9947563" cy="502622"/>
          </a:xfrm>
          <a:prstGeom prst="rect">
            <a:avLst/>
          </a:prstGeom>
        </p:spPr>
        <p:txBody>
          <a:bodyPr/>
          <a:lstStyle>
            <a:lvl1pPr>
              <a:defRPr sz="3200">
                <a:solidFill>
                  <a:srgbClr val="17375E"/>
                </a:solidFill>
                <a:latin typeface="Arial Black" panose="020B0A04020102020204" pitchFamily="34" charset="0"/>
              </a:defRPr>
            </a:lvl1pPr>
          </a:lstStyle>
          <a:p>
            <a:r>
              <a:rPr lang="en-US" dirty="0"/>
              <a:t>Click to edit Master title style</a:t>
            </a:r>
          </a:p>
        </p:txBody>
      </p:sp>
      <p:sp>
        <p:nvSpPr>
          <p:cNvPr id="4" name="Content Placeholder 9">
            <a:extLst>
              <a:ext uri="{FF2B5EF4-FFF2-40B4-BE49-F238E27FC236}">
                <a16:creationId xmlns:a16="http://schemas.microsoft.com/office/drawing/2014/main" id="{ACFEC93C-A377-1E25-6CDA-8A0BB96A488B}"/>
              </a:ext>
            </a:extLst>
          </p:cNvPr>
          <p:cNvSpPr>
            <a:spLocks noGrp="1"/>
          </p:cNvSpPr>
          <p:nvPr>
            <p:ph sz="quarter" idx="10"/>
          </p:nvPr>
        </p:nvSpPr>
        <p:spPr>
          <a:xfrm>
            <a:off x="988293" y="1487489"/>
            <a:ext cx="10215417" cy="4876367"/>
          </a:xfrm>
          <a:prstGeom prst="rect">
            <a:avLst/>
          </a:prstGeom>
        </p:spPr>
        <p:txBody>
          <a:bodyPr/>
          <a:lstStyle>
            <a:lvl1pPr>
              <a:defRPr sz="3200">
                <a:latin typeface="+mn-lt"/>
              </a:defRPr>
            </a:lvl1pPr>
            <a:lvl2pPr>
              <a:defRPr sz="2800">
                <a:latin typeface="+mn-lt"/>
              </a:defRPr>
            </a:lvl2pPr>
            <a:lvl3pPr>
              <a:defRPr sz="20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55050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Slide with Titl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AAF236-54D0-F8D8-3D36-A9C546727733}"/>
              </a:ext>
            </a:extLst>
          </p:cNvPr>
          <p:cNvSpPr>
            <a:spLocks noGrp="1"/>
          </p:cNvSpPr>
          <p:nvPr>
            <p:ph type="title"/>
          </p:nvPr>
        </p:nvSpPr>
        <p:spPr>
          <a:xfrm>
            <a:off x="1256145" y="304379"/>
            <a:ext cx="9947563" cy="502622"/>
          </a:xfrm>
          <a:prstGeom prst="rect">
            <a:avLst/>
          </a:prstGeom>
        </p:spPr>
        <p:txBody>
          <a:bodyPr/>
          <a:lstStyle>
            <a:lvl1pPr>
              <a:defRPr sz="3200">
                <a:solidFill>
                  <a:srgbClr val="17375E"/>
                </a:solidFill>
                <a:latin typeface="Arial Black" panose="020B0A04020102020204" pitchFamily="34" charset="0"/>
              </a:defRPr>
            </a:lvl1pPr>
          </a:lstStyle>
          <a:p>
            <a:r>
              <a:rPr lang="en-US" dirty="0"/>
              <a:t>Click to edit Master title style</a:t>
            </a:r>
          </a:p>
        </p:txBody>
      </p:sp>
      <p:sp>
        <p:nvSpPr>
          <p:cNvPr id="4" name="Content Placeholder 9">
            <a:extLst>
              <a:ext uri="{FF2B5EF4-FFF2-40B4-BE49-F238E27FC236}">
                <a16:creationId xmlns:a16="http://schemas.microsoft.com/office/drawing/2014/main" id="{ACFEC93C-A377-1E25-6CDA-8A0BB96A488B}"/>
              </a:ext>
            </a:extLst>
          </p:cNvPr>
          <p:cNvSpPr>
            <a:spLocks noGrp="1"/>
          </p:cNvSpPr>
          <p:nvPr>
            <p:ph sz="quarter" idx="10"/>
          </p:nvPr>
        </p:nvSpPr>
        <p:spPr>
          <a:xfrm>
            <a:off x="988293" y="1487489"/>
            <a:ext cx="10215417" cy="4876367"/>
          </a:xfrm>
          <a:prstGeom prst="rect">
            <a:avLst/>
          </a:prstGeom>
        </p:spPr>
        <p:txBody>
          <a:bodyPr/>
          <a:lstStyle>
            <a:lvl1pPr>
              <a:defRPr sz="3200">
                <a:latin typeface="+mn-lt"/>
              </a:defRPr>
            </a:lvl1pPr>
            <a:lvl2pPr>
              <a:defRPr sz="2800">
                <a:latin typeface="+mn-lt"/>
              </a:defRPr>
            </a:lvl2pPr>
            <a:lvl3pPr>
              <a:defRPr sz="20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316022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Questions and Answer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39096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11411307" y="6381523"/>
            <a:ext cx="171095" cy="168067"/>
          </a:xfrm>
          <a:prstGeom prst="rect">
            <a:avLst/>
          </a:prstGeom>
        </p:spPr>
        <p:txBody>
          <a:bodyPr/>
          <a:lstStyle/>
          <a:p>
            <a:fld id="{86CB4B4D-7CA3-9044-876B-883B54F8677D}" type="slidenum">
              <a:rPr lang="en-US" smtClean="0"/>
              <a:t>‹#›</a:t>
            </a:fld>
            <a:endParaRPr lang="en-US"/>
          </a:p>
        </p:txBody>
      </p:sp>
      <p:sp>
        <p:nvSpPr>
          <p:cNvPr id="2" name="Rectangle 1">
            <a:extLst>
              <a:ext uri="{FF2B5EF4-FFF2-40B4-BE49-F238E27FC236}">
                <a16:creationId xmlns:a16="http://schemas.microsoft.com/office/drawing/2014/main" id="{4C5BD814-FAC1-97BD-26DA-34D731EF1E94}"/>
              </a:ext>
            </a:extLst>
          </p:cNvPr>
          <p:cNvSpPr/>
          <p:nvPr userDrawn="1"/>
        </p:nvSpPr>
        <p:spPr>
          <a:xfrm>
            <a:off x="0" y="0"/>
            <a:ext cx="584200" cy="6858000"/>
          </a:xfrm>
          <a:prstGeom prst="rect">
            <a:avLst/>
          </a:prstGeom>
          <a:solidFill>
            <a:srgbClr val="255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03964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7720713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10/24/2024</a:t>
            </a:fld>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 id="2147483680" r:id="rId18"/>
    <p:sldLayoutId id="2147483684" r:id="rId19"/>
    <p:sldLayoutId id="2147483685"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10" r:id="rId43"/>
    <p:sldLayoutId id="2147483711" r:id="rId44"/>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9.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hyperlink" Target="http://www.ncdhhs.gov/divisions/eipd/local-office-listing" TargetMode="External"/><Relationship Id="rId1" Type="http://schemas.openxmlformats.org/officeDocument/2006/relationships/slideLayout" Target="../slideLayouts/slideLayout4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www.artarmonunited.com/things-all-know-about-disability-services/" TargetMode="Externa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hyperlink" Target="mailto:jjones@alfainfo.org" TargetMode="External"/><Relationship Id="rId2" Type="http://schemas.openxmlformats.org/officeDocument/2006/relationships/hyperlink" Target="mailto:adeltoro@wncap.org" TargetMode="External"/><Relationship Id="rId1" Type="http://schemas.openxmlformats.org/officeDocument/2006/relationships/slideLayout" Target="../slideLayouts/slideLayout31.xml"/><Relationship Id="rId4" Type="http://schemas.openxmlformats.org/officeDocument/2006/relationships/hyperlink" Target="mailto:leoriang@regionalhousingpartnership.or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hyperlink" Target="https://urldefense.com/v3/__https:/www.myhousingsearch.com/nc/rsvp__;!!HYmSToo!eNzgd5JBMn6UFb8mWXG7BC7WIst6vzARHE65T64a9Ld5Nq6-ysA3zkwHTUpz7kq4lzRAovQVP57fZ4i85C-nacEOqQOGxDw$" TargetMode="Externa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hyperlink" Target="http://www.hosphouse.org/nwcoc" TargetMode="External"/><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hyperlink" Target="https://www.ncceh.org/bos/" TargetMode="External"/><Relationship Id="rId4" Type="http://schemas.openxmlformats.org/officeDocument/2006/relationships/hyperlink" Target="https://www.ashevillenc.gov/projects/asheville-buncombe-continuum-of-care/"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hyperlink" Target="http://www.wnc-hop.org/"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impacthealth.org/network" TargetMode="External"/><Relationship Id="rId2" Type="http://schemas.openxmlformats.org/officeDocument/2006/relationships/hyperlink" Target="https://impacthealth.org/who-we-are/who-we-serve/" TargetMode="External"/><Relationship Id="rId1" Type="http://schemas.openxmlformats.org/officeDocument/2006/relationships/slideLayout" Target="../slideLayouts/slideLayout5.xml"/><Relationship Id="rId6" Type="http://schemas.openxmlformats.org/officeDocument/2006/relationships/hyperlink" Target="https://impacthealth.org/hop-outreach-material-request-form/" TargetMode="External"/><Relationship Id="rId5" Type="http://schemas.openxmlformats.org/officeDocument/2006/relationships/hyperlink" Target="https://medicaid.ncdhhs.gov/" TargetMode="External"/><Relationship Id="rId4" Type="http://schemas.openxmlformats.org/officeDocument/2006/relationships/hyperlink" Target="https://www.ncdhhs.gov/healthy-opportunities-pilots"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38.xml"/><Relationship Id="rId5" Type="http://schemas.openxmlformats.org/officeDocument/2006/relationships/image" Target="../media/image70.jpeg"/><Relationship Id="rId4" Type="http://schemas.openxmlformats.org/officeDocument/2006/relationships/image" Target="../media/image6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47.xml"/><Relationship Id="rId1" Type="http://schemas.openxmlformats.org/officeDocument/2006/relationships/slideLayout" Target="../slideLayouts/slideLayout34.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39.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cs typeface="Times New Roman" panose="02020603050405020304" pitchFamily="18" charset="0"/>
              </a:rPr>
              <a:t>Multi-Agency Shelter Transition Team (MASTT)</a:t>
            </a:r>
            <a:endParaRPr lang="en-US" sz="4400" b="0" dirty="0">
              <a:cs typeface="Times New Roman" panose="02020603050405020304" pitchFamily="18" charset="0"/>
            </a:endParaRPr>
          </a:p>
        </p:txBody>
      </p:sp>
      <p:sp>
        <p:nvSpPr>
          <p:cNvPr id="3" name="Text Placeholder 2"/>
          <p:cNvSpPr>
            <a:spLocks noGrp="1"/>
          </p:cNvSpPr>
          <p:nvPr>
            <p:ph type="body" sz="quarter" idx="10"/>
          </p:nvPr>
        </p:nvSpPr>
        <p:spPr>
          <a:xfrm>
            <a:off x="738189" y="3283132"/>
            <a:ext cx="10708748" cy="923108"/>
          </a:xfrm>
        </p:spPr>
        <p:txBody>
          <a:bodyPr>
            <a:normAutofit/>
          </a:bodyPr>
          <a:lstStyle/>
          <a:p>
            <a:r>
              <a:rPr lang="en-US" sz="2400" b="1" dirty="0">
                <a:solidFill>
                  <a:srgbClr val="005188"/>
                </a:solidFill>
                <a:ea typeface="Open Sans" panose="020B0606030504020204" pitchFamily="34" charset="0"/>
                <a:cs typeface="Open Sans" panose="020B0606030504020204" pitchFamily="34" charset="0"/>
              </a:rPr>
              <a:t>Multi-Agency Briefing: October 24, 2024</a:t>
            </a:r>
          </a:p>
        </p:txBody>
      </p:sp>
      <p:pic>
        <p:nvPicPr>
          <p:cNvPr id="4" name="Picture 3" descr="Health &amp; Human Services | NC Careers.org">
            <a:extLst>
              <a:ext uri="{FF2B5EF4-FFF2-40B4-BE49-F238E27FC236}">
                <a16:creationId xmlns:a16="http://schemas.microsoft.com/office/drawing/2014/main" id="{AFF5F745-0670-FEAE-1BCE-B8771C32C026}"/>
              </a:ext>
            </a:extLst>
          </p:cNvPr>
          <p:cNvPicPr>
            <a:picLocks noChangeAspect="1"/>
          </p:cNvPicPr>
          <p:nvPr/>
        </p:nvPicPr>
        <p:blipFill>
          <a:blip r:embed="rId3"/>
          <a:stretch>
            <a:fillRect/>
          </a:stretch>
        </p:blipFill>
        <p:spPr>
          <a:xfrm>
            <a:off x="4067518" y="3748839"/>
            <a:ext cx="2028825" cy="2247900"/>
          </a:xfrm>
          <a:prstGeom prst="rect">
            <a:avLst/>
          </a:prstGeom>
        </p:spPr>
      </p:pic>
      <p:pic>
        <p:nvPicPr>
          <p:cNvPr id="5" name="Picture 4" descr="NC Emergency Management Instructions ...">
            <a:extLst>
              <a:ext uri="{FF2B5EF4-FFF2-40B4-BE49-F238E27FC236}">
                <a16:creationId xmlns:a16="http://schemas.microsoft.com/office/drawing/2014/main" id="{4D64F755-18CD-A501-9F10-A5A4BE6A3163}"/>
              </a:ext>
            </a:extLst>
          </p:cNvPr>
          <p:cNvPicPr>
            <a:picLocks noChangeAspect="1"/>
          </p:cNvPicPr>
          <p:nvPr/>
        </p:nvPicPr>
        <p:blipFill>
          <a:blip r:embed="rId4"/>
          <a:stretch>
            <a:fillRect/>
          </a:stretch>
        </p:blipFill>
        <p:spPr>
          <a:xfrm>
            <a:off x="6241157" y="3745875"/>
            <a:ext cx="5955941" cy="1770307"/>
          </a:xfrm>
          <a:prstGeom prst="rect">
            <a:avLst/>
          </a:prstGeom>
        </p:spPr>
      </p:pic>
    </p:spTree>
    <p:extLst>
      <p:ext uri="{BB962C8B-B14F-4D97-AF65-F5344CB8AC3E}">
        <p14:creationId xmlns:p14="http://schemas.microsoft.com/office/powerpoint/2010/main" val="376504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a:xfrm>
            <a:off x="738186" y="247839"/>
            <a:ext cx="10715627" cy="743347"/>
          </a:xfrm>
        </p:spPr>
        <p:txBody>
          <a:bodyPr/>
          <a:lstStyle/>
          <a:p>
            <a:r>
              <a:rPr lang="en-US" dirty="0"/>
              <a:t>Barriers to Shelter Transition</a:t>
            </a:r>
          </a:p>
        </p:txBody>
      </p:sp>
      <p:sp>
        <p:nvSpPr>
          <p:cNvPr id="3" name="Footer Placeholder 2">
            <a:extLst>
              <a:ext uri="{FF2B5EF4-FFF2-40B4-BE49-F238E27FC236}">
                <a16:creationId xmlns:a16="http://schemas.microsoft.com/office/drawing/2014/main" id="{C28FC5C9-11A8-2041-B529-148AB1AA750E}"/>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E1AC6602-DCF5-A742-9E52-7F2002C9E0BA}"/>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10</a:t>
            </a:fld>
            <a:endParaRPr lang="en-US"/>
          </a:p>
        </p:txBody>
      </p:sp>
      <p:sp>
        <p:nvSpPr>
          <p:cNvPr id="6" name="Rectangle 5">
            <a:extLst>
              <a:ext uri="{FF2B5EF4-FFF2-40B4-BE49-F238E27FC236}">
                <a16:creationId xmlns:a16="http://schemas.microsoft.com/office/drawing/2014/main" id="{BDF79000-329B-6AF4-7927-AF020C3E2A17}"/>
              </a:ext>
            </a:extLst>
          </p:cNvPr>
          <p:cNvSpPr/>
          <p:nvPr/>
        </p:nvSpPr>
        <p:spPr>
          <a:xfrm>
            <a:off x="438150" y="5476875"/>
            <a:ext cx="2638425" cy="12001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B4BEEF1C-4BC7-F0C0-2A17-DEFB052DC568}"/>
              </a:ext>
            </a:extLst>
          </p:cNvPr>
          <p:cNvSpPr/>
          <p:nvPr/>
        </p:nvSpPr>
        <p:spPr>
          <a:xfrm>
            <a:off x="7372350" y="5934075"/>
            <a:ext cx="4200525" cy="74295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8C676624-5F84-7AE8-1372-F245D5CB1AA0}"/>
              </a:ext>
            </a:extLst>
          </p:cNvPr>
          <p:cNvSpPr/>
          <p:nvPr/>
        </p:nvSpPr>
        <p:spPr>
          <a:xfrm>
            <a:off x="438150" y="1195787"/>
            <a:ext cx="11134725" cy="13771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A2E699F8-5444-FF53-58A1-9180D642C43C}"/>
              </a:ext>
            </a:extLst>
          </p:cNvPr>
          <p:cNvGraphicFramePr>
            <a:graphicFrameLocks noGrp="1"/>
          </p:cNvGraphicFramePr>
          <p:nvPr>
            <p:extLst>
              <p:ext uri="{D42A27DB-BD31-4B8C-83A1-F6EECF244321}">
                <p14:modId xmlns:p14="http://schemas.microsoft.com/office/powerpoint/2010/main" val="2350053171"/>
              </p:ext>
            </p:extLst>
          </p:nvPr>
        </p:nvGraphicFramePr>
        <p:xfrm>
          <a:off x="1116227" y="1056673"/>
          <a:ext cx="9778569" cy="5409621"/>
        </p:xfrm>
        <a:graphic>
          <a:graphicData uri="http://schemas.openxmlformats.org/drawingml/2006/table">
            <a:tbl>
              <a:tblPr firstRow="1" bandRow="1"/>
              <a:tblGrid>
                <a:gridCol w="1656805">
                  <a:extLst>
                    <a:ext uri="{9D8B030D-6E8A-4147-A177-3AD203B41FA5}">
                      <a16:colId xmlns:a16="http://schemas.microsoft.com/office/drawing/2014/main" val="20000"/>
                    </a:ext>
                  </a:extLst>
                </a:gridCol>
                <a:gridCol w="8121764">
                  <a:extLst>
                    <a:ext uri="{9D8B030D-6E8A-4147-A177-3AD203B41FA5}">
                      <a16:colId xmlns:a16="http://schemas.microsoft.com/office/drawing/2014/main" val="20001"/>
                    </a:ext>
                  </a:extLst>
                </a:gridCol>
              </a:tblGrid>
              <a:tr h="563301">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2400" dirty="0">
                          <a:solidFill>
                            <a:schemeClr val="tx1"/>
                          </a:solidFill>
                          <a:latin typeface="Calibri" panose="020F0502020204030204" pitchFamily="34" charset="0"/>
                        </a:rPr>
                        <a:t>Barriers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D1D9E1">
                        <a:lumMod val="75000"/>
                      </a:srgbClr>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l"/>
                      <a:r>
                        <a:rPr lang="en-US" sz="2400" dirty="0">
                          <a:solidFill>
                            <a:schemeClr val="tx1"/>
                          </a:solidFill>
                          <a:latin typeface="Calibri" panose="020F0502020204030204" pitchFamily="34" charset="0"/>
                        </a:rPr>
                        <a:t>Symptoms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D1D9E1">
                        <a:lumMod val="75000"/>
                      </a:srgbClr>
                    </a:solidFill>
                  </a:tcPr>
                </a:tc>
                <a:extLst>
                  <a:ext uri="{0D108BD9-81ED-4DB2-BD59-A6C34878D82A}">
                    <a16:rowId xmlns:a16="http://schemas.microsoft.com/office/drawing/2014/main" val="10000"/>
                  </a:ext>
                </a:extLst>
              </a:tr>
              <a:tr h="69515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l"/>
                      <a:endParaRPr lang="en-US" sz="1800" dirty="0">
                        <a:solidFill>
                          <a:schemeClr val="tx1"/>
                        </a:solidFill>
                        <a:latin typeface="Calibri" pitchFamily="34" charset="0"/>
                      </a:endParaRPr>
                    </a:p>
                    <a:p>
                      <a:pPr algn="l"/>
                      <a:r>
                        <a:rPr lang="en-US" sz="1800" dirty="0">
                          <a:solidFill>
                            <a:schemeClr val="tx1"/>
                          </a:solidFill>
                          <a:latin typeface="Calibri" pitchFamily="34" charset="0"/>
                        </a:rPr>
                        <a:t>Economic</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1D9E1"/>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lvl="0" indent="0">
                        <a:buFont typeface="Arial" pitchFamily="34" charset="0"/>
                        <a:buChar char="•"/>
                      </a:pPr>
                      <a:r>
                        <a:rPr lang="en-US" sz="1800" dirty="0">
                          <a:solidFill>
                            <a:schemeClr val="tx1"/>
                          </a:solidFill>
                          <a:latin typeface="Calibri" pitchFamily="34" charset="0"/>
                        </a:rPr>
                        <a:t>     Lack of insurance/underinsured</a:t>
                      </a:r>
                    </a:p>
                    <a:p>
                      <a:pPr lvl="0">
                        <a:buFont typeface="Arial" pitchFamily="34" charset="0"/>
                        <a:buChar char="•"/>
                      </a:pPr>
                      <a:r>
                        <a:rPr lang="en-US" sz="1800" dirty="0">
                          <a:solidFill>
                            <a:schemeClr val="tx1"/>
                          </a:solidFill>
                          <a:latin typeface="Calibri" pitchFamily="34" charset="0"/>
                        </a:rPr>
                        <a:t>     Disaster</a:t>
                      </a:r>
                      <a:r>
                        <a:rPr lang="en-US" sz="1800" baseline="0" dirty="0">
                          <a:solidFill>
                            <a:schemeClr val="tx1"/>
                          </a:solidFill>
                          <a:latin typeface="Calibri" pitchFamily="34" charset="0"/>
                        </a:rPr>
                        <a:t> caused economic instability</a:t>
                      </a:r>
                    </a:p>
                    <a:p>
                      <a:pPr lvl="0">
                        <a:buFont typeface="Arial" pitchFamily="34" charset="0"/>
                        <a:buChar char="•"/>
                      </a:pPr>
                      <a:r>
                        <a:rPr lang="en-US" sz="1800" baseline="0" dirty="0">
                          <a:solidFill>
                            <a:schemeClr val="tx1"/>
                          </a:solidFill>
                          <a:latin typeface="Calibri" pitchFamily="34" charset="0"/>
                        </a:rPr>
                        <a:t>     Source of income temporarily/permanently affected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1D9E1"/>
                    </a:solidFill>
                  </a:tcPr>
                </a:tc>
                <a:extLst>
                  <a:ext uri="{0D108BD9-81ED-4DB2-BD59-A6C34878D82A}">
                    <a16:rowId xmlns:a16="http://schemas.microsoft.com/office/drawing/2014/main" val="10001"/>
                  </a:ext>
                </a:extLst>
              </a:tr>
              <a:tr h="69515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sz="1800" dirty="0">
                        <a:solidFill>
                          <a:schemeClr val="tx1"/>
                        </a:solidFill>
                        <a:latin typeface="Calibri" pitchFamily="34" charset="0"/>
                      </a:endParaRPr>
                    </a:p>
                    <a:p>
                      <a:r>
                        <a:rPr lang="en-US" sz="1800" dirty="0">
                          <a:solidFill>
                            <a:schemeClr val="tx1"/>
                          </a:solidFill>
                          <a:latin typeface="Calibri" pitchFamily="34" charset="0"/>
                        </a:rPr>
                        <a:t>Housing</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D9E1">
                        <a:lumMod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285750" lvl="0" indent="-285750">
                        <a:buFont typeface="Arial" pitchFamily="34" charset="0"/>
                        <a:buChar char="•"/>
                      </a:pPr>
                      <a:r>
                        <a:rPr lang="en-US" sz="1800" baseline="0" dirty="0">
                          <a:solidFill>
                            <a:schemeClr val="tx1"/>
                          </a:solidFill>
                          <a:latin typeface="Calibri" pitchFamily="34" charset="0"/>
                        </a:rPr>
                        <a:t>Shortage of local area housing inventory </a:t>
                      </a:r>
                    </a:p>
                    <a:p>
                      <a:pPr marL="285750" lvl="0" indent="-285750">
                        <a:buFont typeface="Arial" pitchFamily="34" charset="0"/>
                        <a:buChar char="•"/>
                      </a:pPr>
                      <a:r>
                        <a:rPr lang="en-US" sz="1800" baseline="0" dirty="0">
                          <a:solidFill>
                            <a:schemeClr val="tx1"/>
                          </a:solidFill>
                          <a:latin typeface="Calibri" pitchFamily="34" charset="0"/>
                        </a:rPr>
                        <a:t>Housing unit uninhabitable or the repairs not completed</a:t>
                      </a:r>
                    </a:p>
                    <a:p>
                      <a:pPr marL="285750" lvl="0" indent="-285750">
                        <a:buFont typeface="Arial" pitchFamily="34" charset="0"/>
                        <a:buChar char="•"/>
                      </a:pPr>
                      <a:r>
                        <a:rPr lang="en-US" sz="1800" baseline="0" dirty="0">
                          <a:solidFill>
                            <a:schemeClr val="tx1"/>
                          </a:solidFill>
                          <a:latin typeface="Calibri" pitchFamily="34" charset="0"/>
                        </a:rPr>
                        <a:t>Lack of accessible housing</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D9E1">
                        <a:lumMod val="90000"/>
                      </a:srgbClr>
                    </a:solidFill>
                  </a:tcPr>
                </a:tc>
                <a:extLst>
                  <a:ext uri="{0D108BD9-81ED-4DB2-BD59-A6C34878D82A}">
                    <a16:rowId xmlns:a16="http://schemas.microsoft.com/office/drawing/2014/main" val="10002"/>
                  </a:ext>
                </a:extLst>
              </a:tr>
              <a:tr h="903705">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sz="1800" dirty="0">
                        <a:solidFill>
                          <a:schemeClr val="tx1"/>
                        </a:solidFill>
                        <a:latin typeface="Calibri" pitchFamily="34" charset="0"/>
                      </a:endParaRPr>
                    </a:p>
                    <a:p>
                      <a:r>
                        <a:rPr lang="en-US" sz="1800" dirty="0">
                          <a:solidFill>
                            <a:schemeClr val="tx1"/>
                          </a:solidFill>
                          <a:latin typeface="Calibri" pitchFamily="34" charset="0"/>
                        </a:rPr>
                        <a:t>Medical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D9E1"/>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lvl="0">
                        <a:buFont typeface="Arial" pitchFamily="34" charset="0"/>
                        <a:buChar char="•"/>
                      </a:pPr>
                      <a:r>
                        <a:rPr lang="en-US" sz="1800" dirty="0">
                          <a:solidFill>
                            <a:schemeClr val="tx1"/>
                          </a:solidFill>
                          <a:latin typeface="Calibri" pitchFamily="34" charset="0"/>
                        </a:rPr>
                        <a:t>    Community infrastructure</a:t>
                      </a:r>
                      <a:r>
                        <a:rPr lang="en-US" sz="1800" baseline="0" dirty="0">
                          <a:solidFill>
                            <a:schemeClr val="tx1"/>
                          </a:solidFill>
                          <a:latin typeface="Calibri" pitchFamily="34" charset="0"/>
                        </a:rPr>
                        <a:t> will not support individual with         </a:t>
                      </a:r>
                    </a:p>
                    <a:p>
                      <a:pPr lvl="0">
                        <a:buFont typeface="Arial" pitchFamily="34" charset="0"/>
                        <a:buNone/>
                      </a:pPr>
                      <a:r>
                        <a:rPr lang="en-US" sz="1800" baseline="0" dirty="0">
                          <a:solidFill>
                            <a:schemeClr val="tx1"/>
                          </a:solidFill>
                          <a:latin typeface="Calibri" pitchFamily="34" charset="0"/>
                        </a:rPr>
                        <a:t>     AFN, social needs, quality of life, and ongoing medical care</a:t>
                      </a:r>
                    </a:p>
                    <a:p>
                      <a:pPr marL="285750" lvl="0" indent="-285750">
                        <a:buFont typeface="Arial" pitchFamily="34" charset="0"/>
                        <a:buChar char="•"/>
                      </a:pPr>
                      <a:r>
                        <a:rPr lang="en-US" sz="1800" baseline="0" dirty="0">
                          <a:solidFill>
                            <a:schemeClr val="tx1"/>
                          </a:solidFill>
                          <a:latin typeface="Calibri" pitchFamily="34" charset="0"/>
                        </a:rPr>
                        <a:t>Repairs to home require accessibility improvements</a:t>
                      </a:r>
                    </a:p>
                    <a:p>
                      <a:pPr marL="285750" lvl="0" indent="-285750">
                        <a:buFont typeface="Arial" pitchFamily="34" charset="0"/>
                        <a:buChar char="•"/>
                      </a:pPr>
                      <a:r>
                        <a:rPr lang="en-US" sz="1800" baseline="0" dirty="0">
                          <a:solidFill>
                            <a:schemeClr val="tx1"/>
                          </a:solidFill>
                          <a:latin typeface="Calibri" pitchFamily="34" charset="0"/>
                        </a:rPr>
                        <a:t>AFN TSA options limited or not available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D9E1"/>
                    </a:solidFill>
                  </a:tcPr>
                </a:tc>
                <a:extLst>
                  <a:ext uri="{0D108BD9-81ED-4DB2-BD59-A6C34878D82A}">
                    <a16:rowId xmlns:a16="http://schemas.microsoft.com/office/drawing/2014/main" val="10003"/>
                  </a:ext>
                </a:extLst>
              </a:tr>
              <a:tr h="69515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sz="1800" dirty="0">
                        <a:solidFill>
                          <a:schemeClr val="tx1"/>
                        </a:solidFill>
                        <a:latin typeface="Calibri" pitchFamily="34" charset="0"/>
                      </a:endParaRPr>
                    </a:p>
                    <a:p>
                      <a:r>
                        <a:rPr lang="en-US" sz="1800" dirty="0">
                          <a:solidFill>
                            <a:schemeClr val="tx1"/>
                          </a:solidFill>
                          <a:latin typeface="Calibri" pitchFamily="34" charset="0"/>
                        </a:rPr>
                        <a:t>Emotional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D9E1">
                        <a:lumMod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285750" lvl="0" indent="-285750">
                        <a:buFont typeface="Arial" pitchFamily="34" charset="0"/>
                        <a:buChar char="•"/>
                      </a:pPr>
                      <a:r>
                        <a:rPr lang="en-US" sz="1800" baseline="0" dirty="0">
                          <a:solidFill>
                            <a:schemeClr val="tx1"/>
                          </a:solidFill>
                          <a:latin typeface="Calibri" pitchFamily="34" charset="0"/>
                        </a:rPr>
                        <a:t>No family, friends or support system in area</a:t>
                      </a:r>
                    </a:p>
                    <a:p>
                      <a:pPr marL="285750" lvl="0" indent="-285750">
                        <a:buFont typeface="Arial" pitchFamily="34" charset="0"/>
                        <a:buChar char="•"/>
                      </a:pPr>
                      <a:r>
                        <a:rPr lang="en-US" sz="1800" baseline="0" dirty="0">
                          <a:solidFill>
                            <a:schemeClr val="tx1"/>
                          </a:solidFill>
                          <a:latin typeface="Calibri" pitchFamily="34" charset="0"/>
                        </a:rPr>
                        <a:t>Psychological distress, overwhelmed by the disaster event </a:t>
                      </a:r>
                    </a:p>
                    <a:p>
                      <a:pPr marL="285750" lvl="0" indent="-285750">
                        <a:buFont typeface="Arial" pitchFamily="34" charset="0"/>
                        <a:buChar char="•"/>
                      </a:pPr>
                      <a:r>
                        <a:rPr lang="en-US" sz="1800" baseline="0" dirty="0">
                          <a:solidFill>
                            <a:schemeClr val="tx1"/>
                          </a:solidFill>
                          <a:latin typeface="Calibri" pitchFamily="34" charset="0"/>
                        </a:rPr>
                        <a:t>Benefits from social interaction at the shelter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D9E1">
                        <a:lumMod val="90000"/>
                      </a:srgbClr>
                    </a:solidFill>
                  </a:tcPr>
                </a:tc>
                <a:extLst>
                  <a:ext uri="{0D108BD9-81ED-4DB2-BD59-A6C34878D82A}">
                    <a16:rowId xmlns:a16="http://schemas.microsoft.com/office/drawing/2014/main" val="3949941619"/>
                  </a:ext>
                </a:extLst>
              </a:tr>
              <a:tr h="69515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endParaRPr lang="en-US" sz="1800" dirty="0">
                        <a:solidFill>
                          <a:schemeClr val="tx1"/>
                        </a:solidFill>
                        <a:latin typeface="Calibri" pitchFamily="34" charset="0"/>
                      </a:endParaRPr>
                    </a:p>
                    <a:p>
                      <a:r>
                        <a:rPr lang="en-US" sz="1800" dirty="0">
                          <a:solidFill>
                            <a:schemeClr val="tx1"/>
                          </a:solidFill>
                          <a:latin typeface="Calibri" pitchFamily="34" charset="0"/>
                        </a:rPr>
                        <a:t>Social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D9E1"/>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285750" lvl="0" indent="-285750">
                        <a:buFont typeface="Arial" pitchFamily="34" charset="0"/>
                        <a:buChar char="•"/>
                      </a:pPr>
                      <a:r>
                        <a:rPr lang="en-US" sz="1800" baseline="0" dirty="0">
                          <a:solidFill>
                            <a:schemeClr val="tx1"/>
                          </a:solidFill>
                          <a:latin typeface="Calibri" pitchFamily="34" charset="0"/>
                        </a:rPr>
                        <a:t>Better quality of life in the shelter </a:t>
                      </a:r>
                    </a:p>
                    <a:p>
                      <a:pPr marL="285750" lvl="0" indent="-285750">
                        <a:buFont typeface="Arial" pitchFamily="34" charset="0"/>
                        <a:buChar char="•"/>
                      </a:pPr>
                      <a:r>
                        <a:rPr lang="en-US" sz="1800" baseline="0" dirty="0">
                          <a:solidFill>
                            <a:schemeClr val="tx1"/>
                          </a:solidFill>
                          <a:latin typeface="Calibri" pitchFamily="34" charset="0"/>
                        </a:rPr>
                        <a:t>Separated from caretaker</a:t>
                      </a:r>
                    </a:p>
                    <a:p>
                      <a:pPr marL="285750" lvl="0" indent="-285750">
                        <a:buFont typeface="Arial" pitchFamily="34" charset="0"/>
                        <a:buChar char="•"/>
                      </a:pPr>
                      <a:r>
                        <a:rPr lang="en-US" sz="1800" baseline="0" dirty="0">
                          <a:solidFill>
                            <a:schemeClr val="tx1"/>
                          </a:solidFill>
                          <a:latin typeface="Calibri" pitchFamily="34" charset="0"/>
                        </a:rPr>
                        <a:t>Home environment does not support household member with functional needs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D9E1"/>
                    </a:solidFill>
                  </a:tcPr>
                </a:tc>
                <a:extLst>
                  <a:ext uri="{0D108BD9-81ED-4DB2-BD59-A6C34878D82A}">
                    <a16:rowId xmlns:a16="http://schemas.microsoft.com/office/drawing/2014/main" val="1924407208"/>
                  </a:ext>
                </a:extLst>
              </a:tr>
            </a:tbl>
          </a:graphicData>
        </a:graphic>
      </p:graphicFrame>
    </p:spTree>
    <p:extLst>
      <p:ext uri="{BB962C8B-B14F-4D97-AF65-F5344CB8AC3E}">
        <p14:creationId xmlns:p14="http://schemas.microsoft.com/office/powerpoint/2010/main" val="13402403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682A0B-76FE-758C-F3A0-35240A16BF34}"/>
              </a:ext>
            </a:extLst>
          </p:cNvPr>
          <p:cNvSpPr>
            <a:spLocks noGrp="1"/>
          </p:cNvSpPr>
          <p:nvPr>
            <p:ph type="title"/>
          </p:nvPr>
        </p:nvSpPr>
        <p:spPr>
          <a:noFill/>
        </p:spPr>
        <p:txBody>
          <a:bodyPr>
            <a:normAutofit fontScale="90000"/>
          </a:bodyPr>
          <a:lstStyle/>
          <a:p>
            <a:r>
              <a:rPr lang="en-US" dirty="0"/>
              <a:t>Core Jobseeker Services</a:t>
            </a:r>
          </a:p>
        </p:txBody>
      </p:sp>
      <p:grpSp>
        <p:nvGrpSpPr>
          <p:cNvPr id="3" name="Group 2">
            <a:extLst>
              <a:ext uri="{FF2B5EF4-FFF2-40B4-BE49-F238E27FC236}">
                <a16:creationId xmlns:a16="http://schemas.microsoft.com/office/drawing/2014/main" id="{761F4502-80EA-1F81-3D61-522FD5F62F89}"/>
              </a:ext>
            </a:extLst>
          </p:cNvPr>
          <p:cNvGrpSpPr/>
          <p:nvPr/>
        </p:nvGrpSpPr>
        <p:grpSpPr>
          <a:xfrm>
            <a:off x="775741" y="1578556"/>
            <a:ext cx="10219301" cy="4657739"/>
            <a:chOff x="775741" y="1578556"/>
            <a:chExt cx="10219301" cy="4657739"/>
          </a:xfrm>
        </p:grpSpPr>
        <p:sp>
          <p:nvSpPr>
            <p:cNvPr id="2" name="Rectangle: Rounded Corners 1">
              <a:extLst>
                <a:ext uri="{FF2B5EF4-FFF2-40B4-BE49-F238E27FC236}">
                  <a16:creationId xmlns:a16="http://schemas.microsoft.com/office/drawing/2014/main" id="{A58D2FFE-9D7F-3E67-E9EF-A5F1714A0F76}"/>
                </a:ext>
              </a:extLst>
            </p:cNvPr>
            <p:cNvSpPr/>
            <p:nvPr/>
          </p:nvSpPr>
          <p:spPr>
            <a:xfrm>
              <a:off x="925965" y="1775308"/>
              <a:ext cx="2790631" cy="1573493"/>
            </a:xfrm>
            <a:prstGeom prst="roundRect">
              <a:avLst>
                <a:gd name="adj" fmla="val 10000"/>
              </a:avLst>
            </a:prstGeom>
            <a:noFill/>
            <a:ln w="76200">
              <a:solidFill>
                <a:schemeClr val="accent2"/>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r>
                <a:rPr lang="en-US" sz="2800" b="1" i="0" kern="1200" dirty="0">
                  <a:solidFill>
                    <a:srgbClr val="093B60"/>
                  </a:solidFill>
                </a:rPr>
                <a:t>Counseling and Guidance</a:t>
              </a:r>
              <a:endParaRPr lang="en-US" sz="2800" b="1" kern="1200" dirty="0">
                <a:solidFill>
                  <a:srgbClr val="093B60"/>
                </a:solidFill>
              </a:endParaRPr>
            </a:p>
          </p:txBody>
        </p:sp>
        <p:sp>
          <p:nvSpPr>
            <p:cNvPr id="5" name="Rectangle: Rounded Corners 4">
              <a:extLst>
                <a:ext uri="{FF2B5EF4-FFF2-40B4-BE49-F238E27FC236}">
                  <a16:creationId xmlns:a16="http://schemas.microsoft.com/office/drawing/2014/main" id="{5324099B-B971-E453-C7E7-8495F096C55D}"/>
                </a:ext>
              </a:extLst>
            </p:cNvPr>
            <p:cNvSpPr/>
            <p:nvPr/>
          </p:nvSpPr>
          <p:spPr>
            <a:xfrm>
              <a:off x="775741" y="1606859"/>
              <a:ext cx="3091078" cy="1910393"/>
            </a:xfrm>
            <a:prstGeom prst="roundRect">
              <a:avLst>
                <a:gd name="adj" fmla="val 10000"/>
              </a:avLst>
            </a:prstGeom>
            <a:noFill/>
            <a:ln w="76200">
              <a:solidFill>
                <a:schemeClr val="accent2"/>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kern="1200" dirty="0">
                <a:solidFill>
                  <a:srgbClr val="093B60"/>
                </a:solidFill>
              </a:endParaRPr>
            </a:p>
          </p:txBody>
        </p:sp>
        <p:sp>
          <p:nvSpPr>
            <p:cNvPr id="18" name="Rectangle: Rounded Corners 17">
              <a:extLst>
                <a:ext uri="{FF2B5EF4-FFF2-40B4-BE49-F238E27FC236}">
                  <a16:creationId xmlns:a16="http://schemas.microsoft.com/office/drawing/2014/main" id="{F70A3712-8DDE-5622-85E5-07E22A2A6661}"/>
                </a:ext>
              </a:extLst>
            </p:cNvPr>
            <p:cNvSpPr/>
            <p:nvPr/>
          </p:nvSpPr>
          <p:spPr>
            <a:xfrm>
              <a:off x="4490076" y="1753792"/>
              <a:ext cx="2790631" cy="1573493"/>
            </a:xfrm>
            <a:prstGeom prst="roundRect">
              <a:avLst>
                <a:gd name="adj" fmla="val 10000"/>
              </a:avLst>
            </a:prstGeom>
            <a:noFill/>
            <a:ln w="76200">
              <a:solidFill>
                <a:srgbClr val="448993"/>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r>
                <a:rPr lang="en-US" sz="2800" b="1" i="0" kern="1200" dirty="0">
                  <a:solidFill>
                    <a:srgbClr val="093B60"/>
                  </a:solidFill>
                </a:rPr>
                <a:t>Job-Related Services</a:t>
              </a:r>
              <a:endParaRPr lang="en-US" sz="2800" b="1" kern="1200" dirty="0">
                <a:solidFill>
                  <a:srgbClr val="093B60"/>
                </a:solidFill>
              </a:endParaRPr>
            </a:p>
          </p:txBody>
        </p:sp>
        <p:sp>
          <p:nvSpPr>
            <p:cNvPr id="19" name="Rectangle: Rounded Corners 18">
              <a:extLst>
                <a:ext uri="{FF2B5EF4-FFF2-40B4-BE49-F238E27FC236}">
                  <a16:creationId xmlns:a16="http://schemas.microsoft.com/office/drawing/2014/main" id="{ECDDC70B-F980-BD19-7F3E-C888C6B5421E}"/>
                </a:ext>
              </a:extLst>
            </p:cNvPr>
            <p:cNvSpPr/>
            <p:nvPr/>
          </p:nvSpPr>
          <p:spPr>
            <a:xfrm>
              <a:off x="4339852" y="1578556"/>
              <a:ext cx="3091078" cy="1910393"/>
            </a:xfrm>
            <a:prstGeom prst="roundRect">
              <a:avLst>
                <a:gd name="adj" fmla="val 10000"/>
              </a:avLst>
            </a:prstGeom>
            <a:noFill/>
            <a:ln w="76200">
              <a:solidFill>
                <a:srgbClr val="448993"/>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kern="1200" dirty="0">
                <a:solidFill>
                  <a:srgbClr val="FFF9EE"/>
                </a:solidFill>
              </a:endParaRPr>
            </a:p>
          </p:txBody>
        </p:sp>
        <p:sp>
          <p:nvSpPr>
            <p:cNvPr id="20" name="Rectangle: Rounded Corners 19">
              <a:extLst>
                <a:ext uri="{FF2B5EF4-FFF2-40B4-BE49-F238E27FC236}">
                  <a16:creationId xmlns:a16="http://schemas.microsoft.com/office/drawing/2014/main" id="{EECE1BEC-92E3-6E24-DF8F-B6514EA1582D}"/>
                </a:ext>
              </a:extLst>
            </p:cNvPr>
            <p:cNvSpPr/>
            <p:nvPr/>
          </p:nvSpPr>
          <p:spPr>
            <a:xfrm>
              <a:off x="8054188" y="1743034"/>
              <a:ext cx="2790631" cy="1573493"/>
            </a:xfrm>
            <a:prstGeom prst="roundRect">
              <a:avLst>
                <a:gd name="adj" fmla="val 10000"/>
              </a:avLst>
            </a:prstGeom>
            <a:noFill/>
            <a:ln w="76200">
              <a:solidFill>
                <a:srgbClr val="093B60"/>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r>
                <a:rPr lang="en-US" sz="2800" b="1" i="0" kern="1200" dirty="0">
                  <a:solidFill>
                    <a:srgbClr val="093B60"/>
                  </a:solidFill>
                </a:rPr>
                <a:t>Training</a:t>
              </a:r>
              <a:endParaRPr lang="en-US" sz="2800" b="1" kern="1200" dirty="0">
                <a:solidFill>
                  <a:srgbClr val="093B60"/>
                </a:solidFill>
              </a:endParaRPr>
            </a:p>
          </p:txBody>
        </p:sp>
        <p:sp>
          <p:nvSpPr>
            <p:cNvPr id="21" name="Rectangle: Rounded Corners 20">
              <a:extLst>
                <a:ext uri="{FF2B5EF4-FFF2-40B4-BE49-F238E27FC236}">
                  <a16:creationId xmlns:a16="http://schemas.microsoft.com/office/drawing/2014/main" id="{9234E648-636A-1E67-EC3F-3458059233E0}"/>
                </a:ext>
              </a:extLst>
            </p:cNvPr>
            <p:cNvSpPr/>
            <p:nvPr/>
          </p:nvSpPr>
          <p:spPr>
            <a:xfrm>
              <a:off x="7903964" y="1585343"/>
              <a:ext cx="3091078" cy="1910393"/>
            </a:xfrm>
            <a:prstGeom prst="roundRect">
              <a:avLst>
                <a:gd name="adj" fmla="val 10000"/>
              </a:avLst>
            </a:prstGeom>
            <a:noFill/>
            <a:ln w="76200">
              <a:solidFill>
                <a:srgbClr val="093B60"/>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kern="1200" dirty="0">
                <a:solidFill>
                  <a:srgbClr val="093B60"/>
                </a:solidFill>
              </a:endParaRPr>
            </a:p>
          </p:txBody>
        </p:sp>
        <p:sp>
          <p:nvSpPr>
            <p:cNvPr id="22" name="Rectangle: Rounded Corners 21">
              <a:extLst>
                <a:ext uri="{FF2B5EF4-FFF2-40B4-BE49-F238E27FC236}">
                  <a16:creationId xmlns:a16="http://schemas.microsoft.com/office/drawing/2014/main" id="{01A0A443-D7F2-6928-B488-003569858602}"/>
                </a:ext>
              </a:extLst>
            </p:cNvPr>
            <p:cNvSpPr/>
            <p:nvPr/>
          </p:nvSpPr>
          <p:spPr>
            <a:xfrm>
              <a:off x="2590483" y="4494351"/>
              <a:ext cx="2790631" cy="1573493"/>
            </a:xfrm>
            <a:prstGeom prst="roundRect">
              <a:avLst>
                <a:gd name="adj" fmla="val 10000"/>
              </a:avLst>
            </a:prstGeom>
            <a:noFill/>
            <a:ln w="76200">
              <a:solidFill>
                <a:srgbClr val="32B271"/>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r>
                <a:rPr lang="en-US" sz="2800" b="1" dirty="0">
                  <a:solidFill>
                    <a:srgbClr val="093B60"/>
                  </a:solidFill>
                </a:rPr>
                <a:t>Diagnosis and Treatment of Impairments</a:t>
              </a:r>
              <a:endParaRPr lang="en-US" sz="2800" b="1" kern="1200" dirty="0">
                <a:solidFill>
                  <a:srgbClr val="093B60"/>
                </a:solidFill>
              </a:endParaRPr>
            </a:p>
          </p:txBody>
        </p:sp>
        <p:sp>
          <p:nvSpPr>
            <p:cNvPr id="23" name="Rectangle: Rounded Corners 22">
              <a:extLst>
                <a:ext uri="{FF2B5EF4-FFF2-40B4-BE49-F238E27FC236}">
                  <a16:creationId xmlns:a16="http://schemas.microsoft.com/office/drawing/2014/main" id="{D684479F-4C79-ABF0-BF18-18B8DF2CCF52}"/>
                </a:ext>
              </a:extLst>
            </p:cNvPr>
            <p:cNvSpPr/>
            <p:nvPr/>
          </p:nvSpPr>
          <p:spPr>
            <a:xfrm>
              <a:off x="2440259" y="4325902"/>
              <a:ext cx="3091078" cy="1910393"/>
            </a:xfrm>
            <a:prstGeom prst="roundRect">
              <a:avLst>
                <a:gd name="adj" fmla="val 10000"/>
              </a:avLst>
            </a:prstGeom>
            <a:noFill/>
            <a:ln w="76200">
              <a:solidFill>
                <a:srgbClr val="32B271"/>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kern="1200" dirty="0">
                <a:solidFill>
                  <a:srgbClr val="093B60"/>
                </a:solidFill>
              </a:endParaRPr>
            </a:p>
          </p:txBody>
        </p:sp>
        <p:sp>
          <p:nvSpPr>
            <p:cNvPr id="24" name="Rectangle: Rounded Corners 23">
              <a:extLst>
                <a:ext uri="{FF2B5EF4-FFF2-40B4-BE49-F238E27FC236}">
                  <a16:creationId xmlns:a16="http://schemas.microsoft.com/office/drawing/2014/main" id="{E004E595-9B1C-3130-ED76-450B6651C292}"/>
                </a:ext>
              </a:extLst>
            </p:cNvPr>
            <p:cNvSpPr/>
            <p:nvPr/>
          </p:nvSpPr>
          <p:spPr>
            <a:xfrm>
              <a:off x="6138664" y="4494351"/>
              <a:ext cx="2790631" cy="1573493"/>
            </a:xfrm>
            <a:prstGeom prst="roundRect">
              <a:avLst>
                <a:gd name="adj" fmla="val 10000"/>
              </a:avLst>
            </a:prstGeom>
            <a:noFill/>
            <a:ln w="76200">
              <a:solidFill>
                <a:srgbClr val="A163A9"/>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r>
                <a:rPr lang="en-US" sz="2800" b="1" i="0" kern="1200" dirty="0">
                  <a:solidFill>
                    <a:srgbClr val="093B60"/>
                  </a:solidFill>
                </a:rPr>
                <a:t>Rehabilitation Technology</a:t>
              </a:r>
              <a:endParaRPr lang="en-US" sz="2800" b="1" kern="1200" dirty="0">
                <a:solidFill>
                  <a:srgbClr val="093B60"/>
                </a:solidFill>
              </a:endParaRPr>
            </a:p>
          </p:txBody>
        </p:sp>
        <p:sp>
          <p:nvSpPr>
            <p:cNvPr id="25" name="Rectangle: Rounded Corners 24">
              <a:extLst>
                <a:ext uri="{FF2B5EF4-FFF2-40B4-BE49-F238E27FC236}">
                  <a16:creationId xmlns:a16="http://schemas.microsoft.com/office/drawing/2014/main" id="{52685204-EFE3-948F-9D3F-C6FFB664C549}"/>
                </a:ext>
              </a:extLst>
            </p:cNvPr>
            <p:cNvSpPr/>
            <p:nvPr/>
          </p:nvSpPr>
          <p:spPr>
            <a:xfrm>
              <a:off x="5988440" y="4325902"/>
              <a:ext cx="3091078" cy="1910393"/>
            </a:xfrm>
            <a:prstGeom prst="roundRect">
              <a:avLst>
                <a:gd name="adj" fmla="val 10000"/>
              </a:avLst>
            </a:prstGeom>
            <a:noFill/>
            <a:ln w="76200">
              <a:solidFill>
                <a:srgbClr val="A163A9"/>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kern="1200" dirty="0">
                <a:solidFill>
                  <a:srgbClr val="093B60"/>
                </a:solidFill>
              </a:endParaRPr>
            </a:p>
          </p:txBody>
        </p:sp>
      </p:grpSp>
    </p:spTree>
    <p:extLst>
      <p:ext uri="{BB962C8B-B14F-4D97-AF65-F5344CB8AC3E}">
        <p14:creationId xmlns:p14="http://schemas.microsoft.com/office/powerpoint/2010/main" val="24170560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B0208-E36A-A499-2B15-6876C0476E31}"/>
              </a:ext>
            </a:extLst>
          </p:cNvPr>
          <p:cNvSpPr>
            <a:spLocks noGrp="1"/>
          </p:cNvSpPr>
          <p:nvPr>
            <p:ph type="title"/>
          </p:nvPr>
        </p:nvSpPr>
        <p:spPr/>
        <p:txBody>
          <a:bodyPr>
            <a:normAutofit fontScale="90000"/>
          </a:bodyPr>
          <a:lstStyle/>
          <a:p>
            <a:r>
              <a:rPr lang="en-US" dirty="0"/>
              <a:t>A Closer Look: Job-Related Services</a:t>
            </a:r>
          </a:p>
        </p:txBody>
      </p:sp>
      <p:grpSp>
        <p:nvGrpSpPr>
          <p:cNvPr id="2" name="Group 1">
            <a:extLst>
              <a:ext uri="{FF2B5EF4-FFF2-40B4-BE49-F238E27FC236}">
                <a16:creationId xmlns:a16="http://schemas.microsoft.com/office/drawing/2014/main" id="{1B1CF8D0-5AF5-6DC9-B2CF-4A7D586914B4}"/>
              </a:ext>
            </a:extLst>
          </p:cNvPr>
          <p:cNvGrpSpPr/>
          <p:nvPr/>
        </p:nvGrpSpPr>
        <p:grpSpPr>
          <a:xfrm>
            <a:off x="2072288" y="1612913"/>
            <a:ext cx="8047424" cy="4743586"/>
            <a:chOff x="1572991" y="977913"/>
            <a:chExt cx="8047424" cy="4743586"/>
          </a:xfrm>
        </p:grpSpPr>
        <p:sp>
          <p:nvSpPr>
            <p:cNvPr id="5" name="Rectangle: Rounded Corners 4">
              <a:extLst>
                <a:ext uri="{FF2B5EF4-FFF2-40B4-BE49-F238E27FC236}">
                  <a16:creationId xmlns:a16="http://schemas.microsoft.com/office/drawing/2014/main" id="{C4F81719-7BD5-09FF-7F75-8650D950C9E9}"/>
                </a:ext>
              </a:extLst>
            </p:cNvPr>
            <p:cNvSpPr/>
            <p:nvPr/>
          </p:nvSpPr>
          <p:spPr>
            <a:xfrm>
              <a:off x="1749873" y="1173815"/>
              <a:ext cx="3285870" cy="1828164"/>
            </a:xfrm>
            <a:prstGeom prst="roundRect">
              <a:avLst>
                <a:gd name="adj" fmla="val 10000"/>
              </a:avLst>
            </a:prstGeom>
            <a:noFill/>
            <a:ln w="76200">
              <a:solidFill>
                <a:schemeClr val="accent2"/>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dirty="0">
                <a:solidFill>
                  <a:srgbClr val="093B60"/>
                </a:solidFill>
              </a:endParaRPr>
            </a:p>
            <a:p>
              <a:pPr marL="0" lvl="0" indent="0" algn="ctr" defTabSz="2889250">
                <a:lnSpc>
                  <a:spcPct val="90000"/>
                </a:lnSpc>
                <a:spcBef>
                  <a:spcPct val="0"/>
                </a:spcBef>
                <a:spcAft>
                  <a:spcPct val="35000"/>
                </a:spcAft>
                <a:buNone/>
              </a:pPr>
              <a:r>
                <a:rPr lang="en-US" sz="3200" b="1" dirty="0">
                  <a:solidFill>
                    <a:srgbClr val="093B60"/>
                  </a:solidFill>
                </a:rPr>
                <a:t>Assessments and Evaluations</a:t>
              </a:r>
            </a:p>
            <a:p>
              <a:pPr marL="0" lvl="0" indent="0" algn="ctr" defTabSz="2889250">
                <a:lnSpc>
                  <a:spcPct val="90000"/>
                </a:lnSpc>
                <a:spcBef>
                  <a:spcPct val="0"/>
                </a:spcBef>
                <a:spcAft>
                  <a:spcPct val="35000"/>
                </a:spcAft>
                <a:buNone/>
              </a:pPr>
              <a:endParaRPr lang="en-US" sz="2800" b="1" i="0" kern="1200" dirty="0">
                <a:solidFill>
                  <a:srgbClr val="093B60"/>
                </a:solidFill>
              </a:endParaRPr>
            </a:p>
          </p:txBody>
        </p:sp>
        <p:sp>
          <p:nvSpPr>
            <p:cNvPr id="6" name="Rectangle: Rounded Corners 5">
              <a:extLst>
                <a:ext uri="{FF2B5EF4-FFF2-40B4-BE49-F238E27FC236}">
                  <a16:creationId xmlns:a16="http://schemas.microsoft.com/office/drawing/2014/main" id="{6D9560DD-F1B8-6ED4-E9FD-D91B19C8F24F}"/>
                </a:ext>
              </a:extLst>
            </p:cNvPr>
            <p:cNvSpPr/>
            <p:nvPr/>
          </p:nvSpPr>
          <p:spPr>
            <a:xfrm>
              <a:off x="1572991" y="977913"/>
              <a:ext cx="3639635" cy="2219592"/>
            </a:xfrm>
            <a:prstGeom prst="roundRect">
              <a:avLst>
                <a:gd name="adj" fmla="val 10000"/>
              </a:avLst>
            </a:prstGeom>
            <a:noFill/>
            <a:ln w="76200">
              <a:solidFill>
                <a:schemeClr val="accent2"/>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kern="1200" dirty="0">
                <a:solidFill>
                  <a:srgbClr val="093B60"/>
                </a:solidFill>
              </a:endParaRPr>
            </a:p>
          </p:txBody>
        </p:sp>
        <p:sp>
          <p:nvSpPr>
            <p:cNvPr id="21" name="Rectangle: Rounded Corners 20">
              <a:extLst>
                <a:ext uri="{FF2B5EF4-FFF2-40B4-BE49-F238E27FC236}">
                  <a16:creationId xmlns:a16="http://schemas.microsoft.com/office/drawing/2014/main" id="{6A9A4DDF-C6C0-6AC5-60A2-9D2AC4E256A5}"/>
                </a:ext>
              </a:extLst>
            </p:cNvPr>
            <p:cNvSpPr/>
            <p:nvPr/>
          </p:nvSpPr>
          <p:spPr>
            <a:xfrm>
              <a:off x="1751574" y="3711640"/>
              <a:ext cx="3284256" cy="1814334"/>
            </a:xfrm>
            <a:prstGeom prst="roundRect">
              <a:avLst>
                <a:gd name="adj" fmla="val 10000"/>
              </a:avLst>
            </a:prstGeom>
            <a:noFill/>
            <a:ln w="76200">
              <a:solidFill>
                <a:srgbClr val="32B271"/>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r>
                <a:rPr lang="en-US" sz="3200" b="1" dirty="0">
                  <a:solidFill>
                    <a:srgbClr val="093B60"/>
                  </a:solidFill>
                </a:rPr>
                <a:t>Work Experiences</a:t>
              </a:r>
              <a:endParaRPr lang="en-US" sz="3200" b="1" i="0" kern="1200" dirty="0">
                <a:solidFill>
                  <a:srgbClr val="093B60"/>
                </a:solidFill>
              </a:endParaRPr>
            </a:p>
          </p:txBody>
        </p:sp>
        <p:sp>
          <p:nvSpPr>
            <p:cNvPr id="22" name="Rectangle: Rounded Corners 21">
              <a:extLst>
                <a:ext uri="{FF2B5EF4-FFF2-40B4-BE49-F238E27FC236}">
                  <a16:creationId xmlns:a16="http://schemas.microsoft.com/office/drawing/2014/main" id="{EFC81A9F-C506-3C36-B0E5-C392B0FC1B6C}"/>
                </a:ext>
              </a:extLst>
            </p:cNvPr>
            <p:cNvSpPr/>
            <p:nvPr/>
          </p:nvSpPr>
          <p:spPr>
            <a:xfrm>
              <a:off x="1574778" y="3518698"/>
              <a:ext cx="3637848" cy="2202801"/>
            </a:xfrm>
            <a:prstGeom prst="roundRect">
              <a:avLst>
                <a:gd name="adj" fmla="val 10000"/>
              </a:avLst>
            </a:prstGeom>
            <a:noFill/>
            <a:ln w="76200">
              <a:solidFill>
                <a:srgbClr val="32B271"/>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kern="1200" dirty="0">
                <a:solidFill>
                  <a:srgbClr val="093B60"/>
                </a:solidFill>
              </a:endParaRPr>
            </a:p>
          </p:txBody>
        </p:sp>
        <p:sp>
          <p:nvSpPr>
            <p:cNvPr id="23" name="Rectangle: Rounded Corners 22">
              <a:extLst>
                <a:ext uri="{FF2B5EF4-FFF2-40B4-BE49-F238E27FC236}">
                  <a16:creationId xmlns:a16="http://schemas.microsoft.com/office/drawing/2014/main" id="{DE5B6216-77B1-931C-1752-9FCE844A8AFC}"/>
                </a:ext>
              </a:extLst>
            </p:cNvPr>
            <p:cNvSpPr/>
            <p:nvPr/>
          </p:nvSpPr>
          <p:spPr>
            <a:xfrm>
              <a:off x="5979565" y="3663038"/>
              <a:ext cx="3454869" cy="1814334"/>
            </a:xfrm>
            <a:prstGeom prst="roundRect">
              <a:avLst>
                <a:gd name="adj" fmla="val 10000"/>
              </a:avLst>
            </a:prstGeom>
            <a:noFill/>
            <a:ln w="76200">
              <a:solidFill>
                <a:srgbClr val="A163A9"/>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dirty="0">
                <a:solidFill>
                  <a:srgbClr val="093B60"/>
                </a:solidFill>
              </a:endParaRPr>
            </a:p>
            <a:p>
              <a:pPr marL="0" lvl="0" indent="0" algn="ctr" defTabSz="2889250">
                <a:lnSpc>
                  <a:spcPct val="90000"/>
                </a:lnSpc>
                <a:spcBef>
                  <a:spcPct val="0"/>
                </a:spcBef>
                <a:spcAft>
                  <a:spcPct val="35000"/>
                </a:spcAft>
                <a:buNone/>
              </a:pPr>
              <a:r>
                <a:rPr lang="en-US" sz="3200" b="1" dirty="0">
                  <a:solidFill>
                    <a:srgbClr val="093B60"/>
                  </a:solidFill>
                </a:rPr>
                <a:t>Disability Management</a:t>
              </a:r>
            </a:p>
            <a:p>
              <a:pPr marL="0" lvl="0" indent="0" algn="ctr" defTabSz="2889250">
                <a:lnSpc>
                  <a:spcPct val="90000"/>
                </a:lnSpc>
                <a:spcBef>
                  <a:spcPct val="0"/>
                </a:spcBef>
                <a:spcAft>
                  <a:spcPct val="35000"/>
                </a:spcAft>
                <a:buNone/>
              </a:pPr>
              <a:endParaRPr lang="en-US" sz="2800" b="1" i="0" kern="1200" dirty="0">
                <a:solidFill>
                  <a:srgbClr val="093B60"/>
                </a:solidFill>
              </a:endParaRPr>
            </a:p>
          </p:txBody>
        </p:sp>
        <p:sp>
          <p:nvSpPr>
            <p:cNvPr id="24" name="Rectangle: Rounded Corners 23">
              <a:extLst>
                <a:ext uri="{FF2B5EF4-FFF2-40B4-BE49-F238E27FC236}">
                  <a16:creationId xmlns:a16="http://schemas.microsoft.com/office/drawing/2014/main" id="{B15596E5-FD84-674A-EE16-42EACE380F00}"/>
                </a:ext>
              </a:extLst>
            </p:cNvPr>
            <p:cNvSpPr/>
            <p:nvPr/>
          </p:nvSpPr>
          <p:spPr>
            <a:xfrm>
              <a:off x="5793585" y="3470096"/>
              <a:ext cx="3826829" cy="2202801"/>
            </a:xfrm>
            <a:prstGeom prst="roundRect">
              <a:avLst>
                <a:gd name="adj" fmla="val 10000"/>
              </a:avLst>
            </a:prstGeom>
            <a:noFill/>
            <a:ln w="76200">
              <a:solidFill>
                <a:srgbClr val="A163A9"/>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kern="1200" dirty="0">
                <a:solidFill>
                  <a:srgbClr val="093B60"/>
                </a:solidFill>
              </a:endParaRPr>
            </a:p>
          </p:txBody>
        </p:sp>
        <p:sp>
          <p:nvSpPr>
            <p:cNvPr id="25" name="Rectangle: Rounded Corners 24">
              <a:extLst>
                <a:ext uri="{FF2B5EF4-FFF2-40B4-BE49-F238E27FC236}">
                  <a16:creationId xmlns:a16="http://schemas.microsoft.com/office/drawing/2014/main" id="{8448889B-07BE-6C96-07E6-F463DD6D0215}"/>
                </a:ext>
              </a:extLst>
            </p:cNvPr>
            <p:cNvSpPr/>
            <p:nvPr/>
          </p:nvSpPr>
          <p:spPr>
            <a:xfrm>
              <a:off x="5964267" y="1180559"/>
              <a:ext cx="3469387" cy="1814334"/>
            </a:xfrm>
            <a:prstGeom prst="roundRect">
              <a:avLst>
                <a:gd name="adj" fmla="val 10000"/>
              </a:avLst>
            </a:prstGeom>
            <a:noFill/>
            <a:ln w="76200">
              <a:solidFill>
                <a:srgbClr val="448993"/>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dirty="0">
                <a:solidFill>
                  <a:srgbClr val="093B60"/>
                </a:solidFill>
              </a:endParaRPr>
            </a:p>
            <a:p>
              <a:pPr marL="0" lvl="0" indent="0" algn="ctr" defTabSz="2889250">
                <a:lnSpc>
                  <a:spcPct val="90000"/>
                </a:lnSpc>
                <a:spcBef>
                  <a:spcPct val="0"/>
                </a:spcBef>
                <a:spcAft>
                  <a:spcPct val="35000"/>
                </a:spcAft>
                <a:buNone/>
              </a:pPr>
              <a:r>
                <a:rPr lang="en-US" sz="3200" b="1" dirty="0">
                  <a:solidFill>
                    <a:srgbClr val="093B60"/>
                  </a:solidFill>
                </a:rPr>
                <a:t>Job Search Assistance</a:t>
              </a:r>
            </a:p>
            <a:p>
              <a:pPr marL="0" lvl="0" indent="0" algn="ctr" defTabSz="2889250">
                <a:lnSpc>
                  <a:spcPct val="90000"/>
                </a:lnSpc>
                <a:spcBef>
                  <a:spcPct val="0"/>
                </a:spcBef>
                <a:spcAft>
                  <a:spcPct val="35000"/>
                </a:spcAft>
                <a:buNone/>
              </a:pPr>
              <a:endParaRPr lang="en-US" sz="2800" b="1" i="0" kern="1200" dirty="0">
                <a:solidFill>
                  <a:srgbClr val="093B60"/>
                </a:solidFill>
              </a:endParaRPr>
            </a:p>
          </p:txBody>
        </p:sp>
        <p:sp>
          <p:nvSpPr>
            <p:cNvPr id="26" name="Rectangle: Rounded Corners 25">
              <a:extLst>
                <a:ext uri="{FF2B5EF4-FFF2-40B4-BE49-F238E27FC236}">
                  <a16:creationId xmlns:a16="http://schemas.microsoft.com/office/drawing/2014/main" id="{4B0BFE29-2501-3C25-D3B0-BB6CCB5339EE}"/>
                </a:ext>
              </a:extLst>
            </p:cNvPr>
            <p:cNvSpPr/>
            <p:nvPr/>
          </p:nvSpPr>
          <p:spPr>
            <a:xfrm>
              <a:off x="5777505" y="987617"/>
              <a:ext cx="3842910" cy="2202801"/>
            </a:xfrm>
            <a:prstGeom prst="roundRect">
              <a:avLst>
                <a:gd name="adj" fmla="val 10000"/>
              </a:avLst>
            </a:prstGeom>
            <a:noFill/>
            <a:ln w="76200">
              <a:solidFill>
                <a:srgbClr val="448993"/>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nchor="ctr"/>
            <a:lstStyle/>
            <a:p>
              <a:pPr marL="0" lvl="0" indent="0" algn="ctr" defTabSz="2889250">
                <a:lnSpc>
                  <a:spcPct val="90000"/>
                </a:lnSpc>
                <a:spcBef>
                  <a:spcPct val="0"/>
                </a:spcBef>
                <a:spcAft>
                  <a:spcPct val="35000"/>
                </a:spcAft>
                <a:buNone/>
              </a:pPr>
              <a:endParaRPr lang="en-US" sz="2800" b="1" kern="1200" dirty="0">
                <a:solidFill>
                  <a:srgbClr val="093B60"/>
                </a:solidFill>
              </a:endParaRPr>
            </a:p>
          </p:txBody>
        </p:sp>
      </p:grpSp>
    </p:spTree>
    <p:extLst>
      <p:ext uri="{BB962C8B-B14F-4D97-AF65-F5344CB8AC3E}">
        <p14:creationId xmlns:p14="http://schemas.microsoft.com/office/powerpoint/2010/main" val="42750728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821F-6508-306C-F821-E631555F1652}"/>
              </a:ext>
            </a:extLst>
          </p:cNvPr>
          <p:cNvSpPr>
            <a:spLocks noGrp="1"/>
          </p:cNvSpPr>
          <p:nvPr>
            <p:ph type="title"/>
          </p:nvPr>
        </p:nvSpPr>
        <p:spPr/>
        <p:txBody>
          <a:bodyPr>
            <a:normAutofit fontScale="90000"/>
          </a:bodyPr>
          <a:lstStyle/>
          <a:p>
            <a:r>
              <a:rPr lang="en-US" dirty="0"/>
              <a:t>Assessments and Evaluations</a:t>
            </a:r>
          </a:p>
        </p:txBody>
      </p:sp>
      <p:sp>
        <p:nvSpPr>
          <p:cNvPr id="5" name="Oval 4">
            <a:extLst>
              <a:ext uri="{FF2B5EF4-FFF2-40B4-BE49-F238E27FC236}">
                <a16:creationId xmlns:a16="http://schemas.microsoft.com/office/drawing/2014/main" id="{3F3417B7-7EB9-ECA6-A249-B992BA2CAF49}"/>
              </a:ext>
            </a:extLst>
          </p:cNvPr>
          <p:cNvSpPr/>
          <p:nvPr/>
        </p:nvSpPr>
        <p:spPr>
          <a:xfrm>
            <a:off x="855471" y="3125224"/>
            <a:ext cx="2743200" cy="1536734"/>
          </a:xfrm>
          <a:prstGeom prst="ellipse">
            <a:avLst/>
          </a:prstGeom>
          <a:noFill/>
          <a:ln w="177800">
            <a:solidFill>
              <a:schemeClr val="accent5"/>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marL="0" lvl="0" indent="0" algn="ctr" defTabSz="1066800" rtl="0">
              <a:lnSpc>
                <a:spcPct val="90000"/>
              </a:lnSpc>
              <a:spcBef>
                <a:spcPct val="0"/>
              </a:spcBef>
              <a:spcAft>
                <a:spcPct val="35000"/>
              </a:spcAft>
              <a:buNone/>
            </a:pPr>
            <a:r>
              <a:rPr lang="en-US" b="1" kern="1200" dirty="0">
                <a:solidFill>
                  <a:schemeClr val="accent6"/>
                </a:solidFill>
                <a:latin typeface="Arial Black" panose="020B0A04020102020204" pitchFamily="34" charset="0"/>
                <a:cs typeface="Arial" panose="020B0604020202020204" pitchFamily="34" charset="0"/>
              </a:rPr>
              <a:t>Determ</a:t>
            </a:r>
            <a:r>
              <a:rPr lang="en-US" b="1" dirty="0">
                <a:solidFill>
                  <a:schemeClr val="accent6"/>
                </a:solidFill>
                <a:latin typeface="Arial Black" panose="020B0A04020102020204" pitchFamily="34" charset="0"/>
                <a:cs typeface="Arial" panose="020B0604020202020204" pitchFamily="34" charset="0"/>
              </a:rPr>
              <a:t>ine Strengths and Abilities</a:t>
            </a:r>
            <a:endParaRPr lang="en-US" b="1" kern="1200" dirty="0">
              <a:solidFill>
                <a:schemeClr val="accent6"/>
              </a:solidFill>
              <a:latin typeface="Arial Black" panose="020B0A04020102020204" pitchFamily="34" charset="0"/>
              <a:cs typeface="Arial" panose="020B0604020202020204" pitchFamily="34" charset="0"/>
            </a:endParaRPr>
          </a:p>
        </p:txBody>
      </p:sp>
      <p:sp>
        <p:nvSpPr>
          <p:cNvPr id="6" name="Oval 5">
            <a:extLst>
              <a:ext uri="{FF2B5EF4-FFF2-40B4-BE49-F238E27FC236}">
                <a16:creationId xmlns:a16="http://schemas.microsoft.com/office/drawing/2014/main" id="{B9265EF6-33D4-A768-1E7F-F030AA720794}"/>
              </a:ext>
            </a:extLst>
          </p:cNvPr>
          <p:cNvSpPr/>
          <p:nvPr/>
        </p:nvSpPr>
        <p:spPr>
          <a:xfrm>
            <a:off x="4453186" y="2356857"/>
            <a:ext cx="2743200" cy="1536734"/>
          </a:xfrm>
          <a:prstGeom prst="ellipse">
            <a:avLst/>
          </a:prstGeom>
          <a:noFill/>
          <a:ln w="177800">
            <a:solidFill>
              <a:schemeClr val="accent3"/>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marL="0" lvl="0" indent="0" algn="ctr" defTabSz="1066800" rtl="0">
              <a:lnSpc>
                <a:spcPct val="90000"/>
              </a:lnSpc>
              <a:spcBef>
                <a:spcPct val="0"/>
              </a:spcBef>
              <a:spcAft>
                <a:spcPct val="35000"/>
              </a:spcAft>
              <a:buNone/>
            </a:pPr>
            <a:r>
              <a:rPr lang="en-US" kern="1200" dirty="0">
                <a:solidFill>
                  <a:schemeClr val="accent6"/>
                </a:solidFill>
                <a:latin typeface="Arial Black" panose="020B0A04020102020204" pitchFamily="34" charset="0"/>
              </a:rPr>
              <a:t>Career Exploration and Options</a:t>
            </a:r>
          </a:p>
        </p:txBody>
      </p:sp>
      <p:sp>
        <p:nvSpPr>
          <p:cNvPr id="7" name="Oval 6">
            <a:extLst>
              <a:ext uri="{FF2B5EF4-FFF2-40B4-BE49-F238E27FC236}">
                <a16:creationId xmlns:a16="http://schemas.microsoft.com/office/drawing/2014/main" id="{65AABDEE-B316-0091-BCBA-B17F20791154}"/>
              </a:ext>
            </a:extLst>
          </p:cNvPr>
          <p:cNvSpPr/>
          <p:nvPr/>
        </p:nvSpPr>
        <p:spPr>
          <a:xfrm>
            <a:off x="8105500" y="1813540"/>
            <a:ext cx="2743200" cy="1536734"/>
          </a:xfrm>
          <a:prstGeom prst="ellipse">
            <a:avLst/>
          </a:prstGeom>
          <a:noFill/>
          <a:ln w="177800">
            <a:solidFill>
              <a:schemeClr val="accent4"/>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marL="0" lvl="0" indent="0" algn="ctr" defTabSz="1066800" rtl="0">
              <a:lnSpc>
                <a:spcPct val="90000"/>
              </a:lnSpc>
              <a:spcBef>
                <a:spcPct val="0"/>
              </a:spcBef>
              <a:spcAft>
                <a:spcPct val="35000"/>
              </a:spcAft>
              <a:buNone/>
            </a:pPr>
            <a:r>
              <a:rPr lang="en-US" kern="1200" dirty="0">
                <a:solidFill>
                  <a:schemeClr val="accent6"/>
                </a:solidFill>
                <a:latin typeface="Arial Black" panose="020B0A04020102020204" pitchFamily="34" charset="0"/>
              </a:rPr>
              <a:t>Individualized Plan for Employment</a:t>
            </a:r>
          </a:p>
        </p:txBody>
      </p:sp>
      <p:sp>
        <p:nvSpPr>
          <p:cNvPr id="8" name="Flowchart: Connector 7">
            <a:extLst>
              <a:ext uri="{FF2B5EF4-FFF2-40B4-BE49-F238E27FC236}">
                <a16:creationId xmlns:a16="http://schemas.microsoft.com/office/drawing/2014/main" id="{2DFFCC28-2A74-A62C-5E7C-090B391713F2}"/>
              </a:ext>
            </a:extLst>
          </p:cNvPr>
          <p:cNvSpPr/>
          <p:nvPr/>
        </p:nvSpPr>
        <p:spPr>
          <a:xfrm>
            <a:off x="4357733" y="2278376"/>
            <a:ext cx="595798" cy="595798"/>
          </a:xfrm>
          <a:prstGeom prst="flowChartConnector">
            <a:avLst/>
          </a:prstGeom>
          <a:solidFill>
            <a:schemeClr val="accent2"/>
          </a:solidFill>
          <a:ln>
            <a:solidFill>
              <a:srgbClr val="E28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Black" panose="020B0A04020102020204" pitchFamily="34" charset="0"/>
              </a:rPr>
              <a:t>2</a:t>
            </a:r>
          </a:p>
        </p:txBody>
      </p:sp>
      <p:sp>
        <p:nvSpPr>
          <p:cNvPr id="9" name="Flowchart: Connector 8">
            <a:extLst>
              <a:ext uri="{FF2B5EF4-FFF2-40B4-BE49-F238E27FC236}">
                <a16:creationId xmlns:a16="http://schemas.microsoft.com/office/drawing/2014/main" id="{04293444-2F02-EC6C-2D9F-E8EA9EB57BC0}"/>
              </a:ext>
            </a:extLst>
          </p:cNvPr>
          <p:cNvSpPr/>
          <p:nvPr/>
        </p:nvSpPr>
        <p:spPr>
          <a:xfrm>
            <a:off x="619660" y="3004897"/>
            <a:ext cx="595798" cy="595798"/>
          </a:xfrm>
          <a:prstGeom prst="flowChartConnector">
            <a:avLst/>
          </a:prstGeom>
          <a:solidFill>
            <a:schemeClr val="accent2"/>
          </a:solidFill>
          <a:ln>
            <a:solidFill>
              <a:srgbClr val="E28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1</a:t>
            </a:r>
          </a:p>
        </p:txBody>
      </p:sp>
      <p:sp>
        <p:nvSpPr>
          <p:cNvPr id="10" name="Flowchart: Connector 9">
            <a:extLst>
              <a:ext uri="{FF2B5EF4-FFF2-40B4-BE49-F238E27FC236}">
                <a16:creationId xmlns:a16="http://schemas.microsoft.com/office/drawing/2014/main" id="{591DA10D-8825-BEC5-452D-A1592506D09A}"/>
              </a:ext>
            </a:extLst>
          </p:cNvPr>
          <p:cNvSpPr/>
          <p:nvPr/>
        </p:nvSpPr>
        <p:spPr>
          <a:xfrm>
            <a:off x="7893360" y="1823020"/>
            <a:ext cx="595798" cy="595798"/>
          </a:xfrm>
          <a:prstGeom prst="flowChartConnector">
            <a:avLst/>
          </a:prstGeom>
          <a:solidFill>
            <a:schemeClr val="accent2"/>
          </a:solidFill>
          <a:ln>
            <a:solidFill>
              <a:srgbClr val="E28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3</a:t>
            </a:r>
          </a:p>
        </p:txBody>
      </p:sp>
      <p:pic>
        <p:nvPicPr>
          <p:cNvPr id="12" name="Picture 11">
            <a:extLst>
              <a:ext uri="{FF2B5EF4-FFF2-40B4-BE49-F238E27FC236}">
                <a16:creationId xmlns:a16="http://schemas.microsoft.com/office/drawing/2014/main" id="{FDA4CB6F-4512-E13F-AD44-1D7A690D541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7742"/>
            <a:ext cx="12192000" cy="1219200"/>
          </a:xfrm>
          <a:prstGeom prst="rect">
            <a:avLst/>
          </a:prstGeom>
        </p:spPr>
      </p:pic>
    </p:spTree>
    <p:extLst>
      <p:ext uri="{BB962C8B-B14F-4D97-AF65-F5344CB8AC3E}">
        <p14:creationId xmlns:p14="http://schemas.microsoft.com/office/powerpoint/2010/main" val="9751300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6B5F-0AE2-D3F4-DF68-6430184B8389}"/>
              </a:ext>
            </a:extLst>
          </p:cNvPr>
          <p:cNvSpPr>
            <a:spLocks noGrp="1"/>
          </p:cNvSpPr>
          <p:nvPr>
            <p:ph type="title"/>
          </p:nvPr>
        </p:nvSpPr>
        <p:spPr/>
        <p:txBody>
          <a:bodyPr>
            <a:normAutofit fontScale="90000"/>
          </a:bodyPr>
          <a:lstStyle/>
          <a:p>
            <a:r>
              <a:rPr lang="en-US" dirty="0"/>
              <a:t>Job Search Assistance</a:t>
            </a:r>
          </a:p>
        </p:txBody>
      </p:sp>
      <p:grpSp>
        <p:nvGrpSpPr>
          <p:cNvPr id="15" name="Group 14">
            <a:extLst>
              <a:ext uri="{FF2B5EF4-FFF2-40B4-BE49-F238E27FC236}">
                <a16:creationId xmlns:a16="http://schemas.microsoft.com/office/drawing/2014/main" id="{8B17F50A-A7A5-C5BD-8CAE-F0A7D68B8101}"/>
              </a:ext>
            </a:extLst>
          </p:cNvPr>
          <p:cNvGrpSpPr/>
          <p:nvPr/>
        </p:nvGrpSpPr>
        <p:grpSpPr>
          <a:xfrm>
            <a:off x="1146094" y="1742552"/>
            <a:ext cx="2561224" cy="1992597"/>
            <a:chOff x="586031" y="1647247"/>
            <a:chExt cx="2561224" cy="1992597"/>
          </a:xfrm>
        </p:grpSpPr>
        <p:sp>
          <p:nvSpPr>
            <p:cNvPr id="9" name="Oval 8">
              <a:extLst>
                <a:ext uri="{FF2B5EF4-FFF2-40B4-BE49-F238E27FC236}">
                  <a16:creationId xmlns:a16="http://schemas.microsoft.com/office/drawing/2014/main" id="{0568CEC4-A0C3-6934-FC06-46E65B0B1500}"/>
                </a:ext>
              </a:extLst>
            </p:cNvPr>
            <p:cNvSpPr/>
            <p:nvPr/>
          </p:nvSpPr>
          <p:spPr>
            <a:xfrm>
              <a:off x="586031" y="2033467"/>
              <a:ext cx="2561224" cy="1606377"/>
            </a:xfrm>
            <a:prstGeom prst="ellipse">
              <a:avLst/>
            </a:prstGeom>
            <a:noFill/>
            <a:ln w="177800">
              <a:solidFill>
                <a:schemeClr val="accent2"/>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marL="0" lvl="0" indent="0" algn="ctr" defTabSz="1066800" rtl="0">
                <a:lnSpc>
                  <a:spcPct val="90000"/>
                </a:lnSpc>
                <a:spcBef>
                  <a:spcPct val="0"/>
                </a:spcBef>
                <a:spcAft>
                  <a:spcPct val="35000"/>
                </a:spcAft>
                <a:buNone/>
              </a:pPr>
              <a:r>
                <a:rPr lang="en-US" kern="1200" dirty="0">
                  <a:solidFill>
                    <a:schemeClr val="accent6"/>
                  </a:solidFill>
                  <a:latin typeface="Arial Black" panose="020B0A04020102020204" pitchFamily="34" charset="0"/>
                </a:rPr>
                <a:t>Resume and Application </a:t>
              </a:r>
              <a:r>
                <a:rPr lang="en-US" dirty="0">
                  <a:solidFill>
                    <a:schemeClr val="accent6"/>
                  </a:solidFill>
                  <a:latin typeface="Arial Black" panose="020B0A04020102020204" pitchFamily="34" charset="0"/>
                </a:rPr>
                <a:t>A</a:t>
              </a:r>
              <a:r>
                <a:rPr lang="en-US" kern="1200" dirty="0">
                  <a:solidFill>
                    <a:schemeClr val="accent6"/>
                  </a:solidFill>
                  <a:latin typeface="Arial Black" panose="020B0A04020102020204" pitchFamily="34" charset="0"/>
                </a:rPr>
                <a:t>ssistance</a:t>
              </a:r>
            </a:p>
          </p:txBody>
        </p:sp>
        <p:sp>
          <p:nvSpPr>
            <p:cNvPr id="12" name="Oval 11">
              <a:extLst>
                <a:ext uri="{FF2B5EF4-FFF2-40B4-BE49-F238E27FC236}">
                  <a16:creationId xmlns:a16="http://schemas.microsoft.com/office/drawing/2014/main" id="{AD723242-75F7-D143-1319-03FFECA02057}"/>
                </a:ext>
              </a:extLst>
            </p:cNvPr>
            <p:cNvSpPr/>
            <p:nvPr/>
          </p:nvSpPr>
          <p:spPr>
            <a:xfrm>
              <a:off x="1527382" y="1647247"/>
              <a:ext cx="530418" cy="530418"/>
            </a:xfrm>
            <a:prstGeom prst="ellipse">
              <a:avLst/>
            </a:prstGeom>
            <a:solidFill>
              <a:srgbClr val="339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highlight>
                    <a:srgbClr val="3396A7"/>
                  </a:highlight>
                  <a:latin typeface="Arial Black" panose="020B0A04020102020204" pitchFamily="34" charset="0"/>
                </a:rPr>
                <a:t>1</a:t>
              </a:r>
            </a:p>
          </p:txBody>
        </p:sp>
      </p:grpSp>
      <p:grpSp>
        <p:nvGrpSpPr>
          <p:cNvPr id="17" name="Group 16">
            <a:extLst>
              <a:ext uri="{FF2B5EF4-FFF2-40B4-BE49-F238E27FC236}">
                <a16:creationId xmlns:a16="http://schemas.microsoft.com/office/drawing/2014/main" id="{5A2E5F29-7A87-1F2E-C3ED-A98FB9C29455}"/>
              </a:ext>
            </a:extLst>
          </p:cNvPr>
          <p:cNvGrpSpPr/>
          <p:nvPr/>
        </p:nvGrpSpPr>
        <p:grpSpPr>
          <a:xfrm>
            <a:off x="8947726" y="1940208"/>
            <a:ext cx="2561224" cy="1794941"/>
            <a:chOff x="6265623" y="4483216"/>
            <a:chExt cx="2561224" cy="1794941"/>
          </a:xfrm>
        </p:grpSpPr>
        <p:sp>
          <p:nvSpPr>
            <p:cNvPr id="11" name="Oval 10">
              <a:extLst>
                <a:ext uri="{FF2B5EF4-FFF2-40B4-BE49-F238E27FC236}">
                  <a16:creationId xmlns:a16="http://schemas.microsoft.com/office/drawing/2014/main" id="{E25B789E-1BB7-7955-3640-6A283C887BE3}"/>
                </a:ext>
              </a:extLst>
            </p:cNvPr>
            <p:cNvSpPr/>
            <p:nvPr/>
          </p:nvSpPr>
          <p:spPr>
            <a:xfrm>
              <a:off x="6265623" y="4741423"/>
              <a:ext cx="2561224" cy="1536734"/>
            </a:xfrm>
            <a:prstGeom prst="ellipse">
              <a:avLst/>
            </a:prstGeom>
            <a:noFill/>
            <a:ln w="177800">
              <a:solidFill>
                <a:schemeClr val="accent6"/>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marL="0" lvl="0" indent="0" algn="ctr" defTabSz="1066800" rtl="0">
                <a:lnSpc>
                  <a:spcPct val="90000"/>
                </a:lnSpc>
                <a:spcBef>
                  <a:spcPct val="0"/>
                </a:spcBef>
                <a:spcAft>
                  <a:spcPct val="35000"/>
                </a:spcAft>
                <a:buNone/>
              </a:pPr>
              <a:r>
                <a:rPr lang="en-US" kern="1200" dirty="0">
                  <a:solidFill>
                    <a:schemeClr val="accent6"/>
                  </a:solidFill>
                  <a:latin typeface="Arial Black" panose="020B0A04020102020204" pitchFamily="34" charset="0"/>
                </a:rPr>
                <a:t>Job Club Meetings</a:t>
              </a:r>
            </a:p>
          </p:txBody>
        </p:sp>
        <p:sp>
          <p:nvSpPr>
            <p:cNvPr id="13" name="Oval 12">
              <a:extLst>
                <a:ext uri="{FF2B5EF4-FFF2-40B4-BE49-F238E27FC236}">
                  <a16:creationId xmlns:a16="http://schemas.microsoft.com/office/drawing/2014/main" id="{0BCB5AC8-BCFE-3AA8-CF6D-099F5593D033}"/>
                </a:ext>
              </a:extLst>
            </p:cNvPr>
            <p:cNvSpPr/>
            <p:nvPr/>
          </p:nvSpPr>
          <p:spPr>
            <a:xfrm>
              <a:off x="7271598" y="4483216"/>
              <a:ext cx="530418" cy="530418"/>
            </a:xfrm>
            <a:prstGeom prst="ellipse">
              <a:avLst/>
            </a:prstGeom>
            <a:solidFill>
              <a:srgbClr val="339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3</a:t>
              </a:r>
            </a:p>
          </p:txBody>
        </p:sp>
      </p:grpSp>
      <p:grpSp>
        <p:nvGrpSpPr>
          <p:cNvPr id="16" name="Group 15">
            <a:extLst>
              <a:ext uri="{FF2B5EF4-FFF2-40B4-BE49-F238E27FC236}">
                <a16:creationId xmlns:a16="http://schemas.microsoft.com/office/drawing/2014/main" id="{AB94B7AA-6CB9-A5C3-EF10-A2EC7B2D0D02}"/>
              </a:ext>
            </a:extLst>
          </p:cNvPr>
          <p:cNvGrpSpPr/>
          <p:nvPr/>
        </p:nvGrpSpPr>
        <p:grpSpPr>
          <a:xfrm>
            <a:off x="5046910" y="1820527"/>
            <a:ext cx="2561224" cy="1914622"/>
            <a:chOff x="3229313" y="2968760"/>
            <a:chExt cx="2561224" cy="1914622"/>
          </a:xfrm>
        </p:grpSpPr>
        <p:sp>
          <p:nvSpPr>
            <p:cNvPr id="10" name="Oval 9">
              <a:extLst>
                <a:ext uri="{FF2B5EF4-FFF2-40B4-BE49-F238E27FC236}">
                  <a16:creationId xmlns:a16="http://schemas.microsoft.com/office/drawing/2014/main" id="{E56EDD68-001B-B18D-6207-C0E8C98D445D}"/>
                </a:ext>
              </a:extLst>
            </p:cNvPr>
            <p:cNvSpPr/>
            <p:nvPr/>
          </p:nvSpPr>
          <p:spPr>
            <a:xfrm>
              <a:off x="3229313" y="3346648"/>
              <a:ext cx="2561224" cy="1536734"/>
            </a:xfrm>
            <a:prstGeom prst="ellipse">
              <a:avLst/>
            </a:prstGeom>
            <a:noFill/>
            <a:ln w="177800">
              <a:solidFill>
                <a:schemeClr val="accent4"/>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marL="0" lvl="0" indent="0" algn="ctr" defTabSz="1066800" rtl="0">
                <a:lnSpc>
                  <a:spcPct val="90000"/>
                </a:lnSpc>
                <a:spcBef>
                  <a:spcPct val="0"/>
                </a:spcBef>
                <a:buNone/>
              </a:pPr>
              <a:r>
                <a:rPr lang="en-US" kern="1200" dirty="0">
                  <a:solidFill>
                    <a:schemeClr val="accent6"/>
                  </a:solidFill>
                  <a:latin typeface="Arial Black" panose="020B0A04020102020204" pitchFamily="34" charset="0"/>
                </a:rPr>
                <a:t>Employment</a:t>
              </a:r>
            </a:p>
            <a:p>
              <a:pPr marL="0" lvl="0" indent="0" algn="ctr" defTabSz="1066800" rtl="0">
                <a:lnSpc>
                  <a:spcPct val="90000"/>
                </a:lnSpc>
                <a:spcBef>
                  <a:spcPct val="0"/>
                </a:spcBef>
                <a:buNone/>
              </a:pPr>
              <a:r>
                <a:rPr lang="en-US" dirty="0">
                  <a:solidFill>
                    <a:schemeClr val="accent6"/>
                  </a:solidFill>
                  <a:latin typeface="Arial Black" panose="020B0A04020102020204" pitchFamily="34" charset="0"/>
                </a:rPr>
                <a:t>M</a:t>
              </a:r>
              <a:r>
                <a:rPr lang="en-US" kern="1200" dirty="0">
                  <a:solidFill>
                    <a:schemeClr val="accent6"/>
                  </a:solidFill>
                  <a:latin typeface="Arial Black" panose="020B0A04020102020204" pitchFamily="34" charset="0"/>
                </a:rPr>
                <a:t>arketing </a:t>
              </a:r>
              <a:r>
                <a:rPr lang="en-US" dirty="0">
                  <a:solidFill>
                    <a:schemeClr val="accent6"/>
                  </a:solidFill>
                  <a:latin typeface="Arial Black" panose="020B0A04020102020204" pitchFamily="34" charset="0"/>
                </a:rPr>
                <a:t>S</a:t>
              </a:r>
              <a:r>
                <a:rPr lang="en-US" kern="1200" dirty="0">
                  <a:solidFill>
                    <a:schemeClr val="accent6"/>
                  </a:solidFill>
                  <a:latin typeface="Arial Black" panose="020B0A04020102020204" pitchFamily="34" charset="0"/>
                </a:rPr>
                <a:t>kills </a:t>
              </a:r>
              <a:r>
                <a:rPr lang="en-US" dirty="0">
                  <a:solidFill>
                    <a:schemeClr val="accent6"/>
                  </a:solidFill>
                  <a:latin typeface="Arial Black" panose="020B0A04020102020204" pitchFamily="34" charset="0"/>
                </a:rPr>
                <a:t>T</a:t>
              </a:r>
              <a:r>
                <a:rPr lang="en-US" kern="1200" dirty="0">
                  <a:solidFill>
                    <a:schemeClr val="accent6"/>
                  </a:solidFill>
                  <a:latin typeface="Arial Black" panose="020B0A04020102020204" pitchFamily="34" charset="0"/>
                </a:rPr>
                <a:t>raining</a:t>
              </a:r>
            </a:p>
          </p:txBody>
        </p:sp>
        <p:sp>
          <p:nvSpPr>
            <p:cNvPr id="14" name="Oval 13">
              <a:extLst>
                <a:ext uri="{FF2B5EF4-FFF2-40B4-BE49-F238E27FC236}">
                  <a16:creationId xmlns:a16="http://schemas.microsoft.com/office/drawing/2014/main" id="{701DDDB7-E695-33C8-56F2-503CE477AFFC}"/>
                </a:ext>
              </a:extLst>
            </p:cNvPr>
            <p:cNvSpPr/>
            <p:nvPr/>
          </p:nvSpPr>
          <p:spPr>
            <a:xfrm>
              <a:off x="4213315" y="2968760"/>
              <a:ext cx="530418" cy="530418"/>
            </a:xfrm>
            <a:prstGeom prst="ellipse">
              <a:avLst/>
            </a:prstGeom>
            <a:solidFill>
              <a:srgbClr val="339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highlight>
                    <a:srgbClr val="3396A7"/>
                  </a:highlight>
                  <a:latin typeface="Arial Black" panose="020B0A04020102020204" pitchFamily="34" charset="0"/>
                </a:rPr>
                <a:t>2</a:t>
              </a:r>
            </a:p>
          </p:txBody>
        </p:sp>
      </p:grpSp>
      <p:pic>
        <p:nvPicPr>
          <p:cNvPr id="22" name="Picture 21">
            <a:extLst>
              <a:ext uri="{FF2B5EF4-FFF2-40B4-BE49-F238E27FC236}">
                <a16:creationId xmlns:a16="http://schemas.microsoft.com/office/drawing/2014/main" id="{3B635645-9D4F-03C2-67A9-0804E9FFEA8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1219200"/>
          </a:xfrm>
          <a:prstGeom prst="rect">
            <a:avLst/>
          </a:prstGeom>
        </p:spPr>
      </p:pic>
    </p:spTree>
    <p:extLst>
      <p:ext uri="{BB962C8B-B14F-4D97-AF65-F5344CB8AC3E}">
        <p14:creationId xmlns:p14="http://schemas.microsoft.com/office/powerpoint/2010/main" val="38740460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6B5F-0AE2-D3F4-DF68-6430184B8389}"/>
              </a:ext>
            </a:extLst>
          </p:cNvPr>
          <p:cNvSpPr>
            <a:spLocks noGrp="1"/>
          </p:cNvSpPr>
          <p:nvPr>
            <p:ph type="title"/>
          </p:nvPr>
        </p:nvSpPr>
        <p:spPr/>
        <p:txBody>
          <a:bodyPr>
            <a:normAutofit fontScale="90000"/>
          </a:bodyPr>
          <a:lstStyle/>
          <a:p>
            <a:r>
              <a:rPr lang="en-US" dirty="0"/>
              <a:t>Work Experience</a:t>
            </a:r>
          </a:p>
        </p:txBody>
      </p:sp>
      <p:grpSp>
        <p:nvGrpSpPr>
          <p:cNvPr id="21" name="Group 20">
            <a:extLst>
              <a:ext uri="{FF2B5EF4-FFF2-40B4-BE49-F238E27FC236}">
                <a16:creationId xmlns:a16="http://schemas.microsoft.com/office/drawing/2014/main" id="{F8B40043-2AD4-3362-55B0-523821B7F39E}"/>
              </a:ext>
            </a:extLst>
          </p:cNvPr>
          <p:cNvGrpSpPr/>
          <p:nvPr/>
        </p:nvGrpSpPr>
        <p:grpSpPr>
          <a:xfrm>
            <a:off x="792720" y="1213056"/>
            <a:ext cx="3291840" cy="1854614"/>
            <a:chOff x="342595" y="1647247"/>
            <a:chExt cx="3291840" cy="1854614"/>
          </a:xfrm>
        </p:grpSpPr>
        <p:sp>
          <p:nvSpPr>
            <p:cNvPr id="3" name="Oval 2">
              <a:extLst>
                <a:ext uri="{FF2B5EF4-FFF2-40B4-BE49-F238E27FC236}">
                  <a16:creationId xmlns:a16="http://schemas.microsoft.com/office/drawing/2014/main" id="{083EAD8D-8CA3-4DF3-D3BF-AED44A56592D}"/>
                </a:ext>
              </a:extLst>
            </p:cNvPr>
            <p:cNvSpPr/>
            <p:nvPr/>
          </p:nvSpPr>
          <p:spPr>
            <a:xfrm>
              <a:off x="342595" y="1965127"/>
              <a:ext cx="3291840" cy="1536734"/>
            </a:xfrm>
            <a:prstGeom prst="ellipse">
              <a:avLst/>
            </a:prstGeom>
            <a:noFill/>
            <a:ln w="177800">
              <a:solidFill>
                <a:srgbClr val="32B27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lvl="0" algn="ctr" defTabSz="1066800">
                <a:lnSpc>
                  <a:spcPct val="90000"/>
                </a:lnSpc>
                <a:spcBef>
                  <a:spcPct val="0"/>
                </a:spcBef>
                <a:spcAft>
                  <a:spcPct val="35000"/>
                </a:spcAft>
              </a:pPr>
              <a:r>
                <a:rPr lang="en-US" sz="2400" dirty="0">
                  <a:solidFill>
                    <a:srgbClr val="093B60"/>
                  </a:solidFill>
                  <a:latin typeface="Arial Black" panose="020B0A04020102020204" pitchFamily="34" charset="0"/>
                </a:rPr>
                <a:t>On-the-Job Training (OJT)</a:t>
              </a:r>
            </a:p>
          </p:txBody>
        </p:sp>
        <p:sp>
          <p:nvSpPr>
            <p:cNvPr id="6" name="Oval 5">
              <a:extLst>
                <a:ext uri="{FF2B5EF4-FFF2-40B4-BE49-F238E27FC236}">
                  <a16:creationId xmlns:a16="http://schemas.microsoft.com/office/drawing/2014/main" id="{FEDF66D9-E575-58A8-0ADB-33B75FE13DA0}"/>
                </a:ext>
              </a:extLst>
            </p:cNvPr>
            <p:cNvSpPr/>
            <p:nvPr/>
          </p:nvSpPr>
          <p:spPr>
            <a:xfrm>
              <a:off x="1527382" y="1647247"/>
              <a:ext cx="530418" cy="530418"/>
            </a:xfrm>
            <a:prstGeom prst="ellipse">
              <a:avLst/>
            </a:prstGeom>
            <a:solidFill>
              <a:srgbClr val="A1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highlight>
                    <a:srgbClr val="A163A9"/>
                  </a:highlight>
                  <a:latin typeface="Arial Black" panose="020B0A04020102020204" pitchFamily="34" charset="0"/>
                </a:rPr>
                <a:t>1</a:t>
              </a:r>
            </a:p>
          </p:txBody>
        </p:sp>
      </p:grpSp>
      <p:grpSp>
        <p:nvGrpSpPr>
          <p:cNvPr id="20" name="Group 19">
            <a:extLst>
              <a:ext uri="{FF2B5EF4-FFF2-40B4-BE49-F238E27FC236}">
                <a16:creationId xmlns:a16="http://schemas.microsoft.com/office/drawing/2014/main" id="{2F9763A8-0D91-23EA-2CDF-DF8006F2913C}"/>
              </a:ext>
            </a:extLst>
          </p:cNvPr>
          <p:cNvGrpSpPr/>
          <p:nvPr/>
        </p:nvGrpSpPr>
        <p:grpSpPr>
          <a:xfrm>
            <a:off x="4335694" y="1530936"/>
            <a:ext cx="3441843" cy="2166227"/>
            <a:chOff x="2807863" y="2925486"/>
            <a:chExt cx="3291840" cy="1838521"/>
          </a:xfrm>
        </p:grpSpPr>
        <p:sp>
          <p:nvSpPr>
            <p:cNvPr id="4" name="Oval 3">
              <a:extLst>
                <a:ext uri="{FF2B5EF4-FFF2-40B4-BE49-F238E27FC236}">
                  <a16:creationId xmlns:a16="http://schemas.microsoft.com/office/drawing/2014/main" id="{D96464F1-4717-8D69-7C34-1111822016DE}"/>
                </a:ext>
              </a:extLst>
            </p:cNvPr>
            <p:cNvSpPr/>
            <p:nvPr/>
          </p:nvSpPr>
          <p:spPr>
            <a:xfrm>
              <a:off x="2807863" y="3227273"/>
              <a:ext cx="3291840" cy="1536734"/>
            </a:xfrm>
            <a:prstGeom prst="ellipse">
              <a:avLst/>
            </a:prstGeom>
            <a:noFill/>
            <a:ln w="177800">
              <a:solidFill>
                <a:srgbClr val="448993"/>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lvl="0" algn="ctr" defTabSz="1066800">
                <a:lnSpc>
                  <a:spcPct val="90000"/>
                </a:lnSpc>
                <a:spcBef>
                  <a:spcPct val="0"/>
                </a:spcBef>
                <a:spcAft>
                  <a:spcPct val="35000"/>
                </a:spcAft>
              </a:pPr>
              <a:r>
                <a:rPr lang="en-US" sz="2800" dirty="0">
                  <a:solidFill>
                    <a:srgbClr val="093B60"/>
                  </a:solidFill>
                  <a:latin typeface="Arial Black" panose="020B0A04020102020204" pitchFamily="34" charset="0"/>
                </a:rPr>
                <a:t>Internships</a:t>
              </a:r>
              <a:endParaRPr lang="en-US" dirty="0">
                <a:solidFill>
                  <a:srgbClr val="093B60"/>
                </a:solidFill>
                <a:latin typeface="Arial Black" panose="020B0A04020102020204" pitchFamily="34" charset="0"/>
              </a:endParaRPr>
            </a:p>
          </p:txBody>
        </p:sp>
        <p:sp>
          <p:nvSpPr>
            <p:cNvPr id="7" name="Oval 6">
              <a:extLst>
                <a:ext uri="{FF2B5EF4-FFF2-40B4-BE49-F238E27FC236}">
                  <a16:creationId xmlns:a16="http://schemas.microsoft.com/office/drawing/2014/main" id="{F4D46DF4-B44A-EFA1-2884-EA1A3D359C9E}"/>
                </a:ext>
              </a:extLst>
            </p:cNvPr>
            <p:cNvSpPr/>
            <p:nvPr/>
          </p:nvSpPr>
          <p:spPr>
            <a:xfrm>
              <a:off x="4361435" y="2925486"/>
              <a:ext cx="530418" cy="530418"/>
            </a:xfrm>
            <a:prstGeom prst="ellipse">
              <a:avLst/>
            </a:prstGeom>
            <a:solidFill>
              <a:srgbClr val="A1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highlight>
                    <a:srgbClr val="A163A9"/>
                  </a:highlight>
                  <a:latin typeface="Arial Black" panose="020B0A04020102020204" pitchFamily="34" charset="0"/>
                </a:rPr>
                <a:t>2</a:t>
              </a:r>
            </a:p>
          </p:txBody>
        </p:sp>
      </p:grpSp>
      <p:grpSp>
        <p:nvGrpSpPr>
          <p:cNvPr id="18" name="Group 17">
            <a:extLst>
              <a:ext uri="{FF2B5EF4-FFF2-40B4-BE49-F238E27FC236}">
                <a16:creationId xmlns:a16="http://schemas.microsoft.com/office/drawing/2014/main" id="{E3DC4AB7-BEE7-5613-3634-B5C0DD1AB9B1}"/>
              </a:ext>
            </a:extLst>
          </p:cNvPr>
          <p:cNvGrpSpPr/>
          <p:nvPr/>
        </p:nvGrpSpPr>
        <p:grpSpPr>
          <a:xfrm>
            <a:off x="8357373" y="2438400"/>
            <a:ext cx="3291840" cy="1763837"/>
            <a:chOff x="5400176" y="4609965"/>
            <a:chExt cx="3291840" cy="1763837"/>
          </a:xfrm>
        </p:grpSpPr>
        <p:sp>
          <p:nvSpPr>
            <p:cNvPr id="5" name="Oval 4">
              <a:extLst>
                <a:ext uri="{FF2B5EF4-FFF2-40B4-BE49-F238E27FC236}">
                  <a16:creationId xmlns:a16="http://schemas.microsoft.com/office/drawing/2014/main" id="{FA5EDDFB-BB5C-200F-F400-1F85BFC10145}"/>
                </a:ext>
              </a:extLst>
            </p:cNvPr>
            <p:cNvSpPr/>
            <p:nvPr/>
          </p:nvSpPr>
          <p:spPr>
            <a:xfrm>
              <a:off x="5400176" y="4737147"/>
              <a:ext cx="3291840" cy="1636655"/>
            </a:xfrm>
            <a:prstGeom prst="ellipse">
              <a:avLst/>
            </a:prstGeom>
            <a:noFill/>
            <a:ln w="177800">
              <a:solidFill>
                <a:schemeClr val="accent6"/>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lvl="0" algn="ctr" defTabSz="1066800">
                <a:lnSpc>
                  <a:spcPct val="90000"/>
                </a:lnSpc>
                <a:spcBef>
                  <a:spcPct val="0"/>
                </a:spcBef>
                <a:spcAft>
                  <a:spcPct val="35000"/>
                </a:spcAft>
              </a:pPr>
              <a:r>
                <a:rPr lang="en-US" sz="2400" dirty="0">
                  <a:solidFill>
                    <a:srgbClr val="093B60"/>
                  </a:solidFill>
                  <a:latin typeface="Arial Black" panose="020B0A04020102020204" pitchFamily="34" charset="0"/>
                </a:rPr>
                <a:t>Other Work-Learning Experiences</a:t>
              </a:r>
            </a:p>
          </p:txBody>
        </p:sp>
        <p:sp>
          <p:nvSpPr>
            <p:cNvPr id="8" name="Oval 7">
              <a:extLst>
                <a:ext uri="{FF2B5EF4-FFF2-40B4-BE49-F238E27FC236}">
                  <a16:creationId xmlns:a16="http://schemas.microsoft.com/office/drawing/2014/main" id="{342085EB-C3A2-EDFA-891D-853DA53A822C}"/>
                </a:ext>
              </a:extLst>
            </p:cNvPr>
            <p:cNvSpPr/>
            <p:nvPr/>
          </p:nvSpPr>
          <p:spPr>
            <a:xfrm>
              <a:off x="7325898" y="4609965"/>
              <a:ext cx="530418" cy="530418"/>
            </a:xfrm>
            <a:prstGeom prst="ellipse">
              <a:avLst/>
            </a:prstGeom>
            <a:solidFill>
              <a:srgbClr val="A1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highlight>
                    <a:srgbClr val="A163A9"/>
                  </a:highlight>
                  <a:latin typeface="Arial Black" panose="020B0A04020102020204" pitchFamily="34" charset="0"/>
                </a:rPr>
                <a:t>3</a:t>
              </a:r>
            </a:p>
          </p:txBody>
        </p:sp>
      </p:grpSp>
      <p:pic>
        <p:nvPicPr>
          <p:cNvPr id="23" name="Picture 22">
            <a:extLst>
              <a:ext uri="{FF2B5EF4-FFF2-40B4-BE49-F238E27FC236}">
                <a16:creationId xmlns:a16="http://schemas.microsoft.com/office/drawing/2014/main" id="{D2904B57-A731-3ECB-6138-DA723782211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1219200"/>
          </a:xfrm>
          <a:prstGeom prst="rect">
            <a:avLst/>
          </a:prstGeom>
        </p:spPr>
      </p:pic>
    </p:spTree>
    <p:extLst>
      <p:ext uri="{BB962C8B-B14F-4D97-AF65-F5344CB8AC3E}">
        <p14:creationId xmlns:p14="http://schemas.microsoft.com/office/powerpoint/2010/main" val="24994302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B5EC340-85B2-D3F9-DEE2-B83BB1DAED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2064"/>
            <a:ext cx="12191997" cy="1219200"/>
          </a:xfrm>
          <a:prstGeom prst="rect">
            <a:avLst/>
          </a:prstGeom>
        </p:spPr>
      </p:pic>
      <p:sp>
        <p:nvSpPr>
          <p:cNvPr id="2" name="Title 1">
            <a:extLst>
              <a:ext uri="{FF2B5EF4-FFF2-40B4-BE49-F238E27FC236}">
                <a16:creationId xmlns:a16="http://schemas.microsoft.com/office/drawing/2014/main" id="{42B76B5F-0AE2-D3F4-DF68-6430184B8389}"/>
              </a:ext>
            </a:extLst>
          </p:cNvPr>
          <p:cNvSpPr>
            <a:spLocks noGrp="1"/>
          </p:cNvSpPr>
          <p:nvPr>
            <p:ph type="title"/>
          </p:nvPr>
        </p:nvSpPr>
        <p:spPr/>
        <p:txBody>
          <a:bodyPr>
            <a:normAutofit fontScale="90000"/>
          </a:bodyPr>
          <a:lstStyle/>
          <a:p>
            <a:r>
              <a:rPr lang="en-US" dirty="0"/>
              <a:t>Disability Management</a:t>
            </a:r>
          </a:p>
        </p:txBody>
      </p:sp>
      <p:grpSp>
        <p:nvGrpSpPr>
          <p:cNvPr id="21" name="Group 20">
            <a:extLst>
              <a:ext uri="{FF2B5EF4-FFF2-40B4-BE49-F238E27FC236}">
                <a16:creationId xmlns:a16="http://schemas.microsoft.com/office/drawing/2014/main" id="{F8B40043-2AD4-3362-55B0-523821B7F39E}"/>
              </a:ext>
            </a:extLst>
          </p:cNvPr>
          <p:cNvGrpSpPr/>
          <p:nvPr/>
        </p:nvGrpSpPr>
        <p:grpSpPr>
          <a:xfrm>
            <a:off x="444500" y="3572848"/>
            <a:ext cx="4356100" cy="2260407"/>
            <a:chOff x="654680" y="1249578"/>
            <a:chExt cx="3904620" cy="2179422"/>
          </a:xfrm>
        </p:grpSpPr>
        <p:sp>
          <p:nvSpPr>
            <p:cNvPr id="3" name="Oval 2">
              <a:extLst>
                <a:ext uri="{FF2B5EF4-FFF2-40B4-BE49-F238E27FC236}">
                  <a16:creationId xmlns:a16="http://schemas.microsoft.com/office/drawing/2014/main" id="{083EAD8D-8CA3-4DF3-D3BF-AED44A56592D}"/>
                </a:ext>
              </a:extLst>
            </p:cNvPr>
            <p:cNvSpPr/>
            <p:nvPr/>
          </p:nvSpPr>
          <p:spPr>
            <a:xfrm>
              <a:off x="654680" y="1647247"/>
              <a:ext cx="3904620" cy="1781753"/>
            </a:xfrm>
            <a:prstGeom prst="ellipse">
              <a:avLst/>
            </a:prstGeom>
            <a:noFill/>
            <a:ln w="177800">
              <a:solidFill>
                <a:srgbClr val="32B27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lvl="0" algn="ctr" defTabSz="1066800">
                <a:lnSpc>
                  <a:spcPct val="90000"/>
                </a:lnSpc>
                <a:spcBef>
                  <a:spcPct val="0"/>
                </a:spcBef>
                <a:spcAft>
                  <a:spcPct val="35000"/>
                </a:spcAft>
              </a:pPr>
              <a:r>
                <a:rPr lang="en-US" sz="2400" dirty="0">
                  <a:solidFill>
                    <a:srgbClr val="093B60"/>
                  </a:solidFill>
                  <a:latin typeface="Arial Black" panose="020B0A04020102020204" pitchFamily="34" charset="0"/>
                </a:rPr>
                <a:t>Identifying and requesting accommodations</a:t>
              </a:r>
            </a:p>
          </p:txBody>
        </p:sp>
        <p:sp>
          <p:nvSpPr>
            <p:cNvPr id="6" name="Oval 5">
              <a:extLst>
                <a:ext uri="{FF2B5EF4-FFF2-40B4-BE49-F238E27FC236}">
                  <a16:creationId xmlns:a16="http://schemas.microsoft.com/office/drawing/2014/main" id="{FEDF66D9-E575-58A8-0ADB-33B75FE13DA0}"/>
                </a:ext>
              </a:extLst>
            </p:cNvPr>
            <p:cNvSpPr/>
            <p:nvPr/>
          </p:nvSpPr>
          <p:spPr>
            <a:xfrm>
              <a:off x="1438482" y="1249578"/>
              <a:ext cx="530418" cy="530418"/>
            </a:xfrm>
            <a:prstGeom prst="ellipse">
              <a:avLst/>
            </a:prstGeom>
            <a:solidFill>
              <a:srgbClr val="A1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highlight>
                    <a:srgbClr val="A163A9"/>
                  </a:highlight>
                  <a:latin typeface="Arial Black" panose="020B0A04020102020204" pitchFamily="34" charset="0"/>
                </a:rPr>
                <a:t>1</a:t>
              </a:r>
            </a:p>
          </p:txBody>
        </p:sp>
      </p:grpSp>
      <p:grpSp>
        <p:nvGrpSpPr>
          <p:cNvPr id="20" name="Group 19">
            <a:extLst>
              <a:ext uri="{FF2B5EF4-FFF2-40B4-BE49-F238E27FC236}">
                <a16:creationId xmlns:a16="http://schemas.microsoft.com/office/drawing/2014/main" id="{2F9763A8-0D91-23EA-2CDF-DF8006F2913C}"/>
              </a:ext>
            </a:extLst>
          </p:cNvPr>
          <p:cNvGrpSpPr/>
          <p:nvPr/>
        </p:nvGrpSpPr>
        <p:grpSpPr>
          <a:xfrm>
            <a:off x="4645632" y="2590723"/>
            <a:ext cx="3291840" cy="1838521"/>
            <a:chOff x="2807863" y="2925486"/>
            <a:chExt cx="3291840" cy="1838521"/>
          </a:xfrm>
        </p:grpSpPr>
        <p:sp>
          <p:nvSpPr>
            <p:cNvPr id="4" name="Oval 3">
              <a:extLst>
                <a:ext uri="{FF2B5EF4-FFF2-40B4-BE49-F238E27FC236}">
                  <a16:creationId xmlns:a16="http://schemas.microsoft.com/office/drawing/2014/main" id="{D96464F1-4717-8D69-7C34-1111822016DE}"/>
                </a:ext>
              </a:extLst>
            </p:cNvPr>
            <p:cNvSpPr/>
            <p:nvPr/>
          </p:nvSpPr>
          <p:spPr>
            <a:xfrm>
              <a:off x="2807863" y="3227273"/>
              <a:ext cx="3291840" cy="1536734"/>
            </a:xfrm>
            <a:prstGeom prst="ellipse">
              <a:avLst/>
            </a:prstGeom>
            <a:noFill/>
            <a:ln w="177800">
              <a:solidFill>
                <a:srgbClr val="3396A7"/>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lvl="0" algn="ctr" defTabSz="1066800">
                <a:lnSpc>
                  <a:spcPct val="90000"/>
                </a:lnSpc>
                <a:spcBef>
                  <a:spcPct val="0"/>
                </a:spcBef>
                <a:spcAft>
                  <a:spcPct val="35000"/>
                </a:spcAft>
              </a:pPr>
              <a:r>
                <a:rPr lang="en-US" sz="2400" dirty="0">
                  <a:solidFill>
                    <a:srgbClr val="093B60"/>
                  </a:solidFill>
                  <a:latin typeface="Arial Black" panose="020B0A04020102020204" pitchFamily="34" charset="0"/>
                </a:rPr>
                <a:t>Benefits Counseling</a:t>
              </a:r>
              <a:endParaRPr lang="en-US" dirty="0">
                <a:solidFill>
                  <a:srgbClr val="093B60"/>
                </a:solidFill>
                <a:latin typeface="Arial Black" panose="020B0A04020102020204" pitchFamily="34" charset="0"/>
              </a:endParaRPr>
            </a:p>
          </p:txBody>
        </p:sp>
        <p:sp>
          <p:nvSpPr>
            <p:cNvPr id="7" name="Oval 6">
              <a:extLst>
                <a:ext uri="{FF2B5EF4-FFF2-40B4-BE49-F238E27FC236}">
                  <a16:creationId xmlns:a16="http://schemas.microsoft.com/office/drawing/2014/main" id="{F4D46DF4-B44A-EFA1-2884-EA1A3D359C9E}"/>
                </a:ext>
              </a:extLst>
            </p:cNvPr>
            <p:cNvSpPr/>
            <p:nvPr/>
          </p:nvSpPr>
          <p:spPr>
            <a:xfrm>
              <a:off x="4361435" y="2925486"/>
              <a:ext cx="530418" cy="530418"/>
            </a:xfrm>
            <a:prstGeom prst="ellipse">
              <a:avLst/>
            </a:prstGeom>
            <a:solidFill>
              <a:srgbClr val="A1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highlight>
                    <a:srgbClr val="A163A9"/>
                  </a:highlight>
                  <a:latin typeface="Arial Black" panose="020B0A04020102020204" pitchFamily="34" charset="0"/>
                </a:rPr>
                <a:t>2</a:t>
              </a:r>
            </a:p>
          </p:txBody>
        </p:sp>
      </p:grpSp>
      <p:grpSp>
        <p:nvGrpSpPr>
          <p:cNvPr id="9" name="Group 8">
            <a:extLst>
              <a:ext uri="{FF2B5EF4-FFF2-40B4-BE49-F238E27FC236}">
                <a16:creationId xmlns:a16="http://schemas.microsoft.com/office/drawing/2014/main" id="{5F7365B2-E366-715C-2319-2045CC511119}"/>
              </a:ext>
            </a:extLst>
          </p:cNvPr>
          <p:cNvGrpSpPr/>
          <p:nvPr/>
        </p:nvGrpSpPr>
        <p:grpSpPr>
          <a:xfrm>
            <a:off x="8403679" y="3985294"/>
            <a:ext cx="3291840" cy="1763837"/>
            <a:chOff x="8184424" y="3509984"/>
            <a:chExt cx="3291840" cy="1763837"/>
          </a:xfrm>
        </p:grpSpPr>
        <p:grpSp>
          <p:nvGrpSpPr>
            <p:cNvPr id="18" name="Group 17">
              <a:extLst>
                <a:ext uri="{FF2B5EF4-FFF2-40B4-BE49-F238E27FC236}">
                  <a16:creationId xmlns:a16="http://schemas.microsoft.com/office/drawing/2014/main" id="{E3DC4AB7-BEE7-5613-3634-B5C0DD1AB9B1}"/>
                </a:ext>
              </a:extLst>
            </p:cNvPr>
            <p:cNvGrpSpPr/>
            <p:nvPr/>
          </p:nvGrpSpPr>
          <p:grpSpPr>
            <a:xfrm>
              <a:off x="8184424" y="3509984"/>
              <a:ext cx="3291840" cy="1763837"/>
              <a:chOff x="5400176" y="4609965"/>
              <a:chExt cx="3291840" cy="1763837"/>
            </a:xfrm>
          </p:grpSpPr>
          <p:sp>
            <p:nvSpPr>
              <p:cNvPr id="5" name="Oval 4">
                <a:extLst>
                  <a:ext uri="{FF2B5EF4-FFF2-40B4-BE49-F238E27FC236}">
                    <a16:creationId xmlns:a16="http://schemas.microsoft.com/office/drawing/2014/main" id="{FA5EDDFB-BB5C-200F-F400-1F85BFC10145}"/>
                  </a:ext>
                </a:extLst>
              </p:cNvPr>
              <p:cNvSpPr/>
              <p:nvPr/>
            </p:nvSpPr>
            <p:spPr>
              <a:xfrm>
                <a:off x="5400176" y="4737147"/>
                <a:ext cx="3291840" cy="1636655"/>
              </a:xfrm>
              <a:prstGeom prst="ellipse">
                <a:avLst/>
              </a:prstGeom>
              <a:noFill/>
              <a:ln w="177800">
                <a:solidFill>
                  <a:schemeClr val="accent6"/>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lstStyle/>
              <a:p>
                <a:pPr lvl="0" algn="ctr" defTabSz="1066800">
                  <a:lnSpc>
                    <a:spcPct val="90000"/>
                  </a:lnSpc>
                  <a:spcBef>
                    <a:spcPct val="0"/>
                  </a:spcBef>
                  <a:spcAft>
                    <a:spcPct val="35000"/>
                  </a:spcAft>
                </a:pPr>
                <a:endParaRPr lang="en-US" sz="2000" dirty="0">
                  <a:solidFill>
                    <a:srgbClr val="093B60"/>
                  </a:solidFill>
                  <a:latin typeface="Arial Black" panose="020B0A04020102020204" pitchFamily="34" charset="0"/>
                </a:endParaRPr>
              </a:p>
            </p:txBody>
          </p:sp>
          <p:sp>
            <p:nvSpPr>
              <p:cNvPr id="8" name="Oval 7">
                <a:extLst>
                  <a:ext uri="{FF2B5EF4-FFF2-40B4-BE49-F238E27FC236}">
                    <a16:creationId xmlns:a16="http://schemas.microsoft.com/office/drawing/2014/main" id="{342085EB-C3A2-EDFA-891D-853DA53A822C}"/>
                  </a:ext>
                </a:extLst>
              </p:cNvPr>
              <p:cNvSpPr/>
              <p:nvPr/>
            </p:nvSpPr>
            <p:spPr>
              <a:xfrm>
                <a:off x="7325898" y="4609965"/>
                <a:ext cx="530418" cy="530418"/>
              </a:xfrm>
              <a:prstGeom prst="ellipse">
                <a:avLst/>
              </a:prstGeom>
              <a:solidFill>
                <a:srgbClr val="A16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highlight>
                      <a:srgbClr val="A163A9"/>
                    </a:highlight>
                    <a:latin typeface="Arial Black" panose="020B0A04020102020204" pitchFamily="34" charset="0"/>
                  </a:rPr>
                  <a:t>3</a:t>
                </a:r>
              </a:p>
            </p:txBody>
          </p:sp>
        </p:grpSp>
        <p:sp>
          <p:nvSpPr>
            <p:cNvPr id="16" name="TextBox 15">
              <a:extLst>
                <a:ext uri="{FF2B5EF4-FFF2-40B4-BE49-F238E27FC236}">
                  <a16:creationId xmlns:a16="http://schemas.microsoft.com/office/drawing/2014/main" id="{F1D67B03-FAA6-5C6C-D300-6B469E26F1BF}"/>
                </a:ext>
              </a:extLst>
            </p:cNvPr>
            <p:cNvSpPr txBox="1"/>
            <p:nvPr/>
          </p:nvSpPr>
          <p:spPr>
            <a:xfrm>
              <a:off x="8431619" y="3934047"/>
              <a:ext cx="2913321" cy="738664"/>
            </a:xfrm>
            <a:prstGeom prst="rect">
              <a:avLst/>
            </a:prstGeom>
            <a:noFill/>
          </p:spPr>
          <p:txBody>
            <a:bodyPr wrap="square" rtlCol="0">
              <a:spAutoFit/>
            </a:bodyPr>
            <a:lstStyle/>
            <a:p>
              <a:endParaRPr lang="en-US" dirty="0"/>
            </a:p>
            <a:p>
              <a:pPr algn="ctr"/>
              <a:r>
                <a:rPr lang="en-US" sz="2400" dirty="0">
                  <a:solidFill>
                    <a:srgbClr val="093B60"/>
                  </a:solidFill>
                  <a:latin typeface="Arial Black" panose="020B0A04020102020204" pitchFamily="34" charset="0"/>
                </a:rPr>
                <a:t>Self-Advocacy</a:t>
              </a:r>
            </a:p>
          </p:txBody>
        </p:sp>
      </p:grpSp>
    </p:spTree>
    <p:extLst>
      <p:ext uri="{BB962C8B-B14F-4D97-AF65-F5344CB8AC3E}">
        <p14:creationId xmlns:p14="http://schemas.microsoft.com/office/powerpoint/2010/main" val="39509797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4529-BF28-C44D-809C-43ED17090E22}"/>
              </a:ext>
            </a:extLst>
          </p:cNvPr>
          <p:cNvSpPr>
            <a:spLocks noGrp="1"/>
          </p:cNvSpPr>
          <p:nvPr>
            <p:ph type="title"/>
          </p:nvPr>
        </p:nvSpPr>
        <p:spPr/>
        <p:txBody>
          <a:bodyPr>
            <a:normAutofit fontScale="90000"/>
          </a:bodyPr>
          <a:lstStyle/>
          <a:p>
            <a:r>
              <a:rPr lang="en-US" sz="4400" dirty="0">
                <a:solidFill>
                  <a:srgbClr val="093B60"/>
                </a:solidFill>
              </a:rPr>
              <a:t>EIPD Youth and Student Services</a:t>
            </a:r>
          </a:p>
        </p:txBody>
      </p:sp>
    </p:spTree>
    <p:extLst>
      <p:ext uri="{BB962C8B-B14F-4D97-AF65-F5344CB8AC3E}">
        <p14:creationId xmlns:p14="http://schemas.microsoft.com/office/powerpoint/2010/main" val="40116094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454E35D9-9B4A-E974-6DEE-42198DD55618}"/>
              </a:ext>
            </a:extLst>
          </p:cNvPr>
          <p:cNvSpPr txBox="1">
            <a:spLocks/>
          </p:cNvSpPr>
          <p:nvPr/>
        </p:nvSpPr>
        <p:spPr>
          <a:xfrm>
            <a:off x="1980045" y="658845"/>
            <a:ext cx="9947563" cy="502622"/>
          </a:xfrm>
          <a:prstGeom prst="rect">
            <a:avLst/>
          </a:prstGeom>
        </p:spPr>
        <p:txBody>
          <a:bodyPr/>
          <a:lstStyle>
            <a:lvl1pPr algn="l" defTabSz="68575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a:lstStyle>
          <a:p>
            <a:endParaRPr lang="en-US" dirty="0">
              <a:solidFill>
                <a:srgbClr val="093B60"/>
              </a:solidFill>
              <a:latin typeface="Arial Black" panose="020B0A04020102020204" pitchFamily="34" charset="0"/>
            </a:endParaRPr>
          </a:p>
        </p:txBody>
      </p:sp>
      <p:sp>
        <p:nvSpPr>
          <p:cNvPr id="21" name="Title 20">
            <a:extLst>
              <a:ext uri="{FF2B5EF4-FFF2-40B4-BE49-F238E27FC236}">
                <a16:creationId xmlns:a16="http://schemas.microsoft.com/office/drawing/2014/main" id="{EDA041E3-3520-5D0B-DF6B-88B934997D83}"/>
              </a:ext>
            </a:extLst>
          </p:cNvPr>
          <p:cNvSpPr>
            <a:spLocks noGrp="1"/>
          </p:cNvSpPr>
          <p:nvPr>
            <p:ph type="title"/>
          </p:nvPr>
        </p:nvSpPr>
        <p:spPr/>
        <p:txBody>
          <a:bodyPr>
            <a:normAutofit fontScale="90000"/>
          </a:bodyPr>
          <a:lstStyle/>
          <a:p>
            <a:r>
              <a:rPr lang="en-US" dirty="0"/>
              <a:t>Student Services: Pre-ETS Overview</a:t>
            </a:r>
            <a:br>
              <a:rPr lang="en-US" dirty="0"/>
            </a:br>
            <a:endParaRPr lang="en-US" dirty="0"/>
          </a:p>
        </p:txBody>
      </p:sp>
      <p:grpSp>
        <p:nvGrpSpPr>
          <p:cNvPr id="2" name="Group 1">
            <a:extLst>
              <a:ext uri="{FF2B5EF4-FFF2-40B4-BE49-F238E27FC236}">
                <a16:creationId xmlns:a16="http://schemas.microsoft.com/office/drawing/2014/main" id="{ED4A1BBB-8CB0-80B6-135A-3F9FA27E8157}"/>
              </a:ext>
            </a:extLst>
          </p:cNvPr>
          <p:cNvGrpSpPr/>
          <p:nvPr/>
        </p:nvGrpSpPr>
        <p:grpSpPr>
          <a:xfrm>
            <a:off x="0" y="708707"/>
            <a:ext cx="12192000" cy="5837864"/>
            <a:chOff x="0" y="708707"/>
            <a:chExt cx="12192000" cy="5837864"/>
          </a:xfrm>
        </p:grpSpPr>
        <p:sp>
          <p:nvSpPr>
            <p:cNvPr id="3" name="TextBox 2">
              <a:extLst>
                <a:ext uri="{FF2B5EF4-FFF2-40B4-BE49-F238E27FC236}">
                  <a16:creationId xmlns:a16="http://schemas.microsoft.com/office/drawing/2014/main" id="{D94D9B86-7374-65ED-39B6-A8EB99634904}"/>
                </a:ext>
              </a:extLst>
            </p:cNvPr>
            <p:cNvSpPr txBox="1"/>
            <p:nvPr/>
          </p:nvSpPr>
          <p:spPr>
            <a:xfrm>
              <a:off x="657981" y="1252425"/>
              <a:ext cx="1065386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093B60"/>
                  </a:solidFill>
                  <a:effectLst/>
                  <a:uLnTx/>
                  <a:uFillTx/>
                  <a:latin typeface="Arial Black" panose="020B0A04020102020204" pitchFamily="34" charset="0"/>
                  <a:ea typeface="+mn-ea"/>
                  <a:cs typeface="+mn-cs"/>
                </a:rPr>
                <a:t>Pre-Employment Transition Services</a:t>
              </a:r>
              <a:endParaRPr lang="en-US" sz="2800" b="1" dirty="0">
                <a:solidFill>
                  <a:srgbClr val="093B60"/>
                </a:solidFill>
              </a:endParaRPr>
            </a:p>
          </p:txBody>
        </p:sp>
        <p:pic>
          <p:nvPicPr>
            <p:cNvPr id="4" name="Picture 3">
              <a:extLst>
                <a:ext uri="{FF2B5EF4-FFF2-40B4-BE49-F238E27FC236}">
                  <a16:creationId xmlns:a16="http://schemas.microsoft.com/office/drawing/2014/main" id="{26E112D9-6579-4E5B-B266-587333AFB13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flipH="1">
              <a:off x="0" y="708707"/>
              <a:ext cx="12192000" cy="510165"/>
            </a:xfrm>
            <a:prstGeom prst="rect">
              <a:avLst/>
            </a:prstGeom>
          </p:spPr>
        </p:pic>
        <p:pic>
          <p:nvPicPr>
            <p:cNvPr id="5" name="Picture 4" descr="A logo with colorful lines&#10;&#10;Description automatically generated">
              <a:extLst>
                <a:ext uri="{FF2B5EF4-FFF2-40B4-BE49-F238E27FC236}">
                  <a16:creationId xmlns:a16="http://schemas.microsoft.com/office/drawing/2014/main" id="{D7C60409-2DC2-E8CD-BFD9-2969E71585C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55631" y="2056876"/>
              <a:ext cx="3200079" cy="4412751"/>
            </a:xfrm>
            <a:prstGeom prst="rect">
              <a:avLst/>
            </a:prstGeom>
          </p:spPr>
        </p:pic>
        <p:sp>
          <p:nvSpPr>
            <p:cNvPr id="7" name="TextBox 6">
              <a:extLst>
                <a:ext uri="{FF2B5EF4-FFF2-40B4-BE49-F238E27FC236}">
                  <a16:creationId xmlns:a16="http://schemas.microsoft.com/office/drawing/2014/main" id="{C5C13D70-6556-42AF-66F1-1CA11CBBC38F}"/>
                </a:ext>
              </a:extLst>
            </p:cNvPr>
            <p:cNvSpPr txBox="1"/>
            <p:nvPr/>
          </p:nvSpPr>
          <p:spPr>
            <a:xfrm>
              <a:off x="657982" y="1914534"/>
              <a:ext cx="7797649" cy="46320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2800" b="1" dirty="0">
                  <a:solidFill>
                    <a:srgbClr val="093B60"/>
                  </a:solidFill>
                </a:rPr>
                <a:t>Pre-ETS gives students with disabilities early access to career planning, work experience, and job readiness training to support a successful transition from high school to college, careers and adulthood. </a:t>
              </a:r>
            </a:p>
            <a:p>
              <a:pPr marL="0" marR="0" lvl="0" indent="0" algn="l" defTabSz="457200" rtl="0" eaLnBrk="1" fontAlgn="auto" latinLnBrk="0" hangingPunct="1">
                <a:lnSpc>
                  <a:spcPct val="100000"/>
                </a:lnSpc>
                <a:spcBef>
                  <a:spcPts val="1200"/>
                </a:spcBef>
                <a:spcAft>
                  <a:spcPts val="0"/>
                </a:spcAft>
                <a:buClrTx/>
                <a:buSzTx/>
                <a:buFontTx/>
                <a:buNone/>
                <a:tabLst/>
                <a:defRPr/>
              </a:pPr>
              <a:r>
                <a:rPr lang="en-US" sz="2800" b="1" dirty="0">
                  <a:solidFill>
                    <a:srgbClr val="093B60"/>
                  </a:solidFill>
                  <a:latin typeface="Arial Black" panose="020B0A04020102020204" pitchFamily="34" charset="0"/>
                </a:rPr>
                <a:t>To participate in Pre-ETS, you must: </a:t>
              </a:r>
            </a:p>
            <a:p>
              <a:pPr marL="166688" indent="-166688">
                <a:buFont typeface="Arial" panose="020B0604020202020204" pitchFamily="34" charset="0"/>
                <a:buChar char="•"/>
              </a:pPr>
              <a:r>
                <a:rPr lang="en-US" sz="2800" b="1" dirty="0">
                  <a:solidFill>
                    <a:srgbClr val="093B60"/>
                  </a:solidFill>
                </a:rPr>
                <a:t>Be a student with a disability (IEP, 504 plan or other documentation)</a:t>
              </a:r>
            </a:p>
            <a:p>
              <a:pPr marL="166688" indent="-166688">
                <a:buFont typeface="Arial" panose="020B0604020202020204" pitchFamily="34" charset="0"/>
                <a:buChar char="•"/>
              </a:pPr>
              <a:r>
                <a:rPr lang="en-US" sz="2800" b="1" dirty="0">
                  <a:solidFill>
                    <a:srgbClr val="093B60"/>
                  </a:solidFill>
                </a:rPr>
                <a:t>Be enrolled in a post-secondary program</a:t>
              </a:r>
            </a:p>
            <a:p>
              <a:pPr marL="166688" indent="-166688">
                <a:buFont typeface="Arial" panose="020B0604020202020204" pitchFamily="34" charset="0"/>
                <a:buChar char="•"/>
              </a:pPr>
              <a:r>
                <a:rPr lang="en-US" sz="2800" b="1" dirty="0">
                  <a:solidFill>
                    <a:srgbClr val="093B60"/>
                  </a:solidFill>
                </a:rPr>
                <a:t>Have a signed consent form</a:t>
              </a:r>
            </a:p>
          </p:txBody>
        </p:sp>
      </p:grpSp>
    </p:spTree>
    <p:extLst>
      <p:ext uri="{BB962C8B-B14F-4D97-AF65-F5344CB8AC3E}">
        <p14:creationId xmlns:p14="http://schemas.microsoft.com/office/powerpoint/2010/main" val="30894089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DA041E3-3520-5D0B-DF6B-88B934997D83}"/>
              </a:ext>
            </a:extLst>
          </p:cNvPr>
          <p:cNvSpPr>
            <a:spLocks noGrp="1"/>
          </p:cNvSpPr>
          <p:nvPr>
            <p:ph type="title"/>
          </p:nvPr>
        </p:nvSpPr>
        <p:spPr/>
        <p:txBody>
          <a:bodyPr>
            <a:normAutofit fontScale="90000"/>
          </a:bodyPr>
          <a:lstStyle/>
          <a:p>
            <a:r>
              <a:rPr lang="en-US" dirty="0"/>
              <a:t>Student Services: Pre-ETS Activities</a:t>
            </a:r>
            <a:br>
              <a:rPr lang="en-US" dirty="0"/>
            </a:br>
            <a:endParaRPr lang="en-US" dirty="0"/>
          </a:p>
        </p:txBody>
      </p:sp>
      <p:grpSp>
        <p:nvGrpSpPr>
          <p:cNvPr id="2" name="Group 1">
            <a:extLst>
              <a:ext uri="{FF2B5EF4-FFF2-40B4-BE49-F238E27FC236}">
                <a16:creationId xmlns:a16="http://schemas.microsoft.com/office/drawing/2014/main" id="{A3B36DAC-B788-E1CD-1F7F-A31A14881DEA}"/>
              </a:ext>
            </a:extLst>
          </p:cNvPr>
          <p:cNvGrpSpPr/>
          <p:nvPr/>
        </p:nvGrpSpPr>
        <p:grpSpPr>
          <a:xfrm>
            <a:off x="624906" y="1037476"/>
            <a:ext cx="10952462" cy="5141472"/>
            <a:chOff x="624906" y="780625"/>
            <a:chExt cx="10952462" cy="5141472"/>
          </a:xfrm>
        </p:grpSpPr>
        <p:pic>
          <p:nvPicPr>
            <p:cNvPr id="4" name="Picture 3" descr="A purple and blue logo&#10;&#10;Description automatically generated">
              <a:extLst>
                <a:ext uri="{FF2B5EF4-FFF2-40B4-BE49-F238E27FC236}">
                  <a16:creationId xmlns:a16="http://schemas.microsoft.com/office/drawing/2014/main" id="{C6E12A5D-E857-F51E-B683-B586FA3AB48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4906" y="780625"/>
              <a:ext cx="2367765" cy="3427648"/>
            </a:xfrm>
            <a:prstGeom prst="rect">
              <a:avLst/>
            </a:prstGeom>
          </p:spPr>
        </p:pic>
        <p:pic>
          <p:nvPicPr>
            <p:cNvPr id="6" name="Picture 5" descr="A logo with text on it&#10;&#10;Description automatically generated">
              <a:extLst>
                <a:ext uri="{FF2B5EF4-FFF2-40B4-BE49-F238E27FC236}">
                  <a16:creationId xmlns:a16="http://schemas.microsoft.com/office/drawing/2014/main" id="{00475F5A-1EFC-4CD6-E6BF-2446916FD6D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209603" y="780625"/>
              <a:ext cx="2367765" cy="3427648"/>
            </a:xfrm>
            <a:prstGeom prst="rect">
              <a:avLst/>
            </a:prstGeom>
          </p:spPr>
        </p:pic>
        <p:pic>
          <p:nvPicPr>
            <p:cNvPr id="7" name="Picture 6" descr="A blue and black logo&#10;&#10;Description automatically generated">
              <a:extLst>
                <a:ext uri="{FF2B5EF4-FFF2-40B4-BE49-F238E27FC236}">
                  <a16:creationId xmlns:a16="http://schemas.microsoft.com/office/drawing/2014/main" id="{80D09E24-0C53-1730-891C-999B3775497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60860" y="2494449"/>
              <a:ext cx="2367765" cy="3427648"/>
            </a:xfrm>
            <a:prstGeom prst="rect">
              <a:avLst/>
            </a:prstGeom>
          </p:spPr>
        </p:pic>
        <p:pic>
          <p:nvPicPr>
            <p:cNvPr id="9" name="Picture 8" descr="A logo with text on it&#10;&#10;Description automatically generated">
              <a:extLst>
                <a:ext uri="{FF2B5EF4-FFF2-40B4-BE49-F238E27FC236}">
                  <a16:creationId xmlns:a16="http://schemas.microsoft.com/office/drawing/2014/main" id="{0B29E2BC-159F-4A2C-2FAC-07C2552D5AF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768512" y="2494449"/>
              <a:ext cx="2367765" cy="3427648"/>
            </a:xfrm>
            <a:prstGeom prst="rect">
              <a:avLst/>
            </a:prstGeom>
          </p:spPr>
        </p:pic>
        <p:pic>
          <p:nvPicPr>
            <p:cNvPr id="10" name="Picture 9" descr="A logo with yellow lines&#10;&#10;Description automatically generated">
              <a:extLst>
                <a:ext uri="{FF2B5EF4-FFF2-40B4-BE49-F238E27FC236}">
                  <a16:creationId xmlns:a16="http://schemas.microsoft.com/office/drawing/2014/main" id="{54362758-20B8-DD4F-994E-2B8A2D4B3D9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12117" y="780625"/>
              <a:ext cx="2367765" cy="3427648"/>
            </a:xfrm>
            <a:prstGeom prst="rect">
              <a:avLst/>
            </a:prstGeom>
          </p:spPr>
        </p:pic>
      </p:grpSp>
    </p:spTree>
    <p:extLst>
      <p:ext uri="{BB962C8B-B14F-4D97-AF65-F5344CB8AC3E}">
        <p14:creationId xmlns:p14="http://schemas.microsoft.com/office/powerpoint/2010/main" val="24556743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454E35D9-9B4A-E974-6DEE-42198DD55618}"/>
              </a:ext>
            </a:extLst>
          </p:cNvPr>
          <p:cNvSpPr txBox="1">
            <a:spLocks/>
          </p:cNvSpPr>
          <p:nvPr/>
        </p:nvSpPr>
        <p:spPr>
          <a:xfrm>
            <a:off x="1980045" y="658845"/>
            <a:ext cx="9947563" cy="502622"/>
          </a:xfrm>
          <a:prstGeom prst="rect">
            <a:avLst/>
          </a:prstGeom>
        </p:spPr>
        <p:txBody>
          <a:bodyPr/>
          <a:lstStyle>
            <a:lvl1pPr algn="l" defTabSz="68575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a:lstStyle>
          <a:p>
            <a:endParaRPr lang="en-US" dirty="0">
              <a:solidFill>
                <a:srgbClr val="093B60"/>
              </a:solidFill>
              <a:latin typeface="Arial Black" panose="020B0A04020102020204" pitchFamily="34" charset="0"/>
            </a:endParaRPr>
          </a:p>
        </p:txBody>
      </p:sp>
      <p:sp>
        <p:nvSpPr>
          <p:cNvPr id="21" name="Title 20">
            <a:extLst>
              <a:ext uri="{FF2B5EF4-FFF2-40B4-BE49-F238E27FC236}">
                <a16:creationId xmlns:a16="http://schemas.microsoft.com/office/drawing/2014/main" id="{EDA041E3-3520-5D0B-DF6B-88B934997D83}"/>
              </a:ext>
            </a:extLst>
          </p:cNvPr>
          <p:cNvSpPr>
            <a:spLocks noGrp="1"/>
          </p:cNvSpPr>
          <p:nvPr>
            <p:ph type="title"/>
          </p:nvPr>
        </p:nvSpPr>
        <p:spPr>
          <a:xfrm>
            <a:off x="1256145" y="278003"/>
            <a:ext cx="10394749" cy="502622"/>
          </a:xfrm>
        </p:spPr>
        <p:txBody>
          <a:bodyPr>
            <a:normAutofit fontScale="90000"/>
          </a:bodyPr>
          <a:lstStyle/>
          <a:p>
            <a:r>
              <a:rPr lang="en-US" dirty="0"/>
              <a:t>Youth Services: Transition Services Overview</a:t>
            </a:r>
          </a:p>
        </p:txBody>
      </p:sp>
      <p:grpSp>
        <p:nvGrpSpPr>
          <p:cNvPr id="2" name="Group 1">
            <a:extLst>
              <a:ext uri="{FF2B5EF4-FFF2-40B4-BE49-F238E27FC236}">
                <a16:creationId xmlns:a16="http://schemas.microsoft.com/office/drawing/2014/main" id="{5E537712-744D-90B3-52A4-B3597007B991}"/>
              </a:ext>
            </a:extLst>
          </p:cNvPr>
          <p:cNvGrpSpPr/>
          <p:nvPr/>
        </p:nvGrpSpPr>
        <p:grpSpPr>
          <a:xfrm>
            <a:off x="0" y="684245"/>
            <a:ext cx="12192000" cy="4995629"/>
            <a:chOff x="0" y="684245"/>
            <a:chExt cx="12192000" cy="4995629"/>
          </a:xfrm>
        </p:grpSpPr>
        <p:sp>
          <p:nvSpPr>
            <p:cNvPr id="3" name="TextBox 2">
              <a:extLst>
                <a:ext uri="{FF2B5EF4-FFF2-40B4-BE49-F238E27FC236}">
                  <a16:creationId xmlns:a16="http://schemas.microsoft.com/office/drawing/2014/main" id="{5CF9962C-C8B7-4516-E304-79BCCC863772}"/>
                </a:ext>
              </a:extLst>
            </p:cNvPr>
            <p:cNvSpPr txBox="1"/>
            <p:nvPr/>
          </p:nvSpPr>
          <p:spPr>
            <a:xfrm>
              <a:off x="823136" y="1217114"/>
              <a:ext cx="10827758" cy="44627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93B60"/>
                  </a:solidFill>
                  <a:effectLst/>
                  <a:uLnTx/>
                  <a:uFillTx/>
                  <a:latin typeface="Arial Black" panose="020B0A04020102020204" pitchFamily="34" charset="0"/>
                  <a:ea typeface="+mn-ea"/>
                  <a:cs typeface="+mn-cs"/>
                </a:rPr>
                <a:t>EIPD Transition Services</a:t>
              </a:r>
            </a:p>
            <a:p>
              <a:pPr>
                <a:spcAft>
                  <a:spcPts val="600"/>
                </a:spcAft>
                <a:defRPr/>
              </a:pPr>
              <a:r>
                <a:rPr lang="en-US" sz="2800" b="1" dirty="0">
                  <a:solidFill>
                    <a:srgbClr val="093B60"/>
                  </a:solidFill>
                </a:rPr>
                <a:t>Young people with more significant disability-related barriers can apply to become an EIPD client. Eligible clients will partner with a counselor to explore career interests, identify an employment goal, develop a customized plan to achieve that goal, and overcome challenges they face along the way. </a:t>
              </a:r>
            </a:p>
            <a:p>
              <a:pPr>
                <a:spcBef>
                  <a:spcPts val="1200"/>
                </a:spcBef>
                <a:spcAft>
                  <a:spcPts val="600"/>
                </a:spcAft>
                <a:defRPr/>
              </a:pPr>
              <a:r>
                <a:rPr lang="en-US" sz="2800" b="1" dirty="0">
                  <a:solidFill>
                    <a:srgbClr val="093B60"/>
                  </a:solidFill>
                  <a:latin typeface="Arial Black" panose="020B0A04020102020204" pitchFamily="34" charset="0"/>
                </a:rPr>
                <a:t>To participate in Pre-ETS, you must: </a:t>
              </a:r>
            </a:p>
            <a:p>
              <a:pPr marL="166688" indent="-166688">
                <a:buFont typeface="Arial" panose="020B0604020202020204" pitchFamily="34" charset="0"/>
                <a:buChar char="•"/>
              </a:pPr>
              <a:r>
                <a:rPr lang="en-US" sz="2800" b="1" dirty="0">
                  <a:solidFill>
                    <a:srgbClr val="093B60"/>
                  </a:solidFill>
                </a:rPr>
                <a:t>Be a youth with a disability, age 14+</a:t>
              </a:r>
            </a:p>
            <a:p>
              <a:pPr marL="166688" indent="-166688">
                <a:buFont typeface="Arial" panose="020B0604020202020204" pitchFamily="34" charset="0"/>
                <a:buChar char="•"/>
              </a:pPr>
              <a:r>
                <a:rPr lang="en-US" sz="2800" b="1" dirty="0">
                  <a:solidFill>
                    <a:srgbClr val="093B60"/>
                  </a:solidFill>
                </a:rPr>
                <a:t>Apply for EIPD services and be determined eligible</a:t>
              </a:r>
            </a:p>
          </p:txBody>
        </p:sp>
        <p:pic>
          <p:nvPicPr>
            <p:cNvPr id="4" name="Picture 3">
              <a:extLst>
                <a:ext uri="{FF2B5EF4-FFF2-40B4-BE49-F238E27FC236}">
                  <a16:creationId xmlns:a16="http://schemas.microsoft.com/office/drawing/2014/main" id="{A599B132-F4CA-02F0-34EB-583247E81FC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flipH="1">
              <a:off x="0" y="684245"/>
              <a:ext cx="12192000" cy="502622"/>
            </a:xfrm>
            <a:prstGeom prst="rect">
              <a:avLst/>
            </a:prstGeom>
          </p:spPr>
        </p:pic>
      </p:grpSp>
    </p:spTree>
    <p:extLst>
      <p:ext uri="{BB962C8B-B14F-4D97-AF65-F5344CB8AC3E}">
        <p14:creationId xmlns:p14="http://schemas.microsoft.com/office/powerpoint/2010/main" val="4000126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ACB5A2-0369-864E-9527-350D1869D434}"/>
              </a:ext>
            </a:extLst>
          </p:cNvPr>
          <p:cNvSpPr>
            <a:spLocks noGrp="1"/>
          </p:cNvSpPr>
          <p:nvPr>
            <p:ph type="title"/>
          </p:nvPr>
        </p:nvSpPr>
        <p:spPr/>
        <p:txBody>
          <a:bodyPr>
            <a:normAutofit/>
          </a:bodyPr>
          <a:lstStyle/>
          <a:p>
            <a:r>
              <a:rPr lang="en-US" dirty="0"/>
              <a:t>MASTT Implementation and Organization</a:t>
            </a:r>
          </a:p>
        </p:txBody>
      </p:sp>
      <p:sp>
        <p:nvSpPr>
          <p:cNvPr id="5" name="Footer Placeholder 4">
            <a:extLst>
              <a:ext uri="{FF2B5EF4-FFF2-40B4-BE49-F238E27FC236}">
                <a16:creationId xmlns:a16="http://schemas.microsoft.com/office/drawing/2014/main" id="{97AAC8F2-D34C-2946-A490-5560251EBA1F}"/>
              </a:ext>
            </a:extLst>
          </p:cNvPr>
          <p:cNvSpPr>
            <a:spLocks noGrp="1"/>
          </p:cNvSpPr>
          <p:nvPr>
            <p:ph type="ftr" sz="quarter" idx="12"/>
          </p:nvPr>
        </p:nvSpPr>
        <p:spPr>
          <a:xfrm>
            <a:off x="6096000" y="6173791"/>
            <a:ext cx="4443413" cy="365125"/>
          </a:xfrm>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502DD12E-E3AE-5446-965B-0CF6AF130725}"/>
              </a:ext>
            </a:extLst>
          </p:cNvPr>
          <p:cNvSpPr>
            <a:spLocks noGrp="1"/>
          </p:cNvSpPr>
          <p:nvPr>
            <p:ph type="sldNum" sz="quarter" idx="13"/>
          </p:nvPr>
        </p:nvSpPr>
        <p:spPr>
          <a:xfrm>
            <a:off x="10539413" y="6173791"/>
            <a:ext cx="914403" cy="365125"/>
          </a:xfrm>
        </p:spPr>
        <p:txBody>
          <a:bodyPr/>
          <a:lstStyle/>
          <a:p>
            <a:fld id="{8FCC257D-A786-9244-9E17-CE618C8B9275}" type="slidenum">
              <a:rPr lang="en-US" smtClean="0"/>
              <a:t>11</a:t>
            </a:fld>
            <a:endParaRPr lang="en-US"/>
          </a:p>
        </p:txBody>
      </p:sp>
      <p:pic>
        <p:nvPicPr>
          <p:cNvPr id="11" name="Picture 2" descr="aa88a34e-a1c7-462c-9aeb-aad93ef56e6e@namprd09">
            <a:extLst>
              <a:ext uri="{FF2B5EF4-FFF2-40B4-BE49-F238E27FC236}">
                <a16:creationId xmlns:a16="http://schemas.microsoft.com/office/drawing/2014/main" id="{90AA9B6A-1BE1-C5E2-4AF7-59BA5E9241A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73" t="8798" r="12025" b="12969"/>
          <a:stretch/>
        </p:blipFill>
        <p:spPr bwMode="auto">
          <a:xfrm rot="5400000">
            <a:off x="6766369" y="2035297"/>
            <a:ext cx="4526511" cy="3298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DF8A36F4-EA68-0F7A-B2D4-5A865D55C241}"/>
              </a:ext>
            </a:extLst>
          </p:cNvPr>
          <p:cNvSpPr txBox="1"/>
          <p:nvPr/>
        </p:nvSpPr>
        <p:spPr>
          <a:xfrm>
            <a:off x="947915" y="1761184"/>
            <a:ext cx="6317918" cy="4770537"/>
          </a:xfrm>
          <a:prstGeom prst="rect">
            <a:avLst/>
          </a:prstGeom>
          <a:noFill/>
        </p:spPr>
        <p:txBody>
          <a:bodyPr wrap="square" rtlCol="0">
            <a:spAutoFit/>
          </a:bodyPr>
          <a:lstStyle/>
          <a:p>
            <a:pPr marL="342900" indent="-342900">
              <a:spcAft>
                <a:spcPts val="1200"/>
              </a:spcAft>
              <a:buFont typeface="Wingdings" panose="05000000000000000000" pitchFamily="2" charset="2"/>
              <a:buChar char="ü"/>
            </a:pPr>
            <a:r>
              <a:rPr lang="en-US" sz="2000" dirty="0">
                <a:solidFill>
                  <a:srgbClr val="005188"/>
                </a:solidFill>
                <a:latin typeface="+mj-lt"/>
                <a:cs typeface="Arial" panose="020B0604020202020204" pitchFamily="34" charset="0"/>
              </a:rPr>
              <a:t>Managing multi-agency team members</a:t>
            </a:r>
          </a:p>
          <a:p>
            <a:pPr marL="342900" indent="-342900">
              <a:spcAft>
                <a:spcPts val="1200"/>
              </a:spcAft>
              <a:buFont typeface="Wingdings" panose="05000000000000000000" pitchFamily="2" charset="2"/>
              <a:buChar char="ü"/>
            </a:pPr>
            <a:r>
              <a:rPr lang="en-US" sz="2000" dirty="0">
                <a:solidFill>
                  <a:srgbClr val="005188"/>
                </a:solidFill>
                <a:latin typeface="+mj-lt"/>
                <a:cs typeface="Arial" panose="020B0604020202020204" pitchFamily="34" charset="0"/>
              </a:rPr>
              <a:t>Training</a:t>
            </a:r>
          </a:p>
          <a:p>
            <a:pPr marL="342900" indent="-342900">
              <a:spcAft>
                <a:spcPts val="1200"/>
              </a:spcAft>
              <a:buFont typeface="Wingdings" panose="05000000000000000000" pitchFamily="2" charset="2"/>
              <a:buChar char="ü"/>
            </a:pPr>
            <a:r>
              <a:rPr lang="en-US" sz="2000" dirty="0">
                <a:solidFill>
                  <a:srgbClr val="005188"/>
                </a:solidFill>
                <a:latin typeface="+mj-lt"/>
                <a:cs typeface="Arial" panose="020B0604020202020204" pitchFamily="34" charset="0"/>
              </a:rPr>
              <a:t>Coordination meetings</a:t>
            </a:r>
          </a:p>
          <a:p>
            <a:pPr marL="342900" indent="-342900">
              <a:spcAft>
                <a:spcPts val="1200"/>
              </a:spcAft>
              <a:buFont typeface="Wingdings" panose="05000000000000000000" pitchFamily="2" charset="2"/>
              <a:buChar char="ü"/>
            </a:pPr>
            <a:r>
              <a:rPr lang="en-US" sz="2000" dirty="0">
                <a:solidFill>
                  <a:srgbClr val="005188"/>
                </a:solidFill>
                <a:latin typeface="+mj-lt"/>
                <a:cs typeface="Arial" panose="020B0604020202020204" pitchFamily="34" charset="0"/>
              </a:rPr>
              <a:t>Cross County challenges with agency representatives</a:t>
            </a:r>
          </a:p>
          <a:p>
            <a:pPr marL="342900" indent="-342900">
              <a:spcAft>
                <a:spcPts val="1200"/>
              </a:spcAft>
              <a:buFont typeface="Wingdings" panose="05000000000000000000" pitchFamily="2" charset="2"/>
              <a:buChar char="ü"/>
            </a:pPr>
            <a:r>
              <a:rPr lang="en-US" sz="2000" dirty="0">
                <a:solidFill>
                  <a:srgbClr val="005188"/>
                </a:solidFill>
                <a:latin typeface="+mj-lt"/>
                <a:cs typeface="Arial" panose="020B0604020202020204" pitchFamily="34" charset="0"/>
              </a:rPr>
              <a:t>Team leads</a:t>
            </a:r>
          </a:p>
          <a:p>
            <a:pPr marL="342900" indent="-342900">
              <a:spcAft>
                <a:spcPts val="1200"/>
              </a:spcAft>
              <a:buFont typeface="Wingdings" panose="05000000000000000000" pitchFamily="2" charset="2"/>
              <a:buChar char="ü"/>
            </a:pPr>
            <a:r>
              <a:rPr lang="en-US" sz="2000" dirty="0">
                <a:solidFill>
                  <a:srgbClr val="005188"/>
                </a:solidFill>
                <a:latin typeface="+mj-lt"/>
                <a:cs typeface="Arial" panose="020B0604020202020204" pitchFamily="34" charset="0"/>
              </a:rPr>
              <a:t>Consistency</a:t>
            </a:r>
          </a:p>
          <a:p>
            <a:pPr marL="342900" indent="-342900">
              <a:spcAft>
                <a:spcPts val="1200"/>
              </a:spcAft>
              <a:buFont typeface="Wingdings" panose="05000000000000000000" pitchFamily="2" charset="2"/>
              <a:buChar char="ü"/>
            </a:pPr>
            <a:r>
              <a:rPr lang="en-US" sz="2000" dirty="0">
                <a:solidFill>
                  <a:srgbClr val="005188"/>
                </a:solidFill>
                <a:latin typeface="+mj-lt"/>
                <a:cs typeface="Arial" panose="020B0604020202020204" pitchFamily="34" charset="0"/>
              </a:rPr>
              <a:t>Travel time for teams</a:t>
            </a:r>
          </a:p>
          <a:p>
            <a:pPr marL="342900" indent="-342900">
              <a:spcAft>
                <a:spcPts val="1200"/>
              </a:spcAft>
              <a:buFont typeface="Wingdings" panose="05000000000000000000" pitchFamily="2" charset="2"/>
              <a:buChar char="ü"/>
            </a:pPr>
            <a:r>
              <a:rPr lang="en-US" sz="2000" dirty="0">
                <a:solidFill>
                  <a:srgbClr val="005188"/>
                </a:solidFill>
                <a:latin typeface="+mj-lt"/>
                <a:cs typeface="Arial" panose="020B0604020202020204" pitchFamily="34" charset="0"/>
              </a:rPr>
              <a:t>Reporting</a:t>
            </a:r>
          </a:p>
          <a:p>
            <a:pPr marL="285750" indent="-285750">
              <a:buFont typeface="Arial" panose="020B0604020202020204" pitchFamily="34" charset="0"/>
              <a:buChar char="•"/>
            </a:pPr>
            <a:endParaRPr lang="en-US" sz="2800" dirty="0"/>
          </a:p>
          <a:p>
            <a:endParaRPr lang="en-US" dirty="0"/>
          </a:p>
          <a:p>
            <a:endParaRPr lang="en-US" dirty="0"/>
          </a:p>
        </p:txBody>
      </p:sp>
    </p:spTree>
    <p:extLst>
      <p:ext uri="{BB962C8B-B14F-4D97-AF65-F5344CB8AC3E}">
        <p14:creationId xmlns:p14="http://schemas.microsoft.com/office/powerpoint/2010/main" val="4568967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590B-19BC-3371-A3B9-B781FD21186C}"/>
              </a:ext>
            </a:extLst>
          </p:cNvPr>
          <p:cNvSpPr>
            <a:spLocks noGrp="1"/>
          </p:cNvSpPr>
          <p:nvPr>
            <p:ph type="title"/>
          </p:nvPr>
        </p:nvSpPr>
        <p:spPr/>
        <p:txBody>
          <a:bodyPr>
            <a:normAutofit fontScale="90000"/>
          </a:bodyPr>
          <a:lstStyle/>
          <a:p>
            <a:r>
              <a:rPr lang="en-US" dirty="0"/>
              <a:t>How do Referrals Work? </a:t>
            </a:r>
          </a:p>
        </p:txBody>
      </p:sp>
      <p:sp>
        <p:nvSpPr>
          <p:cNvPr id="3" name="Content Placeholder 2">
            <a:extLst>
              <a:ext uri="{FF2B5EF4-FFF2-40B4-BE49-F238E27FC236}">
                <a16:creationId xmlns:a16="http://schemas.microsoft.com/office/drawing/2014/main" id="{53C08C26-2CC9-3622-A9B8-471B510CEA76}"/>
              </a:ext>
            </a:extLst>
          </p:cNvPr>
          <p:cNvSpPr>
            <a:spLocks noGrp="1"/>
          </p:cNvSpPr>
          <p:nvPr>
            <p:ph sz="quarter" idx="10"/>
          </p:nvPr>
        </p:nvSpPr>
        <p:spPr>
          <a:xfrm>
            <a:off x="988293" y="1193800"/>
            <a:ext cx="10568707" cy="5170057"/>
          </a:xfrm>
        </p:spPr>
        <p:txBody>
          <a:bodyPr/>
          <a:lstStyle/>
          <a:p>
            <a:r>
              <a:rPr lang="en-US" sz="2800" dirty="0">
                <a:solidFill>
                  <a:srgbClr val="093B60"/>
                </a:solidFill>
              </a:rPr>
              <a:t>Potential clients may be referred by a teacher, counselor, doctor, or parent; however, a referral is </a:t>
            </a:r>
            <a:r>
              <a:rPr lang="en-US" sz="2800" i="1" dirty="0">
                <a:solidFill>
                  <a:srgbClr val="093B60"/>
                </a:solidFill>
              </a:rPr>
              <a:t>not</a:t>
            </a:r>
            <a:r>
              <a:rPr lang="en-US" sz="2800" dirty="0">
                <a:solidFill>
                  <a:srgbClr val="093B60"/>
                </a:solidFill>
              </a:rPr>
              <a:t> required. </a:t>
            </a:r>
          </a:p>
          <a:p>
            <a:r>
              <a:rPr lang="en-US" sz="2800" dirty="0">
                <a:solidFill>
                  <a:srgbClr val="093B60"/>
                </a:solidFill>
              </a:rPr>
              <a:t>You can self-refer by calling the nearest EIPD office to schedule an intake appointment.  </a:t>
            </a:r>
          </a:p>
          <a:p>
            <a:pPr marL="0" indent="0">
              <a:spcBef>
                <a:spcPts val="1800"/>
              </a:spcBef>
              <a:buNone/>
            </a:pPr>
            <a:r>
              <a:rPr lang="en-US" sz="2800" dirty="0">
                <a:solidFill>
                  <a:srgbClr val="093B60"/>
                </a:solidFill>
                <a:latin typeface="Arial Black" panose="020B0A04020102020204" pitchFamily="34" charset="0"/>
              </a:rPr>
              <a:t>Find a local office: </a:t>
            </a:r>
            <a:r>
              <a:rPr lang="en-US" sz="2400" dirty="0">
                <a:solidFill>
                  <a:srgbClr val="093B60"/>
                </a:solidFill>
                <a:hlinkClick r:id="rId2"/>
              </a:rPr>
              <a:t>ncdhhs.gov/divisions/eipd/local-office-listing</a:t>
            </a:r>
            <a:endParaRPr lang="en-US" sz="2800" dirty="0">
              <a:solidFill>
                <a:srgbClr val="093B60"/>
              </a:solidFill>
            </a:endParaRPr>
          </a:p>
          <a:p>
            <a:pPr marL="0" indent="0">
              <a:lnSpc>
                <a:spcPct val="100000"/>
              </a:lnSpc>
              <a:spcBef>
                <a:spcPts val="1800"/>
              </a:spcBef>
              <a:buNone/>
            </a:pPr>
            <a:r>
              <a:rPr lang="en-US" sz="2800" dirty="0">
                <a:solidFill>
                  <a:srgbClr val="093B60"/>
                </a:solidFill>
                <a:latin typeface="Arial Black" panose="020B0A04020102020204" pitchFamily="34" charset="0"/>
              </a:rPr>
              <a:t>Call your closest regional office</a:t>
            </a:r>
            <a:r>
              <a:rPr lang="en-US" sz="2800" dirty="0">
                <a:solidFill>
                  <a:srgbClr val="093B60"/>
                </a:solidFill>
              </a:rPr>
              <a:t>:</a:t>
            </a:r>
          </a:p>
          <a:p>
            <a:pPr marL="0" indent="0">
              <a:lnSpc>
                <a:spcPct val="100000"/>
              </a:lnSpc>
              <a:spcBef>
                <a:spcPts val="0"/>
              </a:spcBef>
              <a:buNone/>
            </a:pPr>
            <a:r>
              <a:rPr lang="en-US" sz="2800" dirty="0">
                <a:solidFill>
                  <a:srgbClr val="093B60"/>
                </a:solidFill>
              </a:rPr>
              <a:t>Western Region 828-608-5690</a:t>
            </a:r>
          </a:p>
          <a:p>
            <a:pPr marL="0" indent="0">
              <a:lnSpc>
                <a:spcPct val="100000"/>
              </a:lnSpc>
              <a:spcBef>
                <a:spcPts val="0"/>
              </a:spcBef>
              <a:buNone/>
            </a:pPr>
            <a:r>
              <a:rPr lang="en-US" sz="2800" dirty="0">
                <a:solidFill>
                  <a:srgbClr val="093B60"/>
                </a:solidFill>
              </a:rPr>
              <a:t>Central Region: 919-579-5100</a:t>
            </a:r>
          </a:p>
          <a:p>
            <a:pPr marL="0" indent="0">
              <a:lnSpc>
                <a:spcPct val="100000"/>
              </a:lnSpc>
              <a:spcBef>
                <a:spcPts val="0"/>
              </a:spcBef>
              <a:buNone/>
            </a:pPr>
            <a:r>
              <a:rPr lang="en-US" sz="2800" dirty="0">
                <a:solidFill>
                  <a:srgbClr val="093B60"/>
                </a:solidFill>
              </a:rPr>
              <a:t>Eastern Region: 252-355-9010</a:t>
            </a:r>
          </a:p>
        </p:txBody>
      </p:sp>
    </p:spTree>
    <p:extLst>
      <p:ext uri="{BB962C8B-B14F-4D97-AF65-F5344CB8AC3E}">
        <p14:creationId xmlns:p14="http://schemas.microsoft.com/office/powerpoint/2010/main" val="36977994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3864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p:txBody>
          <a:bodyPr>
            <a:normAutofit fontScale="90000"/>
          </a:bodyPr>
          <a:lstStyle/>
          <a:p>
            <a:br>
              <a:rPr lang="en-US" dirty="0">
                <a:latin typeface="Franklin Gothic Medium"/>
                <a:cs typeface="Times New Roman"/>
              </a:rPr>
            </a:br>
            <a:r>
              <a:rPr lang="en-US" dirty="0">
                <a:latin typeface="Franklin Gothic Medium"/>
                <a:cs typeface="Times New Roman"/>
              </a:rPr>
              <a:t>	</a:t>
            </a:r>
            <a:br>
              <a:rPr lang="en-US" dirty="0">
                <a:latin typeface="Franklin Gothic Medium"/>
                <a:cs typeface="Times New Roman"/>
              </a:rPr>
            </a:br>
            <a:endParaRPr lang="en-US" dirty="0">
              <a:latin typeface="Franklin Gothic Medium"/>
              <a:cs typeface="Times New Roman"/>
            </a:endParaRPr>
          </a:p>
        </p:txBody>
      </p:sp>
      <p:sp>
        <p:nvSpPr>
          <p:cNvPr id="3" name="Text Placeholder 2">
            <a:extLst>
              <a:ext uri="{FF2B5EF4-FFF2-40B4-BE49-F238E27FC236}">
                <a16:creationId xmlns:a16="http://schemas.microsoft.com/office/drawing/2014/main" id="{820A795B-6E8F-E8C4-ABE8-0941D3693452}"/>
              </a:ext>
            </a:extLst>
          </p:cNvPr>
          <p:cNvSpPr>
            <a:spLocks noGrp="1"/>
          </p:cNvSpPr>
          <p:nvPr>
            <p:ph type="body" sz="quarter" idx="10"/>
          </p:nvPr>
        </p:nvSpPr>
        <p:spPr/>
        <p:txBody>
          <a:bodyPr/>
          <a:lstStyle/>
          <a:p>
            <a:r>
              <a:rPr kumimoji="0" lang="en-US" sz="5400" b="1" i="0" u="none" strike="noStrike" kern="1200" cap="none" spc="0" normalizeH="0" baseline="0" noProof="0" dirty="0">
                <a:ln>
                  <a:noFill/>
                </a:ln>
                <a:solidFill>
                  <a:srgbClr val="FFFFFF"/>
                </a:solidFill>
                <a:effectLst/>
                <a:uLnTx/>
                <a:uFillTx/>
                <a:ea typeface="+mj-ea"/>
                <a:cs typeface="Times New Roman"/>
              </a:rPr>
              <a:t>Next Steps and Closing Remarks</a:t>
            </a:r>
          </a:p>
          <a:p>
            <a:endParaRPr lang="en-US" dirty="0"/>
          </a:p>
        </p:txBody>
      </p:sp>
    </p:spTree>
    <p:extLst>
      <p:ext uri="{BB962C8B-B14F-4D97-AF65-F5344CB8AC3E}">
        <p14:creationId xmlns:p14="http://schemas.microsoft.com/office/powerpoint/2010/main" val="41912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a:xfrm>
            <a:off x="1160080" y="1767058"/>
            <a:ext cx="10708748" cy="1816925"/>
          </a:xfrm>
        </p:spPr>
        <p:txBody>
          <a:bodyPr/>
          <a:lstStyle/>
          <a:p>
            <a:r>
              <a:rPr lang="en-US" dirty="0">
                <a:latin typeface="Franklin Gothic Medium"/>
                <a:cs typeface="Times New Roman"/>
              </a:rPr>
              <a:t>Any Questions? </a:t>
            </a:r>
            <a:br>
              <a:rPr lang="en-US" dirty="0">
                <a:latin typeface="Franklin Gothic Medium"/>
                <a:cs typeface="Times New Roman"/>
              </a:rPr>
            </a:br>
            <a:endParaRPr lang="en-US" dirty="0">
              <a:latin typeface="Franklin Gothic Medium"/>
              <a:cs typeface="Times New Roman"/>
            </a:endParaRPr>
          </a:p>
        </p:txBody>
      </p:sp>
    </p:spTree>
    <p:extLst>
      <p:ext uri="{BB962C8B-B14F-4D97-AF65-F5344CB8AC3E}">
        <p14:creationId xmlns:p14="http://schemas.microsoft.com/office/powerpoint/2010/main" val="256680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5">
            <a:extLst>
              <a:ext uri="{FF2B5EF4-FFF2-40B4-BE49-F238E27FC236}">
                <a16:creationId xmlns:a16="http://schemas.microsoft.com/office/drawing/2014/main" id="{219447B8-2D09-3A3C-1B00-3E5C30BE16BF}"/>
              </a:ext>
            </a:extLst>
          </p:cNvPr>
          <p:cNvSpPr txBox="1"/>
          <p:nvPr/>
        </p:nvSpPr>
        <p:spPr>
          <a:xfrm>
            <a:off x="6007232" y="265780"/>
            <a:ext cx="5790886" cy="609057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5188"/>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CC257D-A786-9244-9E17-CE618C8B9275}" type="slidenum">
              <a:rPr kumimoji="0" lang="en-US" sz="1100" b="0" i="0" u="none" strike="noStrike" kern="1200" cap="none" spc="0" normalizeH="0" baseline="0" noProof="0" smtClean="0">
                <a:ln>
                  <a:noFill/>
                </a:ln>
                <a:solidFill>
                  <a:srgbClr val="000000">
                    <a:lumMod val="50000"/>
                    <a:lumOff val="5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100" b="0" i="0" u="none" strike="noStrike" kern="1200" cap="none" spc="0" normalizeH="0" baseline="0" noProof="0">
              <a:ln>
                <a:noFill/>
              </a:ln>
              <a:solidFill>
                <a:srgbClr val="000000">
                  <a:lumMod val="50000"/>
                  <a:lumOff val="50000"/>
                </a:srgbClr>
              </a:solidFill>
              <a:effectLst/>
              <a:uLnTx/>
              <a:uFillTx/>
              <a:latin typeface="Franklin Gothic Book" panose="020B0503020102020204"/>
              <a:ea typeface="+mn-ea"/>
              <a:cs typeface="+mn-cs"/>
            </a:endParaRPr>
          </a:p>
        </p:txBody>
      </p:sp>
      <p:sp>
        <p:nvSpPr>
          <p:cNvPr id="13" name="Content Placeholder 1">
            <a:extLst>
              <a:ext uri="{FF2B5EF4-FFF2-40B4-BE49-F238E27FC236}">
                <a16:creationId xmlns:a16="http://schemas.microsoft.com/office/drawing/2014/main" id="{980F24FA-8DB2-7840-42C4-F2D66E947C63}"/>
              </a:ext>
            </a:extLst>
          </p:cNvPr>
          <p:cNvSpPr txBox="1">
            <a:spLocks/>
          </p:cNvSpPr>
          <p:nvPr/>
        </p:nvSpPr>
        <p:spPr>
          <a:xfrm>
            <a:off x="495298" y="1258719"/>
            <a:ext cx="5229227" cy="4532678"/>
          </a:xfrm>
          <a:prstGeom prst="rect">
            <a:avLst/>
          </a:prstGeom>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7CCF8A33-725B-8A54-AF2A-F74F85E621AE}"/>
              </a:ext>
            </a:extLst>
          </p:cNvPr>
          <p:cNvSpPr txBox="1"/>
          <p:nvPr/>
        </p:nvSpPr>
        <p:spPr>
          <a:xfrm>
            <a:off x="167912" y="1659752"/>
            <a:ext cx="5245146" cy="280076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800" dirty="0">
                <a:solidFill>
                  <a:srgbClr val="005188"/>
                </a:solidFill>
                <a:latin typeface="Franklin Gothic Medium"/>
                <a:cs typeface="Times New Roman"/>
              </a:rPr>
              <a:t>American Red Cross</a:t>
            </a:r>
            <a:endParaRPr kumimoji="0" lang="en-US" sz="4400" b="0" i="0" u="none" strike="noStrike" kern="1200" cap="none" spc="0" normalizeH="0" baseline="0" noProof="0" dirty="0">
              <a:ln>
                <a:noFill/>
              </a:ln>
              <a:solidFill>
                <a:srgbClr val="005188"/>
              </a:solidFill>
              <a:effectLst/>
              <a:uLnTx/>
              <a:uFillTx/>
              <a:latin typeface="Franklin Gothic Book" panose="020B0503020102020204"/>
              <a:ea typeface="+mn-ea"/>
              <a:cs typeface="+mn-cs"/>
            </a:endParaRPr>
          </a:p>
        </p:txBody>
      </p:sp>
      <p:pic>
        <p:nvPicPr>
          <p:cNvPr id="2" name="Picture 1">
            <a:extLst>
              <a:ext uri="{FF2B5EF4-FFF2-40B4-BE49-F238E27FC236}">
                <a16:creationId xmlns:a16="http://schemas.microsoft.com/office/drawing/2014/main" id="{19C65DA3-1721-620B-DD34-7262E0BB8D49}"/>
              </a:ext>
            </a:extLst>
          </p:cNvPr>
          <p:cNvPicPr>
            <a:picLocks noChangeAspect="1"/>
          </p:cNvPicPr>
          <p:nvPr/>
        </p:nvPicPr>
        <p:blipFill>
          <a:blip r:embed="rId3"/>
          <a:stretch>
            <a:fillRect/>
          </a:stretch>
        </p:blipFill>
        <p:spPr>
          <a:xfrm>
            <a:off x="7810051" y="1819785"/>
            <a:ext cx="2978076" cy="2978076"/>
          </a:xfrm>
          <a:prstGeom prst="rect">
            <a:avLst/>
          </a:prstGeom>
        </p:spPr>
      </p:pic>
    </p:spTree>
    <p:extLst>
      <p:ext uri="{BB962C8B-B14F-4D97-AF65-F5344CB8AC3E}">
        <p14:creationId xmlns:p14="http://schemas.microsoft.com/office/powerpoint/2010/main" val="374666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D9BB454E-32E8-D7C6-8CD6-DC948525A674}"/>
              </a:ext>
            </a:extLst>
          </p:cNvPr>
          <p:cNvSpPr txBox="1">
            <a:spLocks/>
          </p:cNvSpPr>
          <p:nvPr/>
        </p:nvSpPr>
        <p:spPr>
          <a:xfrm>
            <a:off x="11143397" y="6333200"/>
            <a:ext cx="731600" cy="52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000" smtClean="0">
                <a:latin typeface="Arial" panose="020B0604020202020204" pitchFamily="34" charset="0"/>
                <a:cs typeface="Arial" panose="020B0604020202020204" pitchFamily="34" charset="0"/>
              </a:rPr>
              <a:pPr/>
              <a:t>14</a:t>
            </a:fld>
            <a:endParaRPr lang="en" sz="110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93BC0F53-55AB-47CA-3318-D6ECB623BF01}"/>
              </a:ext>
            </a:extLst>
          </p:cNvPr>
          <p:cNvSpPr>
            <a:spLocks noGrp="1"/>
          </p:cNvSpPr>
          <p:nvPr>
            <p:ph type="title"/>
          </p:nvPr>
        </p:nvSpPr>
        <p:spPr>
          <a:xfrm>
            <a:off x="461955" y="232989"/>
            <a:ext cx="9340905" cy="1143000"/>
          </a:xfrm>
        </p:spPr>
        <p:txBody>
          <a:bodyPr>
            <a:normAutofit/>
          </a:bodyPr>
          <a:lstStyle/>
          <a:p>
            <a:r>
              <a:rPr lang="en-US" dirty="0">
                <a:solidFill>
                  <a:srgbClr val="005188"/>
                </a:solidFill>
              </a:rPr>
              <a:t>How People React to Disasters</a:t>
            </a:r>
          </a:p>
        </p:txBody>
      </p:sp>
      <p:pic>
        <p:nvPicPr>
          <p:cNvPr id="3" name="2FA8CA4F-71F3-478F-AFC1-248B1D06147F">
            <a:extLst>
              <a:ext uri="{FF2B5EF4-FFF2-40B4-BE49-F238E27FC236}">
                <a16:creationId xmlns:a16="http://schemas.microsoft.com/office/drawing/2014/main" id="{2AD805B8-B610-2E4C-166A-6AEAF8DEE566}"/>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23943" y="1375989"/>
            <a:ext cx="9757185" cy="4519202"/>
          </a:xfrm>
          <a:prstGeom prst="rect">
            <a:avLst/>
          </a:prstGeom>
          <a:noFill/>
          <a:ln>
            <a:noFill/>
          </a:ln>
        </p:spPr>
      </p:pic>
    </p:spTree>
    <p:custDataLst>
      <p:tags r:id="rId1"/>
    </p:custDataLst>
    <p:extLst>
      <p:ext uri="{BB962C8B-B14F-4D97-AF65-F5344CB8AC3E}">
        <p14:creationId xmlns:p14="http://schemas.microsoft.com/office/powerpoint/2010/main" val="2245215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57B0A-F28B-7497-6674-39D0C2FB8D2E}"/>
              </a:ext>
            </a:extLst>
          </p:cNvPr>
          <p:cNvSpPr>
            <a:spLocks noGrp="1"/>
          </p:cNvSpPr>
          <p:nvPr>
            <p:ph type="title"/>
          </p:nvPr>
        </p:nvSpPr>
        <p:spPr/>
        <p:txBody>
          <a:bodyPr>
            <a:normAutofit/>
          </a:bodyPr>
          <a:lstStyle/>
          <a:p>
            <a:r>
              <a:rPr lang="en-US" sz="3200" dirty="0">
                <a:solidFill>
                  <a:srgbClr val="005188"/>
                </a:solidFill>
              </a:rPr>
              <a:t>American Red Cross’ Role in Sheltering and  MASTT</a:t>
            </a:r>
          </a:p>
        </p:txBody>
      </p:sp>
      <p:sp>
        <p:nvSpPr>
          <p:cNvPr id="3" name="Content Placeholder 2">
            <a:extLst>
              <a:ext uri="{FF2B5EF4-FFF2-40B4-BE49-F238E27FC236}">
                <a16:creationId xmlns:a16="http://schemas.microsoft.com/office/drawing/2014/main" id="{5F562ACD-2DC6-CEF7-B69B-492DD59B3FDC}"/>
              </a:ext>
            </a:extLst>
          </p:cNvPr>
          <p:cNvSpPr>
            <a:spLocks noGrp="1"/>
          </p:cNvSpPr>
          <p:nvPr>
            <p:ph idx="1"/>
          </p:nvPr>
        </p:nvSpPr>
        <p:spPr/>
        <p:txBody>
          <a:bodyPr/>
          <a:lstStyle/>
          <a:p>
            <a:pPr marL="0" indent="0">
              <a:buNone/>
            </a:pPr>
            <a:r>
              <a:rPr lang="en-US" sz="3200" b="1" dirty="0">
                <a:solidFill>
                  <a:srgbClr val="005188"/>
                </a:solidFill>
                <a:latin typeface="+mj-lt"/>
              </a:rPr>
              <a:t>Sheltering Support to NC State-Managed Shelters:</a:t>
            </a:r>
          </a:p>
          <a:p>
            <a:pPr lvl="1"/>
            <a:r>
              <a:rPr lang="en-US" sz="3200" dirty="0">
                <a:solidFill>
                  <a:srgbClr val="005188"/>
                </a:solidFill>
                <a:latin typeface="+mj-lt"/>
              </a:rPr>
              <a:t>Dormitory management</a:t>
            </a:r>
          </a:p>
          <a:p>
            <a:pPr lvl="1"/>
            <a:r>
              <a:rPr lang="en-US" sz="3200" dirty="0">
                <a:solidFill>
                  <a:srgbClr val="005188"/>
                </a:solidFill>
                <a:latin typeface="+mj-lt"/>
              </a:rPr>
              <a:t>Support for shelter resident feeding </a:t>
            </a:r>
          </a:p>
          <a:p>
            <a:pPr lvl="1"/>
            <a:r>
              <a:rPr lang="en-US" sz="3200" dirty="0">
                <a:solidFill>
                  <a:srgbClr val="005188"/>
                </a:solidFill>
                <a:latin typeface="+mj-lt"/>
              </a:rPr>
              <a:t>In collaboration with local and state providers - Provision of Disaster Health, Mental Health and Spiritual Care Services</a:t>
            </a:r>
          </a:p>
          <a:p>
            <a:pPr lvl="1"/>
            <a:r>
              <a:rPr lang="en-US" sz="3200" dirty="0">
                <a:solidFill>
                  <a:srgbClr val="005188"/>
                </a:solidFill>
                <a:latin typeface="+mj-lt"/>
              </a:rPr>
              <a:t>Shelter Resident Triage and Casework services </a:t>
            </a:r>
          </a:p>
          <a:p>
            <a:pPr marL="457200" lvl="1" indent="0">
              <a:buNone/>
            </a:pPr>
            <a:endParaRPr lang="en-US" dirty="0"/>
          </a:p>
        </p:txBody>
      </p:sp>
    </p:spTree>
    <p:extLst>
      <p:ext uri="{BB962C8B-B14F-4D97-AF65-F5344CB8AC3E}">
        <p14:creationId xmlns:p14="http://schemas.microsoft.com/office/powerpoint/2010/main" val="20942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B177-D3ED-5C4B-00D6-1045A4DFC647}"/>
              </a:ext>
            </a:extLst>
          </p:cNvPr>
          <p:cNvSpPr>
            <a:spLocks noGrp="1"/>
          </p:cNvSpPr>
          <p:nvPr>
            <p:ph type="title"/>
          </p:nvPr>
        </p:nvSpPr>
        <p:spPr/>
        <p:txBody>
          <a:bodyPr>
            <a:normAutofit/>
          </a:bodyPr>
          <a:lstStyle/>
          <a:p>
            <a:r>
              <a:rPr lang="en-US" sz="3200" dirty="0">
                <a:solidFill>
                  <a:srgbClr val="005188"/>
                </a:solidFill>
              </a:rPr>
              <a:t>Shelter Resident Transition (SRT) Triage</a:t>
            </a:r>
          </a:p>
        </p:txBody>
      </p:sp>
      <p:sp>
        <p:nvSpPr>
          <p:cNvPr id="3" name="Content Placeholder 2">
            <a:extLst>
              <a:ext uri="{FF2B5EF4-FFF2-40B4-BE49-F238E27FC236}">
                <a16:creationId xmlns:a16="http://schemas.microsoft.com/office/drawing/2014/main" id="{C63474AF-4F84-E5E8-797F-32261A4BB6F9}"/>
              </a:ext>
            </a:extLst>
          </p:cNvPr>
          <p:cNvSpPr>
            <a:spLocks noGrp="1"/>
          </p:cNvSpPr>
          <p:nvPr>
            <p:ph idx="1"/>
          </p:nvPr>
        </p:nvSpPr>
        <p:spPr/>
        <p:txBody>
          <a:bodyPr/>
          <a:lstStyle/>
          <a:p>
            <a:pPr marL="0" indent="0">
              <a:buNone/>
            </a:pPr>
            <a:r>
              <a:rPr lang="en-US" sz="2400" dirty="0">
                <a:solidFill>
                  <a:srgbClr val="005188"/>
                </a:solidFill>
                <a:latin typeface="+mj-lt"/>
              </a:rPr>
              <a:t>A point in time assessment of shelter residents</a:t>
            </a:r>
          </a:p>
          <a:p>
            <a:r>
              <a:rPr lang="en-US" sz="2400" dirty="0">
                <a:solidFill>
                  <a:srgbClr val="005188"/>
                </a:solidFill>
                <a:latin typeface="+mj-lt"/>
              </a:rPr>
              <a:t>Includes focused questions to understand:</a:t>
            </a:r>
          </a:p>
          <a:p>
            <a:pPr lvl="1"/>
            <a:r>
              <a:rPr lang="en-US" sz="2400" dirty="0">
                <a:solidFill>
                  <a:srgbClr val="005188"/>
                </a:solidFill>
                <a:latin typeface="+mj-lt"/>
              </a:rPr>
              <a:t>Disaster-related impacts</a:t>
            </a:r>
          </a:p>
          <a:p>
            <a:pPr lvl="1"/>
            <a:r>
              <a:rPr lang="en-US" sz="2400" dirty="0">
                <a:solidFill>
                  <a:srgbClr val="005188"/>
                </a:solidFill>
                <a:latin typeface="+mj-lt"/>
              </a:rPr>
              <a:t>Pre-disaster housing status</a:t>
            </a:r>
          </a:p>
          <a:p>
            <a:pPr lvl="1"/>
            <a:r>
              <a:rPr lang="en-US" sz="2400" dirty="0">
                <a:solidFill>
                  <a:srgbClr val="005188"/>
                </a:solidFill>
                <a:latin typeface="+mj-lt"/>
              </a:rPr>
              <a:t>Shelter residents’ existing resources and complicating factors</a:t>
            </a:r>
          </a:p>
          <a:p>
            <a:r>
              <a:rPr lang="en-US" sz="2400" dirty="0">
                <a:solidFill>
                  <a:srgbClr val="005188"/>
                </a:solidFill>
                <a:latin typeface="+mj-lt"/>
              </a:rPr>
              <a:t>Results in identification of shelter resident transition needs which supports identification of partners to fulfil those needs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892748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4E16-6C69-2FD7-E20E-C11C7990912C}"/>
              </a:ext>
            </a:extLst>
          </p:cNvPr>
          <p:cNvSpPr>
            <a:spLocks noGrp="1"/>
          </p:cNvSpPr>
          <p:nvPr>
            <p:ph type="title"/>
          </p:nvPr>
        </p:nvSpPr>
        <p:spPr/>
        <p:txBody>
          <a:bodyPr>
            <a:normAutofit/>
          </a:bodyPr>
          <a:lstStyle/>
          <a:p>
            <a:r>
              <a:rPr lang="en-US" sz="3200" b="1" dirty="0">
                <a:solidFill>
                  <a:srgbClr val="005188"/>
                </a:solidFill>
              </a:rPr>
              <a:t>SRT Casework</a:t>
            </a:r>
          </a:p>
        </p:txBody>
      </p:sp>
      <p:sp>
        <p:nvSpPr>
          <p:cNvPr id="5" name="Content Placeholder 2">
            <a:extLst>
              <a:ext uri="{FF2B5EF4-FFF2-40B4-BE49-F238E27FC236}">
                <a16:creationId xmlns:a16="http://schemas.microsoft.com/office/drawing/2014/main" id="{D3580068-2724-ACF0-BA2B-CF454C7145EF}"/>
              </a:ext>
            </a:extLst>
          </p:cNvPr>
          <p:cNvSpPr txBox="1">
            <a:spLocks/>
          </p:cNvSpPr>
          <p:nvPr/>
        </p:nvSpPr>
        <p:spPr>
          <a:xfrm>
            <a:off x="742684" y="1313377"/>
            <a:ext cx="10839716" cy="274534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i="1" dirty="0">
                <a:solidFill>
                  <a:srgbClr val="005188"/>
                </a:solidFill>
                <a:latin typeface="+mj-lt"/>
                <a:cs typeface="Arial"/>
              </a:rPr>
              <a:t>A service provided to shelter residents to identify their individual resources and understand their transition barriers to help them develop an individualized action plan to more quickly transition from the shelter to a more sustainable living solution</a:t>
            </a:r>
            <a:r>
              <a:rPr lang="en-US" dirty="0">
                <a:solidFill>
                  <a:srgbClr val="005188"/>
                </a:solidFill>
                <a:latin typeface="+mj-lt"/>
                <a:cs typeface="Arial"/>
              </a:rPr>
              <a:t>.</a:t>
            </a:r>
          </a:p>
          <a:p>
            <a:pPr fontAlgn="base"/>
            <a:endParaRPr lang="en-US" dirty="0">
              <a:solidFill>
                <a:srgbClr val="005188"/>
              </a:solidFill>
              <a:latin typeface="+mj-lt"/>
            </a:endParaRPr>
          </a:p>
          <a:p>
            <a:pPr fontAlgn="base"/>
            <a:r>
              <a:rPr lang="en-US" sz="2400" dirty="0">
                <a:solidFill>
                  <a:srgbClr val="005188"/>
                </a:solidFill>
                <a:latin typeface="+mj-lt"/>
                <a:cs typeface="Arial"/>
              </a:rPr>
              <a:t>To accomplish this, three driving concepts are core to SRT:</a:t>
            </a:r>
          </a:p>
          <a:p>
            <a:pPr fontAlgn="base"/>
            <a:endParaRPr lang="en-US" sz="2400" dirty="0">
              <a:solidFill>
                <a:srgbClr val="005188"/>
              </a:solidFill>
              <a:latin typeface="+mj-lt"/>
            </a:endParaRPr>
          </a:p>
          <a:p>
            <a:pPr fontAlgn="base"/>
            <a:endParaRPr lang="en-US" sz="2400" dirty="0">
              <a:solidFill>
                <a:srgbClr val="005188"/>
              </a:solidFill>
              <a:latin typeface="+mj-lt"/>
            </a:endParaRPr>
          </a:p>
          <a:p>
            <a:pPr fontAlgn="base"/>
            <a:endParaRPr lang="en-US" sz="2400" dirty="0">
              <a:solidFill>
                <a:srgbClr val="005188"/>
              </a:solidFill>
              <a:latin typeface="+mj-lt"/>
            </a:endParaRPr>
          </a:p>
        </p:txBody>
      </p:sp>
      <p:sp>
        <p:nvSpPr>
          <p:cNvPr id="6" name="TextBox 5">
            <a:extLst>
              <a:ext uri="{FF2B5EF4-FFF2-40B4-BE49-F238E27FC236}">
                <a16:creationId xmlns:a16="http://schemas.microsoft.com/office/drawing/2014/main" id="{66E668ED-622D-C986-0203-C91B0545102E}"/>
              </a:ext>
            </a:extLst>
          </p:cNvPr>
          <p:cNvSpPr txBox="1"/>
          <p:nvPr/>
        </p:nvSpPr>
        <p:spPr>
          <a:xfrm>
            <a:off x="790574" y="4352925"/>
            <a:ext cx="28289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5188"/>
                </a:solidFill>
                <a:latin typeface="+mj-lt"/>
                <a:cs typeface="Calibri"/>
              </a:rPr>
              <a:t>Shelter residents are </a:t>
            </a:r>
            <a:r>
              <a:rPr lang="en-US" sz="2400" b="1" dirty="0">
                <a:solidFill>
                  <a:srgbClr val="005188"/>
                </a:solidFill>
                <a:latin typeface="+mj-lt"/>
                <a:cs typeface="Calibri"/>
              </a:rPr>
              <a:t>not the sum of their barriers </a:t>
            </a:r>
            <a:endParaRPr lang="en-US" sz="2400" b="1" dirty="0">
              <a:solidFill>
                <a:srgbClr val="005188"/>
              </a:solidFill>
              <a:latin typeface="+mj-lt"/>
              <a:cs typeface="Arial"/>
            </a:endParaRPr>
          </a:p>
        </p:txBody>
      </p:sp>
      <p:sp>
        <p:nvSpPr>
          <p:cNvPr id="7" name="TextBox 6">
            <a:extLst>
              <a:ext uri="{FF2B5EF4-FFF2-40B4-BE49-F238E27FC236}">
                <a16:creationId xmlns:a16="http://schemas.microsoft.com/office/drawing/2014/main" id="{4A081E5E-9FF8-122C-0BC2-81141A4FAA55}"/>
              </a:ext>
            </a:extLst>
          </p:cNvPr>
          <p:cNvSpPr txBox="1"/>
          <p:nvPr/>
        </p:nvSpPr>
        <p:spPr>
          <a:xfrm>
            <a:off x="4210049" y="4286250"/>
            <a:ext cx="320992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5188"/>
                </a:solidFill>
                <a:latin typeface="+mj-lt"/>
                <a:cs typeface="Calibri"/>
              </a:rPr>
              <a:t>More is done for  shelter residents when the </a:t>
            </a:r>
            <a:r>
              <a:rPr lang="en-US" sz="2400" b="1" dirty="0">
                <a:solidFill>
                  <a:srgbClr val="005188"/>
                </a:solidFill>
                <a:latin typeface="+mj-lt"/>
                <a:cs typeface="Calibri"/>
              </a:rPr>
              <a:t>community is engaged</a:t>
            </a:r>
            <a:endParaRPr lang="en-US" b="1" dirty="0">
              <a:solidFill>
                <a:srgbClr val="005188"/>
              </a:solidFill>
              <a:latin typeface="+mj-lt"/>
              <a:cs typeface="Calibri"/>
            </a:endParaRPr>
          </a:p>
        </p:txBody>
      </p:sp>
      <p:sp>
        <p:nvSpPr>
          <p:cNvPr id="8" name="TextBox 7">
            <a:extLst>
              <a:ext uri="{FF2B5EF4-FFF2-40B4-BE49-F238E27FC236}">
                <a16:creationId xmlns:a16="http://schemas.microsoft.com/office/drawing/2014/main" id="{1EF463A6-85F3-39F8-2C52-92BB7BE4FD91}"/>
              </a:ext>
            </a:extLst>
          </p:cNvPr>
          <p:cNvSpPr txBox="1"/>
          <p:nvPr/>
        </p:nvSpPr>
        <p:spPr>
          <a:xfrm>
            <a:off x="7943849" y="4257675"/>
            <a:ext cx="320992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5188"/>
                </a:solidFill>
                <a:latin typeface="+mj-lt"/>
                <a:cs typeface="Calibri"/>
              </a:rPr>
              <a:t>An accelerated recovery sets families up for </a:t>
            </a:r>
            <a:r>
              <a:rPr lang="en-US" sz="2400" b="1" dirty="0">
                <a:solidFill>
                  <a:srgbClr val="005188"/>
                </a:solidFill>
                <a:latin typeface="+mj-lt"/>
                <a:cs typeface="Calibri"/>
              </a:rPr>
              <a:t>success for what is to come next</a:t>
            </a:r>
          </a:p>
        </p:txBody>
      </p:sp>
      <p:cxnSp>
        <p:nvCxnSpPr>
          <p:cNvPr id="9" name="Straight Arrow Connector 8">
            <a:extLst>
              <a:ext uri="{FF2B5EF4-FFF2-40B4-BE49-F238E27FC236}">
                <a16:creationId xmlns:a16="http://schemas.microsoft.com/office/drawing/2014/main" id="{FF8745EA-959B-651C-A9C8-4F897BEB8410}"/>
              </a:ext>
            </a:extLst>
          </p:cNvPr>
          <p:cNvCxnSpPr/>
          <p:nvPr/>
        </p:nvCxnSpPr>
        <p:spPr>
          <a:xfrm>
            <a:off x="3905250" y="4314825"/>
            <a:ext cx="19050" cy="1238250"/>
          </a:xfrm>
          <a:prstGeom prst="straightConnector1">
            <a:avLst/>
          </a:prstGeom>
          <a:ln w="28575">
            <a:solidFill>
              <a:srgbClr val="0D3075"/>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F156BA-1373-431E-0D38-29DE9CE97D7F}"/>
              </a:ext>
            </a:extLst>
          </p:cNvPr>
          <p:cNvCxnSpPr>
            <a:cxnSpLocks/>
          </p:cNvCxnSpPr>
          <p:nvPr/>
        </p:nvCxnSpPr>
        <p:spPr>
          <a:xfrm>
            <a:off x="7677150" y="4333875"/>
            <a:ext cx="19050" cy="1238250"/>
          </a:xfrm>
          <a:prstGeom prst="straightConnector1">
            <a:avLst/>
          </a:prstGeom>
          <a:ln w="28575">
            <a:solidFill>
              <a:srgbClr val="0D30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246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FCA6-04AD-7235-2141-89D5BDCFDE4A}"/>
              </a:ext>
            </a:extLst>
          </p:cNvPr>
          <p:cNvSpPr>
            <a:spLocks noGrp="1"/>
          </p:cNvSpPr>
          <p:nvPr>
            <p:ph type="title"/>
          </p:nvPr>
        </p:nvSpPr>
        <p:spPr/>
        <p:txBody>
          <a:bodyPr>
            <a:normAutofit/>
          </a:bodyPr>
          <a:lstStyle/>
          <a:p>
            <a:r>
              <a:rPr lang="en-US" sz="3200" b="1" dirty="0">
                <a:solidFill>
                  <a:srgbClr val="005188"/>
                </a:solidFill>
              </a:rPr>
              <a:t>SRT Casework Services </a:t>
            </a:r>
          </a:p>
        </p:txBody>
      </p:sp>
      <p:sp>
        <p:nvSpPr>
          <p:cNvPr id="3" name="Content Placeholder 2">
            <a:extLst>
              <a:ext uri="{FF2B5EF4-FFF2-40B4-BE49-F238E27FC236}">
                <a16:creationId xmlns:a16="http://schemas.microsoft.com/office/drawing/2014/main" id="{B154EFF8-3313-26A5-DBB3-D4A2FD622F4D}"/>
              </a:ext>
            </a:extLst>
          </p:cNvPr>
          <p:cNvSpPr>
            <a:spLocks noGrp="1"/>
          </p:cNvSpPr>
          <p:nvPr>
            <p:ph idx="1"/>
          </p:nvPr>
        </p:nvSpPr>
        <p:spPr/>
        <p:txBody>
          <a:bodyPr/>
          <a:lstStyle/>
          <a:p>
            <a:r>
              <a:rPr lang="en-US" dirty="0">
                <a:solidFill>
                  <a:srgbClr val="005188"/>
                </a:solidFill>
                <a:latin typeface="+mj-lt"/>
              </a:rPr>
              <a:t>Empowerment</a:t>
            </a:r>
          </a:p>
          <a:p>
            <a:r>
              <a:rPr lang="en-US" dirty="0">
                <a:solidFill>
                  <a:srgbClr val="005188"/>
                </a:solidFill>
                <a:latin typeface="+mj-lt"/>
              </a:rPr>
              <a:t>Coaching</a:t>
            </a:r>
          </a:p>
          <a:p>
            <a:r>
              <a:rPr lang="en-US" dirty="0">
                <a:solidFill>
                  <a:srgbClr val="005188"/>
                </a:solidFill>
                <a:latin typeface="+mj-lt"/>
              </a:rPr>
              <a:t>Advocacy</a:t>
            </a:r>
          </a:p>
          <a:p>
            <a:r>
              <a:rPr lang="en-US" dirty="0">
                <a:solidFill>
                  <a:srgbClr val="005188"/>
                </a:solidFill>
                <a:latin typeface="+mj-lt"/>
              </a:rPr>
              <a:t>Information</a:t>
            </a:r>
          </a:p>
          <a:p>
            <a:r>
              <a:rPr lang="en-US" dirty="0">
                <a:solidFill>
                  <a:srgbClr val="005188"/>
                </a:solidFill>
                <a:latin typeface="+mj-lt"/>
              </a:rPr>
              <a:t>Resources and referrals</a:t>
            </a:r>
          </a:p>
          <a:p>
            <a:r>
              <a:rPr lang="en-US" dirty="0">
                <a:solidFill>
                  <a:srgbClr val="005188"/>
                </a:solidFill>
                <a:latin typeface="+mj-lt"/>
              </a:rPr>
              <a:t>Transition planning</a:t>
            </a:r>
          </a:p>
          <a:p>
            <a:r>
              <a:rPr lang="en-US" dirty="0">
                <a:solidFill>
                  <a:srgbClr val="005188"/>
                </a:solidFill>
                <a:latin typeface="+mj-lt"/>
              </a:rPr>
              <a:t>Case conferencing</a:t>
            </a:r>
          </a:p>
          <a:p>
            <a:r>
              <a:rPr lang="en-US" dirty="0">
                <a:solidFill>
                  <a:srgbClr val="005188"/>
                </a:solidFill>
                <a:latin typeface="+mj-lt"/>
              </a:rPr>
              <a:t>Needs-based financial assistance</a:t>
            </a:r>
          </a:p>
          <a:p>
            <a:endParaRPr lang="en-US" dirty="0"/>
          </a:p>
          <a:p>
            <a:endParaRPr lang="en-US" dirty="0"/>
          </a:p>
        </p:txBody>
      </p:sp>
    </p:spTree>
    <p:extLst>
      <p:ext uri="{BB962C8B-B14F-4D97-AF65-F5344CB8AC3E}">
        <p14:creationId xmlns:p14="http://schemas.microsoft.com/office/powerpoint/2010/main" val="3968627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3C5BD-C4C6-A4D6-8111-B509B8A23639}"/>
              </a:ext>
            </a:extLst>
          </p:cNvPr>
          <p:cNvSpPr>
            <a:spLocks noGrp="1"/>
          </p:cNvSpPr>
          <p:nvPr>
            <p:ph type="title"/>
          </p:nvPr>
        </p:nvSpPr>
        <p:spPr/>
        <p:txBody>
          <a:bodyPr>
            <a:normAutofit/>
          </a:bodyPr>
          <a:lstStyle/>
          <a:p>
            <a:r>
              <a:rPr lang="en-US" sz="3200" b="1" dirty="0">
                <a:solidFill>
                  <a:srgbClr val="005188"/>
                </a:solidFill>
              </a:rPr>
              <a:t>Red Cross Participation on MASTT</a:t>
            </a:r>
          </a:p>
        </p:txBody>
      </p:sp>
      <p:sp>
        <p:nvSpPr>
          <p:cNvPr id="3" name="Content Placeholder 2">
            <a:extLst>
              <a:ext uri="{FF2B5EF4-FFF2-40B4-BE49-F238E27FC236}">
                <a16:creationId xmlns:a16="http://schemas.microsoft.com/office/drawing/2014/main" id="{51C92451-4A50-39BF-C39A-033415ED4927}"/>
              </a:ext>
            </a:extLst>
          </p:cNvPr>
          <p:cNvSpPr>
            <a:spLocks noGrp="1"/>
          </p:cNvSpPr>
          <p:nvPr>
            <p:ph idx="1"/>
          </p:nvPr>
        </p:nvSpPr>
        <p:spPr/>
        <p:txBody>
          <a:bodyPr>
            <a:normAutofit/>
          </a:bodyPr>
          <a:lstStyle/>
          <a:p>
            <a:r>
              <a:rPr lang="en-US" sz="2400" dirty="0">
                <a:solidFill>
                  <a:srgbClr val="005188"/>
                </a:solidFill>
                <a:latin typeface="+mj-lt"/>
              </a:rPr>
              <a:t>Red Cross SRT Caseworkers will serve on the MASTT</a:t>
            </a:r>
          </a:p>
          <a:p>
            <a:pPr marL="0" indent="0">
              <a:buNone/>
            </a:pPr>
            <a:endParaRPr lang="en-US" sz="2400" dirty="0">
              <a:solidFill>
                <a:srgbClr val="005188"/>
              </a:solidFill>
              <a:latin typeface="+mj-lt"/>
            </a:endParaRPr>
          </a:p>
          <a:p>
            <a:r>
              <a:rPr lang="en-US" sz="2400" dirty="0">
                <a:solidFill>
                  <a:srgbClr val="005188"/>
                </a:solidFill>
                <a:latin typeface="+mj-lt"/>
              </a:rPr>
              <a:t>There are designated SRT Caseworkers that will serve on the MASTT. </a:t>
            </a:r>
          </a:p>
          <a:p>
            <a:pPr marL="0" indent="0">
              <a:buNone/>
            </a:pPr>
            <a:endParaRPr lang="en-US" sz="2400" dirty="0">
              <a:solidFill>
                <a:srgbClr val="005188"/>
              </a:solidFill>
              <a:latin typeface="+mj-lt"/>
            </a:endParaRPr>
          </a:p>
          <a:p>
            <a:r>
              <a:rPr lang="en-US" sz="2400" dirty="0">
                <a:solidFill>
                  <a:srgbClr val="005188"/>
                </a:solidFill>
                <a:latin typeface="+mj-lt"/>
              </a:rPr>
              <a:t>SRT Caseworkers have been supporting shelter residents since shelters opened. They are in a unique position to share additional insights about shelter residents’ needs. </a:t>
            </a:r>
          </a:p>
        </p:txBody>
      </p:sp>
    </p:spTree>
    <p:extLst>
      <p:ext uri="{BB962C8B-B14F-4D97-AF65-F5344CB8AC3E}">
        <p14:creationId xmlns:p14="http://schemas.microsoft.com/office/powerpoint/2010/main" val="224937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a:bodyPr>
          <a:lstStyle/>
          <a:p>
            <a:r>
              <a:rPr lang="en-US" sz="3600" dirty="0"/>
              <a:t>Welcome</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lstStyle/>
          <a:p>
            <a:r>
              <a:rPr lang="en-US" dirty="0">
                <a:solidFill>
                  <a:srgbClr val="005188"/>
                </a:solidFill>
                <a:latin typeface="+mj-lt"/>
              </a:rPr>
              <a:t>Introductions </a:t>
            </a:r>
          </a:p>
          <a:p>
            <a:r>
              <a:rPr lang="en-US" dirty="0">
                <a:solidFill>
                  <a:srgbClr val="005188"/>
                </a:solidFill>
                <a:latin typeface="+mj-lt"/>
              </a:rPr>
              <a:t>Opening Remarks </a:t>
            </a:r>
          </a:p>
          <a:p>
            <a:endParaRPr lang="en-US" dirty="0"/>
          </a:p>
          <a:p>
            <a:endParaRPr lang="en-US"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a:t>
            </a:fld>
            <a:endParaRPr lang="en-US"/>
          </a:p>
        </p:txBody>
      </p:sp>
    </p:spTree>
    <p:extLst>
      <p:ext uri="{BB962C8B-B14F-4D97-AF65-F5344CB8AC3E}">
        <p14:creationId xmlns:p14="http://schemas.microsoft.com/office/powerpoint/2010/main" val="3963917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9E43CF-6825-C7C5-BD66-D8A03E85FA85}"/>
              </a:ext>
            </a:extLst>
          </p:cNvPr>
          <p:cNvSpPr>
            <a:spLocks noGrp="1"/>
          </p:cNvSpPr>
          <p:nvPr>
            <p:ph idx="1"/>
          </p:nvPr>
        </p:nvSpPr>
        <p:spPr/>
        <p:txBody>
          <a:bodyPr vert="horz" lIns="91440" tIns="45720" rIns="91440" bIns="45720" rtlCol="0" anchor="t">
            <a:normAutofit/>
          </a:bodyPr>
          <a:lstStyle/>
          <a:p>
            <a:pPr indent="-347345"/>
            <a:r>
              <a:rPr lang="en-US" sz="2800" dirty="0">
                <a:solidFill>
                  <a:srgbClr val="005188"/>
                </a:solidFill>
                <a:latin typeface="Franklin Gothic Medium"/>
              </a:rPr>
              <a:t>MASTT Shelter Resident Transition (SRT) Caseworkers  will escort shelter residents to the designated MASTT area</a:t>
            </a:r>
            <a:endParaRPr lang="en-US" dirty="0">
              <a:solidFill>
                <a:srgbClr val="005188"/>
              </a:solidFill>
              <a:latin typeface="Franklin Gothic Medium"/>
            </a:endParaRPr>
          </a:p>
          <a:p>
            <a:pPr indent="-347345">
              <a:buClr>
                <a:srgbClr val="8A8C8F"/>
              </a:buClr>
            </a:pPr>
            <a:r>
              <a:rPr lang="en-US" sz="2800" dirty="0">
                <a:solidFill>
                  <a:srgbClr val="005188"/>
                </a:solidFill>
                <a:latin typeface="Franklin Gothic Medium"/>
              </a:rPr>
              <a:t>Shelter residents with the most complicated barriers will be the first to meet with the MASTT </a:t>
            </a:r>
            <a:endParaRPr lang="en-US" dirty="0">
              <a:solidFill>
                <a:srgbClr val="005188"/>
              </a:solidFill>
              <a:latin typeface="Franklin Gothic Medium"/>
            </a:endParaRPr>
          </a:p>
          <a:p>
            <a:pPr indent="-347345">
              <a:buClr>
                <a:srgbClr val="8A8C8F"/>
              </a:buClr>
            </a:pPr>
            <a:r>
              <a:rPr lang="en-US" sz="2800" dirty="0">
                <a:solidFill>
                  <a:srgbClr val="005188"/>
                </a:solidFill>
                <a:latin typeface="Franklin Gothic Medium"/>
              </a:rPr>
              <a:t>Caseworkers can provide supplemental information about shelter residents that may not be captured</a:t>
            </a:r>
            <a:endParaRPr lang="en-US" dirty="0">
              <a:solidFill>
                <a:srgbClr val="005188"/>
              </a:solidFill>
              <a:latin typeface="Franklin Gothic Medium"/>
            </a:endParaRPr>
          </a:p>
          <a:p>
            <a:pPr indent="-347345">
              <a:buClr>
                <a:srgbClr val="8A8C8F"/>
              </a:buClr>
            </a:pPr>
            <a:r>
              <a:rPr lang="en-US" sz="2800" dirty="0">
                <a:solidFill>
                  <a:srgbClr val="005188"/>
                </a:solidFill>
                <a:latin typeface="Franklin Gothic Medium"/>
              </a:rPr>
              <a:t>They will participate on end of day debriefs</a:t>
            </a:r>
            <a:endParaRPr lang="en-US" dirty="0">
              <a:solidFill>
                <a:srgbClr val="005188"/>
              </a:solidFill>
              <a:latin typeface="Franklin Gothic Medium"/>
            </a:endParaRPr>
          </a:p>
          <a:p>
            <a:pPr indent="-347345">
              <a:buClr>
                <a:srgbClr val="8A8C8F"/>
              </a:buClr>
            </a:pPr>
            <a:r>
              <a:rPr lang="en-US" sz="2800" dirty="0">
                <a:solidFill>
                  <a:srgbClr val="005188"/>
                </a:solidFill>
                <a:latin typeface="Franklin Gothic Medium"/>
              </a:rPr>
              <a:t>Most of the population at Gold’s Gym leaves for the day and returns in the evening. Consideration: schedule MASTT appointments for those shelter residents</a:t>
            </a:r>
            <a:endParaRPr lang="en-US" dirty="0">
              <a:solidFill>
                <a:srgbClr val="005188"/>
              </a:solidFill>
              <a:latin typeface="Franklin Gothic Medium"/>
            </a:endParaRPr>
          </a:p>
          <a:p>
            <a:pPr indent="-347345">
              <a:buClr>
                <a:srgbClr val="8A8C8F"/>
              </a:buClr>
            </a:pPr>
            <a:endParaRPr lang="en-US" dirty="0"/>
          </a:p>
        </p:txBody>
      </p:sp>
      <p:sp>
        <p:nvSpPr>
          <p:cNvPr id="3" name="Title 2">
            <a:extLst>
              <a:ext uri="{FF2B5EF4-FFF2-40B4-BE49-F238E27FC236}">
                <a16:creationId xmlns:a16="http://schemas.microsoft.com/office/drawing/2014/main" id="{A007431D-32E1-D7DC-3954-EB4B42A313F3}"/>
              </a:ext>
            </a:extLst>
          </p:cNvPr>
          <p:cNvSpPr>
            <a:spLocks noGrp="1"/>
          </p:cNvSpPr>
          <p:nvPr>
            <p:ph type="title"/>
          </p:nvPr>
        </p:nvSpPr>
        <p:spPr/>
        <p:txBody>
          <a:bodyPr>
            <a:normAutofit fontScale="90000"/>
          </a:bodyPr>
          <a:lstStyle/>
          <a:p>
            <a:r>
              <a:rPr lang="en-US" sz="4400">
                <a:solidFill>
                  <a:srgbClr val="005188"/>
                </a:solidFill>
                <a:latin typeface="Franklin Gothic Medium"/>
              </a:rPr>
              <a:t>Red Cross Logistics</a:t>
            </a:r>
            <a:endParaRPr lang="en-US">
              <a:solidFill>
                <a:srgbClr val="005188"/>
              </a:solidFill>
              <a:latin typeface="Franklin Gothic Medium"/>
            </a:endParaRPr>
          </a:p>
        </p:txBody>
      </p:sp>
      <p:sp>
        <p:nvSpPr>
          <p:cNvPr id="4" name="Slide Number Placeholder 3">
            <a:extLst>
              <a:ext uri="{FF2B5EF4-FFF2-40B4-BE49-F238E27FC236}">
                <a16:creationId xmlns:a16="http://schemas.microsoft.com/office/drawing/2014/main" id="{95019556-2D78-036E-6412-D2AABC9C93C4}"/>
              </a:ext>
            </a:extLst>
          </p:cNvPr>
          <p:cNvSpPr>
            <a:spLocks noGrp="1"/>
          </p:cNvSpPr>
          <p:nvPr>
            <p:ph type="sldNum" sz="quarter" idx="12"/>
          </p:nvPr>
        </p:nvSpPr>
        <p:spPr/>
        <p:txBody>
          <a:bodyPr/>
          <a:lstStyle/>
          <a:p>
            <a:fld id="{8FCC257D-A786-9244-9E17-CE618C8B9275}" type="slidenum">
              <a:rPr lang="en-US" smtClean="0"/>
              <a:pPr/>
              <a:t>20</a:t>
            </a:fld>
            <a:endParaRPr lang="en-US"/>
          </a:p>
        </p:txBody>
      </p:sp>
    </p:spTree>
    <p:extLst>
      <p:ext uri="{BB962C8B-B14F-4D97-AF65-F5344CB8AC3E}">
        <p14:creationId xmlns:p14="http://schemas.microsoft.com/office/powerpoint/2010/main" val="1464115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a:xfrm>
            <a:off x="1160080" y="1767058"/>
            <a:ext cx="10708748" cy="1816925"/>
          </a:xfrm>
        </p:spPr>
        <p:txBody>
          <a:bodyPr/>
          <a:lstStyle/>
          <a:p>
            <a:r>
              <a:rPr lang="en-US" dirty="0">
                <a:latin typeface="Franklin Gothic Medium"/>
                <a:cs typeface="Times New Roman"/>
              </a:rPr>
              <a:t>Any Questions? </a:t>
            </a:r>
            <a:br>
              <a:rPr lang="en-US" dirty="0">
                <a:latin typeface="Franklin Gothic Medium"/>
                <a:cs typeface="Times New Roman"/>
              </a:rPr>
            </a:br>
            <a:endParaRPr lang="en-US" dirty="0">
              <a:latin typeface="Franklin Gothic Medium"/>
              <a:cs typeface="Times New Roman"/>
            </a:endParaRPr>
          </a:p>
        </p:txBody>
      </p:sp>
    </p:spTree>
    <p:extLst>
      <p:ext uri="{BB962C8B-B14F-4D97-AF65-F5344CB8AC3E}">
        <p14:creationId xmlns:p14="http://schemas.microsoft.com/office/powerpoint/2010/main" val="107834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2294" y="980479"/>
            <a:ext cx="6980493" cy="4720913"/>
          </a:xfrm>
          <a:prstGeom prst="rect">
            <a:avLst/>
          </a:prstGeom>
          <a:noFill/>
          <a:ln/>
        </p:spPr>
        <p:txBody>
          <a:bodyPr wrap="square" lIns="0" tIns="0" rIns="0" bIns="0" rtlCol="0" anchor="t"/>
          <a:lstStyle/>
          <a:p>
            <a:pPr>
              <a:lnSpc>
                <a:spcPts val="6416"/>
              </a:lnSpc>
            </a:pPr>
            <a:r>
              <a:rPr lang="en-US" sz="5125" b="1" kern="0" spc="-154" dirty="0">
                <a:solidFill>
                  <a:srgbClr val="005188"/>
                </a:solidFill>
                <a:latin typeface="+mj-lt"/>
                <a:ea typeface="Inter Bold" pitchFamily="34" charset="-122"/>
                <a:cs typeface="Inter Bold" pitchFamily="34" charset="-120"/>
              </a:rPr>
              <a:t>Transition Considerations for Individuals with Disabilities and Access and Functional Needs</a:t>
            </a:r>
            <a:endParaRPr lang="en-US" sz="5125" dirty="0">
              <a:solidFill>
                <a:srgbClr val="005188"/>
              </a:solidFill>
              <a:latin typeface="+mj-lt"/>
            </a:endParaRPr>
          </a:p>
        </p:txBody>
      </p:sp>
      <p:sp>
        <p:nvSpPr>
          <p:cNvPr id="4" name="Text 1"/>
          <p:cNvSpPr/>
          <p:nvPr/>
        </p:nvSpPr>
        <p:spPr>
          <a:xfrm>
            <a:off x="662384" y="3809187"/>
            <a:ext cx="6295232" cy="908447"/>
          </a:xfrm>
          <a:prstGeom prst="rect">
            <a:avLst/>
          </a:prstGeom>
          <a:noFill/>
          <a:ln/>
        </p:spPr>
        <p:txBody>
          <a:bodyPr wrap="square" lIns="0" tIns="0" rIns="0" bIns="0" rtlCol="0" anchor="t"/>
          <a:lstStyle/>
          <a:p>
            <a:pPr>
              <a:lnSpc>
                <a:spcPts val="2375"/>
              </a:lnSpc>
            </a:pPr>
            <a:endParaRPr lang="en-US" sz="1458" dirty="0"/>
          </a:p>
        </p:txBody>
      </p:sp>
      <p:sp>
        <p:nvSpPr>
          <p:cNvPr id="5" name="Shape 2"/>
          <p:cNvSpPr/>
          <p:nvPr/>
        </p:nvSpPr>
        <p:spPr>
          <a:xfrm>
            <a:off x="662385" y="5204420"/>
            <a:ext cx="302816" cy="302816"/>
          </a:xfrm>
          <a:prstGeom prst="roundRect">
            <a:avLst>
              <a:gd name="adj" fmla="val 25161293"/>
            </a:avLst>
          </a:prstGeom>
          <a:noFill/>
          <a:ln w="7620">
            <a:solidFill>
              <a:srgbClr val="FFFFFF"/>
            </a:solidFill>
            <a:prstDash val="solid"/>
          </a:ln>
        </p:spPr>
        <p:txBody>
          <a:bodyPr/>
          <a:lstStyle/>
          <a:p>
            <a:endParaRPr lang="en-US" sz="1500"/>
          </a:p>
        </p:txBody>
      </p:sp>
      <p:pic>
        <p:nvPicPr>
          <p:cNvPr id="9" name="Picture 8" descr="A group of people sitting at a table with a computer and water bottles&#10;&#10;Description automatically generated">
            <a:extLst>
              <a:ext uri="{FF2B5EF4-FFF2-40B4-BE49-F238E27FC236}">
                <a16:creationId xmlns:a16="http://schemas.microsoft.com/office/drawing/2014/main" id="{EF11694B-DA73-452F-EED1-189269A34D7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144177" y="0"/>
            <a:ext cx="4047823" cy="6858000"/>
          </a:xfrm>
          <a:prstGeom prst="rect">
            <a:avLst/>
          </a:prstGeom>
        </p:spPr>
      </p:pic>
    </p:spTree>
    <p:extLst>
      <p:ext uri="{BB962C8B-B14F-4D97-AF65-F5344CB8AC3E}">
        <p14:creationId xmlns:p14="http://schemas.microsoft.com/office/powerpoint/2010/main" val="3637921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3" name="Text 0"/>
          <p:cNvSpPr/>
          <p:nvPr/>
        </p:nvSpPr>
        <p:spPr>
          <a:xfrm>
            <a:off x="5263257" y="852983"/>
            <a:ext cx="5976243" cy="617240"/>
          </a:xfrm>
          <a:prstGeom prst="rect">
            <a:avLst/>
          </a:prstGeom>
          <a:noFill/>
          <a:ln/>
        </p:spPr>
        <p:txBody>
          <a:bodyPr wrap="none" lIns="0" tIns="0" rIns="0" bIns="0" rtlCol="0" anchor="t"/>
          <a:lstStyle/>
          <a:p>
            <a:pPr>
              <a:lnSpc>
                <a:spcPts val="4833"/>
              </a:lnSpc>
            </a:pPr>
            <a:r>
              <a:rPr lang="en-US" sz="4000" b="1" kern="0" spc="-117" dirty="0">
                <a:solidFill>
                  <a:srgbClr val="005188"/>
                </a:solidFill>
                <a:latin typeface="+mj-lt"/>
                <a:ea typeface="Inter Bold" pitchFamily="34" charset="-122"/>
                <a:cs typeface="Inter Bold" pitchFamily="34" charset="-120"/>
              </a:rPr>
              <a:t>Understanding Disabilities</a:t>
            </a:r>
            <a:endParaRPr lang="en-US" sz="4000" dirty="0">
              <a:solidFill>
                <a:srgbClr val="005188"/>
              </a:solidFill>
              <a:latin typeface="+mj-lt"/>
            </a:endParaRPr>
          </a:p>
        </p:txBody>
      </p:sp>
      <p:sp>
        <p:nvSpPr>
          <p:cNvPr id="4" name="Shape 1"/>
          <p:cNvSpPr/>
          <p:nvPr/>
        </p:nvSpPr>
        <p:spPr>
          <a:xfrm>
            <a:off x="5263257" y="1988542"/>
            <a:ext cx="444302" cy="444302"/>
          </a:xfrm>
          <a:prstGeom prst="roundRect">
            <a:avLst>
              <a:gd name="adj" fmla="val 18671"/>
            </a:avLst>
          </a:prstGeom>
          <a:solidFill>
            <a:srgbClr val="DADBF1"/>
          </a:solidFill>
          <a:ln w="7620">
            <a:solidFill>
              <a:srgbClr val="C0C1D7"/>
            </a:solidFill>
            <a:prstDash val="solid"/>
          </a:ln>
        </p:spPr>
        <p:txBody>
          <a:bodyPr/>
          <a:lstStyle/>
          <a:p>
            <a:endParaRPr lang="en-US" sz="1500"/>
          </a:p>
        </p:txBody>
      </p:sp>
      <p:sp>
        <p:nvSpPr>
          <p:cNvPr id="5" name="Text 2"/>
          <p:cNvSpPr/>
          <p:nvPr/>
        </p:nvSpPr>
        <p:spPr>
          <a:xfrm>
            <a:off x="5425976" y="2062559"/>
            <a:ext cx="118864" cy="296268"/>
          </a:xfrm>
          <a:prstGeom prst="rect">
            <a:avLst/>
          </a:prstGeom>
          <a:noFill/>
          <a:ln/>
        </p:spPr>
        <p:txBody>
          <a:bodyPr wrap="none" lIns="0" tIns="0" rIns="0" bIns="0" rtlCol="0" anchor="t"/>
          <a:lstStyle/>
          <a:p>
            <a:pPr algn="ctr">
              <a:lnSpc>
                <a:spcPts val="2292"/>
              </a:lnSpc>
            </a:pPr>
            <a:r>
              <a:rPr lang="en-US" sz="2292" b="1" kern="0" spc="-70" dirty="0">
                <a:solidFill>
                  <a:srgbClr val="272525"/>
                </a:solidFill>
                <a:latin typeface="Inter Bold" pitchFamily="34" charset="0"/>
                <a:ea typeface="Inter Bold" pitchFamily="34" charset="-122"/>
                <a:cs typeface="Inter Bold" pitchFamily="34" charset="-120"/>
              </a:rPr>
              <a:t>1</a:t>
            </a:r>
            <a:endParaRPr lang="en-US" sz="2292" dirty="0"/>
          </a:p>
        </p:txBody>
      </p:sp>
      <p:sp>
        <p:nvSpPr>
          <p:cNvPr id="6" name="Text 3"/>
          <p:cNvSpPr/>
          <p:nvPr/>
        </p:nvSpPr>
        <p:spPr>
          <a:xfrm>
            <a:off x="5905004" y="1988543"/>
            <a:ext cx="2468860" cy="308570"/>
          </a:xfrm>
          <a:prstGeom prst="rect">
            <a:avLst/>
          </a:prstGeom>
          <a:noFill/>
          <a:ln/>
        </p:spPr>
        <p:txBody>
          <a:bodyPr wrap="none" lIns="0" tIns="0" rIns="0" bIns="0" rtlCol="0" anchor="t"/>
          <a:lstStyle/>
          <a:p>
            <a:pPr>
              <a:lnSpc>
                <a:spcPts val="2417"/>
              </a:lnSpc>
            </a:pPr>
            <a:r>
              <a:rPr lang="en-US" sz="2333" b="1" kern="0" spc="-58" dirty="0">
                <a:solidFill>
                  <a:srgbClr val="005188"/>
                </a:solidFill>
                <a:latin typeface="+mj-lt"/>
                <a:ea typeface="Inter Bold" pitchFamily="34" charset="-122"/>
                <a:cs typeface="Inter Bold" pitchFamily="34" charset="-120"/>
              </a:rPr>
              <a:t>Types of Disabilities</a:t>
            </a:r>
            <a:endParaRPr lang="en-US" sz="2333" dirty="0">
              <a:solidFill>
                <a:srgbClr val="005188"/>
              </a:solidFill>
              <a:latin typeface="+mj-lt"/>
            </a:endParaRPr>
          </a:p>
        </p:txBody>
      </p:sp>
      <p:sp>
        <p:nvSpPr>
          <p:cNvPr id="8" name="Shape 5"/>
          <p:cNvSpPr/>
          <p:nvPr/>
        </p:nvSpPr>
        <p:spPr>
          <a:xfrm>
            <a:off x="5263257" y="3665040"/>
            <a:ext cx="444302" cy="444302"/>
          </a:xfrm>
          <a:prstGeom prst="roundRect">
            <a:avLst>
              <a:gd name="adj" fmla="val 18671"/>
            </a:avLst>
          </a:prstGeom>
          <a:solidFill>
            <a:srgbClr val="DADBF1"/>
          </a:solidFill>
          <a:ln w="7620">
            <a:solidFill>
              <a:srgbClr val="C0C1D7"/>
            </a:solidFill>
            <a:prstDash val="solid"/>
          </a:ln>
        </p:spPr>
        <p:txBody>
          <a:bodyPr/>
          <a:lstStyle/>
          <a:p>
            <a:endParaRPr lang="en-US" sz="1500"/>
          </a:p>
        </p:txBody>
      </p:sp>
      <p:sp>
        <p:nvSpPr>
          <p:cNvPr id="9" name="Text 6"/>
          <p:cNvSpPr/>
          <p:nvPr/>
        </p:nvSpPr>
        <p:spPr>
          <a:xfrm>
            <a:off x="5400619" y="3761680"/>
            <a:ext cx="144222" cy="296268"/>
          </a:xfrm>
          <a:prstGeom prst="rect">
            <a:avLst/>
          </a:prstGeom>
          <a:noFill/>
          <a:ln/>
        </p:spPr>
        <p:txBody>
          <a:bodyPr wrap="none" lIns="0" tIns="0" rIns="0" bIns="0" rtlCol="0" anchor="t"/>
          <a:lstStyle/>
          <a:p>
            <a:pPr algn="ctr">
              <a:lnSpc>
                <a:spcPts val="2292"/>
              </a:lnSpc>
            </a:pPr>
            <a:r>
              <a:rPr lang="en-US" sz="2292" b="1" kern="0" spc="-70" dirty="0">
                <a:solidFill>
                  <a:srgbClr val="272525"/>
                </a:solidFill>
                <a:latin typeface="Inter Bold" pitchFamily="34" charset="0"/>
                <a:ea typeface="Inter Bold" pitchFamily="34" charset="-122"/>
                <a:cs typeface="Inter Bold" pitchFamily="34" charset="-120"/>
              </a:rPr>
              <a:t>2</a:t>
            </a:r>
            <a:endParaRPr lang="en-US" sz="2292" dirty="0"/>
          </a:p>
        </p:txBody>
      </p:sp>
      <p:sp>
        <p:nvSpPr>
          <p:cNvPr id="10" name="Text 7"/>
          <p:cNvSpPr/>
          <p:nvPr/>
        </p:nvSpPr>
        <p:spPr>
          <a:xfrm>
            <a:off x="5905004" y="3664467"/>
            <a:ext cx="2468860" cy="308570"/>
          </a:xfrm>
          <a:prstGeom prst="rect">
            <a:avLst/>
          </a:prstGeom>
          <a:noFill/>
          <a:ln/>
        </p:spPr>
        <p:txBody>
          <a:bodyPr wrap="none" lIns="0" tIns="0" rIns="0" bIns="0" rtlCol="0" anchor="t"/>
          <a:lstStyle/>
          <a:p>
            <a:pPr>
              <a:lnSpc>
                <a:spcPts val="2417"/>
              </a:lnSpc>
            </a:pPr>
            <a:r>
              <a:rPr lang="en-US" sz="2333" b="1" kern="0" spc="-58" dirty="0">
                <a:solidFill>
                  <a:srgbClr val="005188"/>
                </a:solidFill>
                <a:latin typeface="+mj-lt"/>
                <a:ea typeface="Inter Bold" pitchFamily="34" charset="-122"/>
                <a:cs typeface="Inter Bold" pitchFamily="34" charset="-120"/>
              </a:rPr>
              <a:t>Diversity</a:t>
            </a:r>
            <a:endParaRPr lang="en-US" sz="2333" dirty="0">
              <a:solidFill>
                <a:srgbClr val="005188"/>
              </a:solidFill>
              <a:latin typeface="+mj-lt"/>
            </a:endParaRPr>
          </a:p>
        </p:txBody>
      </p:sp>
      <p:sp>
        <p:nvSpPr>
          <p:cNvPr id="11" name="Text 8"/>
          <p:cNvSpPr/>
          <p:nvPr/>
        </p:nvSpPr>
        <p:spPr>
          <a:xfrm>
            <a:off x="5905005" y="4068550"/>
            <a:ext cx="5595739" cy="632023"/>
          </a:xfrm>
          <a:prstGeom prst="rect">
            <a:avLst/>
          </a:prstGeom>
          <a:noFill/>
          <a:ln/>
        </p:spPr>
        <p:txBody>
          <a:bodyPr wrap="square" lIns="0" tIns="0" rIns="0" bIns="0" rtlCol="0" anchor="t"/>
          <a:lstStyle/>
          <a:p>
            <a:pPr>
              <a:lnSpc>
                <a:spcPts val="2458"/>
              </a:lnSpc>
            </a:pPr>
            <a:r>
              <a:rPr lang="en-US" sz="2000" kern="0" spc="-31" dirty="0">
                <a:solidFill>
                  <a:srgbClr val="005188"/>
                </a:solidFill>
                <a:latin typeface="+mj-lt"/>
                <a:ea typeface="Inter" pitchFamily="34" charset="-122"/>
                <a:cs typeface="Inter" pitchFamily="34" charset="-120"/>
              </a:rPr>
              <a:t>Recognize diversity within disability populations and avoid stereotypes.</a:t>
            </a:r>
            <a:endParaRPr lang="en-US" sz="2000" dirty="0">
              <a:solidFill>
                <a:srgbClr val="005188"/>
              </a:solidFill>
              <a:latin typeface="+mj-lt"/>
            </a:endParaRPr>
          </a:p>
        </p:txBody>
      </p:sp>
      <p:sp>
        <p:nvSpPr>
          <p:cNvPr id="12" name="Shape 9"/>
          <p:cNvSpPr/>
          <p:nvPr/>
        </p:nvSpPr>
        <p:spPr>
          <a:xfrm>
            <a:off x="5263257" y="4945857"/>
            <a:ext cx="444302" cy="444302"/>
          </a:xfrm>
          <a:prstGeom prst="roundRect">
            <a:avLst>
              <a:gd name="adj" fmla="val 18671"/>
            </a:avLst>
          </a:prstGeom>
          <a:solidFill>
            <a:srgbClr val="DADBF1"/>
          </a:solidFill>
          <a:ln w="7620">
            <a:solidFill>
              <a:srgbClr val="C0C1D7"/>
            </a:solidFill>
            <a:prstDash val="solid"/>
          </a:ln>
        </p:spPr>
        <p:txBody>
          <a:bodyPr/>
          <a:lstStyle/>
          <a:p>
            <a:endParaRPr lang="en-US" sz="1500"/>
          </a:p>
        </p:txBody>
      </p:sp>
      <p:sp>
        <p:nvSpPr>
          <p:cNvPr id="13" name="Text 10"/>
          <p:cNvSpPr/>
          <p:nvPr/>
        </p:nvSpPr>
        <p:spPr>
          <a:xfrm>
            <a:off x="5394226" y="5019874"/>
            <a:ext cx="182364" cy="296268"/>
          </a:xfrm>
          <a:prstGeom prst="rect">
            <a:avLst/>
          </a:prstGeom>
          <a:noFill/>
          <a:ln/>
        </p:spPr>
        <p:txBody>
          <a:bodyPr wrap="none" lIns="0" tIns="0" rIns="0" bIns="0" rtlCol="0" anchor="t"/>
          <a:lstStyle/>
          <a:p>
            <a:pPr algn="ctr">
              <a:lnSpc>
                <a:spcPts val="2292"/>
              </a:lnSpc>
            </a:pPr>
            <a:r>
              <a:rPr lang="en-US" sz="2292" b="1" kern="0" spc="-70" dirty="0">
                <a:solidFill>
                  <a:srgbClr val="272525"/>
                </a:solidFill>
                <a:latin typeface="Inter Bold" pitchFamily="34" charset="0"/>
                <a:ea typeface="Inter Bold" pitchFamily="34" charset="-122"/>
                <a:cs typeface="Inter Bold" pitchFamily="34" charset="-120"/>
              </a:rPr>
              <a:t>3</a:t>
            </a:r>
            <a:endParaRPr lang="en-US" sz="2292" dirty="0"/>
          </a:p>
        </p:txBody>
      </p:sp>
      <p:sp>
        <p:nvSpPr>
          <p:cNvPr id="14" name="Text 11"/>
          <p:cNvSpPr/>
          <p:nvPr/>
        </p:nvSpPr>
        <p:spPr>
          <a:xfrm>
            <a:off x="5905004" y="4945857"/>
            <a:ext cx="2468860" cy="308570"/>
          </a:xfrm>
          <a:prstGeom prst="rect">
            <a:avLst/>
          </a:prstGeom>
          <a:noFill/>
          <a:ln/>
        </p:spPr>
        <p:txBody>
          <a:bodyPr wrap="none" lIns="0" tIns="0" rIns="0" bIns="0" rtlCol="0" anchor="t"/>
          <a:lstStyle/>
          <a:p>
            <a:pPr>
              <a:lnSpc>
                <a:spcPts val="2417"/>
              </a:lnSpc>
            </a:pPr>
            <a:r>
              <a:rPr lang="en-US" sz="2333" b="1" dirty="0">
                <a:solidFill>
                  <a:srgbClr val="005188"/>
                </a:solidFill>
                <a:latin typeface="+mj-lt"/>
              </a:rPr>
              <a:t>Intersectionality</a:t>
            </a:r>
          </a:p>
        </p:txBody>
      </p:sp>
      <p:sp>
        <p:nvSpPr>
          <p:cNvPr id="15" name="Text 12"/>
          <p:cNvSpPr/>
          <p:nvPr/>
        </p:nvSpPr>
        <p:spPr>
          <a:xfrm>
            <a:off x="5905005" y="5372894"/>
            <a:ext cx="5595739" cy="632023"/>
          </a:xfrm>
          <a:prstGeom prst="rect">
            <a:avLst/>
          </a:prstGeom>
          <a:noFill/>
          <a:ln/>
        </p:spPr>
        <p:txBody>
          <a:bodyPr wrap="square" lIns="0" tIns="0" rIns="0" bIns="0" rtlCol="0" anchor="t"/>
          <a:lstStyle/>
          <a:p>
            <a:pPr>
              <a:lnSpc>
                <a:spcPts val="2458"/>
              </a:lnSpc>
            </a:pPr>
            <a:r>
              <a:rPr lang="en-US" sz="2000" dirty="0">
                <a:solidFill>
                  <a:srgbClr val="005188"/>
                </a:solidFill>
                <a:latin typeface="+mj-lt"/>
              </a:rPr>
              <a:t>Remember that people with disabilities can be part of more than one marginalized population. </a:t>
            </a:r>
          </a:p>
        </p:txBody>
      </p:sp>
      <p:sp>
        <p:nvSpPr>
          <p:cNvPr id="16" name="TextBox 15">
            <a:extLst>
              <a:ext uri="{FF2B5EF4-FFF2-40B4-BE49-F238E27FC236}">
                <a16:creationId xmlns:a16="http://schemas.microsoft.com/office/drawing/2014/main" id="{F112F22E-E6F7-58F8-A91B-7E7E7D6D1D86}"/>
              </a:ext>
            </a:extLst>
          </p:cNvPr>
          <p:cNvSpPr txBox="1"/>
          <p:nvPr/>
        </p:nvSpPr>
        <p:spPr>
          <a:xfrm>
            <a:off x="5905004" y="2399689"/>
            <a:ext cx="5404743" cy="1015663"/>
          </a:xfrm>
          <a:prstGeom prst="rect">
            <a:avLst/>
          </a:prstGeom>
          <a:noFill/>
        </p:spPr>
        <p:txBody>
          <a:bodyPr wrap="square" rtlCol="0">
            <a:spAutoFit/>
          </a:bodyPr>
          <a:lstStyle/>
          <a:p>
            <a:r>
              <a:rPr lang="en-US" sz="2000" dirty="0">
                <a:solidFill>
                  <a:srgbClr val="005188"/>
                </a:solidFill>
                <a:latin typeface="+mj-lt"/>
              </a:rPr>
              <a:t>Can include physical, sensory, cognitive, developmental, or mental health disabilities and many are invisible. </a:t>
            </a:r>
          </a:p>
        </p:txBody>
      </p:sp>
    </p:spTree>
    <p:extLst>
      <p:ext uri="{BB962C8B-B14F-4D97-AF65-F5344CB8AC3E}">
        <p14:creationId xmlns:p14="http://schemas.microsoft.com/office/powerpoint/2010/main" val="3352724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2000449"/>
            <a:ext cx="7996535" cy="642938"/>
          </a:xfrm>
          <a:prstGeom prst="rect">
            <a:avLst/>
          </a:prstGeom>
          <a:noFill/>
          <a:ln/>
        </p:spPr>
        <p:txBody>
          <a:bodyPr wrap="none" lIns="0" tIns="0" rIns="0" bIns="0" rtlCol="0" anchor="t"/>
          <a:lstStyle/>
          <a:p>
            <a:pPr>
              <a:lnSpc>
                <a:spcPts val="5041"/>
              </a:lnSpc>
            </a:pPr>
            <a:r>
              <a:rPr lang="en-US" sz="4042" b="1" kern="0" spc="-122" dirty="0">
                <a:solidFill>
                  <a:srgbClr val="005188"/>
                </a:solidFill>
                <a:latin typeface="+mj-lt"/>
                <a:ea typeface="Inter Bold" pitchFamily="34" charset="-122"/>
                <a:cs typeface="Inter Bold" pitchFamily="34" charset="-120"/>
              </a:rPr>
              <a:t>Specific Needs in Shelter Settings</a:t>
            </a:r>
            <a:endParaRPr lang="en-US" sz="4042" dirty="0">
              <a:solidFill>
                <a:srgbClr val="005188"/>
              </a:solidFill>
              <a:latin typeface="+mj-lt"/>
            </a:endParaRPr>
          </a:p>
        </p:txBody>
      </p:sp>
      <p:sp>
        <p:nvSpPr>
          <p:cNvPr id="3" name="Text 1"/>
          <p:cNvSpPr/>
          <p:nvPr/>
        </p:nvSpPr>
        <p:spPr>
          <a:xfrm>
            <a:off x="720031" y="3157637"/>
            <a:ext cx="2828727" cy="321469"/>
          </a:xfrm>
          <a:prstGeom prst="rect">
            <a:avLst/>
          </a:prstGeom>
          <a:noFill/>
          <a:ln/>
        </p:spPr>
        <p:txBody>
          <a:bodyPr wrap="none" lIns="0" tIns="0" rIns="0" bIns="0" rtlCol="0" anchor="t"/>
          <a:lstStyle/>
          <a:p>
            <a:pPr>
              <a:lnSpc>
                <a:spcPts val="2500"/>
              </a:lnSpc>
            </a:pPr>
            <a:r>
              <a:rPr lang="en-US" sz="2333" b="1" kern="0" spc="-61" dirty="0">
                <a:solidFill>
                  <a:srgbClr val="005188"/>
                </a:solidFill>
                <a:latin typeface="+mj-lt"/>
                <a:ea typeface="Inter Bold" pitchFamily="34" charset="-122"/>
                <a:cs typeface="Inter Bold" pitchFamily="34" charset="-120"/>
              </a:rPr>
              <a:t>Communication Access</a:t>
            </a:r>
            <a:endParaRPr lang="en-US" sz="2333" dirty="0">
              <a:solidFill>
                <a:srgbClr val="005188"/>
              </a:solidFill>
              <a:latin typeface="+mj-lt"/>
            </a:endParaRPr>
          </a:p>
        </p:txBody>
      </p:sp>
      <p:sp>
        <p:nvSpPr>
          <p:cNvPr id="4" name="Text 2"/>
          <p:cNvSpPr/>
          <p:nvPr/>
        </p:nvSpPr>
        <p:spPr>
          <a:xfrm>
            <a:off x="720031" y="3684786"/>
            <a:ext cx="3249018" cy="987623"/>
          </a:xfrm>
          <a:prstGeom prst="rect">
            <a:avLst/>
          </a:prstGeom>
          <a:noFill/>
          <a:ln/>
        </p:spPr>
        <p:txBody>
          <a:bodyPr wrap="square" lIns="0" tIns="0" rIns="0" bIns="0" rtlCol="0" anchor="t"/>
          <a:lstStyle/>
          <a:p>
            <a:pPr>
              <a:lnSpc>
                <a:spcPts val="2583"/>
              </a:lnSpc>
            </a:pPr>
            <a:r>
              <a:rPr lang="en-US" sz="2000" b="1" kern="0" spc="-32" dirty="0">
                <a:solidFill>
                  <a:srgbClr val="005188"/>
                </a:solidFill>
                <a:latin typeface="+mj-lt"/>
                <a:ea typeface="Inter" pitchFamily="34" charset="-122"/>
                <a:cs typeface="Inter" pitchFamily="34" charset="-120"/>
              </a:rPr>
              <a:t>19% </a:t>
            </a:r>
            <a:r>
              <a:rPr lang="en-US" sz="2000" kern="0" spc="-32" dirty="0">
                <a:solidFill>
                  <a:srgbClr val="005188"/>
                </a:solidFill>
                <a:latin typeface="+mj-lt"/>
                <a:ea typeface="Inter" pitchFamily="34" charset="-122"/>
                <a:cs typeface="Inter" pitchFamily="34" charset="-120"/>
              </a:rPr>
              <a:t>speak Spanish, some Russian speakers. </a:t>
            </a:r>
            <a:r>
              <a:rPr lang="en-US" sz="2000" b="1" kern="0" spc="-32" dirty="0">
                <a:solidFill>
                  <a:srgbClr val="005188"/>
                </a:solidFill>
                <a:latin typeface="+mj-lt"/>
                <a:ea typeface="Inter" pitchFamily="34" charset="-122"/>
                <a:cs typeface="Inter" pitchFamily="34" charset="-120"/>
              </a:rPr>
              <a:t>16 </a:t>
            </a:r>
            <a:r>
              <a:rPr lang="en-US" sz="2000" kern="0" spc="-32" dirty="0">
                <a:solidFill>
                  <a:srgbClr val="005188"/>
                </a:solidFill>
                <a:latin typeface="+mj-lt"/>
                <a:ea typeface="Inter" pitchFamily="34" charset="-122"/>
                <a:cs typeface="Inter" pitchFamily="34" charset="-120"/>
              </a:rPr>
              <a:t>households need communication equipment.</a:t>
            </a:r>
            <a:endParaRPr lang="en-US" sz="2000" dirty="0">
              <a:solidFill>
                <a:srgbClr val="005188"/>
              </a:solidFill>
              <a:latin typeface="+mj-lt"/>
            </a:endParaRPr>
          </a:p>
        </p:txBody>
      </p:sp>
      <p:sp>
        <p:nvSpPr>
          <p:cNvPr id="5" name="Text 3"/>
          <p:cNvSpPr/>
          <p:nvPr/>
        </p:nvSpPr>
        <p:spPr>
          <a:xfrm>
            <a:off x="4477246" y="3157637"/>
            <a:ext cx="2571750" cy="321469"/>
          </a:xfrm>
          <a:prstGeom prst="rect">
            <a:avLst/>
          </a:prstGeom>
          <a:noFill/>
          <a:ln/>
        </p:spPr>
        <p:txBody>
          <a:bodyPr wrap="none" lIns="0" tIns="0" rIns="0" bIns="0" rtlCol="0" anchor="t"/>
          <a:lstStyle/>
          <a:p>
            <a:pPr>
              <a:lnSpc>
                <a:spcPts val="2500"/>
              </a:lnSpc>
            </a:pPr>
            <a:r>
              <a:rPr lang="en-US" sz="2333" b="1" kern="0" spc="-61" dirty="0">
                <a:solidFill>
                  <a:srgbClr val="005188"/>
                </a:solidFill>
                <a:latin typeface="+mj-lt"/>
                <a:ea typeface="Inter Bold" pitchFamily="34" charset="-122"/>
                <a:cs typeface="Inter Bold" pitchFamily="34" charset="-120"/>
              </a:rPr>
              <a:t>Health Maintenance</a:t>
            </a:r>
            <a:endParaRPr lang="en-US" sz="2333" dirty="0">
              <a:solidFill>
                <a:srgbClr val="005188"/>
              </a:solidFill>
              <a:latin typeface="+mj-lt"/>
            </a:endParaRPr>
          </a:p>
        </p:txBody>
      </p:sp>
      <p:sp>
        <p:nvSpPr>
          <p:cNvPr id="6" name="Text 4"/>
          <p:cNvSpPr/>
          <p:nvPr/>
        </p:nvSpPr>
        <p:spPr>
          <a:xfrm>
            <a:off x="4477246" y="3684786"/>
            <a:ext cx="3249018" cy="987623"/>
          </a:xfrm>
          <a:prstGeom prst="rect">
            <a:avLst/>
          </a:prstGeom>
          <a:noFill/>
          <a:ln/>
        </p:spPr>
        <p:txBody>
          <a:bodyPr wrap="square" lIns="0" tIns="0" rIns="0" bIns="0" rtlCol="0" anchor="t"/>
          <a:lstStyle/>
          <a:p>
            <a:pPr>
              <a:lnSpc>
                <a:spcPts val="2583"/>
              </a:lnSpc>
            </a:pPr>
            <a:r>
              <a:rPr lang="en-US" sz="2000" b="1" kern="0" spc="-32" dirty="0">
                <a:solidFill>
                  <a:srgbClr val="005188"/>
                </a:solidFill>
                <a:latin typeface="+mj-lt"/>
                <a:ea typeface="Inter" pitchFamily="34" charset="-122"/>
                <a:cs typeface="Inter" pitchFamily="34" charset="-120"/>
              </a:rPr>
              <a:t>55</a:t>
            </a:r>
            <a:r>
              <a:rPr lang="en-US" sz="2000" kern="0" spc="-32" dirty="0">
                <a:solidFill>
                  <a:srgbClr val="005188"/>
                </a:solidFill>
                <a:latin typeface="+mj-lt"/>
                <a:ea typeface="Inter" pitchFamily="34" charset="-122"/>
                <a:cs typeface="Inter" pitchFamily="34" charset="-120"/>
              </a:rPr>
              <a:t> households need medication access. </a:t>
            </a:r>
            <a:r>
              <a:rPr lang="en-US" sz="2000" b="1" kern="0" spc="-32" dirty="0">
                <a:solidFill>
                  <a:srgbClr val="005188"/>
                </a:solidFill>
                <a:latin typeface="+mj-lt"/>
                <a:ea typeface="Inter" pitchFamily="34" charset="-122"/>
                <a:cs typeface="Inter" pitchFamily="34" charset="-120"/>
              </a:rPr>
              <a:t>27 </a:t>
            </a:r>
            <a:r>
              <a:rPr lang="en-US" sz="2000" kern="0" spc="-32" dirty="0">
                <a:solidFill>
                  <a:srgbClr val="005188"/>
                </a:solidFill>
                <a:latin typeface="+mj-lt"/>
                <a:ea typeface="Inter" pitchFamily="34" charset="-122"/>
                <a:cs typeface="Inter" pitchFamily="34" charset="-120"/>
              </a:rPr>
              <a:t>require durable medical equipment</a:t>
            </a:r>
            <a:r>
              <a:rPr lang="en-US" sz="1583" kern="0" spc="-32" dirty="0">
                <a:solidFill>
                  <a:srgbClr val="005188"/>
                </a:solidFill>
                <a:latin typeface="+mj-lt"/>
                <a:ea typeface="Inter" pitchFamily="34" charset="-122"/>
                <a:cs typeface="Inter" pitchFamily="34" charset="-120"/>
              </a:rPr>
              <a:t>.</a:t>
            </a:r>
            <a:endParaRPr lang="en-US" sz="1583" dirty="0">
              <a:solidFill>
                <a:srgbClr val="005188"/>
              </a:solidFill>
              <a:latin typeface="+mj-lt"/>
            </a:endParaRPr>
          </a:p>
        </p:txBody>
      </p:sp>
      <p:sp>
        <p:nvSpPr>
          <p:cNvPr id="7" name="Text 5"/>
          <p:cNvSpPr/>
          <p:nvPr/>
        </p:nvSpPr>
        <p:spPr>
          <a:xfrm>
            <a:off x="8234462" y="3157637"/>
            <a:ext cx="2571750" cy="321469"/>
          </a:xfrm>
          <a:prstGeom prst="rect">
            <a:avLst/>
          </a:prstGeom>
          <a:noFill/>
          <a:ln/>
        </p:spPr>
        <p:txBody>
          <a:bodyPr wrap="none" lIns="0" tIns="0" rIns="0" bIns="0" rtlCol="0" anchor="t"/>
          <a:lstStyle/>
          <a:p>
            <a:pPr>
              <a:lnSpc>
                <a:spcPts val="2500"/>
              </a:lnSpc>
            </a:pPr>
            <a:r>
              <a:rPr lang="en-US" sz="2333" b="1" kern="0" spc="-61" dirty="0">
                <a:solidFill>
                  <a:srgbClr val="005188"/>
                </a:solidFill>
                <a:latin typeface="+mj-lt"/>
                <a:ea typeface="Inter Bold" pitchFamily="34" charset="-122"/>
                <a:cs typeface="Inter Bold" pitchFamily="34" charset="-120"/>
              </a:rPr>
              <a:t>Accessibility</a:t>
            </a:r>
            <a:endParaRPr lang="en-US" sz="2333" dirty="0">
              <a:solidFill>
                <a:srgbClr val="005188"/>
              </a:solidFill>
              <a:latin typeface="+mj-lt"/>
            </a:endParaRPr>
          </a:p>
        </p:txBody>
      </p:sp>
      <p:sp>
        <p:nvSpPr>
          <p:cNvPr id="8" name="Text 6"/>
          <p:cNvSpPr/>
          <p:nvPr/>
        </p:nvSpPr>
        <p:spPr>
          <a:xfrm>
            <a:off x="8234462" y="3684786"/>
            <a:ext cx="3249018" cy="987623"/>
          </a:xfrm>
          <a:prstGeom prst="rect">
            <a:avLst/>
          </a:prstGeom>
          <a:noFill/>
          <a:ln/>
        </p:spPr>
        <p:txBody>
          <a:bodyPr wrap="square" lIns="0" tIns="0" rIns="0" bIns="0" rtlCol="0" anchor="t"/>
          <a:lstStyle/>
          <a:p>
            <a:pPr>
              <a:lnSpc>
                <a:spcPts val="2583"/>
              </a:lnSpc>
            </a:pPr>
            <a:r>
              <a:rPr lang="en-US" sz="2000" kern="0" spc="-32" dirty="0">
                <a:solidFill>
                  <a:srgbClr val="005188"/>
                </a:solidFill>
                <a:latin typeface="+mj-lt"/>
                <a:ea typeface="Inter" pitchFamily="34" charset="-122"/>
                <a:cs typeface="Inter" pitchFamily="34" charset="-120"/>
              </a:rPr>
              <a:t>Physical accessibility for mobility impairments.</a:t>
            </a:r>
            <a:r>
              <a:rPr lang="en-US" sz="2000" b="1" kern="0" spc="-32" dirty="0">
                <a:solidFill>
                  <a:srgbClr val="005188"/>
                </a:solidFill>
                <a:latin typeface="+mj-lt"/>
                <a:ea typeface="Inter" pitchFamily="34" charset="-122"/>
                <a:cs typeface="Inter" pitchFamily="34" charset="-120"/>
              </a:rPr>
              <a:t> 5 </a:t>
            </a:r>
            <a:r>
              <a:rPr lang="en-US" sz="2000" kern="0" spc="-32" dirty="0">
                <a:solidFill>
                  <a:srgbClr val="005188"/>
                </a:solidFill>
                <a:latin typeface="+mj-lt"/>
                <a:ea typeface="Inter" pitchFamily="34" charset="-122"/>
                <a:cs typeface="Inter" pitchFamily="34" charset="-120"/>
              </a:rPr>
              <a:t>households need bariatric accommodations.</a:t>
            </a:r>
            <a:endParaRPr lang="en-US" sz="2000" dirty="0">
              <a:solidFill>
                <a:srgbClr val="005188"/>
              </a:solidFill>
              <a:latin typeface="+mj-lt"/>
            </a:endParaRPr>
          </a:p>
        </p:txBody>
      </p:sp>
    </p:spTree>
    <p:extLst>
      <p:ext uri="{BB962C8B-B14F-4D97-AF65-F5344CB8AC3E}">
        <p14:creationId xmlns:p14="http://schemas.microsoft.com/office/powerpoint/2010/main" val="2791641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95524" y="564456"/>
            <a:ext cx="5291619" cy="1242219"/>
          </a:xfrm>
          <a:prstGeom prst="rect">
            <a:avLst/>
          </a:prstGeom>
          <a:noFill/>
          <a:ln/>
        </p:spPr>
        <p:txBody>
          <a:bodyPr wrap="square" lIns="0" tIns="0" rIns="0" bIns="0" rtlCol="0" anchor="t"/>
          <a:lstStyle/>
          <a:p>
            <a:pPr>
              <a:lnSpc>
                <a:spcPts val="4875"/>
              </a:lnSpc>
            </a:pPr>
            <a:r>
              <a:rPr lang="en-US" sz="3875" b="1" kern="0" spc="-117" dirty="0">
                <a:solidFill>
                  <a:srgbClr val="005188"/>
                </a:solidFill>
                <a:latin typeface="+mj-lt"/>
                <a:ea typeface="Inter Bold" pitchFamily="34" charset="-122"/>
                <a:cs typeface="Inter Bold" pitchFamily="34" charset="-120"/>
              </a:rPr>
              <a:t>Mental Health and Personal Care</a:t>
            </a:r>
            <a:endParaRPr lang="en-US" sz="3875" dirty="0">
              <a:solidFill>
                <a:srgbClr val="005188"/>
              </a:solidFill>
              <a:latin typeface="+mj-lt"/>
            </a:endParaRPr>
          </a:p>
        </p:txBody>
      </p:sp>
      <p:sp>
        <p:nvSpPr>
          <p:cNvPr id="4" name="Shape 1"/>
          <p:cNvSpPr/>
          <p:nvPr/>
        </p:nvSpPr>
        <p:spPr>
          <a:xfrm>
            <a:off x="695524" y="2104728"/>
            <a:ext cx="6228953" cy="1475681"/>
          </a:xfrm>
          <a:prstGeom prst="roundRect">
            <a:avLst>
              <a:gd name="adj" fmla="val 5657"/>
            </a:avLst>
          </a:prstGeom>
          <a:solidFill>
            <a:srgbClr val="DADBF1"/>
          </a:solidFill>
          <a:ln w="7620">
            <a:solidFill>
              <a:srgbClr val="C0C1D7"/>
            </a:solidFill>
            <a:prstDash val="solid"/>
          </a:ln>
        </p:spPr>
        <p:txBody>
          <a:bodyPr/>
          <a:lstStyle/>
          <a:p>
            <a:endParaRPr lang="en-US" sz="1500"/>
          </a:p>
        </p:txBody>
      </p:sp>
      <p:sp>
        <p:nvSpPr>
          <p:cNvPr id="5" name="Text 2"/>
          <p:cNvSpPr/>
          <p:nvPr/>
        </p:nvSpPr>
        <p:spPr>
          <a:xfrm>
            <a:off x="900609" y="2309813"/>
            <a:ext cx="2793901" cy="310555"/>
          </a:xfrm>
          <a:prstGeom prst="rect">
            <a:avLst/>
          </a:prstGeom>
          <a:noFill/>
          <a:ln/>
        </p:spPr>
        <p:txBody>
          <a:bodyPr wrap="none" lIns="0" tIns="0" rIns="0" bIns="0" rtlCol="0" anchor="t"/>
          <a:lstStyle/>
          <a:p>
            <a:pPr>
              <a:lnSpc>
                <a:spcPts val="2417"/>
              </a:lnSpc>
            </a:pPr>
            <a:r>
              <a:rPr lang="en-US" sz="2333" b="1" kern="0" spc="-58" dirty="0">
                <a:solidFill>
                  <a:srgbClr val="272525"/>
                </a:solidFill>
                <a:latin typeface="Inter Bold" pitchFamily="34" charset="0"/>
                <a:ea typeface="Inter Bold" pitchFamily="34" charset="-122"/>
                <a:cs typeface="Inter Bold" pitchFamily="34" charset="-120"/>
              </a:rPr>
              <a:t>Mental Health Follow-up</a:t>
            </a:r>
            <a:endParaRPr lang="en-US" sz="2333" dirty="0"/>
          </a:p>
        </p:txBody>
      </p:sp>
      <p:sp>
        <p:nvSpPr>
          <p:cNvPr id="6" name="Text 3"/>
          <p:cNvSpPr/>
          <p:nvPr/>
        </p:nvSpPr>
        <p:spPr>
          <a:xfrm>
            <a:off x="900609" y="2739530"/>
            <a:ext cx="5818783" cy="635794"/>
          </a:xfrm>
          <a:prstGeom prst="rect">
            <a:avLst/>
          </a:prstGeom>
          <a:noFill/>
          <a:ln/>
        </p:spPr>
        <p:txBody>
          <a:bodyPr wrap="square" lIns="0" tIns="0" rIns="0" bIns="0" rtlCol="0" anchor="t"/>
          <a:lstStyle/>
          <a:p>
            <a:pPr>
              <a:lnSpc>
                <a:spcPts val="2500"/>
              </a:lnSpc>
            </a:pPr>
            <a:r>
              <a:rPr lang="en-US" sz="2000" b="1" kern="0" spc="-32" dirty="0">
                <a:solidFill>
                  <a:srgbClr val="272525"/>
                </a:solidFill>
                <a:latin typeface="Inter" pitchFamily="34" charset="0"/>
                <a:ea typeface="Inter" pitchFamily="34" charset="-122"/>
                <a:cs typeface="Inter" pitchFamily="34" charset="-120"/>
              </a:rPr>
              <a:t>91 </a:t>
            </a:r>
            <a:r>
              <a:rPr lang="en-US" sz="2000" kern="0" spc="-32" dirty="0">
                <a:solidFill>
                  <a:srgbClr val="272525"/>
                </a:solidFill>
                <a:latin typeface="Inter" pitchFamily="34" charset="0"/>
                <a:ea typeface="Inter" pitchFamily="34" charset="-122"/>
                <a:cs typeface="Inter" pitchFamily="34" charset="-120"/>
              </a:rPr>
              <a:t>households require mental health support due to displacement stress.</a:t>
            </a:r>
            <a:endParaRPr lang="en-US" sz="2000" dirty="0"/>
          </a:p>
        </p:txBody>
      </p:sp>
      <p:sp>
        <p:nvSpPr>
          <p:cNvPr id="7" name="Shape 4"/>
          <p:cNvSpPr/>
          <p:nvPr/>
        </p:nvSpPr>
        <p:spPr>
          <a:xfrm>
            <a:off x="695523" y="3785494"/>
            <a:ext cx="6228953" cy="1157783"/>
          </a:xfrm>
          <a:prstGeom prst="roundRect">
            <a:avLst>
              <a:gd name="adj" fmla="val 7210"/>
            </a:avLst>
          </a:prstGeom>
          <a:solidFill>
            <a:srgbClr val="DADBF1"/>
          </a:solidFill>
          <a:ln w="7620">
            <a:solidFill>
              <a:srgbClr val="C0C1D7"/>
            </a:solidFill>
            <a:prstDash val="solid"/>
          </a:ln>
        </p:spPr>
        <p:txBody>
          <a:bodyPr/>
          <a:lstStyle/>
          <a:p>
            <a:endParaRPr lang="en-US" sz="1500"/>
          </a:p>
        </p:txBody>
      </p:sp>
      <p:sp>
        <p:nvSpPr>
          <p:cNvPr id="8" name="Text 5"/>
          <p:cNvSpPr/>
          <p:nvPr/>
        </p:nvSpPr>
        <p:spPr>
          <a:xfrm>
            <a:off x="900608" y="3984228"/>
            <a:ext cx="2927152" cy="310555"/>
          </a:xfrm>
          <a:prstGeom prst="rect">
            <a:avLst/>
          </a:prstGeom>
          <a:noFill/>
          <a:ln/>
        </p:spPr>
        <p:txBody>
          <a:bodyPr wrap="none" lIns="0" tIns="0" rIns="0" bIns="0" rtlCol="0" anchor="t"/>
          <a:lstStyle/>
          <a:p>
            <a:pPr>
              <a:lnSpc>
                <a:spcPts val="2417"/>
              </a:lnSpc>
            </a:pPr>
            <a:r>
              <a:rPr lang="en-US" sz="2333" b="1" kern="0" spc="-58" dirty="0">
                <a:solidFill>
                  <a:srgbClr val="272525"/>
                </a:solidFill>
                <a:latin typeface="Inter Bold" pitchFamily="34" charset="0"/>
                <a:ea typeface="Inter Bold" pitchFamily="34" charset="-122"/>
                <a:cs typeface="Inter Bold" pitchFamily="34" charset="-120"/>
              </a:rPr>
              <a:t>Personal Care Assistance</a:t>
            </a:r>
            <a:endParaRPr lang="en-US" sz="2333" dirty="0"/>
          </a:p>
        </p:txBody>
      </p:sp>
      <p:sp>
        <p:nvSpPr>
          <p:cNvPr id="9" name="Text 6"/>
          <p:cNvSpPr/>
          <p:nvPr/>
        </p:nvSpPr>
        <p:spPr>
          <a:xfrm>
            <a:off x="900609" y="4413944"/>
            <a:ext cx="5818783" cy="317897"/>
          </a:xfrm>
          <a:prstGeom prst="rect">
            <a:avLst/>
          </a:prstGeom>
          <a:noFill/>
          <a:ln/>
        </p:spPr>
        <p:txBody>
          <a:bodyPr wrap="none" lIns="0" tIns="0" rIns="0" bIns="0" rtlCol="0" anchor="t"/>
          <a:lstStyle/>
          <a:p>
            <a:pPr>
              <a:lnSpc>
                <a:spcPts val="2500"/>
              </a:lnSpc>
            </a:pPr>
            <a:r>
              <a:rPr lang="en-US" sz="2000" b="1" kern="0" spc="-32" dirty="0">
                <a:solidFill>
                  <a:srgbClr val="272525"/>
                </a:solidFill>
                <a:latin typeface="Inter" pitchFamily="34" charset="0"/>
                <a:ea typeface="Inter" pitchFamily="34" charset="-122"/>
                <a:cs typeface="Inter" pitchFamily="34" charset="-120"/>
              </a:rPr>
              <a:t>8</a:t>
            </a:r>
            <a:r>
              <a:rPr lang="en-US" sz="2000" kern="0" spc="-32" dirty="0">
                <a:solidFill>
                  <a:srgbClr val="272525"/>
                </a:solidFill>
                <a:latin typeface="Inter" pitchFamily="34" charset="0"/>
                <a:ea typeface="Inter" pitchFamily="34" charset="-122"/>
                <a:cs typeface="Inter" pitchFamily="34" charset="-120"/>
              </a:rPr>
              <a:t> households need help with daily personal care tasks.</a:t>
            </a:r>
            <a:endParaRPr lang="en-US" sz="2000" dirty="0"/>
          </a:p>
        </p:txBody>
      </p:sp>
      <p:sp>
        <p:nvSpPr>
          <p:cNvPr id="10" name="Shape 7"/>
          <p:cNvSpPr/>
          <p:nvPr/>
        </p:nvSpPr>
        <p:spPr>
          <a:xfrm>
            <a:off x="695524" y="5135662"/>
            <a:ext cx="6228953" cy="1157783"/>
          </a:xfrm>
          <a:prstGeom prst="roundRect">
            <a:avLst>
              <a:gd name="adj" fmla="val 7210"/>
            </a:avLst>
          </a:prstGeom>
          <a:solidFill>
            <a:srgbClr val="DADBF1"/>
          </a:solidFill>
          <a:ln w="7620">
            <a:solidFill>
              <a:srgbClr val="C0C1D7"/>
            </a:solidFill>
            <a:prstDash val="solid"/>
          </a:ln>
        </p:spPr>
        <p:txBody>
          <a:bodyPr/>
          <a:lstStyle/>
          <a:p>
            <a:endParaRPr lang="en-US" sz="1500"/>
          </a:p>
        </p:txBody>
      </p:sp>
      <p:sp>
        <p:nvSpPr>
          <p:cNvPr id="11" name="Text 8"/>
          <p:cNvSpPr/>
          <p:nvPr/>
        </p:nvSpPr>
        <p:spPr>
          <a:xfrm>
            <a:off x="900609" y="5340747"/>
            <a:ext cx="2484338" cy="310555"/>
          </a:xfrm>
          <a:prstGeom prst="rect">
            <a:avLst/>
          </a:prstGeom>
          <a:noFill/>
          <a:ln/>
        </p:spPr>
        <p:txBody>
          <a:bodyPr wrap="none" lIns="0" tIns="0" rIns="0" bIns="0" rtlCol="0" anchor="t"/>
          <a:lstStyle/>
          <a:p>
            <a:pPr>
              <a:lnSpc>
                <a:spcPts val="2417"/>
              </a:lnSpc>
            </a:pPr>
            <a:r>
              <a:rPr lang="en-US" sz="2333" b="1" kern="0" spc="-58" dirty="0">
                <a:solidFill>
                  <a:srgbClr val="272525"/>
                </a:solidFill>
                <a:latin typeface="Inter Bold" pitchFamily="34" charset="0"/>
                <a:ea typeface="Inter Bold" pitchFamily="34" charset="-122"/>
                <a:cs typeface="Inter Bold" pitchFamily="34" charset="-120"/>
              </a:rPr>
              <a:t>Service Animals</a:t>
            </a:r>
            <a:endParaRPr lang="en-US" sz="2333" dirty="0"/>
          </a:p>
        </p:txBody>
      </p:sp>
      <p:sp>
        <p:nvSpPr>
          <p:cNvPr id="12" name="Text 9"/>
          <p:cNvSpPr/>
          <p:nvPr/>
        </p:nvSpPr>
        <p:spPr>
          <a:xfrm>
            <a:off x="900609" y="5770463"/>
            <a:ext cx="5818783" cy="317897"/>
          </a:xfrm>
          <a:prstGeom prst="rect">
            <a:avLst/>
          </a:prstGeom>
          <a:noFill/>
          <a:ln/>
        </p:spPr>
        <p:txBody>
          <a:bodyPr wrap="none" lIns="0" tIns="0" rIns="0" bIns="0" rtlCol="0" anchor="t"/>
          <a:lstStyle/>
          <a:p>
            <a:pPr>
              <a:lnSpc>
                <a:spcPts val="2500"/>
              </a:lnSpc>
            </a:pPr>
            <a:r>
              <a:rPr lang="en-US" sz="2000" b="1" kern="0" spc="-32" dirty="0">
                <a:solidFill>
                  <a:srgbClr val="272525"/>
                </a:solidFill>
                <a:latin typeface="Inter" pitchFamily="34" charset="0"/>
                <a:ea typeface="Inter" pitchFamily="34" charset="-122"/>
                <a:cs typeface="Inter" pitchFamily="34" charset="-120"/>
              </a:rPr>
              <a:t>11</a:t>
            </a:r>
            <a:r>
              <a:rPr lang="en-US" sz="2000" kern="0" spc="-32" dirty="0">
                <a:solidFill>
                  <a:srgbClr val="272525"/>
                </a:solidFill>
                <a:latin typeface="Inter" pitchFamily="34" charset="0"/>
                <a:ea typeface="Inter" pitchFamily="34" charset="-122"/>
                <a:cs typeface="Inter" pitchFamily="34" charset="-120"/>
              </a:rPr>
              <a:t> households have service animals</a:t>
            </a:r>
            <a:r>
              <a:rPr lang="en-US" sz="1542" kern="0" spc="-32" dirty="0">
                <a:solidFill>
                  <a:srgbClr val="272525"/>
                </a:solidFill>
                <a:latin typeface="Inter" pitchFamily="34" charset="0"/>
                <a:ea typeface="Inter" pitchFamily="34" charset="-122"/>
                <a:cs typeface="Inter" pitchFamily="34" charset="-120"/>
              </a:rPr>
              <a:t>.</a:t>
            </a:r>
            <a:endParaRPr lang="en-US" sz="1542" dirty="0"/>
          </a:p>
        </p:txBody>
      </p:sp>
      <p:pic>
        <p:nvPicPr>
          <p:cNvPr id="1028" name="Picture 4" descr="Helpful Dog A blind man and his golden retriever dog are outdoors on a sunny day. The service dog is helping his owner move around. Service Animal Stock Photo">
            <a:extLst>
              <a:ext uri="{FF2B5EF4-FFF2-40B4-BE49-F238E27FC236}">
                <a16:creationId xmlns:a16="http://schemas.microsoft.com/office/drawing/2014/main" id="{E86E8C53-E107-5645-E5ED-2FE000E5E8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213023" y="1"/>
            <a:ext cx="49789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681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ve pre-teen children riding school bus">
            <a:extLst>
              <a:ext uri="{FF2B5EF4-FFF2-40B4-BE49-F238E27FC236}">
                <a16:creationId xmlns:a16="http://schemas.microsoft.com/office/drawing/2014/main" id="{A0454B79-15B4-81E6-CEAA-AB960079F806}"/>
              </a:ext>
            </a:extLst>
          </p:cNvPr>
          <p:cNvPicPr>
            <a:picLocks noChangeAspect="1"/>
          </p:cNvPicPr>
          <p:nvPr/>
        </p:nvPicPr>
        <p:blipFill>
          <a:blip r:embed="rId3" cstate="screen">
            <a:alphaModFix amt="10000"/>
            <a:extLst>
              <a:ext uri="{28A0092B-C50C-407E-A947-70E740481C1C}">
                <a14:useLocalDpi xmlns:a14="http://schemas.microsoft.com/office/drawing/2010/main"/>
              </a:ext>
            </a:extLst>
          </a:blip>
          <a:srcRect t="-1" b="-1"/>
          <a:stretch/>
        </p:blipFill>
        <p:spPr>
          <a:xfrm>
            <a:off x="-18051" y="0"/>
            <a:ext cx="12192000" cy="7295745"/>
          </a:xfrm>
          <a:prstGeom prst="rect">
            <a:avLst/>
          </a:prstGeom>
        </p:spPr>
      </p:pic>
      <p:sp>
        <p:nvSpPr>
          <p:cNvPr id="2" name="Text 0"/>
          <p:cNvSpPr/>
          <p:nvPr/>
        </p:nvSpPr>
        <p:spPr>
          <a:xfrm>
            <a:off x="720031" y="1060579"/>
            <a:ext cx="7996535" cy="642938"/>
          </a:xfrm>
          <a:prstGeom prst="rect">
            <a:avLst/>
          </a:prstGeom>
          <a:noFill/>
          <a:ln/>
        </p:spPr>
        <p:txBody>
          <a:bodyPr wrap="none" lIns="0" tIns="0" rIns="0" bIns="0" rtlCol="0" anchor="t"/>
          <a:lstStyle/>
          <a:p>
            <a:pPr>
              <a:lnSpc>
                <a:spcPts val="5041"/>
              </a:lnSpc>
            </a:pPr>
            <a:r>
              <a:rPr lang="en-US" sz="4042" b="1" dirty="0">
                <a:solidFill>
                  <a:srgbClr val="005188"/>
                </a:solidFill>
                <a:latin typeface="+mj-lt"/>
              </a:rPr>
              <a:t>Households with Children</a:t>
            </a:r>
          </a:p>
        </p:txBody>
      </p:sp>
      <p:sp>
        <p:nvSpPr>
          <p:cNvPr id="3" name="Text 1"/>
          <p:cNvSpPr/>
          <p:nvPr/>
        </p:nvSpPr>
        <p:spPr>
          <a:xfrm>
            <a:off x="720031" y="2331241"/>
            <a:ext cx="2828727" cy="321469"/>
          </a:xfrm>
          <a:prstGeom prst="rect">
            <a:avLst/>
          </a:prstGeom>
          <a:noFill/>
          <a:ln/>
        </p:spPr>
        <p:txBody>
          <a:bodyPr wrap="none" lIns="0" tIns="0" rIns="0" bIns="0" rtlCol="0" anchor="t"/>
          <a:lstStyle/>
          <a:p>
            <a:pPr>
              <a:lnSpc>
                <a:spcPts val="2500"/>
              </a:lnSpc>
            </a:pPr>
            <a:r>
              <a:rPr lang="en-US" sz="2667" b="1" dirty="0">
                <a:solidFill>
                  <a:srgbClr val="005188"/>
                </a:solidFill>
                <a:latin typeface="+mj-lt"/>
              </a:rPr>
              <a:t>Infants and Toddlers:</a:t>
            </a:r>
          </a:p>
        </p:txBody>
      </p:sp>
      <p:sp>
        <p:nvSpPr>
          <p:cNvPr id="4" name="Text 2"/>
          <p:cNvSpPr/>
          <p:nvPr/>
        </p:nvSpPr>
        <p:spPr>
          <a:xfrm>
            <a:off x="720031" y="2862759"/>
            <a:ext cx="3249018" cy="987623"/>
          </a:xfrm>
          <a:prstGeom prst="rect">
            <a:avLst/>
          </a:prstGeom>
          <a:noFill/>
          <a:ln/>
        </p:spPr>
        <p:txBody>
          <a:bodyPr wrap="square" lIns="0" tIns="0" rIns="0" bIns="0" rtlCol="0" anchor="t"/>
          <a:lstStyle/>
          <a:p>
            <a:pPr>
              <a:lnSpc>
                <a:spcPts val="2583"/>
              </a:lnSpc>
            </a:pPr>
            <a:r>
              <a:rPr lang="en-US" sz="2333" dirty="0">
                <a:solidFill>
                  <a:srgbClr val="005188"/>
                </a:solidFill>
                <a:latin typeface="+mj-lt"/>
              </a:rPr>
              <a:t>At least </a:t>
            </a:r>
            <a:r>
              <a:rPr lang="en-US" sz="2333" b="1" dirty="0">
                <a:solidFill>
                  <a:srgbClr val="005188"/>
                </a:solidFill>
                <a:latin typeface="+mj-lt"/>
              </a:rPr>
              <a:t>11</a:t>
            </a:r>
            <a:r>
              <a:rPr lang="en-US" sz="2333" dirty="0">
                <a:solidFill>
                  <a:srgbClr val="005188"/>
                </a:solidFill>
                <a:latin typeface="+mj-lt"/>
              </a:rPr>
              <a:t> households have children under 4 years old.  </a:t>
            </a:r>
          </a:p>
        </p:txBody>
      </p:sp>
      <p:sp>
        <p:nvSpPr>
          <p:cNvPr id="5" name="Text 3"/>
          <p:cNvSpPr/>
          <p:nvPr/>
        </p:nvSpPr>
        <p:spPr>
          <a:xfrm>
            <a:off x="4477246" y="2331242"/>
            <a:ext cx="2571750" cy="321469"/>
          </a:xfrm>
          <a:prstGeom prst="rect">
            <a:avLst/>
          </a:prstGeom>
          <a:noFill/>
          <a:ln/>
        </p:spPr>
        <p:txBody>
          <a:bodyPr wrap="none" lIns="0" tIns="0" rIns="0" bIns="0" rtlCol="0" anchor="t"/>
          <a:lstStyle/>
          <a:p>
            <a:pPr>
              <a:lnSpc>
                <a:spcPts val="2500"/>
              </a:lnSpc>
            </a:pPr>
            <a:r>
              <a:rPr lang="en-US" sz="2667" b="1" dirty="0">
                <a:solidFill>
                  <a:srgbClr val="005188"/>
                </a:solidFill>
                <a:latin typeface="+mj-lt"/>
              </a:rPr>
              <a:t>School Age Children:</a:t>
            </a:r>
          </a:p>
        </p:txBody>
      </p:sp>
      <p:sp>
        <p:nvSpPr>
          <p:cNvPr id="6" name="Text 4"/>
          <p:cNvSpPr/>
          <p:nvPr/>
        </p:nvSpPr>
        <p:spPr>
          <a:xfrm>
            <a:off x="4477246" y="3684786"/>
            <a:ext cx="3249018" cy="987623"/>
          </a:xfrm>
          <a:prstGeom prst="rect">
            <a:avLst/>
          </a:prstGeom>
          <a:noFill/>
          <a:ln/>
        </p:spPr>
        <p:txBody>
          <a:bodyPr wrap="square" lIns="0" tIns="0" rIns="0" bIns="0" rtlCol="0" anchor="t"/>
          <a:lstStyle/>
          <a:p>
            <a:pPr>
              <a:lnSpc>
                <a:spcPts val="2583"/>
              </a:lnSpc>
            </a:pPr>
            <a:endParaRPr lang="en-US" sz="1583" dirty="0"/>
          </a:p>
        </p:txBody>
      </p:sp>
      <p:sp>
        <p:nvSpPr>
          <p:cNvPr id="8" name="Text 6"/>
          <p:cNvSpPr/>
          <p:nvPr/>
        </p:nvSpPr>
        <p:spPr>
          <a:xfrm>
            <a:off x="4477246" y="2862758"/>
            <a:ext cx="3249018" cy="3619302"/>
          </a:xfrm>
          <a:prstGeom prst="rect">
            <a:avLst/>
          </a:prstGeom>
          <a:noFill/>
          <a:ln/>
        </p:spPr>
        <p:txBody>
          <a:bodyPr wrap="square" lIns="0" tIns="0" rIns="0" bIns="0" rtlCol="0" anchor="t"/>
          <a:lstStyle/>
          <a:p>
            <a:pPr>
              <a:lnSpc>
                <a:spcPts val="2583"/>
              </a:lnSpc>
            </a:pPr>
            <a:r>
              <a:rPr lang="en-US" sz="2333" dirty="0">
                <a:solidFill>
                  <a:srgbClr val="005188"/>
                </a:solidFill>
                <a:latin typeface="+mj-lt"/>
              </a:rPr>
              <a:t>It is important to determine if any children in the household receive any services or supports for learning, mental health, or developmental disabilities. Do they have an IEP? </a:t>
            </a:r>
          </a:p>
        </p:txBody>
      </p:sp>
    </p:spTree>
    <p:extLst>
      <p:ext uri="{BB962C8B-B14F-4D97-AF65-F5344CB8AC3E}">
        <p14:creationId xmlns:p14="http://schemas.microsoft.com/office/powerpoint/2010/main" val="3818986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erial view of houses in the suburbs">
            <a:extLst>
              <a:ext uri="{FF2B5EF4-FFF2-40B4-BE49-F238E27FC236}">
                <a16:creationId xmlns:a16="http://schemas.microsoft.com/office/drawing/2014/main" id="{E8522BA1-B20E-FCEF-7034-91F7FF2894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71300" cy="6858000"/>
          </a:xfrm>
          <a:prstGeom prst="rect">
            <a:avLst/>
          </a:prstGeom>
        </p:spPr>
      </p:pic>
      <p:sp>
        <p:nvSpPr>
          <p:cNvPr id="22" name="Rectangle 21">
            <a:extLst>
              <a:ext uri="{FF2B5EF4-FFF2-40B4-BE49-F238E27FC236}">
                <a16:creationId xmlns:a16="http://schemas.microsoft.com/office/drawing/2014/main" id="{D3B3BB81-2CF7-A838-5BDD-5B92F8BB0B02}"/>
              </a:ext>
            </a:extLst>
          </p:cNvPr>
          <p:cNvSpPr/>
          <p:nvPr/>
        </p:nvSpPr>
        <p:spPr>
          <a:xfrm>
            <a:off x="4938532" y="327949"/>
            <a:ext cx="6820514" cy="6408823"/>
          </a:xfrm>
          <a:prstGeom prst="rect">
            <a:avLst/>
          </a:prstGeom>
          <a:solidFill>
            <a:schemeClr val="accent1">
              <a:lumMod val="20000"/>
              <a:lumOff val="80000"/>
              <a:alpha val="9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3" name="Text 0"/>
          <p:cNvSpPr/>
          <p:nvPr/>
        </p:nvSpPr>
        <p:spPr>
          <a:xfrm>
            <a:off x="5273874" y="551458"/>
            <a:ext cx="5013424" cy="626666"/>
          </a:xfrm>
          <a:prstGeom prst="rect">
            <a:avLst/>
          </a:prstGeom>
          <a:noFill/>
          <a:ln/>
        </p:spPr>
        <p:txBody>
          <a:bodyPr wrap="none" lIns="0" tIns="0" rIns="0" bIns="0" rtlCol="0" anchor="t"/>
          <a:lstStyle/>
          <a:p>
            <a:pPr>
              <a:lnSpc>
                <a:spcPts val="4916"/>
              </a:lnSpc>
            </a:pPr>
            <a:r>
              <a:rPr lang="en-US" sz="3917" b="1" kern="0" spc="-118" dirty="0">
                <a:solidFill>
                  <a:srgbClr val="000000"/>
                </a:solidFill>
                <a:latin typeface="Inter Bold" pitchFamily="34" charset="0"/>
                <a:ea typeface="Inter Bold" pitchFamily="34" charset="-122"/>
                <a:cs typeface="Inter Bold" pitchFamily="34" charset="-120"/>
              </a:rPr>
              <a:t>Housing Navigation</a:t>
            </a:r>
            <a:endParaRPr lang="en-US" sz="3917" dirty="0"/>
          </a:p>
        </p:txBody>
      </p:sp>
      <p:sp>
        <p:nvSpPr>
          <p:cNvPr id="4" name="Shape 1"/>
          <p:cNvSpPr/>
          <p:nvPr/>
        </p:nvSpPr>
        <p:spPr>
          <a:xfrm>
            <a:off x="5561906" y="1478856"/>
            <a:ext cx="25400" cy="4829274"/>
          </a:xfrm>
          <a:prstGeom prst="roundRect">
            <a:avLst>
              <a:gd name="adj" fmla="val 331602"/>
            </a:avLst>
          </a:prstGeom>
          <a:solidFill>
            <a:srgbClr val="C0C1D7"/>
          </a:solidFill>
          <a:ln/>
        </p:spPr>
        <p:txBody>
          <a:bodyPr/>
          <a:lstStyle/>
          <a:p>
            <a:endParaRPr lang="en-US" sz="1500"/>
          </a:p>
        </p:txBody>
      </p:sp>
      <p:sp>
        <p:nvSpPr>
          <p:cNvPr id="5" name="Shape 2"/>
          <p:cNvSpPr/>
          <p:nvPr/>
        </p:nvSpPr>
        <p:spPr>
          <a:xfrm>
            <a:off x="5774779" y="1917204"/>
            <a:ext cx="701873" cy="25400"/>
          </a:xfrm>
          <a:prstGeom prst="roundRect">
            <a:avLst>
              <a:gd name="adj" fmla="val 331602"/>
            </a:avLst>
          </a:prstGeom>
          <a:solidFill>
            <a:srgbClr val="C0C1D7"/>
          </a:solidFill>
          <a:ln/>
        </p:spPr>
        <p:txBody>
          <a:bodyPr/>
          <a:lstStyle/>
          <a:p>
            <a:endParaRPr lang="en-US" sz="1500"/>
          </a:p>
        </p:txBody>
      </p:sp>
      <p:sp>
        <p:nvSpPr>
          <p:cNvPr id="6" name="Shape 3"/>
          <p:cNvSpPr/>
          <p:nvPr/>
        </p:nvSpPr>
        <p:spPr>
          <a:xfrm>
            <a:off x="5349032" y="1704380"/>
            <a:ext cx="451148" cy="451148"/>
          </a:xfrm>
          <a:prstGeom prst="roundRect">
            <a:avLst>
              <a:gd name="adj" fmla="val 18669"/>
            </a:avLst>
          </a:prstGeom>
          <a:solidFill>
            <a:srgbClr val="DADBF1"/>
          </a:solidFill>
          <a:ln w="7620">
            <a:solidFill>
              <a:srgbClr val="C0C1D7"/>
            </a:solidFill>
            <a:prstDash val="solid"/>
          </a:ln>
        </p:spPr>
        <p:txBody>
          <a:bodyPr/>
          <a:lstStyle/>
          <a:p>
            <a:endParaRPr lang="en-US" sz="1500"/>
          </a:p>
        </p:txBody>
      </p:sp>
      <p:sp>
        <p:nvSpPr>
          <p:cNvPr id="7" name="Text 4"/>
          <p:cNvSpPr/>
          <p:nvPr/>
        </p:nvSpPr>
        <p:spPr>
          <a:xfrm>
            <a:off x="5514231" y="1779488"/>
            <a:ext cx="120650" cy="300832"/>
          </a:xfrm>
          <a:prstGeom prst="rect">
            <a:avLst/>
          </a:prstGeom>
          <a:noFill/>
          <a:ln/>
        </p:spPr>
        <p:txBody>
          <a:bodyPr wrap="none" lIns="0" tIns="0" rIns="0" bIns="0" rtlCol="0" anchor="t"/>
          <a:lstStyle/>
          <a:p>
            <a:pPr algn="ctr">
              <a:lnSpc>
                <a:spcPts val="2333"/>
              </a:lnSpc>
            </a:pPr>
            <a:r>
              <a:rPr lang="en-US" sz="2333" b="1" kern="0" spc="-71" dirty="0">
                <a:solidFill>
                  <a:srgbClr val="272525"/>
                </a:solidFill>
                <a:latin typeface="Inter Bold" pitchFamily="34" charset="0"/>
                <a:ea typeface="Inter Bold" pitchFamily="34" charset="-122"/>
                <a:cs typeface="Inter Bold" pitchFamily="34" charset="-120"/>
              </a:rPr>
              <a:t>1</a:t>
            </a:r>
            <a:endParaRPr lang="en-US" sz="2333" dirty="0"/>
          </a:p>
        </p:txBody>
      </p:sp>
      <p:sp>
        <p:nvSpPr>
          <p:cNvPr id="8" name="Text 5"/>
          <p:cNvSpPr/>
          <p:nvPr/>
        </p:nvSpPr>
        <p:spPr>
          <a:xfrm>
            <a:off x="6677521" y="1679377"/>
            <a:ext cx="3197225" cy="313233"/>
          </a:xfrm>
          <a:prstGeom prst="rect">
            <a:avLst/>
          </a:prstGeom>
          <a:noFill/>
          <a:ln/>
        </p:spPr>
        <p:txBody>
          <a:bodyPr wrap="none" lIns="0" tIns="0" rIns="0" bIns="0" rtlCol="0" anchor="t"/>
          <a:lstStyle/>
          <a:p>
            <a:pPr>
              <a:lnSpc>
                <a:spcPts val="2458"/>
              </a:lnSpc>
            </a:pPr>
            <a:r>
              <a:rPr lang="en-US" sz="2667" b="1" dirty="0">
                <a:latin typeface="+mj-lt"/>
              </a:rPr>
              <a:t>Assess Accessibility Features:</a:t>
            </a:r>
          </a:p>
        </p:txBody>
      </p:sp>
      <p:sp>
        <p:nvSpPr>
          <p:cNvPr id="9" name="Text 6"/>
          <p:cNvSpPr/>
          <p:nvPr/>
        </p:nvSpPr>
        <p:spPr>
          <a:xfrm>
            <a:off x="6677521" y="2112864"/>
            <a:ext cx="4812606" cy="641548"/>
          </a:xfrm>
          <a:prstGeom prst="rect">
            <a:avLst/>
          </a:prstGeom>
          <a:noFill/>
          <a:ln/>
        </p:spPr>
        <p:txBody>
          <a:bodyPr wrap="square" lIns="0" tIns="0" rIns="0" bIns="0" rtlCol="0" anchor="t"/>
          <a:lstStyle/>
          <a:p>
            <a:pPr>
              <a:lnSpc>
                <a:spcPts val="2500"/>
              </a:lnSpc>
            </a:pPr>
            <a:r>
              <a:rPr lang="en-US" sz="2667" kern="0" spc="-32" dirty="0">
                <a:solidFill>
                  <a:srgbClr val="272525"/>
                </a:solidFill>
                <a:latin typeface="+mj-lt"/>
                <a:ea typeface="Inter" pitchFamily="34" charset="-122"/>
                <a:cs typeface="Inter" pitchFamily="34" charset="-120"/>
              </a:rPr>
              <a:t>Understand if pre-disaster housing had accessibility features.</a:t>
            </a:r>
            <a:endParaRPr lang="en-US" sz="2667" dirty="0">
              <a:latin typeface="+mj-lt"/>
            </a:endParaRPr>
          </a:p>
        </p:txBody>
      </p:sp>
      <p:sp>
        <p:nvSpPr>
          <p:cNvPr id="10" name="Shape 7"/>
          <p:cNvSpPr/>
          <p:nvPr/>
        </p:nvSpPr>
        <p:spPr>
          <a:xfrm>
            <a:off x="5774779" y="3593803"/>
            <a:ext cx="701873" cy="25400"/>
          </a:xfrm>
          <a:prstGeom prst="roundRect">
            <a:avLst>
              <a:gd name="adj" fmla="val 331602"/>
            </a:avLst>
          </a:prstGeom>
          <a:solidFill>
            <a:srgbClr val="C0C1D7"/>
          </a:solidFill>
          <a:ln/>
        </p:spPr>
        <p:txBody>
          <a:bodyPr/>
          <a:lstStyle/>
          <a:p>
            <a:endParaRPr lang="en-US" sz="1500"/>
          </a:p>
        </p:txBody>
      </p:sp>
      <p:sp>
        <p:nvSpPr>
          <p:cNvPr id="11" name="Shape 8"/>
          <p:cNvSpPr/>
          <p:nvPr/>
        </p:nvSpPr>
        <p:spPr>
          <a:xfrm>
            <a:off x="5349032" y="3380979"/>
            <a:ext cx="451148" cy="451148"/>
          </a:xfrm>
          <a:prstGeom prst="roundRect">
            <a:avLst>
              <a:gd name="adj" fmla="val 18669"/>
            </a:avLst>
          </a:prstGeom>
          <a:solidFill>
            <a:srgbClr val="DADBF1"/>
          </a:solidFill>
          <a:ln w="7620">
            <a:solidFill>
              <a:srgbClr val="C0C1D7"/>
            </a:solidFill>
            <a:prstDash val="solid"/>
          </a:ln>
        </p:spPr>
        <p:txBody>
          <a:bodyPr/>
          <a:lstStyle/>
          <a:p>
            <a:endParaRPr lang="en-US" sz="1500"/>
          </a:p>
        </p:txBody>
      </p:sp>
      <p:sp>
        <p:nvSpPr>
          <p:cNvPr id="12" name="Text 9"/>
          <p:cNvSpPr/>
          <p:nvPr/>
        </p:nvSpPr>
        <p:spPr>
          <a:xfrm>
            <a:off x="5484366" y="3456087"/>
            <a:ext cx="180479" cy="300832"/>
          </a:xfrm>
          <a:prstGeom prst="rect">
            <a:avLst/>
          </a:prstGeom>
          <a:noFill/>
          <a:ln/>
        </p:spPr>
        <p:txBody>
          <a:bodyPr wrap="none" lIns="0" tIns="0" rIns="0" bIns="0" rtlCol="0" anchor="t"/>
          <a:lstStyle/>
          <a:p>
            <a:pPr algn="ctr">
              <a:lnSpc>
                <a:spcPts val="2333"/>
              </a:lnSpc>
            </a:pPr>
            <a:r>
              <a:rPr lang="en-US" sz="2333" b="1" kern="0" spc="-71" dirty="0">
                <a:solidFill>
                  <a:srgbClr val="272525"/>
                </a:solidFill>
                <a:latin typeface="Inter Bold" pitchFamily="34" charset="0"/>
                <a:ea typeface="Inter Bold" pitchFamily="34" charset="-122"/>
                <a:cs typeface="Inter Bold" pitchFamily="34" charset="-120"/>
              </a:rPr>
              <a:t>2</a:t>
            </a:r>
            <a:endParaRPr lang="en-US" sz="2333" dirty="0"/>
          </a:p>
        </p:txBody>
      </p:sp>
      <p:sp>
        <p:nvSpPr>
          <p:cNvPr id="13" name="Text 10"/>
          <p:cNvSpPr/>
          <p:nvPr/>
        </p:nvSpPr>
        <p:spPr>
          <a:xfrm>
            <a:off x="6677521" y="3355975"/>
            <a:ext cx="3228777" cy="313233"/>
          </a:xfrm>
          <a:prstGeom prst="rect">
            <a:avLst/>
          </a:prstGeom>
          <a:noFill/>
          <a:ln/>
        </p:spPr>
        <p:txBody>
          <a:bodyPr wrap="none" lIns="0" tIns="0" rIns="0" bIns="0" rtlCol="0" anchor="t"/>
          <a:lstStyle/>
          <a:p>
            <a:pPr>
              <a:lnSpc>
                <a:spcPts val="2458"/>
              </a:lnSpc>
            </a:pPr>
            <a:r>
              <a:rPr lang="en-US" sz="2667" b="1" kern="0" spc="-59" dirty="0">
                <a:solidFill>
                  <a:srgbClr val="272525"/>
                </a:solidFill>
                <a:latin typeface="+mj-lt"/>
                <a:ea typeface="Inter Bold" pitchFamily="34" charset="-122"/>
                <a:cs typeface="Inter Bold" pitchFamily="34" charset="-120"/>
              </a:rPr>
              <a:t>Determine Current Needs:</a:t>
            </a:r>
            <a:endParaRPr lang="en-US" sz="2667" dirty="0">
              <a:latin typeface="+mj-lt"/>
            </a:endParaRPr>
          </a:p>
        </p:txBody>
      </p:sp>
      <p:sp>
        <p:nvSpPr>
          <p:cNvPr id="14" name="Text 11"/>
          <p:cNvSpPr/>
          <p:nvPr/>
        </p:nvSpPr>
        <p:spPr>
          <a:xfrm>
            <a:off x="6677521" y="3789462"/>
            <a:ext cx="4812606" cy="641548"/>
          </a:xfrm>
          <a:prstGeom prst="rect">
            <a:avLst/>
          </a:prstGeom>
          <a:noFill/>
          <a:ln/>
        </p:spPr>
        <p:txBody>
          <a:bodyPr wrap="square" lIns="0" tIns="0" rIns="0" bIns="0" rtlCol="0" anchor="t"/>
          <a:lstStyle/>
          <a:p>
            <a:pPr>
              <a:lnSpc>
                <a:spcPts val="2500"/>
              </a:lnSpc>
            </a:pPr>
            <a:r>
              <a:rPr lang="en-US" sz="2667" kern="0" spc="-32" dirty="0">
                <a:solidFill>
                  <a:srgbClr val="272525"/>
                </a:solidFill>
                <a:latin typeface="+mj-lt"/>
                <a:ea typeface="Inter" pitchFamily="34" charset="-122"/>
                <a:cs typeface="Inter" pitchFamily="34" charset="-120"/>
              </a:rPr>
              <a:t>Ensure temporary or short-term housing situation meets accessibility needs.</a:t>
            </a:r>
            <a:endParaRPr lang="en-US" sz="2667" dirty="0">
              <a:latin typeface="+mj-lt"/>
            </a:endParaRPr>
          </a:p>
        </p:txBody>
      </p:sp>
      <p:sp>
        <p:nvSpPr>
          <p:cNvPr id="15" name="Shape 12"/>
          <p:cNvSpPr/>
          <p:nvPr/>
        </p:nvSpPr>
        <p:spPr>
          <a:xfrm>
            <a:off x="5774779" y="5270401"/>
            <a:ext cx="701873" cy="25400"/>
          </a:xfrm>
          <a:prstGeom prst="roundRect">
            <a:avLst>
              <a:gd name="adj" fmla="val 331602"/>
            </a:avLst>
          </a:prstGeom>
          <a:solidFill>
            <a:srgbClr val="C0C1D7"/>
          </a:solidFill>
          <a:ln/>
        </p:spPr>
        <p:txBody>
          <a:bodyPr/>
          <a:lstStyle/>
          <a:p>
            <a:endParaRPr lang="en-US" sz="1500"/>
          </a:p>
        </p:txBody>
      </p:sp>
      <p:sp>
        <p:nvSpPr>
          <p:cNvPr id="16" name="Shape 13"/>
          <p:cNvSpPr/>
          <p:nvPr/>
        </p:nvSpPr>
        <p:spPr>
          <a:xfrm>
            <a:off x="5349032" y="5057577"/>
            <a:ext cx="451148" cy="451148"/>
          </a:xfrm>
          <a:prstGeom prst="roundRect">
            <a:avLst>
              <a:gd name="adj" fmla="val 18669"/>
            </a:avLst>
          </a:prstGeom>
          <a:solidFill>
            <a:srgbClr val="DADBF1"/>
          </a:solidFill>
          <a:ln w="7620">
            <a:solidFill>
              <a:srgbClr val="C0C1D7"/>
            </a:solidFill>
            <a:prstDash val="solid"/>
          </a:ln>
        </p:spPr>
        <p:txBody>
          <a:bodyPr/>
          <a:lstStyle/>
          <a:p>
            <a:endParaRPr lang="en-US" sz="1500"/>
          </a:p>
        </p:txBody>
      </p:sp>
      <p:sp>
        <p:nvSpPr>
          <p:cNvPr id="17" name="Text 14"/>
          <p:cNvSpPr/>
          <p:nvPr/>
        </p:nvSpPr>
        <p:spPr>
          <a:xfrm>
            <a:off x="5481985" y="5132685"/>
            <a:ext cx="185143" cy="300832"/>
          </a:xfrm>
          <a:prstGeom prst="rect">
            <a:avLst/>
          </a:prstGeom>
          <a:noFill/>
          <a:ln/>
        </p:spPr>
        <p:txBody>
          <a:bodyPr wrap="none" lIns="0" tIns="0" rIns="0" bIns="0" rtlCol="0" anchor="t"/>
          <a:lstStyle/>
          <a:p>
            <a:pPr algn="ctr">
              <a:lnSpc>
                <a:spcPts val="2333"/>
              </a:lnSpc>
            </a:pPr>
            <a:r>
              <a:rPr lang="en-US" sz="2333" b="1" kern="0" spc="-71" dirty="0">
                <a:solidFill>
                  <a:srgbClr val="272525"/>
                </a:solidFill>
                <a:latin typeface="Inter Bold" pitchFamily="34" charset="0"/>
                <a:ea typeface="Inter Bold" pitchFamily="34" charset="-122"/>
                <a:cs typeface="Inter Bold" pitchFamily="34" charset="-120"/>
              </a:rPr>
              <a:t>3</a:t>
            </a:r>
            <a:endParaRPr lang="en-US" sz="2333" dirty="0"/>
          </a:p>
        </p:txBody>
      </p:sp>
      <p:sp>
        <p:nvSpPr>
          <p:cNvPr id="18" name="Text 15"/>
          <p:cNvSpPr/>
          <p:nvPr/>
        </p:nvSpPr>
        <p:spPr>
          <a:xfrm>
            <a:off x="6677521" y="5032574"/>
            <a:ext cx="3084711" cy="313233"/>
          </a:xfrm>
          <a:prstGeom prst="rect">
            <a:avLst/>
          </a:prstGeom>
          <a:noFill/>
          <a:ln/>
        </p:spPr>
        <p:txBody>
          <a:bodyPr wrap="none" lIns="0" tIns="0" rIns="0" bIns="0" rtlCol="0" anchor="t"/>
          <a:lstStyle/>
          <a:p>
            <a:pPr>
              <a:lnSpc>
                <a:spcPts val="2458"/>
              </a:lnSpc>
            </a:pPr>
            <a:endParaRPr lang="en-US" sz="2667" dirty="0"/>
          </a:p>
        </p:txBody>
      </p:sp>
      <p:sp>
        <p:nvSpPr>
          <p:cNvPr id="19" name="Text 16"/>
          <p:cNvSpPr/>
          <p:nvPr/>
        </p:nvSpPr>
        <p:spPr>
          <a:xfrm>
            <a:off x="6677521" y="5466060"/>
            <a:ext cx="4812606" cy="641548"/>
          </a:xfrm>
          <a:prstGeom prst="rect">
            <a:avLst/>
          </a:prstGeom>
          <a:noFill/>
          <a:ln/>
        </p:spPr>
        <p:txBody>
          <a:bodyPr wrap="square" lIns="0" tIns="0" rIns="0" bIns="0" rtlCol="0" anchor="t"/>
          <a:lstStyle/>
          <a:p>
            <a:pPr>
              <a:lnSpc>
                <a:spcPts val="2500"/>
              </a:lnSpc>
            </a:pPr>
            <a:r>
              <a:rPr lang="en-US" sz="2667" kern="0" spc="-32" dirty="0">
                <a:solidFill>
                  <a:srgbClr val="272525"/>
                </a:solidFill>
                <a:latin typeface="+mj-lt"/>
                <a:ea typeface="Inter" pitchFamily="34" charset="-122"/>
                <a:cs typeface="Inter" pitchFamily="34" charset="-120"/>
              </a:rPr>
              <a:t>Connect with affordable options and improve access when possible.</a:t>
            </a:r>
            <a:endParaRPr lang="en-US" sz="2667" dirty="0">
              <a:latin typeface="+mj-lt"/>
            </a:endParaRPr>
          </a:p>
        </p:txBody>
      </p:sp>
      <p:sp>
        <p:nvSpPr>
          <p:cNvPr id="2" name="Text 10">
            <a:extLst>
              <a:ext uri="{FF2B5EF4-FFF2-40B4-BE49-F238E27FC236}">
                <a16:creationId xmlns:a16="http://schemas.microsoft.com/office/drawing/2014/main" id="{96661391-9C43-74E2-B6DD-DBD8C5EA0CE7}"/>
              </a:ext>
            </a:extLst>
          </p:cNvPr>
          <p:cNvSpPr/>
          <p:nvPr/>
        </p:nvSpPr>
        <p:spPr>
          <a:xfrm>
            <a:off x="6677521" y="5092700"/>
            <a:ext cx="3228777" cy="313233"/>
          </a:xfrm>
          <a:prstGeom prst="rect">
            <a:avLst/>
          </a:prstGeom>
          <a:noFill/>
          <a:ln/>
        </p:spPr>
        <p:txBody>
          <a:bodyPr wrap="none"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58"/>
              </a:lnSpc>
            </a:pPr>
            <a:r>
              <a:rPr lang="en-US" sz="2667" b="1" kern="0" spc="-59" dirty="0">
                <a:solidFill>
                  <a:srgbClr val="272525"/>
                </a:solidFill>
                <a:latin typeface="+mj-lt"/>
                <a:ea typeface="Inter Bold" pitchFamily="34" charset="-122"/>
                <a:cs typeface="Inter Bold" pitchFamily="34" charset="-120"/>
              </a:rPr>
              <a:t>Identify Accessible Housing:</a:t>
            </a:r>
            <a:endParaRPr lang="en-US" sz="2667" dirty="0">
              <a:latin typeface="+mj-lt"/>
            </a:endParaRPr>
          </a:p>
        </p:txBody>
      </p:sp>
    </p:spTree>
    <p:extLst>
      <p:ext uri="{BB962C8B-B14F-4D97-AF65-F5344CB8AC3E}">
        <p14:creationId xmlns:p14="http://schemas.microsoft.com/office/powerpoint/2010/main" val="159214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571750"/>
          </a:xfrm>
          <a:prstGeom prst="rect">
            <a:avLst/>
          </a:prstGeom>
        </p:spPr>
      </p:pic>
      <p:sp>
        <p:nvSpPr>
          <p:cNvPr id="3" name="Text 0"/>
          <p:cNvSpPr/>
          <p:nvPr/>
        </p:nvSpPr>
        <p:spPr>
          <a:xfrm>
            <a:off x="720031" y="2953416"/>
            <a:ext cx="7317978" cy="642938"/>
          </a:xfrm>
          <a:prstGeom prst="rect">
            <a:avLst/>
          </a:prstGeom>
          <a:noFill/>
          <a:ln/>
        </p:spPr>
        <p:txBody>
          <a:bodyPr wrap="none" lIns="0" tIns="0" rIns="0" bIns="0" rtlCol="0" anchor="t"/>
          <a:lstStyle/>
          <a:p>
            <a:pPr>
              <a:lnSpc>
                <a:spcPts val="5041"/>
              </a:lnSpc>
            </a:pPr>
            <a:r>
              <a:rPr lang="en-US" sz="4042" b="1" kern="0" spc="-122" dirty="0">
                <a:solidFill>
                  <a:srgbClr val="005188"/>
                </a:solidFill>
                <a:latin typeface="+mj-lt"/>
                <a:ea typeface="Inter Bold" pitchFamily="34" charset="-122"/>
                <a:cs typeface="Inter Bold" pitchFamily="34" charset="-120"/>
              </a:rPr>
              <a:t>Supporting Independent Living</a:t>
            </a:r>
            <a:endParaRPr lang="en-US" sz="4042" dirty="0">
              <a:solidFill>
                <a:srgbClr val="005188"/>
              </a:solidFill>
              <a:latin typeface="+mj-lt"/>
            </a:endParaRPr>
          </a:p>
        </p:txBody>
      </p:sp>
      <p:pic>
        <p:nvPicPr>
          <p:cNvPr id="4" name="Image 1" descr="preencoded.png"/>
          <p:cNvPicPr>
            <a:picLocks noChangeAspect="1"/>
          </p:cNvPicPr>
          <p:nvPr/>
        </p:nvPicPr>
        <p:blipFill>
          <a:blip r:embed="rId4"/>
          <a:stretch>
            <a:fillRect/>
          </a:stretch>
        </p:blipFill>
        <p:spPr>
          <a:xfrm>
            <a:off x="720031" y="3719782"/>
            <a:ext cx="514350" cy="514350"/>
          </a:xfrm>
          <a:prstGeom prst="rect">
            <a:avLst/>
          </a:prstGeom>
        </p:spPr>
      </p:pic>
      <p:sp>
        <p:nvSpPr>
          <p:cNvPr id="5" name="Text 1"/>
          <p:cNvSpPr/>
          <p:nvPr/>
        </p:nvSpPr>
        <p:spPr>
          <a:xfrm>
            <a:off x="720031" y="4503057"/>
            <a:ext cx="2571750" cy="321469"/>
          </a:xfrm>
          <a:prstGeom prst="rect">
            <a:avLst/>
          </a:prstGeom>
          <a:noFill/>
          <a:ln/>
        </p:spPr>
        <p:txBody>
          <a:bodyPr wrap="none" lIns="0" tIns="0" rIns="0" bIns="0" rtlCol="0" anchor="t"/>
          <a:lstStyle/>
          <a:p>
            <a:pPr>
              <a:lnSpc>
                <a:spcPts val="2500"/>
              </a:lnSpc>
            </a:pPr>
            <a:r>
              <a:rPr lang="en-US" sz="2333" b="1" kern="0" spc="-61" dirty="0">
                <a:solidFill>
                  <a:srgbClr val="005188"/>
                </a:solidFill>
                <a:latin typeface="+mj-lt"/>
                <a:ea typeface="Inter Bold" pitchFamily="34" charset="-122"/>
                <a:cs typeface="Inter Bold" pitchFamily="34" charset="-120"/>
              </a:rPr>
              <a:t>Skill Assessment:</a:t>
            </a:r>
            <a:endParaRPr lang="en-US" sz="2333" dirty="0">
              <a:solidFill>
                <a:srgbClr val="005188"/>
              </a:solidFill>
              <a:latin typeface="+mj-lt"/>
            </a:endParaRPr>
          </a:p>
        </p:txBody>
      </p:sp>
      <p:sp>
        <p:nvSpPr>
          <p:cNvPr id="6" name="Text 2"/>
          <p:cNvSpPr/>
          <p:nvPr/>
        </p:nvSpPr>
        <p:spPr>
          <a:xfrm>
            <a:off x="720031" y="4950023"/>
            <a:ext cx="3225008" cy="1316832"/>
          </a:xfrm>
          <a:prstGeom prst="rect">
            <a:avLst/>
          </a:prstGeom>
          <a:noFill/>
          <a:ln/>
        </p:spPr>
        <p:txBody>
          <a:bodyPr wrap="square" lIns="0" tIns="0" rIns="0" bIns="0" rtlCol="0" anchor="t"/>
          <a:lstStyle/>
          <a:p>
            <a:pPr>
              <a:lnSpc>
                <a:spcPts val="2583"/>
              </a:lnSpc>
            </a:pPr>
            <a:r>
              <a:rPr lang="en-US" sz="2000" kern="0" spc="-32" dirty="0">
                <a:solidFill>
                  <a:srgbClr val="005188"/>
                </a:solidFill>
                <a:latin typeface="+mj-lt"/>
                <a:ea typeface="Inter" pitchFamily="34" charset="-122"/>
                <a:cs typeface="Inter" pitchFamily="34" charset="-120"/>
              </a:rPr>
              <a:t>Have awareness of an individuals' abilities related to daily living activities, and what services they will need to live nearby.</a:t>
            </a:r>
            <a:endParaRPr lang="en-US" sz="2000" dirty="0">
              <a:solidFill>
                <a:srgbClr val="005188"/>
              </a:solidFill>
              <a:latin typeface="+mj-lt"/>
            </a:endParaRPr>
          </a:p>
        </p:txBody>
      </p:sp>
      <p:pic>
        <p:nvPicPr>
          <p:cNvPr id="7" name="Image 2" descr="preencoded.png"/>
          <p:cNvPicPr>
            <a:picLocks noChangeAspect="1"/>
          </p:cNvPicPr>
          <p:nvPr/>
        </p:nvPicPr>
        <p:blipFill>
          <a:blip r:embed="rId5"/>
          <a:stretch>
            <a:fillRect/>
          </a:stretch>
        </p:blipFill>
        <p:spPr>
          <a:xfrm>
            <a:off x="4406801" y="3719782"/>
            <a:ext cx="514350" cy="514350"/>
          </a:xfrm>
          <a:prstGeom prst="rect">
            <a:avLst/>
          </a:prstGeom>
        </p:spPr>
      </p:pic>
      <p:sp>
        <p:nvSpPr>
          <p:cNvPr id="8" name="Text 3"/>
          <p:cNvSpPr/>
          <p:nvPr/>
        </p:nvSpPr>
        <p:spPr>
          <a:xfrm>
            <a:off x="4406801" y="4503056"/>
            <a:ext cx="2571750" cy="321469"/>
          </a:xfrm>
          <a:prstGeom prst="rect">
            <a:avLst/>
          </a:prstGeom>
          <a:noFill/>
          <a:ln/>
        </p:spPr>
        <p:txBody>
          <a:bodyPr wrap="none" lIns="0" tIns="0" rIns="0" bIns="0" rtlCol="0" anchor="t"/>
          <a:lstStyle/>
          <a:p>
            <a:pPr>
              <a:lnSpc>
                <a:spcPts val="2500"/>
              </a:lnSpc>
            </a:pPr>
            <a:r>
              <a:rPr lang="en-US" sz="2333" b="1" kern="0" spc="-61" dirty="0">
                <a:solidFill>
                  <a:srgbClr val="005188"/>
                </a:solidFill>
                <a:latin typeface="+mj-lt"/>
                <a:ea typeface="Inter Bold" pitchFamily="34" charset="-122"/>
                <a:cs typeface="Inter Bold" pitchFamily="34" charset="-120"/>
              </a:rPr>
              <a:t>Assistive Technology:</a:t>
            </a:r>
            <a:endParaRPr lang="en-US" sz="2333" dirty="0">
              <a:solidFill>
                <a:srgbClr val="005188"/>
              </a:solidFill>
              <a:latin typeface="+mj-lt"/>
            </a:endParaRPr>
          </a:p>
        </p:txBody>
      </p:sp>
      <p:sp>
        <p:nvSpPr>
          <p:cNvPr id="9" name="Text 4"/>
          <p:cNvSpPr/>
          <p:nvPr/>
        </p:nvSpPr>
        <p:spPr>
          <a:xfrm>
            <a:off x="4406850" y="4950024"/>
            <a:ext cx="3225008" cy="658416"/>
          </a:xfrm>
          <a:prstGeom prst="rect">
            <a:avLst/>
          </a:prstGeom>
          <a:noFill/>
          <a:ln/>
        </p:spPr>
        <p:txBody>
          <a:bodyPr wrap="square" lIns="0" tIns="0" rIns="0" bIns="0" rtlCol="0" anchor="t"/>
          <a:lstStyle/>
          <a:p>
            <a:pPr>
              <a:lnSpc>
                <a:spcPts val="2583"/>
              </a:lnSpc>
            </a:pPr>
            <a:r>
              <a:rPr lang="en-US" sz="2000" kern="0" spc="-32" dirty="0">
                <a:solidFill>
                  <a:srgbClr val="005188"/>
                </a:solidFill>
                <a:latin typeface="+mj-lt"/>
                <a:ea typeface="Inter" pitchFamily="34" charset="-122"/>
                <a:cs typeface="Inter" pitchFamily="34" charset="-120"/>
              </a:rPr>
              <a:t>Connect clients with necessary assistive devices and technology.</a:t>
            </a:r>
            <a:endParaRPr lang="en-US" sz="2000" dirty="0">
              <a:solidFill>
                <a:srgbClr val="005188"/>
              </a:solidFill>
              <a:latin typeface="+mj-lt"/>
            </a:endParaRPr>
          </a:p>
        </p:txBody>
      </p:sp>
      <p:pic>
        <p:nvPicPr>
          <p:cNvPr id="10" name="Image 3" descr="preencoded.png"/>
          <p:cNvPicPr>
            <a:picLocks noChangeAspect="1"/>
          </p:cNvPicPr>
          <p:nvPr/>
        </p:nvPicPr>
        <p:blipFill>
          <a:blip r:embed="rId6"/>
          <a:stretch>
            <a:fillRect/>
          </a:stretch>
        </p:blipFill>
        <p:spPr>
          <a:xfrm>
            <a:off x="8093571" y="3719782"/>
            <a:ext cx="514350" cy="514350"/>
          </a:xfrm>
          <a:prstGeom prst="rect">
            <a:avLst/>
          </a:prstGeom>
        </p:spPr>
      </p:pic>
      <p:sp>
        <p:nvSpPr>
          <p:cNvPr id="11" name="Text 5"/>
          <p:cNvSpPr/>
          <p:nvPr/>
        </p:nvSpPr>
        <p:spPr>
          <a:xfrm>
            <a:off x="8093670" y="4503056"/>
            <a:ext cx="2571750" cy="321469"/>
          </a:xfrm>
          <a:prstGeom prst="rect">
            <a:avLst/>
          </a:prstGeom>
          <a:noFill/>
          <a:ln/>
        </p:spPr>
        <p:txBody>
          <a:bodyPr wrap="none" lIns="0" tIns="0" rIns="0" bIns="0" rtlCol="0" anchor="t"/>
          <a:lstStyle/>
          <a:p>
            <a:pPr>
              <a:lnSpc>
                <a:spcPts val="2500"/>
              </a:lnSpc>
            </a:pPr>
            <a:r>
              <a:rPr lang="en-US" sz="2333" b="1" kern="0" spc="-61" dirty="0">
                <a:solidFill>
                  <a:srgbClr val="005188"/>
                </a:solidFill>
                <a:latin typeface="+mj-lt"/>
                <a:ea typeface="Inter Bold" pitchFamily="34" charset="-122"/>
                <a:cs typeface="Inter Bold" pitchFamily="34" charset="-120"/>
              </a:rPr>
              <a:t>Transportation:</a:t>
            </a:r>
            <a:endParaRPr lang="en-US" sz="2333" dirty="0">
              <a:solidFill>
                <a:srgbClr val="005188"/>
              </a:solidFill>
              <a:latin typeface="+mj-lt"/>
            </a:endParaRPr>
          </a:p>
        </p:txBody>
      </p:sp>
      <p:sp>
        <p:nvSpPr>
          <p:cNvPr id="12" name="Text 6"/>
          <p:cNvSpPr/>
          <p:nvPr/>
        </p:nvSpPr>
        <p:spPr>
          <a:xfrm>
            <a:off x="8093769" y="4950024"/>
            <a:ext cx="3378200" cy="987623"/>
          </a:xfrm>
          <a:prstGeom prst="rect">
            <a:avLst/>
          </a:prstGeom>
          <a:noFill/>
          <a:ln/>
        </p:spPr>
        <p:txBody>
          <a:bodyPr wrap="square" lIns="0" tIns="0" rIns="0" bIns="0" rtlCol="0" anchor="t"/>
          <a:lstStyle/>
          <a:p>
            <a:pPr>
              <a:lnSpc>
                <a:spcPts val="2583"/>
              </a:lnSpc>
            </a:pPr>
            <a:r>
              <a:rPr lang="en-US" sz="2000" kern="0" spc="-32" dirty="0">
                <a:solidFill>
                  <a:srgbClr val="005188"/>
                </a:solidFill>
                <a:latin typeface="+mj-lt"/>
                <a:ea typeface="Inter" pitchFamily="34" charset="-122"/>
                <a:cs typeface="Inter" pitchFamily="34" charset="-120"/>
              </a:rPr>
              <a:t>Address transportation needs for (</a:t>
            </a:r>
            <a:r>
              <a:rPr lang="en-US" sz="2000" b="1" kern="0" spc="-32" dirty="0">
                <a:solidFill>
                  <a:srgbClr val="005188"/>
                </a:solidFill>
                <a:latin typeface="+mj-lt"/>
                <a:ea typeface="Inter" pitchFamily="34" charset="-122"/>
                <a:cs typeface="Inter" pitchFamily="34" charset="-120"/>
              </a:rPr>
              <a:t>55)</a:t>
            </a:r>
            <a:r>
              <a:rPr lang="en-US" sz="2000" kern="0" spc="-32" dirty="0">
                <a:solidFill>
                  <a:srgbClr val="005188"/>
                </a:solidFill>
                <a:latin typeface="+mj-lt"/>
                <a:ea typeface="Inter" pitchFamily="34" charset="-122"/>
                <a:cs typeface="Inter" pitchFamily="34" charset="-120"/>
              </a:rPr>
              <a:t> households requiring medical care access.</a:t>
            </a:r>
            <a:endParaRPr lang="en-US" sz="2000" dirty="0">
              <a:solidFill>
                <a:srgbClr val="005188"/>
              </a:solidFill>
              <a:latin typeface="+mj-lt"/>
            </a:endParaRPr>
          </a:p>
        </p:txBody>
      </p:sp>
    </p:spTree>
    <p:extLst>
      <p:ext uri="{BB962C8B-B14F-4D97-AF65-F5344CB8AC3E}">
        <p14:creationId xmlns:p14="http://schemas.microsoft.com/office/powerpoint/2010/main" val="3201316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31FE47-EE6E-9FFA-57CF-F207260FB8BB}"/>
              </a:ext>
            </a:extLst>
          </p:cNvPr>
          <p:cNvSpPr txBox="1"/>
          <p:nvPr/>
        </p:nvSpPr>
        <p:spPr>
          <a:xfrm>
            <a:off x="748393" y="585108"/>
            <a:ext cx="10776858" cy="656655"/>
          </a:xfrm>
          <a:prstGeom prst="rect">
            <a:avLst/>
          </a:prstGeom>
          <a:solidFill>
            <a:schemeClr val="accent1">
              <a:lumMod val="50000"/>
            </a:schemeClr>
          </a:solidFill>
        </p:spPr>
        <p:txBody>
          <a:bodyPr wrap="square" rtlCol="0">
            <a:spAutoFit/>
          </a:bodyPr>
          <a:lstStyle/>
          <a:p>
            <a:pPr algn="ctr"/>
            <a:r>
              <a:rPr lang="en-US" sz="3667" b="1" spc="250" dirty="0">
                <a:solidFill>
                  <a:schemeClr val="bg1"/>
                </a:solidFill>
                <a:latin typeface="Inter Bold"/>
              </a:rPr>
              <a:t>Self-Determination in Disaster</a:t>
            </a:r>
          </a:p>
        </p:txBody>
      </p:sp>
      <p:sp>
        <p:nvSpPr>
          <p:cNvPr id="5" name="TextBox 4">
            <a:extLst>
              <a:ext uri="{FF2B5EF4-FFF2-40B4-BE49-F238E27FC236}">
                <a16:creationId xmlns:a16="http://schemas.microsoft.com/office/drawing/2014/main" id="{B02E6D4F-F6DA-80AA-FDF1-78C88E7B2CE2}"/>
              </a:ext>
            </a:extLst>
          </p:cNvPr>
          <p:cNvSpPr txBox="1"/>
          <p:nvPr/>
        </p:nvSpPr>
        <p:spPr>
          <a:xfrm>
            <a:off x="748392" y="5631691"/>
            <a:ext cx="10776858" cy="1015663"/>
          </a:xfrm>
          <a:prstGeom prst="rect">
            <a:avLst/>
          </a:prstGeom>
          <a:solidFill>
            <a:schemeClr val="accent1">
              <a:lumMod val="50000"/>
            </a:schemeClr>
          </a:solidFill>
        </p:spPr>
        <p:txBody>
          <a:bodyPr wrap="square" rtlCol="0">
            <a:spAutoFit/>
          </a:bodyPr>
          <a:lstStyle/>
          <a:p>
            <a:pPr algn="ctr"/>
            <a:r>
              <a:rPr lang="en-US" sz="3000" spc="250" dirty="0">
                <a:solidFill>
                  <a:schemeClr val="bg1"/>
                </a:solidFill>
                <a:latin typeface="Inter Bold"/>
              </a:rPr>
              <a:t>Self-determination gives everyone a voice in the  process</a:t>
            </a:r>
          </a:p>
        </p:txBody>
      </p:sp>
      <p:sp>
        <p:nvSpPr>
          <p:cNvPr id="12" name="TextBox 11">
            <a:extLst>
              <a:ext uri="{FF2B5EF4-FFF2-40B4-BE49-F238E27FC236}">
                <a16:creationId xmlns:a16="http://schemas.microsoft.com/office/drawing/2014/main" id="{DD4A47F0-C7F9-E750-1751-805CCABE6D56}"/>
              </a:ext>
            </a:extLst>
          </p:cNvPr>
          <p:cNvSpPr txBox="1"/>
          <p:nvPr/>
        </p:nvSpPr>
        <p:spPr>
          <a:xfrm>
            <a:off x="748392" y="1409295"/>
            <a:ext cx="3143248" cy="810350"/>
          </a:xfrm>
          <a:prstGeom prst="rect">
            <a:avLst/>
          </a:prstGeom>
          <a:solidFill>
            <a:schemeClr val="accent2">
              <a:lumMod val="20000"/>
              <a:lumOff val="80000"/>
            </a:schemeClr>
          </a:solidFill>
        </p:spPr>
        <p:txBody>
          <a:bodyPr wrap="square" rtlCol="0">
            <a:spAutoFit/>
          </a:bodyPr>
          <a:lstStyle/>
          <a:p>
            <a:r>
              <a:rPr lang="en-US" sz="2333" dirty="0">
                <a:latin typeface="+mj-lt"/>
              </a:rPr>
              <a:t>Preserving Dignity and Autonomy</a:t>
            </a:r>
          </a:p>
        </p:txBody>
      </p:sp>
      <p:sp>
        <p:nvSpPr>
          <p:cNvPr id="14" name="TextBox 13">
            <a:extLst>
              <a:ext uri="{FF2B5EF4-FFF2-40B4-BE49-F238E27FC236}">
                <a16:creationId xmlns:a16="http://schemas.microsoft.com/office/drawing/2014/main" id="{FC520793-7E19-C5A0-F6B3-07AE0088BF15}"/>
              </a:ext>
            </a:extLst>
          </p:cNvPr>
          <p:cNvSpPr txBox="1"/>
          <p:nvPr/>
        </p:nvSpPr>
        <p:spPr>
          <a:xfrm>
            <a:off x="4593515" y="1409294"/>
            <a:ext cx="2904021" cy="810350"/>
          </a:xfrm>
          <a:prstGeom prst="rect">
            <a:avLst/>
          </a:prstGeom>
          <a:solidFill>
            <a:schemeClr val="accent2">
              <a:lumMod val="20000"/>
              <a:lumOff val="80000"/>
            </a:schemeClr>
          </a:solidFill>
        </p:spPr>
        <p:txBody>
          <a:bodyPr wrap="square" rtlCol="0">
            <a:spAutoFit/>
          </a:bodyPr>
          <a:lstStyle/>
          <a:p>
            <a:pPr algn="ctr"/>
            <a:r>
              <a:rPr lang="en-US" sz="2333" dirty="0">
                <a:latin typeface="+mj-lt"/>
              </a:rPr>
              <a:t>Tailored Assistance</a:t>
            </a:r>
          </a:p>
          <a:p>
            <a:pPr algn="ctr"/>
            <a:endParaRPr lang="en-US" sz="2333" dirty="0">
              <a:latin typeface="Inter"/>
            </a:endParaRPr>
          </a:p>
        </p:txBody>
      </p:sp>
      <p:sp>
        <p:nvSpPr>
          <p:cNvPr id="15" name="TextBox 14">
            <a:extLst>
              <a:ext uri="{FF2B5EF4-FFF2-40B4-BE49-F238E27FC236}">
                <a16:creationId xmlns:a16="http://schemas.microsoft.com/office/drawing/2014/main" id="{F786C373-D6D2-DE62-D9AE-E30B99351BC0}"/>
              </a:ext>
            </a:extLst>
          </p:cNvPr>
          <p:cNvSpPr txBox="1"/>
          <p:nvPr/>
        </p:nvSpPr>
        <p:spPr>
          <a:xfrm>
            <a:off x="8341179" y="1409294"/>
            <a:ext cx="3184071" cy="810350"/>
          </a:xfrm>
          <a:prstGeom prst="rect">
            <a:avLst/>
          </a:prstGeom>
          <a:solidFill>
            <a:schemeClr val="accent2">
              <a:lumMod val="20000"/>
              <a:lumOff val="80000"/>
            </a:schemeClr>
          </a:solidFill>
        </p:spPr>
        <p:txBody>
          <a:bodyPr wrap="square" rtlCol="0">
            <a:spAutoFit/>
          </a:bodyPr>
          <a:lstStyle/>
          <a:p>
            <a:r>
              <a:rPr lang="en-US" sz="2333" dirty="0">
                <a:latin typeface="+mj-lt"/>
              </a:rPr>
              <a:t>Resilience and Recovery</a:t>
            </a:r>
          </a:p>
        </p:txBody>
      </p:sp>
      <p:sp>
        <p:nvSpPr>
          <p:cNvPr id="16" name="TextBox 15">
            <a:extLst>
              <a:ext uri="{FF2B5EF4-FFF2-40B4-BE49-F238E27FC236}">
                <a16:creationId xmlns:a16="http://schemas.microsoft.com/office/drawing/2014/main" id="{2864EF1C-BD6A-3067-0044-1E0EF1F6F347}"/>
              </a:ext>
            </a:extLst>
          </p:cNvPr>
          <p:cNvSpPr txBox="1"/>
          <p:nvPr/>
        </p:nvSpPr>
        <p:spPr>
          <a:xfrm>
            <a:off x="870856" y="2387178"/>
            <a:ext cx="2843893" cy="2862322"/>
          </a:xfrm>
          <a:prstGeom prst="rect">
            <a:avLst/>
          </a:prstGeom>
          <a:noFill/>
        </p:spPr>
        <p:txBody>
          <a:bodyPr wrap="square" rtlCol="0">
            <a:spAutoFit/>
          </a:bodyPr>
          <a:lstStyle/>
          <a:p>
            <a:pPr marL="285739" indent="-285739">
              <a:buFont typeface="Wingdings" panose="05000000000000000000" pitchFamily="2" charset="2"/>
              <a:buChar char="Ø"/>
            </a:pPr>
            <a:r>
              <a:rPr lang="en-US" sz="2000" dirty="0">
                <a:latin typeface="Inter"/>
              </a:rPr>
              <a:t>  </a:t>
            </a:r>
            <a:r>
              <a:rPr lang="en-US" sz="2000" b="1" dirty="0">
                <a:solidFill>
                  <a:srgbClr val="005188"/>
                </a:solidFill>
                <a:latin typeface="+mj-lt"/>
              </a:rPr>
              <a:t>Control</a:t>
            </a:r>
          </a:p>
          <a:p>
            <a:pPr lvl="1"/>
            <a:r>
              <a:rPr lang="en-US" sz="2000" dirty="0">
                <a:solidFill>
                  <a:srgbClr val="005188"/>
                </a:solidFill>
                <a:latin typeface="+mj-lt"/>
              </a:rPr>
              <a:t>Individuals retain control over their lives during a crisis.</a:t>
            </a:r>
          </a:p>
          <a:p>
            <a:pPr marL="285739" indent="-285739">
              <a:buFont typeface="Wingdings" panose="05000000000000000000" pitchFamily="2" charset="2"/>
              <a:buChar char="Ø"/>
            </a:pPr>
            <a:r>
              <a:rPr lang="en-US" sz="2000" dirty="0">
                <a:solidFill>
                  <a:srgbClr val="005188"/>
                </a:solidFill>
                <a:latin typeface="+mj-lt"/>
              </a:rPr>
              <a:t>  </a:t>
            </a:r>
            <a:r>
              <a:rPr lang="en-US" sz="2000" b="1" dirty="0">
                <a:solidFill>
                  <a:srgbClr val="005188"/>
                </a:solidFill>
                <a:latin typeface="+mj-lt"/>
              </a:rPr>
              <a:t>Decision – Making</a:t>
            </a:r>
          </a:p>
          <a:p>
            <a:pPr lvl="1"/>
            <a:r>
              <a:rPr lang="en-US" sz="2000" dirty="0">
                <a:solidFill>
                  <a:srgbClr val="005188"/>
                </a:solidFill>
                <a:latin typeface="+mj-lt"/>
              </a:rPr>
              <a:t>People make choices about their needs and priorities.</a:t>
            </a:r>
          </a:p>
        </p:txBody>
      </p:sp>
      <p:sp>
        <p:nvSpPr>
          <p:cNvPr id="17" name="TextBox 16">
            <a:extLst>
              <a:ext uri="{FF2B5EF4-FFF2-40B4-BE49-F238E27FC236}">
                <a16:creationId xmlns:a16="http://schemas.microsoft.com/office/drawing/2014/main" id="{2A4EEB86-9728-69B2-FC0F-F4BF9A1F05CA}"/>
              </a:ext>
            </a:extLst>
          </p:cNvPr>
          <p:cNvSpPr txBox="1"/>
          <p:nvPr/>
        </p:nvSpPr>
        <p:spPr>
          <a:xfrm>
            <a:off x="4857750" y="2387175"/>
            <a:ext cx="2394858" cy="2554545"/>
          </a:xfrm>
          <a:prstGeom prst="rect">
            <a:avLst/>
          </a:prstGeom>
          <a:noFill/>
        </p:spPr>
        <p:txBody>
          <a:bodyPr wrap="square" rtlCol="0">
            <a:spAutoFit/>
          </a:bodyPr>
          <a:lstStyle/>
          <a:p>
            <a:pPr marL="285739" indent="-285739">
              <a:buFont typeface="Wingdings" panose="05000000000000000000" pitchFamily="2" charset="2"/>
              <a:buChar char="Ø"/>
            </a:pPr>
            <a:r>
              <a:rPr lang="en-US" sz="2000" b="1" dirty="0">
                <a:solidFill>
                  <a:srgbClr val="005188"/>
                </a:solidFill>
                <a:latin typeface="+mj-lt"/>
              </a:rPr>
              <a:t>People</a:t>
            </a:r>
            <a:r>
              <a:rPr lang="en-US" sz="2000" dirty="0">
                <a:solidFill>
                  <a:srgbClr val="005188"/>
                </a:solidFill>
                <a:latin typeface="+mj-lt"/>
              </a:rPr>
              <a:t> are experts of their own lives and needs.</a:t>
            </a:r>
          </a:p>
          <a:p>
            <a:pPr marL="285739" indent="-285739">
              <a:buFont typeface="Wingdings" panose="05000000000000000000" pitchFamily="2" charset="2"/>
              <a:buChar char="Ø"/>
            </a:pPr>
            <a:r>
              <a:rPr lang="en-US" sz="2000" b="1" dirty="0">
                <a:solidFill>
                  <a:srgbClr val="005188"/>
                </a:solidFill>
                <a:latin typeface="+mj-lt"/>
              </a:rPr>
              <a:t>Empowerment </a:t>
            </a:r>
            <a:r>
              <a:rPr lang="en-US" sz="2000" dirty="0">
                <a:solidFill>
                  <a:srgbClr val="005188"/>
                </a:solidFill>
                <a:latin typeface="+mj-lt"/>
              </a:rPr>
              <a:t>leads to more appropriate, personalized aid. </a:t>
            </a:r>
          </a:p>
        </p:txBody>
      </p:sp>
      <p:sp>
        <p:nvSpPr>
          <p:cNvPr id="18" name="TextBox 17">
            <a:extLst>
              <a:ext uri="{FF2B5EF4-FFF2-40B4-BE49-F238E27FC236}">
                <a16:creationId xmlns:a16="http://schemas.microsoft.com/office/drawing/2014/main" id="{F68061E7-51A4-615F-F17E-5230A9E401FA}"/>
              </a:ext>
            </a:extLst>
          </p:cNvPr>
          <p:cNvSpPr txBox="1"/>
          <p:nvPr/>
        </p:nvSpPr>
        <p:spPr>
          <a:xfrm>
            <a:off x="8395609" y="2387175"/>
            <a:ext cx="2680608" cy="3170099"/>
          </a:xfrm>
          <a:prstGeom prst="rect">
            <a:avLst/>
          </a:prstGeom>
          <a:noFill/>
        </p:spPr>
        <p:txBody>
          <a:bodyPr wrap="square" rtlCol="0">
            <a:spAutoFit/>
          </a:bodyPr>
          <a:lstStyle/>
          <a:p>
            <a:pPr marL="285739" indent="-285739">
              <a:buFont typeface="Wingdings" panose="05000000000000000000" pitchFamily="2" charset="2"/>
              <a:buChar char="Ø"/>
            </a:pPr>
            <a:r>
              <a:rPr lang="en-US" sz="2000" dirty="0">
                <a:latin typeface="Inter"/>
              </a:rPr>
              <a:t> </a:t>
            </a:r>
            <a:r>
              <a:rPr lang="en-US" sz="2000" b="1" dirty="0">
                <a:solidFill>
                  <a:srgbClr val="005188"/>
                </a:solidFill>
                <a:latin typeface="+mj-lt"/>
              </a:rPr>
              <a:t>Involvement</a:t>
            </a:r>
          </a:p>
          <a:p>
            <a:pPr lvl="1"/>
            <a:r>
              <a:rPr lang="en-US" sz="2000" dirty="0">
                <a:solidFill>
                  <a:srgbClr val="005188"/>
                </a:solidFill>
                <a:latin typeface="+mj-lt"/>
              </a:rPr>
              <a:t>People participate in decisions affecting their well-being.</a:t>
            </a:r>
          </a:p>
          <a:p>
            <a:pPr marL="285739" indent="-285739">
              <a:buFont typeface="Wingdings" panose="05000000000000000000" pitchFamily="2" charset="2"/>
              <a:buChar char="Ø"/>
            </a:pPr>
            <a:r>
              <a:rPr lang="en-US" sz="2000" dirty="0">
                <a:solidFill>
                  <a:srgbClr val="005188"/>
                </a:solidFill>
                <a:latin typeface="+mj-lt"/>
              </a:rPr>
              <a:t>  </a:t>
            </a:r>
            <a:r>
              <a:rPr lang="en-US" sz="2000" b="1" dirty="0">
                <a:solidFill>
                  <a:srgbClr val="005188"/>
                </a:solidFill>
                <a:latin typeface="+mj-lt"/>
              </a:rPr>
              <a:t>Recovery</a:t>
            </a:r>
          </a:p>
          <a:p>
            <a:pPr lvl="1"/>
            <a:r>
              <a:rPr lang="en-US" sz="2000" dirty="0">
                <a:solidFill>
                  <a:srgbClr val="005188"/>
                </a:solidFill>
                <a:latin typeface="+mj-lt"/>
              </a:rPr>
              <a:t>Develops sense of control in difficult situations.</a:t>
            </a:r>
          </a:p>
          <a:p>
            <a:endParaRPr lang="en-US" sz="2000" dirty="0">
              <a:latin typeface="Inter"/>
            </a:endParaRPr>
          </a:p>
        </p:txBody>
      </p:sp>
    </p:spTree>
    <p:extLst>
      <p:ext uri="{BB962C8B-B14F-4D97-AF65-F5344CB8AC3E}">
        <p14:creationId xmlns:p14="http://schemas.microsoft.com/office/powerpoint/2010/main" val="2562617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a:bodyPr>
          <a:lstStyle/>
          <a:p>
            <a:r>
              <a:rPr lang="en-US" sz="3200" dirty="0"/>
              <a:t>MASST Overview—A Holistic Approach</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593811" y="1524000"/>
            <a:ext cx="5373852" cy="4106412"/>
          </a:xfrm>
        </p:spPr>
        <p:txBody>
          <a:bodyPr>
            <a:normAutofit fontScale="25000" lnSpcReduction="20000"/>
          </a:bodyPr>
          <a:lstStyle/>
          <a:p>
            <a:pPr>
              <a:lnSpc>
                <a:spcPct val="120000"/>
              </a:lnSpc>
              <a:spcBef>
                <a:spcPts val="0"/>
              </a:spcBef>
              <a:spcAft>
                <a:spcPts val="0"/>
              </a:spcAft>
            </a:pPr>
            <a:r>
              <a:rPr lang="en-US" sz="7200" dirty="0">
                <a:solidFill>
                  <a:srgbClr val="005188"/>
                </a:solidFill>
                <a:latin typeface="+mj-lt"/>
              </a:rPr>
              <a:t>The Multi-Agency Shelter Transition Team (MASTT) is a</a:t>
            </a:r>
            <a:r>
              <a:rPr lang="en-US" sz="7200" dirty="0">
                <a:solidFill>
                  <a:srgbClr val="005188"/>
                </a:solidFill>
                <a:effectLst/>
                <a:latin typeface="+mj-lt"/>
                <a:ea typeface="Times New Roman" panose="02020603050405020304" pitchFamily="18" charset="0"/>
                <a:cs typeface="Calibri" panose="020F0502020204030204" pitchFamily="34" charset="0"/>
              </a:rPr>
              <a:t> collaborative approach to assisting survivors in accessing necessary resources to transition into more sustainable housing/sheltering solutions after a disaster with support from FEMA, HUD, Red Cross, and local organizations that work in the housing/sheltering space.</a:t>
            </a:r>
            <a:endParaRPr lang="en-US" sz="7200" dirty="0">
              <a:solidFill>
                <a:srgbClr val="005188"/>
              </a:solidFill>
              <a:effectLst/>
              <a:latin typeface="+mj-lt"/>
              <a:ea typeface="Calibri" panose="020F0502020204030204" pitchFamily="34" charset="0"/>
              <a:cs typeface="Times New Roman" panose="02020603050405020304" pitchFamily="18" charset="0"/>
            </a:endParaRPr>
          </a:p>
          <a:p>
            <a:pPr>
              <a:lnSpc>
                <a:spcPct val="120000"/>
              </a:lnSpc>
            </a:pPr>
            <a:r>
              <a:rPr lang="en-US" sz="7200" dirty="0">
                <a:solidFill>
                  <a:srgbClr val="005188"/>
                </a:solidFill>
                <a:latin typeface="+mj-lt"/>
              </a:rPr>
              <a:t>Representatives from a variety of agencies/organizations can work collaboratively to build a recovery plan that will best address a survivors needs</a:t>
            </a:r>
          </a:p>
          <a:p>
            <a:pPr>
              <a:lnSpc>
                <a:spcPct val="120000"/>
              </a:lnSpc>
            </a:pPr>
            <a:r>
              <a:rPr lang="en-US" sz="7200" dirty="0">
                <a:solidFill>
                  <a:srgbClr val="005188"/>
                </a:solidFill>
                <a:effectLst/>
                <a:latin typeface="+mj-lt"/>
                <a:ea typeface="Times New Roman" panose="02020603050405020304" pitchFamily="18" charset="0"/>
                <a:cs typeface="Calibri" panose="020F0502020204030204" pitchFamily="34" charset="0"/>
              </a:rPr>
              <a:t>Helping disaster survivors transition into the next solution…</a:t>
            </a:r>
            <a:r>
              <a:rPr lang="en-US" sz="7200" u="sng" dirty="0">
                <a:solidFill>
                  <a:srgbClr val="005188"/>
                </a:solidFill>
                <a:effectLst/>
                <a:latin typeface="+mj-lt"/>
                <a:ea typeface="Times New Roman" panose="02020603050405020304" pitchFamily="18" charset="0"/>
                <a:cs typeface="Calibri" panose="020F0502020204030204" pitchFamily="34" charset="0"/>
              </a:rPr>
              <a:t>not just emptying shelter facilities</a:t>
            </a:r>
            <a:r>
              <a:rPr lang="en-US" sz="7200" dirty="0">
                <a:solidFill>
                  <a:srgbClr val="005188"/>
                </a:solidFill>
                <a:effectLst/>
                <a:latin typeface="+mj-lt"/>
                <a:ea typeface="Times New Roman" panose="02020603050405020304" pitchFamily="18" charset="0"/>
                <a:cs typeface="Calibri" panose="020F0502020204030204" pitchFamily="34" charset="0"/>
              </a:rPr>
              <a:t>. </a:t>
            </a:r>
            <a:endParaRPr lang="en-US" sz="7200" dirty="0">
              <a:solidFill>
                <a:srgbClr val="005188"/>
              </a:solidFill>
              <a:latin typeface="+mj-lt"/>
            </a:endParaRPr>
          </a:p>
          <a:p>
            <a:endParaRPr lang="en-US" dirty="0"/>
          </a:p>
          <a:p>
            <a:endParaRPr lang="en-US"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3</a:t>
            </a:fld>
            <a:endParaRPr lang="en-US"/>
          </a:p>
        </p:txBody>
      </p:sp>
      <p:pic>
        <p:nvPicPr>
          <p:cNvPr id="6" name="Picture 5">
            <a:extLst>
              <a:ext uri="{FF2B5EF4-FFF2-40B4-BE49-F238E27FC236}">
                <a16:creationId xmlns:a16="http://schemas.microsoft.com/office/drawing/2014/main" id="{7BE89ADF-8545-E1BF-B0F3-FC358898A964}"/>
              </a:ext>
            </a:extLst>
          </p:cNvPr>
          <p:cNvPicPr>
            <a:picLocks noChangeAspect="1"/>
          </p:cNvPicPr>
          <p:nvPr/>
        </p:nvPicPr>
        <p:blipFill rotWithShape="1">
          <a:blip r:embed="rId3"/>
          <a:srcRect l="11223" r="4435"/>
          <a:stretch/>
        </p:blipFill>
        <p:spPr>
          <a:xfrm>
            <a:off x="6400547" y="1584176"/>
            <a:ext cx="5069305" cy="3689647"/>
          </a:xfrm>
          <a:prstGeom prst="rect">
            <a:avLst/>
          </a:prstGeom>
        </p:spPr>
      </p:pic>
      <p:sp>
        <p:nvSpPr>
          <p:cNvPr id="7" name="Footer Placeholder 2">
            <a:extLst>
              <a:ext uri="{FF2B5EF4-FFF2-40B4-BE49-F238E27FC236}">
                <a16:creationId xmlns:a16="http://schemas.microsoft.com/office/drawing/2014/main" id="{73A24C66-E11D-2018-1212-36E62EFAFA36}"/>
              </a:ext>
            </a:extLst>
          </p:cNvPr>
          <p:cNvSpPr txBox="1">
            <a:spLocks/>
          </p:cNvSpPr>
          <p:nvPr/>
        </p:nvSpPr>
        <p:spPr>
          <a:xfrm>
            <a:off x="4836694" y="5334000"/>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Hurricane Florence, North Carolina, 2018</a:t>
            </a:r>
          </a:p>
        </p:txBody>
      </p:sp>
    </p:spTree>
    <p:extLst>
      <p:ext uri="{BB962C8B-B14F-4D97-AF65-F5344CB8AC3E}">
        <p14:creationId xmlns:p14="http://schemas.microsoft.com/office/powerpoint/2010/main" val="1536668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44426" y="506314"/>
            <a:ext cx="6331148" cy="1150938"/>
          </a:xfrm>
          <a:prstGeom prst="rect">
            <a:avLst/>
          </a:prstGeom>
          <a:noFill/>
          <a:ln/>
        </p:spPr>
        <p:txBody>
          <a:bodyPr wrap="square" lIns="0" tIns="0" rIns="0" bIns="0" rtlCol="0" anchor="t"/>
          <a:lstStyle/>
          <a:p>
            <a:pPr>
              <a:lnSpc>
                <a:spcPts val="4500"/>
              </a:lnSpc>
            </a:pPr>
            <a:r>
              <a:rPr lang="en-US" sz="3583" b="1" kern="0" spc="-108" dirty="0">
                <a:solidFill>
                  <a:srgbClr val="005188"/>
                </a:solidFill>
                <a:latin typeface="+mj-lt"/>
                <a:ea typeface="Inter Bold" pitchFamily="34" charset="-122"/>
                <a:cs typeface="Inter Bold" pitchFamily="34" charset="-120"/>
              </a:rPr>
              <a:t>Effective Communication Strategies</a:t>
            </a:r>
            <a:endParaRPr lang="en-US" sz="3583" dirty="0">
              <a:solidFill>
                <a:srgbClr val="005188"/>
              </a:solidFill>
              <a:latin typeface="+mj-lt"/>
            </a:endParaRPr>
          </a:p>
        </p:txBody>
      </p:sp>
      <p:pic>
        <p:nvPicPr>
          <p:cNvPr id="4" name="Image 1" descr="preencoded.png"/>
          <p:cNvPicPr>
            <a:picLocks noChangeAspect="1"/>
          </p:cNvPicPr>
          <p:nvPr/>
        </p:nvPicPr>
        <p:blipFill>
          <a:blip r:embed="rId3"/>
          <a:stretch>
            <a:fillRect/>
          </a:stretch>
        </p:blipFill>
        <p:spPr>
          <a:xfrm>
            <a:off x="644426" y="1933377"/>
            <a:ext cx="920651" cy="1473101"/>
          </a:xfrm>
          <a:prstGeom prst="rect">
            <a:avLst/>
          </a:prstGeom>
        </p:spPr>
      </p:pic>
      <p:sp>
        <p:nvSpPr>
          <p:cNvPr id="5" name="Text 1"/>
          <p:cNvSpPr/>
          <p:nvPr/>
        </p:nvSpPr>
        <p:spPr>
          <a:xfrm>
            <a:off x="1841203" y="2117428"/>
            <a:ext cx="2424013" cy="287734"/>
          </a:xfrm>
          <a:prstGeom prst="rect">
            <a:avLst/>
          </a:prstGeom>
          <a:noFill/>
          <a:ln/>
        </p:spPr>
        <p:txBody>
          <a:bodyPr wrap="none" lIns="0" tIns="0" rIns="0" bIns="0" rtlCol="0" anchor="t"/>
          <a:lstStyle/>
          <a:p>
            <a:pPr>
              <a:lnSpc>
                <a:spcPts val="2250"/>
              </a:lnSpc>
            </a:pPr>
            <a:r>
              <a:rPr lang="en-US" sz="2333" b="1" kern="0" spc="-54" dirty="0">
                <a:solidFill>
                  <a:srgbClr val="005188"/>
                </a:solidFill>
                <a:latin typeface="+mj-lt"/>
                <a:ea typeface="Inter Bold" pitchFamily="34" charset="-122"/>
                <a:cs typeface="Inter Bold" pitchFamily="34" charset="-120"/>
              </a:rPr>
              <a:t>Person-First Language:</a:t>
            </a:r>
            <a:endParaRPr lang="en-US" sz="2333" dirty="0">
              <a:solidFill>
                <a:srgbClr val="005188"/>
              </a:solidFill>
              <a:latin typeface="+mj-lt"/>
            </a:endParaRPr>
          </a:p>
        </p:txBody>
      </p:sp>
      <p:sp>
        <p:nvSpPr>
          <p:cNvPr id="6" name="Text 2"/>
          <p:cNvSpPr/>
          <p:nvPr/>
        </p:nvSpPr>
        <p:spPr>
          <a:xfrm>
            <a:off x="1841202" y="2515593"/>
            <a:ext cx="5134372" cy="589161"/>
          </a:xfrm>
          <a:prstGeom prst="rect">
            <a:avLst/>
          </a:prstGeom>
          <a:noFill/>
          <a:ln/>
        </p:spPr>
        <p:txBody>
          <a:bodyPr wrap="square" lIns="0" tIns="0" rIns="0" bIns="0" rtlCol="0" anchor="t"/>
          <a:lstStyle/>
          <a:p>
            <a:pPr>
              <a:lnSpc>
                <a:spcPts val="2292"/>
              </a:lnSpc>
            </a:pPr>
            <a:r>
              <a:rPr lang="en-US" sz="2333" kern="0" spc="-29" dirty="0">
                <a:solidFill>
                  <a:srgbClr val="005188"/>
                </a:solidFill>
                <a:latin typeface="+mj-lt"/>
                <a:ea typeface="Inter" pitchFamily="34" charset="-122"/>
                <a:cs typeface="Inter" pitchFamily="34" charset="-120"/>
              </a:rPr>
              <a:t>Use respectful, empowering language focusing on the person, not the disability.</a:t>
            </a:r>
            <a:endParaRPr lang="en-US" sz="2333" dirty="0">
              <a:solidFill>
                <a:srgbClr val="005188"/>
              </a:solidFill>
              <a:latin typeface="+mj-lt"/>
            </a:endParaRPr>
          </a:p>
        </p:txBody>
      </p:sp>
      <p:pic>
        <p:nvPicPr>
          <p:cNvPr id="7" name="Image 2" descr="preencoded.png"/>
          <p:cNvPicPr>
            <a:picLocks noChangeAspect="1"/>
          </p:cNvPicPr>
          <p:nvPr/>
        </p:nvPicPr>
        <p:blipFill>
          <a:blip r:embed="rId4"/>
          <a:stretch>
            <a:fillRect/>
          </a:stretch>
        </p:blipFill>
        <p:spPr>
          <a:xfrm>
            <a:off x="644426" y="3406478"/>
            <a:ext cx="920651" cy="1473101"/>
          </a:xfrm>
          <a:prstGeom prst="rect">
            <a:avLst/>
          </a:prstGeom>
        </p:spPr>
      </p:pic>
      <p:sp>
        <p:nvSpPr>
          <p:cNvPr id="8" name="Text 3"/>
          <p:cNvSpPr/>
          <p:nvPr/>
        </p:nvSpPr>
        <p:spPr>
          <a:xfrm>
            <a:off x="1841203" y="3590529"/>
            <a:ext cx="3544689" cy="287734"/>
          </a:xfrm>
          <a:prstGeom prst="rect">
            <a:avLst/>
          </a:prstGeom>
          <a:noFill/>
          <a:ln/>
        </p:spPr>
        <p:txBody>
          <a:bodyPr wrap="none" lIns="0" tIns="0" rIns="0" bIns="0" rtlCol="0" anchor="t"/>
          <a:lstStyle/>
          <a:p>
            <a:pPr>
              <a:lnSpc>
                <a:spcPts val="2250"/>
              </a:lnSpc>
            </a:pPr>
            <a:r>
              <a:rPr lang="en-US" sz="2333" b="1" kern="0" spc="-54" dirty="0">
                <a:solidFill>
                  <a:srgbClr val="005188"/>
                </a:solidFill>
                <a:latin typeface="+mj-lt"/>
                <a:ea typeface="Inter Bold" pitchFamily="34" charset="-122"/>
                <a:cs typeface="Inter Bold" pitchFamily="34" charset="-120"/>
              </a:rPr>
              <a:t>Diverse Communication Methods:</a:t>
            </a:r>
            <a:endParaRPr lang="en-US" sz="2333" dirty="0">
              <a:solidFill>
                <a:srgbClr val="005188"/>
              </a:solidFill>
              <a:latin typeface="+mj-lt"/>
            </a:endParaRPr>
          </a:p>
        </p:txBody>
      </p:sp>
      <p:sp>
        <p:nvSpPr>
          <p:cNvPr id="9" name="Text 4"/>
          <p:cNvSpPr/>
          <p:nvPr/>
        </p:nvSpPr>
        <p:spPr>
          <a:xfrm>
            <a:off x="1841203" y="3988694"/>
            <a:ext cx="4454840" cy="589161"/>
          </a:xfrm>
          <a:prstGeom prst="rect">
            <a:avLst/>
          </a:prstGeom>
          <a:noFill/>
          <a:ln/>
        </p:spPr>
        <p:txBody>
          <a:bodyPr wrap="square" lIns="0" tIns="0" rIns="0" bIns="0" rtlCol="0" anchor="t"/>
          <a:lstStyle/>
          <a:p>
            <a:pPr>
              <a:lnSpc>
                <a:spcPts val="2292"/>
              </a:lnSpc>
            </a:pPr>
            <a:r>
              <a:rPr lang="en-US" sz="2333" kern="0" spc="-29" dirty="0">
                <a:solidFill>
                  <a:srgbClr val="005188"/>
                </a:solidFill>
                <a:latin typeface="+mj-lt"/>
                <a:ea typeface="Inter" pitchFamily="34" charset="-122"/>
                <a:cs typeface="Inter" pitchFamily="34" charset="-120"/>
              </a:rPr>
              <a:t>Employ clear language, visual aids, sign language, and assistive devices.</a:t>
            </a:r>
            <a:endParaRPr lang="en-US" sz="2333" dirty="0">
              <a:solidFill>
                <a:srgbClr val="005188"/>
              </a:solidFill>
              <a:latin typeface="+mj-lt"/>
            </a:endParaRPr>
          </a:p>
        </p:txBody>
      </p:sp>
      <p:pic>
        <p:nvPicPr>
          <p:cNvPr id="10" name="Image 3" descr="preencoded.png"/>
          <p:cNvPicPr>
            <a:picLocks noChangeAspect="1"/>
          </p:cNvPicPr>
          <p:nvPr/>
        </p:nvPicPr>
        <p:blipFill>
          <a:blip r:embed="rId5"/>
          <a:stretch>
            <a:fillRect/>
          </a:stretch>
        </p:blipFill>
        <p:spPr>
          <a:xfrm>
            <a:off x="644426" y="4879579"/>
            <a:ext cx="920651" cy="1473101"/>
          </a:xfrm>
          <a:prstGeom prst="rect">
            <a:avLst/>
          </a:prstGeom>
        </p:spPr>
      </p:pic>
      <p:sp>
        <p:nvSpPr>
          <p:cNvPr id="11" name="Text 5"/>
          <p:cNvSpPr/>
          <p:nvPr/>
        </p:nvSpPr>
        <p:spPr>
          <a:xfrm>
            <a:off x="1841203" y="5063630"/>
            <a:ext cx="2301776" cy="287734"/>
          </a:xfrm>
          <a:prstGeom prst="rect">
            <a:avLst/>
          </a:prstGeom>
          <a:noFill/>
          <a:ln/>
        </p:spPr>
        <p:txBody>
          <a:bodyPr wrap="none" lIns="0" tIns="0" rIns="0" bIns="0" rtlCol="0" anchor="t"/>
          <a:lstStyle/>
          <a:p>
            <a:pPr>
              <a:lnSpc>
                <a:spcPts val="2250"/>
              </a:lnSpc>
            </a:pPr>
            <a:r>
              <a:rPr lang="en-US" sz="2333" b="1" kern="0" spc="-54" dirty="0">
                <a:solidFill>
                  <a:srgbClr val="005188"/>
                </a:solidFill>
                <a:latin typeface="+mj-lt"/>
                <a:ea typeface="Inter Bold" pitchFamily="34" charset="-122"/>
                <a:cs typeface="Inter Bold" pitchFamily="34" charset="-120"/>
              </a:rPr>
              <a:t>Active Listening:</a:t>
            </a:r>
            <a:endParaRPr lang="en-US" sz="2333" dirty="0">
              <a:solidFill>
                <a:srgbClr val="005188"/>
              </a:solidFill>
              <a:latin typeface="+mj-lt"/>
            </a:endParaRPr>
          </a:p>
        </p:txBody>
      </p:sp>
      <p:sp>
        <p:nvSpPr>
          <p:cNvPr id="12" name="Text 6"/>
          <p:cNvSpPr/>
          <p:nvPr/>
        </p:nvSpPr>
        <p:spPr>
          <a:xfrm>
            <a:off x="1841202" y="5461795"/>
            <a:ext cx="5134372" cy="589161"/>
          </a:xfrm>
          <a:prstGeom prst="rect">
            <a:avLst/>
          </a:prstGeom>
          <a:noFill/>
          <a:ln/>
        </p:spPr>
        <p:txBody>
          <a:bodyPr wrap="square" lIns="0" tIns="0" rIns="0" bIns="0" rtlCol="0" anchor="t"/>
          <a:lstStyle/>
          <a:p>
            <a:pPr>
              <a:lnSpc>
                <a:spcPts val="2292"/>
              </a:lnSpc>
            </a:pPr>
            <a:r>
              <a:rPr lang="en-US" sz="2333" kern="0" spc="-29" dirty="0">
                <a:solidFill>
                  <a:srgbClr val="005188"/>
                </a:solidFill>
                <a:latin typeface="+mj-lt"/>
                <a:ea typeface="Inter" pitchFamily="34" charset="-122"/>
                <a:cs typeface="Inter" pitchFamily="34" charset="-120"/>
              </a:rPr>
              <a:t>Practice empathy and understand the emotional impact of displacement.</a:t>
            </a:r>
            <a:endParaRPr lang="en-US" sz="2333" dirty="0">
              <a:solidFill>
                <a:srgbClr val="005188"/>
              </a:solidFill>
              <a:latin typeface="+mj-lt"/>
            </a:endParaRPr>
          </a:p>
        </p:txBody>
      </p:sp>
      <p:pic>
        <p:nvPicPr>
          <p:cNvPr id="14" name="Picture 13" descr="A computer screen shot of a computer&#10;&#10;Description automatically generated">
            <a:extLst>
              <a:ext uri="{FF2B5EF4-FFF2-40B4-BE49-F238E27FC236}">
                <a16:creationId xmlns:a16="http://schemas.microsoft.com/office/drawing/2014/main" id="{516D6A39-A141-7941-5588-BA3529E20395}"/>
              </a:ext>
            </a:extLst>
          </p:cNvPr>
          <p:cNvPicPr>
            <a:picLocks noChangeAspect="1"/>
          </p:cNvPicPr>
          <p:nvPr/>
        </p:nvPicPr>
        <p:blipFill>
          <a:blip r:embed="rId6"/>
          <a:srcRect t="11340" r="53767" b="8686"/>
          <a:stretch/>
        </p:blipFill>
        <p:spPr>
          <a:xfrm flipH="1">
            <a:off x="6572169" y="686686"/>
            <a:ext cx="5636779" cy="5484628"/>
          </a:xfrm>
          <a:prstGeom prst="rect">
            <a:avLst/>
          </a:prstGeom>
        </p:spPr>
      </p:pic>
    </p:spTree>
    <p:extLst>
      <p:ext uri="{BB962C8B-B14F-4D97-AF65-F5344CB8AC3E}">
        <p14:creationId xmlns:p14="http://schemas.microsoft.com/office/powerpoint/2010/main" val="4216289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8131" y="1427468"/>
            <a:ext cx="6803232" cy="642938"/>
          </a:xfrm>
          <a:prstGeom prst="rect">
            <a:avLst/>
          </a:prstGeom>
          <a:noFill/>
          <a:ln/>
        </p:spPr>
        <p:txBody>
          <a:bodyPr wrap="none" lIns="0" tIns="0" rIns="0" bIns="0" rtlCol="0" anchor="t"/>
          <a:lstStyle/>
          <a:p>
            <a:pPr>
              <a:lnSpc>
                <a:spcPts val="5041"/>
              </a:lnSpc>
            </a:pPr>
            <a:r>
              <a:rPr lang="en-US" sz="4042" b="1" kern="0" spc="-122" dirty="0">
                <a:solidFill>
                  <a:srgbClr val="005188"/>
                </a:solidFill>
                <a:latin typeface="+mj-lt"/>
                <a:ea typeface="Inter Bold" pitchFamily="34" charset="-122"/>
                <a:cs typeface="Inter Bold" pitchFamily="34" charset="-120"/>
              </a:rPr>
              <a:t>Disability Resources</a:t>
            </a:r>
            <a:endParaRPr lang="en-US" sz="4042" dirty="0">
              <a:solidFill>
                <a:srgbClr val="005188"/>
              </a:solidFill>
              <a:latin typeface="+mj-lt"/>
            </a:endParaRPr>
          </a:p>
        </p:txBody>
      </p:sp>
      <p:sp>
        <p:nvSpPr>
          <p:cNvPr id="3" name="Shape 1"/>
          <p:cNvSpPr/>
          <p:nvPr/>
        </p:nvSpPr>
        <p:spPr>
          <a:xfrm>
            <a:off x="720031" y="2679700"/>
            <a:ext cx="10751939" cy="2450108"/>
          </a:xfrm>
          <a:prstGeom prst="roundRect">
            <a:avLst>
              <a:gd name="adj" fmla="val 3527"/>
            </a:avLst>
          </a:prstGeom>
          <a:noFill/>
          <a:ln w="15240">
            <a:solidFill>
              <a:srgbClr val="000000">
                <a:alpha val="8000"/>
              </a:srgbClr>
            </a:solidFill>
            <a:prstDash val="solid"/>
          </a:ln>
        </p:spPr>
        <p:txBody>
          <a:bodyPr/>
          <a:lstStyle/>
          <a:p>
            <a:endParaRPr lang="en-US" sz="1500"/>
          </a:p>
        </p:txBody>
      </p:sp>
      <p:sp>
        <p:nvSpPr>
          <p:cNvPr id="4" name="Shape 2"/>
          <p:cNvSpPr/>
          <p:nvPr/>
        </p:nvSpPr>
        <p:spPr>
          <a:xfrm>
            <a:off x="758131" y="2135313"/>
            <a:ext cx="10726539" cy="588764"/>
          </a:xfrm>
          <a:prstGeom prst="rect">
            <a:avLst/>
          </a:prstGeom>
          <a:solidFill>
            <a:srgbClr val="FFFFFF">
              <a:alpha val="4000"/>
            </a:srgbClr>
          </a:solidFill>
          <a:ln/>
        </p:spPr>
        <p:txBody>
          <a:bodyPr/>
          <a:lstStyle/>
          <a:p>
            <a:endParaRPr lang="en-US" sz="2667"/>
          </a:p>
        </p:txBody>
      </p:sp>
      <p:sp>
        <p:nvSpPr>
          <p:cNvPr id="5" name="Text 3"/>
          <p:cNvSpPr/>
          <p:nvPr/>
        </p:nvSpPr>
        <p:spPr>
          <a:xfrm>
            <a:off x="939849" y="2529391"/>
            <a:ext cx="4948733" cy="329208"/>
          </a:xfrm>
          <a:prstGeom prst="rect">
            <a:avLst/>
          </a:prstGeom>
          <a:noFill/>
          <a:ln/>
        </p:spPr>
        <p:txBody>
          <a:bodyPr wrap="none" lIns="0" tIns="0" rIns="0" bIns="0" rtlCol="0" anchor="t"/>
          <a:lstStyle/>
          <a:p>
            <a:pPr>
              <a:lnSpc>
                <a:spcPts val="2583"/>
              </a:lnSpc>
            </a:pPr>
            <a:r>
              <a:rPr lang="en-US" sz="2000" dirty="0">
                <a:solidFill>
                  <a:srgbClr val="005188"/>
                </a:solidFill>
                <a:latin typeface="+mj-lt"/>
              </a:rPr>
              <a:t>Centers for Independent Living</a:t>
            </a:r>
          </a:p>
        </p:txBody>
      </p:sp>
      <p:sp>
        <p:nvSpPr>
          <p:cNvPr id="6" name="Text 4"/>
          <p:cNvSpPr/>
          <p:nvPr/>
        </p:nvSpPr>
        <p:spPr>
          <a:xfrm>
            <a:off x="6304855" y="2480307"/>
            <a:ext cx="5179815" cy="588763"/>
          </a:xfrm>
          <a:prstGeom prst="rect">
            <a:avLst/>
          </a:prstGeom>
          <a:noFill/>
          <a:ln/>
        </p:spPr>
        <p:txBody>
          <a:bodyPr wrap="none" lIns="0" tIns="0" rIns="0" bIns="0" rtlCol="0" anchor="t"/>
          <a:lstStyle/>
          <a:p>
            <a:pPr>
              <a:lnSpc>
                <a:spcPts val="2583"/>
              </a:lnSpc>
            </a:pPr>
            <a:r>
              <a:rPr lang="en-US" sz="2000" dirty="0">
                <a:solidFill>
                  <a:srgbClr val="005188"/>
                </a:solidFill>
                <a:latin typeface="+mj-lt"/>
              </a:rPr>
              <a:t>Non-residential, community-based organizations</a:t>
            </a:r>
          </a:p>
          <a:p>
            <a:pPr>
              <a:lnSpc>
                <a:spcPts val="2583"/>
              </a:lnSpc>
            </a:pPr>
            <a:r>
              <a:rPr lang="en-US" sz="2000" dirty="0">
                <a:solidFill>
                  <a:srgbClr val="005188"/>
                </a:solidFill>
                <a:latin typeface="+mj-lt"/>
              </a:rPr>
              <a:t> to support people with disabilities. </a:t>
            </a:r>
          </a:p>
        </p:txBody>
      </p:sp>
      <p:sp>
        <p:nvSpPr>
          <p:cNvPr id="7" name="Shape 5"/>
          <p:cNvSpPr/>
          <p:nvPr/>
        </p:nvSpPr>
        <p:spPr>
          <a:xfrm>
            <a:off x="732730" y="3281165"/>
            <a:ext cx="10726539" cy="917972"/>
          </a:xfrm>
          <a:prstGeom prst="rect">
            <a:avLst/>
          </a:prstGeom>
          <a:solidFill>
            <a:srgbClr val="000000">
              <a:alpha val="4000"/>
            </a:srgbClr>
          </a:solidFill>
          <a:ln/>
        </p:spPr>
        <p:txBody>
          <a:bodyPr/>
          <a:lstStyle/>
          <a:p>
            <a:endParaRPr lang="en-US" sz="2000" dirty="0"/>
          </a:p>
        </p:txBody>
      </p:sp>
      <p:sp>
        <p:nvSpPr>
          <p:cNvPr id="8" name="Text 6"/>
          <p:cNvSpPr/>
          <p:nvPr/>
        </p:nvSpPr>
        <p:spPr>
          <a:xfrm>
            <a:off x="938411" y="3410943"/>
            <a:ext cx="4948733" cy="329208"/>
          </a:xfrm>
          <a:prstGeom prst="rect">
            <a:avLst/>
          </a:prstGeom>
          <a:noFill/>
          <a:ln/>
        </p:spPr>
        <p:txBody>
          <a:bodyPr wrap="none" lIns="0" tIns="0" rIns="0" bIns="0" rtlCol="0" anchor="t"/>
          <a:lstStyle/>
          <a:p>
            <a:pPr>
              <a:lnSpc>
                <a:spcPts val="2583"/>
              </a:lnSpc>
            </a:pPr>
            <a:r>
              <a:rPr lang="en-US" sz="2000" dirty="0">
                <a:solidFill>
                  <a:srgbClr val="005188"/>
                </a:solidFill>
                <a:latin typeface="+mj-lt"/>
              </a:rPr>
              <a:t>Advocacy and Protection</a:t>
            </a:r>
          </a:p>
        </p:txBody>
      </p:sp>
      <p:sp>
        <p:nvSpPr>
          <p:cNvPr id="9" name="Text 7"/>
          <p:cNvSpPr/>
          <p:nvPr/>
        </p:nvSpPr>
        <p:spPr>
          <a:xfrm>
            <a:off x="6304856" y="3410943"/>
            <a:ext cx="4948733" cy="658416"/>
          </a:xfrm>
          <a:prstGeom prst="rect">
            <a:avLst/>
          </a:prstGeom>
          <a:noFill/>
          <a:ln/>
        </p:spPr>
        <p:txBody>
          <a:bodyPr wrap="square" lIns="0" tIns="0" rIns="0" bIns="0" rtlCol="0" anchor="t"/>
          <a:lstStyle/>
          <a:p>
            <a:pPr>
              <a:lnSpc>
                <a:spcPts val="2583"/>
              </a:lnSpc>
            </a:pPr>
            <a:r>
              <a:rPr lang="en-US" sz="2000" dirty="0">
                <a:solidFill>
                  <a:srgbClr val="005188"/>
                </a:solidFill>
                <a:latin typeface="+mj-lt"/>
              </a:rPr>
              <a:t>Ensure that individuals have contact information for Disability Rights NC</a:t>
            </a:r>
          </a:p>
        </p:txBody>
      </p:sp>
      <p:sp>
        <p:nvSpPr>
          <p:cNvPr id="10" name="Shape 8"/>
          <p:cNvSpPr/>
          <p:nvPr/>
        </p:nvSpPr>
        <p:spPr>
          <a:xfrm>
            <a:off x="707331" y="4357655"/>
            <a:ext cx="10726539" cy="917972"/>
          </a:xfrm>
          <a:prstGeom prst="rect">
            <a:avLst/>
          </a:prstGeom>
          <a:solidFill>
            <a:srgbClr val="FFFFFF">
              <a:alpha val="4000"/>
            </a:srgbClr>
          </a:solidFill>
          <a:ln/>
        </p:spPr>
        <p:txBody>
          <a:bodyPr/>
          <a:lstStyle/>
          <a:p>
            <a:endParaRPr lang="en-US" sz="2667"/>
          </a:p>
        </p:txBody>
      </p:sp>
      <p:sp>
        <p:nvSpPr>
          <p:cNvPr id="11" name="Text 9"/>
          <p:cNvSpPr/>
          <p:nvPr/>
        </p:nvSpPr>
        <p:spPr>
          <a:xfrm>
            <a:off x="938411" y="4328914"/>
            <a:ext cx="4948733" cy="329208"/>
          </a:xfrm>
          <a:prstGeom prst="rect">
            <a:avLst/>
          </a:prstGeom>
          <a:noFill/>
          <a:ln/>
        </p:spPr>
        <p:txBody>
          <a:bodyPr wrap="none" lIns="0" tIns="0" rIns="0" bIns="0" rtlCol="0" anchor="t"/>
          <a:lstStyle/>
          <a:p>
            <a:pPr>
              <a:lnSpc>
                <a:spcPts val="2583"/>
              </a:lnSpc>
            </a:pPr>
            <a:r>
              <a:rPr lang="en-US" sz="2000" dirty="0">
                <a:solidFill>
                  <a:srgbClr val="005188"/>
                </a:solidFill>
                <a:latin typeface="+mj-lt"/>
              </a:rPr>
              <a:t>Family Support and Information </a:t>
            </a:r>
          </a:p>
        </p:txBody>
      </p:sp>
      <p:sp>
        <p:nvSpPr>
          <p:cNvPr id="12" name="Text 10"/>
          <p:cNvSpPr/>
          <p:nvPr/>
        </p:nvSpPr>
        <p:spPr>
          <a:xfrm>
            <a:off x="6304856" y="4328915"/>
            <a:ext cx="4948733" cy="658416"/>
          </a:xfrm>
          <a:prstGeom prst="rect">
            <a:avLst/>
          </a:prstGeom>
          <a:noFill/>
          <a:ln/>
        </p:spPr>
        <p:txBody>
          <a:bodyPr wrap="square" lIns="0" tIns="0" rIns="0" bIns="0" rtlCol="0" anchor="t"/>
          <a:lstStyle/>
          <a:p>
            <a:pPr>
              <a:lnSpc>
                <a:spcPts val="2583"/>
              </a:lnSpc>
            </a:pPr>
            <a:r>
              <a:rPr lang="en-US" sz="2000" kern="0" spc="-32" dirty="0">
                <a:solidFill>
                  <a:srgbClr val="005188"/>
                </a:solidFill>
                <a:latin typeface="+mj-lt"/>
                <a:ea typeface="Inter" pitchFamily="34" charset="-122"/>
              </a:rPr>
              <a:t>There are many non-profit organizations that provide disability specific information and family support. Ensure families are reconnected or connected as appropriate. </a:t>
            </a:r>
            <a:endParaRPr lang="en-US" sz="2000" dirty="0">
              <a:solidFill>
                <a:srgbClr val="005188"/>
              </a:solidFill>
              <a:latin typeface="+mj-lt"/>
            </a:endParaRPr>
          </a:p>
        </p:txBody>
      </p:sp>
    </p:spTree>
    <p:extLst>
      <p:ext uri="{BB962C8B-B14F-4D97-AF65-F5344CB8AC3E}">
        <p14:creationId xmlns:p14="http://schemas.microsoft.com/office/powerpoint/2010/main" val="477581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a:xfrm>
            <a:off x="1160080" y="1767058"/>
            <a:ext cx="10708748" cy="1816925"/>
          </a:xfrm>
        </p:spPr>
        <p:txBody>
          <a:bodyPr/>
          <a:lstStyle/>
          <a:p>
            <a:r>
              <a:rPr lang="en-US" dirty="0">
                <a:latin typeface="Franklin Gothic Medium"/>
                <a:cs typeface="Times New Roman"/>
              </a:rPr>
              <a:t>Any Questions? </a:t>
            </a:r>
            <a:br>
              <a:rPr lang="en-US" dirty="0">
                <a:latin typeface="Franklin Gothic Medium"/>
                <a:cs typeface="Times New Roman"/>
              </a:rPr>
            </a:br>
            <a:endParaRPr lang="en-US" dirty="0">
              <a:latin typeface="Franklin Gothic Medium"/>
              <a:cs typeface="Times New Roman"/>
            </a:endParaRPr>
          </a:p>
        </p:txBody>
      </p:sp>
    </p:spTree>
    <p:extLst>
      <p:ext uri="{BB962C8B-B14F-4D97-AF65-F5344CB8AC3E}">
        <p14:creationId xmlns:p14="http://schemas.microsoft.com/office/powerpoint/2010/main" val="172084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4277" y="1691640"/>
            <a:ext cx="3734014" cy="3474720"/>
          </a:xfrm>
        </p:spPr>
        <p:txBody>
          <a:bodyPr anchor="b">
            <a:normAutofit/>
          </a:bodyPr>
          <a:lstStyle/>
          <a:p>
            <a:pPr algn="l"/>
            <a:r>
              <a:rPr lang="en-US" sz="4200" b="1" dirty="0">
                <a:solidFill>
                  <a:srgbClr val="005188"/>
                </a:solidFill>
                <a:cs typeface="Arial" panose="020B0604020202020204" pitchFamily="34" charset="0"/>
              </a:rPr>
              <a:t>North Carolina Centers for Independent Living</a:t>
            </a:r>
          </a:p>
        </p:txBody>
      </p:sp>
      <p:pic>
        <p:nvPicPr>
          <p:cNvPr id="4" name="Picture 4" descr="A group of people in wheelchairs holding a banner that says Injustice Anywhere is a threat to justice everywhere by Martin Luther King">
            <a:extLst>
              <a:ext uri="{FF2B5EF4-FFF2-40B4-BE49-F238E27FC236}">
                <a16:creationId xmlns:a16="http://schemas.microsoft.com/office/drawing/2014/main" id="{273FBEB5-2A2B-48D9-B89D-DEF92E799183}"/>
              </a:ext>
            </a:extLst>
          </p:cNvPr>
          <p:cNvPicPr>
            <a:picLocks noChangeAspect="1"/>
          </p:cNvPicPr>
          <p:nvPr/>
        </p:nvPicPr>
        <p:blipFill rotWithShape="1">
          <a:blip r:embed="rId3">
            <a:extLst>
              <a:ext uri="{28A0092B-C50C-407E-A947-70E740481C1C}">
                <a14:useLocalDpi xmlns:a14="http://schemas.microsoft.com/office/drawing/2010/main" val="0"/>
              </a:ext>
            </a:extLst>
          </a:blip>
          <a:srcRect l="10682" r="2161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861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240A-EE52-4259-854A-3E4A5E4EB326}"/>
              </a:ext>
            </a:extLst>
          </p:cNvPr>
          <p:cNvSpPr>
            <a:spLocks noGrp="1"/>
          </p:cNvSpPr>
          <p:nvPr>
            <p:ph type="title"/>
          </p:nvPr>
        </p:nvSpPr>
        <p:spPr>
          <a:xfrm>
            <a:off x="0" y="3901550"/>
            <a:ext cx="2315975" cy="2452687"/>
          </a:xfrm>
        </p:spPr>
        <p:txBody>
          <a:bodyPr anchor="ctr">
            <a:normAutofit fontScale="90000"/>
          </a:bodyPr>
          <a:lstStyle/>
          <a:p>
            <a:r>
              <a:rPr lang="en-US" sz="3300" b="1" dirty="0">
                <a:cs typeface="Calibri Light"/>
              </a:rPr>
              <a:t>What are Centers for Independent Living?</a:t>
            </a:r>
            <a:br>
              <a:rPr lang="en-US" sz="3300" b="1" dirty="0">
                <a:cs typeface="Calibri Light"/>
              </a:rPr>
            </a:br>
            <a:endParaRPr lang="en-US" sz="3300" b="1" dirty="0"/>
          </a:p>
        </p:txBody>
      </p:sp>
      <p:pic>
        <p:nvPicPr>
          <p:cNvPr id="7" name="Picture 6">
            <a:extLst>
              <a:ext uri="{FF2B5EF4-FFF2-40B4-BE49-F238E27FC236}">
                <a16:creationId xmlns:a16="http://schemas.microsoft.com/office/drawing/2014/main" id="{743DE229-2946-71FC-DE73-BB944C556B12}"/>
              </a:ext>
            </a:extLst>
          </p:cNvPr>
          <p:cNvPicPr>
            <a:picLocks noChangeAspect="1"/>
          </p:cNvPicPr>
          <p:nvPr/>
        </p:nvPicPr>
        <p:blipFill>
          <a:blip r:embed="rId3">
            <a:extLst>
              <a:ext uri="{837473B0-CC2E-450A-ABE3-18F120FF3D39}">
                <a1611:picAttrSrcUrl xmlns:a1611="http://schemas.microsoft.com/office/drawing/2016/11/main" r:id="rId4"/>
              </a:ext>
            </a:extLst>
          </a:blip>
          <a:srcRect t="14260" b="11054"/>
          <a:stretch/>
        </p:blipFill>
        <p:spPr>
          <a:xfrm>
            <a:off x="0" y="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8EC3649-B8CF-479A-924D-AA989E0FE6A8}"/>
              </a:ext>
            </a:extLst>
          </p:cNvPr>
          <p:cNvSpPr>
            <a:spLocks noGrp="1"/>
          </p:cNvSpPr>
          <p:nvPr>
            <p:ph idx="1"/>
          </p:nvPr>
        </p:nvSpPr>
        <p:spPr>
          <a:xfrm>
            <a:off x="1902083" y="3901551"/>
            <a:ext cx="10289917" cy="2452687"/>
          </a:xfrm>
        </p:spPr>
        <p:txBody>
          <a:bodyPr vert="horz" lIns="91440" tIns="45720" rIns="91440" bIns="45720" rtlCol="0" anchor="ctr">
            <a:noAutofit/>
          </a:bodyPr>
          <a:lstStyle/>
          <a:p>
            <a:pPr marL="0" indent="0">
              <a:buNone/>
            </a:pPr>
            <a:endParaRPr lang="en-US" sz="300" b="1" i="0" dirty="0">
              <a:effectLst/>
              <a:latin typeface="Open Sans" panose="020B0606030504020204" pitchFamily="34" charset="0"/>
            </a:endParaRPr>
          </a:p>
          <a:p>
            <a:pPr>
              <a:spcBef>
                <a:spcPts val="0"/>
              </a:spcBef>
            </a:pPr>
            <a:r>
              <a:rPr lang="en-US" sz="1600" b="0" i="0" dirty="0">
                <a:effectLst/>
              </a:rPr>
              <a:t>Designed and operated by individuals with disabilities, </a:t>
            </a:r>
            <a:r>
              <a:rPr lang="en-US" sz="1600" b="1" i="0" dirty="0">
                <a:effectLst/>
              </a:rPr>
              <a:t>Centers for Independent Living (CILs) </a:t>
            </a:r>
            <a:r>
              <a:rPr lang="en-US" sz="1600" b="0" i="0" dirty="0">
                <a:effectLst/>
              </a:rPr>
              <a:t>provide independent living services for people with disabilities. </a:t>
            </a:r>
            <a:r>
              <a:rPr lang="en-US" sz="1600" dirty="0"/>
              <a:t>At least 51% of their staff are people with disabilities.</a:t>
            </a:r>
            <a:endParaRPr lang="en-US" sz="1600" b="0" i="0" dirty="0">
              <a:effectLst/>
            </a:endParaRPr>
          </a:p>
          <a:p>
            <a:pPr>
              <a:spcBef>
                <a:spcPts val="0"/>
              </a:spcBef>
            </a:pPr>
            <a:r>
              <a:rPr lang="en-US" sz="1600" b="0" i="0" dirty="0">
                <a:effectLst/>
              </a:rPr>
              <a:t> </a:t>
            </a:r>
            <a:r>
              <a:rPr lang="en-US" sz="1600" b="1" i="0" dirty="0">
                <a:effectLst/>
              </a:rPr>
              <a:t>CILs</a:t>
            </a:r>
            <a:r>
              <a:rPr lang="en-US" sz="1600" b="0" i="0" dirty="0">
                <a:effectLst/>
              </a:rPr>
              <a:t> are at the core of ACL's independent living programs, which work to support community living and independence for people with disabilities across the nation based on the belief that all people can live with dignity, make their own choices, and participate fully in society. </a:t>
            </a:r>
          </a:p>
          <a:p>
            <a:pPr>
              <a:spcBef>
                <a:spcPts val="0"/>
              </a:spcBef>
            </a:pPr>
            <a:r>
              <a:rPr lang="en-US" sz="1600" dirty="0"/>
              <a:t>Centers </a:t>
            </a:r>
            <a:r>
              <a:rPr lang="en-US" sz="1600" b="0" i="0" dirty="0">
                <a:effectLst/>
              </a:rPr>
              <a:t>provide tools, resources, and supports for integrating people with disabilities fully into their communities to promote equal opportunities, self-determination, and respect.</a:t>
            </a:r>
          </a:p>
          <a:p>
            <a:endParaRPr lang="en-US" sz="300" b="0" i="0" dirty="0">
              <a:effectLst/>
              <a:latin typeface="Open Sans" panose="020B0606030504020204" pitchFamily="34" charset="0"/>
            </a:endParaRPr>
          </a:p>
          <a:p>
            <a:endParaRPr lang="en-US" sz="300" dirty="0">
              <a:cs typeface="Calibri"/>
            </a:endParaRPr>
          </a:p>
        </p:txBody>
      </p:sp>
    </p:spTree>
    <p:extLst>
      <p:ext uri="{BB962C8B-B14F-4D97-AF65-F5344CB8AC3E}">
        <p14:creationId xmlns:p14="http://schemas.microsoft.com/office/powerpoint/2010/main" val="2810596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240A-EE52-4259-854A-3E4A5E4EB326}"/>
              </a:ext>
            </a:extLst>
          </p:cNvPr>
          <p:cNvSpPr>
            <a:spLocks noGrp="1"/>
          </p:cNvSpPr>
          <p:nvPr>
            <p:ph type="title"/>
          </p:nvPr>
        </p:nvSpPr>
        <p:spPr>
          <a:xfrm>
            <a:off x="818707" y="535923"/>
            <a:ext cx="10503196" cy="1133499"/>
          </a:xfrm>
        </p:spPr>
        <p:txBody>
          <a:bodyPr vert="horz" lIns="91440" tIns="45720" rIns="91440" bIns="45720" rtlCol="0" anchor="ctr">
            <a:noAutofit/>
          </a:bodyPr>
          <a:lstStyle/>
          <a:p>
            <a:pPr algn="ctr"/>
            <a:r>
              <a:rPr lang="en-US" sz="4000" b="1" kern="1200" dirty="0">
                <a:solidFill>
                  <a:srgbClr val="005188"/>
                </a:solidFill>
                <a:ea typeface="+mj-ea"/>
                <a:cs typeface="+mj-cs"/>
              </a:rPr>
              <a:t>Services every Center provides:</a:t>
            </a:r>
            <a:br>
              <a:rPr lang="en-US" sz="4000" b="1" kern="1200" dirty="0">
                <a:solidFill>
                  <a:srgbClr val="005188"/>
                </a:solidFill>
                <a:ea typeface="+mj-ea"/>
                <a:cs typeface="+mj-cs"/>
              </a:rPr>
            </a:br>
            <a:endParaRPr lang="en-US" sz="4000" b="1" kern="1200" dirty="0">
              <a:solidFill>
                <a:srgbClr val="005188"/>
              </a:solidFill>
              <a:ea typeface="+mj-ea"/>
              <a:cs typeface="+mj-cs"/>
            </a:endParaRPr>
          </a:p>
        </p:txBody>
      </p:sp>
      <p:graphicFrame>
        <p:nvGraphicFramePr>
          <p:cNvPr id="20" name="Content Placeholder 2">
            <a:extLst>
              <a:ext uri="{FF2B5EF4-FFF2-40B4-BE49-F238E27FC236}">
                <a16:creationId xmlns:a16="http://schemas.microsoft.com/office/drawing/2014/main" id="{A5B341B0-21CD-4F0A-7AEA-27196671F530}"/>
              </a:ext>
            </a:extLst>
          </p:cNvPr>
          <p:cNvGraphicFramePr>
            <a:graphicFrameLocks noGrp="1"/>
          </p:cNvGraphicFramePr>
          <p:nvPr>
            <p:ph sz="half" idx="1"/>
          </p:nvPr>
        </p:nvGraphicFramePr>
        <p:xfrm>
          <a:off x="838200" y="1323191"/>
          <a:ext cx="10515600" cy="4858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7860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BD88-B58C-4FE4-9AF5-8DC43C75F740}"/>
              </a:ext>
            </a:extLst>
          </p:cNvPr>
          <p:cNvSpPr>
            <a:spLocks noGrp="1"/>
          </p:cNvSpPr>
          <p:nvPr>
            <p:ph type="title"/>
          </p:nvPr>
        </p:nvSpPr>
        <p:spPr>
          <a:xfrm>
            <a:off x="838200" y="365125"/>
            <a:ext cx="10515600" cy="1325563"/>
          </a:xfrm>
        </p:spPr>
        <p:txBody>
          <a:bodyPr>
            <a:normAutofit/>
          </a:bodyPr>
          <a:lstStyle/>
          <a:p>
            <a:pPr algn="ctr"/>
            <a:r>
              <a:rPr lang="en-US" b="1" dirty="0"/>
              <a:t>Centers for Independent Living in Western North Carolina </a:t>
            </a:r>
          </a:p>
        </p:txBody>
      </p:sp>
      <p:pic>
        <p:nvPicPr>
          <p:cNvPr id="4" name="Content Placeholder 3">
            <a:extLst>
              <a:ext uri="{FF2B5EF4-FFF2-40B4-BE49-F238E27FC236}">
                <a16:creationId xmlns:a16="http://schemas.microsoft.com/office/drawing/2014/main" id="{F2983A1B-0746-B256-402C-37BECBC1F327}"/>
              </a:ext>
            </a:extLst>
          </p:cNvPr>
          <p:cNvPicPr>
            <a:picLocks noGrp="1" noChangeAspect="1"/>
          </p:cNvPicPr>
          <p:nvPr>
            <p:ph idx="1"/>
          </p:nvPr>
        </p:nvPicPr>
        <p:blipFill>
          <a:blip r:embed="rId2"/>
          <a:stretch>
            <a:fillRect/>
          </a:stretch>
        </p:blipFill>
        <p:spPr>
          <a:xfrm>
            <a:off x="457200" y="1549062"/>
            <a:ext cx="3129742" cy="573409"/>
          </a:xfrm>
          <a:ln>
            <a:noFill/>
          </a:ln>
          <a:effectLst>
            <a:outerShdw blurRad="190500" algn="tl" rotWithShape="0">
              <a:srgbClr val="000000">
                <a:alpha val="70000"/>
              </a:srgbClr>
            </a:outerShdw>
          </a:effectLst>
        </p:spPr>
      </p:pic>
      <p:pic>
        <p:nvPicPr>
          <p:cNvPr id="1026" name="Picture 2">
            <a:extLst>
              <a:ext uri="{FF2B5EF4-FFF2-40B4-BE49-F238E27FC236}">
                <a16:creationId xmlns:a16="http://schemas.microsoft.com/office/drawing/2014/main" id="{F5A592FC-96E3-7E89-62B7-731934AA3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937" y="1549062"/>
            <a:ext cx="3428246" cy="8355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352B6F-8579-759B-4EE9-8A5FB6E5F62A}"/>
              </a:ext>
            </a:extLst>
          </p:cNvPr>
          <p:cNvSpPr txBox="1"/>
          <p:nvPr/>
        </p:nvSpPr>
        <p:spPr>
          <a:xfrm>
            <a:off x="512618" y="2179939"/>
            <a:ext cx="5715001" cy="3693319"/>
          </a:xfrm>
          <a:prstGeom prst="rect">
            <a:avLst/>
          </a:prstGeom>
          <a:noFill/>
        </p:spPr>
        <p:txBody>
          <a:bodyPr wrap="square" rtlCol="0">
            <a:spAutoFit/>
          </a:bodyPr>
          <a:lstStyle/>
          <a:p>
            <a:r>
              <a:rPr lang="en-US" b="1" u="sng" dirty="0">
                <a:solidFill>
                  <a:srgbClr val="005188"/>
                </a:solidFill>
                <a:latin typeface="+mj-lt"/>
              </a:rPr>
              <a:t>Asheville Location:</a:t>
            </a:r>
          </a:p>
          <a:p>
            <a:r>
              <a:rPr lang="en-US" dirty="0">
                <a:solidFill>
                  <a:srgbClr val="005188"/>
                </a:solidFill>
                <a:latin typeface="+mj-lt"/>
              </a:rPr>
              <a:t>108 Leicester Highway</a:t>
            </a:r>
          </a:p>
          <a:p>
            <a:r>
              <a:rPr lang="en-US" dirty="0">
                <a:solidFill>
                  <a:srgbClr val="005188"/>
                </a:solidFill>
                <a:latin typeface="+mj-lt"/>
              </a:rPr>
              <a:t>Asheville, NC 28806</a:t>
            </a:r>
          </a:p>
          <a:p>
            <a:r>
              <a:rPr lang="en-US" dirty="0">
                <a:solidFill>
                  <a:srgbClr val="005188"/>
                </a:solidFill>
                <a:latin typeface="+mj-lt"/>
              </a:rPr>
              <a:t>Phone: (828) 298-1977</a:t>
            </a:r>
          </a:p>
          <a:p>
            <a:r>
              <a:rPr lang="en-US" b="1" dirty="0">
                <a:solidFill>
                  <a:srgbClr val="FF0000"/>
                </a:solidFill>
                <a:latin typeface="+mj-lt"/>
              </a:rPr>
              <a:t>Counties Served</a:t>
            </a:r>
            <a:r>
              <a:rPr lang="en-US" dirty="0">
                <a:latin typeface="+mj-lt"/>
              </a:rPr>
              <a:t>: </a:t>
            </a:r>
            <a:r>
              <a:rPr lang="en-US" dirty="0">
                <a:solidFill>
                  <a:srgbClr val="005188"/>
                </a:solidFill>
                <a:latin typeface="+mj-lt"/>
              </a:rPr>
              <a:t>Buncombe, Henderson, Madison, McDowell, Polk, Rutherford &amp; Transylvania</a:t>
            </a:r>
          </a:p>
          <a:p>
            <a:endParaRPr lang="en-US" b="1" dirty="0">
              <a:latin typeface="+mj-lt"/>
            </a:endParaRPr>
          </a:p>
          <a:p>
            <a:r>
              <a:rPr lang="en-US" b="1" u="sng" dirty="0">
                <a:solidFill>
                  <a:srgbClr val="005188"/>
                </a:solidFill>
                <a:latin typeface="+mj-lt"/>
              </a:rPr>
              <a:t>Sylva Location:</a:t>
            </a:r>
          </a:p>
          <a:p>
            <a:r>
              <a:rPr lang="en-US" dirty="0">
                <a:solidFill>
                  <a:srgbClr val="005188"/>
                </a:solidFill>
                <a:latin typeface="+mj-lt"/>
              </a:rPr>
              <a:t>525 Mineral Springs Drive</a:t>
            </a:r>
          </a:p>
          <a:p>
            <a:r>
              <a:rPr lang="en-US" dirty="0">
                <a:solidFill>
                  <a:srgbClr val="005188"/>
                </a:solidFill>
                <a:latin typeface="+mj-lt"/>
              </a:rPr>
              <a:t>Sylva, NC 28779</a:t>
            </a:r>
          </a:p>
          <a:p>
            <a:r>
              <a:rPr lang="en-US" dirty="0">
                <a:solidFill>
                  <a:srgbClr val="005188"/>
                </a:solidFill>
                <a:latin typeface="+mj-lt"/>
              </a:rPr>
              <a:t>Phone: (828) 631-1167</a:t>
            </a:r>
          </a:p>
          <a:p>
            <a:r>
              <a:rPr lang="en-US" b="1" dirty="0">
                <a:solidFill>
                  <a:srgbClr val="FF0000"/>
                </a:solidFill>
                <a:latin typeface="+mj-lt"/>
              </a:rPr>
              <a:t>Counties Served</a:t>
            </a:r>
            <a:r>
              <a:rPr lang="en-US" dirty="0">
                <a:latin typeface="+mj-lt"/>
              </a:rPr>
              <a:t>: </a:t>
            </a:r>
            <a:r>
              <a:rPr lang="en-US" dirty="0">
                <a:solidFill>
                  <a:srgbClr val="005188"/>
                </a:solidFill>
                <a:latin typeface="+mj-lt"/>
              </a:rPr>
              <a:t>Cherokee, Clay, Graham, Haywood, Jackson, Macon &amp; Swain</a:t>
            </a:r>
          </a:p>
        </p:txBody>
      </p:sp>
      <p:sp>
        <p:nvSpPr>
          <p:cNvPr id="7" name="TextBox 6">
            <a:extLst>
              <a:ext uri="{FF2B5EF4-FFF2-40B4-BE49-F238E27FC236}">
                <a16:creationId xmlns:a16="http://schemas.microsoft.com/office/drawing/2014/main" id="{F2DF165C-AFE9-8A27-EFF4-40AE08E25D5A}"/>
              </a:ext>
            </a:extLst>
          </p:cNvPr>
          <p:cNvSpPr txBox="1"/>
          <p:nvPr/>
        </p:nvSpPr>
        <p:spPr>
          <a:xfrm>
            <a:off x="7460672" y="2384637"/>
            <a:ext cx="4218710" cy="2585323"/>
          </a:xfrm>
          <a:prstGeom prst="rect">
            <a:avLst/>
          </a:prstGeom>
          <a:noFill/>
        </p:spPr>
        <p:txBody>
          <a:bodyPr wrap="square" rtlCol="0">
            <a:spAutoFit/>
          </a:bodyPr>
          <a:lstStyle/>
          <a:p>
            <a:r>
              <a:rPr lang="en-US" u="sng" dirty="0">
                <a:solidFill>
                  <a:srgbClr val="005188"/>
                </a:solidFill>
                <a:latin typeface="+mj-lt"/>
              </a:rPr>
              <a:t>Winston-Salem:</a:t>
            </a:r>
          </a:p>
          <a:p>
            <a:r>
              <a:rPr lang="en-US" dirty="0">
                <a:solidFill>
                  <a:srgbClr val="005188"/>
                </a:solidFill>
                <a:latin typeface="+mj-lt"/>
              </a:rPr>
              <a:t>7744 North Point Blvd.</a:t>
            </a:r>
          </a:p>
          <a:p>
            <a:r>
              <a:rPr lang="en-US" dirty="0">
                <a:solidFill>
                  <a:srgbClr val="005188"/>
                </a:solidFill>
                <a:latin typeface="+mj-lt"/>
              </a:rPr>
              <a:t>Winston-Salem, NC  27106</a:t>
            </a:r>
          </a:p>
          <a:p>
            <a:r>
              <a:rPr lang="en-US" dirty="0">
                <a:solidFill>
                  <a:srgbClr val="005188"/>
                </a:solidFill>
                <a:latin typeface="+mj-lt"/>
              </a:rPr>
              <a:t>Phone: (336) 767-7060</a:t>
            </a:r>
          </a:p>
          <a:p>
            <a:r>
              <a:rPr lang="en-US" b="1" u="sng" dirty="0">
                <a:solidFill>
                  <a:srgbClr val="FF0000"/>
                </a:solidFill>
                <a:latin typeface="+mj-lt"/>
              </a:rPr>
              <a:t>Counties Served</a:t>
            </a:r>
            <a:r>
              <a:rPr lang="en-US" b="1" dirty="0">
                <a:solidFill>
                  <a:srgbClr val="005188"/>
                </a:solidFill>
                <a:latin typeface="+mj-lt"/>
              </a:rPr>
              <a:t>: </a:t>
            </a:r>
            <a:r>
              <a:rPr lang="en-US" dirty="0">
                <a:solidFill>
                  <a:srgbClr val="005188"/>
                </a:solidFill>
                <a:latin typeface="+mj-lt"/>
              </a:rPr>
              <a:t>Davidson, Davie, Forsyth, Stokes, Surry &amp; Yadkin</a:t>
            </a:r>
          </a:p>
          <a:p>
            <a:r>
              <a:rPr lang="en-US" b="1" dirty="0">
                <a:solidFill>
                  <a:srgbClr val="FF0000"/>
                </a:solidFill>
                <a:latin typeface="+mj-lt"/>
              </a:rPr>
              <a:t>* Durable Medical Equipment available in partnership with NCATP</a:t>
            </a:r>
          </a:p>
          <a:p>
            <a:endParaRPr lang="en-US" dirty="0"/>
          </a:p>
        </p:txBody>
      </p:sp>
    </p:spTree>
    <p:extLst>
      <p:ext uri="{BB962C8B-B14F-4D97-AF65-F5344CB8AC3E}">
        <p14:creationId xmlns:p14="http://schemas.microsoft.com/office/powerpoint/2010/main" val="2707715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BD88-B58C-4FE4-9AF5-8DC43C75F740}"/>
              </a:ext>
            </a:extLst>
          </p:cNvPr>
          <p:cNvSpPr>
            <a:spLocks noGrp="1"/>
          </p:cNvSpPr>
          <p:nvPr>
            <p:ph type="title"/>
          </p:nvPr>
        </p:nvSpPr>
        <p:spPr>
          <a:xfrm>
            <a:off x="856845" y="451820"/>
            <a:ext cx="8362457" cy="798733"/>
          </a:xfrm>
        </p:spPr>
        <p:txBody>
          <a:bodyPr vert="horz" lIns="91440" tIns="45720" rIns="91440" bIns="45720" rtlCol="0" anchor="b">
            <a:normAutofit/>
          </a:bodyPr>
          <a:lstStyle/>
          <a:p>
            <a:r>
              <a:rPr lang="en-US" sz="3000" kern="1200" dirty="0">
                <a:solidFill>
                  <a:srgbClr val="005188"/>
                </a:solidFill>
                <a:ea typeface="+mj-ea"/>
                <a:cs typeface="+mj-cs"/>
              </a:rPr>
              <a:t>Map of NC Centers for Independent Living</a:t>
            </a:r>
          </a:p>
        </p:txBody>
      </p:sp>
      <p:sp>
        <p:nvSpPr>
          <p:cNvPr id="9" name="TextBox 8">
            <a:extLst>
              <a:ext uri="{FF2B5EF4-FFF2-40B4-BE49-F238E27FC236}">
                <a16:creationId xmlns:a16="http://schemas.microsoft.com/office/drawing/2014/main" id="{7C2FB15B-22E6-CBB6-CECE-6A86760C67E5}"/>
              </a:ext>
            </a:extLst>
          </p:cNvPr>
          <p:cNvSpPr txBox="1"/>
          <p:nvPr/>
        </p:nvSpPr>
        <p:spPr>
          <a:xfrm>
            <a:off x="96820" y="1775012"/>
            <a:ext cx="4453666" cy="4507454"/>
          </a:xfrm>
          <a:prstGeom prst="rect">
            <a:avLst/>
          </a:prstGeom>
        </p:spPr>
        <p:txBody>
          <a:bodyPr vert="horz" lIns="91440" tIns="45720" rIns="91440" bIns="45720" rtlCol="0" anchor="t">
            <a:normAutofit/>
          </a:bodyPr>
          <a:lstStyle/>
          <a:p>
            <a:pPr>
              <a:spcBef>
                <a:spcPts val="1200"/>
              </a:spcBef>
              <a:spcAft>
                <a:spcPts val="600"/>
              </a:spcAft>
            </a:pPr>
            <a:r>
              <a:rPr lang="en-US" sz="2000" dirty="0"/>
              <a:t>If a person with a disability needs services outside of Western North Carolina, please contact the Center for Independent Living closest to the area they are residing  or contact the following:</a:t>
            </a:r>
          </a:p>
          <a:p>
            <a:pPr>
              <a:spcBef>
                <a:spcPts val="1200"/>
              </a:spcBef>
              <a:spcAft>
                <a:spcPts val="600"/>
              </a:spcAft>
            </a:pPr>
            <a:r>
              <a:rPr lang="en-US" sz="2000" b="1" dirty="0">
                <a:solidFill>
                  <a:schemeClr val="tx2"/>
                </a:solidFill>
              </a:rPr>
              <a:t>NC Statewide Independent Living Council Office  at  984-480-632</a:t>
            </a:r>
            <a:endParaRPr lang="en-US" sz="2000" dirty="0">
              <a:solidFill>
                <a:schemeClr val="tx2"/>
              </a:solidFill>
            </a:endParaRPr>
          </a:p>
        </p:txBody>
      </p:sp>
      <p:pic>
        <p:nvPicPr>
          <p:cNvPr id="10" name="Picture 9">
            <a:extLst>
              <a:ext uri="{FF2B5EF4-FFF2-40B4-BE49-F238E27FC236}">
                <a16:creationId xmlns:a16="http://schemas.microsoft.com/office/drawing/2014/main" id="{1A38049D-6F48-BD2B-7790-C467841D682F}"/>
              </a:ext>
            </a:extLst>
          </p:cNvPr>
          <p:cNvPicPr>
            <a:picLocks noChangeAspect="1"/>
          </p:cNvPicPr>
          <p:nvPr/>
        </p:nvPicPr>
        <p:blipFill>
          <a:blip r:embed="rId2" cstate="print">
            <a:extLst>
              <a:ext uri="{28A0092B-C50C-407E-A947-70E740481C1C}">
                <a14:useLocalDpi xmlns:a14="http://schemas.microsoft.com/office/drawing/2010/main" val="0"/>
              </a:ext>
            </a:extLst>
          </a:blip>
          <a:stretch/>
        </p:blipFill>
        <p:spPr>
          <a:xfrm>
            <a:off x="4399160" y="1476104"/>
            <a:ext cx="6903720" cy="5212308"/>
          </a:xfrm>
          <a:prstGeom prst="rect">
            <a:avLst/>
          </a:prstGeom>
        </p:spPr>
      </p:pic>
    </p:spTree>
    <p:extLst>
      <p:ext uri="{BB962C8B-B14F-4D97-AF65-F5344CB8AC3E}">
        <p14:creationId xmlns:p14="http://schemas.microsoft.com/office/powerpoint/2010/main" val="180685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a:xfrm>
            <a:off x="1160080" y="1767058"/>
            <a:ext cx="10708748" cy="1816925"/>
          </a:xfrm>
        </p:spPr>
        <p:txBody>
          <a:bodyPr/>
          <a:lstStyle/>
          <a:p>
            <a:r>
              <a:rPr lang="en-US" dirty="0">
                <a:latin typeface="Franklin Gothic Medium"/>
                <a:cs typeface="Times New Roman"/>
              </a:rPr>
              <a:t>Any Questions? </a:t>
            </a:r>
            <a:br>
              <a:rPr lang="en-US" dirty="0">
                <a:latin typeface="Franklin Gothic Medium"/>
                <a:cs typeface="Times New Roman"/>
              </a:rPr>
            </a:br>
            <a:endParaRPr lang="en-US" dirty="0">
              <a:latin typeface="Franklin Gothic Medium"/>
              <a:cs typeface="Times New Roman"/>
            </a:endParaRPr>
          </a:p>
        </p:txBody>
      </p:sp>
    </p:spTree>
    <p:extLst>
      <p:ext uri="{BB962C8B-B14F-4D97-AF65-F5344CB8AC3E}">
        <p14:creationId xmlns:p14="http://schemas.microsoft.com/office/powerpoint/2010/main" val="331290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8F202-77D2-EC99-98FC-E087B05F2CD2}"/>
              </a:ext>
            </a:extLst>
          </p:cNvPr>
          <p:cNvSpPr>
            <a:spLocks noGrp="1"/>
          </p:cNvSpPr>
          <p:nvPr>
            <p:ph type="ctrTitle"/>
          </p:nvPr>
        </p:nvSpPr>
        <p:spPr/>
        <p:txBody>
          <a:bodyPr/>
          <a:lstStyle/>
          <a:p>
            <a:r>
              <a:rPr lang="en-US" b="1" dirty="0">
                <a:solidFill>
                  <a:srgbClr val="005188"/>
                </a:solidFill>
              </a:rPr>
              <a:t>North Carolina Office of Recovery and Resiliency</a:t>
            </a:r>
          </a:p>
        </p:txBody>
      </p:sp>
      <p:sp>
        <p:nvSpPr>
          <p:cNvPr id="3" name="Subtitle 2">
            <a:extLst>
              <a:ext uri="{FF2B5EF4-FFF2-40B4-BE49-F238E27FC236}">
                <a16:creationId xmlns:a16="http://schemas.microsoft.com/office/drawing/2014/main" id="{14D85A3F-30DA-584A-6243-98E027AD016E}"/>
              </a:ext>
            </a:extLst>
          </p:cNvPr>
          <p:cNvSpPr>
            <a:spLocks noGrp="1"/>
          </p:cNvSpPr>
          <p:nvPr>
            <p:ph type="subTitle" idx="1"/>
          </p:nvPr>
        </p:nvSpPr>
        <p:spPr/>
        <p:txBody>
          <a:bodyPr/>
          <a:lstStyle/>
          <a:p>
            <a:r>
              <a:rPr lang="en-US" dirty="0">
                <a:solidFill>
                  <a:srgbClr val="005188"/>
                </a:solidFill>
                <a:latin typeface="+mj-lt"/>
              </a:rPr>
              <a:t>October 24, 2024</a:t>
            </a:r>
          </a:p>
        </p:txBody>
      </p:sp>
    </p:spTree>
    <p:extLst>
      <p:ext uri="{BB962C8B-B14F-4D97-AF65-F5344CB8AC3E}">
        <p14:creationId xmlns:p14="http://schemas.microsoft.com/office/powerpoint/2010/main" val="2064838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32">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4">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36">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8">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40">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42">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6D22310-98F4-9248-B315-7AD48F0A98BA}"/>
              </a:ext>
            </a:extLst>
          </p:cNvPr>
          <p:cNvSpPr>
            <a:spLocks noGrp="1"/>
          </p:cNvSpPr>
          <p:nvPr>
            <p:ph type="title"/>
          </p:nvPr>
        </p:nvSpPr>
        <p:spPr>
          <a:xfrm>
            <a:off x="427791" y="1092777"/>
            <a:ext cx="4230100" cy="3387497"/>
          </a:xfrm>
        </p:spPr>
        <p:txBody>
          <a:bodyPr vert="horz" lIns="91440" tIns="45720" rIns="91440" bIns="45720" rtlCol="0" anchor="b">
            <a:normAutofit/>
          </a:bodyPr>
          <a:lstStyle/>
          <a:p>
            <a:pPr algn="r" defTabSz="914400">
              <a:lnSpc>
                <a:spcPct val="90000"/>
              </a:lnSpc>
            </a:pPr>
            <a:r>
              <a:rPr lang="en-US" sz="4000" kern="1200" dirty="0">
                <a:solidFill>
                  <a:srgbClr val="FFFFFF"/>
                </a:solidFill>
                <a:latin typeface="+mj-lt"/>
                <a:ea typeface="+mj-ea"/>
                <a:cs typeface="+mj-cs"/>
              </a:rPr>
              <a:t>Phases of Disaster Housing Operations</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sp>
        <p:nvSpPr>
          <p:cNvPr id="25" name="TextBox 5">
            <a:extLst>
              <a:ext uri="{FF2B5EF4-FFF2-40B4-BE49-F238E27FC236}">
                <a16:creationId xmlns:a16="http://schemas.microsoft.com/office/drawing/2014/main" id="{219447B8-2D09-3A3C-1B00-3E5C30BE16BF}"/>
              </a:ext>
            </a:extLst>
          </p:cNvPr>
          <p:cNvSpPr txBox="1"/>
          <p:nvPr/>
        </p:nvSpPr>
        <p:spPr>
          <a:xfrm>
            <a:off x="6007232" y="265780"/>
            <a:ext cx="5790886" cy="6090571"/>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2200" b="1" i="0" u="none" strike="noStrike" baseline="0" dirty="0">
                <a:solidFill>
                  <a:srgbClr val="005188"/>
                </a:solidFill>
                <a:latin typeface="+mj-lt"/>
              </a:rPr>
              <a:t>Housing operations can be divided into three </a:t>
            </a:r>
            <a:r>
              <a:rPr lang="en-US" sz="2200" b="1" dirty="0">
                <a:solidFill>
                  <a:srgbClr val="005188"/>
                </a:solidFill>
                <a:latin typeface="+mj-lt"/>
              </a:rPr>
              <a:t>phases</a:t>
            </a:r>
            <a:r>
              <a:rPr lang="en-US" sz="2200" b="1" i="0" u="none" strike="noStrike" baseline="0" dirty="0">
                <a:solidFill>
                  <a:srgbClr val="005188"/>
                </a:solidFill>
                <a:latin typeface="+mj-lt"/>
              </a:rPr>
              <a:t>: Sheltering, Interim </a:t>
            </a:r>
            <a:r>
              <a:rPr lang="en-US" sz="2200" b="1" dirty="0">
                <a:solidFill>
                  <a:srgbClr val="005188"/>
                </a:solidFill>
                <a:latin typeface="+mj-lt"/>
              </a:rPr>
              <a:t>H</a:t>
            </a:r>
            <a:r>
              <a:rPr lang="en-US" sz="2200" b="1" i="0" u="none" strike="noStrike" baseline="0" dirty="0">
                <a:solidFill>
                  <a:srgbClr val="005188"/>
                </a:solidFill>
                <a:latin typeface="+mj-lt"/>
              </a:rPr>
              <a:t>ousing, and Permanent </a:t>
            </a:r>
            <a:r>
              <a:rPr lang="en-US" sz="2200" b="1" dirty="0">
                <a:solidFill>
                  <a:srgbClr val="005188"/>
                </a:solidFill>
                <a:latin typeface="+mj-lt"/>
              </a:rPr>
              <a:t>H</a:t>
            </a:r>
            <a:r>
              <a:rPr lang="en-US" sz="2200" b="1" i="0" u="none" strike="noStrike" baseline="0" dirty="0">
                <a:solidFill>
                  <a:srgbClr val="005188"/>
                </a:solidFill>
                <a:latin typeface="+mj-lt"/>
              </a:rPr>
              <a:t>ousing</a:t>
            </a:r>
          </a:p>
          <a:p>
            <a:pPr defTabSz="914400">
              <a:lnSpc>
                <a:spcPct val="90000"/>
              </a:lnSpc>
              <a:spcAft>
                <a:spcPts val="600"/>
              </a:spcAft>
            </a:pPr>
            <a:endParaRPr lang="en-US" sz="2000" i="0" u="none" strike="noStrike" baseline="0" dirty="0"/>
          </a:p>
          <a:p>
            <a:pPr marL="514350" indent="-457200" defTabSz="914400">
              <a:lnSpc>
                <a:spcPct val="90000"/>
              </a:lnSpc>
              <a:spcAft>
                <a:spcPts val="600"/>
              </a:spcAft>
              <a:buFont typeface="+mj-lt"/>
              <a:buAutoNum type="arabicPeriod"/>
            </a:pPr>
            <a:r>
              <a:rPr lang="en-US" sz="2000" b="1" i="0" u="sng" strike="noStrike" baseline="0" dirty="0">
                <a:solidFill>
                  <a:srgbClr val="005188"/>
                </a:solidFill>
              </a:rPr>
              <a:t>Sheltering:</a:t>
            </a:r>
            <a:r>
              <a:rPr lang="en-US" sz="2000" b="1" i="0" u="none" strike="noStrike" baseline="0" dirty="0">
                <a:solidFill>
                  <a:srgbClr val="005188"/>
                </a:solidFill>
              </a:rPr>
              <a:t> </a:t>
            </a:r>
            <a:r>
              <a:rPr lang="en-US" sz="2000" i="0" u="none" strike="noStrike" baseline="0" dirty="0">
                <a:solidFill>
                  <a:srgbClr val="005188"/>
                </a:solidFill>
              </a:rPr>
              <a:t>serves an immediate need for those persons that are displaced and need some place to stay for the short-term. </a:t>
            </a:r>
          </a:p>
          <a:p>
            <a:pPr marL="857250" lvl="1" indent="-342900" defTabSz="914400">
              <a:lnSpc>
                <a:spcPct val="90000"/>
              </a:lnSpc>
              <a:spcAft>
                <a:spcPts val="600"/>
              </a:spcAft>
              <a:buFont typeface="Arial" panose="020B0604020202020204" pitchFamily="34" charset="0"/>
              <a:buChar char="•"/>
            </a:pPr>
            <a:r>
              <a:rPr lang="en-US" sz="2000" i="0" u="none" strike="noStrike" baseline="0" dirty="0">
                <a:solidFill>
                  <a:srgbClr val="005188"/>
                </a:solidFill>
              </a:rPr>
              <a:t>Transitional Housing – Transitional Sheltering Assistance (TSA)/Non-Congregate Sheltering (NCS)</a:t>
            </a:r>
          </a:p>
          <a:p>
            <a:pPr marL="514350" indent="-457200" defTabSz="914400">
              <a:lnSpc>
                <a:spcPct val="90000"/>
              </a:lnSpc>
              <a:spcBef>
                <a:spcPts val="600"/>
              </a:spcBef>
              <a:spcAft>
                <a:spcPts val="1200"/>
              </a:spcAft>
              <a:buFont typeface="+mj-lt"/>
              <a:buAutoNum type="arabicPeriod"/>
            </a:pPr>
            <a:r>
              <a:rPr lang="en-US" sz="2000" b="1" i="0" u="sng" strike="noStrike" baseline="0" dirty="0">
                <a:solidFill>
                  <a:srgbClr val="005188"/>
                </a:solidFill>
              </a:rPr>
              <a:t>Interim Housing</a:t>
            </a:r>
            <a:r>
              <a:rPr lang="en-US" sz="2000" b="1" i="0" u="none" strike="noStrike" baseline="0" dirty="0">
                <a:solidFill>
                  <a:srgbClr val="005188"/>
                </a:solidFill>
              </a:rPr>
              <a:t>: </a:t>
            </a:r>
            <a:r>
              <a:rPr lang="en-US" sz="2000" i="0" u="none" strike="noStrike" baseline="0" dirty="0">
                <a:solidFill>
                  <a:srgbClr val="005188"/>
                </a:solidFill>
              </a:rPr>
              <a:t>Interim housing is the intermediate period of housing assistance that covers the gap between sheltering and the return of survivors to permanent housing (Temporary Rentals or Housing Units).</a:t>
            </a:r>
          </a:p>
          <a:p>
            <a:pPr marL="514350" indent="-457200" defTabSz="914400">
              <a:lnSpc>
                <a:spcPct val="90000"/>
              </a:lnSpc>
              <a:spcAft>
                <a:spcPts val="600"/>
              </a:spcAft>
              <a:buFont typeface="+mj-lt"/>
              <a:buAutoNum type="arabicPeriod"/>
            </a:pPr>
            <a:r>
              <a:rPr lang="en-US" sz="2000" b="1" i="0" u="sng" strike="noStrike" baseline="0" dirty="0">
                <a:solidFill>
                  <a:srgbClr val="005188"/>
                </a:solidFill>
              </a:rPr>
              <a:t>Permanent Housing: </a:t>
            </a:r>
            <a:r>
              <a:rPr lang="en-US" sz="2000" i="0" u="none" strike="noStrike" baseline="0" dirty="0">
                <a:solidFill>
                  <a:srgbClr val="005188"/>
                </a:solidFill>
              </a:rPr>
              <a:t>Permanent housing refers to the return of disaster survivors to permanent housing as part of their recovery from a disaster. </a:t>
            </a:r>
            <a:endParaRPr lang="en-US" sz="2000" dirty="0">
              <a:solidFill>
                <a:srgbClr val="005188"/>
              </a:solidFill>
            </a:endParaRPr>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defTabSz="914400">
              <a:spcAft>
                <a:spcPts val="600"/>
              </a:spcAft>
            </a:pPr>
            <a:fld id="{8FCC257D-A786-9244-9E17-CE618C8B9275}" type="slidenum">
              <a:rPr lang="en-US" sz="1100" smtClean="0">
                <a:solidFill>
                  <a:schemeClr val="tx1">
                    <a:lumMod val="50000"/>
                    <a:lumOff val="50000"/>
                  </a:schemeClr>
                </a:solidFill>
              </a:rPr>
              <a:pPr defTabSz="914400">
                <a:spcAft>
                  <a:spcPts val="600"/>
                </a:spcAft>
              </a:pPr>
              <a:t>4</a:t>
            </a:fld>
            <a:endParaRPr lang="en-US" sz="1100">
              <a:solidFill>
                <a:schemeClr val="tx1">
                  <a:lumMod val="50000"/>
                  <a:lumOff val="50000"/>
                </a:schemeClr>
              </a:solidFill>
            </a:endParaRPr>
          </a:p>
        </p:txBody>
      </p:sp>
      <p:sp>
        <p:nvSpPr>
          <p:cNvPr id="13" name="Content Placeholder 1">
            <a:extLst>
              <a:ext uri="{FF2B5EF4-FFF2-40B4-BE49-F238E27FC236}">
                <a16:creationId xmlns:a16="http://schemas.microsoft.com/office/drawing/2014/main" id="{980F24FA-8DB2-7840-42C4-F2D66E947C63}"/>
              </a:ext>
            </a:extLst>
          </p:cNvPr>
          <p:cNvSpPr txBox="1">
            <a:spLocks/>
          </p:cNvSpPr>
          <p:nvPr/>
        </p:nvSpPr>
        <p:spPr>
          <a:xfrm>
            <a:off x="495298" y="1258719"/>
            <a:ext cx="5229227" cy="4532678"/>
          </a:xfrm>
          <a:prstGeom prst="rect">
            <a:avLst/>
          </a:prstGeom>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62561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BD5847-9CB1-5D9B-9658-0847DD26635C}"/>
              </a:ext>
            </a:extLst>
          </p:cNvPr>
          <p:cNvSpPr>
            <a:spLocks noGrp="1"/>
          </p:cNvSpPr>
          <p:nvPr>
            <p:ph sz="half" idx="1"/>
          </p:nvPr>
        </p:nvSpPr>
        <p:spPr>
          <a:xfrm>
            <a:off x="726018" y="1549401"/>
            <a:ext cx="5268383" cy="3528208"/>
          </a:xfrm>
        </p:spPr>
        <p:txBody>
          <a:bodyPr>
            <a:normAutofit/>
          </a:bodyPr>
          <a:lstStyle/>
          <a:p>
            <a:pPr marL="0" indent="0">
              <a:buNone/>
            </a:pPr>
            <a:r>
              <a:rPr lang="en-US" sz="3800" dirty="0">
                <a:solidFill>
                  <a:srgbClr val="005188"/>
                </a:solidFill>
                <a:latin typeface="+mj-lt"/>
              </a:rPr>
              <a:t>NCORR </a:t>
            </a:r>
          </a:p>
          <a:p>
            <a:pPr marL="0" indent="0">
              <a:buNone/>
            </a:pPr>
            <a:r>
              <a:rPr lang="en-US" sz="3200" dirty="0">
                <a:solidFill>
                  <a:srgbClr val="005188"/>
                </a:solidFill>
                <a:latin typeface="+mj-lt"/>
              </a:rPr>
              <a:t>Administers emergency, recovery and resiliency grant programs for local jurisdictions and low- to moderate-income households in North Carolina.</a:t>
            </a:r>
          </a:p>
          <a:p>
            <a:pPr marL="514350" indent="-514350">
              <a:buFont typeface="+mj-lt"/>
              <a:buAutoNum type="arabicPeriod"/>
            </a:pPr>
            <a:endParaRPr lang="en-US" dirty="0"/>
          </a:p>
          <a:p>
            <a:pPr marL="514350" indent="-514350">
              <a:buFont typeface="+mj-lt"/>
              <a:buAutoNum type="arabicPeriod"/>
            </a:pPr>
            <a:endParaRPr lang="en-US" dirty="0"/>
          </a:p>
        </p:txBody>
      </p:sp>
      <p:sp>
        <p:nvSpPr>
          <p:cNvPr id="7" name="Content Placeholder 6">
            <a:extLst>
              <a:ext uri="{FF2B5EF4-FFF2-40B4-BE49-F238E27FC236}">
                <a16:creationId xmlns:a16="http://schemas.microsoft.com/office/drawing/2014/main" id="{F7D7EED7-87C4-9ADA-F779-B581BA96FB33}"/>
              </a:ext>
            </a:extLst>
          </p:cNvPr>
          <p:cNvSpPr>
            <a:spLocks noGrp="1"/>
          </p:cNvSpPr>
          <p:nvPr>
            <p:ph sz="half" idx="2"/>
          </p:nvPr>
        </p:nvSpPr>
        <p:spPr/>
        <p:txBody>
          <a:bodyPr>
            <a:normAutofit/>
          </a:bodyPr>
          <a:lstStyle/>
          <a:p>
            <a:pPr marL="0" indent="0">
              <a:buNone/>
            </a:pPr>
            <a:r>
              <a:rPr lang="en-US" dirty="0"/>
              <a:t>  </a:t>
            </a:r>
          </a:p>
        </p:txBody>
      </p:sp>
      <p:sp>
        <p:nvSpPr>
          <p:cNvPr id="2" name="Title 1">
            <a:extLst>
              <a:ext uri="{FF2B5EF4-FFF2-40B4-BE49-F238E27FC236}">
                <a16:creationId xmlns:a16="http://schemas.microsoft.com/office/drawing/2014/main" id="{0C6C87B3-9E98-CFCB-AB79-1BF0FE406F9A}"/>
              </a:ext>
            </a:extLst>
          </p:cNvPr>
          <p:cNvSpPr>
            <a:spLocks noGrp="1"/>
          </p:cNvSpPr>
          <p:nvPr>
            <p:ph type="title"/>
          </p:nvPr>
        </p:nvSpPr>
        <p:spPr/>
        <p:txBody>
          <a:bodyPr>
            <a:normAutofit/>
          </a:bodyPr>
          <a:lstStyle/>
          <a:p>
            <a:r>
              <a:rPr lang="en-US" sz="4000" b="1" dirty="0">
                <a:solidFill>
                  <a:srgbClr val="005188"/>
                </a:solidFill>
              </a:rPr>
              <a:t>Overview of NCORR</a:t>
            </a:r>
          </a:p>
        </p:txBody>
      </p:sp>
      <p:pic>
        <p:nvPicPr>
          <p:cNvPr id="8" name="Picture 7">
            <a:extLst>
              <a:ext uri="{FF2B5EF4-FFF2-40B4-BE49-F238E27FC236}">
                <a16:creationId xmlns:a16="http://schemas.microsoft.com/office/drawing/2014/main" id="{E50526CF-EDA9-F870-3836-B26662B915DB}"/>
              </a:ext>
            </a:extLst>
          </p:cNvPr>
          <p:cNvPicPr>
            <a:picLocks noChangeAspect="1"/>
          </p:cNvPicPr>
          <p:nvPr/>
        </p:nvPicPr>
        <p:blipFill>
          <a:blip r:embed="rId2"/>
          <a:stretch>
            <a:fillRect/>
          </a:stretch>
        </p:blipFill>
        <p:spPr>
          <a:xfrm>
            <a:off x="6468763" y="2765817"/>
            <a:ext cx="4181475" cy="1095375"/>
          </a:xfrm>
          <a:prstGeom prst="rect">
            <a:avLst/>
          </a:prstGeom>
        </p:spPr>
      </p:pic>
    </p:spTree>
    <p:extLst>
      <p:ext uri="{BB962C8B-B14F-4D97-AF65-F5344CB8AC3E}">
        <p14:creationId xmlns:p14="http://schemas.microsoft.com/office/powerpoint/2010/main" val="4040629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BD5847-9CB1-5D9B-9658-0847DD26635C}"/>
              </a:ext>
            </a:extLst>
          </p:cNvPr>
          <p:cNvSpPr>
            <a:spLocks noGrp="1"/>
          </p:cNvSpPr>
          <p:nvPr>
            <p:ph idx="1"/>
          </p:nvPr>
        </p:nvSpPr>
        <p:spPr/>
        <p:txBody>
          <a:bodyPr>
            <a:normAutofit/>
          </a:bodyPr>
          <a:lstStyle/>
          <a:p>
            <a:pPr marL="514350" indent="-514350">
              <a:buFont typeface="+mj-lt"/>
              <a:buAutoNum type="arabicPeriod"/>
            </a:pPr>
            <a:endParaRPr lang="en-US" dirty="0"/>
          </a:p>
          <a:p>
            <a:pPr marL="514350" indent="-514350">
              <a:buFont typeface="+mj-lt"/>
              <a:buAutoNum type="arabicPeriod"/>
            </a:pPr>
            <a:endParaRPr lang="en-US" dirty="0"/>
          </a:p>
        </p:txBody>
      </p:sp>
      <p:sp>
        <p:nvSpPr>
          <p:cNvPr id="2" name="Title 1">
            <a:extLst>
              <a:ext uri="{FF2B5EF4-FFF2-40B4-BE49-F238E27FC236}">
                <a16:creationId xmlns:a16="http://schemas.microsoft.com/office/drawing/2014/main" id="{0C6C87B3-9E98-CFCB-AB79-1BF0FE406F9A}"/>
              </a:ext>
            </a:extLst>
          </p:cNvPr>
          <p:cNvSpPr>
            <a:spLocks noGrp="1"/>
          </p:cNvSpPr>
          <p:nvPr>
            <p:ph type="title"/>
          </p:nvPr>
        </p:nvSpPr>
        <p:spPr/>
        <p:txBody>
          <a:bodyPr>
            <a:normAutofit/>
          </a:bodyPr>
          <a:lstStyle/>
          <a:p>
            <a:r>
              <a:rPr lang="en-US" sz="4000" b="1" dirty="0">
                <a:solidFill>
                  <a:srgbClr val="005188"/>
                </a:solidFill>
              </a:rPr>
              <a:t>Overview of NCORR</a:t>
            </a:r>
          </a:p>
        </p:txBody>
      </p:sp>
      <p:sp>
        <p:nvSpPr>
          <p:cNvPr id="7" name="Content Placeholder 6">
            <a:extLst>
              <a:ext uri="{FF2B5EF4-FFF2-40B4-BE49-F238E27FC236}">
                <a16:creationId xmlns:a16="http://schemas.microsoft.com/office/drawing/2014/main" id="{F7D7EED7-87C4-9ADA-F779-B581BA96FB33}"/>
              </a:ext>
            </a:extLst>
          </p:cNvPr>
          <p:cNvSpPr>
            <a:spLocks noGrp="1"/>
          </p:cNvSpPr>
          <p:nvPr>
            <p:ph sz="half" idx="4294967295"/>
          </p:nvPr>
        </p:nvSpPr>
        <p:spPr>
          <a:xfrm>
            <a:off x="6923088" y="1549400"/>
            <a:ext cx="5268912" cy="3994150"/>
          </a:xfrm>
        </p:spPr>
        <p:txBody>
          <a:bodyPr>
            <a:normAutofit/>
          </a:bodyPr>
          <a:lstStyle/>
          <a:p>
            <a:pPr marL="0" indent="0">
              <a:buNone/>
            </a:pPr>
            <a:r>
              <a:rPr lang="en-US" dirty="0"/>
              <a:t>  </a:t>
            </a:r>
          </a:p>
        </p:txBody>
      </p:sp>
      <p:sp>
        <p:nvSpPr>
          <p:cNvPr id="5" name="TextBox 4">
            <a:extLst>
              <a:ext uri="{FF2B5EF4-FFF2-40B4-BE49-F238E27FC236}">
                <a16:creationId xmlns:a16="http://schemas.microsoft.com/office/drawing/2014/main" id="{80740969-5E72-3861-B859-E21B77425018}"/>
              </a:ext>
            </a:extLst>
          </p:cNvPr>
          <p:cNvSpPr txBox="1"/>
          <p:nvPr/>
        </p:nvSpPr>
        <p:spPr>
          <a:xfrm>
            <a:off x="738183" y="1462539"/>
            <a:ext cx="10715627" cy="3970318"/>
          </a:xfrm>
          <a:prstGeom prst="rect">
            <a:avLst/>
          </a:prstGeom>
          <a:noFill/>
        </p:spPr>
        <p:txBody>
          <a:bodyPr wrap="square">
            <a:spAutoFit/>
          </a:bodyPr>
          <a:lstStyle/>
          <a:p>
            <a:pPr marL="0" indent="0">
              <a:buNone/>
            </a:pPr>
            <a:r>
              <a:rPr lang="en-US" sz="2800" b="1" dirty="0">
                <a:solidFill>
                  <a:srgbClr val="005188"/>
                </a:solidFill>
                <a:latin typeface="+mj-lt"/>
              </a:rPr>
              <a:t>Example NCORR Programs</a:t>
            </a:r>
          </a:p>
          <a:p>
            <a:pPr marL="514350" indent="-514350">
              <a:buFont typeface="+mj-lt"/>
              <a:buAutoNum type="arabicPeriod"/>
            </a:pPr>
            <a:r>
              <a:rPr lang="en-US" sz="2800" dirty="0">
                <a:solidFill>
                  <a:srgbClr val="005188"/>
                </a:solidFill>
                <a:latin typeface="+mj-lt"/>
              </a:rPr>
              <a:t>Regions Innovating for Strong Economies and Environment (RISE)</a:t>
            </a:r>
          </a:p>
          <a:p>
            <a:pPr marL="514350" indent="-514350">
              <a:buFont typeface="+mj-lt"/>
              <a:buAutoNum type="arabicPeriod"/>
            </a:pPr>
            <a:r>
              <a:rPr lang="en-US" sz="2800" dirty="0">
                <a:solidFill>
                  <a:srgbClr val="005188"/>
                </a:solidFill>
                <a:latin typeface="+mj-lt"/>
              </a:rPr>
              <a:t>Resilient Coastal Communities Program (RCCP)</a:t>
            </a:r>
          </a:p>
          <a:p>
            <a:pPr marL="514350" indent="-514350">
              <a:buFont typeface="+mj-lt"/>
              <a:buAutoNum type="arabicPeriod"/>
            </a:pPr>
            <a:r>
              <a:rPr lang="en-US" sz="2800" dirty="0">
                <a:solidFill>
                  <a:srgbClr val="005188"/>
                </a:solidFill>
                <a:latin typeface="+mj-lt"/>
              </a:rPr>
              <a:t>Grants and Loans to Local Government</a:t>
            </a:r>
          </a:p>
          <a:p>
            <a:pPr marL="514350" indent="-514350">
              <a:buFont typeface="+mj-lt"/>
              <a:buAutoNum type="arabicPeriod"/>
            </a:pPr>
            <a:r>
              <a:rPr lang="en-US" sz="2800" dirty="0">
                <a:solidFill>
                  <a:srgbClr val="005188"/>
                </a:solidFill>
                <a:latin typeface="+mj-lt"/>
              </a:rPr>
              <a:t>Rent and Utility Assistance</a:t>
            </a:r>
          </a:p>
          <a:p>
            <a:pPr marL="514350" indent="-514350">
              <a:buFont typeface="+mj-lt"/>
              <a:buAutoNum type="arabicPeriod"/>
            </a:pPr>
            <a:r>
              <a:rPr lang="en-US" sz="2800" dirty="0">
                <a:solidFill>
                  <a:srgbClr val="005188"/>
                </a:solidFill>
                <a:latin typeface="+mj-lt"/>
              </a:rPr>
              <a:t>Housing Stability</a:t>
            </a:r>
          </a:p>
          <a:p>
            <a:pPr marL="514350" indent="-514350">
              <a:buFont typeface="+mj-lt"/>
              <a:buAutoNum type="arabicPeriod"/>
            </a:pPr>
            <a:r>
              <a:rPr lang="en-US" sz="2800" dirty="0">
                <a:solidFill>
                  <a:srgbClr val="005188"/>
                </a:solidFill>
                <a:latin typeface="+mj-lt"/>
              </a:rPr>
              <a:t>Downpayment Assistance</a:t>
            </a:r>
          </a:p>
          <a:p>
            <a:pPr marL="514350" indent="-514350">
              <a:buFont typeface="+mj-lt"/>
              <a:buAutoNum type="arabicPeriod"/>
            </a:pPr>
            <a:r>
              <a:rPr lang="en-US" sz="2800" dirty="0">
                <a:solidFill>
                  <a:srgbClr val="005188"/>
                </a:solidFill>
                <a:latin typeface="+mj-lt"/>
              </a:rPr>
              <a:t>Affordable Housing and Infrastructure</a:t>
            </a:r>
          </a:p>
          <a:p>
            <a:pPr marL="514350" indent="-514350">
              <a:buFont typeface="+mj-lt"/>
              <a:buAutoNum type="arabicPeriod"/>
            </a:pPr>
            <a:r>
              <a:rPr lang="en-US" sz="2800" dirty="0">
                <a:solidFill>
                  <a:srgbClr val="005188"/>
                </a:solidFill>
                <a:latin typeface="+mj-lt"/>
              </a:rPr>
              <a:t>Homeowner Recovery (replace, repair, reimburse, relocate)</a:t>
            </a:r>
          </a:p>
        </p:txBody>
      </p:sp>
    </p:spTree>
    <p:extLst>
      <p:ext uri="{BB962C8B-B14F-4D97-AF65-F5344CB8AC3E}">
        <p14:creationId xmlns:p14="http://schemas.microsoft.com/office/powerpoint/2010/main" val="1108210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E02D-D845-BC3A-A5F2-24135D2E6F03}"/>
              </a:ext>
            </a:extLst>
          </p:cNvPr>
          <p:cNvSpPr>
            <a:spLocks noGrp="1"/>
          </p:cNvSpPr>
          <p:nvPr>
            <p:ph type="title"/>
          </p:nvPr>
        </p:nvSpPr>
        <p:spPr/>
        <p:txBody>
          <a:bodyPr>
            <a:normAutofit/>
          </a:bodyPr>
          <a:lstStyle/>
          <a:p>
            <a:r>
              <a:rPr lang="en-US" sz="3600" b="1" dirty="0">
                <a:solidFill>
                  <a:srgbClr val="005188"/>
                </a:solidFill>
              </a:rPr>
              <a:t>NCORR &amp; MASTT Support</a:t>
            </a:r>
          </a:p>
        </p:txBody>
      </p:sp>
      <p:sp>
        <p:nvSpPr>
          <p:cNvPr id="3" name="Content Placeholder 2">
            <a:extLst>
              <a:ext uri="{FF2B5EF4-FFF2-40B4-BE49-F238E27FC236}">
                <a16:creationId xmlns:a16="http://schemas.microsoft.com/office/drawing/2014/main" id="{AD1D9E6E-CE37-EE48-E00E-636A2D1A3228}"/>
              </a:ext>
            </a:extLst>
          </p:cNvPr>
          <p:cNvSpPr>
            <a:spLocks noGrp="1"/>
          </p:cNvSpPr>
          <p:nvPr>
            <p:ph idx="1"/>
          </p:nvPr>
        </p:nvSpPr>
        <p:spPr/>
        <p:txBody>
          <a:bodyPr>
            <a:normAutofit/>
          </a:bodyPr>
          <a:lstStyle/>
          <a:p>
            <a:pPr marL="0" indent="0">
              <a:buNone/>
            </a:pPr>
            <a:r>
              <a:rPr lang="en-US" dirty="0">
                <a:solidFill>
                  <a:srgbClr val="005188"/>
                </a:solidFill>
                <a:latin typeface="+mj-lt"/>
              </a:rPr>
              <a:t>NCORR and NCEM are partnering to oversee the </a:t>
            </a:r>
            <a:r>
              <a:rPr lang="en-US" b="1" dirty="0">
                <a:solidFill>
                  <a:srgbClr val="005188"/>
                </a:solidFill>
                <a:latin typeface="+mj-lt"/>
              </a:rPr>
              <a:t>North Carolina Disaster Case Management (NC-DCM) Program </a:t>
            </a:r>
            <a:r>
              <a:rPr lang="en-US" dirty="0">
                <a:solidFill>
                  <a:srgbClr val="005188"/>
                </a:solidFill>
                <a:latin typeface="+mj-lt"/>
              </a:rPr>
              <a:t>for Helene, working to:</a:t>
            </a:r>
          </a:p>
          <a:p>
            <a:pPr marL="514350" indent="-514350">
              <a:buAutoNum type="arabicPeriod"/>
            </a:pPr>
            <a:r>
              <a:rPr lang="en-US" dirty="0">
                <a:solidFill>
                  <a:srgbClr val="005188"/>
                </a:solidFill>
                <a:latin typeface="+mj-lt"/>
              </a:rPr>
              <a:t>Develop individualized recovery plans, focusing on housing stability</a:t>
            </a:r>
          </a:p>
          <a:p>
            <a:pPr marL="514350" indent="-514350">
              <a:buAutoNum type="arabicPeriod"/>
            </a:pPr>
            <a:r>
              <a:rPr lang="en-US" dirty="0">
                <a:solidFill>
                  <a:srgbClr val="005188"/>
                </a:solidFill>
                <a:latin typeface="+mj-lt"/>
              </a:rPr>
              <a:t>Connect survivors to necessary services</a:t>
            </a:r>
          </a:p>
          <a:p>
            <a:pPr marL="514350" indent="-514350">
              <a:buAutoNum type="arabicPeriod"/>
            </a:pPr>
            <a:r>
              <a:rPr lang="en-US" dirty="0">
                <a:solidFill>
                  <a:srgbClr val="005188"/>
                </a:solidFill>
                <a:latin typeface="+mj-lt"/>
              </a:rPr>
              <a:t>Ensure case managers are equipped with the tools and training to support long-term recovery</a:t>
            </a:r>
          </a:p>
          <a:p>
            <a:pPr marL="0" indent="0">
              <a:buNone/>
            </a:pPr>
            <a:r>
              <a:rPr lang="en-US" dirty="0">
                <a:solidFill>
                  <a:srgbClr val="005188"/>
                </a:solidFill>
                <a:latin typeface="+mj-lt"/>
              </a:rPr>
              <a:t>We will work to facilitate connections with agencies and partners to streamline survivor support, ensure accurate tracking of recovery progress and identify unmet needs for continued assistance.</a:t>
            </a:r>
          </a:p>
        </p:txBody>
      </p:sp>
    </p:spTree>
    <p:extLst>
      <p:ext uri="{BB962C8B-B14F-4D97-AF65-F5344CB8AC3E}">
        <p14:creationId xmlns:p14="http://schemas.microsoft.com/office/powerpoint/2010/main" val="312447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a:xfrm>
            <a:off x="1160080" y="1767058"/>
            <a:ext cx="10708748" cy="1816925"/>
          </a:xfrm>
        </p:spPr>
        <p:txBody>
          <a:bodyPr/>
          <a:lstStyle/>
          <a:p>
            <a:r>
              <a:rPr lang="en-US" dirty="0">
                <a:latin typeface="Franklin Gothic Medium"/>
                <a:cs typeface="Times New Roman"/>
              </a:rPr>
              <a:t>Any Questions? </a:t>
            </a:r>
            <a:br>
              <a:rPr lang="en-US" dirty="0">
                <a:latin typeface="Franklin Gothic Medium"/>
                <a:cs typeface="Times New Roman"/>
              </a:rPr>
            </a:br>
            <a:endParaRPr lang="en-US" dirty="0">
              <a:latin typeface="Franklin Gothic Medium"/>
              <a:cs typeface="Times New Roman"/>
            </a:endParaRPr>
          </a:p>
        </p:txBody>
      </p:sp>
    </p:spTree>
    <p:extLst>
      <p:ext uri="{BB962C8B-B14F-4D97-AF65-F5344CB8AC3E}">
        <p14:creationId xmlns:p14="http://schemas.microsoft.com/office/powerpoint/2010/main" val="332089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22310-98F4-9248-B315-7AD48F0A98BA}"/>
              </a:ext>
            </a:extLst>
          </p:cNvPr>
          <p:cNvSpPr>
            <a:spLocks noGrp="1"/>
          </p:cNvSpPr>
          <p:nvPr>
            <p:ph type="title"/>
          </p:nvPr>
        </p:nvSpPr>
        <p:spPr>
          <a:xfrm>
            <a:off x="6250193" y="554116"/>
            <a:ext cx="5581523" cy="4506504"/>
          </a:xfrm>
        </p:spPr>
        <p:txBody>
          <a:bodyPr vert="horz" lIns="91440" tIns="45720" rIns="91440" bIns="45720" rtlCol="0" anchor="b">
            <a:normAutofit/>
          </a:bodyPr>
          <a:lstStyle/>
          <a:p>
            <a:pPr defTabSz="914400">
              <a:lnSpc>
                <a:spcPct val="90000"/>
              </a:lnSpc>
            </a:pPr>
            <a:r>
              <a:rPr lang="en-US" sz="5400" dirty="0">
                <a:solidFill>
                  <a:schemeClr val="tx1"/>
                </a:solidFill>
                <a:latin typeface="Franklin Gothic Medium"/>
                <a:cs typeface="Times New Roman"/>
              </a:rPr>
              <a:t>Housing and Homelessness</a:t>
            </a:r>
            <a:br>
              <a:rPr lang="en-US" sz="5400" dirty="0">
                <a:solidFill>
                  <a:schemeClr val="tx1"/>
                </a:solidFill>
                <a:latin typeface="Franklin Gothic Medium"/>
                <a:cs typeface="Times New Roman"/>
              </a:rPr>
            </a:br>
            <a:r>
              <a:rPr lang="en-US" sz="5400" dirty="0">
                <a:solidFill>
                  <a:schemeClr val="tx1"/>
                </a:solidFill>
                <a:latin typeface="Franklin Gothic Medium"/>
                <a:cs typeface="Times New Roman"/>
              </a:rPr>
              <a:t>Division of Aging</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sp>
        <p:nvSpPr>
          <p:cNvPr id="25" name="TextBox 5">
            <a:extLst>
              <a:ext uri="{FF2B5EF4-FFF2-40B4-BE49-F238E27FC236}">
                <a16:creationId xmlns:a16="http://schemas.microsoft.com/office/drawing/2014/main" id="{219447B8-2D09-3A3C-1B00-3E5C30BE16BF}"/>
              </a:ext>
            </a:extLst>
          </p:cNvPr>
          <p:cNvSpPr txBox="1"/>
          <p:nvPr/>
        </p:nvSpPr>
        <p:spPr>
          <a:xfrm>
            <a:off x="6007232" y="265780"/>
            <a:ext cx="5790886" cy="609057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5188"/>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CC257D-A786-9244-9E17-CE618C8B9275}" type="slidenum">
              <a:rPr kumimoji="0" lang="en-US" sz="1100" b="0" i="0" u="none" strike="noStrike" kern="1200" cap="none" spc="0" normalizeH="0" baseline="0" noProof="0" smtClean="0">
                <a:ln>
                  <a:noFill/>
                </a:ln>
                <a:solidFill>
                  <a:srgbClr val="000000">
                    <a:lumMod val="50000"/>
                    <a:lumOff val="5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100" b="0" i="0" u="none" strike="noStrike" kern="1200" cap="none" spc="0" normalizeH="0" baseline="0" noProof="0">
              <a:ln>
                <a:noFill/>
              </a:ln>
              <a:solidFill>
                <a:srgbClr val="000000">
                  <a:lumMod val="50000"/>
                  <a:lumOff val="50000"/>
                </a:srgbClr>
              </a:solidFill>
              <a:effectLst/>
              <a:uLnTx/>
              <a:uFillTx/>
              <a:latin typeface="Franklin Gothic Book" panose="020B0503020102020204"/>
              <a:ea typeface="+mn-ea"/>
              <a:cs typeface="+mn-cs"/>
            </a:endParaRPr>
          </a:p>
        </p:txBody>
      </p:sp>
      <p:sp>
        <p:nvSpPr>
          <p:cNvPr id="13" name="Content Placeholder 1">
            <a:extLst>
              <a:ext uri="{FF2B5EF4-FFF2-40B4-BE49-F238E27FC236}">
                <a16:creationId xmlns:a16="http://schemas.microsoft.com/office/drawing/2014/main" id="{980F24FA-8DB2-7840-42C4-F2D66E947C63}"/>
              </a:ext>
            </a:extLst>
          </p:cNvPr>
          <p:cNvSpPr txBox="1">
            <a:spLocks/>
          </p:cNvSpPr>
          <p:nvPr/>
        </p:nvSpPr>
        <p:spPr>
          <a:xfrm>
            <a:off x="495298" y="1258719"/>
            <a:ext cx="5229227" cy="4532678"/>
          </a:xfrm>
          <a:prstGeom prst="rect">
            <a:avLst/>
          </a:prstGeom>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7CCF8A33-725B-8A54-AF2A-F74F85E621AE}"/>
              </a:ext>
            </a:extLst>
          </p:cNvPr>
          <p:cNvSpPr txBox="1"/>
          <p:nvPr/>
        </p:nvSpPr>
        <p:spPr>
          <a:xfrm>
            <a:off x="167912" y="1659752"/>
            <a:ext cx="5245146" cy="3046988"/>
          </a:xfrm>
          <a:prstGeom prst="rect">
            <a:avLst/>
          </a:prstGeom>
          <a:noFill/>
        </p:spPr>
        <p:txBody>
          <a:bodyPr wrap="square">
            <a:spAutoFit/>
          </a:bodyPr>
          <a:lstStyle/>
          <a:p>
            <a:r>
              <a:rPr lang="en-US" sz="4800" dirty="0">
                <a:solidFill>
                  <a:srgbClr val="005188"/>
                </a:solidFill>
                <a:latin typeface="Franklin Gothic Medium"/>
                <a:cs typeface="Times New Roman"/>
              </a:rPr>
              <a:t>North Carolina Department Health and Human Services (NCDHHS</a:t>
            </a:r>
            <a:r>
              <a:rPr lang="en-US" sz="4800" dirty="0">
                <a:solidFill>
                  <a:schemeClr val="bg1"/>
                </a:solidFill>
                <a:latin typeface="Franklin Gothic Medium"/>
                <a:cs typeface="Times New Roman"/>
              </a:rPr>
              <a:t>)</a:t>
            </a:r>
            <a:endParaRPr lang="en-US" sz="4800" dirty="0">
              <a:solidFill>
                <a:schemeClr val="bg1"/>
              </a:solidFill>
            </a:endParaRPr>
          </a:p>
        </p:txBody>
      </p:sp>
    </p:spTree>
    <p:extLst>
      <p:ext uri="{BB962C8B-B14F-4D97-AF65-F5344CB8AC3E}">
        <p14:creationId xmlns:p14="http://schemas.microsoft.com/office/powerpoint/2010/main" val="94531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A2DC-80CD-5DD6-BC0A-F921AFB5B131}"/>
              </a:ext>
            </a:extLst>
          </p:cNvPr>
          <p:cNvSpPr>
            <a:spLocks noGrp="1"/>
          </p:cNvSpPr>
          <p:nvPr>
            <p:ph type="title"/>
          </p:nvPr>
        </p:nvSpPr>
        <p:spPr>
          <a:xfrm>
            <a:off x="572493" y="238539"/>
            <a:ext cx="11018520" cy="1052379"/>
          </a:xfrm>
        </p:spPr>
        <p:txBody>
          <a:bodyPr vert="horz" lIns="91440" tIns="45720" rIns="91440" bIns="45720" rtlCol="0" anchor="b">
            <a:normAutofit fontScale="90000"/>
          </a:bodyPr>
          <a:lstStyle/>
          <a:p>
            <a:r>
              <a:rPr lang="en-US" sz="4600" dirty="0">
                <a:solidFill>
                  <a:srgbClr val="005188"/>
                </a:solidFill>
                <a:latin typeface="+mj-lt"/>
                <a:ea typeface="+mj-ea"/>
                <a:cs typeface="+mj-cs"/>
              </a:rPr>
              <a:t>Housing Programs in NC DHHS Division of Aging</a:t>
            </a:r>
          </a:p>
        </p:txBody>
      </p:sp>
      <p:sp>
        <p:nvSpPr>
          <p:cNvPr id="3" name="Text Placeholder 2">
            <a:extLst>
              <a:ext uri="{FF2B5EF4-FFF2-40B4-BE49-F238E27FC236}">
                <a16:creationId xmlns:a16="http://schemas.microsoft.com/office/drawing/2014/main" id="{179F521A-333D-CB0A-BB39-08BB7604028B}"/>
              </a:ext>
            </a:extLst>
          </p:cNvPr>
          <p:cNvSpPr>
            <a:spLocks noGrp="1"/>
          </p:cNvSpPr>
          <p:nvPr>
            <p:ph type="body" sz="quarter" idx="10"/>
          </p:nvPr>
        </p:nvSpPr>
        <p:spPr>
          <a:xfrm>
            <a:off x="572493" y="1597979"/>
            <a:ext cx="6713552" cy="4759790"/>
          </a:xfrm>
        </p:spPr>
        <p:txBody>
          <a:bodyPr vert="horz" lIns="91440" tIns="45720" rIns="91440" bIns="45720" rtlCol="0" anchor="t">
            <a:normAutofit/>
          </a:bodyPr>
          <a:lstStyle/>
          <a:p>
            <a:pPr marL="227330" indent="-228600">
              <a:lnSpc>
                <a:spcPct val="90000"/>
              </a:lnSpc>
            </a:pPr>
            <a:r>
              <a:rPr lang="en-US" sz="1900" dirty="0">
                <a:solidFill>
                  <a:srgbClr val="005188"/>
                </a:solidFill>
                <a:latin typeface="+mj-lt"/>
                <a:ea typeface="+mn-ea"/>
                <a:cs typeface="+mn-cs"/>
              </a:rPr>
              <a:t>Targeting and Key Housing Program </a:t>
            </a:r>
            <a:r>
              <a:rPr lang="en-US" sz="1900" b="0" dirty="0">
                <a:solidFill>
                  <a:srgbClr val="005188"/>
                </a:solidFill>
                <a:latin typeface="+mj-lt"/>
                <a:ea typeface="+mn-ea"/>
                <a:cs typeface="+mn-cs"/>
              </a:rPr>
              <a:t>– State funded housing program for adults with disabilities that are the head of household, with low-income at or below 50% of the Area Median Income for the county of residence who want to live independently in integrated communities of choice. </a:t>
            </a:r>
            <a:endParaRPr lang="en-US" dirty="0">
              <a:solidFill>
                <a:srgbClr val="005188"/>
              </a:solidFill>
              <a:latin typeface="+mj-lt"/>
              <a:ea typeface="+mn-ea"/>
              <a:cs typeface="+mn-cs"/>
            </a:endParaRPr>
          </a:p>
          <a:p>
            <a:pPr marL="227330" indent="-228600">
              <a:lnSpc>
                <a:spcPct val="90000"/>
              </a:lnSpc>
            </a:pPr>
            <a:r>
              <a:rPr lang="en-US" sz="1900" dirty="0">
                <a:solidFill>
                  <a:srgbClr val="005188"/>
                </a:solidFill>
                <a:latin typeface="+mj-lt"/>
                <a:ea typeface="+mn-ea"/>
                <a:cs typeface="+mn-cs"/>
              </a:rPr>
              <a:t>Emergency Solutions Grant (ESG) </a:t>
            </a:r>
            <a:r>
              <a:rPr lang="en-US" sz="1900" b="0" dirty="0">
                <a:solidFill>
                  <a:srgbClr val="005188"/>
                </a:solidFill>
                <a:latin typeface="+mj-lt"/>
                <a:ea typeface="+mn-ea"/>
                <a:cs typeface="+mn-cs"/>
              </a:rPr>
              <a:t>– HUD funded housing program for households experiencing homelessness or at risk of becoming homeless. </a:t>
            </a:r>
          </a:p>
          <a:p>
            <a:pPr marL="227330" indent="-228600">
              <a:lnSpc>
                <a:spcPct val="90000"/>
              </a:lnSpc>
            </a:pPr>
            <a:r>
              <a:rPr lang="en-US" sz="1900" dirty="0">
                <a:solidFill>
                  <a:srgbClr val="005188"/>
                </a:solidFill>
                <a:latin typeface="+mj-lt"/>
                <a:ea typeface="+mn-ea"/>
                <a:cs typeface="+mn-cs"/>
              </a:rPr>
              <a:t>State Fiscal Recovery Funding (SFRF) </a:t>
            </a:r>
            <a:r>
              <a:rPr lang="en-US" sz="1900" b="0" dirty="0">
                <a:solidFill>
                  <a:srgbClr val="005188"/>
                </a:solidFill>
                <a:latin typeface="+mj-lt"/>
                <a:ea typeface="+mn-ea"/>
                <a:cs typeface="+mn-cs"/>
              </a:rPr>
              <a:t>– A portion of this funding is administered through the ESG program to provide Rapid Rehousing and Financial Assistance to households experiencing homelessness or at risk of homelessness. The other portion is awarded and implemented through the Area Agencies on Aging (AAAs) for Housing and Home Improvements and Financial Assistance for eligible older adults. </a:t>
            </a:r>
          </a:p>
        </p:txBody>
      </p:sp>
      <p:pic>
        <p:nvPicPr>
          <p:cNvPr id="6" name="Picture 5" descr="Aerial view of neighborhood">
            <a:extLst>
              <a:ext uri="{FF2B5EF4-FFF2-40B4-BE49-F238E27FC236}">
                <a16:creationId xmlns:a16="http://schemas.microsoft.com/office/drawing/2014/main" id="{3B7B409B-6026-1B05-85D9-C49D359498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13" r="21409" b="-3"/>
          <a:stretch/>
        </p:blipFill>
        <p:spPr>
          <a:xfrm>
            <a:off x="7649949" y="1706701"/>
            <a:ext cx="3941064" cy="4096512"/>
          </a:xfrm>
          <a:prstGeom prst="rect">
            <a:avLst/>
          </a:prstGeom>
        </p:spPr>
      </p:pic>
    </p:spTree>
    <p:extLst>
      <p:ext uri="{BB962C8B-B14F-4D97-AF65-F5344CB8AC3E}">
        <p14:creationId xmlns:p14="http://schemas.microsoft.com/office/powerpoint/2010/main" val="962334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FAF1-CC53-4B07-EE2D-BBE30DEC7F51}"/>
              </a:ext>
            </a:extLst>
          </p:cNvPr>
          <p:cNvSpPr>
            <a:spLocks noGrp="1"/>
          </p:cNvSpPr>
          <p:nvPr>
            <p:ph type="title"/>
          </p:nvPr>
        </p:nvSpPr>
        <p:spPr/>
        <p:txBody>
          <a:bodyPr/>
          <a:lstStyle/>
          <a:p>
            <a:r>
              <a:rPr lang="en-US" dirty="0">
                <a:solidFill>
                  <a:srgbClr val="005188"/>
                </a:solidFill>
                <a:latin typeface="+mj-lt"/>
              </a:rPr>
              <a:t>Targeting and Key Rental Assistance Program </a:t>
            </a:r>
          </a:p>
        </p:txBody>
      </p:sp>
      <p:sp>
        <p:nvSpPr>
          <p:cNvPr id="3" name="Text Placeholder 2">
            <a:extLst>
              <a:ext uri="{FF2B5EF4-FFF2-40B4-BE49-F238E27FC236}">
                <a16:creationId xmlns:a16="http://schemas.microsoft.com/office/drawing/2014/main" id="{C9C9C561-9577-7A9E-D34E-DB9ADA9FF73C}"/>
              </a:ext>
            </a:extLst>
          </p:cNvPr>
          <p:cNvSpPr>
            <a:spLocks noGrp="1"/>
          </p:cNvSpPr>
          <p:nvPr>
            <p:ph type="body" sz="quarter" idx="10"/>
          </p:nvPr>
        </p:nvSpPr>
        <p:spPr/>
        <p:txBody>
          <a:bodyPr vert="horz" lIns="91440" tIns="45720" rIns="91440" bIns="45720" rtlCol="0" anchor="t">
            <a:noAutofit/>
          </a:bodyPr>
          <a:lstStyle/>
          <a:p>
            <a:pPr marL="227965" indent="-227965"/>
            <a:r>
              <a:rPr lang="en-US" sz="2000" dirty="0">
                <a:solidFill>
                  <a:srgbClr val="005188"/>
                </a:solidFill>
                <a:latin typeface="+mj-lt"/>
                <a:cs typeface="Arial"/>
              </a:rPr>
              <a:t>Summary:</a:t>
            </a:r>
            <a:r>
              <a:rPr lang="en-US" sz="2000" b="0" dirty="0">
                <a:solidFill>
                  <a:srgbClr val="005188"/>
                </a:solidFill>
                <a:latin typeface="+mj-lt"/>
                <a:cs typeface="Arial"/>
              </a:rPr>
              <a:t> </a:t>
            </a:r>
            <a:r>
              <a:rPr lang="en-US" sz="2000" b="0" dirty="0">
                <a:solidFill>
                  <a:srgbClr val="005188"/>
                </a:solidFill>
                <a:effectLst/>
                <a:latin typeface="+mj-lt"/>
                <a:ea typeface="Calibri"/>
                <a:cs typeface="Arial"/>
              </a:rPr>
              <a:t>The Targeting Program and Key Rental Assistance expands affordable housing opportunities for low-income individuals with disabilities. The program aims to connect eligible persons to housing that is affordable, decent, permanent, integrated, accessible, and independent. </a:t>
            </a:r>
            <a:endParaRPr lang="en-US" sz="2000" b="0" dirty="0">
              <a:solidFill>
                <a:srgbClr val="005188"/>
              </a:solidFill>
              <a:latin typeface="+mj-lt"/>
              <a:ea typeface="Calibri"/>
              <a:cs typeface="Arial"/>
            </a:endParaRPr>
          </a:p>
          <a:p>
            <a:pPr marL="227965" indent="-227965"/>
            <a:r>
              <a:rPr lang="en-US" sz="2000" dirty="0">
                <a:solidFill>
                  <a:srgbClr val="005188"/>
                </a:solidFill>
                <a:latin typeface="+mj-lt"/>
                <a:cs typeface="Arial"/>
              </a:rPr>
              <a:t>Eligibility:</a:t>
            </a:r>
            <a:r>
              <a:rPr lang="en-US" sz="2000" b="0" dirty="0">
                <a:solidFill>
                  <a:srgbClr val="005188"/>
                </a:solidFill>
                <a:latin typeface="+mj-lt"/>
                <a:cs typeface="Arial"/>
              </a:rPr>
              <a:t> </a:t>
            </a:r>
            <a:r>
              <a:rPr lang="en-US" sz="2000" b="0" dirty="0">
                <a:solidFill>
                  <a:srgbClr val="005188"/>
                </a:solidFill>
                <a:effectLst/>
                <a:latin typeface="+mj-lt"/>
                <a:ea typeface="Calibri"/>
                <a:cs typeface="Arial"/>
              </a:rPr>
              <a:t>18+ years and older with a disability, head of household, low income at or below 50% of the Area Median Income, receiving support services.</a:t>
            </a:r>
            <a:r>
              <a:rPr lang="en-US" sz="2000" b="0" dirty="0">
                <a:solidFill>
                  <a:srgbClr val="005188"/>
                </a:solidFill>
                <a:latin typeface="+mj-lt"/>
                <a:cs typeface="Arial"/>
              </a:rPr>
              <a:t> </a:t>
            </a:r>
          </a:p>
          <a:p>
            <a:pPr marL="227965" indent="-227965"/>
            <a:r>
              <a:rPr lang="en-US" sz="2000" dirty="0">
                <a:solidFill>
                  <a:srgbClr val="005188"/>
                </a:solidFill>
                <a:latin typeface="+mj-lt"/>
                <a:cs typeface="Arial"/>
              </a:rPr>
              <a:t>Services Available:</a:t>
            </a:r>
            <a:r>
              <a:rPr lang="en-US" sz="2000" b="0" dirty="0">
                <a:solidFill>
                  <a:srgbClr val="005188"/>
                </a:solidFill>
                <a:latin typeface="+mj-lt"/>
                <a:cs typeface="Arial"/>
              </a:rPr>
              <a:t> Permanent Supportive Housing in integrated neighborhoods, key rental assistance, application fee, security deposit and hold fees.  </a:t>
            </a:r>
          </a:p>
          <a:p>
            <a:pPr marL="227965" indent="-227965">
              <a:lnSpc>
                <a:spcPct val="107000"/>
              </a:lnSpc>
              <a:spcBef>
                <a:spcPts val="0"/>
              </a:spcBef>
              <a:spcAft>
                <a:spcPts val="800"/>
              </a:spcAft>
            </a:pPr>
            <a:r>
              <a:rPr lang="en-US" sz="2000" dirty="0">
                <a:solidFill>
                  <a:srgbClr val="005188"/>
                </a:solidFill>
                <a:latin typeface="+mj-lt"/>
                <a:cs typeface="Arial"/>
              </a:rPr>
              <a:t>How do participants “get in” to the program?</a:t>
            </a:r>
            <a:r>
              <a:rPr lang="en-US" sz="2000" b="0" dirty="0">
                <a:solidFill>
                  <a:srgbClr val="005188"/>
                </a:solidFill>
                <a:latin typeface="+mj-lt"/>
                <a:cs typeface="Arial"/>
              </a:rPr>
              <a:t> </a:t>
            </a:r>
            <a:r>
              <a:rPr lang="en-US" sz="2000" b="0" dirty="0">
                <a:solidFill>
                  <a:srgbClr val="005188"/>
                </a:solidFill>
                <a:effectLst/>
                <a:latin typeface="+mj-lt"/>
                <a:ea typeface="MS Mincho"/>
                <a:cs typeface="Arial"/>
              </a:rPr>
              <a:t>Many kinds of service agencies make referrals, including but not limited to, behavioral health care agencies, county social service departments and regional offices of divisions within NC DHHS. </a:t>
            </a:r>
            <a:r>
              <a:rPr lang="en-US" sz="2000" b="0" dirty="0">
                <a:solidFill>
                  <a:srgbClr val="005188"/>
                </a:solidFill>
                <a:effectLst/>
                <a:latin typeface="+mj-lt"/>
                <a:ea typeface="Calibri"/>
                <a:cs typeface="Arial"/>
              </a:rPr>
              <a:t>These agencies sign the Targeting Program Agreement to Participate and are committed to providing ongoing support services refer eligible individuals to the Targeting and Key Rental Assistance Program.</a:t>
            </a:r>
            <a:r>
              <a:rPr lang="en-US" sz="2000" dirty="0">
                <a:solidFill>
                  <a:srgbClr val="005188"/>
                </a:solidFill>
                <a:effectLst/>
                <a:latin typeface="+mj-lt"/>
                <a:ea typeface="Calibri"/>
                <a:cs typeface="Arial"/>
              </a:rPr>
              <a:t> </a:t>
            </a:r>
            <a:r>
              <a:rPr lang="en-US" sz="2000" dirty="0">
                <a:solidFill>
                  <a:srgbClr val="FF0000"/>
                </a:solidFill>
                <a:latin typeface="+mj-lt"/>
                <a:ea typeface="Calibri"/>
                <a:cs typeface="Arial"/>
              </a:rPr>
              <a:t>DHHS will accept direct referrals for people in the shelters in disaster declared counties.  </a:t>
            </a:r>
          </a:p>
        </p:txBody>
      </p:sp>
      <p:sp>
        <p:nvSpPr>
          <p:cNvPr id="4" name="Text Placeholder 3">
            <a:extLst>
              <a:ext uri="{FF2B5EF4-FFF2-40B4-BE49-F238E27FC236}">
                <a16:creationId xmlns:a16="http://schemas.microsoft.com/office/drawing/2014/main" id="{7C990D99-C395-3DEA-3270-C6AFD2FFB97B}"/>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183594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B874-5CE1-2F5B-5B19-2455E38B7A88}"/>
              </a:ext>
            </a:extLst>
          </p:cNvPr>
          <p:cNvSpPr>
            <a:spLocks noGrp="1"/>
          </p:cNvSpPr>
          <p:nvPr>
            <p:ph type="title"/>
          </p:nvPr>
        </p:nvSpPr>
        <p:spPr/>
        <p:txBody>
          <a:bodyPr/>
          <a:lstStyle/>
          <a:p>
            <a:r>
              <a:rPr lang="en-US" sz="3600" dirty="0">
                <a:solidFill>
                  <a:srgbClr val="005188"/>
                </a:solidFill>
                <a:latin typeface="+mj-lt"/>
              </a:rPr>
              <a:t>Targeting and Key Rental Assistance Program part 2</a:t>
            </a:r>
            <a:br>
              <a:rPr lang="en-US" sz="3600" dirty="0">
                <a:solidFill>
                  <a:srgbClr val="005188"/>
                </a:solidFill>
                <a:latin typeface="+mj-lt"/>
              </a:rPr>
            </a:br>
            <a:endParaRPr lang="en-US" sz="3600" dirty="0">
              <a:solidFill>
                <a:srgbClr val="005188"/>
              </a:solidFill>
              <a:latin typeface="+mj-lt"/>
            </a:endParaRPr>
          </a:p>
        </p:txBody>
      </p:sp>
      <p:sp>
        <p:nvSpPr>
          <p:cNvPr id="3" name="Text Placeholder 2">
            <a:extLst>
              <a:ext uri="{FF2B5EF4-FFF2-40B4-BE49-F238E27FC236}">
                <a16:creationId xmlns:a16="http://schemas.microsoft.com/office/drawing/2014/main" id="{3641CCFD-3505-40F1-FE5B-00E7F3B9FF1E}"/>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4EF3056-D9CF-8A62-D80D-054EEA9D060A}"/>
              </a:ext>
            </a:extLst>
          </p:cNvPr>
          <p:cNvSpPr>
            <a:spLocks noGrp="1"/>
          </p:cNvSpPr>
          <p:nvPr>
            <p:ph type="body" sz="quarter" idx="11"/>
          </p:nvPr>
        </p:nvSpPr>
        <p:spPr/>
        <p:txBody>
          <a:bodyPr/>
          <a:lstStyle/>
          <a:p>
            <a:r>
              <a:rPr lang="en-US" dirty="0"/>
              <a:t>               </a:t>
            </a:r>
          </a:p>
        </p:txBody>
      </p:sp>
      <p:graphicFrame>
        <p:nvGraphicFramePr>
          <p:cNvPr id="8" name="Table 7">
            <a:extLst>
              <a:ext uri="{FF2B5EF4-FFF2-40B4-BE49-F238E27FC236}">
                <a16:creationId xmlns:a16="http://schemas.microsoft.com/office/drawing/2014/main" id="{5CCB05E5-59B3-32F7-AB32-0A33CEDEEDC5}"/>
              </a:ext>
            </a:extLst>
          </p:cNvPr>
          <p:cNvGraphicFramePr>
            <a:graphicFrameLocks noGrp="1"/>
          </p:cNvGraphicFramePr>
          <p:nvPr/>
        </p:nvGraphicFramePr>
        <p:xfrm>
          <a:off x="728400" y="1447800"/>
          <a:ext cx="10799220" cy="5089438"/>
        </p:xfrm>
        <a:graphic>
          <a:graphicData uri="http://schemas.openxmlformats.org/drawingml/2006/table">
            <a:tbl>
              <a:tblPr firstRow="1" firstCol="1" bandRow="1">
                <a:tableStyleId>{5C22544A-7EE6-4342-B048-85BDC9FD1C3A}</a:tableStyleId>
              </a:tblPr>
              <a:tblGrid>
                <a:gridCol w="2497648">
                  <a:extLst>
                    <a:ext uri="{9D8B030D-6E8A-4147-A177-3AD203B41FA5}">
                      <a16:colId xmlns:a16="http://schemas.microsoft.com/office/drawing/2014/main" val="1143569488"/>
                    </a:ext>
                  </a:extLst>
                </a:gridCol>
                <a:gridCol w="4576481">
                  <a:extLst>
                    <a:ext uri="{9D8B030D-6E8A-4147-A177-3AD203B41FA5}">
                      <a16:colId xmlns:a16="http://schemas.microsoft.com/office/drawing/2014/main" val="20014320"/>
                    </a:ext>
                  </a:extLst>
                </a:gridCol>
                <a:gridCol w="3725091">
                  <a:extLst>
                    <a:ext uri="{9D8B030D-6E8A-4147-A177-3AD203B41FA5}">
                      <a16:colId xmlns:a16="http://schemas.microsoft.com/office/drawing/2014/main" val="3123263378"/>
                    </a:ext>
                  </a:extLst>
                </a:gridCol>
              </a:tblGrid>
              <a:tr h="390456">
                <a:tc>
                  <a:txBody>
                    <a:bodyPr/>
                    <a:lstStyle/>
                    <a:p>
                      <a:pPr marL="0" marR="0">
                        <a:lnSpc>
                          <a:spcPct val="107000"/>
                        </a:lnSpc>
                        <a:spcBef>
                          <a:spcPts val="0"/>
                        </a:spcBef>
                        <a:spcAft>
                          <a:spcPts val="0"/>
                        </a:spcAft>
                      </a:pPr>
                      <a:r>
                        <a:rPr lang="en-US" sz="1800" dirty="0">
                          <a:effectLst/>
                          <a:latin typeface="+mj-lt"/>
                        </a:rPr>
                        <a:t>WNC Partners </a:t>
                      </a:r>
                      <a:endParaRPr lang="en-US" sz="1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800" dirty="0">
                          <a:effectLst/>
                          <a:latin typeface="+mj-lt"/>
                        </a:rPr>
                        <a:t>Location (Counties)served</a:t>
                      </a:r>
                      <a:endParaRPr lang="en-US" sz="1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mj-lt"/>
                          <a:ea typeface="Calibri" panose="020F0502020204030204" pitchFamily="34" charset="0"/>
                          <a:cs typeface="Arial" panose="020B0604020202020204" pitchFamily="34" charset="0"/>
                        </a:rPr>
                        <a:t>Contact information </a:t>
                      </a:r>
                    </a:p>
                  </a:txBody>
                  <a:tcPr marL="68580" marR="68580" marT="0" marB="0"/>
                </a:tc>
                <a:extLst>
                  <a:ext uri="{0D108BD9-81ED-4DB2-BD59-A6C34878D82A}">
                    <a16:rowId xmlns:a16="http://schemas.microsoft.com/office/drawing/2014/main" val="3479554532"/>
                  </a:ext>
                </a:extLst>
              </a:tr>
              <a:tr h="2266075">
                <a:tc>
                  <a:txBody>
                    <a:bodyPr/>
                    <a:lstStyle/>
                    <a:p>
                      <a:pPr marL="0" marR="0">
                        <a:lnSpc>
                          <a:spcPct val="107000"/>
                        </a:lnSpc>
                        <a:spcBef>
                          <a:spcPts val="0"/>
                        </a:spcBef>
                        <a:spcAft>
                          <a:spcPts val="0"/>
                        </a:spcAft>
                      </a:pPr>
                      <a:r>
                        <a:rPr lang="en-US" sz="1800" dirty="0">
                          <a:effectLst/>
                          <a:latin typeface="+mj-lt"/>
                          <a:ea typeface="Calibri" panose="020F0502020204030204" pitchFamily="34" charset="0"/>
                          <a:cs typeface="Arial" panose="020B0604020202020204" pitchFamily="34" charset="0"/>
                        </a:rPr>
                        <a:t>Vaya Health</a:t>
                      </a:r>
                    </a:p>
                  </a:txBody>
                  <a:tcPr marL="68580" marR="68580" marT="0" marB="0"/>
                </a:tc>
                <a:tc>
                  <a:txBody>
                    <a:bodyPr/>
                    <a:lstStyle/>
                    <a:p>
                      <a:pPr marL="0" marR="0">
                        <a:lnSpc>
                          <a:spcPct val="107000"/>
                        </a:lnSpc>
                        <a:spcBef>
                          <a:spcPts val="0"/>
                        </a:spcBef>
                        <a:spcAft>
                          <a:spcPts val="0"/>
                        </a:spcAft>
                      </a:pPr>
                      <a:r>
                        <a:rPr lang="en-US" sz="1800" dirty="0">
                          <a:effectLst/>
                          <a:latin typeface="+mj-lt"/>
                          <a:ea typeface="Calibri" panose="020F0502020204030204" pitchFamily="34" charset="0"/>
                          <a:cs typeface="Arial" panose="020B0604020202020204" pitchFamily="34" charset="0"/>
                        </a:rPr>
                        <a:t>Alamance, Alexander, Alleghany, Ashe, Avery, Buncombe, Caldwell, Caswell, Chatham, Cherokee, Clay, Franklin, Graham, Granville, Haywood, Henderson, Jackson, Macon, Madison, McDowell, Mitchell, Person, Polk, Rockingham, Rowan, Stokes, Swain, Transylvania, Vance, Watauga, Wilkes, Yancey  </a:t>
                      </a: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1135569"/>
                  </a:ext>
                </a:extLst>
              </a:tr>
              <a:tr h="1185885">
                <a:tc>
                  <a:txBody>
                    <a:bodyPr/>
                    <a:lstStyle/>
                    <a:p>
                      <a:pPr marL="0" marR="0">
                        <a:lnSpc>
                          <a:spcPct val="107000"/>
                        </a:lnSpc>
                        <a:spcBef>
                          <a:spcPts val="0"/>
                        </a:spcBef>
                        <a:spcAft>
                          <a:spcPts val="0"/>
                        </a:spcAft>
                      </a:pPr>
                      <a:r>
                        <a:rPr lang="en-US" sz="1800" dirty="0">
                          <a:effectLst/>
                          <a:latin typeface="+mj-lt"/>
                          <a:ea typeface="Calibri" panose="020F0502020204030204" pitchFamily="34" charset="0"/>
                          <a:cs typeface="Arial" panose="020B0604020202020204" pitchFamily="34" charset="0"/>
                        </a:rPr>
                        <a:t>Partners Health Management</a:t>
                      </a:r>
                    </a:p>
                  </a:txBody>
                  <a:tcPr marL="68580" marR="68580" marT="0" marB="0"/>
                </a:tc>
                <a:tc>
                  <a:txBody>
                    <a:bodyPr/>
                    <a:lstStyle/>
                    <a:p>
                      <a:pPr marL="0" marR="0">
                        <a:lnSpc>
                          <a:spcPct val="107000"/>
                        </a:lnSpc>
                        <a:spcBef>
                          <a:spcPts val="0"/>
                        </a:spcBef>
                        <a:spcAft>
                          <a:spcPts val="0"/>
                        </a:spcAft>
                      </a:pPr>
                      <a:r>
                        <a:rPr lang="en-US" sz="1800" dirty="0">
                          <a:effectLst/>
                          <a:latin typeface="+mj-lt"/>
                          <a:ea typeface="Calibri" panose="020F0502020204030204" pitchFamily="34" charset="0"/>
                          <a:cs typeface="Arial" panose="020B0604020202020204" pitchFamily="34" charset="0"/>
                        </a:rPr>
                        <a:t>Burke, Cabarrus, Catawba, Cleveland, Davie, Davidson, Forsyth, Gaston, Iredell, Lincoln, Rutherford, Stanly, Surry, Union, Yadkin  </a:t>
                      </a: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54442432"/>
                  </a:ext>
                </a:extLst>
              </a:tr>
              <a:tr h="1185885">
                <a:tc>
                  <a:txBody>
                    <a:bodyPr/>
                    <a:lstStyle/>
                    <a:p>
                      <a:pPr marL="0" marR="0">
                        <a:lnSpc>
                          <a:spcPct val="107000"/>
                        </a:lnSpc>
                        <a:spcBef>
                          <a:spcPts val="0"/>
                        </a:spcBef>
                        <a:spcAft>
                          <a:spcPts val="0"/>
                        </a:spcAft>
                      </a:pPr>
                      <a:r>
                        <a:rPr lang="en-US" sz="1800" dirty="0">
                          <a:effectLst/>
                          <a:latin typeface="+mj-lt"/>
                          <a:ea typeface="Calibri" panose="020F0502020204030204" pitchFamily="34" charset="0"/>
                          <a:cs typeface="Arial" panose="020B0604020202020204" pitchFamily="34" charset="0"/>
                        </a:rPr>
                        <a:t>Direct Referral to DHHS </a:t>
                      </a:r>
                    </a:p>
                  </a:txBody>
                  <a:tcPr marL="68580" marR="68580" marT="0" marB="0"/>
                </a:tc>
                <a:tc>
                  <a:txBody>
                    <a:bodyPr/>
                    <a:lstStyle/>
                    <a:p>
                      <a:pPr marL="0" marR="0">
                        <a:lnSpc>
                          <a:spcPct val="107000"/>
                        </a:lnSpc>
                        <a:spcBef>
                          <a:spcPts val="0"/>
                        </a:spcBef>
                        <a:spcAft>
                          <a:spcPts val="0"/>
                        </a:spcAft>
                      </a:pPr>
                      <a:r>
                        <a:rPr lang="en-US" sz="1800" dirty="0">
                          <a:effectLst/>
                          <a:latin typeface="+mj-lt"/>
                          <a:ea typeface="Calibri" panose="020F0502020204030204" pitchFamily="34" charset="0"/>
                          <a:cs typeface="Arial" panose="020B0604020202020204" pitchFamily="34" charset="0"/>
                        </a:rPr>
                        <a:t>Disaster Counties </a:t>
                      </a: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36776065"/>
                  </a:ext>
                </a:extLst>
              </a:tr>
            </a:tbl>
          </a:graphicData>
        </a:graphic>
      </p:graphicFrame>
    </p:spTree>
    <p:extLst>
      <p:ext uri="{BB962C8B-B14F-4D97-AF65-F5344CB8AC3E}">
        <p14:creationId xmlns:p14="http://schemas.microsoft.com/office/powerpoint/2010/main" val="2592093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FAF1-CC53-4B07-EE2D-BBE30DEC7F51}"/>
              </a:ext>
            </a:extLst>
          </p:cNvPr>
          <p:cNvSpPr>
            <a:spLocks noGrp="1"/>
          </p:cNvSpPr>
          <p:nvPr>
            <p:ph type="title"/>
          </p:nvPr>
        </p:nvSpPr>
        <p:spPr/>
        <p:txBody>
          <a:bodyPr/>
          <a:lstStyle/>
          <a:p>
            <a:r>
              <a:rPr lang="en-US" dirty="0">
                <a:solidFill>
                  <a:srgbClr val="005188"/>
                </a:solidFill>
                <a:latin typeface="+mj-lt"/>
                <a:cs typeface="Arial"/>
              </a:rPr>
              <a:t>Emergency Solutions Grant (ESG)</a:t>
            </a:r>
            <a:endParaRPr lang="en-US" dirty="0">
              <a:solidFill>
                <a:srgbClr val="005188"/>
              </a:solidFill>
              <a:latin typeface="+mj-lt"/>
            </a:endParaRPr>
          </a:p>
        </p:txBody>
      </p:sp>
      <p:sp>
        <p:nvSpPr>
          <p:cNvPr id="3" name="Text Placeholder 2">
            <a:extLst>
              <a:ext uri="{FF2B5EF4-FFF2-40B4-BE49-F238E27FC236}">
                <a16:creationId xmlns:a16="http://schemas.microsoft.com/office/drawing/2014/main" id="{C9C9C561-9577-7A9E-D34E-DB9ADA9FF73C}"/>
              </a:ext>
            </a:extLst>
          </p:cNvPr>
          <p:cNvSpPr>
            <a:spLocks noGrp="1"/>
          </p:cNvSpPr>
          <p:nvPr>
            <p:ph type="body" sz="quarter" idx="10"/>
          </p:nvPr>
        </p:nvSpPr>
        <p:spPr/>
        <p:txBody>
          <a:bodyPr vert="horz" lIns="91440" tIns="45720" rIns="91440" bIns="45720" rtlCol="0" anchor="t">
            <a:noAutofit/>
          </a:bodyPr>
          <a:lstStyle/>
          <a:p>
            <a:pPr marL="227965" indent="-227965"/>
            <a:r>
              <a:rPr lang="en-US" sz="2000" u="sng" dirty="0">
                <a:solidFill>
                  <a:srgbClr val="005188"/>
                </a:solidFill>
                <a:latin typeface="+mj-lt"/>
                <a:cs typeface="Arial"/>
              </a:rPr>
              <a:t>Summary:</a:t>
            </a:r>
            <a:r>
              <a:rPr lang="en-US" sz="2000" dirty="0">
                <a:solidFill>
                  <a:srgbClr val="005188"/>
                </a:solidFill>
                <a:latin typeface="+mj-lt"/>
                <a:cs typeface="Arial"/>
              </a:rPr>
              <a:t> </a:t>
            </a:r>
            <a:r>
              <a:rPr lang="en-US" sz="2000" b="0" dirty="0">
                <a:solidFill>
                  <a:srgbClr val="005188"/>
                </a:solidFill>
                <a:latin typeface="+mj-lt"/>
                <a:cs typeface="Arial"/>
              </a:rPr>
              <a:t>ESG is a U.S. Housing and Urban Development (HUD) funded program that awards qualified local governments, and non-profit organizations address homelessness and households at risk of becoming homeless. These eligible applicants use ESG funding to improve the number and quality of emergency shelters, provide essential services the shelter residents, rehouse homeless individuals and families, and prevent individuals and families from becoming homeless. </a:t>
            </a:r>
            <a:endParaRPr lang="en-US" b="0" dirty="0">
              <a:solidFill>
                <a:srgbClr val="005188"/>
              </a:solidFill>
              <a:latin typeface="+mj-lt"/>
            </a:endParaRPr>
          </a:p>
          <a:p>
            <a:pPr marL="227965" indent="-227965"/>
            <a:r>
              <a:rPr lang="en-US" sz="2000" u="sng" dirty="0">
                <a:solidFill>
                  <a:srgbClr val="005188"/>
                </a:solidFill>
                <a:latin typeface="+mj-lt"/>
                <a:cs typeface="Arial"/>
              </a:rPr>
              <a:t>Eligibility:</a:t>
            </a:r>
            <a:r>
              <a:rPr lang="en-US" sz="2000" dirty="0">
                <a:solidFill>
                  <a:srgbClr val="005188"/>
                </a:solidFill>
                <a:latin typeface="+mj-lt"/>
                <a:cs typeface="Arial"/>
              </a:rPr>
              <a:t> </a:t>
            </a:r>
            <a:r>
              <a:rPr lang="en-US" sz="2000" b="0" dirty="0">
                <a:solidFill>
                  <a:srgbClr val="005188"/>
                </a:solidFill>
                <a:latin typeface="+mj-lt"/>
                <a:cs typeface="Arial"/>
              </a:rPr>
              <a:t> Individuals and families experiencing homelessness or at risk of becoming homeless and has an annual income below</a:t>
            </a:r>
            <a:r>
              <a:rPr lang="en-US" sz="2000" b="0" dirty="0">
                <a:solidFill>
                  <a:srgbClr val="005188"/>
                </a:solidFill>
                <a:latin typeface="+mj-lt"/>
                <a:ea typeface="Calibri"/>
                <a:cs typeface="Arial"/>
              </a:rPr>
              <a:t> 30% of the Median Family Income for the area as determined by HUD.</a:t>
            </a:r>
            <a:endParaRPr lang="en-US" sz="1100" b="0" dirty="0">
              <a:solidFill>
                <a:srgbClr val="005188"/>
              </a:solidFill>
              <a:latin typeface="+mj-lt"/>
              <a:ea typeface="Calibri"/>
              <a:cs typeface="Calibri"/>
            </a:endParaRPr>
          </a:p>
          <a:p>
            <a:pPr marL="227965" indent="-227965"/>
            <a:r>
              <a:rPr lang="en-US" sz="2000" u="sng" dirty="0">
                <a:solidFill>
                  <a:srgbClr val="005188"/>
                </a:solidFill>
                <a:latin typeface="+mj-lt"/>
                <a:cs typeface="Arial"/>
              </a:rPr>
              <a:t>Services Available:</a:t>
            </a:r>
            <a:r>
              <a:rPr lang="en-US" sz="2000" dirty="0">
                <a:solidFill>
                  <a:srgbClr val="005188"/>
                </a:solidFill>
                <a:latin typeface="+mj-lt"/>
                <a:cs typeface="Arial"/>
              </a:rPr>
              <a:t> </a:t>
            </a:r>
            <a:r>
              <a:rPr lang="en-US" sz="2000" b="0" dirty="0">
                <a:solidFill>
                  <a:srgbClr val="005188"/>
                </a:solidFill>
                <a:latin typeface="+mj-lt"/>
                <a:cs typeface="Arial"/>
              </a:rPr>
              <a:t>Street Outreach, Emergency Shelter, Rapid Rehousing, Homelessness Prevention, and NC HMIS Data Collection system. </a:t>
            </a:r>
          </a:p>
          <a:p>
            <a:pPr marL="227965" indent="-227965"/>
            <a:r>
              <a:rPr lang="en-US" sz="2000" u="sng" dirty="0">
                <a:solidFill>
                  <a:srgbClr val="005188"/>
                </a:solidFill>
                <a:latin typeface="+mj-lt"/>
                <a:cs typeface="Arial"/>
              </a:rPr>
              <a:t>How do participants “get in” to the program</a:t>
            </a:r>
            <a:r>
              <a:rPr lang="en-US" sz="2000" dirty="0">
                <a:solidFill>
                  <a:srgbClr val="005188"/>
                </a:solidFill>
                <a:latin typeface="+mj-lt"/>
                <a:cs typeface="Arial"/>
              </a:rPr>
              <a:t>? </a:t>
            </a:r>
            <a:r>
              <a:rPr lang="en-US" sz="2000" b="0" dirty="0">
                <a:solidFill>
                  <a:srgbClr val="005188"/>
                </a:solidFill>
                <a:latin typeface="+mj-lt"/>
                <a:cs typeface="Arial"/>
              </a:rPr>
              <a:t>Coordinated Entry is the central access point in each county for those experiencing homelessness or at risk for becoming homeless. </a:t>
            </a:r>
            <a:r>
              <a:rPr lang="en-US" sz="2000" dirty="0">
                <a:solidFill>
                  <a:srgbClr val="FF0000"/>
                </a:solidFill>
                <a:latin typeface="+mj-lt"/>
                <a:cs typeface="Arial"/>
              </a:rPr>
              <a:t>Currently, ESG is not accepting new clients.</a:t>
            </a:r>
            <a:r>
              <a:rPr lang="en-US" sz="2000" b="0" dirty="0">
                <a:latin typeface="+mj-lt"/>
                <a:cs typeface="Arial"/>
              </a:rPr>
              <a:t> </a:t>
            </a:r>
            <a:endParaRPr lang="en-US" sz="1600" b="0" dirty="0">
              <a:latin typeface="+mj-lt"/>
              <a:ea typeface="Source Sans Pro"/>
            </a:endParaRPr>
          </a:p>
          <a:p>
            <a:pPr marL="0" indent="0">
              <a:buNone/>
            </a:pPr>
            <a:endParaRPr lang="en-US" sz="2000" dirty="0"/>
          </a:p>
        </p:txBody>
      </p:sp>
      <p:sp>
        <p:nvSpPr>
          <p:cNvPr id="4" name="Text Placeholder 3">
            <a:extLst>
              <a:ext uri="{FF2B5EF4-FFF2-40B4-BE49-F238E27FC236}">
                <a16:creationId xmlns:a16="http://schemas.microsoft.com/office/drawing/2014/main" id="{7C990D99-C395-3DEA-3270-C6AFD2FFB97B}"/>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3850886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B874-5CE1-2F5B-5B19-2455E38B7A88}"/>
              </a:ext>
            </a:extLst>
          </p:cNvPr>
          <p:cNvSpPr>
            <a:spLocks noGrp="1"/>
          </p:cNvSpPr>
          <p:nvPr>
            <p:ph type="title"/>
          </p:nvPr>
        </p:nvSpPr>
        <p:spPr/>
        <p:txBody>
          <a:bodyPr/>
          <a:lstStyle/>
          <a:p>
            <a:r>
              <a:rPr lang="en-US" sz="3600" dirty="0">
                <a:solidFill>
                  <a:srgbClr val="005188"/>
                </a:solidFill>
                <a:latin typeface="+mj-lt"/>
                <a:cs typeface="Arial"/>
              </a:rPr>
              <a:t>Coordinated Entry (CE)</a:t>
            </a:r>
            <a:endParaRPr lang="en-US" sz="3600" dirty="0">
              <a:solidFill>
                <a:srgbClr val="005188"/>
              </a:solidFill>
              <a:latin typeface="+mj-lt"/>
            </a:endParaRPr>
          </a:p>
        </p:txBody>
      </p:sp>
      <p:sp>
        <p:nvSpPr>
          <p:cNvPr id="3" name="Text Placeholder 2">
            <a:extLst>
              <a:ext uri="{FF2B5EF4-FFF2-40B4-BE49-F238E27FC236}">
                <a16:creationId xmlns:a16="http://schemas.microsoft.com/office/drawing/2014/main" id="{3641CCFD-3505-40F1-FE5B-00E7F3B9FF1E}"/>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4EF3056-D9CF-8A62-D80D-054EEA9D060A}"/>
              </a:ext>
            </a:extLst>
          </p:cNvPr>
          <p:cNvSpPr>
            <a:spLocks noGrp="1"/>
          </p:cNvSpPr>
          <p:nvPr>
            <p:ph type="body" sz="quarter" idx="11"/>
          </p:nvPr>
        </p:nvSpPr>
        <p:spPr/>
        <p:txBody>
          <a:bodyPr/>
          <a:lstStyle/>
          <a:p>
            <a:r>
              <a:rPr lang="en-US" dirty="0"/>
              <a:t>   </a:t>
            </a:r>
          </a:p>
        </p:txBody>
      </p:sp>
      <p:graphicFrame>
        <p:nvGraphicFramePr>
          <p:cNvPr id="8" name="Table 7">
            <a:extLst>
              <a:ext uri="{FF2B5EF4-FFF2-40B4-BE49-F238E27FC236}">
                <a16:creationId xmlns:a16="http://schemas.microsoft.com/office/drawing/2014/main" id="{5CCB05E5-59B3-32F7-AB32-0A33CEDEEDC5}"/>
              </a:ext>
            </a:extLst>
          </p:cNvPr>
          <p:cNvGraphicFramePr>
            <a:graphicFrameLocks noGrp="1"/>
          </p:cNvGraphicFramePr>
          <p:nvPr/>
        </p:nvGraphicFramePr>
        <p:xfrm>
          <a:off x="836083" y="1447801"/>
          <a:ext cx="10516314" cy="4174401"/>
        </p:xfrm>
        <a:graphic>
          <a:graphicData uri="http://schemas.openxmlformats.org/drawingml/2006/table">
            <a:tbl>
              <a:tblPr firstRow="1" firstCol="1" bandRow="1">
                <a:tableStyleId>{5C22544A-7EE6-4342-B048-85BDC9FD1C3A}</a:tableStyleId>
              </a:tblPr>
              <a:tblGrid>
                <a:gridCol w="2568020">
                  <a:extLst>
                    <a:ext uri="{9D8B030D-6E8A-4147-A177-3AD203B41FA5}">
                      <a16:colId xmlns:a16="http://schemas.microsoft.com/office/drawing/2014/main" val="1143569488"/>
                    </a:ext>
                  </a:extLst>
                </a:gridCol>
                <a:gridCol w="4320789">
                  <a:extLst>
                    <a:ext uri="{9D8B030D-6E8A-4147-A177-3AD203B41FA5}">
                      <a16:colId xmlns:a16="http://schemas.microsoft.com/office/drawing/2014/main" val="20014320"/>
                    </a:ext>
                  </a:extLst>
                </a:gridCol>
                <a:gridCol w="3627505">
                  <a:extLst>
                    <a:ext uri="{9D8B030D-6E8A-4147-A177-3AD203B41FA5}">
                      <a16:colId xmlns:a16="http://schemas.microsoft.com/office/drawing/2014/main" val="3123263378"/>
                    </a:ext>
                  </a:extLst>
                </a:gridCol>
              </a:tblGrid>
              <a:tr h="458144">
                <a:tc>
                  <a:txBody>
                    <a:bodyPr/>
                    <a:lstStyle/>
                    <a:p>
                      <a:pPr marL="0" marR="0">
                        <a:lnSpc>
                          <a:spcPct val="107000"/>
                        </a:lnSpc>
                        <a:spcBef>
                          <a:spcPts val="0"/>
                        </a:spcBef>
                        <a:spcAft>
                          <a:spcPts val="0"/>
                        </a:spcAft>
                      </a:pPr>
                      <a:r>
                        <a:rPr lang="en-US" sz="1600" dirty="0">
                          <a:effectLst/>
                          <a:latin typeface="+mj-lt"/>
                        </a:rPr>
                        <a:t>WNC Partners </a:t>
                      </a:r>
                      <a:endParaRPr lang="en-US"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mj-lt"/>
                        </a:rPr>
                        <a:t>Location (Counties) served</a:t>
                      </a:r>
                      <a:endParaRPr lang="en-US"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mj-lt"/>
                          <a:ea typeface="Calibri" panose="020F0502020204030204" pitchFamily="34" charset="0"/>
                          <a:cs typeface="Arial" panose="020B0604020202020204" pitchFamily="34" charset="0"/>
                        </a:rPr>
                        <a:t>Contact information </a:t>
                      </a:r>
                    </a:p>
                  </a:txBody>
                  <a:tcPr marL="68580" marR="68580" marT="0" marB="0"/>
                </a:tc>
                <a:extLst>
                  <a:ext uri="{0D108BD9-81ED-4DB2-BD59-A6C34878D82A}">
                    <a16:rowId xmlns:a16="http://schemas.microsoft.com/office/drawing/2014/main" val="3479554532"/>
                  </a:ext>
                </a:extLst>
              </a:tr>
              <a:tr h="2324790">
                <a:tc>
                  <a:txBody>
                    <a:bodyPr/>
                    <a:lstStyle/>
                    <a:p>
                      <a:pPr marL="0" marR="0">
                        <a:lnSpc>
                          <a:spcPct val="107000"/>
                        </a:lnSpc>
                        <a:spcBef>
                          <a:spcPts val="0"/>
                        </a:spcBef>
                        <a:spcAft>
                          <a:spcPts val="0"/>
                        </a:spcAft>
                      </a:pPr>
                      <a:r>
                        <a:rPr lang="en-US" sz="1600" b="0" dirty="0">
                          <a:effectLst/>
                          <a:latin typeface="+mj-lt"/>
                          <a:ea typeface="Calibri"/>
                          <a:cs typeface="Arial"/>
                        </a:rPr>
                        <a:t>Western Piedmont</a:t>
                      </a:r>
                      <a:endParaRPr lang="en-US" sz="1600" b="0" dirty="0">
                        <a:effectLst/>
                        <a:latin typeface="+mj-lt"/>
                        <a:ea typeface="Calibri" panose="020F0502020204030204" pitchFamily="34" charset="0"/>
                        <a:cs typeface="Arial" panose="020B0604020202020204" pitchFamily="34" charset="0"/>
                      </a:endParaRPr>
                    </a:p>
                    <a:p>
                      <a:pPr marL="0" marR="0" lvl="0">
                        <a:lnSpc>
                          <a:spcPct val="107000"/>
                        </a:lnSpc>
                        <a:spcBef>
                          <a:spcPts val="0"/>
                        </a:spcBef>
                        <a:spcAft>
                          <a:spcPts val="0"/>
                        </a:spcAft>
                        <a:buNone/>
                      </a:pPr>
                      <a:r>
                        <a:rPr lang="en-US" sz="1600" b="0" dirty="0">
                          <a:effectLst/>
                          <a:latin typeface="+mj-lt"/>
                          <a:ea typeface="Calibri"/>
                          <a:cs typeface="Arial"/>
                        </a:rPr>
                        <a:t>Hospitality House</a:t>
                      </a:r>
                    </a:p>
                    <a:p>
                      <a:pPr marL="0" marR="0" lvl="0">
                        <a:lnSpc>
                          <a:spcPct val="107000"/>
                        </a:lnSpc>
                        <a:spcBef>
                          <a:spcPts val="0"/>
                        </a:spcBef>
                        <a:spcAft>
                          <a:spcPts val="0"/>
                        </a:spcAft>
                        <a:buNone/>
                      </a:pPr>
                      <a:r>
                        <a:rPr lang="en-US" sz="1600" b="0" dirty="0">
                          <a:effectLst/>
                          <a:latin typeface="+mj-lt"/>
                          <a:ea typeface="Calibri"/>
                          <a:cs typeface="Arial"/>
                        </a:rPr>
                        <a:t>City of Asheville</a:t>
                      </a:r>
                    </a:p>
                    <a:p>
                      <a:pPr marL="0" marR="0" lvl="0">
                        <a:lnSpc>
                          <a:spcPct val="107000"/>
                        </a:lnSpc>
                        <a:spcBef>
                          <a:spcPts val="0"/>
                        </a:spcBef>
                        <a:spcAft>
                          <a:spcPts val="0"/>
                        </a:spcAft>
                        <a:buNone/>
                      </a:pPr>
                      <a:r>
                        <a:rPr lang="en-US" sz="1600" b="0" dirty="0">
                          <a:effectLst/>
                          <a:latin typeface="+mj-lt"/>
                          <a:ea typeface="Calibri"/>
                          <a:cs typeface="Arial"/>
                        </a:rPr>
                        <a:t>HERE in Jackson County</a:t>
                      </a:r>
                      <a:endParaRPr lang="en-US" sz="1600" dirty="0">
                        <a:latin typeface="+mj-lt"/>
                      </a:endParaRPr>
                    </a:p>
                    <a:p>
                      <a:pPr marL="0" marR="0" lvl="0">
                        <a:lnSpc>
                          <a:spcPct val="107000"/>
                        </a:lnSpc>
                        <a:spcBef>
                          <a:spcPts val="0"/>
                        </a:spcBef>
                        <a:spcAft>
                          <a:spcPts val="0"/>
                        </a:spcAft>
                        <a:buNone/>
                      </a:pPr>
                      <a:endParaRPr lang="en-US" sz="1600" b="0" dirty="0">
                        <a:effectLst/>
                        <a:latin typeface="+mj-lt"/>
                        <a:ea typeface="Calibri"/>
                        <a:cs typeface="Arial"/>
                      </a:endParaRPr>
                    </a:p>
                    <a:p>
                      <a:pPr marL="0" marR="0" lvl="0">
                        <a:lnSpc>
                          <a:spcPct val="107000"/>
                        </a:lnSpc>
                        <a:spcBef>
                          <a:spcPts val="0"/>
                        </a:spcBef>
                        <a:spcAft>
                          <a:spcPts val="0"/>
                        </a:spcAft>
                        <a:buNone/>
                      </a:pPr>
                      <a:r>
                        <a:rPr lang="en-US" sz="1600" b="0" dirty="0">
                          <a:effectLst/>
                          <a:latin typeface="+mj-lt"/>
                          <a:ea typeface="Calibri"/>
                          <a:cs typeface="Arial"/>
                        </a:rPr>
                        <a:t>Thrive Inc</a:t>
                      </a:r>
                      <a:endParaRPr lang="en-US" sz="1600" dirty="0">
                        <a:latin typeface="+mj-lt"/>
                      </a:endParaRPr>
                    </a:p>
                    <a:p>
                      <a:pPr marL="0" marR="0" lvl="0">
                        <a:lnSpc>
                          <a:spcPct val="107000"/>
                        </a:lnSpc>
                        <a:spcBef>
                          <a:spcPts val="0"/>
                        </a:spcBef>
                        <a:spcAft>
                          <a:spcPts val="0"/>
                        </a:spcAft>
                        <a:buNone/>
                      </a:pPr>
                      <a:r>
                        <a:rPr lang="en-US" sz="1600" b="0" dirty="0">
                          <a:effectLst/>
                          <a:latin typeface="+mj-lt"/>
                          <a:ea typeface="Calibri"/>
                          <a:cs typeface="Arial"/>
                        </a:rPr>
                        <a:t>Gaston-Lincoln-Cleveland Continuum of Care</a:t>
                      </a:r>
                      <a:endParaRPr lang="en-US" sz="1600" dirty="0">
                        <a:latin typeface="+mj-lt"/>
                      </a:endParaRPr>
                    </a:p>
                  </a:txBody>
                  <a:tcPr marL="68580" marR="68580" marT="0" marB="0"/>
                </a:tc>
                <a:tc>
                  <a:txBody>
                    <a:bodyPr/>
                    <a:lstStyle/>
                    <a:p>
                      <a:pPr marL="0" marR="0">
                        <a:lnSpc>
                          <a:spcPct val="107000"/>
                        </a:lnSpc>
                        <a:spcBef>
                          <a:spcPts val="0"/>
                        </a:spcBef>
                        <a:spcAft>
                          <a:spcPts val="0"/>
                        </a:spcAft>
                      </a:pPr>
                      <a:r>
                        <a:rPr lang="en-US" sz="1600" dirty="0">
                          <a:effectLst/>
                          <a:latin typeface="+mj-lt"/>
                          <a:ea typeface="Calibri"/>
                          <a:cs typeface="Arial"/>
                        </a:rPr>
                        <a:t>Alexander, Burke, Caldwell, Catawba, McDowell</a:t>
                      </a:r>
                    </a:p>
                    <a:p>
                      <a:pPr marL="0" marR="0" lvl="0">
                        <a:lnSpc>
                          <a:spcPct val="107000"/>
                        </a:lnSpc>
                        <a:spcBef>
                          <a:spcPts val="0"/>
                        </a:spcBef>
                        <a:spcAft>
                          <a:spcPts val="0"/>
                        </a:spcAft>
                        <a:buNone/>
                      </a:pPr>
                      <a:r>
                        <a:rPr lang="en-US" sz="1600" dirty="0">
                          <a:effectLst/>
                          <a:latin typeface="+mj-lt"/>
                          <a:ea typeface="Calibri"/>
                          <a:cs typeface="Arial"/>
                        </a:rPr>
                        <a:t>Alleghany, Ashe, Avery, Mitchell, Watauga, Wilkes, Yancey</a:t>
                      </a:r>
                    </a:p>
                    <a:p>
                      <a:pPr marL="0" marR="0" lvl="0">
                        <a:lnSpc>
                          <a:spcPct val="107000"/>
                        </a:lnSpc>
                        <a:spcBef>
                          <a:spcPts val="0"/>
                        </a:spcBef>
                        <a:spcAft>
                          <a:spcPts val="0"/>
                        </a:spcAft>
                        <a:buNone/>
                      </a:pPr>
                      <a:r>
                        <a:rPr lang="en-US" sz="1600" dirty="0">
                          <a:effectLst/>
                          <a:latin typeface="+mj-lt"/>
                          <a:ea typeface="Calibri"/>
                          <a:cs typeface="Arial"/>
                        </a:rPr>
                        <a:t>Buncombe</a:t>
                      </a:r>
                    </a:p>
                    <a:p>
                      <a:pPr marL="0" marR="0" lvl="0">
                        <a:lnSpc>
                          <a:spcPct val="107000"/>
                        </a:lnSpc>
                        <a:spcBef>
                          <a:spcPts val="0"/>
                        </a:spcBef>
                        <a:spcAft>
                          <a:spcPts val="0"/>
                        </a:spcAft>
                        <a:buNone/>
                      </a:pPr>
                      <a:r>
                        <a:rPr lang="en-US" sz="1600" dirty="0">
                          <a:effectLst/>
                          <a:latin typeface="+mj-lt"/>
                          <a:ea typeface="Calibri"/>
                          <a:cs typeface="Arial"/>
                        </a:rPr>
                        <a:t>Cherokee, Clay, Graham, Haywood, Jackson, Macon, Madison, Swain</a:t>
                      </a:r>
                    </a:p>
                    <a:p>
                      <a:pPr marL="0" marR="0" lvl="0">
                        <a:lnSpc>
                          <a:spcPct val="107000"/>
                        </a:lnSpc>
                        <a:spcBef>
                          <a:spcPts val="0"/>
                        </a:spcBef>
                        <a:spcAft>
                          <a:spcPts val="0"/>
                        </a:spcAft>
                        <a:buNone/>
                      </a:pPr>
                      <a:r>
                        <a:rPr lang="en-US" sz="1600" dirty="0">
                          <a:effectLst/>
                          <a:latin typeface="+mj-lt"/>
                          <a:ea typeface="Calibri"/>
                          <a:cs typeface="Arial"/>
                        </a:rPr>
                        <a:t>Henderson, Polk, Rutherford Transylvania</a:t>
                      </a:r>
                    </a:p>
                    <a:p>
                      <a:pPr marL="0" marR="0" lvl="0">
                        <a:lnSpc>
                          <a:spcPct val="107000"/>
                        </a:lnSpc>
                        <a:spcBef>
                          <a:spcPts val="0"/>
                        </a:spcBef>
                        <a:spcAft>
                          <a:spcPts val="0"/>
                        </a:spcAft>
                        <a:buNone/>
                      </a:pPr>
                      <a:r>
                        <a:rPr lang="en-US" sz="1600" dirty="0">
                          <a:effectLst/>
                          <a:latin typeface="+mj-lt"/>
                          <a:ea typeface="Calibri"/>
                          <a:cs typeface="Arial"/>
                        </a:rPr>
                        <a:t>Cleveland, Gaston (Gastonia), Lincoln</a:t>
                      </a:r>
                    </a:p>
                  </a:txBody>
                  <a:tcPr marL="68580" marR="68580" marT="0" marB="0"/>
                </a:tc>
                <a:tc>
                  <a:txBody>
                    <a:bodyPr/>
                    <a:lstStyle/>
                    <a:p>
                      <a:pPr marL="0" marR="0">
                        <a:lnSpc>
                          <a:spcPct val="107000"/>
                        </a:lnSpc>
                        <a:spcBef>
                          <a:spcPts val="0"/>
                        </a:spcBef>
                        <a:spcAft>
                          <a:spcPts val="0"/>
                        </a:spcAft>
                      </a:pPr>
                      <a:r>
                        <a:rPr lang="en-US" sz="1600" dirty="0">
                          <a:effectLst/>
                          <a:latin typeface="+mj-lt"/>
                          <a:ea typeface="Calibri"/>
                          <a:cs typeface="Arial"/>
                        </a:rPr>
                        <a:t>828-485-4297</a:t>
                      </a:r>
                    </a:p>
                    <a:p>
                      <a:pPr marL="0" marR="0" lvl="0">
                        <a:lnSpc>
                          <a:spcPct val="107000"/>
                        </a:lnSpc>
                        <a:spcBef>
                          <a:spcPts val="0"/>
                        </a:spcBef>
                        <a:spcAft>
                          <a:spcPts val="0"/>
                        </a:spcAft>
                        <a:buNone/>
                      </a:pPr>
                      <a:r>
                        <a:rPr lang="en-US" sz="1600" dirty="0">
                          <a:effectLst/>
                          <a:latin typeface="+mj-lt"/>
                          <a:ea typeface="Calibri"/>
                          <a:cs typeface="Arial"/>
                        </a:rPr>
                        <a:t>818-264-1237</a:t>
                      </a:r>
                    </a:p>
                    <a:p>
                      <a:pPr marL="0" marR="0" lvl="0">
                        <a:lnSpc>
                          <a:spcPct val="107000"/>
                        </a:lnSpc>
                        <a:spcBef>
                          <a:spcPts val="0"/>
                        </a:spcBef>
                        <a:spcAft>
                          <a:spcPts val="0"/>
                        </a:spcAft>
                        <a:buNone/>
                      </a:pPr>
                      <a:r>
                        <a:rPr lang="en-US" sz="1600" dirty="0">
                          <a:effectLst/>
                          <a:latin typeface="+mj-lt"/>
                          <a:ea typeface="Calibri"/>
                          <a:cs typeface="Arial"/>
                        </a:rPr>
                        <a:t>828-747-8510</a:t>
                      </a:r>
                    </a:p>
                    <a:p>
                      <a:pPr marL="0" marR="0" lvl="0">
                        <a:lnSpc>
                          <a:spcPct val="107000"/>
                        </a:lnSpc>
                        <a:spcBef>
                          <a:spcPts val="0"/>
                        </a:spcBef>
                        <a:spcAft>
                          <a:spcPts val="0"/>
                        </a:spcAft>
                        <a:buNone/>
                      </a:pPr>
                      <a:r>
                        <a:rPr lang="en-US" sz="1600" dirty="0">
                          <a:effectLst/>
                          <a:latin typeface="+mj-lt"/>
                          <a:ea typeface="Calibri"/>
                          <a:cs typeface="Arial"/>
                        </a:rPr>
                        <a:t>828-278-7433</a:t>
                      </a:r>
                    </a:p>
                    <a:p>
                      <a:pPr marL="0" marR="0" lvl="0">
                        <a:lnSpc>
                          <a:spcPct val="107000"/>
                        </a:lnSpc>
                        <a:spcBef>
                          <a:spcPts val="0"/>
                        </a:spcBef>
                        <a:spcAft>
                          <a:spcPts val="0"/>
                        </a:spcAft>
                        <a:buNone/>
                      </a:pPr>
                      <a:endParaRPr lang="en-US" sz="1600" dirty="0">
                        <a:effectLst/>
                        <a:latin typeface="+mj-lt"/>
                        <a:ea typeface="Calibri"/>
                        <a:cs typeface="Arial"/>
                      </a:endParaRPr>
                    </a:p>
                    <a:p>
                      <a:pPr marL="0" marR="0" lvl="0">
                        <a:lnSpc>
                          <a:spcPct val="107000"/>
                        </a:lnSpc>
                        <a:spcBef>
                          <a:spcPts val="0"/>
                        </a:spcBef>
                        <a:spcAft>
                          <a:spcPts val="0"/>
                        </a:spcAft>
                        <a:buNone/>
                      </a:pPr>
                      <a:r>
                        <a:rPr lang="en-US" sz="1600" dirty="0">
                          <a:effectLst/>
                          <a:latin typeface="+mj-lt"/>
                          <a:ea typeface="Calibri"/>
                          <a:cs typeface="Arial"/>
                        </a:rPr>
                        <a:t>828-697-1581</a:t>
                      </a:r>
                    </a:p>
                    <a:p>
                      <a:pPr marL="0" marR="0" lvl="0">
                        <a:lnSpc>
                          <a:spcPct val="107000"/>
                        </a:lnSpc>
                        <a:spcBef>
                          <a:spcPts val="0"/>
                        </a:spcBef>
                        <a:spcAft>
                          <a:spcPts val="0"/>
                        </a:spcAft>
                        <a:buNone/>
                      </a:pPr>
                      <a:r>
                        <a:rPr lang="en-US" sz="1600" dirty="0">
                          <a:effectLst/>
                          <a:latin typeface="+mj-lt"/>
                          <a:ea typeface="Calibri"/>
                          <a:cs typeface="Arial"/>
                        </a:rPr>
                        <a:t>211</a:t>
                      </a:r>
                    </a:p>
                  </a:txBody>
                  <a:tcPr marL="68580" marR="68580" marT="0" marB="0"/>
                </a:tc>
                <a:extLst>
                  <a:ext uri="{0D108BD9-81ED-4DB2-BD59-A6C34878D82A}">
                    <a16:rowId xmlns:a16="http://schemas.microsoft.com/office/drawing/2014/main" val="141135569"/>
                  </a:ext>
                </a:extLst>
              </a:tr>
              <a:tr h="1391467">
                <a:tc>
                  <a:txBody>
                    <a:bodyPr/>
                    <a:lstStyle/>
                    <a:p>
                      <a:pPr marL="0" marR="0" lvl="0">
                        <a:lnSpc>
                          <a:spcPct val="107000"/>
                        </a:lnSpc>
                        <a:spcBef>
                          <a:spcPts val="0"/>
                        </a:spcBef>
                        <a:spcAft>
                          <a:spcPts val="0"/>
                        </a:spcAft>
                        <a:buNone/>
                      </a:pPr>
                      <a:endParaRPr lang="en-US" sz="1600">
                        <a:effectLst/>
                        <a:latin typeface="Calibri"/>
                        <a:ea typeface="Calibri"/>
                        <a:cs typeface="Arial"/>
                      </a:endParaRPr>
                    </a:p>
                  </a:txBody>
                  <a:tcPr marL="68580" marR="68580" marT="0" marB="0"/>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54442432"/>
                  </a:ext>
                </a:extLst>
              </a:tr>
            </a:tbl>
          </a:graphicData>
        </a:graphic>
      </p:graphicFrame>
    </p:spTree>
    <p:extLst>
      <p:ext uri="{BB962C8B-B14F-4D97-AF65-F5344CB8AC3E}">
        <p14:creationId xmlns:p14="http://schemas.microsoft.com/office/powerpoint/2010/main" val="3923686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lstStyle/>
          <a:p>
            <a:r>
              <a:rPr lang="en-US" dirty="0"/>
              <a:t>Housing Continuum </a:t>
            </a:r>
          </a:p>
        </p:txBody>
      </p:sp>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fld id="{8FCC257D-A786-9244-9E17-CE618C8B9275}" type="slidenum">
              <a:rPr lang="en-US" smtClean="0"/>
              <a:t>5</a:t>
            </a:fld>
            <a:endParaRPr lang="en-US"/>
          </a:p>
        </p:txBody>
      </p:sp>
      <p:pic>
        <p:nvPicPr>
          <p:cNvPr id="19" name="Picture 18">
            <a:extLst>
              <a:ext uri="{FF2B5EF4-FFF2-40B4-BE49-F238E27FC236}">
                <a16:creationId xmlns:a16="http://schemas.microsoft.com/office/drawing/2014/main" id="{87A169EC-47C2-B135-9638-D782753483D0}"/>
              </a:ext>
            </a:extLst>
          </p:cNvPr>
          <p:cNvPicPr>
            <a:picLocks noChangeAspect="1"/>
          </p:cNvPicPr>
          <p:nvPr/>
        </p:nvPicPr>
        <p:blipFill>
          <a:blip r:embed="rId3"/>
          <a:stretch>
            <a:fillRect/>
          </a:stretch>
        </p:blipFill>
        <p:spPr>
          <a:xfrm>
            <a:off x="1488086" y="1352611"/>
            <a:ext cx="8281988" cy="4664356"/>
          </a:xfrm>
          <a:prstGeom prst="rect">
            <a:avLst/>
          </a:prstGeom>
        </p:spPr>
      </p:pic>
    </p:spTree>
    <p:extLst>
      <p:ext uri="{BB962C8B-B14F-4D97-AF65-F5344CB8AC3E}">
        <p14:creationId xmlns:p14="http://schemas.microsoft.com/office/powerpoint/2010/main" val="1418250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FAF1-CC53-4B07-EE2D-BBE30DEC7F51}"/>
              </a:ext>
            </a:extLst>
          </p:cNvPr>
          <p:cNvSpPr>
            <a:spLocks noGrp="1"/>
          </p:cNvSpPr>
          <p:nvPr>
            <p:ph type="title"/>
          </p:nvPr>
        </p:nvSpPr>
        <p:spPr>
          <a:xfrm>
            <a:off x="899166" y="624054"/>
            <a:ext cx="10457689" cy="666863"/>
          </a:xfrm>
        </p:spPr>
        <p:txBody>
          <a:bodyPr>
            <a:normAutofit/>
          </a:bodyPr>
          <a:lstStyle/>
          <a:p>
            <a:r>
              <a:rPr lang="en-US" sz="2600" dirty="0">
                <a:solidFill>
                  <a:srgbClr val="005188"/>
                </a:solidFill>
                <a:latin typeface="+mj-lt"/>
              </a:rPr>
              <a:t>Area Agencies on Aging – Housing and Home Improvement Programs </a:t>
            </a:r>
          </a:p>
        </p:txBody>
      </p:sp>
      <p:sp>
        <p:nvSpPr>
          <p:cNvPr id="3" name="Text Placeholder 2">
            <a:extLst>
              <a:ext uri="{FF2B5EF4-FFF2-40B4-BE49-F238E27FC236}">
                <a16:creationId xmlns:a16="http://schemas.microsoft.com/office/drawing/2014/main" id="{C9C9C561-9577-7A9E-D34E-DB9ADA9FF73C}"/>
              </a:ext>
            </a:extLst>
          </p:cNvPr>
          <p:cNvSpPr>
            <a:spLocks noGrp="1"/>
          </p:cNvSpPr>
          <p:nvPr>
            <p:ph type="body" sz="quarter" idx="10"/>
          </p:nvPr>
        </p:nvSpPr>
        <p:spPr/>
        <p:txBody>
          <a:bodyPr vert="horz" lIns="91440" tIns="45720" rIns="91440" bIns="45720" rtlCol="0" anchor="t">
            <a:noAutofit/>
          </a:bodyPr>
          <a:lstStyle/>
          <a:p>
            <a:pPr marL="227965" indent="-227965"/>
            <a:r>
              <a:rPr lang="en-US" sz="2400" u="sng" dirty="0">
                <a:solidFill>
                  <a:srgbClr val="005188"/>
                </a:solidFill>
                <a:latin typeface="+mj-lt"/>
                <a:cs typeface="Arial"/>
              </a:rPr>
              <a:t>Summary</a:t>
            </a:r>
            <a:r>
              <a:rPr lang="en-US" sz="2400" dirty="0">
                <a:solidFill>
                  <a:srgbClr val="005188"/>
                </a:solidFill>
                <a:latin typeface="+mj-lt"/>
                <a:cs typeface="Arial"/>
              </a:rPr>
              <a:t>: </a:t>
            </a:r>
            <a:r>
              <a:rPr lang="en-US" sz="2400" b="0" dirty="0">
                <a:solidFill>
                  <a:srgbClr val="005188"/>
                </a:solidFill>
                <a:latin typeface="+mj-lt"/>
                <a:ea typeface="Calibri"/>
                <a:cs typeface="Calibri"/>
              </a:rPr>
              <a:t>This funding is for home improvement and financial assistance for older adults (60+) to prevent them from moving to congregate or institutionalized settings prematurely. This is being administered by the 13 Area Agencies on Aging. </a:t>
            </a:r>
          </a:p>
          <a:p>
            <a:pPr marL="227965" indent="-227965"/>
            <a:r>
              <a:rPr lang="en-US" sz="2400" u="sng" dirty="0">
                <a:solidFill>
                  <a:srgbClr val="005188"/>
                </a:solidFill>
                <a:latin typeface="+mj-lt"/>
                <a:cs typeface="Arial"/>
              </a:rPr>
              <a:t>Eligibility</a:t>
            </a:r>
            <a:r>
              <a:rPr lang="en-US" sz="2400" dirty="0">
                <a:solidFill>
                  <a:srgbClr val="005188"/>
                </a:solidFill>
                <a:latin typeface="+mj-lt"/>
                <a:cs typeface="Arial"/>
              </a:rPr>
              <a:t>: </a:t>
            </a:r>
            <a:r>
              <a:rPr lang="en-US" sz="2400" b="0" dirty="0">
                <a:solidFill>
                  <a:srgbClr val="005188"/>
                </a:solidFill>
                <a:latin typeface="+mj-lt"/>
                <a:cs typeface="Arial"/>
              </a:rPr>
              <a:t>Vulnerable older adults aged 60 and over.</a:t>
            </a:r>
            <a:r>
              <a:rPr lang="en-US" sz="2400" b="0" dirty="0">
                <a:solidFill>
                  <a:srgbClr val="005188"/>
                </a:solidFill>
                <a:latin typeface="+mj-lt"/>
                <a:ea typeface="Calibri"/>
                <a:cs typeface="Calibri"/>
              </a:rPr>
              <a:t> </a:t>
            </a:r>
          </a:p>
          <a:p>
            <a:pPr marL="227965" indent="-227965"/>
            <a:r>
              <a:rPr lang="en-US" sz="2400" u="sng" dirty="0">
                <a:solidFill>
                  <a:srgbClr val="005188"/>
                </a:solidFill>
                <a:latin typeface="+mj-lt"/>
                <a:cs typeface="Arial"/>
              </a:rPr>
              <a:t>Services Available</a:t>
            </a:r>
            <a:r>
              <a:rPr lang="en-US" sz="2400" dirty="0">
                <a:solidFill>
                  <a:srgbClr val="005188"/>
                </a:solidFill>
                <a:latin typeface="+mj-lt"/>
                <a:cs typeface="Arial"/>
              </a:rPr>
              <a:t>:  </a:t>
            </a:r>
            <a:r>
              <a:rPr lang="en-US" sz="2400" b="0" dirty="0">
                <a:solidFill>
                  <a:srgbClr val="005188"/>
                </a:solidFill>
                <a:latin typeface="+mj-lt"/>
                <a:cs typeface="Arial"/>
              </a:rPr>
              <a:t>SFRF: Housing and Home Improvement, Housing and Home Improvement Financial Assistance, Housing and Home Improvement Non-client Expenses, and Administrative Costs. </a:t>
            </a:r>
          </a:p>
          <a:p>
            <a:pPr marL="227965" indent="-227965"/>
            <a:r>
              <a:rPr lang="en-US" sz="2400" u="sng" dirty="0">
                <a:solidFill>
                  <a:srgbClr val="005188"/>
                </a:solidFill>
                <a:latin typeface="+mj-lt"/>
                <a:cs typeface="Arial"/>
              </a:rPr>
              <a:t>How do participants “get in” to the program</a:t>
            </a:r>
            <a:r>
              <a:rPr lang="en-US" sz="2400" dirty="0">
                <a:solidFill>
                  <a:srgbClr val="005188"/>
                </a:solidFill>
                <a:latin typeface="+mj-lt"/>
                <a:cs typeface="Arial"/>
              </a:rPr>
              <a:t>? </a:t>
            </a:r>
            <a:r>
              <a:rPr lang="en-US" sz="2400" b="0" dirty="0">
                <a:solidFill>
                  <a:srgbClr val="005188"/>
                </a:solidFill>
                <a:latin typeface="+mj-lt"/>
                <a:cs typeface="Arial"/>
              </a:rPr>
              <a:t>Eligible older adults access services through the Area Agency on Aging (AAAs) covering the county of residents where they live.</a:t>
            </a:r>
          </a:p>
        </p:txBody>
      </p:sp>
      <p:sp>
        <p:nvSpPr>
          <p:cNvPr id="4" name="Text Placeholder 3">
            <a:extLst>
              <a:ext uri="{FF2B5EF4-FFF2-40B4-BE49-F238E27FC236}">
                <a16:creationId xmlns:a16="http://schemas.microsoft.com/office/drawing/2014/main" id="{7C990D99-C395-3DEA-3270-C6AFD2FFB97B}"/>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3826971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B874-5CE1-2F5B-5B19-2455E38B7A88}"/>
              </a:ext>
            </a:extLst>
          </p:cNvPr>
          <p:cNvSpPr>
            <a:spLocks noGrp="1"/>
          </p:cNvSpPr>
          <p:nvPr>
            <p:ph type="title"/>
          </p:nvPr>
        </p:nvSpPr>
        <p:spPr>
          <a:xfrm>
            <a:off x="898228" y="513154"/>
            <a:ext cx="10457689" cy="548640"/>
          </a:xfrm>
        </p:spPr>
        <p:txBody>
          <a:bodyPr/>
          <a:lstStyle/>
          <a:p>
            <a:r>
              <a:rPr lang="en-US" dirty="0">
                <a:latin typeface="Arial"/>
                <a:cs typeface="Arial"/>
              </a:rPr>
              <a:t>SFRF: Area Agencies on Aging</a:t>
            </a:r>
            <a:endParaRPr lang="en-US" dirty="0"/>
          </a:p>
        </p:txBody>
      </p:sp>
      <p:sp>
        <p:nvSpPr>
          <p:cNvPr id="3" name="Text Placeholder 2">
            <a:extLst>
              <a:ext uri="{FF2B5EF4-FFF2-40B4-BE49-F238E27FC236}">
                <a16:creationId xmlns:a16="http://schemas.microsoft.com/office/drawing/2014/main" id="{3641CCFD-3505-40F1-FE5B-00E7F3B9FF1E}"/>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4EF3056-D9CF-8A62-D80D-054EEA9D060A}"/>
              </a:ext>
            </a:extLst>
          </p:cNvPr>
          <p:cNvSpPr>
            <a:spLocks noGrp="1"/>
          </p:cNvSpPr>
          <p:nvPr>
            <p:ph type="body" sz="quarter" idx="11"/>
          </p:nvPr>
        </p:nvSpPr>
        <p:spPr/>
        <p:txBody>
          <a:bodyPr/>
          <a:lstStyle/>
          <a:p>
            <a:endParaRPr lang="en-US"/>
          </a:p>
        </p:txBody>
      </p:sp>
      <p:graphicFrame>
        <p:nvGraphicFramePr>
          <p:cNvPr id="8" name="Table 7">
            <a:extLst>
              <a:ext uri="{FF2B5EF4-FFF2-40B4-BE49-F238E27FC236}">
                <a16:creationId xmlns:a16="http://schemas.microsoft.com/office/drawing/2014/main" id="{5CCB05E5-59B3-32F7-AB32-0A33CEDEEDC5}"/>
              </a:ext>
            </a:extLst>
          </p:cNvPr>
          <p:cNvGraphicFramePr>
            <a:graphicFrameLocks noGrp="1"/>
          </p:cNvGraphicFramePr>
          <p:nvPr/>
        </p:nvGraphicFramePr>
        <p:xfrm>
          <a:off x="692869" y="1222625"/>
          <a:ext cx="10392197" cy="5461577"/>
        </p:xfrm>
        <a:graphic>
          <a:graphicData uri="http://schemas.openxmlformats.org/drawingml/2006/table">
            <a:tbl>
              <a:tblPr firstRow="1" firstCol="1" bandRow="1">
                <a:tableStyleId>{5C22544A-7EE6-4342-B048-85BDC9FD1C3A}</a:tableStyleId>
              </a:tblPr>
              <a:tblGrid>
                <a:gridCol w="3602291">
                  <a:extLst>
                    <a:ext uri="{9D8B030D-6E8A-4147-A177-3AD203B41FA5}">
                      <a16:colId xmlns:a16="http://schemas.microsoft.com/office/drawing/2014/main" val="1143569488"/>
                    </a:ext>
                  </a:extLst>
                </a:gridCol>
                <a:gridCol w="3699981">
                  <a:extLst>
                    <a:ext uri="{9D8B030D-6E8A-4147-A177-3AD203B41FA5}">
                      <a16:colId xmlns:a16="http://schemas.microsoft.com/office/drawing/2014/main" val="20014320"/>
                    </a:ext>
                  </a:extLst>
                </a:gridCol>
                <a:gridCol w="3089925">
                  <a:extLst>
                    <a:ext uri="{9D8B030D-6E8A-4147-A177-3AD203B41FA5}">
                      <a16:colId xmlns:a16="http://schemas.microsoft.com/office/drawing/2014/main" val="3123263378"/>
                    </a:ext>
                  </a:extLst>
                </a:gridCol>
              </a:tblGrid>
              <a:tr h="344634">
                <a:tc>
                  <a:txBody>
                    <a:bodyPr/>
                    <a:lstStyle/>
                    <a:p>
                      <a:pPr marL="0" marR="0">
                        <a:lnSpc>
                          <a:spcPct val="107000"/>
                        </a:lnSpc>
                        <a:spcBef>
                          <a:spcPts val="0"/>
                        </a:spcBef>
                        <a:spcAft>
                          <a:spcPts val="0"/>
                        </a:spcAft>
                      </a:pPr>
                      <a:r>
                        <a:rPr lang="en-US" sz="1600">
                          <a:effectLst/>
                        </a:rPr>
                        <a:t>WNC Partners: </a:t>
                      </a:r>
                      <a:r>
                        <a:rPr lang="en-US" sz="1600" b="1" i="0" u="none" strike="noStrike" noProof="0">
                          <a:solidFill>
                            <a:srgbClr val="FFFFFF"/>
                          </a:solidFill>
                          <a:effectLst/>
                          <a:latin typeface="Calibri"/>
                        </a:rPr>
                        <a:t>Area Agencies on Aging:</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rPr>
                        <a:t>Location (Counties) served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Calibri"/>
                          <a:ea typeface="Calibri"/>
                          <a:cs typeface="Arial"/>
                        </a:rPr>
                        <a:t>Contact information </a:t>
                      </a:r>
                    </a:p>
                  </a:txBody>
                  <a:tcPr marL="68580" marR="68580" marT="0" marB="0"/>
                </a:tc>
                <a:extLst>
                  <a:ext uri="{0D108BD9-81ED-4DB2-BD59-A6C34878D82A}">
                    <a16:rowId xmlns:a16="http://schemas.microsoft.com/office/drawing/2014/main" val="3479554532"/>
                  </a:ext>
                </a:extLst>
              </a:tr>
              <a:tr h="2842944">
                <a:tc>
                  <a:txBody>
                    <a:bodyPr/>
                    <a:lstStyle/>
                    <a:p>
                      <a:pPr marL="0" marR="0" lvl="0">
                        <a:lnSpc>
                          <a:spcPct val="107000"/>
                        </a:lnSpc>
                        <a:spcBef>
                          <a:spcPts val="0"/>
                        </a:spcBef>
                        <a:spcAft>
                          <a:spcPts val="0"/>
                        </a:spcAft>
                        <a:buNone/>
                      </a:pPr>
                      <a:r>
                        <a:rPr lang="en-US" sz="1800" dirty="0">
                          <a:effectLst/>
                          <a:latin typeface="+mj-lt"/>
                          <a:ea typeface="Calibri"/>
                          <a:cs typeface="Arial"/>
                        </a:rPr>
                        <a:t>Region A</a:t>
                      </a:r>
                      <a:endParaRPr lang="en-US" sz="1800" dirty="0">
                        <a:latin typeface="+mj-lt"/>
                      </a:endParaRPr>
                    </a:p>
                    <a:p>
                      <a:pPr marL="0" marR="0" lvl="0">
                        <a:lnSpc>
                          <a:spcPct val="107000"/>
                        </a:lnSpc>
                        <a:spcBef>
                          <a:spcPts val="0"/>
                        </a:spcBef>
                        <a:spcAft>
                          <a:spcPts val="0"/>
                        </a:spcAft>
                        <a:buNone/>
                      </a:pPr>
                      <a:endParaRPr lang="en-US" sz="1800" dirty="0">
                        <a:effectLst/>
                        <a:latin typeface="+mj-lt"/>
                        <a:ea typeface="Calibri"/>
                        <a:cs typeface="Arial"/>
                      </a:endParaRPr>
                    </a:p>
                    <a:p>
                      <a:pPr marL="0" marR="0" lvl="0">
                        <a:lnSpc>
                          <a:spcPct val="107000"/>
                        </a:lnSpc>
                        <a:spcBef>
                          <a:spcPts val="0"/>
                        </a:spcBef>
                        <a:spcAft>
                          <a:spcPts val="0"/>
                        </a:spcAft>
                        <a:buNone/>
                      </a:pPr>
                      <a:r>
                        <a:rPr lang="en-US" sz="1800" dirty="0">
                          <a:effectLst/>
                          <a:latin typeface="+mj-lt"/>
                          <a:ea typeface="Calibri"/>
                          <a:cs typeface="Arial"/>
                        </a:rPr>
                        <a:t>Region B</a:t>
                      </a:r>
                      <a:endParaRPr lang="en-US" sz="1800" dirty="0">
                        <a:latin typeface="+mj-lt"/>
                      </a:endParaRPr>
                    </a:p>
                    <a:p>
                      <a:pPr marL="0" marR="0" lvl="0">
                        <a:lnSpc>
                          <a:spcPct val="107000"/>
                        </a:lnSpc>
                        <a:spcBef>
                          <a:spcPts val="0"/>
                        </a:spcBef>
                        <a:spcAft>
                          <a:spcPts val="0"/>
                        </a:spcAft>
                        <a:buNone/>
                      </a:pPr>
                      <a:endParaRPr lang="en-US" sz="1800" dirty="0">
                        <a:effectLst/>
                        <a:latin typeface="+mj-lt"/>
                        <a:ea typeface="Calibri"/>
                        <a:cs typeface="Arial"/>
                      </a:endParaRPr>
                    </a:p>
                    <a:p>
                      <a:pPr marL="0" marR="0" lvl="0">
                        <a:lnSpc>
                          <a:spcPct val="107000"/>
                        </a:lnSpc>
                        <a:spcBef>
                          <a:spcPts val="0"/>
                        </a:spcBef>
                        <a:spcAft>
                          <a:spcPts val="0"/>
                        </a:spcAft>
                        <a:buNone/>
                      </a:pPr>
                      <a:endParaRPr lang="en-US" sz="1800" dirty="0">
                        <a:effectLst/>
                        <a:latin typeface="+mj-lt"/>
                        <a:ea typeface="Calibri"/>
                        <a:cs typeface="Arial"/>
                      </a:endParaRPr>
                    </a:p>
                    <a:p>
                      <a:pPr marL="0" marR="0" lvl="0">
                        <a:lnSpc>
                          <a:spcPct val="107000"/>
                        </a:lnSpc>
                        <a:spcBef>
                          <a:spcPts val="0"/>
                        </a:spcBef>
                        <a:spcAft>
                          <a:spcPts val="0"/>
                        </a:spcAft>
                        <a:buNone/>
                      </a:pPr>
                      <a:r>
                        <a:rPr lang="en-US" sz="1800" dirty="0">
                          <a:effectLst/>
                          <a:latin typeface="+mj-lt"/>
                          <a:ea typeface="Calibri"/>
                          <a:cs typeface="Arial"/>
                        </a:rPr>
                        <a:t>Region C</a:t>
                      </a:r>
                      <a:endParaRPr lang="en-US" sz="1800" dirty="0">
                        <a:latin typeface="+mj-lt"/>
                      </a:endParaRPr>
                    </a:p>
                    <a:p>
                      <a:pPr marL="0" marR="0" lvl="0">
                        <a:lnSpc>
                          <a:spcPct val="107000"/>
                        </a:lnSpc>
                        <a:spcBef>
                          <a:spcPts val="0"/>
                        </a:spcBef>
                        <a:spcAft>
                          <a:spcPts val="0"/>
                        </a:spcAft>
                        <a:buNone/>
                      </a:pPr>
                      <a:endParaRPr lang="en-US" sz="1800" dirty="0">
                        <a:effectLst/>
                        <a:latin typeface="+mj-lt"/>
                        <a:ea typeface="Calibri"/>
                        <a:cs typeface="Arial"/>
                      </a:endParaRPr>
                    </a:p>
                    <a:p>
                      <a:pPr marL="0" marR="0" lvl="0">
                        <a:lnSpc>
                          <a:spcPct val="107000"/>
                        </a:lnSpc>
                        <a:spcBef>
                          <a:spcPts val="0"/>
                        </a:spcBef>
                        <a:spcAft>
                          <a:spcPts val="0"/>
                        </a:spcAft>
                        <a:buNone/>
                      </a:pPr>
                      <a:r>
                        <a:rPr lang="en-US" sz="1800" dirty="0">
                          <a:effectLst/>
                          <a:latin typeface="+mj-lt"/>
                          <a:ea typeface="Calibri"/>
                          <a:cs typeface="Arial"/>
                        </a:rPr>
                        <a:t>Region D</a:t>
                      </a:r>
                    </a:p>
                    <a:p>
                      <a:pPr marL="0" marR="0" lvl="0">
                        <a:lnSpc>
                          <a:spcPct val="107000"/>
                        </a:lnSpc>
                        <a:spcBef>
                          <a:spcPts val="0"/>
                        </a:spcBef>
                        <a:spcAft>
                          <a:spcPts val="0"/>
                        </a:spcAft>
                        <a:buNone/>
                      </a:pPr>
                      <a:endParaRPr lang="en-US" sz="1600" dirty="0">
                        <a:effectLst/>
                        <a:latin typeface="Calibri"/>
                        <a:ea typeface="Calibri"/>
                        <a:cs typeface="Arial"/>
                      </a:endParaRPr>
                    </a:p>
                  </a:txBody>
                  <a:tcPr marL="68580" marR="68580" marT="0" marB="0"/>
                </a:tc>
                <a:tc>
                  <a:txBody>
                    <a:bodyPr/>
                    <a:lstStyle/>
                    <a:p>
                      <a:pPr marL="0" marR="0" lvl="0">
                        <a:lnSpc>
                          <a:spcPct val="107000"/>
                        </a:lnSpc>
                        <a:spcBef>
                          <a:spcPts val="0"/>
                        </a:spcBef>
                        <a:spcAft>
                          <a:spcPts val="0"/>
                        </a:spcAft>
                        <a:buNone/>
                      </a:pPr>
                      <a:r>
                        <a:rPr lang="en-US" sz="1400" b="1" dirty="0">
                          <a:effectLst/>
                          <a:latin typeface="+mj-lt"/>
                          <a:ea typeface="Calibri"/>
                          <a:cs typeface="Arial"/>
                        </a:rPr>
                        <a:t>Southwestern Commission</a:t>
                      </a:r>
                      <a:r>
                        <a:rPr lang="en-US" sz="1400" dirty="0">
                          <a:effectLst/>
                          <a:latin typeface="+mj-lt"/>
                          <a:ea typeface="Calibri"/>
                          <a:cs typeface="Arial"/>
                        </a:rPr>
                        <a:t> (Cherokee, Clay, Graham, Macon, Haywood, Jackson, Swain)</a:t>
                      </a:r>
                    </a:p>
                    <a:p>
                      <a:pPr marL="0" marR="0" lvl="0">
                        <a:lnSpc>
                          <a:spcPct val="107000"/>
                        </a:lnSpc>
                        <a:spcBef>
                          <a:spcPts val="0"/>
                        </a:spcBef>
                        <a:spcAft>
                          <a:spcPts val="0"/>
                        </a:spcAft>
                        <a:buNone/>
                      </a:pPr>
                      <a:endParaRPr lang="en-US" sz="1400" dirty="0">
                        <a:latin typeface="+mj-lt"/>
                      </a:endParaRPr>
                    </a:p>
                    <a:p>
                      <a:pPr marL="0" marR="0" lvl="0">
                        <a:lnSpc>
                          <a:spcPct val="107000"/>
                        </a:lnSpc>
                        <a:spcBef>
                          <a:spcPts val="0"/>
                        </a:spcBef>
                        <a:spcAft>
                          <a:spcPts val="0"/>
                        </a:spcAft>
                        <a:buNone/>
                      </a:pPr>
                      <a:r>
                        <a:rPr lang="en-US" sz="1400" b="1" dirty="0">
                          <a:effectLst/>
                          <a:latin typeface="+mj-lt"/>
                          <a:ea typeface="Calibri"/>
                          <a:cs typeface="Arial"/>
                        </a:rPr>
                        <a:t>Land of Sky </a:t>
                      </a:r>
                      <a:r>
                        <a:rPr lang="en-US" sz="1400" b="0" dirty="0">
                          <a:effectLst/>
                          <a:latin typeface="+mj-lt"/>
                          <a:ea typeface="Calibri"/>
                          <a:cs typeface="Arial"/>
                        </a:rPr>
                        <a:t>(Buncombe, Madison, Henderson, Transylvania)</a:t>
                      </a:r>
                    </a:p>
                    <a:p>
                      <a:pPr marL="0" marR="0" lvl="0">
                        <a:lnSpc>
                          <a:spcPct val="107000"/>
                        </a:lnSpc>
                        <a:spcBef>
                          <a:spcPts val="0"/>
                        </a:spcBef>
                        <a:spcAft>
                          <a:spcPts val="0"/>
                        </a:spcAft>
                        <a:buNone/>
                      </a:pPr>
                      <a:endParaRPr lang="en-US" sz="1400" b="0" dirty="0">
                        <a:effectLst/>
                        <a:latin typeface="+mj-lt"/>
                        <a:ea typeface="Calibri"/>
                        <a:cs typeface="Arial"/>
                      </a:endParaRPr>
                    </a:p>
                    <a:p>
                      <a:pPr marL="0" marR="0" lvl="0">
                        <a:lnSpc>
                          <a:spcPct val="107000"/>
                        </a:lnSpc>
                        <a:spcBef>
                          <a:spcPts val="0"/>
                        </a:spcBef>
                        <a:spcAft>
                          <a:spcPts val="0"/>
                        </a:spcAft>
                        <a:buNone/>
                      </a:pPr>
                      <a:r>
                        <a:rPr lang="en-US" sz="1400" b="1" dirty="0">
                          <a:effectLst/>
                          <a:latin typeface="+mj-lt"/>
                          <a:ea typeface="Calibri"/>
                          <a:cs typeface="Arial"/>
                        </a:rPr>
                        <a:t>Foothills Regional Commission</a:t>
                      </a:r>
                      <a:r>
                        <a:rPr lang="en-US" sz="1400" dirty="0">
                          <a:effectLst/>
                          <a:latin typeface="+mj-lt"/>
                          <a:ea typeface="Calibri"/>
                          <a:cs typeface="Arial"/>
                        </a:rPr>
                        <a:t> (McDowell, Rutherford, Cleveland, Polk)</a:t>
                      </a:r>
                    </a:p>
                    <a:p>
                      <a:pPr marL="0" marR="0" lvl="0">
                        <a:lnSpc>
                          <a:spcPct val="107000"/>
                        </a:lnSpc>
                        <a:spcBef>
                          <a:spcPts val="0"/>
                        </a:spcBef>
                        <a:spcAft>
                          <a:spcPts val="0"/>
                        </a:spcAft>
                        <a:buNone/>
                      </a:pPr>
                      <a:endParaRPr lang="en-US" sz="1400" dirty="0">
                        <a:effectLst/>
                        <a:latin typeface="+mj-lt"/>
                        <a:ea typeface="Calibri"/>
                        <a:cs typeface="Arial"/>
                      </a:endParaRPr>
                    </a:p>
                    <a:p>
                      <a:pPr marL="0" marR="0" lvl="0">
                        <a:lnSpc>
                          <a:spcPct val="107000"/>
                        </a:lnSpc>
                        <a:spcBef>
                          <a:spcPts val="0"/>
                        </a:spcBef>
                        <a:spcAft>
                          <a:spcPts val="0"/>
                        </a:spcAft>
                        <a:buNone/>
                      </a:pPr>
                      <a:r>
                        <a:rPr lang="en-US" sz="1400" b="1" dirty="0">
                          <a:effectLst/>
                          <a:latin typeface="+mj-lt"/>
                          <a:ea typeface="Calibri"/>
                          <a:cs typeface="Arial"/>
                        </a:rPr>
                        <a:t>High Country Council of Governments </a:t>
                      </a:r>
                      <a:r>
                        <a:rPr lang="en-US" sz="1400" b="0" dirty="0">
                          <a:effectLst/>
                          <a:latin typeface="+mj-lt"/>
                          <a:ea typeface="Calibri"/>
                          <a:cs typeface="Arial"/>
                        </a:rPr>
                        <a:t>(Ashe, Alleghany, Avery, Mitchell, Watauga, Wilkes, Yancey)</a:t>
                      </a:r>
                    </a:p>
                  </a:txBody>
                  <a:tcPr marL="68580" marR="68580" marT="0" marB="0"/>
                </a:tc>
                <a:tc>
                  <a:txBody>
                    <a:bodyPr/>
                    <a:lstStyle/>
                    <a:p>
                      <a:pPr marL="0" marR="0" lvl="0">
                        <a:lnSpc>
                          <a:spcPct val="107000"/>
                        </a:lnSpc>
                        <a:spcBef>
                          <a:spcPts val="0"/>
                        </a:spcBef>
                        <a:spcAft>
                          <a:spcPts val="0"/>
                        </a:spcAft>
                        <a:buNone/>
                      </a:pPr>
                      <a:r>
                        <a:rPr lang="en-US" sz="1400" dirty="0" err="1">
                          <a:effectLst/>
                          <a:latin typeface="+mj-lt"/>
                          <a:ea typeface="Calibri"/>
                          <a:cs typeface="Arial"/>
                        </a:rPr>
                        <a:t>Sarajane</a:t>
                      </a:r>
                      <a:r>
                        <a:rPr lang="en-US" sz="1400" dirty="0">
                          <a:effectLst/>
                          <a:latin typeface="+mj-lt"/>
                          <a:ea typeface="Calibri"/>
                          <a:cs typeface="Arial"/>
                        </a:rPr>
                        <a:t> Melton, 828-586-1962, Ext. 220</a:t>
                      </a:r>
                      <a:endParaRPr lang="en-US" sz="1400" dirty="0">
                        <a:latin typeface="+mj-lt"/>
                      </a:endParaRPr>
                    </a:p>
                    <a:p>
                      <a:pPr marL="0" marR="0" lvl="0">
                        <a:lnSpc>
                          <a:spcPct val="107000"/>
                        </a:lnSpc>
                        <a:spcBef>
                          <a:spcPts val="0"/>
                        </a:spcBef>
                        <a:spcAft>
                          <a:spcPts val="0"/>
                        </a:spcAft>
                        <a:buNone/>
                      </a:pPr>
                      <a:endParaRPr lang="en-US" sz="1400" dirty="0">
                        <a:effectLst/>
                        <a:latin typeface="+mj-lt"/>
                        <a:ea typeface="Calibri"/>
                        <a:cs typeface="Arial"/>
                      </a:endParaRPr>
                    </a:p>
                    <a:p>
                      <a:pPr marL="0" marR="0" lvl="0">
                        <a:lnSpc>
                          <a:spcPct val="107000"/>
                        </a:lnSpc>
                        <a:spcBef>
                          <a:spcPts val="0"/>
                        </a:spcBef>
                        <a:spcAft>
                          <a:spcPts val="0"/>
                        </a:spcAft>
                        <a:buNone/>
                      </a:pPr>
                      <a:r>
                        <a:rPr lang="en-US" sz="1400" dirty="0">
                          <a:effectLst/>
                          <a:latin typeface="+mj-lt"/>
                          <a:ea typeface="Calibri"/>
                          <a:cs typeface="Arial"/>
                        </a:rPr>
                        <a:t>LeeAnne Tucker, 828-251-7436</a:t>
                      </a:r>
                    </a:p>
                    <a:p>
                      <a:pPr marL="0" marR="0" lvl="0">
                        <a:lnSpc>
                          <a:spcPct val="107000"/>
                        </a:lnSpc>
                        <a:spcBef>
                          <a:spcPts val="0"/>
                        </a:spcBef>
                        <a:spcAft>
                          <a:spcPts val="0"/>
                        </a:spcAft>
                        <a:buNone/>
                      </a:pPr>
                      <a:endParaRPr lang="en-US" sz="1400" dirty="0">
                        <a:latin typeface="+mj-lt"/>
                      </a:endParaRPr>
                    </a:p>
                    <a:p>
                      <a:pPr marL="0" marR="0" lvl="0">
                        <a:lnSpc>
                          <a:spcPct val="107000"/>
                        </a:lnSpc>
                        <a:spcBef>
                          <a:spcPts val="0"/>
                        </a:spcBef>
                        <a:spcAft>
                          <a:spcPts val="0"/>
                        </a:spcAft>
                        <a:buNone/>
                      </a:pPr>
                      <a:endParaRPr lang="en-US" sz="1400" dirty="0">
                        <a:latin typeface="+mj-lt"/>
                      </a:endParaRPr>
                    </a:p>
                    <a:p>
                      <a:pPr marL="0" marR="0" lvl="0">
                        <a:lnSpc>
                          <a:spcPct val="107000"/>
                        </a:lnSpc>
                        <a:spcBef>
                          <a:spcPts val="0"/>
                        </a:spcBef>
                        <a:spcAft>
                          <a:spcPts val="0"/>
                        </a:spcAft>
                        <a:buNone/>
                      </a:pPr>
                      <a:r>
                        <a:rPr lang="en-US" sz="1400" dirty="0">
                          <a:effectLst/>
                          <a:latin typeface="+mj-lt"/>
                          <a:ea typeface="Calibri"/>
                          <a:cs typeface="Arial"/>
                        </a:rPr>
                        <a:t>Laura Lynch, 828-351-2336</a:t>
                      </a:r>
                    </a:p>
                    <a:p>
                      <a:pPr marL="0" marR="0" lvl="0">
                        <a:lnSpc>
                          <a:spcPct val="107000"/>
                        </a:lnSpc>
                        <a:spcBef>
                          <a:spcPts val="0"/>
                        </a:spcBef>
                        <a:spcAft>
                          <a:spcPts val="0"/>
                        </a:spcAft>
                        <a:buNone/>
                      </a:pPr>
                      <a:endParaRPr lang="en-US" sz="1400" dirty="0">
                        <a:effectLst/>
                        <a:latin typeface="+mj-lt"/>
                        <a:ea typeface="Calibri"/>
                        <a:cs typeface="Arial"/>
                      </a:endParaRPr>
                    </a:p>
                    <a:p>
                      <a:pPr marL="0" marR="0" lvl="0">
                        <a:lnSpc>
                          <a:spcPct val="107000"/>
                        </a:lnSpc>
                        <a:spcBef>
                          <a:spcPts val="0"/>
                        </a:spcBef>
                        <a:spcAft>
                          <a:spcPts val="0"/>
                        </a:spcAft>
                        <a:buNone/>
                      </a:pPr>
                      <a:endParaRPr lang="en-US" sz="1400" dirty="0">
                        <a:effectLst/>
                        <a:latin typeface="+mj-lt"/>
                        <a:ea typeface="Calibri"/>
                        <a:cs typeface="Arial"/>
                      </a:endParaRPr>
                    </a:p>
                    <a:p>
                      <a:pPr marL="0" marR="0" lvl="0">
                        <a:lnSpc>
                          <a:spcPct val="107000"/>
                        </a:lnSpc>
                        <a:spcBef>
                          <a:spcPts val="0"/>
                        </a:spcBef>
                        <a:spcAft>
                          <a:spcPts val="0"/>
                        </a:spcAft>
                        <a:buNone/>
                      </a:pPr>
                      <a:r>
                        <a:rPr lang="en-US" sz="1400" dirty="0">
                          <a:effectLst/>
                          <a:latin typeface="+mj-lt"/>
                          <a:ea typeface="Calibri"/>
                          <a:cs typeface="Arial"/>
                        </a:rPr>
                        <a:t>Zack Green, 828-265-5434, Ext. 122</a:t>
                      </a:r>
                    </a:p>
                  </a:txBody>
                  <a:tcPr marL="68580" marR="68580" marT="0" marB="0"/>
                </a:tc>
                <a:extLst>
                  <a:ext uri="{0D108BD9-81ED-4DB2-BD59-A6C34878D82A}">
                    <a16:rowId xmlns:a16="http://schemas.microsoft.com/office/drawing/2014/main" val="141135569"/>
                  </a:ext>
                </a:extLst>
              </a:tr>
              <a:tr h="2163105">
                <a:tc>
                  <a:txBody>
                    <a:bodyPr/>
                    <a:lstStyle/>
                    <a:p>
                      <a:pPr marL="0" marR="0" lvl="0">
                        <a:lnSpc>
                          <a:spcPct val="107000"/>
                        </a:lnSpc>
                        <a:spcBef>
                          <a:spcPts val="0"/>
                        </a:spcBef>
                        <a:spcAft>
                          <a:spcPts val="0"/>
                        </a:spcAft>
                        <a:buNone/>
                      </a:pPr>
                      <a:r>
                        <a:rPr lang="en-US" sz="2000" b="1" i="0" u="none" strike="noStrike" noProof="0" dirty="0">
                          <a:solidFill>
                            <a:srgbClr val="FFFFFF"/>
                          </a:solidFill>
                          <a:effectLst/>
                          <a:latin typeface="+mj-lt"/>
                        </a:rPr>
                        <a:t>Region E</a:t>
                      </a:r>
                    </a:p>
                    <a:p>
                      <a:pPr marL="0" marR="0" lvl="0">
                        <a:lnSpc>
                          <a:spcPct val="107000"/>
                        </a:lnSpc>
                        <a:spcBef>
                          <a:spcPts val="0"/>
                        </a:spcBef>
                        <a:spcAft>
                          <a:spcPts val="0"/>
                        </a:spcAft>
                        <a:buNone/>
                      </a:pPr>
                      <a:endParaRPr lang="en-US" sz="2000" b="1" i="0" u="none" strike="noStrike" noProof="0" dirty="0">
                        <a:solidFill>
                          <a:srgbClr val="FFFFFF"/>
                        </a:solidFill>
                        <a:effectLst/>
                        <a:latin typeface="+mj-lt"/>
                      </a:endParaRPr>
                    </a:p>
                    <a:p>
                      <a:pPr marL="0" marR="0" lvl="0">
                        <a:lnSpc>
                          <a:spcPct val="107000"/>
                        </a:lnSpc>
                        <a:spcBef>
                          <a:spcPts val="0"/>
                        </a:spcBef>
                        <a:spcAft>
                          <a:spcPts val="0"/>
                        </a:spcAft>
                        <a:buNone/>
                      </a:pPr>
                      <a:r>
                        <a:rPr lang="en-US" sz="2000" b="1" i="0" u="none" strike="noStrike" noProof="0" dirty="0">
                          <a:solidFill>
                            <a:srgbClr val="FFFFFF"/>
                          </a:solidFill>
                          <a:effectLst/>
                          <a:latin typeface="+mj-lt"/>
                        </a:rPr>
                        <a:t>Region F</a:t>
                      </a:r>
                    </a:p>
                    <a:p>
                      <a:pPr marL="0" marR="0" lvl="0">
                        <a:lnSpc>
                          <a:spcPct val="107000"/>
                        </a:lnSpc>
                        <a:spcBef>
                          <a:spcPts val="0"/>
                        </a:spcBef>
                        <a:spcAft>
                          <a:spcPts val="0"/>
                        </a:spcAft>
                        <a:buNone/>
                      </a:pPr>
                      <a:endParaRPr lang="en-US" sz="2000" b="1" i="0" u="none" strike="noStrike" noProof="0" dirty="0">
                        <a:solidFill>
                          <a:srgbClr val="FFFFFF"/>
                        </a:solidFill>
                        <a:effectLst/>
                        <a:latin typeface="+mj-lt"/>
                      </a:endParaRPr>
                    </a:p>
                    <a:p>
                      <a:pPr marL="0" marR="0" lvl="0">
                        <a:lnSpc>
                          <a:spcPct val="107000"/>
                        </a:lnSpc>
                        <a:spcBef>
                          <a:spcPts val="0"/>
                        </a:spcBef>
                        <a:spcAft>
                          <a:spcPts val="0"/>
                        </a:spcAft>
                        <a:buNone/>
                      </a:pPr>
                      <a:r>
                        <a:rPr lang="en-US" sz="2000" b="1" i="0" u="none" strike="noStrike" noProof="0" dirty="0">
                          <a:solidFill>
                            <a:srgbClr val="FFFFFF"/>
                          </a:solidFill>
                          <a:effectLst/>
                          <a:latin typeface="+mj-lt"/>
                        </a:rPr>
                        <a:t>Region G</a:t>
                      </a:r>
                      <a:endParaRPr lang="en-US" sz="2000" dirty="0">
                        <a:latin typeface="+mj-lt"/>
                      </a:endParaRPr>
                    </a:p>
                  </a:txBody>
                  <a:tcPr marL="68580" marR="68580" marT="0" marB="0"/>
                </a:tc>
                <a:tc>
                  <a:txBody>
                    <a:bodyPr/>
                    <a:lstStyle/>
                    <a:p>
                      <a:pPr lvl="0" algn="l">
                        <a:lnSpc>
                          <a:spcPct val="100000"/>
                        </a:lnSpc>
                        <a:spcBef>
                          <a:spcPts val="0"/>
                        </a:spcBef>
                        <a:spcAft>
                          <a:spcPts val="0"/>
                        </a:spcAft>
                        <a:buNone/>
                      </a:pPr>
                      <a:r>
                        <a:rPr lang="en-US" sz="1400" b="1" i="0" u="none" strike="noStrike" noProof="0" dirty="0">
                          <a:effectLst/>
                          <a:latin typeface="+mj-lt"/>
                        </a:rPr>
                        <a:t>Western Piedmont Council of Governments </a:t>
                      </a:r>
                      <a:r>
                        <a:rPr lang="en-US" sz="1400" b="0" i="0" u="none" strike="noStrike" noProof="0" dirty="0">
                          <a:effectLst/>
                          <a:latin typeface="+mj-lt"/>
                        </a:rPr>
                        <a:t>(Alexander, Burke, Caldwell, Catawba)</a:t>
                      </a:r>
                      <a:endParaRPr lang="en-US" sz="1400" b="1" i="0" u="none" strike="noStrike" noProof="0" dirty="0">
                        <a:effectLst/>
                        <a:latin typeface="+mj-lt"/>
                      </a:endParaRPr>
                    </a:p>
                    <a:p>
                      <a:pPr marL="0" marR="0" lvl="0">
                        <a:lnSpc>
                          <a:spcPct val="107000"/>
                        </a:lnSpc>
                        <a:spcBef>
                          <a:spcPts val="0"/>
                        </a:spcBef>
                        <a:spcAft>
                          <a:spcPts val="0"/>
                        </a:spcAft>
                        <a:buNone/>
                      </a:pPr>
                      <a:r>
                        <a:rPr lang="en-US" sz="1400" b="1" i="0" dirty="0" err="1">
                          <a:effectLst/>
                          <a:latin typeface="+mj-lt"/>
                          <a:ea typeface="Calibri"/>
                          <a:cs typeface="Arial"/>
                        </a:rPr>
                        <a:t>Centralina</a:t>
                      </a:r>
                      <a:r>
                        <a:rPr lang="en-US" sz="1400" b="1" i="0" dirty="0">
                          <a:effectLst/>
                          <a:latin typeface="+mj-lt"/>
                          <a:ea typeface="Calibri"/>
                          <a:cs typeface="Arial"/>
                        </a:rPr>
                        <a:t> Regional Council</a:t>
                      </a:r>
                      <a:r>
                        <a:rPr lang="en-US" sz="1400" b="0" i="0" dirty="0">
                          <a:effectLst/>
                          <a:latin typeface="+mj-lt"/>
                          <a:ea typeface="Calibri"/>
                          <a:cs typeface="Arial"/>
                        </a:rPr>
                        <a:t> (Iredell, Lincoln, Gaston, Rowan, Cabarrus, Mecklenburg, Union, Anson, Stanly)</a:t>
                      </a:r>
                    </a:p>
                    <a:p>
                      <a:pPr marL="0" marR="0" lvl="0">
                        <a:lnSpc>
                          <a:spcPct val="107000"/>
                        </a:lnSpc>
                        <a:spcBef>
                          <a:spcPts val="0"/>
                        </a:spcBef>
                        <a:spcAft>
                          <a:spcPts val="0"/>
                        </a:spcAft>
                        <a:buNone/>
                      </a:pPr>
                      <a:r>
                        <a:rPr lang="en-US" sz="1400" b="1" i="0" dirty="0">
                          <a:effectLst/>
                          <a:latin typeface="+mj-lt"/>
                          <a:ea typeface="Calibri"/>
                          <a:cs typeface="Arial"/>
                        </a:rPr>
                        <a:t>Piedmont Triad Regional Council</a:t>
                      </a:r>
                      <a:r>
                        <a:rPr lang="en-US" sz="1400" b="0" i="0" dirty="0">
                          <a:effectLst/>
                          <a:latin typeface="+mj-lt"/>
                          <a:ea typeface="Calibri"/>
                          <a:cs typeface="Arial"/>
                        </a:rPr>
                        <a:t> (Surry, Yadkin, Davie, Davidson, Forsyth, Stokes, Rockingham, Caswell, Randolph, Alamance, Guilford, Montgomery)</a:t>
                      </a:r>
                    </a:p>
                    <a:p>
                      <a:pPr marL="0" marR="0" lvl="0">
                        <a:lnSpc>
                          <a:spcPct val="107000"/>
                        </a:lnSpc>
                        <a:spcBef>
                          <a:spcPts val="0"/>
                        </a:spcBef>
                        <a:spcAft>
                          <a:spcPts val="0"/>
                        </a:spcAft>
                        <a:buNone/>
                      </a:pPr>
                      <a:endParaRPr lang="en-US" sz="1600" dirty="0">
                        <a:effectLst/>
                        <a:latin typeface="Calibri"/>
                        <a:ea typeface="Calibri"/>
                        <a:cs typeface="Arial"/>
                      </a:endParaRPr>
                    </a:p>
                  </a:txBody>
                  <a:tcPr marL="68580" marR="68580" marT="0" marB="0"/>
                </a:tc>
                <a:tc>
                  <a:txBody>
                    <a:bodyPr/>
                    <a:lstStyle/>
                    <a:p>
                      <a:pPr marL="0" marR="0">
                        <a:lnSpc>
                          <a:spcPct val="107000"/>
                        </a:lnSpc>
                        <a:spcBef>
                          <a:spcPts val="0"/>
                        </a:spcBef>
                        <a:spcAft>
                          <a:spcPts val="0"/>
                        </a:spcAft>
                      </a:pPr>
                      <a:r>
                        <a:rPr lang="en-US" sz="1400" dirty="0">
                          <a:effectLst/>
                          <a:latin typeface="+mj-lt"/>
                          <a:ea typeface="Calibri"/>
                          <a:cs typeface="Arial"/>
                        </a:rPr>
                        <a:t>Tina Miller, 828-485-4212</a:t>
                      </a:r>
                    </a:p>
                    <a:p>
                      <a:pPr marL="0" marR="0" lvl="0">
                        <a:lnSpc>
                          <a:spcPct val="107000"/>
                        </a:lnSpc>
                        <a:spcBef>
                          <a:spcPts val="0"/>
                        </a:spcBef>
                        <a:spcAft>
                          <a:spcPts val="0"/>
                        </a:spcAft>
                        <a:buNone/>
                      </a:pPr>
                      <a:endParaRPr lang="en-US" sz="1400" dirty="0">
                        <a:effectLst/>
                        <a:latin typeface="+mj-lt"/>
                        <a:ea typeface="Calibri"/>
                        <a:cs typeface="Arial"/>
                      </a:endParaRPr>
                    </a:p>
                    <a:p>
                      <a:pPr marL="0" marR="0" lvl="0">
                        <a:lnSpc>
                          <a:spcPct val="107000"/>
                        </a:lnSpc>
                        <a:spcBef>
                          <a:spcPts val="0"/>
                        </a:spcBef>
                        <a:spcAft>
                          <a:spcPts val="0"/>
                        </a:spcAft>
                        <a:buNone/>
                      </a:pPr>
                      <a:r>
                        <a:rPr lang="en-US" sz="1400" dirty="0">
                          <a:effectLst/>
                          <a:latin typeface="+mj-lt"/>
                          <a:ea typeface="Calibri"/>
                          <a:cs typeface="Arial"/>
                        </a:rPr>
                        <a:t>Linda Miller, 704-348-2712</a:t>
                      </a:r>
                    </a:p>
                    <a:p>
                      <a:pPr marL="0" marR="0" lvl="0">
                        <a:lnSpc>
                          <a:spcPct val="107000"/>
                        </a:lnSpc>
                        <a:spcBef>
                          <a:spcPts val="0"/>
                        </a:spcBef>
                        <a:spcAft>
                          <a:spcPts val="0"/>
                        </a:spcAft>
                        <a:buNone/>
                      </a:pPr>
                      <a:endParaRPr lang="en-US" sz="1400" dirty="0">
                        <a:effectLst/>
                        <a:latin typeface="+mj-lt"/>
                        <a:ea typeface="Calibri"/>
                        <a:cs typeface="Arial"/>
                      </a:endParaRPr>
                    </a:p>
                    <a:p>
                      <a:pPr marL="0" marR="0" lvl="0">
                        <a:lnSpc>
                          <a:spcPct val="107000"/>
                        </a:lnSpc>
                        <a:spcBef>
                          <a:spcPts val="0"/>
                        </a:spcBef>
                        <a:spcAft>
                          <a:spcPts val="0"/>
                        </a:spcAft>
                        <a:buNone/>
                      </a:pPr>
                      <a:endParaRPr lang="en-US" sz="1400" dirty="0">
                        <a:effectLst/>
                        <a:latin typeface="+mj-lt"/>
                        <a:ea typeface="Calibri"/>
                        <a:cs typeface="Arial"/>
                      </a:endParaRPr>
                    </a:p>
                    <a:p>
                      <a:pPr marL="0" marR="0" lvl="0">
                        <a:lnSpc>
                          <a:spcPct val="107000"/>
                        </a:lnSpc>
                        <a:spcBef>
                          <a:spcPts val="0"/>
                        </a:spcBef>
                        <a:spcAft>
                          <a:spcPts val="0"/>
                        </a:spcAft>
                        <a:buNone/>
                      </a:pPr>
                      <a:r>
                        <a:rPr lang="en-US" sz="1400" dirty="0">
                          <a:effectLst/>
                          <a:latin typeface="+mj-lt"/>
                          <a:ea typeface="Calibri"/>
                          <a:cs typeface="Arial"/>
                        </a:rPr>
                        <a:t>Adrienne Calhoun, 336-904-0300</a:t>
                      </a:r>
                    </a:p>
                  </a:txBody>
                  <a:tcPr marL="68580" marR="68580" marT="0" marB="0"/>
                </a:tc>
                <a:extLst>
                  <a:ext uri="{0D108BD9-81ED-4DB2-BD59-A6C34878D82A}">
                    <a16:rowId xmlns:a16="http://schemas.microsoft.com/office/drawing/2014/main" val="2654442432"/>
                  </a:ext>
                </a:extLst>
              </a:tr>
            </a:tbl>
          </a:graphicData>
        </a:graphic>
      </p:graphicFrame>
    </p:spTree>
    <p:extLst>
      <p:ext uri="{BB962C8B-B14F-4D97-AF65-F5344CB8AC3E}">
        <p14:creationId xmlns:p14="http://schemas.microsoft.com/office/powerpoint/2010/main" val="1540535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FAF1-CC53-4B07-EE2D-BBE30DEC7F51}"/>
              </a:ext>
            </a:extLst>
          </p:cNvPr>
          <p:cNvSpPr>
            <a:spLocks noGrp="1"/>
          </p:cNvSpPr>
          <p:nvPr>
            <p:ph type="title"/>
          </p:nvPr>
        </p:nvSpPr>
        <p:spPr/>
        <p:txBody>
          <a:bodyPr>
            <a:normAutofit/>
          </a:bodyPr>
          <a:lstStyle/>
          <a:p>
            <a:r>
              <a:rPr lang="en-US" sz="2400" dirty="0">
                <a:solidFill>
                  <a:srgbClr val="005188"/>
                </a:solidFill>
                <a:latin typeface="+mj-lt"/>
              </a:rPr>
              <a:t>North Carolina Housing Opportunities for Persons with AIDS (HOPWA)</a:t>
            </a:r>
          </a:p>
        </p:txBody>
      </p:sp>
      <p:sp>
        <p:nvSpPr>
          <p:cNvPr id="3" name="Text Placeholder 2">
            <a:extLst>
              <a:ext uri="{FF2B5EF4-FFF2-40B4-BE49-F238E27FC236}">
                <a16:creationId xmlns:a16="http://schemas.microsoft.com/office/drawing/2014/main" id="{C9C9C561-9577-7A9E-D34E-DB9ADA9FF73C}"/>
              </a:ext>
            </a:extLst>
          </p:cNvPr>
          <p:cNvSpPr>
            <a:spLocks noGrp="1"/>
          </p:cNvSpPr>
          <p:nvPr>
            <p:ph type="body" sz="quarter" idx="10"/>
          </p:nvPr>
        </p:nvSpPr>
        <p:spPr/>
        <p:txBody>
          <a:bodyPr vert="horz" lIns="91440" tIns="45720" rIns="91440" bIns="45720" rtlCol="0" anchor="t">
            <a:noAutofit/>
          </a:bodyPr>
          <a:lstStyle/>
          <a:p>
            <a:pPr marL="227965" indent="-227965"/>
            <a:r>
              <a:rPr lang="en-US" sz="2000" u="sng" dirty="0">
                <a:solidFill>
                  <a:srgbClr val="005188"/>
                </a:solidFill>
                <a:latin typeface="+mj-lt"/>
                <a:cs typeface="Arial"/>
              </a:rPr>
              <a:t>Summary</a:t>
            </a:r>
            <a:r>
              <a:rPr lang="en-US" sz="2000" dirty="0">
                <a:solidFill>
                  <a:srgbClr val="005188"/>
                </a:solidFill>
                <a:latin typeface="+mj-lt"/>
                <a:cs typeface="Arial"/>
              </a:rPr>
              <a:t>: </a:t>
            </a:r>
            <a:r>
              <a:rPr lang="en-US" sz="1600" b="0" dirty="0">
                <a:solidFill>
                  <a:srgbClr val="005188"/>
                </a:solidFill>
                <a:latin typeface="+mj-lt"/>
                <a:ea typeface="Calibri"/>
                <a:cs typeface="Calibri"/>
              </a:rPr>
              <a:t>The Housing Opportunities for Persons with AIDS (HOPWA) Program was established by the US Department of Housing and Urban Development (HUD) to address the specific housing needs of persons living with HIV/AIDS and their families. Funding from HUD supports the HOPWA Program in these regions for the purpose of planning, developing, and assuring the delivery of quality housing support services. The primary goal of the HOPWA Program is to increase access to and ensure the provision of safe, decent and affordable housing and housing-related services to persons living with HIV infection and their families in North Carolina and to ensure that all HOPWA recipients living with HIV infection are receiving medical care.</a:t>
            </a:r>
          </a:p>
          <a:p>
            <a:pPr marL="227965" indent="-227965"/>
            <a:r>
              <a:rPr lang="en-US" sz="2000" u="sng" dirty="0">
                <a:solidFill>
                  <a:srgbClr val="005188"/>
                </a:solidFill>
                <a:latin typeface="+mj-lt"/>
                <a:cs typeface="Arial"/>
              </a:rPr>
              <a:t>Eligibility</a:t>
            </a:r>
            <a:r>
              <a:rPr lang="en-US" sz="2000" dirty="0">
                <a:solidFill>
                  <a:srgbClr val="005188"/>
                </a:solidFill>
                <a:latin typeface="+mj-lt"/>
                <a:cs typeface="Arial"/>
              </a:rPr>
              <a:t>: </a:t>
            </a:r>
            <a:r>
              <a:rPr lang="en-US" sz="1600" dirty="0">
                <a:solidFill>
                  <a:srgbClr val="005188"/>
                </a:solidFill>
                <a:latin typeface="+mj-lt"/>
                <a:cs typeface="Arial"/>
              </a:rPr>
              <a:t> </a:t>
            </a:r>
            <a:r>
              <a:rPr lang="en-US" sz="1600" b="0" dirty="0">
                <a:solidFill>
                  <a:srgbClr val="005188"/>
                </a:solidFill>
                <a:latin typeface="+mj-lt"/>
                <a:ea typeface="Calibri"/>
                <a:cs typeface="Calibri"/>
              </a:rPr>
              <a:t>HIV diagnosis, resident of NC, household at or below 80% of the area median income for the county of residence.</a:t>
            </a:r>
          </a:p>
          <a:p>
            <a:pPr marL="227965" indent="-227965"/>
            <a:r>
              <a:rPr lang="en-US" sz="2000" u="sng" dirty="0">
                <a:solidFill>
                  <a:srgbClr val="005188"/>
                </a:solidFill>
                <a:latin typeface="+mj-lt"/>
                <a:cs typeface="Arial"/>
              </a:rPr>
              <a:t>Services Available</a:t>
            </a:r>
            <a:r>
              <a:rPr lang="en-US" sz="2000" dirty="0">
                <a:solidFill>
                  <a:srgbClr val="005188"/>
                </a:solidFill>
                <a:latin typeface="+mj-lt"/>
                <a:cs typeface="Arial"/>
              </a:rPr>
              <a:t>: </a:t>
            </a:r>
            <a:r>
              <a:rPr lang="en-US" sz="1600" b="0" dirty="0">
                <a:solidFill>
                  <a:srgbClr val="005188"/>
                </a:solidFill>
                <a:latin typeface="+mj-lt"/>
                <a:cs typeface="Arial"/>
              </a:rPr>
              <a:t>Tenant Based Rental Assistance (TBRA), Short-Term Rent, Mortgage, and Utility Assistance (STRMU), Supportive Services (SS), Permanent Housing Placement (PHP), and Short-term Facility Based Care (STFBC.)</a:t>
            </a:r>
          </a:p>
          <a:p>
            <a:pPr marL="227965" indent="-227965"/>
            <a:r>
              <a:rPr lang="en-US" sz="2000" u="sng" dirty="0">
                <a:solidFill>
                  <a:srgbClr val="005188"/>
                </a:solidFill>
                <a:latin typeface="+mj-lt"/>
                <a:cs typeface="Arial"/>
              </a:rPr>
              <a:t>How do participants “get in” to the program</a:t>
            </a:r>
            <a:r>
              <a:rPr lang="en-US" sz="2000" dirty="0">
                <a:solidFill>
                  <a:srgbClr val="005188"/>
                </a:solidFill>
                <a:latin typeface="+mj-lt"/>
                <a:cs typeface="Arial"/>
              </a:rPr>
              <a:t>? </a:t>
            </a:r>
            <a:r>
              <a:rPr lang="en-US" sz="1600" b="0" dirty="0">
                <a:solidFill>
                  <a:srgbClr val="005188"/>
                </a:solidFill>
                <a:latin typeface="+mj-lt"/>
                <a:ea typeface="Calibri"/>
                <a:cs typeface="Calibri"/>
              </a:rPr>
              <a:t>In North Carolina, the HOPWA Program emphasizes the delivery of a comprehensive continuum of housing support services for persons living with HIV throughout Regional Networks of Care and Prevention.  North Carolina has been divided into 10 Regions, each with its own Network of Care and Prevention.</a:t>
            </a:r>
          </a:p>
        </p:txBody>
      </p:sp>
      <p:sp>
        <p:nvSpPr>
          <p:cNvPr id="4" name="Text Placeholder 3">
            <a:extLst>
              <a:ext uri="{FF2B5EF4-FFF2-40B4-BE49-F238E27FC236}">
                <a16:creationId xmlns:a16="http://schemas.microsoft.com/office/drawing/2014/main" id="{7C990D99-C395-3DEA-3270-C6AFD2FFB97B}"/>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1607999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B874-5CE1-2F5B-5B19-2455E38B7A88}"/>
              </a:ext>
            </a:extLst>
          </p:cNvPr>
          <p:cNvSpPr>
            <a:spLocks noGrp="1"/>
          </p:cNvSpPr>
          <p:nvPr>
            <p:ph type="title"/>
          </p:nvPr>
        </p:nvSpPr>
        <p:spPr/>
        <p:txBody>
          <a:bodyPr/>
          <a:lstStyle/>
          <a:p>
            <a:r>
              <a:rPr lang="en-US" sz="2400" dirty="0">
                <a:solidFill>
                  <a:srgbClr val="005188"/>
                </a:solidFill>
                <a:latin typeface="+mj-lt"/>
                <a:cs typeface="Arial"/>
              </a:rPr>
              <a:t>North Carolina HOPWA Providers and Metropolitan Statistical Areas (MSAs')</a:t>
            </a:r>
            <a:endParaRPr lang="en-US" sz="2400" dirty="0">
              <a:solidFill>
                <a:srgbClr val="005188"/>
              </a:solidFill>
              <a:latin typeface="+mj-lt"/>
            </a:endParaRPr>
          </a:p>
        </p:txBody>
      </p:sp>
      <p:sp>
        <p:nvSpPr>
          <p:cNvPr id="3" name="Text Placeholder 2">
            <a:extLst>
              <a:ext uri="{FF2B5EF4-FFF2-40B4-BE49-F238E27FC236}">
                <a16:creationId xmlns:a16="http://schemas.microsoft.com/office/drawing/2014/main" id="{3641CCFD-3505-40F1-FE5B-00E7F3B9FF1E}"/>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4EF3056-D9CF-8A62-D80D-054EEA9D060A}"/>
              </a:ext>
            </a:extLst>
          </p:cNvPr>
          <p:cNvSpPr>
            <a:spLocks noGrp="1"/>
          </p:cNvSpPr>
          <p:nvPr>
            <p:ph type="body" sz="quarter" idx="11"/>
          </p:nvPr>
        </p:nvSpPr>
        <p:spPr/>
        <p:txBody>
          <a:bodyPr/>
          <a:lstStyle/>
          <a:p>
            <a:r>
              <a:rPr lang="en-US" dirty="0"/>
              <a:t>    </a:t>
            </a:r>
          </a:p>
        </p:txBody>
      </p:sp>
      <p:graphicFrame>
        <p:nvGraphicFramePr>
          <p:cNvPr id="8" name="Table 7">
            <a:extLst>
              <a:ext uri="{FF2B5EF4-FFF2-40B4-BE49-F238E27FC236}">
                <a16:creationId xmlns:a16="http://schemas.microsoft.com/office/drawing/2014/main" id="{5CCB05E5-59B3-32F7-AB32-0A33CEDEEDC5}"/>
              </a:ext>
            </a:extLst>
          </p:cNvPr>
          <p:cNvGraphicFramePr>
            <a:graphicFrameLocks noGrp="1"/>
          </p:cNvGraphicFramePr>
          <p:nvPr/>
        </p:nvGraphicFramePr>
        <p:xfrm>
          <a:off x="836083" y="1447801"/>
          <a:ext cx="10516314" cy="4963757"/>
        </p:xfrm>
        <a:graphic>
          <a:graphicData uri="http://schemas.openxmlformats.org/drawingml/2006/table">
            <a:tbl>
              <a:tblPr firstRow="1" firstCol="1" bandRow="1">
                <a:tableStyleId>{5C22544A-7EE6-4342-B048-85BDC9FD1C3A}</a:tableStyleId>
              </a:tblPr>
              <a:tblGrid>
                <a:gridCol w="3638012">
                  <a:extLst>
                    <a:ext uri="{9D8B030D-6E8A-4147-A177-3AD203B41FA5}">
                      <a16:colId xmlns:a16="http://schemas.microsoft.com/office/drawing/2014/main" val="1143569488"/>
                    </a:ext>
                  </a:extLst>
                </a:gridCol>
                <a:gridCol w="3250797">
                  <a:extLst>
                    <a:ext uri="{9D8B030D-6E8A-4147-A177-3AD203B41FA5}">
                      <a16:colId xmlns:a16="http://schemas.microsoft.com/office/drawing/2014/main" val="20014320"/>
                    </a:ext>
                  </a:extLst>
                </a:gridCol>
                <a:gridCol w="3627505">
                  <a:extLst>
                    <a:ext uri="{9D8B030D-6E8A-4147-A177-3AD203B41FA5}">
                      <a16:colId xmlns:a16="http://schemas.microsoft.com/office/drawing/2014/main" val="3123263378"/>
                    </a:ext>
                  </a:extLst>
                </a:gridCol>
              </a:tblGrid>
              <a:tr h="399413">
                <a:tc>
                  <a:txBody>
                    <a:bodyPr/>
                    <a:lstStyle/>
                    <a:p>
                      <a:pPr marL="0" marR="0">
                        <a:lnSpc>
                          <a:spcPct val="107000"/>
                        </a:lnSpc>
                        <a:spcBef>
                          <a:spcPts val="0"/>
                        </a:spcBef>
                        <a:spcAft>
                          <a:spcPts val="0"/>
                        </a:spcAft>
                      </a:pPr>
                      <a:r>
                        <a:rPr lang="en-US" sz="1600" dirty="0">
                          <a:effectLst/>
                          <a:latin typeface="+mj-lt"/>
                        </a:rPr>
                        <a:t>WNC Partners </a:t>
                      </a:r>
                      <a:endParaRPr lang="en-US"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Location (Counties) served</a:t>
                      </a: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mj-lt"/>
                          <a:ea typeface="Calibri"/>
                          <a:cs typeface="Arial"/>
                        </a:rPr>
                        <a:t>Contact information </a:t>
                      </a:r>
                    </a:p>
                  </a:txBody>
                  <a:tcPr marL="68580" marR="68580" marT="0" marB="0"/>
                </a:tc>
                <a:extLst>
                  <a:ext uri="{0D108BD9-81ED-4DB2-BD59-A6C34878D82A}">
                    <a16:rowId xmlns:a16="http://schemas.microsoft.com/office/drawing/2014/main" val="3479554532"/>
                  </a:ext>
                </a:extLst>
              </a:tr>
              <a:tr h="2026767">
                <a:tc>
                  <a:txBody>
                    <a:bodyPr/>
                    <a:lstStyle/>
                    <a:p>
                      <a:pPr marL="0" marR="0">
                        <a:lnSpc>
                          <a:spcPct val="107000"/>
                        </a:lnSpc>
                        <a:spcBef>
                          <a:spcPts val="0"/>
                        </a:spcBef>
                        <a:spcAft>
                          <a:spcPts val="0"/>
                        </a:spcAft>
                      </a:pPr>
                      <a:r>
                        <a:rPr lang="en-US" sz="1600" dirty="0">
                          <a:effectLst/>
                          <a:latin typeface="+mj-lt"/>
                          <a:ea typeface="Calibri"/>
                          <a:cs typeface="Arial"/>
                        </a:rPr>
                        <a:t>Western North Carolina AIDS Project (WNCAP)</a:t>
                      </a:r>
                    </a:p>
                    <a:p>
                      <a:pPr marL="0" marR="0" lvl="0">
                        <a:lnSpc>
                          <a:spcPct val="107000"/>
                        </a:lnSpc>
                        <a:spcBef>
                          <a:spcPts val="0"/>
                        </a:spcBef>
                        <a:spcAft>
                          <a:spcPts val="0"/>
                        </a:spcAft>
                        <a:buNone/>
                      </a:pPr>
                      <a:endParaRPr lang="en-US" sz="1600" dirty="0">
                        <a:effectLst/>
                        <a:latin typeface="+mj-lt"/>
                        <a:ea typeface="Calibri"/>
                        <a:cs typeface="Arial"/>
                      </a:endParaRPr>
                    </a:p>
                    <a:p>
                      <a:pPr marL="0" marR="0" lvl="0">
                        <a:lnSpc>
                          <a:spcPct val="107000"/>
                        </a:lnSpc>
                        <a:spcBef>
                          <a:spcPts val="0"/>
                        </a:spcBef>
                        <a:spcAft>
                          <a:spcPts val="0"/>
                        </a:spcAft>
                        <a:buNone/>
                      </a:pPr>
                      <a:endParaRPr lang="en-US" sz="1600" dirty="0">
                        <a:effectLst/>
                        <a:latin typeface="+mj-lt"/>
                        <a:ea typeface="Calibri"/>
                        <a:cs typeface="Arial"/>
                      </a:endParaRPr>
                    </a:p>
                    <a:p>
                      <a:pPr marL="0" marR="0" lvl="0">
                        <a:lnSpc>
                          <a:spcPct val="107000"/>
                        </a:lnSpc>
                        <a:spcBef>
                          <a:spcPts val="0"/>
                        </a:spcBef>
                        <a:spcAft>
                          <a:spcPts val="0"/>
                        </a:spcAft>
                        <a:buNone/>
                      </a:pPr>
                      <a:endParaRPr lang="en-US" sz="1600" dirty="0">
                        <a:effectLst/>
                        <a:latin typeface="+mj-lt"/>
                        <a:ea typeface="Calibri"/>
                        <a:cs typeface="Arial"/>
                      </a:endParaRPr>
                    </a:p>
                  </a:txBody>
                  <a:tcPr marL="68580" marR="68580" marT="0" marB="0"/>
                </a:tc>
                <a:tc>
                  <a:txBody>
                    <a:bodyPr/>
                    <a:lstStyle/>
                    <a:p>
                      <a:pPr marL="0" marR="0" lvl="0">
                        <a:lnSpc>
                          <a:spcPct val="107000"/>
                        </a:lnSpc>
                        <a:spcBef>
                          <a:spcPts val="0"/>
                        </a:spcBef>
                        <a:spcAft>
                          <a:spcPts val="0"/>
                        </a:spcAft>
                        <a:buNone/>
                      </a:pPr>
                      <a:r>
                        <a:rPr lang="en-US" sz="1600">
                          <a:effectLst/>
                          <a:latin typeface="+mj-lt"/>
                          <a:ea typeface="Calibri"/>
                          <a:cs typeface="Arial"/>
                        </a:rPr>
                        <a:t>Avery, Buncombe, Cherokee, Clay, Cleveland, Graham, Haywood, Henderson, Jackson, Macon, Madison, McDowell, Mitchell, Polk, Rutherford, Swain, Transylvania, Yancey</a:t>
                      </a:r>
                    </a:p>
                  </a:txBody>
                  <a:tcPr marL="68580" marR="68580" marT="0" marB="0"/>
                </a:tc>
                <a:tc>
                  <a:txBody>
                    <a:bodyPr/>
                    <a:lstStyle/>
                    <a:p>
                      <a:pPr marL="0" marR="0">
                        <a:lnSpc>
                          <a:spcPct val="107000"/>
                        </a:lnSpc>
                        <a:spcBef>
                          <a:spcPts val="0"/>
                        </a:spcBef>
                        <a:spcAft>
                          <a:spcPts val="0"/>
                        </a:spcAft>
                      </a:pPr>
                      <a:r>
                        <a:rPr lang="en-US" sz="1600">
                          <a:effectLst/>
                          <a:latin typeface="+mj-lt"/>
                          <a:ea typeface="Calibri"/>
                          <a:cs typeface="Arial"/>
                        </a:rPr>
                        <a:t>Antonio Del Toro, Executive Director </a:t>
                      </a:r>
                      <a:endParaRPr lang="en-US" sz="1600">
                        <a:effectLst/>
                        <a:latin typeface="+mj-lt"/>
                        <a:ea typeface="Calibri" panose="020F0502020204030204" pitchFamily="34" charset="0"/>
                        <a:cs typeface="Arial" panose="020B0604020202020204" pitchFamily="34" charset="0"/>
                      </a:endParaRPr>
                    </a:p>
                    <a:p>
                      <a:pPr marL="0" marR="0" lvl="0">
                        <a:lnSpc>
                          <a:spcPct val="107000"/>
                        </a:lnSpc>
                        <a:spcBef>
                          <a:spcPts val="0"/>
                        </a:spcBef>
                        <a:spcAft>
                          <a:spcPts val="0"/>
                        </a:spcAft>
                        <a:buNone/>
                      </a:pPr>
                      <a:r>
                        <a:rPr lang="en-US" sz="1600">
                          <a:effectLst/>
                          <a:latin typeface="+mj-lt"/>
                          <a:ea typeface="Calibri"/>
                          <a:cs typeface="Arial"/>
                        </a:rPr>
                        <a:t>828 252-7489, Ext. 314</a:t>
                      </a:r>
                    </a:p>
                    <a:p>
                      <a:pPr marL="0" marR="0" lvl="0">
                        <a:lnSpc>
                          <a:spcPct val="107000"/>
                        </a:lnSpc>
                        <a:spcBef>
                          <a:spcPts val="0"/>
                        </a:spcBef>
                        <a:spcAft>
                          <a:spcPts val="0"/>
                        </a:spcAft>
                        <a:buNone/>
                      </a:pPr>
                      <a:r>
                        <a:rPr lang="en-US" sz="1600">
                          <a:effectLst/>
                          <a:latin typeface="+mj-lt"/>
                          <a:ea typeface="Calibri"/>
                          <a:cs typeface="Arial"/>
                        </a:rPr>
                        <a:t>Email: </a:t>
                      </a:r>
                      <a:r>
                        <a:rPr lang="en-US" sz="1600">
                          <a:effectLst/>
                          <a:latin typeface="+mj-lt"/>
                          <a:ea typeface="Calibri"/>
                          <a:cs typeface="Arial"/>
                          <a:hlinkClick r:id="rId2"/>
                        </a:rPr>
                        <a:t>adeltoro@wncap.org</a:t>
                      </a:r>
                      <a:r>
                        <a:rPr lang="en-US" sz="1600">
                          <a:effectLst/>
                          <a:latin typeface="+mj-lt"/>
                          <a:ea typeface="Calibri"/>
                          <a:cs typeface="Arial"/>
                        </a:rPr>
                        <a:t> </a:t>
                      </a:r>
                    </a:p>
                  </a:txBody>
                  <a:tcPr marL="68580" marR="68580" marT="0" marB="0"/>
                </a:tc>
                <a:extLst>
                  <a:ext uri="{0D108BD9-81ED-4DB2-BD59-A6C34878D82A}">
                    <a16:rowId xmlns:a16="http://schemas.microsoft.com/office/drawing/2014/main" val="141135569"/>
                  </a:ext>
                </a:extLst>
              </a:tr>
              <a:tr h="2537577">
                <a:tc>
                  <a:txBody>
                    <a:bodyPr/>
                    <a:lstStyle/>
                    <a:p>
                      <a:pPr marL="0" marR="0" lvl="0">
                        <a:lnSpc>
                          <a:spcPct val="107000"/>
                        </a:lnSpc>
                        <a:spcBef>
                          <a:spcPts val="0"/>
                        </a:spcBef>
                        <a:spcAft>
                          <a:spcPts val="0"/>
                        </a:spcAft>
                        <a:buNone/>
                      </a:pPr>
                      <a:r>
                        <a:rPr lang="en-US" sz="1600" b="1" i="0" u="none" strike="noStrike" noProof="0" dirty="0">
                          <a:solidFill>
                            <a:srgbClr val="FFFFFF"/>
                          </a:solidFill>
                          <a:effectLst/>
                          <a:latin typeface="+mj-lt"/>
                        </a:rPr>
                        <a:t>AIDS Leadership-Foothills Area Alliance, Inc.</a:t>
                      </a:r>
                    </a:p>
                    <a:p>
                      <a:pPr marL="0" marR="0" lvl="0">
                        <a:lnSpc>
                          <a:spcPct val="107000"/>
                        </a:lnSpc>
                        <a:spcBef>
                          <a:spcPts val="0"/>
                        </a:spcBef>
                        <a:spcAft>
                          <a:spcPts val="0"/>
                        </a:spcAft>
                        <a:buNone/>
                      </a:pPr>
                      <a:endParaRPr lang="en-US" sz="1600" b="1" i="0" u="none" strike="noStrike" noProof="0" dirty="0">
                        <a:solidFill>
                          <a:srgbClr val="FFFFFF"/>
                        </a:solidFill>
                        <a:effectLst/>
                        <a:latin typeface="+mj-lt"/>
                      </a:endParaRPr>
                    </a:p>
                    <a:p>
                      <a:pPr marL="0" marR="0" lvl="0">
                        <a:lnSpc>
                          <a:spcPct val="107000"/>
                        </a:lnSpc>
                        <a:spcBef>
                          <a:spcPts val="0"/>
                        </a:spcBef>
                        <a:spcAft>
                          <a:spcPts val="0"/>
                        </a:spcAft>
                        <a:buNone/>
                      </a:pPr>
                      <a:r>
                        <a:rPr lang="en-US" sz="1600" b="1" i="0" u="none" strike="noStrike" noProof="0" dirty="0">
                          <a:solidFill>
                            <a:srgbClr val="FFFFFF"/>
                          </a:solidFill>
                          <a:effectLst/>
                          <a:latin typeface="+mj-lt"/>
                        </a:rPr>
                        <a:t>Carolinas Care Partnership-Charlotte MSA</a:t>
                      </a:r>
                    </a:p>
                  </a:txBody>
                  <a:tcPr marL="68580" marR="68580" marT="0" marB="0"/>
                </a:tc>
                <a:tc>
                  <a:txBody>
                    <a:bodyPr/>
                    <a:lstStyle/>
                    <a:p>
                      <a:pPr marL="0" marR="0" lvl="0">
                        <a:lnSpc>
                          <a:spcPct val="107000"/>
                        </a:lnSpc>
                        <a:spcBef>
                          <a:spcPts val="0"/>
                        </a:spcBef>
                        <a:spcAft>
                          <a:spcPts val="0"/>
                        </a:spcAft>
                        <a:buNone/>
                      </a:pPr>
                      <a:r>
                        <a:rPr lang="en-US" sz="1600" dirty="0">
                          <a:effectLst/>
                          <a:latin typeface="+mj-lt"/>
                          <a:ea typeface="Calibri"/>
                          <a:cs typeface="Arial"/>
                        </a:rPr>
                        <a:t>Alexander, Alleghany, Ashe, Burke, Caldwell, Catawba, Watauga, Wilkes</a:t>
                      </a:r>
                    </a:p>
                    <a:p>
                      <a:pPr marL="0" marR="0" lvl="0">
                        <a:lnSpc>
                          <a:spcPct val="107000"/>
                        </a:lnSpc>
                        <a:spcBef>
                          <a:spcPts val="0"/>
                        </a:spcBef>
                        <a:spcAft>
                          <a:spcPts val="0"/>
                        </a:spcAft>
                        <a:buNone/>
                      </a:pPr>
                      <a:endParaRPr lang="en-US" sz="1600" dirty="0">
                        <a:effectLst/>
                        <a:latin typeface="+mj-lt"/>
                        <a:ea typeface="Calibri"/>
                        <a:cs typeface="Arial"/>
                      </a:endParaRPr>
                    </a:p>
                    <a:p>
                      <a:pPr marL="0" marR="0" lvl="0">
                        <a:lnSpc>
                          <a:spcPct val="107000"/>
                        </a:lnSpc>
                        <a:spcBef>
                          <a:spcPts val="0"/>
                        </a:spcBef>
                        <a:spcAft>
                          <a:spcPts val="0"/>
                        </a:spcAft>
                        <a:buNone/>
                      </a:pPr>
                      <a:r>
                        <a:rPr lang="en-US" sz="1600" dirty="0">
                          <a:effectLst/>
                          <a:latin typeface="+mj-lt"/>
                          <a:ea typeface="Calibri"/>
                          <a:cs typeface="Arial"/>
                        </a:rPr>
                        <a:t>Lincoln, Gaston</a:t>
                      </a:r>
                    </a:p>
                  </a:txBody>
                  <a:tcPr marL="68580" marR="68580" marT="0" marB="0"/>
                </a:tc>
                <a:tc>
                  <a:txBody>
                    <a:bodyPr/>
                    <a:lstStyle/>
                    <a:p>
                      <a:pPr marL="0" marR="0">
                        <a:lnSpc>
                          <a:spcPct val="107000"/>
                        </a:lnSpc>
                        <a:spcBef>
                          <a:spcPts val="0"/>
                        </a:spcBef>
                        <a:spcAft>
                          <a:spcPts val="0"/>
                        </a:spcAft>
                      </a:pPr>
                      <a:r>
                        <a:rPr lang="en-US" sz="1600" dirty="0">
                          <a:effectLst/>
                          <a:latin typeface="+mj-lt"/>
                          <a:ea typeface="Calibri"/>
                          <a:cs typeface="Arial"/>
                        </a:rPr>
                        <a:t>Jess Jones</a:t>
                      </a:r>
                    </a:p>
                    <a:p>
                      <a:pPr marL="0" marR="0" lvl="0">
                        <a:lnSpc>
                          <a:spcPct val="107000"/>
                        </a:lnSpc>
                        <a:spcBef>
                          <a:spcPts val="0"/>
                        </a:spcBef>
                        <a:spcAft>
                          <a:spcPts val="0"/>
                        </a:spcAft>
                        <a:buNone/>
                      </a:pPr>
                      <a:r>
                        <a:rPr lang="en-US" sz="1600" dirty="0">
                          <a:effectLst/>
                          <a:latin typeface="+mj-lt"/>
                          <a:ea typeface="Calibri"/>
                          <a:cs typeface="Arial"/>
                        </a:rPr>
                        <a:t>828-322-1447, Ext. 223</a:t>
                      </a:r>
                    </a:p>
                    <a:p>
                      <a:pPr marL="0" marR="0" lvl="0">
                        <a:lnSpc>
                          <a:spcPct val="107000"/>
                        </a:lnSpc>
                        <a:spcBef>
                          <a:spcPts val="0"/>
                        </a:spcBef>
                        <a:spcAft>
                          <a:spcPts val="0"/>
                        </a:spcAft>
                        <a:buNone/>
                      </a:pPr>
                      <a:r>
                        <a:rPr lang="en-US" sz="1600" dirty="0">
                          <a:effectLst/>
                          <a:latin typeface="+mj-lt"/>
                          <a:ea typeface="Calibri"/>
                          <a:cs typeface="Arial"/>
                        </a:rPr>
                        <a:t>Email: </a:t>
                      </a:r>
                      <a:r>
                        <a:rPr lang="en-US" sz="1600" dirty="0">
                          <a:effectLst/>
                          <a:latin typeface="+mj-lt"/>
                          <a:ea typeface="Calibri"/>
                          <a:cs typeface="Arial"/>
                          <a:hlinkClick r:id="rId3"/>
                        </a:rPr>
                        <a:t>jjones@alfainfo.org</a:t>
                      </a:r>
                      <a:r>
                        <a:rPr lang="en-US" sz="1600" dirty="0">
                          <a:effectLst/>
                          <a:latin typeface="+mj-lt"/>
                          <a:ea typeface="Calibri"/>
                          <a:cs typeface="Arial"/>
                        </a:rPr>
                        <a:t> </a:t>
                      </a:r>
                    </a:p>
                    <a:p>
                      <a:pPr marL="0" marR="0" lvl="0">
                        <a:lnSpc>
                          <a:spcPct val="107000"/>
                        </a:lnSpc>
                        <a:spcBef>
                          <a:spcPts val="0"/>
                        </a:spcBef>
                        <a:spcAft>
                          <a:spcPts val="0"/>
                        </a:spcAft>
                        <a:buNone/>
                      </a:pPr>
                      <a:r>
                        <a:rPr lang="en-US" sz="1600" dirty="0" err="1">
                          <a:effectLst/>
                          <a:latin typeface="+mj-lt"/>
                          <a:ea typeface="Calibri"/>
                          <a:cs typeface="Arial"/>
                        </a:rPr>
                        <a:t>Leorian</a:t>
                      </a:r>
                      <a:r>
                        <a:rPr lang="en-US" sz="1600" dirty="0">
                          <a:effectLst/>
                          <a:latin typeface="+mj-lt"/>
                          <a:ea typeface="Calibri"/>
                          <a:cs typeface="Arial"/>
                        </a:rPr>
                        <a:t> Grant, Housing Information Specialist, 704-323-0151</a:t>
                      </a:r>
                    </a:p>
                    <a:p>
                      <a:pPr marL="0" marR="0" lvl="0">
                        <a:lnSpc>
                          <a:spcPct val="107000"/>
                        </a:lnSpc>
                        <a:spcBef>
                          <a:spcPts val="0"/>
                        </a:spcBef>
                        <a:spcAft>
                          <a:spcPts val="0"/>
                        </a:spcAft>
                        <a:buNone/>
                      </a:pPr>
                      <a:r>
                        <a:rPr lang="en-US" sz="1600" dirty="0">
                          <a:effectLst/>
                          <a:latin typeface="+mj-lt"/>
                          <a:ea typeface="Calibri"/>
                          <a:cs typeface="Arial"/>
                        </a:rPr>
                        <a:t>Email: </a:t>
                      </a:r>
                      <a:r>
                        <a:rPr lang="en-US" sz="1600" dirty="0">
                          <a:effectLst/>
                          <a:latin typeface="+mj-lt"/>
                          <a:ea typeface="Calibri"/>
                          <a:cs typeface="Arial"/>
                          <a:hlinkClick r:id="rId4"/>
                        </a:rPr>
                        <a:t>leoriang@regionalhousingpartnership.org</a:t>
                      </a:r>
                      <a:r>
                        <a:rPr lang="en-US" sz="1600" dirty="0">
                          <a:effectLst/>
                          <a:latin typeface="+mj-lt"/>
                          <a:ea typeface="Calibri"/>
                          <a:cs typeface="Arial"/>
                        </a:rPr>
                        <a:t> </a:t>
                      </a:r>
                    </a:p>
                    <a:p>
                      <a:pPr marL="0" marR="0" lvl="0">
                        <a:lnSpc>
                          <a:spcPct val="107000"/>
                        </a:lnSpc>
                        <a:spcBef>
                          <a:spcPts val="0"/>
                        </a:spcBef>
                        <a:spcAft>
                          <a:spcPts val="0"/>
                        </a:spcAft>
                        <a:buNone/>
                      </a:pPr>
                      <a:endParaRPr lang="en-US" sz="1600" dirty="0">
                        <a:effectLst/>
                        <a:latin typeface="+mj-lt"/>
                        <a:ea typeface="Calibri"/>
                        <a:cs typeface="Arial"/>
                      </a:endParaRPr>
                    </a:p>
                  </a:txBody>
                  <a:tcPr marL="68580" marR="68580" marT="0" marB="0"/>
                </a:tc>
                <a:extLst>
                  <a:ext uri="{0D108BD9-81ED-4DB2-BD59-A6C34878D82A}">
                    <a16:rowId xmlns:a16="http://schemas.microsoft.com/office/drawing/2014/main" val="2654442432"/>
                  </a:ext>
                </a:extLst>
              </a:tr>
            </a:tbl>
          </a:graphicData>
        </a:graphic>
      </p:graphicFrame>
    </p:spTree>
    <p:extLst>
      <p:ext uri="{BB962C8B-B14F-4D97-AF65-F5344CB8AC3E}">
        <p14:creationId xmlns:p14="http://schemas.microsoft.com/office/powerpoint/2010/main" val="906867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FAF1-CC53-4B07-EE2D-BBE30DEC7F51}"/>
              </a:ext>
            </a:extLst>
          </p:cNvPr>
          <p:cNvSpPr>
            <a:spLocks noGrp="1"/>
          </p:cNvSpPr>
          <p:nvPr>
            <p:ph type="title"/>
          </p:nvPr>
        </p:nvSpPr>
        <p:spPr/>
        <p:txBody>
          <a:bodyPr/>
          <a:lstStyle/>
          <a:p>
            <a:r>
              <a:rPr lang="en-US" dirty="0">
                <a:solidFill>
                  <a:srgbClr val="005188"/>
                </a:solidFill>
                <a:latin typeface="+mj-lt"/>
              </a:rPr>
              <a:t>Oxford Housing </a:t>
            </a:r>
          </a:p>
        </p:txBody>
      </p:sp>
      <p:sp>
        <p:nvSpPr>
          <p:cNvPr id="3" name="Text Placeholder 2">
            <a:extLst>
              <a:ext uri="{FF2B5EF4-FFF2-40B4-BE49-F238E27FC236}">
                <a16:creationId xmlns:a16="http://schemas.microsoft.com/office/drawing/2014/main" id="{C9C9C561-9577-7A9E-D34E-DB9ADA9FF73C}"/>
              </a:ext>
            </a:extLst>
          </p:cNvPr>
          <p:cNvSpPr>
            <a:spLocks noGrp="1"/>
          </p:cNvSpPr>
          <p:nvPr>
            <p:ph type="body" sz="quarter" idx="10"/>
          </p:nvPr>
        </p:nvSpPr>
        <p:spPr/>
        <p:txBody>
          <a:bodyPr>
            <a:normAutofit fontScale="92500" lnSpcReduction="20000"/>
          </a:bodyPr>
          <a:lstStyle/>
          <a:p>
            <a:r>
              <a:rPr lang="en-US" sz="2000" u="sng" dirty="0">
                <a:solidFill>
                  <a:srgbClr val="005188"/>
                </a:solidFill>
                <a:latin typeface="+mj-lt"/>
              </a:rPr>
              <a:t>Summary</a:t>
            </a:r>
            <a:r>
              <a:rPr lang="en-US" sz="2000" dirty="0">
                <a:solidFill>
                  <a:srgbClr val="005188"/>
                </a:solidFill>
                <a:latin typeface="+mj-lt"/>
              </a:rPr>
              <a:t>: </a:t>
            </a:r>
            <a:r>
              <a:rPr lang="en-US" sz="2000" b="0" dirty="0">
                <a:solidFill>
                  <a:srgbClr val="005188"/>
                </a:solidFill>
                <a:latin typeface="+mj-lt"/>
              </a:rPr>
              <a:t>OHI is the 501 (c) (3) umbrella organization of a national network of democratically run Level 1 recovery homes for individuals in recovery from substance use and/or opioid use disorder. OHI partners with the NCDPS Correctional Facilities &amp; Detention Centers, LME/MCOs, recovery centers and other partners.</a:t>
            </a:r>
          </a:p>
          <a:p>
            <a:r>
              <a:rPr lang="en-US" sz="2000" u="sng" dirty="0">
                <a:solidFill>
                  <a:srgbClr val="005188"/>
                </a:solidFill>
                <a:latin typeface="+mj-lt"/>
              </a:rPr>
              <a:t>Eligibility</a:t>
            </a:r>
            <a:r>
              <a:rPr lang="en-US" sz="2000" dirty="0">
                <a:solidFill>
                  <a:srgbClr val="005188"/>
                </a:solidFill>
                <a:latin typeface="+mj-lt"/>
              </a:rPr>
              <a:t>: </a:t>
            </a:r>
            <a:r>
              <a:rPr lang="en-US" sz="2100" b="0" dirty="0">
                <a:solidFill>
                  <a:srgbClr val="005188"/>
                </a:solidFill>
                <a:latin typeface="+mj-lt"/>
              </a:rPr>
              <a:t>Completion of inpatient treatment, Completion of medical detoxification (if needed), enrolled in a MAT/MAR Program, or Re-entry from the Department of Public Safety. To also include a willingness to work on a personal recovery program such as a mutual aid org, such as twelve-step recovery program or other recognized programs. </a:t>
            </a:r>
          </a:p>
          <a:p>
            <a:r>
              <a:rPr lang="en-US" sz="2000" u="sng" dirty="0">
                <a:solidFill>
                  <a:srgbClr val="005188"/>
                </a:solidFill>
                <a:latin typeface="+mj-lt"/>
              </a:rPr>
              <a:t>Services Available</a:t>
            </a:r>
            <a:r>
              <a:rPr lang="en-US" sz="2000" dirty="0">
                <a:solidFill>
                  <a:srgbClr val="005188"/>
                </a:solidFill>
                <a:latin typeface="+mj-lt"/>
              </a:rPr>
              <a:t>: </a:t>
            </a:r>
            <a:r>
              <a:rPr lang="en-US" sz="2000" b="0" dirty="0">
                <a:solidFill>
                  <a:srgbClr val="005188"/>
                </a:solidFill>
                <a:latin typeface="+mj-lt"/>
              </a:rPr>
              <a:t>Recovery Housing for no less than six members per house (non-coed) houses for Men, Women and Women with their Children). For FY25, Equal Expenses Shared (EES) assistance for up to (95) individuals transitioning into an Oxford House from incarceration.</a:t>
            </a:r>
          </a:p>
          <a:p>
            <a:r>
              <a:rPr lang="en-US" sz="2000" u="sng" dirty="0">
                <a:solidFill>
                  <a:srgbClr val="005188"/>
                </a:solidFill>
                <a:latin typeface="+mj-lt"/>
              </a:rPr>
              <a:t>How do participants “get in” to the program</a:t>
            </a:r>
            <a:r>
              <a:rPr lang="en-US" sz="2000" dirty="0">
                <a:solidFill>
                  <a:srgbClr val="005188"/>
                </a:solidFill>
                <a:latin typeface="+mj-lt"/>
              </a:rPr>
              <a:t>? </a:t>
            </a:r>
            <a:r>
              <a:rPr lang="en-US" sz="2000" b="0" dirty="0">
                <a:solidFill>
                  <a:srgbClr val="005188"/>
                </a:solidFill>
                <a:latin typeface="+mj-lt"/>
              </a:rPr>
              <a:t>Interested individuals in recovery can self-refer of be referred by an organization, then fill out an online application (oxfordvacancies.com). The applicant would need to call the house where they would like to set-up an interview, show up timely for their interview, be open an honest during the interview process. The house members vote to accept new members, with (80%) yes votes to needed for approval, and if accepted, the new member may then move in immediately.</a:t>
            </a:r>
          </a:p>
        </p:txBody>
      </p:sp>
      <p:sp>
        <p:nvSpPr>
          <p:cNvPr id="4" name="Text Placeholder 3">
            <a:extLst>
              <a:ext uri="{FF2B5EF4-FFF2-40B4-BE49-F238E27FC236}">
                <a16:creationId xmlns:a16="http://schemas.microsoft.com/office/drawing/2014/main" id="{7C990D99-C395-3DEA-3270-C6AFD2FFB97B}"/>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3177523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B874-5CE1-2F5B-5B19-2455E38B7A88}"/>
              </a:ext>
            </a:extLst>
          </p:cNvPr>
          <p:cNvSpPr>
            <a:spLocks noGrp="1"/>
          </p:cNvSpPr>
          <p:nvPr>
            <p:ph type="title"/>
          </p:nvPr>
        </p:nvSpPr>
        <p:spPr/>
        <p:txBody>
          <a:bodyPr/>
          <a:lstStyle/>
          <a:p>
            <a:r>
              <a:rPr lang="en-US" dirty="0">
                <a:solidFill>
                  <a:srgbClr val="005188"/>
                </a:solidFill>
                <a:latin typeface="+mj-lt"/>
              </a:rPr>
              <a:t>Oxford Housing</a:t>
            </a:r>
          </a:p>
        </p:txBody>
      </p:sp>
      <p:sp>
        <p:nvSpPr>
          <p:cNvPr id="3" name="Text Placeholder 2">
            <a:extLst>
              <a:ext uri="{FF2B5EF4-FFF2-40B4-BE49-F238E27FC236}">
                <a16:creationId xmlns:a16="http://schemas.microsoft.com/office/drawing/2014/main" id="{3641CCFD-3505-40F1-FE5B-00E7F3B9FF1E}"/>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4EF3056-D9CF-8A62-D80D-054EEA9D060A}"/>
              </a:ext>
            </a:extLst>
          </p:cNvPr>
          <p:cNvSpPr>
            <a:spLocks noGrp="1"/>
          </p:cNvSpPr>
          <p:nvPr>
            <p:ph type="body" sz="quarter" idx="11"/>
          </p:nvPr>
        </p:nvSpPr>
        <p:spPr/>
        <p:txBody>
          <a:bodyPr/>
          <a:lstStyle/>
          <a:p>
            <a:endParaRPr lang="en-US"/>
          </a:p>
        </p:txBody>
      </p:sp>
      <p:graphicFrame>
        <p:nvGraphicFramePr>
          <p:cNvPr id="8" name="Table 7">
            <a:extLst>
              <a:ext uri="{FF2B5EF4-FFF2-40B4-BE49-F238E27FC236}">
                <a16:creationId xmlns:a16="http://schemas.microsoft.com/office/drawing/2014/main" id="{5CCB05E5-59B3-32F7-AB32-0A33CEDEEDC5}"/>
              </a:ext>
            </a:extLst>
          </p:cNvPr>
          <p:cNvGraphicFramePr>
            <a:graphicFrameLocks noGrp="1"/>
          </p:cNvGraphicFramePr>
          <p:nvPr/>
        </p:nvGraphicFramePr>
        <p:xfrm>
          <a:off x="763793" y="1447801"/>
          <a:ext cx="10588604" cy="4174401"/>
        </p:xfrm>
        <a:graphic>
          <a:graphicData uri="http://schemas.openxmlformats.org/drawingml/2006/table">
            <a:tbl>
              <a:tblPr firstRow="1" firstCol="1" bandRow="1">
                <a:tableStyleId>{5C22544A-7EE6-4342-B048-85BDC9FD1C3A}</a:tableStyleId>
              </a:tblPr>
              <a:tblGrid>
                <a:gridCol w="3710302">
                  <a:extLst>
                    <a:ext uri="{9D8B030D-6E8A-4147-A177-3AD203B41FA5}">
                      <a16:colId xmlns:a16="http://schemas.microsoft.com/office/drawing/2014/main" val="1143569488"/>
                    </a:ext>
                  </a:extLst>
                </a:gridCol>
                <a:gridCol w="3250797">
                  <a:extLst>
                    <a:ext uri="{9D8B030D-6E8A-4147-A177-3AD203B41FA5}">
                      <a16:colId xmlns:a16="http://schemas.microsoft.com/office/drawing/2014/main" val="20014320"/>
                    </a:ext>
                  </a:extLst>
                </a:gridCol>
                <a:gridCol w="3627505">
                  <a:extLst>
                    <a:ext uri="{9D8B030D-6E8A-4147-A177-3AD203B41FA5}">
                      <a16:colId xmlns:a16="http://schemas.microsoft.com/office/drawing/2014/main" val="3123263378"/>
                    </a:ext>
                  </a:extLst>
                </a:gridCol>
              </a:tblGrid>
              <a:tr h="458144">
                <a:tc>
                  <a:txBody>
                    <a:bodyPr/>
                    <a:lstStyle/>
                    <a:p>
                      <a:pPr marL="0" marR="0">
                        <a:lnSpc>
                          <a:spcPct val="107000"/>
                        </a:lnSpc>
                        <a:spcBef>
                          <a:spcPts val="0"/>
                        </a:spcBef>
                        <a:spcAft>
                          <a:spcPts val="0"/>
                        </a:spcAft>
                      </a:pPr>
                      <a:r>
                        <a:rPr lang="en-US" sz="1600" dirty="0">
                          <a:effectLst/>
                          <a:latin typeface="+mj-lt"/>
                        </a:rPr>
                        <a:t>WNC Partners </a:t>
                      </a:r>
                      <a:endParaRPr lang="en-US"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Location (Counties) served</a:t>
                      </a: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mj-lt"/>
                          <a:ea typeface="Calibri" panose="020F0502020204030204" pitchFamily="34" charset="0"/>
                          <a:cs typeface="Arial" panose="020B0604020202020204" pitchFamily="34" charset="0"/>
                        </a:rPr>
                        <a:t>Contact information </a:t>
                      </a:r>
                    </a:p>
                  </a:txBody>
                  <a:tcPr marL="68580" marR="68580" marT="0" marB="0"/>
                </a:tc>
                <a:extLst>
                  <a:ext uri="{0D108BD9-81ED-4DB2-BD59-A6C34878D82A}">
                    <a16:rowId xmlns:a16="http://schemas.microsoft.com/office/drawing/2014/main" val="3479554532"/>
                  </a:ext>
                </a:extLst>
              </a:tr>
              <a:tr h="2324790">
                <a:tc>
                  <a:txBody>
                    <a:bodyPr/>
                    <a:lstStyle/>
                    <a:p>
                      <a:pPr marL="0" marR="0">
                        <a:lnSpc>
                          <a:spcPct val="107000"/>
                        </a:lnSpc>
                        <a:spcBef>
                          <a:spcPts val="0"/>
                        </a:spcBef>
                        <a:spcAft>
                          <a:spcPts val="0"/>
                        </a:spcAft>
                      </a:pPr>
                      <a:endParaRPr lang="en-US"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mj-lt"/>
                          <a:ea typeface="Calibri" panose="020F0502020204030204" pitchFamily="34" charset="0"/>
                          <a:cs typeface="Arial" panose="020B0604020202020204" pitchFamily="34" charset="0"/>
                        </a:rPr>
                        <a:t>Yes, Buncombe and Burke counties have 31 Oxford Houses with 224 available beds. Currently, there are 30 of those houses up running and available. Current vacancies as of 10/07/24 is 11 Women’s Beds, 2 women’s and children’s beds and 8 men’s beds.</a:t>
                      </a:r>
                    </a:p>
                  </a:txBody>
                  <a:tcPr marL="68580" marR="68580" marT="0" marB="0"/>
                </a:tc>
                <a:tc>
                  <a:txBody>
                    <a:bodyPr/>
                    <a:lstStyle/>
                    <a:p>
                      <a:pPr marL="0" marR="0">
                        <a:lnSpc>
                          <a:spcPct val="107000"/>
                        </a:lnSpc>
                        <a:spcBef>
                          <a:spcPts val="0"/>
                        </a:spcBef>
                        <a:spcAft>
                          <a:spcPts val="0"/>
                        </a:spcAft>
                      </a:pPr>
                      <a:endParaRPr lang="en-US" sz="16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1135569"/>
                  </a:ext>
                </a:extLst>
              </a:tr>
              <a:tr h="1391467">
                <a:tc>
                  <a:txBody>
                    <a:bodyPr/>
                    <a:lstStyle/>
                    <a:p>
                      <a:pPr marL="0" marR="0">
                        <a:lnSpc>
                          <a:spcPct val="107000"/>
                        </a:lnSpc>
                        <a:spcBef>
                          <a:spcPts val="0"/>
                        </a:spcBef>
                        <a:spcAft>
                          <a:spcPts val="0"/>
                        </a:spcAft>
                      </a:pP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54442432"/>
                  </a:ext>
                </a:extLst>
              </a:tr>
            </a:tbl>
          </a:graphicData>
        </a:graphic>
      </p:graphicFrame>
    </p:spTree>
    <p:extLst>
      <p:ext uri="{BB962C8B-B14F-4D97-AF65-F5344CB8AC3E}">
        <p14:creationId xmlns:p14="http://schemas.microsoft.com/office/powerpoint/2010/main" val="2054413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FAF1-CC53-4B07-EE2D-BBE30DEC7F51}"/>
              </a:ext>
            </a:extLst>
          </p:cNvPr>
          <p:cNvSpPr>
            <a:spLocks noGrp="1"/>
          </p:cNvSpPr>
          <p:nvPr>
            <p:ph type="title"/>
          </p:nvPr>
        </p:nvSpPr>
        <p:spPr/>
        <p:txBody>
          <a:bodyPr/>
          <a:lstStyle/>
          <a:p>
            <a:r>
              <a:rPr lang="en-US" dirty="0">
                <a:solidFill>
                  <a:srgbClr val="005188"/>
                </a:solidFill>
                <a:latin typeface="+mj-lt"/>
                <a:cs typeface="Arial"/>
              </a:rPr>
              <a:t>Transitions to Community Living (TCL)</a:t>
            </a:r>
            <a:endParaRPr lang="en-US" dirty="0">
              <a:solidFill>
                <a:srgbClr val="005188"/>
              </a:solidFill>
              <a:latin typeface="+mj-lt"/>
            </a:endParaRPr>
          </a:p>
        </p:txBody>
      </p:sp>
      <p:sp>
        <p:nvSpPr>
          <p:cNvPr id="3" name="Text Placeholder 2">
            <a:extLst>
              <a:ext uri="{FF2B5EF4-FFF2-40B4-BE49-F238E27FC236}">
                <a16:creationId xmlns:a16="http://schemas.microsoft.com/office/drawing/2014/main" id="{C9C9C561-9577-7A9E-D34E-DB9ADA9FF73C}"/>
              </a:ext>
            </a:extLst>
          </p:cNvPr>
          <p:cNvSpPr>
            <a:spLocks noGrp="1"/>
          </p:cNvSpPr>
          <p:nvPr>
            <p:ph type="body" sz="quarter" idx="10"/>
          </p:nvPr>
        </p:nvSpPr>
        <p:spPr/>
        <p:txBody>
          <a:bodyPr vert="horz" lIns="91440" tIns="45720" rIns="91440" bIns="45720" rtlCol="0" anchor="t">
            <a:noAutofit/>
          </a:bodyPr>
          <a:lstStyle/>
          <a:p>
            <a:pPr marL="227965" indent="-227965"/>
            <a:r>
              <a:rPr lang="en-US" sz="1800" u="sng" dirty="0">
                <a:solidFill>
                  <a:srgbClr val="005188"/>
                </a:solidFill>
                <a:latin typeface="+mj-lt"/>
                <a:cs typeface="Arial"/>
              </a:rPr>
              <a:t>Summary</a:t>
            </a:r>
            <a:r>
              <a:rPr lang="en-US" sz="1800" dirty="0">
                <a:solidFill>
                  <a:srgbClr val="005188"/>
                </a:solidFill>
                <a:latin typeface="+mj-lt"/>
                <a:cs typeface="Arial"/>
              </a:rPr>
              <a:t>:</a:t>
            </a:r>
            <a:r>
              <a:rPr lang="en-US" sz="2000" dirty="0">
                <a:solidFill>
                  <a:srgbClr val="005188"/>
                </a:solidFill>
                <a:latin typeface="+mj-lt"/>
                <a:cs typeface="Arial"/>
              </a:rPr>
              <a:t> </a:t>
            </a:r>
            <a:r>
              <a:rPr lang="en-US" sz="1600" b="0" dirty="0">
                <a:solidFill>
                  <a:srgbClr val="005188"/>
                </a:solidFill>
                <a:latin typeface="+mj-lt"/>
                <a:cs typeface="Arial"/>
              </a:rPr>
              <a:t>NC entered the Olmstead Settlement in 2012 to demonstrate substantial compliance with the settlement agreement by the end of fiscal year 2025. As a result, TCL ensures that individuals in congregate living arrangements (adult care homes, family care homes, State Psychiatric Hospitals) who can live independently in integrated communities of choice receive appropriate diversion from congregate living settings. </a:t>
            </a:r>
            <a:endParaRPr lang="en-US" sz="1600" dirty="0">
              <a:solidFill>
                <a:srgbClr val="005188"/>
              </a:solidFill>
              <a:latin typeface="+mj-lt"/>
            </a:endParaRPr>
          </a:p>
          <a:p>
            <a:pPr marL="227965" indent="-227965"/>
            <a:r>
              <a:rPr lang="en-US" sz="1800" u="sng" dirty="0">
                <a:solidFill>
                  <a:srgbClr val="005188"/>
                </a:solidFill>
                <a:latin typeface="+mj-lt"/>
                <a:cs typeface="Arial"/>
              </a:rPr>
              <a:t>Eligibility</a:t>
            </a:r>
            <a:r>
              <a:rPr lang="en-US" sz="1800" dirty="0">
                <a:solidFill>
                  <a:srgbClr val="005188"/>
                </a:solidFill>
                <a:latin typeface="+mj-lt"/>
                <a:cs typeface="Arial"/>
              </a:rPr>
              <a:t>: </a:t>
            </a:r>
            <a:r>
              <a:rPr lang="en-US" sz="1600" b="0" i="0" dirty="0">
                <a:solidFill>
                  <a:srgbClr val="005188"/>
                </a:solidFill>
                <a:effectLst/>
                <a:latin typeface="+mj-lt"/>
                <a:cs typeface="Arial"/>
              </a:rPr>
              <a:t>Medicaid or Medicaid Eligible, a US citizen, have a documented Severe and Persistent Mental Illness, and either be:  1) living in a congregate living situation and want to move to the community 2) residing at a state psychiatric hospital and have no or unstable housing 3) be in the community and deemed ‘at risk’ for entry into an Adult Care home or a family care home. </a:t>
            </a:r>
            <a:r>
              <a:rPr lang="en-US" sz="1600" b="0" dirty="0">
                <a:solidFill>
                  <a:srgbClr val="005188"/>
                </a:solidFill>
                <a:latin typeface="+mj-lt"/>
                <a:cs typeface="Arial"/>
              </a:rPr>
              <a:t> </a:t>
            </a:r>
          </a:p>
          <a:p>
            <a:pPr marL="227965" indent="-227965"/>
            <a:r>
              <a:rPr lang="en-US" sz="1800" u="sng" dirty="0">
                <a:solidFill>
                  <a:srgbClr val="005188"/>
                </a:solidFill>
                <a:latin typeface="+mj-lt"/>
                <a:cs typeface="Arial"/>
              </a:rPr>
              <a:t>Services Available</a:t>
            </a:r>
            <a:r>
              <a:rPr lang="en-US" sz="1800" dirty="0">
                <a:solidFill>
                  <a:srgbClr val="005188"/>
                </a:solidFill>
                <a:latin typeface="+mj-lt"/>
                <a:cs typeface="Arial"/>
              </a:rPr>
              <a:t>:</a:t>
            </a:r>
            <a:r>
              <a:rPr lang="en-US" sz="2000" dirty="0">
                <a:solidFill>
                  <a:srgbClr val="005188"/>
                </a:solidFill>
                <a:latin typeface="+mj-lt"/>
                <a:cs typeface="Arial"/>
              </a:rPr>
              <a:t> </a:t>
            </a:r>
            <a:r>
              <a:rPr lang="en-US" sz="1600" b="0" dirty="0">
                <a:solidFill>
                  <a:srgbClr val="005188"/>
                </a:solidFill>
                <a:latin typeface="+mj-lt"/>
                <a:cs typeface="Arial"/>
              </a:rPr>
              <a:t> </a:t>
            </a:r>
            <a:r>
              <a:rPr lang="en-US" sz="1600" b="0" i="0" dirty="0">
                <a:solidFill>
                  <a:srgbClr val="005188"/>
                </a:solidFill>
                <a:effectLst/>
                <a:latin typeface="+mj-lt"/>
                <a:cs typeface="Arial"/>
              </a:rPr>
              <a:t>Tenancy support services, Assertive Community Treatment Team, Community Support Team, IPS-SE, Peer Support, Tenancy Management Services, Community Inclusion </a:t>
            </a:r>
            <a:endParaRPr lang="en-US" sz="1600" b="0" dirty="0">
              <a:solidFill>
                <a:srgbClr val="005188"/>
              </a:solidFill>
              <a:latin typeface="+mj-lt"/>
              <a:cs typeface="Arial"/>
            </a:endParaRPr>
          </a:p>
          <a:p>
            <a:pPr marL="227965" indent="-227965"/>
            <a:r>
              <a:rPr lang="en-US" sz="1800" u="sng" dirty="0">
                <a:solidFill>
                  <a:srgbClr val="005188"/>
                </a:solidFill>
                <a:latin typeface="+mj-lt"/>
                <a:cs typeface="Arial"/>
              </a:rPr>
              <a:t>How do participants “get in” to the program</a:t>
            </a:r>
            <a:r>
              <a:rPr lang="en-US" sz="1800" dirty="0">
                <a:solidFill>
                  <a:srgbClr val="005188"/>
                </a:solidFill>
                <a:latin typeface="+mj-lt"/>
                <a:cs typeface="Arial"/>
              </a:rPr>
              <a:t>?</a:t>
            </a:r>
            <a:r>
              <a:rPr lang="en-US" sz="2000" dirty="0">
                <a:solidFill>
                  <a:srgbClr val="005188"/>
                </a:solidFill>
                <a:latin typeface="+mj-lt"/>
                <a:cs typeface="Arial"/>
              </a:rPr>
              <a:t> </a:t>
            </a:r>
            <a:r>
              <a:rPr lang="en-US" sz="1600" b="0" dirty="0">
                <a:solidFill>
                  <a:srgbClr val="005188"/>
                </a:solidFill>
                <a:latin typeface="+mj-lt"/>
                <a:ea typeface="Calibri"/>
                <a:cs typeface="Arial"/>
              </a:rPr>
              <a:t>Local Management Entity/Managed Care Organization</a:t>
            </a:r>
            <a:r>
              <a:rPr lang="en-US" sz="2000" dirty="0">
                <a:solidFill>
                  <a:srgbClr val="005188"/>
                </a:solidFill>
                <a:latin typeface="+mj-lt"/>
                <a:ea typeface="Calibri"/>
                <a:cs typeface="Arial"/>
              </a:rPr>
              <a:t> </a:t>
            </a:r>
            <a:r>
              <a:rPr lang="en-US" sz="1600" b="0" dirty="0">
                <a:solidFill>
                  <a:srgbClr val="005188"/>
                </a:solidFill>
                <a:latin typeface="+mj-lt"/>
                <a:ea typeface="Calibri"/>
                <a:cs typeface="Arial"/>
              </a:rPr>
              <a:t>(</a:t>
            </a:r>
            <a:r>
              <a:rPr lang="en-US" sz="1600" b="0" dirty="0">
                <a:solidFill>
                  <a:srgbClr val="005188"/>
                </a:solidFill>
                <a:latin typeface="+mj-lt"/>
                <a:ea typeface="Calibri"/>
                <a:cs typeface="Calibri"/>
              </a:rPr>
              <a:t>LME/MCO) staff which cover the county where the member’s Medicaid is would be responsible for screening individual and determining eligibility</a:t>
            </a:r>
            <a:r>
              <a:rPr lang="en-US" sz="1400" b="0" dirty="0">
                <a:solidFill>
                  <a:srgbClr val="005188"/>
                </a:solidFill>
                <a:latin typeface="+mj-lt"/>
                <a:ea typeface="Calibri"/>
                <a:cs typeface="Calibri"/>
              </a:rPr>
              <a:t>. </a:t>
            </a:r>
            <a:r>
              <a:rPr lang="en-US" sz="1600" b="0" i="0" dirty="0">
                <a:solidFill>
                  <a:srgbClr val="005188"/>
                </a:solidFill>
                <a:effectLst/>
                <a:latin typeface="+mj-lt"/>
                <a:cs typeface="Arial"/>
              </a:rPr>
              <a:t>Members would need to have </a:t>
            </a:r>
            <a:r>
              <a:rPr lang="en-US" sz="1600" b="0" dirty="0">
                <a:solidFill>
                  <a:srgbClr val="005188"/>
                </a:solidFill>
                <a:latin typeface="+mj-lt"/>
                <a:cs typeface="Arial"/>
              </a:rPr>
              <a:t>a</a:t>
            </a:r>
            <a:r>
              <a:rPr lang="en-US" sz="1600" b="0" i="0" dirty="0">
                <a:solidFill>
                  <a:srgbClr val="005188"/>
                </a:solidFill>
                <a:effectLst/>
                <a:latin typeface="+mj-lt"/>
                <a:cs typeface="Arial"/>
              </a:rPr>
              <a:t> Referral, Screening</a:t>
            </a:r>
            <a:r>
              <a:rPr lang="en-US" sz="1600" b="0" dirty="0">
                <a:solidFill>
                  <a:srgbClr val="005188"/>
                </a:solidFill>
                <a:latin typeface="+mj-lt"/>
                <a:cs typeface="Arial"/>
              </a:rPr>
              <a:t> and</a:t>
            </a:r>
            <a:r>
              <a:rPr lang="en-US" sz="1600" b="0" i="0" dirty="0">
                <a:solidFill>
                  <a:srgbClr val="005188"/>
                </a:solidFill>
                <a:effectLst/>
                <a:latin typeface="+mj-lt"/>
                <a:cs typeface="Arial"/>
              </a:rPr>
              <a:t> Verification Process (RSVP) completed</a:t>
            </a:r>
            <a:r>
              <a:rPr lang="en-US" sz="1600" b="0" dirty="0">
                <a:solidFill>
                  <a:srgbClr val="005188"/>
                </a:solidFill>
                <a:latin typeface="+mj-lt"/>
                <a:cs typeface="Arial"/>
              </a:rPr>
              <a:t> and can be </a:t>
            </a:r>
            <a:r>
              <a:rPr lang="en-US" sz="1600" b="0" i="0" dirty="0">
                <a:solidFill>
                  <a:srgbClr val="005188"/>
                </a:solidFill>
                <a:effectLst/>
                <a:latin typeface="+mj-lt"/>
                <a:cs typeface="Arial"/>
              </a:rPr>
              <a:t>done by </a:t>
            </a:r>
            <a:r>
              <a:rPr lang="en-US" sz="1600" b="0" dirty="0">
                <a:solidFill>
                  <a:srgbClr val="005188"/>
                </a:solidFill>
                <a:latin typeface="+mj-lt"/>
                <a:cs typeface="Arial"/>
              </a:rPr>
              <a:t>the member</a:t>
            </a:r>
            <a:r>
              <a:rPr lang="en-US" sz="1600" b="0" i="0" dirty="0">
                <a:solidFill>
                  <a:srgbClr val="005188"/>
                </a:solidFill>
                <a:effectLst/>
                <a:latin typeface="+mj-lt"/>
                <a:cs typeface="Arial"/>
              </a:rPr>
              <a:t>, family member, provider, </a:t>
            </a:r>
            <a:r>
              <a:rPr lang="en-US" sz="1600" b="0" dirty="0">
                <a:solidFill>
                  <a:srgbClr val="005188"/>
                </a:solidFill>
                <a:latin typeface="+mj-lt"/>
                <a:cs typeface="Arial"/>
              </a:rPr>
              <a:t>LME/MCO</a:t>
            </a:r>
            <a:r>
              <a:rPr lang="en-US" sz="1600" b="0" i="0" dirty="0">
                <a:solidFill>
                  <a:srgbClr val="005188"/>
                </a:solidFill>
                <a:effectLst/>
                <a:latin typeface="+mj-lt"/>
                <a:cs typeface="Arial"/>
              </a:rPr>
              <a:t>,</a:t>
            </a:r>
            <a:r>
              <a:rPr lang="en-US" sz="1800" b="0" i="0" dirty="0">
                <a:solidFill>
                  <a:srgbClr val="005188"/>
                </a:solidFill>
                <a:effectLst/>
                <a:latin typeface="+mj-lt"/>
                <a:cs typeface="Arial"/>
              </a:rPr>
              <a:t> basically anyone.  </a:t>
            </a:r>
            <a:r>
              <a:rPr lang="en-US" sz="1600" b="1" i="0" dirty="0">
                <a:solidFill>
                  <a:srgbClr val="005188"/>
                </a:solidFill>
                <a:effectLst/>
                <a:latin typeface="+mj-lt"/>
                <a:cs typeface="Arial"/>
              </a:rPr>
              <a:t>Click </a:t>
            </a:r>
            <a:r>
              <a:rPr lang="en-US" sz="1600" b="1" i="0" u="sng" dirty="0">
                <a:solidFill>
                  <a:srgbClr val="005188"/>
                </a:solidFill>
                <a:effectLst/>
                <a:latin typeface="+mj-lt"/>
                <a:cs typeface="Arial"/>
                <a:hlinkClick r:id="rId2">
                  <a:extLst>
                    <a:ext uri="{A12FA001-AC4F-418D-AE19-62706E023703}">
                      <ahyp:hlinkClr xmlns:ahyp="http://schemas.microsoft.com/office/drawing/2018/hyperlinkcolor" val="tx"/>
                    </a:ext>
                  </a:extLst>
                </a:hlinkClick>
              </a:rPr>
              <a:t>here</a:t>
            </a:r>
            <a:r>
              <a:rPr lang="en-US" sz="1600" b="1" i="0" dirty="0">
                <a:solidFill>
                  <a:srgbClr val="005188"/>
                </a:solidFill>
                <a:effectLst/>
                <a:latin typeface="+mj-lt"/>
                <a:cs typeface="Arial"/>
              </a:rPr>
              <a:t> to complete a referral for screening.</a:t>
            </a:r>
            <a:endParaRPr lang="en-US" sz="1600" dirty="0">
              <a:solidFill>
                <a:srgbClr val="005188"/>
              </a:solidFill>
              <a:latin typeface="+mj-lt"/>
              <a:cs typeface="Arial"/>
            </a:endParaRPr>
          </a:p>
        </p:txBody>
      </p:sp>
      <p:sp>
        <p:nvSpPr>
          <p:cNvPr id="4" name="Text Placeholder 3">
            <a:extLst>
              <a:ext uri="{FF2B5EF4-FFF2-40B4-BE49-F238E27FC236}">
                <a16:creationId xmlns:a16="http://schemas.microsoft.com/office/drawing/2014/main" id="{7C990D99-C395-3DEA-3270-C6AFD2FFB97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45815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B874-5CE1-2F5B-5B19-2455E38B7A88}"/>
              </a:ext>
            </a:extLst>
          </p:cNvPr>
          <p:cNvSpPr>
            <a:spLocks noGrp="1"/>
          </p:cNvSpPr>
          <p:nvPr>
            <p:ph type="title"/>
          </p:nvPr>
        </p:nvSpPr>
        <p:spPr/>
        <p:txBody>
          <a:bodyPr/>
          <a:lstStyle/>
          <a:p>
            <a:r>
              <a:rPr lang="en-US" dirty="0">
                <a:solidFill>
                  <a:srgbClr val="005188"/>
                </a:solidFill>
                <a:latin typeface="+mj-lt"/>
              </a:rPr>
              <a:t>Transitions to Community Living</a:t>
            </a:r>
          </a:p>
        </p:txBody>
      </p:sp>
      <p:sp>
        <p:nvSpPr>
          <p:cNvPr id="3" name="Text Placeholder 2">
            <a:extLst>
              <a:ext uri="{FF2B5EF4-FFF2-40B4-BE49-F238E27FC236}">
                <a16:creationId xmlns:a16="http://schemas.microsoft.com/office/drawing/2014/main" id="{3641CCFD-3505-40F1-FE5B-00E7F3B9FF1E}"/>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4EF3056-D9CF-8A62-D80D-054EEA9D060A}"/>
              </a:ext>
            </a:extLst>
          </p:cNvPr>
          <p:cNvSpPr>
            <a:spLocks noGrp="1"/>
          </p:cNvSpPr>
          <p:nvPr>
            <p:ph type="body" sz="quarter" idx="11"/>
          </p:nvPr>
        </p:nvSpPr>
        <p:spPr/>
        <p:txBody>
          <a:bodyPr/>
          <a:lstStyle/>
          <a:p>
            <a:r>
              <a:rPr lang="en-US" dirty="0"/>
              <a:t>         </a:t>
            </a:r>
          </a:p>
        </p:txBody>
      </p:sp>
      <p:graphicFrame>
        <p:nvGraphicFramePr>
          <p:cNvPr id="8" name="Table 7">
            <a:extLst>
              <a:ext uri="{FF2B5EF4-FFF2-40B4-BE49-F238E27FC236}">
                <a16:creationId xmlns:a16="http://schemas.microsoft.com/office/drawing/2014/main" id="{5CCB05E5-59B3-32F7-AB32-0A33CEDEEDC5}"/>
              </a:ext>
            </a:extLst>
          </p:cNvPr>
          <p:cNvGraphicFramePr>
            <a:graphicFrameLocks noGrp="1"/>
          </p:cNvGraphicFramePr>
          <p:nvPr/>
        </p:nvGraphicFramePr>
        <p:xfrm>
          <a:off x="766236" y="1346241"/>
          <a:ext cx="10656006" cy="5108347"/>
        </p:xfrm>
        <a:graphic>
          <a:graphicData uri="http://schemas.openxmlformats.org/drawingml/2006/table">
            <a:tbl>
              <a:tblPr firstRow="1" firstCol="1" bandRow="1">
                <a:tableStyleId>{5C22544A-7EE6-4342-B048-85BDC9FD1C3A}</a:tableStyleId>
              </a:tblPr>
              <a:tblGrid>
                <a:gridCol w="3686337">
                  <a:extLst>
                    <a:ext uri="{9D8B030D-6E8A-4147-A177-3AD203B41FA5}">
                      <a16:colId xmlns:a16="http://schemas.microsoft.com/office/drawing/2014/main" val="1143569488"/>
                    </a:ext>
                  </a:extLst>
                </a:gridCol>
                <a:gridCol w="3293979">
                  <a:extLst>
                    <a:ext uri="{9D8B030D-6E8A-4147-A177-3AD203B41FA5}">
                      <a16:colId xmlns:a16="http://schemas.microsoft.com/office/drawing/2014/main" val="20014320"/>
                    </a:ext>
                  </a:extLst>
                </a:gridCol>
                <a:gridCol w="3675690">
                  <a:extLst>
                    <a:ext uri="{9D8B030D-6E8A-4147-A177-3AD203B41FA5}">
                      <a16:colId xmlns:a16="http://schemas.microsoft.com/office/drawing/2014/main" val="3123263378"/>
                    </a:ext>
                  </a:extLst>
                </a:gridCol>
              </a:tblGrid>
              <a:tr h="252913">
                <a:tc>
                  <a:txBody>
                    <a:bodyPr/>
                    <a:lstStyle/>
                    <a:p>
                      <a:pPr marL="0" marR="0">
                        <a:lnSpc>
                          <a:spcPct val="107000"/>
                        </a:lnSpc>
                        <a:spcBef>
                          <a:spcPts val="0"/>
                        </a:spcBef>
                        <a:spcAft>
                          <a:spcPts val="0"/>
                        </a:spcAft>
                      </a:pPr>
                      <a:r>
                        <a:rPr lang="en-US" sz="1600">
                          <a:effectLst/>
                          <a:latin typeface="+mj-lt"/>
                        </a:rPr>
                        <a:t>WNC Partners </a:t>
                      </a: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Location (Counties) served</a:t>
                      </a: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mj-lt"/>
                          <a:ea typeface="Calibri" panose="020F0502020204030204" pitchFamily="34" charset="0"/>
                          <a:cs typeface="Arial" panose="020B0604020202020204" pitchFamily="34" charset="0"/>
                        </a:rPr>
                        <a:t>Contact information </a:t>
                      </a:r>
                    </a:p>
                  </a:txBody>
                  <a:tcPr marL="68580" marR="68580" marT="0" marB="0"/>
                </a:tc>
                <a:extLst>
                  <a:ext uri="{0D108BD9-81ED-4DB2-BD59-A6C34878D82A}">
                    <a16:rowId xmlns:a16="http://schemas.microsoft.com/office/drawing/2014/main" val="3479554532"/>
                  </a:ext>
                </a:extLst>
              </a:tr>
              <a:tr h="3346233">
                <a:tc>
                  <a:txBody>
                    <a:bodyPr/>
                    <a:lstStyle/>
                    <a:p>
                      <a:pPr marL="0" marR="0">
                        <a:lnSpc>
                          <a:spcPct val="107000"/>
                        </a:lnSpc>
                        <a:spcBef>
                          <a:spcPts val="0"/>
                        </a:spcBef>
                        <a:spcAft>
                          <a:spcPts val="0"/>
                        </a:spcAft>
                      </a:pPr>
                      <a:r>
                        <a:rPr lang="en-US" sz="1800" dirty="0">
                          <a:effectLst/>
                          <a:latin typeface="+mj-lt"/>
                          <a:ea typeface="Calibri" panose="020F0502020204030204" pitchFamily="34" charset="0"/>
                          <a:cs typeface="Arial" panose="020B0604020202020204" pitchFamily="34" charset="0"/>
                        </a:rPr>
                        <a:t>Vaya Health</a:t>
                      </a:r>
                    </a:p>
                  </a:txBody>
                  <a:tcPr marL="68580" marR="68580" marT="0" marB="0"/>
                </a:tc>
                <a:tc>
                  <a:txBody>
                    <a:bodyPr/>
                    <a:lstStyle/>
                    <a:p>
                      <a:pPr marL="0" marR="0">
                        <a:lnSpc>
                          <a:spcPct val="107000"/>
                        </a:lnSpc>
                        <a:spcBef>
                          <a:spcPts val="0"/>
                        </a:spcBef>
                        <a:spcAft>
                          <a:spcPts val="0"/>
                        </a:spcAft>
                      </a:pPr>
                      <a:r>
                        <a:rPr lang="en-US" sz="1800">
                          <a:effectLst/>
                          <a:latin typeface="+mj-lt"/>
                          <a:ea typeface="Calibri" panose="020F0502020204030204" pitchFamily="34" charset="0"/>
                          <a:cs typeface="Arial" panose="020B0604020202020204" pitchFamily="34" charset="0"/>
                        </a:rPr>
                        <a:t>Alamance, Alexander, Alleghany, Ashe, Avery, Buncombe, Caldwell, Caswell, Chatham, Cherokee, Clay, Franklin, Graham, Granville, Haywood, Henderson, Jackson, Macon, Madison, McDowell, Mitchell, Person, Polk, Rockingham, Rowan, Stokes, Swain, Transylvania, Vance, Watauga, Wilkes, Yancey  </a:t>
                      </a:r>
                    </a:p>
                  </a:txBody>
                  <a:tcPr marL="68580" marR="68580" marT="0" marB="0"/>
                </a:tc>
                <a:tc>
                  <a:txBody>
                    <a:bodyPr/>
                    <a:lstStyle/>
                    <a:p>
                      <a:pPr marL="0" marR="0">
                        <a:lnSpc>
                          <a:spcPct val="107000"/>
                        </a:lnSpc>
                        <a:spcBef>
                          <a:spcPts val="0"/>
                        </a:spcBef>
                        <a:spcAft>
                          <a:spcPts val="0"/>
                        </a:spcAft>
                      </a:pPr>
                      <a:r>
                        <a:rPr lang="en-US" sz="1600" dirty="0">
                          <a:effectLst/>
                          <a:latin typeface="+mj-lt"/>
                          <a:ea typeface="Calibri" panose="020F0502020204030204" pitchFamily="34" charset="0"/>
                          <a:cs typeface="Arial" panose="020B0604020202020204" pitchFamily="34" charset="0"/>
                        </a:rPr>
                        <a:t>(800) 962-9003</a:t>
                      </a:r>
                    </a:p>
                  </a:txBody>
                  <a:tcPr marL="68580" marR="68580" marT="0" marB="0"/>
                </a:tc>
                <a:extLst>
                  <a:ext uri="{0D108BD9-81ED-4DB2-BD59-A6C34878D82A}">
                    <a16:rowId xmlns:a16="http://schemas.microsoft.com/office/drawing/2014/main" val="141135569"/>
                  </a:ext>
                </a:extLst>
              </a:tr>
              <a:tr h="1509201">
                <a:tc>
                  <a:txBody>
                    <a:bodyPr/>
                    <a:lstStyle/>
                    <a:p>
                      <a:pPr marL="0" marR="0">
                        <a:lnSpc>
                          <a:spcPct val="107000"/>
                        </a:lnSpc>
                        <a:spcBef>
                          <a:spcPts val="0"/>
                        </a:spcBef>
                        <a:spcAft>
                          <a:spcPts val="0"/>
                        </a:spcAft>
                      </a:pPr>
                      <a:r>
                        <a:rPr lang="en-US" sz="1800">
                          <a:effectLst/>
                          <a:latin typeface="+mj-lt"/>
                          <a:ea typeface="Calibri" panose="020F0502020204030204" pitchFamily="34" charset="0"/>
                          <a:cs typeface="Arial" panose="020B0604020202020204" pitchFamily="34" charset="0"/>
                        </a:rPr>
                        <a:t>Partners Health Management</a:t>
                      </a:r>
                    </a:p>
                  </a:txBody>
                  <a:tcPr marL="68580" marR="68580" marT="0" marB="0"/>
                </a:tc>
                <a:tc>
                  <a:txBody>
                    <a:bodyPr/>
                    <a:lstStyle/>
                    <a:p>
                      <a:pPr marL="0" marR="0">
                        <a:lnSpc>
                          <a:spcPct val="107000"/>
                        </a:lnSpc>
                        <a:spcBef>
                          <a:spcPts val="0"/>
                        </a:spcBef>
                        <a:spcAft>
                          <a:spcPts val="0"/>
                        </a:spcAft>
                      </a:pPr>
                      <a:r>
                        <a:rPr lang="en-US" sz="1800" dirty="0">
                          <a:effectLst/>
                          <a:latin typeface="+mj-lt"/>
                          <a:ea typeface="Calibri" panose="020F0502020204030204" pitchFamily="34" charset="0"/>
                          <a:cs typeface="Arial" panose="020B0604020202020204" pitchFamily="34" charset="0"/>
                        </a:rPr>
                        <a:t>Burke, Cabarrus, Catawba, Cleveland, Davie, Davidson, Forsyth, Gaston, Iredell, Lincoln, Rutherford, Stanly, Surry, Union, Yadkin  </a:t>
                      </a:r>
                    </a:p>
                  </a:txBody>
                  <a:tcPr marL="68580" marR="68580" marT="0" marB="0"/>
                </a:tc>
                <a:tc>
                  <a:txBody>
                    <a:bodyPr/>
                    <a:lstStyle/>
                    <a:p>
                      <a:pPr marL="0" marR="0">
                        <a:lnSpc>
                          <a:spcPct val="107000"/>
                        </a:lnSpc>
                        <a:spcBef>
                          <a:spcPts val="0"/>
                        </a:spcBef>
                        <a:spcAft>
                          <a:spcPts val="0"/>
                        </a:spcAft>
                      </a:pPr>
                      <a:r>
                        <a:rPr lang="en-US" sz="1600" dirty="0">
                          <a:effectLst/>
                          <a:latin typeface="+mj-lt"/>
                          <a:ea typeface="Calibri" panose="020F0502020204030204" pitchFamily="34" charset="0"/>
                          <a:cs typeface="Arial" panose="020B0604020202020204" pitchFamily="34" charset="0"/>
                        </a:rPr>
                        <a:t>(888) 235-4673</a:t>
                      </a:r>
                    </a:p>
                  </a:txBody>
                  <a:tcPr marL="68580" marR="68580" marT="0" marB="0"/>
                </a:tc>
                <a:extLst>
                  <a:ext uri="{0D108BD9-81ED-4DB2-BD59-A6C34878D82A}">
                    <a16:rowId xmlns:a16="http://schemas.microsoft.com/office/drawing/2014/main" val="2654442432"/>
                  </a:ext>
                </a:extLst>
              </a:tr>
            </a:tbl>
          </a:graphicData>
        </a:graphic>
      </p:graphicFrame>
    </p:spTree>
    <p:extLst>
      <p:ext uri="{BB962C8B-B14F-4D97-AF65-F5344CB8AC3E}">
        <p14:creationId xmlns:p14="http://schemas.microsoft.com/office/powerpoint/2010/main" val="2065185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FAF1-CC53-4B07-EE2D-BBE30DEC7F51}"/>
              </a:ext>
            </a:extLst>
          </p:cNvPr>
          <p:cNvSpPr>
            <a:spLocks noGrp="1"/>
          </p:cNvSpPr>
          <p:nvPr>
            <p:ph type="title"/>
          </p:nvPr>
        </p:nvSpPr>
        <p:spPr/>
        <p:txBody>
          <a:bodyPr/>
          <a:lstStyle/>
          <a:p>
            <a:r>
              <a:rPr lang="en-US" dirty="0">
                <a:solidFill>
                  <a:srgbClr val="005188"/>
                </a:solidFill>
                <a:latin typeface="+mj-lt"/>
              </a:rPr>
              <a:t>VAYA Health Mental Health Supports</a:t>
            </a:r>
          </a:p>
        </p:txBody>
      </p:sp>
      <p:sp>
        <p:nvSpPr>
          <p:cNvPr id="3" name="Text Placeholder 2">
            <a:extLst>
              <a:ext uri="{FF2B5EF4-FFF2-40B4-BE49-F238E27FC236}">
                <a16:creationId xmlns:a16="http://schemas.microsoft.com/office/drawing/2014/main" id="{C9C9C561-9577-7A9E-D34E-DB9ADA9FF73C}"/>
              </a:ext>
            </a:extLst>
          </p:cNvPr>
          <p:cNvSpPr>
            <a:spLocks noGrp="1"/>
          </p:cNvSpPr>
          <p:nvPr>
            <p:ph type="body" sz="quarter" idx="10"/>
          </p:nvPr>
        </p:nvSpPr>
        <p:spPr/>
        <p:txBody>
          <a:bodyPr/>
          <a:lstStyle/>
          <a:p>
            <a:r>
              <a:rPr lang="en-US" sz="2000" u="sng" dirty="0">
                <a:solidFill>
                  <a:srgbClr val="005188"/>
                </a:solidFill>
                <a:latin typeface="+mj-lt"/>
              </a:rPr>
              <a:t>Summary</a:t>
            </a:r>
            <a:r>
              <a:rPr lang="en-US" sz="2000" dirty="0">
                <a:solidFill>
                  <a:srgbClr val="005188"/>
                </a:solidFill>
                <a:latin typeface="+mj-lt"/>
              </a:rPr>
              <a:t>: </a:t>
            </a:r>
            <a:r>
              <a:rPr lang="en-US" sz="2000" b="0" dirty="0">
                <a:solidFill>
                  <a:srgbClr val="005188"/>
                </a:solidFill>
                <a:latin typeface="+mj-lt"/>
                <a:cs typeface="Calibri" panose="020F0502020204030204" pitchFamily="34" charset="0"/>
              </a:rPr>
              <a:t>Vaya provides counseling for those that need additional assistance during the transition period.</a:t>
            </a:r>
          </a:p>
          <a:p>
            <a:r>
              <a:rPr lang="en-US" sz="2000" u="sng" dirty="0">
                <a:solidFill>
                  <a:srgbClr val="005188"/>
                </a:solidFill>
                <a:latin typeface="+mj-lt"/>
              </a:rPr>
              <a:t>Eligibility</a:t>
            </a:r>
            <a:r>
              <a:rPr lang="en-US" sz="2000" dirty="0">
                <a:solidFill>
                  <a:srgbClr val="005188"/>
                </a:solidFill>
                <a:latin typeface="+mj-lt"/>
              </a:rPr>
              <a:t>:  </a:t>
            </a:r>
            <a:r>
              <a:rPr lang="en-US" sz="1800" b="0" dirty="0">
                <a:solidFill>
                  <a:srgbClr val="005188"/>
                </a:solidFill>
                <a:latin typeface="+mj-lt"/>
              </a:rPr>
              <a:t>People in need of mental health support during the transition taking place resulting from the impact of Helene in impacted counties. </a:t>
            </a:r>
          </a:p>
          <a:p>
            <a:r>
              <a:rPr lang="en-US" sz="2000" u="sng" dirty="0">
                <a:solidFill>
                  <a:srgbClr val="005188"/>
                </a:solidFill>
                <a:latin typeface="+mj-lt"/>
              </a:rPr>
              <a:t>Services Available</a:t>
            </a:r>
            <a:r>
              <a:rPr lang="en-US" sz="2000" dirty="0">
                <a:solidFill>
                  <a:srgbClr val="005188"/>
                </a:solidFill>
                <a:latin typeface="+mj-lt"/>
              </a:rPr>
              <a:t>:  </a:t>
            </a:r>
            <a:r>
              <a:rPr lang="en-US" sz="1800" b="0" dirty="0">
                <a:solidFill>
                  <a:srgbClr val="005188"/>
                </a:solidFill>
                <a:latin typeface="+mj-lt"/>
              </a:rPr>
              <a:t>Counseling, assistance with navigating the transition process, including obtaining documentation, requesting resources, identifying appropriate  providers, providing brochures and information on available Mental Health services, and referrals to services and providers for which individuals are eligible. </a:t>
            </a:r>
          </a:p>
          <a:p>
            <a:r>
              <a:rPr lang="en-US" sz="2000" u="sng" dirty="0">
                <a:solidFill>
                  <a:srgbClr val="005188"/>
                </a:solidFill>
                <a:latin typeface="+mj-lt"/>
              </a:rPr>
              <a:t>How do participants “get in” to the program</a:t>
            </a:r>
            <a:r>
              <a:rPr lang="en-US" sz="2000" dirty="0">
                <a:solidFill>
                  <a:srgbClr val="005188"/>
                </a:solidFill>
                <a:latin typeface="+mj-lt"/>
              </a:rPr>
              <a:t>? </a:t>
            </a:r>
            <a:r>
              <a:rPr lang="en-US" sz="2000" b="0" dirty="0">
                <a:solidFill>
                  <a:srgbClr val="005188"/>
                </a:solidFill>
                <a:latin typeface="+mj-lt"/>
              </a:rPr>
              <a:t>Vaya staff will enroll eligible individuals at the shelters and provide handouts for those that do not want to enroll immediately. </a:t>
            </a:r>
          </a:p>
        </p:txBody>
      </p:sp>
      <p:sp>
        <p:nvSpPr>
          <p:cNvPr id="4" name="Text Placeholder 3">
            <a:extLst>
              <a:ext uri="{FF2B5EF4-FFF2-40B4-BE49-F238E27FC236}">
                <a16:creationId xmlns:a16="http://schemas.microsoft.com/office/drawing/2014/main" id="{7C990D99-C395-3DEA-3270-C6AFD2FFB97B}"/>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2490113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B874-5CE1-2F5B-5B19-2455E38B7A88}"/>
              </a:ext>
            </a:extLst>
          </p:cNvPr>
          <p:cNvSpPr>
            <a:spLocks noGrp="1"/>
          </p:cNvSpPr>
          <p:nvPr>
            <p:ph type="title"/>
          </p:nvPr>
        </p:nvSpPr>
        <p:spPr/>
        <p:txBody>
          <a:bodyPr/>
          <a:lstStyle/>
          <a:p>
            <a:r>
              <a:rPr lang="en-US" dirty="0">
                <a:solidFill>
                  <a:srgbClr val="005188"/>
                </a:solidFill>
                <a:latin typeface="+mj-lt"/>
                <a:cs typeface="Arial"/>
              </a:rPr>
              <a:t>Vaya Health Mental Health Supports</a:t>
            </a:r>
            <a:endParaRPr lang="en-US" dirty="0">
              <a:solidFill>
                <a:srgbClr val="005188"/>
              </a:solidFill>
              <a:latin typeface="+mj-lt"/>
            </a:endParaRPr>
          </a:p>
        </p:txBody>
      </p:sp>
      <p:sp>
        <p:nvSpPr>
          <p:cNvPr id="3" name="Text Placeholder 2">
            <a:extLst>
              <a:ext uri="{FF2B5EF4-FFF2-40B4-BE49-F238E27FC236}">
                <a16:creationId xmlns:a16="http://schemas.microsoft.com/office/drawing/2014/main" id="{3641CCFD-3505-40F1-FE5B-00E7F3B9FF1E}"/>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4EF3056-D9CF-8A62-D80D-054EEA9D060A}"/>
              </a:ext>
            </a:extLst>
          </p:cNvPr>
          <p:cNvSpPr>
            <a:spLocks noGrp="1"/>
          </p:cNvSpPr>
          <p:nvPr>
            <p:ph type="body" sz="quarter" idx="11"/>
          </p:nvPr>
        </p:nvSpPr>
        <p:spPr/>
        <p:txBody>
          <a:bodyPr/>
          <a:lstStyle/>
          <a:p>
            <a:r>
              <a:rPr lang="en-US" dirty="0"/>
              <a:t>  </a:t>
            </a:r>
          </a:p>
        </p:txBody>
      </p:sp>
      <p:graphicFrame>
        <p:nvGraphicFramePr>
          <p:cNvPr id="8" name="Table 7">
            <a:extLst>
              <a:ext uri="{FF2B5EF4-FFF2-40B4-BE49-F238E27FC236}">
                <a16:creationId xmlns:a16="http://schemas.microsoft.com/office/drawing/2014/main" id="{5CCB05E5-59B3-32F7-AB32-0A33CEDEEDC5}"/>
              </a:ext>
            </a:extLst>
          </p:cNvPr>
          <p:cNvGraphicFramePr>
            <a:graphicFrameLocks noGrp="1"/>
          </p:cNvGraphicFramePr>
          <p:nvPr/>
        </p:nvGraphicFramePr>
        <p:xfrm>
          <a:off x="836083" y="1447801"/>
          <a:ext cx="10516314" cy="4174401"/>
        </p:xfrm>
        <a:graphic>
          <a:graphicData uri="http://schemas.openxmlformats.org/drawingml/2006/table">
            <a:tbl>
              <a:tblPr firstRow="1" firstCol="1" bandRow="1">
                <a:tableStyleId>{5C22544A-7EE6-4342-B048-85BDC9FD1C3A}</a:tableStyleId>
              </a:tblPr>
              <a:tblGrid>
                <a:gridCol w="3638012">
                  <a:extLst>
                    <a:ext uri="{9D8B030D-6E8A-4147-A177-3AD203B41FA5}">
                      <a16:colId xmlns:a16="http://schemas.microsoft.com/office/drawing/2014/main" val="1143569488"/>
                    </a:ext>
                  </a:extLst>
                </a:gridCol>
                <a:gridCol w="3250797">
                  <a:extLst>
                    <a:ext uri="{9D8B030D-6E8A-4147-A177-3AD203B41FA5}">
                      <a16:colId xmlns:a16="http://schemas.microsoft.com/office/drawing/2014/main" val="20014320"/>
                    </a:ext>
                  </a:extLst>
                </a:gridCol>
                <a:gridCol w="3627505">
                  <a:extLst>
                    <a:ext uri="{9D8B030D-6E8A-4147-A177-3AD203B41FA5}">
                      <a16:colId xmlns:a16="http://schemas.microsoft.com/office/drawing/2014/main" val="3123263378"/>
                    </a:ext>
                  </a:extLst>
                </a:gridCol>
              </a:tblGrid>
              <a:tr h="458144">
                <a:tc>
                  <a:txBody>
                    <a:bodyPr/>
                    <a:lstStyle/>
                    <a:p>
                      <a:pPr marL="0" marR="0">
                        <a:lnSpc>
                          <a:spcPct val="107000"/>
                        </a:lnSpc>
                        <a:spcBef>
                          <a:spcPts val="0"/>
                        </a:spcBef>
                        <a:spcAft>
                          <a:spcPts val="0"/>
                        </a:spcAft>
                      </a:pPr>
                      <a:r>
                        <a:rPr lang="en-US" sz="1600">
                          <a:effectLst/>
                          <a:latin typeface="+mj-lt"/>
                        </a:rPr>
                        <a:t>WNC Partners </a:t>
                      </a: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mj-lt"/>
                        </a:rPr>
                        <a:t>Location (Counties) served</a:t>
                      </a: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mj-lt"/>
                          <a:ea typeface="Calibri"/>
                          <a:cs typeface="Arial"/>
                        </a:rPr>
                        <a:t>Contact information </a:t>
                      </a:r>
                    </a:p>
                  </a:txBody>
                  <a:tcPr marL="68580" marR="68580" marT="0" marB="0"/>
                </a:tc>
                <a:extLst>
                  <a:ext uri="{0D108BD9-81ED-4DB2-BD59-A6C34878D82A}">
                    <a16:rowId xmlns:a16="http://schemas.microsoft.com/office/drawing/2014/main" val="3479554532"/>
                  </a:ext>
                </a:extLst>
              </a:tr>
              <a:tr h="2324790">
                <a:tc>
                  <a:txBody>
                    <a:bodyPr/>
                    <a:lstStyle/>
                    <a:p>
                      <a:pPr marL="0" marR="0">
                        <a:lnSpc>
                          <a:spcPct val="107000"/>
                        </a:lnSpc>
                        <a:spcBef>
                          <a:spcPts val="0"/>
                        </a:spcBef>
                        <a:spcAft>
                          <a:spcPts val="0"/>
                        </a:spcAft>
                      </a:pPr>
                      <a:r>
                        <a:rPr lang="en-US" sz="1600">
                          <a:effectLst/>
                          <a:latin typeface="+mj-lt"/>
                          <a:ea typeface="Calibri"/>
                          <a:cs typeface="Arial"/>
                        </a:rPr>
                        <a:t>Vaya Health</a:t>
                      </a: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lvl="0">
                        <a:lnSpc>
                          <a:spcPct val="107000"/>
                        </a:lnSpc>
                        <a:spcBef>
                          <a:spcPts val="0"/>
                        </a:spcBef>
                        <a:spcAft>
                          <a:spcPts val="0"/>
                        </a:spcAft>
                        <a:buNone/>
                      </a:pPr>
                      <a:r>
                        <a:rPr lang="en-US" sz="1400" b="0" i="0" u="none" strike="noStrike" noProof="0">
                          <a:solidFill>
                            <a:srgbClr val="212529"/>
                          </a:solidFill>
                          <a:effectLst/>
                          <a:latin typeface="+mj-lt"/>
                        </a:rPr>
                        <a:t>Alamance, Alexander, Alleghany, Ashe, Avery, Buncombe, Caldwell, Caswell, Chatham, Cherokee, Clay, Franklin, Graham, Granville, Haywood, Henderson, Jackson, Macon, Madison, McDowell, Mitchell, Person, Polk, Rockingham, Rowan, Stokes, Swain, Transylvania, Vance, Watauga, Wilkes, Yancey </a:t>
                      </a:r>
                      <a:endParaRPr lang="en-US">
                        <a:latin typeface="+mj-lt"/>
                      </a:endParaRPr>
                    </a:p>
                  </a:txBody>
                  <a:tcPr marL="68580" marR="68580" marT="0" marB="0"/>
                </a:tc>
                <a:tc>
                  <a:txBody>
                    <a:bodyPr/>
                    <a:lstStyle/>
                    <a:p>
                      <a:pPr marL="0" marR="0" lvl="0">
                        <a:lnSpc>
                          <a:spcPct val="107000"/>
                        </a:lnSpc>
                        <a:spcBef>
                          <a:spcPts val="0"/>
                        </a:spcBef>
                        <a:spcAft>
                          <a:spcPts val="0"/>
                        </a:spcAft>
                        <a:buNone/>
                      </a:pPr>
                      <a:r>
                        <a:rPr lang="en-US" sz="1600" b="0" i="0" u="none" strike="noStrike" noProof="0">
                          <a:solidFill>
                            <a:srgbClr val="212529"/>
                          </a:solidFill>
                          <a:effectLst/>
                          <a:latin typeface="+mj-lt"/>
                        </a:rPr>
                        <a:t>Phone: 828-225-2785</a:t>
                      </a:r>
                      <a:br>
                        <a:rPr lang="en-US" sz="1600" b="0" i="0" u="none" strike="noStrike" noProof="0">
                          <a:solidFill>
                            <a:srgbClr val="212529"/>
                          </a:solidFill>
                          <a:effectLst/>
                          <a:latin typeface="+mj-lt"/>
                        </a:rPr>
                      </a:br>
                      <a:r>
                        <a:rPr lang="en-US" sz="1600" b="0" i="0" u="none" strike="noStrike" noProof="0">
                          <a:solidFill>
                            <a:srgbClr val="212529"/>
                          </a:solidFill>
                          <a:effectLst/>
                          <a:latin typeface="+mj-lt"/>
                        </a:rPr>
                        <a:t>Crisis Line: 800-849-612</a:t>
                      </a:r>
                      <a:endParaRPr lang="en-US">
                        <a:latin typeface="+mj-lt"/>
                      </a:endParaRPr>
                    </a:p>
                  </a:txBody>
                  <a:tcPr marL="68580" marR="68580" marT="0" marB="0"/>
                </a:tc>
                <a:extLst>
                  <a:ext uri="{0D108BD9-81ED-4DB2-BD59-A6C34878D82A}">
                    <a16:rowId xmlns:a16="http://schemas.microsoft.com/office/drawing/2014/main" val="141135569"/>
                  </a:ext>
                </a:extLst>
              </a:tr>
              <a:tr h="1391467">
                <a:tc>
                  <a:txBody>
                    <a:bodyPr/>
                    <a:lstStyle/>
                    <a:p>
                      <a:pPr marL="0" marR="0">
                        <a:lnSpc>
                          <a:spcPct val="107000"/>
                        </a:lnSpc>
                        <a:spcBef>
                          <a:spcPts val="0"/>
                        </a:spcBef>
                        <a:spcAft>
                          <a:spcPts val="0"/>
                        </a:spcAft>
                      </a:pP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endParaRPr lang="en-US"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endParaRPr lang="en-US" sz="16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54442432"/>
                  </a:ext>
                </a:extLst>
              </a:tr>
            </a:tbl>
          </a:graphicData>
        </a:graphic>
      </p:graphicFrame>
    </p:spTree>
    <p:extLst>
      <p:ext uri="{BB962C8B-B14F-4D97-AF65-F5344CB8AC3E}">
        <p14:creationId xmlns:p14="http://schemas.microsoft.com/office/powerpoint/2010/main" val="159717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674020" y="502621"/>
            <a:ext cx="10715627" cy="743347"/>
          </a:xfrm>
        </p:spPr>
        <p:txBody>
          <a:bodyPr/>
          <a:lstStyle/>
          <a:p>
            <a:r>
              <a:rPr lang="en-US" dirty="0"/>
              <a:t>What is Shelter Transition?</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6705348" y="1451027"/>
            <a:ext cx="4748463" cy="4532678"/>
          </a:xfrm>
        </p:spPr>
        <p:txBody>
          <a:bodyPr>
            <a:normAutofit fontScale="92500"/>
          </a:bodyPr>
          <a:lstStyle/>
          <a:p>
            <a:r>
              <a:rPr lang="en-US" b="1" u="sng" dirty="0">
                <a:solidFill>
                  <a:srgbClr val="005188"/>
                </a:solidFill>
              </a:rPr>
              <a:t>Transition of survivors </a:t>
            </a:r>
            <a:r>
              <a:rPr lang="en-US" dirty="0">
                <a:solidFill>
                  <a:srgbClr val="005188"/>
                </a:solidFill>
              </a:rPr>
              <a:t>from congregate sheltering to interim or other appropriate housing is challenging.</a:t>
            </a:r>
          </a:p>
          <a:p>
            <a:r>
              <a:rPr lang="en-US" b="1" u="sng" dirty="0">
                <a:solidFill>
                  <a:srgbClr val="005188"/>
                </a:solidFill>
              </a:rPr>
              <a:t>Resolving the complex issues </a:t>
            </a:r>
            <a:r>
              <a:rPr lang="en-US" dirty="0">
                <a:solidFill>
                  <a:srgbClr val="005188"/>
                </a:solidFill>
              </a:rPr>
              <a:t>facing survivors requires the active engagement of multiple Local, State, Federal, and Non-Governmental Organizations (NGOs).</a:t>
            </a:r>
          </a:p>
          <a:p>
            <a:r>
              <a:rPr lang="en-US" b="1" dirty="0">
                <a:solidFill>
                  <a:srgbClr val="005188"/>
                </a:solidFill>
              </a:rPr>
              <a:t>Survivors often tell their story multiple times.</a:t>
            </a:r>
            <a:endParaRPr lang="en-US" dirty="0">
              <a:solidFill>
                <a:srgbClr val="005188"/>
              </a:solidFill>
            </a:endParaRPr>
          </a:p>
          <a:p>
            <a:r>
              <a:rPr lang="en-US" b="1" dirty="0">
                <a:solidFill>
                  <a:srgbClr val="005188"/>
                </a:solidFill>
              </a:rPr>
              <a:t>The best results come from States/Tribes with a transition plan</a:t>
            </a:r>
          </a:p>
          <a:p>
            <a:endParaRPr lang="en-US" dirty="0"/>
          </a:p>
          <a:p>
            <a:endParaRPr lang="en-US" dirty="0"/>
          </a:p>
          <a:p>
            <a:endParaRPr lang="en-US"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6</a:t>
            </a:fld>
            <a:endParaRPr lang="en-US"/>
          </a:p>
        </p:txBody>
      </p:sp>
      <p:pic>
        <p:nvPicPr>
          <p:cNvPr id="8" name="Picture 7">
            <a:extLst>
              <a:ext uri="{FF2B5EF4-FFF2-40B4-BE49-F238E27FC236}">
                <a16:creationId xmlns:a16="http://schemas.microsoft.com/office/drawing/2014/main" id="{3FD711F1-C68F-637E-C4DB-34B2EFAD07D9}"/>
              </a:ext>
            </a:extLst>
          </p:cNvPr>
          <p:cNvPicPr>
            <a:picLocks noChangeAspect="1"/>
          </p:cNvPicPr>
          <p:nvPr/>
        </p:nvPicPr>
        <p:blipFill>
          <a:blip r:embed="rId3"/>
          <a:stretch>
            <a:fillRect/>
          </a:stretch>
        </p:blipFill>
        <p:spPr>
          <a:xfrm>
            <a:off x="754231" y="1467069"/>
            <a:ext cx="5718544" cy="3822523"/>
          </a:xfrm>
          <a:prstGeom prst="rect">
            <a:avLst/>
          </a:prstGeom>
        </p:spPr>
      </p:pic>
      <p:sp>
        <p:nvSpPr>
          <p:cNvPr id="9" name="Footer Placeholder 2">
            <a:extLst>
              <a:ext uri="{FF2B5EF4-FFF2-40B4-BE49-F238E27FC236}">
                <a16:creationId xmlns:a16="http://schemas.microsoft.com/office/drawing/2014/main" id="{90BB8188-B2CC-5035-7371-7E85ABE62BBA}"/>
              </a:ext>
            </a:extLst>
          </p:cNvPr>
          <p:cNvSpPr txBox="1">
            <a:spLocks/>
          </p:cNvSpPr>
          <p:nvPr/>
        </p:nvSpPr>
        <p:spPr>
          <a:xfrm>
            <a:off x="674020" y="5328258"/>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solidFill>
              </a:rPr>
              <a:t>Hurricane Harvey, Texas, 2017</a:t>
            </a:r>
          </a:p>
        </p:txBody>
      </p:sp>
    </p:spTree>
    <p:extLst>
      <p:ext uri="{BB962C8B-B14F-4D97-AF65-F5344CB8AC3E}">
        <p14:creationId xmlns:p14="http://schemas.microsoft.com/office/powerpoint/2010/main" val="1862547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a:xfrm>
            <a:off x="1160080" y="1767058"/>
            <a:ext cx="10708748" cy="1816925"/>
          </a:xfrm>
        </p:spPr>
        <p:txBody>
          <a:bodyPr/>
          <a:lstStyle/>
          <a:p>
            <a:r>
              <a:rPr lang="en-US" dirty="0">
                <a:latin typeface="Franklin Gothic Medium"/>
                <a:cs typeface="Times New Roman"/>
              </a:rPr>
              <a:t>Any Questions? </a:t>
            </a:r>
            <a:br>
              <a:rPr lang="en-US" dirty="0">
                <a:latin typeface="Franklin Gothic Medium"/>
                <a:cs typeface="Times New Roman"/>
              </a:rPr>
            </a:br>
            <a:endParaRPr lang="en-US" dirty="0">
              <a:latin typeface="Franklin Gothic Medium"/>
              <a:cs typeface="Times New Roman"/>
            </a:endParaRPr>
          </a:p>
        </p:txBody>
      </p:sp>
    </p:spTree>
    <p:extLst>
      <p:ext uri="{BB962C8B-B14F-4D97-AF65-F5344CB8AC3E}">
        <p14:creationId xmlns:p14="http://schemas.microsoft.com/office/powerpoint/2010/main" val="173558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823b0f312f_8_405"/>
          <p:cNvSpPr txBox="1">
            <a:spLocks noGrp="1"/>
          </p:cNvSpPr>
          <p:nvPr>
            <p:ph type="ctrTitle"/>
          </p:nvPr>
        </p:nvSpPr>
        <p:spPr>
          <a:xfrm>
            <a:off x="824549" y="2269898"/>
            <a:ext cx="10267405" cy="2318205"/>
          </a:xfrm>
          <a:prstGeom prst="rect">
            <a:avLst/>
          </a:prstGeom>
          <a:noFill/>
          <a:ln>
            <a:noFill/>
          </a:ln>
        </p:spPr>
        <p:txBody>
          <a:bodyPr spcFirstLastPara="1" vert="horz" wrap="square" lIns="91425" tIns="45700" rIns="91425" bIns="45700" rtlCol="0" anchor="ctr" anchorCtr="0">
            <a:noAutofit/>
          </a:bodyPr>
          <a:lstStyle/>
          <a:p>
            <a:r>
              <a:rPr lang="en-US" sz="4000" b="1" dirty="0">
                <a:solidFill>
                  <a:srgbClr val="005188"/>
                </a:solidFill>
              </a:rPr>
              <a:t>U.S. Department of Housing and Urban Development (HUD)</a:t>
            </a:r>
            <a:br>
              <a:rPr lang="en-US" sz="4000" b="1" dirty="0">
                <a:solidFill>
                  <a:srgbClr val="005188"/>
                </a:solidFill>
              </a:rPr>
            </a:br>
            <a:r>
              <a:rPr lang="en-US" sz="4000" b="1" dirty="0">
                <a:solidFill>
                  <a:srgbClr val="005188"/>
                </a:solidFill>
              </a:rPr>
              <a:t>and </a:t>
            </a:r>
            <a:br>
              <a:rPr lang="en-US" sz="4000" b="1" dirty="0">
                <a:solidFill>
                  <a:srgbClr val="005188"/>
                </a:solidFill>
              </a:rPr>
            </a:br>
            <a:r>
              <a:rPr lang="en-US" sz="4000" b="1" dirty="0">
                <a:solidFill>
                  <a:srgbClr val="005188"/>
                </a:solidFill>
              </a:rPr>
              <a:t>HUD SNAPS Disaster Technical Assistance</a:t>
            </a:r>
            <a:endParaRPr sz="4000" b="1" dirty="0">
              <a:solidFill>
                <a:srgbClr val="005188"/>
              </a:solidFill>
            </a:endParaRPr>
          </a:p>
        </p:txBody>
      </p:sp>
      <p:sp>
        <p:nvSpPr>
          <p:cNvPr id="355" name="Google Shape;355;g1823b0f312f_8_405"/>
          <p:cNvSpPr txBox="1">
            <a:spLocks noGrp="1"/>
          </p:cNvSpPr>
          <p:nvPr>
            <p:ph type="subTitle" idx="1"/>
          </p:nvPr>
        </p:nvSpPr>
        <p:spPr>
          <a:xfrm>
            <a:off x="1282091" y="4588102"/>
            <a:ext cx="9300000" cy="429900"/>
          </a:xfrm>
          <a:prstGeom prst="rect">
            <a:avLst/>
          </a:prstGeom>
          <a:noFill/>
          <a:ln>
            <a:noFill/>
          </a:ln>
        </p:spPr>
        <p:txBody>
          <a:bodyPr spcFirstLastPara="1" vert="horz" wrap="square" lIns="91425" tIns="45700" rIns="91425" bIns="45700" rtlCol="0" anchor="ctr" anchorCtr="0">
            <a:noAutofit/>
          </a:bodyPr>
          <a:lstStyle/>
          <a:p>
            <a:pPr marL="0" indent="0"/>
            <a:r>
              <a:rPr lang="en-US" dirty="0">
                <a:solidFill>
                  <a:srgbClr val="005188"/>
                </a:solidFill>
                <a:latin typeface="+mj-lt"/>
              </a:rPr>
              <a:t>10/23/2024</a:t>
            </a:r>
            <a:endParaRPr dirty="0">
              <a:solidFill>
                <a:srgbClr val="005188"/>
              </a:solidFill>
              <a:latin typeface="+mj-lt"/>
            </a:endParaRPr>
          </a:p>
        </p:txBody>
      </p:sp>
    </p:spTree>
    <p:extLst>
      <p:ext uri="{BB962C8B-B14F-4D97-AF65-F5344CB8AC3E}">
        <p14:creationId xmlns:p14="http://schemas.microsoft.com/office/powerpoint/2010/main" val="3864921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1823b0f312f_8_1022"/>
          <p:cNvSpPr txBox="1">
            <a:spLocks noGrp="1"/>
          </p:cNvSpPr>
          <p:nvPr>
            <p:ph type="title"/>
          </p:nvPr>
        </p:nvSpPr>
        <p:spPr>
          <a:xfrm>
            <a:off x="915512" y="422600"/>
            <a:ext cx="9579600" cy="630300"/>
          </a:xfrm>
          <a:prstGeom prst="rect">
            <a:avLst/>
          </a:prstGeom>
          <a:noFill/>
          <a:ln>
            <a:noFill/>
          </a:ln>
        </p:spPr>
        <p:txBody>
          <a:bodyPr spcFirstLastPara="1" vert="horz" wrap="square" lIns="121875" tIns="121875" rIns="121875" bIns="121875" rtlCol="0" anchor="t" anchorCtr="0">
            <a:noAutofit/>
          </a:bodyPr>
          <a:lstStyle/>
          <a:p>
            <a:r>
              <a:rPr lang="en-US" sz="4000" dirty="0">
                <a:solidFill>
                  <a:srgbClr val="005188"/>
                </a:solidFill>
              </a:rPr>
              <a:t>HUD &amp; Disaster Technical Assistance Team</a:t>
            </a:r>
            <a:endParaRPr sz="4000" dirty="0">
              <a:solidFill>
                <a:srgbClr val="005188"/>
              </a:solidFill>
            </a:endParaRPr>
          </a:p>
        </p:txBody>
      </p:sp>
      <p:sp>
        <p:nvSpPr>
          <p:cNvPr id="384" name="Google Shape;384;g1823b0f312f_8_1022"/>
          <p:cNvSpPr txBox="1"/>
          <p:nvPr/>
        </p:nvSpPr>
        <p:spPr>
          <a:xfrm>
            <a:off x="780938" y="1737350"/>
            <a:ext cx="10881000" cy="3250100"/>
          </a:xfrm>
          <a:prstGeom prst="rect">
            <a:avLst/>
          </a:prstGeom>
          <a:noFill/>
          <a:ln>
            <a:noFill/>
          </a:ln>
        </p:spPr>
        <p:txBody>
          <a:bodyPr spcFirstLastPara="1" wrap="square" lIns="60950" tIns="60950" rIns="60950" bIns="60950" anchor="t" anchorCtr="0">
            <a:spAutoFit/>
          </a:bodyPr>
          <a:lstStyle/>
          <a:p>
            <a:pPr marL="82550">
              <a:lnSpc>
                <a:spcPct val="120000"/>
              </a:lnSpc>
              <a:buClr>
                <a:schemeClr val="dk1"/>
              </a:buClr>
              <a:buSzPts val="2300"/>
            </a:pPr>
            <a:r>
              <a:rPr lang="en-US" sz="2300" b="1" dirty="0">
                <a:solidFill>
                  <a:srgbClr val="005188"/>
                </a:solidFill>
                <a:latin typeface="+mj-lt"/>
                <a:ea typeface="Calibri"/>
                <a:cs typeface="Calibri"/>
                <a:sym typeface="Calibri"/>
              </a:rPr>
              <a:t>Overview</a:t>
            </a:r>
            <a:endParaRPr lang="en-US" sz="2300" dirty="0">
              <a:solidFill>
                <a:srgbClr val="005188"/>
              </a:solidFill>
              <a:latin typeface="+mj-lt"/>
              <a:ea typeface="Calibri"/>
              <a:cs typeface="Calibri"/>
              <a:sym typeface="Calibri"/>
            </a:endParaRPr>
          </a:p>
          <a:p>
            <a:pPr marL="914400" lvl="1" indent="-374650">
              <a:lnSpc>
                <a:spcPct val="120000"/>
              </a:lnSpc>
              <a:spcBef>
                <a:spcPts val="300"/>
              </a:spcBef>
              <a:buClr>
                <a:schemeClr val="dk1"/>
              </a:buClr>
              <a:buSzPts val="2300"/>
              <a:buFont typeface="Calibri"/>
              <a:buChar char="○"/>
            </a:pPr>
            <a:r>
              <a:rPr lang="en-US" sz="2300" dirty="0">
                <a:solidFill>
                  <a:srgbClr val="005188"/>
                </a:solidFill>
                <a:latin typeface="+mj-lt"/>
                <a:cs typeface="Calibri"/>
              </a:rPr>
              <a:t>Provide HUD Special Needs Assistance Programs (SNAPS) Disaster Technical Assistance for people who may not have the resources to move towards housing stability due to a natural or public health disasters.</a:t>
            </a:r>
          </a:p>
          <a:p>
            <a:pPr marL="914400" lvl="1" indent="-374650">
              <a:lnSpc>
                <a:spcPct val="120000"/>
              </a:lnSpc>
              <a:spcBef>
                <a:spcPts val="300"/>
              </a:spcBef>
              <a:buClr>
                <a:schemeClr val="dk1"/>
              </a:buClr>
              <a:buSzPts val="2300"/>
              <a:buFont typeface="Calibri"/>
              <a:buChar char="○"/>
            </a:pPr>
            <a:r>
              <a:rPr lang="en-US" sz="2300" dirty="0">
                <a:solidFill>
                  <a:srgbClr val="005188"/>
                </a:solidFill>
                <a:latin typeface="+mj-lt"/>
                <a:cs typeface="Calibri"/>
              </a:rPr>
              <a:t>Facilitate housing solutions for HUD clients through referrals</a:t>
            </a:r>
          </a:p>
          <a:p>
            <a:pPr marL="914400" lvl="1" indent="-374650">
              <a:lnSpc>
                <a:spcPct val="120000"/>
              </a:lnSpc>
              <a:spcBef>
                <a:spcPts val="300"/>
              </a:spcBef>
              <a:buClr>
                <a:schemeClr val="dk1"/>
              </a:buClr>
              <a:buSzPts val="2300"/>
              <a:buFont typeface="Calibri"/>
              <a:buChar char="○"/>
            </a:pPr>
            <a:r>
              <a:rPr lang="en-US" sz="2300" dirty="0">
                <a:solidFill>
                  <a:srgbClr val="005188"/>
                </a:solidFill>
                <a:latin typeface="+mj-lt"/>
                <a:cs typeface="Calibri"/>
              </a:rPr>
              <a:t>Identify HUD vacancies across Public Housing and Multifamily portfolios</a:t>
            </a:r>
          </a:p>
          <a:p>
            <a:pPr marL="914400" lvl="1" indent="-374650">
              <a:lnSpc>
                <a:spcPct val="120000"/>
              </a:lnSpc>
              <a:spcBef>
                <a:spcPts val="300"/>
              </a:spcBef>
              <a:buClr>
                <a:schemeClr val="dk1"/>
              </a:buClr>
              <a:buSzPts val="2300"/>
              <a:buFont typeface="Calibri"/>
              <a:buChar char="○"/>
            </a:pPr>
            <a:r>
              <a:rPr lang="en-US" sz="2300" dirty="0">
                <a:solidFill>
                  <a:srgbClr val="005188"/>
                </a:solidFill>
                <a:latin typeface="+mj-lt"/>
                <a:cs typeface="Calibri"/>
              </a:rPr>
              <a:t>Coordinate Housing Counseling Agencies and resources</a:t>
            </a:r>
          </a:p>
        </p:txBody>
      </p:sp>
      <p:sp>
        <p:nvSpPr>
          <p:cNvPr id="385" name="Google Shape;385;g1823b0f312f_8_1022"/>
          <p:cNvSpPr txBox="1">
            <a:spLocks noGrp="1"/>
          </p:cNvSpPr>
          <p:nvPr>
            <p:ph type="sldNum" idx="12"/>
          </p:nvPr>
        </p:nvSpPr>
        <p:spPr>
          <a:xfrm>
            <a:off x="8736913" y="6356351"/>
            <a:ext cx="2844000" cy="365100"/>
          </a:xfrm>
          <a:prstGeom prst="rect">
            <a:avLst/>
          </a:prstGeom>
        </p:spPr>
        <p:txBody>
          <a:bodyPr spcFirstLastPara="1" wrap="square" lIns="91425" tIns="45700" rIns="91425" bIns="45700" anchor="ctr" anchorCtr="0">
            <a:noAutofit/>
          </a:bodyPr>
          <a:lstStyle/>
          <a:p>
            <a:fld id="{00000000-1234-1234-1234-123412341234}" type="slidenum">
              <a:rPr lang="en-US"/>
              <a:pPr/>
              <a:t>62</a:t>
            </a:fld>
            <a:endParaRPr/>
          </a:p>
        </p:txBody>
      </p:sp>
    </p:spTree>
    <p:extLst>
      <p:ext uri="{BB962C8B-B14F-4D97-AF65-F5344CB8AC3E}">
        <p14:creationId xmlns:p14="http://schemas.microsoft.com/office/powerpoint/2010/main" val="3040820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1823b0f312f_8_1022"/>
          <p:cNvSpPr txBox="1">
            <a:spLocks noGrp="1"/>
          </p:cNvSpPr>
          <p:nvPr>
            <p:ph type="title"/>
          </p:nvPr>
        </p:nvSpPr>
        <p:spPr>
          <a:xfrm>
            <a:off x="947784" y="423397"/>
            <a:ext cx="10483803" cy="630300"/>
          </a:xfrm>
          <a:prstGeom prst="rect">
            <a:avLst/>
          </a:prstGeom>
          <a:noFill/>
          <a:ln>
            <a:noFill/>
          </a:ln>
        </p:spPr>
        <p:txBody>
          <a:bodyPr spcFirstLastPara="1" vert="horz" wrap="square" lIns="121875" tIns="121875" rIns="121875" bIns="121875" rtlCol="0" anchor="t" anchorCtr="0">
            <a:noAutofit/>
          </a:bodyPr>
          <a:lstStyle/>
          <a:p>
            <a:r>
              <a:rPr lang="en-US" sz="3600" dirty="0">
                <a:solidFill>
                  <a:srgbClr val="005188"/>
                </a:solidFill>
              </a:rPr>
              <a:t>HUD SNAPS Disaster Technical Assistance Team</a:t>
            </a:r>
            <a:endParaRPr sz="3600" dirty="0">
              <a:solidFill>
                <a:srgbClr val="005188"/>
              </a:solidFill>
            </a:endParaRPr>
          </a:p>
        </p:txBody>
      </p:sp>
      <p:sp>
        <p:nvSpPr>
          <p:cNvPr id="384" name="Google Shape;384;g1823b0f312f_8_1022"/>
          <p:cNvSpPr txBox="1"/>
          <p:nvPr/>
        </p:nvSpPr>
        <p:spPr>
          <a:xfrm>
            <a:off x="749186" y="1267568"/>
            <a:ext cx="10881000" cy="5167035"/>
          </a:xfrm>
          <a:prstGeom prst="rect">
            <a:avLst/>
          </a:prstGeom>
          <a:noFill/>
          <a:ln>
            <a:noFill/>
          </a:ln>
        </p:spPr>
        <p:txBody>
          <a:bodyPr spcFirstLastPara="1" wrap="square" lIns="60950" tIns="60950" rIns="60950" bIns="60950" anchor="t" anchorCtr="0">
            <a:spAutoFit/>
          </a:bodyPr>
          <a:lstStyle/>
          <a:p>
            <a:pPr marL="82550">
              <a:lnSpc>
                <a:spcPct val="120000"/>
              </a:lnSpc>
              <a:buClr>
                <a:schemeClr val="dk1"/>
              </a:buClr>
              <a:buSzPts val="2300"/>
            </a:pPr>
            <a:r>
              <a:rPr lang="en-US" sz="2300" b="1" dirty="0">
                <a:solidFill>
                  <a:srgbClr val="005188"/>
                </a:solidFill>
                <a:latin typeface="+mj-lt"/>
                <a:ea typeface="Calibri"/>
                <a:cs typeface="Calibri"/>
                <a:sym typeface="Calibri"/>
              </a:rPr>
              <a:t>Who We Are </a:t>
            </a:r>
            <a:endParaRPr sz="2300" dirty="0">
              <a:solidFill>
                <a:srgbClr val="005188"/>
              </a:solidFill>
              <a:latin typeface="+mj-lt"/>
              <a:ea typeface="Calibri"/>
              <a:cs typeface="Calibri"/>
              <a:sym typeface="Calibri"/>
            </a:endParaRPr>
          </a:p>
          <a:p>
            <a:pPr marL="914400" lvl="1" indent="-374650">
              <a:lnSpc>
                <a:spcPct val="120000"/>
              </a:lnSpc>
              <a:spcBef>
                <a:spcPts val="300"/>
              </a:spcBef>
              <a:buClr>
                <a:schemeClr val="dk1"/>
              </a:buClr>
              <a:buSzPts val="2300"/>
              <a:buFont typeface="Calibri"/>
              <a:buChar char="○"/>
            </a:pPr>
            <a:r>
              <a:rPr lang="en-US" sz="2300" dirty="0">
                <a:solidFill>
                  <a:srgbClr val="005188"/>
                </a:solidFill>
                <a:latin typeface="+mj-lt"/>
                <a:ea typeface="Calibri"/>
                <a:cs typeface="Calibri"/>
                <a:sym typeface="Calibri"/>
              </a:rPr>
              <a:t>A specialized, small, and nimble team within the Special Needs Assistance Programs at HUD, which conducts efforts aimed at people who are vulnerable and/or homeless.</a:t>
            </a:r>
            <a:endParaRPr sz="2300" dirty="0">
              <a:solidFill>
                <a:srgbClr val="005188"/>
              </a:solidFill>
              <a:latin typeface="+mj-lt"/>
              <a:ea typeface="Calibri"/>
              <a:cs typeface="Calibri"/>
              <a:sym typeface="Calibri"/>
            </a:endParaRPr>
          </a:p>
          <a:p>
            <a:pPr marL="82550">
              <a:lnSpc>
                <a:spcPct val="120000"/>
              </a:lnSpc>
              <a:spcBef>
                <a:spcPts val="1000"/>
              </a:spcBef>
              <a:buClr>
                <a:schemeClr val="dk1"/>
              </a:buClr>
              <a:buSzPts val="2300"/>
            </a:pPr>
            <a:r>
              <a:rPr lang="en-US" sz="2300" b="1" dirty="0">
                <a:solidFill>
                  <a:srgbClr val="005188"/>
                </a:solidFill>
                <a:latin typeface="+mj-lt"/>
                <a:ea typeface="Calibri"/>
                <a:cs typeface="Calibri"/>
                <a:sym typeface="Calibri"/>
              </a:rPr>
              <a:t>What We Do</a:t>
            </a:r>
            <a:endParaRPr sz="2300" dirty="0">
              <a:solidFill>
                <a:srgbClr val="005188"/>
              </a:solidFill>
              <a:latin typeface="+mj-lt"/>
              <a:ea typeface="Calibri"/>
              <a:cs typeface="Calibri"/>
              <a:sym typeface="Calibri"/>
            </a:endParaRPr>
          </a:p>
          <a:p>
            <a:pPr marL="914400" lvl="1" indent="-374650">
              <a:lnSpc>
                <a:spcPct val="120000"/>
              </a:lnSpc>
              <a:spcBef>
                <a:spcPts val="300"/>
              </a:spcBef>
              <a:buClr>
                <a:schemeClr val="dk1"/>
              </a:buClr>
              <a:buSzPts val="2300"/>
              <a:buFont typeface="Calibri"/>
              <a:buChar char="○"/>
            </a:pPr>
            <a:r>
              <a:rPr lang="en-US" sz="2300" dirty="0">
                <a:solidFill>
                  <a:srgbClr val="005188"/>
                </a:solidFill>
                <a:latin typeface="+mj-lt"/>
                <a:ea typeface="Calibri"/>
                <a:cs typeface="Calibri"/>
                <a:sym typeface="Calibri"/>
              </a:rPr>
              <a:t>We respond to natural and public health disasters when we know there is a substantial group of people who may not have resources to move toward housing stability.</a:t>
            </a:r>
            <a:endParaRPr sz="2300" dirty="0">
              <a:solidFill>
                <a:srgbClr val="005188"/>
              </a:solidFill>
              <a:latin typeface="+mj-lt"/>
              <a:ea typeface="Calibri"/>
              <a:cs typeface="Calibri"/>
              <a:sym typeface="Calibri"/>
            </a:endParaRPr>
          </a:p>
          <a:p>
            <a:pPr marL="82550">
              <a:lnSpc>
                <a:spcPct val="120000"/>
              </a:lnSpc>
              <a:spcBef>
                <a:spcPts val="1000"/>
              </a:spcBef>
              <a:buClr>
                <a:schemeClr val="dk1"/>
              </a:buClr>
              <a:buSzPts val="2300"/>
            </a:pPr>
            <a:r>
              <a:rPr lang="en-US" sz="2300" b="1" dirty="0">
                <a:solidFill>
                  <a:srgbClr val="005188"/>
                </a:solidFill>
                <a:latin typeface="+mj-lt"/>
                <a:ea typeface="Calibri"/>
                <a:cs typeface="Calibri"/>
                <a:sym typeface="Calibri"/>
              </a:rPr>
              <a:t>When We Activate</a:t>
            </a:r>
            <a:endParaRPr sz="2300" dirty="0">
              <a:solidFill>
                <a:srgbClr val="005188"/>
              </a:solidFill>
              <a:latin typeface="+mj-lt"/>
              <a:ea typeface="Calibri"/>
              <a:cs typeface="Calibri"/>
              <a:sym typeface="Calibri"/>
            </a:endParaRPr>
          </a:p>
          <a:p>
            <a:pPr marL="914400" lvl="1" indent="-374650">
              <a:lnSpc>
                <a:spcPct val="120000"/>
              </a:lnSpc>
              <a:spcBef>
                <a:spcPts val="300"/>
              </a:spcBef>
              <a:buClr>
                <a:schemeClr val="dk1"/>
              </a:buClr>
              <a:buSzPts val="2300"/>
              <a:buFont typeface="Calibri"/>
              <a:buChar char="○"/>
            </a:pPr>
            <a:r>
              <a:rPr lang="en-US" sz="2300" dirty="0">
                <a:solidFill>
                  <a:srgbClr val="005188"/>
                </a:solidFill>
                <a:latin typeface="+mj-lt"/>
                <a:ea typeface="Calibri"/>
                <a:cs typeface="Calibri"/>
                <a:sym typeface="Calibri"/>
              </a:rPr>
              <a:t>When a disaster occurs, and at the request of a Continuum of Care, </a:t>
            </a:r>
          </a:p>
          <a:p>
            <a:pPr marL="539750" lvl="1">
              <a:lnSpc>
                <a:spcPct val="120000"/>
              </a:lnSpc>
              <a:spcBef>
                <a:spcPts val="300"/>
              </a:spcBef>
              <a:buClr>
                <a:schemeClr val="dk1"/>
              </a:buClr>
              <a:buSzPts val="2300"/>
            </a:pPr>
            <a:r>
              <a:rPr lang="en-US" sz="2300" dirty="0">
                <a:solidFill>
                  <a:srgbClr val="005188"/>
                </a:solidFill>
                <a:latin typeface="+mj-lt"/>
                <a:ea typeface="Calibri"/>
                <a:cs typeface="Calibri"/>
                <a:sym typeface="Calibri"/>
              </a:rPr>
              <a:t>	HUD SNAPs, Government, FEMA, and/or Red Cross.</a:t>
            </a:r>
            <a:endParaRPr sz="2600" dirty="0">
              <a:solidFill>
                <a:srgbClr val="005188"/>
              </a:solidFill>
              <a:latin typeface="+mj-lt"/>
              <a:ea typeface="Calibri"/>
              <a:cs typeface="Calibri"/>
              <a:sym typeface="Calibri"/>
            </a:endParaRPr>
          </a:p>
        </p:txBody>
      </p:sp>
      <p:sp>
        <p:nvSpPr>
          <p:cNvPr id="385" name="Google Shape;385;g1823b0f312f_8_1022"/>
          <p:cNvSpPr txBox="1">
            <a:spLocks noGrp="1"/>
          </p:cNvSpPr>
          <p:nvPr>
            <p:ph type="sldNum" idx="12"/>
          </p:nvPr>
        </p:nvSpPr>
        <p:spPr>
          <a:xfrm>
            <a:off x="8736913" y="6356351"/>
            <a:ext cx="2844000" cy="365100"/>
          </a:xfrm>
          <a:prstGeom prst="rect">
            <a:avLst/>
          </a:prstGeom>
        </p:spPr>
        <p:txBody>
          <a:bodyPr spcFirstLastPara="1" wrap="square" lIns="91425" tIns="45700" rIns="91425" bIns="45700" anchor="ctr" anchorCtr="0">
            <a:noAutofit/>
          </a:bodyPr>
          <a:lstStyle/>
          <a:p>
            <a:fld id="{00000000-1234-1234-1234-123412341234}" type="slidenum">
              <a:rPr lang="en-US"/>
              <a:pPr/>
              <a:t>63</a:t>
            </a:fld>
            <a:endParaRPr/>
          </a:p>
        </p:txBody>
      </p:sp>
    </p:spTree>
    <p:extLst>
      <p:ext uri="{BB962C8B-B14F-4D97-AF65-F5344CB8AC3E}">
        <p14:creationId xmlns:p14="http://schemas.microsoft.com/office/powerpoint/2010/main" val="21143928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
          <p:cNvSpPr txBox="1">
            <a:spLocks noGrp="1"/>
          </p:cNvSpPr>
          <p:nvPr>
            <p:ph type="body" idx="2"/>
          </p:nvPr>
        </p:nvSpPr>
        <p:spPr>
          <a:xfrm>
            <a:off x="371180" y="1388242"/>
            <a:ext cx="11449639" cy="4547791"/>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1800"/>
              <a:buNone/>
            </a:pPr>
            <a:r>
              <a:rPr lang="en-US" dirty="0">
                <a:solidFill>
                  <a:srgbClr val="005188"/>
                </a:solidFill>
                <a:latin typeface="+mj-lt"/>
              </a:rPr>
              <a:t>A Continuum of Care (CoC) is a program that coordinates local agencies and service providers to address homelessness.</a:t>
            </a:r>
          </a:p>
          <a:p>
            <a:pPr marL="0" lvl="0" indent="0" algn="l" rtl="0">
              <a:lnSpc>
                <a:spcPct val="120000"/>
              </a:lnSpc>
              <a:spcBef>
                <a:spcPts val="0"/>
              </a:spcBef>
              <a:spcAft>
                <a:spcPts val="0"/>
              </a:spcAft>
              <a:buSzPts val="1800"/>
              <a:buNone/>
            </a:pPr>
            <a:endParaRPr lang="en-US" dirty="0">
              <a:solidFill>
                <a:srgbClr val="005188"/>
              </a:solidFill>
              <a:latin typeface="+mj-lt"/>
            </a:endParaRPr>
          </a:p>
          <a:p>
            <a:pPr marL="0" lvl="0" indent="0" algn="l" rtl="0">
              <a:lnSpc>
                <a:spcPct val="120000"/>
              </a:lnSpc>
              <a:spcBef>
                <a:spcPts val="0"/>
              </a:spcBef>
              <a:spcAft>
                <a:spcPts val="0"/>
              </a:spcAft>
              <a:buSzPts val="1800"/>
              <a:buNone/>
            </a:pPr>
            <a:r>
              <a:rPr lang="en-US" dirty="0">
                <a:solidFill>
                  <a:srgbClr val="005188"/>
                </a:solidFill>
                <a:latin typeface="+mj-lt"/>
              </a:rPr>
              <a:t>CoCs know the local landscape of service providers, and what is available to people experiencing homelessness. </a:t>
            </a:r>
          </a:p>
          <a:p>
            <a:pPr marL="0" lvl="0" indent="0" algn="l" rtl="0">
              <a:lnSpc>
                <a:spcPct val="120000"/>
              </a:lnSpc>
              <a:spcBef>
                <a:spcPts val="0"/>
              </a:spcBef>
              <a:spcAft>
                <a:spcPts val="0"/>
              </a:spcAft>
              <a:buSzPts val="1800"/>
              <a:buNone/>
            </a:pPr>
            <a:endParaRPr lang="en-US" dirty="0">
              <a:solidFill>
                <a:srgbClr val="005188"/>
              </a:solidFill>
              <a:latin typeface="+mj-lt"/>
            </a:endParaRPr>
          </a:p>
          <a:p>
            <a:pPr marL="0" lvl="0" indent="0" algn="l" rtl="0">
              <a:lnSpc>
                <a:spcPct val="120000"/>
              </a:lnSpc>
              <a:spcBef>
                <a:spcPts val="0"/>
              </a:spcBef>
              <a:spcAft>
                <a:spcPts val="0"/>
              </a:spcAft>
              <a:buSzPts val="1800"/>
              <a:buNone/>
            </a:pPr>
            <a:r>
              <a:rPr lang="en-US" dirty="0">
                <a:solidFill>
                  <a:srgbClr val="005188"/>
                </a:solidFill>
                <a:latin typeface="+mj-lt"/>
              </a:rPr>
              <a:t>CoCs will not be able to immediately provide permanent housing to all people but can assist with housing solutions for people experiencing homelessness.</a:t>
            </a:r>
          </a:p>
          <a:p>
            <a:pPr marL="0" lvl="0" indent="0" algn="l" rtl="0">
              <a:lnSpc>
                <a:spcPct val="120000"/>
              </a:lnSpc>
              <a:spcBef>
                <a:spcPts val="0"/>
              </a:spcBef>
              <a:spcAft>
                <a:spcPts val="0"/>
              </a:spcAft>
              <a:buSzPts val="1800"/>
              <a:buNone/>
            </a:pPr>
            <a:endParaRPr lang="en-US" dirty="0"/>
          </a:p>
        </p:txBody>
      </p:sp>
      <p:sp>
        <p:nvSpPr>
          <p:cNvPr id="181" name="Google Shape;181;p2"/>
          <p:cNvSpPr txBox="1">
            <a:spLocks noGrp="1"/>
          </p:cNvSpPr>
          <p:nvPr>
            <p:ph type="body" idx="1"/>
          </p:nvPr>
        </p:nvSpPr>
        <p:spPr>
          <a:xfrm>
            <a:off x="1314825" y="129846"/>
            <a:ext cx="6849160" cy="610988"/>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2"/>
              </a:buClr>
              <a:buSzPts val="2667"/>
              <a:buFont typeface="Arial"/>
              <a:buNone/>
            </a:pPr>
            <a:r>
              <a:rPr lang="en" sz="3200" b="0" dirty="0">
                <a:solidFill>
                  <a:schemeClr val="lt2"/>
                </a:solidFill>
                <a:latin typeface="+mj-lt"/>
                <a:sym typeface="Trebuchet MS"/>
              </a:rPr>
              <a:t>Continums of Care (CoCs)</a:t>
            </a:r>
            <a:endParaRPr sz="3200" dirty="0">
              <a:latin typeface="+mj-lt"/>
            </a:endParaRPr>
          </a:p>
        </p:txBody>
      </p:sp>
    </p:spTree>
    <p:extLst>
      <p:ext uri="{BB962C8B-B14F-4D97-AF65-F5344CB8AC3E}">
        <p14:creationId xmlns:p14="http://schemas.microsoft.com/office/powerpoint/2010/main" val="225793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2F456-9D35-F4A9-9179-05B5EE9FBFBA}"/>
              </a:ext>
            </a:extLst>
          </p:cNvPr>
          <p:cNvPicPr>
            <a:picLocks noChangeAspect="1"/>
          </p:cNvPicPr>
          <p:nvPr/>
        </p:nvPicPr>
        <p:blipFill>
          <a:blip r:embed="rId3"/>
          <a:stretch>
            <a:fillRect/>
          </a:stretch>
        </p:blipFill>
        <p:spPr>
          <a:xfrm>
            <a:off x="201069" y="87674"/>
            <a:ext cx="11676798" cy="6531429"/>
          </a:xfrm>
          <a:prstGeom prst="rect">
            <a:avLst/>
          </a:prstGeom>
        </p:spPr>
      </p:pic>
    </p:spTree>
    <p:extLst>
      <p:ext uri="{BB962C8B-B14F-4D97-AF65-F5344CB8AC3E}">
        <p14:creationId xmlns:p14="http://schemas.microsoft.com/office/powerpoint/2010/main" val="1796827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C635CAA8-6A39-3094-7CAE-0ED3BB336595}"/>
            </a:ext>
          </a:extLst>
        </p:cNvPr>
        <p:cNvGrpSpPr/>
        <p:nvPr/>
      </p:nvGrpSpPr>
      <p:grpSpPr>
        <a:xfrm>
          <a:off x="0" y="0"/>
          <a:ext cx="0" cy="0"/>
          <a:chOff x="0" y="0"/>
          <a:chExt cx="0" cy="0"/>
        </a:xfrm>
      </p:grpSpPr>
      <p:sp>
        <p:nvSpPr>
          <p:cNvPr id="181" name="Google Shape;181;p2">
            <a:extLst>
              <a:ext uri="{FF2B5EF4-FFF2-40B4-BE49-F238E27FC236}">
                <a16:creationId xmlns:a16="http://schemas.microsoft.com/office/drawing/2014/main" id="{CC51FFB1-8BD8-D09F-0F5D-9F6D9976B42E}"/>
              </a:ext>
            </a:extLst>
          </p:cNvPr>
          <p:cNvSpPr txBox="1">
            <a:spLocks noGrp="1"/>
          </p:cNvSpPr>
          <p:nvPr>
            <p:ph type="body" idx="1"/>
          </p:nvPr>
        </p:nvSpPr>
        <p:spPr>
          <a:xfrm>
            <a:off x="1314825" y="129846"/>
            <a:ext cx="6849160" cy="610988"/>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30000"/>
              </a:lnSpc>
              <a:spcBef>
                <a:spcPts val="0"/>
              </a:spcBef>
              <a:spcAft>
                <a:spcPts val="0"/>
              </a:spcAft>
              <a:buClr>
                <a:schemeClr val="lt2"/>
              </a:buClr>
              <a:buSzPts val="2667"/>
              <a:buFont typeface="Arial"/>
              <a:buNone/>
            </a:pPr>
            <a:r>
              <a:rPr lang="en" sz="2667" b="0" dirty="0">
                <a:solidFill>
                  <a:schemeClr val="lt2"/>
                </a:solidFill>
                <a:latin typeface="+mj-lt"/>
                <a:sym typeface="Trebuchet MS"/>
              </a:rPr>
              <a:t>Continums of Care (CoCs)</a:t>
            </a:r>
            <a:endParaRPr dirty="0">
              <a:latin typeface="+mj-lt"/>
            </a:endParaRPr>
          </a:p>
        </p:txBody>
      </p:sp>
      <p:graphicFrame>
        <p:nvGraphicFramePr>
          <p:cNvPr id="2" name="Table 1">
            <a:extLst>
              <a:ext uri="{FF2B5EF4-FFF2-40B4-BE49-F238E27FC236}">
                <a16:creationId xmlns:a16="http://schemas.microsoft.com/office/drawing/2014/main" id="{033E53F9-65CB-ED02-76D1-75C35B13BC1B}"/>
              </a:ext>
            </a:extLst>
          </p:cNvPr>
          <p:cNvGraphicFramePr>
            <a:graphicFrameLocks noGrp="1"/>
          </p:cNvGraphicFramePr>
          <p:nvPr/>
        </p:nvGraphicFramePr>
        <p:xfrm>
          <a:off x="677732" y="1656679"/>
          <a:ext cx="10836067" cy="4823034"/>
        </p:xfrm>
        <a:graphic>
          <a:graphicData uri="http://schemas.openxmlformats.org/drawingml/2006/table">
            <a:tbl>
              <a:tblPr firstRow="1" bandRow="1">
                <a:tableStyleId>{5C22544A-7EE6-4342-B048-85BDC9FD1C3A}</a:tableStyleId>
              </a:tblPr>
              <a:tblGrid>
                <a:gridCol w="3365187">
                  <a:extLst>
                    <a:ext uri="{9D8B030D-6E8A-4147-A177-3AD203B41FA5}">
                      <a16:colId xmlns:a16="http://schemas.microsoft.com/office/drawing/2014/main" val="4170357356"/>
                    </a:ext>
                  </a:extLst>
                </a:gridCol>
                <a:gridCol w="3871945">
                  <a:extLst>
                    <a:ext uri="{9D8B030D-6E8A-4147-A177-3AD203B41FA5}">
                      <a16:colId xmlns:a16="http://schemas.microsoft.com/office/drawing/2014/main" val="1183671103"/>
                    </a:ext>
                  </a:extLst>
                </a:gridCol>
                <a:gridCol w="3598935">
                  <a:extLst>
                    <a:ext uri="{9D8B030D-6E8A-4147-A177-3AD203B41FA5}">
                      <a16:colId xmlns:a16="http://schemas.microsoft.com/office/drawing/2014/main" val="977900849"/>
                    </a:ext>
                  </a:extLst>
                </a:gridCol>
              </a:tblGrid>
              <a:tr h="532317">
                <a:tc>
                  <a:txBody>
                    <a:bodyPr/>
                    <a:lstStyle/>
                    <a:p>
                      <a:r>
                        <a:rPr lang="en-US" dirty="0"/>
                        <a:t>CoC Name</a:t>
                      </a:r>
                    </a:p>
                  </a:txBody>
                  <a:tcPr>
                    <a:solidFill>
                      <a:srgbClr val="0F3F51"/>
                    </a:solidFill>
                  </a:tcPr>
                </a:tc>
                <a:tc>
                  <a:txBody>
                    <a:bodyPr/>
                    <a:lstStyle/>
                    <a:p>
                      <a:r>
                        <a:rPr lang="en-US" dirty="0"/>
                        <a:t>Coverage Area</a:t>
                      </a:r>
                    </a:p>
                  </a:txBody>
                  <a:tcPr>
                    <a:solidFill>
                      <a:srgbClr val="0F3F51"/>
                    </a:solidFill>
                  </a:tcPr>
                </a:tc>
                <a:tc>
                  <a:txBody>
                    <a:bodyPr/>
                    <a:lstStyle/>
                    <a:p>
                      <a:r>
                        <a:rPr lang="en-US"/>
                        <a:t>Website</a:t>
                      </a:r>
                    </a:p>
                  </a:txBody>
                  <a:tcPr>
                    <a:solidFill>
                      <a:srgbClr val="0F3F51"/>
                    </a:solidFill>
                  </a:tcPr>
                </a:tc>
                <a:extLst>
                  <a:ext uri="{0D108BD9-81ED-4DB2-BD59-A6C34878D82A}">
                    <a16:rowId xmlns:a16="http://schemas.microsoft.com/office/drawing/2014/main" val="3726233881"/>
                  </a:ext>
                </a:extLst>
              </a:tr>
              <a:tr h="1102695">
                <a:tc>
                  <a:txBody>
                    <a:bodyPr/>
                    <a:lstStyle/>
                    <a:p>
                      <a:r>
                        <a:rPr lang="en-US" sz="1800" dirty="0">
                          <a:latin typeface="+mj-lt"/>
                        </a:rPr>
                        <a:t>Northwest North Carolina </a:t>
                      </a:r>
                    </a:p>
                  </a:txBody>
                  <a:tcPr/>
                </a:tc>
                <a:tc>
                  <a:txBody>
                    <a:bodyPr/>
                    <a:lstStyle/>
                    <a:p>
                      <a:r>
                        <a:rPr lang="en-US" sz="1800">
                          <a:latin typeface="+mj-lt"/>
                        </a:rPr>
                        <a:t>Alleghany, Ashe, </a:t>
                      </a:r>
                      <a:r>
                        <a:rPr lang="en-US" sz="1800" b="0" i="0" u="none" strike="noStrike" noProof="0">
                          <a:latin typeface="+mj-lt"/>
                        </a:rPr>
                        <a:t>Avery, </a:t>
                      </a:r>
                      <a:r>
                        <a:rPr lang="en-US" sz="1800">
                          <a:latin typeface="+mj-lt"/>
                        </a:rPr>
                        <a:t>Mitchell, Watauga, Wilkes, Yancey</a:t>
                      </a:r>
                    </a:p>
                  </a:txBody>
                  <a:tcPr/>
                </a:tc>
                <a:tc>
                  <a:txBody>
                    <a:bodyPr/>
                    <a:lstStyle/>
                    <a:p>
                      <a:r>
                        <a:rPr lang="en-US" sz="1800">
                          <a:latin typeface="+mj-lt"/>
                          <a:hlinkClick r:id="rId3"/>
                        </a:rPr>
                        <a:t>www.hosphouse.org/nwcoc</a:t>
                      </a:r>
                      <a:endParaRPr lang="en-US" sz="1800">
                        <a:latin typeface="+mj-lt"/>
                      </a:endParaRPr>
                    </a:p>
                  </a:txBody>
                  <a:tcPr/>
                </a:tc>
                <a:extLst>
                  <a:ext uri="{0D108BD9-81ED-4DB2-BD59-A6C34878D82A}">
                    <a16:rowId xmlns:a16="http://schemas.microsoft.com/office/drawing/2014/main" val="2761674614"/>
                  </a:ext>
                </a:extLst>
              </a:tr>
              <a:tr h="1102695">
                <a:tc>
                  <a:txBody>
                    <a:bodyPr/>
                    <a:lstStyle/>
                    <a:p>
                      <a:r>
                        <a:rPr lang="en-US" sz="1800" dirty="0">
                          <a:latin typeface="+mj-lt"/>
                        </a:rPr>
                        <a:t>Asheville/Buncombe</a:t>
                      </a:r>
                    </a:p>
                  </a:txBody>
                  <a:tcPr/>
                </a:tc>
                <a:tc>
                  <a:txBody>
                    <a:bodyPr/>
                    <a:lstStyle/>
                    <a:p>
                      <a:r>
                        <a:rPr lang="en-US" sz="1800" dirty="0">
                          <a:latin typeface="+mj-lt"/>
                        </a:rPr>
                        <a:t>Buncombe</a:t>
                      </a:r>
                    </a:p>
                  </a:txBody>
                  <a:tcPr/>
                </a:tc>
                <a:tc>
                  <a:txBody>
                    <a:bodyPr/>
                    <a:lstStyle/>
                    <a:p>
                      <a:r>
                        <a:rPr lang="en-US" sz="1800">
                          <a:latin typeface="+mj-lt"/>
                          <a:hlinkClick r:id="rId4"/>
                        </a:rPr>
                        <a:t>www.ashevillenc.gov/projects/asheville-buncombe-continuum-of-care/</a:t>
                      </a:r>
                      <a:endParaRPr lang="en-US" sz="1800">
                        <a:latin typeface="+mj-lt"/>
                      </a:endParaRPr>
                    </a:p>
                  </a:txBody>
                  <a:tcPr/>
                </a:tc>
                <a:extLst>
                  <a:ext uri="{0D108BD9-81ED-4DB2-BD59-A6C34878D82A}">
                    <a16:rowId xmlns:a16="http://schemas.microsoft.com/office/drawing/2014/main" val="2959222597"/>
                  </a:ext>
                </a:extLst>
              </a:tr>
              <a:tr h="2085327">
                <a:tc>
                  <a:txBody>
                    <a:bodyPr/>
                    <a:lstStyle/>
                    <a:p>
                      <a:r>
                        <a:rPr lang="en-US" sz="1800">
                          <a:latin typeface="+mj-lt"/>
                        </a:rPr>
                        <a:t>North Carolina Balance of State</a:t>
                      </a:r>
                    </a:p>
                  </a:txBody>
                  <a:tcPr/>
                </a:tc>
                <a:tc>
                  <a:txBody>
                    <a:bodyPr/>
                    <a:lstStyle/>
                    <a:p>
                      <a:r>
                        <a:rPr lang="en-US" sz="1800">
                          <a:latin typeface="+mj-lt"/>
                        </a:rPr>
                        <a:t>Seventy-Nine counties including: Alexander, </a:t>
                      </a:r>
                      <a:r>
                        <a:rPr lang="en-US" sz="1800" b="0" i="0" u="none" strike="noStrike" noProof="0">
                          <a:latin typeface="+mj-lt"/>
                        </a:rPr>
                        <a:t>Burke, </a:t>
                      </a:r>
                      <a:r>
                        <a:rPr lang="en-US" sz="1800">
                          <a:latin typeface="+mj-lt"/>
                        </a:rPr>
                        <a:t>Caldwell, Catawba, </a:t>
                      </a:r>
                      <a:r>
                        <a:rPr lang="en-US" sz="1800" b="0" i="0" u="none" strike="noStrike" noProof="0">
                          <a:latin typeface="+mj-lt"/>
                        </a:rPr>
                        <a:t>Clay,</a:t>
                      </a:r>
                      <a:r>
                        <a:rPr lang="en-US" sz="1800">
                          <a:latin typeface="+mj-lt"/>
                        </a:rPr>
                        <a:t> </a:t>
                      </a:r>
                      <a:r>
                        <a:rPr lang="en-US" sz="1800" b="0" i="0" u="none" strike="noStrike" noProof="0">
                          <a:latin typeface="+mj-lt"/>
                        </a:rPr>
                        <a:t>Haywood, Henderson,</a:t>
                      </a:r>
                      <a:r>
                        <a:rPr lang="en-US" sz="1800">
                          <a:latin typeface="+mj-lt"/>
                        </a:rPr>
                        <a:t> </a:t>
                      </a:r>
                      <a:br>
                        <a:rPr lang="en-US" sz="1800">
                          <a:latin typeface="+mj-lt"/>
                        </a:rPr>
                      </a:br>
                      <a:r>
                        <a:rPr lang="en-US" sz="1800" b="0" i="0" u="none" strike="noStrike" noProof="0">
                          <a:latin typeface="+mj-lt"/>
                        </a:rPr>
                        <a:t>Jackson, Macon, Madison, </a:t>
                      </a:r>
                      <a:r>
                        <a:rPr lang="en-US" sz="1800">
                          <a:latin typeface="+mj-lt"/>
                        </a:rPr>
                        <a:t>McDowell, Polk, </a:t>
                      </a:r>
                      <a:r>
                        <a:rPr lang="en-US" sz="1800" b="0" i="0" u="none" strike="noStrike" noProof="0">
                          <a:latin typeface="+mj-lt"/>
                        </a:rPr>
                        <a:t>Rutherford, Swain,</a:t>
                      </a:r>
                      <a:r>
                        <a:rPr lang="en-US" sz="1800">
                          <a:latin typeface="+mj-lt"/>
                        </a:rPr>
                        <a:t> Transylvania  </a:t>
                      </a:r>
                    </a:p>
                  </a:txBody>
                  <a:tcPr/>
                </a:tc>
                <a:tc>
                  <a:txBody>
                    <a:bodyPr/>
                    <a:lstStyle/>
                    <a:p>
                      <a:pPr lvl="0">
                        <a:buNone/>
                      </a:pPr>
                      <a:r>
                        <a:rPr lang="en-US" sz="1800" b="0" i="0" u="none" strike="noStrike" noProof="0" dirty="0">
                          <a:latin typeface="+mj-lt"/>
                          <a:hlinkClick r:id="rId5"/>
                        </a:rPr>
                        <a:t>www.ncceh.org/bos/</a:t>
                      </a:r>
                      <a:endParaRPr lang="en-US" sz="1800" dirty="0">
                        <a:latin typeface="+mj-lt"/>
                      </a:endParaRPr>
                    </a:p>
                    <a:p>
                      <a:endParaRPr lang="en-US" sz="1800" dirty="0">
                        <a:latin typeface="+mj-lt"/>
                      </a:endParaRPr>
                    </a:p>
                  </a:txBody>
                  <a:tcPr/>
                </a:tc>
                <a:extLst>
                  <a:ext uri="{0D108BD9-81ED-4DB2-BD59-A6C34878D82A}">
                    <a16:rowId xmlns:a16="http://schemas.microsoft.com/office/drawing/2014/main" val="242339622"/>
                  </a:ext>
                </a:extLst>
              </a:tr>
            </a:tbl>
          </a:graphicData>
        </a:graphic>
      </p:graphicFrame>
      <p:sp>
        <p:nvSpPr>
          <p:cNvPr id="3" name="TextBox 2">
            <a:extLst>
              <a:ext uri="{FF2B5EF4-FFF2-40B4-BE49-F238E27FC236}">
                <a16:creationId xmlns:a16="http://schemas.microsoft.com/office/drawing/2014/main" id="{548960E5-B963-102C-9C4C-7A0F84E3EBB8}"/>
              </a:ext>
            </a:extLst>
          </p:cNvPr>
          <p:cNvSpPr txBox="1"/>
          <p:nvPr/>
        </p:nvSpPr>
        <p:spPr>
          <a:xfrm>
            <a:off x="898736" y="820542"/>
            <a:ext cx="10737908" cy="584775"/>
          </a:xfrm>
          <a:prstGeom prst="rect">
            <a:avLst/>
          </a:prstGeom>
          <a:noFill/>
        </p:spPr>
        <p:txBody>
          <a:bodyPr wrap="square" rtlCol="0">
            <a:spAutoFit/>
          </a:bodyPr>
          <a:lstStyle/>
          <a:p>
            <a:r>
              <a:rPr lang="en-US" sz="3200" dirty="0">
                <a:solidFill>
                  <a:srgbClr val="005188"/>
                </a:solidFill>
                <a:latin typeface="+mj-lt"/>
              </a:rPr>
              <a:t>Disaster Shelters are located within 3 CoCs. </a:t>
            </a:r>
          </a:p>
        </p:txBody>
      </p:sp>
    </p:spTree>
    <p:extLst>
      <p:ext uri="{BB962C8B-B14F-4D97-AF65-F5344CB8AC3E}">
        <p14:creationId xmlns:p14="http://schemas.microsoft.com/office/powerpoint/2010/main" val="2992240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a:xfrm>
            <a:off x="1160080" y="1767058"/>
            <a:ext cx="10708748" cy="1816925"/>
          </a:xfrm>
        </p:spPr>
        <p:txBody>
          <a:bodyPr/>
          <a:lstStyle/>
          <a:p>
            <a:r>
              <a:rPr lang="en-US" dirty="0">
                <a:latin typeface="Franklin Gothic Medium"/>
                <a:cs typeface="Times New Roman"/>
              </a:rPr>
              <a:t>Any Questions? </a:t>
            </a:r>
            <a:br>
              <a:rPr lang="en-US" dirty="0">
                <a:latin typeface="Franklin Gothic Medium"/>
                <a:cs typeface="Times New Roman"/>
              </a:rPr>
            </a:br>
            <a:endParaRPr lang="en-US" dirty="0">
              <a:latin typeface="Franklin Gothic Medium"/>
              <a:cs typeface="Times New Roman"/>
            </a:endParaRPr>
          </a:p>
        </p:txBody>
      </p:sp>
    </p:spTree>
    <p:extLst>
      <p:ext uri="{BB962C8B-B14F-4D97-AF65-F5344CB8AC3E}">
        <p14:creationId xmlns:p14="http://schemas.microsoft.com/office/powerpoint/2010/main" val="378595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80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A416-F834-6EF7-73C4-88F5A947F845}"/>
              </a:ext>
            </a:extLst>
          </p:cNvPr>
          <p:cNvSpPr>
            <a:spLocks noGrp="1"/>
          </p:cNvSpPr>
          <p:nvPr>
            <p:ph type="title"/>
          </p:nvPr>
        </p:nvSpPr>
        <p:spPr/>
        <p:txBody>
          <a:bodyPr/>
          <a:lstStyle/>
          <a:p>
            <a:r>
              <a:rPr lang="en-US"/>
              <a:t>Back@Home North Carolina Initiative</a:t>
            </a:r>
          </a:p>
        </p:txBody>
      </p:sp>
      <p:sp>
        <p:nvSpPr>
          <p:cNvPr id="3" name="Content Placeholder 2">
            <a:extLst>
              <a:ext uri="{FF2B5EF4-FFF2-40B4-BE49-F238E27FC236}">
                <a16:creationId xmlns:a16="http://schemas.microsoft.com/office/drawing/2014/main" id="{AB8DA414-D32A-5620-77E8-46627FB39B92}"/>
              </a:ext>
            </a:extLst>
          </p:cNvPr>
          <p:cNvSpPr>
            <a:spLocks noGrp="1"/>
          </p:cNvSpPr>
          <p:nvPr>
            <p:ph idx="1"/>
          </p:nvPr>
        </p:nvSpPr>
        <p:spPr>
          <a:xfrm>
            <a:off x="688258" y="1494692"/>
            <a:ext cx="10665542" cy="4682271"/>
          </a:xfrm>
        </p:spPr>
        <p:txBody>
          <a:bodyPr vert="horz" lIns="91440" tIns="45720" rIns="91440" bIns="45720" rtlCol="0" anchor="t">
            <a:normAutofit/>
          </a:bodyPr>
          <a:lstStyle/>
          <a:p>
            <a:pPr marL="0" indent="0">
              <a:buNone/>
            </a:pPr>
            <a:r>
              <a:rPr lang="en-US" sz="2000" b="0" i="0" dirty="0">
                <a:solidFill>
                  <a:srgbClr val="005188"/>
                </a:solidFill>
                <a:effectLst/>
                <a:latin typeface="+mj-lt"/>
              </a:rPr>
              <a:t>The </a:t>
            </a:r>
            <a:r>
              <a:rPr lang="en-US" sz="2000" b="0" i="0" dirty="0" err="1">
                <a:solidFill>
                  <a:srgbClr val="005188"/>
                </a:solidFill>
                <a:effectLst/>
                <a:latin typeface="+mj-lt"/>
              </a:rPr>
              <a:t>Back@Home</a:t>
            </a:r>
            <a:r>
              <a:rPr lang="en-US" sz="2000" b="0" i="0" dirty="0">
                <a:solidFill>
                  <a:srgbClr val="005188"/>
                </a:solidFill>
                <a:effectLst/>
                <a:latin typeface="+mj-lt"/>
              </a:rPr>
              <a:t> North Carolina Initiative provides an infrastructure utilized by multiple programs. </a:t>
            </a:r>
            <a:endParaRPr lang="en-US" sz="2000" dirty="0">
              <a:solidFill>
                <a:srgbClr val="005188"/>
              </a:solidFill>
              <a:latin typeface="+mj-lt"/>
            </a:endParaRPr>
          </a:p>
          <a:p>
            <a:pPr marL="0" indent="0">
              <a:buNone/>
            </a:pPr>
            <a:br>
              <a:rPr lang="en-US" sz="2000" b="0" i="0" dirty="0">
                <a:solidFill>
                  <a:srgbClr val="005188"/>
                </a:solidFill>
                <a:effectLst/>
                <a:latin typeface="+mj-lt"/>
              </a:rPr>
            </a:br>
            <a:r>
              <a:rPr lang="en-US" sz="2000" b="0" i="0" dirty="0">
                <a:solidFill>
                  <a:srgbClr val="005188"/>
                </a:solidFill>
                <a:effectLst/>
                <a:latin typeface="+mj-lt"/>
              </a:rPr>
              <a:t>Because </a:t>
            </a:r>
            <a:r>
              <a:rPr lang="en-US" sz="2000" b="0" i="0" dirty="0" err="1">
                <a:solidFill>
                  <a:srgbClr val="005188"/>
                </a:solidFill>
                <a:effectLst/>
                <a:latin typeface="+mj-lt"/>
              </a:rPr>
              <a:t>Back@Home</a:t>
            </a:r>
            <a:r>
              <a:rPr lang="en-US" sz="2000" b="0" i="0" dirty="0">
                <a:solidFill>
                  <a:srgbClr val="005188"/>
                </a:solidFill>
                <a:effectLst/>
                <a:latin typeface="+mj-lt"/>
              </a:rPr>
              <a:t> is designed for common activities that stabilize people in housing, the infrastructure can be utilized for programs with distinct purposes and related funding sources. </a:t>
            </a:r>
            <a:endParaRPr lang="en-US" sz="2000" dirty="0">
              <a:solidFill>
                <a:srgbClr val="005188"/>
              </a:solidFill>
              <a:latin typeface="+mj-lt"/>
            </a:endParaRPr>
          </a:p>
          <a:p>
            <a:pPr marL="0" indent="0">
              <a:buNone/>
            </a:pPr>
            <a:br>
              <a:rPr lang="en-US" sz="2000" b="0" i="0" dirty="0">
                <a:solidFill>
                  <a:srgbClr val="005188"/>
                </a:solidFill>
                <a:effectLst/>
                <a:latin typeface="+mj-lt"/>
              </a:rPr>
            </a:br>
            <a:r>
              <a:rPr lang="en-US" sz="2000" b="0" i="0" dirty="0">
                <a:solidFill>
                  <a:srgbClr val="005188"/>
                </a:solidFill>
                <a:effectLst/>
                <a:latin typeface="+mj-lt"/>
              </a:rPr>
              <a:t>Each program under the initiative has a defined target population and geographic area. As of 2024, three projects are under the initiative:  </a:t>
            </a:r>
            <a:endParaRPr lang="en-US" sz="2000" dirty="0">
              <a:solidFill>
                <a:srgbClr val="005188"/>
              </a:solidFill>
              <a:latin typeface="+mj-lt"/>
            </a:endParaRPr>
          </a:p>
          <a:p>
            <a:pPr lvl="1"/>
            <a:r>
              <a:rPr lang="en-US" dirty="0" err="1">
                <a:solidFill>
                  <a:srgbClr val="005188"/>
                </a:solidFill>
                <a:latin typeface="+mj-lt"/>
              </a:rPr>
              <a:t>Back@Home-Disaster</a:t>
            </a:r>
            <a:r>
              <a:rPr lang="en-US" dirty="0">
                <a:solidFill>
                  <a:srgbClr val="005188"/>
                </a:solidFill>
                <a:latin typeface="+mj-lt"/>
              </a:rPr>
              <a:t> </a:t>
            </a:r>
            <a:r>
              <a:rPr lang="en-US" dirty="0">
                <a:solidFill>
                  <a:srgbClr val="005188"/>
                </a:solidFill>
                <a:latin typeface="+mj-lt"/>
                <a:cs typeface="Arial"/>
              </a:rPr>
              <a:t>(</a:t>
            </a:r>
            <a:r>
              <a:rPr lang="en-US" b="0" i="0" dirty="0">
                <a:solidFill>
                  <a:srgbClr val="005188"/>
                </a:solidFill>
                <a:effectLst/>
                <a:latin typeface="+mj-lt"/>
                <a:cs typeface="Arial"/>
              </a:rPr>
              <a:t>Operated </a:t>
            </a:r>
            <a:r>
              <a:rPr lang="en-US" dirty="0">
                <a:solidFill>
                  <a:srgbClr val="005188"/>
                </a:solidFill>
                <a:latin typeface="+mj-lt"/>
                <a:cs typeface="Arial"/>
              </a:rPr>
              <a:t>Sep</a:t>
            </a:r>
            <a:r>
              <a:rPr lang="en-US" b="0" i="0" dirty="0">
                <a:solidFill>
                  <a:srgbClr val="005188"/>
                </a:solidFill>
                <a:effectLst/>
                <a:latin typeface="+mj-lt"/>
                <a:cs typeface="Arial"/>
              </a:rPr>
              <a:t> 2018 – June 2022, </a:t>
            </a:r>
            <a:r>
              <a:rPr lang="en-US" dirty="0">
                <a:solidFill>
                  <a:srgbClr val="005188"/>
                </a:solidFill>
                <a:latin typeface="+mj-lt"/>
                <a:cs typeface="Arial"/>
              </a:rPr>
              <a:t>reopening Oct 2024 for Helene</a:t>
            </a:r>
            <a:r>
              <a:rPr lang="en-US" b="0" i="0" dirty="0">
                <a:solidFill>
                  <a:srgbClr val="005188"/>
                </a:solidFill>
                <a:effectLst/>
                <a:latin typeface="+mj-lt"/>
                <a:cs typeface="Arial"/>
              </a:rPr>
              <a:t>)</a:t>
            </a:r>
            <a:endParaRPr lang="en-US" dirty="0">
              <a:solidFill>
                <a:srgbClr val="005188"/>
              </a:solidFill>
              <a:latin typeface="+mj-lt"/>
              <a:cs typeface="Arial"/>
            </a:endParaRPr>
          </a:p>
          <a:p>
            <a:pPr lvl="1"/>
            <a:r>
              <a:rPr lang="en-US" dirty="0" err="1">
                <a:solidFill>
                  <a:srgbClr val="005188"/>
                </a:solidFill>
                <a:latin typeface="+mj-lt"/>
              </a:rPr>
              <a:t>Back@Home-CV</a:t>
            </a:r>
            <a:r>
              <a:rPr lang="en-US" dirty="0">
                <a:solidFill>
                  <a:srgbClr val="005188"/>
                </a:solidFill>
                <a:latin typeface="+mj-lt"/>
              </a:rPr>
              <a:t> (</a:t>
            </a:r>
            <a:r>
              <a:rPr lang="en-US" b="0" i="0" dirty="0">
                <a:solidFill>
                  <a:srgbClr val="005188"/>
                </a:solidFill>
                <a:effectLst/>
                <a:latin typeface="+mj-lt"/>
              </a:rPr>
              <a:t>Operated August 2020 – September 2022)</a:t>
            </a:r>
            <a:endParaRPr lang="en-US" dirty="0">
              <a:solidFill>
                <a:srgbClr val="005188"/>
              </a:solidFill>
              <a:latin typeface="+mj-lt"/>
            </a:endParaRPr>
          </a:p>
          <a:p>
            <a:pPr lvl="1"/>
            <a:r>
              <a:rPr lang="en-US" dirty="0" err="1">
                <a:solidFill>
                  <a:srgbClr val="005188"/>
                </a:solidFill>
                <a:latin typeface="+mj-lt"/>
              </a:rPr>
              <a:t>Back@Home-BoS</a:t>
            </a:r>
            <a:r>
              <a:rPr lang="en-US" dirty="0">
                <a:solidFill>
                  <a:srgbClr val="005188"/>
                </a:solidFill>
                <a:latin typeface="+mj-lt"/>
              </a:rPr>
              <a:t> </a:t>
            </a:r>
            <a:r>
              <a:rPr lang="en-US" dirty="0">
                <a:solidFill>
                  <a:srgbClr val="005188"/>
                </a:solidFill>
                <a:latin typeface="+mj-lt"/>
                <a:cs typeface="Arial" panose="020B0604020202020204" pitchFamily="34" charset="0"/>
              </a:rPr>
              <a:t>(October 2023 -- present)</a:t>
            </a:r>
          </a:p>
        </p:txBody>
      </p:sp>
    </p:spTree>
    <p:extLst>
      <p:ext uri="{BB962C8B-B14F-4D97-AF65-F5344CB8AC3E}">
        <p14:creationId xmlns:p14="http://schemas.microsoft.com/office/powerpoint/2010/main" val="2923790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16B493-5A12-FE2B-CC5E-E971B3817407}"/>
              </a:ext>
            </a:extLst>
          </p:cNvPr>
          <p:cNvPicPr>
            <a:picLocks noChangeAspect="1"/>
          </p:cNvPicPr>
          <p:nvPr/>
        </p:nvPicPr>
        <p:blipFill rotWithShape="1">
          <a:blip r:embed="rId2"/>
          <a:srcRect t="9279" b="8561"/>
          <a:stretch/>
        </p:blipFill>
        <p:spPr>
          <a:xfrm>
            <a:off x="1559859" y="1398049"/>
            <a:ext cx="9225138" cy="4573479"/>
          </a:xfrm>
          <a:prstGeom prst="rect">
            <a:avLst/>
          </a:prstGeom>
        </p:spPr>
      </p:pic>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p:txBody>
          <a:bodyPr/>
          <a:lstStyle/>
          <a:p>
            <a:r>
              <a:rPr lang="en-US" dirty="0"/>
              <a:t>Shelter Transition Model</a:t>
            </a:r>
          </a:p>
        </p:txBody>
      </p:sp>
      <p:sp>
        <p:nvSpPr>
          <p:cNvPr id="3" name="Footer Placeholder 2">
            <a:extLst>
              <a:ext uri="{FF2B5EF4-FFF2-40B4-BE49-F238E27FC236}">
                <a16:creationId xmlns:a16="http://schemas.microsoft.com/office/drawing/2014/main" id="{C28FC5C9-11A8-2041-B529-148AB1AA750E}"/>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E1AC6602-DCF5-A742-9E52-7F2002C9E0BA}"/>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7</a:t>
            </a:fld>
            <a:endParaRPr lang="en-US"/>
          </a:p>
        </p:txBody>
      </p:sp>
    </p:spTree>
    <p:extLst>
      <p:ext uri="{BB962C8B-B14F-4D97-AF65-F5344CB8AC3E}">
        <p14:creationId xmlns:p14="http://schemas.microsoft.com/office/powerpoint/2010/main" val="16302871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48AD65-09BE-1527-9EF6-50447C50AA33}"/>
              </a:ext>
            </a:extLst>
          </p:cNvPr>
          <p:cNvSpPr txBox="1">
            <a:spLocks/>
          </p:cNvSpPr>
          <p:nvPr/>
        </p:nvSpPr>
        <p:spPr>
          <a:xfrm>
            <a:off x="763229" y="154110"/>
            <a:ext cx="106655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93C58"/>
                </a:solidFill>
                <a:latin typeface="+mj-lt"/>
                <a:ea typeface="+mj-ea"/>
                <a:cs typeface="+mj-cs"/>
              </a:defRPr>
            </a:lvl1pPr>
          </a:lstStyle>
          <a:p>
            <a:r>
              <a:rPr lang="en-US" sz="4000" dirty="0" err="1">
                <a:solidFill>
                  <a:srgbClr val="005188"/>
                </a:solidFill>
              </a:rPr>
              <a:t>Back@Home</a:t>
            </a:r>
            <a:r>
              <a:rPr lang="en-US" sz="4000" dirty="0">
                <a:solidFill>
                  <a:srgbClr val="005188"/>
                </a:solidFill>
              </a:rPr>
              <a:t> Recipe for Success</a:t>
            </a:r>
          </a:p>
        </p:txBody>
      </p:sp>
      <p:sp>
        <p:nvSpPr>
          <p:cNvPr id="4" name="Housing Stabilization Services">
            <a:extLst>
              <a:ext uri="{FF2B5EF4-FFF2-40B4-BE49-F238E27FC236}">
                <a16:creationId xmlns:a16="http://schemas.microsoft.com/office/drawing/2014/main" id="{47CC3ACC-21CB-6A40-CE23-A7055F52145B}"/>
              </a:ext>
            </a:extLst>
          </p:cNvPr>
          <p:cNvSpPr/>
          <p:nvPr/>
        </p:nvSpPr>
        <p:spPr>
          <a:xfrm>
            <a:off x="951521" y="2150297"/>
            <a:ext cx="2954216" cy="1398246"/>
          </a:xfrm>
          <a:prstGeom prst="roundRect">
            <a:avLst/>
          </a:prstGeom>
          <a:solidFill>
            <a:srgbClr val="1C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Housing Stabilization Services</a:t>
            </a:r>
            <a:endParaRPr lang="en-US" dirty="0">
              <a:latin typeface="+mj-lt"/>
            </a:endParaRPr>
          </a:p>
        </p:txBody>
      </p:sp>
      <p:sp>
        <p:nvSpPr>
          <p:cNvPr id="5" name="Unit Access and Move-In Financial Asisstance">
            <a:extLst>
              <a:ext uri="{FF2B5EF4-FFF2-40B4-BE49-F238E27FC236}">
                <a16:creationId xmlns:a16="http://schemas.microsoft.com/office/drawing/2014/main" id="{16468947-663E-AEFC-94EE-8D0DAB79C469}"/>
              </a:ext>
            </a:extLst>
          </p:cNvPr>
          <p:cNvSpPr/>
          <p:nvPr/>
        </p:nvSpPr>
        <p:spPr>
          <a:xfrm>
            <a:off x="4506851" y="2150297"/>
            <a:ext cx="2928077" cy="1398246"/>
          </a:xfrm>
          <a:prstGeom prst="roundRect">
            <a:avLst/>
          </a:prstGeom>
          <a:solidFill>
            <a:srgbClr val="1C3B5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mj-lt"/>
              </a:rPr>
              <a:t>Unit Access </a:t>
            </a:r>
            <a:br>
              <a:rPr lang="en-US" sz="2400" dirty="0">
                <a:latin typeface="+mj-lt"/>
              </a:rPr>
            </a:br>
            <a:r>
              <a:rPr lang="en-US" sz="2400" dirty="0">
                <a:latin typeface="+mj-lt"/>
              </a:rPr>
              <a:t>and Move-In Financial Assistance </a:t>
            </a:r>
            <a:endParaRPr lang="en-US" sz="2400" dirty="0">
              <a:latin typeface="+mj-lt"/>
              <a:ea typeface="Calibri"/>
              <a:cs typeface="Calibri"/>
            </a:endParaRPr>
          </a:p>
        </p:txBody>
      </p:sp>
      <p:sp>
        <p:nvSpPr>
          <p:cNvPr id="6" name="Rent and Utility Financial Assitance">
            <a:extLst>
              <a:ext uri="{FF2B5EF4-FFF2-40B4-BE49-F238E27FC236}">
                <a16:creationId xmlns:a16="http://schemas.microsoft.com/office/drawing/2014/main" id="{E9586D99-16CF-9BCD-5539-45CED7DE11C2}"/>
              </a:ext>
            </a:extLst>
          </p:cNvPr>
          <p:cNvSpPr/>
          <p:nvPr/>
        </p:nvSpPr>
        <p:spPr>
          <a:xfrm>
            <a:off x="8062182" y="2150297"/>
            <a:ext cx="3036453" cy="1398246"/>
          </a:xfrm>
          <a:prstGeom prst="roundRect">
            <a:avLst/>
          </a:prstGeom>
          <a:solidFill>
            <a:srgbClr val="1C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Rent and Utility Financial Assistance</a:t>
            </a:r>
          </a:p>
        </p:txBody>
      </p:sp>
      <p:sp>
        <p:nvSpPr>
          <p:cNvPr id="7" name="TextBox 6">
            <a:extLst>
              <a:ext uri="{FF2B5EF4-FFF2-40B4-BE49-F238E27FC236}">
                <a16:creationId xmlns:a16="http://schemas.microsoft.com/office/drawing/2014/main" id="{3F33052B-D67A-C34E-2AA4-565CE6927469}"/>
              </a:ext>
            </a:extLst>
          </p:cNvPr>
          <p:cNvSpPr txBox="1"/>
          <p:nvPr/>
        </p:nvSpPr>
        <p:spPr>
          <a:xfrm>
            <a:off x="3986522" y="2459135"/>
            <a:ext cx="486030" cy="707886"/>
          </a:xfrm>
          <a:prstGeom prst="rect">
            <a:avLst/>
          </a:prstGeom>
          <a:noFill/>
        </p:spPr>
        <p:txBody>
          <a:bodyPr wrap="none" rtlCol="0">
            <a:spAutoFit/>
          </a:bodyPr>
          <a:lstStyle/>
          <a:p>
            <a:r>
              <a:rPr lang="en-US" sz="4000" b="1">
                <a:solidFill>
                  <a:srgbClr val="1C3B57"/>
                </a:solidFill>
                <a:latin typeface="+mj-lt"/>
              </a:rPr>
              <a:t>+</a:t>
            </a:r>
          </a:p>
        </p:txBody>
      </p:sp>
      <p:sp>
        <p:nvSpPr>
          <p:cNvPr id="8" name="TextBox 7">
            <a:extLst>
              <a:ext uri="{FF2B5EF4-FFF2-40B4-BE49-F238E27FC236}">
                <a16:creationId xmlns:a16="http://schemas.microsoft.com/office/drawing/2014/main" id="{39822F0D-DD55-C7D5-D165-763441EC9727}"/>
              </a:ext>
            </a:extLst>
          </p:cNvPr>
          <p:cNvSpPr txBox="1"/>
          <p:nvPr/>
        </p:nvSpPr>
        <p:spPr>
          <a:xfrm>
            <a:off x="7528783" y="2459135"/>
            <a:ext cx="439544" cy="707886"/>
          </a:xfrm>
          <a:prstGeom prst="rect">
            <a:avLst/>
          </a:prstGeom>
          <a:noFill/>
        </p:spPr>
        <p:txBody>
          <a:bodyPr wrap="none" rtlCol="0">
            <a:spAutoFit/>
          </a:bodyPr>
          <a:lstStyle/>
          <a:p>
            <a:r>
              <a:rPr lang="en-US" sz="4000" b="1">
                <a:solidFill>
                  <a:srgbClr val="1C3B57"/>
                </a:solidFill>
              </a:rPr>
              <a:t>+</a:t>
            </a:r>
          </a:p>
        </p:txBody>
      </p:sp>
      <p:sp>
        <p:nvSpPr>
          <p:cNvPr id="11" name="Infrastructure Backbone Support">
            <a:extLst>
              <a:ext uri="{FF2B5EF4-FFF2-40B4-BE49-F238E27FC236}">
                <a16:creationId xmlns:a16="http://schemas.microsoft.com/office/drawing/2014/main" id="{5FA1BB79-82F6-30A5-BCAD-5AF614DF3BE8}"/>
              </a:ext>
            </a:extLst>
          </p:cNvPr>
          <p:cNvSpPr/>
          <p:nvPr/>
        </p:nvSpPr>
        <p:spPr>
          <a:xfrm>
            <a:off x="951522" y="4551088"/>
            <a:ext cx="10064876" cy="584793"/>
          </a:xfrm>
          <a:prstGeom prst="roundRect">
            <a:avLst/>
          </a:prstGeom>
          <a:solidFill>
            <a:srgbClr val="1C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Infrastructure and Backbone Support</a:t>
            </a:r>
          </a:p>
        </p:txBody>
      </p:sp>
    </p:spTree>
    <p:extLst>
      <p:ext uri="{BB962C8B-B14F-4D97-AF65-F5344CB8AC3E}">
        <p14:creationId xmlns:p14="http://schemas.microsoft.com/office/powerpoint/2010/main" val="3135427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55BD88F-A615-8B00-B399-DF1593AC96E3}"/>
              </a:ext>
            </a:extLst>
          </p:cNvPr>
          <p:cNvSpPr txBox="1">
            <a:spLocks/>
          </p:cNvSpPr>
          <p:nvPr/>
        </p:nvSpPr>
        <p:spPr>
          <a:xfrm>
            <a:off x="688258" y="365126"/>
            <a:ext cx="10665542" cy="733010"/>
          </a:xfrm>
          <a:prstGeom prst="rect">
            <a:avLst/>
          </a:prstGeom>
        </p:spPr>
        <p:txBody>
          <a:bodyPr/>
          <a:lstStyle>
            <a:lvl1pPr algn="l" defTabSz="914400" rtl="0" eaLnBrk="1" latinLnBrk="0" hangingPunct="1">
              <a:lnSpc>
                <a:spcPct val="90000"/>
              </a:lnSpc>
              <a:spcBef>
                <a:spcPct val="0"/>
              </a:spcBef>
              <a:buNone/>
              <a:defRPr sz="4400" b="1" kern="1200">
                <a:solidFill>
                  <a:srgbClr val="193C58"/>
                </a:solidFill>
                <a:latin typeface="+mj-lt"/>
                <a:ea typeface="+mj-ea"/>
                <a:cs typeface="+mj-cs"/>
              </a:defRPr>
            </a:lvl1pPr>
          </a:lstStyle>
          <a:p>
            <a:r>
              <a:rPr lang="en-US" dirty="0">
                <a:solidFill>
                  <a:srgbClr val="005188"/>
                </a:solidFill>
              </a:rPr>
              <a:t>HSS Providers, Service Areas, and Shelters</a:t>
            </a:r>
          </a:p>
        </p:txBody>
      </p:sp>
      <p:graphicFrame>
        <p:nvGraphicFramePr>
          <p:cNvPr id="3" name="Content Placeholder 4">
            <a:extLst>
              <a:ext uri="{FF2B5EF4-FFF2-40B4-BE49-F238E27FC236}">
                <a16:creationId xmlns:a16="http://schemas.microsoft.com/office/drawing/2014/main" id="{2A81BEB5-7223-B4A8-1A9C-177F55E6017F}"/>
              </a:ext>
            </a:extLst>
          </p:cNvPr>
          <p:cNvGraphicFramePr>
            <a:graphicFrameLocks/>
          </p:cNvGraphicFramePr>
          <p:nvPr>
            <p:extLst>
              <p:ext uri="{D42A27DB-BD31-4B8C-83A1-F6EECF244321}">
                <p14:modId xmlns:p14="http://schemas.microsoft.com/office/powerpoint/2010/main" val="4282961280"/>
              </p:ext>
            </p:extLst>
          </p:nvPr>
        </p:nvGraphicFramePr>
        <p:xfrm>
          <a:off x="688258" y="1098136"/>
          <a:ext cx="10664823" cy="5394960"/>
        </p:xfrm>
        <a:graphic>
          <a:graphicData uri="http://schemas.openxmlformats.org/drawingml/2006/table">
            <a:tbl>
              <a:tblPr firstRow="1" bandRow="1">
                <a:tableStyleId>{5C22544A-7EE6-4342-B048-85BDC9FD1C3A}</a:tableStyleId>
              </a:tblPr>
              <a:tblGrid>
                <a:gridCol w="2443776">
                  <a:extLst>
                    <a:ext uri="{9D8B030D-6E8A-4147-A177-3AD203B41FA5}">
                      <a16:colId xmlns:a16="http://schemas.microsoft.com/office/drawing/2014/main" val="302286772"/>
                    </a:ext>
                  </a:extLst>
                </a:gridCol>
                <a:gridCol w="3512047">
                  <a:extLst>
                    <a:ext uri="{9D8B030D-6E8A-4147-A177-3AD203B41FA5}">
                      <a16:colId xmlns:a16="http://schemas.microsoft.com/office/drawing/2014/main" val="1518981488"/>
                    </a:ext>
                  </a:extLst>
                </a:gridCol>
                <a:gridCol w="4709000">
                  <a:extLst>
                    <a:ext uri="{9D8B030D-6E8A-4147-A177-3AD203B41FA5}">
                      <a16:colId xmlns:a16="http://schemas.microsoft.com/office/drawing/2014/main" val="3096309834"/>
                    </a:ext>
                  </a:extLst>
                </a:gridCol>
              </a:tblGrid>
              <a:tr h="370840">
                <a:tc>
                  <a:txBody>
                    <a:bodyPr/>
                    <a:lstStyle/>
                    <a:p>
                      <a:r>
                        <a:rPr lang="en-US" dirty="0">
                          <a:latin typeface="+mj-lt"/>
                        </a:rPr>
                        <a:t>Housing Stabilization Services (HSS) Provider</a:t>
                      </a:r>
                    </a:p>
                  </a:txBody>
                  <a:tcPr>
                    <a:solidFill>
                      <a:srgbClr val="193C58"/>
                    </a:solidFill>
                  </a:tcPr>
                </a:tc>
                <a:tc>
                  <a:txBody>
                    <a:bodyPr/>
                    <a:lstStyle/>
                    <a:p>
                      <a:r>
                        <a:rPr lang="en-US" dirty="0">
                          <a:latin typeface="+mj-lt"/>
                        </a:rPr>
                        <a:t>Counties</a:t>
                      </a:r>
                    </a:p>
                  </a:txBody>
                  <a:tcPr>
                    <a:solidFill>
                      <a:srgbClr val="193C58"/>
                    </a:solidFill>
                  </a:tcPr>
                </a:tc>
                <a:tc>
                  <a:txBody>
                    <a:bodyPr/>
                    <a:lstStyle/>
                    <a:p>
                      <a:r>
                        <a:rPr lang="en-US">
                          <a:latin typeface="+mj-lt"/>
                        </a:rPr>
                        <a:t>Shelters </a:t>
                      </a:r>
                    </a:p>
                  </a:txBody>
                  <a:tcPr>
                    <a:solidFill>
                      <a:srgbClr val="193C58"/>
                    </a:solidFill>
                  </a:tcPr>
                </a:tc>
                <a:extLst>
                  <a:ext uri="{0D108BD9-81ED-4DB2-BD59-A6C34878D82A}">
                    <a16:rowId xmlns:a16="http://schemas.microsoft.com/office/drawing/2014/main" val="301343956"/>
                  </a:ext>
                </a:extLst>
              </a:tr>
              <a:tr h="370840">
                <a:tc>
                  <a:txBody>
                    <a:bodyPr/>
                    <a:lstStyle/>
                    <a:p>
                      <a:r>
                        <a:rPr lang="en-US" dirty="0">
                          <a:latin typeface="+mj-lt"/>
                        </a:rPr>
                        <a:t>HERE in Jackson</a:t>
                      </a:r>
                    </a:p>
                  </a:txBody>
                  <a:tcPr/>
                </a:tc>
                <a:tc>
                  <a:txBody>
                    <a:bodyPr/>
                    <a:lstStyle/>
                    <a:p>
                      <a:pPr lvl="0" algn="l">
                        <a:lnSpc>
                          <a:spcPct val="100000"/>
                        </a:lnSpc>
                        <a:spcBef>
                          <a:spcPts val="0"/>
                        </a:spcBef>
                        <a:spcAft>
                          <a:spcPts val="0"/>
                        </a:spcAft>
                        <a:buNone/>
                      </a:pPr>
                      <a:r>
                        <a:rPr lang="en-US" sz="1800" b="0" i="0" u="none" strike="noStrike" noProof="0" dirty="0">
                          <a:latin typeface="+mj-lt"/>
                        </a:rPr>
                        <a:t>Clay, Haywood, Jackson, Madison, Macon</a:t>
                      </a:r>
                      <a:endParaRPr lang="en-US" dirty="0">
                        <a:latin typeface="+mj-lt"/>
                      </a:endParaRPr>
                    </a:p>
                  </a:txBody>
                  <a:tcPr/>
                </a:tc>
                <a:tc>
                  <a:txBody>
                    <a:bodyPr/>
                    <a:lstStyle/>
                    <a:p>
                      <a:pPr marL="285750" indent="-285750">
                        <a:buFont typeface="Arial" panose="020B0604020202020204" pitchFamily="34" charset="0"/>
                        <a:buChar char="•"/>
                      </a:pPr>
                      <a:r>
                        <a:rPr lang="en-US">
                          <a:latin typeface="+mj-lt"/>
                        </a:rPr>
                        <a:t>Haywood County Armory</a:t>
                      </a:r>
                    </a:p>
                  </a:txBody>
                  <a:tcPr/>
                </a:tc>
                <a:extLst>
                  <a:ext uri="{0D108BD9-81ED-4DB2-BD59-A6C34878D82A}">
                    <a16:rowId xmlns:a16="http://schemas.microsoft.com/office/drawing/2014/main" val="3152740566"/>
                  </a:ext>
                </a:extLst>
              </a:tr>
              <a:tr h="370840">
                <a:tc>
                  <a:txBody>
                    <a:bodyPr/>
                    <a:lstStyle/>
                    <a:p>
                      <a:r>
                        <a:rPr lang="en-US" dirty="0">
                          <a:latin typeface="+mj-lt"/>
                        </a:rPr>
                        <a:t>Partners Health Management</a:t>
                      </a:r>
                    </a:p>
                  </a:txBody>
                  <a:tcPr/>
                </a:tc>
                <a:tc>
                  <a:txBody>
                    <a:bodyPr/>
                    <a:lstStyle/>
                    <a:p>
                      <a:r>
                        <a:rPr lang="en-US" dirty="0">
                          <a:latin typeface="+mj-lt"/>
                        </a:rPr>
                        <a:t>Burke, Catawba, Gaston, Cleveland, Lincoln</a:t>
                      </a:r>
                    </a:p>
                  </a:txBody>
                  <a:tcPr/>
                </a:tc>
                <a:tc>
                  <a:txBody>
                    <a:bodyPr/>
                    <a:lstStyle/>
                    <a:p>
                      <a:endParaRPr lang="en-US" dirty="0">
                        <a:latin typeface="+mj-lt"/>
                      </a:endParaRPr>
                    </a:p>
                  </a:txBody>
                  <a:tcPr/>
                </a:tc>
                <a:extLst>
                  <a:ext uri="{0D108BD9-81ED-4DB2-BD59-A6C34878D82A}">
                    <a16:rowId xmlns:a16="http://schemas.microsoft.com/office/drawing/2014/main" val="1251616138"/>
                  </a:ext>
                </a:extLst>
              </a:tr>
              <a:tr h="370840">
                <a:tc>
                  <a:txBody>
                    <a:bodyPr/>
                    <a:lstStyle/>
                    <a:p>
                      <a:r>
                        <a:rPr lang="en-US" dirty="0">
                          <a:latin typeface="+mj-lt"/>
                        </a:rPr>
                        <a:t>Thrive</a:t>
                      </a:r>
                    </a:p>
                  </a:txBody>
                  <a:tcPr/>
                </a:tc>
                <a:tc>
                  <a:txBody>
                    <a:bodyPr/>
                    <a:lstStyle/>
                    <a:p>
                      <a:pPr lvl="0" algn="l">
                        <a:lnSpc>
                          <a:spcPct val="100000"/>
                        </a:lnSpc>
                        <a:spcBef>
                          <a:spcPts val="0"/>
                        </a:spcBef>
                        <a:spcAft>
                          <a:spcPts val="0"/>
                        </a:spcAft>
                        <a:buNone/>
                      </a:pPr>
                      <a:r>
                        <a:rPr lang="en-US" sz="1800" b="0" i="0" u="none" strike="noStrike" noProof="0">
                          <a:latin typeface="+mj-lt"/>
                        </a:rPr>
                        <a:t>Henderson, Polk, Rutherford, Transylvania</a:t>
                      </a:r>
                      <a:endParaRPr lang="en-US">
                        <a:latin typeface="+mj-lt"/>
                      </a:endParaRPr>
                    </a:p>
                  </a:txBody>
                  <a:tcPr/>
                </a:tc>
                <a:tc>
                  <a:txBody>
                    <a:bodyPr/>
                    <a:lstStyle/>
                    <a:p>
                      <a:pPr marL="285750" indent="-285750">
                        <a:buFont typeface="Arial" panose="020B0604020202020204" pitchFamily="34" charset="0"/>
                        <a:buChar char="•"/>
                      </a:pPr>
                      <a:r>
                        <a:rPr lang="en-US" dirty="0">
                          <a:latin typeface="+mj-lt"/>
                        </a:rPr>
                        <a:t>Henderson County Athletics and Activity Center</a:t>
                      </a:r>
                    </a:p>
                    <a:p>
                      <a:pPr marL="285750" indent="-285750">
                        <a:buFont typeface="Arial" panose="020B0604020202020204" pitchFamily="34" charset="0"/>
                        <a:buChar char="•"/>
                      </a:pPr>
                      <a:r>
                        <a:rPr lang="en-US" dirty="0">
                          <a:latin typeface="+mj-lt"/>
                        </a:rPr>
                        <a:t>Transylvania Parks &amp; Rec</a:t>
                      </a:r>
                    </a:p>
                    <a:p>
                      <a:pPr marL="285750" indent="-285750">
                        <a:buFont typeface="Arial" panose="020B0604020202020204" pitchFamily="34" charset="0"/>
                        <a:buChar char="•"/>
                      </a:pPr>
                      <a:r>
                        <a:rPr lang="en-US" dirty="0">
                          <a:latin typeface="+mj-lt"/>
                        </a:rPr>
                        <a:t>Rutherfordton Presbyterian Church</a:t>
                      </a:r>
                    </a:p>
                  </a:txBody>
                  <a:tcPr/>
                </a:tc>
                <a:extLst>
                  <a:ext uri="{0D108BD9-81ED-4DB2-BD59-A6C34878D82A}">
                    <a16:rowId xmlns:a16="http://schemas.microsoft.com/office/drawing/2014/main" val="3439989445"/>
                  </a:ext>
                </a:extLst>
              </a:tr>
              <a:tr h="370840">
                <a:tc>
                  <a:txBody>
                    <a:bodyPr/>
                    <a:lstStyle/>
                    <a:p>
                      <a:r>
                        <a:rPr lang="en-US" dirty="0">
                          <a:latin typeface="+mj-lt"/>
                        </a:rPr>
                        <a:t>Vaya Health</a:t>
                      </a:r>
                    </a:p>
                  </a:txBody>
                  <a:tcPr/>
                </a:tc>
                <a:tc>
                  <a:txBody>
                    <a:bodyPr/>
                    <a:lstStyle/>
                    <a:p>
                      <a:pPr lvl="0" algn="l">
                        <a:lnSpc>
                          <a:spcPct val="100000"/>
                        </a:lnSpc>
                        <a:spcBef>
                          <a:spcPts val="0"/>
                        </a:spcBef>
                        <a:spcAft>
                          <a:spcPts val="0"/>
                        </a:spcAft>
                        <a:buNone/>
                      </a:pPr>
                      <a:r>
                        <a:rPr lang="en-US" sz="1800" b="0" i="0" u="none" strike="noStrike" noProof="0">
                          <a:latin typeface="+mj-lt"/>
                        </a:rPr>
                        <a:t>Alexander, Alleghany, Ashe, Avery, Buncombe, Caldwell, McDowell, Mitchell, Watauga, Wilkes, Yancey</a:t>
                      </a:r>
                      <a:endParaRPr lang="en-US">
                        <a:latin typeface="+mj-lt"/>
                      </a:endParaRPr>
                    </a:p>
                  </a:txBody>
                  <a:tcPr/>
                </a:tc>
                <a:tc>
                  <a:txBody>
                    <a:bodyPr/>
                    <a:lstStyle/>
                    <a:p>
                      <a:pPr marL="285750" indent="-285750">
                        <a:buFont typeface="Arial" panose="020B0604020202020204" pitchFamily="34" charset="0"/>
                        <a:buChar char="•"/>
                      </a:pPr>
                      <a:r>
                        <a:rPr lang="en-US" dirty="0">
                          <a:latin typeface="+mj-lt"/>
                        </a:rPr>
                        <a:t>WNC Ag Center Expo Building</a:t>
                      </a:r>
                    </a:p>
                    <a:p>
                      <a:pPr marL="285750" indent="-285750">
                        <a:buFont typeface="Arial" panose="020B0604020202020204" pitchFamily="34" charset="0"/>
                        <a:buChar char="•"/>
                      </a:pPr>
                      <a:r>
                        <a:rPr lang="en-US" dirty="0">
                          <a:latin typeface="+mj-lt"/>
                        </a:rPr>
                        <a:t>AB Technical Community College</a:t>
                      </a:r>
                    </a:p>
                    <a:p>
                      <a:pPr marL="285750" indent="-285750">
                        <a:buFont typeface="Arial" panose="020B0604020202020204" pitchFamily="34" charset="0"/>
                        <a:buChar char="•"/>
                      </a:pPr>
                      <a:r>
                        <a:rPr lang="en-US" dirty="0">
                          <a:latin typeface="+mj-lt"/>
                        </a:rPr>
                        <a:t>McDowell County Senior Center</a:t>
                      </a:r>
                    </a:p>
                    <a:p>
                      <a:pPr marL="285750" indent="-285750">
                        <a:buFont typeface="Arial" panose="020B0604020202020204" pitchFamily="34" charset="0"/>
                        <a:buChar char="•"/>
                      </a:pPr>
                      <a:r>
                        <a:rPr lang="en-US" dirty="0">
                          <a:latin typeface="+mj-lt"/>
                        </a:rPr>
                        <a:t>Blue Ridge Elementary</a:t>
                      </a:r>
                    </a:p>
                    <a:p>
                      <a:pPr marL="285750" indent="-285750">
                        <a:buFont typeface="Arial" panose="020B0604020202020204" pitchFamily="34" charset="0"/>
                        <a:buChar char="•"/>
                      </a:pPr>
                      <a:r>
                        <a:rPr lang="en-US" dirty="0">
                          <a:latin typeface="+mj-lt"/>
                        </a:rPr>
                        <a:t>Golds Gym</a:t>
                      </a:r>
                    </a:p>
                    <a:p>
                      <a:pPr marL="285750" indent="-285750">
                        <a:buFont typeface="Arial" panose="020B0604020202020204" pitchFamily="34" charset="0"/>
                        <a:buChar char="•"/>
                      </a:pPr>
                      <a:r>
                        <a:rPr lang="en-US" dirty="0" err="1">
                          <a:latin typeface="+mj-lt"/>
                        </a:rPr>
                        <a:t>Kellina</a:t>
                      </a:r>
                      <a:r>
                        <a:rPr lang="en-US" dirty="0">
                          <a:latin typeface="+mj-lt"/>
                        </a:rPr>
                        <a:t> Lane Shelter</a:t>
                      </a:r>
                    </a:p>
                    <a:p>
                      <a:pPr marL="285750" indent="-285750">
                        <a:buFont typeface="Arial" panose="020B0604020202020204" pitchFamily="34" charset="0"/>
                        <a:buChar char="•"/>
                      </a:pPr>
                      <a:r>
                        <a:rPr lang="en-US" dirty="0">
                          <a:latin typeface="+mj-lt"/>
                        </a:rPr>
                        <a:t>Mitchell County Recovery Center</a:t>
                      </a:r>
                    </a:p>
                  </a:txBody>
                  <a:tcPr/>
                </a:tc>
                <a:extLst>
                  <a:ext uri="{0D108BD9-81ED-4DB2-BD59-A6C34878D82A}">
                    <a16:rowId xmlns:a16="http://schemas.microsoft.com/office/drawing/2014/main" val="2997370639"/>
                  </a:ext>
                </a:extLst>
              </a:tr>
            </a:tbl>
          </a:graphicData>
        </a:graphic>
      </p:graphicFrame>
    </p:spTree>
    <p:extLst>
      <p:ext uri="{BB962C8B-B14F-4D97-AF65-F5344CB8AC3E}">
        <p14:creationId xmlns:p14="http://schemas.microsoft.com/office/powerpoint/2010/main" val="740832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D40A-78B4-7C2C-ADAA-C020F1F9FBB7}"/>
              </a:ext>
            </a:extLst>
          </p:cNvPr>
          <p:cNvSpPr>
            <a:spLocks noGrp="1"/>
          </p:cNvSpPr>
          <p:nvPr>
            <p:ph type="title" idx="4294967295"/>
          </p:nvPr>
        </p:nvSpPr>
        <p:spPr>
          <a:xfrm>
            <a:off x="248393" y="276777"/>
            <a:ext cx="10664825" cy="1325563"/>
          </a:xfrm>
        </p:spPr>
        <p:txBody>
          <a:bodyPr>
            <a:normAutofit/>
          </a:bodyPr>
          <a:lstStyle/>
          <a:p>
            <a:r>
              <a:rPr lang="en-US" dirty="0" err="1">
                <a:solidFill>
                  <a:srgbClr val="005188"/>
                </a:solidFill>
              </a:rPr>
              <a:t>Back@Home-Helene</a:t>
            </a:r>
            <a:r>
              <a:rPr lang="en-US" dirty="0">
                <a:solidFill>
                  <a:srgbClr val="005188"/>
                </a:solidFill>
              </a:rPr>
              <a:t> will support MASTT with households who have no other options. </a:t>
            </a:r>
          </a:p>
        </p:txBody>
      </p:sp>
      <p:sp>
        <p:nvSpPr>
          <p:cNvPr id="5" name="Housing Stabilization Services">
            <a:extLst>
              <a:ext uri="{FF2B5EF4-FFF2-40B4-BE49-F238E27FC236}">
                <a16:creationId xmlns:a16="http://schemas.microsoft.com/office/drawing/2014/main" id="{0885B54E-AD55-C875-493A-140AF6106155}"/>
              </a:ext>
            </a:extLst>
          </p:cNvPr>
          <p:cNvSpPr/>
          <p:nvPr/>
        </p:nvSpPr>
        <p:spPr>
          <a:xfrm>
            <a:off x="213962" y="2958357"/>
            <a:ext cx="1791680" cy="1398246"/>
          </a:xfrm>
          <a:prstGeom prst="roundRect">
            <a:avLst/>
          </a:prstGeom>
          <a:solidFill>
            <a:srgbClr val="1C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MASTT will assess households</a:t>
            </a:r>
          </a:p>
        </p:txBody>
      </p:sp>
      <p:sp>
        <p:nvSpPr>
          <p:cNvPr id="6" name="Housing Stabilization Services">
            <a:extLst>
              <a:ext uri="{FF2B5EF4-FFF2-40B4-BE49-F238E27FC236}">
                <a16:creationId xmlns:a16="http://schemas.microsoft.com/office/drawing/2014/main" id="{817C87F4-74D1-03A3-2F04-EEF780FABB5B}"/>
              </a:ext>
            </a:extLst>
          </p:cNvPr>
          <p:cNvSpPr/>
          <p:nvPr/>
        </p:nvSpPr>
        <p:spPr>
          <a:xfrm>
            <a:off x="9345344" y="3964604"/>
            <a:ext cx="2141222" cy="2249680"/>
          </a:xfrm>
          <a:prstGeom prst="roundRect">
            <a:avLst/>
          </a:prstGeom>
          <a:solidFill>
            <a:srgbClr val="1C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mj-lt"/>
              </a:rPr>
              <a:t>Back@Home</a:t>
            </a:r>
            <a:r>
              <a:rPr lang="en-US" sz="2000" dirty="0">
                <a:latin typeface="+mj-lt"/>
              </a:rPr>
              <a:t> </a:t>
            </a:r>
          </a:p>
          <a:p>
            <a:pPr algn="ctr"/>
            <a:r>
              <a:rPr lang="en-US" sz="2000" dirty="0">
                <a:latin typeface="+mj-lt"/>
              </a:rPr>
              <a:t>will assess for enrollment and support housing stability plan</a:t>
            </a:r>
          </a:p>
        </p:txBody>
      </p:sp>
      <p:sp>
        <p:nvSpPr>
          <p:cNvPr id="7" name="Housing Stabilization Services">
            <a:extLst>
              <a:ext uri="{FF2B5EF4-FFF2-40B4-BE49-F238E27FC236}">
                <a16:creationId xmlns:a16="http://schemas.microsoft.com/office/drawing/2014/main" id="{062833CC-C291-A1E8-D6C7-D66B68677383}"/>
              </a:ext>
            </a:extLst>
          </p:cNvPr>
          <p:cNvSpPr/>
          <p:nvPr/>
        </p:nvSpPr>
        <p:spPr>
          <a:xfrm>
            <a:off x="6421820" y="3964604"/>
            <a:ext cx="2141221" cy="1714076"/>
          </a:xfrm>
          <a:prstGeom prst="roundRect">
            <a:avLst/>
          </a:prstGeom>
          <a:solidFill>
            <a:srgbClr val="1C3B5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mj-lt"/>
              </a:rPr>
              <a:t>Households with no referral options </a:t>
            </a:r>
            <a:endParaRPr lang="en-US" dirty="0">
              <a:latin typeface="+mj-lt"/>
            </a:endParaRPr>
          </a:p>
        </p:txBody>
      </p:sp>
      <p:sp>
        <p:nvSpPr>
          <p:cNvPr id="8" name="Housing Stabilization Services">
            <a:extLst>
              <a:ext uri="{FF2B5EF4-FFF2-40B4-BE49-F238E27FC236}">
                <a16:creationId xmlns:a16="http://schemas.microsoft.com/office/drawing/2014/main" id="{16A6E798-C7FC-F9AC-F604-150DCDACD074}"/>
              </a:ext>
            </a:extLst>
          </p:cNvPr>
          <p:cNvSpPr/>
          <p:nvPr/>
        </p:nvSpPr>
        <p:spPr>
          <a:xfrm>
            <a:off x="6374036" y="1870905"/>
            <a:ext cx="2901808" cy="1398246"/>
          </a:xfrm>
          <a:prstGeom prst="roundRect">
            <a:avLst/>
          </a:prstGeom>
          <a:solidFill>
            <a:srgbClr val="1C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Households referred to other programs for housing needs</a:t>
            </a:r>
            <a:endParaRPr lang="en-US" dirty="0">
              <a:latin typeface="+mj-lt"/>
            </a:endParaRPr>
          </a:p>
        </p:txBody>
      </p:sp>
      <p:sp>
        <p:nvSpPr>
          <p:cNvPr id="9" name="Housing Stabilization Services">
            <a:extLst>
              <a:ext uri="{FF2B5EF4-FFF2-40B4-BE49-F238E27FC236}">
                <a16:creationId xmlns:a16="http://schemas.microsoft.com/office/drawing/2014/main" id="{BF169512-8657-8A32-A58F-C35D900A8C08}"/>
              </a:ext>
            </a:extLst>
          </p:cNvPr>
          <p:cNvSpPr/>
          <p:nvPr/>
        </p:nvSpPr>
        <p:spPr>
          <a:xfrm>
            <a:off x="2846656" y="2958357"/>
            <a:ext cx="2734150" cy="1398246"/>
          </a:xfrm>
          <a:prstGeom prst="roundRect">
            <a:avLst/>
          </a:prstGeom>
          <a:solidFill>
            <a:srgbClr val="1C3B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MASTT problem-solving with households for referrals </a:t>
            </a:r>
            <a:endParaRPr lang="en-US" dirty="0">
              <a:latin typeface="+mj-lt"/>
            </a:endParaRPr>
          </a:p>
        </p:txBody>
      </p:sp>
      <p:sp>
        <p:nvSpPr>
          <p:cNvPr id="10" name="Arrow: Right 9">
            <a:extLst>
              <a:ext uri="{FF2B5EF4-FFF2-40B4-BE49-F238E27FC236}">
                <a16:creationId xmlns:a16="http://schemas.microsoft.com/office/drawing/2014/main" id="{CD868B49-0BE6-790A-D000-6D3058CF9958}"/>
              </a:ext>
            </a:extLst>
          </p:cNvPr>
          <p:cNvSpPr/>
          <p:nvPr/>
        </p:nvSpPr>
        <p:spPr>
          <a:xfrm>
            <a:off x="2178702" y="3429000"/>
            <a:ext cx="528506" cy="194417"/>
          </a:xfrm>
          <a:prstGeom prst="rightArrow">
            <a:avLst/>
          </a:prstGeom>
          <a:solidFill>
            <a:srgbClr val="193C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EB924B9-27BF-6D4D-D3D9-CBE0F73E9D13}"/>
              </a:ext>
            </a:extLst>
          </p:cNvPr>
          <p:cNvSpPr/>
          <p:nvPr/>
        </p:nvSpPr>
        <p:spPr>
          <a:xfrm rot="20082061">
            <a:off x="5655697" y="3210415"/>
            <a:ext cx="528506" cy="168357"/>
          </a:xfrm>
          <a:prstGeom prst="rightArrow">
            <a:avLst/>
          </a:prstGeom>
          <a:solidFill>
            <a:srgbClr val="193C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8570092-07C5-E0C4-4214-6BD4CB93E732}"/>
              </a:ext>
            </a:extLst>
          </p:cNvPr>
          <p:cNvSpPr/>
          <p:nvPr/>
        </p:nvSpPr>
        <p:spPr>
          <a:xfrm rot="1737218">
            <a:off x="5677484" y="3860489"/>
            <a:ext cx="528506" cy="182062"/>
          </a:xfrm>
          <a:prstGeom prst="rightArrow">
            <a:avLst/>
          </a:prstGeom>
          <a:solidFill>
            <a:srgbClr val="193C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C1A57477-9A57-7759-89EE-BA82BE564A70}"/>
              </a:ext>
            </a:extLst>
          </p:cNvPr>
          <p:cNvSpPr/>
          <p:nvPr/>
        </p:nvSpPr>
        <p:spPr>
          <a:xfrm>
            <a:off x="8689940" y="4735808"/>
            <a:ext cx="528506" cy="171667"/>
          </a:xfrm>
          <a:prstGeom prst="rightArrow">
            <a:avLst/>
          </a:prstGeom>
          <a:solidFill>
            <a:srgbClr val="193C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99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a:xfrm>
            <a:off x="1160080" y="1767058"/>
            <a:ext cx="10708748" cy="1816925"/>
          </a:xfrm>
        </p:spPr>
        <p:txBody>
          <a:bodyPr/>
          <a:lstStyle/>
          <a:p>
            <a:r>
              <a:rPr lang="en-US" dirty="0">
                <a:latin typeface="Franklin Gothic Medium"/>
                <a:cs typeface="Times New Roman"/>
              </a:rPr>
              <a:t>Any Questions? </a:t>
            </a:r>
            <a:br>
              <a:rPr lang="en-US" dirty="0">
                <a:latin typeface="Franklin Gothic Medium"/>
                <a:cs typeface="Times New Roman"/>
              </a:rPr>
            </a:br>
            <a:endParaRPr lang="en-US" dirty="0">
              <a:latin typeface="Franklin Gothic Medium"/>
              <a:cs typeface="Times New Roman"/>
            </a:endParaRPr>
          </a:p>
        </p:txBody>
      </p:sp>
    </p:spTree>
    <p:extLst>
      <p:ext uri="{BB962C8B-B14F-4D97-AF65-F5344CB8AC3E}">
        <p14:creationId xmlns:p14="http://schemas.microsoft.com/office/powerpoint/2010/main" val="32261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B14F-B27A-0BCE-27B2-AB690F8BBD55}"/>
              </a:ext>
            </a:extLst>
          </p:cNvPr>
          <p:cNvSpPr>
            <a:spLocks noGrp="1"/>
          </p:cNvSpPr>
          <p:nvPr>
            <p:ph type="ctrTitle"/>
          </p:nvPr>
        </p:nvSpPr>
        <p:spPr>
          <a:xfrm>
            <a:off x="5598367" y="1632511"/>
            <a:ext cx="6348712" cy="3735033"/>
          </a:xfrm>
        </p:spPr>
        <p:txBody>
          <a:bodyPr>
            <a:noAutofit/>
          </a:bodyPr>
          <a:lstStyle/>
          <a:p>
            <a:pPr algn="l"/>
            <a:r>
              <a:rPr lang="en-US" sz="4800" b="1" dirty="0">
                <a:solidFill>
                  <a:srgbClr val="FF0000"/>
                </a:solidFill>
                <a:cs typeface="Times New Roman" panose="02020603050405020304" pitchFamily="18" charset="0"/>
              </a:rPr>
              <a:t>Healthy Opportunities Pilot</a:t>
            </a:r>
            <a:br>
              <a:rPr lang="en-US" sz="4800" b="1" dirty="0">
                <a:solidFill>
                  <a:srgbClr val="FF0000"/>
                </a:solidFill>
                <a:cs typeface="Times New Roman" panose="02020603050405020304" pitchFamily="18" charset="0"/>
              </a:rPr>
            </a:br>
            <a:r>
              <a:rPr lang="en-US" sz="4800" b="1" dirty="0">
                <a:solidFill>
                  <a:srgbClr val="FF0000"/>
                </a:solidFill>
                <a:cs typeface="Times New Roman" panose="02020603050405020304" pitchFamily="18" charset="0"/>
              </a:rPr>
              <a:t>Overview</a:t>
            </a:r>
          </a:p>
        </p:txBody>
      </p:sp>
      <p:pic>
        <p:nvPicPr>
          <p:cNvPr id="10" name="Picture 9" descr="A white and orange text on a black background&#10;&#10;Description automatically generated">
            <a:extLst>
              <a:ext uri="{FF2B5EF4-FFF2-40B4-BE49-F238E27FC236}">
                <a16:creationId xmlns:a16="http://schemas.microsoft.com/office/drawing/2014/main" id="{84FFED80-B6B4-D0FC-10D6-8CD1EEE48C6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425394" y="2957804"/>
            <a:ext cx="3016868" cy="1084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4772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5">
            <a:extLst>
              <a:ext uri="{FF2B5EF4-FFF2-40B4-BE49-F238E27FC236}">
                <a16:creationId xmlns:a16="http://schemas.microsoft.com/office/drawing/2014/main" id="{219447B8-2D09-3A3C-1B00-3E5C30BE16BF}"/>
              </a:ext>
            </a:extLst>
          </p:cNvPr>
          <p:cNvSpPr txBox="1"/>
          <p:nvPr/>
        </p:nvSpPr>
        <p:spPr>
          <a:xfrm>
            <a:off x="6007232" y="265780"/>
            <a:ext cx="5790886" cy="609057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5188"/>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CC257D-A786-9244-9E17-CE618C8B9275}" type="slidenum">
              <a:rPr kumimoji="0" lang="en-US" sz="1100" b="0" i="0" u="none" strike="noStrike" kern="1200" cap="none" spc="0" normalizeH="0" baseline="0" noProof="0" smtClean="0">
                <a:ln>
                  <a:noFill/>
                </a:ln>
                <a:solidFill>
                  <a:srgbClr val="000000">
                    <a:lumMod val="50000"/>
                    <a:lumOff val="5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75</a:t>
            </a:fld>
            <a:endParaRPr kumimoji="0" lang="en-US" sz="1100" b="0" i="0" u="none" strike="noStrike" kern="1200" cap="none" spc="0" normalizeH="0" baseline="0" noProof="0">
              <a:ln>
                <a:noFill/>
              </a:ln>
              <a:solidFill>
                <a:srgbClr val="000000">
                  <a:lumMod val="50000"/>
                  <a:lumOff val="50000"/>
                </a:srgbClr>
              </a:solidFill>
              <a:effectLst/>
              <a:uLnTx/>
              <a:uFillTx/>
              <a:latin typeface="Franklin Gothic Book" panose="020B0503020102020204"/>
              <a:ea typeface="+mn-ea"/>
              <a:cs typeface="+mn-cs"/>
            </a:endParaRPr>
          </a:p>
        </p:txBody>
      </p:sp>
      <p:sp>
        <p:nvSpPr>
          <p:cNvPr id="13" name="Content Placeholder 1">
            <a:extLst>
              <a:ext uri="{FF2B5EF4-FFF2-40B4-BE49-F238E27FC236}">
                <a16:creationId xmlns:a16="http://schemas.microsoft.com/office/drawing/2014/main" id="{980F24FA-8DB2-7840-42C4-F2D66E947C63}"/>
              </a:ext>
            </a:extLst>
          </p:cNvPr>
          <p:cNvSpPr txBox="1">
            <a:spLocks/>
          </p:cNvSpPr>
          <p:nvPr/>
        </p:nvSpPr>
        <p:spPr>
          <a:xfrm>
            <a:off x="495298" y="1258719"/>
            <a:ext cx="5229227" cy="4532678"/>
          </a:xfrm>
          <a:prstGeom prst="rect">
            <a:avLst/>
          </a:prstGeom>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7CCF8A33-725B-8A54-AF2A-F74F85E621AE}"/>
              </a:ext>
            </a:extLst>
          </p:cNvPr>
          <p:cNvSpPr txBox="1"/>
          <p:nvPr/>
        </p:nvSpPr>
        <p:spPr>
          <a:xfrm>
            <a:off x="114124" y="1958948"/>
            <a:ext cx="5245146"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5188"/>
                </a:solidFill>
                <a:effectLst/>
                <a:uLnTx/>
                <a:uFillTx/>
                <a:latin typeface="Franklin Gothic Medium" panose="020B0603020102020204"/>
                <a:ea typeface="+mj-ea"/>
                <a:cs typeface="Times New Roman" panose="02020603050405020304" pitchFamily="18" charset="0"/>
              </a:rPr>
              <a:t>Healthy Opportunities Pilot</a:t>
            </a:r>
            <a:br>
              <a:rPr kumimoji="0" lang="en-US" sz="4800" b="1" i="0" u="none" strike="noStrike" kern="1200" cap="none" spc="0" normalizeH="0" baseline="0" noProof="0" dirty="0">
                <a:ln>
                  <a:noFill/>
                </a:ln>
                <a:solidFill>
                  <a:srgbClr val="005188"/>
                </a:solidFill>
                <a:effectLst/>
                <a:uLnTx/>
                <a:uFillTx/>
                <a:latin typeface="Franklin Gothic Medium" panose="020B0603020102020204"/>
                <a:ea typeface="+mj-ea"/>
                <a:cs typeface="Times New Roman" panose="02020603050405020304" pitchFamily="18" charset="0"/>
              </a:rPr>
            </a:br>
            <a:r>
              <a:rPr kumimoji="0" lang="en-US" sz="4800" b="1" i="0" u="none" strike="noStrike" kern="1200" cap="none" spc="0" normalizeH="0" baseline="0" noProof="0" dirty="0">
                <a:ln>
                  <a:noFill/>
                </a:ln>
                <a:solidFill>
                  <a:srgbClr val="005188"/>
                </a:solidFill>
                <a:effectLst/>
                <a:uLnTx/>
                <a:uFillTx/>
                <a:latin typeface="Franklin Gothic Medium" panose="020B0603020102020204"/>
                <a:ea typeface="+mj-ea"/>
                <a:cs typeface="Times New Roman" panose="02020603050405020304" pitchFamily="18" charset="0"/>
              </a:rPr>
              <a:t>Overview</a:t>
            </a:r>
            <a:endParaRPr kumimoji="0" lang="en-US" sz="4400" b="0" i="0" u="none" strike="noStrike" kern="1200" cap="none" spc="0" normalizeH="0" baseline="0" noProof="0" dirty="0">
              <a:ln>
                <a:noFill/>
              </a:ln>
              <a:solidFill>
                <a:srgbClr val="005188"/>
              </a:solidFill>
              <a:effectLst/>
              <a:uLnTx/>
              <a:uFillTx/>
              <a:latin typeface="Franklin Gothic Book" panose="020B0503020102020204"/>
              <a:ea typeface="+mn-ea"/>
              <a:cs typeface="+mn-cs"/>
            </a:endParaRPr>
          </a:p>
        </p:txBody>
      </p:sp>
      <p:pic>
        <p:nvPicPr>
          <p:cNvPr id="2" name="Picture 1">
            <a:extLst>
              <a:ext uri="{FF2B5EF4-FFF2-40B4-BE49-F238E27FC236}">
                <a16:creationId xmlns:a16="http://schemas.microsoft.com/office/drawing/2014/main" id="{D09B96CC-800E-7121-BE0B-1652B3B6BBEF}"/>
              </a:ext>
            </a:extLst>
          </p:cNvPr>
          <p:cNvPicPr>
            <a:picLocks noChangeAspect="1"/>
          </p:cNvPicPr>
          <p:nvPr/>
        </p:nvPicPr>
        <p:blipFill>
          <a:blip r:embed="rId3"/>
          <a:stretch>
            <a:fillRect/>
          </a:stretch>
        </p:blipFill>
        <p:spPr>
          <a:xfrm>
            <a:off x="7098102" y="2590727"/>
            <a:ext cx="3609145" cy="1676545"/>
          </a:xfrm>
          <a:prstGeom prst="rect">
            <a:avLst/>
          </a:prstGeom>
        </p:spPr>
      </p:pic>
    </p:spTree>
    <p:extLst>
      <p:ext uri="{BB962C8B-B14F-4D97-AF65-F5344CB8AC3E}">
        <p14:creationId xmlns:p14="http://schemas.microsoft.com/office/powerpoint/2010/main" val="72563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green logo&#10;&#10;Description automatically generated">
            <a:extLst>
              <a:ext uri="{FF2B5EF4-FFF2-40B4-BE49-F238E27FC236}">
                <a16:creationId xmlns:a16="http://schemas.microsoft.com/office/drawing/2014/main" id="{8A64D55E-9BD5-872B-60E7-728BFB7D1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156" y="2841626"/>
            <a:ext cx="6816943" cy="5453554"/>
          </a:xfrm>
          <a:prstGeom prst="rect">
            <a:avLst/>
          </a:prstGeom>
        </p:spPr>
      </p:pic>
      <p:sp>
        <p:nvSpPr>
          <p:cNvPr id="2" name="Title 1">
            <a:extLst>
              <a:ext uri="{FF2B5EF4-FFF2-40B4-BE49-F238E27FC236}">
                <a16:creationId xmlns:a16="http://schemas.microsoft.com/office/drawing/2014/main" id="{5B75FCE3-9CA7-382E-E301-2DD56B6FA092}"/>
              </a:ext>
            </a:extLst>
          </p:cNvPr>
          <p:cNvSpPr>
            <a:spLocks noGrp="1"/>
          </p:cNvSpPr>
          <p:nvPr>
            <p:ph type="title"/>
          </p:nvPr>
        </p:nvSpPr>
        <p:spPr/>
        <p:txBody>
          <a:bodyPr>
            <a:normAutofit fontScale="90000"/>
          </a:bodyPr>
          <a:lstStyle/>
          <a:p>
            <a:r>
              <a:rPr lang="en-US" sz="5400" b="1" dirty="0">
                <a:solidFill>
                  <a:srgbClr val="163861"/>
                </a:solidFill>
                <a:cs typeface="Times New Roman" panose="02020603050405020304" pitchFamily="18" charset="0"/>
              </a:rPr>
              <a:t>The Healthy Opportunities </a:t>
            </a:r>
            <a:r>
              <a:rPr lang="en-US" sz="5400" b="1" dirty="0">
                <a:solidFill>
                  <a:srgbClr val="EF4822"/>
                </a:solidFill>
                <a:cs typeface="Times New Roman" panose="02020603050405020304" pitchFamily="18" charset="0"/>
              </a:rPr>
              <a:t>Pilot</a:t>
            </a:r>
          </a:p>
        </p:txBody>
      </p:sp>
      <p:sp>
        <p:nvSpPr>
          <p:cNvPr id="3" name="Content Placeholder 2">
            <a:extLst>
              <a:ext uri="{FF2B5EF4-FFF2-40B4-BE49-F238E27FC236}">
                <a16:creationId xmlns:a16="http://schemas.microsoft.com/office/drawing/2014/main" id="{1B26F45B-A2B1-2DE3-8DA0-90D444109215}"/>
              </a:ext>
            </a:extLst>
          </p:cNvPr>
          <p:cNvSpPr>
            <a:spLocks noGrp="1"/>
          </p:cNvSpPr>
          <p:nvPr>
            <p:ph idx="1"/>
          </p:nvPr>
        </p:nvSpPr>
        <p:spPr>
          <a:xfrm>
            <a:off x="1558637" y="1862570"/>
            <a:ext cx="7899400" cy="3937865"/>
          </a:xfrm>
        </p:spPr>
        <p:txBody>
          <a:bodyPr>
            <a:noAutofit/>
          </a:bodyPr>
          <a:lstStyle/>
          <a:p>
            <a:pPr marL="0" indent="0">
              <a:buNone/>
            </a:pPr>
            <a:r>
              <a:rPr lang="en-US" sz="3200" dirty="0">
                <a:solidFill>
                  <a:srgbClr val="163861"/>
                </a:solidFill>
                <a:latin typeface="+mj-lt"/>
                <a:cs typeface="Calibri" panose="020F0502020204030204" pitchFamily="34" charset="0"/>
              </a:rPr>
              <a:t>HOP supports a select set of </a:t>
            </a:r>
            <a:r>
              <a:rPr lang="en-US" sz="3200" b="1" u="sng" dirty="0">
                <a:solidFill>
                  <a:srgbClr val="163861"/>
                </a:solidFill>
                <a:latin typeface="+mj-lt"/>
                <a:cs typeface="Calibri" panose="020F0502020204030204" pitchFamily="34" charset="0"/>
              </a:rPr>
              <a:t>NC Medicaid Managed Care</a:t>
            </a:r>
            <a:r>
              <a:rPr lang="en-US" sz="3200" dirty="0">
                <a:solidFill>
                  <a:srgbClr val="163861"/>
                </a:solidFill>
                <a:latin typeface="+mj-lt"/>
                <a:cs typeface="Calibri" panose="020F0502020204030204" pitchFamily="34" charset="0"/>
              </a:rPr>
              <a:t> recipients who have needs related to </a:t>
            </a:r>
            <a:r>
              <a:rPr lang="en-US" sz="3200" b="1" dirty="0">
                <a:solidFill>
                  <a:srgbClr val="163861"/>
                </a:solidFill>
                <a:latin typeface="+mj-lt"/>
                <a:cs typeface="Calibri" panose="020F0502020204030204" pitchFamily="34" charset="0"/>
              </a:rPr>
              <a:t>healthy food</a:t>
            </a:r>
            <a:r>
              <a:rPr lang="en-US" sz="3200" dirty="0">
                <a:solidFill>
                  <a:srgbClr val="163861"/>
                </a:solidFill>
                <a:latin typeface="+mj-lt"/>
                <a:cs typeface="Calibri" panose="020F0502020204030204" pitchFamily="34" charset="0"/>
              </a:rPr>
              <a:t>, </a:t>
            </a:r>
            <a:r>
              <a:rPr lang="en-US" sz="3200" b="1" dirty="0">
                <a:solidFill>
                  <a:srgbClr val="163861"/>
                </a:solidFill>
                <a:latin typeface="+mj-lt"/>
                <a:cs typeface="Calibri" panose="020F0502020204030204" pitchFamily="34" charset="0"/>
              </a:rPr>
              <a:t>safe housing</a:t>
            </a:r>
            <a:r>
              <a:rPr lang="en-US" sz="3200" dirty="0">
                <a:solidFill>
                  <a:srgbClr val="163861"/>
                </a:solidFill>
                <a:latin typeface="+mj-lt"/>
                <a:cs typeface="Calibri" panose="020F0502020204030204" pitchFamily="34" charset="0"/>
              </a:rPr>
              <a:t>, </a:t>
            </a:r>
            <a:r>
              <a:rPr lang="en-US" sz="3200" b="1" dirty="0">
                <a:solidFill>
                  <a:srgbClr val="163861"/>
                </a:solidFill>
                <a:latin typeface="+mj-lt"/>
                <a:cs typeface="Calibri" panose="020F0502020204030204" pitchFamily="34" charset="0"/>
              </a:rPr>
              <a:t>reliable transportation</a:t>
            </a:r>
            <a:r>
              <a:rPr lang="en-US" sz="3200" dirty="0">
                <a:solidFill>
                  <a:srgbClr val="163861"/>
                </a:solidFill>
                <a:latin typeface="+mj-lt"/>
                <a:cs typeface="Calibri" panose="020F0502020204030204" pitchFamily="34" charset="0"/>
              </a:rPr>
              <a:t>, and/or </a:t>
            </a:r>
            <a:r>
              <a:rPr lang="en-US" sz="3200" b="1" dirty="0">
                <a:solidFill>
                  <a:srgbClr val="163861"/>
                </a:solidFill>
                <a:latin typeface="+mj-lt"/>
                <a:cs typeface="Calibri" panose="020F0502020204030204" pitchFamily="34" charset="0"/>
              </a:rPr>
              <a:t>personal safety</a:t>
            </a:r>
            <a:r>
              <a:rPr lang="en-US" sz="3200" dirty="0">
                <a:solidFill>
                  <a:srgbClr val="163861"/>
                </a:solidFill>
                <a:latin typeface="+mj-lt"/>
                <a:cs typeface="Calibri" panose="020F0502020204030204" pitchFamily="34" charset="0"/>
              </a:rPr>
              <a:t>, and </a:t>
            </a:r>
            <a:r>
              <a:rPr lang="en-US" sz="3200" b="1" dirty="0">
                <a:solidFill>
                  <a:srgbClr val="163861"/>
                </a:solidFill>
                <a:latin typeface="+mj-lt"/>
                <a:cs typeface="Calibri" panose="020F0502020204030204" pitchFamily="34" charset="0"/>
              </a:rPr>
              <a:t>healthy relationships</a:t>
            </a:r>
            <a:r>
              <a:rPr lang="en-US" sz="3200" dirty="0">
                <a:solidFill>
                  <a:srgbClr val="163861"/>
                </a:solidFill>
                <a:latin typeface="+mj-lt"/>
                <a:cs typeface="Calibri" panose="020F0502020204030204" pitchFamily="34" charset="0"/>
              </a:rPr>
              <a:t>. Pilot services are reimbursable through </a:t>
            </a:r>
            <a:r>
              <a:rPr lang="en-US" sz="3200" b="1" u="sng" dirty="0">
                <a:solidFill>
                  <a:srgbClr val="163861"/>
                </a:solidFill>
                <a:latin typeface="+mj-lt"/>
                <a:cs typeface="Calibri" panose="020F0502020204030204" pitchFamily="34" charset="0"/>
              </a:rPr>
              <a:t>NC Medicaid</a:t>
            </a:r>
            <a:r>
              <a:rPr lang="en-US" sz="3200" dirty="0">
                <a:solidFill>
                  <a:srgbClr val="163861"/>
                </a:solidFill>
                <a:latin typeface="+mj-lt"/>
                <a:cs typeface="Calibri" panose="020F0502020204030204" pitchFamily="34" charset="0"/>
              </a:rPr>
              <a:t>. </a:t>
            </a:r>
          </a:p>
        </p:txBody>
      </p:sp>
    </p:spTree>
    <p:extLst>
      <p:ext uri="{BB962C8B-B14F-4D97-AF65-F5344CB8AC3E}">
        <p14:creationId xmlns:p14="http://schemas.microsoft.com/office/powerpoint/2010/main" val="22401997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32" descr="A map of the state of north carolina&#10;&#10;Description automatically generated">
            <a:extLst>
              <a:ext uri="{FF2B5EF4-FFF2-40B4-BE49-F238E27FC236}">
                <a16:creationId xmlns:a16="http://schemas.microsoft.com/office/drawing/2014/main" id="{B2E2F5E5-72A8-1246-6B30-81D04403DA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8503" y="-409575"/>
            <a:ext cx="10325297" cy="8655675"/>
          </a:xfrm>
        </p:spPr>
      </p:pic>
      <p:sp>
        <p:nvSpPr>
          <p:cNvPr id="2" name="Title 1">
            <a:extLst>
              <a:ext uri="{FF2B5EF4-FFF2-40B4-BE49-F238E27FC236}">
                <a16:creationId xmlns:a16="http://schemas.microsoft.com/office/drawing/2014/main" id="{5B75FCE3-9CA7-382E-E301-2DD56B6FA092}"/>
              </a:ext>
            </a:extLst>
          </p:cNvPr>
          <p:cNvSpPr>
            <a:spLocks noGrp="1"/>
          </p:cNvSpPr>
          <p:nvPr>
            <p:ph type="title"/>
          </p:nvPr>
        </p:nvSpPr>
        <p:spPr>
          <a:xfrm>
            <a:off x="838200" y="365125"/>
            <a:ext cx="11861800" cy="1325563"/>
          </a:xfrm>
        </p:spPr>
        <p:txBody>
          <a:bodyPr>
            <a:noAutofit/>
          </a:bodyPr>
          <a:lstStyle/>
          <a:p>
            <a:r>
              <a:rPr lang="en-US" sz="5000" b="1" dirty="0">
                <a:solidFill>
                  <a:srgbClr val="163861"/>
                </a:solidFill>
                <a:cs typeface="Times New Roman" panose="02020603050405020304" pitchFamily="18" charset="0"/>
              </a:rPr>
              <a:t>NC </a:t>
            </a:r>
            <a:r>
              <a:rPr lang="en-US" sz="5000" b="1" dirty="0">
                <a:solidFill>
                  <a:srgbClr val="EF4822"/>
                </a:solidFill>
                <a:cs typeface="Times New Roman" panose="02020603050405020304" pitchFamily="18" charset="0"/>
              </a:rPr>
              <a:t>Healthy Opportunities </a:t>
            </a:r>
            <a:r>
              <a:rPr lang="en-US" sz="5000" b="1" dirty="0">
                <a:solidFill>
                  <a:srgbClr val="163861"/>
                </a:solidFill>
                <a:cs typeface="Times New Roman" panose="02020603050405020304" pitchFamily="18" charset="0"/>
              </a:rPr>
              <a:t>Pilot Regions</a:t>
            </a:r>
            <a:endParaRPr lang="en-US" sz="5000" b="1" dirty="0">
              <a:solidFill>
                <a:srgbClr val="EF4822"/>
              </a:solidFill>
              <a:cs typeface="Times New Roman" panose="02020603050405020304" pitchFamily="18" charset="0"/>
            </a:endParaRPr>
          </a:p>
        </p:txBody>
      </p:sp>
    </p:spTree>
    <p:extLst>
      <p:ext uri="{BB962C8B-B14F-4D97-AF65-F5344CB8AC3E}">
        <p14:creationId xmlns:p14="http://schemas.microsoft.com/office/powerpoint/2010/main" val="1086689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B14F-B27A-0BCE-27B2-AB690F8BBD55}"/>
              </a:ext>
            </a:extLst>
          </p:cNvPr>
          <p:cNvSpPr>
            <a:spLocks noGrp="1"/>
          </p:cNvSpPr>
          <p:nvPr>
            <p:ph type="ctrTitle"/>
          </p:nvPr>
        </p:nvSpPr>
        <p:spPr>
          <a:xfrm>
            <a:off x="1645534" y="1613648"/>
            <a:ext cx="8900932" cy="3098202"/>
          </a:xfrm>
        </p:spPr>
        <p:txBody>
          <a:bodyPr>
            <a:noAutofit/>
          </a:bodyPr>
          <a:lstStyle/>
          <a:p>
            <a:r>
              <a:rPr lang="en-US" sz="18000" dirty="0">
                <a:solidFill>
                  <a:srgbClr val="EF4822"/>
                </a:solidFill>
                <a:latin typeface="Times New Roman" panose="02020603050405020304" pitchFamily="18" charset="0"/>
                <a:cs typeface="Times New Roman" panose="02020603050405020304" pitchFamily="18" charset="0"/>
              </a:rPr>
              <a:t>HOP</a:t>
            </a:r>
            <a:endParaRPr lang="en-US" sz="9600" dirty="0">
              <a:solidFill>
                <a:srgbClr val="EF482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3534C5A-BA32-D569-1972-DA4EDE7A30C3}"/>
              </a:ext>
            </a:extLst>
          </p:cNvPr>
          <p:cNvSpPr txBox="1"/>
          <p:nvPr/>
        </p:nvSpPr>
        <p:spPr>
          <a:xfrm>
            <a:off x="2953474" y="4200736"/>
            <a:ext cx="6285052" cy="1323439"/>
          </a:xfrm>
          <a:prstGeom prst="rect">
            <a:avLst/>
          </a:prstGeom>
          <a:noFill/>
        </p:spPr>
        <p:txBody>
          <a:bodyPr wrap="square">
            <a:spAutoFit/>
          </a:bodyPr>
          <a:lstStyle/>
          <a:p>
            <a:pPr algn="ctr"/>
            <a:r>
              <a:rPr lang="en-US" sz="8000" spc="230" dirty="0">
                <a:solidFill>
                  <a:srgbClr val="005188"/>
                </a:solidFill>
                <a:latin typeface="Times New Roman" panose="02020603050405020304" pitchFamily="18" charset="0"/>
                <a:cs typeface="Times New Roman" panose="02020603050405020304" pitchFamily="18" charset="0"/>
              </a:rPr>
              <a:t>Services</a:t>
            </a:r>
            <a:endParaRPr lang="en-US" sz="8000" spc="230" dirty="0">
              <a:solidFill>
                <a:srgbClr val="005188"/>
              </a:solidFill>
            </a:endParaRPr>
          </a:p>
        </p:txBody>
      </p:sp>
    </p:spTree>
    <p:extLst>
      <p:ext uri="{BB962C8B-B14F-4D97-AF65-F5344CB8AC3E}">
        <p14:creationId xmlns:p14="http://schemas.microsoft.com/office/powerpoint/2010/main" val="1182047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5FCE3-9CA7-382E-E301-2DD56B6FA092}"/>
              </a:ext>
            </a:extLst>
          </p:cNvPr>
          <p:cNvSpPr>
            <a:spLocks noGrp="1"/>
          </p:cNvSpPr>
          <p:nvPr>
            <p:ph type="title"/>
          </p:nvPr>
        </p:nvSpPr>
        <p:spPr>
          <a:xfrm>
            <a:off x="838200" y="201980"/>
            <a:ext cx="10515600" cy="1271662"/>
          </a:xfrm>
        </p:spPr>
        <p:txBody>
          <a:bodyPr>
            <a:normAutofit fontScale="90000"/>
          </a:bodyPr>
          <a:lstStyle/>
          <a:p>
            <a:r>
              <a:rPr lang="en-US" sz="4000" b="1" dirty="0">
                <a:solidFill>
                  <a:schemeClr val="accent1"/>
                </a:solidFill>
                <a:cs typeface="Times New Roman" panose="02020603050405020304" pitchFamily="18" charset="0"/>
              </a:rPr>
              <a:t>HOP Services</a:t>
            </a:r>
            <a:r>
              <a:rPr lang="en-US" sz="4000" dirty="0">
                <a:solidFill>
                  <a:schemeClr val="accent1"/>
                </a:solidFill>
              </a:rPr>
              <a:t>: </a:t>
            </a:r>
            <a:r>
              <a:rPr lang="en-US" sz="4000" dirty="0">
                <a:solidFill>
                  <a:srgbClr val="EF4822"/>
                </a:solidFill>
              </a:rPr>
              <a:t>provided by 61 human service organizations across 18 counties in WNC</a:t>
            </a:r>
            <a:endParaRPr lang="en-US" sz="4000" b="1" dirty="0">
              <a:solidFill>
                <a:srgbClr val="EF4822"/>
              </a:solidFill>
              <a:cs typeface="Times New Roman" panose="02020603050405020304" pitchFamily="18" charset="0"/>
            </a:endParaRPr>
          </a:p>
        </p:txBody>
      </p:sp>
      <p:pic>
        <p:nvPicPr>
          <p:cNvPr id="20" name="Content Placeholder 19" descr="A blue house with a chimney&#10;&#10;Description automatically generated">
            <a:extLst>
              <a:ext uri="{FF2B5EF4-FFF2-40B4-BE49-F238E27FC236}">
                <a16:creationId xmlns:a16="http://schemas.microsoft.com/office/drawing/2014/main" id="{FFF70AA1-C1DD-AB7E-CA43-059584601F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9651" y="1474144"/>
            <a:ext cx="1241867" cy="1241867"/>
          </a:xfrm>
        </p:spPr>
      </p:pic>
      <p:sp>
        <p:nvSpPr>
          <p:cNvPr id="21" name="TextBox 20">
            <a:extLst>
              <a:ext uri="{FF2B5EF4-FFF2-40B4-BE49-F238E27FC236}">
                <a16:creationId xmlns:a16="http://schemas.microsoft.com/office/drawing/2014/main" id="{CEFA02AA-ABDA-060E-38AD-89E1747E4F91}"/>
              </a:ext>
            </a:extLst>
          </p:cNvPr>
          <p:cNvSpPr txBox="1"/>
          <p:nvPr/>
        </p:nvSpPr>
        <p:spPr>
          <a:xfrm>
            <a:off x="1411420" y="2632520"/>
            <a:ext cx="2291316" cy="369332"/>
          </a:xfrm>
          <a:prstGeom prst="rect">
            <a:avLst/>
          </a:prstGeom>
          <a:noFill/>
        </p:spPr>
        <p:txBody>
          <a:bodyPr wrap="square">
            <a:spAutoFit/>
          </a:bodyPr>
          <a:lstStyle/>
          <a:p>
            <a:pPr marL="0" indent="0" algn="ctr">
              <a:buNone/>
            </a:pPr>
            <a:r>
              <a:rPr lang="en-US" b="1" dirty="0">
                <a:solidFill>
                  <a:srgbClr val="163861"/>
                </a:solidFill>
                <a:latin typeface="Times New Roman" panose="02020603050405020304" pitchFamily="18" charset="0"/>
                <a:cs typeface="Times New Roman" panose="02020603050405020304" pitchFamily="18" charset="0"/>
              </a:rPr>
              <a:t>Housing</a:t>
            </a:r>
            <a:endParaRPr lang="en-US" dirty="0">
              <a:solidFill>
                <a:srgbClr val="16386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CE4183D-E308-6C67-192E-9A2C68D91C17}"/>
              </a:ext>
            </a:extLst>
          </p:cNvPr>
          <p:cNvSpPr txBox="1"/>
          <p:nvPr/>
        </p:nvSpPr>
        <p:spPr>
          <a:xfrm>
            <a:off x="1215325" y="2951946"/>
            <a:ext cx="2914703" cy="95410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Assistance with finding a home</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Financial assistance for moving</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Home safety repairs</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Accessibility modifications</a:t>
            </a:r>
          </a:p>
        </p:txBody>
      </p:sp>
      <p:sp>
        <p:nvSpPr>
          <p:cNvPr id="24" name="TextBox 23">
            <a:extLst>
              <a:ext uri="{FF2B5EF4-FFF2-40B4-BE49-F238E27FC236}">
                <a16:creationId xmlns:a16="http://schemas.microsoft.com/office/drawing/2014/main" id="{4A1A6FFC-217C-151D-5DB7-C5BC0D9E598F}"/>
              </a:ext>
            </a:extLst>
          </p:cNvPr>
          <p:cNvSpPr txBox="1"/>
          <p:nvPr/>
        </p:nvSpPr>
        <p:spPr>
          <a:xfrm>
            <a:off x="5050946" y="2656096"/>
            <a:ext cx="2291316" cy="369332"/>
          </a:xfrm>
          <a:prstGeom prst="rect">
            <a:avLst/>
          </a:prstGeom>
          <a:noFill/>
        </p:spPr>
        <p:txBody>
          <a:bodyPr wrap="square">
            <a:spAutoFit/>
          </a:bodyPr>
          <a:lstStyle/>
          <a:p>
            <a:pPr marL="0" indent="0" algn="ctr">
              <a:buNone/>
            </a:pPr>
            <a:r>
              <a:rPr lang="en-US" b="1">
                <a:solidFill>
                  <a:srgbClr val="163861"/>
                </a:solidFill>
                <a:latin typeface="Times New Roman" panose="02020603050405020304" pitchFamily="18" charset="0"/>
                <a:cs typeface="Times New Roman" panose="02020603050405020304" pitchFamily="18" charset="0"/>
              </a:rPr>
              <a:t>Food</a:t>
            </a:r>
            <a:endParaRPr lang="en-US">
              <a:solidFill>
                <a:srgbClr val="16386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F1672C4-1D0F-4F67-A73E-18006D96BEF8}"/>
              </a:ext>
            </a:extLst>
          </p:cNvPr>
          <p:cNvSpPr txBox="1"/>
          <p:nvPr/>
        </p:nvSpPr>
        <p:spPr>
          <a:xfrm>
            <a:off x="8292416" y="2978395"/>
            <a:ext cx="3318533" cy="1169551"/>
          </a:xfrm>
          <a:prstGeom prst="rect">
            <a:avLst/>
          </a:prstGeom>
          <a:noFill/>
        </p:spPr>
        <p:txBody>
          <a:bodyPr wrap="square">
            <a:spAutoFit/>
          </a:bodyPr>
          <a:lstStyle/>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Vouchers to ride public transportation</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Door-to-door rides</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Car repairs</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Mileage reimbursement</a:t>
            </a:r>
          </a:p>
        </p:txBody>
      </p:sp>
      <p:pic>
        <p:nvPicPr>
          <p:cNvPr id="31" name="Picture 30" descr="A fork and spoon in front of a red circle&#10;&#10;Description automatically generated">
            <a:extLst>
              <a:ext uri="{FF2B5EF4-FFF2-40B4-BE49-F238E27FC236}">
                <a16:creationId xmlns:a16="http://schemas.microsoft.com/office/drawing/2014/main" id="{5439F03D-107E-085C-5EB5-E7A4B57F0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264" y="1572743"/>
            <a:ext cx="1166119" cy="1166119"/>
          </a:xfrm>
          <a:prstGeom prst="rect">
            <a:avLst/>
          </a:prstGeom>
        </p:spPr>
      </p:pic>
      <p:pic>
        <p:nvPicPr>
          <p:cNvPr id="33" name="Picture 32" descr="A blue car with two headlights&#10;&#10;Description automatically generated">
            <a:extLst>
              <a:ext uri="{FF2B5EF4-FFF2-40B4-BE49-F238E27FC236}">
                <a16:creationId xmlns:a16="http://schemas.microsoft.com/office/drawing/2014/main" id="{EB9AE255-D9FC-03E2-744B-BE1BC2F99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1393" y="1469504"/>
            <a:ext cx="1380580" cy="1380580"/>
          </a:xfrm>
          <a:prstGeom prst="rect">
            <a:avLst/>
          </a:prstGeom>
        </p:spPr>
      </p:pic>
      <p:sp>
        <p:nvSpPr>
          <p:cNvPr id="36" name="TextBox 35">
            <a:extLst>
              <a:ext uri="{FF2B5EF4-FFF2-40B4-BE49-F238E27FC236}">
                <a16:creationId xmlns:a16="http://schemas.microsoft.com/office/drawing/2014/main" id="{BA2673B9-7F6D-FB69-5317-0C62479FD3EC}"/>
              </a:ext>
            </a:extLst>
          </p:cNvPr>
          <p:cNvSpPr txBox="1"/>
          <p:nvPr/>
        </p:nvSpPr>
        <p:spPr>
          <a:xfrm>
            <a:off x="8783874" y="2657596"/>
            <a:ext cx="2291316" cy="369332"/>
          </a:xfrm>
          <a:prstGeom prst="rect">
            <a:avLst/>
          </a:prstGeom>
          <a:noFill/>
        </p:spPr>
        <p:txBody>
          <a:bodyPr wrap="square">
            <a:spAutoFit/>
          </a:bodyPr>
          <a:lstStyle/>
          <a:p>
            <a:pPr marL="0" indent="0" algn="ctr">
              <a:buNone/>
            </a:pPr>
            <a:r>
              <a:rPr lang="en-US" b="1">
                <a:solidFill>
                  <a:srgbClr val="163861"/>
                </a:solidFill>
                <a:latin typeface="Times New Roman" panose="02020603050405020304" pitchFamily="18" charset="0"/>
                <a:cs typeface="Times New Roman" panose="02020603050405020304" pitchFamily="18" charset="0"/>
              </a:rPr>
              <a:t>Transportation</a:t>
            </a:r>
            <a:endParaRPr lang="en-US">
              <a:solidFill>
                <a:srgbClr val="163861"/>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9C7E939E-003F-69C5-2DBB-3689C4C0DD0A}"/>
              </a:ext>
            </a:extLst>
          </p:cNvPr>
          <p:cNvSpPr txBox="1"/>
          <p:nvPr/>
        </p:nvSpPr>
        <p:spPr>
          <a:xfrm>
            <a:off x="4779098" y="2951946"/>
            <a:ext cx="2914703" cy="95410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Healthy meals and food boxes</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Fruit/vegetable prescriptions</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Classes related to nutrition and diabetes </a:t>
            </a:r>
          </a:p>
        </p:txBody>
      </p:sp>
      <p:sp>
        <p:nvSpPr>
          <p:cNvPr id="39" name="TextBox 38">
            <a:extLst>
              <a:ext uri="{FF2B5EF4-FFF2-40B4-BE49-F238E27FC236}">
                <a16:creationId xmlns:a16="http://schemas.microsoft.com/office/drawing/2014/main" id="{5577C5F0-78F7-9B00-3AE2-DB9990152B83}"/>
              </a:ext>
            </a:extLst>
          </p:cNvPr>
          <p:cNvSpPr txBox="1"/>
          <p:nvPr/>
        </p:nvSpPr>
        <p:spPr>
          <a:xfrm>
            <a:off x="2963808" y="5013927"/>
            <a:ext cx="2588305" cy="646331"/>
          </a:xfrm>
          <a:prstGeom prst="rect">
            <a:avLst/>
          </a:prstGeom>
          <a:noFill/>
        </p:spPr>
        <p:txBody>
          <a:bodyPr wrap="square">
            <a:spAutoFit/>
          </a:bodyPr>
          <a:lstStyle/>
          <a:p>
            <a:pPr marL="0" indent="0" algn="ctr">
              <a:buNone/>
            </a:pPr>
            <a:r>
              <a:rPr lang="en-US" b="1">
                <a:solidFill>
                  <a:srgbClr val="163861"/>
                </a:solidFill>
                <a:latin typeface="Times New Roman" panose="02020603050405020304" pitchFamily="18" charset="0"/>
                <a:cs typeface="Times New Roman" panose="02020603050405020304" pitchFamily="18" charset="0"/>
              </a:rPr>
              <a:t>Interpersonal Violence &amp; Toxic Stress</a:t>
            </a:r>
            <a:endParaRPr lang="en-US">
              <a:solidFill>
                <a:srgbClr val="16386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F81DE114-DFC5-F5E3-851D-A2EDF5CE07B8}"/>
              </a:ext>
            </a:extLst>
          </p:cNvPr>
          <p:cNvSpPr txBox="1"/>
          <p:nvPr/>
        </p:nvSpPr>
        <p:spPr>
          <a:xfrm>
            <a:off x="2817875" y="5594126"/>
            <a:ext cx="2914703" cy="95410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Interpersonal violence counseling</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Parenting classes</a:t>
            </a:r>
          </a:p>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Home visiting services </a:t>
            </a:r>
          </a:p>
        </p:txBody>
      </p:sp>
      <p:pic>
        <p:nvPicPr>
          <p:cNvPr id="45" name="Picture 44" descr="A group of people in orange&#10;&#10;Description automatically generated">
            <a:extLst>
              <a:ext uri="{FF2B5EF4-FFF2-40B4-BE49-F238E27FC236}">
                <a16:creationId xmlns:a16="http://schemas.microsoft.com/office/drawing/2014/main" id="{DE8429DB-26CC-C436-74C1-DEF3E043D6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7903" y="3825982"/>
            <a:ext cx="1494649" cy="1494649"/>
          </a:xfrm>
          <a:prstGeom prst="rect">
            <a:avLst/>
          </a:prstGeom>
        </p:spPr>
      </p:pic>
      <p:sp>
        <p:nvSpPr>
          <p:cNvPr id="42" name="TextBox 41">
            <a:extLst>
              <a:ext uri="{FF2B5EF4-FFF2-40B4-BE49-F238E27FC236}">
                <a16:creationId xmlns:a16="http://schemas.microsoft.com/office/drawing/2014/main" id="{D60DFE90-34A7-1ABB-230C-E4E1B3820886}"/>
              </a:ext>
            </a:extLst>
          </p:cNvPr>
          <p:cNvSpPr txBox="1"/>
          <p:nvPr/>
        </p:nvSpPr>
        <p:spPr>
          <a:xfrm>
            <a:off x="6548143" y="4980676"/>
            <a:ext cx="2291316" cy="369332"/>
          </a:xfrm>
          <a:prstGeom prst="rect">
            <a:avLst/>
          </a:prstGeom>
          <a:noFill/>
        </p:spPr>
        <p:txBody>
          <a:bodyPr wrap="square">
            <a:spAutoFit/>
          </a:bodyPr>
          <a:lstStyle/>
          <a:p>
            <a:pPr marL="0" indent="0" algn="ctr">
              <a:buNone/>
            </a:pPr>
            <a:r>
              <a:rPr lang="en-US" b="1">
                <a:solidFill>
                  <a:srgbClr val="163861"/>
                </a:solidFill>
                <a:latin typeface="Times New Roman" panose="02020603050405020304" pitchFamily="18" charset="0"/>
                <a:cs typeface="Times New Roman" panose="02020603050405020304" pitchFamily="18" charset="0"/>
              </a:rPr>
              <a:t>Cross Domain </a:t>
            </a:r>
            <a:endParaRPr lang="en-US">
              <a:solidFill>
                <a:srgbClr val="163861"/>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0641AFC9-8748-C040-D05E-D711F95FDE33}"/>
              </a:ext>
            </a:extLst>
          </p:cNvPr>
          <p:cNvSpPr txBox="1"/>
          <p:nvPr/>
        </p:nvSpPr>
        <p:spPr>
          <a:xfrm>
            <a:off x="6167245" y="5274110"/>
            <a:ext cx="3109869" cy="1169551"/>
          </a:xfrm>
          <a:prstGeom prst="rect">
            <a:avLst/>
          </a:prstGeom>
          <a:noFill/>
        </p:spPr>
        <p:txBody>
          <a:bodyPr wrap="square">
            <a:spAutoFit/>
          </a:bodyPr>
          <a:lstStyle/>
          <a:p>
            <a:pPr marL="285750" indent="-285750">
              <a:buFont typeface="Arial" panose="020B0604020202020204" pitchFamily="34" charset="0"/>
              <a:buChar char="•"/>
            </a:pPr>
            <a:r>
              <a:rPr lang="en-US" sz="1400" dirty="0">
                <a:solidFill>
                  <a:srgbClr val="163861"/>
                </a:solidFill>
                <a:latin typeface="+mj-lt"/>
                <a:cs typeface="Calibri" panose="020F0502020204030204" pitchFamily="34" charset="0"/>
              </a:rPr>
              <a:t>Services that include multiple facets of the domains such as respite care and linkages to legal assistance for IPV or housing items </a:t>
            </a:r>
          </a:p>
        </p:txBody>
      </p:sp>
      <p:pic>
        <p:nvPicPr>
          <p:cNvPr id="47" name="Picture 46" descr="A hand holding a group of people&#10;&#10;Description automatically generated">
            <a:extLst>
              <a:ext uri="{FF2B5EF4-FFF2-40B4-BE49-F238E27FC236}">
                <a16:creationId xmlns:a16="http://schemas.microsoft.com/office/drawing/2014/main" id="{9508D92C-CA49-0D3F-C014-94B5F95D2B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8220" y="3888434"/>
            <a:ext cx="1227919" cy="1227919"/>
          </a:xfrm>
          <a:prstGeom prst="rect">
            <a:avLst/>
          </a:prstGeom>
        </p:spPr>
      </p:pic>
    </p:spTree>
    <p:extLst>
      <p:ext uri="{BB962C8B-B14F-4D97-AF65-F5344CB8AC3E}">
        <p14:creationId xmlns:p14="http://schemas.microsoft.com/office/powerpoint/2010/main" val="18518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additive="base">
                                        <p:cTn id="53" dur="500" fill="hold"/>
                                        <p:tgtEl>
                                          <p:spTgt spid="45"/>
                                        </p:tgtEl>
                                        <p:attrNameLst>
                                          <p:attrName>ppt_x</p:attrName>
                                        </p:attrNameLst>
                                      </p:cBhvr>
                                      <p:tavLst>
                                        <p:tav tm="0">
                                          <p:val>
                                            <p:strVal val="#ppt_x"/>
                                          </p:val>
                                        </p:tav>
                                        <p:tav tm="100000">
                                          <p:val>
                                            <p:strVal val="#ppt_x"/>
                                          </p:val>
                                        </p:tav>
                                      </p:tavLst>
                                    </p:anim>
                                    <p:anim calcmode="lin" valueType="num">
                                      <p:cBhvr additive="base">
                                        <p:cTn id="54" dur="500" fill="hold"/>
                                        <p:tgtEl>
                                          <p:spTgt spid="4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fill="hold"/>
                                        <p:tgtEl>
                                          <p:spTgt spid="47"/>
                                        </p:tgtEl>
                                        <p:attrNameLst>
                                          <p:attrName>ppt_x</p:attrName>
                                        </p:attrNameLst>
                                      </p:cBhvr>
                                      <p:tavLst>
                                        <p:tav tm="0">
                                          <p:val>
                                            <p:strVal val="#ppt_x"/>
                                          </p:val>
                                        </p:tav>
                                        <p:tav tm="100000">
                                          <p:val>
                                            <p:strVal val="#ppt_x"/>
                                          </p:val>
                                        </p:tav>
                                      </p:tavLst>
                                    </p:anim>
                                    <p:anim calcmode="lin" valueType="num">
                                      <p:cBhvr additive="base">
                                        <p:cTn id="7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36" grpId="0"/>
      <p:bldP spid="37" grpId="0"/>
      <p:bldP spid="39" grpId="0"/>
      <p:bldP spid="40"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Successful Sh</a:t>
            </a:r>
            <a:r>
              <a:rPr lang="en-US" dirty="0">
                <a:solidFill>
                  <a:srgbClr val="005188"/>
                </a:solidFill>
              </a:rPr>
              <a:t>el</a:t>
            </a:r>
            <a:r>
              <a:rPr lang="en-US" dirty="0"/>
              <a:t>ter Transition—Local Jurisdiction</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6096000" y="1451027"/>
            <a:ext cx="5441030" cy="4532678"/>
          </a:xfrm>
        </p:spPr>
        <p:txBody>
          <a:bodyPr>
            <a:normAutofit/>
          </a:bodyPr>
          <a:lstStyle/>
          <a:p>
            <a:r>
              <a:rPr lang="en-US" dirty="0">
                <a:solidFill>
                  <a:srgbClr val="005188"/>
                </a:solidFill>
                <a:latin typeface="+mj-lt"/>
              </a:rPr>
              <a:t>Coordinates the effort</a:t>
            </a:r>
          </a:p>
          <a:p>
            <a:r>
              <a:rPr lang="en-US" dirty="0">
                <a:solidFill>
                  <a:srgbClr val="005188"/>
                </a:solidFill>
                <a:latin typeface="+mj-lt"/>
              </a:rPr>
              <a:t>Appoints a POC for shelter transition</a:t>
            </a:r>
          </a:p>
          <a:p>
            <a:r>
              <a:rPr lang="en-US" dirty="0">
                <a:solidFill>
                  <a:srgbClr val="005188"/>
                </a:solidFill>
                <a:latin typeface="+mj-lt"/>
              </a:rPr>
              <a:t>Designates, in coordination with partners, a location, date, and time for all stakeholders to convene.</a:t>
            </a:r>
          </a:p>
          <a:p>
            <a:r>
              <a:rPr lang="en-US" dirty="0">
                <a:solidFill>
                  <a:srgbClr val="005188"/>
                </a:solidFill>
                <a:latin typeface="+mj-lt"/>
              </a:rPr>
              <a:t>Establishes a strong MASTT</a:t>
            </a:r>
          </a:p>
          <a:p>
            <a:endParaRPr lang="en-US" dirty="0"/>
          </a:p>
          <a:p>
            <a:endParaRPr lang="en-US" dirty="0"/>
          </a:p>
          <a:p>
            <a:endParaRPr lang="en-US"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8</a:t>
            </a:fld>
            <a:endParaRPr lang="en-US"/>
          </a:p>
        </p:txBody>
      </p:sp>
      <p:sp>
        <p:nvSpPr>
          <p:cNvPr id="9" name="Footer Placeholder 2">
            <a:extLst>
              <a:ext uri="{FF2B5EF4-FFF2-40B4-BE49-F238E27FC236}">
                <a16:creationId xmlns:a16="http://schemas.microsoft.com/office/drawing/2014/main" id="{90BB8188-B2CC-5035-7371-7E85ABE62BBA}"/>
              </a:ext>
            </a:extLst>
          </p:cNvPr>
          <p:cNvSpPr txBox="1">
            <a:spLocks/>
          </p:cNvSpPr>
          <p:nvPr/>
        </p:nvSpPr>
        <p:spPr>
          <a:xfrm>
            <a:off x="654970" y="5224427"/>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solidFill>
                  <a:schemeClr val="tx1"/>
                </a:solidFill>
              </a:rPr>
              <a:t>Camp Fire, California, 2018</a:t>
            </a:r>
          </a:p>
        </p:txBody>
      </p:sp>
      <p:pic>
        <p:nvPicPr>
          <p:cNvPr id="6" name="Picture 5">
            <a:extLst>
              <a:ext uri="{FF2B5EF4-FFF2-40B4-BE49-F238E27FC236}">
                <a16:creationId xmlns:a16="http://schemas.microsoft.com/office/drawing/2014/main" id="{A11C0761-EC73-1EBC-7F16-600FE0A870C5}"/>
              </a:ext>
            </a:extLst>
          </p:cNvPr>
          <p:cNvPicPr>
            <a:picLocks noChangeAspect="1"/>
          </p:cNvPicPr>
          <p:nvPr/>
        </p:nvPicPr>
        <p:blipFill>
          <a:blip r:embed="rId3"/>
          <a:stretch>
            <a:fillRect/>
          </a:stretch>
        </p:blipFill>
        <p:spPr>
          <a:xfrm>
            <a:off x="738189" y="1633572"/>
            <a:ext cx="5127180" cy="3590855"/>
          </a:xfrm>
          <a:prstGeom prst="rect">
            <a:avLst/>
          </a:prstGeom>
        </p:spPr>
      </p:pic>
      <p:sp>
        <p:nvSpPr>
          <p:cNvPr id="7" name="Rectangle: Rounded Corners 6">
            <a:extLst>
              <a:ext uri="{FF2B5EF4-FFF2-40B4-BE49-F238E27FC236}">
                <a16:creationId xmlns:a16="http://schemas.microsoft.com/office/drawing/2014/main" id="{036B0091-EF21-B2C7-94D2-4D6A2A45EB60}"/>
              </a:ext>
            </a:extLst>
          </p:cNvPr>
          <p:cNvSpPr/>
          <p:nvPr/>
        </p:nvSpPr>
        <p:spPr>
          <a:xfrm>
            <a:off x="6379241" y="4221373"/>
            <a:ext cx="5157789" cy="1238250"/>
          </a:xfrm>
          <a:prstGeom prst="roundRect">
            <a:avLst/>
          </a:prstGeom>
          <a:solidFill>
            <a:srgbClr val="005A82"/>
          </a:solidFill>
          <a:ln>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chemeClr val="bg1"/>
                </a:solidFill>
                <a:latin typeface="+mj-lt"/>
              </a:rPr>
              <a:t>Will also be beneficial if you are transitioning a shelter during a non-declared disaster</a:t>
            </a:r>
          </a:p>
        </p:txBody>
      </p:sp>
    </p:spTree>
    <p:extLst>
      <p:ext uri="{BB962C8B-B14F-4D97-AF65-F5344CB8AC3E}">
        <p14:creationId xmlns:p14="http://schemas.microsoft.com/office/powerpoint/2010/main" val="3535150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circles&#10;&#10;Description automatically generated">
            <a:extLst>
              <a:ext uri="{FF2B5EF4-FFF2-40B4-BE49-F238E27FC236}">
                <a16:creationId xmlns:a16="http://schemas.microsoft.com/office/drawing/2014/main" id="{64141568-0658-0E7D-7960-59A21970F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65" y="695489"/>
            <a:ext cx="11770077" cy="6631434"/>
          </a:xfrm>
          <a:prstGeom prst="rect">
            <a:avLst/>
          </a:prstGeom>
        </p:spPr>
      </p:pic>
      <p:sp>
        <p:nvSpPr>
          <p:cNvPr id="236" name="Slide Title"/>
          <p:cNvSpPr txBox="1">
            <a:spLocks noGrp="1"/>
          </p:cNvSpPr>
          <p:nvPr>
            <p:ph type="title"/>
          </p:nvPr>
        </p:nvSpPr>
        <p:spPr>
          <a:prstGeom prst="rect">
            <a:avLst/>
          </a:prstGeom>
        </p:spPr>
        <p:txBody>
          <a:bodyPr>
            <a:normAutofit/>
          </a:bodyPr>
          <a:lstStyle/>
          <a:p>
            <a:r>
              <a:rPr lang="en-US" sz="3600" dirty="0">
                <a:solidFill>
                  <a:srgbClr val="005188"/>
                </a:solidFill>
                <a:cs typeface="Times New Roman"/>
              </a:rPr>
              <a:t>Connecting People to </a:t>
            </a:r>
            <a:r>
              <a:rPr lang="en-US" sz="3600" dirty="0">
                <a:solidFill>
                  <a:srgbClr val="EF4822"/>
                </a:solidFill>
                <a:cs typeface="Times New Roman"/>
              </a:rPr>
              <a:t>Care </a:t>
            </a:r>
            <a:endParaRPr lang="en-US" sz="3600" dirty="0">
              <a:solidFill>
                <a:srgbClr val="EF4822"/>
              </a:solidFill>
            </a:endParaRPr>
          </a:p>
        </p:txBody>
      </p:sp>
      <p:sp>
        <p:nvSpPr>
          <p:cNvPr id="4" name="TextBox 3">
            <a:extLst>
              <a:ext uri="{FF2B5EF4-FFF2-40B4-BE49-F238E27FC236}">
                <a16:creationId xmlns:a16="http://schemas.microsoft.com/office/drawing/2014/main" id="{C9C84129-4BC0-984E-A72D-E9B6C79AA152}"/>
              </a:ext>
            </a:extLst>
          </p:cNvPr>
          <p:cNvSpPr txBox="1"/>
          <p:nvPr/>
        </p:nvSpPr>
        <p:spPr>
          <a:xfrm>
            <a:off x="978879" y="4636839"/>
            <a:ext cx="1975337" cy="1200329"/>
          </a:xfrm>
          <a:prstGeom prst="rect">
            <a:avLst/>
          </a:prstGeom>
          <a:noFill/>
        </p:spPr>
        <p:txBody>
          <a:bodyPr wrap="square" lIns="91440" tIns="45720" rIns="91440" bIns="45720" rtlCol="0" anchor="t">
            <a:spAutoFit/>
          </a:bodyPr>
          <a:lstStyle/>
          <a:p>
            <a:pPr algn="ctr"/>
            <a:r>
              <a:rPr lang="en-US" sz="1200" i="0" dirty="0">
                <a:solidFill>
                  <a:srgbClr val="005188"/>
                </a:solidFill>
                <a:effectLst/>
                <a:latin typeface="+mj-lt"/>
                <a:ea typeface="Calibri"/>
                <a:cs typeface="Calibri"/>
              </a:rPr>
              <a:t>Jenny has asthma and receives services from a local nonprofit. Jenny shares she recently discovered mold in her home.</a:t>
            </a:r>
            <a:endParaRPr lang="en-US" sz="1200" dirty="0">
              <a:solidFill>
                <a:srgbClr val="005188"/>
              </a:solidFill>
              <a:latin typeface="+mj-lt"/>
              <a:ea typeface="Calibri"/>
              <a:cs typeface="Calibri"/>
            </a:endParaRPr>
          </a:p>
        </p:txBody>
      </p:sp>
      <p:sp>
        <p:nvSpPr>
          <p:cNvPr id="5" name="TextBox 4">
            <a:extLst>
              <a:ext uri="{FF2B5EF4-FFF2-40B4-BE49-F238E27FC236}">
                <a16:creationId xmlns:a16="http://schemas.microsoft.com/office/drawing/2014/main" id="{F6D9FE1C-ACA7-6EF5-9699-5494D1873315}"/>
              </a:ext>
            </a:extLst>
          </p:cNvPr>
          <p:cNvSpPr txBox="1"/>
          <p:nvPr/>
        </p:nvSpPr>
        <p:spPr>
          <a:xfrm>
            <a:off x="3311772" y="4636839"/>
            <a:ext cx="1834660" cy="830997"/>
          </a:xfrm>
          <a:prstGeom prst="rect">
            <a:avLst/>
          </a:prstGeom>
          <a:noFill/>
        </p:spPr>
        <p:txBody>
          <a:bodyPr wrap="square" lIns="91440" tIns="45720" rIns="91440" bIns="45720" rtlCol="0" anchor="t">
            <a:spAutoFit/>
          </a:bodyPr>
          <a:lstStyle/>
          <a:p>
            <a:pPr algn="ctr"/>
            <a:r>
              <a:rPr lang="en-US" sz="1200" dirty="0">
                <a:solidFill>
                  <a:srgbClr val="005188"/>
                </a:solidFill>
                <a:latin typeface="+mj-lt"/>
                <a:ea typeface="Calibri"/>
                <a:cs typeface="Calibri"/>
              </a:rPr>
              <a:t>Her local</a:t>
            </a:r>
            <a:r>
              <a:rPr lang="en-US" sz="1200" b="0" i="0" dirty="0">
                <a:solidFill>
                  <a:srgbClr val="005188"/>
                </a:solidFill>
                <a:effectLst/>
                <a:latin typeface="+mj-lt"/>
                <a:ea typeface="Calibri"/>
                <a:cs typeface="Calibri"/>
              </a:rPr>
              <a:t> nonprofit refers Jenny to Impact Health’s website to complete a pre-screening</a:t>
            </a:r>
            <a:r>
              <a:rPr lang="en-US" sz="1200" b="0" i="0" dirty="0">
                <a:solidFill>
                  <a:srgbClr val="163861"/>
                </a:solidFill>
                <a:effectLst/>
                <a:latin typeface="+mj-lt"/>
                <a:ea typeface="Calibri"/>
                <a:cs typeface="Calibri"/>
              </a:rPr>
              <a:t>.</a:t>
            </a:r>
            <a:endParaRPr lang="en-US" sz="1200" dirty="0">
              <a:latin typeface="+mj-lt"/>
              <a:ea typeface="Calibri"/>
              <a:cs typeface="Calibri"/>
            </a:endParaRPr>
          </a:p>
        </p:txBody>
      </p:sp>
      <p:sp>
        <p:nvSpPr>
          <p:cNvPr id="6" name="TextBox 5">
            <a:extLst>
              <a:ext uri="{FF2B5EF4-FFF2-40B4-BE49-F238E27FC236}">
                <a16:creationId xmlns:a16="http://schemas.microsoft.com/office/drawing/2014/main" id="{514DE8C6-7C1E-FE07-6108-CA123CFCAE85}"/>
              </a:ext>
            </a:extLst>
          </p:cNvPr>
          <p:cNvSpPr txBox="1"/>
          <p:nvPr/>
        </p:nvSpPr>
        <p:spPr>
          <a:xfrm>
            <a:off x="5660870" y="4636838"/>
            <a:ext cx="1834660" cy="1384995"/>
          </a:xfrm>
          <a:prstGeom prst="rect">
            <a:avLst/>
          </a:prstGeom>
          <a:noFill/>
        </p:spPr>
        <p:txBody>
          <a:bodyPr wrap="square" rtlCol="0">
            <a:spAutoFit/>
          </a:bodyPr>
          <a:lstStyle/>
          <a:p>
            <a:pPr algn="ctr"/>
            <a:r>
              <a:rPr lang="en-US" sz="1200" b="0" i="0" dirty="0">
                <a:solidFill>
                  <a:srgbClr val="005188"/>
                </a:solidFill>
                <a:effectLst/>
                <a:latin typeface="+mj-lt"/>
                <a:cs typeface="Calibri" panose="020F0502020204030204" pitchFamily="34" charset="0"/>
              </a:rPr>
              <a:t>An Impact Health care navigator reviews Jenny’s eligibility criteria and shares her information with her NC Medicaid health plan via NCCARE360.</a:t>
            </a:r>
            <a:endParaRPr lang="en-US" sz="1200" dirty="0">
              <a:solidFill>
                <a:srgbClr val="005188"/>
              </a:solidFill>
              <a:latin typeface="+mj-lt"/>
              <a:cs typeface="Calibri" panose="020F0502020204030204" pitchFamily="34" charset="0"/>
            </a:endParaRPr>
          </a:p>
        </p:txBody>
      </p:sp>
      <p:sp>
        <p:nvSpPr>
          <p:cNvPr id="9" name="TextBox 8">
            <a:extLst>
              <a:ext uri="{FF2B5EF4-FFF2-40B4-BE49-F238E27FC236}">
                <a16:creationId xmlns:a16="http://schemas.microsoft.com/office/drawing/2014/main" id="{09B09949-88CC-AD2C-A9D8-A9322C148F17}"/>
              </a:ext>
            </a:extLst>
          </p:cNvPr>
          <p:cNvSpPr txBox="1"/>
          <p:nvPr/>
        </p:nvSpPr>
        <p:spPr>
          <a:xfrm>
            <a:off x="7712409" y="4821505"/>
            <a:ext cx="1834660" cy="1200329"/>
          </a:xfrm>
          <a:prstGeom prst="rect">
            <a:avLst/>
          </a:prstGeom>
          <a:noFill/>
        </p:spPr>
        <p:txBody>
          <a:bodyPr wrap="square" rtlCol="0">
            <a:spAutoFit/>
          </a:bodyPr>
          <a:lstStyle/>
          <a:p>
            <a:pPr algn="ctr"/>
            <a:r>
              <a:rPr lang="en-US" sz="1200" b="0" i="0" dirty="0">
                <a:solidFill>
                  <a:srgbClr val="005188"/>
                </a:solidFill>
                <a:effectLst/>
                <a:latin typeface="+mj-lt"/>
                <a:cs typeface="Calibri" panose="020F0502020204030204" pitchFamily="34" charset="0"/>
              </a:rPr>
              <a:t>Jenny’s care manager determines she qualifies for HOP and makes referrals for home repairs and a HEPA home filter.</a:t>
            </a:r>
            <a:endParaRPr lang="en-US" sz="1200" dirty="0">
              <a:solidFill>
                <a:srgbClr val="005188"/>
              </a:solidFill>
              <a:latin typeface="+mj-lt"/>
              <a:cs typeface="Calibri" panose="020F0502020204030204" pitchFamily="34" charset="0"/>
            </a:endParaRPr>
          </a:p>
        </p:txBody>
      </p:sp>
      <p:sp>
        <p:nvSpPr>
          <p:cNvPr id="10" name="TextBox 9">
            <a:extLst>
              <a:ext uri="{FF2B5EF4-FFF2-40B4-BE49-F238E27FC236}">
                <a16:creationId xmlns:a16="http://schemas.microsoft.com/office/drawing/2014/main" id="{6A26ECC2-28E8-36FF-D2BB-BB4EFCCDDEAD}"/>
              </a:ext>
            </a:extLst>
          </p:cNvPr>
          <p:cNvSpPr txBox="1"/>
          <p:nvPr/>
        </p:nvSpPr>
        <p:spPr>
          <a:xfrm>
            <a:off x="9840146" y="4636838"/>
            <a:ext cx="1749489" cy="1015663"/>
          </a:xfrm>
          <a:prstGeom prst="rect">
            <a:avLst/>
          </a:prstGeom>
          <a:noFill/>
        </p:spPr>
        <p:txBody>
          <a:bodyPr wrap="square" rtlCol="0">
            <a:spAutoFit/>
          </a:bodyPr>
          <a:lstStyle/>
          <a:p>
            <a:pPr algn="ctr"/>
            <a:r>
              <a:rPr lang="en-US" sz="1200" b="0" i="0" dirty="0">
                <a:solidFill>
                  <a:srgbClr val="005188"/>
                </a:solidFill>
                <a:effectLst/>
                <a:latin typeface="+mj-lt"/>
                <a:cs typeface="Calibri" panose="020F0502020204030204" pitchFamily="34" charset="0"/>
              </a:rPr>
              <a:t>Jenny’s asthma symptoms improve, and she doesn’t need to see her doctor as frequently</a:t>
            </a:r>
            <a:r>
              <a:rPr lang="en-US" sz="1200" b="0" i="0" dirty="0">
                <a:solidFill>
                  <a:srgbClr val="163861"/>
                </a:solidFill>
                <a:effectLst/>
                <a:latin typeface="+mj-lt"/>
                <a:cs typeface="Calibri" panose="020F0502020204030204" pitchFamily="34" charset="0"/>
              </a:rPr>
              <a:t>.</a:t>
            </a:r>
            <a:endParaRPr lang="en-US" sz="1200" dirty="0">
              <a:latin typeface="+mj-lt"/>
              <a:cs typeface="Calibri" panose="020F0502020204030204" pitchFamily="34" charset="0"/>
            </a:endParaRPr>
          </a:p>
        </p:txBody>
      </p:sp>
      <p:sp>
        <p:nvSpPr>
          <p:cNvPr id="14" name="TextBox 13">
            <a:extLst>
              <a:ext uri="{FF2B5EF4-FFF2-40B4-BE49-F238E27FC236}">
                <a16:creationId xmlns:a16="http://schemas.microsoft.com/office/drawing/2014/main" id="{9E67D800-FD73-2328-F291-2E2F7EF69B35}"/>
              </a:ext>
            </a:extLst>
          </p:cNvPr>
          <p:cNvSpPr txBox="1"/>
          <p:nvPr/>
        </p:nvSpPr>
        <p:spPr>
          <a:xfrm>
            <a:off x="5350725" y="1728993"/>
            <a:ext cx="2454950" cy="523220"/>
          </a:xfrm>
          <a:prstGeom prst="rect">
            <a:avLst/>
          </a:prstGeom>
          <a:noFill/>
        </p:spPr>
        <p:txBody>
          <a:bodyPr wrap="square" lIns="91440" tIns="45720" rIns="91440" bIns="45720" anchor="t">
            <a:spAutoFit/>
          </a:bodyPr>
          <a:lstStyle/>
          <a:p>
            <a:pPr algn="ctr"/>
            <a:r>
              <a:rPr lang="en-US" sz="2800" b="1" i="0" dirty="0">
                <a:solidFill>
                  <a:srgbClr val="EF4822"/>
                </a:solidFill>
                <a:effectLst/>
                <a:latin typeface="Times New Roman"/>
                <a:cs typeface="Times New Roman"/>
              </a:rPr>
              <a:t>Prescreening</a:t>
            </a:r>
            <a:endParaRPr lang="en-US" sz="2800" b="1" dirty="0">
              <a:solidFill>
                <a:srgbClr val="EF4822"/>
              </a:solidFill>
              <a:latin typeface="Times New Roman"/>
              <a:cs typeface="Times New Roman"/>
            </a:endParaRPr>
          </a:p>
        </p:txBody>
      </p:sp>
      <p:sp>
        <p:nvSpPr>
          <p:cNvPr id="15" name="TextBox 14">
            <a:extLst>
              <a:ext uri="{FF2B5EF4-FFF2-40B4-BE49-F238E27FC236}">
                <a16:creationId xmlns:a16="http://schemas.microsoft.com/office/drawing/2014/main" id="{34C3796C-6ADB-8ACD-38F2-D2BE32DB5A54}"/>
              </a:ext>
            </a:extLst>
          </p:cNvPr>
          <p:cNvSpPr txBox="1"/>
          <p:nvPr/>
        </p:nvSpPr>
        <p:spPr>
          <a:xfrm>
            <a:off x="3001627" y="1728993"/>
            <a:ext cx="2454950" cy="523220"/>
          </a:xfrm>
          <a:prstGeom prst="rect">
            <a:avLst/>
          </a:prstGeom>
          <a:noFill/>
        </p:spPr>
        <p:txBody>
          <a:bodyPr wrap="square" lIns="91440" tIns="45720" rIns="91440" bIns="45720" anchor="t">
            <a:spAutoFit/>
          </a:bodyPr>
          <a:lstStyle/>
          <a:p>
            <a:pPr algn="ctr"/>
            <a:r>
              <a:rPr lang="en-US" sz="2800" b="1" i="0" dirty="0">
                <a:solidFill>
                  <a:srgbClr val="EF4822"/>
                </a:solidFill>
                <a:effectLst/>
                <a:latin typeface="Times New Roman"/>
                <a:cs typeface="Times New Roman"/>
              </a:rPr>
              <a:t>Referral</a:t>
            </a:r>
            <a:endParaRPr lang="en-US" sz="2800" b="1" dirty="0">
              <a:solidFill>
                <a:srgbClr val="EF4822"/>
              </a:solidFill>
              <a:latin typeface="Times New Roman"/>
              <a:cs typeface="Times New Roman"/>
            </a:endParaRPr>
          </a:p>
        </p:txBody>
      </p:sp>
      <p:sp>
        <p:nvSpPr>
          <p:cNvPr id="16" name="TextBox 15">
            <a:extLst>
              <a:ext uri="{FF2B5EF4-FFF2-40B4-BE49-F238E27FC236}">
                <a16:creationId xmlns:a16="http://schemas.microsoft.com/office/drawing/2014/main" id="{637F04D3-4B7E-B264-7254-4E20E50678F2}"/>
              </a:ext>
            </a:extLst>
          </p:cNvPr>
          <p:cNvSpPr txBox="1"/>
          <p:nvPr/>
        </p:nvSpPr>
        <p:spPr>
          <a:xfrm>
            <a:off x="7402264" y="1389125"/>
            <a:ext cx="2454950" cy="523220"/>
          </a:xfrm>
          <a:prstGeom prst="rect">
            <a:avLst/>
          </a:prstGeom>
          <a:noFill/>
        </p:spPr>
        <p:txBody>
          <a:bodyPr wrap="square" lIns="91440" tIns="45720" rIns="91440" bIns="45720" anchor="t">
            <a:spAutoFit/>
          </a:bodyPr>
          <a:lstStyle/>
          <a:p>
            <a:pPr algn="ctr"/>
            <a:r>
              <a:rPr lang="en-US" sz="2800" b="1" i="0" dirty="0">
                <a:solidFill>
                  <a:srgbClr val="EF4822"/>
                </a:solidFill>
                <a:effectLst/>
                <a:latin typeface="Times New Roman"/>
                <a:cs typeface="Times New Roman"/>
              </a:rPr>
              <a:t>Enrollment</a:t>
            </a:r>
            <a:endParaRPr lang="en-US" sz="2800" b="1" dirty="0">
              <a:solidFill>
                <a:srgbClr val="EF4822"/>
              </a:solidFill>
              <a:latin typeface="Times New Roman"/>
              <a:cs typeface="Times New Roman"/>
            </a:endParaRPr>
          </a:p>
        </p:txBody>
      </p:sp>
      <p:sp>
        <p:nvSpPr>
          <p:cNvPr id="17" name="TextBox 16">
            <a:extLst>
              <a:ext uri="{FF2B5EF4-FFF2-40B4-BE49-F238E27FC236}">
                <a16:creationId xmlns:a16="http://schemas.microsoft.com/office/drawing/2014/main" id="{7CBBF4DC-61A5-FBC5-8FFB-ED1F7929CD6B}"/>
              </a:ext>
            </a:extLst>
          </p:cNvPr>
          <p:cNvSpPr txBox="1"/>
          <p:nvPr/>
        </p:nvSpPr>
        <p:spPr>
          <a:xfrm>
            <a:off x="9487415" y="1717270"/>
            <a:ext cx="2454950" cy="523220"/>
          </a:xfrm>
          <a:prstGeom prst="rect">
            <a:avLst/>
          </a:prstGeom>
          <a:noFill/>
        </p:spPr>
        <p:txBody>
          <a:bodyPr wrap="square" lIns="91440" tIns="45720" rIns="91440" bIns="45720" anchor="t">
            <a:spAutoFit/>
          </a:bodyPr>
          <a:lstStyle/>
          <a:p>
            <a:pPr algn="ctr"/>
            <a:r>
              <a:rPr lang="en-US" sz="2800" b="1" i="0" dirty="0">
                <a:solidFill>
                  <a:srgbClr val="EF4822"/>
                </a:solidFill>
                <a:effectLst/>
                <a:latin typeface="Times New Roman"/>
                <a:cs typeface="Times New Roman"/>
              </a:rPr>
              <a:t>Resolution</a:t>
            </a:r>
            <a:endParaRPr lang="en-US" sz="2800" b="1" dirty="0">
              <a:solidFill>
                <a:srgbClr val="EF4822"/>
              </a:solidFill>
              <a:latin typeface="Times New Roman"/>
              <a:cs typeface="Times New Roman"/>
            </a:endParaRPr>
          </a:p>
        </p:txBody>
      </p:sp>
    </p:spTree>
    <p:extLst>
      <p:ext uri="{BB962C8B-B14F-4D97-AF65-F5344CB8AC3E}">
        <p14:creationId xmlns:p14="http://schemas.microsoft.com/office/powerpoint/2010/main" val="4225335129"/>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5FCE3-9CA7-382E-E301-2DD56B6FA092}"/>
              </a:ext>
            </a:extLst>
          </p:cNvPr>
          <p:cNvSpPr>
            <a:spLocks noGrp="1"/>
          </p:cNvSpPr>
          <p:nvPr>
            <p:ph type="title"/>
          </p:nvPr>
        </p:nvSpPr>
        <p:spPr>
          <a:xfrm>
            <a:off x="838199" y="365125"/>
            <a:ext cx="11186133" cy="1325563"/>
          </a:xfrm>
        </p:spPr>
        <p:txBody>
          <a:bodyPr>
            <a:normAutofit/>
          </a:bodyPr>
          <a:lstStyle/>
          <a:p>
            <a:r>
              <a:rPr lang="en-US" sz="5400" b="1" dirty="0">
                <a:solidFill>
                  <a:srgbClr val="163861"/>
                </a:solidFill>
                <a:cs typeface="Times New Roman" panose="02020603050405020304" pitchFamily="18" charset="0"/>
              </a:rPr>
              <a:t>Eligibility for HOP </a:t>
            </a:r>
            <a:r>
              <a:rPr lang="en-US" sz="5400" b="1" dirty="0">
                <a:solidFill>
                  <a:srgbClr val="EF4822"/>
                </a:solidFill>
                <a:cs typeface="Times New Roman" panose="02020603050405020304" pitchFamily="18" charset="0"/>
              </a:rPr>
              <a:t>Services</a:t>
            </a:r>
          </a:p>
        </p:txBody>
      </p:sp>
      <p:sp>
        <p:nvSpPr>
          <p:cNvPr id="3" name="Content Placeholder 2">
            <a:extLst>
              <a:ext uri="{FF2B5EF4-FFF2-40B4-BE49-F238E27FC236}">
                <a16:creationId xmlns:a16="http://schemas.microsoft.com/office/drawing/2014/main" id="{1B26F45B-A2B1-2DE3-8DA0-90D444109215}"/>
              </a:ext>
            </a:extLst>
          </p:cNvPr>
          <p:cNvSpPr>
            <a:spLocks noGrp="1"/>
          </p:cNvSpPr>
          <p:nvPr>
            <p:ph idx="1"/>
          </p:nvPr>
        </p:nvSpPr>
        <p:spPr>
          <a:xfrm>
            <a:off x="1285673" y="2066851"/>
            <a:ext cx="9620654" cy="3937865"/>
          </a:xfrm>
        </p:spPr>
        <p:txBody>
          <a:bodyPr>
            <a:noAutofit/>
          </a:bodyPr>
          <a:lstStyle/>
          <a:p>
            <a:r>
              <a:rPr lang="en-US" b="1" dirty="0">
                <a:solidFill>
                  <a:srgbClr val="163861"/>
                </a:solidFill>
                <a:latin typeface="+mj-lt"/>
                <a:cs typeface="Calibri" panose="020F0502020204030204" pitchFamily="34" charset="0"/>
              </a:rPr>
              <a:t>Individuals </a:t>
            </a:r>
            <a:r>
              <a:rPr lang="en-US" dirty="0">
                <a:solidFill>
                  <a:srgbClr val="163861"/>
                </a:solidFill>
                <a:latin typeface="+mj-lt"/>
                <a:cs typeface="Calibri" panose="020F0502020204030204" pitchFamily="34" charset="0"/>
              </a:rPr>
              <a:t>with Standard or Tailored Managed Care Plans </a:t>
            </a:r>
            <a:r>
              <a:rPr lang="en-US" b="1" i="1" dirty="0">
                <a:solidFill>
                  <a:srgbClr val="163861"/>
                </a:solidFill>
                <a:latin typeface="+mj-lt"/>
                <a:cs typeface="Calibri" panose="020F0502020204030204" pitchFamily="34" charset="0"/>
              </a:rPr>
              <a:t>and</a:t>
            </a:r>
            <a:r>
              <a:rPr lang="en-US" b="1" dirty="0">
                <a:solidFill>
                  <a:srgbClr val="163861"/>
                </a:solidFill>
                <a:latin typeface="+mj-lt"/>
                <a:cs typeface="Calibri" panose="020F0502020204030204" pitchFamily="34" charset="0"/>
              </a:rPr>
              <a:t>:  </a:t>
            </a:r>
          </a:p>
          <a:p>
            <a:pPr lvl="1"/>
            <a:r>
              <a:rPr lang="en-US" b="1" dirty="0">
                <a:solidFill>
                  <a:srgbClr val="163861"/>
                </a:solidFill>
                <a:latin typeface="+mj-lt"/>
                <a:cs typeface="Calibri" panose="020F0502020204030204" pitchFamily="34" charset="0"/>
              </a:rPr>
              <a:t>Adults</a:t>
            </a:r>
            <a:r>
              <a:rPr lang="en-US" dirty="0">
                <a:solidFill>
                  <a:srgbClr val="163861"/>
                </a:solidFill>
                <a:latin typeface="+mj-lt"/>
                <a:cs typeface="Calibri" panose="020F0502020204030204" pitchFamily="34" charset="0"/>
              </a:rPr>
              <a:t> who have two or more chronic conditions or multiple visits to the ER each month.</a:t>
            </a:r>
          </a:p>
          <a:p>
            <a:pPr lvl="1"/>
            <a:r>
              <a:rPr lang="en-US" b="1" dirty="0">
                <a:solidFill>
                  <a:srgbClr val="163861"/>
                </a:solidFill>
                <a:latin typeface="+mj-lt"/>
                <a:cs typeface="Calibri" panose="020F0502020204030204" pitchFamily="34" charset="0"/>
              </a:rPr>
              <a:t>Women</a:t>
            </a:r>
            <a:r>
              <a:rPr lang="en-US" dirty="0">
                <a:solidFill>
                  <a:srgbClr val="163861"/>
                </a:solidFill>
                <a:latin typeface="+mj-lt"/>
                <a:cs typeface="Calibri" panose="020F0502020204030204" pitchFamily="34" charset="0"/>
              </a:rPr>
              <a:t> who are pregnant that have conditions that lead to a high-risk pregnancy.</a:t>
            </a:r>
          </a:p>
          <a:p>
            <a:pPr lvl="1"/>
            <a:r>
              <a:rPr lang="en-US" b="1" dirty="0">
                <a:solidFill>
                  <a:srgbClr val="163861"/>
                </a:solidFill>
                <a:latin typeface="+mj-lt"/>
                <a:cs typeface="Calibri" panose="020F0502020204030204" pitchFamily="34" charset="0"/>
              </a:rPr>
              <a:t>Children</a:t>
            </a:r>
            <a:r>
              <a:rPr lang="en-US" dirty="0">
                <a:solidFill>
                  <a:srgbClr val="163861"/>
                </a:solidFill>
                <a:latin typeface="+mj-lt"/>
                <a:cs typeface="Calibri" panose="020F0502020204030204" pitchFamily="34" charset="0"/>
              </a:rPr>
              <a:t> that have one chronic condition or an ACE score of 3 or more.</a:t>
            </a:r>
          </a:p>
          <a:p>
            <a:pPr lvl="1"/>
            <a:r>
              <a:rPr lang="en-US" b="1" dirty="0">
                <a:solidFill>
                  <a:srgbClr val="163861"/>
                </a:solidFill>
                <a:latin typeface="+mj-lt"/>
                <a:cs typeface="Calibri" panose="020F0502020204030204" pitchFamily="34" charset="0"/>
              </a:rPr>
              <a:t>Babies</a:t>
            </a:r>
            <a:r>
              <a:rPr lang="en-US" dirty="0">
                <a:solidFill>
                  <a:srgbClr val="163861"/>
                </a:solidFill>
                <a:latin typeface="+mj-lt"/>
                <a:cs typeface="Calibri" panose="020F0502020204030204" pitchFamily="34" charset="0"/>
              </a:rPr>
              <a:t> that were a NICU graduate or had a low birth weight.</a:t>
            </a:r>
          </a:p>
        </p:txBody>
      </p:sp>
    </p:spTree>
    <p:extLst>
      <p:ext uri="{BB962C8B-B14F-4D97-AF65-F5344CB8AC3E}">
        <p14:creationId xmlns:p14="http://schemas.microsoft.com/office/powerpoint/2010/main" val="31157923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37C8-B1A0-BBBD-D0AC-E833DC19CBD9}"/>
              </a:ext>
            </a:extLst>
          </p:cNvPr>
          <p:cNvSpPr>
            <a:spLocks noGrp="1"/>
          </p:cNvSpPr>
          <p:nvPr>
            <p:ph type="title"/>
          </p:nvPr>
        </p:nvSpPr>
        <p:spPr/>
        <p:txBody>
          <a:bodyPr>
            <a:normAutofit/>
          </a:bodyPr>
          <a:lstStyle/>
          <a:p>
            <a:r>
              <a:rPr lang="en-US" sz="3600" dirty="0"/>
              <a:t>How to </a:t>
            </a:r>
            <a:r>
              <a:rPr lang="en-US" sz="3600" dirty="0">
                <a:solidFill>
                  <a:srgbClr val="EF4822"/>
                </a:solidFill>
              </a:rPr>
              <a:t>Get Pre-Screened</a:t>
            </a:r>
          </a:p>
        </p:txBody>
      </p:sp>
      <p:pic>
        <p:nvPicPr>
          <p:cNvPr id="5" name="Picture 4" descr="A person holding a baby&#10;&#10;Description automatically generated">
            <a:extLst>
              <a:ext uri="{FF2B5EF4-FFF2-40B4-BE49-F238E27FC236}">
                <a16:creationId xmlns:a16="http://schemas.microsoft.com/office/drawing/2014/main" id="{40BE23FB-470A-6FDF-A120-636FF4F24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15" y="1202003"/>
            <a:ext cx="3536546" cy="353654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BFEFD0C-69F6-623A-7697-513DA223552E}"/>
              </a:ext>
            </a:extLst>
          </p:cNvPr>
          <p:cNvSpPr txBox="1"/>
          <p:nvPr/>
        </p:nvSpPr>
        <p:spPr>
          <a:xfrm>
            <a:off x="4101261" y="2308934"/>
            <a:ext cx="3582327" cy="1523494"/>
          </a:xfrm>
          <a:prstGeom prst="rect">
            <a:avLst/>
          </a:prstGeom>
          <a:noFill/>
        </p:spPr>
        <p:txBody>
          <a:bodyPr wrap="none" rtlCol="0">
            <a:spAutoFit/>
          </a:bodyPr>
          <a:lstStyle/>
          <a:p>
            <a:pPr marL="285750" indent="-285750">
              <a:lnSpc>
                <a:spcPct val="125000"/>
              </a:lnSpc>
              <a:buFont typeface="Arial" panose="020B0604020202020204" pitchFamily="34" charset="0"/>
              <a:buChar char="•"/>
            </a:pPr>
            <a:r>
              <a:rPr lang="en-US" sz="3000" dirty="0">
                <a:latin typeface="+mj-lt"/>
              </a:rPr>
              <a:t>visit </a:t>
            </a:r>
            <a:r>
              <a:rPr lang="en-US" sz="3000" b="1" dirty="0">
                <a:latin typeface="+mj-lt"/>
                <a:hlinkClick r:id="rId4"/>
              </a:rPr>
              <a:t>wnc-hop.org</a:t>
            </a:r>
            <a:endParaRPr lang="en-US" sz="3000" b="1" dirty="0">
              <a:latin typeface="+mj-lt"/>
            </a:endParaRPr>
          </a:p>
          <a:p>
            <a:pPr marL="285750" indent="-285750">
              <a:lnSpc>
                <a:spcPct val="125000"/>
              </a:lnSpc>
              <a:buFont typeface="Arial" panose="020B0604020202020204" pitchFamily="34" charset="0"/>
              <a:buChar char="•"/>
            </a:pPr>
            <a:r>
              <a:rPr lang="en-US" sz="3000" dirty="0">
                <a:latin typeface="+mj-lt"/>
              </a:rPr>
              <a:t>call </a:t>
            </a:r>
            <a:r>
              <a:rPr lang="en-US" sz="3000" b="1" dirty="0">
                <a:latin typeface="+mj-lt"/>
              </a:rPr>
              <a:t>828-278-9900</a:t>
            </a:r>
          </a:p>
          <a:p>
            <a:endParaRPr lang="en-US" dirty="0"/>
          </a:p>
        </p:txBody>
      </p:sp>
      <p:pic>
        <p:nvPicPr>
          <p:cNvPr id="12" name="Picture 11" descr="A group of people holding a box of food&#10;&#10;Description automatically generated">
            <a:extLst>
              <a:ext uri="{FF2B5EF4-FFF2-40B4-BE49-F238E27FC236}">
                <a16:creationId xmlns:a16="http://schemas.microsoft.com/office/drawing/2014/main" id="{F08199FC-96CD-76D8-D483-350D945F8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50" y="3528655"/>
            <a:ext cx="3536546" cy="353654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C76EBC22-AD8E-8048-F951-3D5ACDA034B9}"/>
              </a:ext>
            </a:extLst>
          </p:cNvPr>
          <p:cNvSpPr txBox="1"/>
          <p:nvPr/>
        </p:nvSpPr>
        <p:spPr>
          <a:xfrm>
            <a:off x="4190984" y="4596133"/>
            <a:ext cx="3661772" cy="1523494"/>
          </a:xfrm>
          <a:prstGeom prst="rect">
            <a:avLst/>
          </a:prstGeom>
          <a:noFill/>
        </p:spPr>
        <p:txBody>
          <a:bodyPr wrap="none" rtlCol="0">
            <a:spAutoFit/>
          </a:bodyPr>
          <a:lstStyle/>
          <a:p>
            <a:pPr marL="285750" indent="-285750">
              <a:lnSpc>
                <a:spcPct val="125000"/>
              </a:lnSpc>
              <a:buFont typeface="Arial" panose="020B0604020202020204" pitchFamily="34" charset="0"/>
              <a:buChar char="•"/>
            </a:pPr>
            <a:r>
              <a:rPr lang="en-US" sz="3000" dirty="0">
                <a:latin typeface="+mj-lt"/>
              </a:rPr>
              <a:t>visit </a:t>
            </a:r>
            <a:r>
              <a:rPr lang="en-US" sz="3000" b="1" dirty="0">
                <a:latin typeface="+mj-lt"/>
                <a:hlinkClick r:id="rId4"/>
              </a:rPr>
              <a:t>wnc-hop.org</a:t>
            </a:r>
            <a:r>
              <a:rPr lang="en-US" sz="3000" b="1" dirty="0">
                <a:solidFill>
                  <a:srgbClr val="7298A3"/>
                </a:solidFill>
                <a:latin typeface="+mj-lt"/>
              </a:rPr>
              <a:t>*</a:t>
            </a:r>
            <a:r>
              <a:rPr lang="en-US" sz="3000" b="1" dirty="0">
                <a:latin typeface="+mj-lt"/>
              </a:rPr>
              <a:t> </a:t>
            </a:r>
          </a:p>
          <a:p>
            <a:pPr marL="285750" indent="-285750">
              <a:lnSpc>
                <a:spcPct val="125000"/>
              </a:lnSpc>
              <a:buFont typeface="Arial" panose="020B0604020202020204" pitchFamily="34" charset="0"/>
              <a:buChar char="•"/>
            </a:pPr>
            <a:r>
              <a:rPr lang="en-US" sz="3000" dirty="0">
                <a:latin typeface="+mj-lt"/>
              </a:rPr>
              <a:t>call </a:t>
            </a:r>
            <a:r>
              <a:rPr lang="en-US" sz="3000" b="1" dirty="0">
                <a:latin typeface="+mj-lt"/>
              </a:rPr>
              <a:t>828-278-9900</a:t>
            </a:r>
          </a:p>
          <a:p>
            <a:endParaRPr lang="en-US" dirty="0"/>
          </a:p>
        </p:txBody>
      </p:sp>
      <p:sp>
        <p:nvSpPr>
          <p:cNvPr id="14" name="TextBox 13">
            <a:extLst>
              <a:ext uri="{FF2B5EF4-FFF2-40B4-BE49-F238E27FC236}">
                <a16:creationId xmlns:a16="http://schemas.microsoft.com/office/drawing/2014/main" id="{0586B804-06B1-7262-5FB5-AE0C0E7D6C88}"/>
              </a:ext>
            </a:extLst>
          </p:cNvPr>
          <p:cNvSpPr txBox="1"/>
          <p:nvPr/>
        </p:nvSpPr>
        <p:spPr>
          <a:xfrm>
            <a:off x="4162221" y="5789748"/>
            <a:ext cx="7747121" cy="369332"/>
          </a:xfrm>
          <a:prstGeom prst="rect">
            <a:avLst/>
          </a:prstGeom>
          <a:noFill/>
        </p:spPr>
        <p:txBody>
          <a:bodyPr wrap="none" rtlCol="0">
            <a:spAutoFit/>
          </a:bodyPr>
          <a:lstStyle/>
          <a:p>
            <a:r>
              <a:rPr lang="en-US" i="1" dirty="0">
                <a:latin typeface="+mj-lt"/>
              </a:rPr>
              <a:t>*select “Other” and note MASTT when identifying who is completing the form.</a:t>
            </a:r>
          </a:p>
        </p:txBody>
      </p:sp>
    </p:spTree>
    <p:extLst>
      <p:ext uri="{BB962C8B-B14F-4D97-AF65-F5344CB8AC3E}">
        <p14:creationId xmlns:p14="http://schemas.microsoft.com/office/powerpoint/2010/main" val="399591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5FCE3-9CA7-382E-E301-2DD56B6FA092}"/>
              </a:ext>
            </a:extLst>
          </p:cNvPr>
          <p:cNvSpPr>
            <a:spLocks noGrp="1"/>
          </p:cNvSpPr>
          <p:nvPr>
            <p:ph type="title"/>
          </p:nvPr>
        </p:nvSpPr>
        <p:spPr>
          <a:xfrm>
            <a:off x="838199" y="365125"/>
            <a:ext cx="11186133" cy="1325563"/>
          </a:xfrm>
        </p:spPr>
        <p:txBody>
          <a:bodyPr>
            <a:normAutofit/>
          </a:bodyPr>
          <a:lstStyle/>
          <a:p>
            <a:r>
              <a:rPr lang="en-US" sz="5400" b="1" dirty="0">
                <a:solidFill>
                  <a:srgbClr val="163861"/>
                </a:solidFill>
                <a:cs typeface="Times New Roman" panose="02020603050405020304" pitchFamily="18" charset="0"/>
              </a:rPr>
              <a:t>Additional </a:t>
            </a:r>
            <a:r>
              <a:rPr lang="en-US" sz="5400" b="1" dirty="0">
                <a:solidFill>
                  <a:srgbClr val="EF4822"/>
                </a:solidFill>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1B26F45B-A2B1-2DE3-8DA0-90D444109215}"/>
              </a:ext>
            </a:extLst>
          </p:cNvPr>
          <p:cNvSpPr>
            <a:spLocks noGrp="1"/>
          </p:cNvSpPr>
          <p:nvPr>
            <p:ph idx="1"/>
          </p:nvPr>
        </p:nvSpPr>
        <p:spPr>
          <a:xfrm>
            <a:off x="1522027" y="1550054"/>
            <a:ext cx="9147945" cy="4442537"/>
          </a:xfrm>
        </p:spPr>
        <p:txBody>
          <a:bodyPr>
            <a:noAutofit/>
          </a:bodyPr>
          <a:lstStyle/>
          <a:p>
            <a:r>
              <a:rPr lang="en-US" sz="2400" b="1" dirty="0">
                <a:solidFill>
                  <a:srgbClr val="163861"/>
                </a:solidFill>
                <a:latin typeface="+mj-lt"/>
                <a:cs typeface="Calibri" panose="020F0502020204030204" pitchFamily="34" charset="0"/>
              </a:rPr>
              <a:t>HOP eligibility criteria</a:t>
            </a:r>
            <a:br>
              <a:rPr lang="en-US" sz="2400" b="1" dirty="0">
                <a:solidFill>
                  <a:srgbClr val="163861"/>
                </a:solidFill>
                <a:latin typeface="+mj-lt"/>
                <a:cs typeface="Calibri" panose="020F0502020204030204" pitchFamily="34" charset="0"/>
              </a:rPr>
            </a:br>
            <a:r>
              <a:rPr lang="en-US" sz="2400" dirty="0">
                <a:latin typeface="+mj-lt"/>
                <a:cs typeface="Calibri" panose="020F0502020204030204" pitchFamily="34" charset="0"/>
                <a:hlinkClick r:id="rId2"/>
              </a:rPr>
              <a:t>impacthealth.org/who-we-serve</a:t>
            </a:r>
            <a:endParaRPr lang="en-US" sz="2400" dirty="0">
              <a:latin typeface="+mj-lt"/>
              <a:cs typeface="Calibri" panose="020F0502020204030204" pitchFamily="34" charset="0"/>
            </a:endParaRPr>
          </a:p>
          <a:p>
            <a:r>
              <a:rPr lang="en-US" sz="2400" b="1" dirty="0">
                <a:solidFill>
                  <a:srgbClr val="163861"/>
                </a:solidFill>
                <a:latin typeface="+mj-lt"/>
                <a:cs typeface="Calibri" panose="020F0502020204030204" pitchFamily="34" charset="0"/>
              </a:rPr>
              <a:t>HOP organizations and services provided in WNC </a:t>
            </a:r>
            <a:r>
              <a:rPr lang="en-US" sz="2400" dirty="0">
                <a:solidFill>
                  <a:schemeClr val="tx1"/>
                </a:solidFill>
                <a:latin typeface="+mj-lt"/>
                <a:cs typeface="Calibri" panose="020F0502020204030204" pitchFamily="34" charset="0"/>
                <a:hlinkClick r:id="rId3"/>
              </a:rPr>
              <a:t>impacthealth.org/network </a:t>
            </a:r>
            <a:endParaRPr lang="en-US" sz="2400" dirty="0">
              <a:solidFill>
                <a:schemeClr val="tx1"/>
              </a:solidFill>
              <a:latin typeface="+mj-lt"/>
              <a:cs typeface="Calibri" panose="020F0502020204030204" pitchFamily="34" charset="0"/>
            </a:endParaRPr>
          </a:p>
          <a:p>
            <a:r>
              <a:rPr lang="en-US" sz="2400" b="1" dirty="0">
                <a:solidFill>
                  <a:srgbClr val="163861"/>
                </a:solidFill>
                <a:latin typeface="+mj-lt"/>
                <a:cs typeface="Calibri" panose="020F0502020204030204" pitchFamily="34" charset="0"/>
              </a:rPr>
              <a:t>HOP services, definitions, eligibility, and impact data </a:t>
            </a:r>
            <a:r>
              <a:rPr lang="en-US" sz="2400" dirty="0">
                <a:latin typeface="+mj-lt"/>
                <a:cs typeface="Calibri" panose="020F0502020204030204" pitchFamily="34" charset="0"/>
                <a:hlinkClick r:id="rId4"/>
              </a:rPr>
              <a:t>ncdhhs.gov/healthy-opportunities-pilots</a:t>
            </a:r>
            <a:endParaRPr lang="en-US" sz="2400" dirty="0">
              <a:latin typeface="+mj-lt"/>
              <a:cs typeface="Calibri" panose="020F0502020204030204" pitchFamily="34" charset="0"/>
            </a:endParaRPr>
          </a:p>
          <a:p>
            <a:r>
              <a:rPr lang="en-US" sz="2400" b="1" dirty="0">
                <a:solidFill>
                  <a:srgbClr val="163861"/>
                </a:solidFill>
                <a:latin typeface="+mj-lt"/>
                <a:cs typeface="Calibri" panose="020F0502020204030204" pitchFamily="34" charset="0"/>
              </a:rPr>
              <a:t>NC Medicaid eligibility, expansion, and how to apply </a:t>
            </a:r>
            <a:r>
              <a:rPr lang="en-US" sz="2400" dirty="0">
                <a:latin typeface="+mj-lt"/>
                <a:cs typeface="Calibri" panose="020F0502020204030204" pitchFamily="34" charset="0"/>
                <a:hlinkClick r:id="rId5"/>
              </a:rPr>
              <a:t>medicaid.ncdhhs.gov</a:t>
            </a:r>
            <a:endParaRPr lang="en-US" sz="2400" dirty="0">
              <a:latin typeface="+mj-lt"/>
              <a:cs typeface="Calibri" panose="020F0502020204030204" pitchFamily="34" charset="0"/>
            </a:endParaRPr>
          </a:p>
          <a:p>
            <a:r>
              <a:rPr lang="en-US" sz="2400" b="1" dirty="0">
                <a:latin typeface="+mj-lt"/>
              </a:rPr>
              <a:t>Ordering HOP promotional material </a:t>
            </a:r>
            <a:br>
              <a:rPr lang="en-US" sz="2400" b="1" dirty="0">
                <a:latin typeface="+mj-lt"/>
              </a:rPr>
            </a:br>
            <a:r>
              <a:rPr lang="en-US" sz="2400" dirty="0">
                <a:latin typeface="+mj-lt"/>
                <a:hlinkClick r:id="rId6"/>
              </a:rPr>
              <a:t>https://impacthealth.org/hop-outreach-material-request-form/</a:t>
            </a:r>
            <a:endParaRPr lang="en-US" sz="2400" dirty="0">
              <a:latin typeface="+mj-lt"/>
              <a:cs typeface="Calibri" panose="020F0502020204030204" pitchFamily="34" charset="0"/>
            </a:endParaRPr>
          </a:p>
          <a:p>
            <a:endParaRPr lang="en-US" dirty="0">
              <a:solidFill>
                <a:srgbClr val="16386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3249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A0A-7769-4B11-A8A0-8B051D3E47C9}"/>
              </a:ext>
            </a:extLst>
          </p:cNvPr>
          <p:cNvSpPr>
            <a:spLocks noGrp="1"/>
          </p:cNvSpPr>
          <p:nvPr>
            <p:ph type="title"/>
          </p:nvPr>
        </p:nvSpPr>
        <p:spPr>
          <a:xfrm>
            <a:off x="1160080" y="1767058"/>
            <a:ext cx="10708748" cy="1816925"/>
          </a:xfrm>
        </p:spPr>
        <p:txBody>
          <a:bodyPr/>
          <a:lstStyle/>
          <a:p>
            <a:r>
              <a:rPr lang="en-US" dirty="0">
                <a:latin typeface="Franklin Gothic Medium"/>
                <a:cs typeface="Times New Roman"/>
              </a:rPr>
              <a:t>Any Questions? </a:t>
            </a:r>
            <a:br>
              <a:rPr lang="en-US" dirty="0">
                <a:latin typeface="Franklin Gothic Medium"/>
                <a:cs typeface="Times New Roman"/>
              </a:rPr>
            </a:br>
            <a:endParaRPr lang="en-US" dirty="0">
              <a:latin typeface="Franklin Gothic Medium"/>
              <a:cs typeface="Times New Roman"/>
            </a:endParaRPr>
          </a:p>
        </p:txBody>
      </p:sp>
    </p:spTree>
    <p:extLst>
      <p:ext uri="{BB962C8B-B14F-4D97-AF65-F5344CB8AC3E}">
        <p14:creationId xmlns:p14="http://schemas.microsoft.com/office/powerpoint/2010/main" val="419978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ADE6606C-CF8C-440C-8847-C78F4288B12C}"/>
              </a:ext>
            </a:extLst>
          </p:cNvPr>
          <p:cNvSpPr>
            <a:spLocks noGrp="1" noRot="1" noMove="1" noResize="1" noEditPoints="1" noAdjustHandles="1" noChangeArrowheads="1" noChangeShapeType="1"/>
          </p:cNvSpPr>
          <p:nvPr>
            <p:ph type="body" sz="quarter" idx="10"/>
          </p:nvPr>
        </p:nvSpPr>
        <p:spPr/>
        <p:txBody>
          <a:bodyPr/>
          <a:lstStyle/>
          <a:p>
            <a:r>
              <a:rPr lang="en-US" sz="3600" b="0" dirty="0"/>
              <a:t>EIPD 101: Services for Jobseekers with Disabilities </a:t>
            </a:r>
          </a:p>
        </p:txBody>
      </p:sp>
      <p:sp>
        <p:nvSpPr>
          <p:cNvPr id="14" name="Text Placeholder 9">
            <a:extLst>
              <a:ext uri="{FF2B5EF4-FFF2-40B4-BE49-F238E27FC236}">
                <a16:creationId xmlns:a16="http://schemas.microsoft.com/office/drawing/2014/main" id="{338179F6-B1E1-4A35-8A7E-E8384646B4FB}"/>
              </a:ext>
            </a:extLst>
          </p:cNvPr>
          <p:cNvSpPr txBox="1">
            <a:spLocks noGrp="1" noRot="1" noMove="1" noResize="1" noEditPoints="1" noAdjustHandles="1" noChangeArrowheads="1" noChangeShapeType="1"/>
          </p:cNvSpPr>
          <p:nvPr/>
        </p:nvSpPr>
        <p:spPr>
          <a:xfrm>
            <a:off x="4173191" y="4971649"/>
            <a:ext cx="5774267" cy="488227"/>
          </a:xfrm>
          <a:prstGeom prst="rect">
            <a:avLst/>
          </a:prstGeom>
        </p:spPr>
        <p:txBody>
          <a:bodyPr anchor="b">
            <a:normAutofit/>
          </a:bodyPr>
          <a:lstStyle>
            <a:lvl1pPr marL="0" indent="0" algn="l" defTabSz="685766" rtl="0" eaLnBrk="1" latinLnBrk="0" hangingPunct="1">
              <a:lnSpc>
                <a:spcPct val="90000"/>
              </a:lnSpc>
              <a:spcBef>
                <a:spcPts val="751"/>
              </a:spcBef>
              <a:buFont typeface="Arial" panose="020B0604020202020204" pitchFamily="34" charset="0"/>
              <a:buNone/>
              <a:defRPr sz="2400" b="1"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4326" indent="-171442" algn="l" defTabSz="685766"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08" indent="-171442" algn="l" defTabSz="685766"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091" indent="-171442" algn="l" defTabSz="685766"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4pPr>
            <a:lvl5pPr marL="1542973" indent="-171442" algn="l" defTabSz="685766" rtl="0" eaLnBrk="1" latinLnBrk="0" hangingPunct="1">
              <a:lnSpc>
                <a:spcPct val="90000"/>
              </a:lnSpc>
              <a:spcBef>
                <a:spcPts val="375"/>
              </a:spcBef>
              <a:buFont typeface="Arial" panose="020B0604020202020204" pitchFamily="34" charset="0"/>
              <a:buChar char="•"/>
              <a:defRPr sz="1351" b="1" i="0" kern="1200">
                <a:solidFill>
                  <a:schemeClr val="tx1"/>
                </a:solidFill>
                <a:latin typeface="Helvetica" charset="0"/>
                <a:ea typeface="Helvetica" charset="0"/>
                <a:cs typeface="Helvetica" charset="0"/>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sz="2000" b="0" dirty="0"/>
          </a:p>
        </p:txBody>
      </p:sp>
    </p:spTree>
    <p:extLst>
      <p:ext uri="{BB962C8B-B14F-4D97-AF65-F5344CB8AC3E}">
        <p14:creationId xmlns:p14="http://schemas.microsoft.com/office/powerpoint/2010/main" val="18296942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3865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FD012-644A-98BC-AF90-64CF4011D054}"/>
              </a:ext>
            </a:extLst>
          </p:cNvPr>
          <p:cNvSpPr>
            <a:spLocks noGrp="1"/>
          </p:cNvSpPr>
          <p:nvPr>
            <p:ph type="title"/>
          </p:nvPr>
        </p:nvSpPr>
        <p:spPr/>
        <p:txBody>
          <a:bodyPr>
            <a:normAutofit fontScale="90000"/>
          </a:bodyPr>
          <a:lstStyle/>
          <a:p>
            <a:r>
              <a:rPr lang="en-US" dirty="0"/>
              <a:t>Learning Objectives</a:t>
            </a:r>
          </a:p>
        </p:txBody>
      </p:sp>
      <p:sp>
        <p:nvSpPr>
          <p:cNvPr id="3" name="Content Placeholder 2">
            <a:extLst>
              <a:ext uri="{FF2B5EF4-FFF2-40B4-BE49-F238E27FC236}">
                <a16:creationId xmlns:a16="http://schemas.microsoft.com/office/drawing/2014/main" id="{65D3B8DA-6DFD-C312-4DB9-C6E0F613116F}"/>
              </a:ext>
            </a:extLst>
          </p:cNvPr>
          <p:cNvSpPr>
            <a:spLocks noGrp="1"/>
          </p:cNvSpPr>
          <p:nvPr>
            <p:ph sz="quarter" idx="10"/>
          </p:nvPr>
        </p:nvSpPr>
        <p:spPr/>
        <p:txBody>
          <a:bodyPr/>
          <a:lstStyle/>
          <a:p>
            <a:pPr>
              <a:spcBef>
                <a:spcPts val="600"/>
              </a:spcBef>
              <a:spcAft>
                <a:spcPts val="600"/>
              </a:spcAft>
            </a:pPr>
            <a:r>
              <a:rPr lang="en-US" dirty="0">
                <a:solidFill>
                  <a:srgbClr val="17375E"/>
                </a:solidFill>
                <a:latin typeface="Arial Black" panose="020B0A04020102020204" pitchFamily="34" charset="0"/>
              </a:rPr>
              <a:t>EIPD’s Mission</a:t>
            </a:r>
          </a:p>
          <a:p>
            <a:pPr>
              <a:spcBef>
                <a:spcPts val="600"/>
              </a:spcBef>
              <a:spcAft>
                <a:spcPts val="600"/>
              </a:spcAft>
            </a:pPr>
            <a:r>
              <a:rPr lang="en-US" dirty="0">
                <a:solidFill>
                  <a:srgbClr val="17375E"/>
                </a:solidFill>
                <a:latin typeface="Arial Black" panose="020B0A04020102020204" pitchFamily="34" charset="0"/>
              </a:rPr>
              <a:t>How Does EIPD Help Jobseekers with Disabilities? ​</a:t>
            </a:r>
          </a:p>
          <a:p>
            <a:pPr>
              <a:spcBef>
                <a:spcPts val="600"/>
              </a:spcBef>
              <a:spcAft>
                <a:spcPts val="600"/>
              </a:spcAft>
            </a:pPr>
            <a:r>
              <a:rPr lang="en-US" dirty="0">
                <a:solidFill>
                  <a:srgbClr val="17375E"/>
                </a:solidFill>
                <a:latin typeface="Arial Black" panose="020B0A04020102020204" pitchFamily="34" charset="0"/>
              </a:rPr>
              <a:t>Who is Eligible?​</a:t>
            </a:r>
          </a:p>
          <a:p>
            <a:pPr>
              <a:spcBef>
                <a:spcPts val="600"/>
              </a:spcBef>
              <a:spcAft>
                <a:spcPts val="600"/>
              </a:spcAft>
            </a:pPr>
            <a:r>
              <a:rPr lang="en-US" dirty="0">
                <a:solidFill>
                  <a:srgbClr val="17375E"/>
                </a:solidFill>
                <a:latin typeface="Arial Black" panose="020B0A04020102020204" pitchFamily="34" charset="0"/>
              </a:rPr>
              <a:t>Process and Timeline Overview</a:t>
            </a:r>
          </a:p>
          <a:p>
            <a:pPr>
              <a:spcBef>
                <a:spcPts val="600"/>
              </a:spcBef>
              <a:spcAft>
                <a:spcPts val="600"/>
              </a:spcAft>
            </a:pPr>
            <a:r>
              <a:rPr lang="en-US" dirty="0">
                <a:solidFill>
                  <a:srgbClr val="17375E"/>
                </a:solidFill>
                <a:latin typeface="Arial Black" panose="020B0A04020102020204" pitchFamily="34" charset="0"/>
              </a:rPr>
              <a:t>Jobseeker Services for Adults​</a:t>
            </a:r>
          </a:p>
          <a:p>
            <a:pPr>
              <a:spcBef>
                <a:spcPts val="600"/>
              </a:spcBef>
              <a:spcAft>
                <a:spcPts val="600"/>
              </a:spcAft>
            </a:pPr>
            <a:r>
              <a:rPr lang="en-US" dirty="0">
                <a:solidFill>
                  <a:srgbClr val="17375E"/>
                </a:solidFill>
                <a:latin typeface="Arial Black" panose="020B0A04020102020204" pitchFamily="34" charset="0"/>
              </a:rPr>
              <a:t>Jobseeker Services for Youth and Students</a:t>
            </a:r>
          </a:p>
          <a:p>
            <a:pPr>
              <a:spcBef>
                <a:spcPts val="600"/>
              </a:spcBef>
              <a:spcAft>
                <a:spcPts val="600"/>
              </a:spcAft>
            </a:pPr>
            <a:r>
              <a:rPr lang="en-US" dirty="0">
                <a:solidFill>
                  <a:srgbClr val="17375E"/>
                </a:solidFill>
                <a:latin typeface="Arial Black" panose="020B0A04020102020204" pitchFamily="34" charset="0"/>
              </a:rPr>
              <a:t>How to Refer Someone to EIPD </a:t>
            </a:r>
          </a:p>
        </p:txBody>
      </p:sp>
    </p:spTree>
    <p:extLst>
      <p:ext uri="{BB962C8B-B14F-4D97-AF65-F5344CB8AC3E}">
        <p14:creationId xmlns:p14="http://schemas.microsoft.com/office/powerpoint/2010/main" val="30478022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85855-48DD-B8AB-50F2-50C18DC892E2}"/>
              </a:ext>
            </a:extLst>
          </p:cNvPr>
          <p:cNvSpPr>
            <a:spLocks noGrp="1"/>
          </p:cNvSpPr>
          <p:nvPr>
            <p:ph type="title"/>
          </p:nvPr>
        </p:nvSpPr>
        <p:spPr/>
        <p:txBody>
          <a:bodyPr>
            <a:normAutofit fontScale="90000"/>
          </a:bodyPr>
          <a:lstStyle/>
          <a:p>
            <a:r>
              <a:rPr lang="en-US" dirty="0"/>
              <a:t>EIPD’s Mission</a:t>
            </a:r>
          </a:p>
        </p:txBody>
      </p:sp>
      <p:sp>
        <p:nvSpPr>
          <p:cNvPr id="3" name="Content Placeholder 2">
            <a:extLst>
              <a:ext uri="{FF2B5EF4-FFF2-40B4-BE49-F238E27FC236}">
                <a16:creationId xmlns:a16="http://schemas.microsoft.com/office/drawing/2014/main" id="{56DC7E0E-F8FD-43EE-83E1-F74D9B7D9DEE}"/>
              </a:ext>
            </a:extLst>
          </p:cNvPr>
          <p:cNvSpPr>
            <a:spLocks noGrp="1"/>
          </p:cNvSpPr>
          <p:nvPr>
            <p:ph sz="quarter" idx="10"/>
          </p:nvPr>
        </p:nvSpPr>
        <p:spPr>
          <a:xfrm>
            <a:off x="1520575" y="1487489"/>
            <a:ext cx="9683133" cy="4876367"/>
          </a:xfrm>
        </p:spPr>
        <p:txBody>
          <a:bodyPr/>
          <a:lstStyle/>
          <a:p>
            <a:pPr marL="0" indent="0">
              <a:buNone/>
            </a:pPr>
            <a:r>
              <a:rPr lang="en-US" sz="4000" dirty="0">
                <a:solidFill>
                  <a:srgbClr val="17375E"/>
                </a:solidFill>
                <a:latin typeface="Arial Black" panose="020B0A04020102020204" pitchFamily="34" charset="0"/>
              </a:rPr>
              <a:t>Promote competitive integrated employment and independence for people with disabilities through client partnership and community leadership.</a:t>
            </a:r>
          </a:p>
          <a:p>
            <a:pPr marL="0" indent="0">
              <a:buNone/>
            </a:pPr>
            <a:endParaRPr lang="en-US" sz="2400" dirty="0">
              <a:latin typeface="Arial Black" panose="020B0A04020102020204" pitchFamily="34" charset="0"/>
            </a:endParaRPr>
          </a:p>
        </p:txBody>
      </p:sp>
    </p:spTree>
    <p:extLst>
      <p:ext uri="{BB962C8B-B14F-4D97-AF65-F5344CB8AC3E}">
        <p14:creationId xmlns:p14="http://schemas.microsoft.com/office/powerpoint/2010/main" val="30763329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4529-BF28-C44D-809C-43ED17090E22}"/>
              </a:ext>
            </a:extLst>
          </p:cNvPr>
          <p:cNvSpPr>
            <a:spLocks noGrp="1"/>
          </p:cNvSpPr>
          <p:nvPr>
            <p:ph type="title"/>
          </p:nvPr>
        </p:nvSpPr>
        <p:spPr>
          <a:xfrm>
            <a:off x="2309019" y="2350778"/>
            <a:ext cx="7573962" cy="2156445"/>
          </a:xfrm>
        </p:spPr>
        <p:txBody>
          <a:bodyPr/>
          <a:lstStyle/>
          <a:p>
            <a:r>
              <a:rPr lang="en-US" dirty="0">
                <a:solidFill>
                  <a:srgbClr val="093B60"/>
                </a:solidFill>
              </a:rPr>
              <a:t>How EIPD Helps Jobseekers with Disabilities</a:t>
            </a:r>
          </a:p>
        </p:txBody>
      </p:sp>
    </p:spTree>
    <p:extLst>
      <p:ext uri="{BB962C8B-B14F-4D97-AF65-F5344CB8AC3E}">
        <p14:creationId xmlns:p14="http://schemas.microsoft.com/office/powerpoint/2010/main" val="143580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p:txBody>
          <a:bodyPr/>
          <a:lstStyle/>
          <a:p>
            <a:r>
              <a:rPr lang="en-US" dirty="0"/>
              <a:t>Successful Shelter Transition</a:t>
            </a:r>
          </a:p>
        </p:txBody>
      </p:sp>
      <p:sp>
        <p:nvSpPr>
          <p:cNvPr id="2" name="Content Placeholder 1">
            <a:extLst>
              <a:ext uri="{FF2B5EF4-FFF2-40B4-BE49-F238E27FC236}">
                <a16:creationId xmlns:a16="http://schemas.microsoft.com/office/drawing/2014/main" id="{300A5929-76C5-2E4C-AC37-8E98609B857B}"/>
              </a:ext>
            </a:extLst>
          </p:cNvPr>
          <p:cNvSpPr>
            <a:spLocks noGrp="1"/>
          </p:cNvSpPr>
          <p:nvPr>
            <p:ph sz="half" idx="1"/>
          </p:nvPr>
        </p:nvSpPr>
        <p:spPr>
          <a:xfrm>
            <a:off x="738184" y="3286128"/>
            <a:ext cx="10715627" cy="2533647"/>
          </a:xfrm>
        </p:spPr>
        <p:txBody>
          <a:bodyPr>
            <a:normAutofit/>
          </a:bodyPr>
          <a:lstStyle/>
          <a:p>
            <a:r>
              <a:rPr lang="en-US" sz="2200" dirty="0">
                <a:solidFill>
                  <a:srgbClr val="005188"/>
                </a:solidFill>
                <a:latin typeface="+mj-lt"/>
              </a:rPr>
              <a:t>Collaborate and coordinate with shelter residents</a:t>
            </a:r>
          </a:p>
          <a:p>
            <a:r>
              <a:rPr lang="en-US" sz="2200" dirty="0">
                <a:solidFill>
                  <a:srgbClr val="005188"/>
                </a:solidFill>
                <a:latin typeface="+mj-lt"/>
              </a:rPr>
              <a:t>Identify barriers to the recovery process for the shelter resident</a:t>
            </a:r>
          </a:p>
          <a:p>
            <a:pPr lvl="1"/>
            <a:r>
              <a:rPr lang="en-US" sz="2200" dirty="0">
                <a:solidFill>
                  <a:srgbClr val="005188"/>
                </a:solidFill>
                <a:latin typeface="+mj-lt"/>
              </a:rPr>
              <a:t>Transportation; lack of housing availability; financial instability; physical, mental and/or behavioral health disabilities; no family/friends; previously unhoused, etc.</a:t>
            </a:r>
          </a:p>
          <a:p>
            <a:r>
              <a:rPr lang="en-US" sz="2200" dirty="0">
                <a:solidFill>
                  <a:srgbClr val="005188"/>
                </a:solidFill>
                <a:latin typeface="+mj-lt"/>
              </a:rPr>
              <a:t>Identify resources and programs that can be provided and coordinated</a:t>
            </a:r>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fld id="{8FCC257D-A786-9244-9E17-CE618C8B9275}" type="slidenum">
              <a:rPr lang="en-US" smtClean="0"/>
              <a:pPr/>
              <a:t>9</a:t>
            </a:fld>
            <a:endParaRPr lang="en-US"/>
          </a:p>
        </p:txBody>
      </p:sp>
      <p:pic>
        <p:nvPicPr>
          <p:cNvPr id="8" name="Picture 7" descr="A picture containing person, outdoor, child, little&#10;&#10;Description automatically generated">
            <a:extLst>
              <a:ext uri="{FF2B5EF4-FFF2-40B4-BE49-F238E27FC236}">
                <a16:creationId xmlns:a16="http://schemas.microsoft.com/office/drawing/2014/main" id="{74332F48-781F-B4B6-180B-8ED4324AF5C3}"/>
              </a:ext>
            </a:extLst>
          </p:cNvPr>
          <p:cNvPicPr>
            <a:picLocks noChangeAspect="1"/>
          </p:cNvPicPr>
          <p:nvPr/>
        </p:nvPicPr>
        <p:blipFill>
          <a:blip r:embed="rId3"/>
          <a:stretch>
            <a:fillRect/>
          </a:stretch>
        </p:blipFill>
        <p:spPr>
          <a:xfrm>
            <a:off x="4917282" y="1401692"/>
            <a:ext cx="2357436" cy="1571623"/>
          </a:xfrm>
          <a:prstGeom prst="rect">
            <a:avLst/>
          </a:prstGeom>
        </p:spPr>
      </p:pic>
      <p:pic>
        <p:nvPicPr>
          <p:cNvPr id="9" name="Picture 8">
            <a:extLst>
              <a:ext uri="{FF2B5EF4-FFF2-40B4-BE49-F238E27FC236}">
                <a16:creationId xmlns:a16="http://schemas.microsoft.com/office/drawing/2014/main" id="{B6D32B92-AC12-8080-F296-5B6F7A2789D4}"/>
              </a:ext>
            </a:extLst>
          </p:cNvPr>
          <p:cNvPicPr>
            <a:picLocks noChangeAspect="1"/>
          </p:cNvPicPr>
          <p:nvPr/>
        </p:nvPicPr>
        <p:blipFill rotWithShape="1">
          <a:blip r:embed="rId4"/>
          <a:srcRect l="11467"/>
          <a:stretch/>
        </p:blipFill>
        <p:spPr>
          <a:xfrm>
            <a:off x="738189" y="1401692"/>
            <a:ext cx="4081458" cy="1569396"/>
          </a:xfrm>
          <a:prstGeom prst="rect">
            <a:avLst/>
          </a:prstGeom>
        </p:spPr>
      </p:pic>
      <p:pic>
        <p:nvPicPr>
          <p:cNvPr id="12" name="Picture 11">
            <a:extLst>
              <a:ext uri="{FF2B5EF4-FFF2-40B4-BE49-F238E27FC236}">
                <a16:creationId xmlns:a16="http://schemas.microsoft.com/office/drawing/2014/main" id="{0B814204-FFAA-6267-8E33-F5124CE528E9}"/>
              </a:ext>
            </a:extLst>
          </p:cNvPr>
          <p:cNvPicPr>
            <a:picLocks noChangeAspect="1"/>
          </p:cNvPicPr>
          <p:nvPr/>
        </p:nvPicPr>
        <p:blipFill rotWithShape="1">
          <a:blip r:embed="rId5"/>
          <a:srcRect r="6237"/>
          <a:stretch/>
        </p:blipFill>
        <p:spPr>
          <a:xfrm>
            <a:off x="7372353" y="1401692"/>
            <a:ext cx="4081458" cy="1593805"/>
          </a:xfrm>
          <a:prstGeom prst="rect">
            <a:avLst/>
          </a:prstGeom>
        </p:spPr>
      </p:pic>
    </p:spTree>
    <p:extLst>
      <p:ext uri="{BB962C8B-B14F-4D97-AF65-F5344CB8AC3E}">
        <p14:creationId xmlns:p14="http://schemas.microsoft.com/office/powerpoint/2010/main" val="12716244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8ED3-8ACA-AD83-F614-2000D68EC32D}"/>
              </a:ext>
            </a:extLst>
          </p:cNvPr>
          <p:cNvSpPr>
            <a:spLocks noGrp="1"/>
          </p:cNvSpPr>
          <p:nvPr>
            <p:ph type="title"/>
          </p:nvPr>
        </p:nvSpPr>
        <p:spPr/>
        <p:txBody>
          <a:bodyPr>
            <a:normAutofit fontScale="90000"/>
          </a:bodyPr>
          <a:lstStyle/>
          <a:p>
            <a:r>
              <a:rPr lang="en-US" dirty="0"/>
              <a:t>How Does EIPD Help Clients?</a:t>
            </a:r>
          </a:p>
        </p:txBody>
      </p:sp>
      <p:sp>
        <p:nvSpPr>
          <p:cNvPr id="3" name="Content Placeholder 2">
            <a:extLst>
              <a:ext uri="{FF2B5EF4-FFF2-40B4-BE49-F238E27FC236}">
                <a16:creationId xmlns:a16="http://schemas.microsoft.com/office/drawing/2014/main" id="{023A43AD-7566-C816-2751-99E43349BABF}"/>
              </a:ext>
            </a:extLst>
          </p:cNvPr>
          <p:cNvSpPr>
            <a:spLocks noGrp="1"/>
          </p:cNvSpPr>
          <p:nvPr>
            <p:ph sz="quarter" idx="10"/>
          </p:nvPr>
        </p:nvSpPr>
        <p:spPr/>
        <p:txBody>
          <a:bodyPr/>
          <a:lstStyle/>
          <a:p>
            <a:pPr marL="0" indent="0" fontAlgn="base">
              <a:spcBef>
                <a:spcPts val="0"/>
              </a:spcBef>
              <a:buNone/>
            </a:pPr>
            <a:r>
              <a:rPr lang="en-US" sz="3200" dirty="0">
                <a:solidFill>
                  <a:srgbClr val="17375E"/>
                </a:solidFill>
                <a:latin typeface="Arial Black" panose="020B0A04020102020204" pitchFamily="34" charset="0"/>
              </a:rPr>
              <a:t>EIPD helps individuals with disabilities</a:t>
            </a:r>
          </a:p>
          <a:p>
            <a:pPr marL="274320" indent="-228600" fontAlgn="base">
              <a:spcBef>
                <a:spcPts val="0"/>
              </a:spcBef>
            </a:pPr>
            <a:r>
              <a:rPr lang="en-US" sz="2800" dirty="0">
                <a:solidFill>
                  <a:srgbClr val="17375E"/>
                </a:solidFill>
                <a:latin typeface="+mn-lt"/>
              </a:rPr>
              <a:t>Prepare for work​</a:t>
            </a:r>
          </a:p>
          <a:p>
            <a:pPr marL="274320" indent="-228600" fontAlgn="base">
              <a:spcBef>
                <a:spcPts val="0"/>
              </a:spcBef>
            </a:pPr>
            <a:r>
              <a:rPr lang="en-US" sz="2800" dirty="0">
                <a:solidFill>
                  <a:srgbClr val="17375E"/>
                </a:solidFill>
                <a:latin typeface="+mn-lt"/>
              </a:rPr>
              <a:t>Find a job​</a:t>
            </a:r>
          </a:p>
          <a:p>
            <a:pPr marL="274320" indent="-228600" fontAlgn="base">
              <a:spcBef>
                <a:spcPts val="0"/>
              </a:spcBef>
            </a:pPr>
            <a:r>
              <a:rPr lang="en-US" sz="2800" dirty="0">
                <a:solidFill>
                  <a:srgbClr val="17375E"/>
                </a:solidFill>
                <a:latin typeface="+mn-lt"/>
              </a:rPr>
              <a:t>Return to work​</a:t>
            </a:r>
          </a:p>
          <a:p>
            <a:pPr marL="274320" indent="-228600" fontAlgn="base">
              <a:spcBef>
                <a:spcPts val="0"/>
              </a:spcBef>
            </a:pPr>
            <a:r>
              <a:rPr lang="en-US" sz="2800" dirty="0">
                <a:solidFill>
                  <a:srgbClr val="17375E"/>
                </a:solidFill>
                <a:latin typeface="+mn-lt"/>
              </a:rPr>
              <a:t>Maintain a job​</a:t>
            </a:r>
          </a:p>
          <a:p>
            <a:pPr marL="274320" indent="-228600" fontAlgn="base">
              <a:spcBef>
                <a:spcPts val="0"/>
              </a:spcBef>
            </a:pPr>
            <a:r>
              <a:rPr lang="en-US" sz="2800" dirty="0">
                <a:solidFill>
                  <a:srgbClr val="17375E"/>
                </a:solidFill>
                <a:latin typeface="+mn-lt"/>
              </a:rPr>
              <a:t>Advance in employment​</a:t>
            </a:r>
          </a:p>
          <a:p>
            <a:pPr marL="0" indent="0" fontAlgn="base">
              <a:spcBef>
                <a:spcPts val="600"/>
              </a:spcBef>
              <a:buNone/>
            </a:pPr>
            <a:r>
              <a:rPr lang="en-US" sz="3200" dirty="0">
                <a:solidFill>
                  <a:srgbClr val="17375E"/>
                </a:solidFill>
                <a:latin typeface="Arial Black" panose="020B0A04020102020204" pitchFamily="34" charset="0"/>
              </a:rPr>
              <a:t>We focus on abilities and new possibilities​</a:t>
            </a:r>
          </a:p>
          <a:p>
            <a:pPr marL="274320" indent="-228600" fontAlgn="base">
              <a:spcBef>
                <a:spcPts val="0"/>
              </a:spcBef>
            </a:pPr>
            <a:r>
              <a:rPr lang="en-US" sz="2800" dirty="0">
                <a:solidFill>
                  <a:srgbClr val="17375E"/>
                </a:solidFill>
                <a:latin typeface="+mn-lt"/>
              </a:rPr>
              <a:t>Exploring interests, abilities and aptitudes​</a:t>
            </a:r>
          </a:p>
          <a:p>
            <a:pPr marL="274320" indent="-228600" fontAlgn="base">
              <a:spcBef>
                <a:spcPts val="0"/>
              </a:spcBef>
            </a:pPr>
            <a:r>
              <a:rPr lang="en-US" sz="2800" dirty="0">
                <a:solidFill>
                  <a:srgbClr val="17375E"/>
                </a:solidFill>
                <a:latin typeface="+mn-lt"/>
              </a:rPr>
              <a:t>Establishing an employment goal​</a:t>
            </a:r>
          </a:p>
          <a:p>
            <a:pPr marL="274320" indent="-228600" fontAlgn="base">
              <a:spcBef>
                <a:spcPts val="0"/>
              </a:spcBef>
            </a:pPr>
            <a:r>
              <a:rPr lang="en-US" sz="2800" dirty="0">
                <a:solidFill>
                  <a:srgbClr val="17375E"/>
                </a:solidFill>
                <a:latin typeface="+mn-lt"/>
              </a:rPr>
              <a:t>Planning and delivering the services and supports that client needs to achieve goal​</a:t>
            </a:r>
          </a:p>
          <a:p>
            <a:pPr marL="0" indent="0">
              <a:buNone/>
            </a:pPr>
            <a:endParaRPr lang="en-US" dirty="0">
              <a:solidFill>
                <a:srgbClr val="17375E"/>
              </a:solidFill>
            </a:endParaRPr>
          </a:p>
        </p:txBody>
      </p:sp>
    </p:spTree>
    <p:extLst>
      <p:ext uri="{BB962C8B-B14F-4D97-AF65-F5344CB8AC3E}">
        <p14:creationId xmlns:p14="http://schemas.microsoft.com/office/powerpoint/2010/main" val="27484146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87C840-B550-CA08-EBA3-B7A2EE336D97}"/>
              </a:ext>
            </a:extLst>
          </p:cNvPr>
          <p:cNvSpPr>
            <a:spLocks noGrp="1"/>
          </p:cNvSpPr>
          <p:nvPr>
            <p:ph type="title"/>
          </p:nvPr>
        </p:nvSpPr>
        <p:spPr/>
        <p:txBody>
          <a:bodyPr>
            <a:normAutofit fontScale="90000"/>
          </a:bodyPr>
          <a:lstStyle/>
          <a:p>
            <a:r>
              <a:rPr lang="en-US" dirty="0"/>
              <a:t>How EIPD Can Help - Examples</a:t>
            </a:r>
          </a:p>
        </p:txBody>
      </p:sp>
      <p:grpSp>
        <p:nvGrpSpPr>
          <p:cNvPr id="60" name="Group 59">
            <a:extLst>
              <a:ext uri="{FF2B5EF4-FFF2-40B4-BE49-F238E27FC236}">
                <a16:creationId xmlns:a16="http://schemas.microsoft.com/office/drawing/2014/main" id="{7C09F1CF-76AD-F541-5AAA-85C8BF24A839}"/>
              </a:ext>
            </a:extLst>
          </p:cNvPr>
          <p:cNvGrpSpPr/>
          <p:nvPr/>
        </p:nvGrpSpPr>
        <p:grpSpPr>
          <a:xfrm>
            <a:off x="217443" y="1257524"/>
            <a:ext cx="3809295" cy="5083925"/>
            <a:chOff x="207818" y="1257524"/>
            <a:chExt cx="3809295" cy="5083925"/>
          </a:xfrm>
        </p:grpSpPr>
        <p:grpSp>
          <p:nvGrpSpPr>
            <p:cNvPr id="61" name="Group 60">
              <a:extLst>
                <a:ext uri="{FF2B5EF4-FFF2-40B4-BE49-F238E27FC236}">
                  <a16:creationId xmlns:a16="http://schemas.microsoft.com/office/drawing/2014/main" id="{94D2C3FF-1FA5-AF4A-3046-5A931B040346}"/>
                </a:ext>
              </a:extLst>
            </p:cNvPr>
            <p:cNvGrpSpPr/>
            <p:nvPr/>
          </p:nvGrpSpPr>
          <p:grpSpPr>
            <a:xfrm>
              <a:off x="379182" y="1257524"/>
              <a:ext cx="3566160" cy="1060368"/>
              <a:chOff x="379182" y="1257524"/>
              <a:chExt cx="3566160" cy="1060368"/>
            </a:xfrm>
          </p:grpSpPr>
          <p:sp>
            <p:nvSpPr>
              <p:cNvPr id="70" name="Arrow: Down 69">
                <a:extLst>
                  <a:ext uri="{FF2B5EF4-FFF2-40B4-BE49-F238E27FC236}">
                    <a16:creationId xmlns:a16="http://schemas.microsoft.com/office/drawing/2014/main" id="{D2AEBF67-786E-2EB0-532B-8CA913A8D6F8}"/>
                  </a:ext>
                </a:extLst>
              </p:cNvPr>
              <p:cNvSpPr>
                <a:spLocks noChangeAspect="1"/>
              </p:cNvSpPr>
              <p:nvPr/>
            </p:nvSpPr>
            <p:spPr>
              <a:xfrm>
                <a:off x="549281" y="1951964"/>
                <a:ext cx="410481" cy="365928"/>
              </a:xfrm>
              <a:custGeom>
                <a:avLst/>
                <a:gdLst>
                  <a:gd name="connsiteX0" fmla="*/ 0 w 410481"/>
                  <a:gd name="connsiteY0" fmla="*/ 182964 h 365928"/>
                  <a:gd name="connsiteX1" fmla="*/ 102620 w 410481"/>
                  <a:gd name="connsiteY1" fmla="*/ 182964 h 365928"/>
                  <a:gd name="connsiteX2" fmla="*/ 102620 w 410481"/>
                  <a:gd name="connsiteY2" fmla="*/ 0 h 365928"/>
                  <a:gd name="connsiteX3" fmla="*/ 307861 w 410481"/>
                  <a:gd name="connsiteY3" fmla="*/ 0 h 365928"/>
                  <a:gd name="connsiteX4" fmla="*/ 307861 w 410481"/>
                  <a:gd name="connsiteY4" fmla="*/ 182964 h 365928"/>
                  <a:gd name="connsiteX5" fmla="*/ 410481 w 410481"/>
                  <a:gd name="connsiteY5" fmla="*/ 182964 h 365928"/>
                  <a:gd name="connsiteX6" fmla="*/ 205241 w 410481"/>
                  <a:gd name="connsiteY6" fmla="*/ 365928 h 365928"/>
                  <a:gd name="connsiteX7" fmla="*/ 0 w 410481"/>
                  <a:gd name="connsiteY7" fmla="*/ 182964 h 36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481" h="365928" fill="none" extrusionOk="0">
                    <a:moveTo>
                      <a:pt x="0" y="182964"/>
                    </a:moveTo>
                    <a:cubicBezTo>
                      <a:pt x="26700" y="181468"/>
                      <a:pt x="65742" y="184043"/>
                      <a:pt x="102620" y="182964"/>
                    </a:cubicBezTo>
                    <a:cubicBezTo>
                      <a:pt x="98626" y="125870"/>
                      <a:pt x="119703" y="48388"/>
                      <a:pt x="102620" y="0"/>
                    </a:cubicBezTo>
                    <a:cubicBezTo>
                      <a:pt x="197772" y="-23139"/>
                      <a:pt x="222976" y="2832"/>
                      <a:pt x="307861" y="0"/>
                    </a:cubicBezTo>
                    <a:cubicBezTo>
                      <a:pt x="318801" y="76502"/>
                      <a:pt x="287007" y="130976"/>
                      <a:pt x="307861" y="182964"/>
                    </a:cubicBezTo>
                    <a:cubicBezTo>
                      <a:pt x="329723" y="174637"/>
                      <a:pt x="383244" y="192958"/>
                      <a:pt x="410481" y="182964"/>
                    </a:cubicBezTo>
                    <a:cubicBezTo>
                      <a:pt x="382028" y="251850"/>
                      <a:pt x="294970" y="261317"/>
                      <a:pt x="205241" y="365928"/>
                    </a:cubicBezTo>
                    <a:cubicBezTo>
                      <a:pt x="117253" y="295333"/>
                      <a:pt x="85734" y="230706"/>
                      <a:pt x="0" y="182964"/>
                    </a:cubicBezTo>
                    <a:close/>
                  </a:path>
                  <a:path w="410481" h="365928" stroke="0" extrusionOk="0">
                    <a:moveTo>
                      <a:pt x="0" y="182964"/>
                    </a:moveTo>
                    <a:cubicBezTo>
                      <a:pt x="22324" y="179597"/>
                      <a:pt x="53548" y="194229"/>
                      <a:pt x="102620" y="182964"/>
                    </a:cubicBezTo>
                    <a:cubicBezTo>
                      <a:pt x="82182" y="112866"/>
                      <a:pt x="106426" y="70696"/>
                      <a:pt x="102620" y="0"/>
                    </a:cubicBezTo>
                    <a:cubicBezTo>
                      <a:pt x="194515" y="-19000"/>
                      <a:pt x="217020" y="20614"/>
                      <a:pt x="307861" y="0"/>
                    </a:cubicBezTo>
                    <a:cubicBezTo>
                      <a:pt x="322651" y="48053"/>
                      <a:pt x="286749" y="94597"/>
                      <a:pt x="307861" y="182964"/>
                    </a:cubicBezTo>
                    <a:cubicBezTo>
                      <a:pt x="338283" y="174312"/>
                      <a:pt x="387310" y="185042"/>
                      <a:pt x="410481" y="182964"/>
                    </a:cubicBezTo>
                    <a:cubicBezTo>
                      <a:pt x="337331" y="257019"/>
                      <a:pt x="238581" y="297976"/>
                      <a:pt x="205241" y="365928"/>
                    </a:cubicBezTo>
                    <a:cubicBezTo>
                      <a:pt x="159946" y="327716"/>
                      <a:pt x="83000" y="237255"/>
                      <a:pt x="0" y="182964"/>
                    </a:cubicBezTo>
                    <a:close/>
                  </a:path>
                </a:pathLst>
              </a:custGeom>
              <a:solidFill>
                <a:srgbClr val="E2884E"/>
              </a:solidFill>
              <a:ln w="34925">
                <a:noFill/>
                <a:extLst>
                  <a:ext uri="{C807C97D-BFC1-408E-A445-0C87EB9F89A2}">
                    <ask:lineSketchStyleProps xmlns:ask="http://schemas.microsoft.com/office/drawing/2018/sketchyshapes" sd="1876330062">
                      <a:prstGeom prst="downArrow">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 name="Group 70">
                <a:extLst>
                  <a:ext uri="{FF2B5EF4-FFF2-40B4-BE49-F238E27FC236}">
                    <a16:creationId xmlns:a16="http://schemas.microsoft.com/office/drawing/2014/main" id="{BD45D76E-E1D9-C1E4-4BE8-6A7FD34B8C84}"/>
                  </a:ext>
                </a:extLst>
              </p:cNvPr>
              <p:cNvGrpSpPr/>
              <p:nvPr/>
            </p:nvGrpSpPr>
            <p:grpSpPr>
              <a:xfrm>
                <a:off x="379182" y="1257524"/>
                <a:ext cx="3566160" cy="724526"/>
                <a:chOff x="379182" y="1267661"/>
                <a:chExt cx="3566160" cy="724526"/>
              </a:xfrm>
            </p:grpSpPr>
            <p:sp>
              <p:nvSpPr>
                <p:cNvPr id="72" name="TextBox 71">
                  <a:extLst>
                    <a:ext uri="{FF2B5EF4-FFF2-40B4-BE49-F238E27FC236}">
                      <a16:creationId xmlns:a16="http://schemas.microsoft.com/office/drawing/2014/main" id="{B822DC83-BF1D-6A37-34BC-BB14B85E8FF5}"/>
                    </a:ext>
                  </a:extLst>
                </p:cNvPr>
                <p:cNvSpPr txBox="1"/>
                <p:nvPr/>
              </p:nvSpPr>
              <p:spPr>
                <a:xfrm>
                  <a:off x="379182" y="1414481"/>
                  <a:ext cx="3566160" cy="430887"/>
                </a:xfrm>
                <a:prstGeom prst="rect">
                  <a:avLst/>
                </a:prstGeom>
                <a:noFill/>
              </p:spPr>
              <p:txBody>
                <a:bodyPr wrap="square" rtlCol="0">
                  <a:spAutoFit/>
                </a:bodyPr>
                <a:lstStyle/>
                <a:p>
                  <a:pPr algn="ctr"/>
                  <a:r>
                    <a:rPr lang="en-US" sz="2200" dirty="0">
                      <a:solidFill>
                        <a:srgbClr val="093B60"/>
                      </a:solidFill>
                      <a:latin typeface="Arial Black" panose="020B0A04020102020204" pitchFamily="34" charset="0"/>
                    </a:rPr>
                    <a:t>No work experience? </a:t>
                  </a:r>
                </a:p>
              </p:txBody>
            </p:sp>
            <p:sp>
              <p:nvSpPr>
                <p:cNvPr id="73" name="Rectangle: Rounded Corners 72">
                  <a:extLst>
                    <a:ext uri="{FF2B5EF4-FFF2-40B4-BE49-F238E27FC236}">
                      <a16:creationId xmlns:a16="http://schemas.microsoft.com/office/drawing/2014/main" id="{73994AA0-097F-E6EB-1097-28796C432D06}"/>
                    </a:ext>
                  </a:extLst>
                </p:cNvPr>
                <p:cNvSpPr/>
                <p:nvPr/>
              </p:nvSpPr>
              <p:spPr>
                <a:xfrm>
                  <a:off x="379182" y="1267661"/>
                  <a:ext cx="3566160" cy="724526"/>
                </a:xfrm>
                <a:prstGeom prst="roundRect">
                  <a:avLst/>
                </a:prstGeom>
                <a:noFill/>
                <a:ln w="127000">
                  <a:solidFill>
                    <a:srgbClr val="E28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2" name="Group 61">
              <a:extLst>
                <a:ext uri="{FF2B5EF4-FFF2-40B4-BE49-F238E27FC236}">
                  <a16:creationId xmlns:a16="http://schemas.microsoft.com/office/drawing/2014/main" id="{B7420D06-039F-A7B7-AFB2-D55FCE72AD6A}"/>
                </a:ext>
              </a:extLst>
            </p:cNvPr>
            <p:cNvGrpSpPr/>
            <p:nvPr/>
          </p:nvGrpSpPr>
          <p:grpSpPr>
            <a:xfrm>
              <a:off x="1882570" y="5013708"/>
              <a:ext cx="2134543" cy="1327741"/>
              <a:chOff x="1808107" y="5068067"/>
              <a:chExt cx="2134543" cy="1327741"/>
            </a:xfrm>
          </p:grpSpPr>
          <p:sp>
            <p:nvSpPr>
              <p:cNvPr id="68" name="Rectangle: Rounded Corners 67">
                <a:extLst>
                  <a:ext uri="{FF2B5EF4-FFF2-40B4-BE49-F238E27FC236}">
                    <a16:creationId xmlns:a16="http://schemas.microsoft.com/office/drawing/2014/main" id="{A5AA8CAA-D6EF-A259-AFF2-912FECFC1A51}"/>
                  </a:ext>
                </a:extLst>
              </p:cNvPr>
              <p:cNvSpPr/>
              <p:nvPr/>
            </p:nvSpPr>
            <p:spPr>
              <a:xfrm>
                <a:off x="1860966" y="5068067"/>
                <a:ext cx="2028825" cy="1327741"/>
              </a:xfrm>
              <a:prstGeom prst="roundRect">
                <a:avLst/>
              </a:prstGeom>
              <a:noFill/>
              <a:ln w="127000">
                <a:solidFill>
                  <a:srgbClr val="E28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393F4261-7E86-F7C4-B27D-159FFF49AA33}"/>
                  </a:ext>
                </a:extLst>
              </p:cNvPr>
              <p:cNvSpPr txBox="1"/>
              <p:nvPr/>
            </p:nvSpPr>
            <p:spPr>
              <a:xfrm>
                <a:off x="1808107" y="5270272"/>
                <a:ext cx="2134543" cy="923330"/>
              </a:xfrm>
              <a:prstGeom prst="rect">
                <a:avLst/>
              </a:prstGeom>
              <a:noFill/>
            </p:spPr>
            <p:txBody>
              <a:bodyPr wrap="square" rtlCol="0">
                <a:spAutoFit/>
              </a:bodyPr>
              <a:lstStyle/>
              <a:p>
                <a:pPr algn="ctr"/>
                <a:r>
                  <a:rPr lang="en-US" b="1" dirty="0">
                    <a:solidFill>
                      <a:srgbClr val="093B60"/>
                    </a:solidFill>
                    <a:latin typeface="Arial" panose="020B0604020202020204" pitchFamily="34" charset="0"/>
                    <a:cs typeface="Arial" panose="020B0604020202020204" pitchFamily="34" charset="0"/>
                  </a:rPr>
                  <a:t>Help identify a career goal and get your first job</a:t>
                </a:r>
              </a:p>
            </p:txBody>
          </p:sp>
        </p:grpSp>
        <p:grpSp>
          <p:nvGrpSpPr>
            <p:cNvPr id="63" name="Group 62">
              <a:extLst>
                <a:ext uri="{FF2B5EF4-FFF2-40B4-BE49-F238E27FC236}">
                  <a16:creationId xmlns:a16="http://schemas.microsoft.com/office/drawing/2014/main" id="{CC8010A9-2FD7-83FE-CE63-EA8E0923C186}"/>
                </a:ext>
              </a:extLst>
            </p:cNvPr>
            <p:cNvGrpSpPr/>
            <p:nvPr/>
          </p:nvGrpSpPr>
          <p:grpSpPr>
            <a:xfrm>
              <a:off x="207818" y="2307529"/>
              <a:ext cx="3809295" cy="3526246"/>
              <a:chOff x="207818" y="2307529"/>
              <a:chExt cx="3809295" cy="3526246"/>
            </a:xfrm>
          </p:grpSpPr>
          <p:grpSp>
            <p:nvGrpSpPr>
              <p:cNvPr id="64" name="Group 63">
                <a:extLst>
                  <a:ext uri="{FF2B5EF4-FFF2-40B4-BE49-F238E27FC236}">
                    <a16:creationId xmlns:a16="http://schemas.microsoft.com/office/drawing/2014/main" id="{DAA701F1-E362-44E6-CFCC-C40069AADEC3}"/>
                  </a:ext>
                </a:extLst>
              </p:cNvPr>
              <p:cNvGrpSpPr/>
              <p:nvPr/>
            </p:nvGrpSpPr>
            <p:grpSpPr>
              <a:xfrm>
                <a:off x="207818" y="2307529"/>
                <a:ext cx="3809295" cy="2542552"/>
                <a:chOff x="207818" y="2335879"/>
                <a:chExt cx="3809295" cy="2542552"/>
              </a:xfrm>
            </p:grpSpPr>
            <p:sp>
              <p:nvSpPr>
                <p:cNvPr id="66" name="Rectangle: Rounded Corners 65">
                  <a:extLst>
                    <a:ext uri="{FF2B5EF4-FFF2-40B4-BE49-F238E27FC236}">
                      <a16:creationId xmlns:a16="http://schemas.microsoft.com/office/drawing/2014/main" id="{2885F3FB-B588-3DE2-0629-BF58433600DB}"/>
                    </a:ext>
                  </a:extLst>
                </p:cNvPr>
                <p:cNvSpPr/>
                <p:nvPr/>
              </p:nvSpPr>
              <p:spPr>
                <a:xfrm>
                  <a:off x="207818" y="2335879"/>
                  <a:ext cx="3809295" cy="2542552"/>
                </a:xfrm>
                <a:prstGeom prst="roundRect">
                  <a:avLst/>
                </a:prstGeom>
                <a:solidFill>
                  <a:srgbClr val="E28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108">
                  <a:extLst>
                    <a:ext uri="{FF2B5EF4-FFF2-40B4-BE49-F238E27FC236}">
                      <a16:creationId xmlns:a16="http://schemas.microsoft.com/office/drawing/2014/main" id="{745C24BE-7C56-8E97-12F6-5F8EAB380CF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69781" y="2471676"/>
                  <a:ext cx="3489537" cy="2269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65" name="Arrow: Bent 64">
                <a:extLst>
                  <a:ext uri="{FF2B5EF4-FFF2-40B4-BE49-F238E27FC236}">
                    <a16:creationId xmlns:a16="http://schemas.microsoft.com/office/drawing/2014/main" id="{98C9AA6C-7B44-9AEA-BFAC-F657519C03D2}"/>
                  </a:ext>
                </a:extLst>
              </p:cNvPr>
              <p:cNvSpPr/>
              <p:nvPr/>
            </p:nvSpPr>
            <p:spPr>
              <a:xfrm flipV="1">
                <a:off x="551182" y="4770057"/>
                <a:ext cx="1075552" cy="1063718"/>
              </a:xfrm>
              <a:prstGeom prst="bentArrow">
                <a:avLst>
                  <a:gd name="adj1" fmla="val 25000"/>
                  <a:gd name="adj2" fmla="val 25000"/>
                  <a:gd name="adj3" fmla="val 25000"/>
                  <a:gd name="adj4" fmla="val 43750"/>
                </a:avLst>
              </a:prstGeom>
              <a:solidFill>
                <a:srgbClr val="E28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74" name="Group 73">
            <a:extLst>
              <a:ext uri="{FF2B5EF4-FFF2-40B4-BE49-F238E27FC236}">
                <a16:creationId xmlns:a16="http://schemas.microsoft.com/office/drawing/2014/main" id="{B8F60983-ECDF-9611-59C4-D017A6E412BB}"/>
              </a:ext>
            </a:extLst>
          </p:cNvPr>
          <p:cNvGrpSpPr/>
          <p:nvPr/>
        </p:nvGrpSpPr>
        <p:grpSpPr>
          <a:xfrm>
            <a:off x="8185094" y="1257524"/>
            <a:ext cx="3809295" cy="5083925"/>
            <a:chOff x="8185094" y="1257524"/>
            <a:chExt cx="3809295" cy="5083925"/>
          </a:xfrm>
        </p:grpSpPr>
        <p:grpSp>
          <p:nvGrpSpPr>
            <p:cNvPr id="75" name="Group 74">
              <a:extLst>
                <a:ext uri="{FF2B5EF4-FFF2-40B4-BE49-F238E27FC236}">
                  <a16:creationId xmlns:a16="http://schemas.microsoft.com/office/drawing/2014/main" id="{89F8FDDD-7E67-F7FF-BC19-CFDAA1EC5589}"/>
                </a:ext>
              </a:extLst>
            </p:cNvPr>
            <p:cNvGrpSpPr/>
            <p:nvPr/>
          </p:nvGrpSpPr>
          <p:grpSpPr>
            <a:xfrm>
              <a:off x="8306662" y="1257524"/>
              <a:ext cx="3566160" cy="1060368"/>
              <a:chOff x="8306662" y="1257524"/>
              <a:chExt cx="3566160" cy="1060368"/>
            </a:xfrm>
          </p:grpSpPr>
          <p:sp>
            <p:nvSpPr>
              <p:cNvPr id="84" name="Arrow: Down 83">
                <a:extLst>
                  <a:ext uri="{FF2B5EF4-FFF2-40B4-BE49-F238E27FC236}">
                    <a16:creationId xmlns:a16="http://schemas.microsoft.com/office/drawing/2014/main" id="{5D56E1D6-EA1E-333B-55D9-924AD5F27735}"/>
                  </a:ext>
                </a:extLst>
              </p:cNvPr>
              <p:cNvSpPr>
                <a:spLocks noChangeAspect="1"/>
              </p:cNvSpPr>
              <p:nvPr/>
            </p:nvSpPr>
            <p:spPr>
              <a:xfrm>
                <a:off x="8443821" y="1951964"/>
                <a:ext cx="410481" cy="365928"/>
              </a:xfrm>
              <a:custGeom>
                <a:avLst/>
                <a:gdLst>
                  <a:gd name="connsiteX0" fmla="*/ 0 w 410481"/>
                  <a:gd name="connsiteY0" fmla="*/ 182964 h 365928"/>
                  <a:gd name="connsiteX1" fmla="*/ 102620 w 410481"/>
                  <a:gd name="connsiteY1" fmla="*/ 182964 h 365928"/>
                  <a:gd name="connsiteX2" fmla="*/ 102620 w 410481"/>
                  <a:gd name="connsiteY2" fmla="*/ 0 h 365928"/>
                  <a:gd name="connsiteX3" fmla="*/ 307861 w 410481"/>
                  <a:gd name="connsiteY3" fmla="*/ 0 h 365928"/>
                  <a:gd name="connsiteX4" fmla="*/ 307861 w 410481"/>
                  <a:gd name="connsiteY4" fmla="*/ 182964 h 365928"/>
                  <a:gd name="connsiteX5" fmla="*/ 410481 w 410481"/>
                  <a:gd name="connsiteY5" fmla="*/ 182964 h 365928"/>
                  <a:gd name="connsiteX6" fmla="*/ 205241 w 410481"/>
                  <a:gd name="connsiteY6" fmla="*/ 365928 h 365928"/>
                  <a:gd name="connsiteX7" fmla="*/ 0 w 410481"/>
                  <a:gd name="connsiteY7" fmla="*/ 182964 h 36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481" h="365928" fill="none" extrusionOk="0">
                    <a:moveTo>
                      <a:pt x="0" y="182964"/>
                    </a:moveTo>
                    <a:cubicBezTo>
                      <a:pt x="26700" y="181468"/>
                      <a:pt x="65742" y="184043"/>
                      <a:pt x="102620" y="182964"/>
                    </a:cubicBezTo>
                    <a:cubicBezTo>
                      <a:pt x="98626" y="125870"/>
                      <a:pt x="119703" y="48388"/>
                      <a:pt x="102620" y="0"/>
                    </a:cubicBezTo>
                    <a:cubicBezTo>
                      <a:pt x="197772" y="-23139"/>
                      <a:pt x="222976" y="2832"/>
                      <a:pt x="307861" y="0"/>
                    </a:cubicBezTo>
                    <a:cubicBezTo>
                      <a:pt x="318801" y="76502"/>
                      <a:pt x="287007" y="130976"/>
                      <a:pt x="307861" y="182964"/>
                    </a:cubicBezTo>
                    <a:cubicBezTo>
                      <a:pt x="329723" y="174637"/>
                      <a:pt x="383244" y="192958"/>
                      <a:pt x="410481" y="182964"/>
                    </a:cubicBezTo>
                    <a:cubicBezTo>
                      <a:pt x="382028" y="251850"/>
                      <a:pt x="294970" y="261317"/>
                      <a:pt x="205241" y="365928"/>
                    </a:cubicBezTo>
                    <a:cubicBezTo>
                      <a:pt x="117253" y="295333"/>
                      <a:pt x="85734" y="230706"/>
                      <a:pt x="0" y="182964"/>
                    </a:cubicBezTo>
                    <a:close/>
                  </a:path>
                  <a:path w="410481" h="365928" stroke="0" extrusionOk="0">
                    <a:moveTo>
                      <a:pt x="0" y="182964"/>
                    </a:moveTo>
                    <a:cubicBezTo>
                      <a:pt x="22324" y="179597"/>
                      <a:pt x="53548" y="194229"/>
                      <a:pt x="102620" y="182964"/>
                    </a:cubicBezTo>
                    <a:cubicBezTo>
                      <a:pt x="82182" y="112866"/>
                      <a:pt x="106426" y="70696"/>
                      <a:pt x="102620" y="0"/>
                    </a:cubicBezTo>
                    <a:cubicBezTo>
                      <a:pt x="194515" y="-19000"/>
                      <a:pt x="217020" y="20614"/>
                      <a:pt x="307861" y="0"/>
                    </a:cubicBezTo>
                    <a:cubicBezTo>
                      <a:pt x="322651" y="48053"/>
                      <a:pt x="286749" y="94597"/>
                      <a:pt x="307861" y="182964"/>
                    </a:cubicBezTo>
                    <a:cubicBezTo>
                      <a:pt x="338283" y="174312"/>
                      <a:pt x="387310" y="185042"/>
                      <a:pt x="410481" y="182964"/>
                    </a:cubicBezTo>
                    <a:cubicBezTo>
                      <a:pt x="337331" y="257019"/>
                      <a:pt x="238581" y="297976"/>
                      <a:pt x="205241" y="365928"/>
                    </a:cubicBezTo>
                    <a:cubicBezTo>
                      <a:pt x="159946" y="327716"/>
                      <a:pt x="83000" y="237255"/>
                      <a:pt x="0" y="182964"/>
                    </a:cubicBezTo>
                    <a:close/>
                  </a:path>
                </a:pathLst>
              </a:custGeom>
              <a:solidFill>
                <a:srgbClr val="A163A9"/>
              </a:solidFill>
              <a:ln w="34925">
                <a:noFill/>
                <a:extLst>
                  <a:ext uri="{C807C97D-BFC1-408E-A445-0C87EB9F89A2}">
                    <ask:lineSketchStyleProps xmlns:ask="http://schemas.microsoft.com/office/drawing/2018/sketchyshapes" sd="1876330062">
                      <a:prstGeom prst="downArrow">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Group 84">
                <a:extLst>
                  <a:ext uri="{FF2B5EF4-FFF2-40B4-BE49-F238E27FC236}">
                    <a16:creationId xmlns:a16="http://schemas.microsoft.com/office/drawing/2014/main" id="{563E5D35-CB4E-1469-F705-39D89172087A}"/>
                  </a:ext>
                </a:extLst>
              </p:cNvPr>
              <p:cNvGrpSpPr/>
              <p:nvPr/>
            </p:nvGrpSpPr>
            <p:grpSpPr>
              <a:xfrm>
                <a:off x="8306662" y="1257524"/>
                <a:ext cx="3566160" cy="724526"/>
                <a:chOff x="8306662" y="1257524"/>
                <a:chExt cx="3566160" cy="724526"/>
              </a:xfrm>
            </p:grpSpPr>
            <p:sp>
              <p:nvSpPr>
                <p:cNvPr id="86" name="TextBox 85">
                  <a:extLst>
                    <a:ext uri="{FF2B5EF4-FFF2-40B4-BE49-F238E27FC236}">
                      <a16:creationId xmlns:a16="http://schemas.microsoft.com/office/drawing/2014/main" id="{9DEE8A75-A3D5-65DD-C0A1-DDF16F60C5FD}"/>
                    </a:ext>
                  </a:extLst>
                </p:cNvPr>
                <p:cNvSpPr txBox="1"/>
                <p:nvPr/>
              </p:nvSpPr>
              <p:spPr>
                <a:xfrm>
                  <a:off x="8354369" y="1404344"/>
                  <a:ext cx="3470747" cy="430887"/>
                </a:xfrm>
                <a:prstGeom prst="rect">
                  <a:avLst/>
                </a:prstGeom>
                <a:noFill/>
              </p:spPr>
              <p:txBody>
                <a:bodyPr wrap="square" rtlCol="0">
                  <a:spAutoFit/>
                </a:bodyPr>
                <a:lstStyle/>
                <a:p>
                  <a:pPr algn="ctr"/>
                  <a:r>
                    <a:rPr lang="en-US" sz="2200" dirty="0">
                      <a:solidFill>
                        <a:srgbClr val="093B60"/>
                      </a:solidFill>
                      <a:latin typeface="Arial Black" panose="020B0A04020102020204" pitchFamily="34" charset="0"/>
                    </a:rPr>
                    <a:t>At risk of losing job?</a:t>
                  </a:r>
                </a:p>
              </p:txBody>
            </p:sp>
            <p:sp>
              <p:nvSpPr>
                <p:cNvPr id="87" name="Rectangle: Rounded Corners 86">
                  <a:extLst>
                    <a:ext uri="{FF2B5EF4-FFF2-40B4-BE49-F238E27FC236}">
                      <a16:creationId xmlns:a16="http://schemas.microsoft.com/office/drawing/2014/main" id="{AD59E4F6-1BFA-6237-4357-D40DF0F89E62}"/>
                    </a:ext>
                  </a:extLst>
                </p:cNvPr>
                <p:cNvSpPr/>
                <p:nvPr/>
              </p:nvSpPr>
              <p:spPr>
                <a:xfrm>
                  <a:off x="8306662" y="1257524"/>
                  <a:ext cx="3566160" cy="724526"/>
                </a:xfrm>
                <a:prstGeom prst="roundRect">
                  <a:avLst/>
                </a:prstGeom>
                <a:noFill/>
                <a:ln w="127000">
                  <a:solidFill>
                    <a:srgbClr val="A163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 name="Group 75">
              <a:extLst>
                <a:ext uri="{FF2B5EF4-FFF2-40B4-BE49-F238E27FC236}">
                  <a16:creationId xmlns:a16="http://schemas.microsoft.com/office/drawing/2014/main" id="{EE52A581-F25F-3769-6F75-7C409E8DBF5B}"/>
                </a:ext>
              </a:extLst>
            </p:cNvPr>
            <p:cNvGrpSpPr/>
            <p:nvPr/>
          </p:nvGrpSpPr>
          <p:grpSpPr>
            <a:xfrm>
              <a:off x="8185094" y="2307529"/>
              <a:ext cx="3809295" cy="3526246"/>
              <a:chOff x="8185094" y="2307529"/>
              <a:chExt cx="3809295" cy="3526246"/>
            </a:xfrm>
          </p:grpSpPr>
          <p:grpSp>
            <p:nvGrpSpPr>
              <p:cNvPr id="80" name="Group 79">
                <a:extLst>
                  <a:ext uri="{FF2B5EF4-FFF2-40B4-BE49-F238E27FC236}">
                    <a16:creationId xmlns:a16="http://schemas.microsoft.com/office/drawing/2014/main" id="{B7C8C045-EA3E-0E3B-5EEA-C84775E77590}"/>
                  </a:ext>
                </a:extLst>
              </p:cNvPr>
              <p:cNvGrpSpPr/>
              <p:nvPr/>
            </p:nvGrpSpPr>
            <p:grpSpPr>
              <a:xfrm>
                <a:off x="8185094" y="2307529"/>
                <a:ext cx="3809295" cy="2542552"/>
                <a:chOff x="8185094" y="2307529"/>
                <a:chExt cx="3809295" cy="2542552"/>
              </a:xfrm>
            </p:grpSpPr>
            <p:sp>
              <p:nvSpPr>
                <p:cNvPr id="82" name="Rectangle: Rounded Corners 81">
                  <a:extLst>
                    <a:ext uri="{FF2B5EF4-FFF2-40B4-BE49-F238E27FC236}">
                      <a16:creationId xmlns:a16="http://schemas.microsoft.com/office/drawing/2014/main" id="{EE833D4A-0A0B-174B-2A68-AAD857FD56FF}"/>
                    </a:ext>
                  </a:extLst>
                </p:cNvPr>
                <p:cNvSpPr/>
                <p:nvPr/>
              </p:nvSpPr>
              <p:spPr>
                <a:xfrm>
                  <a:off x="8185094" y="2307529"/>
                  <a:ext cx="3809295" cy="2542552"/>
                </a:xfrm>
                <a:prstGeom prst="roundRect">
                  <a:avLst/>
                </a:prstGeom>
                <a:solidFill>
                  <a:srgbClr val="A163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108">
                  <a:extLst>
                    <a:ext uri="{FF2B5EF4-FFF2-40B4-BE49-F238E27FC236}">
                      <a16:creationId xmlns:a16="http://schemas.microsoft.com/office/drawing/2014/main" id="{69423DB8-FCE9-1218-A12A-0F5AF73BC41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flipH="1">
                  <a:off x="8376249" y="2478884"/>
                  <a:ext cx="3443010" cy="2194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81" name="Arrow: Bent 80">
                <a:extLst>
                  <a:ext uri="{FF2B5EF4-FFF2-40B4-BE49-F238E27FC236}">
                    <a16:creationId xmlns:a16="http://schemas.microsoft.com/office/drawing/2014/main" id="{AD99ECCE-49B1-B42F-8775-A75B2455E86A}"/>
                  </a:ext>
                </a:extLst>
              </p:cNvPr>
              <p:cNvSpPr/>
              <p:nvPr/>
            </p:nvSpPr>
            <p:spPr>
              <a:xfrm flipV="1">
                <a:off x="8525600" y="4770057"/>
                <a:ext cx="1191289" cy="1063718"/>
              </a:xfrm>
              <a:prstGeom prst="bentArrow">
                <a:avLst/>
              </a:prstGeom>
              <a:solidFill>
                <a:srgbClr val="A163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7" name="Group 76">
              <a:extLst>
                <a:ext uri="{FF2B5EF4-FFF2-40B4-BE49-F238E27FC236}">
                  <a16:creationId xmlns:a16="http://schemas.microsoft.com/office/drawing/2014/main" id="{DBF2D243-F1EA-6DB4-43DB-F39C41AECE4E}"/>
                </a:ext>
              </a:extLst>
            </p:cNvPr>
            <p:cNvGrpSpPr/>
            <p:nvPr/>
          </p:nvGrpSpPr>
          <p:grpSpPr>
            <a:xfrm>
              <a:off x="9965564" y="5013708"/>
              <a:ext cx="2028825" cy="1327741"/>
              <a:chOff x="9873593" y="5013708"/>
              <a:chExt cx="2028825" cy="1327741"/>
            </a:xfrm>
          </p:grpSpPr>
          <p:sp>
            <p:nvSpPr>
              <p:cNvPr id="78" name="Rectangle: Rounded Corners 77">
                <a:extLst>
                  <a:ext uri="{FF2B5EF4-FFF2-40B4-BE49-F238E27FC236}">
                    <a16:creationId xmlns:a16="http://schemas.microsoft.com/office/drawing/2014/main" id="{50E35A38-6E5B-B67C-5EE2-5310C556F636}"/>
                  </a:ext>
                </a:extLst>
              </p:cNvPr>
              <p:cNvSpPr/>
              <p:nvPr/>
            </p:nvSpPr>
            <p:spPr>
              <a:xfrm>
                <a:off x="9873593" y="5013708"/>
                <a:ext cx="2028825" cy="1327741"/>
              </a:xfrm>
              <a:prstGeom prst="roundRect">
                <a:avLst/>
              </a:prstGeom>
              <a:noFill/>
              <a:ln w="127000">
                <a:solidFill>
                  <a:srgbClr val="A163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D84B0C11-9DD9-04D9-8663-9C30B7CD6F82}"/>
                  </a:ext>
                </a:extLst>
              </p:cNvPr>
              <p:cNvSpPr txBox="1"/>
              <p:nvPr/>
            </p:nvSpPr>
            <p:spPr>
              <a:xfrm>
                <a:off x="9906145" y="5077414"/>
                <a:ext cx="1963721" cy="1200329"/>
              </a:xfrm>
              <a:prstGeom prst="rect">
                <a:avLst/>
              </a:prstGeom>
              <a:noFill/>
            </p:spPr>
            <p:txBody>
              <a:bodyPr wrap="square" rtlCol="0">
                <a:spAutoFit/>
              </a:bodyPr>
              <a:lstStyle/>
              <a:p>
                <a:pPr algn="ctr"/>
                <a:r>
                  <a:rPr lang="en-US" b="1" dirty="0">
                    <a:solidFill>
                      <a:srgbClr val="093B60"/>
                    </a:solidFill>
                    <a:latin typeface="Arial" panose="020B0604020202020204" pitchFamily="34" charset="0"/>
                    <a:cs typeface="Arial" panose="020B0604020202020204" pitchFamily="34" charset="0"/>
                  </a:rPr>
                  <a:t>Help you overcome barriers and keep working </a:t>
                </a:r>
              </a:p>
            </p:txBody>
          </p:sp>
        </p:grpSp>
      </p:grpSp>
      <p:grpSp>
        <p:nvGrpSpPr>
          <p:cNvPr id="88" name="Group 87">
            <a:extLst>
              <a:ext uri="{FF2B5EF4-FFF2-40B4-BE49-F238E27FC236}">
                <a16:creationId xmlns:a16="http://schemas.microsoft.com/office/drawing/2014/main" id="{389DFE6D-972B-E892-B4C1-73AFDB1CDC91}"/>
              </a:ext>
            </a:extLst>
          </p:cNvPr>
          <p:cNvGrpSpPr/>
          <p:nvPr/>
        </p:nvGrpSpPr>
        <p:grpSpPr>
          <a:xfrm>
            <a:off x="4214552" y="1257524"/>
            <a:ext cx="3773786" cy="5083925"/>
            <a:chOff x="4224177" y="1257524"/>
            <a:chExt cx="3773786" cy="5083925"/>
          </a:xfrm>
        </p:grpSpPr>
        <p:grpSp>
          <p:nvGrpSpPr>
            <p:cNvPr id="89" name="Group 88">
              <a:extLst>
                <a:ext uri="{FF2B5EF4-FFF2-40B4-BE49-F238E27FC236}">
                  <a16:creationId xmlns:a16="http://schemas.microsoft.com/office/drawing/2014/main" id="{28F5542B-10AC-F385-BD8E-A6A780D66FCB}"/>
                </a:ext>
              </a:extLst>
            </p:cNvPr>
            <p:cNvGrpSpPr/>
            <p:nvPr/>
          </p:nvGrpSpPr>
          <p:grpSpPr>
            <a:xfrm>
              <a:off x="4363847" y="1257524"/>
              <a:ext cx="3566160" cy="1060368"/>
              <a:chOff x="4363847" y="1257524"/>
              <a:chExt cx="3566160" cy="1060368"/>
            </a:xfrm>
          </p:grpSpPr>
          <p:sp>
            <p:nvSpPr>
              <p:cNvPr id="98" name="Arrow: Down 97">
                <a:extLst>
                  <a:ext uri="{FF2B5EF4-FFF2-40B4-BE49-F238E27FC236}">
                    <a16:creationId xmlns:a16="http://schemas.microsoft.com/office/drawing/2014/main" id="{DC84898B-3882-4B7A-9299-2EB74E0BE4BE}"/>
                  </a:ext>
                </a:extLst>
              </p:cNvPr>
              <p:cNvSpPr>
                <a:spLocks noChangeAspect="1"/>
              </p:cNvSpPr>
              <p:nvPr/>
            </p:nvSpPr>
            <p:spPr>
              <a:xfrm>
                <a:off x="4510049" y="1951964"/>
                <a:ext cx="410481" cy="365928"/>
              </a:xfrm>
              <a:custGeom>
                <a:avLst/>
                <a:gdLst>
                  <a:gd name="connsiteX0" fmla="*/ 0 w 410481"/>
                  <a:gd name="connsiteY0" fmla="*/ 182964 h 365928"/>
                  <a:gd name="connsiteX1" fmla="*/ 102620 w 410481"/>
                  <a:gd name="connsiteY1" fmla="*/ 182964 h 365928"/>
                  <a:gd name="connsiteX2" fmla="*/ 102620 w 410481"/>
                  <a:gd name="connsiteY2" fmla="*/ 0 h 365928"/>
                  <a:gd name="connsiteX3" fmla="*/ 307861 w 410481"/>
                  <a:gd name="connsiteY3" fmla="*/ 0 h 365928"/>
                  <a:gd name="connsiteX4" fmla="*/ 307861 w 410481"/>
                  <a:gd name="connsiteY4" fmla="*/ 182964 h 365928"/>
                  <a:gd name="connsiteX5" fmla="*/ 410481 w 410481"/>
                  <a:gd name="connsiteY5" fmla="*/ 182964 h 365928"/>
                  <a:gd name="connsiteX6" fmla="*/ 205241 w 410481"/>
                  <a:gd name="connsiteY6" fmla="*/ 365928 h 365928"/>
                  <a:gd name="connsiteX7" fmla="*/ 0 w 410481"/>
                  <a:gd name="connsiteY7" fmla="*/ 182964 h 36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481" h="365928" fill="none" extrusionOk="0">
                    <a:moveTo>
                      <a:pt x="0" y="182964"/>
                    </a:moveTo>
                    <a:cubicBezTo>
                      <a:pt x="26700" y="181468"/>
                      <a:pt x="65742" y="184043"/>
                      <a:pt x="102620" y="182964"/>
                    </a:cubicBezTo>
                    <a:cubicBezTo>
                      <a:pt x="98626" y="125870"/>
                      <a:pt x="119703" y="48388"/>
                      <a:pt x="102620" y="0"/>
                    </a:cubicBezTo>
                    <a:cubicBezTo>
                      <a:pt x="197772" y="-23139"/>
                      <a:pt x="222976" y="2832"/>
                      <a:pt x="307861" y="0"/>
                    </a:cubicBezTo>
                    <a:cubicBezTo>
                      <a:pt x="318801" y="76502"/>
                      <a:pt x="287007" y="130976"/>
                      <a:pt x="307861" y="182964"/>
                    </a:cubicBezTo>
                    <a:cubicBezTo>
                      <a:pt x="329723" y="174637"/>
                      <a:pt x="383244" y="192958"/>
                      <a:pt x="410481" y="182964"/>
                    </a:cubicBezTo>
                    <a:cubicBezTo>
                      <a:pt x="382028" y="251850"/>
                      <a:pt x="294970" y="261317"/>
                      <a:pt x="205241" y="365928"/>
                    </a:cubicBezTo>
                    <a:cubicBezTo>
                      <a:pt x="117253" y="295333"/>
                      <a:pt x="85734" y="230706"/>
                      <a:pt x="0" y="182964"/>
                    </a:cubicBezTo>
                    <a:close/>
                  </a:path>
                  <a:path w="410481" h="365928" stroke="0" extrusionOk="0">
                    <a:moveTo>
                      <a:pt x="0" y="182964"/>
                    </a:moveTo>
                    <a:cubicBezTo>
                      <a:pt x="22324" y="179597"/>
                      <a:pt x="53548" y="194229"/>
                      <a:pt x="102620" y="182964"/>
                    </a:cubicBezTo>
                    <a:cubicBezTo>
                      <a:pt x="82182" y="112866"/>
                      <a:pt x="106426" y="70696"/>
                      <a:pt x="102620" y="0"/>
                    </a:cubicBezTo>
                    <a:cubicBezTo>
                      <a:pt x="194515" y="-19000"/>
                      <a:pt x="217020" y="20614"/>
                      <a:pt x="307861" y="0"/>
                    </a:cubicBezTo>
                    <a:cubicBezTo>
                      <a:pt x="322651" y="48053"/>
                      <a:pt x="286749" y="94597"/>
                      <a:pt x="307861" y="182964"/>
                    </a:cubicBezTo>
                    <a:cubicBezTo>
                      <a:pt x="338283" y="174312"/>
                      <a:pt x="387310" y="185042"/>
                      <a:pt x="410481" y="182964"/>
                    </a:cubicBezTo>
                    <a:cubicBezTo>
                      <a:pt x="337331" y="257019"/>
                      <a:pt x="238581" y="297976"/>
                      <a:pt x="205241" y="365928"/>
                    </a:cubicBezTo>
                    <a:cubicBezTo>
                      <a:pt x="159946" y="327716"/>
                      <a:pt x="83000" y="237255"/>
                      <a:pt x="0" y="182964"/>
                    </a:cubicBezTo>
                    <a:close/>
                  </a:path>
                </a:pathLst>
              </a:custGeom>
              <a:solidFill>
                <a:srgbClr val="3396A7"/>
              </a:solidFill>
              <a:ln w="34925">
                <a:noFill/>
                <a:extLst>
                  <a:ext uri="{C807C97D-BFC1-408E-A445-0C87EB9F89A2}">
                    <ask:lineSketchStyleProps xmlns:ask="http://schemas.microsoft.com/office/drawing/2018/sketchyshapes" sd="1876330062">
                      <a:prstGeom prst="downArrow">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id="{E3C07DE9-F0FE-991B-D1F7-586E4595F739}"/>
                  </a:ext>
                </a:extLst>
              </p:cNvPr>
              <p:cNvGrpSpPr/>
              <p:nvPr/>
            </p:nvGrpSpPr>
            <p:grpSpPr>
              <a:xfrm>
                <a:off x="4363847" y="1257524"/>
                <a:ext cx="3566160" cy="724526"/>
                <a:chOff x="4363847" y="1266776"/>
                <a:chExt cx="3566160" cy="724526"/>
              </a:xfrm>
            </p:grpSpPr>
            <p:sp>
              <p:nvSpPr>
                <p:cNvPr id="100" name="TextBox 99">
                  <a:extLst>
                    <a:ext uri="{FF2B5EF4-FFF2-40B4-BE49-F238E27FC236}">
                      <a16:creationId xmlns:a16="http://schemas.microsoft.com/office/drawing/2014/main" id="{81364BD8-19AC-9760-7D62-FB6AEDEA556A}"/>
                    </a:ext>
                  </a:extLst>
                </p:cNvPr>
                <p:cNvSpPr txBox="1"/>
                <p:nvPr/>
              </p:nvSpPr>
              <p:spPr>
                <a:xfrm>
                  <a:off x="4417713" y="1413596"/>
                  <a:ext cx="3458428" cy="430887"/>
                </a:xfrm>
                <a:prstGeom prst="rect">
                  <a:avLst/>
                </a:prstGeom>
                <a:noFill/>
              </p:spPr>
              <p:txBody>
                <a:bodyPr wrap="square" rtlCol="0">
                  <a:spAutoFit/>
                </a:bodyPr>
                <a:lstStyle/>
                <a:p>
                  <a:pPr algn="ctr"/>
                  <a:r>
                    <a:rPr lang="en-US" sz="2200" dirty="0">
                      <a:solidFill>
                        <a:srgbClr val="093B60"/>
                      </a:solidFill>
                      <a:latin typeface="Arial Black" panose="020B0A04020102020204" pitchFamily="34" charset="0"/>
                    </a:rPr>
                    <a:t>Returning to work?</a:t>
                  </a:r>
                </a:p>
              </p:txBody>
            </p:sp>
            <p:sp>
              <p:nvSpPr>
                <p:cNvPr id="101" name="Rectangle: Rounded Corners 100">
                  <a:extLst>
                    <a:ext uri="{FF2B5EF4-FFF2-40B4-BE49-F238E27FC236}">
                      <a16:creationId xmlns:a16="http://schemas.microsoft.com/office/drawing/2014/main" id="{0EF554E8-FE0E-9DB0-F426-4CF40BC551B8}"/>
                    </a:ext>
                  </a:extLst>
                </p:cNvPr>
                <p:cNvSpPr/>
                <p:nvPr/>
              </p:nvSpPr>
              <p:spPr>
                <a:xfrm>
                  <a:off x="4363847" y="1266776"/>
                  <a:ext cx="3566160" cy="724526"/>
                </a:xfrm>
                <a:prstGeom prst="roundRect">
                  <a:avLst/>
                </a:prstGeom>
                <a:noFill/>
                <a:ln w="127000">
                  <a:solidFill>
                    <a:srgbClr val="3396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Group 89">
              <a:extLst>
                <a:ext uri="{FF2B5EF4-FFF2-40B4-BE49-F238E27FC236}">
                  <a16:creationId xmlns:a16="http://schemas.microsoft.com/office/drawing/2014/main" id="{E09B5A96-B577-A99E-C0C5-0697B2871368}"/>
                </a:ext>
              </a:extLst>
            </p:cNvPr>
            <p:cNvGrpSpPr/>
            <p:nvPr/>
          </p:nvGrpSpPr>
          <p:grpSpPr>
            <a:xfrm>
              <a:off x="5969138" y="5013708"/>
              <a:ext cx="2028825" cy="1327741"/>
              <a:chOff x="5891504" y="5091251"/>
              <a:chExt cx="2028825" cy="1327741"/>
            </a:xfrm>
          </p:grpSpPr>
          <p:sp>
            <p:nvSpPr>
              <p:cNvPr id="96" name="Rectangle: Rounded Corners 95">
                <a:extLst>
                  <a:ext uri="{FF2B5EF4-FFF2-40B4-BE49-F238E27FC236}">
                    <a16:creationId xmlns:a16="http://schemas.microsoft.com/office/drawing/2014/main" id="{742060EB-AD1D-A285-7751-4A9DC7A8751A}"/>
                  </a:ext>
                </a:extLst>
              </p:cNvPr>
              <p:cNvSpPr/>
              <p:nvPr/>
            </p:nvSpPr>
            <p:spPr>
              <a:xfrm>
                <a:off x="5891504" y="5091251"/>
                <a:ext cx="2028825" cy="1327741"/>
              </a:xfrm>
              <a:prstGeom prst="roundRect">
                <a:avLst/>
              </a:prstGeom>
              <a:noFill/>
              <a:ln w="127000">
                <a:solidFill>
                  <a:srgbClr val="3396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EF9016C2-BA41-25E5-5C7C-2A7198F7C920}"/>
                  </a:ext>
                </a:extLst>
              </p:cNvPr>
              <p:cNvSpPr txBox="1"/>
              <p:nvPr/>
            </p:nvSpPr>
            <p:spPr>
              <a:xfrm>
                <a:off x="5902852" y="5154957"/>
                <a:ext cx="2006128" cy="1200329"/>
              </a:xfrm>
              <a:prstGeom prst="rect">
                <a:avLst/>
              </a:prstGeom>
              <a:noFill/>
            </p:spPr>
            <p:txBody>
              <a:bodyPr wrap="square" rtlCol="0">
                <a:spAutoFit/>
              </a:bodyPr>
              <a:lstStyle/>
              <a:p>
                <a:pPr algn="ctr"/>
                <a:r>
                  <a:rPr lang="en-US" b="1" dirty="0">
                    <a:solidFill>
                      <a:srgbClr val="093B60"/>
                    </a:solidFill>
                    <a:latin typeface="Arial" panose="020B0604020202020204" pitchFamily="34" charset="0"/>
                    <a:cs typeface="Arial" panose="020B0604020202020204" pitchFamily="34" charset="0"/>
                  </a:rPr>
                  <a:t>Help you go back to same job or find a similar job</a:t>
                </a:r>
              </a:p>
            </p:txBody>
          </p:sp>
        </p:grpSp>
        <p:grpSp>
          <p:nvGrpSpPr>
            <p:cNvPr id="91" name="Group 90">
              <a:extLst>
                <a:ext uri="{FF2B5EF4-FFF2-40B4-BE49-F238E27FC236}">
                  <a16:creationId xmlns:a16="http://schemas.microsoft.com/office/drawing/2014/main" id="{B45B3323-32B0-EC83-B3CB-2E4BC1BF7890}"/>
                </a:ext>
              </a:extLst>
            </p:cNvPr>
            <p:cNvGrpSpPr/>
            <p:nvPr/>
          </p:nvGrpSpPr>
          <p:grpSpPr>
            <a:xfrm>
              <a:off x="4224177" y="2307529"/>
              <a:ext cx="3773786" cy="3526246"/>
              <a:chOff x="4224177" y="2307529"/>
              <a:chExt cx="3773786" cy="3526246"/>
            </a:xfrm>
          </p:grpSpPr>
          <p:grpSp>
            <p:nvGrpSpPr>
              <p:cNvPr id="92" name="Group 91">
                <a:extLst>
                  <a:ext uri="{FF2B5EF4-FFF2-40B4-BE49-F238E27FC236}">
                    <a16:creationId xmlns:a16="http://schemas.microsoft.com/office/drawing/2014/main" id="{1868F478-44D6-E082-6C1F-0D71DF48C638}"/>
                  </a:ext>
                </a:extLst>
              </p:cNvPr>
              <p:cNvGrpSpPr/>
              <p:nvPr/>
            </p:nvGrpSpPr>
            <p:grpSpPr>
              <a:xfrm>
                <a:off x="4224177" y="2307529"/>
                <a:ext cx="3773786" cy="2542552"/>
                <a:chOff x="4224177" y="2335144"/>
                <a:chExt cx="3773786" cy="2542552"/>
              </a:xfrm>
            </p:grpSpPr>
            <p:sp>
              <p:nvSpPr>
                <p:cNvPr id="94" name="Rectangle: Rounded Corners 93">
                  <a:extLst>
                    <a:ext uri="{FF2B5EF4-FFF2-40B4-BE49-F238E27FC236}">
                      <a16:creationId xmlns:a16="http://schemas.microsoft.com/office/drawing/2014/main" id="{D6EFDE9B-BD95-B2D3-D58A-CB2D639051BF}"/>
                    </a:ext>
                  </a:extLst>
                </p:cNvPr>
                <p:cNvSpPr/>
                <p:nvPr/>
              </p:nvSpPr>
              <p:spPr>
                <a:xfrm>
                  <a:off x="4224177" y="2335144"/>
                  <a:ext cx="3773786" cy="2542552"/>
                </a:xfrm>
                <a:prstGeom prst="roundRect">
                  <a:avLst/>
                </a:prstGeom>
                <a:solidFill>
                  <a:srgbClr val="3396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Graphic 108">
                  <a:extLst>
                    <a:ext uri="{FF2B5EF4-FFF2-40B4-BE49-F238E27FC236}">
                      <a16:creationId xmlns:a16="http://schemas.microsoft.com/office/drawing/2014/main" id="{7A356933-5845-A7D2-E50B-1A1CEB0CA2E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flipH="1">
                  <a:off x="4397099" y="2474659"/>
                  <a:ext cx="3458428" cy="21943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93" name="Arrow: Bent 92">
                <a:extLst>
                  <a:ext uri="{FF2B5EF4-FFF2-40B4-BE49-F238E27FC236}">
                    <a16:creationId xmlns:a16="http://schemas.microsoft.com/office/drawing/2014/main" id="{38ABEE12-0088-A0D8-0BE0-29C155850C25}"/>
                  </a:ext>
                </a:extLst>
              </p:cNvPr>
              <p:cNvSpPr/>
              <p:nvPr/>
            </p:nvSpPr>
            <p:spPr>
              <a:xfrm flipV="1">
                <a:off x="4613359" y="4770057"/>
                <a:ext cx="1075552" cy="1063718"/>
              </a:xfrm>
              <a:prstGeom prst="bentArrow">
                <a:avLst>
                  <a:gd name="adj1" fmla="val 25000"/>
                  <a:gd name="adj2" fmla="val 25000"/>
                  <a:gd name="adj3" fmla="val 25000"/>
                  <a:gd name="adj4" fmla="val 43750"/>
                </a:avLst>
              </a:prstGeom>
              <a:solidFill>
                <a:srgbClr val="3396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31207544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4529-BF28-C44D-809C-43ED17090E22}"/>
              </a:ext>
            </a:extLst>
          </p:cNvPr>
          <p:cNvSpPr>
            <a:spLocks noGrp="1"/>
          </p:cNvSpPr>
          <p:nvPr>
            <p:ph type="title"/>
          </p:nvPr>
        </p:nvSpPr>
        <p:spPr/>
        <p:txBody>
          <a:bodyPr>
            <a:normAutofit fontScale="90000"/>
          </a:bodyPr>
          <a:lstStyle/>
          <a:p>
            <a:r>
              <a:rPr lang="en-US" sz="6000" dirty="0">
                <a:solidFill>
                  <a:srgbClr val="093B60"/>
                </a:solidFill>
              </a:rPr>
              <a:t>Process and Timeline</a:t>
            </a:r>
          </a:p>
        </p:txBody>
      </p:sp>
    </p:spTree>
    <p:extLst>
      <p:ext uri="{BB962C8B-B14F-4D97-AF65-F5344CB8AC3E}">
        <p14:creationId xmlns:p14="http://schemas.microsoft.com/office/powerpoint/2010/main" val="9792897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E6414-DDA5-4CE3-E653-069C4FEEC742}"/>
              </a:ext>
            </a:extLst>
          </p:cNvPr>
          <p:cNvSpPr>
            <a:spLocks noGrp="1"/>
          </p:cNvSpPr>
          <p:nvPr>
            <p:ph type="title"/>
          </p:nvPr>
        </p:nvSpPr>
        <p:spPr/>
        <p:txBody>
          <a:bodyPr>
            <a:normAutofit fontScale="90000"/>
          </a:bodyPr>
          <a:lstStyle/>
          <a:p>
            <a:pPr marL="171438" marR="0" lvl="0" indent="-171438" defTabSz="685750" rtl="0" eaLnBrk="1" fontAlgn="auto" latinLnBrk="0" hangingPunct="1">
              <a:lnSpc>
                <a:spcPct val="90000"/>
              </a:lnSpc>
              <a:spcBef>
                <a:spcPts val="600"/>
              </a:spcBef>
              <a:spcAft>
                <a:spcPts val="600"/>
              </a:spcAft>
              <a:tabLst/>
              <a:defRPr/>
            </a:pPr>
            <a:r>
              <a:rPr kumimoji="0" lang="en-US" sz="3200" b="1" i="0" u="none" strike="noStrike" kern="1200" cap="none" spc="0" normalizeH="0" baseline="0" noProof="0" dirty="0">
                <a:ln>
                  <a:noFill/>
                </a:ln>
                <a:solidFill>
                  <a:srgbClr val="17375E"/>
                </a:solidFill>
                <a:effectLst/>
                <a:uLnTx/>
                <a:uFillTx/>
                <a:latin typeface="Arial Black" panose="020B0A04020102020204" pitchFamily="34" charset="0"/>
                <a:cs typeface="Helvetica" charset="0"/>
              </a:rPr>
              <a:t>Process: Steps to Employment Success</a:t>
            </a:r>
            <a:br>
              <a:rPr kumimoji="0" lang="en-US" sz="3200" b="1" i="0" u="none" strike="noStrike" kern="1200" cap="none" spc="0" normalizeH="0" baseline="0" noProof="0" dirty="0">
                <a:ln>
                  <a:noFill/>
                </a:ln>
                <a:solidFill>
                  <a:srgbClr val="17375E"/>
                </a:solidFill>
                <a:effectLst/>
                <a:uLnTx/>
                <a:uFillTx/>
                <a:latin typeface="Arial Black" panose="020B0A04020102020204" pitchFamily="34" charset="0"/>
                <a:cs typeface="Helvetica" charset="0"/>
              </a:rPr>
            </a:br>
            <a:endParaRPr lang="en-US" dirty="0"/>
          </a:p>
        </p:txBody>
      </p:sp>
      <p:grpSp>
        <p:nvGrpSpPr>
          <p:cNvPr id="34" name="Group 33">
            <a:extLst>
              <a:ext uri="{FF2B5EF4-FFF2-40B4-BE49-F238E27FC236}">
                <a16:creationId xmlns:a16="http://schemas.microsoft.com/office/drawing/2014/main" id="{BA3DC8BF-2AB9-F0C0-AAFB-83EA56E0CFDE}"/>
              </a:ext>
              <a:ext uri="{C183D7F6-B498-43B3-948B-1728B52AA6E4}">
                <adec:decorative xmlns:adec="http://schemas.microsoft.com/office/drawing/2017/decorative" val="1"/>
              </a:ext>
            </a:extLst>
          </p:cNvPr>
          <p:cNvGrpSpPr/>
          <p:nvPr/>
        </p:nvGrpSpPr>
        <p:grpSpPr>
          <a:xfrm>
            <a:off x="368132" y="1568460"/>
            <a:ext cx="4702402" cy="1620522"/>
            <a:chOff x="368132" y="1670060"/>
            <a:chExt cx="4702402" cy="1620522"/>
          </a:xfrm>
        </p:grpSpPr>
        <p:sp>
          <p:nvSpPr>
            <p:cNvPr id="35" name="Chord 34">
              <a:extLst>
                <a:ext uri="{FF2B5EF4-FFF2-40B4-BE49-F238E27FC236}">
                  <a16:creationId xmlns:a16="http://schemas.microsoft.com/office/drawing/2014/main" id="{A2C6FBF2-E96B-2620-9F9A-B1B1C7B92516}"/>
                </a:ext>
              </a:extLst>
            </p:cNvPr>
            <p:cNvSpPr/>
            <p:nvPr/>
          </p:nvSpPr>
          <p:spPr>
            <a:xfrm rot="5400000">
              <a:off x="1350320" y="1670060"/>
              <a:ext cx="1620522" cy="1620522"/>
            </a:xfrm>
            <a:prstGeom prst="chord">
              <a:avLst>
                <a:gd name="adj1" fmla="val 4800000"/>
                <a:gd name="adj2" fmla="val 16800000"/>
              </a:avLst>
            </a:prstGeom>
            <a:solidFill>
              <a:srgbClr val="52849C">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36" name="Partial Circle 35">
              <a:extLst>
                <a:ext uri="{FF2B5EF4-FFF2-40B4-BE49-F238E27FC236}">
                  <a16:creationId xmlns:a16="http://schemas.microsoft.com/office/drawing/2014/main" id="{DF14F5F3-6C00-E374-480D-0282E5E8D280}"/>
                </a:ext>
              </a:extLst>
            </p:cNvPr>
            <p:cNvSpPr/>
            <p:nvPr/>
          </p:nvSpPr>
          <p:spPr>
            <a:xfrm rot="5400000">
              <a:off x="1539006" y="1832112"/>
              <a:ext cx="1296417" cy="1296417"/>
            </a:xfrm>
            <a:prstGeom prst="pie">
              <a:avLst>
                <a:gd name="adj1" fmla="val 5400000"/>
                <a:gd name="adj2" fmla="val 7200000"/>
              </a:avLst>
            </a:prstGeom>
            <a:solidFill>
              <a:srgbClr val="32B271"/>
            </a:solid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ADE2CB72-6C0F-FE61-F212-E4A0D1C627BE}"/>
                </a:ext>
              </a:extLst>
            </p:cNvPr>
            <p:cNvSpPr/>
            <p:nvPr/>
          </p:nvSpPr>
          <p:spPr>
            <a:xfrm>
              <a:off x="3186163" y="1670060"/>
              <a:ext cx="1884371" cy="972313"/>
            </a:xfrm>
            <a:custGeom>
              <a:avLst/>
              <a:gdLst>
                <a:gd name="connsiteX0" fmla="*/ 0 w 4699514"/>
                <a:gd name="connsiteY0" fmla="*/ 0 h 972313"/>
                <a:gd name="connsiteX1" fmla="*/ 4699514 w 4699514"/>
                <a:gd name="connsiteY1" fmla="*/ 0 h 972313"/>
                <a:gd name="connsiteX2" fmla="*/ 4699514 w 4699514"/>
                <a:gd name="connsiteY2" fmla="*/ 972313 h 972313"/>
                <a:gd name="connsiteX3" fmla="*/ 0 w 4699514"/>
                <a:gd name="connsiteY3" fmla="*/ 972313 h 972313"/>
                <a:gd name="connsiteX4" fmla="*/ 0 w 4699514"/>
                <a:gd name="connsiteY4" fmla="*/ 0 h 97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14" h="972313">
                  <a:moveTo>
                    <a:pt x="0" y="0"/>
                  </a:moveTo>
                  <a:lnTo>
                    <a:pt x="4699514" y="0"/>
                  </a:lnTo>
                  <a:lnTo>
                    <a:pt x="4699514" y="972313"/>
                  </a:lnTo>
                  <a:lnTo>
                    <a:pt x="0" y="972313"/>
                  </a:lnTo>
                  <a:lnTo>
                    <a:pt x="0" y="0"/>
                  </a:lnTo>
                  <a:close/>
                </a:path>
              </a:pathLst>
            </a:custGeom>
            <a:noFill/>
            <a:ln>
              <a:noFill/>
            </a:ln>
            <a:effectLst/>
          </p:spPr>
          <p:txBody>
            <a:bodyPr spcFirstLastPara="0" vert="horz" wrap="square" lIns="0" tIns="-1" rIns="-1" bIns="0" numCol="1" spcCol="1270" anchor="b" anchorCtr="0">
              <a:noAutofit/>
            </a:bodyPr>
            <a:lstStyle/>
            <a:p>
              <a:pPr marL="0" marR="0" lvl="0" indent="0" defTabSz="8001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rPr>
                <a:t>Referral</a:t>
              </a:r>
              <a:endParaRPr kumimoji="0" lang="en-US" sz="1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endParaRPr>
            </a:p>
          </p:txBody>
        </p:sp>
        <p:pic>
          <p:nvPicPr>
            <p:cNvPr id="38" name="Graphic 37" descr="Badge 1 with solid fill">
              <a:extLst>
                <a:ext uri="{FF2B5EF4-FFF2-40B4-BE49-F238E27FC236}">
                  <a16:creationId xmlns:a16="http://schemas.microsoft.com/office/drawing/2014/main" id="{5B087D67-A05B-6657-7CD7-A8CAE5C10B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132" y="1790166"/>
              <a:ext cx="914400" cy="914400"/>
            </a:xfrm>
            <a:prstGeom prst="rect">
              <a:avLst/>
            </a:prstGeom>
          </p:spPr>
        </p:pic>
      </p:grpSp>
      <p:grpSp>
        <p:nvGrpSpPr>
          <p:cNvPr id="39" name="Group 38">
            <a:extLst>
              <a:ext uri="{FF2B5EF4-FFF2-40B4-BE49-F238E27FC236}">
                <a16:creationId xmlns:a16="http://schemas.microsoft.com/office/drawing/2014/main" id="{A6BEFCF4-2064-DDFD-62E2-02824A3AD49E}"/>
              </a:ext>
              <a:ext uri="{C183D7F6-B498-43B3-948B-1728B52AA6E4}">
                <adec:decorative xmlns:adec="http://schemas.microsoft.com/office/drawing/2017/decorative" val="1"/>
              </a:ext>
            </a:extLst>
          </p:cNvPr>
          <p:cNvGrpSpPr/>
          <p:nvPr/>
        </p:nvGrpSpPr>
        <p:grpSpPr>
          <a:xfrm>
            <a:off x="371378" y="2936240"/>
            <a:ext cx="5090988" cy="1620522"/>
            <a:chOff x="5024400" y="1670060"/>
            <a:chExt cx="5090988" cy="1620522"/>
          </a:xfrm>
        </p:grpSpPr>
        <p:sp>
          <p:nvSpPr>
            <p:cNvPr id="40" name="Chord 39">
              <a:extLst>
                <a:ext uri="{FF2B5EF4-FFF2-40B4-BE49-F238E27FC236}">
                  <a16:creationId xmlns:a16="http://schemas.microsoft.com/office/drawing/2014/main" id="{39F5478E-0457-2A05-BB14-16E9B87349D2}"/>
                </a:ext>
              </a:extLst>
            </p:cNvPr>
            <p:cNvSpPr/>
            <p:nvPr/>
          </p:nvSpPr>
          <p:spPr>
            <a:xfrm rot="5400000">
              <a:off x="5940306" y="1670060"/>
              <a:ext cx="1620522" cy="1620522"/>
            </a:xfrm>
            <a:prstGeom prst="chord">
              <a:avLst>
                <a:gd name="adj1" fmla="val 4800000"/>
                <a:gd name="adj2" fmla="val 16800000"/>
              </a:avLst>
            </a:prstGeom>
            <a:solidFill>
              <a:srgbClr val="52849C">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41" name="Partial Circle 40">
              <a:extLst>
                <a:ext uri="{FF2B5EF4-FFF2-40B4-BE49-F238E27FC236}">
                  <a16:creationId xmlns:a16="http://schemas.microsoft.com/office/drawing/2014/main" id="{7788DF56-5FAC-C253-BE58-06C369DB6561}"/>
                </a:ext>
              </a:extLst>
            </p:cNvPr>
            <p:cNvSpPr/>
            <p:nvPr/>
          </p:nvSpPr>
          <p:spPr>
            <a:xfrm rot="5400000">
              <a:off x="6102358" y="1832113"/>
              <a:ext cx="1296417" cy="1296417"/>
            </a:xfrm>
            <a:prstGeom prst="pie">
              <a:avLst>
                <a:gd name="adj1" fmla="val 5400000"/>
                <a:gd name="adj2" fmla="val 9000000"/>
              </a:avLst>
            </a:prstGeom>
            <a:solidFill>
              <a:srgbClr val="1F497D">
                <a:hueOff val="0"/>
                <a:satOff val="0"/>
                <a:lumOff val="0"/>
                <a:alphaOff val="0"/>
              </a:srgbClr>
            </a:solid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DB99837B-44EB-B053-4317-C81F56EE589B}"/>
                </a:ext>
              </a:extLst>
            </p:cNvPr>
            <p:cNvSpPr/>
            <p:nvPr/>
          </p:nvSpPr>
          <p:spPr>
            <a:xfrm>
              <a:off x="7722880" y="1670060"/>
              <a:ext cx="2392508" cy="972313"/>
            </a:xfrm>
            <a:custGeom>
              <a:avLst/>
              <a:gdLst>
                <a:gd name="connsiteX0" fmla="*/ 0 w 4699514"/>
                <a:gd name="connsiteY0" fmla="*/ 0 h 972313"/>
                <a:gd name="connsiteX1" fmla="*/ 4699514 w 4699514"/>
                <a:gd name="connsiteY1" fmla="*/ 0 h 972313"/>
                <a:gd name="connsiteX2" fmla="*/ 4699514 w 4699514"/>
                <a:gd name="connsiteY2" fmla="*/ 972313 h 972313"/>
                <a:gd name="connsiteX3" fmla="*/ 0 w 4699514"/>
                <a:gd name="connsiteY3" fmla="*/ 972313 h 972313"/>
                <a:gd name="connsiteX4" fmla="*/ 0 w 4699514"/>
                <a:gd name="connsiteY4" fmla="*/ 0 h 97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14" h="972313">
                  <a:moveTo>
                    <a:pt x="0" y="0"/>
                  </a:moveTo>
                  <a:lnTo>
                    <a:pt x="4699514" y="0"/>
                  </a:lnTo>
                  <a:lnTo>
                    <a:pt x="4699514" y="972313"/>
                  </a:lnTo>
                  <a:lnTo>
                    <a:pt x="0" y="972313"/>
                  </a:lnTo>
                  <a:lnTo>
                    <a:pt x="0" y="0"/>
                  </a:lnTo>
                  <a:close/>
                </a:path>
              </a:pathLst>
            </a:custGeom>
            <a:noFill/>
            <a:ln>
              <a:noFill/>
            </a:ln>
            <a:effectLst/>
          </p:spPr>
          <p:txBody>
            <a:bodyPr spcFirstLastPara="0" vert="horz" wrap="square" lIns="0" tIns="-1" rIns="-1" bIns="0" numCol="1" spcCol="1270" anchor="b" anchorCtr="0">
              <a:noAutofit/>
            </a:bodyPr>
            <a:lstStyle/>
            <a:p>
              <a:pPr marL="0" marR="0" lvl="0" indent="0" defTabSz="8001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rPr>
                <a:t>Application</a:t>
              </a:r>
              <a:endParaRPr kumimoji="0" lang="en-US" sz="1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endParaRPr>
            </a:p>
          </p:txBody>
        </p:sp>
        <p:pic>
          <p:nvPicPr>
            <p:cNvPr id="43" name="Graphic 42" descr="Badge with solid fill">
              <a:extLst>
                <a:ext uri="{FF2B5EF4-FFF2-40B4-BE49-F238E27FC236}">
                  <a16:creationId xmlns:a16="http://schemas.microsoft.com/office/drawing/2014/main" id="{9972EBED-D1C4-424A-90A5-492258CFAE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24400" y="1804744"/>
              <a:ext cx="914400" cy="914400"/>
            </a:xfrm>
            <a:prstGeom prst="rect">
              <a:avLst/>
            </a:prstGeom>
          </p:spPr>
        </p:pic>
      </p:grpSp>
      <p:grpSp>
        <p:nvGrpSpPr>
          <p:cNvPr id="44" name="Group 43">
            <a:extLst>
              <a:ext uri="{FF2B5EF4-FFF2-40B4-BE49-F238E27FC236}">
                <a16:creationId xmlns:a16="http://schemas.microsoft.com/office/drawing/2014/main" id="{B7478C87-A187-5AAC-A679-EF0DD3919E01}"/>
              </a:ext>
              <a:ext uri="{C183D7F6-B498-43B3-948B-1728B52AA6E4}">
                <adec:decorative xmlns:adec="http://schemas.microsoft.com/office/drawing/2017/decorative" val="1"/>
              </a:ext>
            </a:extLst>
          </p:cNvPr>
          <p:cNvGrpSpPr/>
          <p:nvPr/>
        </p:nvGrpSpPr>
        <p:grpSpPr>
          <a:xfrm>
            <a:off x="371378" y="4311372"/>
            <a:ext cx="4653586" cy="1620522"/>
            <a:chOff x="371378" y="4717772"/>
            <a:chExt cx="4653586" cy="1620522"/>
          </a:xfrm>
        </p:grpSpPr>
        <p:sp>
          <p:nvSpPr>
            <p:cNvPr id="45" name="Chord 44">
              <a:extLst>
                <a:ext uri="{FF2B5EF4-FFF2-40B4-BE49-F238E27FC236}">
                  <a16:creationId xmlns:a16="http://schemas.microsoft.com/office/drawing/2014/main" id="{EF614E2F-20D5-35E7-4A8C-109983EF1E83}"/>
                </a:ext>
              </a:extLst>
            </p:cNvPr>
            <p:cNvSpPr/>
            <p:nvPr/>
          </p:nvSpPr>
          <p:spPr>
            <a:xfrm rot="5400000">
              <a:off x="1309176" y="4717772"/>
              <a:ext cx="1620522" cy="1620522"/>
            </a:xfrm>
            <a:prstGeom prst="chord">
              <a:avLst>
                <a:gd name="adj1" fmla="val 4800000"/>
                <a:gd name="adj2" fmla="val 16800000"/>
              </a:avLst>
            </a:prstGeom>
            <a:solidFill>
              <a:srgbClr val="52849C">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46" name="Partial Circle 45">
              <a:extLst>
                <a:ext uri="{FF2B5EF4-FFF2-40B4-BE49-F238E27FC236}">
                  <a16:creationId xmlns:a16="http://schemas.microsoft.com/office/drawing/2014/main" id="{A093111B-83A1-BD4F-D858-17D82A7A8F38}"/>
                </a:ext>
              </a:extLst>
            </p:cNvPr>
            <p:cNvSpPr/>
            <p:nvPr/>
          </p:nvSpPr>
          <p:spPr>
            <a:xfrm rot="5400000">
              <a:off x="1471228" y="4879825"/>
              <a:ext cx="1296417" cy="1296417"/>
            </a:xfrm>
            <a:prstGeom prst="pie">
              <a:avLst>
                <a:gd name="adj1" fmla="val 5400000"/>
                <a:gd name="adj2" fmla="val 10800000"/>
              </a:avLst>
            </a:prstGeom>
            <a:solidFill>
              <a:srgbClr val="3396A7"/>
            </a:solid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CFBFD5D4-061B-A5D1-8BC3-19EEE47195F0}"/>
                </a:ext>
              </a:extLst>
            </p:cNvPr>
            <p:cNvSpPr/>
            <p:nvPr/>
          </p:nvSpPr>
          <p:spPr>
            <a:xfrm>
              <a:off x="3091751" y="4717772"/>
              <a:ext cx="1933213" cy="972313"/>
            </a:xfrm>
            <a:custGeom>
              <a:avLst/>
              <a:gdLst>
                <a:gd name="connsiteX0" fmla="*/ 0 w 4699514"/>
                <a:gd name="connsiteY0" fmla="*/ 0 h 972313"/>
                <a:gd name="connsiteX1" fmla="*/ 4699514 w 4699514"/>
                <a:gd name="connsiteY1" fmla="*/ 0 h 972313"/>
                <a:gd name="connsiteX2" fmla="*/ 4699514 w 4699514"/>
                <a:gd name="connsiteY2" fmla="*/ 972313 h 972313"/>
                <a:gd name="connsiteX3" fmla="*/ 0 w 4699514"/>
                <a:gd name="connsiteY3" fmla="*/ 972313 h 972313"/>
                <a:gd name="connsiteX4" fmla="*/ 0 w 4699514"/>
                <a:gd name="connsiteY4" fmla="*/ 0 h 97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14" h="972313">
                  <a:moveTo>
                    <a:pt x="0" y="0"/>
                  </a:moveTo>
                  <a:lnTo>
                    <a:pt x="4699514" y="0"/>
                  </a:lnTo>
                  <a:lnTo>
                    <a:pt x="4699514" y="972313"/>
                  </a:lnTo>
                  <a:lnTo>
                    <a:pt x="0" y="972313"/>
                  </a:lnTo>
                  <a:lnTo>
                    <a:pt x="0" y="0"/>
                  </a:lnTo>
                  <a:close/>
                </a:path>
              </a:pathLst>
            </a:custGeom>
            <a:noFill/>
            <a:ln>
              <a:noFill/>
            </a:ln>
            <a:effectLst/>
          </p:spPr>
          <p:txBody>
            <a:bodyPr spcFirstLastPara="0" vert="horz" wrap="square" lIns="0" tIns="-1" rIns="-1" bIns="0" numCol="1" spcCol="1270" anchor="b" anchorCtr="0">
              <a:noAutofit/>
            </a:bodyPr>
            <a:lstStyle/>
            <a:p>
              <a:pPr marL="0" marR="0" lvl="0" indent="0" defTabSz="8001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rPr>
                <a:t>Eligibility</a:t>
              </a:r>
              <a:endParaRPr kumimoji="0" lang="en-US" sz="1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endParaRPr>
            </a:p>
          </p:txBody>
        </p:sp>
        <p:pic>
          <p:nvPicPr>
            <p:cNvPr id="48" name="Graphic 47" descr="Badge 3 with solid fill">
              <a:extLst>
                <a:ext uri="{FF2B5EF4-FFF2-40B4-BE49-F238E27FC236}">
                  <a16:creationId xmlns:a16="http://schemas.microsoft.com/office/drawing/2014/main" id="{A0284962-950D-83DC-8216-5B26A9DF60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1378" y="4777709"/>
              <a:ext cx="914400" cy="914400"/>
            </a:xfrm>
            <a:prstGeom prst="rect">
              <a:avLst/>
            </a:prstGeom>
          </p:spPr>
        </p:pic>
      </p:grpSp>
      <p:grpSp>
        <p:nvGrpSpPr>
          <p:cNvPr id="49" name="Group 48">
            <a:extLst>
              <a:ext uri="{FF2B5EF4-FFF2-40B4-BE49-F238E27FC236}">
                <a16:creationId xmlns:a16="http://schemas.microsoft.com/office/drawing/2014/main" id="{4AC771F0-E6BB-F472-80AE-A2A9E7DD02D0}"/>
              </a:ext>
              <a:ext uri="{C183D7F6-B498-43B3-948B-1728B52AA6E4}">
                <adec:decorative xmlns:adec="http://schemas.microsoft.com/office/drawing/2017/decorative" val="1"/>
              </a:ext>
            </a:extLst>
          </p:cNvPr>
          <p:cNvGrpSpPr/>
          <p:nvPr/>
        </p:nvGrpSpPr>
        <p:grpSpPr>
          <a:xfrm>
            <a:off x="5777220" y="1565487"/>
            <a:ext cx="6190290" cy="1620522"/>
            <a:chOff x="6228012" y="9216404"/>
            <a:chExt cx="6190290" cy="1620522"/>
          </a:xfrm>
        </p:grpSpPr>
        <p:sp>
          <p:nvSpPr>
            <p:cNvPr id="50" name="Chord 49">
              <a:extLst>
                <a:ext uri="{FF2B5EF4-FFF2-40B4-BE49-F238E27FC236}">
                  <a16:creationId xmlns:a16="http://schemas.microsoft.com/office/drawing/2014/main" id="{28A19070-D3BB-9A2D-EC5F-772A8C18F300}"/>
                </a:ext>
              </a:extLst>
            </p:cNvPr>
            <p:cNvSpPr/>
            <p:nvPr/>
          </p:nvSpPr>
          <p:spPr>
            <a:xfrm rot="5400000">
              <a:off x="7097784" y="9216404"/>
              <a:ext cx="1620522" cy="1620522"/>
            </a:xfrm>
            <a:prstGeom prst="chord">
              <a:avLst>
                <a:gd name="adj1" fmla="val 4800000"/>
                <a:gd name="adj2" fmla="val 16800000"/>
              </a:avLst>
            </a:prstGeom>
            <a:solidFill>
              <a:srgbClr val="52849C">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51" name="Partial Circle 50">
              <a:extLst>
                <a:ext uri="{FF2B5EF4-FFF2-40B4-BE49-F238E27FC236}">
                  <a16:creationId xmlns:a16="http://schemas.microsoft.com/office/drawing/2014/main" id="{9DBDEA01-46A1-FAF6-7BCE-142363C9CDEC}"/>
                </a:ext>
              </a:extLst>
            </p:cNvPr>
            <p:cNvSpPr/>
            <p:nvPr/>
          </p:nvSpPr>
          <p:spPr>
            <a:xfrm rot="5400000">
              <a:off x="7259836" y="9378457"/>
              <a:ext cx="1296417" cy="1296417"/>
            </a:xfrm>
            <a:prstGeom prst="pie">
              <a:avLst>
                <a:gd name="adj1" fmla="val 5400000"/>
                <a:gd name="adj2" fmla="val 12600000"/>
              </a:avLst>
            </a:prstGeom>
            <a:solidFill>
              <a:srgbClr val="A163A9"/>
            </a:solid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5E888CAB-6022-3983-F17E-C4FC7684DF0D}"/>
                </a:ext>
              </a:extLst>
            </p:cNvPr>
            <p:cNvSpPr/>
            <p:nvPr/>
          </p:nvSpPr>
          <p:spPr>
            <a:xfrm>
              <a:off x="8880359" y="9216404"/>
              <a:ext cx="3537943" cy="972313"/>
            </a:xfrm>
            <a:custGeom>
              <a:avLst/>
              <a:gdLst>
                <a:gd name="connsiteX0" fmla="*/ 0 w 4699514"/>
                <a:gd name="connsiteY0" fmla="*/ 0 h 972313"/>
                <a:gd name="connsiteX1" fmla="*/ 4699514 w 4699514"/>
                <a:gd name="connsiteY1" fmla="*/ 0 h 972313"/>
                <a:gd name="connsiteX2" fmla="*/ 4699514 w 4699514"/>
                <a:gd name="connsiteY2" fmla="*/ 972313 h 972313"/>
                <a:gd name="connsiteX3" fmla="*/ 0 w 4699514"/>
                <a:gd name="connsiteY3" fmla="*/ 972313 h 972313"/>
                <a:gd name="connsiteX4" fmla="*/ 0 w 4699514"/>
                <a:gd name="connsiteY4" fmla="*/ 0 h 97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14" h="972313">
                  <a:moveTo>
                    <a:pt x="0" y="0"/>
                  </a:moveTo>
                  <a:lnTo>
                    <a:pt x="4699514" y="0"/>
                  </a:lnTo>
                  <a:lnTo>
                    <a:pt x="4699514" y="972313"/>
                  </a:lnTo>
                  <a:lnTo>
                    <a:pt x="0" y="972313"/>
                  </a:lnTo>
                  <a:lnTo>
                    <a:pt x="0" y="0"/>
                  </a:lnTo>
                  <a:close/>
                </a:path>
              </a:pathLst>
            </a:custGeom>
            <a:noFill/>
            <a:ln>
              <a:noFill/>
            </a:ln>
            <a:effectLst/>
          </p:spPr>
          <p:txBody>
            <a:bodyPr spcFirstLastPara="0" vert="horz" wrap="square" lIns="0" tIns="-1" rIns="-1" bIns="0" numCol="1" spcCol="1270" anchor="b" anchorCtr="0">
              <a:noAutofit/>
            </a:bodyPr>
            <a:lstStyle/>
            <a:p>
              <a:pPr marL="0" marR="0" lvl="0" indent="0" defTabSz="7112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rPr>
                <a:t>Plan Development</a:t>
              </a:r>
            </a:p>
          </p:txBody>
        </p:sp>
        <p:pic>
          <p:nvPicPr>
            <p:cNvPr id="53" name="Graphic 52" descr="Badge 4 with solid fill">
              <a:extLst>
                <a:ext uri="{FF2B5EF4-FFF2-40B4-BE49-F238E27FC236}">
                  <a16:creationId xmlns:a16="http://schemas.microsoft.com/office/drawing/2014/main" id="{604F831E-80BE-2954-7135-9015E64F16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8012" y="9340712"/>
              <a:ext cx="914400" cy="914400"/>
            </a:xfrm>
            <a:prstGeom prst="rect">
              <a:avLst/>
            </a:prstGeom>
          </p:spPr>
        </p:pic>
      </p:grpSp>
      <p:grpSp>
        <p:nvGrpSpPr>
          <p:cNvPr id="54" name="Group 53">
            <a:extLst>
              <a:ext uri="{FF2B5EF4-FFF2-40B4-BE49-F238E27FC236}">
                <a16:creationId xmlns:a16="http://schemas.microsoft.com/office/drawing/2014/main" id="{1E83992F-0CF4-A042-C7A3-711C1200E990}"/>
              </a:ext>
              <a:ext uri="{C183D7F6-B498-43B3-948B-1728B52AA6E4}">
                <adec:decorative xmlns:adec="http://schemas.microsoft.com/office/drawing/2017/decorative" val="1"/>
              </a:ext>
            </a:extLst>
          </p:cNvPr>
          <p:cNvGrpSpPr/>
          <p:nvPr/>
        </p:nvGrpSpPr>
        <p:grpSpPr>
          <a:xfrm>
            <a:off x="5818444" y="2936240"/>
            <a:ext cx="6014221" cy="1620522"/>
            <a:chOff x="5577144" y="3144246"/>
            <a:chExt cx="6014221" cy="1620522"/>
          </a:xfrm>
        </p:grpSpPr>
        <p:sp>
          <p:nvSpPr>
            <p:cNvPr id="55" name="Chord 54">
              <a:extLst>
                <a:ext uri="{FF2B5EF4-FFF2-40B4-BE49-F238E27FC236}">
                  <a16:creationId xmlns:a16="http://schemas.microsoft.com/office/drawing/2014/main" id="{E0C8F276-4DE2-CDC4-1D62-F9DADFE7C5C4}"/>
                </a:ext>
              </a:extLst>
            </p:cNvPr>
            <p:cNvSpPr/>
            <p:nvPr/>
          </p:nvSpPr>
          <p:spPr>
            <a:xfrm rot="5400000">
              <a:off x="6494849" y="3144246"/>
              <a:ext cx="1620522" cy="1620522"/>
            </a:xfrm>
            <a:prstGeom prst="chord">
              <a:avLst>
                <a:gd name="adj1" fmla="val 4800000"/>
                <a:gd name="adj2" fmla="val 16800000"/>
              </a:avLst>
            </a:prstGeom>
            <a:solidFill>
              <a:srgbClr val="52849C">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56" name="Partial Circle 55">
              <a:extLst>
                <a:ext uri="{FF2B5EF4-FFF2-40B4-BE49-F238E27FC236}">
                  <a16:creationId xmlns:a16="http://schemas.microsoft.com/office/drawing/2014/main" id="{A12FADAF-B6E9-1F0B-A549-CB4B5D0EB265}"/>
                </a:ext>
              </a:extLst>
            </p:cNvPr>
            <p:cNvSpPr/>
            <p:nvPr/>
          </p:nvSpPr>
          <p:spPr>
            <a:xfrm rot="5400000">
              <a:off x="6656901" y="3306298"/>
              <a:ext cx="1296417" cy="1296417"/>
            </a:xfrm>
            <a:prstGeom prst="pie">
              <a:avLst>
                <a:gd name="adj1" fmla="val 5400000"/>
                <a:gd name="adj2" fmla="val 14400000"/>
              </a:avLst>
            </a:prstGeom>
            <a:solidFill>
              <a:srgbClr val="E2884E"/>
            </a:solid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2FEF472D-5937-F814-B82B-B284D5BE9791}"/>
                </a:ext>
              </a:extLst>
            </p:cNvPr>
            <p:cNvSpPr/>
            <p:nvPr/>
          </p:nvSpPr>
          <p:spPr>
            <a:xfrm>
              <a:off x="8277424" y="3144246"/>
              <a:ext cx="3313941" cy="972313"/>
            </a:xfrm>
            <a:custGeom>
              <a:avLst/>
              <a:gdLst>
                <a:gd name="connsiteX0" fmla="*/ 0 w 4699514"/>
                <a:gd name="connsiteY0" fmla="*/ 0 h 972313"/>
                <a:gd name="connsiteX1" fmla="*/ 4699514 w 4699514"/>
                <a:gd name="connsiteY1" fmla="*/ 0 h 972313"/>
                <a:gd name="connsiteX2" fmla="*/ 4699514 w 4699514"/>
                <a:gd name="connsiteY2" fmla="*/ 972313 h 972313"/>
                <a:gd name="connsiteX3" fmla="*/ 0 w 4699514"/>
                <a:gd name="connsiteY3" fmla="*/ 972313 h 972313"/>
                <a:gd name="connsiteX4" fmla="*/ 0 w 4699514"/>
                <a:gd name="connsiteY4" fmla="*/ 0 h 97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14" h="972313">
                  <a:moveTo>
                    <a:pt x="0" y="0"/>
                  </a:moveTo>
                  <a:lnTo>
                    <a:pt x="4699514" y="0"/>
                  </a:lnTo>
                  <a:lnTo>
                    <a:pt x="4699514" y="972313"/>
                  </a:lnTo>
                  <a:lnTo>
                    <a:pt x="0" y="972313"/>
                  </a:lnTo>
                  <a:lnTo>
                    <a:pt x="0" y="0"/>
                  </a:lnTo>
                  <a:close/>
                </a:path>
              </a:pathLst>
            </a:custGeom>
            <a:noFill/>
            <a:ln>
              <a:noFill/>
            </a:ln>
            <a:effectLst/>
          </p:spPr>
          <p:txBody>
            <a:bodyPr spcFirstLastPara="0" vert="horz" wrap="square" lIns="0" tIns="-1" rIns="-1" bIns="0" numCol="1" spcCol="1270" anchor="b" anchorCtr="0">
              <a:noAutofit/>
            </a:bodyPr>
            <a:lstStyle/>
            <a:p>
              <a:pPr marL="0" marR="0" lvl="0" indent="0" defTabSz="8001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rPr>
                <a:t>Services</a:t>
              </a:r>
              <a:endParaRPr kumimoji="0" lang="en-US" sz="1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endParaRPr>
            </a:p>
          </p:txBody>
        </p:sp>
        <p:pic>
          <p:nvPicPr>
            <p:cNvPr id="58" name="Graphic 57" descr="Badge 5 with solid fill">
              <a:extLst>
                <a:ext uri="{FF2B5EF4-FFF2-40B4-BE49-F238E27FC236}">
                  <a16:creationId xmlns:a16="http://schemas.microsoft.com/office/drawing/2014/main" id="{47470777-660F-826A-DC5B-07EE1203C6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77144" y="3315346"/>
              <a:ext cx="914400" cy="914400"/>
            </a:xfrm>
            <a:prstGeom prst="rect">
              <a:avLst/>
            </a:prstGeom>
          </p:spPr>
        </p:pic>
      </p:grpSp>
      <p:grpSp>
        <p:nvGrpSpPr>
          <p:cNvPr id="59" name="Group 58">
            <a:extLst>
              <a:ext uri="{FF2B5EF4-FFF2-40B4-BE49-F238E27FC236}">
                <a16:creationId xmlns:a16="http://schemas.microsoft.com/office/drawing/2014/main" id="{3CAD9B77-FEFA-01D2-D0AF-45CFE2C876AF}"/>
              </a:ext>
              <a:ext uri="{C183D7F6-B498-43B3-948B-1728B52AA6E4}">
                <adec:decorative xmlns:adec="http://schemas.microsoft.com/office/drawing/2017/decorative" val="1"/>
              </a:ext>
            </a:extLst>
          </p:cNvPr>
          <p:cNvGrpSpPr/>
          <p:nvPr/>
        </p:nvGrpSpPr>
        <p:grpSpPr>
          <a:xfrm>
            <a:off x="5722011" y="4298672"/>
            <a:ext cx="5820833" cy="1620522"/>
            <a:chOff x="5480711" y="4768572"/>
            <a:chExt cx="5820833" cy="1620522"/>
          </a:xfrm>
        </p:grpSpPr>
        <p:sp>
          <p:nvSpPr>
            <p:cNvPr id="60" name="Chord 59">
              <a:extLst>
                <a:ext uri="{FF2B5EF4-FFF2-40B4-BE49-F238E27FC236}">
                  <a16:creationId xmlns:a16="http://schemas.microsoft.com/office/drawing/2014/main" id="{13CCD8C7-E7E7-C964-84B0-CCB28CD415AA}"/>
                </a:ext>
              </a:extLst>
            </p:cNvPr>
            <p:cNvSpPr/>
            <p:nvPr/>
          </p:nvSpPr>
          <p:spPr>
            <a:xfrm rot="5400000">
              <a:off x="6405692" y="4768572"/>
              <a:ext cx="1620522" cy="1620522"/>
            </a:xfrm>
            <a:prstGeom prst="chord">
              <a:avLst>
                <a:gd name="adj1" fmla="val 4800000"/>
                <a:gd name="adj2" fmla="val 16800000"/>
              </a:avLst>
            </a:prstGeom>
            <a:solidFill>
              <a:srgbClr val="52849C">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61" name="Partial Circle 60">
              <a:extLst>
                <a:ext uri="{FF2B5EF4-FFF2-40B4-BE49-F238E27FC236}">
                  <a16:creationId xmlns:a16="http://schemas.microsoft.com/office/drawing/2014/main" id="{54C16CA7-54E2-9C92-64B5-FCC3A6A0AC7A}"/>
                </a:ext>
              </a:extLst>
            </p:cNvPr>
            <p:cNvSpPr/>
            <p:nvPr/>
          </p:nvSpPr>
          <p:spPr>
            <a:xfrm rot="5400000">
              <a:off x="6567744" y="4930625"/>
              <a:ext cx="1296417" cy="1296417"/>
            </a:xfrm>
            <a:prstGeom prst="pie">
              <a:avLst>
                <a:gd name="adj1" fmla="val 5400000"/>
                <a:gd name="adj2" fmla="val 16200000"/>
              </a:avLst>
            </a:prstGeom>
            <a:solidFill>
              <a:srgbClr val="F0B332"/>
            </a:solidFill>
            <a:ln w="12700" cap="flat" cmpd="sng" algn="ctr">
              <a:no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62" name="Freeform: Shape 61">
              <a:extLst>
                <a:ext uri="{FF2B5EF4-FFF2-40B4-BE49-F238E27FC236}">
                  <a16:creationId xmlns:a16="http://schemas.microsoft.com/office/drawing/2014/main" id="{DCB061B4-C32F-DD5F-7C78-D9118B4B4DEE}"/>
                </a:ext>
              </a:extLst>
            </p:cNvPr>
            <p:cNvSpPr/>
            <p:nvPr/>
          </p:nvSpPr>
          <p:spPr>
            <a:xfrm>
              <a:off x="8222552" y="4781271"/>
              <a:ext cx="3078992" cy="972313"/>
            </a:xfrm>
            <a:custGeom>
              <a:avLst/>
              <a:gdLst>
                <a:gd name="connsiteX0" fmla="*/ 0 w 4699514"/>
                <a:gd name="connsiteY0" fmla="*/ 0 h 972313"/>
                <a:gd name="connsiteX1" fmla="*/ 4699514 w 4699514"/>
                <a:gd name="connsiteY1" fmla="*/ 0 h 972313"/>
                <a:gd name="connsiteX2" fmla="*/ 4699514 w 4699514"/>
                <a:gd name="connsiteY2" fmla="*/ 972313 h 972313"/>
                <a:gd name="connsiteX3" fmla="*/ 0 w 4699514"/>
                <a:gd name="connsiteY3" fmla="*/ 972313 h 972313"/>
                <a:gd name="connsiteX4" fmla="*/ 0 w 4699514"/>
                <a:gd name="connsiteY4" fmla="*/ 0 h 97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14" h="972313">
                  <a:moveTo>
                    <a:pt x="0" y="0"/>
                  </a:moveTo>
                  <a:lnTo>
                    <a:pt x="4699514" y="0"/>
                  </a:lnTo>
                  <a:lnTo>
                    <a:pt x="4699514" y="972313"/>
                  </a:lnTo>
                  <a:lnTo>
                    <a:pt x="0" y="972313"/>
                  </a:lnTo>
                  <a:lnTo>
                    <a:pt x="0" y="0"/>
                  </a:lnTo>
                  <a:close/>
                </a:path>
              </a:pathLst>
            </a:custGeom>
            <a:noFill/>
            <a:ln>
              <a:noFill/>
            </a:ln>
            <a:effectLst/>
          </p:spPr>
          <p:txBody>
            <a:bodyPr spcFirstLastPara="0" vert="horz" wrap="square" lIns="0" tIns="-1" rIns="-1" bIns="0" numCol="1" spcCol="1270" anchor="b" anchorCtr="0">
              <a:noAutofit/>
            </a:bodyPr>
            <a:lstStyle/>
            <a:p>
              <a:pPr marL="0" marR="0" lvl="0" indent="0" defTabSz="7112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rPr>
                <a:t>Employment</a:t>
              </a:r>
              <a:endParaRPr kumimoji="0" lang="en-US" sz="2400" b="0" i="0" u="none" strike="noStrike" kern="0" cap="none" spc="0" normalizeH="0" baseline="0" noProof="0" dirty="0">
                <a:ln>
                  <a:noFill/>
                </a:ln>
                <a:solidFill>
                  <a:srgbClr val="17375E"/>
                </a:solidFill>
                <a:effectLst/>
                <a:uLnTx/>
                <a:uFillTx/>
                <a:latin typeface="Arial Black" panose="020B0A04020102020204" pitchFamily="34" charset="0"/>
                <a:ea typeface="+mn-ea"/>
                <a:cs typeface="+mn-cs"/>
              </a:endParaRPr>
            </a:p>
          </p:txBody>
        </p:sp>
        <p:pic>
          <p:nvPicPr>
            <p:cNvPr id="63" name="Graphic 62" descr="Badge 6 with solid fill">
              <a:extLst>
                <a:ext uri="{FF2B5EF4-FFF2-40B4-BE49-F238E27FC236}">
                  <a16:creationId xmlns:a16="http://schemas.microsoft.com/office/drawing/2014/main" id="{56D4BF5D-D323-C94C-B51A-2FA9487C14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80711" y="4900910"/>
              <a:ext cx="914400" cy="914400"/>
            </a:xfrm>
            <a:prstGeom prst="rect">
              <a:avLst/>
            </a:prstGeom>
          </p:spPr>
        </p:pic>
      </p:grpSp>
    </p:spTree>
    <p:extLst>
      <p:ext uri="{BB962C8B-B14F-4D97-AF65-F5344CB8AC3E}">
        <p14:creationId xmlns:p14="http://schemas.microsoft.com/office/powerpoint/2010/main" val="38237175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A4997F-E979-902F-1517-BF723F37370D}"/>
              </a:ext>
            </a:extLst>
          </p:cNvPr>
          <p:cNvSpPr>
            <a:spLocks noGrp="1"/>
          </p:cNvSpPr>
          <p:nvPr>
            <p:ph type="title"/>
          </p:nvPr>
        </p:nvSpPr>
        <p:spPr/>
        <p:txBody>
          <a:bodyPr>
            <a:normAutofit fontScale="90000"/>
          </a:bodyPr>
          <a:lstStyle/>
          <a:p>
            <a:r>
              <a:rPr lang="en-US" dirty="0"/>
              <a:t>Timeline: Application to Employment</a:t>
            </a:r>
          </a:p>
        </p:txBody>
      </p:sp>
      <p:grpSp>
        <p:nvGrpSpPr>
          <p:cNvPr id="74" name="Group 73">
            <a:extLst>
              <a:ext uri="{FF2B5EF4-FFF2-40B4-BE49-F238E27FC236}">
                <a16:creationId xmlns:a16="http://schemas.microsoft.com/office/drawing/2014/main" id="{B2E38F3A-0D6E-5BAF-7BAE-8ECFBF84291A}"/>
              </a:ext>
            </a:extLst>
          </p:cNvPr>
          <p:cNvGrpSpPr/>
          <p:nvPr/>
        </p:nvGrpSpPr>
        <p:grpSpPr>
          <a:xfrm>
            <a:off x="1122219" y="883844"/>
            <a:ext cx="9947562" cy="5598541"/>
            <a:chOff x="1122219" y="883844"/>
            <a:chExt cx="9947562" cy="5598541"/>
          </a:xfrm>
        </p:grpSpPr>
        <p:grpSp>
          <p:nvGrpSpPr>
            <p:cNvPr id="72" name="Group 71">
              <a:extLst>
                <a:ext uri="{FF2B5EF4-FFF2-40B4-BE49-F238E27FC236}">
                  <a16:creationId xmlns:a16="http://schemas.microsoft.com/office/drawing/2014/main" id="{333B73E6-49DB-76FA-AB69-7D0D28140E0D}"/>
                </a:ext>
              </a:extLst>
            </p:cNvPr>
            <p:cNvGrpSpPr/>
            <p:nvPr/>
          </p:nvGrpSpPr>
          <p:grpSpPr>
            <a:xfrm>
              <a:off x="1122219" y="1745524"/>
              <a:ext cx="9947562" cy="4736861"/>
              <a:chOff x="1122219" y="1745524"/>
              <a:chExt cx="9947562" cy="4736861"/>
            </a:xfrm>
          </p:grpSpPr>
          <p:grpSp>
            <p:nvGrpSpPr>
              <p:cNvPr id="18" name="Group 17">
                <a:extLst>
                  <a:ext uri="{FF2B5EF4-FFF2-40B4-BE49-F238E27FC236}">
                    <a16:creationId xmlns:a16="http://schemas.microsoft.com/office/drawing/2014/main" id="{A014FBD3-7E55-6AAF-5624-6A46F1FD133A}"/>
                  </a:ext>
                </a:extLst>
              </p:cNvPr>
              <p:cNvGrpSpPr/>
              <p:nvPr/>
            </p:nvGrpSpPr>
            <p:grpSpPr>
              <a:xfrm>
                <a:off x="1122219" y="2275504"/>
                <a:ext cx="2251534" cy="4206881"/>
                <a:chOff x="4121" y="709611"/>
                <a:chExt cx="2478441" cy="3674868"/>
              </a:xfrm>
            </p:grpSpPr>
            <p:sp>
              <p:nvSpPr>
                <p:cNvPr id="19" name="Rectangle 18">
                  <a:extLst>
                    <a:ext uri="{FF2B5EF4-FFF2-40B4-BE49-F238E27FC236}">
                      <a16:creationId xmlns:a16="http://schemas.microsoft.com/office/drawing/2014/main" id="{3E1D1FEE-E47E-3B09-90EF-C833478E3ECD}"/>
                    </a:ext>
                  </a:extLst>
                </p:cNvPr>
                <p:cNvSpPr/>
                <p:nvPr/>
              </p:nvSpPr>
              <p:spPr>
                <a:xfrm>
                  <a:off x="4121" y="709611"/>
                  <a:ext cx="2478441" cy="3674868"/>
                </a:xfrm>
                <a:prstGeom prst="rect">
                  <a:avLst/>
                </a:prstGeom>
                <a:solidFill>
                  <a:srgbClr val="D8E7EF"/>
                </a:solidFill>
                <a:ln w="76200" cap="flat" cmpd="sng" algn="ctr">
                  <a:solidFill>
                    <a:schemeClr val="accent5"/>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20" name="TextBox 19">
                  <a:extLst>
                    <a:ext uri="{FF2B5EF4-FFF2-40B4-BE49-F238E27FC236}">
                      <a16:creationId xmlns:a16="http://schemas.microsoft.com/office/drawing/2014/main" id="{89F3FB92-BB23-CCED-E498-334C2553D3DF}"/>
                    </a:ext>
                  </a:extLst>
                </p:cNvPr>
                <p:cNvSpPr txBox="1"/>
                <p:nvPr/>
              </p:nvSpPr>
              <p:spPr>
                <a:xfrm>
                  <a:off x="4121" y="709611"/>
                  <a:ext cx="2478441" cy="3674868"/>
                </a:xfrm>
                <a:prstGeom prst="rect">
                  <a:avLst/>
                </a:prstGeom>
                <a:noFill/>
                <a:ln w="76200">
                  <a:solidFill>
                    <a:schemeClr val="accent5"/>
                  </a:solidFill>
                </a:ln>
                <a:effectLst/>
              </p:spPr>
              <p:txBody>
                <a:bodyPr spcFirstLastPara="0" vert="horz" wrap="square" lIns="74676" tIns="74676" rIns="99568" bIns="112014" numCol="1" spcCol="1270" anchor="t" anchorCtr="0">
                  <a:noAutofit/>
                </a:bodyPr>
                <a:lstStyle/>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Intake with EIPD staff</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kern="0" cap="none" spc="0" normalizeH="0" baseline="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Review existing medical and psychological records</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kern="0" cap="none" spc="0" normalizeH="0" baseline="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Referral for medical and/or psychological evaluations as needed</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kern="0" cap="none" spc="0" normalizeH="0" baseline="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Work assessment or trial work period</a:t>
                  </a:r>
                </a:p>
              </p:txBody>
            </p:sp>
          </p:grpSp>
          <p:grpSp>
            <p:nvGrpSpPr>
              <p:cNvPr id="24" name="Group 23">
                <a:extLst>
                  <a:ext uri="{FF2B5EF4-FFF2-40B4-BE49-F238E27FC236}">
                    <a16:creationId xmlns:a16="http://schemas.microsoft.com/office/drawing/2014/main" id="{E17FCD97-774F-CC4C-263B-9B5020030E36}"/>
                  </a:ext>
                </a:extLst>
              </p:cNvPr>
              <p:cNvGrpSpPr/>
              <p:nvPr/>
            </p:nvGrpSpPr>
            <p:grpSpPr>
              <a:xfrm>
                <a:off x="3691920" y="2275504"/>
                <a:ext cx="2251534" cy="4206881"/>
                <a:chOff x="2829545" y="709611"/>
                <a:chExt cx="2478441" cy="3674868"/>
              </a:xfrm>
            </p:grpSpPr>
            <p:sp>
              <p:nvSpPr>
                <p:cNvPr id="25" name="Rectangle 24">
                  <a:extLst>
                    <a:ext uri="{FF2B5EF4-FFF2-40B4-BE49-F238E27FC236}">
                      <a16:creationId xmlns:a16="http://schemas.microsoft.com/office/drawing/2014/main" id="{7E4BE4DD-1ABD-17BE-E46D-1ACBF0F3549D}"/>
                    </a:ext>
                  </a:extLst>
                </p:cNvPr>
                <p:cNvSpPr/>
                <p:nvPr/>
              </p:nvSpPr>
              <p:spPr>
                <a:xfrm>
                  <a:off x="2829545" y="709611"/>
                  <a:ext cx="2478441" cy="3674868"/>
                </a:xfrm>
                <a:prstGeom prst="rect">
                  <a:avLst/>
                </a:prstGeom>
                <a:solidFill>
                  <a:srgbClr val="D8E7EF"/>
                </a:solidFill>
                <a:ln w="76200" cap="flat" cmpd="sng" algn="ctr">
                  <a:solidFill>
                    <a:schemeClr val="accent3"/>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26" name="TextBox 25">
                  <a:extLst>
                    <a:ext uri="{FF2B5EF4-FFF2-40B4-BE49-F238E27FC236}">
                      <a16:creationId xmlns:a16="http://schemas.microsoft.com/office/drawing/2014/main" id="{CAF592B5-FE29-D334-B77B-CDB4DD9E194E}"/>
                    </a:ext>
                  </a:extLst>
                </p:cNvPr>
                <p:cNvSpPr txBox="1"/>
                <p:nvPr/>
              </p:nvSpPr>
              <p:spPr>
                <a:xfrm>
                  <a:off x="2829545" y="709611"/>
                  <a:ext cx="2478441" cy="3674868"/>
                </a:xfrm>
                <a:prstGeom prst="rect">
                  <a:avLst/>
                </a:prstGeom>
                <a:noFill/>
                <a:ln w="76200">
                  <a:solidFill>
                    <a:schemeClr val="accent3"/>
                  </a:solidFill>
                </a:ln>
                <a:effectLst/>
              </p:spPr>
              <p:txBody>
                <a:bodyPr spcFirstLastPara="0" vert="horz" wrap="square" lIns="74676" tIns="74676" rIns="99568" bIns="112014" numCol="1" spcCol="1270" anchor="t" anchorCtr="0">
                  <a:noAutofit/>
                </a:bodyPr>
                <a:lstStyle/>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Vocational assessments and interest testing</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kern="0" cap="none" spc="0" normalizeH="0" baseline="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Evaluate barriers</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kern="0" cap="none" spc="0" normalizeH="0" baseline="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Look at interests and capacities</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kern="0" cap="none" spc="0" normalizeH="0" baseline="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Comprehensive assessment</a:t>
                  </a:r>
                </a:p>
              </p:txBody>
            </p:sp>
          </p:grpSp>
          <p:grpSp>
            <p:nvGrpSpPr>
              <p:cNvPr id="30" name="Group 29">
                <a:extLst>
                  <a:ext uri="{FF2B5EF4-FFF2-40B4-BE49-F238E27FC236}">
                    <a16:creationId xmlns:a16="http://schemas.microsoft.com/office/drawing/2014/main" id="{4890B777-876F-6A04-8BAC-893B328C7253}"/>
                  </a:ext>
                </a:extLst>
              </p:cNvPr>
              <p:cNvGrpSpPr/>
              <p:nvPr/>
            </p:nvGrpSpPr>
            <p:grpSpPr>
              <a:xfrm>
                <a:off x="6252975" y="2275504"/>
                <a:ext cx="2251534" cy="4206881"/>
                <a:chOff x="5654968" y="709611"/>
                <a:chExt cx="2478441" cy="3674868"/>
              </a:xfrm>
            </p:grpSpPr>
            <p:sp>
              <p:nvSpPr>
                <p:cNvPr id="31" name="Rectangle 30">
                  <a:extLst>
                    <a:ext uri="{FF2B5EF4-FFF2-40B4-BE49-F238E27FC236}">
                      <a16:creationId xmlns:a16="http://schemas.microsoft.com/office/drawing/2014/main" id="{E908AFB0-FE40-65A5-A0AD-C7500299866D}"/>
                    </a:ext>
                  </a:extLst>
                </p:cNvPr>
                <p:cNvSpPr/>
                <p:nvPr/>
              </p:nvSpPr>
              <p:spPr>
                <a:xfrm>
                  <a:off x="5654968" y="709611"/>
                  <a:ext cx="2478441" cy="3674868"/>
                </a:xfrm>
                <a:prstGeom prst="rect">
                  <a:avLst/>
                </a:prstGeom>
                <a:solidFill>
                  <a:srgbClr val="D8E7EF"/>
                </a:solidFill>
                <a:ln w="76200" cap="flat" cmpd="sng" algn="ctr">
                  <a:solidFill>
                    <a:schemeClr val="accent1"/>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32" name="TextBox 31">
                  <a:extLst>
                    <a:ext uri="{FF2B5EF4-FFF2-40B4-BE49-F238E27FC236}">
                      <a16:creationId xmlns:a16="http://schemas.microsoft.com/office/drawing/2014/main" id="{9BC9F48D-C60E-D8D1-863B-9DE241132D1E}"/>
                    </a:ext>
                  </a:extLst>
                </p:cNvPr>
                <p:cNvSpPr txBox="1"/>
                <p:nvPr/>
              </p:nvSpPr>
              <p:spPr>
                <a:xfrm>
                  <a:off x="5654968" y="709611"/>
                  <a:ext cx="2478441" cy="3674868"/>
                </a:xfrm>
                <a:prstGeom prst="rect">
                  <a:avLst/>
                </a:prstGeom>
                <a:noFill/>
                <a:ln w="76200">
                  <a:solidFill>
                    <a:schemeClr val="accent1"/>
                  </a:solidFill>
                </a:ln>
                <a:effectLst/>
              </p:spPr>
              <p:txBody>
                <a:bodyPr spcFirstLastPara="0" vert="horz" wrap="square" lIns="74676" tIns="74676" rIns="99568" bIns="112014" numCol="1" spcCol="1270" anchor="t" anchorCtr="0">
                  <a:noAutofit/>
                </a:bodyPr>
                <a:lstStyle/>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cap="none" spc="-100" normalizeH="0" noProof="0" dirty="0">
                      <a:ln>
                        <a:noFill/>
                      </a:ln>
                      <a:solidFill>
                        <a:schemeClr val="accent6"/>
                      </a:solidFill>
                      <a:effectLst/>
                      <a:uLnTx/>
                      <a:uFillTx/>
                      <a:latin typeface="Arial"/>
                      <a:ea typeface="+mn-ea"/>
                      <a:cs typeface="+mn-cs"/>
                    </a:rPr>
                    <a:t>Research jobs</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cap="none" spc="-100" normalizeH="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cap="none" spc="-100" normalizeH="0" noProof="0" dirty="0">
                      <a:ln>
                        <a:noFill/>
                      </a:ln>
                      <a:solidFill>
                        <a:schemeClr val="accent6"/>
                      </a:solidFill>
                      <a:effectLst/>
                      <a:uLnTx/>
                      <a:uFillTx/>
                      <a:latin typeface="Arial"/>
                      <a:ea typeface="+mn-ea"/>
                      <a:cs typeface="+mn-cs"/>
                    </a:rPr>
                    <a:t>Job shadow and  informational interviews</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cap="none" spc="-100" normalizeH="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cap="none" spc="-100" normalizeH="0" noProof="0" dirty="0">
                      <a:ln>
                        <a:noFill/>
                      </a:ln>
                      <a:solidFill>
                        <a:schemeClr val="accent6"/>
                      </a:solidFill>
                      <a:effectLst/>
                      <a:uLnTx/>
                      <a:uFillTx/>
                      <a:latin typeface="Arial"/>
                      <a:ea typeface="+mn-ea"/>
                      <a:cs typeface="+mn-cs"/>
                    </a:rPr>
                    <a:t>Choose job goal</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cap="none" spc="-100" normalizeH="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cap="none" spc="-100" normalizeH="0" noProof="0" dirty="0">
                      <a:ln>
                        <a:noFill/>
                      </a:ln>
                      <a:solidFill>
                        <a:schemeClr val="accent6"/>
                      </a:solidFill>
                      <a:effectLst/>
                      <a:uLnTx/>
                      <a:uFillTx/>
                      <a:latin typeface="Arial"/>
                      <a:ea typeface="+mn-ea"/>
                      <a:cs typeface="+mn-cs"/>
                    </a:rPr>
                    <a:t>Select services needed to achieve goal</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cap="none" spc="-100" normalizeH="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cap="none" spc="-100" normalizeH="0" noProof="0" dirty="0">
                      <a:ln>
                        <a:noFill/>
                      </a:ln>
                      <a:solidFill>
                        <a:schemeClr val="accent6"/>
                      </a:solidFill>
                      <a:effectLst/>
                      <a:uLnTx/>
                      <a:uFillTx/>
                      <a:latin typeface="Arial"/>
                      <a:ea typeface="+mn-ea"/>
                      <a:cs typeface="+mn-cs"/>
                    </a:rPr>
                    <a:t>Write and sign Individualized Plan for Employment (IPE)</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cap="none" spc="-100" normalizeH="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cap="none" spc="-100" normalizeH="0" noProof="0" dirty="0">
                      <a:ln>
                        <a:noFill/>
                      </a:ln>
                      <a:solidFill>
                        <a:schemeClr val="accent6"/>
                      </a:solidFill>
                      <a:effectLst/>
                      <a:uLnTx/>
                      <a:uFillTx/>
                      <a:latin typeface="Arial"/>
                      <a:ea typeface="+mn-ea"/>
                      <a:cs typeface="+mn-cs"/>
                    </a:rPr>
                    <a:t>Implement plan of services to achieve employment goal</a:t>
                  </a:r>
                </a:p>
              </p:txBody>
            </p:sp>
          </p:grpSp>
          <p:grpSp>
            <p:nvGrpSpPr>
              <p:cNvPr id="36" name="Group 35">
                <a:extLst>
                  <a:ext uri="{FF2B5EF4-FFF2-40B4-BE49-F238E27FC236}">
                    <a16:creationId xmlns:a16="http://schemas.microsoft.com/office/drawing/2014/main" id="{C17BE663-942F-E3D0-BD0B-15BF3AE7BFFD}"/>
                  </a:ext>
                </a:extLst>
              </p:cNvPr>
              <p:cNvGrpSpPr/>
              <p:nvPr/>
            </p:nvGrpSpPr>
            <p:grpSpPr>
              <a:xfrm>
                <a:off x="8818247" y="2275504"/>
                <a:ext cx="2251534" cy="4206881"/>
                <a:chOff x="8480392" y="709611"/>
                <a:chExt cx="2478441" cy="3674868"/>
              </a:xfrm>
            </p:grpSpPr>
            <p:sp>
              <p:nvSpPr>
                <p:cNvPr id="37" name="Rectangle 36">
                  <a:extLst>
                    <a:ext uri="{FF2B5EF4-FFF2-40B4-BE49-F238E27FC236}">
                      <a16:creationId xmlns:a16="http://schemas.microsoft.com/office/drawing/2014/main" id="{28E9E802-D17D-0AEA-3F25-199A57DFC3D6}"/>
                    </a:ext>
                  </a:extLst>
                </p:cNvPr>
                <p:cNvSpPr/>
                <p:nvPr/>
              </p:nvSpPr>
              <p:spPr>
                <a:xfrm>
                  <a:off x="8480392" y="709611"/>
                  <a:ext cx="2478441" cy="3674868"/>
                </a:xfrm>
                <a:prstGeom prst="rect">
                  <a:avLst/>
                </a:prstGeom>
                <a:solidFill>
                  <a:srgbClr val="D8E7EF"/>
                </a:solidFill>
                <a:ln w="76200" cap="flat" cmpd="sng" algn="ctr">
                  <a:solidFill>
                    <a:schemeClr val="accent4"/>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Arial"/>
                    <a:ea typeface="+mn-ea"/>
                    <a:cs typeface="+mn-cs"/>
                  </a:endParaRPr>
                </a:p>
              </p:txBody>
            </p:sp>
            <p:sp>
              <p:nvSpPr>
                <p:cNvPr id="38" name="TextBox 37">
                  <a:extLst>
                    <a:ext uri="{FF2B5EF4-FFF2-40B4-BE49-F238E27FC236}">
                      <a16:creationId xmlns:a16="http://schemas.microsoft.com/office/drawing/2014/main" id="{074FC02D-D730-F05C-FB69-01AD64C22A5C}"/>
                    </a:ext>
                  </a:extLst>
                </p:cNvPr>
                <p:cNvSpPr txBox="1"/>
                <p:nvPr/>
              </p:nvSpPr>
              <p:spPr>
                <a:xfrm>
                  <a:off x="8480392" y="709611"/>
                  <a:ext cx="2478441" cy="3674868"/>
                </a:xfrm>
                <a:prstGeom prst="rect">
                  <a:avLst/>
                </a:prstGeom>
                <a:noFill/>
                <a:ln w="76200">
                  <a:solidFill>
                    <a:schemeClr val="accent4"/>
                  </a:solidFill>
                </a:ln>
                <a:effectLst/>
              </p:spPr>
              <p:txBody>
                <a:bodyPr spcFirstLastPara="0" vert="horz" wrap="square" lIns="74676" tIns="74676" rIns="99568" bIns="112014" numCol="1" spcCol="1270" anchor="t" anchorCtr="0">
                  <a:noAutofit/>
                </a:bodyPr>
                <a:lstStyle/>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Get hired in position that reflects employment goal</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kern="0" cap="none" spc="0" normalizeH="0" baseline="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Maintain employment for 90 days</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kern="0" cap="none" spc="0" normalizeH="0" baseline="0" noProof="0" dirty="0">
                    <a:ln>
                      <a:noFill/>
                    </a:ln>
                    <a:solidFill>
                      <a:schemeClr val="accent6"/>
                    </a:solidFill>
                    <a:effectLst/>
                    <a:uLnTx/>
                    <a:uFillTx/>
                    <a:latin typeface="Arial"/>
                    <a:ea typeface="+mn-ea"/>
                    <a:cs typeface="+mn-cs"/>
                  </a:endParaRPr>
                </a:p>
                <a:p>
                  <a:pPr marL="114300" marR="0" lvl="1" indent="-114300" defTabSz="622300" eaLnBrk="1" fontAlgn="auto" latinLnBrk="0" hangingPunct="1">
                    <a:lnSpc>
                      <a:spcPct val="90000"/>
                    </a:lnSpc>
                    <a:spcBef>
                      <a:spcPct val="0"/>
                    </a:spcBef>
                    <a:spcAft>
                      <a:spcPct val="15000"/>
                    </a:spcAft>
                    <a:buClrTx/>
                    <a:buSzTx/>
                    <a:buFontTx/>
                    <a:buChar char="•"/>
                    <a:tabLst/>
                    <a:defRPr/>
                  </a:pPr>
                  <a:r>
                    <a:rPr kumimoji="0" lang="en-US" sz="1400" b="1" i="0" u="none" strike="noStrike" kern="0" cap="none" spc="0" normalizeH="0" baseline="0" noProof="0" dirty="0">
                      <a:ln>
                        <a:noFill/>
                      </a:ln>
                      <a:solidFill>
                        <a:schemeClr val="accent6"/>
                      </a:solidFill>
                      <a:effectLst/>
                      <a:uLnTx/>
                      <a:uFillTx/>
                      <a:latin typeface="Arial"/>
                      <a:ea typeface="+mn-ea"/>
                      <a:cs typeface="+mn-cs"/>
                    </a:rPr>
                    <a:t>Case closed as successful employment outcome</a:t>
                  </a:r>
                </a:p>
                <a:p>
                  <a:pPr marL="114300" marR="0" lvl="1" indent="-114300" defTabSz="622300" eaLnBrk="1" fontAlgn="auto" latinLnBrk="0" hangingPunct="1">
                    <a:lnSpc>
                      <a:spcPct val="90000"/>
                    </a:lnSpc>
                    <a:spcBef>
                      <a:spcPct val="0"/>
                    </a:spcBef>
                    <a:spcAft>
                      <a:spcPct val="15000"/>
                    </a:spcAft>
                    <a:buClrTx/>
                    <a:buSzTx/>
                    <a:buFontTx/>
                    <a:buChar char="•"/>
                    <a:tabLst/>
                    <a:defRPr/>
                  </a:pPr>
                  <a:endParaRPr kumimoji="0" lang="en-US" sz="1400" b="1" i="0" u="none" strike="noStrike" kern="0" cap="none" spc="0" normalizeH="0" baseline="0" noProof="0" dirty="0">
                    <a:ln>
                      <a:noFill/>
                    </a:ln>
                    <a:solidFill>
                      <a:schemeClr val="accent6"/>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B038B7E1-42B2-FC07-38EF-90553739E09C}"/>
                  </a:ext>
                </a:extLst>
              </p:cNvPr>
              <p:cNvGrpSpPr/>
              <p:nvPr/>
            </p:nvGrpSpPr>
            <p:grpSpPr>
              <a:xfrm>
                <a:off x="1122219" y="1745524"/>
                <a:ext cx="2251534" cy="529980"/>
                <a:chOff x="4121" y="214509"/>
                <a:chExt cx="2478441" cy="495102"/>
              </a:xfrm>
              <a:noFill/>
            </p:grpSpPr>
            <p:sp>
              <p:nvSpPr>
                <p:cNvPr id="16" name="Rectangle 15">
                  <a:extLst>
                    <a:ext uri="{FF2B5EF4-FFF2-40B4-BE49-F238E27FC236}">
                      <a16:creationId xmlns:a16="http://schemas.microsoft.com/office/drawing/2014/main" id="{7436DDAA-02FE-ABC9-70D7-202C66D162C8}"/>
                    </a:ext>
                  </a:extLst>
                </p:cNvPr>
                <p:cNvSpPr/>
                <p:nvPr/>
              </p:nvSpPr>
              <p:spPr>
                <a:xfrm>
                  <a:off x="4121" y="214509"/>
                  <a:ext cx="2478441" cy="495102"/>
                </a:xfrm>
                <a:prstGeom prst="flowChartAlternateProcess">
                  <a:avLst/>
                </a:prstGeom>
                <a:grpFill/>
                <a:ln w="76200" cap="flat" cmpd="sng" algn="ctr">
                  <a:solidFill>
                    <a:schemeClr val="accent5"/>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FE407D4C-2BBC-5894-2418-1EDC6B2EFDA8}"/>
                    </a:ext>
                  </a:extLst>
                </p:cNvPr>
                <p:cNvSpPr txBox="1"/>
                <p:nvPr/>
              </p:nvSpPr>
              <p:spPr>
                <a:xfrm>
                  <a:off x="4121" y="214509"/>
                  <a:ext cx="2478441" cy="495102"/>
                </a:xfrm>
                <a:prstGeom prst="flowChartAlternateProcess">
                  <a:avLst/>
                </a:prstGeom>
                <a:grpFill/>
                <a:ln w="76200">
                  <a:solidFill>
                    <a:schemeClr val="accent5"/>
                  </a:solidFill>
                </a:ln>
                <a:effectLst/>
              </p:spPr>
              <p:txBody>
                <a:bodyPr spcFirstLastPara="0" vert="horz" wrap="square" lIns="99568" tIns="56896" rIns="99568" bIns="56896"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17375E"/>
                      </a:solidFill>
                      <a:effectLst/>
                      <a:uLnTx/>
                      <a:uFillTx/>
                      <a:latin typeface="Arial"/>
                      <a:ea typeface="+mn-ea"/>
                      <a:cs typeface="+mn-cs"/>
                    </a:rPr>
                    <a:t>Application</a:t>
                  </a:r>
                </a:p>
              </p:txBody>
            </p:sp>
          </p:grpSp>
          <p:grpSp>
            <p:nvGrpSpPr>
              <p:cNvPr id="44" name="Group 43">
                <a:extLst>
                  <a:ext uri="{FF2B5EF4-FFF2-40B4-BE49-F238E27FC236}">
                    <a16:creationId xmlns:a16="http://schemas.microsoft.com/office/drawing/2014/main" id="{D9C4B815-25B4-667A-4CA1-D1AEB60B0C73}"/>
                  </a:ext>
                </a:extLst>
              </p:cNvPr>
              <p:cNvGrpSpPr/>
              <p:nvPr/>
            </p:nvGrpSpPr>
            <p:grpSpPr>
              <a:xfrm>
                <a:off x="3691920" y="1745524"/>
                <a:ext cx="2251534" cy="529980"/>
                <a:chOff x="4121" y="214509"/>
                <a:chExt cx="2478441" cy="495102"/>
              </a:xfrm>
              <a:noFill/>
            </p:grpSpPr>
            <p:sp>
              <p:nvSpPr>
                <p:cNvPr id="45" name="Rectangle 15">
                  <a:extLst>
                    <a:ext uri="{FF2B5EF4-FFF2-40B4-BE49-F238E27FC236}">
                      <a16:creationId xmlns:a16="http://schemas.microsoft.com/office/drawing/2014/main" id="{A95E9A68-ED46-DDF8-20AC-DE29CA7E48AB}"/>
                    </a:ext>
                  </a:extLst>
                </p:cNvPr>
                <p:cNvSpPr/>
                <p:nvPr/>
              </p:nvSpPr>
              <p:spPr>
                <a:xfrm>
                  <a:off x="4121" y="214509"/>
                  <a:ext cx="2478441" cy="495102"/>
                </a:xfrm>
                <a:prstGeom prst="flowChartAlternateProcess">
                  <a:avLst/>
                </a:prstGeom>
                <a:grpFill/>
                <a:ln w="76200" cap="flat" cmpd="sng" algn="ctr">
                  <a:solidFill>
                    <a:schemeClr val="accent3"/>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 name="TextBox 45">
                  <a:extLst>
                    <a:ext uri="{FF2B5EF4-FFF2-40B4-BE49-F238E27FC236}">
                      <a16:creationId xmlns:a16="http://schemas.microsoft.com/office/drawing/2014/main" id="{39D74232-1269-CA58-F5D0-AFBAF86EEAB8}"/>
                    </a:ext>
                  </a:extLst>
                </p:cNvPr>
                <p:cNvSpPr txBox="1"/>
                <p:nvPr/>
              </p:nvSpPr>
              <p:spPr>
                <a:xfrm>
                  <a:off x="4121" y="214509"/>
                  <a:ext cx="2478441" cy="495102"/>
                </a:xfrm>
                <a:prstGeom prst="flowChartAlternateProcess">
                  <a:avLst/>
                </a:prstGeom>
                <a:grpFill/>
                <a:ln w="76200">
                  <a:solidFill>
                    <a:schemeClr val="accent3"/>
                  </a:solidFill>
                </a:ln>
                <a:effectLst/>
              </p:spPr>
              <p:txBody>
                <a:bodyPr spcFirstLastPara="0" vert="horz" wrap="square" lIns="99568" tIns="56896" rIns="99568" bIns="56896"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17375E"/>
                      </a:solidFill>
                      <a:effectLst/>
                      <a:uLnTx/>
                      <a:uFillTx/>
                      <a:latin typeface="Arial"/>
                      <a:ea typeface="+mn-ea"/>
                      <a:cs typeface="+mn-cs"/>
                    </a:rPr>
                    <a:t>Eligibility</a:t>
                  </a:r>
                </a:p>
              </p:txBody>
            </p:sp>
          </p:grpSp>
          <p:grpSp>
            <p:nvGrpSpPr>
              <p:cNvPr id="59" name="Group 58">
                <a:extLst>
                  <a:ext uri="{FF2B5EF4-FFF2-40B4-BE49-F238E27FC236}">
                    <a16:creationId xmlns:a16="http://schemas.microsoft.com/office/drawing/2014/main" id="{36C17396-76CF-A17F-8CC4-E3D1E2017C31}"/>
                  </a:ext>
                </a:extLst>
              </p:cNvPr>
              <p:cNvGrpSpPr/>
              <p:nvPr/>
            </p:nvGrpSpPr>
            <p:grpSpPr>
              <a:xfrm>
                <a:off x="6248546" y="1745524"/>
                <a:ext cx="2251534" cy="529980"/>
                <a:chOff x="4121" y="214509"/>
                <a:chExt cx="2478441" cy="495102"/>
              </a:xfrm>
              <a:noFill/>
            </p:grpSpPr>
            <p:sp>
              <p:nvSpPr>
                <p:cNvPr id="60" name="Rectangle 15">
                  <a:extLst>
                    <a:ext uri="{FF2B5EF4-FFF2-40B4-BE49-F238E27FC236}">
                      <a16:creationId xmlns:a16="http://schemas.microsoft.com/office/drawing/2014/main" id="{3E55852C-90FD-6439-B804-5A85B386477F}"/>
                    </a:ext>
                  </a:extLst>
                </p:cNvPr>
                <p:cNvSpPr/>
                <p:nvPr/>
              </p:nvSpPr>
              <p:spPr>
                <a:xfrm>
                  <a:off x="4121" y="214509"/>
                  <a:ext cx="2478441" cy="495102"/>
                </a:xfrm>
                <a:prstGeom prst="flowChartAlternateProcess">
                  <a:avLst/>
                </a:prstGeom>
                <a:grpFill/>
                <a:ln w="76200" cap="flat" cmpd="sng" algn="ctr">
                  <a:solidFill>
                    <a:schemeClr val="accent1"/>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1" name="TextBox 60">
                  <a:extLst>
                    <a:ext uri="{FF2B5EF4-FFF2-40B4-BE49-F238E27FC236}">
                      <a16:creationId xmlns:a16="http://schemas.microsoft.com/office/drawing/2014/main" id="{431DD5B4-6286-ED4C-8C50-171744C61957}"/>
                    </a:ext>
                  </a:extLst>
                </p:cNvPr>
                <p:cNvSpPr txBox="1"/>
                <p:nvPr/>
              </p:nvSpPr>
              <p:spPr>
                <a:xfrm>
                  <a:off x="4121" y="214509"/>
                  <a:ext cx="2478441" cy="495102"/>
                </a:xfrm>
                <a:prstGeom prst="flowChartAlternateProcess">
                  <a:avLst/>
                </a:prstGeom>
                <a:grpFill/>
                <a:ln w="76200">
                  <a:solidFill>
                    <a:schemeClr val="accent1"/>
                  </a:solidFill>
                </a:ln>
                <a:effectLst/>
              </p:spPr>
              <p:txBody>
                <a:bodyPr spcFirstLastPara="0" vert="horz" wrap="square" lIns="99568" tIns="56896" rIns="99568" bIns="56896"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b="1" i="0" u="none" strike="noStrike" cap="none" spc="-100" normalizeH="0" noProof="0" dirty="0">
                      <a:ln>
                        <a:noFill/>
                      </a:ln>
                      <a:solidFill>
                        <a:srgbClr val="17375E"/>
                      </a:solidFill>
                      <a:effectLst/>
                      <a:uLnTx/>
                      <a:uFillTx/>
                      <a:latin typeface="Arial"/>
                      <a:ea typeface="+mn-ea"/>
                      <a:cs typeface="+mn-cs"/>
                    </a:rPr>
                    <a:t>Individualized Plan</a:t>
                  </a:r>
                </a:p>
              </p:txBody>
            </p:sp>
          </p:grpSp>
          <p:grpSp>
            <p:nvGrpSpPr>
              <p:cNvPr id="62" name="Group 61">
                <a:extLst>
                  <a:ext uri="{FF2B5EF4-FFF2-40B4-BE49-F238E27FC236}">
                    <a16:creationId xmlns:a16="http://schemas.microsoft.com/office/drawing/2014/main" id="{3D8CCDB2-D10C-DB40-3DBF-0CE7C3384A58}"/>
                  </a:ext>
                </a:extLst>
              </p:cNvPr>
              <p:cNvGrpSpPr/>
              <p:nvPr/>
            </p:nvGrpSpPr>
            <p:grpSpPr>
              <a:xfrm>
                <a:off x="8818247" y="1745524"/>
                <a:ext cx="2251534" cy="529980"/>
                <a:chOff x="4121" y="214509"/>
                <a:chExt cx="2478441" cy="495102"/>
              </a:xfrm>
              <a:noFill/>
            </p:grpSpPr>
            <p:sp>
              <p:nvSpPr>
                <p:cNvPr id="63" name="Rectangle 15">
                  <a:extLst>
                    <a:ext uri="{FF2B5EF4-FFF2-40B4-BE49-F238E27FC236}">
                      <a16:creationId xmlns:a16="http://schemas.microsoft.com/office/drawing/2014/main" id="{549A8194-925D-3174-4DC8-BF8964E3D7D0}"/>
                    </a:ext>
                  </a:extLst>
                </p:cNvPr>
                <p:cNvSpPr/>
                <p:nvPr/>
              </p:nvSpPr>
              <p:spPr>
                <a:xfrm>
                  <a:off x="4121" y="214509"/>
                  <a:ext cx="2478441" cy="495102"/>
                </a:xfrm>
                <a:prstGeom prst="flowChartAlternateProcess">
                  <a:avLst/>
                </a:prstGeom>
                <a:grpFill/>
                <a:ln w="76200" cap="flat" cmpd="sng" algn="ctr">
                  <a:solidFill>
                    <a:schemeClr val="accent4"/>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64" name="TextBox 63">
                  <a:extLst>
                    <a:ext uri="{FF2B5EF4-FFF2-40B4-BE49-F238E27FC236}">
                      <a16:creationId xmlns:a16="http://schemas.microsoft.com/office/drawing/2014/main" id="{FBCDFDE3-5C3B-4A90-ABC5-F12CF56C6986}"/>
                    </a:ext>
                  </a:extLst>
                </p:cNvPr>
                <p:cNvSpPr txBox="1"/>
                <p:nvPr/>
              </p:nvSpPr>
              <p:spPr>
                <a:xfrm>
                  <a:off x="4121" y="214509"/>
                  <a:ext cx="2478441" cy="495102"/>
                </a:xfrm>
                <a:prstGeom prst="flowChartAlternateProcess">
                  <a:avLst/>
                </a:prstGeom>
                <a:grpFill/>
                <a:ln w="76200">
                  <a:solidFill>
                    <a:schemeClr val="accent4"/>
                  </a:solidFill>
                </a:ln>
                <a:effectLst/>
              </p:spPr>
              <p:txBody>
                <a:bodyPr spcFirstLastPara="0" vert="horz" wrap="square" lIns="99568" tIns="56896" rIns="99568" bIns="56896" numCol="1" spcCol="1270" anchor="ctr"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17375E"/>
                      </a:solidFill>
                      <a:effectLst/>
                      <a:uLnTx/>
                      <a:uFillTx/>
                      <a:latin typeface="Arial"/>
                      <a:ea typeface="+mn-ea"/>
                      <a:cs typeface="+mn-cs"/>
                    </a:rPr>
                    <a:t>Case Closure</a:t>
                  </a:r>
                </a:p>
              </p:txBody>
            </p:sp>
          </p:grpSp>
        </p:grpSp>
        <p:grpSp>
          <p:nvGrpSpPr>
            <p:cNvPr id="73" name="Group 72">
              <a:extLst>
                <a:ext uri="{FF2B5EF4-FFF2-40B4-BE49-F238E27FC236}">
                  <a16:creationId xmlns:a16="http://schemas.microsoft.com/office/drawing/2014/main" id="{4A48FE1D-5476-EF89-E1D7-532FF208B5E9}"/>
                </a:ext>
              </a:extLst>
            </p:cNvPr>
            <p:cNvGrpSpPr/>
            <p:nvPr/>
          </p:nvGrpSpPr>
          <p:grpSpPr>
            <a:xfrm>
              <a:off x="1441990" y="883844"/>
              <a:ext cx="9511585" cy="584500"/>
              <a:chOff x="1441990" y="883844"/>
              <a:chExt cx="9511585" cy="584500"/>
            </a:xfrm>
          </p:grpSpPr>
          <p:grpSp>
            <p:nvGrpSpPr>
              <p:cNvPr id="39" name="Group 38">
                <a:extLst>
                  <a:ext uri="{FF2B5EF4-FFF2-40B4-BE49-F238E27FC236}">
                    <a16:creationId xmlns:a16="http://schemas.microsoft.com/office/drawing/2014/main" id="{D2D370F8-F35D-0149-8EDC-0CF565A3CCDD}"/>
                  </a:ext>
                </a:extLst>
              </p:cNvPr>
              <p:cNvGrpSpPr/>
              <p:nvPr/>
            </p:nvGrpSpPr>
            <p:grpSpPr>
              <a:xfrm>
                <a:off x="1441990" y="883844"/>
                <a:ext cx="2689846" cy="584500"/>
                <a:chOff x="1873790" y="889256"/>
                <a:chExt cx="2689846" cy="584500"/>
              </a:xfrm>
            </p:grpSpPr>
            <p:sp>
              <p:nvSpPr>
                <p:cNvPr id="5" name="TextBox 4">
                  <a:extLst>
                    <a:ext uri="{FF2B5EF4-FFF2-40B4-BE49-F238E27FC236}">
                      <a16:creationId xmlns:a16="http://schemas.microsoft.com/office/drawing/2014/main" id="{23ED0CD4-9CC7-CFD0-2EEF-5116F8C8C19C}"/>
                    </a:ext>
                  </a:extLst>
                </p:cNvPr>
                <p:cNvSpPr txBox="1"/>
                <p:nvPr/>
              </p:nvSpPr>
              <p:spPr>
                <a:xfrm>
                  <a:off x="2030543" y="1051896"/>
                  <a:ext cx="2331908" cy="369332"/>
                </a:xfrm>
                <a:prstGeom prst="rect">
                  <a:avLst/>
                </a:prstGeom>
                <a:noFill/>
              </p:spPr>
              <p:txBody>
                <a:bodyPr wrap="square" rtlCol="0">
                  <a:spAutoFit/>
                </a:bodyPr>
                <a:lstStyle/>
                <a:p>
                  <a:pPr algn="ctr">
                    <a:defRPr/>
                  </a:pPr>
                  <a:r>
                    <a:rPr lang="en-US" dirty="0">
                      <a:solidFill>
                        <a:srgbClr val="1F497D">
                          <a:lumMod val="75000"/>
                        </a:srgbClr>
                      </a:solidFill>
                      <a:latin typeface="Arial Black" panose="020B0A04020102020204" pitchFamily="34" charset="0"/>
                    </a:rPr>
                    <a:t>Up to 60 days</a:t>
                  </a:r>
                </a:p>
              </p:txBody>
            </p:sp>
            <p:grpSp>
              <p:nvGrpSpPr>
                <p:cNvPr id="7" name="Group 6">
                  <a:extLst>
                    <a:ext uri="{FF2B5EF4-FFF2-40B4-BE49-F238E27FC236}">
                      <a16:creationId xmlns:a16="http://schemas.microsoft.com/office/drawing/2014/main" id="{B62840A7-63E4-84E9-04C2-339C2FA127B1}"/>
                    </a:ext>
                    <a:ext uri="{C183D7F6-B498-43B3-948B-1728B52AA6E4}">
                      <adec:decorative xmlns:adec="http://schemas.microsoft.com/office/drawing/2017/decorative" val="1"/>
                    </a:ext>
                  </a:extLst>
                </p:cNvPr>
                <p:cNvGrpSpPr/>
                <p:nvPr/>
              </p:nvGrpSpPr>
              <p:grpSpPr>
                <a:xfrm>
                  <a:off x="1873790" y="889256"/>
                  <a:ext cx="2689846" cy="584500"/>
                  <a:chOff x="1939948" y="1373776"/>
                  <a:chExt cx="2467149" cy="536107"/>
                </a:xfrm>
              </p:grpSpPr>
              <p:sp>
                <p:nvSpPr>
                  <p:cNvPr id="8" name="Arrow: Down 7">
                    <a:extLst>
                      <a:ext uri="{FF2B5EF4-FFF2-40B4-BE49-F238E27FC236}">
                        <a16:creationId xmlns:a16="http://schemas.microsoft.com/office/drawing/2014/main" id="{D3D4EDBA-4DA3-B1B5-99AD-E1798C8E0C8E}"/>
                      </a:ext>
                    </a:extLst>
                  </p:cNvPr>
                  <p:cNvSpPr/>
                  <p:nvPr/>
                </p:nvSpPr>
                <p:spPr>
                  <a:xfrm>
                    <a:off x="4154056" y="1375384"/>
                    <a:ext cx="253041" cy="510856"/>
                  </a:xfrm>
                  <a:prstGeom prst="downArrow">
                    <a:avLst/>
                  </a:prstGeom>
                  <a:solidFill>
                    <a:srgbClr val="D571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CFA9CD0B-30C7-D8BF-1447-E1DA58DBA196}"/>
                      </a:ext>
                    </a:extLst>
                  </p:cNvPr>
                  <p:cNvSpPr/>
                  <p:nvPr/>
                </p:nvSpPr>
                <p:spPr>
                  <a:xfrm>
                    <a:off x="1939948" y="1375460"/>
                    <a:ext cx="143774" cy="534423"/>
                  </a:xfrm>
                  <a:prstGeom prst="rect">
                    <a:avLst/>
                  </a:prstGeom>
                  <a:solidFill>
                    <a:srgbClr val="D571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EAA7F27A-356D-83FC-05E1-8D13C76A306A}"/>
                      </a:ext>
                    </a:extLst>
                  </p:cNvPr>
                  <p:cNvSpPr/>
                  <p:nvPr/>
                </p:nvSpPr>
                <p:spPr>
                  <a:xfrm rot="5400000">
                    <a:off x="3137836" y="313427"/>
                    <a:ext cx="143774" cy="2264472"/>
                  </a:xfrm>
                  <a:prstGeom prst="rect">
                    <a:avLst/>
                  </a:prstGeom>
                  <a:solidFill>
                    <a:srgbClr val="D571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grpSp>
            <p:nvGrpSpPr>
              <p:cNvPr id="47" name="Group 46">
                <a:extLst>
                  <a:ext uri="{FF2B5EF4-FFF2-40B4-BE49-F238E27FC236}">
                    <a16:creationId xmlns:a16="http://schemas.microsoft.com/office/drawing/2014/main" id="{C34BD6BE-ED3A-7E74-B6E8-AC036633910B}"/>
                  </a:ext>
                </a:extLst>
              </p:cNvPr>
              <p:cNvGrpSpPr/>
              <p:nvPr/>
            </p:nvGrpSpPr>
            <p:grpSpPr>
              <a:xfrm>
                <a:off x="4569608" y="883844"/>
                <a:ext cx="2692219" cy="582664"/>
                <a:chOff x="1873791" y="885714"/>
                <a:chExt cx="2692219" cy="582664"/>
              </a:xfrm>
            </p:grpSpPr>
            <p:sp>
              <p:nvSpPr>
                <p:cNvPr id="48" name="TextBox 47">
                  <a:extLst>
                    <a:ext uri="{FF2B5EF4-FFF2-40B4-BE49-F238E27FC236}">
                      <a16:creationId xmlns:a16="http://schemas.microsoft.com/office/drawing/2014/main" id="{8C96270D-7040-EF48-1AEB-F58647D7950B}"/>
                    </a:ext>
                  </a:extLst>
                </p:cNvPr>
                <p:cNvSpPr txBox="1"/>
                <p:nvPr/>
              </p:nvSpPr>
              <p:spPr>
                <a:xfrm>
                  <a:off x="2030543" y="1051896"/>
                  <a:ext cx="2331908" cy="369332"/>
                </a:xfrm>
                <a:prstGeom prst="rect">
                  <a:avLst/>
                </a:prstGeom>
                <a:noFill/>
              </p:spPr>
              <p:txBody>
                <a:bodyPr wrap="square" rtlCol="0">
                  <a:spAutoFit/>
                </a:bodyPr>
                <a:lstStyle/>
                <a:p>
                  <a:pPr algn="ctr">
                    <a:defRPr/>
                  </a:pPr>
                  <a:r>
                    <a:rPr lang="en-US" dirty="0">
                      <a:solidFill>
                        <a:srgbClr val="1F497D">
                          <a:lumMod val="75000"/>
                        </a:srgbClr>
                      </a:solidFill>
                      <a:latin typeface="Arial Black" panose="020B0A04020102020204" pitchFamily="34" charset="0"/>
                    </a:rPr>
                    <a:t>Up to 90 days</a:t>
                  </a:r>
                </a:p>
              </p:txBody>
            </p:sp>
            <p:grpSp>
              <p:nvGrpSpPr>
                <p:cNvPr id="49" name="Group 48">
                  <a:extLst>
                    <a:ext uri="{FF2B5EF4-FFF2-40B4-BE49-F238E27FC236}">
                      <a16:creationId xmlns:a16="http://schemas.microsoft.com/office/drawing/2014/main" id="{6846758F-2D58-7CF5-CDA1-B50170C74618}"/>
                    </a:ext>
                    <a:ext uri="{C183D7F6-B498-43B3-948B-1728B52AA6E4}">
                      <adec:decorative xmlns:adec="http://schemas.microsoft.com/office/drawing/2017/decorative" val="1"/>
                    </a:ext>
                  </a:extLst>
                </p:cNvPr>
                <p:cNvGrpSpPr/>
                <p:nvPr/>
              </p:nvGrpSpPr>
              <p:grpSpPr>
                <a:xfrm>
                  <a:off x="1873791" y="885714"/>
                  <a:ext cx="2692219" cy="582664"/>
                  <a:chOff x="1939949" y="1370528"/>
                  <a:chExt cx="2469326" cy="534423"/>
                </a:xfrm>
              </p:grpSpPr>
              <p:sp>
                <p:nvSpPr>
                  <p:cNvPr id="50" name="Arrow: Down 49">
                    <a:extLst>
                      <a:ext uri="{FF2B5EF4-FFF2-40B4-BE49-F238E27FC236}">
                        <a16:creationId xmlns:a16="http://schemas.microsoft.com/office/drawing/2014/main" id="{4535B61A-D494-ED45-8219-169A0BE181E1}"/>
                      </a:ext>
                    </a:extLst>
                  </p:cNvPr>
                  <p:cNvSpPr/>
                  <p:nvPr/>
                </p:nvSpPr>
                <p:spPr>
                  <a:xfrm>
                    <a:off x="4156234" y="1370528"/>
                    <a:ext cx="253041" cy="510856"/>
                  </a:xfrm>
                  <a:prstGeom prst="downArrow">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2C815786-F4A2-E87B-5F57-E609B432D85A}"/>
                      </a:ext>
                    </a:extLst>
                  </p:cNvPr>
                  <p:cNvSpPr/>
                  <p:nvPr/>
                </p:nvSpPr>
                <p:spPr>
                  <a:xfrm>
                    <a:off x="1939949" y="1370528"/>
                    <a:ext cx="143774" cy="534423"/>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57CB7828-42EC-05AF-8902-D011E263EBDD}"/>
                      </a:ext>
                    </a:extLst>
                  </p:cNvPr>
                  <p:cNvSpPr/>
                  <p:nvPr/>
                </p:nvSpPr>
                <p:spPr>
                  <a:xfrm rot="5400000">
                    <a:off x="3137836" y="313427"/>
                    <a:ext cx="143774" cy="2264472"/>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grpSp>
            <p:nvGrpSpPr>
              <p:cNvPr id="65" name="Group 64">
                <a:extLst>
                  <a:ext uri="{FF2B5EF4-FFF2-40B4-BE49-F238E27FC236}">
                    <a16:creationId xmlns:a16="http://schemas.microsoft.com/office/drawing/2014/main" id="{20271387-4198-60AB-10B6-D3495C0F6670}"/>
                  </a:ext>
                </a:extLst>
              </p:cNvPr>
              <p:cNvGrpSpPr/>
              <p:nvPr/>
            </p:nvGrpSpPr>
            <p:grpSpPr>
              <a:xfrm>
                <a:off x="7699384" y="883844"/>
                <a:ext cx="3254191" cy="582664"/>
                <a:chOff x="1873791" y="885714"/>
                <a:chExt cx="3254191" cy="582664"/>
              </a:xfrm>
            </p:grpSpPr>
            <p:sp>
              <p:nvSpPr>
                <p:cNvPr id="66" name="TextBox 65">
                  <a:extLst>
                    <a:ext uri="{FF2B5EF4-FFF2-40B4-BE49-F238E27FC236}">
                      <a16:creationId xmlns:a16="http://schemas.microsoft.com/office/drawing/2014/main" id="{26BE36D1-AE75-7189-4B2E-2088DCA775F5}"/>
                    </a:ext>
                  </a:extLst>
                </p:cNvPr>
                <p:cNvSpPr txBox="1"/>
                <p:nvPr/>
              </p:nvSpPr>
              <p:spPr>
                <a:xfrm>
                  <a:off x="2030542" y="1051896"/>
                  <a:ext cx="2897589" cy="369332"/>
                </a:xfrm>
                <a:prstGeom prst="rect">
                  <a:avLst/>
                </a:prstGeom>
                <a:noFill/>
              </p:spPr>
              <p:txBody>
                <a:bodyPr wrap="square" rtlCol="0">
                  <a:spAutoFit/>
                </a:bodyPr>
                <a:lstStyle/>
                <a:p>
                  <a:pPr algn="ctr">
                    <a:defRPr/>
                  </a:pPr>
                  <a:r>
                    <a:rPr lang="en-US" dirty="0">
                      <a:solidFill>
                        <a:srgbClr val="1F497D">
                          <a:lumMod val="75000"/>
                        </a:srgbClr>
                      </a:solidFill>
                      <a:latin typeface="Arial Black" panose="020B0A04020102020204" pitchFamily="34" charset="0"/>
                    </a:rPr>
                    <a:t>Varies by Client</a:t>
                  </a:r>
                </a:p>
              </p:txBody>
            </p:sp>
            <p:grpSp>
              <p:nvGrpSpPr>
                <p:cNvPr id="67" name="Group 66">
                  <a:extLst>
                    <a:ext uri="{FF2B5EF4-FFF2-40B4-BE49-F238E27FC236}">
                      <a16:creationId xmlns:a16="http://schemas.microsoft.com/office/drawing/2014/main" id="{807DE2CC-94C4-F478-EFE0-A05A298EF799}"/>
                    </a:ext>
                    <a:ext uri="{C183D7F6-B498-43B3-948B-1728B52AA6E4}">
                      <adec:decorative xmlns:adec="http://schemas.microsoft.com/office/drawing/2017/decorative" val="1"/>
                    </a:ext>
                  </a:extLst>
                </p:cNvPr>
                <p:cNvGrpSpPr/>
                <p:nvPr/>
              </p:nvGrpSpPr>
              <p:grpSpPr>
                <a:xfrm>
                  <a:off x="1873791" y="885714"/>
                  <a:ext cx="3254191" cy="582664"/>
                  <a:chOff x="1939949" y="1370528"/>
                  <a:chExt cx="2984773" cy="534423"/>
                </a:xfrm>
              </p:grpSpPr>
              <p:sp>
                <p:nvSpPr>
                  <p:cNvPr id="68" name="Arrow: Down 67">
                    <a:extLst>
                      <a:ext uri="{FF2B5EF4-FFF2-40B4-BE49-F238E27FC236}">
                        <a16:creationId xmlns:a16="http://schemas.microsoft.com/office/drawing/2014/main" id="{04BB9E6E-2D65-B6A2-201B-ED2B9E03852F}"/>
                      </a:ext>
                    </a:extLst>
                  </p:cNvPr>
                  <p:cNvSpPr/>
                  <p:nvPr/>
                </p:nvSpPr>
                <p:spPr>
                  <a:xfrm>
                    <a:off x="4671681" y="1370528"/>
                    <a:ext cx="253041" cy="510856"/>
                  </a:xfrm>
                  <a:prstGeom prst="downArrow">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3797EAE0-1DD8-7135-2711-2855C21B5EC1}"/>
                      </a:ext>
                    </a:extLst>
                  </p:cNvPr>
                  <p:cNvSpPr/>
                  <p:nvPr/>
                </p:nvSpPr>
                <p:spPr>
                  <a:xfrm>
                    <a:off x="1939949" y="1370528"/>
                    <a:ext cx="143774" cy="534423"/>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B9DF3A7D-66AD-BCFA-C864-CFC9DE99FD0B}"/>
                      </a:ext>
                    </a:extLst>
                  </p:cNvPr>
                  <p:cNvSpPr/>
                  <p:nvPr/>
                </p:nvSpPr>
                <p:spPr>
                  <a:xfrm rot="5400000">
                    <a:off x="3368143" y="83120"/>
                    <a:ext cx="143774" cy="2725088"/>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grpSp>
      </p:grpSp>
    </p:spTree>
    <p:extLst>
      <p:ext uri="{BB962C8B-B14F-4D97-AF65-F5344CB8AC3E}">
        <p14:creationId xmlns:p14="http://schemas.microsoft.com/office/powerpoint/2010/main" val="16351299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01181C-6F2F-6A7E-C044-1A19A6985124}"/>
              </a:ext>
            </a:extLst>
          </p:cNvPr>
          <p:cNvSpPr>
            <a:spLocks noGrp="1"/>
          </p:cNvSpPr>
          <p:nvPr>
            <p:ph type="title"/>
          </p:nvPr>
        </p:nvSpPr>
        <p:spPr>
          <a:xfrm>
            <a:off x="1511300" y="278003"/>
            <a:ext cx="9692408" cy="502622"/>
          </a:xfrm>
        </p:spPr>
        <p:txBody>
          <a:bodyPr>
            <a:normAutofit fontScale="90000"/>
          </a:bodyPr>
          <a:lstStyle/>
          <a:p>
            <a:r>
              <a:rPr lang="en-US" dirty="0"/>
              <a:t>EIPD Partnerships</a:t>
            </a:r>
          </a:p>
        </p:txBody>
      </p:sp>
      <p:sp>
        <p:nvSpPr>
          <p:cNvPr id="4" name="Content Placeholder 3">
            <a:extLst>
              <a:ext uri="{FF2B5EF4-FFF2-40B4-BE49-F238E27FC236}">
                <a16:creationId xmlns:a16="http://schemas.microsoft.com/office/drawing/2014/main" id="{C3709098-4830-BF05-EE0D-C0A2BEEEA612}"/>
              </a:ext>
            </a:extLst>
          </p:cNvPr>
          <p:cNvSpPr>
            <a:spLocks noGrp="1"/>
          </p:cNvSpPr>
          <p:nvPr>
            <p:ph sz="quarter" idx="10"/>
          </p:nvPr>
        </p:nvSpPr>
        <p:spPr>
          <a:xfrm>
            <a:off x="2675524" y="1871556"/>
            <a:ext cx="6874876" cy="3487844"/>
          </a:xfrm>
        </p:spPr>
        <p:txBody>
          <a:bodyPr/>
          <a:lstStyle/>
          <a:p>
            <a:pPr marL="0" indent="0" algn="ctr">
              <a:lnSpc>
                <a:spcPct val="110000"/>
              </a:lnSpc>
              <a:spcBef>
                <a:spcPts val="0"/>
              </a:spcBef>
              <a:buNone/>
            </a:pPr>
            <a:r>
              <a:rPr lang="en-US" sz="2800" dirty="0">
                <a:solidFill>
                  <a:schemeClr val="tx2"/>
                </a:solidFill>
                <a:latin typeface="Arial Black" panose="020B0A04020102020204" pitchFamily="34" charset="0"/>
              </a:rPr>
              <a:t>We collaborate with disability service providers, local and national employers, workforce system and other community partners to support jobseekers with disabilities and connect them with careers.</a:t>
            </a:r>
          </a:p>
          <a:p>
            <a:pPr marL="0" indent="0" algn="ctr">
              <a:buNone/>
            </a:pPr>
            <a:endParaRPr lang="en-US" dirty="0"/>
          </a:p>
        </p:txBody>
      </p:sp>
    </p:spTree>
    <p:extLst>
      <p:ext uri="{BB962C8B-B14F-4D97-AF65-F5344CB8AC3E}">
        <p14:creationId xmlns:p14="http://schemas.microsoft.com/office/powerpoint/2010/main" val="309490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4529-BF28-C44D-809C-43ED17090E22}"/>
              </a:ext>
            </a:extLst>
          </p:cNvPr>
          <p:cNvSpPr>
            <a:spLocks noGrp="1"/>
          </p:cNvSpPr>
          <p:nvPr>
            <p:ph type="title"/>
          </p:nvPr>
        </p:nvSpPr>
        <p:spPr/>
        <p:txBody>
          <a:bodyPr/>
          <a:lstStyle/>
          <a:p>
            <a:r>
              <a:rPr lang="en-US" sz="6000" dirty="0">
                <a:solidFill>
                  <a:srgbClr val="093B60"/>
                </a:solidFill>
              </a:rPr>
              <a:t>Eligibility</a:t>
            </a:r>
          </a:p>
        </p:txBody>
      </p:sp>
    </p:spTree>
    <p:extLst>
      <p:ext uri="{BB962C8B-B14F-4D97-AF65-F5344CB8AC3E}">
        <p14:creationId xmlns:p14="http://schemas.microsoft.com/office/powerpoint/2010/main" val="2623160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1DC5-6323-F12D-A22A-097C02F5AC8B}"/>
              </a:ext>
            </a:extLst>
          </p:cNvPr>
          <p:cNvSpPr>
            <a:spLocks noGrp="1"/>
          </p:cNvSpPr>
          <p:nvPr>
            <p:ph type="title"/>
          </p:nvPr>
        </p:nvSpPr>
        <p:spPr/>
        <p:txBody>
          <a:bodyPr>
            <a:normAutofit fontScale="90000"/>
          </a:bodyPr>
          <a:lstStyle/>
          <a:p>
            <a:r>
              <a:rPr lang="en-US" dirty="0"/>
              <a:t>Who is Eligible for EIPD Services?</a:t>
            </a:r>
          </a:p>
        </p:txBody>
      </p:sp>
      <p:grpSp>
        <p:nvGrpSpPr>
          <p:cNvPr id="34" name="Group 33">
            <a:extLst>
              <a:ext uri="{FF2B5EF4-FFF2-40B4-BE49-F238E27FC236}">
                <a16:creationId xmlns:a16="http://schemas.microsoft.com/office/drawing/2014/main" id="{7AD56FAE-B041-1357-129E-07595889DF33}"/>
              </a:ext>
            </a:extLst>
          </p:cNvPr>
          <p:cNvGrpSpPr/>
          <p:nvPr/>
        </p:nvGrpSpPr>
        <p:grpSpPr>
          <a:xfrm>
            <a:off x="670193" y="1314674"/>
            <a:ext cx="10851614" cy="4697847"/>
            <a:chOff x="670193" y="1314674"/>
            <a:chExt cx="10851614" cy="4697847"/>
          </a:xfrm>
        </p:grpSpPr>
        <p:grpSp>
          <p:nvGrpSpPr>
            <p:cNvPr id="33" name="Group 32">
              <a:extLst>
                <a:ext uri="{FF2B5EF4-FFF2-40B4-BE49-F238E27FC236}">
                  <a16:creationId xmlns:a16="http://schemas.microsoft.com/office/drawing/2014/main" id="{EB32EE14-9183-3534-2658-FC4C38CE33DA}"/>
                </a:ext>
              </a:extLst>
            </p:cNvPr>
            <p:cNvGrpSpPr/>
            <p:nvPr/>
          </p:nvGrpSpPr>
          <p:grpSpPr>
            <a:xfrm>
              <a:off x="670193" y="1314674"/>
              <a:ext cx="10832776" cy="963762"/>
              <a:chOff x="670193" y="1314674"/>
              <a:chExt cx="10832776" cy="963762"/>
            </a:xfrm>
          </p:grpSpPr>
          <p:sp>
            <p:nvSpPr>
              <p:cNvPr id="18" name="Freeform: Shape 17">
                <a:extLst>
                  <a:ext uri="{FF2B5EF4-FFF2-40B4-BE49-F238E27FC236}">
                    <a16:creationId xmlns:a16="http://schemas.microsoft.com/office/drawing/2014/main" id="{B568F532-FF4D-FB22-5225-A61F3824E0A7}"/>
                  </a:ext>
                </a:extLst>
              </p:cNvPr>
              <p:cNvSpPr/>
              <p:nvPr/>
            </p:nvSpPr>
            <p:spPr>
              <a:xfrm>
                <a:off x="1653248" y="1314674"/>
                <a:ext cx="9849721" cy="963762"/>
              </a:xfrm>
              <a:custGeom>
                <a:avLst/>
                <a:gdLst>
                  <a:gd name="connsiteX0" fmla="*/ 0 w 5405120"/>
                  <a:gd name="connsiteY0" fmla="*/ 0 h 536465"/>
                  <a:gd name="connsiteX1" fmla="*/ 5136888 w 5405120"/>
                  <a:gd name="connsiteY1" fmla="*/ 0 h 536465"/>
                  <a:gd name="connsiteX2" fmla="*/ 5405120 w 5405120"/>
                  <a:gd name="connsiteY2" fmla="*/ 268233 h 536465"/>
                  <a:gd name="connsiteX3" fmla="*/ 5136888 w 5405120"/>
                  <a:gd name="connsiteY3" fmla="*/ 536465 h 536465"/>
                  <a:gd name="connsiteX4" fmla="*/ 0 w 5405120"/>
                  <a:gd name="connsiteY4" fmla="*/ 536465 h 536465"/>
                  <a:gd name="connsiteX5" fmla="*/ 0 w 5405120"/>
                  <a:gd name="connsiteY5" fmla="*/ 0 h 53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536465">
                    <a:moveTo>
                      <a:pt x="5405120" y="536464"/>
                    </a:moveTo>
                    <a:lnTo>
                      <a:pt x="268232" y="536464"/>
                    </a:lnTo>
                    <a:lnTo>
                      <a:pt x="0" y="268232"/>
                    </a:lnTo>
                    <a:lnTo>
                      <a:pt x="268232" y="1"/>
                    </a:lnTo>
                    <a:lnTo>
                      <a:pt x="5405120" y="1"/>
                    </a:lnTo>
                    <a:lnTo>
                      <a:pt x="5405120" y="536464"/>
                    </a:lnTo>
                    <a:close/>
                  </a:path>
                </a:pathLst>
              </a:custGeom>
              <a:solidFill>
                <a:srgbClr val="1F497D">
                  <a:hueOff val="0"/>
                  <a:satOff val="0"/>
                  <a:lumOff val="0"/>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370683" tIns="53341" rIns="99568" bIns="53341"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lang="en-US" sz="2400" kern="0" dirty="0">
                    <a:solidFill>
                      <a:srgbClr val="FFFFFF"/>
                    </a:solidFill>
                    <a:latin typeface="Arial Black" panose="020B0A04020102020204" pitchFamily="34" charset="0"/>
                  </a:rPr>
                  <a:t>Individual is a l</a:t>
                </a:r>
                <a:r>
                  <a:rPr kumimoji="0" lang="en-US" sz="24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egal resident and at least 14 years old</a:t>
                </a:r>
              </a:p>
            </p:txBody>
          </p:sp>
          <p:sp>
            <p:nvSpPr>
              <p:cNvPr id="19" name="Oval 18" descr="Checkmark with solid fill">
                <a:extLst>
                  <a:ext uri="{FF2B5EF4-FFF2-40B4-BE49-F238E27FC236}">
                    <a16:creationId xmlns:a16="http://schemas.microsoft.com/office/drawing/2014/main" id="{8BBFB4B7-FD16-3BC4-0592-FFF9C7FFDE83}"/>
                  </a:ext>
                </a:extLst>
              </p:cNvPr>
              <p:cNvSpPr/>
              <p:nvPr/>
            </p:nvSpPr>
            <p:spPr>
              <a:xfrm>
                <a:off x="670193" y="1314676"/>
                <a:ext cx="977597" cy="963758"/>
              </a:xfrm>
              <a:prstGeom prst="ellipse">
                <a:avLst/>
              </a:prstGeom>
              <a:solidFill>
                <a:srgbClr val="1F497D"/>
              </a:solidFill>
              <a:ln w="12700" cap="flat" cmpd="sng" algn="ctr">
                <a:solidFill>
                  <a:srgbClr val="FFFFF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hueOff val="0"/>
                      <a:satOff val="0"/>
                      <a:lumOff val="0"/>
                      <a:alphaOff val="0"/>
                    </a:srgbClr>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C2834F36-420E-DB2E-35D8-CFCA179C63E2}"/>
                </a:ext>
              </a:extLst>
            </p:cNvPr>
            <p:cNvGrpSpPr/>
            <p:nvPr/>
          </p:nvGrpSpPr>
          <p:grpSpPr>
            <a:xfrm>
              <a:off x="670193" y="1457876"/>
              <a:ext cx="10851614" cy="4554645"/>
              <a:chOff x="670193" y="1457876"/>
              <a:chExt cx="10851614" cy="4554645"/>
            </a:xfrm>
          </p:grpSpPr>
          <p:sp>
            <p:nvSpPr>
              <p:cNvPr id="21" name="Freeform: Shape 20">
                <a:extLst>
                  <a:ext uri="{FF2B5EF4-FFF2-40B4-BE49-F238E27FC236}">
                    <a16:creationId xmlns:a16="http://schemas.microsoft.com/office/drawing/2014/main" id="{CCD99FFB-1F5C-8497-1E37-EB101A86B16C}"/>
                  </a:ext>
                </a:extLst>
              </p:cNvPr>
              <p:cNvSpPr/>
              <p:nvPr/>
            </p:nvSpPr>
            <p:spPr>
              <a:xfrm>
                <a:off x="1653248" y="2566124"/>
                <a:ext cx="9849721" cy="963762"/>
              </a:xfrm>
              <a:custGeom>
                <a:avLst/>
                <a:gdLst>
                  <a:gd name="connsiteX0" fmla="*/ 0 w 5405120"/>
                  <a:gd name="connsiteY0" fmla="*/ 0 h 536465"/>
                  <a:gd name="connsiteX1" fmla="*/ 5136888 w 5405120"/>
                  <a:gd name="connsiteY1" fmla="*/ 0 h 536465"/>
                  <a:gd name="connsiteX2" fmla="*/ 5405120 w 5405120"/>
                  <a:gd name="connsiteY2" fmla="*/ 268233 h 536465"/>
                  <a:gd name="connsiteX3" fmla="*/ 5136888 w 5405120"/>
                  <a:gd name="connsiteY3" fmla="*/ 536465 h 536465"/>
                  <a:gd name="connsiteX4" fmla="*/ 0 w 5405120"/>
                  <a:gd name="connsiteY4" fmla="*/ 536465 h 536465"/>
                  <a:gd name="connsiteX5" fmla="*/ 0 w 5405120"/>
                  <a:gd name="connsiteY5" fmla="*/ 0 h 53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536465">
                    <a:moveTo>
                      <a:pt x="5405120" y="536464"/>
                    </a:moveTo>
                    <a:lnTo>
                      <a:pt x="268232" y="536464"/>
                    </a:lnTo>
                    <a:lnTo>
                      <a:pt x="0" y="268232"/>
                    </a:lnTo>
                    <a:lnTo>
                      <a:pt x="268232" y="1"/>
                    </a:lnTo>
                    <a:lnTo>
                      <a:pt x="5405120" y="1"/>
                    </a:lnTo>
                    <a:lnTo>
                      <a:pt x="5405120" y="536464"/>
                    </a:lnTo>
                    <a:close/>
                  </a:path>
                </a:pathLst>
              </a:custGeom>
              <a:solidFill>
                <a:srgbClr val="1F497D">
                  <a:hueOff val="-307857"/>
                  <a:satOff val="-2194"/>
                  <a:lumOff val="4426"/>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370683" tIns="53341" rIns="99568" bIns="53341"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 Individual </a:t>
                </a:r>
                <a:r>
                  <a:rPr lang="en-US" sz="2400" kern="0" dirty="0">
                    <a:solidFill>
                      <a:srgbClr val="FFFFFF"/>
                    </a:solidFill>
                    <a:latin typeface="Arial Black" panose="020B0A04020102020204" pitchFamily="34" charset="0"/>
                  </a:rPr>
                  <a:t>wants to pursue</a:t>
                </a:r>
                <a:r>
                  <a:rPr kumimoji="0" lang="en-US" sz="24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 employment</a:t>
                </a:r>
              </a:p>
            </p:txBody>
          </p:sp>
          <p:sp>
            <p:nvSpPr>
              <p:cNvPr id="22" name="Oval 21">
                <a:extLst>
                  <a:ext uri="{FF2B5EF4-FFF2-40B4-BE49-F238E27FC236}">
                    <a16:creationId xmlns:a16="http://schemas.microsoft.com/office/drawing/2014/main" id="{5D3B731E-EEFB-9F1C-EC9A-492E081CE5A6}"/>
                  </a:ext>
                </a:extLst>
              </p:cNvPr>
              <p:cNvSpPr/>
              <p:nvPr/>
            </p:nvSpPr>
            <p:spPr>
              <a:xfrm>
                <a:off x="670193" y="2566125"/>
                <a:ext cx="977597" cy="963758"/>
              </a:xfrm>
              <a:prstGeom prst="ellipse">
                <a:avLst/>
              </a:prstGeom>
              <a:solidFill>
                <a:srgbClr val="255D8D"/>
              </a:solidFill>
              <a:ln w="12700" cap="flat" cmpd="sng" algn="ctr">
                <a:solidFill>
                  <a:srgbClr val="FFFFF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635FCA72-7E55-2FBA-1EFF-FAC3E25906E6}"/>
                  </a:ext>
                </a:extLst>
              </p:cNvPr>
              <p:cNvSpPr/>
              <p:nvPr/>
            </p:nvSpPr>
            <p:spPr>
              <a:xfrm>
                <a:off x="1653248" y="3817573"/>
                <a:ext cx="9849721" cy="963762"/>
              </a:xfrm>
              <a:custGeom>
                <a:avLst/>
                <a:gdLst>
                  <a:gd name="connsiteX0" fmla="*/ 0 w 5405120"/>
                  <a:gd name="connsiteY0" fmla="*/ 0 h 536465"/>
                  <a:gd name="connsiteX1" fmla="*/ 5136888 w 5405120"/>
                  <a:gd name="connsiteY1" fmla="*/ 0 h 536465"/>
                  <a:gd name="connsiteX2" fmla="*/ 5405120 w 5405120"/>
                  <a:gd name="connsiteY2" fmla="*/ 268233 h 536465"/>
                  <a:gd name="connsiteX3" fmla="*/ 5136888 w 5405120"/>
                  <a:gd name="connsiteY3" fmla="*/ 536465 h 536465"/>
                  <a:gd name="connsiteX4" fmla="*/ 0 w 5405120"/>
                  <a:gd name="connsiteY4" fmla="*/ 536465 h 536465"/>
                  <a:gd name="connsiteX5" fmla="*/ 0 w 5405120"/>
                  <a:gd name="connsiteY5" fmla="*/ 0 h 53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536465">
                    <a:moveTo>
                      <a:pt x="5405120" y="536464"/>
                    </a:moveTo>
                    <a:lnTo>
                      <a:pt x="268232" y="536464"/>
                    </a:lnTo>
                    <a:lnTo>
                      <a:pt x="0" y="268232"/>
                    </a:lnTo>
                    <a:lnTo>
                      <a:pt x="268232" y="1"/>
                    </a:lnTo>
                    <a:lnTo>
                      <a:pt x="5405120" y="1"/>
                    </a:lnTo>
                    <a:lnTo>
                      <a:pt x="5405120" y="536464"/>
                    </a:lnTo>
                    <a:close/>
                  </a:path>
                </a:pathLst>
              </a:custGeom>
              <a:solidFill>
                <a:srgbClr val="3E7294"/>
              </a:solidFill>
              <a:ln w="12700" cap="flat" cmpd="sng" algn="ctr">
                <a:solidFill>
                  <a:srgbClr val="FFFFFF">
                    <a:hueOff val="0"/>
                    <a:satOff val="0"/>
                    <a:lumOff val="0"/>
                    <a:alphaOff val="0"/>
                  </a:srgbClr>
                </a:solidFill>
                <a:prstDash val="solid"/>
                <a:miter lim="800000"/>
              </a:ln>
              <a:effectLst/>
            </p:spPr>
            <p:txBody>
              <a:bodyPr spcFirstLastPara="0" vert="horz" wrap="square" lIns="370683" tIns="53341" rIns="99568" bIns="53341"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US" sz="23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Individual faces disability-related barriers </a:t>
                </a:r>
                <a:r>
                  <a:rPr lang="en-US" sz="2300" kern="0" dirty="0">
                    <a:solidFill>
                      <a:srgbClr val="FFFFFF"/>
                    </a:solidFill>
                    <a:latin typeface="Arial Black" panose="020B0A04020102020204" pitchFamily="34" charset="0"/>
                  </a:rPr>
                  <a:t>to</a:t>
                </a:r>
                <a:r>
                  <a:rPr kumimoji="0" lang="en-US" sz="23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 employment</a:t>
                </a:r>
              </a:p>
            </p:txBody>
          </p:sp>
          <p:sp>
            <p:nvSpPr>
              <p:cNvPr id="24" name="Oval 23">
                <a:extLst>
                  <a:ext uri="{FF2B5EF4-FFF2-40B4-BE49-F238E27FC236}">
                    <a16:creationId xmlns:a16="http://schemas.microsoft.com/office/drawing/2014/main" id="{8C3E640F-D392-417E-A704-E637B0058F08}"/>
                  </a:ext>
                </a:extLst>
              </p:cNvPr>
              <p:cNvSpPr/>
              <p:nvPr/>
            </p:nvSpPr>
            <p:spPr>
              <a:xfrm>
                <a:off x="670193" y="3817575"/>
                <a:ext cx="977597" cy="963758"/>
              </a:xfrm>
              <a:prstGeom prst="ellipse">
                <a:avLst/>
              </a:prstGeom>
              <a:solidFill>
                <a:srgbClr val="3E7294"/>
              </a:solidFill>
              <a:ln w="12700" cap="flat" cmpd="sng" algn="ctr">
                <a:solidFill>
                  <a:srgbClr val="FFFFF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DFD368A4-D467-682D-AAAC-06B65F61E9D5}"/>
                  </a:ext>
                </a:extLst>
              </p:cNvPr>
              <p:cNvSpPr/>
              <p:nvPr/>
            </p:nvSpPr>
            <p:spPr>
              <a:xfrm>
                <a:off x="1672086" y="5048759"/>
                <a:ext cx="9849721" cy="963762"/>
              </a:xfrm>
              <a:custGeom>
                <a:avLst/>
                <a:gdLst>
                  <a:gd name="connsiteX0" fmla="*/ 0 w 5405120"/>
                  <a:gd name="connsiteY0" fmla="*/ 0 h 536465"/>
                  <a:gd name="connsiteX1" fmla="*/ 5136888 w 5405120"/>
                  <a:gd name="connsiteY1" fmla="*/ 0 h 536465"/>
                  <a:gd name="connsiteX2" fmla="*/ 5405120 w 5405120"/>
                  <a:gd name="connsiteY2" fmla="*/ 268233 h 536465"/>
                  <a:gd name="connsiteX3" fmla="*/ 5136888 w 5405120"/>
                  <a:gd name="connsiteY3" fmla="*/ 536465 h 536465"/>
                  <a:gd name="connsiteX4" fmla="*/ 0 w 5405120"/>
                  <a:gd name="connsiteY4" fmla="*/ 536465 h 536465"/>
                  <a:gd name="connsiteX5" fmla="*/ 0 w 5405120"/>
                  <a:gd name="connsiteY5" fmla="*/ 0 h 53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536465">
                    <a:moveTo>
                      <a:pt x="5405120" y="536464"/>
                    </a:moveTo>
                    <a:lnTo>
                      <a:pt x="268232" y="536464"/>
                    </a:lnTo>
                    <a:lnTo>
                      <a:pt x="0" y="268232"/>
                    </a:lnTo>
                    <a:lnTo>
                      <a:pt x="268232" y="1"/>
                    </a:lnTo>
                    <a:lnTo>
                      <a:pt x="5405120" y="1"/>
                    </a:lnTo>
                    <a:lnTo>
                      <a:pt x="5405120" y="536464"/>
                    </a:lnTo>
                    <a:close/>
                  </a:path>
                </a:pathLst>
              </a:custGeom>
              <a:solidFill>
                <a:srgbClr val="1F497D">
                  <a:hueOff val="-615714"/>
                  <a:satOff val="-4389"/>
                  <a:lumOff val="8852"/>
                  <a:alphaOff val="0"/>
                </a:srgbClr>
              </a:solidFill>
              <a:ln w="12700" cap="flat" cmpd="sng" algn="ctr">
                <a:solidFill>
                  <a:srgbClr val="FFFFFF">
                    <a:hueOff val="0"/>
                    <a:satOff val="0"/>
                    <a:lumOff val="0"/>
                    <a:alphaOff val="0"/>
                  </a:srgbClr>
                </a:solidFill>
                <a:prstDash val="solid"/>
                <a:miter lim="800000"/>
              </a:ln>
              <a:effectLst/>
            </p:spPr>
            <p:txBody>
              <a:bodyPr spcFirstLastPara="0" vert="horz" wrap="square" lIns="370683" tIns="53341" rIns="99568" bIns="53341"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EIPD services can reduce or eliminate these barriers </a:t>
                </a:r>
              </a:p>
            </p:txBody>
          </p:sp>
          <p:sp>
            <p:nvSpPr>
              <p:cNvPr id="26" name="Oval 25">
                <a:extLst>
                  <a:ext uri="{FF2B5EF4-FFF2-40B4-BE49-F238E27FC236}">
                    <a16:creationId xmlns:a16="http://schemas.microsoft.com/office/drawing/2014/main" id="{D809E92A-74E7-72DB-3033-9B9D2BA1EA1B}"/>
                  </a:ext>
                </a:extLst>
              </p:cNvPr>
              <p:cNvSpPr/>
              <p:nvPr/>
            </p:nvSpPr>
            <p:spPr>
              <a:xfrm>
                <a:off x="689031" y="5048761"/>
                <a:ext cx="977597" cy="963758"/>
              </a:xfrm>
              <a:prstGeom prst="ellipse">
                <a:avLst/>
              </a:prstGeom>
              <a:solidFill>
                <a:srgbClr val="2C729D"/>
              </a:solidFill>
              <a:ln w="12700" cap="flat" cmpd="sng" algn="ctr">
                <a:solidFill>
                  <a:srgbClr val="FFFFF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rial"/>
                  <a:ea typeface="+mn-ea"/>
                  <a:cs typeface="+mn-cs"/>
                </a:endParaRPr>
              </a:p>
            </p:txBody>
          </p:sp>
          <p:sp>
            <p:nvSpPr>
              <p:cNvPr id="27" name="Oval 26">
                <a:extLst>
                  <a:ext uri="{FF2B5EF4-FFF2-40B4-BE49-F238E27FC236}">
                    <a16:creationId xmlns:a16="http://schemas.microsoft.com/office/drawing/2014/main" id="{098C083B-8C68-1C04-5E50-4B56C4CE8295}"/>
                  </a:ext>
                </a:extLst>
              </p:cNvPr>
              <p:cNvSpPr/>
              <p:nvPr/>
            </p:nvSpPr>
            <p:spPr>
              <a:xfrm>
                <a:off x="689031" y="5048761"/>
                <a:ext cx="977597" cy="963758"/>
              </a:xfrm>
              <a:prstGeom prst="ellipse">
                <a:avLst/>
              </a:prstGeom>
              <a:solidFill>
                <a:srgbClr val="2C729D"/>
              </a:solidFill>
              <a:ln w="12700" cap="flat" cmpd="sng" algn="ctr">
                <a:solidFill>
                  <a:srgbClr val="FFFFF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hueOff val="0"/>
                      <a:satOff val="0"/>
                      <a:lumOff val="0"/>
                      <a:alphaOff val="0"/>
                    </a:srgbClr>
                  </a:solidFill>
                  <a:effectLst/>
                  <a:uLnTx/>
                  <a:uFillTx/>
                  <a:latin typeface="Arial"/>
                  <a:ea typeface="+mn-ea"/>
                  <a:cs typeface="+mn-cs"/>
                </a:endParaRPr>
              </a:p>
            </p:txBody>
          </p:sp>
          <p:sp>
            <p:nvSpPr>
              <p:cNvPr id="28" name="Oval 27">
                <a:extLst>
                  <a:ext uri="{FF2B5EF4-FFF2-40B4-BE49-F238E27FC236}">
                    <a16:creationId xmlns:a16="http://schemas.microsoft.com/office/drawing/2014/main" id="{6E3B777F-C56D-CCA4-A4E9-7E4F838DAB5C}"/>
                  </a:ext>
                </a:extLst>
              </p:cNvPr>
              <p:cNvSpPr/>
              <p:nvPr/>
            </p:nvSpPr>
            <p:spPr>
              <a:xfrm>
                <a:off x="670193" y="2566125"/>
                <a:ext cx="977597" cy="963758"/>
              </a:xfrm>
              <a:prstGeom prst="ellipse">
                <a:avLst/>
              </a:prstGeom>
              <a:solidFill>
                <a:srgbClr val="255D8D"/>
              </a:solidFill>
              <a:ln w="12700" cap="flat" cmpd="sng" algn="ctr">
                <a:solidFill>
                  <a:srgbClr val="FFFFFF">
                    <a:hueOff val="0"/>
                    <a:satOff val="0"/>
                    <a:lumOff val="0"/>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hueOff val="0"/>
                      <a:satOff val="0"/>
                      <a:lumOff val="0"/>
                      <a:alphaOff val="0"/>
                    </a:srgbClr>
                  </a:solidFill>
                  <a:effectLst/>
                  <a:uLnTx/>
                  <a:uFillTx/>
                  <a:latin typeface="Arial"/>
                  <a:ea typeface="+mn-ea"/>
                  <a:cs typeface="+mn-cs"/>
                </a:endParaRPr>
              </a:p>
            </p:txBody>
          </p:sp>
          <p:pic>
            <p:nvPicPr>
              <p:cNvPr id="29" name="Graphic 28" descr="Checkmark with solid fill">
                <a:extLst>
                  <a:ext uri="{FF2B5EF4-FFF2-40B4-BE49-F238E27FC236}">
                    <a16:creationId xmlns:a16="http://schemas.microsoft.com/office/drawing/2014/main" id="{36990DFC-1BAC-5BEF-2B39-A7EE8C3866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740" y="1457876"/>
                <a:ext cx="734501" cy="724104"/>
              </a:xfrm>
              <a:prstGeom prst="rect">
                <a:avLst/>
              </a:prstGeom>
            </p:spPr>
          </p:pic>
          <p:pic>
            <p:nvPicPr>
              <p:cNvPr id="30" name="Graphic 29" descr="Checkmark with solid fill">
                <a:extLst>
                  <a:ext uri="{FF2B5EF4-FFF2-40B4-BE49-F238E27FC236}">
                    <a16:creationId xmlns:a16="http://schemas.microsoft.com/office/drawing/2014/main" id="{BB0ACC8C-D775-1232-9203-18B9569B3C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738" y="4022595"/>
                <a:ext cx="734501" cy="724104"/>
              </a:xfrm>
              <a:prstGeom prst="rect">
                <a:avLst/>
              </a:prstGeom>
            </p:spPr>
          </p:pic>
          <p:pic>
            <p:nvPicPr>
              <p:cNvPr id="31" name="Graphic 30" descr="Checkmark with solid fill">
                <a:extLst>
                  <a:ext uri="{FF2B5EF4-FFF2-40B4-BE49-F238E27FC236}">
                    <a16:creationId xmlns:a16="http://schemas.microsoft.com/office/drawing/2014/main" id="{90E0B73C-7C69-2563-AEF5-1B5FCE59C8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3766" y="5214053"/>
                <a:ext cx="734501" cy="724104"/>
              </a:xfrm>
              <a:prstGeom prst="rect">
                <a:avLst/>
              </a:prstGeom>
            </p:spPr>
          </p:pic>
          <p:pic>
            <p:nvPicPr>
              <p:cNvPr id="32" name="Graphic 31" descr="Checkmark with solid fill">
                <a:extLst>
                  <a:ext uri="{FF2B5EF4-FFF2-40B4-BE49-F238E27FC236}">
                    <a16:creationId xmlns:a16="http://schemas.microsoft.com/office/drawing/2014/main" id="{E7415D95-D293-AE1F-E9F1-3C7B618AA4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804" y="2717601"/>
                <a:ext cx="734501" cy="724104"/>
              </a:xfrm>
              <a:prstGeom prst="rect">
                <a:avLst/>
              </a:prstGeom>
            </p:spPr>
          </p:pic>
        </p:grpSp>
      </p:grpSp>
    </p:spTree>
    <p:extLst>
      <p:ext uri="{BB962C8B-B14F-4D97-AF65-F5344CB8AC3E}">
        <p14:creationId xmlns:p14="http://schemas.microsoft.com/office/powerpoint/2010/main" val="11969969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1DC5-6323-F12D-A22A-097C02F5AC8B}"/>
              </a:ext>
            </a:extLst>
          </p:cNvPr>
          <p:cNvSpPr>
            <a:spLocks noGrp="1"/>
          </p:cNvSpPr>
          <p:nvPr>
            <p:ph type="title"/>
          </p:nvPr>
        </p:nvSpPr>
        <p:spPr/>
        <p:txBody>
          <a:bodyPr>
            <a:normAutofit fontScale="90000"/>
          </a:bodyPr>
          <a:lstStyle/>
          <a:p>
            <a:r>
              <a:rPr lang="en-US" dirty="0"/>
              <a:t>Eligibility for Social Security Beneficiaries</a:t>
            </a:r>
          </a:p>
        </p:txBody>
      </p:sp>
      <p:grpSp>
        <p:nvGrpSpPr>
          <p:cNvPr id="3" name="Group 2">
            <a:extLst>
              <a:ext uri="{FF2B5EF4-FFF2-40B4-BE49-F238E27FC236}">
                <a16:creationId xmlns:a16="http://schemas.microsoft.com/office/drawing/2014/main" id="{F27939D6-6618-381F-D5EC-995495BF90A3}"/>
              </a:ext>
            </a:extLst>
          </p:cNvPr>
          <p:cNvGrpSpPr/>
          <p:nvPr/>
        </p:nvGrpSpPr>
        <p:grpSpPr>
          <a:xfrm>
            <a:off x="495918" y="1258854"/>
            <a:ext cx="11200163" cy="4735545"/>
            <a:chOff x="495918" y="1258854"/>
            <a:chExt cx="11200163" cy="4735545"/>
          </a:xfrm>
        </p:grpSpPr>
        <p:grpSp>
          <p:nvGrpSpPr>
            <p:cNvPr id="19" name="Group 18">
              <a:extLst>
                <a:ext uri="{FF2B5EF4-FFF2-40B4-BE49-F238E27FC236}">
                  <a16:creationId xmlns:a16="http://schemas.microsoft.com/office/drawing/2014/main" id="{2573288D-9770-A536-3966-8FDFB6538B9E}"/>
                </a:ext>
              </a:extLst>
            </p:cNvPr>
            <p:cNvGrpSpPr/>
            <p:nvPr/>
          </p:nvGrpSpPr>
          <p:grpSpPr>
            <a:xfrm>
              <a:off x="495918" y="1258854"/>
              <a:ext cx="11200163" cy="4734170"/>
              <a:chOff x="842093" y="1457140"/>
              <a:chExt cx="7914206" cy="3253378"/>
            </a:xfrm>
            <a:solidFill>
              <a:srgbClr val="093B60"/>
            </a:solidFill>
          </p:grpSpPr>
          <p:sp>
            <p:nvSpPr>
              <p:cNvPr id="24" name="Freeform: Shape 23">
                <a:extLst>
                  <a:ext uri="{FF2B5EF4-FFF2-40B4-BE49-F238E27FC236}">
                    <a16:creationId xmlns:a16="http://schemas.microsoft.com/office/drawing/2014/main" id="{512A6836-4415-C4FC-DA4F-99E41C36944E}"/>
                  </a:ext>
                </a:extLst>
              </p:cNvPr>
              <p:cNvSpPr/>
              <p:nvPr/>
            </p:nvSpPr>
            <p:spPr>
              <a:xfrm>
                <a:off x="1314656" y="1482136"/>
                <a:ext cx="7441643" cy="651357"/>
              </a:xfrm>
              <a:custGeom>
                <a:avLst/>
                <a:gdLst>
                  <a:gd name="connsiteX0" fmla="*/ 0 w 8157194"/>
                  <a:gd name="connsiteY0" fmla="*/ 0 h 565728"/>
                  <a:gd name="connsiteX1" fmla="*/ 8157194 w 8157194"/>
                  <a:gd name="connsiteY1" fmla="*/ 0 h 565728"/>
                  <a:gd name="connsiteX2" fmla="*/ 8157194 w 8157194"/>
                  <a:gd name="connsiteY2" fmla="*/ 565728 h 565728"/>
                  <a:gd name="connsiteX3" fmla="*/ 0 w 8157194"/>
                  <a:gd name="connsiteY3" fmla="*/ 565728 h 565728"/>
                  <a:gd name="connsiteX4" fmla="*/ 0 w 8157194"/>
                  <a:gd name="connsiteY4" fmla="*/ 0 h 56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194" h="565728">
                    <a:moveTo>
                      <a:pt x="0" y="0"/>
                    </a:moveTo>
                    <a:lnTo>
                      <a:pt x="8157194" y="0"/>
                    </a:lnTo>
                    <a:lnTo>
                      <a:pt x="8157194" y="565728"/>
                    </a:lnTo>
                    <a:lnTo>
                      <a:pt x="0" y="565728"/>
                    </a:lnTo>
                    <a:lnTo>
                      <a:pt x="0" y="0"/>
                    </a:lnTo>
                    <a:close/>
                  </a:path>
                </a:pathLst>
              </a:custGeom>
              <a:solidFill>
                <a:srgbClr val="0E4C82"/>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449047" tIns="33020" rIns="33020" bIns="33020" numCol="1" spcCol="1270" anchor="ctr" anchorCtr="0">
                <a:noAutofit/>
              </a:bodyPr>
              <a:lstStyle/>
              <a:p>
                <a:pPr marL="0" lvl="0" indent="0" algn="l" defTabSz="577850">
                  <a:lnSpc>
                    <a:spcPct val="90000"/>
                  </a:lnSpc>
                  <a:spcBef>
                    <a:spcPct val="0"/>
                  </a:spcBef>
                  <a:spcAft>
                    <a:spcPct val="35000"/>
                  </a:spcAft>
                  <a:buNone/>
                </a:pPr>
                <a:r>
                  <a:rPr kumimoji="0" lang="en-US" b="1" i="0" u="none" strike="noStrike" kern="1200" cap="none" spc="0" normalizeH="0" baseline="0" noProof="0" dirty="0">
                    <a:ln/>
                    <a:effectLst/>
                    <a:uLnTx/>
                    <a:uFillTx/>
                    <a:cs typeface="Arial"/>
                  </a:rPr>
                  <a:t>If an individual receives Social Security Disability Insurance (SSDI) or Supplemental Security Income (SSI), they are </a:t>
                </a:r>
                <a:r>
                  <a:rPr kumimoji="0" lang="en-US" b="1" i="1" u="none" strike="noStrike" kern="1200" cap="none" spc="0" normalizeH="0" baseline="0" noProof="0" dirty="0">
                    <a:ln/>
                    <a:effectLst/>
                    <a:uLnTx/>
                    <a:uFillTx/>
                    <a:cs typeface="Arial"/>
                  </a:rPr>
                  <a:t>presumed eligible </a:t>
                </a:r>
                <a:r>
                  <a:rPr kumimoji="0" lang="en-US" b="1" u="none" strike="noStrike" kern="1200" cap="none" spc="0" normalizeH="0" baseline="0" noProof="0" dirty="0">
                    <a:ln/>
                    <a:effectLst/>
                    <a:uLnTx/>
                    <a:uFillTx/>
                    <a:cs typeface="Arial"/>
                  </a:rPr>
                  <a:t>for services</a:t>
                </a:r>
                <a:endParaRPr lang="en-US" b="1" kern="1200" dirty="0"/>
              </a:p>
            </p:txBody>
          </p:sp>
          <p:sp>
            <p:nvSpPr>
              <p:cNvPr id="25" name="Oval 24">
                <a:extLst>
                  <a:ext uri="{FF2B5EF4-FFF2-40B4-BE49-F238E27FC236}">
                    <a16:creationId xmlns:a16="http://schemas.microsoft.com/office/drawing/2014/main" id="{88E1BBF0-2DE6-6272-3330-2D07DB087165}"/>
                  </a:ext>
                </a:extLst>
              </p:cNvPr>
              <p:cNvSpPr/>
              <p:nvPr/>
            </p:nvSpPr>
            <p:spPr>
              <a:xfrm>
                <a:off x="866085" y="1457140"/>
                <a:ext cx="707160" cy="707160"/>
              </a:xfrm>
              <a:prstGeom prst="ellipse">
                <a:avLst/>
              </a:prstGeom>
              <a:grpFill/>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Freeform: Shape 25">
                <a:extLst>
                  <a:ext uri="{FF2B5EF4-FFF2-40B4-BE49-F238E27FC236}">
                    <a16:creationId xmlns:a16="http://schemas.microsoft.com/office/drawing/2014/main" id="{FBB31E54-43FF-D500-D35D-2561AB85712F}"/>
                  </a:ext>
                </a:extLst>
              </p:cNvPr>
              <p:cNvSpPr/>
              <p:nvPr/>
            </p:nvSpPr>
            <p:spPr>
              <a:xfrm>
                <a:off x="1314656" y="2330875"/>
                <a:ext cx="7441643" cy="651357"/>
              </a:xfrm>
              <a:custGeom>
                <a:avLst/>
                <a:gdLst>
                  <a:gd name="connsiteX0" fmla="*/ 0 w 7832849"/>
                  <a:gd name="connsiteY0" fmla="*/ 0 h 565728"/>
                  <a:gd name="connsiteX1" fmla="*/ 7832849 w 7832849"/>
                  <a:gd name="connsiteY1" fmla="*/ 0 h 565728"/>
                  <a:gd name="connsiteX2" fmla="*/ 7832849 w 7832849"/>
                  <a:gd name="connsiteY2" fmla="*/ 565728 h 565728"/>
                  <a:gd name="connsiteX3" fmla="*/ 0 w 7832849"/>
                  <a:gd name="connsiteY3" fmla="*/ 565728 h 565728"/>
                  <a:gd name="connsiteX4" fmla="*/ 0 w 7832849"/>
                  <a:gd name="connsiteY4" fmla="*/ 0 h 56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2849" h="565728">
                    <a:moveTo>
                      <a:pt x="0" y="0"/>
                    </a:moveTo>
                    <a:lnTo>
                      <a:pt x="7832849" y="0"/>
                    </a:lnTo>
                    <a:lnTo>
                      <a:pt x="7832849" y="565728"/>
                    </a:lnTo>
                    <a:lnTo>
                      <a:pt x="0" y="565728"/>
                    </a:lnTo>
                    <a:lnTo>
                      <a:pt x="0" y="0"/>
                    </a:lnTo>
                    <a:close/>
                  </a:path>
                </a:pathLst>
              </a:custGeom>
              <a:solidFill>
                <a:srgbClr val="0E4C82"/>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449047" tIns="33020" rIns="33020" bIns="33020" numCol="1" spcCol="1270" anchor="ctr" anchorCtr="0">
                <a:noAutofit/>
              </a:bodyPr>
              <a:lstStyle/>
              <a:p>
                <a:pPr marL="0" lvl="0" indent="0" algn="l" defTabSz="577850">
                  <a:lnSpc>
                    <a:spcPct val="90000"/>
                  </a:lnSpc>
                  <a:spcBef>
                    <a:spcPct val="0"/>
                  </a:spcBef>
                  <a:spcAft>
                    <a:spcPct val="35000"/>
                  </a:spcAft>
                  <a:buNone/>
                </a:pPr>
                <a:r>
                  <a:rPr lang="en-US" b="1" kern="1200" dirty="0">
                    <a:latin typeface="Arial" panose="020B0604020202020204" pitchFamily="34" charset="0"/>
                    <a:cs typeface="Arial" panose="020B0604020202020204" pitchFamily="34" charset="0"/>
                  </a:rPr>
                  <a:t>Working with an EIPD counselor, the individual will pick an employment goal and develop an Individualized Plan for Employment (IPE)</a:t>
                </a:r>
              </a:p>
            </p:txBody>
          </p:sp>
          <p:sp>
            <p:nvSpPr>
              <p:cNvPr id="27" name="Oval 26">
                <a:extLst>
                  <a:ext uri="{FF2B5EF4-FFF2-40B4-BE49-F238E27FC236}">
                    <a16:creationId xmlns:a16="http://schemas.microsoft.com/office/drawing/2014/main" id="{6F682941-91D3-D7D6-F742-811D174B87B8}"/>
                  </a:ext>
                </a:extLst>
              </p:cNvPr>
              <p:cNvSpPr/>
              <p:nvPr/>
            </p:nvSpPr>
            <p:spPr>
              <a:xfrm>
                <a:off x="842093" y="2305879"/>
                <a:ext cx="707160" cy="707160"/>
              </a:xfrm>
              <a:prstGeom prst="ellipse">
                <a:avLst/>
              </a:prstGeom>
              <a:solidFill>
                <a:srgbClr val="0E4C82"/>
              </a:solidFill>
              <a:ln w="38100">
                <a:solidFill>
                  <a:schemeClr val="accent6"/>
                </a:solidFill>
              </a:ln>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8" name="Freeform: Shape 27">
                <a:extLst>
                  <a:ext uri="{FF2B5EF4-FFF2-40B4-BE49-F238E27FC236}">
                    <a16:creationId xmlns:a16="http://schemas.microsoft.com/office/drawing/2014/main" id="{7282A92D-77E4-A02F-C670-7B48AE7D166F}"/>
                  </a:ext>
                </a:extLst>
              </p:cNvPr>
              <p:cNvSpPr/>
              <p:nvPr/>
            </p:nvSpPr>
            <p:spPr>
              <a:xfrm>
                <a:off x="1314656" y="3179615"/>
                <a:ext cx="7441643" cy="651357"/>
              </a:xfrm>
              <a:custGeom>
                <a:avLst/>
                <a:gdLst>
                  <a:gd name="connsiteX0" fmla="*/ 0 w 7832849"/>
                  <a:gd name="connsiteY0" fmla="*/ 0 h 565728"/>
                  <a:gd name="connsiteX1" fmla="*/ 7832849 w 7832849"/>
                  <a:gd name="connsiteY1" fmla="*/ 0 h 565728"/>
                  <a:gd name="connsiteX2" fmla="*/ 7832849 w 7832849"/>
                  <a:gd name="connsiteY2" fmla="*/ 565728 h 565728"/>
                  <a:gd name="connsiteX3" fmla="*/ 0 w 7832849"/>
                  <a:gd name="connsiteY3" fmla="*/ 565728 h 565728"/>
                  <a:gd name="connsiteX4" fmla="*/ 0 w 7832849"/>
                  <a:gd name="connsiteY4" fmla="*/ 0 h 56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2849" h="565728">
                    <a:moveTo>
                      <a:pt x="0" y="0"/>
                    </a:moveTo>
                    <a:lnTo>
                      <a:pt x="7832849" y="0"/>
                    </a:lnTo>
                    <a:lnTo>
                      <a:pt x="7832849" y="565728"/>
                    </a:lnTo>
                    <a:lnTo>
                      <a:pt x="0" y="565728"/>
                    </a:lnTo>
                    <a:lnTo>
                      <a:pt x="0" y="0"/>
                    </a:lnTo>
                    <a:close/>
                  </a:path>
                </a:pathLst>
              </a:custGeom>
              <a:solidFill>
                <a:srgbClr val="0E4C82"/>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449047" tIns="33020" rIns="33020" bIns="33020" numCol="1" spcCol="1270" anchor="ctr" anchorCtr="0">
                <a:noAutofit/>
              </a:bodyPr>
              <a:lstStyle/>
              <a:p>
                <a:pPr marL="0" lvl="0" indent="0" algn="l" defTabSz="577850">
                  <a:lnSpc>
                    <a:spcPct val="90000"/>
                  </a:lnSpc>
                  <a:spcBef>
                    <a:spcPct val="0"/>
                  </a:spcBef>
                  <a:spcAft>
                    <a:spcPct val="35000"/>
                  </a:spcAft>
                  <a:buNone/>
                </a:pPr>
                <a:r>
                  <a:rPr kumimoji="0" lang="en-US" b="1" i="0" u="none" strike="noStrike" kern="1200" cap="none" spc="0" normalizeH="0" baseline="0" noProof="0" dirty="0">
                    <a:ln/>
                    <a:effectLst/>
                    <a:uLnTx/>
                    <a:uFillTx/>
                    <a:cs typeface="Arial"/>
                  </a:rPr>
                  <a:t>SSI/SSDI beneficiaries will be referred to a benefits counselor to discuss how earned income can impact their benefits</a:t>
                </a:r>
                <a:endParaRPr lang="en-US" b="1" kern="1200" dirty="0"/>
              </a:p>
            </p:txBody>
          </p:sp>
          <p:sp>
            <p:nvSpPr>
              <p:cNvPr id="29" name="Oval 28">
                <a:extLst>
                  <a:ext uri="{FF2B5EF4-FFF2-40B4-BE49-F238E27FC236}">
                    <a16:creationId xmlns:a16="http://schemas.microsoft.com/office/drawing/2014/main" id="{4C8F9C8E-A616-1643-B858-23560EE5D5FC}"/>
                  </a:ext>
                </a:extLst>
              </p:cNvPr>
              <p:cNvSpPr/>
              <p:nvPr/>
            </p:nvSpPr>
            <p:spPr>
              <a:xfrm>
                <a:off x="842093" y="3154619"/>
                <a:ext cx="707160" cy="707160"/>
              </a:xfrm>
              <a:prstGeom prst="ellipse">
                <a:avLst/>
              </a:prstGeom>
              <a:solidFill>
                <a:srgbClr val="0E4C82"/>
              </a:solidFill>
              <a:ln w="38100">
                <a:solidFill>
                  <a:schemeClr val="accent6"/>
                </a:solidFill>
              </a:ln>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0" name="Freeform: Shape 29">
                <a:extLst>
                  <a:ext uri="{FF2B5EF4-FFF2-40B4-BE49-F238E27FC236}">
                    <a16:creationId xmlns:a16="http://schemas.microsoft.com/office/drawing/2014/main" id="{351D0C0C-7810-525D-8CF8-35AC334EEB64}"/>
                  </a:ext>
                </a:extLst>
              </p:cNvPr>
              <p:cNvSpPr/>
              <p:nvPr/>
            </p:nvSpPr>
            <p:spPr>
              <a:xfrm>
                <a:off x="1314655" y="4045442"/>
                <a:ext cx="7441643" cy="651357"/>
              </a:xfrm>
              <a:custGeom>
                <a:avLst/>
                <a:gdLst>
                  <a:gd name="connsiteX0" fmla="*/ 0 w 8157194"/>
                  <a:gd name="connsiteY0" fmla="*/ 0 h 565728"/>
                  <a:gd name="connsiteX1" fmla="*/ 8157194 w 8157194"/>
                  <a:gd name="connsiteY1" fmla="*/ 0 h 565728"/>
                  <a:gd name="connsiteX2" fmla="*/ 8157194 w 8157194"/>
                  <a:gd name="connsiteY2" fmla="*/ 565728 h 565728"/>
                  <a:gd name="connsiteX3" fmla="*/ 0 w 8157194"/>
                  <a:gd name="connsiteY3" fmla="*/ 565728 h 565728"/>
                  <a:gd name="connsiteX4" fmla="*/ 0 w 8157194"/>
                  <a:gd name="connsiteY4" fmla="*/ 0 h 565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194" h="565728">
                    <a:moveTo>
                      <a:pt x="0" y="0"/>
                    </a:moveTo>
                    <a:lnTo>
                      <a:pt x="8157194" y="0"/>
                    </a:lnTo>
                    <a:lnTo>
                      <a:pt x="8157194" y="565728"/>
                    </a:lnTo>
                    <a:lnTo>
                      <a:pt x="0" y="565728"/>
                    </a:lnTo>
                    <a:lnTo>
                      <a:pt x="0" y="0"/>
                    </a:lnTo>
                    <a:close/>
                  </a:path>
                </a:pathLst>
              </a:custGeom>
              <a:solidFill>
                <a:srgbClr val="0E4C82"/>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449047" tIns="33020" rIns="33020" bIns="33020" numCol="1" spcCol="1270" anchor="ctr" anchorCtr="0">
                <a:noAutofit/>
              </a:bodyPr>
              <a:lstStyle/>
              <a:p>
                <a:pPr marL="0" lvl="0" indent="0" algn="l" defTabSz="577850">
                  <a:lnSpc>
                    <a:spcPct val="90000"/>
                  </a:lnSpc>
                  <a:spcBef>
                    <a:spcPct val="0"/>
                  </a:spcBef>
                  <a:spcAft>
                    <a:spcPct val="35000"/>
                  </a:spcAft>
                  <a:buNone/>
                </a:pPr>
                <a:r>
                  <a:rPr lang="en-US" b="1" i="0" kern="1200" dirty="0"/>
                  <a:t>EIPD will include documentation of individual’s disability and barriers to employment for their casefile</a:t>
                </a:r>
                <a:endParaRPr lang="en-US" b="1" kern="1200" dirty="0"/>
              </a:p>
            </p:txBody>
          </p:sp>
          <p:sp>
            <p:nvSpPr>
              <p:cNvPr id="31" name="Oval 30">
                <a:extLst>
                  <a:ext uri="{FF2B5EF4-FFF2-40B4-BE49-F238E27FC236}">
                    <a16:creationId xmlns:a16="http://schemas.microsoft.com/office/drawing/2014/main" id="{E506831C-70C4-ADC4-D980-A3BBA9B53898}"/>
                  </a:ext>
                </a:extLst>
              </p:cNvPr>
              <p:cNvSpPr/>
              <p:nvPr/>
            </p:nvSpPr>
            <p:spPr>
              <a:xfrm>
                <a:off x="866085" y="4003358"/>
                <a:ext cx="707160" cy="707160"/>
              </a:xfrm>
              <a:prstGeom prst="ellipse">
                <a:avLst/>
              </a:prstGeom>
              <a:solidFill>
                <a:srgbClr val="0E4C82"/>
              </a:solidFill>
              <a:ln w="38100">
                <a:solidFill>
                  <a:schemeClr val="accent6"/>
                </a:solidFill>
              </a:ln>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n-US"/>
              </a:p>
            </p:txBody>
          </p:sp>
        </p:grpSp>
        <p:pic>
          <p:nvPicPr>
            <p:cNvPr id="20" name="Graphic 2">
              <a:extLst>
                <a:ext uri="{FF2B5EF4-FFF2-40B4-BE49-F238E27FC236}">
                  <a16:creationId xmlns:a16="http://schemas.microsoft.com/office/drawing/2014/main" id="{A7FDF2FE-3DAE-1AE0-29D1-933DCE1CD36B}"/>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574686" y="1293807"/>
              <a:ext cx="919751" cy="967246"/>
            </a:xfrm>
            <a:prstGeom prst="flowChartConnector">
              <a:avLst/>
            </a:prstGeom>
            <a:solidFill>
              <a:srgbClr val="093B60"/>
            </a:solidFill>
            <a:ln w="38100">
              <a:solidFill>
                <a:schemeClr val="accent6"/>
              </a:solidFill>
            </a:ln>
          </p:spPr>
        </p:pic>
        <p:pic>
          <p:nvPicPr>
            <p:cNvPr id="21" name="Graphic 20" descr="Bullseye with solid fill">
              <a:extLst>
                <a:ext uri="{FF2B5EF4-FFF2-40B4-BE49-F238E27FC236}">
                  <a16:creationId xmlns:a16="http://schemas.microsoft.com/office/drawing/2014/main" id="{7273A63F-9025-F2EC-6266-33F6BFE865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1074" y="2523564"/>
              <a:ext cx="919751" cy="967246"/>
            </a:xfrm>
            <a:prstGeom prst="rect">
              <a:avLst/>
            </a:prstGeom>
          </p:spPr>
        </p:pic>
        <p:pic>
          <p:nvPicPr>
            <p:cNvPr id="22" name="Graphic 21" descr="Chat with solid fill">
              <a:extLst>
                <a:ext uri="{FF2B5EF4-FFF2-40B4-BE49-F238E27FC236}">
                  <a16:creationId xmlns:a16="http://schemas.microsoft.com/office/drawing/2014/main" id="{A4BED786-8300-C46C-495A-32402D019E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9870" y="3810682"/>
              <a:ext cx="919751" cy="967246"/>
            </a:xfrm>
            <a:prstGeom prst="rect">
              <a:avLst/>
            </a:prstGeom>
          </p:spPr>
        </p:pic>
        <p:pic>
          <p:nvPicPr>
            <p:cNvPr id="23" name="Graphic 22" descr="Checkmark with solid fill">
              <a:extLst>
                <a:ext uri="{FF2B5EF4-FFF2-40B4-BE49-F238E27FC236}">
                  <a16:creationId xmlns:a16="http://schemas.microsoft.com/office/drawing/2014/main" id="{2B1296C6-3B2F-9530-A5F2-D5AEAB0270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52278" y="5027153"/>
              <a:ext cx="919751" cy="967246"/>
            </a:xfrm>
            <a:prstGeom prst="rect">
              <a:avLst/>
            </a:prstGeom>
          </p:spPr>
        </p:pic>
      </p:grpSp>
    </p:spTree>
    <p:extLst>
      <p:ext uri="{BB962C8B-B14F-4D97-AF65-F5344CB8AC3E}">
        <p14:creationId xmlns:p14="http://schemas.microsoft.com/office/powerpoint/2010/main" val="2091673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4529-BF28-C44D-809C-43ED17090E22}"/>
              </a:ext>
            </a:extLst>
          </p:cNvPr>
          <p:cNvSpPr>
            <a:spLocks noGrp="1"/>
          </p:cNvSpPr>
          <p:nvPr>
            <p:ph type="title"/>
          </p:nvPr>
        </p:nvSpPr>
        <p:spPr/>
        <p:txBody>
          <a:bodyPr>
            <a:normAutofit fontScale="90000"/>
          </a:bodyPr>
          <a:lstStyle/>
          <a:p>
            <a:r>
              <a:rPr lang="en-US" sz="4800" dirty="0">
                <a:solidFill>
                  <a:srgbClr val="093B60"/>
                </a:solidFill>
              </a:rPr>
              <a:t>Overview of EIPD’s Jobseeker Services</a:t>
            </a:r>
          </a:p>
        </p:txBody>
      </p:sp>
    </p:spTree>
    <p:extLst>
      <p:ext uri="{BB962C8B-B14F-4D97-AF65-F5344CB8AC3E}">
        <p14:creationId xmlns:p14="http://schemas.microsoft.com/office/powerpoint/2010/main" val="35629902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BD006FAA53624682C5CF20B13A3289" ma:contentTypeVersion="17" ma:contentTypeDescription="Create a new document." ma:contentTypeScope="" ma:versionID="888842dc4426a6460cd5cb1f1f463553">
  <xsd:schema xmlns:xsd="http://www.w3.org/2001/XMLSchema" xmlns:xs="http://www.w3.org/2001/XMLSchema" xmlns:p="http://schemas.microsoft.com/office/2006/metadata/properties" xmlns:ns2="f1624607-c175-4d8a-a09d-80ec292de1e5" xmlns:ns3="c6806540-9d18-4149-a3d6-64c2654538ee" targetNamespace="http://schemas.microsoft.com/office/2006/metadata/properties" ma:root="true" ma:fieldsID="7822b49005247f1466bdc89ef06dbf4c" ns2:_="" ns3:_="">
    <xsd:import namespace="f1624607-c175-4d8a-a09d-80ec292de1e5"/>
    <xsd:import namespace="c6806540-9d18-4149-a3d6-64c2654538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People" minOccurs="0"/>
                <xsd:element ref="ns2:Instructions" minOccurs="0"/>
                <xsd:element ref="ns2:lcf76f155ced4ddcb4097134ff3c332f" minOccurs="0"/>
                <xsd:element ref="ns3:TaxCatchAll" minOccurs="0"/>
                <xsd:element ref="ns3:SharedWithUsers" minOccurs="0"/>
                <xsd:element ref="ns3:SharedWithDetails" minOccurs="0"/>
                <xsd:element ref="ns2:Language" minOccurs="0"/>
                <xsd:element ref="ns2:Languag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624607-c175-4d8a-a09d-80ec292de1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People" ma:index="16" nillable="true" ma:displayName="Graphic Type " ma:format="Dropdown" ma:internalName="People">
      <xsd:complexType>
        <xsd:complexContent>
          <xsd:extension base="dms:MultiChoiceFillIn">
            <xsd:sequence>
              <xsd:element name="Value" maxOccurs="unbounded" minOccurs="0" nillable="true">
                <xsd:simpleType>
                  <xsd:union memberTypes="dms:Text">
                    <xsd:simpleType>
                      <xsd:restriction base="dms:Choice">
                        <xsd:enumeration value="ASL"/>
                        <xsd:enumeration value="awards"/>
                        <xsd:enumeration value="Cars"/>
                        <xsd:enumeration value="covid-19"/>
                        <xsd:enumeration value="date"/>
                        <xsd:enumeration value="disability"/>
                        <xsd:enumeration value="hearing"/>
                        <xsd:enumeration value="Home"/>
                        <xsd:enumeration value="Medical"/>
                        <xsd:enumeration value="Men"/>
                        <xsd:enumeration value="Mobile"/>
                        <xsd:enumeration value="money"/>
                        <xsd:enumeration value="Kids"/>
                        <xsd:enumeration value="phones"/>
                        <xsd:enumeration value="time"/>
                        <xsd:enumeration value="tree"/>
                        <xsd:enumeration value="sign language"/>
                        <xsd:enumeration value="stationary"/>
                        <xsd:enumeration value="Vehicle"/>
                        <xsd:enumeration value="Women"/>
                        <xsd:enumeration value="drinks"/>
                        <xsd:enumeration value="businesses"/>
                        <xsd:enumeration value="Electronics"/>
                        <xsd:enumeration value="FEMA Staff"/>
                        <xsd:enumeration value="family"/>
                        <xsd:enumeration value="water"/>
                        <xsd:enumeration value="first responder"/>
                        <xsd:enumeration value="fire"/>
                        <xsd:enumeration value="Computer"/>
                        <xsd:enumeration value="social"/>
                        <xsd:enumeration value="camera"/>
                        <xsd:enumeration value="media"/>
                        <xsd:enumeration value="laptop"/>
                        <xsd:enumeration value="books"/>
                        <xsd:enumeration value="car"/>
                        <xsd:enumeration value="forms"/>
                        <xsd:enumeration value="water"/>
                        <xsd:enumeration value="debris"/>
                        <xsd:enumeration value="plants"/>
                        <xsd:enumeration value="teams"/>
                        <xsd:enumeration value="webinar"/>
                        <xsd:enumeration value="animal"/>
                        <xsd:enumeration value="map"/>
                        <xsd:enumeration value="gps"/>
                        <xsd:enumeration value="utilities"/>
                        <xsd:enumeration value="storm"/>
                        <xsd:enumeration value="Food"/>
                        <xsd:enumeration value="internet"/>
                        <xsd:enumeration value="signs"/>
                        <xsd:enumeration value="appliances"/>
                        <xsd:enumeration value="power"/>
                        <xsd:enumeration value="girl"/>
                        <xsd:enumeration value="boy"/>
                        <xsd:enumeration value="ready"/>
                        <xsd:enumeration value="pet"/>
                        <xsd:enumeration value="Travel"/>
                        <xsd:enumeration value="office"/>
                        <xsd:enumeration value="chair"/>
                        <xsd:enumeration value="Education"/>
                        <xsd:enumeration value="Face Mask"/>
                        <xsd:enumeration value="sports"/>
                        <xsd:enumeration value="protection"/>
                        <xsd:enumeration value="Hazardous"/>
                        <xsd:enumeration value="social media"/>
                        <xsd:enumeration value="PA"/>
                        <xsd:enumeration value="Flyer"/>
                        <xsd:enumeration value="Animation"/>
                        <xsd:enumeration value="IA"/>
                        <xsd:enumeration value="Hurricane"/>
                        <xsd:enumeration value="Tornado"/>
                        <xsd:enumeration value="Earthquake"/>
                        <xsd:enumeration value="Mudslide"/>
                        <xsd:enumeration value="id"/>
                        <xsd:enumeration value="legal"/>
                        <xsd:enumeration value="Transportation"/>
                        <xsd:enumeration value="Eyewear"/>
                        <xsd:enumeration value="Multiple Languages"/>
                        <xsd:enumeration value="PA"/>
                        <xsd:enumeration value="Ready"/>
                        <xsd:enumeration value="Facebook"/>
                        <xsd:enumeration value="Twitter"/>
                        <xsd:enumeration value="Instagram Story"/>
                      </xsd:restriction>
                    </xsd:simpleType>
                  </xsd:union>
                </xsd:simpleType>
              </xsd:element>
            </xsd:sequence>
          </xsd:extension>
        </xsd:complexContent>
      </xsd:complexType>
    </xsd:element>
    <xsd:element name="Instructions" ma:index="17" nillable="true" ma:displayName="Instructions" ma:format="Dropdown" ma:internalName="Instructions">
      <xsd:simpleType>
        <xsd:restriction base="dms:Text">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85e291b-231a-4814-a0e4-2f7fa3dec4ec" ma:termSetId="09814cd3-568e-fe90-9814-8d621ff8fb84" ma:anchorId="fba54fb3-c3e1-fe81-a776-ca4b69148c4d" ma:open="true" ma:isKeyword="false">
      <xsd:complexType>
        <xsd:sequence>
          <xsd:element ref="pc:Terms" minOccurs="0" maxOccurs="1"/>
        </xsd:sequence>
      </xsd:complexType>
    </xsd:element>
    <xsd:element name="Language" ma:index="23" nillable="true" ma:displayName="Language" ma:format="Dropdown" ma:internalName="Language">
      <xsd:complexType>
        <xsd:complexContent>
          <xsd:extension base="dms:MultiChoice">
            <xsd:sequence>
              <xsd:element name="Value" maxOccurs="unbounded" minOccurs="0" nillable="true">
                <xsd:simpleType>
                  <xsd:restriction base="dms:Choice">
                    <xsd:enumeration value="English"/>
                    <xsd:enumeration value="Spanish"/>
                    <xsd:enumeration value="Arabic"/>
                    <xsd:enumeration value="Bengali"/>
                    <xsd:enumeration value="Burmese"/>
                    <xsd:enumeration value="Chinese"/>
                    <xsd:enumeration value="Creole"/>
                    <xsd:enumeration value="Chamorro"/>
                    <xsd:enumeration value="Dari"/>
                    <xsd:enumeration value="French"/>
                    <xsd:enumeration value="German"/>
                    <xsd:enumeration value="Gujarati"/>
                    <xsd:enumeration value="Hebrew"/>
                    <xsd:enumeration value="hmong"/>
                    <xsd:enumeration value="italian"/>
                    <xsd:enumeration value="Japanese"/>
                    <xsd:enumeration value="Karen"/>
                    <xsd:enumeration value="Kayah"/>
                    <xsd:enumeration value="Korean"/>
                    <xsd:enumeration value="Navajo"/>
                    <xsd:enumeration value="Nepalese"/>
                    <xsd:enumeration value="Pashto"/>
                    <xsd:enumeration value="Polish"/>
                  </xsd:restriction>
                </xsd:simpleType>
              </xsd:element>
            </xsd:sequence>
          </xsd:extension>
        </xsd:complexContent>
      </xsd:complexType>
    </xsd:element>
    <xsd:element name="Languages" ma:index="24" nillable="true" ma:displayName="Languages" ma:format="Dropdown" ma:internalName="Languages">
      <xsd:complexType>
        <xsd:complexContent>
          <xsd:extension base="dms:MultiChoice">
            <xsd:sequence>
              <xsd:element name="Value" maxOccurs="unbounded" minOccurs="0" nillable="true">
                <xsd:simpleType>
                  <xsd:restriction base="dms:Choice">
                    <xsd:enumeration value="English"/>
                    <xsd:enumeration value="Spanish"/>
                    <xsd:enumeration value="Bengali"/>
                    <xsd:enumeration value="Albanian"/>
                    <xsd:enumeration value="Arabic"/>
                    <xsd:enumeration value="Burmese"/>
                    <xsd:enumeration value="Chamorro"/>
                    <xsd:enumeration value="Chinese"/>
                    <xsd:enumeration value="Creole"/>
                    <xsd:enumeration value="Croatian"/>
                    <xsd:enumeration value="Dari"/>
                    <xsd:enumeration value="French"/>
                    <xsd:enumeration value="German"/>
                    <xsd:enumeration value="Greek"/>
                    <xsd:enumeration value="Gujarati"/>
                    <xsd:enumeration value="hebrew"/>
                    <xsd:enumeration value="Hindi"/>
                    <xsd:enumeration value="Hmong"/>
                    <xsd:enumeration value="Indonesian"/>
                    <xsd:enumeration value="italian"/>
                    <xsd:enumeration value="Japanese"/>
                    <xsd:enumeration value="Karen"/>
                    <xsd:enumeration value="Kayah"/>
                    <xsd:enumeration value="Kiche"/>
                    <xsd:enumeration value="Kriundi"/>
                    <xsd:enumeration value="Korean"/>
                    <xsd:enumeration value="Navajo"/>
                    <xsd:enumeration value="Nepalese"/>
                    <xsd:enumeration value="Pashto"/>
                    <xsd:enumeration value="Polish"/>
                    <xsd:enumeration value="Portuguese"/>
                    <xsd:enumeration value="Russian"/>
                    <xsd:enumeration value="Samoan"/>
                    <xsd:enumeration value="Somali"/>
                    <xsd:enumeration value="Swahili"/>
                    <xsd:enumeration value="Tagalog"/>
                    <xsd:enumeration value="Thai"/>
                    <xsd:enumeration value="Urdu"/>
                    <xsd:enumeration value="Vietnamese"/>
                    <xsd:enumeration value="Zomi"/>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806540-9d18-4149-a3d6-64c2654538e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e00e3f-e6e0-4bec-9c61-372d1f17f879}" ma:internalName="TaxCatchAll" ma:showField="CatchAllData" ma:web="c6806540-9d18-4149-a3d6-64c2654538e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ople xmlns="f1624607-c175-4d8a-a09d-80ec292de1e5" xsi:nil="true"/>
    <Instructions xmlns="f1624607-c175-4d8a-a09d-80ec292de1e5">Please Open in Desktop and Save with a new name on your desktop before using the template</Instructions>
    <lcf76f155ced4ddcb4097134ff3c332f xmlns="f1624607-c175-4d8a-a09d-80ec292de1e5">
      <Terms xmlns="http://schemas.microsoft.com/office/infopath/2007/PartnerControls"/>
    </lcf76f155ced4ddcb4097134ff3c332f>
    <TaxCatchAll xmlns="c6806540-9d18-4149-a3d6-64c2654538ee" xsi:nil="true"/>
    <SharedWithUsers xmlns="c6806540-9d18-4149-a3d6-64c2654538ee">
      <UserInfo>
        <DisplayName>Rutherford, Kelly</DisplayName>
        <AccountId>1053</AccountId>
        <AccountType/>
      </UserInfo>
      <UserInfo>
        <DisplayName>Kanchanakuntla, Ashika</DisplayName>
        <AccountId>25802</AccountId>
        <AccountType/>
      </UserInfo>
    </SharedWithUsers>
    <Language xmlns="f1624607-c175-4d8a-a09d-80ec292de1e5" xsi:nil="true"/>
    <Languages xmlns="f1624607-c175-4d8a-a09d-80ec292de1e5" xsi:nil="true"/>
  </documentManagement>
</p:properties>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2E6C7EF8-AA2B-46AF-BD7F-5ED6EFF7D64C}">
  <ds:schemaRefs>
    <ds:schemaRef ds:uri="c6806540-9d18-4149-a3d6-64c2654538ee"/>
    <ds:schemaRef ds:uri="f1624607-c175-4d8a-a09d-80ec292de1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B5BB03-DD21-4258-90BA-4BA883F2CE48}">
  <ds:schemaRefs>
    <ds:schemaRef ds:uri="c6806540-9d18-4149-a3d6-64c2654538ee"/>
    <ds:schemaRef ds:uri="f1624607-c175-4d8a-a09d-80ec292de1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863bcaf-4433-4a95-89dd-302e4b0159a1}" enabled="0" method="" siteId="{2863bcaf-4433-4a95-89dd-302e4b0159a1}" removed="1"/>
</clbl:labelList>
</file>

<file path=docProps/app.xml><?xml version="1.0" encoding="utf-8"?>
<Properties xmlns="http://schemas.openxmlformats.org/officeDocument/2006/extended-properties" xmlns:vt="http://schemas.openxmlformats.org/officeDocument/2006/docPropsVTypes">
  <Template/>
  <TotalTime>2264</TotalTime>
  <Words>7179</Words>
  <Application>Microsoft Office PowerPoint</Application>
  <PresentationFormat>Widescreen</PresentationFormat>
  <Paragraphs>870</Paragraphs>
  <Slides>112</Slides>
  <Notes>51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112</vt:i4>
      </vt:variant>
    </vt:vector>
  </HeadingPairs>
  <TitlesOfParts>
    <vt:vector size="128" baseType="lpstr">
      <vt:lpstr>Arial</vt:lpstr>
      <vt:lpstr>Arial Black</vt:lpstr>
      <vt:lpstr>Calibri</vt:lpstr>
      <vt:lpstr>Calibri Light</vt:lpstr>
      <vt:lpstr>Franklin Gothic Book</vt:lpstr>
      <vt:lpstr>Franklin Gothic Demi Cond</vt:lpstr>
      <vt:lpstr>Franklin Gothic Medium</vt:lpstr>
      <vt:lpstr>Gotham Bold</vt:lpstr>
      <vt:lpstr>Inter</vt:lpstr>
      <vt:lpstr>Inter Bold</vt:lpstr>
      <vt:lpstr>Noto Sans Symbols</vt:lpstr>
      <vt:lpstr>Open Sans</vt:lpstr>
      <vt:lpstr>Quattrocento Sans</vt:lpstr>
      <vt:lpstr>Times New Roman</vt:lpstr>
      <vt:lpstr>Wingdings</vt:lpstr>
      <vt:lpstr>Office Theme</vt:lpstr>
      <vt:lpstr>Multi-Agency Shelter Transition Team (MASTT)</vt:lpstr>
      <vt:lpstr>Welcome</vt:lpstr>
      <vt:lpstr>MASST Overview—A Holistic Approach</vt:lpstr>
      <vt:lpstr>Phases of Disaster Housing Operations </vt:lpstr>
      <vt:lpstr>Housing Continuum </vt:lpstr>
      <vt:lpstr>What is Shelter Transition?</vt:lpstr>
      <vt:lpstr>Shelter Transition Model</vt:lpstr>
      <vt:lpstr>Successful Shelter Transition—Local Jurisdiction</vt:lpstr>
      <vt:lpstr>Successful Shelter Transition</vt:lpstr>
      <vt:lpstr>Barriers to Shelter Transition</vt:lpstr>
      <vt:lpstr>MASTT Implementation and Organization</vt:lpstr>
      <vt:lpstr>Any Questions?  </vt:lpstr>
      <vt:lpstr>PowerPoint Presentation</vt:lpstr>
      <vt:lpstr>How People React to Disasters</vt:lpstr>
      <vt:lpstr>American Red Cross’ Role in Sheltering and  MASTT</vt:lpstr>
      <vt:lpstr>Shelter Resident Transition (SRT) Triage</vt:lpstr>
      <vt:lpstr>SRT Casework</vt:lpstr>
      <vt:lpstr>SRT Casework Services </vt:lpstr>
      <vt:lpstr>Red Cross Participation on MASTT</vt:lpstr>
      <vt:lpstr>Red Cross Logistics</vt:lpstr>
      <vt:lpstr>Any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vt:lpstr>
      <vt:lpstr>North Carolina Centers for Independent Living</vt:lpstr>
      <vt:lpstr>What are Centers for Independent Living? </vt:lpstr>
      <vt:lpstr>Services every Center provides: </vt:lpstr>
      <vt:lpstr>Centers for Independent Living in Western North Carolina </vt:lpstr>
      <vt:lpstr>Map of NC Centers for Independent Living</vt:lpstr>
      <vt:lpstr>Any Questions?  </vt:lpstr>
      <vt:lpstr>North Carolina Office of Recovery and Resiliency</vt:lpstr>
      <vt:lpstr>Overview of NCORR</vt:lpstr>
      <vt:lpstr>Overview of NCORR</vt:lpstr>
      <vt:lpstr>NCORR &amp; MASTT Support</vt:lpstr>
      <vt:lpstr>Any Questions?  </vt:lpstr>
      <vt:lpstr>Housing and Homelessness Division of Aging </vt:lpstr>
      <vt:lpstr>Housing Programs in NC DHHS Division of Aging</vt:lpstr>
      <vt:lpstr>Targeting and Key Rental Assistance Program </vt:lpstr>
      <vt:lpstr>Targeting and Key Rental Assistance Program part 2 </vt:lpstr>
      <vt:lpstr>Emergency Solutions Grant (ESG)</vt:lpstr>
      <vt:lpstr>Coordinated Entry (CE)</vt:lpstr>
      <vt:lpstr>Area Agencies on Aging – Housing and Home Improvement Programs </vt:lpstr>
      <vt:lpstr>SFRF: Area Agencies on Aging</vt:lpstr>
      <vt:lpstr>North Carolina Housing Opportunities for Persons with AIDS (HOPWA)</vt:lpstr>
      <vt:lpstr>North Carolina HOPWA Providers and Metropolitan Statistical Areas (MSAs')</vt:lpstr>
      <vt:lpstr>Oxford Housing </vt:lpstr>
      <vt:lpstr>Oxford Housing</vt:lpstr>
      <vt:lpstr>Transitions to Community Living (TCL)</vt:lpstr>
      <vt:lpstr>Transitions to Community Living</vt:lpstr>
      <vt:lpstr>VAYA Health Mental Health Supports</vt:lpstr>
      <vt:lpstr>Vaya Health Mental Health Supports</vt:lpstr>
      <vt:lpstr>Any Questions?  </vt:lpstr>
      <vt:lpstr>U.S. Department of Housing and Urban Development (HUD) and  HUD SNAPS Disaster Technical Assistance</vt:lpstr>
      <vt:lpstr>HUD &amp; Disaster Technical Assistance Team</vt:lpstr>
      <vt:lpstr>HUD SNAPS Disaster Technical Assistance Team</vt:lpstr>
      <vt:lpstr>PowerPoint Presentation</vt:lpstr>
      <vt:lpstr>PowerPoint Presentation</vt:lpstr>
      <vt:lpstr>PowerPoint Presentation</vt:lpstr>
      <vt:lpstr>Any Questions?  </vt:lpstr>
      <vt:lpstr>PowerPoint Presentation</vt:lpstr>
      <vt:lpstr>Back@Home North Carolina Initiative</vt:lpstr>
      <vt:lpstr>PowerPoint Presentation</vt:lpstr>
      <vt:lpstr>PowerPoint Presentation</vt:lpstr>
      <vt:lpstr>Back@Home-Helene will support MASTT with households who have no other options. </vt:lpstr>
      <vt:lpstr>Any Questions?  </vt:lpstr>
      <vt:lpstr>Healthy Opportunities Pilot Overview</vt:lpstr>
      <vt:lpstr>PowerPoint Presentation</vt:lpstr>
      <vt:lpstr>The Healthy Opportunities Pilot</vt:lpstr>
      <vt:lpstr>NC Healthy Opportunities Pilot Regions</vt:lpstr>
      <vt:lpstr>HOP</vt:lpstr>
      <vt:lpstr>HOP Services: provided by 61 human service organizations across 18 counties in WNC</vt:lpstr>
      <vt:lpstr>Connecting People to Care </vt:lpstr>
      <vt:lpstr>Eligibility for HOP Services</vt:lpstr>
      <vt:lpstr>How to Get Pre-Screened</vt:lpstr>
      <vt:lpstr>Additional Resources</vt:lpstr>
      <vt:lpstr>Any Questions?  </vt:lpstr>
      <vt:lpstr>PowerPoint Presentation</vt:lpstr>
      <vt:lpstr>PowerPoint Presentation</vt:lpstr>
      <vt:lpstr>Learning Objectives</vt:lpstr>
      <vt:lpstr>EIPD’s Mission</vt:lpstr>
      <vt:lpstr>How EIPD Helps Jobseekers with Disabilities</vt:lpstr>
      <vt:lpstr>How Does EIPD Help Clients?</vt:lpstr>
      <vt:lpstr>How EIPD Can Help - Examples</vt:lpstr>
      <vt:lpstr>Process and Timeline</vt:lpstr>
      <vt:lpstr>Process: Steps to Employment Success </vt:lpstr>
      <vt:lpstr>Timeline: Application to Employment</vt:lpstr>
      <vt:lpstr>EIPD Partnerships</vt:lpstr>
      <vt:lpstr>Eligibility</vt:lpstr>
      <vt:lpstr>Who is Eligible for EIPD Services?</vt:lpstr>
      <vt:lpstr>Eligibility for Social Security Beneficiaries</vt:lpstr>
      <vt:lpstr>Overview of EIPD’s Jobseeker Services</vt:lpstr>
      <vt:lpstr>Core Jobseeker Services</vt:lpstr>
      <vt:lpstr>A Closer Look: Job-Related Services</vt:lpstr>
      <vt:lpstr>Assessments and Evaluations</vt:lpstr>
      <vt:lpstr>Job Search Assistance</vt:lpstr>
      <vt:lpstr>Work Experience</vt:lpstr>
      <vt:lpstr>Disability Management</vt:lpstr>
      <vt:lpstr>EIPD Youth and Student Services</vt:lpstr>
      <vt:lpstr>Student Services: Pre-ETS Overview </vt:lpstr>
      <vt:lpstr>Student Services: Pre-ETS Activities </vt:lpstr>
      <vt:lpstr>Youth Services: Transition Services Overview</vt:lpstr>
      <vt:lpstr>How do Referrals Work? </vt:lpstr>
      <vt:lpstr>PowerPoint Presentation</vt:lpstr>
      <vt:lpstr>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 PowerPoint Template</dc:title>
  <dc:subject/>
  <dc:creator>FEMA External Affairs</dc:creator>
  <cp:keywords/>
  <dc:description/>
  <cp:lastModifiedBy>Godfrey, Reginald</cp:lastModifiedBy>
  <cp:revision>44</cp:revision>
  <cp:lastPrinted>2020-03-02T16:45:50Z</cp:lastPrinted>
  <dcterms:created xsi:type="dcterms:W3CDTF">2012-11-19T20:41:22Z</dcterms:created>
  <dcterms:modified xsi:type="dcterms:W3CDTF">2024-10-24T17:15:54Z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0x01010081BD006FAA53624682C5CF20B13A3289</vt:lpwstr>
  </property>
  <property fmtid="{D5CDD505-2E9C-101B-9397-08002B2CF9AE}" pid="3" name="MediaServiceImageTags">
    <vt:lpwstr/>
  </property>
</Properties>
</file>