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25"/>
  </p:notesMasterIdLst>
  <p:sldIdLst>
    <p:sldId id="292" r:id="rId6"/>
    <p:sldId id="293" r:id="rId7"/>
    <p:sldId id="263" r:id="rId8"/>
    <p:sldId id="262" r:id="rId9"/>
    <p:sldId id="258" r:id="rId10"/>
    <p:sldId id="287" r:id="rId11"/>
    <p:sldId id="290" r:id="rId12"/>
    <p:sldId id="289" r:id="rId13"/>
    <p:sldId id="291" r:id="rId14"/>
    <p:sldId id="269" r:id="rId15"/>
    <p:sldId id="280" r:id="rId16"/>
    <p:sldId id="282" r:id="rId17"/>
    <p:sldId id="266" r:id="rId18"/>
    <p:sldId id="270" r:id="rId19"/>
    <p:sldId id="281" r:id="rId20"/>
    <p:sldId id="285" r:id="rId21"/>
    <p:sldId id="284" r:id="rId22"/>
    <p:sldId id="261" r:id="rId23"/>
    <p:sldId id="29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E3A3FD-0EC7-CDCA-9D80-80F080B5BA15}" v="749" dt="2023-07-27T17:51:51.714"/>
    <p1510:client id="{6FFE59A1-4DCD-3193-17B1-3AEA08CE9167}" v="59" dt="2023-07-25T20:59:32.8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8" autoAdjust="0"/>
    <p:restoredTop sz="81012" autoAdjust="0"/>
  </p:normalViewPr>
  <p:slideViewPr>
    <p:cSldViewPr snapToGrid="0">
      <p:cViewPr>
        <p:scale>
          <a:sx n="82" d="100"/>
          <a:sy n="82" d="100"/>
        </p:scale>
        <p:origin x="2048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1B9CC-C981-47C9-A0B7-E8F13503617E}" type="datetimeFigureOut">
              <a:t>9/21/23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FDE71-BB1E-4AE8-92A6-2E0B03450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4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z-journals.onlinelibrary.wiley.com/doi/10.1002/trc2.1210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</a:t>
            </a:r>
            <a:r>
              <a:rPr lang="en-US" dirty="0">
                <a:hlinkClick r:id="rId3"/>
              </a:rPr>
              <a:t>are knowledge gaps</a:t>
            </a:r>
            <a:r>
              <a:rPr lang="en-US" dirty="0"/>
              <a:t>, especially about caregiving and disease risk, among Native Americans.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FDE71-BB1E-4AE8-92A6-2E0B03450A78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58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IA2 also received CDC grant to develop Healthy Brain Road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FDE71-BB1E-4AE8-92A6-2E0B03450A78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13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 variety of information and resources on brain health that can be downloaded for use in the community.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FDE71-BB1E-4AE8-92A6-2E0B03450A78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Engaged in advocacy, providing elder resources and services in the NA community. Conduct annual needs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9FDE71-BB1E-4AE8-92A6-2E0B03450A78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036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19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9/21/23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0C285DFF-EC39-A1A4-B24A-8F0AA45F7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0" r="41741" b="20861"/>
          <a:stretch/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99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amhsa.gov/tribal-affairs/oiasa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tobaccopreventionandcontrol.dph.ncdhhs.gov/about/resources.htm" TargetMode="External"/><Relationship Id="rId12" Type="http://schemas.openxmlformats.org/officeDocument/2006/relationships/image" Target="../media/image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amhsa.gov/tribal-affairs/oiasa" TargetMode="External"/><Relationship Id="rId11" Type="http://schemas.openxmlformats.org/officeDocument/2006/relationships/hyperlink" Target="https://iasquared.org/new-initiatives/" TargetMode="External"/><Relationship Id="rId5" Type="http://schemas.openxmlformats.org/officeDocument/2006/relationships/image" Target="../media/image21.png"/><Relationship Id="rId10" Type="http://schemas.openxmlformats.org/officeDocument/2006/relationships/hyperlink" Target="https://iasquared.org/resources/" TargetMode="External"/><Relationship Id="rId4" Type="http://schemas.openxmlformats.org/officeDocument/2006/relationships/image" Target="../media/image20.png"/><Relationship Id="rId9" Type="http://schemas.openxmlformats.org/officeDocument/2006/relationships/hyperlink" Target="https://www.ihs.gov/newsroom/factsheet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coa.org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F9152-F965-8BBD-38E8-CD06E2ED1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D3F79-F1EA-B09E-7EFD-149010651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E21CFA-26C7-09EA-5FFF-4055BC87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3FCB4A-14B5-C639-6AEC-711572450DBB}"/>
              </a:ext>
            </a:extLst>
          </p:cNvPr>
          <p:cNvSpPr txBox="1">
            <a:spLocks/>
          </p:cNvSpPr>
          <p:nvPr/>
        </p:nvSpPr>
        <p:spPr>
          <a:xfrm>
            <a:off x="229120" y="0"/>
            <a:ext cx="7279367" cy="13255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solidFill>
                  <a:schemeClr val="bg1"/>
                </a:solidFill>
                <a:latin typeface="Franklin Gothic Medium" panose="020B0603020102020204" pitchFamily="34" charset="0"/>
                <a:cs typeface="Calibri Light"/>
              </a:rPr>
              <a:t>NORTH CAROLINA NATIVE AMERICANS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97B4E9-B375-4E31-7EBF-E94513E96D55}"/>
              </a:ext>
            </a:extLst>
          </p:cNvPr>
          <p:cNvGrpSpPr/>
          <p:nvPr/>
        </p:nvGrpSpPr>
        <p:grpSpPr>
          <a:xfrm>
            <a:off x="403135" y="5286876"/>
            <a:ext cx="7235621" cy="646331"/>
            <a:chOff x="403135" y="5286876"/>
            <a:chExt cx="7235621" cy="646331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F2102567-5F26-C74C-8392-38015B26F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59430B2-D030-C757-FA2B-0E2E20FCB8CB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0583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F50E8-0541-5742-AB97-118F4B68B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47" y="1"/>
            <a:ext cx="5548470" cy="2172430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  <a:cs typeface="Calibri Light"/>
              </a:rPr>
              <a:t>NATIVE AMERICAN AGENCIES ON AGING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C7A50-C81E-C018-FEB4-992D8851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47" y="2107736"/>
            <a:ext cx="6404698" cy="404419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 dirty="0">
                <a:cs typeface="Calibri"/>
              </a:rPr>
              <a:t>International Association for Indigenous Aging (IA2)</a:t>
            </a: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National Indian Council on Aging (NICOA) </a:t>
            </a:r>
            <a:r>
              <a:rPr lang="en-US" dirty="0">
                <a:cs typeface="Calibri"/>
              </a:rPr>
              <a:t> </a:t>
            </a:r>
            <a:endParaRPr lang="en-US" dirty="0"/>
          </a:p>
          <a:p>
            <a:pPr lvl="1"/>
            <a:r>
              <a:rPr lang="en-US" sz="2000" i="1" dirty="0">
                <a:cs typeface="Calibri"/>
              </a:rPr>
              <a:t>Minimal representation in NC </a:t>
            </a:r>
            <a:endParaRPr lang="en-US" sz="2000" dirty="0">
              <a:cs typeface="Calibri"/>
            </a:endParaRPr>
          </a:p>
          <a:p>
            <a:pPr lvl="1"/>
            <a:endParaRPr lang="en-US" dirty="0">
              <a:cs typeface="Calibri"/>
            </a:endParaRPr>
          </a:p>
          <a:p>
            <a:r>
              <a:rPr lang="en-US" sz="2200" b="1" dirty="0">
                <a:ea typeface="+mn-lt"/>
                <a:cs typeface="+mn-lt"/>
              </a:rPr>
              <a:t>Office of Indian Affairs</a:t>
            </a:r>
            <a:r>
              <a:rPr lang="en-US" sz="2200" dirty="0">
                <a:ea typeface="+mn-lt"/>
                <a:cs typeface="+mn-lt"/>
              </a:rPr>
              <a:t> </a:t>
            </a:r>
            <a:br>
              <a:rPr lang="en-US" sz="2200" dirty="0">
                <a:ea typeface="+mn-lt"/>
                <a:cs typeface="+mn-lt"/>
              </a:rPr>
            </a:br>
            <a:r>
              <a:rPr lang="en-US" sz="2200" dirty="0" err="1">
                <a:ea typeface="+mn-lt"/>
                <a:cs typeface="+mn-lt"/>
              </a:rPr>
              <a:t>www.samhsa.gov</a:t>
            </a:r>
            <a:r>
              <a:rPr lang="en-US" sz="2200" dirty="0">
                <a:ea typeface="+mn-lt"/>
                <a:cs typeface="+mn-lt"/>
              </a:rPr>
              <a:t>/tribal-affairs/oiasa</a:t>
            </a:r>
            <a:endParaRPr lang="en-US" sz="22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NC DPS BRFSS</a:t>
            </a:r>
          </a:p>
          <a:p>
            <a:endParaRPr lang="en-US" sz="2000" dirty="0">
              <a:cs typeface="Calibri"/>
            </a:endParaRPr>
          </a:p>
        </p:txBody>
      </p:sp>
      <p:pic>
        <p:nvPicPr>
          <p:cNvPr id="5" name="Picture 4" descr="Pen and ink bottle">
            <a:extLst>
              <a:ext uri="{FF2B5EF4-FFF2-40B4-BE49-F238E27FC236}">
                <a16:creationId xmlns:a16="http://schemas.microsoft.com/office/drawing/2014/main" id="{6243D935-A3C6-E3F9-F58D-F0A2C09D1C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3" r="8500" b="10"/>
          <a:stretch/>
        </p:blipFill>
        <p:spPr>
          <a:xfrm>
            <a:off x="6640482" y="10"/>
            <a:ext cx="5548470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1DC5662-8D9A-3F65-271A-D69439B0EC6F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472C64A-DA47-46C9-6982-9015EFA33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A23137-7FE3-9CB5-6183-BFE435CCCA63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4548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C5E95A-3C80-7D04-D548-6A93AE83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a typeface="+mj-lt"/>
                <a:cs typeface="+mj-lt"/>
              </a:rPr>
              <a:t>https://iasquared.org/</a:t>
            </a:r>
            <a:endParaRPr lang="en-US" dirty="0"/>
          </a:p>
        </p:txBody>
      </p:sp>
      <p:pic>
        <p:nvPicPr>
          <p:cNvPr id="5" name="Picture 5" descr="A person sitting on a blanket with a person holding a broom&#10;&#10;Description automatically generated">
            <a:extLst>
              <a:ext uri="{FF2B5EF4-FFF2-40B4-BE49-F238E27FC236}">
                <a16:creationId xmlns:a16="http://schemas.microsoft.com/office/drawing/2014/main" id="{D1E23229-1C88-37F4-1594-DCD690F0D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03" r="1" b="1557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74E4A43-8FF8-20EC-8573-078BD21F73C6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B209425-AE84-6133-892F-602EA5361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9BC0B1-251E-8560-2F63-34AA9EFAD0FB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4131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screenshot of a website&#10;&#10;Description automatically generated">
            <a:extLst>
              <a:ext uri="{FF2B5EF4-FFF2-40B4-BE49-F238E27FC236}">
                <a16:creationId xmlns:a16="http://schemas.microsoft.com/office/drawing/2014/main" id="{6C842E5B-16D3-A621-A50F-5AE8F69851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33"/>
          <a:stretch/>
        </p:blipFill>
        <p:spPr>
          <a:xfrm>
            <a:off x="428455" y="10"/>
            <a:ext cx="11332040" cy="637426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20ABB21-C835-5454-1BF3-6C3B32DA61BB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4" name="Picture 3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4AE5B3D0-2661-BF66-040D-96E513C32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32FEC2-12F2-35C1-67AA-F874AD65008D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1730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66402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70175"/>
            <a:ext cx="12185331" cy="1590742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5265546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3335" y="5263483"/>
            <a:ext cx="12192000" cy="15974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5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EE94310-3F3B-0BE8-0445-C4A471144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199" y="402570"/>
            <a:ext cx="8163600" cy="321527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D01F3-A3E8-0092-7B67-5FB81DC64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0256" y="3833199"/>
            <a:ext cx="8332826" cy="111998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sz="2000" dirty="0">
                <a:ea typeface="+mn-lt"/>
                <a:cs typeface="+mn-lt"/>
              </a:rPr>
              <a:t>https://</a:t>
            </a:r>
            <a:r>
              <a:rPr lang="en-US" sz="2000" dirty="0" err="1">
                <a:ea typeface="+mn-lt"/>
                <a:cs typeface="+mn-lt"/>
              </a:rPr>
              <a:t>www.nicoa.org</a:t>
            </a:r>
            <a:r>
              <a:rPr lang="en-US" sz="2000" dirty="0">
                <a:ea typeface="+mn-lt"/>
                <a:cs typeface="+mn-lt"/>
              </a:rPr>
              <a:t>/</a:t>
            </a:r>
            <a:endParaRPr lang="en-US" sz="2000" dirty="0">
              <a:cs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3F35FA-DE13-24DD-7C8E-8534458A39C9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2166768F-8522-E72D-2660-A58AA927D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7444AE4-9987-4051-1FA7-DAEA05981A6D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bg1"/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bg1"/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61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F62F76-A88F-182D-2DA4-6C873E30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4" y="2672210"/>
            <a:ext cx="3405733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ELDER HEALTH</a:t>
            </a:r>
            <a:b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https://</a:t>
            </a:r>
            <a:r>
              <a:rPr lang="en-US" sz="1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www.nicoa.org</a:t>
            </a:r>
            <a:r>
              <a:rPr lang="en-US" sz="1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/elder-resources/elder-health/</a:t>
            </a:r>
          </a:p>
        </p:txBody>
      </p:sp>
      <p:pic>
        <p:nvPicPr>
          <p:cNvPr id="4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BC02F93-7045-01E9-7099-B70496C76C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0670" b="-1"/>
          <a:stretch/>
        </p:blipFill>
        <p:spPr>
          <a:xfrm>
            <a:off x="4258013" y="385622"/>
            <a:ext cx="7470163" cy="589985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B4EA210-2EE4-7E48-B7F6-D839991361E5}"/>
              </a:ext>
            </a:extLst>
          </p:cNvPr>
          <p:cNvGrpSpPr/>
          <p:nvPr/>
        </p:nvGrpSpPr>
        <p:grpSpPr>
          <a:xfrm>
            <a:off x="4258013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CD8A95D3-F79C-A8E2-2684-27E857BB7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3A3342-2FF7-3FF6-B498-2895300C8398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1948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id="{61707751-6E77-8428-825D-E563A50D849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15937" y="302217"/>
            <a:ext cx="11160125" cy="5943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40BD401-33E2-2068-954B-66FD96D4D99F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7FD6EA2C-FB35-91CB-04AE-69124D602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CEF02A-6DA9-81AA-F764-F1ACEE94E941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6935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 descr="A map of the united states&#10;&#10;Description automatically generated">
            <a:extLst>
              <a:ext uri="{FF2B5EF4-FFF2-40B4-BE49-F238E27FC236}">
                <a16:creationId xmlns:a16="http://schemas.microsoft.com/office/drawing/2014/main" id="{16E51B81-303B-479B-3722-E0A90E0E9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7564" b="104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AB98BF4-D71B-28FC-1149-CD0D92C44E83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488A57A1-096E-2194-FEC0-CC5C29BF3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CDF2C9-F255-14AA-B0ED-EA17FD003DDB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58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6C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90166E-674D-2FC8-98F4-2D905B32D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547" y="1694435"/>
            <a:ext cx="3325988" cy="3273931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NICOA NEEDS</a:t>
            </a:r>
            <a:r>
              <a:rPr lang="en-US" sz="2600" kern="1200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 ASSESSMENT PARTICIPATION</a:t>
            </a:r>
          </a:p>
        </p:txBody>
      </p:sp>
      <p:pic>
        <p:nvPicPr>
          <p:cNvPr id="4" name="Picture 4" descr="A map of the united states&#10;&#10;Description automatically generated">
            <a:extLst>
              <a:ext uri="{FF2B5EF4-FFF2-40B4-BE49-F238E27FC236}">
                <a16:creationId xmlns:a16="http://schemas.microsoft.com/office/drawing/2014/main" id="{F861B161-86DE-1A22-642D-3C3277257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690" r="20876"/>
          <a:stretch/>
        </p:blipFill>
        <p:spPr>
          <a:xfrm>
            <a:off x="3905551" y="0"/>
            <a:ext cx="8022433" cy="637477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CFEC4D0-BD87-D0A8-5754-85574049637A}"/>
              </a:ext>
            </a:extLst>
          </p:cNvPr>
          <p:cNvGrpSpPr/>
          <p:nvPr/>
        </p:nvGrpSpPr>
        <p:grpSpPr>
          <a:xfrm>
            <a:off x="2277573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B2A4A9D-C33A-CF91-BA0F-7571679BE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5EFCC1-8ABD-F488-9EA4-2C4363E2C61B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7473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43FCDA63-538C-4FB3-911D-7DF75B599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0F36B17-8009-453B-9C49-36A9D6F9D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765387 w 12192000"/>
              <a:gd name="connsiteY0" fmla="*/ 552984 h 6858000"/>
              <a:gd name="connsiteX1" fmla="*/ 5743549 w 12192000"/>
              <a:gd name="connsiteY1" fmla="*/ 567982 h 6858000"/>
              <a:gd name="connsiteX2" fmla="*/ 5865186 w 12192000"/>
              <a:gd name="connsiteY2" fmla="*/ 624212 h 6858000"/>
              <a:gd name="connsiteX3" fmla="*/ 5674970 w 12192000"/>
              <a:gd name="connsiteY3" fmla="*/ 594618 h 6858000"/>
              <a:gd name="connsiteX4" fmla="*/ 5671722 w 12192000"/>
              <a:gd name="connsiteY4" fmla="*/ 613739 h 6858000"/>
              <a:gd name="connsiteX5" fmla="*/ 5887746 w 12192000"/>
              <a:gd name="connsiteY5" fmla="*/ 686133 h 6858000"/>
              <a:gd name="connsiteX6" fmla="*/ 5868434 w 12192000"/>
              <a:gd name="connsiteY6" fmla="*/ 697289 h 6858000"/>
              <a:gd name="connsiteX7" fmla="*/ 5753657 w 12192000"/>
              <a:gd name="connsiteY7" fmla="*/ 669287 h 6858000"/>
              <a:gd name="connsiteX8" fmla="*/ 5730555 w 12192000"/>
              <a:gd name="connsiteY8" fmla="*/ 676572 h 6858000"/>
              <a:gd name="connsiteX9" fmla="*/ 5741924 w 12192000"/>
              <a:gd name="connsiteY9" fmla="*/ 710491 h 6858000"/>
              <a:gd name="connsiteX10" fmla="*/ 5791735 w 12192000"/>
              <a:gd name="connsiteY10" fmla="*/ 723695 h 6858000"/>
              <a:gd name="connsiteX11" fmla="*/ 5869339 w 12192000"/>
              <a:gd name="connsiteY11" fmla="*/ 803376 h 6858000"/>
              <a:gd name="connsiteX12" fmla="*/ 5751851 w 12192000"/>
              <a:gd name="connsiteY12" fmla="*/ 793813 h 6858000"/>
              <a:gd name="connsiteX13" fmla="*/ 5731096 w 12192000"/>
              <a:gd name="connsiteY13" fmla="*/ 813164 h 6858000"/>
              <a:gd name="connsiteX14" fmla="*/ 5723155 w 12192000"/>
              <a:gd name="connsiteY14" fmla="*/ 838206 h 6858000"/>
              <a:gd name="connsiteX15" fmla="*/ 5677677 w 12192000"/>
              <a:gd name="connsiteY15" fmla="*/ 858922 h 6858000"/>
              <a:gd name="connsiteX16" fmla="*/ 5749146 w 12192000"/>
              <a:gd name="connsiteY16" fmla="*/ 882143 h 6858000"/>
              <a:gd name="connsiteX17" fmla="*/ 5672804 w 12192000"/>
              <a:gd name="connsiteY17" fmla="*/ 882143 h 6858000"/>
              <a:gd name="connsiteX18" fmla="*/ 5626987 w 12192000"/>
              <a:gd name="connsiteY18" fmla="*/ 862565 h 6858000"/>
              <a:gd name="connsiteX19" fmla="*/ 5611575 w 12192000"/>
              <a:gd name="connsiteY19" fmla="*/ 860624 h 6858000"/>
              <a:gd name="connsiteX20" fmla="*/ 5629275 w 12192000"/>
              <a:gd name="connsiteY20" fmla="*/ 904875 h 6858000"/>
              <a:gd name="connsiteX21" fmla="*/ 5648325 w 12192000"/>
              <a:gd name="connsiteY21" fmla="*/ 981075 h 6858000"/>
              <a:gd name="connsiteX22" fmla="*/ 5646577 w 12192000"/>
              <a:gd name="connsiteY22" fmla="*/ 1001285 h 6858000"/>
              <a:gd name="connsiteX23" fmla="*/ 5653179 w 12192000"/>
              <a:gd name="connsiteY23" fmla="*/ 1004447 h 6858000"/>
              <a:gd name="connsiteX24" fmla="*/ 5710342 w 12192000"/>
              <a:gd name="connsiteY24" fmla="*/ 1041501 h 6858000"/>
              <a:gd name="connsiteX25" fmla="*/ 5685076 w 12192000"/>
              <a:gd name="connsiteY25" fmla="*/ 1084982 h 6858000"/>
              <a:gd name="connsiteX26" fmla="*/ 5788666 w 12192000"/>
              <a:gd name="connsiteY26" fmla="*/ 1132334 h 6858000"/>
              <a:gd name="connsiteX27" fmla="*/ 5814113 w 12192000"/>
              <a:gd name="connsiteY27" fmla="*/ 1179230 h 6858000"/>
              <a:gd name="connsiteX28" fmla="*/ 5782171 w 12192000"/>
              <a:gd name="connsiteY28" fmla="*/ 1175133 h 6858000"/>
              <a:gd name="connsiteX29" fmla="*/ 5754739 w 12192000"/>
              <a:gd name="connsiteY29" fmla="*/ 1184011 h 6858000"/>
              <a:gd name="connsiteX30" fmla="*/ 5766109 w 12192000"/>
              <a:gd name="connsiteY30" fmla="*/ 1243656 h 6858000"/>
              <a:gd name="connsiteX31" fmla="*/ 5912470 w 12192000"/>
              <a:gd name="connsiteY31" fmla="*/ 1320604 h 6858000"/>
              <a:gd name="connsiteX32" fmla="*/ 5925644 w 12192000"/>
              <a:gd name="connsiteY32" fmla="*/ 1345645 h 6858000"/>
              <a:gd name="connsiteX33" fmla="*/ 5908138 w 12192000"/>
              <a:gd name="connsiteY33" fmla="*/ 1363402 h 6858000"/>
              <a:gd name="connsiteX34" fmla="*/ 5860855 w 12192000"/>
              <a:gd name="connsiteY34" fmla="*/ 1372508 h 6858000"/>
              <a:gd name="connsiteX35" fmla="*/ 5927087 w 12192000"/>
              <a:gd name="connsiteY35" fmla="*/ 1457878 h 6858000"/>
              <a:gd name="connsiteX36" fmla="*/ 5951271 w 12192000"/>
              <a:gd name="connsiteY36" fmla="*/ 1481553 h 6858000"/>
              <a:gd name="connsiteX37" fmla="*/ 5992599 w 12192000"/>
              <a:gd name="connsiteY37" fmla="*/ 1518207 h 6858000"/>
              <a:gd name="connsiteX38" fmla="*/ 5993321 w 12192000"/>
              <a:gd name="connsiteY38" fmla="*/ 1529362 h 6858000"/>
              <a:gd name="connsiteX39" fmla="*/ 5937015 w 12192000"/>
              <a:gd name="connsiteY39" fmla="*/ 1568746 h 6858000"/>
              <a:gd name="connsiteX40" fmla="*/ 5835410 w 12192000"/>
              <a:gd name="connsiteY40" fmla="*/ 1558045 h 6858000"/>
              <a:gd name="connsiteX41" fmla="*/ 5985561 w 12192000"/>
              <a:gd name="connsiteY41" fmla="*/ 1616780 h 6858000"/>
              <a:gd name="connsiteX42" fmla="*/ 5499552 w 12192000"/>
              <a:gd name="connsiteY42" fmla="*/ 1476774 h 6858000"/>
              <a:gd name="connsiteX43" fmla="*/ 5530593 w 12192000"/>
              <a:gd name="connsiteY43" fmla="*/ 1513425 h 6858000"/>
              <a:gd name="connsiteX44" fmla="*/ 5700597 w 12192000"/>
              <a:gd name="connsiteY44" fmla="*/ 1609949 h 6858000"/>
              <a:gd name="connsiteX45" fmla="*/ 5748782 w 12192000"/>
              <a:gd name="connsiteY45" fmla="*/ 1670507 h 6858000"/>
              <a:gd name="connsiteX46" fmla="*/ 5799315 w 12192000"/>
              <a:gd name="connsiteY46" fmla="*/ 1703970 h 6858000"/>
              <a:gd name="connsiteX47" fmla="*/ 5870240 w 12192000"/>
              <a:gd name="connsiteY47" fmla="*/ 1703289 h 6858000"/>
              <a:gd name="connsiteX48" fmla="*/ 5920591 w 12192000"/>
              <a:gd name="connsiteY48" fmla="*/ 1754738 h 6858000"/>
              <a:gd name="connsiteX49" fmla="*/ 5868074 w 12192000"/>
              <a:gd name="connsiteY49" fmla="*/ 1765665 h 6858000"/>
              <a:gd name="connsiteX50" fmla="*/ 5806533 w 12192000"/>
              <a:gd name="connsiteY50" fmla="*/ 1757242 h 6858000"/>
              <a:gd name="connsiteX51" fmla="*/ 5673706 w 12192000"/>
              <a:gd name="connsiteY51" fmla="*/ 1759972 h 6858000"/>
              <a:gd name="connsiteX52" fmla="*/ 5597548 w 12192000"/>
              <a:gd name="connsiteY52" fmla="*/ 1769990 h 6858000"/>
              <a:gd name="connsiteX53" fmla="*/ 5422491 w 12192000"/>
              <a:gd name="connsiteY53" fmla="*/ 1752916 h 6858000"/>
              <a:gd name="connsiteX54" fmla="*/ 5432778 w 12192000"/>
              <a:gd name="connsiteY54" fmla="*/ 1796626 h 6858000"/>
              <a:gd name="connsiteX55" fmla="*/ 5426281 w 12192000"/>
              <a:gd name="connsiteY55" fmla="*/ 1834644 h 6858000"/>
              <a:gd name="connsiteX56" fmla="*/ 5423754 w 12192000"/>
              <a:gd name="connsiteY56" fmla="*/ 1917282 h 6858000"/>
              <a:gd name="connsiteX57" fmla="*/ 5425378 w 12192000"/>
              <a:gd name="connsiteY57" fmla="*/ 1930714 h 6858000"/>
              <a:gd name="connsiteX58" fmla="*/ 5386217 w 12192000"/>
              <a:gd name="connsiteY58" fmla="*/ 1939365 h 6858000"/>
              <a:gd name="connsiteX59" fmla="*/ 5619566 w 12192000"/>
              <a:gd name="connsiteY59" fmla="*/ 2111243 h 6858000"/>
              <a:gd name="connsiteX60" fmla="*/ 5463640 w 12192000"/>
              <a:gd name="connsiteY60" fmla="*/ 2067533 h 6858000"/>
              <a:gd name="connsiteX61" fmla="*/ 5442523 w 12192000"/>
              <a:gd name="connsiteY61" fmla="*/ 2139700 h 6858000"/>
              <a:gd name="connsiteX62" fmla="*/ 5515794 w 12192000"/>
              <a:gd name="connsiteY62" fmla="*/ 2203898 h 6858000"/>
              <a:gd name="connsiteX63" fmla="*/ 5542865 w 12192000"/>
              <a:gd name="connsiteY63" fmla="*/ 2330929 h 6858000"/>
              <a:gd name="connsiteX64" fmla="*/ 5529691 w 12192000"/>
              <a:gd name="connsiteY64" fmla="*/ 2447031 h 6858000"/>
              <a:gd name="connsiteX65" fmla="*/ 5498289 w 12192000"/>
              <a:gd name="connsiteY65" fmla="*/ 2483910 h 6858000"/>
              <a:gd name="connsiteX66" fmla="*/ 5452810 w 12192000"/>
              <a:gd name="connsiteY66" fmla="*/ 2550157 h 6858000"/>
              <a:gd name="connsiteX67" fmla="*/ 5424658 w 12192000"/>
              <a:gd name="connsiteY67" fmla="*/ 2591135 h 6858000"/>
              <a:gd name="connsiteX68" fmla="*/ 5326841 w 12192000"/>
              <a:gd name="connsiteY68" fmla="*/ 2575200 h 6858000"/>
              <a:gd name="connsiteX69" fmla="*/ 5457322 w 12192000"/>
              <a:gd name="connsiteY69" fmla="*/ 2679238 h 6858000"/>
              <a:gd name="connsiteX70" fmla="*/ 5351566 w 12192000"/>
              <a:gd name="connsiteY70" fmla="*/ 2666261 h 6858000"/>
              <a:gd name="connsiteX71" fmla="*/ 5317096 w 12192000"/>
              <a:gd name="connsiteY71" fmla="*/ 2673546 h 6858000"/>
              <a:gd name="connsiteX72" fmla="*/ 5336768 w 12192000"/>
              <a:gd name="connsiteY72" fmla="*/ 2707238 h 6858000"/>
              <a:gd name="connsiteX73" fmla="*/ 5414369 w 12192000"/>
              <a:gd name="connsiteY73" fmla="*/ 2764378 h 6858000"/>
              <a:gd name="connsiteX74" fmla="*/ 5574268 w 12192000"/>
              <a:gd name="connsiteY74" fmla="*/ 2919184 h 6858000"/>
              <a:gd name="connsiteX75" fmla="*/ 5419422 w 12192000"/>
              <a:gd name="connsiteY75" fmla="*/ 2848157 h 6858000"/>
              <a:gd name="connsiteX76" fmla="*/ 5582568 w 12192000"/>
              <a:gd name="connsiteY76" fmla="*/ 3007285 h 6858000"/>
              <a:gd name="connsiteX77" fmla="*/ 5618844 w 12192000"/>
              <a:gd name="connsiteY77" fmla="*/ 3060100 h 6858000"/>
              <a:gd name="connsiteX78" fmla="*/ 5692115 w 12192000"/>
              <a:gd name="connsiteY78" fmla="*/ 3191228 h 6858000"/>
              <a:gd name="connsiteX79" fmla="*/ 5688506 w 12192000"/>
              <a:gd name="connsiteY79" fmla="*/ 3206025 h 6858000"/>
              <a:gd name="connsiteX80" fmla="*/ 5603864 w 12192000"/>
              <a:gd name="connsiteY80" fmla="*/ 3184854 h 6858000"/>
              <a:gd name="connsiteX81" fmla="*/ 5713591 w 12192000"/>
              <a:gd name="connsiteY81" fmla="*/ 3295040 h 6858000"/>
              <a:gd name="connsiteX82" fmla="*/ 5826927 w 12192000"/>
              <a:gd name="connsiteY82" fmla="*/ 3379724 h 6858000"/>
              <a:gd name="connsiteX83" fmla="*/ 5746436 w 12192000"/>
              <a:gd name="connsiteY83" fmla="*/ 3366750 h 6858000"/>
              <a:gd name="connsiteX84" fmla="*/ 5635807 w 12192000"/>
              <a:gd name="connsiteY84" fmla="*/ 3318259 h 6858000"/>
              <a:gd name="connsiteX85" fmla="*/ 5597367 w 12192000"/>
              <a:gd name="connsiteY85" fmla="*/ 3336472 h 6858000"/>
              <a:gd name="connsiteX86" fmla="*/ 5702221 w 12192000"/>
              <a:gd name="connsiteY86" fmla="*/ 3416605 h 6858000"/>
              <a:gd name="connsiteX87" fmla="*/ 5762317 w 12192000"/>
              <a:gd name="connsiteY87" fmla="*/ 3453714 h 6858000"/>
              <a:gd name="connsiteX88" fmla="*/ 5786319 w 12192000"/>
              <a:gd name="connsiteY88" fmla="*/ 3482169 h 6858000"/>
              <a:gd name="connsiteX89" fmla="*/ 5854901 w 12192000"/>
              <a:gd name="connsiteY89" fmla="*/ 3583703 h 6858000"/>
              <a:gd name="connsiteX90" fmla="*/ 6056305 w 12192000"/>
              <a:gd name="connsiteY90" fmla="*/ 3694570 h 6858000"/>
              <a:gd name="connsiteX91" fmla="*/ 6244716 w 12192000"/>
              <a:gd name="connsiteY91" fmla="*/ 3832301 h 6858000"/>
              <a:gd name="connsiteX92" fmla="*/ 6391802 w 12192000"/>
              <a:gd name="connsiteY92" fmla="*/ 3918125 h 6858000"/>
              <a:gd name="connsiteX93" fmla="*/ 6763572 w 12192000"/>
              <a:gd name="connsiteY93" fmla="*/ 4028537 h 6858000"/>
              <a:gd name="connsiteX94" fmla="*/ 8173592 w 12192000"/>
              <a:gd name="connsiteY94" fmla="*/ 3279560 h 6858000"/>
              <a:gd name="connsiteX95" fmla="*/ 8191458 w 12192000"/>
              <a:gd name="connsiteY95" fmla="*/ 3257248 h 6858000"/>
              <a:gd name="connsiteX96" fmla="*/ 8259856 w 12192000"/>
              <a:gd name="connsiteY96" fmla="*/ 3173245 h 6858000"/>
              <a:gd name="connsiteX97" fmla="*/ 8317969 w 12192000"/>
              <a:gd name="connsiteY97" fmla="*/ 3097663 h 6858000"/>
              <a:gd name="connsiteX98" fmla="*/ 8287650 w 12192000"/>
              <a:gd name="connsiteY98" fmla="*/ 3072166 h 6858000"/>
              <a:gd name="connsiteX99" fmla="*/ 8328617 w 12192000"/>
              <a:gd name="connsiteY99" fmla="*/ 3000000 h 6858000"/>
              <a:gd name="connsiteX100" fmla="*/ 8458917 w 12192000"/>
              <a:gd name="connsiteY100" fmla="*/ 2777583 h 6858000"/>
              <a:gd name="connsiteX101" fmla="*/ 8516125 w 12192000"/>
              <a:gd name="connsiteY101" fmla="*/ 2728639 h 6858000"/>
              <a:gd name="connsiteX102" fmla="*/ 8585788 w 12192000"/>
              <a:gd name="connsiteY102" fmla="*/ 2605478 h 6858000"/>
              <a:gd name="connsiteX103" fmla="*/ 8595714 w 12192000"/>
              <a:gd name="connsiteY103" fmla="*/ 2577023 h 6858000"/>
              <a:gd name="connsiteX104" fmla="*/ 8581457 w 12192000"/>
              <a:gd name="connsiteY104" fmla="*/ 2540823 h 6858000"/>
              <a:gd name="connsiteX105" fmla="*/ 8570809 w 12192000"/>
              <a:gd name="connsiteY105" fmla="*/ 2504399 h 6858000"/>
              <a:gd name="connsiteX106" fmla="*/ 8584705 w 12192000"/>
              <a:gd name="connsiteY106" fmla="*/ 2493699 h 6858000"/>
              <a:gd name="connsiteX107" fmla="*/ 8674038 w 12192000"/>
              <a:gd name="connsiteY107" fmla="*/ 2475260 h 6858000"/>
              <a:gd name="connsiteX108" fmla="*/ 8622243 w 12192000"/>
              <a:gd name="connsiteY108" fmla="*/ 2406054 h 6858000"/>
              <a:gd name="connsiteX109" fmla="*/ 8530925 w 12192000"/>
              <a:gd name="connsiteY109" fmla="*/ 2302926 h 6858000"/>
              <a:gd name="connsiteX110" fmla="*/ 8489417 w 12192000"/>
              <a:gd name="connsiteY110" fmla="*/ 2229622 h 6858000"/>
              <a:gd name="connsiteX111" fmla="*/ 8484543 w 12192000"/>
              <a:gd name="connsiteY111" fmla="*/ 2164058 h 6858000"/>
              <a:gd name="connsiteX112" fmla="*/ 8402970 w 12192000"/>
              <a:gd name="connsiteY112" fmla="*/ 2125358 h 6858000"/>
              <a:gd name="connsiteX113" fmla="*/ 8479670 w 12192000"/>
              <a:gd name="connsiteY113" fmla="*/ 1986716 h 6858000"/>
              <a:gd name="connsiteX114" fmla="*/ 8487432 w 12192000"/>
              <a:gd name="connsiteY114" fmla="*/ 1958032 h 6858000"/>
              <a:gd name="connsiteX115" fmla="*/ 8441412 w 12192000"/>
              <a:gd name="connsiteY115" fmla="*/ 1855361 h 6858000"/>
              <a:gd name="connsiteX116" fmla="*/ 8433831 w 12192000"/>
              <a:gd name="connsiteY116" fmla="*/ 1838969 h 6858000"/>
              <a:gd name="connsiteX117" fmla="*/ 8416868 w 12192000"/>
              <a:gd name="connsiteY117" fmla="*/ 1806187 h 6858000"/>
              <a:gd name="connsiteX118" fmla="*/ 8368140 w 12192000"/>
              <a:gd name="connsiteY118" fmla="*/ 1798219 h 6858000"/>
              <a:gd name="connsiteX119" fmla="*/ 8393405 w 12192000"/>
              <a:gd name="connsiteY119" fmla="*/ 1774999 h 6858000"/>
              <a:gd name="connsiteX120" fmla="*/ 8442495 w 12192000"/>
              <a:gd name="connsiteY120" fmla="*/ 1696458 h 6858000"/>
              <a:gd name="connsiteX121" fmla="*/ 8409828 w 12192000"/>
              <a:gd name="connsiteY121" fmla="*/ 1621332 h 6858000"/>
              <a:gd name="connsiteX122" fmla="*/ 8407664 w 12192000"/>
              <a:gd name="connsiteY122" fmla="*/ 1579899 h 6858000"/>
              <a:gd name="connsiteX123" fmla="*/ 8462707 w 12192000"/>
              <a:gd name="connsiteY123" fmla="*/ 1526857 h 6858000"/>
              <a:gd name="connsiteX124" fmla="*/ 8504215 w 12192000"/>
              <a:gd name="connsiteY124" fmla="*/ 1505913 h 6858000"/>
              <a:gd name="connsiteX125" fmla="*/ 8523345 w 12192000"/>
              <a:gd name="connsiteY125" fmla="*/ 1475863 h 6858000"/>
              <a:gd name="connsiteX126" fmla="*/ 8500786 w 12192000"/>
              <a:gd name="connsiteY126" fmla="*/ 1450820 h 6858000"/>
              <a:gd name="connsiteX127" fmla="*/ 8400624 w 12192000"/>
              <a:gd name="connsiteY127" fmla="*/ 1391176 h 6858000"/>
              <a:gd name="connsiteX128" fmla="*/ 8454585 w 12192000"/>
              <a:gd name="connsiteY128" fmla="*/ 1341319 h 6858000"/>
              <a:gd name="connsiteX129" fmla="*/ 8172509 w 12192000"/>
              <a:gd name="connsiteY129" fmla="*/ 1106153 h 6858000"/>
              <a:gd name="connsiteX130" fmla="*/ 8138399 w 12192000"/>
              <a:gd name="connsiteY130" fmla="*/ 1070184 h 6858000"/>
              <a:gd name="connsiteX131" fmla="*/ 7957388 w 12192000"/>
              <a:gd name="connsiteY131" fmla="*/ 982992 h 6858000"/>
              <a:gd name="connsiteX132" fmla="*/ 7771142 w 12192000"/>
              <a:gd name="connsiteY132" fmla="*/ 921300 h 6858000"/>
              <a:gd name="connsiteX133" fmla="*/ 7900539 w 12192000"/>
              <a:gd name="connsiteY133" fmla="*/ 791082 h 6858000"/>
              <a:gd name="connsiteX134" fmla="*/ 7702923 w 12192000"/>
              <a:gd name="connsiteY134" fmla="*/ 760803 h 6858000"/>
              <a:gd name="connsiteX135" fmla="*/ 7683614 w 12192000"/>
              <a:gd name="connsiteY135" fmla="*/ 761714 h 6858000"/>
              <a:gd name="connsiteX136" fmla="*/ 7295600 w 12192000"/>
              <a:gd name="connsiteY136" fmla="*/ 741680 h 6858000"/>
              <a:gd name="connsiteX137" fmla="*/ 6739388 w 12192000"/>
              <a:gd name="connsiteY137" fmla="*/ 675206 h 6858000"/>
              <a:gd name="connsiteX138" fmla="*/ 6279006 w 12192000"/>
              <a:gd name="connsiteY138" fmla="*/ 635367 h 6858000"/>
              <a:gd name="connsiteX139" fmla="*/ 5788847 w 12192000"/>
              <a:gd name="connsiteY139" fmla="*/ 557964 h 6858000"/>
              <a:gd name="connsiteX140" fmla="*/ 5765387 w 12192000"/>
              <a:gd name="connsiteY140" fmla="*/ 552984 h 6858000"/>
              <a:gd name="connsiteX141" fmla="*/ 0 w 12192000"/>
              <a:gd name="connsiteY141" fmla="*/ 0 h 6858000"/>
              <a:gd name="connsiteX142" fmla="*/ 768106 w 12192000"/>
              <a:gd name="connsiteY142" fmla="*/ 0 h 6858000"/>
              <a:gd name="connsiteX143" fmla="*/ 767098 w 12192000"/>
              <a:gd name="connsiteY143" fmla="*/ 10118 h 6858000"/>
              <a:gd name="connsiteX144" fmla="*/ 756850 w 12192000"/>
              <a:gd name="connsiteY144" fmla="*/ 43654 h 6858000"/>
              <a:gd name="connsiteX145" fmla="*/ 768357 w 12192000"/>
              <a:gd name="connsiteY145" fmla="*/ 76852 h 6858000"/>
              <a:gd name="connsiteX146" fmla="*/ 882077 w 12192000"/>
              <a:gd name="connsiteY146" fmla="*/ 237315 h 6858000"/>
              <a:gd name="connsiteX147" fmla="*/ 761133 w 12192000"/>
              <a:gd name="connsiteY147" fmla="*/ 282106 h 6858000"/>
              <a:gd name="connsiteX148" fmla="*/ 753907 w 12192000"/>
              <a:gd name="connsiteY148" fmla="*/ 357988 h 6858000"/>
              <a:gd name="connsiteX149" fmla="*/ 692364 w 12192000"/>
              <a:gd name="connsiteY149" fmla="*/ 442830 h 6858000"/>
              <a:gd name="connsiteX150" fmla="*/ 556972 w 12192000"/>
              <a:gd name="connsiteY150" fmla="*/ 562188 h 6858000"/>
              <a:gd name="connsiteX151" fmla="*/ 480177 w 12192000"/>
              <a:gd name="connsiteY151" fmla="*/ 642286 h 6858000"/>
              <a:gd name="connsiteX152" fmla="*/ 612627 w 12192000"/>
              <a:gd name="connsiteY152" fmla="*/ 663627 h 6858000"/>
              <a:gd name="connsiteX153" fmla="*/ 633230 w 12192000"/>
              <a:gd name="connsiteY153" fmla="*/ 676011 h 6858000"/>
              <a:gd name="connsiteX154" fmla="*/ 617443 w 12192000"/>
              <a:gd name="connsiteY154" fmla="*/ 718168 h 6858000"/>
              <a:gd name="connsiteX155" fmla="*/ 596304 w 12192000"/>
              <a:gd name="connsiteY155" fmla="*/ 760064 h 6858000"/>
              <a:gd name="connsiteX156" fmla="*/ 611021 w 12192000"/>
              <a:gd name="connsiteY156" fmla="*/ 792998 h 6858000"/>
              <a:gd name="connsiteX157" fmla="*/ 714308 w 12192000"/>
              <a:gd name="connsiteY157" fmla="*/ 935543 h 6858000"/>
              <a:gd name="connsiteX158" fmla="*/ 799128 w 12192000"/>
              <a:gd name="connsiteY158" fmla="*/ 992190 h 6858000"/>
              <a:gd name="connsiteX159" fmla="*/ 992317 w 12192000"/>
              <a:gd name="connsiteY159" fmla="*/ 1249612 h 6858000"/>
              <a:gd name="connsiteX160" fmla="*/ 1053058 w 12192000"/>
              <a:gd name="connsiteY160" fmla="*/ 1333136 h 6858000"/>
              <a:gd name="connsiteX161" fmla="*/ 1008104 w 12192000"/>
              <a:gd name="connsiteY161" fmla="*/ 1362645 h 6858000"/>
              <a:gd name="connsiteX162" fmla="*/ 1094265 w 12192000"/>
              <a:gd name="connsiteY162" fmla="*/ 1450123 h 6858000"/>
              <a:gd name="connsiteX163" fmla="*/ 1195677 w 12192000"/>
              <a:gd name="connsiteY163" fmla="*/ 1547347 h 6858000"/>
              <a:gd name="connsiteX164" fmla="*/ 1222166 w 12192000"/>
              <a:gd name="connsiteY164" fmla="*/ 1573170 h 6858000"/>
              <a:gd name="connsiteX165" fmla="*/ 3312738 w 12192000"/>
              <a:gd name="connsiteY165" fmla="*/ 2440024 h 6858000"/>
              <a:gd name="connsiteX166" fmla="*/ 3863944 w 12192000"/>
              <a:gd name="connsiteY166" fmla="*/ 2312235 h 6858000"/>
              <a:gd name="connsiteX167" fmla="*/ 4082022 w 12192000"/>
              <a:gd name="connsiteY167" fmla="*/ 2212904 h 6858000"/>
              <a:gd name="connsiteX168" fmla="*/ 4361371 w 12192000"/>
              <a:gd name="connsiteY168" fmla="*/ 2053496 h 6858000"/>
              <a:gd name="connsiteX169" fmla="*/ 4659987 w 12192000"/>
              <a:gd name="connsiteY169" fmla="*/ 1925180 h 6858000"/>
              <a:gd name="connsiteX170" fmla="*/ 4761667 w 12192000"/>
              <a:gd name="connsiteY170" fmla="*/ 1807667 h 6858000"/>
              <a:gd name="connsiteX171" fmla="*/ 4797253 w 12192000"/>
              <a:gd name="connsiteY171" fmla="*/ 1774733 h 6858000"/>
              <a:gd name="connsiteX172" fmla="*/ 4886356 w 12192000"/>
              <a:gd name="connsiteY172" fmla="*/ 1731784 h 6858000"/>
              <a:gd name="connsiteX173" fmla="*/ 5041818 w 12192000"/>
              <a:gd name="connsiteY173" fmla="*/ 1639039 h 6858000"/>
              <a:gd name="connsiteX174" fmla="*/ 4984824 w 12192000"/>
              <a:gd name="connsiteY174" fmla="*/ 1617960 h 6858000"/>
              <a:gd name="connsiteX175" fmla="*/ 4820800 w 12192000"/>
              <a:gd name="connsiteY175" fmla="*/ 1674082 h 6858000"/>
              <a:gd name="connsiteX176" fmla="*/ 4701459 w 12192000"/>
              <a:gd name="connsiteY176" fmla="*/ 1689099 h 6858000"/>
              <a:gd name="connsiteX177" fmla="*/ 4869498 w 12192000"/>
              <a:gd name="connsiteY177" fmla="*/ 1591086 h 6858000"/>
              <a:gd name="connsiteX178" fmla="*/ 5032185 w 12192000"/>
              <a:gd name="connsiteY178" fmla="*/ 1463559 h 6858000"/>
              <a:gd name="connsiteX179" fmla="*/ 4906692 w 12192000"/>
              <a:gd name="connsiteY179" fmla="*/ 1488062 h 6858000"/>
              <a:gd name="connsiteX180" fmla="*/ 4901340 w 12192000"/>
              <a:gd name="connsiteY180" fmla="*/ 1470936 h 6858000"/>
              <a:gd name="connsiteX181" fmla="*/ 5009976 w 12192000"/>
              <a:gd name="connsiteY181" fmla="*/ 1319171 h 6858000"/>
              <a:gd name="connsiteX182" fmla="*/ 5063760 w 12192000"/>
              <a:gd name="connsiteY182" fmla="*/ 1258044 h 6858000"/>
              <a:gd name="connsiteX183" fmla="*/ 5305648 w 12192000"/>
              <a:gd name="connsiteY183" fmla="*/ 1073871 h 6858000"/>
              <a:gd name="connsiteX184" fmla="*/ 5076067 w 12192000"/>
              <a:gd name="connsiteY184" fmla="*/ 1156077 h 6858000"/>
              <a:gd name="connsiteX185" fmla="*/ 5313141 w 12192000"/>
              <a:gd name="connsiteY185" fmla="*/ 976907 h 6858000"/>
              <a:gd name="connsiteX186" fmla="*/ 5428196 w 12192000"/>
              <a:gd name="connsiteY186" fmla="*/ 910774 h 6858000"/>
              <a:gd name="connsiteX187" fmla="*/ 5457363 w 12192000"/>
              <a:gd name="connsiteY187" fmla="*/ 871779 h 6858000"/>
              <a:gd name="connsiteX188" fmla="*/ 5406256 w 12192000"/>
              <a:gd name="connsiteY188" fmla="*/ 863347 h 6858000"/>
              <a:gd name="connsiteX189" fmla="*/ 5249456 w 12192000"/>
              <a:gd name="connsiteY189" fmla="*/ 878367 h 6858000"/>
              <a:gd name="connsiteX190" fmla="*/ 5442914 w 12192000"/>
              <a:gd name="connsiteY190" fmla="*/ 757955 h 6858000"/>
              <a:gd name="connsiteX191" fmla="*/ 5297887 w 12192000"/>
              <a:gd name="connsiteY191" fmla="*/ 776398 h 6858000"/>
              <a:gd name="connsiteX192" fmla="*/ 5256146 w 12192000"/>
              <a:gd name="connsiteY192" fmla="*/ 728971 h 6858000"/>
              <a:gd name="connsiteX193" fmla="*/ 5188716 w 12192000"/>
              <a:gd name="connsiteY193" fmla="*/ 652298 h 6858000"/>
              <a:gd name="connsiteX194" fmla="*/ 5142160 w 12192000"/>
              <a:gd name="connsiteY194" fmla="*/ 609614 h 6858000"/>
              <a:gd name="connsiteX195" fmla="*/ 5122626 w 12192000"/>
              <a:gd name="connsiteY195" fmla="*/ 475239 h 6858000"/>
              <a:gd name="connsiteX196" fmla="*/ 5162763 w 12192000"/>
              <a:gd name="connsiteY196" fmla="*/ 328215 h 6858000"/>
              <a:gd name="connsiteX197" fmla="*/ 5271399 w 12192000"/>
              <a:gd name="connsiteY197" fmla="*/ 253914 h 6858000"/>
              <a:gd name="connsiteX198" fmla="*/ 5240091 w 12192000"/>
              <a:gd name="connsiteY198" fmla="*/ 170389 h 6858000"/>
              <a:gd name="connsiteX199" fmla="*/ 5008904 w 12192000"/>
              <a:gd name="connsiteY199" fmla="*/ 220979 h 6858000"/>
              <a:gd name="connsiteX200" fmla="*/ 5354881 w 12192000"/>
              <a:gd name="connsiteY200" fmla="*/ 22050 h 6858000"/>
              <a:gd name="connsiteX201" fmla="*/ 5296818 w 12192000"/>
              <a:gd name="connsiteY201" fmla="*/ 12038 h 6858000"/>
              <a:gd name="connsiteX202" fmla="*/ 5297018 w 12192000"/>
              <a:gd name="connsiteY202" fmla="*/ 3177 h 6858000"/>
              <a:gd name="connsiteX203" fmla="*/ 5298067 w 12192000"/>
              <a:gd name="connsiteY203" fmla="*/ 0 h 6858000"/>
              <a:gd name="connsiteX204" fmla="*/ 8958468 w 12192000"/>
              <a:gd name="connsiteY204" fmla="*/ 0 h 6858000"/>
              <a:gd name="connsiteX205" fmla="*/ 8936439 w 12192000"/>
              <a:gd name="connsiteY205" fmla="*/ 18562 h 6858000"/>
              <a:gd name="connsiteX206" fmla="*/ 8934304 w 12192000"/>
              <a:gd name="connsiteY206" fmla="*/ 46608 h 6858000"/>
              <a:gd name="connsiteX207" fmla="*/ 9027240 w 12192000"/>
              <a:gd name="connsiteY207" fmla="*/ 113638 h 6858000"/>
              <a:gd name="connsiteX208" fmla="*/ 8854734 w 12192000"/>
              <a:gd name="connsiteY208" fmla="*/ 193826 h 6858000"/>
              <a:gd name="connsiteX209" fmla="*/ 8815880 w 12192000"/>
              <a:gd name="connsiteY209" fmla="*/ 227493 h 6858000"/>
              <a:gd name="connsiteX210" fmla="*/ 8848828 w 12192000"/>
              <a:gd name="connsiteY210" fmla="*/ 267894 h 6858000"/>
              <a:gd name="connsiteX211" fmla="*/ 8920315 w 12192000"/>
              <a:gd name="connsiteY211" fmla="*/ 296052 h 6858000"/>
              <a:gd name="connsiteX212" fmla="*/ 9015115 w 12192000"/>
              <a:gd name="connsiteY212" fmla="*/ 367363 h 6858000"/>
              <a:gd name="connsiteX213" fmla="*/ 9011388 w 12192000"/>
              <a:gd name="connsiteY213" fmla="*/ 423067 h 6858000"/>
              <a:gd name="connsiteX214" fmla="*/ 8955127 w 12192000"/>
              <a:gd name="connsiteY214" fmla="*/ 524068 h 6858000"/>
              <a:gd name="connsiteX215" fmla="*/ 9039672 w 12192000"/>
              <a:gd name="connsiteY215" fmla="*/ 629661 h 6858000"/>
              <a:gd name="connsiteX216" fmla="*/ 9083187 w 12192000"/>
              <a:gd name="connsiteY216" fmla="*/ 660880 h 6858000"/>
              <a:gd name="connsiteX217" fmla="*/ 8999263 w 12192000"/>
              <a:gd name="connsiteY217" fmla="*/ 671592 h 6858000"/>
              <a:gd name="connsiteX218" fmla="*/ 8970048 w 12192000"/>
              <a:gd name="connsiteY218" fmla="*/ 715664 h 6858000"/>
              <a:gd name="connsiteX219" fmla="*/ 8956992 w 12192000"/>
              <a:gd name="connsiteY219" fmla="*/ 737702 h 6858000"/>
              <a:gd name="connsiteX220" fmla="*/ 8877733 w 12192000"/>
              <a:gd name="connsiteY220" fmla="*/ 875737 h 6858000"/>
              <a:gd name="connsiteX221" fmla="*/ 8891100 w 12192000"/>
              <a:gd name="connsiteY221" fmla="*/ 914300 h 6858000"/>
              <a:gd name="connsiteX222" fmla="*/ 9023199 w 12192000"/>
              <a:gd name="connsiteY222" fmla="*/ 1100695 h 6858000"/>
              <a:gd name="connsiteX223" fmla="*/ 8882708 w 12192000"/>
              <a:gd name="connsiteY223" fmla="*/ 1152725 h 6858000"/>
              <a:gd name="connsiteX224" fmla="*/ 8874315 w 12192000"/>
              <a:gd name="connsiteY224" fmla="*/ 1240870 h 6858000"/>
              <a:gd name="connsiteX225" fmla="*/ 8802826 w 12192000"/>
              <a:gd name="connsiteY225" fmla="*/ 1339424 h 6858000"/>
              <a:gd name="connsiteX226" fmla="*/ 8645552 w 12192000"/>
              <a:gd name="connsiteY226" fmla="*/ 1478072 h 6858000"/>
              <a:gd name="connsiteX227" fmla="*/ 8556347 w 12192000"/>
              <a:gd name="connsiteY227" fmla="*/ 1571114 h 6858000"/>
              <a:gd name="connsiteX228" fmla="*/ 8710202 w 12192000"/>
              <a:gd name="connsiteY228" fmla="*/ 1595904 h 6858000"/>
              <a:gd name="connsiteX229" fmla="*/ 8734135 w 12192000"/>
              <a:gd name="connsiteY229" fmla="*/ 1610290 h 6858000"/>
              <a:gd name="connsiteX230" fmla="*/ 8715797 w 12192000"/>
              <a:gd name="connsiteY230" fmla="*/ 1659260 h 6858000"/>
              <a:gd name="connsiteX231" fmla="*/ 8691242 w 12192000"/>
              <a:gd name="connsiteY231" fmla="*/ 1707927 h 6858000"/>
              <a:gd name="connsiteX232" fmla="*/ 8708337 w 12192000"/>
              <a:gd name="connsiteY232" fmla="*/ 1746183 h 6858000"/>
              <a:gd name="connsiteX233" fmla="*/ 8828316 w 12192000"/>
              <a:gd name="connsiteY233" fmla="*/ 1911765 h 6858000"/>
              <a:gd name="connsiteX234" fmla="*/ 8926844 w 12192000"/>
              <a:gd name="connsiteY234" fmla="*/ 1977567 h 6858000"/>
              <a:gd name="connsiteX235" fmla="*/ 9151255 w 12192000"/>
              <a:gd name="connsiteY235" fmla="*/ 2276592 h 6858000"/>
              <a:gd name="connsiteX236" fmla="*/ 9221812 w 12192000"/>
              <a:gd name="connsiteY236" fmla="*/ 2373614 h 6858000"/>
              <a:gd name="connsiteX237" fmla="*/ 9169593 w 12192000"/>
              <a:gd name="connsiteY237" fmla="*/ 2407892 h 6858000"/>
              <a:gd name="connsiteX238" fmla="*/ 9269679 w 12192000"/>
              <a:gd name="connsiteY238" fmla="*/ 2509507 h 6858000"/>
              <a:gd name="connsiteX239" fmla="*/ 9387480 w 12192000"/>
              <a:gd name="connsiteY239" fmla="*/ 2622444 h 6858000"/>
              <a:gd name="connsiteX240" fmla="*/ 9418250 w 12192000"/>
              <a:gd name="connsiteY240" fmla="*/ 2652440 h 6858000"/>
              <a:gd name="connsiteX241" fmla="*/ 11846684 w 12192000"/>
              <a:gd name="connsiteY241" fmla="*/ 3659389 h 6858000"/>
              <a:gd name="connsiteX242" fmla="*/ 12172890 w 12192000"/>
              <a:gd name="connsiteY242" fmla="*/ 3610878 h 6858000"/>
              <a:gd name="connsiteX243" fmla="*/ 12192000 w 12192000"/>
              <a:gd name="connsiteY243" fmla="*/ 3605403 h 6858000"/>
              <a:gd name="connsiteX244" fmla="*/ 12192000 w 12192000"/>
              <a:gd name="connsiteY244" fmla="*/ 6858000 h 6858000"/>
              <a:gd name="connsiteX245" fmla="*/ 2667892 w 12192000"/>
              <a:gd name="connsiteY245" fmla="*/ 6858000 h 6858000"/>
              <a:gd name="connsiteX246" fmla="*/ 2654380 w 12192000"/>
              <a:gd name="connsiteY246" fmla="*/ 6849405 h 6858000"/>
              <a:gd name="connsiteX247" fmla="*/ 2517472 w 12192000"/>
              <a:gd name="connsiteY247" fmla="*/ 6768410 h 6858000"/>
              <a:gd name="connsiteX248" fmla="*/ 2863768 w 12192000"/>
              <a:gd name="connsiteY248" fmla="*/ 6678867 h 6858000"/>
              <a:gd name="connsiteX249" fmla="*/ 3200332 w 12192000"/>
              <a:gd name="connsiteY249" fmla="*/ 6552312 h 6858000"/>
              <a:gd name="connsiteX250" fmla="*/ 3263755 w 12192000"/>
              <a:gd name="connsiteY250" fmla="*/ 6500106 h 6858000"/>
              <a:gd name="connsiteX251" fmla="*/ 3788234 w 12192000"/>
              <a:gd name="connsiteY251" fmla="*/ 6158777 h 6858000"/>
              <a:gd name="connsiteX252" fmla="*/ 3687901 w 12192000"/>
              <a:gd name="connsiteY252" fmla="*/ 6086412 h 6858000"/>
              <a:gd name="connsiteX253" fmla="*/ 3874137 w 12192000"/>
              <a:gd name="connsiteY253" fmla="*/ 5999841 h 6858000"/>
              <a:gd name="connsiteX254" fmla="*/ 3916083 w 12192000"/>
              <a:gd name="connsiteY254" fmla="*/ 5963494 h 6858000"/>
              <a:gd name="connsiteX255" fmla="*/ 3880513 w 12192000"/>
              <a:gd name="connsiteY255" fmla="*/ 5919878 h 6858000"/>
              <a:gd name="connsiteX256" fmla="*/ 3803335 w 12192000"/>
              <a:gd name="connsiteY256" fmla="*/ 5889479 h 6858000"/>
              <a:gd name="connsiteX257" fmla="*/ 3700990 w 12192000"/>
              <a:gd name="connsiteY257" fmla="*/ 5812491 h 6858000"/>
              <a:gd name="connsiteX258" fmla="*/ 3705014 w 12192000"/>
              <a:gd name="connsiteY258" fmla="*/ 5752353 h 6858000"/>
              <a:gd name="connsiteX259" fmla="*/ 3765753 w 12192000"/>
              <a:gd name="connsiteY259" fmla="*/ 5643313 h 6858000"/>
              <a:gd name="connsiteX260" fmla="*/ 3674479 w 12192000"/>
              <a:gd name="connsiteY260" fmla="*/ 5529315 h 6858000"/>
              <a:gd name="connsiteX261" fmla="*/ 3627501 w 12192000"/>
              <a:gd name="connsiteY261" fmla="*/ 5495612 h 6858000"/>
              <a:gd name="connsiteX262" fmla="*/ 3718104 w 12192000"/>
              <a:gd name="connsiteY262" fmla="*/ 5484048 h 6858000"/>
              <a:gd name="connsiteX263" fmla="*/ 3749644 w 12192000"/>
              <a:gd name="connsiteY263" fmla="*/ 5436467 h 6858000"/>
              <a:gd name="connsiteX264" fmla="*/ 3763740 w 12192000"/>
              <a:gd name="connsiteY264" fmla="*/ 5412675 h 6858000"/>
              <a:gd name="connsiteX265" fmla="*/ 3849307 w 12192000"/>
              <a:gd name="connsiteY265" fmla="*/ 5263654 h 6858000"/>
              <a:gd name="connsiteX266" fmla="*/ 3834876 w 12192000"/>
              <a:gd name="connsiteY266" fmla="*/ 5222021 h 6858000"/>
              <a:gd name="connsiteX267" fmla="*/ 3692263 w 12192000"/>
              <a:gd name="connsiteY267" fmla="*/ 5020790 h 6858000"/>
              <a:gd name="connsiteX268" fmla="*/ 3843936 w 12192000"/>
              <a:gd name="connsiteY268" fmla="*/ 4964619 h 6858000"/>
              <a:gd name="connsiteX269" fmla="*/ 3852997 w 12192000"/>
              <a:gd name="connsiteY269" fmla="*/ 4869458 h 6858000"/>
              <a:gd name="connsiteX270" fmla="*/ 3930177 w 12192000"/>
              <a:gd name="connsiteY270" fmla="*/ 4763060 h 6858000"/>
              <a:gd name="connsiteX271" fmla="*/ 4099968 w 12192000"/>
              <a:gd name="connsiteY271" fmla="*/ 4613376 h 6858000"/>
              <a:gd name="connsiteX272" fmla="*/ 4196274 w 12192000"/>
              <a:gd name="connsiteY272" fmla="*/ 4512928 h 6858000"/>
              <a:gd name="connsiteX273" fmla="*/ 4030173 w 12192000"/>
              <a:gd name="connsiteY273" fmla="*/ 4486165 h 6858000"/>
              <a:gd name="connsiteX274" fmla="*/ 4004335 w 12192000"/>
              <a:gd name="connsiteY274" fmla="*/ 4470634 h 6858000"/>
              <a:gd name="connsiteX275" fmla="*/ 4024133 w 12192000"/>
              <a:gd name="connsiteY275" fmla="*/ 4417767 h 6858000"/>
              <a:gd name="connsiteX276" fmla="*/ 4050642 w 12192000"/>
              <a:gd name="connsiteY276" fmla="*/ 4365226 h 6858000"/>
              <a:gd name="connsiteX277" fmla="*/ 4032186 w 12192000"/>
              <a:gd name="connsiteY277" fmla="*/ 4323924 h 6858000"/>
              <a:gd name="connsiteX278" fmla="*/ 3902658 w 12192000"/>
              <a:gd name="connsiteY278" fmla="*/ 4145163 h 6858000"/>
              <a:gd name="connsiteX279" fmla="*/ 3796288 w 12192000"/>
              <a:gd name="connsiteY279" fmla="*/ 4074123 h 6858000"/>
              <a:gd name="connsiteX280" fmla="*/ 3554015 w 12192000"/>
              <a:gd name="connsiteY280" fmla="*/ 3751298 h 6858000"/>
              <a:gd name="connsiteX281" fmla="*/ 3477841 w 12192000"/>
              <a:gd name="connsiteY281" fmla="*/ 3646554 h 6858000"/>
              <a:gd name="connsiteX282" fmla="*/ 3534217 w 12192000"/>
              <a:gd name="connsiteY282" fmla="*/ 3609547 h 6858000"/>
              <a:gd name="connsiteX283" fmla="*/ 3426164 w 12192000"/>
              <a:gd name="connsiteY283" fmla="*/ 3499844 h 6858000"/>
              <a:gd name="connsiteX284" fmla="*/ 3298987 w 12192000"/>
              <a:gd name="connsiteY284" fmla="*/ 3377918 h 6858000"/>
              <a:gd name="connsiteX285" fmla="*/ 3265768 w 12192000"/>
              <a:gd name="connsiteY285" fmla="*/ 3345534 h 6858000"/>
              <a:gd name="connsiteX286" fmla="*/ 698533 w 12192000"/>
              <a:gd name="connsiteY286" fmla="*/ 2257448 h 6858000"/>
              <a:gd name="connsiteX287" fmla="*/ 644044 w 12192000"/>
              <a:gd name="connsiteY287" fmla="*/ 2258439 h 6858000"/>
              <a:gd name="connsiteX288" fmla="*/ 121106 w 12192000"/>
              <a:gd name="connsiteY288" fmla="*/ 2359734 h 6858000"/>
              <a:gd name="connsiteX289" fmla="*/ 0 w 12192000"/>
              <a:gd name="connsiteY289" fmla="*/ 24021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</a:cxnLst>
            <a:rect l="l" t="t" r="r" b="b"/>
            <a:pathLst>
              <a:path w="12192000" h="6858000">
                <a:moveTo>
                  <a:pt x="5765387" y="552984"/>
                </a:moveTo>
                <a:cubicBezTo>
                  <a:pt x="5757491" y="552728"/>
                  <a:pt x="5749866" y="555802"/>
                  <a:pt x="5743549" y="567982"/>
                </a:cubicBezTo>
                <a:cubicBezTo>
                  <a:pt x="5777117" y="600080"/>
                  <a:pt x="5819889" y="588014"/>
                  <a:pt x="5865186" y="624212"/>
                </a:cubicBezTo>
                <a:cubicBezTo>
                  <a:pt x="5791555" y="612828"/>
                  <a:pt x="5733261" y="603722"/>
                  <a:pt x="5674970" y="594618"/>
                </a:cubicBezTo>
                <a:cubicBezTo>
                  <a:pt x="5673886" y="600991"/>
                  <a:pt x="5672804" y="607366"/>
                  <a:pt x="5671722" y="613739"/>
                </a:cubicBezTo>
                <a:cubicBezTo>
                  <a:pt x="5746257" y="627171"/>
                  <a:pt x="5815197" y="661774"/>
                  <a:pt x="5887746" y="686133"/>
                </a:cubicBezTo>
                <a:cubicBezTo>
                  <a:pt x="5881068" y="701160"/>
                  <a:pt x="5874392" y="698199"/>
                  <a:pt x="5868434" y="697289"/>
                </a:cubicBezTo>
                <a:cubicBezTo>
                  <a:pt x="5829634" y="691369"/>
                  <a:pt x="5790832" y="685452"/>
                  <a:pt x="5753657" y="669287"/>
                </a:cubicBezTo>
                <a:cubicBezTo>
                  <a:pt x="5745355" y="665643"/>
                  <a:pt x="5735248" y="665643"/>
                  <a:pt x="5730555" y="676572"/>
                </a:cubicBezTo>
                <a:cubicBezTo>
                  <a:pt x="5723878" y="692053"/>
                  <a:pt x="5733442" y="702070"/>
                  <a:pt x="5741924" y="710491"/>
                </a:cubicBezTo>
                <a:cubicBezTo>
                  <a:pt x="5756724" y="725062"/>
                  <a:pt x="5774589" y="720965"/>
                  <a:pt x="5791735" y="723695"/>
                </a:cubicBezTo>
                <a:cubicBezTo>
                  <a:pt x="5837394" y="730753"/>
                  <a:pt x="5859232" y="752836"/>
                  <a:pt x="5869339" y="803376"/>
                </a:cubicBezTo>
                <a:cubicBezTo>
                  <a:pt x="5829273" y="782886"/>
                  <a:pt x="5790652" y="808156"/>
                  <a:pt x="5751851" y="793813"/>
                </a:cubicBezTo>
                <a:cubicBezTo>
                  <a:pt x="5741745" y="790172"/>
                  <a:pt x="5725683" y="795634"/>
                  <a:pt x="5731096" y="813164"/>
                </a:cubicBezTo>
                <a:cubicBezTo>
                  <a:pt x="5736150" y="829555"/>
                  <a:pt x="5752933" y="841392"/>
                  <a:pt x="5723155" y="838206"/>
                </a:cubicBezTo>
                <a:cubicBezTo>
                  <a:pt x="5701860" y="835929"/>
                  <a:pt x="5660171" y="854369"/>
                  <a:pt x="5677677" y="858922"/>
                </a:cubicBezTo>
                <a:cubicBezTo>
                  <a:pt x="5699694" y="864614"/>
                  <a:pt x="5721172" y="872810"/>
                  <a:pt x="5749146" y="882143"/>
                </a:cubicBezTo>
                <a:cubicBezTo>
                  <a:pt x="5718283" y="897394"/>
                  <a:pt x="5696085" y="894207"/>
                  <a:pt x="5672804" y="882143"/>
                </a:cubicBezTo>
                <a:cubicBezTo>
                  <a:pt x="5658728" y="874858"/>
                  <a:pt x="5642530" y="866776"/>
                  <a:pt x="5626987" y="862565"/>
                </a:cubicBezTo>
                <a:lnTo>
                  <a:pt x="5611575" y="860624"/>
                </a:lnTo>
                <a:lnTo>
                  <a:pt x="5629275" y="904875"/>
                </a:lnTo>
                <a:cubicBezTo>
                  <a:pt x="5636975" y="929899"/>
                  <a:pt x="5648325" y="981075"/>
                  <a:pt x="5648325" y="981075"/>
                </a:cubicBezTo>
                <a:lnTo>
                  <a:pt x="5646577" y="1001285"/>
                </a:lnTo>
                <a:lnTo>
                  <a:pt x="5653179" y="1004447"/>
                </a:lnTo>
                <a:cubicBezTo>
                  <a:pt x="5672649" y="1015232"/>
                  <a:pt x="5691732" y="1027443"/>
                  <a:pt x="5710342" y="1041501"/>
                </a:cubicBezTo>
                <a:cubicBezTo>
                  <a:pt x="5704025" y="1052200"/>
                  <a:pt x="5671903" y="1082706"/>
                  <a:pt x="5685076" y="1084982"/>
                </a:cubicBezTo>
                <a:cubicBezTo>
                  <a:pt x="5722072" y="1091584"/>
                  <a:pt x="5754918" y="1113894"/>
                  <a:pt x="5788666" y="1132334"/>
                </a:cubicBezTo>
                <a:cubicBezTo>
                  <a:pt x="5803286" y="1140301"/>
                  <a:pt x="5820971" y="1150775"/>
                  <a:pt x="5814113" y="1179230"/>
                </a:cubicBezTo>
                <a:cubicBezTo>
                  <a:pt x="5801661" y="1187198"/>
                  <a:pt x="5792457" y="1176043"/>
                  <a:pt x="5782171" y="1175133"/>
                </a:cubicBezTo>
                <a:cubicBezTo>
                  <a:pt x="5771703" y="1174223"/>
                  <a:pt x="5748241" y="1180140"/>
                  <a:pt x="5754739" y="1184011"/>
                </a:cubicBezTo>
                <a:cubicBezTo>
                  <a:pt x="5784336" y="1201540"/>
                  <a:pt x="5731096" y="1243656"/>
                  <a:pt x="5766109" y="1243656"/>
                </a:cubicBezTo>
                <a:cubicBezTo>
                  <a:pt x="5824761" y="1243883"/>
                  <a:pt x="5855983" y="1318554"/>
                  <a:pt x="5912470" y="1320604"/>
                </a:cubicBezTo>
                <a:cubicBezTo>
                  <a:pt x="5921493" y="1320830"/>
                  <a:pt x="5925825" y="1334034"/>
                  <a:pt x="5925644" y="1345645"/>
                </a:cubicBezTo>
                <a:cubicBezTo>
                  <a:pt x="5925644" y="1359532"/>
                  <a:pt x="5917343" y="1362036"/>
                  <a:pt x="5908138" y="1363402"/>
                </a:cubicBezTo>
                <a:cubicBezTo>
                  <a:pt x="5894061" y="1365450"/>
                  <a:pt x="5879444" y="1345645"/>
                  <a:pt x="5860855" y="1372508"/>
                </a:cubicBezTo>
                <a:cubicBezTo>
                  <a:pt x="5894242" y="1388215"/>
                  <a:pt x="5927629" y="1403924"/>
                  <a:pt x="5927087" y="1457878"/>
                </a:cubicBezTo>
                <a:cubicBezTo>
                  <a:pt x="5926908" y="1472447"/>
                  <a:pt x="5940804" y="1477911"/>
                  <a:pt x="5951271" y="1481553"/>
                </a:cubicBezTo>
                <a:cubicBezTo>
                  <a:pt x="5968597" y="1487473"/>
                  <a:pt x="5983213" y="1497945"/>
                  <a:pt x="5992599" y="1518207"/>
                </a:cubicBezTo>
                <a:cubicBezTo>
                  <a:pt x="5992418" y="1522076"/>
                  <a:pt x="5992238" y="1526174"/>
                  <a:pt x="5993321" y="1529362"/>
                </a:cubicBezTo>
                <a:cubicBezTo>
                  <a:pt x="5990253" y="1578306"/>
                  <a:pt x="5964988" y="1576939"/>
                  <a:pt x="5937015" y="1568746"/>
                </a:cubicBezTo>
                <a:cubicBezTo>
                  <a:pt x="5903627" y="1558728"/>
                  <a:pt x="5870601" y="1540515"/>
                  <a:pt x="5835410" y="1558045"/>
                </a:cubicBezTo>
                <a:cubicBezTo>
                  <a:pt x="5885040" y="1581493"/>
                  <a:pt x="5938999" y="1583315"/>
                  <a:pt x="5985561" y="1616780"/>
                </a:cubicBezTo>
                <a:cubicBezTo>
                  <a:pt x="5815197" y="1622927"/>
                  <a:pt x="5664684" y="1517295"/>
                  <a:pt x="5499552" y="1476774"/>
                </a:cubicBezTo>
                <a:cubicBezTo>
                  <a:pt x="5505146" y="1503863"/>
                  <a:pt x="5518501" y="1509327"/>
                  <a:pt x="5530593" y="1513425"/>
                </a:cubicBezTo>
                <a:cubicBezTo>
                  <a:pt x="5591592" y="1533915"/>
                  <a:pt x="5645011" y="1574665"/>
                  <a:pt x="5700597" y="1609949"/>
                </a:cubicBezTo>
                <a:cubicBezTo>
                  <a:pt x="5723516" y="1624519"/>
                  <a:pt x="5740121" y="1639091"/>
                  <a:pt x="5748782" y="1670507"/>
                </a:cubicBezTo>
                <a:cubicBezTo>
                  <a:pt x="5756544" y="1698963"/>
                  <a:pt x="5771522" y="1712167"/>
                  <a:pt x="5799315" y="1703970"/>
                </a:cubicBezTo>
                <a:cubicBezTo>
                  <a:pt x="5821873" y="1697141"/>
                  <a:pt x="5846597" y="1700783"/>
                  <a:pt x="5870240" y="1703289"/>
                </a:cubicBezTo>
                <a:cubicBezTo>
                  <a:pt x="5897491" y="1706020"/>
                  <a:pt x="5927991" y="1738119"/>
                  <a:pt x="5920591" y="1754738"/>
                </a:cubicBezTo>
                <a:cubicBezTo>
                  <a:pt x="5907958" y="1782967"/>
                  <a:pt x="5886844" y="1768852"/>
                  <a:pt x="5868074" y="1765665"/>
                </a:cubicBezTo>
                <a:cubicBezTo>
                  <a:pt x="5846778" y="1761795"/>
                  <a:pt x="5807256" y="1753826"/>
                  <a:pt x="5806533" y="1757242"/>
                </a:cubicBezTo>
                <a:cubicBezTo>
                  <a:pt x="5792636" y="1828042"/>
                  <a:pt x="5694821" y="1766350"/>
                  <a:pt x="5673706" y="1759972"/>
                </a:cubicBezTo>
                <a:cubicBezTo>
                  <a:pt x="5647358" y="1752006"/>
                  <a:pt x="5622635" y="1766576"/>
                  <a:pt x="5597548" y="1769990"/>
                </a:cubicBezTo>
                <a:cubicBezTo>
                  <a:pt x="5575169" y="1773177"/>
                  <a:pt x="5448658" y="1782967"/>
                  <a:pt x="5422491" y="1752916"/>
                </a:cubicBezTo>
                <a:cubicBezTo>
                  <a:pt x="5418882" y="1776364"/>
                  <a:pt x="5426460" y="1785926"/>
                  <a:pt x="5432778" y="1796626"/>
                </a:cubicBezTo>
                <a:cubicBezTo>
                  <a:pt x="5441620" y="1811878"/>
                  <a:pt x="5443065" y="1822578"/>
                  <a:pt x="5426281" y="1834644"/>
                </a:cubicBezTo>
                <a:cubicBezTo>
                  <a:pt x="5378455" y="1869248"/>
                  <a:pt x="5379178" y="1870385"/>
                  <a:pt x="5423754" y="1917282"/>
                </a:cubicBezTo>
                <a:cubicBezTo>
                  <a:pt x="5425921" y="1919330"/>
                  <a:pt x="5425017" y="1926161"/>
                  <a:pt x="5425378" y="1930714"/>
                </a:cubicBezTo>
                <a:cubicBezTo>
                  <a:pt x="5413647" y="1937998"/>
                  <a:pt x="5399932" y="1919786"/>
                  <a:pt x="5386217" y="1939365"/>
                </a:cubicBezTo>
                <a:cubicBezTo>
                  <a:pt x="5445952" y="2025417"/>
                  <a:pt x="5537091" y="2046587"/>
                  <a:pt x="5619566" y="2111243"/>
                </a:cubicBezTo>
                <a:cubicBezTo>
                  <a:pt x="5552792" y="2132642"/>
                  <a:pt x="5512726" y="2057972"/>
                  <a:pt x="5463640" y="2067533"/>
                </a:cubicBezTo>
                <a:cubicBezTo>
                  <a:pt x="5439094" y="2090982"/>
                  <a:pt x="5512005" y="2128545"/>
                  <a:pt x="5442523" y="2139700"/>
                </a:cubicBezTo>
                <a:cubicBezTo>
                  <a:pt x="5472663" y="2160188"/>
                  <a:pt x="5495041" y="2180220"/>
                  <a:pt x="5515794" y="2203898"/>
                </a:cubicBezTo>
                <a:cubicBezTo>
                  <a:pt x="5552792" y="2246241"/>
                  <a:pt x="5560010" y="2274014"/>
                  <a:pt x="5542865" y="2330929"/>
                </a:cubicBezTo>
                <a:cubicBezTo>
                  <a:pt x="5531676" y="2368264"/>
                  <a:pt x="5515253" y="2402640"/>
                  <a:pt x="5529691" y="2447031"/>
                </a:cubicBezTo>
                <a:cubicBezTo>
                  <a:pt x="5539796" y="2477537"/>
                  <a:pt x="5535826" y="2497570"/>
                  <a:pt x="5498289" y="2483910"/>
                </a:cubicBezTo>
                <a:cubicBezTo>
                  <a:pt x="5457864" y="2469340"/>
                  <a:pt x="5442704" y="2496659"/>
                  <a:pt x="5452810" y="2550157"/>
                </a:cubicBezTo>
                <a:cubicBezTo>
                  <a:pt x="5459307" y="2584534"/>
                  <a:pt x="5452449" y="2595005"/>
                  <a:pt x="5424658" y="2591135"/>
                </a:cubicBezTo>
                <a:cubicBezTo>
                  <a:pt x="5393976" y="2586810"/>
                  <a:pt x="5364740" y="2564271"/>
                  <a:pt x="5326841" y="2575200"/>
                </a:cubicBezTo>
                <a:cubicBezTo>
                  <a:pt x="5357159" y="2637577"/>
                  <a:pt x="5421950" y="2619820"/>
                  <a:pt x="5457322" y="2679238"/>
                </a:cubicBezTo>
                <a:cubicBezTo>
                  <a:pt x="5415093" y="2679464"/>
                  <a:pt x="5382787" y="2679238"/>
                  <a:pt x="5351566" y="2666261"/>
                </a:cubicBezTo>
                <a:cubicBezTo>
                  <a:pt x="5338571" y="2661024"/>
                  <a:pt x="5324314" y="2655562"/>
                  <a:pt x="5317096" y="2673546"/>
                </a:cubicBezTo>
                <a:cubicBezTo>
                  <a:pt x="5308613" y="2695173"/>
                  <a:pt x="5326119" y="2703369"/>
                  <a:pt x="5336768" y="2707238"/>
                </a:cubicBezTo>
                <a:cubicBezTo>
                  <a:pt x="5366726" y="2718166"/>
                  <a:pt x="5389645" y="2744118"/>
                  <a:pt x="5414369" y="2764378"/>
                </a:cubicBezTo>
                <a:cubicBezTo>
                  <a:pt x="5468692" y="2808772"/>
                  <a:pt x="5528248" y="2845879"/>
                  <a:pt x="5574268" y="2919184"/>
                </a:cubicBezTo>
                <a:cubicBezTo>
                  <a:pt x="5516335" y="2900516"/>
                  <a:pt x="5473203" y="2857035"/>
                  <a:pt x="5419422" y="2848157"/>
                </a:cubicBezTo>
                <a:cubicBezTo>
                  <a:pt x="5465985" y="2914859"/>
                  <a:pt x="5525902" y="2958795"/>
                  <a:pt x="5582568" y="3007285"/>
                </a:cubicBezTo>
                <a:cubicBezTo>
                  <a:pt x="5598811" y="3020945"/>
                  <a:pt x="5615234" y="3030279"/>
                  <a:pt x="5618844" y="3060100"/>
                </a:cubicBezTo>
                <a:cubicBezTo>
                  <a:pt x="5625883" y="3117925"/>
                  <a:pt x="5646997" y="3165732"/>
                  <a:pt x="5692115" y="3191228"/>
                </a:cubicBezTo>
                <a:cubicBezTo>
                  <a:pt x="5692475" y="3191457"/>
                  <a:pt x="5689949" y="3200109"/>
                  <a:pt x="5688506" y="3206025"/>
                </a:cubicBezTo>
                <a:cubicBezTo>
                  <a:pt x="5660893" y="3207848"/>
                  <a:pt x="5639057" y="3173699"/>
                  <a:pt x="5603864" y="3184854"/>
                </a:cubicBezTo>
                <a:cubicBezTo>
                  <a:pt x="5637613" y="3231295"/>
                  <a:pt x="5665767" y="3272957"/>
                  <a:pt x="5713591" y="3295040"/>
                </a:cubicBezTo>
                <a:cubicBezTo>
                  <a:pt x="5751851" y="3312567"/>
                  <a:pt x="5799134" y="3322812"/>
                  <a:pt x="5826927" y="3379724"/>
                </a:cubicBezTo>
                <a:cubicBezTo>
                  <a:pt x="5794623" y="3390881"/>
                  <a:pt x="5770619" y="3376768"/>
                  <a:pt x="5746436" y="3366750"/>
                </a:cubicBezTo>
                <a:cubicBezTo>
                  <a:pt x="5709440" y="3351269"/>
                  <a:pt x="5672804" y="3333741"/>
                  <a:pt x="5635807" y="3318259"/>
                </a:cubicBezTo>
                <a:cubicBezTo>
                  <a:pt x="5621731" y="3312340"/>
                  <a:pt x="5606392" y="3308241"/>
                  <a:pt x="5597367" y="3336472"/>
                </a:cubicBezTo>
                <a:cubicBezTo>
                  <a:pt x="5644471" y="3342391"/>
                  <a:pt x="5672624" y="3380636"/>
                  <a:pt x="5702221" y="3416605"/>
                </a:cubicBezTo>
                <a:cubicBezTo>
                  <a:pt x="5718825" y="3436867"/>
                  <a:pt x="5732361" y="3463958"/>
                  <a:pt x="5762317" y="3453714"/>
                </a:cubicBezTo>
                <a:cubicBezTo>
                  <a:pt x="5778019" y="3448251"/>
                  <a:pt x="5787944" y="3463501"/>
                  <a:pt x="5786319" y="3482169"/>
                </a:cubicBezTo>
                <a:cubicBezTo>
                  <a:pt x="5780365" y="3547962"/>
                  <a:pt x="5817001" y="3570954"/>
                  <a:pt x="5854901" y="3583703"/>
                </a:cubicBezTo>
                <a:cubicBezTo>
                  <a:pt x="5926728" y="3607607"/>
                  <a:pt x="5986464" y="3663836"/>
                  <a:pt x="6056305" y="3694570"/>
                </a:cubicBezTo>
                <a:cubicBezTo>
                  <a:pt x="6124163" y="3724393"/>
                  <a:pt x="6176680" y="3795192"/>
                  <a:pt x="6244716" y="3832301"/>
                </a:cubicBezTo>
                <a:cubicBezTo>
                  <a:pt x="6293986" y="3859164"/>
                  <a:pt x="6341089" y="3893766"/>
                  <a:pt x="6391802" y="3918125"/>
                </a:cubicBezTo>
                <a:cubicBezTo>
                  <a:pt x="6511814" y="3975722"/>
                  <a:pt x="6634174" y="4021935"/>
                  <a:pt x="6763572" y="4028537"/>
                </a:cubicBezTo>
                <a:cubicBezTo>
                  <a:pt x="6870411" y="4033774"/>
                  <a:pt x="7797129" y="4028766"/>
                  <a:pt x="8173592" y="3279560"/>
                </a:cubicBezTo>
                <a:cubicBezTo>
                  <a:pt x="8180811" y="3275916"/>
                  <a:pt x="8188931" y="3266355"/>
                  <a:pt x="8191458" y="3257248"/>
                </a:cubicBezTo>
                <a:cubicBezTo>
                  <a:pt x="8203550" y="3214677"/>
                  <a:pt x="8233147" y="3196237"/>
                  <a:pt x="8259856" y="3173245"/>
                </a:cubicBezTo>
                <a:cubicBezTo>
                  <a:pt x="8283318" y="3152983"/>
                  <a:pt x="8308224" y="3131812"/>
                  <a:pt x="8317969" y="3097663"/>
                </a:cubicBezTo>
                <a:cubicBezTo>
                  <a:pt x="8330783" y="3052133"/>
                  <a:pt x="8294328" y="3089468"/>
                  <a:pt x="8287650" y="3072166"/>
                </a:cubicBezTo>
                <a:cubicBezTo>
                  <a:pt x="8301546" y="3048491"/>
                  <a:pt x="8323023" y="3026863"/>
                  <a:pt x="8328617" y="3000000"/>
                </a:cubicBezTo>
                <a:cubicBezTo>
                  <a:pt x="8349009" y="2903020"/>
                  <a:pt x="8393045" y="2832447"/>
                  <a:pt x="8458917" y="2777583"/>
                </a:cubicBezTo>
                <a:cubicBezTo>
                  <a:pt x="8477866" y="2761875"/>
                  <a:pt x="8490318" y="2733190"/>
                  <a:pt x="8516125" y="2728639"/>
                </a:cubicBezTo>
                <a:cubicBezTo>
                  <a:pt x="8573515" y="2718621"/>
                  <a:pt x="8555468" y="2640309"/>
                  <a:pt x="8585788" y="2605478"/>
                </a:cubicBezTo>
                <a:cubicBezTo>
                  <a:pt x="8591563" y="2598874"/>
                  <a:pt x="8596796" y="2585900"/>
                  <a:pt x="8595714" y="2577023"/>
                </a:cubicBezTo>
                <a:cubicBezTo>
                  <a:pt x="8594091" y="2564271"/>
                  <a:pt x="8587232" y="2552206"/>
                  <a:pt x="8581457" y="2540823"/>
                </a:cubicBezTo>
                <a:cubicBezTo>
                  <a:pt x="8575501" y="2529441"/>
                  <a:pt x="8566478" y="2519424"/>
                  <a:pt x="8570809" y="2504399"/>
                </a:cubicBezTo>
                <a:cubicBezTo>
                  <a:pt x="8572612" y="2498253"/>
                  <a:pt x="8571351" y="2476854"/>
                  <a:pt x="8584705" y="2493699"/>
                </a:cubicBezTo>
                <a:cubicBezTo>
                  <a:pt x="8621340" y="2539914"/>
                  <a:pt x="8642637" y="2496205"/>
                  <a:pt x="8674038" y="2475260"/>
                </a:cubicBezTo>
                <a:cubicBezTo>
                  <a:pt x="8648772" y="2453632"/>
                  <a:pt x="8626033" y="2438380"/>
                  <a:pt x="8622243" y="2406054"/>
                </a:cubicBezTo>
                <a:cubicBezTo>
                  <a:pt x="8614483" y="2339351"/>
                  <a:pt x="8581278" y="2308846"/>
                  <a:pt x="8530925" y="2302926"/>
                </a:cubicBezTo>
                <a:cubicBezTo>
                  <a:pt x="8549513" y="2238501"/>
                  <a:pt x="8549513" y="2238501"/>
                  <a:pt x="8489417" y="2229622"/>
                </a:cubicBezTo>
                <a:cubicBezTo>
                  <a:pt x="8512517" y="2188645"/>
                  <a:pt x="8512517" y="2178173"/>
                  <a:pt x="8484543" y="2164058"/>
                </a:cubicBezTo>
                <a:cubicBezTo>
                  <a:pt x="8457653" y="2150626"/>
                  <a:pt x="8427876" y="2146073"/>
                  <a:pt x="8402970" y="2125358"/>
                </a:cubicBezTo>
                <a:cubicBezTo>
                  <a:pt x="8425891" y="2072997"/>
                  <a:pt x="8432387" y="2012214"/>
                  <a:pt x="8479670" y="1986716"/>
                </a:cubicBezTo>
                <a:cubicBezTo>
                  <a:pt x="8487070" y="1982846"/>
                  <a:pt x="8492123" y="1967138"/>
                  <a:pt x="8487432" y="1958032"/>
                </a:cubicBezTo>
                <a:cubicBezTo>
                  <a:pt x="8470286" y="1925023"/>
                  <a:pt x="8494830" y="1862417"/>
                  <a:pt x="8441412" y="1855361"/>
                </a:cubicBezTo>
                <a:cubicBezTo>
                  <a:pt x="8434733" y="1854678"/>
                  <a:pt x="8428597" y="1847847"/>
                  <a:pt x="8433831" y="1838969"/>
                </a:cubicBezTo>
                <a:cubicBezTo>
                  <a:pt x="8451879" y="1808009"/>
                  <a:pt x="8430041" y="1810057"/>
                  <a:pt x="8416868" y="1806187"/>
                </a:cubicBezTo>
                <a:cubicBezTo>
                  <a:pt x="8400985" y="1801408"/>
                  <a:pt x="8382938" y="1815066"/>
                  <a:pt x="8368140" y="1798219"/>
                </a:cubicBezTo>
                <a:cubicBezTo>
                  <a:pt x="8371569" y="1780462"/>
                  <a:pt x="8384382" y="1780689"/>
                  <a:pt x="8393405" y="1774999"/>
                </a:cubicBezTo>
                <a:cubicBezTo>
                  <a:pt x="8419754" y="1758607"/>
                  <a:pt x="8441231" y="1739030"/>
                  <a:pt x="8442495" y="1696458"/>
                </a:cubicBezTo>
                <a:cubicBezTo>
                  <a:pt x="8443396" y="1662083"/>
                  <a:pt x="8446284" y="1631805"/>
                  <a:pt x="8409828" y="1621332"/>
                </a:cubicBezTo>
                <a:cubicBezTo>
                  <a:pt x="8394669" y="1617006"/>
                  <a:pt x="8399001" y="1592193"/>
                  <a:pt x="8407664" y="1579899"/>
                </a:cubicBezTo>
                <a:cubicBezTo>
                  <a:pt x="8423184" y="1558045"/>
                  <a:pt x="8435996" y="1528906"/>
                  <a:pt x="8462707" y="1526857"/>
                </a:cubicBezTo>
                <a:cubicBezTo>
                  <a:pt x="8478949" y="1525492"/>
                  <a:pt x="8491402" y="1516384"/>
                  <a:pt x="8504215" y="1505913"/>
                </a:cubicBezTo>
                <a:cubicBezTo>
                  <a:pt x="8513419" y="1498398"/>
                  <a:pt x="8524428" y="1492025"/>
                  <a:pt x="8523345" y="1475863"/>
                </a:cubicBezTo>
                <a:cubicBezTo>
                  <a:pt x="8522262" y="1460382"/>
                  <a:pt x="8511615" y="1454008"/>
                  <a:pt x="8500786" y="1450820"/>
                </a:cubicBezTo>
                <a:cubicBezTo>
                  <a:pt x="8464691" y="1440577"/>
                  <a:pt x="8430764" y="1425551"/>
                  <a:pt x="8400624" y="1391176"/>
                </a:cubicBezTo>
                <a:cubicBezTo>
                  <a:pt x="8420657" y="1372963"/>
                  <a:pt x="8439787" y="1359759"/>
                  <a:pt x="8454585" y="1341319"/>
                </a:cubicBezTo>
                <a:cubicBezTo>
                  <a:pt x="8490318" y="1296701"/>
                  <a:pt x="8187668" y="1156238"/>
                  <a:pt x="8172509" y="1106153"/>
                </a:cubicBezTo>
                <a:cubicBezTo>
                  <a:pt x="8167817" y="1090673"/>
                  <a:pt x="8151755" y="1074738"/>
                  <a:pt x="8138399" y="1070184"/>
                </a:cubicBezTo>
                <a:cubicBezTo>
                  <a:pt x="8075777" y="1048785"/>
                  <a:pt x="8021456" y="1000749"/>
                  <a:pt x="7957388" y="982992"/>
                </a:cubicBezTo>
                <a:cubicBezTo>
                  <a:pt x="7896929" y="966147"/>
                  <a:pt x="7837375" y="943608"/>
                  <a:pt x="7771142" y="921300"/>
                </a:cubicBezTo>
                <a:cubicBezTo>
                  <a:pt x="7811747" y="865296"/>
                  <a:pt x="7883756" y="871899"/>
                  <a:pt x="7900539" y="791082"/>
                </a:cubicBezTo>
                <a:cubicBezTo>
                  <a:pt x="7835028" y="770137"/>
                  <a:pt x="7766090" y="794042"/>
                  <a:pt x="7702923" y="760803"/>
                </a:cubicBezTo>
                <a:cubicBezTo>
                  <a:pt x="7697509" y="757845"/>
                  <a:pt x="7690109" y="760803"/>
                  <a:pt x="7683614" y="761714"/>
                </a:cubicBezTo>
                <a:cubicBezTo>
                  <a:pt x="7553493" y="779471"/>
                  <a:pt x="7423915" y="763991"/>
                  <a:pt x="7295600" y="741680"/>
                </a:cubicBezTo>
                <a:cubicBezTo>
                  <a:pt x="7110798" y="709810"/>
                  <a:pt x="6925273" y="689548"/>
                  <a:pt x="6739388" y="675206"/>
                </a:cubicBezTo>
                <a:cubicBezTo>
                  <a:pt x="6585807" y="663367"/>
                  <a:pt x="6431866" y="658132"/>
                  <a:pt x="6279006" y="635367"/>
                </a:cubicBezTo>
                <a:cubicBezTo>
                  <a:pt x="6115501" y="611009"/>
                  <a:pt x="5952175" y="583462"/>
                  <a:pt x="5788847" y="557964"/>
                </a:cubicBezTo>
                <a:cubicBezTo>
                  <a:pt x="5781448" y="556825"/>
                  <a:pt x="5773282" y="553240"/>
                  <a:pt x="5765387" y="552984"/>
                </a:cubicBezTo>
                <a:close/>
                <a:moveTo>
                  <a:pt x="0" y="0"/>
                </a:moveTo>
                <a:lnTo>
                  <a:pt x="768106" y="0"/>
                </a:lnTo>
                <a:lnTo>
                  <a:pt x="767098" y="10118"/>
                </a:lnTo>
                <a:cubicBezTo>
                  <a:pt x="765697" y="22412"/>
                  <a:pt x="763205" y="34103"/>
                  <a:pt x="756850" y="43654"/>
                </a:cubicBezTo>
                <a:cubicBezTo>
                  <a:pt x="749894" y="54193"/>
                  <a:pt x="757386" y="72374"/>
                  <a:pt x="768357" y="76852"/>
                </a:cubicBezTo>
                <a:cubicBezTo>
                  <a:pt x="838462" y="106364"/>
                  <a:pt x="848094" y="176713"/>
                  <a:pt x="882077" y="237315"/>
                </a:cubicBezTo>
                <a:cubicBezTo>
                  <a:pt x="845150" y="261290"/>
                  <a:pt x="801001" y="266560"/>
                  <a:pt x="761133" y="282106"/>
                </a:cubicBezTo>
                <a:cubicBezTo>
                  <a:pt x="719657" y="298442"/>
                  <a:pt x="719657" y="310562"/>
                  <a:pt x="753907" y="357988"/>
                </a:cubicBezTo>
                <a:cubicBezTo>
                  <a:pt x="664804" y="368265"/>
                  <a:pt x="664804" y="368265"/>
                  <a:pt x="692364" y="442830"/>
                </a:cubicBezTo>
                <a:cubicBezTo>
                  <a:pt x="617709" y="449681"/>
                  <a:pt x="568477" y="484987"/>
                  <a:pt x="556972" y="562188"/>
                </a:cubicBezTo>
                <a:cubicBezTo>
                  <a:pt x="551352" y="599602"/>
                  <a:pt x="517637" y="617254"/>
                  <a:pt x="480177" y="642286"/>
                </a:cubicBezTo>
                <a:cubicBezTo>
                  <a:pt x="526734" y="666528"/>
                  <a:pt x="558310" y="717115"/>
                  <a:pt x="612627" y="663627"/>
                </a:cubicBezTo>
                <a:cubicBezTo>
                  <a:pt x="632427" y="644130"/>
                  <a:pt x="630557" y="668898"/>
                  <a:pt x="633230" y="676011"/>
                </a:cubicBezTo>
                <a:cubicBezTo>
                  <a:pt x="639651" y="693400"/>
                  <a:pt x="626274" y="704995"/>
                  <a:pt x="617443" y="718168"/>
                </a:cubicBezTo>
                <a:cubicBezTo>
                  <a:pt x="608881" y="731343"/>
                  <a:pt x="598711" y="745306"/>
                  <a:pt x="596304" y="760064"/>
                </a:cubicBezTo>
                <a:cubicBezTo>
                  <a:pt x="594700" y="770339"/>
                  <a:pt x="602459" y="785355"/>
                  <a:pt x="611021" y="792998"/>
                </a:cubicBezTo>
                <a:cubicBezTo>
                  <a:pt x="655975" y="833311"/>
                  <a:pt x="629217" y="923949"/>
                  <a:pt x="714308" y="935543"/>
                </a:cubicBezTo>
                <a:cubicBezTo>
                  <a:pt x="752570" y="940811"/>
                  <a:pt x="771032" y="974010"/>
                  <a:pt x="799128" y="992190"/>
                </a:cubicBezTo>
                <a:cubicBezTo>
                  <a:pt x="896793" y="1055689"/>
                  <a:pt x="962082" y="1137368"/>
                  <a:pt x="992317" y="1249612"/>
                </a:cubicBezTo>
                <a:cubicBezTo>
                  <a:pt x="1000611" y="1280703"/>
                  <a:pt x="1032454" y="1305735"/>
                  <a:pt x="1053058" y="1333136"/>
                </a:cubicBezTo>
                <a:cubicBezTo>
                  <a:pt x="1043156" y="1353160"/>
                  <a:pt x="989106" y="1309949"/>
                  <a:pt x="1008104" y="1362645"/>
                </a:cubicBezTo>
                <a:cubicBezTo>
                  <a:pt x="1022553" y="1402169"/>
                  <a:pt x="1059480" y="1426672"/>
                  <a:pt x="1094265" y="1450123"/>
                </a:cubicBezTo>
                <a:cubicBezTo>
                  <a:pt x="1133866" y="1476733"/>
                  <a:pt x="1177749" y="1498075"/>
                  <a:pt x="1195677" y="1547347"/>
                </a:cubicBezTo>
                <a:cubicBezTo>
                  <a:pt x="1199423" y="1557887"/>
                  <a:pt x="1211463" y="1568953"/>
                  <a:pt x="1222166" y="1573170"/>
                </a:cubicBezTo>
                <a:cubicBezTo>
                  <a:pt x="1780331" y="2440289"/>
                  <a:pt x="3154333" y="2446085"/>
                  <a:pt x="3312738" y="2440024"/>
                </a:cubicBezTo>
                <a:cubicBezTo>
                  <a:pt x="3504591" y="2432384"/>
                  <a:pt x="3686008" y="2378897"/>
                  <a:pt x="3863944" y="2312235"/>
                </a:cubicBezTo>
                <a:cubicBezTo>
                  <a:pt x="3939135" y="2284043"/>
                  <a:pt x="4008972" y="2243995"/>
                  <a:pt x="4082022" y="2212904"/>
                </a:cubicBezTo>
                <a:cubicBezTo>
                  <a:pt x="4182897" y="2169955"/>
                  <a:pt x="4260761" y="2088012"/>
                  <a:pt x="4361371" y="2053496"/>
                </a:cubicBezTo>
                <a:cubicBezTo>
                  <a:pt x="4464921" y="2017925"/>
                  <a:pt x="4553490" y="1952846"/>
                  <a:pt x="4659987" y="1925180"/>
                </a:cubicBezTo>
                <a:cubicBezTo>
                  <a:pt x="4716177" y="1910425"/>
                  <a:pt x="4770494" y="1883815"/>
                  <a:pt x="4761667" y="1807667"/>
                </a:cubicBezTo>
                <a:cubicBezTo>
                  <a:pt x="4759257" y="1786061"/>
                  <a:pt x="4773973" y="1768410"/>
                  <a:pt x="4797253" y="1774733"/>
                </a:cubicBezTo>
                <a:cubicBezTo>
                  <a:pt x="4841669" y="1786589"/>
                  <a:pt x="4861738" y="1755234"/>
                  <a:pt x="4886356" y="1731784"/>
                </a:cubicBezTo>
                <a:cubicBezTo>
                  <a:pt x="4930237" y="1690154"/>
                  <a:pt x="4971978" y="1645890"/>
                  <a:pt x="5041818" y="1639039"/>
                </a:cubicBezTo>
                <a:cubicBezTo>
                  <a:pt x="5028440" y="1606365"/>
                  <a:pt x="5005695" y="1611110"/>
                  <a:pt x="4984824" y="1617960"/>
                </a:cubicBezTo>
                <a:cubicBezTo>
                  <a:pt x="4929971" y="1635878"/>
                  <a:pt x="4875653" y="1656165"/>
                  <a:pt x="4820800" y="1674082"/>
                </a:cubicBezTo>
                <a:cubicBezTo>
                  <a:pt x="4784945" y="1685677"/>
                  <a:pt x="4749356" y="1702012"/>
                  <a:pt x="4701459" y="1689099"/>
                </a:cubicBezTo>
                <a:cubicBezTo>
                  <a:pt x="4742668" y="1623230"/>
                  <a:pt x="4812771" y="1611373"/>
                  <a:pt x="4869498" y="1591086"/>
                </a:cubicBezTo>
                <a:cubicBezTo>
                  <a:pt x="4940404" y="1565528"/>
                  <a:pt x="4982147" y="1517309"/>
                  <a:pt x="5032185" y="1463559"/>
                </a:cubicBezTo>
                <a:cubicBezTo>
                  <a:pt x="4980006" y="1450649"/>
                  <a:pt x="4947630" y="1490172"/>
                  <a:pt x="4906692" y="1488062"/>
                </a:cubicBezTo>
                <a:cubicBezTo>
                  <a:pt x="4904550" y="1481215"/>
                  <a:pt x="4900805" y="1471202"/>
                  <a:pt x="4901340" y="1470936"/>
                </a:cubicBezTo>
                <a:cubicBezTo>
                  <a:pt x="4968234" y="1441427"/>
                  <a:pt x="4999539" y="1386097"/>
                  <a:pt x="5009976" y="1319171"/>
                </a:cubicBezTo>
                <a:cubicBezTo>
                  <a:pt x="5015328" y="1284656"/>
                  <a:pt x="5039677" y="1273853"/>
                  <a:pt x="5063760" y="1258044"/>
                </a:cubicBezTo>
                <a:cubicBezTo>
                  <a:pt x="5147777" y="1201922"/>
                  <a:pt x="5236613" y="1151071"/>
                  <a:pt x="5305648" y="1073871"/>
                </a:cubicBezTo>
                <a:cubicBezTo>
                  <a:pt x="5225910" y="1084147"/>
                  <a:pt x="5161960" y="1134471"/>
                  <a:pt x="5076067" y="1156077"/>
                </a:cubicBezTo>
                <a:cubicBezTo>
                  <a:pt x="5144298" y="1071235"/>
                  <a:pt x="5232600" y="1028288"/>
                  <a:pt x="5313141" y="976907"/>
                </a:cubicBezTo>
                <a:cubicBezTo>
                  <a:pt x="5349798" y="953458"/>
                  <a:pt x="5383779" y="923421"/>
                  <a:pt x="5428196" y="910774"/>
                </a:cubicBezTo>
                <a:cubicBezTo>
                  <a:pt x="5443985" y="906295"/>
                  <a:pt x="5469939" y="896809"/>
                  <a:pt x="5457363" y="871779"/>
                </a:cubicBezTo>
                <a:cubicBezTo>
                  <a:pt x="5446661" y="850965"/>
                  <a:pt x="5425523" y="857286"/>
                  <a:pt x="5406256" y="863347"/>
                </a:cubicBezTo>
                <a:cubicBezTo>
                  <a:pt x="5359965" y="878367"/>
                  <a:pt x="5312069" y="878629"/>
                  <a:pt x="5249456" y="878367"/>
                </a:cubicBezTo>
                <a:cubicBezTo>
                  <a:pt x="5301901" y="809597"/>
                  <a:pt x="5397963" y="830149"/>
                  <a:pt x="5442914" y="757955"/>
                </a:cubicBezTo>
                <a:cubicBezTo>
                  <a:pt x="5386723" y="745306"/>
                  <a:pt x="5343376" y="771392"/>
                  <a:pt x="5297887" y="776398"/>
                </a:cubicBezTo>
                <a:cubicBezTo>
                  <a:pt x="5256683" y="780877"/>
                  <a:pt x="5246513" y="768758"/>
                  <a:pt x="5256146" y="728971"/>
                </a:cubicBezTo>
                <a:cubicBezTo>
                  <a:pt x="5271129" y="667053"/>
                  <a:pt x="5248653" y="635435"/>
                  <a:pt x="5188716" y="652298"/>
                </a:cubicBezTo>
                <a:cubicBezTo>
                  <a:pt x="5133062" y="668107"/>
                  <a:pt x="5127175" y="644922"/>
                  <a:pt x="5142160" y="609614"/>
                </a:cubicBezTo>
                <a:cubicBezTo>
                  <a:pt x="5163564" y="558237"/>
                  <a:pt x="5139216" y="518450"/>
                  <a:pt x="5122626" y="475239"/>
                </a:cubicBezTo>
                <a:cubicBezTo>
                  <a:pt x="5097205" y="409367"/>
                  <a:pt x="5107908" y="377223"/>
                  <a:pt x="5162763" y="328215"/>
                </a:cubicBezTo>
                <a:cubicBezTo>
                  <a:pt x="5193532" y="300811"/>
                  <a:pt x="5226711" y="277627"/>
                  <a:pt x="5271399" y="253914"/>
                </a:cubicBezTo>
                <a:cubicBezTo>
                  <a:pt x="5168381" y="241003"/>
                  <a:pt x="5276483" y="197528"/>
                  <a:pt x="5240091" y="170389"/>
                </a:cubicBezTo>
                <a:cubicBezTo>
                  <a:pt x="5167310" y="159323"/>
                  <a:pt x="5107908" y="245745"/>
                  <a:pt x="5008904" y="220979"/>
                </a:cubicBezTo>
                <a:cubicBezTo>
                  <a:pt x="5131187" y="146147"/>
                  <a:pt x="5266315" y="121645"/>
                  <a:pt x="5354881" y="22050"/>
                </a:cubicBezTo>
                <a:cubicBezTo>
                  <a:pt x="5334546" y="-611"/>
                  <a:pt x="5314210" y="20468"/>
                  <a:pt x="5296818" y="12038"/>
                </a:cubicBezTo>
                <a:cubicBezTo>
                  <a:pt x="5297085" y="9403"/>
                  <a:pt x="5296884" y="6109"/>
                  <a:pt x="5297018" y="3177"/>
                </a:cubicBezTo>
                <a:lnTo>
                  <a:pt x="5298067" y="0"/>
                </a:lnTo>
                <a:lnTo>
                  <a:pt x="8958468" y="0"/>
                </a:lnTo>
                <a:lnTo>
                  <a:pt x="8936439" y="18562"/>
                </a:lnTo>
                <a:cubicBezTo>
                  <a:pt x="8928025" y="29598"/>
                  <a:pt x="8926611" y="39110"/>
                  <a:pt x="8934304" y="46608"/>
                </a:cubicBezTo>
                <a:cubicBezTo>
                  <a:pt x="8959791" y="71400"/>
                  <a:pt x="8992737" y="89152"/>
                  <a:pt x="9027240" y="113638"/>
                </a:cubicBezTo>
                <a:cubicBezTo>
                  <a:pt x="8975330" y="159853"/>
                  <a:pt x="8916899" y="180054"/>
                  <a:pt x="8854734" y="193826"/>
                </a:cubicBezTo>
                <a:cubicBezTo>
                  <a:pt x="8836083" y="198111"/>
                  <a:pt x="8817746" y="206680"/>
                  <a:pt x="8815880" y="227493"/>
                </a:cubicBezTo>
                <a:cubicBezTo>
                  <a:pt x="8814017" y="249223"/>
                  <a:pt x="8832977" y="257791"/>
                  <a:pt x="8848828" y="267894"/>
                </a:cubicBezTo>
                <a:cubicBezTo>
                  <a:pt x="8870895" y="281971"/>
                  <a:pt x="8892342" y="294216"/>
                  <a:pt x="8920315" y="296052"/>
                </a:cubicBezTo>
                <a:cubicBezTo>
                  <a:pt x="8966319" y="298806"/>
                  <a:pt x="8988385" y="337982"/>
                  <a:pt x="9015115" y="367363"/>
                </a:cubicBezTo>
                <a:cubicBezTo>
                  <a:pt x="9030034" y="383892"/>
                  <a:pt x="9037496" y="417251"/>
                  <a:pt x="9011388" y="423067"/>
                </a:cubicBezTo>
                <a:cubicBezTo>
                  <a:pt x="8948601" y="437148"/>
                  <a:pt x="8953575" y="477853"/>
                  <a:pt x="8955127" y="524068"/>
                </a:cubicBezTo>
                <a:cubicBezTo>
                  <a:pt x="8957303" y="581304"/>
                  <a:pt x="8994292" y="607624"/>
                  <a:pt x="9039672" y="629661"/>
                </a:cubicBezTo>
                <a:cubicBezTo>
                  <a:pt x="9055213" y="637312"/>
                  <a:pt x="9077279" y="637006"/>
                  <a:pt x="9083187" y="660880"/>
                </a:cubicBezTo>
                <a:cubicBezTo>
                  <a:pt x="9057699" y="683528"/>
                  <a:pt x="9026617" y="665166"/>
                  <a:pt x="8999263" y="671592"/>
                </a:cubicBezTo>
                <a:cubicBezTo>
                  <a:pt x="8976575" y="676794"/>
                  <a:pt x="8938965" y="674041"/>
                  <a:pt x="8970048" y="715664"/>
                </a:cubicBezTo>
                <a:cubicBezTo>
                  <a:pt x="8979063" y="727601"/>
                  <a:pt x="8968494" y="736784"/>
                  <a:pt x="8956992" y="737702"/>
                </a:cubicBezTo>
                <a:cubicBezTo>
                  <a:pt x="8864991" y="747189"/>
                  <a:pt x="8907262" y="831359"/>
                  <a:pt x="8877733" y="875737"/>
                </a:cubicBezTo>
                <a:cubicBezTo>
                  <a:pt x="8869654" y="887979"/>
                  <a:pt x="8878357" y="909097"/>
                  <a:pt x="8891100" y="914300"/>
                </a:cubicBezTo>
                <a:cubicBezTo>
                  <a:pt x="8972534" y="948581"/>
                  <a:pt x="8983724" y="1030299"/>
                  <a:pt x="9023199" y="1100695"/>
                </a:cubicBezTo>
                <a:cubicBezTo>
                  <a:pt x="8980304" y="1128545"/>
                  <a:pt x="8929020" y="1134666"/>
                  <a:pt x="8882708" y="1152725"/>
                </a:cubicBezTo>
                <a:cubicBezTo>
                  <a:pt x="8834530" y="1171701"/>
                  <a:pt x="8834530" y="1185780"/>
                  <a:pt x="8874315" y="1240870"/>
                </a:cubicBezTo>
                <a:cubicBezTo>
                  <a:pt x="8770812" y="1252808"/>
                  <a:pt x="8770812" y="1252808"/>
                  <a:pt x="8802826" y="1339424"/>
                </a:cubicBezTo>
                <a:cubicBezTo>
                  <a:pt x="8716105" y="1347382"/>
                  <a:pt x="8658917" y="1388394"/>
                  <a:pt x="8645552" y="1478072"/>
                </a:cubicBezTo>
                <a:cubicBezTo>
                  <a:pt x="8639024" y="1521532"/>
                  <a:pt x="8599861" y="1542037"/>
                  <a:pt x="8556347" y="1571114"/>
                </a:cubicBezTo>
                <a:cubicBezTo>
                  <a:pt x="8610428" y="1599274"/>
                  <a:pt x="8647106" y="1658037"/>
                  <a:pt x="8710202" y="1595904"/>
                </a:cubicBezTo>
                <a:cubicBezTo>
                  <a:pt x="8733202" y="1573257"/>
                  <a:pt x="8731030" y="1602027"/>
                  <a:pt x="8734135" y="1610290"/>
                </a:cubicBezTo>
                <a:cubicBezTo>
                  <a:pt x="8741594" y="1630489"/>
                  <a:pt x="8726054" y="1643958"/>
                  <a:pt x="8715797" y="1659260"/>
                </a:cubicBezTo>
                <a:cubicBezTo>
                  <a:pt x="8705851" y="1674564"/>
                  <a:pt x="8694038" y="1690784"/>
                  <a:pt x="8691242" y="1707927"/>
                </a:cubicBezTo>
                <a:cubicBezTo>
                  <a:pt x="8689378" y="1719862"/>
                  <a:pt x="8698391" y="1737306"/>
                  <a:pt x="8708337" y="1746183"/>
                </a:cubicBezTo>
                <a:cubicBezTo>
                  <a:pt x="8760556" y="1793011"/>
                  <a:pt x="8729474" y="1898297"/>
                  <a:pt x="8828316" y="1911765"/>
                </a:cubicBezTo>
                <a:cubicBezTo>
                  <a:pt x="8872762" y="1917884"/>
                  <a:pt x="8894207" y="1956449"/>
                  <a:pt x="8926844" y="1977567"/>
                </a:cubicBezTo>
                <a:cubicBezTo>
                  <a:pt x="9040293" y="2051328"/>
                  <a:pt x="9116134" y="2146208"/>
                  <a:pt x="9151255" y="2276592"/>
                </a:cubicBezTo>
                <a:cubicBezTo>
                  <a:pt x="9160890" y="2312707"/>
                  <a:pt x="9197879" y="2341785"/>
                  <a:pt x="9221812" y="2373614"/>
                </a:cubicBezTo>
                <a:cubicBezTo>
                  <a:pt x="9210310" y="2396875"/>
                  <a:pt x="9147525" y="2346680"/>
                  <a:pt x="9169593" y="2407892"/>
                </a:cubicBezTo>
                <a:cubicBezTo>
                  <a:pt x="9186377" y="2453803"/>
                  <a:pt x="9229272" y="2482267"/>
                  <a:pt x="9269679" y="2509507"/>
                </a:cubicBezTo>
                <a:cubicBezTo>
                  <a:pt x="9315680" y="2540419"/>
                  <a:pt x="9366654" y="2565210"/>
                  <a:pt x="9387480" y="2622444"/>
                </a:cubicBezTo>
                <a:cubicBezTo>
                  <a:pt x="9391832" y="2634687"/>
                  <a:pt x="9405817" y="2647542"/>
                  <a:pt x="9418250" y="2652440"/>
                </a:cubicBezTo>
                <a:cubicBezTo>
                  <a:pt x="10066621" y="3659697"/>
                  <a:pt x="11662679" y="3666430"/>
                  <a:pt x="11846684" y="3659389"/>
                </a:cubicBezTo>
                <a:cubicBezTo>
                  <a:pt x="11958113" y="3654952"/>
                  <a:pt x="12066512" y="3637200"/>
                  <a:pt x="12172890" y="3610878"/>
                </a:cubicBezTo>
                <a:lnTo>
                  <a:pt x="12192000" y="3605403"/>
                </a:lnTo>
                <a:lnTo>
                  <a:pt x="12192000" y="6858000"/>
                </a:lnTo>
                <a:lnTo>
                  <a:pt x="2667892" y="6858000"/>
                </a:lnTo>
                <a:lnTo>
                  <a:pt x="2654380" y="6849405"/>
                </a:lnTo>
                <a:cubicBezTo>
                  <a:pt x="2607569" y="6826978"/>
                  <a:pt x="2555222" y="6809052"/>
                  <a:pt x="2517472" y="6768410"/>
                </a:cubicBezTo>
                <a:cubicBezTo>
                  <a:pt x="2640621" y="6736030"/>
                  <a:pt x="2751355" y="6703317"/>
                  <a:pt x="2863768" y="6678867"/>
                </a:cubicBezTo>
                <a:cubicBezTo>
                  <a:pt x="2982893" y="6653093"/>
                  <a:pt x="3083895" y="6583373"/>
                  <a:pt x="3200332" y="6552312"/>
                </a:cubicBezTo>
                <a:cubicBezTo>
                  <a:pt x="3225166" y="6545703"/>
                  <a:pt x="3255030" y="6522574"/>
                  <a:pt x="3263755" y="6500106"/>
                </a:cubicBezTo>
                <a:cubicBezTo>
                  <a:pt x="3291941" y="6427411"/>
                  <a:pt x="3854674" y="6223537"/>
                  <a:pt x="3788234" y="6158777"/>
                </a:cubicBezTo>
                <a:cubicBezTo>
                  <a:pt x="3760718" y="6132011"/>
                  <a:pt x="3725150" y="6112847"/>
                  <a:pt x="3687901" y="6086412"/>
                </a:cubicBezTo>
                <a:cubicBezTo>
                  <a:pt x="3743942" y="6036518"/>
                  <a:pt x="3807024" y="6014710"/>
                  <a:pt x="3874137" y="5999841"/>
                </a:cubicBezTo>
                <a:cubicBezTo>
                  <a:pt x="3894273" y="5995216"/>
                  <a:pt x="3914069" y="5985964"/>
                  <a:pt x="3916083" y="5963494"/>
                </a:cubicBezTo>
                <a:cubicBezTo>
                  <a:pt x="3918095" y="5940035"/>
                  <a:pt x="3897626" y="5930785"/>
                  <a:pt x="3880513" y="5919878"/>
                </a:cubicBezTo>
                <a:cubicBezTo>
                  <a:pt x="3856689" y="5904680"/>
                  <a:pt x="3833535" y="5891460"/>
                  <a:pt x="3803335" y="5889479"/>
                </a:cubicBezTo>
                <a:cubicBezTo>
                  <a:pt x="3753670" y="5886505"/>
                  <a:pt x="3729848" y="5844211"/>
                  <a:pt x="3700990" y="5812491"/>
                </a:cubicBezTo>
                <a:cubicBezTo>
                  <a:pt x="3684884" y="5794647"/>
                  <a:pt x="3676828" y="5758633"/>
                  <a:pt x="3705014" y="5752353"/>
                </a:cubicBezTo>
                <a:cubicBezTo>
                  <a:pt x="3772798" y="5737152"/>
                  <a:pt x="3767428" y="5693207"/>
                  <a:pt x="3765753" y="5643313"/>
                </a:cubicBezTo>
                <a:cubicBezTo>
                  <a:pt x="3763404" y="5581522"/>
                  <a:pt x="3723470" y="5553107"/>
                  <a:pt x="3674479" y="5529315"/>
                </a:cubicBezTo>
                <a:cubicBezTo>
                  <a:pt x="3657701" y="5521056"/>
                  <a:pt x="3633878" y="5521386"/>
                  <a:pt x="3627501" y="5495612"/>
                </a:cubicBezTo>
                <a:cubicBezTo>
                  <a:pt x="3655017" y="5471161"/>
                  <a:pt x="3688572" y="5490985"/>
                  <a:pt x="3718104" y="5484048"/>
                </a:cubicBezTo>
                <a:cubicBezTo>
                  <a:pt x="3742598" y="5478431"/>
                  <a:pt x="3783202" y="5481403"/>
                  <a:pt x="3749644" y="5436467"/>
                </a:cubicBezTo>
                <a:cubicBezTo>
                  <a:pt x="3739912" y="5423580"/>
                  <a:pt x="3751322" y="5413666"/>
                  <a:pt x="3763740" y="5412675"/>
                </a:cubicBezTo>
                <a:cubicBezTo>
                  <a:pt x="3863064" y="5402433"/>
                  <a:pt x="3817428" y="5311564"/>
                  <a:pt x="3849307" y="5263654"/>
                </a:cubicBezTo>
                <a:cubicBezTo>
                  <a:pt x="3858030" y="5250437"/>
                  <a:pt x="3848634" y="5227638"/>
                  <a:pt x="3834876" y="5222021"/>
                </a:cubicBezTo>
                <a:cubicBezTo>
                  <a:pt x="3746960" y="5185011"/>
                  <a:pt x="3734880" y="5096789"/>
                  <a:pt x="3692263" y="5020790"/>
                </a:cubicBezTo>
                <a:cubicBezTo>
                  <a:pt x="3738572" y="4990724"/>
                  <a:pt x="3793938" y="4984115"/>
                  <a:pt x="3843936" y="4964619"/>
                </a:cubicBezTo>
                <a:cubicBezTo>
                  <a:pt x="3895949" y="4944132"/>
                  <a:pt x="3895949" y="4928933"/>
                  <a:pt x="3852997" y="4869458"/>
                </a:cubicBezTo>
                <a:cubicBezTo>
                  <a:pt x="3964739" y="4856569"/>
                  <a:pt x="3964739" y="4856569"/>
                  <a:pt x="3930177" y="4763060"/>
                </a:cubicBezTo>
                <a:cubicBezTo>
                  <a:pt x="4023800" y="4754468"/>
                  <a:pt x="4085540" y="4710192"/>
                  <a:pt x="4099968" y="4613376"/>
                </a:cubicBezTo>
                <a:cubicBezTo>
                  <a:pt x="4107016" y="4566456"/>
                  <a:pt x="4149296" y="4544320"/>
                  <a:pt x="4196274" y="4512928"/>
                </a:cubicBezTo>
                <a:cubicBezTo>
                  <a:pt x="4137888" y="4482527"/>
                  <a:pt x="4098290" y="4419087"/>
                  <a:pt x="4030173" y="4486165"/>
                </a:cubicBezTo>
                <a:cubicBezTo>
                  <a:pt x="4005342" y="4510615"/>
                  <a:pt x="4007687" y="4479555"/>
                  <a:pt x="4004335" y="4470634"/>
                </a:cubicBezTo>
                <a:cubicBezTo>
                  <a:pt x="3996282" y="4448827"/>
                  <a:pt x="4013059" y="4434287"/>
                  <a:pt x="4024133" y="4417767"/>
                </a:cubicBezTo>
                <a:cubicBezTo>
                  <a:pt x="4034870" y="4401245"/>
                  <a:pt x="4047624" y="4383734"/>
                  <a:pt x="4050642" y="4365226"/>
                </a:cubicBezTo>
                <a:cubicBezTo>
                  <a:pt x="4052655" y="4352340"/>
                  <a:pt x="4042924" y="4333509"/>
                  <a:pt x="4032186" y="4323924"/>
                </a:cubicBezTo>
                <a:cubicBezTo>
                  <a:pt x="3975811" y="4273370"/>
                  <a:pt x="4009367" y="4159704"/>
                  <a:pt x="3902658" y="4145163"/>
                </a:cubicBezTo>
                <a:cubicBezTo>
                  <a:pt x="3854674" y="4138557"/>
                  <a:pt x="3831522" y="4096923"/>
                  <a:pt x="3796288" y="4074123"/>
                </a:cubicBezTo>
                <a:cubicBezTo>
                  <a:pt x="3673808" y="3994492"/>
                  <a:pt x="3591931" y="3892060"/>
                  <a:pt x="3554015" y="3751298"/>
                </a:cubicBezTo>
                <a:cubicBezTo>
                  <a:pt x="3543613" y="3712308"/>
                  <a:pt x="3503679" y="3680917"/>
                  <a:pt x="3477841" y="3646554"/>
                </a:cubicBezTo>
                <a:cubicBezTo>
                  <a:pt x="3490259" y="3621441"/>
                  <a:pt x="3558041" y="3675631"/>
                  <a:pt x="3534217" y="3609547"/>
                </a:cubicBezTo>
                <a:cubicBezTo>
                  <a:pt x="3516097" y="3559982"/>
                  <a:pt x="3469788" y="3529253"/>
                  <a:pt x="3426164" y="3499844"/>
                </a:cubicBezTo>
                <a:cubicBezTo>
                  <a:pt x="3376502" y="3466472"/>
                  <a:pt x="3321470" y="3439708"/>
                  <a:pt x="3298987" y="3377918"/>
                </a:cubicBezTo>
                <a:cubicBezTo>
                  <a:pt x="3294289" y="3364700"/>
                  <a:pt x="3279190" y="3350823"/>
                  <a:pt x="3265768" y="3345534"/>
                </a:cubicBezTo>
                <a:cubicBezTo>
                  <a:pt x="2609539" y="2326070"/>
                  <a:pt x="1054085" y="2255965"/>
                  <a:pt x="698533" y="2257448"/>
                </a:cubicBezTo>
                <a:cubicBezTo>
                  <a:pt x="674830" y="2257546"/>
                  <a:pt x="656459" y="2257963"/>
                  <a:pt x="644044" y="2258439"/>
                </a:cubicBezTo>
                <a:cubicBezTo>
                  <a:pt x="463596" y="2265625"/>
                  <a:pt x="290510" y="2305151"/>
                  <a:pt x="121106" y="2359734"/>
                </a:cubicBezTo>
                <a:lnTo>
                  <a:pt x="0" y="2402158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6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880FDF94-FFB6-1327-CC7E-4E7CDD572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569" y="1713761"/>
            <a:ext cx="2256431" cy="935308"/>
          </a:xfrm>
          <a:prstGeom prst="rect">
            <a:avLst/>
          </a:prstGeom>
        </p:spPr>
      </p:pic>
      <p:pic>
        <p:nvPicPr>
          <p:cNvPr id="5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3867D8E-D770-DD87-F98F-1ABA49D5FC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793" b="35040"/>
          <a:stretch/>
        </p:blipFill>
        <p:spPr>
          <a:xfrm>
            <a:off x="452374" y="3763984"/>
            <a:ext cx="3066681" cy="833124"/>
          </a:xfrm>
          <a:prstGeom prst="rect">
            <a:avLst/>
          </a:prstGeom>
        </p:spPr>
      </p:pic>
      <p:pic>
        <p:nvPicPr>
          <p:cNvPr id="7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559152A7-0B3B-602C-2B01-FFC8223FCA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919" b="35362"/>
          <a:stretch/>
        </p:blipFill>
        <p:spPr>
          <a:xfrm>
            <a:off x="446278" y="1820824"/>
            <a:ext cx="2875420" cy="729674"/>
          </a:xfrm>
          <a:prstGeom prst="rect">
            <a:avLst/>
          </a:prstGeom>
        </p:spPr>
      </p:pic>
      <p:pic>
        <p:nvPicPr>
          <p:cNvPr id="4" name="Picture 4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C2C15160-2B7A-094D-839F-9B5ABD741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9569" y="3029441"/>
            <a:ext cx="2183642" cy="2183642"/>
          </a:xfrm>
          <a:prstGeom prst="rect">
            <a:avLst/>
          </a:prstGeom>
        </p:spPr>
      </p:pic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2E4B9D5B-35BD-7B08-7D53-03D2489017F5}"/>
              </a:ext>
            </a:extLst>
          </p:cNvPr>
          <p:cNvSpPr txBox="1">
            <a:spLocks/>
          </p:cNvSpPr>
          <p:nvPr/>
        </p:nvSpPr>
        <p:spPr>
          <a:xfrm>
            <a:off x="7160069" y="1496290"/>
            <a:ext cx="3961765" cy="54128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>
                <a:cs typeface="Calibri"/>
              </a:rPr>
              <a:t>Alcohol</a:t>
            </a:r>
            <a:endParaRPr lang="en-US" sz="1600" b="1" dirty="0">
              <a:cs typeface="Calibri"/>
            </a:endParaRPr>
          </a:p>
          <a:p>
            <a:r>
              <a:rPr lang="en-US" sz="1600" dirty="0">
                <a:ea typeface="+mn-lt"/>
                <a:cs typeface="+mn-lt"/>
                <a:hlinkClick r:id="rId6"/>
              </a:rPr>
              <a:t>www.samhsa.gov/tribal-affairs/oiasa</a:t>
            </a:r>
            <a:endParaRPr lang="en-US" sz="1600" dirty="0"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US" sz="1100" b="1" dirty="0">
                <a:cs typeface="Calibri"/>
              </a:rPr>
            </a:br>
            <a:r>
              <a:rPr lang="en-US" sz="2000" b="1" dirty="0">
                <a:cs typeface="Calibri"/>
              </a:rPr>
              <a:t>Smoking</a:t>
            </a:r>
            <a:r>
              <a:rPr lang="en-US" sz="2000" dirty="0">
                <a:cs typeface="Calibri"/>
              </a:rPr>
              <a:t> </a:t>
            </a:r>
            <a:endParaRPr lang="en-US" sz="1600" dirty="0">
              <a:ea typeface="+mn-lt"/>
              <a:cs typeface="+mn-lt"/>
            </a:endParaRPr>
          </a:p>
          <a:p>
            <a:r>
              <a:rPr lang="en-US" sz="1600" dirty="0">
                <a:ea typeface="+mn-lt"/>
                <a:cs typeface="+mn-lt"/>
                <a:hlinkClick r:id="rId7"/>
              </a:rPr>
              <a:t>https://tobaccopreventionandcontrol.dph.ncdhhs.gov/about/resources.htm</a:t>
            </a:r>
            <a:endParaRPr lang="en-US" sz="1600" dirty="0">
              <a:ea typeface="+mn-lt"/>
              <a:cs typeface="+mn-lt"/>
            </a:endParaRPr>
          </a:p>
          <a:p>
            <a:r>
              <a:rPr lang="en-US" sz="1600" dirty="0">
                <a:ea typeface="+mn-lt"/>
                <a:cs typeface="+mn-lt"/>
                <a:hlinkClick r:id="rId8"/>
              </a:rPr>
              <a:t>www.samhsa.gov/tribal-affairs/oiasa</a:t>
            </a:r>
            <a:endParaRPr lang="en-US" sz="1600" dirty="0"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US" sz="1100" b="1" dirty="0">
                <a:cs typeface="Calibri"/>
              </a:rPr>
            </a:br>
            <a:r>
              <a:rPr lang="en-US" sz="2000" b="1" dirty="0">
                <a:cs typeface="Calibri"/>
              </a:rPr>
              <a:t>Diabetes</a:t>
            </a:r>
            <a:endParaRPr lang="en-US" sz="1600" b="1" dirty="0">
              <a:cs typeface="Calibri"/>
            </a:endParaRPr>
          </a:p>
          <a:p>
            <a:r>
              <a:rPr lang="en-US" sz="1600" dirty="0">
                <a:ea typeface="+mn-lt"/>
                <a:cs typeface="+mn-lt"/>
                <a:hlinkClick r:id="rId9"/>
              </a:rPr>
              <a:t>www.ihs.gov/newsroom/factsheets/</a:t>
            </a:r>
            <a:endParaRPr lang="en-US" sz="1600" dirty="0">
              <a:ea typeface="+mn-lt"/>
              <a:cs typeface="+mn-lt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US" sz="1100" b="1" dirty="0">
                <a:cs typeface="Calibri"/>
              </a:rPr>
            </a:br>
            <a:r>
              <a:rPr lang="en-US" sz="2000" b="1" dirty="0">
                <a:cs typeface="Calibri"/>
              </a:rPr>
              <a:t>Lifestyle/Heart Health</a:t>
            </a:r>
            <a:endParaRPr lang="en-US" sz="1600" b="1" dirty="0">
              <a:solidFill>
                <a:srgbClr val="4472C4"/>
              </a:solidFill>
              <a:cs typeface="Calibri"/>
            </a:endParaRPr>
          </a:p>
          <a:p>
            <a:pPr>
              <a:buClr>
                <a:schemeClr val="tx1"/>
              </a:buClr>
            </a:pPr>
            <a:r>
              <a:rPr lang="en-US" sz="1600" dirty="0">
                <a:solidFill>
                  <a:schemeClr val="accent1"/>
                </a:solidFill>
                <a:cs typeface="Calibri"/>
                <a:hlinkClick r:id="rId10"/>
              </a:rPr>
              <a:t>https</a:t>
            </a:r>
            <a:r>
              <a:rPr lang="en-US" sz="1600" dirty="0">
                <a:solidFill>
                  <a:schemeClr val="accent1"/>
                </a:solidFill>
                <a:ea typeface="+mn-lt"/>
                <a:cs typeface="+mn-lt"/>
                <a:hlinkClick r:id="rId10"/>
              </a:rPr>
              <a:t>://iasquared.org/resources/</a:t>
            </a:r>
            <a:endParaRPr lang="en-US" sz="1600" dirty="0">
              <a:solidFill>
                <a:schemeClr val="accent1"/>
              </a:solidFill>
              <a:ea typeface="+mn-lt"/>
              <a:cs typeface="+mn-lt"/>
            </a:endParaRPr>
          </a:p>
          <a:p>
            <a:endParaRPr lang="en-US" sz="1100" dirty="0">
              <a:solidFill>
                <a:schemeClr val="accent1"/>
              </a:solidFill>
              <a:ea typeface="+mn-lt"/>
              <a:cs typeface="+mn-lt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Initiatives Existing Partnerships</a:t>
            </a:r>
          </a:p>
          <a:p>
            <a:pPr>
              <a:spcBef>
                <a:spcPct val="0"/>
              </a:spcBef>
            </a:pPr>
            <a:r>
              <a:rPr lang="en-US" sz="1600" dirty="0">
                <a:ea typeface="+mn-lt"/>
                <a:cs typeface="+mn-lt"/>
                <a:hlinkClick r:id="rId11"/>
              </a:rPr>
              <a:t>https://iasquared.org/new-initiatives/</a:t>
            </a:r>
            <a:endParaRPr lang="en-US" sz="1600" dirty="0">
              <a:cs typeface="Calibri"/>
            </a:endParaRPr>
          </a:p>
          <a:p>
            <a:endParaRPr lang="en-US" sz="1600" dirty="0">
              <a:solidFill>
                <a:schemeClr val="accent1"/>
              </a:solidFill>
              <a:cs typeface="Calibri"/>
            </a:endParaRPr>
          </a:p>
          <a:p>
            <a:endParaRPr lang="en-US" sz="20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66A63-FE2D-D019-C977-9670AF3E4E64}"/>
              </a:ext>
            </a:extLst>
          </p:cNvPr>
          <p:cNvSpPr txBox="1"/>
          <p:nvPr/>
        </p:nvSpPr>
        <p:spPr>
          <a:xfrm>
            <a:off x="-9144" y="317727"/>
            <a:ext cx="1218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Franklin Gothic Medium" panose="020B0603020102020204" pitchFamily="34" charset="0"/>
              </a:rPr>
              <a:t>ADDITIONAL RESOURCES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DC7E04-08C1-177F-5DE4-C88CA868A970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9" name="Picture 8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1193D20F-8153-382A-92FD-B8F332115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B748FF-51F4-2C9D-61A6-10668A74FB17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7867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rectangle on a green background&#10;&#10;Description automatically generated">
            <a:extLst>
              <a:ext uri="{FF2B5EF4-FFF2-40B4-BE49-F238E27FC236}">
                <a16:creationId xmlns:a16="http://schemas.microsoft.com/office/drawing/2014/main" id="{4AFBF9CD-7970-E3C6-8A74-30A6F9F24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0" r="41741" b="20861"/>
          <a:stretch/>
        </p:blipFill>
        <p:spPr>
          <a:xfrm>
            <a:off x="-1" y="2142"/>
            <a:ext cx="12195813" cy="6855858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9537DAB0-85F7-60F7-AF4C-5E75819721F9}"/>
              </a:ext>
            </a:extLst>
          </p:cNvPr>
          <p:cNvSpPr txBox="1">
            <a:spLocks/>
          </p:cNvSpPr>
          <p:nvPr/>
        </p:nvSpPr>
        <p:spPr>
          <a:xfrm>
            <a:off x="0" y="2790848"/>
            <a:ext cx="121920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500" cap="none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Thoughts and Questions?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15F6A3-31BB-7C38-1DD6-48E2023C050A}"/>
              </a:ext>
            </a:extLst>
          </p:cNvPr>
          <p:cNvGrpSpPr/>
          <p:nvPr/>
        </p:nvGrpSpPr>
        <p:grpSpPr>
          <a:xfrm>
            <a:off x="2855389" y="5286876"/>
            <a:ext cx="7235621" cy="646331"/>
            <a:chOff x="403135" y="5286876"/>
            <a:chExt cx="7235621" cy="646331"/>
          </a:xfrm>
        </p:grpSpPr>
        <p:pic>
          <p:nvPicPr>
            <p:cNvPr id="7" name="Picture 6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ACC0360D-7BF5-0973-9809-5B6EA87A9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A80057-D718-CA05-1B40-DC346F89A472}"/>
                </a:ext>
              </a:extLst>
            </p:cNvPr>
            <p:cNvSpPr txBox="1"/>
            <p:nvPr/>
          </p:nvSpPr>
          <p:spPr>
            <a:xfrm>
              <a:off x="2855742" y="5286876"/>
              <a:ext cx="47830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793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70B485B-3D54-72CB-DBCE-ACAE12716BC2}"/>
              </a:ext>
            </a:extLst>
          </p:cNvPr>
          <p:cNvSpPr txBox="1">
            <a:spLocks/>
          </p:cNvSpPr>
          <p:nvPr/>
        </p:nvSpPr>
        <p:spPr>
          <a:xfrm>
            <a:off x="139149" y="3199660"/>
            <a:ext cx="5821807" cy="1373070"/>
          </a:xfrm>
          <a:prstGeom prst="rect">
            <a:avLst/>
          </a:prstGeom>
        </p:spPr>
        <p:txBody>
          <a:bodyPr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chemeClr val="bg1"/>
                </a:solidFill>
                <a:latin typeface="Franklin Gothic Medium" panose="020B0603020102020204" pitchFamily="34" charset="0"/>
                <a:cs typeface="Calibri Light"/>
              </a:rPr>
              <a:t>NORTH CAROLINA</a:t>
            </a:r>
            <a:br>
              <a:rPr lang="en-US" sz="4800" dirty="0">
                <a:solidFill>
                  <a:schemeClr val="bg1"/>
                </a:solidFill>
                <a:latin typeface="Franklin Gothic Medium" panose="020B0603020102020204" pitchFamily="34" charset="0"/>
                <a:cs typeface="Calibri Light"/>
              </a:rPr>
            </a:br>
            <a:r>
              <a:rPr lang="en-US" sz="4800" dirty="0">
                <a:solidFill>
                  <a:schemeClr val="bg1"/>
                </a:solidFill>
                <a:latin typeface="Franklin Gothic Medium" panose="020B0603020102020204" pitchFamily="34" charset="0"/>
                <a:cs typeface="Calibri Light"/>
              </a:rPr>
              <a:t>NATIVE AMERICANS</a:t>
            </a:r>
          </a:p>
          <a:p>
            <a:pPr>
              <a:spcBef>
                <a:spcPct val="0"/>
              </a:spcBef>
            </a:pPr>
            <a:endParaRPr lang="en-US" sz="3200" dirty="0">
              <a:solidFill>
                <a:schemeClr val="bg1"/>
              </a:solidFill>
              <a:latin typeface="Franklin Gothic Book" panose="020B0503020102020204" pitchFamily="34" charset="0"/>
              <a:cs typeface="Calibri Light"/>
            </a:endParaRPr>
          </a:p>
          <a:p>
            <a:pPr>
              <a:spcBef>
                <a:spcPct val="0"/>
              </a:spcBef>
            </a:pPr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  <a:cs typeface="Calibri Light"/>
              </a:rPr>
              <a:t>High Risk  |  High Need</a:t>
            </a:r>
          </a:p>
        </p:txBody>
      </p:sp>
      <p:pic>
        <p:nvPicPr>
          <p:cNvPr id="7" name="Picture 6" descr="People playing instruments">
            <a:extLst>
              <a:ext uri="{FF2B5EF4-FFF2-40B4-BE49-F238E27FC236}">
                <a16:creationId xmlns:a16="http://schemas.microsoft.com/office/drawing/2014/main" id="{79AA89E6-BDC8-4B97-6966-459ABC4347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49" r="13284" b="-3"/>
          <a:stretch/>
        </p:blipFill>
        <p:spPr>
          <a:xfrm>
            <a:off x="6231045" y="0"/>
            <a:ext cx="6005512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4B7FA6-EC2F-A41F-9008-218B0D2DD649}"/>
              </a:ext>
            </a:extLst>
          </p:cNvPr>
          <p:cNvCxnSpPr>
            <a:cxnSpLocks/>
          </p:cNvCxnSpPr>
          <p:nvPr/>
        </p:nvCxnSpPr>
        <p:spPr>
          <a:xfrm>
            <a:off x="6270802" y="0"/>
            <a:ext cx="0" cy="685799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6F67D18-3A7B-63D9-0862-343C6597A84C}"/>
              </a:ext>
            </a:extLst>
          </p:cNvPr>
          <p:cNvGrpSpPr/>
          <p:nvPr/>
        </p:nvGrpSpPr>
        <p:grpSpPr>
          <a:xfrm>
            <a:off x="486595" y="5286876"/>
            <a:ext cx="5609405" cy="923330"/>
            <a:chOff x="403135" y="5286876"/>
            <a:chExt cx="5609405" cy="923330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E94F88FE-DFE4-E18C-A4DE-3FB62F3C0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153E648-D651-5ADE-D56F-5B5AA56B6389}"/>
                </a:ext>
              </a:extLst>
            </p:cNvPr>
            <p:cNvSpPr txBox="1"/>
            <p:nvPr/>
          </p:nvSpPr>
          <p:spPr>
            <a:xfrm>
              <a:off x="2855742" y="5286876"/>
              <a:ext cx="31567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Dementia (NC BOLD) Infrastructure Project</a:t>
              </a:r>
              <a:endParaRPr lang="en-US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64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49CF9D-AE1F-1896-EBA1-BCFD93E4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891" y="1198418"/>
            <a:ext cx="3536252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Franklin Gothic Medium" panose="020B0603020102020204" pitchFamily="34" charset="0"/>
                <a:cs typeface="Calibri Light"/>
              </a:rPr>
              <a:t>POPULATION GROWTH</a:t>
            </a:r>
            <a:endParaRPr lang="en-US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265DE-FEC9-20E1-4422-76EBDE0CD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>
                <a:ea typeface="+mn-lt"/>
                <a:cs typeface="+mn-lt"/>
              </a:rPr>
              <a:t>Native American Population is growing and is diverse</a:t>
            </a:r>
            <a:endParaRPr lang="en-US" dirty="0">
              <a:ea typeface="+mn-lt"/>
              <a:cs typeface="+mn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" dirty="0">
                <a:ea typeface="+mn-lt"/>
                <a:cs typeface="+mn-lt"/>
              </a:rPr>
              <a:t>American Indian and Alaska Native alone population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" dirty="0">
                <a:ea typeface="+mn-lt"/>
                <a:cs typeface="+mn-lt"/>
              </a:rPr>
              <a:t>2020 Census 3.7 million (1.1%) </a:t>
            </a:r>
            <a:endParaRPr lang="en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" dirty="0">
                <a:cs typeface="Calibri"/>
              </a:rPr>
              <a:t>2010 Census  2.9 (.9%)</a:t>
            </a:r>
          </a:p>
          <a:p>
            <a:pPr lvl="1"/>
            <a:endParaRPr lang="en" dirty="0"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08DB31-B512-E9DB-A0A1-8EB548855F8B}"/>
              </a:ext>
            </a:extLst>
          </p:cNvPr>
          <p:cNvGrpSpPr/>
          <p:nvPr/>
        </p:nvGrpSpPr>
        <p:grpSpPr>
          <a:xfrm>
            <a:off x="4447308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1A28DDEA-E375-85F5-EFCB-F8D1C0613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7F350B-7654-94CA-AF2E-F77BE54DE1C2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789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EF522723-3AE3-B7FA-EDDA-B7C837680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4950" y="643466"/>
            <a:ext cx="10462100" cy="557106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A483481-A0D4-A58B-480E-C6B3191C9300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71B2ED6F-88E4-07D8-7B7C-6ED03BFAF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91ECBF-C211-10DD-D6EA-546C687461F1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440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6DABCD96-DCBF-3445-11DA-0F9CDD6E51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648208"/>
            <a:ext cx="10905066" cy="556158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AD1D750-B0B3-8D06-2DF0-0CCCD6254169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3" name="Picture 2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3B8C93CA-8D2E-EE8F-59A4-4B9DAC18F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CDA688C-00D4-202B-A416-5570CFF60237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8059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F5CF80-C4F9-253C-ECCB-CF4424AB4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>
                <a:latin typeface="Franklin Gothic Medium" panose="020B0603020102020204" pitchFamily="34" charset="0"/>
                <a:cs typeface="Calibri Light"/>
              </a:rPr>
              <a:t>QUICK FACTS</a:t>
            </a:r>
            <a:endParaRPr lang="en-US" sz="5400" dirty="0">
              <a:latin typeface="Franklin Gothic Medium" panose="020B0603020102020204" pitchFamily="34" charset="0"/>
            </a:endParaRP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D6E4E-BD93-41C3-387A-749ED4A96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>
                <a:ea typeface="+mn-lt"/>
                <a:cs typeface="+mn-lt"/>
              </a:rPr>
              <a:t>One in 5 Native American adults aged 45 and older reports experiencing memory or thinking problems t...</a:t>
            </a:r>
          </a:p>
          <a:p>
            <a:endParaRPr lang="en-US" sz="2200">
              <a:ea typeface="+mn-lt"/>
              <a:cs typeface="+mn-lt"/>
            </a:endParaRPr>
          </a:p>
          <a:p>
            <a:r>
              <a:rPr lang="en-US" sz="2200">
                <a:ea typeface="+mn-lt"/>
                <a:cs typeface="+mn-lt"/>
              </a:rPr>
              <a:t>1 in 3 Native elders will develop Alzheimer's or some other form of dementia.</a:t>
            </a:r>
            <a:endParaRPr lang="en-US" sz="2200">
              <a:cs typeface="Calibri" panose="020F0502020204030204"/>
            </a:endParaRPr>
          </a:p>
          <a:p>
            <a:endParaRPr lang="en-US" sz="2200">
              <a:ea typeface="+mn-lt"/>
              <a:cs typeface="+mn-lt"/>
            </a:endParaRPr>
          </a:p>
          <a:p>
            <a:r>
              <a:rPr lang="en-US" sz="2200">
                <a:ea typeface="+mn-lt"/>
                <a:cs typeface="+mn-lt"/>
              </a:rPr>
              <a:t>49% of Native Americans say that they have access to culturally competent providers.</a:t>
            </a:r>
          </a:p>
          <a:p>
            <a:endParaRPr lang="en-US" sz="22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200" b="1">
                <a:ea typeface="+mn-lt"/>
                <a:cs typeface="+mn-lt"/>
              </a:rPr>
              <a:t>Alzheimer's Association </a:t>
            </a:r>
            <a:r>
              <a:rPr lang="en-US" sz="2200">
                <a:ea typeface="+mn-lt"/>
                <a:cs typeface="+mn-lt"/>
              </a:rPr>
              <a:t>https://www.alz.org/help-support/resources/native-americans</a:t>
            </a:r>
            <a:endParaRPr lang="en-US" sz="2200">
              <a:cs typeface="Calibri" panose="020F0502020204030204"/>
            </a:endParaRPr>
          </a:p>
          <a:p>
            <a:endParaRPr lang="en-US" sz="2200">
              <a:cs typeface="Calibri" panose="020F0502020204030204"/>
            </a:endParaRPr>
          </a:p>
          <a:p>
            <a:endParaRPr lang="en-US" sz="2200">
              <a:cs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DE4F0A-7CBD-47C3-A6E1-020F5D090CD0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55CF130E-D487-C322-ED37-85781F790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7D572C-DE3A-A428-446E-C79310B86A29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7195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0F778F-2440-CCA7-FCD5-4FCDEB96E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4" y="898050"/>
            <a:ext cx="3332321" cy="494096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Franklin Gothic Medium" panose="020B0603020102020204" pitchFamily="34" charset="0"/>
                <a:cs typeface="Calibri Light"/>
              </a:rPr>
              <a:t>NATIVE AMERICAN'S HAVE HIGH PREVALENCE RATES OF CHRONIC DISEASE ASSOCIATED WITH AD/ BRAIN HEALTH</a:t>
            </a:r>
            <a:endParaRPr lang="en-US" sz="4000" b="1" kern="1200" dirty="0">
              <a:solidFill>
                <a:srgbClr val="FFFFFF"/>
              </a:solidFill>
              <a:latin typeface="Franklin Gothic Medium" panose="020B0603020102020204" pitchFamily="34" charset="0"/>
              <a:cs typeface="Calibri Ligh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450507F-BEF8-A347-91D9-62057AC06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57963" y="469976"/>
            <a:ext cx="7703127" cy="48109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BC965A-7AE7-5AF8-2EF0-522E8D694CD0}"/>
              </a:ext>
            </a:extLst>
          </p:cNvPr>
          <p:cNvSpPr txBox="1"/>
          <p:nvPr/>
        </p:nvSpPr>
        <p:spPr>
          <a:xfrm>
            <a:off x="6085465" y="5556724"/>
            <a:ext cx="3692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solidFill>
                  <a:schemeClr val="accent1"/>
                </a:solidFill>
                <a:cs typeface="Calibri"/>
              </a:rPr>
              <a:t>www.nicoa.org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BE738C-46D2-37A5-5ECC-B6563B61B729}"/>
              </a:ext>
            </a:extLst>
          </p:cNvPr>
          <p:cNvGrpSpPr/>
          <p:nvPr/>
        </p:nvGrpSpPr>
        <p:grpSpPr>
          <a:xfrm>
            <a:off x="4257963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4F0183A7-6A85-6D41-242F-07DCC5BC2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B37927-AB5D-B2C6-6FA1-B81CEEA73D4D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284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95E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789E0C-A5B7-2EB2-068E-DB9C60E20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09" y="1397437"/>
            <a:ext cx="3590175" cy="353398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  <a:cs typeface="Calibri Light"/>
              </a:rPr>
              <a:t>MORTALITY</a:t>
            </a:r>
            <a:endParaRPr lang="en-US" sz="3600" b="1" dirty="0">
              <a:latin typeface="Franklin Gothic Medium" panose="020B0603020102020204" pitchFamily="34" charset="0"/>
            </a:endParaRPr>
          </a:p>
        </p:txBody>
      </p:sp>
      <p:pic>
        <p:nvPicPr>
          <p:cNvPr id="4" name="Picture 4" descr="Chart&#10;&#10;Description automatically generated">
            <a:extLst>
              <a:ext uri="{FF2B5EF4-FFF2-40B4-BE49-F238E27FC236}">
                <a16:creationId xmlns:a16="http://schemas.microsoft.com/office/drawing/2014/main" id="{AF127F48-0466-E713-499A-9E6BB0FC2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3382" y="594822"/>
            <a:ext cx="6208567" cy="5297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80A2BC-5BEA-BCD5-226F-628491E87745}"/>
              </a:ext>
            </a:extLst>
          </p:cNvPr>
          <p:cNvSpPr txBox="1"/>
          <p:nvPr/>
        </p:nvSpPr>
        <p:spPr>
          <a:xfrm>
            <a:off x="4313382" y="5956478"/>
            <a:ext cx="620856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cs typeface="Calibri"/>
                <a:hlinkClick r:id="rId3"/>
              </a:rPr>
              <a:t>https://www.nicoa.org/</a:t>
            </a:r>
            <a:endParaRPr lang="en-US" sz="2000" dirty="0">
              <a:cs typeface="Calibri"/>
            </a:endParaRPr>
          </a:p>
          <a:p>
            <a:pPr algn="l"/>
            <a:endParaRPr lang="en-US" dirty="0">
              <a:cs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03DEB79-6D2D-22B0-8C03-1B857465A5C7}"/>
              </a:ext>
            </a:extLst>
          </p:cNvPr>
          <p:cNvGrpSpPr/>
          <p:nvPr/>
        </p:nvGrpSpPr>
        <p:grpSpPr>
          <a:xfrm>
            <a:off x="2216696" y="6457806"/>
            <a:ext cx="4117754" cy="338554"/>
            <a:chOff x="403135" y="5286876"/>
            <a:chExt cx="7925319" cy="651604"/>
          </a:xfrm>
        </p:grpSpPr>
        <p:pic>
          <p:nvPicPr>
            <p:cNvPr id="6" name="Picture 5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6170A3BF-974E-C32D-1DE5-60D55F7CD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98201A-45B3-A950-BA53-61D24E89397A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595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EE710E6D-C027-8E8D-BB63-980BD1473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355" b="35491"/>
          <a:stretch/>
        </p:blipFill>
        <p:spPr>
          <a:xfrm>
            <a:off x="20" y="10"/>
            <a:ext cx="12191980" cy="3992438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0529E-BEC5-AADE-3874-589374867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530" y="4371076"/>
            <a:ext cx="11007865" cy="180570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rial"/>
                <a:ea typeface="+mn-lt"/>
                <a:cs typeface="+mn-lt"/>
              </a:rPr>
              <a:t>There significant knowledge gaps among Native Americans.  (Jernigan et al, 2020)</a:t>
            </a:r>
            <a:endParaRPr lang="en-US" sz="2200" dirty="0">
              <a:latin typeface="Arial"/>
              <a:cs typeface="Calibri"/>
            </a:endParaRPr>
          </a:p>
          <a:p>
            <a:pPr lvl="1"/>
            <a:r>
              <a:rPr lang="en-US" sz="2200" dirty="0">
                <a:latin typeface="Arial"/>
                <a:ea typeface="+mn-lt"/>
                <a:cs typeface="+mn-lt"/>
              </a:rPr>
              <a:t>disease risk</a:t>
            </a:r>
          </a:p>
          <a:p>
            <a:pPr lvl="1"/>
            <a:r>
              <a:rPr lang="en-US" sz="2200" dirty="0">
                <a:latin typeface="Arial"/>
                <a:cs typeface="Calibri"/>
              </a:rPr>
              <a:t>caregiving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92B5633-5CF9-7ED8-35E5-E76841A5AC66}"/>
              </a:ext>
            </a:extLst>
          </p:cNvPr>
          <p:cNvGrpSpPr/>
          <p:nvPr/>
        </p:nvGrpSpPr>
        <p:grpSpPr>
          <a:xfrm>
            <a:off x="108557" y="6457806"/>
            <a:ext cx="4117754" cy="338554"/>
            <a:chOff x="403135" y="5286876"/>
            <a:chExt cx="7925319" cy="651604"/>
          </a:xfrm>
        </p:grpSpPr>
        <p:pic>
          <p:nvPicPr>
            <p:cNvPr id="5" name="Picture 4" descr="A blue and white logo with a brain&#10;&#10;Description automatically generated">
              <a:extLst>
                <a:ext uri="{FF2B5EF4-FFF2-40B4-BE49-F238E27FC236}">
                  <a16:creationId xmlns:a16="http://schemas.microsoft.com/office/drawing/2014/main" id="{2318E660-06C2-3F18-C48C-99F1A68D6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135" y="5326314"/>
              <a:ext cx="2373403" cy="57003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706252-9808-7812-ED29-67D419DEBE18}"/>
                </a:ext>
              </a:extLst>
            </p:cNvPr>
            <p:cNvSpPr txBox="1"/>
            <p:nvPr/>
          </p:nvSpPr>
          <p:spPr>
            <a:xfrm>
              <a:off x="2855742" y="5286876"/>
              <a:ext cx="5472712" cy="651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North Carolina Building Our Largest </a:t>
              </a:r>
              <a:b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</a:br>
              <a:r>
                <a:rPr lang="en-US" sz="800" b="1" u="none" strike="noStrike" dirty="0">
                  <a:solidFill>
                    <a:schemeClr val="tx2">
                      <a:lumMod val="10000"/>
                    </a:schemeClr>
                  </a:solidFill>
                  <a:effectLst/>
                  <a:latin typeface="Franklin Gothic Demi" panose="020B0603020102020204" pitchFamily="34" charset="0"/>
                </a:rPr>
                <a:t>Dementia (NC BOLD) Infrastructure Project</a:t>
              </a:r>
              <a:endParaRPr lang="en-US" sz="800" b="1" dirty="0">
                <a:solidFill>
                  <a:schemeClr val="tx2">
                    <a:lumMod val="10000"/>
                  </a:schemeClr>
                </a:solidFill>
                <a:latin typeface="Franklin Gothic Demi" panose="020B06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154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A84DF9C38F85459C2FBB53EA3FC961" ma:contentTypeVersion="16" ma:contentTypeDescription="Create a new document." ma:contentTypeScope="" ma:versionID="56eed81f91c6e4c376543b78c52c3f3c">
  <xsd:schema xmlns:xsd="http://www.w3.org/2001/XMLSchema" xmlns:xs="http://www.w3.org/2001/XMLSchema" xmlns:p="http://schemas.microsoft.com/office/2006/metadata/properties" xmlns:ns2="bd78b2e4-9060-4309-b354-463fb93a4269" xmlns:ns3="ea8af748-1d0b-4554-b403-23c573964229" targetNamespace="http://schemas.microsoft.com/office/2006/metadata/properties" ma:root="true" ma:fieldsID="e371658e6c15dc6ceb77a667abadf544" ns2:_="" ns3:_="">
    <xsd:import namespace="bd78b2e4-9060-4309-b354-463fb93a4269"/>
    <xsd:import namespace="ea8af748-1d0b-4554-b403-23c5739642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78b2e4-9060-4309-b354-463fb93a4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8af748-1d0b-4554-b403-23c573964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57b129b-aecc-4f48-b65e-4752a1115b12}" ma:internalName="TaxCatchAll" ma:showField="CatchAllData" ma:web="ea8af748-1d0b-4554-b403-23c5739642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d78b2e4-9060-4309-b354-463fb93a4269">
      <Terms xmlns="http://schemas.microsoft.com/office/infopath/2007/PartnerControls"/>
    </lcf76f155ced4ddcb4097134ff3c332f>
    <TaxCatchAll xmlns="ea8af748-1d0b-4554-b403-23c573964229" xsi:nil="true"/>
  </documentManagement>
</p:properties>
</file>

<file path=customXml/itemProps1.xml><?xml version="1.0" encoding="utf-8"?>
<ds:datastoreItem xmlns:ds="http://schemas.openxmlformats.org/officeDocument/2006/customXml" ds:itemID="{05058A9A-7B58-474F-943F-96DB12ACDD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FBFBD2-B4B6-44EC-9909-E8510620AFF1}"/>
</file>

<file path=customXml/itemProps3.xml><?xml version="1.0" encoding="utf-8"?>
<ds:datastoreItem xmlns:ds="http://schemas.openxmlformats.org/officeDocument/2006/customXml" ds:itemID="{1C6180B5-9A43-4734-A21E-3BDB4BAA1B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1372</TotalTime>
  <Words>623</Words>
  <Application>Microsoft Macintosh PowerPoint</Application>
  <PresentationFormat>Widescreen</PresentationFormat>
  <Paragraphs>79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Franklin Gothic Book</vt:lpstr>
      <vt:lpstr>Franklin Gothic Demi</vt:lpstr>
      <vt:lpstr>Franklin Gothic Medium</vt:lpstr>
      <vt:lpstr>office theme</vt:lpstr>
      <vt:lpstr>Custom Design</vt:lpstr>
      <vt:lpstr>PowerPoint Presentation</vt:lpstr>
      <vt:lpstr>PowerPoint Presentation</vt:lpstr>
      <vt:lpstr>POPULATION GROWTH</vt:lpstr>
      <vt:lpstr>PowerPoint Presentation</vt:lpstr>
      <vt:lpstr>PowerPoint Presentation</vt:lpstr>
      <vt:lpstr>QUICK FACTS</vt:lpstr>
      <vt:lpstr>NATIVE AMERICAN'S HAVE HIGH PREVALENCE RATES OF CHRONIC DISEASE ASSOCIATED WITH AD/ BRAIN HEALTH</vt:lpstr>
      <vt:lpstr>MORTALITY</vt:lpstr>
      <vt:lpstr>PowerPoint Presentation</vt:lpstr>
      <vt:lpstr>NATIVE AMERICAN AGENCIES ON AGING</vt:lpstr>
      <vt:lpstr>https://iasquared.org/</vt:lpstr>
      <vt:lpstr>PowerPoint Presentation</vt:lpstr>
      <vt:lpstr>PowerPoint Presentation</vt:lpstr>
      <vt:lpstr>ELDER HEALTH https://www.nicoa.org/elder-resources/elder-health/</vt:lpstr>
      <vt:lpstr>PowerPoint Presentation</vt:lpstr>
      <vt:lpstr>PowerPoint Presentation</vt:lpstr>
      <vt:lpstr>NICOA NEEDS ASSESSMENT PARTICIPATION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Myatt, Prudence R</dc:creator>
  <cp:lastModifiedBy>Eargle, Allison</cp:lastModifiedBy>
  <cp:revision>574</cp:revision>
  <dcterms:created xsi:type="dcterms:W3CDTF">2023-06-22T16:24:40Z</dcterms:created>
  <dcterms:modified xsi:type="dcterms:W3CDTF">2023-09-21T19:52:42Z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0x01010090A84DF9C38F85459C2FBB53EA3FC961</vt:lpwstr>
  </property>
</Properties>
</file>