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4"/>
    <p:sldMasterId id="2147483776" r:id="rId5"/>
    <p:sldMasterId id="2147483800" r:id="rId6"/>
    <p:sldMasterId id="2147483802" r:id="rId7"/>
  </p:sldMasterIdLst>
  <p:notesMasterIdLst>
    <p:notesMasterId r:id="rId28"/>
  </p:notesMasterIdLst>
  <p:sldIdLst>
    <p:sldId id="491" r:id="rId8"/>
    <p:sldId id="492" r:id="rId9"/>
    <p:sldId id="398" r:id="rId10"/>
    <p:sldId id="476" r:id="rId11"/>
    <p:sldId id="475" r:id="rId12"/>
    <p:sldId id="482" r:id="rId13"/>
    <p:sldId id="490" r:id="rId14"/>
    <p:sldId id="384" r:id="rId15"/>
    <p:sldId id="489" r:id="rId16"/>
    <p:sldId id="261" r:id="rId17"/>
    <p:sldId id="386" r:id="rId18"/>
    <p:sldId id="415" r:id="rId19"/>
    <p:sldId id="413" r:id="rId20"/>
    <p:sldId id="420" r:id="rId21"/>
    <p:sldId id="257" r:id="rId22"/>
    <p:sldId id="336" r:id="rId23"/>
    <p:sldId id="335" r:id="rId24"/>
    <p:sldId id="488" r:id="rId25"/>
    <p:sldId id="474" r:id="rId26"/>
    <p:sldId id="4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Herron" initials="SH" lastIdx="13" clrIdx="0">
    <p:extLst>
      <p:ext uri="{19B8F6BF-5375-455C-9EA6-DF929625EA0E}">
        <p15:presenceInfo xmlns:p15="http://schemas.microsoft.com/office/powerpoint/2012/main" userId="S-1-5-21-2053149899-1891010372-398732264-891808" providerId="AD"/>
      </p:ext>
    </p:extLst>
  </p:cmAuthor>
  <p:cmAuthor id="2" name="Kathleen Welsh-Bohmer, Ph.D." initials="KWP" lastIdx="2" clrIdx="1">
    <p:extLst>
      <p:ext uri="{19B8F6BF-5375-455C-9EA6-DF929625EA0E}">
        <p15:presenceInfo xmlns:p15="http://schemas.microsoft.com/office/powerpoint/2012/main" userId="S-1-5-21-2053149899-1891010372-398732264-345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 autoAdjust="0"/>
    <p:restoredTop sz="82517"/>
  </p:normalViewPr>
  <p:slideViewPr>
    <p:cSldViewPr snapToGrid="0">
      <p:cViewPr varScale="1">
        <p:scale>
          <a:sx n="100" d="100"/>
          <a:sy n="100" d="100"/>
        </p:scale>
        <p:origin x="1208" y="168"/>
      </p:cViewPr>
      <p:guideLst/>
    </p:cSldViewPr>
  </p:slideViewPr>
  <p:outlineViewPr>
    <p:cViewPr>
      <p:scale>
        <a:sx n="33" d="100"/>
        <a:sy n="33" d="100"/>
      </p:scale>
      <p:origin x="0" y="-643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Racial Demographics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D3-4343-BB31-AC13DA65D6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56-4E45-B69E-F5A38E0D70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156-4E45-B69E-F5A38E0D70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156-4E45-B69E-F5A38E0D70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156-4E45-B69E-F5A38E0D70E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156-4E45-B69E-F5A38E0D70E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156-4E45-B69E-F5A38E0D70EC}"/>
              </c:ext>
            </c:extLst>
          </c:dPt>
          <c:cat>
            <c:strRef>
              <c:f>Sheet1!$A$2:$A$8</c:f>
              <c:strCache>
                <c:ptCount val="7"/>
                <c:pt idx="0">
                  <c:v>White</c:v>
                </c:pt>
                <c:pt idx="1">
                  <c:v>AfrAm</c:v>
                </c:pt>
                <c:pt idx="2">
                  <c:v>Multi</c:v>
                </c:pt>
                <c:pt idx="3">
                  <c:v>Asian</c:v>
                </c:pt>
                <c:pt idx="4">
                  <c:v>Native Am</c:v>
                </c:pt>
                <c:pt idx="5">
                  <c:v>Unknown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61.8</c:v>
                </c:pt>
                <c:pt idx="1">
                  <c:v>30.5</c:v>
                </c:pt>
                <c:pt idx="2">
                  <c:v>1.7</c:v>
                </c:pt>
                <c:pt idx="3">
                  <c:v>1.3</c:v>
                </c:pt>
                <c:pt idx="4">
                  <c:v>0.8</c:v>
                </c:pt>
                <c:pt idx="5">
                  <c:v>2.4</c:v>
                </c:pt>
                <c:pt idx="6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D3-4343-BB31-AC13DA65D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293379973268124"/>
          <c:y val="0.36517391712630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0A5-416E-A014-F9846CC08A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0A5-416E-A014-F9846CC08A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0A5-416E-A014-F9846CC08A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509-4EDC-AA2B-F0131270628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509-4EDC-AA2B-F0131270628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509-4EDC-AA2B-F01312706285}"/>
              </c:ext>
            </c:extLst>
          </c:dPt>
          <c:cat>
            <c:strRef>
              <c:f>Sheet1!$A$2:$A$7</c:f>
              <c:strCache>
                <c:ptCount val="6"/>
                <c:pt idx="0">
                  <c:v>Female</c:v>
                </c:pt>
                <c:pt idx="1">
                  <c:v>Male</c:v>
                </c:pt>
                <c:pt idx="2">
                  <c:v>No Response or Unknown</c:v>
                </c:pt>
                <c:pt idx="3">
                  <c:v>Transgender female</c:v>
                </c:pt>
                <c:pt idx="4">
                  <c:v>Transgender male</c:v>
                </c:pt>
                <c:pt idx="5">
                  <c:v>Nonbinary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75</c:v>
                </c:pt>
                <c:pt idx="1">
                  <c:v>24.7</c:v>
                </c:pt>
                <c:pt idx="2">
                  <c:v>0.3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5-41C2-9A6F-198DE4A59F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28312139812323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CD-40D6-A5C9-F9EB85B06C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CD-40D6-A5C9-F9EB85B06C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CD-40D6-A5C9-F9EB85B06CA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CD-40D6-A5C9-F9EB85B06CA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79-47BD-9621-C8F60BA23C8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CCD-40D6-A5C9-F9EB85B06CA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CCD-40D6-A5C9-F9EB85B06CA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CCD-40D6-A5C9-F9EB85B06CAE}"/>
              </c:ext>
            </c:extLst>
          </c:dPt>
          <c:dLbls>
            <c:delete val="1"/>
          </c:dLbls>
          <c:cat>
            <c:strRef>
              <c:f>Sheet1!$A$2:$A$9</c:f>
              <c:strCache>
                <c:ptCount val="8"/>
                <c:pt idx="0">
                  <c:v>18 - 29</c:v>
                </c:pt>
                <c:pt idx="1">
                  <c:v>30 - 40+</c:v>
                </c:pt>
                <c:pt idx="2">
                  <c:v>50's</c:v>
                </c:pt>
                <c:pt idx="3">
                  <c:v>60's</c:v>
                </c:pt>
                <c:pt idx="4">
                  <c:v>70's</c:v>
                </c:pt>
                <c:pt idx="5">
                  <c:v>80's</c:v>
                </c:pt>
                <c:pt idx="6">
                  <c:v>90 - 100+</c:v>
                </c:pt>
                <c:pt idx="7">
                  <c:v>Unknown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2.1</c:v>
                </c:pt>
                <c:pt idx="1">
                  <c:v>6.9</c:v>
                </c:pt>
                <c:pt idx="2">
                  <c:v>7</c:v>
                </c:pt>
                <c:pt idx="3">
                  <c:v>28.6</c:v>
                </c:pt>
                <c:pt idx="4">
                  <c:v>33.6</c:v>
                </c:pt>
                <c:pt idx="5">
                  <c:v>14</c:v>
                </c:pt>
                <c:pt idx="6">
                  <c:v>2.1</c:v>
                </c:pt>
                <c:pt idx="7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79-47BD-9621-C8F60BA23C8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4B77F-61D3-43C6-908E-A1D6DF3572F4}" type="datetimeFigureOut">
              <a:rPr lang="en-US" smtClean="0"/>
              <a:t>9/21/23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B1842-B3CA-4ADE-A4F1-A7CD3FA70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4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B45A6-412B-434B-B723-E054D7A3F47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6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</a:t>
            </a:r>
          </a:p>
          <a:p>
            <a:r>
              <a:rPr lang="en-US" dirty="0"/>
              <a:t>Benefits to you include receiving reliable and timely information in form of</a:t>
            </a:r>
          </a:p>
          <a:p>
            <a:r>
              <a:rPr lang="en-US" dirty="0"/>
              <a:t>-monthly e-blasts </a:t>
            </a:r>
          </a:p>
          <a:p>
            <a:r>
              <a:rPr lang="en-US" dirty="0"/>
              <a:t>-quarterly newsletters that provide you with reliable, current information useful in your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B1842-B3CA-4ADE-A4F1-A7CD3FA70C7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527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</a:t>
            </a:r>
          </a:p>
          <a:p>
            <a:r>
              <a:rPr lang="en-US" dirty="0"/>
              <a:t>Benefits to you include receiving reliable and timely information in form of</a:t>
            </a:r>
          </a:p>
          <a:p>
            <a:r>
              <a:rPr lang="en-US" dirty="0"/>
              <a:t>-monthly e-blasts </a:t>
            </a:r>
          </a:p>
          <a:p>
            <a:r>
              <a:rPr lang="en-US" dirty="0"/>
              <a:t>-quarterly newsletters that provide you with reliable, current information useful in your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B1842-B3CA-4ADE-A4F1-A7CD3FA70C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230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Five research partners across the state and this will grow</a:t>
            </a:r>
          </a:p>
          <a:p>
            <a:r>
              <a:rPr lang="en-US" dirty="0"/>
              <a:t>Duke</a:t>
            </a:r>
          </a:p>
          <a:p>
            <a:r>
              <a:rPr lang="en-US" dirty="0"/>
              <a:t>Wake Forest</a:t>
            </a:r>
          </a:p>
          <a:p>
            <a:r>
              <a:rPr lang="en-US" dirty="0"/>
              <a:t>UNC Chapel Hill</a:t>
            </a:r>
          </a:p>
          <a:p>
            <a:r>
              <a:rPr lang="en-US" dirty="0"/>
              <a:t>ECU</a:t>
            </a:r>
          </a:p>
          <a:p>
            <a:r>
              <a:rPr lang="en-US" dirty="0"/>
              <a:t>NC A&amp;T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B1842-B3CA-4ADE-A4F1-A7CD3FA70C7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80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Roughly 33% from groups underrepresented in research</a:t>
            </a:r>
          </a:p>
          <a:p>
            <a:r>
              <a:rPr lang="en-US" dirty="0"/>
              <a:t>Very educated</a:t>
            </a:r>
          </a:p>
          <a:p>
            <a:endParaRPr lang="en-US" dirty="0"/>
          </a:p>
          <a:p>
            <a:r>
              <a:rPr lang="en-US" dirty="0"/>
              <a:t>It is very important that *everyone* be represented in research. Those who have not - like African Americans, Hispanics, and Native Americans - are more likely than Caucasians to be diagnosed with ADRD and so it's even more important that they be included in studies for effectiveness in treatments and approaches.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B1842-B3CA-4ADE-A4F1-A7CD3FA70C7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95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overview of who is currently enrolled in the Registry. You'll notice</a:t>
            </a:r>
          </a:p>
          <a:p>
            <a:endParaRPr lang="en-US" dirty="0"/>
          </a:p>
          <a:p>
            <a:r>
              <a:rPr lang="en-US" dirty="0"/>
              <a:t>More women than men</a:t>
            </a:r>
          </a:p>
          <a:p>
            <a:r>
              <a:rPr lang="en-US" dirty="0"/>
              <a:t>Majority in 60s and 70s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B1842-B3CA-4ADE-A4F1-A7CD3FA70C7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435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06B49-AF11-473A-A3F1-1654E1F07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2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AABA6FD-4F36-0A4E-BDA7-1C85B1FF7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/>
          <a:stretch/>
        </p:blipFill>
        <p:spPr>
          <a:xfrm>
            <a:off x="-1" y="0"/>
            <a:ext cx="12191999" cy="68663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632394-32EC-2845-AB83-2205B22DA918}"/>
              </a:ext>
            </a:extLst>
          </p:cNvPr>
          <p:cNvSpPr/>
          <p:nvPr/>
        </p:nvSpPr>
        <p:spPr>
          <a:xfrm>
            <a:off x="0" y="0"/>
            <a:ext cx="12192000" cy="486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D73452-E5D3-3F4D-BB08-86EABB43A863}"/>
              </a:ext>
            </a:extLst>
          </p:cNvPr>
          <p:cNvSpPr/>
          <p:nvPr/>
        </p:nvSpPr>
        <p:spPr>
          <a:xfrm>
            <a:off x="0" y="6474543"/>
            <a:ext cx="12192000" cy="3834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B6999B-2A26-7545-B344-954222B77B64}"/>
              </a:ext>
            </a:extLst>
          </p:cNvPr>
          <p:cNvCxnSpPr>
            <a:cxnSpLocks/>
          </p:cNvCxnSpPr>
          <p:nvPr/>
        </p:nvCxnSpPr>
        <p:spPr>
          <a:xfrm>
            <a:off x="402167" y="243068"/>
            <a:ext cx="1137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37CB261-D9CA-A743-97F7-A2C4F0BCD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22" y="5219759"/>
            <a:ext cx="5360956" cy="87096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167" y="3072906"/>
            <a:ext cx="11379200" cy="943740"/>
          </a:xfrm>
        </p:spPr>
        <p:txBody>
          <a:bodyPr/>
          <a:lstStyle>
            <a:lvl1pPr marL="0" indent="0" algn="ctr">
              <a:lnSpc>
                <a:spcPct val="95000"/>
              </a:lnSpc>
              <a:spcBef>
                <a:spcPts val="800"/>
              </a:spcBef>
              <a:buNone/>
              <a:defRPr sz="2000" b="1" cap="all" spc="150" baseline="0">
                <a:solidFill>
                  <a:schemeClr val="accent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8337"/>
            <a:ext cx="11379200" cy="664797"/>
          </a:xfrm>
        </p:spPr>
        <p:txBody>
          <a:bodyPr anchor="b" anchorCtr="0">
            <a:spAutoFit/>
          </a:bodyPr>
          <a:lstStyle>
            <a:lvl1pPr algn="ctr">
              <a:buNone/>
              <a:defRPr sz="48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98692-C552-9F48-8576-84E02E2150BE}"/>
              </a:ext>
            </a:extLst>
          </p:cNvPr>
          <p:cNvSpPr txBox="1"/>
          <p:nvPr/>
        </p:nvSpPr>
        <p:spPr>
          <a:xfrm>
            <a:off x="402167" y="6577879"/>
            <a:ext cx="57179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NC Research Consortium for Brain Health in Aging</a:t>
            </a:r>
          </a:p>
        </p:txBody>
      </p:sp>
    </p:spTree>
    <p:extLst>
      <p:ext uri="{BB962C8B-B14F-4D97-AF65-F5344CB8AC3E}">
        <p14:creationId xmlns:p14="http://schemas.microsoft.com/office/powerpoint/2010/main" val="618794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135"/>
            <a:ext cx="10972800" cy="96012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1ACD11-3CB2-5243-9B8E-9DFF8D0F6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446255"/>
            <a:ext cx="7966364" cy="4863104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0" tIns="91440" rIns="0" bIns="4572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7F79D-4151-1045-958C-2E097358B6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8473" y="1412389"/>
            <a:ext cx="2673927" cy="4164112"/>
          </a:xfrm>
        </p:spPr>
        <p:txBody>
          <a:bodyPr tIns="0" bIns="0"/>
          <a:lstStyle>
            <a:lvl1pPr marL="0" indent="0">
              <a:lnSpc>
                <a:spcPct val="112000"/>
              </a:lnSpc>
              <a:spcBef>
                <a:spcPts val="1000"/>
              </a:spcBef>
              <a:buNone/>
              <a:defRPr sz="1800"/>
            </a:lvl1pPr>
            <a:lvl2pPr marL="468313" indent="-234950">
              <a:lnSpc>
                <a:spcPct val="112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/>
              <a:defRPr sz="1800"/>
            </a:lvl2pPr>
            <a:lvl3pPr marL="914400" indent="0">
              <a:spcBef>
                <a:spcPts val="1000"/>
              </a:spcBef>
              <a:buNone/>
              <a:defRPr sz="1800"/>
            </a:lvl3pPr>
            <a:lvl4pPr marL="1371600" indent="0">
              <a:spcBef>
                <a:spcPts val="1000"/>
              </a:spcBef>
              <a:buFont typeface="Arial" panose="020B0604020202020204" pitchFamily="34" charset="0"/>
              <a:buNone/>
              <a:defRPr sz="1800"/>
            </a:lvl4pPr>
            <a:lvl5pPr marL="1377950" indent="0">
              <a:spcBef>
                <a:spcPts val="1000"/>
              </a:spcBef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5222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ster Layout Divi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CD6C3B-AF9B-F248-BEE4-AC9C918C9C04}"/>
              </a:ext>
            </a:extLst>
          </p:cNvPr>
          <p:cNvSpPr txBox="1">
            <a:spLocks/>
          </p:cNvSpPr>
          <p:nvPr/>
        </p:nvSpPr>
        <p:spPr>
          <a:xfrm>
            <a:off x="402167" y="1345119"/>
            <a:ext cx="11379200" cy="36145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 cap="none" baseline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10200" b="1" dirty="0">
                <a:solidFill>
                  <a:schemeClr val="bg1"/>
                </a:solidFill>
              </a:rPr>
              <a:t>Picture-only Layouts</a:t>
            </a:r>
          </a:p>
        </p:txBody>
      </p:sp>
    </p:spTree>
    <p:extLst>
      <p:ext uri="{BB962C8B-B14F-4D97-AF65-F5344CB8AC3E}">
        <p14:creationId xmlns:p14="http://schemas.microsoft.com/office/powerpoint/2010/main" val="1806026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135"/>
            <a:ext cx="10972800" cy="96012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1ACD11-3CB2-5243-9B8E-9DFF8D0F6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446254"/>
            <a:ext cx="7966364" cy="4840245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0" tIns="91440" rIns="0" bIns="4572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062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135"/>
            <a:ext cx="10972800" cy="96012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1ACD11-3CB2-5243-9B8E-9DFF8D0F6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446255"/>
            <a:ext cx="10972800" cy="4314464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0" tIns="91440" rIns="0" bIns="4572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482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135"/>
            <a:ext cx="10972800" cy="96012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1ACD11-3CB2-5243-9B8E-9DFF8D0F6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42362" y="1446255"/>
            <a:ext cx="5140037" cy="4223024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0" tIns="91440" rIns="0" bIns="4572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08EA91F-7C99-6449-8469-E40B1A061E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" y="1446255"/>
            <a:ext cx="5140037" cy="4223024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0" tIns="91440" rIns="0" bIns="4572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270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ster Layout Divider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CD6C3B-AF9B-F248-BEE4-AC9C918C9C04}"/>
              </a:ext>
            </a:extLst>
          </p:cNvPr>
          <p:cNvSpPr txBox="1">
            <a:spLocks/>
          </p:cNvSpPr>
          <p:nvPr/>
        </p:nvSpPr>
        <p:spPr>
          <a:xfrm>
            <a:off x="402167" y="1345119"/>
            <a:ext cx="11379200" cy="36145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 cap="none" baseline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10200" b="1" dirty="0">
                <a:solidFill>
                  <a:schemeClr val="bg1"/>
                </a:solidFill>
              </a:rPr>
              <a:t>Blank</a:t>
            </a:r>
            <a:br>
              <a:rPr lang="en-US" sz="10200" b="1" dirty="0">
                <a:solidFill>
                  <a:schemeClr val="bg1"/>
                </a:solidFill>
              </a:rPr>
            </a:br>
            <a:r>
              <a:rPr lang="en-US" sz="10200" b="1" dirty="0">
                <a:solidFill>
                  <a:schemeClr val="bg1"/>
                </a:solidFill>
              </a:rPr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4099421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3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- Comple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4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AB95E-3D54-B64F-882F-F50CAC790B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4102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632394-32EC-2845-AB83-2205B22DA918}"/>
              </a:ext>
            </a:extLst>
          </p:cNvPr>
          <p:cNvSpPr/>
          <p:nvPr/>
        </p:nvSpPr>
        <p:spPr>
          <a:xfrm>
            <a:off x="0" y="0"/>
            <a:ext cx="12192000" cy="486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D73452-E5D3-3F4D-BB08-86EABB43A863}"/>
              </a:ext>
            </a:extLst>
          </p:cNvPr>
          <p:cNvSpPr/>
          <p:nvPr/>
        </p:nvSpPr>
        <p:spPr>
          <a:xfrm>
            <a:off x="0" y="6474543"/>
            <a:ext cx="12192000" cy="3834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B6999B-2A26-7545-B344-954222B77B64}"/>
              </a:ext>
            </a:extLst>
          </p:cNvPr>
          <p:cNvCxnSpPr>
            <a:cxnSpLocks/>
          </p:cNvCxnSpPr>
          <p:nvPr/>
        </p:nvCxnSpPr>
        <p:spPr>
          <a:xfrm>
            <a:off x="402167" y="243068"/>
            <a:ext cx="1137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37CB261-D9CA-A743-97F7-A2C4F0BCD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4" y="5065583"/>
            <a:ext cx="4746172" cy="7710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B98692-C552-9F48-8576-84E02E2150BE}"/>
              </a:ext>
            </a:extLst>
          </p:cNvPr>
          <p:cNvSpPr txBox="1"/>
          <p:nvPr/>
        </p:nvSpPr>
        <p:spPr>
          <a:xfrm>
            <a:off x="402167" y="6577879"/>
            <a:ext cx="57179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NC Research Consortium for Brain Health in Aging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CD6C3B-AF9B-F248-BEE4-AC9C918C9C04}"/>
              </a:ext>
            </a:extLst>
          </p:cNvPr>
          <p:cNvSpPr txBox="1">
            <a:spLocks/>
          </p:cNvSpPr>
          <p:nvPr/>
        </p:nvSpPr>
        <p:spPr>
          <a:xfrm>
            <a:off x="402167" y="2836774"/>
            <a:ext cx="11379200" cy="12638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 cap="none" baseline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sz="12200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858903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100669"/>
            <a:ext cx="5157787" cy="4044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19539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100669"/>
            <a:ext cx="5183188" cy="4044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19539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FFF2-6F70-4CEF-B272-4201CE3D56CC}" type="datetimeFigureOut">
              <a:rPr lang="en-US" smtClean="0"/>
              <a:t>9/21/23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86B643-6829-4C1B-A83A-2896F0C71F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9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AB95E-3D54-B64F-882F-F50CAC790B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4102" y="0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632394-32EC-2845-AB83-2205B22DA918}"/>
              </a:ext>
            </a:extLst>
          </p:cNvPr>
          <p:cNvSpPr/>
          <p:nvPr/>
        </p:nvSpPr>
        <p:spPr>
          <a:xfrm>
            <a:off x="0" y="0"/>
            <a:ext cx="12192000" cy="486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D73452-E5D3-3F4D-BB08-86EABB43A863}"/>
              </a:ext>
            </a:extLst>
          </p:cNvPr>
          <p:cNvSpPr/>
          <p:nvPr/>
        </p:nvSpPr>
        <p:spPr>
          <a:xfrm>
            <a:off x="0" y="6474543"/>
            <a:ext cx="12192000" cy="3834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B6999B-2A26-7545-B344-954222B77B64}"/>
              </a:ext>
            </a:extLst>
          </p:cNvPr>
          <p:cNvCxnSpPr>
            <a:cxnSpLocks/>
          </p:cNvCxnSpPr>
          <p:nvPr/>
        </p:nvCxnSpPr>
        <p:spPr>
          <a:xfrm>
            <a:off x="402167" y="243068"/>
            <a:ext cx="1137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37CB261-D9CA-A743-97F7-A2C4F0BCD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4" y="5064990"/>
            <a:ext cx="4746172" cy="7710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167" y="2995521"/>
            <a:ext cx="11379200" cy="943740"/>
          </a:xfrm>
        </p:spPr>
        <p:txBody>
          <a:bodyPr/>
          <a:lstStyle>
            <a:lvl1pPr marL="0" indent="0" algn="ctr">
              <a:lnSpc>
                <a:spcPct val="95000"/>
              </a:lnSpc>
              <a:spcBef>
                <a:spcPts val="800"/>
              </a:spcBef>
              <a:buNone/>
              <a:defRPr sz="2200" b="1" cap="all" spc="1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1970886"/>
            <a:ext cx="11379200" cy="904863"/>
          </a:xfrm>
        </p:spPr>
        <p:txBody>
          <a:bodyPr bIns="182880" anchor="b" anchorCtr="0">
            <a:spAutoFit/>
          </a:bodyPr>
          <a:lstStyle>
            <a:lvl1pPr algn="ctr">
              <a:buNone/>
              <a:defRPr sz="52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98692-C552-9F48-8576-84E02E2150BE}"/>
              </a:ext>
            </a:extLst>
          </p:cNvPr>
          <p:cNvSpPr txBox="1"/>
          <p:nvPr/>
        </p:nvSpPr>
        <p:spPr>
          <a:xfrm>
            <a:off x="402167" y="6577879"/>
            <a:ext cx="57179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NC Research Consortium for Brain Health in Aging</a:t>
            </a:r>
          </a:p>
        </p:txBody>
      </p:sp>
    </p:spTree>
    <p:extLst>
      <p:ext uri="{BB962C8B-B14F-4D97-AF65-F5344CB8AC3E}">
        <p14:creationId xmlns:p14="http://schemas.microsoft.com/office/powerpoint/2010/main" val="2711953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AABA6FD-4F36-0A4E-BDA7-1C85B1FF7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/>
          <a:stretch/>
        </p:blipFill>
        <p:spPr>
          <a:xfrm>
            <a:off x="-1" y="0"/>
            <a:ext cx="12191999" cy="68663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632394-32EC-2845-AB83-2205B22DA918}"/>
              </a:ext>
            </a:extLst>
          </p:cNvPr>
          <p:cNvSpPr/>
          <p:nvPr/>
        </p:nvSpPr>
        <p:spPr>
          <a:xfrm>
            <a:off x="0" y="0"/>
            <a:ext cx="12192000" cy="486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D73452-E5D3-3F4D-BB08-86EABB43A863}"/>
              </a:ext>
            </a:extLst>
          </p:cNvPr>
          <p:cNvSpPr/>
          <p:nvPr/>
        </p:nvSpPr>
        <p:spPr>
          <a:xfrm>
            <a:off x="0" y="6474543"/>
            <a:ext cx="12192000" cy="3834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B6999B-2A26-7545-B344-954222B77B64}"/>
              </a:ext>
            </a:extLst>
          </p:cNvPr>
          <p:cNvCxnSpPr>
            <a:cxnSpLocks/>
          </p:cNvCxnSpPr>
          <p:nvPr/>
        </p:nvCxnSpPr>
        <p:spPr>
          <a:xfrm>
            <a:off x="402167" y="243068"/>
            <a:ext cx="1137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37CB261-D9CA-A743-97F7-A2C4F0BCD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22" y="5219759"/>
            <a:ext cx="5360956" cy="87096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167" y="3072906"/>
            <a:ext cx="11379200" cy="943740"/>
          </a:xfrm>
        </p:spPr>
        <p:txBody>
          <a:bodyPr/>
          <a:lstStyle>
            <a:lvl1pPr marL="0" indent="0" algn="ctr">
              <a:lnSpc>
                <a:spcPct val="95000"/>
              </a:lnSpc>
              <a:spcBef>
                <a:spcPts val="800"/>
              </a:spcBef>
              <a:buNone/>
              <a:defRPr sz="2000" b="1" cap="all" spc="150" baseline="0">
                <a:solidFill>
                  <a:schemeClr val="accent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8337"/>
            <a:ext cx="11379200" cy="664797"/>
          </a:xfrm>
        </p:spPr>
        <p:txBody>
          <a:bodyPr anchor="b" anchorCtr="0">
            <a:spAutoFit/>
          </a:bodyPr>
          <a:lstStyle>
            <a:lvl1pPr algn="ctr">
              <a:buNone/>
              <a:defRPr sz="48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98692-C552-9F48-8576-84E02E2150BE}"/>
              </a:ext>
            </a:extLst>
          </p:cNvPr>
          <p:cNvSpPr txBox="1"/>
          <p:nvPr/>
        </p:nvSpPr>
        <p:spPr>
          <a:xfrm>
            <a:off x="402167" y="6577879"/>
            <a:ext cx="57179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NC Research Consortium for Brain Health in Aging</a:t>
            </a:r>
          </a:p>
        </p:txBody>
      </p:sp>
    </p:spTree>
    <p:extLst>
      <p:ext uri="{BB962C8B-B14F-4D97-AF65-F5344CB8AC3E}">
        <p14:creationId xmlns:p14="http://schemas.microsoft.com/office/powerpoint/2010/main" val="43384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AB95E-3D54-B64F-882F-F50CAC790B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4102" y="0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632394-32EC-2845-AB83-2205B22DA918}"/>
              </a:ext>
            </a:extLst>
          </p:cNvPr>
          <p:cNvSpPr/>
          <p:nvPr/>
        </p:nvSpPr>
        <p:spPr>
          <a:xfrm>
            <a:off x="0" y="0"/>
            <a:ext cx="12192000" cy="486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D73452-E5D3-3F4D-BB08-86EABB43A863}"/>
              </a:ext>
            </a:extLst>
          </p:cNvPr>
          <p:cNvSpPr/>
          <p:nvPr/>
        </p:nvSpPr>
        <p:spPr>
          <a:xfrm>
            <a:off x="0" y="6474543"/>
            <a:ext cx="12192000" cy="3834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B6999B-2A26-7545-B344-954222B77B64}"/>
              </a:ext>
            </a:extLst>
          </p:cNvPr>
          <p:cNvCxnSpPr>
            <a:cxnSpLocks/>
          </p:cNvCxnSpPr>
          <p:nvPr/>
        </p:nvCxnSpPr>
        <p:spPr>
          <a:xfrm>
            <a:off x="402167" y="243068"/>
            <a:ext cx="1137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37CB261-D9CA-A743-97F7-A2C4F0BCD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4" y="5064990"/>
            <a:ext cx="4746172" cy="7710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167" y="2995521"/>
            <a:ext cx="11379200" cy="943740"/>
          </a:xfrm>
        </p:spPr>
        <p:txBody>
          <a:bodyPr/>
          <a:lstStyle>
            <a:lvl1pPr marL="0" indent="0" algn="ctr">
              <a:lnSpc>
                <a:spcPct val="95000"/>
              </a:lnSpc>
              <a:spcBef>
                <a:spcPts val="800"/>
              </a:spcBef>
              <a:buNone/>
              <a:defRPr sz="2200" b="1" cap="all" spc="1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1970886"/>
            <a:ext cx="11379200" cy="904863"/>
          </a:xfrm>
        </p:spPr>
        <p:txBody>
          <a:bodyPr bIns="182880" anchor="b" anchorCtr="0">
            <a:spAutoFit/>
          </a:bodyPr>
          <a:lstStyle>
            <a:lvl1pPr algn="ctr">
              <a:buNone/>
              <a:defRPr sz="52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98692-C552-9F48-8576-84E02E2150BE}"/>
              </a:ext>
            </a:extLst>
          </p:cNvPr>
          <p:cNvSpPr txBox="1"/>
          <p:nvPr/>
        </p:nvSpPr>
        <p:spPr>
          <a:xfrm>
            <a:off x="402167" y="6577879"/>
            <a:ext cx="57179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NC Research Consortium for Brain Health in Aging</a:t>
            </a:r>
          </a:p>
        </p:txBody>
      </p:sp>
    </p:spTree>
    <p:extLst>
      <p:ext uri="{BB962C8B-B14F-4D97-AF65-F5344CB8AC3E}">
        <p14:creationId xmlns:p14="http://schemas.microsoft.com/office/powerpoint/2010/main" val="1473150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ster Layout 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CD6C3B-AF9B-F248-BEE4-AC9C918C9C04}"/>
              </a:ext>
            </a:extLst>
          </p:cNvPr>
          <p:cNvSpPr txBox="1">
            <a:spLocks/>
          </p:cNvSpPr>
          <p:nvPr/>
        </p:nvSpPr>
        <p:spPr>
          <a:xfrm>
            <a:off x="402167" y="1303555"/>
            <a:ext cx="11379200" cy="36145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 cap="none" baseline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10200" b="1" dirty="0">
                <a:solidFill>
                  <a:schemeClr val="bg1"/>
                </a:solidFill>
              </a:rPr>
              <a:t>Text-only</a:t>
            </a:r>
            <a:br>
              <a:rPr lang="en-US" sz="10200" b="1" dirty="0">
                <a:solidFill>
                  <a:schemeClr val="bg1"/>
                </a:solidFill>
              </a:rPr>
            </a:br>
            <a:r>
              <a:rPr lang="en-US" sz="10200" b="1" dirty="0">
                <a:solidFill>
                  <a:schemeClr val="bg1"/>
                </a:solidFill>
              </a:rPr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1604978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136"/>
            <a:ext cx="10972800" cy="9638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CBD-129D-3A49-8B2C-4479EF4BC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9388"/>
            <a:ext cx="10972800" cy="4381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6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CBD-129D-3A49-8B2C-4479EF4BC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9388"/>
            <a:ext cx="5250873" cy="1893082"/>
          </a:xfrm>
        </p:spPr>
        <p:txBody>
          <a:bodyPr vert="horz" lIns="0" tIns="45720" rIns="0" bIns="45720" rtlCol="0">
            <a:spAutoFit/>
          </a:bodyPr>
          <a:lstStyle>
            <a:lvl1pPr>
              <a:defRPr lang="en-US" sz="2200" b="1"/>
            </a:lvl1pPr>
            <a:lvl2pPr>
              <a:defRPr lang="en-US" sz="2200"/>
            </a:lvl2pPr>
            <a:lvl3pPr>
              <a:defRPr lang="en-US" sz="2200"/>
            </a:lvl3pPr>
            <a:lvl4pPr>
              <a:defRPr lang="en-US" i="0"/>
            </a:lvl4pPr>
            <a:lvl5pPr>
              <a:defRPr lang="en-US" sz="2200" i="1"/>
            </a:lvl5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  <a:p>
            <a:pPr marL="0" lvl="4" indent="0">
              <a:buNone/>
            </a:pPr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ACA0336-20CF-D042-AA30-7D23627764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1527" y="1449388"/>
            <a:ext cx="5250873" cy="1893082"/>
          </a:xfrm>
        </p:spPr>
        <p:txBody>
          <a:bodyPr vert="horz" lIns="0" tIns="45720" rIns="0" bIns="45720" rtlCol="0">
            <a:spAutoFit/>
          </a:bodyPr>
          <a:lstStyle>
            <a:lvl1pPr>
              <a:defRPr lang="en-US" sz="2200" b="1"/>
            </a:lvl1pPr>
            <a:lvl2pPr>
              <a:defRPr lang="en-US" sz="2200"/>
            </a:lvl2pPr>
            <a:lvl3pPr>
              <a:defRPr lang="en-US" sz="2200"/>
            </a:lvl3pPr>
            <a:lvl4pPr>
              <a:defRPr lang="en-US" i="0"/>
            </a:lvl4pPr>
            <a:lvl5pPr>
              <a:defRPr lang="en-US" sz="2200" i="1"/>
            </a:lvl5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  <a:p>
            <a:pPr marL="0" lvl="4" indent="0">
              <a:buNone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964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CBD-129D-3A49-8B2C-4479EF4BC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9388"/>
            <a:ext cx="10972800" cy="4381500"/>
          </a:xfrm>
        </p:spPr>
        <p:txBody>
          <a:bodyPr anchor="ctr" anchorCtr="1"/>
          <a:lstStyle>
            <a:lvl1pPr marL="457200" indent="-457200">
              <a:spcBef>
                <a:spcPts val="14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 b="1"/>
            </a:lvl1pPr>
            <a:lvl2pPr marL="457200" indent="0">
              <a:spcBef>
                <a:spcPts val="200"/>
              </a:spcBef>
              <a:buNone/>
              <a:tabLst/>
              <a:defRPr sz="2200"/>
            </a:lvl2pPr>
            <a:lvl3pPr marL="928688" indent="-217488">
              <a:tabLst/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461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21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ster Layout Divid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CD6C3B-AF9B-F248-BEE4-AC9C918C9C04}"/>
              </a:ext>
            </a:extLst>
          </p:cNvPr>
          <p:cNvSpPr txBox="1">
            <a:spLocks/>
          </p:cNvSpPr>
          <p:nvPr/>
        </p:nvSpPr>
        <p:spPr>
          <a:xfrm>
            <a:off x="402167" y="1345119"/>
            <a:ext cx="11379200" cy="36145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 cap="none" baseline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10200" b="1" dirty="0">
                <a:solidFill>
                  <a:schemeClr val="bg1"/>
                </a:solidFill>
              </a:rPr>
              <a:t>Text + Picture Layouts</a:t>
            </a:r>
          </a:p>
        </p:txBody>
      </p:sp>
    </p:spTree>
    <p:extLst>
      <p:ext uri="{BB962C8B-B14F-4D97-AF65-F5344CB8AC3E}">
        <p14:creationId xmlns:p14="http://schemas.microsoft.com/office/powerpoint/2010/main" val="3497342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CBD-129D-3A49-8B2C-4479EF4BC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9388"/>
            <a:ext cx="5846618" cy="4745672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1ACD11-3CB2-5243-9B8E-9DFF8D0F6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16436" y="1449388"/>
            <a:ext cx="4765964" cy="4219892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5942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135"/>
            <a:ext cx="10972800" cy="96012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1ACD11-3CB2-5243-9B8E-9DFF8D0F6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446255"/>
            <a:ext cx="7966364" cy="4863104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0" tIns="91440" rIns="0" bIns="4572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7F79D-4151-1045-958C-2E097358B6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8473" y="1412389"/>
            <a:ext cx="2673927" cy="4164112"/>
          </a:xfrm>
        </p:spPr>
        <p:txBody>
          <a:bodyPr tIns="0" bIns="0"/>
          <a:lstStyle>
            <a:lvl1pPr marL="0" indent="0">
              <a:lnSpc>
                <a:spcPct val="112000"/>
              </a:lnSpc>
              <a:spcBef>
                <a:spcPts val="1000"/>
              </a:spcBef>
              <a:buNone/>
              <a:defRPr sz="1800"/>
            </a:lvl1pPr>
            <a:lvl2pPr marL="468313" indent="-234950">
              <a:lnSpc>
                <a:spcPct val="112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/>
              <a:defRPr sz="1800"/>
            </a:lvl2pPr>
            <a:lvl3pPr marL="914400" indent="0">
              <a:spcBef>
                <a:spcPts val="1000"/>
              </a:spcBef>
              <a:buNone/>
              <a:defRPr sz="1800"/>
            </a:lvl3pPr>
            <a:lvl4pPr marL="1371600" indent="0">
              <a:spcBef>
                <a:spcPts val="1000"/>
              </a:spcBef>
              <a:buFont typeface="Arial" panose="020B0604020202020204" pitchFamily="34" charset="0"/>
              <a:buNone/>
              <a:defRPr sz="1800"/>
            </a:lvl4pPr>
            <a:lvl5pPr marL="1377950" indent="0">
              <a:spcBef>
                <a:spcPts val="1000"/>
              </a:spcBef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650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ster Layout 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CD6C3B-AF9B-F248-BEE4-AC9C918C9C04}"/>
              </a:ext>
            </a:extLst>
          </p:cNvPr>
          <p:cNvSpPr txBox="1">
            <a:spLocks/>
          </p:cNvSpPr>
          <p:nvPr/>
        </p:nvSpPr>
        <p:spPr>
          <a:xfrm>
            <a:off x="402167" y="1303555"/>
            <a:ext cx="11379200" cy="36145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 cap="none" baseline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10200" b="1" dirty="0">
                <a:solidFill>
                  <a:schemeClr val="bg1"/>
                </a:solidFill>
              </a:rPr>
              <a:t>Text-only</a:t>
            </a:r>
            <a:br>
              <a:rPr lang="en-US" sz="10200" b="1" dirty="0">
                <a:solidFill>
                  <a:schemeClr val="bg1"/>
                </a:solidFill>
              </a:rPr>
            </a:br>
            <a:r>
              <a:rPr lang="en-US" sz="10200" b="1" dirty="0">
                <a:solidFill>
                  <a:schemeClr val="bg1"/>
                </a:solidFill>
              </a:rPr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727245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ster Layout Divi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CD6C3B-AF9B-F248-BEE4-AC9C918C9C04}"/>
              </a:ext>
            </a:extLst>
          </p:cNvPr>
          <p:cNvSpPr txBox="1">
            <a:spLocks/>
          </p:cNvSpPr>
          <p:nvPr/>
        </p:nvSpPr>
        <p:spPr>
          <a:xfrm>
            <a:off x="402167" y="1345119"/>
            <a:ext cx="11379200" cy="36145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 cap="none" baseline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10200" b="1" dirty="0">
                <a:solidFill>
                  <a:schemeClr val="bg1"/>
                </a:solidFill>
              </a:rPr>
              <a:t>Picture-only Layouts</a:t>
            </a:r>
          </a:p>
        </p:txBody>
      </p:sp>
    </p:spTree>
    <p:extLst>
      <p:ext uri="{BB962C8B-B14F-4D97-AF65-F5344CB8AC3E}">
        <p14:creationId xmlns:p14="http://schemas.microsoft.com/office/powerpoint/2010/main" val="2784221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135"/>
            <a:ext cx="10972800" cy="96012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1ACD11-3CB2-5243-9B8E-9DFF8D0F6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446254"/>
            <a:ext cx="7966364" cy="4840245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0" tIns="91440" rIns="0" bIns="4572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0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135"/>
            <a:ext cx="10972800" cy="96012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1ACD11-3CB2-5243-9B8E-9DFF8D0F6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446255"/>
            <a:ext cx="10972800" cy="4314464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0" tIns="91440" rIns="0" bIns="4572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40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135"/>
            <a:ext cx="10972800" cy="96012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1ACD11-3CB2-5243-9B8E-9DFF8D0F6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42362" y="1446255"/>
            <a:ext cx="5140037" cy="4223024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0" tIns="91440" rIns="0" bIns="4572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08EA91F-7C99-6449-8469-E40B1A061E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" y="1446255"/>
            <a:ext cx="5140037" cy="4223024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0" tIns="91440" rIns="0" bIns="4572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94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ster Layout Divider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CD6C3B-AF9B-F248-BEE4-AC9C918C9C04}"/>
              </a:ext>
            </a:extLst>
          </p:cNvPr>
          <p:cNvSpPr txBox="1">
            <a:spLocks/>
          </p:cNvSpPr>
          <p:nvPr/>
        </p:nvSpPr>
        <p:spPr>
          <a:xfrm>
            <a:off x="402167" y="1345119"/>
            <a:ext cx="11379200" cy="36145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 cap="none" baseline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10200" b="1" dirty="0">
                <a:solidFill>
                  <a:schemeClr val="bg1"/>
                </a:solidFill>
              </a:rPr>
              <a:t>Blank</a:t>
            </a:r>
            <a:br>
              <a:rPr lang="en-US" sz="10200" b="1" dirty="0">
                <a:solidFill>
                  <a:schemeClr val="bg1"/>
                </a:solidFill>
              </a:rPr>
            </a:br>
            <a:r>
              <a:rPr lang="en-US" sz="10200" b="1" dirty="0">
                <a:solidFill>
                  <a:schemeClr val="bg1"/>
                </a:solidFill>
              </a:rPr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273763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4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- Comple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6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AB95E-3D54-B64F-882F-F50CAC790B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4102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632394-32EC-2845-AB83-2205B22DA918}"/>
              </a:ext>
            </a:extLst>
          </p:cNvPr>
          <p:cNvSpPr/>
          <p:nvPr/>
        </p:nvSpPr>
        <p:spPr>
          <a:xfrm>
            <a:off x="0" y="0"/>
            <a:ext cx="12192000" cy="486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D73452-E5D3-3F4D-BB08-86EABB43A863}"/>
              </a:ext>
            </a:extLst>
          </p:cNvPr>
          <p:cNvSpPr/>
          <p:nvPr/>
        </p:nvSpPr>
        <p:spPr>
          <a:xfrm>
            <a:off x="0" y="6474543"/>
            <a:ext cx="12192000" cy="3834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B6999B-2A26-7545-B344-954222B77B64}"/>
              </a:ext>
            </a:extLst>
          </p:cNvPr>
          <p:cNvCxnSpPr>
            <a:cxnSpLocks/>
          </p:cNvCxnSpPr>
          <p:nvPr/>
        </p:nvCxnSpPr>
        <p:spPr>
          <a:xfrm>
            <a:off x="402167" y="243068"/>
            <a:ext cx="1137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37CB261-D9CA-A743-97F7-A2C4F0BCD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4" y="5065583"/>
            <a:ext cx="4746172" cy="7710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B98692-C552-9F48-8576-84E02E2150BE}"/>
              </a:ext>
            </a:extLst>
          </p:cNvPr>
          <p:cNvSpPr txBox="1"/>
          <p:nvPr/>
        </p:nvSpPr>
        <p:spPr>
          <a:xfrm>
            <a:off x="402167" y="6577879"/>
            <a:ext cx="57179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NC Research Consortium for Brain Health in Aging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CD6C3B-AF9B-F248-BEE4-AC9C918C9C04}"/>
              </a:ext>
            </a:extLst>
          </p:cNvPr>
          <p:cNvSpPr txBox="1">
            <a:spLocks/>
          </p:cNvSpPr>
          <p:nvPr/>
        </p:nvSpPr>
        <p:spPr>
          <a:xfrm>
            <a:off x="402167" y="2836774"/>
            <a:ext cx="11379200" cy="12638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 cap="none" baseline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sz="12200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761162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46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CBD-129D-3A49-8B2C-4479EF4BC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9388"/>
            <a:ext cx="5250873" cy="1893082"/>
          </a:xfrm>
        </p:spPr>
        <p:txBody>
          <a:bodyPr vert="horz" lIns="0" tIns="45720" rIns="0" bIns="45720" rtlCol="0">
            <a:spAutoFit/>
          </a:bodyPr>
          <a:lstStyle>
            <a:lvl1pPr>
              <a:defRPr lang="en-US" sz="2200" b="1"/>
            </a:lvl1pPr>
            <a:lvl2pPr>
              <a:defRPr lang="en-US" sz="2200"/>
            </a:lvl2pPr>
            <a:lvl3pPr>
              <a:defRPr lang="en-US" sz="2200"/>
            </a:lvl3pPr>
            <a:lvl4pPr>
              <a:defRPr lang="en-US" i="0"/>
            </a:lvl4pPr>
            <a:lvl5pPr>
              <a:defRPr lang="en-US" sz="2200" i="1"/>
            </a:lvl5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  <a:p>
            <a:pPr marL="0" lvl="4" indent="0">
              <a:buNone/>
            </a:pPr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ACA0336-20CF-D042-AA30-7D23627764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1527" y="1449388"/>
            <a:ext cx="5250873" cy="1893082"/>
          </a:xfrm>
        </p:spPr>
        <p:txBody>
          <a:bodyPr vert="horz" lIns="0" tIns="45720" rIns="0" bIns="45720" rtlCol="0">
            <a:spAutoFit/>
          </a:bodyPr>
          <a:lstStyle>
            <a:lvl1pPr>
              <a:defRPr lang="en-US" sz="2200" b="1"/>
            </a:lvl1pPr>
            <a:lvl2pPr>
              <a:defRPr lang="en-US" sz="2200"/>
            </a:lvl2pPr>
            <a:lvl3pPr>
              <a:defRPr lang="en-US" sz="2200"/>
            </a:lvl3pPr>
            <a:lvl4pPr>
              <a:defRPr lang="en-US" i="0"/>
            </a:lvl4pPr>
            <a:lvl5pPr>
              <a:defRPr lang="en-US" sz="2200" i="1"/>
            </a:lvl5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  <a:p>
            <a:pPr marL="0" lvl="4" indent="0">
              <a:buNone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6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136"/>
            <a:ext cx="10972800" cy="9638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CBD-129D-3A49-8B2C-4479EF4BC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9388"/>
            <a:ext cx="10972800" cy="4381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47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26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19539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19539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78B8-2292-4AC4-93F7-28049BD4F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972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935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39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CBD-129D-3A49-8B2C-4479EF4BC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9388"/>
            <a:ext cx="5250873" cy="1893082"/>
          </a:xfrm>
        </p:spPr>
        <p:txBody>
          <a:bodyPr vert="horz" lIns="0" tIns="45720" rIns="0" bIns="45720" rtlCol="0">
            <a:spAutoFit/>
          </a:bodyPr>
          <a:lstStyle>
            <a:lvl1pPr>
              <a:defRPr lang="en-US" sz="2200" b="1"/>
            </a:lvl1pPr>
            <a:lvl2pPr>
              <a:defRPr lang="en-US" sz="2200"/>
            </a:lvl2pPr>
            <a:lvl3pPr>
              <a:defRPr lang="en-US" sz="2200"/>
            </a:lvl3pPr>
            <a:lvl4pPr>
              <a:defRPr lang="en-US" i="0"/>
            </a:lvl4pPr>
            <a:lvl5pPr>
              <a:defRPr lang="en-US" sz="2200" i="1"/>
            </a:lvl5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  <a:p>
            <a:pPr marL="0" lvl="4" indent="0">
              <a:buNone/>
            </a:pPr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ACA0336-20CF-D042-AA30-7D23627764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1527" y="1449388"/>
            <a:ext cx="5250873" cy="1893082"/>
          </a:xfrm>
        </p:spPr>
        <p:txBody>
          <a:bodyPr vert="horz" lIns="0" tIns="45720" rIns="0" bIns="45720" rtlCol="0">
            <a:spAutoFit/>
          </a:bodyPr>
          <a:lstStyle>
            <a:lvl1pPr>
              <a:defRPr lang="en-US" sz="2200" b="1"/>
            </a:lvl1pPr>
            <a:lvl2pPr>
              <a:defRPr lang="en-US" sz="2200"/>
            </a:lvl2pPr>
            <a:lvl3pPr>
              <a:defRPr lang="en-US" sz="2200"/>
            </a:lvl3pPr>
            <a:lvl4pPr>
              <a:defRPr lang="en-US" i="0"/>
            </a:lvl4pPr>
            <a:lvl5pPr>
              <a:defRPr lang="en-US" sz="2200" i="1"/>
            </a:lvl5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  <a:p>
            <a:pPr marL="0" lvl="1" indent="0">
              <a:buNone/>
            </a:pPr>
            <a:r>
              <a:rPr lang="en-US"/>
              <a:t>Second level</a:t>
            </a:r>
          </a:p>
          <a:p>
            <a:pPr marL="0" lvl="2" indent="0">
              <a:buNone/>
            </a:pPr>
            <a:r>
              <a:rPr lang="en-US"/>
              <a:t>Third level</a:t>
            </a:r>
          </a:p>
          <a:p>
            <a:pPr marL="0" lvl="3" indent="0">
              <a:buNone/>
            </a:pPr>
            <a:r>
              <a:rPr lang="en-US"/>
              <a:t>Fourth level</a:t>
            </a:r>
          </a:p>
          <a:p>
            <a:pPr marL="0" lvl="4" indent="0">
              <a:buNone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765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CBD-129D-3A49-8B2C-4479EF4BC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9388"/>
            <a:ext cx="10972800" cy="4381500"/>
          </a:xfrm>
        </p:spPr>
        <p:txBody>
          <a:bodyPr anchor="ctr" anchorCtr="1"/>
          <a:lstStyle>
            <a:lvl1pPr marL="457200" indent="-457200">
              <a:spcBef>
                <a:spcPts val="14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 b="1"/>
            </a:lvl1pPr>
            <a:lvl2pPr marL="457200" indent="0">
              <a:spcBef>
                <a:spcPts val="200"/>
              </a:spcBef>
              <a:buNone/>
              <a:tabLst/>
              <a:defRPr sz="2200"/>
            </a:lvl2pPr>
            <a:lvl3pPr marL="928688" indent="-217488">
              <a:tabLst/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471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7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ster Layout Divid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CD6C3B-AF9B-F248-BEE4-AC9C918C9C04}"/>
              </a:ext>
            </a:extLst>
          </p:cNvPr>
          <p:cNvSpPr txBox="1">
            <a:spLocks/>
          </p:cNvSpPr>
          <p:nvPr/>
        </p:nvSpPr>
        <p:spPr>
          <a:xfrm>
            <a:off x="402167" y="1345119"/>
            <a:ext cx="11379200" cy="36145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i="0" kern="1200" cap="none" baseline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10200" b="1" dirty="0">
                <a:solidFill>
                  <a:schemeClr val="bg1"/>
                </a:solidFill>
              </a:rPr>
              <a:t>Text + Picture Layouts</a:t>
            </a:r>
          </a:p>
        </p:txBody>
      </p:sp>
    </p:spTree>
    <p:extLst>
      <p:ext uri="{BB962C8B-B14F-4D97-AF65-F5344CB8AC3E}">
        <p14:creationId xmlns:p14="http://schemas.microsoft.com/office/powerpoint/2010/main" val="1492273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8C28-7342-1443-A53C-625E56E2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CBD-129D-3A49-8B2C-4479EF4BC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49388"/>
            <a:ext cx="5846618" cy="4745672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1ACD11-3CB2-5243-9B8E-9DFF8D0F6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16436" y="1449388"/>
            <a:ext cx="4765964" cy="4219892"/>
          </a:xfr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690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77E981C-2C5C-AC43-A175-26BD4BD1321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/>
          <a:stretch/>
        </p:blipFill>
        <p:spPr>
          <a:xfrm>
            <a:off x="-1" y="0"/>
            <a:ext cx="12191999" cy="6866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10C6A5-A81B-A948-8C2F-5F0BDCFA14EF}"/>
              </a:ext>
            </a:extLst>
          </p:cNvPr>
          <p:cNvSpPr/>
          <p:nvPr/>
        </p:nvSpPr>
        <p:spPr>
          <a:xfrm>
            <a:off x="0" y="0"/>
            <a:ext cx="12192000" cy="486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8DC3C8-E8C1-A447-87CE-8DEF03B2B003}"/>
              </a:ext>
            </a:extLst>
          </p:cNvPr>
          <p:cNvSpPr/>
          <p:nvPr/>
        </p:nvSpPr>
        <p:spPr>
          <a:xfrm>
            <a:off x="0" y="6474543"/>
            <a:ext cx="12192000" cy="3834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226EB5-F007-014A-9C7A-71C4FF0BE539}"/>
              </a:ext>
            </a:extLst>
          </p:cNvPr>
          <p:cNvCxnSpPr>
            <a:cxnSpLocks/>
          </p:cNvCxnSpPr>
          <p:nvPr/>
        </p:nvCxnSpPr>
        <p:spPr>
          <a:xfrm>
            <a:off x="402167" y="243068"/>
            <a:ext cx="1137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0D2AA3A-240A-B04F-A002-C04D1035C3A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357" y="5897449"/>
            <a:ext cx="2892010" cy="4698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071907-CCF9-E54B-911F-C99CDDD1BAB1}"/>
              </a:ext>
            </a:extLst>
          </p:cNvPr>
          <p:cNvSpPr txBox="1"/>
          <p:nvPr/>
        </p:nvSpPr>
        <p:spPr>
          <a:xfrm>
            <a:off x="402167" y="6577879"/>
            <a:ext cx="57179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NC Research Consortium for Brain Health in Aging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86136"/>
            <a:ext cx="10972800" cy="96385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9993"/>
            <a:ext cx="10972800" cy="1953933"/>
          </a:xfrm>
          <a:prstGeom prst="rect">
            <a:avLst/>
          </a:prstGeom>
        </p:spPr>
        <p:txBody>
          <a:bodyPr vert="horz" lIns="0" tIns="91440" rIns="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7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99" r:id="rId1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355600" indent="-355600" algn="l" defTabSz="457200" rtl="0" eaLnBrk="1" latinLnBrk="0" hangingPunct="1">
        <a:lnSpc>
          <a:spcPct val="96000"/>
        </a:lnSpc>
        <a:spcBef>
          <a:spcPts val="1000"/>
        </a:spcBef>
        <a:buClr>
          <a:schemeClr val="accent2"/>
        </a:buClr>
        <a:buSzPct val="150000"/>
        <a:buFont typeface="Courier New" panose="02070309020205020404" pitchFamily="49" charset="0"/>
        <a:buChar char="o"/>
        <a:tabLst/>
        <a:defRPr sz="2300" b="0" i="0" kern="1200">
          <a:solidFill>
            <a:schemeClr val="tx1"/>
          </a:solidFill>
          <a:latin typeface="+mn-lt"/>
          <a:ea typeface="+mn-ea"/>
          <a:cs typeface="Arial"/>
        </a:defRPr>
      </a:lvl1pPr>
      <a:lvl2pPr marL="641350" indent="-242888" algn="l" defTabSz="457200" rtl="0" eaLnBrk="1" latinLnBrk="0" hangingPunct="1">
        <a:lnSpc>
          <a:spcPct val="96000"/>
        </a:lnSpc>
        <a:spcBef>
          <a:spcPts val="800"/>
        </a:spcBef>
        <a:buClr>
          <a:schemeClr val="accent1"/>
        </a:buClr>
        <a:buSzPct val="120000"/>
        <a:buFont typeface="Arial" panose="020B0604020202020204" pitchFamily="34" charset="0"/>
        <a:buChar char="•"/>
        <a:tabLst/>
        <a:defRPr sz="2300" b="0" i="0" kern="1200">
          <a:solidFill>
            <a:schemeClr val="tx1"/>
          </a:solidFill>
          <a:latin typeface="+mn-lt"/>
          <a:ea typeface="+mn-ea"/>
          <a:cs typeface="Arial"/>
        </a:defRPr>
      </a:lvl2pPr>
      <a:lvl3pPr marL="984250" indent="-228600" algn="l" defTabSz="457200" rtl="0" eaLnBrk="1" latinLnBrk="0" hangingPunct="1">
        <a:lnSpc>
          <a:spcPct val="96000"/>
        </a:lnSpc>
        <a:spcBef>
          <a:spcPts val="400"/>
        </a:spcBef>
        <a:buClrTx/>
        <a:buFont typeface="System Font Regular"/>
        <a:buChar char="–"/>
        <a:tabLst/>
        <a:defRPr sz="2300" b="0" i="0" kern="1200">
          <a:solidFill>
            <a:schemeClr val="tx1"/>
          </a:solidFill>
          <a:latin typeface="+mn-lt"/>
          <a:ea typeface="+mn-ea"/>
          <a:cs typeface="Arial"/>
        </a:defRPr>
      </a:lvl3pPr>
      <a:lvl4pPr marL="1270000" indent="0" algn="l" defTabSz="457200" rtl="0" eaLnBrk="1" latinLnBrk="0" hangingPunct="1">
        <a:lnSpc>
          <a:spcPct val="96000"/>
        </a:lnSpc>
        <a:spcBef>
          <a:spcPts val="200"/>
        </a:spcBef>
        <a:buFont typeface="Arial"/>
        <a:buNone/>
        <a:tabLst/>
        <a:defRPr sz="2000" b="0" i="1" kern="1200">
          <a:solidFill>
            <a:schemeClr val="tx1"/>
          </a:solidFill>
          <a:latin typeface="+mn-lt"/>
          <a:ea typeface="+mn-ea"/>
          <a:cs typeface="Arial"/>
        </a:defRPr>
      </a:lvl4pPr>
      <a:lvl5pPr marL="1270000" indent="0" algn="l" defTabSz="457200" rtl="0" eaLnBrk="1" latinLnBrk="0" hangingPunct="1">
        <a:lnSpc>
          <a:spcPct val="96000"/>
        </a:lnSpc>
        <a:spcBef>
          <a:spcPts val="200"/>
        </a:spcBef>
        <a:buFont typeface="Arial"/>
        <a:buNone/>
        <a:tabLst/>
        <a:defRPr sz="2000" b="0" i="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4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672">
          <p15:clr>
            <a:srgbClr val="F26B43"/>
          </p15:clr>
        </p15:guide>
        <p15:guide id="5" pos="72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77E981C-2C5C-AC43-A175-26BD4BD1321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/>
          <a:stretch/>
        </p:blipFill>
        <p:spPr>
          <a:xfrm>
            <a:off x="-1" y="0"/>
            <a:ext cx="12191999" cy="6866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10C6A5-A81B-A948-8C2F-5F0BDCFA14EF}"/>
              </a:ext>
            </a:extLst>
          </p:cNvPr>
          <p:cNvSpPr/>
          <p:nvPr/>
        </p:nvSpPr>
        <p:spPr>
          <a:xfrm>
            <a:off x="0" y="0"/>
            <a:ext cx="12192000" cy="4861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8DC3C8-E8C1-A447-87CE-8DEF03B2B003}"/>
              </a:ext>
            </a:extLst>
          </p:cNvPr>
          <p:cNvSpPr/>
          <p:nvPr/>
        </p:nvSpPr>
        <p:spPr>
          <a:xfrm>
            <a:off x="0" y="6474543"/>
            <a:ext cx="12192000" cy="3834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226EB5-F007-014A-9C7A-71C4FF0BE539}"/>
              </a:ext>
            </a:extLst>
          </p:cNvPr>
          <p:cNvCxnSpPr>
            <a:cxnSpLocks/>
          </p:cNvCxnSpPr>
          <p:nvPr/>
        </p:nvCxnSpPr>
        <p:spPr>
          <a:xfrm>
            <a:off x="402167" y="243068"/>
            <a:ext cx="1137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0D2AA3A-240A-B04F-A002-C04D1035C3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357" y="5897449"/>
            <a:ext cx="2892010" cy="4698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071907-CCF9-E54B-911F-C99CDDD1BAB1}"/>
              </a:ext>
            </a:extLst>
          </p:cNvPr>
          <p:cNvSpPr txBox="1"/>
          <p:nvPr/>
        </p:nvSpPr>
        <p:spPr>
          <a:xfrm>
            <a:off x="402167" y="6577879"/>
            <a:ext cx="57179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NC Research Consortium for Brain Health in Aging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86136"/>
            <a:ext cx="10972800" cy="96385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9993"/>
            <a:ext cx="10972800" cy="1953933"/>
          </a:xfrm>
          <a:prstGeom prst="rect">
            <a:avLst/>
          </a:prstGeom>
        </p:spPr>
        <p:txBody>
          <a:bodyPr vert="horz" lIns="0" tIns="91440" rIns="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94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355600" indent="-355600" algn="l" defTabSz="457200" rtl="0" eaLnBrk="1" latinLnBrk="0" hangingPunct="1">
        <a:lnSpc>
          <a:spcPct val="96000"/>
        </a:lnSpc>
        <a:spcBef>
          <a:spcPts val="1000"/>
        </a:spcBef>
        <a:buClr>
          <a:schemeClr val="accent2"/>
        </a:buClr>
        <a:buSzPct val="150000"/>
        <a:buFont typeface="Courier New" panose="02070309020205020404" pitchFamily="49" charset="0"/>
        <a:buChar char="o"/>
        <a:tabLst/>
        <a:defRPr sz="2300" b="0" i="0" kern="1200">
          <a:solidFill>
            <a:schemeClr val="tx1"/>
          </a:solidFill>
          <a:latin typeface="+mn-lt"/>
          <a:ea typeface="+mn-ea"/>
          <a:cs typeface="Arial"/>
        </a:defRPr>
      </a:lvl1pPr>
      <a:lvl2pPr marL="641350" indent="-242888" algn="l" defTabSz="457200" rtl="0" eaLnBrk="1" latinLnBrk="0" hangingPunct="1">
        <a:lnSpc>
          <a:spcPct val="96000"/>
        </a:lnSpc>
        <a:spcBef>
          <a:spcPts val="800"/>
        </a:spcBef>
        <a:buClr>
          <a:schemeClr val="accent1"/>
        </a:buClr>
        <a:buSzPct val="120000"/>
        <a:buFont typeface="Arial" panose="020B0604020202020204" pitchFamily="34" charset="0"/>
        <a:buChar char="•"/>
        <a:tabLst/>
        <a:defRPr sz="2300" b="0" i="0" kern="1200">
          <a:solidFill>
            <a:schemeClr val="tx1"/>
          </a:solidFill>
          <a:latin typeface="+mn-lt"/>
          <a:ea typeface="+mn-ea"/>
          <a:cs typeface="Arial"/>
        </a:defRPr>
      </a:lvl2pPr>
      <a:lvl3pPr marL="984250" indent="-228600" algn="l" defTabSz="457200" rtl="0" eaLnBrk="1" latinLnBrk="0" hangingPunct="1">
        <a:lnSpc>
          <a:spcPct val="96000"/>
        </a:lnSpc>
        <a:spcBef>
          <a:spcPts val="400"/>
        </a:spcBef>
        <a:buClrTx/>
        <a:buFont typeface="System Font Regular"/>
        <a:buChar char="–"/>
        <a:tabLst/>
        <a:defRPr sz="2300" b="0" i="0" kern="1200">
          <a:solidFill>
            <a:schemeClr val="tx1"/>
          </a:solidFill>
          <a:latin typeface="+mn-lt"/>
          <a:ea typeface="+mn-ea"/>
          <a:cs typeface="Arial"/>
        </a:defRPr>
      </a:lvl3pPr>
      <a:lvl4pPr marL="1270000" indent="0" algn="l" defTabSz="457200" rtl="0" eaLnBrk="1" latinLnBrk="0" hangingPunct="1">
        <a:lnSpc>
          <a:spcPct val="96000"/>
        </a:lnSpc>
        <a:spcBef>
          <a:spcPts val="200"/>
        </a:spcBef>
        <a:buFont typeface="Arial"/>
        <a:buNone/>
        <a:tabLst/>
        <a:defRPr sz="2000" b="0" i="1" kern="1200">
          <a:solidFill>
            <a:schemeClr val="tx1"/>
          </a:solidFill>
          <a:latin typeface="+mn-lt"/>
          <a:ea typeface="+mn-ea"/>
          <a:cs typeface="Arial"/>
        </a:defRPr>
      </a:lvl4pPr>
      <a:lvl5pPr marL="1270000" indent="0" algn="l" defTabSz="457200" rtl="0" eaLnBrk="1" latinLnBrk="0" hangingPunct="1">
        <a:lnSpc>
          <a:spcPct val="96000"/>
        </a:lnSpc>
        <a:spcBef>
          <a:spcPts val="200"/>
        </a:spcBef>
        <a:buFont typeface="Arial"/>
        <a:buNone/>
        <a:tabLst/>
        <a:defRPr sz="2000" b="0" i="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4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672">
          <p15:clr>
            <a:srgbClr val="F26B43"/>
          </p15:clr>
        </p15:guide>
        <p15:guide id="5" pos="7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rectangle on a green background&#10;&#10;Description automatically generated">
            <a:extLst>
              <a:ext uri="{FF2B5EF4-FFF2-40B4-BE49-F238E27FC236}">
                <a16:creationId xmlns:a16="http://schemas.microsoft.com/office/drawing/2014/main" id="{0C285DFF-EC39-A1A4-B24A-8F0AA45F7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42"/>
            <a:ext cx="12195813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3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rectangle on a green background&#10;&#10;Description automatically generated">
            <a:extLst>
              <a:ext uri="{FF2B5EF4-FFF2-40B4-BE49-F238E27FC236}">
                <a16:creationId xmlns:a16="http://schemas.microsoft.com/office/drawing/2014/main" id="{0C285DFF-EC39-A1A4-B24A-8F0AA45F7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r="41741" b="20861"/>
          <a:stretch/>
        </p:blipFill>
        <p:spPr>
          <a:xfrm>
            <a:off x="-1" y="2142"/>
            <a:ext cx="12195813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0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9C239-54C7-F125-7818-86493CD42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FDCB6E-23D2-BF8D-9AD5-7E7837B76DE2}"/>
              </a:ext>
            </a:extLst>
          </p:cNvPr>
          <p:cNvSpPr txBox="1">
            <a:spLocks/>
          </p:cNvSpPr>
          <p:nvPr/>
        </p:nvSpPr>
        <p:spPr>
          <a:xfrm>
            <a:off x="229120" y="0"/>
            <a:ext cx="7279367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NC REGISTRY FOR BRAIN HEALTH</a:t>
            </a:r>
            <a:endParaRPr lang="en-US" sz="2000" b="0" i="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6CD37C-F01E-A28E-ECA3-980C1F9673A5}"/>
              </a:ext>
            </a:extLst>
          </p:cNvPr>
          <p:cNvGrpSpPr/>
          <p:nvPr/>
        </p:nvGrpSpPr>
        <p:grpSpPr>
          <a:xfrm>
            <a:off x="403135" y="5286876"/>
            <a:ext cx="7235621" cy="646331"/>
            <a:chOff x="403135" y="5286876"/>
            <a:chExt cx="7235621" cy="646331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E4A47E91-9D0B-25CD-FF88-F4A27D610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01D4FF-3FF3-AD75-8603-E2540B077727}"/>
                </a:ext>
              </a:extLst>
            </p:cNvPr>
            <p:cNvSpPr txBox="1"/>
            <p:nvPr/>
          </p:nvSpPr>
          <p:spPr>
            <a:xfrm>
              <a:off x="2855742" y="5286876"/>
              <a:ext cx="4783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none" strike="noStrike" dirty="0">
                  <a:solidFill>
                    <a:schemeClr val="bg1"/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b="1" u="none" strike="noStrike" dirty="0">
                  <a:solidFill>
                    <a:schemeClr val="bg1"/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b="1" u="none" strike="noStrike" dirty="0">
                  <a:solidFill>
                    <a:schemeClr val="bg1"/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b="1" dirty="0">
                <a:solidFill>
                  <a:schemeClr val="bg1"/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1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6654EC8-BDB0-0B7A-27ED-A3ADC9F99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6" y="699379"/>
            <a:ext cx="11638435" cy="963855"/>
          </a:xfrm>
        </p:spPr>
        <p:txBody>
          <a:bodyPr/>
          <a:lstStyle/>
          <a:p>
            <a:r>
              <a:rPr lang="en-US" altLang="en-US" sz="4300" dirty="0">
                <a:latin typeface="Franklin Gothic Medium" panose="020B0603020102020204" pitchFamily="34" charset="0"/>
              </a:rPr>
              <a:t>WHAT IS THE NC REGISTRY FOR BRAIN HEALTH?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DC8811-6F93-88D7-68AC-556FA77765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657" y="1663234"/>
            <a:ext cx="6002133" cy="4501553"/>
          </a:xfrm>
        </p:spPr>
        <p:txBody>
          <a:bodyPr/>
          <a:lstStyle/>
          <a:p>
            <a:pPr marL="0" indent="0">
              <a:lnSpc>
                <a:spcPct val="103000"/>
              </a:lnSpc>
              <a:buNone/>
            </a:pPr>
            <a:r>
              <a:rPr lang="en-US" sz="2800" b="0" dirty="0"/>
              <a:t>The “Registry” is a  group of people across North Carolina interested in receiving the latest news to improve brain health and to prevent Alzheimer’s disease and other dementias. It is also a way for people to get involved in studies by receiving regular notices of enrolling studies that might meet their interests.  </a:t>
            </a:r>
            <a:endParaRPr lang="en-US" alt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FDE58D-2F00-8FB3-33E5-D88D594C0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27"/>
          <a:stretch/>
        </p:blipFill>
        <p:spPr>
          <a:xfrm>
            <a:off x="6561909" y="1811475"/>
            <a:ext cx="5216434" cy="3237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A026C5-FDA3-76B3-4A22-44B880E05340}"/>
              </a:ext>
            </a:extLst>
          </p:cNvPr>
          <p:cNvSpPr txBox="1"/>
          <p:nvPr/>
        </p:nvSpPr>
        <p:spPr>
          <a:xfrm>
            <a:off x="2803750" y="2177769"/>
            <a:ext cx="7224080" cy="2077492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br>
              <a:rPr lang="en-US" sz="2700" b="1" dirty="0"/>
            </a:br>
            <a:r>
              <a:rPr lang="en-US" sz="2700" b="1" dirty="0"/>
              <a:t>Funded by the State to increase </a:t>
            </a:r>
            <a:br>
              <a:rPr lang="en-US" sz="2700" b="1" dirty="0"/>
            </a:br>
            <a:r>
              <a:rPr lang="en-US" sz="2700" b="1" dirty="0"/>
              <a:t>access to information and to research studies to improve brain health</a:t>
            </a:r>
            <a:br>
              <a:rPr lang="en-US" sz="2700" b="1" dirty="0"/>
            </a:br>
            <a:endParaRPr lang="en-US" sz="27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74EF1-95D5-FAF3-8D64-57E2885909BB}"/>
              </a:ext>
            </a:extLst>
          </p:cNvPr>
          <p:cNvSpPr txBox="1"/>
          <p:nvPr/>
        </p:nvSpPr>
        <p:spPr>
          <a:xfrm>
            <a:off x="4767781" y="4769796"/>
            <a:ext cx="3296018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br>
              <a:rPr lang="en-US" sz="1100" b="1" dirty="0"/>
            </a:br>
            <a:r>
              <a:rPr lang="en-US" sz="4400" b="1" dirty="0"/>
              <a:t>FREE!!</a:t>
            </a:r>
          </a:p>
          <a:p>
            <a:pPr algn="ctr"/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3775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6135"/>
            <a:ext cx="11372850" cy="960120"/>
          </a:xfrm>
        </p:spPr>
        <p:txBody>
          <a:bodyPr/>
          <a:lstStyle/>
          <a:p>
            <a:r>
              <a:rPr lang="en-US" sz="4000" b="1" dirty="0">
                <a:latin typeface="Franklin Gothic Medium" panose="020B0603020102020204" pitchFamily="34" charset="0"/>
              </a:rPr>
              <a:t>WHO WE ARE: IMPACT ACROSS THE STATE OF NC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0BD6AAA-E67D-3846-87B1-B296E258F2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 t="4055" r="13941" b="2886"/>
          <a:stretch/>
        </p:blipFill>
        <p:spPr>
          <a:xfrm>
            <a:off x="594609" y="1238251"/>
            <a:ext cx="11172825" cy="5163807"/>
          </a:xfrm>
        </p:spPr>
      </p:pic>
    </p:spTree>
    <p:extLst>
      <p:ext uri="{BB962C8B-B14F-4D97-AF65-F5344CB8AC3E}">
        <p14:creationId xmlns:p14="http://schemas.microsoft.com/office/powerpoint/2010/main" val="17033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/>
          <p:cNvSpPr>
            <a:spLocks noGrp="1"/>
          </p:cNvSpPr>
          <p:nvPr>
            <p:ph type="title"/>
          </p:nvPr>
        </p:nvSpPr>
        <p:spPr>
          <a:xfrm>
            <a:off x="381849" y="597524"/>
            <a:ext cx="9327004" cy="864840"/>
          </a:xfrm>
        </p:spPr>
        <p:txBody>
          <a:bodyPr/>
          <a:lstStyle/>
          <a:p>
            <a:r>
              <a:rPr lang="en-US" altLang="en-US" sz="4400" dirty="0">
                <a:latin typeface="Franklin Gothic Medium" panose="020B0603020102020204" pitchFamily="34" charset="0"/>
              </a:rPr>
              <a:t>WHO’S JOINED SO FAR? </a:t>
            </a:r>
            <a:r>
              <a:rPr lang="en-US" altLang="en-US" sz="2800" dirty="0">
                <a:latin typeface="Franklin Gothic Medium" panose="020B0603020102020204" pitchFamily="34" charset="0"/>
              </a:rPr>
              <a:t>(July 24, 2023)</a:t>
            </a:r>
          </a:p>
        </p:txBody>
      </p:sp>
      <p:sp>
        <p:nvSpPr>
          <p:cNvPr id="2" name="Rectangle 1"/>
          <p:cNvSpPr/>
          <p:nvPr/>
        </p:nvSpPr>
        <p:spPr>
          <a:xfrm>
            <a:off x="351869" y="1462364"/>
            <a:ext cx="3828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enrollees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24A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11,059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86F084-9258-424B-B998-3E57E6B6E7E2}"/>
              </a:ext>
            </a:extLst>
          </p:cNvPr>
          <p:cNvSpPr txBox="1"/>
          <p:nvPr/>
        </p:nvSpPr>
        <p:spPr>
          <a:xfrm>
            <a:off x="365502" y="2094760"/>
            <a:ext cx="587425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Race (check all that apply)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7107 (64.3%)      White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3124 (</a:t>
            </a:r>
            <a:r>
              <a:rPr lang="en-US" sz="1600" dirty="0">
                <a:solidFill>
                  <a:srgbClr val="19296B"/>
                </a:solidFill>
                <a:latin typeface="Arial"/>
              </a:rPr>
              <a:t>28.2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      African-American/Black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   (1.8%)        Multi-racial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9296B"/>
                </a:solidFill>
                <a:latin typeface="Arial"/>
              </a:rPr>
              <a:t>192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(1.7%)        Unknown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9296B"/>
                </a:solidFill>
                <a:latin typeface="Arial"/>
              </a:rPr>
              <a:t>142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(1.3%)         Asian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178   (1.6%)         Other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19296B"/>
                </a:solidFill>
                <a:latin typeface="Arial"/>
              </a:rPr>
              <a:t>112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(1.0%)         American Indian/Alaska Native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19296B"/>
                </a:solidFill>
                <a:latin typeface="Arial"/>
              </a:rPr>
              <a:t> 4      (0.0%)         Native Hawaiian/Other Pacific Islander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929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929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you have any Hispanic or Latino Ethnicity?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9850   (</a:t>
            </a:r>
            <a:r>
              <a:rPr lang="en-US" sz="1600" dirty="0">
                <a:solidFill>
                  <a:srgbClr val="19296B"/>
                </a:solidFill>
                <a:latin typeface="Arial"/>
              </a:rPr>
              <a:t>89.1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    	No                                                              387     (3</a:t>
            </a:r>
            <a:r>
              <a:rPr lang="en-US" sz="1600" dirty="0">
                <a:solidFill>
                  <a:srgbClr val="19296B"/>
                </a:solidFill>
                <a:latin typeface="Arial"/>
              </a:rPr>
              <a:t>.5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	Yes                                                         609</a:t>
            </a:r>
            <a:r>
              <a:rPr lang="en-US" sz="1600" dirty="0">
                <a:solidFill>
                  <a:srgbClr val="19296B"/>
                </a:solidFill>
                <a:latin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(5.5%)	No response                                             </a:t>
            </a:r>
            <a:r>
              <a:rPr lang="en-US" sz="1600" dirty="0">
                <a:solidFill>
                  <a:srgbClr val="19296B"/>
                </a:solidFill>
                <a:latin typeface="Arial"/>
              </a:rPr>
              <a:t>213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(1.9%) 	Don't know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6F084-9258-424B-B998-3E57E6B6E7E2}"/>
              </a:ext>
            </a:extLst>
          </p:cNvPr>
          <p:cNvSpPr txBox="1"/>
          <p:nvPr/>
        </p:nvSpPr>
        <p:spPr>
          <a:xfrm>
            <a:off x="6939296" y="3535481"/>
            <a:ext cx="58742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the highest level of school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have completed?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9296B"/>
                </a:solidFill>
                <a:latin typeface="Arial"/>
              </a:rPr>
              <a:t>1998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(18.1%)      Unknown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9296B"/>
                </a:solidFill>
                <a:latin typeface="Arial"/>
              </a:rPr>
              <a:t>3045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(27.5%)      Graduate degree </a:t>
            </a:r>
          </a:p>
          <a:p>
            <a:pPr lvl="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2660 (</a:t>
            </a:r>
            <a:r>
              <a:rPr lang="en-US" dirty="0">
                <a:solidFill>
                  <a:srgbClr val="19296B"/>
                </a:solidFill>
                <a:latin typeface="Arial"/>
              </a:rPr>
              <a:t>24.1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      4-year college degree</a:t>
            </a:r>
          </a:p>
          <a:p>
            <a:pPr lvl="0">
              <a:defRPr/>
            </a:pPr>
            <a:r>
              <a:rPr lang="en-US" dirty="0">
                <a:solidFill>
                  <a:srgbClr val="19296B"/>
                </a:solidFill>
              </a:rPr>
              <a:t>2276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(20.6%)      Some college or Associate's                         </a:t>
            </a:r>
            <a:r>
              <a:rPr lang="en-US" dirty="0">
                <a:solidFill>
                  <a:srgbClr val="19296B"/>
                </a:solidFill>
                <a:latin typeface="Arial"/>
              </a:rPr>
              <a:t>920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(8</a:t>
            </a:r>
            <a:r>
              <a:rPr lang="en-US" dirty="0">
                <a:solidFill>
                  <a:srgbClr val="19296B"/>
                </a:solidFill>
                <a:latin typeface="Arial"/>
              </a:rPr>
              <a:t>.3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        High School graduate </a:t>
            </a:r>
          </a:p>
          <a:p>
            <a:pPr lvl="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   (</a:t>
            </a:r>
            <a:r>
              <a:rPr lang="en-US" dirty="0">
                <a:solidFill>
                  <a:srgbClr val="19296B"/>
                </a:solidFill>
                <a:latin typeface="Arial"/>
              </a:rPr>
              <a:t>1.4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        Less than HS diploma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929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929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929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2968912-7A72-4A28-89A1-C39F962334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284448"/>
              </p:ext>
            </p:extLst>
          </p:nvPr>
        </p:nvGraphicFramePr>
        <p:xfrm>
          <a:off x="6675560" y="1008328"/>
          <a:ext cx="5130543" cy="2527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4A4867B-0067-438C-A4F3-80DA646EE5A8}"/>
              </a:ext>
            </a:extLst>
          </p:cNvPr>
          <p:cNvSpPr txBox="1"/>
          <p:nvPr/>
        </p:nvSpPr>
        <p:spPr>
          <a:xfrm>
            <a:off x="6314706" y="1733321"/>
            <a:ext cx="17688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b="1" dirty="0"/>
              <a:t>Racial Demographics</a:t>
            </a:r>
          </a:p>
        </p:txBody>
      </p:sp>
    </p:spTree>
    <p:extLst>
      <p:ext uri="{BB962C8B-B14F-4D97-AF65-F5344CB8AC3E}">
        <p14:creationId xmlns:p14="http://schemas.microsoft.com/office/powerpoint/2010/main" val="2170818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/>
          <p:cNvSpPr>
            <a:spLocks noGrp="1"/>
          </p:cNvSpPr>
          <p:nvPr>
            <p:ph type="title"/>
          </p:nvPr>
        </p:nvSpPr>
        <p:spPr>
          <a:xfrm>
            <a:off x="440452" y="473949"/>
            <a:ext cx="9327004" cy="864840"/>
          </a:xfrm>
        </p:spPr>
        <p:txBody>
          <a:bodyPr/>
          <a:lstStyle/>
          <a:p>
            <a:r>
              <a:rPr lang="en-US" altLang="en-US" sz="4400" dirty="0">
                <a:latin typeface="Franklin Gothic Medium" panose="020B0603020102020204" pitchFamily="34" charset="0"/>
              </a:rPr>
              <a:t>WHO’S JOINED SO FAR? </a:t>
            </a:r>
            <a:r>
              <a:rPr lang="en-US" altLang="en-US" sz="2800" dirty="0">
                <a:latin typeface="Franklin Gothic Medium" panose="020B0603020102020204" pitchFamily="34" charset="0"/>
              </a:rPr>
              <a:t>(July 24, 2023)</a:t>
            </a:r>
            <a:endParaRPr lang="en-US" altLang="en-US" sz="28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6CD20-FC1F-204D-8743-FD7BEB1AADBE}"/>
              </a:ext>
            </a:extLst>
          </p:cNvPr>
          <p:cNvSpPr txBox="1"/>
          <p:nvPr/>
        </p:nvSpPr>
        <p:spPr>
          <a:xfrm>
            <a:off x="337457" y="1817794"/>
            <a:ext cx="437797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Gender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8134 (73.6%) 	Female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9296B"/>
                </a:solidFill>
                <a:latin typeface="Arial"/>
              </a:rPr>
              <a:t>2885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(26.1%) 	Male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9296B"/>
                </a:solidFill>
                <a:latin typeface="Arial"/>
              </a:rPr>
              <a:t>15 (0.1%)	Nonbinary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929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9296B"/>
                </a:solidFill>
                <a:latin typeface="Arial"/>
              </a:rPr>
              <a:t>15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(0.1%) 	No response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9296B"/>
                </a:solidFill>
                <a:latin typeface="Arial"/>
              </a:rPr>
              <a:t> 1 (0.0%)              Transgender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929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9296B"/>
                </a:solidFill>
                <a:latin typeface="Arial"/>
              </a:rPr>
              <a:t> 2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(0.0%)              Transgender</a:t>
            </a:r>
            <a:r>
              <a:rPr lang="en-US" dirty="0">
                <a:solidFill>
                  <a:srgbClr val="19296B"/>
                </a:solidFill>
                <a:latin typeface="Arial"/>
              </a:rPr>
              <a:t> male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9296B"/>
                </a:solidFill>
                <a:latin typeface="Arial"/>
              </a:rPr>
              <a:t> 2 (0.0%)	Transgender female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929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6CD20-FC1F-204D-8743-FD7BEB1AADBE}"/>
              </a:ext>
            </a:extLst>
          </p:cNvPr>
          <p:cNvSpPr txBox="1"/>
          <p:nvPr/>
        </p:nvSpPr>
        <p:spPr>
          <a:xfrm>
            <a:off x="8518893" y="1817794"/>
            <a:ext cx="382354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Age (approximate)</a:t>
            </a:r>
          </a:p>
          <a:p>
            <a:pPr>
              <a:defRPr/>
            </a:pPr>
            <a:r>
              <a:rPr lang="en-US" sz="2000" dirty="0">
                <a:solidFill>
                  <a:srgbClr val="19296B"/>
                </a:solidFill>
              </a:rPr>
              <a:t>    20  (0.2%) 	100s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312  (</a:t>
            </a:r>
            <a:r>
              <a:rPr lang="en-US" sz="2000" dirty="0">
                <a:solidFill>
                  <a:srgbClr val="19296B"/>
                </a:solidFill>
                <a:latin typeface="Arial"/>
              </a:rPr>
              <a:t>2.9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 	90s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9296B"/>
                </a:solidFill>
                <a:latin typeface="Arial"/>
              </a:rPr>
              <a:t>1526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(13.8%) 	80s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9296B"/>
                </a:solidFill>
                <a:latin typeface="Arial"/>
              </a:rPr>
              <a:t>3197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(28.9%) 	70s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3016  (</a:t>
            </a:r>
            <a:r>
              <a:rPr lang="en-US" sz="2000" dirty="0">
                <a:solidFill>
                  <a:srgbClr val="19296B"/>
                </a:solidFill>
                <a:latin typeface="Arial"/>
              </a:rPr>
              <a:t>27.3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 	60s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9296B"/>
                </a:solidFill>
                <a:latin typeface="Arial"/>
              </a:rPr>
              <a:t>1225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(10</a:t>
            </a:r>
            <a:r>
              <a:rPr lang="en-US" sz="2000" dirty="0">
                <a:solidFill>
                  <a:srgbClr val="19296B"/>
                </a:solidFill>
                <a:latin typeface="Arial"/>
              </a:rPr>
              <a:t>.7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 	50s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664  (6.0%)	40s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9296B"/>
                </a:solidFill>
                <a:latin typeface="Arial"/>
              </a:rPr>
              <a:t>  389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(</a:t>
            </a:r>
            <a:r>
              <a:rPr lang="en-US" sz="2000" dirty="0">
                <a:solidFill>
                  <a:srgbClr val="19296B"/>
                </a:solidFill>
                <a:latin typeface="Arial"/>
              </a:rPr>
              <a:t>3.5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 	30s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9296B"/>
                </a:solidFill>
                <a:latin typeface="Arial"/>
              </a:rPr>
              <a:t>  258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(</a:t>
            </a:r>
            <a:r>
              <a:rPr lang="en-US" sz="2000" dirty="0">
                <a:solidFill>
                  <a:srgbClr val="19296B"/>
                </a:solidFill>
                <a:latin typeface="Arial"/>
              </a:rPr>
              <a:t>2.3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 	18-29s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19296B"/>
                </a:solidFill>
                <a:latin typeface="Arial"/>
              </a:rPr>
              <a:t>  452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(4</a:t>
            </a:r>
            <a:r>
              <a:rPr lang="en-US" sz="2000" dirty="0">
                <a:solidFill>
                  <a:srgbClr val="19296B"/>
                </a:solidFill>
                <a:latin typeface="Arial"/>
              </a:rPr>
              <a:t>.1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%) 	Unknowns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017" y="1223813"/>
            <a:ext cx="3989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2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enrollees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11,059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524A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80293769"/>
              </p:ext>
            </p:extLst>
          </p:nvPr>
        </p:nvGraphicFramePr>
        <p:xfrm>
          <a:off x="-666376" y="3748652"/>
          <a:ext cx="5916532" cy="2747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707175612"/>
              </p:ext>
            </p:extLst>
          </p:nvPr>
        </p:nvGraphicFramePr>
        <p:xfrm>
          <a:off x="5564949" y="1869723"/>
          <a:ext cx="2972460" cy="318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23333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B1DFE-2BA9-4A30-9EA1-78752F23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21801"/>
            <a:ext cx="10972800" cy="960120"/>
          </a:xfrm>
        </p:spPr>
        <p:txBody>
          <a:bodyPr/>
          <a:lstStyle/>
          <a:p>
            <a:r>
              <a:rPr lang="en-US" sz="4400" dirty="0">
                <a:latin typeface="Franklin Gothic Medium" panose="020B0603020102020204" pitchFamily="34" charset="0"/>
              </a:rPr>
              <a:t>SOME TYPES OF STUDIES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D4DF5-FEDE-4506-AB64-123E8E2B7700}"/>
              </a:ext>
            </a:extLst>
          </p:cNvPr>
          <p:cNvSpPr/>
          <p:nvPr/>
        </p:nvSpPr>
        <p:spPr>
          <a:xfrm>
            <a:off x="952981" y="1781922"/>
            <a:ext cx="96031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Studies of how lifestyle change may reduce risk and slow down disease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Clinical trials examining medications that might work to improve memory functioning or slow decline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Studies of new technologies to help better identify early signs of disease</a:t>
            </a:r>
          </a:p>
        </p:txBody>
      </p:sp>
    </p:spTree>
    <p:extLst>
      <p:ext uri="{BB962C8B-B14F-4D97-AF65-F5344CB8AC3E}">
        <p14:creationId xmlns:p14="http://schemas.microsoft.com/office/powerpoint/2010/main" val="412382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36A220-36A8-43BE-A0AB-7C21D74EC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4477" y="3507651"/>
            <a:ext cx="3914397" cy="2169463"/>
          </a:xfrm>
        </p:spPr>
        <p:txBody>
          <a:bodyPr>
            <a:normAutofit/>
          </a:bodyPr>
          <a:lstStyle/>
          <a:p>
            <a:pPr marL="257175" indent="-257175">
              <a:spcBef>
                <a:spcPts val="416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Between ages 25 and 80 </a:t>
            </a:r>
          </a:p>
          <a:p>
            <a:pPr marL="257175" indent="-257175">
              <a:spcBef>
                <a:spcPts val="416"/>
              </a:spcBef>
              <a:buFont typeface="Symbol" panose="05050102010706020507" pitchFamily="18" charset="2"/>
              <a:buChar char="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Willing to attend study visits and participate in any or all study procedures:</a:t>
            </a:r>
          </a:p>
          <a:p>
            <a:pPr lvl="1">
              <a:spcBef>
                <a:spcPts val="416"/>
              </a:spcBef>
              <a:buFont typeface="Wingdings" panose="05000000000000000000" pitchFamily="2" charset="2"/>
              <a:buChar char="v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Brain imaging (MRI) </a:t>
            </a:r>
          </a:p>
          <a:p>
            <a:pPr lvl="1">
              <a:spcBef>
                <a:spcPts val="416"/>
              </a:spcBef>
              <a:buFont typeface="Wingdings" panose="05000000000000000000" pitchFamily="2" charset="2"/>
              <a:buChar char="v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Memory evaluations</a:t>
            </a:r>
          </a:p>
          <a:p>
            <a:pPr lvl="1">
              <a:spcBef>
                <a:spcPts val="416"/>
              </a:spcBef>
              <a:buFont typeface="Wingdings" panose="05000000000000000000" pitchFamily="2" charset="2"/>
              <a:buChar char="v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Blood tests</a:t>
            </a:r>
          </a:p>
          <a:p>
            <a:pPr lvl="1">
              <a:spcBef>
                <a:spcPts val="416"/>
              </a:spcBef>
              <a:buFont typeface="Wingdings" panose="05000000000000000000" pitchFamily="2" charset="2"/>
              <a:buChar char="v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Spinal fluid sample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19AA0E-8734-4F3C-AB74-FFF873428F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98" y="2005600"/>
            <a:ext cx="3333514" cy="2416997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FE1664-7B70-429D-8F7C-096F9D7D7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7019"/>
            <a:ext cx="12192000" cy="875917"/>
          </a:xfrm>
          <a:prstGeom prst="rect">
            <a:avLst/>
          </a:prstGeom>
          <a:solidFill>
            <a:srgbClr val="0053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465D98D4-224B-4A6E-9DF3-2CF8BDE0D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574" y="523957"/>
            <a:ext cx="11346426" cy="79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</a:rPr>
              <a:t>MEMORY AND AGING STUDY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D6A01-E807-4BC3-9A33-6ADE39C09D15}"/>
              </a:ext>
            </a:extLst>
          </p:cNvPr>
          <p:cNvSpPr txBox="1"/>
          <p:nvPr/>
        </p:nvSpPr>
        <p:spPr>
          <a:xfrm>
            <a:off x="7925215" y="4771585"/>
            <a:ext cx="3914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59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more details, please contact us: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50531C-59D7-4B88-BD91-32817C77A505}"/>
              </a:ext>
            </a:extLst>
          </p:cNvPr>
          <p:cNvGrpSpPr>
            <a:grpSpLocks/>
          </p:cNvGrpSpPr>
          <p:nvPr/>
        </p:nvGrpSpPr>
        <p:grpSpPr bwMode="auto">
          <a:xfrm>
            <a:off x="3908651" y="6107886"/>
            <a:ext cx="297112" cy="297112"/>
            <a:chOff x="1151" y="165"/>
            <a:chExt cx="701" cy="7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C47B7DD-AAE7-4EF2-8B54-E7A5A037A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" y="165"/>
              <a:ext cx="701" cy="701"/>
            </a:xfrm>
            <a:prstGeom prst="rect">
              <a:avLst/>
            </a:prstGeom>
            <a:solidFill>
              <a:srgbClr val="005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AutoShape 10">
              <a:extLst>
                <a:ext uri="{FF2B5EF4-FFF2-40B4-BE49-F238E27FC236}">
                  <a16:creationId xmlns:a16="http://schemas.microsoft.com/office/drawing/2014/main" id="{3A553F81-FB0D-4B2D-B956-737E0009D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298"/>
              <a:ext cx="337" cy="460"/>
            </a:xfrm>
            <a:custGeom>
              <a:avLst/>
              <a:gdLst>
                <a:gd name="T0" fmla="+- 0 1313 1313"/>
                <a:gd name="T1" fmla="*/ T0 w 337"/>
                <a:gd name="T2" fmla="+- 0 298 298"/>
                <a:gd name="T3" fmla="*/ 298 h 460"/>
                <a:gd name="T4" fmla="+- 0 1314 1313"/>
                <a:gd name="T5" fmla="*/ T4 w 337"/>
                <a:gd name="T6" fmla="+- 0 597 298"/>
                <a:gd name="T7" fmla="*/ 597 h 460"/>
                <a:gd name="T8" fmla="+- 0 1341 1313"/>
                <a:gd name="T9" fmla="*/ T8 w 337"/>
                <a:gd name="T10" fmla="+- 0 649 298"/>
                <a:gd name="T11" fmla="*/ 649 h 460"/>
                <a:gd name="T12" fmla="+- 0 1419 1313"/>
                <a:gd name="T13" fmla="*/ T12 w 337"/>
                <a:gd name="T14" fmla="+- 0 710 298"/>
                <a:gd name="T15" fmla="*/ 710 h 460"/>
                <a:gd name="T16" fmla="+- 0 1489 1313"/>
                <a:gd name="T17" fmla="*/ T16 w 337"/>
                <a:gd name="T18" fmla="+- 0 751 298"/>
                <a:gd name="T19" fmla="*/ 751 h 460"/>
                <a:gd name="T20" fmla="+- 0 1517 1313"/>
                <a:gd name="T21" fmla="*/ T20 w 337"/>
                <a:gd name="T22" fmla="+- 0 749 298"/>
                <a:gd name="T23" fmla="*/ 749 h 460"/>
                <a:gd name="T24" fmla="+- 0 1574 1313"/>
                <a:gd name="T25" fmla="*/ T24 w 337"/>
                <a:gd name="T26" fmla="+- 0 717 298"/>
                <a:gd name="T27" fmla="*/ 717 h 460"/>
                <a:gd name="T28" fmla="+- 0 1502 1313"/>
                <a:gd name="T29" fmla="*/ T28 w 337"/>
                <a:gd name="T30" fmla="+- 0 717 298"/>
                <a:gd name="T31" fmla="*/ 717 h 460"/>
                <a:gd name="T32" fmla="+- 0 1538 1313"/>
                <a:gd name="T33" fmla="*/ T32 w 337"/>
                <a:gd name="T34" fmla="+- 0 697 298"/>
                <a:gd name="T35" fmla="*/ 697 h 460"/>
                <a:gd name="T36" fmla="+- 0 1573 1313"/>
                <a:gd name="T37" fmla="*/ T36 w 337"/>
                <a:gd name="T38" fmla="+- 0 675 298"/>
                <a:gd name="T39" fmla="*/ 675 h 460"/>
                <a:gd name="T40" fmla="+- 0 1502 1313"/>
                <a:gd name="T41" fmla="*/ T40 w 337"/>
                <a:gd name="T42" fmla="+- 0 675 298"/>
                <a:gd name="T43" fmla="*/ 675 h 460"/>
                <a:gd name="T44" fmla="+- 0 1525 1313"/>
                <a:gd name="T45" fmla="*/ T44 w 337"/>
                <a:gd name="T46" fmla="+- 0 660 298"/>
                <a:gd name="T47" fmla="*/ 660 h 460"/>
                <a:gd name="T48" fmla="+- 0 1557 1313"/>
                <a:gd name="T49" fmla="*/ T48 w 337"/>
                <a:gd name="T50" fmla="+- 0 633 298"/>
                <a:gd name="T51" fmla="*/ 633 h 460"/>
                <a:gd name="T52" fmla="+- 0 1502 1313"/>
                <a:gd name="T53" fmla="*/ T52 w 337"/>
                <a:gd name="T54" fmla="+- 0 633 298"/>
                <a:gd name="T55" fmla="*/ 633 h 460"/>
                <a:gd name="T56" fmla="+- 0 1517 1313"/>
                <a:gd name="T57" fmla="*/ T56 w 337"/>
                <a:gd name="T58" fmla="+- 0 622 298"/>
                <a:gd name="T59" fmla="*/ 622 h 460"/>
                <a:gd name="T60" fmla="+- 0 1544 1313"/>
                <a:gd name="T61" fmla="*/ T60 w 337"/>
                <a:gd name="T62" fmla="+- 0 598 298"/>
                <a:gd name="T63" fmla="*/ 598 h 460"/>
                <a:gd name="T64" fmla="+- 0 1502 1313"/>
                <a:gd name="T65" fmla="*/ T64 w 337"/>
                <a:gd name="T66" fmla="+- 0 591 298"/>
                <a:gd name="T67" fmla="*/ 591 h 460"/>
                <a:gd name="T68" fmla="+- 0 1507 1313"/>
                <a:gd name="T69" fmla="*/ T68 w 337"/>
                <a:gd name="T70" fmla="+- 0 586 298"/>
                <a:gd name="T71" fmla="*/ 586 h 460"/>
                <a:gd name="T72" fmla="+- 0 1525 1313"/>
                <a:gd name="T73" fmla="*/ T72 w 337"/>
                <a:gd name="T74" fmla="+- 0 561 298"/>
                <a:gd name="T75" fmla="*/ 561 h 460"/>
                <a:gd name="T76" fmla="+- 0 1501 1313"/>
                <a:gd name="T77" fmla="*/ T76 w 337"/>
                <a:gd name="T78" fmla="+- 0 552 298"/>
                <a:gd name="T79" fmla="*/ 552 h 460"/>
                <a:gd name="T80" fmla="+- 0 1482 1313"/>
                <a:gd name="T81" fmla="*/ T80 w 337"/>
                <a:gd name="T82" fmla="+- 0 544 298"/>
                <a:gd name="T83" fmla="*/ 544 h 460"/>
                <a:gd name="T84" fmla="+- 0 1473 1313"/>
                <a:gd name="T85" fmla="*/ T84 w 337"/>
                <a:gd name="T86" fmla="+- 0 521 298"/>
                <a:gd name="T87" fmla="*/ 521 h 460"/>
                <a:gd name="T88" fmla="+- 0 1341 1313"/>
                <a:gd name="T89" fmla="*/ T88 w 337"/>
                <a:gd name="T90" fmla="+- 0 318 298"/>
                <a:gd name="T91" fmla="*/ 318 h 460"/>
                <a:gd name="T92" fmla="+- 0 1649 1313"/>
                <a:gd name="T93" fmla="*/ T92 w 337"/>
                <a:gd name="T94" fmla="+- 0 642 298"/>
                <a:gd name="T95" fmla="*/ 642 h 460"/>
                <a:gd name="T96" fmla="+- 0 1635 1313"/>
                <a:gd name="T97" fmla="*/ T96 w 337"/>
                <a:gd name="T98" fmla="+- 0 654 298"/>
                <a:gd name="T99" fmla="*/ 654 h 460"/>
                <a:gd name="T100" fmla="+- 0 1587 1313"/>
                <a:gd name="T101" fmla="*/ T100 w 337"/>
                <a:gd name="T102" fmla="+- 0 684 298"/>
                <a:gd name="T103" fmla="*/ 684 h 460"/>
                <a:gd name="T104" fmla="+- 0 1517 1313"/>
                <a:gd name="T105" fmla="*/ T104 w 337"/>
                <a:gd name="T106" fmla="+- 0 712 298"/>
                <a:gd name="T107" fmla="*/ 712 h 460"/>
                <a:gd name="T108" fmla="+- 0 1574 1313"/>
                <a:gd name="T109" fmla="*/ T108 w 337"/>
                <a:gd name="T110" fmla="+- 0 717 298"/>
                <a:gd name="T111" fmla="*/ 717 h 460"/>
                <a:gd name="T112" fmla="+- 0 1609 1313"/>
                <a:gd name="T113" fmla="*/ T112 w 337"/>
                <a:gd name="T114" fmla="+- 0 691 298"/>
                <a:gd name="T115" fmla="*/ 691 h 460"/>
                <a:gd name="T116" fmla="+- 0 1635 1313"/>
                <a:gd name="T117" fmla="*/ T116 w 337"/>
                <a:gd name="T118" fmla="+- 0 666 298"/>
                <a:gd name="T119" fmla="*/ 666 h 460"/>
                <a:gd name="T120" fmla="+- 0 1649 1313"/>
                <a:gd name="T121" fmla="*/ T120 w 337"/>
                <a:gd name="T122" fmla="+- 0 642 298"/>
                <a:gd name="T123" fmla="*/ 642 h 460"/>
                <a:gd name="T124" fmla="+- 0 1617 1313"/>
                <a:gd name="T125" fmla="*/ T124 w 337"/>
                <a:gd name="T126" fmla="+- 0 619 298"/>
                <a:gd name="T127" fmla="*/ 619 h 460"/>
                <a:gd name="T128" fmla="+- 0 1601 1313"/>
                <a:gd name="T129" fmla="*/ T128 w 337"/>
                <a:gd name="T130" fmla="+- 0 630 298"/>
                <a:gd name="T131" fmla="*/ 630 h 460"/>
                <a:gd name="T132" fmla="+- 0 1559 1313"/>
                <a:gd name="T133" fmla="*/ T132 w 337"/>
                <a:gd name="T134" fmla="+- 0 652 298"/>
                <a:gd name="T135" fmla="*/ 652 h 460"/>
                <a:gd name="T136" fmla="+- 0 1512 1313"/>
                <a:gd name="T137" fmla="*/ T136 w 337"/>
                <a:gd name="T138" fmla="+- 0 671 298"/>
                <a:gd name="T139" fmla="*/ 671 h 460"/>
                <a:gd name="T140" fmla="+- 0 1573 1313"/>
                <a:gd name="T141" fmla="*/ T140 w 337"/>
                <a:gd name="T142" fmla="+- 0 675 298"/>
                <a:gd name="T143" fmla="*/ 675 h 460"/>
                <a:gd name="T144" fmla="+- 0 1599 1313"/>
                <a:gd name="T145" fmla="*/ T144 w 337"/>
                <a:gd name="T146" fmla="+- 0 651 298"/>
                <a:gd name="T147" fmla="*/ 651 h 460"/>
                <a:gd name="T148" fmla="+- 0 1614 1313"/>
                <a:gd name="T149" fmla="*/ T148 w 337"/>
                <a:gd name="T150" fmla="+- 0 628 298"/>
                <a:gd name="T151" fmla="*/ 628 h 460"/>
                <a:gd name="T152" fmla="+- 0 1589 1313"/>
                <a:gd name="T153" fmla="*/ T152 w 337"/>
                <a:gd name="T154" fmla="+- 0 591 298"/>
                <a:gd name="T155" fmla="*/ 591 h 460"/>
                <a:gd name="T156" fmla="+- 0 1538 1313"/>
                <a:gd name="T157" fmla="*/ T156 w 337"/>
                <a:gd name="T158" fmla="+- 0 618 298"/>
                <a:gd name="T159" fmla="*/ 618 h 460"/>
                <a:gd name="T160" fmla="+- 0 1502 1313"/>
                <a:gd name="T161" fmla="*/ T160 w 337"/>
                <a:gd name="T162" fmla="+- 0 633 298"/>
                <a:gd name="T163" fmla="*/ 633 h 460"/>
                <a:gd name="T164" fmla="+- 0 1561 1313"/>
                <a:gd name="T165" fmla="*/ T164 w 337"/>
                <a:gd name="T166" fmla="+- 0 630 298"/>
                <a:gd name="T167" fmla="*/ 630 h 460"/>
                <a:gd name="T168" fmla="+- 0 1578 1313"/>
                <a:gd name="T169" fmla="*/ T168 w 337"/>
                <a:gd name="T170" fmla="+- 0 610 298"/>
                <a:gd name="T171" fmla="*/ 610 h 460"/>
                <a:gd name="T172" fmla="+- 0 1589 1313"/>
                <a:gd name="T173" fmla="*/ T172 w 337"/>
                <a:gd name="T174" fmla="+- 0 591 298"/>
                <a:gd name="T175" fmla="*/ 591 h 460"/>
                <a:gd name="T176" fmla="+- 0 1540 1313"/>
                <a:gd name="T177" fmla="*/ T176 w 337"/>
                <a:gd name="T178" fmla="+- 0 578 298"/>
                <a:gd name="T179" fmla="*/ 578 h 460"/>
                <a:gd name="T180" fmla="+- 0 1508 1313"/>
                <a:gd name="T181" fmla="*/ T180 w 337"/>
                <a:gd name="T182" fmla="+- 0 590 298"/>
                <a:gd name="T183" fmla="*/ 590 h 460"/>
                <a:gd name="T184" fmla="+- 0 1549 1313"/>
                <a:gd name="T185" fmla="*/ T184 w 337"/>
                <a:gd name="T186" fmla="+- 0 591 298"/>
                <a:gd name="T187" fmla="*/ 591 h 460"/>
                <a:gd name="T188" fmla="+- 0 1558 1313"/>
                <a:gd name="T189" fmla="*/ T188 w 337"/>
                <a:gd name="T190" fmla="+- 0 573 298"/>
                <a:gd name="T191" fmla="*/ 573 h 460"/>
                <a:gd name="T192" fmla="+- 0 1529 1313"/>
                <a:gd name="T193" fmla="*/ T192 w 337"/>
                <a:gd name="T194" fmla="+- 0 540 298"/>
                <a:gd name="T195" fmla="*/ 540 h 460"/>
                <a:gd name="T196" fmla="+- 0 1501 1313"/>
                <a:gd name="T197" fmla="*/ T196 w 337"/>
                <a:gd name="T198" fmla="+- 0 552 298"/>
                <a:gd name="T199" fmla="*/ 552 h 460"/>
                <a:gd name="T200" fmla="+- 0 1529 1313"/>
                <a:gd name="T201" fmla="*/ T200 w 337"/>
                <a:gd name="T202" fmla="+- 0 540 298"/>
                <a:gd name="T203" fmla="*/ 540 h 460"/>
                <a:gd name="T204" fmla="+- 0 1379 1313"/>
                <a:gd name="T205" fmla="*/ T204 w 337"/>
                <a:gd name="T206" fmla="+- 0 298 298"/>
                <a:gd name="T207" fmla="*/ 298 h 460"/>
                <a:gd name="T208" fmla="+- 0 1407 1313"/>
                <a:gd name="T209" fmla="*/ T208 w 337"/>
                <a:gd name="T210" fmla="+- 0 318 298"/>
                <a:gd name="T211" fmla="*/ 318 h 460"/>
                <a:gd name="T212" fmla="+- 0 1473 1313"/>
                <a:gd name="T213" fmla="*/ T212 w 337"/>
                <a:gd name="T214" fmla="+- 0 298 298"/>
                <a:gd name="T215" fmla="*/ 298 h 460"/>
                <a:gd name="T216" fmla="+- 0 1445 1313"/>
                <a:gd name="T217" fmla="*/ T216 w 337"/>
                <a:gd name="T218" fmla="+- 0 318 298"/>
                <a:gd name="T219" fmla="*/ 318 h 460"/>
                <a:gd name="T220" fmla="+- 0 1473 1313"/>
                <a:gd name="T221" fmla="*/ T220 w 337"/>
                <a:gd name="T222" fmla="+- 0 298 298"/>
                <a:gd name="T223" fmla="*/ 298 h 4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337" h="460">
                  <a:moveTo>
                    <a:pt x="28" y="0"/>
                  </a:moveTo>
                  <a:lnTo>
                    <a:pt x="0" y="0"/>
                  </a:lnTo>
                  <a:lnTo>
                    <a:pt x="0" y="256"/>
                  </a:lnTo>
                  <a:lnTo>
                    <a:pt x="1" y="299"/>
                  </a:lnTo>
                  <a:lnTo>
                    <a:pt x="8" y="326"/>
                  </a:lnTo>
                  <a:lnTo>
                    <a:pt x="28" y="351"/>
                  </a:lnTo>
                  <a:lnTo>
                    <a:pt x="67" y="384"/>
                  </a:lnTo>
                  <a:lnTo>
                    <a:pt x="106" y="412"/>
                  </a:lnTo>
                  <a:lnTo>
                    <a:pt x="145" y="436"/>
                  </a:lnTo>
                  <a:lnTo>
                    <a:pt x="176" y="453"/>
                  </a:lnTo>
                  <a:lnTo>
                    <a:pt x="189" y="459"/>
                  </a:lnTo>
                  <a:lnTo>
                    <a:pt x="204" y="451"/>
                  </a:lnTo>
                  <a:lnTo>
                    <a:pt x="233" y="435"/>
                  </a:lnTo>
                  <a:lnTo>
                    <a:pt x="261" y="419"/>
                  </a:lnTo>
                  <a:lnTo>
                    <a:pt x="189" y="419"/>
                  </a:lnTo>
                  <a:lnTo>
                    <a:pt x="201" y="413"/>
                  </a:lnTo>
                  <a:lnTo>
                    <a:pt x="225" y="399"/>
                  </a:lnTo>
                  <a:lnTo>
                    <a:pt x="254" y="382"/>
                  </a:lnTo>
                  <a:lnTo>
                    <a:pt x="260" y="377"/>
                  </a:lnTo>
                  <a:lnTo>
                    <a:pt x="189" y="377"/>
                  </a:lnTo>
                  <a:lnTo>
                    <a:pt x="197" y="372"/>
                  </a:lnTo>
                  <a:lnTo>
                    <a:pt x="212" y="362"/>
                  </a:lnTo>
                  <a:lnTo>
                    <a:pt x="231" y="348"/>
                  </a:lnTo>
                  <a:lnTo>
                    <a:pt x="244" y="335"/>
                  </a:lnTo>
                  <a:lnTo>
                    <a:pt x="189" y="335"/>
                  </a:lnTo>
                  <a:lnTo>
                    <a:pt x="194" y="332"/>
                  </a:lnTo>
                  <a:lnTo>
                    <a:pt x="204" y="324"/>
                  </a:lnTo>
                  <a:lnTo>
                    <a:pt x="217" y="313"/>
                  </a:lnTo>
                  <a:lnTo>
                    <a:pt x="231" y="300"/>
                  </a:lnTo>
                  <a:lnTo>
                    <a:pt x="236" y="293"/>
                  </a:lnTo>
                  <a:lnTo>
                    <a:pt x="189" y="293"/>
                  </a:lnTo>
                  <a:lnTo>
                    <a:pt x="194" y="288"/>
                  </a:lnTo>
                  <a:lnTo>
                    <a:pt x="203" y="279"/>
                  </a:lnTo>
                  <a:lnTo>
                    <a:pt x="212" y="263"/>
                  </a:lnTo>
                  <a:lnTo>
                    <a:pt x="214" y="254"/>
                  </a:lnTo>
                  <a:lnTo>
                    <a:pt x="188" y="254"/>
                  </a:lnTo>
                  <a:lnTo>
                    <a:pt x="177" y="252"/>
                  </a:lnTo>
                  <a:lnTo>
                    <a:pt x="169" y="246"/>
                  </a:lnTo>
                  <a:lnTo>
                    <a:pt x="160" y="239"/>
                  </a:lnTo>
                  <a:lnTo>
                    <a:pt x="160" y="223"/>
                  </a:lnTo>
                  <a:lnTo>
                    <a:pt x="160" y="20"/>
                  </a:lnTo>
                  <a:lnTo>
                    <a:pt x="28" y="20"/>
                  </a:lnTo>
                  <a:lnTo>
                    <a:pt x="28" y="0"/>
                  </a:lnTo>
                  <a:close/>
                  <a:moveTo>
                    <a:pt x="336" y="344"/>
                  </a:moveTo>
                  <a:lnTo>
                    <a:pt x="330" y="350"/>
                  </a:lnTo>
                  <a:lnTo>
                    <a:pt x="322" y="356"/>
                  </a:lnTo>
                  <a:lnTo>
                    <a:pt x="313" y="362"/>
                  </a:lnTo>
                  <a:lnTo>
                    <a:pt x="274" y="386"/>
                  </a:lnTo>
                  <a:lnTo>
                    <a:pt x="235" y="403"/>
                  </a:lnTo>
                  <a:lnTo>
                    <a:pt x="204" y="414"/>
                  </a:lnTo>
                  <a:lnTo>
                    <a:pt x="189" y="419"/>
                  </a:lnTo>
                  <a:lnTo>
                    <a:pt x="261" y="419"/>
                  </a:lnTo>
                  <a:lnTo>
                    <a:pt x="267" y="415"/>
                  </a:lnTo>
                  <a:lnTo>
                    <a:pt x="296" y="393"/>
                  </a:lnTo>
                  <a:lnTo>
                    <a:pt x="311" y="380"/>
                  </a:lnTo>
                  <a:lnTo>
                    <a:pt x="322" y="368"/>
                  </a:lnTo>
                  <a:lnTo>
                    <a:pt x="330" y="356"/>
                  </a:lnTo>
                  <a:lnTo>
                    <a:pt x="336" y="344"/>
                  </a:lnTo>
                  <a:close/>
                  <a:moveTo>
                    <a:pt x="306" y="319"/>
                  </a:moveTo>
                  <a:lnTo>
                    <a:pt x="304" y="321"/>
                  </a:lnTo>
                  <a:lnTo>
                    <a:pt x="298" y="325"/>
                  </a:lnTo>
                  <a:lnTo>
                    <a:pt x="288" y="332"/>
                  </a:lnTo>
                  <a:lnTo>
                    <a:pt x="271" y="342"/>
                  </a:lnTo>
                  <a:lnTo>
                    <a:pt x="246" y="354"/>
                  </a:lnTo>
                  <a:lnTo>
                    <a:pt x="221" y="365"/>
                  </a:lnTo>
                  <a:lnTo>
                    <a:pt x="199" y="373"/>
                  </a:lnTo>
                  <a:lnTo>
                    <a:pt x="189" y="377"/>
                  </a:lnTo>
                  <a:lnTo>
                    <a:pt x="260" y="377"/>
                  </a:lnTo>
                  <a:lnTo>
                    <a:pt x="278" y="363"/>
                  </a:lnTo>
                  <a:lnTo>
                    <a:pt x="286" y="353"/>
                  </a:lnTo>
                  <a:lnTo>
                    <a:pt x="294" y="342"/>
                  </a:lnTo>
                  <a:lnTo>
                    <a:pt x="301" y="330"/>
                  </a:lnTo>
                  <a:lnTo>
                    <a:pt x="306" y="319"/>
                  </a:lnTo>
                  <a:close/>
                  <a:moveTo>
                    <a:pt x="276" y="293"/>
                  </a:moveTo>
                  <a:lnTo>
                    <a:pt x="252" y="307"/>
                  </a:lnTo>
                  <a:lnTo>
                    <a:pt x="225" y="320"/>
                  </a:lnTo>
                  <a:lnTo>
                    <a:pt x="201" y="330"/>
                  </a:lnTo>
                  <a:lnTo>
                    <a:pt x="189" y="335"/>
                  </a:lnTo>
                  <a:lnTo>
                    <a:pt x="244" y="335"/>
                  </a:lnTo>
                  <a:lnTo>
                    <a:pt x="248" y="332"/>
                  </a:lnTo>
                  <a:lnTo>
                    <a:pt x="257" y="321"/>
                  </a:lnTo>
                  <a:lnTo>
                    <a:pt x="265" y="312"/>
                  </a:lnTo>
                  <a:lnTo>
                    <a:pt x="271" y="302"/>
                  </a:lnTo>
                  <a:lnTo>
                    <a:pt x="276" y="293"/>
                  </a:lnTo>
                  <a:close/>
                  <a:moveTo>
                    <a:pt x="247" y="267"/>
                  </a:moveTo>
                  <a:lnTo>
                    <a:pt x="227" y="280"/>
                  </a:lnTo>
                  <a:lnTo>
                    <a:pt x="209" y="288"/>
                  </a:lnTo>
                  <a:lnTo>
                    <a:pt x="195" y="292"/>
                  </a:lnTo>
                  <a:lnTo>
                    <a:pt x="189" y="293"/>
                  </a:lnTo>
                  <a:lnTo>
                    <a:pt x="236" y="293"/>
                  </a:lnTo>
                  <a:lnTo>
                    <a:pt x="243" y="285"/>
                  </a:lnTo>
                  <a:lnTo>
                    <a:pt x="245" y="275"/>
                  </a:lnTo>
                  <a:lnTo>
                    <a:pt x="247" y="267"/>
                  </a:lnTo>
                  <a:close/>
                  <a:moveTo>
                    <a:pt x="216" y="242"/>
                  </a:moveTo>
                  <a:lnTo>
                    <a:pt x="201" y="252"/>
                  </a:lnTo>
                  <a:lnTo>
                    <a:pt x="188" y="254"/>
                  </a:lnTo>
                  <a:lnTo>
                    <a:pt x="214" y="254"/>
                  </a:lnTo>
                  <a:lnTo>
                    <a:pt x="216" y="242"/>
                  </a:lnTo>
                  <a:close/>
                  <a:moveTo>
                    <a:pt x="94" y="0"/>
                  </a:moveTo>
                  <a:lnTo>
                    <a:pt x="66" y="0"/>
                  </a:lnTo>
                  <a:lnTo>
                    <a:pt x="66" y="20"/>
                  </a:lnTo>
                  <a:lnTo>
                    <a:pt x="94" y="20"/>
                  </a:lnTo>
                  <a:lnTo>
                    <a:pt x="94" y="0"/>
                  </a:lnTo>
                  <a:close/>
                  <a:moveTo>
                    <a:pt x="160" y="0"/>
                  </a:moveTo>
                  <a:lnTo>
                    <a:pt x="132" y="0"/>
                  </a:lnTo>
                  <a:lnTo>
                    <a:pt x="132" y="20"/>
                  </a:lnTo>
                  <a:lnTo>
                    <a:pt x="160" y="2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FA2D9D-9503-4A75-807B-2CDDA4984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" y="298"/>
              <a:ext cx="159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D94C0D-E6B2-4F77-9669-92E66175201F}"/>
              </a:ext>
            </a:extLst>
          </p:cNvPr>
          <p:cNvGrpSpPr>
            <a:grpSpLocks/>
          </p:cNvGrpSpPr>
          <p:nvPr/>
        </p:nvGrpSpPr>
        <p:grpSpPr bwMode="auto">
          <a:xfrm>
            <a:off x="4262438" y="6178506"/>
            <a:ext cx="1032986" cy="161449"/>
            <a:chOff x="2000" y="346"/>
            <a:chExt cx="2169" cy="33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4BB4092-CD3C-452F-A9D3-28AA3E9C0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" y="385"/>
              <a:ext cx="520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124B81-A106-446C-9596-003B797FF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3" y="364"/>
              <a:ext cx="433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A3342-DA2C-4A98-BEA9-D97EF2B4C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" y="365"/>
              <a:ext cx="665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12FA7C9-0133-4D48-9A71-91A3D8E65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" y="346"/>
              <a:ext cx="209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37C4B7F-5B9D-4911-9D61-700C76950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" y="364"/>
              <a:ext cx="181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804D967-025E-4567-8D5B-07861CA79E18}"/>
              </a:ext>
            </a:extLst>
          </p:cNvPr>
          <p:cNvSpPr txBox="1"/>
          <p:nvPr/>
        </p:nvSpPr>
        <p:spPr>
          <a:xfrm>
            <a:off x="5546522" y="5810288"/>
            <a:ext cx="12682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collaboration with: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1AC809-12B1-4F11-8FDC-3FE598BBDBA3}"/>
              </a:ext>
            </a:extLst>
          </p:cNvPr>
          <p:cNvSpPr/>
          <p:nvPr/>
        </p:nvSpPr>
        <p:spPr>
          <a:xfrm>
            <a:off x="7228998" y="6506853"/>
            <a:ext cx="1277100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121444" lvl="0" indent="0" algn="r" defTabSz="914400" rtl="0" eaLnBrk="1" fontAlgn="auto" latinLnBrk="0" hangingPunct="1">
              <a:lnSpc>
                <a:spcPct val="100000"/>
              </a:lnSpc>
              <a:spcBef>
                <a:spcPts val="5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0A519A"/>
                </a:solidFill>
                <a:effectLst/>
                <a:uLnTx/>
                <a:uFillTx/>
                <a:latin typeface="Arial"/>
                <a:ea typeface="Franklin Gothic Medium" panose="020B0603020102020204" pitchFamily="34" charset="0"/>
                <a:cs typeface="Franklin Gothic Medium" panose="020B0603020102020204" pitchFamily="34" charset="0"/>
              </a:rPr>
              <a:t>PRO00103958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12" y="6109077"/>
            <a:ext cx="1555064" cy="274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30" y="6052830"/>
            <a:ext cx="1243546" cy="3803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0351" y="3196267"/>
            <a:ext cx="344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You may participate if you are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: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666400" y="5755320"/>
            <a:ext cx="10719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696112" y="5181715"/>
            <a:ext cx="514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Phone: (919) 613-8633  |  Email: NCBrainHealth@dm.duke.edu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3264" y="1319723"/>
            <a:ext cx="844651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59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is normal memory loss as we get older? 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42459" y="1885642"/>
            <a:ext cx="52780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Memory &amp; Aging Study will identify the biological factors involved in normal brain aging and disease.  We need a group of people of different backgrounds to participate in this important research which we hope will have a positive impact in your community.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34047" y="5460212"/>
            <a:ext cx="42352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You will be paid for your participation.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145867" y="474841"/>
            <a:ext cx="918989" cy="844172"/>
            <a:chOff x="7376483" y="1671546"/>
            <a:chExt cx="1054012" cy="1054012"/>
          </a:xfrm>
        </p:grpSpPr>
        <p:sp>
          <p:nvSpPr>
            <p:cNvPr id="14" name="Oval 13"/>
            <p:cNvSpPr/>
            <p:nvPr/>
          </p:nvSpPr>
          <p:spPr>
            <a:xfrm>
              <a:off x="7376483" y="1671546"/>
              <a:ext cx="1054012" cy="10540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42B839-DDA9-4B79-B22A-558BB6695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76483" y="1671546"/>
              <a:ext cx="1054012" cy="105401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3" y="1578084"/>
            <a:ext cx="2412177" cy="3603626"/>
          </a:xfrm>
          <a:prstGeom prst="rect">
            <a:avLst/>
          </a:prstGeom>
        </p:spPr>
      </p:pic>
      <p:sp>
        <p:nvSpPr>
          <p:cNvPr id="55" name="Freeform 54">
            <a:extLst>
              <a:ext uri="{FF2B5EF4-FFF2-40B4-BE49-F238E27FC236}">
                <a16:creationId xmlns:a16="http://schemas.microsoft.com/office/drawing/2014/main" id="{69309C99-AB38-2D4D-8D7B-0ABC0D521D38}"/>
              </a:ext>
            </a:extLst>
          </p:cNvPr>
          <p:cNvSpPr/>
          <p:nvPr/>
        </p:nvSpPr>
        <p:spPr>
          <a:xfrm>
            <a:off x="8320541" y="698088"/>
            <a:ext cx="18136" cy="13562"/>
          </a:xfrm>
          <a:custGeom>
            <a:avLst/>
            <a:gdLst>
              <a:gd name="connsiteX0" fmla="*/ 148653 w 148653"/>
              <a:gd name="connsiteY0" fmla="*/ 0 h 111160"/>
              <a:gd name="connsiteX1" fmla="*/ 75382 w 148653"/>
              <a:gd name="connsiteY1" fmla="*/ 58618 h 111160"/>
              <a:gd name="connsiteX2" fmla="*/ 0 w 148653"/>
              <a:gd name="connsiteY2" fmla="*/ 111160 h 111160"/>
              <a:gd name="connsiteX3" fmla="*/ 148653 w 148653"/>
              <a:gd name="connsiteY3" fmla="*/ 0 h 11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53" h="111160">
                <a:moveTo>
                  <a:pt x="148653" y="0"/>
                </a:moveTo>
                <a:lnTo>
                  <a:pt x="75382" y="58618"/>
                </a:lnTo>
                <a:lnTo>
                  <a:pt x="0" y="111160"/>
                </a:lnTo>
                <a:lnTo>
                  <a:pt x="148653" y="0"/>
                </a:lnTo>
                <a:close/>
              </a:path>
            </a:pathLst>
          </a:custGeom>
          <a:solidFill>
            <a:srgbClr val="0C52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69309C99-AB38-2D4D-8D7B-0ABC0D521D38}"/>
              </a:ext>
            </a:extLst>
          </p:cNvPr>
          <p:cNvSpPr/>
          <p:nvPr/>
        </p:nvSpPr>
        <p:spPr>
          <a:xfrm>
            <a:off x="8313909" y="711649"/>
            <a:ext cx="6631" cy="4622"/>
          </a:xfrm>
          <a:custGeom>
            <a:avLst/>
            <a:gdLst>
              <a:gd name="connsiteX0" fmla="*/ 54353 w 54353"/>
              <a:gd name="connsiteY0" fmla="*/ 0 h 37884"/>
              <a:gd name="connsiteX1" fmla="*/ 19678 w 54353"/>
              <a:gd name="connsiteY1" fmla="*/ 25929 h 37884"/>
              <a:gd name="connsiteX2" fmla="*/ 0 w 54353"/>
              <a:gd name="connsiteY2" fmla="*/ 37884 h 37884"/>
              <a:gd name="connsiteX3" fmla="*/ 54353 w 54353"/>
              <a:gd name="connsiteY3" fmla="*/ 0 h 3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53" h="37884">
                <a:moveTo>
                  <a:pt x="54353" y="0"/>
                </a:moveTo>
                <a:lnTo>
                  <a:pt x="19678" y="25929"/>
                </a:lnTo>
                <a:lnTo>
                  <a:pt x="0" y="37884"/>
                </a:lnTo>
                <a:lnTo>
                  <a:pt x="54353" y="0"/>
                </a:lnTo>
                <a:close/>
              </a:path>
            </a:pathLst>
          </a:custGeom>
          <a:solidFill>
            <a:srgbClr val="0C52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045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86136"/>
            <a:ext cx="11232630" cy="963855"/>
          </a:xfrm>
        </p:spPr>
        <p:txBody>
          <a:bodyPr/>
          <a:lstStyle/>
          <a:p>
            <a:r>
              <a:rPr lang="en-US" sz="4100" dirty="0">
                <a:latin typeface="Franklin Gothic Medium" panose="020B0603020102020204" pitchFamily="34" charset="0"/>
              </a:rPr>
              <a:t>DUKE STUDIES: RETINAL IMAGING TO DETECT AD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0"/>
          </p:nvPr>
        </p:nvSpPr>
        <p:spPr>
          <a:xfrm>
            <a:off x="609599" y="1449388"/>
            <a:ext cx="6061023" cy="4711033"/>
          </a:xfrm>
        </p:spPr>
        <p:txBody>
          <a:bodyPr/>
          <a:lstStyle/>
          <a:p>
            <a:r>
              <a:rPr lang="en-US" sz="2000" dirty="0"/>
              <a:t>Study conducted by Duke Department of Ophthalmology and Bryan ADRC</a:t>
            </a:r>
          </a:p>
          <a:p>
            <a:pPr lvl="1"/>
            <a:r>
              <a:rPr lang="en-US" sz="2000" dirty="0"/>
              <a:t>Based on the idea that inflammation of retina </a:t>
            </a:r>
            <a:br>
              <a:rPr lang="en-US" sz="2000" dirty="0"/>
            </a:br>
            <a:r>
              <a:rPr lang="en-US" sz="2000" dirty="0"/>
              <a:t>(the light-sensitive layer at the back of the eye) is similar to brain inflammation in AD, and may identify individuals at risk of AD before memory impairment is evident</a:t>
            </a:r>
          </a:p>
          <a:p>
            <a:pPr lvl="1"/>
            <a:r>
              <a:rPr lang="en-US" sz="2000" dirty="0"/>
              <a:t>Retinal images may become an important tool in early diagnosis of AD</a:t>
            </a:r>
          </a:p>
          <a:p>
            <a:r>
              <a:rPr lang="en-US" sz="2000" dirty="0"/>
              <a:t>Study involves a two-hour visit with complete retinal exam at the Duke Eye Center, at no </a:t>
            </a:r>
            <a:br>
              <a:rPr lang="en-US" sz="2000" dirty="0"/>
            </a:br>
            <a:r>
              <a:rPr lang="en-US" sz="2000" dirty="0"/>
              <a:t>charge to participant.</a:t>
            </a:r>
          </a:p>
          <a:p>
            <a:pPr lvl="1"/>
            <a:r>
              <a:rPr lang="en-US" sz="2000" dirty="0"/>
              <a:t>Current need for participants with mild cognitive impairment with memory loss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0D2246C-F2CC-384E-ADA5-871D06348C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0" b="13666"/>
          <a:stretch/>
        </p:blipFill>
        <p:spPr>
          <a:xfrm>
            <a:off x="7045052" y="1449388"/>
            <a:ext cx="1757698" cy="2223452"/>
          </a:xfrm>
        </p:spPr>
      </p:pic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7898DF5D-6A17-7B40-8F98-653AAD9DF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/>
          <a:stretch/>
        </p:blipFill>
        <p:spPr>
          <a:xfrm>
            <a:off x="8802750" y="1433810"/>
            <a:ext cx="2779650" cy="2240607"/>
          </a:xfrm>
          <a:prstGeom prst="rect">
            <a:avLst/>
          </a:prstGeom>
          <a:solidFill>
            <a:schemeClr val="bg2"/>
          </a:solidFill>
          <a:ln w="15875">
            <a:solidFill>
              <a:schemeClr val="bg2"/>
            </a:solidFill>
          </a:ln>
          <a:effectLst>
            <a:outerShdw blurRad="889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40081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636332"/>
            <a:ext cx="10972800" cy="960120"/>
          </a:xfrm>
        </p:spPr>
        <p:txBody>
          <a:bodyPr/>
          <a:lstStyle/>
          <a:p>
            <a:pPr algn="r"/>
            <a:r>
              <a:rPr lang="en-US" sz="4400" dirty="0">
                <a:latin typeface="Franklin Gothic Medium" panose="020B0603020102020204" pitchFamily="34" charset="0"/>
              </a:rPr>
              <a:t>Duke Study — “ PACT” </a:t>
            </a:r>
            <a:br>
              <a:rPr lang="en-US" dirty="0">
                <a:latin typeface="Franklin Gothic Medium" panose="020B0603020102020204" pitchFamily="34" charset="0"/>
              </a:rPr>
            </a:br>
            <a:r>
              <a:rPr lang="en-US" sz="2400" dirty="0">
                <a:latin typeface="Franklin Gothic Medium" panose="020B0603020102020204" pitchFamily="34" charset="0"/>
              </a:rPr>
              <a:t>Preventing Alzheimer’s with Cognitive Training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8D140-8A9C-496B-BEAD-439847EBE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63560"/>
            <a:ext cx="4267200" cy="5408305"/>
          </a:xfrm>
          <a:prstGeom prst="rect">
            <a:avLst/>
          </a:prstGeom>
        </p:spPr>
      </p:pic>
      <p:pic>
        <p:nvPicPr>
          <p:cNvPr id="1026" name="Picture 2" descr="Home | SeniorNet - Learning Centers For Older Adult Computer Users">
            <a:extLst>
              <a:ext uri="{FF2B5EF4-FFF2-40B4-BE49-F238E27FC236}">
                <a16:creationId xmlns:a16="http://schemas.microsoft.com/office/drawing/2014/main" id="{B40F37DF-480D-42A2-B819-4AAF6325C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227" y="1739788"/>
            <a:ext cx="6027173" cy="28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61387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86136"/>
            <a:ext cx="11582400" cy="963855"/>
          </a:xfrm>
        </p:spPr>
        <p:txBody>
          <a:bodyPr/>
          <a:lstStyle/>
          <a:p>
            <a:r>
              <a:rPr lang="en-US" sz="4000" dirty="0">
                <a:latin typeface="Franklin Gothic Medium" panose="020B0603020102020204" pitchFamily="34" charset="0"/>
              </a:rPr>
              <a:t>NC REGISTRY FOR BRAIN HEALTH - CHALLENGES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449388"/>
            <a:ext cx="10972800" cy="3754361"/>
          </a:xfrm>
        </p:spPr>
        <p:txBody>
          <a:bodyPr/>
          <a:lstStyle/>
          <a:p>
            <a:r>
              <a:rPr lang="en-US" dirty="0"/>
              <a:t>Mostly Women</a:t>
            </a:r>
          </a:p>
          <a:p>
            <a:r>
              <a:rPr lang="en-US" dirty="0"/>
              <a:t>Mostly Educated</a:t>
            </a:r>
          </a:p>
          <a:p>
            <a:r>
              <a:rPr lang="en-US" dirty="0"/>
              <a:t>Need more ethnically diverse populations</a:t>
            </a:r>
          </a:p>
          <a:p>
            <a:r>
              <a:rPr lang="en-US" dirty="0"/>
              <a:t>Need to assure we are reaching rural, communities with disadvantage</a:t>
            </a:r>
          </a:p>
          <a:p>
            <a:r>
              <a:rPr lang="en-US" dirty="0"/>
              <a:t>Those who successfully enroll in research are White - 89% </a:t>
            </a:r>
          </a:p>
          <a:p>
            <a:r>
              <a:rPr lang="en-US" dirty="0"/>
              <a:t>Sex and Gender Minorities</a:t>
            </a:r>
          </a:p>
          <a:p>
            <a:r>
              <a:rPr lang="en-US" dirty="0"/>
              <a:t>Indicate need for science of enrolling and recruiting into studies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52497BF-B8FE-489B-8B50-82D9E505F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30990"/>
            <a:ext cx="12192000" cy="2098010"/>
          </a:xfrm>
        </p:spPr>
        <p:txBody>
          <a:bodyPr/>
          <a:lstStyle/>
          <a:p>
            <a:r>
              <a:rPr lang="en-US" sz="4000" cap="none" dirty="0">
                <a:latin typeface="Franklin Gothic Medium" panose="020B0603020102020204" pitchFamily="34" charset="0"/>
              </a:rPr>
              <a:t>BE INFORMED</a:t>
            </a:r>
          </a:p>
          <a:p>
            <a:r>
              <a:rPr lang="en-US" sz="4000" cap="none" dirty="0">
                <a:latin typeface="Franklin Gothic Medium" panose="020B0603020102020204" pitchFamily="34" charset="0"/>
              </a:rPr>
              <a:t>GET INVOLVED</a:t>
            </a:r>
          </a:p>
          <a:p>
            <a:r>
              <a:rPr lang="en-US" sz="4000" cap="none" dirty="0">
                <a:latin typeface="Franklin Gothic Medium" panose="020B0603020102020204" pitchFamily="34" charset="0"/>
              </a:rPr>
              <a:t>JOIN THE NC REGISTRY FOR BRAIN HEALTH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A45628-7429-4155-A15B-3EE531E0B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91" y="3553608"/>
            <a:ext cx="1138221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01B4D-6F75-3E1A-B6BF-E758510779A8}"/>
              </a:ext>
            </a:extLst>
          </p:cNvPr>
          <p:cNvSpPr txBox="1">
            <a:spLocks/>
          </p:cNvSpPr>
          <p:nvPr/>
        </p:nvSpPr>
        <p:spPr>
          <a:xfrm>
            <a:off x="308919" y="2733709"/>
            <a:ext cx="8515537" cy="13730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NC REGISTRY FOR BRAIN HEALTH</a:t>
            </a:r>
            <a:endParaRPr lang="en-US" b="0" i="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ED0C5-C70F-C9C1-887B-D2FAA7F98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55"/>
          <a:stretch/>
        </p:blipFill>
        <p:spPr>
          <a:xfrm>
            <a:off x="9308893" y="2800178"/>
            <a:ext cx="2883108" cy="12576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B50AF8-9966-63E8-D5D3-325B5DDA8BE4}"/>
              </a:ext>
            </a:extLst>
          </p:cNvPr>
          <p:cNvGrpSpPr/>
          <p:nvPr/>
        </p:nvGrpSpPr>
        <p:grpSpPr>
          <a:xfrm>
            <a:off x="2855389" y="5286876"/>
            <a:ext cx="7235621" cy="646331"/>
            <a:chOff x="403135" y="5286876"/>
            <a:chExt cx="7235621" cy="646331"/>
          </a:xfrm>
        </p:grpSpPr>
        <p:pic>
          <p:nvPicPr>
            <p:cNvPr id="4" name="Picture 3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1142CCA1-866F-7B9D-0CEA-4799943D9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584BBF-CBEE-8708-8276-B78A6F090810}"/>
                </a:ext>
              </a:extLst>
            </p:cNvPr>
            <p:cNvSpPr txBox="1"/>
            <p:nvPr/>
          </p:nvSpPr>
          <p:spPr>
            <a:xfrm>
              <a:off x="2855742" y="5286876"/>
              <a:ext cx="4783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608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ABCF482-DC40-152C-00EA-8BDF804A0640}"/>
              </a:ext>
            </a:extLst>
          </p:cNvPr>
          <p:cNvGrpSpPr/>
          <p:nvPr/>
        </p:nvGrpSpPr>
        <p:grpSpPr>
          <a:xfrm>
            <a:off x="2855389" y="5286876"/>
            <a:ext cx="7235621" cy="646331"/>
            <a:chOff x="403135" y="5286876"/>
            <a:chExt cx="7235621" cy="646331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B118DC3F-64C5-489D-115F-414ECC6A6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0E2833-4264-A083-2BBB-B193F3027BB2}"/>
                </a:ext>
              </a:extLst>
            </p:cNvPr>
            <p:cNvSpPr txBox="1"/>
            <p:nvPr/>
          </p:nvSpPr>
          <p:spPr>
            <a:xfrm>
              <a:off x="2855742" y="5286876"/>
              <a:ext cx="4783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D65D598-DB1A-1E04-0AF9-F253E24E5959}"/>
              </a:ext>
            </a:extLst>
          </p:cNvPr>
          <p:cNvSpPr txBox="1">
            <a:spLocks/>
          </p:cNvSpPr>
          <p:nvPr/>
        </p:nvSpPr>
        <p:spPr>
          <a:xfrm>
            <a:off x="889000" y="2733709"/>
            <a:ext cx="10414000" cy="13730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Thoughts and Questions?</a:t>
            </a:r>
          </a:p>
        </p:txBody>
      </p:sp>
    </p:spTree>
    <p:extLst>
      <p:ext uri="{BB962C8B-B14F-4D97-AF65-F5344CB8AC3E}">
        <p14:creationId xmlns:p14="http://schemas.microsoft.com/office/powerpoint/2010/main" val="37490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scales.png"/>
          <p:cNvPicPr>
            <a:picLocks noChangeAspect="1"/>
          </p:cNvPicPr>
          <p:nvPr/>
        </p:nvPicPr>
        <p:blipFill>
          <a:blip r:embed="rId2" cstate="print">
            <a:lum bright="78000" contrast="-96000"/>
          </a:blip>
          <a:srcRect/>
          <a:stretch>
            <a:fillRect/>
          </a:stretch>
        </p:blipFill>
        <p:spPr bwMode="auto">
          <a:xfrm>
            <a:off x="2082800" y="497840"/>
            <a:ext cx="7620000" cy="595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377252" y="639764"/>
            <a:ext cx="10070891" cy="994164"/>
          </a:xfrm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WHERE WE ARE TODAY ….</a:t>
            </a:r>
          </a:p>
        </p:txBody>
      </p:sp>
      <p:sp>
        <p:nvSpPr>
          <p:cNvPr id="47107" name="Text Placeholder 5"/>
          <p:cNvSpPr>
            <a:spLocks noGrp="1"/>
          </p:cNvSpPr>
          <p:nvPr>
            <p:ph type="body" idx="1"/>
          </p:nvPr>
        </p:nvSpPr>
        <p:spPr>
          <a:xfrm>
            <a:off x="3187076" y="3833735"/>
            <a:ext cx="5411448" cy="914857"/>
          </a:xfrm>
          <a:solidFill>
            <a:srgbClr val="FFCC00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en-US" sz="2000" dirty="0"/>
              <a:t>Good news, new treatments outweighing years of clinical trial “failures”</a:t>
            </a:r>
          </a:p>
        </p:txBody>
      </p:sp>
      <p:sp>
        <p:nvSpPr>
          <p:cNvPr id="47109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377253" y="2469061"/>
            <a:ext cx="11509947" cy="753825"/>
          </a:xfrm>
          <a:solidFill>
            <a:srgbClr val="FFCC00"/>
          </a:solidFill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en-US" altLang="en-US" sz="3600" dirty="0"/>
              <a:t>Alzheimer’s disease treatment tipping point</a:t>
            </a:r>
          </a:p>
        </p:txBody>
      </p:sp>
    </p:spTree>
    <p:extLst>
      <p:ext uri="{BB962C8B-B14F-4D97-AF65-F5344CB8AC3E}">
        <p14:creationId xmlns:p14="http://schemas.microsoft.com/office/powerpoint/2010/main" val="334182947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B8529D-C43A-4CE6-A3DD-50208852F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7" b="1905"/>
          <a:stretch/>
        </p:blipFill>
        <p:spPr>
          <a:xfrm>
            <a:off x="-8709" y="-5913"/>
            <a:ext cx="7039096" cy="635881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0" y="235130"/>
            <a:ext cx="6096000" cy="120757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3600" b="1" dirty="0">
                <a:latin typeface="Franklin Gothic Medium" panose="020B0603020102020204" pitchFamily="34" charset="0"/>
              </a:rPr>
              <a:t>2023 DRUG DEVELOPMENT </a:t>
            </a:r>
            <a:br>
              <a:rPr lang="en-US" sz="3600" b="1" dirty="0">
                <a:latin typeface="Franklin Gothic Medium" panose="020B0603020102020204" pitchFamily="34" charset="0"/>
              </a:rPr>
            </a:br>
            <a:r>
              <a:rPr lang="en-US" sz="3600" b="1" dirty="0">
                <a:latin typeface="Franklin Gothic Medium" panose="020B0603020102020204" pitchFamily="34" charset="0"/>
              </a:rPr>
              <a:t>ALZHEIMER’S DISEASE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412A7-3267-8B4A-AFA6-67B58AE6F179}"/>
              </a:ext>
            </a:extLst>
          </p:cNvPr>
          <p:cNvSpPr txBox="1"/>
          <p:nvPr/>
        </p:nvSpPr>
        <p:spPr>
          <a:xfrm>
            <a:off x="7677149" y="4177238"/>
            <a:ext cx="37719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 anchorCtr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prstClr val="black"/>
                </a:solidFill>
              </a:defRPr>
            </a:lvl1pPr>
          </a:lstStyle>
          <a:p>
            <a:pPr algn="ctr">
              <a:defRPr/>
            </a:pPr>
            <a:r>
              <a:rPr lang="en-US" sz="1200" b="1" i="0" dirty="0">
                <a:solidFill>
                  <a:srgbClr val="212121"/>
                </a:solidFill>
                <a:latin typeface="Roboto"/>
              </a:rPr>
              <a:t>Published: May 25, 2023</a:t>
            </a:r>
          </a:p>
          <a:p>
            <a:pPr algn="ctr">
              <a:defRPr/>
            </a:pPr>
            <a:r>
              <a:rPr lang="en-US" sz="1200" i="0" dirty="0">
                <a:solidFill>
                  <a:srgbClr val="212121"/>
                </a:solidFill>
                <a:latin typeface="Roboto"/>
              </a:rPr>
              <a:t>Cummings J, Zhou Y, Lee G, Zhong K, Fonseca J, Cheng F. Alzheimer's disease drug development pipeline: 2023. Alzheimers Dement (N Y). 2023 May 25;9(2):e12385. doi: 10.1002/trc2.12385. Erratum in: Alzheimers Dement (N Y). 2023 Jun 28;9(2):e12407. PMID: 37251912; PMCID: PMC10210334.</a:t>
            </a:r>
            <a:endParaRPr lang="en-US" sz="1200" dirty="0"/>
          </a:p>
        </p:txBody>
      </p:sp>
      <p:sp>
        <p:nvSpPr>
          <p:cNvPr id="10" name="Text Placeholder 9"/>
          <p:cNvSpPr txBox="1">
            <a:spLocks noGrp="1"/>
          </p:cNvSpPr>
          <p:nvPr>
            <p:ph type="body" sz="quarter" idx="12"/>
          </p:nvPr>
        </p:nvSpPr>
        <p:spPr>
          <a:xfrm>
            <a:off x="7677149" y="1555512"/>
            <a:ext cx="3771900" cy="1207575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b="1" i="1" dirty="0"/>
              <a:t>141 unique agents</a:t>
            </a:r>
          </a:p>
          <a:p>
            <a:pPr algn="ctr">
              <a:spcBef>
                <a:spcPts val="0"/>
              </a:spcBef>
            </a:pPr>
            <a:r>
              <a:rPr lang="en-US" sz="2400" b="1" i="1" dirty="0"/>
              <a:t>187 clinical trials </a:t>
            </a:r>
          </a:p>
          <a:p>
            <a:pPr algn="ctr">
              <a:spcBef>
                <a:spcPts val="0"/>
              </a:spcBef>
            </a:pPr>
            <a:r>
              <a:rPr lang="en-US" sz="2400" b="1" i="1" dirty="0"/>
              <a:t>36 in 55 Phase 3 studies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734" y="2875895"/>
            <a:ext cx="6587491" cy="92333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Non amyloid targets: tau, inflammation, synapse and neuronal protection, vascular factors, and new neuron formation “neurogenesis.”</a:t>
            </a:r>
          </a:p>
        </p:txBody>
      </p:sp>
    </p:spTree>
    <p:extLst>
      <p:ext uri="{BB962C8B-B14F-4D97-AF65-F5344CB8AC3E}">
        <p14:creationId xmlns:p14="http://schemas.microsoft.com/office/powerpoint/2010/main" val="39002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o.medium.com/max/1400/1*uBbOIZbKikc3_yxG5NC4ew.png">
            <a:extLst>
              <a:ext uri="{FF2B5EF4-FFF2-40B4-BE49-F238E27FC236}">
                <a16:creationId xmlns:a16="http://schemas.microsoft.com/office/drawing/2014/main" id="{7D6BDD02-1692-46B5-AB6A-94A743A3A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5434" r="7000" b="4773"/>
          <a:stretch/>
        </p:blipFill>
        <p:spPr bwMode="auto">
          <a:xfrm>
            <a:off x="5834347" y="1986648"/>
            <a:ext cx="6204857" cy="288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BCCC51-79F0-49EE-88EC-28D3B088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5959"/>
            <a:ext cx="10972800" cy="963855"/>
          </a:xfrm>
        </p:spPr>
        <p:txBody>
          <a:bodyPr/>
          <a:lstStyle/>
          <a:p>
            <a:r>
              <a:rPr lang="en-US" sz="4400" dirty="0">
                <a:latin typeface="Franklin Gothic Medium" panose="020B0603020102020204" pitchFamily="34" charset="0"/>
              </a:rPr>
              <a:t>DIVERSITY IN CLINICAL TRIALS –</a:t>
            </a:r>
            <a:br>
              <a:rPr lang="en-US" sz="4400" dirty="0">
                <a:latin typeface="Franklin Gothic Medium" panose="020B0603020102020204" pitchFamily="34" charset="0"/>
              </a:rPr>
            </a:br>
            <a:r>
              <a:rPr lang="en-US" sz="4400" dirty="0">
                <a:latin typeface="Franklin Gothic Medium" panose="020B0603020102020204" pitchFamily="34" charset="0"/>
              </a:rPr>
              <a:t>WE HAVE GOT TO DO BETTER!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74226-D2C3-47B4-8C1E-4A67E3F44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980231"/>
            <a:ext cx="5024285" cy="3971344"/>
          </a:xfrm>
        </p:spPr>
        <p:txBody>
          <a:bodyPr/>
          <a:lstStyle/>
          <a:p>
            <a:r>
              <a:rPr lang="en-US" b="0" dirty="0"/>
              <a:t>As new therapies are developed, it is important experimental therapeutics are available to all</a:t>
            </a:r>
          </a:p>
          <a:p>
            <a:r>
              <a:rPr lang="en-US" b="0" dirty="0"/>
              <a:t>And, that it is clear that these drugs will be safe and effective in all populations. </a:t>
            </a:r>
          </a:p>
          <a:p>
            <a:pPr lvl="1"/>
            <a:r>
              <a:rPr lang="en-US" sz="1800" b="0" dirty="0"/>
              <a:t>African Americans are two times more likely to develop Alzheimer's compared </a:t>
            </a:r>
            <a:br>
              <a:rPr lang="en-US" sz="1800" b="0" dirty="0"/>
            </a:br>
            <a:r>
              <a:rPr lang="en-US" sz="1800" b="0" dirty="0"/>
              <a:t>to whites. </a:t>
            </a:r>
          </a:p>
          <a:p>
            <a:pPr lvl="1"/>
            <a:r>
              <a:rPr lang="en-US" sz="1800" dirty="0"/>
              <a:t>L</a:t>
            </a:r>
            <a:r>
              <a:rPr lang="en-US" sz="1800" b="0" dirty="0"/>
              <a:t>ess than 10% of participants in most clinical trials are African American (Flores et al 2021)</a:t>
            </a:r>
            <a:r>
              <a:rPr lang="en-US" sz="1800" b="0" baseline="30000" dirty="0"/>
              <a:t>1</a:t>
            </a:r>
            <a:endParaRPr lang="en-US" sz="18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91CD14-5D67-45D1-A0B0-066CC873B4B0}"/>
              </a:ext>
            </a:extLst>
          </p:cNvPr>
          <p:cNvSpPr/>
          <p:nvPr/>
        </p:nvSpPr>
        <p:spPr>
          <a:xfrm>
            <a:off x="6004560" y="4946074"/>
            <a:ext cx="6187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rgbClr val="212121"/>
                </a:solidFill>
                <a:latin typeface="BlinkMacSystemFont"/>
              </a:rPr>
              <a:t>1 Flores LE et al. (2021) Assessment of the Inclusion of Racial/Ethnic Minority, Female, and Older Individuals in Vaccine Clinical Trials. JAMA Network Open;4(2):e2037640</a:t>
            </a:r>
          </a:p>
        </p:txBody>
      </p:sp>
    </p:spTree>
    <p:extLst>
      <p:ext uri="{BB962C8B-B14F-4D97-AF65-F5344CB8AC3E}">
        <p14:creationId xmlns:p14="http://schemas.microsoft.com/office/powerpoint/2010/main" val="42341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CCC51-79F0-49EE-88EC-28D3B088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3346"/>
            <a:ext cx="10972800" cy="963855"/>
          </a:xfrm>
        </p:spPr>
        <p:txBody>
          <a:bodyPr/>
          <a:lstStyle/>
          <a:p>
            <a:r>
              <a:rPr lang="en-US" sz="4400" dirty="0">
                <a:latin typeface="Franklin Gothic Medium" panose="020B0603020102020204" pitchFamily="34" charset="0"/>
              </a:rPr>
              <a:t>DIVERSITY IN CLINICAL TRIALS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74226-D2C3-47B4-8C1E-4A67E3F44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87164"/>
            <a:ext cx="5270762" cy="4189865"/>
          </a:xfrm>
        </p:spPr>
        <p:txBody>
          <a:bodyPr/>
          <a:lstStyle/>
          <a:p>
            <a:r>
              <a:rPr lang="en-US" sz="2000" b="0" dirty="0"/>
              <a:t>Reasons for the imbalance and lack of population diversity within clinical trials are complex (Franzen et al 2022)</a:t>
            </a:r>
            <a:r>
              <a:rPr lang="en-US" sz="2000" b="0" baseline="30000" dirty="0"/>
              <a:t>2</a:t>
            </a:r>
            <a:r>
              <a:rPr lang="en-US" sz="2000" b="0" dirty="0"/>
              <a:t> </a:t>
            </a:r>
          </a:p>
          <a:p>
            <a:r>
              <a:rPr lang="en-US" sz="2000" b="0" dirty="0"/>
              <a:t>Health inequities, lack of access to care, structural inequalities limiting access to research, reluctance, historical trial injustices leading to mistrust, and rigid study designs that create obstacles to participation. </a:t>
            </a:r>
          </a:p>
          <a:p>
            <a:r>
              <a:rPr lang="en-US" sz="2000" b="0" dirty="0"/>
              <a:t>FDA (April 2022) now requires all companies doing clinical trials to have a plan for increasing diversity before they start the work.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91CD14-5D67-45D1-A0B0-066CC873B4B0}"/>
              </a:ext>
            </a:extLst>
          </p:cNvPr>
          <p:cNvSpPr/>
          <p:nvPr/>
        </p:nvSpPr>
        <p:spPr>
          <a:xfrm>
            <a:off x="6004560" y="4471399"/>
            <a:ext cx="5803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rgbClr val="212121"/>
                </a:solidFill>
                <a:latin typeface="BlinkMacSystemFont"/>
              </a:rPr>
              <a:t>2 Franzen S et al. (2022). Diversity in Alzheimer's disease drug trials: The importance of eligibility criteria. </a:t>
            </a:r>
            <a:r>
              <a:rPr lang="en-US" sz="1600" i="1" u="sng" dirty="0">
                <a:solidFill>
                  <a:srgbClr val="212121"/>
                </a:solidFill>
                <a:latin typeface="BlinkMacSystemFont"/>
              </a:rPr>
              <a:t>Alzheimers &amp; Dementia</a:t>
            </a:r>
            <a:r>
              <a:rPr lang="en-US" sz="1600" i="1" dirty="0">
                <a:solidFill>
                  <a:srgbClr val="212121"/>
                </a:solidFill>
                <a:latin typeface="BlinkMacSystemFont"/>
              </a:rPr>
              <a:t> 18(4):810-823. </a:t>
            </a:r>
            <a:endParaRPr lang="en-US" sz="1600" dirty="0"/>
          </a:p>
        </p:txBody>
      </p:sp>
      <p:pic>
        <p:nvPicPr>
          <p:cNvPr id="6" name="Picture 2" descr="https://miro.medium.com/max/1400/1*uBbOIZbKikc3_yxG5NC4ew.png">
            <a:extLst>
              <a:ext uri="{FF2B5EF4-FFF2-40B4-BE49-F238E27FC236}">
                <a16:creationId xmlns:a16="http://schemas.microsoft.com/office/drawing/2014/main" id="{E0B7356C-7149-4CDA-BDE9-7BB733468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5434" r="7000" b="4773"/>
          <a:stretch/>
        </p:blipFill>
        <p:spPr bwMode="auto">
          <a:xfrm>
            <a:off x="5860473" y="1586696"/>
            <a:ext cx="6204857" cy="288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90B3559-7E2B-FF8C-E6F6-64A6F3801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3346"/>
            <a:ext cx="10972800" cy="963855"/>
          </a:xfrm>
        </p:spPr>
        <p:txBody>
          <a:bodyPr/>
          <a:lstStyle/>
          <a:p>
            <a:r>
              <a:rPr lang="en-US" sz="4400" dirty="0">
                <a:latin typeface="Franklin Gothic Medium" panose="020B0603020102020204" pitchFamily="34" charset="0"/>
              </a:rPr>
              <a:t>DIVERSITY IN CLINICAL TRIALS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9AF2720-6898-3326-7C11-5432D54FF007}"/>
              </a:ext>
            </a:extLst>
          </p:cNvPr>
          <p:cNvSpPr txBox="1">
            <a:spLocks/>
          </p:cNvSpPr>
          <p:nvPr/>
        </p:nvSpPr>
        <p:spPr>
          <a:xfrm>
            <a:off x="609600" y="1587164"/>
            <a:ext cx="5270762" cy="4189865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>
            <a:lvl1pPr marL="355600" indent="-355600" algn="l" defTabSz="457200" rtl="0" eaLnBrk="1" latinLnBrk="0" hangingPunct="1">
              <a:lnSpc>
                <a:spcPct val="96000"/>
              </a:lnSpc>
              <a:spcBef>
                <a:spcPts val="1000"/>
              </a:spcBef>
              <a:buClr>
                <a:schemeClr val="accent2"/>
              </a:buClr>
              <a:buSzPct val="150000"/>
              <a:buFont typeface="Courier New" panose="02070309020205020404" pitchFamily="49" charset="0"/>
              <a:buChar char="o"/>
              <a:tabLst/>
              <a:defRPr lang="en-US" sz="2200" b="1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641350" indent="-242888" algn="l" defTabSz="457200" rtl="0" eaLnBrk="1" latinLnBrk="0" hangingPunct="1">
              <a:lnSpc>
                <a:spcPct val="96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lang="en-US" sz="22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984250" indent="-228600" algn="l" defTabSz="457200" rtl="0" eaLnBrk="1" latinLnBrk="0" hangingPunct="1">
              <a:lnSpc>
                <a:spcPct val="96000"/>
              </a:lnSpc>
              <a:spcBef>
                <a:spcPts val="400"/>
              </a:spcBef>
              <a:buClrTx/>
              <a:buFont typeface="System Font Regular"/>
              <a:buChar char="–"/>
              <a:tabLst/>
              <a:defRPr lang="en-US" sz="22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270000" indent="0" algn="l" defTabSz="457200" rtl="0" eaLnBrk="1" latinLnBrk="0" hangingPunct="1">
              <a:lnSpc>
                <a:spcPct val="96000"/>
              </a:lnSpc>
              <a:spcBef>
                <a:spcPts val="200"/>
              </a:spcBef>
              <a:buFont typeface="Arial"/>
              <a:buNone/>
              <a:tabLst/>
              <a:defRPr lang="en-US" sz="20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270000" indent="0" algn="l" defTabSz="457200" rtl="0" eaLnBrk="1" latinLnBrk="0" hangingPunct="1">
              <a:lnSpc>
                <a:spcPct val="96000"/>
              </a:lnSpc>
              <a:spcBef>
                <a:spcPts val="200"/>
              </a:spcBef>
              <a:buFont typeface="Arial"/>
              <a:buNone/>
              <a:tabLst/>
              <a:defRPr lang="en-US" sz="2200" b="0" i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/>
              <a:t>Reasons for the imbalance and lack of population diversity within clinical trials are complex (Franzen et al 2022)</a:t>
            </a:r>
            <a:r>
              <a:rPr lang="en-US" sz="2000" b="0" baseline="30000"/>
              <a:t>2</a:t>
            </a:r>
            <a:r>
              <a:rPr lang="en-US" sz="2000" b="0"/>
              <a:t> </a:t>
            </a:r>
          </a:p>
          <a:p>
            <a:r>
              <a:rPr lang="en-US" sz="2000" b="0"/>
              <a:t>Health inequities, lack of access to care, structural inequalities limiting access to research, reluctance, historical trial injustices leading to mistrust, and rigid study designs that create obstacles to participation. </a:t>
            </a:r>
          </a:p>
          <a:p>
            <a:r>
              <a:rPr lang="en-US" sz="2000" b="0"/>
              <a:t>FDA (April 2022) now requires all companies doing clinical trials to have a plan for increasing diversity before they start the work.</a:t>
            </a:r>
            <a:endParaRPr lang="en-US" sz="2000" b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C28E55-861E-F685-3BDE-F86EFEC1673E}"/>
              </a:ext>
            </a:extLst>
          </p:cNvPr>
          <p:cNvSpPr/>
          <p:nvPr/>
        </p:nvSpPr>
        <p:spPr>
          <a:xfrm>
            <a:off x="6004560" y="4471399"/>
            <a:ext cx="5803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i="1" dirty="0">
                <a:solidFill>
                  <a:srgbClr val="212121"/>
                </a:solidFill>
                <a:latin typeface="BlinkMacSystemFont"/>
              </a:rPr>
              <a:t>2 Franzen S et al. (2022). Diversity in Alzheimer's disease drug trials: The importance of eligibility criteria. </a:t>
            </a:r>
            <a:r>
              <a:rPr lang="en-US" sz="1600" i="1" u="sng" dirty="0">
                <a:solidFill>
                  <a:srgbClr val="212121"/>
                </a:solidFill>
                <a:latin typeface="BlinkMacSystemFont"/>
              </a:rPr>
              <a:t>Alzheimers &amp; Dementia</a:t>
            </a:r>
            <a:r>
              <a:rPr lang="en-US" sz="1600" i="1" dirty="0">
                <a:solidFill>
                  <a:srgbClr val="212121"/>
                </a:solidFill>
                <a:latin typeface="BlinkMacSystemFont"/>
              </a:rPr>
              <a:t> 18(4):810-823. </a:t>
            </a:r>
            <a:endParaRPr lang="en-US" sz="1600" dirty="0"/>
          </a:p>
        </p:txBody>
      </p:sp>
      <p:pic>
        <p:nvPicPr>
          <p:cNvPr id="20" name="Picture 2" descr="https://miro.medium.com/max/1400/1*uBbOIZbKikc3_yxG5NC4ew.png">
            <a:extLst>
              <a:ext uri="{FF2B5EF4-FFF2-40B4-BE49-F238E27FC236}">
                <a16:creationId xmlns:a16="http://schemas.microsoft.com/office/drawing/2014/main" id="{CB5D08AC-2FAE-6439-A5AE-4E270655B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5434" r="7000" b="4773"/>
          <a:stretch/>
        </p:blipFill>
        <p:spPr bwMode="auto">
          <a:xfrm>
            <a:off x="5860473" y="1586696"/>
            <a:ext cx="6204857" cy="288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F83B75-3CDB-4815-8968-4A57E623DBFC}"/>
              </a:ext>
            </a:extLst>
          </p:cNvPr>
          <p:cNvSpPr txBox="1"/>
          <p:nvPr/>
        </p:nvSpPr>
        <p:spPr>
          <a:xfrm>
            <a:off x="2576598" y="1541726"/>
            <a:ext cx="7470083" cy="4154984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sz="2700" b="1" dirty="0"/>
          </a:p>
          <a:p>
            <a:pPr algn="ctr"/>
            <a:r>
              <a:rPr lang="en-US" sz="2700" b="1" dirty="0"/>
              <a:t>Most recent promising results in an </a:t>
            </a:r>
            <a:br>
              <a:rPr lang="en-US" sz="2700" b="1" dirty="0"/>
            </a:br>
            <a:r>
              <a:rPr lang="en-US" sz="2700" b="1" dirty="0"/>
              <a:t>Alzheimer’s treatment trial called</a:t>
            </a:r>
            <a:br>
              <a:rPr lang="en-US" sz="2700" b="1" dirty="0"/>
            </a:br>
            <a:r>
              <a:rPr lang="en-US" sz="2700" b="1" dirty="0"/>
              <a:t>“Trailblazer study”</a:t>
            </a:r>
            <a:br>
              <a:rPr lang="en-US" sz="2700" b="1" dirty="0"/>
            </a:br>
            <a:endParaRPr lang="en-US" sz="2700" b="1" dirty="0"/>
          </a:p>
          <a:p>
            <a:pPr lvl="0" algn="ctr"/>
            <a:r>
              <a:rPr lang="en-US" sz="2700" b="1" dirty="0">
                <a:solidFill>
                  <a:srgbClr val="000000"/>
                </a:solidFill>
              </a:rPr>
              <a:t>1795 trial participants</a:t>
            </a:r>
          </a:p>
          <a:p>
            <a:pPr algn="ctr"/>
            <a:r>
              <a:rPr lang="en-US" sz="2700" b="1" dirty="0"/>
              <a:t>91.5% White</a:t>
            </a:r>
          </a:p>
          <a:p>
            <a:pPr algn="ctr"/>
            <a:r>
              <a:rPr lang="en-US" sz="2700" b="1" dirty="0"/>
              <a:t>19 African-American/ Black (~1%)</a:t>
            </a:r>
          </a:p>
          <a:p>
            <a:pPr algn="ctr"/>
            <a:r>
              <a:rPr lang="en-US" sz="2700" b="1" dirty="0"/>
              <a:t>35 Hispanic (~2%)</a:t>
            </a:r>
          </a:p>
          <a:p>
            <a:pPr algn="ctr"/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39182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6C52D9E-9161-42EA-A794-058F04A3F6E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5710" t="15695" r="6254" b="11177"/>
          <a:stretch/>
        </p:blipFill>
        <p:spPr>
          <a:xfrm>
            <a:off x="169818" y="1143884"/>
            <a:ext cx="11691256" cy="532030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5896" y="378822"/>
            <a:ext cx="11530148" cy="960120"/>
          </a:xfrm>
        </p:spPr>
        <p:txBody>
          <a:bodyPr/>
          <a:lstStyle/>
          <a:p>
            <a:r>
              <a:rPr lang="en-US" sz="3600" dirty="0">
                <a:latin typeface="Franklin Gothic Medium" panose="020B0603020102020204" pitchFamily="34" charset="0"/>
              </a:rPr>
              <a:t>NC REGISTRY FOR BRAIN HEALTH (</a:t>
            </a:r>
            <a:r>
              <a:rPr lang="en-US" sz="3600" dirty="0" err="1">
                <a:latin typeface="Franklin Gothic Medium" panose="020B0603020102020204" pitchFamily="34" charset="0"/>
              </a:rPr>
              <a:t>www.ncbrainhealth.org</a:t>
            </a:r>
            <a:r>
              <a:rPr lang="en-US" sz="3600" dirty="0">
                <a:latin typeface="Franklin Gothic Medium" panose="020B0603020102020204" pitchFamily="34" charset="0"/>
              </a:rPr>
              <a:t>)</a:t>
            </a:r>
          </a:p>
        </p:txBody>
      </p:sp>
      <p:sp>
        <p:nvSpPr>
          <p:cNvPr id="2" name="Right Arrow 1"/>
          <p:cNvSpPr/>
          <p:nvPr/>
        </p:nvSpPr>
        <p:spPr>
          <a:xfrm rot="7226835">
            <a:off x="2516435" y="4010662"/>
            <a:ext cx="2047907" cy="774716"/>
          </a:xfrm>
          <a:prstGeom prst="rightArrow">
            <a:avLst>
              <a:gd name="adj1" fmla="val 50000"/>
              <a:gd name="adj2" fmla="val 4226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5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13656" y="699379"/>
            <a:ext cx="11638435" cy="963855"/>
          </a:xfrm>
        </p:spPr>
        <p:txBody>
          <a:bodyPr/>
          <a:lstStyle/>
          <a:p>
            <a:r>
              <a:rPr lang="en-US" altLang="en-US" sz="4300" dirty="0">
                <a:latin typeface="Franklin Gothic Medium" panose="020B0603020102020204" pitchFamily="34" charset="0"/>
              </a:rPr>
              <a:t>WHAT IS THE NC REGISTRY FOR BRAIN HEALTH?</a:t>
            </a:r>
          </a:p>
        </p:txBody>
      </p:sp>
      <p:sp>
        <p:nvSpPr>
          <p:cNvPr id="33797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13657" y="1663234"/>
            <a:ext cx="6002133" cy="4501553"/>
          </a:xfrm>
        </p:spPr>
        <p:txBody>
          <a:bodyPr/>
          <a:lstStyle/>
          <a:p>
            <a:pPr marL="0" indent="0">
              <a:lnSpc>
                <a:spcPct val="103000"/>
              </a:lnSpc>
              <a:buNone/>
            </a:pPr>
            <a:r>
              <a:rPr lang="en-US" sz="2800" b="0" dirty="0"/>
              <a:t>The “Registry” is a  group of people across North Carolina interested in receiving the latest news to improve brain health and to prevent Alzheimer’s disease and other dementias. It is also a way for people to get involved in studies by receiving regular notices of enrolling studies that might meet their interests.  </a:t>
            </a:r>
            <a:endParaRPr lang="en-US" alt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5E5A1-324C-418E-B3E2-A74ECE799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27"/>
          <a:stretch/>
        </p:blipFill>
        <p:spPr>
          <a:xfrm>
            <a:off x="6561909" y="1811475"/>
            <a:ext cx="5216434" cy="32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nc_brain_16JUN2020">
  <a:themeElements>
    <a:clrScheme name="NC_Brain 2">
      <a:dk1>
        <a:srgbClr val="000000"/>
      </a:dk1>
      <a:lt1>
        <a:srgbClr val="FFFFFF"/>
      </a:lt1>
      <a:dk2>
        <a:srgbClr val="19296B"/>
      </a:dk2>
      <a:lt2>
        <a:srgbClr val="F3F2EF"/>
      </a:lt2>
      <a:accent1>
        <a:srgbClr val="009591"/>
      </a:accent1>
      <a:accent2>
        <a:srgbClr val="FEAA4C"/>
      </a:accent2>
      <a:accent3>
        <a:srgbClr val="4E0774"/>
      </a:accent3>
      <a:accent4>
        <a:srgbClr val="B7242B"/>
      </a:accent4>
      <a:accent5>
        <a:srgbClr val="4799C3"/>
      </a:accent5>
      <a:accent6>
        <a:srgbClr val="00524A"/>
      </a:accent6>
      <a:hlink>
        <a:srgbClr val="767775"/>
      </a:hlink>
      <a:folHlink>
        <a:srgbClr val="694F0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a:style>
    </a:spDef>
    <a:lnDef>
      <a:spPr>
        <a:noFill/>
        <a:ln w="25400" cap="flat" cmpd="sng" algn="ctr">
          <a:solidFill>
            <a:schemeClr val="accent5"/>
          </a:solidFill>
          <a:prstDash val="solid"/>
          <a:tailEnd type="none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c_brain_16JUN2020" id="{FC2BF822-1327-774B-9914-116C7A4D66E3}" vid="{A4D0946A-1C74-A148-80EA-152155F5938D}"/>
    </a:ext>
  </a:extLst>
</a:theme>
</file>

<file path=ppt/theme/theme2.xml><?xml version="1.0" encoding="utf-8"?>
<a:theme xmlns:a="http://schemas.openxmlformats.org/drawingml/2006/main" name="1_nc_brain_16JUN2020">
  <a:themeElements>
    <a:clrScheme name="NC_Brain 2">
      <a:dk1>
        <a:srgbClr val="000000"/>
      </a:dk1>
      <a:lt1>
        <a:srgbClr val="FFFFFF"/>
      </a:lt1>
      <a:dk2>
        <a:srgbClr val="19296B"/>
      </a:dk2>
      <a:lt2>
        <a:srgbClr val="F3F2EF"/>
      </a:lt2>
      <a:accent1>
        <a:srgbClr val="009591"/>
      </a:accent1>
      <a:accent2>
        <a:srgbClr val="FEAA4C"/>
      </a:accent2>
      <a:accent3>
        <a:srgbClr val="4E0774"/>
      </a:accent3>
      <a:accent4>
        <a:srgbClr val="B7242B"/>
      </a:accent4>
      <a:accent5>
        <a:srgbClr val="4799C3"/>
      </a:accent5>
      <a:accent6>
        <a:srgbClr val="00524A"/>
      </a:accent6>
      <a:hlink>
        <a:srgbClr val="767775"/>
      </a:hlink>
      <a:folHlink>
        <a:srgbClr val="694F0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a:style>
    </a:spDef>
    <a:lnDef>
      <a:spPr>
        <a:noFill/>
        <a:ln w="25400" cap="flat" cmpd="sng" algn="ctr">
          <a:solidFill>
            <a:schemeClr val="accent5"/>
          </a:solidFill>
          <a:prstDash val="solid"/>
          <a:tailEnd type="none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c_brain_16JUN2020" id="{FC2BF822-1327-774B-9914-116C7A4D66E3}" vid="{A4D0946A-1C74-A148-80EA-152155F5938D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78b2e4-9060-4309-b354-463fb93a4269">
      <Terms xmlns="http://schemas.microsoft.com/office/infopath/2007/PartnerControls"/>
    </lcf76f155ced4ddcb4097134ff3c332f>
    <TaxCatchAll xmlns="ea8af748-1d0b-4554-b403-23c57396422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A84DF9C38F85459C2FBB53EA3FC961" ma:contentTypeVersion="16" ma:contentTypeDescription="Create a new document." ma:contentTypeScope="" ma:versionID="56eed81f91c6e4c376543b78c52c3f3c">
  <xsd:schema xmlns:xsd="http://www.w3.org/2001/XMLSchema" xmlns:xs="http://www.w3.org/2001/XMLSchema" xmlns:p="http://schemas.microsoft.com/office/2006/metadata/properties" xmlns:ns2="bd78b2e4-9060-4309-b354-463fb93a4269" xmlns:ns3="ea8af748-1d0b-4554-b403-23c573964229" targetNamespace="http://schemas.microsoft.com/office/2006/metadata/properties" ma:root="true" ma:fieldsID="e371658e6c15dc6ceb77a667abadf544" ns2:_="" ns3:_="">
    <xsd:import namespace="bd78b2e4-9060-4309-b354-463fb93a4269"/>
    <xsd:import namespace="ea8af748-1d0b-4554-b403-23c5739642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8b2e4-9060-4309-b354-463fb93a4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af748-1d0b-4554-b403-23c57396422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57b129b-aecc-4f48-b65e-4752a1115b12}" ma:internalName="TaxCatchAll" ma:showField="CatchAllData" ma:web="ea8af748-1d0b-4554-b403-23c5739642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B1E148-1454-466D-B429-8D889AC79C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4F7249-0BCD-459B-A6F3-87C4D1E4F8F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A231BDF-1AE2-4DD2-ACE1-AE1CF3379AA4}"/>
</file>

<file path=docProps/app.xml><?xml version="1.0" encoding="utf-8"?>
<Properties xmlns="http://schemas.openxmlformats.org/officeDocument/2006/extended-properties" xmlns:vt="http://schemas.openxmlformats.org/officeDocument/2006/docPropsVTypes">
  <Template>nc_brain_16JUN2020</Template>
  <TotalTime>50337</TotalTime>
  <Words>1580</Words>
  <Application>Microsoft Macintosh PowerPoint</Application>
  <PresentationFormat>Widescreen</PresentationFormat>
  <Paragraphs>158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BlinkMacSystemFont</vt:lpstr>
      <vt:lpstr>Calibri</vt:lpstr>
      <vt:lpstr>Courier New</vt:lpstr>
      <vt:lpstr>Franklin Gothic Demi</vt:lpstr>
      <vt:lpstr>Franklin Gothic Medium</vt:lpstr>
      <vt:lpstr>Roboto</vt:lpstr>
      <vt:lpstr>Symbol</vt:lpstr>
      <vt:lpstr>System Font Regular</vt:lpstr>
      <vt:lpstr>Wingdings</vt:lpstr>
      <vt:lpstr>nc_brain_16JUN2020</vt:lpstr>
      <vt:lpstr>1_nc_brain_16JUN2020</vt:lpstr>
      <vt:lpstr>Custom Design</vt:lpstr>
      <vt:lpstr>1_Custom Design</vt:lpstr>
      <vt:lpstr>PowerPoint Presentation</vt:lpstr>
      <vt:lpstr>PowerPoint Presentation</vt:lpstr>
      <vt:lpstr>WHERE WE ARE TODAY ….</vt:lpstr>
      <vt:lpstr>2023 DRUG DEVELOPMENT  ALZHEIMER’S DISEASE</vt:lpstr>
      <vt:lpstr>DIVERSITY IN CLINICAL TRIALS – WE HAVE GOT TO DO BETTER!</vt:lpstr>
      <vt:lpstr>DIVERSITY IN CLINICAL TRIALS</vt:lpstr>
      <vt:lpstr>DIVERSITY IN CLINICAL TRIALS</vt:lpstr>
      <vt:lpstr>NC REGISTRY FOR BRAIN HEALTH (www.ncbrainhealth.org)</vt:lpstr>
      <vt:lpstr>WHAT IS THE NC REGISTRY FOR BRAIN HEALTH?</vt:lpstr>
      <vt:lpstr>WHAT IS THE NC REGISTRY FOR BRAIN HEALTH?</vt:lpstr>
      <vt:lpstr>WHO WE ARE: IMPACT ACROSS THE STATE OF NC</vt:lpstr>
      <vt:lpstr>WHO’S JOINED SO FAR? (July 24, 2023)</vt:lpstr>
      <vt:lpstr>WHO’S JOINED SO FAR? (July 24, 2023)</vt:lpstr>
      <vt:lpstr>SOME TYPES OF STUDIES</vt:lpstr>
      <vt:lpstr>PowerPoint Presentation</vt:lpstr>
      <vt:lpstr>DUKE STUDIES: RETINAL IMAGING TO DETECT AD </vt:lpstr>
      <vt:lpstr>Duke Study — “ PACT”  Preventing Alzheimer’s with Cognitive Training   </vt:lpstr>
      <vt:lpstr>NC REGISTRY FOR BRAIN HEALTH - CHALLENGES </vt:lpstr>
      <vt:lpstr>PowerPoint Presentation</vt:lpstr>
      <vt:lpstr>PowerPoint Presentation</vt:lpstr>
    </vt:vector>
  </TitlesOfParts>
  <Manager/>
  <Company>Duke Health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(Cover Slide) NC Registry for Brain Health</dc:title>
  <dc:subject/>
  <dc:creator>Susan Herron</dc:creator>
  <cp:keywords/>
  <dc:description/>
  <cp:lastModifiedBy>Eargle, Allison</cp:lastModifiedBy>
  <cp:revision>587</cp:revision>
  <cp:lastPrinted>2023-06-21T19:18:47Z</cp:lastPrinted>
  <dcterms:created xsi:type="dcterms:W3CDTF">2020-06-12T20:19:18Z</dcterms:created>
  <dcterms:modified xsi:type="dcterms:W3CDTF">2023-09-21T18:14:24Z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0x01010090A84DF9C38F85459C2FBB53EA3FC961</vt:lpwstr>
  </property>
</Properties>
</file>