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5"/>
  </p:notesMasterIdLst>
  <p:sldIdLst>
    <p:sldId id="256" r:id="rId3"/>
    <p:sldId id="347" r:id="rId4"/>
    <p:sldId id="310" r:id="rId5"/>
    <p:sldId id="344" r:id="rId6"/>
    <p:sldId id="345" r:id="rId7"/>
    <p:sldId id="312" r:id="rId8"/>
    <p:sldId id="313" r:id="rId9"/>
    <p:sldId id="348" r:id="rId10"/>
    <p:sldId id="319" r:id="rId11"/>
    <p:sldId id="346" r:id="rId12"/>
    <p:sldId id="309" r:id="rId13"/>
    <p:sldId id="257"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9" autoAdjust="0"/>
    <p:restoredTop sz="94660"/>
  </p:normalViewPr>
  <p:slideViewPr>
    <p:cSldViewPr snapToGrid="0" showGuides="1">
      <p:cViewPr varScale="1">
        <p:scale>
          <a:sx n="65" d="100"/>
          <a:sy n="65" d="100"/>
        </p:scale>
        <p:origin x="84" y="23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947AD5-008B-47A4-B346-BA9D83CCD606}"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BA10F7-074C-4358-B5E0-D2A370D5214A}" type="slidenum">
              <a:rPr lang="en-US" smtClean="0"/>
              <a:t>‹#›</a:t>
            </a:fld>
            <a:endParaRPr lang="en-US"/>
          </a:p>
        </p:txBody>
      </p:sp>
    </p:spTree>
    <p:extLst>
      <p:ext uri="{BB962C8B-B14F-4D97-AF65-F5344CB8AC3E}">
        <p14:creationId xmlns:p14="http://schemas.microsoft.com/office/powerpoint/2010/main" val="24113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a:extLst>
              <a:ext uri="{FF2B5EF4-FFF2-40B4-BE49-F238E27FC236}">
                <a16:creationId xmlns:a16="http://schemas.microsoft.com/office/drawing/2014/main" id="{27DFAC64-2C6B-1D39-578E-312DF60E1B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Notes Placeholder 2">
            <a:extLst>
              <a:ext uri="{FF2B5EF4-FFF2-40B4-BE49-F238E27FC236}">
                <a16:creationId xmlns:a16="http://schemas.microsoft.com/office/drawing/2014/main" id="{6A1B5BB3-BDC0-4C9C-5D7F-97897349B4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SUBJECT SLIDE: One Look at the Disaster Cycle</a:t>
            </a:r>
          </a:p>
          <a:p>
            <a:pPr eaLnBrk="1" hangingPunct="1">
              <a:spcBef>
                <a:spcPct val="0"/>
              </a:spcBef>
            </a:pPr>
            <a:endParaRPr lang="en-US" altLang="en-US" b="1"/>
          </a:p>
          <a:p>
            <a:pPr eaLnBrk="1" hangingPunct="1">
              <a:spcBef>
                <a:spcPct val="0"/>
              </a:spcBef>
            </a:pPr>
            <a:r>
              <a:rPr lang="en-US" altLang="en-US" b="1"/>
              <a:t>SAY:</a:t>
            </a:r>
            <a:r>
              <a:rPr lang="en-US" altLang="en-US"/>
              <a:t> There are lots of ways to look at the disaster cycle. In this view, developed by FEMA, the phases are in layers. You will see a cyclical version in the next slide. Though the disaster (at the bottom) precipitates the community’s reaction toward recovery, preparedness and mitigation (grey line) should be happening before, while responding and after a disastrous event strikes.</a:t>
            </a:r>
          </a:p>
          <a:p>
            <a:pPr eaLnBrk="1" hangingPunct="1">
              <a:spcBef>
                <a:spcPct val="0"/>
              </a:spcBef>
            </a:pPr>
            <a:endParaRPr lang="en-US" altLang="en-US"/>
          </a:p>
          <a:p>
            <a:pPr eaLnBrk="1" hangingPunct="1">
              <a:spcBef>
                <a:spcPct val="0"/>
              </a:spcBef>
            </a:pPr>
            <a:r>
              <a:rPr lang="en-US" altLang="en-US"/>
              <a:t>We’re here today to discuss how you in this room want to embrace recovery because your community has been struck by disaster. This slide notes several important take-aways: the early emergency and relief (maroon and green) portions of your response were aimed at saving lives and stabilizing structures to prevent further damage. You can see how much longer the orange line is, reflecting how much more time may be needed for the entire community to recover.  </a:t>
            </a:r>
          </a:p>
          <a:p>
            <a:pPr eaLnBrk="1" hangingPunct="1">
              <a:spcBef>
                <a:spcPct val="0"/>
              </a:spcBef>
            </a:pPr>
            <a:endParaRPr lang="en-US" altLang="en-US"/>
          </a:p>
          <a:p>
            <a:pPr eaLnBrk="1" hangingPunct="1">
              <a:spcBef>
                <a:spcPct val="0"/>
              </a:spcBef>
            </a:pPr>
            <a:r>
              <a:rPr lang="en-US" altLang="en-US"/>
              <a:t>So, let’s take a look at another view of the disaster cycle.</a:t>
            </a:r>
            <a:endParaRPr lang="en-US" altLang="en-US" b="1"/>
          </a:p>
        </p:txBody>
      </p:sp>
      <p:sp>
        <p:nvSpPr>
          <p:cNvPr id="31748" name="Footer Placeholder 3">
            <a:extLst>
              <a:ext uri="{FF2B5EF4-FFF2-40B4-BE49-F238E27FC236}">
                <a16:creationId xmlns:a16="http://schemas.microsoft.com/office/drawing/2014/main" id="{1A240AD8-461F-AEF2-9BD6-E9687D9963DC}"/>
              </a:ext>
            </a:extLst>
          </p:cNvPr>
          <p:cNvSpPr>
            <a:spLocks noGrp="1"/>
          </p:cNvSpPr>
          <p:nvPr>
            <p:ph type="ftr" sz="quarter" idx="4"/>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09338" indent="-272822">
              <a:defRPr>
                <a:solidFill>
                  <a:schemeClr val="tx1"/>
                </a:solidFill>
                <a:latin typeface="Calibri" pitchFamily="34" charset="0"/>
              </a:defRPr>
            </a:lvl2pPr>
            <a:lvl3pPr marL="1092894" indent="-218258">
              <a:defRPr>
                <a:solidFill>
                  <a:schemeClr val="tx1"/>
                </a:solidFill>
                <a:latin typeface="Calibri" pitchFamily="34" charset="0"/>
              </a:defRPr>
            </a:lvl3pPr>
            <a:lvl4pPr marL="1529409" indent="-218258">
              <a:defRPr>
                <a:solidFill>
                  <a:schemeClr val="tx1"/>
                </a:solidFill>
                <a:latin typeface="Calibri" pitchFamily="34" charset="0"/>
              </a:defRPr>
            </a:lvl4pPr>
            <a:lvl5pPr marL="1965925" indent="-218258">
              <a:defRPr>
                <a:solidFill>
                  <a:schemeClr val="tx1"/>
                </a:solidFill>
                <a:latin typeface="Calibri" pitchFamily="34" charset="0"/>
              </a:defRPr>
            </a:lvl5pPr>
            <a:lvl6pPr marL="2428118" indent="-218258" fontAlgn="base">
              <a:spcBef>
                <a:spcPct val="0"/>
              </a:spcBef>
              <a:spcAft>
                <a:spcPct val="0"/>
              </a:spcAft>
              <a:defRPr>
                <a:solidFill>
                  <a:schemeClr val="tx1"/>
                </a:solidFill>
                <a:latin typeface="Calibri" pitchFamily="34" charset="0"/>
              </a:defRPr>
            </a:lvl6pPr>
            <a:lvl7pPr marL="2890310" indent="-218258" fontAlgn="base">
              <a:spcBef>
                <a:spcPct val="0"/>
              </a:spcBef>
              <a:spcAft>
                <a:spcPct val="0"/>
              </a:spcAft>
              <a:defRPr>
                <a:solidFill>
                  <a:schemeClr val="tx1"/>
                </a:solidFill>
                <a:latin typeface="Calibri" pitchFamily="34" charset="0"/>
              </a:defRPr>
            </a:lvl7pPr>
            <a:lvl8pPr marL="3352504" indent="-218258" fontAlgn="base">
              <a:spcBef>
                <a:spcPct val="0"/>
              </a:spcBef>
              <a:spcAft>
                <a:spcPct val="0"/>
              </a:spcAft>
              <a:defRPr>
                <a:solidFill>
                  <a:schemeClr val="tx1"/>
                </a:solidFill>
                <a:latin typeface="Calibri" pitchFamily="34" charset="0"/>
              </a:defRPr>
            </a:lvl8pPr>
            <a:lvl9pPr marL="3814696" indent="-218258" fontAlgn="base">
              <a:spcBef>
                <a:spcPct val="0"/>
              </a:spcBef>
              <a:spcAft>
                <a:spcPct val="0"/>
              </a:spcAft>
              <a:defRPr>
                <a:solidFill>
                  <a:schemeClr val="tx1"/>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t>CGE FALL ACADEMY</a:t>
            </a:r>
          </a:p>
        </p:txBody>
      </p:sp>
      <p:sp>
        <p:nvSpPr>
          <p:cNvPr id="31749" name="Slide Number Placeholder 4">
            <a:extLst>
              <a:ext uri="{FF2B5EF4-FFF2-40B4-BE49-F238E27FC236}">
                <a16:creationId xmlns:a16="http://schemas.microsoft.com/office/drawing/2014/main" id="{3D4918D4-7FA6-0F7C-9C36-7955EE5C9CF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08025" indent="-271463" eaLnBrk="0" hangingPunct="0">
              <a:defRPr>
                <a:solidFill>
                  <a:schemeClr val="tx1"/>
                </a:solidFill>
                <a:latin typeface="Calibri" panose="020F0502020204030204" pitchFamily="34" charset="0"/>
                <a:cs typeface="Arial" panose="020B0604020202020204" pitchFamily="34" charset="0"/>
              </a:defRPr>
            </a:lvl2pPr>
            <a:lvl3pPr marL="1092200" indent="-217488" eaLnBrk="0" hangingPunct="0">
              <a:defRPr>
                <a:solidFill>
                  <a:schemeClr val="tx1"/>
                </a:solidFill>
                <a:latin typeface="Calibri" panose="020F0502020204030204" pitchFamily="34" charset="0"/>
                <a:cs typeface="Arial" panose="020B0604020202020204" pitchFamily="34" charset="0"/>
              </a:defRPr>
            </a:lvl3pPr>
            <a:lvl4pPr marL="1528763" indent="-217488" eaLnBrk="0" hangingPunct="0">
              <a:defRPr>
                <a:solidFill>
                  <a:schemeClr val="tx1"/>
                </a:solidFill>
                <a:latin typeface="Calibri" panose="020F0502020204030204" pitchFamily="34" charset="0"/>
                <a:cs typeface="Arial" panose="020B0604020202020204" pitchFamily="34" charset="0"/>
              </a:defRPr>
            </a:lvl4pPr>
            <a:lvl5pPr marL="1965325" indent="-217488" eaLnBrk="0" hangingPunct="0">
              <a:defRPr>
                <a:solidFill>
                  <a:schemeClr val="tx1"/>
                </a:solidFill>
                <a:latin typeface="Calibri" panose="020F0502020204030204" pitchFamily="34" charset="0"/>
                <a:cs typeface="Arial" panose="020B0604020202020204" pitchFamily="34" charset="0"/>
              </a:defRPr>
            </a:lvl5pPr>
            <a:lvl6pPr marL="2422525" indent="-2174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879725" indent="-2174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336925" indent="-2174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794125" indent="-2174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6F34C2-4F84-458A-A3B3-252D8E5A1956}"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Slide Image Placeholder 1">
            <a:extLst>
              <a:ext uri="{FF2B5EF4-FFF2-40B4-BE49-F238E27FC236}">
                <a16:creationId xmlns:a16="http://schemas.microsoft.com/office/drawing/2014/main" id="{25439598-E928-B276-22A6-E88B9CF914A7}"/>
              </a:ext>
            </a:extLst>
          </p:cNvPr>
          <p:cNvSpPr>
            <a:spLocks noGrp="1" noRot="1" noChangeAspect="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7699" name="Notes Placeholder 2">
            <a:extLst>
              <a:ext uri="{FF2B5EF4-FFF2-40B4-BE49-F238E27FC236}">
                <a16:creationId xmlns:a16="http://schemas.microsoft.com/office/drawing/2014/main" id="{B6C8D06E-77AB-2F8F-32A7-73DDF1CF23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Same information, different view</a:t>
            </a:r>
          </a:p>
        </p:txBody>
      </p:sp>
      <p:sp>
        <p:nvSpPr>
          <p:cNvPr id="4" name="Slide Number Placeholder 3">
            <a:extLst>
              <a:ext uri="{FF2B5EF4-FFF2-40B4-BE49-F238E27FC236}">
                <a16:creationId xmlns:a16="http://schemas.microsoft.com/office/drawing/2014/main" id="{868FA202-C859-CC85-ED31-F153558AED16}"/>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857E7054-9974-4D4E-8375-B2C5ECC90C22}" type="slidenum">
              <a:rPr lang="en-US" altLang="en-US">
                <a:solidFill>
                  <a:srgbClr val="000000"/>
                </a:solidFill>
              </a:rPr>
              <a:pPr eaLnBrk="1" hangingPunct="1"/>
              <a:t>4</a:t>
            </a:fld>
            <a:endParaRPr lang="en-US" altLang="en-US">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a:extLst>
              <a:ext uri="{FF2B5EF4-FFF2-40B4-BE49-F238E27FC236}">
                <a16:creationId xmlns:a16="http://schemas.microsoft.com/office/drawing/2014/main" id="{6E830175-8370-FA45-BE81-66790E5BD4D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4867" name="Notes Placeholder 2">
            <a:extLst>
              <a:ext uri="{FF2B5EF4-FFF2-40B4-BE49-F238E27FC236}">
                <a16:creationId xmlns:a16="http://schemas.microsoft.com/office/drawing/2014/main" id="{D806B3EC-0C9A-F0ED-29CA-27B8979AD8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TITLE SLIDE: Long-term Recovery Group</a:t>
            </a:r>
          </a:p>
          <a:p>
            <a:pPr eaLnBrk="1" hangingPunct="1">
              <a:spcBef>
                <a:spcPct val="0"/>
              </a:spcBef>
            </a:pPr>
            <a:endParaRPr lang="en-US" altLang="en-US" b="1"/>
          </a:p>
          <a:p>
            <a:pPr eaLnBrk="1" hangingPunct="1">
              <a:spcBef>
                <a:spcPct val="0"/>
              </a:spcBef>
            </a:pPr>
            <a:r>
              <a:rPr lang="en-US" altLang="en-US" b="1"/>
              <a:t>SAY: </a:t>
            </a:r>
            <a:r>
              <a:rPr lang="en-US" altLang="en-US"/>
              <a:t>Please look at the definition of a long term recovery group. </a:t>
            </a:r>
          </a:p>
          <a:p>
            <a:pPr eaLnBrk="1" hangingPunct="1">
              <a:spcBef>
                <a:spcPct val="0"/>
              </a:spcBef>
            </a:pPr>
            <a:r>
              <a:rPr lang="en-US" altLang="en-US"/>
              <a:t>A long term recovery group is needed when personal resources, insurance, government grants/loans are insufficient to meet the need of disaster survivors. Long term recovery groups assure that disaster survivors receive assistance from local neighbors, coalesce community members around the response and include as many participants as possible in order to maximize resources and minimize duplication of effort. There are many ways to develop LTRGs; each community is encouraged to put its own special “stamp” on the recovery because each community is unique and each disaster is different. There are many things that a long term recovery group is NOT. It is not the government; it is not the “boss”; it is not a resource for on-going human need. It IS a response to a particular disaster at a particular time in a particular place.</a:t>
            </a:r>
          </a:p>
          <a:p>
            <a:pPr eaLnBrk="1" hangingPunct="1">
              <a:spcBef>
                <a:spcPct val="0"/>
              </a:spcBef>
            </a:pPr>
            <a:endParaRPr lang="en-US" altLang="en-US"/>
          </a:p>
          <a:p>
            <a:pPr eaLnBrk="1" hangingPunct="1">
              <a:spcBef>
                <a:spcPct val="0"/>
              </a:spcBef>
            </a:pPr>
            <a:r>
              <a:rPr lang="en-US" altLang="en-US" b="1"/>
              <a:t>ASK:</a:t>
            </a:r>
          </a:p>
          <a:p>
            <a:pPr eaLnBrk="1" hangingPunct="1">
              <a:spcBef>
                <a:spcPct val="0"/>
              </a:spcBef>
            </a:pPr>
            <a:r>
              <a:rPr lang="en-US" altLang="en-US"/>
              <a:t>What is the experience of people in the room? Have there been LTRGs here in the past? Have those in the room had experience with previous LTRGs? </a:t>
            </a:r>
          </a:p>
          <a:p>
            <a:pPr eaLnBrk="1" hangingPunct="1">
              <a:spcBef>
                <a:spcPct val="0"/>
              </a:spcBef>
            </a:pPr>
            <a:endParaRPr lang="en-US" altLang="en-US"/>
          </a:p>
        </p:txBody>
      </p:sp>
      <p:sp>
        <p:nvSpPr>
          <p:cNvPr id="30724" name="Slide Number Placeholder 3">
            <a:extLst>
              <a:ext uri="{FF2B5EF4-FFF2-40B4-BE49-F238E27FC236}">
                <a16:creationId xmlns:a16="http://schemas.microsoft.com/office/drawing/2014/main" id="{7C70F379-F864-948C-2BC1-ABEBC877A1B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0888" indent="-287338" eaLnBrk="0" hangingPunct="0">
              <a:defRPr>
                <a:solidFill>
                  <a:schemeClr val="tx1"/>
                </a:solidFill>
                <a:latin typeface="Calibri" panose="020F0502020204030204" pitchFamily="34" charset="0"/>
                <a:cs typeface="Arial" panose="020B0604020202020204" pitchFamily="34" charset="0"/>
              </a:defRPr>
            </a:lvl2pPr>
            <a:lvl3pPr marL="1154113" indent="-230188" eaLnBrk="0" hangingPunct="0">
              <a:defRPr>
                <a:solidFill>
                  <a:schemeClr val="tx1"/>
                </a:solidFill>
                <a:latin typeface="Calibri" panose="020F0502020204030204" pitchFamily="34" charset="0"/>
                <a:cs typeface="Arial" panose="020B0604020202020204" pitchFamily="34" charset="0"/>
              </a:defRPr>
            </a:lvl3pPr>
            <a:lvl4pPr marL="1617663" indent="-230188" eaLnBrk="0" hangingPunct="0">
              <a:defRPr>
                <a:solidFill>
                  <a:schemeClr val="tx1"/>
                </a:solidFill>
                <a:latin typeface="Calibri" panose="020F0502020204030204" pitchFamily="34" charset="0"/>
                <a:cs typeface="Arial" panose="020B0604020202020204" pitchFamily="34" charset="0"/>
              </a:defRPr>
            </a:lvl4pPr>
            <a:lvl5pPr marL="2079625" indent="-230188" eaLnBrk="0" hangingPunct="0">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BA701E2-1AAC-4E55-BD0C-387F7DF1A8B5}" type="slidenum">
              <a:rPr lang="en-US" altLang="en-US"/>
              <a:pPr eaLnBrk="1" hangingPunct="1"/>
              <a:t>5</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a:extLst>
              <a:ext uri="{FF2B5EF4-FFF2-40B4-BE49-F238E27FC236}">
                <a16:creationId xmlns:a16="http://schemas.microsoft.com/office/drawing/2014/main" id="{5A87E095-361C-6AFA-07A0-640BA0ACF6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220C4DA5-3634-740E-1036-D2636ECDBDB7}"/>
              </a:ext>
            </a:extLst>
          </p:cNvPr>
          <p:cNvSpPr>
            <a:spLocks noGrp="1"/>
          </p:cNvSpPr>
          <p:nvPr>
            <p:ph type="body" idx="1"/>
          </p:nvPr>
        </p:nvSpPr>
        <p:spPr/>
        <p:txBody>
          <a:bodyPr/>
          <a:lstStyle/>
          <a:p>
            <a:pPr eaLnBrk="1" fontAlgn="auto" hangingPunct="1">
              <a:spcBef>
                <a:spcPts val="0"/>
              </a:spcBef>
              <a:spcAft>
                <a:spcPts val="0"/>
              </a:spcAft>
              <a:defRPr/>
            </a:pPr>
            <a:r>
              <a:rPr lang="en-US" b="1" dirty="0"/>
              <a:t>TITLE SLIDE: Every good long term recovery includes</a:t>
            </a:r>
            <a:r>
              <a:rPr lang="is-IS" b="1" dirty="0"/>
              <a:t>….what?</a:t>
            </a:r>
          </a:p>
          <a:p>
            <a:pPr eaLnBrk="1" fontAlgn="auto" hangingPunct="1">
              <a:spcBef>
                <a:spcPts val="0"/>
              </a:spcBef>
              <a:spcAft>
                <a:spcPts val="0"/>
              </a:spcAft>
              <a:defRPr/>
            </a:pPr>
            <a:endParaRPr lang="en-US" b="1" dirty="0"/>
          </a:p>
          <a:p>
            <a:pPr eaLnBrk="1" fontAlgn="auto" hangingPunct="1">
              <a:spcBef>
                <a:spcPts val="0"/>
              </a:spcBef>
              <a:spcAft>
                <a:spcPts val="0"/>
              </a:spcAft>
              <a:defRPr/>
            </a:pPr>
            <a:r>
              <a:rPr lang="en-US" b="1" dirty="0"/>
              <a:t>SAY: </a:t>
            </a:r>
            <a:r>
              <a:rPr lang="en-US" dirty="0"/>
              <a:t>Each community long term recovery group has the opportunity to be exactly what it wants to be. There will be lots of opinions and suggestions about how your organization should form, but be assured that you are in complete control of your mission and process</a:t>
            </a:r>
            <a:r>
              <a:rPr lang="is-IS" dirty="0"/>
              <a:t>…as long as you assure that you will work ethically, honestly and with respect for your community. </a:t>
            </a:r>
          </a:p>
          <a:p>
            <a:pPr eaLnBrk="1" fontAlgn="auto" hangingPunct="1">
              <a:spcBef>
                <a:spcPts val="0"/>
              </a:spcBef>
              <a:spcAft>
                <a:spcPts val="0"/>
              </a:spcAft>
              <a:defRPr/>
            </a:pPr>
            <a:endParaRPr lang="is-IS" dirty="0"/>
          </a:p>
          <a:p>
            <a:pPr eaLnBrk="1" fontAlgn="auto" hangingPunct="1">
              <a:spcBef>
                <a:spcPts val="0"/>
              </a:spcBef>
              <a:spcAft>
                <a:spcPts val="0"/>
              </a:spcAft>
              <a:defRPr/>
            </a:pPr>
            <a:r>
              <a:rPr lang="is-IS" dirty="0"/>
              <a:t>Nevertheless, National VOAD organizations have been involved in long-term recovery group formation for decades and have the following suggestions:</a:t>
            </a:r>
          </a:p>
          <a:p>
            <a:pPr eaLnBrk="1" fontAlgn="auto" hangingPunct="1">
              <a:spcBef>
                <a:spcPts val="0"/>
              </a:spcBef>
              <a:spcAft>
                <a:spcPts val="0"/>
              </a:spcAft>
              <a:defRPr/>
            </a:pPr>
            <a:endParaRPr lang="is-IS" dirty="0"/>
          </a:p>
          <a:p>
            <a:pPr marL="231096" indent="-231096" eaLnBrk="1" fontAlgn="auto" hangingPunct="1">
              <a:spcBef>
                <a:spcPts val="0"/>
              </a:spcBef>
              <a:spcAft>
                <a:spcPts val="0"/>
              </a:spcAft>
              <a:buFont typeface="Arial"/>
              <a:buChar char="•"/>
              <a:defRPr/>
            </a:pPr>
            <a:r>
              <a:rPr lang="is-IS" dirty="0"/>
              <a:t>Some or all of the following functions can expedite recovery: communications, spiritual and emotional care, resources, volunteer management, donations, construction and disaster case management.</a:t>
            </a:r>
          </a:p>
          <a:p>
            <a:pPr marL="231096" indent="-231096" eaLnBrk="1" fontAlgn="auto" hangingPunct="1">
              <a:spcBef>
                <a:spcPts val="0"/>
              </a:spcBef>
              <a:spcAft>
                <a:spcPts val="0"/>
              </a:spcAft>
              <a:buFont typeface="Arial"/>
              <a:buChar char="•"/>
              <a:defRPr/>
            </a:pPr>
            <a:r>
              <a:rPr lang="is-IS" dirty="0"/>
              <a:t>Development of each of these functions is more fully explained in the National VOAD Long Term Recovery Guide at nvoad.org. Member organizations have experience in these functions and will support you as you develop. Please refer to the matrix of member organizations and contact provided to you during today’s workshop.</a:t>
            </a:r>
          </a:p>
          <a:p>
            <a:pPr marL="231096" indent="-231096" eaLnBrk="1" fontAlgn="auto" hangingPunct="1">
              <a:spcBef>
                <a:spcPts val="0"/>
              </a:spcBef>
              <a:spcAft>
                <a:spcPts val="0"/>
              </a:spcAft>
              <a:buFont typeface="Arial"/>
              <a:buChar char="•"/>
              <a:defRPr/>
            </a:pPr>
            <a:r>
              <a:rPr lang="is-IS" dirty="0"/>
              <a:t>This circle rightly implies that the functions are interconnected; what it does not demonstrate is how the a client is guided throught the various functions with the strong support of a disaster case manager, who continues to be the client’s single point of contact, even after construction and volunteers are assigned.</a:t>
            </a:r>
          </a:p>
          <a:p>
            <a:pPr marL="231096" indent="-231096" eaLnBrk="1" fontAlgn="auto" hangingPunct="1">
              <a:spcBef>
                <a:spcPts val="0"/>
              </a:spcBef>
              <a:spcAft>
                <a:spcPts val="0"/>
              </a:spcAft>
              <a:buFont typeface="Arial"/>
              <a:buChar char="•"/>
              <a:defRPr/>
            </a:pPr>
            <a:r>
              <a:rPr lang="is-IS" dirty="0"/>
              <a:t>In order to support the functions on this slide, long-term recovery groups will need to consider where fiscal management will reside (an existing 501(c)3 perhaps?), as well as whether adminstrative support and data management will be needed.</a:t>
            </a:r>
          </a:p>
          <a:p>
            <a:pPr marL="231096" indent="-231096" eaLnBrk="1" fontAlgn="auto" hangingPunct="1">
              <a:spcBef>
                <a:spcPts val="0"/>
              </a:spcBef>
              <a:spcAft>
                <a:spcPts val="0"/>
              </a:spcAft>
              <a:buFont typeface="Arial"/>
              <a:buChar char="•"/>
              <a:defRPr/>
            </a:pPr>
            <a:endParaRPr lang="is-IS" dirty="0"/>
          </a:p>
          <a:p>
            <a:pPr eaLnBrk="1" fontAlgn="auto" hangingPunct="1">
              <a:spcBef>
                <a:spcPts val="0"/>
              </a:spcBef>
              <a:spcAft>
                <a:spcPts val="0"/>
              </a:spcAft>
              <a:defRPr/>
            </a:pPr>
            <a:r>
              <a:rPr lang="is-IS" b="1" dirty="0"/>
              <a:t>ASK: </a:t>
            </a:r>
            <a:r>
              <a:rPr lang="is-IS" dirty="0"/>
              <a:t>Are there other programs your long term recovery group is considering? If your group is small, are there ways to combine some of these functions?</a:t>
            </a:r>
          </a:p>
          <a:p>
            <a:pPr eaLnBrk="1" fontAlgn="auto" hangingPunct="1">
              <a:spcBef>
                <a:spcPts val="0"/>
              </a:spcBef>
              <a:spcAft>
                <a:spcPts val="0"/>
              </a:spcAft>
              <a:defRPr/>
            </a:pPr>
            <a:endParaRPr lang="is-IS" dirty="0"/>
          </a:p>
          <a:p>
            <a:pPr eaLnBrk="1" fontAlgn="auto" hangingPunct="1">
              <a:spcBef>
                <a:spcPts val="0"/>
              </a:spcBef>
              <a:spcAft>
                <a:spcPts val="0"/>
              </a:spcAft>
              <a:defRPr/>
            </a:pPr>
            <a:r>
              <a:rPr lang="is-IS" dirty="0"/>
              <a:t>The following slides give us an opportunity to spend a moment discussing these functions.</a:t>
            </a:r>
            <a:endParaRPr lang="is-IS" b="1" dirty="0"/>
          </a:p>
          <a:p>
            <a:pPr eaLnBrk="1" fontAlgn="auto" hangingPunct="1">
              <a:spcBef>
                <a:spcPts val="0"/>
              </a:spcBef>
              <a:spcAft>
                <a:spcPts val="0"/>
              </a:spcAft>
              <a:defRPr/>
            </a:pPr>
            <a:endParaRPr lang="en-US" b="1" dirty="0"/>
          </a:p>
          <a:p>
            <a:pPr eaLnBrk="1" fontAlgn="auto" hangingPunct="1">
              <a:spcBef>
                <a:spcPts val="0"/>
              </a:spcBef>
              <a:spcAft>
                <a:spcPts val="0"/>
              </a:spcAft>
              <a:defRPr/>
            </a:pPr>
            <a:endParaRPr lang="en-US" dirty="0"/>
          </a:p>
        </p:txBody>
      </p:sp>
      <p:sp>
        <p:nvSpPr>
          <p:cNvPr id="41988" name="Slide Number Placeholder 3">
            <a:extLst>
              <a:ext uri="{FF2B5EF4-FFF2-40B4-BE49-F238E27FC236}">
                <a16:creationId xmlns:a16="http://schemas.microsoft.com/office/drawing/2014/main" id="{A857F843-06AE-1EEB-13C4-82DE4564C5DC}"/>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0888" indent="-287338" eaLnBrk="0" hangingPunct="0">
              <a:defRPr>
                <a:solidFill>
                  <a:schemeClr val="tx1"/>
                </a:solidFill>
                <a:latin typeface="Calibri" panose="020F0502020204030204" pitchFamily="34" charset="0"/>
                <a:cs typeface="Arial" panose="020B0604020202020204" pitchFamily="34" charset="0"/>
              </a:defRPr>
            </a:lvl2pPr>
            <a:lvl3pPr marL="1154113" indent="-230188" eaLnBrk="0" hangingPunct="0">
              <a:defRPr>
                <a:solidFill>
                  <a:schemeClr val="tx1"/>
                </a:solidFill>
                <a:latin typeface="Calibri" panose="020F0502020204030204" pitchFamily="34" charset="0"/>
                <a:cs typeface="Arial" panose="020B0604020202020204" pitchFamily="34" charset="0"/>
              </a:defRPr>
            </a:lvl3pPr>
            <a:lvl4pPr marL="1617663" indent="-230188" eaLnBrk="0" hangingPunct="0">
              <a:defRPr>
                <a:solidFill>
                  <a:schemeClr val="tx1"/>
                </a:solidFill>
                <a:latin typeface="Calibri" panose="020F0502020204030204" pitchFamily="34" charset="0"/>
                <a:cs typeface="Arial" panose="020B0604020202020204" pitchFamily="34" charset="0"/>
              </a:defRPr>
            </a:lvl4pPr>
            <a:lvl5pPr marL="2079625" indent="-230188" eaLnBrk="0" hangingPunct="0">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DA58F28-DD1D-42FB-B323-62B41BD76F5A}" type="slidenum">
              <a:rPr lang="en-US" altLang="en-US"/>
              <a:pPr eaLnBrk="1" hangingPunct="1"/>
              <a:t>6</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Slide Image Placeholder 1">
            <a:extLst>
              <a:ext uri="{FF2B5EF4-FFF2-40B4-BE49-F238E27FC236}">
                <a16:creationId xmlns:a16="http://schemas.microsoft.com/office/drawing/2014/main" id="{4324EE07-A164-6C11-3351-3E51A96C19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7939" name="Notes Placeholder 2">
            <a:extLst>
              <a:ext uri="{FF2B5EF4-FFF2-40B4-BE49-F238E27FC236}">
                <a16:creationId xmlns:a16="http://schemas.microsoft.com/office/drawing/2014/main" id="{368A7CA0-B4C0-9FCF-158F-A1C1CB54A2B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TITLE SLIDE: Disaster Casework and Disaster Case management</a:t>
            </a:r>
          </a:p>
          <a:p>
            <a:pPr eaLnBrk="1" hangingPunct="1">
              <a:spcBef>
                <a:spcPct val="0"/>
              </a:spcBef>
            </a:pPr>
            <a:endParaRPr lang="en-US" altLang="en-US" b="1"/>
          </a:p>
          <a:p>
            <a:pPr eaLnBrk="1" hangingPunct="1">
              <a:spcBef>
                <a:spcPct val="0"/>
              </a:spcBef>
            </a:pPr>
            <a:r>
              <a:rPr lang="is-IS" altLang="en-US" b="1"/>
              <a:t>Faciltator note: </a:t>
            </a:r>
            <a:r>
              <a:rPr lang="is-IS" altLang="en-US"/>
              <a:t>Make every attempt to have copies of the National Voluntary Organizations Active in Disaster Long Term R</a:t>
            </a:r>
            <a:r>
              <a:rPr lang="en-US" altLang="en-US"/>
              <a:t>e</a:t>
            </a:r>
            <a:r>
              <a:rPr lang="is-IS" altLang="en-US"/>
              <a:t>covery Guide available to give to each participant. Refer to Chapter 4, Page 16.</a:t>
            </a:r>
            <a:endParaRPr lang="en-US" altLang="en-US" b="1"/>
          </a:p>
          <a:p>
            <a:pPr eaLnBrk="1" hangingPunct="1">
              <a:spcBef>
                <a:spcPct val="0"/>
              </a:spcBef>
            </a:pPr>
            <a:endParaRPr lang="en-US" altLang="en-US" b="1"/>
          </a:p>
          <a:p>
            <a:pPr eaLnBrk="1" hangingPunct="1">
              <a:spcBef>
                <a:spcPct val="0"/>
              </a:spcBef>
            </a:pPr>
            <a:endParaRPr lang="en-US" altLang="en-US" b="1"/>
          </a:p>
          <a:p>
            <a:pPr eaLnBrk="1" hangingPunct="1">
              <a:spcBef>
                <a:spcPct val="0"/>
              </a:spcBef>
            </a:pPr>
            <a:r>
              <a:rPr lang="en-US" altLang="en-US" b="1"/>
              <a:t>SAY: </a:t>
            </a:r>
            <a:r>
              <a:rPr lang="en-US" altLang="en-US"/>
              <a:t>Every program of a long term recovery depends on the successful development of every other program. Though disaster case management is one of the pivotal components, long term recoveries too often believe it is the “solution” to every problem, rather than one of the spokes in a strong wheel</a:t>
            </a:r>
            <a:r>
              <a:rPr lang="is-IS" altLang="en-US"/>
              <a:t>…or slices of a delicious pie as this graphic suggests!</a:t>
            </a:r>
            <a:r>
              <a:rPr lang="en-US" altLang="en-US"/>
              <a:t> Without careful thought to the development of the disaster case management process, frustration is a guarantee</a:t>
            </a:r>
            <a:r>
              <a:rPr lang="is-IS" altLang="en-US"/>
              <a:t>…and the critical help survivors need will be delayed.</a:t>
            </a:r>
          </a:p>
          <a:p>
            <a:pPr eaLnBrk="1" hangingPunct="1">
              <a:spcBef>
                <a:spcPct val="0"/>
              </a:spcBef>
            </a:pPr>
            <a:endParaRPr lang="is-IS" altLang="en-US"/>
          </a:p>
          <a:p>
            <a:pPr eaLnBrk="1" hangingPunct="1">
              <a:spcBef>
                <a:spcPct val="0"/>
              </a:spcBef>
            </a:pPr>
            <a:r>
              <a:rPr lang="is-IS" altLang="en-US"/>
              <a:t>As long term recovery groups form...often while relief activities (such as stabilizing structures, making them secure and preventing further damage) are underway...many groups are already thinking about ways to support a hurting community with a quick and caring touch. The American Red Cross, the Salvation Army and other early participants are making surveys and screening for services. Others will be visiting door-to-door to provide information about resources and referrals to those who are feeding or distributing supplies. </a:t>
            </a:r>
          </a:p>
          <a:p>
            <a:pPr eaLnBrk="1" hangingPunct="1">
              <a:spcBef>
                <a:spcPct val="0"/>
              </a:spcBef>
            </a:pPr>
            <a:endParaRPr lang="is-IS" altLang="en-US"/>
          </a:p>
          <a:p>
            <a:pPr eaLnBrk="1" hangingPunct="1">
              <a:spcBef>
                <a:spcPct val="0"/>
              </a:spcBef>
            </a:pPr>
            <a:r>
              <a:rPr lang="is-IS" altLang="en-US"/>
              <a:t>Those early visits may also include gathering basic information about what survivors might need immediately or ultimately in order to sustain the current situation and plan for a future one. Local communities, with the support of existing VOAD members, church groups, community service clubs or social service agencies, are perfect to make those visits in coordination with city, county, emergency management, national guard or other coordinating entities...once the area is safe and steps have been take to protect survivors from identity theft, cultural offense or inappropriate exposure. </a:t>
            </a:r>
          </a:p>
          <a:p>
            <a:pPr eaLnBrk="1" hangingPunct="1">
              <a:spcBef>
                <a:spcPct val="0"/>
              </a:spcBef>
            </a:pPr>
            <a:endParaRPr lang="is-IS" altLang="en-US"/>
          </a:p>
          <a:p>
            <a:pPr eaLnBrk="1" hangingPunct="1">
              <a:spcBef>
                <a:spcPct val="0"/>
              </a:spcBef>
            </a:pPr>
            <a:r>
              <a:rPr lang="is-IS" altLang="en-US"/>
              <a:t>These early efforts are what the National VOAD Disaster Case Management Committee defines as “disaster casework.” </a:t>
            </a:r>
            <a:r>
              <a:rPr lang="en-US" altLang="en-US"/>
              <a:t>Disaster Casework is early intervention provided by skilled helpers who aid survivors in taking next steps in their recovery. Interventions include providing accurate and timely information and referral, identifying resources to meet urgent needs, and screening for disaster program eligibility, including long term disaster case management. </a:t>
            </a:r>
          </a:p>
          <a:p>
            <a:pPr eaLnBrk="1" hangingPunct="1">
              <a:spcBef>
                <a:spcPct val="0"/>
              </a:spcBef>
            </a:pPr>
            <a:r>
              <a:rPr lang="en-US" altLang="en-US"/>
              <a:t>This early intervention:</a:t>
            </a:r>
            <a:br>
              <a:rPr lang="en-US" altLang="en-US"/>
            </a:br>
            <a:r>
              <a:rPr lang="en-US" altLang="en-US">
                <a:latin typeface="Wingdings" panose="05000000000000000000" pitchFamily="2" charset="2"/>
              </a:rPr>
              <a:t> </a:t>
            </a:r>
            <a:r>
              <a:rPr lang="en-US" altLang="en-US"/>
              <a:t>helps to minimize the risk of duplication of benefits which may pose barriers for recovery;</a:t>
            </a:r>
            <a:br>
              <a:rPr lang="en-US" altLang="en-US"/>
            </a:br>
            <a:r>
              <a:rPr lang="en-US" altLang="en-US">
                <a:latin typeface="Wingdings" panose="05000000000000000000" pitchFamily="2" charset="2"/>
              </a:rPr>
              <a:t> </a:t>
            </a:r>
            <a:r>
              <a:rPr lang="en-US" altLang="en-US"/>
              <a:t>assists in the restoration of pre-disaster social service benefits for qualified individuals; and </a:t>
            </a:r>
            <a:r>
              <a:rPr lang="en-US" altLang="en-US">
                <a:latin typeface="Wingdings" panose="05000000000000000000" pitchFamily="2" charset="2"/>
              </a:rPr>
              <a:t> </a:t>
            </a:r>
            <a:r>
              <a:rPr lang="en-US" altLang="en-US"/>
              <a:t>provides clients with information on the importance of record keeping for future assistance. </a:t>
            </a:r>
          </a:p>
          <a:p>
            <a:pPr eaLnBrk="1" hangingPunct="1">
              <a:spcBef>
                <a:spcPct val="0"/>
              </a:spcBef>
            </a:pPr>
            <a:r>
              <a:rPr lang="en-US" altLang="en-US"/>
              <a:t>Disaster Casework</a:t>
            </a:r>
            <a:br>
              <a:rPr lang="en-US" altLang="en-US"/>
            </a:br>
            <a:r>
              <a:rPr lang="en-US" altLang="en-US">
                <a:latin typeface="Wingdings" panose="05000000000000000000" pitchFamily="2" charset="2"/>
              </a:rPr>
              <a:t> </a:t>
            </a:r>
            <a:r>
              <a:rPr lang="en-US" altLang="en-US"/>
              <a:t>is often initiated in the relief phase of disaster response; and</a:t>
            </a:r>
            <a:br>
              <a:rPr lang="en-US" altLang="en-US"/>
            </a:br>
            <a:r>
              <a:rPr lang="en-US" altLang="en-US">
                <a:latin typeface="Wingdings" panose="05000000000000000000" pitchFamily="2" charset="2"/>
              </a:rPr>
              <a:t> </a:t>
            </a:r>
            <a:r>
              <a:rPr lang="en-US" altLang="en-US"/>
              <a:t>may complement disaster case management in the recovery phase. </a:t>
            </a:r>
          </a:p>
          <a:p>
            <a:pPr eaLnBrk="1" hangingPunct="1">
              <a:spcBef>
                <a:spcPct val="0"/>
              </a:spcBef>
            </a:pPr>
            <a:endParaRPr lang="en-US" altLang="en-US"/>
          </a:p>
          <a:p>
            <a:pPr eaLnBrk="1" hangingPunct="1">
              <a:spcBef>
                <a:spcPct val="0"/>
              </a:spcBef>
            </a:pPr>
            <a:r>
              <a:rPr lang="en-US" altLang="en-US"/>
              <a:t>Too often those many entities do not gather to share information and prevent redundancies, but long term recovery groups can and  should have them all “at the table” as they are forming so all that gathered “disaster casework” can precipitate a seamless transition into disaster case management.</a:t>
            </a:r>
          </a:p>
          <a:p>
            <a:pPr eaLnBrk="1" hangingPunct="1">
              <a:spcBef>
                <a:spcPct val="0"/>
              </a:spcBef>
            </a:pPr>
            <a:endParaRPr lang="en-US" altLang="en-US"/>
          </a:p>
          <a:p>
            <a:pPr eaLnBrk="1" hangingPunct="1">
              <a:spcBef>
                <a:spcPct val="0"/>
              </a:spcBef>
            </a:pPr>
            <a:endParaRPr lang="en-US" altLang="en-US"/>
          </a:p>
          <a:p>
            <a:pPr eaLnBrk="1" hangingPunct="1">
              <a:spcBef>
                <a:spcPct val="0"/>
              </a:spcBef>
            </a:pPr>
            <a:r>
              <a:rPr lang="en-US" altLang="en-US" b="1"/>
              <a:t>DISASTER CASE MANAGEMENT </a:t>
            </a:r>
          </a:p>
          <a:p>
            <a:pPr eaLnBrk="1" hangingPunct="1">
              <a:spcBef>
                <a:spcPct val="0"/>
              </a:spcBef>
            </a:pPr>
            <a:r>
              <a:rPr lang="en-US" altLang="en-US"/>
              <a:t>Disaster Case Management is a time-limited process by which a skilled helper (Disaster Case Manager) partners with a disaster-affected individual or family (Client) in order to plan for and achieve realistic goals for recovery following a disaster. </a:t>
            </a:r>
          </a:p>
          <a:p>
            <a:pPr eaLnBrk="1" hangingPunct="1">
              <a:spcBef>
                <a:spcPct val="0"/>
              </a:spcBef>
            </a:pPr>
            <a:endParaRPr lang="en-US" altLang="en-US"/>
          </a:p>
          <a:p>
            <a:pPr eaLnBrk="1" hangingPunct="1">
              <a:spcBef>
                <a:spcPct val="0"/>
              </a:spcBef>
            </a:pPr>
            <a:r>
              <a:rPr lang="en-US" altLang="en-US"/>
              <a:t>There are numerous options for coordinating disaster case management within a long term recovery group. Please see the matrix of National VOAD partners with training capabilities in disaster case management to offer assistance as you consider how to develop a disaster case management strategy.</a:t>
            </a:r>
          </a:p>
          <a:p>
            <a:pPr eaLnBrk="1" hangingPunct="1">
              <a:spcBef>
                <a:spcPct val="0"/>
              </a:spcBef>
            </a:pPr>
            <a:endParaRPr lang="en-US" altLang="en-US"/>
          </a:p>
          <a:p>
            <a:pPr eaLnBrk="1" hangingPunct="1">
              <a:spcBef>
                <a:spcPct val="0"/>
              </a:spcBef>
            </a:pPr>
            <a:r>
              <a:rPr lang="en-US" altLang="en-US"/>
              <a:t>The National VOAD resource, “Disaster Case Management Guidelines,” is an excellent resource for a better understanding of the principles and practice of disaster case management.</a:t>
            </a: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is-IS" altLang="en-US"/>
          </a:p>
        </p:txBody>
      </p:sp>
      <p:sp>
        <p:nvSpPr>
          <p:cNvPr id="43012" name="Slide Number Placeholder 3">
            <a:extLst>
              <a:ext uri="{FF2B5EF4-FFF2-40B4-BE49-F238E27FC236}">
                <a16:creationId xmlns:a16="http://schemas.microsoft.com/office/drawing/2014/main" id="{67138C28-84AC-4F95-6F1C-8B574588221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0888" indent="-287338" eaLnBrk="0" hangingPunct="0">
              <a:defRPr>
                <a:solidFill>
                  <a:schemeClr val="tx1"/>
                </a:solidFill>
                <a:latin typeface="Calibri" panose="020F0502020204030204" pitchFamily="34" charset="0"/>
                <a:cs typeface="Arial" panose="020B0604020202020204" pitchFamily="34" charset="0"/>
              </a:defRPr>
            </a:lvl2pPr>
            <a:lvl3pPr marL="1154113" indent="-230188" eaLnBrk="0" hangingPunct="0">
              <a:defRPr>
                <a:solidFill>
                  <a:schemeClr val="tx1"/>
                </a:solidFill>
                <a:latin typeface="Calibri" panose="020F0502020204030204" pitchFamily="34" charset="0"/>
                <a:cs typeface="Arial" panose="020B0604020202020204" pitchFamily="34" charset="0"/>
              </a:defRPr>
            </a:lvl3pPr>
            <a:lvl4pPr marL="1617663" indent="-230188" eaLnBrk="0" hangingPunct="0">
              <a:defRPr>
                <a:solidFill>
                  <a:schemeClr val="tx1"/>
                </a:solidFill>
                <a:latin typeface="Calibri" panose="020F0502020204030204" pitchFamily="34" charset="0"/>
                <a:cs typeface="Arial" panose="020B0604020202020204" pitchFamily="34" charset="0"/>
              </a:defRPr>
            </a:lvl4pPr>
            <a:lvl5pPr marL="2079625" indent="-230188" eaLnBrk="0" hangingPunct="0">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2E0939CC-2A80-4115-B138-77F732F4F00B}" type="slidenum">
              <a:rPr lang="en-US" altLang="en-US"/>
              <a:pPr eaLnBrk="1" hangingPunct="1"/>
              <a:t>7</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a:extLst>
              <a:ext uri="{FF2B5EF4-FFF2-40B4-BE49-F238E27FC236}">
                <a16:creationId xmlns:a16="http://schemas.microsoft.com/office/drawing/2014/main" id="{87A407AD-3D3D-E8AB-942C-18E68C3540B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a:extLst>
              <a:ext uri="{FF2B5EF4-FFF2-40B4-BE49-F238E27FC236}">
                <a16:creationId xmlns:a16="http://schemas.microsoft.com/office/drawing/2014/main" id="{4CD29788-199A-E26C-B6D1-3712F014CD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TITLE SLIDE: Financial Controls and Reporting</a:t>
            </a:r>
          </a:p>
          <a:p>
            <a:pPr eaLnBrk="1" hangingPunct="1">
              <a:spcBef>
                <a:spcPct val="0"/>
              </a:spcBef>
            </a:pPr>
            <a:endParaRPr lang="en-US" altLang="en-US" b="1"/>
          </a:p>
          <a:p>
            <a:pPr eaLnBrk="1" hangingPunct="1">
              <a:spcBef>
                <a:spcPct val="0"/>
              </a:spcBef>
            </a:pPr>
            <a:r>
              <a:rPr lang="en-US" altLang="en-US" b="1"/>
              <a:t>Facilitator note: </a:t>
            </a:r>
            <a:r>
              <a:rPr lang="en-US" altLang="en-US"/>
              <a:t>LTR Guide, Chapter 10, Page 38</a:t>
            </a:r>
          </a:p>
          <a:p>
            <a:pPr eaLnBrk="1" hangingPunct="1">
              <a:spcBef>
                <a:spcPct val="0"/>
              </a:spcBef>
            </a:pPr>
            <a:endParaRPr lang="en-US" altLang="en-US"/>
          </a:p>
          <a:p>
            <a:pPr eaLnBrk="1" hangingPunct="1">
              <a:spcBef>
                <a:spcPct val="0"/>
              </a:spcBef>
            </a:pPr>
            <a:r>
              <a:rPr lang="en-US" altLang="en-US" b="1"/>
              <a:t>SAY: </a:t>
            </a:r>
            <a:r>
              <a:rPr lang="en-US" altLang="en-US"/>
              <a:t> The last piece in the circle is the piece that requires the most stringent ethical standards. Donors expect a financial management system that includes checks and balances, as well as careful recordkeeping. Experienced charities and community agencies often “gift” their accounting services to a LTRG, providing their 501(c)3 status for tax deductible contributions.</a:t>
            </a:r>
            <a:endParaRPr lang="en-US" altLang="en-US" b="1"/>
          </a:p>
        </p:txBody>
      </p:sp>
      <p:sp>
        <p:nvSpPr>
          <p:cNvPr id="49156" name="Slide Number Placeholder 3">
            <a:extLst>
              <a:ext uri="{FF2B5EF4-FFF2-40B4-BE49-F238E27FC236}">
                <a16:creationId xmlns:a16="http://schemas.microsoft.com/office/drawing/2014/main" id="{A8238190-2008-8B91-14E5-6EBFB2F72A0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0888" indent="-287338" eaLnBrk="0" hangingPunct="0">
              <a:defRPr>
                <a:solidFill>
                  <a:schemeClr val="tx1"/>
                </a:solidFill>
                <a:latin typeface="Calibri" panose="020F0502020204030204" pitchFamily="34" charset="0"/>
                <a:cs typeface="Arial" panose="020B0604020202020204" pitchFamily="34" charset="0"/>
              </a:defRPr>
            </a:lvl2pPr>
            <a:lvl3pPr marL="1154113" indent="-230188" eaLnBrk="0" hangingPunct="0">
              <a:defRPr>
                <a:solidFill>
                  <a:schemeClr val="tx1"/>
                </a:solidFill>
                <a:latin typeface="Calibri" panose="020F0502020204030204" pitchFamily="34" charset="0"/>
                <a:cs typeface="Arial" panose="020B0604020202020204" pitchFamily="34" charset="0"/>
              </a:defRPr>
            </a:lvl3pPr>
            <a:lvl4pPr marL="1617663" indent="-230188" eaLnBrk="0" hangingPunct="0">
              <a:defRPr>
                <a:solidFill>
                  <a:schemeClr val="tx1"/>
                </a:solidFill>
                <a:latin typeface="Calibri" panose="020F0502020204030204" pitchFamily="34" charset="0"/>
                <a:cs typeface="Arial" panose="020B0604020202020204" pitchFamily="34" charset="0"/>
              </a:defRPr>
            </a:lvl4pPr>
            <a:lvl5pPr marL="2079625" indent="-230188" eaLnBrk="0" hangingPunct="0">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412EEE47-890B-458F-A534-02F9C8CBEA38}" type="slidenum">
              <a:rPr lang="en-US" altLang="en-US"/>
              <a:pPr eaLnBrk="1" hangingPunct="1"/>
              <a:t>9</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Slide Image Placeholder 1">
            <a:extLst>
              <a:ext uri="{FF2B5EF4-FFF2-40B4-BE49-F238E27FC236}">
                <a16:creationId xmlns:a16="http://schemas.microsoft.com/office/drawing/2014/main" id="{6EEEC7E6-6B2B-2189-653D-C9244306449E}"/>
              </a:ext>
            </a:extLst>
          </p:cNvPr>
          <p:cNvSpPr>
            <a:spLocks noGrp="1" noRot="1" noChangeAspect="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8963" name="Notes Placeholder 2">
            <a:extLst>
              <a:ext uri="{FF2B5EF4-FFF2-40B4-BE49-F238E27FC236}">
                <a16:creationId xmlns:a16="http://schemas.microsoft.com/office/drawing/2014/main" id="{D12B9B8C-2F31-5226-3EF6-641A3D5760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605F2874-4913-E344-D0B6-B0DDACFF7F73}"/>
              </a:ext>
            </a:extLst>
          </p:cNvPr>
          <p:cNvSpPr>
            <a:spLocks noGrp="1"/>
          </p:cNvSpPr>
          <p:nvPr>
            <p:ph type="sldNum" sz="quarter" idx="5"/>
          </p:nvPr>
        </p:nvSpPr>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B3BA7B1-5F0B-45BD-8829-2ABF19159B62}" type="slidenum">
              <a:rPr lang="en-US" altLang="en-US">
                <a:solidFill>
                  <a:srgbClr val="000000"/>
                </a:solidFill>
              </a:rPr>
              <a:pPr eaLnBrk="1" hangingPunct="1"/>
              <a:t>10</a:t>
            </a:fld>
            <a:endParaRPr lang="en-US" altLang="en-US">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a:extLst>
              <a:ext uri="{FF2B5EF4-FFF2-40B4-BE49-F238E27FC236}">
                <a16:creationId xmlns:a16="http://schemas.microsoft.com/office/drawing/2014/main" id="{FCD778E1-09B3-B888-5F79-AA85E24FDE5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9203" name="Notes Placeholder 2">
            <a:extLst>
              <a:ext uri="{FF2B5EF4-FFF2-40B4-BE49-F238E27FC236}">
                <a16:creationId xmlns:a16="http://schemas.microsoft.com/office/drawing/2014/main" id="{18722DED-13A8-C6A2-432D-165D0E39EC0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t>TITLE SLIDE:  Your LTR</a:t>
            </a:r>
          </a:p>
          <a:p>
            <a:pPr eaLnBrk="1" hangingPunct="1">
              <a:spcBef>
                <a:spcPct val="0"/>
              </a:spcBef>
            </a:pPr>
            <a:endParaRPr lang="en-US" altLang="en-US" b="1"/>
          </a:p>
          <a:p>
            <a:pPr eaLnBrk="1" hangingPunct="1">
              <a:spcBef>
                <a:spcPct val="0"/>
              </a:spcBef>
            </a:pPr>
            <a:r>
              <a:rPr lang="en-US" altLang="en-US" b="1"/>
              <a:t>SAY: </a:t>
            </a:r>
            <a:r>
              <a:rPr lang="en-US" altLang="en-US"/>
              <a:t>When all you can see are the edges, it’s difficult to see the completed picture. It’s true in every disaster in every community that recovery seems daunting. The good news is that so many of the puzzle pieces have been in development for decades. Your community has within or near it excellent resources to help you determine the way forward. You are here because you agree that the hurt is too big to bear alone and that we are all needed to restore hope and healing after a disaster.</a:t>
            </a:r>
          </a:p>
          <a:p>
            <a:pPr eaLnBrk="1" hangingPunct="1">
              <a:spcBef>
                <a:spcPct val="0"/>
              </a:spcBef>
            </a:pPr>
            <a:endParaRPr lang="en-US" altLang="en-US"/>
          </a:p>
          <a:p>
            <a:pPr eaLnBrk="1" hangingPunct="1">
              <a:spcBef>
                <a:spcPct val="0"/>
              </a:spcBef>
            </a:pPr>
            <a:r>
              <a:rPr lang="en-US" altLang="en-US"/>
              <a:t>It is the fervent hope of National VOAD, its members and partner agencies that your community will travel the emotional roller coaster with confidence and support, move through the Sequence of Disaster Assistance without stumbling and reach out for help with the assurance that you are surrounded with those who will offer mentoring, guidance, presence and resources.</a:t>
            </a:r>
            <a:endParaRPr lang="en-US" altLang="en-US" b="1"/>
          </a:p>
        </p:txBody>
      </p:sp>
      <p:sp>
        <p:nvSpPr>
          <p:cNvPr id="51204" name="Slide Number Placeholder 3">
            <a:extLst>
              <a:ext uri="{FF2B5EF4-FFF2-40B4-BE49-F238E27FC236}">
                <a16:creationId xmlns:a16="http://schemas.microsoft.com/office/drawing/2014/main" id="{48EAF5E7-BE6E-B43F-9BA8-8D06B88EB0C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50888" indent="-287338" eaLnBrk="0" hangingPunct="0">
              <a:defRPr>
                <a:solidFill>
                  <a:schemeClr val="tx1"/>
                </a:solidFill>
                <a:latin typeface="Calibri" panose="020F0502020204030204" pitchFamily="34" charset="0"/>
                <a:cs typeface="Arial" panose="020B0604020202020204" pitchFamily="34" charset="0"/>
              </a:defRPr>
            </a:lvl2pPr>
            <a:lvl3pPr marL="1154113" indent="-230188" eaLnBrk="0" hangingPunct="0">
              <a:defRPr>
                <a:solidFill>
                  <a:schemeClr val="tx1"/>
                </a:solidFill>
                <a:latin typeface="Calibri" panose="020F0502020204030204" pitchFamily="34" charset="0"/>
                <a:cs typeface="Arial" panose="020B0604020202020204" pitchFamily="34" charset="0"/>
              </a:defRPr>
            </a:lvl3pPr>
            <a:lvl4pPr marL="1617663" indent="-230188" eaLnBrk="0" hangingPunct="0">
              <a:defRPr>
                <a:solidFill>
                  <a:schemeClr val="tx1"/>
                </a:solidFill>
                <a:latin typeface="Calibri" panose="020F0502020204030204" pitchFamily="34" charset="0"/>
                <a:cs typeface="Arial" panose="020B0604020202020204" pitchFamily="34" charset="0"/>
              </a:defRPr>
            </a:lvl4pPr>
            <a:lvl5pPr marL="2079625" indent="-230188" eaLnBrk="0" hangingPunct="0">
              <a:defRPr>
                <a:solidFill>
                  <a:schemeClr val="tx1"/>
                </a:solidFill>
                <a:latin typeface="Calibri" panose="020F0502020204030204" pitchFamily="34" charset="0"/>
                <a:cs typeface="Arial" panose="020B0604020202020204" pitchFamily="34" charset="0"/>
              </a:defRPr>
            </a:lvl5pPr>
            <a:lvl6pPr marL="25368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940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512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908425" indent="-230188"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0EE2C69E-00D5-4192-BA9D-E3931F9357B5}" type="slidenum">
              <a:rPr lang="en-US" altLang="en-US"/>
              <a:pPr eaLnBrk="1" hangingPunct="1"/>
              <a:t>11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D589-B569-41A1-2D12-3CB999659F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E166DD-859D-08D7-2CEA-F8E220460F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3213846-09AE-0300-0C39-F7FAB857F12D}"/>
              </a:ext>
            </a:extLst>
          </p:cNvPr>
          <p:cNvSpPr>
            <a:spLocks noGrp="1"/>
          </p:cNvSpPr>
          <p:nvPr>
            <p:ph type="dt" sz="half" idx="10"/>
          </p:nvPr>
        </p:nvSpPr>
        <p:spPr/>
        <p:txBody>
          <a:bodyPr/>
          <a:lstStyle/>
          <a:p>
            <a:fld id="{03973720-79C3-4615-B781-3CC334DD231C}" type="datetimeFigureOut">
              <a:rPr lang="en-US" smtClean="0"/>
              <a:t>8/27/2024</a:t>
            </a:fld>
            <a:endParaRPr lang="en-US"/>
          </a:p>
        </p:txBody>
      </p:sp>
      <p:sp>
        <p:nvSpPr>
          <p:cNvPr id="5" name="Footer Placeholder 4">
            <a:extLst>
              <a:ext uri="{FF2B5EF4-FFF2-40B4-BE49-F238E27FC236}">
                <a16:creationId xmlns:a16="http://schemas.microsoft.com/office/drawing/2014/main" id="{0C7562C2-65FF-B761-B721-D0B8650C9C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592282-39D1-4C46-E972-47EFA0471ADF}"/>
              </a:ext>
            </a:extLst>
          </p:cNvPr>
          <p:cNvSpPr>
            <a:spLocks noGrp="1"/>
          </p:cNvSpPr>
          <p:nvPr>
            <p:ph type="sldNum" sz="quarter" idx="12"/>
          </p:nvPr>
        </p:nvSpPr>
        <p:spPr/>
        <p:txBody>
          <a:bodyPr/>
          <a:lstStyle/>
          <a:p>
            <a:fld id="{7D8DF78D-B7A5-4CB7-87A5-E9A5D62E99AA}" type="slidenum">
              <a:rPr lang="en-US" smtClean="0"/>
              <a:t>‹#›</a:t>
            </a:fld>
            <a:endParaRPr lang="en-US"/>
          </a:p>
        </p:txBody>
      </p:sp>
    </p:spTree>
    <p:extLst>
      <p:ext uri="{BB962C8B-B14F-4D97-AF65-F5344CB8AC3E}">
        <p14:creationId xmlns:p14="http://schemas.microsoft.com/office/powerpoint/2010/main" val="3252082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41CFB-71F9-B05D-1A13-9CC5079B867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2A2605-7E78-BE33-5097-A5014C330E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94977-3EBD-FFCE-56A7-B59D5A617D2A}"/>
              </a:ext>
            </a:extLst>
          </p:cNvPr>
          <p:cNvSpPr>
            <a:spLocks noGrp="1"/>
          </p:cNvSpPr>
          <p:nvPr>
            <p:ph type="dt" sz="half" idx="10"/>
          </p:nvPr>
        </p:nvSpPr>
        <p:spPr/>
        <p:txBody>
          <a:bodyPr/>
          <a:lstStyle/>
          <a:p>
            <a:fld id="{03973720-79C3-4615-B781-3CC334DD231C}" type="datetimeFigureOut">
              <a:rPr lang="en-US" smtClean="0"/>
              <a:t>8/27/2024</a:t>
            </a:fld>
            <a:endParaRPr lang="en-US"/>
          </a:p>
        </p:txBody>
      </p:sp>
      <p:sp>
        <p:nvSpPr>
          <p:cNvPr id="5" name="Footer Placeholder 4">
            <a:extLst>
              <a:ext uri="{FF2B5EF4-FFF2-40B4-BE49-F238E27FC236}">
                <a16:creationId xmlns:a16="http://schemas.microsoft.com/office/drawing/2014/main" id="{1182722C-AF4C-3F51-2258-05A0B06D90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22C1E2-7D7F-E857-041B-A0B8FBE026DB}"/>
              </a:ext>
            </a:extLst>
          </p:cNvPr>
          <p:cNvSpPr>
            <a:spLocks noGrp="1"/>
          </p:cNvSpPr>
          <p:nvPr>
            <p:ph type="sldNum" sz="quarter" idx="12"/>
          </p:nvPr>
        </p:nvSpPr>
        <p:spPr/>
        <p:txBody>
          <a:bodyPr/>
          <a:lstStyle/>
          <a:p>
            <a:fld id="{7D8DF78D-B7A5-4CB7-87A5-E9A5D62E99AA}" type="slidenum">
              <a:rPr lang="en-US" smtClean="0"/>
              <a:t>‹#›</a:t>
            </a:fld>
            <a:endParaRPr lang="en-US"/>
          </a:p>
        </p:txBody>
      </p:sp>
    </p:spTree>
    <p:extLst>
      <p:ext uri="{BB962C8B-B14F-4D97-AF65-F5344CB8AC3E}">
        <p14:creationId xmlns:p14="http://schemas.microsoft.com/office/powerpoint/2010/main" val="2739393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1DCD83-8365-CC7D-A077-10341367135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C11E98-8087-8320-4D23-2FD5B281872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7D8252-5294-B597-AB07-6F77650110F7}"/>
              </a:ext>
            </a:extLst>
          </p:cNvPr>
          <p:cNvSpPr>
            <a:spLocks noGrp="1"/>
          </p:cNvSpPr>
          <p:nvPr>
            <p:ph type="dt" sz="half" idx="10"/>
          </p:nvPr>
        </p:nvSpPr>
        <p:spPr/>
        <p:txBody>
          <a:bodyPr/>
          <a:lstStyle/>
          <a:p>
            <a:fld id="{03973720-79C3-4615-B781-3CC334DD231C}" type="datetimeFigureOut">
              <a:rPr lang="en-US" smtClean="0"/>
              <a:t>8/27/2024</a:t>
            </a:fld>
            <a:endParaRPr lang="en-US"/>
          </a:p>
        </p:txBody>
      </p:sp>
      <p:sp>
        <p:nvSpPr>
          <p:cNvPr id="5" name="Footer Placeholder 4">
            <a:extLst>
              <a:ext uri="{FF2B5EF4-FFF2-40B4-BE49-F238E27FC236}">
                <a16:creationId xmlns:a16="http://schemas.microsoft.com/office/drawing/2014/main" id="{AC9031E6-85FD-B160-6A3A-DA273B3F1D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2EB40-14F8-0196-EA88-377FBA48C317}"/>
              </a:ext>
            </a:extLst>
          </p:cNvPr>
          <p:cNvSpPr>
            <a:spLocks noGrp="1"/>
          </p:cNvSpPr>
          <p:nvPr>
            <p:ph type="sldNum" sz="quarter" idx="12"/>
          </p:nvPr>
        </p:nvSpPr>
        <p:spPr/>
        <p:txBody>
          <a:bodyPr/>
          <a:lstStyle/>
          <a:p>
            <a:fld id="{7D8DF78D-B7A5-4CB7-87A5-E9A5D62E99AA}" type="slidenum">
              <a:rPr lang="en-US" smtClean="0"/>
              <a:t>‹#›</a:t>
            </a:fld>
            <a:endParaRPr lang="en-US"/>
          </a:p>
        </p:txBody>
      </p:sp>
    </p:spTree>
    <p:extLst>
      <p:ext uri="{BB962C8B-B14F-4D97-AF65-F5344CB8AC3E}">
        <p14:creationId xmlns:p14="http://schemas.microsoft.com/office/powerpoint/2010/main" val="711075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6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0A45CB11-FC09-7871-BCBC-1AEC79AFFBED}"/>
              </a:ext>
            </a:extLst>
          </p:cNvPr>
          <p:cNvSpPr>
            <a:spLocks noGrp="1"/>
          </p:cNvSpPr>
          <p:nvPr>
            <p:ph type="dt" sz="half" idx="10"/>
          </p:nvPr>
        </p:nvSpPr>
        <p:spPr/>
        <p:txBody>
          <a:bodyPr/>
          <a:lstStyle>
            <a:lvl1pPr>
              <a:defRPr/>
            </a:lvl1pPr>
          </a:lstStyle>
          <a:p>
            <a:pPr>
              <a:defRPr/>
            </a:pPr>
            <a:fld id="{FF3EF917-5B2E-421B-BCE7-DFA3527B0EDD}" type="datetimeFigureOut">
              <a:rPr lang="en-US"/>
              <a:pPr>
                <a:defRPr/>
              </a:pPr>
              <a:t>8/27/2024</a:t>
            </a:fld>
            <a:endParaRPr lang="en-US"/>
          </a:p>
        </p:txBody>
      </p:sp>
      <p:sp>
        <p:nvSpPr>
          <p:cNvPr id="5" name="Footer Placeholder 4">
            <a:extLst>
              <a:ext uri="{FF2B5EF4-FFF2-40B4-BE49-F238E27FC236}">
                <a16:creationId xmlns:a16="http://schemas.microsoft.com/office/drawing/2014/main" id="{C60C8AB5-CB9C-A40F-14D9-D75409F7EE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98E6295-B790-2064-35AA-7BA74251135E}"/>
              </a:ext>
            </a:extLst>
          </p:cNvPr>
          <p:cNvSpPr>
            <a:spLocks noGrp="1"/>
          </p:cNvSpPr>
          <p:nvPr>
            <p:ph type="sldNum" sz="quarter" idx="12"/>
          </p:nvPr>
        </p:nvSpPr>
        <p:spPr/>
        <p:txBody>
          <a:bodyPr/>
          <a:lstStyle>
            <a:lvl1pPr>
              <a:defRPr/>
            </a:lvl1pPr>
          </a:lstStyle>
          <a:p>
            <a:fld id="{B91DC714-64CF-4E96-88EA-190DDCF85DF0}" type="slidenum">
              <a:rPr lang="en-US" altLang="en-US"/>
              <a:pPr/>
              <a:t>‹#›</a:t>
            </a:fld>
            <a:endParaRPr lang="en-US" altLang="en-US"/>
          </a:p>
        </p:txBody>
      </p:sp>
    </p:spTree>
    <p:extLst>
      <p:ext uri="{BB962C8B-B14F-4D97-AF65-F5344CB8AC3E}">
        <p14:creationId xmlns:p14="http://schemas.microsoft.com/office/powerpoint/2010/main" val="402656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0496AC-B73A-5ADD-2127-6E3200BAE8BD}"/>
              </a:ext>
            </a:extLst>
          </p:cNvPr>
          <p:cNvSpPr>
            <a:spLocks noGrp="1"/>
          </p:cNvSpPr>
          <p:nvPr>
            <p:ph type="dt" sz="half" idx="10"/>
          </p:nvPr>
        </p:nvSpPr>
        <p:spPr/>
        <p:txBody>
          <a:bodyPr/>
          <a:lstStyle>
            <a:lvl1pPr>
              <a:defRPr/>
            </a:lvl1pPr>
          </a:lstStyle>
          <a:p>
            <a:pPr>
              <a:defRPr/>
            </a:pPr>
            <a:fld id="{C29772C8-71DC-42C0-8146-7A296E070A81}" type="datetimeFigureOut">
              <a:rPr lang="en-US"/>
              <a:pPr>
                <a:defRPr/>
              </a:pPr>
              <a:t>8/27/2024</a:t>
            </a:fld>
            <a:endParaRPr lang="en-US"/>
          </a:p>
        </p:txBody>
      </p:sp>
      <p:sp>
        <p:nvSpPr>
          <p:cNvPr id="5" name="Footer Placeholder 4">
            <a:extLst>
              <a:ext uri="{FF2B5EF4-FFF2-40B4-BE49-F238E27FC236}">
                <a16:creationId xmlns:a16="http://schemas.microsoft.com/office/drawing/2014/main" id="{42A10948-2CCB-827A-CA38-2E06BF763AE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2C2773-AAB6-D079-F622-D75B056C8209}"/>
              </a:ext>
            </a:extLst>
          </p:cNvPr>
          <p:cNvSpPr>
            <a:spLocks noGrp="1"/>
          </p:cNvSpPr>
          <p:nvPr>
            <p:ph type="sldNum" sz="quarter" idx="12"/>
          </p:nvPr>
        </p:nvSpPr>
        <p:spPr/>
        <p:txBody>
          <a:bodyPr/>
          <a:lstStyle>
            <a:lvl1pPr>
              <a:defRPr/>
            </a:lvl1pPr>
          </a:lstStyle>
          <a:p>
            <a:fld id="{0357059E-45AF-44F8-8FCC-B50CC2EB9D9D}" type="slidenum">
              <a:rPr lang="en-US" altLang="en-US"/>
              <a:pPr/>
              <a:t>‹#›</a:t>
            </a:fld>
            <a:endParaRPr lang="en-US" altLang="en-US"/>
          </a:p>
        </p:txBody>
      </p:sp>
    </p:spTree>
    <p:extLst>
      <p:ext uri="{BB962C8B-B14F-4D97-AF65-F5344CB8AC3E}">
        <p14:creationId xmlns:p14="http://schemas.microsoft.com/office/powerpoint/2010/main" val="302022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4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5F85445-5EAB-94D6-783A-A053545C950F}"/>
              </a:ext>
            </a:extLst>
          </p:cNvPr>
          <p:cNvSpPr>
            <a:spLocks noGrp="1"/>
          </p:cNvSpPr>
          <p:nvPr>
            <p:ph type="dt" sz="half" idx="10"/>
          </p:nvPr>
        </p:nvSpPr>
        <p:spPr/>
        <p:txBody>
          <a:bodyPr/>
          <a:lstStyle>
            <a:lvl1pPr>
              <a:defRPr/>
            </a:lvl1pPr>
          </a:lstStyle>
          <a:p>
            <a:pPr>
              <a:defRPr/>
            </a:pPr>
            <a:fld id="{D150057B-7C02-4767-AEDC-35E34AB36260}" type="datetimeFigureOut">
              <a:rPr lang="en-US"/>
              <a:pPr>
                <a:defRPr/>
              </a:pPr>
              <a:t>8/27/2024</a:t>
            </a:fld>
            <a:endParaRPr lang="en-US"/>
          </a:p>
        </p:txBody>
      </p:sp>
      <p:sp>
        <p:nvSpPr>
          <p:cNvPr id="5" name="Footer Placeholder 4">
            <a:extLst>
              <a:ext uri="{FF2B5EF4-FFF2-40B4-BE49-F238E27FC236}">
                <a16:creationId xmlns:a16="http://schemas.microsoft.com/office/drawing/2014/main" id="{4F360649-BFFD-3265-8F5F-14AE7A17110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D595E31-6AB9-3D2A-8358-187B91D89275}"/>
              </a:ext>
            </a:extLst>
          </p:cNvPr>
          <p:cNvSpPr>
            <a:spLocks noGrp="1"/>
          </p:cNvSpPr>
          <p:nvPr>
            <p:ph type="sldNum" sz="quarter" idx="12"/>
          </p:nvPr>
        </p:nvSpPr>
        <p:spPr/>
        <p:txBody>
          <a:bodyPr/>
          <a:lstStyle>
            <a:lvl1pPr>
              <a:defRPr/>
            </a:lvl1pPr>
          </a:lstStyle>
          <a:p>
            <a:fld id="{7055EA50-5C10-498F-B50E-FC699A9FB4D2}" type="slidenum">
              <a:rPr lang="en-US" altLang="en-US"/>
              <a:pPr/>
              <a:t>‹#›</a:t>
            </a:fld>
            <a:endParaRPr lang="en-US" altLang="en-US"/>
          </a:p>
        </p:txBody>
      </p:sp>
    </p:spTree>
    <p:extLst>
      <p:ext uri="{BB962C8B-B14F-4D97-AF65-F5344CB8AC3E}">
        <p14:creationId xmlns:p14="http://schemas.microsoft.com/office/powerpoint/2010/main" val="2692899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B29E8E0B-C585-7DB3-BB15-4B8C59DC8A08}"/>
              </a:ext>
            </a:extLst>
          </p:cNvPr>
          <p:cNvSpPr>
            <a:spLocks noGrp="1"/>
          </p:cNvSpPr>
          <p:nvPr>
            <p:ph type="dt" sz="half" idx="10"/>
          </p:nvPr>
        </p:nvSpPr>
        <p:spPr/>
        <p:txBody>
          <a:bodyPr/>
          <a:lstStyle>
            <a:lvl1pPr>
              <a:defRPr/>
            </a:lvl1pPr>
          </a:lstStyle>
          <a:p>
            <a:pPr>
              <a:defRPr/>
            </a:pPr>
            <a:fld id="{BB99FC32-1834-4BB0-A7AE-AEED90586FE7}" type="datetimeFigureOut">
              <a:rPr lang="en-US"/>
              <a:pPr>
                <a:defRPr/>
              </a:pPr>
              <a:t>8/27/2024</a:t>
            </a:fld>
            <a:endParaRPr lang="en-US"/>
          </a:p>
        </p:txBody>
      </p:sp>
      <p:sp>
        <p:nvSpPr>
          <p:cNvPr id="6" name="Footer Placeholder 4">
            <a:extLst>
              <a:ext uri="{FF2B5EF4-FFF2-40B4-BE49-F238E27FC236}">
                <a16:creationId xmlns:a16="http://schemas.microsoft.com/office/drawing/2014/main" id="{A505DA21-BBB9-9DE7-3CDC-13DC7097E9D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0147D2-4815-B4D0-3199-FBFC6E048C8A}"/>
              </a:ext>
            </a:extLst>
          </p:cNvPr>
          <p:cNvSpPr>
            <a:spLocks noGrp="1"/>
          </p:cNvSpPr>
          <p:nvPr>
            <p:ph type="sldNum" sz="quarter" idx="12"/>
          </p:nvPr>
        </p:nvSpPr>
        <p:spPr/>
        <p:txBody>
          <a:bodyPr/>
          <a:lstStyle>
            <a:lvl1pPr>
              <a:defRPr/>
            </a:lvl1pPr>
          </a:lstStyle>
          <a:p>
            <a:fld id="{78A67291-458E-4A4E-8B56-E5ACD1E293D0}" type="slidenum">
              <a:rPr lang="en-US" altLang="en-US"/>
              <a:pPr/>
              <a:t>‹#›</a:t>
            </a:fld>
            <a:endParaRPr lang="en-US" altLang="en-US"/>
          </a:p>
        </p:txBody>
      </p:sp>
    </p:spTree>
    <p:extLst>
      <p:ext uri="{BB962C8B-B14F-4D97-AF65-F5344CB8AC3E}">
        <p14:creationId xmlns:p14="http://schemas.microsoft.com/office/powerpoint/2010/main" val="178833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61"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61"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D6AE578F-966C-1FE9-9417-4C3AB26BFFB8}"/>
              </a:ext>
            </a:extLst>
          </p:cNvPr>
          <p:cNvSpPr>
            <a:spLocks noGrp="1"/>
          </p:cNvSpPr>
          <p:nvPr>
            <p:ph type="dt" sz="half" idx="10"/>
          </p:nvPr>
        </p:nvSpPr>
        <p:spPr/>
        <p:txBody>
          <a:bodyPr/>
          <a:lstStyle>
            <a:lvl1pPr>
              <a:defRPr/>
            </a:lvl1pPr>
          </a:lstStyle>
          <a:p>
            <a:pPr>
              <a:defRPr/>
            </a:pPr>
            <a:fld id="{CFB3583F-D23C-4665-9789-9B071D2A4512}" type="datetimeFigureOut">
              <a:rPr lang="en-US"/>
              <a:pPr>
                <a:defRPr/>
              </a:pPr>
              <a:t>8/27/2024</a:t>
            </a:fld>
            <a:endParaRPr lang="en-US"/>
          </a:p>
        </p:txBody>
      </p:sp>
      <p:sp>
        <p:nvSpPr>
          <p:cNvPr id="8" name="Footer Placeholder 4">
            <a:extLst>
              <a:ext uri="{FF2B5EF4-FFF2-40B4-BE49-F238E27FC236}">
                <a16:creationId xmlns:a16="http://schemas.microsoft.com/office/drawing/2014/main" id="{20C5B2A0-35A7-B863-B3B6-A25C6E72DB76}"/>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CD2C4E6B-BAFD-9FA3-DF13-070645A2A834}"/>
              </a:ext>
            </a:extLst>
          </p:cNvPr>
          <p:cNvSpPr>
            <a:spLocks noGrp="1"/>
          </p:cNvSpPr>
          <p:nvPr>
            <p:ph type="sldNum" sz="quarter" idx="12"/>
          </p:nvPr>
        </p:nvSpPr>
        <p:spPr/>
        <p:txBody>
          <a:bodyPr/>
          <a:lstStyle>
            <a:lvl1pPr>
              <a:defRPr/>
            </a:lvl1pPr>
          </a:lstStyle>
          <a:p>
            <a:fld id="{3E45930C-D3A7-417A-B7AE-8374DD5834FE}" type="slidenum">
              <a:rPr lang="en-US" altLang="en-US"/>
              <a:pPr/>
              <a:t>‹#›</a:t>
            </a:fld>
            <a:endParaRPr lang="en-US" altLang="en-US"/>
          </a:p>
        </p:txBody>
      </p:sp>
    </p:spTree>
    <p:extLst>
      <p:ext uri="{BB962C8B-B14F-4D97-AF65-F5344CB8AC3E}">
        <p14:creationId xmlns:p14="http://schemas.microsoft.com/office/powerpoint/2010/main" val="1618595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C76402DF-ED37-C4C9-1F20-AED8C3A7CE65}"/>
              </a:ext>
            </a:extLst>
          </p:cNvPr>
          <p:cNvSpPr>
            <a:spLocks noGrp="1"/>
          </p:cNvSpPr>
          <p:nvPr>
            <p:ph type="dt" sz="half" idx="10"/>
          </p:nvPr>
        </p:nvSpPr>
        <p:spPr/>
        <p:txBody>
          <a:bodyPr/>
          <a:lstStyle>
            <a:lvl1pPr>
              <a:defRPr/>
            </a:lvl1pPr>
          </a:lstStyle>
          <a:p>
            <a:pPr>
              <a:defRPr/>
            </a:pPr>
            <a:fld id="{55540FBC-CE80-49DF-B91C-3B12B4E969B6}" type="datetimeFigureOut">
              <a:rPr lang="en-US"/>
              <a:pPr>
                <a:defRPr/>
              </a:pPr>
              <a:t>8/27/2024</a:t>
            </a:fld>
            <a:endParaRPr lang="en-US"/>
          </a:p>
        </p:txBody>
      </p:sp>
      <p:sp>
        <p:nvSpPr>
          <p:cNvPr id="4" name="Footer Placeholder 4">
            <a:extLst>
              <a:ext uri="{FF2B5EF4-FFF2-40B4-BE49-F238E27FC236}">
                <a16:creationId xmlns:a16="http://schemas.microsoft.com/office/drawing/2014/main" id="{7A6F26C2-CE1B-D68C-CEEF-214A5DB1FA8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FDEE90DA-CF65-F034-1689-15C4DF3511A6}"/>
              </a:ext>
            </a:extLst>
          </p:cNvPr>
          <p:cNvSpPr>
            <a:spLocks noGrp="1"/>
          </p:cNvSpPr>
          <p:nvPr>
            <p:ph type="sldNum" sz="quarter" idx="12"/>
          </p:nvPr>
        </p:nvSpPr>
        <p:spPr/>
        <p:txBody>
          <a:bodyPr/>
          <a:lstStyle>
            <a:lvl1pPr>
              <a:defRPr/>
            </a:lvl1pPr>
          </a:lstStyle>
          <a:p>
            <a:fld id="{69EE3FE9-ABDC-4DEE-A627-58557AC8FE59}" type="slidenum">
              <a:rPr lang="en-US" altLang="en-US"/>
              <a:pPr/>
              <a:t>‹#›</a:t>
            </a:fld>
            <a:endParaRPr lang="en-US" altLang="en-US"/>
          </a:p>
        </p:txBody>
      </p:sp>
    </p:spTree>
    <p:extLst>
      <p:ext uri="{BB962C8B-B14F-4D97-AF65-F5344CB8AC3E}">
        <p14:creationId xmlns:p14="http://schemas.microsoft.com/office/powerpoint/2010/main" val="3529802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0AF88BF5-953B-F150-2CDF-DCED20CF77CC}"/>
              </a:ext>
            </a:extLst>
          </p:cNvPr>
          <p:cNvSpPr>
            <a:spLocks noGrp="1"/>
          </p:cNvSpPr>
          <p:nvPr>
            <p:ph type="dt" sz="half" idx="10"/>
          </p:nvPr>
        </p:nvSpPr>
        <p:spPr/>
        <p:txBody>
          <a:bodyPr/>
          <a:lstStyle>
            <a:lvl1pPr>
              <a:defRPr/>
            </a:lvl1pPr>
          </a:lstStyle>
          <a:p>
            <a:pPr>
              <a:defRPr/>
            </a:pPr>
            <a:fld id="{E862515E-7A5D-4755-8521-26C52C4B108D}" type="datetimeFigureOut">
              <a:rPr lang="en-US"/>
              <a:pPr>
                <a:defRPr/>
              </a:pPr>
              <a:t>8/27/2024</a:t>
            </a:fld>
            <a:endParaRPr lang="en-US"/>
          </a:p>
        </p:txBody>
      </p:sp>
      <p:sp>
        <p:nvSpPr>
          <p:cNvPr id="3" name="Footer Placeholder 4">
            <a:extLst>
              <a:ext uri="{FF2B5EF4-FFF2-40B4-BE49-F238E27FC236}">
                <a16:creationId xmlns:a16="http://schemas.microsoft.com/office/drawing/2014/main" id="{FDCBDE16-A940-FEFC-A95E-C5FB77D7CF6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D42D493A-994B-7A64-8A3A-C166CB9234D8}"/>
              </a:ext>
            </a:extLst>
          </p:cNvPr>
          <p:cNvSpPr>
            <a:spLocks noGrp="1"/>
          </p:cNvSpPr>
          <p:nvPr>
            <p:ph type="sldNum" sz="quarter" idx="12"/>
          </p:nvPr>
        </p:nvSpPr>
        <p:spPr/>
        <p:txBody>
          <a:bodyPr/>
          <a:lstStyle>
            <a:lvl1pPr>
              <a:defRPr/>
            </a:lvl1pPr>
          </a:lstStyle>
          <a:p>
            <a:fld id="{7A5ECF9F-CF38-4BD4-9069-82C5C2605A72}" type="slidenum">
              <a:rPr lang="en-US" altLang="en-US"/>
              <a:pPr/>
              <a:t>‹#›</a:t>
            </a:fld>
            <a:endParaRPr lang="en-US" altLang="en-US"/>
          </a:p>
        </p:txBody>
      </p:sp>
    </p:spTree>
    <p:extLst>
      <p:ext uri="{BB962C8B-B14F-4D97-AF65-F5344CB8AC3E}">
        <p14:creationId xmlns:p14="http://schemas.microsoft.com/office/powerpoint/2010/main" val="23469264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9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F660D89-8FA9-A0B9-85B0-D49C01C7664D}"/>
              </a:ext>
            </a:extLst>
          </p:cNvPr>
          <p:cNvSpPr>
            <a:spLocks noGrp="1"/>
          </p:cNvSpPr>
          <p:nvPr>
            <p:ph type="dt" sz="half" idx="10"/>
          </p:nvPr>
        </p:nvSpPr>
        <p:spPr/>
        <p:txBody>
          <a:bodyPr/>
          <a:lstStyle>
            <a:lvl1pPr>
              <a:defRPr/>
            </a:lvl1pPr>
          </a:lstStyle>
          <a:p>
            <a:pPr>
              <a:defRPr/>
            </a:pPr>
            <a:fld id="{134949D5-04F0-447C-96E2-891ADC99DE30}" type="datetimeFigureOut">
              <a:rPr lang="en-US"/>
              <a:pPr>
                <a:defRPr/>
              </a:pPr>
              <a:t>8/27/2024</a:t>
            </a:fld>
            <a:endParaRPr lang="en-US"/>
          </a:p>
        </p:txBody>
      </p:sp>
      <p:sp>
        <p:nvSpPr>
          <p:cNvPr id="6" name="Footer Placeholder 4">
            <a:extLst>
              <a:ext uri="{FF2B5EF4-FFF2-40B4-BE49-F238E27FC236}">
                <a16:creationId xmlns:a16="http://schemas.microsoft.com/office/drawing/2014/main" id="{209C9272-FA61-ABDF-8CC6-7C54B30766A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80037F5-C8C0-D78A-94E9-5BE52D32A027}"/>
              </a:ext>
            </a:extLst>
          </p:cNvPr>
          <p:cNvSpPr>
            <a:spLocks noGrp="1"/>
          </p:cNvSpPr>
          <p:nvPr>
            <p:ph type="sldNum" sz="quarter" idx="12"/>
          </p:nvPr>
        </p:nvSpPr>
        <p:spPr/>
        <p:txBody>
          <a:bodyPr/>
          <a:lstStyle>
            <a:lvl1pPr>
              <a:defRPr/>
            </a:lvl1pPr>
          </a:lstStyle>
          <a:p>
            <a:fld id="{8DF34DE5-C7A2-4D7D-B16C-1B9CFAF8A043}" type="slidenum">
              <a:rPr lang="en-US" altLang="en-US"/>
              <a:pPr/>
              <a:t>‹#›</a:t>
            </a:fld>
            <a:endParaRPr lang="en-US" altLang="en-US"/>
          </a:p>
        </p:txBody>
      </p:sp>
    </p:spTree>
    <p:extLst>
      <p:ext uri="{BB962C8B-B14F-4D97-AF65-F5344CB8AC3E}">
        <p14:creationId xmlns:p14="http://schemas.microsoft.com/office/powerpoint/2010/main" val="2057545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504BA-BE4B-35F6-897B-4124117EEC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98899D-08C4-A5AB-5E3D-9E1EA73981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E60822-436F-75B3-44E0-32660F126005}"/>
              </a:ext>
            </a:extLst>
          </p:cNvPr>
          <p:cNvSpPr>
            <a:spLocks noGrp="1"/>
          </p:cNvSpPr>
          <p:nvPr>
            <p:ph type="dt" sz="half" idx="10"/>
          </p:nvPr>
        </p:nvSpPr>
        <p:spPr/>
        <p:txBody>
          <a:bodyPr/>
          <a:lstStyle/>
          <a:p>
            <a:fld id="{03973720-79C3-4615-B781-3CC334DD231C}" type="datetimeFigureOut">
              <a:rPr lang="en-US" smtClean="0"/>
              <a:t>8/27/2024</a:t>
            </a:fld>
            <a:endParaRPr lang="en-US"/>
          </a:p>
        </p:txBody>
      </p:sp>
      <p:sp>
        <p:nvSpPr>
          <p:cNvPr id="5" name="Footer Placeholder 4">
            <a:extLst>
              <a:ext uri="{FF2B5EF4-FFF2-40B4-BE49-F238E27FC236}">
                <a16:creationId xmlns:a16="http://schemas.microsoft.com/office/drawing/2014/main" id="{67C2CBEF-81F6-01A8-A991-D21191E678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2D2D0-D668-7891-7173-06B3FA6D6BE3}"/>
              </a:ext>
            </a:extLst>
          </p:cNvPr>
          <p:cNvSpPr>
            <a:spLocks noGrp="1"/>
          </p:cNvSpPr>
          <p:nvPr>
            <p:ph type="sldNum" sz="quarter" idx="12"/>
          </p:nvPr>
        </p:nvSpPr>
        <p:spPr/>
        <p:txBody>
          <a:bodyPr/>
          <a:lstStyle/>
          <a:p>
            <a:fld id="{7D8DF78D-B7A5-4CB7-87A5-E9A5D62E99AA}" type="slidenum">
              <a:rPr lang="en-US" smtClean="0"/>
              <a:t>‹#›</a:t>
            </a:fld>
            <a:endParaRPr lang="en-US"/>
          </a:p>
        </p:txBody>
      </p:sp>
    </p:spTree>
    <p:extLst>
      <p:ext uri="{BB962C8B-B14F-4D97-AF65-F5344CB8AC3E}">
        <p14:creationId xmlns:p14="http://schemas.microsoft.com/office/powerpoint/2010/main" val="2216156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06C1F2F5-4A16-52FE-CA91-A84732C66245}"/>
              </a:ext>
            </a:extLst>
          </p:cNvPr>
          <p:cNvSpPr>
            <a:spLocks noGrp="1"/>
          </p:cNvSpPr>
          <p:nvPr>
            <p:ph type="dt" sz="half" idx="10"/>
          </p:nvPr>
        </p:nvSpPr>
        <p:spPr/>
        <p:txBody>
          <a:bodyPr/>
          <a:lstStyle>
            <a:lvl1pPr>
              <a:defRPr/>
            </a:lvl1pPr>
          </a:lstStyle>
          <a:p>
            <a:pPr>
              <a:defRPr/>
            </a:pPr>
            <a:fld id="{4054E237-CBDB-488B-AF37-BBAF5D65ACAD}" type="datetimeFigureOut">
              <a:rPr lang="en-US"/>
              <a:pPr>
                <a:defRPr/>
              </a:pPr>
              <a:t>8/27/2024</a:t>
            </a:fld>
            <a:endParaRPr lang="en-US"/>
          </a:p>
        </p:txBody>
      </p:sp>
      <p:sp>
        <p:nvSpPr>
          <p:cNvPr id="6" name="Footer Placeholder 4">
            <a:extLst>
              <a:ext uri="{FF2B5EF4-FFF2-40B4-BE49-F238E27FC236}">
                <a16:creationId xmlns:a16="http://schemas.microsoft.com/office/drawing/2014/main" id="{D2A2A946-4E8C-FD95-F88F-0A4391C813F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227CC65-E522-0490-95C8-4E1C573AE0D1}"/>
              </a:ext>
            </a:extLst>
          </p:cNvPr>
          <p:cNvSpPr>
            <a:spLocks noGrp="1"/>
          </p:cNvSpPr>
          <p:nvPr>
            <p:ph type="sldNum" sz="quarter" idx="12"/>
          </p:nvPr>
        </p:nvSpPr>
        <p:spPr/>
        <p:txBody>
          <a:bodyPr/>
          <a:lstStyle>
            <a:lvl1pPr>
              <a:defRPr/>
            </a:lvl1pPr>
          </a:lstStyle>
          <a:p>
            <a:fld id="{9FF08406-F11C-492A-BE43-650D14905DF4}" type="slidenum">
              <a:rPr lang="en-US" altLang="en-US"/>
              <a:pPr/>
              <a:t>‹#›</a:t>
            </a:fld>
            <a:endParaRPr lang="en-US" altLang="en-US"/>
          </a:p>
        </p:txBody>
      </p:sp>
    </p:spTree>
    <p:extLst>
      <p:ext uri="{BB962C8B-B14F-4D97-AF65-F5344CB8AC3E}">
        <p14:creationId xmlns:p14="http://schemas.microsoft.com/office/powerpoint/2010/main" val="38649582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9D62E-CDB6-5373-28AD-1B1D9D976547}"/>
              </a:ext>
            </a:extLst>
          </p:cNvPr>
          <p:cNvSpPr>
            <a:spLocks noGrp="1"/>
          </p:cNvSpPr>
          <p:nvPr>
            <p:ph type="dt" sz="half" idx="10"/>
          </p:nvPr>
        </p:nvSpPr>
        <p:spPr/>
        <p:txBody>
          <a:bodyPr/>
          <a:lstStyle>
            <a:lvl1pPr>
              <a:defRPr/>
            </a:lvl1pPr>
          </a:lstStyle>
          <a:p>
            <a:pPr>
              <a:defRPr/>
            </a:pPr>
            <a:fld id="{883CE48C-57B6-4936-A508-C35FD84B66D3}" type="datetimeFigureOut">
              <a:rPr lang="en-US"/>
              <a:pPr>
                <a:defRPr/>
              </a:pPr>
              <a:t>8/27/2024</a:t>
            </a:fld>
            <a:endParaRPr lang="en-US"/>
          </a:p>
        </p:txBody>
      </p:sp>
      <p:sp>
        <p:nvSpPr>
          <p:cNvPr id="5" name="Footer Placeholder 4">
            <a:extLst>
              <a:ext uri="{FF2B5EF4-FFF2-40B4-BE49-F238E27FC236}">
                <a16:creationId xmlns:a16="http://schemas.microsoft.com/office/drawing/2014/main" id="{2005405B-D8B5-B75B-1C9C-E37C1F2FBD8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BC047CA-9D3D-7C39-1AEF-752871963851}"/>
              </a:ext>
            </a:extLst>
          </p:cNvPr>
          <p:cNvSpPr>
            <a:spLocks noGrp="1"/>
          </p:cNvSpPr>
          <p:nvPr>
            <p:ph type="sldNum" sz="quarter" idx="12"/>
          </p:nvPr>
        </p:nvSpPr>
        <p:spPr/>
        <p:txBody>
          <a:bodyPr/>
          <a:lstStyle>
            <a:lvl1pPr>
              <a:defRPr/>
            </a:lvl1pPr>
          </a:lstStyle>
          <a:p>
            <a:fld id="{A9F22B3D-E25D-40A7-AF6F-DB8E612D2D2D}" type="slidenum">
              <a:rPr lang="en-US" altLang="en-US"/>
              <a:pPr/>
              <a:t>‹#›</a:t>
            </a:fld>
            <a:endParaRPr lang="en-US" altLang="en-US"/>
          </a:p>
        </p:txBody>
      </p:sp>
    </p:spTree>
    <p:extLst>
      <p:ext uri="{BB962C8B-B14F-4D97-AF65-F5344CB8AC3E}">
        <p14:creationId xmlns:p14="http://schemas.microsoft.com/office/powerpoint/2010/main" val="1577292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7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7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3001B9-3B02-629C-A45F-44A4B8891CB4}"/>
              </a:ext>
            </a:extLst>
          </p:cNvPr>
          <p:cNvSpPr>
            <a:spLocks noGrp="1"/>
          </p:cNvSpPr>
          <p:nvPr>
            <p:ph type="dt" sz="half" idx="10"/>
          </p:nvPr>
        </p:nvSpPr>
        <p:spPr/>
        <p:txBody>
          <a:bodyPr/>
          <a:lstStyle>
            <a:lvl1pPr>
              <a:defRPr/>
            </a:lvl1pPr>
          </a:lstStyle>
          <a:p>
            <a:pPr>
              <a:defRPr/>
            </a:pPr>
            <a:fld id="{EDEDF4FC-14AF-4EEB-A934-C136B6ADAC29}" type="datetimeFigureOut">
              <a:rPr lang="en-US"/>
              <a:pPr>
                <a:defRPr/>
              </a:pPr>
              <a:t>8/27/2024</a:t>
            </a:fld>
            <a:endParaRPr lang="en-US"/>
          </a:p>
        </p:txBody>
      </p:sp>
      <p:sp>
        <p:nvSpPr>
          <p:cNvPr id="5" name="Footer Placeholder 4">
            <a:extLst>
              <a:ext uri="{FF2B5EF4-FFF2-40B4-BE49-F238E27FC236}">
                <a16:creationId xmlns:a16="http://schemas.microsoft.com/office/drawing/2014/main" id="{11F38708-55D3-DC02-2F2B-9C5D318488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CE6DEDE-BF97-C2BE-677B-9942B7B672FB}"/>
              </a:ext>
            </a:extLst>
          </p:cNvPr>
          <p:cNvSpPr>
            <a:spLocks noGrp="1"/>
          </p:cNvSpPr>
          <p:nvPr>
            <p:ph type="sldNum" sz="quarter" idx="12"/>
          </p:nvPr>
        </p:nvSpPr>
        <p:spPr/>
        <p:txBody>
          <a:bodyPr/>
          <a:lstStyle>
            <a:lvl1pPr>
              <a:defRPr/>
            </a:lvl1pPr>
          </a:lstStyle>
          <a:p>
            <a:fld id="{546FD838-0D74-4488-B986-C7BF69AB64B3}" type="slidenum">
              <a:rPr lang="en-US" altLang="en-US"/>
              <a:pPr/>
              <a:t>‹#›</a:t>
            </a:fld>
            <a:endParaRPr lang="en-US" altLang="en-US"/>
          </a:p>
        </p:txBody>
      </p:sp>
    </p:spTree>
    <p:extLst>
      <p:ext uri="{BB962C8B-B14F-4D97-AF65-F5344CB8AC3E}">
        <p14:creationId xmlns:p14="http://schemas.microsoft.com/office/powerpoint/2010/main" val="380667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D98A-2EA9-5E12-5FC2-A0E6185CE1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E917147-6086-0D71-11DA-F835308BD47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42E9B2-2F40-40A4-FA24-BE5B9A9AA43C}"/>
              </a:ext>
            </a:extLst>
          </p:cNvPr>
          <p:cNvSpPr>
            <a:spLocks noGrp="1"/>
          </p:cNvSpPr>
          <p:nvPr>
            <p:ph type="dt" sz="half" idx="10"/>
          </p:nvPr>
        </p:nvSpPr>
        <p:spPr/>
        <p:txBody>
          <a:bodyPr/>
          <a:lstStyle/>
          <a:p>
            <a:fld id="{03973720-79C3-4615-B781-3CC334DD231C}" type="datetimeFigureOut">
              <a:rPr lang="en-US" smtClean="0"/>
              <a:t>8/27/2024</a:t>
            </a:fld>
            <a:endParaRPr lang="en-US"/>
          </a:p>
        </p:txBody>
      </p:sp>
      <p:sp>
        <p:nvSpPr>
          <p:cNvPr id="5" name="Footer Placeholder 4">
            <a:extLst>
              <a:ext uri="{FF2B5EF4-FFF2-40B4-BE49-F238E27FC236}">
                <a16:creationId xmlns:a16="http://schemas.microsoft.com/office/drawing/2014/main" id="{6C68D904-D738-0DB7-508E-AF4C7A27D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BE97D0-33C5-0DFE-29F4-AF5C1E699FBD}"/>
              </a:ext>
            </a:extLst>
          </p:cNvPr>
          <p:cNvSpPr>
            <a:spLocks noGrp="1"/>
          </p:cNvSpPr>
          <p:nvPr>
            <p:ph type="sldNum" sz="quarter" idx="12"/>
          </p:nvPr>
        </p:nvSpPr>
        <p:spPr/>
        <p:txBody>
          <a:bodyPr/>
          <a:lstStyle/>
          <a:p>
            <a:fld id="{7D8DF78D-B7A5-4CB7-87A5-E9A5D62E99AA}" type="slidenum">
              <a:rPr lang="en-US" smtClean="0"/>
              <a:t>‹#›</a:t>
            </a:fld>
            <a:endParaRPr lang="en-US"/>
          </a:p>
        </p:txBody>
      </p:sp>
    </p:spTree>
    <p:extLst>
      <p:ext uri="{BB962C8B-B14F-4D97-AF65-F5344CB8AC3E}">
        <p14:creationId xmlns:p14="http://schemas.microsoft.com/office/powerpoint/2010/main" val="3507117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14FDE-25BC-601D-C0DB-B90F19A5931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4BFE7B-C8C9-5473-2651-270C22C66E3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803DA03-9EE5-5FC0-3F9C-EF45ADB866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388731-DF4E-AA55-4C17-52D89F38A27D}"/>
              </a:ext>
            </a:extLst>
          </p:cNvPr>
          <p:cNvSpPr>
            <a:spLocks noGrp="1"/>
          </p:cNvSpPr>
          <p:nvPr>
            <p:ph type="dt" sz="half" idx="10"/>
          </p:nvPr>
        </p:nvSpPr>
        <p:spPr/>
        <p:txBody>
          <a:bodyPr/>
          <a:lstStyle/>
          <a:p>
            <a:fld id="{03973720-79C3-4615-B781-3CC334DD231C}" type="datetimeFigureOut">
              <a:rPr lang="en-US" smtClean="0"/>
              <a:t>8/27/2024</a:t>
            </a:fld>
            <a:endParaRPr lang="en-US"/>
          </a:p>
        </p:txBody>
      </p:sp>
      <p:sp>
        <p:nvSpPr>
          <p:cNvPr id="6" name="Footer Placeholder 5">
            <a:extLst>
              <a:ext uri="{FF2B5EF4-FFF2-40B4-BE49-F238E27FC236}">
                <a16:creationId xmlns:a16="http://schemas.microsoft.com/office/drawing/2014/main" id="{4B4E7F4E-6791-8623-DA46-5FB78F7E0F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A6D517-920A-1557-AFF0-C91D28647E98}"/>
              </a:ext>
            </a:extLst>
          </p:cNvPr>
          <p:cNvSpPr>
            <a:spLocks noGrp="1"/>
          </p:cNvSpPr>
          <p:nvPr>
            <p:ph type="sldNum" sz="quarter" idx="12"/>
          </p:nvPr>
        </p:nvSpPr>
        <p:spPr/>
        <p:txBody>
          <a:bodyPr/>
          <a:lstStyle/>
          <a:p>
            <a:fld id="{7D8DF78D-B7A5-4CB7-87A5-E9A5D62E99AA}" type="slidenum">
              <a:rPr lang="en-US" smtClean="0"/>
              <a:t>‹#›</a:t>
            </a:fld>
            <a:endParaRPr lang="en-US"/>
          </a:p>
        </p:txBody>
      </p:sp>
    </p:spTree>
    <p:extLst>
      <p:ext uri="{BB962C8B-B14F-4D97-AF65-F5344CB8AC3E}">
        <p14:creationId xmlns:p14="http://schemas.microsoft.com/office/powerpoint/2010/main" val="189533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72D26-D789-4E4F-3EBD-A5BCE0F330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27A8D2-DE63-489D-E106-91EA5F32A6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213195-65EA-A9C9-2C73-A3E4CCD543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CFD3-9BBA-4562-7D26-483F3C3E70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36FBC9-19D6-9DC8-7AB1-13AD196883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B40C49C-9D34-89CD-C848-81C402EC9F66}"/>
              </a:ext>
            </a:extLst>
          </p:cNvPr>
          <p:cNvSpPr>
            <a:spLocks noGrp="1"/>
          </p:cNvSpPr>
          <p:nvPr>
            <p:ph type="dt" sz="half" idx="10"/>
          </p:nvPr>
        </p:nvSpPr>
        <p:spPr/>
        <p:txBody>
          <a:bodyPr/>
          <a:lstStyle/>
          <a:p>
            <a:fld id="{03973720-79C3-4615-B781-3CC334DD231C}" type="datetimeFigureOut">
              <a:rPr lang="en-US" smtClean="0"/>
              <a:t>8/27/2024</a:t>
            </a:fld>
            <a:endParaRPr lang="en-US"/>
          </a:p>
        </p:txBody>
      </p:sp>
      <p:sp>
        <p:nvSpPr>
          <p:cNvPr id="8" name="Footer Placeholder 7">
            <a:extLst>
              <a:ext uri="{FF2B5EF4-FFF2-40B4-BE49-F238E27FC236}">
                <a16:creationId xmlns:a16="http://schemas.microsoft.com/office/drawing/2014/main" id="{E9AFA6AF-B69A-3698-A87E-C7362A6876A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985DE67-2121-07DC-889D-44EDB9BB7A4C}"/>
              </a:ext>
            </a:extLst>
          </p:cNvPr>
          <p:cNvSpPr>
            <a:spLocks noGrp="1"/>
          </p:cNvSpPr>
          <p:nvPr>
            <p:ph type="sldNum" sz="quarter" idx="12"/>
          </p:nvPr>
        </p:nvSpPr>
        <p:spPr/>
        <p:txBody>
          <a:bodyPr/>
          <a:lstStyle/>
          <a:p>
            <a:fld id="{7D8DF78D-B7A5-4CB7-87A5-E9A5D62E99AA}" type="slidenum">
              <a:rPr lang="en-US" smtClean="0"/>
              <a:t>‹#›</a:t>
            </a:fld>
            <a:endParaRPr lang="en-US"/>
          </a:p>
        </p:txBody>
      </p:sp>
    </p:spTree>
    <p:extLst>
      <p:ext uri="{BB962C8B-B14F-4D97-AF65-F5344CB8AC3E}">
        <p14:creationId xmlns:p14="http://schemas.microsoft.com/office/powerpoint/2010/main" val="1498932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956E1-E903-4674-C5AA-3071739C6A5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A44CE8-8B13-F1B5-E29F-AF8AC9228421}"/>
              </a:ext>
            </a:extLst>
          </p:cNvPr>
          <p:cNvSpPr>
            <a:spLocks noGrp="1"/>
          </p:cNvSpPr>
          <p:nvPr>
            <p:ph type="dt" sz="half" idx="10"/>
          </p:nvPr>
        </p:nvSpPr>
        <p:spPr/>
        <p:txBody>
          <a:bodyPr/>
          <a:lstStyle/>
          <a:p>
            <a:fld id="{03973720-79C3-4615-B781-3CC334DD231C}" type="datetimeFigureOut">
              <a:rPr lang="en-US" smtClean="0"/>
              <a:t>8/27/2024</a:t>
            </a:fld>
            <a:endParaRPr lang="en-US"/>
          </a:p>
        </p:txBody>
      </p:sp>
      <p:sp>
        <p:nvSpPr>
          <p:cNvPr id="4" name="Footer Placeholder 3">
            <a:extLst>
              <a:ext uri="{FF2B5EF4-FFF2-40B4-BE49-F238E27FC236}">
                <a16:creationId xmlns:a16="http://schemas.microsoft.com/office/drawing/2014/main" id="{F06936C7-E87F-50AA-584E-C07F38F4E4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5EC182-4FBB-C791-0213-9254ADD30AB1}"/>
              </a:ext>
            </a:extLst>
          </p:cNvPr>
          <p:cNvSpPr>
            <a:spLocks noGrp="1"/>
          </p:cNvSpPr>
          <p:nvPr>
            <p:ph type="sldNum" sz="quarter" idx="12"/>
          </p:nvPr>
        </p:nvSpPr>
        <p:spPr/>
        <p:txBody>
          <a:bodyPr/>
          <a:lstStyle/>
          <a:p>
            <a:fld id="{7D8DF78D-B7A5-4CB7-87A5-E9A5D62E99AA}" type="slidenum">
              <a:rPr lang="en-US" smtClean="0"/>
              <a:t>‹#›</a:t>
            </a:fld>
            <a:endParaRPr lang="en-US"/>
          </a:p>
        </p:txBody>
      </p:sp>
    </p:spTree>
    <p:extLst>
      <p:ext uri="{BB962C8B-B14F-4D97-AF65-F5344CB8AC3E}">
        <p14:creationId xmlns:p14="http://schemas.microsoft.com/office/powerpoint/2010/main" val="1735176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C25E12-CA15-7EA4-88E3-3F6CD751C858}"/>
              </a:ext>
            </a:extLst>
          </p:cNvPr>
          <p:cNvSpPr>
            <a:spLocks noGrp="1"/>
          </p:cNvSpPr>
          <p:nvPr>
            <p:ph type="dt" sz="half" idx="10"/>
          </p:nvPr>
        </p:nvSpPr>
        <p:spPr/>
        <p:txBody>
          <a:bodyPr/>
          <a:lstStyle/>
          <a:p>
            <a:fld id="{03973720-79C3-4615-B781-3CC334DD231C}" type="datetimeFigureOut">
              <a:rPr lang="en-US" smtClean="0"/>
              <a:t>8/27/2024</a:t>
            </a:fld>
            <a:endParaRPr lang="en-US"/>
          </a:p>
        </p:txBody>
      </p:sp>
      <p:sp>
        <p:nvSpPr>
          <p:cNvPr id="3" name="Footer Placeholder 2">
            <a:extLst>
              <a:ext uri="{FF2B5EF4-FFF2-40B4-BE49-F238E27FC236}">
                <a16:creationId xmlns:a16="http://schemas.microsoft.com/office/drawing/2014/main" id="{4CC8D023-3DDC-9436-F750-46D7E7D7329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9E2B6F-8953-8442-D7CA-B7961B4858A0}"/>
              </a:ext>
            </a:extLst>
          </p:cNvPr>
          <p:cNvSpPr>
            <a:spLocks noGrp="1"/>
          </p:cNvSpPr>
          <p:nvPr>
            <p:ph type="sldNum" sz="quarter" idx="12"/>
          </p:nvPr>
        </p:nvSpPr>
        <p:spPr/>
        <p:txBody>
          <a:bodyPr/>
          <a:lstStyle/>
          <a:p>
            <a:fld id="{7D8DF78D-B7A5-4CB7-87A5-E9A5D62E99AA}" type="slidenum">
              <a:rPr lang="en-US" smtClean="0"/>
              <a:t>‹#›</a:t>
            </a:fld>
            <a:endParaRPr lang="en-US"/>
          </a:p>
        </p:txBody>
      </p:sp>
    </p:spTree>
    <p:extLst>
      <p:ext uri="{BB962C8B-B14F-4D97-AF65-F5344CB8AC3E}">
        <p14:creationId xmlns:p14="http://schemas.microsoft.com/office/powerpoint/2010/main" val="26693034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AC1CC-FBF6-3399-DA75-89FFB8A976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D16A2CD-5A1B-2FA1-25A7-EA2B99BC87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BD6F8ED-4419-B5ED-A47A-7154A846F6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C83E81-0D90-F533-68F4-8B910566A28F}"/>
              </a:ext>
            </a:extLst>
          </p:cNvPr>
          <p:cNvSpPr>
            <a:spLocks noGrp="1"/>
          </p:cNvSpPr>
          <p:nvPr>
            <p:ph type="dt" sz="half" idx="10"/>
          </p:nvPr>
        </p:nvSpPr>
        <p:spPr/>
        <p:txBody>
          <a:bodyPr/>
          <a:lstStyle/>
          <a:p>
            <a:fld id="{03973720-79C3-4615-B781-3CC334DD231C}" type="datetimeFigureOut">
              <a:rPr lang="en-US" smtClean="0"/>
              <a:t>8/27/2024</a:t>
            </a:fld>
            <a:endParaRPr lang="en-US"/>
          </a:p>
        </p:txBody>
      </p:sp>
      <p:sp>
        <p:nvSpPr>
          <p:cNvPr id="6" name="Footer Placeholder 5">
            <a:extLst>
              <a:ext uri="{FF2B5EF4-FFF2-40B4-BE49-F238E27FC236}">
                <a16:creationId xmlns:a16="http://schemas.microsoft.com/office/drawing/2014/main" id="{2C32BBD6-13BD-4064-7056-D91C72207E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6D04E-13BC-6563-6740-9A5AC18AA504}"/>
              </a:ext>
            </a:extLst>
          </p:cNvPr>
          <p:cNvSpPr>
            <a:spLocks noGrp="1"/>
          </p:cNvSpPr>
          <p:nvPr>
            <p:ph type="sldNum" sz="quarter" idx="12"/>
          </p:nvPr>
        </p:nvSpPr>
        <p:spPr/>
        <p:txBody>
          <a:bodyPr/>
          <a:lstStyle/>
          <a:p>
            <a:fld id="{7D8DF78D-B7A5-4CB7-87A5-E9A5D62E99AA}" type="slidenum">
              <a:rPr lang="en-US" smtClean="0"/>
              <a:t>‹#›</a:t>
            </a:fld>
            <a:endParaRPr lang="en-US"/>
          </a:p>
        </p:txBody>
      </p:sp>
    </p:spTree>
    <p:extLst>
      <p:ext uri="{BB962C8B-B14F-4D97-AF65-F5344CB8AC3E}">
        <p14:creationId xmlns:p14="http://schemas.microsoft.com/office/powerpoint/2010/main" val="3046207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9DE6E-8E8F-30BC-C507-C050BA061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29DECF-4CC2-362B-1AA6-9E3A41FF2F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C70CCD-7778-56E5-F837-E07C152E55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D2434-2434-716D-F857-813173080BE2}"/>
              </a:ext>
            </a:extLst>
          </p:cNvPr>
          <p:cNvSpPr>
            <a:spLocks noGrp="1"/>
          </p:cNvSpPr>
          <p:nvPr>
            <p:ph type="dt" sz="half" idx="10"/>
          </p:nvPr>
        </p:nvSpPr>
        <p:spPr/>
        <p:txBody>
          <a:bodyPr/>
          <a:lstStyle/>
          <a:p>
            <a:fld id="{03973720-79C3-4615-B781-3CC334DD231C}" type="datetimeFigureOut">
              <a:rPr lang="en-US" smtClean="0"/>
              <a:t>8/27/2024</a:t>
            </a:fld>
            <a:endParaRPr lang="en-US"/>
          </a:p>
        </p:txBody>
      </p:sp>
      <p:sp>
        <p:nvSpPr>
          <p:cNvPr id="6" name="Footer Placeholder 5">
            <a:extLst>
              <a:ext uri="{FF2B5EF4-FFF2-40B4-BE49-F238E27FC236}">
                <a16:creationId xmlns:a16="http://schemas.microsoft.com/office/drawing/2014/main" id="{0CE5F40D-76AA-F519-A95F-82696B3D8A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5086A5-3F7A-643E-C224-9E9484D914EE}"/>
              </a:ext>
            </a:extLst>
          </p:cNvPr>
          <p:cNvSpPr>
            <a:spLocks noGrp="1"/>
          </p:cNvSpPr>
          <p:nvPr>
            <p:ph type="sldNum" sz="quarter" idx="12"/>
          </p:nvPr>
        </p:nvSpPr>
        <p:spPr/>
        <p:txBody>
          <a:bodyPr/>
          <a:lstStyle/>
          <a:p>
            <a:fld id="{7D8DF78D-B7A5-4CB7-87A5-E9A5D62E99AA}" type="slidenum">
              <a:rPr lang="en-US" smtClean="0"/>
              <a:t>‹#›</a:t>
            </a:fld>
            <a:endParaRPr lang="en-US"/>
          </a:p>
        </p:txBody>
      </p:sp>
    </p:spTree>
    <p:extLst>
      <p:ext uri="{BB962C8B-B14F-4D97-AF65-F5344CB8AC3E}">
        <p14:creationId xmlns:p14="http://schemas.microsoft.com/office/powerpoint/2010/main" val="379496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1ED3EE-4DA4-1BA0-7BD0-7A7C97B485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D07A5D-20C7-B704-1362-546468999B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BF9F38-8C49-0D3A-C686-52EE82FC5C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3973720-79C3-4615-B781-3CC334DD231C}" type="datetimeFigureOut">
              <a:rPr lang="en-US" smtClean="0"/>
              <a:t>8/27/2024</a:t>
            </a:fld>
            <a:endParaRPr lang="en-US"/>
          </a:p>
        </p:txBody>
      </p:sp>
      <p:sp>
        <p:nvSpPr>
          <p:cNvPr id="5" name="Footer Placeholder 4">
            <a:extLst>
              <a:ext uri="{FF2B5EF4-FFF2-40B4-BE49-F238E27FC236}">
                <a16:creationId xmlns:a16="http://schemas.microsoft.com/office/drawing/2014/main" id="{45C71BAF-5017-952E-5BFC-3787CC1869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F48D9E8-E21C-471F-A9AD-751C24F85D0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D8DF78D-B7A5-4CB7-87A5-E9A5D62E99AA}" type="slidenum">
              <a:rPr lang="en-US" smtClean="0"/>
              <a:t>‹#›</a:t>
            </a:fld>
            <a:endParaRPr lang="en-US"/>
          </a:p>
        </p:txBody>
      </p:sp>
    </p:spTree>
    <p:extLst>
      <p:ext uri="{BB962C8B-B14F-4D97-AF65-F5344CB8AC3E}">
        <p14:creationId xmlns:p14="http://schemas.microsoft.com/office/powerpoint/2010/main" val="4250428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7D93319-B33A-D134-6442-FE841FFE7310}"/>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173469-9C0F-538F-8400-B94ED33854B3}"/>
              </a:ext>
            </a:extLst>
          </p:cNvPr>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DB8BDBD-E312-0F4A-A22A-519C7283997F}"/>
              </a:ext>
            </a:extLst>
          </p:cNvPr>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8603DBEA-3CB2-4FC6-BA77-8CDBD4A3F3F8}" type="datetimeFigureOut">
              <a:rPr lang="en-US"/>
              <a:pPr>
                <a:defRPr/>
              </a:pPr>
              <a:t>8/27/2024</a:t>
            </a:fld>
            <a:endParaRPr lang="en-US"/>
          </a:p>
        </p:txBody>
      </p:sp>
      <p:sp>
        <p:nvSpPr>
          <p:cNvPr id="5" name="Footer Placeholder 4">
            <a:extLst>
              <a:ext uri="{FF2B5EF4-FFF2-40B4-BE49-F238E27FC236}">
                <a16:creationId xmlns:a16="http://schemas.microsoft.com/office/drawing/2014/main" id="{96F9E6DA-AC74-1F48-0E68-DBBAB58AC510}"/>
              </a:ext>
            </a:extLst>
          </p:cNvPr>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6EC81EDB-7FF4-5AB7-1346-A5028075D0AE}"/>
              </a:ext>
            </a:extLst>
          </p:cNvPr>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DC8F76A-EF47-43A2-B0A1-3288EFAF8F1F}" type="slidenum">
              <a:rPr lang="en-US" altLang="en-US"/>
              <a:pPr/>
              <a:t>‹#›</a:t>
            </a:fld>
            <a:endParaRPr lang="en-US" altLang="en-US"/>
          </a:p>
        </p:txBody>
      </p:sp>
    </p:spTree>
    <p:extLst>
      <p:ext uri="{BB962C8B-B14F-4D97-AF65-F5344CB8AC3E}">
        <p14:creationId xmlns:p14="http://schemas.microsoft.com/office/powerpoint/2010/main" val="35208886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cravendra.org/" TargetMode="External"/><Relationship Id="rId7" Type="http://schemas.openxmlformats.org/officeDocument/2006/relationships/hyperlink" Target="https://www.duplinchristian.com/" TargetMode="External"/><Relationship Id="rId12"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hyperlink" Target="http://www.wakeidteam.org/" TargetMode="External"/><Relationship Id="rId5" Type="http://schemas.openxmlformats.org/officeDocument/2006/relationships/hyperlink" Target="https://drp2016.org/" TargetMode="External"/><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hyperlink" Target="https://www.penderltrg.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www.ncvoad.org/" TargetMode="External"/><Relationship Id="rId2" Type="http://schemas.openxmlformats.org/officeDocument/2006/relationships/hyperlink" Target="mailto:ahuffman@nccumc.org"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www.fema.gov/region-iv-al-fl-ga-ky-ms-nc-sc-tn" TargetMode="External"/><Relationship Id="rId7" Type="http://schemas.openxmlformats.org/officeDocument/2006/relationships/hyperlink" Target="https://www.ncdps.gov/our-organization/emergency-management"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https://volunteernc.org/" TargetMode="External"/><Relationship Id="rId10" Type="http://schemas.openxmlformats.org/officeDocument/2006/relationships/image" Target="../media/image11.png"/><Relationship Id="rId4" Type="http://schemas.openxmlformats.org/officeDocument/2006/relationships/image" Target="../media/image8.jpeg"/><Relationship Id="rId9" Type="http://schemas.openxmlformats.org/officeDocument/2006/relationships/hyperlink" Target="https://www.ncema.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828F27-0B50-5362-65EC-37F2FF4CCD26}"/>
              </a:ext>
            </a:extLst>
          </p:cNvPr>
          <p:cNvSpPr>
            <a:spLocks noGrp="1"/>
          </p:cNvSpPr>
          <p:nvPr>
            <p:ph type="ctrTitle"/>
          </p:nvPr>
        </p:nvSpPr>
        <p:spPr>
          <a:xfrm>
            <a:off x="331306" y="2209032"/>
            <a:ext cx="9144000" cy="2387600"/>
          </a:xfrm>
        </p:spPr>
        <p:txBody>
          <a:bodyPr>
            <a:normAutofit fontScale="90000"/>
          </a:bodyPr>
          <a:lstStyle/>
          <a:p>
            <a:r>
              <a:rPr lang="en-US" dirty="0"/>
              <a:t>NC VOAD &amp; LTRGs</a:t>
            </a:r>
            <a:br>
              <a:rPr lang="en-US" dirty="0"/>
            </a:br>
            <a:r>
              <a:rPr lang="en-US" dirty="0"/>
              <a:t>Disaster and Case Management</a:t>
            </a:r>
            <a:br>
              <a:rPr lang="en-US" dirty="0"/>
            </a:br>
            <a:endParaRPr lang="en-US" dirty="0"/>
          </a:p>
        </p:txBody>
      </p:sp>
      <p:sp>
        <p:nvSpPr>
          <p:cNvPr id="3" name="Subtitle 2">
            <a:extLst>
              <a:ext uri="{FF2B5EF4-FFF2-40B4-BE49-F238E27FC236}">
                <a16:creationId xmlns:a16="http://schemas.microsoft.com/office/drawing/2014/main" id="{9D686627-15F4-602D-AAA8-EB47B5C16899}"/>
              </a:ext>
            </a:extLst>
          </p:cNvPr>
          <p:cNvSpPr>
            <a:spLocks noGrp="1"/>
          </p:cNvSpPr>
          <p:nvPr>
            <p:ph type="subTitle" idx="1"/>
          </p:nvPr>
        </p:nvSpPr>
        <p:spPr>
          <a:xfrm>
            <a:off x="816077" y="4203717"/>
            <a:ext cx="9144000" cy="1655762"/>
          </a:xfrm>
        </p:spPr>
        <p:txBody>
          <a:bodyPr/>
          <a:lstStyle/>
          <a:p>
            <a:r>
              <a:rPr lang="en-US" dirty="0"/>
              <a:t>NC Voluntary Organizations Active in Disaster</a:t>
            </a:r>
          </a:p>
          <a:p>
            <a:r>
              <a:rPr lang="en-US" dirty="0"/>
              <a:t>Long Term Recovery Groups</a:t>
            </a:r>
          </a:p>
        </p:txBody>
      </p:sp>
      <p:pic>
        <p:nvPicPr>
          <p:cNvPr id="4" name="Picture 3">
            <a:extLst>
              <a:ext uri="{FF2B5EF4-FFF2-40B4-BE49-F238E27FC236}">
                <a16:creationId xmlns:a16="http://schemas.microsoft.com/office/drawing/2014/main" id="{E803333F-A2AB-4B88-4BBF-A49C6A5ABEE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306" y="168641"/>
            <a:ext cx="6016485" cy="1693743"/>
          </a:xfrm>
          <a:prstGeom prst="rect">
            <a:avLst/>
          </a:prstGeom>
          <a:noFill/>
          <a:ln>
            <a:noFill/>
          </a:ln>
        </p:spPr>
      </p:pic>
      <p:pic>
        <p:nvPicPr>
          <p:cNvPr id="5" name="Picture 4" descr="CCDRA logo">
            <a:hlinkClick r:id="rId3" tgtFrame="&quot;_blank&quot;"/>
            <a:extLst>
              <a:ext uri="{FF2B5EF4-FFF2-40B4-BE49-F238E27FC236}">
                <a16:creationId xmlns:a16="http://schemas.microsoft.com/office/drawing/2014/main" id="{4DCAD362-4D7F-4B4B-E03E-09098F32BD5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725488" y="2078345"/>
            <a:ext cx="2650435" cy="802703"/>
          </a:xfrm>
          <a:prstGeom prst="rect">
            <a:avLst/>
          </a:prstGeom>
          <a:noFill/>
          <a:ln>
            <a:solidFill>
              <a:schemeClr val="tx1"/>
            </a:solidFill>
          </a:ln>
        </p:spPr>
      </p:pic>
      <p:pic>
        <p:nvPicPr>
          <p:cNvPr id="6" name="Picture 5" descr="Disaster Recovery Partner for Pitt County logo">
            <a:hlinkClick r:id="rId5" tgtFrame="&quot;_blank&quot;"/>
            <a:extLst>
              <a:ext uri="{FF2B5EF4-FFF2-40B4-BE49-F238E27FC236}">
                <a16:creationId xmlns:a16="http://schemas.microsoft.com/office/drawing/2014/main" id="{D3CD7F1A-5B9C-230A-C5C5-A8E00BF3A9D9}"/>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444848" y="3390232"/>
            <a:ext cx="962180" cy="1497939"/>
          </a:xfrm>
          <a:prstGeom prst="rect">
            <a:avLst/>
          </a:prstGeom>
          <a:noFill/>
          <a:ln>
            <a:solidFill>
              <a:schemeClr val="tx1"/>
            </a:solidFill>
          </a:ln>
        </p:spPr>
      </p:pic>
      <p:pic>
        <p:nvPicPr>
          <p:cNvPr id="7" name="Picture 6" descr="Duplin Christian Outreach Ministry logo">
            <a:hlinkClick r:id="rId7" tgtFrame="&quot;_blank&quot;"/>
            <a:extLst>
              <a:ext uri="{FF2B5EF4-FFF2-40B4-BE49-F238E27FC236}">
                <a16:creationId xmlns:a16="http://schemas.microsoft.com/office/drawing/2014/main" id="{E70C822C-392D-0BFE-B247-36B2CA2FC1D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630946" y="6019221"/>
            <a:ext cx="3419759" cy="442066"/>
          </a:xfrm>
          <a:prstGeom prst="rect">
            <a:avLst/>
          </a:prstGeom>
          <a:noFill/>
          <a:ln>
            <a:solidFill>
              <a:schemeClr val="tx1"/>
            </a:solidFill>
          </a:ln>
        </p:spPr>
      </p:pic>
      <p:pic>
        <p:nvPicPr>
          <p:cNvPr id="8" name="Picture 7" descr="Pender LTRG logo">
            <a:hlinkClick r:id="rId9" tgtFrame="&quot;_blank&quot;"/>
            <a:extLst>
              <a:ext uri="{FF2B5EF4-FFF2-40B4-BE49-F238E27FC236}">
                <a16:creationId xmlns:a16="http://schemas.microsoft.com/office/drawing/2014/main" id="{AC349859-DC62-6B91-AB4C-F40D733055A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9070471" y="5141143"/>
            <a:ext cx="2748753" cy="625106"/>
          </a:xfrm>
          <a:prstGeom prst="rect">
            <a:avLst/>
          </a:prstGeom>
          <a:noFill/>
          <a:ln>
            <a:solidFill>
              <a:schemeClr val="tx1"/>
            </a:solidFill>
          </a:ln>
        </p:spPr>
      </p:pic>
      <p:pic>
        <p:nvPicPr>
          <p:cNvPr id="9" name="Picture 8" descr="A person in a field with a cloud in the sky&#10;&#10;Description automatically generated">
            <a:hlinkClick r:id="rId11" tgtFrame="&quot;_blank&quot;"/>
            <a:extLst>
              <a:ext uri="{FF2B5EF4-FFF2-40B4-BE49-F238E27FC236}">
                <a16:creationId xmlns:a16="http://schemas.microsoft.com/office/drawing/2014/main" id="{B7D096ED-C510-C11B-9930-0B5EC2FF35B8}"/>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690116" y="324566"/>
            <a:ext cx="2170578" cy="1347910"/>
          </a:xfrm>
          <a:prstGeom prst="rect">
            <a:avLst/>
          </a:prstGeom>
          <a:noFill/>
          <a:ln>
            <a:solidFill>
              <a:schemeClr val="tx1"/>
            </a:solidFill>
          </a:ln>
        </p:spPr>
      </p:pic>
    </p:spTree>
    <p:extLst>
      <p:ext uri="{BB962C8B-B14F-4D97-AF65-F5344CB8AC3E}">
        <p14:creationId xmlns:p14="http://schemas.microsoft.com/office/powerpoint/2010/main" val="873532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E0461E56-CECE-B217-F9FB-A82066DC82D9}"/>
              </a:ext>
            </a:extLst>
          </p:cNvPr>
          <p:cNvSpPr>
            <a:spLocks noGrp="1"/>
          </p:cNvSpPr>
          <p:nvPr>
            <p:ph type="title"/>
          </p:nvPr>
        </p:nvSpPr>
        <p:spPr>
          <a:xfrm>
            <a:off x="2152650" y="0"/>
            <a:ext cx="7886700" cy="1325563"/>
          </a:xfrm>
        </p:spPr>
        <p:txBody>
          <a:bodyPr/>
          <a:lstStyle/>
          <a:p>
            <a:r>
              <a:rPr lang="en-US" altLang="en-US" dirty="0"/>
              <a:t>Case Management</a:t>
            </a:r>
          </a:p>
        </p:txBody>
      </p:sp>
      <p:sp>
        <p:nvSpPr>
          <p:cNvPr id="140291" name="Content Placeholder 2">
            <a:extLst>
              <a:ext uri="{FF2B5EF4-FFF2-40B4-BE49-F238E27FC236}">
                <a16:creationId xmlns:a16="http://schemas.microsoft.com/office/drawing/2014/main" id="{89704C91-51E6-4ECD-3A0B-66EB7C66C677}"/>
              </a:ext>
            </a:extLst>
          </p:cNvPr>
          <p:cNvSpPr>
            <a:spLocks noGrp="1"/>
          </p:cNvSpPr>
          <p:nvPr>
            <p:ph idx="1"/>
          </p:nvPr>
        </p:nvSpPr>
        <p:spPr>
          <a:xfrm>
            <a:off x="2048277" y="1478757"/>
            <a:ext cx="7886700" cy="3845651"/>
          </a:xfrm>
        </p:spPr>
        <p:txBody>
          <a:bodyPr>
            <a:normAutofit lnSpcReduction="10000"/>
          </a:bodyPr>
          <a:lstStyle/>
          <a:p>
            <a:r>
              <a:rPr lang="en-US" altLang="en-US" dirty="0"/>
              <a:t>Begins early in the aftermath of the disaster</a:t>
            </a:r>
          </a:p>
          <a:p>
            <a:r>
              <a:rPr lang="en-US" altLang="en-US" dirty="0"/>
              <a:t>Works with the client to jointly create and execute a plan to effect recovery</a:t>
            </a:r>
          </a:p>
          <a:p>
            <a:r>
              <a:rPr lang="en-US" altLang="en-US" dirty="0"/>
              <a:t>Avoids duplication of benefits</a:t>
            </a:r>
          </a:p>
          <a:p>
            <a:r>
              <a:rPr lang="en-US" altLang="en-US" dirty="0"/>
              <a:t>Maintains a single committee to assure fair and equitable treatment and construction prioritization</a:t>
            </a:r>
          </a:p>
          <a:p>
            <a:r>
              <a:rPr lang="en-US" altLang="en-US" dirty="0"/>
              <a:t>Continues throughout the aftermath of the disaster until needs of the client are met</a:t>
            </a:r>
          </a:p>
        </p:txBody>
      </p:sp>
      <p:pic>
        <p:nvPicPr>
          <p:cNvPr id="2" name="Picture 2">
            <a:extLst>
              <a:ext uri="{FF2B5EF4-FFF2-40B4-BE49-F238E27FC236}">
                <a16:creationId xmlns:a16="http://schemas.microsoft.com/office/drawing/2014/main" id="{B2911A7F-318D-7CE3-F279-6486B0E3DF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4496" y="5674450"/>
            <a:ext cx="2743200" cy="7127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6" descr="C:\Users\a0420\AppData\Local\Microsoft\Windows\Temporary Internet Files\Content.IE5\IG1ASWIJ\MC910216992[1].png">
            <a:extLst>
              <a:ext uri="{FF2B5EF4-FFF2-40B4-BE49-F238E27FC236}">
                <a16:creationId xmlns:a16="http://schemas.microsoft.com/office/drawing/2014/main" id="{96576204-05CB-4EBC-3166-F8081D4783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10556"/>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8">
            <a:extLst>
              <a:ext uri="{FF2B5EF4-FFF2-40B4-BE49-F238E27FC236}">
                <a16:creationId xmlns:a16="http://schemas.microsoft.com/office/drawing/2014/main" id="{721AFA49-D4E7-31AC-23EC-4D5D7C734946}"/>
              </a:ext>
            </a:extLst>
          </p:cNvPr>
          <p:cNvPicPr>
            <a:picLocks noChangeAspect="1" noChangeArrowheads="1"/>
          </p:cNvPicPr>
          <p:nvPr/>
        </p:nvPicPr>
        <p:blipFill>
          <a:blip r:embed="rId4"/>
          <a:srcRect/>
          <a:stretch>
            <a:fillRect/>
          </a:stretch>
        </p:blipFill>
        <p:spPr bwMode="auto">
          <a:xfrm>
            <a:off x="1600201" y="76201"/>
            <a:ext cx="3694113" cy="1095375"/>
          </a:xfrm>
          <a:prstGeom prst="rect">
            <a:avLst/>
          </a:prstGeom>
          <a:noFill/>
          <a:ln w="9525">
            <a:solidFill>
              <a:schemeClr val="bg1">
                <a:lumMod val="50000"/>
              </a:schemeClr>
            </a:solidFill>
            <a:miter lim="800000"/>
            <a:headEnd/>
            <a:tailEnd/>
          </a:ln>
        </p:spPr>
      </p:pic>
      <p:sp>
        <p:nvSpPr>
          <p:cNvPr id="9" name="Rectangle 8">
            <a:extLst>
              <a:ext uri="{FF2B5EF4-FFF2-40B4-BE49-F238E27FC236}">
                <a16:creationId xmlns:a16="http://schemas.microsoft.com/office/drawing/2014/main" id="{7A132DE2-0CAE-68C9-D3E2-6D143681DA10}"/>
              </a:ext>
            </a:extLst>
          </p:cNvPr>
          <p:cNvSpPr/>
          <p:nvPr/>
        </p:nvSpPr>
        <p:spPr>
          <a:xfrm>
            <a:off x="6657975" y="1091766"/>
            <a:ext cx="3352800" cy="584775"/>
          </a:xfrm>
          <a:prstGeom prst="rect">
            <a:avLst/>
          </a:prstGeom>
          <a:solidFill>
            <a:schemeClr val="tx2">
              <a:lumMod val="20000"/>
              <a:lumOff val="80000"/>
            </a:schemeClr>
          </a:solidFill>
        </p:spPr>
        <p:txBody>
          <a:bodyPr>
            <a:spAutoFit/>
          </a:bodyPr>
          <a:lstStyle/>
          <a:p>
            <a:pPr algn="ctr">
              <a:defRPr/>
            </a:pPr>
            <a:r>
              <a:rPr lang="en-US" sz="3200" b="1" dirty="0">
                <a:ln w="1905"/>
                <a:effectLst>
                  <a:innerShdw blurRad="69850" dist="43180" dir="5400000">
                    <a:srgbClr val="000000">
                      <a:alpha val="65000"/>
                    </a:srgbClr>
                  </a:innerShdw>
                </a:effectLst>
              </a:rPr>
              <a:t>Cooperation</a:t>
            </a:r>
          </a:p>
        </p:txBody>
      </p:sp>
      <p:sp>
        <p:nvSpPr>
          <p:cNvPr id="10" name="Rectangle 9">
            <a:extLst>
              <a:ext uri="{FF2B5EF4-FFF2-40B4-BE49-F238E27FC236}">
                <a16:creationId xmlns:a16="http://schemas.microsoft.com/office/drawing/2014/main" id="{B6FDB1A8-D452-6343-95FD-1FCA51D38C3A}"/>
              </a:ext>
            </a:extLst>
          </p:cNvPr>
          <p:cNvSpPr/>
          <p:nvPr/>
        </p:nvSpPr>
        <p:spPr>
          <a:xfrm>
            <a:off x="3733800" y="2667000"/>
            <a:ext cx="1905000" cy="523220"/>
          </a:xfrm>
          <a:prstGeom prst="rect">
            <a:avLst/>
          </a:prstGeom>
          <a:noFill/>
        </p:spPr>
        <p:txBody>
          <a:bodyPr>
            <a:spAutoFit/>
          </a:bodyPr>
          <a:lstStyle/>
          <a:p>
            <a:pPr algn="ctr">
              <a:defRPr/>
            </a:pPr>
            <a:r>
              <a:rPr lang="en-US" sz="2800" b="1" dirty="0">
                <a:ln w="1905"/>
                <a:effectLst>
                  <a:innerShdw blurRad="69850" dist="43180" dir="5400000">
                    <a:srgbClr val="000000">
                      <a:alpha val="65000"/>
                    </a:srgbClr>
                  </a:innerShdw>
                </a:effectLst>
              </a:rPr>
              <a:t>LTRG</a:t>
            </a:r>
          </a:p>
        </p:txBody>
      </p:sp>
      <p:sp>
        <p:nvSpPr>
          <p:cNvPr id="150534" name="AutoShape 2" descr="https://mail.aol.com/webmail/getPart?uid=30024080&amp;partId=1.2.2&amp;saveAs=image001.png">
            <a:extLst>
              <a:ext uri="{FF2B5EF4-FFF2-40B4-BE49-F238E27FC236}">
                <a16:creationId xmlns:a16="http://schemas.microsoft.com/office/drawing/2014/main" id="{685A9ED9-D9D4-F1A4-38B4-C94EB95FA5AA}"/>
              </a:ext>
            </a:extLst>
          </p:cNvPr>
          <p:cNvSpPr>
            <a:spLocks noChangeAspect="1" noChangeArrowheads="1"/>
          </p:cNvSpPr>
          <p:nvPr/>
        </p:nvSpPr>
        <p:spPr bwMode="auto">
          <a:xfrm>
            <a:off x="1587501" y="-136525"/>
            <a:ext cx="9525" cy="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1" name="Rectangle 10">
            <a:extLst>
              <a:ext uri="{FF2B5EF4-FFF2-40B4-BE49-F238E27FC236}">
                <a16:creationId xmlns:a16="http://schemas.microsoft.com/office/drawing/2014/main" id="{18F5003D-D28B-01A4-F736-8EC4282D8BAC}"/>
              </a:ext>
            </a:extLst>
          </p:cNvPr>
          <p:cNvSpPr/>
          <p:nvPr/>
        </p:nvSpPr>
        <p:spPr>
          <a:xfrm>
            <a:off x="6705600" y="2539566"/>
            <a:ext cx="3352800" cy="584775"/>
          </a:xfrm>
          <a:prstGeom prst="rect">
            <a:avLst/>
          </a:prstGeom>
          <a:solidFill>
            <a:schemeClr val="tx2">
              <a:lumMod val="20000"/>
              <a:lumOff val="80000"/>
            </a:schemeClr>
          </a:solidFill>
        </p:spPr>
        <p:txBody>
          <a:bodyPr>
            <a:spAutoFit/>
          </a:bodyPr>
          <a:lstStyle/>
          <a:p>
            <a:pPr algn="ctr">
              <a:defRPr/>
            </a:pPr>
            <a:r>
              <a:rPr lang="en-US" sz="3200" b="1" dirty="0">
                <a:ln w="1905"/>
                <a:effectLst>
                  <a:innerShdw blurRad="69850" dist="43180" dir="5400000">
                    <a:srgbClr val="000000">
                      <a:alpha val="65000"/>
                    </a:srgbClr>
                  </a:innerShdw>
                </a:effectLst>
              </a:rPr>
              <a:t>Communication</a:t>
            </a:r>
          </a:p>
        </p:txBody>
      </p:sp>
      <p:sp>
        <p:nvSpPr>
          <p:cNvPr id="12" name="Rectangle 11">
            <a:extLst>
              <a:ext uri="{FF2B5EF4-FFF2-40B4-BE49-F238E27FC236}">
                <a16:creationId xmlns:a16="http://schemas.microsoft.com/office/drawing/2014/main" id="{A86BB7AE-7389-4F24-9AF4-5DB6ACD6D930}"/>
              </a:ext>
            </a:extLst>
          </p:cNvPr>
          <p:cNvSpPr/>
          <p:nvPr/>
        </p:nvSpPr>
        <p:spPr>
          <a:xfrm>
            <a:off x="6810375" y="5206566"/>
            <a:ext cx="3352800" cy="584775"/>
          </a:xfrm>
          <a:prstGeom prst="rect">
            <a:avLst/>
          </a:prstGeom>
          <a:solidFill>
            <a:schemeClr val="tx2">
              <a:lumMod val="20000"/>
              <a:lumOff val="80000"/>
            </a:schemeClr>
          </a:solidFill>
        </p:spPr>
        <p:txBody>
          <a:bodyPr>
            <a:spAutoFit/>
          </a:bodyPr>
          <a:lstStyle/>
          <a:p>
            <a:pPr algn="ctr">
              <a:defRPr/>
            </a:pPr>
            <a:r>
              <a:rPr lang="en-US" sz="3200" b="1" dirty="0">
                <a:ln w="1905"/>
                <a:effectLst>
                  <a:innerShdw blurRad="69850" dist="43180" dir="5400000">
                    <a:srgbClr val="000000">
                      <a:alpha val="65000"/>
                    </a:srgbClr>
                  </a:innerShdw>
                </a:effectLst>
              </a:rPr>
              <a:t>Collaboration</a:t>
            </a:r>
          </a:p>
        </p:txBody>
      </p:sp>
      <p:sp>
        <p:nvSpPr>
          <p:cNvPr id="13" name="Rectangle 12">
            <a:extLst>
              <a:ext uri="{FF2B5EF4-FFF2-40B4-BE49-F238E27FC236}">
                <a16:creationId xmlns:a16="http://schemas.microsoft.com/office/drawing/2014/main" id="{4098C9A7-058B-B043-91C0-D8EF2005C03E}"/>
              </a:ext>
            </a:extLst>
          </p:cNvPr>
          <p:cNvSpPr/>
          <p:nvPr/>
        </p:nvSpPr>
        <p:spPr>
          <a:xfrm>
            <a:off x="6781800" y="3758626"/>
            <a:ext cx="3352800" cy="584775"/>
          </a:xfrm>
          <a:prstGeom prst="rect">
            <a:avLst/>
          </a:prstGeom>
          <a:solidFill>
            <a:schemeClr val="tx2">
              <a:lumMod val="20000"/>
              <a:lumOff val="80000"/>
            </a:schemeClr>
          </a:solidFill>
        </p:spPr>
        <p:txBody>
          <a:bodyPr>
            <a:spAutoFit/>
          </a:bodyPr>
          <a:lstStyle/>
          <a:p>
            <a:pPr algn="ctr">
              <a:defRPr/>
            </a:pPr>
            <a:r>
              <a:rPr lang="en-US" sz="3200" b="1" dirty="0">
                <a:ln w="1905"/>
                <a:effectLst>
                  <a:innerShdw blurRad="69850" dist="43180" dir="5400000">
                    <a:srgbClr val="000000">
                      <a:alpha val="65000"/>
                    </a:srgbClr>
                  </a:innerShdw>
                </a:effectLst>
              </a:rPr>
              <a:t>Coordination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39EF6C2-06EC-31BD-E438-EFBC6AA84962}"/>
              </a:ext>
            </a:extLst>
          </p:cNvPr>
          <p:cNvSpPr txBox="1"/>
          <p:nvPr/>
        </p:nvSpPr>
        <p:spPr>
          <a:xfrm>
            <a:off x="2170149" y="1470990"/>
            <a:ext cx="7851701" cy="2954655"/>
          </a:xfrm>
          <a:prstGeom prst="rect">
            <a:avLst/>
          </a:prstGeom>
          <a:noFill/>
        </p:spPr>
        <p:txBody>
          <a:bodyPr wrap="none" rtlCol="0">
            <a:spAutoFit/>
          </a:bodyPr>
          <a:lstStyle/>
          <a:p>
            <a:pPr algn="ctr"/>
            <a:r>
              <a:rPr lang="en-US" sz="2800" dirty="0"/>
              <a:t>Ann Huffman</a:t>
            </a:r>
          </a:p>
          <a:p>
            <a:pPr algn="ctr"/>
            <a:r>
              <a:rPr lang="en-US" sz="2800" dirty="0"/>
              <a:t>NC VOAD Disaster Case Management Committee</a:t>
            </a:r>
          </a:p>
          <a:p>
            <a:pPr algn="ctr"/>
            <a:r>
              <a:rPr lang="en-US" sz="2800" dirty="0"/>
              <a:t>NC Conference UMC </a:t>
            </a:r>
          </a:p>
          <a:p>
            <a:pPr algn="ctr"/>
            <a:r>
              <a:rPr lang="en-US" sz="2800" dirty="0">
                <a:hlinkClick r:id="rId2"/>
              </a:rPr>
              <a:t>919-610-8018</a:t>
            </a:r>
          </a:p>
          <a:p>
            <a:pPr algn="ctr"/>
            <a:r>
              <a:rPr lang="en-US" sz="2800" dirty="0">
                <a:hlinkClick r:id="rId2"/>
              </a:rPr>
              <a:t>ahuffman@nccumc.org</a:t>
            </a:r>
            <a:endParaRPr lang="en-US" sz="2800" dirty="0"/>
          </a:p>
          <a:p>
            <a:pPr algn="ctr"/>
            <a:r>
              <a:rPr lang="en-US" sz="2800" dirty="0">
                <a:hlinkClick r:id="rId3"/>
              </a:rPr>
              <a:t>www.ncvoad.org</a:t>
            </a:r>
            <a:endParaRPr lang="en-US" sz="2800" dirty="0"/>
          </a:p>
          <a:p>
            <a:endParaRPr lang="en-US" dirty="0"/>
          </a:p>
        </p:txBody>
      </p:sp>
    </p:spTree>
    <p:extLst>
      <p:ext uri="{BB962C8B-B14F-4D97-AF65-F5344CB8AC3E}">
        <p14:creationId xmlns:p14="http://schemas.microsoft.com/office/powerpoint/2010/main" val="30268682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07C6B-50FE-A2EF-F2BE-AB91FF4B1AA0}"/>
              </a:ext>
            </a:extLst>
          </p:cNvPr>
          <p:cNvSpPr>
            <a:spLocks noGrp="1"/>
          </p:cNvSpPr>
          <p:nvPr>
            <p:ph type="title"/>
          </p:nvPr>
        </p:nvSpPr>
        <p:spPr>
          <a:xfrm>
            <a:off x="838200" y="212981"/>
            <a:ext cx="11073308" cy="1325563"/>
          </a:xfrm>
        </p:spPr>
        <p:txBody>
          <a:bodyPr>
            <a:normAutofit/>
          </a:bodyPr>
          <a:lstStyle/>
          <a:p>
            <a:r>
              <a:rPr lang="en-US" sz="3300" b="1" dirty="0"/>
              <a:t>Cooperation, Communication, Coordination, Collaboration</a:t>
            </a:r>
          </a:p>
        </p:txBody>
      </p:sp>
      <p:pic>
        <p:nvPicPr>
          <p:cNvPr id="8" name="Picture 7">
            <a:extLst>
              <a:ext uri="{FF2B5EF4-FFF2-40B4-BE49-F238E27FC236}">
                <a16:creationId xmlns:a16="http://schemas.microsoft.com/office/drawing/2014/main" id="{135B6BB5-1291-F724-623B-12F2980834D4}"/>
              </a:ext>
            </a:extLst>
          </p:cNvPr>
          <p:cNvPicPr>
            <a:picLocks noChangeAspect="1"/>
          </p:cNvPicPr>
          <p:nvPr/>
        </p:nvPicPr>
        <p:blipFill>
          <a:blip r:embed="rId2"/>
          <a:stretch>
            <a:fillRect/>
          </a:stretch>
        </p:blipFill>
        <p:spPr>
          <a:xfrm>
            <a:off x="4608545" y="1476291"/>
            <a:ext cx="2133823" cy="2945605"/>
          </a:xfrm>
          <a:prstGeom prst="rect">
            <a:avLst/>
          </a:prstGeom>
        </p:spPr>
      </p:pic>
      <p:pic>
        <p:nvPicPr>
          <p:cNvPr id="9" name="Picture 8" descr="A logo of a security company&#10;&#10;Description automatically generated">
            <a:hlinkClick r:id="rId3" tgtFrame="&quot;_blank&quot;"/>
            <a:extLst>
              <a:ext uri="{FF2B5EF4-FFF2-40B4-BE49-F238E27FC236}">
                <a16:creationId xmlns:a16="http://schemas.microsoft.com/office/drawing/2014/main" id="{1DBAEB10-DA9F-40DE-A1CD-97CCD03C30A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68493" y="1538544"/>
            <a:ext cx="2596881" cy="2596881"/>
          </a:xfrm>
          <a:prstGeom prst="rect">
            <a:avLst/>
          </a:prstGeom>
          <a:noFill/>
          <a:ln>
            <a:noFill/>
          </a:ln>
        </p:spPr>
      </p:pic>
      <p:pic>
        <p:nvPicPr>
          <p:cNvPr id="10" name="Picture 9" descr="A black and white seal with white text&#10;&#10;Description automatically generated">
            <a:hlinkClick r:id="rId5" tgtFrame="&quot;_blank&quot;"/>
            <a:extLst>
              <a:ext uri="{FF2B5EF4-FFF2-40B4-BE49-F238E27FC236}">
                <a16:creationId xmlns:a16="http://schemas.microsoft.com/office/drawing/2014/main" id="{592FE2B7-6927-59C7-4357-A34FFB4DA3C7}"/>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01624" y="4154011"/>
            <a:ext cx="3132649" cy="1891411"/>
          </a:xfrm>
          <a:prstGeom prst="rect">
            <a:avLst/>
          </a:prstGeom>
          <a:noFill/>
          <a:ln>
            <a:noFill/>
          </a:ln>
        </p:spPr>
      </p:pic>
      <p:pic>
        <p:nvPicPr>
          <p:cNvPr id="11" name="Picture 10" descr="NC Emergency Management logo">
            <a:hlinkClick r:id="rId7" tgtFrame="&quot;_blank&quot;"/>
            <a:extLst>
              <a:ext uri="{FF2B5EF4-FFF2-40B4-BE49-F238E27FC236}">
                <a16:creationId xmlns:a16="http://schemas.microsoft.com/office/drawing/2014/main" id="{ACBA28E7-B247-D30F-2B79-39AEDBAA5F1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99297" y="1288700"/>
            <a:ext cx="2124075" cy="1857375"/>
          </a:xfrm>
          <a:prstGeom prst="rect">
            <a:avLst/>
          </a:prstGeom>
          <a:noFill/>
          <a:ln>
            <a:noFill/>
          </a:ln>
        </p:spPr>
      </p:pic>
      <p:pic>
        <p:nvPicPr>
          <p:cNvPr id="12" name="Picture 11" descr="A logo with a triangle and sun&#10;&#10;Description automatically generated">
            <a:hlinkClick r:id="rId9" tgtFrame="&quot;_blank&quot;"/>
            <a:extLst>
              <a:ext uri="{FF2B5EF4-FFF2-40B4-BE49-F238E27FC236}">
                <a16:creationId xmlns:a16="http://schemas.microsoft.com/office/drawing/2014/main" id="{DA9DB013-E52A-CE90-D927-2216B3A13886}"/>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668130" y="4753608"/>
            <a:ext cx="2579197" cy="1891411"/>
          </a:xfrm>
          <a:prstGeom prst="rect">
            <a:avLst/>
          </a:prstGeom>
          <a:noFill/>
          <a:ln>
            <a:noFill/>
          </a:ln>
        </p:spPr>
      </p:pic>
    </p:spTree>
    <p:extLst>
      <p:ext uri="{BB962C8B-B14F-4D97-AF65-F5344CB8AC3E}">
        <p14:creationId xmlns:p14="http://schemas.microsoft.com/office/powerpoint/2010/main" val="2240722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Content Placeholder 1">
            <a:extLst>
              <a:ext uri="{FF2B5EF4-FFF2-40B4-BE49-F238E27FC236}">
                <a16:creationId xmlns:a16="http://schemas.microsoft.com/office/drawing/2014/main" id="{0EB1D9AE-EFB7-D680-7449-A13CC7E1FD54}"/>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018058" y="397567"/>
            <a:ext cx="9530603" cy="5292106"/>
          </a:xfrm>
        </p:spPr>
      </p:pic>
      <p:pic>
        <p:nvPicPr>
          <p:cNvPr id="130051" name="Picture 5">
            <a:extLst>
              <a:ext uri="{FF2B5EF4-FFF2-40B4-BE49-F238E27FC236}">
                <a16:creationId xmlns:a16="http://schemas.microsoft.com/office/drawing/2014/main" id="{A6A16ED0-ACE8-DF60-1A99-C3082DAB7E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2722" y="6078951"/>
            <a:ext cx="2743200" cy="7127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Content Placeholder 3">
            <a:extLst>
              <a:ext uri="{FF2B5EF4-FFF2-40B4-BE49-F238E27FC236}">
                <a16:creationId xmlns:a16="http://schemas.microsoft.com/office/drawing/2014/main" id="{416223A7-D7D0-13EF-B552-1FEAA11170FE}"/>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86545" y="317568"/>
            <a:ext cx="9856098" cy="6370638"/>
          </a:xfrm>
        </p:spPr>
      </p:pic>
      <p:sp>
        <p:nvSpPr>
          <p:cNvPr id="129027" name="Title 1">
            <a:extLst>
              <a:ext uri="{FF2B5EF4-FFF2-40B4-BE49-F238E27FC236}">
                <a16:creationId xmlns:a16="http://schemas.microsoft.com/office/drawing/2014/main" id="{E90E5A9C-0D1A-53D0-7F09-CD91F4273484}"/>
              </a:ext>
            </a:extLst>
          </p:cNvPr>
          <p:cNvSpPr>
            <a:spLocks noGrp="1"/>
          </p:cNvSpPr>
          <p:nvPr>
            <p:ph type="title"/>
          </p:nvPr>
        </p:nvSpPr>
        <p:spPr>
          <a:xfrm>
            <a:off x="291548" y="5833442"/>
            <a:ext cx="4174435" cy="854764"/>
          </a:xfrm>
        </p:spPr>
        <p:txBody>
          <a:bodyPr>
            <a:normAutofit/>
          </a:bodyPr>
          <a:lstStyle/>
          <a:p>
            <a:r>
              <a:rPr lang="en-US" altLang="en-US" sz="3200" b="1" dirty="0"/>
              <a:t>Sequence  of   Delivery</a:t>
            </a:r>
          </a:p>
        </p:txBody>
      </p:sp>
      <p:pic>
        <p:nvPicPr>
          <p:cNvPr id="2" name="Picture 5">
            <a:extLst>
              <a:ext uri="{FF2B5EF4-FFF2-40B4-BE49-F238E27FC236}">
                <a16:creationId xmlns:a16="http://schemas.microsoft.com/office/drawing/2014/main" id="{4D9EBB88-558C-5442-98D1-062076186F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89774" y="6007720"/>
            <a:ext cx="2743200" cy="7127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1">
            <a:extLst>
              <a:ext uri="{FF2B5EF4-FFF2-40B4-BE49-F238E27FC236}">
                <a16:creationId xmlns:a16="http://schemas.microsoft.com/office/drawing/2014/main" id="{F44E5659-FB9F-DFE7-C233-AECBC4E5887F}"/>
              </a:ext>
            </a:extLst>
          </p:cNvPr>
          <p:cNvSpPr>
            <a:spLocks noChangeArrowheads="1"/>
          </p:cNvSpPr>
          <p:nvPr/>
        </p:nvSpPr>
        <p:spPr bwMode="auto">
          <a:xfrm>
            <a:off x="2133600" y="469348"/>
            <a:ext cx="7924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4000" b="1" dirty="0"/>
              <a:t>LONG-TERM RECOVERY GROUP (LTRG)</a:t>
            </a:r>
            <a:r>
              <a:rPr lang="en-US" altLang="en-US" sz="4000" dirty="0"/>
              <a:t> </a:t>
            </a:r>
            <a:endParaRPr lang="en-US" altLang="en-US" dirty="0"/>
          </a:p>
        </p:txBody>
      </p:sp>
      <p:pic>
        <p:nvPicPr>
          <p:cNvPr id="136195" name="Picture 2">
            <a:extLst>
              <a:ext uri="{FF2B5EF4-FFF2-40B4-BE49-F238E27FC236}">
                <a16:creationId xmlns:a16="http://schemas.microsoft.com/office/drawing/2014/main" id="{92A17CD6-135C-E0D5-82B2-9E71AA3D3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3452" y="6032258"/>
            <a:ext cx="2743200" cy="7127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6196" name="Rectangle 3">
            <a:extLst>
              <a:ext uri="{FF2B5EF4-FFF2-40B4-BE49-F238E27FC236}">
                <a16:creationId xmlns:a16="http://schemas.microsoft.com/office/drawing/2014/main" id="{FBC374D7-8314-649E-F660-0EE2272D5D74}"/>
              </a:ext>
            </a:extLst>
          </p:cNvPr>
          <p:cNvSpPr>
            <a:spLocks noChangeArrowheads="1"/>
          </p:cNvSpPr>
          <p:nvPr/>
        </p:nvSpPr>
        <p:spPr bwMode="auto">
          <a:xfrm>
            <a:off x="2133600" y="2248314"/>
            <a:ext cx="86106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t>A long term recovery group (LTRG) is a cooperative body that is made up of representatives from faith-based, non-profit, government, business and other organizations working within a community to assist individuals and families as they recover from disaster.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8242" name="Chart 1">
            <a:extLst>
              <a:ext uri="{FF2B5EF4-FFF2-40B4-BE49-F238E27FC236}">
                <a16:creationId xmlns:a16="http://schemas.microsoft.com/office/drawing/2014/main" id="{9ABDF38B-4756-8EAB-A017-8DDA972C776E}"/>
              </a:ext>
            </a:extLst>
          </p:cNvPr>
          <p:cNvGraphicFramePr>
            <a:graphicFrameLocks/>
          </p:cNvGraphicFramePr>
          <p:nvPr>
            <p:extLst>
              <p:ext uri="{D42A27DB-BD31-4B8C-83A1-F6EECF244321}">
                <p14:modId xmlns:p14="http://schemas.microsoft.com/office/powerpoint/2010/main" val="2542924209"/>
              </p:ext>
            </p:extLst>
          </p:nvPr>
        </p:nvGraphicFramePr>
        <p:xfrm>
          <a:off x="569843" y="1033670"/>
          <a:ext cx="7871792" cy="5824329"/>
        </p:xfrm>
        <a:graphic>
          <a:graphicData uri="http://schemas.openxmlformats.org/presentationml/2006/ole">
            <mc:AlternateContent xmlns:mc="http://schemas.openxmlformats.org/markup-compatibility/2006">
              <mc:Choice xmlns:v="urn:schemas-microsoft-com:vml" Requires="v">
                <p:oleObj r:id="rId3" imgW="7645047" imgH="5511262" progId="Excel.Chart.8">
                  <p:embed/>
                </p:oleObj>
              </mc:Choice>
              <mc:Fallback>
                <p:oleObj r:id="rId3" imgW="7645047" imgH="5511262" progId="Excel.Chart.8">
                  <p:embed/>
                  <p:pic>
                    <p:nvPicPr>
                      <p:cNvPr id="138242" name="Chart 1">
                        <a:extLst>
                          <a:ext uri="{FF2B5EF4-FFF2-40B4-BE49-F238E27FC236}">
                            <a16:creationId xmlns:a16="http://schemas.microsoft.com/office/drawing/2014/main" id="{9ABDF38B-4756-8EAB-A017-8DDA972C776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43" y="1033670"/>
                        <a:ext cx="7871792" cy="5824329"/>
                      </a:xfrm>
                      <a:prstGeom prst="rect">
                        <a:avLst/>
                      </a:prstGeom>
                      <a:noFill/>
                      <a:ln>
                        <a:noFill/>
                      </a:ln>
                    </p:spPr>
                  </p:pic>
                </p:oleObj>
              </mc:Fallback>
            </mc:AlternateContent>
          </a:graphicData>
        </a:graphic>
      </p:graphicFrame>
      <p:pic>
        <p:nvPicPr>
          <p:cNvPr id="138243" name="Picture 2">
            <a:extLst>
              <a:ext uri="{FF2B5EF4-FFF2-40B4-BE49-F238E27FC236}">
                <a16:creationId xmlns:a16="http://schemas.microsoft.com/office/drawing/2014/main" id="{1DF83EE5-2D9B-AA2D-9933-61AC62C7024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33452" y="5814392"/>
            <a:ext cx="2743200" cy="7127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38244" name="TextBox 3">
            <a:extLst>
              <a:ext uri="{FF2B5EF4-FFF2-40B4-BE49-F238E27FC236}">
                <a16:creationId xmlns:a16="http://schemas.microsoft.com/office/drawing/2014/main" id="{60703343-375B-2EA2-E247-0FA55E58CCDB}"/>
              </a:ext>
            </a:extLst>
          </p:cNvPr>
          <p:cNvSpPr txBox="1">
            <a:spLocks noChangeArrowheads="1"/>
          </p:cNvSpPr>
          <p:nvPr/>
        </p:nvSpPr>
        <p:spPr bwMode="auto">
          <a:xfrm>
            <a:off x="927652" y="330820"/>
            <a:ext cx="8305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t>Every good long term recovery includes </a:t>
            </a:r>
            <a:r>
              <a:rPr lang="is-IS" altLang="en-US" b="1" dirty="0"/>
              <a:t>…..</a:t>
            </a:r>
            <a:endParaRPr lang="en-US" altLang="en-US"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
            <a:extLst>
              <a:ext uri="{FF2B5EF4-FFF2-40B4-BE49-F238E27FC236}">
                <a16:creationId xmlns:a16="http://schemas.microsoft.com/office/drawing/2014/main" id="{E0BCB807-7A27-472B-103D-9A35812A9312}"/>
              </a:ext>
            </a:extLst>
          </p:cNvPr>
          <p:cNvSpPr>
            <a:spLocks noChangeArrowheads="1"/>
          </p:cNvSpPr>
          <p:nvPr/>
        </p:nvSpPr>
        <p:spPr bwMode="auto">
          <a:xfrm>
            <a:off x="907774" y="462757"/>
            <a:ext cx="54864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b="1" dirty="0"/>
              <a:t>    </a:t>
            </a:r>
            <a:r>
              <a:rPr lang="en-US" altLang="en-US" sz="3600" b="1" dirty="0"/>
              <a:t>Disaster Casework and</a:t>
            </a:r>
          </a:p>
          <a:p>
            <a:pPr eaLnBrk="1" hangingPunct="1">
              <a:spcBef>
                <a:spcPct val="0"/>
              </a:spcBef>
              <a:buFontTx/>
              <a:buNone/>
            </a:pPr>
            <a:r>
              <a:rPr lang="en-US" altLang="en-US" sz="3600" b="1" dirty="0"/>
              <a:t> Disaster Case management </a:t>
            </a:r>
          </a:p>
          <a:p>
            <a:pPr eaLnBrk="1" hangingPunct="1">
              <a:spcBef>
                <a:spcPct val="0"/>
              </a:spcBef>
              <a:buFontTx/>
              <a:buNone/>
            </a:pPr>
            <a:endParaRPr lang="en-US" altLang="en-US" b="1" dirty="0"/>
          </a:p>
          <a:p>
            <a:pPr eaLnBrk="1" hangingPunct="1">
              <a:spcBef>
                <a:spcPct val="0"/>
              </a:spcBef>
              <a:buFontTx/>
              <a:buNone/>
            </a:pPr>
            <a:r>
              <a:rPr lang="is-IS" altLang="en-US" dirty="0"/>
              <a:t>…</a:t>
            </a:r>
            <a:r>
              <a:rPr lang="en-US" altLang="en-US" dirty="0"/>
              <a:t>are functions in support of empowering and of addressing the basic needs and recovery needs of individuals and families.</a:t>
            </a:r>
          </a:p>
          <a:p>
            <a:pPr eaLnBrk="1" hangingPunct="1">
              <a:spcBef>
                <a:spcPts val="600"/>
              </a:spcBef>
              <a:spcAft>
                <a:spcPts val="1200"/>
              </a:spcAft>
              <a:buNone/>
            </a:pPr>
            <a:endParaRPr lang="en-US" altLang="en-US" b="1" dirty="0"/>
          </a:p>
          <a:p>
            <a:pPr eaLnBrk="1" hangingPunct="1">
              <a:spcBef>
                <a:spcPts val="600"/>
              </a:spcBef>
              <a:spcAft>
                <a:spcPts val="1200"/>
              </a:spcAft>
              <a:buNone/>
            </a:pPr>
            <a:endParaRPr lang="en-US" altLang="en-US" b="1" dirty="0"/>
          </a:p>
        </p:txBody>
      </p:sp>
      <p:pic>
        <p:nvPicPr>
          <p:cNvPr id="139267" name="Picture 2">
            <a:extLst>
              <a:ext uri="{FF2B5EF4-FFF2-40B4-BE49-F238E27FC236}">
                <a16:creationId xmlns:a16="http://schemas.microsoft.com/office/drawing/2014/main" id="{15179672-4133-56B0-22A8-A6F4F465B8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145212"/>
            <a:ext cx="2743200" cy="7127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Pie 6">
            <a:extLst>
              <a:ext uri="{FF2B5EF4-FFF2-40B4-BE49-F238E27FC236}">
                <a16:creationId xmlns:a16="http://schemas.microsoft.com/office/drawing/2014/main" id="{39DADE9F-A563-D1CF-BC06-32D42234AB57}"/>
              </a:ext>
            </a:extLst>
          </p:cNvPr>
          <p:cNvSpPr/>
          <p:nvPr/>
        </p:nvSpPr>
        <p:spPr>
          <a:xfrm rot="12613884">
            <a:off x="6707189" y="2781301"/>
            <a:ext cx="6340475" cy="6259513"/>
          </a:xfrm>
          <a:prstGeom prst="pie">
            <a:avLst>
              <a:gd name="adj1" fmla="val 21290631"/>
              <a:gd name="adj2" fmla="val 2990718"/>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39269" name="TextBox 3">
            <a:extLst>
              <a:ext uri="{FF2B5EF4-FFF2-40B4-BE49-F238E27FC236}">
                <a16:creationId xmlns:a16="http://schemas.microsoft.com/office/drawing/2014/main" id="{3537E1BF-8414-875D-ED58-36AD92A62E86}"/>
              </a:ext>
            </a:extLst>
          </p:cNvPr>
          <p:cNvSpPr txBox="1">
            <a:spLocks noChangeAspect="1"/>
          </p:cNvSpPr>
          <p:nvPr/>
        </p:nvSpPr>
        <p:spPr bwMode="auto">
          <a:xfrm rot="19602277">
            <a:off x="6850063" y="3509964"/>
            <a:ext cx="2868612"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200" b="1"/>
              <a:t>Disaster Casework</a:t>
            </a:r>
          </a:p>
          <a:p>
            <a:pPr algn="ctr" eaLnBrk="1" hangingPunct="1">
              <a:spcBef>
                <a:spcPct val="0"/>
              </a:spcBef>
              <a:buFontTx/>
              <a:buNone/>
            </a:pPr>
            <a:r>
              <a:rPr lang="en-US" altLang="en-US" sz="2200" b="1"/>
              <a:t> Case Management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F9E1017-A3F3-E523-F087-7289FCEAA42D}"/>
              </a:ext>
            </a:extLst>
          </p:cNvPr>
          <p:cNvPicPr>
            <a:picLocks noChangeAspect="1"/>
          </p:cNvPicPr>
          <p:nvPr/>
        </p:nvPicPr>
        <p:blipFill>
          <a:blip r:embed="rId2"/>
          <a:stretch>
            <a:fillRect/>
          </a:stretch>
        </p:blipFill>
        <p:spPr>
          <a:xfrm>
            <a:off x="722936" y="3656630"/>
            <a:ext cx="4129283" cy="2289504"/>
          </a:xfrm>
          <a:prstGeom prst="rect">
            <a:avLst/>
          </a:prstGeom>
        </p:spPr>
      </p:pic>
      <p:pic>
        <p:nvPicPr>
          <p:cNvPr id="6" name="Picture 5">
            <a:extLst>
              <a:ext uri="{FF2B5EF4-FFF2-40B4-BE49-F238E27FC236}">
                <a16:creationId xmlns:a16="http://schemas.microsoft.com/office/drawing/2014/main" id="{BF30151D-466C-D38B-92FB-C461E82EB68F}"/>
              </a:ext>
            </a:extLst>
          </p:cNvPr>
          <p:cNvPicPr>
            <a:picLocks noChangeAspect="1"/>
          </p:cNvPicPr>
          <p:nvPr/>
        </p:nvPicPr>
        <p:blipFill>
          <a:blip r:embed="rId3"/>
          <a:stretch>
            <a:fillRect/>
          </a:stretch>
        </p:blipFill>
        <p:spPr>
          <a:xfrm>
            <a:off x="6875254" y="296009"/>
            <a:ext cx="3832075" cy="2649169"/>
          </a:xfrm>
          <a:prstGeom prst="rect">
            <a:avLst/>
          </a:prstGeom>
        </p:spPr>
      </p:pic>
      <p:pic>
        <p:nvPicPr>
          <p:cNvPr id="8" name="Picture 7">
            <a:extLst>
              <a:ext uri="{FF2B5EF4-FFF2-40B4-BE49-F238E27FC236}">
                <a16:creationId xmlns:a16="http://schemas.microsoft.com/office/drawing/2014/main" id="{76A3F5AA-0326-64A7-B466-DE608111473E}"/>
              </a:ext>
            </a:extLst>
          </p:cNvPr>
          <p:cNvPicPr>
            <a:picLocks noChangeAspect="1"/>
          </p:cNvPicPr>
          <p:nvPr/>
        </p:nvPicPr>
        <p:blipFill>
          <a:blip r:embed="rId4"/>
          <a:stretch>
            <a:fillRect/>
          </a:stretch>
        </p:blipFill>
        <p:spPr>
          <a:xfrm>
            <a:off x="6161147" y="3656630"/>
            <a:ext cx="5260287" cy="2410707"/>
          </a:xfrm>
          <a:prstGeom prst="rect">
            <a:avLst/>
          </a:prstGeom>
        </p:spPr>
      </p:pic>
      <p:pic>
        <p:nvPicPr>
          <p:cNvPr id="10" name="Picture 9">
            <a:extLst>
              <a:ext uri="{FF2B5EF4-FFF2-40B4-BE49-F238E27FC236}">
                <a16:creationId xmlns:a16="http://schemas.microsoft.com/office/drawing/2014/main" id="{A7C18A06-A917-5805-0530-1E3FAA40CECD}"/>
              </a:ext>
            </a:extLst>
          </p:cNvPr>
          <p:cNvPicPr>
            <a:picLocks noChangeAspect="1"/>
          </p:cNvPicPr>
          <p:nvPr/>
        </p:nvPicPr>
        <p:blipFill>
          <a:blip r:embed="rId5"/>
          <a:stretch>
            <a:fillRect/>
          </a:stretch>
        </p:blipFill>
        <p:spPr>
          <a:xfrm>
            <a:off x="722936" y="395294"/>
            <a:ext cx="4247270" cy="2549884"/>
          </a:xfrm>
          <a:prstGeom prst="rect">
            <a:avLst/>
          </a:prstGeom>
        </p:spPr>
      </p:pic>
      <p:sp>
        <p:nvSpPr>
          <p:cNvPr id="11" name="TextBox 10">
            <a:extLst>
              <a:ext uri="{FF2B5EF4-FFF2-40B4-BE49-F238E27FC236}">
                <a16:creationId xmlns:a16="http://schemas.microsoft.com/office/drawing/2014/main" id="{F809A20C-D503-E1F7-E2CF-03F58D2F6159}"/>
              </a:ext>
            </a:extLst>
          </p:cNvPr>
          <p:cNvSpPr txBox="1"/>
          <p:nvPr/>
        </p:nvSpPr>
        <p:spPr>
          <a:xfrm>
            <a:off x="1734714" y="6192659"/>
            <a:ext cx="2274982" cy="369332"/>
          </a:xfrm>
          <a:prstGeom prst="rect">
            <a:avLst/>
          </a:prstGeom>
          <a:noFill/>
        </p:spPr>
        <p:txBody>
          <a:bodyPr wrap="none" rtlCol="0">
            <a:spAutoFit/>
          </a:bodyPr>
          <a:lstStyle/>
          <a:p>
            <a:r>
              <a:rPr lang="en-US" dirty="0"/>
              <a:t>Generic Client Intake</a:t>
            </a:r>
          </a:p>
        </p:txBody>
      </p:sp>
      <p:sp>
        <p:nvSpPr>
          <p:cNvPr id="12" name="TextBox 11">
            <a:extLst>
              <a:ext uri="{FF2B5EF4-FFF2-40B4-BE49-F238E27FC236}">
                <a16:creationId xmlns:a16="http://schemas.microsoft.com/office/drawing/2014/main" id="{C48C5DCE-ED4B-18A3-79B6-7A36DB0E0574}"/>
              </a:ext>
            </a:extLst>
          </p:cNvPr>
          <p:cNvSpPr txBox="1"/>
          <p:nvPr/>
        </p:nvSpPr>
        <p:spPr>
          <a:xfrm>
            <a:off x="7760560" y="3041805"/>
            <a:ext cx="2061462" cy="369332"/>
          </a:xfrm>
          <a:prstGeom prst="rect">
            <a:avLst/>
          </a:prstGeom>
          <a:noFill/>
        </p:spPr>
        <p:txBody>
          <a:bodyPr wrap="none" rtlCol="0">
            <a:spAutoFit/>
          </a:bodyPr>
          <a:lstStyle/>
          <a:p>
            <a:r>
              <a:rPr lang="en-US" dirty="0"/>
              <a:t>Case Presentation </a:t>
            </a:r>
          </a:p>
        </p:txBody>
      </p:sp>
      <p:sp>
        <p:nvSpPr>
          <p:cNvPr id="13" name="TextBox 12">
            <a:extLst>
              <a:ext uri="{FF2B5EF4-FFF2-40B4-BE49-F238E27FC236}">
                <a16:creationId xmlns:a16="http://schemas.microsoft.com/office/drawing/2014/main" id="{5AB09A30-2F44-36DB-BDCD-5EC2F1B6D532}"/>
              </a:ext>
            </a:extLst>
          </p:cNvPr>
          <p:cNvSpPr txBox="1"/>
          <p:nvPr/>
        </p:nvSpPr>
        <p:spPr>
          <a:xfrm>
            <a:off x="8061763" y="5869493"/>
            <a:ext cx="1459054" cy="646331"/>
          </a:xfrm>
          <a:prstGeom prst="rect">
            <a:avLst/>
          </a:prstGeom>
          <a:noFill/>
        </p:spPr>
        <p:txBody>
          <a:bodyPr wrap="none" rtlCol="0">
            <a:spAutoFit/>
          </a:bodyPr>
          <a:lstStyle/>
          <a:p>
            <a:endParaRPr lang="en-US" dirty="0"/>
          </a:p>
          <a:p>
            <a:r>
              <a:rPr lang="en-US" dirty="0"/>
              <a:t>Data Sharing</a:t>
            </a:r>
          </a:p>
        </p:txBody>
      </p:sp>
    </p:spTree>
    <p:extLst>
      <p:ext uri="{BB962C8B-B14F-4D97-AF65-F5344CB8AC3E}">
        <p14:creationId xmlns:p14="http://schemas.microsoft.com/office/powerpoint/2010/main" val="16400169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1">
            <a:extLst>
              <a:ext uri="{FF2B5EF4-FFF2-40B4-BE49-F238E27FC236}">
                <a16:creationId xmlns:a16="http://schemas.microsoft.com/office/drawing/2014/main" id="{FDF772FB-6A59-C1F8-ECCB-DD1034EF2B55}"/>
              </a:ext>
            </a:extLst>
          </p:cNvPr>
          <p:cNvSpPr>
            <a:spLocks noChangeArrowheads="1"/>
          </p:cNvSpPr>
          <p:nvPr/>
        </p:nvSpPr>
        <p:spPr bwMode="auto">
          <a:xfrm>
            <a:off x="460513" y="696192"/>
            <a:ext cx="7239000" cy="318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ts val="600"/>
              </a:spcBef>
              <a:spcAft>
                <a:spcPts val="1200"/>
              </a:spcAft>
              <a:buNone/>
            </a:pPr>
            <a:r>
              <a:rPr lang="en-US" altLang="en-US" sz="4000" b="1" dirty="0"/>
              <a:t>Financial Controls and Reporting</a:t>
            </a:r>
          </a:p>
          <a:p>
            <a:pPr eaLnBrk="1" hangingPunct="1">
              <a:spcBef>
                <a:spcPts val="600"/>
              </a:spcBef>
              <a:spcAft>
                <a:spcPts val="1200"/>
              </a:spcAft>
              <a:buNone/>
            </a:pPr>
            <a:endParaRPr lang="en-US" altLang="en-US" sz="800" b="1" dirty="0"/>
          </a:p>
          <a:p>
            <a:pPr eaLnBrk="1" hangingPunct="1">
              <a:spcBef>
                <a:spcPct val="0"/>
              </a:spcBef>
              <a:buFontTx/>
              <a:buNone/>
            </a:pPr>
            <a:r>
              <a:rPr lang="en-US" altLang="en-US" dirty="0"/>
              <a:t>It is the responsibility of the LTRG,</a:t>
            </a:r>
          </a:p>
          <a:p>
            <a:pPr eaLnBrk="1" hangingPunct="1">
              <a:spcBef>
                <a:spcPct val="0"/>
              </a:spcBef>
              <a:buFontTx/>
              <a:buNone/>
            </a:pPr>
            <a:r>
              <a:rPr lang="en-US" altLang="en-US" dirty="0"/>
              <a:t>along with its fiscal agent, to</a:t>
            </a:r>
          </a:p>
          <a:p>
            <a:pPr eaLnBrk="1" hangingPunct="1">
              <a:spcBef>
                <a:spcPct val="0"/>
              </a:spcBef>
              <a:buFontTx/>
              <a:buNone/>
            </a:pPr>
            <a:r>
              <a:rPr lang="en-US" altLang="en-US" dirty="0"/>
              <a:t>ensure that good financial </a:t>
            </a:r>
          </a:p>
          <a:p>
            <a:pPr eaLnBrk="1" hangingPunct="1">
              <a:spcBef>
                <a:spcPct val="0"/>
              </a:spcBef>
              <a:buFontTx/>
              <a:buNone/>
            </a:pPr>
            <a:r>
              <a:rPr lang="en-US" altLang="en-US" dirty="0"/>
              <a:t>controls are in place. </a:t>
            </a:r>
          </a:p>
        </p:txBody>
      </p:sp>
      <p:pic>
        <p:nvPicPr>
          <p:cNvPr id="147459" name="Picture 2">
            <a:extLst>
              <a:ext uri="{FF2B5EF4-FFF2-40B4-BE49-F238E27FC236}">
                <a16:creationId xmlns:a16="http://schemas.microsoft.com/office/drawing/2014/main" id="{8112CCB9-6BE2-540A-035A-8EA0BEA2F2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513" y="5805414"/>
            <a:ext cx="2743200" cy="712788"/>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Pie 6">
            <a:extLst>
              <a:ext uri="{FF2B5EF4-FFF2-40B4-BE49-F238E27FC236}">
                <a16:creationId xmlns:a16="http://schemas.microsoft.com/office/drawing/2014/main" id="{2F317772-DABD-53B7-1FB3-B0A88D475D9F}"/>
              </a:ext>
            </a:extLst>
          </p:cNvPr>
          <p:cNvSpPr/>
          <p:nvPr/>
        </p:nvSpPr>
        <p:spPr>
          <a:xfrm rot="10298671">
            <a:off x="7342810" y="1122779"/>
            <a:ext cx="6338888" cy="6402387"/>
          </a:xfrm>
          <a:prstGeom prst="pie">
            <a:avLst>
              <a:gd name="adj1" fmla="val 21318291"/>
              <a:gd name="adj2" fmla="val 2990718"/>
            </a:avLst>
          </a:prstGeom>
          <a:solidFill>
            <a:schemeClr val="accent6">
              <a:lumMod val="75000"/>
              <a:alpha val="74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47461" name="TextBox 12">
            <a:extLst>
              <a:ext uri="{FF2B5EF4-FFF2-40B4-BE49-F238E27FC236}">
                <a16:creationId xmlns:a16="http://schemas.microsoft.com/office/drawing/2014/main" id="{70BF38EF-9610-A762-B242-09BAA099B424}"/>
              </a:ext>
            </a:extLst>
          </p:cNvPr>
          <p:cNvSpPr txBox="1">
            <a:spLocks noChangeAspect="1"/>
          </p:cNvSpPr>
          <p:nvPr/>
        </p:nvSpPr>
        <p:spPr bwMode="auto">
          <a:xfrm rot="17575028">
            <a:off x="7024670" y="3370134"/>
            <a:ext cx="251617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400" b="1" dirty="0"/>
              <a:t>Financial Controls </a:t>
            </a:r>
          </a:p>
          <a:p>
            <a:pPr algn="ctr" eaLnBrk="1" hangingPunct="1">
              <a:spcBef>
                <a:spcPct val="0"/>
              </a:spcBef>
              <a:buFontTx/>
              <a:buNone/>
            </a:pPr>
            <a:r>
              <a:rPr lang="en-US" altLang="en-US" sz="2400" b="1" dirty="0"/>
              <a:t> and Reporting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367</TotalTime>
  <Words>1878</Words>
  <Application>Microsoft Office PowerPoint</Application>
  <PresentationFormat>Widescreen</PresentationFormat>
  <Paragraphs>119</Paragraphs>
  <Slides>12</Slides>
  <Notes>8</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12</vt:i4>
      </vt:variant>
    </vt:vector>
  </HeadingPairs>
  <TitlesOfParts>
    <vt:vector size="20" baseType="lpstr">
      <vt:lpstr>Aptos</vt:lpstr>
      <vt:lpstr>Aptos Display</vt:lpstr>
      <vt:lpstr>Arial</vt:lpstr>
      <vt:lpstr>Calibri</vt:lpstr>
      <vt:lpstr>Wingdings</vt:lpstr>
      <vt:lpstr>Office Theme</vt:lpstr>
      <vt:lpstr>1_Office Theme</vt:lpstr>
      <vt:lpstr>Microsoft Excel Chart</vt:lpstr>
      <vt:lpstr>NC VOAD &amp; LTRGs Disaster and Case Management </vt:lpstr>
      <vt:lpstr>Cooperation, Communication, Coordination, Collaboration</vt:lpstr>
      <vt:lpstr>PowerPoint Presentation</vt:lpstr>
      <vt:lpstr>Sequence  of   Delivery</vt:lpstr>
      <vt:lpstr>PowerPoint Presentation</vt:lpstr>
      <vt:lpstr>PowerPoint Presentation</vt:lpstr>
      <vt:lpstr>PowerPoint Presentation</vt:lpstr>
      <vt:lpstr>PowerPoint Presentation</vt:lpstr>
      <vt:lpstr>PowerPoint Presentation</vt:lpstr>
      <vt:lpstr>Case Management</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 Huffman</dc:creator>
  <cp:lastModifiedBy>Ann Huffman</cp:lastModifiedBy>
  <cp:revision>6</cp:revision>
  <dcterms:created xsi:type="dcterms:W3CDTF">2024-08-26T18:08:23Z</dcterms:created>
  <dcterms:modified xsi:type="dcterms:W3CDTF">2024-08-27T11:57:12Z</dcterms:modified>
</cp:coreProperties>
</file>