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12"/>
  </p:notesMasterIdLst>
  <p:handoutMasterIdLst>
    <p:handoutMasterId r:id="rId13"/>
  </p:handoutMasterIdLst>
  <p:sldIdLst>
    <p:sldId id="461" r:id="rId5"/>
    <p:sldId id="462" r:id="rId6"/>
    <p:sldId id="463" r:id="rId7"/>
    <p:sldId id="8431" r:id="rId8"/>
    <p:sldId id="8432" r:id="rId9"/>
    <p:sldId id="8433" r:id="rId10"/>
    <p:sldId id="81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rche, Julia K" initials="LJK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5C93D5"/>
    <a:srgbClr val="003B70"/>
    <a:srgbClr val="7CA3DD"/>
    <a:srgbClr val="568AA4"/>
    <a:srgbClr val="94B6C7"/>
    <a:srgbClr val="657E32"/>
    <a:srgbClr val="E9F0F3"/>
    <a:srgbClr val="DBE7EC"/>
    <a:srgbClr val="CEDD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4" autoAdjust="0"/>
    <p:restoredTop sz="95777" autoAdjust="0"/>
  </p:normalViewPr>
  <p:slideViewPr>
    <p:cSldViewPr snapToGrid="0">
      <p:cViewPr varScale="1">
        <p:scale>
          <a:sx n="121" d="100"/>
          <a:sy n="121" d="100"/>
        </p:scale>
        <p:origin x="111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323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578"/>
          </a:xfrm>
          <a:prstGeom prst="rect">
            <a:avLst/>
          </a:prstGeom>
        </p:spPr>
        <p:txBody>
          <a:bodyPr vert="horz" lIns="91768" tIns="45884" rIns="91768" bIns="458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6578"/>
          </a:xfrm>
          <a:prstGeom prst="rect">
            <a:avLst/>
          </a:prstGeom>
        </p:spPr>
        <p:txBody>
          <a:bodyPr vert="horz" lIns="91768" tIns="45884" rIns="91768" bIns="45884" rtlCol="0"/>
          <a:lstStyle>
            <a:lvl1pPr algn="r">
              <a:defRPr sz="1200"/>
            </a:lvl1pPr>
          </a:lstStyle>
          <a:p>
            <a:fld id="{A9B734D9-FBB7-4B85-86A2-24E15EDE55E0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3"/>
            <a:ext cx="3038475" cy="466578"/>
          </a:xfrm>
          <a:prstGeom prst="rect">
            <a:avLst/>
          </a:prstGeom>
        </p:spPr>
        <p:txBody>
          <a:bodyPr vert="horz" lIns="91768" tIns="45884" rIns="91768" bIns="458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823"/>
            <a:ext cx="3038475" cy="466578"/>
          </a:xfrm>
          <a:prstGeom prst="rect">
            <a:avLst/>
          </a:prstGeom>
        </p:spPr>
        <p:txBody>
          <a:bodyPr vert="horz" lIns="91768" tIns="45884" rIns="91768" bIns="45884" rtlCol="0" anchor="b"/>
          <a:lstStyle>
            <a:lvl1pPr algn="r">
              <a:defRPr sz="1200"/>
            </a:lvl1pPr>
          </a:lstStyle>
          <a:p>
            <a:fld id="{41803F26-4061-4820-A8A7-DA9F547591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075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64" tIns="46581" rIns="93164" bIns="4658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64" tIns="46581" rIns="93164" bIns="46581" rtlCol="0"/>
          <a:lstStyle>
            <a:lvl1pPr algn="r">
              <a:defRPr sz="1200"/>
            </a:lvl1pPr>
          </a:lstStyle>
          <a:p>
            <a:fld id="{E3FD6F98-055A-4837-90F2-8E5F6821A1BB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1" rIns="93164" bIns="4658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660458"/>
          </a:xfrm>
          <a:prstGeom prst="rect">
            <a:avLst/>
          </a:prstGeom>
        </p:spPr>
        <p:txBody>
          <a:bodyPr vert="horz" lIns="93164" tIns="46581" rIns="93164" bIns="465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6434"/>
          </a:xfrm>
          <a:prstGeom prst="rect">
            <a:avLst/>
          </a:prstGeom>
        </p:spPr>
        <p:txBody>
          <a:bodyPr vert="horz" lIns="93164" tIns="46581" rIns="93164" bIns="4658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9"/>
            <a:ext cx="3037840" cy="466434"/>
          </a:xfrm>
          <a:prstGeom prst="rect">
            <a:avLst/>
          </a:prstGeom>
        </p:spPr>
        <p:txBody>
          <a:bodyPr vert="horz" lIns="93164" tIns="46581" rIns="93164" bIns="46581" rtlCol="0" anchor="b"/>
          <a:lstStyle>
            <a:lvl1pPr algn="r">
              <a:defRPr sz="1200"/>
            </a:lvl1pPr>
          </a:lstStyle>
          <a:p>
            <a:fld id="{DBCC7D24-0DC9-4E9C-89C0-35D79A09D3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17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69D737-021B-4A52-8C8E-4919D3451CE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259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15CBE63-B4CC-ED46-B111-3AC6924C3A1B}"/>
              </a:ext>
            </a:extLst>
          </p:cNvPr>
          <p:cNvGrpSpPr/>
          <p:nvPr userDrawn="1"/>
        </p:nvGrpSpPr>
        <p:grpSpPr>
          <a:xfrm flipV="1">
            <a:off x="-1" y="0"/>
            <a:ext cx="1881156" cy="6858000"/>
            <a:chOff x="6734366" y="0"/>
            <a:chExt cx="1881156" cy="6858000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29453380-305C-084E-84AA-89398B79CA0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7392203" y="0"/>
              <a:ext cx="1223319" cy="6858000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02EC5402-E111-7F4F-B797-62B1ADAA11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734366" y="0"/>
              <a:ext cx="1189765" cy="6858000"/>
            </a:xfrm>
            <a:prstGeom prst="rect">
              <a:avLst/>
            </a:prstGeom>
          </p:spPr>
        </p:pic>
      </p:grpSp>
      <p:sp>
        <p:nvSpPr>
          <p:cNvPr id="15" name="Text Placeholder 1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768597" y="2051009"/>
            <a:ext cx="5774267" cy="2020824"/>
          </a:xfrm>
        </p:spPr>
        <p:txBody>
          <a:bodyPr anchor="ctr">
            <a:noAutofit/>
          </a:bodyPr>
          <a:lstStyle>
            <a:lvl1pPr marL="0" indent="0">
              <a:buNone/>
              <a:defRPr sz="2400" b="1" i="0" baseline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57175" indent="0">
              <a:buNone/>
              <a:defRPr sz="2100">
                <a:latin typeface="Franklin Gothic Demi Cond" panose="020B0706030402020204" pitchFamily="34" charset="0"/>
              </a:defRPr>
            </a:lvl2pPr>
            <a:lvl3pPr marL="514350" indent="0">
              <a:buNone/>
              <a:defRPr sz="2100">
                <a:latin typeface="Franklin Gothic Demi Cond" panose="020B0706030402020204" pitchFamily="34" charset="0"/>
              </a:defRPr>
            </a:lvl3pPr>
            <a:lvl4pPr marL="771525" indent="0">
              <a:buNone/>
              <a:defRPr sz="2100">
                <a:latin typeface="Franklin Gothic Demi Cond" panose="020B0706030402020204" pitchFamily="34" charset="0"/>
              </a:defRPr>
            </a:lvl4pPr>
            <a:lvl5pPr marL="1028700" indent="0">
              <a:buNone/>
              <a:defRPr sz="21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2768597" y="4071833"/>
            <a:ext cx="5774267" cy="948752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i="0" baseline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2768597" y="5020585"/>
            <a:ext cx="5774267" cy="488226"/>
          </a:xfrm>
        </p:spPr>
        <p:txBody>
          <a:bodyPr anchor="ctr">
            <a:noAutofit/>
          </a:bodyPr>
          <a:lstStyle>
            <a:lvl1pPr marL="0" indent="0">
              <a:buNone/>
              <a:defRPr sz="1500" b="1" i="0" baseline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2768597" y="1404678"/>
            <a:ext cx="583776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350" b="0" i="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ea typeface="Gotham Book" charset="0"/>
                <a:cs typeface="Arial" panose="020B0604020202020204" pitchFamily="34" charset="0"/>
              </a:rPr>
              <a:t>NC DEPARTMENT OF HEALTH AND HUMAN SERVICES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47EF5E-9C37-0F66-ADEC-8485DCD764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4684" y="483504"/>
            <a:ext cx="1901552" cy="184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22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D8452E2-608E-7385-0B1A-59C76320C3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568"/>
          <a:stretch/>
        </p:blipFill>
        <p:spPr>
          <a:xfrm flipH="1">
            <a:off x="5543241" y="0"/>
            <a:ext cx="1223320" cy="6858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8A86B39-3865-57BE-64FB-863D06D6C1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568" r="51867"/>
          <a:stretch/>
        </p:blipFill>
        <p:spPr>
          <a:xfrm>
            <a:off x="6625281" y="0"/>
            <a:ext cx="251872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69272" y="1097280"/>
            <a:ext cx="2707088" cy="4937760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900"/>
              </a:spcBef>
              <a:defRPr sz="21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32197" indent="-175022">
              <a:lnSpc>
                <a:spcPct val="100000"/>
              </a:lnSpc>
              <a:buFont typeface="Franklin Gothic Medium" panose="020B0603020102020204" pitchFamily="34" charset="0"/>
              <a:buChar char="−"/>
              <a:defRPr sz="18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729854" indent="-171450">
              <a:lnSpc>
                <a:spcPct val="100000"/>
              </a:lnSpc>
              <a:defRPr sz="15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269274" y="6155643"/>
            <a:ext cx="2552329" cy="33020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1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6269274" y="457200"/>
            <a:ext cx="2707088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EBE53F0F-063A-C686-A0A6-5614D90A2DDB}"/>
              </a:ext>
            </a:extLst>
          </p:cNvPr>
          <p:cNvSpPr txBox="1">
            <a:spLocks/>
          </p:cNvSpPr>
          <p:nvPr userDrawn="1"/>
        </p:nvSpPr>
        <p:spPr>
          <a:xfrm>
            <a:off x="293209" y="6603332"/>
            <a:ext cx="7994651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>
                <a:latin typeface="Arial" panose="020B0604020202020204" pitchFamily="34" charset="0"/>
                <a:cs typeface="Arial" panose="020B0604020202020204" pitchFamily="34" charset="0"/>
              </a:rPr>
              <a:t>NCDHHS, Division | Presentation Title | Presentation Date</a:t>
            </a:r>
          </a:p>
        </p:txBody>
      </p:sp>
    </p:spTree>
    <p:extLst>
      <p:ext uri="{BB962C8B-B14F-4D97-AF65-F5344CB8AC3E}">
        <p14:creationId xmlns:p14="http://schemas.microsoft.com/office/powerpoint/2010/main" val="3997390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D8452E2-608E-7385-0B1A-59C76320C3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568"/>
          <a:stretch/>
        </p:blipFill>
        <p:spPr>
          <a:xfrm flipH="1">
            <a:off x="5543241" y="0"/>
            <a:ext cx="1223320" cy="6858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8A86B39-3865-57BE-64FB-863D06D6C1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568" r="51867"/>
          <a:stretch/>
        </p:blipFill>
        <p:spPr>
          <a:xfrm>
            <a:off x="6625281" y="0"/>
            <a:ext cx="251872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69272" y="1097280"/>
            <a:ext cx="2707088" cy="4937760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900"/>
              </a:spcBef>
              <a:defRPr sz="21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32197" indent="-175022">
              <a:lnSpc>
                <a:spcPct val="100000"/>
              </a:lnSpc>
              <a:buFont typeface="Franklin Gothic Medium" panose="020B0603020102020204" pitchFamily="34" charset="0"/>
              <a:buChar char="−"/>
              <a:defRPr sz="18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729854" indent="-171450">
              <a:lnSpc>
                <a:spcPct val="100000"/>
              </a:lnSpc>
              <a:defRPr sz="15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269274" y="6155643"/>
            <a:ext cx="2552329" cy="33020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1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6269274" y="457200"/>
            <a:ext cx="2707088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A96B48B2-C16F-C55C-34B8-261CEA15F4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18052" y="1097280"/>
            <a:ext cx="4998554" cy="4937760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900"/>
              </a:spcBef>
              <a:defRPr sz="21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32197" indent="-175022">
              <a:lnSpc>
                <a:spcPct val="100000"/>
              </a:lnSpc>
              <a:buFont typeface="Franklin Gothic Medium" panose="020B0603020102020204" pitchFamily="34" charset="0"/>
              <a:buChar char="−"/>
              <a:defRPr sz="18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729854" indent="-171450">
              <a:lnSpc>
                <a:spcPct val="100000"/>
              </a:lnSpc>
              <a:defRPr sz="15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79C6A26D-3130-6FD1-2A27-F20A76CA3C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8053" y="6155643"/>
            <a:ext cx="4998554" cy="33020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1" baseline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69D8539-6F7B-2D19-4A84-341CCAED173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95525" y="371475"/>
            <a:ext cx="4999038" cy="635000"/>
          </a:xfrm>
        </p:spPr>
        <p:txBody>
          <a:bodyPr/>
          <a:lstStyle>
            <a:lvl1pPr marL="0" indent="0">
              <a:buNone/>
              <a:defRPr sz="2400">
                <a:solidFill>
                  <a:srgbClr val="5C93D5"/>
                </a:solidFill>
              </a:defRPr>
            </a:lvl1pPr>
          </a:lstStyle>
          <a:p>
            <a:r>
              <a:rPr lang="en-US" sz="2000" dirty="0"/>
              <a:t>Click to add text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013E346E-9DCE-FD2A-D039-9396C216A76D}"/>
              </a:ext>
            </a:extLst>
          </p:cNvPr>
          <p:cNvSpPr txBox="1">
            <a:spLocks/>
          </p:cNvSpPr>
          <p:nvPr userDrawn="1"/>
        </p:nvSpPr>
        <p:spPr>
          <a:xfrm>
            <a:off x="293209" y="6603332"/>
            <a:ext cx="7994651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>
                <a:latin typeface="Arial" panose="020B0604020202020204" pitchFamily="34" charset="0"/>
                <a:cs typeface="Arial" panose="020B0604020202020204" pitchFamily="34" charset="0"/>
              </a:rPr>
              <a:t>NCDHHS, Division | Presentation Title | Presentation Date</a:t>
            </a:r>
          </a:p>
        </p:txBody>
      </p:sp>
    </p:spTree>
    <p:extLst>
      <p:ext uri="{BB962C8B-B14F-4D97-AF65-F5344CB8AC3E}">
        <p14:creationId xmlns:p14="http://schemas.microsoft.com/office/powerpoint/2010/main" val="38227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&amp; Table Ch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1308100" y="2514601"/>
            <a:ext cx="7564439" cy="3529013"/>
          </a:xfrm>
        </p:spPr>
        <p:txBody>
          <a:bodyPr>
            <a:noAutofit/>
          </a:bodyPr>
          <a:lstStyle>
            <a:lvl1pPr marL="0" indent="0" algn="ctr">
              <a:buNone/>
              <a:defRPr sz="1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C05951D5-A53B-F748-B53B-411B88B370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27868" y="1097282"/>
            <a:ext cx="7537836" cy="128873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900"/>
              </a:spcBef>
              <a:defRPr sz="21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32197" indent="-175022">
              <a:lnSpc>
                <a:spcPct val="100000"/>
              </a:lnSpc>
              <a:buFont typeface="Franklin Gothic Medium" panose="020B0603020102020204" pitchFamily="34" charset="0"/>
              <a:buChar char="−"/>
              <a:defRPr sz="18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729854" indent="-171450">
              <a:lnSpc>
                <a:spcPct val="100000"/>
              </a:lnSpc>
              <a:defRPr sz="15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5ED21797-25F7-3A44-9079-81482EE9D03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27869" y="6155643"/>
            <a:ext cx="7106911" cy="33020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1" baseline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5" name="Slide Number Placeholder 21">
            <a:extLst>
              <a:ext uri="{FF2B5EF4-FFF2-40B4-BE49-F238E27FC236}">
                <a16:creationId xmlns:a16="http://schemas.microsoft.com/office/drawing/2014/main" id="{2C7BA782-DC5C-CB45-B48B-350EECAB45C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305801" y="6603788"/>
            <a:ext cx="564098" cy="284692"/>
          </a:xfrm>
          <a:prstGeom prst="rect">
            <a:avLst/>
          </a:prstGeom>
        </p:spPr>
        <p:txBody>
          <a:bodyPr/>
          <a:lstStyle>
            <a:lvl1pPr algn="r">
              <a:defRPr sz="675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1F27F3A-B3E9-41ED-AF8F-A365F10BB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A8E406F2-C7C6-C748-8AF1-66707FF8A0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7869" y="457200"/>
            <a:ext cx="7537836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rgbClr val="5C93D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7936F9F-3E18-8941-88E7-313AB075F5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568"/>
          <a:stretch/>
        </p:blipFill>
        <p:spPr>
          <a:xfrm>
            <a:off x="0" y="0"/>
            <a:ext cx="1223320" cy="6858000"/>
          </a:xfrm>
          <a:prstGeom prst="rect">
            <a:avLst/>
          </a:prstGeom>
        </p:spPr>
      </p:pic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FD550A9B-4FAB-132D-6ABD-080359FBA3E2}"/>
              </a:ext>
            </a:extLst>
          </p:cNvPr>
          <p:cNvSpPr txBox="1">
            <a:spLocks/>
          </p:cNvSpPr>
          <p:nvPr userDrawn="1"/>
        </p:nvSpPr>
        <p:spPr>
          <a:xfrm>
            <a:off x="1308100" y="6603332"/>
            <a:ext cx="6979760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>
                <a:latin typeface="Arial" panose="020B0604020202020204" pitchFamily="34" charset="0"/>
                <a:cs typeface="Arial" panose="020B0604020202020204" pitchFamily="34" charset="0"/>
              </a:rPr>
              <a:t>NCDHHS, Division | Presentation Title | Presentation Date</a:t>
            </a:r>
          </a:p>
        </p:txBody>
      </p:sp>
    </p:spTree>
    <p:extLst>
      <p:ext uri="{BB962C8B-B14F-4D97-AF65-F5344CB8AC3E}">
        <p14:creationId xmlns:p14="http://schemas.microsoft.com/office/powerpoint/2010/main" val="737627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able Ch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299" y="1900238"/>
            <a:ext cx="3840480" cy="4086226"/>
          </a:xfrm>
        </p:spPr>
        <p:txBody>
          <a:bodyPr>
            <a:noAutofit/>
          </a:bodyPr>
          <a:lstStyle>
            <a:lvl1pPr marL="0" indent="0" algn="ctr">
              <a:buNone/>
              <a:defRPr sz="15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4665132" y="1900238"/>
            <a:ext cx="3840480" cy="4086226"/>
          </a:xfrm>
        </p:spPr>
        <p:txBody>
          <a:bodyPr>
            <a:noAutofit/>
          </a:bodyPr>
          <a:lstStyle>
            <a:lvl1pPr marL="0" indent="0" algn="ctr">
              <a:buNone/>
              <a:defRPr sz="15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0CFCE86-664D-A446-BE06-01C8C24E9E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2150" y="6155643"/>
            <a:ext cx="8073990" cy="33020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1" baseline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9" name="Slide Number Placeholder 21">
            <a:extLst>
              <a:ext uri="{FF2B5EF4-FFF2-40B4-BE49-F238E27FC236}">
                <a16:creationId xmlns:a16="http://schemas.microsoft.com/office/drawing/2014/main" id="{4D11D409-0A96-9B43-B5E9-8C9EBB3490D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305801" y="6603788"/>
            <a:ext cx="564098" cy="284692"/>
          </a:xfrm>
          <a:prstGeom prst="rect">
            <a:avLst/>
          </a:prstGeom>
        </p:spPr>
        <p:txBody>
          <a:bodyPr/>
          <a:lstStyle>
            <a:lvl1pPr algn="r">
              <a:defRPr sz="675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1F27F3A-B3E9-41ED-AF8F-A365F10BB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F17C0509-ABF8-A14C-9CCC-ACF4B25278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2150" y="1180769"/>
            <a:ext cx="8563554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rgbClr val="5C93D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083D3DB-AB8F-794A-B493-317B10CC4D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6307"/>
          <a:stretch/>
        </p:blipFill>
        <p:spPr>
          <a:xfrm>
            <a:off x="0" y="0"/>
            <a:ext cx="9144000" cy="1119096"/>
          </a:xfrm>
          <a:prstGeom prst="rect">
            <a:avLst/>
          </a:prstGeom>
        </p:spPr>
      </p:pic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6E02F64E-2CEF-59B1-BBF3-B28B49C9403E}"/>
              </a:ext>
            </a:extLst>
          </p:cNvPr>
          <p:cNvSpPr txBox="1">
            <a:spLocks/>
          </p:cNvSpPr>
          <p:nvPr userDrawn="1"/>
        </p:nvSpPr>
        <p:spPr>
          <a:xfrm>
            <a:off x="293209" y="6603332"/>
            <a:ext cx="7994651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>
                <a:latin typeface="Arial" panose="020B0604020202020204" pitchFamily="34" charset="0"/>
                <a:cs typeface="Arial" panose="020B0604020202020204" pitchFamily="34" charset="0"/>
              </a:rPr>
              <a:t>NCDHHS, Division | Presentation Title | Presentation Date</a:t>
            </a:r>
          </a:p>
        </p:txBody>
      </p:sp>
    </p:spTree>
    <p:extLst>
      <p:ext uri="{BB962C8B-B14F-4D97-AF65-F5344CB8AC3E}">
        <p14:creationId xmlns:p14="http://schemas.microsoft.com/office/powerpoint/2010/main" val="173195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3E8FB92-BB69-730C-9977-A0AD38F8B79F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C93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13">
            <a:extLst>
              <a:ext uri="{FF2B5EF4-FFF2-40B4-BE49-F238E27FC236}">
                <a16:creationId xmlns:a16="http://schemas.microsoft.com/office/drawing/2014/main" id="{EC8477E5-DFD4-9071-E66E-13E2B16743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57199"/>
            <a:ext cx="9144000" cy="594360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8800" b="1" i="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340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6917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2">
                    <a:lumMod val="75000"/>
                  </a:schemeClr>
                </a:solidFill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05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447802"/>
            <a:ext cx="7888288" cy="479530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900"/>
              </a:spcBef>
              <a:defRPr sz="2100" b="1" i="0">
                <a:latin typeface="Gotham Bold" charset="0"/>
                <a:ea typeface="Gotham Bold" charset="0"/>
                <a:cs typeface="Gotham Bold" charset="0"/>
              </a:defRPr>
            </a:lvl1pPr>
            <a:lvl2pPr marL="432197" indent="-175022">
              <a:lnSpc>
                <a:spcPct val="100000"/>
              </a:lnSpc>
              <a:buFont typeface="Franklin Gothic Medium" panose="020B0603020102020204" pitchFamily="34" charset="0"/>
              <a:buChar char="−"/>
              <a:defRPr sz="1800" b="1" i="0">
                <a:latin typeface="Gotham Bold" charset="0"/>
                <a:ea typeface="Gotham Bold" charset="0"/>
                <a:cs typeface="Gotham Bold" charset="0"/>
              </a:defRPr>
            </a:lvl2pPr>
            <a:lvl3pPr marL="729854" indent="-171450">
              <a:lnSpc>
                <a:spcPct val="100000"/>
              </a:lnSpc>
              <a:defRPr sz="1500" b="1" i="0">
                <a:latin typeface="Gotham Bold" charset="0"/>
                <a:ea typeface="Gotham Bold" charset="0"/>
                <a:cs typeface="Gotham Bold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960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5076C68-EF58-6343-9E56-5AD2020B2605}"/>
              </a:ext>
            </a:extLst>
          </p:cNvPr>
          <p:cNvGrpSpPr/>
          <p:nvPr userDrawn="1"/>
        </p:nvGrpSpPr>
        <p:grpSpPr>
          <a:xfrm flipV="1">
            <a:off x="1" y="0"/>
            <a:ext cx="8615522" cy="6858000"/>
            <a:chOff x="0" y="817927"/>
            <a:chExt cx="8615522" cy="6040073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9890F9C-A5DB-2646-9CEC-6E7CC41663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7392203" y="817927"/>
              <a:ext cx="1223319" cy="604007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366C9A7-ABE5-C347-93C3-1B296BA730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817927"/>
              <a:ext cx="7924132" cy="6040073"/>
            </a:xfrm>
            <a:prstGeom prst="rect">
              <a:avLst/>
            </a:prstGeom>
          </p:spPr>
        </p:pic>
      </p:grpSp>
      <p:sp>
        <p:nvSpPr>
          <p:cNvPr id="15" name="Text Placeholder 1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25472" y="1536659"/>
            <a:ext cx="5774267" cy="2020824"/>
          </a:xfrm>
        </p:spPr>
        <p:txBody>
          <a:bodyPr anchor="t">
            <a:noAutofit/>
          </a:bodyPr>
          <a:lstStyle>
            <a:lvl1pPr marL="0" indent="0">
              <a:buNone/>
              <a:defRPr sz="2400" b="1" i="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57175" indent="0">
              <a:buNone/>
              <a:defRPr sz="2100">
                <a:latin typeface="Franklin Gothic Demi Cond" panose="020B0706030402020204" pitchFamily="34" charset="0"/>
              </a:defRPr>
            </a:lvl2pPr>
            <a:lvl3pPr marL="514350" indent="0">
              <a:buNone/>
              <a:defRPr sz="2100">
                <a:latin typeface="Franklin Gothic Demi Cond" panose="020B0706030402020204" pitchFamily="34" charset="0"/>
              </a:defRPr>
            </a:lvl3pPr>
            <a:lvl4pPr marL="771525" indent="0">
              <a:buNone/>
              <a:defRPr sz="2100">
                <a:latin typeface="Franklin Gothic Demi Cond" panose="020B0706030402020204" pitchFamily="34" charset="0"/>
              </a:defRPr>
            </a:lvl4pPr>
            <a:lvl5pPr marL="1028700" indent="0">
              <a:buNone/>
              <a:defRPr sz="21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25472" y="4757633"/>
            <a:ext cx="5774267" cy="948752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i="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25472" y="5706385"/>
            <a:ext cx="5774267" cy="488226"/>
          </a:xfrm>
        </p:spPr>
        <p:txBody>
          <a:bodyPr anchor="ctr">
            <a:noAutofit/>
          </a:bodyPr>
          <a:lstStyle>
            <a:lvl1pPr marL="0" indent="0">
              <a:buNone/>
              <a:defRPr sz="1500" b="1" i="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C9684D-0917-1728-3DB5-7439936B54A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10311" y="4822613"/>
            <a:ext cx="1901552" cy="184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94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415E447-67CB-38F0-7F39-21009ED2BF7B}"/>
              </a:ext>
            </a:extLst>
          </p:cNvPr>
          <p:cNvGrpSpPr/>
          <p:nvPr userDrawn="1"/>
        </p:nvGrpSpPr>
        <p:grpSpPr>
          <a:xfrm>
            <a:off x="1" y="0"/>
            <a:ext cx="8615522" cy="6858000"/>
            <a:chOff x="0" y="817927"/>
            <a:chExt cx="8615522" cy="6040073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731FD75-6796-2534-1AB6-2922C3F0A7D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7392203" y="817927"/>
              <a:ext cx="1223319" cy="6040073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845B209-2A84-9255-E14A-7DAE28C35D1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817927"/>
              <a:ext cx="7924132" cy="6040073"/>
            </a:xfrm>
            <a:prstGeom prst="rect">
              <a:avLst/>
            </a:prstGeom>
          </p:spPr>
        </p:pic>
      </p:grpSp>
      <p:sp>
        <p:nvSpPr>
          <p:cNvPr id="15" name="Text Placeholder 1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25472" y="1508084"/>
            <a:ext cx="5774267" cy="2020824"/>
          </a:xfrm>
        </p:spPr>
        <p:txBody>
          <a:bodyPr anchor="t">
            <a:noAutofit/>
          </a:bodyPr>
          <a:lstStyle>
            <a:lvl1pPr marL="0" indent="0">
              <a:buNone/>
              <a:defRPr sz="2400" b="1" i="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57175" indent="0">
              <a:buNone/>
              <a:defRPr sz="2100">
                <a:latin typeface="Franklin Gothic Demi Cond" panose="020B0706030402020204" pitchFamily="34" charset="0"/>
              </a:defRPr>
            </a:lvl2pPr>
            <a:lvl3pPr marL="514350" indent="0">
              <a:buNone/>
              <a:defRPr sz="2100">
                <a:latin typeface="Franklin Gothic Demi Cond" panose="020B0706030402020204" pitchFamily="34" charset="0"/>
              </a:defRPr>
            </a:lvl3pPr>
            <a:lvl4pPr marL="771525" indent="0">
              <a:buNone/>
              <a:defRPr sz="2100">
                <a:latin typeface="Franklin Gothic Demi Cond" panose="020B0706030402020204" pitchFamily="34" charset="0"/>
              </a:defRPr>
            </a:lvl4pPr>
            <a:lvl5pPr marL="1028700" indent="0">
              <a:buNone/>
              <a:defRPr sz="21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25472" y="4757633"/>
            <a:ext cx="5774267" cy="948752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i="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25472" y="5706385"/>
            <a:ext cx="5774267" cy="488226"/>
          </a:xfrm>
        </p:spPr>
        <p:txBody>
          <a:bodyPr anchor="ctr">
            <a:noAutofit/>
          </a:bodyPr>
          <a:lstStyle>
            <a:lvl1pPr marL="0" indent="0">
              <a:buNone/>
              <a:defRPr sz="1500" b="1" i="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625472" y="490279"/>
            <a:ext cx="583776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350" b="0" i="0" dirty="0">
                <a:solidFill>
                  <a:schemeClr val="bg1"/>
                </a:solidFill>
                <a:latin typeface="Arial" panose="020B0604020202020204" pitchFamily="34" charset="0"/>
                <a:ea typeface="Gotham Book" charset="0"/>
                <a:cs typeface="Arial" panose="020B0604020202020204" pitchFamily="34" charset="0"/>
              </a:rPr>
              <a:t>NC DEPARTMENT OOF HEALTH AND HUMAN SERVICES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A312150-D23A-A682-527E-C0DD54FFDE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10311" y="4822613"/>
            <a:ext cx="1901552" cy="184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457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02150" y="1913839"/>
            <a:ext cx="8563554" cy="4142629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900"/>
              </a:spcBef>
              <a:defRPr sz="21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32197" indent="-175022">
              <a:lnSpc>
                <a:spcPct val="100000"/>
              </a:lnSpc>
              <a:buFont typeface="Franklin Gothic Medium" panose="020B0603020102020204" pitchFamily="34" charset="0"/>
              <a:buChar char="−"/>
              <a:defRPr sz="18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729854" indent="-171450">
              <a:lnSpc>
                <a:spcPct val="100000"/>
              </a:lnSpc>
              <a:defRPr sz="15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02150" y="6155643"/>
            <a:ext cx="8073990" cy="33020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1" baseline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1" y="6603788"/>
            <a:ext cx="564098" cy="284692"/>
          </a:xfrm>
          <a:prstGeom prst="rect">
            <a:avLst/>
          </a:prstGeom>
        </p:spPr>
        <p:txBody>
          <a:bodyPr/>
          <a:lstStyle>
            <a:lvl1pPr algn="r">
              <a:defRPr sz="675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1F27F3A-B3E9-41ED-AF8F-A365F10BB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302150" y="1273757"/>
            <a:ext cx="8563554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rgbClr val="5C93D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F221BC-4C4B-F888-1C4B-FDB6CC6682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6307"/>
          <a:stretch/>
        </p:blipFill>
        <p:spPr>
          <a:xfrm>
            <a:off x="0" y="0"/>
            <a:ext cx="9144000" cy="1119096"/>
          </a:xfrm>
          <a:prstGeom prst="rect">
            <a:avLst/>
          </a:prstGeom>
        </p:spPr>
      </p:pic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79F43FCD-9DC9-3ECD-C557-3532E06B8DC6}"/>
              </a:ext>
            </a:extLst>
          </p:cNvPr>
          <p:cNvSpPr txBox="1">
            <a:spLocks/>
          </p:cNvSpPr>
          <p:nvPr userDrawn="1"/>
        </p:nvSpPr>
        <p:spPr>
          <a:xfrm>
            <a:off x="274320" y="6583680"/>
            <a:ext cx="7994651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>
                <a:latin typeface="Arial" panose="020B0604020202020204" pitchFamily="34" charset="0"/>
                <a:cs typeface="Arial" panose="020B0604020202020204" pitchFamily="34" charset="0"/>
              </a:rPr>
              <a:t>NCDHHS, Division of Public Health | OPDAAC Meeting: Supportive Housing Services | June 28, 2024</a:t>
            </a:r>
          </a:p>
        </p:txBody>
      </p:sp>
    </p:spTree>
    <p:extLst>
      <p:ext uri="{BB962C8B-B14F-4D97-AF65-F5344CB8AC3E}">
        <p14:creationId xmlns:p14="http://schemas.microsoft.com/office/powerpoint/2010/main" val="255588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327868" y="1097280"/>
            <a:ext cx="7537836" cy="4937760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900"/>
              </a:spcBef>
              <a:defRPr sz="21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32197" indent="-175022">
              <a:lnSpc>
                <a:spcPct val="100000"/>
              </a:lnSpc>
              <a:buFont typeface="Franklin Gothic Medium" panose="020B0603020102020204" pitchFamily="34" charset="0"/>
              <a:buChar char="−"/>
              <a:defRPr sz="18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729854" indent="-171450">
              <a:lnSpc>
                <a:spcPct val="100000"/>
              </a:lnSpc>
              <a:defRPr sz="15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327869" y="6155643"/>
            <a:ext cx="7106911" cy="33020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1" baseline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1" y="6603788"/>
            <a:ext cx="564098" cy="284692"/>
          </a:xfrm>
          <a:prstGeom prst="rect">
            <a:avLst/>
          </a:prstGeom>
        </p:spPr>
        <p:txBody>
          <a:bodyPr/>
          <a:lstStyle>
            <a:lvl1pPr algn="r">
              <a:defRPr sz="675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1F27F3A-B3E9-41ED-AF8F-A365F10BB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1327869" y="457200"/>
            <a:ext cx="7537836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rgbClr val="5C93D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F3BE3B-675C-6430-630F-9168279D84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568"/>
          <a:stretch/>
        </p:blipFill>
        <p:spPr>
          <a:xfrm>
            <a:off x="0" y="0"/>
            <a:ext cx="1223320" cy="6858000"/>
          </a:xfrm>
          <a:prstGeom prst="rect">
            <a:avLst/>
          </a:prstGeom>
        </p:spPr>
      </p:pic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E1DEDAB2-C669-59D0-B536-55A705B1C32D}"/>
              </a:ext>
            </a:extLst>
          </p:cNvPr>
          <p:cNvSpPr txBox="1">
            <a:spLocks/>
          </p:cNvSpPr>
          <p:nvPr userDrawn="1"/>
        </p:nvSpPr>
        <p:spPr>
          <a:xfrm>
            <a:off x="1280160" y="6583680"/>
            <a:ext cx="7994651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>
                <a:latin typeface="Arial" panose="020B0604020202020204" pitchFamily="34" charset="0"/>
                <a:cs typeface="Arial" panose="020B0604020202020204" pitchFamily="34" charset="0"/>
              </a:rPr>
              <a:t>NCDHHS, Division of Public Health | OPDAAC Meeting: Supportive Housing Services | June 28, 2024</a:t>
            </a:r>
          </a:p>
        </p:txBody>
      </p:sp>
    </p:spTree>
    <p:extLst>
      <p:ext uri="{BB962C8B-B14F-4D97-AF65-F5344CB8AC3E}">
        <p14:creationId xmlns:p14="http://schemas.microsoft.com/office/powerpoint/2010/main" val="34226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960917" y="1097280"/>
            <a:ext cx="3904787" cy="4937760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900"/>
              </a:spcBef>
              <a:defRPr sz="21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32197" indent="-175022">
              <a:lnSpc>
                <a:spcPct val="100000"/>
              </a:lnSpc>
              <a:buFont typeface="Franklin Gothic Medium" panose="020B0603020102020204" pitchFamily="34" charset="0"/>
              <a:buChar char="−"/>
              <a:defRPr sz="18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729854" indent="-171450">
              <a:lnSpc>
                <a:spcPct val="100000"/>
              </a:lnSpc>
              <a:defRPr sz="15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753223" y="6155643"/>
            <a:ext cx="3681557" cy="33020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1" baseline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1" y="6603788"/>
            <a:ext cx="564098" cy="284692"/>
          </a:xfrm>
          <a:prstGeom prst="rect">
            <a:avLst/>
          </a:prstGeom>
        </p:spPr>
        <p:txBody>
          <a:bodyPr/>
          <a:lstStyle>
            <a:lvl1pPr algn="r">
              <a:defRPr sz="675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1F27F3A-B3E9-41ED-AF8F-A365F10BB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4960918" y="457200"/>
            <a:ext cx="3904787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rgbClr val="5C93D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F3BE3B-675C-6430-630F-9168279D84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568"/>
          <a:stretch/>
        </p:blipFill>
        <p:spPr>
          <a:xfrm>
            <a:off x="3464626" y="0"/>
            <a:ext cx="1223320" cy="6858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8EFE423-D4C2-6B61-BA63-2EB1983062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568" r="49989"/>
          <a:stretch/>
        </p:blipFill>
        <p:spPr>
          <a:xfrm rot="10800000">
            <a:off x="0" y="0"/>
            <a:ext cx="3464626" cy="6858000"/>
          </a:xfrm>
          <a:prstGeom prst="rect">
            <a:avLst/>
          </a:prstGeom>
        </p:spPr>
      </p:pic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6C72F141-0BC1-B771-D9EC-0F58A0971F0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0634" y="1097280"/>
            <a:ext cx="3464628" cy="4937760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900"/>
              </a:spcBef>
              <a:defRPr sz="21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32197" indent="-175022">
              <a:lnSpc>
                <a:spcPct val="100000"/>
              </a:lnSpc>
              <a:buFont typeface="Franklin Gothic Medium" panose="020B0603020102020204" pitchFamily="34" charset="0"/>
              <a:buChar char="−"/>
              <a:defRPr sz="18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729854" indent="-171450">
              <a:lnSpc>
                <a:spcPct val="100000"/>
              </a:lnSpc>
              <a:defRPr sz="15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5B43131-B470-DCC0-7691-B817E8C45E7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0675" y="457200"/>
            <a:ext cx="3463925" cy="54927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z="2000" dirty="0"/>
              <a:t>Click to add text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BE3D3590-51D3-F69F-8AEF-3095644D13E7}"/>
              </a:ext>
            </a:extLst>
          </p:cNvPr>
          <p:cNvSpPr txBox="1">
            <a:spLocks/>
          </p:cNvSpPr>
          <p:nvPr userDrawn="1"/>
        </p:nvSpPr>
        <p:spPr>
          <a:xfrm>
            <a:off x="4753223" y="6603332"/>
            <a:ext cx="3534637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>
                <a:latin typeface="Arial" panose="020B0604020202020204" pitchFamily="34" charset="0"/>
                <a:cs typeface="Arial" panose="020B0604020202020204" pitchFamily="34" charset="0"/>
              </a:rPr>
              <a:t>NCDHHS, Division | Presentation Title | Presentation Date</a:t>
            </a:r>
          </a:p>
        </p:txBody>
      </p:sp>
    </p:spTree>
    <p:extLst>
      <p:ext uri="{BB962C8B-B14F-4D97-AF65-F5344CB8AC3E}">
        <p14:creationId xmlns:p14="http://schemas.microsoft.com/office/powerpoint/2010/main" val="270485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EFE423-D4C2-6B61-BA63-2EB1983062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568" r="49989"/>
          <a:stretch/>
        </p:blipFill>
        <p:spPr>
          <a:xfrm rot="10800000">
            <a:off x="-1" y="0"/>
            <a:ext cx="31529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20634" y="1097280"/>
            <a:ext cx="2413661" cy="4937760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900"/>
              </a:spcBef>
              <a:defRPr sz="21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32197" indent="-175022">
              <a:lnSpc>
                <a:spcPct val="100000"/>
              </a:lnSpc>
              <a:buFont typeface="Franklin Gothic Medium" panose="020B0603020102020204" pitchFamily="34" charset="0"/>
              <a:buChar char="−"/>
              <a:defRPr sz="18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729854" indent="-171450">
              <a:lnSpc>
                <a:spcPct val="100000"/>
              </a:lnSpc>
              <a:defRPr sz="15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1" y="6603788"/>
            <a:ext cx="564098" cy="284692"/>
          </a:xfrm>
          <a:prstGeom prst="rect">
            <a:avLst/>
          </a:prstGeom>
        </p:spPr>
        <p:txBody>
          <a:bodyPr/>
          <a:lstStyle>
            <a:lvl1pPr algn="r">
              <a:defRPr sz="675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1F27F3A-B3E9-41ED-AF8F-A365F10BB65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F3BE3B-675C-6430-630F-9168279D84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568"/>
          <a:stretch/>
        </p:blipFill>
        <p:spPr>
          <a:xfrm>
            <a:off x="2369128" y="0"/>
            <a:ext cx="1223320" cy="6858000"/>
          </a:xfrm>
          <a:prstGeom prst="rect">
            <a:avLst/>
          </a:prstGeom>
        </p:spPr>
      </p:pic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320635" y="457200"/>
            <a:ext cx="2591789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EB6DBAB4-676D-52D0-B288-5A4126010F4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67151" y="1097280"/>
            <a:ext cx="4998554" cy="4937760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900"/>
              </a:spcBef>
              <a:defRPr sz="21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32197" indent="-175022">
              <a:lnSpc>
                <a:spcPct val="100000"/>
              </a:lnSpc>
              <a:buFont typeface="Franklin Gothic Medium" panose="020B0603020102020204" pitchFamily="34" charset="0"/>
              <a:buChar char="−"/>
              <a:defRPr sz="18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729854" indent="-171450">
              <a:lnSpc>
                <a:spcPct val="100000"/>
              </a:lnSpc>
              <a:defRPr sz="15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9F63C85-42E5-E3EC-9C26-982E8B3D1B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67150" y="337503"/>
            <a:ext cx="4999038" cy="668337"/>
          </a:xfrm>
        </p:spPr>
        <p:txBody>
          <a:bodyPr/>
          <a:lstStyle>
            <a:lvl1pPr marL="0" indent="0">
              <a:buNone/>
              <a:defRPr sz="2400">
                <a:solidFill>
                  <a:srgbClr val="5C93D5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938AF9FF-BDAC-0306-DA91-AB47AE0210B8}"/>
              </a:ext>
            </a:extLst>
          </p:cNvPr>
          <p:cNvSpPr txBox="1">
            <a:spLocks/>
          </p:cNvSpPr>
          <p:nvPr userDrawn="1"/>
        </p:nvSpPr>
        <p:spPr>
          <a:xfrm>
            <a:off x="3657600" y="6492240"/>
            <a:ext cx="4420710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>
                <a:latin typeface="Arial" panose="020B0604020202020204" pitchFamily="34" charset="0"/>
                <a:cs typeface="Arial" panose="020B0604020202020204" pitchFamily="34" charset="0"/>
              </a:rPr>
              <a:t>NCDHHS, Division of Public Health | OPDAAC Meeting: Supportive Housing Services | June 28, 2024</a:t>
            </a:r>
          </a:p>
        </p:txBody>
      </p:sp>
    </p:spTree>
    <p:extLst>
      <p:ext uri="{BB962C8B-B14F-4D97-AF65-F5344CB8AC3E}">
        <p14:creationId xmlns:p14="http://schemas.microsoft.com/office/powerpoint/2010/main" val="279364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EFE423-D4C2-6B61-BA63-2EB1983062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568" r="49989"/>
          <a:stretch/>
        </p:blipFill>
        <p:spPr>
          <a:xfrm rot="10800000">
            <a:off x="-1" y="0"/>
            <a:ext cx="31529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20634" y="1097280"/>
            <a:ext cx="2413661" cy="4937760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900"/>
              </a:spcBef>
              <a:defRPr sz="21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32197" indent="-175022">
              <a:lnSpc>
                <a:spcPct val="100000"/>
              </a:lnSpc>
              <a:buFont typeface="Franklin Gothic Medium" panose="020B0603020102020204" pitchFamily="34" charset="0"/>
              <a:buChar char="−"/>
              <a:defRPr sz="18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729854" indent="-171450">
              <a:lnSpc>
                <a:spcPct val="100000"/>
              </a:lnSpc>
              <a:defRPr sz="15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1" y="6603788"/>
            <a:ext cx="564098" cy="284692"/>
          </a:xfrm>
          <a:prstGeom prst="rect">
            <a:avLst/>
          </a:prstGeom>
        </p:spPr>
        <p:txBody>
          <a:bodyPr/>
          <a:lstStyle>
            <a:lvl1pPr algn="r">
              <a:defRPr sz="675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1F27F3A-B3E9-41ED-AF8F-A365F10BB65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F3BE3B-675C-6430-630F-9168279D84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568"/>
          <a:stretch/>
        </p:blipFill>
        <p:spPr>
          <a:xfrm>
            <a:off x="2369128" y="0"/>
            <a:ext cx="1223320" cy="6858000"/>
          </a:xfrm>
          <a:prstGeom prst="rect">
            <a:avLst/>
          </a:prstGeom>
        </p:spPr>
      </p:pic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320635" y="457200"/>
            <a:ext cx="2591789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BB5FD0A9-E4A1-C0DB-07E2-2EF95F25DA2A}"/>
              </a:ext>
            </a:extLst>
          </p:cNvPr>
          <p:cNvSpPr txBox="1">
            <a:spLocks/>
          </p:cNvSpPr>
          <p:nvPr userDrawn="1"/>
        </p:nvSpPr>
        <p:spPr>
          <a:xfrm>
            <a:off x="3657599" y="6492240"/>
            <a:ext cx="4648201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>
                <a:latin typeface="Arial" panose="020B0604020202020204" pitchFamily="34" charset="0"/>
                <a:cs typeface="Arial" panose="020B0604020202020204" pitchFamily="34" charset="0"/>
              </a:rPr>
              <a:t>NCDHHS, Division of Public Health | OPDAAC Meeting: Supportive Housing Services | June 28, 2024</a:t>
            </a:r>
          </a:p>
        </p:txBody>
      </p:sp>
    </p:spTree>
    <p:extLst>
      <p:ext uri="{BB962C8B-B14F-4D97-AF65-F5344CB8AC3E}">
        <p14:creationId xmlns:p14="http://schemas.microsoft.com/office/powerpoint/2010/main" val="660350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18052" y="1097280"/>
            <a:ext cx="7537836" cy="4937760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900"/>
              </a:spcBef>
              <a:defRPr sz="21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32197" indent="-175022">
              <a:lnSpc>
                <a:spcPct val="100000"/>
              </a:lnSpc>
              <a:buFont typeface="Franklin Gothic Medium" panose="020B0603020102020204" pitchFamily="34" charset="0"/>
              <a:buChar char="−"/>
              <a:defRPr sz="18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729854" indent="-171450">
              <a:lnSpc>
                <a:spcPct val="100000"/>
              </a:lnSpc>
              <a:defRPr sz="15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18053" y="6155643"/>
            <a:ext cx="7106911" cy="33020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1" baseline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7295985" y="6603788"/>
            <a:ext cx="564098" cy="284692"/>
          </a:xfrm>
          <a:prstGeom prst="rect">
            <a:avLst/>
          </a:prstGeom>
        </p:spPr>
        <p:txBody>
          <a:bodyPr/>
          <a:lstStyle>
            <a:lvl1pPr algn="r">
              <a:defRPr sz="675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1F27F3A-B3E9-41ED-AF8F-A365F10BB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318053" y="457200"/>
            <a:ext cx="7537836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rgbClr val="5C93D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8452E2-608E-7385-0B1A-59C76320C3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568"/>
          <a:stretch/>
        </p:blipFill>
        <p:spPr>
          <a:xfrm flipH="1">
            <a:off x="7920681" y="0"/>
            <a:ext cx="1223320" cy="6858000"/>
          </a:xfrm>
          <a:prstGeom prst="rect">
            <a:avLst/>
          </a:prstGeom>
        </p:spPr>
      </p:pic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E492FC96-79E6-D669-44E2-090C072906B1}"/>
              </a:ext>
            </a:extLst>
          </p:cNvPr>
          <p:cNvSpPr txBox="1">
            <a:spLocks/>
          </p:cNvSpPr>
          <p:nvPr userDrawn="1"/>
        </p:nvSpPr>
        <p:spPr>
          <a:xfrm>
            <a:off x="365760" y="6583680"/>
            <a:ext cx="7994651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>
                <a:latin typeface="Arial" panose="020B0604020202020204" pitchFamily="34" charset="0"/>
                <a:cs typeface="Arial" panose="020B0604020202020204" pitchFamily="34" charset="0"/>
              </a:rPr>
              <a:t>NCDHHS, Division of Public Health | OPDAAC Meeting: Supportive Housing Services | June 28, 2024</a:t>
            </a:r>
          </a:p>
        </p:txBody>
      </p:sp>
    </p:spTree>
    <p:extLst>
      <p:ext uri="{BB962C8B-B14F-4D97-AF65-F5344CB8AC3E}">
        <p14:creationId xmlns:p14="http://schemas.microsoft.com/office/powerpoint/2010/main" val="424586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9572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9572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5751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p:hf hd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00" b="1" i="0" kern="1200">
          <a:solidFill>
            <a:srgbClr val="7CA3DD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</p:titleStyle>
    <p:bodyStyle>
      <a:lvl1pPr marL="171450" indent="-171450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100" b="1" i="0" kern="1200">
          <a:solidFill>
            <a:srgbClr val="003B70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  <a:lvl2pPr marL="432197" indent="-175022" algn="l" defTabSz="514350" rtl="0" eaLnBrk="1" latinLnBrk="0" hangingPunct="1">
        <a:lnSpc>
          <a:spcPct val="90000"/>
        </a:lnSpc>
        <a:spcBef>
          <a:spcPts val="281"/>
        </a:spcBef>
        <a:buFont typeface="Franklin Gothic Medium" panose="020B0603020102020204" pitchFamily="34" charset="0"/>
        <a:buChar char="–"/>
        <a:defRPr sz="1800" b="1" i="0" kern="1200">
          <a:solidFill>
            <a:srgbClr val="003B70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500" b="1" i="0" kern="1200">
          <a:solidFill>
            <a:srgbClr val="003B70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dhhs.gov/about/department-initiatives/overdose-epidemic/nc-opioid-and-prescription-drug-abuse-advisory-committe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731520" y="1536659"/>
            <a:ext cx="5774267" cy="2020824"/>
          </a:xfrm>
        </p:spPr>
        <p:txBody>
          <a:bodyPr anchor="t"/>
          <a:lstStyle/>
          <a:p>
            <a:r>
              <a:rPr lang="en-US" sz="1800" dirty="0">
                <a:latin typeface="Arial"/>
                <a:cs typeface="Arial"/>
              </a:rPr>
              <a:t>NC Department of Health and Human Services </a:t>
            </a:r>
          </a:p>
          <a:p>
            <a:r>
              <a:rPr lang="en-US" sz="3600" dirty="0"/>
              <a:t>Opioid and Prescription Drug Abuse Advisory Committee (OPDAAC)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731520" y="4757633"/>
            <a:ext cx="5774267" cy="948752"/>
          </a:xfrm>
        </p:spPr>
        <p:txBody>
          <a:bodyPr anchor="ctr"/>
          <a:lstStyle/>
          <a:p>
            <a:r>
              <a:rPr lang="en-US" sz="2000" dirty="0"/>
              <a:t>Topic: Supporting Housing Services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31520" y="5706385"/>
            <a:ext cx="5774267" cy="488226"/>
          </a:xfrm>
        </p:spPr>
        <p:txBody>
          <a:bodyPr anchor="ctr"/>
          <a:lstStyle/>
          <a:p>
            <a:r>
              <a:rPr lang="en-US" sz="1800" dirty="0"/>
              <a:t>June 28, 2024</a:t>
            </a:r>
          </a:p>
        </p:txBody>
      </p:sp>
    </p:spTree>
    <p:extLst>
      <p:ext uri="{BB962C8B-B14F-4D97-AF65-F5344CB8AC3E}">
        <p14:creationId xmlns:p14="http://schemas.microsoft.com/office/powerpoint/2010/main" val="2652814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20040" y="1828800"/>
            <a:ext cx="8563554" cy="4142629"/>
          </a:xfrm>
        </p:spPr>
        <p:txBody>
          <a:bodyPr/>
          <a:lstStyle/>
          <a:p>
            <a:r>
              <a:rPr lang="en-US" sz="2800" b="0" dirty="0"/>
              <a:t>Dede Severino, Division of Mental Health, Developmental Disabilities and Substance Use Services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b="0" smtClean="0"/>
              <a:pPr/>
              <a:t>2</a:t>
            </a:fld>
            <a:endParaRPr lang="en-US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1188720"/>
            <a:ext cx="8563554" cy="548640"/>
          </a:xfrm>
        </p:spPr>
        <p:txBody>
          <a:bodyPr/>
          <a:lstStyle/>
          <a:p>
            <a:r>
              <a:rPr lang="en-US" sz="3200" dirty="0">
                <a:latin typeface="+mn-lt"/>
              </a:rPr>
              <a:t>Welcome to OPDAAC!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60995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i="1" dirty="0">
                <a:solidFill>
                  <a:srgbClr val="17375E"/>
                </a:solidFill>
                <a:latin typeface="+mn-lt"/>
              </a:rPr>
              <a:t>Poll Categories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4"/>
          </p:nvPr>
        </p:nvSpPr>
        <p:spPr>
          <a:prstGeom prst="rect">
            <a:avLst/>
          </a:prstGeom>
        </p:spPr>
        <p:txBody>
          <a:bodyPr/>
          <a:lstStyle/>
          <a:p>
            <a:fld id="{11F27F3A-B3E9-41ED-AF8F-A365F10BB65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80160" y="365760"/>
            <a:ext cx="7537836" cy="548640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Housekeeping</a:t>
            </a:r>
            <a:endParaRPr lang="en-US" sz="3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A9ECF3-5D70-8582-6AD9-A6457A2B0FCE}"/>
              </a:ext>
            </a:extLst>
          </p:cNvPr>
          <p:cNvSpPr txBox="1"/>
          <p:nvPr/>
        </p:nvSpPr>
        <p:spPr>
          <a:xfrm>
            <a:off x="1280041" y="1828800"/>
            <a:ext cx="381674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7375E"/>
                </a:solidFill>
                <a:effectLst/>
              </a:rPr>
              <a:t>Behavioral Health    </a:t>
            </a:r>
            <a:endParaRPr lang="en-US" sz="2400" dirty="0">
              <a:solidFill>
                <a:srgbClr val="17375E"/>
              </a:solidFill>
            </a:endParaRP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7375E"/>
                </a:solidFill>
                <a:effectLst/>
              </a:rPr>
              <a:t>Substance Use Treatment and Recovery    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7375E"/>
                </a:solidFill>
                <a:effectLst/>
              </a:rPr>
              <a:t>Public Health      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7375E"/>
                </a:solidFill>
                <a:effectLst/>
              </a:rPr>
              <a:t>Harm Reduction   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7375E"/>
                </a:solidFill>
                <a:effectLst/>
              </a:rPr>
              <a:t>Department of Adult Corrections  </a:t>
            </a:r>
          </a:p>
          <a:p>
            <a:pPr marL="342900" marR="0" lvl="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17375E"/>
              </a:solidFill>
              <a:effectLst/>
              <a:ea typeface="Calibri" panose="020F0502020204030204" pitchFamily="34" charset="0"/>
              <a:cs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FDABBD-AA4C-4AE1-7968-CD5ABDAA4BE5}"/>
              </a:ext>
            </a:extLst>
          </p:cNvPr>
          <p:cNvSpPr txBox="1"/>
          <p:nvPr/>
        </p:nvSpPr>
        <p:spPr>
          <a:xfrm>
            <a:off x="4937760" y="1828800"/>
            <a:ext cx="387905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7375E"/>
                </a:solidFill>
                <a:effectLst/>
              </a:rPr>
              <a:t>Law Enforcement 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7375E"/>
                </a:solidFill>
                <a:effectLst/>
              </a:rPr>
              <a:t>EMS or Fire  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7375E"/>
                </a:solidFill>
                <a:effectLst/>
              </a:rPr>
              <a:t>Re-entry Programs 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7375E"/>
                </a:solidFill>
                <a:effectLst/>
              </a:rPr>
              <a:t>Housing Programs 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7375E"/>
                </a:solidFill>
                <a:effectLst/>
              </a:rPr>
              <a:t>Emergency Shelter Program  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7375E"/>
                </a:solidFill>
                <a:effectLst/>
              </a:rPr>
              <a:t>Others   </a:t>
            </a:r>
          </a:p>
          <a:p>
            <a:pPr marR="0" lvl="0"/>
            <a:r>
              <a:rPr lang="en-US" sz="2000" dirty="0">
                <a:solidFill>
                  <a:srgbClr val="17375E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US" sz="1800" dirty="0">
              <a:solidFill>
                <a:srgbClr val="17375E"/>
              </a:solidFill>
              <a:effectLst/>
              <a:highlight>
                <a:srgbClr val="FFFF00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100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1"/>
          <p:cNvSpPr>
            <a:spLocks noGrp="1"/>
          </p:cNvSpPr>
          <p:nvPr>
            <p:ph type="sldNum" sz="quarter" idx="14"/>
          </p:nvPr>
        </p:nvSpPr>
        <p:spPr>
          <a:prstGeom prst="rect">
            <a:avLst/>
          </a:prstGeom>
        </p:spPr>
        <p:txBody>
          <a:bodyPr/>
          <a:lstStyle/>
          <a:p>
            <a:fld id="{11F27F3A-B3E9-41ED-AF8F-A365F10BB65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80160" y="365760"/>
            <a:ext cx="7537836" cy="548640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Housekeeping, Cont.</a:t>
            </a:r>
            <a:endParaRPr lang="en-US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8D5F78-4AB7-88F1-ECDF-339F839BCF7E}"/>
              </a:ext>
            </a:extLst>
          </p:cNvPr>
          <p:cNvSpPr txBox="1"/>
          <p:nvPr/>
        </p:nvSpPr>
        <p:spPr>
          <a:xfrm>
            <a:off x="1280159" y="1005840"/>
            <a:ext cx="7189585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i="1" kern="100" dirty="0">
                <a:solidFill>
                  <a:srgbClr val="17375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Take breaks as needed</a:t>
            </a:r>
          </a:p>
          <a:p>
            <a:pPr marL="2286" marR="0" lvl="0" indent="-28575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kern="100" dirty="0">
              <a:solidFill>
                <a:srgbClr val="17375E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" marR="0" lvl="0" indent="-28575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kern="100" dirty="0">
                <a:solidFill>
                  <a:srgbClr val="17375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 questions during the meeting:</a:t>
            </a:r>
            <a:endParaRPr lang="en-US" sz="2800" kern="100" dirty="0">
              <a:solidFill>
                <a:srgbClr val="17375E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9486" lvl="1" indent="-285750"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200" b="1" kern="100" dirty="0">
                <a:solidFill>
                  <a:srgbClr val="17375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Virtual attendees</a:t>
            </a:r>
            <a:r>
              <a:rPr lang="en-US" sz="2200" kern="100" dirty="0">
                <a:solidFill>
                  <a:srgbClr val="17375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Please put your questions in the Q&amp;A box, which will be monitored for the duration of the meeting. </a:t>
            </a:r>
            <a:r>
              <a:rPr lang="en-US" sz="2200" b="1" i="1" kern="100" dirty="0">
                <a:solidFill>
                  <a:srgbClr val="17375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Note</a:t>
            </a:r>
            <a:r>
              <a:rPr lang="en-US" sz="2200" kern="100" dirty="0">
                <a:solidFill>
                  <a:srgbClr val="17375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you need to send to all panelists and attendees to ensure your question is addressed in a timely manner.</a:t>
            </a:r>
          </a:p>
          <a:p>
            <a:pPr marL="459486" lvl="1" indent="-285750"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200" b="1" kern="100" dirty="0">
                <a:solidFill>
                  <a:srgbClr val="17375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In-person attendees</a:t>
            </a:r>
            <a:r>
              <a:rPr lang="en-US" sz="2200" kern="100" dirty="0">
                <a:solidFill>
                  <a:srgbClr val="17375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Fill out an index card given at registration with your questions and put in box at the back table.</a:t>
            </a:r>
          </a:p>
          <a:p>
            <a:pPr marL="459486" lvl="1" indent="-285750"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200" b="1" kern="100" dirty="0">
                <a:solidFill>
                  <a:srgbClr val="17375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200" b="1" kern="100" dirty="0">
                <a:solidFill>
                  <a:srgbClr val="17375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ll attendees: </a:t>
            </a:r>
            <a:r>
              <a:rPr lang="en-US" sz="2200" kern="100" dirty="0">
                <a:solidFill>
                  <a:srgbClr val="17375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If you would like to ask a question to a specific presenter, please be sure to include their name in your question (either in the Q&amp;A box or on an index card).</a:t>
            </a:r>
          </a:p>
        </p:txBody>
      </p:sp>
    </p:spTree>
    <p:extLst>
      <p:ext uri="{BB962C8B-B14F-4D97-AF65-F5344CB8AC3E}">
        <p14:creationId xmlns:p14="http://schemas.microsoft.com/office/powerpoint/2010/main" val="1535834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9DD5A7-76DB-8304-1BF2-6F5556A7BA7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E8A047E-4DA1-BC7D-C972-DDA787D85E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0" y="1463040"/>
            <a:ext cx="4998554" cy="4937760"/>
          </a:xfrm>
        </p:spPr>
        <p:txBody>
          <a:bodyPr/>
          <a:lstStyle/>
          <a:p>
            <a:r>
              <a:rPr lang="en-US" sz="2400" b="0" i="0" u="none" strike="noStrike" baseline="0" dirty="0">
                <a:solidFill>
                  <a:srgbClr val="17375E"/>
                </a:solidFill>
                <a:latin typeface="+mn-lt"/>
              </a:rPr>
              <a:t>Joyce Harper, Freedom House Recovery </a:t>
            </a:r>
            <a:endParaRPr lang="en-US" sz="2400" b="0" dirty="0">
              <a:solidFill>
                <a:srgbClr val="17375E"/>
              </a:solidFill>
              <a:latin typeface="+mn-lt"/>
            </a:endParaRPr>
          </a:p>
          <a:p>
            <a:r>
              <a:rPr lang="en-US" sz="2400" b="0" i="0" u="none" strike="noStrike" baseline="0" dirty="0">
                <a:solidFill>
                  <a:srgbClr val="17375E"/>
                </a:solidFill>
                <a:latin typeface="+mn-lt"/>
              </a:rPr>
              <a:t>Jacklyn Sledge, Oxford House, Inc. </a:t>
            </a:r>
            <a:endParaRPr lang="en-US" sz="2400" b="0" dirty="0">
              <a:solidFill>
                <a:srgbClr val="17375E"/>
              </a:solidFill>
              <a:latin typeface="+mn-lt"/>
            </a:endParaRPr>
          </a:p>
          <a:p>
            <a:r>
              <a:rPr lang="en-US" sz="2400" b="0" i="0" u="none" strike="noStrike" baseline="0" dirty="0">
                <a:solidFill>
                  <a:srgbClr val="17375E"/>
                </a:solidFill>
                <a:latin typeface="+mn-lt"/>
              </a:rPr>
              <a:t>Will Madison, Oxford House, Inc. </a:t>
            </a:r>
            <a:endParaRPr lang="en-US" sz="2400" b="0" dirty="0">
              <a:solidFill>
                <a:srgbClr val="17375E"/>
              </a:solidFill>
              <a:latin typeface="+mn-lt"/>
            </a:endParaRPr>
          </a:p>
          <a:p>
            <a:r>
              <a:rPr lang="en-US" sz="2400" b="0" i="0" u="none" strike="noStrike" baseline="0" dirty="0">
                <a:solidFill>
                  <a:srgbClr val="17375E"/>
                </a:solidFill>
                <a:latin typeface="+mn-lt"/>
              </a:rPr>
              <a:t>Nidhi Sachdeva, North Carolina Association of County Commissioners </a:t>
            </a:r>
            <a:br>
              <a:rPr lang="en-US" sz="2400" b="0" i="0" u="none" strike="noStrike" baseline="0" dirty="0">
                <a:solidFill>
                  <a:srgbClr val="17375E"/>
                </a:solidFill>
                <a:latin typeface="+mn-lt"/>
              </a:rPr>
            </a:b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1F539A2-A634-5BE3-F92C-26D3782A6C7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57599" y="365760"/>
            <a:ext cx="5322439" cy="668337"/>
          </a:xfrm>
        </p:spPr>
        <p:txBody>
          <a:bodyPr/>
          <a:lstStyle/>
          <a:p>
            <a:r>
              <a:rPr lang="en-US" sz="3200" dirty="0"/>
              <a:t>Panel: Statewide Housing Initiatives</a:t>
            </a:r>
          </a:p>
        </p:txBody>
      </p:sp>
    </p:spTree>
    <p:extLst>
      <p:ext uri="{BB962C8B-B14F-4D97-AF65-F5344CB8AC3E}">
        <p14:creationId xmlns:p14="http://schemas.microsoft.com/office/powerpoint/2010/main" val="1519265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9DD5A7-76DB-8304-1BF2-6F5556A7BA7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E8A047E-4DA1-BC7D-C972-DDA787D85E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0" y="1463040"/>
            <a:ext cx="4998554" cy="4937760"/>
          </a:xfrm>
        </p:spPr>
        <p:txBody>
          <a:bodyPr/>
          <a:lstStyle/>
          <a:p>
            <a:r>
              <a:rPr lang="en-US" sz="2400" b="0" i="0" u="none" strike="noStrike" baseline="0" dirty="0">
                <a:solidFill>
                  <a:srgbClr val="17375E"/>
                </a:solidFill>
                <a:latin typeface="+mn-lt"/>
              </a:rPr>
              <a:t>Natasha Elliot, Central Piedmont Community Action </a:t>
            </a:r>
          </a:p>
          <a:p>
            <a:r>
              <a:rPr lang="en-US" sz="2400" b="0" i="0" u="none" strike="noStrike" baseline="0" dirty="0" err="1">
                <a:solidFill>
                  <a:srgbClr val="17375E"/>
                </a:solidFill>
                <a:latin typeface="+mn-lt"/>
              </a:rPr>
              <a:t>Taleed</a:t>
            </a:r>
            <a:r>
              <a:rPr lang="en-US" sz="2400" b="0" i="0" u="none" strike="noStrike" baseline="0" dirty="0">
                <a:solidFill>
                  <a:srgbClr val="17375E"/>
                </a:solidFill>
                <a:latin typeface="+mn-lt"/>
              </a:rPr>
              <a:t> El-</a:t>
            </a:r>
            <a:r>
              <a:rPr lang="en-US" sz="2400" b="0" i="0" u="none" strike="noStrike" baseline="0" dirty="0" err="1">
                <a:solidFill>
                  <a:srgbClr val="17375E"/>
                </a:solidFill>
                <a:latin typeface="+mn-lt"/>
              </a:rPr>
              <a:t>Sabawi</a:t>
            </a:r>
            <a:r>
              <a:rPr lang="en-US" sz="2400" b="0" i="0" u="none" strike="noStrike" baseline="0" dirty="0">
                <a:solidFill>
                  <a:srgbClr val="17375E"/>
                </a:solidFill>
                <a:latin typeface="+mn-lt"/>
              </a:rPr>
              <a:t>, Queen City Harm Reduction </a:t>
            </a:r>
          </a:p>
          <a:p>
            <a:r>
              <a:rPr lang="en-US" sz="2400" b="0" i="0" u="none" strike="noStrike" baseline="0" dirty="0">
                <a:solidFill>
                  <a:srgbClr val="17375E"/>
                </a:solidFill>
                <a:latin typeface="+mn-lt"/>
              </a:rPr>
              <a:t>Darcell Walker, Queen City Harm Reduction </a:t>
            </a:r>
          </a:p>
          <a:p>
            <a:r>
              <a:rPr lang="en-US" sz="2400" b="0" i="0" u="none" strike="noStrike" baseline="0" dirty="0">
                <a:solidFill>
                  <a:srgbClr val="17375E"/>
                </a:solidFill>
                <a:latin typeface="+mn-lt"/>
              </a:rPr>
              <a:t>Veronika Ethereal, North Carolina Harm Reduction Coalition </a:t>
            </a:r>
          </a:p>
          <a:p>
            <a:r>
              <a:rPr lang="en-US" sz="2400" b="0" i="0" u="none" strike="noStrike" baseline="0" dirty="0">
                <a:solidFill>
                  <a:srgbClr val="17375E"/>
                </a:solidFill>
                <a:latin typeface="+mn-lt"/>
              </a:rPr>
              <a:t>Leticia Thomas, Jubilee Home</a:t>
            </a:r>
          </a:p>
          <a:p>
            <a:r>
              <a:rPr lang="en-US" sz="2400" b="0" i="0" u="none" strike="noStrike" baseline="0" dirty="0">
                <a:solidFill>
                  <a:srgbClr val="17375E"/>
                </a:solidFill>
                <a:latin typeface="+mn-lt"/>
              </a:rPr>
              <a:t>Joshua Lyles, Jubilee Home </a:t>
            </a:r>
          </a:p>
          <a:p>
            <a:pPr marL="0" indent="0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1F539A2-A634-5BE3-F92C-26D3782A6C7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57599" y="365760"/>
            <a:ext cx="5341357" cy="668337"/>
          </a:xfrm>
        </p:spPr>
        <p:txBody>
          <a:bodyPr/>
          <a:lstStyle/>
          <a:p>
            <a:r>
              <a:rPr lang="en-US" sz="3200" dirty="0"/>
              <a:t>Low-Barrier Community-Based Housing Programs</a:t>
            </a:r>
          </a:p>
        </p:txBody>
      </p:sp>
    </p:spTree>
    <p:extLst>
      <p:ext uri="{BB962C8B-B14F-4D97-AF65-F5344CB8AC3E}">
        <p14:creationId xmlns:p14="http://schemas.microsoft.com/office/powerpoint/2010/main" val="2902284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F440CC-7997-4CC6-B658-8E1FF9050E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80160" y="1005840"/>
            <a:ext cx="7537836" cy="493776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17375E"/>
                </a:solidFill>
                <a:latin typeface="+mn-lt"/>
              </a:rPr>
              <a:t>Jasmyn Mack</a:t>
            </a:r>
            <a:r>
              <a:rPr lang="en-US" sz="2400" b="0" dirty="0">
                <a:solidFill>
                  <a:srgbClr val="17375E"/>
                </a:solidFill>
                <a:latin typeface="+mn-lt"/>
              </a:rPr>
              <a:t>, </a:t>
            </a:r>
            <a:r>
              <a:rPr lang="en-US" sz="2400" b="0" dirty="0">
                <a:solidFill>
                  <a:srgbClr val="17375E"/>
                </a:solidFill>
                <a:effectLst/>
                <a:latin typeface="+mn-lt"/>
                <a:ea typeface="Cambria" panose="02040503050406030204" pitchFamily="18" charset="0"/>
              </a:rPr>
              <a:t>Division of Public Health</a:t>
            </a:r>
          </a:p>
          <a:p>
            <a:pPr marL="114300" lvl="2" indent="0">
              <a:buNone/>
            </a:pPr>
            <a:endParaRPr lang="en-US" sz="2200" dirty="0">
              <a:solidFill>
                <a:srgbClr val="17375E"/>
              </a:solidFill>
              <a:latin typeface="+mn-lt"/>
            </a:endParaRPr>
          </a:p>
          <a:p>
            <a:pPr marL="0" indent="-141875">
              <a:buNone/>
            </a:pPr>
            <a:r>
              <a:rPr lang="en-US" sz="2400" b="0" dirty="0">
                <a:solidFill>
                  <a:srgbClr val="17375E"/>
                </a:solidFill>
                <a:latin typeface="+mn-lt"/>
              </a:rPr>
              <a:t>The meeting recording, agenda and PowerPoint slides will be added to our NC DHHS Overdose/OPDAAC page within 7 days.</a:t>
            </a:r>
          </a:p>
          <a:p>
            <a:pPr lvl="1">
              <a:buClr>
                <a:srgbClr val="17375E"/>
              </a:buClr>
            </a:pPr>
            <a:r>
              <a:rPr lang="en-US" sz="2000" b="0" dirty="0">
                <a:solidFill>
                  <a:srgbClr val="17375E"/>
                </a:solidFill>
                <a:latin typeface="+mn-lt"/>
                <a:hlinkClick r:id="rId3"/>
              </a:rPr>
              <a:t>https://www.ncdhhs.gov/about/department-initiatives/overdose-epidemic/nc-opioid-and-prescription-drug-abuse-advisory-committee</a:t>
            </a:r>
            <a:r>
              <a:rPr lang="en-US" sz="2000" b="0" dirty="0">
                <a:solidFill>
                  <a:srgbClr val="17375E"/>
                </a:solidFill>
                <a:latin typeface="+mn-lt"/>
              </a:rPr>
              <a:t> </a:t>
            </a:r>
          </a:p>
          <a:p>
            <a:pPr marL="0" lvl="1" indent="-183357">
              <a:buNone/>
            </a:pPr>
            <a:endParaRPr lang="en-US" sz="2500" dirty="0">
              <a:solidFill>
                <a:srgbClr val="17375E"/>
              </a:solidFill>
              <a:latin typeface="+mn-lt"/>
            </a:endParaRPr>
          </a:p>
          <a:p>
            <a:pPr marL="0" lvl="1" indent="-183357">
              <a:buNone/>
            </a:pPr>
            <a:r>
              <a:rPr lang="en-US" sz="2500" dirty="0">
                <a:solidFill>
                  <a:srgbClr val="17375E"/>
                </a:solidFill>
                <a:latin typeface="+mn-lt"/>
              </a:rPr>
              <a:t>Next OPDAAC Meetings</a:t>
            </a:r>
            <a:r>
              <a:rPr lang="en-US" sz="2500" b="0" dirty="0">
                <a:solidFill>
                  <a:srgbClr val="17375E"/>
                </a:solidFill>
                <a:latin typeface="+mn-lt"/>
              </a:rPr>
              <a:t>: </a:t>
            </a:r>
          </a:p>
          <a:p>
            <a:pPr marL="457200" lvl="2" indent="-342900"/>
            <a:r>
              <a:rPr lang="en-US" sz="2000" b="0">
                <a:solidFill>
                  <a:srgbClr val="17375E"/>
                </a:solidFill>
                <a:latin typeface="+mn-lt"/>
              </a:rPr>
              <a:t>September 20, </a:t>
            </a:r>
            <a:r>
              <a:rPr lang="en-US" sz="2000" b="0" dirty="0">
                <a:solidFill>
                  <a:srgbClr val="17375E"/>
                </a:solidFill>
                <a:latin typeface="+mn-lt"/>
              </a:rPr>
              <a:t>2024 </a:t>
            </a:r>
          </a:p>
          <a:p>
            <a:pPr marL="457200" lvl="2" indent="-342900"/>
            <a:r>
              <a:rPr lang="en-US" sz="2000" b="0" dirty="0">
                <a:solidFill>
                  <a:srgbClr val="17375E"/>
                </a:solidFill>
                <a:latin typeface="+mn-lt"/>
              </a:rPr>
              <a:t>December 2024</a:t>
            </a:r>
            <a:endParaRPr lang="en-US" sz="2200" b="0" dirty="0">
              <a:solidFill>
                <a:srgbClr val="17375E"/>
              </a:solidFill>
              <a:latin typeface="+mn-lt"/>
            </a:endParaRPr>
          </a:p>
          <a:p>
            <a:pPr marL="114300" lvl="2" indent="0">
              <a:buNone/>
            </a:pPr>
            <a:endParaRPr lang="en-US" sz="2200" b="0" dirty="0">
              <a:solidFill>
                <a:srgbClr val="17375E"/>
              </a:solidFill>
              <a:latin typeface="+mn-lt"/>
            </a:endParaRPr>
          </a:p>
          <a:p>
            <a:pPr marL="258318" lvl="2" indent="0">
              <a:buNone/>
            </a:pPr>
            <a:endParaRPr lang="en-US" sz="2400" b="0" dirty="0">
              <a:latin typeface="+mn-lt"/>
            </a:endParaRPr>
          </a:p>
          <a:p>
            <a:pPr marL="257175" lvl="1" indent="0">
              <a:buNone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0F9E336-C1DA-455F-8F46-78079C34F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365760"/>
            <a:ext cx="7537836" cy="548640"/>
          </a:xfrm>
        </p:spPr>
        <p:txBody>
          <a:bodyPr/>
          <a:lstStyle/>
          <a:p>
            <a:r>
              <a:rPr lang="en-US" sz="3200" dirty="0">
                <a:latin typeface="+mn-lt"/>
              </a:rPr>
              <a:t>Wrap up and THANK YOU!</a:t>
            </a:r>
            <a:endParaRPr lang="en-US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534047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TNR/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A84DF9C38F85459C2FBB53EA3FC961" ma:contentTypeVersion="17" ma:contentTypeDescription="Create a new document." ma:contentTypeScope="" ma:versionID="d326bc390cf4525c02616755c8d7ac7a">
  <xsd:schema xmlns:xsd="http://www.w3.org/2001/XMLSchema" xmlns:xs="http://www.w3.org/2001/XMLSchema" xmlns:p="http://schemas.microsoft.com/office/2006/metadata/properties" xmlns:ns2="bd78b2e4-9060-4309-b354-463fb93a4269" xmlns:ns3="ea8af748-1d0b-4554-b403-23c573964229" targetNamespace="http://schemas.microsoft.com/office/2006/metadata/properties" ma:root="true" ma:fieldsID="453fadfe462a8dd30c781fc3fdd2c4e0" ns2:_="" ns3:_="">
    <xsd:import namespace="bd78b2e4-9060-4309-b354-463fb93a4269"/>
    <xsd:import namespace="ea8af748-1d0b-4554-b403-23c5739642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78b2e4-9060-4309-b354-463fb93a42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da2157d8-ccc1-4fc8-a2a4-3f8f655345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8af748-1d0b-4554-b403-23c57396422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b57b129b-aecc-4f48-b65e-4752a1115b12}" ma:internalName="TaxCatchAll" ma:showField="CatchAllData" ma:web="ea8af748-1d0b-4554-b403-23c5739642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d78b2e4-9060-4309-b354-463fb93a4269">
      <Terms xmlns="http://schemas.microsoft.com/office/infopath/2007/PartnerControls"/>
    </lcf76f155ced4ddcb4097134ff3c332f>
    <TaxCatchAll xmlns="ea8af748-1d0b-4554-b403-23c573964229" xsi:nil="true"/>
  </documentManagement>
</p:properties>
</file>

<file path=customXml/itemProps1.xml><?xml version="1.0" encoding="utf-8"?>
<ds:datastoreItem xmlns:ds="http://schemas.openxmlformats.org/officeDocument/2006/customXml" ds:itemID="{73281F3B-BF70-4553-B5B6-51CCDF4704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A7AE43-0CCE-4EB8-9230-2C625A1689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78b2e4-9060-4309-b354-463fb93a4269"/>
    <ds:schemaRef ds:uri="ea8af748-1d0b-4554-b403-23c5739642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93D88C-3348-45EB-B075-20445B0EED91}">
  <ds:schemaRefs>
    <ds:schemaRef ds:uri="http://schemas.microsoft.com/office/2006/metadata/properties"/>
    <ds:schemaRef ds:uri="http://schemas.microsoft.com/office/infopath/2007/PartnerControls"/>
    <ds:schemaRef ds:uri="bd78b2e4-9060-4309-b354-463fb93a4269"/>
    <ds:schemaRef ds:uri="ea8af748-1d0b-4554-b403-23c57396422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5455</TotalTime>
  <Words>351</Words>
  <Application>Microsoft Office PowerPoint</Application>
  <PresentationFormat>On-screen Show (4:3)</PresentationFormat>
  <Paragraphs>56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Franklin Gothic Demi Cond</vt:lpstr>
      <vt:lpstr>Franklin Gothic Medium</vt:lpstr>
      <vt:lpstr>Gotham Bold</vt:lpstr>
      <vt:lpstr>6_Office Theme</vt:lpstr>
      <vt:lpstr>PowerPoint Presentation</vt:lpstr>
      <vt:lpstr>Welcome to OPDAAC!</vt:lpstr>
      <vt:lpstr>Housekeeping</vt:lpstr>
      <vt:lpstr>Housekeeping, Cont.</vt:lpstr>
      <vt:lpstr>PowerPoint Presentation</vt:lpstr>
      <vt:lpstr>PowerPoint Presentation</vt:lpstr>
      <vt:lpstr>Wrap up and 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Taryn Dietrich</dc:creator>
  <cp:lastModifiedBy>Smith, Sara J</cp:lastModifiedBy>
  <cp:revision>439</cp:revision>
  <cp:lastPrinted>2017-07-14T22:50:57Z</cp:lastPrinted>
  <dcterms:created xsi:type="dcterms:W3CDTF">2015-07-07T20:02:11Z</dcterms:created>
  <dcterms:modified xsi:type="dcterms:W3CDTF">2024-07-23T19:57:29Z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0x01010090A84DF9C38F85459C2FBB53EA3FC961</vt:lpwstr>
  </property>
</Properties>
</file>