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D568B_913386B.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4"/>
    <p:sldMasterId id="2147483692" r:id="rId5"/>
    <p:sldMasterId id="2147483761" r:id="rId6"/>
    <p:sldMasterId id="2147483776" r:id="rId7"/>
    <p:sldMasterId id="2147483808" r:id="rId8"/>
    <p:sldMasterId id="2147483823" r:id="rId9"/>
    <p:sldMasterId id="2147483838" r:id="rId10"/>
    <p:sldMasterId id="2147483856" r:id="rId11"/>
  </p:sldMasterIdLst>
  <p:notesMasterIdLst>
    <p:notesMasterId r:id="rId64"/>
  </p:notesMasterIdLst>
  <p:handoutMasterIdLst>
    <p:handoutMasterId r:id="rId65"/>
  </p:handoutMasterIdLst>
  <p:sldIdLst>
    <p:sldId id="461" r:id="rId12"/>
    <p:sldId id="2147478927" r:id="rId13"/>
    <p:sldId id="8431" r:id="rId14"/>
    <p:sldId id="8437" r:id="rId15"/>
    <p:sldId id="1002" r:id="rId16"/>
    <p:sldId id="2147309192" r:id="rId17"/>
    <p:sldId id="2147478928" r:id="rId18"/>
    <p:sldId id="2147309197" r:id="rId19"/>
    <p:sldId id="2147309195" r:id="rId20"/>
    <p:sldId id="1060" r:id="rId21"/>
    <p:sldId id="8440" r:id="rId22"/>
    <p:sldId id="2147478926" r:id="rId23"/>
    <p:sldId id="8775" r:id="rId24"/>
    <p:sldId id="8777" r:id="rId25"/>
    <p:sldId id="8780" r:id="rId26"/>
    <p:sldId id="8781" r:id="rId27"/>
    <p:sldId id="8782" r:id="rId28"/>
    <p:sldId id="266" r:id="rId29"/>
    <p:sldId id="267" r:id="rId30"/>
    <p:sldId id="8783" r:id="rId31"/>
    <p:sldId id="8784" r:id="rId32"/>
    <p:sldId id="270" r:id="rId33"/>
    <p:sldId id="271" r:id="rId34"/>
    <p:sldId id="272" r:id="rId35"/>
    <p:sldId id="274" r:id="rId36"/>
    <p:sldId id="8787" r:id="rId37"/>
    <p:sldId id="8788" r:id="rId38"/>
    <p:sldId id="8789" r:id="rId39"/>
    <p:sldId id="8790" r:id="rId40"/>
    <p:sldId id="8791" r:id="rId41"/>
    <p:sldId id="8792" r:id="rId42"/>
    <p:sldId id="281" r:id="rId43"/>
    <p:sldId id="282" r:id="rId44"/>
    <p:sldId id="8793" r:id="rId45"/>
    <p:sldId id="8794" r:id="rId46"/>
    <p:sldId id="8795" r:id="rId47"/>
    <p:sldId id="8796" r:id="rId48"/>
    <p:sldId id="8797" r:id="rId49"/>
    <p:sldId id="290" r:id="rId50"/>
    <p:sldId id="8798" r:id="rId51"/>
    <p:sldId id="8800" r:id="rId52"/>
    <p:sldId id="8801" r:id="rId53"/>
    <p:sldId id="8802" r:id="rId54"/>
    <p:sldId id="8803" r:id="rId55"/>
    <p:sldId id="8804" r:id="rId56"/>
    <p:sldId id="487" r:id="rId57"/>
    <p:sldId id="8805" r:id="rId58"/>
    <p:sldId id="8806" r:id="rId59"/>
    <p:sldId id="478" r:id="rId60"/>
    <p:sldId id="479" r:id="rId61"/>
    <p:sldId id="2147478925" r:id="rId62"/>
    <p:sldId id="811" r:id="rId63"/>
  </p:sldIdLst>
  <p:sldSz cx="9144000" cy="6858000" type="screen4x3"/>
  <p:notesSz cx="7010400" cy="92964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8B0031-A185-C138-D660-B95BB2308298}" name="Jones, Jim" initials="JJ" userId="S::Jim.Jones@dhhs.nc.gov::caa01b78-bb3f-4558-94c1-0e5d910d4519" providerId="AD"/>
  <p188:author id="{21149CE8-74A7-96E4-5287-49800FC067A3}" name="Smith, Sara J" initials="SJS" userId="Smith, Sara J"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7B1B"/>
    <a:srgbClr val="002060"/>
    <a:srgbClr val="5A6376"/>
    <a:srgbClr val="5C93D5"/>
    <a:srgbClr val="17375E"/>
    <a:srgbClr val="003B70"/>
    <a:srgbClr val="7CA3DD"/>
    <a:srgbClr val="568AA4"/>
    <a:srgbClr val="94B6C7"/>
    <a:srgbClr val="657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47" autoAdjust="0"/>
    <p:restoredTop sz="80872" autoAdjust="0"/>
  </p:normalViewPr>
  <p:slideViewPr>
    <p:cSldViewPr snapToGrid="0">
      <p:cViewPr varScale="1">
        <p:scale>
          <a:sx n="66" d="100"/>
          <a:sy n="66" d="100"/>
        </p:scale>
        <p:origin x="2112" y="1973"/>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69" d="100"/>
          <a:sy n="69" d="100"/>
        </p:scale>
        <p:origin x="323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ableStyles" Target="tableStyles.xml"/></Relationships>
</file>

<file path=ppt/comments/modernComment_7FFD568B_913386B.xml><?xml version="1.0" encoding="utf-8"?>
<p188:cmLst xmlns:a="http://schemas.openxmlformats.org/drawingml/2006/main" xmlns:r="http://schemas.openxmlformats.org/officeDocument/2006/relationships" xmlns:p188="http://schemas.microsoft.com/office/powerpoint/2018/8/main">
  <p188:cm id="{1262408D-EDC7-48F4-B61D-E49EF7975609}" authorId="{1F8B0031-A185-C138-D660-B95BB2308298}" created="2025-06-18T14:37:27.783">
    <ac:deMkLst xmlns:ac="http://schemas.microsoft.com/office/drawing/2013/main/command">
      <pc:docMk xmlns:pc="http://schemas.microsoft.com/office/powerpoint/2013/main/command"/>
      <pc:sldMk xmlns:pc="http://schemas.microsoft.com/office/powerpoint/2013/main/command" cId="152254571" sldId="2147309195"/>
      <ac:spMk id="2" creationId="{09008D55-B5B0-B484-143A-3BDE2DD3B6E4}"/>
    </ac:deMkLst>
    <p188:txBody>
      <a:bodyPr/>
      <a:lstStyle/>
      <a:p>
        <a:r>
          <a:rPr lang="en-US"/>
          <a:t>Moved comma after blocker inside the quote mark.</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6/19/2025</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6/19/2025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A3929-2870-4B4B-8577-E59AD9A558B5}" type="slidenum">
              <a:rPr lang="en-US" smtClean="0"/>
              <a:t>5</a:t>
            </a:fld>
            <a:endParaRPr lang="en-US" dirty="0"/>
          </a:p>
        </p:txBody>
      </p:sp>
    </p:spTree>
    <p:extLst>
      <p:ext uri="{BB962C8B-B14F-4D97-AF65-F5344CB8AC3E}">
        <p14:creationId xmlns:p14="http://schemas.microsoft.com/office/powerpoint/2010/main" val="2326555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fc03c5b052_1_1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fc03c5b052_1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000" dirty="0"/>
              <a:t>I just highlight this again, because you had to be pretty dang perfect to have access to your life saving medication to take home and it stayed like that until the turn of the century. </a:t>
            </a:r>
            <a:endParaRPr sz="1000" dirty="0"/>
          </a:p>
        </p:txBody>
      </p:sp>
      <p:sp>
        <p:nvSpPr>
          <p:cNvPr id="2" name="Footer Placeholder 1">
            <a:extLst>
              <a:ext uri="{FF2B5EF4-FFF2-40B4-BE49-F238E27FC236}">
                <a16:creationId xmlns:a16="http://schemas.microsoft.com/office/drawing/2014/main" id="{6D0E77F7-5A9B-F3BB-46AA-B4E837B185C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None/>
            </a:pPr>
            <a:r>
              <a:rPr lang="en-US" sz="1200" dirty="0">
                <a:solidFill>
                  <a:schemeClr val="dk1"/>
                </a:solidFill>
              </a:rPr>
              <a:t>In 2001, FDA oversight was shifted to SAMHSA. The old 1972 FDA regulations were repealed best practice guidelines and accreditation standards were developed by SAMHSA-approved accreditation bodies, like CARF, to reduce the variability in the quality of opioid treatment services and reform the treatment system to provide for expanded treatment capacity. But we continued to see the tripartite system of oversight involving the States’ authority, DHHS/SAMHSA, and the US DOJ/DEA.</a:t>
            </a:r>
          </a:p>
          <a:p>
            <a:pPr marL="0" indent="0">
              <a:lnSpc>
                <a:spcPct val="115000"/>
              </a:lnSpc>
              <a:buNone/>
            </a:pPr>
            <a:endParaRPr lang="en-US"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97D87B7-542E-9E3C-14B6-F418FB038460}"/>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755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The 8-point criteria was required to be considered when the medical director decides whether patients can have take-homes. Many of you likely remember there could be no drug or alcohol abuse, regular OTP attendance, no behavioral problems at the clinic, no criminal activity, stable home environment and social relationships, acceptable length of time in treatment, assurance of safe storage of medications, and to satisfy the DEA, the documented determination that the benefits of take homes outweighed the risk of diversion. </a:t>
            </a:r>
          </a:p>
          <a:p>
            <a:pPr marL="0" indent="0">
              <a:lnSpc>
                <a:spcPct val="115000"/>
              </a:lnSpc>
              <a:buNone/>
            </a:pPr>
            <a:endParaRPr lang="en-US"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FF178E3-7B89-B3FA-4F5D-A6F7802423C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5116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f7e343975f_0_26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f7e343975f_0_26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000" dirty="0"/>
              <a:t>Here was the time in treatment standards, a much faster timeline to 6 take-homes, which up until that point was the most that could be offered. And after 2 years, patients could earn a month’s supply. </a:t>
            </a:r>
            <a:endParaRPr sz="1000" dirty="0"/>
          </a:p>
        </p:txBody>
      </p:sp>
      <p:sp>
        <p:nvSpPr>
          <p:cNvPr id="2" name="Footer Placeholder 1">
            <a:extLst>
              <a:ext uri="{FF2B5EF4-FFF2-40B4-BE49-F238E27FC236}">
                <a16:creationId xmlns:a16="http://schemas.microsoft.com/office/drawing/2014/main" id="{A1F19F93-D0F0-65D9-EFA0-0EC878837DA6}"/>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fc03c5b052_1_9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fc03c5b052_1_9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000" dirty="0"/>
              <a:t>Y’all might not remember things ever being quite that easy here, because states could be more stringent, and North Carolina was.</a:t>
            </a:r>
            <a:endParaRPr sz="1000" dirty="0"/>
          </a:p>
        </p:txBody>
      </p:sp>
      <p:sp>
        <p:nvSpPr>
          <p:cNvPr id="2" name="Footer Placeholder 1">
            <a:extLst>
              <a:ext uri="{FF2B5EF4-FFF2-40B4-BE49-F238E27FC236}">
                <a16:creationId xmlns:a16="http://schemas.microsoft.com/office/drawing/2014/main" id="{71B0CE54-A90F-BE45-C3C3-102F07D8BEF0}"/>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ff462f86a9_0_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ff462f86a9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000" dirty="0"/>
              <a:t>Our take home allowances were much more structured and required minimum time in “compliance” on the previous level before you could move up to the next level. This caused a big problem because if there were any slips, the patient needed to start their “time in compliance” on the previous level over. So unless the patient was “perfect,” it was extremely unlikely to earn a months worth of take homes in 4 years, which was already twice as long as the minimum time in treatment standard at the federal level. On top of this, our billing system disincentivized take homes because Medicaid and state funding would only cover the cost of services on the day that the patient came to the clinic. So many of our patients still had to attend the clinic daily, even if they were a “model patient.” </a:t>
            </a:r>
            <a:endParaRPr sz="1000" dirty="0"/>
          </a:p>
        </p:txBody>
      </p:sp>
      <p:sp>
        <p:nvSpPr>
          <p:cNvPr id="2" name="Footer Placeholder 1">
            <a:extLst>
              <a:ext uri="{FF2B5EF4-FFF2-40B4-BE49-F238E27FC236}">
                <a16:creationId xmlns:a16="http://schemas.microsoft.com/office/drawing/2014/main" id="{1E14BA53-6DB6-646C-EADF-DA4448EDC45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fc03c5b052_1_3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fc03c5b052_1_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sz="1000" dirty="0">
                <a:solidFill>
                  <a:schemeClr val="dk1"/>
                </a:solidFill>
              </a:rPr>
              <a:t>I would like to pause here for a brief thought experiment. Methadone has long been described by patient advocates as “liquid handcuffs.” For a moment, let’s entertain a thought experiment by suspending all judgment and looking objectively at ways that an OTP setting and a carceral setting might draw comparisons.</a:t>
            </a:r>
            <a:endParaRPr sz="1000" dirty="0">
              <a:solidFill>
                <a:schemeClr val="dk1"/>
              </a:solidFill>
            </a:endParaRPr>
          </a:p>
          <a:p>
            <a:pPr marL="0" indent="0">
              <a:buNone/>
            </a:pPr>
            <a:endParaRPr dirty="0"/>
          </a:p>
        </p:txBody>
      </p:sp>
      <p:sp>
        <p:nvSpPr>
          <p:cNvPr id="2" name="Footer Placeholder 1">
            <a:extLst>
              <a:ext uri="{FF2B5EF4-FFF2-40B4-BE49-F238E27FC236}">
                <a16:creationId xmlns:a16="http://schemas.microsoft.com/office/drawing/2014/main" id="{79015CE4-BAD6-664E-E5DD-DE820D67815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latin typeface="+mn-lt"/>
                <a:ea typeface="Plus Jakarta Sans"/>
                <a:cs typeface="Plus Jakarta Sans"/>
                <a:sym typeface="Plus Jakarta Sans"/>
              </a:rPr>
              <a:t>Carceral Settings have strict schedules with designated times for meals, work, exercise, and recreation</a:t>
            </a:r>
          </a:p>
          <a:p>
            <a:pPr marL="0" inden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latin typeface="+mn-lt"/>
                <a:ea typeface="Plus Jakarta Sans"/>
                <a:cs typeface="Plus Jakarta Sans"/>
                <a:sym typeface="Plus Jakarta Sans"/>
              </a:rPr>
              <a:t>OTPs have strict schedules with mandated daily “dosing times” </a:t>
            </a:r>
          </a:p>
          <a:p>
            <a:pPr marL="0" indent="0">
              <a:buNone/>
            </a:pPr>
            <a:r>
              <a:rPr lang="en-US" sz="1200" dirty="0">
                <a:latin typeface="+mn-lt"/>
              </a:rPr>
              <a:t>OTPs often open very early in the morning and close by 11am or 12pm. These hours of operation can lead to difficulty finding and maintaining stable employment.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CDD1675-C9C5-72BF-4B82-32DC81AD1E8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3580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latin typeface="+mn-lt"/>
                <a:ea typeface="Plus Jakarta Sans"/>
                <a:cs typeface="Plus Jakarta Sans"/>
                <a:sym typeface="Plus Jakarta Sans"/>
              </a:rPr>
              <a:t>Carceral Settings use surveillance cameras, security personnel, and controlled access points</a:t>
            </a:r>
          </a:p>
          <a:p>
            <a:pPr marL="0" inden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latin typeface="+mn-lt"/>
                <a:ea typeface="Plus Jakarta Sans"/>
                <a:cs typeface="Plus Jakarta Sans"/>
                <a:sym typeface="Plus Jakarta Sans"/>
              </a:rPr>
              <a:t>OTPs use surveillance cameras, security personnel, and controlled access points</a:t>
            </a:r>
          </a:p>
          <a:p>
            <a:pPr marL="0" indent="0">
              <a:buNone/>
            </a:pPr>
            <a:endParaRPr lang="en-US" sz="1200" dirty="0">
              <a:latin typeface="+mn-lt"/>
            </a:endParaRPr>
          </a:p>
          <a:p>
            <a:pPr marL="0" indent="0">
              <a:buNone/>
            </a:pPr>
            <a:r>
              <a:rPr lang="en-US" sz="1200" dirty="0">
                <a:latin typeface="+mn-lt"/>
              </a:rPr>
              <a:t>For OTPs, many of these surveillance measures are required by the DEA for diversion control. OTPs often beef up their security by hiring guards and interacting with patients through glass windows.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7EAF9D81-673B-5FAE-0595-C54F8E3FC6A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1227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latin typeface="+mn-lt"/>
                <a:ea typeface="Plus Jakarta Sans"/>
                <a:cs typeface="Plus Jakarta Sans"/>
                <a:sym typeface="Plus Jakarta Sans"/>
              </a:rPr>
              <a:t>Carceral Settings have behavioral rules regarding interactions and dress codes, with violations leading to disciplinary actions</a:t>
            </a:r>
          </a:p>
          <a:p>
            <a:pPr marL="0" inden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latin typeface="+mn-lt"/>
                <a:ea typeface="Plus Jakarta Sans"/>
                <a:cs typeface="Plus Jakarta Sans"/>
                <a:sym typeface="Plus Jakarta Sans"/>
              </a:rPr>
              <a:t>OTPs have behavioral rules regarding interactions and dress codes, with violations leading to disciplinary actions</a:t>
            </a:r>
          </a:p>
          <a:p>
            <a:pPr marL="0" indent="0">
              <a:buNone/>
            </a:pPr>
            <a:endParaRPr lang="en-US" sz="1200" dirty="0">
              <a:latin typeface="+mn-lt"/>
            </a:endParaRPr>
          </a:p>
          <a:p>
            <a:pPr marL="0" indent="0">
              <a:buNone/>
            </a:pPr>
            <a:r>
              <a:rPr lang="en-US" sz="1200" dirty="0">
                <a:latin typeface="+mn-lt"/>
              </a:rPr>
              <a:t>When I was an OTP director, we had a rule that doses wouldn’t be provided if the patient came to the clinic in their pajamas. At the time, the thinking behind that policy was that we needed to encourage recovery-oriented behavior where patients were dressed for their day to discourage them just going back home to go to sleep. In retrospect, that policy didn’t account for the fact that many of our patients worked third shift and then did sleep after dosing because our clinic hours made first shift work less accessible.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B7FF344-2430-DF0F-75CE-182638EFBCDC}"/>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406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468E4-98B8-24C6-8460-BFBCC2BA5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2C294-7B20-D89C-FB69-44BC8E05D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8CF4E-F263-76A9-015A-88B020D9F1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47D738-5DC0-113F-611B-AC3805021FD0}"/>
              </a:ext>
            </a:extLst>
          </p:cNvPr>
          <p:cNvSpPr>
            <a:spLocks noGrp="1"/>
          </p:cNvSpPr>
          <p:nvPr>
            <p:ph type="sldNum" sz="quarter" idx="5"/>
          </p:nvPr>
        </p:nvSpPr>
        <p:spPr/>
        <p:txBody>
          <a:bodyPr/>
          <a:lstStyle/>
          <a:p>
            <a:fld id="{AF7A3929-2870-4B4B-8577-E59AD9A558B5}" type="slidenum">
              <a:rPr lang="en-US" smtClean="0"/>
              <a:t>6</a:t>
            </a:fld>
            <a:endParaRPr lang="en-US" dirty="0"/>
          </a:p>
        </p:txBody>
      </p:sp>
    </p:spTree>
    <p:extLst>
      <p:ext uri="{BB962C8B-B14F-4D97-AF65-F5344CB8AC3E}">
        <p14:creationId xmlns:p14="http://schemas.microsoft.com/office/powerpoint/2010/main" val="65019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mn-lt"/>
              </a:rPr>
              <a:t>Carceral settings have classifications for housing and other privileges based on perceived security risk. During supervised release, parole officers are frequently checking in with parolees and may revoke their conditional freedom based on violations of terms of the parole.</a:t>
            </a:r>
          </a:p>
          <a:p>
            <a:pPr marL="0" indent="0" algn="l">
              <a:buNone/>
            </a:pPr>
            <a:endParaRPr lang="en-US" sz="1200" dirty="0">
              <a:latin typeface="+mn-lt"/>
            </a:endParaRPr>
          </a:p>
          <a:p>
            <a:pPr marL="0" lvl="0" indent="0" algn="l" rtl="0">
              <a:spcBef>
                <a:spcPts val="0"/>
              </a:spcBef>
              <a:spcAft>
                <a:spcPts val="0"/>
              </a:spcAft>
              <a:buNone/>
            </a:pPr>
            <a:r>
              <a:rPr lang="en-US" sz="1200" dirty="0">
                <a:latin typeface="+mn-lt"/>
                <a:ea typeface="Plus Jakarta Sans"/>
                <a:cs typeface="Plus Jakarta Sans"/>
                <a:sym typeface="Plus Jakarta Sans"/>
              </a:rPr>
              <a:t>OTPs have classifications for take home privileges based on perceived diversion may revoke patient’s take-home privileges based on violations of conditions of treatment</a:t>
            </a:r>
          </a:p>
          <a:p>
            <a:pPr marL="0" indent="0">
              <a:buNone/>
            </a:pPr>
            <a:r>
              <a:rPr lang="en-US" sz="1200" dirty="0">
                <a:latin typeface="+mn-lt"/>
              </a:rPr>
              <a:t>As a counselor in an OTP setting, many of my conversations about take homes revolv</a:t>
            </a:r>
            <a:r>
              <a:rPr lang="en-US" sz="1200" dirty="0">
                <a:latin typeface="+mn-lt"/>
                <a:ea typeface="Plus Jakarta Sans"/>
                <a:cs typeface="Plus Jakarta Sans"/>
                <a:sym typeface="Plus Jakarta Sans"/>
              </a:rPr>
              <a:t>riskOTPs</a:t>
            </a:r>
            <a:r>
              <a:rPr lang="en-US" sz="1200" dirty="0">
                <a:latin typeface="+mn-lt"/>
              </a:rPr>
              <a:t>ed around the 8-point criteria ensuring “compliance” with clinic rules.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5FD64C9-FF40-3FD8-0028-DEAEC25C691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47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latin typeface="+mn-lt"/>
                <a:ea typeface="Plus Jakarta Sans"/>
                <a:cs typeface="Plus Jakarta Sans"/>
                <a:sym typeface="Plus Jakarta Sans"/>
              </a:rPr>
              <a:t>Carceral Settings have structured hierarchies where authority figures (guards or officers) enforce rules and oversee compliance and progress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a:latin typeface="+mn-lt"/>
              <a:ea typeface="Plus Jakarta Sans"/>
              <a:cs typeface="Plus Jakarta Sans"/>
              <a:sym typeface="Plus Jakarta Sa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latin typeface="+mn-lt"/>
                <a:ea typeface="Plus Jakarta Sans"/>
                <a:cs typeface="Plus Jakarta Sans"/>
                <a:sym typeface="Plus Jakarta Sans"/>
              </a:rPr>
              <a:t>OTPs have structured hierarchies where authority figures (counselors, nurses, medical providers) enforce rules and oversee their compliance, including regular drug screen monitoring. Those hierarchies are often highlighted through things like dose holds to get a patient to comply with a particular behavior before they can receive their dose, required group or individual counseling, and observed drug screens.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E124FB1-BFA3-E43A-8B06-8114281FFEB6}"/>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3084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latin typeface="Plus Jakarta Sans"/>
                <a:ea typeface="Plus Jakarta Sans"/>
                <a:cs typeface="Plus Jakarta Sans"/>
                <a:sym typeface="Plus Jakarta Sans"/>
              </a:rPr>
              <a:t>Carceral Settings restrict personal autonomy necessarily for punishment and inmate containment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latin typeface="Plus Jakarta Sans"/>
                <a:ea typeface="Plus Jakarta Sans"/>
                <a:cs typeface="Plus Jakarta Sans"/>
                <a:sym typeface="Plus Jakarta Sans"/>
              </a:rPr>
              <a:t>OTPs restrict personal autonomy by requiring daily or frequent attendance, with processes to request take homes for things like vacations that often involve state and federal approval. Again, those liquid handcuffs.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41E5F66-75F9-41E8-14A2-EA28C77785FC}"/>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5619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fc03c5b052_1_9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fc03c5b052_1_9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sz="1000" dirty="0">
                <a:solidFill>
                  <a:schemeClr val="dk1"/>
                </a:solidFill>
              </a:rPr>
              <a:t>When we consider the history of Opioid Treatment, the roots of law enforcement that were built into the foundation of the entire treatment model, these similarities makes sense. Do the similarities, even though the rationale is very different, make you uncomfortable? When looking at it through this lens, does it feel like an extension of the carceral setting? More like parole than treatment? </a:t>
            </a:r>
            <a:endParaRPr sz="1000" dirty="0">
              <a:solidFill>
                <a:schemeClr val="dk1"/>
              </a:solidFill>
            </a:endParaRPr>
          </a:p>
          <a:p>
            <a:pPr marL="0" indent="0">
              <a:buNone/>
            </a:pPr>
            <a:endParaRPr dirty="0">
              <a:solidFill>
                <a:schemeClr val="dk1"/>
              </a:solidFill>
            </a:endParaRPr>
          </a:p>
        </p:txBody>
      </p:sp>
      <p:sp>
        <p:nvSpPr>
          <p:cNvPr id="2" name="Footer Placeholder 1">
            <a:extLst>
              <a:ext uri="{FF2B5EF4-FFF2-40B4-BE49-F238E27FC236}">
                <a16:creationId xmlns:a16="http://schemas.microsoft.com/office/drawing/2014/main" id="{554C03CA-4DDD-CCD9-A407-9E1C3226E526}"/>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fc03c5b052_1_8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fc03c5b052_1_8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2" name="Footer Placeholder 1">
            <a:extLst>
              <a:ext uri="{FF2B5EF4-FFF2-40B4-BE49-F238E27FC236}">
                <a16:creationId xmlns:a16="http://schemas.microsoft.com/office/drawing/2014/main" id="{D2FB65F1-E405-2B30-31C3-4BDAB1B8F0DC}"/>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During March 2020, COVID-19 hit and suddenly the entire way that we did OTP was no longer workable. The pandemic significantly impacted the operation of OTPs, and they had to quickly reduce the number of patients attending the clinic in order to comply with local mandates, and protect vulnerable patients and staff. Social distancing, reduced access to public transit, and required quarantines and isolations made it difficult for patients to attend programs daily. The risk of COVID-19 transmission had to be weighed in the decision to provide take homes. </a:t>
            </a:r>
          </a:p>
          <a:p>
            <a:pPr marL="0" indent="0">
              <a:lnSpc>
                <a:spcPct val="115000"/>
              </a:lnSpc>
              <a:buNone/>
            </a:pPr>
            <a:endParaRPr lang="en-US"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7634E58D-18A0-8A2E-9F25-374CCCFA65A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2078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rgbClr val="222222"/>
                </a:solidFill>
              </a:rPr>
              <a:t>Regulatory bodies, including SAMHSA and DEA, temporarily relaxed certain regulations to accommodate the challenges posed by the pandemic. This included increased flexibility in take-home medication policies and the use of telehealth services. SAMHSA also worked to quickly approve NPs and PAs to complete program admissions and take-home determinations. </a:t>
            </a:r>
            <a:endParaRPr lang="en-US" sz="1200" dirty="0"/>
          </a:p>
          <a:p>
            <a:pPr marL="0" indent="0">
              <a:lnSpc>
                <a:spcPct val="115000"/>
              </a:lnSpc>
              <a:buNone/>
            </a:pPr>
            <a:endParaRPr lang="en-US"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693D272-59DC-E25A-2E0D-0BE68946C42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3641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Our OTPs shifted quickly in March and April of 2020, and beyond, to get through an unprecedented public health emergency as human beings themselves, all while taking care of the essential needs of their patients. Expansion of take home dosing required adjustments to clinic workflow, with average wait time increasing for each patient dosing encounter, and instability in staffing due to COVID infections. We saw our programs shifting to telehealth and then shifting to setting up telehealth equipment in extra offices to ensure access to patients even when counselors were working off site. </a:t>
            </a:r>
          </a:p>
          <a:p>
            <a:pPr marL="0" indent="0">
              <a:lnSpc>
                <a:spcPct val="115000"/>
              </a:lnSpc>
              <a:buNone/>
            </a:pPr>
            <a:endParaRPr lang="en-US"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BC0C187-5842-0C4C-8D92-5D4B88DC59F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8622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 sz="1200" dirty="0"/>
              <a:t>So what happened as a result of the flexibilities? Telehealth buprenorphine admissions allowed for greater access to treatment and take homes led to greater retention in treatment. </a:t>
            </a:r>
            <a:r>
              <a:rPr lang="en" sz="1200" dirty="0">
                <a:solidFill>
                  <a:srgbClr val="212121"/>
                </a:solidFill>
              </a:rPr>
              <a:t>Several reports have noted the benefits of these regulatory flexibilities including enhanced patient-centered care, improved patient-provider rapport, increased patient autonomy and engagement. A mixed methods study found that take-home dose flexibility among stable patients was associated with receiving more take homes, higher rates of treatment retention, and lower rates of opioid positive drug tests. Patients in that study reported that the increased number of take homes supported their recovery because they felt trusted by the staff, spent less time traveling to the program, which permitted increased time spent on work and recreation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rgbClr val="212121"/>
                </a:solidFill>
              </a:rPr>
              <a:t>Several studies indicate that prior concerns about the impact of increases in take-homes resulting in methadone diversion-related problems and methadone overdose death do not appear to have been realized, While OTPs were able to provide patients with the new maximum number of take-home doses, several studies found that OTP staff used their discretion in determining who should get additional take home doses</a:t>
            </a:r>
            <a:endParaRPr lang="en-US" sz="1200" dirty="0"/>
          </a:p>
          <a:p>
            <a:pPr marL="0" indent="0">
              <a:lnSpc>
                <a:spcPct val="115000"/>
              </a:lnSpc>
              <a:buNone/>
            </a:pPr>
            <a:endParaRPr lang="en-US"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8C52F382-6EC4-E4A1-C796-6A22724C035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66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 sz="1200" dirty="0">
                <a:solidFill>
                  <a:srgbClr val="4A4A4A"/>
                </a:solidFill>
              </a:rPr>
              <a:t>The final rule published in April 2024 draws on experience from the COVID-19 Public Health Emergency (PHE), as well as decades of research. These standards are found in 42 CFR Part 8. This final rule is the first substantial update to the OTP treatment standards in over 20 years. These updates </a:t>
            </a:r>
            <a:r>
              <a:rPr lang="en" sz="1200" b="1" dirty="0">
                <a:solidFill>
                  <a:srgbClr val="4A4A4A"/>
                </a:solidFill>
              </a:rPr>
              <a:t>will</a:t>
            </a:r>
            <a:r>
              <a:rPr lang="en" sz="1200" dirty="0">
                <a:solidFill>
                  <a:srgbClr val="4A4A4A"/>
                </a:solidFill>
              </a:rPr>
              <a:t> expand access to care and improve patient experiences as they seek treatment for opioid use disorder.</a:t>
            </a:r>
          </a:p>
          <a:p>
            <a:pPr marL="0" indent="0">
              <a:buNone/>
            </a:pPr>
            <a:endParaRPr lang="en" sz="1200" dirty="0">
              <a:solidFill>
                <a:srgbClr val="4A4A4A"/>
              </a:solidFill>
            </a:endParaRPr>
          </a:p>
          <a:p>
            <a:pPr marL="0" indent="0">
              <a:buNone/>
            </a:pPr>
            <a:r>
              <a:rPr lang="en" sz="1200" dirty="0">
                <a:solidFill>
                  <a:srgbClr val="4A4A4A"/>
                </a:solidFill>
              </a:rPr>
              <a:t>You can see that there is much less emphasis on patients “putting in the time in treatment” before they are able to bring their lifesaving medication home with them. </a:t>
            </a:r>
          </a:p>
          <a:p>
            <a:pPr marL="0" indent="0">
              <a:lnSpc>
                <a:spcPct val="115000"/>
              </a:lnSpc>
              <a:buNone/>
            </a:pPr>
            <a:endParaRPr lang="en-US"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CDB823D-CDB4-8192-0A38-BB4C8136026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663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A3929-2870-4B4B-8577-E59AD9A558B5}" type="slidenum">
              <a:rPr lang="en-US" smtClean="0"/>
              <a:t>10</a:t>
            </a:fld>
            <a:endParaRPr lang="en-US" dirty="0"/>
          </a:p>
        </p:txBody>
      </p:sp>
    </p:spTree>
    <p:extLst>
      <p:ext uri="{BB962C8B-B14F-4D97-AF65-F5344CB8AC3E}">
        <p14:creationId xmlns:p14="http://schemas.microsoft.com/office/powerpoint/2010/main" val="796166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fb5f038faf_0_6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fb5f038faf_0_6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000" dirty="0">
                <a:solidFill>
                  <a:srgbClr val="4A4A4A"/>
                </a:solidFill>
              </a:rPr>
              <a:t>It’s important to note that in all instances, it is within the clinical judgement of the OTP practitioner who is treating the patient directly to determine the actual number of take home doses within the ranges outlined and after they have considered, among other pertinent factors that indicate whether the therapeutic benefits of unsupervised doses outweigh the risks, the following six point criteria.</a:t>
            </a:r>
            <a:endParaRPr lang="en-US" sz="1000" dirty="0"/>
          </a:p>
        </p:txBody>
      </p:sp>
      <p:sp>
        <p:nvSpPr>
          <p:cNvPr id="2" name="Footer Placeholder 1">
            <a:extLst>
              <a:ext uri="{FF2B5EF4-FFF2-40B4-BE49-F238E27FC236}">
                <a16:creationId xmlns:a16="http://schemas.microsoft.com/office/drawing/2014/main" id="{FCF9C148-B7AA-29DE-2C0F-97474E794F10}"/>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rgbClr val="4A4A4A"/>
                </a:solidFill>
              </a:rPr>
              <a:t>The prior criteria for take-home doses were significantly revised. Whereas we used to have to wait long periods of time before take homes could even be considered, now the rules allow for greater flexibility in creating plans of care that promote recovery activities such as employment, while eliminating the barrier of frequent visits for individuals without access to reliable transportation. Whereas we used to have to strictly rely on toxicology testing to determine take home eligibility, these decisions can now be made on a case-by-case basis with the medical provider considering more than just a positive or negative drug screen result when determining “stability.”  Whereas “criminality” was a criteria that needed to be considered before, SAMHSA has removed that stigmatizing language from the criteria all together in favor of a broader focus on what is best for the patient’s treatment, safety, and recovery.The new criteria recognizes the importance of the practitioner-patient relationship and is consistent with modern standards of care for all other health conditions treated with controlled medications.</a:t>
            </a:r>
            <a:endParaRPr lang="en-US" sz="1200" dirty="0"/>
          </a:p>
          <a:p>
            <a:pPr marL="0" indent="0">
              <a:lnSpc>
                <a:spcPct val="115000"/>
              </a:lnSpc>
              <a:buNone/>
            </a:pPr>
            <a:endParaRPr lang="en-US"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E0C9250-127B-D59F-C430-66040845730A}"/>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056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old federal rule required that the person be “currently addicted to an opioid drug” and that they had at least one year of documented addiction prior to admission. The new rule removes the requirement for a year of addiction history in favor of focusing on the individual patient’s need. And if under the age of 18, they had to have two documented “failed” or “unsuccessful” drug-free treatment attempts within a 1-year period and federal and state approval.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CDD1675-C9C5-72BF-4B82-32DC81AD1E8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6401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old federal rule required that if the person is under the age of 18, they had to have two documented “failed” or “unsuccessful” drug-free treatment attempts within a 1-year period and federal and state approval. Programs also had to obtain state and federal approval in addition to the parental consent. Now, patients under 18 no longer need to fail at abstinence based treatment prior to entering treatment at an OTP. Parental consent is still required, but can be obtained electronically, helping to minimize barriers to access.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CDD1675-C9C5-72BF-4B82-32DC81AD1E8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6122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the initial dose could be no more than 30 mg, and the provider could up to an additional 10 mg in the same day after they re-evaluated the patient. The total first day’s dose could be no more than 40 mg. </a:t>
            </a:r>
          </a:p>
          <a:p>
            <a:r>
              <a:rPr lang="en-US" dirty="0"/>
              <a:t>Now, the initial dose shall be individually determined and shall include consideration of the types of opioids involved in the patient’s opioid use disorder, other medications or substances being taken, medical history, and severity of opioid withdrawal. The dose for a new patient should typically not exceed 50mg, but the OTP medical practitioner can exceed that if they find and document sufficient rational, including but not limited to a patient transferring in on a higher dose that has been verified.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CDD1675-C9C5-72BF-4B82-32DC81AD1E8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0841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split dosing limited to pregnancy and those with documented “rapid metabolism.” Programs had to obtain state and federal approval for the a split dosing decision. Now the focus on individualized doses allows for flexibility related to split dosing, where such regimens are indicated without the requirement for state and federal approval.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CDD1675-C9C5-72BF-4B82-32DC81AD1E8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3954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2F5497"/>
                </a:solidFill>
                <a:latin typeface="FHWVLIå¼«Calibri-Bold"/>
              </a:rPr>
              <a:t>(A) In evaluating patients for treatment with schedule II medications</a:t>
            </a:r>
          </a:p>
          <a:p>
            <a:pPr algn="l"/>
            <a:r>
              <a:rPr lang="en-US" sz="1800" b="1" i="0" u="none" strike="noStrike" baseline="0" dirty="0">
                <a:solidFill>
                  <a:srgbClr val="2F5497"/>
                </a:solidFill>
                <a:latin typeface="FHWVLIå¼«Calibri-Bold"/>
              </a:rPr>
              <a:t>(such as Methadone), audio-visual telehealth platforms must be</a:t>
            </a:r>
          </a:p>
          <a:p>
            <a:pPr algn="l"/>
            <a:r>
              <a:rPr lang="en-US" sz="1800" b="1" i="0" u="none" strike="noStrike" baseline="0" dirty="0">
                <a:solidFill>
                  <a:srgbClr val="2F5497"/>
                </a:solidFill>
                <a:latin typeface="FHWVLIå¼«Calibri-Bold"/>
              </a:rPr>
              <a:t>used, except when not available to the patient. When not available,</a:t>
            </a:r>
          </a:p>
          <a:p>
            <a:pPr algn="l"/>
            <a:r>
              <a:rPr lang="en-US" sz="1800" b="1" i="0" u="none" strike="noStrike" baseline="0" dirty="0">
                <a:solidFill>
                  <a:srgbClr val="2F5497"/>
                </a:solidFill>
                <a:latin typeface="FHWVLIå¼«Calibri-Bold"/>
              </a:rPr>
              <a:t>it is acceptable to use audio-only devices, but only when the patient</a:t>
            </a:r>
          </a:p>
          <a:p>
            <a:pPr algn="l"/>
            <a:r>
              <a:rPr lang="en-US" sz="1800" b="1" i="0" u="none" strike="noStrike" baseline="0" dirty="0">
                <a:solidFill>
                  <a:srgbClr val="2F5497"/>
                </a:solidFill>
                <a:latin typeface="FHWVLIå¼«Calibri-Bold"/>
              </a:rPr>
              <a:t>is in the presence of a licensed practitioner who is registered to</a:t>
            </a:r>
          </a:p>
          <a:p>
            <a:pPr algn="l"/>
            <a:r>
              <a:rPr lang="en-US" sz="1800" b="1" i="0" u="none" strike="noStrike" baseline="0" dirty="0">
                <a:solidFill>
                  <a:srgbClr val="2F5497"/>
                </a:solidFill>
                <a:latin typeface="FHWVLIå¼«Calibri-Bold"/>
              </a:rPr>
              <a:t>prescribe (including dispense) controlled medications. The OTP</a:t>
            </a:r>
          </a:p>
          <a:p>
            <a:pPr algn="l"/>
            <a:r>
              <a:rPr lang="en-US" sz="1800" b="1" i="0" u="none" strike="noStrike" baseline="0" dirty="0">
                <a:solidFill>
                  <a:srgbClr val="2F5497"/>
                </a:solidFill>
                <a:latin typeface="FHWVLIå¼«Calibri-Bold"/>
              </a:rPr>
              <a:t>practitioner shall review the examination results and order</a:t>
            </a:r>
          </a:p>
          <a:p>
            <a:pPr algn="l"/>
            <a:r>
              <a:rPr lang="en-US" sz="1800" b="1" i="0" u="none" strike="noStrike" baseline="0" dirty="0">
                <a:solidFill>
                  <a:srgbClr val="2F5497"/>
                </a:solidFill>
                <a:latin typeface="FHWVLIå¼«Calibri-Bold"/>
              </a:rPr>
              <a:t>treatment medications as indicated.</a:t>
            </a:r>
            <a:endParaRPr lang="en-US"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E0C9250-127B-D59F-C430-66040845730A}"/>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7406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lnSpc>
                <a:spcPct val="115000"/>
              </a:lnSpc>
              <a:spcBef>
                <a:spcPts val="0"/>
              </a:spcBef>
              <a:spcAft>
                <a:spcPts val="0"/>
              </a:spcAft>
              <a:buClr>
                <a:srgbClr val="595959"/>
              </a:buClr>
              <a:buSzPts val="1200"/>
              <a:buFont typeface="Plus Jakarta Sans"/>
              <a:buChar char="●"/>
            </a:pPr>
            <a:r>
              <a:rPr lang="en-US" sz="1200" dirty="0">
                <a:solidFill>
                  <a:srgbClr val="595959"/>
                </a:solidFill>
                <a:latin typeface="Plus Jakarta Sans"/>
                <a:ea typeface="Plus Jakarta Sans"/>
                <a:cs typeface="Plus Jakarta Sans"/>
                <a:sym typeface="Plus Jakarta Sans"/>
              </a:rPr>
              <a:t>The new rules remove obstacles to treatment that made it difficult for people to enter or remain in treatment in the past</a:t>
            </a:r>
          </a:p>
          <a:p>
            <a:pPr marL="457200" lvl="0" indent="-304800" algn="l" rtl="0">
              <a:lnSpc>
                <a:spcPct val="115000"/>
              </a:lnSpc>
              <a:spcBef>
                <a:spcPts val="0"/>
              </a:spcBef>
              <a:spcAft>
                <a:spcPts val="0"/>
              </a:spcAft>
              <a:buClr>
                <a:srgbClr val="595959"/>
              </a:buClr>
              <a:buSzPts val="1200"/>
              <a:buFont typeface="Plus Jakarta Sans"/>
              <a:buChar char="●"/>
            </a:pPr>
            <a:r>
              <a:rPr lang="en-US" sz="1200" dirty="0">
                <a:solidFill>
                  <a:srgbClr val="595959"/>
                </a:solidFill>
                <a:latin typeface="Plus Jakarta Sans"/>
                <a:ea typeface="Plus Jakarta Sans"/>
                <a:cs typeface="Plus Jakarta Sans"/>
                <a:sym typeface="Plus Jakarta Sans"/>
              </a:rPr>
              <a:t>Medical providers are no longer required to follow rigid and arbitrary criteria to determine the amount of take homes they could give a patient</a:t>
            </a:r>
          </a:p>
          <a:p>
            <a:pPr marL="457200" lvl="0" indent="-304800" algn="l" rtl="0">
              <a:lnSpc>
                <a:spcPct val="115000"/>
              </a:lnSpc>
              <a:spcBef>
                <a:spcPts val="0"/>
              </a:spcBef>
              <a:spcAft>
                <a:spcPts val="0"/>
              </a:spcAft>
              <a:buClr>
                <a:srgbClr val="595959"/>
              </a:buClr>
              <a:buSzPts val="1200"/>
              <a:buFont typeface="Plus Jakarta Sans"/>
              <a:buChar char="●"/>
            </a:pPr>
            <a:r>
              <a:rPr lang="en-US" sz="1200" dirty="0">
                <a:solidFill>
                  <a:srgbClr val="595959"/>
                </a:solidFill>
                <a:latin typeface="Plus Jakarta Sans"/>
                <a:ea typeface="Plus Jakarta Sans"/>
                <a:cs typeface="Plus Jakarta Sans"/>
                <a:sym typeface="Plus Jakarta Sans"/>
              </a:rPr>
              <a:t>The new rules support a harm reduction approach and shared decision making with the patient that considers their safety and unique circumstance</a:t>
            </a:r>
          </a:p>
          <a:p>
            <a:pPr marL="457200" lvl="0" indent="-304800" algn="l" rtl="0">
              <a:lnSpc>
                <a:spcPct val="115000"/>
              </a:lnSpc>
              <a:spcBef>
                <a:spcPts val="0"/>
              </a:spcBef>
              <a:spcAft>
                <a:spcPts val="0"/>
              </a:spcAft>
              <a:buClr>
                <a:srgbClr val="595959"/>
              </a:buClr>
              <a:buSzPts val="1200"/>
              <a:buFont typeface="Plus Jakarta Sans"/>
              <a:buChar char="●"/>
            </a:pPr>
            <a:r>
              <a:rPr lang="en-US" sz="1200" dirty="0">
                <a:solidFill>
                  <a:srgbClr val="595959"/>
                </a:solidFill>
                <a:latin typeface="Plus Jakarta Sans"/>
                <a:ea typeface="Plus Jakarta Sans"/>
                <a:cs typeface="Plus Jakarta Sans"/>
                <a:sym typeface="Plus Jakarta Sans"/>
              </a:rPr>
              <a:t>The new rules acknowledge that treatment can vary from person to person</a:t>
            </a:r>
          </a:p>
          <a:p>
            <a:pPr marL="457200" lvl="0" indent="-304800" algn="l" rtl="0">
              <a:lnSpc>
                <a:spcPct val="115000"/>
              </a:lnSpc>
              <a:spcBef>
                <a:spcPts val="0"/>
              </a:spcBef>
              <a:spcAft>
                <a:spcPts val="0"/>
              </a:spcAft>
              <a:buClr>
                <a:srgbClr val="595959"/>
              </a:buClr>
              <a:buSzPts val="1200"/>
              <a:buFont typeface="Plus Jakarta Sans"/>
              <a:buChar char="●"/>
            </a:pPr>
            <a:r>
              <a:rPr lang="en-US" sz="1200" dirty="0">
                <a:solidFill>
                  <a:srgbClr val="595959"/>
                </a:solidFill>
                <a:latin typeface="Plus Jakarta Sans"/>
                <a:ea typeface="Plus Jakarta Sans"/>
                <a:cs typeface="Plus Jakarta Sans"/>
                <a:sym typeface="Plus Jakarta Sans"/>
              </a:rPr>
              <a:t>These changes are about respect, trust, understanding, and compassion</a:t>
            </a:r>
            <a:endParaRPr lang="en-US" dirty="0"/>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5984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mn-lt"/>
              </a:rPr>
              <a:t>This is a big paradigm shift in the way that we think about the services provided in the OTP. And change is hard for everyone, but especially for those of us that practiced under the old model. This is a huge shift away from rule based and dictated treatment, to a more individualized approach. </a:t>
            </a:r>
          </a:p>
          <a:p>
            <a:pPr marL="0" inden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As highly skilled professionals in the OTP setting, we can respect the values, needs, and preferences of our patients. </a:t>
            </a:r>
            <a:r>
              <a:rPr lang="en-US" sz="1200" dirty="0">
                <a:solidFill>
                  <a:schemeClr val="lt1"/>
                </a:solidFill>
                <a:latin typeface="+mn-lt"/>
                <a:ea typeface="Plus Jakarta Sans"/>
                <a:cs typeface="Plus Jakarta Sans"/>
                <a:sym typeface="Plus Jakarta Sans"/>
              </a:rPr>
              <a:t>We can balance the need for responsive patient care with responsible ways to ensure patient safety. We can ensure good patient care while providing our patients with consistency, humanity, support, and empowerment through their recovery journey. </a:t>
            </a:r>
            <a:r>
              <a:rPr lang="en-US" sz="1200" baseline="0" dirty="0">
                <a:solidFill>
                  <a:schemeClr val="lt1"/>
                </a:solidFill>
                <a:latin typeface="Arial" panose="020B0604020202020204" pitchFamily="34" charset="0"/>
                <a:ea typeface="Plus Jakarta Sans"/>
                <a:cs typeface="Plus Jakarta Sans"/>
                <a:sym typeface="Plus Jakarta Sans"/>
              </a:rPr>
              <a:t>We can acknowledge that treatment can vary from person to person, and that what helps one person might not work for someone else. We can meet patients where they are, but we don’t have to leave them there. Our job is about improving the quality of life for each person in our care, and now we have the regulatory flexibility to do that. </a:t>
            </a:r>
            <a:endParaRPr lang="en-US" sz="1200" baseline="0" dirty="0">
              <a:latin typeface="Arial" panose="020B0604020202020204" pitchFamily="34" charset="0"/>
            </a:endParaRPr>
          </a:p>
          <a:p>
            <a:pPr marL="0" indent="0">
              <a:buNone/>
            </a:pPr>
            <a:endParaRPr lang="en-US" sz="1200" dirty="0">
              <a:latin typeface="+mn-lt"/>
            </a:endParaRPr>
          </a:p>
          <a:p>
            <a:pPr algn="l"/>
            <a:endParaRPr lang="en-US"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E0C9250-127B-D59F-C430-66040845730A}"/>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1833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E0C9250-127B-D59F-C430-66040845730A}"/>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503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2C0F37F-2E61-3A62-B9FE-D5CA48FB174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2229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9D737-021B-4A52-8C8E-4919D3451CED}" type="slidenum">
              <a:rPr lang="en-US" smtClean="0"/>
              <a:t>52</a:t>
            </a:fld>
            <a:endParaRPr lang="en-US" dirty="0"/>
          </a:p>
        </p:txBody>
      </p:sp>
    </p:spTree>
    <p:extLst>
      <p:ext uri="{BB962C8B-B14F-4D97-AF65-F5344CB8AC3E}">
        <p14:creationId xmlns:p14="http://schemas.microsoft.com/office/powerpoint/2010/main" val="238325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354" indent="0">
              <a:lnSpc>
                <a:spcPct val="105000"/>
              </a:lnSpc>
              <a:buClr>
                <a:srgbClr val="595959"/>
              </a:buClr>
              <a:buSzPts val="1400"/>
              <a:buFont typeface="Plus Jakarta Sans"/>
              <a:buNone/>
            </a:pPr>
            <a:r>
              <a:rPr lang="en-US" sz="1200" dirty="0">
                <a:solidFill>
                  <a:srgbClr val="595959"/>
                </a:solidFill>
                <a:latin typeface="+mn-lt"/>
                <a:ea typeface="Plus Jakarta Sans"/>
                <a:cs typeface="Plus Jakarta Sans"/>
                <a:sym typeface="Plus Jakarta Sans"/>
              </a:rPr>
              <a:t>Let’s start with our timeline of the early treatment efforts in the United States.</a:t>
            </a:r>
          </a:p>
          <a:p>
            <a:pPr marL="142354" indent="0">
              <a:lnSpc>
                <a:spcPct val="105000"/>
              </a:lnSpc>
              <a:buClr>
                <a:srgbClr val="595959"/>
              </a:buClr>
              <a:buSzPts val="1400"/>
              <a:buFont typeface="Plus Jakarta Sans"/>
              <a:buNone/>
            </a:pPr>
            <a:r>
              <a:rPr lang="en-US" sz="1200" dirty="0">
                <a:solidFill>
                  <a:srgbClr val="595959"/>
                </a:solidFill>
                <a:latin typeface="+mn-lt"/>
                <a:ea typeface="Plus Jakarta Sans"/>
                <a:cs typeface="Plus Jakarta Sans"/>
                <a:sym typeface="Plus Jakarta Sans"/>
              </a:rPr>
              <a:t>Prior to 1919, morphine was prescribed and dispensed in treatment clinics around the country. 1919 is significant because it was when the United States Supreme Court interpreted the 1914 Harrison Narcotics Act as criminalizing not only opioid use and addiction, but also the use of Pub opioids to treat opioid dependency. So based on that interpretation, </a:t>
            </a:r>
          </a:p>
          <a:p>
            <a:pPr marL="142354" indent="0">
              <a:lnSpc>
                <a:spcPct val="105000"/>
              </a:lnSpc>
              <a:buClr>
                <a:srgbClr val="595959"/>
              </a:buClr>
              <a:buSzPts val="1400"/>
              <a:buFont typeface="Plus Jakarta Sans"/>
              <a:buNone/>
            </a:pPr>
            <a:r>
              <a:rPr lang="en-US" sz="1200" dirty="0">
                <a:solidFill>
                  <a:srgbClr val="595959"/>
                </a:solidFill>
                <a:latin typeface="+mn-lt"/>
                <a:ea typeface="Plus Jakarta Sans"/>
                <a:cs typeface="Plus Jakarta Sans"/>
                <a:sym typeface="Plus Jakarta Sans"/>
              </a:rPr>
              <a:t>By the 1920s, the Federal Bureau of Narcotics, an agency in the US Department of Treasury, succeeded in closing morphine treatment clinics, deeming them “another form of drug trafficking.”</a:t>
            </a:r>
          </a:p>
          <a:p>
            <a:pPr marL="142354" indent="0">
              <a:lnSpc>
                <a:spcPct val="105000"/>
              </a:lnSpc>
              <a:buClr>
                <a:srgbClr val="595959"/>
              </a:buClr>
              <a:buSzPts val="1400"/>
              <a:buFont typeface="Plus Jakarta Sans"/>
              <a:buNone/>
            </a:pPr>
            <a:r>
              <a:rPr lang="en-US" sz="1200" dirty="0">
                <a:solidFill>
                  <a:srgbClr val="595959"/>
                </a:solidFill>
                <a:latin typeface="+mn-lt"/>
                <a:ea typeface="Plus Jakarta Sans"/>
                <a:cs typeface="Plus Jakarta Sans"/>
                <a:sym typeface="Plus Jakarta Sans"/>
              </a:rPr>
              <a:t>In 1929, it was clear that we still needed to figure out treatment, so Congress appropriated funds for “narcotics farms” that were hospitals offering a range of treatment services, including detox, but the atmosphere was very “prisonlike” and not considered to be very therapeutic. Also, once people left those narcotics farms, they often found that they returned to use. As this was the main treatment option funded for several decades, by the 1950s and 60s, with the increase of heroin use, we started to see </a:t>
            </a:r>
          </a:p>
          <a:p>
            <a:pPr marL="142354" indent="0">
              <a:lnSpc>
                <a:spcPct val="105000"/>
              </a:lnSpc>
              <a:buClr>
                <a:srgbClr val="595959"/>
              </a:buClr>
              <a:buSzPts val="1400"/>
              <a:buFont typeface="Plus Jakarta Sans"/>
              <a:buNone/>
            </a:pPr>
            <a:r>
              <a:rPr lang="en-US" sz="1200" dirty="0">
                <a:solidFill>
                  <a:srgbClr val="595959"/>
                </a:solidFill>
                <a:latin typeface="+mn-lt"/>
                <a:ea typeface="Plus Jakarta Sans"/>
                <a:cs typeface="Plus Jakarta Sans"/>
                <a:sym typeface="Plus Jakarta Sans"/>
              </a:rPr>
              <a:t>Death rates associated with heroin were soaring and it had become the leading cause of death for young adults in NYC; hep B cases were on the rise, and jails were overcrowded with no effective method to ease detoxification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569851B-7C83-DF98-C099-90091927703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828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None/>
            </a:pPr>
            <a:r>
              <a:rPr lang="en-US" sz="1200" dirty="0">
                <a:solidFill>
                  <a:schemeClr val="dk1"/>
                </a:solidFill>
              </a:rPr>
              <a:t>In response to this opioid crisis, Dole and Nyswander, a husband-and-wife duo. began researching treating patients who were addicted to opioids with methadone using the FDA’s investigational new drug designation. Now up until this point after 1919, the Supreme Court had interpreted the Harrison Narcotic Act as criminalizing both the use of opioids and the treatment of opioid dependency using opioids. You can imagine that there was a lot of consternation about this investigational new treatment. </a:t>
            </a:r>
          </a:p>
          <a:p>
            <a:pPr marL="0" indent="0">
              <a:lnSpc>
                <a:spcPct val="115000"/>
              </a:lnSpc>
              <a:buNone/>
            </a:pPr>
            <a:endParaRPr lang="en-US" sz="1200" dirty="0">
              <a:solidFill>
                <a:schemeClr val="dk1"/>
              </a:solidFill>
            </a:endParaRPr>
          </a:p>
          <a:p>
            <a:pPr marL="0" indent="0">
              <a:lnSpc>
                <a:spcPct val="115000"/>
              </a:lnSpc>
              <a:buNone/>
            </a:pPr>
            <a:r>
              <a:rPr lang="en-US" sz="1200" dirty="0">
                <a:solidFill>
                  <a:schemeClr val="dk1"/>
                </a:solidFill>
              </a:rPr>
              <a:t>But the science proved to be very effective, and in 1972, methadone was approved by the FDA for the treatment of opioid use disorder. </a:t>
            </a:r>
          </a:p>
          <a:p>
            <a:pPr marL="0" indent="0">
              <a:lnSpc>
                <a:spcPct val="115000"/>
              </a:lnSpc>
              <a:buNone/>
            </a:pPr>
            <a:endParaRPr lang="en-US" sz="1200" dirty="0">
              <a:solidFill>
                <a:schemeClr val="dk1"/>
              </a:solidFill>
            </a:endParaRPr>
          </a:p>
          <a:p>
            <a:pPr marL="0" indent="0">
              <a:lnSpc>
                <a:spcPct val="115000"/>
              </a:lnSpc>
              <a:buNone/>
            </a:pPr>
            <a:r>
              <a:rPr lang="en-US" sz="1200" dirty="0">
                <a:solidFill>
                  <a:schemeClr val="dk1"/>
                </a:solidFill>
              </a:rPr>
              <a:t>Methadone Treatment in the OTP setting has been around for about 50 years. OTPs gained popularity in the early 1970s as the Nixon Administration’s primary weapon in the War on Drugs. The widespread perception at the time was that illegal heroin use was associated with crime. The efforts to fight this involved a heightened focus on law enforcement and punitive measures against drug use. While Nixon did expand federal funding for opioid treatment programs, some suspected at the time that MMT was politically expedient for politicians more concerned about crime than recovery, and this was evident in the fact that Department of Justice and it’s Bureau of Narcotics </a:t>
            </a:r>
            <a:r>
              <a:rPr lang="en-US" dirty="0">
                <a:solidFill>
                  <a:schemeClr val="dk1"/>
                </a:solidFill>
              </a:rPr>
              <a:t>and Dangerous Drugs, the precursor to the DEA was made an equal partner with the FDA in the federal effort to control methadone treatment programs.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0CC11AC-0709-94FF-1900-9C95101BC246}"/>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860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354" indent="0">
              <a:lnSpc>
                <a:spcPct val="115000"/>
              </a:lnSpc>
              <a:spcBef>
                <a:spcPts val="1223"/>
              </a:spcBef>
              <a:buClr>
                <a:srgbClr val="595959"/>
              </a:buClr>
              <a:buSzPts val="1400"/>
              <a:buFont typeface="Plus Jakarta Sans"/>
              <a:buNone/>
            </a:pPr>
            <a:r>
              <a:rPr lang="en-US" sz="1200" dirty="0">
                <a:solidFill>
                  <a:schemeClr val="dk1"/>
                </a:solidFill>
                <a:latin typeface="+mn-lt"/>
              </a:rPr>
              <a:t>In the 1970s, federal policy was primarily concerned about keeping methadone out of the wrong hands, and less interested in ensuring that it was in the right ones</a:t>
            </a:r>
            <a:endParaRPr lang="en-US" sz="1200" dirty="0">
              <a:solidFill>
                <a:srgbClr val="595959"/>
              </a:solidFill>
              <a:latin typeface="+mn-lt"/>
              <a:ea typeface="Plus Jakarta Sans"/>
              <a:cs typeface="Plus Jakarta Sans"/>
              <a:sym typeface="Plus Jakarta Sans"/>
            </a:endParaRPr>
          </a:p>
          <a:p>
            <a:pPr marL="142354" indent="0">
              <a:lnSpc>
                <a:spcPct val="115000"/>
              </a:lnSpc>
              <a:spcBef>
                <a:spcPts val="1223"/>
              </a:spcBef>
              <a:buClr>
                <a:srgbClr val="595959"/>
              </a:buClr>
              <a:buSzPts val="1400"/>
              <a:buFont typeface="Plus Jakarta Sans"/>
              <a:buNone/>
            </a:pPr>
            <a:endParaRPr lang="en-US" sz="1200" dirty="0">
              <a:solidFill>
                <a:srgbClr val="595959"/>
              </a:solidFill>
              <a:latin typeface="+mn-lt"/>
              <a:ea typeface="Plus Jakarta Sans"/>
              <a:cs typeface="Plus Jakarta Sans"/>
              <a:sym typeface="Plus Jakarta Sans"/>
            </a:endParaRPr>
          </a:p>
          <a:p>
            <a:pPr marL="142354" indent="0">
              <a:lnSpc>
                <a:spcPct val="115000"/>
              </a:lnSpc>
              <a:spcBef>
                <a:spcPts val="1223"/>
              </a:spcBef>
              <a:buClr>
                <a:srgbClr val="595959"/>
              </a:buClr>
              <a:buSzPts val="1400"/>
              <a:buFont typeface="Plus Jakarta Sans"/>
              <a:buNone/>
            </a:pPr>
            <a:r>
              <a:rPr lang="en-US" sz="1200" dirty="0">
                <a:solidFill>
                  <a:srgbClr val="595959"/>
                </a:solidFill>
                <a:latin typeface="+mn-lt"/>
                <a:ea typeface="Plus Jakarta Sans"/>
                <a:cs typeface="Plus Jakarta Sans"/>
                <a:sym typeface="Plus Jakarta Sans"/>
              </a:rPr>
              <a:t>So in the 80s, we saw 2 sets of regulatory revisions.</a:t>
            </a:r>
          </a:p>
          <a:p>
            <a:pPr marL="142354" indent="0">
              <a:lnSpc>
                <a:spcPct val="115000"/>
              </a:lnSpc>
              <a:spcBef>
                <a:spcPts val="1223"/>
              </a:spcBef>
              <a:buClr>
                <a:srgbClr val="595959"/>
              </a:buClr>
              <a:buSzPts val="1400"/>
              <a:buFont typeface="Plus Jakarta Sans"/>
              <a:buNone/>
            </a:pPr>
            <a:r>
              <a:rPr lang="en-US" sz="1200" dirty="0">
                <a:solidFill>
                  <a:srgbClr val="595959"/>
                </a:solidFill>
                <a:latin typeface="+mn-lt"/>
                <a:ea typeface="Plus Jakarta Sans"/>
                <a:cs typeface="Plus Jakarta Sans"/>
                <a:sym typeface="Plus Jakarta Sans"/>
              </a:rPr>
              <a:t>The first, </a:t>
            </a:r>
          </a:p>
          <a:p>
            <a:pPr marL="142354" indent="0">
              <a:lnSpc>
                <a:spcPct val="115000"/>
              </a:lnSpc>
              <a:spcBef>
                <a:spcPts val="1223"/>
              </a:spcBef>
              <a:buClr>
                <a:srgbClr val="595959"/>
              </a:buClr>
              <a:buSzPts val="1400"/>
              <a:buFont typeface="Plus Jakarta Sans"/>
              <a:buNone/>
            </a:pPr>
            <a:r>
              <a:rPr lang="en-US" sz="1200" dirty="0">
                <a:solidFill>
                  <a:srgbClr val="595959"/>
                </a:solidFill>
                <a:latin typeface="+mn-lt"/>
                <a:ea typeface="Plus Jakarta Sans"/>
                <a:cs typeface="Plus Jakarta Sans"/>
                <a:sym typeface="Plus Jakarta Sans"/>
              </a:rPr>
              <a:t>- Reduced admission standard from 2 years of addiction to 1 year plus currently physiologically dependent with exceptions for people released from penal or chronic care institutions, pregnant women, and people previously on MOUD</a:t>
            </a:r>
          </a:p>
          <a:p>
            <a:pPr marL="142354" indent="0">
              <a:lnSpc>
                <a:spcPct val="115000"/>
              </a:lnSpc>
              <a:buClr>
                <a:srgbClr val="595959"/>
              </a:buClr>
              <a:buSzPts val="1400"/>
              <a:buFont typeface="Plus Jakarta Sans"/>
              <a:buNone/>
            </a:pPr>
            <a:r>
              <a:rPr lang="en-US" sz="1200" dirty="0">
                <a:solidFill>
                  <a:srgbClr val="595959"/>
                </a:solidFill>
                <a:latin typeface="+mn-lt"/>
                <a:ea typeface="Plus Jakarta Sans"/>
                <a:cs typeface="Plus Jakarta Sans"/>
                <a:sym typeface="Plus Jakarta Sans"/>
              </a:rPr>
              <a:t>- Allowed people under 16 to receive maintenance</a:t>
            </a:r>
          </a:p>
          <a:p>
            <a:pPr marL="428104" indent="-285750">
              <a:lnSpc>
                <a:spcPct val="115000"/>
              </a:lnSpc>
              <a:buClr>
                <a:srgbClr val="595959"/>
              </a:buClr>
              <a:buSzPts val="1400"/>
              <a:buFontTx/>
              <a:buChar char="-"/>
            </a:pPr>
            <a:r>
              <a:rPr lang="en-US" sz="1200" dirty="0">
                <a:solidFill>
                  <a:srgbClr val="595959"/>
                </a:solidFill>
                <a:latin typeface="+mn-lt"/>
                <a:ea typeface="Plus Jakarta Sans"/>
                <a:cs typeface="Plus Jakarta Sans"/>
                <a:sym typeface="Plus Jakarta Sans"/>
              </a:rPr>
              <a:t>Maintained urine testing requirements of 8 in the first year and quarterly thereafter, unless the patient had 6 days of take homes, then the tests monthly</a:t>
            </a:r>
          </a:p>
          <a:p>
            <a:pPr marL="428104" indent="-285750">
              <a:lnSpc>
                <a:spcPct val="115000"/>
              </a:lnSpc>
              <a:buClr>
                <a:srgbClr val="595959"/>
              </a:buClr>
              <a:buSzPts val="1400"/>
              <a:buFontTx/>
              <a:buChar char="-"/>
            </a:pPr>
            <a:r>
              <a:rPr lang="en-US" sz="1200" dirty="0">
                <a:solidFill>
                  <a:srgbClr val="595959"/>
                </a:solidFill>
                <a:latin typeface="+mn-lt"/>
                <a:ea typeface="Plus Jakarta Sans"/>
                <a:cs typeface="Plus Jakarta Sans"/>
                <a:sym typeface="Plus Jakarta Sans"/>
              </a:rPr>
              <a:t>1:50 counselor to patient ratio</a:t>
            </a:r>
          </a:p>
          <a:p>
            <a:pPr marL="428104" indent="-285750">
              <a:lnSpc>
                <a:spcPct val="115000"/>
              </a:lnSpc>
              <a:buClr>
                <a:srgbClr val="595959"/>
              </a:buClr>
              <a:buSzPts val="1400"/>
              <a:buFontTx/>
              <a:buChar char="-"/>
            </a:pPr>
            <a:r>
              <a:rPr lang="en-US" sz="1200" dirty="0">
                <a:solidFill>
                  <a:srgbClr val="595959"/>
                </a:solidFill>
                <a:latin typeface="+mn-lt"/>
                <a:ea typeface="Plus Jakarta Sans"/>
                <a:cs typeface="Plus Jakarta Sans"/>
                <a:sym typeface="Plus Jakarta Sans"/>
              </a:rPr>
              <a:t>Initial dosage limited to 30mg with an additional 10mg allowable in 4-8 hours if needed</a:t>
            </a:r>
          </a:p>
          <a:p>
            <a:pPr marL="428104" indent="-285750">
              <a:lnSpc>
                <a:spcPct val="115000"/>
              </a:lnSpc>
              <a:buClr>
                <a:srgbClr val="595959"/>
              </a:buClr>
              <a:buSzPts val="1400"/>
              <a:buFontTx/>
              <a:buChar char="-"/>
            </a:pPr>
            <a:r>
              <a:rPr lang="en-US" sz="1200" dirty="0">
                <a:solidFill>
                  <a:srgbClr val="595959"/>
                </a:solidFill>
                <a:latin typeface="+mn-lt"/>
                <a:ea typeface="Plus Jakarta Sans"/>
                <a:cs typeface="Plus Jakarta Sans"/>
                <a:sym typeface="Plus Jakarta Sans"/>
              </a:rPr>
              <a:t>100mg dose caps - state and federal notification was required if patient needed to go above this, and take homes were not allowed if patient’s dose was over 100mg</a:t>
            </a:r>
            <a:endParaRPr lang="en-US" sz="1200" dirty="0">
              <a:solidFill>
                <a:srgbClr val="595959"/>
              </a:solidFill>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85568C14-D478-B14F-53AD-7CB81683DED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8512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None/>
            </a:pPr>
            <a:r>
              <a:rPr lang="en-US" sz="1200" dirty="0">
                <a:solidFill>
                  <a:srgbClr val="595959"/>
                </a:solidFill>
                <a:latin typeface="+mn-lt"/>
              </a:rPr>
              <a:t>In 1989 the regs were fine tuned once again</a:t>
            </a:r>
          </a:p>
          <a:p>
            <a:pPr marL="457200" lvl="0" indent="-330200" algn="l" rtl="0">
              <a:spcBef>
                <a:spcPts val="0"/>
              </a:spcBef>
              <a:spcAft>
                <a:spcPts val="0"/>
              </a:spcAft>
              <a:buSzPts val="1600"/>
              <a:buFont typeface="Plus Jakarta Sans"/>
              <a:buChar char="●"/>
            </a:pPr>
            <a:r>
              <a:rPr lang="en-US" sz="1200" dirty="0">
                <a:latin typeface="+mn-lt"/>
                <a:ea typeface="Plus Jakarta Sans"/>
                <a:cs typeface="Plus Jakarta Sans"/>
                <a:sym typeface="Plus Jakarta Sans"/>
              </a:rPr>
              <a:t>Counselor ratio was </a:t>
            </a:r>
            <a:r>
              <a:rPr lang="en-US" sz="1200" b="1" dirty="0">
                <a:latin typeface="+mn-lt"/>
                <a:ea typeface="Plus Jakarta Sans"/>
                <a:cs typeface="Plus Jakarta Sans"/>
                <a:sym typeface="Plus Jakarta Sans"/>
              </a:rPr>
              <a:t>deleted</a:t>
            </a:r>
          </a:p>
          <a:p>
            <a:pPr marL="457200" lvl="0" indent="-330200" algn="l" rtl="0">
              <a:spcBef>
                <a:spcPts val="0"/>
              </a:spcBef>
              <a:spcAft>
                <a:spcPts val="0"/>
              </a:spcAft>
              <a:buSzPts val="1600"/>
              <a:buFont typeface="Plus Jakarta Sans"/>
              <a:buChar char="●"/>
            </a:pPr>
            <a:r>
              <a:rPr lang="en-US" sz="1200" dirty="0">
                <a:latin typeface="+mn-lt"/>
                <a:ea typeface="Plus Jakarta Sans"/>
                <a:cs typeface="Plus Jakarta Sans"/>
                <a:sym typeface="Plus Jakarta Sans"/>
              </a:rPr>
              <a:t>Testing for drug abuse was </a:t>
            </a:r>
            <a:r>
              <a:rPr lang="en-US" sz="1200" b="1" dirty="0">
                <a:latin typeface="+mn-lt"/>
                <a:ea typeface="Plus Jakarta Sans"/>
                <a:cs typeface="Plus Jakarta Sans"/>
                <a:sym typeface="Plus Jakarta Sans"/>
              </a:rPr>
              <a:t>no longer limited to urine testing</a:t>
            </a:r>
          </a:p>
          <a:p>
            <a:pPr marL="457200" lvl="0" indent="-330200" algn="l" rtl="0">
              <a:spcBef>
                <a:spcPts val="0"/>
              </a:spcBef>
              <a:spcAft>
                <a:spcPts val="0"/>
              </a:spcAft>
              <a:buSzPts val="1600"/>
              <a:buFont typeface="Plus Jakarta Sans"/>
              <a:buChar char="●"/>
            </a:pPr>
            <a:r>
              <a:rPr lang="en-US" sz="1200" dirty="0">
                <a:latin typeface="+mn-lt"/>
                <a:ea typeface="Plus Jakarta Sans"/>
                <a:cs typeface="Plus Jakarta Sans"/>
                <a:sym typeface="Plus Jakarta Sans"/>
              </a:rPr>
              <a:t>Notification requirement for doses over 100mg was eliminated, but </a:t>
            </a:r>
            <a:r>
              <a:rPr lang="en-US" sz="1200" b="1" dirty="0">
                <a:latin typeface="+mn-lt"/>
                <a:ea typeface="Plus Jakarta Sans"/>
                <a:cs typeface="Plus Jakarta Sans"/>
                <a:sym typeface="Plus Jakarta Sans"/>
              </a:rPr>
              <a:t>written justification as still required</a:t>
            </a:r>
          </a:p>
          <a:p>
            <a:pPr marL="457200" lvl="0" indent="-330200" algn="l" rtl="0">
              <a:spcBef>
                <a:spcPts val="0"/>
              </a:spcBef>
              <a:spcAft>
                <a:spcPts val="0"/>
              </a:spcAft>
              <a:buSzPts val="1600"/>
              <a:buFont typeface="Plus Jakarta Sans"/>
              <a:buChar char="●"/>
            </a:pPr>
            <a:r>
              <a:rPr lang="en-US" sz="1200" dirty="0">
                <a:latin typeface="+mn-lt"/>
                <a:ea typeface="Plus Jakarta Sans"/>
                <a:cs typeface="Plus Jakarta Sans"/>
                <a:sym typeface="Plus Jakarta Sans"/>
              </a:rPr>
              <a:t>Annual reviews of patient treatment plan no longer required after 3 years for </a:t>
            </a:r>
            <a:r>
              <a:rPr lang="en-US" sz="1200" b="1" dirty="0">
                <a:latin typeface="+mn-lt"/>
                <a:ea typeface="Plus Jakarta Sans"/>
                <a:cs typeface="Plus Jakarta Sans"/>
                <a:sym typeface="Plus Jakarta Sans"/>
              </a:rPr>
              <a:t>“model”</a:t>
            </a:r>
            <a:r>
              <a:rPr lang="en-US" sz="1200" dirty="0">
                <a:latin typeface="+mn-lt"/>
                <a:ea typeface="Plus Jakarta Sans"/>
                <a:cs typeface="Plus Jakarta Sans"/>
                <a:sym typeface="Plus Jakarta Sans"/>
              </a:rPr>
              <a:t> patients</a:t>
            </a:r>
          </a:p>
          <a:p>
            <a:pPr marL="457200" lvl="0" indent="-330200" algn="l" rtl="0">
              <a:spcBef>
                <a:spcPts val="0"/>
              </a:spcBef>
              <a:spcAft>
                <a:spcPts val="0"/>
              </a:spcAft>
              <a:buSzPts val="1600"/>
              <a:buFont typeface="Plus Jakarta Sans"/>
              <a:buChar char="●"/>
            </a:pPr>
            <a:r>
              <a:rPr lang="en-US" sz="1200" dirty="0">
                <a:latin typeface="+mn-lt"/>
                <a:ea typeface="Plus Jakarta Sans"/>
                <a:cs typeface="Plus Jakarta Sans"/>
                <a:sym typeface="Plus Jakarta Sans"/>
              </a:rPr>
              <a:t>Required counseling for </a:t>
            </a:r>
            <a:r>
              <a:rPr lang="en-US" sz="1200" b="1" dirty="0">
                <a:latin typeface="+mn-lt"/>
                <a:ea typeface="Plus Jakarta Sans"/>
                <a:cs typeface="Plus Jakarta Sans"/>
                <a:sym typeface="Plus Jakarta Sans"/>
              </a:rPr>
              <a:t>pregnant women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7868AB78-90BD-82BF-9202-D10EBEC69BD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27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f7e343975f_0_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f7e343975f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sz="1000" dirty="0">
                <a:solidFill>
                  <a:schemeClr val="dk1"/>
                </a:solidFill>
              </a:rPr>
              <a:t>This is what take homes looked like in the 80s. Notice the focus on “responsible patients” and “good behavior” because you remember at </a:t>
            </a:r>
            <a:r>
              <a:rPr lang="en-US" sz="1000" dirty="0">
                <a:solidFill>
                  <a:schemeClr val="dk1"/>
                </a:solidFill>
              </a:rPr>
              <a:t>the</a:t>
            </a:r>
            <a:r>
              <a:rPr lang="en" sz="1000" dirty="0">
                <a:solidFill>
                  <a:schemeClr val="dk1"/>
                </a:solidFill>
              </a:rPr>
              <a:t>e time that addiction had been seen as a moral failing, so there was a strong focus on behavior. But there wasn’t any clinical guidance abo</a:t>
            </a:r>
            <a:r>
              <a:rPr lang="en-US" sz="1000" dirty="0">
                <a:solidFill>
                  <a:schemeClr val="dk1"/>
                </a:solidFill>
              </a:rPr>
              <a:t>ut</a:t>
            </a:r>
            <a:r>
              <a:rPr lang="en" sz="1000" dirty="0">
                <a:solidFill>
                  <a:schemeClr val="dk1"/>
                </a:solidFill>
              </a:rPr>
              <a:t> what that meant. These were arbitrary phrases that were used in the legislation. The most take homes that could be earned were 6 and that was after 3 years of “good behavior” Any missed scheduled clinic appointmnet, or any positive drug test resulted in restriction or probational withdrawal of take homes. AND, no patient who needed more than 100mg of methadone (which was the dose cap at t</a:t>
            </a:r>
            <a:r>
              <a:rPr lang="en-US" sz="1000" dirty="0">
                <a:solidFill>
                  <a:schemeClr val="dk1"/>
                </a:solidFill>
              </a:rPr>
              <a:t>he</a:t>
            </a:r>
            <a:r>
              <a:rPr lang="en" sz="1000" dirty="0">
                <a:solidFill>
                  <a:schemeClr val="dk1"/>
                </a:solidFill>
              </a:rPr>
              <a:t> time), could have take homes.</a:t>
            </a:r>
          </a:p>
          <a:p>
            <a:pPr marL="0" indent="0">
              <a:buClr>
                <a:schemeClr val="dk1"/>
              </a:buClr>
              <a:buNone/>
            </a:pPr>
            <a:r>
              <a:rPr lang="en" sz="1000" dirty="0">
                <a:solidFill>
                  <a:schemeClr val="dk1"/>
                </a:solidFill>
              </a:rPr>
              <a:t>Throughout the 80s, a suggestion was made to reject the requirement for daily dosing for all patients over 100mg because it interfered with the professional judgment of a physician for which there was “no medical justification.” But the FDA and NIDA held that such doses “present a high risk of diversion” and that “concerns about the possibility of diversion must outweigh concerns about infringing on the clinical judgment of the program’s physician.”</a:t>
            </a:r>
            <a:endParaRPr sz="1000" dirty="0"/>
          </a:p>
        </p:txBody>
      </p:sp>
      <p:sp>
        <p:nvSpPr>
          <p:cNvPr id="2" name="Footer Placeholder 1">
            <a:extLst>
              <a:ext uri="{FF2B5EF4-FFF2-40B4-BE49-F238E27FC236}">
                <a16:creationId xmlns:a16="http://schemas.microsoft.com/office/drawing/2014/main" id="{E9F82D8D-06A1-8C91-1B20-9FD5CDAB310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9" name="Text Placeholder 8">
            <a:extLst>
              <a:ext uri="{FF2B5EF4-FFF2-40B4-BE49-F238E27FC236}">
                <a16:creationId xmlns:a16="http://schemas.microsoft.com/office/drawing/2014/main" id="{A398E193-5D09-1E09-F076-12F3621847A8}"/>
              </a:ext>
            </a:extLst>
          </p:cNvPr>
          <p:cNvSpPr txBox="1">
            <a:spLocks/>
          </p:cNvSpPr>
          <p:nvPr userDrawn="1"/>
        </p:nvSpPr>
        <p:spPr>
          <a:xfrm>
            <a:off x="182880" y="6492240"/>
            <a:ext cx="5417316"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274320" y="6492240"/>
            <a:ext cx="5388249"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280160" y="6583680"/>
            <a:ext cx="69797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39A35"/>
                </a:solidFill>
                <a:latin typeface="Constantia" charset="0"/>
                <a:ea typeface="Constantia" charset="0"/>
                <a:cs typeface="Constantia"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677288"/>
                </a:solidFill>
                <a:latin typeface="Helvetica" charset="0"/>
                <a:ea typeface="Helvetica" charset="0"/>
                <a:cs typeface="Helvetica" charset="0"/>
              </a:defRPr>
            </a:lvl1pPr>
            <a:lvl2pPr>
              <a:defRPr>
                <a:solidFill>
                  <a:srgbClr val="677288"/>
                </a:solidFill>
                <a:latin typeface="Helvetica" charset="0"/>
                <a:ea typeface="Helvetica" charset="0"/>
                <a:cs typeface="Helvetica" charset="0"/>
              </a:defRPr>
            </a:lvl2pPr>
            <a:lvl3pPr>
              <a:defRPr>
                <a:solidFill>
                  <a:srgbClr val="677288"/>
                </a:solidFill>
                <a:latin typeface="Helvetica" charset="0"/>
                <a:ea typeface="Helvetica" charset="0"/>
                <a:cs typeface="Helvetica" charset="0"/>
              </a:defRPr>
            </a:lvl3pPr>
            <a:lvl4pPr>
              <a:defRPr>
                <a:solidFill>
                  <a:srgbClr val="677288"/>
                </a:solidFill>
                <a:latin typeface="Helvetica" charset="0"/>
                <a:ea typeface="Helvetica" charset="0"/>
                <a:cs typeface="Helvetica" charset="0"/>
              </a:defRPr>
            </a:lvl4pPr>
            <a:lvl5pPr>
              <a:defRPr>
                <a:solidFill>
                  <a:srgbClr val="677288"/>
                </a:solidFill>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7" name="Text Placeholder 8">
            <a:extLst>
              <a:ext uri="{FF2B5EF4-FFF2-40B4-BE49-F238E27FC236}">
                <a16:creationId xmlns:a16="http://schemas.microsoft.com/office/drawing/2014/main" id="{44233744-344F-E42C-48D0-CA135F4C8A66}"/>
              </a:ext>
            </a:extLst>
          </p:cNvPr>
          <p:cNvSpPr txBox="1">
            <a:spLocks/>
          </p:cNvSpPr>
          <p:nvPr userDrawn="1"/>
        </p:nvSpPr>
        <p:spPr>
          <a:xfrm>
            <a:off x="274320" y="6583680"/>
            <a:ext cx="6937408"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447313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712556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49812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702273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293209" y="5055892"/>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233398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32786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4172937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3" y="6492240"/>
            <a:ext cx="353463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295617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566160" y="6492240"/>
            <a:ext cx="442071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353640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657600" y="6492240"/>
            <a:ext cx="438642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891505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2034665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274321" y="6492240"/>
            <a:ext cx="5144118"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1356526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293209" y="6492240"/>
            <a:ext cx="531058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870976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308100" y="6603332"/>
            <a:ext cx="69797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020609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2805132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116427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162346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4060184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3669733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274320" y="6492240"/>
            <a:ext cx="8073990" cy="330200"/>
          </a:xfrm>
        </p:spPr>
        <p:txBody>
          <a:bodyPr anchor="b">
            <a:noAutofit/>
          </a:bodyPr>
          <a:lstStyle>
            <a:lvl1pPr marL="0" indent="0">
              <a:lnSpc>
                <a:spcPct val="100000"/>
              </a:lnSpc>
              <a:spcBef>
                <a:spcPts val="0"/>
              </a:spcBef>
              <a:buNone/>
              <a:defRPr sz="900" b="1" i="0"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1697814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188720" y="6492240"/>
            <a:ext cx="7756864" cy="330200"/>
          </a:xfrm>
        </p:spPr>
        <p:txBody>
          <a:bodyPr anchor="b">
            <a:noAutofit/>
          </a:bodyPr>
          <a:lstStyle>
            <a:lvl1pPr marL="0" indent="0">
              <a:lnSpc>
                <a:spcPct val="100000"/>
              </a:lnSpc>
              <a:spcBef>
                <a:spcPts val="0"/>
              </a:spcBef>
              <a:buNone/>
              <a:defRPr sz="900" b="1" i="0"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Tree>
    <p:extLst>
      <p:ext uri="{BB962C8B-B14F-4D97-AF65-F5344CB8AC3E}">
        <p14:creationId xmlns:p14="http://schemas.microsoft.com/office/powerpoint/2010/main" val="3950857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
        <p:nvSpPr>
          <p:cNvPr id="7" name="Text Placeholder 4">
            <a:extLst>
              <a:ext uri="{FF2B5EF4-FFF2-40B4-BE49-F238E27FC236}">
                <a16:creationId xmlns:a16="http://schemas.microsoft.com/office/drawing/2014/main" id="{C211F75B-8D42-D3B3-84D6-78444E4E11CA}"/>
              </a:ext>
            </a:extLst>
          </p:cNvPr>
          <p:cNvSpPr>
            <a:spLocks noGrp="1"/>
          </p:cNvSpPr>
          <p:nvPr>
            <p:ph type="body" sz="quarter" idx="17" hasCustomPrompt="1"/>
          </p:nvPr>
        </p:nvSpPr>
        <p:spPr>
          <a:xfrm>
            <a:off x="4663440" y="6492240"/>
            <a:ext cx="4424193" cy="330200"/>
          </a:xfrm>
        </p:spPr>
        <p:txBody>
          <a:bodyPr anchor="b">
            <a:noAutofit/>
          </a:bodyPr>
          <a:lstStyle>
            <a:lvl1pPr marL="0" indent="0">
              <a:lnSpc>
                <a:spcPct val="100000"/>
              </a:lnSpc>
              <a:spcBef>
                <a:spcPts val="0"/>
              </a:spcBef>
              <a:buNone/>
              <a:defRPr sz="900" b="1" i="0"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2313779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
        <p:nvSpPr>
          <p:cNvPr id="5" name="Text Placeholder 4">
            <a:extLst>
              <a:ext uri="{FF2B5EF4-FFF2-40B4-BE49-F238E27FC236}">
                <a16:creationId xmlns:a16="http://schemas.microsoft.com/office/drawing/2014/main" id="{D2843FA3-FECF-8547-CECF-83B6CC50F75B}"/>
              </a:ext>
            </a:extLst>
          </p:cNvPr>
          <p:cNvSpPr>
            <a:spLocks noGrp="1"/>
          </p:cNvSpPr>
          <p:nvPr>
            <p:ph type="body" sz="quarter" idx="11" hasCustomPrompt="1"/>
          </p:nvPr>
        </p:nvSpPr>
        <p:spPr>
          <a:xfrm>
            <a:off x="3566160" y="6492240"/>
            <a:ext cx="5270629" cy="330200"/>
          </a:xfrm>
        </p:spPr>
        <p:txBody>
          <a:bodyPr anchor="b">
            <a:noAutofit/>
          </a:bodyPr>
          <a:lstStyle>
            <a:lvl1pPr marL="0" indent="0">
              <a:lnSpc>
                <a:spcPct val="100000"/>
              </a:lnSpc>
              <a:spcBef>
                <a:spcPts val="0"/>
              </a:spcBef>
              <a:buNone/>
              <a:defRPr sz="900" b="1" i="0"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2123648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Text Placeholder 4">
            <a:extLst>
              <a:ext uri="{FF2B5EF4-FFF2-40B4-BE49-F238E27FC236}">
                <a16:creationId xmlns:a16="http://schemas.microsoft.com/office/drawing/2014/main" id="{B24F020D-DF65-D83B-3CAF-91CB5C724C39}"/>
              </a:ext>
            </a:extLst>
          </p:cNvPr>
          <p:cNvSpPr>
            <a:spLocks noGrp="1"/>
          </p:cNvSpPr>
          <p:nvPr>
            <p:ph type="body" sz="quarter" idx="11" hasCustomPrompt="1"/>
          </p:nvPr>
        </p:nvSpPr>
        <p:spPr>
          <a:xfrm>
            <a:off x="3566160" y="6492240"/>
            <a:ext cx="5303739" cy="330200"/>
          </a:xfrm>
        </p:spPr>
        <p:txBody>
          <a:bodyPr anchor="b">
            <a:noAutofit/>
          </a:bodyPr>
          <a:lstStyle>
            <a:lvl1pPr marL="0" indent="0">
              <a:lnSpc>
                <a:spcPct val="100000"/>
              </a:lnSpc>
              <a:spcBef>
                <a:spcPts val="0"/>
              </a:spcBef>
              <a:buNone/>
              <a:defRPr sz="900" b="1" i="0"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449203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4">
            <a:extLst>
              <a:ext uri="{FF2B5EF4-FFF2-40B4-BE49-F238E27FC236}">
                <a16:creationId xmlns:a16="http://schemas.microsoft.com/office/drawing/2014/main" id="{85D32D3E-E5E1-C793-F320-66D0E677D7BB}"/>
              </a:ext>
            </a:extLst>
          </p:cNvPr>
          <p:cNvSpPr>
            <a:spLocks noGrp="1"/>
          </p:cNvSpPr>
          <p:nvPr>
            <p:ph type="body" sz="quarter" idx="15" hasCustomPrompt="1"/>
          </p:nvPr>
        </p:nvSpPr>
        <p:spPr>
          <a:xfrm>
            <a:off x="274320" y="6492240"/>
            <a:ext cx="8073990" cy="330200"/>
          </a:xfrm>
        </p:spPr>
        <p:txBody>
          <a:bodyPr anchor="b">
            <a:noAutofit/>
          </a:bodyPr>
          <a:lstStyle>
            <a:lvl1pPr marL="0" indent="0">
              <a:lnSpc>
                <a:spcPct val="100000"/>
              </a:lnSpc>
              <a:spcBef>
                <a:spcPts val="0"/>
              </a:spcBef>
              <a:buNone/>
              <a:defRPr sz="900" b="1" i="0"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4280180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7" name="Text Placeholder 4">
            <a:extLst>
              <a:ext uri="{FF2B5EF4-FFF2-40B4-BE49-F238E27FC236}">
                <a16:creationId xmlns:a16="http://schemas.microsoft.com/office/drawing/2014/main" id="{0F4B5D07-BBC2-F33E-79EA-65F1C5E3FEA6}"/>
              </a:ext>
            </a:extLst>
          </p:cNvPr>
          <p:cNvSpPr>
            <a:spLocks noGrp="1"/>
          </p:cNvSpPr>
          <p:nvPr>
            <p:ph type="body" sz="quarter" idx="15" hasCustomPrompt="1"/>
          </p:nvPr>
        </p:nvSpPr>
        <p:spPr>
          <a:xfrm>
            <a:off x="182880" y="6492240"/>
            <a:ext cx="5412970" cy="330200"/>
          </a:xfrm>
        </p:spPr>
        <p:txBody>
          <a:bodyPr anchor="b">
            <a:noAutofit/>
          </a:bodyPr>
          <a:lstStyle>
            <a:lvl1pPr marL="0" indent="0">
              <a:lnSpc>
                <a:spcPct val="100000"/>
              </a:lnSpc>
              <a:spcBef>
                <a:spcPts val="0"/>
              </a:spcBef>
              <a:buNone/>
              <a:defRPr sz="900" b="1" i="0"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180398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74320" y="6583680"/>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2555882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
        <p:nvSpPr>
          <p:cNvPr id="7" name="Text Placeholder 4">
            <a:extLst>
              <a:ext uri="{FF2B5EF4-FFF2-40B4-BE49-F238E27FC236}">
                <a16:creationId xmlns:a16="http://schemas.microsoft.com/office/drawing/2014/main" id="{339D33E4-1A89-8BB3-3859-6988C7F2B266}"/>
              </a:ext>
            </a:extLst>
          </p:cNvPr>
          <p:cNvSpPr>
            <a:spLocks noGrp="1"/>
          </p:cNvSpPr>
          <p:nvPr>
            <p:ph type="body" sz="quarter" idx="18" hasCustomPrompt="1"/>
          </p:nvPr>
        </p:nvSpPr>
        <p:spPr>
          <a:xfrm>
            <a:off x="182880" y="6492240"/>
            <a:ext cx="5412970" cy="330200"/>
          </a:xfrm>
        </p:spPr>
        <p:txBody>
          <a:bodyPr anchor="b">
            <a:noAutofit/>
          </a:bodyPr>
          <a:lstStyle>
            <a:lvl1pPr marL="0" indent="0">
              <a:lnSpc>
                <a:spcPct val="100000"/>
              </a:lnSpc>
              <a:spcBef>
                <a:spcPts val="0"/>
              </a:spcBef>
              <a:buNone/>
              <a:defRPr sz="900" b="1" i="0"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1122109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4">
            <a:extLst>
              <a:ext uri="{FF2B5EF4-FFF2-40B4-BE49-F238E27FC236}">
                <a16:creationId xmlns:a16="http://schemas.microsoft.com/office/drawing/2014/main" id="{B9314F21-5BAA-2838-94C5-29A4ED5C5043}"/>
              </a:ext>
            </a:extLst>
          </p:cNvPr>
          <p:cNvSpPr>
            <a:spLocks noGrp="1"/>
          </p:cNvSpPr>
          <p:nvPr>
            <p:ph type="body" sz="quarter" idx="16" hasCustomPrompt="1"/>
          </p:nvPr>
        </p:nvSpPr>
        <p:spPr>
          <a:xfrm>
            <a:off x="1223320" y="6451504"/>
            <a:ext cx="8071434" cy="330200"/>
          </a:xfrm>
        </p:spPr>
        <p:txBody>
          <a:bodyPr anchor="b">
            <a:noAutofit/>
          </a:bodyPr>
          <a:lstStyle>
            <a:lvl1pPr marL="0" indent="0">
              <a:lnSpc>
                <a:spcPct val="100000"/>
              </a:lnSpc>
              <a:spcBef>
                <a:spcPts val="0"/>
              </a:spcBef>
              <a:buNone/>
              <a:defRPr sz="900" b="1" i="0"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809626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6416"/>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3" name="Text Placeholder 4">
            <a:extLst>
              <a:ext uri="{FF2B5EF4-FFF2-40B4-BE49-F238E27FC236}">
                <a16:creationId xmlns:a16="http://schemas.microsoft.com/office/drawing/2014/main" id="{8CD2CCE7-A715-7FFF-1560-B04A3D8C20EB}"/>
              </a:ext>
            </a:extLst>
          </p:cNvPr>
          <p:cNvSpPr>
            <a:spLocks noGrp="1"/>
          </p:cNvSpPr>
          <p:nvPr>
            <p:ph type="body" sz="quarter" idx="19" hasCustomPrompt="1"/>
          </p:nvPr>
        </p:nvSpPr>
        <p:spPr>
          <a:xfrm>
            <a:off x="274320" y="6492240"/>
            <a:ext cx="8071434" cy="330200"/>
          </a:xfrm>
        </p:spPr>
        <p:txBody>
          <a:bodyPr anchor="b">
            <a:noAutofit/>
          </a:bodyPr>
          <a:lstStyle>
            <a:lvl1pPr marL="0" indent="0">
              <a:lnSpc>
                <a:spcPct val="100000"/>
              </a:lnSpc>
              <a:spcBef>
                <a:spcPts val="0"/>
              </a:spcBef>
              <a:buNone/>
              <a:defRPr sz="900" b="1" i="0"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2032348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1728772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897536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828551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20732325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7980734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32786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7658028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3" y="6485842"/>
            <a:ext cx="3552578" cy="26620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203580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188720" y="6583680"/>
            <a:ext cx="6937408"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42266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867150" y="6492240"/>
            <a:ext cx="442071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237398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901440" y="6603332"/>
            <a:ext cx="438642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12032162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latin typeface="Arial" panose="020B0604020202020204" pitchFamily="34" charset="0"/>
                <a:cs typeface="Arial" panose="020B0604020202020204" pitchFamily="34" charset="0"/>
              </a:rPr>
              <a:t>NCDHHS | Back to the Future: The History and Evolution of NC's Role in Overdose Prevention | Sept 20, 2024 – OPDAAC</a:t>
            </a:r>
          </a:p>
        </p:txBody>
      </p:sp>
    </p:spTree>
    <p:extLst>
      <p:ext uri="{BB962C8B-B14F-4D97-AF65-F5344CB8AC3E}">
        <p14:creationId xmlns:p14="http://schemas.microsoft.com/office/powerpoint/2010/main" val="7635990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8039950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1485881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308100" y="6603332"/>
            <a:ext cx="69797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Back to the Future: The History and Evolution of NC's Role in Overdose Prevention | Sept 20, 2024 – OPDAAC</a:t>
            </a:r>
          </a:p>
        </p:txBody>
      </p:sp>
    </p:spTree>
    <p:extLst>
      <p:ext uri="{BB962C8B-B14F-4D97-AF65-F5344CB8AC3E}">
        <p14:creationId xmlns:p14="http://schemas.microsoft.com/office/powerpoint/2010/main" val="2119720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2141588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a:p>
        </p:txBody>
      </p:sp>
    </p:spTree>
    <p:extLst>
      <p:ext uri="{BB962C8B-B14F-4D97-AF65-F5344CB8AC3E}">
        <p14:creationId xmlns:p14="http://schemas.microsoft.com/office/powerpoint/2010/main" val="20110834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2281471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386271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3" y="6492240"/>
            <a:ext cx="353463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27048593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34475290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96746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327868" y="6603332"/>
            <a:ext cx="809217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12572648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3" y="6492240"/>
            <a:ext cx="353463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6786680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867150" y="6492240"/>
            <a:ext cx="442071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1196548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749040" y="6492240"/>
            <a:ext cx="438642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179617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318052" y="6583680"/>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2255861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19873172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182880"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3514263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308100" y="6603332"/>
            <a:ext cx="7492086"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64573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657600" y="6492240"/>
            <a:ext cx="442071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27936481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567927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a:p>
        </p:txBody>
      </p:sp>
    </p:spTree>
    <p:extLst>
      <p:ext uri="{BB962C8B-B14F-4D97-AF65-F5344CB8AC3E}">
        <p14:creationId xmlns:p14="http://schemas.microsoft.com/office/powerpoint/2010/main" val="16950607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281004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38779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674482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044719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512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891797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415538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3264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657599" y="6492240"/>
            <a:ext cx="464820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6603504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82046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008976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838645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3" y="1536659"/>
            <a:ext cx="5774267" cy="2020824"/>
          </a:xfrm>
        </p:spPr>
        <p:txBody>
          <a:bodyPr anchor="t">
            <a:noAutofit/>
          </a:bodyPr>
          <a:lstStyle>
            <a:lvl1pPr marL="0" indent="0">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2881" indent="0">
              <a:buNone/>
              <a:defRPr sz="1575">
                <a:latin typeface="Franklin Gothic Demi Cond" panose="020B0706030402020204" pitchFamily="34" charset="0"/>
              </a:defRPr>
            </a:lvl2pPr>
            <a:lvl3pPr marL="385763" indent="0">
              <a:buNone/>
              <a:defRPr sz="1575">
                <a:latin typeface="Franklin Gothic Demi Cond" panose="020B0706030402020204" pitchFamily="34" charset="0"/>
              </a:defRPr>
            </a:lvl3pPr>
            <a:lvl4pPr marL="578644" indent="0">
              <a:buNone/>
              <a:defRPr sz="1575">
                <a:latin typeface="Franklin Gothic Demi Cond" panose="020B0706030402020204" pitchFamily="34" charset="0"/>
              </a:defRPr>
            </a:lvl4pPr>
            <a:lvl5pPr marL="771525" indent="0">
              <a:buNone/>
              <a:defRPr sz="1575">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625473" y="4757633"/>
            <a:ext cx="5774267" cy="948752"/>
          </a:xfrm>
        </p:spPr>
        <p:txBody>
          <a:bodyPr anchor="ctr">
            <a:noAutofit/>
          </a:bodyPr>
          <a:lstStyle>
            <a:lvl1pPr marL="0" indent="0">
              <a:lnSpc>
                <a:spcPct val="100000"/>
              </a:lnSpc>
              <a:spcBef>
                <a:spcPts val="0"/>
              </a:spcBef>
              <a:buNone/>
              <a:defRPr sz="135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625473" y="5706385"/>
            <a:ext cx="5774267" cy="488226"/>
          </a:xfrm>
        </p:spPr>
        <p:txBody>
          <a:bodyPr anchor="ctr">
            <a:noAutofit/>
          </a:bodyPr>
          <a:lstStyle>
            <a:lvl1pPr marL="0" indent="0">
              <a:buNone/>
              <a:defRPr sz="1125"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2" y="4822613"/>
            <a:ext cx="1901552" cy="1842348"/>
          </a:xfrm>
          <a:prstGeom prst="rect">
            <a:avLst/>
          </a:prstGeom>
        </p:spPr>
      </p:pic>
    </p:spTree>
    <p:extLst>
      <p:ext uri="{BB962C8B-B14F-4D97-AF65-F5344CB8AC3E}">
        <p14:creationId xmlns:p14="http://schemas.microsoft.com/office/powerpoint/2010/main" val="35204636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41"/>
            <a:ext cx="8563554" cy="4142629"/>
          </a:xfrm>
        </p:spPr>
        <p:txBody>
          <a:bodyPr>
            <a:noAutofit/>
          </a:bodyPr>
          <a:lstStyle>
            <a:lvl1pPr marL="128588" indent="-128588">
              <a:lnSpc>
                <a:spcPct val="100000"/>
              </a:lnSpc>
              <a:spcBef>
                <a:spcPts val="675"/>
              </a:spcBef>
              <a:defRPr sz="1575"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324148" indent="-131267">
              <a:lnSpc>
                <a:spcPct val="100000"/>
              </a:lnSpc>
              <a:buFont typeface="Franklin Gothic Medium" panose="020B0603020102020204" pitchFamily="34" charset="0"/>
              <a:buChar char="−"/>
              <a:defRPr sz="135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547391" indent="-128588">
              <a:lnSpc>
                <a:spcPct val="100000"/>
              </a:lnSpc>
              <a:defRPr sz="1125"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506"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18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07BC423B-1BF7-6B58-100C-903F6227272E}"/>
              </a:ext>
            </a:extLst>
          </p:cNvPr>
          <p:cNvSpPr txBox="1">
            <a:spLocks/>
          </p:cNvSpPr>
          <p:nvPr userDrawn="1"/>
        </p:nvSpPr>
        <p:spPr>
          <a:xfrm>
            <a:off x="29260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2050979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28588" indent="-128588">
              <a:lnSpc>
                <a:spcPct val="100000"/>
              </a:lnSpc>
              <a:spcBef>
                <a:spcPts val="675"/>
              </a:spcBef>
              <a:defRPr sz="1575"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324148" indent="-131267">
              <a:lnSpc>
                <a:spcPct val="100000"/>
              </a:lnSpc>
              <a:buFont typeface="Franklin Gothic Medium" panose="020B0603020102020204" pitchFamily="34" charset="0"/>
              <a:buChar char="−"/>
              <a:defRPr sz="135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547391" indent="-128588">
              <a:lnSpc>
                <a:spcPct val="100000"/>
              </a:lnSpc>
              <a:defRPr sz="1125"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506"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18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F30D9434-BC46-CB43-9004-6AEA75F43FDD}"/>
              </a:ext>
            </a:extLst>
          </p:cNvPr>
          <p:cNvPicPr>
            <a:picLocks noChangeAspect="1"/>
          </p:cNvPicPr>
          <p:nvPr userDrawn="1"/>
        </p:nvPicPr>
        <p:blipFill>
          <a:blip r:embed="rId2"/>
          <a:stretch>
            <a:fillRect/>
          </a:stretch>
        </p:blipFill>
        <p:spPr>
          <a:xfrm>
            <a:off x="2" y="0"/>
            <a:ext cx="1223319" cy="6858000"/>
          </a:xfrm>
          <a:prstGeom prst="rect">
            <a:avLst/>
          </a:prstGeom>
        </p:spPr>
      </p:pic>
      <p:sp>
        <p:nvSpPr>
          <p:cNvPr id="6" name="Text Placeholder 8">
            <a:extLst>
              <a:ext uri="{FF2B5EF4-FFF2-40B4-BE49-F238E27FC236}">
                <a16:creationId xmlns:a16="http://schemas.microsoft.com/office/drawing/2014/main" id="{CDB7ADD3-420B-6212-5E1C-4C373A1A80A5}"/>
              </a:ext>
            </a:extLst>
          </p:cNvPr>
          <p:cNvSpPr txBox="1">
            <a:spLocks/>
          </p:cNvSpPr>
          <p:nvPr userDrawn="1"/>
        </p:nvSpPr>
        <p:spPr>
          <a:xfrm>
            <a:off x="1280160"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143566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8" y="1097280"/>
            <a:ext cx="3904787" cy="4937760"/>
          </a:xfrm>
        </p:spPr>
        <p:txBody>
          <a:bodyPr>
            <a:noAutofit/>
          </a:bodyPr>
          <a:lstStyle>
            <a:lvl1pPr marL="128588" indent="-128588">
              <a:lnSpc>
                <a:spcPct val="100000"/>
              </a:lnSpc>
              <a:spcBef>
                <a:spcPts val="675"/>
              </a:spcBef>
              <a:defRPr sz="1575"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324148" indent="-131267">
              <a:lnSpc>
                <a:spcPct val="100000"/>
              </a:lnSpc>
              <a:buFont typeface="Franklin Gothic Medium" panose="020B0603020102020204" pitchFamily="34" charset="0"/>
              <a:buChar char="−"/>
              <a:defRPr sz="135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547391" indent="-128588">
              <a:lnSpc>
                <a:spcPct val="100000"/>
              </a:lnSpc>
              <a:defRPr sz="1125"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p:nvPr>
        </p:nvSpPr>
        <p:spPr>
          <a:xfrm>
            <a:off x="4753224" y="6155643"/>
            <a:ext cx="3681557" cy="330200"/>
          </a:xfrm>
        </p:spPr>
        <p:txBody>
          <a:bodyPr anchor="b">
            <a:noAutofit/>
          </a:bodyPr>
          <a:lstStyle>
            <a:lvl1pPr marL="0" indent="0">
              <a:lnSpc>
                <a:spcPct val="100000"/>
              </a:lnSpc>
              <a:spcBef>
                <a:spcPts val="0"/>
              </a:spcBef>
              <a:buNone/>
              <a:defRPr sz="675"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endParaRPr lang="en-US" dirty="0"/>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506"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9" y="457200"/>
            <a:ext cx="3904787" cy="548640"/>
          </a:xfrm>
        </p:spPr>
        <p:txBody>
          <a:bodyPr anchor="t">
            <a:noAutofit/>
          </a:bodyPr>
          <a:lstStyle>
            <a:lvl1pPr algn="l">
              <a:defRPr sz="18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7"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28588" indent="-128588">
              <a:lnSpc>
                <a:spcPct val="100000"/>
              </a:lnSpc>
              <a:spcBef>
                <a:spcPts val="675"/>
              </a:spcBef>
              <a:defRPr sz="1575"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24148" indent="-131267">
              <a:lnSpc>
                <a:spcPct val="100000"/>
              </a:lnSpc>
              <a:buFont typeface="Franklin Gothic Medium" panose="020B0603020102020204" pitchFamily="34" charset="0"/>
              <a:buChar char="−"/>
              <a:defRPr sz="135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547391" indent="-128588">
              <a:lnSpc>
                <a:spcPct val="100000"/>
              </a:lnSpc>
              <a:defRPr sz="1125"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6" y="457202"/>
            <a:ext cx="3463925" cy="549275"/>
          </a:xfrm>
        </p:spPr>
        <p:txBody>
          <a:bodyPr/>
          <a:lstStyle>
            <a:lvl1pPr marL="0" indent="0">
              <a:buNone/>
              <a:defRPr>
                <a:solidFill>
                  <a:schemeClr val="bg1"/>
                </a:solidFill>
              </a:defRPr>
            </a:lvl1pPr>
          </a:lstStyle>
          <a:p>
            <a:r>
              <a:rPr lang="en-US" sz="150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4" y="6492240"/>
            <a:ext cx="353463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675" b="1" dirty="0">
              <a:latin typeface="+mn-lt"/>
            </a:endParaRPr>
          </a:p>
        </p:txBody>
      </p:sp>
      <p:sp>
        <p:nvSpPr>
          <p:cNvPr id="11" name="Text Placeholder 8">
            <a:extLst>
              <a:ext uri="{FF2B5EF4-FFF2-40B4-BE49-F238E27FC236}">
                <a16:creationId xmlns:a16="http://schemas.microsoft.com/office/drawing/2014/main" id="{D903A5B3-3369-5EB1-145B-2E20D6726FB4}"/>
              </a:ext>
            </a:extLst>
          </p:cNvPr>
          <p:cNvSpPr txBox="1">
            <a:spLocks/>
          </p:cNvSpPr>
          <p:nvPr userDrawn="1"/>
        </p:nvSpPr>
        <p:spPr>
          <a:xfrm>
            <a:off x="4663440" y="6492240"/>
            <a:ext cx="353463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33777089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 name="Text Placeholder 8">
            <a:extLst>
              <a:ext uri="{FF2B5EF4-FFF2-40B4-BE49-F238E27FC236}">
                <a16:creationId xmlns:a16="http://schemas.microsoft.com/office/drawing/2014/main" id="{B0725576-1781-6954-967D-232EDCAA412F}"/>
              </a:ext>
            </a:extLst>
          </p:cNvPr>
          <p:cNvSpPr txBox="1">
            <a:spLocks/>
          </p:cNvSpPr>
          <p:nvPr userDrawn="1"/>
        </p:nvSpPr>
        <p:spPr>
          <a:xfrm>
            <a:off x="274320"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21010333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395739-EDD8-3B4A-A8E2-C8D68707E651}" type="slidenum">
              <a:rPr lang="en-US" smtClean="0"/>
              <a:t>‹#›</a:t>
            </a:fld>
            <a:endParaRPr lang="en-US"/>
          </a:p>
        </p:txBody>
      </p:sp>
    </p:spTree>
    <p:extLst>
      <p:ext uri="{BB962C8B-B14F-4D97-AF65-F5344CB8AC3E}">
        <p14:creationId xmlns:p14="http://schemas.microsoft.com/office/powerpoint/2010/main" val="9310365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39A35"/>
                </a:solidFill>
                <a:latin typeface="Constantia" charset="0"/>
                <a:ea typeface="Constantia" charset="0"/>
                <a:cs typeface="Constantia"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677288"/>
                </a:solidFill>
                <a:latin typeface="Helvetica" charset="0"/>
                <a:ea typeface="Helvetica" charset="0"/>
                <a:cs typeface="Helvetica" charset="0"/>
              </a:defRPr>
            </a:lvl1pPr>
            <a:lvl2pPr>
              <a:defRPr>
                <a:solidFill>
                  <a:srgbClr val="677288"/>
                </a:solidFill>
                <a:latin typeface="Helvetica" charset="0"/>
                <a:ea typeface="Helvetica" charset="0"/>
                <a:cs typeface="Helvetica" charset="0"/>
              </a:defRPr>
            </a:lvl2pPr>
            <a:lvl3pPr>
              <a:defRPr>
                <a:solidFill>
                  <a:srgbClr val="677288"/>
                </a:solidFill>
                <a:latin typeface="Helvetica" charset="0"/>
                <a:ea typeface="Helvetica" charset="0"/>
                <a:cs typeface="Helvetica" charset="0"/>
              </a:defRPr>
            </a:lvl3pPr>
            <a:lvl4pPr>
              <a:defRPr>
                <a:solidFill>
                  <a:srgbClr val="677288"/>
                </a:solidFill>
                <a:latin typeface="Helvetica" charset="0"/>
                <a:ea typeface="Helvetica" charset="0"/>
                <a:cs typeface="Helvetica" charset="0"/>
              </a:defRPr>
            </a:lvl4pPr>
            <a:lvl5pPr>
              <a:defRPr>
                <a:solidFill>
                  <a:srgbClr val="677288"/>
                </a:solidFill>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395739-EDD8-3B4A-A8E2-C8D68707E651}" type="slidenum">
              <a:rPr lang="en-US" smtClean="0"/>
              <a:t>‹#›</a:t>
            </a:fld>
            <a:endParaRPr lang="en-US"/>
          </a:p>
        </p:txBody>
      </p:sp>
    </p:spTree>
    <p:extLst>
      <p:ext uri="{BB962C8B-B14F-4D97-AF65-F5344CB8AC3E}">
        <p14:creationId xmlns:p14="http://schemas.microsoft.com/office/powerpoint/2010/main" val="135978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274320" y="6583680"/>
            <a:ext cx="686962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42458677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395739-EDD8-3B4A-A8E2-C8D68707E651}" type="slidenum">
              <a:rPr lang="en-US" smtClean="0"/>
              <a:t>‹#›</a:t>
            </a:fld>
            <a:endParaRPr lang="en-US"/>
          </a:p>
        </p:txBody>
      </p:sp>
    </p:spTree>
    <p:extLst>
      <p:ext uri="{BB962C8B-B14F-4D97-AF65-F5344CB8AC3E}">
        <p14:creationId xmlns:p14="http://schemas.microsoft.com/office/powerpoint/2010/main" val="32285532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D395739-EDD8-3B4A-A8E2-C8D68707E651}" type="slidenum">
              <a:rPr lang="en-US" smtClean="0"/>
              <a:t>‹#›</a:t>
            </a:fld>
            <a:endParaRPr lang="en-US"/>
          </a:p>
        </p:txBody>
      </p:sp>
    </p:spTree>
    <p:extLst>
      <p:ext uri="{BB962C8B-B14F-4D97-AF65-F5344CB8AC3E}">
        <p14:creationId xmlns:p14="http://schemas.microsoft.com/office/powerpoint/2010/main" val="19992963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D395739-EDD8-3B4A-A8E2-C8D68707E651}" type="slidenum">
              <a:rPr lang="en-US" smtClean="0"/>
              <a:t>‹#›</a:t>
            </a:fld>
            <a:endParaRPr lang="en-US"/>
          </a:p>
        </p:txBody>
      </p:sp>
    </p:spTree>
    <p:extLst>
      <p:ext uri="{BB962C8B-B14F-4D97-AF65-F5344CB8AC3E}">
        <p14:creationId xmlns:p14="http://schemas.microsoft.com/office/powerpoint/2010/main" val="33912930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39A35"/>
                </a:solidFill>
                <a:latin typeface="Constantia" charset="0"/>
                <a:ea typeface="Constantia" charset="0"/>
                <a:cs typeface="Constantia" charset="0"/>
              </a:defRPr>
            </a:lvl1p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D395739-EDD8-3B4A-A8E2-C8D68707E651}" type="slidenum">
              <a:rPr lang="en-US" smtClean="0"/>
              <a:t>‹#›</a:t>
            </a:fld>
            <a:endParaRPr lang="en-US"/>
          </a:p>
        </p:txBody>
      </p:sp>
    </p:spTree>
    <p:extLst>
      <p:ext uri="{BB962C8B-B14F-4D97-AF65-F5344CB8AC3E}">
        <p14:creationId xmlns:p14="http://schemas.microsoft.com/office/powerpoint/2010/main" val="24512280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D395739-EDD8-3B4A-A8E2-C8D68707E651}" type="slidenum">
              <a:rPr lang="en-US" smtClean="0"/>
              <a:t>‹#›</a:t>
            </a:fld>
            <a:endParaRPr lang="en-US"/>
          </a:p>
        </p:txBody>
      </p:sp>
    </p:spTree>
    <p:extLst>
      <p:ext uri="{BB962C8B-B14F-4D97-AF65-F5344CB8AC3E}">
        <p14:creationId xmlns:p14="http://schemas.microsoft.com/office/powerpoint/2010/main" val="37410188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D395739-EDD8-3B4A-A8E2-C8D68707E651}" type="slidenum">
              <a:rPr lang="en-US" smtClean="0"/>
              <a:t>‹#›</a:t>
            </a:fld>
            <a:endParaRPr lang="en-US"/>
          </a:p>
        </p:txBody>
      </p:sp>
    </p:spTree>
    <p:extLst>
      <p:ext uri="{BB962C8B-B14F-4D97-AF65-F5344CB8AC3E}">
        <p14:creationId xmlns:p14="http://schemas.microsoft.com/office/powerpoint/2010/main" val="39427534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D395739-EDD8-3B4A-A8E2-C8D68707E651}" type="slidenum">
              <a:rPr lang="en-US" smtClean="0"/>
              <a:t>‹#›</a:t>
            </a:fld>
            <a:endParaRPr lang="en-US"/>
          </a:p>
        </p:txBody>
      </p:sp>
    </p:spTree>
    <p:extLst>
      <p:ext uri="{BB962C8B-B14F-4D97-AF65-F5344CB8AC3E}">
        <p14:creationId xmlns:p14="http://schemas.microsoft.com/office/powerpoint/2010/main" val="15022778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395739-EDD8-3B4A-A8E2-C8D68707E651}" type="slidenum">
              <a:rPr lang="en-US" smtClean="0"/>
              <a:t>‹#›</a:t>
            </a:fld>
            <a:endParaRPr lang="en-US"/>
          </a:p>
        </p:txBody>
      </p:sp>
    </p:spTree>
    <p:extLst>
      <p:ext uri="{BB962C8B-B14F-4D97-AF65-F5344CB8AC3E}">
        <p14:creationId xmlns:p14="http://schemas.microsoft.com/office/powerpoint/2010/main" val="7835313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395739-EDD8-3B4A-A8E2-C8D68707E651}" type="slidenum">
              <a:rPr lang="en-US" smtClean="0"/>
              <a:t>‹#›</a:t>
            </a:fld>
            <a:endParaRPr lang="en-US"/>
          </a:p>
        </p:txBody>
      </p:sp>
    </p:spTree>
    <p:extLst>
      <p:ext uri="{BB962C8B-B14F-4D97-AF65-F5344CB8AC3E}">
        <p14:creationId xmlns:p14="http://schemas.microsoft.com/office/powerpoint/2010/main" val="20922569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p:spPr>
        <p:txBody>
          <a:bodyPr/>
          <a:lstStyle/>
          <a:p>
            <a:r>
              <a:rPr lang="en-US"/>
              <a:t>Click to edit Master title style</a:t>
            </a:r>
          </a:p>
        </p:txBody>
      </p:sp>
      <p:sp>
        <p:nvSpPr>
          <p:cNvPr id="3" name="Picture Placeholder 2"/>
          <p:cNvSpPr>
            <a:spLocks noGrp="1"/>
          </p:cNvSpPr>
          <p:nvPr>
            <p:ph type="clipArt" sz="half" idx="1"/>
          </p:nvPr>
        </p:nvSpPr>
        <p:spPr>
          <a:xfrm>
            <a:off x="685800" y="1752600"/>
            <a:ext cx="3810000" cy="4191000"/>
          </a:xfrm>
        </p:spPr>
        <p:txBody>
          <a:bodyPr/>
          <a:lstStyle/>
          <a:p>
            <a:endParaRPr lang="en-US"/>
          </a:p>
        </p:txBody>
      </p:sp>
      <p:sp>
        <p:nvSpPr>
          <p:cNvPr id="4" name="Text Placeholder 3"/>
          <p:cNvSpPr>
            <a:spLocks noGrp="1"/>
          </p:cNvSpPr>
          <p:nvPr>
            <p:ph type="body" sz="half" idx="2"/>
          </p:nvPr>
        </p:nvSpPr>
        <p:spPr>
          <a:xfrm>
            <a:off x="4648200" y="17526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019800"/>
            <a:ext cx="1905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0198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858000" y="6019800"/>
            <a:ext cx="1905000" cy="457200"/>
          </a:xfrm>
          <a:prstGeom prst="rect">
            <a:avLst/>
          </a:prstGeom>
        </p:spPr>
        <p:txBody>
          <a:bodyPr/>
          <a:lstStyle>
            <a:lvl1pPr>
              <a:defRPr/>
            </a:lvl1pPr>
          </a:lstStyle>
          <a:p>
            <a:fld id="{3085CB1A-1FE4-7141-928D-B440685858DE}" type="slidenum">
              <a:rPr lang="en-US" altLang="en-US"/>
              <a:pPr/>
              <a:t>‹#›</a:t>
            </a:fld>
            <a:endParaRPr lang="en-US" altLang="en-US"/>
          </a:p>
        </p:txBody>
      </p:sp>
    </p:spTree>
    <p:extLst>
      <p:ext uri="{BB962C8B-B14F-4D97-AF65-F5344CB8AC3E}">
        <p14:creationId xmlns:p14="http://schemas.microsoft.com/office/powerpoint/2010/main" val="381713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5.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heme" Target="../theme/theme7.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855" r:id="rId15"/>
  </p:sldLayoutIdLst>
  <p:hf sldNum="0" hdr="0" ft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6881908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sldNum="0" hdr="0" ft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2851078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hf sldNum="0" hdr="0" ft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9465231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hf sldNum="0" hdr="0" ft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3987467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Lst>
  <p:hf sldNum="0" hdr="0" ft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12845006"/>
      </p:ext>
    </p:extLst>
  </p:cSld>
  <p:clrMap bg1="lt1" tx1="dk1" bg2="lt2" tx2="dk2" accent1="accent1" accent2="accent2" accent3="accent3" accent4="accent4" accent5="accent5" accent6="accent6" hlink="hlink" folHlink="folHlink"/>
  <p:hf sldNum="0" hdr="0" ft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64801321"/>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a:extLst>
              <a:ext uri="{FF2B5EF4-FFF2-40B4-BE49-F238E27FC236}">
                <a16:creationId xmlns:a16="http://schemas.microsoft.com/office/drawing/2014/main" id="{EE7E3B47-9D7D-4156-860D-2FAB7BAF7A21}"/>
              </a:ext>
            </a:extLst>
          </p:cNvPr>
          <p:cNvSpPr txBox="1">
            <a:spLocks/>
          </p:cNvSpPr>
          <p:nvPr userDrawn="1"/>
        </p:nvSpPr>
        <p:spPr>
          <a:xfrm>
            <a:off x="274320" y="6583680"/>
            <a:ext cx="6937408"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NCDHHS | OPDAAC Meeting: Treatment and Medications for Opioid Use Disorder | June 5, 2025</a:t>
            </a:r>
          </a:p>
        </p:txBody>
      </p:sp>
    </p:spTree>
    <p:extLst>
      <p:ext uri="{BB962C8B-B14F-4D97-AF65-F5344CB8AC3E}">
        <p14:creationId xmlns:p14="http://schemas.microsoft.com/office/powerpoint/2010/main" val="2025997587"/>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3.jpeg"/><Relationship Id="rId11" Type="http://schemas.openxmlformats.org/officeDocument/2006/relationships/hyperlink" Target="https://www.instagram.com/pearsonripley/" TargetMode="External"/><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naloxonesaves-nc.or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3" Type="http://schemas.openxmlformats.org/officeDocument/2006/relationships/hyperlink" Target="https://www.ecfr.gov/current/title-42/chapter-I/subchapter-A/part-8" TargetMode="External"/><Relationship Id="rId2" Type="http://schemas.openxmlformats.org/officeDocument/2006/relationships/notesSlide" Target="../notesSlides/notesSlide39.xml"/><Relationship Id="rId1" Type="http://schemas.openxmlformats.org/officeDocument/2006/relationships/slideLayout" Target="../slideLayouts/slideLayout85.xml"/><Relationship Id="rId4" Type="http://schemas.openxmlformats.org/officeDocument/2006/relationships/hyperlink" Target="https://library.samhsa.gov/sites/default/files/federal-guidelines-opioid-treatment-pep24-02-011.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ncbi.nlm.nih.gov/books/NBK232105/" TargetMode="External"/><Relationship Id="rId2" Type="http://schemas.openxmlformats.org/officeDocument/2006/relationships/hyperlink" Target="https://doi.org/10.1080/17445647.2023.2270632" TargetMode="External"/><Relationship Id="rId1" Type="http://schemas.openxmlformats.org/officeDocument/2006/relationships/slideLayout" Target="../slideLayouts/slideLayout84.xml"/><Relationship Id="rId4" Type="http://schemas.openxmlformats.org/officeDocument/2006/relationships/hyperlink" Target="https://www.bing.com/search?q=The+Politics+of+Stigma+and+Racialization+in+the+Early+Years+of+Methadone+Maintenance+Regulation&amp;cvid=3896b8085557485ba17b8b4062b47cbf&amp;gs_lcrp=EgRlZGdlKgYIABBFGDkyBggAEEUYOTIICAEQ6QcY_FXSAQkxNDg0OGowajSoAgiwAgE&amp;FORM=ANAB01&amp;PC=U5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hyperlink" Target="mailto:pamela.morrison@dhhs.nc.gov" TargetMode="External"/><Relationship Id="rId2" Type="http://schemas.openxmlformats.org/officeDocument/2006/relationships/hyperlink" Target="mailto:anna.stanley@dhhs.nc.gov" TargetMode="External"/><Relationship Id="rId1" Type="http://schemas.openxmlformats.org/officeDocument/2006/relationships/slideLayout" Target="../slideLayouts/slideLayout8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naloxonesaves-nc.org/"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hyperlink" Target="https://www.ncdhhs.gov/about/department-initiatives/overdose-epidemic/nc-opioid-and-prescription-drug-abuse-advisory-committe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7FFD568B_913386B.xml"/><Relationship Id="rId1" Type="http://schemas.openxmlformats.org/officeDocument/2006/relationships/slideLayout" Target="../slideLayouts/slideLayout1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731520" y="1536659"/>
            <a:ext cx="5774267" cy="2020824"/>
          </a:xfrm>
        </p:spPr>
        <p:txBody>
          <a:bodyPr anchor="t"/>
          <a:lstStyle/>
          <a:p>
            <a:r>
              <a:rPr lang="en-US" sz="1800" dirty="0">
                <a:latin typeface="Arial"/>
                <a:cs typeface="Arial"/>
              </a:rPr>
              <a:t>NC Department of Health and Human Services </a:t>
            </a:r>
          </a:p>
          <a:p>
            <a:r>
              <a:rPr lang="en-US" sz="3600" dirty="0"/>
              <a:t>Opioid and Prescription Drug Abuse Advisory Committee (OPDAAC)</a:t>
            </a:r>
          </a:p>
        </p:txBody>
      </p:sp>
      <p:sp>
        <p:nvSpPr>
          <p:cNvPr id="9" name="Text Placeholder 8"/>
          <p:cNvSpPr>
            <a:spLocks noGrp="1"/>
          </p:cNvSpPr>
          <p:nvPr>
            <p:ph type="body" sz="quarter" idx="11"/>
          </p:nvPr>
        </p:nvSpPr>
        <p:spPr>
          <a:xfrm>
            <a:off x="731520" y="4757633"/>
            <a:ext cx="5774267" cy="948752"/>
          </a:xfrm>
        </p:spPr>
        <p:txBody>
          <a:bodyPr anchor="ctr"/>
          <a:lstStyle/>
          <a:p>
            <a:r>
              <a:rPr lang="en-US" sz="2000" dirty="0"/>
              <a:t>Topic: Treatment and </a:t>
            </a:r>
            <a:r>
              <a:rPr lang="en-US" sz="2000" dirty="0">
                <a:effectLst/>
                <a:latin typeface="+mn-lt"/>
                <a:ea typeface="Calibri" panose="020F0502020204030204" pitchFamily="34" charset="0"/>
                <a:cs typeface="Arial" panose="020B0604020202020204" pitchFamily="34" charset="0"/>
              </a:rPr>
              <a:t>Medications for Opioid Use Disorder</a:t>
            </a:r>
            <a:endParaRPr lang="en-US" sz="2000" dirty="0">
              <a:latin typeface="+mn-lt"/>
            </a:endParaRPr>
          </a:p>
        </p:txBody>
      </p:sp>
      <p:sp>
        <p:nvSpPr>
          <p:cNvPr id="10" name="Text Placeholder 9"/>
          <p:cNvSpPr>
            <a:spLocks noGrp="1"/>
          </p:cNvSpPr>
          <p:nvPr>
            <p:ph type="body" sz="quarter" idx="12"/>
          </p:nvPr>
        </p:nvSpPr>
        <p:spPr>
          <a:xfrm>
            <a:off x="731520" y="5706385"/>
            <a:ext cx="5774267" cy="488226"/>
          </a:xfrm>
        </p:spPr>
        <p:txBody>
          <a:bodyPr anchor="ctr"/>
          <a:lstStyle/>
          <a:p>
            <a:r>
              <a:rPr lang="en-US" sz="1800" dirty="0"/>
              <a:t>June 5, 2025</a:t>
            </a:r>
          </a:p>
        </p:txBody>
      </p:sp>
    </p:spTree>
    <p:extLst>
      <p:ext uri="{BB962C8B-B14F-4D97-AF65-F5344CB8AC3E}">
        <p14:creationId xmlns:p14="http://schemas.microsoft.com/office/powerpoint/2010/main" val="265281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3D04-20D9-468E-BEBC-49A0C52BE5E6}"/>
              </a:ext>
            </a:extLst>
          </p:cNvPr>
          <p:cNvSpPr>
            <a:spLocks noGrp="1"/>
          </p:cNvSpPr>
          <p:nvPr>
            <p:ph type="title"/>
          </p:nvPr>
        </p:nvSpPr>
        <p:spPr>
          <a:xfrm>
            <a:off x="-3941" y="930571"/>
            <a:ext cx="9147941" cy="488363"/>
          </a:xfrm>
          <a:solidFill>
            <a:schemeClr val="bg2">
              <a:lumMod val="25000"/>
            </a:schemeClr>
          </a:solidFill>
        </p:spPr>
        <p:txBody>
          <a:bodyPr>
            <a:normAutofit/>
          </a:bodyPr>
          <a:lstStyle/>
          <a:p>
            <a:r>
              <a:rPr lang="en-US" dirty="0">
                <a:solidFill>
                  <a:schemeClr val="bg2">
                    <a:lumMod val="75000"/>
                  </a:schemeClr>
                </a:solidFill>
                <a:latin typeface="Aharoni"/>
                <a:cs typeface="Aharoni"/>
              </a:rPr>
              <a:t>“Love is a research value.” – Louise Vincent</a:t>
            </a:r>
          </a:p>
        </p:txBody>
      </p:sp>
      <p:pic>
        <p:nvPicPr>
          <p:cNvPr id="3" name="Picture 4" descr="Logo&#10;&#10;Description automatically generated">
            <a:extLst>
              <a:ext uri="{FF2B5EF4-FFF2-40B4-BE49-F238E27FC236}">
                <a16:creationId xmlns:a16="http://schemas.microsoft.com/office/drawing/2014/main" id="{66A8F7FF-E2A3-9294-EA19-3E855D7E14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2112" y="3087094"/>
            <a:ext cx="1150883" cy="1150883"/>
          </a:xfrm>
          <a:prstGeom prst="rect">
            <a:avLst/>
          </a:prstGeom>
        </p:spPr>
      </p:pic>
      <p:pic>
        <p:nvPicPr>
          <p:cNvPr id="8" name="Picture 8" descr="Logo&#10;&#10;Description automatically generated">
            <a:extLst>
              <a:ext uri="{FF2B5EF4-FFF2-40B4-BE49-F238E27FC236}">
                <a16:creationId xmlns:a16="http://schemas.microsoft.com/office/drawing/2014/main" id="{00011A4C-42BE-6448-A9A6-D551347EBE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2923" y="3087094"/>
            <a:ext cx="1150883" cy="1151341"/>
          </a:xfrm>
          <a:prstGeom prst="rect">
            <a:avLst/>
          </a:prstGeom>
        </p:spPr>
      </p:pic>
      <p:pic>
        <p:nvPicPr>
          <p:cNvPr id="9" name="Picture 9" descr="Logo&#10;&#10;Description automatically generated">
            <a:extLst>
              <a:ext uri="{FF2B5EF4-FFF2-40B4-BE49-F238E27FC236}">
                <a16:creationId xmlns:a16="http://schemas.microsoft.com/office/drawing/2014/main" id="{A34A3815-6965-819C-9695-8B4492B9D8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86656" y="1715748"/>
            <a:ext cx="1150883" cy="1150427"/>
          </a:xfrm>
          <a:prstGeom prst="rect">
            <a:avLst/>
          </a:prstGeom>
        </p:spPr>
      </p:pic>
      <p:sp>
        <p:nvSpPr>
          <p:cNvPr id="20" name="TextBox 19">
            <a:extLst>
              <a:ext uri="{FF2B5EF4-FFF2-40B4-BE49-F238E27FC236}">
                <a16:creationId xmlns:a16="http://schemas.microsoft.com/office/drawing/2014/main" id="{4B466AF7-6871-2255-C911-2917AD6E2593}"/>
              </a:ext>
            </a:extLst>
          </p:cNvPr>
          <p:cNvSpPr txBox="1"/>
          <p:nvPr/>
        </p:nvSpPr>
        <p:spPr>
          <a:xfrm>
            <a:off x="4631494" y="2868169"/>
            <a:ext cx="671979" cy="261610"/>
          </a:xfrm>
          <a:prstGeom prst="rect">
            <a:avLst/>
          </a:prstGeom>
          <a:noFill/>
        </p:spPr>
        <p:txBody>
          <a:bodyPr wrap="none" rtlCol="0">
            <a:spAutoFit/>
          </a:bodyPr>
          <a:lstStyle/>
          <a:p>
            <a:r>
              <a:rPr lang="en-US" sz="1100" dirty="0"/>
              <a:t>Brandie</a:t>
            </a:r>
          </a:p>
        </p:txBody>
      </p:sp>
      <p:sp>
        <p:nvSpPr>
          <p:cNvPr id="21" name="TextBox 20">
            <a:extLst>
              <a:ext uri="{FF2B5EF4-FFF2-40B4-BE49-F238E27FC236}">
                <a16:creationId xmlns:a16="http://schemas.microsoft.com/office/drawing/2014/main" id="{748C3613-AD27-376C-6446-A8BFCBDE977E}"/>
              </a:ext>
            </a:extLst>
          </p:cNvPr>
          <p:cNvSpPr txBox="1"/>
          <p:nvPr/>
        </p:nvSpPr>
        <p:spPr>
          <a:xfrm>
            <a:off x="7704052" y="2868169"/>
            <a:ext cx="772969" cy="261610"/>
          </a:xfrm>
          <a:prstGeom prst="rect">
            <a:avLst/>
          </a:prstGeom>
          <a:noFill/>
        </p:spPr>
        <p:txBody>
          <a:bodyPr wrap="none" rtlCol="0">
            <a:spAutoFit/>
          </a:bodyPr>
          <a:lstStyle/>
          <a:p>
            <a:r>
              <a:rPr lang="en-US" sz="1100" dirty="0"/>
              <a:t>LaMonda</a:t>
            </a:r>
          </a:p>
        </p:txBody>
      </p:sp>
      <p:sp>
        <p:nvSpPr>
          <p:cNvPr id="22" name="TextBox 21">
            <a:extLst>
              <a:ext uri="{FF2B5EF4-FFF2-40B4-BE49-F238E27FC236}">
                <a16:creationId xmlns:a16="http://schemas.microsoft.com/office/drawing/2014/main" id="{F0BD41D2-2010-4DB0-572C-07A1BBE12D42}"/>
              </a:ext>
            </a:extLst>
          </p:cNvPr>
          <p:cNvSpPr txBox="1"/>
          <p:nvPr/>
        </p:nvSpPr>
        <p:spPr>
          <a:xfrm>
            <a:off x="7884542" y="4274960"/>
            <a:ext cx="436338" cy="261610"/>
          </a:xfrm>
          <a:prstGeom prst="rect">
            <a:avLst/>
          </a:prstGeom>
          <a:noFill/>
        </p:spPr>
        <p:txBody>
          <a:bodyPr wrap="none" rtlCol="0">
            <a:spAutoFit/>
          </a:bodyPr>
          <a:lstStyle/>
          <a:p>
            <a:r>
              <a:rPr lang="en-US" sz="1100" dirty="0"/>
              <a:t>Erin</a:t>
            </a:r>
          </a:p>
        </p:txBody>
      </p:sp>
      <p:sp>
        <p:nvSpPr>
          <p:cNvPr id="29" name="TextBox 28">
            <a:extLst>
              <a:ext uri="{FF2B5EF4-FFF2-40B4-BE49-F238E27FC236}">
                <a16:creationId xmlns:a16="http://schemas.microsoft.com/office/drawing/2014/main" id="{61923E88-AEF5-218C-1901-98F55322DF94}"/>
              </a:ext>
            </a:extLst>
          </p:cNvPr>
          <p:cNvSpPr txBox="1"/>
          <p:nvPr/>
        </p:nvSpPr>
        <p:spPr>
          <a:xfrm>
            <a:off x="4641022" y="4274960"/>
            <a:ext cx="726481" cy="261610"/>
          </a:xfrm>
          <a:prstGeom prst="rect">
            <a:avLst/>
          </a:prstGeom>
          <a:noFill/>
        </p:spPr>
        <p:txBody>
          <a:bodyPr wrap="none" rtlCol="0">
            <a:spAutoFit/>
          </a:bodyPr>
          <a:lstStyle/>
          <a:p>
            <a:r>
              <a:rPr lang="en-US" sz="1100" dirty="0"/>
              <a:t>Nabarun</a:t>
            </a:r>
          </a:p>
        </p:txBody>
      </p:sp>
      <p:pic>
        <p:nvPicPr>
          <p:cNvPr id="14" name="Picture 13" descr="A person wearing a hat&#10;&#10;Description automatically generated with low confidence">
            <a:extLst>
              <a:ext uri="{FF2B5EF4-FFF2-40B4-BE49-F238E27FC236}">
                <a16:creationId xmlns:a16="http://schemas.microsoft.com/office/drawing/2014/main" id="{457F1406-7533-7263-BBAE-A4674A6F654D}"/>
              </a:ext>
            </a:extLst>
          </p:cNvPr>
          <p:cNvPicPr>
            <a:picLocks noChangeAspect="1"/>
          </p:cNvPicPr>
          <p:nvPr/>
        </p:nvPicPr>
        <p:blipFill>
          <a:blip r:embed="rId6"/>
          <a:stretch>
            <a:fillRect/>
          </a:stretch>
        </p:blipFill>
        <p:spPr>
          <a:xfrm>
            <a:off x="5909302" y="3111331"/>
            <a:ext cx="1165529" cy="1165529"/>
          </a:xfrm>
          <a:prstGeom prst="rect">
            <a:avLst/>
          </a:prstGeom>
        </p:spPr>
      </p:pic>
      <p:sp>
        <p:nvSpPr>
          <p:cNvPr id="15" name="TextBox 14">
            <a:extLst>
              <a:ext uri="{FF2B5EF4-FFF2-40B4-BE49-F238E27FC236}">
                <a16:creationId xmlns:a16="http://schemas.microsoft.com/office/drawing/2014/main" id="{04213547-3B34-13AB-9B26-4FF11B5E5371}"/>
              </a:ext>
            </a:extLst>
          </p:cNvPr>
          <p:cNvSpPr txBox="1"/>
          <p:nvPr/>
        </p:nvSpPr>
        <p:spPr>
          <a:xfrm>
            <a:off x="6269528" y="4299197"/>
            <a:ext cx="508473" cy="261610"/>
          </a:xfrm>
          <a:prstGeom prst="rect">
            <a:avLst/>
          </a:prstGeom>
          <a:noFill/>
        </p:spPr>
        <p:txBody>
          <a:bodyPr wrap="none" rtlCol="0">
            <a:spAutoFit/>
          </a:bodyPr>
          <a:lstStyle/>
          <a:p>
            <a:r>
              <a:rPr lang="en-US" sz="1100" dirty="0"/>
              <a:t>Colin</a:t>
            </a:r>
            <a:endParaRPr lang="en-US" sz="1050" dirty="0"/>
          </a:p>
        </p:txBody>
      </p:sp>
      <p:pic>
        <p:nvPicPr>
          <p:cNvPr id="13" name="Picture 12" descr="A person with long hair smiling&#10;&#10;Description automatically generated">
            <a:extLst>
              <a:ext uri="{FF2B5EF4-FFF2-40B4-BE49-F238E27FC236}">
                <a16:creationId xmlns:a16="http://schemas.microsoft.com/office/drawing/2014/main" id="{738CDC4F-2FB7-7194-513C-2C419192915A}"/>
              </a:ext>
            </a:extLst>
          </p:cNvPr>
          <p:cNvPicPr>
            <a:picLocks noChangeAspect="1"/>
          </p:cNvPicPr>
          <p:nvPr/>
        </p:nvPicPr>
        <p:blipFill>
          <a:blip r:embed="rId7"/>
          <a:stretch>
            <a:fillRect/>
          </a:stretch>
        </p:blipFill>
        <p:spPr>
          <a:xfrm flipH="1">
            <a:off x="5960857" y="1625375"/>
            <a:ext cx="1150884" cy="1150884"/>
          </a:xfrm>
          <a:prstGeom prst="rect">
            <a:avLst/>
          </a:prstGeom>
        </p:spPr>
      </p:pic>
      <p:sp>
        <p:nvSpPr>
          <p:cNvPr id="26" name="TextBox 25">
            <a:extLst>
              <a:ext uri="{FF2B5EF4-FFF2-40B4-BE49-F238E27FC236}">
                <a16:creationId xmlns:a16="http://schemas.microsoft.com/office/drawing/2014/main" id="{F70BC0A2-1E43-077B-FE48-0D4D53A0095B}"/>
              </a:ext>
            </a:extLst>
          </p:cNvPr>
          <p:cNvSpPr txBox="1"/>
          <p:nvPr/>
        </p:nvSpPr>
        <p:spPr>
          <a:xfrm>
            <a:off x="6273561" y="2785547"/>
            <a:ext cx="593432" cy="261610"/>
          </a:xfrm>
          <a:prstGeom prst="rect">
            <a:avLst/>
          </a:prstGeom>
          <a:noFill/>
        </p:spPr>
        <p:txBody>
          <a:bodyPr wrap="none" rtlCol="0">
            <a:spAutoFit/>
          </a:bodyPr>
          <a:lstStyle/>
          <a:p>
            <a:r>
              <a:rPr lang="en-US" sz="1100" dirty="0"/>
              <a:t>Illyana</a:t>
            </a:r>
          </a:p>
        </p:txBody>
      </p:sp>
      <p:pic>
        <p:nvPicPr>
          <p:cNvPr id="32" name="Picture 31" descr="A person with curly hair wearing round glasses&#10;&#10;Description automatically generated">
            <a:extLst>
              <a:ext uri="{FF2B5EF4-FFF2-40B4-BE49-F238E27FC236}">
                <a16:creationId xmlns:a16="http://schemas.microsoft.com/office/drawing/2014/main" id="{67BBDD74-C019-2CB4-C91E-CC6F08115625}"/>
              </a:ext>
            </a:extLst>
          </p:cNvPr>
          <p:cNvPicPr>
            <a:picLocks noChangeAspect="1"/>
          </p:cNvPicPr>
          <p:nvPr/>
        </p:nvPicPr>
        <p:blipFill>
          <a:blip r:embed="rId8"/>
          <a:stretch>
            <a:fillRect/>
          </a:stretch>
        </p:blipFill>
        <p:spPr>
          <a:xfrm>
            <a:off x="7463846" y="1715748"/>
            <a:ext cx="1097030" cy="1097030"/>
          </a:xfrm>
          <a:prstGeom prst="rect">
            <a:avLst/>
          </a:prstGeom>
        </p:spPr>
      </p:pic>
      <p:sp>
        <p:nvSpPr>
          <p:cNvPr id="6" name="TextBox 5">
            <a:extLst>
              <a:ext uri="{FF2B5EF4-FFF2-40B4-BE49-F238E27FC236}">
                <a16:creationId xmlns:a16="http://schemas.microsoft.com/office/drawing/2014/main" id="{B185AFA0-460C-8267-C688-E71D37A2A728}"/>
              </a:ext>
            </a:extLst>
          </p:cNvPr>
          <p:cNvSpPr txBox="1"/>
          <p:nvPr/>
        </p:nvSpPr>
        <p:spPr>
          <a:xfrm>
            <a:off x="2834640" y="1718504"/>
            <a:ext cx="1005403" cy="4031873"/>
          </a:xfrm>
          <a:prstGeom prst="rect">
            <a:avLst/>
          </a:prstGeom>
          <a:noFill/>
        </p:spPr>
        <p:txBody>
          <a:bodyPr wrap="none" rtlCol="0">
            <a:spAutoFit/>
          </a:bodyPr>
          <a:lstStyle/>
          <a:p>
            <a:r>
              <a:rPr lang="en-US" sz="1600" dirty="0">
                <a:solidFill>
                  <a:srgbClr val="002060"/>
                </a:solidFill>
              </a:rPr>
              <a:t>Natalie</a:t>
            </a:r>
          </a:p>
          <a:p>
            <a:r>
              <a:rPr lang="en-US" sz="1600" dirty="0">
                <a:solidFill>
                  <a:srgbClr val="002060"/>
                </a:solidFill>
              </a:rPr>
              <a:t>Shay</a:t>
            </a:r>
          </a:p>
          <a:p>
            <a:r>
              <a:rPr lang="en-US" sz="1600" dirty="0">
                <a:solidFill>
                  <a:srgbClr val="002060"/>
                </a:solidFill>
              </a:rPr>
              <a:t>Jalice</a:t>
            </a:r>
          </a:p>
          <a:p>
            <a:r>
              <a:rPr lang="en-US" sz="1600" dirty="0">
                <a:solidFill>
                  <a:srgbClr val="002060"/>
                </a:solidFill>
              </a:rPr>
              <a:t>Adams</a:t>
            </a:r>
          </a:p>
          <a:p>
            <a:r>
              <a:rPr lang="en-US" sz="1600" dirty="0">
                <a:solidFill>
                  <a:srgbClr val="002060"/>
                </a:solidFill>
              </a:rPr>
              <a:t>Bridgette</a:t>
            </a:r>
          </a:p>
          <a:p>
            <a:r>
              <a:rPr lang="en-US" sz="1600" dirty="0">
                <a:solidFill>
                  <a:srgbClr val="002060"/>
                </a:solidFill>
              </a:rPr>
              <a:t>Tushar</a:t>
            </a:r>
          </a:p>
          <a:p>
            <a:r>
              <a:rPr lang="en-US" sz="1600" dirty="0">
                <a:solidFill>
                  <a:srgbClr val="002060"/>
                </a:solidFill>
              </a:rPr>
              <a:t>William</a:t>
            </a:r>
          </a:p>
          <a:p>
            <a:r>
              <a:rPr lang="en-US" sz="1600" dirty="0">
                <a:solidFill>
                  <a:srgbClr val="002060"/>
                </a:solidFill>
              </a:rPr>
              <a:t>David</a:t>
            </a:r>
          </a:p>
          <a:p>
            <a:r>
              <a:rPr lang="en-US" sz="1600" dirty="0">
                <a:solidFill>
                  <a:srgbClr val="002060"/>
                </a:solidFill>
              </a:rPr>
              <a:t>Paula</a:t>
            </a:r>
          </a:p>
          <a:p>
            <a:r>
              <a:rPr lang="en-US" sz="1600" dirty="0">
                <a:solidFill>
                  <a:srgbClr val="002060"/>
                </a:solidFill>
              </a:rPr>
              <a:t>Dmitri</a:t>
            </a:r>
          </a:p>
          <a:p>
            <a:r>
              <a:rPr lang="en-US" sz="1600" dirty="0">
                <a:solidFill>
                  <a:srgbClr val="002060"/>
                </a:solidFill>
              </a:rPr>
              <a:t>Allison</a:t>
            </a:r>
          </a:p>
          <a:p>
            <a:r>
              <a:rPr lang="en-US" sz="1600" dirty="0">
                <a:solidFill>
                  <a:srgbClr val="002060"/>
                </a:solidFill>
              </a:rPr>
              <a:t>Shelby</a:t>
            </a:r>
            <a:br>
              <a:rPr lang="en-US" sz="1600" dirty="0">
                <a:solidFill>
                  <a:srgbClr val="002060"/>
                </a:solidFill>
              </a:rPr>
            </a:br>
            <a:r>
              <a:rPr lang="en-US" sz="1600" dirty="0">
                <a:solidFill>
                  <a:srgbClr val="002060"/>
                </a:solidFill>
              </a:rPr>
              <a:t>Mirian</a:t>
            </a:r>
          </a:p>
          <a:p>
            <a:r>
              <a:rPr lang="en-US" sz="1600" dirty="0">
                <a:solidFill>
                  <a:srgbClr val="002060"/>
                </a:solidFill>
              </a:rPr>
              <a:t>Meredith</a:t>
            </a:r>
          </a:p>
          <a:p>
            <a:r>
              <a:rPr lang="en-US" sz="1600" dirty="0">
                <a:solidFill>
                  <a:srgbClr val="002060"/>
                </a:solidFill>
              </a:rPr>
              <a:t>Leslie</a:t>
            </a:r>
          </a:p>
          <a:p>
            <a:r>
              <a:rPr lang="en-US" sz="1600" dirty="0">
                <a:solidFill>
                  <a:srgbClr val="002060"/>
                </a:solidFill>
              </a:rPr>
              <a:t>Ginger</a:t>
            </a:r>
          </a:p>
        </p:txBody>
      </p:sp>
      <p:pic>
        <p:nvPicPr>
          <p:cNvPr id="11" name="Picture 10">
            <a:extLst>
              <a:ext uri="{FF2B5EF4-FFF2-40B4-BE49-F238E27FC236}">
                <a16:creationId xmlns:a16="http://schemas.microsoft.com/office/drawing/2014/main" id="{0EDDE4F4-21A2-3700-A802-888A5A8001DB}"/>
              </a:ext>
            </a:extLst>
          </p:cNvPr>
          <p:cNvPicPr>
            <a:picLocks noChangeAspect="1"/>
          </p:cNvPicPr>
          <p:nvPr/>
        </p:nvPicPr>
        <p:blipFill>
          <a:blip r:embed="rId9"/>
          <a:stretch>
            <a:fillRect/>
          </a:stretch>
        </p:blipFill>
        <p:spPr>
          <a:xfrm>
            <a:off x="494060" y="4530029"/>
            <a:ext cx="1120491" cy="1121487"/>
          </a:xfrm>
          <a:prstGeom prst="rect">
            <a:avLst/>
          </a:prstGeom>
        </p:spPr>
      </p:pic>
      <p:sp>
        <p:nvSpPr>
          <p:cNvPr id="34" name="TextBox 33">
            <a:extLst>
              <a:ext uri="{FF2B5EF4-FFF2-40B4-BE49-F238E27FC236}">
                <a16:creationId xmlns:a16="http://schemas.microsoft.com/office/drawing/2014/main" id="{8B6B8D8E-D61F-3490-D257-DCB923153F3F}"/>
              </a:ext>
            </a:extLst>
          </p:cNvPr>
          <p:cNvSpPr txBox="1"/>
          <p:nvPr/>
        </p:nvSpPr>
        <p:spPr>
          <a:xfrm>
            <a:off x="116099" y="5694605"/>
            <a:ext cx="622935" cy="253916"/>
          </a:xfrm>
          <a:prstGeom prst="rect">
            <a:avLst/>
          </a:prstGeom>
          <a:noFill/>
        </p:spPr>
        <p:txBody>
          <a:bodyPr wrap="square" rtlCol="0">
            <a:spAutoFit/>
          </a:bodyPr>
          <a:lstStyle/>
          <a:p>
            <a:r>
              <a:rPr lang="en-US" sz="525" dirty="0">
                <a:latin typeface="Helvetica" pitchFamily="2" charset="0"/>
              </a:rPr>
              <a:t>Hand drawn by</a:t>
            </a:r>
          </a:p>
        </p:txBody>
      </p:sp>
      <p:pic>
        <p:nvPicPr>
          <p:cNvPr id="35" name="Picture 34" descr="ogo">
            <a:extLst>
              <a:ext uri="{FF2B5EF4-FFF2-40B4-BE49-F238E27FC236}">
                <a16:creationId xmlns:a16="http://schemas.microsoft.com/office/drawing/2014/main" id="{FB411FC4-9324-752D-50CE-F233AC04C8A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59883" y="5683917"/>
            <a:ext cx="564122" cy="2577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0C442D3-8E5C-6A22-F6DA-A8E02AAB0B37}"/>
              </a:ext>
            </a:extLst>
          </p:cNvPr>
          <p:cNvSpPr txBox="1"/>
          <p:nvPr/>
        </p:nvSpPr>
        <p:spPr>
          <a:xfrm>
            <a:off x="4236285" y="4695272"/>
            <a:ext cx="765274" cy="1508105"/>
          </a:xfrm>
          <a:prstGeom prst="rect">
            <a:avLst/>
          </a:prstGeom>
          <a:noFill/>
        </p:spPr>
        <p:txBody>
          <a:bodyPr wrap="none" lIns="68580" tIns="34290" rIns="68580" bIns="34290" rtlCol="0" anchor="t">
            <a:spAutoFit/>
          </a:bodyPr>
          <a:lstStyle/>
          <a:p>
            <a:r>
              <a:rPr lang="en-US" sz="1600" dirty="0">
                <a:solidFill>
                  <a:srgbClr val="002060"/>
                </a:solidFill>
                <a:cs typeface="Helvetica"/>
              </a:rPr>
              <a:t>Anuja</a:t>
            </a:r>
            <a:endParaRPr lang="en-US" sz="1600" dirty="0">
              <a:solidFill>
                <a:srgbClr val="002060"/>
              </a:solidFill>
              <a:cs typeface="Helvetica" pitchFamily="2" charset="0"/>
            </a:endParaRPr>
          </a:p>
          <a:p>
            <a:r>
              <a:rPr lang="en-US" sz="1600" dirty="0">
                <a:solidFill>
                  <a:srgbClr val="002060"/>
                </a:solidFill>
                <a:cs typeface="Helvetica"/>
              </a:rPr>
              <a:t>Erin N.</a:t>
            </a:r>
          </a:p>
          <a:p>
            <a:r>
              <a:rPr lang="en-US" sz="1600" dirty="0">
                <a:solidFill>
                  <a:srgbClr val="002060"/>
                </a:solidFill>
                <a:cs typeface="Helvetica"/>
              </a:rPr>
              <a:t>Elijah</a:t>
            </a:r>
          </a:p>
          <a:p>
            <a:r>
              <a:rPr lang="en-US" sz="1600" dirty="0">
                <a:solidFill>
                  <a:srgbClr val="002060"/>
                </a:solidFill>
                <a:cs typeface="Helvetica"/>
              </a:rPr>
              <a:t>Bryn</a:t>
            </a:r>
          </a:p>
          <a:p>
            <a:r>
              <a:rPr lang="en-US" sz="1600" dirty="0">
                <a:solidFill>
                  <a:srgbClr val="002060"/>
                </a:solidFill>
                <a:cs typeface="Helvetica"/>
              </a:rPr>
              <a:t>Zoë</a:t>
            </a:r>
          </a:p>
          <a:p>
            <a:endParaRPr lang="en-US" sz="1350" dirty="0">
              <a:latin typeface="Helvetica"/>
              <a:cs typeface="Helvetica"/>
            </a:endParaRPr>
          </a:p>
        </p:txBody>
      </p:sp>
      <p:pic>
        <p:nvPicPr>
          <p:cNvPr id="3076" name="Picture 4" descr="pearsonripley's profile picture">
            <a:hlinkClick r:id="rId11"/>
            <a:extLst>
              <a:ext uri="{FF2B5EF4-FFF2-40B4-BE49-F238E27FC236}">
                <a16:creationId xmlns:a16="http://schemas.microsoft.com/office/drawing/2014/main" id="{8C889B26-6C68-0A17-4A84-6E32C9CB20A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5527" y="1764391"/>
            <a:ext cx="2134298" cy="21342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8A8F7F5-5FD4-7F87-4693-247D07C3AD7D}"/>
              </a:ext>
            </a:extLst>
          </p:cNvPr>
          <p:cNvSpPr txBox="1"/>
          <p:nvPr/>
        </p:nvSpPr>
        <p:spPr>
          <a:xfrm>
            <a:off x="481707" y="3931089"/>
            <a:ext cx="1691810" cy="230832"/>
          </a:xfrm>
          <a:prstGeom prst="rect">
            <a:avLst/>
          </a:prstGeom>
          <a:noFill/>
        </p:spPr>
        <p:txBody>
          <a:bodyPr wrap="none" lIns="68580" tIns="34290" rIns="68580" bIns="34290" rtlCol="0" anchor="t">
            <a:spAutoFit/>
          </a:bodyPr>
          <a:lstStyle/>
          <a:p>
            <a:r>
              <a:rPr lang="en-US" sz="1050" dirty="0">
                <a:latin typeface="Helvetica"/>
                <a:cs typeface="Helvetica"/>
              </a:rPr>
              <a:t>Photos by Pearson Ripley</a:t>
            </a:r>
          </a:p>
        </p:txBody>
      </p:sp>
      <p:pic>
        <p:nvPicPr>
          <p:cNvPr id="4" name="Picture 3" descr="A qr code with a column and a building&#10;&#10;Description automatically generated">
            <a:extLst>
              <a:ext uri="{FF2B5EF4-FFF2-40B4-BE49-F238E27FC236}">
                <a16:creationId xmlns:a16="http://schemas.microsoft.com/office/drawing/2014/main" id="{C1FBC019-4B42-7082-A69E-1112F3C93D0E}"/>
              </a:ext>
            </a:extLst>
          </p:cNvPr>
          <p:cNvPicPr>
            <a:picLocks noChangeAspect="1"/>
          </p:cNvPicPr>
          <p:nvPr/>
        </p:nvPicPr>
        <p:blipFill>
          <a:blip r:embed="rId13">
            <a:extLst>
              <a:ext uri="{BEBA8EAE-BF5A-486C-A8C5-ECC9F3942E4B}">
                <a14:imgProps xmlns:a14="http://schemas.microsoft.com/office/drawing/2010/main">
                  <a14:imgLayer r:embed="rId14">
                    <a14:imgEffect>
                      <a14:saturation sat="33000"/>
                    </a14:imgEffect>
                  </a14:imgLayer>
                </a14:imgProps>
              </a:ext>
            </a:extLst>
          </a:blip>
          <a:stretch>
            <a:fillRect/>
          </a:stretch>
        </p:blipFill>
        <p:spPr>
          <a:xfrm>
            <a:off x="7449517" y="4603693"/>
            <a:ext cx="1268072" cy="1268072"/>
          </a:xfrm>
          <a:prstGeom prst="rect">
            <a:avLst/>
          </a:prstGeom>
        </p:spPr>
      </p:pic>
      <p:sp>
        <p:nvSpPr>
          <p:cNvPr id="7" name="TextBox 6">
            <a:extLst>
              <a:ext uri="{FF2B5EF4-FFF2-40B4-BE49-F238E27FC236}">
                <a16:creationId xmlns:a16="http://schemas.microsoft.com/office/drawing/2014/main" id="{73BE5227-FDFE-3925-7570-445EDB7DC77F}"/>
              </a:ext>
            </a:extLst>
          </p:cNvPr>
          <p:cNvSpPr txBox="1"/>
          <p:nvPr/>
        </p:nvSpPr>
        <p:spPr>
          <a:xfrm>
            <a:off x="5340288" y="5027402"/>
            <a:ext cx="2132635" cy="561692"/>
          </a:xfrm>
          <a:prstGeom prst="rect">
            <a:avLst/>
          </a:prstGeom>
          <a:noFill/>
        </p:spPr>
        <p:txBody>
          <a:bodyPr wrap="none" lIns="68580" tIns="34290" rIns="68580" bIns="34290" rtlCol="0" anchor="t">
            <a:spAutoFit/>
          </a:bodyPr>
          <a:lstStyle/>
          <a:p>
            <a:r>
              <a:rPr lang="en-US" sz="1600" b="1" dirty="0">
                <a:solidFill>
                  <a:srgbClr val="E39A35"/>
                </a:solidFill>
                <a:cs typeface="Helvetica"/>
              </a:rPr>
              <a:t>Slides and sign up</a:t>
            </a:r>
          </a:p>
          <a:p>
            <a:r>
              <a:rPr lang="en-US" sz="1600" b="1" dirty="0">
                <a:solidFill>
                  <a:srgbClr val="E39A35"/>
                </a:solidFill>
                <a:cs typeface="Helvetica"/>
              </a:rPr>
              <a:t>for our newsletter </a:t>
            </a:r>
            <a:r>
              <a:rPr lang="en-US" sz="1600" b="1" dirty="0">
                <a:solidFill>
                  <a:srgbClr val="E39A35"/>
                </a:solidFill>
                <a:cs typeface="Helvetica"/>
                <a:sym typeface="Wingdings" pitchFamily="2" charset="2"/>
              </a:rPr>
              <a:t></a:t>
            </a:r>
            <a:endParaRPr lang="en-US" sz="1600" b="1" dirty="0">
              <a:solidFill>
                <a:srgbClr val="E39A35"/>
              </a:solidFill>
              <a:cs typeface="Helvetica"/>
            </a:endParaRPr>
          </a:p>
        </p:txBody>
      </p:sp>
    </p:spTree>
    <p:extLst>
      <p:ext uri="{BB962C8B-B14F-4D97-AF65-F5344CB8AC3E}">
        <p14:creationId xmlns:p14="http://schemas.microsoft.com/office/powerpoint/2010/main" val="58395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E8A047E-4DA1-BC7D-C972-DDA787D85E37}"/>
              </a:ext>
            </a:extLst>
          </p:cNvPr>
          <p:cNvSpPr>
            <a:spLocks noGrp="1"/>
          </p:cNvSpPr>
          <p:nvPr>
            <p:ph type="body" sz="quarter" idx="15"/>
          </p:nvPr>
        </p:nvSpPr>
        <p:spPr>
          <a:xfrm>
            <a:off x="3657600" y="2011680"/>
            <a:ext cx="5335096" cy="4937760"/>
          </a:xfrm>
        </p:spPr>
        <p:txBody>
          <a:bodyPr/>
          <a:lstStyle/>
          <a:p>
            <a:pPr marL="0" marR="0">
              <a:buNone/>
            </a:pPr>
            <a:r>
              <a:rPr lang="en-US" sz="2400" dirty="0">
                <a:solidFill>
                  <a:srgbClr val="002060"/>
                </a:solidFill>
                <a:effectLst/>
                <a:latin typeface="+mn-lt"/>
                <a:ea typeface="Times New Roman" panose="02020603050405020304" pitchFamily="18" charset="0"/>
              </a:rPr>
              <a:t>Moderator:</a:t>
            </a:r>
            <a:r>
              <a:rPr lang="en-US" sz="2400" b="0" dirty="0">
                <a:solidFill>
                  <a:srgbClr val="002060"/>
                </a:solidFill>
                <a:effectLst/>
                <a:latin typeface="+mn-lt"/>
                <a:ea typeface="Times New Roman" panose="02020603050405020304" pitchFamily="18" charset="0"/>
              </a:rPr>
              <a:t> Sally Reeske</a:t>
            </a:r>
            <a:r>
              <a:rPr lang="en-US" sz="2400" b="0" dirty="0">
                <a:solidFill>
                  <a:srgbClr val="002060"/>
                </a:solidFill>
                <a:effectLst/>
                <a:latin typeface="+mn-lt"/>
                <a:ea typeface="Calibri" panose="020F0502020204030204" pitchFamily="34" charset="0"/>
              </a:rPr>
              <a:t>, Division of Public Health</a:t>
            </a:r>
            <a:endParaRPr lang="en-US" sz="2400" b="0" dirty="0">
              <a:solidFill>
                <a:srgbClr val="002060"/>
              </a:solidFill>
              <a:effectLst/>
              <a:latin typeface="+mn-lt"/>
              <a:ea typeface="Times New Roman" panose="02020603050405020304" pitchFamily="18" charset="0"/>
            </a:endParaRPr>
          </a:p>
          <a:p>
            <a:pPr>
              <a:buClr>
                <a:srgbClr val="002060"/>
              </a:buClr>
              <a:buSzPct val="100000"/>
              <a:tabLst>
                <a:tab pos="228600" algn="l"/>
              </a:tabLst>
            </a:pPr>
            <a:r>
              <a:rPr lang="en-US" sz="2400" b="0" dirty="0">
                <a:solidFill>
                  <a:srgbClr val="002060"/>
                </a:solidFill>
                <a:effectLst/>
                <a:latin typeface="+mn-lt"/>
                <a:ea typeface="Times New Roman" panose="02020603050405020304" pitchFamily="18" charset="0"/>
              </a:rPr>
              <a:t>Justin Garrity, Healing Transitions</a:t>
            </a:r>
          </a:p>
          <a:p>
            <a:pPr>
              <a:buClr>
                <a:srgbClr val="002060"/>
              </a:buClr>
              <a:buSzPct val="100000"/>
              <a:tabLst>
                <a:tab pos="228600" algn="l"/>
              </a:tabLst>
            </a:pPr>
            <a:r>
              <a:rPr lang="en-US" sz="2400" b="0" dirty="0">
                <a:solidFill>
                  <a:srgbClr val="002060"/>
                </a:solidFill>
                <a:effectLst/>
                <a:latin typeface="+mn-lt"/>
                <a:ea typeface="Times New Roman" panose="02020603050405020304" pitchFamily="18" charset="0"/>
              </a:rPr>
              <a:t>Bart Grimes, Robeson Healthcare </a:t>
            </a:r>
            <a:endParaRPr lang="en-US" sz="2400" b="0" dirty="0">
              <a:solidFill>
                <a:srgbClr val="002060"/>
              </a:solidFill>
              <a:latin typeface="+mn-lt"/>
              <a:ea typeface="Times New Roman" panose="02020603050405020304" pitchFamily="18" charset="0"/>
            </a:endParaRPr>
          </a:p>
          <a:p>
            <a:pPr>
              <a:buClr>
                <a:srgbClr val="002060"/>
              </a:buClr>
              <a:buSzPct val="100000"/>
              <a:tabLst>
                <a:tab pos="228600" algn="l"/>
              </a:tabLst>
            </a:pPr>
            <a:r>
              <a:rPr lang="en-US" sz="2400" b="0" dirty="0">
                <a:solidFill>
                  <a:srgbClr val="002060"/>
                </a:solidFill>
                <a:effectLst/>
                <a:latin typeface="+mn-lt"/>
                <a:ea typeface="Calibri" panose="020F0502020204030204" pitchFamily="34" charset="0"/>
              </a:rPr>
              <a:t>Teresa Hinkle, Caring Services</a:t>
            </a:r>
            <a:endParaRPr lang="en-US" sz="2400" b="0" i="0" u="none" strike="noStrike" baseline="0" dirty="0">
              <a:solidFill>
                <a:srgbClr val="002060"/>
              </a:solidFill>
              <a:latin typeface="+mn-lt"/>
            </a:endParaRPr>
          </a:p>
        </p:txBody>
      </p:sp>
      <p:sp>
        <p:nvSpPr>
          <p:cNvPr id="9" name="Text Placeholder 8">
            <a:extLst>
              <a:ext uri="{FF2B5EF4-FFF2-40B4-BE49-F238E27FC236}">
                <a16:creationId xmlns:a16="http://schemas.microsoft.com/office/drawing/2014/main" id="{51F539A2-A634-5BE3-F92C-26D3782A6C77}"/>
              </a:ext>
            </a:extLst>
          </p:cNvPr>
          <p:cNvSpPr>
            <a:spLocks noGrp="1"/>
          </p:cNvSpPr>
          <p:nvPr>
            <p:ph type="body" sz="quarter" idx="16"/>
          </p:nvPr>
        </p:nvSpPr>
        <p:spPr>
          <a:xfrm>
            <a:off x="3657600" y="274320"/>
            <a:ext cx="5439011" cy="668337"/>
          </a:xfrm>
        </p:spPr>
        <p:txBody>
          <a:bodyPr/>
          <a:lstStyle/>
          <a:p>
            <a:pPr marL="0" marR="0">
              <a:lnSpc>
                <a:spcPct val="107000"/>
              </a:lnSpc>
              <a:spcAft>
                <a:spcPts val="800"/>
              </a:spcAft>
            </a:pPr>
            <a:r>
              <a:rPr lang="en-US" sz="3200" b="1" dirty="0">
                <a:effectLst/>
                <a:latin typeface="+mn-lt"/>
                <a:ea typeface="Times New Roman" panose="02020603050405020304" pitchFamily="18" charset="0"/>
                <a:cs typeface="Calibri" panose="020F0502020204030204" pitchFamily="34" charset="0"/>
              </a:rPr>
              <a:t>Panel: MOUD in a Supportive Living Environment</a:t>
            </a:r>
            <a:endParaRPr lang="en-US" sz="32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5946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48640" y="1508084"/>
            <a:ext cx="5774267" cy="2020824"/>
          </a:xfrm>
        </p:spPr>
        <p:txBody>
          <a:bodyPr anchor="t"/>
          <a:lstStyle/>
          <a:p>
            <a:r>
              <a:rPr lang="en-US" sz="5400" dirty="0">
                <a:latin typeface="Aptos" panose="020B0004020202020204" pitchFamily="34" charset="0"/>
                <a:ea typeface="Aptos" panose="020B0004020202020204" pitchFamily="34" charset="0"/>
                <a:cs typeface="Aptos" panose="020B0004020202020204" pitchFamily="34" charset="0"/>
              </a:rPr>
              <a:t>Not Your Parents’ OTP</a:t>
            </a:r>
            <a:endParaRPr lang="en-US" sz="5400" dirty="0">
              <a:latin typeface="Arial"/>
              <a:cs typeface="Arial"/>
            </a:endParaRPr>
          </a:p>
        </p:txBody>
      </p:sp>
      <p:sp>
        <p:nvSpPr>
          <p:cNvPr id="9" name="Text Placeholder 8"/>
          <p:cNvSpPr>
            <a:spLocks noGrp="1"/>
          </p:cNvSpPr>
          <p:nvPr>
            <p:ph type="body" sz="quarter" idx="11"/>
          </p:nvPr>
        </p:nvSpPr>
        <p:spPr>
          <a:xfrm>
            <a:off x="548640" y="3657600"/>
            <a:ext cx="6498954" cy="948752"/>
          </a:xfrm>
        </p:spPr>
        <p:txBody>
          <a:bodyPr anchor="ctr"/>
          <a:lstStyle/>
          <a:p>
            <a:endParaRPr lang="en-US" sz="1500" b="0" dirty="0">
              <a:latin typeface="Arial"/>
              <a:cs typeface="Arial"/>
            </a:endParaRPr>
          </a:p>
          <a:p>
            <a:r>
              <a:rPr lang="en-US" sz="2400" dirty="0">
                <a:latin typeface="Arial"/>
                <a:cs typeface="Arial"/>
              </a:rPr>
              <a:t>Anna Stanley, LCMHCS, LCAS, CCS</a:t>
            </a:r>
            <a:endParaRPr lang="en-US" sz="2400" dirty="0">
              <a:solidFill>
                <a:srgbClr val="000000"/>
              </a:solidFill>
              <a:latin typeface="Arial"/>
              <a:cs typeface="Arial"/>
            </a:endParaRPr>
          </a:p>
          <a:p>
            <a:r>
              <a:rPr lang="en-US" sz="2000" b="0" dirty="0">
                <a:latin typeface="Arial"/>
                <a:cs typeface="Arial"/>
              </a:rPr>
              <a:t>State Opioid Treatment Authority</a:t>
            </a:r>
          </a:p>
          <a:p>
            <a:r>
              <a:rPr lang="en-US" sz="2000" b="0" dirty="0">
                <a:latin typeface="Arial"/>
                <a:cs typeface="Arial"/>
              </a:rPr>
              <a:t>Division of Mental Health, Developmental Disabilities, and Substance Use Disorders</a:t>
            </a:r>
            <a:endParaRPr lang="en-US" sz="2000" b="0" dirty="0">
              <a:solidFill>
                <a:srgbClr val="000000"/>
              </a:solidFill>
              <a:latin typeface="Arial"/>
              <a:cs typeface="Arial"/>
            </a:endParaRPr>
          </a:p>
          <a:p>
            <a:r>
              <a:rPr lang="en-US" sz="2000" b="0" dirty="0">
                <a:latin typeface="Arial"/>
                <a:cs typeface="Arial"/>
              </a:rPr>
              <a:t>SUD Prevention, Treatment, and Recovery Section</a:t>
            </a:r>
            <a:endParaRPr lang="en-US" sz="2000" dirty="0"/>
          </a:p>
        </p:txBody>
      </p:sp>
    </p:spTree>
    <p:extLst>
      <p:ext uri="{BB962C8B-B14F-4D97-AF65-F5344CB8AC3E}">
        <p14:creationId xmlns:p14="http://schemas.microsoft.com/office/powerpoint/2010/main" val="208373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280160" y="1005840"/>
            <a:ext cx="7537836" cy="4937760"/>
          </a:xfrm>
        </p:spPr>
        <p:txBody>
          <a:bodyPr/>
          <a:lstStyle/>
          <a:p>
            <a:pPr marL="641350" indent="-342900">
              <a:spcBef>
                <a:spcPts val="1200"/>
              </a:spcBef>
              <a:buClr>
                <a:schemeClr val="dk1"/>
              </a:buClr>
              <a:buSzPts val="1100"/>
              <a:buFont typeface="Wingdings" panose="05000000000000000000" pitchFamily="2" charset="2"/>
              <a:buChar char="v"/>
            </a:pPr>
            <a:r>
              <a:rPr lang="en-US" sz="2400" b="1" dirty="0">
                <a:solidFill>
                  <a:srgbClr val="002060"/>
                </a:solidFill>
              </a:rPr>
              <a:t>Understand the Evolution</a:t>
            </a:r>
            <a:endParaRPr lang="en-US" sz="2400" dirty="0">
              <a:solidFill>
                <a:srgbClr val="002060"/>
              </a:solidFill>
            </a:endParaRPr>
          </a:p>
          <a:p>
            <a:pPr marL="298450" indent="0">
              <a:spcBef>
                <a:spcPts val="1200"/>
              </a:spcBef>
              <a:buClr>
                <a:schemeClr val="dk1"/>
              </a:buClr>
              <a:buSzPts val="1100"/>
              <a:buNone/>
            </a:pPr>
            <a:r>
              <a:rPr lang="en-US" sz="2000" b="0" dirty="0">
                <a:solidFill>
                  <a:srgbClr val="002060"/>
                </a:solidFill>
              </a:rPr>
              <a:t>Review the history and regulatory evolution of opioid treatment programs, focusing on the impact of updated federal 42 CFR regulations.</a:t>
            </a:r>
          </a:p>
          <a:p>
            <a:pPr marL="298450" indent="0">
              <a:spcBef>
                <a:spcPts val="1200"/>
              </a:spcBef>
              <a:buClr>
                <a:schemeClr val="dk1"/>
              </a:buClr>
              <a:buSzPts val="1100"/>
              <a:buNone/>
            </a:pPr>
            <a:endParaRPr lang="en-US" sz="2000" b="0" dirty="0">
              <a:solidFill>
                <a:srgbClr val="002060"/>
              </a:solidFill>
            </a:endParaRPr>
          </a:p>
          <a:p>
            <a:pPr marL="584200" indent="-285750">
              <a:spcBef>
                <a:spcPts val="1200"/>
              </a:spcBef>
              <a:buClr>
                <a:schemeClr val="dk1"/>
              </a:buClr>
              <a:buSzPts val="1100"/>
              <a:buFont typeface="Wingdings" panose="05000000000000000000" pitchFamily="2" charset="2"/>
              <a:buChar char="v"/>
            </a:pPr>
            <a:r>
              <a:rPr lang="en-US" sz="2400" b="1" dirty="0">
                <a:solidFill>
                  <a:srgbClr val="002060"/>
                </a:solidFill>
              </a:rPr>
              <a:t>Explore Patient-Centered Changes</a:t>
            </a:r>
          </a:p>
          <a:p>
            <a:pPr marL="298450" indent="0">
              <a:spcBef>
                <a:spcPts val="1200"/>
              </a:spcBef>
              <a:buClr>
                <a:schemeClr val="dk1"/>
              </a:buClr>
              <a:buSzPts val="1100"/>
              <a:buNone/>
            </a:pPr>
            <a:r>
              <a:rPr lang="en" sz="2000" b="0" dirty="0">
                <a:solidFill>
                  <a:srgbClr val="002060"/>
                </a:solidFill>
              </a:rPr>
              <a:t>Highlight significant shifts in patient care before and after the regulatory updates.</a:t>
            </a:r>
          </a:p>
          <a:p>
            <a:pPr marL="298450" indent="0">
              <a:buClr>
                <a:schemeClr val="dk1"/>
              </a:buClr>
              <a:buSzPts val="1100"/>
              <a:buNone/>
            </a:pPr>
            <a:endParaRPr lang="en-US" sz="2000" b="0" dirty="0">
              <a:solidFill>
                <a:srgbClr val="002060"/>
              </a:solidFill>
            </a:endParaRPr>
          </a:p>
          <a:p>
            <a:pPr marL="641350" indent="-342900">
              <a:buClr>
                <a:schemeClr val="dk1"/>
              </a:buClr>
              <a:buSzPts val="1100"/>
              <a:buFont typeface="Wingdings" panose="05000000000000000000" pitchFamily="2" charset="2"/>
              <a:buChar char="v"/>
            </a:pPr>
            <a:r>
              <a:rPr lang="en-US" sz="2400" dirty="0">
                <a:solidFill>
                  <a:srgbClr val="002060"/>
                </a:solidFill>
              </a:rPr>
              <a:t>Promote Clinical Cultural Shift</a:t>
            </a:r>
          </a:p>
          <a:p>
            <a:pPr marL="298450" indent="0">
              <a:buClr>
                <a:schemeClr val="dk1"/>
              </a:buClr>
              <a:buSzPts val="1100"/>
              <a:buNone/>
            </a:pPr>
            <a:r>
              <a:rPr lang="en-US" sz="2000" b="0" dirty="0">
                <a:solidFill>
                  <a:srgbClr val="002060"/>
                </a:solidFill>
              </a:rPr>
              <a:t>Explore outcomes measurements and data that support a clinical cultural shift to better align with the new regulations and improve patient outcomes.</a:t>
            </a:r>
          </a:p>
          <a:p>
            <a:pPr marL="298450" indent="0">
              <a:buClr>
                <a:schemeClr val="dk1"/>
              </a:buClr>
              <a:buSzPts val="1100"/>
              <a:buNone/>
            </a:pPr>
            <a:endParaRPr lang="en-US" dirty="0"/>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365760"/>
            <a:ext cx="7537836" cy="548640"/>
          </a:xfrm>
        </p:spPr>
        <p:txBody>
          <a:bodyPr/>
          <a:lstStyle/>
          <a:p>
            <a:r>
              <a:rPr lang="en" sz="3200" b="1" dirty="0">
                <a:ea typeface="Montserrat"/>
                <a:sym typeface="Montserrat"/>
              </a:rPr>
              <a:t>Objectives</a:t>
            </a:r>
            <a:endParaRPr lang="en-US" sz="3200" dirty="0"/>
          </a:p>
        </p:txBody>
      </p:sp>
    </p:spTree>
    <p:extLst>
      <p:ext uri="{BB962C8B-B14F-4D97-AF65-F5344CB8AC3E}">
        <p14:creationId xmlns:p14="http://schemas.microsoft.com/office/powerpoint/2010/main" val="566911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280160" y="1005840"/>
            <a:ext cx="7537836" cy="4937760"/>
          </a:xfrm>
        </p:spPr>
        <p:txBody>
          <a:bodyPr/>
          <a:lstStyle/>
          <a:p>
            <a:pPr marL="298450" indent="0">
              <a:spcBef>
                <a:spcPts val="0"/>
              </a:spcBef>
              <a:buClr>
                <a:schemeClr val="dk1"/>
              </a:buClr>
              <a:buSzPts val="1100"/>
              <a:buNone/>
            </a:pPr>
            <a:r>
              <a:rPr lang="en-US" sz="1800" dirty="0">
                <a:solidFill>
                  <a:srgbClr val="002060"/>
                </a:solidFill>
              </a:rPr>
              <a:t>Before 1919</a:t>
            </a:r>
          </a:p>
          <a:p>
            <a:pPr marL="584200" indent="-285750">
              <a:spcBef>
                <a:spcPts val="0"/>
              </a:spcBef>
              <a:buSzPct val="100000"/>
            </a:pPr>
            <a:r>
              <a:rPr lang="en" sz="1600" dirty="0">
                <a:solidFill>
                  <a:srgbClr val="002060"/>
                </a:solidFill>
              </a:rPr>
              <a:t>Morphine treatment clinics</a:t>
            </a:r>
            <a:r>
              <a:rPr lang="en" sz="1600" b="0" dirty="0">
                <a:solidFill>
                  <a:srgbClr val="002060"/>
                </a:solidFill>
              </a:rPr>
              <a:t>: Morphine was prescribed and dispensed in treatment clinics across the U.S. for those struggling with addiction.</a:t>
            </a:r>
            <a:endParaRPr lang="en-US" sz="1600" dirty="0">
              <a:solidFill>
                <a:srgbClr val="002060"/>
              </a:solidFill>
            </a:endParaRPr>
          </a:p>
          <a:p>
            <a:pPr marL="298450" indent="0">
              <a:spcBef>
                <a:spcPts val="0"/>
              </a:spcBef>
              <a:buSzPts val="1100"/>
              <a:buNone/>
            </a:pPr>
            <a:endParaRPr lang="en" sz="1600" b="0" dirty="0">
              <a:solidFill>
                <a:srgbClr val="002060"/>
              </a:solidFill>
            </a:endParaRPr>
          </a:p>
          <a:p>
            <a:pPr marL="298450" indent="0">
              <a:spcBef>
                <a:spcPts val="0"/>
              </a:spcBef>
              <a:buNone/>
            </a:pPr>
            <a:r>
              <a:rPr lang="en" sz="1800" dirty="0">
                <a:solidFill>
                  <a:srgbClr val="002060"/>
                </a:solidFill>
              </a:rPr>
              <a:t>1920s</a:t>
            </a:r>
            <a:endParaRPr lang="en" sz="1600" dirty="0">
              <a:solidFill>
                <a:srgbClr val="002060"/>
              </a:solidFill>
            </a:endParaRPr>
          </a:p>
          <a:p>
            <a:pPr marL="584200" indent="-285750">
              <a:spcBef>
                <a:spcPts val="0"/>
              </a:spcBef>
            </a:pPr>
            <a:r>
              <a:rPr lang="en" sz="1600" dirty="0">
                <a:solidFill>
                  <a:srgbClr val="002060"/>
                </a:solidFill>
              </a:rPr>
              <a:t>Closure of morphine clinics</a:t>
            </a:r>
            <a:r>
              <a:rPr lang="en" sz="1600" b="0" dirty="0">
                <a:solidFill>
                  <a:srgbClr val="002060"/>
                </a:solidFill>
              </a:rPr>
              <a:t>: The Federal Bureau of Narcotics, part of the U.S. Department of the Treasury, successfully shut down morphine treatment clinics, labeling them “another form of drug trafficking.”</a:t>
            </a:r>
            <a:r>
              <a:rPr lang="en" sz="1600" b="0" dirty="0">
                <a:solidFill>
                  <a:srgbClr val="002060"/>
                </a:solidFill>
                <a:ea typeface="Roboto"/>
              </a:rPr>
              <a:t> </a:t>
            </a:r>
            <a:endParaRPr lang="en" sz="1600" dirty="0">
              <a:solidFill>
                <a:srgbClr val="002060"/>
              </a:solidFill>
            </a:endParaRPr>
          </a:p>
          <a:p>
            <a:pPr marL="298450" indent="0">
              <a:spcBef>
                <a:spcPts val="0"/>
              </a:spcBef>
              <a:buNone/>
            </a:pPr>
            <a:endParaRPr lang="en" sz="1600" b="0" dirty="0">
              <a:solidFill>
                <a:srgbClr val="002060"/>
              </a:solidFill>
              <a:ea typeface="Roboto"/>
            </a:endParaRPr>
          </a:p>
          <a:p>
            <a:pPr marL="298450" indent="0">
              <a:spcBef>
                <a:spcPts val="0"/>
              </a:spcBef>
              <a:buNone/>
            </a:pPr>
            <a:r>
              <a:rPr lang="en" sz="1800" dirty="0">
                <a:solidFill>
                  <a:srgbClr val="002060"/>
                </a:solidFill>
              </a:rPr>
              <a:t>1929</a:t>
            </a:r>
            <a:endParaRPr lang="en" sz="1600" dirty="0">
              <a:solidFill>
                <a:srgbClr val="002060"/>
              </a:solidFill>
            </a:endParaRPr>
          </a:p>
          <a:p>
            <a:pPr marL="584200" indent="-285750">
              <a:spcBef>
                <a:spcPts val="0"/>
              </a:spcBef>
            </a:pPr>
            <a:r>
              <a:rPr lang="en" sz="1600" dirty="0">
                <a:solidFill>
                  <a:srgbClr val="002060"/>
                </a:solidFill>
              </a:rPr>
              <a:t>Narcotics farms established</a:t>
            </a:r>
            <a:r>
              <a:rPr lang="en" sz="1600" b="0" dirty="0">
                <a:solidFill>
                  <a:srgbClr val="002060"/>
                </a:solidFill>
              </a:rPr>
              <a:t>: Congress allocated funds for "narcotics farms," which were hospitals providing treatment services, including detoxification. However, the environment was very "prisonlike," limiting their therapeutic effectiveness.</a:t>
            </a:r>
            <a:endParaRPr lang="en" sz="1600" dirty="0">
              <a:solidFill>
                <a:srgbClr val="002060"/>
              </a:solidFill>
            </a:endParaRPr>
          </a:p>
          <a:p>
            <a:pPr marL="298450" indent="0">
              <a:spcBef>
                <a:spcPts val="0"/>
              </a:spcBef>
              <a:buNone/>
            </a:pPr>
            <a:endParaRPr lang="en" sz="1600" b="0" dirty="0">
              <a:solidFill>
                <a:srgbClr val="002060"/>
              </a:solidFill>
            </a:endParaRPr>
          </a:p>
          <a:p>
            <a:pPr marL="298450" indent="0">
              <a:spcBef>
                <a:spcPts val="0"/>
              </a:spcBef>
              <a:buNone/>
            </a:pPr>
            <a:r>
              <a:rPr lang="en" sz="1800" dirty="0">
                <a:solidFill>
                  <a:srgbClr val="002060"/>
                </a:solidFill>
              </a:rPr>
              <a:t>1950s-1960s</a:t>
            </a:r>
            <a:endParaRPr lang="en-US" sz="1600" b="0" dirty="0">
              <a:solidFill>
                <a:srgbClr val="002060"/>
              </a:solidFill>
            </a:endParaRPr>
          </a:p>
          <a:p>
            <a:pPr marL="584200" indent="-285750">
              <a:spcBef>
                <a:spcPts val="0"/>
              </a:spcBef>
            </a:pPr>
            <a:r>
              <a:rPr lang="en" sz="1600" dirty="0">
                <a:solidFill>
                  <a:srgbClr val="002060"/>
                </a:solidFill>
              </a:rPr>
              <a:t>Heroin crisis</a:t>
            </a:r>
            <a:r>
              <a:rPr lang="en" sz="1600" b="0" dirty="0">
                <a:solidFill>
                  <a:srgbClr val="002060"/>
                </a:solidFill>
              </a:rPr>
              <a:t>: Death rates from heroin overdose soared</a:t>
            </a:r>
            <a:endParaRPr lang="en-US" sz="1600" b="0" dirty="0">
              <a:solidFill>
                <a:srgbClr val="002060"/>
              </a:solidFill>
            </a:endParaRPr>
          </a:p>
          <a:p>
            <a:pPr marL="584200" indent="-285750">
              <a:spcBef>
                <a:spcPts val="0"/>
              </a:spcBef>
            </a:pPr>
            <a:r>
              <a:rPr lang="en" sz="1600" dirty="0">
                <a:solidFill>
                  <a:srgbClr val="002060"/>
                </a:solidFill>
              </a:rPr>
              <a:t>Hepatitis B surge</a:t>
            </a:r>
            <a:r>
              <a:rPr lang="en" sz="1600" b="0" dirty="0">
                <a:solidFill>
                  <a:srgbClr val="002060"/>
                </a:solidFill>
              </a:rPr>
              <a:t>: Along with the heroin crisis, cases of Hepatitis B increased</a:t>
            </a:r>
            <a:endParaRPr lang="en" sz="1600" dirty="0">
              <a:solidFill>
                <a:srgbClr val="002060"/>
              </a:solidFill>
            </a:endParaRPr>
          </a:p>
          <a:p>
            <a:pPr marL="584200" indent="-285750">
              <a:spcBef>
                <a:spcPts val="0"/>
              </a:spcBef>
              <a:buFont typeface="Arial" panose="020B0604020202020204" pitchFamily="34" charset="0"/>
              <a:buChar char="•"/>
            </a:pPr>
            <a:r>
              <a:rPr lang="en" sz="1600" dirty="0">
                <a:solidFill>
                  <a:srgbClr val="002060"/>
                </a:solidFill>
              </a:rPr>
              <a:t>Overcrowded jails</a:t>
            </a:r>
            <a:r>
              <a:rPr lang="en" sz="1600" b="0" dirty="0">
                <a:solidFill>
                  <a:srgbClr val="002060"/>
                </a:solidFill>
              </a:rPr>
              <a:t>: Jails are overcrowded with no effective system in place to ease detoxification for inmates.</a:t>
            </a:r>
            <a:endParaRPr lang="en" sz="1600" dirty="0">
              <a:solidFill>
                <a:srgbClr val="002060"/>
              </a:solidFill>
            </a:endParaRPr>
          </a:p>
          <a:p>
            <a:pPr marL="298450" indent="0">
              <a:buClr>
                <a:schemeClr val="dk1"/>
              </a:buClr>
              <a:buSzPts val="1100"/>
              <a:buNone/>
            </a:pPr>
            <a:endParaRPr lang="en-US" dirty="0"/>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365760"/>
            <a:ext cx="7537836" cy="548640"/>
          </a:xfrm>
        </p:spPr>
        <p:txBody>
          <a:bodyPr/>
          <a:lstStyle/>
          <a:p>
            <a:r>
              <a:rPr lang="en" sz="3200" b="1" dirty="0">
                <a:ea typeface="Montserrat"/>
                <a:sym typeface="Montserrat"/>
              </a:rPr>
              <a:t>History of Opioid Treatment</a:t>
            </a:r>
            <a:endParaRPr lang="en-US" sz="3200" dirty="0"/>
          </a:p>
        </p:txBody>
      </p:sp>
    </p:spTree>
    <p:extLst>
      <p:ext uri="{BB962C8B-B14F-4D97-AF65-F5344CB8AC3E}">
        <p14:creationId xmlns:p14="http://schemas.microsoft.com/office/powerpoint/2010/main" val="164891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280160" y="1280160"/>
            <a:ext cx="7537836" cy="4294375"/>
          </a:xfrm>
        </p:spPr>
        <p:txBody>
          <a:bodyPr/>
          <a:lstStyle/>
          <a:p>
            <a:pPr marL="298450" lvl="0" indent="0" algn="l" rtl="0">
              <a:spcBef>
                <a:spcPts val="1200"/>
              </a:spcBef>
              <a:spcAft>
                <a:spcPts val="0"/>
              </a:spcAft>
              <a:buClr>
                <a:schemeClr val="dk1"/>
              </a:buClr>
              <a:buSzPts val="1100"/>
              <a:buNone/>
            </a:pPr>
            <a:endParaRPr lang="en-US" sz="1200" b="0" dirty="0">
              <a:solidFill>
                <a:schemeClr val="dk1"/>
              </a:solidFill>
            </a:endParaRPr>
          </a:p>
          <a:p>
            <a:pPr marL="298450" indent="0">
              <a:spcBef>
                <a:spcPts val="0"/>
              </a:spcBef>
              <a:buClr>
                <a:schemeClr val="dk1"/>
              </a:buClr>
              <a:buSzPts val="1100"/>
              <a:buNone/>
            </a:pPr>
            <a:r>
              <a:rPr lang="en-US" sz="2000" dirty="0">
                <a:solidFill>
                  <a:srgbClr val="002060"/>
                </a:solidFill>
              </a:rPr>
              <a:t>1960s</a:t>
            </a:r>
            <a:endParaRPr lang="en-US" sz="1800" dirty="0">
              <a:solidFill>
                <a:srgbClr val="002060"/>
              </a:solidFill>
            </a:endParaRPr>
          </a:p>
          <a:p>
            <a:pPr marL="298450" indent="0">
              <a:spcBef>
                <a:spcPts val="0"/>
              </a:spcBef>
              <a:buNone/>
            </a:pPr>
            <a:r>
              <a:rPr lang="en" sz="1800" b="0" dirty="0">
                <a:solidFill>
                  <a:srgbClr val="002060"/>
                </a:solidFill>
              </a:rPr>
              <a:t>Dole and Nyswander began researching treating patients who were addicted to opioids with methadone using the FDA’s Investigational New Drug (IND) designation</a:t>
            </a:r>
            <a:endParaRPr lang="en-US" sz="1800" b="0" dirty="0">
              <a:solidFill>
                <a:srgbClr val="002060"/>
              </a:solidFill>
            </a:endParaRPr>
          </a:p>
          <a:p>
            <a:pPr marL="298450" indent="0">
              <a:spcBef>
                <a:spcPts val="0"/>
              </a:spcBef>
              <a:buSzPts val="1100"/>
              <a:buNone/>
            </a:pPr>
            <a:endParaRPr lang="en" sz="1800" b="0" dirty="0">
              <a:solidFill>
                <a:srgbClr val="002060"/>
              </a:solidFill>
            </a:endParaRPr>
          </a:p>
          <a:p>
            <a:pPr marL="298450" indent="0">
              <a:spcBef>
                <a:spcPts val="0"/>
              </a:spcBef>
              <a:buNone/>
            </a:pPr>
            <a:r>
              <a:rPr lang="en" sz="2000" dirty="0">
                <a:solidFill>
                  <a:srgbClr val="002060"/>
                </a:solidFill>
              </a:rPr>
              <a:t>1972</a:t>
            </a:r>
            <a:endParaRPr lang="en" sz="1800" dirty="0">
              <a:solidFill>
                <a:srgbClr val="002060"/>
              </a:solidFill>
            </a:endParaRPr>
          </a:p>
          <a:p>
            <a:pPr marL="298450" indent="0">
              <a:spcBef>
                <a:spcPts val="0"/>
              </a:spcBef>
              <a:buNone/>
            </a:pPr>
            <a:r>
              <a:rPr lang="en" sz="1800" b="0" dirty="0">
                <a:solidFill>
                  <a:srgbClr val="002060"/>
                </a:solidFill>
              </a:rPr>
              <a:t>Methadone was approved by the FDA for the treatment of opioid use disorder</a:t>
            </a:r>
          </a:p>
          <a:p>
            <a:pPr marL="298450" indent="0">
              <a:spcBef>
                <a:spcPts val="0"/>
              </a:spcBef>
              <a:buNone/>
            </a:pPr>
            <a:endParaRPr lang="en" sz="1800" b="0" dirty="0">
              <a:solidFill>
                <a:srgbClr val="002060"/>
              </a:solidFill>
              <a:ea typeface="Roboto"/>
            </a:endParaRPr>
          </a:p>
          <a:p>
            <a:pPr marL="298450" indent="0">
              <a:spcBef>
                <a:spcPts val="0"/>
              </a:spcBef>
              <a:buNone/>
            </a:pPr>
            <a:r>
              <a:rPr lang="en" sz="2000" dirty="0">
                <a:solidFill>
                  <a:srgbClr val="002060"/>
                </a:solidFill>
              </a:rPr>
              <a:t>1970s</a:t>
            </a:r>
            <a:endParaRPr lang="en" sz="1800" dirty="0">
              <a:solidFill>
                <a:srgbClr val="002060"/>
              </a:solidFill>
            </a:endParaRPr>
          </a:p>
          <a:p>
            <a:pPr marL="298450" indent="0">
              <a:spcBef>
                <a:spcPts val="0"/>
              </a:spcBef>
              <a:buNone/>
            </a:pPr>
            <a:r>
              <a:rPr lang="en" sz="1800" b="0" dirty="0">
                <a:solidFill>
                  <a:srgbClr val="002060"/>
                </a:solidFill>
              </a:rPr>
              <a:t>OTPs gained popularity as the Nixon Administration’s primary weapon in the War on Drugs. </a:t>
            </a:r>
          </a:p>
          <a:p>
            <a:pPr marL="298450" indent="0">
              <a:spcBef>
                <a:spcPts val="0"/>
              </a:spcBef>
              <a:buNone/>
            </a:pPr>
            <a:endParaRPr lang="en" sz="1800" dirty="0">
              <a:solidFill>
                <a:srgbClr val="002060"/>
              </a:solidFill>
            </a:endParaRPr>
          </a:p>
          <a:p>
            <a:pPr marL="298450" indent="0">
              <a:spcBef>
                <a:spcPts val="0"/>
              </a:spcBef>
              <a:buNone/>
            </a:pPr>
            <a:r>
              <a:rPr lang="en" sz="1800" b="0" i="1" dirty="0">
                <a:solidFill>
                  <a:srgbClr val="002060"/>
                </a:solidFill>
              </a:rPr>
              <a:t>Bureau of Narcotics and Dangerous Drugs (formerly known as the Federal Bureau of Narcotics, and later known as the Drug Enforcement Agency) was made an equal partner with the FDA in the federal effort to control Opioid Treatment Programs</a:t>
            </a:r>
            <a:endParaRPr lang="en" sz="1800" b="0" dirty="0">
              <a:solidFill>
                <a:srgbClr val="002060"/>
              </a:solidFill>
            </a:endParaRPr>
          </a:p>
          <a:p>
            <a:pPr marL="298450" indent="0">
              <a:buClr>
                <a:schemeClr val="dk1"/>
              </a:buClr>
              <a:buSzPts val="1100"/>
              <a:buNone/>
            </a:pPr>
            <a:endParaRPr lang="en-US" dirty="0"/>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365760"/>
            <a:ext cx="7537836" cy="548640"/>
          </a:xfrm>
        </p:spPr>
        <p:txBody>
          <a:bodyPr/>
          <a:lstStyle/>
          <a:p>
            <a:r>
              <a:rPr lang="en" sz="3200" b="1" dirty="0">
                <a:ea typeface="Montserrat"/>
                <a:sym typeface="Montserrat"/>
              </a:rPr>
              <a:t>Opioid Treatment Programs 1960s-1970s</a:t>
            </a:r>
            <a:endParaRPr lang="en-US" sz="3200" dirty="0"/>
          </a:p>
        </p:txBody>
      </p:sp>
    </p:spTree>
    <p:extLst>
      <p:ext uri="{BB962C8B-B14F-4D97-AF65-F5344CB8AC3E}">
        <p14:creationId xmlns:p14="http://schemas.microsoft.com/office/powerpoint/2010/main" val="2630516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280160" y="1554480"/>
            <a:ext cx="7537836" cy="3835849"/>
          </a:xfrm>
        </p:spPr>
        <p:txBody>
          <a:bodyPr/>
          <a:lstStyle/>
          <a:p>
            <a:pPr marL="285750" indent="-285750"/>
            <a:r>
              <a:rPr lang="en" sz="2200" b="0" dirty="0">
                <a:solidFill>
                  <a:srgbClr val="002060"/>
                </a:solidFill>
                <a:ea typeface="Roboto"/>
              </a:rPr>
              <a:t>Reduced admission standard: from 2 years of addiction to 1 year with physiological dependence</a:t>
            </a:r>
            <a:endParaRPr lang="en" sz="2200" dirty="0">
              <a:solidFill>
                <a:srgbClr val="002060"/>
              </a:solidFill>
            </a:endParaRPr>
          </a:p>
          <a:p>
            <a:pPr marL="285750" indent="-285750"/>
            <a:r>
              <a:rPr lang="en" sz="2200" b="0" dirty="0">
                <a:solidFill>
                  <a:srgbClr val="002060"/>
                </a:solidFill>
                <a:ea typeface="Roboto"/>
              </a:rPr>
              <a:t>Allowed individuals under 16 to receive maintenance treatment.</a:t>
            </a:r>
          </a:p>
          <a:p>
            <a:pPr marL="285750" indent="-285750"/>
            <a:r>
              <a:rPr lang="en" sz="2200" b="0" dirty="0">
                <a:solidFill>
                  <a:srgbClr val="002060"/>
                </a:solidFill>
                <a:ea typeface="Roboto"/>
              </a:rPr>
              <a:t>Urine testing: 8 tests in the first year, quarterly thereafter, unless the patient had 6 take-home doses, then testing was monthly.</a:t>
            </a:r>
            <a:endParaRPr lang="en" sz="2200" dirty="0">
              <a:solidFill>
                <a:srgbClr val="002060"/>
              </a:solidFill>
              <a:ea typeface="Roboto"/>
            </a:endParaRPr>
          </a:p>
          <a:p>
            <a:pPr marL="285750" indent="-285750"/>
            <a:r>
              <a:rPr lang="en" sz="2200" b="0" dirty="0">
                <a:solidFill>
                  <a:srgbClr val="002060"/>
                </a:solidFill>
                <a:ea typeface="Roboto"/>
              </a:rPr>
              <a:t>Counselor-to-patient ratio set at 1:50.</a:t>
            </a:r>
            <a:endParaRPr lang="en-US" sz="2200" b="0" dirty="0">
              <a:solidFill>
                <a:srgbClr val="002060"/>
              </a:solidFill>
              <a:ea typeface="Roboto"/>
            </a:endParaRPr>
          </a:p>
          <a:p>
            <a:pPr marL="285750" indent="-285750"/>
            <a:r>
              <a:rPr lang="en" sz="2200" b="0" dirty="0">
                <a:solidFill>
                  <a:srgbClr val="002060"/>
                </a:solidFill>
                <a:ea typeface="Roboto"/>
              </a:rPr>
              <a:t>Initial dosage: capped at 30 mg, with an additional 10 mg allowed within 4-8 hours if necessary.</a:t>
            </a:r>
            <a:endParaRPr lang="en" sz="2200" dirty="0">
              <a:solidFill>
                <a:srgbClr val="002060"/>
              </a:solidFill>
              <a:ea typeface="Roboto"/>
            </a:endParaRPr>
          </a:p>
          <a:p>
            <a:pPr marL="285750" indent="-285750"/>
            <a:r>
              <a:rPr lang="en" sz="2200" b="0" dirty="0">
                <a:solidFill>
                  <a:srgbClr val="002060"/>
                </a:solidFill>
                <a:ea typeface="Roboto"/>
              </a:rPr>
              <a:t>100 mg dose cap: state and federal notification required if exceeded, and no take-home doses allowed over this limit.</a:t>
            </a:r>
            <a:endParaRPr lang="en" sz="2200" dirty="0">
              <a:solidFill>
                <a:srgbClr val="002060"/>
              </a:solidFill>
            </a:endParaRPr>
          </a:p>
          <a:p>
            <a:pPr marL="298450" indent="0">
              <a:buClr>
                <a:schemeClr val="dk1"/>
              </a:buClr>
              <a:buSzPts val="1100"/>
              <a:buNone/>
            </a:pPr>
            <a:endParaRPr lang="en-US" dirty="0"/>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365760"/>
            <a:ext cx="7537836" cy="548640"/>
          </a:xfrm>
        </p:spPr>
        <p:txBody>
          <a:bodyPr/>
          <a:lstStyle/>
          <a:p>
            <a:r>
              <a:rPr lang="en" sz="3200" b="1" dirty="0">
                <a:ea typeface="Montserrat"/>
                <a:sym typeface="Montserrat"/>
              </a:rPr>
              <a:t>Opioid Treatment Programs Regulatory Revisions 1980</a:t>
            </a:r>
            <a:endParaRPr lang="en-US" sz="3200" dirty="0"/>
          </a:p>
        </p:txBody>
      </p:sp>
    </p:spTree>
    <p:extLst>
      <p:ext uri="{BB962C8B-B14F-4D97-AF65-F5344CB8AC3E}">
        <p14:creationId xmlns:p14="http://schemas.microsoft.com/office/powerpoint/2010/main" val="2941525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280160" y="1554480"/>
            <a:ext cx="7537836" cy="3731677"/>
          </a:xfrm>
        </p:spPr>
        <p:txBody>
          <a:bodyPr/>
          <a:lstStyle/>
          <a:p>
            <a:pPr marL="457200" indent="-330200"/>
            <a:r>
              <a:rPr lang="en-US" sz="2400" b="0" dirty="0">
                <a:solidFill>
                  <a:srgbClr val="002060"/>
                </a:solidFill>
                <a:latin typeface="Arial"/>
                <a:ea typeface="Roboto"/>
                <a:cs typeface="Arial"/>
              </a:rPr>
              <a:t>Counselor ratio was deleted</a:t>
            </a:r>
            <a:endParaRPr lang="en-US" sz="2400" b="0" dirty="0">
              <a:solidFill>
                <a:srgbClr val="002060"/>
              </a:solidFill>
            </a:endParaRPr>
          </a:p>
          <a:p>
            <a:pPr marL="457200" indent="-330200"/>
            <a:r>
              <a:rPr lang="en-US" sz="2400" b="0" dirty="0">
                <a:solidFill>
                  <a:srgbClr val="002060"/>
                </a:solidFill>
                <a:latin typeface="Arial"/>
                <a:ea typeface="Roboto"/>
                <a:cs typeface="Arial"/>
              </a:rPr>
              <a:t>Testing for drug abuse was no longer limited to urine testing</a:t>
            </a:r>
          </a:p>
          <a:p>
            <a:pPr marL="457200" indent="-330200"/>
            <a:r>
              <a:rPr lang="en-US" sz="2400" b="0" dirty="0">
                <a:solidFill>
                  <a:srgbClr val="002060"/>
                </a:solidFill>
                <a:latin typeface="Arial"/>
                <a:ea typeface="Roboto"/>
                <a:cs typeface="Arial"/>
              </a:rPr>
              <a:t>Notification requirement for doses over 100mg was eliminated, but written justification as still required</a:t>
            </a:r>
          </a:p>
          <a:p>
            <a:pPr marL="457200" indent="-330200"/>
            <a:r>
              <a:rPr lang="en-US" sz="2400" b="0" dirty="0">
                <a:solidFill>
                  <a:srgbClr val="002060"/>
                </a:solidFill>
                <a:latin typeface="Arial"/>
                <a:ea typeface="Roboto"/>
                <a:cs typeface="Arial"/>
              </a:rPr>
              <a:t>Annual reviews of patient treatment plan no longer required after 3 years for “model” patients</a:t>
            </a:r>
            <a:endParaRPr lang="en-US" sz="2400" b="0" dirty="0">
              <a:solidFill>
                <a:srgbClr val="002060"/>
              </a:solidFill>
              <a:latin typeface="Arial"/>
              <a:ea typeface="Roboto"/>
            </a:endParaRPr>
          </a:p>
          <a:p>
            <a:pPr marL="457200" indent="-330200"/>
            <a:r>
              <a:rPr lang="en-US" sz="2400" b="0" dirty="0">
                <a:solidFill>
                  <a:srgbClr val="002060"/>
                </a:solidFill>
                <a:latin typeface="Arial"/>
                <a:ea typeface="Roboto"/>
                <a:cs typeface="Arial"/>
              </a:rPr>
              <a:t>Syphilis testing no longer required if veins were too damaged to obtain blood</a:t>
            </a:r>
          </a:p>
          <a:p>
            <a:pPr marL="457200" indent="-330200"/>
            <a:r>
              <a:rPr lang="en-US" sz="2400" b="0" dirty="0">
                <a:solidFill>
                  <a:srgbClr val="002060"/>
                </a:solidFill>
                <a:latin typeface="Arial"/>
                <a:ea typeface="Roboto"/>
                <a:cs typeface="Arial"/>
              </a:rPr>
              <a:t>Required counseling for pregnant women</a:t>
            </a:r>
            <a:endParaRPr lang="en" sz="2400" b="0" dirty="0">
              <a:solidFill>
                <a:srgbClr val="002060"/>
              </a:solidFill>
            </a:endParaRPr>
          </a:p>
          <a:p>
            <a:pPr marL="298450" indent="0">
              <a:buClr>
                <a:schemeClr val="dk1"/>
              </a:buClr>
              <a:buSzPts val="1100"/>
              <a:buNone/>
            </a:pPr>
            <a:endParaRPr lang="en-US" dirty="0"/>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365760"/>
            <a:ext cx="7537836" cy="548640"/>
          </a:xfrm>
        </p:spPr>
        <p:txBody>
          <a:bodyPr/>
          <a:lstStyle/>
          <a:p>
            <a:r>
              <a:rPr lang="en" sz="3200" b="1" dirty="0">
                <a:ea typeface="Montserrat"/>
                <a:sym typeface="Montserrat"/>
              </a:rPr>
              <a:t>Opioid Treatment Programs Regulatory Revisions 1989</a:t>
            </a:r>
            <a:endParaRPr lang="en-US" sz="3200" dirty="0"/>
          </a:p>
        </p:txBody>
      </p:sp>
    </p:spTree>
    <p:extLst>
      <p:ext uri="{BB962C8B-B14F-4D97-AF65-F5344CB8AC3E}">
        <p14:creationId xmlns:p14="http://schemas.microsoft.com/office/powerpoint/2010/main" val="3626996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365760" y="365760"/>
            <a:ext cx="7537836" cy="548640"/>
          </a:xfrm>
          <a:prstGeom prst="rect">
            <a:avLst/>
          </a:prstGeom>
        </p:spPr>
        <p:txBody>
          <a:bodyPr spcFirstLastPara="1" vert="horz" wrap="square" lIns="91425" tIns="91425" rIns="91425" bIns="91425" rtlCol="0" anchor="t" anchorCtr="0">
            <a:noAutofit/>
          </a:bodyPr>
          <a:lstStyle/>
          <a:p>
            <a:pPr>
              <a:spcBef>
                <a:spcPts val="0"/>
              </a:spcBef>
            </a:pPr>
            <a:r>
              <a:rPr lang="en" sz="3200" b="1" dirty="0">
                <a:solidFill>
                  <a:srgbClr val="5C93D5"/>
                </a:solidFill>
                <a:latin typeface="Arial" panose="020B0604020202020204" pitchFamily="34" charset="0"/>
                <a:ea typeface="Plus Jakarta Sans"/>
                <a:cs typeface="Arial" panose="020B0604020202020204" pitchFamily="34" charset="0"/>
                <a:sym typeface="Plus Jakarta Sans"/>
              </a:rPr>
              <a:t>Take-Homes in the 1980s</a:t>
            </a:r>
            <a:endParaRPr sz="3200" b="1" dirty="0">
              <a:solidFill>
                <a:srgbClr val="5C93D5"/>
              </a:solidFill>
              <a:latin typeface="Arial" panose="020B0604020202020204" pitchFamily="34" charset="0"/>
              <a:ea typeface="Plus Jakarta Sans"/>
              <a:cs typeface="Arial" panose="020B0604020202020204" pitchFamily="34" charset="0"/>
              <a:sym typeface="Plus Jakarta Sans"/>
            </a:endParaRPr>
          </a:p>
        </p:txBody>
      </p:sp>
      <p:sp>
        <p:nvSpPr>
          <p:cNvPr id="170" name="Google Shape;170;p23"/>
          <p:cNvSpPr txBox="1"/>
          <p:nvPr/>
        </p:nvSpPr>
        <p:spPr>
          <a:xfrm>
            <a:off x="365760" y="4987217"/>
            <a:ext cx="7751349" cy="101563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b="0" i="0" u="none" strike="noStrike" kern="1200" cap="none" spc="0" normalizeH="0" baseline="0" noProof="0" dirty="0">
                <a:ln>
                  <a:noFill/>
                </a:ln>
                <a:solidFill>
                  <a:srgbClr val="44546A"/>
                </a:solidFill>
                <a:effectLst/>
                <a:uLnTx/>
                <a:uFillTx/>
                <a:latin typeface="Arial" panose="020B0604020202020204" pitchFamily="34" charset="0"/>
                <a:ea typeface="Plus Jakarta Sans"/>
                <a:cs typeface="Arial" panose="020B0604020202020204" pitchFamily="34" charset="0"/>
                <a:sym typeface="Plus Jakarta Sans"/>
              </a:rPr>
              <a:t>Restriction or “probationary withdrawal” of take-home doses were required if patients missed a scheduled clinic appointment or if a urine test was positive for an opioid or negative for methadone</a:t>
            </a:r>
            <a:endParaRPr kumimoji="0" b="0" i="0" u="none" strike="noStrike" kern="1200" cap="none" spc="0" normalizeH="0" baseline="0" noProof="0" dirty="0">
              <a:ln>
                <a:noFill/>
              </a:ln>
              <a:solidFill>
                <a:srgbClr val="44546A"/>
              </a:solidFill>
              <a:effectLst/>
              <a:uLnTx/>
              <a:uFillTx/>
              <a:latin typeface="Arial" panose="020B0604020202020204" pitchFamily="34" charset="0"/>
              <a:ea typeface="Plus Jakarta Sans"/>
              <a:cs typeface="Arial" panose="020B0604020202020204" pitchFamily="34" charset="0"/>
              <a:sym typeface="Plus Jakarta Sans"/>
            </a:endParaRPr>
          </a:p>
        </p:txBody>
      </p:sp>
      <p:graphicFrame>
        <p:nvGraphicFramePr>
          <p:cNvPr id="2" name="Table 1">
            <a:extLst>
              <a:ext uri="{FF2B5EF4-FFF2-40B4-BE49-F238E27FC236}">
                <a16:creationId xmlns:a16="http://schemas.microsoft.com/office/drawing/2014/main" id="{69C0FA77-959C-70EA-AE19-40FF53CE7863}"/>
              </a:ext>
            </a:extLst>
          </p:cNvPr>
          <p:cNvGraphicFramePr>
            <a:graphicFrameLocks noGrp="1"/>
          </p:cNvGraphicFramePr>
          <p:nvPr>
            <p:extLst>
              <p:ext uri="{D42A27DB-BD31-4B8C-83A1-F6EECF244321}">
                <p14:modId xmlns:p14="http://schemas.microsoft.com/office/powerpoint/2010/main" val="2320560640"/>
              </p:ext>
            </p:extLst>
          </p:nvPr>
        </p:nvGraphicFramePr>
        <p:xfrm>
          <a:off x="365760" y="1262292"/>
          <a:ext cx="7287899" cy="3599180"/>
        </p:xfrm>
        <a:graphic>
          <a:graphicData uri="http://schemas.openxmlformats.org/drawingml/2006/table">
            <a:tbl>
              <a:tblPr/>
              <a:tblGrid>
                <a:gridCol w="2131699">
                  <a:extLst>
                    <a:ext uri="{9D8B030D-6E8A-4147-A177-3AD203B41FA5}">
                      <a16:colId xmlns:a16="http://schemas.microsoft.com/office/drawing/2014/main" val="2739179442"/>
                    </a:ext>
                  </a:extLst>
                </a:gridCol>
                <a:gridCol w="2578100">
                  <a:extLst>
                    <a:ext uri="{9D8B030D-6E8A-4147-A177-3AD203B41FA5}">
                      <a16:colId xmlns:a16="http://schemas.microsoft.com/office/drawing/2014/main" val="1926875028"/>
                    </a:ext>
                  </a:extLst>
                </a:gridCol>
                <a:gridCol w="2578100">
                  <a:extLst>
                    <a:ext uri="{9D8B030D-6E8A-4147-A177-3AD203B41FA5}">
                      <a16:colId xmlns:a16="http://schemas.microsoft.com/office/drawing/2014/main" val="1188414238"/>
                    </a:ext>
                  </a:extLst>
                </a:gridCol>
              </a:tblGrid>
              <a:tr h="375920">
                <a:tc>
                  <a:txBody>
                    <a:bodyPr/>
                    <a:lstStyle/>
                    <a:p>
                      <a:pPr marL="0" marR="0" algn="ctr">
                        <a:lnSpc>
                          <a:spcPct val="115000"/>
                        </a:lnSpc>
                        <a:spcAft>
                          <a:spcPts val="800"/>
                        </a:spcAft>
                        <a:buNone/>
                      </a:pPr>
                      <a:r>
                        <a:rPr lang="en-US" sz="1600" b="1" kern="100" dirty="0">
                          <a:solidFill>
                            <a:srgbClr val="FFFFFF"/>
                          </a:solidFill>
                          <a:effectLst/>
                          <a:latin typeface="+mn-lt"/>
                          <a:ea typeface="Aptos" panose="020B0004020202020204" pitchFamily="34" charset="0"/>
                          <a:cs typeface="Times New Roman" panose="02020603050405020304" pitchFamily="18" charset="0"/>
                        </a:rPr>
                        <a:t>Time in Treatment </a:t>
                      </a:r>
                      <a:endParaRPr lang="en-US" sz="1600" kern="100" dirty="0">
                        <a:effectLst/>
                        <a:latin typeface="+mn-lt"/>
                        <a:ea typeface="Aptos" panose="020B0004020202020204" pitchFamily="34" charset="0"/>
                        <a:cs typeface="Times New Roman" panose="02020603050405020304" pitchFamily="18"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3E60"/>
                    </a:solidFill>
                  </a:tcPr>
                </a:tc>
                <a:tc>
                  <a:txBody>
                    <a:bodyPr/>
                    <a:lstStyle/>
                    <a:p>
                      <a:pPr marL="0" marR="0" algn="ctr">
                        <a:lnSpc>
                          <a:spcPct val="115000"/>
                        </a:lnSpc>
                        <a:spcAft>
                          <a:spcPts val="800"/>
                        </a:spcAft>
                        <a:buNone/>
                      </a:pPr>
                      <a:r>
                        <a:rPr lang="en-US" sz="1600" b="1" kern="100" dirty="0">
                          <a:solidFill>
                            <a:srgbClr val="FFFFFF"/>
                          </a:solidFill>
                          <a:effectLst/>
                          <a:latin typeface="+mn-lt"/>
                          <a:ea typeface="Aptos" panose="020B0004020202020204" pitchFamily="34" charset="0"/>
                          <a:cs typeface="Times New Roman" panose="02020603050405020304" pitchFamily="18" charset="0"/>
                        </a:rPr>
                        <a:t># of Take-Homes</a:t>
                      </a:r>
                      <a:endParaRPr lang="en-US" sz="1600" kern="100" dirty="0">
                        <a:effectLst/>
                        <a:latin typeface="+mn-lt"/>
                        <a:ea typeface="Aptos" panose="020B0004020202020204" pitchFamily="34" charset="0"/>
                        <a:cs typeface="Times New Roman" panose="02020603050405020304" pitchFamily="18"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3E60"/>
                    </a:solidFill>
                  </a:tcPr>
                </a:tc>
                <a:tc>
                  <a:txBody>
                    <a:bodyPr/>
                    <a:lstStyle/>
                    <a:p>
                      <a:pPr marL="0" marR="0" algn="ctr">
                        <a:lnSpc>
                          <a:spcPct val="115000"/>
                        </a:lnSpc>
                        <a:spcAft>
                          <a:spcPts val="800"/>
                        </a:spcAft>
                        <a:buNone/>
                      </a:pPr>
                      <a:r>
                        <a:rPr lang="en-US" sz="1600" b="1" kern="100" dirty="0">
                          <a:solidFill>
                            <a:srgbClr val="FFFFFF"/>
                          </a:solidFill>
                          <a:effectLst/>
                          <a:latin typeface="+mn-lt"/>
                          <a:ea typeface="Aptos" panose="020B0004020202020204" pitchFamily="34" charset="0"/>
                          <a:cs typeface="Times New Roman" panose="02020603050405020304" pitchFamily="18" charset="0"/>
                        </a:rPr>
                        <a:t>Conditions</a:t>
                      </a:r>
                      <a:endParaRPr lang="en-US" sz="1600" kern="100" dirty="0">
                        <a:effectLst/>
                        <a:latin typeface="+mn-lt"/>
                        <a:ea typeface="Aptos" panose="020B0004020202020204" pitchFamily="34" charset="0"/>
                        <a:cs typeface="Times New Roman" panose="02020603050405020304" pitchFamily="18"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3E60"/>
                    </a:solidFill>
                  </a:tcPr>
                </a:tc>
                <a:extLst>
                  <a:ext uri="{0D108BD9-81ED-4DB2-BD59-A6C34878D82A}">
                    <a16:rowId xmlns:a16="http://schemas.microsoft.com/office/drawing/2014/main" val="45008649"/>
                  </a:ext>
                </a:extLst>
              </a:tr>
              <a:tr h="577850">
                <a:tc>
                  <a:txBody>
                    <a:bodyPr/>
                    <a:lstStyle/>
                    <a:p>
                      <a:pPr marL="0" marR="0">
                        <a:lnSpc>
                          <a:spcPct val="115000"/>
                        </a:lnSpc>
                        <a:spcAft>
                          <a:spcPts val="800"/>
                        </a:spcAft>
                        <a:buNone/>
                      </a:pPr>
                      <a:r>
                        <a:rPr lang="en-US" sz="1600" kern="100" dirty="0">
                          <a:solidFill>
                            <a:srgbClr val="002060"/>
                          </a:solidFill>
                          <a:effectLst/>
                          <a:latin typeface="+mn-lt"/>
                          <a:ea typeface="Aptos" panose="020B0004020202020204" pitchFamily="34" charset="0"/>
                          <a:cs typeface="Times New Roman" panose="02020603050405020304" pitchFamily="18" charset="0"/>
                        </a:rPr>
                        <a:t>&lt; 3 months</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600" kern="100" dirty="0">
                          <a:solidFill>
                            <a:srgbClr val="002060"/>
                          </a:solidFill>
                          <a:effectLst/>
                          <a:latin typeface="+mn-lt"/>
                          <a:ea typeface="Aptos" panose="020B0004020202020204" pitchFamily="34" charset="0"/>
                          <a:cs typeface="Times New Roman" panose="02020603050405020304" pitchFamily="18" charset="0"/>
                        </a:rPr>
                        <a:t>No more than 1 take-home per week</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600" kern="100" dirty="0">
                          <a:solidFill>
                            <a:srgbClr val="002060"/>
                          </a:solidFill>
                          <a:effectLst/>
                          <a:latin typeface="+mn-lt"/>
                          <a:ea typeface="Aptos" panose="020B0004020202020204" pitchFamily="34" charset="0"/>
                          <a:cs typeface="Times New Roman" panose="02020603050405020304" pitchFamily="18" charset="0"/>
                        </a:rPr>
                        <a:t>Take-homes restricted to “responsible” patients</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1901585"/>
                  </a:ext>
                </a:extLst>
              </a:tr>
              <a:tr h="375920">
                <a:tc>
                  <a:txBody>
                    <a:bodyPr/>
                    <a:lstStyle/>
                    <a:p>
                      <a:pPr marL="0" marR="0">
                        <a:lnSpc>
                          <a:spcPct val="115000"/>
                        </a:lnSpc>
                        <a:spcAft>
                          <a:spcPts val="800"/>
                        </a:spcAft>
                        <a:buNone/>
                      </a:pPr>
                      <a:r>
                        <a:rPr lang="en-US" sz="1600" kern="100" dirty="0">
                          <a:solidFill>
                            <a:srgbClr val="002060"/>
                          </a:solidFill>
                          <a:effectLst/>
                          <a:latin typeface="+mn-lt"/>
                          <a:ea typeface="Aptos" panose="020B0004020202020204" pitchFamily="34" charset="0"/>
                          <a:cs typeface="Times New Roman" panose="02020603050405020304" pitchFamily="18" charset="0"/>
                        </a:rPr>
                        <a:t>3 months</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600" kern="100" dirty="0">
                          <a:solidFill>
                            <a:srgbClr val="002060"/>
                          </a:solidFill>
                          <a:effectLst/>
                          <a:latin typeface="+mn-lt"/>
                          <a:ea typeface="Aptos" panose="020B0004020202020204" pitchFamily="34" charset="0"/>
                          <a:cs typeface="Times New Roman" panose="02020603050405020304" pitchFamily="18" charset="0"/>
                        </a:rPr>
                        <a:t>2 take-homes</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600" kern="100" dirty="0">
                          <a:solidFill>
                            <a:srgbClr val="002060"/>
                          </a:solidFill>
                          <a:effectLst/>
                          <a:latin typeface="+mn-lt"/>
                          <a:ea typeface="Aptos" panose="020B0004020202020204" pitchFamily="34" charset="0"/>
                          <a:cs typeface="Times New Roman" panose="02020603050405020304" pitchFamily="18" charset="0"/>
                        </a:rPr>
                        <a:t>“Good behavior” for 2 years</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9212916"/>
                  </a:ext>
                </a:extLst>
              </a:tr>
              <a:tr h="375920">
                <a:tc>
                  <a:txBody>
                    <a:bodyPr/>
                    <a:lstStyle/>
                    <a:p>
                      <a:pPr marL="0" marR="0">
                        <a:lnSpc>
                          <a:spcPct val="115000"/>
                        </a:lnSpc>
                        <a:spcAft>
                          <a:spcPts val="800"/>
                        </a:spcAft>
                        <a:buNone/>
                      </a:pPr>
                      <a:r>
                        <a:rPr lang="en-US" sz="1600" kern="100" dirty="0">
                          <a:solidFill>
                            <a:srgbClr val="002060"/>
                          </a:solidFill>
                          <a:effectLst/>
                          <a:latin typeface="+mn-lt"/>
                          <a:ea typeface="Aptos" panose="020B0004020202020204" pitchFamily="34" charset="0"/>
                          <a:cs typeface="Times New Roman" panose="02020603050405020304" pitchFamily="18" charset="0"/>
                        </a:rPr>
                        <a:t>2 years</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600" kern="100" dirty="0">
                          <a:solidFill>
                            <a:srgbClr val="002060"/>
                          </a:solidFill>
                          <a:effectLst/>
                          <a:latin typeface="+mn-lt"/>
                          <a:ea typeface="Aptos" panose="020B0004020202020204" pitchFamily="34" charset="0"/>
                          <a:cs typeface="Times New Roman" panose="02020603050405020304" pitchFamily="18" charset="0"/>
                        </a:rPr>
                        <a:t>3 take-homes</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600" kern="100" dirty="0">
                          <a:solidFill>
                            <a:srgbClr val="002060"/>
                          </a:solidFill>
                          <a:effectLst/>
                          <a:latin typeface="+mn-lt"/>
                          <a:ea typeface="Aptos" panose="020B0004020202020204" pitchFamily="34" charset="0"/>
                          <a:cs typeface="Times New Roman" panose="02020603050405020304" pitchFamily="18" charset="0"/>
                        </a:rPr>
                        <a:t>“Good behavior” for 3 years</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917446"/>
                  </a:ext>
                </a:extLst>
              </a:tr>
              <a:tr h="780415">
                <a:tc>
                  <a:txBody>
                    <a:bodyPr/>
                    <a:lstStyle/>
                    <a:p>
                      <a:pPr marL="0" marR="0">
                        <a:lnSpc>
                          <a:spcPct val="115000"/>
                        </a:lnSpc>
                        <a:spcAft>
                          <a:spcPts val="800"/>
                        </a:spcAft>
                        <a:buNone/>
                      </a:pPr>
                      <a:r>
                        <a:rPr lang="en-US" sz="1600" kern="100" dirty="0">
                          <a:solidFill>
                            <a:srgbClr val="002060"/>
                          </a:solidFill>
                          <a:effectLst/>
                          <a:latin typeface="+mn-lt"/>
                          <a:ea typeface="Aptos" panose="020B0004020202020204" pitchFamily="34" charset="0"/>
                          <a:cs typeface="Times New Roman" panose="02020603050405020304" pitchFamily="18" charset="0"/>
                        </a:rPr>
                        <a:t>3 years</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600" kern="100" dirty="0">
                          <a:solidFill>
                            <a:srgbClr val="002060"/>
                          </a:solidFill>
                          <a:effectLst/>
                          <a:latin typeface="+mn-lt"/>
                          <a:ea typeface="Aptos" panose="020B0004020202020204" pitchFamily="34" charset="0"/>
                          <a:cs typeface="Times New Roman" panose="02020603050405020304" pitchFamily="18" charset="0"/>
                        </a:rPr>
                        <a:t>6 take-homes</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600" kern="100" dirty="0">
                          <a:solidFill>
                            <a:srgbClr val="002060"/>
                          </a:solidFill>
                          <a:effectLst/>
                          <a:latin typeface="+mn-lt"/>
                          <a:ea typeface="Aptos" panose="020B0004020202020204" pitchFamily="34" charset="0"/>
                          <a:cs typeface="Times New Roman" panose="02020603050405020304" pitchFamily="18" charset="0"/>
                        </a:rPr>
                        <a:t>Take-homes are not permitted for anyone over 100mg</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443605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74"/>
        <p:cNvGrpSpPr/>
        <p:nvPr/>
      </p:nvGrpSpPr>
      <p:grpSpPr>
        <a:xfrm>
          <a:off x="0" y="0"/>
          <a:ext cx="0" cy="0"/>
          <a:chOff x="0" y="0"/>
          <a:chExt cx="0" cy="0"/>
        </a:xfrm>
      </p:grpSpPr>
      <p:sp>
        <p:nvSpPr>
          <p:cNvPr id="175" name="Google Shape;175;p24"/>
          <p:cNvSpPr txBox="1">
            <a:spLocks noGrp="1"/>
          </p:cNvSpPr>
          <p:nvPr>
            <p:ph type="ctrTitle" idx="4294967295"/>
          </p:nvPr>
        </p:nvSpPr>
        <p:spPr>
          <a:xfrm>
            <a:off x="999919" y="856667"/>
            <a:ext cx="7315200" cy="2052638"/>
          </a:xfrm>
          <a:prstGeom prst="rect">
            <a:avLst/>
          </a:prstGeom>
        </p:spPr>
        <p:txBody>
          <a:bodyPr spcFirstLastPara="1" vert="horz" wrap="square" lIns="91425" tIns="91425" rIns="91425" bIns="91425" rtlCol="0" anchor="t" anchorCtr="0">
            <a:noAutofit/>
          </a:bodyPr>
          <a:lstStyle/>
          <a:p>
            <a:pPr algn="ctr">
              <a:lnSpc>
                <a:spcPct val="115000"/>
              </a:lnSpc>
              <a:spcBef>
                <a:spcPts val="0"/>
              </a:spcBef>
              <a:buSzPts val="990"/>
            </a:pPr>
            <a:r>
              <a:rPr lang="en" sz="3600" b="1" dirty="0">
                <a:solidFill>
                  <a:srgbClr val="002060"/>
                </a:solidFill>
                <a:latin typeface="Arial" panose="020B0604020202020204" pitchFamily="34" charset="0"/>
                <a:ea typeface="Plus Jakarta Sans"/>
                <a:cs typeface="Arial" panose="020B0604020202020204" pitchFamily="34" charset="0"/>
                <a:sym typeface="Plus Jakarta Sans"/>
              </a:rPr>
              <a:t>Restriction or “probationary withdrawal” of take-homes were required if patients missed a scheduled clinic appointment or if a urine test was positive for an opioid or negative for methadone.</a:t>
            </a:r>
            <a:endParaRPr sz="3600" b="1" dirty="0">
              <a:solidFill>
                <a:srgbClr val="002060"/>
              </a:solidFill>
              <a:latin typeface="Arial" panose="020B0604020202020204" pitchFamily="34" charset="0"/>
              <a:ea typeface="Plus Jakarta Sans"/>
              <a:cs typeface="Arial" panose="020B0604020202020204" pitchFamily="34" charset="0"/>
              <a:sym typeface="Plus Jakart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2B67B-6267-A7C1-B6AC-9DB008DE881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17DECAD-F04E-E4E1-B667-53AC73300C07}"/>
              </a:ext>
            </a:extLst>
          </p:cNvPr>
          <p:cNvSpPr>
            <a:spLocks noGrp="1"/>
          </p:cNvSpPr>
          <p:nvPr>
            <p:ph type="body" sz="quarter" idx="10"/>
          </p:nvPr>
        </p:nvSpPr>
        <p:spPr>
          <a:xfrm>
            <a:off x="274320" y="1828800"/>
            <a:ext cx="8563554" cy="4142629"/>
          </a:xfrm>
        </p:spPr>
        <p:txBody>
          <a:bodyPr/>
          <a:lstStyle/>
          <a:p>
            <a:r>
              <a:rPr lang="en-US" sz="2800" b="0" dirty="0">
                <a:latin typeface="+mn-lt"/>
              </a:rPr>
              <a:t>Please note the Naloxone Saves domain has recently changed to: </a:t>
            </a:r>
            <a:r>
              <a:rPr lang="en-US" sz="2800" b="0" dirty="0">
                <a:latin typeface="+mn-lt"/>
                <a:hlinkClick r:id="rId2"/>
              </a:rPr>
              <a:t>https://naloxonesaves-nc.org/</a:t>
            </a:r>
            <a:r>
              <a:rPr lang="en-US" sz="2800" b="0" dirty="0">
                <a:latin typeface="+mn-lt"/>
              </a:rPr>
              <a:t> </a:t>
            </a:r>
            <a:endParaRPr lang="en-US" sz="2800" b="0" dirty="0">
              <a:solidFill>
                <a:srgbClr val="17375E"/>
              </a:solidFill>
              <a:latin typeface="+mn-lt"/>
            </a:endParaRPr>
          </a:p>
        </p:txBody>
      </p:sp>
      <p:sp>
        <p:nvSpPr>
          <p:cNvPr id="2" name="Title 1">
            <a:extLst>
              <a:ext uri="{FF2B5EF4-FFF2-40B4-BE49-F238E27FC236}">
                <a16:creationId xmlns:a16="http://schemas.microsoft.com/office/drawing/2014/main" id="{D3BED928-E956-BE20-DC6D-230DFA03D07B}"/>
              </a:ext>
            </a:extLst>
          </p:cNvPr>
          <p:cNvSpPr>
            <a:spLocks noGrp="1"/>
          </p:cNvSpPr>
          <p:nvPr>
            <p:ph type="title"/>
          </p:nvPr>
        </p:nvSpPr>
        <p:spPr>
          <a:xfrm>
            <a:off x="274320" y="1188720"/>
            <a:ext cx="8563554" cy="548640"/>
          </a:xfrm>
        </p:spPr>
        <p:txBody>
          <a:bodyPr/>
          <a:lstStyle/>
          <a:p>
            <a:r>
              <a:rPr lang="en-US" sz="3200" dirty="0">
                <a:latin typeface="+mn-lt"/>
              </a:rPr>
              <a:t>Welcome to OPDAAC!</a:t>
            </a:r>
            <a:endParaRPr lang="en-US" sz="3200" dirty="0"/>
          </a:p>
        </p:txBody>
      </p:sp>
    </p:spTree>
    <p:extLst>
      <p:ext uri="{BB962C8B-B14F-4D97-AF65-F5344CB8AC3E}">
        <p14:creationId xmlns:p14="http://schemas.microsoft.com/office/powerpoint/2010/main" val="1166755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280160" y="1097280"/>
            <a:ext cx="7537836" cy="3731677"/>
          </a:xfrm>
        </p:spPr>
        <p:txBody>
          <a:bodyPr/>
          <a:lstStyle/>
          <a:p>
            <a:pPr marL="400050" indent="-285750">
              <a:lnSpc>
                <a:spcPct val="90000"/>
              </a:lnSpc>
            </a:pPr>
            <a:r>
              <a:rPr lang="en-US" sz="2600" b="0" dirty="0">
                <a:solidFill>
                  <a:srgbClr val="002060"/>
                </a:solidFill>
                <a:latin typeface="Arial"/>
                <a:ea typeface="Roboto"/>
                <a:cs typeface="Arial"/>
              </a:rPr>
              <a:t>Oversight shifted from FDA to SAMHSA in 2001</a:t>
            </a:r>
          </a:p>
          <a:p>
            <a:pPr marL="400050" indent="-285750">
              <a:lnSpc>
                <a:spcPct val="90000"/>
              </a:lnSpc>
            </a:pPr>
            <a:r>
              <a:rPr lang="en-US" sz="2600" b="0" dirty="0">
                <a:solidFill>
                  <a:srgbClr val="002060"/>
                </a:solidFill>
                <a:latin typeface="Arial"/>
                <a:ea typeface="Roboto"/>
                <a:cs typeface="Arial"/>
              </a:rPr>
              <a:t>The 1972 FDA regulations were repealed, and an accreditation-based regulatory system was created</a:t>
            </a:r>
          </a:p>
          <a:p>
            <a:pPr marL="400050" indent="-285750">
              <a:lnSpc>
                <a:spcPct val="90000"/>
              </a:lnSpc>
            </a:pPr>
            <a:r>
              <a:rPr lang="en-US" sz="2600" b="0" dirty="0">
                <a:solidFill>
                  <a:srgbClr val="002060"/>
                </a:solidFill>
                <a:latin typeface="Arial"/>
                <a:ea typeface="Roboto"/>
                <a:cs typeface="Arial"/>
              </a:rPr>
              <a:t>New regulations set forth general certification requirements</a:t>
            </a:r>
            <a:endParaRPr lang="en-US" sz="2600" b="0" dirty="0">
              <a:solidFill>
                <a:srgbClr val="002060"/>
              </a:solidFill>
              <a:latin typeface="Arial"/>
              <a:ea typeface="Roboto"/>
            </a:endParaRPr>
          </a:p>
          <a:p>
            <a:pPr marL="400050" indent="-285750">
              <a:lnSpc>
                <a:spcPct val="90000"/>
              </a:lnSpc>
            </a:pPr>
            <a:r>
              <a:rPr lang="en-US" sz="2600" b="0" dirty="0">
                <a:solidFill>
                  <a:srgbClr val="002060"/>
                </a:solidFill>
                <a:latin typeface="Arial"/>
                <a:ea typeface="Roboto"/>
                <a:cs typeface="Arial"/>
              </a:rPr>
              <a:t>Best-practice guidelines and accreditation elements were developed by SAMHSA approved accreditation bodies</a:t>
            </a:r>
          </a:p>
          <a:p>
            <a:pPr marL="400050" indent="-285750">
              <a:lnSpc>
                <a:spcPct val="90000"/>
              </a:lnSpc>
            </a:pPr>
            <a:r>
              <a:rPr lang="en-US" sz="2600" b="0" dirty="0">
                <a:solidFill>
                  <a:srgbClr val="002060"/>
                </a:solidFill>
                <a:latin typeface="Arial"/>
                <a:ea typeface="Roboto"/>
                <a:cs typeface="Arial"/>
              </a:rPr>
              <a:t>Maintained tripartite system of oversight involving State Authority, DHHS/SAMHSA, and US DOJ/DEA</a:t>
            </a:r>
            <a:endParaRPr lang="en" sz="2600" dirty="0">
              <a:solidFill>
                <a:srgbClr val="002060"/>
              </a:solidFill>
            </a:endParaRPr>
          </a:p>
          <a:p>
            <a:pPr marL="298450" indent="0">
              <a:buClr>
                <a:schemeClr val="dk1"/>
              </a:buClr>
              <a:buSzPts val="1100"/>
              <a:buNone/>
            </a:pPr>
            <a:endParaRPr lang="en-US" dirty="0"/>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365760"/>
            <a:ext cx="7537836" cy="548640"/>
          </a:xfrm>
        </p:spPr>
        <p:txBody>
          <a:bodyPr/>
          <a:lstStyle/>
          <a:p>
            <a:r>
              <a:rPr lang="en" sz="3600" b="1" dirty="0">
                <a:ea typeface="Montserrat"/>
                <a:sym typeface="Montserrat"/>
              </a:rPr>
              <a:t>Oversight Shift in the 2000s</a:t>
            </a:r>
            <a:endParaRPr lang="en-US" sz="3600" dirty="0"/>
          </a:p>
        </p:txBody>
      </p:sp>
    </p:spTree>
    <p:extLst>
      <p:ext uri="{BB962C8B-B14F-4D97-AF65-F5344CB8AC3E}">
        <p14:creationId xmlns:p14="http://schemas.microsoft.com/office/powerpoint/2010/main" val="1006502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280160" y="1005840"/>
            <a:ext cx="7537836" cy="4252538"/>
          </a:xfrm>
        </p:spPr>
        <p:txBody>
          <a:bodyPr/>
          <a:lstStyle/>
          <a:p>
            <a:pPr marL="0" indent="0">
              <a:lnSpc>
                <a:spcPct val="105000"/>
              </a:lnSpc>
              <a:buNone/>
            </a:pPr>
            <a:r>
              <a:rPr lang="en-US" sz="2200" b="0" i="1" dirty="0">
                <a:solidFill>
                  <a:srgbClr val="002060"/>
                </a:solidFill>
                <a:ea typeface="Plus Jakarta Sans"/>
                <a:sym typeface="Plus Jakarta Sans"/>
              </a:rPr>
              <a:t>42 CFR, Part 8 § 12(i) listed 8 criteria that must be considered when the medical director decides whether patients can have take-homes.</a:t>
            </a:r>
          </a:p>
          <a:p>
            <a:pPr>
              <a:lnSpc>
                <a:spcPct val="105000"/>
              </a:lnSpc>
              <a:spcBef>
                <a:spcPts val="1200"/>
              </a:spcBef>
              <a:buAutoNum type="arabicPeriod"/>
            </a:pPr>
            <a:r>
              <a:rPr lang="en-US" sz="2200" b="0" dirty="0">
                <a:solidFill>
                  <a:srgbClr val="002060"/>
                </a:solidFill>
              </a:rPr>
              <a:t> Absence of recent drug and alcohol abuse</a:t>
            </a:r>
          </a:p>
          <a:p>
            <a:pPr>
              <a:lnSpc>
                <a:spcPct val="105000"/>
              </a:lnSpc>
              <a:buAutoNum type="arabicPeriod"/>
            </a:pPr>
            <a:r>
              <a:rPr lang="en-US" sz="2200" b="0" dirty="0">
                <a:solidFill>
                  <a:srgbClr val="002060"/>
                </a:solidFill>
              </a:rPr>
              <a:t> Regular OTP attendance</a:t>
            </a:r>
          </a:p>
          <a:p>
            <a:pPr>
              <a:lnSpc>
                <a:spcPct val="105000"/>
              </a:lnSpc>
              <a:buAutoNum type="arabicPeriod"/>
            </a:pPr>
            <a:r>
              <a:rPr lang="en-US" sz="2200" b="0" dirty="0">
                <a:solidFill>
                  <a:srgbClr val="002060"/>
                </a:solidFill>
              </a:rPr>
              <a:t> Absence of behavioral problems at the OTP</a:t>
            </a:r>
          </a:p>
          <a:p>
            <a:pPr>
              <a:lnSpc>
                <a:spcPct val="105000"/>
              </a:lnSpc>
              <a:buAutoNum type="arabicPeriod"/>
            </a:pPr>
            <a:r>
              <a:rPr lang="en-US" sz="2200" b="0" dirty="0">
                <a:solidFill>
                  <a:srgbClr val="002060"/>
                </a:solidFill>
              </a:rPr>
              <a:t> Absence of recent criminal activity</a:t>
            </a:r>
          </a:p>
          <a:p>
            <a:pPr>
              <a:lnSpc>
                <a:spcPct val="105000"/>
              </a:lnSpc>
              <a:buAutoNum type="arabicPeriod"/>
            </a:pPr>
            <a:r>
              <a:rPr lang="en-US" sz="2200" b="0" dirty="0">
                <a:solidFill>
                  <a:srgbClr val="002060"/>
                </a:solidFill>
              </a:rPr>
              <a:t> Stable home environment and social relationships</a:t>
            </a:r>
          </a:p>
          <a:p>
            <a:pPr>
              <a:lnSpc>
                <a:spcPct val="105000"/>
              </a:lnSpc>
              <a:buAutoNum type="arabicPeriod"/>
            </a:pPr>
            <a:r>
              <a:rPr lang="en-US" sz="2200" b="0" dirty="0">
                <a:solidFill>
                  <a:srgbClr val="002060"/>
                </a:solidFill>
              </a:rPr>
              <a:t> Acceptable length of time in treatment based on federal regulation</a:t>
            </a:r>
          </a:p>
          <a:p>
            <a:pPr>
              <a:lnSpc>
                <a:spcPct val="105000"/>
              </a:lnSpc>
              <a:buAutoNum type="arabicPeriod"/>
            </a:pPr>
            <a:r>
              <a:rPr lang="en-US" sz="2200" b="0" dirty="0">
                <a:solidFill>
                  <a:srgbClr val="002060"/>
                </a:solidFill>
              </a:rPr>
              <a:t> Assurance of safe storage of medication</a:t>
            </a:r>
          </a:p>
          <a:p>
            <a:pPr>
              <a:lnSpc>
                <a:spcPct val="105000"/>
              </a:lnSpc>
              <a:buAutoNum type="arabicPeriod"/>
            </a:pPr>
            <a:r>
              <a:rPr lang="en-US" sz="2200" b="0" dirty="0">
                <a:solidFill>
                  <a:srgbClr val="002060"/>
                </a:solidFill>
              </a:rPr>
              <a:t> Determination that benefits of take homes outweighs the risk of diversion</a:t>
            </a:r>
          </a:p>
          <a:p>
            <a:pPr marL="298450" indent="0">
              <a:buClr>
                <a:schemeClr val="dk1"/>
              </a:buClr>
              <a:buSzPts val="1100"/>
              <a:buNone/>
            </a:pPr>
            <a:endParaRPr lang="en-US" dirty="0"/>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365760"/>
            <a:ext cx="7537836" cy="548640"/>
          </a:xfrm>
        </p:spPr>
        <p:txBody>
          <a:bodyPr/>
          <a:lstStyle/>
          <a:p>
            <a:r>
              <a:rPr lang="en" sz="3200" b="1" dirty="0">
                <a:ea typeface="Montserrat"/>
                <a:sym typeface="Montserrat"/>
              </a:rPr>
              <a:t>8-Point Criteria Pre-Covid Era</a:t>
            </a:r>
            <a:endParaRPr lang="en-US" sz="3200" dirty="0"/>
          </a:p>
        </p:txBody>
      </p:sp>
    </p:spTree>
    <p:extLst>
      <p:ext uri="{BB962C8B-B14F-4D97-AF65-F5344CB8AC3E}">
        <p14:creationId xmlns:p14="http://schemas.microsoft.com/office/powerpoint/2010/main" val="2863345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365760" y="365760"/>
            <a:ext cx="7537836" cy="548640"/>
          </a:xfrm>
          <a:prstGeom prst="rect">
            <a:avLst/>
          </a:prstGeom>
        </p:spPr>
        <p:txBody>
          <a:bodyPr spcFirstLastPara="1" vert="horz" wrap="square" lIns="91425" tIns="91425" rIns="91425" bIns="91425" rtlCol="0" anchor="t" anchorCtr="0">
            <a:noAutofit/>
          </a:bodyPr>
          <a:lstStyle/>
          <a:p>
            <a:pPr>
              <a:spcBef>
                <a:spcPts val="0"/>
              </a:spcBef>
            </a:pPr>
            <a:r>
              <a:rPr lang="en" sz="3200" b="1" dirty="0">
                <a:solidFill>
                  <a:srgbClr val="5C93D5"/>
                </a:solidFill>
                <a:latin typeface="Arial" panose="020B0604020202020204" pitchFamily="34" charset="0"/>
                <a:ea typeface="Plus Jakarta Sans"/>
                <a:cs typeface="Arial" panose="020B0604020202020204" pitchFamily="34" charset="0"/>
                <a:sym typeface="Plus Jakarta Sans"/>
              </a:rPr>
              <a:t>Time In Treatment Requirement</a:t>
            </a:r>
            <a:endParaRPr sz="3200" b="1" dirty="0">
              <a:solidFill>
                <a:srgbClr val="5C93D5"/>
              </a:solidFill>
              <a:latin typeface="Arial" panose="020B0604020202020204" pitchFamily="34" charset="0"/>
              <a:ea typeface="Plus Jakarta Sans"/>
              <a:cs typeface="Arial" panose="020B0604020202020204" pitchFamily="34" charset="0"/>
              <a:sym typeface="Plus Jakarta Sans"/>
            </a:endParaRPr>
          </a:p>
        </p:txBody>
      </p:sp>
      <p:graphicFrame>
        <p:nvGraphicFramePr>
          <p:cNvPr id="193" name="Google Shape;193;p27"/>
          <p:cNvGraphicFramePr/>
          <p:nvPr>
            <p:extLst>
              <p:ext uri="{D42A27DB-BD31-4B8C-83A1-F6EECF244321}">
                <p14:modId xmlns:p14="http://schemas.microsoft.com/office/powerpoint/2010/main" val="3616019378"/>
              </p:ext>
            </p:extLst>
          </p:nvPr>
        </p:nvGraphicFramePr>
        <p:xfrm>
          <a:off x="365760" y="1490620"/>
          <a:ext cx="7319200" cy="3230670"/>
        </p:xfrm>
        <a:graphic>
          <a:graphicData uri="http://schemas.openxmlformats.org/drawingml/2006/table">
            <a:tbl>
              <a:tblPr>
                <a:noFill/>
              </a:tblPr>
              <a:tblGrid>
                <a:gridCol w="3659600">
                  <a:extLst>
                    <a:ext uri="{9D8B030D-6E8A-4147-A177-3AD203B41FA5}">
                      <a16:colId xmlns:a16="http://schemas.microsoft.com/office/drawing/2014/main" val="20000"/>
                    </a:ext>
                  </a:extLst>
                </a:gridCol>
                <a:gridCol w="3659600">
                  <a:extLst>
                    <a:ext uri="{9D8B030D-6E8A-4147-A177-3AD203B41FA5}">
                      <a16:colId xmlns:a16="http://schemas.microsoft.com/office/drawing/2014/main" val="20001"/>
                    </a:ext>
                  </a:extLst>
                </a:gridCol>
              </a:tblGrid>
              <a:tr h="373375">
                <a:tc>
                  <a:txBody>
                    <a:bodyPr/>
                    <a:lstStyle/>
                    <a:p>
                      <a:pPr marL="0" lvl="0" indent="0" algn="ctr" rtl="0">
                        <a:spcBef>
                          <a:spcPts val="0"/>
                        </a:spcBef>
                        <a:spcAft>
                          <a:spcPts val="0"/>
                        </a:spcAft>
                        <a:buNone/>
                      </a:pPr>
                      <a:r>
                        <a:rPr lang="en" sz="1600" b="1" dirty="0">
                          <a:solidFill>
                            <a:schemeClr val="lt1"/>
                          </a:solidFill>
                          <a:latin typeface="Arial" panose="020B0604020202020204" pitchFamily="34" charset="0"/>
                          <a:ea typeface="Plus Jakarta Sans"/>
                          <a:cs typeface="Arial" panose="020B0604020202020204" pitchFamily="34" charset="0"/>
                          <a:sym typeface="Plus Jakarta Sans"/>
                        </a:rPr>
                        <a:t>Time In Treatment</a:t>
                      </a:r>
                      <a:endParaRPr sz="1600" b="1" dirty="0">
                        <a:solidFill>
                          <a:schemeClr val="lt1"/>
                        </a:solidFill>
                        <a:latin typeface="Arial" panose="020B0604020202020204" pitchFamily="34" charset="0"/>
                        <a:ea typeface="Plus Jakarta Sans"/>
                        <a:cs typeface="Arial" panose="020B0604020202020204" pitchFamily="34" charset="0"/>
                        <a:sym typeface="Plus Jakarta Sans"/>
                      </a:endParaRPr>
                    </a:p>
                  </a:txBody>
                  <a:tcPr marL="91425" marR="91425" marT="91425" marB="91425">
                    <a:solidFill>
                      <a:srgbClr val="0E3E60"/>
                    </a:solidFill>
                  </a:tcPr>
                </a:tc>
                <a:tc>
                  <a:txBody>
                    <a:bodyPr/>
                    <a:lstStyle/>
                    <a:p>
                      <a:pPr marL="0" lvl="0" indent="0" algn="ctr" rtl="0">
                        <a:spcBef>
                          <a:spcPts val="0"/>
                        </a:spcBef>
                        <a:spcAft>
                          <a:spcPts val="0"/>
                        </a:spcAft>
                        <a:buNone/>
                      </a:pPr>
                      <a:r>
                        <a:rPr lang="en" sz="1600" b="1" dirty="0">
                          <a:solidFill>
                            <a:schemeClr val="lt1"/>
                          </a:solidFill>
                          <a:latin typeface="Arial" panose="020B0604020202020204" pitchFamily="34" charset="0"/>
                          <a:ea typeface="Plus Jakarta Sans"/>
                          <a:cs typeface="Arial" panose="020B0604020202020204" pitchFamily="34" charset="0"/>
                          <a:sym typeface="Plus Jakarta Sans"/>
                        </a:rPr>
                        <a:t># of Take-Homes</a:t>
                      </a:r>
                      <a:endParaRPr sz="1600" b="1" dirty="0">
                        <a:solidFill>
                          <a:schemeClr val="lt1"/>
                        </a:solidFill>
                        <a:latin typeface="Arial" panose="020B0604020202020204" pitchFamily="34" charset="0"/>
                        <a:ea typeface="Plus Jakarta Sans"/>
                        <a:cs typeface="Arial" panose="020B0604020202020204" pitchFamily="34" charset="0"/>
                        <a:sym typeface="Plus Jakarta Sans"/>
                      </a:endParaRPr>
                    </a:p>
                  </a:txBody>
                  <a:tcPr marL="91425" marR="91425" marT="91425" marB="91425">
                    <a:solidFill>
                      <a:srgbClr val="0E3E60"/>
                    </a:solidFill>
                  </a:tcPr>
                </a:tc>
                <a:extLst>
                  <a:ext uri="{0D108BD9-81ED-4DB2-BD59-A6C34878D82A}">
                    <a16:rowId xmlns:a16="http://schemas.microsoft.com/office/drawing/2014/main" val="10000"/>
                  </a:ext>
                </a:extLst>
              </a:tr>
              <a:tr h="373375">
                <a:tc>
                  <a:txBody>
                    <a:bodyPr/>
                    <a:lstStyle/>
                    <a:p>
                      <a:pPr marL="0" lvl="0" indent="0" algn="l" rtl="0">
                        <a:spcBef>
                          <a:spcPts val="0"/>
                        </a:spcBef>
                        <a:spcAft>
                          <a:spcPts val="0"/>
                        </a:spcAft>
                        <a:buNone/>
                      </a:pPr>
                      <a:r>
                        <a:rPr lang="en" sz="1600" dirty="0">
                          <a:solidFill>
                            <a:srgbClr val="002060"/>
                          </a:solidFill>
                          <a:latin typeface="Arial" panose="020B0604020202020204" pitchFamily="34" charset="0"/>
                          <a:ea typeface="Plus Jakarta Sans"/>
                          <a:cs typeface="Arial" panose="020B0604020202020204" pitchFamily="34" charset="0"/>
                          <a:sym typeface="Plus Jakarta Sans"/>
                        </a:rPr>
                        <a:t>First 90 days</a:t>
                      </a:r>
                      <a:endParaRPr sz="1600" dirty="0">
                        <a:solidFill>
                          <a:srgbClr val="002060"/>
                        </a:solidFill>
                        <a:latin typeface="Arial" panose="020B0604020202020204" pitchFamily="34" charset="0"/>
                        <a:ea typeface="Plus Jakarta Sans"/>
                        <a:cs typeface="Arial" panose="020B0604020202020204" pitchFamily="34" charset="0"/>
                        <a:sym typeface="Plus Jakarta Sans"/>
                      </a:endParaRPr>
                    </a:p>
                  </a:txBody>
                  <a:tcPr marL="91425" marR="91425" marT="91425" marB="91425"/>
                </a:tc>
                <a:tc>
                  <a:txBody>
                    <a:bodyPr/>
                    <a:lstStyle/>
                    <a:p>
                      <a:pPr marL="0" lvl="0" indent="0" algn="l" rtl="0">
                        <a:spcBef>
                          <a:spcPts val="0"/>
                        </a:spcBef>
                        <a:spcAft>
                          <a:spcPts val="0"/>
                        </a:spcAft>
                        <a:buNone/>
                      </a:pPr>
                      <a:r>
                        <a:rPr lang="en" sz="1600" dirty="0">
                          <a:solidFill>
                            <a:srgbClr val="002060"/>
                          </a:solidFill>
                          <a:latin typeface="Arial" panose="020B0604020202020204" pitchFamily="34" charset="0"/>
                          <a:ea typeface="Plus Jakarta Sans"/>
                          <a:cs typeface="Arial" panose="020B0604020202020204" pitchFamily="34" charset="0"/>
                          <a:sym typeface="Plus Jakarta Sans"/>
                        </a:rPr>
                        <a:t>One take-home dose per week</a:t>
                      </a:r>
                      <a:endParaRPr sz="1600" dirty="0">
                        <a:solidFill>
                          <a:srgbClr val="002060"/>
                        </a:solidFill>
                        <a:latin typeface="Arial" panose="020B0604020202020204" pitchFamily="34" charset="0"/>
                        <a:ea typeface="Plus Jakarta Sans"/>
                        <a:cs typeface="Arial" panose="020B0604020202020204" pitchFamily="34" charset="0"/>
                        <a:sym typeface="Plus Jakarta Sans"/>
                      </a:endParaRPr>
                    </a:p>
                  </a:txBody>
                  <a:tcPr marL="91425" marR="91425" marT="91425" marB="91425"/>
                </a:tc>
                <a:extLst>
                  <a:ext uri="{0D108BD9-81ED-4DB2-BD59-A6C34878D82A}">
                    <a16:rowId xmlns:a16="http://schemas.microsoft.com/office/drawing/2014/main" val="10001"/>
                  </a:ext>
                </a:extLst>
              </a:tr>
              <a:tr h="373375">
                <a:tc>
                  <a:txBody>
                    <a:bodyPr/>
                    <a:lstStyle/>
                    <a:p>
                      <a:pPr marL="0" lvl="0" indent="0" algn="l" rtl="0">
                        <a:spcBef>
                          <a:spcPts val="0"/>
                        </a:spcBef>
                        <a:spcAft>
                          <a:spcPts val="0"/>
                        </a:spcAft>
                        <a:buNone/>
                      </a:pPr>
                      <a:r>
                        <a:rPr lang="en" sz="1600">
                          <a:solidFill>
                            <a:srgbClr val="002060"/>
                          </a:solidFill>
                          <a:latin typeface="Arial" panose="020B0604020202020204" pitchFamily="34" charset="0"/>
                          <a:ea typeface="Plus Jakarta Sans"/>
                          <a:cs typeface="Arial" panose="020B0604020202020204" pitchFamily="34" charset="0"/>
                          <a:sym typeface="Plus Jakarta Sans"/>
                        </a:rPr>
                        <a:t>Second 90 days</a:t>
                      </a:r>
                      <a:endParaRPr sz="1600" dirty="0">
                        <a:solidFill>
                          <a:srgbClr val="002060"/>
                        </a:solidFill>
                        <a:latin typeface="Arial" panose="020B0604020202020204" pitchFamily="34" charset="0"/>
                        <a:ea typeface="Plus Jakarta Sans"/>
                        <a:cs typeface="Arial" panose="020B0604020202020204" pitchFamily="34" charset="0"/>
                        <a:sym typeface="Plus Jakarta Sans"/>
                      </a:endParaRPr>
                    </a:p>
                  </a:txBody>
                  <a:tcPr marL="91425" marR="91425" marT="91425" marB="91425"/>
                </a:tc>
                <a:tc>
                  <a:txBody>
                    <a:bodyPr/>
                    <a:lstStyle/>
                    <a:p>
                      <a:pPr marL="0" lvl="0" indent="0" algn="l" rtl="0">
                        <a:spcBef>
                          <a:spcPts val="0"/>
                        </a:spcBef>
                        <a:spcAft>
                          <a:spcPts val="0"/>
                        </a:spcAft>
                        <a:buNone/>
                      </a:pPr>
                      <a:r>
                        <a:rPr lang="en" sz="1600" dirty="0">
                          <a:solidFill>
                            <a:srgbClr val="002060"/>
                          </a:solidFill>
                          <a:latin typeface="Arial" panose="020B0604020202020204" pitchFamily="34" charset="0"/>
                          <a:ea typeface="Plus Jakarta Sans"/>
                          <a:cs typeface="Arial" panose="020B0604020202020204" pitchFamily="34" charset="0"/>
                          <a:sym typeface="Plus Jakarta Sans"/>
                        </a:rPr>
                        <a:t>2 take-home doses per week</a:t>
                      </a:r>
                      <a:endParaRPr sz="1600" dirty="0">
                        <a:solidFill>
                          <a:srgbClr val="002060"/>
                        </a:solidFill>
                        <a:latin typeface="Arial" panose="020B0604020202020204" pitchFamily="34" charset="0"/>
                        <a:ea typeface="Plus Jakarta Sans"/>
                        <a:cs typeface="Arial" panose="020B0604020202020204" pitchFamily="34" charset="0"/>
                        <a:sym typeface="Plus Jakarta Sans"/>
                      </a:endParaRPr>
                    </a:p>
                  </a:txBody>
                  <a:tcPr marL="91425" marR="91425" marT="91425" marB="91425"/>
                </a:tc>
                <a:extLst>
                  <a:ext uri="{0D108BD9-81ED-4DB2-BD59-A6C34878D82A}">
                    <a16:rowId xmlns:a16="http://schemas.microsoft.com/office/drawing/2014/main" val="10002"/>
                  </a:ext>
                </a:extLst>
              </a:tr>
              <a:tr h="373375">
                <a:tc>
                  <a:txBody>
                    <a:bodyPr/>
                    <a:lstStyle/>
                    <a:p>
                      <a:pPr marL="0" lvl="0" indent="0" algn="l" rtl="0">
                        <a:spcBef>
                          <a:spcPts val="0"/>
                        </a:spcBef>
                        <a:spcAft>
                          <a:spcPts val="0"/>
                        </a:spcAft>
                        <a:buNone/>
                      </a:pPr>
                      <a:r>
                        <a:rPr lang="en" sz="1600">
                          <a:solidFill>
                            <a:srgbClr val="002060"/>
                          </a:solidFill>
                          <a:latin typeface="Arial" panose="020B0604020202020204" pitchFamily="34" charset="0"/>
                          <a:ea typeface="Plus Jakarta Sans"/>
                          <a:cs typeface="Arial" panose="020B0604020202020204" pitchFamily="34" charset="0"/>
                          <a:sym typeface="Plus Jakarta Sans"/>
                        </a:rPr>
                        <a:t>Third 90 days</a:t>
                      </a:r>
                      <a:endParaRPr sz="1600" dirty="0">
                        <a:solidFill>
                          <a:srgbClr val="002060"/>
                        </a:solidFill>
                        <a:latin typeface="Arial" panose="020B0604020202020204" pitchFamily="34" charset="0"/>
                        <a:ea typeface="Plus Jakarta Sans"/>
                        <a:cs typeface="Arial" panose="020B0604020202020204" pitchFamily="34" charset="0"/>
                        <a:sym typeface="Plus Jakarta Sans"/>
                      </a:endParaRPr>
                    </a:p>
                  </a:txBody>
                  <a:tcPr marL="91425" marR="91425" marT="91425" marB="91425"/>
                </a:tc>
                <a:tc>
                  <a:txBody>
                    <a:bodyPr/>
                    <a:lstStyle/>
                    <a:p>
                      <a:pPr marL="0" lvl="0" indent="0" algn="l" rtl="0">
                        <a:spcBef>
                          <a:spcPts val="0"/>
                        </a:spcBef>
                        <a:spcAft>
                          <a:spcPts val="0"/>
                        </a:spcAft>
                        <a:buNone/>
                      </a:pPr>
                      <a:r>
                        <a:rPr lang="en" sz="1600" dirty="0">
                          <a:solidFill>
                            <a:srgbClr val="002060"/>
                          </a:solidFill>
                          <a:latin typeface="Arial" panose="020B0604020202020204" pitchFamily="34" charset="0"/>
                          <a:ea typeface="Plus Jakarta Sans"/>
                          <a:cs typeface="Arial" panose="020B0604020202020204" pitchFamily="34" charset="0"/>
                          <a:sym typeface="Plus Jakarta Sans"/>
                        </a:rPr>
                        <a:t>3 take-home doses per week</a:t>
                      </a:r>
                      <a:endParaRPr sz="1600" dirty="0">
                        <a:solidFill>
                          <a:srgbClr val="002060"/>
                        </a:solidFill>
                        <a:latin typeface="Arial" panose="020B0604020202020204" pitchFamily="34" charset="0"/>
                        <a:ea typeface="Plus Jakarta Sans"/>
                        <a:cs typeface="Arial" panose="020B0604020202020204" pitchFamily="34" charset="0"/>
                        <a:sym typeface="Plus Jakarta Sans"/>
                      </a:endParaRPr>
                    </a:p>
                  </a:txBody>
                  <a:tcPr marL="91425" marR="91425" marT="91425" marB="91425"/>
                </a:tc>
                <a:extLst>
                  <a:ext uri="{0D108BD9-81ED-4DB2-BD59-A6C34878D82A}">
                    <a16:rowId xmlns:a16="http://schemas.microsoft.com/office/drawing/2014/main" val="10003"/>
                  </a:ext>
                </a:extLst>
              </a:tr>
              <a:tr h="373375">
                <a:tc>
                  <a:txBody>
                    <a:bodyPr/>
                    <a:lstStyle/>
                    <a:p>
                      <a:pPr marL="0" lvl="0" indent="0" algn="l" rtl="0">
                        <a:spcBef>
                          <a:spcPts val="0"/>
                        </a:spcBef>
                        <a:spcAft>
                          <a:spcPts val="0"/>
                        </a:spcAft>
                        <a:buNone/>
                      </a:pPr>
                      <a:r>
                        <a:rPr lang="en" sz="1600" dirty="0">
                          <a:solidFill>
                            <a:srgbClr val="002060"/>
                          </a:solidFill>
                          <a:latin typeface="Arial" panose="020B0604020202020204" pitchFamily="34" charset="0"/>
                          <a:ea typeface="Plus Jakarta Sans"/>
                          <a:cs typeface="Arial" panose="020B0604020202020204" pitchFamily="34" charset="0"/>
                          <a:sym typeface="Plus Jakarta Sans"/>
                        </a:rPr>
                        <a:t>Fourth 90 days</a:t>
                      </a:r>
                      <a:endParaRPr sz="1600" dirty="0">
                        <a:solidFill>
                          <a:srgbClr val="002060"/>
                        </a:solidFill>
                        <a:latin typeface="Arial" panose="020B0604020202020204" pitchFamily="34" charset="0"/>
                        <a:ea typeface="Plus Jakarta Sans"/>
                        <a:cs typeface="Arial" panose="020B0604020202020204" pitchFamily="34" charset="0"/>
                        <a:sym typeface="Plus Jakarta Sans"/>
                      </a:endParaRPr>
                    </a:p>
                  </a:txBody>
                  <a:tcPr marL="91425" marR="91425" marT="91425" marB="91425"/>
                </a:tc>
                <a:tc>
                  <a:txBody>
                    <a:bodyPr/>
                    <a:lstStyle/>
                    <a:p>
                      <a:pPr marL="0" lvl="0" indent="0" algn="l" rtl="0">
                        <a:spcBef>
                          <a:spcPts val="0"/>
                        </a:spcBef>
                        <a:spcAft>
                          <a:spcPts val="0"/>
                        </a:spcAft>
                        <a:buNone/>
                      </a:pPr>
                      <a:r>
                        <a:rPr lang="en" sz="1600" dirty="0">
                          <a:solidFill>
                            <a:srgbClr val="002060"/>
                          </a:solidFill>
                          <a:latin typeface="Arial" panose="020B0604020202020204" pitchFamily="34" charset="0"/>
                          <a:ea typeface="Plus Jakarta Sans"/>
                          <a:cs typeface="Arial" panose="020B0604020202020204" pitchFamily="34" charset="0"/>
                          <a:sym typeface="Plus Jakarta Sans"/>
                        </a:rPr>
                        <a:t>6 take-home doses per week</a:t>
                      </a:r>
                      <a:endParaRPr sz="1600" dirty="0">
                        <a:solidFill>
                          <a:srgbClr val="002060"/>
                        </a:solidFill>
                        <a:latin typeface="Arial" panose="020B0604020202020204" pitchFamily="34" charset="0"/>
                        <a:ea typeface="Plus Jakarta Sans"/>
                        <a:cs typeface="Arial" panose="020B0604020202020204" pitchFamily="34" charset="0"/>
                        <a:sym typeface="Plus Jakarta Sans"/>
                      </a:endParaRPr>
                    </a:p>
                  </a:txBody>
                  <a:tcPr marL="91425" marR="91425" marT="91425" marB="91425"/>
                </a:tc>
                <a:extLst>
                  <a:ext uri="{0D108BD9-81ED-4DB2-BD59-A6C34878D82A}">
                    <a16:rowId xmlns:a16="http://schemas.microsoft.com/office/drawing/2014/main" val="10004"/>
                  </a:ext>
                </a:extLst>
              </a:tr>
              <a:tr h="373375">
                <a:tc>
                  <a:txBody>
                    <a:bodyPr/>
                    <a:lstStyle/>
                    <a:p>
                      <a:pPr marL="0" lvl="0" indent="0" algn="l" rtl="0">
                        <a:spcBef>
                          <a:spcPts val="0"/>
                        </a:spcBef>
                        <a:spcAft>
                          <a:spcPts val="0"/>
                        </a:spcAft>
                        <a:buNone/>
                      </a:pPr>
                      <a:r>
                        <a:rPr lang="en" sz="1600">
                          <a:solidFill>
                            <a:srgbClr val="002060"/>
                          </a:solidFill>
                          <a:latin typeface="Arial" panose="020B0604020202020204" pitchFamily="34" charset="0"/>
                          <a:ea typeface="Plus Jakarta Sans"/>
                          <a:cs typeface="Arial" panose="020B0604020202020204" pitchFamily="34" charset="0"/>
                          <a:sym typeface="Plus Jakarta Sans"/>
                        </a:rPr>
                        <a:t>After 1 year </a:t>
                      </a:r>
                      <a:endParaRPr sz="1600" dirty="0">
                        <a:solidFill>
                          <a:srgbClr val="002060"/>
                        </a:solidFill>
                        <a:latin typeface="Arial" panose="020B0604020202020204" pitchFamily="34" charset="0"/>
                        <a:ea typeface="Plus Jakarta Sans"/>
                        <a:cs typeface="Arial" panose="020B0604020202020204" pitchFamily="34" charset="0"/>
                        <a:sym typeface="Plus Jakarta Sans"/>
                      </a:endParaRPr>
                    </a:p>
                  </a:txBody>
                  <a:tcPr marL="91425" marR="91425" marT="91425" marB="91425"/>
                </a:tc>
                <a:tc>
                  <a:txBody>
                    <a:bodyPr/>
                    <a:lstStyle/>
                    <a:p>
                      <a:pPr marL="0" lvl="0" indent="0" algn="l" rtl="0">
                        <a:spcBef>
                          <a:spcPts val="0"/>
                        </a:spcBef>
                        <a:spcAft>
                          <a:spcPts val="0"/>
                        </a:spcAft>
                        <a:buNone/>
                      </a:pPr>
                      <a:r>
                        <a:rPr lang="en" sz="1600" dirty="0">
                          <a:solidFill>
                            <a:srgbClr val="002060"/>
                          </a:solidFill>
                          <a:latin typeface="Arial" panose="020B0604020202020204" pitchFamily="34" charset="0"/>
                          <a:ea typeface="Plus Jakarta Sans"/>
                          <a:cs typeface="Arial" panose="020B0604020202020204" pitchFamily="34" charset="0"/>
                          <a:sym typeface="Plus Jakarta Sans"/>
                        </a:rPr>
                        <a:t>2 weeks supply of take-home medication</a:t>
                      </a:r>
                      <a:endParaRPr sz="1600" dirty="0">
                        <a:solidFill>
                          <a:srgbClr val="002060"/>
                        </a:solidFill>
                        <a:latin typeface="Arial" panose="020B0604020202020204" pitchFamily="34" charset="0"/>
                        <a:ea typeface="Plus Jakarta Sans"/>
                        <a:cs typeface="Arial" panose="020B0604020202020204" pitchFamily="34" charset="0"/>
                        <a:sym typeface="Plus Jakarta Sans"/>
                      </a:endParaRPr>
                    </a:p>
                  </a:txBody>
                  <a:tcPr marL="91425" marR="91425" marT="91425" marB="91425"/>
                </a:tc>
                <a:extLst>
                  <a:ext uri="{0D108BD9-81ED-4DB2-BD59-A6C34878D82A}">
                    <a16:rowId xmlns:a16="http://schemas.microsoft.com/office/drawing/2014/main" val="10005"/>
                  </a:ext>
                </a:extLst>
              </a:tr>
              <a:tr h="373375">
                <a:tc>
                  <a:txBody>
                    <a:bodyPr/>
                    <a:lstStyle/>
                    <a:p>
                      <a:pPr marL="0" lvl="0" indent="0" algn="l" rtl="0">
                        <a:spcBef>
                          <a:spcPts val="0"/>
                        </a:spcBef>
                        <a:spcAft>
                          <a:spcPts val="0"/>
                        </a:spcAft>
                        <a:buNone/>
                      </a:pPr>
                      <a:r>
                        <a:rPr lang="en" sz="1600">
                          <a:solidFill>
                            <a:srgbClr val="002060"/>
                          </a:solidFill>
                          <a:latin typeface="Arial" panose="020B0604020202020204" pitchFamily="34" charset="0"/>
                          <a:ea typeface="Plus Jakarta Sans"/>
                          <a:cs typeface="Arial" panose="020B0604020202020204" pitchFamily="34" charset="0"/>
                          <a:sym typeface="Plus Jakarta Sans"/>
                        </a:rPr>
                        <a:t>After 2 years</a:t>
                      </a:r>
                      <a:endParaRPr sz="1600" dirty="0">
                        <a:solidFill>
                          <a:srgbClr val="002060"/>
                        </a:solidFill>
                        <a:latin typeface="Arial" panose="020B0604020202020204" pitchFamily="34" charset="0"/>
                        <a:ea typeface="Plus Jakarta Sans"/>
                        <a:cs typeface="Arial" panose="020B0604020202020204" pitchFamily="34" charset="0"/>
                        <a:sym typeface="Plus Jakarta Sans"/>
                      </a:endParaRPr>
                    </a:p>
                  </a:txBody>
                  <a:tcPr marL="91425" marR="91425" marT="91425" marB="91425"/>
                </a:tc>
                <a:tc>
                  <a:txBody>
                    <a:bodyPr/>
                    <a:lstStyle/>
                    <a:p>
                      <a:pPr marL="0" lvl="0" indent="0" algn="l" rtl="0">
                        <a:spcBef>
                          <a:spcPts val="0"/>
                        </a:spcBef>
                        <a:spcAft>
                          <a:spcPts val="0"/>
                        </a:spcAft>
                        <a:buNone/>
                      </a:pPr>
                      <a:r>
                        <a:rPr lang="en" sz="1600" dirty="0">
                          <a:solidFill>
                            <a:srgbClr val="002060"/>
                          </a:solidFill>
                          <a:latin typeface="Arial" panose="020B0604020202020204" pitchFamily="34" charset="0"/>
                          <a:ea typeface="Plus Jakarta Sans"/>
                          <a:cs typeface="Arial" panose="020B0604020202020204" pitchFamily="34" charset="0"/>
                          <a:sym typeface="Plus Jakarta Sans"/>
                        </a:rPr>
                        <a:t>Monthly supply</a:t>
                      </a:r>
                      <a:endParaRPr sz="1600" dirty="0">
                        <a:solidFill>
                          <a:srgbClr val="002060"/>
                        </a:solidFill>
                        <a:latin typeface="Arial" panose="020B0604020202020204" pitchFamily="34" charset="0"/>
                        <a:ea typeface="Plus Jakarta Sans"/>
                        <a:cs typeface="Arial" panose="020B0604020202020204" pitchFamily="34" charset="0"/>
                        <a:sym typeface="Plus Jakarta Sans"/>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97"/>
        <p:cNvGrpSpPr/>
        <p:nvPr/>
      </p:nvGrpSpPr>
      <p:grpSpPr>
        <a:xfrm>
          <a:off x="0" y="0"/>
          <a:ext cx="0" cy="0"/>
          <a:chOff x="0" y="0"/>
          <a:chExt cx="0" cy="0"/>
        </a:xfrm>
      </p:grpSpPr>
      <p:grpSp>
        <p:nvGrpSpPr>
          <p:cNvPr id="239" name="Group 23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2" y="1231011"/>
            <a:ext cx="7426997" cy="4395978"/>
            <a:chOff x="1155481" y="498348"/>
            <a:chExt cx="9902663" cy="5861304"/>
          </a:xfrm>
        </p:grpSpPr>
        <p:sp>
          <p:nvSpPr>
            <p:cNvPr id="24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1" name="Oval 24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4" name="Rectangle 24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43200"/>
            <a:ext cx="91440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 name="Google Shape;198;p28"/>
          <p:cNvSpPr txBox="1">
            <a:spLocks noGrp="1"/>
          </p:cNvSpPr>
          <p:nvPr>
            <p:ph type="ctrTitle"/>
          </p:nvPr>
        </p:nvSpPr>
        <p:spPr>
          <a:xfrm>
            <a:off x="1143000" y="2939654"/>
            <a:ext cx="6858000" cy="1035891"/>
          </a:xfrm>
          <a:prstGeom prst="rect">
            <a:avLst/>
          </a:prstGeom>
        </p:spPr>
        <p:txBody>
          <a:bodyPr spcFirstLastPara="1" vert="horz" lIns="91425" tIns="91425" rIns="91425" bIns="91425" rtlCol="0" anchor="ctr" anchorCtr="0">
            <a:noAutofit/>
          </a:bodyPr>
          <a:lstStyle/>
          <a:p>
            <a:pPr>
              <a:spcBef>
                <a:spcPts val="0"/>
              </a:spcBef>
              <a:buSzPts val="990"/>
            </a:pPr>
            <a:r>
              <a:rPr lang="en-US" sz="3200" b="1" dirty="0">
                <a:solidFill>
                  <a:schemeClr val="bg2"/>
                </a:solidFill>
                <a:latin typeface="Arial" panose="020B0604020202020204" pitchFamily="34" charset="0"/>
                <a:ea typeface="Plus Jakarta Sans"/>
                <a:cs typeface="Arial" panose="020B0604020202020204" pitchFamily="34" charset="0"/>
                <a:sym typeface="Plus Jakarta Sans"/>
              </a:rPr>
              <a:t>States </a:t>
            </a:r>
            <a:r>
              <a:rPr lang="en-US" sz="3200" b="1" i="1" dirty="0">
                <a:solidFill>
                  <a:schemeClr val="bg2"/>
                </a:solidFill>
                <a:latin typeface="Arial" panose="020B0604020202020204" pitchFamily="34" charset="0"/>
                <a:ea typeface="Plus Jakarta Sans"/>
                <a:cs typeface="Arial" panose="020B0604020202020204" pitchFamily="34" charset="0"/>
                <a:sym typeface="Plus Jakarta Sans"/>
              </a:rPr>
              <a:t>could</a:t>
            </a:r>
            <a:r>
              <a:rPr lang="en-US" sz="3200" b="1" dirty="0">
                <a:solidFill>
                  <a:schemeClr val="bg2"/>
                </a:solidFill>
                <a:latin typeface="Arial" panose="020B0604020202020204" pitchFamily="34" charset="0"/>
                <a:ea typeface="Plus Jakarta Sans"/>
                <a:cs typeface="Arial" panose="020B0604020202020204" pitchFamily="34" charset="0"/>
                <a:sym typeface="Plus Jakarta Sans"/>
              </a:rPr>
              <a:t> be more stringent, </a:t>
            </a:r>
            <a:br>
              <a:rPr lang="en-US" sz="3200" b="1" dirty="0">
                <a:solidFill>
                  <a:schemeClr val="bg2"/>
                </a:solidFill>
                <a:latin typeface="Arial" panose="020B0604020202020204" pitchFamily="34" charset="0"/>
                <a:ea typeface="Plus Jakarta Sans"/>
                <a:cs typeface="Arial" panose="020B0604020202020204" pitchFamily="34" charset="0"/>
                <a:sym typeface="Plus Jakarta Sans"/>
              </a:rPr>
            </a:br>
            <a:r>
              <a:rPr lang="en-US" sz="3200" b="1" dirty="0">
                <a:solidFill>
                  <a:schemeClr val="bg2"/>
                </a:solidFill>
                <a:latin typeface="Arial" panose="020B0604020202020204" pitchFamily="34" charset="0"/>
                <a:ea typeface="Plus Jakarta Sans"/>
                <a:cs typeface="Arial" panose="020B0604020202020204" pitchFamily="34" charset="0"/>
                <a:sym typeface="Plus Jakarta Sans"/>
              </a:rPr>
              <a:t>and North Carolina was!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98"/>
                                        </p:tgtEl>
                                        <p:attrNameLst>
                                          <p:attrName>style.visibility</p:attrName>
                                        </p:attrNameLst>
                                      </p:cBhvr>
                                      <p:to>
                                        <p:strVal val="visible"/>
                                      </p:to>
                                    </p:set>
                                    <p:animEffect transition="in" filter="fade">
                                      <p:cBhvr>
                                        <p:cTn id="7" dur="4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202"/>
        <p:cNvGrpSpPr/>
        <p:nvPr/>
      </p:nvGrpSpPr>
      <p:grpSpPr>
        <a:xfrm>
          <a:off x="0" y="0"/>
          <a:ext cx="0" cy="0"/>
          <a:chOff x="0" y="0"/>
          <a:chExt cx="0" cy="0"/>
        </a:xfrm>
      </p:grpSpPr>
      <p:pic>
        <p:nvPicPr>
          <p:cNvPr id="203" name="Google Shape;203;p29"/>
          <p:cNvPicPr preferRelativeResize="0"/>
          <p:nvPr/>
        </p:nvPicPr>
        <p:blipFill>
          <a:blip r:embed="rId3">
            <a:alphaModFix/>
          </a:blip>
          <a:stretch>
            <a:fillRect/>
          </a:stretch>
        </p:blipFill>
        <p:spPr>
          <a:xfrm>
            <a:off x="1029487" y="1325212"/>
            <a:ext cx="7085025" cy="4207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216"/>
        <p:cNvGrpSpPr/>
        <p:nvPr/>
      </p:nvGrpSpPr>
      <p:grpSpPr>
        <a:xfrm>
          <a:off x="0" y="0"/>
          <a:ext cx="0" cy="0"/>
          <a:chOff x="0" y="0"/>
          <a:chExt cx="0" cy="0"/>
        </a:xfrm>
      </p:grpSpPr>
      <p:sp>
        <p:nvSpPr>
          <p:cNvPr id="217" name="Google Shape;217;p31"/>
          <p:cNvSpPr txBox="1">
            <a:spLocks noGrp="1"/>
          </p:cNvSpPr>
          <p:nvPr>
            <p:ph type="ctrTitle" idx="4294967295"/>
          </p:nvPr>
        </p:nvSpPr>
        <p:spPr>
          <a:xfrm>
            <a:off x="914400" y="1188720"/>
            <a:ext cx="7408862" cy="3213100"/>
          </a:xfrm>
          <a:prstGeom prst="rect">
            <a:avLst/>
          </a:prstGeom>
        </p:spPr>
        <p:txBody>
          <a:bodyPr spcFirstLastPara="1" vert="horz" wrap="square" lIns="91425" tIns="91425" rIns="91425" bIns="91425" rtlCol="0" anchor="t" anchorCtr="0">
            <a:noAutofit/>
          </a:bodyPr>
          <a:lstStyle/>
          <a:p>
            <a:pPr algn="l">
              <a:lnSpc>
                <a:spcPct val="100000"/>
              </a:lnSpc>
              <a:spcBef>
                <a:spcPts val="0"/>
              </a:spcBef>
              <a:buSzPts val="990"/>
            </a:pPr>
            <a:r>
              <a:rPr lang="en" sz="4000" b="1" dirty="0">
                <a:solidFill>
                  <a:srgbClr val="002060"/>
                </a:solidFill>
                <a:latin typeface="Arial" panose="020B0604020202020204" pitchFamily="34" charset="0"/>
                <a:ea typeface="Plus Jakarta Sans"/>
                <a:cs typeface="Arial" panose="020B0604020202020204" pitchFamily="34" charset="0"/>
                <a:sym typeface="Plus Jakarta Sans"/>
              </a:rPr>
              <a:t>Thought Experiment: </a:t>
            </a:r>
            <a:br>
              <a:rPr lang="en" sz="4000" b="1" dirty="0">
                <a:solidFill>
                  <a:srgbClr val="002060"/>
                </a:solidFill>
                <a:latin typeface="Arial" panose="020B0604020202020204" pitchFamily="34" charset="0"/>
                <a:ea typeface="Plus Jakarta Sans"/>
                <a:cs typeface="Arial" panose="020B0604020202020204" pitchFamily="34" charset="0"/>
                <a:sym typeface="Plus Jakarta Sans"/>
              </a:rPr>
            </a:br>
            <a:r>
              <a:rPr lang="en" sz="4000" b="1" dirty="0">
                <a:solidFill>
                  <a:srgbClr val="002060"/>
                </a:solidFill>
                <a:latin typeface="Arial" panose="020B0604020202020204" pitchFamily="34" charset="0"/>
                <a:ea typeface="Plus Jakarta Sans"/>
                <a:cs typeface="Arial" panose="020B0604020202020204" pitchFamily="34" charset="0"/>
                <a:sym typeface="Plus Jakarta Sans"/>
              </a:rPr>
              <a:t>Liquid Handcuffs</a:t>
            </a:r>
            <a:endParaRPr sz="4000" b="1" dirty="0">
              <a:solidFill>
                <a:srgbClr val="002060"/>
              </a:solidFill>
              <a:latin typeface="Arial" panose="020B0604020202020204" pitchFamily="34" charset="0"/>
              <a:ea typeface="Plus Jakarta Sans"/>
              <a:cs typeface="Arial" panose="020B0604020202020204" pitchFamily="34" charset="0"/>
              <a:sym typeface="Plus Jakarta Sans"/>
            </a:endParaRPr>
          </a:p>
          <a:p>
            <a:pPr algn="l">
              <a:lnSpc>
                <a:spcPct val="115000"/>
              </a:lnSpc>
              <a:spcBef>
                <a:spcPts val="0"/>
              </a:spcBef>
              <a:buSzPts val="990"/>
            </a:pPr>
            <a:r>
              <a:rPr lang="en" b="1" dirty="0">
                <a:solidFill>
                  <a:schemeClr val="lt1"/>
                </a:solidFill>
                <a:latin typeface="Arial" panose="020B0604020202020204" pitchFamily="34" charset="0"/>
                <a:ea typeface="Plus Jakarta Sans"/>
                <a:cs typeface="Arial" panose="020B0604020202020204" pitchFamily="34" charset="0"/>
                <a:sym typeface="Plus Jakarta Sans"/>
              </a:rPr>
              <a:t>A comparison between the OTP and the Carceral Setting*</a:t>
            </a:r>
            <a:endParaRPr b="1" dirty="0">
              <a:solidFill>
                <a:schemeClr val="lt1"/>
              </a:solidFill>
              <a:latin typeface="Arial" panose="020B0604020202020204" pitchFamily="34" charset="0"/>
              <a:ea typeface="Plus Jakarta Sans"/>
              <a:cs typeface="Arial" panose="020B0604020202020204" pitchFamily="34" charset="0"/>
              <a:sym typeface="Plus Jakarta Sans"/>
            </a:endParaRPr>
          </a:p>
          <a:p>
            <a:pPr algn="l">
              <a:lnSpc>
                <a:spcPct val="115000"/>
              </a:lnSpc>
              <a:spcBef>
                <a:spcPts val="0"/>
              </a:spcBef>
              <a:buClr>
                <a:schemeClr val="dk1"/>
              </a:buClr>
              <a:buSzPts val="1100"/>
            </a:pPr>
            <a:br>
              <a:rPr lang="en" dirty="0">
                <a:solidFill>
                  <a:schemeClr val="lt1"/>
                </a:solidFill>
                <a:latin typeface="Arial" panose="020B0604020202020204" pitchFamily="34" charset="0"/>
                <a:ea typeface="Plus Jakarta Sans Light"/>
                <a:cs typeface="Arial" panose="020B0604020202020204" pitchFamily="34" charset="0"/>
                <a:sym typeface="Plus Jakarta Sans Light"/>
              </a:rPr>
            </a:br>
            <a:br>
              <a:rPr lang="en" dirty="0">
                <a:solidFill>
                  <a:schemeClr val="lt1"/>
                </a:solidFill>
                <a:latin typeface="Arial" panose="020B0604020202020204" pitchFamily="34" charset="0"/>
                <a:ea typeface="Plus Jakarta Sans Light"/>
                <a:cs typeface="Arial" panose="020B0604020202020204" pitchFamily="34" charset="0"/>
                <a:sym typeface="Plus Jakarta Sans Light"/>
              </a:rPr>
            </a:br>
            <a:br>
              <a:rPr lang="en" dirty="0">
                <a:solidFill>
                  <a:schemeClr val="lt1"/>
                </a:solidFill>
                <a:latin typeface="Arial" panose="020B0604020202020204" pitchFamily="34" charset="0"/>
                <a:ea typeface="Plus Jakarta Sans Light"/>
                <a:cs typeface="Arial" panose="020B0604020202020204" pitchFamily="34" charset="0"/>
                <a:sym typeface="Plus Jakarta Sans Light"/>
              </a:rPr>
            </a:br>
            <a:r>
              <a:rPr lang="en" dirty="0">
                <a:solidFill>
                  <a:schemeClr val="lt1"/>
                </a:solidFill>
                <a:latin typeface="Arial" panose="020B0604020202020204" pitchFamily="34" charset="0"/>
                <a:ea typeface="Plus Jakarta Sans Light"/>
                <a:cs typeface="Arial" panose="020B0604020202020204" pitchFamily="34" charset="0"/>
                <a:sym typeface="Plus Jakarta Sans Light"/>
              </a:rPr>
              <a:t>*Despite similarities, it’s important to recognize that OTPs aim to provide medical treatment and support for recovery.</a:t>
            </a:r>
            <a:endParaRPr dirty="0">
              <a:solidFill>
                <a:schemeClr val="lt1"/>
              </a:solidFill>
              <a:latin typeface="Arial" panose="020B0604020202020204" pitchFamily="34" charset="0"/>
              <a:ea typeface="Plus Jakarta Sans Light"/>
              <a:cs typeface="Arial" panose="020B0604020202020204" pitchFamily="34" charset="0"/>
              <a:sym typeface="Plus Jakarta Sans Light"/>
            </a:endParaRPr>
          </a:p>
          <a:p>
            <a:pPr algn="l">
              <a:lnSpc>
                <a:spcPct val="115000"/>
              </a:lnSpc>
              <a:spcBef>
                <a:spcPts val="0"/>
              </a:spcBef>
              <a:buSzPts val="990"/>
            </a:pPr>
            <a:endParaRPr sz="2440" b="1" dirty="0">
              <a:solidFill>
                <a:schemeClr val="lt1"/>
              </a:solidFill>
              <a:latin typeface="Plus Jakarta Sans"/>
              <a:ea typeface="Plus Jakarta Sans"/>
              <a:cs typeface="Plus Jakarta Sans"/>
              <a:sym typeface="Plus Jakarta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343CD9-AD84-F4C8-9A9F-2E74C9CE35C2}"/>
              </a:ext>
            </a:extLst>
          </p:cNvPr>
          <p:cNvSpPr>
            <a:spLocks noGrp="1"/>
          </p:cNvSpPr>
          <p:nvPr>
            <p:ph type="body" sz="quarter" idx="10"/>
          </p:nvPr>
        </p:nvSpPr>
        <p:spPr>
          <a:xfrm>
            <a:off x="4937760" y="1828800"/>
            <a:ext cx="3904787" cy="3659974"/>
          </a:xfrm>
        </p:spPr>
        <p:txBody>
          <a:bodyPr/>
          <a:lstStyle/>
          <a:p>
            <a:pPr marL="0" indent="0" algn="ctr">
              <a:buNone/>
            </a:pPr>
            <a:r>
              <a:rPr lang="en" sz="2800" b="1" dirty="0">
                <a:solidFill>
                  <a:srgbClr val="0E3E60"/>
                </a:solidFill>
                <a:ea typeface="Plus Jakarta Sans"/>
                <a:sym typeface="Plus Jakarta Sans"/>
              </a:rPr>
              <a:t>Carceral</a:t>
            </a:r>
            <a:endParaRPr lang="en" sz="3600" b="1" dirty="0">
              <a:solidFill>
                <a:srgbClr val="0E3E60"/>
              </a:solidFill>
              <a:ea typeface="Plus Jakarta Sans"/>
              <a:sym typeface="Plus Jakarta Sans"/>
            </a:endParaRPr>
          </a:p>
          <a:p>
            <a:pPr marL="0" indent="0" algn="ctr">
              <a:buNone/>
            </a:pPr>
            <a:endParaRPr lang="en-US" sz="3600" b="1" dirty="0">
              <a:solidFill>
                <a:srgbClr val="0E3E60"/>
              </a:solidFill>
              <a:ea typeface="Plus Jakarta Sans"/>
              <a:sym typeface="Plus Jakarta Sans"/>
            </a:endParaRPr>
          </a:p>
          <a:p>
            <a:pPr marL="0" indent="0" algn="ctr">
              <a:buNone/>
            </a:pPr>
            <a:r>
              <a:rPr lang="en-US" sz="2400" b="0" dirty="0">
                <a:ea typeface="Plus Jakarta Sans"/>
                <a:sym typeface="Plus Jakarta Sans"/>
              </a:rPr>
              <a:t>Carceral Settings have strict schedules with designated times for meals, work, exercise, and recreation</a:t>
            </a:r>
          </a:p>
          <a:p>
            <a:pPr marL="0" indent="0">
              <a:buNone/>
            </a:pPr>
            <a:endParaRPr lang="en-US" dirty="0"/>
          </a:p>
        </p:txBody>
      </p:sp>
      <p:sp>
        <p:nvSpPr>
          <p:cNvPr id="6" name="Text Placeholder 5">
            <a:extLst>
              <a:ext uri="{FF2B5EF4-FFF2-40B4-BE49-F238E27FC236}">
                <a16:creationId xmlns:a16="http://schemas.microsoft.com/office/drawing/2014/main" id="{5D60FDEA-BE4F-380A-7D4B-5A149A078932}"/>
              </a:ext>
            </a:extLst>
          </p:cNvPr>
          <p:cNvSpPr>
            <a:spLocks noGrp="1"/>
          </p:cNvSpPr>
          <p:nvPr>
            <p:ph type="body" sz="quarter" idx="15"/>
          </p:nvPr>
        </p:nvSpPr>
        <p:spPr>
          <a:xfrm>
            <a:off x="320040" y="1828800"/>
            <a:ext cx="3464628" cy="3659975"/>
          </a:xfrm>
        </p:spPr>
        <p:txBody>
          <a:bodyPr/>
          <a:lstStyle/>
          <a:p>
            <a:pPr marL="0" indent="0" algn="ctr">
              <a:buNone/>
            </a:pPr>
            <a:r>
              <a:rPr lang="en-US" sz="3200" dirty="0"/>
              <a:t>OTP</a:t>
            </a:r>
          </a:p>
          <a:p>
            <a:pPr marL="0" indent="0" algn="ctr">
              <a:buNone/>
            </a:pPr>
            <a:endParaRPr lang="en-US" sz="3600" dirty="0"/>
          </a:p>
          <a:p>
            <a:pPr marL="0" indent="0" algn="ctr">
              <a:buNone/>
            </a:pPr>
            <a:r>
              <a:rPr lang="en-US" sz="2800" b="0" dirty="0">
                <a:ea typeface="Plus Jakarta Sans"/>
                <a:sym typeface="Plus Jakarta Sans"/>
              </a:rPr>
              <a:t>OTPs have strict schedules with mandated daily “dosing times” </a:t>
            </a:r>
          </a:p>
          <a:p>
            <a:pPr marL="0" indent="0">
              <a:buNone/>
            </a:pPr>
            <a:endParaRPr lang="en-US" dirty="0"/>
          </a:p>
        </p:txBody>
      </p:sp>
      <p:sp>
        <p:nvSpPr>
          <p:cNvPr id="7" name="Text Placeholder 6">
            <a:extLst>
              <a:ext uri="{FF2B5EF4-FFF2-40B4-BE49-F238E27FC236}">
                <a16:creationId xmlns:a16="http://schemas.microsoft.com/office/drawing/2014/main" id="{4A91F22C-1C04-5FB0-0B92-019D049F3F8D}"/>
              </a:ext>
            </a:extLst>
          </p:cNvPr>
          <p:cNvSpPr>
            <a:spLocks noGrp="1"/>
          </p:cNvSpPr>
          <p:nvPr>
            <p:ph type="body" sz="quarter" idx="16"/>
          </p:nvPr>
        </p:nvSpPr>
        <p:spPr>
          <a:xfrm>
            <a:off x="4663440" y="457202"/>
            <a:ext cx="4198702" cy="549275"/>
          </a:xfrm>
          <a:solidFill>
            <a:schemeClr val="bg1"/>
          </a:solidFill>
        </p:spPr>
        <p:txBody>
          <a:bodyPr>
            <a:noAutofit/>
          </a:bodyPr>
          <a:lstStyle/>
          <a:p>
            <a:pPr algn="ctr"/>
            <a:r>
              <a:rPr lang="en" sz="3200" b="1" dirty="0">
                <a:solidFill>
                  <a:srgbClr val="5B92D5"/>
                </a:solidFill>
                <a:latin typeface="Arial" panose="020B0604020202020204" pitchFamily="34" charset="0"/>
                <a:ea typeface="Plus Jakarta Sans"/>
                <a:cs typeface="Arial" panose="020B0604020202020204" pitchFamily="34" charset="0"/>
                <a:sym typeface="Plus Jakarta Sans"/>
              </a:rPr>
              <a:t>Schedules</a:t>
            </a:r>
            <a:endParaRPr lang="en-US" sz="6000" dirty="0">
              <a:solidFill>
                <a:srgbClr val="5B92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166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343CD9-AD84-F4C8-9A9F-2E74C9CE35C2}"/>
              </a:ext>
            </a:extLst>
          </p:cNvPr>
          <p:cNvSpPr>
            <a:spLocks noGrp="1"/>
          </p:cNvSpPr>
          <p:nvPr>
            <p:ph type="body" sz="quarter" idx="10"/>
          </p:nvPr>
        </p:nvSpPr>
        <p:spPr>
          <a:xfrm>
            <a:off x="4937760" y="1828800"/>
            <a:ext cx="3904787" cy="3659974"/>
          </a:xfrm>
        </p:spPr>
        <p:txBody>
          <a:bodyPr/>
          <a:lstStyle/>
          <a:p>
            <a:pPr marL="0" indent="0" algn="ctr">
              <a:buNone/>
            </a:pPr>
            <a:r>
              <a:rPr lang="en" sz="2800" b="1" dirty="0">
                <a:solidFill>
                  <a:srgbClr val="0E3E60"/>
                </a:solidFill>
                <a:ea typeface="Plus Jakarta Sans"/>
                <a:sym typeface="Plus Jakarta Sans"/>
              </a:rPr>
              <a:t>Carceral</a:t>
            </a:r>
          </a:p>
          <a:p>
            <a:pPr marL="0" indent="0" algn="ctr">
              <a:buNone/>
            </a:pPr>
            <a:endParaRPr lang="en-US" sz="3600" b="1" dirty="0">
              <a:solidFill>
                <a:srgbClr val="0E3E60"/>
              </a:solidFill>
              <a:latin typeface="Plus Jakarta Sans"/>
              <a:ea typeface="Plus Jakarta Sans"/>
              <a:cs typeface="Plus Jakarta Sans"/>
              <a:sym typeface="Plus Jakarta Sans"/>
            </a:endParaRPr>
          </a:p>
          <a:p>
            <a:pPr marL="0" indent="0" algn="ctr">
              <a:buNone/>
            </a:pPr>
            <a:r>
              <a:rPr lang="en-US" sz="2400" b="0" dirty="0">
                <a:ea typeface="Plus Jakarta Sans"/>
                <a:sym typeface="Plus Jakarta Sans"/>
              </a:rPr>
              <a:t>Carceral Settings use surveillance cameras, security personnel, and controlled access points</a:t>
            </a:r>
          </a:p>
          <a:p>
            <a:pPr marL="0" indent="0">
              <a:buNone/>
            </a:pPr>
            <a:endParaRPr lang="en-US" dirty="0"/>
          </a:p>
        </p:txBody>
      </p:sp>
      <p:sp>
        <p:nvSpPr>
          <p:cNvPr id="6" name="Text Placeholder 5">
            <a:extLst>
              <a:ext uri="{FF2B5EF4-FFF2-40B4-BE49-F238E27FC236}">
                <a16:creationId xmlns:a16="http://schemas.microsoft.com/office/drawing/2014/main" id="{5D60FDEA-BE4F-380A-7D4B-5A149A078932}"/>
              </a:ext>
            </a:extLst>
          </p:cNvPr>
          <p:cNvSpPr>
            <a:spLocks noGrp="1"/>
          </p:cNvSpPr>
          <p:nvPr>
            <p:ph type="body" sz="quarter" idx="15"/>
          </p:nvPr>
        </p:nvSpPr>
        <p:spPr>
          <a:xfrm>
            <a:off x="320634" y="1828800"/>
            <a:ext cx="3464628" cy="3659975"/>
          </a:xfrm>
        </p:spPr>
        <p:txBody>
          <a:bodyPr/>
          <a:lstStyle/>
          <a:p>
            <a:pPr marL="0" indent="0" algn="ctr">
              <a:buNone/>
            </a:pPr>
            <a:r>
              <a:rPr lang="en-US" sz="2800" dirty="0"/>
              <a:t>OTP</a:t>
            </a:r>
            <a:endParaRPr lang="en-US" sz="3600" dirty="0"/>
          </a:p>
          <a:p>
            <a:pPr marL="0" indent="0" algn="ctr">
              <a:buNone/>
            </a:pPr>
            <a:endParaRPr lang="en-US" sz="3600" dirty="0"/>
          </a:p>
          <a:p>
            <a:pPr marL="0" indent="0" algn="ctr">
              <a:buClr>
                <a:schemeClr val="dk1"/>
              </a:buClr>
              <a:buSzPts val="1100"/>
              <a:buNone/>
            </a:pPr>
            <a:r>
              <a:rPr lang="en-US" sz="2400" b="0" dirty="0">
                <a:ea typeface="Plus Jakarta Sans"/>
                <a:sym typeface="Plus Jakarta Sans"/>
              </a:rPr>
              <a:t>OTPs use surveillance cameras, security personnel, and controlled access points</a:t>
            </a:r>
          </a:p>
          <a:p>
            <a:pPr marL="0" indent="0">
              <a:buNone/>
            </a:pPr>
            <a:endParaRPr lang="en-US" dirty="0"/>
          </a:p>
        </p:txBody>
      </p:sp>
      <p:sp>
        <p:nvSpPr>
          <p:cNvPr id="7" name="Text Placeholder 6">
            <a:extLst>
              <a:ext uri="{FF2B5EF4-FFF2-40B4-BE49-F238E27FC236}">
                <a16:creationId xmlns:a16="http://schemas.microsoft.com/office/drawing/2014/main" id="{4A91F22C-1C04-5FB0-0B92-019D049F3F8D}"/>
              </a:ext>
            </a:extLst>
          </p:cNvPr>
          <p:cNvSpPr>
            <a:spLocks noGrp="1"/>
          </p:cNvSpPr>
          <p:nvPr>
            <p:ph type="body" sz="quarter" idx="16"/>
          </p:nvPr>
        </p:nvSpPr>
        <p:spPr>
          <a:xfrm>
            <a:off x="4667003" y="457202"/>
            <a:ext cx="4198702" cy="549275"/>
          </a:xfrm>
          <a:solidFill>
            <a:schemeClr val="bg1"/>
          </a:solidFill>
        </p:spPr>
        <p:txBody>
          <a:bodyPr>
            <a:noAutofit/>
          </a:bodyPr>
          <a:lstStyle/>
          <a:p>
            <a:pPr algn="ctr"/>
            <a:r>
              <a:rPr lang="en" sz="3200" b="1" dirty="0">
                <a:solidFill>
                  <a:srgbClr val="5B92D5"/>
                </a:solidFill>
                <a:latin typeface="Arial" panose="020B0604020202020204" pitchFamily="34" charset="0"/>
                <a:ea typeface="Plus Jakarta Sans"/>
                <a:cs typeface="Arial" panose="020B0604020202020204" pitchFamily="34" charset="0"/>
                <a:sym typeface="Plus Jakarta Sans"/>
              </a:rPr>
              <a:t>Security</a:t>
            </a:r>
            <a:endParaRPr lang="en-US" sz="3200" dirty="0">
              <a:solidFill>
                <a:srgbClr val="5B92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266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343CD9-AD84-F4C8-9A9F-2E74C9CE35C2}"/>
              </a:ext>
            </a:extLst>
          </p:cNvPr>
          <p:cNvSpPr>
            <a:spLocks noGrp="1"/>
          </p:cNvSpPr>
          <p:nvPr>
            <p:ph type="body" sz="quarter" idx="10"/>
          </p:nvPr>
        </p:nvSpPr>
        <p:spPr>
          <a:xfrm>
            <a:off x="4937760" y="1828800"/>
            <a:ext cx="3904787" cy="3659974"/>
          </a:xfrm>
        </p:spPr>
        <p:txBody>
          <a:bodyPr/>
          <a:lstStyle/>
          <a:p>
            <a:pPr marL="0" indent="0" algn="ctr">
              <a:buNone/>
            </a:pPr>
            <a:r>
              <a:rPr lang="en" sz="2800" b="1" dirty="0">
                <a:solidFill>
                  <a:srgbClr val="0E3E60"/>
                </a:solidFill>
                <a:ea typeface="Plus Jakarta Sans"/>
                <a:sym typeface="Plus Jakarta Sans"/>
              </a:rPr>
              <a:t>Carceral</a:t>
            </a:r>
          </a:p>
          <a:p>
            <a:pPr marL="0" indent="0" algn="ctr">
              <a:buNone/>
            </a:pPr>
            <a:endParaRPr lang="en-US" sz="3600" b="1" dirty="0">
              <a:solidFill>
                <a:srgbClr val="0E3E60"/>
              </a:solidFill>
              <a:latin typeface="Plus Jakarta Sans"/>
              <a:ea typeface="Plus Jakarta Sans"/>
              <a:cs typeface="Plus Jakarta Sans"/>
              <a:sym typeface="Plus Jakarta Sans"/>
            </a:endParaRPr>
          </a:p>
          <a:p>
            <a:pPr marL="0" indent="0" algn="ctr">
              <a:lnSpc>
                <a:spcPct val="95000"/>
              </a:lnSpc>
              <a:spcAft>
                <a:spcPts val="1000"/>
              </a:spcAft>
              <a:buNone/>
            </a:pPr>
            <a:r>
              <a:rPr lang="en-US" sz="2400" b="0" dirty="0">
                <a:ea typeface="Plus Jakarta Sans"/>
                <a:sym typeface="Plus Jakarta Sans"/>
              </a:rPr>
              <a:t>Carceral Settings have behavioral rules regarding interactions and dress codes, with violations leading to disciplinary actions</a:t>
            </a:r>
          </a:p>
          <a:p>
            <a:pPr marL="0" indent="0">
              <a:buNone/>
            </a:pPr>
            <a:endParaRPr lang="en-US" dirty="0"/>
          </a:p>
        </p:txBody>
      </p:sp>
      <p:sp>
        <p:nvSpPr>
          <p:cNvPr id="6" name="Text Placeholder 5">
            <a:extLst>
              <a:ext uri="{FF2B5EF4-FFF2-40B4-BE49-F238E27FC236}">
                <a16:creationId xmlns:a16="http://schemas.microsoft.com/office/drawing/2014/main" id="{5D60FDEA-BE4F-380A-7D4B-5A149A078932}"/>
              </a:ext>
            </a:extLst>
          </p:cNvPr>
          <p:cNvSpPr>
            <a:spLocks noGrp="1"/>
          </p:cNvSpPr>
          <p:nvPr>
            <p:ph type="body" sz="quarter" idx="15"/>
          </p:nvPr>
        </p:nvSpPr>
        <p:spPr>
          <a:xfrm>
            <a:off x="320634" y="1828800"/>
            <a:ext cx="3464628" cy="3659975"/>
          </a:xfrm>
        </p:spPr>
        <p:txBody>
          <a:bodyPr/>
          <a:lstStyle/>
          <a:p>
            <a:pPr marL="0" indent="0" algn="ctr">
              <a:buNone/>
            </a:pPr>
            <a:r>
              <a:rPr lang="en-US" sz="2800" dirty="0"/>
              <a:t>OTP</a:t>
            </a:r>
            <a:endParaRPr lang="en-US" sz="3600" dirty="0"/>
          </a:p>
          <a:p>
            <a:pPr marL="0" indent="0" algn="ctr">
              <a:buNone/>
            </a:pPr>
            <a:endParaRPr lang="en-US" sz="3600" dirty="0"/>
          </a:p>
          <a:p>
            <a:pPr marL="0" indent="0" algn="ctr">
              <a:spcAft>
                <a:spcPts val="1000"/>
              </a:spcAft>
              <a:buNone/>
            </a:pPr>
            <a:r>
              <a:rPr lang="en-US" sz="2400" b="0" dirty="0">
                <a:ea typeface="Plus Jakarta Sans"/>
                <a:sym typeface="Plus Jakarta Sans"/>
              </a:rPr>
              <a:t>OTPs have behavioral rules regarding interactions and dress codes, with violations leading to disciplinary actions</a:t>
            </a:r>
          </a:p>
          <a:p>
            <a:pPr marL="0" indent="0">
              <a:buNone/>
            </a:pPr>
            <a:endParaRPr lang="en-US" dirty="0"/>
          </a:p>
        </p:txBody>
      </p:sp>
      <p:sp>
        <p:nvSpPr>
          <p:cNvPr id="7" name="Text Placeholder 6">
            <a:extLst>
              <a:ext uri="{FF2B5EF4-FFF2-40B4-BE49-F238E27FC236}">
                <a16:creationId xmlns:a16="http://schemas.microsoft.com/office/drawing/2014/main" id="{4A91F22C-1C04-5FB0-0B92-019D049F3F8D}"/>
              </a:ext>
            </a:extLst>
          </p:cNvPr>
          <p:cNvSpPr>
            <a:spLocks noGrp="1"/>
          </p:cNvSpPr>
          <p:nvPr>
            <p:ph type="body" sz="quarter" idx="16"/>
          </p:nvPr>
        </p:nvSpPr>
        <p:spPr>
          <a:xfrm>
            <a:off x="4754880" y="457202"/>
            <a:ext cx="4293705" cy="549275"/>
          </a:xfrm>
          <a:solidFill>
            <a:schemeClr val="bg1"/>
          </a:solidFill>
        </p:spPr>
        <p:txBody>
          <a:bodyPr>
            <a:noAutofit/>
          </a:bodyPr>
          <a:lstStyle/>
          <a:p>
            <a:pPr algn="ctr"/>
            <a:r>
              <a:rPr lang="en" sz="3200" b="1" dirty="0">
                <a:solidFill>
                  <a:srgbClr val="5B92D5"/>
                </a:solidFill>
                <a:latin typeface="Arial" panose="020B0604020202020204" pitchFamily="34" charset="0"/>
                <a:ea typeface="Plus Jakarta Sans"/>
                <a:cs typeface="Arial" panose="020B0604020202020204" pitchFamily="34" charset="0"/>
                <a:sym typeface="Plus Jakarta Sans"/>
              </a:rPr>
              <a:t>Behavioral Control</a:t>
            </a:r>
            <a:endParaRPr lang="en-US" sz="3200" dirty="0">
              <a:solidFill>
                <a:srgbClr val="5B92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587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343CD9-AD84-F4C8-9A9F-2E74C9CE35C2}"/>
              </a:ext>
            </a:extLst>
          </p:cNvPr>
          <p:cNvSpPr>
            <a:spLocks noGrp="1"/>
          </p:cNvSpPr>
          <p:nvPr>
            <p:ph type="body" sz="quarter" idx="10"/>
          </p:nvPr>
        </p:nvSpPr>
        <p:spPr>
          <a:xfrm>
            <a:off x="4937760" y="1828800"/>
            <a:ext cx="3904787" cy="3659974"/>
          </a:xfrm>
        </p:spPr>
        <p:txBody>
          <a:bodyPr/>
          <a:lstStyle/>
          <a:p>
            <a:pPr marL="0" indent="0" algn="ctr">
              <a:buNone/>
            </a:pPr>
            <a:r>
              <a:rPr lang="en" sz="2800" b="1" dirty="0">
                <a:solidFill>
                  <a:srgbClr val="0E3E60"/>
                </a:solidFill>
                <a:ea typeface="Plus Jakarta Sans"/>
                <a:sym typeface="Plus Jakarta Sans"/>
              </a:rPr>
              <a:t>Carceral</a:t>
            </a:r>
          </a:p>
          <a:p>
            <a:pPr marL="0" indent="0" algn="ctr">
              <a:buNone/>
            </a:pPr>
            <a:endParaRPr lang="en-US" sz="3600" b="1" dirty="0">
              <a:solidFill>
                <a:srgbClr val="0E3E60"/>
              </a:solidFill>
              <a:latin typeface="Plus Jakarta Sans"/>
              <a:ea typeface="Plus Jakarta Sans"/>
              <a:cs typeface="Plus Jakarta Sans"/>
              <a:sym typeface="Plus Jakarta Sans"/>
            </a:endParaRPr>
          </a:p>
          <a:p>
            <a:pPr marL="0" indent="0" algn="ctr">
              <a:buNone/>
            </a:pPr>
            <a:r>
              <a:rPr lang="en-US" sz="2000" b="0" dirty="0">
                <a:ea typeface="Plus Jakarta Sans"/>
                <a:sym typeface="Plus Jakarta Sans"/>
              </a:rPr>
              <a:t>Carceral Settings have classifications for housing and other privileges based on perceived security risk	</a:t>
            </a:r>
          </a:p>
          <a:p>
            <a:pPr marL="0" indent="0" algn="ctr">
              <a:buClr>
                <a:schemeClr val="dk1"/>
              </a:buClr>
              <a:buSzPts val="1100"/>
              <a:buNone/>
            </a:pPr>
            <a:endParaRPr lang="en-US" sz="2400" dirty="0">
              <a:ea typeface="Plus Jakarta Sans"/>
              <a:sym typeface="Plus Jakarta Sans"/>
            </a:endParaRPr>
          </a:p>
          <a:p>
            <a:pPr marL="0" indent="0" algn="ctr">
              <a:buClr>
                <a:schemeClr val="dk1"/>
              </a:buClr>
              <a:buSzPts val="1100"/>
              <a:buNone/>
            </a:pPr>
            <a:r>
              <a:rPr lang="en-US" sz="2000" b="0" dirty="0">
                <a:ea typeface="Plus Jakarta Sans"/>
                <a:sym typeface="Plus Jakarta Sans"/>
              </a:rPr>
              <a:t>During supervised release, parole officers may revoke parolee’s conditional freedom based on violations of terms of parole</a:t>
            </a:r>
          </a:p>
          <a:p>
            <a:pPr marL="0" indent="0">
              <a:buNone/>
            </a:pPr>
            <a:endParaRPr lang="en-US" dirty="0"/>
          </a:p>
        </p:txBody>
      </p:sp>
      <p:sp>
        <p:nvSpPr>
          <p:cNvPr id="6" name="Text Placeholder 5">
            <a:extLst>
              <a:ext uri="{FF2B5EF4-FFF2-40B4-BE49-F238E27FC236}">
                <a16:creationId xmlns:a16="http://schemas.microsoft.com/office/drawing/2014/main" id="{5D60FDEA-BE4F-380A-7D4B-5A149A078932}"/>
              </a:ext>
            </a:extLst>
          </p:cNvPr>
          <p:cNvSpPr>
            <a:spLocks noGrp="1"/>
          </p:cNvSpPr>
          <p:nvPr>
            <p:ph type="body" sz="quarter" idx="15"/>
          </p:nvPr>
        </p:nvSpPr>
        <p:spPr>
          <a:xfrm>
            <a:off x="320634" y="1828800"/>
            <a:ext cx="3464628" cy="3659975"/>
          </a:xfrm>
        </p:spPr>
        <p:txBody>
          <a:bodyPr/>
          <a:lstStyle/>
          <a:p>
            <a:pPr marL="0" indent="0" algn="ctr">
              <a:buNone/>
            </a:pPr>
            <a:r>
              <a:rPr lang="en-US" sz="2800" dirty="0"/>
              <a:t>OTP</a:t>
            </a:r>
            <a:endParaRPr lang="en-US" sz="3600" dirty="0"/>
          </a:p>
          <a:p>
            <a:pPr marL="0" indent="0" algn="ctr">
              <a:buNone/>
            </a:pPr>
            <a:endParaRPr lang="en-US" sz="3600" dirty="0"/>
          </a:p>
          <a:p>
            <a:pPr marL="0" indent="0" algn="ctr">
              <a:buNone/>
            </a:pPr>
            <a:r>
              <a:rPr lang="en-US" sz="2000" b="0" dirty="0">
                <a:ea typeface="Plus Jakarta Sans"/>
                <a:sym typeface="Plus Jakarta Sans"/>
              </a:rPr>
              <a:t>OTPs have classifications for take-home privileges based on perceived diversion risk</a:t>
            </a:r>
          </a:p>
          <a:p>
            <a:pPr marL="0" indent="0" algn="ctr">
              <a:buClr>
                <a:schemeClr val="dk1"/>
              </a:buClr>
              <a:buSzPts val="1100"/>
              <a:buNone/>
            </a:pPr>
            <a:endParaRPr lang="en-US" dirty="0">
              <a:latin typeface="Plus Jakarta Sans"/>
              <a:ea typeface="Plus Jakarta Sans"/>
              <a:cs typeface="Plus Jakarta Sans"/>
              <a:sym typeface="Plus Jakarta Sans"/>
            </a:endParaRPr>
          </a:p>
          <a:p>
            <a:pPr marL="0" indent="0" algn="ctr">
              <a:buClr>
                <a:schemeClr val="dk1"/>
              </a:buClr>
              <a:buSzPts val="1100"/>
              <a:buNone/>
            </a:pPr>
            <a:r>
              <a:rPr lang="en-US" sz="2000" b="0" dirty="0">
                <a:ea typeface="Plus Jakarta Sans"/>
                <a:sym typeface="Plus Jakarta Sans"/>
              </a:rPr>
              <a:t>OTPs may revoke a patient’s take-home privileges based on violations of the conditions of treatment</a:t>
            </a:r>
          </a:p>
          <a:p>
            <a:pPr marL="0" indent="0">
              <a:buNone/>
            </a:pPr>
            <a:endParaRPr lang="en-US" dirty="0"/>
          </a:p>
        </p:txBody>
      </p:sp>
      <p:sp>
        <p:nvSpPr>
          <p:cNvPr id="7" name="Text Placeholder 6">
            <a:extLst>
              <a:ext uri="{FF2B5EF4-FFF2-40B4-BE49-F238E27FC236}">
                <a16:creationId xmlns:a16="http://schemas.microsoft.com/office/drawing/2014/main" id="{4A91F22C-1C04-5FB0-0B92-019D049F3F8D}"/>
              </a:ext>
            </a:extLst>
          </p:cNvPr>
          <p:cNvSpPr>
            <a:spLocks noGrp="1"/>
          </p:cNvSpPr>
          <p:nvPr>
            <p:ph type="body" sz="quarter" idx="16"/>
          </p:nvPr>
        </p:nvSpPr>
        <p:spPr>
          <a:xfrm>
            <a:off x="4846320" y="457202"/>
            <a:ext cx="4020573" cy="549275"/>
          </a:xfrm>
          <a:solidFill>
            <a:schemeClr val="bg1"/>
          </a:solidFill>
        </p:spPr>
        <p:txBody>
          <a:bodyPr>
            <a:noAutofit/>
          </a:bodyPr>
          <a:lstStyle/>
          <a:p>
            <a:pPr algn="ctr"/>
            <a:r>
              <a:rPr lang="en" sz="3200" b="1" dirty="0">
                <a:solidFill>
                  <a:srgbClr val="5B92D5"/>
                </a:solidFill>
                <a:latin typeface="Arial" panose="020B0604020202020204" pitchFamily="34" charset="0"/>
                <a:ea typeface="Plus Jakarta Sans"/>
                <a:cs typeface="Arial" panose="020B0604020202020204" pitchFamily="34" charset="0"/>
                <a:sym typeface="Plus Jakarta Sans"/>
              </a:rPr>
              <a:t>Privileges</a:t>
            </a:r>
            <a:endParaRPr lang="en-US" sz="3200" dirty="0">
              <a:solidFill>
                <a:srgbClr val="5B92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11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80160" y="365760"/>
            <a:ext cx="7537836" cy="548640"/>
          </a:xfrm>
        </p:spPr>
        <p:txBody>
          <a:bodyPr/>
          <a:lstStyle/>
          <a:p>
            <a:r>
              <a:rPr lang="en-US" sz="3200" dirty="0">
                <a:latin typeface="Arial" panose="020B0604020202020204" pitchFamily="34" charset="0"/>
                <a:cs typeface="Arial" panose="020B0604020202020204" pitchFamily="34" charset="0"/>
              </a:rPr>
              <a:t>Housekeeping</a:t>
            </a:r>
            <a:endParaRPr lang="en-US" sz="3200" dirty="0"/>
          </a:p>
        </p:txBody>
      </p:sp>
      <p:sp>
        <p:nvSpPr>
          <p:cNvPr id="10" name="TextBox 9">
            <a:extLst>
              <a:ext uri="{FF2B5EF4-FFF2-40B4-BE49-F238E27FC236}">
                <a16:creationId xmlns:a16="http://schemas.microsoft.com/office/drawing/2014/main" id="{8A8D5F78-4AB7-88F1-ECDF-339F839BCF7E}"/>
              </a:ext>
            </a:extLst>
          </p:cNvPr>
          <p:cNvSpPr txBox="1"/>
          <p:nvPr/>
        </p:nvSpPr>
        <p:spPr>
          <a:xfrm>
            <a:off x="1188720" y="1005840"/>
            <a:ext cx="7189585" cy="5447645"/>
          </a:xfrm>
          <a:prstGeom prst="rect">
            <a:avLst/>
          </a:prstGeom>
          <a:noFill/>
        </p:spPr>
        <p:txBody>
          <a:bodyPr wrap="square">
            <a:spAutoFit/>
          </a:bodyPr>
          <a:lstStyle/>
          <a:p>
            <a:pPr marL="285750" marR="0" lvl="0" indent="-285750">
              <a:spcBef>
                <a:spcPts val="0"/>
              </a:spcBef>
              <a:buFont typeface="Arial" panose="020B0604020202020204" pitchFamily="34" charset="0"/>
              <a:buChar char="•"/>
              <a:tabLst>
                <a:tab pos="457200" algn="l"/>
              </a:tabLst>
            </a:pPr>
            <a:r>
              <a:rPr lang="en-US" sz="2800" i="1" kern="100" dirty="0">
                <a:solidFill>
                  <a:srgbClr val="17375E"/>
                </a:solidFill>
                <a:effectLst/>
                <a:ea typeface="Calibri" panose="020F0502020204030204" pitchFamily="34" charset="0"/>
                <a:cs typeface="Times New Roman" panose="02020603050405020304" pitchFamily="18" charset="0"/>
              </a:rPr>
              <a:t>Take breaks as needed</a:t>
            </a:r>
          </a:p>
          <a:p>
            <a:pPr marL="2286" marR="0" lvl="0" indent="-285750">
              <a:spcBef>
                <a:spcPts val="0"/>
              </a:spcBef>
              <a:buFont typeface="Arial" panose="020B0604020202020204" pitchFamily="34" charset="0"/>
              <a:buChar char="•"/>
              <a:tabLst>
                <a:tab pos="457200" algn="l"/>
              </a:tabLst>
            </a:pPr>
            <a:endParaRPr lang="en-US" sz="2800" kern="100" dirty="0">
              <a:solidFill>
                <a:srgbClr val="17375E"/>
              </a:solidFill>
              <a:effectLst/>
              <a:ea typeface="Calibri" panose="020F0502020204030204" pitchFamily="34" charset="0"/>
              <a:cs typeface="Times New Roman" panose="02020603050405020304" pitchFamily="18" charset="0"/>
            </a:endParaRPr>
          </a:p>
          <a:p>
            <a:pPr marL="2286" marR="0" lvl="0" indent="-285750">
              <a:spcBef>
                <a:spcPts val="0"/>
              </a:spcBef>
              <a:buFont typeface="Arial" panose="020B0604020202020204" pitchFamily="34" charset="0"/>
              <a:buChar char="•"/>
              <a:tabLst>
                <a:tab pos="457200" algn="l"/>
              </a:tabLst>
            </a:pPr>
            <a:r>
              <a:rPr lang="en-US" sz="2800" kern="100" dirty="0">
                <a:solidFill>
                  <a:srgbClr val="17375E"/>
                </a:solidFill>
                <a:effectLst/>
                <a:ea typeface="Calibri" panose="020F0502020204030204" pitchFamily="34" charset="0"/>
                <a:cs typeface="Times New Roman" panose="02020603050405020304" pitchFamily="18" charset="0"/>
              </a:rPr>
              <a:t>For questions during the meeting:</a:t>
            </a:r>
            <a:endParaRPr lang="en-US" sz="2800" kern="100" dirty="0">
              <a:solidFill>
                <a:srgbClr val="17375E"/>
              </a:solidFill>
              <a:ea typeface="Calibri" panose="020F0502020204030204" pitchFamily="34" charset="0"/>
              <a:cs typeface="Times New Roman" panose="02020603050405020304" pitchFamily="18" charset="0"/>
            </a:endParaRPr>
          </a:p>
          <a:p>
            <a:pPr marL="459486" lvl="1" indent="-285750">
              <a:buFont typeface="Courier New" panose="02070309020205020404" pitchFamily="49" charset="0"/>
              <a:buChar char="o"/>
              <a:tabLst>
                <a:tab pos="457200" algn="l"/>
              </a:tabLst>
            </a:pPr>
            <a:r>
              <a:rPr lang="en-US" sz="2200" b="1" kern="100" dirty="0">
                <a:solidFill>
                  <a:srgbClr val="17375E"/>
                </a:solidFill>
                <a:effectLst/>
                <a:ea typeface="Calibri" panose="020F0502020204030204" pitchFamily="34" charset="0"/>
                <a:cs typeface="Times New Roman" panose="02020603050405020304" pitchFamily="18" charset="0"/>
              </a:rPr>
              <a:t>Virtual attendees</a:t>
            </a:r>
            <a:r>
              <a:rPr lang="en-US" sz="2200" kern="100" dirty="0">
                <a:solidFill>
                  <a:srgbClr val="17375E"/>
                </a:solidFill>
                <a:effectLst/>
                <a:ea typeface="Calibri" panose="020F0502020204030204" pitchFamily="34" charset="0"/>
                <a:cs typeface="Times New Roman" panose="02020603050405020304" pitchFamily="18" charset="0"/>
              </a:rPr>
              <a:t>: Please put your questions in the Q&amp;A box, which will be monitored for the duration of the meeting. </a:t>
            </a:r>
            <a:r>
              <a:rPr lang="en-US" sz="2200" b="1" i="1" kern="100" dirty="0">
                <a:solidFill>
                  <a:srgbClr val="17375E"/>
                </a:solidFill>
                <a:effectLst/>
                <a:ea typeface="Calibri" panose="020F0502020204030204" pitchFamily="34" charset="0"/>
                <a:cs typeface="Times New Roman" panose="02020603050405020304" pitchFamily="18" charset="0"/>
              </a:rPr>
              <a:t>Note</a:t>
            </a:r>
            <a:r>
              <a:rPr lang="en-US" sz="2200" kern="100" dirty="0">
                <a:solidFill>
                  <a:srgbClr val="17375E"/>
                </a:solidFill>
                <a:effectLst/>
                <a:ea typeface="Calibri" panose="020F0502020204030204" pitchFamily="34" charset="0"/>
                <a:cs typeface="Times New Roman" panose="02020603050405020304" pitchFamily="18" charset="0"/>
              </a:rPr>
              <a:t>: you need to send to all panelists and attendees to ensure your question is addressed in a timely manner.</a:t>
            </a:r>
          </a:p>
          <a:p>
            <a:pPr marL="459486" lvl="1" indent="-285750">
              <a:buFont typeface="Courier New" panose="02070309020205020404" pitchFamily="49" charset="0"/>
              <a:buChar char="o"/>
              <a:tabLst>
                <a:tab pos="457200" algn="l"/>
              </a:tabLst>
            </a:pPr>
            <a:r>
              <a:rPr lang="en-US" sz="2200" b="1" kern="100" dirty="0">
                <a:solidFill>
                  <a:srgbClr val="17375E"/>
                </a:solidFill>
                <a:effectLst/>
                <a:ea typeface="Calibri" panose="020F0502020204030204" pitchFamily="34" charset="0"/>
                <a:cs typeface="Times New Roman" panose="02020603050405020304" pitchFamily="18" charset="0"/>
              </a:rPr>
              <a:t>In-person attendees</a:t>
            </a:r>
            <a:r>
              <a:rPr lang="en-US" sz="2200" kern="100" dirty="0">
                <a:solidFill>
                  <a:srgbClr val="17375E"/>
                </a:solidFill>
                <a:effectLst/>
                <a:ea typeface="Calibri" panose="020F0502020204030204" pitchFamily="34" charset="0"/>
                <a:cs typeface="Times New Roman" panose="02020603050405020304" pitchFamily="18" charset="0"/>
              </a:rPr>
              <a:t>: Fill out an index card given at registration with your questions and put in box at the back table.</a:t>
            </a:r>
          </a:p>
          <a:p>
            <a:pPr marL="459486" lvl="1" indent="-285750">
              <a:buFont typeface="Courier New" panose="02070309020205020404" pitchFamily="49" charset="0"/>
              <a:buChar char="o"/>
              <a:tabLst>
                <a:tab pos="457200" algn="l"/>
              </a:tabLst>
            </a:pPr>
            <a:r>
              <a:rPr lang="en-US" sz="2200" b="1" kern="100" dirty="0">
                <a:solidFill>
                  <a:srgbClr val="17375E"/>
                </a:solidFill>
                <a:ea typeface="Calibri" panose="020F0502020204030204" pitchFamily="34" charset="0"/>
                <a:cs typeface="Times New Roman" panose="02020603050405020304" pitchFamily="18" charset="0"/>
              </a:rPr>
              <a:t>A</a:t>
            </a:r>
            <a:r>
              <a:rPr lang="en-US" sz="2200" b="1" kern="100" dirty="0">
                <a:solidFill>
                  <a:srgbClr val="17375E"/>
                </a:solidFill>
                <a:effectLst/>
                <a:ea typeface="Calibri" panose="020F0502020204030204" pitchFamily="34" charset="0"/>
                <a:cs typeface="Times New Roman" panose="02020603050405020304" pitchFamily="18" charset="0"/>
              </a:rPr>
              <a:t>ll attendees: </a:t>
            </a:r>
            <a:r>
              <a:rPr lang="en-US" sz="2200" kern="100" dirty="0">
                <a:solidFill>
                  <a:srgbClr val="17375E"/>
                </a:solidFill>
                <a:effectLst/>
                <a:ea typeface="Calibri" panose="020F0502020204030204" pitchFamily="34" charset="0"/>
                <a:cs typeface="Times New Roman" panose="02020603050405020304" pitchFamily="18" charset="0"/>
              </a:rPr>
              <a:t>If you would like to ask a question to a specific presenter, please be sure to include their name in your question (either in the Q&amp;A box or on an index card).</a:t>
            </a:r>
          </a:p>
        </p:txBody>
      </p:sp>
    </p:spTree>
    <p:extLst>
      <p:ext uri="{BB962C8B-B14F-4D97-AF65-F5344CB8AC3E}">
        <p14:creationId xmlns:p14="http://schemas.microsoft.com/office/powerpoint/2010/main" val="1535834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343CD9-AD84-F4C8-9A9F-2E74C9CE35C2}"/>
              </a:ext>
            </a:extLst>
          </p:cNvPr>
          <p:cNvSpPr>
            <a:spLocks noGrp="1"/>
          </p:cNvSpPr>
          <p:nvPr>
            <p:ph type="body" sz="quarter" idx="10"/>
          </p:nvPr>
        </p:nvSpPr>
        <p:spPr>
          <a:xfrm>
            <a:off x="4937760" y="1828800"/>
            <a:ext cx="3904787" cy="3659974"/>
          </a:xfrm>
        </p:spPr>
        <p:txBody>
          <a:bodyPr/>
          <a:lstStyle/>
          <a:p>
            <a:pPr marL="0" indent="0" algn="ctr">
              <a:buNone/>
            </a:pPr>
            <a:r>
              <a:rPr lang="en" sz="2800" b="1" dirty="0">
                <a:solidFill>
                  <a:srgbClr val="0E3E60"/>
                </a:solidFill>
                <a:ea typeface="Plus Jakarta Sans"/>
                <a:sym typeface="Plus Jakarta Sans"/>
              </a:rPr>
              <a:t>Carceral</a:t>
            </a:r>
          </a:p>
          <a:p>
            <a:pPr marL="0" indent="0" algn="ctr">
              <a:buNone/>
            </a:pPr>
            <a:endParaRPr lang="en-US" sz="3600" b="1" dirty="0">
              <a:solidFill>
                <a:srgbClr val="0E3E60"/>
              </a:solidFill>
              <a:latin typeface="Plus Jakarta Sans"/>
              <a:ea typeface="Plus Jakarta Sans"/>
              <a:cs typeface="Plus Jakarta Sans"/>
              <a:sym typeface="Plus Jakarta Sans"/>
            </a:endParaRPr>
          </a:p>
          <a:p>
            <a:pPr marL="0" indent="0" algn="ctr">
              <a:lnSpc>
                <a:spcPct val="95000"/>
              </a:lnSpc>
              <a:spcAft>
                <a:spcPts val="1000"/>
              </a:spcAft>
              <a:buNone/>
            </a:pPr>
            <a:r>
              <a:rPr lang="en-US" sz="2400" b="0" dirty="0">
                <a:ea typeface="Plus Jakarta Sans"/>
                <a:sym typeface="Plus Jakarta Sans"/>
              </a:rPr>
              <a:t>Carceral Settings have structured hierarchies where authority figures (guards or officers) enforce rules and oversee compliance and progress</a:t>
            </a:r>
          </a:p>
          <a:p>
            <a:pPr marL="0" indent="0">
              <a:buNone/>
            </a:pPr>
            <a:endParaRPr lang="en-US" dirty="0"/>
          </a:p>
        </p:txBody>
      </p:sp>
      <p:sp>
        <p:nvSpPr>
          <p:cNvPr id="6" name="Text Placeholder 5">
            <a:extLst>
              <a:ext uri="{FF2B5EF4-FFF2-40B4-BE49-F238E27FC236}">
                <a16:creationId xmlns:a16="http://schemas.microsoft.com/office/drawing/2014/main" id="{5D60FDEA-BE4F-380A-7D4B-5A149A078932}"/>
              </a:ext>
            </a:extLst>
          </p:cNvPr>
          <p:cNvSpPr>
            <a:spLocks noGrp="1"/>
          </p:cNvSpPr>
          <p:nvPr>
            <p:ph type="body" sz="quarter" idx="15"/>
          </p:nvPr>
        </p:nvSpPr>
        <p:spPr>
          <a:xfrm>
            <a:off x="320040" y="1828800"/>
            <a:ext cx="3835216" cy="3659975"/>
          </a:xfrm>
        </p:spPr>
        <p:txBody>
          <a:bodyPr/>
          <a:lstStyle/>
          <a:p>
            <a:pPr marL="0" indent="0" algn="ctr">
              <a:buNone/>
            </a:pPr>
            <a:r>
              <a:rPr lang="en-US" sz="2800" dirty="0"/>
              <a:t>OTP</a:t>
            </a:r>
            <a:endParaRPr lang="en-US" sz="3600" dirty="0"/>
          </a:p>
          <a:p>
            <a:pPr marL="0" indent="0" algn="ctr">
              <a:buNone/>
            </a:pPr>
            <a:endParaRPr lang="en-US" sz="3600" dirty="0"/>
          </a:p>
          <a:p>
            <a:pPr marL="0" indent="0" algn="ctr">
              <a:buNone/>
            </a:pPr>
            <a:r>
              <a:rPr lang="en-US" sz="2400" b="0" dirty="0">
                <a:ea typeface="Plus Jakarta Sans"/>
                <a:sym typeface="Plus Jakarta Sans"/>
              </a:rPr>
              <a:t>OTPs have structured hierarchies where authority figures (counselors, nurses, medical providers) enforce rules and oversee their compliance, including regular drug screen monitoring </a:t>
            </a:r>
          </a:p>
          <a:p>
            <a:pPr marL="0" indent="0">
              <a:buNone/>
            </a:pPr>
            <a:endParaRPr lang="en-US" dirty="0"/>
          </a:p>
        </p:txBody>
      </p:sp>
      <p:sp>
        <p:nvSpPr>
          <p:cNvPr id="7" name="Text Placeholder 6">
            <a:extLst>
              <a:ext uri="{FF2B5EF4-FFF2-40B4-BE49-F238E27FC236}">
                <a16:creationId xmlns:a16="http://schemas.microsoft.com/office/drawing/2014/main" id="{4A91F22C-1C04-5FB0-0B92-019D049F3F8D}"/>
              </a:ext>
            </a:extLst>
          </p:cNvPr>
          <p:cNvSpPr>
            <a:spLocks noGrp="1"/>
          </p:cNvSpPr>
          <p:nvPr>
            <p:ph type="body" sz="quarter" idx="16"/>
          </p:nvPr>
        </p:nvSpPr>
        <p:spPr>
          <a:xfrm>
            <a:off x="4655126" y="457202"/>
            <a:ext cx="4210579" cy="549275"/>
          </a:xfrm>
          <a:noFill/>
        </p:spPr>
        <p:txBody>
          <a:bodyPr>
            <a:noAutofit/>
          </a:bodyPr>
          <a:lstStyle/>
          <a:p>
            <a:pPr algn="ctr"/>
            <a:r>
              <a:rPr lang="en" sz="3200" b="1" dirty="0">
                <a:solidFill>
                  <a:srgbClr val="5B92D5"/>
                </a:solidFill>
                <a:latin typeface="Arial" panose="020B0604020202020204" pitchFamily="34" charset="0"/>
                <a:ea typeface="Plus Jakarta Sans"/>
                <a:cs typeface="Arial" panose="020B0604020202020204" pitchFamily="34" charset="0"/>
                <a:sym typeface="Plus Jakarta Sans"/>
              </a:rPr>
              <a:t>Organizational Hierarchies</a:t>
            </a:r>
            <a:endParaRPr lang="en-US" sz="3200" dirty="0">
              <a:solidFill>
                <a:srgbClr val="5B92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665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343CD9-AD84-F4C8-9A9F-2E74C9CE35C2}"/>
              </a:ext>
            </a:extLst>
          </p:cNvPr>
          <p:cNvSpPr>
            <a:spLocks noGrp="1"/>
          </p:cNvSpPr>
          <p:nvPr>
            <p:ph type="body" sz="quarter" idx="10"/>
          </p:nvPr>
        </p:nvSpPr>
        <p:spPr>
          <a:xfrm>
            <a:off x="4937760" y="1828800"/>
            <a:ext cx="3904787" cy="3659974"/>
          </a:xfrm>
        </p:spPr>
        <p:txBody>
          <a:bodyPr/>
          <a:lstStyle/>
          <a:p>
            <a:pPr marL="0" indent="0" algn="ctr">
              <a:buNone/>
            </a:pPr>
            <a:r>
              <a:rPr lang="en" sz="2800" b="1" dirty="0">
                <a:solidFill>
                  <a:srgbClr val="0E3E60"/>
                </a:solidFill>
                <a:ea typeface="Plus Jakarta Sans"/>
                <a:sym typeface="Plus Jakarta Sans"/>
              </a:rPr>
              <a:t>Carceral</a:t>
            </a:r>
          </a:p>
          <a:p>
            <a:pPr marL="0" indent="0" algn="ctr">
              <a:buNone/>
            </a:pPr>
            <a:endParaRPr lang="en-US" sz="3600" b="1" dirty="0">
              <a:solidFill>
                <a:srgbClr val="0E3E60"/>
              </a:solidFill>
              <a:latin typeface="Plus Jakarta Sans"/>
              <a:ea typeface="Plus Jakarta Sans"/>
              <a:cs typeface="Plus Jakarta Sans"/>
              <a:sym typeface="Plus Jakarta Sans"/>
            </a:endParaRPr>
          </a:p>
          <a:p>
            <a:pPr marL="0" indent="0" algn="ctr">
              <a:lnSpc>
                <a:spcPct val="95000"/>
              </a:lnSpc>
              <a:buClr>
                <a:schemeClr val="dk1"/>
              </a:buClr>
              <a:buSzPts val="1100"/>
              <a:buNone/>
            </a:pPr>
            <a:r>
              <a:rPr lang="en-US" sz="2400" b="0" dirty="0">
                <a:ea typeface="Plus Jakarta Sans"/>
                <a:sym typeface="Plus Jakarta Sans"/>
              </a:rPr>
              <a:t>Carceral Settings restrict personal autonomy necessarily for punishment and inmate containment</a:t>
            </a:r>
          </a:p>
          <a:p>
            <a:pPr marL="0" indent="0">
              <a:buNone/>
            </a:pPr>
            <a:endParaRPr lang="en-US" dirty="0"/>
          </a:p>
        </p:txBody>
      </p:sp>
      <p:sp>
        <p:nvSpPr>
          <p:cNvPr id="6" name="Text Placeholder 5">
            <a:extLst>
              <a:ext uri="{FF2B5EF4-FFF2-40B4-BE49-F238E27FC236}">
                <a16:creationId xmlns:a16="http://schemas.microsoft.com/office/drawing/2014/main" id="{5D60FDEA-BE4F-380A-7D4B-5A149A078932}"/>
              </a:ext>
            </a:extLst>
          </p:cNvPr>
          <p:cNvSpPr>
            <a:spLocks noGrp="1"/>
          </p:cNvSpPr>
          <p:nvPr>
            <p:ph type="body" sz="quarter" idx="15"/>
          </p:nvPr>
        </p:nvSpPr>
        <p:spPr>
          <a:xfrm>
            <a:off x="320634" y="1828800"/>
            <a:ext cx="3464628" cy="3659975"/>
          </a:xfrm>
        </p:spPr>
        <p:txBody>
          <a:bodyPr/>
          <a:lstStyle/>
          <a:p>
            <a:pPr marL="0" indent="0" algn="ctr">
              <a:buNone/>
            </a:pPr>
            <a:r>
              <a:rPr lang="en-US" sz="2800" dirty="0"/>
              <a:t>OTP</a:t>
            </a:r>
            <a:endParaRPr lang="en-US" sz="3600" dirty="0"/>
          </a:p>
          <a:p>
            <a:pPr marL="0" indent="0" algn="ctr">
              <a:buNone/>
            </a:pPr>
            <a:endParaRPr lang="en-US" sz="3600" dirty="0"/>
          </a:p>
          <a:p>
            <a:pPr marL="0" indent="0" algn="ctr">
              <a:spcAft>
                <a:spcPts val="1000"/>
              </a:spcAft>
              <a:buNone/>
            </a:pPr>
            <a:r>
              <a:rPr lang="en-US" sz="2400" b="0" dirty="0">
                <a:ea typeface="Plus Jakarta Sans"/>
                <a:sym typeface="Plus Jakarta Sans"/>
              </a:rPr>
              <a:t>OTPs restrict personal autonomy by requiring daily or frequent attendance, with processes to request take-homes for things like vacations that often involve state and federal approval </a:t>
            </a:r>
          </a:p>
          <a:p>
            <a:pPr marL="0" indent="0">
              <a:buNone/>
            </a:pPr>
            <a:endParaRPr lang="en-US" dirty="0"/>
          </a:p>
        </p:txBody>
      </p:sp>
      <p:sp>
        <p:nvSpPr>
          <p:cNvPr id="7" name="Text Placeholder 6">
            <a:extLst>
              <a:ext uri="{FF2B5EF4-FFF2-40B4-BE49-F238E27FC236}">
                <a16:creationId xmlns:a16="http://schemas.microsoft.com/office/drawing/2014/main" id="{4A91F22C-1C04-5FB0-0B92-019D049F3F8D}"/>
              </a:ext>
            </a:extLst>
          </p:cNvPr>
          <p:cNvSpPr>
            <a:spLocks noGrp="1"/>
          </p:cNvSpPr>
          <p:nvPr>
            <p:ph type="body" sz="quarter" idx="16"/>
          </p:nvPr>
        </p:nvSpPr>
        <p:spPr>
          <a:xfrm>
            <a:off x="4655126" y="457202"/>
            <a:ext cx="4210579" cy="549275"/>
          </a:xfrm>
          <a:noFill/>
        </p:spPr>
        <p:txBody>
          <a:bodyPr>
            <a:noAutofit/>
          </a:bodyPr>
          <a:lstStyle/>
          <a:p>
            <a:pPr algn="ctr"/>
            <a:r>
              <a:rPr lang="en" sz="3200" b="1" dirty="0">
                <a:solidFill>
                  <a:srgbClr val="5B92D5"/>
                </a:solidFill>
                <a:latin typeface="Arial" panose="020B0604020202020204" pitchFamily="34" charset="0"/>
                <a:ea typeface="Plus Jakarta Sans"/>
                <a:cs typeface="Arial" panose="020B0604020202020204" pitchFamily="34" charset="0"/>
                <a:sym typeface="Plus Jakarta Sans"/>
              </a:rPr>
              <a:t>Personal Autonomy</a:t>
            </a:r>
            <a:endParaRPr lang="en-US" sz="3200" dirty="0">
              <a:solidFill>
                <a:srgbClr val="5B92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939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1280160" y="274320"/>
            <a:ext cx="7537836" cy="548640"/>
          </a:xfrm>
          <a:prstGeom prst="rect">
            <a:avLst/>
          </a:prstGeom>
        </p:spPr>
        <p:txBody>
          <a:bodyPr spcFirstLastPara="1" vert="horz" wrap="square" lIns="91425" tIns="91425" rIns="91425" bIns="91425" rtlCol="0" anchor="t" anchorCtr="0">
            <a:noAutofit/>
          </a:bodyPr>
          <a:lstStyle/>
          <a:p>
            <a:pPr algn="l">
              <a:lnSpc>
                <a:spcPct val="100000"/>
              </a:lnSpc>
              <a:spcBef>
                <a:spcPts val="0"/>
              </a:spcBef>
            </a:pPr>
            <a:r>
              <a:rPr lang="en" sz="3200" b="1" dirty="0">
                <a:latin typeface="Arial" panose="020B0604020202020204" pitchFamily="34" charset="0"/>
                <a:ea typeface="Plus Jakarta Sans"/>
                <a:cs typeface="Arial" panose="020B0604020202020204" pitchFamily="34" charset="0"/>
                <a:sym typeface="Plus Jakarta Sans"/>
              </a:rPr>
              <a:t>Similarities between OTPs &amp; Carceral Settings*</a:t>
            </a:r>
            <a:endParaRPr sz="3200" dirty="0">
              <a:latin typeface="Arial" panose="020B0604020202020204" pitchFamily="34" charset="0"/>
              <a:ea typeface="Plus Jakarta Sans Light"/>
              <a:cs typeface="Arial" panose="020B0604020202020204" pitchFamily="34" charset="0"/>
              <a:sym typeface="Plus Jakarta Sans Light"/>
            </a:endParaRPr>
          </a:p>
          <a:p>
            <a:pPr algn="l">
              <a:lnSpc>
                <a:spcPct val="115000"/>
              </a:lnSpc>
              <a:spcBef>
                <a:spcPts val="0"/>
              </a:spcBef>
              <a:buSzPts val="990"/>
            </a:pPr>
            <a:endParaRPr sz="2440" b="1" dirty="0">
              <a:solidFill>
                <a:schemeClr val="lt1"/>
              </a:solidFill>
              <a:latin typeface="Plus Jakarta Sans"/>
              <a:ea typeface="Plus Jakarta Sans"/>
              <a:cs typeface="Plus Jakarta Sans"/>
              <a:sym typeface="Plus Jakarta Sans"/>
            </a:endParaRPr>
          </a:p>
        </p:txBody>
      </p:sp>
      <p:sp>
        <p:nvSpPr>
          <p:cNvPr id="277" name="Google Shape;277;p38"/>
          <p:cNvSpPr txBox="1"/>
          <p:nvPr/>
        </p:nvSpPr>
        <p:spPr>
          <a:xfrm>
            <a:off x="1188720" y="1371600"/>
            <a:ext cx="8039131" cy="2519894"/>
          </a:xfrm>
          <a:prstGeom prst="rect">
            <a:avLst/>
          </a:prstGeom>
          <a:noFill/>
          <a:ln>
            <a:noFill/>
          </a:ln>
        </p:spPr>
        <p:txBody>
          <a:bodyPr spcFirstLastPara="1" wrap="square" lIns="91425" tIns="91425" rIns="91425" bIns="91425" anchor="t" anchorCtr="0">
            <a:noAutofit/>
          </a:bodyPr>
          <a:lstStyle/>
          <a:p>
            <a:pPr marL="419100" marR="0" lvl="0" indent="-285750" algn="l" defTabSz="914400" rtl="0" eaLnBrk="1" fontAlgn="auto" latinLnBrk="0" hangingPunct="1">
              <a:lnSpc>
                <a:spcPct val="115000"/>
              </a:lnSpc>
              <a:spcBef>
                <a:spcPts val="0"/>
              </a:spcBef>
              <a:spcAft>
                <a:spcPts val="0"/>
              </a:spcAft>
              <a:buClr>
                <a:srgbClr val="002060"/>
              </a:buClr>
              <a:buSzPct val="100000"/>
              <a:buFont typeface="Arial" panose="020B0604020202020204" pitchFamily="34" charset="0"/>
              <a:buChar char="•"/>
              <a:tabLst/>
              <a:defRPr/>
            </a:pPr>
            <a:r>
              <a:rPr kumimoji="0" lang="en" sz="2400" b="0" i="0" u="none" strike="noStrike" kern="1200" cap="none" spc="0" normalizeH="0" baseline="0" noProof="0" dirty="0">
                <a:ln>
                  <a:noFill/>
                </a:ln>
                <a:solidFill>
                  <a:srgbClr val="002060"/>
                </a:solidFill>
                <a:effectLst/>
                <a:uLnTx/>
                <a:uFillTx/>
                <a:latin typeface="Arial" panose="020B0604020202020204" pitchFamily="34" charset="0"/>
                <a:ea typeface="Plus Jakarta Sans"/>
                <a:cs typeface="Arial" panose="020B0604020202020204" pitchFamily="34" charset="0"/>
                <a:sym typeface="Plus Jakarta Sans"/>
              </a:rPr>
              <a:t>Regimentation and Surveillance</a:t>
            </a:r>
            <a:endParaRPr kumimoji="0" sz="2400" b="0" i="0" u="none" strike="noStrike" kern="1200" cap="none" spc="0" normalizeH="0" baseline="0" noProof="0" dirty="0">
              <a:ln>
                <a:noFill/>
              </a:ln>
              <a:solidFill>
                <a:srgbClr val="002060"/>
              </a:solidFill>
              <a:effectLst/>
              <a:uLnTx/>
              <a:uFillTx/>
              <a:latin typeface="Arial" panose="020B0604020202020204" pitchFamily="34" charset="0"/>
              <a:ea typeface="Plus Jakarta Sans"/>
              <a:cs typeface="Arial" panose="020B0604020202020204" pitchFamily="34" charset="0"/>
              <a:sym typeface="Plus Jakarta Sans"/>
            </a:endParaRPr>
          </a:p>
          <a:p>
            <a:pPr marL="419100" marR="0" lvl="0" indent="-285750" algn="l" defTabSz="914400" rtl="0" eaLnBrk="1" fontAlgn="auto" latinLnBrk="0" hangingPunct="1">
              <a:lnSpc>
                <a:spcPct val="115000"/>
              </a:lnSpc>
              <a:spcBef>
                <a:spcPts val="0"/>
              </a:spcBef>
              <a:spcAft>
                <a:spcPts val="0"/>
              </a:spcAft>
              <a:buClr>
                <a:srgbClr val="002060"/>
              </a:buClr>
              <a:buSzPct val="100000"/>
              <a:buFont typeface="Arial" panose="020B0604020202020204" pitchFamily="34" charset="0"/>
              <a:buChar char="•"/>
              <a:tabLst/>
              <a:defRPr/>
            </a:pPr>
            <a:r>
              <a:rPr kumimoji="0" lang="en" sz="2400" b="0" i="0" u="none" strike="noStrike" kern="1200" cap="none" spc="0" normalizeH="0" baseline="0" noProof="0" dirty="0">
                <a:ln>
                  <a:noFill/>
                </a:ln>
                <a:solidFill>
                  <a:srgbClr val="002060"/>
                </a:solidFill>
                <a:effectLst/>
                <a:uLnTx/>
                <a:uFillTx/>
                <a:latin typeface="Arial" panose="020B0604020202020204" pitchFamily="34" charset="0"/>
                <a:ea typeface="Plus Jakarta Sans"/>
                <a:cs typeface="Arial" panose="020B0604020202020204" pitchFamily="34" charset="0"/>
                <a:sym typeface="Plus Jakarta Sans"/>
              </a:rPr>
              <a:t>Controlled Environment</a:t>
            </a:r>
            <a:endParaRPr kumimoji="0" sz="2400" b="0" i="0" u="none" strike="noStrike" kern="1200" cap="none" spc="0" normalizeH="0" baseline="0" noProof="0" dirty="0">
              <a:ln>
                <a:noFill/>
              </a:ln>
              <a:solidFill>
                <a:srgbClr val="002060"/>
              </a:solidFill>
              <a:effectLst/>
              <a:uLnTx/>
              <a:uFillTx/>
              <a:latin typeface="Arial" panose="020B0604020202020204" pitchFamily="34" charset="0"/>
              <a:ea typeface="Plus Jakarta Sans"/>
              <a:cs typeface="Arial" panose="020B0604020202020204" pitchFamily="34" charset="0"/>
              <a:sym typeface="Plus Jakarta Sans"/>
            </a:endParaRPr>
          </a:p>
          <a:p>
            <a:pPr marL="419100" marR="0" lvl="0" indent="-285750" algn="l" defTabSz="914400" rtl="0" eaLnBrk="1" fontAlgn="auto" latinLnBrk="0" hangingPunct="1">
              <a:lnSpc>
                <a:spcPct val="115000"/>
              </a:lnSpc>
              <a:spcBef>
                <a:spcPts val="0"/>
              </a:spcBef>
              <a:spcAft>
                <a:spcPts val="0"/>
              </a:spcAft>
              <a:buClr>
                <a:srgbClr val="002060"/>
              </a:buClr>
              <a:buSzPct val="100000"/>
              <a:buFont typeface="Arial" panose="020B0604020202020204" pitchFamily="34" charset="0"/>
              <a:buChar char="•"/>
              <a:tabLst/>
              <a:defRPr/>
            </a:pPr>
            <a:r>
              <a:rPr kumimoji="0" lang="en" sz="2400" b="0" i="0" u="none" strike="noStrike" kern="1200" cap="none" spc="0" normalizeH="0" baseline="0" noProof="0" dirty="0">
                <a:ln>
                  <a:noFill/>
                </a:ln>
                <a:solidFill>
                  <a:srgbClr val="002060"/>
                </a:solidFill>
                <a:effectLst/>
                <a:uLnTx/>
                <a:uFillTx/>
                <a:latin typeface="Arial" panose="020B0604020202020204" pitchFamily="34" charset="0"/>
                <a:ea typeface="Plus Jakarta Sans"/>
                <a:cs typeface="Arial" panose="020B0604020202020204" pitchFamily="34" charset="0"/>
                <a:sym typeface="Plus Jakarta Sans"/>
              </a:rPr>
              <a:t>Restricted Autonomy</a:t>
            </a:r>
            <a:endParaRPr kumimoji="0" sz="2400" b="0" i="0" u="none" strike="noStrike" kern="1200" cap="none" spc="0" normalizeH="0" baseline="0" noProof="0" dirty="0">
              <a:ln>
                <a:noFill/>
              </a:ln>
              <a:solidFill>
                <a:srgbClr val="002060"/>
              </a:solidFill>
              <a:effectLst/>
              <a:uLnTx/>
              <a:uFillTx/>
              <a:latin typeface="Arial" panose="020B0604020202020204" pitchFamily="34" charset="0"/>
              <a:ea typeface="Plus Jakarta Sans"/>
              <a:cs typeface="Arial" panose="020B0604020202020204" pitchFamily="34" charset="0"/>
              <a:sym typeface="Plus Jakarta Sans"/>
            </a:endParaRPr>
          </a:p>
          <a:p>
            <a:pPr marL="419100" marR="0" lvl="0" indent="-285750" algn="l" defTabSz="914400" rtl="0" eaLnBrk="1" fontAlgn="auto" latinLnBrk="0" hangingPunct="1">
              <a:lnSpc>
                <a:spcPct val="115000"/>
              </a:lnSpc>
              <a:spcBef>
                <a:spcPts val="0"/>
              </a:spcBef>
              <a:spcAft>
                <a:spcPts val="0"/>
              </a:spcAft>
              <a:buClr>
                <a:srgbClr val="002060"/>
              </a:buClr>
              <a:buSzPct val="100000"/>
              <a:buFont typeface="Arial" panose="020B0604020202020204" pitchFamily="34" charset="0"/>
              <a:buChar char="•"/>
              <a:tabLst/>
              <a:defRPr/>
            </a:pPr>
            <a:r>
              <a:rPr kumimoji="0" lang="en" sz="2400" b="0" i="0" u="none" strike="noStrike" kern="1200" cap="none" spc="0" normalizeH="0" baseline="0" noProof="0" dirty="0">
                <a:ln>
                  <a:noFill/>
                </a:ln>
                <a:solidFill>
                  <a:srgbClr val="002060"/>
                </a:solidFill>
                <a:effectLst/>
                <a:uLnTx/>
                <a:uFillTx/>
                <a:latin typeface="Arial" panose="020B0604020202020204" pitchFamily="34" charset="0"/>
                <a:ea typeface="Plus Jakarta Sans"/>
                <a:cs typeface="Arial" panose="020B0604020202020204" pitchFamily="34" charset="0"/>
                <a:sym typeface="Plus Jakarta Sans"/>
              </a:rPr>
              <a:t>Stigmatization and Social Isolation</a:t>
            </a:r>
            <a:endParaRPr kumimoji="0" sz="2400" b="0" i="0" u="none" strike="noStrike" kern="1200" cap="none" spc="0" normalizeH="0" baseline="0" noProof="0" dirty="0">
              <a:ln>
                <a:noFill/>
              </a:ln>
              <a:solidFill>
                <a:srgbClr val="002060"/>
              </a:solidFill>
              <a:effectLst/>
              <a:uLnTx/>
              <a:uFillTx/>
              <a:latin typeface="Arial" panose="020B0604020202020204" pitchFamily="34" charset="0"/>
              <a:ea typeface="Plus Jakarta Sans"/>
              <a:cs typeface="Arial" panose="020B0604020202020204" pitchFamily="34" charset="0"/>
              <a:sym typeface="Plus Jakarta Sans"/>
            </a:endParaRPr>
          </a:p>
          <a:p>
            <a:pPr marL="419100" marR="0" lvl="0" indent="-285750" algn="l" defTabSz="914400" rtl="0" eaLnBrk="1" fontAlgn="auto" latinLnBrk="0" hangingPunct="1">
              <a:lnSpc>
                <a:spcPct val="115000"/>
              </a:lnSpc>
              <a:spcBef>
                <a:spcPts val="0"/>
              </a:spcBef>
              <a:spcAft>
                <a:spcPts val="0"/>
              </a:spcAft>
              <a:buClr>
                <a:srgbClr val="002060"/>
              </a:buClr>
              <a:buSzPct val="100000"/>
              <a:buFont typeface="Arial" panose="020B0604020202020204" pitchFamily="34" charset="0"/>
              <a:buChar char="•"/>
              <a:tabLst/>
              <a:defRPr/>
            </a:pPr>
            <a:r>
              <a:rPr kumimoji="0" lang="en" sz="2400" b="0" i="0" u="none" strike="noStrike" kern="1200" cap="none" spc="0" normalizeH="0" baseline="0" noProof="0" dirty="0">
                <a:ln>
                  <a:noFill/>
                </a:ln>
                <a:solidFill>
                  <a:srgbClr val="002060"/>
                </a:solidFill>
                <a:effectLst/>
                <a:uLnTx/>
                <a:uFillTx/>
                <a:latin typeface="Arial" panose="020B0604020202020204" pitchFamily="34" charset="0"/>
                <a:ea typeface="Plus Jakarta Sans"/>
                <a:cs typeface="Arial" panose="020B0604020202020204" pitchFamily="34" charset="0"/>
                <a:sym typeface="Plus Jakarta Sans"/>
              </a:rPr>
              <a:t>Institutional Hierarchy</a:t>
            </a:r>
            <a:endParaRPr kumimoji="0" sz="2400" b="0" i="0" u="none" strike="noStrike" kern="1200" cap="none" spc="0" normalizeH="0" baseline="0" noProof="0" dirty="0">
              <a:ln>
                <a:noFill/>
              </a:ln>
              <a:solidFill>
                <a:srgbClr val="002060"/>
              </a:solidFill>
              <a:effectLst/>
              <a:uLnTx/>
              <a:uFillTx/>
              <a:latin typeface="Arial" panose="020B0604020202020204" pitchFamily="34" charset="0"/>
              <a:ea typeface="Plus Jakarta Sans"/>
              <a:cs typeface="Arial" panose="020B0604020202020204" pitchFamily="34" charset="0"/>
              <a:sym typeface="Plus Jakarta Sans"/>
            </a:endParaRPr>
          </a:p>
          <a:p>
            <a:pPr marL="419100" marR="0" lvl="0" indent="-285750" algn="l" defTabSz="914400" rtl="0" eaLnBrk="1" fontAlgn="auto" latinLnBrk="0" hangingPunct="1">
              <a:lnSpc>
                <a:spcPct val="115000"/>
              </a:lnSpc>
              <a:spcBef>
                <a:spcPts val="0"/>
              </a:spcBef>
              <a:spcAft>
                <a:spcPts val="0"/>
              </a:spcAft>
              <a:buClr>
                <a:srgbClr val="002060"/>
              </a:buClr>
              <a:buSzPct val="100000"/>
              <a:buFont typeface="Arial" panose="020B0604020202020204" pitchFamily="34" charset="0"/>
              <a:buChar char="•"/>
              <a:tabLst/>
              <a:defRPr/>
            </a:pPr>
            <a:r>
              <a:rPr kumimoji="0" lang="en" sz="2400" b="0" i="0" u="none" strike="noStrike" kern="1200" cap="none" spc="0" normalizeH="0" baseline="0" noProof="0" dirty="0">
                <a:ln>
                  <a:noFill/>
                </a:ln>
                <a:solidFill>
                  <a:srgbClr val="002060"/>
                </a:solidFill>
                <a:effectLst/>
                <a:uLnTx/>
                <a:uFillTx/>
                <a:latin typeface="Arial" panose="020B0604020202020204" pitchFamily="34" charset="0"/>
                <a:ea typeface="Plus Jakarta Sans"/>
                <a:cs typeface="Arial" panose="020B0604020202020204" pitchFamily="34" charset="0"/>
                <a:sym typeface="Plus Jakarta Sans"/>
              </a:rPr>
              <a:t>Monitoring Compliance</a:t>
            </a:r>
            <a:endParaRPr kumimoji="0" sz="2400" b="0" i="0" u="none" strike="noStrike" kern="1200" cap="none" spc="0" normalizeH="0" baseline="0" noProof="0" dirty="0">
              <a:ln>
                <a:noFill/>
              </a:ln>
              <a:solidFill>
                <a:srgbClr val="002060"/>
              </a:solidFill>
              <a:effectLst/>
              <a:uLnTx/>
              <a:uFillTx/>
              <a:latin typeface="Arial" panose="020B0604020202020204" pitchFamily="34" charset="0"/>
              <a:ea typeface="Plus Jakarta Sans"/>
              <a:cs typeface="Arial" panose="020B0604020202020204" pitchFamily="34" charset="0"/>
              <a:sym typeface="Plus Jakarta Sans"/>
            </a:endParaRPr>
          </a:p>
          <a:p>
            <a:pPr marL="419100" marR="0" lvl="0" indent="-285750" algn="l" defTabSz="914400" rtl="0" eaLnBrk="1" fontAlgn="auto" latinLnBrk="0" hangingPunct="1">
              <a:lnSpc>
                <a:spcPct val="115000"/>
              </a:lnSpc>
              <a:spcBef>
                <a:spcPts val="0"/>
              </a:spcBef>
              <a:spcAft>
                <a:spcPts val="0"/>
              </a:spcAft>
              <a:buClr>
                <a:srgbClr val="002060"/>
              </a:buClr>
              <a:buSzPct val="100000"/>
              <a:buFont typeface="Arial" panose="020B0604020202020204" pitchFamily="34" charset="0"/>
              <a:buChar char="•"/>
              <a:tabLst/>
              <a:defRPr/>
            </a:pPr>
            <a:r>
              <a:rPr kumimoji="0" lang="en" sz="2400" b="0" i="0" u="none" strike="noStrike" kern="1200" cap="none" spc="0" normalizeH="0" baseline="0" noProof="0" dirty="0">
                <a:ln>
                  <a:noFill/>
                </a:ln>
                <a:solidFill>
                  <a:srgbClr val="002060"/>
                </a:solidFill>
                <a:effectLst/>
                <a:uLnTx/>
                <a:uFillTx/>
                <a:latin typeface="Arial" panose="020B0604020202020204" pitchFamily="34" charset="0"/>
                <a:ea typeface="Plus Jakarta Sans"/>
                <a:cs typeface="Arial" panose="020B0604020202020204" pitchFamily="34" charset="0"/>
                <a:sym typeface="Plus Jakarta Sans"/>
              </a:rPr>
              <a:t>Regular Check Ins</a:t>
            </a:r>
            <a:endParaRPr kumimoji="0" sz="2400" b="0" i="0" u="none" strike="noStrike" kern="1200" cap="none" spc="0" normalizeH="0" baseline="0" noProof="0" dirty="0">
              <a:ln>
                <a:noFill/>
              </a:ln>
              <a:solidFill>
                <a:srgbClr val="002060"/>
              </a:solidFill>
              <a:effectLst/>
              <a:uLnTx/>
              <a:uFillTx/>
              <a:latin typeface="Arial" panose="020B0604020202020204" pitchFamily="34" charset="0"/>
              <a:ea typeface="Plus Jakarta Sans"/>
              <a:cs typeface="Arial" panose="020B0604020202020204" pitchFamily="34" charset="0"/>
              <a:sym typeface="Plus Jakarta Sans"/>
            </a:endParaRPr>
          </a:p>
          <a:p>
            <a:pPr marL="419100" marR="0" lvl="0" indent="-285750" algn="l" defTabSz="914400" rtl="0" eaLnBrk="1" fontAlgn="auto" latinLnBrk="0" hangingPunct="1">
              <a:lnSpc>
                <a:spcPct val="115000"/>
              </a:lnSpc>
              <a:spcBef>
                <a:spcPts val="0"/>
              </a:spcBef>
              <a:spcAft>
                <a:spcPts val="0"/>
              </a:spcAft>
              <a:buClr>
                <a:srgbClr val="002060"/>
              </a:buClr>
              <a:buSzPct val="100000"/>
              <a:buFont typeface="Arial" panose="020B0604020202020204" pitchFamily="34" charset="0"/>
              <a:buChar char="•"/>
              <a:tabLst/>
              <a:defRPr/>
            </a:pPr>
            <a:r>
              <a:rPr kumimoji="0" lang="en" sz="2400" b="0" i="0" u="none" strike="noStrike" kern="1200" cap="none" spc="0" normalizeH="0" baseline="0" noProof="0" dirty="0">
                <a:ln>
                  <a:noFill/>
                </a:ln>
                <a:solidFill>
                  <a:srgbClr val="002060"/>
                </a:solidFill>
                <a:effectLst/>
                <a:uLnTx/>
                <a:uFillTx/>
                <a:latin typeface="Arial" panose="020B0604020202020204" pitchFamily="34" charset="0"/>
                <a:ea typeface="Plus Jakarta Sans"/>
                <a:cs typeface="Arial" panose="020B0604020202020204" pitchFamily="34" charset="0"/>
                <a:sym typeface="Plus Jakarta Sans"/>
              </a:rPr>
              <a:t>Documentation and Reporting </a:t>
            </a:r>
            <a:endParaRPr kumimoji="0"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78" name="Google Shape;278;p38"/>
          <p:cNvSpPr txBox="1"/>
          <p:nvPr/>
        </p:nvSpPr>
        <p:spPr>
          <a:xfrm>
            <a:off x="1280160" y="4846320"/>
            <a:ext cx="7022100" cy="1419999"/>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prstClr val="black"/>
              </a:buClr>
              <a:buSzPts val="1100"/>
              <a:buFontTx/>
              <a:buNone/>
              <a:tabLst/>
              <a:defRPr/>
            </a:pPr>
            <a:r>
              <a:rPr kumimoji="0" lang="en" b="0" i="0" u="none" strike="noStrike" kern="1200" cap="none" spc="0" normalizeH="0" baseline="0" noProof="0" dirty="0">
                <a:ln>
                  <a:noFill/>
                </a:ln>
                <a:solidFill>
                  <a:srgbClr val="002060"/>
                </a:solidFill>
                <a:effectLst/>
                <a:uLnTx/>
                <a:uFillTx/>
                <a:latin typeface="Arial" panose="020B0604020202020204" pitchFamily="34" charset="0"/>
                <a:ea typeface="Plus Jakarta Sans Light"/>
                <a:cs typeface="Arial" panose="020B0604020202020204" pitchFamily="34" charset="0"/>
                <a:sym typeface="Plus Jakarta Sans Light"/>
              </a:rPr>
              <a:t>*This is an exercise in critical thinking - Despite similarities, it’s important to recognize that OTPs aim to provide medical treatment and support for recovery.</a:t>
            </a:r>
            <a:endParaRPr kumimoji="0" b="0" i="0" u="none" strike="noStrike" kern="1200" cap="none" spc="0" normalizeH="0" baseline="0" noProof="0" dirty="0">
              <a:ln>
                <a:noFill/>
              </a:ln>
              <a:solidFill>
                <a:srgbClr val="002060"/>
              </a:solidFill>
              <a:effectLst/>
              <a:uLnTx/>
              <a:uFillTx/>
              <a:latin typeface="Arial" panose="020B0604020202020204" pitchFamily="34" charset="0"/>
              <a:ea typeface="Plus Jakarta Sans Light"/>
              <a:cs typeface="Arial" panose="020B0604020202020204" pitchFamily="34" charset="0"/>
              <a:sym typeface="Plus Jakarta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40" b="0" i="0" u="none" strike="noStrike" kern="1200" cap="none" spc="0" normalizeH="0" baseline="0" noProof="0" dirty="0">
              <a:ln>
                <a:noFill/>
              </a:ln>
              <a:solidFill>
                <a:prstClr val="white"/>
              </a:solidFill>
              <a:effectLst/>
              <a:uLnTx/>
              <a:uFillTx/>
              <a:latin typeface="Plus Jakarta Sans Light"/>
              <a:ea typeface="Plus Jakarta Sans Light"/>
              <a:cs typeface="Plus Jakarta Sans Light"/>
              <a:sym typeface="Plus Jakarta Sans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282"/>
        <p:cNvGrpSpPr/>
        <p:nvPr/>
      </p:nvGrpSpPr>
      <p:grpSpPr>
        <a:xfrm>
          <a:off x="0" y="0"/>
          <a:ext cx="0" cy="0"/>
          <a:chOff x="0" y="0"/>
          <a:chExt cx="0" cy="0"/>
        </a:xfrm>
      </p:grpSpPr>
      <p:grpSp>
        <p:nvGrpSpPr>
          <p:cNvPr id="288" name="Group 28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2" y="1231011"/>
            <a:ext cx="7426997" cy="4395978"/>
            <a:chOff x="1155481" y="498348"/>
            <a:chExt cx="9902663" cy="5861304"/>
          </a:xfrm>
        </p:grpSpPr>
        <p:sp>
          <p:nvSpPr>
            <p:cNvPr id="28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0" name="Oval 28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3" name="Rectangle 29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43200"/>
            <a:ext cx="91440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3" name="Google Shape;283;p39"/>
          <p:cNvSpPr txBox="1">
            <a:spLocks noGrp="1"/>
          </p:cNvSpPr>
          <p:nvPr>
            <p:ph type="ctrTitle"/>
          </p:nvPr>
        </p:nvSpPr>
        <p:spPr>
          <a:xfrm>
            <a:off x="1143000" y="2939654"/>
            <a:ext cx="6858000" cy="1035891"/>
          </a:xfrm>
          <a:prstGeom prst="rect">
            <a:avLst/>
          </a:prstGeom>
        </p:spPr>
        <p:txBody>
          <a:bodyPr spcFirstLastPara="1" vert="horz" lIns="91425" tIns="91425" rIns="91425" bIns="91425" rtlCol="0" anchor="ctr" anchorCtr="0">
            <a:noAutofit/>
          </a:bodyPr>
          <a:lstStyle/>
          <a:p>
            <a:pPr>
              <a:spcBef>
                <a:spcPts val="0"/>
              </a:spcBef>
              <a:buSzPts val="990"/>
            </a:pPr>
            <a:r>
              <a:rPr lang="en-US" sz="2600" b="1" dirty="0">
                <a:solidFill>
                  <a:schemeClr val="bg2"/>
                </a:solidFill>
                <a:latin typeface="Arial" panose="020B0604020202020204" pitchFamily="34" charset="0"/>
                <a:ea typeface="Plus Jakarta Sans"/>
                <a:cs typeface="Arial" panose="020B0604020202020204" pitchFamily="34" charset="0"/>
                <a:sym typeface="Plus Jakarta Sans"/>
              </a:rPr>
              <a:t>The Thought Experiment has Concluded</a:t>
            </a:r>
          </a:p>
          <a:p>
            <a:pPr>
              <a:spcBef>
                <a:spcPts val="0"/>
              </a:spcBef>
              <a:buSzPts val="990"/>
            </a:pPr>
            <a:r>
              <a:rPr lang="en-US" sz="2600" b="1" dirty="0">
                <a:solidFill>
                  <a:schemeClr val="bg2"/>
                </a:solidFill>
                <a:latin typeface="Arial" panose="020B0604020202020204" pitchFamily="34" charset="0"/>
                <a:ea typeface="Plus Jakarta Sans"/>
                <a:cs typeface="Arial" panose="020B0604020202020204" pitchFamily="34" charset="0"/>
                <a:sym typeface="Plus Jakarta Sans"/>
              </a:rPr>
              <a:t>We will now return to our regularly scheduled programming.</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83"/>
                                        </p:tgtEl>
                                        <p:attrNameLst>
                                          <p:attrName>style.visibility</p:attrName>
                                        </p:attrNameLst>
                                      </p:cBhvr>
                                      <p:to>
                                        <p:strVal val="visible"/>
                                      </p:to>
                                    </p:set>
                                    <p:animEffect transition="in" filter="fade">
                                      <p:cBhvr>
                                        <p:cTn id="7" dur="4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280160" y="1097280"/>
            <a:ext cx="7537836" cy="4252538"/>
          </a:xfrm>
        </p:spPr>
        <p:txBody>
          <a:bodyPr/>
          <a:lstStyle/>
          <a:p>
            <a:pPr marL="0" indent="0">
              <a:lnSpc>
                <a:spcPct val="115000"/>
              </a:lnSpc>
              <a:buNone/>
            </a:pPr>
            <a:r>
              <a:rPr lang="en-US" sz="2800" b="0" dirty="0">
                <a:solidFill>
                  <a:srgbClr val="002060"/>
                </a:solidFill>
                <a:ea typeface="Plus Jakarta Sans"/>
                <a:sym typeface="Plus Jakarta Sans"/>
              </a:rPr>
              <a:t>The COVID-19 Pandemic significantly impacted the operation of OTPs</a:t>
            </a:r>
          </a:p>
          <a:p>
            <a:pPr lvl="1" indent="-349250">
              <a:lnSpc>
                <a:spcPct val="115000"/>
              </a:lnSpc>
              <a:spcBef>
                <a:spcPts val="1200"/>
              </a:spcBef>
              <a:buSzPts val="1900"/>
              <a:buFont typeface="Plus Jakarta Sans"/>
              <a:buChar char="○"/>
            </a:pPr>
            <a:r>
              <a:rPr lang="en-US" sz="2400" b="0" dirty="0">
                <a:solidFill>
                  <a:srgbClr val="002060"/>
                </a:solidFill>
                <a:ea typeface="Plus Jakarta Sans"/>
                <a:sym typeface="Plus Jakarta Sans"/>
              </a:rPr>
              <a:t>OTPs needed to quickly reduce the number of patients attending the clinic to protect vulnerable patients and staff.</a:t>
            </a:r>
          </a:p>
          <a:p>
            <a:pPr lvl="1" indent="-349250">
              <a:lnSpc>
                <a:spcPct val="115000"/>
              </a:lnSpc>
              <a:buSzPts val="1900"/>
              <a:buFont typeface="Plus Jakarta Sans"/>
              <a:buChar char="○"/>
            </a:pPr>
            <a:r>
              <a:rPr lang="en-US" sz="2400" b="0" dirty="0">
                <a:solidFill>
                  <a:srgbClr val="002060"/>
                </a:solidFill>
                <a:ea typeface="Plus Jakarta Sans"/>
                <a:sym typeface="Plus Jakarta Sans"/>
              </a:rPr>
              <a:t>Social distancing, lack of public transit, required quarantines, and isolations made it difficult for patients to attend programs daily.</a:t>
            </a:r>
          </a:p>
          <a:p>
            <a:pPr lvl="1" indent="-349250">
              <a:lnSpc>
                <a:spcPct val="115000"/>
              </a:lnSpc>
              <a:buSzPts val="1900"/>
              <a:buFont typeface="Plus Jakarta Sans"/>
              <a:buChar char="○"/>
            </a:pPr>
            <a:r>
              <a:rPr lang="en-US" sz="2400" b="0" dirty="0">
                <a:solidFill>
                  <a:srgbClr val="002060"/>
                </a:solidFill>
                <a:ea typeface="Plus Jakarta Sans"/>
                <a:sym typeface="Plus Jakarta Sans"/>
              </a:rPr>
              <a:t>The risk of COVID-19 transmission had to be weighed in the decisions to provide take-homes.</a:t>
            </a:r>
          </a:p>
          <a:p>
            <a:pPr marL="298450" indent="0">
              <a:buClr>
                <a:schemeClr val="dk1"/>
              </a:buClr>
              <a:buSzPts val="1100"/>
              <a:buNone/>
            </a:pPr>
            <a:endParaRPr lang="en-US" dirty="0"/>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365760"/>
            <a:ext cx="7537836" cy="548640"/>
          </a:xfrm>
        </p:spPr>
        <p:txBody>
          <a:bodyPr/>
          <a:lstStyle/>
          <a:p>
            <a:r>
              <a:rPr lang="en" sz="3200" dirty="0">
                <a:sym typeface="Montserrat"/>
              </a:rPr>
              <a:t>COVID-19</a:t>
            </a:r>
            <a:endParaRPr lang="en-US" sz="3200" dirty="0"/>
          </a:p>
        </p:txBody>
      </p:sp>
    </p:spTree>
    <p:extLst>
      <p:ext uri="{BB962C8B-B14F-4D97-AF65-F5344CB8AC3E}">
        <p14:creationId xmlns:p14="http://schemas.microsoft.com/office/powerpoint/2010/main" val="2629856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280160" y="1188720"/>
            <a:ext cx="7537836" cy="4252538"/>
          </a:xfrm>
        </p:spPr>
        <p:txBody>
          <a:bodyPr/>
          <a:lstStyle/>
          <a:p>
            <a:pPr marL="0" indent="0">
              <a:lnSpc>
                <a:spcPct val="115000"/>
              </a:lnSpc>
              <a:buNone/>
            </a:pPr>
            <a:r>
              <a:rPr lang="en-US" sz="2800" b="0" dirty="0">
                <a:solidFill>
                  <a:srgbClr val="002060"/>
                </a:solidFill>
                <a:ea typeface="Plus Jakarta Sans"/>
                <a:sym typeface="Plus Jakarta Sans"/>
              </a:rPr>
              <a:t>Regulatory bodies, including SAMHSA and the DEA temporarily relaxed certain regulations to accommodate the challenges posed by the pandemic.</a:t>
            </a:r>
          </a:p>
          <a:p>
            <a:pPr lvl="1" indent="-336550">
              <a:lnSpc>
                <a:spcPct val="115000"/>
              </a:lnSpc>
              <a:spcBef>
                <a:spcPts val="1200"/>
              </a:spcBef>
              <a:buSzPts val="1700"/>
              <a:buFont typeface="Plus Jakarta Sans"/>
              <a:buChar char="○"/>
            </a:pPr>
            <a:r>
              <a:rPr lang="en-US" sz="2400" b="0" dirty="0">
                <a:solidFill>
                  <a:srgbClr val="002060"/>
                </a:solidFill>
                <a:ea typeface="Plus Jakarta Sans"/>
                <a:sym typeface="Plus Jakarta Sans"/>
              </a:rPr>
              <a:t>Extended the use of telehealth.</a:t>
            </a:r>
          </a:p>
          <a:p>
            <a:pPr lvl="1" indent="-336550">
              <a:lnSpc>
                <a:spcPct val="115000"/>
              </a:lnSpc>
              <a:buSzPts val="1700"/>
              <a:buFont typeface="Plus Jakarta Sans"/>
              <a:buChar char="○"/>
            </a:pPr>
            <a:r>
              <a:rPr lang="en-US" sz="2400" b="0" dirty="0">
                <a:solidFill>
                  <a:srgbClr val="002060"/>
                </a:solidFill>
                <a:ea typeface="Plus Jakarta Sans"/>
                <a:sym typeface="Plus Jakarta Sans"/>
              </a:rPr>
              <a:t>Flexibility of take-home medication requirements.</a:t>
            </a:r>
          </a:p>
          <a:p>
            <a:pPr lvl="1" indent="-336550">
              <a:lnSpc>
                <a:spcPct val="115000"/>
              </a:lnSpc>
              <a:buSzPts val="1700"/>
              <a:buFont typeface="Plus Jakarta Sans"/>
              <a:buChar char="○"/>
            </a:pPr>
            <a:r>
              <a:rPr lang="en-US" sz="2400" b="0" dirty="0">
                <a:solidFill>
                  <a:srgbClr val="002060"/>
                </a:solidFill>
                <a:ea typeface="Plus Jakarta Sans"/>
                <a:sym typeface="Plus Jakarta Sans"/>
              </a:rPr>
              <a:t>Scope of practice expansion for nurse practitioners and physician assistants to complete admissions and make determinations about take-homes in the OTP setting.</a:t>
            </a:r>
          </a:p>
          <a:p>
            <a:pPr marL="298450" indent="0">
              <a:buClr>
                <a:schemeClr val="dk1"/>
              </a:buClr>
              <a:buSzPts val="1100"/>
              <a:buNone/>
            </a:pPr>
            <a:endParaRPr lang="en-US" dirty="0"/>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365760"/>
            <a:ext cx="7537836" cy="548640"/>
          </a:xfrm>
        </p:spPr>
        <p:txBody>
          <a:bodyPr/>
          <a:lstStyle/>
          <a:p>
            <a:r>
              <a:rPr lang="en" sz="3200" dirty="0">
                <a:sym typeface="Montserrat"/>
              </a:rPr>
              <a:t>COVID-19</a:t>
            </a:r>
            <a:endParaRPr lang="en-US" sz="3200" dirty="0"/>
          </a:p>
        </p:txBody>
      </p:sp>
    </p:spTree>
    <p:extLst>
      <p:ext uri="{BB962C8B-B14F-4D97-AF65-F5344CB8AC3E}">
        <p14:creationId xmlns:p14="http://schemas.microsoft.com/office/powerpoint/2010/main" val="3017929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280160" y="1188720"/>
            <a:ext cx="7537836" cy="4252538"/>
          </a:xfrm>
        </p:spPr>
        <p:txBody>
          <a:bodyPr/>
          <a:lstStyle/>
          <a:p>
            <a:pPr marL="0" indent="0">
              <a:buNone/>
            </a:pPr>
            <a:r>
              <a:rPr lang="en-US" sz="2400" b="0" dirty="0">
                <a:solidFill>
                  <a:srgbClr val="002060"/>
                </a:solidFill>
                <a:ea typeface="Plus Jakarta Sans"/>
                <a:sym typeface="Plus Jakarta Sans"/>
              </a:rPr>
              <a:t>OTPs shifted quickly to get through an unprecedented public health emergency themselves, while taking care of the essential needs of their patients!</a:t>
            </a:r>
          </a:p>
          <a:p>
            <a:pPr indent="-349250">
              <a:spcBef>
                <a:spcPts val="1200"/>
              </a:spcBef>
              <a:buSzPct val="100000"/>
            </a:pPr>
            <a:r>
              <a:rPr lang="en-US" sz="2400" b="0" dirty="0">
                <a:solidFill>
                  <a:srgbClr val="002060"/>
                </a:solidFill>
                <a:ea typeface="Plus Jakarta Sans"/>
                <a:sym typeface="Plus Jakarta Sans"/>
              </a:rPr>
              <a:t>Expansion of take-home dosing required an adjustment to clinic workflow.</a:t>
            </a:r>
          </a:p>
          <a:p>
            <a:pPr indent="-349250">
              <a:buSzPct val="100000"/>
            </a:pPr>
            <a:r>
              <a:rPr lang="en-US" sz="2400" b="0" dirty="0">
                <a:solidFill>
                  <a:srgbClr val="002060"/>
                </a:solidFill>
                <a:ea typeface="Plus Jakarta Sans"/>
                <a:sym typeface="Plus Jakarta Sans"/>
              </a:rPr>
              <a:t>Telehealth equipment set up in extra offices to ensure access to patients even if counselor was working off-site.</a:t>
            </a:r>
          </a:p>
          <a:p>
            <a:pPr marL="298450" indent="0">
              <a:buClr>
                <a:schemeClr val="dk1"/>
              </a:buClr>
              <a:buSzPts val="1100"/>
              <a:buNone/>
            </a:pPr>
            <a:endParaRPr lang="en-US" dirty="0"/>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365760"/>
            <a:ext cx="7537836" cy="548640"/>
          </a:xfrm>
        </p:spPr>
        <p:txBody>
          <a:bodyPr/>
          <a:lstStyle/>
          <a:p>
            <a:r>
              <a:rPr lang="en" sz="3200" dirty="0">
                <a:sym typeface="Montserrat"/>
              </a:rPr>
              <a:t>Hats Off to Our OTPs!</a:t>
            </a:r>
            <a:endParaRPr lang="en-US" sz="3200" dirty="0"/>
          </a:p>
        </p:txBody>
      </p:sp>
    </p:spTree>
    <p:extLst>
      <p:ext uri="{BB962C8B-B14F-4D97-AF65-F5344CB8AC3E}">
        <p14:creationId xmlns:p14="http://schemas.microsoft.com/office/powerpoint/2010/main" val="3784358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280160" y="1280160"/>
            <a:ext cx="7537836" cy="4252538"/>
          </a:xfrm>
        </p:spPr>
        <p:txBody>
          <a:bodyPr/>
          <a:lstStyle/>
          <a:p>
            <a:pPr marL="457200" indent="-323850">
              <a:lnSpc>
                <a:spcPct val="90000"/>
              </a:lnSpc>
            </a:pPr>
            <a:r>
              <a:rPr lang="en-US" sz="2200" b="0" dirty="0">
                <a:solidFill>
                  <a:srgbClr val="002060"/>
                </a:solidFill>
                <a:latin typeface="Arial"/>
                <a:ea typeface="Roboto"/>
                <a:cs typeface="Arial"/>
              </a:rPr>
              <a:t>Greater access to treatment</a:t>
            </a:r>
            <a:endParaRPr lang="en-US" sz="2200" dirty="0">
              <a:solidFill>
                <a:srgbClr val="002060"/>
              </a:solidFill>
            </a:endParaRPr>
          </a:p>
          <a:p>
            <a:pPr marL="457200" indent="-323850">
              <a:lnSpc>
                <a:spcPct val="90000"/>
              </a:lnSpc>
            </a:pPr>
            <a:r>
              <a:rPr lang="en-US" sz="2200" b="0" dirty="0">
                <a:solidFill>
                  <a:srgbClr val="002060"/>
                </a:solidFill>
                <a:latin typeface="Arial"/>
                <a:ea typeface="Roboto"/>
                <a:cs typeface="Arial"/>
              </a:rPr>
              <a:t>Greater retention in treatment</a:t>
            </a:r>
          </a:p>
          <a:p>
            <a:pPr marL="457200" indent="-323850">
              <a:lnSpc>
                <a:spcPct val="90000"/>
              </a:lnSpc>
            </a:pPr>
            <a:r>
              <a:rPr lang="en-US" sz="2200" b="0" dirty="0">
                <a:solidFill>
                  <a:srgbClr val="002060"/>
                </a:solidFill>
                <a:latin typeface="Arial"/>
                <a:ea typeface="Roboto"/>
                <a:cs typeface="Arial"/>
              </a:rPr>
              <a:t>Enhanced patient-centered care</a:t>
            </a:r>
          </a:p>
          <a:p>
            <a:pPr marL="457200" indent="-323850">
              <a:lnSpc>
                <a:spcPct val="90000"/>
              </a:lnSpc>
            </a:pPr>
            <a:r>
              <a:rPr lang="en-US" sz="2200" b="0" dirty="0">
                <a:solidFill>
                  <a:srgbClr val="002060"/>
                </a:solidFill>
                <a:latin typeface="Arial"/>
                <a:ea typeface="Roboto"/>
                <a:cs typeface="Arial"/>
              </a:rPr>
              <a:t>Improved patient-provider rapport</a:t>
            </a:r>
          </a:p>
          <a:p>
            <a:pPr marL="457200" indent="-323850">
              <a:lnSpc>
                <a:spcPct val="90000"/>
              </a:lnSpc>
            </a:pPr>
            <a:r>
              <a:rPr lang="en-US" sz="2200" b="0" dirty="0">
                <a:solidFill>
                  <a:srgbClr val="002060"/>
                </a:solidFill>
                <a:latin typeface="Arial"/>
                <a:ea typeface="Roboto"/>
                <a:cs typeface="Arial"/>
              </a:rPr>
              <a:t>Increased patient autonomy and engagement</a:t>
            </a:r>
          </a:p>
          <a:p>
            <a:pPr marL="457200" indent="-323850">
              <a:lnSpc>
                <a:spcPct val="90000"/>
              </a:lnSpc>
            </a:pPr>
            <a:r>
              <a:rPr lang="en-US" sz="2200" b="0" dirty="0">
                <a:solidFill>
                  <a:srgbClr val="002060"/>
                </a:solidFill>
                <a:latin typeface="Arial"/>
                <a:ea typeface="Roboto"/>
                <a:cs typeface="Arial"/>
              </a:rPr>
              <a:t>Stable patients receiving more take-homes were associated with higher retention and lower rates of opioid positive drug tests.</a:t>
            </a:r>
          </a:p>
          <a:p>
            <a:pPr marL="457200" indent="-323850">
              <a:lnSpc>
                <a:spcPct val="90000"/>
              </a:lnSpc>
            </a:pPr>
            <a:r>
              <a:rPr lang="en-US" sz="2200" b="0" dirty="0">
                <a:solidFill>
                  <a:srgbClr val="002060"/>
                </a:solidFill>
                <a:latin typeface="Arial"/>
                <a:ea typeface="Roboto"/>
                <a:cs typeface="Arial"/>
              </a:rPr>
              <a:t>Patients reported increased time spent on work and recreation.</a:t>
            </a:r>
          </a:p>
          <a:p>
            <a:pPr marL="457200" indent="-323850">
              <a:lnSpc>
                <a:spcPct val="90000"/>
              </a:lnSpc>
            </a:pPr>
            <a:r>
              <a:rPr lang="en-US" sz="2200" b="0" dirty="0">
                <a:solidFill>
                  <a:srgbClr val="002060"/>
                </a:solidFill>
                <a:latin typeface="Arial"/>
                <a:ea typeface="Roboto"/>
                <a:cs typeface="Arial"/>
              </a:rPr>
              <a:t>Several studies indicated that prior concerns about methadone diversion-related problems and methadone overdose death DID NOT INCREASE.</a:t>
            </a:r>
            <a:endParaRPr lang="en-US" sz="2200" dirty="0">
              <a:solidFill>
                <a:srgbClr val="002060"/>
              </a:solidFill>
            </a:endParaRPr>
          </a:p>
          <a:p>
            <a:pPr marL="298450" indent="0">
              <a:buClr>
                <a:schemeClr val="dk1"/>
              </a:buClr>
              <a:buSzPts val="1100"/>
              <a:buNone/>
            </a:pPr>
            <a:endParaRPr lang="en-US" dirty="0"/>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365760"/>
            <a:ext cx="7537836" cy="548640"/>
          </a:xfrm>
        </p:spPr>
        <p:txBody>
          <a:bodyPr/>
          <a:lstStyle/>
          <a:p>
            <a:r>
              <a:rPr lang="en" sz="3200" dirty="0">
                <a:sym typeface="Montserrat"/>
              </a:rPr>
              <a:t>What Did We Learn?</a:t>
            </a:r>
            <a:endParaRPr lang="en-US" sz="3200" dirty="0"/>
          </a:p>
        </p:txBody>
      </p:sp>
    </p:spTree>
    <p:extLst>
      <p:ext uri="{BB962C8B-B14F-4D97-AF65-F5344CB8AC3E}">
        <p14:creationId xmlns:p14="http://schemas.microsoft.com/office/powerpoint/2010/main" val="3396526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280160" y="1280160"/>
            <a:ext cx="7537836" cy="4252538"/>
          </a:xfrm>
        </p:spPr>
        <p:txBody>
          <a:bodyPr/>
          <a:lstStyle/>
          <a:p>
            <a:pPr marL="182880" indent="-182880">
              <a:lnSpc>
                <a:spcPct val="114999"/>
              </a:lnSpc>
            </a:pPr>
            <a:r>
              <a:rPr lang="en-US" sz="2400" b="0" dirty="0">
                <a:solidFill>
                  <a:srgbClr val="002060"/>
                </a:solidFill>
                <a:highlight>
                  <a:srgbClr val="FFFFFF"/>
                </a:highlight>
                <a:latin typeface="Arial"/>
                <a:ea typeface="Roboto"/>
                <a:cs typeface="Arial"/>
              </a:rPr>
              <a:t>In treatment 0-14 days, </a:t>
            </a:r>
            <a:r>
              <a:rPr lang="en-US" sz="2400" b="0" u="sng" dirty="0">
                <a:solidFill>
                  <a:srgbClr val="002060"/>
                </a:solidFill>
                <a:highlight>
                  <a:srgbClr val="FFFFFF"/>
                </a:highlight>
                <a:latin typeface="Arial"/>
                <a:ea typeface="Roboto"/>
                <a:cs typeface="Arial"/>
              </a:rPr>
              <a:t>up to 7*</a:t>
            </a:r>
            <a:r>
              <a:rPr lang="en-US" sz="2400" b="0" dirty="0">
                <a:solidFill>
                  <a:srgbClr val="002060"/>
                </a:solidFill>
                <a:highlight>
                  <a:srgbClr val="FFFFFF"/>
                </a:highlight>
                <a:latin typeface="Arial"/>
                <a:ea typeface="Roboto"/>
                <a:cs typeface="Arial"/>
              </a:rPr>
              <a:t> unsupervised take-home doses of methadone may be provided to the patient</a:t>
            </a:r>
            <a:endParaRPr lang="en-US" sz="2400" b="0" dirty="0">
              <a:solidFill>
                <a:srgbClr val="002060"/>
              </a:solidFill>
              <a:latin typeface="Arial"/>
              <a:ea typeface="Roboto"/>
              <a:cs typeface="Arial"/>
            </a:endParaRPr>
          </a:p>
          <a:p>
            <a:pPr marL="182880" indent="-182880">
              <a:lnSpc>
                <a:spcPct val="114999"/>
              </a:lnSpc>
            </a:pPr>
            <a:r>
              <a:rPr lang="en-US" sz="2400" b="0" dirty="0">
                <a:solidFill>
                  <a:srgbClr val="002060"/>
                </a:solidFill>
                <a:highlight>
                  <a:srgbClr val="FFFFFF"/>
                </a:highlight>
                <a:latin typeface="Arial"/>
                <a:ea typeface="Roboto"/>
                <a:cs typeface="Arial"/>
              </a:rPr>
              <a:t>Treatment days 15-30, </a:t>
            </a:r>
            <a:r>
              <a:rPr lang="en-US" sz="2400" b="0" u="sng" dirty="0">
                <a:solidFill>
                  <a:srgbClr val="002060"/>
                </a:solidFill>
                <a:highlight>
                  <a:srgbClr val="FFFFFF"/>
                </a:highlight>
                <a:latin typeface="Arial"/>
                <a:ea typeface="Roboto"/>
                <a:cs typeface="Arial"/>
              </a:rPr>
              <a:t>up to 14*</a:t>
            </a:r>
            <a:r>
              <a:rPr lang="en-US" sz="2400" b="0" dirty="0">
                <a:solidFill>
                  <a:srgbClr val="002060"/>
                </a:solidFill>
                <a:highlight>
                  <a:srgbClr val="FFFFFF"/>
                </a:highlight>
                <a:latin typeface="Arial"/>
                <a:ea typeface="Roboto"/>
                <a:cs typeface="Arial"/>
              </a:rPr>
              <a:t> unsupervised take-home doses of methadone may be provided to the patient</a:t>
            </a:r>
            <a:endParaRPr lang="en-US" sz="2400" b="0" dirty="0">
              <a:solidFill>
                <a:srgbClr val="002060"/>
              </a:solidFill>
            </a:endParaRPr>
          </a:p>
          <a:p>
            <a:pPr marL="182880" indent="-182880">
              <a:lnSpc>
                <a:spcPct val="114999"/>
              </a:lnSpc>
            </a:pPr>
            <a:r>
              <a:rPr lang="en-US" sz="2400" b="0" dirty="0">
                <a:solidFill>
                  <a:srgbClr val="002060"/>
                </a:solidFill>
                <a:highlight>
                  <a:srgbClr val="FFFFFF"/>
                </a:highlight>
                <a:latin typeface="Arial"/>
                <a:ea typeface="Roboto"/>
                <a:cs typeface="Arial"/>
              </a:rPr>
              <a:t>From 31 days in treatment, </a:t>
            </a:r>
            <a:r>
              <a:rPr lang="en-US" sz="2400" b="0" u="sng" dirty="0">
                <a:solidFill>
                  <a:srgbClr val="002060"/>
                </a:solidFill>
                <a:highlight>
                  <a:srgbClr val="FFFFFF"/>
                </a:highlight>
                <a:latin typeface="Arial"/>
                <a:ea typeface="Roboto"/>
                <a:cs typeface="Arial"/>
              </a:rPr>
              <a:t>up to 28*</a:t>
            </a:r>
            <a:r>
              <a:rPr lang="en-US" sz="2400" b="0" dirty="0">
                <a:solidFill>
                  <a:srgbClr val="002060"/>
                </a:solidFill>
                <a:highlight>
                  <a:srgbClr val="FFFFFF"/>
                </a:highlight>
                <a:latin typeface="Arial"/>
                <a:ea typeface="Roboto"/>
                <a:cs typeface="Arial"/>
              </a:rPr>
              <a:t> unsupervised take-home doses of methadone may be provided to the patient</a:t>
            </a:r>
            <a:endParaRPr lang="en-US" sz="2400" b="0" dirty="0">
              <a:solidFill>
                <a:srgbClr val="002060"/>
              </a:solidFill>
              <a:latin typeface="Arial"/>
              <a:ea typeface="Roboto"/>
              <a:cs typeface="Arial"/>
            </a:endParaRPr>
          </a:p>
          <a:p>
            <a:pPr marL="501650" indent="0">
              <a:lnSpc>
                <a:spcPct val="114999"/>
              </a:lnSpc>
              <a:spcBef>
                <a:spcPts val="0"/>
              </a:spcBef>
              <a:buNone/>
            </a:pPr>
            <a:endParaRPr lang="en-US" sz="1600" b="0" i="1" dirty="0">
              <a:solidFill>
                <a:schemeClr val="tx1"/>
              </a:solidFill>
              <a:highlight>
                <a:srgbClr val="FFFFFF"/>
              </a:highlight>
              <a:ea typeface="Roboto"/>
            </a:endParaRPr>
          </a:p>
          <a:p>
            <a:pPr marL="182880" indent="0">
              <a:lnSpc>
                <a:spcPct val="114999"/>
              </a:lnSpc>
              <a:spcBef>
                <a:spcPts val="0"/>
              </a:spcBef>
              <a:buNone/>
            </a:pPr>
            <a:r>
              <a:rPr lang="en" sz="1600" b="0" i="1" dirty="0">
                <a:solidFill>
                  <a:schemeClr val="tx1"/>
                </a:solidFill>
                <a:latin typeface="Arial"/>
                <a:ea typeface="Roboto"/>
                <a:cs typeface="Arial"/>
              </a:rPr>
              <a:t>*</a:t>
            </a:r>
            <a:r>
              <a:rPr lang="en" sz="1600" b="0" i="1" dirty="0">
                <a:solidFill>
                  <a:srgbClr val="002060"/>
                </a:solidFill>
                <a:latin typeface="Arial"/>
                <a:ea typeface="Roboto"/>
                <a:cs typeface="Arial"/>
              </a:rPr>
              <a:t>In all instances, it is </a:t>
            </a:r>
            <a:r>
              <a:rPr lang="en" sz="1600" b="0" i="1" dirty="0">
                <a:solidFill>
                  <a:srgbClr val="002060"/>
                </a:solidFill>
                <a:highlight>
                  <a:srgbClr val="FFFF00"/>
                </a:highlight>
                <a:latin typeface="Arial"/>
                <a:ea typeface="Roboto"/>
                <a:cs typeface="Arial"/>
              </a:rPr>
              <a:t>within the clinical judgement of the OTP practitioner who is treating the patient directly </a:t>
            </a:r>
            <a:r>
              <a:rPr lang="en" sz="1600" b="0" i="1" dirty="0">
                <a:solidFill>
                  <a:srgbClr val="002060"/>
                </a:solidFill>
                <a:latin typeface="Arial"/>
                <a:ea typeface="Roboto"/>
                <a:cs typeface="Arial"/>
              </a:rPr>
              <a:t>to determine the actual number of take-home doses within these ranges.</a:t>
            </a:r>
            <a:endParaRPr lang="en-US" sz="1600" i="1" dirty="0">
              <a:solidFill>
                <a:srgbClr val="002060"/>
              </a:solidFill>
              <a:latin typeface="Arial"/>
              <a:cs typeface="Arial"/>
            </a:endParaRPr>
          </a:p>
          <a:p>
            <a:pPr marL="298450" indent="0">
              <a:buClr>
                <a:schemeClr val="dk1"/>
              </a:buClr>
              <a:buSzPts val="1100"/>
              <a:buNone/>
            </a:pPr>
            <a:endParaRPr lang="en-US" dirty="0"/>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274320"/>
            <a:ext cx="7537836" cy="548640"/>
          </a:xfrm>
        </p:spPr>
        <p:txBody>
          <a:bodyPr/>
          <a:lstStyle/>
          <a:p>
            <a:r>
              <a:rPr lang="en" sz="3200" dirty="0">
                <a:sym typeface="Montserrat"/>
              </a:rPr>
              <a:t>New Federal Time in Treatment Standards</a:t>
            </a:r>
            <a:endParaRPr lang="en-US" sz="3200" dirty="0"/>
          </a:p>
        </p:txBody>
      </p:sp>
    </p:spTree>
    <p:extLst>
      <p:ext uri="{BB962C8B-B14F-4D97-AF65-F5344CB8AC3E}">
        <p14:creationId xmlns:p14="http://schemas.microsoft.com/office/powerpoint/2010/main" val="2378083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p:nvSpPr>
          <p:cNvPr id="335" name="Google Shape;335;p47"/>
          <p:cNvSpPr txBox="1">
            <a:spLocks noGrp="1"/>
          </p:cNvSpPr>
          <p:nvPr>
            <p:ph type="body" sz="quarter" idx="10"/>
          </p:nvPr>
        </p:nvSpPr>
        <p:spPr>
          <a:xfrm>
            <a:off x="274320" y="1828800"/>
            <a:ext cx="8563554" cy="4142629"/>
          </a:xfrm>
          <a:prstGeom prst="rect">
            <a:avLst/>
          </a:prstGeom>
          <a:solidFill>
            <a:schemeClr val="bg1"/>
          </a:solidFill>
          <a:ln>
            <a:noFill/>
          </a:ln>
        </p:spPr>
        <p:txBody>
          <a:bodyPr spcFirstLastPara="1" vert="horz" wrap="square" lIns="91425" tIns="91425" rIns="91425" bIns="91425" rtlCol="0" anchor="t" anchorCtr="0">
            <a:noAutofit/>
          </a:bodyPr>
          <a:lstStyle/>
          <a:p>
            <a:pPr marL="0" indent="0">
              <a:lnSpc>
                <a:spcPct val="115000"/>
              </a:lnSpc>
              <a:buSzPts val="688"/>
              <a:buNone/>
            </a:pPr>
            <a:r>
              <a:rPr lang="en" sz="2400" b="0" dirty="0">
                <a:solidFill>
                  <a:srgbClr val="002060"/>
                </a:solidFill>
                <a:latin typeface="Arial" panose="020B0604020202020204" pitchFamily="34" charset="0"/>
                <a:ea typeface="Plus Jakarta Sans"/>
                <a:cs typeface="Arial" panose="020B0604020202020204" pitchFamily="34" charset="0"/>
                <a:sym typeface="Plus Jakarta Sans"/>
              </a:rPr>
              <a:t>OTP decisions regarding dispensing methadone for unsupervised use under this exemption </a:t>
            </a:r>
            <a:r>
              <a:rPr lang="en" sz="2400" b="0" i="1" dirty="0">
                <a:solidFill>
                  <a:srgbClr val="002060"/>
                </a:solidFill>
                <a:latin typeface="Arial" panose="020B0604020202020204" pitchFamily="34" charset="0"/>
                <a:ea typeface="Plus Jakarta Sans"/>
                <a:cs typeface="Arial" panose="020B0604020202020204" pitchFamily="34" charset="0"/>
                <a:sym typeface="Plus Jakarta Sans"/>
              </a:rPr>
              <a:t>shall be determined by an appropriately licensed OTP medical practitioner </a:t>
            </a:r>
            <a:r>
              <a:rPr lang="en" sz="2400" b="0" dirty="0">
                <a:solidFill>
                  <a:srgbClr val="002060"/>
                </a:solidFill>
                <a:latin typeface="Arial" panose="020B0604020202020204" pitchFamily="34" charset="0"/>
                <a:ea typeface="Plus Jakarta Sans"/>
                <a:cs typeface="Arial" panose="020B0604020202020204" pitchFamily="34" charset="0"/>
                <a:sym typeface="Plus Jakarta Sans"/>
              </a:rPr>
              <a:t>or the medical director. In determining which patients may receive unsupervised doses, the medical director or program medical practitioner shall consider, among other pertinent factors that indicate whether the </a:t>
            </a:r>
            <a:r>
              <a:rPr lang="en" sz="2400" b="0" u="sng" dirty="0">
                <a:solidFill>
                  <a:srgbClr val="002060"/>
                </a:solidFill>
                <a:latin typeface="Arial" panose="020B0604020202020204" pitchFamily="34" charset="0"/>
                <a:ea typeface="Plus Jakarta Sans"/>
                <a:cs typeface="Arial" panose="020B0604020202020204" pitchFamily="34" charset="0"/>
                <a:sym typeface="Plus Jakarta Sans"/>
              </a:rPr>
              <a:t>therapeutic benefits of unsupervised doses outweigh the risks</a:t>
            </a:r>
            <a:r>
              <a:rPr lang="en" sz="2400" b="0" dirty="0">
                <a:solidFill>
                  <a:srgbClr val="002060"/>
                </a:solidFill>
                <a:latin typeface="Arial" panose="020B0604020202020204" pitchFamily="34" charset="0"/>
                <a:ea typeface="Plus Jakarta Sans"/>
                <a:cs typeface="Arial" panose="020B0604020202020204" pitchFamily="34" charset="0"/>
                <a:sym typeface="Plus Jakarta Sans"/>
              </a:rPr>
              <a:t>, the following SIX criteria:</a:t>
            </a:r>
            <a:endParaRPr sz="2400" b="0" dirty="0">
              <a:solidFill>
                <a:srgbClr val="002060"/>
              </a:solidFill>
              <a:latin typeface="Arial" panose="020B0604020202020204" pitchFamily="34" charset="0"/>
              <a:ea typeface="Plus Jakarta Sans"/>
              <a:cs typeface="Arial" panose="020B0604020202020204" pitchFamily="34" charset="0"/>
              <a:sym typeface="Plus Jakarta Sans"/>
            </a:endParaRPr>
          </a:p>
          <a:p>
            <a:pPr marL="0" indent="0">
              <a:lnSpc>
                <a:spcPct val="105000"/>
              </a:lnSpc>
              <a:spcBef>
                <a:spcPts val="1000"/>
              </a:spcBef>
              <a:spcAft>
                <a:spcPts val="1200"/>
              </a:spcAft>
              <a:buSzPts val="688"/>
              <a:buNone/>
            </a:pPr>
            <a:endParaRPr sz="1200" dirty="0">
              <a:latin typeface="Plus Jakarta Sans"/>
              <a:ea typeface="Plus Jakarta Sans"/>
              <a:cs typeface="Plus Jakarta Sans"/>
              <a:sym typeface="Plus Jakarta Sans"/>
            </a:endParaRPr>
          </a:p>
        </p:txBody>
      </p:sp>
      <p:sp>
        <p:nvSpPr>
          <p:cNvPr id="334" name="Google Shape;334;p47"/>
          <p:cNvSpPr txBox="1">
            <a:spLocks noGrp="1"/>
          </p:cNvSpPr>
          <p:nvPr>
            <p:ph type="title"/>
          </p:nvPr>
        </p:nvSpPr>
        <p:spPr>
          <a:xfrm>
            <a:off x="274320" y="1143000"/>
            <a:ext cx="8563554" cy="548640"/>
          </a:xfrm>
          <a:prstGeom prst="rect">
            <a:avLst/>
          </a:prstGeom>
        </p:spPr>
        <p:txBody>
          <a:bodyPr spcFirstLastPara="1" vert="horz" wrap="square" lIns="91425" tIns="91425" rIns="91425" bIns="91425" rtlCol="0" anchor="t" anchorCtr="0">
            <a:noAutofit/>
          </a:bodyPr>
          <a:lstStyle/>
          <a:p>
            <a:r>
              <a:rPr lang="en-US" sz="3200" b="1" dirty="0">
                <a:solidFill>
                  <a:srgbClr val="5C93D5"/>
                </a:solidFill>
                <a:latin typeface="+mn-lt"/>
                <a:ea typeface="Plus Jakarta Sans SemiBold"/>
                <a:cs typeface="Plus Jakarta Sans SemiBold"/>
                <a:sym typeface="Plus Jakarta Sans SemiBold"/>
              </a:rPr>
              <a:t>New 6-Point Criteria</a:t>
            </a:r>
            <a:endParaRPr sz="3200" b="1" dirty="0">
              <a:solidFill>
                <a:srgbClr val="5C93D5"/>
              </a:solidFill>
              <a:latin typeface="+mn-lt"/>
              <a:ea typeface="Plus Jakarta Sans SemiBold"/>
              <a:cs typeface="Plus Jakarta Sans SemiBold"/>
              <a:sym typeface="Plus Jakarta Sans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320" y="1828800"/>
            <a:ext cx="8563554" cy="4142629"/>
          </a:xfrm>
        </p:spPr>
        <p:txBody>
          <a:bodyPr/>
          <a:lstStyle/>
          <a:p>
            <a:r>
              <a:rPr lang="en-US" sz="2800" b="0" dirty="0">
                <a:latin typeface="+mn-lt"/>
              </a:rPr>
              <a:t>Kelly Crosbie, </a:t>
            </a:r>
            <a:r>
              <a:rPr lang="en-US" sz="2800" b="0" dirty="0">
                <a:effectLst/>
                <a:latin typeface="+mn-lt"/>
                <a:ea typeface="Calibri" panose="020F0502020204030204" pitchFamily="34" charset="0"/>
              </a:rPr>
              <a:t>Division of Mental Health, Developmental Disabilities, Substance Use Services</a:t>
            </a:r>
            <a:endParaRPr lang="en-US" sz="2800" b="0" dirty="0">
              <a:solidFill>
                <a:srgbClr val="17375E"/>
              </a:solidFill>
              <a:latin typeface="+mn-lt"/>
            </a:endParaRPr>
          </a:p>
        </p:txBody>
      </p:sp>
      <p:sp>
        <p:nvSpPr>
          <p:cNvPr id="2" name="Title 1"/>
          <p:cNvSpPr>
            <a:spLocks noGrp="1"/>
          </p:cNvSpPr>
          <p:nvPr>
            <p:ph type="title"/>
          </p:nvPr>
        </p:nvSpPr>
        <p:spPr>
          <a:xfrm>
            <a:off x="274320" y="1188720"/>
            <a:ext cx="8563554" cy="548640"/>
          </a:xfrm>
        </p:spPr>
        <p:txBody>
          <a:bodyPr/>
          <a:lstStyle/>
          <a:p>
            <a:r>
              <a:rPr lang="en-US" sz="3200" dirty="0">
                <a:latin typeface="+mn-lt"/>
              </a:rPr>
              <a:t>Welcome and Introductions</a:t>
            </a:r>
            <a:endParaRPr lang="en-US" sz="3200" dirty="0"/>
          </a:p>
        </p:txBody>
      </p:sp>
    </p:spTree>
    <p:extLst>
      <p:ext uri="{BB962C8B-B14F-4D97-AF65-F5344CB8AC3E}">
        <p14:creationId xmlns:p14="http://schemas.microsoft.com/office/powerpoint/2010/main" val="4040976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280160" y="1005840"/>
            <a:ext cx="7537836" cy="4252538"/>
          </a:xfrm>
        </p:spPr>
        <p:txBody>
          <a:bodyPr/>
          <a:lstStyle/>
          <a:p>
            <a:pPr marL="342900" indent="-342900">
              <a:lnSpc>
                <a:spcPct val="105000"/>
              </a:lnSpc>
              <a:buClr>
                <a:srgbClr val="4A4A4A"/>
              </a:buClr>
              <a:buSzPct val="100000"/>
              <a:buAutoNum type="alphaLcPeriod"/>
            </a:pPr>
            <a:r>
              <a:rPr lang="en-US" sz="1800" b="0" dirty="0">
                <a:solidFill>
                  <a:srgbClr val="002060"/>
                </a:solidFill>
                <a:highlight>
                  <a:schemeClr val="lt1"/>
                </a:highlight>
                <a:ea typeface="Plus Jakarta Sans"/>
                <a:sym typeface="Plus Jakarta Sans"/>
              </a:rPr>
              <a:t>Absence of active substance use disorders, other physical or behavioral health conditions that increase the risk of patient harm as it relates to the potential for overdose, or the ability to function safely;</a:t>
            </a:r>
          </a:p>
          <a:p>
            <a:pPr marL="342900" indent="-342900">
              <a:lnSpc>
                <a:spcPct val="105000"/>
              </a:lnSpc>
              <a:buClr>
                <a:srgbClr val="002060"/>
              </a:buClr>
              <a:buSzPct val="100000"/>
              <a:buAutoNum type="alphaLcPeriod"/>
            </a:pPr>
            <a:r>
              <a:rPr lang="en-US" sz="1800" b="0" dirty="0">
                <a:solidFill>
                  <a:srgbClr val="002060"/>
                </a:solidFill>
                <a:highlight>
                  <a:schemeClr val="lt1"/>
                </a:highlight>
                <a:ea typeface="Plus Jakarta Sans"/>
                <a:sym typeface="Plus Jakarta Sans"/>
              </a:rPr>
              <a:t>Regularity of attendance for supervised medication administration;</a:t>
            </a:r>
          </a:p>
          <a:p>
            <a:pPr marL="342900" indent="-342900">
              <a:lnSpc>
                <a:spcPct val="105000"/>
              </a:lnSpc>
              <a:buClr>
                <a:srgbClr val="002060"/>
              </a:buClr>
              <a:buSzPct val="100000"/>
              <a:buAutoNum type="alphaLcPeriod"/>
            </a:pPr>
            <a:r>
              <a:rPr lang="en-US" sz="1800" b="0" dirty="0">
                <a:solidFill>
                  <a:srgbClr val="002060"/>
                </a:solidFill>
                <a:highlight>
                  <a:schemeClr val="lt1"/>
                </a:highlight>
                <a:ea typeface="Plus Jakarta Sans"/>
                <a:sym typeface="Plus Jakarta Sans"/>
              </a:rPr>
              <a:t>Absence of serious behavioral problems that endanger the patient, the public or others;</a:t>
            </a:r>
          </a:p>
          <a:p>
            <a:pPr marL="342900" indent="-342900">
              <a:lnSpc>
                <a:spcPct val="105000"/>
              </a:lnSpc>
              <a:buClr>
                <a:srgbClr val="002060"/>
              </a:buClr>
              <a:buSzPct val="100000"/>
              <a:buAutoNum type="alphaLcPeriod"/>
            </a:pPr>
            <a:r>
              <a:rPr lang="en-US" sz="1800" b="0" dirty="0">
                <a:solidFill>
                  <a:srgbClr val="002060"/>
                </a:solidFill>
                <a:highlight>
                  <a:schemeClr val="lt1"/>
                </a:highlight>
                <a:ea typeface="Plus Jakarta Sans"/>
                <a:sym typeface="Plus Jakarta Sans"/>
              </a:rPr>
              <a:t>Absence of known recent diversion activity; and</a:t>
            </a:r>
          </a:p>
          <a:p>
            <a:pPr marL="342900" indent="-342900">
              <a:lnSpc>
                <a:spcPct val="105000"/>
              </a:lnSpc>
              <a:buClr>
                <a:srgbClr val="002060"/>
              </a:buClr>
              <a:buSzPct val="100000"/>
              <a:buAutoNum type="alphaLcPeriod"/>
            </a:pPr>
            <a:r>
              <a:rPr lang="en-US" sz="1800" b="0" dirty="0">
                <a:solidFill>
                  <a:srgbClr val="002060"/>
                </a:solidFill>
                <a:highlight>
                  <a:schemeClr val="lt1"/>
                </a:highlight>
                <a:ea typeface="Plus Jakarta Sans"/>
                <a:sym typeface="Plus Jakarta Sans"/>
              </a:rPr>
              <a:t>Whether take-home medication can be safely transported and stored; and</a:t>
            </a:r>
          </a:p>
          <a:p>
            <a:pPr marL="342900" indent="-342900">
              <a:lnSpc>
                <a:spcPct val="105000"/>
              </a:lnSpc>
              <a:buClr>
                <a:srgbClr val="002060"/>
              </a:buClr>
              <a:buSzPct val="100000"/>
              <a:buAutoNum type="alphaLcPeriod"/>
            </a:pPr>
            <a:r>
              <a:rPr lang="en-US" sz="1800" b="0" dirty="0">
                <a:solidFill>
                  <a:srgbClr val="002060"/>
                </a:solidFill>
                <a:highlight>
                  <a:schemeClr val="lt1"/>
                </a:highlight>
                <a:ea typeface="Plus Jakarta Sans"/>
                <a:sym typeface="Plus Jakarta Sans"/>
              </a:rPr>
              <a:t>Any other criteria that the medical director or medical practitioner considers relevant to the patient's safety and the public's health.</a:t>
            </a:r>
          </a:p>
          <a:p>
            <a:pPr marL="0" indent="0">
              <a:lnSpc>
                <a:spcPct val="105000"/>
              </a:lnSpc>
              <a:spcBef>
                <a:spcPts val="1000"/>
              </a:spcBef>
              <a:buClr>
                <a:schemeClr val="dk1"/>
              </a:buClr>
              <a:buSzPts val="688"/>
              <a:buNone/>
            </a:pPr>
            <a:r>
              <a:rPr lang="en-US" sz="1800" b="0" dirty="0">
                <a:solidFill>
                  <a:srgbClr val="002060"/>
                </a:solidFill>
                <a:ea typeface="Plus Jakarta Sans"/>
                <a:sym typeface="Plus Jakarta Sans"/>
              </a:rPr>
              <a:t>Such determinations and the basis for such determinations consistent with the criteria outlined in a – f, above, shall be documented in the patient's medical record.</a:t>
            </a:r>
          </a:p>
          <a:p>
            <a:pPr marL="298450" indent="0">
              <a:buClr>
                <a:schemeClr val="dk1"/>
              </a:buClr>
              <a:buSzPts val="1100"/>
              <a:buNone/>
            </a:pPr>
            <a:endParaRPr lang="en-US" dirty="0"/>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365760"/>
            <a:ext cx="7537836" cy="548640"/>
          </a:xfrm>
        </p:spPr>
        <p:txBody>
          <a:bodyPr/>
          <a:lstStyle/>
          <a:p>
            <a:r>
              <a:rPr lang="en" sz="3200" dirty="0">
                <a:sym typeface="Montserrat"/>
              </a:rPr>
              <a:t>New 6-Point Criteria</a:t>
            </a:r>
            <a:endParaRPr lang="en-US" sz="3200" dirty="0"/>
          </a:p>
        </p:txBody>
      </p:sp>
    </p:spTree>
    <p:extLst>
      <p:ext uri="{BB962C8B-B14F-4D97-AF65-F5344CB8AC3E}">
        <p14:creationId xmlns:p14="http://schemas.microsoft.com/office/powerpoint/2010/main" val="262602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343CD9-AD84-F4C8-9A9F-2E74C9CE35C2}"/>
              </a:ext>
            </a:extLst>
          </p:cNvPr>
          <p:cNvSpPr>
            <a:spLocks noGrp="1"/>
          </p:cNvSpPr>
          <p:nvPr>
            <p:ph type="body" sz="quarter" idx="10"/>
          </p:nvPr>
        </p:nvSpPr>
        <p:spPr>
          <a:xfrm>
            <a:off x="4937760" y="1554480"/>
            <a:ext cx="3904787" cy="4467496"/>
          </a:xfrm>
        </p:spPr>
        <p:txBody>
          <a:bodyPr/>
          <a:lstStyle/>
          <a:p>
            <a:pPr marL="0" indent="0" algn="ctr">
              <a:buNone/>
            </a:pPr>
            <a:r>
              <a:rPr lang="en" sz="2800" b="1" dirty="0">
                <a:solidFill>
                  <a:srgbClr val="0E3E60"/>
                </a:solidFill>
                <a:ea typeface="Plus Jakarta Sans"/>
                <a:sym typeface="Plus Jakarta Sans"/>
              </a:rPr>
              <a:t>NEW RULE</a:t>
            </a:r>
          </a:p>
          <a:p>
            <a:pPr marL="0" indent="0" algn="ctr">
              <a:buNone/>
            </a:pPr>
            <a:endParaRPr lang="en-US" sz="3600" b="1" dirty="0">
              <a:solidFill>
                <a:srgbClr val="0E3E60"/>
              </a:solidFill>
              <a:latin typeface="Plus Jakarta Sans"/>
              <a:ea typeface="Plus Jakarta Sans"/>
              <a:cs typeface="Plus Jakarta Sans"/>
              <a:sym typeface="Plus Jakarta Sans"/>
            </a:endParaRPr>
          </a:p>
          <a:p>
            <a:pPr marL="0" indent="0" algn="ctr">
              <a:buNone/>
            </a:pPr>
            <a:r>
              <a:rPr lang="en-US" sz="2400" b="0" dirty="0">
                <a:solidFill>
                  <a:srgbClr val="002060"/>
                </a:solidFill>
                <a:sym typeface="Plus Jakarta Sans"/>
              </a:rPr>
              <a:t>Requires that t</a:t>
            </a:r>
            <a:r>
              <a:rPr lang="en-US" sz="2400" b="0" dirty="0">
                <a:solidFill>
                  <a:srgbClr val="002060"/>
                </a:solidFill>
              </a:rPr>
              <a:t>he person meets criteria for a moderate or severe OUD, either active, or in remission, or is at high risk for recurrence or overdose.</a:t>
            </a:r>
          </a:p>
          <a:p>
            <a:pPr marL="0" indent="0">
              <a:buNone/>
            </a:pPr>
            <a:endParaRPr lang="en-US" dirty="0"/>
          </a:p>
        </p:txBody>
      </p:sp>
      <p:sp>
        <p:nvSpPr>
          <p:cNvPr id="6" name="Text Placeholder 5">
            <a:extLst>
              <a:ext uri="{FF2B5EF4-FFF2-40B4-BE49-F238E27FC236}">
                <a16:creationId xmlns:a16="http://schemas.microsoft.com/office/drawing/2014/main" id="{5D60FDEA-BE4F-380A-7D4B-5A149A078932}"/>
              </a:ext>
            </a:extLst>
          </p:cNvPr>
          <p:cNvSpPr>
            <a:spLocks noGrp="1"/>
          </p:cNvSpPr>
          <p:nvPr>
            <p:ph type="body" sz="quarter" idx="15"/>
          </p:nvPr>
        </p:nvSpPr>
        <p:spPr>
          <a:xfrm>
            <a:off x="320634" y="1554480"/>
            <a:ext cx="3464628" cy="4467496"/>
          </a:xfrm>
        </p:spPr>
        <p:txBody>
          <a:bodyPr/>
          <a:lstStyle/>
          <a:p>
            <a:pPr marL="0" indent="0" algn="ctr">
              <a:buNone/>
            </a:pPr>
            <a:r>
              <a:rPr lang="en-US" sz="2800" dirty="0"/>
              <a:t>OLD RULE</a:t>
            </a:r>
          </a:p>
          <a:p>
            <a:pPr marL="0" indent="0" algn="ctr">
              <a:buNone/>
            </a:pPr>
            <a:endParaRPr lang="en-US" sz="3600" dirty="0"/>
          </a:p>
          <a:p>
            <a:pPr marL="0" indent="0" algn="ctr">
              <a:buNone/>
            </a:pPr>
            <a:r>
              <a:rPr lang="en-US" sz="2400" b="0" dirty="0"/>
              <a:t>Required that the person be “currently addicted to an opioid drug” and that they had at least one year of documented addiction prior to admission</a:t>
            </a:r>
          </a:p>
          <a:p>
            <a:pPr marL="0" indent="0" algn="ctr">
              <a:buNone/>
            </a:pPr>
            <a:endParaRPr lang="en-US" dirty="0"/>
          </a:p>
          <a:p>
            <a:pPr marL="0" indent="0" algn="ctr">
              <a:buNone/>
            </a:pPr>
            <a:endParaRPr lang="en-US" dirty="0"/>
          </a:p>
        </p:txBody>
      </p:sp>
      <p:sp>
        <p:nvSpPr>
          <p:cNvPr id="7" name="Text Placeholder 6">
            <a:extLst>
              <a:ext uri="{FF2B5EF4-FFF2-40B4-BE49-F238E27FC236}">
                <a16:creationId xmlns:a16="http://schemas.microsoft.com/office/drawing/2014/main" id="{4A91F22C-1C04-5FB0-0B92-019D049F3F8D}"/>
              </a:ext>
            </a:extLst>
          </p:cNvPr>
          <p:cNvSpPr>
            <a:spLocks noGrp="1"/>
          </p:cNvSpPr>
          <p:nvPr>
            <p:ph type="body" sz="quarter" idx="16"/>
          </p:nvPr>
        </p:nvSpPr>
        <p:spPr>
          <a:xfrm>
            <a:off x="4667003" y="274320"/>
            <a:ext cx="4198702" cy="549275"/>
          </a:xfrm>
          <a:solidFill>
            <a:schemeClr val="bg1"/>
          </a:solidFill>
        </p:spPr>
        <p:txBody>
          <a:bodyPr>
            <a:noAutofit/>
          </a:bodyPr>
          <a:lstStyle/>
          <a:p>
            <a:pPr algn="ctr"/>
            <a:r>
              <a:rPr lang="en" sz="3200" b="1" dirty="0">
                <a:solidFill>
                  <a:srgbClr val="5B92D5"/>
                </a:solidFill>
                <a:latin typeface="Arial" panose="020B0604020202020204" pitchFamily="34" charset="0"/>
                <a:ea typeface="Plus Jakarta Sans"/>
                <a:cs typeface="Arial" panose="020B0604020202020204" pitchFamily="34" charset="0"/>
                <a:sym typeface="Plus Jakarta Sans"/>
              </a:rPr>
              <a:t>Admissions</a:t>
            </a:r>
            <a:endParaRPr lang="en-US" sz="3200" dirty="0">
              <a:solidFill>
                <a:srgbClr val="5B92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02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343CD9-AD84-F4C8-9A9F-2E74C9CE35C2}"/>
              </a:ext>
            </a:extLst>
          </p:cNvPr>
          <p:cNvSpPr>
            <a:spLocks noGrp="1"/>
          </p:cNvSpPr>
          <p:nvPr>
            <p:ph type="body" sz="quarter" idx="10"/>
          </p:nvPr>
        </p:nvSpPr>
        <p:spPr>
          <a:xfrm>
            <a:off x="4937760" y="1371600"/>
            <a:ext cx="3904787" cy="4491247"/>
          </a:xfrm>
        </p:spPr>
        <p:txBody>
          <a:bodyPr/>
          <a:lstStyle/>
          <a:p>
            <a:pPr marL="0" indent="0" algn="ctr">
              <a:buNone/>
            </a:pPr>
            <a:r>
              <a:rPr lang="en" sz="2800" b="1" dirty="0">
                <a:solidFill>
                  <a:srgbClr val="0E3E60"/>
                </a:solidFill>
                <a:ea typeface="Plus Jakarta Sans"/>
                <a:sym typeface="Plus Jakarta Sans"/>
              </a:rPr>
              <a:t>NEW RULE</a:t>
            </a:r>
          </a:p>
          <a:p>
            <a:pPr marL="0" indent="0" algn="ctr">
              <a:buNone/>
            </a:pPr>
            <a:endParaRPr lang="en-US" sz="3600" b="1" dirty="0">
              <a:solidFill>
                <a:srgbClr val="0E3E60"/>
              </a:solidFill>
              <a:latin typeface="Plus Jakarta Sans"/>
              <a:ea typeface="Plus Jakarta Sans"/>
              <a:cs typeface="Plus Jakarta Sans"/>
              <a:sym typeface="Plus Jakarta Sans"/>
            </a:endParaRPr>
          </a:p>
          <a:p>
            <a:pPr marL="0" indent="0" algn="ctr">
              <a:buNone/>
            </a:pPr>
            <a:r>
              <a:rPr lang="en-US" sz="2000" b="0" dirty="0">
                <a:solidFill>
                  <a:srgbClr val="002060"/>
                </a:solidFill>
                <a:sym typeface="Plus Jakarta Sans"/>
              </a:rPr>
              <a:t>Patients under the age of 18 NO LONGER need to fail at abstinence-based treatment prior to entering treatment at an OTP</a:t>
            </a:r>
          </a:p>
          <a:p>
            <a:pPr marL="0" indent="0" algn="ctr">
              <a:buNone/>
            </a:pPr>
            <a:endParaRPr lang="en-US" sz="2000" b="0" dirty="0">
              <a:solidFill>
                <a:srgbClr val="002060"/>
              </a:solidFill>
              <a:sym typeface="Plus Jakarta Sans"/>
            </a:endParaRPr>
          </a:p>
          <a:p>
            <a:pPr marL="0" indent="0" algn="ctr">
              <a:buNone/>
            </a:pPr>
            <a:r>
              <a:rPr lang="en-US" sz="2000" b="0" dirty="0">
                <a:solidFill>
                  <a:srgbClr val="002060"/>
                </a:solidFill>
                <a:sym typeface="Plus Jakarta Sans"/>
              </a:rPr>
              <a:t>Parental consent is still required, but can be electronic</a:t>
            </a:r>
            <a:endParaRPr lang="en-US" sz="2000" b="0" dirty="0">
              <a:solidFill>
                <a:srgbClr val="002060"/>
              </a:solidFill>
            </a:endParaRPr>
          </a:p>
          <a:p>
            <a:pPr marL="0" indent="0">
              <a:buNone/>
            </a:pPr>
            <a:endParaRPr lang="en-US" dirty="0"/>
          </a:p>
        </p:txBody>
      </p:sp>
      <p:sp>
        <p:nvSpPr>
          <p:cNvPr id="6" name="Text Placeholder 5">
            <a:extLst>
              <a:ext uri="{FF2B5EF4-FFF2-40B4-BE49-F238E27FC236}">
                <a16:creationId xmlns:a16="http://schemas.microsoft.com/office/drawing/2014/main" id="{5D60FDEA-BE4F-380A-7D4B-5A149A078932}"/>
              </a:ext>
            </a:extLst>
          </p:cNvPr>
          <p:cNvSpPr>
            <a:spLocks noGrp="1"/>
          </p:cNvSpPr>
          <p:nvPr>
            <p:ph type="body" sz="quarter" idx="15"/>
          </p:nvPr>
        </p:nvSpPr>
        <p:spPr>
          <a:xfrm>
            <a:off x="320634" y="1371600"/>
            <a:ext cx="3464628" cy="4491247"/>
          </a:xfrm>
        </p:spPr>
        <p:txBody>
          <a:bodyPr/>
          <a:lstStyle/>
          <a:p>
            <a:pPr marL="0" indent="0" algn="ctr">
              <a:buNone/>
            </a:pPr>
            <a:r>
              <a:rPr lang="en-US" sz="2800" dirty="0"/>
              <a:t>OLD RULE</a:t>
            </a:r>
          </a:p>
          <a:p>
            <a:pPr marL="0" indent="0" algn="ctr">
              <a:buNone/>
            </a:pPr>
            <a:endParaRPr lang="en-US" sz="3600" dirty="0"/>
          </a:p>
          <a:p>
            <a:pPr marL="0" indent="0" algn="ctr">
              <a:buNone/>
            </a:pPr>
            <a:r>
              <a:rPr lang="en-US" sz="2000" b="0" dirty="0"/>
              <a:t>Patients under the age of 18 had to have 2 documented “failed” or “unsuccessful” attempts at drug-free treatment within a 1-year period</a:t>
            </a:r>
          </a:p>
          <a:p>
            <a:pPr marL="0" indent="0" algn="ctr">
              <a:buNone/>
            </a:pPr>
            <a:endParaRPr lang="en-US" sz="2000" b="0" dirty="0"/>
          </a:p>
          <a:p>
            <a:pPr marL="0" indent="0" algn="ctr">
              <a:buNone/>
            </a:pPr>
            <a:r>
              <a:rPr lang="en-US" sz="2000" b="0" dirty="0"/>
              <a:t>Programs had to obtain state and federal approval, in additional to parental consent  for adolescent admissions to OTP</a:t>
            </a:r>
          </a:p>
          <a:p>
            <a:pPr marL="0" indent="0" algn="ctr">
              <a:buNone/>
            </a:pPr>
            <a:endParaRPr lang="en-US" dirty="0"/>
          </a:p>
          <a:p>
            <a:pPr marL="0" indent="0" algn="ctr">
              <a:buNone/>
            </a:pPr>
            <a:endParaRPr lang="en-US" dirty="0"/>
          </a:p>
        </p:txBody>
      </p:sp>
      <p:sp>
        <p:nvSpPr>
          <p:cNvPr id="7" name="Text Placeholder 6">
            <a:extLst>
              <a:ext uri="{FF2B5EF4-FFF2-40B4-BE49-F238E27FC236}">
                <a16:creationId xmlns:a16="http://schemas.microsoft.com/office/drawing/2014/main" id="{4A91F22C-1C04-5FB0-0B92-019D049F3F8D}"/>
              </a:ext>
            </a:extLst>
          </p:cNvPr>
          <p:cNvSpPr>
            <a:spLocks noGrp="1"/>
          </p:cNvSpPr>
          <p:nvPr>
            <p:ph type="body" sz="quarter" idx="16"/>
          </p:nvPr>
        </p:nvSpPr>
        <p:spPr>
          <a:xfrm>
            <a:off x="4667003" y="274320"/>
            <a:ext cx="4198702" cy="549275"/>
          </a:xfrm>
          <a:solidFill>
            <a:schemeClr val="bg1"/>
          </a:solidFill>
        </p:spPr>
        <p:txBody>
          <a:bodyPr>
            <a:noAutofit/>
          </a:bodyPr>
          <a:lstStyle/>
          <a:p>
            <a:pPr algn="ctr"/>
            <a:r>
              <a:rPr lang="en" sz="3200" b="1" dirty="0">
                <a:solidFill>
                  <a:srgbClr val="5B92D5"/>
                </a:solidFill>
                <a:latin typeface="Arial" panose="020B0604020202020204" pitchFamily="34" charset="0"/>
                <a:ea typeface="Plus Jakarta Sans"/>
                <a:cs typeface="Arial" panose="020B0604020202020204" pitchFamily="34" charset="0"/>
                <a:sym typeface="Plus Jakarta Sans"/>
              </a:rPr>
              <a:t>Adolescents</a:t>
            </a:r>
            <a:endParaRPr lang="en-US" sz="3200" dirty="0">
              <a:solidFill>
                <a:srgbClr val="5B92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406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343CD9-AD84-F4C8-9A9F-2E74C9CE35C2}"/>
              </a:ext>
            </a:extLst>
          </p:cNvPr>
          <p:cNvSpPr>
            <a:spLocks noGrp="1"/>
          </p:cNvSpPr>
          <p:nvPr>
            <p:ph type="body" sz="quarter" idx="10"/>
          </p:nvPr>
        </p:nvSpPr>
        <p:spPr>
          <a:xfrm>
            <a:off x="4937760" y="1280160"/>
            <a:ext cx="3904787" cy="4681252"/>
          </a:xfrm>
        </p:spPr>
        <p:txBody>
          <a:bodyPr/>
          <a:lstStyle/>
          <a:p>
            <a:pPr marL="0" indent="0" algn="ctr">
              <a:buNone/>
            </a:pPr>
            <a:r>
              <a:rPr lang="en" sz="2800" b="1" dirty="0">
                <a:solidFill>
                  <a:srgbClr val="0E3E60"/>
                </a:solidFill>
                <a:ea typeface="Plus Jakarta Sans"/>
                <a:sym typeface="Plus Jakarta Sans"/>
              </a:rPr>
              <a:t>NEW RULE</a:t>
            </a:r>
          </a:p>
          <a:p>
            <a:pPr marL="0" indent="0" algn="ctr">
              <a:buNone/>
            </a:pPr>
            <a:endParaRPr lang="en-US" sz="1800" b="1" dirty="0">
              <a:solidFill>
                <a:srgbClr val="0E3E60"/>
              </a:solidFill>
              <a:latin typeface="Plus Jakarta Sans"/>
              <a:ea typeface="Plus Jakarta Sans"/>
              <a:cs typeface="Plus Jakarta Sans"/>
              <a:sym typeface="Plus Jakarta Sans"/>
            </a:endParaRPr>
          </a:p>
          <a:p>
            <a:pPr marL="0" indent="0" algn="ctr">
              <a:buNone/>
            </a:pPr>
            <a:r>
              <a:rPr lang="en-US" sz="1800" b="0" dirty="0"/>
              <a:t>Total dose for the first day shall not exceed 50 mg…UNLESS the OTP medical practitioner finds sufficient rationale, including but not limited to if the patient is transferring on a higher dose that has been verified, and documents in the patient’s record that a higher dose was clinically indicated. </a:t>
            </a:r>
          </a:p>
          <a:p>
            <a:pPr marL="0" indent="0" algn="ctr">
              <a:buNone/>
            </a:pPr>
            <a:endParaRPr lang="en-US" sz="1800" b="0" dirty="0"/>
          </a:p>
          <a:p>
            <a:pPr marL="0" indent="0" algn="ctr">
              <a:buNone/>
            </a:pPr>
            <a:r>
              <a:rPr lang="en-US" sz="1800" b="0" dirty="0"/>
              <a:t>More patient-centered, individualized determination</a:t>
            </a:r>
          </a:p>
          <a:p>
            <a:endParaRPr lang="en-US" sz="1600" dirty="0"/>
          </a:p>
          <a:p>
            <a:pPr marL="0" indent="0">
              <a:buNone/>
            </a:pPr>
            <a:endParaRPr lang="en-US" dirty="0"/>
          </a:p>
        </p:txBody>
      </p:sp>
      <p:sp>
        <p:nvSpPr>
          <p:cNvPr id="6" name="Text Placeholder 5">
            <a:extLst>
              <a:ext uri="{FF2B5EF4-FFF2-40B4-BE49-F238E27FC236}">
                <a16:creationId xmlns:a16="http://schemas.microsoft.com/office/drawing/2014/main" id="{5D60FDEA-BE4F-380A-7D4B-5A149A078932}"/>
              </a:ext>
            </a:extLst>
          </p:cNvPr>
          <p:cNvSpPr>
            <a:spLocks noGrp="1"/>
          </p:cNvSpPr>
          <p:nvPr>
            <p:ph type="body" sz="quarter" idx="15"/>
          </p:nvPr>
        </p:nvSpPr>
        <p:spPr>
          <a:xfrm>
            <a:off x="320634" y="1280160"/>
            <a:ext cx="3464628" cy="4681252"/>
          </a:xfrm>
        </p:spPr>
        <p:txBody>
          <a:bodyPr/>
          <a:lstStyle/>
          <a:p>
            <a:pPr marL="0" indent="0" algn="ctr">
              <a:buNone/>
            </a:pPr>
            <a:r>
              <a:rPr lang="en-US" sz="2800" dirty="0"/>
              <a:t>OLD RULE</a:t>
            </a:r>
          </a:p>
          <a:p>
            <a:pPr marL="0" indent="0" algn="ctr">
              <a:buNone/>
            </a:pPr>
            <a:endParaRPr lang="en-US" sz="3600" dirty="0"/>
          </a:p>
          <a:p>
            <a:pPr marL="0" indent="0" algn="ctr">
              <a:buNone/>
            </a:pPr>
            <a:r>
              <a:rPr lang="en-US" sz="1800" b="0" dirty="0"/>
              <a:t>The initial dose could be no more than 30 mg, and the provider could give up to an additional 10 mg in the same day after they re-evaluated the patient. </a:t>
            </a:r>
          </a:p>
          <a:p>
            <a:pPr marL="0" indent="0" algn="ctr">
              <a:buNone/>
            </a:pPr>
            <a:endParaRPr lang="en-US" sz="1800" b="0" dirty="0"/>
          </a:p>
          <a:p>
            <a:pPr marL="0" indent="0" algn="ctr">
              <a:buNone/>
            </a:pPr>
            <a:r>
              <a:rPr lang="en-US" sz="1800" b="0" dirty="0"/>
              <a:t>The total first day’s dose could be no more than 40 mg. </a:t>
            </a:r>
          </a:p>
          <a:p>
            <a:pPr marL="0" indent="0" algn="ctr">
              <a:buNone/>
            </a:pPr>
            <a:endParaRPr lang="en-US" dirty="0"/>
          </a:p>
          <a:p>
            <a:pPr marL="0" indent="0" algn="ctr">
              <a:buNone/>
            </a:pPr>
            <a:endParaRPr lang="en-US" dirty="0"/>
          </a:p>
        </p:txBody>
      </p:sp>
      <p:sp>
        <p:nvSpPr>
          <p:cNvPr id="7" name="Text Placeholder 6">
            <a:extLst>
              <a:ext uri="{FF2B5EF4-FFF2-40B4-BE49-F238E27FC236}">
                <a16:creationId xmlns:a16="http://schemas.microsoft.com/office/drawing/2014/main" id="{4A91F22C-1C04-5FB0-0B92-019D049F3F8D}"/>
              </a:ext>
            </a:extLst>
          </p:cNvPr>
          <p:cNvSpPr>
            <a:spLocks noGrp="1"/>
          </p:cNvSpPr>
          <p:nvPr>
            <p:ph type="body" sz="quarter" idx="16"/>
          </p:nvPr>
        </p:nvSpPr>
        <p:spPr>
          <a:xfrm>
            <a:off x="4667003" y="274320"/>
            <a:ext cx="4198702" cy="549275"/>
          </a:xfrm>
          <a:solidFill>
            <a:schemeClr val="bg1"/>
          </a:solidFill>
        </p:spPr>
        <p:txBody>
          <a:bodyPr>
            <a:noAutofit/>
          </a:bodyPr>
          <a:lstStyle/>
          <a:p>
            <a:pPr algn="ctr"/>
            <a:r>
              <a:rPr lang="en" sz="3200" b="1" dirty="0">
                <a:solidFill>
                  <a:srgbClr val="5B92D5"/>
                </a:solidFill>
                <a:latin typeface="Arial" panose="020B0604020202020204" pitchFamily="34" charset="0"/>
                <a:ea typeface="Plus Jakarta Sans"/>
                <a:cs typeface="Arial" panose="020B0604020202020204" pitchFamily="34" charset="0"/>
                <a:sym typeface="Plus Jakarta Sans"/>
              </a:rPr>
              <a:t>Initial Dose</a:t>
            </a:r>
            <a:endParaRPr lang="en-US" sz="3200" dirty="0">
              <a:solidFill>
                <a:srgbClr val="5B92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6989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343CD9-AD84-F4C8-9A9F-2E74C9CE35C2}"/>
              </a:ext>
            </a:extLst>
          </p:cNvPr>
          <p:cNvSpPr>
            <a:spLocks noGrp="1"/>
          </p:cNvSpPr>
          <p:nvPr>
            <p:ph type="body" sz="quarter" idx="10"/>
          </p:nvPr>
        </p:nvSpPr>
        <p:spPr>
          <a:xfrm>
            <a:off x="4960918" y="1280160"/>
            <a:ext cx="3904787" cy="4681252"/>
          </a:xfrm>
        </p:spPr>
        <p:txBody>
          <a:bodyPr/>
          <a:lstStyle/>
          <a:p>
            <a:pPr marL="0" indent="0" algn="ctr">
              <a:buNone/>
            </a:pPr>
            <a:r>
              <a:rPr lang="en" sz="2800" b="1" dirty="0">
                <a:solidFill>
                  <a:srgbClr val="0E3E60"/>
                </a:solidFill>
                <a:ea typeface="Plus Jakarta Sans"/>
                <a:sym typeface="Plus Jakarta Sans"/>
              </a:rPr>
              <a:t>NEW RULE</a:t>
            </a:r>
          </a:p>
          <a:p>
            <a:pPr marL="0" indent="0" algn="ctr">
              <a:buNone/>
            </a:pPr>
            <a:endParaRPr lang="en-US" sz="3600" b="1" dirty="0">
              <a:solidFill>
                <a:srgbClr val="0E3E60"/>
              </a:solidFill>
              <a:latin typeface="Plus Jakarta Sans"/>
              <a:ea typeface="Plus Jakarta Sans"/>
              <a:cs typeface="Plus Jakarta Sans"/>
              <a:sym typeface="Plus Jakarta Sans"/>
            </a:endParaRPr>
          </a:p>
          <a:p>
            <a:pPr marL="0" indent="0" algn="ctr">
              <a:buNone/>
            </a:pPr>
            <a:r>
              <a:rPr lang="en-US" sz="2000" b="0" i="0" u="none" strike="noStrike" baseline="0" dirty="0">
                <a:solidFill>
                  <a:srgbClr val="002060"/>
                </a:solidFill>
              </a:rPr>
              <a:t>Individualized doses may also include split doses of a medication for opioid use disorder, where such dosing regimens are indicated</a:t>
            </a:r>
          </a:p>
          <a:p>
            <a:pPr marL="0" indent="0" algn="ctr">
              <a:buNone/>
            </a:pPr>
            <a:endParaRPr lang="en-US" sz="2000" b="0" dirty="0">
              <a:solidFill>
                <a:srgbClr val="002060"/>
              </a:solidFill>
            </a:endParaRPr>
          </a:p>
          <a:p>
            <a:pPr marL="0" indent="0" algn="ctr">
              <a:buNone/>
            </a:pPr>
            <a:r>
              <a:rPr lang="en-US" sz="2000" b="0" dirty="0">
                <a:solidFill>
                  <a:srgbClr val="002060"/>
                </a:solidFill>
              </a:rPr>
              <a:t>State and federal approval is no longer required, though rationale should be documented in the patient chart</a:t>
            </a:r>
          </a:p>
          <a:p>
            <a:pPr marL="0" indent="0">
              <a:buNone/>
            </a:pPr>
            <a:endParaRPr lang="en-US" dirty="0"/>
          </a:p>
        </p:txBody>
      </p:sp>
      <p:sp>
        <p:nvSpPr>
          <p:cNvPr id="6" name="Text Placeholder 5">
            <a:extLst>
              <a:ext uri="{FF2B5EF4-FFF2-40B4-BE49-F238E27FC236}">
                <a16:creationId xmlns:a16="http://schemas.microsoft.com/office/drawing/2014/main" id="{5D60FDEA-BE4F-380A-7D4B-5A149A078932}"/>
              </a:ext>
            </a:extLst>
          </p:cNvPr>
          <p:cNvSpPr>
            <a:spLocks noGrp="1"/>
          </p:cNvSpPr>
          <p:nvPr>
            <p:ph type="body" sz="quarter" idx="15"/>
          </p:nvPr>
        </p:nvSpPr>
        <p:spPr>
          <a:xfrm>
            <a:off x="320634" y="1280160"/>
            <a:ext cx="3464628" cy="4681252"/>
          </a:xfrm>
        </p:spPr>
        <p:txBody>
          <a:bodyPr/>
          <a:lstStyle/>
          <a:p>
            <a:pPr marL="0" indent="0" algn="ctr">
              <a:buNone/>
            </a:pPr>
            <a:r>
              <a:rPr lang="en-US" sz="2800" dirty="0"/>
              <a:t>OLD RULE</a:t>
            </a:r>
          </a:p>
          <a:p>
            <a:pPr marL="0" indent="0" algn="ctr">
              <a:buNone/>
            </a:pPr>
            <a:endParaRPr lang="en-US" sz="3600" dirty="0"/>
          </a:p>
          <a:p>
            <a:pPr marL="0" indent="0" algn="ctr">
              <a:buNone/>
            </a:pPr>
            <a:r>
              <a:rPr lang="en-US" sz="2000" b="0" dirty="0"/>
              <a:t>State and federal approval was required for split dosing, along with evidence that the patient was a “rapid metabolizer” </a:t>
            </a:r>
          </a:p>
          <a:p>
            <a:pPr marL="0" indent="0" algn="ctr">
              <a:buNone/>
            </a:pPr>
            <a:endParaRPr lang="en-US" dirty="0"/>
          </a:p>
          <a:p>
            <a:pPr marL="0" indent="0" algn="ctr">
              <a:buNone/>
            </a:pPr>
            <a:endParaRPr lang="en-US" dirty="0"/>
          </a:p>
        </p:txBody>
      </p:sp>
      <p:sp>
        <p:nvSpPr>
          <p:cNvPr id="7" name="Text Placeholder 6">
            <a:extLst>
              <a:ext uri="{FF2B5EF4-FFF2-40B4-BE49-F238E27FC236}">
                <a16:creationId xmlns:a16="http://schemas.microsoft.com/office/drawing/2014/main" id="{4A91F22C-1C04-5FB0-0B92-019D049F3F8D}"/>
              </a:ext>
            </a:extLst>
          </p:cNvPr>
          <p:cNvSpPr>
            <a:spLocks noGrp="1"/>
          </p:cNvSpPr>
          <p:nvPr>
            <p:ph type="body" sz="quarter" idx="16"/>
          </p:nvPr>
        </p:nvSpPr>
        <p:spPr>
          <a:xfrm>
            <a:off x="4667003" y="274320"/>
            <a:ext cx="4198702" cy="549275"/>
          </a:xfrm>
          <a:solidFill>
            <a:schemeClr val="bg1"/>
          </a:solidFill>
        </p:spPr>
        <p:txBody>
          <a:bodyPr>
            <a:noAutofit/>
          </a:bodyPr>
          <a:lstStyle/>
          <a:p>
            <a:pPr algn="ctr"/>
            <a:r>
              <a:rPr lang="en" sz="3200" b="1" dirty="0">
                <a:solidFill>
                  <a:srgbClr val="5B92D5"/>
                </a:solidFill>
                <a:latin typeface="Arial" panose="020B0604020202020204" pitchFamily="34" charset="0"/>
                <a:cs typeface="Arial" panose="020B0604020202020204" pitchFamily="34" charset="0"/>
                <a:sym typeface="Plus Jakarta Sans"/>
              </a:rPr>
              <a:t>Split Dosing</a:t>
            </a:r>
            <a:endParaRPr lang="en-US" sz="3200" dirty="0">
              <a:solidFill>
                <a:srgbClr val="5B92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216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280160" y="1188720"/>
            <a:ext cx="7537836" cy="4252538"/>
          </a:xfrm>
        </p:spPr>
        <p:txBody>
          <a:bodyPr/>
          <a:lstStyle/>
          <a:p>
            <a:pPr marL="0" indent="0">
              <a:buNone/>
            </a:pPr>
            <a:r>
              <a:rPr lang="en-US" sz="2400" dirty="0">
                <a:solidFill>
                  <a:srgbClr val="002060"/>
                </a:solidFill>
              </a:rPr>
              <a:t>BUPRENORPHINE</a:t>
            </a:r>
            <a:r>
              <a:rPr lang="en-US" sz="2800" b="0" dirty="0">
                <a:solidFill>
                  <a:srgbClr val="002060"/>
                </a:solidFill>
              </a:rPr>
              <a:t>:</a:t>
            </a:r>
          </a:p>
          <a:p>
            <a:r>
              <a:rPr lang="en-US" sz="2000" b="0" dirty="0">
                <a:solidFill>
                  <a:srgbClr val="002060"/>
                </a:solidFill>
              </a:rPr>
              <a:t>For patients being treated with buprenorphine, telehealth is permitted for the initial (medical) screening examination, the full examination, and the initiation of buprenorphine.</a:t>
            </a:r>
          </a:p>
          <a:p>
            <a:pPr marL="0" indent="0">
              <a:buNone/>
            </a:pPr>
            <a:endParaRPr lang="en-US" sz="1600" b="0" dirty="0">
              <a:solidFill>
                <a:schemeClr val="tx1"/>
              </a:solidFill>
            </a:endParaRPr>
          </a:p>
          <a:p>
            <a:pPr marL="0" indent="0">
              <a:buNone/>
            </a:pPr>
            <a:r>
              <a:rPr lang="en-US" sz="2400" dirty="0">
                <a:solidFill>
                  <a:srgbClr val="002060"/>
                </a:solidFill>
              </a:rPr>
              <a:t>METHADONE</a:t>
            </a:r>
            <a:r>
              <a:rPr lang="en-US" sz="2800" b="0" dirty="0">
                <a:solidFill>
                  <a:srgbClr val="002060"/>
                </a:solidFill>
              </a:rPr>
              <a:t>:</a:t>
            </a:r>
          </a:p>
          <a:p>
            <a:r>
              <a:rPr lang="en-US" sz="2000" b="0" dirty="0">
                <a:solidFill>
                  <a:srgbClr val="002060"/>
                </a:solidFill>
              </a:rPr>
              <a:t>For patients receiving methadone, audio-visual telehealth can be used for the initial medical screening examination, and the initiation of methadone.</a:t>
            </a:r>
          </a:p>
          <a:p>
            <a:r>
              <a:rPr lang="en-US" sz="2000" b="0" dirty="0">
                <a:solidFill>
                  <a:srgbClr val="002060"/>
                </a:solidFill>
              </a:rPr>
              <a:t>A full in-person physical examination must be completed within 14 calendar days following the patient’s admission to the OTP</a:t>
            </a:r>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365760"/>
            <a:ext cx="7537836" cy="548640"/>
          </a:xfrm>
        </p:spPr>
        <p:txBody>
          <a:bodyPr/>
          <a:lstStyle/>
          <a:p>
            <a:r>
              <a:rPr lang="en" sz="3200" dirty="0">
                <a:sym typeface="Montserrat"/>
              </a:rPr>
              <a:t>Telehealth Admissions</a:t>
            </a:r>
            <a:endParaRPr lang="en-US" sz="3200" dirty="0"/>
          </a:p>
        </p:txBody>
      </p:sp>
    </p:spTree>
    <p:extLst>
      <p:ext uri="{BB962C8B-B14F-4D97-AF65-F5344CB8AC3E}">
        <p14:creationId xmlns:p14="http://schemas.microsoft.com/office/powerpoint/2010/main" val="457007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AD5101-2B73-2D92-2E45-735146655B27}"/>
              </a:ext>
            </a:extLst>
          </p:cNvPr>
          <p:cNvSpPr>
            <a:spLocks noGrp="1"/>
          </p:cNvSpPr>
          <p:nvPr>
            <p:ph type="title"/>
          </p:nvPr>
        </p:nvSpPr>
        <p:spPr>
          <a:xfrm>
            <a:off x="274320" y="1143000"/>
            <a:ext cx="8563554" cy="548640"/>
          </a:xfrm>
        </p:spPr>
        <p:txBody>
          <a:bodyPr/>
          <a:lstStyle/>
          <a:p>
            <a:pPr algn="ctr"/>
            <a:r>
              <a:rPr lang="en-US" sz="3200" dirty="0"/>
              <a:t>Embracing the “New Normal”</a:t>
            </a:r>
          </a:p>
        </p:txBody>
      </p:sp>
      <p:sp>
        <p:nvSpPr>
          <p:cNvPr id="6" name="Google Shape;347;p49">
            <a:extLst>
              <a:ext uri="{FF2B5EF4-FFF2-40B4-BE49-F238E27FC236}">
                <a16:creationId xmlns:a16="http://schemas.microsoft.com/office/drawing/2014/main" id="{49F7E828-B8DC-B78E-4570-816366051264}"/>
              </a:ext>
            </a:extLst>
          </p:cNvPr>
          <p:cNvSpPr/>
          <p:nvPr/>
        </p:nvSpPr>
        <p:spPr>
          <a:xfrm>
            <a:off x="3287668" y="2089974"/>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oogle Shape;348;p49">
            <a:extLst>
              <a:ext uri="{FF2B5EF4-FFF2-40B4-BE49-F238E27FC236}">
                <a16:creationId xmlns:a16="http://schemas.microsoft.com/office/drawing/2014/main" id="{56C6EA30-0C3D-F9BA-6EA6-C102A9FA6471}"/>
              </a:ext>
            </a:extLst>
          </p:cNvPr>
          <p:cNvGrpSpPr/>
          <p:nvPr/>
        </p:nvGrpSpPr>
        <p:grpSpPr>
          <a:xfrm>
            <a:off x="697565" y="1927322"/>
            <a:ext cx="2914426" cy="967103"/>
            <a:chOff x="698043" y="1315125"/>
            <a:chExt cx="2914426" cy="669600"/>
          </a:xfrm>
        </p:grpSpPr>
        <p:cxnSp>
          <p:nvCxnSpPr>
            <p:cNvPr id="8" name="Google Shape;349;p49">
              <a:extLst>
                <a:ext uri="{FF2B5EF4-FFF2-40B4-BE49-F238E27FC236}">
                  <a16:creationId xmlns:a16="http://schemas.microsoft.com/office/drawing/2014/main" id="{1DA9EC6C-992C-AE61-AAB0-2F58DE3C127E}"/>
                </a:ext>
              </a:extLst>
            </p:cNvPr>
            <p:cNvCxnSpPr/>
            <p:nvPr/>
          </p:nvCxnSpPr>
          <p:spPr>
            <a:xfrm>
              <a:off x="3178969" y="1638300"/>
              <a:ext cx="433500" cy="252300"/>
            </a:xfrm>
            <a:prstGeom prst="straightConnector1">
              <a:avLst/>
            </a:prstGeom>
            <a:ln>
              <a:headEnd type="oval" w="med" len="med"/>
              <a:tailEnd type="none" w="sm" len="sm"/>
            </a:ln>
          </p:spPr>
          <p:style>
            <a:lnRef idx="1">
              <a:schemeClr val="accent1"/>
            </a:lnRef>
            <a:fillRef idx="0">
              <a:schemeClr val="accent1"/>
            </a:fillRef>
            <a:effectRef idx="0">
              <a:schemeClr val="accent1"/>
            </a:effectRef>
            <a:fontRef idx="minor">
              <a:schemeClr val="tx1"/>
            </a:fontRef>
          </p:style>
        </p:cxnSp>
        <p:sp>
          <p:nvSpPr>
            <p:cNvPr id="9" name="Google Shape;350;p49">
              <a:extLst>
                <a:ext uri="{FF2B5EF4-FFF2-40B4-BE49-F238E27FC236}">
                  <a16:creationId xmlns:a16="http://schemas.microsoft.com/office/drawing/2014/main" id="{67CF9FD6-BFFD-B105-CEFF-1156127316F7}"/>
                </a:ext>
              </a:extLst>
            </p:cNvPr>
            <p:cNvSpPr txBox="1"/>
            <p:nvPr/>
          </p:nvSpPr>
          <p:spPr>
            <a:xfrm>
              <a:off x="698043" y="1315125"/>
              <a:ext cx="2478000" cy="6696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Roboto"/>
                <a:ea typeface="Roboto"/>
                <a:cs typeface="Roboto"/>
                <a:sym typeface="Roboto"/>
              </a:endParaRPr>
            </a:p>
            <a:p>
              <a:pPr marL="0" marR="0" lvl="0" indent="0" algn="r" defTabSz="914400" rtl="0" eaLnBrk="1" fontAlgn="auto" latinLnBrk="0" hangingPunct="1">
                <a:lnSpc>
                  <a:spcPct val="115000"/>
                </a:lnSpc>
                <a:spcBef>
                  <a:spcPts val="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Roboto"/>
                <a:ea typeface="Roboto"/>
                <a:cs typeface="Roboto"/>
                <a:sym typeface="Roboto"/>
              </a:endParaRPr>
            </a:p>
            <a:p>
              <a:pPr marL="0" marR="0" lvl="0" indent="0" algn="r" defTabSz="914400" rtl="0" eaLnBrk="1" fontAlgn="auto" latinLnBrk="0" hangingPunct="1">
                <a:lnSpc>
                  <a:spcPct val="115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rPr>
                <a:t>Decreased rigidity of the take-home schedule</a:t>
              </a:r>
              <a:endParaRPr kumimoji="0" sz="1600" b="1"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endParaRPr>
            </a:p>
            <a:p>
              <a:pPr marL="0" marR="0" lvl="0" indent="0" algn="r" defTabSz="914400" rtl="0" eaLnBrk="1" fontAlgn="auto" latinLnBrk="0" hangingPunct="1">
                <a:lnSpc>
                  <a:spcPct val="115000"/>
                </a:lnSpc>
                <a:spcBef>
                  <a:spcPts val="0"/>
                </a:spcBef>
                <a:spcAft>
                  <a:spcPts val="0"/>
                </a:spcAft>
                <a:buClrTx/>
                <a:buSzTx/>
                <a:buFontTx/>
                <a:buNone/>
                <a:tabLst/>
                <a:defRPr/>
              </a:pPr>
              <a:endParaRPr kumimoji="0" sz="1600" b="1"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endParaRPr>
            </a:p>
            <a:p>
              <a:pPr marL="0" marR="0" lvl="0" indent="0" algn="r" defTabSz="914400" rtl="0" eaLnBrk="1" fontAlgn="auto" latinLnBrk="0" hangingPunct="1">
                <a:lnSpc>
                  <a:spcPct val="115000"/>
                </a:lnSpc>
                <a:spcBef>
                  <a:spcPts val="0"/>
                </a:spcBef>
                <a:spcAft>
                  <a:spcPts val="0"/>
                </a:spcAft>
                <a:buClrTx/>
                <a:buSzTx/>
                <a:buFontTx/>
                <a:buNone/>
                <a:tabLst/>
                <a:defRPr/>
              </a:pPr>
              <a:r>
                <a:rPr kumimoji="0" lang="en" sz="160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rPr>
                <a:t>Changes promote respect, trust, compassion</a:t>
              </a:r>
              <a:endParaRPr kumimoji="0" sz="160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endParaRPr>
            </a:p>
          </p:txBody>
        </p:sp>
      </p:grpSp>
      <p:grpSp>
        <p:nvGrpSpPr>
          <p:cNvPr id="10" name="Google Shape;351;p49">
            <a:extLst>
              <a:ext uri="{FF2B5EF4-FFF2-40B4-BE49-F238E27FC236}">
                <a16:creationId xmlns:a16="http://schemas.microsoft.com/office/drawing/2014/main" id="{74402B5D-9977-5220-BE03-C9D292B616BA}"/>
              </a:ext>
            </a:extLst>
          </p:cNvPr>
          <p:cNvGrpSpPr/>
          <p:nvPr/>
        </p:nvGrpSpPr>
        <p:grpSpPr>
          <a:xfrm>
            <a:off x="5507487" y="2239357"/>
            <a:ext cx="2984906" cy="1219800"/>
            <a:chOff x="5517319" y="1315125"/>
            <a:chExt cx="2984906" cy="1219800"/>
          </a:xfrm>
        </p:grpSpPr>
        <p:cxnSp>
          <p:nvCxnSpPr>
            <p:cNvPr id="11" name="Google Shape;352;p49">
              <a:extLst>
                <a:ext uri="{FF2B5EF4-FFF2-40B4-BE49-F238E27FC236}">
                  <a16:creationId xmlns:a16="http://schemas.microsoft.com/office/drawing/2014/main" id="{3A7D6C0F-8468-6476-294F-45DF7C2C5974}"/>
                </a:ext>
              </a:extLst>
            </p:cNvPr>
            <p:cNvCxnSpPr/>
            <p:nvPr/>
          </p:nvCxnSpPr>
          <p:spPr>
            <a:xfrm flipH="1">
              <a:off x="5517319" y="1638300"/>
              <a:ext cx="433500" cy="252300"/>
            </a:xfrm>
            <a:prstGeom prst="straightConnector1">
              <a:avLst/>
            </a:prstGeom>
            <a:ln>
              <a:headEnd type="oval" w="med" len="med"/>
              <a:tailEnd type="none" w="sm" len="sm"/>
            </a:ln>
          </p:spPr>
          <p:style>
            <a:lnRef idx="1">
              <a:schemeClr val="accent1"/>
            </a:lnRef>
            <a:fillRef idx="0">
              <a:schemeClr val="accent1"/>
            </a:fillRef>
            <a:effectRef idx="0">
              <a:schemeClr val="accent1"/>
            </a:effectRef>
            <a:fontRef idx="minor">
              <a:schemeClr val="tx1"/>
            </a:fontRef>
          </p:style>
        </p:cxnSp>
        <p:sp>
          <p:nvSpPr>
            <p:cNvPr id="12" name="Google Shape;353;p49">
              <a:extLst>
                <a:ext uri="{FF2B5EF4-FFF2-40B4-BE49-F238E27FC236}">
                  <a16:creationId xmlns:a16="http://schemas.microsoft.com/office/drawing/2014/main" id="{96AA80CB-A105-C97B-8B5D-CF7E00B4F7A2}"/>
                </a:ext>
              </a:extLst>
            </p:cNvPr>
            <p:cNvSpPr txBox="1"/>
            <p:nvPr/>
          </p:nvSpPr>
          <p:spPr>
            <a:xfrm>
              <a:off x="5962125" y="1315125"/>
              <a:ext cx="2540100" cy="1219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 sz="160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rPr>
                <a:t>Remove barriers to entering treatment</a:t>
              </a:r>
              <a:endParaRPr kumimoji="0" sz="160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rPr>
                <a:t>Remove barriers to staying in treatment</a:t>
              </a:r>
              <a:endParaRPr kumimoji="0" sz="1600" b="1"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sz="1200" b="1" i="0" u="none" strike="noStrike" kern="1200" cap="none" spc="0" normalizeH="0" baseline="0" noProof="0" dirty="0">
                <a:ln>
                  <a:noFill/>
                </a:ln>
                <a:solidFill>
                  <a:prstClr val="black"/>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 sz="16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rPr>
                <a:t>Treatment is Personalized</a:t>
              </a:r>
              <a:endParaRPr kumimoji="0" sz="16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endParaRPr>
            </a:p>
          </p:txBody>
        </p:sp>
      </p:grpSp>
      <p:grpSp>
        <p:nvGrpSpPr>
          <p:cNvPr id="13" name="Google Shape;354;p49">
            <a:extLst>
              <a:ext uri="{FF2B5EF4-FFF2-40B4-BE49-F238E27FC236}">
                <a16:creationId xmlns:a16="http://schemas.microsoft.com/office/drawing/2014/main" id="{8972D0D4-329C-DA2C-DC62-2BFD85E38419}"/>
              </a:ext>
            </a:extLst>
          </p:cNvPr>
          <p:cNvGrpSpPr/>
          <p:nvPr/>
        </p:nvGrpSpPr>
        <p:grpSpPr>
          <a:xfrm>
            <a:off x="2108793" y="4459372"/>
            <a:ext cx="4849500" cy="923885"/>
            <a:chOff x="2118625" y="3535140"/>
            <a:chExt cx="4849500" cy="923885"/>
          </a:xfrm>
        </p:grpSpPr>
        <p:cxnSp>
          <p:nvCxnSpPr>
            <p:cNvPr id="14" name="Google Shape;355;p49">
              <a:extLst>
                <a:ext uri="{FF2B5EF4-FFF2-40B4-BE49-F238E27FC236}">
                  <a16:creationId xmlns:a16="http://schemas.microsoft.com/office/drawing/2014/main" id="{2051FE2E-1F76-3E66-298D-C308793D5D77}"/>
                </a:ext>
              </a:extLst>
            </p:cNvPr>
            <p:cNvCxnSpPr/>
            <p:nvPr/>
          </p:nvCxnSpPr>
          <p:spPr>
            <a:xfrm rot="10800000">
              <a:off x="4556399" y="3535140"/>
              <a:ext cx="0" cy="460500"/>
            </a:xfrm>
            <a:prstGeom prst="straightConnector1">
              <a:avLst/>
            </a:prstGeom>
            <a:ln>
              <a:headEnd type="oval" w="med" len="med"/>
              <a:tailEnd type="none" w="sm" len="sm"/>
            </a:ln>
          </p:spPr>
          <p:style>
            <a:lnRef idx="1">
              <a:schemeClr val="accent1"/>
            </a:lnRef>
            <a:fillRef idx="0">
              <a:schemeClr val="accent1"/>
            </a:fillRef>
            <a:effectRef idx="0">
              <a:schemeClr val="accent1"/>
            </a:effectRef>
            <a:fontRef idx="minor">
              <a:schemeClr val="tx1"/>
            </a:fontRef>
          </p:style>
        </p:cxnSp>
        <p:sp>
          <p:nvSpPr>
            <p:cNvPr id="15" name="Google Shape;356;p49">
              <a:extLst>
                <a:ext uri="{FF2B5EF4-FFF2-40B4-BE49-F238E27FC236}">
                  <a16:creationId xmlns:a16="http://schemas.microsoft.com/office/drawing/2014/main" id="{88FF61E4-9F66-A14B-6600-DC8D96516F6B}"/>
                </a:ext>
              </a:extLst>
            </p:cNvPr>
            <p:cNvSpPr txBox="1"/>
            <p:nvPr/>
          </p:nvSpPr>
          <p:spPr>
            <a:xfrm>
              <a:off x="2118625" y="4009325"/>
              <a:ext cx="4849500" cy="449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rPr>
                <a:t>Emphasis on HARM REDUCTION </a:t>
              </a:r>
              <a:r>
                <a:rPr kumimoji="0" lang="en" b="1"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rPr>
                <a:t>and SHARED DECISION MAKING</a:t>
              </a:r>
              <a:endParaRPr kumimoji="0" b="1"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endParaRPr>
            </a:p>
          </p:txBody>
        </p:sp>
      </p:grpSp>
      <p:sp>
        <p:nvSpPr>
          <p:cNvPr id="16" name="Google Shape;357;p49">
            <a:extLst>
              <a:ext uri="{FF2B5EF4-FFF2-40B4-BE49-F238E27FC236}">
                <a16:creationId xmlns:a16="http://schemas.microsoft.com/office/drawing/2014/main" id="{BEEDFC9A-88EC-811E-3CB9-7F9729F2304F}"/>
              </a:ext>
            </a:extLst>
          </p:cNvPr>
          <p:cNvSpPr txBox="1"/>
          <p:nvPr/>
        </p:nvSpPr>
        <p:spPr>
          <a:xfrm>
            <a:off x="3835952" y="2980692"/>
            <a:ext cx="1443600" cy="8043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 sz="1200" b="1" i="0" u="none" strike="noStrike" kern="1200" cap="none" spc="0" normalizeH="0" baseline="0" noProof="0">
                <a:ln>
                  <a:noFill/>
                </a:ln>
                <a:solidFill>
                  <a:prstClr val="black"/>
                </a:solidFill>
                <a:effectLst/>
                <a:uLnTx/>
                <a:uFillTx/>
                <a:latin typeface="Roboto"/>
                <a:ea typeface="Roboto"/>
                <a:cs typeface="Roboto"/>
                <a:sym typeface="Roboto"/>
              </a:rPr>
              <a:t>NEW RULES</a:t>
            </a:r>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Google Shape;358;p49">
            <a:extLst>
              <a:ext uri="{FF2B5EF4-FFF2-40B4-BE49-F238E27FC236}">
                <a16:creationId xmlns:a16="http://schemas.microsoft.com/office/drawing/2014/main" id="{52C22896-FD20-11B3-BB56-675B531512E3}"/>
              </a:ext>
            </a:extLst>
          </p:cNvPr>
          <p:cNvSpPr/>
          <p:nvPr/>
        </p:nvSpPr>
        <p:spPr>
          <a:xfrm rot="1800047">
            <a:off x="3210011" y="2010666"/>
            <a:ext cx="2690936" cy="2690936"/>
          </a:xfrm>
          <a:prstGeom prst="blockArc">
            <a:avLst>
              <a:gd name="adj1" fmla="val 14414370"/>
              <a:gd name="adj2" fmla="val 694"/>
              <a:gd name="adj3" fmla="val 9562"/>
            </a:avLst>
          </a:prstGeom>
          <a:solidFill>
            <a:srgbClr val="5B92D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Google Shape;359;p49">
            <a:extLst>
              <a:ext uri="{FF2B5EF4-FFF2-40B4-BE49-F238E27FC236}">
                <a16:creationId xmlns:a16="http://schemas.microsoft.com/office/drawing/2014/main" id="{580B27A5-A09B-6CAF-6FF2-CB5847C27FC6}"/>
              </a:ext>
            </a:extLst>
          </p:cNvPr>
          <p:cNvSpPr/>
          <p:nvPr/>
        </p:nvSpPr>
        <p:spPr>
          <a:xfrm rot="-1800047" flipH="1">
            <a:off x="3212124" y="2010666"/>
            <a:ext cx="2690936" cy="2690936"/>
          </a:xfrm>
          <a:prstGeom prst="blockArc">
            <a:avLst>
              <a:gd name="adj1" fmla="val 14348563"/>
              <a:gd name="adj2" fmla="val 21472873"/>
              <a:gd name="adj3" fmla="val 9381"/>
            </a:avLst>
          </a:prstGeom>
          <a:gradFill>
            <a:gsLst>
              <a:gs pos="0">
                <a:srgbClr val="5B92D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Google Shape;360;p49">
            <a:extLst>
              <a:ext uri="{FF2B5EF4-FFF2-40B4-BE49-F238E27FC236}">
                <a16:creationId xmlns:a16="http://schemas.microsoft.com/office/drawing/2014/main" id="{EB63B3E8-2698-2A49-126C-29FD74DE2D55}"/>
              </a:ext>
            </a:extLst>
          </p:cNvPr>
          <p:cNvSpPr/>
          <p:nvPr/>
        </p:nvSpPr>
        <p:spPr>
          <a:xfrm rot="-8100000">
            <a:off x="4372883" y="1951625"/>
            <a:ext cx="363170" cy="363170"/>
          </a:xfrm>
          <a:prstGeom prst="rtTriangle">
            <a:avLst/>
          </a:pr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Google Shape;361;p49">
            <a:extLst>
              <a:ext uri="{FF2B5EF4-FFF2-40B4-BE49-F238E27FC236}">
                <a16:creationId xmlns:a16="http://schemas.microsoft.com/office/drawing/2014/main" id="{0D0533D0-EA35-1D41-E6DB-319849A07FF4}"/>
              </a:ext>
            </a:extLst>
          </p:cNvPr>
          <p:cNvSpPr/>
          <p:nvPr/>
        </p:nvSpPr>
        <p:spPr>
          <a:xfrm rot="-9000757" flipH="1">
            <a:off x="3211121" y="2009040"/>
            <a:ext cx="2690226" cy="2690226"/>
          </a:xfrm>
          <a:prstGeom prst="blockArc">
            <a:avLst>
              <a:gd name="adj1" fmla="val 14316164"/>
              <a:gd name="adj2" fmla="val 21502663"/>
              <a:gd name="adj3" fmla="val 9415"/>
            </a:avLst>
          </a:prstGeom>
          <a:solidFill>
            <a:srgbClr val="5B92D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Google Shape;362;p49">
            <a:extLst>
              <a:ext uri="{FF2B5EF4-FFF2-40B4-BE49-F238E27FC236}">
                <a16:creationId xmlns:a16="http://schemas.microsoft.com/office/drawing/2014/main" id="{06CD9DE7-11EC-3E1B-1E59-3A4F5AE135E8}"/>
              </a:ext>
            </a:extLst>
          </p:cNvPr>
          <p:cNvSpPr/>
          <p:nvPr/>
        </p:nvSpPr>
        <p:spPr>
          <a:xfrm rot="-1027861">
            <a:off x="5476042" y="3774064"/>
            <a:ext cx="312672" cy="312672"/>
          </a:xfrm>
          <a:prstGeom prst="rtTriangle">
            <a:avLst/>
          </a:pr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Google Shape;363;p49">
            <a:extLst>
              <a:ext uri="{FF2B5EF4-FFF2-40B4-BE49-F238E27FC236}">
                <a16:creationId xmlns:a16="http://schemas.microsoft.com/office/drawing/2014/main" id="{85A4BDF6-AC6F-9CB6-B107-668FF8B10BEB}"/>
              </a:ext>
            </a:extLst>
          </p:cNvPr>
          <p:cNvSpPr/>
          <p:nvPr/>
        </p:nvSpPr>
        <p:spPr>
          <a:xfrm rot="6359841">
            <a:off x="3305969" y="3771994"/>
            <a:ext cx="363580" cy="363580"/>
          </a:xfrm>
          <a:prstGeom prst="rtTriangle">
            <a:avLst/>
          </a:pr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955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280160" y="1005840"/>
            <a:ext cx="7537836" cy="42525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2400" b="0" dirty="0">
                <a:solidFill>
                  <a:srgbClr val="002060"/>
                </a:solidFill>
                <a:ea typeface="Plus Jakarta Sans"/>
                <a:sym typeface="Plus Jakarta Sans"/>
              </a:rPr>
              <a:t>As highly skilled professionals in the OTP setting, we can respect the values, needs, and preferences of our patients. We can balance the need for responsive patient care with responsible ways to ensure patient safety. We can ensure good patient care while providing our patients with consistency, humanity, support, and empowerment through their recovery journey. We </a:t>
            </a:r>
            <a:r>
              <a:rPr lang="en-US" sz="2400" b="0" baseline="0" dirty="0">
                <a:solidFill>
                  <a:srgbClr val="002060"/>
                </a:solidFill>
                <a:ea typeface="Plus Jakarta Sans"/>
                <a:sym typeface="Plus Jakarta Sans"/>
              </a:rPr>
              <a:t>can acknowledge that treatment can vary from person to person, and that what helps one person might not work for someone else. We can meet patients where they are, but we don’t have to leave them there. Our job is about improving the quality of life for each person in our care, and now we have the regulatory flexibility to do that. </a:t>
            </a:r>
            <a:endParaRPr lang="en-US" sz="2400" b="0" baseline="0" dirty="0">
              <a:solidFill>
                <a:srgbClr val="002060"/>
              </a:solidFill>
            </a:endParaRPr>
          </a:p>
          <a:p>
            <a:pPr marL="0" indent="0">
              <a:buNone/>
            </a:pPr>
            <a:endParaRPr lang="en-US" sz="1600" dirty="0">
              <a:solidFill>
                <a:schemeClr val="tx1"/>
              </a:solidFill>
              <a:latin typeface="+mn-lt"/>
            </a:endParaRPr>
          </a:p>
          <a:p>
            <a:pPr marL="0" indent="0">
              <a:buNone/>
            </a:pPr>
            <a:endParaRPr lang="en-US" sz="1600" b="0" dirty="0">
              <a:solidFill>
                <a:schemeClr val="tx1"/>
              </a:solidFill>
            </a:endParaRPr>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365760"/>
            <a:ext cx="7537836" cy="548640"/>
          </a:xfrm>
        </p:spPr>
        <p:txBody>
          <a:bodyPr/>
          <a:lstStyle/>
          <a:p>
            <a:r>
              <a:rPr lang="en" sz="3200" dirty="0">
                <a:sym typeface="Montserrat"/>
              </a:rPr>
              <a:t>Paradigm Shift</a:t>
            </a:r>
            <a:endParaRPr lang="en-US" sz="3200" dirty="0"/>
          </a:p>
        </p:txBody>
      </p:sp>
    </p:spTree>
    <p:extLst>
      <p:ext uri="{BB962C8B-B14F-4D97-AF65-F5344CB8AC3E}">
        <p14:creationId xmlns:p14="http://schemas.microsoft.com/office/powerpoint/2010/main" val="1643062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38393-97D9-DA6C-FC4C-6DDE6C3704EE}"/>
              </a:ext>
            </a:extLst>
          </p:cNvPr>
          <p:cNvSpPr>
            <a:spLocks noGrp="1"/>
          </p:cNvSpPr>
          <p:nvPr>
            <p:ph type="body" sz="quarter" idx="10"/>
          </p:nvPr>
        </p:nvSpPr>
        <p:spPr>
          <a:xfrm>
            <a:off x="1327868" y="1782502"/>
            <a:ext cx="7537836" cy="4252538"/>
          </a:xfrm>
        </p:spPr>
        <p:txBody>
          <a:bodyPr/>
          <a:lstStyle/>
          <a:p>
            <a:pPr marL="0" indent="0">
              <a:buNone/>
            </a:pPr>
            <a:r>
              <a:rPr lang="en-US" sz="2800" b="0" dirty="0">
                <a:solidFill>
                  <a:srgbClr val="002060"/>
                </a:solidFill>
              </a:rPr>
              <a:t>Federal Regulation 42 C.F.R., Part 8</a:t>
            </a:r>
          </a:p>
          <a:p>
            <a:pPr marL="192881" lvl="1" indent="0">
              <a:buNone/>
            </a:pPr>
            <a:r>
              <a:rPr lang="en-US" sz="2400" b="0" dirty="0">
                <a:solidFill>
                  <a:schemeClr val="tx1"/>
                </a:solidFill>
                <a:hlinkClick r:id="rId3"/>
              </a:rPr>
              <a:t>https://www.ecfr.gov/current/title-42/chapter-I/subchapter-A/part-8</a:t>
            </a:r>
            <a:r>
              <a:rPr lang="en-US" sz="2400" b="0" dirty="0">
                <a:solidFill>
                  <a:schemeClr val="tx1"/>
                </a:solidFill>
              </a:rPr>
              <a:t> </a:t>
            </a:r>
          </a:p>
          <a:p>
            <a:pPr marL="0" indent="0">
              <a:buNone/>
            </a:pPr>
            <a:r>
              <a:rPr lang="en-US" sz="2800" b="0" dirty="0">
                <a:solidFill>
                  <a:srgbClr val="002060"/>
                </a:solidFill>
              </a:rPr>
              <a:t>SAMHSA’s Federal Guidelines 	</a:t>
            </a:r>
          </a:p>
          <a:p>
            <a:pPr marL="195560" lvl="1" indent="0">
              <a:buNone/>
            </a:pPr>
            <a:r>
              <a:rPr lang="en-US" sz="2400" b="0" dirty="0">
                <a:solidFill>
                  <a:schemeClr val="tx1"/>
                </a:solidFill>
                <a:hlinkClick r:id="rId4"/>
              </a:rPr>
              <a:t>https://library.samhsa.gov/sites/default/files/federal-guidelines-opioid-treatment-pep24-02-011.pdf</a:t>
            </a:r>
            <a:r>
              <a:rPr lang="en-US" sz="2400" b="0" dirty="0">
                <a:solidFill>
                  <a:schemeClr val="tx1"/>
                </a:solidFill>
              </a:rPr>
              <a:t>  </a:t>
            </a:r>
          </a:p>
          <a:p>
            <a:pPr marL="0" indent="0">
              <a:buNone/>
            </a:pPr>
            <a:endParaRPr lang="en-US" sz="1600" b="0" dirty="0">
              <a:solidFill>
                <a:schemeClr val="tx1"/>
              </a:solidFill>
            </a:endParaRPr>
          </a:p>
        </p:txBody>
      </p:sp>
      <p:sp>
        <p:nvSpPr>
          <p:cNvPr id="4" name="Title 3">
            <a:extLst>
              <a:ext uri="{FF2B5EF4-FFF2-40B4-BE49-F238E27FC236}">
                <a16:creationId xmlns:a16="http://schemas.microsoft.com/office/drawing/2014/main" id="{2D05E67C-8BC5-AABA-13AE-C1C30F9EFB85}"/>
              </a:ext>
            </a:extLst>
          </p:cNvPr>
          <p:cNvSpPr>
            <a:spLocks noGrp="1"/>
          </p:cNvSpPr>
          <p:nvPr>
            <p:ph type="title"/>
          </p:nvPr>
        </p:nvSpPr>
        <p:spPr>
          <a:xfrm>
            <a:off x="1280160" y="457200"/>
            <a:ext cx="7537836" cy="548640"/>
          </a:xfrm>
        </p:spPr>
        <p:txBody>
          <a:bodyPr/>
          <a:lstStyle/>
          <a:p>
            <a:r>
              <a:rPr lang="en" sz="3200" dirty="0">
                <a:sym typeface="Montserrat"/>
              </a:rPr>
              <a:t>Links</a:t>
            </a:r>
            <a:endParaRPr lang="en-US" sz="3200" dirty="0"/>
          </a:p>
        </p:txBody>
      </p:sp>
    </p:spTree>
    <p:extLst>
      <p:ext uri="{BB962C8B-B14F-4D97-AF65-F5344CB8AC3E}">
        <p14:creationId xmlns:p14="http://schemas.microsoft.com/office/powerpoint/2010/main" val="4143202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EA2EEB-C117-76B7-EA80-452A6FA4433B}"/>
              </a:ext>
            </a:extLst>
          </p:cNvPr>
          <p:cNvSpPr>
            <a:spLocks noGrp="1"/>
          </p:cNvSpPr>
          <p:nvPr>
            <p:ph type="body" sz="quarter" idx="10"/>
          </p:nvPr>
        </p:nvSpPr>
        <p:spPr>
          <a:xfrm>
            <a:off x="1832015" y="285008"/>
            <a:ext cx="5479970" cy="1163783"/>
          </a:xfrm>
        </p:spPr>
        <p:txBody>
          <a:bodyPr/>
          <a:lstStyle/>
          <a:p>
            <a:pPr marL="0" indent="0" algn="ctr">
              <a:buNone/>
            </a:pPr>
            <a:r>
              <a:rPr lang="en-US" sz="1800" dirty="0">
                <a:solidFill>
                  <a:srgbClr val="5B92D5"/>
                </a:solidFill>
              </a:rPr>
              <a:t>References</a:t>
            </a:r>
          </a:p>
        </p:txBody>
      </p:sp>
      <p:sp>
        <p:nvSpPr>
          <p:cNvPr id="5" name="TextBox 4">
            <a:extLst>
              <a:ext uri="{FF2B5EF4-FFF2-40B4-BE49-F238E27FC236}">
                <a16:creationId xmlns:a16="http://schemas.microsoft.com/office/drawing/2014/main" id="{CB8E1D1D-3FBD-8DBF-F0E3-DA1BFD70B1C9}"/>
              </a:ext>
            </a:extLst>
          </p:cNvPr>
          <p:cNvSpPr txBox="1"/>
          <p:nvPr/>
        </p:nvSpPr>
        <p:spPr>
          <a:xfrm>
            <a:off x="365760" y="-4663440"/>
            <a:ext cx="8454263" cy="114492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Mitchell, P., Curtin, K. M., &amp; Magliocca, N. R. (2023). Race, rurality and geographic accessibility to medication for opioid use disorder in the U.S. </a:t>
            </a:r>
            <a:r>
              <a:rPr kumimoji="0" lang="en-US" sz="1200" b="0" i="1"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Journal of Maps</a:t>
            </a:r>
            <a:r>
              <a:rPr kumimoji="0" lang="en-US" sz="12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 </a:t>
            </a:r>
            <a:r>
              <a:rPr kumimoji="0" lang="en-US" sz="1200" b="0" i="1"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19</a:t>
            </a:r>
            <a:r>
              <a:rPr kumimoji="0" lang="en-US" sz="12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(1). </a:t>
            </a:r>
            <a:r>
              <a:rPr kumimoji="0" lang="en-US" sz="1200" b="0" i="0" u="none" strike="noStrike" kern="1200" cap="none" spc="0" normalizeH="0" baseline="0" noProof="0" dirty="0">
                <a:ln>
                  <a:noFill/>
                </a:ln>
                <a:solidFill>
                  <a:srgbClr val="1155CC"/>
                </a:solidFill>
                <a:effectLst/>
                <a:uLnTx/>
                <a:uFillTx/>
                <a:latin typeface="Arial" panose="020B0604020202020204" pitchFamily="34" charset="0"/>
                <a:cs typeface="Arial" panose="020B0604020202020204" pitchFamily="34" charset="0"/>
                <a:hlinkClick r:id="rId2"/>
              </a:rPr>
              <a:t>https://doi.org/10.1080/17445647.2023.2270632</a:t>
            </a:r>
            <a:endParaRPr kumimoji="0" lang="en-US" sz="1200" b="0" i="0" u="none" strike="noStrike" kern="1200" cap="none" spc="0" normalizeH="0" baseline="0" noProof="0" dirty="0">
              <a:ln>
                <a:noFill/>
              </a:ln>
              <a:solidFill>
                <a:srgbClr val="1155CC"/>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2222"/>
                </a:solidFill>
                <a:effectLst/>
                <a:uLnTx/>
                <a:uFillTx/>
                <a:latin typeface="Arial" panose="020B0604020202020204" pitchFamily="34" charset="0"/>
                <a:cs typeface="Arial" panose="020B0604020202020204" pitchFamily="34" charset="0"/>
              </a:rPr>
              <a:t>Institute of Medicine (US) Committee on Federal Regulation of Methadone Treatment; Rettig RA, Yarmolinsky A, editors. Federal Regulation of Methadone Treatment. Washington (DC): National Academies Press (US); 1995. 5, Federal Regulation of Methadone Treatment. Available from: </a:t>
            </a:r>
            <a:r>
              <a:rPr kumimoji="0" lang="en-US" sz="1200" b="0" i="0" u="none" strike="noStrike" kern="1200" cap="none" spc="0" normalizeH="0" baseline="0" noProof="0" dirty="0">
                <a:ln>
                  <a:noFill/>
                </a:ln>
                <a:solidFill>
                  <a:srgbClr val="1155CC"/>
                </a:solidFill>
                <a:effectLst/>
                <a:uLnTx/>
                <a:uFillTx/>
                <a:latin typeface="Arial" panose="020B0604020202020204" pitchFamily="34" charset="0"/>
                <a:cs typeface="Arial" panose="020B0604020202020204" pitchFamily="34" charset="0"/>
                <a:hlinkClick r:id="rId3"/>
              </a:rPr>
              <a:t>https://www.ncbi.nlm.nih.gov/books/NBK232105/</a:t>
            </a:r>
            <a:endParaRPr kumimoji="0" lang="en-US" sz="1200" b="0" i="0" u="none" strike="noStrike" kern="1200" cap="none" spc="0" normalizeH="0" baseline="0" noProof="0" dirty="0">
              <a:ln>
                <a:noFill/>
              </a:ln>
              <a:solidFill>
                <a:srgbClr val="1155CC"/>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155CC"/>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2222"/>
                </a:solidFill>
                <a:effectLst/>
                <a:uLnTx/>
                <a:uFillTx/>
                <a:latin typeface="Arial" panose="020B0604020202020204" pitchFamily="34" charset="0"/>
                <a:cs typeface="Arial" panose="020B0604020202020204" pitchFamily="34" charset="0"/>
              </a:rPr>
              <a:t>Roberts, S.K. The Politics of Stigma and Racialization in the Early Years of Methadone Maintenance Regulation. Columbia University. Available from</a:t>
            </a:r>
            <a:r>
              <a:rPr lang="en-US" sz="1200" dirty="0">
                <a:solidFill>
                  <a:srgbClr val="222222"/>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4"/>
              </a:rPr>
              <a:t>bing.com/ck/a?!&amp;&amp;p=310d32cf4a5e339857ba7c4b679b7975e5cfcf833100b664287b058ea53ec274JmltdHM9MTc1MDIwNDgwMA&amp;ptn=3&amp;ver=2&amp;hsh=4&amp;fclid=11b8d2fa-4e83-6ab1-1442-c6534f1a6b69&amp;psq=The+Politics+of+Stigma+and+Racialization+in+the+Early+Years+of+Methadone+Maintenance+Regulation&amp;u=a1aHR0cHM6Ly93d3cubmF0aW9uYWxhY2FkZW1pZXMub3JnL2RvY3VtZW50cy9lbWJlZC9saW5rL0xGMjI1NURBM0REMUM0MUMwQTQyRDNCRUYwOTg5QUNBRUNFMzA1M0E2QTlCL2ZpbGUvRDRGMzU2MDJCQ0UwQUQzQzZGQ0FENDUxNTkzMkVGODE3RkQ2RDRDQjk3OTE&amp;ntb=1</a:t>
            </a:r>
            <a:r>
              <a:rPr lang="en-US" sz="1200" dirty="0">
                <a:solidFill>
                  <a:srgbClr val="222222"/>
                </a:solidFill>
                <a:latin typeface="Arial" panose="020B0604020202020204" pitchFamily="34" charset="0"/>
                <a:cs typeface="Arial" panose="020B0604020202020204" pitchFamily="34" charset="0"/>
              </a:rPr>
              <a:t> </a:t>
            </a:r>
            <a:r>
              <a:rPr kumimoji="0" lang="en-US" sz="1200" b="0" i="0" u="none" strike="noStrike" kern="1200" cap="none" spc="0" normalizeH="0" baseline="0" noProof="0" dirty="0">
                <a:ln>
                  <a:noFill/>
                </a:ln>
                <a:solidFill>
                  <a:srgbClr val="222222"/>
                </a:solidFill>
                <a:effectLst/>
                <a:uLnTx/>
                <a:uFillTx/>
                <a:latin typeface="Arial" panose="020B0604020202020204" pitchFamily="34" charset="0"/>
                <a:cs typeface="Arial" panose="020B0604020202020204" pitchFamily="34" charset="0"/>
              </a:rPr>
              <a:t>Center for Substance Abuse Treatment. Medication-Assisted Treatment for Opioid Addiction in Opioid Treatment Programs. Treatment Improvement Protocol (TIP) Series 43. HHS Publication No. (SMA) 12-4214. Rockville, MD: Substance Abuse and Mental Health Services Administration, 2005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Mitchell SG, Jester J, Gryczynski J, Whitter M, Fuller D, Halsted C, Schwartz RP. Impact of COVID-19-related methadone regulatory flexibilities: views of state opioid treatment authorities and program staff. Addict Sci Clin Pract. 2023 Oct 17;18(1):61. doi: 10.1186/s13722-023-00417-7. PMID: 37848970; PMCID: PMC10580566.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Krawczyk N, Maniates H, Hulsey E, Smith JS, DiDomenico E, Stuart EA, Saloner B, Bandara S. Shifting Medication Treatment Practices in the COVID-19 Pandemic: A Statewide Survey of Pennsylvania Opioid Treatment Programs. J Addict Med. 2022 Nov-Dec 01;16(6):645-652. doi: 10.1097/ADM.0000000000000981. PMID: 35165225; PMCID: PMC9653109.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Figgatt MC, Salazar Z, Day E, Vincent L, Dasgupta N. Take-home dosing experiences among persons receiving methadone maintenance treatment during COVID-19. J Subst Abuse Treat. 2021 Apr;123:108276. doi: 10.1016/j.jsat.2021.108276. Epub 2021 Jan 8. PMID: 33612201; PMCID: PMC8060693.</a:t>
            </a:r>
          </a:p>
        </p:txBody>
      </p:sp>
    </p:spTree>
    <p:extLst>
      <p:ext uri="{BB962C8B-B14F-4D97-AF65-F5344CB8AC3E}">
        <p14:creationId xmlns:p14="http://schemas.microsoft.com/office/powerpoint/2010/main" val="359372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9F9B81-C893-09FD-5E85-DF8EC2208AA3}"/>
              </a:ext>
            </a:extLst>
          </p:cNvPr>
          <p:cNvSpPr>
            <a:spLocks noGrp="1"/>
          </p:cNvSpPr>
          <p:nvPr>
            <p:ph type="title"/>
          </p:nvPr>
        </p:nvSpPr>
        <p:spPr>
          <a:xfrm>
            <a:off x="254664" y="1272433"/>
            <a:ext cx="4678421" cy="1636842"/>
          </a:xfrm>
        </p:spPr>
        <p:txBody>
          <a:bodyPr>
            <a:noAutofit/>
          </a:bodyPr>
          <a:lstStyle/>
          <a:p>
            <a:r>
              <a:rPr lang="en-US" sz="3200" dirty="0">
                <a:solidFill>
                  <a:srgbClr val="C37B1B"/>
                </a:solidFill>
                <a:latin typeface="+mn-lt"/>
                <a:cs typeface="Times New Roman" panose="02020603050405020304" pitchFamily="18" charset="0"/>
              </a:rPr>
              <a:t>Brief Research Update on MAT Outcomes</a:t>
            </a:r>
          </a:p>
        </p:txBody>
      </p:sp>
      <p:sp>
        <p:nvSpPr>
          <p:cNvPr id="15" name="Content Placeholder 7">
            <a:extLst>
              <a:ext uri="{FF2B5EF4-FFF2-40B4-BE49-F238E27FC236}">
                <a16:creationId xmlns:a16="http://schemas.microsoft.com/office/drawing/2014/main" id="{74CD9B09-109E-9450-C51F-3710F4F6BDF2}"/>
              </a:ext>
            </a:extLst>
          </p:cNvPr>
          <p:cNvSpPr txBox="1">
            <a:spLocks/>
          </p:cNvSpPr>
          <p:nvPr/>
        </p:nvSpPr>
        <p:spPr>
          <a:xfrm>
            <a:off x="302803" y="3324457"/>
            <a:ext cx="5481205" cy="185842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677288"/>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rgbClr val="677288"/>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rgbClr val="677288"/>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rgbClr val="677288"/>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rgbClr val="677288"/>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solidFill>
                  <a:srgbClr val="5A6376"/>
                </a:solidFill>
              </a:rPr>
              <a:t>Nabarun Dasgupta, MPH, PhD</a:t>
            </a:r>
          </a:p>
          <a:p>
            <a:pPr marL="0" indent="0">
              <a:buNone/>
            </a:pPr>
            <a:r>
              <a:rPr lang="en-US" sz="2400" dirty="0">
                <a:solidFill>
                  <a:srgbClr val="5A6376"/>
                </a:solidFill>
              </a:rPr>
              <a:t>University of North Carolina</a:t>
            </a:r>
          </a:p>
          <a:p>
            <a:pPr marL="0" indent="0">
              <a:buNone/>
            </a:pPr>
            <a:r>
              <a:rPr lang="en-US" sz="2400" dirty="0">
                <a:solidFill>
                  <a:srgbClr val="5A6376"/>
                </a:solidFill>
              </a:rPr>
              <a:t>Chapel Hill, NC, USA</a:t>
            </a:r>
          </a:p>
        </p:txBody>
      </p:sp>
      <p:pic>
        <p:nvPicPr>
          <p:cNvPr id="6" name="Picture 5" descr="A qr code with a column and a building&#10;&#10;Description automatically generated">
            <a:extLst>
              <a:ext uri="{FF2B5EF4-FFF2-40B4-BE49-F238E27FC236}">
                <a16:creationId xmlns:a16="http://schemas.microsoft.com/office/drawing/2014/main" id="{C66CE76F-1E48-1837-CE12-64F32717894C}"/>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5026355" y="1367098"/>
            <a:ext cx="3702248" cy="3702248"/>
          </a:xfrm>
          <a:prstGeom prst="rect">
            <a:avLst/>
          </a:prstGeom>
        </p:spPr>
      </p:pic>
    </p:spTree>
    <p:extLst>
      <p:ext uri="{BB962C8B-B14F-4D97-AF65-F5344CB8AC3E}">
        <p14:creationId xmlns:p14="http://schemas.microsoft.com/office/powerpoint/2010/main" val="45352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EEE81C-67AD-EAA0-50EF-659CCC0222C9}"/>
              </a:ext>
            </a:extLst>
          </p:cNvPr>
          <p:cNvSpPr>
            <a:spLocks noGrp="1"/>
          </p:cNvSpPr>
          <p:nvPr>
            <p:ph type="body" sz="quarter" idx="10"/>
          </p:nvPr>
        </p:nvSpPr>
        <p:spPr>
          <a:xfrm>
            <a:off x="274320" y="1828800"/>
            <a:ext cx="8563554" cy="4142629"/>
          </a:xfrm>
        </p:spPr>
        <p:txBody>
          <a:bodyPr vert="horz" lIns="68580" tIns="34290" rIns="68580" bIns="34290" rtlCol="0" anchor="t">
            <a:noAutofit/>
          </a:bodyPr>
          <a:lstStyle/>
          <a:p>
            <a:pPr marL="0" indent="0">
              <a:buNone/>
            </a:pPr>
            <a:r>
              <a:rPr lang="en-US" sz="2400" dirty="0">
                <a:latin typeface="Arial"/>
                <a:cs typeface="Arial"/>
              </a:rPr>
              <a:t>Anna Stanley</a:t>
            </a:r>
          </a:p>
          <a:p>
            <a:pPr marL="0" indent="0">
              <a:buNone/>
            </a:pPr>
            <a:r>
              <a:rPr lang="en-US" sz="2400" b="0" dirty="0">
                <a:latin typeface="Arial"/>
                <a:cs typeface="Arial"/>
              </a:rPr>
              <a:t>State Opioid Treatment Authority (SOTA) Administrator</a:t>
            </a:r>
          </a:p>
          <a:p>
            <a:pPr marL="0" indent="0">
              <a:buNone/>
            </a:pPr>
            <a:r>
              <a:rPr lang="en-US" sz="2400" b="0" dirty="0">
                <a:latin typeface="Arial"/>
                <a:cs typeface="Arial"/>
              </a:rPr>
              <a:t>984-289-1511</a:t>
            </a:r>
          </a:p>
          <a:p>
            <a:pPr marL="0" indent="0">
              <a:buNone/>
            </a:pPr>
            <a:r>
              <a:rPr lang="en-US" sz="2400" b="0" dirty="0">
                <a:latin typeface="Arial"/>
                <a:cs typeface="Arial"/>
                <a:hlinkClick r:id="rId2"/>
              </a:rPr>
              <a:t>anna.stanley@dhhs.nc.gov</a:t>
            </a:r>
            <a:endParaRPr lang="en-US" sz="2400" b="0" dirty="0">
              <a:latin typeface="Arial"/>
              <a:cs typeface="Arial"/>
            </a:endParaRPr>
          </a:p>
          <a:p>
            <a:pPr marL="0" indent="0">
              <a:buNone/>
            </a:pPr>
            <a:endParaRPr lang="en-US" sz="2400" b="0" dirty="0">
              <a:latin typeface="Arial"/>
              <a:cs typeface="Arial"/>
            </a:endParaRPr>
          </a:p>
          <a:p>
            <a:pPr marL="0" indent="0">
              <a:buNone/>
            </a:pPr>
            <a:r>
              <a:rPr lang="en-US" sz="2400" dirty="0">
                <a:latin typeface="Arial"/>
                <a:cs typeface="Arial"/>
              </a:rPr>
              <a:t>Pamela Morrison</a:t>
            </a:r>
          </a:p>
          <a:p>
            <a:pPr marL="0" indent="0">
              <a:buNone/>
            </a:pPr>
            <a:r>
              <a:rPr lang="en-US" sz="2400" b="0" dirty="0">
                <a:latin typeface="Arial"/>
                <a:cs typeface="Arial"/>
              </a:rPr>
              <a:t>SOTA Coordinator</a:t>
            </a:r>
          </a:p>
          <a:p>
            <a:pPr marL="0" indent="0">
              <a:buNone/>
            </a:pPr>
            <a:r>
              <a:rPr lang="en-US" sz="2400" b="0" dirty="0"/>
              <a:t>919-594-3606</a:t>
            </a:r>
          </a:p>
          <a:p>
            <a:pPr marL="0" indent="0">
              <a:buNone/>
            </a:pPr>
            <a:r>
              <a:rPr lang="en-US" sz="2400" b="0" dirty="0">
                <a:hlinkClick r:id="rId3"/>
              </a:rPr>
              <a:t>pamela.morrison@dhhs.nc.gov</a:t>
            </a:r>
            <a:endParaRPr lang="en-US" sz="2400" b="0" dirty="0"/>
          </a:p>
          <a:p>
            <a:pPr marL="0" indent="0">
              <a:buNone/>
            </a:pPr>
            <a:endParaRPr lang="en-US" b="0" dirty="0"/>
          </a:p>
        </p:txBody>
      </p:sp>
      <p:sp>
        <p:nvSpPr>
          <p:cNvPr id="5" name="Title 4">
            <a:extLst>
              <a:ext uri="{FF2B5EF4-FFF2-40B4-BE49-F238E27FC236}">
                <a16:creationId xmlns:a16="http://schemas.microsoft.com/office/drawing/2014/main" id="{8B99052C-47F7-3852-D99F-19657D8DC0CE}"/>
              </a:ext>
            </a:extLst>
          </p:cNvPr>
          <p:cNvSpPr>
            <a:spLocks noGrp="1"/>
          </p:cNvSpPr>
          <p:nvPr>
            <p:ph type="title"/>
          </p:nvPr>
        </p:nvSpPr>
        <p:spPr>
          <a:xfrm>
            <a:off x="274320" y="1143000"/>
            <a:ext cx="8563554" cy="548640"/>
          </a:xfrm>
        </p:spPr>
        <p:txBody>
          <a:bodyPr/>
          <a:lstStyle/>
          <a:p>
            <a:r>
              <a:rPr lang="en-US" sz="3200" dirty="0"/>
              <a:t>SOTA Team Contact information</a:t>
            </a:r>
          </a:p>
        </p:txBody>
      </p:sp>
    </p:spTree>
    <p:extLst>
      <p:ext uri="{BB962C8B-B14F-4D97-AF65-F5344CB8AC3E}">
        <p14:creationId xmlns:p14="http://schemas.microsoft.com/office/powerpoint/2010/main" val="1804303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9C249-7968-3100-D611-A551B4304A2C}"/>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EA06CAF2-0D6A-0A5C-C7A0-98316D71A7D4}"/>
              </a:ext>
            </a:extLst>
          </p:cNvPr>
          <p:cNvSpPr>
            <a:spLocks noGrp="1"/>
          </p:cNvSpPr>
          <p:nvPr>
            <p:ph type="body" sz="quarter" idx="15"/>
          </p:nvPr>
        </p:nvSpPr>
        <p:spPr>
          <a:xfrm>
            <a:off x="3657600" y="2011680"/>
            <a:ext cx="5335096" cy="4937760"/>
          </a:xfrm>
        </p:spPr>
        <p:txBody>
          <a:bodyPr/>
          <a:lstStyle/>
          <a:p>
            <a:pPr marL="0" marR="0">
              <a:buNone/>
            </a:pPr>
            <a:r>
              <a:rPr lang="en-US" sz="2800" dirty="0">
                <a:solidFill>
                  <a:srgbClr val="002060"/>
                </a:solidFill>
                <a:effectLst/>
                <a:latin typeface="+mn-lt"/>
                <a:ea typeface="Times New Roman" panose="02020603050405020304" pitchFamily="18" charset="0"/>
              </a:rPr>
              <a:t>Mode</a:t>
            </a:r>
            <a:r>
              <a:rPr lang="en-US" sz="2800" dirty="0">
                <a:solidFill>
                  <a:srgbClr val="002060"/>
                </a:solidFill>
                <a:latin typeface="+mn-lt"/>
                <a:ea typeface="Times New Roman" panose="02020603050405020304" pitchFamily="18" charset="0"/>
              </a:rPr>
              <a:t>rator</a:t>
            </a:r>
            <a:r>
              <a:rPr lang="en-US" sz="2800" b="0" i="1" dirty="0">
                <a:solidFill>
                  <a:srgbClr val="002060"/>
                </a:solidFill>
                <a:latin typeface="+mn-lt"/>
                <a:ea typeface="Times New Roman" panose="02020603050405020304" pitchFamily="18" charset="0"/>
              </a:rPr>
              <a:t>: </a:t>
            </a:r>
            <a:r>
              <a:rPr lang="en-US" sz="2800" b="0" dirty="0">
                <a:solidFill>
                  <a:srgbClr val="002060"/>
                </a:solidFill>
                <a:effectLst/>
                <a:latin typeface="+mn-lt"/>
                <a:ea typeface="Times New Roman" panose="02020603050405020304" pitchFamily="18" charset="0"/>
              </a:rPr>
              <a:t>Pamela Morrison, </a:t>
            </a:r>
            <a:r>
              <a:rPr lang="en-US" sz="2800" b="0" dirty="0">
                <a:solidFill>
                  <a:srgbClr val="002060"/>
                </a:solidFill>
                <a:effectLst/>
                <a:latin typeface="+mn-lt"/>
                <a:ea typeface="Calibri" panose="020F0502020204030204" pitchFamily="34" charset="0"/>
              </a:rPr>
              <a:t>Division of Mental Health, Developmental Disabilities, Substance Use Services</a:t>
            </a:r>
            <a:endParaRPr lang="en-US" sz="2800" b="0" dirty="0">
              <a:solidFill>
                <a:srgbClr val="002060"/>
              </a:solidFill>
              <a:effectLst/>
              <a:latin typeface="+mn-lt"/>
              <a:ea typeface="Times New Roman" panose="02020603050405020304" pitchFamily="18" charset="0"/>
            </a:endParaRPr>
          </a:p>
          <a:p>
            <a:pPr marR="0" lvl="0">
              <a:buClr>
                <a:srgbClr val="002060"/>
              </a:buClr>
            </a:pPr>
            <a:r>
              <a:rPr lang="en-US" sz="2800" b="0" dirty="0">
                <a:solidFill>
                  <a:srgbClr val="002060"/>
                </a:solidFill>
                <a:effectLst/>
                <a:latin typeface="+mn-lt"/>
                <a:ea typeface="Times New Roman" panose="02020603050405020304" pitchFamily="18" charset="0"/>
              </a:rPr>
              <a:t>Eric Morse, Morse Clinic </a:t>
            </a:r>
          </a:p>
          <a:p>
            <a:pPr marR="0" lvl="0">
              <a:buClr>
                <a:srgbClr val="002060"/>
              </a:buClr>
            </a:pPr>
            <a:r>
              <a:rPr lang="en-US" sz="2800" b="0" dirty="0">
                <a:solidFill>
                  <a:srgbClr val="002060"/>
                </a:solidFill>
                <a:effectLst/>
                <a:latin typeface="+mn-lt"/>
                <a:ea typeface="Times New Roman" panose="02020603050405020304" pitchFamily="18" charset="0"/>
              </a:rPr>
              <a:t>Kristin Cane, Southlight </a:t>
            </a:r>
          </a:p>
          <a:p>
            <a:pPr marR="0" lvl="0">
              <a:buClr>
                <a:srgbClr val="002060"/>
              </a:buClr>
            </a:pPr>
            <a:r>
              <a:rPr lang="en-US" sz="2800" b="0" dirty="0">
                <a:solidFill>
                  <a:srgbClr val="002060"/>
                </a:solidFill>
                <a:effectLst/>
                <a:latin typeface="+mn-lt"/>
                <a:ea typeface="Times New Roman" panose="02020603050405020304" pitchFamily="18" charset="0"/>
              </a:rPr>
              <a:t>Rachel Crouse, Coastal Horizons </a:t>
            </a:r>
          </a:p>
          <a:p>
            <a:pPr marR="0" lvl="0">
              <a:buClr>
                <a:srgbClr val="002060"/>
              </a:buClr>
            </a:pPr>
            <a:r>
              <a:rPr lang="en-US" sz="2800" b="0" dirty="0">
                <a:solidFill>
                  <a:srgbClr val="002060"/>
                </a:solidFill>
                <a:effectLst/>
                <a:latin typeface="+mn-lt"/>
                <a:ea typeface="Calibri" panose="020F0502020204030204" pitchFamily="34" charset="0"/>
              </a:rPr>
              <a:t>Louis Leake, CTS Fayetteville</a:t>
            </a:r>
            <a:endParaRPr lang="en-US" sz="2800" b="0" i="0" u="none" strike="noStrike" baseline="0" dirty="0">
              <a:solidFill>
                <a:srgbClr val="002060"/>
              </a:solidFill>
              <a:latin typeface="+mn-lt"/>
            </a:endParaRPr>
          </a:p>
        </p:txBody>
      </p:sp>
      <p:sp>
        <p:nvSpPr>
          <p:cNvPr id="9" name="Text Placeholder 8">
            <a:extLst>
              <a:ext uri="{FF2B5EF4-FFF2-40B4-BE49-F238E27FC236}">
                <a16:creationId xmlns:a16="http://schemas.microsoft.com/office/drawing/2014/main" id="{2F108686-67AB-932E-EDD9-D06807AD1CA1}"/>
              </a:ext>
            </a:extLst>
          </p:cNvPr>
          <p:cNvSpPr>
            <a:spLocks noGrp="1"/>
          </p:cNvSpPr>
          <p:nvPr>
            <p:ph type="body" sz="quarter" idx="16"/>
          </p:nvPr>
        </p:nvSpPr>
        <p:spPr>
          <a:xfrm>
            <a:off x="3657600" y="274320"/>
            <a:ext cx="5439011" cy="668337"/>
          </a:xfrm>
        </p:spPr>
        <p:txBody>
          <a:bodyPr/>
          <a:lstStyle/>
          <a:p>
            <a:pPr marL="0" marR="0">
              <a:lnSpc>
                <a:spcPct val="107000"/>
              </a:lnSpc>
              <a:spcAft>
                <a:spcPts val="800"/>
              </a:spcAft>
            </a:pPr>
            <a:r>
              <a:rPr lang="en-US" sz="3200" b="1" dirty="0">
                <a:effectLst/>
                <a:latin typeface="+mn-lt"/>
                <a:ea typeface="Times New Roman" panose="02020603050405020304" pitchFamily="18" charset="0"/>
                <a:cs typeface="Calibri" panose="020F0502020204030204" pitchFamily="34" charset="0"/>
              </a:rPr>
              <a:t>Panel: Creative and Innovative Work within OTPs in North Carolina</a:t>
            </a:r>
            <a:endParaRPr lang="en-US" sz="32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4498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F440CC-7997-4CC6-B658-8E1FF9050E06}"/>
              </a:ext>
            </a:extLst>
          </p:cNvPr>
          <p:cNvSpPr>
            <a:spLocks noGrp="1"/>
          </p:cNvSpPr>
          <p:nvPr>
            <p:ph type="body" sz="quarter" idx="10"/>
          </p:nvPr>
        </p:nvSpPr>
        <p:spPr>
          <a:xfrm>
            <a:off x="1280160" y="1005840"/>
            <a:ext cx="7537836" cy="4937760"/>
          </a:xfrm>
        </p:spPr>
        <p:txBody>
          <a:bodyPr/>
          <a:lstStyle/>
          <a:p>
            <a:r>
              <a:rPr lang="en-US" sz="2400" b="0" dirty="0">
                <a:latin typeface="+mn-lt"/>
              </a:rPr>
              <a:t>Please note the Naloxone Saves domain has recently changed to: </a:t>
            </a:r>
            <a:r>
              <a:rPr lang="en-US" sz="2400" b="0" dirty="0">
                <a:latin typeface="+mn-lt"/>
                <a:hlinkClick r:id="rId3"/>
              </a:rPr>
              <a:t>https://naloxonesaves-nc.org/</a:t>
            </a:r>
            <a:r>
              <a:rPr lang="en-US" sz="2400" b="0" dirty="0">
                <a:latin typeface="+mn-lt"/>
              </a:rPr>
              <a:t> </a:t>
            </a:r>
            <a:endParaRPr lang="en-US" sz="2400" b="0" dirty="0">
              <a:solidFill>
                <a:srgbClr val="17375E"/>
              </a:solidFill>
              <a:latin typeface="+mn-lt"/>
            </a:endParaRPr>
          </a:p>
          <a:p>
            <a:r>
              <a:rPr lang="en-US" sz="2400" b="0" dirty="0">
                <a:solidFill>
                  <a:srgbClr val="17375E"/>
                </a:solidFill>
                <a:latin typeface="+mn-lt"/>
              </a:rPr>
              <a:t>The meeting recording, agenda, and PowerPoint slides will be added to our NCDHHS Overdose/OPDAAC page.</a:t>
            </a:r>
          </a:p>
          <a:p>
            <a:pPr lvl="1">
              <a:buClr>
                <a:srgbClr val="17375E"/>
              </a:buClr>
            </a:pPr>
            <a:r>
              <a:rPr lang="en-US" sz="2000" b="0" dirty="0">
                <a:solidFill>
                  <a:srgbClr val="17375E"/>
                </a:solidFill>
                <a:latin typeface="+mn-lt"/>
                <a:hlinkClick r:id="rId4"/>
              </a:rPr>
              <a:t>https://www.ncdhhs.gov/about/department-initiatives/overdose-epidemic/nc-opioid-and-prescription-drug-abuse-advisory-committee</a:t>
            </a:r>
            <a:r>
              <a:rPr lang="en-US" sz="2000" b="0" dirty="0">
                <a:solidFill>
                  <a:srgbClr val="17375E"/>
                </a:solidFill>
                <a:latin typeface="+mn-lt"/>
              </a:rPr>
              <a:t> </a:t>
            </a:r>
          </a:p>
          <a:p>
            <a:pPr marL="0" lvl="1" indent="-183357">
              <a:buNone/>
            </a:pPr>
            <a:endParaRPr lang="en-US" sz="2500" dirty="0">
              <a:solidFill>
                <a:srgbClr val="17375E"/>
              </a:solidFill>
              <a:latin typeface="+mn-lt"/>
            </a:endParaRPr>
          </a:p>
          <a:p>
            <a:pPr marL="0" lvl="1" indent="-183357">
              <a:buNone/>
            </a:pPr>
            <a:r>
              <a:rPr lang="en-US" sz="2500" dirty="0">
                <a:solidFill>
                  <a:srgbClr val="17375E"/>
                </a:solidFill>
                <a:latin typeface="+mn-lt"/>
              </a:rPr>
              <a:t>Next OPDAAC Meetings</a:t>
            </a:r>
            <a:r>
              <a:rPr lang="en-US" sz="2500" b="0" dirty="0">
                <a:solidFill>
                  <a:srgbClr val="17375E"/>
                </a:solidFill>
                <a:latin typeface="+mn-lt"/>
              </a:rPr>
              <a:t>: </a:t>
            </a:r>
          </a:p>
          <a:p>
            <a:pPr>
              <a:lnSpc>
                <a:spcPct val="107000"/>
              </a:lnSpc>
              <a:spcAft>
                <a:spcPts val="800"/>
              </a:spcAft>
              <a:buClr>
                <a:srgbClr val="002060"/>
              </a:buClr>
            </a:pPr>
            <a:r>
              <a:rPr lang="en-US" sz="2200" b="0" dirty="0">
                <a:solidFill>
                  <a:srgbClr val="002060"/>
                </a:solidFill>
                <a:effectLst/>
                <a:latin typeface="+mn-lt"/>
                <a:ea typeface="Calibri" panose="020F0502020204030204" pitchFamily="34" charset="0"/>
                <a:cs typeface="Calibri" panose="020F0502020204030204" pitchFamily="34" charset="0"/>
              </a:rPr>
              <a:t>September 19</a:t>
            </a:r>
            <a:r>
              <a:rPr lang="en-US" sz="2200" b="0" dirty="0">
                <a:solidFill>
                  <a:srgbClr val="002060"/>
                </a:solidFill>
                <a:latin typeface="+mn-lt"/>
                <a:ea typeface="Calibri" panose="020F0502020204030204" pitchFamily="34" charset="0"/>
                <a:cs typeface="Calibri" panose="020F0502020204030204" pitchFamily="34" charset="0"/>
              </a:rPr>
              <a:t>, </a:t>
            </a:r>
            <a:r>
              <a:rPr lang="en-US" sz="2200" b="0" dirty="0">
                <a:solidFill>
                  <a:srgbClr val="002060"/>
                </a:solidFill>
                <a:effectLst/>
                <a:latin typeface="+mn-lt"/>
                <a:ea typeface="Calibri" panose="020F0502020204030204" pitchFamily="34" charset="0"/>
                <a:cs typeface="Calibri" panose="020F0502020204030204" pitchFamily="34" charset="0"/>
              </a:rPr>
              <a:t>2025, Virtual Only</a:t>
            </a:r>
          </a:p>
          <a:p>
            <a:pPr>
              <a:lnSpc>
                <a:spcPct val="107000"/>
              </a:lnSpc>
              <a:spcAft>
                <a:spcPts val="800"/>
              </a:spcAft>
              <a:buClr>
                <a:srgbClr val="002060"/>
              </a:buClr>
            </a:pPr>
            <a:r>
              <a:rPr lang="en-US" sz="2200" b="0" dirty="0">
                <a:solidFill>
                  <a:srgbClr val="002060"/>
                </a:solidFill>
                <a:latin typeface="+mn-lt"/>
                <a:ea typeface="Calibri" panose="020F0502020204030204" pitchFamily="34" charset="0"/>
                <a:cs typeface="Calibri" panose="020F0502020204030204" pitchFamily="34" charset="0"/>
              </a:rPr>
              <a:t>December 2025,</a:t>
            </a:r>
            <a:r>
              <a:rPr lang="en-US" sz="2200" b="0" dirty="0">
                <a:solidFill>
                  <a:srgbClr val="002060"/>
                </a:solidFill>
                <a:effectLst/>
                <a:latin typeface="+mn-lt"/>
                <a:ea typeface="Calibri" panose="020F0502020204030204" pitchFamily="34" charset="0"/>
                <a:cs typeface="Calibri" panose="020F0502020204030204" pitchFamily="34" charset="0"/>
              </a:rPr>
              <a:t> TBD</a:t>
            </a:r>
            <a:endParaRPr lang="en-US" sz="2200" b="0" dirty="0">
              <a:solidFill>
                <a:srgbClr val="002060"/>
              </a:solidFill>
              <a:latin typeface="+mn-lt"/>
            </a:endParaRPr>
          </a:p>
          <a:p>
            <a:pPr marL="258318" lvl="2" indent="0">
              <a:buNone/>
            </a:pPr>
            <a:endParaRPr lang="en-US" sz="2400" b="0" dirty="0">
              <a:latin typeface="+mn-lt"/>
            </a:endParaRPr>
          </a:p>
          <a:p>
            <a:pPr marL="257175" lvl="1" indent="0">
              <a:buNone/>
            </a:pPr>
            <a:endParaRPr lang="en-US" dirty="0"/>
          </a:p>
        </p:txBody>
      </p:sp>
      <p:sp>
        <p:nvSpPr>
          <p:cNvPr id="5" name="Title 1">
            <a:extLst>
              <a:ext uri="{FF2B5EF4-FFF2-40B4-BE49-F238E27FC236}">
                <a16:creationId xmlns:a16="http://schemas.microsoft.com/office/drawing/2014/main" id="{80F9E336-C1DA-455F-8F46-78079C34F367}"/>
              </a:ext>
            </a:extLst>
          </p:cNvPr>
          <p:cNvSpPr>
            <a:spLocks noGrp="1"/>
          </p:cNvSpPr>
          <p:nvPr>
            <p:ph type="title"/>
          </p:nvPr>
        </p:nvSpPr>
        <p:spPr>
          <a:xfrm>
            <a:off x="1280160" y="365760"/>
            <a:ext cx="7537836" cy="548640"/>
          </a:xfrm>
        </p:spPr>
        <p:txBody>
          <a:bodyPr/>
          <a:lstStyle/>
          <a:p>
            <a:r>
              <a:rPr lang="en-US" sz="3200" dirty="0">
                <a:latin typeface="+mn-lt"/>
              </a:rPr>
              <a:t>Wrap up and THANK YOU!</a:t>
            </a:r>
            <a:endParaRPr lang="en-US" sz="3200" b="1" dirty="0">
              <a:latin typeface="+mn-lt"/>
            </a:endParaRPr>
          </a:p>
        </p:txBody>
      </p:sp>
    </p:spTree>
    <p:extLst>
      <p:ext uri="{BB962C8B-B14F-4D97-AF65-F5344CB8AC3E}">
        <p14:creationId xmlns:p14="http://schemas.microsoft.com/office/powerpoint/2010/main" val="310534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2F38E-F0E3-E7BD-D5AA-A1F45A492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30089-1EA5-B6CC-15BC-5AC9A6403B35}"/>
              </a:ext>
            </a:extLst>
          </p:cNvPr>
          <p:cNvSpPr>
            <a:spLocks noGrp="1"/>
          </p:cNvSpPr>
          <p:nvPr>
            <p:ph type="title"/>
          </p:nvPr>
        </p:nvSpPr>
        <p:spPr>
          <a:xfrm>
            <a:off x="365760" y="365760"/>
            <a:ext cx="7886700" cy="994172"/>
          </a:xfrm>
        </p:spPr>
        <p:txBody>
          <a:bodyPr/>
          <a:lstStyle/>
          <a:p>
            <a:r>
              <a:rPr lang="en-US" sz="3200" dirty="0">
                <a:solidFill>
                  <a:srgbClr val="C37B1B"/>
                </a:solidFill>
                <a:latin typeface="+mn-lt"/>
              </a:rPr>
              <a:t>Funding</a:t>
            </a:r>
          </a:p>
        </p:txBody>
      </p:sp>
      <p:sp>
        <p:nvSpPr>
          <p:cNvPr id="6" name="TextBox 5">
            <a:extLst>
              <a:ext uri="{FF2B5EF4-FFF2-40B4-BE49-F238E27FC236}">
                <a16:creationId xmlns:a16="http://schemas.microsoft.com/office/drawing/2014/main" id="{178DB3CB-BCE2-1E42-52F7-73EF69357961}"/>
              </a:ext>
            </a:extLst>
          </p:cNvPr>
          <p:cNvSpPr txBox="1"/>
          <p:nvPr/>
        </p:nvSpPr>
        <p:spPr>
          <a:xfrm>
            <a:off x="365760" y="2377440"/>
            <a:ext cx="1835541" cy="1923604"/>
          </a:xfrm>
          <a:prstGeom prst="rect">
            <a:avLst/>
          </a:prstGeom>
          <a:noFill/>
        </p:spPr>
        <p:txBody>
          <a:bodyPr wrap="square" rtlCol="0">
            <a:spAutoFit/>
          </a:bodyPr>
          <a:lstStyle/>
          <a:p>
            <a:r>
              <a:rPr lang="en-US" b="1" dirty="0">
                <a:solidFill>
                  <a:srgbClr val="C37B1B"/>
                </a:solidFill>
              </a:rPr>
              <a:t>Foundations</a:t>
            </a:r>
            <a:br>
              <a:rPr lang="en-US" b="1" dirty="0">
                <a:solidFill>
                  <a:srgbClr val="C37B1B"/>
                </a:solidFill>
              </a:rPr>
            </a:br>
            <a:r>
              <a:rPr lang="en-US" b="1" dirty="0">
                <a:solidFill>
                  <a:srgbClr val="C37B1B"/>
                </a:solidFill>
              </a:rPr>
              <a:t>&amp; Non-profits</a:t>
            </a:r>
          </a:p>
          <a:p>
            <a:endParaRPr lang="en-US" sz="1350" dirty="0"/>
          </a:p>
          <a:p>
            <a:r>
              <a:rPr lang="en-US" sz="1400" dirty="0">
                <a:solidFill>
                  <a:srgbClr val="002060"/>
                </a:solidFill>
              </a:rPr>
              <a:t>Vital Strategies</a:t>
            </a:r>
          </a:p>
          <a:p>
            <a:r>
              <a:rPr lang="en-US" sz="1400" dirty="0">
                <a:solidFill>
                  <a:srgbClr val="002060"/>
                </a:solidFill>
              </a:rPr>
              <a:t>FORE</a:t>
            </a:r>
          </a:p>
          <a:p>
            <a:r>
              <a:rPr lang="en-US" sz="1400" dirty="0">
                <a:solidFill>
                  <a:srgbClr val="002060"/>
                </a:solidFill>
              </a:rPr>
              <a:t>NACCHO</a:t>
            </a:r>
          </a:p>
          <a:p>
            <a:r>
              <a:rPr lang="en-US" sz="1400" dirty="0">
                <a:solidFill>
                  <a:srgbClr val="002060"/>
                </a:solidFill>
              </a:rPr>
              <a:t>NASTAD</a:t>
            </a:r>
          </a:p>
          <a:p>
            <a:endParaRPr lang="en-US" sz="1350" dirty="0"/>
          </a:p>
        </p:txBody>
      </p:sp>
      <p:sp>
        <p:nvSpPr>
          <p:cNvPr id="7" name="TextBox 6">
            <a:extLst>
              <a:ext uri="{FF2B5EF4-FFF2-40B4-BE49-F238E27FC236}">
                <a16:creationId xmlns:a16="http://schemas.microsoft.com/office/drawing/2014/main" id="{965E47A2-6B3C-1940-B57B-5361D9BE5CE1}"/>
              </a:ext>
            </a:extLst>
          </p:cNvPr>
          <p:cNvSpPr txBox="1"/>
          <p:nvPr/>
        </p:nvSpPr>
        <p:spPr>
          <a:xfrm>
            <a:off x="2592940" y="2377440"/>
            <a:ext cx="1947596" cy="2031325"/>
          </a:xfrm>
          <a:prstGeom prst="rect">
            <a:avLst/>
          </a:prstGeom>
          <a:noFill/>
        </p:spPr>
        <p:txBody>
          <a:bodyPr wrap="square" rtlCol="0">
            <a:spAutoFit/>
          </a:bodyPr>
          <a:lstStyle/>
          <a:p>
            <a:r>
              <a:rPr lang="en-US" b="1" dirty="0">
                <a:solidFill>
                  <a:srgbClr val="C37B1B"/>
                </a:solidFill>
              </a:rPr>
              <a:t>State</a:t>
            </a:r>
          </a:p>
          <a:p>
            <a:endParaRPr lang="en-US" sz="1350" dirty="0"/>
          </a:p>
          <a:p>
            <a:r>
              <a:rPr lang="en-US" sz="1350" dirty="0">
                <a:solidFill>
                  <a:srgbClr val="002060"/>
                </a:solidFill>
                <a:latin typeface="Helvetica" pitchFamily="2" charset="0"/>
              </a:rPr>
              <a:t>NCDHHS</a:t>
            </a:r>
          </a:p>
          <a:p>
            <a:endParaRPr lang="en-US" sz="1350" dirty="0">
              <a:solidFill>
                <a:srgbClr val="002060"/>
              </a:solidFill>
              <a:latin typeface="Helvetica" pitchFamily="2" charset="0"/>
            </a:endParaRPr>
          </a:p>
          <a:p>
            <a:r>
              <a:rPr lang="en-US" sz="1350" dirty="0">
                <a:solidFill>
                  <a:srgbClr val="002060"/>
                </a:solidFill>
                <a:latin typeface="Helvetica" pitchFamily="2" charset="0"/>
              </a:rPr>
              <a:t>NC General Assembly, via NC Collaboratory,</a:t>
            </a:r>
            <a:br>
              <a:rPr lang="en-US" sz="1350" dirty="0">
                <a:solidFill>
                  <a:srgbClr val="002060"/>
                </a:solidFill>
                <a:latin typeface="Helvetica" pitchFamily="2" charset="0"/>
              </a:rPr>
            </a:br>
            <a:r>
              <a:rPr lang="en-US" sz="1350" dirty="0">
                <a:solidFill>
                  <a:srgbClr val="002060"/>
                </a:solidFill>
                <a:latin typeface="Helvetica" pitchFamily="2" charset="0"/>
              </a:rPr>
              <a:t>using opioid settlement funds</a:t>
            </a:r>
          </a:p>
          <a:p>
            <a:endParaRPr lang="en-US" sz="1350" dirty="0"/>
          </a:p>
        </p:txBody>
      </p:sp>
      <p:sp>
        <p:nvSpPr>
          <p:cNvPr id="8" name="TextBox 7">
            <a:extLst>
              <a:ext uri="{FF2B5EF4-FFF2-40B4-BE49-F238E27FC236}">
                <a16:creationId xmlns:a16="http://schemas.microsoft.com/office/drawing/2014/main" id="{4D00A6BC-441B-A37A-BA08-FBE27F295E37}"/>
              </a:ext>
            </a:extLst>
          </p:cNvPr>
          <p:cNvSpPr txBox="1"/>
          <p:nvPr/>
        </p:nvSpPr>
        <p:spPr>
          <a:xfrm>
            <a:off x="4738633" y="2377440"/>
            <a:ext cx="1683679" cy="1000274"/>
          </a:xfrm>
          <a:prstGeom prst="rect">
            <a:avLst/>
          </a:prstGeom>
          <a:noFill/>
        </p:spPr>
        <p:txBody>
          <a:bodyPr wrap="square" rtlCol="0">
            <a:spAutoFit/>
          </a:bodyPr>
          <a:lstStyle/>
          <a:p>
            <a:r>
              <a:rPr lang="en-US" b="1" dirty="0">
                <a:solidFill>
                  <a:srgbClr val="C37B1B"/>
                </a:solidFill>
              </a:rPr>
              <a:t>Federal</a:t>
            </a:r>
          </a:p>
          <a:p>
            <a:endParaRPr lang="en-US" sz="1350" dirty="0"/>
          </a:p>
          <a:p>
            <a:r>
              <a:rPr lang="en-US" sz="1400" dirty="0">
                <a:solidFill>
                  <a:srgbClr val="002060"/>
                </a:solidFill>
              </a:rPr>
              <a:t>US FDA</a:t>
            </a:r>
          </a:p>
          <a:p>
            <a:endParaRPr lang="en-US" sz="1350" dirty="0"/>
          </a:p>
        </p:txBody>
      </p:sp>
      <p:sp>
        <p:nvSpPr>
          <p:cNvPr id="9" name="TextBox 8">
            <a:extLst>
              <a:ext uri="{FF2B5EF4-FFF2-40B4-BE49-F238E27FC236}">
                <a16:creationId xmlns:a16="http://schemas.microsoft.com/office/drawing/2014/main" id="{ABC1B107-5418-193F-DCF1-8BF242A7B4E3}"/>
              </a:ext>
            </a:extLst>
          </p:cNvPr>
          <p:cNvSpPr txBox="1"/>
          <p:nvPr/>
        </p:nvSpPr>
        <p:spPr>
          <a:xfrm>
            <a:off x="6551060" y="2377440"/>
            <a:ext cx="1907460" cy="1869743"/>
          </a:xfrm>
          <a:prstGeom prst="rect">
            <a:avLst/>
          </a:prstGeom>
          <a:noFill/>
        </p:spPr>
        <p:txBody>
          <a:bodyPr wrap="square" rtlCol="0">
            <a:spAutoFit/>
          </a:bodyPr>
          <a:lstStyle/>
          <a:p>
            <a:r>
              <a:rPr lang="en-US" b="1" dirty="0">
                <a:solidFill>
                  <a:srgbClr val="C37B1B"/>
                </a:solidFill>
              </a:rPr>
              <a:t>Fee-for-service</a:t>
            </a:r>
          </a:p>
          <a:p>
            <a:endParaRPr lang="en-US" sz="1350" dirty="0"/>
          </a:p>
          <a:p>
            <a:r>
              <a:rPr lang="en-US" sz="1400" dirty="0">
                <a:solidFill>
                  <a:srgbClr val="002060"/>
                </a:solidFill>
              </a:rPr>
              <a:t>Drug checking kits,</a:t>
            </a:r>
            <a:br>
              <a:rPr lang="en-US" sz="1400" dirty="0">
                <a:solidFill>
                  <a:srgbClr val="002060"/>
                </a:solidFill>
              </a:rPr>
            </a:br>
            <a:r>
              <a:rPr lang="en-US" sz="1400" dirty="0">
                <a:solidFill>
                  <a:srgbClr val="002060"/>
                </a:solidFill>
              </a:rPr>
              <a:t>at-cost or free</a:t>
            </a:r>
          </a:p>
          <a:p>
            <a:endParaRPr lang="en-US" sz="1400" dirty="0">
              <a:solidFill>
                <a:srgbClr val="002060"/>
              </a:solidFill>
            </a:endParaRPr>
          </a:p>
          <a:p>
            <a:r>
              <a:rPr lang="en-US" sz="1400" dirty="0">
                <a:solidFill>
                  <a:srgbClr val="002060"/>
                </a:solidFill>
              </a:rPr>
              <a:t>County governments</a:t>
            </a:r>
          </a:p>
          <a:p>
            <a:endParaRPr lang="en-US" sz="1400" dirty="0">
              <a:solidFill>
                <a:srgbClr val="002060"/>
              </a:solidFill>
            </a:endParaRPr>
          </a:p>
          <a:p>
            <a:r>
              <a:rPr lang="en-US" sz="1400" dirty="0">
                <a:solidFill>
                  <a:srgbClr val="002060"/>
                </a:solidFill>
              </a:rPr>
              <a:t>University research</a:t>
            </a:r>
          </a:p>
        </p:txBody>
      </p:sp>
      <p:sp>
        <p:nvSpPr>
          <p:cNvPr id="10" name="Title 1">
            <a:extLst>
              <a:ext uri="{FF2B5EF4-FFF2-40B4-BE49-F238E27FC236}">
                <a16:creationId xmlns:a16="http://schemas.microsoft.com/office/drawing/2014/main" id="{CFA78D21-7044-0D29-3A46-9C947D000442}"/>
              </a:ext>
            </a:extLst>
          </p:cNvPr>
          <p:cNvSpPr txBox="1">
            <a:spLocks/>
          </p:cNvSpPr>
          <p:nvPr/>
        </p:nvSpPr>
        <p:spPr>
          <a:xfrm>
            <a:off x="365760" y="4402795"/>
            <a:ext cx="7886700" cy="6924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rgbClr val="E39A35"/>
                </a:solidFill>
                <a:latin typeface="Constantia" charset="0"/>
                <a:ea typeface="Constantia" charset="0"/>
                <a:cs typeface="Constantia" charset="0"/>
              </a:defRPr>
            </a:lvl1pPr>
          </a:lstStyle>
          <a:p>
            <a:r>
              <a:rPr lang="en-US" sz="2800" b="1" dirty="0">
                <a:solidFill>
                  <a:srgbClr val="C37B1B"/>
                </a:solidFill>
                <a:latin typeface="+mn-lt"/>
              </a:rPr>
              <a:t>Disclosure</a:t>
            </a:r>
            <a:endParaRPr lang="en-US" sz="2700" b="1" dirty="0">
              <a:solidFill>
                <a:srgbClr val="C37B1B"/>
              </a:solidFill>
              <a:latin typeface="+mn-lt"/>
            </a:endParaRPr>
          </a:p>
        </p:txBody>
      </p:sp>
      <p:sp>
        <p:nvSpPr>
          <p:cNvPr id="12" name="TextBox 11">
            <a:extLst>
              <a:ext uri="{FF2B5EF4-FFF2-40B4-BE49-F238E27FC236}">
                <a16:creationId xmlns:a16="http://schemas.microsoft.com/office/drawing/2014/main" id="{003FAD18-0AD7-B26C-BBAE-C5C76BCF48AD}"/>
              </a:ext>
            </a:extLst>
          </p:cNvPr>
          <p:cNvSpPr txBox="1"/>
          <p:nvPr/>
        </p:nvSpPr>
        <p:spPr>
          <a:xfrm>
            <a:off x="365760" y="4976018"/>
            <a:ext cx="7554716" cy="830997"/>
          </a:xfrm>
          <a:prstGeom prst="rect">
            <a:avLst/>
          </a:prstGeom>
          <a:noFill/>
        </p:spPr>
        <p:txBody>
          <a:bodyPr wrap="square" rtlCol="0">
            <a:spAutoFit/>
          </a:bodyPr>
          <a:lstStyle/>
          <a:p>
            <a:r>
              <a:rPr lang="en-US" sz="1600" dirty="0">
                <a:solidFill>
                  <a:srgbClr val="002060"/>
                </a:solidFill>
              </a:rPr>
              <a:t>I am an </a:t>
            </a:r>
            <a:r>
              <a:rPr lang="en-US" sz="1600" u="sng" dirty="0">
                <a:solidFill>
                  <a:srgbClr val="002060"/>
                </a:solidFill>
              </a:rPr>
              <a:t>uncompensated</a:t>
            </a:r>
            <a:r>
              <a:rPr lang="en-US" sz="1600" dirty="0">
                <a:solidFill>
                  <a:srgbClr val="002060"/>
                </a:solidFill>
              </a:rPr>
              <a:t> Board member of the non-profit Remedy Alliance For The People, which provides technical assistance for drug checking, and distributes bulk naloxone and other supplies at-cost or free.</a:t>
            </a:r>
          </a:p>
        </p:txBody>
      </p:sp>
      <p:sp>
        <p:nvSpPr>
          <p:cNvPr id="13" name="TextBox 12">
            <a:extLst>
              <a:ext uri="{FF2B5EF4-FFF2-40B4-BE49-F238E27FC236}">
                <a16:creationId xmlns:a16="http://schemas.microsoft.com/office/drawing/2014/main" id="{C7FCB3BE-AAE5-0F9A-32FC-D6E5D487CE59}"/>
              </a:ext>
            </a:extLst>
          </p:cNvPr>
          <p:cNvSpPr txBox="1"/>
          <p:nvPr/>
        </p:nvSpPr>
        <p:spPr>
          <a:xfrm>
            <a:off x="365759" y="1188720"/>
            <a:ext cx="8567731" cy="1161857"/>
          </a:xfrm>
          <a:prstGeom prst="rect">
            <a:avLst/>
          </a:prstGeom>
          <a:noFill/>
        </p:spPr>
        <p:txBody>
          <a:bodyPr wrap="square" rtlCol="0">
            <a:spAutoFit/>
          </a:bodyPr>
          <a:lstStyle/>
          <a:p>
            <a:r>
              <a:rPr lang="en-US" sz="2800" b="1" dirty="0">
                <a:solidFill>
                  <a:srgbClr val="677288"/>
                </a:solidFill>
              </a:rPr>
              <a:t>I do not accept industry funding. My views do not necessarily reflect those of our funders.</a:t>
            </a:r>
          </a:p>
          <a:p>
            <a:endParaRPr lang="en-US" sz="1350" dirty="0"/>
          </a:p>
        </p:txBody>
      </p:sp>
    </p:spTree>
    <p:extLst>
      <p:ext uri="{BB962C8B-B14F-4D97-AF65-F5344CB8AC3E}">
        <p14:creationId xmlns:p14="http://schemas.microsoft.com/office/powerpoint/2010/main" val="213172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538D-AFCE-DFD5-F909-FEB996FE096A}"/>
              </a:ext>
            </a:extLst>
          </p:cNvPr>
          <p:cNvSpPr>
            <a:spLocks noGrp="1"/>
          </p:cNvSpPr>
          <p:nvPr>
            <p:ph type="title"/>
          </p:nvPr>
        </p:nvSpPr>
        <p:spPr>
          <a:xfrm>
            <a:off x="628650" y="365126"/>
            <a:ext cx="7886700" cy="1212425"/>
          </a:xfrm>
        </p:spPr>
        <p:txBody>
          <a:bodyPr>
            <a:noAutofit/>
          </a:bodyPr>
          <a:lstStyle/>
          <a:p>
            <a:r>
              <a:rPr lang="en-US" sz="3200" dirty="0">
                <a:solidFill>
                  <a:srgbClr val="C37B1B"/>
                </a:solidFill>
                <a:latin typeface="Arial" panose="020B0604020202020204" pitchFamily="34" charset="0"/>
                <a:cs typeface="Arial" panose="020B0604020202020204" pitchFamily="34" charset="0"/>
              </a:rPr>
              <a:t>Continuing drug use has </a:t>
            </a:r>
            <a:r>
              <a:rPr lang="en-US" sz="3200" i="1" dirty="0">
                <a:solidFill>
                  <a:srgbClr val="C37B1B"/>
                </a:solidFill>
                <a:latin typeface="Arial" panose="020B0604020202020204" pitchFamily="34" charset="0"/>
                <a:cs typeface="Arial" panose="020B0604020202020204" pitchFamily="34" charset="0"/>
              </a:rPr>
              <a:t>less</a:t>
            </a:r>
            <a:r>
              <a:rPr lang="en-US" sz="3200" dirty="0">
                <a:solidFill>
                  <a:srgbClr val="C37B1B"/>
                </a:solidFill>
                <a:latin typeface="Arial" panose="020B0604020202020204" pitchFamily="34" charset="0"/>
                <a:cs typeface="Arial" panose="020B0604020202020204" pitchFamily="34" charset="0"/>
              </a:rPr>
              <a:t> risk of OD death than receiving abstinence-only treatment.</a:t>
            </a:r>
          </a:p>
        </p:txBody>
      </p:sp>
      <p:sp>
        <p:nvSpPr>
          <p:cNvPr id="3" name="Content Placeholder 2">
            <a:extLst>
              <a:ext uri="{FF2B5EF4-FFF2-40B4-BE49-F238E27FC236}">
                <a16:creationId xmlns:a16="http://schemas.microsoft.com/office/drawing/2014/main" id="{71CA1352-487F-DB95-24F1-0040CED03E2E}"/>
              </a:ext>
            </a:extLst>
          </p:cNvPr>
          <p:cNvSpPr>
            <a:spLocks noGrp="1"/>
          </p:cNvSpPr>
          <p:nvPr>
            <p:ph idx="1"/>
          </p:nvPr>
        </p:nvSpPr>
        <p:spPr>
          <a:xfrm>
            <a:off x="793129" y="2011680"/>
            <a:ext cx="8135718" cy="397398"/>
          </a:xfrm>
        </p:spPr>
        <p:txBody>
          <a:bodyPr>
            <a:noAutofit/>
          </a:bodyPr>
          <a:lstStyle/>
          <a:p>
            <a:pPr marL="0" indent="0">
              <a:buNone/>
            </a:pPr>
            <a:r>
              <a:rPr lang="en-US" sz="2400" b="1" dirty="0">
                <a:latin typeface="Arial" panose="020B0604020202020204" pitchFamily="34" charset="0"/>
                <a:cs typeface="Arial" panose="020B0604020202020204" pitchFamily="34" charset="0"/>
              </a:rPr>
              <a:t>Out of </a:t>
            </a:r>
            <a:r>
              <a:rPr lang="en-US" sz="2400" b="1" dirty="0">
                <a:solidFill>
                  <a:srgbClr val="C37B1B"/>
                </a:solidFill>
                <a:latin typeface="Arial" panose="020B0604020202020204" pitchFamily="34" charset="0"/>
                <a:cs typeface="Arial" panose="020B0604020202020204" pitchFamily="34" charset="0"/>
              </a:rPr>
              <a:t>1,000</a:t>
            </a:r>
            <a:r>
              <a:rPr lang="en-US" sz="2400" b="1" dirty="0">
                <a:latin typeface="Arial" panose="020B0604020202020204" pitchFamily="34" charset="0"/>
                <a:cs typeface="Arial" panose="020B0604020202020204" pitchFamily="34" charset="0"/>
              </a:rPr>
              <a:t> people, how many will die of an overdose in a year?</a:t>
            </a:r>
          </a:p>
        </p:txBody>
      </p:sp>
      <p:sp>
        <p:nvSpPr>
          <p:cNvPr id="5" name="Title 1">
            <a:extLst>
              <a:ext uri="{FF2B5EF4-FFF2-40B4-BE49-F238E27FC236}">
                <a16:creationId xmlns:a16="http://schemas.microsoft.com/office/drawing/2014/main" id="{A2F2772A-DD52-840F-C2D1-04E4982BE6C0}"/>
              </a:ext>
            </a:extLst>
          </p:cNvPr>
          <p:cNvSpPr txBox="1">
            <a:spLocks/>
          </p:cNvSpPr>
          <p:nvPr/>
        </p:nvSpPr>
        <p:spPr>
          <a:xfrm>
            <a:off x="4184244" y="2834640"/>
            <a:ext cx="2452626" cy="191376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rgbClr val="E39A35"/>
                </a:solidFill>
                <a:latin typeface="Constantia" charset="0"/>
                <a:ea typeface="Constantia" charset="0"/>
                <a:cs typeface="Constantia" charset="0"/>
              </a:defRPr>
            </a:lvl1pPr>
          </a:lstStyle>
          <a:p>
            <a:pPr algn="ctr" defTabSz="685800"/>
            <a:r>
              <a:rPr lang="en-US" sz="4800" b="1" dirty="0">
                <a:solidFill>
                  <a:srgbClr val="C37B1B"/>
                </a:solidFill>
                <a:latin typeface="Arial" panose="020B0604020202020204" pitchFamily="34" charset="0"/>
                <a:cs typeface="Arial" panose="020B0604020202020204" pitchFamily="34" charset="0"/>
              </a:rPr>
              <a:t>10</a:t>
            </a:r>
          </a:p>
          <a:p>
            <a:pPr algn="ctr" defTabSz="685800"/>
            <a:endParaRPr lang="en-US" sz="1800" dirty="0">
              <a:solidFill>
                <a:srgbClr val="677288"/>
              </a:solidFill>
              <a:latin typeface="Helvetica" pitchFamily="2" charset="0"/>
            </a:endParaRPr>
          </a:p>
          <a:p>
            <a:pPr algn="ctr" defTabSz="685800"/>
            <a:r>
              <a:rPr lang="en-US" sz="1800" b="1" dirty="0">
                <a:solidFill>
                  <a:srgbClr val="677288"/>
                </a:solidFill>
                <a:latin typeface="Arial" panose="020B0604020202020204" pitchFamily="34" charset="0"/>
                <a:cs typeface="Arial" panose="020B0604020202020204" pitchFamily="34" charset="0"/>
              </a:rPr>
              <a:t>Continued Drug Use</a:t>
            </a:r>
          </a:p>
        </p:txBody>
      </p:sp>
      <p:sp>
        <p:nvSpPr>
          <p:cNvPr id="6" name="Title 1">
            <a:extLst>
              <a:ext uri="{FF2B5EF4-FFF2-40B4-BE49-F238E27FC236}">
                <a16:creationId xmlns:a16="http://schemas.microsoft.com/office/drawing/2014/main" id="{1EBA2F88-1180-0756-B6DD-BF4FCC6655BE}"/>
              </a:ext>
            </a:extLst>
          </p:cNvPr>
          <p:cNvSpPr txBox="1">
            <a:spLocks/>
          </p:cNvSpPr>
          <p:nvPr/>
        </p:nvSpPr>
        <p:spPr>
          <a:xfrm>
            <a:off x="1795440" y="2926080"/>
            <a:ext cx="2452626" cy="191376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rgbClr val="E39A35"/>
                </a:solidFill>
                <a:latin typeface="Constantia" charset="0"/>
                <a:ea typeface="Constantia" charset="0"/>
                <a:cs typeface="Constantia" charset="0"/>
              </a:defRPr>
            </a:lvl1pPr>
          </a:lstStyle>
          <a:p>
            <a:pPr algn="ctr" defTabSz="685800"/>
            <a:r>
              <a:rPr lang="en-US" sz="4800" b="1" dirty="0">
                <a:solidFill>
                  <a:srgbClr val="C37B1B"/>
                </a:solidFill>
                <a:latin typeface="Arial" panose="020B0604020202020204" pitchFamily="34" charset="0"/>
                <a:cs typeface="Arial" panose="020B0604020202020204" pitchFamily="34" charset="0"/>
              </a:rPr>
              <a:t>6</a:t>
            </a:r>
          </a:p>
          <a:p>
            <a:pPr algn="ctr" defTabSz="685800"/>
            <a:endParaRPr lang="en-US" sz="1800" dirty="0">
              <a:solidFill>
                <a:srgbClr val="677288"/>
              </a:solidFill>
              <a:latin typeface="Helvetica" pitchFamily="2" charset="0"/>
            </a:endParaRPr>
          </a:p>
          <a:p>
            <a:pPr algn="ctr" defTabSz="685800"/>
            <a:r>
              <a:rPr lang="en-US" sz="1800" b="1" dirty="0">
                <a:solidFill>
                  <a:srgbClr val="677288"/>
                </a:solidFill>
                <a:latin typeface="Arial" panose="020B0604020202020204" pitchFamily="34" charset="0"/>
                <a:cs typeface="Arial" panose="020B0604020202020204" pitchFamily="34" charset="0"/>
              </a:rPr>
              <a:t>Methadone</a:t>
            </a:r>
          </a:p>
        </p:txBody>
      </p:sp>
      <p:sp>
        <p:nvSpPr>
          <p:cNvPr id="7" name="Title 1">
            <a:extLst>
              <a:ext uri="{FF2B5EF4-FFF2-40B4-BE49-F238E27FC236}">
                <a16:creationId xmlns:a16="http://schemas.microsoft.com/office/drawing/2014/main" id="{DC90CCAA-66C1-4757-BD62-A062918AD8B4}"/>
              </a:ext>
            </a:extLst>
          </p:cNvPr>
          <p:cNvSpPr txBox="1">
            <a:spLocks/>
          </p:cNvSpPr>
          <p:nvPr/>
        </p:nvSpPr>
        <p:spPr>
          <a:xfrm>
            <a:off x="6583680" y="2651760"/>
            <a:ext cx="2452626" cy="270228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rgbClr val="E39A35"/>
                </a:solidFill>
                <a:latin typeface="Constantia" charset="0"/>
                <a:ea typeface="Constantia" charset="0"/>
                <a:cs typeface="Constantia" charset="0"/>
              </a:defRPr>
            </a:lvl1pPr>
          </a:lstStyle>
          <a:p>
            <a:pPr algn="ctr" defTabSz="685800"/>
            <a:r>
              <a:rPr lang="en-US" sz="4800" b="1" dirty="0">
                <a:solidFill>
                  <a:srgbClr val="C37B1B"/>
                </a:solidFill>
                <a:latin typeface="Arial" panose="020B0604020202020204" pitchFamily="34" charset="0"/>
                <a:cs typeface="Arial" panose="020B0604020202020204" pitchFamily="34" charset="0"/>
              </a:rPr>
              <a:t>17</a:t>
            </a:r>
          </a:p>
          <a:p>
            <a:pPr algn="ctr" defTabSz="685800"/>
            <a:endParaRPr lang="en-US" sz="1800" dirty="0">
              <a:solidFill>
                <a:srgbClr val="677288"/>
              </a:solidFill>
              <a:latin typeface="Helvetica" pitchFamily="2" charset="0"/>
            </a:endParaRPr>
          </a:p>
          <a:p>
            <a:pPr algn="ctr" defTabSz="685800"/>
            <a:r>
              <a:rPr lang="en-US" sz="1900" b="1" dirty="0">
                <a:solidFill>
                  <a:srgbClr val="677288"/>
                </a:solidFill>
                <a:latin typeface="Arial" panose="020B0604020202020204" pitchFamily="34" charset="0"/>
                <a:cs typeface="Arial" panose="020B0604020202020204" pitchFamily="34" charset="0"/>
              </a:rPr>
              <a:t>Abstinence-only</a:t>
            </a:r>
          </a:p>
          <a:p>
            <a:pPr algn="ctr" defTabSz="685800"/>
            <a:r>
              <a:rPr lang="en-US" sz="1900" b="1" dirty="0">
                <a:solidFill>
                  <a:srgbClr val="677288"/>
                </a:solidFill>
                <a:latin typeface="Arial" panose="020B0604020202020204" pitchFamily="34" charset="0"/>
                <a:cs typeface="Arial" panose="020B0604020202020204" pitchFamily="34" charset="0"/>
              </a:rPr>
              <a:t>(non-medication)</a:t>
            </a:r>
          </a:p>
          <a:p>
            <a:pPr algn="ctr" defTabSz="685800"/>
            <a:r>
              <a:rPr lang="en-US" sz="1900" b="1" dirty="0">
                <a:solidFill>
                  <a:srgbClr val="677288"/>
                </a:solidFill>
                <a:latin typeface="Arial" panose="020B0604020202020204" pitchFamily="34" charset="0"/>
                <a:cs typeface="Arial" panose="020B0604020202020204" pitchFamily="34" charset="0"/>
              </a:rPr>
              <a:t>treatment</a:t>
            </a:r>
          </a:p>
        </p:txBody>
      </p:sp>
      <p:sp>
        <p:nvSpPr>
          <p:cNvPr id="12" name="TextBox 11">
            <a:extLst>
              <a:ext uri="{FF2B5EF4-FFF2-40B4-BE49-F238E27FC236}">
                <a16:creationId xmlns:a16="http://schemas.microsoft.com/office/drawing/2014/main" id="{9C055BC8-3487-10C5-D237-47E018CF0039}"/>
              </a:ext>
            </a:extLst>
          </p:cNvPr>
          <p:cNvSpPr txBox="1"/>
          <p:nvPr/>
        </p:nvSpPr>
        <p:spPr>
          <a:xfrm>
            <a:off x="88590" y="6088768"/>
            <a:ext cx="8019185" cy="415498"/>
          </a:xfrm>
          <a:prstGeom prst="rect">
            <a:avLst/>
          </a:prstGeom>
          <a:noFill/>
        </p:spPr>
        <p:txBody>
          <a:bodyPr wrap="square" rtlCol="0">
            <a:spAutoFit/>
          </a:bodyPr>
          <a:lstStyle/>
          <a:p>
            <a:pPr defTabSz="685800"/>
            <a:r>
              <a:rPr lang="en-US" sz="1000" dirty="0">
                <a:solidFill>
                  <a:srgbClr val="677288"/>
                </a:solidFill>
                <a:latin typeface="Arial" panose="020B0604020202020204" pitchFamily="34" charset="0"/>
                <a:cs typeface="Arial" panose="020B0604020202020204" pitchFamily="34" charset="0"/>
              </a:rPr>
              <a:t>Heimer R, et al. </a:t>
            </a:r>
            <a:r>
              <a:rPr lang="en-US" sz="1000" i="1" dirty="0">
                <a:solidFill>
                  <a:srgbClr val="677288"/>
                </a:solidFill>
                <a:latin typeface="Arial" panose="020B0604020202020204" pitchFamily="34" charset="0"/>
                <a:cs typeface="Arial" panose="020B0604020202020204" pitchFamily="34" charset="0"/>
              </a:rPr>
              <a:t>Drug and Alcohol Dependence</a:t>
            </a:r>
            <a:r>
              <a:rPr lang="en-US" sz="1000" dirty="0">
                <a:solidFill>
                  <a:srgbClr val="677288"/>
                </a:solidFill>
                <a:latin typeface="Arial" panose="020B0604020202020204" pitchFamily="34" charset="0"/>
                <a:cs typeface="Arial" panose="020B0604020202020204" pitchFamily="34" charset="0"/>
              </a:rPr>
              <a:t>. 2024 Jan 1;254:111040.</a:t>
            </a:r>
            <a:br>
              <a:rPr lang="en-US" sz="1000" dirty="0">
                <a:solidFill>
                  <a:srgbClr val="677288"/>
                </a:solidFill>
                <a:latin typeface="Arial" panose="020B0604020202020204" pitchFamily="34" charset="0"/>
                <a:cs typeface="Arial" panose="020B0604020202020204" pitchFamily="34" charset="0"/>
              </a:rPr>
            </a:br>
            <a:r>
              <a:rPr lang="en-US" sz="1000" dirty="0">
                <a:solidFill>
                  <a:srgbClr val="677288"/>
                </a:solidFill>
                <a:latin typeface="Arial" panose="020B0604020202020204" pitchFamily="34" charset="0"/>
                <a:cs typeface="Arial" panose="020B0604020202020204" pitchFamily="34" charset="0"/>
              </a:rPr>
              <a:t>Dasgupta, N et al., </a:t>
            </a:r>
            <a:r>
              <a:rPr lang="en-US" sz="1000" i="1" dirty="0">
                <a:solidFill>
                  <a:srgbClr val="677288"/>
                </a:solidFill>
                <a:latin typeface="Arial" panose="020B0604020202020204" pitchFamily="34" charset="0"/>
                <a:cs typeface="Arial" panose="020B0604020202020204" pitchFamily="34" charset="0"/>
              </a:rPr>
              <a:t>Pain Medicine</a:t>
            </a:r>
            <a:r>
              <a:rPr lang="en-US" sz="1000" dirty="0">
                <a:solidFill>
                  <a:srgbClr val="677288"/>
                </a:solidFill>
                <a:latin typeface="Arial" panose="020B0604020202020204" pitchFamily="34" charset="0"/>
                <a:cs typeface="Arial" panose="020B0604020202020204" pitchFamily="34" charset="0"/>
              </a:rPr>
              <a:t>, 2016 Jan, Volume 17, Pages 85–98.</a:t>
            </a:r>
          </a:p>
        </p:txBody>
      </p:sp>
      <p:sp>
        <p:nvSpPr>
          <p:cNvPr id="11" name="Title 1">
            <a:extLst>
              <a:ext uri="{FF2B5EF4-FFF2-40B4-BE49-F238E27FC236}">
                <a16:creationId xmlns:a16="http://schemas.microsoft.com/office/drawing/2014/main" id="{5CB707F7-3120-6574-653D-AC2E01D94B34}"/>
              </a:ext>
            </a:extLst>
          </p:cNvPr>
          <p:cNvSpPr txBox="1">
            <a:spLocks/>
          </p:cNvSpPr>
          <p:nvPr/>
        </p:nvSpPr>
        <p:spPr>
          <a:xfrm>
            <a:off x="-171636" y="3017520"/>
            <a:ext cx="2452626" cy="191376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rgbClr val="E39A35"/>
                </a:solidFill>
                <a:latin typeface="Constantia" charset="0"/>
                <a:ea typeface="Constantia" charset="0"/>
                <a:cs typeface="Constantia" charset="0"/>
              </a:defRPr>
            </a:lvl1pPr>
          </a:lstStyle>
          <a:p>
            <a:pPr algn="ctr" defTabSz="685800"/>
            <a:r>
              <a:rPr lang="en-US" sz="4800" b="1" dirty="0">
                <a:solidFill>
                  <a:srgbClr val="C37B1B"/>
                </a:solidFill>
                <a:latin typeface="Arial" panose="020B0604020202020204" pitchFamily="34" charset="0"/>
                <a:cs typeface="Arial" panose="020B0604020202020204" pitchFamily="34" charset="0"/>
              </a:rPr>
              <a:t>0.2</a:t>
            </a:r>
          </a:p>
          <a:p>
            <a:pPr algn="ctr" defTabSz="685800"/>
            <a:endParaRPr lang="en-US" sz="1800" dirty="0">
              <a:solidFill>
                <a:srgbClr val="677288"/>
              </a:solidFill>
              <a:latin typeface="Helvetica" pitchFamily="2" charset="0"/>
            </a:endParaRPr>
          </a:p>
          <a:p>
            <a:pPr algn="ctr" defTabSz="685800"/>
            <a:r>
              <a:rPr lang="en-US" sz="1800" b="1" dirty="0">
                <a:solidFill>
                  <a:srgbClr val="677288"/>
                </a:solidFill>
                <a:latin typeface="Arial" panose="020B0604020202020204" pitchFamily="34" charset="0"/>
                <a:cs typeface="Arial" panose="020B0604020202020204" pitchFamily="34" charset="0"/>
              </a:rPr>
              <a:t>Rx Opioid</a:t>
            </a:r>
          </a:p>
          <a:p>
            <a:pPr algn="ctr" defTabSz="685800"/>
            <a:r>
              <a:rPr lang="en-US" sz="1800" b="1" dirty="0">
                <a:solidFill>
                  <a:srgbClr val="677288"/>
                </a:solidFill>
                <a:latin typeface="Arial" panose="020B0604020202020204" pitchFamily="34" charset="0"/>
                <a:cs typeface="Arial" panose="020B0604020202020204" pitchFamily="34" charset="0"/>
              </a:rPr>
              <a:t>Patients</a:t>
            </a:r>
          </a:p>
        </p:txBody>
      </p:sp>
    </p:spTree>
    <p:extLst>
      <p:ext uri="{BB962C8B-B14F-4D97-AF65-F5344CB8AC3E}">
        <p14:creationId xmlns:p14="http://schemas.microsoft.com/office/powerpoint/2010/main" val="406906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CD89-C2D5-3347-2624-F0C21EE15C55}"/>
              </a:ext>
            </a:extLst>
          </p:cNvPr>
          <p:cNvSpPr>
            <a:spLocks noGrp="1"/>
          </p:cNvSpPr>
          <p:nvPr>
            <p:ph type="title"/>
          </p:nvPr>
        </p:nvSpPr>
        <p:spPr>
          <a:xfrm>
            <a:off x="365760" y="731520"/>
            <a:ext cx="7886700" cy="684718"/>
          </a:xfrm>
        </p:spPr>
        <p:txBody>
          <a:bodyPr>
            <a:noAutofit/>
          </a:bodyPr>
          <a:lstStyle/>
          <a:p>
            <a:r>
              <a:rPr lang="en-US" sz="2800" dirty="0">
                <a:solidFill>
                  <a:srgbClr val="C37B1B"/>
                </a:solidFill>
                <a:latin typeface="+mn-lt"/>
              </a:rPr>
              <a:t>While there are many paths to recovery, many treatment providers disparage the most effective treatments to prospective patients</a:t>
            </a:r>
          </a:p>
        </p:txBody>
      </p:sp>
      <p:pic>
        <p:nvPicPr>
          <p:cNvPr id="5" name="Picture 4">
            <a:extLst>
              <a:ext uri="{FF2B5EF4-FFF2-40B4-BE49-F238E27FC236}">
                <a16:creationId xmlns:a16="http://schemas.microsoft.com/office/drawing/2014/main" id="{20B24D86-72CF-6BC8-6F6F-F0724D46F67C}"/>
              </a:ext>
            </a:extLst>
          </p:cNvPr>
          <p:cNvPicPr>
            <a:picLocks noChangeAspect="1"/>
          </p:cNvPicPr>
          <p:nvPr/>
        </p:nvPicPr>
        <p:blipFill>
          <a:blip r:embed="rId2"/>
          <a:stretch>
            <a:fillRect/>
          </a:stretch>
        </p:blipFill>
        <p:spPr>
          <a:xfrm>
            <a:off x="628650" y="1933005"/>
            <a:ext cx="6670352" cy="3965057"/>
          </a:xfrm>
          <a:prstGeom prst="rect">
            <a:avLst/>
          </a:prstGeom>
        </p:spPr>
      </p:pic>
      <p:pic>
        <p:nvPicPr>
          <p:cNvPr id="6" name="Picture 5">
            <a:extLst>
              <a:ext uri="{FF2B5EF4-FFF2-40B4-BE49-F238E27FC236}">
                <a16:creationId xmlns:a16="http://schemas.microsoft.com/office/drawing/2014/main" id="{C9763C62-E964-24D8-02C1-65AADC139662}"/>
              </a:ext>
            </a:extLst>
          </p:cNvPr>
          <p:cNvPicPr>
            <a:picLocks noChangeAspect="1"/>
          </p:cNvPicPr>
          <p:nvPr/>
        </p:nvPicPr>
        <p:blipFill>
          <a:blip r:embed="rId3"/>
          <a:srcRect b="43794"/>
          <a:stretch/>
        </p:blipFill>
        <p:spPr>
          <a:xfrm>
            <a:off x="4995429" y="2312303"/>
            <a:ext cx="3662971" cy="1521943"/>
          </a:xfrm>
          <a:prstGeom prst="rect">
            <a:avLst/>
          </a:prstGeom>
          <a:ln>
            <a:solidFill>
              <a:srgbClr val="D5CBC0"/>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F1EA3F1B-C17E-E94C-6B37-571EDF37B243}"/>
              </a:ext>
            </a:extLst>
          </p:cNvPr>
          <p:cNvSpPr/>
          <p:nvPr/>
        </p:nvSpPr>
        <p:spPr>
          <a:xfrm>
            <a:off x="787112" y="5120120"/>
            <a:ext cx="997527" cy="155864"/>
          </a:xfrm>
          <a:prstGeom prst="rect">
            <a:avLst/>
          </a:prstGeom>
          <a:solidFill>
            <a:srgbClr val="ED7D31">
              <a:alpha val="3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D3F2EEDE-5899-DE12-7AD1-DFFDAB080A15}"/>
              </a:ext>
            </a:extLst>
          </p:cNvPr>
          <p:cNvSpPr/>
          <p:nvPr/>
        </p:nvSpPr>
        <p:spPr>
          <a:xfrm>
            <a:off x="753954" y="4443791"/>
            <a:ext cx="2848919" cy="155864"/>
          </a:xfrm>
          <a:prstGeom prst="rect">
            <a:avLst/>
          </a:prstGeom>
          <a:solidFill>
            <a:srgbClr val="ED7D31">
              <a:alpha val="3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5321728A-F307-EDEF-DC25-0633977DA2FC}"/>
              </a:ext>
            </a:extLst>
          </p:cNvPr>
          <p:cNvSpPr/>
          <p:nvPr/>
        </p:nvSpPr>
        <p:spPr>
          <a:xfrm>
            <a:off x="792919" y="3923326"/>
            <a:ext cx="2316561" cy="155864"/>
          </a:xfrm>
          <a:prstGeom prst="rect">
            <a:avLst/>
          </a:prstGeom>
          <a:solidFill>
            <a:srgbClr val="ED7D31">
              <a:alpha val="3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8C66311E-6937-0509-BC41-2FFEA5FA2CF1}"/>
              </a:ext>
            </a:extLst>
          </p:cNvPr>
          <p:cNvSpPr/>
          <p:nvPr/>
        </p:nvSpPr>
        <p:spPr>
          <a:xfrm>
            <a:off x="787110" y="2856742"/>
            <a:ext cx="3054929" cy="155864"/>
          </a:xfrm>
          <a:prstGeom prst="rect">
            <a:avLst/>
          </a:prstGeom>
          <a:solidFill>
            <a:srgbClr val="ED7D31">
              <a:alpha val="3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87D3850B-39E7-280F-26CD-EDCCB3BC771A}"/>
              </a:ext>
            </a:extLst>
          </p:cNvPr>
          <p:cNvSpPr/>
          <p:nvPr/>
        </p:nvSpPr>
        <p:spPr>
          <a:xfrm>
            <a:off x="792919" y="5648974"/>
            <a:ext cx="2848919" cy="155864"/>
          </a:xfrm>
          <a:prstGeom prst="rect">
            <a:avLst/>
          </a:prstGeom>
          <a:solidFill>
            <a:srgbClr val="ED7D31">
              <a:alpha val="3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53238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8D55-B5B0-B484-143A-3BDE2DD3B6E4}"/>
              </a:ext>
            </a:extLst>
          </p:cNvPr>
          <p:cNvSpPr>
            <a:spLocks noGrp="1"/>
          </p:cNvSpPr>
          <p:nvPr>
            <p:ph type="title"/>
          </p:nvPr>
        </p:nvSpPr>
        <p:spPr>
          <a:xfrm>
            <a:off x="365760" y="548640"/>
            <a:ext cx="7886700" cy="1409483"/>
          </a:xfrm>
        </p:spPr>
        <p:txBody>
          <a:bodyPr>
            <a:noAutofit/>
          </a:bodyPr>
          <a:lstStyle/>
          <a:p>
            <a:r>
              <a:rPr lang="en-US" sz="3200" dirty="0">
                <a:solidFill>
                  <a:srgbClr val="C37B1B"/>
                </a:solidFill>
                <a:latin typeface="+mn-lt"/>
              </a:rPr>
              <a:t>Even though it is supposed to be a “blocker,” Vivitrol carries </a:t>
            </a:r>
            <a:r>
              <a:rPr lang="en-US" sz="3200" u="sng" dirty="0">
                <a:solidFill>
                  <a:srgbClr val="C37B1B"/>
                </a:solidFill>
                <a:latin typeface="+mn-lt"/>
              </a:rPr>
              <a:t>3.8 times </a:t>
            </a:r>
            <a:r>
              <a:rPr lang="en-US" sz="3200" dirty="0">
                <a:solidFill>
                  <a:srgbClr val="C37B1B"/>
                </a:solidFill>
                <a:latin typeface="+mn-lt"/>
              </a:rPr>
              <a:t>the hazard of overdose compared to Suboxone</a:t>
            </a:r>
          </a:p>
        </p:txBody>
      </p:sp>
      <p:pic>
        <p:nvPicPr>
          <p:cNvPr id="5" name="Picture 4">
            <a:extLst>
              <a:ext uri="{FF2B5EF4-FFF2-40B4-BE49-F238E27FC236}">
                <a16:creationId xmlns:a16="http://schemas.microsoft.com/office/drawing/2014/main" id="{531F706D-2E0D-08B3-0606-5BF6682F765F}"/>
              </a:ext>
            </a:extLst>
          </p:cNvPr>
          <p:cNvPicPr>
            <a:picLocks noChangeAspect="1"/>
          </p:cNvPicPr>
          <p:nvPr/>
        </p:nvPicPr>
        <p:blipFill>
          <a:blip r:embed="rId3"/>
          <a:stretch>
            <a:fillRect/>
          </a:stretch>
        </p:blipFill>
        <p:spPr>
          <a:xfrm>
            <a:off x="1036420" y="3086804"/>
            <a:ext cx="3299261" cy="2575466"/>
          </a:xfrm>
          <a:prstGeom prst="rect">
            <a:avLst/>
          </a:prstGeom>
          <a:ln>
            <a:solidFill>
              <a:schemeClr val="bg2">
                <a:lumMod val="90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757FACF7-BB50-0439-259B-6453EE3F9ADD}"/>
              </a:ext>
            </a:extLst>
          </p:cNvPr>
          <p:cNvPicPr>
            <a:picLocks noChangeAspect="1"/>
          </p:cNvPicPr>
          <p:nvPr/>
        </p:nvPicPr>
        <p:blipFill>
          <a:blip r:embed="rId4"/>
          <a:stretch>
            <a:fillRect/>
          </a:stretch>
        </p:blipFill>
        <p:spPr>
          <a:xfrm>
            <a:off x="4912735" y="3095804"/>
            <a:ext cx="2981759" cy="2574586"/>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8" name="Content Placeholder 7">
            <a:extLst>
              <a:ext uri="{FF2B5EF4-FFF2-40B4-BE49-F238E27FC236}">
                <a16:creationId xmlns:a16="http://schemas.microsoft.com/office/drawing/2014/main" id="{ED3CDE34-9821-5BB3-BB55-97A0EEF8AAB7}"/>
              </a:ext>
            </a:extLst>
          </p:cNvPr>
          <p:cNvSpPr>
            <a:spLocks noGrp="1"/>
          </p:cNvSpPr>
          <p:nvPr>
            <p:ph idx="1"/>
          </p:nvPr>
        </p:nvSpPr>
        <p:spPr>
          <a:xfrm>
            <a:off x="457200" y="2286000"/>
            <a:ext cx="7886700" cy="502354"/>
          </a:xfrm>
        </p:spPr>
        <p:txBody>
          <a:bodyPr/>
          <a:lstStyle/>
          <a:p>
            <a:pPr marL="0" indent="0">
              <a:buNone/>
            </a:pPr>
            <a:r>
              <a:rPr lang="en-US" sz="2400" dirty="0">
                <a:latin typeface="+mn-lt"/>
              </a:rPr>
              <a:t>The blockade with Vivitrol wears off before the month is over.</a:t>
            </a:r>
          </a:p>
        </p:txBody>
      </p:sp>
    </p:spTree>
    <p:extLst>
      <p:ext uri="{BB962C8B-B14F-4D97-AF65-F5344CB8AC3E}">
        <p14:creationId xmlns:p14="http://schemas.microsoft.com/office/powerpoint/2010/main" val="152254571"/>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7" ma:contentTypeDescription="Create a new document." ma:contentTypeScope="" ma:versionID="d326bc390cf4525c02616755c8d7ac7a">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453fadfe462a8dd30c781fc3fdd2c4e0"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A7AE43-0CCE-4EB8-9230-2C625A168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8b2e4-9060-4309-b354-463fb93a4269"/>
    <ds:schemaRef ds:uri="ea8af748-1d0b-4554-b403-23c573964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93D88C-3348-45EB-B075-20445B0EED91}">
  <ds:schemaRefs>
    <ds:schemaRef ds:uri="http://schemas.microsoft.com/office/2006/metadata/properties"/>
    <ds:schemaRef ds:uri="http://schemas.microsoft.com/office/infopath/2007/PartnerControls"/>
    <ds:schemaRef ds:uri="bd78b2e4-9060-4309-b354-463fb93a4269"/>
    <ds:schemaRef ds:uri="ea8af748-1d0b-4554-b403-23c573964229"/>
  </ds:schemaRefs>
</ds:datastoreItem>
</file>

<file path=customXml/itemProps3.xml><?xml version="1.0" encoding="utf-8"?>
<ds:datastoreItem xmlns:ds="http://schemas.openxmlformats.org/officeDocument/2006/customXml" ds:itemID="{73281F3B-BF70-4553-B5B6-51CCDF4704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8756</TotalTime>
  <Words>7126</Words>
  <Application>Microsoft Office PowerPoint</Application>
  <PresentationFormat>On-screen Show (4:3)</PresentationFormat>
  <Paragraphs>550</Paragraphs>
  <Slides>52</Slides>
  <Notes>40</Notes>
  <HiddenSlides>0</HiddenSlides>
  <MMClips>0</MMClips>
  <ScaleCrop>false</ScaleCrop>
  <HeadingPairs>
    <vt:vector size="8" baseType="variant">
      <vt:variant>
        <vt:lpstr>Fonts Used</vt:lpstr>
      </vt:variant>
      <vt:variant>
        <vt:i4>16</vt:i4>
      </vt:variant>
      <vt:variant>
        <vt:lpstr>Theme</vt:lpstr>
      </vt:variant>
      <vt:variant>
        <vt:i4>8</vt:i4>
      </vt:variant>
      <vt:variant>
        <vt:lpstr>Slide Titles</vt:lpstr>
      </vt:variant>
      <vt:variant>
        <vt:i4>52</vt:i4>
      </vt:variant>
      <vt:variant>
        <vt:lpstr>Custom Shows</vt:lpstr>
      </vt:variant>
      <vt:variant>
        <vt:i4>1</vt:i4>
      </vt:variant>
    </vt:vector>
  </HeadingPairs>
  <TitlesOfParts>
    <vt:vector size="77" baseType="lpstr">
      <vt:lpstr>Aharoni</vt:lpstr>
      <vt:lpstr>Aptos</vt:lpstr>
      <vt:lpstr>Arial</vt:lpstr>
      <vt:lpstr>Calibri</vt:lpstr>
      <vt:lpstr>Calibri Light</vt:lpstr>
      <vt:lpstr>Constantia</vt:lpstr>
      <vt:lpstr>Courier New</vt:lpstr>
      <vt:lpstr>FHWVLIå¼«Calibri-Bold</vt:lpstr>
      <vt:lpstr>Franklin Gothic Demi Cond</vt:lpstr>
      <vt:lpstr>Franklin Gothic Medium</vt:lpstr>
      <vt:lpstr>Helvetica</vt:lpstr>
      <vt:lpstr>Montserrat</vt:lpstr>
      <vt:lpstr>Plus Jakarta Sans</vt:lpstr>
      <vt:lpstr>Plus Jakarta Sans Light</vt:lpstr>
      <vt:lpstr>Roboto</vt:lpstr>
      <vt:lpstr>Wingdings</vt:lpstr>
      <vt:lpstr>6_Office Theme</vt:lpstr>
      <vt:lpstr>7_Office Theme</vt:lpstr>
      <vt:lpstr>8_Office Theme</vt:lpstr>
      <vt:lpstr>9_Office Theme</vt:lpstr>
      <vt:lpstr>10_Office Theme</vt:lpstr>
      <vt:lpstr>11_Office Theme</vt:lpstr>
      <vt:lpstr>Office 2013 - 2022 Theme</vt:lpstr>
      <vt:lpstr>Office Theme</vt:lpstr>
      <vt:lpstr>PowerPoint Presentation</vt:lpstr>
      <vt:lpstr>Welcome to OPDAAC!</vt:lpstr>
      <vt:lpstr>Housekeeping</vt:lpstr>
      <vt:lpstr>Welcome and Introductions</vt:lpstr>
      <vt:lpstr>Brief Research Update on MAT Outcomes</vt:lpstr>
      <vt:lpstr>Funding</vt:lpstr>
      <vt:lpstr>Continuing drug use has less risk of OD death than receiving abstinence-only treatment.</vt:lpstr>
      <vt:lpstr>While there are many paths to recovery, many treatment providers disparage the most effective treatments to prospective patients</vt:lpstr>
      <vt:lpstr>Even though it is supposed to be a “blocker,” Vivitrol carries 3.8 times the hazard of overdose compared to Suboxone</vt:lpstr>
      <vt:lpstr>“Love is a research value.” – Louise Vincent</vt:lpstr>
      <vt:lpstr>PowerPoint Presentation</vt:lpstr>
      <vt:lpstr>PowerPoint Presentation</vt:lpstr>
      <vt:lpstr>Objectives</vt:lpstr>
      <vt:lpstr>History of Opioid Treatment</vt:lpstr>
      <vt:lpstr>Opioid Treatment Programs 1960s-1970s</vt:lpstr>
      <vt:lpstr>Opioid Treatment Programs Regulatory Revisions 1980</vt:lpstr>
      <vt:lpstr>Opioid Treatment Programs Regulatory Revisions 1989</vt:lpstr>
      <vt:lpstr>Take-Homes in the 1980s</vt:lpstr>
      <vt:lpstr>Restriction or “probationary withdrawal” of take-homes were required if patients missed a scheduled clinic appointment or if a urine test was positive for an opioid or negative for methadone.</vt:lpstr>
      <vt:lpstr>Oversight Shift in the 2000s</vt:lpstr>
      <vt:lpstr>8-Point Criteria Pre-Covid Era</vt:lpstr>
      <vt:lpstr>Time In Treatment Requirement</vt:lpstr>
      <vt:lpstr>States could be more stringent,  and North Carolina was!</vt:lpstr>
      <vt:lpstr>PowerPoint Presentation</vt:lpstr>
      <vt:lpstr>Thought Experiment:  Liquid Handcuffs A comparison between the OTP and the Carceral Setting*    *Despite similarities, it’s important to recognize that OTPs aim to provide medical treatment and support for recovery. </vt:lpstr>
      <vt:lpstr>PowerPoint Presentation</vt:lpstr>
      <vt:lpstr>PowerPoint Presentation</vt:lpstr>
      <vt:lpstr>PowerPoint Presentation</vt:lpstr>
      <vt:lpstr>PowerPoint Presentation</vt:lpstr>
      <vt:lpstr>PowerPoint Presentation</vt:lpstr>
      <vt:lpstr>PowerPoint Presentation</vt:lpstr>
      <vt:lpstr>Similarities between OTPs &amp; Carceral Settings* </vt:lpstr>
      <vt:lpstr>The Thought Experiment has Concluded We will now return to our regularly scheduled programming.</vt:lpstr>
      <vt:lpstr>COVID-19</vt:lpstr>
      <vt:lpstr>COVID-19</vt:lpstr>
      <vt:lpstr>Hats Off to Our OTPs!</vt:lpstr>
      <vt:lpstr>What Did We Learn?</vt:lpstr>
      <vt:lpstr>New Federal Time in Treatment Standards</vt:lpstr>
      <vt:lpstr>New 6-Point Criteria</vt:lpstr>
      <vt:lpstr>New 6-Point Criteria</vt:lpstr>
      <vt:lpstr>PowerPoint Presentation</vt:lpstr>
      <vt:lpstr>PowerPoint Presentation</vt:lpstr>
      <vt:lpstr>PowerPoint Presentation</vt:lpstr>
      <vt:lpstr>PowerPoint Presentation</vt:lpstr>
      <vt:lpstr>Telehealth Admissions</vt:lpstr>
      <vt:lpstr>Embracing the “New Normal”</vt:lpstr>
      <vt:lpstr>Paradigm Shift</vt:lpstr>
      <vt:lpstr>Links</vt:lpstr>
      <vt:lpstr>PowerPoint Presentation</vt:lpstr>
      <vt:lpstr>SOTA Team Contact information</vt:lpstr>
      <vt:lpstr>PowerPoint Presentation</vt:lpstr>
      <vt:lpstr>Wrap up and THANK YOU!</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Smith, Sara J</cp:lastModifiedBy>
  <cp:revision>503</cp:revision>
  <cp:lastPrinted>2017-07-14T22:50:57Z</cp:lastPrinted>
  <dcterms:created xsi:type="dcterms:W3CDTF">2015-07-07T20:02:11Z</dcterms:created>
  <dcterms:modified xsi:type="dcterms:W3CDTF">2025-06-19T13:20:11Z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