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0" r:id="rId4"/>
    <p:sldId id="259" r:id="rId5"/>
    <p:sldId id="273" r:id="rId6"/>
    <p:sldId id="272" r:id="rId7"/>
    <p:sldId id="268" r:id="rId8"/>
    <p:sldId id="264" r:id="rId9"/>
    <p:sldId id="275" r:id="rId10"/>
    <p:sldId id="279" r:id="rId11"/>
    <p:sldId id="276" r:id="rId12"/>
    <p:sldId id="271" r:id="rId13"/>
    <p:sldId id="459" r:id="rId14"/>
    <p:sldId id="482" r:id="rId15"/>
    <p:sldId id="263" r:id="rId16"/>
    <p:sldId id="277" r:id="rId17"/>
    <p:sldId id="278" r:id="rId18"/>
    <p:sldId id="282" r:id="rId19"/>
    <p:sldId id="281" r:id="rId20"/>
    <p:sldId id="280" r:id="rId21"/>
    <p:sldId id="269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105" d="100"/>
          <a:sy n="105" d="100"/>
        </p:scale>
        <p:origin x="84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9438" y="2387345"/>
            <a:ext cx="8993123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E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1"/>
            <a:ext cx="10517717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3" y="624310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2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1091" y="2193035"/>
            <a:ext cx="7749816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2372" y="2996107"/>
            <a:ext cx="8987254" cy="1651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spr.hhs.gov/at-risk/Pages/at-risk_afn.aspx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em.nv.gov/preparedness/Access___Functional_Needs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leonard@ncdps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8075"/>
            <a:ext cx="12192000" cy="1940560"/>
          </a:xfrm>
          <a:custGeom>
            <a:avLst/>
            <a:gdLst/>
            <a:ahLst/>
            <a:cxnLst/>
            <a:rect l="l" t="t" r="r" b="b"/>
            <a:pathLst>
              <a:path w="12192000" h="1940559">
                <a:moveTo>
                  <a:pt x="0" y="1940052"/>
                </a:moveTo>
                <a:lnTo>
                  <a:pt x="12192000" y="1940052"/>
                </a:lnTo>
                <a:lnTo>
                  <a:pt x="12192000" y="0"/>
                </a:lnTo>
                <a:lnTo>
                  <a:pt x="0" y="0"/>
                </a:lnTo>
                <a:lnTo>
                  <a:pt x="0" y="194005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34" y="-168467"/>
            <a:ext cx="12192000" cy="4918075"/>
          </a:xfrm>
          <a:custGeom>
            <a:avLst/>
            <a:gdLst/>
            <a:ahLst/>
            <a:cxnLst/>
            <a:rect l="l" t="t" r="r" b="b"/>
            <a:pathLst>
              <a:path w="12192000" h="4918075">
                <a:moveTo>
                  <a:pt x="0" y="4917948"/>
                </a:moveTo>
                <a:lnTo>
                  <a:pt x="12192000" y="4917948"/>
                </a:lnTo>
                <a:lnTo>
                  <a:pt x="12192000" y="0"/>
                </a:lnTo>
                <a:lnTo>
                  <a:pt x="0" y="0"/>
                </a:lnTo>
                <a:lnTo>
                  <a:pt x="0" y="4917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2934" y="4053673"/>
            <a:ext cx="8991600" cy="1264920"/>
          </a:xfrm>
          <a:custGeom>
            <a:avLst/>
            <a:gdLst/>
            <a:ahLst/>
            <a:cxnLst/>
            <a:rect l="l" t="t" r="r" b="b"/>
            <a:pathLst>
              <a:path w="8991600" h="1264920">
                <a:moveTo>
                  <a:pt x="0" y="0"/>
                </a:moveTo>
                <a:lnTo>
                  <a:pt x="8991600" y="0"/>
                </a:lnTo>
                <a:lnTo>
                  <a:pt x="8991600" y="1264919"/>
                </a:lnTo>
                <a:lnTo>
                  <a:pt x="0" y="12649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32934" y="4053673"/>
            <a:ext cx="8991600" cy="1264920"/>
          </a:xfrm>
          <a:prstGeom prst="rect">
            <a:avLst/>
          </a:prstGeom>
          <a:ln w="38100">
            <a:solidFill>
              <a:srgbClr val="404040"/>
            </a:solidFill>
          </a:ln>
        </p:spPr>
        <p:txBody>
          <a:bodyPr vert="horz" wrap="square" lIns="0" tIns="363220" rIns="0" bIns="0" rtlCol="0">
            <a:spAutoFit/>
          </a:bodyPr>
          <a:lstStyle/>
          <a:p>
            <a:pPr marR="57150" algn="ctr">
              <a:lnSpc>
                <a:spcPct val="100000"/>
              </a:lnSpc>
              <a:spcBef>
                <a:spcPts val="2860"/>
              </a:spcBef>
            </a:pPr>
            <a:r>
              <a:rPr sz="3200" spc="150" dirty="0">
                <a:solidFill>
                  <a:srgbClr val="252525"/>
                </a:solidFill>
                <a:latin typeface="Gill Sans MT"/>
                <a:cs typeface="Gill Sans MT"/>
              </a:rPr>
              <a:t>NCEM </a:t>
            </a:r>
            <a:r>
              <a:rPr sz="3200" spc="160" dirty="0">
                <a:solidFill>
                  <a:srgbClr val="252525"/>
                </a:solidFill>
                <a:latin typeface="Gill Sans MT"/>
                <a:cs typeface="Gill Sans MT"/>
              </a:rPr>
              <a:t>HUMAN</a:t>
            </a:r>
            <a:r>
              <a:rPr sz="3200" spc="58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spc="170" dirty="0">
                <a:solidFill>
                  <a:srgbClr val="252525"/>
                </a:solidFill>
                <a:latin typeface="Gill Sans MT"/>
                <a:cs typeface="Gill Sans MT"/>
              </a:rPr>
              <a:t>SERVICES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9034" y="5320626"/>
            <a:ext cx="2218055" cy="12325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sz="1800" dirty="0">
                <a:latin typeface="Gill Sans MT"/>
                <a:cs typeface="Gill Sans MT"/>
              </a:rPr>
              <a:t>Dave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Leonard</a:t>
            </a:r>
            <a:endParaRPr sz="1800">
              <a:latin typeface="Gill Sans MT"/>
              <a:cs typeface="Gill Sans MT"/>
            </a:endParaRPr>
          </a:p>
          <a:p>
            <a:pPr marL="12700" marR="5080" algn="ctr">
              <a:lnSpc>
                <a:spcPct val="146700"/>
              </a:lnSpc>
            </a:pPr>
            <a:r>
              <a:rPr sz="1800" dirty="0">
                <a:latin typeface="Gill Sans MT"/>
                <a:cs typeface="Gill Sans MT"/>
              </a:rPr>
              <a:t>Human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Services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Branch  Manager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92523" y="640080"/>
            <a:ext cx="3806939" cy="3300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890" y="2681477"/>
            <a:ext cx="3365500" cy="545662"/>
          </a:xfrm>
          <a:prstGeom prst="rect">
            <a:avLst/>
          </a:prstGeom>
          <a:solidFill>
            <a:srgbClr val="7E7A9A">
              <a:alpha val="14900"/>
            </a:srgbClr>
          </a:solidFill>
          <a:ln w="31750">
            <a:solidFill>
              <a:srgbClr val="FFFFFF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R="19685" algn="ctr">
              <a:lnSpc>
                <a:spcPts val="2965"/>
              </a:lnSpc>
              <a:spcBef>
                <a:spcPts val="1255"/>
              </a:spcBef>
            </a:pPr>
            <a:r>
              <a:rPr lang="en-US" sz="2600" spc="85" dirty="0">
                <a:solidFill>
                  <a:srgbClr val="FFFFFF"/>
                </a:solidFill>
                <a:latin typeface="Gill Sans MT"/>
                <a:cs typeface="Gill Sans MT"/>
              </a:rPr>
              <a:t>Shelter Status Reports  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68443" y="913556"/>
            <a:ext cx="5263515" cy="290387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75"/>
              </a:spcBef>
            </a:pPr>
            <a:r>
              <a:rPr lang="en-US" dirty="0">
                <a:latin typeface="Gill Sans MT"/>
                <a:cs typeface="Gill Sans MT"/>
              </a:rPr>
              <a:t>Shelter Status: Report all Shelter status, including numbers in WebEOC on the Shelter Board.  Typically done via communications from Shelter to County Emergency Operation Center (EOC)</a:t>
            </a:r>
          </a:p>
          <a:p>
            <a:pPr marL="755650" marR="5080" lvl="1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  <a:cs typeface="Gill Sans MT"/>
              </a:rPr>
              <a:t>How do you communicate with your Local EOC?</a:t>
            </a:r>
          </a:p>
          <a:p>
            <a:pPr marL="1212850" marR="5080" lvl="2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  <a:cs typeface="Gill Sans MT"/>
              </a:rPr>
              <a:t>Cell, landline, email, or perhaps Amateur Radio</a:t>
            </a:r>
          </a:p>
          <a:p>
            <a:pPr marL="755650" marR="5080" lvl="1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  <a:cs typeface="Gill Sans MT"/>
              </a:rPr>
              <a:t>Make sure Communications is worked out prior to opening a Shelter</a:t>
            </a:r>
          </a:p>
          <a:p>
            <a:pPr marL="755650" marR="5080" lvl="1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endParaRPr dirty="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8443" y="3854657"/>
            <a:ext cx="5491480" cy="17861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75"/>
              </a:spcBef>
            </a:pPr>
            <a:r>
              <a:rPr lang="en-US" dirty="0">
                <a:latin typeface="Gill Sans MT"/>
                <a:cs typeface="Gill Sans MT"/>
              </a:rPr>
              <a:t>Official capacity numbers taken at night by American Red Cross (typically after 9PM)—Field Remote Operations Support Team (FROST) Report</a:t>
            </a:r>
          </a:p>
          <a:p>
            <a:pPr marL="12700" marR="5080">
              <a:lnSpc>
                <a:spcPct val="87100"/>
              </a:lnSpc>
              <a:spcBef>
                <a:spcPts val="375"/>
              </a:spcBef>
            </a:pPr>
            <a:r>
              <a:rPr lang="en-US" sz="1800" dirty="0">
                <a:latin typeface="Gill Sans MT"/>
                <a:cs typeface="Gill Sans MT"/>
              </a:rPr>
              <a:t>Recommended that numbers are reported regularly to Local EOC for their entry into WebEOC as well as for their County Situation Reports that they provide to the  SEOC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CC638-5457-4B24-13B8-D6A7C6490765}"/>
              </a:ext>
            </a:extLst>
          </p:cNvPr>
          <p:cNvSpPr txBox="1"/>
          <p:nvPr/>
        </p:nvSpPr>
        <p:spPr>
          <a:xfrm>
            <a:off x="5486400" y="4595998"/>
            <a:ext cx="6094476" cy="625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75"/>
              </a:spcBef>
            </a:pPr>
            <a:endParaRPr lang="en-US" dirty="0">
              <a:latin typeface="Gill Sans MT"/>
              <a:cs typeface="Gill Sans MT"/>
            </a:endParaRPr>
          </a:p>
          <a:p>
            <a:pPr marL="12700" marR="5080">
              <a:lnSpc>
                <a:spcPct val="87100"/>
              </a:lnSpc>
              <a:spcBef>
                <a:spcPts val="375"/>
              </a:spcBef>
            </a:pPr>
            <a:endParaRPr lang="en-US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7097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7151C-1044-18CB-C2A0-0EE827E93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WEBEOC SHELTER 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77B65-CC29-A010-BC56-3C472BE1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776429"/>
            <a:ext cx="11327549" cy="28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" y="0"/>
            <a:ext cx="6073140" cy="6858000"/>
          </a:xfrm>
          <a:custGeom>
            <a:avLst/>
            <a:gdLst/>
            <a:ahLst/>
            <a:cxnLst/>
            <a:rect l="l" t="t" r="r" b="b"/>
            <a:pathLst>
              <a:path w="6073140" h="6858000">
                <a:moveTo>
                  <a:pt x="0" y="6858000"/>
                </a:moveTo>
                <a:lnTo>
                  <a:pt x="6073140" y="6858000"/>
                </a:lnTo>
                <a:lnTo>
                  <a:pt x="60731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5433" y="1290066"/>
            <a:ext cx="4476115" cy="58734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378585" marR="645160" indent="-728980" algn="ctr">
              <a:lnSpc>
                <a:spcPts val="3030"/>
              </a:lnSpc>
              <a:spcBef>
                <a:spcPts val="1580"/>
              </a:spcBef>
            </a:pPr>
            <a:r>
              <a:rPr lang="en-US" sz="2800" spc="175" dirty="0"/>
              <a:t>SHELTERING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805433" y="2277675"/>
            <a:ext cx="4540504" cy="418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20" dirty="0">
                <a:latin typeface="Gill Sans MT"/>
                <a:cs typeface="Gill Sans MT"/>
              </a:rPr>
              <a:t>Shelter Location / Accessibility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20" dirty="0">
                <a:latin typeface="Gill Sans MT"/>
                <a:cs typeface="Gill Sans MT"/>
              </a:rPr>
              <a:t>Physical</a:t>
            </a:r>
            <a:r>
              <a:rPr lang="en-US" sz="3000" spc="-20" dirty="0">
                <a:latin typeface="Gill Sans MT"/>
                <a:cs typeface="Gill Sans MT"/>
              </a:rPr>
              <a:t> </a:t>
            </a:r>
            <a:r>
              <a:rPr sz="3000" spc="-34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Accessibility  Considerations</a:t>
            </a:r>
            <a:endParaRPr sz="3000" dirty="0">
              <a:latin typeface="Gill Sans MT"/>
              <a:cs typeface="Gill Sans MT"/>
            </a:endParaRPr>
          </a:p>
          <a:p>
            <a:pPr marL="469900" marR="663575" indent="-457200">
              <a:lnSpc>
                <a:spcPct val="127699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sz="3000" dirty="0">
                <a:latin typeface="Gill Sans MT"/>
                <a:cs typeface="Gill Sans MT"/>
              </a:rPr>
              <a:t>Shelter </a:t>
            </a:r>
            <a:r>
              <a:rPr sz="3000" spc="5" dirty="0">
                <a:latin typeface="Gill Sans MT"/>
                <a:cs typeface="Gill Sans MT"/>
              </a:rPr>
              <a:t>Services</a:t>
            </a:r>
            <a:endParaRPr lang="en-US" sz="3000" spc="5" dirty="0">
              <a:latin typeface="Gill Sans MT"/>
              <a:cs typeface="Gill Sans MT"/>
            </a:endParaRPr>
          </a:p>
          <a:p>
            <a:pPr marL="469900" marR="663575" indent="-457200">
              <a:lnSpc>
                <a:spcPct val="127699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sz="3000" dirty="0">
                <a:latin typeface="Gill Sans MT"/>
                <a:cs typeface="Gill Sans MT"/>
              </a:rPr>
              <a:t>Com</a:t>
            </a:r>
            <a:r>
              <a:rPr sz="3000" spc="-25" dirty="0">
                <a:latin typeface="Gill Sans MT"/>
                <a:cs typeface="Gill Sans MT"/>
              </a:rPr>
              <a:t>m</a:t>
            </a:r>
            <a:r>
              <a:rPr sz="3000" dirty="0">
                <a:latin typeface="Gill Sans MT"/>
                <a:cs typeface="Gill Sans MT"/>
              </a:rPr>
              <a:t>uni</a:t>
            </a:r>
            <a:r>
              <a:rPr sz="3000" spc="-10" dirty="0">
                <a:latin typeface="Gill Sans MT"/>
                <a:cs typeface="Gill Sans MT"/>
              </a:rPr>
              <a:t>c</a:t>
            </a:r>
            <a:r>
              <a:rPr sz="3000" dirty="0">
                <a:latin typeface="Gill Sans MT"/>
                <a:cs typeface="Gill Sans MT"/>
              </a:rPr>
              <a:t>a</a:t>
            </a:r>
            <a:r>
              <a:rPr sz="3000" spc="-5" dirty="0">
                <a:latin typeface="Gill Sans MT"/>
                <a:cs typeface="Gill Sans MT"/>
              </a:rPr>
              <a:t>t</a:t>
            </a:r>
            <a:r>
              <a:rPr sz="3000" dirty="0">
                <a:latin typeface="Gill Sans MT"/>
                <a:cs typeface="Gill Sans MT"/>
              </a:rPr>
              <a:t>ion</a:t>
            </a:r>
            <a:endParaRPr lang="en-US" sz="3000" dirty="0">
              <a:latin typeface="Gill Sans MT"/>
              <a:cs typeface="Gill Sans MT"/>
            </a:endParaRPr>
          </a:p>
          <a:p>
            <a:pPr marL="927100" marR="663575" lvl="1" indent="-457200">
              <a:lnSpc>
                <a:spcPct val="127699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Gill Sans MT"/>
                <a:cs typeface="Gill Sans MT"/>
              </a:rPr>
              <a:t>County level and with Clients </a:t>
            </a:r>
            <a:endParaRPr sz="30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33793" y="640841"/>
            <a:ext cx="4819015" cy="5260975"/>
          </a:xfrm>
          <a:custGeom>
            <a:avLst/>
            <a:gdLst/>
            <a:ahLst/>
            <a:cxnLst/>
            <a:rect l="l" t="t" r="r" b="b"/>
            <a:pathLst>
              <a:path w="4819015" h="5260975">
                <a:moveTo>
                  <a:pt x="0" y="0"/>
                </a:moveTo>
                <a:lnTo>
                  <a:pt x="4818888" y="0"/>
                </a:lnTo>
                <a:lnTo>
                  <a:pt x="4818888" y="5260848"/>
                </a:lnTo>
                <a:lnTo>
                  <a:pt x="0" y="526084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6956" y="806195"/>
            <a:ext cx="4511040" cy="4928870"/>
          </a:xfrm>
          <a:custGeom>
            <a:avLst/>
            <a:gdLst/>
            <a:ahLst/>
            <a:cxnLst/>
            <a:rect l="l" t="t" r="r" b="b"/>
            <a:pathLst>
              <a:path w="4511040" h="4928870">
                <a:moveTo>
                  <a:pt x="0" y="0"/>
                </a:moveTo>
                <a:lnTo>
                  <a:pt x="4511040" y="0"/>
                </a:lnTo>
                <a:lnTo>
                  <a:pt x="4511040" y="4928616"/>
                </a:lnTo>
                <a:lnTo>
                  <a:pt x="0" y="4928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Tips: Stocking, Staffing &amp; Organizing Shelters - IBTS OnHAND">
            <a:extLst>
              <a:ext uri="{FF2B5EF4-FFF2-40B4-BE49-F238E27FC236}">
                <a16:creationId xmlns:a16="http://schemas.microsoft.com/office/drawing/2014/main" id="{62B2B535-ABE9-E220-952C-F0F1967C3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639444"/>
            <a:ext cx="5099535" cy="53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2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4E3B-FF0C-CF84-CCB6-A799756B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and Functional Needs</a:t>
            </a:r>
            <a:br>
              <a:rPr lang="en-US" dirty="0"/>
            </a:br>
            <a:r>
              <a:rPr lang="en-US" dirty="0"/>
              <a:t>CMIST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45470-941F-A3AB-F0CA-EB0B98446C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8444" y="6068846"/>
            <a:ext cx="7992005" cy="330200"/>
          </a:xfrm>
        </p:spPr>
        <p:txBody>
          <a:bodyPr/>
          <a:lstStyle/>
          <a:p>
            <a:r>
              <a:rPr lang="en-US" dirty="0"/>
              <a:t>IMAGE: </a:t>
            </a:r>
            <a:r>
              <a:rPr lang="en-US" dirty="0">
                <a:hlinkClick r:id="rId2"/>
              </a:rPr>
              <a:t>https://aspr.hhs.gov/at-risk/Pages/at-risk_afn.aspx</a:t>
            </a:r>
            <a:endParaRPr lang="en-US" dirty="0"/>
          </a:p>
        </p:txBody>
      </p:sp>
      <p:pic>
        <p:nvPicPr>
          <p:cNvPr id="6" name="Picture 5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0FFEA9EE-A817-BB4B-02F3-C6186757B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44" y="2000051"/>
            <a:ext cx="818311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8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1476-FC9F-4D52-8917-A594E074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and Functional Needs Includes Individuals…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85097-571F-CCAB-AE71-63391F28D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2650" y="1766807"/>
            <a:ext cx="7888288" cy="4476300"/>
          </a:xfrm>
        </p:spPr>
        <p:txBody>
          <a:bodyPr numCol="2"/>
          <a:lstStyle/>
          <a:p>
            <a:r>
              <a:rPr lang="en-US" b="0" dirty="0"/>
              <a:t>Disability</a:t>
            </a:r>
          </a:p>
          <a:p>
            <a:r>
              <a:rPr lang="en-US" b="0" dirty="0"/>
              <a:t>Chronic condition</a:t>
            </a:r>
          </a:p>
          <a:p>
            <a:r>
              <a:rPr lang="en-US" b="0" dirty="0"/>
              <a:t>Temporary injury</a:t>
            </a:r>
          </a:p>
          <a:p>
            <a:r>
              <a:rPr lang="en-US" b="0" dirty="0"/>
              <a:t>Limited English proficiency</a:t>
            </a:r>
          </a:p>
          <a:p>
            <a:r>
              <a:rPr lang="en-US" b="0" dirty="0"/>
              <a:t>Older adults</a:t>
            </a:r>
          </a:p>
          <a:p>
            <a:r>
              <a:rPr lang="en-US" b="0" dirty="0"/>
              <a:t>Children</a:t>
            </a:r>
          </a:p>
          <a:p>
            <a:r>
              <a:rPr lang="en-US" b="0" dirty="0"/>
              <a:t>Late-stage pregnancy</a:t>
            </a:r>
          </a:p>
          <a:p>
            <a:r>
              <a:rPr lang="en-US" b="0" dirty="0"/>
              <a:t>Unhoused</a:t>
            </a:r>
          </a:p>
          <a:p>
            <a:r>
              <a:rPr lang="en-US" b="0" dirty="0"/>
              <a:t>Transportation difficulties</a:t>
            </a:r>
          </a:p>
          <a:p>
            <a:r>
              <a:rPr lang="en-US" b="0" dirty="0"/>
              <a:t>Substance Use Disorders</a:t>
            </a:r>
          </a:p>
          <a:p>
            <a:r>
              <a:rPr lang="en-US" b="0" dirty="0"/>
              <a:t>Mental Health condition</a:t>
            </a:r>
          </a:p>
          <a:p>
            <a:r>
              <a:rPr lang="en-US" b="0" dirty="0"/>
              <a:t>Limited resources </a:t>
            </a:r>
          </a:p>
          <a:p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D292A-94DA-72D8-774F-8E5E37FDF0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6654" y="6233947"/>
            <a:ext cx="8834984" cy="478847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dem.nv.gov/preparedness/Access___Functional_Needs/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5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2005" y="965453"/>
            <a:ext cx="5895340" cy="2071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404040"/>
            </a:solidFill>
          </a:ln>
        </p:spPr>
        <p:txBody>
          <a:bodyPr vert="horz" wrap="square" lIns="0" tIns="344805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2715"/>
              </a:spcBef>
            </a:pPr>
            <a:r>
              <a:rPr sz="2800" spc="110" dirty="0"/>
              <a:t>F</a:t>
            </a:r>
            <a:r>
              <a:rPr lang="en-US" sz="2800" spc="110" dirty="0"/>
              <a:t>unctional Assessment Support Team </a:t>
            </a:r>
            <a:br>
              <a:rPr lang="en-US" sz="2800" spc="110" dirty="0"/>
            </a:br>
            <a:r>
              <a:rPr lang="en-US" sz="2800" spc="110" dirty="0"/>
              <a:t>------------</a:t>
            </a:r>
            <a:br>
              <a:rPr lang="en-US" sz="2800" spc="110" dirty="0"/>
            </a:br>
            <a:r>
              <a:rPr lang="en-US" sz="2800" spc="110" dirty="0"/>
              <a:t>FAST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799337" y="965453"/>
            <a:ext cx="3987165" cy="4936490"/>
          </a:xfrm>
          <a:custGeom>
            <a:avLst/>
            <a:gdLst/>
            <a:ahLst/>
            <a:cxnLst/>
            <a:rect l="l" t="t" r="r" b="b"/>
            <a:pathLst>
              <a:path w="3987165" h="4936490">
                <a:moveTo>
                  <a:pt x="0" y="0"/>
                </a:moveTo>
                <a:lnTo>
                  <a:pt x="3986784" y="0"/>
                </a:lnTo>
                <a:lnTo>
                  <a:pt x="3986784" y="4936236"/>
                </a:lnTo>
                <a:lnTo>
                  <a:pt x="0" y="4936236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3167" y="1129283"/>
            <a:ext cx="3657600" cy="4608830"/>
          </a:xfrm>
          <a:custGeom>
            <a:avLst/>
            <a:gdLst/>
            <a:ahLst/>
            <a:cxnLst/>
            <a:rect l="l" t="t" r="r" b="b"/>
            <a:pathLst>
              <a:path w="3657600" h="4608830">
                <a:moveTo>
                  <a:pt x="0" y="0"/>
                </a:moveTo>
                <a:lnTo>
                  <a:pt x="3657600" y="0"/>
                </a:lnTo>
                <a:lnTo>
                  <a:pt x="3657600" y="4608576"/>
                </a:lnTo>
                <a:lnTo>
                  <a:pt x="0" y="46085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7760" y="1769364"/>
            <a:ext cx="3328415" cy="3328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00" y="3352800"/>
            <a:ext cx="5695950" cy="3465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57B6C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solidFill>
                  <a:srgbClr val="252525"/>
                </a:solidFill>
                <a:cs typeface="Gill Sans MT"/>
              </a:rPr>
              <a:t>Trained, </a:t>
            </a:r>
            <a:r>
              <a:rPr sz="2400" spc="-10" dirty="0">
                <a:solidFill>
                  <a:srgbClr val="252525"/>
                </a:solidFill>
                <a:cs typeface="Gill Sans MT"/>
              </a:rPr>
              <a:t>deployable </a:t>
            </a:r>
            <a:r>
              <a:rPr sz="2400" spc="-5" dirty="0">
                <a:solidFill>
                  <a:srgbClr val="252525"/>
                </a:solidFill>
                <a:cs typeface="Gill Sans MT"/>
              </a:rPr>
              <a:t>teams that </a:t>
            </a:r>
            <a:r>
              <a:rPr sz="2400" spc="-15" dirty="0">
                <a:solidFill>
                  <a:srgbClr val="252525"/>
                </a:solidFill>
                <a:cs typeface="Gill Sans MT"/>
              </a:rPr>
              <a:t>work </a:t>
            </a:r>
            <a:r>
              <a:rPr sz="2400" dirty="0">
                <a:solidFill>
                  <a:srgbClr val="252525"/>
                </a:solidFill>
                <a:cs typeface="Gill Sans MT"/>
              </a:rPr>
              <a:t>in  Disaster </a:t>
            </a:r>
            <a:r>
              <a:rPr sz="2400" spc="5" dirty="0">
                <a:solidFill>
                  <a:srgbClr val="252525"/>
                </a:solidFill>
                <a:cs typeface="Gill Sans MT"/>
              </a:rPr>
              <a:t>Service </a:t>
            </a:r>
            <a:r>
              <a:rPr sz="2400" spc="-5" dirty="0">
                <a:solidFill>
                  <a:srgbClr val="252525"/>
                </a:solidFill>
                <a:cs typeface="Gill Sans MT"/>
              </a:rPr>
              <a:t>Centers during disasters.  </a:t>
            </a:r>
            <a:r>
              <a:rPr sz="2400" spc="-10" dirty="0">
                <a:solidFill>
                  <a:srgbClr val="252525"/>
                </a:solidFill>
                <a:cs typeface="Gill Sans MT"/>
              </a:rPr>
              <a:t>They </a:t>
            </a:r>
            <a:r>
              <a:rPr sz="2400" spc="-5" dirty="0">
                <a:solidFill>
                  <a:srgbClr val="252525"/>
                </a:solidFill>
                <a:cs typeface="Gill Sans MT"/>
              </a:rPr>
              <a:t>assist </a:t>
            </a:r>
            <a:r>
              <a:rPr sz="2400" dirty="0">
                <a:solidFill>
                  <a:srgbClr val="252525"/>
                </a:solidFill>
                <a:cs typeface="Gill Sans MT"/>
              </a:rPr>
              <a:t>with </a:t>
            </a:r>
            <a:r>
              <a:rPr sz="2400" spc="-5" dirty="0">
                <a:solidFill>
                  <a:srgbClr val="252525"/>
                </a:solidFill>
                <a:cs typeface="Gill Sans MT"/>
              </a:rPr>
              <a:t>assessments and </a:t>
            </a:r>
            <a:r>
              <a:rPr sz="2400" spc="-10" dirty="0">
                <a:solidFill>
                  <a:srgbClr val="252525"/>
                </a:solidFill>
                <a:cs typeface="Gill Sans MT"/>
              </a:rPr>
              <a:t>addressing  </a:t>
            </a:r>
            <a:r>
              <a:rPr sz="2400" dirty="0">
                <a:solidFill>
                  <a:srgbClr val="252525"/>
                </a:solidFill>
                <a:cs typeface="Gill Sans MT"/>
              </a:rPr>
              <a:t>the needs </a:t>
            </a:r>
            <a:r>
              <a:rPr sz="2400" spc="-5" dirty="0">
                <a:solidFill>
                  <a:srgbClr val="252525"/>
                </a:solidFill>
                <a:cs typeface="Gill Sans MT"/>
              </a:rPr>
              <a:t>of people </a:t>
            </a:r>
            <a:r>
              <a:rPr sz="2400" dirty="0">
                <a:solidFill>
                  <a:srgbClr val="252525"/>
                </a:solidFill>
                <a:cs typeface="Gill Sans MT"/>
              </a:rPr>
              <a:t>with </a:t>
            </a:r>
            <a:r>
              <a:rPr sz="2400" spc="-5" dirty="0">
                <a:solidFill>
                  <a:srgbClr val="252525"/>
                </a:solidFill>
                <a:cs typeface="Gill Sans MT"/>
              </a:rPr>
              <a:t>access and  functional</a:t>
            </a:r>
            <a:r>
              <a:rPr sz="2400" spc="-10" dirty="0">
                <a:solidFill>
                  <a:srgbClr val="252525"/>
                </a:solidFill>
                <a:cs typeface="Gill Sans MT"/>
              </a:rPr>
              <a:t> </a:t>
            </a:r>
            <a:r>
              <a:rPr sz="2400" dirty="0">
                <a:solidFill>
                  <a:srgbClr val="252525"/>
                </a:solidFill>
                <a:cs typeface="Gill Sans MT"/>
              </a:rPr>
              <a:t>needs.</a:t>
            </a:r>
            <a:endParaRPr sz="2400" dirty="0">
              <a:cs typeface="Gill Sans MT"/>
            </a:endParaRPr>
          </a:p>
          <a:p>
            <a:pPr marL="241300" marR="271780" indent="-228600">
              <a:lnSpc>
                <a:spcPct val="100000"/>
              </a:lnSpc>
              <a:spcBef>
                <a:spcPts val="1005"/>
              </a:spcBef>
              <a:buClr>
                <a:srgbClr val="57B6C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252525"/>
                </a:solidFill>
                <a:cs typeface="Gill Sans MT"/>
              </a:rPr>
              <a:t>They </a:t>
            </a:r>
            <a:r>
              <a:rPr sz="2400" dirty="0">
                <a:solidFill>
                  <a:srgbClr val="252525"/>
                </a:solidFill>
                <a:cs typeface="Gill Sans MT"/>
              </a:rPr>
              <a:t>help shelter </a:t>
            </a:r>
            <a:r>
              <a:rPr sz="2400" spc="-5" dirty="0">
                <a:solidFill>
                  <a:srgbClr val="252525"/>
                </a:solidFill>
                <a:cs typeface="Gill Sans MT"/>
              </a:rPr>
              <a:t>managers </a:t>
            </a:r>
            <a:r>
              <a:rPr sz="2400" dirty="0">
                <a:solidFill>
                  <a:srgbClr val="252525"/>
                </a:solidFill>
                <a:cs typeface="Gill Sans MT"/>
              </a:rPr>
              <a:t>identify  </a:t>
            </a:r>
            <a:r>
              <a:rPr sz="2400" spc="-5" dirty="0">
                <a:solidFill>
                  <a:srgbClr val="252525"/>
                </a:solidFill>
                <a:cs typeface="Gill Sans MT"/>
              </a:rPr>
              <a:t>solutions </a:t>
            </a:r>
            <a:r>
              <a:rPr sz="2400" dirty="0">
                <a:solidFill>
                  <a:srgbClr val="252525"/>
                </a:solidFill>
                <a:cs typeface="Gill Sans MT"/>
              </a:rPr>
              <a:t>to </a:t>
            </a:r>
            <a:r>
              <a:rPr sz="2400" spc="-5" dirty="0">
                <a:solidFill>
                  <a:srgbClr val="252525"/>
                </a:solidFill>
                <a:cs typeface="Gill Sans MT"/>
              </a:rPr>
              <a:t>assist </a:t>
            </a:r>
            <a:r>
              <a:rPr sz="2400" spc="-10" dirty="0">
                <a:solidFill>
                  <a:srgbClr val="252525"/>
                </a:solidFill>
                <a:cs typeface="Gill Sans MT"/>
              </a:rPr>
              <a:t>residents </a:t>
            </a:r>
            <a:r>
              <a:rPr sz="2400" dirty="0">
                <a:solidFill>
                  <a:srgbClr val="252525"/>
                </a:solidFill>
                <a:cs typeface="Gill Sans MT"/>
              </a:rPr>
              <a:t>in </a:t>
            </a:r>
            <a:r>
              <a:rPr sz="2400" spc="-5" dirty="0">
                <a:solidFill>
                  <a:srgbClr val="252525"/>
                </a:solidFill>
                <a:cs typeface="Gill Sans MT"/>
              </a:rPr>
              <a:t>maintaining  </a:t>
            </a:r>
            <a:r>
              <a:rPr sz="2400" dirty="0">
                <a:solidFill>
                  <a:srgbClr val="252525"/>
                </a:solidFill>
                <a:cs typeface="Gill Sans MT"/>
              </a:rPr>
              <a:t>their </a:t>
            </a:r>
            <a:r>
              <a:rPr sz="2400" spc="-5" dirty="0">
                <a:solidFill>
                  <a:srgbClr val="252525"/>
                </a:solidFill>
                <a:cs typeface="Gill Sans MT"/>
              </a:rPr>
              <a:t>independence </a:t>
            </a:r>
            <a:r>
              <a:rPr sz="2400" dirty="0">
                <a:solidFill>
                  <a:srgbClr val="252525"/>
                </a:solidFill>
                <a:cs typeface="Gill Sans MT"/>
              </a:rPr>
              <a:t>in the</a:t>
            </a:r>
            <a:r>
              <a:rPr sz="2400" spc="-60" dirty="0">
                <a:solidFill>
                  <a:srgbClr val="252525"/>
                </a:solidFill>
                <a:cs typeface="Gill Sans MT"/>
              </a:rPr>
              <a:t> </a:t>
            </a:r>
            <a:r>
              <a:rPr sz="2400" spc="-35" dirty="0">
                <a:solidFill>
                  <a:srgbClr val="252525"/>
                </a:solidFill>
                <a:cs typeface="Gill Sans MT"/>
              </a:rPr>
              <a:t>shelter.</a:t>
            </a:r>
            <a:endParaRPr sz="2400" dirty="0"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447800"/>
            <a:ext cx="11049000" cy="7012817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State Coordinated-County Hosted Shelter</a:t>
            </a: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Local (Host County) shelter operations supporting another county (Risk County)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Host County operating one of their county shelter for citizens from another County (County to County Mutual Aid / Statewide Mutual Aid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Risk County—provide assistance (staffing, resources, </a:t>
            </a:r>
            <a:r>
              <a:rPr lang="en-US" sz="2800" dirty="0" err="1">
                <a:cs typeface="Gill Sans MT"/>
              </a:rPr>
              <a:t>etc</a:t>
            </a:r>
            <a:r>
              <a:rPr lang="en-US" sz="2800" dirty="0">
                <a:cs typeface="Gill Sans MT"/>
              </a:rPr>
              <a:t>)</a:t>
            </a: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State Support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Same support by State as if it was a Local Shelter Operation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Reimbursable expenses </a:t>
            </a: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537833-877E-2361-8007-1FF9D45B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838200"/>
            <a:ext cx="7749816" cy="492443"/>
          </a:xfrm>
        </p:spPr>
        <p:txBody>
          <a:bodyPr/>
          <a:lstStyle/>
          <a:p>
            <a:pPr algn="ctr"/>
            <a:r>
              <a:rPr lang="en-US" sz="3200"/>
              <a:t>STATE SHELTERING OPERATIONS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062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676400"/>
            <a:ext cx="11049000" cy="4576253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State Operated Shelter</a:t>
            </a: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Large Scale Shelter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Often referred to as a Mega Shelter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Typically, 500-plus sheltered</a:t>
            </a:r>
          </a:p>
          <a:p>
            <a:pPr marL="838200" lvl="1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State supported services</a:t>
            </a:r>
          </a:p>
          <a:p>
            <a:pPr marL="1295400" lvl="2" indent="-3429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Feeding, Staffing, Wrap-around Services, Security, Medical, etc.</a:t>
            </a:r>
          </a:p>
          <a:p>
            <a:pPr marL="495300" lvl="1">
              <a:spcBef>
                <a:spcPts val="1105"/>
              </a:spcBef>
              <a:buClr>
                <a:srgbClr val="57B6C0"/>
              </a:buClr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537833-877E-2361-8007-1FF9D45B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838200"/>
            <a:ext cx="7749816" cy="492443"/>
          </a:xfrm>
        </p:spPr>
        <p:txBody>
          <a:bodyPr/>
          <a:lstStyle/>
          <a:p>
            <a:pPr algn="ctr"/>
            <a:r>
              <a:rPr lang="en-US" sz="3200"/>
              <a:t>STATE SHELTERING OPERATIONS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4131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676400"/>
            <a:ext cx="11049000" cy="4576253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4 State Operated Shelters</a:t>
            </a:r>
          </a:p>
          <a:p>
            <a:pPr marL="952500" lvl="1" indent="-4572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Rowan County—J.F. Hurley Family YMCA</a:t>
            </a:r>
          </a:p>
          <a:p>
            <a:pPr marL="952500" lvl="1" indent="-4572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Caldwell County—</a:t>
            </a:r>
            <a:r>
              <a:rPr lang="en-US" sz="2800" dirty="0" err="1">
                <a:cs typeface="Gill Sans MT"/>
              </a:rPr>
              <a:t>Kelina</a:t>
            </a:r>
            <a:r>
              <a:rPr lang="en-US" sz="2800" dirty="0">
                <a:cs typeface="Gill Sans MT"/>
              </a:rPr>
              <a:t> Lane Site</a:t>
            </a:r>
          </a:p>
          <a:p>
            <a:pPr marL="952500" lvl="1" indent="-4572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Buncombe County</a:t>
            </a:r>
          </a:p>
          <a:p>
            <a:pPr marL="1409700" lvl="2" indent="-4572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Western NC Agriculture Center</a:t>
            </a:r>
          </a:p>
          <a:p>
            <a:pPr marL="1409700" lvl="2" indent="-457200"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cs typeface="Gill Sans MT"/>
              </a:rPr>
              <a:t>AB Tech </a:t>
            </a:r>
          </a:p>
          <a:p>
            <a:pPr marL="495300" lvl="1">
              <a:spcBef>
                <a:spcPts val="1105"/>
              </a:spcBef>
              <a:buClr>
                <a:srgbClr val="57B6C0"/>
              </a:buClr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537833-877E-2361-8007-1FF9D45B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533400"/>
            <a:ext cx="7749816" cy="984885"/>
          </a:xfrm>
        </p:spPr>
        <p:txBody>
          <a:bodyPr/>
          <a:lstStyle/>
          <a:p>
            <a:pPr algn="ctr"/>
            <a:r>
              <a:rPr lang="en-US" sz="3200" dirty="0"/>
              <a:t>STATE SHELTERING OPERATIONS / Hurricane Helene</a:t>
            </a:r>
          </a:p>
        </p:txBody>
      </p:sp>
    </p:spTree>
    <p:extLst>
      <p:ext uri="{BB962C8B-B14F-4D97-AF65-F5344CB8AC3E}">
        <p14:creationId xmlns:p14="http://schemas.microsoft.com/office/powerpoint/2010/main" val="3957501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85C9-0351-4378-38FE-136C9C2D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72" y="533400"/>
            <a:ext cx="8987254" cy="430887"/>
          </a:xfrm>
        </p:spPr>
        <p:txBody>
          <a:bodyPr/>
          <a:lstStyle/>
          <a:p>
            <a:pPr algn="ctr"/>
            <a:r>
              <a:rPr lang="en-US" sz="2800" dirty="0"/>
              <a:t>Training and Exercises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78EF9-9A93-F01B-1E12-A09C17D7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143000"/>
            <a:ext cx="8987254" cy="473975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Training: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American Red Cross Classes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Online, in person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Reach out to Local EM for upcoming class offerings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NCEM Training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NC Training, Exercise &amp; Response Mgt (TERMS)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Access &amp; Functional Needs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FAST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Exercises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Tabletop Exercises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Full-scale Exercises</a:t>
            </a:r>
          </a:p>
        </p:txBody>
      </p:sp>
    </p:spTree>
    <p:extLst>
      <p:ext uri="{BB962C8B-B14F-4D97-AF65-F5344CB8AC3E}">
        <p14:creationId xmlns:p14="http://schemas.microsoft.com/office/powerpoint/2010/main" val="144906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43890" y="2681477"/>
            <a:ext cx="3365500" cy="1496695"/>
          </a:xfrm>
          <a:prstGeom prst="rect">
            <a:avLst/>
          </a:prstGeom>
          <a:solidFill>
            <a:srgbClr val="7E7A9A">
              <a:alpha val="14900"/>
            </a:srgbClr>
          </a:solidFill>
          <a:ln w="31750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019175">
              <a:lnSpc>
                <a:spcPct val="100000"/>
              </a:lnSpc>
            </a:pPr>
            <a:r>
              <a:rPr sz="2800" spc="135" dirty="0">
                <a:solidFill>
                  <a:srgbClr val="FFFFFF"/>
                </a:solidFill>
                <a:latin typeface="Gill Sans MT"/>
                <a:cs typeface="Gill Sans MT"/>
              </a:rPr>
              <a:t>TOPICS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0511" y="964691"/>
            <a:ext cx="5607050" cy="0"/>
          </a:xfrm>
          <a:custGeom>
            <a:avLst/>
            <a:gdLst/>
            <a:ahLst/>
            <a:cxnLst/>
            <a:rect l="l" t="t" r="r" b="b"/>
            <a:pathLst>
              <a:path w="5607050">
                <a:moveTo>
                  <a:pt x="0" y="0"/>
                </a:moveTo>
                <a:lnTo>
                  <a:pt x="5606796" y="0"/>
                </a:lnTo>
              </a:path>
            </a:pathLst>
          </a:custGeom>
          <a:ln w="6350">
            <a:solidFill>
              <a:srgbClr val="57B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44209" y="1004315"/>
            <a:ext cx="42037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State Sheltering</a:t>
            </a:r>
            <a:r>
              <a:rPr lang="en-US" sz="3600" spc="-85" dirty="0">
                <a:solidFill>
                  <a:srgbClr val="000000"/>
                </a:solidFill>
              </a:rPr>
              <a:t> </a:t>
            </a:r>
            <a:r>
              <a:rPr sz="3600" spc="65" dirty="0">
                <a:solidFill>
                  <a:srgbClr val="000000"/>
                </a:solidFill>
              </a:rPr>
              <a:t>Guide</a:t>
            </a:r>
            <a:r>
              <a:rPr lang="en-US" sz="3600" spc="65" dirty="0">
                <a:solidFill>
                  <a:srgbClr val="000000"/>
                </a:solidFill>
              </a:rPr>
              <a:t>s</a:t>
            </a:r>
            <a:endParaRPr sz="3600" dirty="0"/>
          </a:p>
        </p:txBody>
      </p:sp>
      <p:sp>
        <p:nvSpPr>
          <p:cNvPr id="6" name="object 6"/>
          <p:cNvSpPr/>
          <p:nvPr/>
        </p:nvSpPr>
        <p:spPr>
          <a:xfrm>
            <a:off x="5620511" y="2197607"/>
            <a:ext cx="5607050" cy="0"/>
          </a:xfrm>
          <a:custGeom>
            <a:avLst/>
            <a:gdLst/>
            <a:ahLst/>
            <a:cxnLst/>
            <a:rect l="l" t="t" r="r" b="b"/>
            <a:pathLst>
              <a:path w="5607050">
                <a:moveTo>
                  <a:pt x="0" y="0"/>
                </a:moveTo>
                <a:lnTo>
                  <a:pt x="5606796" y="0"/>
                </a:lnTo>
              </a:path>
            </a:pathLst>
          </a:custGeom>
          <a:ln w="6350">
            <a:solidFill>
              <a:srgbClr val="61B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34291" y="2275789"/>
            <a:ext cx="2567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Gill Sans MT"/>
                <a:cs typeface="Gill Sans MT"/>
              </a:rPr>
              <a:t>Shelter</a:t>
            </a:r>
            <a:r>
              <a:rPr sz="3600" spc="-90" dirty="0">
                <a:latin typeface="Gill Sans MT"/>
                <a:cs typeface="Gill Sans MT"/>
              </a:rPr>
              <a:t> </a:t>
            </a:r>
            <a:r>
              <a:rPr sz="3600" dirty="0">
                <a:latin typeface="Gill Sans MT"/>
                <a:cs typeface="Gill Sans MT"/>
              </a:rPr>
              <a:t>Types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20511" y="3429000"/>
            <a:ext cx="5607050" cy="0"/>
          </a:xfrm>
          <a:custGeom>
            <a:avLst/>
            <a:gdLst/>
            <a:ahLst/>
            <a:cxnLst/>
            <a:rect l="l" t="t" r="r" b="b"/>
            <a:pathLst>
              <a:path w="5607050">
                <a:moveTo>
                  <a:pt x="0" y="0"/>
                </a:moveTo>
                <a:lnTo>
                  <a:pt x="5606796" y="0"/>
                </a:lnTo>
              </a:path>
            </a:pathLst>
          </a:custGeom>
          <a:ln w="6350">
            <a:solidFill>
              <a:srgbClr val="6CBD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0511" y="4660391"/>
            <a:ext cx="5607050" cy="0"/>
          </a:xfrm>
          <a:custGeom>
            <a:avLst/>
            <a:gdLst/>
            <a:ahLst/>
            <a:cxnLst/>
            <a:rect l="l" t="t" r="r" b="b"/>
            <a:pathLst>
              <a:path w="5607050">
                <a:moveTo>
                  <a:pt x="0" y="0"/>
                </a:moveTo>
                <a:lnTo>
                  <a:pt x="5606796" y="0"/>
                </a:lnTo>
              </a:path>
            </a:pathLst>
          </a:custGeom>
          <a:ln w="6350">
            <a:solidFill>
              <a:srgbClr val="75BC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42292" y="4697679"/>
            <a:ext cx="40595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Gill Sans MT"/>
                <a:cs typeface="Gill Sans MT"/>
              </a:rPr>
              <a:t>Partnerships</a:t>
            </a:r>
            <a:endParaRPr sz="3600" dirty="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8269" y="3458756"/>
            <a:ext cx="4211955" cy="10509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3750"/>
              </a:lnSpc>
              <a:spcBef>
                <a:spcPts val="700"/>
              </a:spcBef>
            </a:pPr>
            <a:r>
              <a:rPr sz="3600" dirty="0">
                <a:latin typeface="Gill Sans MT"/>
                <a:cs typeface="Gill Sans MT"/>
              </a:rPr>
              <a:t>Access and</a:t>
            </a:r>
            <a:r>
              <a:rPr sz="3600" spc="-100" dirty="0">
                <a:latin typeface="Gill Sans MT"/>
                <a:cs typeface="Gill Sans MT"/>
              </a:rPr>
              <a:t> </a:t>
            </a:r>
            <a:r>
              <a:rPr sz="3600" spc="-5" dirty="0">
                <a:latin typeface="Gill Sans MT"/>
                <a:cs typeface="Gill Sans MT"/>
              </a:rPr>
              <a:t>Funcitional  </a:t>
            </a:r>
            <a:r>
              <a:rPr sz="3600" dirty="0">
                <a:latin typeface="Gill Sans MT"/>
                <a:cs typeface="Gill Sans MT"/>
              </a:rPr>
              <a:t>Needs </a:t>
            </a:r>
            <a:r>
              <a:rPr sz="3600" spc="-5" dirty="0">
                <a:latin typeface="Gill Sans MT"/>
                <a:cs typeface="Gill Sans MT"/>
              </a:rPr>
              <a:t>in</a:t>
            </a:r>
            <a:r>
              <a:rPr sz="3600" spc="-30" dirty="0">
                <a:latin typeface="Gill Sans MT"/>
                <a:cs typeface="Gill Sans MT"/>
              </a:rPr>
              <a:t> </a:t>
            </a:r>
            <a:r>
              <a:rPr sz="3600" dirty="0">
                <a:latin typeface="Gill Sans MT"/>
                <a:cs typeface="Gill Sans MT"/>
              </a:rPr>
              <a:t>Shelters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1C412D-3C0C-6B8F-7587-CE24BAB6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72" y="381000"/>
            <a:ext cx="8987254" cy="492443"/>
          </a:xfrm>
        </p:spPr>
        <p:txBody>
          <a:bodyPr/>
          <a:lstStyle/>
          <a:p>
            <a:pPr algn="ctr"/>
            <a:r>
              <a:rPr lang="en-US" sz="3200" dirty="0"/>
              <a:t>Partnerships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FBA7F-0739-4FE2-EB27-38D8490AF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2372" y="1461182"/>
            <a:ext cx="8987254" cy="44319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Partnership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Local Emergency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Local DSS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Local Governmental Support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County / Municipal Management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County / Municipal Agencies and Departments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Parks and Rec, Tax Department, Administration,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State DSS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Volunteer Agencies / Non-Governmental Organizations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American Red Cross, Faith-based Organizations, Salvation Army,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NC Emergency Management Human Services Branch</a:t>
            </a:r>
          </a:p>
        </p:txBody>
      </p:sp>
    </p:spTree>
    <p:extLst>
      <p:ext uri="{BB962C8B-B14F-4D97-AF65-F5344CB8AC3E}">
        <p14:creationId xmlns:p14="http://schemas.microsoft.com/office/powerpoint/2010/main" val="195144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961" y="2387345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vert="horz" wrap="square" lIns="0" tIns="484505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3815"/>
              </a:spcBef>
            </a:pPr>
            <a:r>
              <a:rPr sz="3800" spc="175" dirty="0">
                <a:solidFill>
                  <a:srgbClr val="252525"/>
                </a:solidFill>
                <a:latin typeface="Gill Sans MT"/>
                <a:cs typeface="Gill Sans MT"/>
              </a:rPr>
              <a:t>QUESTIONS?</a:t>
            </a:r>
            <a:endParaRPr sz="3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2270" y="4247308"/>
            <a:ext cx="2792095" cy="851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000"/>
              </a:lnSpc>
              <a:spcBef>
                <a:spcPts val="100"/>
              </a:spcBef>
            </a:pPr>
            <a:r>
              <a:rPr lang="en-US" sz="2000" spc="-15" dirty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  <a:hlinkClick r:id="rId2"/>
              </a:rPr>
              <a:t>David.leonard@ncdps.gov</a:t>
            </a:r>
            <a:endParaRPr lang="en-US" sz="2000" spc="-15" dirty="0">
              <a:solidFill>
                <a:schemeClr val="tx2">
                  <a:lumMod val="75000"/>
                </a:schemeClr>
              </a:solidFill>
              <a:latin typeface="Gill Sans MT"/>
              <a:cs typeface="Gill Sans MT"/>
            </a:endParaRPr>
          </a:p>
          <a:p>
            <a:pPr marL="12700" marR="5080" algn="ctr">
              <a:lnSpc>
                <a:spcPct val="142000"/>
              </a:lnSpc>
              <a:spcBef>
                <a:spcPts val="100"/>
              </a:spcBef>
            </a:pPr>
            <a:r>
              <a:rPr lang="en-US" sz="2000" spc="-15" dirty="0">
                <a:latin typeface="Gill Sans MT"/>
                <a:cs typeface="Gill Sans MT"/>
              </a:rPr>
              <a:t>919-812-8684</a:t>
            </a:r>
            <a:r>
              <a:rPr lang="en-US" sz="2000" spc="-15" dirty="0">
                <a:solidFill>
                  <a:schemeClr val="tx2">
                    <a:lumMod val="75000"/>
                  </a:schemeClr>
                </a:solidFill>
                <a:latin typeface="Gill Sans MT"/>
                <a:cs typeface="Gill Sans MT"/>
              </a:rPr>
              <a:t>	</a:t>
            </a:r>
            <a:endParaRPr sz="2000" dirty="0">
              <a:solidFill>
                <a:schemeClr val="tx2">
                  <a:lumMod val="75000"/>
                </a:schemeClr>
              </a:solidFill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69DD0-FC2B-34B1-0FC8-45630CFA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33400"/>
            <a:ext cx="9294226" cy="430887"/>
          </a:xfrm>
        </p:spPr>
        <p:txBody>
          <a:bodyPr/>
          <a:lstStyle/>
          <a:p>
            <a:pPr algn="ctr"/>
            <a:r>
              <a:rPr lang="en-US" sz="2800" dirty="0"/>
              <a:t>SHELTER GUIDE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D6DD9-F38D-38BB-8CE1-2444521F3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371600"/>
            <a:ext cx="9294226" cy="5041124"/>
          </a:xfrm>
        </p:spPr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options and guides for Local, Tribal and State sheltering and mass care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Consists of Guide and 5 Annexes (listed below)</a:t>
            </a:r>
          </a:p>
          <a:p>
            <a:pPr marL="1200150" lvl="2" indent="-285750">
              <a:lnSpc>
                <a:spcPct val="107000"/>
              </a:lnSpc>
              <a:buFont typeface="+mj-lt"/>
              <a:buAutoNum type="roman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Sheltering Annex</a:t>
            </a:r>
          </a:p>
          <a:p>
            <a:pPr marL="1600200" lvl="3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local info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Coordinated-County Hosted Shelter Annex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Operated Shelter Annex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NC-VA Evac Annex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 Mass Evacuation and Transportation Annex</a:t>
            </a:r>
          </a:p>
          <a:p>
            <a:pPr lvl="1">
              <a:lnSpc>
                <a:spcPct val="107000"/>
              </a:lnSpc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843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3140" y="0"/>
            <a:ext cx="6118860" cy="6858000"/>
          </a:xfrm>
          <a:custGeom>
            <a:avLst/>
            <a:gdLst/>
            <a:ahLst/>
            <a:cxnLst/>
            <a:rect l="l" t="t" r="r" b="b"/>
            <a:pathLst>
              <a:path w="6118859" h="6858000">
                <a:moveTo>
                  <a:pt x="0" y="6858000"/>
                </a:moveTo>
                <a:lnTo>
                  <a:pt x="6118860" y="6858000"/>
                </a:lnTo>
                <a:lnTo>
                  <a:pt x="611886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E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73140" cy="6858000"/>
          </a:xfrm>
          <a:custGeom>
            <a:avLst/>
            <a:gdLst/>
            <a:ahLst/>
            <a:cxnLst/>
            <a:rect l="l" t="t" r="r" b="b"/>
            <a:pathLst>
              <a:path w="6073140" h="6858000">
                <a:moveTo>
                  <a:pt x="0" y="6858000"/>
                </a:moveTo>
                <a:lnTo>
                  <a:pt x="6073140" y="6858000"/>
                </a:lnTo>
                <a:lnTo>
                  <a:pt x="60731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5433" y="1290066"/>
            <a:ext cx="4476115" cy="58734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378585" marR="645160" indent="-728980">
              <a:lnSpc>
                <a:spcPts val="3030"/>
              </a:lnSpc>
              <a:spcBef>
                <a:spcPts val="1580"/>
              </a:spcBef>
            </a:pPr>
            <a:r>
              <a:rPr lang="en-US" sz="2800" spc="175" dirty="0"/>
              <a:t>SHELTER GUIDE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794004" y="2159310"/>
            <a:ext cx="4476115" cy="3757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20" dirty="0">
                <a:latin typeface="Gill Sans MT"/>
                <a:cs typeface="Gill Sans MT"/>
              </a:rPr>
              <a:t>Staffing Matrix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20" dirty="0">
                <a:latin typeface="Gill Sans MT"/>
                <a:cs typeface="Gill Sans MT"/>
              </a:rPr>
              <a:t>Division / Agency Responsibilities</a:t>
            </a:r>
            <a:endParaRPr lang="en-US" sz="3000" spc="-5" dirty="0">
              <a:latin typeface="Gill Sans MT"/>
              <a:cs typeface="Gill Sans MT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5" dirty="0">
                <a:latin typeface="Gill Sans MT"/>
                <a:cs typeface="Gill Sans MT"/>
              </a:rPr>
              <a:t>Staff job descriptions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5" dirty="0">
                <a:latin typeface="Gill Sans MT"/>
                <a:cs typeface="Gill Sans MT"/>
              </a:rPr>
              <a:t>Shelter set-up recommendations (size, ADA concerns,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3000" spc="5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33793" y="640841"/>
            <a:ext cx="4819015" cy="5260975"/>
          </a:xfrm>
          <a:custGeom>
            <a:avLst/>
            <a:gdLst/>
            <a:ahLst/>
            <a:cxnLst/>
            <a:rect l="l" t="t" r="r" b="b"/>
            <a:pathLst>
              <a:path w="4819015" h="5260975">
                <a:moveTo>
                  <a:pt x="0" y="0"/>
                </a:moveTo>
                <a:lnTo>
                  <a:pt x="4818888" y="0"/>
                </a:lnTo>
                <a:lnTo>
                  <a:pt x="4818888" y="5260848"/>
                </a:lnTo>
                <a:lnTo>
                  <a:pt x="0" y="526084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6956" y="806195"/>
            <a:ext cx="4511040" cy="4928870"/>
          </a:xfrm>
          <a:custGeom>
            <a:avLst/>
            <a:gdLst/>
            <a:ahLst/>
            <a:cxnLst/>
            <a:rect l="l" t="t" r="r" b="b"/>
            <a:pathLst>
              <a:path w="4511040" h="4928870">
                <a:moveTo>
                  <a:pt x="0" y="0"/>
                </a:moveTo>
                <a:lnTo>
                  <a:pt x="4511040" y="0"/>
                </a:lnTo>
                <a:lnTo>
                  <a:pt x="4511040" y="4928616"/>
                </a:lnTo>
                <a:lnTo>
                  <a:pt x="0" y="4928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8532" y="1126236"/>
            <a:ext cx="3867912" cy="428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072" y="541176"/>
            <a:ext cx="7729855" cy="779059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344805" rIns="0" bIns="0" rtlCol="0">
            <a:spAutoFit/>
          </a:bodyPr>
          <a:lstStyle/>
          <a:p>
            <a:pPr marR="19050" algn="ctr">
              <a:lnSpc>
                <a:spcPct val="100000"/>
              </a:lnSpc>
              <a:spcBef>
                <a:spcPts val="2715"/>
              </a:spcBef>
            </a:pPr>
            <a:r>
              <a:rPr lang="en-US" sz="2800" spc="170" dirty="0"/>
              <a:t>American Red Cross Staffing Matrix</a:t>
            </a:r>
            <a:endParaRPr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C3CCC-4C8E-7E5D-97E0-DAAC4401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0" y="2195339"/>
            <a:ext cx="11505092" cy="41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3140" y="0"/>
            <a:ext cx="6118860" cy="6858000"/>
          </a:xfrm>
          <a:custGeom>
            <a:avLst/>
            <a:gdLst/>
            <a:ahLst/>
            <a:cxnLst/>
            <a:rect l="l" t="t" r="r" b="b"/>
            <a:pathLst>
              <a:path w="6118859" h="6858000">
                <a:moveTo>
                  <a:pt x="0" y="6858000"/>
                </a:moveTo>
                <a:lnTo>
                  <a:pt x="6118860" y="6858000"/>
                </a:lnTo>
                <a:lnTo>
                  <a:pt x="611886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E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73140" cy="6858000"/>
          </a:xfrm>
          <a:custGeom>
            <a:avLst/>
            <a:gdLst/>
            <a:ahLst/>
            <a:cxnLst/>
            <a:rect l="l" t="t" r="r" b="b"/>
            <a:pathLst>
              <a:path w="6073140" h="6858000">
                <a:moveTo>
                  <a:pt x="0" y="6858000"/>
                </a:moveTo>
                <a:lnTo>
                  <a:pt x="6073140" y="6858000"/>
                </a:lnTo>
                <a:lnTo>
                  <a:pt x="60731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5433" y="1290066"/>
            <a:ext cx="4476115" cy="9720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404040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378585" marR="645160" indent="-728980">
              <a:lnSpc>
                <a:spcPts val="3030"/>
              </a:lnSpc>
              <a:spcBef>
                <a:spcPts val="1580"/>
              </a:spcBef>
            </a:pPr>
            <a:r>
              <a:rPr lang="en-US" sz="2800" spc="175" dirty="0"/>
              <a:t>Local Sheltering Annex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750147" y="2438400"/>
            <a:ext cx="4476115" cy="4193456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20" dirty="0">
                <a:latin typeface="Gill Sans MT"/>
                <a:cs typeface="Gill Sans MT"/>
              </a:rPr>
              <a:t>Information that can be integrated into Local Shelter Plan</a:t>
            </a:r>
            <a:endParaRPr lang="en-US" sz="3000" spc="-5" dirty="0">
              <a:latin typeface="Gill Sans MT"/>
              <a:cs typeface="Gill Sans MT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-5" dirty="0">
                <a:latin typeface="Gill Sans MT"/>
                <a:cs typeface="Gill Sans MT"/>
              </a:rPr>
              <a:t>Concepts of Operations</a:t>
            </a:r>
          </a:p>
          <a:p>
            <a:pPr marL="927100" marR="508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spc="5" dirty="0">
                <a:latin typeface="Gill Sans MT"/>
                <a:cs typeface="Gill Sans MT"/>
              </a:rPr>
              <a:t>Feeding, Medical, Health, Mental Health, Child Support, Pet Sheltering, Safety &amp; Security </a:t>
            </a:r>
            <a:endParaRPr sz="30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33793" y="640841"/>
            <a:ext cx="4819015" cy="5260975"/>
          </a:xfrm>
          <a:custGeom>
            <a:avLst/>
            <a:gdLst/>
            <a:ahLst/>
            <a:cxnLst/>
            <a:rect l="l" t="t" r="r" b="b"/>
            <a:pathLst>
              <a:path w="4819015" h="5260975">
                <a:moveTo>
                  <a:pt x="0" y="0"/>
                </a:moveTo>
                <a:lnTo>
                  <a:pt x="4818888" y="0"/>
                </a:lnTo>
                <a:lnTo>
                  <a:pt x="4818888" y="5260848"/>
                </a:lnTo>
                <a:lnTo>
                  <a:pt x="0" y="526084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6956" y="806195"/>
            <a:ext cx="4511040" cy="4928870"/>
          </a:xfrm>
          <a:custGeom>
            <a:avLst/>
            <a:gdLst/>
            <a:ahLst/>
            <a:cxnLst/>
            <a:rect l="l" t="t" r="r" b="b"/>
            <a:pathLst>
              <a:path w="4511040" h="4928870">
                <a:moveTo>
                  <a:pt x="0" y="0"/>
                </a:moveTo>
                <a:lnTo>
                  <a:pt x="4511040" y="0"/>
                </a:lnTo>
                <a:lnTo>
                  <a:pt x="4511040" y="4928616"/>
                </a:lnTo>
                <a:lnTo>
                  <a:pt x="0" y="4928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CFB47-35F6-E37B-49D6-D1D7D4E9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46218"/>
            <a:ext cx="5897880" cy="59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5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676400"/>
            <a:ext cx="11049000" cy="25782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Emergency Evacuation Shelter: Immediate refuge during rapid evacuations; typically for no more than 72hrs; 20 sq. ft per person</a:t>
            </a:r>
          </a:p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Short Term Shelter: Sustainable for populations displaced for typically no more than 2 weeks; 40 sq ft per person</a:t>
            </a:r>
          </a:p>
          <a:p>
            <a:pPr marL="381000" indent="-342900">
              <a:lnSpc>
                <a:spcPct val="100000"/>
              </a:lnSpc>
              <a:spcBef>
                <a:spcPts val="1105"/>
              </a:spcBef>
              <a:buClr>
                <a:srgbClr val="57B6C0"/>
              </a:buClr>
              <a:buFont typeface="Arial" panose="020B0604020202020204" pitchFamily="34" charset="0"/>
              <a:buChar char="•"/>
              <a:tabLst>
                <a:tab pos="266065" algn="l"/>
                <a:tab pos="266700" algn="l"/>
              </a:tabLst>
            </a:pPr>
            <a:r>
              <a:rPr lang="en-US" sz="2800" dirty="0">
                <a:latin typeface="Gill Sans MT"/>
                <a:cs typeface="Gill Sans MT"/>
              </a:rPr>
              <a:t>Long Term Shelter: Typically, more than 2 weeks; 60-80 sq. ft per person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537833-877E-2361-8007-1FF9D45B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838200"/>
            <a:ext cx="7749816" cy="492443"/>
          </a:xfrm>
        </p:spPr>
        <p:txBody>
          <a:bodyPr/>
          <a:lstStyle/>
          <a:p>
            <a:pPr algn="ctr"/>
            <a:r>
              <a:rPr lang="en-US" sz="3200"/>
              <a:t>SHELTER TYPES 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890" y="2681477"/>
            <a:ext cx="3365500" cy="930383"/>
          </a:xfrm>
          <a:prstGeom prst="rect">
            <a:avLst/>
          </a:prstGeom>
          <a:solidFill>
            <a:srgbClr val="7E7A9A">
              <a:alpha val="14900"/>
            </a:srgbClr>
          </a:solidFill>
          <a:ln w="31750">
            <a:solidFill>
              <a:srgbClr val="FFFFFF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R="19685" algn="ctr">
              <a:lnSpc>
                <a:spcPts val="2965"/>
              </a:lnSpc>
              <a:spcBef>
                <a:spcPts val="1255"/>
              </a:spcBef>
            </a:pPr>
            <a:r>
              <a:rPr lang="en-US" sz="2600" spc="85" dirty="0">
                <a:solidFill>
                  <a:srgbClr val="FFFFFF"/>
                </a:solidFill>
                <a:latin typeface="Gill Sans MT"/>
                <a:cs typeface="Gill Sans MT"/>
              </a:rPr>
              <a:t>Shelter Resources via WebEOC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6798" y="5650079"/>
            <a:ext cx="560704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en-US" spc="-55" dirty="0">
                <a:solidFill>
                  <a:srgbClr val="000000"/>
                </a:solidFill>
              </a:rPr>
            </a:br>
            <a:r>
              <a:rPr lang="en-US" spc="-55" dirty="0">
                <a:solidFill>
                  <a:srgbClr val="000000"/>
                </a:solidFill>
              </a:rPr>
              <a:t>  </a:t>
            </a:r>
            <a:br>
              <a:rPr lang="en-US" spc="-55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24581-5DC3-0370-E926-A0C3211C0FE9}"/>
              </a:ext>
            </a:extLst>
          </p:cNvPr>
          <p:cNvSpPr txBox="1"/>
          <p:nvPr/>
        </p:nvSpPr>
        <p:spPr>
          <a:xfrm>
            <a:off x="5334000" y="533150"/>
            <a:ext cx="60944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Gill Sans MT" panose="020B0502020104020203" pitchFamily="34" charset="0"/>
              </a:rPr>
              <a:t>Shelter needs / resource requests are typically handled at the local level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Where are your shelter resources stored?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Cots, blankets,  ADA devices,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GO-KIT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Registration forms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Pens, paper,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Feeding Plan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Make plan with Local EM prior to opening shelters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Where within your County can you obtain shelter resources?  Generators, showers, portable toilets, etc.</a:t>
            </a:r>
          </a:p>
          <a:p>
            <a:pPr lvl="1"/>
            <a:endParaRPr lang="en-US" dirty="0">
              <a:latin typeface="Gill Sans MT" panose="020B0502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latin typeface="Gill Sans MT" panose="020B05020201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85C31-733F-940A-2ED3-B6FA6196A712}"/>
              </a:ext>
            </a:extLst>
          </p:cNvPr>
          <p:cNvSpPr txBox="1"/>
          <p:nvPr/>
        </p:nvSpPr>
        <p:spPr>
          <a:xfrm>
            <a:off x="5376798" y="3733800"/>
            <a:ext cx="6094476" cy="2517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75"/>
              </a:spcBef>
            </a:pPr>
            <a:endParaRPr lang="en-US" dirty="0">
              <a:latin typeface="Gill Sans MT"/>
              <a:cs typeface="Gill Sans MT"/>
            </a:endParaRPr>
          </a:p>
          <a:p>
            <a:pPr marL="12700" marR="5080">
              <a:lnSpc>
                <a:spcPct val="87100"/>
              </a:lnSpc>
              <a:spcBef>
                <a:spcPts val="375"/>
              </a:spcBef>
            </a:pPr>
            <a:endParaRPr lang="en-US" dirty="0">
              <a:latin typeface="Gill Sans MT"/>
              <a:cs typeface="Gill Sans MT"/>
            </a:endParaRPr>
          </a:p>
          <a:p>
            <a:pPr marL="12700" marR="5080">
              <a:lnSpc>
                <a:spcPct val="87100"/>
              </a:lnSpc>
              <a:spcBef>
                <a:spcPts val="375"/>
              </a:spcBef>
            </a:pPr>
            <a:r>
              <a:rPr lang="en-US" dirty="0">
                <a:latin typeface="Gill Sans MT"/>
                <a:cs typeface="Gill Sans MT"/>
              </a:rPr>
              <a:t>Resource Requests</a:t>
            </a:r>
          </a:p>
          <a:p>
            <a:pPr marL="755650" marR="5080" lvl="1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  <a:cs typeface="Gill Sans MT"/>
              </a:rPr>
              <a:t>Notify Local EM at County EOC regarding resource request</a:t>
            </a:r>
          </a:p>
          <a:p>
            <a:pPr marL="755650" marR="5080" lvl="1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  <a:cs typeface="Gill Sans MT"/>
              </a:rPr>
              <a:t>Local EM, if unable to fill the request, will send the request via WebEOC to the State Emergency Operation Center (SEOC) to be filled</a:t>
            </a:r>
          </a:p>
          <a:p>
            <a:pPr marL="1212850" marR="5080" lvl="2" indent="-285750">
              <a:lnSpc>
                <a:spcPct val="871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7151C-1044-18CB-C2A0-0EE827E93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WEBEOC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cs typeface="+mj-cs"/>
              </a:rPr>
              <a:t>RESOURCE REQUEST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77B65-CC29-A010-BC56-3C472BE1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776429"/>
            <a:ext cx="11327549" cy="2831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0FA6C-6EC7-2A53-A4A5-A13BEF5A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637070"/>
            <a:ext cx="11430000" cy="47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8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827</Words>
  <Application>Microsoft Office PowerPoint</Application>
  <PresentationFormat>Widescreen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Franklin Gothic Medium</vt:lpstr>
      <vt:lpstr>Gill Sans MT</vt:lpstr>
      <vt:lpstr>Gotham Bold</vt:lpstr>
      <vt:lpstr>Times New Roman</vt:lpstr>
      <vt:lpstr>Office Theme</vt:lpstr>
      <vt:lpstr>PowerPoint Presentation</vt:lpstr>
      <vt:lpstr>State Sheltering Guides</vt:lpstr>
      <vt:lpstr>SHELTER GUIDE</vt:lpstr>
      <vt:lpstr>SHELTER GUIDE</vt:lpstr>
      <vt:lpstr>American Red Cross Staffing Matrix</vt:lpstr>
      <vt:lpstr>Local Sheltering Annex</vt:lpstr>
      <vt:lpstr>SHELTER TYPES </vt:lpstr>
      <vt:lpstr>    </vt:lpstr>
      <vt:lpstr>WEBEOC RESOURCE REQUEST</vt:lpstr>
      <vt:lpstr>PowerPoint Presentation</vt:lpstr>
      <vt:lpstr>WEBEOC SHELTER BOARD</vt:lpstr>
      <vt:lpstr>SHELTERING</vt:lpstr>
      <vt:lpstr>Access and Functional Needs CMIST Framework</vt:lpstr>
      <vt:lpstr>Access and Functional Needs Includes Individuals…</vt:lpstr>
      <vt:lpstr>Functional Assessment Support Team  ------------ FAST</vt:lpstr>
      <vt:lpstr>STATE SHELTERING OPERATIONS</vt:lpstr>
      <vt:lpstr>STATE SHELTERING OPERATIONS</vt:lpstr>
      <vt:lpstr>STATE SHELTERING OPERATIONS / Hurricane Helene</vt:lpstr>
      <vt:lpstr>Training and Exercises</vt:lpstr>
      <vt:lpstr>Partnerships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NCEM Human Services</dc:title>
  <dc:creator>LaRose, Amber M</dc:creator>
  <cp:lastModifiedBy>Leonard, David (NCEM)</cp:lastModifiedBy>
  <cp:revision>13</cp:revision>
  <dcterms:created xsi:type="dcterms:W3CDTF">2024-08-21T15:59:08Z</dcterms:created>
  <dcterms:modified xsi:type="dcterms:W3CDTF">2025-07-22T17:20:30Z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2024-08-21T00:00:00Z</vt:filetime>
  </property>
</Properties>
</file>