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ppt/tags/tag39.xml" ContentType="application/vnd.openxmlformats-officedocument.presentationml.tags+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4" r:id="rId1"/>
  </p:sldMasterIdLst>
  <p:notesMasterIdLst>
    <p:notesMasterId r:id="rId39"/>
  </p:notesMasterIdLst>
  <p:handoutMasterIdLst>
    <p:handoutMasterId r:id="rId40"/>
  </p:handoutMasterIdLst>
  <p:sldIdLst>
    <p:sldId id="306" r:id="rId2"/>
    <p:sldId id="256" r:id="rId3"/>
    <p:sldId id="257" r:id="rId4"/>
    <p:sldId id="307" r:id="rId5"/>
    <p:sldId id="308" r:id="rId6"/>
    <p:sldId id="312" r:id="rId7"/>
    <p:sldId id="258" r:id="rId8"/>
    <p:sldId id="325" r:id="rId9"/>
    <p:sldId id="324" r:id="rId10"/>
    <p:sldId id="315" r:id="rId11"/>
    <p:sldId id="305" r:id="rId12"/>
    <p:sldId id="273" r:id="rId13"/>
    <p:sldId id="326" r:id="rId14"/>
    <p:sldId id="317" r:id="rId15"/>
    <p:sldId id="330" r:id="rId16"/>
    <p:sldId id="309" r:id="rId17"/>
    <p:sldId id="285" r:id="rId18"/>
    <p:sldId id="287" r:id="rId19"/>
    <p:sldId id="293" r:id="rId20"/>
    <p:sldId id="329" r:id="rId21"/>
    <p:sldId id="286" r:id="rId22"/>
    <p:sldId id="290" r:id="rId23"/>
    <p:sldId id="327" r:id="rId24"/>
    <p:sldId id="328" r:id="rId25"/>
    <p:sldId id="320" r:id="rId26"/>
    <p:sldId id="331" r:id="rId27"/>
    <p:sldId id="275" r:id="rId28"/>
    <p:sldId id="283" r:id="rId29"/>
    <p:sldId id="281" r:id="rId30"/>
    <p:sldId id="332" r:id="rId31"/>
    <p:sldId id="333" r:id="rId32"/>
    <p:sldId id="260" r:id="rId33"/>
    <p:sldId id="334" r:id="rId34"/>
    <p:sldId id="322" r:id="rId35"/>
    <p:sldId id="314" r:id="rId36"/>
    <p:sldId id="302" r:id="rId37"/>
    <p:sldId id="316" r:id="rId38"/>
  </p:sldIdLst>
  <p:sldSz cx="12192000" cy="6858000"/>
  <p:notesSz cx="7010400" cy="9296400"/>
  <p:custDataLst>
    <p:tags r:id="rId41"/>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8B0031-A185-C138-D660-B95BB2308298}" name="Jones, Jim" initials="JJ" userId="S::Jim.Jones@dhhs.nc.gov::caa01b78-bb3f-4558-94c1-0e5d910d451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oy, Kathryn I" initials="" lastIdx="5" clrIdx="0"/>
  <p:cmAuthor id="2" name="Nicholson, Tonya" initials="" lastIdx="1" clrIdx="1"/>
  <p:cmAuthor id="3" name="Unknown User1" initials="Unknown User1"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5A4"/>
    <a:srgbClr val="D311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95" autoAdjust="0"/>
    <p:restoredTop sz="84867" autoAdjust="0"/>
  </p:normalViewPr>
  <p:slideViewPr>
    <p:cSldViewPr>
      <p:cViewPr>
        <p:scale>
          <a:sx n="90" d="100"/>
          <a:sy n="90" d="100"/>
        </p:scale>
        <p:origin x="774" y="120"/>
      </p:cViewPr>
      <p:guideLst>
        <p:guide orient="horz" pos="2160"/>
        <p:guide pos="3840"/>
      </p:guideLst>
    </p:cSldViewPr>
  </p:slideViewPr>
  <p:notesTextViewPr>
    <p:cViewPr>
      <p:scale>
        <a:sx n="75" d="100"/>
        <a:sy n="75" d="100"/>
      </p:scale>
      <p:origin x="0" y="0"/>
    </p:cViewPr>
  </p:notesTextViewPr>
  <p:sorterViewPr>
    <p:cViewPr>
      <p:scale>
        <a:sx n="66" d="100"/>
        <a:sy n="66" d="100"/>
      </p:scale>
      <p:origin x="0" y="0"/>
    </p:cViewPr>
  </p:sorterViewPr>
  <p:notesViewPr>
    <p:cSldViewPr>
      <p:cViewPr varScale="1">
        <p:scale>
          <a:sx n="71" d="100"/>
          <a:sy n="71" d="100"/>
        </p:scale>
        <p:origin x="2851" y="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EA508828-70C8-424A-95F5-EC59D938CFA7}"/>
              </a:ext>
            </a:extLst>
          </p:cNvPr>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eaLnBrk="1" fontAlgn="auto" hangingPunct="1">
              <a:spcBef>
                <a:spcPts val="0"/>
              </a:spcBef>
              <a:spcAft>
                <a:spcPts val="0"/>
              </a:spcAft>
              <a:defRPr sz="1300">
                <a:latin typeface="Arial" charset="0"/>
              </a:defRPr>
            </a:lvl1pPr>
          </a:lstStyle>
          <a:p>
            <a:pPr>
              <a:defRPr/>
            </a:pPr>
            <a:endParaRPr lang="en-US"/>
          </a:p>
        </p:txBody>
      </p:sp>
      <p:sp>
        <p:nvSpPr>
          <p:cNvPr id="158723" name="Rectangle 3">
            <a:extLst>
              <a:ext uri="{FF2B5EF4-FFF2-40B4-BE49-F238E27FC236}">
                <a16:creationId xmlns:a16="http://schemas.microsoft.com/office/drawing/2014/main" id="{A4397D18-B42A-4FA9-8D95-F8AF362BC27E}"/>
              </a:ext>
            </a:extLst>
          </p:cNvPr>
          <p:cNvSpPr>
            <a:spLocks noGrp="1" noChangeArrowheads="1"/>
          </p:cNvSpPr>
          <p:nvPr>
            <p:ph type="dt" sz="quarter" idx="1"/>
          </p:nvPr>
        </p:nvSpPr>
        <p:spPr bwMode="auto">
          <a:xfrm>
            <a:off x="3970338"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eaLnBrk="1" fontAlgn="auto" hangingPunct="1">
              <a:spcBef>
                <a:spcPts val="0"/>
              </a:spcBef>
              <a:spcAft>
                <a:spcPts val="0"/>
              </a:spcAft>
              <a:defRPr sz="1300">
                <a:latin typeface="Arial" charset="0"/>
              </a:defRPr>
            </a:lvl1pPr>
          </a:lstStyle>
          <a:p>
            <a:pPr>
              <a:defRPr/>
            </a:pPr>
            <a:endParaRPr lang="en-US"/>
          </a:p>
        </p:txBody>
      </p:sp>
      <p:sp>
        <p:nvSpPr>
          <p:cNvPr id="158724" name="Rectangle 4">
            <a:extLst>
              <a:ext uri="{FF2B5EF4-FFF2-40B4-BE49-F238E27FC236}">
                <a16:creationId xmlns:a16="http://schemas.microsoft.com/office/drawing/2014/main" id="{9C8618B9-5559-406B-BC22-34CB168C3060}"/>
              </a:ext>
            </a:extLst>
          </p:cNvPr>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eaLnBrk="1" fontAlgn="auto" hangingPunct="1">
              <a:spcBef>
                <a:spcPts val="0"/>
              </a:spcBef>
              <a:spcAft>
                <a:spcPts val="0"/>
              </a:spcAft>
              <a:defRPr sz="1300">
                <a:latin typeface="Arial" charset="0"/>
              </a:defRPr>
            </a:lvl1pPr>
          </a:lstStyle>
          <a:p>
            <a:pPr>
              <a:defRPr/>
            </a:pPr>
            <a:endParaRPr lang="en-US"/>
          </a:p>
        </p:txBody>
      </p:sp>
      <p:sp>
        <p:nvSpPr>
          <p:cNvPr id="158725" name="Rectangle 5">
            <a:extLst>
              <a:ext uri="{FF2B5EF4-FFF2-40B4-BE49-F238E27FC236}">
                <a16:creationId xmlns:a16="http://schemas.microsoft.com/office/drawing/2014/main" id="{B2AC0C20-3AE8-42E8-A27D-805040C2FB90}"/>
              </a:ext>
            </a:extLst>
          </p:cNvPr>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eaLnBrk="1" hangingPunct="1">
              <a:defRPr sz="1300" smtClean="0"/>
            </a:lvl1pPr>
          </a:lstStyle>
          <a:p>
            <a:pPr>
              <a:defRPr/>
            </a:pPr>
            <a:fld id="{A6E6D2FF-8BF7-4586-9D8F-9CD48F4C9A8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4">
            <a:extLst>
              <a:ext uri="{FF2B5EF4-FFF2-40B4-BE49-F238E27FC236}">
                <a16:creationId xmlns:a16="http://schemas.microsoft.com/office/drawing/2014/main" id="{FD4E5CB5-BD99-4D58-88DA-AC5A03DD4293}"/>
              </a:ext>
            </a:extLst>
          </p:cNvPr>
          <p:cNvSpPr>
            <a:spLocks noGrp="1" noRot="1" noChangeAspect="1" noChangeArrowheads="1" noTextEdit="1"/>
          </p:cNvSpPr>
          <p:nvPr>
            <p:ph type="sldImg" idx="2"/>
          </p:nvPr>
        </p:nvSpPr>
        <p:spPr bwMode="auto">
          <a:xfrm>
            <a:off x="406400" y="698500"/>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5" name="Rectangle 5">
            <a:extLst>
              <a:ext uri="{FF2B5EF4-FFF2-40B4-BE49-F238E27FC236}">
                <a16:creationId xmlns:a16="http://schemas.microsoft.com/office/drawing/2014/main" id="{21A37476-BFB1-47BB-9C38-590AF364F0AF}"/>
              </a:ext>
            </a:extLst>
          </p:cNvPr>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p:txBody>
      </p:sp>
      <p:sp>
        <p:nvSpPr>
          <p:cNvPr id="107528" name="Rectangle 8">
            <a:extLst>
              <a:ext uri="{FF2B5EF4-FFF2-40B4-BE49-F238E27FC236}">
                <a16:creationId xmlns:a16="http://schemas.microsoft.com/office/drawing/2014/main" id="{99633386-A30F-4D9A-A6FE-A7FE450CA8AD}"/>
              </a:ext>
            </a:extLst>
          </p:cNvPr>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eaLnBrk="1" hangingPunct="1">
              <a:defRPr sz="1300" smtClean="0"/>
            </a:lvl1pPr>
          </a:lstStyle>
          <a:p>
            <a:pPr>
              <a:defRPr/>
            </a:pPr>
            <a:fld id="{3A46F4DD-45EE-497E-A3FE-96532FF7095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marL="234950" indent="-234950" algn="l" rtl="0" eaLnBrk="0" fontAlgn="base" hangingPunct="0">
      <a:spcBef>
        <a:spcPct val="30000"/>
      </a:spcBef>
      <a:spcAft>
        <a:spcPct val="0"/>
      </a:spcAft>
      <a:buChar char="•"/>
      <a:defRPr kern="1200">
        <a:solidFill>
          <a:schemeClr val="tx1"/>
        </a:solidFill>
        <a:latin typeface="Times New Roman" pitchFamily="18" charset="0"/>
        <a:ea typeface="+mn-ea"/>
        <a:cs typeface="+mn-cs"/>
      </a:defRPr>
    </a:lvl1pPr>
    <a:lvl2pPr marL="692150" indent="-234950" algn="l" rtl="0" eaLnBrk="0" fontAlgn="base" hangingPunct="0">
      <a:spcBef>
        <a:spcPct val="30000"/>
      </a:spcBef>
      <a:spcAft>
        <a:spcPct val="0"/>
      </a:spcAft>
      <a:buChar char="•"/>
      <a:defRPr kern="1200">
        <a:solidFill>
          <a:schemeClr val="tx1"/>
        </a:solidFill>
        <a:latin typeface="Times New Roman" pitchFamily="18" charset="0"/>
        <a:ea typeface="+mn-ea"/>
        <a:cs typeface="+mn-cs"/>
      </a:defRPr>
    </a:lvl2pPr>
    <a:lvl3pPr marL="1149350" indent="-234950" algn="l" rtl="0" eaLnBrk="0" fontAlgn="base" hangingPunct="0">
      <a:spcBef>
        <a:spcPct val="30000"/>
      </a:spcBef>
      <a:spcAft>
        <a:spcPct val="0"/>
      </a:spcAft>
      <a:buChar char="•"/>
      <a:defRPr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buChar char="•"/>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DF570EA8-DF45-477E-BEE5-2071F96F24A4}"/>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F26A4963-3959-4A2A-BFAD-35BB3F67E5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i="1" dirty="0"/>
              <a:t>OMIT SLIDE PRIOR TO PRESENTING</a:t>
            </a:r>
          </a:p>
          <a:p>
            <a:endParaRPr lang="en-US" altLang="en-US" sz="1400" b="1" i="1" dirty="0"/>
          </a:p>
          <a:p>
            <a:r>
              <a:rPr lang="en-US" altLang="en-US" sz="1400" b="1" i="1" dirty="0"/>
              <a:t>PPT Updated July 3, 2025</a:t>
            </a:r>
          </a:p>
          <a:p>
            <a:endParaRPr lang="en-US" altLang="en-US" sz="1400" b="1" i="1" dirty="0"/>
          </a:p>
          <a:p>
            <a:r>
              <a:rPr lang="en-US" altLang="en-US" sz="1400" b="1" i="1" dirty="0"/>
              <a:t>The purpose of this power point presentation is to provide local agency staff a framework that they can use to develop a presentation about their Local Agency’s WIC Program. Local agencies should save this presentation and modify and enhance as needed based on the purpose and target audience of their outreach efforts. </a:t>
            </a:r>
          </a:p>
          <a:p>
            <a:endParaRPr lang="en-US" altLang="en-US" sz="1400" b="1" i="1" dirty="0"/>
          </a:p>
          <a:p>
            <a:r>
              <a:rPr lang="en-US" altLang="en-US" sz="1400" dirty="0"/>
              <a:t>To change the master template: View&gt;Slide Master&gt;Edit individual slides</a:t>
            </a:r>
          </a:p>
          <a:p>
            <a:endParaRPr lang="en-US" altLang="en-US" sz="1400" dirty="0"/>
          </a:p>
          <a:p>
            <a:r>
              <a:rPr lang="en-US" altLang="en-US" sz="1400" dirty="0"/>
              <a:t>Each slide contains notes with tips about what to talk about or how to enhance the slide, you can update the notes as needed based on your target audience, presentation style etc.</a:t>
            </a:r>
          </a:p>
          <a:p>
            <a:endParaRPr lang="en-US" altLang="en-US" sz="1400" dirty="0"/>
          </a:p>
          <a:p>
            <a:endParaRPr lang="en-US" altLang="en-US" sz="1400" dirty="0"/>
          </a:p>
          <a:p>
            <a:r>
              <a:rPr lang="en-US" altLang="en-US" sz="1400" b="1" i="1" u="sng" dirty="0"/>
              <a:t>General Tips on Developing a Power Point Presentation:</a:t>
            </a:r>
          </a:p>
          <a:p>
            <a:r>
              <a:rPr lang="en-US" altLang="en-US" sz="1400" dirty="0"/>
              <a:t>Use [graphics + narration] instead of [text + narration] whenever possible. </a:t>
            </a:r>
          </a:p>
          <a:p>
            <a:r>
              <a:rPr lang="en-US" altLang="en-US" sz="1400" dirty="0"/>
              <a:t>Graphics can be images, illustrations, charts, graphs, videos, screen captures.</a:t>
            </a:r>
          </a:p>
          <a:p>
            <a:r>
              <a:rPr lang="en-US" altLang="en-US" sz="1400" dirty="0"/>
              <a:t>Show, don’t tell.</a:t>
            </a:r>
          </a:p>
          <a:p>
            <a:r>
              <a:rPr lang="en-US" altLang="en-US" sz="1400" dirty="0"/>
              <a:t>Use a statement of assertion as the heading (i.e., state the main point in full sentence format) and use the bullets for supporting evidence. </a:t>
            </a:r>
          </a:p>
          <a:p>
            <a:r>
              <a:rPr lang="en-US" altLang="en-US" sz="1400" dirty="0"/>
              <a:t>Use graphics only when they support learning, rather than simply as “decoration” (clip art often falls into this category)</a:t>
            </a:r>
          </a:p>
          <a:p>
            <a:r>
              <a:rPr lang="en-US" altLang="en-US" sz="1400" dirty="0"/>
              <a:t>If a photo adds to understanding, consider using photo as background with key statement overlaid on white space.</a:t>
            </a:r>
          </a:p>
          <a:p>
            <a:r>
              <a:rPr lang="en-US" altLang="en-US" sz="1400" dirty="0"/>
              <a:t>Use motion only when necessary (e.g., in an animation). Motion is distracting more often than not.</a:t>
            </a:r>
          </a:p>
          <a:p>
            <a:r>
              <a:rPr lang="en-US" altLang="en-US" sz="1400" dirty="0"/>
              <a:t>&lt;20 words printed on a slide</a:t>
            </a:r>
          </a:p>
          <a:p>
            <a:r>
              <a:rPr lang="en-US" altLang="en-US" sz="1400" dirty="0"/>
              <a:t>~30-60 seconds narration per slide</a:t>
            </a:r>
          </a:p>
          <a:p>
            <a:r>
              <a:rPr lang="en-US" altLang="en-US" sz="1400" dirty="0"/>
              <a:t>Text on screen and narration shouldn’t be redundant or just read of the slide (especially for those new to the subject being presented)</a:t>
            </a:r>
          </a:p>
          <a:p>
            <a:r>
              <a:rPr lang="en-US" altLang="en-US" sz="1400" dirty="0"/>
              <a:t>Less is more, especially if the script is available as a handout.</a:t>
            </a:r>
          </a:p>
          <a:p>
            <a:r>
              <a:rPr lang="en-US" altLang="en-US" sz="1400" dirty="0"/>
              <a:t>Avoid using red and green font</a:t>
            </a:r>
          </a:p>
          <a:p>
            <a:r>
              <a:rPr lang="en-US" altLang="en-US" sz="1400" dirty="0"/>
              <a:t>Avoid using font size smaller than 32 for titles and 24 for text</a:t>
            </a:r>
          </a:p>
          <a:p>
            <a:endParaRPr lang="en-US" altLang="en-US" dirty="0"/>
          </a:p>
        </p:txBody>
      </p:sp>
      <p:sp>
        <p:nvSpPr>
          <p:cNvPr id="13316" name="Slide Number Placeholder 3">
            <a:extLst>
              <a:ext uri="{FF2B5EF4-FFF2-40B4-BE49-F238E27FC236}">
                <a16:creationId xmlns:a16="http://schemas.microsoft.com/office/drawing/2014/main" id="{50FC2E3F-7178-4186-ABED-C7F60A1C5E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42950" indent="-285750">
              <a:spcBef>
                <a:spcPct val="30000"/>
              </a:spcBef>
              <a:buChar char="•"/>
              <a:defRPr>
                <a:solidFill>
                  <a:schemeClr val="tx1"/>
                </a:solidFill>
                <a:latin typeface="Times New Roman" panose="02020603050405020304" pitchFamily="18" charset="0"/>
              </a:defRPr>
            </a:lvl2pPr>
            <a:lvl3pPr marL="1143000" indent="-228600">
              <a:spcBef>
                <a:spcPct val="30000"/>
              </a:spcBef>
              <a:buChar char="•"/>
              <a:defRPr>
                <a:solidFill>
                  <a:schemeClr val="tx1"/>
                </a:solidFill>
                <a:latin typeface="Times New Roman" panose="02020603050405020304" pitchFamily="18" charset="0"/>
              </a:defRPr>
            </a:lvl3pPr>
            <a:lvl4pPr marL="1600200" indent="-228600">
              <a:spcBef>
                <a:spcPct val="30000"/>
              </a:spcBef>
              <a:buChar char="•"/>
              <a:defRPr sz="1200">
                <a:solidFill>
                  <a:schemeClr val="tx1"/>
                </a:solidFill>
                <a:latin typeface="Arial" panose="020B0604020202020204" pitchFamily="34" charset="0"/>
              </a:defRPr>
            </a:lvl4pPr>
            <a:lvl5pPr marL="2057400" indent="-228600">
              <a:spcBef>
                <a:spcPct val="30000"/>
              </a:spcBef>
              <a:buChar char="•"/>
              <a:defRPr sz="1200">
                <a:solidFill>
                  <a:schemeClr val="tx1"/>
                </a:solidFill>
                <a:latin typeface="Arial" panose="020B0604020202020204" pitchFamily="34" charset="0"/>
              </a:defRPr>
            </a:lvl5pPr>
            <a:lvl6pPr marL="2514600" indent="-228600"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C1EA7FCF-95B7-4000-BF51-BA11954FBA95}" type="slidenum">
              <a:rPr lang="en-US" altLang="en-US">
                <a:latin typeface="Calibri" panose="020F0502020204030204" pitchFamily="34" charset="0"/>
              </a:rPr>
              <a:pPr>
                <a:spcBef>
                  <a:spcPct val="0"/>
                </a:spcBef>
                <a:buFontTx/>
                <a:buNone/>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8">
            <a:extLst>
              <a:ext uri="{FF2B5EF4-FFF2-40B4-BE49-F238E27FC236}">
                <a16:creationId xmlns:a16="http://schemas.microsoft.com/office/drawing/2014/main" id="{89966F6C-B1D2-4EF1-8CB1-6DD1BD1FD9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34F19A0B-58A0-401E-88D2-B70CFD510577}" type="slidenum">
              <a:rPr lang="en-US" altLang="en-US">
                <a:solidFill>
                  <a:srgbClr val="000000"/>
                </a:solidFill>
                <a:latin typeface="Arial" panose="020B0604020202020204" pitchFamily="34" charset="0"/>
              </a:rPr>
              <a:pPr>
                <a:spcBef>
                  <a:spcPct val="0"/>
                </a:spcBef>
                <a:buFontTx/>
                <a:buNone/>
              </a:pPr>
              <a:t>10</a:t>
            </a:fld>
            <a:endParaRPr lang="en-US" altLang="en-US">
              <a:solidFill>
                <a:srgbClr val="000000"/>
              </a:solidFill>
              <a:latin typeface="Arial" panose="020B0604020202020204" pitchFamily="34" charset="0"/>
            </a:endParaRPr>
          </a:p>
        </p:txBody>
      </p:sp>
      <p:sp>
        <p:nvSpPr>
          <p:cNvPr id="29699" name="Rectangle 2">
            <a:extLst>
              <a:ext uri="{FF2B5EF4-FFF2-40B4-BE49-F238E27FC236}">
                <a16:creationId xmlns:a16="http://schemas.microsoft.com/office/drawing/2014/main" id="{D9CAB5F9-284D-4338-8819-DF9E910ADD92}"/>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184BE13E-628A-4BD0-820F-D877DA5D7B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600" dirty="0"/>
              <a:t>If applicants are not adjunctively income eligible, Income eligibility is determined by looking at potential participants household income and the number of people living in the household. </a:t>
            </a:r>
          </a:p>
          <a:p>
            <a:pPr lvl="1" eaLnBrk="1" hangingPunct="1">
              <a:lnSpc>
                <a:spcPct val="90000"/>
              </a:lnSpc>
            </a:pPr>
            <a:r>
              <a:rPr lang="en-US" altLang="en-US" sz="1600" dirty="0"/>
              <a:t>A household (or economic unit) is defined as a person or group of persons, related or nonrelated, who usually (although not necessarily) live together, and whose production of income and consumption of goods or services are related. The income of everyone in the economic unit is counted to determine eligibility.</a:t>
            </a:r>
            <a:r>
              <a:rPr lang="en-US" altLang="en-US" sz="1600" b="1" dirty="0"/>
              <a:t> </a:t>
            </a:r>
            <a:endParaRPr lang="en-US" altLang="en-US" sz="1600" dirty="0"/>
          </a:p>
          <a:p>
            <a:pPr eaLnBrk="1" hangingPunct="1"/>
            <a:r>
              <a:rPr lang="en-US" altLang="en-US" sz="1600" dirty="0"/>
              <a:t>Gross Income is the total of all cash income before deductions for income taxes, employees’ social security taxes, insurance premiums, bonds, etc. For self-employed applicants, gross income means the net income after the deduction of legitimate business expenses. </a:t>
            </a:r>
          </a:p>
          <a:p>
            <a:pPr eaLnBrk="1" hangingPunct="1">
              <a:lnSpc>
                <a:spcPct val="90000"/>
              </a:lnSpc>
            </a:pPr>
            <a:r>
              <a:rPr lang="en-US" altLang="en-US" sz="1600" b="1" dirty="0"/>
              <a:t>WIC Income Guidelines</a:t>
            </a:r>
            <a:r>
              <a:rPr lang="en-US" altLang="en-US" sz="1600" dirty="0"/>
              <a:t> </a:t>
            </a:r>
          </a:p>
          <a:p>
            <a:pPr marL="234950" marR="0" lvl="0" indent="-234950" algn="l" defTabSz="914400" rtl="0" eaLnBrk="1" fontAlgn="base" latinLnBrk="0" hangingPunct="1">
              <a:lnSpc>
                <a:spcPct val="90000"/>
              </a:lnSpc>
              <a:spcBef>
                <a:spcPct val="30000"/>
              </a:spcBef>
              <a:spcAft>
                <a:spcPct val="0"/>
              </a:spcAft>
              <a:buClrTx/>
              <a:buSzTx/>
              <a:buFontTx/>
              <a:buChar char="•"/>
              <a:tabLst/>
              <a:defRPr/>
            </a:pPr>
            <a:r>
              <a:rPr lang="en-US" altLang="en-US" sz="1600" dirty="0"/>
              <a:t>The 2025-2026 WIC Income Guidelines are listed in the table (as of June 2, 2025). This just gives you an idea of the income guidelines for WIC participants.  A more detailed table can be found on the Community Nutrition Services website. </a:t>
            </a:r>
            <a:r>
              <a:rPr lang="en-US" dirty="0"/>
              <a:t>https://www.ncdhhs.gov/ncwic/mywic#AmIeligibletoreceiveWIC-3521</a:t>
            </a:r>
          </a:p>
          <a:p>
            <a:pPr eaLnBrk="1" hangingPunct="1">
              <a:lnSpc>
                <a:spcPct val="90000"/>
              </a:lnSpc>
            </a:pPr>
            <a:endParaRPr lang="en-US" altLang="en-US" dirty="0"/>
          </a:p>
          <a:p>
            <a:pPr eaLnBrk="1" hangingPunct="1">
              <a:lnSpc>
                <a:spcPct val="90000"/>
              </a:lnSpc>
            </a:pPr>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A93C721F-6D33-4960-82CA-01DF5F240A2A}"/>
              </a:ext>
            </a:extLst>
          </p:cNvPr>
          <p:cNvSpPr>
            <a:spLocks noGrp="1" noRot="1" noChangeAspect="1" noChangeArrowheads="1" noTextEdit="1"/>
          </p:cNvSpPr>
          <p:nvPr>
            <p:ph type="sldImg"/>
          </p:nvPr>
        </p:nvSpPr>
        <p:spPr>
          <a:ln/>
        </p:spPr>
      </p:sp>
      <p:sp>
        <p:nvSpPr>
          <p:cNvPr id="81923" name="Notes Placeholder 2">
            <a:extLst>
              <a:ext uri="{FF2B5EF4-FFF2-40B4-BE49-F238E27FC236}">
                <a16:creationId xmlns:a16="http://schemas.microsoft.com/office/drawing/2014/main" id="{C9A4A30A-AB8D-4B2B-88FA-70C5A050BB84}"/>
              </a:ext>
            </a:extLst>
          </p:cNvPr>
          <p:cNvSpPr>
            <a:spLocks noGrp="1" noChangeArrowheads="1"/>
          </p:cNvSpPr>
          <p:nvPr>
            <p:ph type="body" idx="1"/>
          </p:nvPr>
        </p:nvSpPr>
        <p:spPr>
          <a:ln/>
        </p:spPr>
        <p:txBody>
          <a:bodyPr/>
          <a:lstStyle/>
          <a:p>
            <a:pPr>
              <a:defRPr/>
            </a:pPr>
            <a:r>
              <a:rPr lang="en-US" altLang="en-US" dirty="0"/>
              <a:t>Explain there is no effect of citizenship on WIC participation</a:t>
            </a:r>
          </a:p>
          <a:p>
            <a:pPr marL="0" indent="0">
              <a:buFontTx/>
              <a:buNone/>
              <a:defRPr/>
            </a:pPr>
            <a:endParaRPr lang="en-US" altLang="en-US" dirty="0"/>
          </a:p>
          <a:p>
            <a:pPr marL="0" indent="0">
              <a:buFontTx/>
              <a:buNone/>
              <a:defRPr/>
            </a:pPr>
            <a:r>
              <a:rPr lang="en-US" altLang="en-US" i="1" dirty="0"/>
              <a:t>Image Credit: WIC Welcomes You </a:t>
            </a:r>
            <a:r>
              <a:rPr lang="en-US" altLang="en-US" i="1" dirty="0" err="1"/>
              <a:t>Poster_NSB</a:t>
            </a:r>
            <a:r>
              <a:rPr lang="en-US" altLang="en-US" i="1" dirty="0"/>
              <a:t> Graphic Artist</a:t>
            </a:r>
          </a:p>
        </p:txBody>
      </p:sp>
      <p:sp>
        <p:nvSpPr>
          <p:cNvPr id="31748" name="Slide Number Placeholder 3">
            <a:extLst>
              <a:ext uri="{FF2B5EF4-FFF2-40B4-BE49-F238E27FC236}">
                <a16:creationId xmlns:a16="http://schemas.microsoft.com/office/drawing/2014/main" id="{0CDD6FDD-CF3F-4028-A404-1494241C69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42950" indent="-285750">
              <a:spcBef>
                <a:spcPct val="30000"/>
              </a:spcBef>
              <a:buChar char="•"/>
              <a:defRPr>
                <a:solidFill>
                  <a:schemeClr val="tx1"/>
                </a:solidFill>
                <a:latin typeface="Times New Roman" panose="02020603050405020304" pitchFamily="18" charset="0"/>
              </a:defRPr>
            </a:lvl2pPr>
            <a:lvl3pPr marL="1143000" indent="-228600">
              <a:spcBef>
                <a:spcPct val="30000"/>
              </a:spcBef>
              <a:buChar char="•"/>
              <a:defRPr>
                <a:solidFill>
                  <a:schemeClr val="tx1"/>
                </a:solidFill>
                <a:latin typeface="Times New Roman" panose="02020603050405020304" pitchFamily="18" charset="0"/>
              </a:defRPr>
            </a:lvl3pPr>
            <a:lvl4pPr marL="1600200" indent="-228600">
              <a:spcBef>
                <a:spcPct val="30000"/>
              </a:spcBef>
              <a:buChar char="•"/>
              <a:defRPr sz="1200">
                <a:solidFill>
                  <a:schemeClr val="tx1"/>
                </a:solidFill>
                <a:latin typeface="Arial" panose="020B0604020202020204" pitchFamily="34" charset="0"/>
              </a:defRPr>
            </a:lvl4pPr>
            <a:lvl5pPr marL="2057400" indent="-228600">
              <a:spcBef>
                <a:spcPct val="30000"/>
              </a:spcBef>
              <a:buChar char="•"/>
              <a:defRPr sz="1200">
                <a:solidFill>
                  <a:schemeClr val="tx1"/>
                </a:solidFill>
                <a:latin typeface="Arial" panose="020B0604020202020204" pitchFamily="34" charset="0"/>
              </a:defRPr>
            </a:lvl5pPr>
            <a:lvl6pPr marL="2514600" indent="-228600"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8EBAFEE3-B796-4B4F-97BB-9BF1C42BEA8F}" type="slidenum">
              <a:rPr lang="en-US" altLang="en-US">
                <a:latin typeface="Calibri" panose="020F0502020204030204" pitchFamily="34" charset="0"/>
              </a:rPr>
              <a:pPr>
                <a:spcBef>
                  <a:spcPct val="0"/>
                </a:spcBef>
                <a:buFontTx/>
                <a:buNone/>
              </a:pPr>
              <a:t>11</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8">
            <a:extLst>
              <a:ext uri="{FF2B5EF4-FFF2-40B4-BE49-F238E27FC236}">
                <a16:creationId xmlns:a16="http://schemas.microsoft.com/office/drawing/2014/main" id="{C56953AA-3CAB-4E6C-99E6-F122EAC5F7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5A7C712F-14A0-471E-ABCA-8BADFD63DC30}" type="slidenum">
              <a:rPr lang="en-US" altLang="en-US">
                <a:latin typeface="Arial" panose="020B0604020202020204" pitchFamily="34" charset="0"/>
              </a:rPr>
              <a:pPr>
                <a:spcBef>
                  <a:spcPct val="0"/>
                </a:spcBef>
                <a:buFontTx/>
                <a:buNone/>
              </a:pPr>
              <a:t>12</a:t>
            </a:fld>
            <a:endParaRPr lang="en-US" altLang="en-US">
              <a:latin typeface="Arial" panose="020B0604020202020204" pitchFamily="34" charset="0"/>
            </a:endParaRPr>
          </a:p>
        </p:txBody>
      </p:sp>
      <p:sp>
        <p:nvSpPr>
          <p:cNvPr id="33795" name="Rectangle 2">
            <a:extLst>
              <a:ext uri="{FF2B5EF4-FFF2-40B4-BE49-F238E27FC236}">
                <a16:creationId xmlns:a16="http://schemas.microsoft.com/office/drawing/2014/main" id="{B4BC760A-616A-4A52-B8A9-515B2269C6BA}"/>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90D03AEB-DB32-4A42-8182-949155970906}"/>
              </a:ext>
            </a:extLst>
          </p:cNvPr>
          <p:cNvSpPr>
            <a:spLocks noGrp="1" noChangeArrowheads="1"/>
          </p:cNvSpPr>
          <p:nvPr>
            <p:ph type="body" idx="1"/>
          </p:nvPr>
        </p:nvSpPr>
        <p:spPr>
          <a:ln/>
        </p:spPr>
        <p:txBody>
          <a:bodyPr/>
          <a:lstStyle/>
          <a:p>
            <a:pPr marL="0" indent="0" eaLnBrk="1" hangingPunct="1">
              <a:buFontTx/>
              <a:buNone/>
              <a:defRPr/>
            </a:pPr>
            <a:endParaRPr lang="en-US" altLang="en-US" sz="1600" dirty="0"/>
          </a:p>
          <a:p>
            <a:pPr eaLnBrk="1" hangingPunct="1">
              <a:defRPr/>
            </a:pPr>
            <a:r>
              <a:rPr lang="en-US" altLang="en-US" sz="1600" dirty="0"/>
              <a:t>Describe a typical WIC appointment for applicants:</a:t>
            </a:r>
          </a:p>
          <a:p>
            <a:pPr lvl="1" eaLnBrk="1" hangingPunct="1">
              <a:defRPr/>
            </a:pPr>
            <a:r>
              <a:rPr lang="en-US" altLang="en-US" sz="1600" dirty="0"/>
              <a:t>Verify identification; address; and income (describe the allowed proofs if relevant) </a:t>
            </a:r>
          </a:p>
          <a:p>
            <a:pPr lvl="1" eaLnBrk="1" hangingPunct="1">
              <a:defRPr/>
            </a:pPr>
            <a:r>
              <a:rPr lang="en-US" altLang="en-US" sz="1600" dirty="0"/>
              <a:t>Collect height weight and </a:t>
            </a:r>
            <a:r>
              <a:rPr lang="en-US" altLang="en-US" sz="1600" dirty="0" err="1"/>
              <a:t>hgb</a:t>
            </a:r>
            <a:r>
              <a:rPr lang="en-US" altLang="en-US" sz="1600" dirty="0"/>
              <a:t>, lead as needed</a:t>
            </a:r>
          </a:p>
          <a:p>
            <a:pPr lvl="1" eaLnBrk="1" hangingPunct="1">
              <a:defRPr/>
            </a:pPr>
            <a:r>
              <a:rPr lang="en-US" altLang="en-US" sz="1600" dirty="0"/>
              <a:t>Nutritionist assess measurements and iron levels</a:t>
            </a:r>
          </a:p>
          <a:p>
            <a:pPr lvl="1" eaLnBrk="1" hangingPunct="1">
              <a:defRPr/>
            </a:pPr>
            <a:r>
              <a:rPr lang="en-US" altLang="en-US" sz="1600" dirty="0"/>
              <a:t>Complete a nutrition assessment and determine nutrition risk</a:t>
            </a:r>
          </a:p>
          <a:p>
            <a:pPr lvl="1" eaLnBrk="1" hangingPunct="1">
              <a:defRPr/>
            </a:pPr>
            <a:r>
              <a:rPr lang="en-US" altLang="en-US" sz="1600" dirty="0"/>
              <a:t>Develop a care plan includes working with participant to set nutrition goals, providing patient centered nutrition education, prescribe a food package and refer clients to resources in the community or within the agency.</a:t>
            </a:r>
          </a:p>
          <a:p>
            <a:pPr marL="0" indent="0" eaLnBrk="1" hangingPunct="1">
              <a:buFontTx/>
              <a:buNone/>
              <a:defRPr/>
            </a:pPr>
            <a:endParaRPr lang="en-US" altLang="en-US" dirty="0"/>
          </a:p>
          <a:p>
            <a:pPr marL="0" indent="0" eaLnBrk="1" hangingPunct="1">
              <a:buFontTx/>
              <a:buNone/>
              <a:defRPr/>
            </a:pPr>
            <a:r>
              <a:rPr lang="en-US" altLang="en-US" dirty="0"/>
              <a:t>Image Credit: WIC works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8">
            <a:extLst>
              <a:ext uri="{FF2B5EF4-FFF2-40B4-BE49-F238E27FC236}">
                <a16:creationId xmlns:a16="http://schemas.microsoft.com/office/drawing/2014/main" id="{1CD0C4CC-76DF-4F94-86D3-5E484DD05D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83608" indent="-301261">
              <a:spcBef>
                <a:spcPct val="30000"/>
              </a:spcBef>
              <a:buChar char="•"/>
              <a:defRPr>
                <a:solidFill>
                  <a:schemeClr val="tx1"/>
                </a:solidFill>
                <a:latin typeface="Times New Roman" panose="02020603050405020304" pitchFamily="18" charset="0"/>
              </a:defRPr>
            </a:lvl2pPr>
            <a:lvl3pPr marL="1206688" indent="-240350">
              <a:spcBef>
                <a:spcPct val="30000"/>
              </a:spcBef>
              <a:buChar char="•"/>
              <a:defRPr>
                <a:solidFill>
                  <a:schemeClr val="tx1"/>
                </a:solidFill>
                <a:latin typeface="Times New Roman" panose="02020603050405020304" pitchFamily="18" charset="0"/>
              </a:defRPr>
            </a:lvl3pPr>
            <a:lvl4pPr marL="1689032" indent="-240350">
              <a:spcBef>
                <a:spcPct val="30000"/>
              </a:spcBef>
              <a:buChar char="•"/>
              <a:defRPr sz="1200">
                <a:solidFill>
                  <a:schemeClr val="tx1"/>
                </a:solidFill>
                <a:latin typeface="Arial" panose="020B0604020202020204" pitchFamily="34" charset="0"/>
              </a:defRPr>
            </a:lvl4pPr>
            <a:lvl5pPr marL="2173025" indent="-240350">
              <a:spcBef>
                <a:spcPct val="30000"/>
              </a:spcBef>
              <a:buChar char="•"/>
              <a:defRPr sz="1200">
                <a:solidFill>
                  <a:schemeClr val="tx1"/>
                </a:solidFill>
                <a:latin typeface="Arial" panose="020B0604020202020204" pitchFamily="34" charset="0"/>
              </a:defRPr>
            </a:lvl5pPr>
            <a:lvl6pPr marL="2647140" indent="-240350" eaLnBrk="0" fontAlgn="base" hangingPunct="0">
              <a:spcBef>
                <a:spcPct val="30000"/>
              </a:spcBef>
              <a:spcAft>
                <a:spcPct val="0"/>
              </a:spcAft>
              <a:buChar char="•"/>
              <a:defRPr sz="1200">
                <a:solidFill>
                  <a:schemeClr val="tx1"/>
                </a:solidFill>
                <a:latin typeface="Arial" panose="020B0604020202020204" pitchFamily="34" charset="0"/>
              </a:defRPr>
            </a:lvl6pPr>
            <a:lvl7pPr marL="3121254" indent="-240350" eaLnBrk="0" fontAlgn="base" hangingPunct="0">
              <a:spcBef>
                <a:spcPct val="30000"/>
              </a:spcBef>
              <a:spcAft>
                <a:spcPct val="0"/>
              </a:spcAft>
              <a:buChar char="•"/>
              <a:defRPr sz="1200">
                <a:solidFill>
                  <a:schemeClr val="tx1"/>
                </a:solidFill>
                <a:latin typeface="Arial" panose="020B0604020202020204" pitchFamily="34" charset="0"/>
              </a:defRPr>
            </a:lvl7pPr>
            <a:lvl8pPr marL="3595369" indent="-240350" eaLnBrk="0" fontAlgn="base" hangingPunct="0">
              <a:spcBef>
                <a:spcPct val="30000"/>
              </a:spcBef>
              <a:spcAft>
                <a:spcPct val="0"/>
              </a:spcAft>
              <a:buChar char="•"/>
              <a:defRPr sz="1200">
                <a:solidFill>
                  <a:schemeClr val="tx1"/>
                </a:solidFill>
                <a:latin typeface="Arial" panose="020B0604020202020204" pitchFamily="34" charset="0"/>
              </a:defRPr>
            </a:lvl8pPr>
            <a:lvl9pPr marL="4069483" indent="-24035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12EC8B9A-41F2-4CB2-9C71-D94249E805E2}" type="slidenum">
              <a:rPr lang="en-US" altLang="en-US">
                <a:latin typeface="Arial" panose="020B0604020202020204" pitchFamily="34" charset="0"/>
              </a:rPr>
              <a:pPr>
                <a:spcBef>
                  <a:spcPct val="0"/>
                </a:spcBef>
                <a:buFontTx/>
                <a:buNone/>
              </a:pPr>
              <a:t>13</a:t>
            </a:fld>
            <a:endParaRPr lang="en-US" altLang="en-US">
              <a:latin typeface="Arial" panose="020B0604020202020204" pitchFamily="34" charset="0"/>
            </a:endParaRPr>
          </a:p>
        </p:txBody>
      </p:sp>
      <p:sp>
        <p:nvSpPr>
          <p:cNvPr id="37891" name="Rectangle 2">
            <a:extLst>
              <a:ext uri="{FF2B5EF4-FFF2-40B4-BE49-F238E27FC236}">
                <a16:creationId xmlns:a16="http://schemas.microsoft.com/office/drawing/2014/main" id="{9C3CAAF1-D1BF-4267-9B1F-3BA572C4AE4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E655C996-671F-49C8-9621-1B04F19C46F1}"/>
              </a:ext>
            </a:extLst>
          </p:cNvPr>
          <p:cNvSpPr>
            <a:spLocks noGrp="1" noChangeArrowheads="1"/>
          </p:cNvSpPr>
          <p:nvPr>
            <p:ph type="body" idx="1"/>
          </p:nvPr>
        </p:nvSpPr>
        <p:spPr>
          <a:xfrm>
            <a:off x="651016" y="4561228"/>
            <a:ext cx="6177169" cy="4318573"/>
          </a:xfrm>
          <a:ln/>
        </p:spPr>
        <p:txBody>
          <a:bodyPr/>
          <a:lstStyle/>
          <a:p>
            <a:pPr eaLnBrk="1" hangingPunct="1">
              <a:defRPr/>
            </a:pPr>
            <a:r>
              <a:rPr lang="en-US" altLang="en-US" sz="1700" dirty="0"/>
              <a:t>One of the main pillars of WIC is the provision of healthy foods. WIC supports low-income families in providing nutrient rich foods to promote healthy growth and development</a:t>
            </a:r>
          </a:p>
          <a:p>
            <a:pPr lvl="1" eaLnBrk="1" hangingPunct="1">
              <a:defRPr/>
            </a:pPr>
            <a:r>
              <a:rPr lang="en-US" altLang="en-US" sz="1700" dirty="0"/>
              <a:t>Receive monthly food benefits to purchase healthy foods at the grocery store. This is loaded to an electronic benefit account, and then an eWIC card is issued to purchase the food.  This is accepted at many local and chain grocery stores through the state.</a:t>
            </a:r>
          </a:p>
          <a:p>
            <a:pPr lvl="1" eaLnBrk="1" hangingPunct="1">
              <a:defRPr/>
            </a:pPr>
            <a:r>
              <a:rPr lang="en-US" altLang="en-US" sz="1700" dirty="0"/>
              <a:t>Each participant is prescribed a  tailored food package by a nutritionist </a:t>
            </a:r>
          </a:p>
          <a:p>
            <a:pPr lvl="1" eaLnBrk="1" hangingPunct="1">
              <a:defRPr/>
            </a:pPr>
            <a:r>
              <a:rPr lang="en-US" altLang="en-US" sz="1700" dirty="0"/>
              <a:t>WIC program is a supplemental food program (so it is not intended to provide all the needed food for the month)</a:t>
            </a:r>
          </a:p>
          <a:p>
            <a:pPr lvl="1" eaLnBrk="1" hangingPunct="1">
              <a:defRPr/>
            </a:pPr>
            <a:r>
              <a:rPr lang="en-US" altLang="en-US" sz="1700" dirty="0"/>
              <a:t>The food package contains key nutrients such as fiber, iron, vitamins A, C, D, folate , calcium while being lower in fat and sugar</a:t>
            </a:r>
          </a:p>
          <a:p>
            <a:pPr lvl="1" eaLnBrk="1" hangingPunct="1">
              <a:defRPr/>
            </a:pPr>
            <a:r>
              <a:rPr lang="en-US" altLang="en-US" sz="1700" dirty="0"/>
              <a:t>WIC does </a:t>
            </a:r>
            <a:r>
              <a:rPr lang="en-US" altLang="en-US" sz="1700" dirty="0" err="1"/>
              <a:t>diffes</a:t>
            </a:r>
            <a:r>
              <a:rPr lang="en-US" altLang="en-US" sz="1700" dirty="0"/>
              <a:t> from Food and Nutrition Services (Food stamps) in that participants receive only approved types of foods, brands, sizes, </a:t>
            </a:r>
            <a:r>
              <a:rPr lang="en-US" altLang="en-US" sz="1700" dirty="0" err="1"/>
              <a:t>etc</a:t>
            </a:r>
            <a:endParaRPr lang="en-US" altLang="en-US" sz="1700" dirty="0"/>
          </a:p>
          <a:p>
            <a:pPr eaLnBrk="1" hangingPunct="1">
              <a:defRPr/>
            </a:pPr>
            <a:endParaRPr lang="en-US" altLang="en-US" sz="1700" dirty="0"/>
          </a:p>
          <a:p>
            <a:pPr eaLnBrk="1" hangingPunct="1">
              <a:defRPr/>
            </a:pPr>
            <a:endParaRPr lang="en-US" altLang="en-US" sz="1700" dirty="0"/>
          </a:p>
          <a:p>
            <a:pPr eaLnBrk="1" hangingPunct="1">
              <a:defRPr/>
            </a:pPr>
            <a:r>
              <a:rPr lang="en-US" altLang="en-US" sz="1700" i="1" dirty="0"/>
              <a:t>Image Credit: grocery basket Fotolia_56339361_Subscription_XXL.jpg</a:t>
            </a:r>
          </a:p>
          <a:p>
            <a:pPr eaLnBrk="1" hangingPunct="1">
              <a:defRPr/>
            </a:pPr>
            <a:endParaRPr lang="en-US" altLang="en-US" sz="17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8">
            <a:extLst>
              <a:ext uri="{FF2B5EF4-FFF2-40B4-BE49-F238E27FC236}">
                <a16:creationId xmlns:a16="http://schemas.microsoft.com/office/drawing/2014/main" id="{1CD0C4CC-76DF-4F94-86D3-5E484DD05D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83608" indent="-301261">
              <a:spcBef>
                <a:spcPct val="30000"/>
              </a:spcBef>
              <a:buChar char="•"/>
              <a:defRPr>
                <a:solidFill>
                  <a:schemeClr val="tx1"/>
                </a:solidFill>
                <a:latin typeface="Times New Roman" panose="02020603050405020304" pitchFamily="18" charset="0"/>
              </a:defRPr>
            </a:lvl2pPr>
            <a:lvl3pPr marL="1206688" indent="-240350">
              <a:spcBef>
                <a:spcPct val="30000"/>
              </a:spcBef>
              <a:buChar char="•"/>
              <a:defRPr>
                <a:solidFill>
                  <a:schemeClr val="tx1"/>
                </a:solidFill>
                <a:latin typeface="Times New Roman" panose="02020603050405020304" pitchFamily="18" charset="0"/>
              </a:defRPr>
            </a:lvl3pPr>
            <a:lvl4pPr marL="1689032" indent="-240350">
              <a:spcBef>
                <a:spcPct val="30000"/>
              </a:spcBef>
              <a:buChar char="•"/>
              <a:defRPr sz="1200">
                <a:solidFill>
                  <a:schemeClr val="tx1"/>
                </a:solidFill>
                <a:latin typeface="Arial" panose="020B0604020202020204" pitchFamily="34" charset="0"/>
              </a:defRPr>
            </a:lvl4pPr>
            <a:lvl5pPr marL="2173025" indent="-240350">
              <a:spcBef>
                <a:spcPct val="30000"/>
              </a:spcBef>
              <a:buChar char="•"/>
              <a:defRPr sz="1200">
                <a:solidFill>
                  <a:schemeClr val="tx1"/>
                </a:solidFill>
                <a:latin typeface="Arial" panose="020B0604020202020204" pitchFamily="34" charset="0"/>
              </a:defRPr>
            </a:lvl5pPr>
            <a:lvl6pPr marL="2647140" indent="-240350" eaLnBrk="0" fontAlgn="base" hangingPunct="0">
              <a:spcBef>
                <a:spcPct val="30000"/>
              </a:spcBef>
              <a:spcAft>
                <a:spcPct val="0"/>
              </a:spcAft>
              <a:buChar char="•"/>
              <a:defRPr sz="1200">
                <a:solidFill>
                  <a:schemeClr val="tx1"/>
                </a:solidFill>
                <a:latin typeface="Arial" panose="020B0604020202020204" pitchFamily="34" charset="0"/>
              </a:defRPr>
            </a:lvl6pPr>
            <a:lvl7pPr marL="3121254" indent="-240350" eaLnBrk="0" fontAlgn="base" hangingPunct="0">
              <a:spcBef>
                <a:spcPct val="30000"/>
              </a:spcBef>
              <a:spcAft>
                <a:spcPct val="0"/>
              </a:spcAft>
              <a:buChar char="•"/>
              <a:defRPr sz="1200">
                <a:solidFill>
                  <a:schemeClr val="tx1"/>
                </a:solidFill>
                <a:latin typeface="Arial" panose="020B0604020202020204" pitchFamily="34" charset="0"/>
              </a:defRPr>
            </a:lvl7pPr>
            <a:lvl8pPr marL="3595369" indent="-240350" eaLnBrk="0" fontAlgn="base" hangingPunct="0">
              <a:spcBef>
                <a:spcPct val="30000"/>
              </a:spcBef>
              <a:spcAft>
                <a:spcPct val="0"/>
              </a:spcAft>
              <a:buChar char="•"/>
              <a:defRPr sz="1200">
                <a:solidFill>
                  <a:schemeClr val="tx1"/>
                </a:solidFill>
                <a:latin typeface="Arial" panose="020B0604020202020204" pitchFamily="34" charset="0"/>
              </a:defRPr>
            </a:lvl8pPr>
            <a:lvl9pPr marL="4069483" indent="-24035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12EC8B9A-41F2-4CB2-9C71-D94249E805E2}" type="slidenum">
              <a:rPr lang="en-US" altLang="en-US">
                <a:latin typeface="Arial" panose="020B0604020202020204" pitchFamily="34" charset="0"/>
              </a:rPr>
              <a:pPr>
                <a:spcBef>
                  <a:spcPct val="0"/>
                </a:spcBef>
                <a:buFontTx/>
                <a:buNone/>
              </a:pPr>
              <a:t>14</a:t>
            </a:fld>
            <a:endParaRPr lang="en-US" altLang="en-US">
              <a:latin typeface="Arial" panose="020B0604020202020204" pitchFamily="34" charset="0"/>
            </a:endParaRPr>
          </a:p>
        </p:txBody>
      </p:sp>
      <p:sp>
        <p:nvSpPr>
          <p:cNvPr id="37891" name="Rectangle 2">
            <a:extLst>
              <a:ext uri="{FF2B5EF4-FFF2-40B4-BE49-F238E27FC236}">
                <a16:creationId xmlns:a16="http://schemas.microsoft.com/office/drawing/2014/main" id="{9C3CAAF1-D1BF-4267-9B1F-3BA572C4AE4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E655C996-671F-49C8-9621-1B04F19C46F1}"/>
              </a:ext>
            </a:extLst>
          </p:cNvPr>
          <p:cNvSpPr>
            <a:spLocks noGrp="1" noChangeArrowheads="1"/>
          </p:cNvSpPr>
          <p:nvPr>
            <p:ph type="body" idx="1"/>
          </p:nvPr>
        </p:nvSpPr>
        <p:spPr>
          <a:xfrm>
            <a:off x="651016" y="4561228"/>
            <a:ext cx="6177169" cy="4318573"/>
          </a:xfrm>
          <a:ln/>
        </p:spPr>
        <p:txBody>
          <a:bodyPr/>
          <a:lstStyle/>
          <a:p>
            <a:pPr eaLnBrk="1" hangingPunct="1">
              <a:defRPr/>
            </a:pPr>
            <a:endParaRPr lang="en-US" altLang="en-US" sz="1700" dirty="0"/>
          </a:p>
          <a:p>
            <a:pPr eaLnBrk="1" hangingPunct="1">
              <a:defRPr/>
            </a:pPr>
            <a:r>
              <a:rPr lang="en-US" altLang="en-US" sz="1700" dirty="0"/>
              <a:t>Listed on the screen are the basic foods in a Child’s or a Woman’s Food Package.  Depending on the category of the WIC Participant  and the age of the child, the quantities vary and types of some foods may vary, for example milk.  As you can see, the standard food package provides milk, cereal, juice, whole grains, eggs, beans/peas or lentils, peanut butter and fruits and vegetables.</a:t>
            </a:r>
          </a:p>
          <a:p>
            <a:pPr lvl="1"/>
            <a:r>
              <a:rPr lang="en-US" altLang="en-US" sz="1700" dirty="0"/>
              <a:t>1%/Skim milk is the standard for issuance to children  ≥24 months of age.</a:t>
            </a:r>
          </a:p>
          <a:p>
            <a:pPr lvl="2"/>
            <a:r>
              <a:rPr lang="en-US" altLang="en-US" sz="1700" dirty="0"/>
              <a:t>Whole milk can be provided with a prescription from the medical provider</a:t>
            </a:r>
          </a:p>
          <a:p>
            <a:pPr lvl="1"/>
            <a:r>
              <a:rPr lang="en-US" altLang="en-US" sz="1700" dirty="0"/>
              <a:t>Whole milk is the standard for issuance to children  ages 12 to 24 months of age.</a:t>
            </a:r>
          </a:p>
          <a:p>
            <a:pPr lvl="1"/>
            <a:r>
              <a:rPr lang="en-US" altLang="en-US" sz="1700" dirty="0"/>
              <a:t>2% milk can be issued per nutritionist assessment</a:t>
            </a:r>
          </a:p>
          <a:p>
            <a:pPr eaLnBrk="1" hangingPunct="1">
              <a:defRPr/>
            </a:pPr>
            <a:r>
              <a:rPr lang="en-US" altLang="en-US" sz="1700" dirty="0"/>
              <a:t>Fruits and vegetables are provided in form of the Cash Value Benefit (CVB) which is a dollar amount that participants receive each month for fresh, frozen or canned fruits and vegetables. </a:t>
            </a:r>
          </a:p>
          <a:p>
            <a:pPr eaLnBrk="1" hangingPunct="1">
              <a:defRPr/>
            </a:pPr>
            <a:endParaRPr lang="en-US" altLang="en-US" sz="1700" dirty="0"/>
          </a:p>
          <a:p>
            <a:pPr marL="0" indent="0" eaLnBrk="1" hangingPunct="1">
              <a:buNone/>
              <a:defRPr/>
            </a:pPr>
            <a:endParaRPr lang="en-US" altLang="en-US" sz="1700" dirty="0"/>
          </a:p>
          <a:p>
            <a:pPr marL="0" indent="0" eaLnBrk="1" hangingPunct="1">
              <a:buNone/>
              <a:defRPr/>
            </a:pPr>
            <a:endParaRPr lang="en-US" altLang="en-US" sz="1700" dirty="0"/>
          </a:p>
          <a:p>
            <a:pPr eaLnBrk="1" hangingPunct="1">
              <a:defRPr/>
            </a:pPr>
            <a:endParaRPr lang="en-US" altLang="en-US" sz="1700" dirty="0"/>
          </a:p>
          <a:p>
            <a:pPr eaLnBrk="1" hangingPunct="1">
              <a:defRPr/>
            </a:pPr>
            <a:r>
              <a:rPr lang="en-US" altLang="en-US" sz="1700" i="1" dirty="0"/>
              <a:t>Image Credit: grocery basket Fotolia_56339361_Subscription_XXL.jpg</a:t>
            </a:r>
          </a:p>
          <a:p>
            <a:pPr eaLnBrk="1" hangingPunct="1">
              <a:defRPr/>
            </a:pPr>
            <a:endParaRPr lang="en-US" altLang="en-US" sz="1700" dirty="0"/>
          </a:p>
        </p:txBody>
      </p:sp>
    </p:spTree>
    <p:extLst>
      <p:ext uri="{BB962C8B-B14F-4D97-AF65-F5344CB8AC3E}">
        <p14:creationId xmlns:p14="http://schemas.microsoft.com/office/powerpoint/2010/main" val="465356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8">
            <a:extLst>
              <a:ext uri="{FF2B5EF4-FFF2-40B4-BE49-F238E27FC236}">
                <a16:creationId xmlns:a16="http://schemas.microsoft.com/office/drawing/2014/main" id="{E6C5BBD8-A15C-467C-816F-EE29448C7D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83608" indent="-301261">
              <a:spcBef>
                <a:spcPct val="30000"/>
              </a:spcBef>
              <a:buChar char="•"/>
              <a:defRPr>
                <a:solidFill>
                  <a:schemeClr val="tx1"/>
                </a:solidFill>
                <a:latin typeface="Times New Roman" panose="02020603050405020304" pitchFamily="18" charset="0"/>
              </a:defRPr>
            </a:lvl2pPr>
            <a:lvl3pPr marL="1206688" indent="-240350">
              <a:spcBef>
                <a:spcPct val="30000"/>
              </a:spcBef>
              <a:buChar char="•"/>
              <a:defRPr>
                <a:solidFill>
                  <a:schemeClr val="tx1"/>
                </a:solidFill>
                <a:latin typeface="Times New Roman" panose="02020603050405020304" pitchFamily="18" charset="0"/>
              </a:defRPr>
            </a:lvl3pPr>
            <a:lvl4pPr marL="1689032" indent="-240350">
              <a:spcBef>
                <a:spcPct val="30000"/>
              </a:spcBef>
              <a:buChar char="•"/>
              <a:defRPr sz="1200">
                <a:solidFill>
                  <a:schemeClr val="tx1"/>
                </a:solidFill>
                <a:latin typeface="Arial" panose="020B0604020202020204" pitchFamily="34" charset="0"/>
              </a:defRPr>
            </a:lvl4pPr>
            <a:lvl5pPr marL="2173025" indent="-240350">
              <a:spcBef>
                <a:spcPct val="30000"/>
              </a:spcBef>
              <a:buChar char="•"/>
              <a:defRPr sz="1200">
                <a:solidFill>
                  <a:schemeClr val="tx1"/>
                </a:solidFill>
                <a:latin typeface="Arial" panose="020B0604020202020204" pitchFamily="34" charset="0"/>
              </a:defRPr>
            </a:lvl5pPr>
            <a:lvl6pPr marL="2647140" indent="-240350" eaLnBrk="0" fontAlgn="base" hangingPunct="0">
              <a:spcBef>
                <a:spcPct val="30000"/>
              </a:spcBef>
              <a:spcAft>
                <a:spcPct val="0"/>
              </a:spcAft>
              <a:buChar char="•"/>
              <a:defRPr sz="1200">
                <a:solidFill>
                  <a:schemeClr val="tx1"/>
                </a:solidFill>
                <a:latin typeface="Arial" panose="020B0604020202020204" pitchFamily="34" charset="0"/>
              </a:defRPr>
            </a:lvl6pPr>
            <a:lvl7pPr marL="3121254" indent="-240350" eaLnBrk="0" fontAlgn="base" hangingPunct="0">
              <a:spcBef>
                <a:spcPct val="30000"/>
              </a:spcBef>
              <a:spcAft>
                <a:spcPct val="0"/>
              </a:spcAft>
              <a:buChar char="•"/>
              <a:defRPr sz="1200">
                <a:solidFill>
                  <a:schemeClr val="tx1"/>
                </a:solidFill>
                <a:latin typeface="Arial" panose="020B0604020202020204" pitchFamily="34" charset="0"/>
              </a:defRPr>
            </a:lvl7pPr>
            <a:lvl8pPr marL="3595369" indent="-240350" eaLnBrk="0" fontAlgn="base" hangingPunct="0">
              <a:spcBef>
                <a:spcPct val="30000"/>
              </a:spcBef>
              <a:spcAft>
                <a:spcPct val="0"/>
              </a:spcAft>
              <a:buChar char="•"/>
              <a:defRPr sz="1200">
                <a:solidFill>
                  <a:schemeClr val="tx1"/>
                </a:solidFill>
                <a:latin typeface="Arial" panose="020B0604020202020204" pitchFamily="34" charset="0"/>
              </a:defRPr>
            </a:lvl8pPr>
            <a:lvl9pPr marL="4069483" indent="-24035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A77A6CBB-B0B4-4218-B485-202B566A98A8}" type="slidenum">
              <a:rPr lang="en-US" altLang="en-US">
                <a:latin typeface="Arial" panose="020B0604020202020204" pitchFamily="34" charset="0"/>
              </a:rPr>
              <a:pPr>
                <a:spcBef>
                  <a:spcPct val="0"/>
                </a:spcBef>
                <a:buFontTx/>
                <a:buNone/>
              </a:pPr>
              <a:t>15</a:t>
            </a:fld>
            <a:endParaRPr lang="en-US" altLang="en-US">
              <a:latin typeface="Arial" panose="020B0604020202020204" pitchFamily="34" charset="0"/>
            </a:endParaRPr>
          </a:p>
        </p:txBody>
      </p:sp>
      <p:sp>
        <p:nvSpPr>
          <p:cNvPr id="44035" name="Rectangle 2">
            <a:extLst>
              <a:ext uri="{FF2B5EF4-FFF2-40B4-BE49-F238E27FC236}">
                <a16:creationId xmlns:a16="http://schemas.microsoft.com/office/drawing/2014/main" id="{6AAF7332-B757-446D-8D91-3A3E58DBC772}"/>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6FCE89BC-26C0-46F8-B0A8-11FDAD3657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On the screen is an example of a food Package for fully breastfeeding women, which is one of our largest food packages in terms of volume of food.</a:t>
            </a:r>
          </a:p>
          <a:p>
            <a:pPr lvl="1"/>
            <a:r>
              <a:rPr lang="en-US" altLang="en-US" dirty="0"/>
              <a:t>Includes cheese, additional peanut butter,  and also the only food package with canned tuna/salmon</a:t>
            </a:r>
          </a:p>
          <a:p>
            <a:pPr lvl="1" eaLnBrk="1" hangingPunct="1"/>
            <a:r>
              <a:rPr lang="en-US" altLang="en-US" dirty="0"/>
              <a:t>Women Fully breastfeeding  multiples get more food. </a:t>
            </a:r>
          </a:p>
          <a:p>
            <a:pPr eaLnBrk="1" hangingPunct="1"/>
            <a:endParaRPr lang="en-US" altLang="en-US" dirty="0"/>
          </a:p>
          <a:p>
            <a:pPr eaLnBrk="1" hangingPunct="1"/>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B4025239-7502-4A8E-A22B-9D6CEDF078A9}"/>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32DCBF44-8715-463A-B8B3-1908B00B19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a:t>Describe the Child’s food Package</a:t>
            </a:r>
          </a:p>
          <a:p>
            <a:r>
              <a:rPr lang="en-US" altLang="en-US" sz="1600"/>
              <a:t>Include when a child would get Whole, 2% and 1%/skim</a:t>
            </a:r>
          </a:p>
          <a:p>
            <a:pPr lvl="1"/>
            <a:r>
              <a:rPr lang="en-US" altLang="en-US" sz="1600"/>
              <a:t>1%/Skim milk is the standard for issuance to children  ≥24 months of age.</a:t>
            </a:r>
          </a:p>
          <a:p>
            <a:pPr lvl="2"/>
            <a:r>
              <a:rPr lang="en-US" altLang="en-US" sz="1600"/>
              <a:t>Whole milk provided with Rx</a:t>
            </a:r>
          </a:p>
          <a:p>
            <a:pPr lvl="1"/>
            <a:r>
              <a:rPr lang="en-US" altLang="en-US" sz="1600"/>
              <a:t>Whole milk is the standard for issuance to children  ages 12 to 24 months of age.</a:t>
            </a:r>
          </a:p>
          <a:p>
            <a:pPr lvl="1"/>
            <a:r>
              <a:rPr lang="en-US" altLang="en-US" sz="1600"/>
              <a:t>2% milk can be issued per CPA’s assessment</a:t>
            </a:r>
          </a:p>
          <a:p>
            <a:pPr lvl="1"/>
            <a:endParaRPr lang="en-US" altLang="en-US"/>
          </a:p>
          <a:p>
            <a:pPr lvl="1"/>
            <a:endParaRPr lang="en-US" altLang="en-US"/>
          </a:p>
          <a:p>
            <a:pPr lvl="1"/>
            <a:endParaRPr lang="en-US" altLang="en-US"/>
          </a:p>
        </p:txBody>
      </p:sp>
      <p:sp>
        <p:nvSpPr>
          <p:cNvPr id="39940" name="Slide Number Placeholder 3">
            <a:extLst>
              <a:ext uri="{FF2B5EF4-FFF2-40B4-BE49-F238E27FC236}">
                <a16:creationId xmlns:a16="http://schemas.microsoft.com/office/drawing/2014/main" id="{65745FE9-9F50-4202-9BCF-5E972729C0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42950" indent="-285750">
              <a:spcBef>
                <a:spcPct val="30000"/>
              </a:spcBef>
              <a:buChar char="•"/>
              <a:defRPr>
                <a:solidFill>
                  <a:schemeClr val="tx1"/>
                </a:solidFill>
                <a:latin typeface="Times New Roman" panose="02020603050405020304" pitchFamily="18" charset="0"/>
              </a:defRPr>
            </a:lvl2pPr>
            <a:lvl3pPr marL="1143000" indent="-228600">
              <a:spcBef>
                <a:spcPct val="30000"/>
              </a:spcBef>
              <a:buChar char="•"/>
              <a:defRPr>
                <a:solidFill>
                  <a:schemeClr val="tx1"/>
                </a:solidFill>
                <a:latin typeface="Times New Roman" panose="02020603050405020304" pitchFamily="18" charset="0"/>
              </a:defRPr>
            </a:lvl3pPr>
            <a:lvl4pPr marL="1600200" indent="-228600">
              <a:spcBef>
                <a:spcPct val="30000"/>
              </a:spcBef>
              <a:buChar char="•"/>
              <a:defRPr sz="1200">
                <a:solidFill>
                  <a:schemeClr val="tx1"/>
                </a:solidFill>
                <a:latin typeface="Arial" panose="020B0604020202020204" pitchFamily="34" charset="0"/>
              </a:defRPr>
            </a:lvl4pPr>
            <a:lvl5pPr marL="2057400" indent="-228600">
              <a:spcBef>
                <a:spcPct val="30000"/>
              </a:spcBef>
              <a:buChar char="•"/>
              <a:defRPr sz="1200">
                <a:solidFill>
                  <a:schemeClr val="tx1"/>
                </a:solidFill>
                <a:latin typeface="Arial" panose="020B0604020202020204" pitchFamily="34" charset="0"/>
              </a:defRPr>
            </a:lvl5pPr>
            <a:lvl6pPr marL="2514600" indent="-228600"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4DAC15B1-ADC5-4E3E-A174-3D332A8AA5EA}" type="slidenum">
              <a:rPr lang="en-US" altLang="en-US">
                <a:latin typeface="Calibri" panose="020F0502020204030204" pitchFamily="34" charset="0"/>
              </a:rPr>
              <a:pPr>
                <a:spcBef>
                  <a:spcPct val="0"/>
                </a:spcBef>
                <a:buFontTx/>
                <a:buNone/>
              </a:pPr>
              <a:t>16</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8">
            <a:extLst>
              <a:ext uri="{FF2B5EF4-FFF2-40B4-BE49-F238E27FC236}">
                <a16:creationId xmlns:a16="http://schemas.microsoft.com/office/drawing/2014/main" id="{85FBE3CA-D138-470D-8BCE-ADE199C871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81E1D790-091A-446D-AAAB-436FB6063E26}" type="slidenum">
              <a:rPr lang="en-US" altLang="en-US">
                <a:latin typeface="Arial" panose="020B0604020202020204" pitchFamily="34" charset="0"/>
              </a:rPr>
              <a:pPr>
                <a:spcBef>
                  <a:spcPct val="0"/>
                </a:spcBef>
                <a:buFontTx/>
                <a:buNone/>
              </a:pPr>
              <a:t>17</a:t>
            </a:fld>
            <a:endParaRPr lang="en-US" altLang="en-US">
              <a:latin typeface="Arial" panose="020B0604020202020204" pitchFamily="34" charset="0"/>
            </a:endParaRPr>
          </a:p>
        </p:txBody>
      </p:sp>
      <p:sp>
        <p:nvSpPr>
          <p:cNvPr id="41987" name="Rectangle 2">
            <a:extLst>
              <a:ext uri="{FF2B5EF4-FFF2-40B4-BE49-F238E27FC236}">
                <a16:creationId xmlns:a16="http://schemas.microsoft.com/office/drawing/2014/main" id="{0D1478ED-4F6A-4E8A-93AD-624DC629C6F1}"/>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F77B7B5F-8740-4D15-8FCB-F4ED62DCC7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Describe the food Package for pregnant and partially breastfeeding women</a:t>
            </a:r>
          </a:p>
          <a:p>
            <a:pPr lvl="1"/>
            <a:r>
              <a:rPr lang="en-US" altLang="en-US" dirty="0"/>
              <a:t>1%/Skim milk is the standard for issuance; Whole milk provided with Rx; 2% milk can be issued per CPA’s assessment</a:t>
            </a:r>
          </a:p>
          <a:p>
            <a:pPr eaLnBrk="1" hangingPunct="1"/>
            <a:r>
              <a:rPr lang="en-US" altLang="en-US" dirty="0"/>
              <a:t>Women who are pregnant with multiples and women who are pregnant and breastfeeding may get more food. </a:t>
            </a:r>
          </a:p>
          <a:p>
            <a:pPr eaLnBrk="1" hangingPunct="1"/>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8">
            <a:extLst>
              <a:ext uri="{FF2B5EF4-FFF2-40B4-BE49-F238E27FC236}">
                <a16:creationId xmlns:a16="http://schemas.microsoft.com/office/drawing/2014/main" id="{E6C5BBD8-A15C-467C-816F-EE29448C7D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A77A6CBB-B0B4-4218-B485-202B566A98A8}" type="slidenum">
              <a:rPr lang="en-US" altLang="en-US">
                <a:latin typeface="Arial" panose="020B0604020202020204" pitchFamily="34" charset="0"/>
              </a:rPr>
              <a:pPr>
                <a:spcBef>
                  <a:spcPct val="0"/>
                </a:spcBef>
                <a:buFontTx/>
                <a:buNone/>
              </a:pPr>
              <a:t>18</a:t>
            </a:fld>
            <a:endParaRPr lang="en-US" altLang="en-US">
              <a:latin typeface="Arial" panose="020B0604020202020204" pitchFamily="34" charset="0"/>
            </a:endParaRPr>
          </a:p>
        </p:txBody>
      </p:sp>
      <p:sp>
        <p:nvSpPr>
          <p:cNvPr id="44035" name="Rectangle 2">
            <a:extLst>
              <a:ext uri="{FF2B5EF4-FFF2-40B4-BE49-F238E27FC236}">
                <a16:creationId xmlns:a16="http://schemas.microsoft.com/office/drawing/2014/main" id="{6AAF7332-B757-446D-8D91-3A3E58DBC772}"/>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6FCE89BC-26C0-46F8-B0A8-11FDAD3657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Describe the food Package for fully breastfeeding women</a:t>
            </a:r>
          </a:p>
          <a:p>
            <a:pPr lvl="1"/>
            <a:r>
              <a:rPr lang="en-US" altLang="en-US"/>
              <a:t>1%/Skim milk is the standard for issuance; 2% milk can be issued per CPA’s assessment; Whole milk provided with Rx</a:t>
            </a:r>
          </a:p>
          <a:p>
            <a:pPr lvl="1"/>
            <a:r>
              <a:rPr lang="en-US" altLang="en-US"/>
              <a:t>Includes cheese, additional peanut butter, canned tuna/salmon</a:t>
            </a:r>
          </a:p>
          <a:p>
            <a:pPr lvl="1" eaLnBrk="1" hangingPunct="1"/>
            <a:r>
              <a:rPr lang="en-US" altLang="en-US"/>
              <a:t>Women Fully breastfeeding  multiples  get more food. </a:t>
            </a:r>
          </a:p>
          <a:p>
            <a:pPr eaLnBrk="1" hangingPunct="1"/>
            <a:endParaRPr lang="en-US" altLang="en-US"/>
          </a:p>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8">
            <a:extLst>
              <a:ext uri="{FF2B5EF4-FFF2-40B4-BE49-F238E27FC236}">
                <a16:creationId xmlns:a16="http://schemas.microsoft.com/office/drawing/2014/main" id="{165112C7-121F-48D9-9B70-2D543AF77C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4FB4D309-9C3D-41B1-AC49-CD322B3B2539}" type="slidenum">
              <a:rPr lang="en-US" altLang="en-US">
                <a:latin typeface="Arial" panose="020B0604020202020204" pitchFamily="34" charset="0"/>
              </a:rPr>
              <a:pPr>
                <a:spcBef>
                  <a:spcPct val="0"/>
                </a:spcBef>
                <a:buFontTx/>
                <a:buNone/>
              </a:pPr>
              <a:t>19</a:t>
            </a:fld>
            <a:endParaRPr lang="en-US" altLang="en-US">
              <a:latin typeface="Arial" panose="020B0604020202020204" pitchFamily="34" charset="0"/>
            </a:endParaRPr>
          </a:p>
        </p:txBody>
      </p:sp>
      <p:sp>
        <p:nvSpPr>
          <p:cNvPr id="46083" name="Rectangle 2">
            <a:extLst>
              <a:ext uri="{FF2B5EF4-FFF2-40B4-BE49-F238E27FC236}">
                <a16:creationId xmlns:a16="http://schemas.microsoft.com/office/drawing/2014/main" id="{B237FD03-7C9D-48CD-947B-07D70D6B49A6}"/>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C3152E26-95E1-4B4F-912E-01DF0E82AF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50000"/>
              </a:spcBef>
            </a:pPr>
            <a:r>
              <a:rPr lang="en-US" altLang="en-US" dirty="0"/>
              <a:t>Describe the food package for postpartum women that are not breastfeeding:</a:t>
            </a:r>
          </a:p>
          <a:p>
            <a:pPr lvl="1" eaLnBrk="1" hangingPunct="1">
              <a:lnSpc>
                <a:spcPct val="90000"/>
              </a:lnSpc>
              <a:spcBef>
                <a:spcPct val="50000"/>
              </a:spcBef>
            </a:pPr>
            <a:r>
              <a:rPr lang="en-US" altLang="en-US" dirty="0"/>
              <a:t> food package includes: milk, juice, cereal, eggs, , beans </a:t>
            </a:r>
            <a:r>
              <a:rPr lang="en-US" altLang="en-US" b="1" dirty="0"/>
              <a:t>OR</a:t>
            </a:r>
            <a:r>
              <a:rPr lang="en-US" altLang="en-US" dirty="0"/>
              <a:t> peanut butter, and a cash-value voucher for fruits and vegetables</a:t>
            </a:r>
          </a:p>
          <a:p>
            <a:pPr lvl="1" eaLnBrk="1" hangingPunct="1">
              <a:lnSpc>
                <a:spcPct val="90000"/>
              </a:lnSpc>
              <a:spcBef>
                <a:spcPct val="50000"/>
              </a:spcBef>
            </a:pPr>
            <a:r>
              <a:rPr lang="en-US" altLang="en-US" dirty="0"/>
              <a:t>does not include whole grains; </a:t>
            </a:r>
          </a:p>
          <a:p>
            <a:pPr lvl="1" eaLnBrk="1" hangingPunct="1">
              <a:lnSpc>
                <a:spcPct val="90000"/>
              </a:lnSpc>
              <a:spcBef>
                <a:spcPct val="50000"/>
              </a:spcBef>
            </a:pPr>
            <a:r>
              <a:rPr lang="en-US" altLang="en-US" dirty="0"/>
              <a:t>1%/skim standard milk issuance; 2% available per CPA; whole milk available with Rx</a:t>
            </a:r>
          </a:p>
          <a:p>
            <a:pPr lvl="1" eaLnBrk="1" hangingPunct="1">
              <a:lnSpc>
                <a:spcPct val="90000"/>
              </a:lnSpc>
              <a:spcBef>
                <a:spcPct val="50000"/>
              </a:spcBef>
            </a:pPr>
            <a:r>
              <a:rPr lang="en-US" altLang="en-US" dirty="0"/>
              <a:t>woman receives food package up to six months postpartum who’s infant is receiving formula from WIC and who is not breastfeeding. </a:t>
            </a:r>
          </a:p>
          <a:p>
            <a:pPr lvl="1" eaLnBrk="1" hangingPunct="1">
              <a:lnSpc>
                <a:spcPct val="90000"/>
              </a:lnSpc>
              <a:spcBef>
                <a:spcPct val="50000"/>
              </a:spcBef>
            </a:pPr>
            <a:endParaRPr lang="en-US" altLang="en-US" dirty="0"/>
          </a:p>
          <a:p>
            <a:pPr eaLnBrk="1" hangingPunct="1">
              <a:lnSpc>
                <a:spcPct val="90000"/>
              </a:lnSpc>
              <a:spcBef>
                <a:spcPct val="50000"/>
              </a:spcBef>
            </a:pPr>
            <a:endParaRPr lang="en-US" altLang="en-US" dirty="0"/>
          </a:p>
          <a:p>
            <a:pPr eaLnBrk="1" hangingPunct="1">
              <a:lnSpc>
                <a:spcPct val="90000"/>
              </a:lnSpc>
            </a:pPr>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
            <a:extLst>
              <a:ext uri="{FF2B5EF4-FFF2-40B4-BE49-F238E27FC236}">
                <a16:creationId xmlns:a16="http://schemas.microsoft.com/office/drawing/2014/main" id="{2E8F25D9-93A2-465A-8CD3-E27C765DA3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7341DCED-1DB0-4BC9-BBB1-0850AE954DE1}" type="slidenum">
              <a:rPr lang="en-US" altLang="en-US">
                <a:latin typeface="Arial" panose="020B0604020202020204" pitchFamily="34" charset="0"/>
              </a:rPr>
              <a:pPr>
                <a:spcBef>
                  <a:spcPct val="0"/>
                </a:spcBef>
                <a:buFontTx/>
                <a:buNone/>
              </a:pPr>
              <a:t>2</a:t>
            </a:fld>
            <a:endParaRPr lang="en-US" altLang="en-US">
              <a:latin typeface="Arial" panose="020B0604020202020204" pitchFamily="34" charset="0"/>
            </a:endParaRPr>
          </a:p>
        </p:txBody>
      </p:sp>
      <p:sp>
        <p:nvSpPr>
          <p:cNvPr id="15363" name="Rectangle 2">
            <a:extLst>
              <a:ext uri="{FF2B5EF4-FFF2-40B4-BE49-F238E27FC236}">
                <a16:creationId xmlns:a16="http://schemas.microsoft.com/office/drawing/2014/main" id="{405B21CF-60FC-4D98-A91B-A457DB1C3FBF}"/>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271E670B-4E6B-4FA2-A8E6-2F82A5468C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Introduction slide</a:t>
            </a:r>
          </a:p>
          <a:p>
            <a:pPr eaLnBrk="1" hangingPunct="1"/>
            <a:endParaRPr lang="en-US" altLang="en-US" dirty="0"/>
          </a:p>
          <a:p>
            <a:pPr eaLnBrk="1" hangingPunct="1"/>
            <a:r>
              <a:rPr lang="en-US" altLang="en-US" dirty="0"/>
              <a:t>Add your agency’s logo where the WIC North Carolina logo is presently </a:t>
            </a:r>
          </a:p>
          <a:p>
            <a:pPr eaLnBrk="1" hangingPunct="1"/>
            <a:endParaRPr lang="en-US" altLang="en-US" dirty="0"/>
          </a:p>
          <a:p>
            <a:pPr eaLnBrk="1" hangingPunct="1"/>
            <a:r>
              <a:rPr lang="en-US" altLang="en-US" dirty="0"/>
              <a:t>Template and Icon developed using artwork from NWA</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8">
            <a:extLst>
              <a:ext uri="{FF2B5EF4-FFF2-40B4-BE49-F238E27FC236}">
                <a16:creationId xmlns:a16="http://schemas.microsoft.com/office/drawing/2014/main" id="{65BF4A82-DE80-4A67-9F86-565581200C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83608" indent="-301261">
              <a:spcBef>
                <a:spcPct val="30000"/>
              </a:spcBef>
              <a:buChar char="•"/>
              <a:defRPr>
                <a:solidFill>
                  <a:schemeClr val="tx1"/>
                </a:solidFill>
                <a:latin typeface="Times New Roman" panose="02020603050405020304" pitchFamily="18" charset="0"/>
              </a:defRPr>
            </a:lvl2pPr>
            <a:lvl3pPr marL="1206688" indent="-240350">
              <a:spcBef>
                <a:spcPct val="30000"/>
              </a:spcBef>
              <a:buChar char="•"/>
              <a:defRPr>
                <a:solidFill>
                  <a:schemeClr val="tx1"/>
                </a:solidFill>
                <a:latin typeface="Times New Roman" panose="02020603050405020304" pitchFamily="18" charset="0"/>
              </a:defRPr>
            </a:lvl3pPr>
            <a:lvl4pPr marL="1689032" indent="-240350">
              <a:spcBef>
                <a:spcPct val="30000"/>
              </a:spcBef>
              <a:buChar char="•"/>
              <a:defRPr sz="1200">
                <a:solidFill>
                  <a:schemeClr val="tx1"/>
                </a:solidFill>
                <a:latin typeface="Arial" panose="020B0604020202020204" pitchFamily="34" charset="0"/>
              </a:defRPr>
            </a:lvl4pPr>
            <a:lvl5pPr marL="2173025" indent="-240350">
              <a:spcBef>
                <a:spcPct val="30000"/>
              </a:spcBef>
              <a:buChar char="•"/>
              <a:defRPr sz="1200">
                <a:solidFill>
                  <a:schemeClr val="tx1"/>
                </a:solidFill>
                <a:latin typeface="Arial" panose="020B0604020202020204" pitchFamily="34" charset="0"/>
              </a:defRPr>
            </a:lvl5pPr>
            <a:lvl6pPr marL="2647140" indent="-240350" eaLnBrk="0" fontAlgn="base" hangingPunct="0">
              <a:spcBef>
                <a:spcPct val="30000"/>
              </a:spcBef>
              <a:spcAft>
                <a:spcPct val="0"/>
              </a:spcAft>
              <a:buChar char="•"/>
              <a:defRPr sz="1200">
                <a:solidFill>
                  <a:schemeClr val="tx1"/>
                </a:solidFill>
                <a:latin typeface="Arial" panose="020B0604020202020204" pitchFamily="34" charset="0"/>
              </a:defRPr>
            </a:lvl6pPr>
            <a:lvl7pPr marL="3121254" indent="-240350" eaLnBrk="0" fontAlgn="base" hangingPunct="0">
              <a:spcBef>
                <a:spcPct val="30000"/>
              </a:spcBef>
              <a:spcAft>
                <a:spcPct val="0"/>
              </a:spcAft>
              <a:buChar char="•"/>
              <a:defRPr sz="1200">
                <a:solidFill>
                  <a:schemeClr val="tx1"/>
                </a:solidFill>
                <a:latin typeface="Arial" panose="020B0604020202020204" pitchFamily="34" charset="0"/>
              </a:defRPr>
            </a:lvl7pPr>
            <a:lvl8pPr marL="3595369" indent="-240350" eaLnBrk="0" fontAlgn="base" hangingPunct="0">
              <a:spcBef>
                <a:spcPct val="30000"/>
              </a:spcBef>
              <a:spcAft>
                <a:spcPct val="0"/>
              </a:spcAft>
              <a:buChar char="•"/>
              <a:defRPr sz="1200">
                <a:solidFill>
                  <a:schemeClr val="tx1"/>
                </a:solidFill>
                <a:latin typeface="Arial" panose="020B0604020202020204" pitchFamily="34" charset="0"/>
              </a:defRPr>
            </a:lvl8pPr>
            <a:lvl9pPr marL="4069483" indent="-24035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CDF296B4-961D-4964-B770-343FB5B6A260}" type="slidenum">
              <a:rPr lang="en-US" altLang="en-US">
                <a:latin typeface="Arial" panose="020B0604020202020204" pitchFamily="34" charset="0"/>
              </a:rPr>
              <a:pPr>
                <a:spcBef>
                  <a:spcPct val="0"/>
                </a:spcBef>
                <a:buFontTx/>
                <a:buNone/>
              </a:pPr>
              <a:t>20</a:t>
            </a:fld>
            <a:endParaRPr lang="en-US" altLang="en-US">
              <a:latin typeface="Arial" panose="020B0604020202020204" pitchFamily="34" charset="0"/>
            </a:endParaRPr>
          </a:p>
        </p:txBody>
      </p:sp>
      <p:sp>
        <p:nvSpPr>
          <p:cNvPr id="48131" name="Rectangle 2">
            <a:extLst>
              <a:ext uri="{FF2B5EF4-FFF2-40B4-BE49-F238E27FC236}">
                <a16:creationId xmlns:a16="http://schemas.microsoft.com/office/drawing/2014/main" id="{852AFF7B-CA36-405F-994B-CA193216A5FA}"/>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9E4FD945-5143-47CA-9687-37EA7274780A}"/>
              </a:ext>
            </a:extLst>
          </p:cNvPr>
          <p:cNvSpPr>
            <a:spLocks noGrp="1" noChangeArrowheads="1"/>
          </p:cNvSpPr>
          <p:nvPr>
            <p:ph type="body" idx="1"/>
          </p:nvPr>
        </p:nvSpPr>
        <p:spPr>
          <a:ln/>
        </p:spPr>
        <p:txBody>
          <a:bodyPr/>
          <a:lstStyle/>
          <a:p>
            <a:pPr eaLnBrk="1" hangingPunct="1">
              <a:defRPr/>
            </a:pPr>
            <a:r>
              <a:rPr lang="en-US" altLang="en-US" dirty="0"/>
              <a:t>Tailoring and substitutions of the WIC food package is permitted</a:t>
            </a:r>
          </a:p>
          <a:p>
            <a:pPr eaLnBrk="1" hangingPunct="1">
              <a:defRPr/>
            </a:pPr>
            <a:r>
              <a:rPr lang="en-US" altLang="en-US" dirty="0"/>
              <a:t>.</a:t>
            </a:r>
          </a:p>
          <a:p>
            <a:pPr eaLnBrk="1" hangingPunct="1">
              <a:defRPr/>
            </a:pPr>
            <a:r>
              <a:rPr lang="en-US" altLang="en-US" dirty="0"/>
              <a:t>So, WIC participants have an option of Whole grains such as whole wheat bread, brown rice, whole wheat pasta and whole wheat or corn tortillas.</a:t>
            </a:r>
          </a:p>
          <a:p>
            <a:pPr marL="0" indent="0" eaLnBrk="1" hangingPunct="1">
              <a:buNone/>
              <a:defRPr/>
            </a:pPr>
            <a:endParaRPr lang="en-US" altLang="en-US" dirty="0"/>
          </a:p>
          <a:p>
            <a:pPr eaLnBrk="1" hangingPunct="1">
              <a:lnSpc>
                <a:spcPct val="90000"/>
              </a:lnSpc>
              <a:defRPr/>
            </a:pPr>
            <a:r>
              <a:rPr lang="en-US" altLang="en-US" dirty="0"/>
              <a:t>The Nutritionist is able to tailor participant’s milk products when indicated by the nutrition assessment. Types of milk available include: </a:t>
            </a:r>
          </a:p>
          <a:p>
            <a:pPr lvl="1" eaLnBrk="1" hangingPunct="1">
              <a:lnSpc>
                <a:spcPct val="90000"/>
              </a:lnSpc>
              <a:defRPr/>
            </a:pPr>
            <a:r>
              <a:rPr lang="en-US" altLang="en-US" dirty="0"/>
              <a:t>Lactose-free/reduced milk</a:t>
            </a:r>
          </a:p>
          <a:p>
            <a:pPr lvl="1" eaLnBrk="1" hangingPunct="1">
              <a:lnSpc>
                <a:spcPct val="90000"/>
              </a:lnSpc>
              <a:defRPr/>
            </a:pPr>
            <a:r>
              <a:rPr lang="en-US" altLang="en-US" dirty="0"/>
              <a:t>Soy-based beverage</a:t>
            </a:r>
          </a:p>
          <a:p>
            <a:pPr lvl="1" eaLnBrk="1" hangingPunct="1">
              <a:lnSpc>
                <a:spcPct val="90000"/>
              </a:lnSpc>
              <a:defRPr/>
            </a:pPr>
            <a:r>
              <a:rPr lang="en-US" altLang="en-US" dirty="0"/>
              <a:t>Canned evaporated milk</a:t>
            </a:r>
          </a:p>
          <a:p>
            <a:pPr lvl="1" eaLnBrk="1" hangingPunct="1">
              <a:lnSpc>
                <a:spcPct val="90000"/>
              </a:lnSpc>
              <a:defRPr/>
            </a:pPr>
            <a:r>
              <a:rPr lang="en-US" altLang="en-US" dirty="0"/>
              <a:t>UHT (ultra high temperature)  milk</a:t>
            </a:r>
          </a:p>
          <a:p>
            <a:pPr lvl="1" eaLnBrk="1" hangingPunct="1">
              <a:lnSpc>
                <a:spcPct val="90000"/>
              </a:lnSpc>
              <a:defRPr/>
            </a:pPr>
            <a:r>
              <a:rPr lang="en-US" altLang="en-US" dirty="0"/>
              <a:t>Reduced fat (2%) milk may be issued to children and women and when a Nutritionist determines there is a medical need based on an individual nutrition assessment.  </a:t>
            </a:r>
          </a:p>
          <a:p>
            <a:pPr lvl="1" eaLnBrk="1" hangingPunct="1">
              <a:lnSpc>
                <a:spcPct val="90000"/>
              </a:lnSpc>
              <a:defRPr/>
            </a:pPr>
            <a:r>
              <a:rPr lang="en-US" altLang="en-US" dirty="0"/>
              <a:t>Children over the age of 2 and women can receive whole milk if they provide medical documentation that indicates the need for  whole milk in the treatment or management of a medical condition.</a:t>
            </a:r>
          </a:p>
          <a:p>
            <a:pPr lvl="1" eaLnBrk="1" hangingPunct="1">
              <a:lnSpc>
                <a:spcPct val="90000"/>
              </a:lnSpc>
              <a:defRPr/>
            </a:pPr>
            <a:endParaRPr lang="en-US" altLang="en-US" dirty="0"/>
          </a:p>
          <a:p>
            <a:pPr eaLnBrk="1" hangingPunct="1">
              <a:defRPr/>
            </a:pPr>
            <a:r>
              <a:rPr lang="en-US" altLang="en-US" dirty="0"/>
              <a:t>There are also Milk substitutions available to participants:</a:t>
            </a:r>
          </a:p>
          <a:p>
            <a:pPr lvl="1" eaLnBrk="1" hangingPunct="1">
              <a:defRPr/>
            </a:pPr>
            <a:r>
              <a:rPr lang="en-US" altLang="en-US" dirty="0"/>
              <a:t>Participants are able to substitute some of their milk for Cheese, yogurt or tofu.</a:t>
            </a:r>
          </a:p>
          <a:p>
            <a:pPr lvl="1" eaLnBrk="1" hangingPunct="1">
              <a:defRPr/>
            </a:pPr>
            <a:r>
              <a:rPr lang="en-US" altLang="en-US" dirty="0"/>
              <a:t>Get more than one milk substitution  so they can choose cheese and yogurt for example.</a:t>
            </a:r>
          </a:p>
          <a:p>
            <a:pPr lvl="1" eaLnBrk="1" hangingPunct="1">
              <a:defRPr/>
            </a:pPr>
            <a:endParaRPr lang="en-US" altLang="en-US" dirty="0"/>
          </a:p>
          <a:p>
            <a:pPr lvl="1" eaLnBrk="1" hangingPunct="1">
              <a:defRPr/>
            </a:pPr>
            <a:endParaRPr lang="en-US" altLang="en-US" dirty="0"/>
          </a:p>
          <a:p>
            <a:pPr eaLnBrk="1" hangingPunct="1"/>
            <a:r>
              <a:rPr lang="en-US" altLang="en-US" dirty="0"/>
              <a:t>Describe the choices of wholegrains in the food package</a:t>
            </a:r>
          </a:p>
          <a:p>
            <a:pPr lvl="1" eaLnBrk="1" hangingPunct="1"/>
            <a:r>
              <a:rPr lang="en-US" altLang="en-US" dirty="0"/>
              <a:t>Choice of whole wheat bread, brown rice, whole wheat pasta, or whole wheat or corn tortillas</a:t>
            </a:r>
          </a:p>
          <a:p>
            <a:pPr lvl="1" eaLnBrk="1" hangingPunct="1"/>
            <a:r>
              <a:rPr lang="en-US" altLang="en-US" dirty="0"/>
              <a:t>Participants choose at the grocery store as long as whole grains are included in their food package. </a:t>
            </a:r>
          </a:p>
          <a:p>
            <a:pPr lvl="1" eaLnBrk="1" hangingPunct="1">
              <a:lnSpc>
                <a:spcPct val="90000"/>
              </a:lnSpc>
              <a:defRPr/>
            </a:pPr>
            <a:endParaRPr lang="en-US" altLang="en-US" dirty="0"/>
          </a:p>
          <a:p>
            <a:pPr marL="0" indent="0" eaLnBrk="1" hangingPunct="1">
              <a:buNone/>
              <a:defRPr/>
            </a:pPr>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8">
            <a:extLst>
              <a:ext uri="{FF2B5EF4-FFF2-40B4-BE49-F238E27FC236}">
                <a16:creationId xmlns:a16="http://schemas.microsoft.com/office/drawing/2014/main" id="{46F5B31D-B494-4CBD-A3B6-84865325A3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8A7DDAFC-C3D8-44CF-99CF-6C873A789AEA}" type="slidenum">
              <a:rPr lang="en-US" altLang="en-US">
                <a:latin typeface="Arial" panose="020B0604020202020204" pitchFamily="34" charset="0"/>
              </a:rPr>
              <a:pPr>
                <a:spcBef>
                  <a:spcPct val="0"/>
                </a:spcBef>
                <a:buFontTx/>
                <a:buNone/>
              </a:pPr>
              <a:t>21</a:t>
            </a:fld>
            <a:endParaRPr lang="en-US" altLang="en-US">
              <a:latin typeface="Arial" panose="020B0604020202020204" pitchFamily="34" charset="0"/>
            </a:endParaRPr>
          </a:p>
        </p:txBody>
      </p:sp>
      <p:sp>
        <p:nvSpPr>
          <p:cNvPr id="54275" name="Rectangle 2">
            <a:extLst>
              <a:ext uri="{FF2B5EF4-FFF2-40B4-BE49-F238E27FC236}">
                <a16:creationId xmlns:a16="http://schemas.microsoft.com/office/drawing/2014/main" id="{EAFACF8E-53E2-42D0-9311-83E576CFF2EE}"/>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D4FF28D7-F9E0-4A4D-AAC0-EC31317941C3}"/>
              </a:ext>
            </a:extLst>
          </p:cNvPr>
          <p:cNvSpPr>
            <a:spLocks noGrp="1" noChangeArrowheads="1"/>
          </p:cNvSpPr>
          <p:nvPr>
            <p:ph type="body" idx="1"/>
          </p:nvPr>
        </p:nvSpPr>
        <p:spPr>
          <a:ln/>
        </p:spPr>
        <p:txBody>
          <a:bodyPr/>
          <a:lstStyle/>
          <a:p>
            <a:pPr eaLnBrk="1" hangingPunct="1">
              <a:defRPr/>
            </a:pPr>
            <a:r>
              <a:rPr lang="en-US" altLang="en-US" dirty="0"/>
              <a:t>Describe mother –baby dyad:</a:t>
            </a:r>
          </a:p>
          <a:p>
            <a:pPr lvl="1" eaLnBrk="1" hangingPunct="1">
              <a:defRPr/>
            </a:pPr>
            <a:r>
              <a:rPr lang="en-US" altLang="en-US" dirty="0"/>
              <a:t>mother and infant are viewed as a pair (or dyad) for the first year after birth.</a:t>
            </a:r>
          </a:p>
          <a:p>
            <a:pPr lvl="1" eaLnBrk="1" hangingPunct="1">
              <a:defRPr/>
            </a:pPr>
            <a:r>
              <a:rPr lang="en-US" altLang="en-US" dirty="0"/>
              <a:t>Feeding option of the infant determines the infant’s food package AND the mother’s food package. </a:t>
            </a:r>
          </a:p>
          <a:p>
            <a:pPr lvl="1" eaLnBrk="1" hangingPunct="1">
              <a:defRPr/>
            </a:pPr>
            <a:r>
              <a:rPr lang="en-US" altLang="en-US" dirty="0"/>
              <a:t>Feeding option of the infant changes, the infant’s food package AND that the mother ‘s food package changes. </a:t>
            </a:r>
          </a:p>
          <a:p>
            <a:pPr eaLnBrk="1" hangingPunct="1">
              <a:defRPr/>
            </a:pPr>
            <a:endParaRPr lang="en-US" altLang="en-US" dirty="0"/>
          </a:p>
          <a:p>
            <a:pPr eaLnBrk="1" hangingPunct="1">
              <a:defRPr/>
            </a:pPr>
            <a:r>
              <a:rPr lang="en-US" altLang="en-US" dirty="0"/>
              <a:t>Describe the Fully breastfed infant food package</a:t>
            </a:r>
          </a:p>
          <a:p>
            <a:pPr lvl="1" eaLnBrk="1" hangingPunct="1">
              <a:defRPr/>
            </a:pPr>
            <a:r>
              <a:rPr lang="en-US" altLang="en-US" dirty="0"/>
              <a:t>No formula, infant cereal, stage 2 infant fruits and vegetables, and infant meats at 6 months</a:t>
            </a:r>
          </a:p>
          <a:p>
            <a:pPr lvl="1" eaLnBrk="1" hangingPunct="1">
              <a:defRPr/>
            </a:pPr>
            <a:r>
              <a:rPr lang="en-US" altLang="en-US" dirty="0"/>
              <a:t>Receive twice as much fruits and vegetables than infants not fully breastfeeding</a:t>
            </a:r>
          </a:p>
          <a:p>
            <a:pPr lvl="1" eaLnBrk="1" hangingPunct="1">
              <a:defRPr/>
            </a:pPr>
            <a:r>
              <a:rPr lang="en-US" altLang="en-US" dirty="0"/>
              <a:t>each infant who is fully breastfed gets this food package</a:t>
            </a:r>
          </a:p>
          <a:p>
            <a:pPr lvl="1" eaLnBrk="1" hangingPunct="1">
              <a:defRPr/>
            </a:pPr>
            <a:endParaRPr lang="en-US" altLang="en-US" dirty="0"/>
          </a:p>
          <a:p>
            <a:pPr marL="457200" lvl="1" indent="0" eaLnBrk="1" hangingPunct="1">
              <a:buFontTx/>
              <a:buNone/>
              <a:defRPr/>
            </a:pPr>
            <a:r>
              <a:rPr lang="en-US" altLang="en-US" i="1" dirty="0"/>
              <a:t>Image credit: W Mom and Child Breastfeeding3_Fotolia_16678824.jpg</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8">
            <a:extLst>
              <a:ext uri="{FF2B5EF4-FFF2-40B4-BE49-F238E27FC236}">
                <a16:creationId xmlns:a16="http://schemas.microsoft.com/office/drawing/2014/main" id="{13555CD1-89CE-49F8-84FE-CFB943786C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4A5F4933-4AB9-4185-BC50-3304800F9E62}" type="slidenum">
              <a:rPr lang="en-US" altLang="en-US">
                <a:latin typeface="Arial" panose="020B0604020202020204" pitchFamily="34" charset="0"/>
              </a:rPr>
              <a:pPr>
                <a:spcBef>
                  <a:spcPct val="0"/>
                </a:spcBef>
                <a:buFontTx/>
                <a:buNone/>
              </a:pPr>
              <a:t>22</a:t>
            </a:fld>
            <a:endParaRPr lang="en-US" altLang="en-US">
              <a:latin typeface="Arial" panose="020B0604020202020204" pitchFamily="34" charset="0"/>
            </a:endParaRPr>
          </a:p>
        </p:txBody>
      </p:sp>
      <p:sp>
        <p:nvSpPr>
          <p:cNvPr id="56323" name="Rectangle 2">
            <a:extLst>
              <a:ext uri="{FF2B5EF4-FFF2-40B4-BE49-F238E27FC236}">
                <a16:creationId xmlns:a16="http://schemas.microsoft.com/office/drawing/2014/main" id="{849125FF-365D-4873-867B-63C2E19D0F71}"/>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74F805EC-3E9E-4880-A86A-816CC942ED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Describe differences in partially breastfeeding infant and fully formula fed infant food package.</a:t>
            </a:r>
          </a:p>
          <a:p>
            <a:pPr lvl="1" eaLnBrk="1" hangingPunct="1"/>
            <a:r>
              <a:rPr lang="en-US" altLang="en-US" dirty="0"/>
              <a:t>Food Packages for infants are tailored based on the needs of the mother and infant. </a:t>
            </a:r>
          </a:p>
          <a:p>
            <a:pPr lvl="1" eaLnBrk="1" hangingPunct="1"/>
            <a:r>
              <a:rPr lang="en-US" altLang="en-US" dirty="0"/>
              <a:t>Nutritionists have conversation with the nursing mother to determine the appropriate amount of formula to prescribe. </a:t>
            </a:r>
          </a:p>
          <a:p>
            <a:pPr lvl="1" eaLnBrk="1" hangingPunct="1"/>
            <a:r>
              <a:rPr lang="en-US" altLang="en-US" dirty="0"/>
              <a:t>Breastfeeding is encouraged and supported</a:t>
            </a:r>
          </a:p>
          <a:p>
            <a:pPr lvl="1" eaLnBrk="1" hangingPunct="1"/>
            <a:r>
              <a:rPr lang="en-US" altLang="en-US" dirty="0">
                <a:solidFill>
                  <a:srgbClr val="D31145"/>
                </a:solidFill>
              </a:rPr>
              <a:t>Infants will receive infant cereal and stage 2 infant fruits and vegetables at 6 months.  No meats. Less than a fully breastfed infant. </a:t>
            </a:r>
          </a:p>
          <a:p>
            <a:pPr eaLnBrk="1" hangingPunct="1">
              <a:spcBef>
                <a:spcPct val="40000"/>
              </a:spcBef>
            </a:pPr>
            <a:endParaRPr lang="en-US" altLang="en-US" dirty="0">
              <a:solidFill>
                <a:srgbClr val="D31145"/>
              </a:solidFill>
            </a:endParaRPr>
          </a:p>
          <a:p>
            <a:pPr eaLnBrk="1" hangingPunct="1"/>
            <a:r>
              <a:rPr lang="en-US" altLang="en-US" dirty="0"/>
              <a:t>Infants who are fully formula fed and receiving contract standard milk-or soy-based formula will also receive different amounts of formula depending on the age of the infant.</a:t>
            </a:r>
          </a:p>
          <a:p>
            <a:pPr lvl="1" eaLnBrk="1" hangingPunct="1"/>
            <a:r>
              <a:rPr lang="en-US" altLang="en-US" dirty="0"/>
              <a:t>Birth-3 months: </a:t>
            </a:r>
            <a:r>
              <a:rPr lang="en-US" altLang="en-US" dirty="0">
                <a:solidFill>
                  <a:srgbClr val="D31145"/>
                </a:solidFill>
              </a:rPr>
              <a:t>9 cans powder </a:t>
            </a:r>
          </a:p>
          <a:p>
            <a:pPr lvl="1" eaLnBrk="1" hangingPunct="1">
              <a:spcBef>
                <a:spcPct val="40000"/>
              </a:spcBef>
            </a:pPr>
            <a:r>
              <a:rPr lang="en-US" altLang="en-US" dirty="0"/>
              <a:t>4-5 months: </a:t>
            </a:r>
            <a:r>
              <a:rPr lang="en-US" altLang="en-US" dirty="0">
                <a:solidFill>
                  <a:srgbClr val="D31145"/>
                </a:solidFill>
              </a:rPr>
              <a:t>10 cans powder </a:t>
            </a:r>
          </a:p>
          <a:p>
            <a:pPr lvl="1" eaLnBrk="1" hangingPunct="1">
              <a:spcBef>
                <a:spcPct val="40000"/>
              </a:spcBef>
            </a:pPr>
            <a:r>
              <a:rPr lang="en-US" altLang="en-US" dirty="0"/>
              <a:t>6-11 months: </a:t>
            </a:r>
            <a:r>
              <a:rPr lang="en-US" altLang="en-US" dirty="0">
                <a:solidFill>
                  <a:srgbClr val="D31145"/>
                </a:solidFill>
              </a:rPr>
              <a:t>7 cans powder </a:t>
            </a:r>
          </a:p>
          <a:p>
            <a:pPr eaLnBrk="1" hangingPunct="1">
              <a:spcBef>
                <a:spcPct val="40000"/>
              </a:spcBef>
            </a:pPr>
            <a:endParaRPr lang="en-US" altLang="en-US" b="1" dirty="0">
              <a:solidFill>
                <a:srgbClr val="D31145"/>
              </a:solidFill>
            </a:endParaRPr>
          </a:p>
          <a:p>
            <a:pPr eaLnBrk="1" hangingPunct="1">
              <a:spcBef>
                <a:spcPct val="40000"/>
              </a:spcBef>
            </a:pPr>
            <a:endParaRPr lang="en-US" altLang="en-US" dirty="0">
              <a:solidFill>
                <a:srgbClr val="D31145"/>
              </a:solidFill>
            </a:endParaRPr>
          </a:p>
          <a:p>
            <a:pPr eaLnBrk="1" hangingPunct="1">
              <a:spcBef>
                <a:spcPct val="40000"/>
              </a:spcBef>
            </a:pPr>
            <a:endParaRPr lang="en-US" altLang="en-US" dirty="0"/>
          </a:p>
          <a:p>
            <a:pPr eaLnBrk="1" hangingPunct="1">
              <a:spcBef>
                <a:spcPct val="40000"/>
              </a:spcBef>
            </a:pPr>
            <a:endParaRPr lang="en-US" altLang="en-US" b="1" dirty="0"/>
          </a:p>
          <a:p>
            <a:pPr eaLnBrk="1" hangingPunct="1"/>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8">
            <a:extLst>
              <a:ext uri="{FF2B5EF4-FFF2-40B4-BE49-F238E27FC236}">
                <a16:creationId xmlns:a16="http://schemas.microsoft.com/office/drawing/2014/main" id="{441F1B4F-689E-4C7E-9589-83A987689D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83608" indent="-301261">
              <a:spcBef>
                <a:spcPct val="30000"/>
              </a:spcBef>
              <a:buChar char="•"/>
              <a:defRPr>
                <a:solidFill>
                  <a:schemeClr val="tx1"/>
                </a:solidFill>
                <a:latin typeface="Times New Roman" panose="02020603050405020304" pitchFamily="18" charset="0"/>
              </a:defRPr>
            </a:lvl2pPr>
            <a:lvl3pPr marL="1206688" indent="-240350">
              <a:spcBef>
                <a:spcPct val="30000"/>
              </a:spcBef>
              <a:buChar char="•"/>
              <a:defRPr>
                <a:solidFill>
                  <a:schemeClr val="tx1"/>
                </a:solidFill>
                <a:latin typeface="Times New Roman" panose="02020603050405020304" pitchFamily="18" charset="0"/>
              </a:defRPr>
            </a:lvl3pPr>
            <a:lvl4pPr marL="1689032" indent="-240350">
              <a:spcBef>
                <a:spcPct val="30000"/>
              </a:spcBef>
              <a:buChar char="•"/>
              <a:defRPr sz="1200">
                <a:solidFill>
                  <a:schemeClr val="tx1"/>
                </a:solidFill>
                <a:latin typeface="Arial" panose="020B0604020202020204" pitchFamily="34" charset="0"/>
              </a:defRPr>
            </a:lvl4pPr>
            <a:lvl5pPr marL="2173025" indent="-240350">
              <a:spcBef>
                <a:spcPct val="30000"/>
              </a:spcBef>
              <a:buChar char="•"/>
              <a:defRPr sz="1200">
                <a:solidFill>
                  <a:schemeClr val="tx1"/>
                </a:solidFill>
                <a:latin typeface="Arial" panose="020B0604020202020204" pitchFamily="34" charset="0"/>
              </a:defRPr>
            </a:lvl5pPr>
            <a:lvl6pPr marL="2647140" indent="-240350" eaLnBrk="0" fontAlgn="base" hangingPunct="0">
              <a:spcBef>
                <a:spcPct val="30000"/>
              </a:spcBef>
              <a:spcAft>
                <a:spcPct val="0"/>
              </a:spcAft>
              <a:buChar char="•"/>
              <a:defRPr sz="1200">
                <a:solidFill>
                  <a:schemeClr val="tx1"/>
                </a:solidFill>
                <a:latin typeface="Arial" panose="020B0604020202020204" pitchFamily="34" charset="0"/>
              </a:defRPr>
            </a:lvl6pPr>
            <a:lvl7pPr marL="3121254" indent="-240350" eaLnBrk="0" fontAlgn="base" hangingPunct="0">
              <a:spcBef>
                <a:spcPct val="30000"/>
              </a:spcBef>
              <a:spcAft>
                <a:spcPct val="0"/>
              </a:spcAft>
              <a:buChar char="•"/>
              <a:defRPr sz="1200">
                <a:solidFill>
                  <a:schemeClr val="tx1"/>
                </a:solidFill>
                <a:latin typeface="Arial" panose="020B0604020202020204" pitchFamily="34" charset="0"/>
              </a:defRPr>
            </a:lvl7pPr>
            <a:lvl8pPr marL="3595369" indent="-240350" eaLnBrk="0" fontAlgn="base" hangingPunct="0">
              <a:spcBef>
                <a:spcPct val="30000"/>
              </a:spcBef>
              <a:spcAft>
                <a:spcPct val="0"/>
              </a:spcAft>
              <a:buChar char="•"/>
              <a:defRPr sz="1200">
                <a:solidFill>
                  <a:schemeClr val="tx1"/>
                </a:solidFill>
                <a:latin typeface="Arial" panose="020B0604020202020204" pitchFamily="34" charset="0"/>
              </a:defRPr>
            </a:lvl8pPr>
            <a:lvl9pPr marL="4069483" indent="-24035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79AC4BEC-0E90-4510-A5A6-7F548FBF2248}" type="slidenum">
              <a:rPr lang="en-US" altLang="en-US">
                <a:latin typeface="Arial" panose="020B0604020202020204" pitchFamily="34" charset="0"/>
              </a:rPr>
              <a:pPr>
                <a:spcBef>
                  <a:spcPct val="0"/>
                </a:spcBef>
                <a:buFontTx/>
                <a:buNone/>
              </a:pPr>
              <a:t>23</a:t>
            </a:fld>
            <a:endParaRPr lang="en-US" altLang="en-US">
              <a:latin typeface="Arial" panose="020B0604020202020204" pitchFamily="34" charset="0"/>
            </a:endParaRPr>
          </a:p>
        </p:txBody>
      </p:sp>
      <p:sp>
        <p:nvSpPr>
          <p:cNvPr id="58371" name="Rectangle 2">
            <a:extLst>
              <a:ext uri="{FF2B5EF4-FFF2-40B4-BE49-F238E27FC236}">
                <a16:creationId xmlns:a16="http://schemas.microsoft.com/office/drawing/2014/main" id="{47A0B4C7-3753-47F8-B03F-E77068CBFF88}"/>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C8811B51-7419-4A49-8C63-BA526A6BCE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WIC provides a standard formula; there are medical conditions that require a formula other than a standard milk- or soy- based formula and or what we refer to as WIC Eligible </a:t>
            </a:r>
            <a:r>
              <a:rPr lang="en-US" altLang="en-US" dirty="0" err="1"/>
              <a:t>Nutritionals</a:t>
            </a:r>
            <a:r>
              <a:rPr lang="en-US" altLang="en-US" dirty="0"/>
              <a:t> (an example of a WIC eligible nutritional is like </a:t>
            </a:r>
            <a:r>
              <a:rPr lang="en-US" altLang="en-US" dirty="0" err="1"/>
              <a:t>pedisure</a:t>
            </a:r>
            <a:r>
              <a:rPr lang="en-US" altLang="en-US" dirty="0"/>
              <a:t> for a child or boost for a woman). </a:t>
            </a:r>
          </a:p>
          <a:p>
            <a:pPr eaLnBrk="1" hangingPunct="1"/>
            <a:endParaRPr lang="en-US" altLang="en-US" dirty="0"/>
          </a:p>
          <a:p>
            <a:pPr eaLnBrk="1" hangingPunct="1"/>
            <a:r>
              <a:rPr lang="en-US" altLang="en-US" dirty="0"/>
              <a:t>In order to be issued an exempt infant formula or nutritional, a prescription from a medical provider is required. Usually, it’s the WIC Program Medical Documentation Form with required information such as participant name, DOB, medical condition required the special product and amount prescribed. Many local agencies provide these forms to local pediatricians, </a:t>
            </a:r>
            <a:r>
              <a:rPr lang="en-US" altLang="en-US" dirty="0" err="1"/>
              <a:t>etc</a:t>
            </a:r>
            <a:r>
              <a:rPr lang="en-US" altLang="en-US" dirty="0"/>
              <a:t> and the provider can also access it on our website.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8">
            <a:extLst>
              <a:ext uri="{FF2B5EF4-FFF2-40B4-BE49-F238E27FC236}">
                <a16:creationId xmlns:a16="http://schemas.microsoft.com/office/drawing/2014/main" id="{F6583837-EF92-4888-A3EE-E4DD0FD885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83608" indent="-301261">
              <a:spcBef>
                <a:spcPct val="30000"/>
              </a:spcBef>
              <a:buChar char="•"/>
              <a:defRPr>
                <a:solidFill>
                  <a:schemeClr val="tx1"/>
                </a:solidFill>
                <a:latin typeface="Times New Roman" panose="02020603050405020304" pitchFamily="18" charset="0"/>
              </a:defRPr>
            </a:lvl2pPr>
            <a:lvl3pPr marL="1206688" indent="-240350">
              <a:spcBef>
                <a:spcPct val="30000"/>
              </a:spcBef>
              <a:buChar char="•"/>
              <a:defRPr>
                <a:solidFill>
                  <a:schemeClr val="tx1"/>
                </a:solidFill>
                <a:latin typeface="Times New Roman" panose="02020603050405020304" pitchFamily="18" charset="0"/>
              </a:defRPr>
            </a:lvl3pPr>
            <a:lvl4pPr marL="1689032" indent="-240350">
              <a:spcBef>
                <a:spcPct val="30000"/>
              </a:spcBef>
              <a:buChar char="•"/>
              <a:defRPr sz="1200">
                <a:solidFill>
                  <a:schemeClr val="tx1"/>
                </a:solidFill>
                <a:latin typeface="Arial" panose="020B0604020202020204" pitchFamily="34" charset="0"/>
              </a:defRPr>
            </a:lvl4pPr>
            <a:lvl5pPr marL="2173025" indent="-240350">
              <a:spcBef>
                <a:spcPct val="30000"/>
              </a:spcBef>
              <a:buChar char="•"/>
              <a:defRPr sz="1200">
                <a:solidFill>
                  <a:schemeClr val="tx1"/>
                </a:solidFill>
                <a:latin typeface="Arial" panose="020B0604020202020204" pitchFamily="34" charset="0"/>
              </a:defRPr>
            </a:lvl5pPr>
            <a:lvl6pPr marL="2647140" indent="-240350" eaLnBrk="0" fontAlgn="base" hangingPunct="0">
              <a:spcBef>
                <a:spcPct val="30000"/>
              </a:spcBef>
              <a:spcAft>
                <a:spcPct val="0"/>
              </a:spcAft>
              <a:buChar char="•"/>
              <a:defRPr sz="1200">
                <a:solidFill>
                  <a:schemeClr val="tx1"/>
                </a:solidFill>
                <a:latin typeface="Arial" panose="020B0604020202020204" pitchFamily="34" charset="0"/>
              </a:defRPr>
            </a:lvl6pPr>
            <a:lvl7pPr marL="3121254" indent="-240350" eaLnBrk="0" fontAlgn="base" hangingPunct="0">
              <a:spcBef>
                <a:spcPct val="30000"/>
              </a:spcBef>
              <a:spcAft>
                <a:spcPct val="0"/>
              </a:spcAft>
              <a:buChar char="•"/>
              <a:defRPr sz="1200">
                <a:solidFill>
                  <a:schemeClr val="tx1"/>
                </a:solidFill>
                <a:latin typeface="Arial" panose="020B0604020202020204" pitchFamily="34" charset="0"/>
              </a:defRPr>
            </a:lvl7pPr>
            <a:lvl8pPr marL="3595369" indent="-240350" eaLnBrk="0" fontAlgn="base" hangingPunct="0">
              <a:spcBef>
                <a:spcPct val="30000"/>
              </a:spcBef>
              <a:spcAft>
                <a:spcPct val="0"/>
              </a:spcAft>
              <a:buChar char="•"/>
              <a:defRPr sz="1200">
                <a:solidFill>
                  <a:schemeClr val="tx1"/>
                </a:solidFill>
                <a:latin typeface="Arial" panose="020B0604020202020204" pitchFamily="34" charset="0"/>
              </a:defRPr>
            </a:lvl8pPr>
            <a:lvl9pPr marL="4069483" indent="-24035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B9A7D463-9C99-4430-8848-C5FA19BA9F51}" type="slidenum">
              <a:rPr lang="en-US" altLang="en-US">
                <a:latin typeface="Arial" panose="020B0604020202020204" pitchFamily="34" charset="0"/>
              </a:rPr>
              <a:pPr>
                <a:spcBef>
                  <a:spcPct val="0"/>
                </a:spcBef>
                <a:buFontTx/>
                <a:buNone/>
              </a:pPr>
              <a:t>24</a:t>
            </a:fld>
            <a:endParaRPr lang="en-US" altLang="en-US">
              <a:latin typeface="Arial" panose="020B0604020202020204" pitchFamily="34" charset="0"/>
            </a:endParaRPr>
          </a:p>
        </p:txBody>
      </p:sp>
      <p:sp>
        <p:nvSpPr>
          <p:cNvPr id="60419" name="Rectangle 2">
            <a:extLst>
              <a:ext uri="{FF2B5EF4-FFF2-40B4-BE49-F238E27FC236}">
                <a16:creationId xmlns:a16="http://schemas.microsoft.com/office/drawing/2014/main" id="{93A6B399-B55A-4AB3-ADF2-B4670A641A70}"/>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A8A92146-3C45-42F2-B834-C76EB22EB1C9}"/>
              </a:ext>
            </a:extLst>
          </p:cNvPr>
          <p:cNvSpPr>
            <a:spLocks noGrp="1" noChangeArrowheads="1"/>
          </p:cNvSpPr>
          <p:nvPr>
            <p:ph type="body" idx="1"/>
          </p:nvPr>
        </p:nvSpPr>
        <p:spPr>
          <a:xfrm>
            <a:off x="651016" y="4561228"/>
            <a:ext cx="6177169" cy="4318573"/>
          </a:xfrm>
          <a:ln/>
        </p:spPr>
        <p:txBody>
          <a:bodyPr/>
          <a:lstStyle/>
          <a:p>
            <a:pPr eaLnBrk="1" hangingPunct="1">
              <a:defRPr/>
            </a:pPr>
            <a:r>
              <a:rPr lang="en-US" altLang="en-US" dirty="0"/>
              <a:t>Now we have completed our WIC certification appointment, received our food package and had our foods issued to our  </a:t>
            </a:r>
            <a:r>
              <a:rPr lang="en-US" altLang="en-US" dirty="0" err="1"/>
              <a:t>eWIC</a:t>
            </a:r>
            <a:r>
              <a:rPr lang="en-US" altLang="en-US" dirty="0"/>
              <a:t> card. Let’s go shopping!</a:t>
            </a:r>
          </a:p>
          <a:p>
            <a:pPr lvl="1" eaLnBrk="1" hangingPunct="1">
              <a:defRPr/>
            </a:pPr>
            <a:r>
              <a:rPr lang="en-US" altLang="en-US" dirty="0"/>
              <a:t>NC has around 1600 vendors that accept WIC! From large chain stores to smaller, local grocery stores!</a:t>
            </a:r>
          </a:p>
          <a:p>
            <a:pPr lvl="1" eaLnBrk="1" hangingPunct="1">
              <a:defRPr/>
            </a:pPr>
            <a:r>
              <a:rPr lang="en-US" altLang="en-US" dirty="0"/>
              <a:t>Shopping for WIC foods is easy with the </a:t>
            </a:r>
            <a:r>
              <a:rPr lang="en-US" altLang="en-US" dirty="0" err="1"/>
              <a:t>eWIC</a:t>
            </a:r>
            <a:r>
              <a:rPr lang="en-US" altLang="en-US" dirty="0"/>
              <a:t> card; works like a debit card </a:t>
            </a:r>
          </a:p>
          <a:p>
            <a:pPr lvl="1" eaLnBrk="1" hangingPunct="1">
              <a:defRPr/>
            </a:pPr>
            <a:r>
              <a:rPr lang="en-US" altLang="en-US" dirty="0"/>
              <a:t>Participants  purchase only what they need that trip and generally have about a month to purchase their food.</a:t>
            </a:r>
          </a:p>
          <a:p>
            <a:pPr lvl="1" eaLnBrk="1" hangingPunct="1">
              <a:defRPr/>
            </a:pPr>
            <a:r>
              <a:rPr lang="en-US" altLang="en-US" dirty="0" err="1"/>
              <a:t>ebtEDGE</a:t>
            </a:r>
            <a:r>
              <a:rPr lang="en-US" altLang="en-US" dirty="0"/>
              <a:t> app:  participants can check their food balance for the month, scan items while shopping and see when their monthly benefits expire.</a:t>
            </a:r>
          </a:p>
          <a:p>
            <a:pPr lvl="1" eaLnBrk="1" hangingPunct="1">
              <a:defRPr/>
            </a:pPr>
            <a:endParaRPr lang="en-US" altLang="en-US" dirty="0"/>
          </a:p>
          <a:p>
            <a:pPr lvl="1" eaLnBrk="1" hangingPunct="1">
              <a:defRPr/>
            </a:pPr>
            <a:r>
              <a:rPr lang="en-US" altLang="en-US" i="1" dirty="0"/>
              <a:t>Image credit: </a:t>
            </a:r>
            <a:br>
              <a:rPr lang="en-US" altLang="en-US" i="1" dirty="0"/>
            </a:br>
            <a:r>
              <a:rPr lang="en-US" altLang="en-US" i="1" dirty="0"/>
              <a:t>	</a:t>
            </a:r>
            <a:r>
              <a:rPr lang="en-US" i="1" dirty="0"/>
              <a:t>Phone_Fotolia_115065257</a:t>
            </a:r>
          </a:p>
          <a:p>
            <a:pPr marL="456998" lvl="1" indent="0">
              <a:buNone/>
              <a:defRPr/>
            </a:pPr>
            <a:r>
              <a:rPr lang="en-US" altLang="en-US" i="1" dirty="0"/>
              <a:t>	eWIC </a:t>
            </a:r>
            <a:r>
              <a:rPr lang="en-US" altLang="en-US" i="1" dirty="0" err="1"/>
              <a:t>Card_NSB</a:t>
            </a:r>
            <a:r>
              <a:rPr lang="en-US" altLang="en-US" i="1" dirty="0"/>
              <a:t> Graphic artist</a:t>
            </a:r>
          </a:p>
          <a:p>
            <a:pPr marL="0" indent="0" eaLnBrk="1" hangingPunct="1">
              <a:buNone/>
              <a:defRPr/>
            </a:pPr>
            <a:r>
              <a:rPr lang="en-US" altLang="en-US" i="1" dirty="0"/>
              <a:t>	Mom and baby with eWIC </a:t>
            </a:r>
            <a:r>
              <a:rPr lang="en-US" altLang="en-US" i="1" dirty="0" err="1"/>
              <a:t>Card_scotland</a:t>
            </a:r>
            <a:r>
              <a:rPr lang="en-US" altLang="en-US" i="1" dirty="0"/>
              <a:t> county </a:t>
            </a:r>
            <a:r>
              <a:rPr lang="en-US" altLang="en-US" i="1" dirty="0" err="1"/>
              <a:t>ewic</a:t>
            </a:r>
            <a:r>
              <a:rPr lang="en-US" altLang="en-US" i="1" dirty="0"/>
              <a:t> pic.jpg (photo consent on file)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provide a traditional printed shopping guide to all new participants and when requested. </a:t>
            </a:r>
          </a:p>
          <a:p>
            <a:endParaRPr lang="en-US" dirty="0"/>
          </a:p>
          <a:p>
            <a:r>
              <a:rPr lang="en-US" dirty="0"/>
              <a:t>Example of insert: when we opened all WIC approved foods to organic as well as the approval of different types of eggs and cheese became allowable for purchase in NC.  Approved foods can be stricter than what is allowed by USDA, but we can’t approve foods that are not allowed by the federal regulations.  </a:t>
            </a:r>
          </a:p>
        </p:txBody>
      </p:sp>
      <p:sp>
        <p:nvSpPr>
          <p:cNvPr id="4" name="Slide Number Placeholder 3"/>
          <p:cNvSpPr>
            <a:spLocks noGrp="1"/>
          </p:cNvSpPr>
          <p:nvPr>
            <p:ph type="sldNum" sz="quarter" idx="5"/>
          </p:nvPr>
        </p:nvSpPr>
        <p:spPr/>
        <p:txBody>
          <a:bodyPr/>
          <a:lstStyle/>
          <a:p>
            <a:pPr>
              <a:defRPr/>
            </a:pPr>
            <a:fld id="{3A46F4DD-45EE-497E-A3FE-96532FF7095D}" type="slidenum">
              <a:rPr lang="en-US" altLang="en-US" smtClean="0"/>
              <a:pPr>
                <a:defRPr/>
              </a:pPr>
              <a:t>25</a:t>
            </a:fld>
            <a:endParaRPr lang="en-US" altLang="en-US"/>
          </a:p>
        </p:txBody>
      </p:sp>
    </p:spTree>
    <p:extLst>
      <p:ext uri="{BB962C8B-B14F-4D97-AF65-F5344CB8AC3E}">
        <p14:creationId xmlns:p14="http://schemas.microsoft.com/office/powerpoint/2010/main" val="680330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8">
            <a:extLst>
              <a:ext uri="{FF2B5EF4-FFF2-40B4-BE49-F238E27FC236}">
                <a16:creationId xmlns:a16="http://schemas.microsoft.com/office/drawing/2014/main" id="{0F47F47D-A46A-4B70-BFE1-C8D3E0B932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83608" indent="-301261">
              <a:spcBef>
                <a:spcPct val="30000"/>
              </a:spcBef>
              <a:buChar char="•"/>
              <a:defRPr>
                <a:solidFill>
                  <a:schemeClr val="tx1"/>
                </a:solidFill>
                <a:latin typeface="Times New Roman" panose="02020603050405020304" pitchFamily="18" charset="0"/>
              </a:defRPr>
            </a:lvl2pPr>
            <a:lvl3pPr marL="1206688" indent="-240350">
              <a:spcBef>
                <a:spcPct val="30000"/>
              </a:spcBef>
              <a:buChar char="•"/>
              <a:defRPr>
                <a:solidFill>
                  <a:schemeClr val="tx1"/>
                </a:solidFill>
                <a:latin typeface="Times New Roman" panose="02020603050405020304" pitchFamily="18" charset="0"/>
              </a:defRPr>
            </a:lvl3pPr>
            <a:lvl4pPr marL="1689032" indent="-240350">
              <a:spcBef>
                <a:spcPct val="30000"/>
              </a:spcBef>
              <a:buChar char="•"/>
              <a:defRPr sz="1200">
                <a:solidFill>
                  <a:schemeClr val="tx1"/>
                </a:solidFill>
                <a:latin typeface="Arial" panose="020B0604020202020204" pitchFamily="34" charset="0"/>
              </a:defRPr>
            </a:lvl4pPr>
            <a:lvl5pPr marL="2173025" indent="-240350">
              <a:spcBef>
                <a:spcPct val="30000"/>
              </a:spcBef>
              <a:buChar char="•"/>
              <a:defRPr sz="1200">
                <a:solidFill>
                  <a:schemeClr val="tx1"/>
                </a:solidFill>
                <a:latin typeface="Arial" panose="020B0604020202020204" pitchFamily="34" charset="0"/>
              </a:defRPr>
            </a:lvl5pPr>
            <a:lvl6pPr marL="2647140" indent="-240350" eaLnBrk="0" fontAlgn="base" hangingPunct="0">
              <a:spcBef>
                <a:spcPct val="30000"/>
              </a:spcBef>
              <a:spcAft>
                <a:spcPct val="0"/>
              </a:spcAft>
              <a:buChar char="•"/>
              <a:defRPr sz="1200">
                <a:solidFill>
                  <a:schemeClr val="tx1"/>
                </a:solidFill>
                <a:latin typeface="Arial" panose="020B0604020202020204" pitchFamily="34" charset="0"/>
              </a:defRPr>
            </a:lvl6pPr>
            <a:lvl7pPr marL="3121254" indent="-240350" eaLnBrk="0" fontAlgn="base" hangingPunct="0">
              <a:spcBef>
                <a:spcPct val="30000"/>
              </a:spcBef>
              <a:spcAft>
                <a:spcPct val="0"/>
              </a:spcAft>
              <a:buChar char="•"/>
              <a:defRPr sz="1200">
                <a:solidFill>
                  <a:schemeClr val="tx1"/>
                </a:solidFill>
                <a:latin typeface="Arial" panose="020B0604020202020204" pitchFamily="34" charset="0"/>
              </a:defRPr>
            </a:lvl7pPr>
            <a:lvl8pPr marL="3595369" indent="-240350" eaLnBrk="0" fontAlgn="base" hangingPunct="0">
              <a:spcBef>
                <a:spcPct val="30000"/>
              </a:spcBef>
              <a:spcAft>
                <a:spcPct val="0"/>
              </a:spcAft>
              <a:buChar char="•"/>
              <a:defRPr sz="1200">
                <a:solidFill>
                  <a:schemeClr val="tx1"/>
                </a:solidFill>
                <a:latin typeface="Arial" panose="020B0604020202020204" pitchFamily="34" charset="0"/>
              </a:defRPr>
            </a:lvl8pPr>
            <a:lvl9pPr marL="4069483" indent="-24035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FB6EB894-C41E-427D-95CE-B87806C8FC8C}" type="slidenum">
              <a:rPr lang="en-US" altLang="en-US">
                <a:latin typeface="Arial" panose="020B0604020202020204" pitchFamily="34" charset="0"/>
              </a:rPr>
              <a:pPr>
                <a:spcBef>
                  <a:spcPct val="0"/>
                </a:spcBef>
                <a:buFontTx/>
                <a:buNone/>
              </a:pPr>
              <a:t>26</a:t>
            </a:fld>
            <a:endParaRPr lang="en-US" altLang="en-US">
              <a:latin typeface="Arial" panose="020B0604020202020204" pitchFamily="34" charset="0"/>
            </a:endParaRPr>
          </a:p>
        </p:txBody>
      </p:sp>
      <p:sp>
        <p:nvSpPr>
          <p:cNvPr id="70659" name="Rectangle 2">
            <a:extLst>
              <a:ext uri="{FF2B5EF4-FFF2-40B4-BE49-F238E27FC236}">
                <a16:creationId xmlns:a16="http://schemas.microsoft.com/office/drawing/2014/main" id="{285F03F4-13D9-41B5-9CE6-0B0D23ABCB6D}"/>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9791FC9A-9945-4007-86B1-2824990E9B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r>
              <a:rPr lang="en-US" altLang="en-US" dirty="0"/>
              <a:t>From May to September, participants receive up to 30 dollars worth of cash value benefits to purchase any fresh, locally grown fruits or vegetables. </a:t>
            </a:r>
          </a:p>
          <a:p>
            <a:pPr eaLnBrk="1" hangingPunct="1"/>
            <a:r>
              <a:rPr lang="en-US" altLang="en-US" dirty="0"/>
              <a:t>Children aged 2 to 4 and Women who are actively participating in the WIC Program are eligible to receive these benefits. Each </a:t>
            </a:r>
            <a:r>
              <a:rPr lang="en-US" dirty="0"/>
              <a:t>eligible participate will receive six coupons worth $5 each.</a:t>
            </a:r>
            <a:endParaRPr lang="en-US" altLang="en-US" dirty="0"/>
          </a:p>
          <a:p>
            <a:pPr eaLnBrk="1" hangingPunct="1"/>
            <a:endParaRPr lang="en-US" altLang="en-US" dirty="0"/>
          </a:p>
          <a:p>
            <a:pPr eaLnBrk="1" hangingPunct="1"/>
            <a:r>
              <a:rPr lang="en-US" altLang="en-US" dirty="0"/>
              <a:t>There’s a limited number of agencies operate the FMNP Program; this year, around 26 county WIC’s operate the FMNP.</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8">
            <a:extLst>
              <a:ext uri="{FF2B5EF4-FFF2-40B4-BE49-F238E27FC236}">
                <a16:creationId xmlns:a16="http://schemas.microsoft.com/office/drawing/2014/main" id="{9EDB414F-B55C-44F9-B9B3-3825A670D8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F58F4CD9-1D0D-41D7-AA2C-C2F23FAB0438}" type="slidenum">
              <a:rPr lang="en-US" altLang="en-US">
                <a:latin typeface="Arial" panose="020B0604020202020204" pitchFamily="34" charset="0"/>
              </a:rPr>
              <a:pPr>
                <a:spcBef>
                  <a:spcPct val="0"/>
                </a:spcBef>
                <a:buFontTx/>
                <a:buNone/>
              </a:pPr>
              <a:t>27</a:t>
            </a:fld>
            <a:endParaRPr lang="en-US" altLang="en-US">
              <a:latin typeface="Arial" panose="020B0604020202020204" pitchFamily="34" charset="0"/>
            </a:endParaRPr>
          </a:p>
        </p:txBody>
      </p:sp>
      <p:sp>
        <p:nvSpPr>
          <p:cNvPr id="62467" name="Rectangle 2">
            <a:extLst>
              <a:ext uri="{FF2B5EF4-FFF2-40B4-BE49-F238E27FC236}">
                <a16:creationId xmlns:a16="http://schemas.microsoft.com/office/drawing/2014/main" id="{CFB5D98D-5CA9-435B-A32A-61BE8F0C463D}"/>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3D5F0936-9D54-4DAE-A807-941504052076}"/>
              </a:ext>
            </a:extLst>
          </p:cNvPr>
          <p:cNvSpPr>
            <a:spLocks noGrp="1" noChangeArrowheads="1"/>
          </p:cNvSpPr>
          <p:nvPr>
            <p:ph type="body" idx="1"/>
          </p:nvPr>
        </p:nvSpPr>
        <p:spPr>
          <a:ln/>
        </p:spPr>
        <p:txBody>
          <a:bodyPr/>
          <a:lstStyle/>
          <a:p>
            <a:pPr eaLnBrk="1" hangingPunct="1">
              <a:lnSpc>
                <a:spcPct val="90000"/>
              </a:lnSpc>
              <a:defRPr/>
            </a:pPr>
            <a:r>
              <a:rPr lang="en-US" altLang="en-US" dirty="0"/>
              <a:t>The next benefit is Breastfeeding Promotion and Support. </a:t>
            </a:r>
          </a:p>
          <a:p>
            <a:pPr eaLnBrk="1" hangingPunct="1">
              <a:lnSpc>
                <a:spcPct val="90000"/>
              </a:lnSpc>
              <a:defRPr/>
            </a:pPr>
            <a:r>
              <a:rPr lang="en-US" altLang="en-US" dirty="0"/>
              <a:t>Discuss current recommendations for breastfeeding </a:t>
            </a:r>
          </a:p>
          <a:p>
            <a:pPr eaLnBrk="1" hangingPunct="1">
              <a:lnSpc>
                <a:spcPct val="90000"/>
              </a:lnSpc>
              <a:defRPr/>
            </a:pPr>
            <a:r>
              <a:rPr lang="en-US" altLang="en-US" dirty="0"/>
              <a:t>Describe WIC’s role in breastfeeding promotion and support</a:t>
            </a:r>
          </a:p>
          <a:p>
            <a:pPr lvl="1" eaLnBrk="1" hangingPunct="1">
              <a:lnSpc>
                <a:spcPct val="90000"/>
              </a:lnSpc>
              <a:defRPr/>
            </a:pPr>
            <a:r>
              <a:rPr lang="en-US" altLang="en-US" dirty="0"/>
              <a:t>Increase the initiation, duration and exclusivity of breastfeeding  </a:t>
            </a:r>
          </a:p>
          <a:p>
            <a:pPr lvl="1" eaLnBrk="1" hangingPunct="1">
              <a:lnSpc>
                <a:spcPct val="90000"/>
              </a:lnSpc>
              <a:defRPr/>
            </a:pPr>
            <a:r>
              <a:rPr lang="en-US" altLang="en-US" dirty="0"/>
              <a:t>All WIC agencies have trained personnel ready to help moms make informed decisions about their infant feeding choice. </a:t>
            </a:r>
          </a:p>
          <a:p>
            <a:pPr lvl="1" eaLnBrk="1" hangingPunct="1">
              <a:lnSpc>
                <a:spcPct val="90000"/>
              </a:lnSpc>
              <a:defRPr/>
            </a:pPr>
            <a:r>
              <a:rPr lang="en-US" altLang="en-US" dirty="0"/>
              <a:t>Instructs mothers in the basics of breastfeeding.</a:t>
            </a:r>
          </a:p>
          <a:p>
            <a:pPr marL="0" indent="0" eaLnBrk="1" hangingPunct="1">
              <a:lnSpc>
                <a:spcPct val="90000"/>
              </a:lnSpc>
              <a:buFontTx/>
              <a:buNone/>
              <a:defRPr/>
            </a:pPr>
            <a:endParaRPr lang="en-US" altLang="en-US" dirty="0"/>
          </a:p>
          <a:p>
            <a:pPr eaLnBrk="1" hangingPunct="1">
              <a:lnSpc>
                <a:spcPct val="90000"/>
              </a:lnSpc>
              <a:defRPr/>
            </a:pPr>
            <a:r>
              <a:rPr lang="en-US" altLang="en-US" dirty="0"/>
              <a:t>Describe in detail education provided to moms</a:t>
            </a:r>
          </a:p>
          <a:p>
            <a:pPr lvl="1" eaLnBrk="1" hangingPunct="1">
              <a:lnSpc>
                <a:spcPct val="90000"/>
              </a:lnSpc>
              <a:defRPr/>
            </a:pPr>
            <a:r>
              <a:rPr lang="en-US" altLang="en-US" dirty="0"/>
              <a:t>Highlight classes your agency offers</a:t>
            </a:r>
          </a:p>
          <a:p>
            <a:pPr lvl="1" eaLnBrk="1" hangingPunct="1">
              <a:lnSpc>
                <a:spcPct val="90000"/>
              </a:lnSpc>
              <a:defRPr/>
            </a:pPr>
            <a:r>
              <a:rPr lang="en-US" altLang="en-US" dirty="0"/>
              <a:t>Give examples of topics covered: the benefits of breastfeeding, ways to make breastfeeding comfortable, how to tell if the infant is getting enough, and fitting breastfeeding into mom’s lifestyle etc</a:t>
            </a:r>
            <a:r>
              <a:rPr lang="en-US" altLang="en-US" sz="1100" dirty="0"/>
              <a:t>.</a:t>
            </a:r>
          </a:p>
          <a:p>
            <a:pPr marL="0" indent="0" eaLnBrk="1" hangingPunct="1">
              <a:lnSpc>
                <a:spcPct val="90000"/>
              </a:lnSpc>
              <a:buFontTx/>
              <a:buNone/>
              <a:defRPr/>
            </a:pPr>
            <a:endParaRPr lang="en-US" altLang="en-US" sz="1100" i="1" dirty="0"/>
          </a:p>
          <a:p>
            <a:pPr eaLnBrk="1" hangingPunct="1">
              <a:lnSpc>
                <a:spcPct val="90000"/>
              </a:lnSpc>
              <a:defRPr/>
            </a:pPr>
            <a:r>
              <a:rPr lang="en-US" altLang="en-US" sz="1100" i="1" dirty="0"/>
              <a:t>Image Credit: NWA Social Media Posts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8">
            <a:extLst>
              <a:ext uri="{FF2B5EF4-FFF2-40B4-BE49-F238E27FC236}">
                <a16:creationId xmlns:a16="http://schemas.microsoft.com/office/drawing/2014/main" id="{776B96D3-6D4F-45DC-812B-DD67A483C4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CB2AA197-2BAC-442C-86D9-A82F02FE96A1}" type="slidenum">
              <a:rPr lang="en-US" altLang="en-US">
                <a:latin typeface="Arial" panose="020B0604020202020204" pitchFamily="34" charset="0"/>
              </a:rPr>
              <a:pPr>
                <a:spcBef>
                  <a:spcPct val="0"/>
                </a:spcBef>
                <a:buFontTx/>
                <a:buNone/>
              </a:pPr>
              <a:t>28</a:t>
            </a:fld>
            <a:endParaRPr lang="en-US" altLang="en-US">
              <a:latin typeface="Arial" panose="020B0604020202020204" pitchFamily="34" charset="0"/>
            </a:endParaRPr>
          </a:p>
        </p:txBody>
      </p:sp>
      <p:sp>
        <p:nvSpPr>
          <p:cNvPr id="64515" name="Rectangle 2">
            <a:extLst>
              <a:ext uri="{FF2B5EF4-FFF2-40B4-BE49-F238E27FC236}">
                <a16:creationId xmlns:a16="http://schemas.microsoft.com/office/drawing/2014/main" id="{D69CCE91-1C89-4A8F-A396-13A71D86BE11}"/>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DC47A6C6-F348-467D-8678-3619833F56E6}"/>
              </a:ext>
            </a:extLst>
          </p:cNvPr>
          <p:cNvSpPr>
            <a:spLocks noGrp="1" noChangeArrowheads="1"/>
          </p:cNvSpPr>
          <p:nvPr>
            <p:ph type="body" idx="1"/>
          </p:nvPr>
        </p:nvSpPr>
        <p:spPr>
          <a:ln/>
        </p:spPr>
        <p:txBody>
          <a:bodyPr/>
          <a:lstStyle/>
          <a:p>
            <a:pPr lvl="1" eaLnBrk="1" hangingPunct="1">
              <a:lnSpc>
                <a:spcPct val="90000"/>
              </a:lnSpc>
              <a:defRPr/>
            </a:pPr>
            <a:r>
              <a:rPr lang="en-US" altLang="en-US" dirty="0"/>
              <a:t>Highlight ways your agency promotes breastfeeding and supports breastfeeding mothers and infants:</a:t>
            </a:r>
          </a:p>
          <a:p>
            <a:pPr lvl="2" eaLnBrk="1" hangingPunct="1">
              <a:lnSpc>
                <a:spcPct val="90000"/>
              </a:lnSpc>
              <a:defRPr/>
            </a:pPr>
            <a:r>
              <a:rPr lang="en-US" altLang="en-US" dirty="0"/>
              <a:t>Trained BF staff (highlight IBCLCs on staff)</a:t>
            </a:r>
          </a:p>
          <a:p>
            <a:pPr lvl="2" eaLnBrk="1" hangingPunct="1">
              <a:lnSpc>
                <a:spcPct val="90000"/>
              </a:lnSpc>
              <a:defRPr/>
            </a:pPr>
            <a:r>
              <a:rPr lang="en-US" altLang="en-US" dirty="0"/>
              <a:t>Provide breastfeeding friendly environment </a:t>
            </a:r>
            <a:r>
              <a:rPr lang="en-US" altLang="en-US" b="1" dirty="0"/>
              <a:t>(consider adding pics of your agencies breastfeeding room)</a:t>
            </a:r>
          </a:p>
          <a:p>
            <a:pPr lvl="2" eaLnBrk="1" hangingPunct="1">
              <a:lnSpc>
                <a:spcPct val="90000"/>
              </a:lnSpc>
              <a:defRPr/>
            </a:pPr>
            <a:r>
              <a:rPr lang="en-US" altLang="en-US" dirty="0"/>
              <a:t>Highlight support groups available through your agency</a:t>
            </a:r>
          </a:p>
          <a:p>
            <a:pPr lvl="2" eaLnBrk="1" hangingPunct="1">
              <a:lnSpc>
                <a:spcPct val="90000"/>
              </a:lnSpc>
              <a:defRPr/>
            </a:pPr>
            <a:r>
              <a:rPr lang="en-US" altLang="en-US" dirty="0"/>
              <a:t>Offer supplies such as breast pumps, breast pads, and supplemental feeding devices.  </a:t>
            </a:r>
          </a:p>
          <a:p>
            <a:pPr lvl="3" indent="-226468" eaLnBrk="1" hangingPunct="1">
              <a:lnSpc>
                <a:spcPct val="90000"/>
              </a:lnSpc>
              <a:defRPr/>
            </a:pPr>
            <a:r>
              <a:rPr lang="en-US" altLang="en-US" dirty="0"/>
              <a:t>Discuss each breast pump and supplies available </a:t>
            </a:r>
          </a:p>
          <a:p>
            <a:pPr lvl="3" indent="-226468" eaLnBrk="1" hangingPunct="1">
              <a:lnSpc>
                <a:spcPct val="90000"/>
              </a:lnSpc>
              <a:defRPr/>
            </a:pPr>
            <a:r>
              <a:rPr lang="en-US" altLang="en-US" dirty="0"/>
              <a:t>Describe requirements if applicable</a:t>
            </a:r>
          </a:p>
          <a:p>
            <a:pPr lvl="3" indent="-226468" eaLnBrk="1" hangingPunct="1">
              <a:lnSpc>
                <a:spcPct val="90000"/>
              </a:lnSpc>
              <a:defRPr/>
            </a:pPr>
            <a:endParaRPr lang="en-US" altLang="en-US" dirty="0">
              <a:cs typeface="Arial" charset="0"/>
            </a:endParaRPr>
          </a:p>
          <a:p>
            <a:pPr marL="1373732" lvl="3" indent="0" eaLnBrk="1" hangingPunct="1">
              <a:lnSpc>
                <a:spcPct val="90000"/>
              </a:lnSpc>
              <a:buFontTx/>
              <a:buNone/>
              <a:defRPr/>
            </a:pPr>
            <a:r>
              <a:rPr lang="en-US" altLang="en-US" i="1" dirty="0">
                <a:cs typeface="Arial" charset="0"/>
              </a:rPr>
              <a:t>Image credit: WIC Works Photo - AA PC - AA mom bf</a:t>
            </a:r>
          </a:p>
          <a:p>
            <a:pPr marL="931717" lvl="2" indent="0" eaLnBrk="1" hangingPunct="1">
              <a:lnSpc>
                <a:spcPct val="90000"/>
              </a:lnSpc>
              <a:buFontTx/>
              <a:buNone/>
              <a:defRPr/>
            </a:pPr>
            <a:endParaRPr lang="en-US" altLang="en-US" dirty="0">
              <a:cs typeface="Arial" charset="0"/>
            </a:endParaRPr>
          </a:p>
          <a:p>
            <a:pPr eaLnBrk="1" hangingPunct="1">
              <a:lnSpc>
                <a:spcPct val="90000"/>
              </a:lnSpc>
              <a:defRPr/>
            </a:pPr>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8">
            <a:extLst>
              <a:ext uri="{FF2B5EF4-FFF2-40B4-BE49-F238E27FC236}">
                <a16:creationId xmlns:a16="http://schemas.microsoft.com/office/drawing/2014/main" id="{4074C6BF-3BDE-4AD1-B73F-720A4E8C8A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2778E1A9-DFE9-42ED-B086-79752A36BD50}" type="slidenum">
              <a:rPr lang="en-US" altLang="en-US">
                <a:latin typeface="Arial" panose="020B0604020202020204" pitchFamily="34" charset="0"/>
              </a:rPr>
              <a:pPr>
                <a:spcBef>
                  <a:spcPct val="0"/>
                </a:spcBef>
                <a:buFontTx/>
                <a:buNone/>
              </a:pPr>
              <a:t>29</a:t>
            </a:fld>
            <a:endParaRPr lang="en-US" altLang="en-US">
              <a:latin typeface="Arial" panose="020B0604020202020204" pitchFamily="34" charset="0"/>
            </a:endParaRPr>
          </a:p>
        </p:txBody>
      </p:sp>
      <p:sp>
        <p:nvSpPr>
          <p:cNvPr id="66563" name="Rectangle 2">
            <a:extLst>
              <a:ext uri="{FF2B5EF4-FFF2-40B4-BE49-F238E27FC236}">
                <a16:creationId xmlns:a16="http://schemas.microsoft.com/office/drawing/2014/main" id="{C18ADE1E-CE88-40DA-A0E1-2805468BCAD4}"/>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A17CB1F9-5AEE-4654-A371-EDECF8D6C0AD}"/>
              </a:ext>
            </a:extLst>
          </p:cNvPr>
          <p:cNvSpPr>
            <a:spLocks noGrp="1" noChangeArrowheads="1"/>
          </p:cNvSpPr>
          <p:nvPr>
            <p:ph type="body" idx="1"/>
          </p:nvPr>
        </p:nvSpPr>
        <p:spPr>
          <a:ln/>
        </p:spPr>
        <p:txBody>
          <a:bodyPr/>
          <a:lstStyle/>
          <a:p>
            <a:pPr eaLnBrk="1" hangingPunct="1">
              <a:lnSpc>
                <a:spcPct val="90000"/>
              </a:lnSpc>
              <a:defRPr/>
            </a:pPr>
            <a:r>
              <a:rPr lang="en-US" altLang="en-US" b="1" i="1" dirty="0"/>
              <a:t>OMIT SLIDE IF YOUR AGENCY DOES NOT PARTICIPATE IN BFPC PROGRAM</a:t>
            </a:r>
          </a:p>
          <a:p>
            <a:pPr eaLnBrk="1" hangingPunct="1">
              <a:lnSpc>
                <a:spcPct val="90000"/>
              </a:lnSpc>
              <a:defRPr/>
            </a:pPr>
            <a:r>
              <a:rPr lang="en-US" altLang="en-US" dirty="0"/>
              <a:t>Highlight benefits of Breastfeeding Peer Counselor Program</a:t>
            </a:r>
          </a:p>
          <a:p>
            <a:pPr lvl="1" eaLnBrk="1" hangingPunct="1">
              <a:lnSpc>
                <a:spcPct val="90000"/>
              </a:lnSpc>
              <a:defRPr/>
            </a:pPr>
            <a:r>
              <a:rPr lang="en-US" altLang="en-US" dirty="0"/>
              <a:t>North Carolina currently has </a:t>
            </a:r>
            <a:r>
              <a:rPr lang="en-US" altLang="en-US" b="1" i="1" u="sng" dirty="0">
                <a:highlight>
                  <a:srgbClr val="FFFF00"/>
                </a:highlight>
              </a:rPr>
              <a:t>82 agencies </a:t>
            </a:r>
            <a:r>
              <a:rPr lang="en-US" altLang="en-US" dirty="0"/>
              <a:t>funded for the Breastfeeding Peer Counselor Program..  </a:t>
            </a:r>
          </a:p>
          <a:p>
            <a:pPr lvl="1" eaLnBrk="1" hangingPunct="1">
              <a:lnSpc>
                <a:spcPct val="90000"/>
              </a:lnSpc>
              <a:defRPr/>
            </a:pPr>
            <a:r>
              <a:rPr lang="en-US" altLang="en-US" dirty="0"/>
              <a:t>Peer Counselors are mothers who are currently breastfeeding or who have done so in the past. </a:t>
            </a:r>
          </a:p>
          <a:p>
            <a:pPr lvl="2" eaLnBrk="1" hangingPunct="1">
              <a:lnSpc>
                <a:spcPct val="90000"/>
              </a:lnSpc>
              <a:defRPr/>
            </a:pPr>
            <a:r>
              <a:rPr lang="en-US" altLang="en-US" dirty="0"/>
              <a:t>Trained to provide information, encouragement, and support to new mothers</a:t>
            </a:r>
          </a:p>
          <a:p>
            <a:pPr lvl="2" eaLnBrk="1" hangingPunct="1">
              <a:lnSpc>
                <a:spcPct val="90000"/>
              </a:lnSpc>
              <a:defRPr/>
            </a:pPr>
            <a:r>
              <a:rPr lang="en-US" altLang="en-US" dirty="0"/>
              <a:t>Peer-to-peer support is an essential component to a successful breastfeeding program. </a:t>
            </a:r>
          </a:p>
          <a:p>
            <a:pPr lvl="1" eaLnBrk="1" hangingPunct="1">
              <a:lnSpc>
                <a:spcPct val="90000"/>
              </a:lnSpc>
              <a:defRPr/>
            </a:pPr>
            <a:r>
              <a:rPr lang="en-US" altLang="en-US" dirty="0"/>
              <a:t>When are BFPC’s available in your agency? </a:t>
            </a:r>
          </a:p>
          <a:p>
            <a:pPr marL="440695" lvl="1" indent="0" eaLnBrk="1" hangingPunct="1">
              <a:lnSpc>
                <a:spcPct val="90000"/>
              </a:lnSpc>
              <a:buFontTx/>
              <a:buNone/>
              <a:defRPr/>
            </a:pPr>
            <a:endParaRPr lang="en-US" altLang="en-US" dirty="0"/>
          </a:p>
          <a:p>
            <a:pPr lvl="1" eaLnBrk="1" hangingPunct="1">
              <a:lnSpc>
                <a:spcPct val="90000"/>
              </a:lnSpc>
              <a:buFontTx/>
              <a:buNone/>
              <a:defRPr/>
            </a:pPr>
            <a:endParaRPr lang="en-US" altLang="en-US" dirty="0"/>
          </a:p>
          <a:p>
            <a:pPr lvl="1" eaLnBrk="1" hangingPunct="1">
              <a:lnSpc>
                <a:spcPct val="90000"/>
              </a:lnSpc>
              <a:buFontTx/>
              <a:buNone/>
              <a:defRPr/>
            </a:pPr>
            <a:r>
              <a:rPr lang="en-US" altLang="en-US" i="1" dirty="0"/>
              <a:t>Image Credit: NWA_peercounselors.jpg</a:t>
            </a:r>
          </a:p>
          <a:p>
            <a:pPr eaLnBrk="1" hangingPunct="1">
              <a:lnSpc>
                <a:spcPct val="90000"/>
              </a:lnSpc>
              <a:defRPr/>
            </a:pP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a:extLst>
              <a:ext uri="{FF2B5EF4-FFF2-40B4-BE49-F238E27FC236}">
                <a16:creationId xmlns:a16="http://schemas.microsoft.com/office/drawing/2014/main" id="{78A1645B-EC7E-4D57-BF13-74DC334686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77561B8A-70FE-495B-A03C-5937085FFF26}" type="slidenum">
              <a:rPr lang="en-US" altLang="en-US">
                <a:latin typeface="Arial" panose="020B0604020202020204" pitchFamily="34" charset="0"/>
              </a:rPr>
              <a:pPr>
                <a:spcBef>
                  <a:spcPct val="0"/>
                </a:spcBef>
                <a:buFontTx/>
                <a:buNone/>
              </a:pPr>
              <a:t>3</a:t>
            </a:fld>
            <a:endParaRPr lang="en-US" altLang="en-US">
              <a:latin typeface="Arial" panose="020B0604020202020204" pitchFamily="34" charset="0"/>
            </a:endParaRPr>
          </a:p>
        </p:txBody>
      </p:sp>
      <p:sp>
        <p:nvSpPr>
          <p:cNvPr id="17411" name="Rectangle 2">
            <a:extLst>
              <a:ext uri="{FF2B5EF4-FFF2-40B4-BE49-F238E27FC236}">
                <a16:creationId xmlns:a16="http://schemas.microsoft.com/office/drawing/2014/main" id="{D353BE60-C450-4D5B-8E6F-2CCF6751E511}"/>
              </a:ext>
            </a:extLst>
          </p:cNvPr>
          <p:cNvSpPr>
            <a:spLocks noGrp="1" noRot="1" noChangeAspect="1" noChangeArrowheads="1" noTextEdit="1"/>
          </p:cNvSpPr>
          <p:nvPr>
            <p:ph type="sldImg"/>
          </p:nvPr>
        </p:nvSpPr>
        <p:spPr>
          <a:xfrm>
            <a:off x="484188" y="698500"/>
            <a:ext cx="6197600" cy="3486150"/>
          </a:xfrm>
          <a:ln/>
        </p:spPr>
      </p:sp>
      <p:sp>
        <p:nvSpPr>
          <p:cNvPr id="17412" name="Rectangle 3">
            <a:extLst>
              <a:ext uri="{FF2B5EF4-FFF2-40B4-BE49-F238E27FC236}">
                <a16:creationId xmlns:a16="http://schemas.microsoft.com/office/drawing/2014/main" id="{8478E2A2-3A7B-4687-B825-11D5A3F19148}"/>
              </a:ext>
            </a:extLst>
          </p:cNvPr>
          <p:cNvSpPr>
            <a:spLocks noGrp="1" noChangeArrowheads="1"/>
          </p:cNvSpPr>
          <p:nvPr>
            <p:ph type="body" idx="1"/>
          </p:nvPr>
        </p:nvSpPr>
        <p:spPr>
          <a:ln/>
        </p:spPr>
        <p:txBody>
          <a:bodyPr/>
          <a:lstStyle/>
          <a:p>
            <a:pPr>
              <a:defRPr/>
            </a:pPr>
            <a:r>
              <a:rPr lang="en-US" altLang="en-US" sz="1600" dirty="0"/>
              <a:t>Describe the WIC Program:</a:t>
            </a:r>
          </a:p>
          <a:p>
            <a:pPr lvl="1">
              <a:defRPr/>
            </a:pPr>
            <a:r>
              <a:rPr lang="en-US" altLang="en-US" sz="1600" dirty="0"/>
              <a:t>the nation’s most successful public health nutrition program. </a:t>
            </a:r>
          </a:p>
          <a:p>
            <a:pPr lvl="1">
              <a:defRPr/>
            </a:pPr>
            <a:r>
              <a:rPr lang="en-US" altLang="en-US" sz="1600" dirty="0"/>
              <a:t>federally funded by the USDA </a:t>
            </a:r>
          </a:p>
          <a:p>
            <a:pPr lvl="1">
              <a:defRPr/>
            </a:pPr>
            <a:r>
              <a:rPr lang="en-US" altLang="en-US" sz="1600" dirty="0"/>
              <a:t>works to assure healthy pregnancies, healthy birth outcomes and healthy growth and development for women, infants and children up to age 5</a:t>
            </a:r>
          </a:p>
          <a:p>
            <a:pPr lvl="1">
              <a:defRPr/>
            </a:pPr>
            <a:endParaRPr lang="en-US" altLang="en-US" sz="1600" dirty="0"/>
          </a:p>
          <a:p>
            <a:pPr lvl="1">
              <a:defRPr/>
            </a:pPr>
            <a:r>
              <a:rPr lang="en-US" altLang="en-US" sz="1600" i="1" dirty="0"/>
              <a:t>Photo Credit: </a:t>
            </a:r>
          </a:p>
          <a:p>
            <a:pPr lvl="2">
              <a:defRPr/>
            </a:pPr>
            <a:r>
              <a:rPr lang="en-US" altLang="en-US" sz="1600" i="1" dirty="0"/>
              <a:t>Fotolia: Fotolia_159613984_Subscription_XXL</a:t>
            </a:r>
          </a:p>
          <a:p>
            <a:pPr lvl="2">
              <a:defRPr/>
            </a:pPr>
            <a:r>
              <a:rPr lang="en-US" altLang="en-US" sz="1600" i="1" dirty="0" err="1"/>
              <a:t>Fotolia</a:t>
            </a:r>
            <a:r>
              <a:rPr lang="en-US" altLang="en-US" sz="1600" i="1" dirty="0"/>
              <a:t>: Encourage 18w USDA Loving Care</a:t>
            </a:r>
          </a:p>
          <a:p>
            <a:pPr lvl="2">
              <a:defRPr/>
            </a:pPr>
            <a:r>
              <a:rPr lang="en-US" altLang="en-US" sz="1600" i="1" dirty="0" err="1"/>
              <a:t>Fotolia</a:t>
            </a:r>
            <a:r>
              <a:rPr lang="en-US" altLang="en-US" sz="1600" i="1" dirty="0"/>
              <a:t>: Asian Girl Eating Watermelon2_Fotolia_4448433</a:t>
            </a:r>
          </a:p>
          <a:p>
            <a:pPr lvl="2">
              <a:defRPr/>
            </a:pPr>
            <a:r>
              <a:rPr lang="en-US" altLang="en-US" sz="1600" i="1" dirty="0" err="1"/>
              <a:t>AsianGirl</a:t>
            </a:r>
            <a:r>
              <a:rPr lang="en-US" altLang="en-US" sz="1600" i="1" dirty="0"/>
              <a:t> Fotolia_28645333_Subscription_XL</a:t>
            </a:r>
          </a:p>
          <a:p>
            <a:pPr marL="457200" lvl="1" indent="0">
              <a:buFontTx/>
              <a:buNone/>
              <a:defRPr/>
            </a:pPr>
            <a:r>
              <a:rPr lang="en-US" altLang="en-US" dirty="0"/>
              <a:t>	</a:t>
            </a:r>
          </a:p>
          <a:p>
            <a:pPr marL="457200" lvl="1" indent="0">
              <a:buFontTx/>
              <a:buNone/>
              <a:defRPr/>
            </a:pPr>
            <a:endParaRPr lang="en-US" altLang="en-US" dirty="0"/>
          </a:p>
          <a:p>
            <a:pPr lvl="1" eaLnBrk="1" hangingPunct="1">
              <a:lnSpc>
                <a:spcPct val="90000"/>
              </a:lnSpc>
              <a:defRPr/>
            </a:pPr>
            <a:endParaRPr lang="en-US" altLang="en-US" dirty="0"/>
          </a:p>
          <a:p>
            <a:pPr lvl="1" eaLnBrk="1" hangingPunct="1">
              <a:lnSpc>
                <a:spcPct val="90000"/>
              </a:lnSpc>
              <a:buFontTx/>
              <a:buNone/>
              <a:defRPr/>
            </a:pPr>
            <a:endParaRPr lang="en-US" altLang="en-US" b="1"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8">
            <a:extLst>
              <a:ext uri="{FF2B5EF4-FFF2-40B4-BE49-F238E27FC236}">
                <a16:creationId xmlns:a16="http://schemas.microsoft.com/office/drawing/2014/main" id="{79D9E63E-2FCE-46FA-9A9A-369254601C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83608" indent="-301261">
              <a:spcBef>
                <a:spcPct val="30000"/>
              </a:spcBef>
              <a:buChar char="•"/>
              <a:defRPr>
                <a:solidFill>
                  <a:schemeClr val="tx1"/>
                </a:solidFill>
                <a:latin typeface="Times New Roman" panose="02020603050405020304" pitchFamily="18" charset="0"/>
              </a:defRPr>
            </a:lvl2pPr>
            <a:lvl3pPr marL="1206688" indent="-240350">
              <a:spcBef>
                <a:spcPct val="30000"/>
              </a:spcBef>
              <a:buChar char="•"/>
              <a:defRPr>
                <a:solidFill>
                  <a:schemeClr val="tx1"/>
                </a:solidFill>
                <a:latin typeface="Times New Roman" panose="02020603050405020304" pitchFamily="18" charset="0"/>
              </a:defRPr>
            </a:lvl3pPr>
            <a:lvl4pPr marL="1689032" indent="-240350">
              <a:spcBef>
                <a:spcPct val="30000"/>
              </a:spcBef>
              <a:buChar char="•"/>
              <a:defRPr sz="1200">
                <a:solidFill>
                  <a:schemeClr val="tx1"/>
                </a:solidFill>
                <a:latin typeface="Arial" panose="020B0604020202020204" pitchFamily="34" charset="0"/>
              </a:defRPr>
            </a:lvl4pPr>
            <a:lvl5pPr marL="2173025" indent="-240350">
              <a:spcBef>
                <a:spcPct val="30000"/>
              </a:spcBef>
              <a:buChar char="•"/>
              <a:defRPr sz="1200">
                <a:solidFill>
                  <a:schemeClr val="tx1"/>
                </a:solidFill>
                <a:latin typeface="Arial" panose="020B0604020202020204" pitchFamily="34" charset="0"/>
              </a:defRPr>
            </a:lvl5pPr>
            <a:lvl6pPr marL="2647140" indent="-240350" eaLnBrk="0" fontAlgn="base" hangingPunct="0">
              <a:spcBef>
                <a:spcPct val="30000"/>
              </a:spcBef>
              <a:spcAft>
                <a:spcPct val="0"/>
              </a:spcAft>
              <a:buChar char="•"/>
              <a:defRPr sz="1200">
                <a:solidFill>
                  <a:schemeClr val="tx1"/>
                </a:solidFill>
                <a:latin typeface="Arial" panose="020B0604020202020204" pitchFamily="34" charset="0"/>
              </a:defRPr>
            </a:lvl6pPr>
            <a:lvl7pPr marL="3121254" indent="-240350" eaLnBrk="0" fontAlgn="base" hangingPunct="0">
              <a:spcBef>
                <a:spcPct val="30000"/>
              </a:spcBef>
              <a:spcAft>
                <a:spcPct val="0"/>
              </a:spcAft>
              <a:buChar char="•"/>
              <a:defRPr sz="1200">
                <a:solidFill>
                  <a:schemeClr val="tx1"/>
                </a:solidFill>
                <a:latin typeface="Arial" panose="020B0604020202020204" pitchFamily="34" charset="0"/>
              </a:defRPr>
            </a:lvl7pPr>
            <a:lvl8pPr marL="3595369" indent="-240350" eaLnBrk="0" fontAlgn="base" hangingPunct="0">
              <a:spcBef>
                <a:spcPct val="30000"/>
              </a:spcBef>
              <a:spcAft>
                <a:spcPct val="0"/>
              </a:spcAft>
              <a:buChar char="•"/>
              <a:defRPr sz="1200">
                <a:solidFill>
                  <a:schemeClr val="tx1"/>
                </a:solidFill>
                <a:latin typeface="Arial" panose="020B0604020202020204" pitchFamily="34" charset="0"/>
              </a:defRPr>
            </a:lvl8pPr>
            <a:lvl9pPr marL="4069483" indent="-24035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48589BF5-5C56-43D2-BAA1-26BF541CA423}" type="slidenum">
              <a:rPr lang="en-US" altLang="en-US">
                <a:latin typeface="Arial" panose="020B0604020202020204" pitchFamily="34" charset="0"/>
              </a:rPr>
              <a:pPr>
                <a:spcBef>
                  <a:spcPct val="0"/>
                </a:spcBef>
                <a:buFontTx/>
                <a:buNone/>
              </a:pPr>
              <a:t>30</a:t>
            </a:fld>
            <a:endParaRPr lang="en-US" altLang="en-US">
              <a:latin typeface="Arial" panose="020B0604020202020204" pitchFamily="34" charset="0"/>
            </a:endParaRPr>
          </a:p>
        </p:txBody>
      </p:sp>
      <p:sp>
        <p:nvSpPr>
          <p:cNvPr id="68611" name="Rectangle 2">
            <a:extLst>
              <a:ext uri="{FF2B5EF4-FFF2-40B4-BE49-F238E27FC236}">
                <a16:creationId xmlns:a16="http://schemas.microsoft.com/office/drawing/2014/main" id="{8B39DBB9-3394-4063-8044-304C2D2E4841}"/>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4DA227DD-E495-48B1-B4BE-33B3CD896567}"/>
              </a:ext>
            </a:extLst>
          </p:cNvPr>
          <p:cNvSpPr>
            <a:spLocks noGrp="1" noChangeArrowheads="1"/>
          </p:cNvSpPr>
          <p:nvPr>
            <p:ph type="body" idx="1"/>
          </p:nvPr>
        </p:nvSpPr>
        <p:spPr>
          <a:ln/>
        </p:spPr>
        <p:txBody>
          <a:bodyPr/>
          <a:lstStyle/>
          <a:p>
            <a:pPr eaLnBrk="1" hangingPunct="1">
              <a:lnSpc>
                <a:spcPct val="90000"/>
              </a:lnSpc>
              <a:defRPr/>
            </a:pPr>
            <a:r>
              <a:rPr lang="en-US" altLang="en-US" sz="1300" dirty="0"/>
              <a:t>The next major benefit of WIC is nutrition education. Nutritionists in WIC clinics provide participant-centered nutrition counseling. Some agencies also provide group nutrition classes and low risk nutrition education that we refer to as mini lessons are general nutrition education topics. Generally, a WIC participant will receive nutrition education every 3 months (4 x/y). Required nutrition education contacts on the local agency end,</a:t>
            </a:r>
          </a:p>
          <a:p>
            <a:pPr eaLnBrk="1" hangingPunct="1">
              <a:lnSpc>
                <a:spcPct val="90000"/>
              </a:lnSpc>
              <a:defRPr/>
            </a:pPr>
            <a:r>
              <a:rPr lang="en-US" altLang="en-US" sz="1300" dirty="0"/>
              <a:t>There are variety of ways in which local agencies provide nutrition education: </a:t>
            </a:r>
          </a:p>
          <a:p>
            <a:pPr lvl="1" eaLnBrk="1" hangingPunct="1">
              <a:lnSpc>
                <a:spcPct val="90000"/>
              </a:lnSpc>
              <a:defRPr/>
            </a:pPr>
            <a:r>
              <a:rPr lang="en-US" altLang="en-US" sz="1300" dirty="0"/>
              <a:t>One-on-one counseling, group classes are offered in some NC WIC agencies. </a:t>
            </a:r>
          </a:p>
          <a:p>
            <a:pPr lvl="1" eaLnBrk="1" hangingPunct="1">
              <a:lnSpc>
                <a:spcPct val="90000"/>
              </a:lnSpc>
              <a:defRPr/>
            </a:pPr>
            <a:r>
              <a:rPr lang="en-US" altLang="en-US" sz="1300" dirty="0"/>
              <a:t>On-line Nutrition Education through wichealth.org </a:t>
            </a:r>
          </a:p>
          <a:p>
            <a:pPr lvl="2" eaLnBrk="1" hangingPunct="1">
              <a:lnSpc>
                <a:spcPct val="90000"/>
              </a:lnSpc>
              <a:defRPr/>
            </a:pPr>
            <a:r>
              <a:rPr lang="en-US" altLang="en-US" sz="1300" dirty="0"/>
              <a:t>allows participants to complete the required second nutrition education contact at their convenience. </a:t>
            </a:r>
          </a:p>
          <a:p>
            <a:pPr lvl="1" eaLnBrk="1" hangingPunct="1">
              <a:lnSpc>
                <a:spcPct val="90000"/>
              </a:lnSpc>
              <a:defRPr/>
            </a:pPr>
            <a:r>
              <a:rPr lang="en-US" altLang="en-US" sz="1300" dirty="0"/>
              <a:t>Mini lessons are developed by nutritionists and presented one-on-one by trained management support staff</a:t>
            </a:r>
          </a:p>
          <a:p>
            <a:pPr lvl="1" eaLnBrk="1" hangingPunct="1">
              <a:lnSpc>
                <a:spcPct val="90000"/>
              </a:lnSpc>
              <a:defRPr/>
            </a:pPr>
            <a:r>
              <a:rPr lang="en-US" altLang="en-US" sz="1300" dirty="0"/>
              <a:t>Nutrition classes on a variety of topics:  Healthy beverage choices, food label reading, portion distortion, and increasing physical activity are just a few topics that may be addressed.  </a:t>
            </a:r>
          </a:p>
          <a:p>
            <a:pPr lvl="2" eaLnBrk="1" hangingPunct="1">
              <a:lnSpc>
                <a:spcPct val="90000"/>
              </a:lnSpc>
              <a:defRPr/>
            </a:pPr>
            <a:r>
              <a:rPr lang="en-US" altLang="en-US" sz="1300" dirty="0"/>
              <a:t>Taught by WIC Staff   </a:t>
            </a:r>
          </a:p>
          <a:p>
            <a:pPr lvl="2" eaLnBrk="1" hangingPunct="1">
              <a:lnSpc>
                <a:spcPct val="90000"/>
              </a:lnSpc>
              <a:defRPr/>
            </a:pPr>
            <a:r>
              <a:rPr lang="en-US" altLang="en-US" sz="1300" dirty="0"/>
              <a:t>Cooperative Extension staff (EFNEP) Expanded Food and Nutrition Education Program Outside Staff</a:t>
            </a:r>
          </a:p>
          <a:p>
            <a:pPr lvl="2" eaLnBrk="1" hangingPunct="1">
              <a:lnSpc>
                <a:spcPct val="90000"/>
              </a:lnSpc>
              <a:defRPr/>
            </a:pPr>
            <a:r>
              <a:rPr lang="en-US" altLang="en-US" sz="1300" dirty="0"/>
              <a:t>Outside staff may be brought in to provide nutrition education if the need arises. </a:t>
            </a:r>
          </a:p>
          <a:p>
            <a:pPr eaLnBrk="1" hangingPunct="1">
              <a:lnSpc>
                <a:spcPct val="90000"/>
              </a:lnSpc>
              <a:defRPr/>
            </a:pPr>
            <a:r>
              <a:rPr lang="en-US" altLang="en-US" sz="1300" dirty="0"/>
              <a:t>The purpose of Nutrition education:</a:t>
            </a:r>
          </a:p>
          <a:p>
            <a:pPr lvl="1" eaLnBrk="1" hangingPunct="1">
              <a:lnSpc>
                <a:spcPct val="90000"/>
              </a:lnSpc>
              <a:defRPr/>
            </a:pPr>
            <a:r>
              <a:rPr lang="en-US" altLang="en-US" sz="1300" dirty="0"/>
              <a:t>To teach about the relationship between nutrition, physical activity and good health. </a:t>
            </a:r>
          </a:p>
          <a:p>
            <a:pPr lvl="1" eaLnBrk="1" hangingPunct="1">
              <a:lnSpc>
                <a:spcPct val="90000"/>
              </a:lnSpc>
              <a:defRPr/>
            </a:pPr>
            <a:r>
              <a:rPr lang="en-US" altLang="en-US" sz="1300" dirty="0"/>
              <a:t>To improve the eating and physical activity habits as they relate to the participant’s nutritional risk. </a:t>
            </a:r>
          </a:p>
          <a:p>
            <a:pPr lvl="1" eaLnBrk="1" hangingPunct="1">
              <a:lnSpc>
                <a:spcPct val="90000"/>
              </a:lnSpc>
              <a:defRPr/>
            </a:pPr>
            <a:r>
              <a:rPr lang="en-US" altLang="en-US" sz="1300" dirty="0"/>
              <a:t>To promote optimal use of the WIC Program’s supplemental foods, and other nutritious foods. </a:t>
            </a:r>
          </a:p>
          <a:p>
            <a:pPr lvl="1" eaLnBrk="1" hangingPunct="1">
              <a:lnSpc>
                <a:spcPct val="90000"/>
              </a:lnSpc>
              <a:defRPr/>
            </a:pPr>
            <a:r>
              <a:rPr lang="en-US" altLang="en-US" sz="1300" dirty="0"/>
              <a:t>To provide nutrition education that is appropriate to an individual’s age, educational background, household situation, language, cultural and ethnic preferences, and nutritional needs. </a:t>
            </a:r>
          </a:p>
          <a:p>
            <a:pPr lvl="1" eaLnBrk="1" hangingPunct="1">
              <a:lnSpc>
                <a:spcPct val="90000"/>
              </a:lnSpc>
              <a:defRPr/>
            </a:pPr>
            <a:endParaRPr lang="en-US" altLang="en-US" sz="1300" dirty="0"/>
          </a:p>
          <a:p>
            <a:pPr marL="474115" lvl="1" indent="0" eaLnBrk="1" hangingPunct="1">
              <a:lnSpc>
                <a:spcPct val="90000"/>
              </a:lnSpc>
              <a:buNone/>
              <a:defRPr/>
            </a:pPr>
            <a:r>
              <a:rPr lang="en-US" altLang="en-US" sz="1300" i="1" dirty="0"/>
              <a:t>Image Credit: </a:t>
            </a:r>
          </a:p>
          <a:p>
            <a:pPr lvl="1" eaLnBrk="1" hangingPunct="1">
              <a:lnSpc>
                <a:spcPct val="90000"/>
              </a:lnSpc>
              <a:defRPr/>
            </a:pPr>
            <a:r>
              <a:rPr lang="en-US" altLang="en-US" sz="1300" i="1" dirty="0"/>
              <a:t>NWA apple graphic</a:t>
            </a:r>
          </a:p>
          <a:p>
            <a:pPr lvl="1" eaLnBrk="1" hangingPunct="1">
              <a:lnSpc>
                <a:spcPct val="90000"/>
              </a:lnSpc>
              <a:defRPr/>
            </a:pPr>
            <a:r>
              <a:rPr lang="en-US" altLang="en-US" sz="1300" i="1" dirty="0"/>
              <a:t>WIChealth.org logo</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8">
            <a:extLst>
              <a:ext uri="{FF2B5EF4-FFF2-40B4-BE49-F238E27FC236}">
                <a16:creationId xmlns:a16="http://schemas.microsoft.com/office/drawing/2014/main" id="{F33518D7-45DC-49D7-948A-64BD9D6B03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83608" indent="-301261">
              <a:spcBef>
                <a:spcPct val="30000"/>
              </a:spcBef>
              <a:buChar char="•"/>
              <a:defRPr>
                <a:solidFill>
                  <a:schemeClr val="tx1"/>
                </a:solidFill>
                <a:latin typeface="Times New Roman" panose="02020603050405020304" pitchFamily="18" charset="0"/>
              </a:defRPr>
            </a:lvl2pPr>
            <a:lvl3pPr marL="1206688" indent="-240350">
              <a:spcBef>
                <a:spcPct val="30000"/>
              </a:spcBef>
              <a:buChar char="•"/>
              <a:defRPr>
                <a:solidFill>
                  <a:schemeClr val="tx1"/>
                </a:solidFill>
                <a:latin typeface="Times New Roman" panose="02020603050405020304" pitchFamily="18" charset="0"/>
              </a:defRPr>
            </a:lvl3pPr>
            <a:lvl4pPr marL="1689032" indent="-240350">
              <a:spcBef>
                <a:spcPct val="30000"/>
              </a:spcBef>
              <a:buChar char="•"/>
              <a:defRPr sz="1200">
                <a:solidFill>
                  <a:schemeClr val="tx1"/>
                </a:solidFill>
                <a:latin typeface="Arial" panose="020B0604020202020204" pitchFamily="34" charset="0"/>
              </a:defRPr>
            </a:lvl4pPr>
            <a:lvl5pPr marL="2173025" indent="-240350">
              <a:spcBef>
                <a:spcPct val="30000"/>
              </a:spcBef>
              <a:buChar char="•"/>
              <a:defRPr sz="1200">
                <a:solidFill>
                  <a:schemeClr val="tx1"/>
                </a:solidFill>
                <a:latin typeface="Arial" panose="020B0604020202020204" pitchFamily="34" charset="0"/>
              </a:defRPr>
            </a:lvl5pPr>
            <a:lvl6pPr marL="2647140" indent="-240350" eaLnBrk="0" fontAlgn="base" hangingPunct="0">
              <a:spcBef>
                <a:spcPct val="30000"/>
              </a:spcBef>
              <a:spcAft>
                <a:spcPct val="0"/>
              </a:spcAft>
              <a:buChar char="•"/>
              <a:defRPr sz="1200">
                <a:solidFill>
                  <a:schemeClr val="tx1"/>
                </a:solidFill>
                <a:latin typeface="Arial" panose="020B0604020202020204" pitchFamily="34" charset="0"/>
              </a:defRPr>
            </a:lvl6pPr>
            <a:lvl7pPr marL="3121254" indent="-240350" eaLnBrk="0" fontAlgn="base" hangingPunct="0">
              <a:spcBef>
                <a:spcPct val="30000"/>
              </a:spcBef>
              <a:spcAft>
                <a:spcPct val="0"/>
              </a:spcAft>
              <a:buChar char="•"/>
              <a:defRPr sz="1200">
                <a:solidFill>
                  <a:schemeClr val="tx1"/>
                </a:solidFill>
                <a:latin typeface="Arial" panose="020B0604020202020204" pitchFamily="34" charset="0"/>
              </a:defRPr>
            </a:lvl7pPr>
            <a:lvl8pPr marL="3595369" indent="-240350" eaLnBrk="0" fontAlgn="base" hangingPunct="0">
              <a:spcBef>
                <a:spcPct val="30000"/>
              </a:spcBef>
              <a:spcAft>
                <a:spcPct val="0"/>
              </a:spcAft>
              <a:buChar char="•"/>
              <a:defRPr sz="1200">
                <a:solidFill>
                  <a:schemeClr val="tx1"/>
                </a:solidFill>
                <a:latin typeface="Arial" panose="020B0604020202020204" pitchFamily="34" charset="0"/>
              </a:defRPr>
            </a:lvl8pPr>
            <a:lvl9pPr marL="4069483" indent="-24035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F2BABD54-D30B-4AA6-9A80-2FB0D4E353FB}" type="slidenum">
              <a:rPr lang="en-US" altLang="en-US">
                <a:latin typeface="Arial" panose="020B0604020202020204" pitchFamily="34" charset="0"/>
              </a:rPr>
              <a:pPr>
                <a:spcBef>
                  <a:spcPct val="0"/>
                </a:spcBef>
                <a:buFontTx/>
                <a:buNone/>
              </a:pPr>
              <a:t>31</a:t>
            </a:fld>
            <a:endParaRPr lang="en-US" altLang="en-US">
              <a:latin typeface="Arial" panose="020B0604020202020204" pitchFamily="34" charset="0"/>
            </a:endParaRPr>
          </a:p>
        </p:txBody>
      </p:sp>
      <p:sp>
        <p:nvSpPr>
          <p:cNvPr id="72707" name="Rectangle 2">
            <a:extLst>
              <a:ext uri="{FF2B5EF4-FFF2-40B4-BE49-F238E27FC236}">
                <a16:creationId xmlns:a16="http://schemas.microsoft.com/office/drawing/2014/main" id="{1D59FA7F-3A34-4EDD-A979-9C749B9E6E34}"/>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CC31CEE3-BC04-4C2B-B1D0-1208B4FDC358}"/>
              </a:ext>
            </a:extLst>
          </p:cNvPr>
          <p:cNvSpPr>
            <a:spLocks noGrp="1" noChangeArrowheads="1"/>
          </p:cNvSpPr>
          <p:nvPr>
            <p:ph type="body" idx="1"/>
          </p:nvPr>
        </p:nvSpPr>
        <p:spPr>
          <a:ln/>
        </p:spPr>
        <p:txBody>
          <a:bodyPr/>
          <a:lstStyle/>
          <a:p>
            <a:pPr eaLnBrk="1" hangingPunct="1">
              <a:defRPr/>
            </a:pPr>
            <a:r>
              <a:rPr lang="en-US" altLang="en-US" dirty="0"/>
              <a:t>The fourth major benefit of the WIC program is community and healthcare referrals, as needed </a:t>
            </a:r>
          </a:p>
          <a:p>
            <a:pPr lvl="1" eaLnBrk="1" hangingPunct="1">
              <a:defRPr/>
            </a:pPr>
            <a:r>
              <a:rPr lang="en-US" altLang="en-US" dirty="0"/>
              <a:t>Local agencies often have reciprocal relationships with the health care community, receiving referrals from private and public health care providers and providing referrals as needed for healthcare providers</a:t>
            </a:r>
          </a:p>
          <a:p>
            <a:pPr lvl="1" eaLnBrk="1" hangingPunct="1">
              <a:defRPr/>
            </a:pPr>
            <a:r>
              <a:rPr lang="en-US" altLang="en-US" dirty="0"/>
              <a:t>Encourages persons already receiving medical services to continue and encourages individuals not receiving medical care to seek and maintain appropriate health</a:t>
            </a:r>
          </a:p>
          <a:p>
            <a:pPr lvl="1" eaLnBrk="1" hangingPunct="1">
              <a:defRPr/>
            </a:pPr>
            <a:r>
              <a:rPr lang="en-US" altLang="en-US" dirty="0"/>
              <a:t>Coordinate services for participant convenience</a:t>
            </a:r>
          </a:p>
          <a:p>
            <a:pPr marL="0" indent="0" eaLnBrk="1" hangingPunct="1">
              <a:buNone/>
              <a:defRPr/>
            </a:pPr>
            <a:endParaRPr lang="en-US" altLang="en-US" dirty="0"/>
          </a:p>
          <a:p>
            <a:pPr eaLnBrk="1" hangingPunct="1">
              <a:defRPr/>
            </a:pPr>
            <a:r>
              <a:rPr lang="en-US" altLang="en-US" dirty="0"/>
              <a:t>Referrals other than general healthcare include:</a:t>
            </a:r>
          </a:p>
          <a:p>
            <a:pPr lvl="1" eaLnBrk="1" hangingPunct="1">
              <a:defRPr/>
            </a:pPr>
            <a:r>
              <a:rPr lang="en-US" altLang="en-US" dirty="0"/>
              <a:t>immunizations (often to the health department in which the WIC clinic may be located)</a:t>
            </a:r>
          </a:p>
          <a:p>
            <a:pPr lvl="1" eaLnBrk="1" hangingPunct="1">
              <a:defRPr/>
            </a:pPr>
            <a:r>
              <a:rPr lang="en-US" altLang="en-US" dirty="0"/>
              <a:t>substance abuse counseling and treatment..</a:t>
            </a:r>
          </a:p>
          <a:p>
            <a:pPr lvl="1" eaLnBrk="1" hangingPunct="1">
              <a:defRPr/>
            </a:pPr>
            <a:r>
              <a:rPr lang="en-US" altLang="en-US" dirty="0"/>
              <a:t>Lead Screening</a:t>
            </a:r>
          </a:p>
          <a:p>
            <a:pPr lvl="1" eaLnBrk="1" hangingPunct="1">
              <a:defRPr/>
            </a:pPr>
            <a:r>
              <a:rPr lang="en-US" altLang="en-US" dirty="0"/>
              <a:t>Medicaid/Health Choice</a:t>
            </a:r>
          </a:p>
          <a:p>
            <a:pPr lvl="1" eaLnBrk="1" hangingPunct="1">
              <a:defRPr/>
            </a:pPr>
            <a:r>
              <a:rPr lang="en-US" altLang="en-US" dirty="0"/>
              <a:t>Food Stamps – now called Food and Nutrition Services</a:t>
            </a:r>
          </a:p>
          <a:p>
            <a:pPr lvl="1" eaLnBrk="1" hangingPunct="1">
              <a:defRPr/>
            </a:pPr>
            <a:r>
              <a:rPr lang="en-US" altLang="en-US" dirty="0"/>
              <a:t>Lactation support</a:t>
            </a:r>
          </a:p>
          <a:p>
            <a:pPr lvl="1" eaLnBrk="1" hangingPunct="1">
              <a:defRPr/>
            </a:pPr>
            <a:r>
              <a:rPr lang="en-US" altLang="en-US" dirty="0"/>
              <a:t>Dentist</a:t>
            </a:r>
          </a:p>
          <a:p>
            <a:pPr lvl="1" eaLnBrk="1" hangingPunct="1">
              <a:defRPr/>
            </a:pPr>
            <a:r>
              <a:rPr lang="en-US" altLang="en-US" dirty="0"/>
              <a:t>Food banks/pantries </a:t>
            </a:r>
          </a:p>
          <a:p>
            <a:pPr lvl="1" eaLnBrk="1" hangingPunct="1">
              <a:defRPr/>
            </a:pPr>
            <a:r>
              <a:rPr lang="en-US" altLang="en-US" dirty="0"/>
              <a:t>Pregnancy centers </a:t>
            </a:r>
          </a:p>
          <a:p>
            <a:pPr lvl="1" eaLnBrk="1" hangingPunct="1">
              <a:defRPr/>
            </a:pPr>
            <a:endParaRPr lang="en-US" altLang="en-US" dirty="0"/>
          </a:p>
          <a:p>
            <a:pPr marL="474115" lvl="1" indent="0" eaLnBrk="1" hangingPunct="1">
              <a:buNone/>
              <a:defRPr/>
            </a:pPr>
            <a:r>
              <a:rPr lang="en-US" altLang="en-US" i="1" dirty="0"/>
              <a:t>Image Credit: NWA Megaphone graphic</a:t>
            </a:r>
          </a:p>
          <a:p>
            <a:pPr marL="474115" lvl="1" indent="0" eaLnBrk="1" hangingPunct="1">
              <a:buNone/>
              <a:defRPr/>
            </a:pPr>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8">
            <a:extLst>
              <a:ext uri="{FF2B5EF4-FFF2-40B4-BE49-F238E27FC236}">
                <a16:creationId xmlns:a16="http://schemas.microsoft.com/office/drawing/2014/main" id="{317AC63B-92AA-454F-9A60-8D55C278B2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6C93CDAB-259A-4289-8B07-FE92890022D8}" type="slidenum">
              <a:rPr lang="en-US" altLang="en-US">
                <a:latin typeface="Arial" panose="020B0604020202020204" pitchFamily="34" charset="0"/>
              </a:rPr>
              <a:pPr>
                <a:spcBef>
                  <a:spcPct val="0"/>
                </a:spcBef>
                <a:buFontTx/>
                <a:buNone/>
              </a:pPr>
              <a:t>32</a:t>
            </a:fld>
            <a:endParaRPr lang="en-US" altLang="en-US">
              <a:latin typeface="Arial" panose="020B0604020202020204" pitchFamily="34" charset="0"/>
            </a:endParaRPr>
          </a:p>
        </p:txBody>
      </p:sp>
      <p:sp>
        <p:nvSpPr>
          <p:cNvPr id="74755" name="Rectangle 2">
            <a:extLst>
              <a:ext uri="{FF2B5EF4-FFF2-40B4-BE49-F238E27FC236}">
                <a16:creationId xmlns:a16="http://schemas.microsoft.com/office/drawing/2014/main" id="{8D5826D1-EC68-446F-BDE0-25098B8D8372}"/>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9817EBA1-8C1E-4A00-B091-D48A5396FAA5}"/>
              </a:ext>
            </a:extLst>
          </p:cNvPr>
          <p:cNvSpPr>
            <a:spLocks noGrp="1" noChangeArrowheads="1"/>
          </p:cNvSpPr>
          <p:nvPr>
            <p:ph type="body" idx="1"/>
          </p:nvPr>
        </p:nvSpPr>
        <p:spPr>
          <a:ln/>
        </p:spPr>
        <p:txBody>
          <a:bodyPr/>
          <a:lstStyle/>
          <a:p>
            <a:pPr eaLnBrk="1" hangingPunct="1">
              <a:lnSpc>
                <a:spcPct val="90000"/>
              </a:lnSpc>
              <a:defRPr/>
            </a:pPr>
            <a:r>
              <a:rPr lang="en-US" altLang="en-US" dirty="0"/>
              <a:t>What are your participants saying about the program?</a:t>
            </a:r>
          </a:p>
          <a:p>
            <a:pPr eaLnBrk="1" hangingPunct="1">
              <a:lnSpc>
                <a:spcPct val="90000"/>
              </a:lnSpc>
              <a:defRPr/>
            </a:pPr>
            <a:endParaRPr lang="en-US" altLang="en-US" dirty="0"/>
          </a:p>
          <a:p>
            <a:pPr eaLnBrk="1" hangingPunct="1">
              <a:lnSpc>
                <a:spcPct val="90000"/>
              </a:lnSpc>
              <a:defRPr/>
            </a:pPr>
            <a:r>
              <a:rPr lang="en-US" altLang="en-US" dirty="0"/>
              <a:t>Highlight Current research:</a:t>
            </a:r>
          </a:p>
          <a:p>
            <a:pPr lvl="1" eaLnBrk="1" hangingPunct="1">
              <a:lnSpc>
                <a:spcPct val="90000"/>
              </a:lnSpc>
              <a:defRPr/>
            </a:pPr>
            <a:r>
              <a:rPr lang="en-US" altLang="en-US" dirty="0"/>
              <a:t>WIC Works…. WIC is effective in reducing the probability of high-risk births, very premature and low-birth weight babies (Effects of federal nutrition program on birth outcomes, </a:t>
            </a:r>
            <a:r>
              <a:rPr lang="en-US" altLang="en-US" dirty="0" err="1"/>
              <a:t>G.Y.Feng</a:t>
            </a:r>
            <a:r>
              <a:rPr lang="en-US" altLang="en-US" dirty="0"/>
              <a:t>, 2012)</a:t>
            </a:r>
          </a:p>
          <a:p>
            <a:pPr lvl="1" eaLnBrk="1" hangingPunct="1">
              <a:lnSpc>
                <a:spcPct val="90000"/>
              </a:lnSpc>
              <a:defRPr/>
            </a:pPr>
            <a:r>
              <a:rPr lang="en-US" altLang="en-US" dirty="0"/>
              <a:t>WIC children have increased intakes of iron, potassium, and fiber (The effects of SNAP and WIC Programs on nutrient intakes of Children's, Yen, S; Food Policy 2010)</a:t>
            </a:r>
          </a:p>
          <a:p>
            <a:pPr lvl="1" eaLnBrk="1" hangingPunct="1">
              <a:lnSpc>
                <a:spcPct val="90000"/>
              </a:lnSpc>
              <a:defRPr/>
            </a:pPr>
            <a:r>
              <a:rPr lang="en-US" altLang="en-US" dirty="0"/>
              <a:t>WIC children at ages 1 to 2 have less dental related Medicaid costs compared to children who do not participate in WIC (The effects of Women, Infants, and Children Supplemental Food Program on dentally related Medicaid expenditures Lee, J.Y, Rozier, R.G, Journal of Public Health Dent, 2004)</a:t>
            </a:r>
          </a:p>
          <a:p>
            <a:pPr lvl="1" eaLnBrk="1" hangingPunct="1">
              <a:lnSpc>
                <a:spcPct val="90000"/>
              </a:lnSpc>
              <a:defRPr/>
            </a:pPr>
            <a:r>
              <a:rPr lang="en-US" altLang="en-US" dirty="0"/>
              <a:t>WIC interventions can help improve healthful behaviors that are linked to reducing early childhood overweight (WIC-based intervention to prevent early childhood overweight, Whaley, S.E. et al., Journal of Nutrition Education and Behavior; 2010)</a:t>
            </a:r>
            <a:br>
              <a:rPr lang="en-US" altLang="en-US" dirty="0"/>
            </a:br>
            <a:endParaRPr lang="en-US" altLang="en-US" dirty="0"/>
          </a:p>
          <a:p>
            <a:pPr marL="457200" lvl="1" indent="0" eaLnBrk="1" hangingPunct="1">
              <a:lnSpc>
                <a:spcPct val="90000"/>
              </a:lnSpc>
              <a:buFontTx/>
              <a:buNone/>
              <a:defRPr/>
            </a:pPr>
            <a:r>
              <a:rPr lang="en-US" altLang="en-US" i="1" dirty="0"/>
              <a:t>Image Credits: NWA 2018 Social Media Posts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8">
            <a:extLst>
              <a:ext uri="{FF2B5EF4-FFF2-40B4-BE49-F238E27FC236}">
                <a16:creationId xmlns:a16="http://schemas.microsoft.com/office/drawing/2014/main" id="{1ADB09FB-AC83-4925-8F43-597DD7BC3F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83608" indent="-301261">
              <a:spcBef>
                <a:spcPct val="30000"/>
              </a:spcBef>
              <a:buChar char="•"/>
              <a:defRPr>
                <a:solidFill>
                  <a:schemeClr val="tx1"/>
                </a:solidFill>
                <a:latin typeface="Times New Roman" panose="02020603050405020304" pitchFamily="18" charset="0"/>
              </a:defRPr>
            </a:lvl2pPr>
            <a:lvl3pPr marL="1206688" indent="-240350">
              <a:spcBef>
                <a:spcPct val="30000"/>
              </a:spcBef>
              <a:buChar char="•"/>
              <a:defRPr>
                <a:solidFill>
                  <a:schemeClr val="tx1"/>
                </a:solidFill>
                <a:latin typeface="Times New Roman" panose="02020603050405020304" pitchFamily="18" charset="0"/>
              </a:defRPr>
            </a:lvl3pPr>
            <a:lvl4pPr marL="1689032" indent="-240350">
              <a:spcBef>
                <a:spcPct val="30000"/>
              </a:spcBef>
              <a:buChar char="•"/>
              <a:defRPr sz="1200">
                <a:solidFill>
                  <a:schemeClr val="tx1"/>
                </a:solidFill>
                <a:latin typeface="Arial" panose="020B0604020202020204" pitchFamily="34" charset="0"/>
              </a:defRPr>
            </a:lvl4pPr>
            <a:lvl5pPr marL="2173025" indent="-240350">
              <a:spcBef>
                <a:spcPct val="30000"/>
              </a:spcBef>
              <a:buChar char="•"/>
              <a:defRPr sz="1200">
                <a:solidFill>
                  <a:schemeClr val="tx1"/>
                </a:solidFill>
                <a:latin typeface="Arial" panose="020B0604020202020204" pitchFamily="34" charset="0"/>
              </a:defRPr>
            </a:lvl5pPr>
            <a:lvl6pPr marL="2647140" indent="-240350" eaLnBrk="0" fontAlgn="base" hangingPunct="0">
              <a:spcBef>
                <a:spcPct val="30000"/>
              </a:spcBef>
              <a:spcAft>
                <a:spcPct val="0"/>
              </a:spcAft>
              <a:buChar char="•"/>
              <a:defRPr sz="1200">
                <a:solidFill>
                  <a:schemeClr val="tx1"/>
                </a:solidFill>
                <a:latin typeface="Arial" panose="020B0604020202020204" pitchFamily="34" charset="0"/>
              </a:defRPr>
            </a:lvl6pPr>
            <a:lvl7pPr marL="3121254" indent="-240350" eaLnBrk="0" fontAlgn="base" hangingPunct="0">
              <a:spcBef>
                <a:spcPct val="30000"/>
              </a:spcBef>
              <a:spcAft>
                <a:spcPct val="0"/>
              </a:spcAft>
              <a:buChar char="•"/>
              <a:defRPr sz="1200">
                <a:solidFill>
                  <a:schemeClr val="tx1"/>
                </a:solidFill>
                <a:latin typeface="Arial" panose="020B0604020202020204" pitchFamily="34" charset="0"/>
              </a:defRPr>
            </a:lvl7pPr>
            <a:lvl8pPr marL="3595369" indent="-240350" eaLnBrk="0" fontAlgn="base" hangingPunct="0">
              <a:spcBef>
                <a:spcPct val="30000"/>
              </a:spcBef>
              <a:spcAft>
                <a:spcPct val="0"/>
              </a:spcAft>
              <a:buChar char="•"/>
              <a:defRPr sz="1200">
                <a:solidFill>
                  <a:schemeClr val="tx1"/>
                </a:solidFill>
                <a:latin typeface="Arial" panose="020B0604020202020204" pitchFamily="34" charset="0"/>
              </a:defRPr>
            </a:lvl8pPr>
            <a:lvl9pPr marL="4069483" indent="-24035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F07B9F88-0286-4E3A-AA6E-DE8F9E934E0A}" type="slidenum">
              <a:rPr lang="en-US" altLang="en-US">
                <a:latin typeface="Arial" panose="020B0604020202020204" pitchFamily="34" charset="0"/>
              </a:rPr>
              <a:pPr>
                <a:spcBef>
                  <a:spcPct val="0"/>
                </a:spcBef>
                <a:buFontTx/>
                <a:buNone/>
              </a:pPr>
              <a:t>33</a:t>
            </a:fld>
            <a:endParaRPr lang="en-US" altLang="en-US">
              <a:latin typeface="Arial" panose="020B0604020202020204" pitchFamily="34" charset="0"/>
            </a:endParaRPr>
          </a:p>
        </p:txBody>
      </p:sp>
      <p:sp>
        <p:nvSpPr>
          <p:cNvPr id="76803" name="Rectangle 2">
            <a:extLst>
              <a:ext uri="{FF2B5EF4-FFF2-40B4-BE49-F238E27FC236}">
                <a16:creationId xmlns:a16="http://schemas.microsoft.com/office/drawing/2014/main" id="{B2768320-93A6-4E13-82F3-DBE50F5F6D86}"/>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3FA14702-AF94-4E61-B020-C11CE11C6085}"/>
              </a:ext>
            </a:extLst>
          </p:cNvPr>
          <p:cNvSpPr>
            <a:spLocks noGrp="1" noChangeArrowheads="1"/>
          </p:cNvSpPr>
          <p:nvPr>
            <p:ph type="body" idx="1"/>
          </p:nvPr>
        </p:nvSpPr>
        <p:spPr>
          <a:ln/>
        </p:spPr>
        <p:txBody>
          <a:bodyPr/>
          <a:lstStyle/>
          <a:p>
            <a:pPr eaLnBrk="1" hangingPunct="1">
              <a:defRPr/>
            </a:pPr>
            <a:r>
              <a:rPr lang="en-US" altLang="en-US" dirty="0"/>
              <a:t>Interested in outreach WIC materials to provide to potential WIC participants?! We have resources for you! NC WIC has a variety of outreach bookmarks, pamphlets and brochures! </a:t>
            </a:r>
          </a:p>
          <a:p>
            <a:pPr lvl="1" eaLnBrk="1" hangingPunct="1">
              <a:defRPr/>
            </a:pPr>
            <a:r>
              <a:rPr lang="en-US" altLang="en-US" dirty="0"/>
              <a:t>See nutritionnc.com for samples of outreach materials</a:t>
            </a:r>
          </a:p>
          <a:p>
            <a:pPr lvl="1" eaLnBrk="1" hangingPunct="1">
              <a:defRPr/>
            </a:pPr>
            <a:r>
              <a:rPr lang="en-US" altLang="en-US" dirty="0"/>
              <a:t>Provide copies of the WIC Program Exchange of Information form. </a:t>
            </a:r>
          </a:p>
          <a:p>
            <a:pPr lvl="1" eaLnBrk="1" hangingPunct="1">
              <a:defRPr/>
            </a:pPr>
            <a:r>
              <a:rPr lang="en-US" altLang="en-US" dirty="0"/>
              <a:t>If you would like outreach materials, please contact us and we will get you what you need. I will provide my email in the chat and you can email me for information on ordering outreach materials! </a:t>
            </a:r>
          </a:p>
          <a:p>
            <a:pPr marL="474115" lvl="1" indent="0" eaLnBrk="1" hangingPunct="1">
              <a:buNone/>
              <a:defRPr/>
            </a:pPr>
            <a:endParaRPr lang="en-US" altLang="en-US" dirty="0"/>
          </a:p>
          <a:p>
            <a:pPr marL="474115" lvl="1" indent="0" eaLnBrk="1" hangingPunct="1">
              <a:buNone/>
              <a:defRPr/>
            </a:pPr>
            <a:endParaRPr lang="en-US" altLang="en-US" dirty="0"/>
          </a:p>
          <a:p>
            <a:pPr marL="474115" lvl="1" indent="0" eaLnBrk="1" hangingPunct="1">
              <a:buNone/>
              <a:defRPr/>
            </a:pPr>
            <a:r>
              <a:rPr lang="en-US" altLang="en-US" dirty="0"/>
              <a:t>Refer clients to the MY WIC page: https://www.ncdhhs.gov/ncwic/mywic</a:t>
            </a:r>
          </a:p>
          <a:p>
            <a:pPr marL="474115" lvl="1" indent="0" eaLnBrk="1" hangingPunct="1">
              <a:buNone/>
              <a:defRPr/>
            </a:pPr>
            <a:endParaRPr lang="en-US" altLang="en-US" dirty="0"/>
          </a:p>
          <a:p>
            <a:pPr marL="474115" lvl="1" indent="0" eaLnBrk="1" hangingPunct="1">
              <a:buNone/>
              <a:defRPr/>
            </a:pPr>
            <a:r>
              <a:rPr lang="en-US" altLang="en-US" dirty="0"/>
              <a:t>More information including a prescreening tool (FNS) and the NC WIC Online Referral Form. The online referral form can be filled out by a potential participant and will connect them with the WIC agency in their area.  </a:t>
            </a:r>
          </a:p>
          <a:p>
            <a:pPr marL="474115" lvl="1" indent="0" eaLnBrk="1" hangingPunct="1">
              <a:buNone/>
              <a:defRPr/>
            </a:pPr>
            <a:endParaRPr lang="en-US" altLang="en-US" dirty="0"/>
          </a:p>
          <a:p>
            <a:pPr eaLnBrk="1" hangingPunct="1">
              <a:defRPr/>
            </a:pPr>
            <a:r>
              <a:rPr lang="en-US" altLang="en-US" dirty="0"/>
              <a:t>Describe how clients can be referred to WIC based on your audience</a:t>
            </a:r>
          </a:p>
          <a:p>
            <a:pPr lvl="1" eaLnBrk="1" hangingPunct="1">
              <a:defRPr/>
            </a:pPr>
            <a:r>
              <a:rPr lang="en-US" altLang="en-US" dirty="0"/>
              <a:t>Is there a Formal process your agency would like to use to receive referrals</a:t>
            </a:r>
          </a:p>
          <a:p>
            <a:pPr lvl="1" eaLnBrk="1" hangingPunct="1">
              <a:defRPr/>
            </a:pPr>
            <a:r>
              <a:rPr lang="en-US" altLang="en-US" dirty="0"/>
              <a:t>Consider discussing the Use of referral forms</a:t>
            </a:r>
          </a:p>
          <a:p>
            <a:pPr lvl="1" eaLnBrk="1" hangingPunct="1">
              <a:defRPr/>
            </a:pPr>
            <a:r>
              <a:rPr lang="en-US" altLang="en-US" dirty="0"/>
              <a:t>Call</a:t>
            </a:r>
          </a:p>
          <a:p>
            <a:pPr eaLnBrk="1" hangingPunct="1">
              <a:defRPr/>
            </a:pPr>
            <a:r>
              <a:rPr lang="en-US" altLang="en-US" dirty="0"/>
              <a:t>Describe any resources available that can be used to refer clients</a:t>
            </a:r>
          </a:p>
          <a:p>
            <a:pPr lvl="1" eaLnBrk="1" hangingPunct="1">
              <a:defRPr/>
            </a:pPr>
            <a:r>
              <a:rPr lang="en-US" altLang="en-US" dirty="0"/>
              <a:t>See nutritionnc.com for samples of outreach materials</a:t>
            </a:r>
          </a:p>
          <a:p>
            <a:pPr lvl="1" eaLnBrk="1" hangingPunct="1">
              <a:defRPr/>
            </a:pPr>
            <a:r>
              <a:rPr lang="en-US" altLang="en-US" dirty="0"/>
              <a:t>Provide copies of the WIC Program Exchange of Information form. </a:t>
            </a:r>
          </a:p>
          <a:p>
            <a:pPr lvl="1" eaLnBrk="1" hangingPunct="1">
              <a:defRPr/>
            </a:pPr>
            <a:r>
              <a:rPr lang="en-US" altLang="en-US" dirty="0"/>
              <a:t>Provide outreach materials with your agency's information (phone number, website, hours of operation </a:t>
            </a:r>
            <a:r>
              <a:rPr lang="en-US" altLang="en-US" dirty="0" err="1"/>
              <a:t>etc</a:t>
            </a:r>
            <a:r>
              <a:rPr lang="en-US" altLang="en-US" dirty="0"/>
              <a:t>).</a:t>
            </a:r>
          </a:p>
          <a:p>
            <a:pPr lvl="1" eaLnBrk="1" hangingPunct="1">
              <a:defRPr/>
            </a:pPr>
            <a:endParaRPr lang="en-US" altLang="en-US" dirty="0"/>
          </a:p>
          <a:p>
            <a:pPr marL="474115" lvl="1" indent="0" eaLnBrk="1" hangingPunct="1">
              <a:buNone/>
              <a:defRPr/>
            </a:pPr>
            <a:endParaRPr lang="en-US" altLang="en-US" dirty="0"/>
          </a:p>
          <a:p>
            <a:pPr lvl="1" eaLnBrk="1" hangingPunct="1">
              <a:defRPr/>
            </a:pPr>
            <a:endParaRPr lang="en-US" altLang="en-US" dirty="0"/>
          </a:p>
          <a:p>
            <a:pPr marL="474115" lvl="1" indent="0" eaLnBrk="1" hangingPunct="1">
              <a:buNone/>
              <a:defRPr/>
            </a:pPr>
            <a:r>
              <a:rPr lang="en-US" altLang="en-US" i="1" dirty="0"/>
              <a:t>Image credit: NWA megaphone graphic</a:t>
            </a:r>
          </a:p>
          <a:p>
            <a:pPr marL="0" indent="0" eaLnBrk="1" hangingPunct="1">
              <a:buNone/>
              <a:defRPr/>
            </a:pPr>
            <a:endParaRPr lang="en-US" altLang="en-US" dirty="0"/>
          </a:p>
          <a:p>
            <a:pPr eaLnBrk="1" hangingPunct="1">
              <a:buFontTx/>
              <a:buNone/>
              <a:defRPr/>
            </a:pPr>
            <a:r>
              <a:rPr lang="en-US" altLang="en-US" dirty="0"/>
              <a: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watch part of a video from the National WIC Associations and hear from some WIC participants!</a:t>
            </a:r>
          </a:p>
          <a:p>
            <a:endParaRPr lang="en-US" dirty="0"/>
          </a:p>
          <a:p>
            <a:r>
              <a:rPr lang="en-US" dirty="0"/>
              <a:t>Image links to YouTube video: https://www.youtube.com/watch?v=YdNWnqZVDsU</a:t>
            </a:r>
          </a:p>
        </p:txBody>
      </p:sp>
      <p:sp>
        <p:nvSpPr>
          <p:cNvPr id="4" name="Slide Number Placeholder 3"/>
          <p:cNvSpPr>
            <a:spLocks noGrp="1"/>
          </p:cNvSpPr>
          <p:nvPr>
            <p:ph type="sldNum" sz="quarter" idx="5"/>
          </p:nvPr>
        </p:nvSpPr>
        <p:spPr/>
        <p:txBody>
          <a:bodyPr/>
          <a:lstStyle/>
          <a:p>
            <a:pPr>
              <a:defRPr/>
            </a:pPr>
            <a:fld id="{3A46F4DD-45EE-497E-A3FE-96532FF7095D}" type="slidenum">
              <a:rPr lang="en-US" altLang="en-US" smtClean="0"/>
              <a:pPr>
                <a:defRPr/>
              </a:pPr>
              <a:t>34</a:t>
            </a:fld>
            <a:endParaRPr lang="en-US" altLang="en-US"/>
          </a:p>
        </p:txBody>
      </p:sp>
    </p:spTree>
    <p:extLst>
      <p:ext uri="{BB962C8B-B14F-4D97-AF65-F5344CB8AC3E}">
        <p14:creationId xmlns:p14="http://schemas.microsoft.com/office/powerpoint/2010/main" val="42251785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8A6A3692-D3D9-410D-8104-1297A7F3F370}"/>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id="{48022460-8FD7-48C7-A114-E515EA2BFA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Insert local agency contact information and/or website</a:t>
            </a:r>
          </a:p>
          <a:p>
            <a:r>
              <a:rPr lang="en-US" altLang="en-US" dirty="0"/>
              <a:t>Consider providing business cards</a:t>
            </a:r>
          </a:p>
          <a:p>
            <a:endParaRPr lang="en-US" altLang="en-US" dirty="0"/>
          </a:p>
          <a:p>
            <a:endParaRPr lang="en-US" altLang="en-US" dirty="0"/>
          </a:p>
          <a:p>
            <a:r>
              <a:rPr lang="en-US" altLang="en-US" i="1" dirty="0"/>
              <a:t>Image Credit: NWA 2018 social media images</a:t>
            </a:r>
          </a:p>
        </p:txBody>
      </p:sp>
      <p:sp>
        <p:nvSpPr>
          <p:cNvPr id="78852" name="Slide Number Placeholder 3">
            <a:extLst>
              <a:ext uri="{FF2B5EF4-FFF2-40B4-BE49-F238E27FC236}">
                <a16:creationId xmlns:a16="http://schemas.microsoft.com/office/drawing/2014/main" id="{836F4A56-AB0F-4861-9DBD-1738A28F6C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42950" indent="-285750">
              <a:spcBef>
                <a:spcPct val="30000"/>
              </a:spcBef>
              <a:buChar char="•"/>
              <a:defRPr>
                <a:solidFill>
                  <a:schemeClr val="tx1"/>
                </a:solidFill>
                <a:latin typeface="Times New Roman" panose="02020603050405020304" pitchFamily="18" charset="0"/>
              </a:defRPr>
            </a:lvl2pPr>
            <a:lvl3pPr marL="1143000" indent="-228600">
              <a:spcBef>
                <a:spcPct val="30000"/>
              </a:spcBef>
              <a:buChar char="•"/>
              <a:defRPr>
                <a:solidFill>
                  <a:schemeClr val="tx1"/>
                </a:solidFill>
                <a:latin typeface="Times New Roman" panose="02020603050405020304" pitchFamily="18" charset="0"/>
              </a:defRPr>
            </a:lvl3pPr>
            <a:lvl4pPr marL="1600200" indent="-228600">
              <a:spcBef>
                <a:spcPct val="30000"/>
              </a:spcBef>
              <a:buChar char="•"/>
              <a:defRPr sz="1200">
                <a:solidFill>
                  <a:schemeClr val="tx1"/>
                </a:solidFill>
                <a:latin typeface="Arial" panose="020B0604020202020204" pitchFamily="34" charset="0"/>
              </a:defRPr>
            </a:lvl4pPr>
            <a:lvl5pPr marL="2057400" indent="-228600">
              <a:spcBef>
                <a:spcPct val="30000"/>
              </a:spcBef>
              <a:buChar char="•"/>
              <a:defRPr sz="1200">
                <a:solidFill>
                  <a:schemeClr val="tx1"/>
                </a:solidFill>
                <a:latin typeface="Arial" panose="020B0604020202020204" pitchFamily="34" charset="0"/>
              </a:defRPr>
            </a:lvl5pPr>
            <a:lvl6pPr marL="2514600" indent="-228600"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643171C9-8C29-4D06-91DB-EBC98A3D0D5E}" type="slidenum">
              <a:rPr lang="en-US" altLang="en-US">
                <a:latin typeface="Calibri" panose="020F0502020204030204" pitchFamily="34" charset="0"/>
              </a:rPr>
              <a:pPr>
                <a:spcBef>
                  <a:spcPct val="0"/>
                </a:spcBef>
                <a:buFontTx/>
                <a:buNone/>
              </a:pPr>
              <a:t>35</a:t>
            </a:fld>
            <a:endParaRPr lang="en-US"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5D1BA8E0-037E-413A-9453-CC36B8AB8D20}"/>
              </a:ext>
            </a:extLst>
          </p:cNvPr>
          <p:cNvSpPr>
            <a:spLocks noGrp="1" noRot="1" noChangeAspect="1" noChangeArrowheads="1" noTextEdit="1"/>
          </p:cNvSpPr>
          <p:nvPr>
            <p:ph type="sldImg"/>
          </p:nvPr>
        </p:nvSpPr>
        <p:spPr>
          <a:ln/>
        </p:spPr>
      </p:sp>
      <p:sp>
        <p:nvSpPr>
          <p:cNvPr id="88067" name="Notes Placeholder 2">
            <a:extLst>
              <a:ext uri="{FF2B5EF4-FFF2-40B4-BE49-F238E27FC236}">
                <a16:creationId xmlns:a16="http://schemas.microsoft.com/office/drawing/2014/main" id="{034B366F-44DC-478D-849E-5C60893A3833}"/>
              </a:ext>
            </a:extLst>
          </p:cNvPr>
          <p:cNvSpPr>
            <a:spLocks noGrp="1" noChangeArrowheads="1"/>
          </p:cNvSpPr>
          <p:nvPr>
            <p:ph type="body" idx="1"/>
          </p:nvPr>
        </p:nvSpPr>
        <p:spPr>
          <a:ln/>
        </p:spPr>
        <p:txBody>
          <a:bodyPr/>
          <a:lstStyle/>
          <a:p>
            <a:pPr marL="0" indent="0">
              <a:buNone/>
              <a:defRPr/>
            </a:pPr>
            <a:r>
              <a:rPr lang="en-US" altLang="en-US" i="1" dirty="0"/>
              <a:t>Offer closing remarks and thank participants.</a:t>
            </a:r>
          </a:p>
          <a:p>
            <a:pPr>
              <a:defRPr/>
            </a:pPr>
            <a:endParaRPr lang="en-US" altLang="en-US" i="1" dirty="0"/>
          </a:p>
          <a:p>
            <a:pPr>
              <a:defRPr/>
            </a:pPr>
            <a:endParaRPr lang="en-US" altLang="en-US" i="1" dirty="0"/>
          </a:p>
          <a:p>
            <a:pPr>
              <a:defRPr/>
            </a:pPr>
            <a:endParaRPr lang="en-US" altLang="en-US" i="1" dirty="0"/>
          </a:p>
          <a:p>
            <a:pPr>
              <a:defRPr/>
            </a:pPr>
            <a:r>
              <a:rPr lang="en-US" altLang="en-US" i="1" dirty="0"/>
              <a:t>Image credit: Microsoft Office 365 Subscription Stock Photo</a:t>
            </a:r>
          </a:p>
        </p:txBody>
      </p:sp>
      <p:sp>
        <p:nvSpPr>
          <p:cNvPr id="82948" name="Slide Number Placeholder 3">
            <a:extLst>
              <a:ext uri="{FF2B5EF4-FFF2-40B4-BE49-F238E27FC236}">
                <a16:creationId xmlns:a16="http://schemas.microsoft.com/office/drawing/2014/main" id="{7C75922E-60C7-4997-81C9-5DC4D6F268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70436" indent="-296321">
              <a:spcBef>
                <a:spcPct val="30000"/>
              </a:spcBef>
              <a:buChar char="•"/>
              <a:defRPr>
                <a:solidFill>
                  <a:schemeClr val="tx1"/>
                </a:solidFill>
                <a:latin typeface="Times New Roman" panose="02020603050405020304" pitchFamily="18" charset="0"/>
              </a:defRPr>
            </a:lvl2pPr>
            <a:lvl3pPr marL="1185287" indent="-237058">
              <a:spcBef>
                <a:spcPct val="30000"/>
              </a:spcBef>
              <a:buChar char="•"/>
              <a:defRPr>
                <a:solidFill>
                  <a:schemeClr val="tx1"/>
                </a:solidFill>
                <a:latin typeface="Times New Roman" panose="02020603050405020304" pitchFamily="18" charset="0"/>
              </a:defRPr>
            </a:lvl3pPr>
            <a:lvl4pPr marL="1659401" indent="-237058">
              <a:spcBef>
                <a:spcPct val="30000"/>
              </a:spcBef>
              <a:buChar char="•"/>
              <a:defRPr sz="1200">
                <a:solidFill>
                  <a:schemeClr val="tx1"/>
                </a:solidFill>
                <a:latin typeface="Arial" panose="020B0604020202020204" pitchFamily="34" charset="0"/>
              </a:defRPr>
            </a:lvl4pPr>
            <a:lvl5pPr marL="2133517" indent="-237058">
              <a:spcBef>
                <a:spcPct val="30000"/>
              </a:spcBef>
              <a:buChar char="•"/>
              <a:defRPr sz="1200">
                <a:solidFill>
                  <a:schemeClr val="tx1"/>
                </a:solidFill>
                <a:latin typeface="Arial" panose="020B0604020202020204" pitchFamily="34" charset="0"/>
              </a:defRPr>
            </a:lvl5pPr>
            <a:lvl6pPr marL="2607631" indent="-237058" eaLnBrk="0" fontAlgn="base" hangingPunct="0">
              <a:spcBef>
                <a:spcPct val="30000"/>
              </a:spcBef>
              <a:spcAft>
                <a:spcPct val="0"/>
              </a:spcAft>
              <a:buChar char="•"/>
              <a:defRPr sz="1200">
                <a:solidFill>
                  <a:schemeClr val="tx1"/>
                </a:solidFill>
                <a:latin typeface="Arial" panose="020B0604020202020204" pitchFamily="34" charset="0"/>
              </a:defRPr>
            </a:lvl6pPr>
            <a:lvl7pPr marL="3081745" indent="-237058" eaLnBrk="0" fontAlgn="base" hangingPunct="0">
              <a:spcBef>
                <a:spcPct val="30000"/>
              </a:spcBef>
              <a:spcAft>
                <a:spcPct val="0"/>
              </a:spcAft>
              <a:buChar char="•"/>
              <a:defRPr sz="1200">
                <a:solidFill>
                  <a:schemeClr val="tx1"/>
                </a:solidFill>
                <a:latin typeface="Arial" panose="020B0604020202020204" pitchFamily="34" charset="0"/>
              </a:defRPr>
            </a:lvl7pPr>
            <a:lvl8pPr marL="3555860" indent="-237058" eaLnBrk="0" fontAlgn="base" hangingPunct="0">
              <a:spcBef>
                <a:spcPct val="30000"/>
              </a:spcBef>
              <a:spcAft>
                <a:spcPct val="0"/>
              </a:spcAft>
              <a:buChar char="•"/>
              <a:defRPr sz="1200">
                <a:solidFill>
                  <a:schemeClr val="tx1"/>
                </a:solidFill>
                <a:latin typeface="Arial" panose="020B0604020202020204" pitchFamily="34" charset="0"/>
              </a:defRPr>
            </a:lvl8pPr>
            <a:lvl9pPr marL="4029974" indent="-237058"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C5AFC26A-76AD-45AC-B175-7F076B9EFD94}" type="slidenum">
              <a:rPr lang="en-US" altLang="en-US">
                <a:latin typeface="Calibri" panose="020F0502020204030204" pitchFamily="34" charset="0"/>
              </a:rPr>
              <a:pPr>
                <a:spcBef>
                  <a:spcPct val="0"/>
                </a:spcBef>
                <a:buFontTx/>
                <a:buNone/>
              </a:pPr>
              <a:t>36</a:t>
            </a:fld>
            <a:endParaRPr lang="en-US" altLang="en-US">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4D9315C8-C4FE-43D4-800F-98F34DDD0D23}"/>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id="{132424C1-328B-4C8D-B7A3-BD3C0B5248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On this slide we have the USDA non-discrimination statement.</a:t>
            </a:r>
            <a:endParaRPr lang="en-US" altLang="en-US" i="1" dirty="0"/>
          </a:p>
        </p:txBody>
      </p:sp>
      <p:sp>
        <p:nvSpPr>
          <p:cNvPr id="80900" name="Slide Number Placeholder 3">
            <a:extLst>
              <a:ext uri="{FF2B5EF4-FFF2-40B4-BE49-F238E27FC236}">
                <a16:creationId xmlns:a16="http://schemas.microsoft.com/office/drawing/2014/main" id="{816C56AD-49B7-48CE-B89D-B99707D56E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42950" indent="-285750">
              <a:spcBef>
                <a:spcPct val="30000"/>
              </a:spcBef>
              <a:buChar char="•"/>
              <a:defRPr>
                <a:solidFill>
                  <a:schemeClr val="tx1"/>
                </a:solidFill>
                <a:latin typeface="Times New Roman" panose="02020603050405020304" pitchFamily="18" charset="0"/>
              </a:defRPr>
            </a:lvl2pPr>
            <a:lvl3pPr marL="1143000" indent="-228600">
              <a:spcBef>
                <a:spcPct val="30000"/>
              </a:spcBef>
              <a:buChar char="•"/>
              <a:defRPr>
                <a:solidFill>
                  <a:schemeClr val="tx1"/>
                </a:solidFill>
                <a:latin typeface="Times New Roman" panose="02020603050405020304" pitchFamily="18" charset="0"/>
              </a:defRPr>
            </a:lvl3pPr>
            <a:lvl4pPr marL="1600200" indent="-228600">
              <a:spcBef>
                <a:spcPct val="30000"/>
              </a:spcBef>
              <a:buChar char="•"/>
              <a:defRPr sz="1200">
                <a:solidFill>
                  <a:schemeClr val="tx1"/>
                </a:solidFill>
                <a:latin typeface="Arial" panose="020B0604020202020204" pitchFamily="34" charset="0"/>
              </a:defRPr>
            </a:lvl4pPr>
            <a:lvl5pPr marL="2057400" indent="-228600">
              <a:spcBef>
                <a:spcPct val="30000"/>
              </a:spcBef>
              <a:buChar char="•"/>
              <a:defRPr sz="1200">
                <a:solidFill>
                  <a:schemeClr val="tx1"/>
                </a:solidFill>
                <a:latin typeface="Arial" panose="020B0604020202020204" pitchFamily="34" charset="0"/>
              </a:defRPr>
            </a:lvl5pPr>
            <a:lvl6pPr marL="2514600" indent="-228600"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4F2B3499-5AC7-4F18-9A18-A7CF53CB6830}" type="slidenum">
              <a:rPr lang="en-US" altLang="en-US">
                <a:latin typeface="Calibri" panose="020F0502020204030204" pitchFamily="34" charset="0"/>
              </a:rPr>
              <a:pPr>
                <a:spcBef>
                  <a:spcPct val="0"/>
                </a:spcBef>
                <a:buFontTx/>
                <a:buNone/>
              </a:pPr>
              <a:t>37</a:t>
            </a:fld>
            <a:endParaRPr lang="en-US" altLang="en-US">
              <a:latin typeface="Calibri" panose="020F0502020204030204" pitchFamily="34" charset="0"/>
            </a:endParaRPr>
          </a:p>
        </p:txBody>
      </p:sp>
    </p:spTree>
    <p:extLst>
      <p:ext uri="{BB962C8B-B14F-4D97-AF65-F5344CB8AC3E}">
        <p14:creationId xmlns:p14="http://schemas.microsoft.com/office/powerpoint/2010/main" val="3419726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F89F2F37-0478-488D-930D-B26AFF6C1E70}"/>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0662E620-558E-4312-9A6B-F180BEAABB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Does your agency have a mission statement? Include it here.</a:t>
            </a:r>
          </a:p>
        </p:txBody>
      </p:sp>
      <p:sp>
        <p:nvSpPr>
          <p:cNvPr id="23556" name="Slide Number Placeholder 3">
            <a:extLst>
              <a:ext uri="{FF2B5EF4-FFF2-40B4-BE49-F238E27FC236}">
                <a16:creationId xmlns:a16="http://schemas.microsoft.com/office/drawing/2014/main" id="{419A9661-86D9-4E06-AED9-1F5664CADD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42950" indent="-285750">
              <a:spcBef>
                <a:spcPct val="30000"/>
              </a:spcBef>
              <a:buChar char="•"/>
              <a:defRPr>
                <a:solidFill>
                  <a:schemeClr val="tx1"/>
                </a:solidFill>
                <a:latin typeface="Times New Roman" panose="02020603050405020304" pitchFamily="18" charset="0"/>
              </a:defRPr>
            </a:lvl2pPr>
            <a:lvl3pPr marL="1143000" indent="-228600">
              <a:spcBef>
                <a:spcPct val="30000"/>
              </a:spcBef>
              <a:buChar char="•"/>
              <a:defRPr>
                <a:solidFill>
                  <a:schemeClr val="tx1"/>
                </a:solidFill>
                <a:latin typeface="Times New Roman" panose="02020603050405020304" pitchFamily="18" charset="0"/>
              </a:defRPr>
            </a:lvl3pPr>
            <a:lvl4pPr marL="1600200" indent="-228600">
              <a:spcBef>
                <a:spcPct val="30000"/>
              </a:spcBef>
              <a:buChar char="•"/>
              <a:defRPr sz="1200">
                <a:solidFill>
                  <a:schemeClr val="tx1"/>
                </a:solidFill>
                <a:latin typeface="Arial" panose="020B0604020202020204" pitchFamily="34" charset="0"/>
              </a:defRPr>
            </a:lvl4pPr>
            <a:lvl5pPr marL="2057400" indent="-228600">
              <a:spcBef>
                <a:spcPct val="30000"/>
              </a:spcBef>
              <a:buChar char="•"/>
              <a:defRPr sz="1200">
                <a:solidFill>
                  <a:schemeClr val="tx1"/>
                </a:solidFill>
                <a:latin typeface="Arial" panose="020B0604020202020204" pitchFamily="34" charset="0"/>
              </a:defRPr>
            </a:lvl5pPr>
            <a:lvl6pPr marL="2514600" indent="-228600"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0B8A1B86-E877-4500-9F12-B3E1EA087714}" type="slidenum">
              <a:rPr lang="en-US" altLang="en-US">
                <a:latin typeface="Calibri" panose="020F0502020204030204" pitchFamily="34" charset="0"/>
              </a:rPr>
              <a:pPr>
                <a:spcBef>
                  <a:spcPct val="0"/>
                </a:spcBef>
                <a:buFontTx/>
                <a:buNone/>
              </a:pPr>
              <a:t>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ACA5678C-803A-4FA3-B6F8-2383CF354164}"/>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AD49A9A6-1F9E-46AD-8C4A-332FCBA5C3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Add your local agency statistics here or delete</a:t>
            </a:r>
          </a:p>
        </p:txBody>
      </p:sp>
      <p:sp>
        <p:nvSpPr>
          <p:cNvPr id="19460" name="Slide Number Placeholder 3">
            <a:extLst>
              <a:ext uri="{FF2B5EF4-FFF2-40B4-BE49-F238E27FC236}">
                <a16:creationId xmlns:a16="http://schemas.microsoft.com/office/drawing/2014/main" id="{F4C42F45-939B-445C-9470-B38353C02A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42950" indent="-285750">
              <a:spcBef>
                <a:spcPct val="30000"/>
              </a:spcBef>
              <a:buChar char="•"/>
              <a:defRPr>
                <a:solidFill>
                  <a:schemeClr val="tx1"/>
                </a:solidFill>
                <a:latin typeface="Times New Roman" panose="02020603050405020304" pitchFamily="18" charset="0"/>
              </a:defRPr>
            </a:lvl2pPr>
            <a:lvl3pPr marL="1143000" indent="-228600">
              <a:spcBef>
                <a:spcPct val="30000"/>
              </a:spcBef>
              <a:buChar char="•"/>
              <a:defRPr>
                <a:solidFill>
                  <a:schemeClr val="tx1"/>
                </a:solidFill>
                <a:latin typeface="Times New Roman" panose="02020603050405020304" pitchFamily="18" charset="0"/>
              </a:defRPr>
            </a:lvl3pPr>
            <a:lvl4pPr marL="1600200" indent="-228600">
              <a:spcBef>
                <a:spcPct val="30000"/>
              </a:spcBef>
              <a:buChar char="•"/>
              <a:defRPr sz="1200">
                <a:solidFill>
                  <a:schemeClr val="tx1"/>
                </a:solidFill>
                <a:latin typeface="Arial" panose="020B0604020202020204" pitchFamily="34" charset="0"/>
              </a:defRPr>
            </a:lvl4pPr>
            <a:lvl5pPr marL="2057400" indent="-228600">
              <a:spcBef>
                <a:spcPct val="30000"/>
              </a:spcBef>
              <a:buChar char="•"/>
              <a:defRPr sz="1200">
                <a:solidFill>
                  <a:schemeClr val="tx1"/>
                </a:solidFill>
                <a:latin typeface="Arial" panose="020B0604020202020204" pitchFamily="34" charset="0"/>
              </a:defRPr>
            </a:lvl5pPr>
            <a:lvl6pPr marL="2514600" indent="-228600"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23AA1EA9-93E4-4C99-B4CC-0A1DA5E45B8A}" type="slidenum">
              <a:rPr lang="en-US" altLang="en-US">
                <a:latin typeface="Calibri" panose="020F0502020204030204" pitchFamily="34" charset="0"/>
              </a:rPr>
              <a:pPr>
                <a:spcBef>
                  <a:spcPct val="0"/>
                </a:spcBef>
                <a:buFontTx/>
                <a:buNone/>
              </a:pPr>
              <a:t>5</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03107C8-582C-4007-BC60-D80119DA91CA}"/>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9CC07840-16FA-4861-86E9-8524B6F786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t>Click on box to play WIC: Overview from NWA</a:t>
            </a:r>
          </a:p>
          <a:p>
            <a:endParaRPr lang="en-US" altLang="en-US" sz="1600" dirty="0"/>
          </a:p>
          <a:p>
            <a:r>
              <a:rPr lang="en-US" altLang="en-US" sz="1600" dirty="0"/>
              <a:t>Or go here: https://youtu.be/ghPyQAwNHi0</a:t>
            </a:r>
          </a:p>
          <a:p>
            <a:endParaRPr lang="en-US" altLang="en-US" sz="1600" dirty="0"/>
          </a:p>
          <a:p>
            <a:r>
              <a:rPr lang="en-US" altLang="en-US" sz="1600" dirty="0"/>
              <a:t>Internet connection required</a:t>
            </a:r>
          </a:p>
          <a:p>
            <a:endParaRPr lang="en-US" altLang="en-US" sz="1600" dirty="0"/>
          </a:p>
          <a:p>
            <a:r>
              <a:rPr lang="en-US" altLang="en-US" sz="1600" i="1" dirty="0"/>
              <a:t>Video Credit: WIC: Overview by NWA</a:t>
            </a:r>
          </a:p>
          <a:p>
            <a:pPr lvl="1"/>
            <a:r>
              <a:rPr lang="en-US" altLang="en-US" sz="1600" b="1" dirty="0"/>
              <a:t>Published on Mar 7, 2014</a:t>
            </a:r>
            <a:endParaRPr lang="en-US" altLang="en-US" sz="1600" dirty="0"/>
          </a:p>
          <a:p>
            <a:pPr lvl="1"/>
            <a:r>
              <a:rPr lang="en-US" altLang="en-US" sz="1600" dirty="0"/>
              <a:t>Motherhood is one big job. Choosing healthy foods while pregnant, learning how to breastfeed, finding the right doctors for yourself and your children, and getting those kids ready to learn in school really does take a village. For the last 40 years, WIC has provided all that support and more to mothers and families. </a:t>
            </a:r>
          </a:p>
          <a:p>
            <a:endParaRPr lang="en-US" altLang="en-US" dirty="0"/>
          </a:p>
        </p:txBody>
      </p:sp>
      <p:sp>
        <p:nvSpPr>
          <p:cNvPr id="21508" name="Slide Number Placeholder 3">
            <a:extLst>
              <a:ext uri="{FF2B5EF4-FFF2-40B4-BE49-F238E27FC236}">
                <a16:creationId xmlns:a16="http://schemas.microsoft.com/office/drawing/2014/main" id="{EF75E465-FA15-4A16-915B-21F9F70CD5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42950" indent="-285750">
              <a:spcBef>
                <a:spcPct val="30000"/>
              </a:spcBef>
              <a:buChar char="•"/>
              <a:defRPr>
                <a:solidFill>
                  <a:schemeClr val="tx1"/>
                </a:solidFill>
                <a:latin typeface="Times New Roman" panose="02020603050405020304" pitchFamily="18" charset="0"/>
              </a:defRPr>
            </a:lvl2pPr>
            <a:lvl3pPr marL="1143000" indent="-228600">
              <a:spcBef>
                <a:spcPct val="30000"/>
              </a:spcBef>
              <a:buChar char="•"/>
              <a:defRPr>
                <a:solidFill>
                  <a:schemeClr val="tx1"/>
                </a:solidFill>
                <a:latin typeface="Times New Roman" panose="02020603050405020304" pitchFamily="18" charset="0"/>
              </a:defRPr>
            </a:lvl3pPr>
            <a:lvl4pPr marL="1600200" indent="-228600">
              <a:spcBef>
                <a:spcPct val="30000"/>
              </a:spcBef>
              <a:buChar char="•"/>
              <a:defRPr sz="1200">
                <a:solidFill>
                  <a:schemeClr val="tx1"/>
                </a:solidFill>
                <a:latin typeface="Arial" panose="020B0604020202020204" pitchFamily="34" charset="0"/>
              </a:defRPr>
            </a:lvl4pPr>
            <a:lvl5pPr marL="2057400" indent="-228600">
              <a:spcBef>
                <a:spcPct val="30000"/>
              </a:spcBef>
              <a:buChar char="•"/>
              <a:defRPr sz="1200">
                <a:solidFill>
                  <a:schemeClr val="tx1"/>
                </a:solidFill>
                <a:latin typeface="Arial" panose="020B0604020202020204" pitchFamily="34" charset="0"/>
              </a:defRPr>
            </a:lvl5pPr>
            <a:lvl6pPr marL="2514600" indent="-228600"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1ECD1865-AB2F-46F6-970B-6398C6D9E228}" type="slidenum">
              <a:rPr lang="en-US" altLang="en-US">
                <a:latin typeface="Calibri" panose="020F0502020204030204" pitchFamily="34" charset="0"/>
              </a:rPr>
              <a:pPr>
                <a:spcBef>
                  <a:spcPct val="0"/>
                </a:spcBef>
                <a:buFontTx/>
                <a:buNone/>
              </a:pPr>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8">
            <a:extLst>
              <a:ext uri="{FF2B5EF4-FFF2-40B4-BE49-F238E27FC236}">
                <a16:creationId xmlns:a16="http://schemas.microsoft.com/office/drawing/2014/main" id="{9D54D81A-6A7C-41BA-A06F-75BD1F478E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646C593C-F3A0-4247-B1FB-E8D644A45B03}" type="slidenum">
              <a:rPr lang="en-US" altLang="en-US">
                <a:latin typeface="Arial" panose="020B0604020202020204" pitchFamily="34" charset="0"/>
              </a:rPr>
              <a:pPr>
                <a:spcBef>
                  <a:spcPct val="0"/>
                </a:spcBef>
                <a:buFontTx/>
                <a:buNone/>
              </a:pPr>
              <a:t>7</a:t>
            </a:fld>
            <a:endParaRPr lang="en-US" altLang="en-US">
              <a:latin typeface="Arial" panose="020B0604020202020204" pitchFamily="34" charset="0"/>
            </a:endParaRPr>
          </a:p>
        </p:txBody>
      </p:sp>
      <p:sp>
        <p:nvSpPr>
          <p:cNvPr id="35843" name="Rectangle 2">
            <a:extLst>
              <a:ext uri="{FF2B5EF4-FFF2-40B4-BE49-F238E27FC236}">
                <a16:creationId xmlns:a16="http://schemas.microsoft.com/office/drawing/2014/main" id="{8CD2CC78-4D12-4151-8872-AD83341EA903}"/>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800B8A0E-4A95-4777-A1FC-D0AA958DAE85}"/>
              </a:ext>
            </a:extLst>
          </p:cNvPr>
          <p:cNvSpPr>
            <a:spLocks noGrp="1" noChangeArrowheads="1"/>
          </p:cNvSpPr>
          <p:nvPr>
            <p:ph type="body" idx="1"/>
          </p:nvPr>
        </p:nvSpPr>
        <p:spPr>
          <a:ln/>
        </p:spPr>
        <p:txBody>
          <a:bodyPr/>
          <a:lstStyle/>
          <a:p>
            <a:pPr marL="232589" indent="-232589" eaLnBrk="1" hangingPunct="1">
              <a:lnSpc>
                <a:spcPct val="80000"/>
              </a:lnSpc>
              <a:defRPr/>
            </a:pPr>
            <a:r>
              <a:rPr lang="en-US" altLang="en-US" sz="1600" dirty="0"/>
              <a:t>Describe WIC services in detail</a:t>
            </a:r>
          </a:p>
          <a:p>
            <a:pPr marL="697767" lvl="1" indent="-232589" eaLnBrk="1" hangingPunct="1">
              <a:lnSpc>
                <a:spcPct val="80000"/>
              </a:lnSpc>
              <a:defRPr/>
            </a:pPr>
            <a:r>
              <a:rPr lang="en-US" altLang="en-US" sz="1600" dirty="0"/>
              <a:t>Healthy foods</a:t>
            </a:r>
          </a:p>
          <a:p>
            <a:pPr marL="697767" lvl="1" indent="-232589" eaLnBrk="1" hangingPunct="1">
              <a:lnSpc>
                <a:spcPct val="80000"/>
              </a:lnSpc>
              <a:defRPr/>
            </a:pPr>
            <a:r>
              <a:rPr lang="en-US" altLang="en-US" sz="1600" dirty="0"/>
              <a:t>Nutrition Education</a:t>
            </a:r>
          </a:p>
          <a:p>
            <a:pPr marL="697767" lvl="1" indent="-232589" eaLnBrk="1" hangingPunct="1">
              <a:lnSpc>
                <a:spcPct val="80000"/>
              </a:lnSpc>
              <a:defRPr/>
            </a:pPr>
            <a:r>
              <a:rPr lang="en-US" altLang="en-US" sz="1600" dirty="0"/>
              <a:t>Breastfeeding Education and  Support </a:t>
            </a:r>
          </a:p>
          <a:p>
            <a:pPr marL="697767" lvl="1" indent="-232589" eaLnBrk="1" hangingPunct="1">
              <a:lnSpc>
                <a:spcPct val="80000"/>
              </a:lnSpc>
              <a:defRPr/>
            </a:pPr>
            <a:r>
              <a:rPr lang="en-US" altLang="en-US" sz="1600" dirty="0"/>
              <a:t>Community Referrals</a:t>
            </a:r>
          </a:p>
          <a:p>
            <a:pPr marL="465178" lvl="1" indent="0" eaLnBrk="1" hangingPunct="1">
              <a:lnSpc>
                <a:spcPct val="80000"/>
              </a:lnSpc>
              <a:buFontTx/>
              <a:buNone/>
              <a:defRPr/>
            </a:pPr>
            <a:endParaRPr lang="en-US" altLang="en-US" sz="1600" dirty="0"/>
          </a:p>
          <a:p>
            <a:pPr marL="465178" lvl="1" indent="0" eaLnBrk="1" hangingPunct="1">
              <a:lnSpc>
                <a:spcPct val="80000"/>
              </a:lnSpc>
              <a:buFontTx/>
              <a:buNone/>
              <a:defRPr/>
            </a:pPr>
            <a:r>
              <a:rPr lang="en-US" altLang="en-US" sz="1600" b="1" i="1" dirty="0"/>
              <a:t>May want to state that the rest of the presentation will provide more in-depth information about each of these services…</a:t>
            </a:r>
          </a:p>
          <a:p>
            <a:pPr marL="465178" lvl="1" indent="0" eaLnBrk="1" hangingPunct="1">
              <a:lnSpc>
                <a:spcPct val="80000"/>
              </a:lnSpc>
              <a:buFontTx/>
              <a:buNone/>
              <a:defRPr/>
            </a:pPr>
            <a:endParaRPr lang="en-US" altLang="en-US" sz="1600" i="1" dirty="0"/>
          </a:p>
          <a:p>
            <a:pPr marL="465178" lvl="1" indent="0" eaLnBrk="1" hangingPunct="1">
              <a:lnSpc>
                <a:spcPct val="80000"/>
              </a:lnSpc>
              <a:buFontTx/>
              <a:buNone/>
              <a:defRPr/>
            </a:pPr>
            <a:r>
              <a:rPr lang="en-US" altLang="en-US" sz="1600" i="1" dirty="0"/>
              <a:t>Image Credits:</a:t>
            </a:r>
          </a:p>
          <a:p>
            <a:pPr marL="750928" lvl="1" indent="-285750" eaLnBrk="1" hangingPunct="1">
              <a:lnSpc>
                <a:spcPct val="80000"/>
              </a:lnSpc>
              <a:defRPr/>
            </a:pPr>
            <a:r>
              <a:rPr lang="en-US" altLang="en-US" sz="1600" i="1" dirty="0"/>
              <a:t>Fotolia_51062246_Subscription_XL.jpg</a:t>
            </a:r>
          </a:p>
          <a:p>
            <a:pPr marL="750928" lvl="1" indent="-285750" eaLnBrk="1" hangingPunct="1">
              <a:lnSpc>
                <a:spcPct val="80000"/>
              </a:lnSpc>
              <a:defRPr/>
            </a:pPr>
            <a:r>
              <a:rPr lang="en-US" altLang="en-US" sz="1600" i="1" dirty="0"/>
              <a:t>Fotolia_48160578_Subscription_XL.jpg</a:t>
            </a:r>
          </a:p>
          <a:p>
            <a:pPr marL="750928" lvl="1" indent="-285750" eaLnBrk="1" hangingPunct="1">
              <a:lnSpc>
                <a:spcPct val="80000"/>
              </a:lnSpc>
              <a:defRPr/>
            </a:pPr>
            <a:r>
              <a:rPr lang="en-US" altLang="en-US" sz="1600" i="1" dirty="0"/>
              <a:t>A group of people sitting at a </a:t>
            </a:r>
            <a:r>
              <a:rPr lang="en-US" altLang="en-US" sz="1600" i="1" dirty="0" err="1"/>
              <a:t>table_WIC</a:t>
            </a:r>
            <a:r>
              <a:rPr lang="en-US" altLang="en-US" sz="1600" i="1" dirty="0"/>
              <a:t> Works</a:t>
            </a:r>
          </a:p>
          <a:p>
            <a:pPr marL="750928" lvl="1" indent="-285750" eaLnBrk="1" hangingPunct="1">
              <a:lnSpc>
                <a:spcPct val="80000"/>
              </a:lnSpc>
              <a:defRPr/>
            </a:pPr>
            <a:r>
              <a:rPr lang="en-US" altLang="en-US" sz="1600" i="1" dirty="0"/>
              <a:t>WIC Breastfeeding Peer Counseling </a:t>
            </a:r>
            <a:r>
              <a:rPr lang="en-US" altLang="en-US" sz="1600" i="1" dirty="0" err="1"/>
              <a:t>Image_WIC</a:t>
            </a:r>
            <a:r>
              <a:rPr lang="en-US" altLang="en-US" sz="1600" i="1" dirty="0"/>
              <a:t> WORKS</a:t>
            </a:r>
          </a:p>
          <a:p>
            <a:pPr marL="750928" lvl="1" indent="-285750" eaLnBrk="1" hangingPunct="1">
              <a:lnSpc>
                <a:spcPct val="80000"/>
              </a:lnSpc>
              <a:buFont typeface="Arial" panose="020B0604020202020204" pitchFamily="34" charset="0"/>
              <a:buChar char="•"/>
              <a:defRPr/>
            </a:pPr>
            <a:r>
              <a:rPr lang="en-US" altLang="en-US" sz="1600" i="1" dirty="0"/>
              <a:t>NWA Artwork:  Carrot, droplet, apple, megaphone icons: www.nwica.org</a:t>
            </a:r>
          </a:p>
          <a:p>
            <a:pPr marL="750928" lvl="1" indent="-285750" eaLnBrk="1" hangingPunct="1">
              <a:lnSpc>
                <a:spcPct val="80000"/>
              </a:lnSpc>
              <a:defRPr/>
            </a:pPr>
            <a:r>
              <a:rPr lang="en-US" altLang="en-US" sz="1600" i="1" dirty="0" err="1"/>
              <a:t>Centeral</a:t>
            </a:r>
            <a:r>
              <a:rPr lang="en-US" altLang="en-US" sz="1600" i="1" dirty="0"/>
              <a:t> Network Connection_Fotolia_111399324_Subscription_XL.jpg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8">
            <a:extLst>
              <a:ext uri="{FF2B5EF4-FFF2-40B4-BE49-F238E27FC236}">
                <a16:creationId xmlns:a16="http://schemas.microsoft.com/office/drawing/2014/main" id="{89966F6C-B1D2-4EF1-8CB1-6DD1BD1FD9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83608" indent="-301261">
              <a:spcBef>
                <a:spcPct val="30000"/>
              </a:spcBef>
              <a:buChar char="•"/>
              <a:defRPr>
                <a:solidFill>
                  <a:schemeClr val="tx1"/>
                </a:solidFill>
                <a:latin typeface="Times New Roman" panose="02020603050405020304" pitchFamily="18" charset="0"/>
              </a:defRPr>
            </a:lvl2pPr>
            <a:lvl3pPr marL="1206688" indent="-240350">
              <a:spcBef>
                <a:spcPct val="30000"/>
              </a:spcBef>
              <a:buChar char="•"/>
              <a:defRPr>
                <a:solidFill>
                  <a:schemeClr val="tx1"/>
                </a:solidFill>
                <a:latin typeface="Times New Roman" panose="02020603050405020304" pitchFamily="18" charset="0"/>
              </a:defRPr>
            </a:lvl3pPr>
            <a:lvl4pPr marL="1689032" indent="-240350">
              <a:spcBef>
                <a:spcPct val="30000"/>
              </a:spcBef>
              <a:buChar char="•"/>
              <a:defRPr sz="1200">
                <a:solidFill>
                  <a:schemeClr val="tx1"/>
                </a:solidFill>
                <a:latin typeface="Arial" panose="020B0604020202020204" pitchFamily="34" charset="0"/>
              </a:defRPr>
            </a:lvl4pPr>
            <a:lvl5pPr marL="2173025" indent="-240350">
              <a:spcBef>
                <a:spcPct val="30000"/>
              </a:spcBef>
              <a:buChar char="•"/>
              <a:defRPr sz="1200">
                <a:solidFill>
                  <a:schemeClr val="tx1"/>
                </a:solidFill>
                <a:latin typeface="Arial" panose="020B0604020202020204" pitchFamily="34" charset="0"/>
              </a:defRPr>
            </a:lvl5pPr>
            <a:lvl6pPr marL="2647140" indent="-240350" eaLnBrk="0" fontAlgn="base" hangingPunct="0">
              <a:spcBef>
                <a:spcPct val="30000"/>
              </a:spcBef>
              <a:spcAft>
                <a:spcPct val="0"/>
              </a:spcAft>
              <a:buChar char="•"/>
              <a:defRPr sz="1200">
                <a:solidFill>
                  <a:schemeClr val="tx1"/>
                </a:solidFill>
                <a:latin typeface="Arial" panose="020B0604020202020204" pitchFamily="34" charset="0"/>
              </a:defRPr>
            </a:lvl6pPr>
            <a:lvl7pPr marL="3121254" indent="-240350" eaLnBrk="0" fontAlgn="base" hangingPunct="0">
              <a:spcBef>
                <a:spcPct val="30000"/>
              </a:spcBef>
              <a:spcAft>
                <a:spcPct val="0"/>
              </a:spcAft>
              <a:buChar char="•"/>
              <a:defRPr sz="1200">
                <a:solidFill>
                  <a:schemeClr val="tx1"/>
                </a:solidFill>
                <a:latin typeface="Arial" panose="020B0604020202020204" pitchFamily="34" charset="0"/>
              </a:defRPr>
            </a:lvl7pPr>
            <a:lvl8pPr marL="3595369" indent="-240350" eaLnBrk="0" fontAlgn="base" hangingPunct="0">
              <a:spcBef>
                <a:spcPct val="30000"/>
              </a:spcBef>
              <a:spcAft>
                <a:spcPct val="0"/>
              </a:spcAft>
              <a:buChar char="•"/>
              <a:defRPr sz="1200">
                <a:solidFill>
                  <a:schemeClr val="tx1"/>
                </a:solidFill>
                <a:latin typeface="Arial" panose="020B0604020202020204" pitchFamily="34" charset="0"/>
              </a:defRPr>
            </a:lvl8pPr>
            <a:lvl9pPr marL="4069483" indent="-24035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34F19A0B-58A0-401E-88D2-B70CFD510577}" type="slidenum">
              <a:rPr lang="en-US" altLang="en-US">
                <a:solidFill>
                  <a:srgbClr val="000000"/>
                </a:solidFill>
                <a:latin typeface="Arial" panose="020B0604020202020204" pitchFamily="34" charset="0"/>
              </a:rPr>
              <a:pPr>
                <a:spcBef>
                  <a:spcPct val="0"/>
                </a:spcBef>
                <a:buFontTx/>
                <a:buNone/>
              </a:pPr>
              <a:t>8</a:t>
            </a:fld>
            <a:endParaRPr lang="en-US" altLang="en-US">
              <a:solidFill>
                <a:srgbClr val="000000"/>
              </a:solidFill>
              <a:latin typeface="Arial" panose="020B0604020202020204" pitchFamily="34" charset="0"/>
            </a:endParaRPr>
          </a:p>
        </p:txBody>
      </p:sp>
      <p:sp>
        <p:nvSpPr>
          <p:cNvPr id="29699" name="Rectangle 2">
            <a:extLst>
              <a:ext uri="{FF2B5EF4-FFF2-40B4-BE49-F238E27FC236}">
                <a16:creationId xmlns:a16="http://schemas.microsoft.com/office/drawing/2014/main" id="{D9CAB5F9-284D-4338-8819-DF9E910ADD92}"/>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184BE13E-628A-4BD0-820F-D877DA5D7B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700" dirty="0"/>
              <a:t>Who does WIC serve? To be eligible for WIC there are 4 eligibility criteria: residential, income, categorical,  and nutritional risks.</a:t>
            </a:r>
          </a:p>
          <a:p>
            <a:pPr eaLnBrk="1" hangingPunct="1">
              <a:lnSpc>
                <a:spcPct val="90000"/>
              </a:lnSpc>
              <a:buFontTx/>
              <a:buNone/>
            </a:pPr>
            <a:endParaRPr lang="en-US" altLang="en-US" sz="1700" dirty="0"/>
          </a:p>
          <a:p>
            <a:pPr eaLnBrk="1" hangingPunct="1">
              <a:lnSpc>
                <a:spcPct val="90000"/>
              </a:lnSpc>
              <a:buFontTx/>
              <a:buNone/>
            </a:pPr>
            <a:endParaRPr lang="en-US" altLang="en-US" dirty="0"/>
          </a:p>
          <a:p>
            <a:pPr eaLnBrk="1" hangingPunct="1">
              <a:lnSpc>
                <a:spcPct val="90000"/>
              </a:lnSpc>
            </a:pPr>
            <a:endParaRPr lang="en-US" altLang="en-US" dirty="0"/>
          </a:p>
        </p:txBody>
      </p:sp>
    </p:spTree>
    <p:extLst>
      <p:ext uri="{BB962C8B-B14F-4D97-AF65-F5344CB8AC3E}">
        <p14:creationId xmlns:p14="http://schemas.microsoft.com/office/powerpoint/2010/main" val="21296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8">
            <a:extLst>
              <a:ext uri="{FF2B5EF4-FFF2-40B4-BE49-F238E27FC236}">
                <a16:creationId xmlns:a16="http://schemas.microsoft.com/office/drawing/2014/main" id="{1C2F510A-9F05-49AE-97BF-7BFF5F859B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83608" indent="-301261">
              <a:spcBef>
                <a:spcPct val="30000"/>
              </a:spcBef>
              <a:buChar char="•"/>
              <a:defRPr>
                <a:solidFill>
                  <a:schemeClr val="tx1"/>
                </a:solidFill>
                <a:latin typeface="Times New Roman" panose="02020603050405020304" pitchFamily="18" charset="0"/>
              </a:defRPr>
            </a:lvl2pPr>
            <a:lvl3pPr marL="1206688" indent="-240350">
              <a:spcBef>
                <a:spcPct val="30000"/>
              </a:spcBef>
              <a:buChar char="•"/>
              <a:defRPr>
                <a:solidFill>
                  <a:schemeClr val="tx1"/>
                </a:solidFill>
                <a:latin typeface="Times New Roman" panose="02020603050405020304" pitchFamily="18" charset="0"/>
              </a:defRPr>
            </a:lvl3pPr>
            <a:lvl4pPr marL="1689032" indent="-240350">
              <a:spcBef>
                <a:spcPct val="30000"/>
              </a:spcBef>
              <a:buChar char="•"/>
              <a:defRPr sz="1200">
                <a:solidFill>
                  <a:schemeClr val="tx1"/>
                </a:solidFill>
                <a:latin typeface="Arial" panose="020B0604020202020204" pitchFamily="34" charset="0"/>
              </a:defRPr>
            </a:lvl4pPr>
            <a:lvl5pPr marL="2173025" indent="-240350">
              <a:spcBef>
                <a:spcPct val="30000"/>
              </a:spcBef>
              <a:buChar char="•"/>
              <a:defRPr sz="1200">
                <a:solidFill>
                  <a:schemeClr val="tx1"/>
                </a:solidFill>
                <a:latin typeface="Arial" panose="020B0604020202020204" pitchFamily="34" charset="0"/>
              </a:defRPr>
            </a:lvl5pPr>
            <a:lvl6pPr marL="2647140" indent="-240350" eaLnBrk="0" fontAlgn="base" hangingPunct="0">
              <a:spcBef>
                <a:spcPct val="30000"/>
              </a:spcBef>
              <a:spcAft>
                <a:spcPct val="0"/>
              </a:spcAft>
              <a:buChar char="•"/>
              <a:defRPr sz="1200">
                <a:solidFill>
                  <a:schemeClr val="tx1"/>
                </a:solidFill>
                <a:latin typeface="Arial" panose="020B0604020202020204" pitchFamily="34" charset="0"/>
              </a:defRPr>
            </a:lvl6pPr>
            <a:lvl7pPr marL="3121254" indent="-240350" eaLnBrk="0" fontAlgn="base" hangingPunct="0">
              <a:spcBef>
                <a:spcPct val="30000"/>
              </a:spcBef>
              <a:spcAft>
                <a:spcPct val="0"/>
              </a:spcAft>
              <a:buChar char="•"/>
              <a:defRPr sz="1200">
                <a:solidFill>
                  <a:schemeClr val="tx1"/>
                </a:solidFill>
                <a:latin typeface="Arial" panose="020B0604020202020204" pitchFamily="34" charset="0"/>
              </a:defRPr>
            </a:lvl7pPr>
            <a:lvl8pPr marL="3595369" indent="-240350" eaLnBrk="0" fontAlgn="base" hangingPunct="0">
              <a:spcBef>
                <a:spcPct val="30000"/>
              </a:spcBef>
              <a:spcAft>
                <a:spcPct val="0"/>
              </a:spcAft>
              <a:buChar char="•"/>
              <a:defRPr sz="1200">
                <a:solidFill>
                  <a:schemeClr val="tx1"/>
                </a:solidFill>
                <a:latin typeface="Arial" panose="020B0604020202020204" pitchFamily="34" charset="0"/>
              </a:defRPr>
            </a:lvl8pPr>
            <a:lvl9pPr marL="4069483" indent="-24035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8D084345-88DE-4E04-9FBB-96CBA4A77C03}" type="slidenum">
              <a:rPr lang="en-US" altLang="en-US">
                <a:latin typeface="Arial" panose="020B0604020202020204" pitchFamily="34" charset="0"/>
              </a:rPr>
              <a:pPr>
                <a:spcBef>
                  <a:spcPct val="0"/>
                </a:spcBef>
                <a:buFontTx/>
                <a:buNone/>
              </a:pPr>
              <a:t>9</a:t>
            </a:fld>
            <a:endParaRPr lang="en-US" altLang="en-US">
              <a:latin typeface="Arial" panose="020B0604020202020204" pitchFamily="34" charset="0"/>
            </a:endParaRPr>
          </a:p>
        </p:txBody>
      </p:sp>
      <p:sp>
        <p:nvSpPr>
          <p:cNvPr id="27651" name="Rectangle 2">
            <a:extLst>
              <a:ext uri="{FF2B5EF4-FFF2-40B4-BE49-F238E27FC236}">
                <a16:creationId xmlns:a16="http://schemas.microsoft.com/office/drawing/2014/main" id="{604FAB03-004E-4C6A-B210-33FECDC0A9DA}"/>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0F317246-65FF-4A85-9DCD-C80561D71C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en-US" sz="1700" dirty="0"/>
              <a:t>Categorical requirements: WIC participants must be pregnant/postpartum/breastfeeding woman, an infant, or a child under 5 years old</a:t>
            </a:r>
          </a:p>
          <a:p>
            <a:pPr lvl="1" eaLnBrk="1" hangingPunct="1"/>
            <a:r>
              <a:rPr lang="en-US" altLang="en-US" sz="1700" dirty="0"/>
              <a:t>Residential requirements: Live in North Carolina.</a:t>
            </a:r>
          </a:p>
          <a:p>
            <a:pPr lvl="1" eaLnBrk="1" hangingPunct="1"/>
            <a:r>
              <a:rPr lang="en-US" altLang="en-US" sz="1700" dirty="0"/>
              <a:t>Income requirement: participants must a family income less than 185% of the U.S. Poverty Income Guidelines (which I will show on the next slide). Or be adjunctively eligible via participation in another program such as Medicaid, Work First Families Assistance (TANF), or the NC Food and Nutrition Services (food stamps). So if you are eligible for one of those programs, you automatically meet the income eligibility requirement.  This is what we call adjunctive eligibility. </a:t>
            </a:r>
          </a:p>
          <a:p>
            <a:pPr lvl="1" eaLnBrk="1" hangingPunct="1"/>
            <a:r>
              <a:rPr lang="en-US" altLang="en-US" sz="1700" dirty="0"/>
              <a:t>And then the 4</a:t>
            </a:r>
            <a:r>
              <a:rPr lang="en-US" altLang="en-US" sz="1700" baseline="30000" dirty="0"/>
              <a:t>th</a:t>
            </a:r>
            <a:r>
              <a:rPr lang="en-US" altLang="en-US" sz="1700" dirty="0"/>
              <a:t> eligibility requirement is Nutritional risk: a nutritionist or what we refer to in WIC as CPA-a competent professional authority- determines the nutritional risk of a participant. There are wide range of applicable risk criteria based on the nutrition assessment that the nutritionist completes. Risk </a:t>
            </a:r>
            <a:r>
              <a:rPr lang="en-US" altLang="en-US" sz="1700" dirty="0" err="1"/>
              <a:t>crirteria</a:t>
            </a:r>
            <a:r>
              <a:rPr lang="en-US" altLang="en-US" sz="1700" dirty="0"/>
              <a:t> include risks related to anthropometric like overweight/underweight, biochemical like low </a:t>
            </a:r>
            <a:r>
              <a:rPr lang="en-US" altLang="en-US" sz="1700" dirty="0" err="1"/>
              <a:t>hgb</a:t>
            </a:r>
            <a:r>
              <a:rPr lang="en-US" altLang="en-US" sz="1700" dirty="0"/>
              <a:t> or high lead, medical/clinical such as a medical diagnosis, dietary risks such as inappropriate nutrition practices and eco-social such as food insecurity </a:t>
            </a:r>
          </a:p>
          <a:p>
            <a:pPr eaLnBrk="1" hangingPunct="1"/>
            <a:endParaRPr lang="en-US" altLang="en-US" dirty="0"/>
          </a:p>
          <a:p>
            <a:pPr eaLnBrk="1" hangingPunct="1"/>
            <a:endParaRPr lang="en-US" altLang="en-US" sz="1100" dirty="0"/>
          </a:p>
          <a:p>
            <a:pPr>
              <a:defRPr/>
            </a:pPr>
            <a:r>
              <a:rPr lang="en-US" altLang="en-US" sz="1700" i="1" dirty="0"/>
              <a:t>Image credits: </a:t>
            </a:r>
          </a:p>
          <a:p>
            <a:pPr lvl="1">
              <a:defRPr/>
            </a:pPr>
            <a:r>
              <a:rPr lang="en-US" altLang="en-US" sz="1700" i="1" dirty="0"/>
              <a:t>Confidence-18w USDA Loving </a:t>
            </a:r>
            <a:r>
              <a:rPr lang="en-US" altLang="en-US" sz="1700" i="1" dirty="0" err="1"/>
              <a:t>Care.tif</a:t>
            </a:r>
            <a:endParaRPr lang="en-US" altLang="en-US" sz="1700" i="1" dirty="0"/>
          </a:p>
          <a:p>
            <a:pPr lvl="1">
              <a:defRPr/>
            </a:pPr>
            <a:r>
              <a:rPr lang="en-US" altLang="en-US" sz="1700" i="1" dirty="0"/>
              <a:t>WInfantEatingfromHighChair_Fotolia_42705435_Subscription_XXL.jpg</a:t>
            </a:r>
          </a:p>
          <a:p>
            <a:pPr lvl="1">
              <a:defRPr/>
            </a:pPr>
            <a:r>
              <a:rPr lang="en-US" altLang="en-US" sz="1700" i="1" dirty="0"/>
              <a:t>Pregnant woman eating sandwhich_Fotolia_66538632_Subscription_XXL.jpg</a:t>
            </a:r>
          </a:p>
          <a:p>
            <a:pPr lvl="1">
              <a:defRPr/>
            </a:pPr>
            <a:r>
              <a:rPr lang="en-US" altLang="en-US" sz="1700" i="1" dirty="0"/>
              <a:t>BusyMom18w USDA Loving </a:t>
            </a:r>
            <a:r>
              <a:rPr lang="en-US" altLang="en-US" sz="1700" i="1" dirty="0" err="1"/>
              <a:t>Care.tiif</a:t>
            </a:r>
            <a:endParaRPr lang="en-US" altLang="en-US" sz="1700" i="1" dirty="0"/>
          </a:p>
          <a:p>
            <a:pPr lvl="1">
              <a:defRPr/>
            </a:pPr>
            <a:r>
              <a:rPr lang="en-US" altLang="en-US" sz="1700" i="1" dirty="0"/>
              <a:t>HispanicMom&amp;YoungSon_Fotolia_19118823_Subscription_L.jpg</a:t>
            </a:r>
          </a:p>
          <a:p>
            <a:pPr eaLnBrk="1" hangingPunct="1">
              <a:buFontTx/>
              <a:buNone/>
            </a:pPr>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481261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79885F3-38C2-4770-8A15-547859139BB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90638"/>
            <a:ext cx="8012113" cy="556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8EE2E65-5221-46F8-9BA2-3CCC54C83E22}"/>
              </a:ext>
            </a:extLst>
          </p:cNvPr>
          <p:cNvSpPr/>
          <p:nvPr userDrawn="1"/>
        </p:nvSpPr>
        <p:spPr>
          <a:xfrm>
            <a:off x="0" y="0"/>
            <a:ext cx="12192000" cy="6858000"/>
          </a:xfrm>
          <a:prstGeom prst="rect">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838200" y="365127"/>
            <a:ext cx="10515600" cy="1325563"/>
          </a:xfrm>
          <a:prstGeom prst="rect">
            <a:avLst/>
          </a:prstGeom>
        </p:spPr>
        <p:txBody>
          <a:bodyPr/>
          <a:lstStyle>
            <a:lvl1pPr>
              <a:defRPr>
                <a:solidFill>
                  <a:schemeClr val="accent1"/>
                </a:solidFill>
                <a:latin typeface="WIC Gravur Condensed Black" panose="00000500000000000000"/>
              </a:defRPr>
            </a:lvl1pPr>
          </a:lstStyle>
          <a:p>
            <a:r>
              <a:rPr lang="en-US" dirty="0"/>
              <a:t>Click to edit Master title style</a:t>
            </a:r>
          </a:p>
        </p:txBody>
      </p:sp>
      <p:sp>
        <p:nvSpPr>
          <p:cNvPr id="3" name="Content Placeholder 2"/>
          <p:cNvSpPr>
            <a:spLocks noGrp="1"/>
          </p:cNvSpPr>
          <p:nvPr>
            <p:ph idx="1"/>
          </p:nvPr>
        </p:nvSpPr>
        <p:spPr/>
        <p:txBody>
          <a:bodyPr/>
          <a:lstStyle>
            <a:lvl1pPr>
              <a:defRPr sz="28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113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defRPr>
                <a:solidFill>
                  <a:srgbClr val="7030A0"/>
                </a:solidFill>
                <a:latin typeface="WIC Gravur Condensed Black" panose="00000500000000000000"/>
              </a:defRPr>
            </a:lvl1pPr>
          </a:lstStyle>
          <a:p>
            <a:r>
              <a:rPr lang="en-US" dirty="0"/>
              <a:t>Click to edit Master title style</a:t>
            </a:r>
          </a:p>
        </p:txBody>
      </p:sp>
    </p:spTree>
    <p:extLst>
      <p:ext uri="{BB962C8B-B14F-4D97-AF65-F5344CB8AC3E}">
        <p14:creationId xmlns:p14="http://schemas.microsoft.com/office/powerpoint/2010/main" val="343197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4322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2800">
                <a:solidFill>
                  <a:srgbClr val="00B050"/>
                </a:solidFill>
                <a:latin typeface="WIC Gravur Condensed Black" panose="00000500000000000000"/>
              </a:defRPr>
            </a:lvl1pPr>
          </a:lstStyle>
          <a:p>
            <a:r>
              <a:rPr lang="en-US" dirty="0"/>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2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Tree>
    <p:extLst>
      <p:ext uri="{BB962C8B-B14F-4D97-AF65-F5344CB8AC3E}">
        <p14:creationId xmlns:p14="http://schemas.microsoft.com/office/powerpoint/2010/main" val="3653609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2800">
                <a:solidFill>
                  <a:schemeClr val="accent5"/>
                </a:solidFill>
                <a:latin typeface="WIC Gravur Condensed Black" panose="00000500000000000000"/>
              </a:defRPr>
            </a:lvl1pPr>
          </a:lstStyle>
          <a:p>
            <a:r>
              <a:rPr lang="en-US" dirty="0"/>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2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Tree>
    <p:extLst>
      <p:ext uri="{BB962C8B-B14F-4D97-AF65-F5344CB8AC3E}">
        <p14:creationId xmlns:p14="http://schemas.microsoft.com/office/powerpoint/2010/main" val="1468614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762000"/>
            <a:ext cx="10566400" cy="1143000"/>
          </a:xfrm>
        </p:spPr>
        <p:txBody>
          <a:bodyPr/>
          <a:lstStyle/>
          <a:p>
            <a:r>
              <a:rPr lang="en-US"/>
              <a:t>Click to edit Master title style</a:t>
            </a:r>
          </a:p>
        </p:txBody>
      </p:sp>
      <p:sp>
        <p:nvSpPr>
          <p:cNvPr id="3" name="Text Placeholder 2"/>
          <p:cNvSpPr>
            <a:spLocks noGrp="1"/>
          </p:cNvSpPr>
          <p:nvPr>
            <p:ph type="body" sz="half" idx="1"/>
          </p:nvPr>
        </p:nvSpPr>
        <p:spPr>
          <a:xfrm>
            <a:off x="1117601" y="2362201"/>
            <a:ext cx="5027084" cy="37242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47884" y="2362201"/>
            <a:ext cx="502708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4024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993774C3-45AD-46AC-AB23-2D4A7BFFC065}"/>
              </a:ext>
            </a:extLst>
          </p:cNvPr>
          <p:cNvGrpSpPr>
            <a:grpSpLocks/>
          </p:cNvGrpSpPr>
          <p:nvPr/>
        </p:nvGrpSpPr>
        <p:grpSpPr bwMode="auto">
          <a:xfrm>
            <a:off x="8656638" y="249238"/>
            <a:ext cx="3535362" cy="6608762"/>
            <a:chOff x="6249771" y="409811"/>
            <a:chExt cx="3808875" cy="7119742"/>
          </a:xfrm>
        </p:grpSpPr>
        <p:sp>
          <p:nvSpPr>
            <p:cNvPr id="5" name="object 5">
              <a:extLst>
                <a:ext uri="{FF2B5EF4-FFF2-40B4-BE49-F238E27FC236}">
                  <a16:creationId xmlns:a16="http://schemas.microsoft.com/office/drawing/2014/main" id="{938791AE-210D-4239-BC77-269BD6CB60EB}"/>
                </a:ext>
              </a:extLst>
            </p:cNvPr>
            <p:cNvSpPr>
              <a:spLocks/>
            </p:cNvSpPr>
            <p:nvPr/>
          </p:nvSpPr>
          <p:spPr bwMode="auto">
            <a:xfrm>
              <a:off x="8089355" y="4947008"/>
              <a:ext cx="1969135" cy="2582545"/>
            </a:xfrm>
            <a:custGeom>
              <a:avLst/>
              <a:gdLst>
                <a:gd name="T0" fmla="*/ 1081703 w 1969134"/>
                <a:gd name="T1" fmla="*/ 16999 h 2582545"/>
                <a:gd name="T2" fmla="*/ 788761 w 1969134"/>
                <a:gd name="T3" fmla="*/ 101859 h 2582545"/>
                <a:gd name="T4" fmla="*/ 528848 w 1969134"/>
                <a:gd name="T5" fmla="*/ 249878 h 2582545"/>
                <a:gd name="T6" fmla="*/ 310977 w 1969134"/>
                <a:gd name="T7" fmla="*/ 451977 h 2582545"/>
                <a:gd name="T8" fmla="*/ 144187 w 1969134"/>
                <a:gd name="T9" fmla="*/ 699075 h 2582545"/>
                <a:gd name="T10" fmla="*/ 37516 w 1969134"/>
                <a:gd name="T11" fmla="*/ 982091 h 2582545"/>
                <a:gd name="T12" fmla="*/ 0 w 1969134"/>
                <a:gd name="T13" fmla="*/ 1291945 h 2582545"/>
                <a:gd name="T14" fmla="*/ 37647 w 1969134"/>
                <a:gd name="T15" fmla="*/ 1601740 h 2582545"/>
                <a:gd name="T16" fmla="*/ 144416 w 1969134"/>
                <a:gd name="T17" fmla="*/ 1884565 h 2582545"/>
                <a:gd name="T18" fmla="*/ 311265 w 1969134"/>
                <a:gd name="T19" fmla="*/ 2131385 h 2582545"/>
                <a:gd name="T20" fmla="*/ 529155 w 1969134"/>
                <a:gd name="T21" fmla="*/ 2333165 h 2582545"/>
                <a:gd name="T22" fmla="*/ 789046 w 1969134"/>
                <a:gd name="T23" fmla="*/ 2480870 h 2582545"/>
                <a:gd name="T24" fmla="*/ 1081921 w 1969134"/>
                <a:gd name="T25" fmla="*/ 2565466 h 2582545"/>
                <a:gd name="T26" fmla="*/ 1969067 w 1969134"/>
                <a:gd name="T27" fmla="*/ 2582181 h 2582545"/>
                <a:gd name="T28" fmla="*/ 1251893 w 1969134"/>
                <a:gd name="T29" fmla="*/ 1765293 h 2582545"/>
                <a:gd name="T30" fmla="*/ 1072595 w 1969134"/>
                <a:gd name="T31" fmla="*/ 1713792 h 2582545"/>
                <a:gd name="T32" fmla="*/ 907340 w 1969134"/>
                <a:gd name="T33" fmla="*/ 1572211 h 2582545"/>
                <a:gd name="T34" fmla="*/ 821716 w 1969134"/>
                <a:gd name="T35" fmla="*/ 1368735 h 2582545"/>
                <a:gd name="T36" fmla="*/ 815671 w 1969134"/>
                <a:gd name="T37" fmla="*/ 1277683 h 2582545"/>
                <a:gd name="T38" fmla="*/ 835328 w 1969134"/>
                <a:gd name="T39" fmla="*/ 1156347 h 2582545"/>
                <a:gd name="T40" fmla="*/ 883832 w 1969134"/>
                <a:gd name="T41" fmla="*/ 1047294 h 2582545"/>
                <a:gd name="T42" fmla="*/ 989344 w 1969134"/>
                <a:gd name="T43" fmla="*/ 925108 h 2582545"/>
                <a:gd name="T44" fmla="*/ 1118379 w 1969134"/>
                <a:gd name="T45" fmla="*/ 849085 h 2582545"/>
                <a:gd name="T46" fmla="*/ 1239495 w 1969134"/>
                <a:gd name="T47" fmla="*/ 819264 h 2582545"/>
                <a:gd name="T48" fmla="*/ 1747884 w 1969134"/>
                <a:gd name="T49" fmla="*/ 793580 h 2582545"/>
                <a:gd name="T50" fmla="*/ 1820778 w 1969134"/>
                <a:gd name="T51" fmla="*/ 614357 h 2582545"/>
                <a:gd name="T52" fmla="*/ 1828864 w 1969134"/>
                <a:gd name="T53" fmla="*/ 471714 h 2582545"/>
                <a:gd name="T54" fmla="*/ 1804342 w 1969134"/>
                <a:gd name="T55" fmla="*/ 351419 h 2582545"/>
                <a:gd name="T56" fmla="*/ 1753519 w 1969134"/>
                <a:gd name="T57" fmla="*/ 243147 h 2582545"/>
                <a:gd name="T58" fmla="*/ 1679966 w 1969134"/>
                <a:gd name="T59" fmla="*/ 150471 h 2582545"/>
                <a:gd name="T60" fmla="*/ 1587255 w 1969134"/>
                <a:gd name="T61" fmla="*/ 76960 h 2582545"/>
                <a:gd name="T62" fmla="*/ 1478958 w 1969134"/>
                <a:gd name="T63" fmla="*/ 26185 h 2582545"/>
                <a:gd name="T64" fmla="*/ 1358647 w 1969134"/>
                <a:gd name="T65" fmla="*/ 1717 h 2582545"/>
                <a:gd name="T66" fmla="*/ 1969067 w 1969134"/>
                <a:gd name="T67" fmla="*/ 1766699 h 2582545"/>
                <a:gd name="T68" fmla="*/ 1969067 w 1969134"/>
                <a:gd name="T69" fmla="*/ 1766699 h 2582545"/>
                <a:gd name="T70" fmla="*/ 1304330 w 1969134"/>
                <a:gd name="T71" fmla="*/ 816643 h 2582545"/>
                <a:gd name="T72" fmla="*/ 1398880 w 1969134"/>
                <a:gd name="T73" fmla="*/ 840463 h 2582545"/>
                <a:gd name="T74" fmla="*/ 1446517 w 1969134"/>
                <a:gd name="T75" fmla="*/ 917277 h 2582545"/>
                <a:gd name="T76" fmla="*/ 1398793 w 1969134"/>
                <a:gd name="T77" fmla="*/ 996889 h 2582545"/>
                <a:gd name="T78" fmla="*/ 1263567 w 1969134"/>
                <a:gd name="T79" fmla="*/ 1044004 h 2582545"/>
                <a:gd name="T80" fmla="*/ 1227872 w 1969134"/>
                <a:gd name="T81" fmla="*/ 1049385 h 2582545"/>
                <a:gd name="T82" fmla="*/ 1359154 w 1969134"/>
                <a:gd name="T83" fmla="*/ 1033868 h 2582545"/>
                <a:gd name="T84" fmla="*/ 1473172 w 1969134"/>
                <a:gd name="T85" fmla="*/ 1003490 h 2582545"/>
                <a:gd name="T86" fmla="*/ 1616486 w 1969134"/>
                <a:gd name="T87" fmla="*/ 931283 h 2582545"/>
                <a:gd name="T88" fmla="*/ 1729640 w 1969134"/>
                <a:gd name="T89" fmla="*/ 819819 h 25825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69134" h="2582545">
                  <a:moveTo>
                    <a:pt x="1290833" y="0"/>
                  </a:moveTo>
                  <a:lnTo>
                    <a:pt x="1185092" y="4318"/>
                  </a:lnTo>
                  <a:lnTo>
                    <a:pt x="1081680" y="16999"/>
                  </a:lnTo>
                  <a:lnTo>
                    <a:pt x="980931" y="37708"/>
                  </a:lnTo>
                  <a:lnTo>
                    <a:pt x="883180" y="66106"/>
                  </a:lnTo>
                  <a:lnTo>
                    <a:pt x="788761" y="101859"/>
                  </a:lnTo>
                  <a:lnTo>
                    <a:pt x="698010" y="144629"/>
                  </a:lnTo>
                  <a:lnTo>
                    <a:pt x="611260" y="194081"/>
                  </a:lnTo>
                  <a:lnTo>
                    <a:pt x="528848" y="249878"/>
                  </a:lnTo>
                  <a:lnTo>
                    <a:pt x="451106" y="311684"/>
                  </a:lnTo>
                  <a:lnTo>
                    <a:pt x="378371" y="379163"/>
                  </a:lnTo>
                  <a:lnTo>
                    <a:pt x="310977" y="451977"/>
                  </a:lnTo>
                  <a:lnTo>
                    <a:pt x="249259" y="529792"/>
                  </a:lnTo>
                  <a:lnTo>
                    <a:pt x="193550" y="612270"/>
                  </a:lnTo>
                  <a:lnTo>
                    <a:pt x="144187" y="699075"/>
                  </a:lnTo>
                  <a:lnTo>
                    <a:pt x="101504" y="789871"/>
                  </a:lnTo>
                  <a:lnTo>
                    <a:pt x="65835" y="884322"/>
                  </a:lnTo>
                  <a:lnTo>
                    <a:pt x="37516" y="982091"/>
                  </a:lnTo>
                  <a:lnTo>
                    <a:pt x="16880" y="1082842"/>
                  </a:lnTo>
                  <a:lnTo>
                    <a:pt x="4263" y="1186239"/>
                  </a:lnTo>
                  <a:lnTo>
                    <a:pt x="0" y="1291945"/>
                  </a:lnTo>
                  <a:lnTo>
                    <a:pt x="4311" y="1397649"/>
                  </a:lnTo>
                  <a:lnTo>
                    <a:pt x="16972" y="1501026"/>
                  </a:lnTo>
                  <a:lnTo>
                    <a:pt x="37647" y="1601740"/>
                  </a:lnTo>
                  <a:lnTo>
                    <a:pt x="66003" y="1699458"/>
                  </a:lnTo>
                  <a:lnTo>
                    <a:pt x="101704" y="1793845"/>
                  </a:lnTo>
                  <a:lnTo>
                    <a:pt x="144416" y="1884565"/>
                  </a:lnTo>
                  <a:lnTo>
                    <a:pt x="193803" y="1971285"/>
                  </a:lnTo>
                  <a:lnTo>
                    <a:pt x="249531" y="2053670"/>
                  </a:lnTo>
                  <a:lnTo>
                    <a:pt x="311265" y="2131385"/>
                  </a:lnTo>
                  <a:lnTo>
                    <a:pt x="378671" y="2204096"/>
                  </a:lnTo>
                  <a:lnTo>
                    <a:pt x="451412" y="2271467"/>
                  </a:lnTo>
                  <a:lnTo>
                    <a:pt x="529155" y="2333165"/>
                  </a:lnTo>
                  <a:lnTo>
                    <a:pt x="611565" y="2388855"/>
                  </a:lnTo>
                  <a:lnTo>
                    <a:pt x="698307" y="2438201"/>
                  </a:lnTo>
                  <a:lnTo>
                    <a:pt x="789046" y="2480870"/>
                  </a:lnTo>
                  <a:lnTo>
                    <a:pt x="883448" y="2516527"/>
                  </a:lnTo>
                  <a:lnTo>
                    <a:pt x="981177" y="2544838"/>
                  </a:lnTo>
                  <a:lnTo>
                    <a:pt x="1081898" y="2565466"/>
                  </a:lnTo>
                  <a:lnTo>
                    <a:pt x="1185277" y="2578079"/>
                  </a:lnTo>
                  <a:lnTo>
                    <a:pt x="1290980" y="2582341"/>
                  </a:lnTo>
                  <a:lnTo>
                    <a:pt x="1969044" y="2582181"/>
                  </a:lnTo>
                  <a:lnTo>
                    <a:pt x="1969044" y="1766862"/>
                  </a:lnTo>
                  <a:lnTo>
                    <a:pt x="1290789" y="1766862"/>
                  </a:lnTo>
                  <a:lnTo>
                    <a:pt x="1251870" y="1765293"/>
                  </a:lnTo>
                  <a:lnTo>
                    <a:pt x="1213807" y="1760649"/>
                  </a:lnTo>
                  <a:lnTo>
                    <a:pt x="1140739" y="1742631"/>
                  </a:lnTo>
                  <a:lnTo>
                    <a:pt x="1072572" y="1713792"/>
                  </a:lnTo>
                  <a:lnTo>
                    <a:pt x="1010293" y="1675119"/>
                  </a:lnTo>
                  <a:lnTo>
                    <a:pt x="954887" y="1627597"/>
                  </a:lnTo>
                  <a:lnTo>
                    <a:pt x="907340" y="1572211"/>
                  </a:lnTo>
                  <a:lnTo>
                    <a:pt x="868639" y="1509949"/>
                  </a:lnTo>
                  <a:lnTo>
                    <a:pt x="839769" y="1441795"/>
                  </a:lnTo>
                  <a:lnTo>
                    <a:pt x="821716" y="1368735"/>
                  </a:lnTo>
                  <a:lnTo>
                    <a:pt x="817054" y="1330673"/>
                  </a:lnTo>
                  <a:lnTo>
                    <a:pt x="815466" y="1291755"/>
                  </a:lnTo>
                  <a:lnTo>
                    <a:pt x="815671" y="1277683"/>
                  </a:lnTo>
                  <a:lnTo>
                    <a:pt x="818736" y="1236112"/>
                  </a:lnTo>
                  <a:lnTo>
                    <a:pt x="825344" y="1195619"/>
                  </a:lnTo>
                  <a:lnTo>
                    <a:pt x="835328" y="1156347"/>
                  </a:lnTo>
                  <a:lnTo>
                    <a:pt x="848516" y="1118440"/>
                  </a:lnTo>
                  <a:lnTo>
                    <a:pt x="864741" y="1082041"/>
                  </a:lnTo>
                  <a:lnTo>
                    <a:pt x="883832" y="1047294"/>
                  </a:lnTo>
                  <a:lnTo>
                    <a:pt x="909207" y="1009911"/>
                  </a:lnTo>
                  <a:lnTo>
                    <a:pt x="948157" y="963675"/>
                  </a:lnTo>
                  <a:lnTo>
                    <a:pt x="989321" y="925108"/>
                  </a:lnTo>
                  <a:lnTo>
                    <a:pt x="1031924" y="893577"/>
                  </a:lnTo>
                  <a:lnTo>
                    <a:pt x="1075194" y="868447"/>
                  </a:lnTo>
                  <a:lnTo>
                    <a:pt x="1118356" y="849085"/>
                  </a:lnTo>
                  <a:lnTo>
                    <a:pt x="1160639" y="834856"/>
                  </a:lnTo>
                  <a:lnTo>
                    <a:pt x="1201390" y="825106"/>
                  </a:lnTo>
                  <a:lnTo>
                    <a:pt x="1239472" y="819264"/>
                  </a:lnTo>
                  <a:lnTo>
                    <a:pt x="1290535" y="816330"/>
                  </a:lnTo>
                  <a:lnTo>
                    <a:pt x="1732043" y="816330"/>
                  </a:lnTo>
                  <a:lnTo>
                    <a:pt x="1747861" y="793580"/>
                  </a:lnTo>
                  <a:lnTo>
                    <a:pt x="1779404" y="737711"/>
                  </a:lnTo>
                  <a:lnTo>
                    <a:pt x="1803888" y="677785"/>
                  </a:lnTo>
                  <a:lnTo>
                    <a:pt x="1820755" y="614357"/>
                  </a:lnTo>
                  <a:lnTo>
                    <a:pt x="1829447" y="547984"/>
                  </a:lnTo>
                  <a:lnTo>
                    <a:pt x="1830552" y="513867"/>
                  </a:lnTo>
                  <a:lnTo>
                    <a:pt x="1828841" y="471714"/>
                  </a:lnTo>
                  <a:lnTo>
                    <a:pt x="1823810" y="430500"/>
                  </a:lnTo>
                  <a:lnTo>
                    <a:pt x="1815592" y="390357"/>
                  </a:lnTo>
                  <a:lnTo>
                    <a:pt x="1804319" y="351419"/>
                  </a:lnTo>
                  <a:lnTo>
                    <a:pt x="1790124" y="313816"/>
                  </a:lnTo>
                  <a:lnTo>
                    <a:pt x="1773139" y="277681"/>
                  </a:lnTo>
                  <a:lnTo>
                    <a:pt x="1753496" y="243147"/>
                  </a:lnTo>
                  <a:lnTo>
                    <a:pt x="1731328" y="210346"/>
                  </a:lnTo>
                  <a:lnTo>
                    <a:pt x="1706766" y="179410"/>
                  </a:lnTo>
                  <a:lnTo>
                    <a:pt x="1679943" y="150471"/>
                  </a:lnTo>
                  <a:lnTo>
                    <a:pt x="1650991" y="123661"/>
                  </a:lnTo>
                  <a:lnTo>
                    <a:pt x="1620044" y="99113"/>
                  </a:lnTo>
                  <a:lnTo>
                    <a:pt x="1587232" y="76960"/>
                  </a:lnTo>
                  <a:lnTo>
                    <a:pt x="1552688" y="57332"/>
                  </a:lnTo>
                  <a:lnTo>
                    <a:pt x="1516545" y="40363"/>
                  </a:lnTo>
                  <a:lnTo>
                    <a:pt x="1478935" y="26185"/>
                  </a:lnTo>
                  <a:lnTo>
                    <a:pt x="1439990" y="14930"/>
                  </a:lnTo>
                  <a:lnTo>
                    <a:pt x="1399842" y="6730"/>
                  </a:lnTo>
                  <a:lnTo>
                    <a:pt x="1358624" y="1717"/>
                  </a:lnTo>
                  <a:lnTo>
                    <a:pt x="1316469" y="25"/>
                  </a:lnTo>
                  <a:lnTo>
                    <a:pt x="1290833" y="0"/>
                  </a:lnTo>
                </a:path>
                <a:path w="1969134" h="2582545">
                  <a:moveTo>
                    <a:pt x="1969044" y="1766699"/>
                  </a:moveTo>
                  <a:lnTo>
                    <a:pt x="1290789" y="1766862"/>
                  </a:lnTo>
                  <a:lnTo>
                    <a:pt x="1969044" y="1766862"/>
                  </a:lnTo>
                  <a:lnTo>
                    <a:pt x="1969044" y="1766699"/>
                  </a:lnTo>
                </a:path>
                <a:path w="1969134" h="2582545">
                  <a:moveTo>
                    <a:pt x="1732043" y="816330"/>
                  </a:moveTo>
                  <a:lnTo>
                    <a:pt x="1290535" y="816330"/>
                  </a:lnTo>
                  <a:lnTo>
                    <a:pt x="1304307" y="816643"/>
                  </a:lnTo>
                  <a:lnTo>
                    <a:pt x="1318346" y="817625"/>
                  </a:lnTo>
                  <a:lnTo>
                    <a:pt x="1360472" y="825127"/>
                  </a:lnTo>
                  <a:lnTo>
                    <a:pt x="1398857" y="840463"/>
                  </a:lnTo>
                  <a:lnTo>
                    <a:pt x="1429193" y="865080"/>
                  </a:lnTo>
                  <a:lnTo>
                    <a:pt x="1445695" y="902715"/>
                  </a:lnTo>
                  <a:lnTo>
                    <a:pt x="1446494" y="917277"/>
                  </a:lnTo>
                  <a:lnTo>
                    <a:pt x="1445178" y="931017"/>
                  </a:lnTo>
                  <a:lnTo>
                    <a:pt x="1429598" y="967429"/>
                  </a:lnTo>
                  <a:lnTo>
                    <a:pt x="1398770" y="996889"/>
                  </a:lnTo>
                  <a:lnTo>
                    <a:pt x="1355524" y="1019731"/>
                  </a:lnTo>
                  <a:lnTo>
                    <a:pt x="1302692" y="1036290"/>
                  </a:lnTo>
                  <a:lnTo>
                    <a:pt x="1263544" y="1044004"/>
                  </a:lnTo>
                  <a:lnTo>
                    <a:pt x="1222231" y="1049174"/>
                  </a:lnTo>
                  <a:lnTo>
                    <a:pt x="1201026" y="1050836"/>
                  </a:lnTo>
                  <a:lnTo>
                    <a:pt x="1227849" y="1049385"/>
                  </a:lnTo>
                  <a:lnTo>
                    <a:pt x="1277239" y="1045300"/>
                  </a:lnTo>
                  <a:lnTo>
                    <a:pt x="1320987" y="1039987"/>
                  </a:lnTo>
                  <a:lnTo>
                    <a:pt x="1359131" y="1033868"/>
                  </a:lnTo>
                  <a:lnTo>
                    <a:pt x="1405924" y="1024096"/>
                  </a:lnTo>
                  <a:lnTo>
                    <a:pt x="1449064" y="1012171"/>
                  </a:lnTo>
                  <a:lnTo>
                    <a:pt x="1473149" y="1003490"/>
                  </a:lnTo>
                  <a:lnTo>
                    <a:pt x="1503806" y="992606"/>
                  </a:lnTo>
                  <a:lnTo>
                    <a:pt x="1562268" y="965363"/>
                  </a:lnTo>
                  <a:lnTo>
                    <a:pt x="1616463" y="931283"/>
                  </a:lnTo>
                  <a:lnTo>
                    <a:pt x="1665832" y="890922"/>
                  </a:lnTo>
                  <a:lnTo>
                    <a:pt x="1709818" y="844836"/>
                  </a:lnTo>
                  <a:lnTo>
                    <a:pt x="1729617" y="819819"/>
                  </a:lnTo>
                  <a:lnTo>
                    <a:pt x="1732043" y="816330"/>
                  </a:lnTo>
                </a:path>
              </a:pathLst>
            </a:custGeom>
            <a:solidFill>
              <a:srgbClr val="A1CD3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 name="object 6">
              <a:extLst>
                <a:ext uri="{FF2B5EF4-FFF2-40B4-BE49-F238E27FC236}">
                  <a16:creationId xmlns:a16="http://schemas.microsoft.com/office/drawing/2014/main" id="{9EDC4558-BA75-4F22-910A-676170A329B9}"/>
                </a:ext>
              </a:extLst>
            </p:cNvPr>
            <p:cNvSpPr>
              <a:spLocks/>
            </p:cNvSpPr>
            <p:nvPr/>
          </p:nvSpPr>
          <p:spPr bwMode="auto">
            <a:xfrm>
              <a:off x="6249771" y="409811"/>
              <a:ext cx="3289300" cy="5589905"/>
            </a:xfrm>
            <a:custGeom>
              <a:avLst/>
              <a:gdLst>
                <a:gd name="T0" fmla="*/ 3046171 w 3289300"/>
                <a:gd name="T1" fmla="*/ 5362423 h 5589905"/>
                <a:gd name="T2" fmla="*/ 2915925 w 3289300"/>
                <a:gd name="T3" fmla="*/ 5405663 h 5589905"/>
                <a:gd name="T4" fmla="*/ 2787782 w 3289300"/>
                <a:gd name="T5" fmla="*/ 5500878 h 5589905"/>
                <a:gd name="T6" fmla="*/ 2767198 w 3289300"/>
                <a:gd name="T7" fmla="*/ 5579575 h 5589905"/>
                <a:gd name="T8" fmla="*/ 2893288 w 3289300"/>
                <a:gd name="T9" fmla="*/ 5589305 h 5589905"/>
                <a:gd name="T10" fmla="*/ 3062875 w 3289300"/>
                <a:gd name="T11" fmla="*/ 5586266 h 5589905"/>
                <a:gd name="T12" fmla="*/ 3191077 w 3289300"/>
                <a:gd name="T13" fmla="*/ 5559296 h 5589905"/>
                <a:gd name="T14" fmla="*/ 3288722 w 3289300"/>
                <a:gd name="T15" fmla="*/ 5466035 h 5589905"/>
                <a:gd name="T16" fmla="*/ 3268085 w 3289300"/>
                <a:gd name="T17" fmla="*/ 5401457 h 5589905"/>
                <a:gd name="T18" fmla="*/ 3156753 w 3289300"/>
                <a:gd name="T19" fmla="*/ 5354704 h 5589905"/>
                <a:gd name="T20" fmla="*/ 1768228 w 3289300"/>
                <a:gd name="T21" fmla="*/ 7316 h 5589905"/>
                <a:gd name="T22" fmla="*/ 1376464 w 3289300"/>
                <a:gd name="T23" fmla="*/ 197593 h 5589905"/>
                <a:gd name="T24" fmla="*/ 976900 w 3289300"/>
                <a:gd name="T25" fmla="*/ 491208 h 5589905"/>
                <a:gd name="T26" fmla="*/ 638638 w 3289300"/>
                <a:gd name="T27" fmla="*/ 842661 h 5589905"/>
                <a:gd name="T28" fmla="*/ 366748 w 3289300"/>
                <a:gd name="T29" fmla="*/ 1243992 h 5589905"/>
                <a:gd name="T30" fmla="*/ 166298 w 3289300"/>
                <a:gd name="T31" fmla="*/ 1687238 h 5589905"/>
                <a:gd name="T32" fmla="*/ 42359 w 3289300"/>
                <a:gd name="T33" fmla="*/ 2164437 h 5589905"/>
                <a:gd name="T34" fmla="*/ 0 w 3289300"/>
                <a:gd name="T35" fmla="*/ 2667628 h 5589905"/>
                <a:gd name="T36" fmla="*/ 51582 w 3289300"/>
                <a:gd name="T37" fmla="*/ 3209509 h 5589905"/>
                <a:gd name="T38" fmla="*/ 200147 w 3289300"/>
                <a:gd name="T39" fmla="*/ 3721390 h 5589905"/>
                <a:gd name="T40" fmla="*/ 436820 w 3289300"/>
                <a:gd name="T41" fmla="*/ 4192415 h 5589905"/>
                <a:gd name="T42" fmla="*/ 752724 w 3289300"/>
                <a:gd name="T43" fmla="*/ 4611730 h 5589905"/>
                <a:gd name="T44" fmla="*/ 1138983 w 3289300"/>
                <a:gd name="T45" fmla="*/ 4968480 h 5589905"/>
                <a:gd name="T46" fmla="*/ 1586720 w 3289300"/>
                <a:gd name="T47" fmla="*/ 5251809 h 5589905"/>
                <a:gd name="T48" fmla="*/ 1931309 w 3289300"/>
                <a:gd name="T49" fmla="*/ 5351472 h 5589905"/>
                <a:gd name="T50" fmla="*/ 1989043 w 3289300"/>
                <a:gd name="T51" fmla="*/ 5226864 h 5589905"/>
                <a:gd name="T52" fmla="*/ 2059235 w 3289300"/>
                <a:gd name="T53" fmla="*/ 5109840 h 5589905"/>
                <a:gd name="T54" fmla="*/ 2141023 w 3289300"/>
                <a:gd name="T55" fmla="*/ 5001250 h 5589905"/>
                <a:gd name="T56" fmla="*/ 2233547 w 3289300"/>
                <a:gd name="T57" fmla="*/ 4901943 h 5589905"/>
                <a:gd name="T58" fmla="*/ 2335947 w 3289300"/>
                <a:gd name="T59" fmla="*/ 4812771 h 5589905"/>
                <a:gd name="T60" fmla="*/ 2447362 w 3289300"/>
                <a:gd name="T61" fmla="*/ 4734583 h 5589905"/>
                <a:gd name="T62" fmla="*/ 2482151 w 3289300"/>
                <a:gd name="T63" fmla="*/ 4709953 h 5589905"/>
                <a:gd name="T64" fmla="*/ 2199070 w 3289300"/>
                <a:gd name="T65" fmla="*/ 4630769 h 5589905"/>
                <a:gd name="T66" fmla="*/ 1813147 w 3289300"/>
                <a:gd name="T67" fmla="*/ 4445351 h 5589905"/>
                <a:gd name="T68" fmla="*/ 1477591 w 3289300"/>
                <a:gd name="T69" fmla="*/ 4188782 h 5589905"/>
                <a:gd name="T70" fmla="*/ 1201224 w 3289300"/>
                <a:gd name="T71" fmla="*/ 3871885 h 5589905"/>
                <a:gd name="T72" fmla="*/ 992867 w 3289300"/>
                <a:gd name="T73" fmla="*/ 3505481 h 5589905"/>
                <a:gd name="T74" fmla="*/ 861341 w 3289300"/>
                <a:gd name="T75" fmla="*/ 3100391 h 5589905"/>
                <a:gd name="T76" fmla="*/ 815466 w 3289300"/>
                <a:gd name="T77" fmla="*/ 2667437 h 5589905"/>
                <a:gd name="T78" fmla="*/ 845904 w 3289300"/>
                <a:gd name="T79" fmla="*/ 2305692 h 5589905"/>
                <a:gd name="T80" fmla="*/ 934957 w 3289300"/>
                <a:gd name="T81" fmla="*/ 1962649 h 5589905"/>
                <a:gd name="T82" fmla="*/ 1078983 w 3289300"/>
                <a:gd name="T83" fmla="*/ 1644033 h 5589905"/>
                <a:gd name="T84" fmla="*/ 1274338 w 3289300"/>
                <a:gd name="T85" fmla="*/ 1355567 h 5589905"/>
                <a:gd name="T86" fmla="*/ 1517377 w 3289300"/>
                <a:gd name="T87" fmla="*/ 1102976 h 5589905"/>
                <a:gd name="T88" fmla="*/ 1804458 w 3289300"/>
                <a:gd name="T89" fmla="*/ 891983 h 5589905"/>
                <a:gd name="T90" fmla="*/ 2048255 w 3289300"/>
                <a:gd name="T91" fmla="*/ 761911 h 5589905"/>
                <a:gd name="T92" fmla="*/ 2187440 w 3289300"/>
                <a:gd name="T93" fmla="*/ 631199 h 5589905"/>
                <a:gd name="T94" fmla="*/ 2251356 w 3289300"/>
                <a:gd name="T95" fmla="*/ 455999 h 5589905"/>
                <a:gd name="T96" fmla="*/ 2239190 w 3289300"/>
                <a:gd name="T97" fmla="*/ 297731 h 5589905"/>
                <a:gd name="T98" fmla="*/ 2142881 w 3289300"/>
                <a:gd name="T99" fmla="*/ 127455 h 5589905"/>
                <a:gd name="T100" fmla="*/ 1986173 w 3289300"/>
                <a:gd name="T101" fmla="*/ 24531 h 5589905"/>
                <a:gd name="T102" fmla="*/ 1831803 w 3289300"/>
                <a:gd name="T103" fmla="*/ 0 h 55899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89300" h="5589905">
                  <a:moveTo>
                    <a:pt x="3142728" y="5353777"/>
                  </a:moveTo>
                  <a:lnTo>
                    <a:pt x="3086798" y="5356610"/>
                  </a:lnTo>
                  <a:lnTo>
                    <a:pt x="3046171" y="5362423"/>
                  </a:lnTo>
                  <a:lnTo>
                    <a:pt x="3003685" y="5372116"/>
                  </a:lnTo>
                  <a:lnTo>
                    <a:pt x="2960037" y="5386318"/>
                  </a:lnTo>
                  <a:lnTo>
                    <a:pt x="2915925" y="5405663"/>
                  </a:lnTo>
                  <a:lnTo>
                    <a:pt x="2872047" y="5430783"/>
                  </a:lnTo>
                  <a:lnTo>
                    <a:pt x="2829100" y="5462311"/>
                  </a:lnTo>
                  <a:lnTo>
                    <a:pt x="2787782" y="5500878"/>
                  </a:lnTo>
                  <a:lnTo>
                    <a:pt x="2748791" y="5547117"/>
                  </a:lnTo>
                  <a:lnTo>
                    <a:pt x="2730385" y="5573312"/>
                  </a:lnTo>
                  <a:lnTo>
                    <a:pt x="2767198" y="5579575"/>
                  </a:lnTo>
                  <a:lnTo>
                    <a:pt x="2805686" y="5585087"/>
                  </a:lnTo>
                  <a:lnTo>
                    <a:pt x="2854374" y="5588512"/>
                  </a:lnTo>
                  <a:lnTo>
                    <a:pt x="2893288" y="5589305"/>
                  </a:lnTo>
                  <a:lnTo>
                    <a:pt x="2991269" y="5589580"/>
                  </a:lnTo>
                  <a:lnTo>
                    <a:pt x="3015317" y="5589216"/>
                  </a:lnTo>
                  <a:lnTo>
                    <a:pt x="3062875" y="5586266"/>
                  </a:lnTo>
                  <a:lnTo>
                    <a:pt x="3108773" y="5580322"/>
                  </a:lnTo>
                  <a:lnTo>
                    <a:pt x="3151884" y="5571345"/>
                  </a:lnTo>
                  <a:lnTo>
                    <a:pt x="3191077" y="5559296"/>
                  </a:lnTo>
                  <a:lnTo>
                    <a:pt x="3240056" y="5535379"/>
                  </a:lnTo>
                  <a:lnTo>
                    <a:pt x="3273874" y="5504336"/>
                  </a:lnTo>
                  <a:lnTo>
                    <a:pt x="3288722" y="5466035"/>
                  </a:lnTo>
                  <a:lnTo>
                    <a:pt x="3288797" y="5451633"/>
                  </a:lnTo>
                  <a:lnTo>
                    <a:pt x="3286201" y="5436406"/>
                  </a:lnTo>
                  <a:lnTo>
                    <a:pt x="3268085" y="5401457"/>
                  </a:lnTo>
                  <a:lnTo>
                    <a:pt x="3237463" y="5377114"/>
                  </a:lnTo>
                  <a:lnTo>
                    <a:pt x="3198847" y="5361991"/>
                  </a:lnTo>
                  <a:lnTo>
                    <a:pt x="3156753" y="5354704"/>
                  </a:lnTo>
                  <a:lnTo>
                    <a:pt x="3142728" y="5353777"/>
                  </a:lnTo>
                  <a:close/>
                </a:path>
                <a:path w="3289300" h="5589905">
                  <a:moveTo>
                    <a:pt x="1831803" y="0"/>
                  </a:moveTo>
                  <a:lnTo>
                    <a:pt x="1768228" y="7316"/>
                  </a:lnTo>
                  <a:lnTo>
                    <a:pt x="1705282" y="25031"/>
                  </a:lnTo>
                  <a:lnTo>
                    <a:pt x="1522398" y="113951"/>
                  </a:lnTo>
                  <a:lnTo>
                    <a:pt x="1376464" y="197593"/>
                  </a:lnTo>
                  <a:lnTo>
                    <a:pt x="1236778" y="288547"/>
                  </a:lnTo>
                  <a:lnTo>
                    <a:pt x="1103527" y="386517"/>
                  </a:lnTo>
                  <a:lnTo>
                    <a:pt x="976900" y="491208"/>
                  </a:lnTo>
                  <a:lnTo>
                    <a:pt x="857085" y="602325"/>
                  </a:lnTo>
                  <a:lnTo>
                    <a:pt x="744268" y="719575"/>
                  </a:lnTo>
                  <a:lnTo>
                    <a:pt x="638638" y="842661"/>
                  </a:lnTo>
                  <a:lnTo>
                    <a:pt x="540383" y="971289"/>
                  </a:lnTo>
                  <a:lnTo>
                    <a:pt x="449691" y="1105164"/>
                  </a:lnTo>
                  <a:lnTo>
                    <a:pt x="366748" y="1243992"/>
                  </a:lnTo>
                  <a:lnTo>
                    <a:pt x="291743" y="1387476"/>
                  </a:lnTo>
                  <a:lnTo>
                    <a:pt x="224864" y="1535323"/>
                  </a:lnTo>
                  <a:lnTo>
                    <a:pt x="166298" y="1687238"/>
                  </a:lnTo>
                  <a:lnTo>
                    <a:pt x="116234" y="1842925"/>
                  </a:lnTo>
                  <a:lnTo>
                    <a:pt x="74858" y="2002089"/>
                  </a:lnTo>
                  <a:lnTo>
                    <a:pt x="42359" y="2164437"/>
                  </a:lnTo>
                  <a:lnTo>
                    <a:pt x="18925" y="2329673"/>
                  </a:lnTo>
                  <a:lnTo>
                    <a:pt x="4742" y="2497501"/>
                  </a:lnTo>
                  <a:lnTo>
                    <a:pt x="0" y="2667628"/>
                  </a:lnTo>
                  <a:lnTo>
                    <a:pt x="5870" y="2850918"/>
                  </a:lnTo>
                  <a:lnTo>
                    <a:pt x="23173" y="3031680"/>
                  </a:lnTo>
                  <a:lnTo>
                    <a:pt x="51582" y="3209509"/>
                  </a:lnTo>
                  <a:lnTo>
                    <a:pt x="90766" y="3384006"/>
                  </a:lnTo>
                  <a:lnTo>
                    <a:pt x="140397" y="3554767"/>
                  </a:lnTo>
                  <a:lnTo>
                    <a:pt x="200147" y="3721390"/>
                  </a:lnTo>
                  <a:lnTo>
                    <a:pt x="269687" y="3883474"/>
                  </a:lnTo>
                  <a:lnTo>
                    <a:pt x="348688" y="4040616"/>
                  </a:lnTo>
                  <a:lnTo>
                    <a:pt x="436820" y="4192415"/>
                  </a:lnTo>
                  <a:lnTo>
                    <a:pt x="533757" y="4338469"/>
                  </a:lnTo>
                  <a:lnTo>
                    <a:pt x="639168" y="4478374"/>
                  </a:lnTo>
                  <a:lnTo>
                    <a:pt x="752724" y="4611730"/>
                  </a:lnTo>
                  <a:lnTo>
                    <a:pt x="874098" y="4738134"/>
                  </a:lnTo>
                  <a:lnTo>
                    <a:pt x="1002961" y="4857185"/>
                  </a:lnTo>
                  <a:lnTo>
                    <a:pt x="1138983" y="4968480"/>
                  </a:lnTo>
                  <a:lnTo>
                    <a:pt x="1281836" y="5071617"/>
                  </a:lnTo>
                  <a:lnTo>
                    <a:pt x="1431191" y="5166194"/>
                  </a:lnTo>
                  <a:lnTo>
                    <a:pt x="1586720" y="5251809"/>
                  </a:lnTo>
                  <a:lnTo>
                    <a:pt x="1748093" y="5328061"/>
                  </a:lnTo>
                  <a:lnTo>
                    <a:pt x="1914982" y="5394547"/>
                  </a:lnTo>
                  <a:lnTo>
                    <a:pt x="1931309" y="5351472"/>
                  </a:lnTo>
                  <a:lnTo>
                    <a:pt x="1949117" y="5309146"/>
                  </a:lnTo>
                  <a:lnTo>
                    <a:pt x="1968372" y="5267600"/>
                  </a:lnTo>
                  <a:lnTo>
                    <a:pt x="1989043" y="5226864"/>
                  </a:lnTo>
                  <a:lnTo>
                    <a:pt x="2011099" y="5186972"/>
                  </a:lnTo>
                  <a:lnTo>
                    <a:pt x="2034507" y="5147953"/>
                  </a:lnTo>
                  <a:lnTo>
                    <a:pt x="2059235" y="5109840"/>
                  </a:lnTo>
                  <a:lnTo>
                    <a:pt x="2085251" y="5072664"/>
                  </a:lnTo>
                  <a:lnTo>
                    <a:pt x="2112525" y="5036457"/>
                  </a:lnTo>
                  <a:lnTo>
                    <a:pt x="2141023" y="5001250"/>
                  </a:lnTo>
                  <a:lnTo>
                    <a:pt x="2170714" y="4967074"/>
                  </a:lnTo>
                  <a:lnTo>
                    <a:pt x="2201566" y="4933961"/>
                  </a:lnTo>
                  <a:lnTo>
                    <a:pt x="2233547" y="4901943"/>
                  </a:lnTo>
                  <a:lnTo>
                    <a:pt x="2266625" y="4871051"/>
                  </a:lnTo>
                  <a:lnTo>
                    <a:pt x="2300769" y="4841317"/>
                  </a:lnTo>
                  <a:lnTo>
                    <a:pt x="2335947" y="4812771"/>
                  </a:lnTo>
                  <a:lnTo>
                    <a:pt x="2372126" y="4785446"/>
                  </a:lnTo>
                  <a:lnTo>
                    <a:pt x="2409275" y="4759373"/>
                  </a:lnTo>
                  <a:lnTo>
                    <a:pt x="2447362" y="4734583"/>
                  </a:lnTo>
                  <a:lnTo>
                    <a:pt x="2486355" y="4711109"/>
                  </a:lnTo>
                  <a:lnTo>
                    <a:pt x="2484196" y="4710626"/>
                  </a:lnTo>
                  <a:lnTo>
                    <a:pt x="2482151" y="4709953"/>
                  </a:lnTo>
                  <a:lnTo>
                    <a:pt x="2479979" y="4709509"/>
                  </a:lnTo>
                  <a:lnTo>
                    <a:pt x="2337380" y="4674893"/>
                  </a:lnTo>
                  <a:lnTo>
                    <a:pt x="2199070" y="4630769"/>
                  </a:lnTo>
                  <a:lnTo>
                    <a:pt x="2065377" y="4577536"/>
                  </a:lnTo>
                  <a:lnTo>
                    <a:pt x="1936627" y="4515597"/>
                  </a:lnTo>
                  <a:lnTo>
                    <a:pt x="1813147" y="4445351"/>
                  </a:lnTo>
                  <a:lnTo>
                    <a:pt x="1695263" y="4367199"/>
                  </a:lnTo>
                  <a:lnTo>
                    <a:pt x="1583302" y="4281543"/>
                  </a:lnTo>
                  <a:lnTo>
                    <a:pt x="1477591" y="4188782"/>
                  </a:lnTo>
                  <a:lnTo>
                    <a:pt x="1378456" y="4089319"/>
                  </a:lnTo>
                  <a:lnTo>
                    <a:pt x="1286225" y="3983553"/>
                  </a:lnTo>
                  <a:lnTo>
                    <a:pt x="1201224" y="3871885"/>
                  </a:lnTo>
                  <a:lnTo>
                    <a:pt x="1123780" y="3754717"/>
                  </a:lnTo>
                  <a:lnTo>
                    <a:pt x="1054218" y="3632448"/>
                  </a:lnTo>
                  <a:lnTo>
                    <a:pt x="992867" y="3505481"/>
                  </a:lnTo>
                  <a:lnTo>
                    <a:pt x="940053" y="3374215"/>
                  </a:lnTo>
                  <a:lnTo>
                    <a:pt x="896102" y="3239051"/>
                  </a:lnTo>
                  <a:lnTo>
                    <a:pt x="861341" y="3100391"/>
                  </a:lnTo>
                  <a:lnTo>
                    <a:pt x="836097" y="2958635"/>
                  </a:lnTo>
                  <a:lnTo>
                    <a:pt x="820697" y="2814183"/>
                  </a:lnTo>
                  <a:lnTo>
                    <a:pt x="815466" y="2667437"/>
                  </a:lnTo>
                  <a:lnTo>
                    <a:pt x="818874" y="2545131"/>
                  </a:lnTo>
                  <a:lnTo>
                    <a:pt x="829065" y="2424478"/>
                  </a:lnTo>
                  <a:lnTo>
                    <a:pt x="845904" y="2305692"/>
                  </a:lnTo>
                  <a:lnTo>
                    <a:pt x="869255" y="2188983"/>
                  </a:lnTo>
                  <a:lnTo>
                    <a:pt x="898985" y="2074565"/>
                  </a:lnTo>
                  <a:lnTo>
                    <a:pt x="934957" y="1962649"/>
                  </a:lnTo>
                  <a:lnTo>
                    <a:pt x="977038" y="1853447"/>
                  </a:lnTo>
                  <a:lnTo>
                    <a:pt x="1025091" y="1747171"/>
                  </a:lnTo>
                  <a:lnTo>
                    <a:pt x="1078983" y="1644033"/>
                  </a:lnTo>
                  <a:lnTo>
                    <a:pt x="1138578" y="1544245"/>
                  </a:lnTo>
                  <a:lnTo>
                    <a:pt x="1203742" y="1448019"/>
                  </a:lnTo>
                  <a:lnTo>
                    <a:pt x="1274338" y="1355567"/>
                  </a:lnTo>
                  <a:lnTo>
                    <a:pt x="1350233" y="1267101"/>
                  </a:lnTo>
                  <a:lnTo>
                    <a:pt x="1431291" y="1182833"/>
                  </a:lnTo>
                  <a:lnTo>
                    <a:pt x="1517377" y="1102976"/>
                  </a:lnTo>
                  <a:lnTo>
                    <a:pt x="1608357" y="1027740"/>
                  </a:lnTo>
                  <a:lnTo>
                    <a:pt x="1704096" y="957339"/>
                  </a:lnTo>
                  <a:lnTo>
                    <a:pt x="1804458" y="891983"/>
                  </a:lnTo>
                  <a:lnTo>
                    <a:pt x="1909308" y="831886"/>
                  </a:lnTo>
                  <a:lnTo>
                    <a:pt x="2018512" y="777258"/>
                  </a:lnTo>
                  <a:lnTo>
                    <a:pt x="2048255" y="761911"/>
                  </a:lnTo>
                  <a:lnTo>
                    <a:pt x="2102335" y="725141"/>
                  </a:lnTo>
                  <a:lnTo>
                    <a:pt x="2148866" y="681199"/>
                  </a:lnTo>
                  <a:lnTo>
                    <a:pt x="2187440" y="631199"/>
                  </a:lnTo>
                  <a:lnTo>
                    <a:pt x="2217652" y="576256"/>
                  </a:lnTo>
                  <a:lnTo>
                    <a:pt x="2239093" y="517484"/>
                  </a:lnTo>
                  <a:lnTo>
                    <a:pt x="2251356" y="455999"/>
                  </a:lnTo>
                  <a:lnTo>
                    <a:pt x="2254034" y="392916"/>
                  </a:lnTo>
                  <a:lnTo>
                    <a:pt x="2251652" y="361123"/>
                  </a:lnTo>
                  <a:lnTo>
                    <a:pt x="2239190" y="297731"/>
                  </a:lnTo>
                  <a:lnTo>
                    <a:pt x="2216124" y="235527"/>
                  </a:lnTo>
                  <a:lnTo>
                    <a:pt x="2183369" y="177817"/>
                  </a:lnTo>
                  <a:lnTo>
                    <a:pt x="2142881" y="127455"/>
                  </a:lnTo>
                  <a:lnTo>
                    <a:pt x="2095776" y="84849"/>
                  </a:lnTo>
                  <a:lnTo>
                    <a:pt x="2043169" y="50406"/>
                  </a:lnTo>
                  <a:lnTo>
                    <a:pt x="1986173" y="24531"/>
                  </a:lnTo>
                  <a:lnTo>
                    <a:pt x="1925905" y="7631"/>
                  </a:lnTo>
                  <a:lnTo>
                    <a:pt x="1863477" y="113"/>
                  </a:lnTo>
                  <a:lnTo>
                    <a:pt x="1831803" y="0"/>
                  </a:lnTo>
                  <a:close/>
                </a:path>
              </a:pathLst>
            </a:custGeom>
            <a:solidFill>
              <a:srgbClr val="2CB34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 name="object 7">
              <a:extLst>
                <a:ext uri="{FF2B5EF4-FFF2-40B4-BE49-F238E27FC236}">
                  <a16:creationId xmlns:a16="http://schemas.microsoft.com/office/drawing/2014/main" id="{138F3FED-6F2D-4821-8B9F-F69849D7811B}"/>
                </a:ext>
              </a:extLst>
            </p:cNvPr>
            <p:cNvSpPr>
              <a:spLocks/>
            </p:cNvSpPr>
            <p:nvPr/>
          </p:nvSpPr>
          <p:spPr bwMode="auto">
            <a:xfrm>
              <a:off x="7904091" y="1749762"/>
              <a:ext cx="2154555" cy="2581275"/>
            </a:xfrm>
            <a:custGeom>
              <a:avLst/>
              <a:gdLst>
                <a:gd name="T0" fmla="*/ 921464 w 2154554"/>
                <a:gd name="T1" fmla="*/ 4130 h 2581275"/>
                <a:gd name="T2" fmla="*/ 752268 w 2154554"/>
                <a:gd name="T3" fmla="*/ 62636 h 2581275"/>
                <a:gd name="T4" fmla="*/ 612796 w 2154554"/>
                <a:gd name="T5" fmla="*/ 139757 h 2581275"/>
                <a:gd name="T6" fmla="*/ 485308 w 2154554"/>
                <a:gd name="T7" fmla="*/ 231593 h 2581275"/>
                <a:gd name="T8" fmla="*/ 370685 w 2154554"/>
                <a:gd name="T9" fmla="*/ 336839 h 2581275"/>
                <a:gd name="T10" fmla="*/ 269807 w 2154554"/>
                <a:gd name="T11" fmla="*/ 454186 h 2581275"/>
                <a:gd name="T12" fmla="*/ 183554 w 2154554"/>
                <a:gd name="T13" fmla="*/ 582326 h 2581275"/>
                <a:gd name="T14" fmla="*/ 112806 w 2154554"/>
                <a:gd name="T15" fmla="*/ 719953 h 2581275"/>
                <a:gd name="T16" fmla="*/ 58444 w 2154554"/>
                <a:gd name="T17" fmla="*/ 865758 h 2581275"/>
                <a:gd name="T18" fmla="*/ 21347 w 2154554"/>
                <a:gd name="T19" fmla="*/ 1018434 h 2581275"/>
                <a:gd name="T20" fmla="*/ 2395 w 2154554"/>
                <a:gd name="T21" fmla="*/ 1176674 h 2581275"/>
                <a:gd name="T22" fmla="*/ 4422 w 2154554"/>
                <a:gd name="T23" fmla="*/ 1365909 h 2581275"/>
                <a:gd name="T24" fmla="*/ 38620 w 2154554"/>
                <a:gd name="T25" fmla="*/ 1575277 h 2581275"/>
                <a:gd name="T26" fmla="*/ 104334 w 2154554"/>
                <a:gd name="T27" fmla="*/ 1772349 h 2581275"/>
                <a:gd name="T28" fmla="*/ 198816 w 2154554"/>
                <a:gd name="T29" fmla="*/ 1954378 h 2581275"/>
                <a:gd name="T30" fmla="*/ 319317 w 2154554"/>
                <a:gd name="T31" fmla="*/ 2118618 h 2581275"/>
                <a:gd name="T32" fmla="*/ 463091 w 2154554"/>
                <a:gd name="T33" fmla="*/ 2262323 h 2581275"/>
                <a:gd name="T34" fmla="*/ 627390 w 2154554"/>
                <a:gd name="T35" fmla="*/ 2382745 h 2581275"/>
                <a:gd name="T36" fmla="*/ 809465 w 2154554"/>
                <a:gd name="T37" fmla="*/ 2477140 h 2581275"/>
                <a:gd name="T38" fmla="*/ 1006569 w 2154554"/>
                <a:gd name="T39" fmla="*/ 2542760 h 2581275"/>
                <a:gd name="T40" fmla="*/ 1215977 w 2154554"/>
                <a:gd name="T41" fmla="*/ 2576859 h 2581275"/>
                <a:gd name="T42" fmla="*/ 2154331 w 2154554"/>
                <a:gd name="T43" fmla="*/ 2581033 h 2581275"/>
                <a:gd name="T44" fmla="*/ 1324226 w 2154554"/>
                <a:gd name="T45" fmla="*/ 1765763 h 2581275"/>
                <a:gd name="T46" fmla="*/ 1241830 w 2154554"/>
                <a:gd name="T47" fmla="*/ 1759113 h 2581275"/>
                <a:gd name="T48" fmla="*/ 1163624 w 2154554"/>
                <a:gd name="T49" fmla="*/ 1739828 h 2581275"/>
                <a:gd name="T50" fmla="*/ 1090665 w 2154554"/>
                <a:gd name="T51" fmla="*/ 1708963 h 2581275"/>
                <a:gd name="T52" fmla="*/ 1023984 w 2154554"/>
                <a:gd name="T53" fmla="*/ 1667572 h 2581275"/>
                <a:gd name="T54" fmla="*/ 964684 w 2154554"/>
                <a:gd name="T55" fmla="*/ 1616711 h 2581275"/>
                <a:gd name="T56" fmla="*/ 913795 w 2154554"/>
                <a:gd name="T57" fmla="*/ 1557436 h 2581275"/>
                <a:gd name="T58" fmla="*/ 872373 w 2154554"/>
                <a:gd name="T59" fmla="*/ 1490800 h 2581275"/>
                <a:gd name="T60" fmla="*/ 841475 w 2154554"/>
                <a:gd name="T61" fmla="*/ 1417859 h 2581275"/>
                <a:gd name="T62" fmla="*/ 822154 w 2154554"/>
                <a:gd name="T63" fmla="*/ 1339667 h 2581275"/>
                <a:gd name="T64" fmla="*/ 815466 w 2154554"/>
                <a:gd name="T65" fmla="*/ 1257281 h 2581275"/>
                <a:gd name="T66" fmla="*/ 823669 w 2154554"/>
                <a:gd name="T67" fmla="*/ 1165424 h 2581275"/>
                <a:gd name="T68" fmla="*/ 858814 w 2154554"/>
                <a:gd name="T69" fmla="*/ 1050727 h 2581275"/>
                <a:gd name="T70" fmla="*/ 919147 w 2154554"/>
                <a:gd name="T71" fmla="*/ 948603 h 2581275"/>
                <a:gd name="T72" fmla="*/ 1001959 w 2154554"/>
                <a:gd name="T73" fmla="*/ 863069 h 2581275"/>
                <a:gd name="T74" fmla="*/ 1104570 w 2154554"/>
                <a:gd name="T75" fmla="*/ 798143 h 2581275"/>
                <a:gd name="T76" fmla="*/ 1163459 w 2154554"/>
                <a:gd name="T77" fmla="*/ 771771 h 2581275"/>
                <a:gd name="T78" fmla="*/ 1267971 w 2154554"/>
                <a:gd name="T79" fmla="*/ 696219 h 2581275"/>
                <a:gd name="T80" fmla="*/ 1341917 w 2154554"/>
                <a:gd name="T81" fmla="*/ 594862 h 2581275"/>
                <a:gd name="T82" fmla="*/ 1381590 w 2154554"/>
                <a:gd name="T83" fmla="*/ 476444 h 2581275"/>
                <a:gd name="T84" fmla="*/ 1386623 w 2154554"/>
                <a:gd name="T85" fmla="*/ 381696 h 2581275"/>
                <a:gd name="T86" fmla="*/ 1357398 w 2154554"/>
                <a:gd name="T87" fmla="*/ 254463 h 2581275"/>
                <a:gd name="T88" fmla="*/ 1289664 w 2154554"/>
                <a:gd name="T89" fmla="*/ 142858 h 2581275"/>
                <a:gd name="T90" fmla="*/ 1193931 w 2154554"/>
                <a:gd name="T91" fmla="*/ 60914 h 2581275"/>
                <a:gd name="T92" fmla="*/ 1078950 w 2154554"/>
                <a:gd name="T93" fmla="*/ 12327 h 2581275"/>
                <a:gd name="T94" fmla="*/ 985324 w 2154554"/>
                <a:gd name="T95" fmla="*/ 0 h 2581275"/>
                <a:gd name="T96" fmla="*/ 1324226 w 2154554"/>
                <a:gd name="T97" fmla="*/ 1765763 h 2581275"/>
                <a:gd name="T98" fmla="*/ 2154331 w 2154554"/>
                <a:gd name="T99" fmla="*/ 1765566 h 25812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54554" h="2581275">
                  <a:moveTo>
                    <a:pt x="985324" y="0"/>
                  </a:moveTo>
                  <a:lnTo>
                    <a:pt x="921464" y="4130"/>
                  </a:lnTo>
                  <a:lnTo>
                    <a:pt x="857715" y="18678"/>
                  </a:lnTo>
                  <a:lnTo>
                    <a:pt x="752268" y="62636"/>
                  </a:lnTo>
                  <a:lnTo>
                    <a:pt x="681089" y="99275"/>
                  </a:lnTo>
                  <a:lnTo>
                    <a:pt x="612796" y="139757"/>
                  </a:lnTo>
                  <a:lnTo>
                    <a:pt x="547499" y="183917"/>
                  </a:lnTo>
                  <a:lnTo>
                    <a:pt x="485308" y="231593"/>
                  </a:lnTo>
                  <a:lnTo>
                    <a:pt x="426334" y="282622"/>
                  </a:lnTo>
                  <a:lnTo>
                    <a:pt x="370685" y="336839"/>
                  </a:lnTo>
                  <a:lnTo>
                    <a:pt x="318473" y="394081"/>
                  </a:lnTo>
                  <a:lnTo>
                    <a:pt x="269807" y="454186"/>
                  </a:lnTo>
                  <a:lnTo>
                    <a:pt x="224797" y="516988"/>
                  </a:lnTo>
                  <a:lnTo>
                    <a:pt x="183554" y="582326"/>
                  </a:lnTo>
                  <a:lnTo>
                    <a:pt x="146187" y="650035"/>
                  </a:lnTo>
                  <a:lnTo>
                    <a:pt x="112806" y="719953"/>
                  </a:lnTo>
                  <a:lnTo>
                    <a:pt x="83522" y="791915"/>
                  </a:lnTo>
                  <a:lnTo>
                    <a:pt x="58444" y="865758"/>
                  </a:lnTo>
                  <a:lnTo>
                    <a:pt x="37682" y="941319"/>
                  </a:lnTo>
                  <a:lnTo>
                    <a:pt x="21347" y="1018434"/>
                  </a:lnTo>
                  <a:lnTo>
                    <a:pt x="9548" y="1096940"/>
                  </a:lnTo>
                  <a:lnTo>
                    <a:pt x="2395" y="1176674"/>
                  </a:lnTo>
                  <a:lnTo>
                    <a:pt x="0" y="1257471"/>
                  </a:lnTo>
                  <a:lnTo>
                    <a:pt x="4422" y="1365909"/>
                  </a:lnTo>
                  <a:lnTo>
                    <a:pt x="17410" y="1471958"/>
                  </a:lnTo>
                  <a:lnTo>
                    <a:pt x="38620" y="1575277"/>
                  </a:lnTo>
                  <a:lnTo>
                    <a:pt x="67709" y="1675522"/>
                  </a:lnTo>
                  <a:lnTo>
                    <a:pt x="104334" y="1772349"/>
                  </a:lnTo>
                  <a:lnTo>
                    <a:pt x="148151" y="1865416"/>
                  </a:lnTo>
                  <a:lnTo>
                    <a:pt x="198816" y="1954378"/>
                  </a:lnTo>
                  <a:lnTo>
                    <a:pt x="255986" y="2038893"/>
                  </a:lnTo>
                  <a:lnTo>
                    <a:pt x="319317" y="2118618"/>
                  </a:lnTo>
                  <a:lnTo>
                    <a:pt x="388467" y="2193209"/>
                  </a:lnTo>
                  <a:lnTo>
                    <a:pt x="463091" y="2262323"/>
                  </a:lnTo>
                  <a:lnTo>
                    <a:pt x="542847" y="2325616"/>
                  </a:lnTo>
                  <a:lnTo>
                    <a:pt x="627390" y="2382745"/>
                  </a:lnTo>
                  <a:lnTo>
                    <a:pt x="716377" y="2433368"/>
                  </a:lnTo>
                  <a:lnTo>
                    <a:pt x="809465" y="2477140"/>
                  </a:lnTo>
                  <a:lnTo>
                    <a:pt x="906310" y="2513718"/>
                  </a:lnTo>
                  <a:lnTo>
                    <a:pt x="1006569" y="2542760"/>
                  </a:lnTo>
                  <a:lnTo>
                    <a:pt x="1109898" y="2563921"/>
                  </a:lnTo>
                  <a:lnTo>
                    <a:pt x="1215954" y="2576859"/>
                  </a:lnTo>
                  <a:lnTo>
                    <a:pt x="1324394" y="2581230"/>
                  </a:lnTo>
                  <a:lnTo>
                    <a:pt x="2154308" y="2581033"/>
                  </a:lnTo>
                  <a:lnTo>
                    <a:pt x="2154308" y="1765763"/>
                  </a:lnTo>
                  <a:lnTo>
                    <a:pt x="1324203" y="1765763"/>
                  </a:lnTo>
                  <a:lnTo>
                    <a:pt x="1282547" y="1764084"/>
                  </a:lnTo>
                  <a:lnTo>
                    <a:pt x="1241807" y="1759113"/>
                  </a:lnTo>
                  <a:lnTo>
                    <a:pt x="1202114" y="1750984"/>
                  </a:lnTo>
                  <a:lnTo>
                    <a:pt x="1163601" y="1739828"/>
                  </a:lnTo>
                  <a:lnTo>
                    <a:pt x="1126400" y="1725777"/>
                  </a:lnTo>
                  <a:lnTo>
                    <a:pt x="1090642" y="1708963"/>
                  </a:lnTo>
                  <a:lnTo>
                    <a:pt x="1056460" y="1689517"/>
                  </a:lnTo>
                  <a:lnTo>
                    <a:pt x="1023984" y="1667572"/>
                  </a:lnTo>
                  <a:lnTo>
                    <a:pt x="993348" y="1643260"/>
                  </a:lnTo>
                  <a:lnTo>
                    <a:pt x="964684" y="1616711"/>
                  </a:lnTo>
                  <a:lnTo>
                    <a:pt x="938122" y="1588060"/>
                  </a:lnTo>
                  <a:lnTo>
                    <a:pt x="913795" y="1557436"/>
                  </a:lnTo>
                  <a:lnTo>
                    <a:pt x="891835" y="1524972"/>
                  </a:lnTo>
                  <a:lnTo>
                    <a:pt x="872373" y="1490800"/>
                  </a:lnTo>
                  <a:lnTo>
                    <a:pt x="855543" y="1455051"/>
                  </a:lnTo>
                  <a:lnTo>
                    <a:pt x="841475" y="1417859"/>
                  </a:lnTo>
                  <a:lnTo>
                    <a:pt x="830301" y="1379353"/>
                  </a:lnTo>
                  <a:lnTo>
                    <a:pt x="822154" y="1339667"/>
                  </a:lnTo>
                  <a:lnTo>
                    <a:pt x="817165" y="1298933"/>
                  </a:lnTo>
                  <a:lnTo>
                    <a:pt x="815466" y="1257281"/>
                  </a:lnTo>
                  <a:lnTo>
                    <a:pt x="816387" y="1226232"/>
                  </a:lnTo>
                  <a:lnTo>
                    <a:pt x="823669" y="1165424"/>
                  </a:lnTo>
                  <a:lnTo>
                    <a:pt x="837924" y="1106755"/>
                  </a:lnTo>
                  <a:lnTo>
                    <a:pt x="858814" y="1050727"/>
                  </a:lnTo>
                  <a:lnTo>
                    <a:pt x="886001" y="997843"/>
                  </a:lnTo>
                  <a:lnTo>
                    <a:pt x="919147" y="948603"/>
                  </a:lnTo>
                  <a:lnTo>
                    <a:pt x="957912" y="903511"/>
                  </a:lnTo>
                  <a:lnTo>
                    <a:pt x="1001959" y="863069"/>
                  </a:lnTo>
                  <a:lnTo>
                    <a:pt x="1050950" y="827779"/>
                  </a:lnTo>
                  <a:lnTo>
                    <a:pt x="1104547" y="798143"/>
                  </a:lnTo>
                  <a:lnTo>
                    <a:pt x="1132966" y="785603"/>
                  </a:lnTo>
                  <a:lnTo>
                    <a:pt x="1163436" y="771771"/>
                  </a:lnTo>
                  <a:lnTo>
                    <a:pt x="1219281" y="737767"/>
                  </a:lnTo>
                  <a:lnTo>
                    <a:pt x="1267948" y="696219"/>
                  </a:lnTo>
                  <a:lnTo>
                    <a:pt x="1308974" y="648219"/>
                  </a:lnTo>
                  <a:lnTo>
                    <a:pt x="1341894" y="594862"/>
                  </a:lnTo>
                  <a:lnTo>
                    <a:pt x="1366247" y="537239"/>
                  </a:lnTo>
                  <a:lnTo>
                    <a:pt x="1381567" y="476444"/>
                  </a:lnTo>
                  <a:lnTo>
                    <a:pt x="1387393" y="413571"/>
                  </a:lnTo>
                  <a:lnTo>
                    <a:pt x="1386600" y="381696"/>
                  </a:lnTo>
                  <a:lnTo>
                    <a:pt x="1377315" y="317753"/>
                  </a:lnTo>
                  <a:lnTo>
                    <a:pt x="1357375" y="254463"/>
                  </a:lnTo>
                  <a:lnTo>
                    <a:pt x="1327555" y="195184"/>
                  </a:lnTo>
                  <a:lnTo>
                    <a:pt x="1289641" y="142858"/>
                  </a:lnTo>
                  <a:lnTo>
                    <a:pt x="1244728" y="97947"/>
                  </a:lnTo>
                  <a:lnTo>
                    <a:pt x="1193908" y="60914"/>
                  </a:lnTo>
                  <a:lnTo>
                    <a:pt x="1138277" y="32220"/>
                  </a:lnTo>
                  <a:lnTo>
                    <a:pt x="1078927" y="12327"/>
                  </a:lnTo>
                  <a:lnTo>
                    <a:pt x="1016953" y="1697"/>
                  </a:lnTo>
                  <a:lnTo>
                    <a:pt x="985324" y="0"/>
                  </a:lnTo>
                  <a:close/>
                </a:path>
                <a:path w="2154554" h="2581275">
                  <a:moveTo>
                    <a:pt x="2154308" y="1765566"/>
                  </a:moveTo>
                  <a:lnTo>
                    <a:pt x="1324203" y="1765763"/>
                  </a:lnTo>
                  <a:lnTo>
                    <a:pt x="2154308" y="1765763"/>
                  </a:lnTo>
                  <a:lnTo>
                    <a:pt x="2154308" y="1765566"/>
                  </a:lnTo>
                  <a:close/>
                </a:path>
              </a:pathLst>
            </a:custGeom>
            <a:solidFill>
              <a:srgbClr val="EE34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8" name="Rectangle 7">
            <a:extLst>
              <a:ext uri="{FF2B5EF4-FFF2-40B4-BE49-F238E27FC236}">
                <a16:creationId xmlns:a16="http://schemas.microsoft.com/office/drawing/2014/main" id="{EC112147-51A1-47F8-8CC2-CC3B802F7E4E}"/>
              </a:ext>
            </a:extLst>
          </p:cNvPr>
          <p:cNvSpPr/>
          <p:nvPr userDrawn="1"/>
        </p:nvSpPr>
        <p:spPr>
          <a:xfrm>
            <a:off x="0" y="0"/>
            <a:ext cx="12192000" cy="6858000"/>
          </a:xfrm>
          <a:prstGeom prst="rect">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838200" y="365127"/>
            <a:ext cx="10515600" cy="1325563"/>
          </a:xfrm>
          <a:prstGeom prst="rect">
            <a:avLst/>
          </a:prstGeom>
        </p:spPr>
        <p:txBody>
          <a:bodyPr/>
          <a:lstStyle>
            <a:lvl1pPr>
              <a:defRPr>
                <a:solidFill>
                  <a:srgbClr val="0070C0"/>
                </a:solidFill>
                <a:latin typeface="WIC Gravur Condensed Black" panose="0000050000000000000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292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381AC77-44AB-41E8-95A2-99BC2EDEC19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00663" y="0"/>
            <a:ext cx="6891337"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CC4E2166-C182-4735-BCCE-6BC2E9D85892}"/>
              </a:ext>
            </a:extLst>
          </p:cNvPr>
          <p:cNvSpPr/>
          <p:nvPr userDrawn="1"/>
        </p:nvSpPr>
        <p:spPr>
          <a:xfrm>
            <a:off x="0" y="0"/>
            <a:ext cx="12192000" cy="6858000"/>
          </a:xfrm>
          <a:prstGeom prst="rect">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838200" y="365127"/>
            <a:ext cx="10515600" cy="1325563"/>
          </a:xfrm>
          <a:prstGeom prst="rect">
            <a:avLst/>
          </a:prstGeom>
        </p:spPr>
        <p:txBody>
          <a:bodyPr/>
          <a:lstStyle>
            <a:lvl1pPr>
              <a:defRPr>
                <a:solidFill>
                  <a:schemeClr val="accent3"/>
                </a:solidFill>
                <a:latin typeface="WIC Gravur Condensed Black" panose="00000500000000000000"/>
              </a:defRPr>
            </a:lvl1pPr>
          </a:lstStyle>
          <a:p>
            <a:r>
              <a:rPr lang="en-US" dirty="0"/>
              <a:t>Click to edit Master title style</a:t>
            </a:r>
          </a:p>
        </p:txBody>
      </p:sp>
      <p:sp>
        <p:nvSpPr>
          <p:cNvPr id="3" name="Content Placeholder 2"/>
          <p:cNvSpPr>
            <a:spLocks noGrp="1"/>
          </p:cNvSpPr>
          <p:nvPr>
            <p:ph idx="1"/>
          </p:nvPr>
        </p:nvSpPr>
        <p:spPr/>
        <p:txBody>
          <a:bodyPr/>
          <a:lstStyle>
            <a:lvl1pPr>
              <a:defRPr sz="28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848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91EAF5D6-AB3B-470F-AA9B-00395E0D736E}"/>
              </a:ext>
            </a:extLst>
          </p:cNvPr>
          <p:cNvGrpSpPr>
            <a:grpSpLocks/>
          </p:cNvGrpSpPr>
          <p:nvPr userDrawn="1"/>
        </p:nvGrpSpPr>
        <p:grpSpPr bwMode="auto">
          <a:xfrm>
            <a:off x="5892800" y="3000375"/>
            <a:ext cx="6299200" cy="3886200"/>
            <a:chOff x="4106666" y="1345722"/>
            <a:chExt cx="5952343" cy="6426774"/>
          </a:xfrm>
        </p:grpSpPr>
        <p:sp>
          <p:nvSpPr>
            <p:cNvPr id="5" name="object 3">
              <a:extLst>
                <a:ext uri="{FF2B5EF4-FFF2-40B4-BE49-F238E27FC236}">
                  <a16:creationId xmlns:a16="http://schemas.microsoft.com/office/drawing/2014/main" id="{DFE416F1-4B60-454D-9E74-131B81109B14}"/>
                </a:ext>
              </a:extLst>
            </p:cNvPr>
            <p:cNvSpPr>
              <a:spLocks/>
            </p:cNvSpPr>
            <p:nvPr/>
          </p:nvSpPr>
          <p:spPr bwMode="auto">
            <a:xfrm>
              <a:off x="7049109" y="1345722"/>
              <a:ext cx="3009900" cy="4672330"/>
            </a:xfrm>
            <a:custGeom>
              <a:avLst/>
              <a:gdLst>
                <a:gd name="T0" fmla="*/ 141172 w 3009900"/>
                <a:gd name="T1" fmla="*/ 4177950 h 4672330"/>
                <a:gd name="T2" fmla="*/ 162117 w 3009900"/>
                <a:gd name="T3" fmla="*/ 4259659 h 4672330"/>
                <a:gd name="T4" fmla="*/ 192893 w 3009900"/>
                <a:gd name="T5" fmla="*/ 4345452 h 4672330"/>
                <a:gd name="T6" fmla="*/ 238126 w 3009900"/>
                <a:gd name="T7" fmla="*/ 4460652 h 4672330"/>
                <a:gd name="T8" fmla="*/ 285907 w 3009900"/>
                <a:gd name="T9" fmla="*/ 4550018 h 4672330"/>
                <a:gd name="T10" fmla="*/ 341018 w 3009900"/>
                <a:gd name="T11" fmla="*/ 4620869 h 4672330"/>
                <a:gd name="T12" fmla="*/ 415352 w 3009900"/>
                <a:gd name="T13" fmla="*/ 4669085 h 4672330"/>
                <a:gd name="T14" fmla="*/ 460461 w 3009900"/>
                <a:gd name="T15" fmla="*/ 4669450 h 4672330"/>
                <a:gd name="T16" fmla="*/ 525420 w 3009900"/>
                <a:gd name="T17" fmla="*/ 4608438 h 4672330"/>
                <a:gd name="T18" fmla="*/ 533240 w 3009900"/>
                <a:gd name="T19" fmla="*/ 4547885 h 4672330"/>
                <a:gd name="T20" fmla="*/ 517830 w 3009900"/>
                <a:gd name="T21" fmla="*/ 4472374 h 4672330"/>
                <a:gd name="T22" fmla="*/ 483446 w 3009900"/>
                <a:gd name="T23" fmla="*/ 4398129 h 4672330"/>
                <a:gd name="T24" fmla="*/ 430770 w 3009900"/>
                <a:gd name="T25" fmla="*/ 4319673 h 4672330"/>
                <a:gd name="T26" fmla="*/ 356833 w 3009900"/>
                <a:gd name="T27" fmla="*/ 4244871 h 4672330"/>
                <a:gd name="T28" fmla="*/ 258666 w 3009900"/>
                <a:gd name="T29" fmla="*/ 4181593 h 4672330"/>
                <a:gd name="T30" fmla="*/ 133299 w 3009900"/>
                <a:gd name="T31" fmla="*/ 4137706 h 4672330"/>
                <a:gd name="T32" fmla="*/ 2948549 w 3009900"/>
                <a:gd name="T33" fmla="*/ 3078 h 4672330"/>
                <a:gd name="T34" fmla="*/ 2589632 w 3009900"/>
                <a:gd name="T35" fmla="*/ 52162 h 4672330"/>
                <a:gd name="T36" fmla="*/ 2232942 w 3009900"/>
                <a:gd name="T37" fmla="*/ 142974 h 4672330"/>
                <a:gd name="T38" fmla="*/ 1870405 w 3009900"/>
                <a:gd name="T39" fmla="*/ 281489 h 4672330"/>
                <a:gd name="T40" fmla="*/ 1519885 w 3009900"/>
                <a:gd name="T41" fmla="*/ 467805 h 4672330"/>
                <a:gd name="T42" fmla="*/ 1199812 w 3009900"/>
                <a:gd name="T43" fmla="*/ 693206 h 4672330"/>
                <a:gd name="T44" fmla="*/ 912468 w 3009900"/>
                <a:gd name="T45" fmla="*/ 953744 h 4672330"/>
                <a:gd name="T46" fmla="*/ 660132 w 3009900"/>
                <a:gd name="T47" fmla="*/ 1245466 h 4672330"/>
                <a:gd name="T48" fmla="*/ 445087 w 3009900"/>
                <a:gd name="T49" fmla="*/ 1564421 h 4672330"/>
                <a:gd name="T50" fmla="*/ 269613 w 3009900"/>
                <a:gd name="T51" fmla="*/ 1906659 h 4672330"/>
                <a:gd name="T52" fmla="*/ 135990 w 3009900"/>
                <a:gd name="T53" fmla="*/ 2268228 h 4672330"/>
                <a:gd name="T54" fmla="*/ 46499 w 3009900"/>
                <a:gd name="T55" fmla="*/ 2645178 h 4672330"/>
                <a:gd name="T56" fmla="*/ 3421 w 3009900"/>
                <a:gd name="T57" fmla="*/ 3033557 h 4672330"/>
                <a:gd name="T58" fmla="*/ 50581 w 3009900"/>
                <a:gd name="T59" fmla="*/ 3230825 h 4672330"/>
                <a:gd name="T60" fmla="*/ 151121 w 3009900"/>
                <a:gd name="T61" fmla="*/ 3236290 h 4672330"/>
                <a:gd name="T62" fmla="*/ 250530 w 3009900"/>
                <a:gd name="T63" fmla="*/ 3248833 h 4672330"/>
                <a:gd name="T64" fmla="*/ 348451 w 3009900"/>
                <a:gd name="T65" fmla="*/ 3268291 h 4672330"/>
                <a:gd name="T66" fmla="*/ 444526 w 3009900"/>
                <a:gd name="T67" fmla="*/ 3294500 h 4672330"/>
                <a:gd name="T68" fmla="*/ 538397 w 3009900"/>
                <a:gd name="T69" fmla="*/ 3327295 h 4672330"/>
                <a:gd name="T70" fmla="*/ 629707 w 3009900"/>
                <a:gd name="T71" fmla="*/ 3366513 h 4672330"/>
                <a:gd name="T72" fmla="*/ 718096 w 3009900"/>
                <a:gd name="T73" fmla="*/ 3411989 h 4672330"/>
                <a:gd name="T74" fmla="*/ 803209 w 3009900"/>
                <a:gd name="T75" fmla="*/ 3463559 h 4672330"/>
                <a:gd name="T76" fmla="*/ 884686 w 3009900"/>
                <a:gd name="T77" fmla="*/ 3521059 h 4672330"/>
                <a:gd name="T78" fmla="*/ 923620 w 3009900"/>
                <a:gd name="T79" fmla="*/ 3549594 h 4672330"/>
                <a:gd name="T80" fmla="*/ 923137 w 3009900"/>
                <a:gd name="T81" fmla="*/ 3544819 h 4672330"/>
                <a:gd name="T82" fmla="*/ 894828 w 3009900"/>
                <a:gd name="T83" fmla="*/ 3225712 h 4672330"/>
                <a:gd name="T84" fmla="*/ 911113 w 3009900"/>
                <a:gd name="T85" fmla="*/ 2911412 h 4672330"/>
                <a:gd name="T86" fmla="*/ 969716 w 3009900"/>
                <a:gd name="T87" fmla="*/ 2605848 h 4672330"/>
                <a:gd name="T88" fmla="*/ 1068359 w 3009900"/>
                <a:gd name="T89" fmla="*/ 2312951 h 4672330"/>
                <a:gd name="T90" fmla="*/ 1204764 w 3009900"/>
                <a:gd name="T91" fmla="*/ 2036651 h 4672330"/>
                <a:gd name="T92" fmla="*/ 1376654 w 3009900"/>
                <a:gd name="T93" fmla="*/ 1780878 h 4672330"/>
                <a:gd name="T94" fmla="*/ 1581750 w 3009900"/>
                <a:gd name="T95" fmla="*/ 1549563 h 4672330"/>
                <a:gd name="T96" fmla="*/ 1817775 w 3009900"/>
                <a:gd name="T97" fmla="*/ 1346635 h 4672330"/>
                <a:gd name="T98" fmla="*/ 2082452 w 3009900"/>
                <a:gd name="T99" fmla="*/ 1176024 h 4672330"/>
                <a:gd name="T100" fmla="*/ 2373503 w 3009900"/>
                <a:gd name="T101" fmla="*/ 1041662 h 4672330"/>
                <a:gd name="T102" fmla="*/ 2628310 w 3009900"/>
                <a:gd name="T103" fmla="*/ 961206 h 4672330"/>
                <a:gd name="T104" fmla="*/ 2885787 w 3009900"/>
                <a:gd name="T105" fmla="*/ 910960 h 4672330"/>
                <a:gd name="T106" fmla="*/ 3009290 w 3009900"/>
                <a:gd name="T107" fmla="*/ 0 h 46723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09900" h="4672330">
                  <a:moveTo>
                    <a:pt x="133299" y="4137706"/>
                  </a:moveTo>
                  <a:lnTo>
                    <a:pt x="141172" y="4177950"/>
                  </a:lnTo>
                  <a:lnTo>
                    <a:pt x="150469" y="4219621"/>
                  </a:lnTo>
                  <a:lnTo>
                    <a:pt x="162117" y="4259659"/>
                  </a:lnTo>
                  <a:lnTo>
                    <a:pt x="174843" y="4296536"/>
                  </a:lnTo>
                  <a:lnTo>
                    <a:pt x="192893" y="4345452"/>
                  </a:lnTo>
                  <a:lnTo>
                    <a:pt x="217982" y="4411962"/>
                  </a:lnTo>
                  <a:lnTo>
                    <a:pt x="238126" y="4460652"/>
                  </a:lnTo>
                  <a:lnTo>
                    <a:pt x="260901" y="4507062"/>
                  </a:lnTo>
                  <a:lnTo>
                    <a:pt x="285907" y="4550018"/>
                  </a:lnTo>
                  <a:lnTo>
                    <a:pt x="312746" y="4588345"/>
                  </a:lnTo>
                  <a:lnTo>
                    <a:pt x="341018" y="4620869"/>
                  </a:lnTo>
                  <a:lnTo>
                    <a:pt x="370325" y="4646416"/>
                  </a:lnTo>
                  <a:lnTo>
                    <a:pt x="415352" y="4669085"/>
                  </a:lnTo>
                  <a:lnTo>
                    <a:pt x="445498" y="4672051"/>
                  </a:lnTo>
                  <a:lnTo>
                    <a:pt x="460461" y="4669450"/>
                  </a:lnTo>
                  <a:lnTo>
                    <a:pt x="499631" y="4647572"/>
                  </a:lnTo>
                  <a:lnTo>
                    <a:pt x="525420" y="4608438"/>
                  </a:lnTo>
                  <a:lnTo>
                    <a:pt x="533490" y="4560571"/>
                  </a:lnTo>
                  <a:lnTo>
                    <a:pt x="533240" y="4547885"/>
                  </a:lnTo>
                  <a:lnTo>
                    <a:pt x="528114" y="4509484"/>
                  </a:lnTo>
                  <a:lnTo>
                    <a:pt x="517830" y="4472374"/>
                  </a:lnTo>
                  <a:lnTo>
                    <a:pt x="502739" y="4436270"/>
                  </a:lnTo>
                  <a:lnTo>
                    <a:pt x="483446" y="4398129"/>
                  </a:lnTo>
                  <a:lnTo>
                    <a:pt x="459580" y="4358936"/>
                  </a:lnTo>
                  <a:lnTo>
                    <a:pt x="430770" y="4319673"/>
                  </a:lnTo>
                  <a:lnTo>
                    <a:pt x="396644" y="4281323"/>
                  </a:lnTo>
                  <a:lnTo>
                    <a:pt x="356833" y="4244871"/>
                  </a:lnTo>
                  <a:lnTo>
                    <a:pt x="310964" y="4211300"/>
                  </a:lnTo>
                  <a:lnTo>
                    <a:pt x="258666" y="4181593"/>
                  </a:lnTo>
                  <a:lnTo>
                    <a:pt x="199568" y="4156734"/>
                  </a:lnTo>
                  <a:lnTo>
                    <a:pt x="133299" y="4137706"/>
                  </a:lnTo>
                  <a:close/>
                </a:path>
                <a:path w="3009900" h="4672330">
                  <a:moveTo>
                    <a:pt x="3009290" y="0"/>
                  </a:moveTo>
                  <a:lnTo>
                    <a:pt x="2948549" y="3078"/>
                  </a:lnTo>
                  <a:lnTo>
                    <a:pt x="2769000" y="22443"/>
                  </a:lnTo>
                  <a:lnTo>
                    <a:pt x="2589632" y="52162"/>
                  </a:lnTo>
                  <a:lnTo>
                    <a:pt x="2410821" y="92312"/>
                  </a:lnTo>
                  <a:lnTo>
                    <a:pt x="2232942" y="142974"/>
                  </a:lnTo>
                  <a:lnTo>
                    <a:pt x="2056371" y="204224"/>
                  </a:lnTo>
                  <a:lnTo>
                    <a:pt x="1870405" y="281489"/>
                  </a:lnTo>
                  <a:lnTo>
                    <a:pt x="1691482" y="369514"/>
                  </a:lnTo>
                  <a:lnTo>
                    <a:pt x="1519885" y="467805"/>
                  </a:lnTo>
                  <a:lnTo>
                    <a:pt x="1355900" y="575867"/>
                  </a:lnTo>
                  <a:lnTo>
                    <a:pt x="1199812" y="693206"/>
                  </a:lnTo>
                  <a:lnTo>
                    <a:pt x="1051906" y="819330"/>
                  </a:lnTo>
                  <a:lnTo>
                    <a:pt x="912468" y="953744"/>
                  </a:lnTo>
                  <a:lnTo>
                    <a:pt x="781781" y="1095954"/>
                  </a:lnTo>
                  <a:lnTo>
                    <a:pt x="660132" y="1245466"/>
                  </a:lnTo>
                  <a:lnTo>
                    <a:pt x="547806" y="1401786"/>
                  </a:lnTo>
                  <a:lnTo>
                    <a:pt x="445087" y="1564421"/>
                  </a:lnTo>
                  <a:lnTo>
                    <a:pt x="352261" y="1732876"/>
                  </a:lnTo>
                  <a:lnTo>
                    <a:pt x="269613" y="1906659"/>
                  </a:lnTo>
                  <a:lnTo>
                    <a:pt x="197427" y="2085274"/>
                  </a:lnTo>
                  <a:lnTo>
                    <a:pt x="135990" y="2268228"/>
                  </a:lnTo>
                  <a:lnTo>
                    <a:pt x="85585" y="2455027"/>
                  </a:lnTo>
                  <a:lnTo>
                    <a:pt x="46499" y="2645178"/>
                  </a:lnTo>
                  <a:lnTo>
                    <a:pt x="19016" y="2838186"/>
                  </a:lnTo>
                  <a:lnTo>
                    <a:pt x="3421" y="3033557"/>
                  </a:lnTo>
                  <a:lnTo>
                    <a:pt x="0" y="3230799"/>
                  </a:lnTo>
                  <a:lnTo>
                    <a:pt x="50581" y="3230825"/>
                  </a:lnTo>
                  <a:lnTo>
                    <a:pt x="100970" y="3232662"/>
                  </a:lnTo>
                  <a:lnTo>
                    <a:pt x="151121" y="3236290"/>
                  </a:lnTo>
                  <a:lnTo>
                    <a:pt x="200989" y="3241687"/>
                  </a:lnTo>
                  <a:lnTo>
                    <a:pt x="250530" y="3248833"/>
                  </a:lnTo>
                  <a:lnTo>
                    <a:pt x="299699" y="3257708"/>
                  </a:lnTo>
                  <a:lnTo>
                    <a:pt x="348451" y="3268291"/>
                  </a:lnTo>
                  <a:lnTo>
                    <a:pt x="396742" y="3280562"/>
                  </a:lnTo>
                  <a:lnTo>
                    <a:pt x="444526" y="3294500"/>
                  </a:lnTo>
                  <a:lnTo>
                    <a:pt x="491759" y="3310085"/>
                  </a:lnTo>
                  <a:lnTo>
                    <a:pt x="538397" y="3327295"/>
                  </a:lnTo>
                  <a:lnTo>
                    <a:pt x="584394" y="3346112"/>
                  </a:lnTo>
                  <a:lnTo>
                    <a:pt x="629707" y="3366513"/>
                  </a:lnTo>
                  <a:lnTo>
                    <a:pt x="674289" y="3388479"/>
                  </a:lnTo>
                  <a:lnTo>
                    <a:pt x="718096" y="3411989"/>
                  </a:lnTo>
                  <a:lnTo>
                    <a:pt x="761085" y="3437023"/>
                  </a:lnTo>
                  <a:lnTo>
                    <a:pt x="803209" y="3463559"/>
                  </a:lnTo>
                  <a:lnTo>
                    <a:pt x="844424" y="3491578"/>
                  </a:lnTo>
                  <a:lnTo>
                    <a:pt x="884686" y="3521059"/>
                  </a:lnTo>
                  <a:lnTo>
                    <a:pt x="923950" y="3551982"/>
                  </a:lnTo>
                  <a:lnTo>
                    <a:pt x="923620" y="3549594"/>
                  </a:lnTo>
                  <a:lnTo>
                    <a:pt x="923505" y="3547219"/>
                  </a:lnTo>
                  <a:lnTo>
                    <a:pt x="923137" y="3544819"/>
                  </a:lnTo>
                  <a:lnTo>
                    <a:pt x="903266" y="3384910"/>
                  </a:lnTo>
                  <a:lnTo>
                    <a:pt x="894828" y="3225712"/>
                  </a:lnTo>
                  <a:lnTo>
                    <a:pt x="897538" y="3067715"/>
                  </a:lnTo>
                  <a:lnTo>
                    <a:pt x="911113" y="2911412"/>
                  </a:lnTo>
                  <a:lnTo>
                    <a:pt x="935267" y="2757292"/>
                  </a:lnTo>
                  <a:lnTo>
                    <a:pt x="969716" y="2605848"/>
                  </a:lnTo>
                  <a:lnTo>
                    <a:pt x="1014175" y="2457570"/>
                  </a:lnTo>
                  <a:lnTo>
                    <a:pt x="1068359" y="2312951"/>
                  </a:lnTo>
                  <a:lnTo>
                    <a:pt x="1131984" y="2172481"/>
                  </a:lnTo>
                  <a:lnTo>
                    <a:pt x="1204764" y="2036651"/>
                  </a:lnTo>
                  <a:lnTo>
                    <a:pt x="1286416" y="1905953"/>
                  </a:lnTo>
                  <a:lnTo>
                    <a:pt x="1376654" y="1780878"/>
                  </a:lnTo>
                  <a:lnTo>
                    <a:pt x="1475194" y="1661918"/>
                  </a:lnTo>
                  <a:lnTo>
                    <a:pt x="1581750" y="1549563"/>
                  </a:lnTo>
                  <a:lnTo>
                    <a:pt x="1696039" y="1444305"/>
                  </a:lnTo>
                  <a:lnTo>
                    <a:pt x="1817775" y="1346635"/>
                  </a:lnTo>
                  <a:lnTo>
                    <a:pt x="1946675" y="1257044"/>
                  </a:lnTo>
                  <a:lnTo>
                    <a:pt x="2082452" y="1176024"/>
                  </a:lnTo>
                  <a:lnTo>
                    <a:pt x="2224823" y="1104066"/>
                  </a:lnTo>
                  <a:lnTo>
                    <a:pt x="2373503" y="1041662"/>
                  </a:lnTo>
                  <a:lnTo>
                    <a:pt x="2500437" y="997629"/>
                  </a:lnTo>
                  <a:lnTo>
                    <a:pt x="2628310" y="961206"/>
                  </a:lnTo>
                  <a:lnTo>
                    <a:pt x="2756850" y="932334"/>
                  </a:lnTo>
                  <a:lnTo>
                    <a:pt x="2885787" y="910960"/>
                  </a:lnTo>
                  <a:lnTo>
                    <a:pt x="3009290" y="897626"/>
                  </a:lnTo>
                  <a:lnTo>
                    <a:pt x="3009290" y="0"/>
                  </a:lnTo>
                  <a:close/>
                </a:path>
              </a:pathLst>
            </a:custGeom>
            <a:solidFill>
              <a:srgbClr val="EE34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 name="object 2">
              <a:extLst>
                <a:ext uri="{FF2B5EF4-FFF2-40B4-BE49-F238E27FC236}">
                  <a16:creationId xmlns:a16="http://schemas.microsoft.com/office/drawing/2014/main" id="{AE59C70B-D076-49A2-9320-28AD904484BB}"/>
                </a:ext>
              </a:extLst>
            </p:cNvPr>
            <p:cNvSpPr>
              <a:spLocks/>
            </p:cNvSpPr>
            <p:nvPr/>
          </p:nvSpPr>
          <p:spPr bwMode="auto">
            <a:xfrm>
              <a:off x="4106666" y="4577106"/>
              <a:ext cx="4342130" cy="3195320"/>
            </a:xfrm>
            <a:custGeom>
              <a:avLst/>
              <a:gdLst>
                <a:gd name="T0" fmla="*/ 2799595 w 4342130"/>
                <a:gd name="T1" fmla="*/ 8978 h 3195320"/>
                <a:gd name="T2" fmla="*/ 2466782 w 4342130"/>
                <a:gd name="T3" fmla="*/ 90871 h 3195320"/>
                <a:gd name="T4" fmla="*/ 2163243 w 4342130"/>
                <a:gd name="T5" fmla="*/ 249941 h 3195320"/>
                <a:gd name="T6" fmla="*/ 1914266 w 4342130"/>
                <a:gd name="T7" fmla="*/ 469516 h 3195320"/>
                <a:gd name="T8" fmla="*/ 1725618 w 4342130"/>
                <a:gd name="T9" fmla="*/ 736802 h 3195320"/>
                <a:gd name="T10" fmla="*/ 1603065 w 4342130"/>
                <a:gd name="T11" fmla="*/ 1039002 h 3195320"/>
                <a:gd name="T12" fmla="*/ 1552428 w 4342130"/>
                <a:gd name="T13" fmla="*/ 1362621 h 3195320"/>
                <a:gd name="T14" fmla="*/ 1579308 w 4342130"/>
                <a:gd name="T15" fmla="*/ 1696968 h 3195320"/>
                <a:gd name="T16" fmla="*/ 2126838 w 4342130"/>
                <a:gd name="T17" fmla="*/ 3195293 h 3195320"/>
                <a:gd name="T18" fmla="*/ 2467174 w 4342130"/>
                <a:gd name="T19" fmla="*/ 1560550 h 3195320"/>
                <a:gd name="T20" fmla="*/ 2447265 w 4342130"/>
                <a:gd name="T21" fmla="*/ 1437692 h 3195320"/>
                <a:gd name="T22" fmla="*/ 2456633 w 4342130"/>
                <a:gd name="T23" fmla="*/ 1316534 h 3195320"/>
                <a:gd name="T24" fmla="*/ 2493174 w 4342130"/>
                <a:gd name="T25" fmla="*/ 1202030 h 3195320"/>
                <a:gd name="T26" fmla="*/ 2554758 w 4342130"/>
                <a:gd name="T27" fmla="*/ 1098811 h 3195320"/>
                <a:gd name="T28" fmla="*/ 2639261 w 4342130"/>
                <a:gd name="T29" fmla="*/ 1011586 h 3195320"/>
                <a:gd name="T30" fmla="*/ 2744560 w 4342130"/>
                <a:gd name="T31" fmla="*/ 945067 h 3195320"/>
                <a:gd name="T32" fmla="*/ 2871747 w 4342130"/>
                <a:gd name="T33" fmla="*/ 903630 h 3195320"/>
                <a:gd name="T34" fmla="*/ 4286953 w 4342130"/>
                <a:gd name="T35" fmla="*/ 894869 h 3195320"/>
                <a:gd name="T36" fmla="*/ 4136349 w 4342130"/>
                <a:gd name="T37" fmla="*/ 611335 h 3195320"/>
                <a:gd name="T38" fmla="*/ 3916499 w 4342130"/>
                <a:gd name="T39" fmla="*/ 362111 h 3195320"/>
                <a:gd name="T40" fmla="*/ 3648917 w 4342130"/>
                <a:gd name="T41" fmla="*/ 173323 h 3195320"/>
                <a:gd name="T42" fmla="*/ 3346434 w 4342130"/>
                <a:gd name="T43" fmla="*/ 50706 h 3195320"/>
                <a:gd name="T44" fmla="*/ 3021884 w 4342130"/>
                <a:gd name="T45" fmla="*/ 0 h 3195320"/>
                <a:gd name="T46" fmla="*/ 3227867 w 4342130"/>
                <a:gd name="T47" fmla="*/ 1328986 h 3195320"/>
                <a:gd name="T48" fmla="*/ 3296565 w 4342130"/>
                <a:gd name="T49" fmla="*/ 1442642 h 3195320"/>
                <a:gd name="T50" fmla="*/ 3358668 w 4342130"/>
                <a:gd name="T51" fmla="*/ 1518987 h 3195320"/>
                <a:gd name="T52" fmla="*/ 3526073 w 4342130"/>
                <a:gd name="T53" fmla="*/ 1645878 h 3195320"/>
                <a:gd name="T54" fmla="*/ 3727569 w 4342130"/>
                <a:gd name="T55" fmla="*/ 1702980 h 3195320"/>
                <a:gd name="T56" fmla="*/ 3870331 w 4342130"/>
                <a:gd name="T57" fmla="*/ 1697509 h 3195320"/>
                <a:gd name="T58" fmla="*/ 4060343 w 4342130"/>
                <a:gd name="T59" fmla="*/ 1629190 h 3195320"/>
                <a:gd name="T60" fmla="*/ 4167085 w 4342130"/>
                <a:gd name="T61" fmla="*/ 1549243 h 3195320"/>
                <a:gd name="T62" fmla="*/ 4250497 w 4342130"/>
                <a:gd name="T63" fmla="*/ 1448641 h 3195320"/>
                <a:gd name="T64" fmla="*/ 3368951 w 4342130"/>
                <a:gd name="T65" fmla="*/ 1436821 h 3195320"/>
                <a:gd name="T66" fmla="*/ 3260218 w 4342130"/>
                <a:gd name="T67" fmla="*/ 1362621 h 3195320"/>
                <a:gd name="T68" fmla="*/ 3191142 w 4342130"/>
                <a:gd name="T69" fmla="*/ 1251790 h 3195320"/>
                <a:gd name="T70" fmla="*/ 2960096 w 4342130"/>
                <a:gd name="T71" fmla="*/ 894869 h 3195320"/>
                <a:gd name="T72" fmla="*/ 3032878 w 4342130"/>
                <a:gd name="T73" fmla="*/ 899045 h 3195320"/>
                <a:gd name="T74" fmla="*/ 3201080 w 4342130"/>
                <a:gd name="T75" fmla="*/ 950129 h 3195320"/>
                <a:gd name="T76" fmla="*/ 3338659 w 4342130"/>
                <a:gd name="T77" fmla="*/ 1048744 h 3195320"/>
                <a:gd name="T78" fmla="*/ 3424193 w 4342130"/>
                <a:gd name="T79" fmla="*/ 1161988 h 3195320"/>
                <a:gd name="T80" fmla="*/ 3471044 w 4342130"/>
                <a:gd name="T81" fmla="*/ 1280476 h 3195320"/>
                <a:gd name="T82" fmla="*/ 3475138 w 4342130"/>
                <a:gd name="T83" fmla="*/ 1343966 h 3195320"/>
                <a:gd name="T84" fmla="*/ 3383203 w 4342130"/>
                <a:gd name="T85" fmla="*/ 1437692 h 3195320"/>
                <a:gd name="T86" fmla="*/ 4308302 w 4342130"/>
                <a:gd name="T87" fmla="*/ 1332442 h 3195320"/>
                <a:gd name="T88" fmla="*/ 4338219 w 4342130"/>
                <a:gd name="T89" fmla="*/ 1205703 h 3195320"/>
                <a:gd name="T90" fmla="*/ 4337973 w 4342130"/>
                <a:gd name="T91" fmla="*/ 1073480 h 3195320"/>
                <a:gd name="T92" fmla="*/ 4305285 w 4342130"/>
                <a:gd name="T93" fmla="*/ 940831 h 3195320"/>
                <a:gd name="T94" fmla="*/ 464416 w 4342130"/>
                <a:gd name="T95" fmla="*/ 2524525 h 3195320"/>
                <a:gd name="T96" fmla="*/ 255160 w 4342130"/>
                <a:gd name="T97" fmla="*/ 2567731 h 3195320"/>
                <a:gd name="T98" fmla="*/ 92174 w 4342130"/>
                <a:gd name="T99" fmla="*/ 2699600 h 3195320"/>
                <a:gd name="T100" fmla="*/ 8026 w 4342130"/>
                <a:gd name="T101" fmla="*/ 2886303 h 3195320"/>
                <a:gd name="T102" fmla="*/ 8573 w 4342130"/>
                <a:gd name="T103" fmla="*/ 3060625 h 3195320"/>
                <a:gd name="T104" fmla="*/ 1010835 w 4342130"/>
                <a:gd name="T105" fmla="*/ 3195293 h 3195320"/>
                <a:gd name="T106" fmla="*/ 815984 w 4342130"/>
                <a:gd name="T107" fmla="*/ 2717481 h 3195320"/>
                <a:gd name="T108" fmla="*/ 662273 w 4342130"/>
                <a:gd name="T109" fmla="*/ 2579167 h 3195320"/>
                <a:gd name="T110" fmla="*/ 499095 w 4342130"/>
                <a:gd name="T111" fmla="*/ 2527208 h 31953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342130" h="3195320">
                  <a:moveTo>
                    <a:pt x="3021884" y="0"/>
                  </a:moveTo>
                  <a:lnTo>
                    <a:pt x="2911015" y="69"/>
                  </a:lnTo>
                  <a:lnTo>
                    <a:pt x="2799595" y="8978"/>
                  </a:lnTo>
                  <a:lnTo>
                    <a:pt x="2688099" y="26940"/>
                  </a:lnTo>
                  <a:lnTo>
                    <a:pt x="2577003" y="54167"/>
                  </a:lnTo>
                  <a:lnTo>
                    <a:pt x="2466782" y="90871"/>
                  </a:lnTo>
                  <a:lnTo>
                    <a:pt x="2359896" y="136382"/>
                  </a:lnTo>
                  <a:lnTo>
                    <a:pt x="2258645" y="189563"/>
                  </a:lnTo>
                  <a:lnTo>
                    <a:pt x="2163243" y="249941"/>
                  </a:lnTo>
                  <a:lnTo>
                    <a:pt x="2073903" y="317042"/>
                  </a:lnTo>
                  <a:lnTo>
                    <a:pt x="1990840" y="390392"/>
                  </a:lnTo>
                  <a:lnTo>
                    <a:pt x="1914266" y="469516"/>
                  </a:lnTo>
                  <a:lnTo>
                    <a:pt x="1844396" y="553942"/>
                  </a:lnTo>
                  <a:lnTo>
                    <a:pt x="1781442" y="643195"/>
                  </a:lnTo>
                  <a:lnTo>
                    <a:pt x="1725618" y="736802"/>
                  </a:lnTo>
                  <a:lnTo>
                    <a:pt x="1677139" y="834287"/>
                  </a:lnTo>
                  <a:lnTo>
                    <a:pt x="1636216" y="935179"/>
                  </a:lnTo>
                  <a:lnTo>
                    <a:pt x="1603065" y="1039002"/>
                  </a:lnTo>
                  <a:lnTo>
                    <a:pt x="1577898" y="1145283"/>
                  </a:lnTo>
                  <a:lnTo>
                    <a:pt x="1560930" y="1253548"/>
                  </a:lnTo>
                  <a:lnTo>
                    <a:pt x="1552428" y="1362621"/>
                  </a:lnTo>
                  <a:lnTo>
                    <a:pt x="1552441" y="1474134"/>
                  </a:lnTo>
                  <a:lnTo>
                    <a:pt x="1561348" y="1585507"/>
                  </a:lnTo>
                  <a:lnTo>
                    <a:pt x="1579308" y="1696968"/>
                  </a:lnTo>
                  <a:lnTo>
                    <a:pt x="1606533" y="1808044"/>
                  </a:lnTo>
                  <a:lnTo>
                    <a:pt x="1643238" y="1918261"/>
                  </a:lnTo>
                  <a:lnTo>
                    <a:pt x="2126838" y="3195293"/>
                  </a:lnTo>
                  <a:lnTo>
                    <a:pt x="3084379" y="3195293"/>
                  </a:lnTo>
                  <a:lnTo>
                    <a:pt x="2480688" y="1601129"/>
                  </a:lnTo>
                  <a:lnTo>
                    <a:pt x="2467174" y="1560550"/>
                  </a:lnTo>
                  <a:lnTo>
                    <a:pt x="2457150" y="1519654"/>
                  </a:lnTo>
                  <a:lnTo>
                    <a:pt x="2450538" y="1478616"/>
                  </a:lnTo>
                  <a:lnTo>
                    <a:pt x="2447265" y="1437692"/>
                  </a:lnTo>
                  <a:lnTo>
                    <a:pt x="2447234" y="1396812"/>
                  </a:lnTo>
                  <a:lnTo>
                    <a:pt x="2450385" y="1356395"/>
                  </a:lnTo>
                  <a:lnTo>
                    <a:pt x="2456633" y="1316534"/>
                  </a:lnTo>
                  <a:lnTo>
                    <a:pt x="2465900" y="1277403"/>
                  </a:lnTo>
                  <a:lnTo>
                    <a:pt x="2478106" y="1239177"/>
                  </a:lnTo>
                  <a:lnTo>
                    <a:pt x="2493174" y="1202030"/>
                  </a:lnTo>
                  <a:lnTo>
                    <a:pt x="2511024" y="1166137"/>
                  </a:lnTo>
                  <a:lnTo>
                    <a:pt x="2531578" y="1131673"/>
                  </a:lnTo>
                  <a:lnTo>
                    <a:pt x="2554758" y="1098811"/>
                  </a:lnTo>
                  <a:lnTo>
                    <a:pt x="2580484" y="1067726"/>
                  </a:lnTo>
                  <a:lnTo>
                    <a:pt x="2608678" y="1038593"/>
                  </a:lnTo>
                  <a:lnTo>
                    <a:pt x="2639261" y="1011586"/>
                  </a:lnTo>
                  <a:lnTo>
                    <a:pt x="2672155" y="986880"/>
                  </a:lnTo>
                  <a:lnTo>
                    <a:pt x="2707280" y="964648"/>
                  </a:lnTo>
                  <a:lnTo>
                    <a:pt x="2744560" y="945067"/>
                  </a:lnTo>
                  <a:lnTo>
                    <a:pt x="2783914" y="928309"/>
                  </a:lnTo>
                  <a:lnTo>
                    <a:pt x="2827659" y="913921"/>
                  </a:lnTo>
                  <a:lnTo>
                    <a:pt x="2871747" y="903630"/>
                  </a:lnTo>
                  <a:lnTo>
                    <a:pt x="2915965" y="897319"/>
                  </a:lnTo>
                  <a:lnTo>
                    <a:pt x="2960096" y="894869"/>
                  </a:lnTo>
                  <a:lnTo>
                    <a:pt x="4286953" y="894869"/>
                  </a:lnTo>
                  <a:lnTo>
                    <a:pt x="4250060" y="808225"/>
                  </a:lnTo>
                  <a:lnTo>
                    <a:pt x="4196807" y="706847"/>
                  </a:lnTo>
                  <a:lnTo>
                    <a:pt x="4136349" y="611335"/>
                  </a:lnTo>
                  <a:lnTo>
                    <a:pt x="4069161" y="521899"/>
                  </a:lnTo>
                  <a:lnTo>
                    <a:pt x="3995720" y="438754"/>
                  </a:lnTo>
                  <a:lnTo>
                    <a:pt x="3916499" y="362111"/>
                  </a:lnTo>
                  <a:lnTo>
                    <a:pt x="3831975" y="292184"/>
                  </a:lnTo>
                  <a:lnTo>
                    <a:pt x="3742622" y="229183"/>
                  </a:lnTo>
                  <a:lnTo>
                    <a:pt x="3648917" y="173323"/>
                  </a:lnTo>
                  <a:lnTo>
                    <a:pt x="3551333" y="124815"/>
                  </a:lnTo>
                  <a:lnTo>
                    <a:pt x="3450347" y="83872"/>
                  </a:lnTo>
                  <a:lnTo>
                    <a:pt x="3346434" y="50706"/>
                  </a:lnTo>
                  <a:lnTo>
                    <a:pt x="3240069" y="25531"/>
                  </a:lnTo>
                  <a:lnTo>
                    <a:pt x="3131727" y="8558"/>
                  </a:lnTo>
                  <a:lnTo>
                    <a:pt x="3021884" y="0"/>
                  </a:lnTo>
                </a:path>
                <a:path w="4342130" h="3195320">
                  <a:moveTo>
                    <a:pt x="3181195" y="1230658"/>
                  </a:moveTo>
                  <a:lnTo>
                    <a:pt x="3204892" y="1283009"/>
                  </a:lnTo>
                  <a:lnTo>
                    <a:pt x="3227867" y="1328986"/>
                  </a:lnTo>
                  <a:lnTo>
                    <a:pt x="3249702" y="1368792"/>
                  </a:lnTo>
                  <a:lnTo>
                    <a:pt x="3270084" y="1402791"/>
                  </a:lnTo>
                  <a:lnTo>
                    <a:pt x="3296565" y="1442642"/>
                  </a:lnTo>
                  <a:lnTo>
                    <a:pt x="3322666" y="1477005"/>
                  </a:lnTo>
                  <a:lnTo>
                    <a:pt x="3335576" y="1491732"/>
                  </a:lnTo>
                  <a:lnTo>
                    <a:pt x="3358668" y="1518987"/>
                  </a:lnTo>
                  <a:lnTo>
                    <a:pt x="3409369" y="1568442"/>
                  </a:lnTo>
                  <a:lnTo>
                    <a:pt x="3465433" y="1610858"/>
                  </a:lnTo>
                  <a:lnTo>
                    <a:pt x="3526073" y="1645878"/>
                  </a:lnTo>
                  <a:lnTo>
                    <a:pt x="3590502" y="1673143"/>
                  </a:lnTo>
                  <a:lnTo>
                    <a:pt x="3657930" y="1692296"/>
                  </a:lnTo>
                  <a:lnTo>
                    <a:pt x="3727569" y="1702980"/>
                  </a:lnTo>
                  <a:lnTo>
                    <a:pt x="3762972" y="1705034"/>
                  </a:lnTo>
                  <a:lnTo>
                    <a:pt x="3798632" y="1704837"/>
                  </a:lnTo>
                  <a:lnTo>
                    <a:pt x="3870331" y="1697509"/>
                  </a:lnTo>
                  <a:lnTo>
                    <a:pt x="3941876" y="1680640"/>
                  </a:lnTo>
                  <a:lnTo>
                    <a:pt x="4019971" y="1650375"/>
                  </a:lnTo>
                  <a:lnTo>
                    <a:pt x="4060343" y="1629190"/>
                  </a:lnTo>
                  <a:lnTo>
                    <a:pt x="4098375" y="1605148"/>
                  </a:lnTo>
                  <a:lnTo>
                    <a:pt x="4133984" y="1578436"/>
                  </a:lnTo>
                  <a:lnTo>
                    <a:pt x="4167085" y="1549243"/>
                  </a:lnTo>
                  <a:lnTo>
                    <a:pt x="4197594" y="1517754"/>
                  </a:lnTo>
                  <a:lnTo>
                    <a:pt x="4225426" y="1484158"/>
                  </a:lnTo>
                  <a:lnTo>
                    <a:pt x="4250497" y="1448641"/>
                  </a:lnTo>
                  <a:lnTo>
                    <a:pt x="4257030" y="1437692"/>
                  </a:lnTo>
                  <a:lnTo>
                    <a:pt x="3383203" y="1437692"/>
                  </a:lnTo>
                  <a:lnTo>
                    <a:pt x="3368951" y="1436821"/>
                  </a:lnTo>
                  <a:lnTo>
                    <a:pt x="3326775" y="1421894"/>
                  </a:lnTo>
                  <a:lnTo>
                    <a:pt x="3286100" y="1390825"/>
                  </a:lnTo>
                  <a:lnTo>
                    <a:pt x="3260218" y="1362621"/>
                  </a:lnTo>
                  <a:lnTo>
                    <a:pt x="3235604" y="1329457"/>
                  </a:lnTo>
                  <a:lnTo>
                    <a:pt x="3212499" y="1292218"/>
                  </a:lnTo>
                  <a:lnTo>
                    <a:pt x="3191142" y="1251790"/>
                  </a:lnTo>
                  <a:lnTo>
                    <a:pt x="3181195" y="1230658"/>
                  </a:lnTo>
                </a:path>
                <a:path w="4342130" h="3195320">
                  <a:moveTo>
                    <a:pt x="4286953" y="894869"/>
                  </a:moveTo>
                  <a:lnTo>
                    <a:pt x="2960096" y="894869"/>
                  </a:lnTo>
                  <a:lnTo>
                    <a:pt x="2974751" y="894890"/>
                  </a:lnTo>
                  <a:lnTo>
                    <a:pt x="2989364" y="895322"/>
                  </a:lnTo>
                  <a:lnTo>
                    <a:pt x="3032878" y="899045"/>
                  </a:lnTo>
                  <a:lnTo>
                    <a:pt x="3075734" y="906312"/>
                  </a:lnTo>
                  <a:lnTo>
                    <a:pt x="3142003" y="925334"/>
                  </a:lnTo>
                  <a:lnTo>
                    <a:pt x="3201080" y="950129"/>
                  </a:lnTo>
                  <a:lnTo>
                    <a:pt x="3253314" y="979655"/>
                  </a:lnTo>
                  <a:lnTo>
                    <a:pt x="3299057" y="1012874"/>
                  </a:lnTo>
                  <a:lnTo>
                    <a:pt x="3338659" y="1048744"/>
                  </a:lnTo>
                  <a:lnTo>
                    <a:pt x="3372471" y="1086226"/>
                  </a:lnTo>
                  <a:lnTo>
                    <a:pt x="3400842" y="1124279"/>
                  </a:lnTo>
                  <a:lnTo>
                    <a:pt x="3424193" y="1161988"/>
                  </a:lnTo>
                  <a:lnTo>
                    <a:pt x="3442668" y="1197935"/>
                  </a:lnTo>
                  <a:lnTo>
                    <a:pt x="3461024" y="1243220"/>
                  </a:lnTo>
                  <a:lnTo>
                    <a:pt x="3471044" y="1280476"/>
                  </a:lnTo>
                  <a:lnTo>
                    <a:pt x="3475793" y="1318877"/>
                  </a:lnTo>
                  <a:lnTo>
                    <a:pt x="3475837" y="1332442"/>
                  </a:lnTo>
                  <a:lnTo>
                    <a:pt x="3475138" y="1343966"/>
                  </a:lnTo>
                  <a:lnTo>
                    <a:pt x="3462261" y="1389817"/>
                  </a:lnTo>
                  <a:lnTo>
                    <a:pt x="3426118" y="1426446"/>
                  </a:lnTo>
                  <a:lnTo>
                    <a:pt x="3383203" y="1437692"/>
                  </a:lnTo>
                  <a:lnTo>
                    <a:pt x="4257030" y="1437692"/>
                  </a:lnTo>
                  <a:lnTo>
                    <a:pt x="4292019" y="1372596"/>
                  </a:lnTo>
                  <a:lnTo>
                    <a:pt x="4308302" y="1332442"/>
                  </a:lnTo>
                  <a:lnTo>
                    <a:pt x="4321485" y="1291117"/>
                  </a:lnTo>
                  <a:lnTo>
                    <a:pt x="4331486" y="1248808"/>
                  </a:lnTo>
                  <a:lnTo>
                    <a:pt x="4338219" y="1205703"/>
                  </a:lnTo>
                  <a:lnTo>
                    <a:pt x="4341601" y="1161988"/>
                  </a:lnTo>
                  <a:lnTo>
                    <a:pt x="4341547" y="1117851"/>
                  </a:lnTo>
                  <a:lnTo>
                    <a:pt x="4337973" y="1073480"/>
                  </a:lnTo>
                  <a:lnTo>
                    <a:pt x="4330794" y="1029061"/>
                  </a:lnTo>
                  <a:lnTo>
                    <a:pt x="4319926" y="984782"/>
                  </a:lnTo>
                  <a:lnTo>
                    <a:pt x="4305285" y="940831"/>
                  </a:lnTo>
                  <a:lnTo>
                    <a:pt x="4295540" y="915037"/>
                  </a:lnTo>
                  <a:lnTo>
                    <a:pt x="4286953" y="894869"/>
                  </a:lnTo>
                </a:path>
                <a:path w="4342130" h="3195320">
                  <a:moveTo>
                    <a:pt x="464416" y="2524525"/>
                  </a:moveTo>
                  <a:lnTo>
                    <a:pt x="394202" y="2527404"/>
                  </a:lnTo>
                  <a:lnTo>
                    <a:pt x="323839" y="2541721"/>
                  </a:lnTo>
                  <a:lnTo>
                    <a:pt x="255160" y="2567731"/>
                  </a:lnTo>
                  <a:lnTo>
                    <a:pt x="192965" y="2603614"/>
                  </a:lnTo>
                  <a:lnTo>
                    <a:pt x="138458" y="2647966"/>
                  </a:lnTo>
                  <a:lnTo>
                    <a:pt x="92174" y="2699600"/>
                  </a:lnTo>
                  <a:lnTo>
                    <a:pt x="54650" y="2757326"/>
                  </a:lnTo>
                  <a:lnTo>
                    <a:pt x="26422" y="2819957"/>
                  </a:lnTo>
                  <a:lnTo>
                    <a:pt x="8026" y="2886303"/>
                  </a:lnTo>
                  <a:lnTo>
                    <a:pt x="0" y="2955177"/>
                  </a:lnTo>
                  <a:lnTo>
                    <a:pt x="42" y="2990190"/>
                  </a:lnTo>
                  <a:lnTo>
                    <a:pt x="8573" y="3060625"/>
                  </a:lnTo>
                  <a:lnTo>
                    <a:pt x="28814" y="3130616"/>
                  </a:lnTo>
                  <a:lnTo>
                    <a:pt x="53306" y="3195293"/>
                  </a:lnTo>
                  <a:lnTo>
                    <a:pt x="1010835" y="3195293"/>
                  </a:lnTo>
                  <a:lnTo>
                    <a:pt x="866252" y="2813497"/>
                  </a:lnTo>
                  <a:lnTo>
                    <a:pt x="851861" y="2779681"/>
                  </a:lnTo>
                  <a:lnTo>
                    <a:pt x="815984" y="2717481"/>
                  </a:lnTo>
                  <a:lnTo>
                    <a:pt x="771633" y="2662972"/>
                  </a:lnTo>
                  <a:lnTo>
                    <a:pt x="720000" y="2616689"/>
                  </a:lnTo>
                  <a:lnTo>
                    <a:pt x="662273" y="2579167"/>
                  </a:lnTo>
                  <a:lnTo>
                    <a:pt x="599640" y="2550942"/>
                  </a:lnTo>
                  <a:lnTo>
                    <a:pt x="533291" y="2532550"/>
                  </a:lnTo>
                  <a:lnTo>
                    <a:pt x="499095" y="2527208"/>
                  </a:lnTo>
                  <a:lnTo>
                    <a:pt x="464416" y="2524525"/>
                  </a:lnTo>
                </a:path>
              </a:pathLst>
            </a:custGeom>
            <a:solidFill>
              <a:srgbClr val="F3716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 name="object 4">
              <a:extLst>
                <a:ext uri="{FF2B5EF4-FFF2-40B4-BE49-F238E27FC236}">
                  <a16:creationId xmlns:a16="http://schemas.microsoft.com/office/drawing/2014/main" id="{A6AA8928-657D-47C6-B5AA-75B6C818F1A8}"/>
                </a:ext>
              </a:extLst>
            </p:cNvPr>
            <p:cNvSpPr>
              <a:spLocks/>
            </p:cNvSpPr>
            <p:nvPr/>
          </p:nvSpPr>
          <p:spPr bwMode="auto">
            <a:xfrm>
              <a:off x="8882481" y="3154166"/>
              <a:ext cx="1176020" cy="4592955"/>
            </a:xfrm>
            <a:custGeom>
              <a:avLst/>
              <a:gdLst>
                <a:gd name="T0" fmla="*/ 1175919 w 1176020"/>
                <a:gd name="T1" fmla="*/ 942413 h 4592955"/>
                <a:gd name="T2" fmla="*/ 1175919 w 1176020"/>
                <a:gd name="T3" fmla="*/ 0 h 4592955"/>
                <a:gd name="T4" fmla="*/ 1106623 w 1176020"/>
                <a:gd name="T5" fmla="*/ 14957 h 4592955"/>
                <a:gd name="T6" fmla="*/ 1021954 w 1176020"/>
                <a:gd name="T7" fmla="*/ 38600 h 4592955"/>
                <a:gd name="T8" fmla="*/ 938040 w 1176020"/>
                <a:gd name="T9" fmla="*/ 67541 h 4592955"/>
                <a:gd name="T10" fmla="*/ 828392 w 1176020"/>
                <a:gd name="T11" fmla="*/ 114228 h 4592955"/>
                <a:gd name="T12" fmla="*/ 724525 w 1176020"/>
                <a:gd name="T13" fmla="*/ 168784 h 4592955"/>
                <a:gd name="T14" fmla="*/ 626658 w 1176020"/>
                <a:gd name="T15" fmla="*/ 230724 h 4592955"/>
                <a:gd name="T16" fmla="*/ 535010 w 1176020"/>
                <a:gd name="T17" fmla="*/ 299560 h 4592955"/>
                <a:gd name="T18" fmla="*/ 449800 w 1176020"/>
                <a:gd name="T19" fmla="*/ 374807 h 4592955"/>
                <a:gd name="T20" fmla="*/ 371247 w 1176020"/>
                <a:gd name="T21" fmla="*/ 455979 h 4592955"/>
                <a:gd name="T22" fmla="*/ 299571 w 1176020"/>
                <a:gd name="T23" fmla="*/ 542589 h 4592955"/>
                <a:gd name="T24" fmla="*/ 234990 w 1176020"/>
                <a:gd name="T25" fmla="*/ 634152 h 4592955"/>
                <a:gd name="T26" fmla="*/ 177724 w 1176020"/>
                <a:gd name="T27" fmla="*/ 730180 h 4592955"/>
                <a:gd name="T28" fmla="*/ 127991 w 1176020"/>
                <a:gd name="T29" fmla="*/ 830189 h 4592955"/>
                <a:gd name="T30" fmla="*/ 86011 w 1176020"/>
                <a:gd name="T31" fmla="*/ 933691 h 4592955"/>
                <a:gd name="T32" fmla="*/ 52003 w 1176020"/>
                <a:gd name="T33" fmla="*/ 1040201 h 4592955"/>
                <a:gd name="T34" fmla="*/ 26185 w 1176020"/>
                <a:gd name="T35" fmla="*/ 1149233 h 4592955"/>
                <a:gd name="T36" fmla="*/ 8778 w 1176020"/>
                <a:gd name="T37" fmla="*/ 1260299 h 4592955"/>
                <a:gd name="T38" fmla="*/ 0 w 1176020"/>
                <a:gd name="T39" fmla="*/ 1372915 h 4592955"/>
                <a:gd name="T40" fmla="*/ 69 w 1176020"/>
                <a:gd name="T41" fmla="*/ 1486594 h 4592955"/>
                <a:gd name="T42" fmla="*/ 9206 w 1176020"/>
                <a:gd name="T43" fmla="*/ 1600849 h 4592955"/>
                <a:gd name="T44" fmla="*/ 27629 w 1176020"/>
                <a:gd name="T45" fmla="*/ 1715195 h 4592955"/>
                <a:gd name="T46" fmla="*/ 55558 w 1176020"/>
                <a:gd name="T47" fmla="*/ 1829145 h 4592955"/>
                <a:gd name="T48" fmla="*/ 93211 w 1176020"/>
                <a:gd name="T49" fmla="*/ 1942214 h 4592955"/>
                <a:gd name="T50" fmla="*/ 944746 w 1176020"/>
                <a:gd name="T51" fmla="*/ 4190812 h 4592955"/>
                <a:gd name="T52" fmla="*/ 991431 w 1176020"/>
                <a:gd name="T53" fmla="*/ 4300460 h 4592955"/>
                <a:gd name="T54" fmla="*/ 1045985 w 1176020"/>
                <a:gd name="T55" fmla="*/ 4404328 h 4592955"/>
                <a:gd name="T56" fmla="*/ 1107923 w 1176020"/>
                <a:gd name="T57" fmla="*/ 4502195 h 4592955"/>
                <a:gd name="T58" fmla="*/ 1175919 w 1176020"/>
                <a:gd name="T59" fmla="*/ 4592726 h 4592955"/>
                <a:gd name="T60" fmla="*/ 1175919 w 1176020"/>
                <a:gd name="T61" fmla="*/ 2272704 h 4592955"/>
                <a:gd name="T62" fmla="*/ 930674 w 1176020"/>
                <a:gd name="T63" fmla="*/ 1625082 h 4592955"/>
                <a:gd name="T64" fmla="*/ 916208 w 1176020"/>
                <a:gd name="T65" fmla="*/ 1581649 h 4592955"/>
                <a:gd name="T66" fmla="*/ 905478 w 1176020"/>
                <a:gd name="T67" fmla="*/ 1537877 h 4592955"/>
                <a:gd name="T68" fmla="*/ 898399 w 1176020"/>
                <a:gd name="T69" fmla="*/ 1493953 h 4592955"/>
                <a:gd name="T70" fmla="*/ 894888 w 1176020"/>
                <a:gd name="T71" fmla="*/ 1450065 h 4592955"/>
                <a:gd name="T72" fmla="*/ 894860 w 1176020"/>
                <a:gd name="T73" fmla="*/ 1406397 h 4592955"/>
                <a:gd name="T74" fmla="*/ 898231 w 1176020"/>
                <a:gd name="T75" fmla="*/ 1363139 h 4592955"/>
                <a:gd name="T76" fmla="*/ 904917 w 1176020"/>
                <a:gd name="T77" fmla="*/ 1320475 h 4592955"/>
                <a:gd name="T78" fmla="*/ 914834 w 1176020"/>
                <a:gd name="T79" fmla="*/ 1278593 h 4592955"/>
                <a:gd name="T80" fmla="*/ 927897 w 1176020"/>
                <a:gd name="T81" fmla="*/ 1237680 h 4592955"/>
                <a:gd name="T82" fmla="*/ 944022 w 1176020"/>
                <a:gd name="T83" fmla="*/ 1197922 h 4592955"/>
                <a:gd name="T84" fmla="*/ 963124 w 1176020"/>
                <a:gd name="T85" fmla="*/ 1159507 h 4592955"/>
                <a:gd name="T86" fmla="*/ 985121 w 1176020"/>
                <a:gd name="T87" fmla="*/ 1122620 h 4592955"/>
                <a:gd name="T88" fmla="*/ 1009927 w 1176020"/>
                <a:gd name="T89" fmla="*/ 1087449 h 4592955"/>
                <a:gd name="T90" fmla="*/ 1037458 w 1176020"/>
                <a:gd name="T91" fmla="*/ 1054181 h 4592955"/>
                <a:gd name="T92" fmla="*/ 1067630 w 1176020"/>
                <a:gd name="T93" fmla="*/ 1023001 h 4592955"/>
                <a:gd name="T94" fmla="*/ 1100359 w 1176020"/>
                <a:gd name="T95" fmla="*/ 994098 h 4592955"/>
                <a:gd name="T96" fmla="*/ 1135561 w 1176020"/>
                <a:gd name="T97" fmla="*/ 967657 h 4592955"/>
                <a:gd name="T98" fmla="*/ 1173151 w 1176020"/>
                <a:gd name="T99" fmla="*/ 943866 h 4592955"/>
                <a:gd name="T100" fmla="*/ 1175919 w 1176020"/>
                <a:gd name="T101" fmla="*/ 942413 h 45929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76020" h="4592955">
                  <a:moveTo>
                    <a:pt x="1175919" y="942413"/>
                  </a:moveTo>
                  <a:lnTo>
                    <a:pt x="1175919" y="0"/>
                  </a:lnTo>
                  <a:lnTo>
                    <a:pt x="1106623" y="14957"/>
                  </a:lnTo>
                  <a:lnTo>
                    <a:pt x="1021954" y="38600"/>
                  </a:lnTo>
                  <a:lnTo>
                    <a:pt x="938040" y="67541"/>
                  </a:lnTo>
                  <a:lnTo>
                    <a:pt x="828392" y="114228"/>
                  </a:lnTo>
                  <a:lnTo>
                    <a:pt x="724525" y="168784"/>
                  </a:lnTo>
                  <a:lnTo>
                    <a:pt x="626658" y="230724"/>
                  </a:lnTo>
                  <a:lnTo>
                    <a:pt x="535010" y="299560"/>
                  </a:lnTo>
                  <a:lnTo>
                    <a:pt x="449800" y="374807"/>
                  </a:lnTo>
                  <a:lnTo>
                    <a:pt x="371247" y="455979"/>
                  </a:lnTo>
                  <a:lnTo>
                    <a:pt x="299571" y="542589"/>
                  </a:lnTo>
                  <a:lnTo>
                    <a:pt x="234990" y="634152"/>
                  </a:lnTo>
                  <a:lnTo>
                    <a:pt x="177724" y="730180"/>
                  </a:lnTo>
                  <a:lnTo>
                    <a:pt x="127991" y="830189"/>
                  </a:lnTo>
                  <a:lnTo>
                    <a:pt x="86011" y="933691"/>
                  </a:lnTo>
                  <a:lnTo>
                    <a:pt x="52003" y="1040201"/>
                  </a:lnTo>
                  <a:lnTo>
                    <a:pt x="26185" y="1149233"/>
                  </a:lnTo>
                  <a:lnTo>
                    <a:pt x="8778" y="1260299"/>
                  </a:lnTo>
                  <a:lnTo>
                    <a:pt x="0" y="1372915"/>
                  </a:lnTo>
                  <a:lnTo>
                    <a:pt x="69" y="1486594"/>
                  </a:lnTo>
                  <a:lnTo>
                    <a:pt x="9206" y="1600849"/>
                  </a:lnTo>
                  <a:lnTo>
                    <a:pt x="27629" y="1715195"/>
                  </a:lnTo>
                  <a:lnTo>
                    <a:pt x="55558" y="1829145"/>
                  </a:lnTo>
                  <a:lnTo>
                    <a:pt x="93211" y="1942214"/>
                  </a:lnTo>
                  <a:lnTo>
                    <a:pt x="944746" y="4190812"/>
                  </a:lnTo>
                  <a:lnTo>
                    <a:pt x="991431" y="4300460"/>
                  </a:lnTo>
                  <a:lnTo>
                    <a:pt x="1045985" y="4404328"/>
                  </a:lnTo>
                  <a:lnTo>
                    <a:pt x="1107923" y="4502195"/>
                  </a:lnTo>
                  <a:lnTo>
                    <a:pt x="1175919" y="4592726"/>
                  </a:lnTo>
                  <a:lnTo>
                    <a:pt x="1175919" y="2272704"/>
                  </a:lnTo>
                  <a:lnTo>
                    <a:pt x="930674" y="1625082"/>
                  </a:lnTo>
                  <a:lnTo>
                    <a:pt x="916208" y="1581649"/>
                  </a:lnTo>
                  <a:lnTo>
                    <a:pt x="905478" y="1537877"/>
                  </a:lnTo>
                  <a:lnTo>
                    <a:pt x="898399" y="1493953"/>
                  </a:lnTo>
                  <a:lnTo>
                    <a:pt x="894888" y="1450065"/>
                  </a:lnTo>
                  <a:lnTo>
                    <a:pt x="894860" y="1406397"/>
                  </a:lnTo>
                  <a:lnTo>
                    <a:pt x="898231" y="1363139"/>
                  </a:lnTo>
                  <a:lnTo>
                    <a:pt x="904917" y="1320475"/>
                  </a:lnTo>
                  <a:lnTo>
                    <a:pt x="914834" y="1278593"/>
                  </a:lnTo>
                  <a:lnTo>
                    <a:pt x="927897" y="1237680"/>
                  </a:lnTo>
                  <a:lnTo>
                    <a:pt x="944022" y="1197922"/>
                  </a:lnTo>
                  <a:lnTo>
                    <a:pt x="963124" y="1159507"/>
                  </a:lnTo>
                  <a:lnTo>
                    <a:pt x="985121" y="1122620"/>
                  </a:lnTo>
                  <a:lnTo>
                    <a:pt x="1009927" y="1087449"/>
                  </a:lnTo>
                  <a:lnTo>
                    <a:pt x="1037458" y="1054181"/>
                  </a:lnTo>
                  <a:lnTo>
                    <a:pt x="1067630" y="1023001"/>
                  </a:lnTo>
                  <a:lnTo>
                    <a:pt x="1100359" y="994098"/>
                  </a:lnTo>
                  <a:lnTo>
                    <a:pt x="1135561" y="967657"/>
                  </a:lnTo>
                  <a:lnTo>
                    <a:pt x="1173151" y="943866"/>
                  </a:lnTo>
                  <a:lnTo>
                    <a:pt x="1175919" y="942413"/>
                  </a:lnTo>
                </a:path>
              </a:pathLst>
            </a:custGeom>
            <a:solidFill>
              <a:srgbClr val="A1CD3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 name="object 5">
              <a:extLst>
                <a:ext uri="{FF2B5EF4-FFF2-40B4-BE49-F238E27FC236}">
                  <a16:creationId xmlns:a16="http://schemas.microsoft.com/office/drawing/2014/main" id="{9F1B6434-AC88-4455-9E06-61281FE732BA}"/>
                </a:ext>
              </a:extLst>
            </p:cNvPr>
            <p:cNvSpPr>
              <a:spLocks/>
            </p:cNvSpPr>
            <p:nvPr/>
          </p:nvSpPr>
          <p:spPr bwMode="auto">
            <a:xfrm>
              <a:off x="7925104" y="6750781"/>
              <a:ext cx="1144270" cy="1021715"/>
            </a:xfrm>
            <a:custGeom>
              <a:avLst/>
              <a:gdLst>
                <a:gd name="T0" fmla="*/ 464414 w 1144270"/>
                <a:gd name="T1" fmla="*/ 0 h 1021715"/>
                <a:gd name="T2" fmla="*/ 394203 w 1144270"/>
                <a:gd name="T3" fmla="*/ 2878 h 1021715"/>
                <a:gd name="T4" fmla="*/ 323844 w 1144270"/>
                <a:gd name="T5" fmla="*/ 17196 h 1021715"/>
                <a:gd name="T6" fmla="*/ 255166 w 1144270"/>
                <a:gd name="T7" fmla="*/ 43206 h 1021715"/>
                <a:gd name="T8" fmla="*/ 192968 w 1144270"/>
                <a:gd name="T9" fmla="*/ 79088 h 1021715"/>
                <a:gd name="T10" fmla="*/ 138459 w 1144270"/>
                <a:gd name="T11" fmla="*/ 123441 h 1021715"/>
                <a:gd name="T12" fmla="*/ 92175 w 1144270"/>
                <a:gd name="T13" fmla="*/ 175075 h 1021715"/>
                <a:gd name="T14" fmla="*/ 54651 w 1144270"/>
                <a:gd name="T15" fmla="*/ 232802 h 1021715"/>
                <a:gd name="T16" fmla="*/ 26423 w 1144270"/>
                <a:gd name="T17" fmla="*/ 295434 h 1021715"/>
                <a:gd name="T18" fmla="*/ 8027 w 1144270"/>
                <a:gd name="T19" fmla="*/ 361782 h 1021715"/>
                <a:gd name="T20" fmla="*/ 0 w 1144270"/>
                <a:gd name="T21" fmla="*/ 430657 h 1021715"/>
                <a:gd name="T22" fmla="*/ 41 w 1144270"/>
                <a:gd name="T23" fmla="*/ 465671 h 1021715"/>
                <a:gd name="T24" fmla="*/ 8571 w 1144270"/>
                <a:gd name="T25" fmla="*/ 536109 h 1021715"/>
                <a:gd name="T26" fmla="*/ 28808 w 1144270"/>
                <a:gd name="T27" fmla="*/ 606103 h 1021715"/>
                <a:gd name="T28" fmla="*/ 186159 w 1144270"/>
                <a:gd name="T29" fmla="*/ 1021618 h 1021715"/>
                <a:gd name="T30" fmla="*/ 1143703 w 1144270"/>
                <a:gd name="T31" fmla="*/ 1021618 h 1021715"/>
                <a:gd name="T32" fmla="*/ 866259 w 1144270"/>
                <a:gd name="T33" fmla="*/ 288971 h 1021715"/>
                <a:gd name="T34" fmla="*/ 851865 w 1144270"/>
                <a:gd name="T35" fmla="*/ 255155 h 1021715"/>
                <a:gd name="T36" fmla="*/ 815982 w 1144270"/>
                <a:gd name="T37" fmla="*/ 192956 h 1021715"/>
                <a:gd name="T38" fmla="*/ 771628 w 1144270"/>
                <a:gd name="T39" fmla="*/ 138447 h 1021715"/>
                <a:gd name="T40" fmla="*/ 719993 w 1144270"/>
                <a:gd name="T41" fmla="*/ 92164 h 1021715"/>
                <a:gd name="T42" fmla="*/ 662265 w 1144270"/>
                <a:gd name="T43" fmla="*/ 54642 h 1021715"/>
                <a:gd name="T44" fmla="*/ 599634 w 1144270"/>
                <a:gd name="T45" fmla="*/ 26417 h 1021715"/>
                <a:gd name="T46" fmla="*/ 533287 w 1144270"/>
                <a:gd name="T47" fmla="*/ 8024 h 1021715"/>
                <a:gd name="T48" fmla="*/ 499092 w 1144270"/>
                <a:gd name="T49" fmla="*/ 2682 h 1021715"/>
                <a:gd name="T50" fmla="*/ 464414 w 1144270"/>
                <a:gd name="T51" fmla="*/ 0 h 10217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44270" h="1021715">
                  <a:moveTo>
                    <a:pt x="464414" y="0"/>
                  </a:moveTo>
                  <a:lnTo>
                    <a:pt x="394203" y="2878"/>
                  </a:lnTo>
                  <a:lnTo>
                    <a:pt x="323844" y="17196"/>
                  </a:lnTo>
                  <a:lnTo>
                    <a:pt x="255166" y="43206"/>
                  </a:lnTo>
                  <a:lnTo>
                    <a:pt x="192968" y="79088"/>
                  </a:lnTo>
                  <a:lnTo>
                    <a:pt x="138459" y="123441"/>
                  </a:lnTo>
                  <a:lnTo>
                    <a:pt x="92175" y="175075"/>
                  </a:lnTo>
                  <a:lnTo>
                    <a:pt x="54651" y="232802"/>
                  </a:lnTo>
                  <a:lnTo>
                    <a:pt x="26423" y="295434"/>
                  </a:lnTo>
                  <a:lnTo>
                    <a:pt x="8027" y="361782"/>
                  </a:lnTo>
                  <a:lnTo>
                    <a:pt x="0" y="430657"/>
                  </a:lnTo>
                  <a:lnTo>
                    <a:pt x="41" y="465671"/>
                  </a:lnTo>
                  <a:lnTo>
                    <a:pt x="8571" y="536109"/>
                  </a:lnTo>
                  <a:lnTo>
                    <a:pt x="28808" y="606103"/>
                  </a:lnTo>
                  <a:lnTo>
                    <a:pt x="186159" y="1021618"/>
                  </a:lnTo>
                  <a:lnTo>
                    <a:pt x="1143703" y="1021618"/>
                  </a:lnTo>
                  <a:lnTo>
                    <a:pt x="866259" y="288971"/>
                  </a:lnTo>
                  <a:lnTo>
                    <a:pt x="851865" y="255155"/>
                  </a:lnTo>
                  <a:lnTo>
                    <a:pt x="815982" y="192956"/>
                  </a:lnTo>
                  <a:lnTo>
                    <a:pt x="771628" y="138447"/>
                  </a:lnTo>
                  <a:lnTo>
                    <a:pt x="719993" y="92164"/>
                  </a:lnTo>
                  <a:lnTo>
                    <a:pt x="662265" y="54642"/>
                  </a:lnTo>
                  <a:lnTo>
                    <a:pt x="599634" y="26417"/>
                  </a:lnTo>
                  <a:lnTo>
                    <a:pt x="533287" y="8024"/>
                  </a:lnTo>
                  <a:lnTo>
                    <a:pt x="499092" y="2682"/>
                  </a:lnTo>
                  <a:lnTo>
                    <a:pt x="464414" y="0"/>
                  </a:lnTo>
                </a:path>
              </a:pathLst>
            </a:custGeom>
            <a:solidFill>
              <a:srgbClr val="6C54A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9" name="Rectangle 8">
            <a:extLst>
              <a:ext uri="{FF2B5EF4-FFF2-40B4-BE49-F238E27FC236}">
                <a16:creationId xmlns:a16="http://schemas.microsoft.com/office/drawing/2014/main" id="{C0F57417-9F27-4454-88C3-9D33CBEB2726}"/>
              </a:ext>
            </a:extLst>
          </p:cNvPr>
          <p:cNvSpPr/>
          <p:nvPr userDrawn="1"/>
        </p:nvSpPr>
        <p:spPr>
          <a:xfrm>
            <a:off x="0" y="0"/>
            <a:ext cx="12192000" cy="6858000"/>
          </a:xfrm>
          <a:prstGeom prst="rect">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838200" y="365127"/>
            <a:ext cx="10515600" cy="1325563"/>
          </a:xfrm>
          <a:prstGeom prst="rect">
            <a:avLst/>
          </a:prstGeom>
        </p:spPr>
        <p:txBody>
          <a:bodyPr/>
          <a:lstStyle>
            <a:lvl1pPr>
              <a:defRPr>
                <a:solidFill>
                  <a:schemeClr val="accent3"/>
                </a:solidFill>
                <a:latin typeface="WIC Gravur Condensed Black" panose="00000500000000000000"/>
              </a:defRPr>
            </a:lvl1pPr>
          </a:lstStyle>
          <a:p>
            <a:r>
              <a:rPr lang="en-US"/>
              <a:t>Click to edit Master title style</a:t>
            </a:r>
            <a:endParaRPr lang="en-US" dirty="0"/>
          </a:p>
        </p:txBody>
      </p:sp>
      <p:sp>
        <p:nvSpPr>
          <p:cNvPr id="3" name="Content Placeholder 2"/>
          <p:cNvSpPr>
            <a:spLocks noGrp="1"/>
          </p:cNvSpPr>
          <p:nvPr>
            <p:ph idx="1"/>
          </p:nvPr>
        </p:nvSpPr>
        <p:spPr>
          <a:xfrm>
            <a:off x="1219200" y="1925523"/>
            <a:ext cx="10515600" cy="4351338"/>
          </a:xfrm>
        </p:spPr>
        <p:txBody>
          <a:bodyPr/>
          <a:lstStyle>
            <a:lvl1pPr>
              <a:defRPr sz="28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460926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966D7A57-818A-4B77-941B-810BBC090FC4}"/>
              </a:ext>
            </a:extLst>
          </p:cNvPr>
          <p:cNvGrpSpPr>
            <a:grpSpLocks/>
          </p:cNvGrpSpPr>
          <p:nvPr/>
        </p:nvGrpSpPr>
        <p:grpSpPr bwMode="auto">
          <a:xfrm rot="10800000">
            <a:off x="0" y="0"/>
            <a:ext cx="3535363" cy="6608763"/>
            <a:chOff x="6249771" y="409811"/>
            <a:chExt cx="3808875" cy="7119742"/>
          </a:xfrm>
        </p:grpSpPr>
        <p:sp>
          <p:nvSpPr>
            <p:cNvPr id="5" name="object 5">
              <a:extLst>
                <a:ext uri="{FF2B5EF4-FFF2-40B4-BE49-F238E27FC236}">
                  <a16:creationId xmlns:a16="http://schemas.microsoft.com/office/drawing/2014/main" id="{59E5274F-DF20-4F7F-B4D3-086FEA3915A3}"/>
                </a:ext>
              </a:extLst>
            </p:cNvPr>
            <p:cNvSpPr>
              <a:spLocks/>
            </p:cNvSpPr>
            <p:nvPr/>
          </p:nvSpPr>
          <p:spPr bwMode="auto">
            <a:xfrm>
              <a:off x="8089355" y="4947008"/>
              <a:ext cx="1969135" cy="2582545"/>
            </a:xfrm>
            <a:custGeom>
              <a:avLst/>
              <a:gdLst>
                <a:gd name="T0" fmla="*/ 1081703 w 1969134"/>
                <a:gd name="T1" fmla="*/ 16999 h 2582545"/>
                <a:gd name="T2" fmla="*/ 788761 w 1969134"/>
                <a:gd name="T3" fmla="*/ 101859 h 2582545"/>
                <a:gd name="T4" fmla="*/ 528848 w 1969134"/>
                <a:gd name="T5" fmla="*/ 249878 h 2582545"/>
                <a:gd name="T6" fmla="*/ 310977 w 1969134"/>
                <a:gd name="T7" fmla="*/ 451977 h 2582545"/>
                <a:gd name="T8" fmla="*/ 144187 w 1969134"/>
                <a:gd name="T9" fmla="*/ 699075 h 2582545"/>
                <a:gd name="T10" fmla="*/ 37516 w 1969134"/>
                <a:gd name="T11" fmla="*/ 982091 h 2582545"/>
                <a:gd name="T12" fmla="*/ 0 w 1969134"/>
                <a:gd name="T13" fmla="*/ 1291945 h 2582545"/>
                <a:gd name="T14" fmla="*/ 37647 w 1969134"/>
                <a:gd name="T15" fmla="*/ 1601740 h 2582545"/>
                <a:gd name="T16" fmla="*/ 144416 w 1969134"/>
                <a:gd name="T17" fmla="*/ 1884565 h 2582545"/>
                <a:gd name="T18" fmla="*/ 311265 w 1969134"/>
                <a:gd name="T19" fmla="*/ 2131385 h 2582545"/>
                <a:gd name="T20" fmla="*/ 529155 w 1969134"/>
                <a:gd name="T21" fmla="*/ 2333165 h 2582545"/>
                <a:gd name="T22" fmla="*/ 789046 w 1969134"/>
                <a:gd name="T23" fmla="*/ 2480870 h 2582545"/>
                <a:gd name="T24" fmla="*/ 1081921 w 1969134"/>
                <a:gd name="T25" fmla="*/ 2565466 h 2582545"/>
                <a:gd name="T26" fmla="*/ 1969067 w 1969134"/>
                <a:gd name="T27" fmla="*/ 2582181 h 2582545"/>
                <a:gd name="T28" fmla="*/ 1251893 w 1969134"/>
                <a:gd name="T29" fmla="*/ 1765293 h 2582545"/>
                <a:gd name="T30" fmla="*/ 1072595 w 1969134"/>
                <a:gd name="T31" fmla="*/ 1713792 h 2582545"/>
                <a:gd name="T32" fmla="*/ 907340 w 1969134"/>
                <a:gd name="T33" fmla="*/ 1572211 h 2582545"/>
                <a:gd name="T34" fmla="*/ 821716 w 1969134"/>
                <a:gd name="T35" fmla="*/ 1368735 h 2582545"/>
                <a:gd name="T36" fmla="*/ 815671 w 1969134"/>
                <a:gd name="T37" fmla="*/ 1277683 h 2582545"/>
                <a:gd name="T38" fmla="*/ 835328 w 1969134"/>
                <a:gd name="T39" fmla="*/ 1156347 h 2582545"/>
                <a:gd name="T40" fmla="*/ 883832 w 1969134"/>
                <a:gd name="T41" fmla="*/ 1047294 h 2582545"/>
                <a:gd name="T42" fmla="*/ 989344 w 1969134"/>
                <a:gd name="T43" fmla="*/ 925108 h 2582545"/>
                <a:gd name="T44" fmla="*/ 1118379 w 1969134"/>
                <a:gd name="T45" fmla="*/ 849085 h 2582545"/>
                <a:gd name="T46" fmla="*/ 1239495 w 1969134"/>
                <a:gd name="T47" fmla="*/ 819264 h 2582545"/>
                <a:gd name="T48" fmla="*/ 1747884 w 1969134"/>
                <a:gd name="T49" fmla="*/ 793580 h 2582545"/>
                <a:gd name="T50" fmla="*/ 1820778 w 1969134"/>
                <a:gd name="T51" fmla="*/ 614357 h 2582545"/>
                <a:gd name="T52" fmla="*/ 1828864 w 1969134"/>
                <a:gd name="T53" fmla="*/ 471714 h 2582545"/>
                <a:gd name="T54" fmla="*/ 1804342 w 1969134"/>
                <a:gd name="T55" fmla="*/ 351419 h 2582545"/>
                <a:gd name="T56" fmla="*/ 1753519 w 1969134"/>
                <a:gd name="T57" fmla="*/ 243147 h 2582545"/>
                <a:gd name="T58" fmla="*/ 1679966 w 1969134"/>
                <a:gd name="T59" fmla="*/ 150471 h 2582545"/>
                <a:gd name="T60" fmla="*/ 1587255 w 1969134"/>
                <a:gd name="T61" fmla="*/ 76960 h 2582545"/>
                <a:gd name="T62" fmla="*/ 1478958 w 1969134"/>
                <a:gd name="T63" fmla="*/ 26185 h 2582545"/>
                <a:gd name="T64" fmla="*/ 1358647 w 1969134"/>
                <a:gd name="T65" fmla="*/ 1717 h 2582545"/>
                <a:gd name="T66" fmla="*/ 1969067 w 1969134"/>
                <a:gd name="T67" fmla="*/ 1766699 h 2582545"/>
                <a:gd name="T68" fmla="*/ 1969067 w 1969134"/>
                <a:gd name="T69" fmla="*/ 1766699 h 2582545"/>
                <a:gd name="T70" fmla="*/ 1304330 w 1969134"/>
                <a:gd name="T71" fmla="*/ 816643 h 2582545"/>
                <a:gd name="T72" fmla="*/ 1398880 w 1969134"/>
                <a:gd name="T73" fmla="*/ 840463 h 2582545"/>
                <a:gd name="T74" fmla="*/ 1446517 w 1969134"/>
                <a:gd name="T75" fmla="*/ 917277 h 2582545"/>
                <a:gd name="T76" fmla="*/ 1398793 w 1969134"/>
                <a:gd name="T77" fmla="*/ 996889 h 2582545"/>
                <a:gd name="T78" fmla="*/ 1263567 w 1969134"/>
                <a:gd name="T79" fmla="*/ 1044004 h 2582545"/>
                <a:gd name="T80" fmla="*/ 1227872 w 1969134"/>
                <a:gd name="T81" fmla="*/ 1049385 h 2582545"/>
                <a:gd name="T82" fmla="*/ 1359154 w 1969134"/>
                <a:gd name="T83" fmla="*/ 1033868 h 2582545"/>
                <a:gd name="T84" fmla="*/ 1473172 w 1969134"/>
                <a:gd name="T85" fmla="*/ 1003490 h 2582545"/>
                <a:gd name="T86" fmla="*/ 1616486 w 1969134"/>
                <a:gd name="T87" fmla="*/ 931283 h 2582545"/>
                <a:gd name="T88" fmla="*/ 1729640 w 1969134"/>
                <a:gd name="T89" fmla="*/ 819819 h 25825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69134" h="2582545">
                  <a:moveTo>
                    <a:pt x="1290833" y="0"/>
                  </a:moveTo>
                  <a:lnTo>
                    <a:pt x="1185092" y="4318"/>
                  </a:lnTo>
                  <a:lnTo>
                    <a:pt x="1081680" y="16999"/>
                  </a:lnTo>
                  <a:lnTo>
                    <a:pt x="980931" y="37708"/>
                  </a:lnTo>
                  <a:lnTo>
                    <a:pt x="883180" y="66106"/>
                  </a:lnTo>
                  <a:lnTo>
                    <a:pt x="788761" y="101859"/>
                  </a:lnTo>
                  <a:lnTo>
                    <a:pt x="698010" y="144629"/>
                  </a:lnTo>
                  <a:lnTo>
                    <a:pt x="611260" y="194081"/>
                  </a:lnTo>
                  <a:lnTo>
                    <a:pt x="528848" y="249878"/>
                  </a:lnTo>
                  <a:lnTo>
                    <a:pt x="451106" y="311684"/>
                  </a:lnTo>
                  <a:lnTo>
                    <a:pt x="378371" y="379163"/>
                  </a:lnTo>
                  <a:lnTo>
                    <a:pt x="310977" y="451977"/>
                  </a:lnTo>
                  <a:lnTo>
                    <a:pt x="249259" y="529792"/>
                  </a:lnTo>
                  <a:lnTo>
                    <a:pt x="193550" y="612270"/>
                  </a:lnTo>
                  <a:lnTo>
                    <a:pt x="144187" y="699075"/>
                  </a:lnTo>
                  <a:lnTo>
                    <a:pt x="101504" y="789871"/>
                  </a:lnTo>
                  <a:lnTo>
                    <a:pt x="65835" y="884322"/>
                  </a:lnTo>
                  <a:lnTo>
                    <a:pt x="37516" y="982091"/>
                  </a:lnTo>
                  <a:lnTo>
                    <a:pt x="16880" y="1082842"/>
                  </a:lnTo>
                  <a:lnTo>
                    <a:pt x="4263" y="1186239"/>
                  </a:lnTo>
                  <a:lnTo>
                    <a:pt x="0" y="1291945"/>
                  </a:lnTo>
                  <a:lnTo>
                    <a:pt x="4311" y="1397649"/>
                  </a:lnTo>
                  <a:lnTo>
                    <a:pt x="16972" y="1501026"/>
                  </a:lnTo>
                  <a:lnTo>
                    <a:pt x="37647" y="1601740"/>
                  </a:lnTo>
                  <a:lnTo>
                    <a:pt x="66003" y="1699458"/>
                  </a:lnTo>
                  <a:lnTo>
                    <a:pt x="101704" y="1793845"/>
                  </a:lnTo>
                  <a:lnTo>
                    <a:pt x="144416" y="1884565"/>
                  </a:lnTo>
                  <a:lnTo>
                    <a:pt x="193803" y="1971285"/>
                  </a:lnTo>
                  <a:lnTo>
                    <a:pt x="249531" y="2053670"/>
                  </a:lnTo>
                  <a:lnTo>
                    <a:pt x="311265" y="2131385"/>
                  </a:lnTo>
                  <a:lnTo>
                    <a:pt x="378671" y="2204096"/>
                  </a:lnTo>
                  <a:lnTo>
                    <a:pt x="451412" y="2271467"/>
                  </a:lnTo>
                  <a:lnTo>
                    <a:pt x="529155" y="2333165"/>
                  </a:lnTo>
                  <a:lnTo>
                    <a:pt x="611565" y="2388855"/>
                  </a:lnTo>
                  <a:lnTo>
                    <a:pt x="698307" y="2438201"/>
                  </a:lnTo>
                  <a:lnTo>
                    <a:pt x="789046" y="2480870"/>
                  </a:lnTo>
                  <a:lnTo>
                    <a:pt x="883448" y="2516527"/>
                  </a:lnTo>
                  <a:lnTo>
                    <a:pt x="981177" y="2544838"/>
                  </a:lnTo>
                  <a:lnTo>
                    <a:pt x="1081898" y="2565466"/>
                  </a:lnTo>
                  <a:lnTo>
                    <a:pt x="1185277" y="2578079"/>
                  </a:lnTo>
                  <a:lnTo>
                    <a:pt x="1290980" y="2582341"/>
                  </a:lnTo>
                  <a:lnTo>
                    <a:pt x="1969044" y="2582181"/>
                  </a:lnTo>
                  <a:lnTo>
                    <a:pt x="1969044" y="1766862"/>
                  </a:lnTo>
                  <a:lnTo>
                    <a:pt x="1290789" y="1766862"/>
                  </a:lnTo>
                  <a:lnTo>
                    <a:pt x="1251870" y="1765293"/>
                  </a:lnTo>
                  <a:lnTo>
                    <a:pt x="1213807" y="1760649"/>
                  </a:lnTo>
                  <a:lnTo>
                    <a:pt x="1140739" y="1742631"/>
                  </a:lnTo>
                  <a:lnTo>
                    <a:pt x="1072572" y="1713792"/>
                  </a:lnTo>
                  <a:lnTo>
                    <a:pt x="1010293" y="1675119"/>
                  </a:lnTo>
                  <a:lnTo>
                    <a:pt x="954887" y="1627597"/>
                  </a:lnTo>
                  <a:lnTo>
                    <a:pt x="907340" y="1572211"/>
                  </a:lnTo>
                  <a:lnTo>
                    <a:pt x="868639" y="1509949"/>
                  </a:lnTo>
                  <a:lnTo>
                    <a:pt x="839769" y="1441795"/>
                  </a:lnTo>
                  <a:lnTo>
                    <a:pt x="821716" y="1368735"/>
                  </a:lnTo>
                  <a:lnTo>
                    <a:pt x="817054" y="1330673"/>
                  </a:lnTo>
                  <a:lnTo>
                    <a:pt x="815466" y="1291755"/>
                  </a:lnTo>
                  <a:lnTo>
                    <a:pt x="815671" y="1277683"/>
                  </a:lnTo>
                  <a:lnTo>
                    <a:pt x="818736" y="1236112"/>
                  </a:lnTo>
                  <a:lnTo>
                    <a:pt x="825344" y="1195619"/>
                  </a:lnTo>
                  <a:lnTo>
                    <a:pt x="835328" y="1156347"/>
                  </a:lnTo>
                  <a:lnTo>
                    <a:pt x="848516" y="1118440"/>
                  </a:lnTo>
                  <a:lnTo>
                    <a:pt x="864741" y="1082041"/>
                  </a:lnTo>
                  <a:lnTo>
                    <a:pt x="883832" y="1047294"/>
                  </a:lnTo>
                  <a:lnTo>
                    <a:pt x="909207" y="1009911"/>
                  </a:lnTo>
                  <a:lnTo>
                    <a:pt x="948157" y="963675"/>
                  </a:lnTo>
                  <a:lnTo>
                    <a:pt x="989321" y="925108"/>
                  </a:lnTo>
                  <a:lnTo>
                    <a:pt x="1031924" y="893577"/>
                  </a:lnTo>
                  <a:lnTo>
                    <a:pt x="1075194" y="868447"/>
                  </a:lnTo>
                  <a:lnTo>
                    <a:pt x="1118356" y="849085"/>
                  </a:lnTo>
                  <a:lnTo>
                    <a:pt x="1160639" y="834856"/>
                  </a:lnTo>
                  <a:lnTo>
                    <a:pt x="1201390" y="825106"/>
                  </a:lnTo>
                  <a:lnTo>
                    <a:pt x="1239472" y="819264"/>
                  </a:lnTo>
                  <a:lnTo>
                    <a:pt x="1290535" y="816330"/>
                  </a:lnTo>
                  <a:lnTo>
                    <a:pt x="1732043" y="816330"/>
                  </a:lnTo>
                  <a:lnTo>
                    <a:pt x="1747861" y="793580"/>
                  </a:lnTo>
                  <a:lnTo>
                    <a:pt x="1779404" y="737711"/>
                  </a:lnTo>
                  <a:lnTo>
                    <a:pt x="1803888" y="677785"/>
                  </a:lnTo>
                  <a:lnTo>
                    <a:pt x="1820755" y="614357"/>
                  </a:lnTo>
                  <a:lnTo>
                    <a:pt x="1829447" y="547984"/>
                  </a:lnTo>
                  <a:lnTo>
                    <a:pt x="1830552" y="513867"/>
                  </a:lnTo>
                  <a:lnTo>
                    <a:pt x="1828841" y="471714"/>
                  </a:lnTo>
                  <a:lnTo>
                    <a:pt x="1823810" y="430500"/>
                  </a:lnTo>
                  <a:lnTo>
                    <a:pt x="1815592" y="390357"/>
                  </a:lnTo>
                  <a:lnTo>
                    <a:pt x="1804319" y="351419"/>
                  </a:lnTo>
                  <a:lnTo>
                    <a:pt x="1790124" y="313816"/>
                  </a:lnTo>
                  <a:lnTo>
                    <a:pt x="1773139" y="277681"/>
                  </a:lnTo>
                  <a:lnTo>
                    <a:pt x="1753496" y="243147"/>
                  </a:lnTo>
                  <a:lnTo>
                    <a:pt x="1731328" y="210346"/>
                  </a:lnTo>
                  <a:lnTo>
                    <a:pt x="1706766" y="179410"/>
                  </a:lnTo>
                  <a:lnTo>
                    <a:pt x="1679943" y="150471"/>
                  </a:lnTo>
                  <a:lnTo>
                    <a:pt x="1650991" y="123661"/>
                  </a:lnTo>
                  <a:lnTo>
                    <a:pt x="1620044" y="99113"/>
                  </a:lnTo>
                  <a:lnTo>
                    <a:pt x="1587232" y="76960"/>
                  </a:lnTo>
                  <a:lnTo>
                    <a:pt x="1552688" y="57332"/>
                  </a:lnTo>
                  <a:lnTo>
                    <a:pt x="1516545" y="40363"/>
                  </a:lnTo>
                  <a:lnTo>
                    <a:pt x="1478935" y="26185"/>
                  </a:lnTo>
                  <a:lnTo>
                    <a:pt x="1439990" y="14930"/>
                  </a:lnTo>
                  <a:lnTo>
                    <a:pt x="1399842" y="6730"/>
                  </a:lnTo>
                  <a:lnTo>
                    <a:pt x="1358624" y="1717"/>
                  </a:lnTo>
                  <a:lnTo>
                    <a:pt x="1316469" y="25"/>
                  </a:lnTo>
                  <a:lnTo>
                    <a:pt x="1290833" y="0"/>
                  </a:lnTo>
                </a:path>
                <a:path w="1969134" h="2582545">
                  <a:moveTo>
                    <a:pt x="1969044" y="1766699"/>
                  </a:moveTo>
                  <a:lnTo>
                    <a:pt x="1290789" y="1766862"/>
                  </a:lnTo>
                  <a:lnTo>
                    <a:pt x="1969044" y="1766862"/>
                  </a:lnTo>
                  <a:lnTo>
                    <a:pt x="1969044" y="1766699"/>
                  </a:lnTo>
                </a:path>
                <a:path w="1969134" h="2582545">
                  <a:moveTo>
                    <a:pt x="1732043" y="816330"/>
                  </a:moveTo>
                  <a:lnTo>
                    <a:pt x="1290535" y="816330"/>
                  </a:lnTo>
                  <a:lnTo>
                    <a:pt x="1304307" y="816643"/>
                  </a:lnTo>
                  <a:lnTo>
                    <a:pt x="1318346" y="817625"/>
                  </a:lnTo>
                  <a:lnTo>
                    <a:pt x="1360472" y="825127"/>
                  </a:lnTo>
                  <a:lnTo>
                    <a:pt x="1398857" y="840463"/>
                  </a:lnTo>
                  <a:lnTo>
                    <a:pt x="1429193" y="865080"/>
                  </a:lnTo>
                  <a:lnTo>
                    <a:pt x="1445695" y="902715"/>
                  </a:lnTo>
                  <a:lnTo>
                    <a:pt x="1446494" y="917277"/>
                  </a:lnTo>
                  <a:lnTo>
                    <a:pt x="1445178" y="931017"/>
                  </a:lnTo>
                  <a:lnTo>
                    <a:pt x="1429598" y="967429"/>
                  </a:lnTo>
                  <a:lnTo>
                    <a:pt x="1398770" y="996889"/>
                  </a:lnTo>
                  <a:lnTo>
                    <a:pt x="1355524" y="1019731"/>
                  </a:lnTo>
                  <a:lnTo>
                    <a:pt x="1302692" y="1036290"/>
                  </a:lnTo>
                  <a:lnTo>
                    <a:pt x="1263544" y="1044004"/>
                  </a:lnTo>
                  <a:lnTo>
                    <a:pt x="1222231" y="1049174"/>
                  </a:lnTo>
                  <a:lnTo>
                    <a:pt x="1201026" y="1050836"/>
                  </a:lnTo>
                  <a:lnTo>
                    <a:pt x="1227849" y="1049385"/>
                  </a:lnTo>
                  <a:lnTo>
                    <a:pt x="1277239" y="1045300"/>
                  </a:lnTo>
                  <a:lnTo>
                    <a:pt x="1320987" y="1039987"/>
                  </a:lnTo>
                  <a:lnTo>
                    <a:pt x="1359131" y="1033868"/>
                  </a:lnTo>
                  <a:lnTo>
                    <a:pt x="1405924" y="1024096"/>
                  </a:lnTo>
                  <a:lnTo>
                    <a:pt x="1449064" y="1012171"/>
                  </a:lnTo>
                  <a:lnTo>
                    <a:pt x="1473149" y="1003490"/>
                  </a:lnTo>
                  <a:lnTo>
                    <a:pt x="1503806" y="992606"/>
                  </a:lnTo>
                  <a:lnTo>
                    <a:pt x="1562268" y="965363"/>
                  </a:lnTo>
                  <a:lnTo>
                    <a:pt x="1616463" y="931283"/>
                  </a:lnTo>
                  <a:lnTo>
                    <a:pt x="1665832" y="890922"/>
                  </a:lnTo>
                  <a:lnTo>
                    <a:pt x="1709818" y="844836"/>
                  </a:lnTo>
                  <a:lnTo>
                    <a:pt x="1729617" y="819819"/>
                  </a:lnTo>
                  <a:lnTo>
                    <a:pt x="1732043" y="816330"/>
                  </a:lnTo>
                </a:path>
              </a:pathLst>
            </a:custGeom>
            <a:solidFill>
              <a:srgbClr val="A1CD3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 name="object 6">
              <a:extLst>
                <a:ext uri="{FF2B5EF4-FFF2-40B4-BE49-F238E27FC236}">
                  <a16:creationId xmlns:a16="http://schemas.microsoft.com/office/drawing/2014/main" id="{A382EBAC-AB97-4426-874D-AB6AB39245E1}"/>
                </a:ext>
              </a:extLst>
            </p:cNvPr>
            <p:cNvSpPr>
              <a:spLocks/>
            </p:cNvSpPr>
            <p:nvPr/>
          </p:nvSpPr>
          <p:spPr bwMode="auto">
            <a:xfrm>
              <a:off x="6249771" y="409811"/>
              <a:ext cx="3289300" cy="5589905"/>
            </a:xfrm>
            <a:custGeom>
              <a:avLst/>
              <a:gdLst>
                <a:gd name="T0" fmla="*/ 3046171 w 3289300"/>
                <a:gd name="T1" fmla="*/ 5362423 h 5589905"/>
                <a:gd name="T2" fmla="*/ 2915925 w 3289300"/>
                <a:gd name="T3" fmla="*/ 5405663 h 5589905"/>
                <a:gd name="T4" fmla="*/ 2787782 w 3289300"/>
                <a:gd name="T5" fmla="*/ 5500878 h 5589905"/>
                <a:gd name="T6" fmla="*/ 2767198 w 3289300"/>
                <a:gd name="T7" fmla="*/ 5579575 h 5589905"/>
                <a:gd name="T8" fmla="*/ 2893288 w 3289300"/>
                <a:gd name="T9" fmla="*/ 5589305 h 5589905"/>
                <a:gd name="T10" fmla="*/ 3062875 w 3289300"/>
                <a:gd name="T11" fmla="*/ 5586266 h 5589905"/>
                <a:gd name="T12" fmla="*/ 3191077 w 3289300"/>
                <a:gd name="T13" fmla="*/ 5559296 h 5589905"/>
                <a:gd name="T14" fmla="*/ 3288722 w 3289300"/>
                <a:gd name="T15" fmla="*/ 5466035 h 5589905"/>
                <a:gd name="T16" fmla="*/ 3268085 w 3289300"/>
                <a:gd name="T17" fmla="*/ 5401457 h 5589905"/>
                <a:gd name="T18" fmla="*/ 3156753 w 3289300"/>
                <a:gd name="T19" fmla="*/ 5354704 h 5589905"/>
                <a:gd name="T20" fmla="*/ 1768228 w 3289300"/>
                <a:gd name="T21" fmla="*/ 7316 h 5589905"/>
                <a:gd name="T22" fmla="*/ 1376464 w 3289300"/>
                <a:gd name="T23" fmla="*/ 197593 h 5589905"/>
                <a:gd name="T24" fmla="*/ 976900 w 3289300"/>
                <a:gd name="T25" fmla="*/ 491208 h 5589905"/>
                <a:gd name="T26" fmla="*/ 638638 w 3289300"/>
                <a:gd name="T27" fmla="*/ 842661 h 5589905"/>
                <a:gd name="T28" fmla="*/ 366748 w 3289300"/>
                <a:gd name="T29" fmla="*/ 1243992 h 5589905"/>
                <a:gd name="T30" fmla="*/ 166298 w 3289300"/>
                <a:gd name="T31" fmla="*/ 1687238 h 5589905"/>
                <a:gd name="T32" fmla="*/ 42359 w 3289300"/>
                <a:gd name="T33" fmla="*/ 2164437 h 5589905"/>
                <a:gd name="T34" fmla="*/ 0 w 3289300"/>
                <a:gd name="T35" fmla="*/ 2667628 h 5589905"/>
                <a:gd name="T36" fmla="*/ 51582 w 3289300"/>
                <a:gd name="T37" fmla="*/ 3209509 h 5589905"/>
                <a:gd name="T38" fmla="*/ 200147 w 3289300"/>
                <a:gd name="T39" fmla="*/ 3721390 h 5589905"/>
                <a:gd name="T40" fmla="*/ 436820 w 3289300"/>
                <a:gd name="T41" fmla="*/ 4192415 h 5589905"/>
                <a:gd name="T42" fmla="*/ 752724 w 3289300"/>
                <a:gd name="T43" fmla="*/ 4611730 h 5589905"/>
                <a:gd name="T44" fmla="*/ 1138983 w 3289300"/>
                <a:gd name="T45" fmla="*/ 4968480 h 5589905"/>
                <a:gd name="T46" fmla="*/ 1586720 w 3289300"/>
                <a:gd name="T47" fmla="*/ 5251809 h 5589905"/>
                <a:gd name="T48" fmla="*/ 1931309 w 3289300"/>
                <a:gd name="T49" fmla="*/ 5351472 h 5589905"/>
                <a:gd name="T50" fmla="*/ 1989043 w 3289300"/>
                <a:gd name="T51" fmla="*/ 5226864 h 5589905"/>
                <a:gd name="T52" fmla="*/ 2059235 w 3289300"/>
                <a:gd name="T53" fmla="*/ 5109840 h 5589905"/>
                <a:gd name="T54" fmla="*/ 2141023 w 3289300"/>
                <a:gd name="T55" fmla="*/ 5001250 h 5589905"/>
                <a:gd name="T56" fmla="*/ 2233547 w 3289300"/>
                <a:gd name="T57" fmla="*/ 4901943 h 5589905"/>
                <a:gd name="T58" fmla="*/ 2335947 w 3289300"/>
                <a:gd name="T59" fmla="*/ 4812771 h 5589905"/>
                <a:gd name="T60" fmla="*/ 2447362 w 3289300"/>
                <a:gd name="T61" fmla="*/ 4734583 h 5589905"/>
                <a:gd name="T62" fmla="*/ 2482151 w 3289300"/>
                <a:gd name="T63" fmla="*/ 4709953 h 5589905"/>
                <a:gd name="T64" fmla="*/ 2199070 w 3289300"/>
                <a:gd name="T65" fmla="*/ 4630769 h 5589905"/>
                <a:gd name="T66" fmla="*/ 1813147 w 3289300"/>
                <a:gd name="T67" fmla="*/ 4445351 h 5589905"/>
                <a:gd name="T68" fmla="*/ 1477591 w 3289300"/>
                <a:gd name="T69" fmla="*/ 4188782 h 5589905"/>
                <a:gd name="T70" fmla="*/ 1201224 w 3289300"/>
                <a:gd name="T71" fmla="*/ 3871885 h 5589905"/>
                <a:gd name="T72" fmla="*/ 992867 w 3289300"/>
                <a:gd name="T73" fmla="*/ 3505481 h 5589905"/>
                <a:gd name="T74" fmla="*/ 861341 w 3289300"/>
                <a:gd name="T75" fmla="*/ 3100391 h 5589905"/>
                <a:gd name="T76" fmla="*/ 815466 w 3289300"/>
                <a:gd name="T77" fmla="*/ 2667437 h 5589905"/>
                <a:gd name="T78" fmla="*/ 845904 w 3289300"/>
                <a:gd name="T79" fmla="*/ 2305692 h 5589905"/>
                <a:gd name="T80" fmla="*/ 934957 w 3289300"/>
                <a:gd name="T81" fmla="*/ 1962649 h 5589905"/>
                <a:gd name="T82" fmla="*/ 1078983 w 3289300"/>
                <a:gd name="T83" fmla="*/ 1644033 h 5589905"/>
                <a:gd name="T84" fmla="*/ 1274338 w 3289300"/>
                <a:gd name="T85" fmla="*/ 1355567 h 5589905"/>
                <a:gd name="T86" fmla="*/ 1517377 w 3289300"/>
                <a:gd name="T87" fmla="*/ 1102976 h 5589905"/>
                <a:gd name="T88" fmla="*/ 1804458 w 3289300"/>
                <a:gd name="T89" fmla="*/ 891983 h 5589905"/>
                <a:gd name="T90" fmla="*/ 2048255 w 3289300"/>
                <a:gd name="T91" fmla="*/ 761911 h 5589905"/>
                <a:gd name="T92" fmla="*/ 2187440 w 3289300"/>
                <a:gd name="T93" fmla="*/ 631199 h 5589905"/>
                <a:gd name="T94" fmla="*/ 2251356 w 3289300"/>
                <a:gd name="T95" fmla="*/ 455999 h 5589905"/>
                <a:gd name="T96" fmla="*/ 2239190 w 3289300"/>
                <a:gd name="T97" fmla="*/ 297731 h 5589905"/>
                <a:gd name="T98" fmla="*/ 2142881 w 3289300"/>
                <a:gd name="T99" fmla="*/ 127455 h 5589905"/>
                <a:gd name="T100" fmla="*/ 1986173 w 3289300"/>
                <a:gd name="T101" fmla="*/ 24531 h 5589905"/>
                <a:gd name="T102" fmla="*/ 1831803 w 3289300"/>
                <a:gd name="T103" fmla="*/ 0 h 55899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89300" h="5589905">
                  <a:moveTo>
                    <a:pt x="3142728" y="5353777"/>
                  </a:moveTo>
                  <a:lnTo>
                    <a:pt x="3086798" y="5356610"/>
                  </a:lnTo>
                  <a:lnTo>
                    <a:pt x="3046171" y="5362423"/>
                  </a:lnTo>
                  <a:lnTo>
                    <a:pt x="3003685" y="5372116"/>
                  </a:lnTo>
                  <a:lnTo>
                    <a:pt x="2960037" y="5386318"/>
                  </a:lnTo>
                  <a:lnTo>
                    <a:pt x="2915925" y="5405663"/>
                  </a:lnTo>
                  <a:lnTo>
                    <a:pt x="2872047" y="5430783"/>
                  </a:lnTo>
                  <a:lnTo>
                    <a:pt x="2829100" y="5462311"/>
                  </a:lnTo>
                  <a:lnTo>
                    <a:pt x="2787782" y="5500878"/>
                  </a:lnTo>
                  <a:lnTo>
                    <a:pt x="2748791" y="5547117"/>
                  </a:lnTo>
                  <a:lnTo>
                    <a:pt x="2730385" y="5573312"/>
                  </a:lnTo>
                  <a:lnTo>
                    <a:pt x="2767198" y="5579575"/>
                  </a:lnTo>
                  <a:lnTo>
                    <a:pt x="2805686" y="5585087"/>
                  </a:lnTo>
                  <a:lnTo>
                    <a:pt x="2854374" y="5588512"/>
                  </a:lnTo>
                  <a:lnTo>
                    <a:pt x="2893288" y="5589305"/>
                  </a:lnTo>
                  <a:lnTo>
                    <a:pt x="2991269" y="5589580"/>
                  </a:lnTo>
                  <a:lnTo>
                    <a:pt x="3015317" y="5589216"/>
                  </a:lnTo>
                  <a:lnTo>
                    <a:pt x="3062875" y="5586266"/>
                  </a:lnTo>
                  <a:lnTo>
                    <a:pt x="3108773" y="5580322"/>
                  </a:lnTo>
                  <a:lnTo>
                    <a:pt x="3151884" y="5571345"/>
                  </a:lnTo>
                  <a:lnTo>
                    <a:pt x="3191077" y="5559296"/>
                  </a:lnTo>
                  <a:lnTo>
                    <a:pt x="3240056" y="5535379"/>
                  </a:lnTo>
                  <a:lnTo>
                    <a:pt x="3273874" y="5504336"/>
                  </a:lnTo>
                  <a:lnTo>
                    <a:pt x="3288722" y="5466035"/>
                  </a:lnTo>
                  <a:lnTo>
                    <a:pt x="3288797" y="5451633"/>
                  </a:lnTo>
                  <a:lnTo>
                    <a:pt x="3286201" y="5436406"/>
                  </a:lnTo>
                  <a:lnTo>
                    <a:pt x="3268085" y="5401457"/>
                  </a:lnTo>
                  <a:lnTo>
                    <a:pt x="3237463" y="5377114"/>
                  </a:lnTo>
                  <a:lnTo>
                    <a:pt x="3198847" y="5361991"/>
                  </a:lnTo>
                  <a:lnTo>
                    <a:pt x="3156753" y="5354704"/>
                  </a:lnTo>
                  <a:lnTo>
                    <a:pt x="3142728" y="5353777"/>
                  </a:lnTo>
                  <a:close/>
                </a:path>
                <a:path w="3289300" h="5589905">
                  <a:moveTo>
                    <a:pt x="1831803" y="0"/>
                  </a:moveTo>
                  <a:lnTo>
                    <a:pt x="1768228" y="7316"/>
                  </a:lnTo>
                  <a:lnTo>
                    <a:pt x="1705282" y="25031"/>
                  </a:lnTo>
                  <a:lnTo>
                    <a:pt x="1522398" y="113951"/>
                  </a:lnTo>
                  <a:lnTo>
                    <a:pt x="1376464" y="197593"/>
                  </a:lnTo>
                  <a:lnTo>
                    <a:pt x="1236778" y="288547"/>
                  </a:lnTo>
                  <a:lnTo>
                    <a:pt x="1103527" y="386517"/>
                  </a:lnTo>
                  <a:lnTo>
                    <a:pt x="976900" y="491208"/>
                  </a:lnTo>
                  <a:lnTo>
                    <a:pt x="857085" y="602325"/>
                  </a:lnTo>
                  <a:lnTo>
                    <a:pt x="744268" y="719575"/>
                  </a:lnTo>
                  <a:lnTo>
                    <a:pt x="638638" y="842661"/>
                  </a:lnTo>
                  <a:lnTo>
                    <a:pt x="540383" y="971289"/>
                  </a:lnTo>
                  <a:lnTo>
                    <a:pt x="449691" y="1105164"/>
                  </a:lnTo>
                  <a:lnTo>
                    <a:pt x="366748" y="1243992"/>
                  </a:lnTo>
                  <a:lnTo>
                    <a:pt x="291743" y="1387476"/>
                  </a:lnTo>
                  <a:lnTo>
                    <a:pt x="224864" y="1535323"/>
                  </a:lnTo>
                  <a:lnTo>
                    <a:pt x="166298" y="1687238"/>
                  </a:lnTo>
                  <a:lnTo>
                    <a:pt x="116234" y="1842925"/>
                  </a:lnTo>
                  <a:lnTo>
                    <a:pt x="74858" y="2002089"/>
                  </a:lnTo>
                  <a:lnTo>
                    <a:pt x="42359" y="2164437"/>
                  </a:lnTo>
                  <a:lnTo>
                    <a:pt x="18925" y="2329673"/>
                  </a:lnTo>
                  <a:lnTo>
                    <a:pt x="4742" y="2497501"/>
                  </a:lnTo>
                  <a:lnTo>
                    <a:pt x="0" y="2667628"/>
                  </a:lnTo>
                  <a:lnTo>
                    <a:pt x="5870" y="2850918"/>
                  </a:lnTo>
                  <a:lnTo>
                    <a:pt x="23173" y="3031680"/>
                  </a:lnTo>
                  <a:lnTo>
                    <a:pt x="51582" y="3209509"/>
                  </a:lnTo>
                  <a:lnTo>
                    <a:pt x="90766" y="3384006"/>
                  </a:lnTo>
                  <a:lnTo>
                    <a:pt x="140397" y="3554767"/>
                  </a:lnTo>
                  <a:lnTo>
                    <a:pt x="200147" y="3721390"/>
                  </a:lnTo>
                  <a:lnTo>
                    <a:pt x="269687" y="3883474"/>
                  </a:lnTo>
                  <a:lnTo>
                    <a:pt x="348688" y="4040616"/>
                  </a:lnTo>
                  <a:lnTo>
                    <a:pt x="436820" y="4192415"/>
                  </a:lnTo>
                  <a:lnTo>
                    <a:pt x="533757" y="4338469"/>
                  </a:lnTo>
                  <a:lnTo>
                    <a:pt x="639168" y="4478374"/>
                  </a:lnTo>
                  <a:lnTo>
                    <a:pt x="752724" y="4611730"/>
                  </a:lnTo>
                  <a:lnTo>
                    <a:pt x="874098" y="4738134"/>
                  </a:lnTo>
                  <a:lnTo>
                    <a:pt x="1002961" y="4857185"/>
                  </a:lnTo>
                  <a:lnTo>
                    <a:pt x="1138983" y="4968480"/>
                  </a:lnTo>
                  <a:lnTo>
                    <a:pt x="1281836" y="5071617"/>
                  </a:lnTo>
                  <a:lnTo>
                    <a:pt x="1431191" y="5166194"/>
                  </a:lnTo>
                  <a:lnTo>
                    <a:pt x="1586720" y="5251809"/>
                  </a:lnTo>
                  <a:lnTo>
                    <a:pt x="1748093" y="5328061"/>
                  </a:lnTo>
                  <a:lnTo>
                    <a:pt x="1914982" y="5394547"/>
                  </a:lnTo>
                  <a:lnTo>
                    <a:pt x="1931309" y="5351472"/>
                  </a:lnTo>
                  <a:lnTo>
                    <a:pt x="1949117" y="5309146"/>
                  </a:lnTo>
                  <a:lnTo>
                    <a:pt x="1968372" y="5267600"/>
                  </a:lnTo>
                  <a:lnTo>
                    <a:pt x="1989043" y="5226864"/>
                  </a:lnTo>
                  <a:lnTo>
                    <a:pt x="2011099" y="5186972"/>
                  </a:lnTo>
                  <a:lnTo>
                    <a:pt x="2034507" y="5147953"/>
                  </a:lnTo>
                  <a:lnTo>
                    <a:pt x="2059235" y="5109840"/>
                  </a:lnTo>
                  <a:lnTo>
                    <a:pt x="2085251" y="5072664"/>
                  </a:lnTo>
                  <a:lnTo>
                    <a:pt x="2112525" y="5036457"/>
                  </a:lnTo>
                  <a:lnTo>
                    <a:pt x="2141023" y="5001250"/>
                  </a:lnTo>
                  <a:lnTo>
                    <a:pt x="2170714" y="4967074"/>
                  </a:lnTo>
                  <a:lnTo>
                    <a:pt x="2201566" y="4933961"/>
                  </a:lnTo>
                  <a:lnTo>
                    <a:pt x="2233547" y="4901943"/>
                  </a:lnTo>
                  <a:lnTo>
                    <a:pt x="2266625" y="4871051"/>
                  </a:lnTo>
                  <a:lnTo>
                    <a:pt x="2300769" y="4841317"/>
                  </a:lnTo>
                  <a:lnTo>
                    <a:pt x="2335947" y="4812771"/>
                  </a:lnTo>
                  <a:lnTo>
                    <a:pt x="2372126" y="4785446"/>
                  </a:lnTo>
                  <a:lnTo>
                    <a:pt x="2409275" y="4759373"/>
                  </a:lnTo>
                  <a:lnTo>
                    <a:pt x="2447362" y="4734583"/>
                  </a:lnTo>
                  <a:lnTo>
                    <a:pt x="2486355" y="4711109"/>
                  </a:lnTo>
                  <a:lnTo>
                    <a:pt x="2484196" y="4710626"/>
                  </a:lnTo>
                  <a:lnTo>
                    <a:pt x="2482151" y="4709953"/>
                  </a:lnTo>
                  <a:lnTo>
                    <a:pt x="2479979" y="4709509"/>
                  </a:lnTo>
                  <a:lnTo>
                    <a:pt x="2337380" y="4674893"/>
                  </a:lnTo>
                  <a:lnTo>
                    <a:pt x="2199070" y="4630769"/>
                  </a:lnTo>
                  <a:lnTo>
                    <a:pt x="2065377" y="4577536"/>
                  </a:lnTo>
                  <a:lnTo>
                    <a:pt x="1936627" y="4515597"/>
                  </a:lnTo>
                  <a:lnTo>
                    <a:pt x="1813147" y="4445351"/>
                  </a:lnTo>
                  <a:lnTo>
                    <a:pt x="1695263" y="4367199"/>
                  </a:lnTo>
                  <a:lnTo>
                    <a:pt x="1583302" y="4281543"/>
                  </a:lnTo>
                  <a:lnTo>
                    <a:pt x="1477591" y="4188782"/>
                  </a:lnTo>
                  <a:lnTo>
                    <a:pt x="1378456" y="4089319"/>
                  </a:lnTo>
                  <a:lnTo>
                    <a:pt x="1286225" y="3983553"/>
                  </a:lnTo>
                  <a:lnTo>
                    <a:pt x="1201224" y="3871885"/>
                  </a:lnTo>
                  <a:lnTo>
                    <a:pt x="1123780" y="3754717"/>
                  </a:lnTo>
                  <a:lnTo>
                    <a:pt x="1054218" y="3632448"/>
                  </a:lnTo>
                  <a:lnTo>
                    <a:pt x="992867" y="3505481"/>
                  </a:lnTo>
                  <a:lnTo>
                    <a:pt x="940053" y="3374215"/>
                  </a:lnTo>
                  <a:lnTo>
                    <a:pt x="896102" y="3239051"/>
                  </a:lnTo>
                  <a:lnTo>
                    <a:pt x="861341" y="3100391"/>
                  </a:lnTo>
                  <a:lnTo>
                    <a:pt x="836097" y="2958635"/>
                  </a:lnTo>
                  <a:lnTo>
                    <a:pt x="820697" y="2814183"/>
                  </a:lnTo>
                  <a:lnTo>
                    <a:pt x="815466" y="2667437"/>
                  </a:lnTo>
                  <a:lnTo>
                    <a:pt x="818874" y="2545131"/>
                  </a:lnTo>
                  <a:lnTo>
                    <a:pt x="829065" y="2424478"/>
                  </a:lnTo>
                  <a:lnTo>
                    <a:pt x="845904" y="2305692"/>
                  </a:lnTo>
                  <a:lnTo>
                    <a:pt x="869255" y="2188983"/>
                  </a:lnTo>
                  <a:lnTo>
                    <a:pt x="898985" y="2074565"/>
                  </a:lnTo>
                  <a:lnTo>
                    <a:pt x="934957" y="1962649"/>
                  </a:lnTo>
                  <a:lnTo>
                    <a:pt x="977038" y="1853447"/>
                  </a:lnTo>
                  <a:lnTo>
                    <a:pt x="1025091" y="1747171"/>
                  </a:lnTo>
                  <a:lnTo>
                    <a:pt x="1078983" y="1644033"/>
                  </a:lnTo>
                  <a:lnTo>
                    <a:pt x="1138578" y="1544245"/>
                  </a:lnTo>
                  <a:lnTo>
                    <a:pt x="1203742" y="1448019"/>
                  </a:lnTo>
                  <a:lnTo>
                    <a:pt x="1274338" y="1355567"/>
                  </a:lnTo>
                  <a:lnTo>
                    <a:pt x="1350233" y="1267101"/>
                  </a:lnTo>
                  <a:lnTo>
                    <a:pt x="1431291" y="1182833"/>
                  </a:lnTo>
                  <a:lnTo>
                    <a:pt x="1517377" y="1102976"/>
                  </a:lnTo>
                  <a:lnTo>
                    <a:pt x="1608357" y="1027740"/>
                  </a:lnTo>
                  <a:lnTo>
                    <a:pt x="1704096" y="957339"/>
                  </a:lnTo>
                  <a:lnTo>
                    <a:pt x="1804458" y="891983"/>
                  </a:lnTo>
                  <a:lnTo>
                    <a:pt x="1909308" y="831886"/>
                  </a:lnTo>
                  <a:lnTo>
                    <a:pt x="2018512" y="777258"/>
                  </a:lnTo>
                  <a:lnTo>
                    <a:pt x="2048255" y="761911"/>
                  </a:lnTo>
                  <a:lnTo>
                    <a:pt x="2102335" y="725141"/>
                  </a:lnTo>
                  <a:lnTo>
                    <a:pt x="2148866" y="681199"/>
                  </a:lnTo>
                  <a:lnTo>
                    <a:pt x="2187440" y="631199"/>
                  </a:lnTo>
                  <a:lnTo>
                    <a:pt x="2217652" y="576256"/>
                  </a:lnTo>
                  <a:lnTo>
                    <a:pt x="2239093" y="517484"/>
                  </a:lnTo>
                  <a:lnTo>
                    <a:pt x="2251356" y="455999"/>
                  </a:lnTo>
                  <a:lnTo>
                    <a:pt x="2254034" y="392916"/>
                  </a:lnTo>
                  <a:lnTo>
                    <a:pt x="2251652" y="361123"/>
                  </a:lnTo>
                  <a:lnTo>
                    <a:pt x="2239190" y="297731"/>
                  </a:lnTo>
                  <a:lnTo>
                    <a:pt x="2216124" y="235527"/>
                  </a:lnTo>
                  <a:lnTo>
                    <a:pt x="2183369" y="177817"/>
                  </a:lnTo>
                  <a:lnTo>
                    <a:pt x="2142881" y="127455"/>
                  </a:lnTo>
                  <a:lnTo>
                    <a:pt x="2095776" y="84849"/>
                  </a:lnTo>
                  <a:lnTo>
                    <a:pt x="2043169" y="50406"/>
                  </a:lnTo>
                  <a:lnTo>
                    <a:pt x="1986173" y="24531"/>
                  </a:lnTo>
                  <a:lnTo>
                    <a:pt x="1925905" y="7631"/>
                  </a:lnTo>
                  <a:lnTo>
                    <a:pt x="1863477" y="113"/>
                  </a:lnTo>
                  <a:lnTo>
                    <a:pt x="1831803" y="0"/>
                  </a:lnTo>
                  <a:close/>
                </a:path>
              </a:pathLst>
            </a:custGeom>
            <a:solidFill>
              <a:srgbClr val="2CB34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 name="object 7">
              <a:extLst>
                <a:ext uri="{FF2B5EF4-FFF2-40B4-BE49-F238E27FC236}">
                  <a16:creationId xmlns:a16="http://schemas.microsoft.com/office/drawing/2014/main" id="{69A86EF2-33B3-4BBD-A40B-ED226C68CB81}"/>
                </a:ext>
              </a:extLst>
            </p:cNvPr>
            <p:cNvSpPr>
              <a:spLocks/>
            </p:cNvSpPr>
            <p:nvPr/>
          </p:nvSpPr>
          <p:spPr bwMode="auto">
            <a:xfrm>
              <a:off x="7904091" y="1749762"/>
              <a:ext cx="2154555" cy="2581275"/>
            </a:xfrm>
            <a:custGeom>
              <a:avLst/>
              <a:gdLst>
                <a:gd name="T0" fmla="*/ 921464 w 2154554"/>
                <a:gd name="T1" fmla="*/ 4130 h 2581275"/>
                <a:gd name="T2" fmla="*/ 752268 w 2154554"/>
                <a:gd name="T3" fmla="*/ 62636 h 2581275"/>
                <a:gd name="T4" fmla="*/ 612796 w 2154554"/>
                <a:gd name="T5" fmla="*/ 139757 h 2581275"/>
                <a:gd name="T6" fmla="*/ 485308 w 2154554"/>
                <a:gd name="T7" fmla="*/ 231593 h 2581275"/>
                <a:gd name="T8" fmla="*/ 370685 w 2154554"/>
                <a:gd name="T9" fmla="*/ 336839 h 2581275"/>
                <a:gd name="T10" fmla="*/ 269807 w 2154554"/>
                <a:gd name="T11" fmla="*/ 454186 h 2581275"/>
                <a:gd name="T12" fmla="*/ 183554 w 2154554"/>
                <a:gd name="T13" fmla="*/ 582326 h 2581275"/>
                <a:gd name="T14" fmla="*/ 112806 w 2154554"/>
                <a:gd name="T15" fmla="*/ 719953 h 2581275"/>
                <a:gd name="T16" fmla="*/ 58444 w 2154554"/>
                <a:gd name="T17" fmla="*/ 865758 h 2581275"/>
                <a:gd name="T18" fmla="*/ 21347 w 2154554"/>
                <a:gd name="T19" fmla="*/ 1018434 h 2581275"/>
                <a:gd name="T20" fmla="*/ 2395 w 2154554"/>
                <a:gd name="T21" fmla="*/ 1176674 h 2581275"/>
                <a:gd name="T22" fmla="*/ 4422 w 2154554"/>
                <a:gd name="T23" fmla="*/ 1365909 h 2581275"/>
                <a:gd name="T24" fmla="*/ 38620 w 2154554"/>
                <a:gd name="T25" fmla="*/ 1575277 h 2581275"/>
                <a:gd name="T26" fmla="*/ 104334 w 2154554"/>
                <a:gd name="T27" fmla="*/ 1772349 h 2581275"/>
                <a:gd name="T28" fmla="*/ 198816 w 2154554"/>
                <a:gd name="T29" fmla="*/ 1954378 h 2581275"/>
                <a:gd name="T30" fmla="*/ 319317 w 2154554"/>
                <a:gd name="T31" fmla="*/ 2118618 h 2581275"/>
                <a:gd name="T32" fmla="*/ 463091 w 2154554"/>
                <a:gd name="T33" fmla="*/ 2262323 h 2581275"/>
                <a:gd name="T34" fmla="*/ 627390 w 2154554"/>
                <a:gd name="T35" fmla="*/ 2382745 h 2581275"/>
                <a:gd name="T36" fmla="*/ 809465 w 2154554"/>
                <a:gd name="T37" fmla="*/ 2477140 h 2581275"/>
                <a:gd name="T38" fmla="*/ 1006569 w 2154554"/>
                <a:gd name="T39" fmla="*/ 2542760 h 2581275"/>
                <a:gd name="T40" fmla="*/ 1215977 w 2154554"/>
                <a:gd name="T41" fmla="*/ 2576859 h 2581275"/>
                <a:gd name="T42" fmla="*/ 2154331 w 2154554"/>
                <a:gd name="T43" fmla="*/ 2581033 h 2581275"/>
                <a:gd name="T44" fmla="*/ 1324226 w 2154554"/>
                <a:gd name="T45" fmla="*/ 1765763 h 2581275"/>
                <a:gd name="T46" fmla="*/ 1241830 w 2154554"/>
                <a:gd name="T47" fmla="*/ 1759113 h 2581275"/>
                <a:gd name="T48" fmla="*/ 1163624 w 2154554"/>
                <a:gd name="T49" fmla="*/ 1739828 h 2581275"/>
                <a:gd name="T50" fmla="*/ 1090665 w 2154554"/>
                <a:gd name="T51" fmla="*/ 1708963 h 2581275"/>
                <a:gd name="T52" fmla="*/ 1023984 w 2154554"/>
                <a:gd name="T53" fmla="*/ 1667572 h 2581275"/>
                <a:gd name="T54" fmla="*/ 964684 w 2154554"/>
                <a:gd name="T55" fmla="*/ 1616711 h 2581275"/>
                <a:gd name="T56" fmla="*/ 913795 w 2154554"/>
                <a:gd name="T57" fmla="*/ 1557436 h 2581275"/>
                <a:gd name="T58" fmla="*/ 872373 w 2154554"/>
                <a:gd name="T59" fmla="*/ 1490800 h 2581275"/>
                <a:gd name="T60" fmla="*/ 841475 w 2154554"/>
                <a:gd name="T61" fmla="*/ 1417859 h 2581275"/>
                <a:gd name="T62" fmla="*/ 822154 w 2154554"/>
                <a:gd name="T63" fmla="*/ 1339667 h 2581275"/>
                <a:gd name="T64" fmla="*/ 815466 w 2154554"/>
                <a:gd name="T65" fmla="*/ 1257281 h 2581275"/>
                <a:gd name="T66" fmla="*/ 823669 w 2154554"/>
                <a:gd name="T67" fmla="*/ 1165424 h 2581275"/>
                <a:gd name="T68" fmla="*/ 858814 w 2154554"/>
                <a:gd name="T69" fmla="*/ 1050727 h 2581275"/>
                <a:gd name="T70" fmla="*/ 919147 w 2154554"/>
                <a:gd name="T71" fmla="*/ 948603 h 2581275"/>
                <a:gd name="T72" fmla="*/ 1001959 w 2154554"/>
                <a:gd name="T73" fmla="*/ 863069 h 2581275"/>
                <a:gd name="T74" fmla="*/ 1104570 w 2154554"/>
                <a:gd name="T75" fmla="*/ 798143 h 2581275"/>
                <a:gd name="T76" fmla="*/ 1163459 w 2154554"/>
                <a:gd name="T77" fmla="*/ 771771 h 2581275"/>
                <a:gd name="T78" fmla="*/ 1267971 w 2154554"/>
                <a:gd name="T79" fmla="*/ 696219 h 2581275"/>
                <a:gd name="T80" fmla="*/ 1341917 w 2154554"/>
                <a:gd name="T81" fmla="*/ 594862 h 2581275"/>
                <a:gd name="T82" fmla="*/ 1381590 w 2154554"/>
                <a:gd name="T83" fmla="*/ 476444 h 2581275"/>
                <a:gd name="T84" fmla="*/ 1386623 w 2154554"/>
                <a:gd name="T85" fmla="*/ 381696 h 2581275"/>
                <a:gd name="T86" fmla="*/ 1357398 w 2154554"/>
                <a:gd name="T87" fmla="*/ 254463 h 2581275"/>
                <a:gd name="T88" fmla="*/ 1289664 w 2154554"/>
                <a:gd name="T89" fmla="*/ 142858 h 2581275"/>
                <a:gd name="T90" fmla="*/ 1193931 w 2154554"/>
                <a:gd name="T91" fmla="*/ 60914 h 2581275"/>
                <a:gd name="T92" fmla="*/ 1078950 w 2154554"/>
                <a:gd name="T93" fmla="*/ 12327 h 2581275"/>
                <a:gd name="T94" fmla="*/ 985324 w 2154554"/>
                <a:gd name="T95" fmla="*/ 0 h 2581275"/>
                <a:gd name="T96" fmla="*/ 1324226 w 2154554"/>
                <a:gd name="T97" fmla="*/ 1765763 h 2581275"/>
                <a:gd name="T98" fmla="*/ 2154331 w 2154554"/>
                <a:gd name="T99" fmla="*/ 1765566 h 25812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54554" h="2581275">
                  <a:moveTo>
                    <a:pt x="985324" y="0"/>
                  </a:moveTo>
                  <a:lnTo>
                    <a:pt x="921464" y="4130"/>
                  </a:lnTo>
                  <a:lnTo>
                    <a:pt x="857715" y="18678"/>
                  </a:lnTo>
                  <a:lnTo>
                    <a:pt x="752268" y="62636"/>
                  </a:lnTo>
                  <a:lnTo>
                    <a:pt x="681089" y="99275"/>
                  </a:lnTo>
                  <a:lnTo>
                    <a:pt x="612796" y="139757"/>
                  </a:lnTo>
                  <a:lnTo>
                    <a:pt x="547499" y="183917"/>
                  </a:lnTo>
                  <a:lnTo>
                    <a:pt x="485308" y="231593"/>
                  </a:lnTo>
                  <a:lnTo>
                    <a:pt x="426334" y="282622"/>
                  </a:lnTo>
                  <a:lnTo>
                    <a:pt x="370685" y="336839"/>
                  </a:lnTo>
                  <a:lnTo>
                    <a:pt x="318473" y="394081"/>
                  </a:lnTo>
                  <a:lnTo>
                    <a:pt x="269807" y="454186"/>
                  </a:lnTo>
                  <a:lnTo>
                    <a:pt x="224797" y="516988"/>
                  </a:lnTo>
                  <a:lnTo>
                    <a:pt x="183554" y="582326"/>
                  </a:lnTo>
                  <a:lnTo>
                    <a:pt x="146187" y="650035"/>
                  </a:lnTo>
                  <a:lnTo>
                    <a:pt x="112806" y="719953"/>
                  </a:lnTo>
                  <a:lnTo>
                    <a:pt x="83522" y="791915"/>
                  </a:lnTo>
                  <a:lnTo>
                    <a:pt x="58444" y="865758"/>
                  </a:lnTo>
                  <a:lnTo>
                    <a:pt x="37682" y="941319"/>
                  </a:lnTo>
                  <a:lnTo>
                    <a:pt x="21347" y="1018434"/>
                  </a:lnTo>
                  <a:lnTo>
                    <a:pt x="9548" y="1096940"/>
                  </a:lnTo>
                  <a:lnTo>
                    <a:pt x="2395" y="1176674"/>
                  </a:lnTo>
                  <a:lnTo>
                    <a:pt x="0" y="1257471"/>
                  </a:lnTo>
                  <a:lnTo>
                    <a:pt x="4422" y="1365909"/>
                  </a:lnTo>
                  <a:lnTo>
                    <a:pt x="17410" y="1471958"/>
                  </a:lnTo>
                  <a:lnTo>
                    <a:pt x="38620" y="1575277"/>
                  </a:lnTo>
                  <a:lnTo>
                    <a:pt x="67709" y="1675522"/>
                  </a:lnTo>
                  <a:lnTo>
                    <a:pt x="104334" y="1772349"/>
                  </a:lnTo>
                  <a:lnTo>
                    <a:pt x="148151" y="1865416"/>
                  </a:lnTo>
                  <a:lnTo>
                    <a:pt x="198816" y="1954378"/>
                  </a:lnTo>
                  <a:lnTo>
                    <a:pt x="255986" y="2038893"/>
                  </a:lnTo>
                  <a:lnTo>
                    <a:pt x="319317" y="2118618"/>
                  </a:lnTo>
                  <a:lnTo>
                    <a:pt x="388467" y="2193209"/>
                  </a:lnTo>
                  <a:lnTo>
                    <a:pt x="463091" y="2262323"/>
                  </a:lnTo>
                  <a:lnTo>
                    <a:pt x="542847" y="2325616"/>
                  </a:lnTo>
                  <a:lnTo>
                    <a:pt x="627390" y="2382745"/>
                  </a:lnTo>
                  <a:lnTo>
                    <a:pt x="716377" y="2433368"/>
                  </a:lnTo>
                  <a:lnTo>
                    <a:pt x="809465" y="2477140"/>
                  </a:lnTo>
                  <a:lnTo>
                    <a:pt x="906310" y="2513718"/>
                  </a:lnTo>
                  <a:lnTo>
                    <a:pt x="1006569" y="2542760"/>
                  </a:lnTo>
                  <a:lnTo>
                    <a:pt x="1109898" y="2563921"/>
                  </a:lnTo>
                  <a:lnTo>
                    <a:pt x="1215954" y="2576859"/>
                  </a:lnTo>
                  <a:lnTo>
                    <a:pt x="1324394" y="2581230"/>
                  </a:lnTo>
                  <a:lnTo>
                    <a:pt x="2154308" y="2581033"/>
                  </a:lnTo>
                  <a:lnTo>
                    <a:pt x="2154308" y="1765763"/>
                  </a:lnTo>
                  <a:lnTo>
                    <a:pt x="1324203" y="1765763"/>
                  </a:lnTo>
                  <a:lnTo>
                    <a:pt x="1282547" y="1764084"/>
                  </a:lnTo>
                  <a:lnTo>
                    <a:pt x="1241807" y="1759113"/>
                  </a:lnTo>
                  <a:lnTo>
                    <a:pt x="1202114" y="1750984"/>
                  </a:lnTo>
                  <a:lnTo>
                    <a:pt x="1163601" y="1739828"/>
                  </a:lnTo>
                  <a:lnTo>
                    <a:pt x="1126400" y="1725777"/>
                  </a:lnTo>
                  <a:lnTo>
                    <a:pt x="1090642" y="1708963"/>
                  </a:lnTo>
                  <a:lnTo>
                    <a:pt x="1056460" y="1689517"/>
                  </a:lnTo>
                  <a:lnTo>
                    <a:pt x="1023984" y="1667572"/>
                  </a:lnTo>
                  <a:lnTo>
                    <a:pt x="993348" y="1643260"/>
                  </a:lnTo>
                  <a:lnTo>
                    <a:pt x="964684" y="1616711"/>
                  </a:lnTo>
                  <a:lnTo>
                    <a:pt x="938122" y="1588060"/>
                  </a:lnTo>
                  <a:lnTo>
                    <a:pt x="913795" y="1557436"/>
                  </a:lnTo>
                  <a:lnTo>
                    <a:pt x="891835" y="1524972"/>
                  </a:lnTo>
                  <a:lnTo>
                    <a:pt x="872373" y="1490800"/>
                  </a:lnTo>
                  <a:lnTo>
                    <a:pt x="855543" y="1455051"/>
                  </a:lnTo>
                  <a:lnTo>
                    <a:pt x="841475" y="1417859"/>
                  </a:lnTo>
                  <a:lnTo>
                    <a:pt x="830301" y="1379353"/>
                  </a:lnTo>
                  <a:lnTo>
                    <a:pt x="822154" y="1339667"/>
                  </a:lnTo>
                  <a:lnTo>
                    <a:pt x="817165" y="1298933"/>
                  </a:lnTo>
                  <a:lnTo>
                    <a:pt x="815466" y="1257281"/>
                  </a:lnTo>
                  <a:lnTo>
                    <a:pt x="816387" y="1226232"/>
                  </a:lnTo>
                  <a:lnTo>
                    <a:pt x="823669" y="1165424"/>
                  </a:lnTo>
                  <a:lnTo>
                    <a:pt x="837924" y="1106755"/>
                  </a:lnTo>
                  <a:lnTo>
                    <a:pt x="858814" y="1050727"/>
                  </a:lnTo>
                  <a:lnTo>
                    <a:pt x="886001" y="997843"/>
                  </a:lnTo>
                  <a:lnTo>
                    <a:pt x="919147" y="948603"/>
                  </a:lnTo>
                  <a:lnTo>
                    <a:pt x="957912" y="903511"/>
                  </a:lnTo>
                  <a:lnTo>
                    <a:pt x="1001959" y="863069"/>
                  </a:lnTo>
                  <a:lnTo>
                    <a:pt x="1050950" y="827779"/>
                  </a:lnTo>
                  <a:lnTo>
                    <a:pt x="1104547" y="798143"/>
                  </a:lnTo>
                  <a:lnTo>
                    <a:pt x="1132966" y="785603"/>
                  </a:lnTo>
                  <a:lnTo>
                    <a:pt x="1163436" y="771771"/>
                  </a:lnTo>
                  <a:lnTo>
                    <a:pt x="1219281" y="737767"/>
                  </a:lnTo>
                  <a:lnTo>
                    <a:pt x="1267948" y="696219"/>
                  </a:lnTo>
                  <a:lnTo>
                    <a:pt x="1308974" y="648219"/>
                  </a:lnTo>
                  <a:lnTo>
                    <a:pt x="1341894" y="594862"/>
                  </a:lnTo>
                  <a:lnTo>
                    <a:pt x="1366247" y="537239"/>
                  </a:lnTo>
                  <a:lnTo>
                    <a:pt x="1381567" y="476444"/>
                  </a:lnTo>
                  <a:lnTo>
                    <a:pt x="1387393" y="413571"/>
                  </a:lnTo>
                  <a:lnTo>
                    <a:pt x="1386600" y="381696"/>
                  </a:lnTo>
                  <a:lnTo>
                    <a:pt x="1377315" y="317753"/>
                  </a:lnTo>
                  <a:lnTo>
                    <a:pt x="1357375" y="254463"/>
                  </a:lnTo>
                  <a:lnTo>
                    <a:pt x="1327555" y="195184"/>
                  </a:lnTo>
                  <a:lnTo>
                    <a:pt x="1289641" y="142858"/>
                  </a:lnTo>
                  <a:lnTo>
                    <a:pt x="1244728" y="97947"/>
                  </a:lnTo>
                  <a:lnTo>
                    <a:pt x="1193908" y="60914"/>
                  </a:lnTo>
                  <a:lnTo>
                    <a:pt x="1138277" y="32220"/>
                  </a:lnTo>
                  <a:lnTo>
                    <a:pt x="1078927" y="12327"/>
                  </a:lnTo>
                  <a:lnTo>
                    <a:pt x="1016953" y="1697"/>
                  </a:lnTo>
                  <a:lnTo>
                    <a:pt x="985324" y="0"/>
                  </a:lnTo>
                  <a:close/>
                </a:path>
                <a:path w="2154554" h="2581275">
                  <a:moveTo>
                    <a:pt x="2154308" y="1765566"/>
                  </a:moveTo>
                  <a:lnTo>
                    <a:pt x="1324203" y="1765763"/>
                  </a:lnTo>
                  <a:lnTo>
                    <a:pt x="2154308" y="1765763"/>
                  </a:lnTo>
                  <a:lnTo>
                    <a:pt x="2154308" y="1765566"/>
                  </a:lnTo>
                  <a:close/>
                </a:path>
              </a:pathLst>
            </a:custGeom>
            <a:solidFill>
              <a:srgbClr val="EE34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8" name="Rectangle 7">
            <a:extLst>
              <a:ext uri="{FF2B5EF4-FFF2-40B4-BE49-F238E27FC236}">
                <a16:creationId xmlns:a16="http://schemas.microsoft.com/office/drawing/2014/main" id="{8851BEFF-FD7D-4148-8D16-235ED016551C}"/>
              </a:ext>
            </a:extLst>
          </p:cNvPr>
          <p:cNvSpPr/>
          <p:nvPr userDrawn="1"/>
        </p:nvSpPr>
        <p:spPr>
          <a:xfrm>
            <a:off x="0" y="0"/>
            <a:ext cx="12192000" cy="6858000"/>
          </a:xfrm>
          <a:prstGeom prst="rect">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969820" y="381000"/>
            <a:ext cx="9354044" cy="1325563"/>
          </a:xfrm>
          <a:prstGeom prst="rect">
            <a:avLst/>
          </a:prstGeom>
        </p:spPr>
        <p:txBody>
          <a:bodyPr/>
          <a:lstStyle>
            <a:lvl1pPr algn="l">
              <a:defRPr>
                <a:solidFill>
                  <a:srgbClr val="7030A0"/>
                </a:solidFill>
                <a:latin typeface="WIC Gravur Condensed Black" panose="00000500000000000000"/>
              </a:defRPr>
            </a:lvl1pPr>
          </a:lstStyle>
          <a:p>
            <a:r>
              <a:rPr lang="en-US" dirty="0"/>
              <a:t>Click to edit Master title style</a:t>
            </a:r>
          </a:p>
        </p:txBody>
      </p:sp>
      <p:sp>
        <p:nvSpPr>
          <p:cNvPr id="3" name="Content Placeholder 2"/>
          <p:cNvSpPr>
            <a:spLocks noGrp="1"/>
          </p:cNvSpPr>
          <p:nvPr>
            <p:ph idx="1"/>
          </p:nvPr>
        </p:nvSpPr>
        <p:spPr>
          <a:xfrm>
            <a:off x="2603157" y="1806022"/>
            <a:ext cx="8750643" cy="4351338"/>
          </a:xfrm>
        </p:spPr>
        <p:txBody>
          <a:bodyPr/>
          <a:lstStyle>
            <a:lvl1pPr algn="l">
              <a:defRPr sz="2800">
                <a:solidFill>
                  <a:schemeClr val="tx1"/>
                </a:solidFill>
              </a:defRPr>
            </a:lvl1pPr>
            <a:lvl2pPr algn="l">
              <a:defRPr sz="2400">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840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6DCFE24-31E0-445A-B559-36E509548B2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90638"/>
            <a:ext cx="8012113" cy="556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13F13A73-15E7-4CB9-9BCF-28948D88BFCA}"/>
              </a:ext>
            </a:extLst>
          </p:cNvPr>
          <p:cNvSpPr/>
          <p:nvPr userDrawn="1"/>
        </p:nvSpPr>
        <p:spPr>
          <a:xfrm>
            <a:off x="0" y="0"/>
            <a:ext cx="12192000" cy="6858000"/>
          </a:xfrm>
          <a:prstGeom prst="rect">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766101" y="457201"/>
            <a:ext cx="9925051" cy="2852737"/>
          </a:xfrm>
          <a:prstGeom prst="rect">
            <a:avLst/>
          </a:prstGeom>
        </p:spPr>
        <p:txBody>
          <a:bodyPr anchor="b">
            <a:noAutofit/>
          </a:bodyPr>
          <a:lstStyle>
            <a:lvl1pPr>
              <a:defRPr sz="6600">
                <a:solidFill>
                  <a:schemeClr val="tx1"/>
                </a:solidFill>
                <a:latin typeface="WIC Gravur Condensed Black" panose="00000500000000000000"/>
              </a:defRPr>
            </a:lvl1pPr>
          </a:lstStyle>
          <a:p>
            <a:r>
              <a:rPr lang="en-US" dirty="0"/>
              <a:t>Click to edit Master title style</a:t>
            </a:r>
          </a:p>
        </p:txBody>
      </p:sp>
      <p:sp>
        <p:nvSpPr>
          <p:cNvPr id="3" name="Text Placeholder 2"/>
          <p:cNvSpPr>
            <a:spLocks noGrp="1"/>
          </p:cNvSpPr>
          <p:nvPr>
            <p:ph type="body" idx="1"/>
          </p:nvPr>
        </p:nvSpPr>
        <p:spPr>
          <a:xfrm>
            <a:off x="4876801" y="3429001"/>
            <a:ext cx="5580964" cy="1500187"/>
          </a:xfrm>
        </p:spPr>
        <p:txBody>
          <a:bodyPr/>
          <a:lstStyle>
            <a:lvl1pPr marL="0" indent="0">
              <a:buNone/>
              <a:defRPr sz="2800">
                <a:solidFill>
                  <a:schemeClr val="tx1"/>
                </a:solidFill>
                <a:latin typeface="WIC Gravur Condensed Black" panose="0000050000000000000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658138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0FA5CFA8-9E69-4C9B-8EA6-7858A4270044}"/>
              </a:ext>
            </a:extLst>
          </p:cNvPr>
          <p:cNvGrpSpPr>
            <a:grpSpLocks/>
          </p:cNvGrpSpPr>
          <p:nvPr userDrawn="1"/>
        </p:nvGrpSpPr>
        <p:grpSpPr bwMode="auto">
          <a:xfrm>
            <a:off x="4775200" y="2514600"/>
            <a:ext cx="7416800" cy="4343400"/>
            <a:chOff x="4106666" y="1345722"/>
            <a:chExt cx="5952343" cy="6426774"/>
          </a:xfrm>
        </p:grpSpPr>
        <p:sp>
          <p:nvSpPr>
            <p:cNvPr id="5" name="object 3">
              <a:extLst>
                <a:ext uri="{FF2B5EF4-FFF2-40B4-BE49-F238E27FC236}">
                  <a16:creationId xmlns:a16="http://schemas.microsoft.com/office/drawing/2014/main" id="{066EBD0D-A587-4649-B8CD-A70B52E96E9F}"/>
                </a:ext>
              </a:extLst>
            </p:cNvPr>
            <p:cNvSpPr>
              <a:spLocks/>
            </p:cNvSpPr>
            <p:nvPr/>
          </p:nvSpPr>
          <p:spPr bwMode="auto">
            <a:xfrm>
              <a:off x="7049109" y="1345722"/>
              <a:ext cx="3009900" cy="4672330"/>
            </a:xfrm>
            <a:custGeom>
              <a:avLst/>
              <a:gdLst>
                <a:gd name="T0" fmla="*/ 141172 w 3009900"/>
                <a:gd name="T1" fmla="*/ 4177950 h 4672330"/>
                <a:gd name="T2" fmla="*/ 162117 w 3009900"/>
                <a:gd name="T3" fmla="*/ 4259659 h 4672330"/>
                <a:gd name="T4" fmla="*/ 192893 w 3009900"/>
                <a:gd name="T5" fmla="*/ 4345452 h 4672330"/>
                <a:gd name="T6" fmla="*/ 238126 w 3009900"/>
                <a:gd name="T7" fmla="*/ 4460652 h 4672330"/>
                <a:gd name="T8" fmla="*/ 285907 w 3009900"/>
                <a:gd name="T9" fmla="*/ 4550018 h 4672330"/>
                <a:gd name="T10" fmla="*/ 341018 w 3009900"/>
                <a:gd name="T11" fmla="*/ 4620869 h 4672330"/>
                <a:gd name="T12" fmla="*/ 415352 w 3009900"/>
                <a:gd name="T13" fmla="*/ 4669085 h 4672330"/>
                <a:gd name="T14" fmla="*/ 460461 w 3009900"/>
                <a:gd name="T15" fmla="*/ 4669450 h 4672330"/>
                <a:gd name="T16" fmla="*/ 525420 w 3009900"/>
                <a:gd name="T17" fmla="*/ 4608438 h 4672330"/>
                <a:gd name="T18" fmla="*/ 533240 w 3009900"/>
                <a:gd name="T19" fmla="*/ 4547885 h 4672330"/>
                <a:gd name="T20" fmla="*/ 517830 w 3009900"/>
                <a:gd name="T21" fmla="*/ 4472374 h 4672330"/>
                <a:gd name="T22" fmla="*/ 483446 w 3009900"/>
                <a:gd name="T23" fmla="*/ 4398129 h 4672330"/>
                <a:gd name="T24" fmla="*/ 430770 w 3009900"/>
                <a:gd name="T25" fmla="*/ 4319673 h 4672330"/>
                <a:gd name="T26" fmla="*/ 356833 w 3009900"/>
                <a:gd name="T27" fmla="*/ 4244871 h 4672330"/>
                <a:gd name="T28" fmla="*/ 258666 w 3009900"/>
                <a:gd name="T29" fmla="*/ 4181593 h 4672330"/>
                <a:gd name="T30" fmla="*/ 133299 w 3009900"/>
                <a:gd name="T31" fmla="*/ 4137706 h 4672330"/>
                <a:gd name="T32" fmla="*/ 2948549 w 3009900"/>
                <a:gd name="T33" fmla="*/ 3078 h 4672330"/>
                <a:gd name="T34" fmla="*/ 2589632 w 3009900"/>
                <a:gd name="T35" fmla="*/ 52162 h 4672330"/>
                <a:gd name="T36" fmla="*/ 2232942 w 3009900"/>
                <a:gd name="T37" fmla="*/ 142974 h 4672330"/>
                <a:gd name="T38" fmla="*/ 1870405 w 3009900"/>
                <a:gd name="T39" fmla="*/ 281489 h 4672330"/>
                <a:gd name="T40" fmla="*/ 1519885 w 3009900"/>
                <a:gd name="T41" fmla="*/ 467805 h 4672330"/>
                <a:gd name="T42" fmla="*/ 1199812 w 3009900"/>
                <a:gd name="T43" fmla="*/ 693206 h 4672330"/>
                <a:gd name="T44" fmla="*/ 912468 w 3009900"/>
                <a:gd name="T45" fmla="*/ 953744 h 4672330"/>
                <a:gd name="T46" fmla="*/ 660132 w 3009900"/>
                <a:gd name="T47" fmla="*/ 1245466 h 4672330"/>
                <a:gd name="T48" fmla="*/ 445087 w 3009900"/>
                <a:gd name="T49" fmla="*/ 1564421 h 4672330"/>
                <a:gd name="T50" fmla="*/ 269613 w 3009900"/>
                <a:gd name="T51" fmla="*/ 1906659 h 4672330"/>
                <a:gd name="T52" fmla="*/ 135990 w 3009900"/>
                <a:gd name="T53" fmla="*/ 2268228 h 4672330"/>
                <a:gd name="T54" fmla="*/ 46499 w 3009900"/>
                <a:gd name="T55" fmla="*/ 2645178 h 4672330"/>
                <a:gd name="T56" fmla="*/ 3421 w 3009900"/>
                <a:gd name="T57" fmla="*/ 3033557 h 4672330"/>
                <a:gd name="T58" fmla="*/ 50581 w 3009900"/>
                <a:gd name="T59" fmla="*/ 3230825 h 4672330"/>
                <a:gd name="T60" fmla="*/ 151121 w 3009900"/>
                <a:gd name="T61" fmla="*/ 3236290 h 4672330"/>
                <a:gd name="T62" fmla="*/ 250530 w 3009900"/>
                <a:gd name="T63" fmla="*/ 3248833 h 4672330"/>
                <a:gd name="T64" fmla="*/ 348451 w 3009900"/>
                <a:gd name="T65" fmla="*/ 3268291 h 4672330"/>
                <a:gd name="T66" fmla="*/ 444526 w 3009900"/>
                <a:gd name="T67" fmla="*/ 3294500 h 4672330"/>
                <a:gd name="T68" fmla="*/ 538397 w 3009900"/>
                <a:gd name="T69" fmla="*/ 3327295 h 4672330"/>
                <a:gd name="T70" fmla="*/ 629707 w 3009900"/>
                <a:gd name="T71" fmla="*/ 3366513 h 4672330"/>
                <a:gd name="T72" fmla="*/ 718096 w 3009900"/>
                <a:gd name="T73" fmla="*/ 3411989 h 4672330"/>
                <a:gd name="T74" fmla="*/ 803209 w 3009900"/>
                <a:gd name="T75" fmla="*/ 3463559 h 4672330"/>
                <a:gd name="T76" fmla="*/ 884686 w 3009900"/>
                <a:gd name="T77" fmla="*/ 3521059 h 4672330"/>
                <a:gd name="T78" fmla="*/ 923620 w 3009900"/>
                <a:gd name="T79" fmla="*/ 3549594 h 4672330"/>
                <a:gd name="T80" fmla="*/ 923137 w 3009900"/>
                <a:gd name="T81" fmla="*/ 3544819 h 4672330"/>
                <a:gd name="T82" fmla="*/ 894828 w 3009900"/>
                <a:gd name="T83" fmla="*/ 3225712 h 4672330"/>
                <a:gd name="T84" fmla="*/ 911113 w 3009900"/>
                <a:gd name="T85" fmla="*/ 2911412 h 4672330"/>
                <a:gd name="T86" fmla="*/ 969716 w 3009900"/>
                <a:gd name="T87" fmla="*/ 2605848 h 4672330"/>
                <a:gd name="T88" fmla="*/ 1068359 w 3009900"/>
                <a:gd name="T89" fmla="*/ 2312951 h 4672330"/>
                <a:gd name="T90" fmla="*/ 1204764 w 3009900"/>
                <a:gd name="T91" fmla="*/ 2036651 h 4672330"/>
                <a:gd name="T92" fmla="*/ 1376654 w 3009900"/>
                <a:gd name="T93" fmla="*/ 1780878 h 4672330"/>
                <a:gd name="T94" fmla="*/ 1581750 w 3009900"/>
                <a:gd name="T95" fmla="*/ 1549563 h 4672330"/>
                <a:gd name="T96" fmla="*/ 1817775 w 3009900"/>
                <a:gd name="T97" fmla="*/ 1346635 h 4672330"/>
                <a:gd name="T98" fmla="*/ 2082452 w 3009900"/>
                <a:gd name="T99" fmla="*/ 1176024 h 4672330"/>
                <a:gd name="T100" fmla="*/ 2373503 w 3009900"/>
                <a:gd name="T101" fmla="*/ 1041662 h 4672330"/>
                <a:gd name="T102" fmla="*/ 2628310 w 3009900"/>
                <a:gd name="T103" fmla="*/ 961206 h 4672330"/>
                <a:gd name="T104" fmla="*/ 2885787 w 3009900"/>
                <a:gd name="T105" fmla="*/ 910960 h 4672330"/>
                <a:gd name="T106" fmla="*/ 3009290 w 3009900"/>
                <a:gd name="T107" fmla="*/ 0 h 46723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09900" h="4672330">
                  <a:moveTo>
                    <a:pt x="133299" y="4137706"/>
                  </a:moveTo>
                  <a:lnTo>
                    <a:pt x="141172" y="4177950"/>
                  </a:lnTo>
                  <a:lnTo>
                    <a:pt x="150469" y="4219621"/>
                  </a:lnTo>
                  <a:lnTo>
                    <a:pt x="162117" y="4259659"/>
                  </a:lnTo>
                  <a:lnTo>
                    <a:pt x="174843" y="4296536"/>
                  </a:lnTo>
                  <a:lnTo>
                    <a:pt x="192893" y="4345452"/>
                  </a:lnTo>
                  <a:lnTo>
                    <a:pt x="217982" y="4411962"/>
                  </a:lnTo>
                  <a:lnTo>
                    <a:pt x="238126" y="4460652"/>
                  </a:lnTo>
                  <a:lnTo>
                    <a:pt x="260901" y="4507062"/>
                  </a:lnTo>
                  <a:lnTo>
                    <a:pt x="285907" y="4550018"/>
                  </a:lnTo>
                  <a:lnTo>
                    <a:pt x="312746" y="4588345"/>
                  </a:lnTo>
                  <a:lnTo>
                    <a:pt x="341018" y="4620869"/>
                  </a:lnTo>
                  <a:lnTo>
                    <a:pt x="370325" y="4646416"/>
                  </a:lnTo>
                  <a:lnTo>
                    <a:pt x="415352" y="4669085"/>
                  </a:lnTo>
                  <a:lnTo>
                    <a:pt x="445498" y="4672051"/>
                  </a:lnTo>
                  <a:lnTo>
                    <a:pt x="460461" y="4669450"/>
                  </a:lnTo>
                  <a:lnTo>
                    <a:pt x="499631" y="4647572"/>
                  </a:lnTo>
                  <a:lnTo>
                    <a:pt x="525420" y="4608438"/>
                  </a:lnTo>
                  <a:lnTo>
                    <a:pt x="533490" y="4560571"/>
                  </a:lnTo>
                  <a:lnTo>
                    <a:pt x="533240" y="4547885"/>
                  </a:lnTo>
                  <a:lnTo>
                    <a:pt x="528114" y="4509484"/>
                  </a:lnTo>
                  <a:lnTo>
                    <a:pt x="517830" y="4472374"/>
                  </a:lnTo>
                  <a:lnTo>
                    <a:pt x="502739" y="4436270"/>
                  </a:lnTo>
                  <a:lnTo>
                    <a:pt x="483446" y="4398129"/>
                  </a:lnTo>
                  <a:lnTo>
                    <a:pt x="459580" y="4358936"/>
                  </a:lnTo>
                  <a:lnTo>
                    <a:pt x="430770" y="4319673"/>
                  </a:lnTo>
                  <a:lnTo>
                    <a:pt x="396644" y="4281323"/>
                  </a:lnTo>
                  <a:lnTo>
                    <a:pt x="356833" y="4244871"/>
                  </a:lnTo>
                  <a:lnTo>
                    <a:pt x="310964" y="4211300"/>
                  </a:lnTo>
                  <a:lnTo>
                    <a:pt x="258666" y="4181593"/>
                  </a:lnTo>
                  <a:lnTo>
                    <a:pt x="199568" y="4156734"/>
                  </a:lnTo>
                  <a:lnTo>
                    <a:pt x="133299" y="4137706"/>
                  </a:lnTo>
                  <a:close/>
                </a:path>
                <a:path w="3009900" h="4672330">
                  <a:moveTo>
                    <a:pt x="3009290" y="0"/>
                  </a:moveTo>
                  <a:lnTo>
                    <a:pt x="2948549" y="3078"/>
                  </a:lnTo>
                  <a:lnTo>
                    <a:pt x="2769000" y="22443"/>
                  </a:lnTo>
                  <a:lnTo>
                    <a:pt x="2589632" y="52162"/>
                  </a:lnTo>
                  <a:lnTo>
                    <a:pt x="2410821" y="92312"/>
                  </a:lnTo>
                  <a:lnTo>
                    <a:pt x="2232942" y="142974"/>
                  </a:lnTo>
                  <a:lnTo>
                    <a:pt x="2056371" y="204224"/>
                  </a:lnTo>
                  <a:lnTo>
                    <a:pt x="1870405" y="281489"/>
                  </a:lnTo>
                  <a:lnTo>
                    <a:pt x="1691482" y="369514"/>
                  </a:lnTo>
                  <a:lnTo>
                    <a:pt x="1519885" y="467805"/>
                  </a:lnTo>
                  <a:lnTo>
                    <a:pt x="1355900" y="575867"/>
                  </a:lnTo>
                  <a:lnTo>
                    <a:pt x="1199812" y="693206"/>
                  </a:lnTo>
                  <a:lnTo>
                    <a:pt x="1051906" y="819330"/>
                  </a:lnTo>
                  <a:lnTo>
                    <a:pt x="912468" y="953744"/>
                  </a:lnTo>
                  <a:lnTo>
                    <a:pt x="781781" y="1095954"/>
                  </a:lnTo>
                  <a:lnTo>
                    <a:pt x="660132" y="1245466"/>
                  </a:lnTo>
                  <a:lnTo>
                    <a:pt x="547806" y="1401786"/>
                  </a:lnTo>
                  <a:lnTo>
                    <a:pt x="445087" y="1564421"/>
                  </a:lnTo>
                  <a:lnTo>
                    <a:pt x="352261" y="1732876"/>
                  </a:lnTo>
                  <a:lnTo>
                    <a:pt x="269613" y="1906659"/>
                  </a:lnTo>
                  <a:lnTo>
                    <a:pt x="197427" y="2085274"/>
                  </a:lnTo>
                  <a:lnTo>
                    <a:pt x="135990" y="2268228"/>
                  </a:lnTo>
                  <a:lnTo>
                    <a:pt x="85585" y="2455027"/>
                  </a:lnTo>
                  <a:lnTo>
                    <a:pt x="46499" y="2645178"/>
                  </a:lnTo>
                  <a:lnTo>
                    <a:pt x="19016" y="2838186"/>
                  </a:lnTo>
                  <a:lnTo>
                    <a:pt x="3421" y="3033557"/>
                  </a:lnTo>
                  <a:lnTo>
                    <a:pt x="0" y="3230799"/>
                  </a:lnTo>
                  <a:lnTo>
                    <a:pt x="50581" y="3230825"/>
                  </a:lnTo>
                  <a:lnTo>
                    <a:pt x="100970" y="3232662"/>
                  </a:lnTo>
                  <a:lnTo>
                    <a:pt x="151121" y="3236290"/>
                  </a:lnTo>
                  <a:lnTo>
                    <a:pt x="200989" y="3241687"/>
                  </a:lnTo>
                  <a:lnTo>
                    <a:pt x="250530" y="3248833"/>
                  </a:lnTo>
                  <a:lnTo>
                    <a:pt x="299699" y="3257708"/>
                  </a:lnTo>
                  <a:lnTo>
                    <a:pt x="348451" y="3268291"/>
                  </a:lnTo>
                  <a:lnTo>
                    <a:pt x="396742" y="3280562"/>
                  </a:lnTo>
                  <a:lnTo>
                    <a:pt x="444526" y="3294500"/>
                  </a:lnTo>
                  <a:lnTo>
                    <a:pt x="491759" y="3310085"/>
                  </a:lnTo>
                  <a:lnTo>
                    <a:pt x="538397" y="3327295"/>
                  </a:lnTo>
                  <a:lnTo>
                    <a:pt x="584394" y="3346112"/>
                  </a:lnTo>
                  <a:lnTo>
                    <a:pt x="629707" y="3366513"/>
                  </a:lnTo>
                  <a:lnTo>
                    <a:pt x="674289" y="3388479"/>
                  </a:lnTo>
                  <a:lnTo>
                    <a:pt x="718096" y="3411989"/>
                  </a:lnTo>
                  <a:lnTo>
                    <a:pt x="761085" y="3437023"/>
                  </a:lnTo>
                  <a:lnTo>
                    <a:pt x="803209" y="3463559"/>
                  </a:lnTo>
                  <a:lnTo>
                    <a:pt x="844424" y="3491578"/>
                  </a:lnTo>
                  <a:lnTo>
                    <a:pt x="884686" y="3521059"/>
                  </a:lnTo>
                  <a:lnTo>
                    <a:pt x="923950" y="3551982"/>
                  </a:lnTo>
                  <a:lnTo>
                    <a:pt x="923620" y="3549594"/>
                  </a:lnTo>
                  <a:lnTo>
                    <a:pt x="923505" y="3547219"/>
                  </a:lnTo>
                  <a:lnTo>
                    <a:pt x="923137" y="3544819"/>
                  </a:lnTo>
                  <a:lnTo>
                    <a:pt x="903266" y="3384910"/>
                  </a:lnTo>
                  <a:lnTo>
                    <a:pt x="894828" y="3225712"/>
                  </a:lnTo>
                  <a:lnTo>
                    <a:pt x="897538" y="3067715"/>
                  </a:lnTo>
                  <a:lnTo>
                    <a:pt x="911113" y="2911412"/>
                  </a:lnTo>
                  <a:lnTo>
                    <a:pt x="935267" y="2757292"/>
                  </a:lnTo>
                  <a:lnTo>
                    <a:pt x="969716" y="2605848"/>
                  </a:lnTo>
                  <a:lnTo>
                    <a:pt x="1014175" y="2457570"/>
                  </a:lnTo>
                  <a:lnTo>
                    <a:pt x="1068359" y="2312951"/>
                  </a:lnTo>
                  <a:lnTo>
                    <a:pt x="1131984" y="2172481"/>
                  </a:lnTo>
                  <a:lnTo>
                    <a:pt x="1204764" y="2036651"/>
                  </a:lnTo>
                  <a:lnTo>
                    <a:pt x="1286416" y="1905953"/>
                  </a:lnTo>
                  <a:lnTo>
                    <a:pt x="1376654" y="1780878"/>
                  </a:lnTo>
                  <a:lnTo>
                    <a:pt x="1475194" y="1661918"/>
                  </a:lnTo>
                  <a:lnTo>
                    <a:pt x="1581750" y="1549563"/>
                  </a:lnTo>
                  <a:lnTo>
                    <a:pt x="1696039" y="1444305"/>
                  </a:lnTo>
                  <a:lnTo>
                    <a:pt x="1817775" y="1346635"/>
                  </a:lnTo>
                  <a:lnTo>
                    <a:pt x="1946675" y="1257044"/>
                  </a:lnTo>
                  <a:lnTo>
                    <a:pt x="2082452" y="1176024"/>
                  </a:lnTo>
                  <a:lnTo>
                    <a:pt x="2224823" y="1104066"/>
                  </a:lnTo>
                  <a:lnTo>
                    <a:pt x="2373503" y="1041662"/>
                  </a:lnTo>
                  <a:lnTo>
                    <a:pt x="2500437" y="997629"/>
                  </a:lnTo>
                  <a:lnTo>
                    <a:pt x="2628310" y="961206"/>
                  </a:lnTo>
                  <a:lnTo>
                    <a:pt x="2756850" y="932334"/>
                  </a:lnTo>
                  <a:lnTo>
                    <a:pt x="2885787" y="910960"/>
                  </a:lnTo>
                  <a:lnTo>
                    <a:pt x="3009290" y="897626"/>
                  </a:lnTo>
                  <a:lnTo>
                    <a:pt x="3009290" y="0"/>
                  </a:lnTo>
                  <a:close/>
                </a:path>
              </a:pathLst>
            </a:custGeom>
            <a:solidFill>
              <a:srgbClr val="EE34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 name="object 2">
              <a:extLst>
                <a:ext uri="{FF2B5EF4-FFF2-40B4-BE49-F238E27FC236}">
                  <a16:creationId xmlns:a16="http://schemas.microsoft.com/office/drawing/2014/main" id="{BD6333A8-CBDF-4B7D-9827-7F45D9DEC8A9}"/>
                </a:ext>
              </a:extLst>
            </p:cNvPr>
            <p:cNvSpPr>
              <a:spLocks/>
            </p:cNvSpPr>
            <p:nvPr/>
          </p:nvSpPr>
          <p:spPr bwMode="auto">
            <a:xfrm>
              <a:off x="4106666" y="4577106"/>
              <a:ext cx="4342130" cy="3195320"/>
            </a:xfrm>
            <a:custGeom>
              <a:avLst/>
              <a:gdLst>
                <a:gd name="T0" fmla="*/ 2799595 w 4342130"/>
                <a:gd name="T1" fmla="*/ 8978 h 3195320"/>
                <a:gd name="T2" fmla="*/ 2466782 w 4342130"/>
                <a:gd name="T3" fmla="*/ 90871 h 3195320"/>
                <a:gd name="T4" fmla="*/ 2163243 w 4342130"/>
                <a:gd name="T5" fmla="*/ 249941 h 3195320"/>
                <a:gd name="T6" fmla="*/ 1914266 w 4342130"/>
                <a:gd name="T7" fmla="*/ 469516 h 3195320"/>
                <a:gd name="T8" fmla="*/ 1725618 w 4342130"/>
                <a:gd name="T9" fmla="*/ 736802 h 3195320"/>
                <a:gd name="T10" fmla="*/ 1603065 w 4342130"/>
                <a:gd name="T11" fmla="*/ 1039002 h 3195320"/>
                <a:gd name="T12" fmla="*/ 1552428 w 4342130"/>
                <a:gd name="T13" fmla="*/ 1362621 h 3195320"/>
                <a:gd name="T14" fmla="*/ 1579308 w 4342130"/>
                <a:gd name="T15" fmla="*/ 1696968 h 3195320"/>
                <a:gd name="T16" fmla="*/ 2126838 w 4342130"/>
                <a:gd name="T17" fmla="*/ 3195293 h 3195320"/>
                <a:gd name="T18" fmla="*/ 2467174 w 4342130"/>
                <a:gd name="T19" fmla="*/ 1560550 h 3195320"/>
                <a:gd name="T20" fmla="*/ 2447265 w 4342130"/>
                <a:gd name="T21" fmla="*/ 1437692 h 3195320"/>
                <a:gd name="T22" fmla="*/ 2456633 w 4342130"/>
                <a:gd name="T23" fmla="*/ 1316534 h 3195320"/>
                <a:gd name="T24" fmla="*/ 2493174 w 4342130"/>
                <a:gd name="T25" fmla="*/ 1202030 h 3195320"/>
                <a:gd name="T26" fmla="*/ 2554758 w 4342130"/>
                <a:gd name="T27" fmla="*/ 1098811 h 3195320"/>
                <a:gd name="T28" fmla="*/ 2639261 w 4342130"/>
                <a:gd name="T29" fmla="*/ 1011586 h 3195320"/>
                <a:gd name="T30" fmla="*/ 2744560 w 4342130"/>
                <a:gd name="T31" fmla="*/ 945067 h 3195320"/>
                <a:gd name="T32" fmla="*/ 2871747 w 4342130"/>
                <a:gd name="T33" fmla="*/ 903630 h 3195320"/>
                <a:gd name="T34" fmla="*/ 4286953 w 4342130"/>
                <a:gd name="T35" fmla="*/ 894869 h 3195320"/>
                <a:gd name="T36" fmla="*/ 4136349 w 4342130"/>
                <a:gd name="T37" fmla="*/ 611335 h 3195320"/>
                <a:gd name="T38" fmla="*/ 3916499 w 4342130"/>
                <a:gd name="T39" fmla="*/ 362111 h 3195320"/>
                <a:gd name="T40" fmla="*/ 3648917 w 4342130"/>
                <a:gd name="T41" fmla="*/ 173323 h 3195320"/>
                <a:gd name="T42" fmla="*/ 3346434 w 4342130"/>
                <a:gd name="T43" fmla="*/ 50706 h 3195320"/>
                <a:gd name="T44" fmla="*/ 3021884 w 4342130"/>
                <a:gd name="T45" fmla="*/ 0 h 3195320"/>
                <a:gd name="T46" fmla="*/ 3227867 w 4342130"/>
                <a:gd name="T47" fmla="*/ 1328986 h 3195320"/>
                <a:gd name="T48" fmla="*/ 3296565 w 4342130"/>
                <a:gd name="T49" fmla="*/ 1442642 h 3195320"/>
                <a:gd name="T50" fmla="*/ 3358668 w 4342130"/>
                <a:gd name="T51" fmla="*/ 1518987 h 3195320"/>
                <a:gd name="T52" fmla="*/ 3526073 w 4342130"/>
                <a:gd name="T53" fmla="*/ 1645878 h 3195320"/>
                <a:gd name="T54" fmla="*/ 3727569 w 4342130"/>
                <a:gd name="T55" fmla="*/ 1702980 h 3195320"/>
                <a:gd name="T56" fmla="*/ 3870331 w 4342130"/>
                <a:gd name="T57" fmla="*/ 1697509 h 3195320"/>
                <a:gd name="T58" fmla="*/ 4060343 w 4342130"/>
                <a:gd name="T59" fmla="*/ 1629190 h 3195320"/>
                <a:gd name="T60" fmla="*/ 4167085 w 4342130"/>
                <a:gd name="T61" fmla="*/ 1549243 h 3195320"/>
                <a:gd name="T62" fmla="*/ 4250497 w 4342130"/>
                <a:gd name="T63" fmla="*/ 1448641 h 3195320"/>
                <a:gd name="T64" fmla="*/ 3368951 w 4342130"/>
                <a:gd name="T65" fmla="*/ 1436821 h 3195320"/>
                <a:gd name="T66" fmla="*/ 3260218 w 4342130"/>
                <a:gd name="T67" fmla="*/ 1362621 h 3195320"/>
                <a:gd name="T68" fmla="*/ 3191142 w 4342130"/>
                <a:gd name="T69" fmla="*/ 1251790 h 3195320"/>
                <a:gd name="T70" fmla="*/ 2960096 w 4342130"/>
                <a:gd name="T71" fmla="*/ 894869 h 3195320"/>
                <a:gd name="T72" fmla="*/ 3032878 w 4342130"/>
                <a:gd name="T73" fmla="*/ 899045 h 3195320"/>
                <a:gd name="T74" fmla="*/ 3201080 w 4342130"/>
                <a:gd name="T75" fmla="*/ 950129 h 3195320"/>
                <a:gd name="T76" fmla="*/ 3338659 w 4342130"/>
                <a:gd name="T77" fmla="*/ 1048744 h 3195320"/>
                <a:gd name="T78" fmla="*/ 3424193 w 4342130"/>
                <a:gd name="T79" fmla="*/ 1161988 h 3195320"/>
                <a:gd name="T80" fmla="*/ 3471044 w 4342130"/>
                <a:gd name="T81" fmla="*/ 1280476 h 3195320"/>
                <a:gd name="T82" fmla="*/ 3475138 w 4342130"/>
                <a:gd name="T83" fmla="*/ 1343966 h 3195320"/>
                <a:gd name="T84" fmla="*/ 3383203 w 4342130"/>
                <a:gd name="T85" fmla="*/ 1437692 h 3195320"/>
                <a:gd name="T86" fmla="*/ 4308302 w 4342130"/>
                <a:gd name="T87" fmla="*/ 1332442 h 3195320"/>
                <a:gd name="T88" fmla="*/ 4338219 w 4342130"/>
                <a:gd name="T89" fmla="*/ 1205703 h 3195320"/>
                <a:gd name="T90" fmla="*/ 4337973 w 4342130"/>
                <a:gd name="T91" fmla="*/ 1073480 h 3195320"/>
                <a:gd name="T92" fmla="*/ 4305285 w 4342130"/>
                <a:gd name="T93" fmla="*/ 940831 h 3195320"/>
                <a:gd name="T94" fmla="*/ 464416 w 4342130"/>
                <a:gd name="T95" fmla="*/ 2524525 h 3195320"/>
                <a:gd name="T96" fmla="*/ 255160 w 4342130"/>
                <a:gd name="T97" fmla="*/ 2567731 h 3195320"/>
                <a:gd name="T98" fmla="*/ 92174 w 4342130"/>
                <a:gd name="T99" fmla="*/ 2699600 h 3195320"/>
                <a:gd name="T100" fmla="*/ 8026 w 4342130"/>
                <a:gd name="T101" fmla="*/ 2886303 h 3195320"/>
                <a:gd name="T102" fmla="*/ 8573 w 4342130"/>
                <a:gd name="T103" fmla="*/ 3060625 h 3195320"/>
                <a:gd name="T104" fmla="*/ 1010835 w 4342130"/>
                <a:gd name="T105" fmla="*/ 3195293 h 3195320"/>
                <a:gd name="T106" fmla="*/ 815984 w 4342130"/>
                <a:gd name="T107" fmla="*/ 2717481 h 3195320"/>
                <a:gd name="T108" fmla="*/ 662273 w 4342130"/>
                <a:gd name="T109" fmla="*/ 2579167 h 3195320"/>
                <a:gd name="T110" fmla="*/ 499095 w 4342130"/>
                <a:gd name="T111" fmla="*/ 2527208 h 31953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342130" h="3195320">
                  <a:moveTo>
                    <a:pt x="3021884" y="0"/>
                  </a:moveTo>
                  <a:lnTo>
                    <a:pt x="2911015" y="69"/>
                  </a:lnTo>
                  <a:lnTo>
                    <a:pt x="2799595" y="8978"/>
                  </a:lnTo>
                  <a:lnTo>
                    <a:pt x="2688099" y="26940"/>
                  </a:lnTo>
                  <a:lnTo>
                    <a:pt x="2577003" y="54167"/>
                  </a:lnTo>
                  <a:lnTo>
                    <a:pt x="2466782" y="90871"/>
                  </a:lnTo>
                  <a:lnTo>
                    <a:pt x="2359896" y="136382"/>
                  </a:lnTo>
                  <a:lnTo>
                    <a:pt x="2258645" y="189563"/>
                  </a:lnTo>
                  <a:lnTo>
                    <a:pt x="2163243" y="249941"/>
                  </a:lnTo>
                  <a:lnTo>
                    <a:pt x="2073903" y="317042"/>
                  </a:lnTo>
                  <a:lnTo>
                    <a:pt x="1990840" y="390392"/>
                  </a:lnTo>
                  <a:lnTo>
                    <a:pt x="1914266" y="469516"/>
                  </a:lnTo>
                  <a:lnTo>
                    <a:pt x="1844396" y="553942"/>
                  </a:lnTo>
                  <a:lnTo>
                    <a:pt x="1781442" y="643195"/>
                  </a:lnTo>
                  <a:lnTo>
                    <a:pt x="1725618" y="736802"/>
                  </a:lnTo>
                  <a:lnTo>
                    <a:pt x="1677139" y="834287"/>
                  </a:lnTo>
                  <a:lnTo>
                    <a:pt x="1636216" y="935179"/>
                  </a:lnTo>
                  <a:lnTo>
                    <a:pt x="1603065" y="1039002"/>
                  </a:lnTo>
                  <a:lnTo>
                    <a:pt x="1577898" y="1145283"/>
                  </a:lnTo>
                  <a:lnTo>
                    <a:pt x="1560930" y="1253548"/>
                  </a:lnTo>
                  <a:lnTo>
                    <a:pt x="1552428" y="1362621"/>
                  </a:lnTo>
                  <a:lnTo>
                    <a:pt x="1552441" y="1474134"/>
                  </a:lnTo>
                  <a:lnTo>
                    <a:pt x="1561348" y="1585507"/>
                  </a:lnTo>
                  <a:lnTo>
                    <a:pt x="1579308" y="1696968"/>
                  </a:lnTo>
                  <a:lnTo>
                    <a:pt x="1606533" y="1808044"/>
                  </a:lnTo>
                  <a:lnTo>
                    <a:pt x="1643238" y="1918261"/>
                  </a:lnTo>
                  <a:lnTo>
                    <a:pt x="2126838" y="3195293"/>
                  </a:lnTo>
                  <a:lnTo>
                    <a:pt x="3084379" y="3195293"/>
                  </a:lnTo>
                  <a:lnTo>
                    <a:pt x="2480688" y="1601129"/>
                  </a:lnTo>
                  <a:lnTo>
                    <a:pt x="2467174" y="1560550"/>
                  </a:lnTo>
                  <a:lnTo>
                    <a:pt x="2457150" y="1519654"/>
                  </a:lnTo>
                  <a:lnTo>
                    <a:pt x="2450538" y="1478616"/>
                  </a:lnTo>
                  <a:lnTo>
                    <a:pt x="2447265" y="1437692"/>
                  </a:lnTo>
                  <a:lnTo>
                    <a:pt x="2447234" y="1396812"/>
                  </a:lnTo>
                  <a:lnTo>
                    <a:pt x="2450385" y="1356395"/>
                  </a:lnTo>
                  <a:lnTo>
                    <a:pt x="2456633" y="1316534"/>
                  </a:lnTo>
                  <a:lnTo>
                    <a:pt x="2465900" y="1277403"/>
                  </a:lnTo>
                  <a:lnTo>
                    <a:pt x="2478106" y="1239177"/>
                  </a:lnTo>
                  <a:lnTo>
                    <a:pt x="2493174" y="1202030"/>
                  </a:lnTo>
                  <a:lnTo>
                    <a:pt x="2511024" y="1166137"/>
                  </a:lnTo>
                  <a:lnTo>
                    <a:pt x="2531578" y="1131673"/>
                  </a:lnTo>
                  <a:lnTo>
                    <a:pt x="2554758" y="1098811"/>
                  </a:lnTo>
                  <a:lnTo>
                    <a:pt x="2580484" y="1067726"/>
                  </a:lnTo>
                  <a:lnTo>
                    <a:pt x="2608678" y="1038593"/>
                  </a:lnTo>
                  <a:lnTo>
                    <a:pt x="2639261" y="1011586"/>
                  </a:lnTo>
                  <a:lnTo>
                    <a:pt x="2672155" y="986880"/>
                  </a:lnTo>
                  <a:lnTo>
                    <a:pt x="2707280" y="964648"/>
                  </a:lnTo>
                  <a:lnTo>
                    <a:pt x="2744560" y="945067"/>
                  </a:lnTo>
                  <a:lnTo>
                    <a:pt x="2783914" y="928309"/>
                  </a:lnTo>
                  <a:lnTo>
                    <a:pt x="2827659" y="913921"/>
                  </a:lnTo>
                  <a:lnTo>
                    <a:pt x="2871747" y="903630"/>
                  </a:lnTo>
                  <a:lnTo>
                    <a:pt x="2915965" y="897319"/>
                  </a:lnTo>
                  <a:lnTo>
                    <a:pt x="2960096" y="894869"/>
                  </a:lnTo>
                  <a:lnTo>
                    <a:pt x="4286953" y="894869"/>
                  </a:lnTo>
                  <a:lnTo>
                    <a:pt x="4250060" y="808225"/>
                  </a:lnTo>
                  <a:lnTo>
                    <a:pt x="4196807" y="706847"/>
                  </a:lnTo>
                  <a:lnTo>
                    <a:pt x="4136349" y="611335"/>
                  </a:lnTo>
                  <a:lnTo>
                    <a:pt x="4069161" y="521899"/>
                  </a:lnTo>
                  <a:lnTo>
                    <a:pt x="3995720" y="438754"/>
                  </a:lnTo>
                  <a:lnTo>
                    <a:pt x="3916499" y="362111"/>
                  </a:lnTo>
                  <a:lnTo>
                    <a:pt x="3831975" y="292184"/>
                  </a:lnTo>
                  <a:lnTo>
                    <a:pt x="3742622" y="229183"/>
                  </a:lnTo>
                  <a:lnTo>
                    <a:pt x="3648917" y="173323"/>
                  </a:lnTo>
                  <a:lnTo>
                    <a:pt x="3551333" y="124815"/>
                  </a:lnTo>
                  <a:lnTo>
                    <a:pt x="3450347" y="83872"/>
                  </a:lnTo>
                  <a:lnTo>
                    <a:pt x="3346434" y="50706"/>
                  </a:lnTo>
                  <a:lnTo>
                    <a:pt x="3240069" y="25531"/>
                  </a:lnTo>
                  <a:lnTo>
                    <a:pt x="3131727" y="8558"/>
                  </a:lnTo>
                  <a:lnTo>
                    <a:pt x="3021884" y="0"/>
                  </a:lnTo>
                </a:path>
                <a:path w="4342130" h="3195320">
                  <a:moveTo>
                    <a:pt x="3181195" y="1230658"/>
                  </a:moveTo>
                  <a:lnTo>
                    <a:pt x="3204892" y="1283009"/>
                  </a:lnTo>
                  <a:lnTo>
                    <a:pt x="3227867" y="1328986"/>
                  </a:lnTo>
                  <a:lnTo>
                    <a:pt x="3249702" y="1368792"/>
                  </a:lnTo>
                  <a:lnTo>
                    <a:pt x="3270084" y="1402791"/>
                  </a:lnTo>
                  <a:lnTo>
                    <a:pt x="3296565" y="1442642"/>
                  </a:lnTo>
                  <a:lnTo>
                    <a:pt x="3322666" y="1477005"/>
                  </a:lnTo>
                  <a:lnTo>
                    <a:pt x="3335576" y="1491732"/>
                  </a:lnTo>
                  <a:lnTo>
                    <a:pt x="3358668" y="1518987"/>
                  </a:lnTo>
                  <a:lnTo>
                    <a:pt x="3409369" y="1568442"/>
                  </a:lnTo>
                  <a:lnTo>
                    <a:pt x="3465433" y="1610858"/>
                  </a:lnTo>
                  <a:lnTo>
                    <a:pt x="3526073" y="1645878"/>
                  </a:lnTo>
                  <a:lnTo>
                    <a:pt x="3590502" y="1673143"/>
                  </a:lnTo>
                  <a:lnTo>
                    <a:pt x="3657930" y="1692296"/>
                  </a:lnTo>
                  <a:lnTo>
                    <a:pt x="3727569" y="1702980"/>
                  </a:lnTo>
                  <a:lnTo>
                    <a:pt x="3762972" y="1705034"/>
                  </a:lnTo>
                  <a:lnTo>
                    <a:pt x="3798632" y="1704837"/>
                  </a:lnTo>
                  <a:lnTo>
                    <a:pt x="3870331" y="1697509"/>
                  </a:lnTo>
                  <a:lnTo>
                    <a:pt x="3941876" y="1680640"/>
                  </a:lnTo>
                  <a:lnTo>
                    <a:pt x="4019971" y="1650375"/>
                  </a:lnTo>
                  <a:lnTo>
                    <a:pt x="4060343" y="1629190"/>
                  </a:lnTo>
                  <a:lnTo>
                    <a:pt x="4098375" y="1605148"/>
                  </a:lnTo>
                  <a:lnTo>
                    <a:pt x="4133984" y="1578436"/>
                  </a:lnTo>
                  <a:lnTo>
                    <a:pt x="4167085" y="1549243"/>
                  </a:lnTo>
                  <a:lnTo>
                    <a:pt x="4197594" y="1517754"/>
                  </a:lnTo>
                  <a:lnTo>
                    <a:pt x="4225426" y="1484158"/>
                  </a:lnTo>
                  <a:lnTo>
                    <a:pt x="4250497" y="1448641"/>
                  </a:lnTo>
                  <a:lnTo>
                    <a:pt x="4257030" y="1437692"/>
                  </a:lnTo>
                  <a:lnTo>
                    <a:pt x="3383203" y="1437692"/>
                  </a:lnTo>
                  <a:lnTo>
                    <a:pt x="3368951" y="1436821"/>
                  </a:lnTo>
                  <a:lnTo>
                    <a:pt x="3326775" y="1421894"/>
                  </a:lnTo>
                  <a:lnTo>
                    <a:pt x="3286100" y="1390825"/>
                  </a:lnTo>
                  <a:lnTo>
                    <a:pt x="3260218" y="1362621"/>
                  </a:lnTo>
                  <a:lnTo>
                    <a:pt x="3235604" y="1329457"/>
                  </a:lnTo>
                  <a:lnTo>
                    <a:pt x="3212499" y="1292218"/>
                  </a:lnTo>
                  <a:lnTo>
                    <a:pt x="3191142" y="1251790"/>
                  </a:lnTo>
                  <a:lnTo>
                    <a:pt x="3181195" y="1230658"/>
                  </a:lnTo>
                </a:path>
                <a:path w="4342130" h="3195320">
                  <a:moveTo>
                    <a:pt x="4286953" y="894869"/>
                  </a:moveTo>
                  <a:lnTo>
                    <a:pt x="2960096" y="894869"/>
                  </a:lnTo>
                  <a:lnTo>
                    <a:pt x="2974751" y="894890"/>
                  </a:lnTo>
                  <a:lnTo>
                    <a:pt x="2989364" y="895322"/>
                  </a:lnTo>
                  <a:lnTo>
                    <a:pt x="3032878" y="899045"/>
                  </a:lnTo>
                  <a:lnTo>
                    <a:pt x="3075734" y="906312"/>
                  </a:lnTo>
                  <a:lnTo>
                    <a:pt x="3142003" y="925334"/>
                  </a:lnTo>
                  <a:lnTo>
                    <a:pt x="3201080" y="950129"/>
                  </a:lnTo>
                  <a:lnTo>
                    <a:pt x="3253314" y="979655"/>
                  </a:lnTo>
                  <a:lnTo>
                    <a:pt x="3299057" y="1012874"/>
                  </a:lnTo>
                  <a:lnTo>
                    <a:pt x="3338659" y="1048744"/>
                  </a:lnTo>
                  <a:lnTo>
                    <a:pt x="3372471" y="1086226"/>
                  </a:lnTo>
                  <a:lnTo>
                    <a:pt x="3400842" y="1124279"/>
                  </a:lnTo>
                  <a:lnTo>
                    <a:pt x="3424193" y="1161988"/>
                  </a:lnTo>
                  <a:lnTo>
                    <a:pt x="3442668" y="1197935"/>
                  </a:lnTo>
                  <a:lnTo>
                    <a:pt x="3461024" y="1243220"/>
                  </a:lnTo>
                  <a:lnTo>
                    <a:pt x="3471044" y="1280476"/>
                  </a:lnTo>
                  <a:lnTo>
                    <a:pt x="3475793" y="1318877"/>
                  </a:lnTo>
                  <a:lnTo>
                    <a:pt x="3475837" y="1332442"/>
                  </a:lnTo>
                  <a:lnTo>
                    <a:pt x="3475138" y="1343966"/>
                  </a:lnTo>
                  <a:lnTo>
                    <a:pt x="3462261" y="1389817"/>
                  </a:lnTo>
                  <a:lnTo>
                    <a:pt x="3426118" y="1426446"/>
                  </a:lnTo>
                  <a:lnTo>
                    <a:pt x="3383203" y="1437692"/>
                  </a:lnTo>
                  <a:lnTo>
                    <a:pt x="4257030" y="1437692"/>
                  </a:lnTo>
                  <a:lnTo>
                    <a:pt x="4292019" y="1372596"/>
                  </a:lnTo>
                  <a:lnTo>
                    <a:pt x="4308302" y="1332442"/>
                  </a:lnTo>
                  <a:lnTo>
                    <a:pt x="4321485" y="1291117"/>
                  </a:lnTo>
                  <a:lnTo>
                    <a:pt x="4331486" y="1248808"/>
                  </a:lnTo>
                  <a:lnTo>
                    <a:pt x="4338219" y="1205703"/>
                  </a:lnTo>
                  <a:lnTo>
                    <a:pt x="4341601" y="1161988"/>
                  </a:lnTo>
                  <a:lnTo>
                    <a:pt x="4341547" y="1117851"/>
                  </a:lnTo>
                  <a:lnTo>
                    <a:pt x="4337973" y="1073480"/>
                  </a:lnTo>
                  <a:lnTo>
                    <a:pt x="4330794" y="1029061"/>
                  </a:lnTo>
                  <a:lnTo>
                    <a:pt x="4319926" y="984782"/>
                  </a:lnTo>
                  <a:lnTo>
                    <a:pt x="4305285" y="940831"/>
                  </a:lnTo>
                  <a:lnTo>
                    <a:pt x="4295540" y="915037"/>
                  </a:lnTo>
                  <a:lnTo>
                    <a:pt x="4286953" y="894869"/>
                  </a:lnTo>
                </a:path>
                <a:path w="4342130" h="3195320">
                  <a:moveTo>
                    <a:pt x="464416" y="2524525"/>
                  </a:moveTo>
                  <a:lnTo>
                    <a:pt x="394202" y="2527404"/>
                  </a:lnTo>
                  <a:lnTo>
                    <a:pt x="323839" y="2541721"/>
                  </a:lnTo>
                  <a:lnTo>
                    <a:pt x="255160" y="2567731"/>
                  </a:lnTo>
                  <a:lnTo>
                    <a:pt x="192965" y="2603614"/>
                  </a:lnTo>
                  <a:lnTo>
                    <a:pt x="138458" y="2647966"/>
                  </a:lnTo>
                  <a:lnTo>
                    <a:pt x="92174" y="2699600"/>
                  </a:lnTo>
                  <a:lnTo>
                    <a:pt x="54650" y="2757326"/>
                  </a:lnTo>
                  <a:lnTo>
                    <a:pt x="26422" y="2819957"/>
                  </a:lnTo>
                  <a:lnTo>
                    <a:pt x="8026" y="2886303"/>
                  </a:lnTo>
                  <a:lnTo>
                    <a:pt x="0" y="2955177"/>
                  </a:lnTo>
                  <a:lnTo>
                    <a:pt x="42" y="2990190"/>
                  </a:lnTo>
                  <a:lnTo>
                    <a:pt x="8573" y="3060625"/>
                  </a:lnTo>
                  <a:lnTo>
                    <a:pt x="28814" y="3130616"/>
                  </a:lnTo>
                  <a:lnTo>
                    <a:pt x="53306" y="3195293"/>
                  </a:lnTo>
                  <a:lnTo>
                    <a:pt x="1010835" y="3195293"/>
                  </a:lnTo>
                  <a:lnTo>
                    <a:pt x="866252" y="2813497"/>
                  </a:lnTo>
                  <a:lnTo>
                    <a:pt x="851861" y="2779681"/>
                  </a:lnTo>
                  <a:lnTo>
                    <a:pt x="815984" y="2717481"/>
                  </a:lnTo>
                  <a:lnTo>
                    <a:pt x="771633" y="2662972"/>
                  </a:lnTo>
                  <a:lnTo>
                    <a:pt x="720000" y="2616689"/>
                  </a:lnTo>
                  <a:lnTo>
                    <a:pt x="662273" y="2579167"/>
                  </a:lnTo>
                  <a:lnTo>
                    <a:pt x="599640" y="2550942"/>
                  </a:lnTo>
                  <a:lnTo>
                    <a:pt x="533291" y="2532550"/>
                  </a:lnTo>
                  <a:lnTo>
                    <a:pt x="499095" y="2527208"/>
                  </a:lnTo>
                  <a:lnTo>
                    <a:pt x="464416" y="2524525"/>
                  </a:lnTo>
                </a:path>
              </a:pathLst>
            </a:custGeom>
            <a:solidFill>
              <a:srgbClr val="F3716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 name="object 4">
              <a:extLst>
                <a:ext uri="{FF2B5EF4-FFF2-40B4-BE49-F238E27FC236}">
                  <a16:creationId xmlns:a16="http://schemas.microsoft.com/office/drawing/2014/main" id="{CF900F3B-569C-44E9-ABCE-300377F15E8B}"/>
                </a:ext>
              </a:extLst>
            </p:cNvPr>
            <p:cNvSpPr>
              <a:spLocks/>
            </p:cNvSpPr>
            <p:nvPr/>
          </p:nvSpPr>
          <p:spPr bwMode="auto">
            <a:xfrm>
              <a:off x="8882481" y="3154166"/>
              <a:ext cx="1176020" cy="4592955"/>
            </a:xfrm>
            <a:custGeom>
              <a:avLst/>
              <a:gdLst>
                <a:gd name="T0" fmla="*/ 1175919 w 1176020"/>
                <a:gd name="T1" fmla="*/ 942413 h 4592955"/>
                <a:gd name="T2" fmla="*/ 1175919 w 1176020"/>
                <a:gd name="T3" fmla="*/ 0 h 4592955"/>
                <a:gd name="T4" fmla="*/ 1106623 w 1176020"/>
                <a:gd name="T5" fmla="*/ 14957 h 4592955"/>
                <a:gd name="T6" fmla="*/ 1021954 w 1176020"/>
                <a:gd name="T7" fmla="*/ 38600 h 4592955"/>
                <a:gd name="T8" fmla="*/ 938040 w 1176020"/>
                <a:gd name="T9" fmla="*/ 67541 h 4592955"/>
                <a:gd name="T10" fmla="*/ 828392 w 1176020"/>
                <a:gd name="T11" fmla="*/ 114228 h 4592955"/>
                <a:gd name="T12" fmla="*/ 724525 w 1176020"/>
                <a:gd name="T13" fmla="*/ 168784 h 4592955"/>
                <a:gd name="T14" fmla="*/ 626658 w 1176020"/>
                <a:gd name="T15" fmla="*/ 230724 h 4592955"/>
                <a:gd name="T16" fmla="*/ 535010 w 1176020"/>
                <a:gd name="T17" fmla="*/ 299560 h 4592955"/>
                <a:gd name="T18" fmla="*/ 449800 w 1176020"/>
                <a:gd name="T19" fmla="*/ 374807 h 4592955"/>
                <a:gd name="T20" fmla="*/ 371247 w 1176020"/>
                <a:gd name="T21" fmla="*/ 455979 h 4592955"/>
                <a:gd name="T22" fmla="*/ 299571 w 1176020"/>
                <a:gd name="T23" fmla="*/ 542589 h 4592955"/>
                <a:gd name="T24" fmla="*/ 234990 w 1176020"/>
                <a:gd name="T25" fmla="*/ 634152 h 4592955"/>
                <a:gd name="T26" fmla="*/ 177724 w 1176020"/>
                <a:gd name="T27" fmla="*/ 730180 h 4592955"/>
                <a:gd name="T28" fmla="*/ 127991 w 1176020"/>
                <a:gd name="T29" fmla="*/ 830189 h 4592955"/>
                <a:gd name="T30" fmla="*/ 86011 w 1176020"/>
                <a:gd name="T31" fmla="*/ 933691 h 4592955"/>
                <a:gd name="T32" fmla="*/ 52003 w 1176020"/>
                <a:gd name="T33" fmla="*/ 1040201 h 4592955"/>
                <a:gd name="T34" fmla="*/ 26185 w 1176020"/>
                <a:gd name="T35" fmla="*/ 1149233 h 4592955"/>
                <a:gd name="T36" fmla="*/ 8778 w 1176020"/>
                <a:gd name="T37" fmla="*/ 1260299 h 4592955"/>
                <a:gd name="T38" fmla="*/ 0 w 1176020"/>
                <a:gd name="T39" fmla="*/ 1372915 h 4592955"/>
                <a:gd name="T40" fmla="*/ 69 w 1176020"/>
                <a:gd name="T41" fmla="*/ 1486594 h 4592955"/>
                <a:gd name="T42" fmla="*/ 9206 w 1176020"/>
                <a:gd name="T43" fmla="*/ 1600849 h 4592955"/>
                <a:gd name="T44" fmla="*/ 27629 w 1176020"/>
                <a:gd name="T45" fmla="*/ 1715195 h 4592955"/>
                <a:gd name="T46" fmla="*/ 55558 w 1176020"/>
                <a:gd name="T47" fmla="*/ 1829145 h 4592955"/>
                <a:gd name="T48" fmla="*/ 93211 w 1176020"/>
                <a:gd name="T49" fmla="*/ 1942214 h 4592955"/>
                <a:gd name="T50" fmla="*/ 944746 w 1176020"/>
                <a:gd name="T51" fmla="*/ 4190812 h 4592955"/>
                <a:gd name="T52" fmla="*/ 991431 w 1176020"/>
                <a:gd name="T53" fmla="*/ 4300460 h 4592955"/>
                <a:gd name="T54" fmla="*/ 1045985 w 1176020"/>
                <a:gd name="T55" fmla="*/ 4404328 h 4592955"/>
                <a:gd name="T56" fmla="*/ 1107923 w 1176020"/>
                <a:gd name="T57" fmla="*/ 4502195 h 4592955"/>
                <a:gd name="T58" fmla="*/ 1175919 w 1176020"/>
                <a:gd name="T59" fmla="*/ 4592726 h 4592955"/>
                <a:gd name="T60" fmla="*/ 1175919 w 1176020"/>
                <a:gd name="T61" fmla="*/ 2272704 h 4592955"/>
                <a:gd name="T62" fmla="*/ 930674 w 1176020"/>
                <a:gd name="T63" fmla="*/ 1625082 h 4592955"/>
                <a:gd name="T64" fmla="*/ 916208 w 1176020"/>
                <a:gd name="T65" fmla="*/ 1581649 h 4592955"/>
                <a:gd name="T66" fmla="*/ 905478 w 1176020"/>
                <a:gd name="T67" fmla="*/ 1537877 h 4592955"/>
                <a:gd name="T68" fmla="*/ 898399 w 1176020"/>
                <a:gd name="T69" fmla="*/ 1493953 h 4592955"/>
                <a:gd name="T70" fmla="*/ 894888 w 1176020"/>
                <a:gd name="T71" fmla="*/ 1450065 h 4592955"/>
                <a:gd name="T72" fmla="*/ 894860 w 1176020"/>
                <a:gd name="T73" fmla="*/ 1406397 h 4592955"/>
                <a:gd name="T74" fmla="*/ 898231 w 1176020"/>
                <a:gd name="T75" fmla="*/ 1363139 h 4592955"/>
                <a:gd name="T76" fmla="*/ 904917 w 1176020"/>
                <a:gd name="T77" fmla="*/ 1320475 h 4592955"/>
                <a:gd name="T78" fmla="*/ 914834 w 1176020"/>
                <a:gd name="T79" fmla="*/ 1278593 h 4592955"/>
                <a:gd name="T80" fmla="*/ 927897 w 1176020"/>
                <a:gd name="T81" fmla="*/ 1237680 h 4592955"/>
                <a:gd name="T82" fmla="*/ 944022 w 1176020"/>
                <a:gd name="T83" fmla="*/ 1197922 h 4592955"/>
                <a:gd name="T84" fmla="*/ 963124 w 1176020"/>
                <a:gd name="T85" fmla="*/ 1159507 h 4592955"/>
                <a:gd name="T86" fmla="*/ 985121 w 1176020"/>
                <a:gd name="T87" fmla="*/ 1122620 h 4592955"/>
                <a:gd name="T88" fmla="*/ 1009927 w 1176020"/>
                <a:gd name="T89" fmla="*/ 1087449 h 4592955"/>
                <a:gd name="T90" fmla="*/ 1037458 w 1176020"/>
                <a:gd name="T91" fmla="*/ 1054181 h 4592955"/>
                <a:gd name="T92" fmla="*/ 1067630 w 1176020"/>
                <a:gd name="T93" fmla="*/ 1023001 h 4592955"/>
                <a:gd name="T94" fmla="*/ 1100359 w 1176020"/>
                <a:gd name="T95" fmla="*/ 994098 h 4592955"/>
                <a:gd name="T96" fmla="*/ 1135561 w 1176020"/>
                <a:gd name="T97" fmla="*/ 967657 h 4592955"/>
                <a:gd name="T98" fmla="*/ 1173151 w 1176020"/>
                <a:gd name="T99" fmla="*/ 943866 h 4592955"/>
                <a:gd name="T100" fmla="*/ 1175919 w 1176020"/>
                <a:gd name="T101" fmla="*/ 942413 h 45929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76020" h="4592955">
                  <a:moveTo>
                    <a:pt x="1175919" y="942413"/>
                  </a:moveTo>
                  <a:lnTo>
                    <a:pt x="1175919" y="0"/>
                  </a:lnTo>
                  <a:lnTo>
                    <a:pt x="1106623" y="14957"/>
                  </a:lnTo>
                  <a:lnTo>
                    <a:pt x="1021954" y="38600"/>
                  </a:lnTo>
                  <a:lnTo>
                    <a:pt x="938040" y="67541"/>
                  </a:lnTo>
                  <a:lnTo>
                    <a:pt x="828392" y="114228"/>
                  </a:lnTo>
                  <a:lnTo>
                    <a:pt x="724525" y="168784"/>
                  </a:lnTo>
                  <a:lnTo>
                    <a:pt x="626658" y="230724"/>
                  </a:lnTo>
                  <a:lnTo>
                    <a:pt x="535010" y="299560"/>
                  </a:lnTo>
                  <a:lnTo>
                    <a:pt x="449800" y="374807"/>
                  </a:lnTo>
                  <a:lnTo>
                    <a:pt x="371247" y="455979"/>
                  </a:lnTo>
                  <a:lnTo>
                    <a:pt x="299571" y="542589"/>
                  </a:lnTo>
                  <a:lnTo>
                    <a:pt x="234990" y="634152"/>
                  </a:lnTo>
                  <a:lnTo>
                    <a:pt x="177724" y="730180"/>
                  </a:lnTo>
                  <a:lnTo>
                    <a:pt x="127991" y="830189"/>
                  </a:lnTo>
                  <a:lnTo>
                    <a:pt x="86011" y="933691"/>
                  </a:lnTo>
                  <a:lnTo>
                    <a:pt x="52003" y="1040201"/>
                  </a:lnTo>
                  <a:lnTo>
                    <a:pt x="26185" y="1149233"/>
                  </a:lnTo>
                  <a:lnTo>
                    <a:pt x="8778" y="1260299"/>
                  </a:lnTo>
                  <a:lnTo>
                    <a:pt x="0" y="1372915"/>
                  </a:lnTo>
                  <a:lnTo>
                    <a:pt x="69" y="1486594"/>
                  </a:lnTo>
                  <a:lnTo>
                    <a:pt x="9206" y="1600849"/>
                  </a:lnTo>
                  <a:lnTo>
                    <a:pt x="27629" y="1715195"/>
                  </a:lnTo>
                  <a:lnTo>
                    <a:pt x="55558" y="1829145"/>
                  </a:lnTo>
                  <a:lnTo>
                    <a:pt x="93211" y="1942214"/>
                  </a:lnTo>
                  <a:lnTo>
                    <a:pt x="944746" y="4190812"/>
                  </a:lnTo>
                  <a:lnTo>
                    <a:pt x="991431" y="4300460"/>
                  </a:lnTo>
                  <a:lnTo>
                    <a:pt x="1045985" y="4404328"/>
                  </a:lnTo>
                  <a:lnTo>
                    <a:pt x="1107923" y="4502195"/>
                  </a:lnTo>
                  <a:lnTo>
                    <a:pt x="1175919" y="4592726"/>
                  </a:lnTo>
                  <a:lnTo>
                    <a:pt x="1175919" y="2272704"/>
                  </a:lnTo>
                  <a:lnTo>
                    <a:pt x="930674" y="1625082"/>
                  </a:lnTo>
                  <a:lnTo>
                    <a:pt x="916208" y="1581649"/>
                  </a:lnTo>
                  <a:lnTo>
                    <a:pt x="905478" y="1537877"/>
                  </a:lnTo>
                  <a:lnTo>
                    <a:pt x="898399" y="1493953"/>
                  </a:lnTo>
                  <a:lnTo>
                    <a:pt x="894888" y="1450065"/>
                  </a:lnTo>
                  <a:lnTo>
                    <a:pt x="894860" y="1406397"/>
                  </a:lnTo>
                  <a:lnTo>
                    <a:pt x="898231" y="1363139"/>
                  </a:lnTo>
                  <a:lnTo>
                    <a:pt x="904917" y="1320475"/>
                  </a:lnTo>
                  <a:lnTo>
                    <a:pt x="914834" y="1278593"/>
                  </a:lnTo>
                  <a:lnTo>
                    <a:pt x="927897" y="1237680"/>
                  </a:lnTo>
                  <a:lnTo>
                    <a:pt x="944022" y="1197922"/>
                  </a:lnTo>
                  <a:lnTo>
                    <a:pt x="963124" y="1159507"/>
                  </a:lnTo>
                  <a:lnTo>
                    <a:pt x="985121" y="1122620"/>
                  </a:lnTo>
                  <a:lnTo>
                    <a:pt x="1009927" y="1087449"/>
                  </a:lnTo>
                  <a:lnTo>
                    <a:pt x="1037458" y="1054181"/>
                  </a:lnTo>
                  <a:lnTo>
                    <a:pt x="1067630" y="1023001"/>
                  </a:lnTo>
                  <a:lnTo>
                    <a:pt x="1100359" y="994098"/>
                  </a:lnTo>
                  <a:lnTo>
                    <a:pt x="1135561" y="967657"/>
                  </a:lnTo>
                  <a:lnTo>
                    <a:pt x="1173151" y="943866"/>
                  </a:lnTo>
                  <a:lnTo>
                    <a:pt x="1175919" y="942413"/>
                  </a:lnTo>
                </a:path>
              </a:pathLst>
            </a:custGeom>
            <a:solidFill>
              <a:srgbClr val="A1CD3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 name="object 5">
              <a:extLst>
                <a:ext uri="{FF2B5EF4-FFF2-40B4-BE49-F238E27FC236}">
                  <a16:creationId xmlns:a16="http://schemas.microsoft.com/office/drawing/2014/main" id="{2E92CDDF-2F63-4B09-9F00-70B8861D6718}"/>
                </a:ext>
              </a:extLst>
            </p:cNvPr>
            <p:cNvSpPr>
              <a:spLocks/>
            </p:cNvSpPr>
            <p:nvPr/>
          </p:nvSpPr>
          <p:spPr bwMode="auto">
            <a:xfrm>
              <a:off x="7925104" y="6750781"/>
              <a:ext cx="1144270" cy="1021715"/>
            </a:xfrm>
            <a:custGeom>
              <a:avLst/>
              <a:gdLst>
                <a:gd name="T0" fmla="*/ 464414 w 1144270"/>
                <a:gd name="T1" fmla="*/ 0 h 1021715"/>
                <a:gd name="T2" fmla="*/ 394203 w 1144270"/>
                <a:gd name="T3" fmla="*/ 2878 h 1021715"/>
                <a:gd name="T4" fmla="*/ 323844 w 1144270"/>
                <a:gd name="T5" fmla="*/ 17196 h 1021715"/>
                <a:gd name="T6" fmla="*/ 255166 w 1144270"/>
                <a:gd name="T7" fmla="*/ 43206 h 1021715"/>
                <a:gd name="T8" fmla="*/ 192968 w 1144270"/>
                <a:gd name="T9" fmla="*/ 79088 h 1021715"/>
                <a:gd name="T10" fmla="*/ 138459 w 1144270"/>
                <a:gd name="T11" fmla="*/ 123441 h 1021715"/>
                <a:gd name="T12" fmla="*/ 92175 w 1144270"/>
                <a:gd name="T13" fmla="*/ 175075 h 1021715"/>
                <a:gd name="T14" fmla="*/ 54651 w 1144270"/>
                <a:gd name="T15" fmla="*/ 232802 h 1021715"/>
                <a:gd name="T16" fmla="*/ 26423 w 1144270"/>
                <a:gd name="T17" fmla="*/ 295434 h 1021715"/>
                <a:gd name="T18" fmla="*/ 8027 w 1144270"/>
                <a:gd name="T19" fmla="*/ 361782 h 1021715"/>
                <a:gd name="T20" fmla="*/ 0 w 1144270"/>
                <a:gd name="T21" fmla="*/ 430657 h 1021715"/>
                <a:gd name="T22" fmla="*/ 41 w 1144270"/>
                <a:gd name="T23" fmla="*/ 465671 h 1021715"/>
                <a:gd name="T24" fmla="*/ 8571 w 1144270"/>
                <a:gd name="T25" fmla="*/ 536109 h 1021715"/>
                <a:gd name="T26" fmla="*/ 28808 w 1144270"/>
                <a:gd name="T27" fmla="*/ 606103 h 1021715"/>
                <a:gd name="T28" fmla="*/ 186159 w 1144270"/>
                <a:gd name="T29" fmla="*/ 1021618 h 1021715"/>
                <a:gd name="T30" fmla="*/ 1143703 w 1144270"/>
                <a:gd name="T31" fmla="*/ 1021618 h 1021715"/>
                <a:gd name="T32" fmla="*/ 866259 w 1144270"/>
                <a:gd name="T33" fmla="*/ 288971 h 1021715"/>
                <a:gd name="T34" fmla="*/ 851865 w 1144270"/>
                <a:gd name="T35" fmla="*/ 255155 h 1021715"/>
                <a:gd name="T36" fmla="*/ 815982 w 1144270"/>
                <a:gd name="T37" fmla="*/ 192956 h 1021715"/>
                <a:gd name="T38" fmla="*/ 771628 w 1144270"/>
                <a:gd name="T39" fmla="*/ 138447 h 1021715"/>
                <a:gd name="T40" fmla="*/ 719993 w 1144270"/>
                <a:gd name="T41" fmla="*/ 92164 h 1021715"/>
                <a:gd name="T42" fmla="*/ 662265 w 1144270"/>
                <a:gd name="T43" fmla="*/ 54642 h 1021715"/>
                <a:gd name="T44" fmla="*/ 599634 w 1144270"/>
                <a:gd name="T45" fmla="*/ 26417 h 1021715"/>
                <a:gd name="T46" fmla="*/ 533287 w 1144270"/>
                <a:gd name="T47" fmla="*/ 8024 h 1021715"/>
                <a:gd name="T48" fmla="*/ 499092 w 1144270"/>
                <a:gd name="T49" fmla="*/ 2682 h 1021715"/>
                <a:gd name="T50" fmla="*/ 464414 w 1144270"/>
                <a:gd name="T51" fmla="*/ 0 h 10217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44270" h="1021715">
                  <a:moveTo>
                    <a:pt x="464414" y="0"/>
                  </a:moveTo>
                  <a:lnTo>
                    <a:pt x="394203" y="2878"/>
                  </a:lnTo>
                  <a:lnTo>
                    <a:pt x="323844" y="17196"/>
                  </a:lnTo>
                  <a:lnTo>
                    <a:pt x="255166" y="43206"/>
                  </a:lnTo>
                  <a:lnTo>
                    <a:pt x="192968" y="79088"/>
                  </a:lnTo>
                  <a:lnTo>
                    <a:pt x="138459" y="123441"/>
                  </a:lnTo>
                  <a:lnTo>
                    <a:pt x="92175" y="175075"/>
                  </a:lnTo>
                  <a:lnTo>
                    <a:pt x="54651" y="232802"/>
                  </a:lnTo>
                  <a:lnTo>
                    <a:pt x="26423" y="295434"/>
                  </a:lnTo>
                  <a:lnTo>
                    <a:pt x="8027" y="361782"/>
                  </a:lnTo>
                  <a:lnTo>
                    <a:pt x="0" y="430657"/>
                  </a:lnTo>
                  <a:lnTo>
                    <a:pt x="41" y="465671"/>
                  </a:lnTo>
                  <a:lnTo>
                    <a:pt x="8571" y="536109"/>
                  </a:lnTo>
                  <a:lnTo>
                    <a:pt x="28808" y="606103"/>
                  </a:lnTo>
                  <a:lnTo>
                    <a:pt x="186159" y="1021618"/>
                  </a:lnTo>
                  <a:lnTo>
                    <a:pt x="1143703" y="1021618"/>
                  </a:lnTo>
                  <a:lnTo>
                    <a:pt x="866259" y="288971"/>
                  </a:lnTo>
                  <a:lnTo>
                    <a:pt x="851865" y="255155"/>
                  </a:lnTo>
                  <a:lnTo>
                    <a:pt x="815982" y="192956"/>
                  </a:lnTo>
                  <a:lnTo>
                    <a:pt x="771628" y="138447"/>
                  </a:lnTo>
                  <a:lnTo>
                    <a:pt x="719993" y="92164"/>
                  </a:lnTo>
                  <a:lnTo>
                    <a:pt x="662265" y="54642"/>
                  </a:lnTo>
                  <a:lnTo>
                    <a:pt x="599634" y="26417"/>
                  </a:lnTo>
                  <a:lnTo>
                    <a:pt x="533287" y="8024"/>
                  </a:lnTo>
                  <a:lnTo>
                    <a:pt x="499092" y="2682"/>
                  </a:lnTo>
                  <a:lnTo>
                    <a:pt x="464414" y="0"/>
                  </a:lnTo>
                </a:path>
              </a:pathLst>
            </a:custGeom>
            <a:solidFill>
              <a:srgbClr val="6C54A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9" name="Rectangle 8">
            <a:extLst>
              <a:ext uri="{FF2B5EF4-FFF2-40B4-BE49-F238E27FC236}">
                <a16:creationId xmlns:a16="http://schemas.microsoft.com/office/drawing/2014/main" id="{F8CC4BEB-A72D-4F09-8FAB-4FA4207259CB}"/>
              </a:ext>
            </a:extLst>
          </p:cNvPr>
          <p:cNvSpPr/>
          <p:nvPr userDrawn="1"/>
        </p:nvSpPr>
        <p:spPr>
          <a:xfrm>
            <a:off x="0" y="0"/>
            <a:ext cx="12192000" cy="6858000"/>
          </a:xfrm>
          <a:prstGeom prst="rect">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304801" y="3392937"/>
            <a:ext cx="5580964" cy="1500187"/>
          </a:xfrm>
        </p:spPr>
        <p:txBody>
          <a:bodyPr/>
          <a:lstStyle>
            <a:lvl1pPr marL="0" indent="0">
              <a:buNone/>
              <a:defRPr sz="2800">
                <a:solidFill>
                  <a:schemeClr val="tx1"/>
                </a:solidFill>
                <a:latin typeface="WIC Gravur Condensed Black" panose="0000050000000000000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2" name="Title 1"/>
          <p:cNvSpPr>
            <a:spLocks noGrp="1"/>
          </p:cNvSpPr>
          <p:nvPr>
            <p:ph type="title"/>
          </p:nvPr>
        </p:nvSpPr>
        <p:spPr>
          <a:xfrm>
            <a:off x="304800" y="481868"/>
            <a:ext cx="9347200" cy="2852737"/>
          </a:xfrm>
          <a:prstGeom prst="rect">
            <a:avLst/>
          </a:prstGeom>
        </p:spPr>
        <p:txBody>
          <a:bodyPr anchor="b">
            <a:noAutofit/>
          </a:bodyPr>
          <a:lstStyle>
            <a:lvl1pPr>
              <a:defRPr sz="6600">
                <a:solidFill>
                  <a:schemeClr val="accent3"/>
                </a:solidFill>
                <a:latin typeface="WIC Gravur Condensed Black" panose="00000500000000000000"/>
              </a:defRPr>
            </a:lvl1pPr>
          </a:lstStyle>
          <a:p>
            <a:r>
              <a:rPr lang="en-US" dirty="0"/>
              <a:t>Click to edit Master title style</a:t>
            </a:r>
          </a:p>
        </p:txBody>
      </p:sp>
    </p:spTree>
    <p:extLst>
      <p:ext uri="{BB962C8B-B14F-4D97-AF65-F5344CB8AC3E}">
        <p14:creationId xmlns:p14="http://schemas.microsoft.com/office/powerpoint/2010/main" val="702349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F04230B1-EABB-4328-8B6B-DDC0A6CB29B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00663" y="0"/>
            <a:ext cx="6891337"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80B8776-E551-4A4A-BB2C-5222BC618257}"/>
              </a:ext>
            </a:extLst>
          </p:cNvPr>
          <p:cNvSpPr/>
          <p:nvPr userDrawn="1"/>
        </p:nvSpPr>
        <p:spPr>
          <a:xfrm>
            <a:off x="0" y="0"/>
            <a:ext cx="12192000" cy="6858000"/>
          </a:xfrm>
          <a:prstGeom prst="rect">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838200" y="365127"/>
            <a:ext cx="5181600" cy="1325563"/>
          </a:xfrm>
          <a:prstGeom prst="rect">
            <a:avLst/>
          </a:prstGeom>
        </p:spPr>
        <p:txBody>
          <a:bodyPr/>
          <a:lstStyle>
            <a:lvl1pPr>
              <a:defRPr>
                <a:solidFill>
                  <a:schemeClr val="tx1"/>
                </a:solidFill>
                <a:latin typeface="WIC Gravur Condensed Black" panose="0000050000000000000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486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lvl1pPr>
              <a:defRPr>
                <a:solidFill>
                  <a:schemeClr val="accent3"/>
                </a:solidFill>
                <a:latin typeface="WIC Gravur Condensed Black" panose="00000500000000000000"/>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8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839789" y="2505075"/>
            <a:ext cx="5157787"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8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2302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63F2908-DA52-43FF-9970-16A3F55966B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DE9BAC7-6BC1-4260-87E0-4A765E92C93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Rectangle 3">
            <a:extLst>
              <a:ext uri="{FF2B5EF4-FFF2-40B4-BE49-F238E27FC236}">
                <a16:creationId xmlns:a16="http://schemas.microsoft.com/office/drawing/2014/main" id="{A59E89C7-6632-4BB7-BF25-E1AE7E5B79E2}"/>
              </a:ext>
            </a:extLst>
          </p:cNvPr>
          <p:cNvSpPr/>
          <p:nvPr userDrawn="1"/>
        </p:nvSpPr>
        <p:spPr>
          <a:xfrm>
            <a:off x="0" y="0"/>
            <a:ext cx="12192000" cy="6858000"/>
          </a:xfrm>
          <a:prstGeom prst="rect">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749" r:id="rId1"/>
    <p:sldLayoutId id="2147484750" r:id="rId2"/>
    <p:sldLayoutId id="2147484751" r:id="rId3"/>
    <p:sldLayoutId id="2147484752" r:id="rId4"/>
    <p:sldLayoutId id="2147484753" r:id="rId5"/>
    <p:sldLayoutId id="2147484754" r:id="rId6"/>
    <p:sldLayoutId id="2147484755" r:id="rId7"/>
    <p:sldLayoutId id="2147484756" r:id="rId8"/>
    <p:sldLayoutId id="2147484743" r:id="rId9"/>
    <p:sldLayoutId id="2147484744" r:id="rId10"/>
    <p:sldLayoutId id="2147484745" r:id="rId11"/>
    <p:sldLayoutId id="2147484746" r:id="rId12"/>
    <p:sldLayoutId id="2147484747" r:id="rId13"/>
    <p:sldLayoutId id="2147484748" r:id="rId14"/>
  </p:sldLayoutIdLst>
  <p:txStyles>
    <p:titleStyle>
      <a:lvl1pPr algn="l" defTabSz="685800" rtl="0" eaLnBrk="0" fontAlgn="base" hangingPunct="0">
        <a:lnSpc>
          <a:spcPct val="90000"/>
        </a:lnSpc>
        <a:spcBef>
          <a:spcPct val="0"/>
        </a:spcBef>
        <a:spcAft>
          <a:spcPct val="0"/>
        </a:spcAft>
        <a:defRPr sz="4400" b="0" i="0" u="none"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4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b="0" i="0" u="none"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2.xml"/><Relationship Id="rId4" Type="http://schemas.openxmlformats.org/officeDocument/2006/relationships/hyperlink" Target="https://www.ncdhhs.gov/ncwic/mywic#AmIeligibletoreceiveWIC-3521"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3.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2.xml"/><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25.xml"/><Relationship Id="rId6" Type="http://schemas.openxmlformats.org/officeDocument/2006/relationships/hyperlink" Target="https://www.ncdhhs.gov/divisions/child-and-family-well-being/community-nutrition-services-section/wic/community-partners/health-care-provider-resources"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tags" Target="../tags/tag26.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xml"/><Relationship Id="rId1" Type="http://schemas.openxmlformats.org/officeDocument/2006/relationships/tags" Target="../tags/tag27.xml"/><Relationship Id="rId6" Type="http://schemas.openxmlformats.org/officeDocument/2006/relationships/hyperlink" Target="https://www.ncdhhs.gov/media/15968/open" TargetMode="External"/><Relationship Id="rId5" Type="http://schemas.openxmlformats.org/officeDocument/2006/relationships/image" Target="../media/image33.pn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28.xml"/><Relationship Id="rId5" Type="http://schemas.openxmlformats.org/officeDocument/2006/relationships/hyperlink" Target="https://www.ncdhhs.gov/ncfmnp" TargetMode="Externa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0.xml"/><Relationship Id="rId1" Type="http://schemas.openxmlformats.org/officeDocument/2006/relationships/tags" Target="../tags/tag29.xml"/><Relationship Id="rId4" Type="http://schemas.openxmlformats.org/officeDocument/2006/relationships/image" Target="../media/image35.e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30.xml"/><Relationship Id="rId5" Type="http://schemas.openxmlformats.org/officeDocument/2006/relationships/image" Target="../media/image37.jpe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31.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jpeg"/><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40.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33.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0.xml"/><Relationship Id="rId1" Type="http://schemas.openxmlformats.org/officeDocument/2006/relationships/tags" Target="../tags/tag34.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3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48.png"/><Relationship Id="rId4" Type="http://schemas.openxmlformats.org/officeDocument/2006/relationships/hyperlink" Target="https://www.youtube.com/watch?v=YdNWnqZVDsU"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37.xml"/><Relationship Id="rId5" Type="http://schemas.openxmlformats.org/officeDocument/2006/relationships/image" Target="../media/image49.png"/><Relationship Id="rId4" Type="http://schemas.openxmlformats.org/officeDocument/2006/relationships/hyperlink" Target="https://www.ncdhhs.gov/ncwic"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38.xml"/><Relationship Id="rId4" Type="http://schemas.openxmlformats.org/officeDocument/2006/relationships/image" Target="../media/image50.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1.xml"/><Relationship Id="rId1" Type="http://schemas.openxmlformats.org/officeDocument/2006/relationships/tags" Target="../tags/tag39.xml"/><Relationship Id="rId6" Type="http://schemas.openxmlformats.org/officeDocument/2006/relationships/hyperlink" Target="mailto:program.intake@usda.gov" TargetMode="External"/><Relationship Id="rId5" Type="http://schemas.openxmlformats.org/officeDocument/2006/relationships/hyperlink" Target="https://www.usda.gov/sites/default/files/documents/ad-3027.pdf" TargetMode="Externa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8.xml"/><Relationship Id="rId4" Type="http://schemas.openxmlformats.org/officeDocument/2006/relationships/hyperlink" Target="https://youtu.be/ghPyQAwNHi0"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7.xml"/><Relationship Id="rId7" Type="http://schemas.openxmlformats.org/officeDocument/2006/relationships/image" Target="../media/image11.jpeg"/><Relationship Id="rId2" Type="http://schemas.openxmlformats.org/officeDocument/2006/relationships/slideLayout" Target="../slideLayouts/slideLayout10.xml"/><Relationship Id="rId1" Type="http://schemas.openxmlformats.org/officeDocument/2006/relationships/tags" Target="../tags/tag9.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emf"/><Relationship Id="rId4" Type="http://schemas.openxmlformats.org/officeDocument/2006/relationships/image" Target="../media/image8.jpeg"/><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8A0E275-71C0-45D2-B50C-4AE3DB767C2B}"/>
              </a:ext>
            </a:extLst>
          </p:cNvPr>
          <p:cNvSpPr>
            <a:spLocks noGrp="1" noChangeArrowheads="1"/>
          </p:cNvSpPr>
          <p:nvPr>
            <p:ph type="title"/>
          </p:nvPr>
        </p:nvSpPr>
        <p:spPr>
          <a:xfrm>
            <a:off x="838200" y="365125"/>
            <a:ext cx="10515600" cy="1325563"/>
          </a:xfrm>
        </p:spPr>
        <p:txBody>
          <a:bodyPr/>
          <a:lstStyle/>
          <a:p>
            <a:r>
              <a:rPr lang="en-US" altLang="en-US"/>
              <a:t>Local Agency Outreach Presentation </a:t>
            </a:r>
            <a:br>
              <a:rPr lang="en-US" altLang="en-US"/>
            </a:br>
            <a:r>
              <a:rPr lang="en-US" altLang="en-US"/>
              <a:t>for Partners</a:t>
            </a:r>
          </a:p>
        </p:txBody>
      </p:sp>
      <p:sp>
        <p:nvSpPr>
          <p:cNvPr id="3" name="Text Placeholder 2">
            <a:extLst>
              <a:ext uri="{FF2B5EF4-FFF2-40B4-BE49-F238E27FC236}">
                <a16:creationId xmlns:a16="http://schemas.microsoft.com/office/drawing/2014/main" id="{33B77909-6B72-479A-A6FC-69BFCF2622B8}"/>
              </a:ext>
            </a:extLst>
          </p:cNvPr>
          <p:cNvSpPr>
            <a:spLocks noGrp="1"/>
          </p:cNvSpPr>
          <p:nvPr>
            <p:ph type="body" idx="4294967295"/>
          </p:nvPr>
        </p:nvSpPr>
        <p:spPr>
          <a:xfrm>
            <a:off x="495300" y="1690690"/>
            <a:ext cx="11201400" cy="3871910"/>
          </a:xfrm>
        </p:spPr>
        <p:txBody>
          <a:bodyPr/>
          <a:lstStyle/>
          <a:p>
            <a:pPr>
              <a:defRPr/>
            </a:pPr>
            <a:r>
              <a:rPr lang="en-US" sz="4800" dirty="0">
                <a:solidFill>
                  <a:srgbClr val="002060"/>
                </a:solidFill>
                <a:highlight>
                  <a:srgbClr val="00FF00"/>
                </a:highlight>
              </a:rPr>
              <a:t>INSTRUCTION SLIDE</a:t>
            </a:r>
          </a:p>
          <a:p>
            <a:pPr lvl="1">
              <a:defRPr/>
            </a:pPr>
            <a:r>
              <a:rPr lang="en-US" sz="4200" dirty="0">
                <a:solidFill>
                  <a:srgbClr val="002060"/>
                </a:solidFill>
                <a:highlight>
                  <a:srgbClr val="00FF00"/>
                </a:highlight>
              </a:rPr>
              <a:t>See NOTES</a:t>
            </a:r>
          </a:p>
          <a:p>
            <a:pPr>
              <a:defRPr/>
            </a:pPr>
            <a:endParaRPr lang="en-US" sz="4800" dirty="0">
              <a:solidFill>
                <a:srgbClr val="002060"/>
              </a:solidFill>
              <a:highlight>
                <a:srgbClr val="00FF00"/>
              </a:highlight>
            </a:endParaRPr>
          </a:p>
          <a:p>
            <a:pPr>
              <a:defRPr/>
            </a:pPr>
            <a:r>
              <a:rPr lang="en-US" sz="4800" dirty="0">
                <a:solidFill>
                  <a:srgbClr val="002060"/>
                </a:solidFill>
                <a:highlight>
                  <a:srgbClr val="00FF00"/>
                </a:highlight>
              </a:rPr>
              <a:t>TIPS FOR DEVELOPING PRESENTATIONS</a:t>
            </a:r>
          </a:p>
          <a:p>
            <a:pPr>
              <a:defRPr/>
            </a:pPr>
            <a:endParaRPr lang="en-US" dirty="0">
              <a:solidFill>
                <a:srgbClr val="002060"/>
              </a:solidFill>
              <a:highlight>
                <a:srgbClr val="00FF00"/>
              </a:highlight>
            </a:endParaRPr>
          </a:p>
          <a:p>
            <a:pPr>
              <a:defRPr/>
            </a:pPr>
            <a:r>
              <a:rPr lang="en-US" sz="4000" dirty="0">
                <a:solidFill>
                  <a:srgbClr val="002060"/>
                </a:solidFill>
                <a:highlight>
                  <a:srgbClr val="00FF00"/>
                </a:highlight>
              </a:rPr>
              <a:t>**</a:t>
            </a:r>
            <a:r>
              <a:rPr lang="en-US" sz="5400" u="sng" dirty="0">
                <a:solidFill>
                  <a:srgbClr val="002060"/>
                </a:solidFill>
                <a:highlight>
                  <a:srgbClr val="00FF00"/>
                </a:highlight>
              </a:rPr>
              <a:t>OMIT</a:t>
            </a:r>
            <a:r>
              <a:rPr lang="en-US" sz="4000" u="sng" dirty="0">
                <a:solidFill>
                  <a:srgbClr val="002060"/>
                </a:solidFill>
                <a:highlight>
                  <a:srgbClr val="00FF00"/>
                </a:highlight>
              </a:rPr>
              <a:t> </a:t>
            </a:r>
            <a:r>
              <a:rPr lang="en-US" sz="6000" u="sng" dirty="0">
                <a:solidFill>
                  <a:srgbClr val="002060"/>
                </a:solidFill>
                <a:highlight>
                  <a:srgbClr val="00FF00"/>
                </a:highlight>
              </a:rPr>
              <a:t>SLIDE</a:t>
            </a:r>
            <a:r>
              <a:rPr lang="en-US" sz="4000" u="sng" dirty="0">
                <a:solidFill>
                  <a:srgbClr val="002060"/>
                </a:solidFill>
                <a:highlight>
                  <a:srgbClr val="00FF00"/>
                </a:highlight>
              </a:rPr>
              <a:t> </a:t>
            </a:r>
            <a:r>
              <a:rPr lang="en-US" sz="4000" dirty="0">
                <a:solidFill>
                  <a:srgbClr val="002060"/>
                </a:solidFill>
                <a:highlight>
                  <a:srgbClr val="00FF00"/>
                </a:highlight>
              </a:rPr>
              <a:t>BEFORE PRESENTING</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AutoShape 2">
            <a:extLst>
              <a:ext uri="{FF2B5EF4-FFF2-40B4-BE49-F238E27FC236}">
                <a16:creationId xmlns:a16="http://schemas.microsoft.com/office/drawing/2014/main" id="{836CF9E8-52DD-478C-953D-A90CC3CED6DC}"/>
              </a:ext>
            </a:extLst>
          </p:cNvPr>
          <p:cNvSpPr>
            <a:spLocks noGrp="1" noChangeArrowheads="1"/>
          </p:cNvSpPr>
          <p:nvPr>
            <p:ph type="title"/>
          </p:nvPr>
        </p:nvSpPr>
        <p:spPr>
          <a:xfrm>
            <a:off x="457200" y="-274638"/>
            <a:ext cx="11430000" cy="1600201"/>
          </a:xfrm>
        </p:spPr>
        <p:txBody>
          <a:bodyPr/>
          <a:lstStyle/>
          <a:p>
            <a:pPr algn="ctr" eaLnBrk="1" hangingPunct="1">
              <a:defRPr/>
            </a:pPr>
            <a:r>
              <a:rPr lang="en-US" altLang="en-US" sz="5400" dirty="0">
                <a:solidFill>
                  <a:schemeClr val="accent3"/>
                </a:solidFill>
              </a:rPr>
              <a:t>NC WIC Program Income Guidelines</a:t>
            </a:r>
          </a:p>
        </p:txBody>
      </p:sp>
      <p:sp>
        <p:nvSpPr>
          <p:cNvPr id="59395" name="Rectangle 3">
            <a:extLst>
              <a:ext uri="{FF2B5EF4-FFF2-40B4-BE49-F238E27FC236}">
                <a16:creationId xmlns:a16="http://schemas.microsoft.com/office/drawing/2014/main" id="{6F1A68AA-11AB-4929-8F88-640898F1A7F1}"/>
              </a:ext>
            </a:extLst>
          </p:cNvPr>
          <p:cNvSpPr>
            <a:spLocks noGrp="1" noChangeArrowheads="1"/>
          </p:cNvSpPr>
          <p:nvPr>
            <p:ph type="body" sz="half" idx="2"/>
          </p:nvPr>
        </p:nvSpPr>
        <p:spPr>
          <a:xfrm>
            <a:off x="2895600" y="1077913"/>
            <a:ext cx="6076950" cy="1219200"/>
          </a:xfrm>
        </p:spPr>
        <p:txBody>
          <a:bodyPr rtlCol="0">
            <a:normAutofit/>
          </a:bodyPr>
          <a:lstStyle/>
          <a:p>
            <a:pPr marL="342900" indent="-342900" algn="ctr" eaLnBrk="1" fontAlgn="auto" hangingPunct="1">
              <a:spcAft>
                <a:spcPts val="0"/>
              </a:spcAft>
              <a:buFont typeface="Arial" panose="020B0604020202020204" pitchFamily="34" charset="0"/>
              <a:buChar char="•"/>
              <a:defRPr/>
            </a:pPr>
            <a:endParaRPr lang="en-US" altLang="en-US" dirty="0"/>
          </a:p>
          <a:p>
            <a:pPr algn="ctr" eaLnBrk="1" fontAlgn="auto" hangingPunct="1">
              <a:spcAft>
                <a:spcPts val="0"/>
              </a:spcAft>
              <a:defRPr/>
            </a:pPr>
            <a:r>
              <a:rPr lang="en-US" altLang="en-US" sz="3200" b="1" dirty="0">
                <a:solidFill>
                  <a:schemeClr val="accent4"/>
                </a:solidFill>
              </a:rPr>
              <a:t>Effective June 2, 2025</a:t>
            </a:r>
          </a:p>
        </p:txBody>
      </p:sp>
      <p:graphicFrame>
        <p:nvGraphicFramePr>
          <p:cNvPr id="6" name="Group 67">
            <a:extLst>
              <a:ext uri="{FF2B5EF4-FFF2-40B4-BE49-F238E27FC236}">
                <a16:creationId xmlns:a16="http://schemas.microsoft.com/office/drawing/2014/main" id="{B0859F3A-BF8B-431A-B958-7F2E48C4B795}"/>
              </a:ext>
            </a:extLst>
          </p:cNvPr>
          <p:cNvGraphicFramePr>
            <a:graphicFrameLocks noGrp="1"/>
          </p:cNvGraphicFramePr>
          <p:nvPr>
            <p:extLst>
              <p:ext uri="{D42A27DB-BD31-4B8C-83A1-F6EECF244321}">
                <p14:modId xmlns:p14="http://schemas.microsoft.com/office/powerpoint/2010/main" val="3847865163"/>
              </p:ext>
            </p:extLst>
          </p:nvPr>
        </p:nvGraphicFramePr>
        <p:xfrm>
          <a:off x="1295400" y="2368550"/>
          <a:ext cx="9677400" cy="3503615"/>
        </p:xfrm>
        <a:graphic>
          <a:graphicData uri="http://schemas.openxmlformats.org/drawingml/2006/table">
            <a:tbl>
              <a:tblPr/>
              <a:tblGrid>
                <a:gridCol w="2419350">
                  <a:extLst>
                    <a:ext uri="{9D8B030D-6E8A-4147-A177-3AD203B41FA5}">
                      <a16:colId xmlns:a16="http://schemas.microsoft.com/office/drawing/2014/main" val="20000"/>
                    </a:ext>
                  </a:extLst>
                </a:gridCol>
                <a:gridCol w="2419350">
                  <a:extLst>
                    <a:ext uri="{9D8B030D-6E8A-4147-A177-3AD203B41FA5}">
                      <a16:colId xmlns:a16="http://schemas.microsoft.com/office/drawing/2014/main" val="20001"/>
                    </a:ext>
                  </a:extLst>
                </a:gridCol>
                <a:gridCol w="2419350">
                  <a:extLst>
                    <a:ext uri="{9D8B030D-6E8A-4147-A177-3AD203B41FA5}">
                      <a16:colId xmlns:a16="http://schemas.microsoft.com/office/drawing/2014/main" val="20002"/>
                    </a:ext>
                  </a:extLst>
                </a:gridCol>
                <a:gridCol w="2419350">
                  <a:extLst>
                    <a:ext uri="{9D8B030D-6E8A-4147-A177-3AD203B41FA5}">
                      <a16:colId xmlns:a16="http://schemas.microsoft.com/office/drawing/2014/main" val="20003"/>
                    </a:ext>
                  </a:extLst>
                </a:gridCol>
              </a:tblGrid>
              <a:tr h="462956">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Number of People</a:t>
                      </a:r>
                      <a:br>
                        <a:rPr kumimoji="0" lang="en-US" sz="2400" b="1" i="0" u="none" strike="noStrike" cap="none" normalizeH="0" baseline="0" dirty="0">
                          <a:ln>
                            <a:noFill/>
                          </a:ln>
                          <a:solidFill>
                            <a:schemeClr val="tx1"/>
                          </a:solidFill>
                          <a:effectLst/>
                          <a:latin typeface="Arial" charset="0"/>
                        </a:rPr>
                      </a:br>
                      <a:r>
                        <a:rPr kumimoji="0" lang="en-US" sz="2400" b="1" i="0" u="none" strike="noStrike" cap="none" normalizeH="0" baseline="0" dirty="0">
                          <a:ln>
                            <a:noFill/>
                          </a:ln>
                          <a:solidFill>
                            <a:schemeClr val="tx1"/>
                          </a:solidFill>
                          <a:effectLst/>
                          <a:latin typeface="Arial" charset="0"/>
                        </a:rPr>
                        <a:t>In Household</a:t>
                      </a:r>
                      <a:endParaRPr kumimoji="0" lang="en-US" sz="2400" b="0" i="0" u="none" strike="noStrike" cap="none" normalizeH="0" baseline="0" dirty="0">
                        <a:ln>
                          <a:noFill/>
                        </a:ln>
                        <a:solidFill>
                          <a:schemeClr val="tx1"/>
                        </a:solidFill>
                        <a:effectLst/>
                        <a:latin typeface="Arial" charset="0"/>
                      </a:endParaRP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Gross Household Income</a:t>
                      </a:r>
                      <a:endParaRPr kumimoji="0" lang="en-US" sz="2400" b="0" i="0" u="none" strike="noStrike" cap="none" normalizeH="0" baseline="0" dirty="0">
                        <a:ln>
                          <a:noFill/>
                        </a:ln>
                        <a:solidFill>
                          <a:schemeClr val="tx1"/>
                        </a:solidFill>
                        <a:effectLst/>
                        <a:latin typeface="Arial" charset="0"/>
                      </a:endParaRP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725879">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Annual</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Monthly</a:t>
                      </a:r>
                      <a:endParaRPr kumimoji="0" lang="en-US" sz="2400" b="0" i="0" u="none" strike="noStrike" cap="none" normalizeH="0" baseline="0" dirty="0">
                        <a:ln>
                          <a:noFill/>
                        </a:ln>
                        <a:solidFill>
                          <a:schemeClr val="tx1"/>
                        </a:solidFill>
                        <a:effectLst/>
                        <a:latin typeface="Arial" charset="0"/>
                      </a:endParaRP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Weekly</a:t>
                      </a:r>
                      <a:endParaRPr kumimoji="0" lang="en-US" sz="2400" b="0" i="0" u="none" strike="noStrike" cap="none" normalizeH="0" baseline="0" dirty="0">
                        <a:ln>
                          <a:noFill/>
                        </a:ln>
                        <a:solidFill>
                          <a:schemeClr val="tx1"/>
                        </a:solidFill>
                        <a:effectLst/>
                        <a:latin typeface="Arial" charset="0"/>
                      </a:endParaRP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1"/>
                  </a:ext>
                </a:extLst>
              </a:tr>
              <a:tr h="4629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$28,953</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$2,413</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$557</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29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2</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$39,128</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$3,261</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$753</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3"/>
                  </a:ext>
                </a:extLst>
              </a:tr>
              <a:tr h="4629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3</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$49,303</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$4,109</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$949</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629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4</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$59,478</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$4,957</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$1,144</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5"/>
                  </a:ext>
                </a:extLst>
              </a:tr>
              <a:tr h="4629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5</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$69,653</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$5,805</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$1,340</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3" name="TextBox 2">
            <a:extLst>
              <a:ext uri="{FF2B5EF4-FFF2-40B4-BE49-F238E27FC236}">
                <a16:creationId xmlns:a16="http://schemas.microsoft.com/office/drawing/2014/main" id="{CF09B43C-31CC-DB73-804D-115B49C2FE9E}"/>
              </a:ext>
            </a:extLst>
          </p:cNvPr>
          <p:cNvSpPr txBox="1"/>
          <p:nvPr/>
        </p:nvSpPr>
        <p:spPr>
          <a:xfrm>
            <a:off x="4191000" y="6172200"/>
            <a:ext cx="7467600" cy="369332"/>
          </a:xfrm>
          <a:prstGeom prst="rect">
            <a:avLst/>
          </a:prstGeom>
          <a:noFill/>
        </p:spPr>
        <p:txBody>
          <a:bodyPr wrap="square">
            <a:spAutoFit/>
          </a:bodyPr>
          <a:lstStyle/>
          <a:p>
            <a:r>
              <a:rPr lang="en-US" dirty="0">
                <a:solidFill>
                  <a:schemeClr val="accent3"/>
                </a:solidFill>
                <a:hlinkClick r:id="rId4">
                  <a:extLst>
                    <a:ext uri="{A12FA001-AC4F-418D-AE19-62706E023703}">
                      <ahyp:hlinkClr xmlns:ahyp="http://schemas.microsoft.com/office/drawing/2018/hyperlinkcolor" val="tx"/>
                    </a:ext>
                  </a:extLst>
                </a:hlinkClick>
              </a:rPr>
              <a:t>https://www.ncdhhs.gov/ncwic/mywic#AmIeligibletoreceiveWIC-3521</a:t>
            </a:r>
            <a:r>
              <a:rPr lang="en-US" dirty="0">
                <a:solidFill>
                  <a:schemeClr val="accent3"/>
                </a:solidFill>
              </a:rPr>
              <a:t> </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3">
            <a:extLst>
              <a:ext uri="{FF2B5EF4-FFF2-40B4-BE49-F238E27FC236}">
                <a16:creationId xmlns:a16="http://schemas.microsoft.com/office/drawing/2014/main" id="{8A46E427-448E-4F89-B75A-C4E5EBC4C234}"/>
              </a:ext>
            </a:extLst>
          </p:cNvPr>
          <p:cNvSpPr>
            <a:spLocks noGrp="1" noChangeArrowheads="1"/>
          </p:cNvSpPr>
          <p:nvPr>
            <p:ph type="title"/>
          </p:nvPr>
        </p:nvSpPr>
        <p:spPr>
          <a:xfrm>
            <a:off x="228600" y="-114300"/>
            <a:ext cx="6934200" cy="1600200"/>
          </a:xfrm>
        </p:spPr>
        <p:txBody>
          <a:bodyPr/>
          <a:lstStyle/>
          <a:p>
            <a:pPr>
              <a:defRPr/>
            </a:pPr>
            <a:r>
              <a:rPr lang="en-US" altLang="en-US" sz="5400" dirty="0">
                <a:solidFill>
                  <a:schemeClr val="accent3"/>
                </a:solidFill>
              </a:rPr>
              <a:t>Citizenship Status</a:t>
            </a:r>
          </a:p>
        </p:txBody>
      </p:sp>
      <p:pic>
        <p:nvPicPr>
          <p:cNvPr id="30723" name="Content Placeholder 9" descr="A picture containing animal, reptile, dinosaur&#10;&#10;Description generated with very high confidence">
            <a:extLst>
              <a:ext uri="{FF2B5EF4-FFF2-40B4-BE49-F238E27FC236}">
                <a16:creationId xmlns:a16="http://schemas.microsoft.com/office/drawing/2014/main" id="{42844EC5-A21D-42BE-B716-8288BA1A1D02}"/>
              </a:ext>
            </a:extLst>
          </p:cNvPr>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6580188" y="685800"/>
            <a:ext cx="4164012" cy="5562600"/>
          </a:xfrm>
        </p:spPr>
      </p:pic>
      <p:sp>
        <p:nvSpPr>
          <p:cNvPr id="79876" name="Text Placeholder 5">
            <a:extLst>
              <a:ext uri="{FF2B5EF4-FFF2-40B4-BE49-F238E27FC236}">
                <a16:creationId xmlns:a16="http://schemas.microsoft.com/office/drawing/2014/main" id="{2ED19F71-0022-4C25-B4E8-5FA331D1D17A}"/>
              </a:ext>
            </a:extLst>
          </p:cNvPr>
          <p:cNvSpPr>
            <a:spLocks noGrp="1" noChangeArrowheads="1"/>
          </p:cNvSpPr>
          <p:nvPr>
            <p:ph type="body" sz="half" idx="2"/>
          </p:nvPr>
        </p:nvSpPr>
        <p:spPr>
          <a:xfrm>
            <a:off x="533400" y="1752600"/>
            <a:ext cx="5256213" cy="3811588"/>
          </a:xfrm>
        </p:spPr>
        <p:txBody>
          <a:bodyPr/>
          <a:lstStyle/>
          <a:p>
            <a:pPr marL="457200" indent="-457200">
              <a:buFont typeface="Arial" panose="020B0604020202020204" pitchFamily="34" charset="0"/>
              <a:buChar char="•"/>
              <a:defRPr/>
            </a:pPr>
            <a:r>
              <a:rPr lang="en-US" altLang="en-US" dirty="0">
                <a:solidFill>
                  <a:schemeClr val="tx1"/>
                </a:solidFill>
              </a:rPr>
              <a:t>Citizenship is not required to receive WIC services.</a:t>
            </a:r>
          </a:p>
          <a:p>
            <a:pPr>
              <a:defRPr/>
            </a:pPr>
            <a:endParaRPr lang="en-US" altLang="en-US" dirty="0">
              <a:solidFill>
                <a:schemeClr val="tx1"/>
              </a:solidFill>
            </a:endParaRPr>
          </a:p>
          <a:p>
            <a:pPr marL="457200" indent="-457200">
              <a:buFont typeface="Arial" panose="020B0604020202020204" pitchFamily="34" charset="0"/>
              <a:buChar char="•"/>
              <a:defRPr/>
            </a:pPr>
            <a:r>
              <a:rPr lang="en-US" altLang="en-US" dirty="0">
                <a:solidFill>
                  <a:schemeClr val="tx1"/>
                </a:solidFill>
              </a:rPr>
              <a:t>WIC participation will not impact a participant’s ability to receive other services or to attain citizenship.</a:t>
            </a:r>
          </a:p>
          <a:p>
            <a:pPr>
              <a:defRPr/>
            </a:pPr>
            <a:endParaRPr lang="en-US" altLang="en-US" b="1" dirty="0"/>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AutoShape 2">
            <a:extLst>
              <a:ext uri="{FF2B5EF4-FFF2-40B4-BE49-F238E27FC236}">
                <a16:creationId xmlns:a16="http://schemas.microsoft.com/office/drawing/2014/main" id="{56CAE5F9-87C2-4FD9-9CE0-6A083465014D}"/>
              </a:ext>
            </a:extLst>
          </p:cNvPr>
          <p:cNvSpPr>
            <a:spLocks noGrp="1" noChangeArrowheads="1"/>
          </p:cNvSpPr>
          <p:nvPr>
            <p:ph type="title"/>
          </p:nvPr>
        </p:nvSpPr>
        <p:spPr>
          <a:xfrm>
            <a:off x="304800" y="319088"/>
            <a:ext cx="11049000" cy="1325562"/>
          </a:xfrm>
        </p:spPr>
        <p:txBody>
          <a:bodyPr/>
          <a:lstStyle/>
          <a:p>
            <a:pPr eaLnBrk="1" hangingPunct="1">
              <a:defRPr/>
            </a:pPr>
            <a:r>
              <a:rPr lang="en-US" altLang="en-US" sz="5400" dirty="0">
                <a:solidFill>
                  <a:schemeClr val="accent3"/>
                </a:solidFill>
              </a:rPr>
              <a:t>What happens at a WIC appointment?</a:t>
            </a:r>
          </a:p>
        </p:txBody>
      </p:sp>
      <p:sp>
        <p:nvSpPr>
          <p:cNvPr id="32771" name="Rectangle 3">
            <a:extLst>
              <a:ext uri="{FF2B5EF4-FFF2-40B4-BE49-F238E27FC236}">
                <a16:creationId xmlns:a16="http://schemas.microsoft.com/office/drawing/2014/main" id="{30983FB8-288A-4277-8AAA-F1A7794F752E}"/>
              </a:ext>
            </a:extLst>
          </p:cNvPr>
          <p:cNvSpPr>
            <a:spLocks noGrp="1" noChangeArrowheads="1"/>
          </p:cNvSpPr>
          <p:nvPr>
            <p:ph idx="1"/>
          </p:nvPr>
        </p:nvSpPr>
        <p:spPr>
          <a:xfrm>
            <a:off x="6096000" y="1676400"/>
            <a:ext cx="5943600" cy="4418329"/>
          </a:xfrm>
        </p:spPr>
        <p:txBody>
          <a:bodyPr/>
          <a:lstStyle/>
          <a:p>
            <a:pPr eaLnBrk="1" hangingPunct="1"/>
            <a:r>
              <a:rPr lang="en-US" altLang="en-US" sz="2400" dirty="0"/>
              <a:t>Identification</a:t>
            </a:r>
          </a:p>
          <a:p>
            <a:pPr eaLnBrk="1" hangingPunct="1"/>
            <a:r>
              <a:rPr lang="en-US" altLang="en-US" sz="2400" dirty="0"/>
              <a:t>Proof of Residence</a:t>
            </a:r>
          </a:p>
          <a:p>
            <a:pPr eaLnBrk="1" hangingPunct="1"/>
            <a:r>
              <a:rPr lang="en-US" altLang="en-US" sz="2400" dirty="0"/>
              <a:t>Proof of Income </a:t>
            </a:r>
          </a:p>
          <a:p>
            <a:pPr eaLnBrk="1" hangingPunct="1"/>
            <a:r>
              <a:rPr lang="en-US" altLang="en-US" sz="2400" dirty="0"/>
              <a:t>Height/Weight/Hemoglobin check</a:t>
            </a:r>
          </a:p>
          <a:p>
            <a:pPr eaLnBrk="1" hangingPunct="1"/>
            <a:r>
              <a:rPr lang="en-US" altLang="en-US" sz="2400" dirty="0"/>
              <a:t>Nutrition Assessment</a:t>
            </a:r>
          </a:p>
          <a:p>
            <a:pPr eaLnBrk="1" hangingPunct="1"/>
            <a:r>
              <a:rPr lang="en-US" altLang="en-US" sz="2400" dirty="0"/>
              <a:t>Nutrition Care Plan: </a:t>
            </a:r>
          </a:p>
          <a:p>
            <a:pPr lvl="1" eaLnBrk="1" hangingPunct="1"/>
            <a:r>
              <a:rPr lang="en-US" altLang="en-US" sz="2000" dirty="0"/>
              <a:t>Goals</a:t>
            </a:r>
          </a:p>
          <a:p>
            <a:pPr lvl="1" eaLnBrk="1" hangingPunct="1"/>
            <a:r>
              <a:rPr lang="en-US" altLang="en-US" sz="2000" dirty="0"/>
              <a:t>Nutrition education</a:t>
            </a:r>
          </a:p>
          <a:p>
            <a:pPr lvl="1" eaLnBrk="1" hangingPunct="1"/>
            <a:r>
              <a:rPr lang="en-US" altLang="en-US" sz="2000" dirty="0"/>
              <a:t>Tailored food prescription</a:t>
            </a:r>
          </a:p>
          <a:p>
            <a:pPr lvl="1" eaLnBrk="1" hangingPunct="1"/>
            <a:r>
              <a:rPr lang="en-US" altLang="en-US" sz="2000" dirty="0"/>
              <a:t>Referrals</a:t>
            </a:r>
          </a:p>
        </p:txBody>
      </p:sp>
      <p:pic>
        <p:nvPicPr>
          <p:cNvPr id="32772" name="Picture 2">
            <a:extLst>
              <a:ext uri="{FF2B5EF4-FFF2-40B4-BE49-F238E27FC236}">
                <a16:creationId xmlns:a16="http://schemas.microsoft.com/office/drawing/2014/main" id="{7E6603DD-75A9-4F3F-AAAA-6ADAE86B13A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00200" y="1676400"/>
            <a:ext cx="4343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a:extLst>
              <a:ext uri="{FF2B5EF4-FFF2-40B4-BE49-F238E27FC236}">
                <a16:creationId xmlns:a16="http://schemas.microsoft.com/office/drawing/2014/main" id="{7C032C40-66D3-49FC-8F01-CAAC602408D3}"/>
              </a:ext>
            </a:extLst>
          </p:cNvPr>
          <p:cNvSpPr>
            <a:spLocks noGrp="1" noChangeArrowheads="1"/>
          </p:cNvSpPr>
          <p:nvPr>
            <p:ph type="title"/>
          </p:nvPr>
        </p:nvSpPr>
        <p:spPr>
          <a:xfrm>
            <a:off x="914400" y="369135"/>
            <a:ext cx="10115550" cy="1325562"/>
          </a:xfrm>
        </p:spPr>
        <p:txBody>
          <a:bodyPr/>
          <a:lstStyle/>
          <a:p>
            <a:pPr eaLnBrk="1" hangingPunct="1">
              <a:defRPr/>
            </a:pPr>
            <a:r>
              <a:rPr lang="en-US" altLang="en-US" sz="5400" dirty="0">
                <a:solidFill>
                  <a:schemeClr val="accent3"/>
                </a:solidFill>
              </a:rPr>
              <a:t>Healthy Foods – Food Prescriptions</a:t>
            </a:r>
          </a:p>
        </p:txBody>
      </p:sp>
      <p:pic>
        <p:nvPicPr>
          <p:cNvPr id="36867" name="Picture 3" descr="A basket filled with fruit&#10;&#10;Description generated with very high confidence">
            <a:extLst>
              <a:ext uri="{FF2B5EF4-FFF2-40B4-BE49-F238E27FC236}">
                <a16:creationId xmlns:a16="http://schemas.microsoft.com/office/drawing/2014/main" id="{63B453E0-D4B3-40F2-A7F0-69D4D9A38C3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57400" y="1670111"/>
            <a:ext cx="2086848" cy="175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1015F4F-29F0-4C7C-953F-D3E0C71496DD}"/>
              </a:ext>
            </a:extLst>
          </p:cNvPr>
          <p:cNvSpPr txBox="1"/>
          <p:nvPr/>
        </p:nvSpPr>
        <p:spPr>
          <a:xfrm>
            <a:off x="3733800" y="1447800"/>
            <a:ext cx="7772400" cy="4985980"/>
          </a:xfrm>
          <a:prstGeom prst="rect">
            <a:avLst/>
          </a:prstGeom>
          <a:noFill/>
        </p:spPr>
        <p:txBody>
          <a:bodyPr wrap="square" rtlCol="0">
            <a:spAutoFit/>
          </a:bodyPr>
          <a:lstStyle/>
          <a:p>
            <a:pPr marL="742950" lvl="1" indent="-285750" eaLnBrk="1" hangingPunct="1">
              <a:buFont typeface="Arial" panose="020B0604020202020204" pitchFamily="34" charset="0"/>
              <a:buChar char="•"/>
              <a:defRPr/>
            </a:pPr>
            <a:r>
              <a:rPr lang="en-US" altLang="en-US" sz="2000" dirty="0">
                <a:latin typeface="Verdana" panose="020B0604030504040204" pitchFamily="34" charset="0"/>
                <a:ea typeface="Verdana" panose="020B0604030504040204" pitchFamily="34" charset="0"/>
              </a:rPr>
              <a:t>Monthly food benefits are issued to an electronic benefit account. An eWIC card is issued to participants to purchase healthy foods at the grocery store</a:t>
            </a:r>
          </a:p>
          <a:p>
            <a:pPr marL="742950" lvl="1" indent="-285750" eaLnBrk="1" hangingPunct="1">
              <a:buFont typeface="Arial" panose="020B0604020202020204" pitchFamily="34" charset="0"/>
              <a:buChar char="•"/>
              <a:defRPr/>
            </a:pPr>
            <a:endParaRPr lang="en-US" altLang="en-US" sz="2000" dirty="0">
              <a:latin typeface="Verdana" panose="020B0604030504040204" pitchFamily="34" charset="0"/>
              <a:ea typeface="Verdana" panose="020B0604030504040204" pitchFamily="34" charset="0"/>
            </a:endParaRPr>
          </a:p>
          <a:p>
            <a:pPr marL="742950" lvl="1" indent="-285750" eaLnBrk="1" hangingPunct="1">
              <a:buFont typeface="Arial" panose="020B0604020202020204" pitchFamily="34" charset="0"/>
              <a:buChar char="•"/>
              <a:defRPr/>
            </a:pPr>
            <a:r>
              <a:rPr lang="en-US" altLang="en-US" sz="2000" dirty="0">
                <a:latin typeface="Verdana" panose="020B0604030504040204" pitchFamily="34" charset="0"/>
                <a:ea typeface="Verdana" panose="020B0604030504040204" pitchFamily="34" charset="0"/>
              </a:rPr>
              <a:t>Each participant is prescribed a tailored food package by a nutritionist or Competent Professional Authority (CPA) that helps meet the specific nutrition needs of WIC population</a:t>
            </a:r>
          </a:p>
          <a:p>
            <a:pPr marL="742950" lvl="1" indent="-285750" eaLnBrk="1" hangingPunct="1">
              <a:buFont typeface="Arial" panose="020B0604020202020204" pitchFamily="34" charset="0"/>
              <a:buChar char="•"/>
              <a:defRPr/>
            </a:pPr>
            <a:endParaRPr lang="en-US" altLang="en-US" sz="2000" dirty="0">
              <a:latin typeface="Verdana" panose="020B0604030504040204" pitchFamily="34" charset="0"/>
              <a:ea typeface="Verdana" panose="020B0604030504040204" pitchFamily="34" charset="0"/>
            </a:endParaRPr>
          </a:p>
          <a:p>
            <a:pPr marL="742950" lvl="1" indent="-285750" eaLnBrk="1" hangingPunct="1">
              <a:buFont typeface="Arial" panose="020B0604020202020204" pitchFamily="34" charset="0"/>
              <a:buChar char="•"/>
              <a:defRPr/>
            </a:pPr>
            <a:r>
              <a:rPr lang="en-US" altLang="en-US" sz="2000" dirty="0">
                <a:latin typeface="Verdana" panose="020B0604030504040204" pitchFamily="34" charset="0"/>
                <a:ea typeface="Verdana" panose="020B0604030504040204" pitchFamily="34" charset="0"/>
              </a:rPr>
              <a:t>  Key nutrients in food package: </a:t>
            </a:r>
          </a:p>
          <a:p>
            <a:pPr marL="2571750" lvl="5" indent="-285750">
              <a:buFont typeface="Arial" panose="020B0604020202020204" pitchFamily="34" charset="0"/>
              <a:buChar char="•"/>
              <a:defRPr/>
            </a:pPr>
            <a:r>
              <a:rPr lang="en-US" altLang="en-US" sz="2000" dirty="0">
                <a:latin typeface="Verdana" panose="020B0604030504040204" pitchFamily="34" charset="0"/>
                <a:ea typeface="Verdana" panose="020B0604030504040204" pitchFamily="34" charset="0"/>
              </a:rPr>
              <a:t>Fiber</a:t>
            </a:r>
          </a:p>
          <a:p>
            <a:pPr marL="2571750" lvl="5" indent="-285750">
              <a:buFont typeface="Arial" panose="020B0604020202020204" pitchFamily="34" charset="0"/>
              <a:buChar char="•"/>
              <a:defRPr/>
            </a:pPr>
            <a:r>
              <a:rPr lang="en-US" altLang="en-US" sz="2000" dirty="0">
                <a:latin typeface="Verdana" panose="020B0604030504040204" pitchFamily="34" charset="0"/>
                <a:ea typeface="Verdana" panose="020B0604030504040204" pitchFamily="34" charset="0"/>
              </a:rPr>
              <a:t>Low in fat and sugar, </a:t>
            </a:r>
          </a:p>
          <a:p>
            <a:pPr marL="2571750" lvl="5" indent="-285750">
              <a:buFont typeface="Arial" panose="020B0604020202020204" pitchFamily="34" charset="0"/>
              <a:buChar char="•"/>
              <a:defRPr/>
            </a:pPr>
            <a:r>
              <a:rPr lang="en-US" altLang="en-US" sz="2000" dirty="0">
                <a:latin typeface="Verdana" panose="020B0604030504040204" pitchFamily="34" charset="0"/>
                <a:ea typeface="Verdana" panose="020B0604030504040204" pitchFamily="34" charset="0"/>
              </a:rPr>
              <a:t>Good sources of iron, vitamins A, C, D, folate, calcium and more!</a:t>
            </a:r>
          </a:p>
          <a:p>
            <a:endParaRPr lang="en-US" dirty="0"/>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a:extLst>
              <a:ext uri="{FF2B5EF4-FFF2-40B4-BE49-F238E27FC236}">
                <a16:creationId xmlns:a16="http://schemas.microsoft.com/office/drawing/2014/main" id="{7C032C40-66D3-49FC-8F01-CAAC602408D3}"/>
              </a:ext>
            </a:extLst>
          </p:cNvPr>
          <p:cNvSpPr>
            <a:spLocks noGrp="1" noChangeArrowheads="1"/>
          </p:cNvSpPr>
          <p:nvPr>
            <p:ph type="title"/>
          </p:nvPr>
        </p:nvSpPr>
        <p:spPr>
          <a:xfrm>
            <a:off x="533400" y="533400"/>
            <a:ext cx="9223640" cy="1374775"/>
          </a:xfrm>
        </p:spPr>
        <p:txBody>
          <a:bodyPr/>
          <a:lstStyle/>
          <a:p>
            <a:pPr eaLnBrk="1" hangingPunct="1">
              <a:defRPr/>
            </a:pPr>
            <a:r>
              <a:rPr lang="en-US" altLang="en-US" sz="5400" dirty="0">
                <a:solidFill>
                  <a:schemeClr val="accent3"/>
                </a:solidFill>
              </a:rPr>
              <a:t>Healthy Foods: </a:t>
            </a:r>
            <a:br>
              <a:rPr lang="en-US" altLang="en-US" sz="5400" dirty="0">
                <a:solidFill>
                  <a:schemeClr val="accent3"/>
                </a:solidFill>
              </a:rPr>
            </a:br>
            <a:r>
              <a:rPr lang="en-US" altLang="en-US" sz="4000" dirty="0">
                <a:solidFill>
                  <a:schemeClr val="accent3"/>
                </a:solidFill>
              </a:rPr>
              <a:t>Food Prescriptions for Women and Children </a:t>
            </a:r>
          </a:p>
        </p:txBody>
      </p:sp>
      <p:pic>
        <p:nvPicPr>
          <p:cNvPr id="36867" name="Picture 3" descr="A basket filled with fruit&#10;&#10;Description generated with very high confidence">
            <a:extLst>
              <a:ext uri="{FF2B5EF4-FFF2-40B4-BE49-F238E27FC236}">
                <a16:creationId xmlns:a16="http://schemas.microsoft.com/office/drawing/2014/main" id="{63B453E0-D4B3-40F2-A7F0-69D4D9A38C3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63000" y="3886200"/>
            <a:ext cx="3184791" cy="268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64FB997-8AA3-4428-99AC-97701BBC61B7}"/>
              </a:ext>
            </a:extLst>
          </p:cNvPr>
          <p:cNvSpPr txBox="1"/>
          <p:nvPr/>
        </p:nvSpPr>
        <p:spPr>
          <a:xfrm>
            <a:off x="5334000" y="2059690"/>
            <a:ext cx="4114800" cy="3785652"/>
          </a:xfrm>
          <a:prstGeom prst="rect">
            <a:avLst/>
          </a:prstGeom>
          <a:noFill/>
        </p:spPr>
        <p:txBody>
          <a:bodyPr wrap="square">
            <a:spAutoFit/>
          </a:bodyPr>
          <a:lstStyle/>
          <a:p>
            <a:pPr marL="171450" marR="0" lvl="0" indent="-171450" algn="l" defTabSz="685800" rtl="0" eaLnBrk="0" fontAlgn="base" latinLnBrk="0" hangingPunct="0">
              <a:lnSpc>
                <a:spcPct val="90000"/>
              </a:lnSpc>
              <a:spcBef>
                <a:spcPts val="75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Milk (Whole, 1% or Skim) </a:t>
            </a:r>
          </a:p>
          <a:p>
            <a:pPr marL="171450" marR="0" lvl="0" indent="-171450" algn="l" defTabSz="685800" rtl="0" eaLnBrk="0" fontAlgn="base" latinLnBrk="0" hangingPunct="0">
              <a:lnSpc>
                <a:spcPct val="90000"/>
              </a:lnSpc>
              <a:spcBef>
                <a:spcPts val="75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Breakfast Cereal</a:t>
            </a:r>
          </a:p>
          <a:p>
            <a:pPr marL="171450" marR="0" lvl="0" indent="-171450" algn="l" defTabSz="685800" rtl="0" eaLnBrk="0" fontAlgn="base" latinLnBrk="0" hangingPunct="0">
              <a:lnSpc>
                <a:spcPct val="90000"/>
              </a:lnSpc>
              <a:spcBef>
                <a:spcPts val="75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100% Juice</a:t>
            </a:r>
          </a:p>
          <a:p>
            <a:pPr marL="171450" marR="0" lvl="0" indent="-171450" algn="l" defTabSz="685800" rtl="0" eaLnBrk="0" fontAlgn="base" latinLnBrk="0" hangingPunct="0">
              <a:lnSpc>
                <a:spcPct val="90000"/>
              </a:lnSpc>
              <a:spcBef>
                <a:spcPts val="75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Choice of Whole Grains</a:t>
            </a:r>
          </a:p>
          <a:p>
            <a:pPr marL="171450" marR="0" lvl="0" indent="-171450" algn="l" defTabSz="685800" rtl="0" eaLnBrk="0" fontAlgn="base" latinLnBrk="0" hangingPunct="0">
              <a:lnSpc>
                <a:spcPct val="90000"/>
              </a:lnSpc>
              <a:spcBef>
                <a:spcPts val="75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Eggs</a:t>
            </a:r>
          </a:p>
          <a:p>
            <a:pPr marL="171450" marR="0" lvl="0" indent="-171450" algn="l" defTabSz="685800" rtl="0" eaLnBrk="0" fontAlgn="base" latinLnBrk="0" hangingPunct="0">
              <a:lnSpc>
                <a:spcPct val="90000"/>
              </a:lnSpc>
              <a:spcBef>
                <a:spcPts val="75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Beans, Peas, or Lentils  </a:t>
            </a:r>
          </a:p>
          <a:p>
            <a:pPr marR="0" lvl="0" defTabSz="685800" rtl="0" eaLnBrk="0" fontAlgn="base" latinLnBrk="0" hangingPunct="0">
              <a:lnSpc>
                <a:spcPct val="90000"/>
              </a:lnSpc>
              <a:spcBef>
                <a:spcPts val="750"/>
              </a:spcBef>
              <a:spcAft>
                <a:spcPct val="0"/>
              </a:spcAft>
              <a:buClrTx/>
              <a:buSzTx/>
              <a:tabLst/>
              <a:defRPr/>
            </a:pPr>
            <a:r>
              <a:rPr kumimoji="0" lang="en-US" alt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and/or</a:t>
            </a:r>
          </a:p>
          <a:p>
            <a:pPr marL="171450" marR="0" lvl="0" indent="-171450" algn="l" defTabSz="685800" rtl="0" eaLnBrk="0" fontAlgn="base" latinLnBrk="0" hangingPunct="0">
              <a:lnSpc>
                <a:spcPct val="90000"/>
              </a:lnSpc>
              <a:spcBef>
                <a:spcPts val="75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Peanut Butter</a:t>
            </a:r>
          </a:p>
          <a:p>
            <a:pPr marL="171450" marR="0" lvl="0" indent="-171450" algn="l" defTabSz="685800" rtl="0" eaLnBrk="0" fontAlgn="base" latinLnBrk="0" hangingPunct="0">
              <a:lnSpc>
                <a:spcPct val="90000"/>
              </a:lnSpc>
              <a:spcBef>
                <a:spcPts val="75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Fruits and Vegetables </a:t>
            </a:r>
          </a:p>
          <a:p>
            <a:pPr marR="0" lvl="0" algn="l" defTabSz="685800" rtl="0" eaLnBrk="0" fontAlgn="base" latinLnBrk="0" hangingPunct="0">
              <a:lnSpc>
                <a:spcPct val="90000"/>
              </a:lnSpc>
              <a:spcBef>
                <a:spcPts val="750"/>
              </a:spcBef>
              <a:spcAft>
                <a:spcPct val="0"/>
              </a:spcAft>
              <a:buClrTx/>
              <a:buSzTx/>
              <a:tabLst/>
              <a:defRPr/>
            </a:pPr>
            <a:r>
              <a:rPr kumimoji="0" lang="en-US" altLang="en-US"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(Cash Value Benefit or CVB) </a:t>
            </a:r>
          </a:p>
        </p:txBody>
      </p:sp>
    </p:spTree>
    <p:custDataLst>
      <p:tags r:id="rId1"/>
    </p:custDataLst>
    <p:extLst>
      <p:ext uri="{BB962C8B-B14F-4D97-AF65-F5344CB8AC3E}">
        <p14:creationId xmlns:p14="http://schemas.microsoft.com/office/powerpoint/2010/main" val="3000232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a:extLst>
              <a:ext uri="{FF2B5EF4-FFF2-40B4-BE49-F238E27FC236}">
                <a16:creationId xmlns:a16="http://schemas.microsoft.com/office/drawing/2014/main" id="{C93D1968-C8C5-4D79-AE34-8C309AD7F927}"/>
              </a:ext>
            </a:extLst>
          </p:cNvPr>
          <p:cNvSpPr>
            <a:spLocks noGrp="1" noChangeArrowheads="1"/>
          </p:cNvSpPr>
          <p:nvPr>
            <p:ph type="title"/>
          </p:nvPr>
        </p:nvSpPr>
        <p:spPr>
          <a:xfrm>
            <a:off x="457200" y="1371600"/>
            <a:ext cx="8229600" cy="1143000"/>
          </a:xfrm>
        </p:spPr>
        <p:txBody>
          <a:bodyPr/>
          <a:lstStyle/>
          <a:p>
            <a:pPr eaLnBrk="1" hangingPunct="1">
              <a:defRPr/>
            </a:pPr>
            <a:r>
              <a:rPr lang="en-US" altLang="en-US" sz="4000" dirty="0"/>
              <a:t>Food Prescription for Fully </a:t>
            </a:r>
            <a:br>
              <a:rPr lang="en-US" altLang="en-US" sz="4000" dirty="0"/>
            </a:br>
            <a:r>
              <a:rPr lang="en-US" altLang="en-US" sz="4000" dirty="0"/>
              <a:t>Breastfeeding Women</a:t>
            </a:r>
          </a:p>
        </p:txBody>
      </p:sp>
      <p:sp>
        <p:nvSpPr>
          <p:cNvPr id="2" name="TextBox 1">
            <a:extLst>
              <a:ext uri="{FF2B5EF4-FFF2-40B4-BE49-F238E27FC236}">
                <a16:creationId xmlns:a16="http://schemas.microsoft.com/office/drawing/2014/main" id="{7DCB0248-2D30-44F2-9525-36950639AF48}"/>
              </a:ext>
            </a:extLst>
          </p:cNvPr>
          <p:cNvSpPr txBox="1"/>
          <p:nvPr/>
        </p:nvSpPr>
        <p:spPr>
          <a:xfrm>
            <a:off x="990600" y="2971800"/>
            <a:ext cx="7696200" cy="3416320"/>
          </a:xfrm>
          <a:prstGeom prst="rect">
            <a:avLst/>
          </a:prstGeom>
          <a:noFill/>
        </p:spPr>
        <p:txBody>
          <a:bodyPr numCol="2">
            <a:spAutoFit/>
          </a:bodyPr>
          <a:lstStyle/>
          <a:p>
            <a:pPr marL="342900" indent="-342900" eaLnBrk="1" hangingPunct="1">
              <a:spcBef>
                <a:spcPct val="25000"/>
              </a:spcBef>
              <a:buFont typeface="Arial" panose="020B0604020202020204" pitchFamily="34" charset="0"/>
              <a:buChar char="•"/>
              <a:defRPr/>
            </a:pPr>
            <a:r>
              <a:rPr lang="en-US" altLang="en-US" sz="2200" dirty="0">
                <a:latin typeface="Verdana" panose="020B0604030504040204" pitchFamily="34" charset="0"/>
                <a:ea typeface="Verdana" panose="020B0604030504040204" pitchFamily="34" charset="0"/>
                <a:cs typeface="Verdana" panose="020B0604030504040204" pitchFamily="34" charset="0"/>
              </a:rPr>
              <a:t>Skim or 1% Milk</a:t>
            </a:r>
          </a:p>
          <a:p>
            <a:pPr marL="342900" indent="-342900" eaLnBrk="1" hangingPunct="1">
              <a:spcBef>
                <a:spcPct val="25000"/>
              </a:spcBef>
              <a:buFont typeface="Arial" panose="020B0604020202020204" pitchFamily="34" charset="0"/>
              <a:buChar char="•"/>
              <a:tabLst>
                <a:tab pos="3544888" algn="l"/>
              </a:tabLst>
              <a:defRPr/>
            </a:pPr>
            <a:r>
              <a:rPr lang="en-US" altLang="en-US" sz="2200" dirty="0">
                <a:latin typeface="Verdana" panose="020B0604030504040204" pitchFamily="34" charset="0"/>
                <a:ea typeface="Verdana" panose="020B0604030504040204" pitchFamily="34" charset="0"/>
                <a:cs typeface="Verdana" panose="020B0604030504040204" pitchFamily="34" charset="0"/>
              </a:rPr>
              <a:t>Cheese</a:t>
            </a:r>
          </a:p>
          <a:p>
            <a:pPr marL="342900" indent="-342900" eaLnBrk="1" hangingPunct="1">
              <a:spcBef>
                <a:spcPct val="25000"/>
              </a:spcBef>
              <a:buFont typeface="Arial" panose="020B0604020202020204" pitchFamily="34" charset="0"/>
              <a:buChar char="•"/>
              <a:defRPr/>
            </a:pPr>
            <a:r>
              <a:rPr lang="en-US" altLang="en-US" sz="2200" dirty="0">
                <a:latin typeface="Verdana" panose="020B0604030504040204" pitchFamily="34" charset="0"/>
                <a:ea typeface="Verdana" panose="020B0604030504040204" pitchFamily="34" charset="0"/>
                <a:cs typeface="Verdana" panose="020B0604030504040204" pitchFamily="34" charset="0"/>
              </a:rPr>
              <a:t>Juice</a:t>
            </a:r>
          </a:p>
          <a:p>
            <a:pPr marL="342900" indent="-342900" eaLnBrk="1" hangingPunct="1">
              <a:spcBef>
                <a:spcPct val="25000"/>
              </a:spcBef>
              <a:buFont typeface="Arial" panose="020B0604020202020204" pitchFamily="34" charset="0"/>
              <a:buChar char="•"/>
              <a:defRPr/>
            </a:pPr>
            <a:r>
              <a:rPr lang="en-US" altLang="en-US" sz="2200" dirty="0">
                <a:latin typeface="Verdana" panose="020B0604030504040204" pitchFamily="34" charset="0"/>
                <a:ea typeface="Verdana" panose="020B0604030504040204" pitchFamily="34" charset="0"/>
                <a:cs typeface="Verdana" panose="020B0604030504040204" pitchFamily="34" charset="0"/>
              </a:rPr>
              <a:t>Cereal</a:t>
            </a:r>
          </a:p>
          <a:p>
            <a:pPr marL="342900" indent="-342900" eaLnBrk="1" hangingPunct="1">
              <a:spcBef>
                <a:spcPct val="25000"/>
              </a:spcBef>
              <a:buFont typeface="Arial" panose="020B0604020202020204" pitchFamily="34" charset="0"/>
              <a:buChar char="•"/>
              <a:defRPr/>
            </a:pPr>
            <a:r>
              <a:rPr lang="en-US" altLang="en-US" sz="2200" dirty="0">
                <a:latin typeface="Verdana" panose="020B0604030504040204" pitchFamily="34" charset="0"/>
                <a:ea typeface="Verdana" panose="020B0604030504040204" pitchFamily="34" charset="0"/>
                <a:cs typeface="Verdana" panose="020B0604030504040204" pitchFamily="34" charset="0"/>
              </a:rPr>
              <a:t>Eggs</a:t>
            </a:r>
          </a:p>
          <a:p>
            <a:pPr marL="273050" indent="-273050" eaLnBrk="1" hangingPunct="1">
              <a:spcBef>
                <a:spcPct val="25000"/>
              </a:spcBef>
              <a:defRPr/>
            </a:pPr>
            <a:endParaRPr lang="en-US" altLang="en-US" sz="2200" dirty="0">
              <a:latin typeface="Verdana" panose="020B0604030504040204" pitchFamily="34" charset="0"/>
              <a:ea typeface="Verdana" panose="020B0604030504040204" pitchFamily="34" charset="0"/>
              <a:cs typeface="Verdana" panose="020B0604030504040204" pitchFamily="34" charset="0"/>
            </a:endParaRPr>
          </a:p>
          <a:p>
            <a:pPr marL="273050" indent="-273050" eaLnBrk="1" hangingPunct="1">
              <a:spcBef>
                <a:spcPct val="25000"/>
              </a:spcBef>
              <a:defRPr/>
            </a:pPr>
            <a:endParaRPr lang="en-US" altLang="en-US" sz="2200" dirty="0">
              <a:latin typeface="Verdana" panose="020B0604030504040204" pitchFamily="34" charset="0"/>
              <a:ea typeface="Verdana" panose="020B0604030504040204" pitchFamily="34" charset="0"/>
              <a:cs typeface="Verdana" panose="020B0604030504040204" pitchFamily="34" charset="0"/>
            </a:endParaRPr>
          </a:p>
          <a:p>
            <a:pPr marL="273050" indent="-273050" eaLnBrk="1" hangingPunct="1">
              <a:spcBef>
                <a:spcPct val="25000"/>
              </a:spcBef>
              <a:defRPr/>
            </a:pPr>
            <a:endParaRPr lang="en-US" altLang="en-US" sz="2200" dirty="0">
              <a:latin typeface="Verdana" panose="020B0604030504040204" pitchFamily="34" charset="0"/>
              <a:ea typeface="Verdana" panose="020B0604030504040204" pitchFamily="34" charset="0"/>
              <a:cs typeface="Verdana" panose="020B0604030504040204" pitchFamily="34" charset="0"/>
            </a:endParaRPr>
          </a:p>
          <a:p>
            <a:pPr marL="342900" indent="-342900" eaLnBrk="1" hangingPunct="1">
              <a:spcBef>
                <a:spcPct val="25000"/>
              </a:spcBef>
              <a:buFont typeface="Arial" panose="020B0604020202020204" pitchFamily="34" charset="0"/>
              <a:buChar char="•"/>
              <a:defRPr/>
            </a:pPr>
            <a:r>
              <a:rPr lang="en-US" altLang="en-US" sz="2200" dirty="0">
                <a:latin typeface="Verdana" panose="020B0604030504040204" pitchFamily="34" charset="0"/>
                <a:ea typeface="Verdana" panose="020B0604030504040204" pitchFamily="34" charset="0"/>
                <a:cs typeface="Verdana" panose="020B0604030504040204" pitchFamily="34" charset="0"/>
              </a:rPr>
              <a:t>Beans, Peas or Lentils  </a:t>
            </a:r>
            <a:r>
              <a:rPr lang="en-US" altLang="en-US" sz="2200" b="1" dirty="0">
                <a:solidFill>
                  <a:schemeClr val="accent3"/>
                </a:solidFill>
                <a:latin typeface="Verdana" panose="020B0604030504040204" pitchFamily="34" charset="0"/>
                <a:ea typeface="Verdana" panose="020B0604030504040204" pitchFamily="34" charset="0"/>
                <a:cs typeface="Verdana" panose="020B0604030504040204" pitchFamily="34" charset="0"/>
              </a:rPr>
              <a:t>AND</a:t>
            </a:r>
            <a:r>
              <a:rPr lang="en-US" altLang="en-US" sz="2200" b="1" dirty="0">
                <a:solidFill>
                  <a:srgbClr val="0055A4"/>
                </a:solidFill>
                <a:latin typeface="Verdana" panose="020B0604030504040204" pitchFamily="34" charset="0"/>
                <a:ea typeface="Verdana" panose="020B0604030504040204" pitchFamily="34" charset="0"/>
                <a:cs typeface="Verdana" panose="020B0604030504040204" pitchFamily="34" charset="0"/>
              </a:rPr>
              <a:t> </a:t>
            </a:r>
            <a:r>
              <a:rPr lang="en-US" altLang="en-US" sz="2200" dirty="0">
                <a:latin typeface="Verdana" panose="020B0604030504040204" pitchFamily="34" charset="0"/>
                <a:ea typeface="Verdana" panose="020B0604030504040204" pitchFamily="34" charset="0"/>
                <a:cs typeface="Verdana" panose="020B0604030504040204" pitchFamily="34" charset="0"/>
              </a:rPr>
              <a:t>Peanut Butter</a:t>
            </a:r>
          </a:p>
          <a:p>
            <a:pPr marL="342900" indent="-342900" eaLnBrk="1" hangingPunct="1">
              <a:spcBef>
                <a:spcPct val="25000"/>
              </a:spcBef>
              <a:buFont typeface="Arial" panose="020B0604020202020204" pitchFamily="34" charset="0"/>
              <a:buChar char="•"/>
              <a:defRPr/>
            </a:pPr>
            <a:r>
              <a:rPr lang="en-US" altLang="en-US" sz="2200" dirty="0">
                <a:latin typeface="Verdana" panose="020B0604030504040204" pitchFamily="34" charset="0"/>
                <a:ea typeface="Verdana" panose="020B0604030504040204" pitchFamily="34" charset="0"/>
                <a:cs typeface="Verdana" panose="020B0604030504040204" pitchFamily="34" charset="0"/>
              </a:rPr>
              <a:t>Canned Tuna or Salmon</a:t>
            </a:r>
          </a:p>
          <a:p>
            <a:pPr marL="342900" indent="-342900" eaLnBrk="1" hangingPunct="1">
              <a:spcBef>
                <a:spcPct val="25000"/>
              </a:spcBef>
              <a:buFont typeface="Arial" panose="020B0604020202020204" pitchFamily="34" charset="0"/>
              <a:buChar char="•"/>
              <a:defRPr/>
            </a:pPr>
            <a:r>
              <a:rPr lang="en-US" altLang="en-US" sz="2200" dirty="0">
                <a:latin typeface="Verdana" panose="020B0604030504040204" pitchFamily="34" charset="0"/>
                <a:ea typeface="Verdana" panose="020B0604030504040204" pitchFamily="34" charset="0"/>
                <a:cs typeface="Verdana" panose="020B0604030504040204" pitchFamily="34" charset="0"/>
              </a:rPr>
              <a:t>Choice of Whole Grains</a:t>
            </a:r>
          </a:p>
          <a:p>
            <a:pPr marL="342900" indent="-342900" eaLnBrk="1" hangingPunct="1">
              <a:spcBef>
                <a:spcPct val="25000"/>
              </a:spcBef>
              <a:buFont typeface="Arial" panose="020B0604020202020204" pitchFamily="34" charset="0"/>
              <a:buChar char="•"/>
              <a:defRPr/>
            </a:pPr>
            <a:r>
              <a:rPr lang="en-US" altLang="en-US" sz="2200" dirty="0">
                <a:latin typeface="Verdana" panose="020B0604030504040204" pitchFamily="34" charset="0"/>
                <a:ea typeface="Verdana" panose="020B0604030504040204" pitchFamily="34" charset="0"/>
                <a:cs typeface="Verdana" panose="020B0604030504040204" pitchFamily="34" charset="0"/>
              </a:rPr>
              <a:t>Fruits and Vegetables</a:t>
            </a:r>
          </a:p>
          <a:p>
            <a:pPr>
              <a:defRPr/>
            </a:pPr>
            <a:endParaRPr lang="en-US" dirty="0"/>
          </a:p>
        </p:txBody>
      </p:sp>
      <p:sp>
        <p:nvSpPr>
          <p:cNvPr id="5" name="AutoShape 2">
            <a:extLst>
              <a:ext uri="{FF2B5EF4-FFF2-40B4-BE49-F238E27FC236}">
                <a16:creationId xmlns:a16="http://schemas.microsoft.com/office/drawing/2014/main" id="{AFB08DE1-9C7B-42AD-B0F9-B3E85536E952}"/>
              </a:ext>
            </a:extLst>
          </p:cNvPr>
          <p:cNvSpPr txBox="1">
            <a:spLocks noChangeArrowheads="1"/>
          </p:cNvSpPr>
          <p:nvPr/>
        </p:nvSpPr>
        <p:spPr bwMode="auto">
          <a:xfrm>
            <a:off x="457200" y="381000"/>
            <a:ext cx="586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4400" b="0" i="0" u="none" kern="1200">
                <a:solidFill>
                  <a:schemeClr val="accent3"/>
                </a:solidFill>
                <a:latin typeface="WIC Gravur Condensed Black" panose="00000500000000000000"/>
                <a:ea typeface="+mj-ea"/>
                <a:cs typeface="+mj-cs"/>
              </a:defRPr>
            </a:lvl1pPr>
            <a:lvl2pPr algn="l" defTabSz="685800"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defRPr/>
            </a:pPr>
            <a:r>
              <a:rPr lang="en-US" altLang="en-US" sz="5400" dirty="0"/>
              <a:t>Healthy Foods:  </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3CAA9836-51C1-49D8-BDCE-C4137B7A3BB0}"/>
              </a:ext>
            </a:extLst>
          </p:cNvPr>
          <p:cNvSpPr>
            <a:spLocks noGrp="1" noChangeArrowheads="1"/>
          </p:cNvSpPr>
          <p:nvPr>
            <p:ph type="title"/>
          </p:nvPr>
        </p:nvSpPr>
        <p:spPr>
          <a:xfrm>
            <a:off x="381000" y="304800"/>
            <a:ext cx="10515600" cy="1325563"/>
          </a:xfrm>
        </p:spPr>
        <p:txBody>
          <a:bodyPr/>
          <a:lstStyle/>
          <a:p>
            <a:pPr>
              <a:defRPr/>
            </a:pPr>
            <a:r>
              <a:rPr lang="en-US" altLang="en-US" sz="5400" dirty="0">
                <a:solidFill>
                  <a:schemeClr val="accent3"/>
                </a:solidFill>
              </a:rPr>
              <a:t>Children (1-5 years old)</a:t>
            </a:r>
          </a:p>
        </p:txBody>
      </p:sp>
      <p:sp>
        <p:nvSpPr>
          <p:cNvPr id="36867" name="Content Placeholder 6">
            <a:extLst>
              <a:ext uri="{FF2B5EF4-FFF2-40B4-BE49-F238E27FC236}">
                <a16:creationId xmlns:a16="http://schemas.microsoft.com/office/drawing/2014/main" id="{87AA9C55-D5B7-4AA3-9FF5-40484F7EF85D}"/>
              </a:ext>
            </a:extLst>
          </p:cNvPr>
          <p:cNvSpPr>
            <a:spLocks noGrp="1" noChangeArrowheads="1"/>
          </p:cNvSpPr>
          <p:nvPr>
            <p:ph idx="1"/>
          </p:nvPr>
        </p:nvSpPr>
        <p:spPr>
          <a:xfrm>
            <a:off x="1600200" y="1630363"/>
            <a:ext cx="6705600" cy="4694237"/>
          </a:xfrm>
        </p:spPr>
        <p:txBody>
          <a:bodyPr/>
          <a:lstStyle/>
          <a:p>
            <a:pPr>
              <a:defRPr/>
            </a:pPr>
            <a:r>
              <a:rPr lang="en-US" altLang="en-US" dirty="0"/>
              <a:t>Whole or 1%/Skim Milk </a:t>
            </a:r>
          </a:p>
          <a:p>
            <a:pPr>
              <a:defRPr/>
            </a:pPr>
            <a:r>
              <a:rPr lang="en-US" altLang="en-US" dirty="0"/>
              <a:t>Breakfast Cereal</a:t>
            </a:r>
          </a:p>
          <a:p>
            <a:pPr>
              <a:defRPr/>
            </a:pPr>
            <a:r>
              <a:rPr lang="en-US" altLang="en-US" dirty="0"/>
              <a:t>100% Juice</a:t>
            </a:r>
          </a:p>
          <a:p>
            <a:pPr>
              <a:defRPr/>
            </a:pPr>
            <a:r>
              <a:rPr lang="en-US" altLang="en-US" dirty="0"/>
              <a:t>Choice of Whole Grains</a:t>
            </a:r>
          </a:p>
          <a:p>
            <a:pPr>
              <a:defRPr/>
            </a:pPr>
            <a:r>
              <a:rPr lang="en-US" altLang="en-US" dirty="0"/>
              <a:t>Eggs</a:t>
            </a:r>
          </a:p>
          <a:p>
            <a:pPr>
              <a:defRPr/>
            </a:pPr>
            <a:r>
              <a:rPr lang="en-US" altLang="en-US" dirty="0"/>
              <a:t>Beans, Peas, or Lentils </a:t>
            </a:r>
            <a:r>
              <a:rPr lang="en-US" altLang="en-US" b="1" dirty="0">
                <a:solidFill>
                  <a:schemeClr val="accent1">
                    <a:lumMod val="75000"/>
                  </a:schemeClr>
                </a:solidFill>
              </a:rPr>
              <a:t>OR</a:t>
            </a:r>
            <a:r>
              <a:rPr lang="en-US" altLang="en-US" dirty="0"/>
              <a:t> Peanut Butter</a:t>
            </a:r>
          </a:p>
          <a:p>
            <a:pPr>
              <a:defRPr/>
            </a:pPr>
            <a:r>
              <a:rPr lang="en-US" altLang="en-US" dirty="0"/>
              <a:t>Fruits and Vegetables</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a:extLst>
              <a:ext uri="{FF2B5EF4-FFF2-40B4-BE49-F238E27FC236}">
                <a16:creationId xmlns:a16="http://schemas.microsoft.com/office/drawing/2014/main" id="{9A2FCACF-F116-4237-A53A-B9AFA519A916}"/>
              </a:ext>
            </a:extLst>
          </p:cNvPr>
          <p:cNvSpPr>
            <a:spLocks noGrp="1" noChangeArrowheads="1"/>
          </p:cNvSpPr>
          <p:nvPr>
            <p:ph type="title"/>
          </p:nvPr>
        </p:nvSpPr>
        <p:spPr>
          <a:xfrm>
            <a:off x="228600" y="685800"/>
            <a:ext cx="7086600" cy="1325563"/>
          </a:xfrm>
        </p:spPr>
        <p:txBody>
          <a:bodyPr/>
          <a:lstStyle/>
          <a:p>
            <a:pPr eaLnBrk="1" hangingPunct="1">
              <a:defRPr/>
            </a:pPr>
            <a:r>
              <a:rPr lang="en-US" altLang="en-US" sz="5400">
                <a:solidFill>
                  <a:schemeClr val="accent3"/>
                </a:solidFill>
              </a:rPr>
              <a:t>Pregnant Woman or          </a:t>
            </a:r>
            <a:r>
              <a:rPr lang="en-US" altLang="en-US" sz="5400" dirty="0">
                <a:solidFill>
                  <a:schemeClr val="accent3"/>
                </a:solidFill>
              </a:rPr>
              <a:t>Partially Breastfeeding</a:t>
            </a:r>
          </a:p>
        </p:txBody>
      </p:sp>
      <p:sp>
        <p:nvSpPr>
          <p:cNvPr id="36867" name="Rectangle 3">
            <a:extLst>
              <a:ext uri="{FF2B5EF4-FFF2-40B4-BE49-F238E27FC236}">
                <a16:creationId xmlns:a16="http://schemas.microsoft.com/office/drawing/2014/main" id="{0CD86F5B-384A-4D59-8E02-A3CAF9F3A078}"/>
              </a:ext>
            </a:extLst>
          </p:cNvPr>
          <p:cNvSpPr>
            <a:spLocks noGrp="1" noChangeArrowheads="1"/>
          </p:cNvSpPr>
          <p:nvPr>
            <p:ph sz="half" idx="1"/>
          </p:nvPr>
        </p:nvSpPr>
        <p:spPr>
          <a:xfrm>
            <a:off x="1600200" y="2406650"/>
            <a:ext cx="5181600" cy="3732213"/>
          </a:xfrm>
        </p:spPr>
        <p:txBody>
          <a:bodyPr/>
          <a:lstStyle/>
          <a:p>
            <a:pPr marL="273050" indent="-273050" eaLnBrk="1" hangingPunct="1">
              <a:spcBef>
                <a:spcPct val="40000"/>
              </a:spcBef>
              <a:defRPr/>
            </a:pPr>
            <a:r>
              <a:rPr lang="en-US" altLang="en-US" dirty="0"/>
              <a:t>Skim or 1% Milk</a:t>
            </a:r>
          </a:p>
          <a:p>
            <a:pPr marL="273050" indent="-273050" eaLnBrk="1" hangingPunct="1">
              <a:spcBef>
                <a:spcPct val="40000"/>
              </a:spcBef>
              <a:defRPr/>
            </a:pPr>
            <a:r>
              <a:rPr lang="en-US" altLang="en-US" dirty="0"/>
              <a:t>Juice</a:t>
            </a:r>
          </a:p>
          <a:p>
            <a:pPr marL="273050" indent="-273050" eaLnBrk="1" hangingPunct="1">
              <a:spcBef>
                <a:spcPct val="40000"/>
              </a:spcBef>
              <a:defRPr/>
            </a:pPr>
            <a:r>
              <a:rPr lang="en-US" altLang="en-US" dirty="0"/>
              <a:t>Cereal</a:t>
            </a:r>
          </a:p>
          <a:p>
            <a:pPr marL="273050" indent="-273050" eaLnBrk="1" hangingPunct="1">
              <a:spcBef>
                <a:spcPct val="40000"/>
              </a:spcBef>
              <a:defRPr/>
            </a:pPr>
            <a:r>
              <a:rPr lang="en-US" altLang="en-US" dirty="0"/>
              <a:t>Eggs</a:t>
            </a:r>
          </a:p>
          <a:p>
            <a:pPr marL="273050" indent="-273050" eaLnBrk="1" hangingPunct="1">
              <a:spcBef>
                <a:spcPct val="40000"/>
              </a:spcBef>
              <a:defRPr/>
            </a:pPr>
            <a:r>
              <a:rPr lang="en-US" altLang="en-US" dirty="0"/>
              <a:t>Beans, Peas or Lentils </a:t>
            </a:r>
            <a:r>
              <a:rPr lang="en-US" altLang="en-US" b="1" dirty="0">
                <a:solidFill>
                  <a:schemeClr val="accent3"/>
                </a:solidFill>
              </a:rPr>
              <a:t>AND</a:t>
            </a:r>
            <a:r>
              <a:rPr lang="en-US" altLang="en-US" b="1" dirty="0"/>
              <a:t> </a:t>
            </a:r>
            <a:r>
              <a:rPr lang="en-US" altLang="en-US" dirty="0"/>
              <a:t>Peanut Butter</a:t>
            </a:r>
          </a:p>
          <a:p>
            <a:pPr marL="273050" indent="-273050" eaLnBrk="1" hangingPunct="1">
              <a:spcBef>
                <a:spcPct val="40000"/>
              </a:spcBef>
              <a:defRPr/>
            </a:pPr>
            <a:r>
              <a:rPr lang="en-US" altLang="en-US" dirty="0"/>
              <a:t>Choice of Whole Grains</a:t>
            </a:r>
          </a:p>
          <a:p>
            <a:pPr marL="273050" indent="-273050" eaLnBrk="1" hangingPunct="1">
              <a:spcBef>
                <a:spcPct val="40000"/>
              </a:spcBef>
              <a:defRPr/>
            </a:pPr>
            <a:r>
              <a:rPr lang="en-US" altLang="en-US" dirty="0"/>
              <a:t>Fruits and Vegetables</a:t>
            </a:r>
          </a:p>
          <a:p>
            <a:pPr marL="273050" indent="-273050" eaLnBrk="1" hangingPunct="1">
              <a:defRPr/>
            </a:pPr>
            <a:endParaRPr lang="en-US" altLang="en-US" dirty="0"/>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a:extLst>
              <a:ext uri="{FF2B5EF4-FFF2-40B4-BE49-F238E27FC236}">
                <a16:creationId xmlns:a16="http://schemas.microsoft.com/office/drawing/2014/main" id="{C93D1968-C8C5-4D79-AE34-8C309AD7F927}"/>
              </a:ext>
            </a:extLst>
          </p:cNvPr>
          <p:cNvSpPr>
            <a:spLocks noGrp="1" noChangeArrowheads="1"/>
          </p:cNvSpPr>
          <p:nvPr>
            <p:ph type="title"/>
          </p:nvPr>
        </p:nvSpPr>
        <p:spPr>
          <a:xfrm>
            <a:off x="228600" y="304800"/>
            <a:ext cx="5867400" cy="1692275"/>
          </a:xfrm>
        </p:spPr>
        <p:txBody>
          <a:bodyPr/>
          <a:lstStyle/>
          <a:p>
            <a:pPr eaLnBrk="1" hangingPunct="1">
              <a:defRPr/>
            </a:pPr>
            <a:r>
              <a:rPr lang="en-US" altLang="en-US" sz="5400" dirty="0"/>
              <a:t>Fully Breastfeeding Women</a:t>
            </a:r>
          </a:p>
        </p:txBody>
      </p:sp>
      <p:sp>
        <p:nvSpPr>
          <p:cNvPr id="2" name="TextBox 1">
            <a:extLst>
              <a:ext uri="{FF2B5EF4-FFF2-40B4-BE49-F238E27FC236}">
                <a16:creationId xmlns:a16="http://schemas.microsoft.com/office/drawing/2014/main" id="{7DCB0248-2D30-44F2-9525-36950639AF48}"/>
              </a:ext>
            </a:extLst>
          </p:cNvPr>
          <p:cNvSpPr txBox="1"/>
          <p:nvPr/>
        </p:nvSpPr>
        <p:spPr>
          <a:xfrm>
            <a:off x="990600" y="2743200"/>
            <a:ext cx="8686800" cy="3231654"/>
          </a:xfrm>
          <a:prstGeom prst="rect">
            <a:avLst/>
          </a:prstGeom>
          <a:noFill/>
        </p:spPr>
        <p:txBody>
          <a:bodyPr wrap="square" numCol="2">
            <a:spAutoFit/>
          </a:bodyPr>
          <a:lstStyle/>
          <a:p>
            <a:pPr marL="342900" indent="-342900" eaLnBrk="1" hangingPunct="1">
              <a:spcBef>
                <a:spcPct val="25000"/>
              </a:spcBef>
              <a:buFont typeface="Arial" panose="020B0604020202020204" pitchFamily="34" charset="0"/>
              <a:buChar char="•"/>
              <a:defRPr/>
            </a:pPr>
            <a:r>
              <a:rPr lang="en-US" altLang="en-US" sz="2400" dirty="0">
                <a:latin typeface="Verdana" panose="020B0604030504040204" pitchFamily="34" charset="0"/>
                <a:ea typeface="Verdana" panose="020B0604030504040204" pitchFamily="34" charset="0"/>
                <a:cs typeface="Verdana" panose="020B0604030504040204" pitchFamily="34" charset="0"/>
              </a:rPr>
              <a:t>Skim or 1% Milk</a:t>
            </a:r>
          </a:p>
          <a:p>
            <a:pPr marL="342900" indent="-342900" eaLnBrk="1" hangingPunct="1">
              <a:spcBef>
                <a:spcPct val="25000"/>
              </a:spcBef>
              <a:buFont typeface="Arial" panose="020B0604020202020204" pitchFamily="34" charset="0"/>
              <a:buChar char="•"/>
              <a:tabLst>
                <a:tab pos="3544888" algn="l"/>
              </a:tabLst>
              <a:defRPr/>
            </a:pPr>
            <a:r>
              <a:rPr lang="en-US" altLang="en-US" sz="2400" dirty="0">
                <a:latin typeface="Verdana" panose="020B0604030504040204" pitchFamily="34" charset="0"/>
                <a:ea typeface="Verdana" panose="020B0604030504040204" pitchFamily="34" charset="0"/>
                <a:cs typeface="Verdana" panose="020B0604030504040204" pitchFamily="34" charset="0"/>
              </a:rPr>
              <a:t>Cheese</a:t>
            </a:r>
          </a:p>
          <a:p>
            <a:pPr marL="342900" indent="-342900" eaLnBrk="1" hangingPunct="1">
              <a:spcBef>
                <a:spcPct val="25000"/>
              </a:spcBef>
              <a:buFont typeface="Arial" panose="020B0604020202020204" pitchFamily="34" charset="0"/>
              <a:buChar char="•"/>
              <a:defRPr/>
            </a:pPr>
            <a:r>
              <a:rPr lang="en-US" altLang="en-US" sz="2400" dirty="0">
                <a:latin typeface="Verdana" panose="020B0604030504040204" pitchFamily="34" charset="0"/>
                <a:ea typeface="Verdana" panose="020B0604030504040204" pitchFamily="34" charset="0"/>
                <a:cs typeface="Verdana" panose="020B0604030504040204" pitchFamily="34" charset="0"/>
              </a:rPr>
              <a:t>Juice</a:t>
            </a:r>
          </a:p>
          <a:p>
            <a:pPr marL="342900" indent="-342900" eaLnBrk="1" hangingPunct="1">
              <a:spcBef>
                <a:spcPct val="25000"/>
              </a:spcBef>
              <a:buFont typeface="Arial" panose="020B0604020202020204" pitchFamily="34" charset="0"/>
              <a:buChar char="•"/>
              <a:defRPr/>
            </a:pPr>
            <a:r>
              <a:rPr lang="en-US" altLang="en-US" sz="2400" dirty="0">
                <a:latin typeface="Verdana" panose="020B0604030504040204" pitchFamily="34" charset="0"/>
                <a:ea typeface="Verdana" panose="020B0604030504040204" pitchFamily="34" charset="0"/>
                <a:cs typeface="Verdana" panose="020B0604030504040204" pitchFamily="34" charset="0"/>
              </a:rPr>
              <a:t>Cereal</a:t>
            </a:r>
          </a:p>
          <a:p>
            <a:pPr marL="342900" indent="-342900" eaLnBrk="1" hangingPunct="1">
              <a:spcBef>
                <a:spcPct val="25000"/>
              </a:spcBef>
              <a:buFont typeface="Arial" panose="020B0604020202020204" pitchFamily="34" charset="0"/>
              <a:buChar char="•"/>
              <a:defRPr/>
            </a:pPr>
            <a:r>
              <a:rPr lang="en-US" altLang="en-US" sz="2400" dirty="0">
                <a:latin typeface="Verdana" panose="020B0604030504040204" pitchFamily="34" charset="0"/>
                <a:ea typeface="Verdana" panose="020B0604030504040204" pitchFamily="34" charset="0"/>
                <a:cs typeface="Verdana" panose="020B0604030504040204" pitchFamily="34" charset="0"/>
              </a:rPr>
              <a:t>Eggs</a:t>
            </a:r>
          </a:p>
          <a:p>
            <a:pPr marL="273050" indent="-273050" eaLnBrk="1" hangingPunct="1">
              <a:spcBef>
                <a:spcPct val="25000"/>
              </a:spcBef>
              <a:defRPr/>
            </a:pPr>
            <a:endParaRPr lang="en-US" altLang="en-US" sz="2400" dirty="0">
              <a:latin typeface="Verdana" panose="020B0604030504040204" pitchFamily="34" charset="0"/>
              <a:ea typeface="Verdana" panose="020B0604030504040204" pitchFamily="34" charset="0"/>
              <a:cs typeface="Verdana" panose="020B0604030504040204" pitchFamily="34" charset="0"/>
            </a:endParaRPr>
          </a:p>
          <a:p>
            <a:pPr marL="273050" indent="-273050" eaLnBrk="1" hangingPunct="1">
              <a:spcBef>
                <a:spcPct val="25000"/>
              </a:spcBef>
              <a:defRPr/>
            </a:pPr>
            <a:endParaRPr lang="en-US" alt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eaLnBrk="1" hangingPunct="1">
              <a:spcBef>
                <a:spcPct val="25000"/>
              </a:spcBef>
              <a:buFont typeface="Arial" panose="020B0604020202020204" pitchFamily="34" charset="0"/>
              <a:buChar char="•"/>
              <a:defRPr/>
            </a:pPr>
            <a:r>
              <a:rPr lang="en-US" altLang="en-US" sz="2400" dirty="0">
                <a:latin typeface="Verdana" panose="020B0604030504040204" pitchFamily="34" charset="0"/>
                <a:ea typeface="Verdana" panose="020B0604030504040204" pitchFamily="34" charset="0"/>
                <a:cs typeface="Verdana" panose="020B0604030504040204" pitchFamily="34" charset="0"/>
              </a:rPr>
              <a:t>Beans, Peas or Lentils  </a:t>
            </a:r>
            <a:r>
              <a:rPr lang="en-US" altLang="en-US" sz="2400" b="1" dirty="0">
                <a:solidFill>
                  <a:schemeClr val="accent3"/>
                </a:solidFill>
                <a:latin typeface="Verdana" panose="020B0604030504040204" pitchFamily="34" charset="0"/>
                <a:ea typeface="Verdana" panose="020B0604030504040204" pitchFamily="34" charset="0"/>
                <a:cs typeface="Verdana" panose="020B0604030504040204" pitchFamily="34" charset="0"/>
              </a:rPr>
              <a:t>AND</a:t>
            </a:r>
            <a:r>
              <a:rPr lang="en-US" altLang="en-US" sz="2400" b="1" dirty="0">
                <a:solidFill>
                  <a:srgbClr val="0055A4"/>
                </a:solidFill>
                <a:latin typeface="Verdana" panose="020B0604030504040204" pitchFamily="34" charset="0"/>
                <a:ea typeface="Verdana" panose="020B0604030504040204" pitchFamily="34" charset="0"/>
                <a:cs typeface="Verdana" panose="020B0604030504040204" pitchFamily="34" charset="0"/>
              </a:rPr>
              <a:t> </a:t>
            </a:r>
            <a:r>
              <a:rPr lang="en-US" altLang="en-US" sz="2400" dirty="0">
                <a:latin typeface="Verdana" panose="020B0604030504040204" pitchFamily="34" charset="0"/>
                <a:ea typeface="Verdana" panose="020B0604030504040204" pitchFamily="34" charset="0"/>
                <a:cs typeface="Verdana" panose="020B0604030504040204" pitchFamily="34" charset="0"/>
              </a:rPr>
              <a:t>Peanut Butter</a:t>
            </a:r>
          </a:p>
          <a:p>
            <a:pPr marL="342900" indent="-342900" eaLnBrk="1" hangingPunct="1">
              <a:spcBef>
                <a:spcPct val="25000"/>
              </a:spcBef>
              <a:buFont typeface="Arial" panose="020B0604020202020204" pitchFamily="34" charset="0"/>
              <a:buChar char="•"/>
              <a:defRPr/>
            </a:pPr>
            <a:r>
              <a:rPr lang="en-US" altLang="en-US" sz="2400" dirty="0">
                <a:latin typeface="Verdana" panose="020B0604030504040204" pitchFamily="34" charset="0"/>
                <a:ea typeface="Verdana" panose="020B0604030504040204" pitchFamily="34" charset="0"/>
                <a:cs typeface="Verdana" panose="020B0604030504040204" pitchFamily="34" charset="0"/>
              </a:rPr>
              <a:t>Canned Tuna or Salmon</a:t>
            </a:r>
          </a:p>
          <a:p>
            <a:pPr marL="342900" indent="-342900" eaLnBrk="1" hangingPunct="1">
              <a:spcBef>
                <a:spcPct val="25000"/>
              </a:spcBef>
              <a:buFont typeface="Arial" panose="020B0604020202020204" pitchFamily="34" charset="0"/>
              <a:buChar char="•"/>
              <a:defRPr/>
            </a:pPr>
            <a:r>
              <a:rPr lang="en-US" altLang="en-US" sz="2400" dirty="0">
                <a:latin typeface="Verdana" panose="020B0604030504040204" pitchFamily="34" charset="0"/>
                <a:ea typeface="Verdana" panose="020B0604030504040204" pitchFamily="34" charset="0"/>
                <a:cs typeface="Verdana" panose="020B0604030504040204" pitchFamily="34" charset="0"/>
              </a:rPr>
              <a:t>Choice of Whole Grains</a:t>
            </a:r>
          </a:p>
          <a:p>
            <a:pPr marL="342900" indent="-342900" eaLnBrk="1" hangingPunct="1">
              <a:spcBef>
                <a:spcPct val="25000"/>
              </a:spcBef>
              <a:buFont typeface="Arial" panose="020B0604020202020204" pitchFamily="34" charset="0"/>
              <a:buChar char="•"/>
              <a:defRPr/>
            </a:pPr>
            <a:r>
              <a:rPr lang="en-US" altLang="en-US" sz="2400" dirty="0">
                <a:latin typeface="Verdana" panose="020B0604030504040204" pitchFamily="34" charset="0"/>
                <a:ea typeface="Verdana" panose="020B0604030504040204" pitchFamily="34" charset="0"/>
                <a:cs typeface="Verdana" panose="020B0604030504040204" pitchFamily="34" charset="0"/>
              </a:rPr>
              <a:t>Fruits and Vegetables</a:t>
            </a:r>
          </a:p>
          <a:p>
            <a:pPr>
              <a:defRPr/>
            </a:pPr>
            <a:endParaRPr lang="en-US" dirty="0"/>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a:extLst>
              <a:ext uri="{FF2B5EF4-FFF2-40B4-BE49-F238E27FC236}">
                <a16:creationId xmlns:a16="http://schemas.microsoft.com/office/drawing/2014/main" id="{ABB7B056-6C60-43E9-BA19-EB196374ECF6}"/>
              </a:ext>
            </a:extLst>
          </p:cNvPr>
          <p:cNvSpPr>
            <a:spLocks noGrp="1" noChangeArrowheads="1"/>
          </p:cNvSpPr>
          <p:nvPr>
            <p:ph type="title"/>
          </p:nvPr>
        </p:nvSpPr>
        <p:spPr>
          <a:xfrm>
            <a:off x="214313" y="228600"/>
            <a:ext cx="5848350" cy="1325563"/>
          </a:xfrm>
        </p:spPr>
        <p:txBody>
          <a:bodyPr/>
          <a:lstStyle/>
          <a:p>
            <a:pPr eaLnBrk="1" hangingPunct="1">
              <a:defRPr/>
            </a:pPr>
            <a:r>
              <a:rPr lang="en-US" altLang="en-US" sz="5400" dirty="0">
                <a:solidFill>
                  <a:schemeClr val="accent3"/>
                </a:solidFill>
              </a:rPr>
              <a:t>Postpartum Women</a:t>
            </a:r>
          </a:p>
        </p:txBody>
      </p:sp>
      <p:sp>
        <p:nvSpPr>
          <p:cNvPr id="43011" name="Rectangle 3">
            <a:extLst>
              <a:ext uri="{FF2B5EF4-FFF2-40B4-BE49-F238E27FC236}">
                <a16:creationId xmlns:a16="http://schemas.microsoft.com/office/drawing/2014/main" id="{49059FCD-05AE-4771-945F-46F72507A0E3}"/>
              </a:ext>
            </a:extLst>
          </p:cNvPr>
          <p:cNvSpPr>
            <a:spLocks noGrp="1" noChangeArrowheads="1"/>
          </p:cNvSpPr>
          <p:nvPr>
            <p:ph sz="half" idx="1"/>
          </p:nvPr>
        </p:nvSpPr>
        <p:spPr>
          <a:xfrm>
            <a:off x="1524000" y="1752600"/>
            <a:ext cx="3886200" cy="3048000"/>
          </a:xfrm>
        </p:spPr>
        <p:txBody>
          <a:bodyPr/>
          <a:lstStyle/>
          <a:p>
            <a:pPr eaLnBrk="1" hangingPunct="1">
              <a:spcBef>
                <a:spcPct val="30000"/>
              </a:spcBef>
              <a:defRPr/>
            </a:pPr>
            <a:r>
              <a:rPr lang="en-US" altLang="en-US" dirty="0"/>
              <a:t>Skim or 1% Milk</a:t>
            </a:r>
          </a:p>
          <a:p>
            <a:pPr eaLnBrk="1" hangingPunct="1">
              <a:spcBef>
                <a:spcPct val="30000"/>
              </a:spcBef>
              <a:defRPr/>
            </a:pPr>
            <a:r>
              <a:rPr lang="en-US" altLang="en-US" dirty="0"/>
              <a:t>Juice</a:t>
            </a:r>
          </a:p>
          <a:p>
            <a:pPr eaLnBrk="1" hangingPunct="1">
              <a:spcBef>
                <a:spcPct val="30000"/>
              </a:spcBef>
              <a:defRPr/>
            </a:pPr>
            <a:r>
              <a:rPr lang="en-US" altLang="en-US" dirty="0"/>
              <a:t>Cereal</a:t>
            </a:r>
          </a:p>
          <a:p>
            <a:pPr eaLnBrk="1" hangingPunct="1">
              <a:spcBef>
                <a:spcPct val="30000"/>
              </a:spcBef>
              <a:defRPr/>
            </a:pPr>
            <a:r>
              <a:rPr lang="en-US" altLang="en-US" dirty="0"/>
              <a:t>Eggs</a:t>
            </a:r>
          </a:p>
          <a:p>
            <a:pPr eaLnBrk="1" hangingPunct="1">
              <a:spcBef>
                <a:spcPct val="30000"/>
              </a:spcBef>
              <a:defRPr/>
            </a:pPr>
            <a:r>
              <a:rPr lang="en-US" altLang="en-US" dirty="0"/>
              <a:t>Beans, Peas or Lentils  </a:t>
            </a:r>
            <a:r>
              <a:rPr lang="en-US" altLang="en-US" b="1" dirty="0">
                <a:solidFill>
                  <a:schemeClr val="accent1">
                    <a:lumMod val="75000"/>
                  </a:schemeClr>
                </a:solidFill>
              </a:rPr>
              <a:t>OR</a:t>
            </a:r>
            <a:r>
              <a:rPr lang="en-US" altLang="en-US" b="1" dirty="0">
                <a:solidFill>
                  <a:srgbClr val="0055A4"/>
                </a:solidFill>
              </a:rPr>
              <a:t> </a:t>
            </a:r>
            <a:r>
              <a:rPr lang="en-US" altLang="en-US" dirty="0"/>
              <a:t>Peanut Butter</a:t>
            </a:r>
          </a:p>
          <a:p>
            <a:pPr eaLnBrk="1" hangingPunct="1">
              <a:spcBef>
                <a:spcPct val="30000"/>
              </a:spcBef>
              <a:defRPr/>
            </a:pPr>
            <a:r>
              <a:rPr lang="en-US" altLang="en-US" dirty="0"/>
              <a:t>Fruits and Vegetables</a:t>
            </a:r>
          </a:p>
          <a:p>
            <a:pPr eaLnBrk="1" hangingPunct="1">
              <a:defRPr/>
            </a:pPr>
            <a:endParaRPr lang="en-US" altLang="en-US" dirty="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a:extLst>
              <a:ext uri="{FF2B5EF4-FFF2-40B4-BE49-F238E27FC236}">
                <a16:creationId xmlns:a16="http://schemas.microsoft.com/office/drawing/2014/main" id="{63F7CDAB-039E-4DEF-A010-ECB87A9759E4}"/>
              </a:ext>
            </a:extLst>
          </p:cNvPr>
          <p:cNvSpPr>
            <a:spLocks noGrp="1" noChangeArrowheads="1"/>
          </p:cNvSpPr>
          <p:nvPr>
            <p:ph type="title"/>
          </p:nvPr>
        </p:nvSpPr>
        <p:spPr>
          <a:xfrm>
            <a:off x="304800" y="-685800"/>
            <a:ext cx="12039600" cy="2852738"/>
          </a:xfrm>
        </p:spPr>
        <p:txBody>
          <a:bodyPr/>
          <a:lstStyle/>
          <a:p>
            <a:pPr eaLnBrk="1" hangingPunct="1">
              <a:defRPr/>
            </a:pPr>
            <a:r>
              <a:rPr lang="en-US" altLang="en-US" dirty="0">
                <a:solidFill>
                  <a:schemeClr val="accent3"/>
                </a:solidFill>
              </a:rPr>
              <a:t>The North Carolina WIC Program</a:t>
            </a:r>
          </a:p>
        </p:txBody>
      </p:sp>
      <p:sp>
        <p:nvSpPr>
          <p:cNvPr id="14339" name="Text Placeholder 1">
            <a:extLst>
              <a:ext uri="{FF2B5EF4-FFF2-40B4-BE49-F238E27FC236}">
                <a16:creationId xmlns:a16="http://schemas.microsoft.com/office/drawing/2014/main" id="{8B6878C3-31FD-4F05-8BA6-F7CC4B438EC8}"/>
              </a:ext>
            </a:extLst>
          </p:cNvPr>
          <p:cNvSpPr>
            <a:spLocks noGrp="1" noChangeArrowheads="1"/>
          </p:cNvSpPr>
          <p:nvPr>
            <p:ph type="body" idx="1"/>
          </p:nvPr>
        </p:nvSpPr>
        <p:spPr>
          <a:xfrm>
            <a:off x="5638800" y="2590800"/>
            <a:ext cx="5872163" cy="1981200"/>
          </a:xfrm>
        </p:spPr>
        <p:txBody>
          <a:bodyPr/>
          <a:lstStyle/>
          <a:p>
            <a:pPr eaLnBrk="1" hangingPunct="1">
              <a:defRPr/>
            </a:pPr>
            <a:r>
              <a:rPr lang="en-US" altLang="en-US" dirty="0">
                <a:solidFill>
                  <a:schemeClr val="accent3"/>
                </a:solidFill>
                <a:highlight>
                  <a:srgbClr val="00FF00"/>
                </a:highlight>
              </a:rPr>
              <a:t>Subtitle of presentation </a:t>
            </a:r>
          </a:p>
          <a:p>
            <a:pPr eaLnBrk="1" hangingPunct="1">
              <a:defRPr/>
            </a:pPr>
            <a:r>
              <a:rPr lang="en-US" altLang="en-US" dirty="0">
                <a:solidFill>
                  <a:schemeClr val="accent3"/>
                </a:solidFill>
                <a:highlight>
                  <a:srgbClr val="00FF00"/>
                </a:highlight>
              </a:rPr>
              <a:t>Presenter Name, Credentials</a:t>
            </a:r>
          </a:p>
          <a:p>
            <a:pPr eaLnBrk="1" hangingPunct="1">
              <a:defRPr/>
            </a:pPr>
            <a:r>
              <a:rPr lang="en-US" altLang="en-US" dirty="0">
                <a:solidFill>
                  <a:schemeClr val="accent3"/>
                </a:solidFill>
                <a:highlight>
                  <a:srgbClr val="00FF00"/>
                </a:highlight>
              </a:rPr>
              <a:t>Position Title</a:t>
            </a:r>
          </a:p>
          <a:p>
            <a:pPr eaLnBrk="1" hangingPunct="1">
              <a:defRPr/>
            </a:pPr>
            <a:r>
              <a:rPr lang="en-US" altLang="en-US" dirty="0">
                <a:solidFill>
                  <a:schemeClr val="accent3"/>
                </a:solidFill>
                <a:highlight>
                  <a:srgbClr val="00FF00"/>
                </a:highlight>
              </a:rPr>
              <a:t>Date</a:t>
            </a:r>
          </a:p>
        </p:txBody>
      </p:sp>
      <p:pic>
        <p:nvPicPr>
          <p:cNvPr id="14340" name="Picture 3" descr="A picture containing clipart&#10;&#10;Description generated with very high confidence">
            <a:extLst>
              <a:ext uri="{FF2B5EF4-FFF2-40B4-BE49-F238E27FC236}">
                <a16:creationId xmlns:a16="http://schemas.microsoft.com/office/drawing/2014/main" id="{26A70E43-F71A-4E73-9779-529AA5B57C1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448800" y="57150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20E75F50-3555-4C06-AFE9-CF74C8BC707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62600" y="4356957"/>
            <a:ext cx="1935254" cy="180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AutoShape 2">
            <a:extLst>
              <a:ext uri="{FF2B5EF4-FFF2-40B4-BE49-F238E27FC236}">
                <a16:creationId xmlns:a16="http://schemas.microsoft.com/office/drawing/2014/main" id="{EE95310B-7045-449F-934C-B5EEF9CAA562}"/>
              </a:ext>
            </a:extLst>
          </p:cNvPr>
          <p:cNvSpPr>
            <a:spLocks noGrp="1" noChangeArrowheads="1"/>
          </p:cNvSpPr>
          <p:nvPr>
            <p:ph type="title"/>
          </p:nvPr>
        </p:nvSpPr>
        <p:spPr>
          <a:xfrm>
            <a:off x="542925" y="425670"/>
            <a:ext cx="11106150" cy="1130492"/>
          </a:xfrm>
        </p:spPr>
        <p:txBody>
          <a:bodyPr/>
          <a:lstStyle/>
          <a:p>
            <a:pPr algn="ctr" eaLnBrk="1" hangingPunct="1">
              <a:defRPr/>
            </a:pPr>
            <a:r>
              <a:rPr lang="en-US" altLang="en-US" sz="5400" dirty="0">
                <a:solidFill>
                  <a:schemeClr val="accent3"/>
                </a:solidFill>
              </a:rPr>
              <a:t>Tailoring and Substitutions</a:t>
            </a:r>
          </a:p>
        </p:txBody>
      </p:sp>
      <p:sp>
        <p:nvSpPr>
          <p:cNvPr id="47108" name="Rectangle 3">
            <a:extLst>
              <a:ext uri="{FF2B5EF4-FFF2-40B4-BE49-F238E27FC236}">
                <a16:creationId xmlns:a16="http://schemas.microsoft.com/office/drawing/2014/main" id="{D34FEBBE-34BE-4C1C-9AA4-D3747A1F16CB}"/>
              </a:ext>
            </a:extLst>
          </p:cNvPr>
          <p:cNvSpPr>
            <a:spLocks noGrp="1" noChangeArrowheads="1"/>
          </p:cNvSpPr>
          <p:nvPr>
            <p:ph idx="1"/>
          </p:nvPr>
        </p:nvSpPr>
        <p:spPr>
          <a:xfrm>
            <a:off x="7299960" y="3886200"/>
            <a:ext cx="4038599" cy="2743200"/>
          </a:xfrm>
          <a:solidFill>
            <a:schemeClr val="accent3">
              <a:lumMod val="40000"/>
              <a:lumOff val="60000"/>
            </a:schemeClr>
          </a:solidFill>
        </p:spPr>
        <p:txBody>
          <a:bodyPr/>
          <a:lstStyle/>
          <a:p>
            <a:pPr marL="0" indent="0" eaLnBrk="1" hangingPunct="1">
              <a:buNone/>
            </a:pPr>
            <a:r>
              <a:rPr lang="en-US" altLang="en-US" dirty="0"/>
              <a:t>Types of Milk</a:t>
            </a:r>
          </a:p>
          <a:p>
            <a:pPr eaLnBrk="1" hangingPunct="1"/>
            <a:r>
              <a:rPr lang="en-US" altLang="en-US" sz="1600" dirty="0"/>
              <a:t>Lactose-free/reduced milk</a:t>
            </a:r>
          </a:p>
          <a:p>
            <a:pPr eaLnBrk="1" hangingPunct="1"/>
            <a:r>
              <a:rPr lang="en-US" altLang="en-US" sz="1600" dirty="0"/>
              <a:t>Soy-based beverage</a:t>
            </a:r>
          </a:p>
          <a:p>
            <a:pPr eaLnBrk="1" hangingPunct="1"/>
            <a:r>
              <a:rPr lang="en-US" altLang="en-US" sz="1600" dirty="0"/>
              <a:t>Canned evaporated milk</a:t>
            </a:r>
          </a:p>
          <a:p>
            <a:pPr eaLnBrk="1" hangingPunct="1"/>
            <a:r>
              <a:rPr lang="en-US" altLang="en-US" sz="1600" dirty="0"/>
              <a:t>UHT milk</a:t>
            </a:r>
          </a:p>
          <a:p>
            <a:pPr eaLnBrk="1" hangingPunct="1"/>
            <a:r>
              <a:rPr lang="en-US" altLang="en-US" sz="1600" dirty="0"/>
              <a:t>2% Milk </a:t>
            </a:r>
          </a:p>
          <a:p>
            <a:pPr eaLnBrk="1" hangingPunct="1"/>
            <a:r>
              <a:rPr lang="en-US" altLang="en-US" sz="1600" dirty="0"/>
              <a:t>Whole Milk for Children over 2 years and women</a:t>
            </a:r>
          </a:p>
          <a:p>
            <a:pPr eaLnBrk="1" hangingPunct="1"/>
            <a:endParaRPr lang="en-US" altLang="en-US" dirty="0"/>
          </a:p>
        </p:txBody>
      </p:sp>
      <p:sp>
        <p:nvSpPr>
          <p:cNvPr id="5" name="Rectangle 3">
            <a:extLst>
              <a:ext uri="{FF2B5EF4-FFF2-40B4-BE49-F238E27FC236}">
                <a16:creationId xmlns:a16="http://schemas.microsoft.com/office/drawing/2014/main" id="{33BFBF8A-44BC-46DC-9C75-5E406DB743EF}"/>
              </a:ext>
            </a:extLst>
          </p:cNvPr>
          <p:cNvSpPr txBox="1">
            <a:spLocks noChangeArrowheads="1"/>
          </p:cNvSpPr>
          <p:nvPr/>
        </p:nvSpPr>
        <p:spPr bwMode="auto">
          <a:xfrm>
            <a:off x="7315200" y="1447800"/>
            <a:ext cx="4023359" cy="2160715"/>
          </a:xfrm>
          <a:prstGeom prst="rect">
            <a:avLst/>
          </a:prstGeom>
          <a:solidFill>
            <a:schemeClr val="accent3">
              <a:lumMod val="20000"/>
              <a:lumOff val="80000"/>
            </a:schemeClr>
          </a:solidFill>
          <a:ln>
            <a:noFill/>
          </a:ln>
        </p:spPr>
        <p:txBody>
          <a:bodyPr vert="horz" wrap="square" lIns="91440" tIns="45720" rIns="91440" bIns="45720" numCol="1" rtlCol="0" anchor="t" anchorCtr="0" compatLnSpc="1">
            <a:prstTxWarp prst="textNoShape">
              <a:avLst/>
            </a:prstTxWarp>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400" b="0" i="0" u="none"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eaLnBrk="1" fontAlgn="auto" hangingPunct="1">
              <a:spcAft>
                <a:spcPts val="0"/>
              </a:spcAft>
              <a:buNone/>
              <a:defRPr/>
            </a:pPr>
            <a:r>
              <a:rPr lang="en-US" altLang="en-US" dirty="0"/>
              <a:t>Milk Substitutions</a:t>
            </a:r>
          </a:p>
          <a:p>
            <a:pPr eaLnBrk="1" fontAlgn="auto" hangingPunct="1">
              <a:spcAft>
                <a:spcPts val="0"/>
              </a:spcAft>
              <a:defRPr/>
            </a:pPr>
            <a:r>
              <a:rPr lang="en-US" altLang="en-US" sz="1800" dirty="0"/>
              <a:t>Cheese</a:t>
            </a:r>
          </a:p>
          <a:p>
            <a:pPr eaLnBrk="1" fontAlgn="auto" hangingPunct="1">
              <a:spcAft>
                <a:spcPts val="0"/>
              </a:spcAft>
              <a:defRPr/>
            </a:pPr>
            <a:r>
              <a:rPr lang="en-US" altLang="en-US" sz="1800" dirty="0"/>
              <a:t>Tofu</a:t>
            </a:r>
          </a:p>
          <a:p>
            <a:pPr eaLnBrk="1" fontAlgn="auto" hangingPunct="1">
              <a:spcAft>
                <a:spcPts val="0"/>
              </a:spcAft>
              <a:defRPr/>
            </a:pPr>
            <a:r>
              <a:rPr lang="en-US" altLang="en-US" sz="1800" dirty="0"/>
              <a:t>Yogurt</a:t>
            </a:r>
          </a:p>
          <a:p>
            <a:pPr marL="0" indent="0" eaLnBrk="1" fontAlgn="auto" hangingPunct="1">
              <a:spcAft>
                <a:spcPts val="0"/>
              </a:spcAft>
              <a:buFont typeface="Arial" panose="020B0604020202020204" pitchFamily="34" charset="0"/>
              <a:buNone/>
              <a:defRPr/>
            </a:pPr>
            <a:endParaRPr lang="en-US" altLang="en-US" dirty="0"/>
          </a:p>
        </p:txBody>
      </p:sp>
      <p:sp>
        <p:nvSpPr>
          <p:cNvPr id="6" name="Rectangle 3">
            <a:extLst>
              <a:ext uri="{FF2B5EF4-FFF2-40B4-BE49-F238E27FC236}">
                <a16:creationId xmlns:a16="http://schemas.microsoft.com/office/drawing/2014/main" id="{A33EDE84-47D0-49A2-B513-B30E2E978181}"/>
              </a:ext>
            </a:extLst>
          </p:cNvPr>
          <p:cNvSpPr txBox="1">
            <a:spLocks noChangeArrowheads="1"/>
          </p:cNvSpPr>
          <p:nvPr/>
        </p:nvSpPr>
        <p:spPr bwMode="auto">
          <a:xfrm>
            <a:off x="2145986" y="1447800"/>
            <a:ext cx="4960937" cy="2160714"/>
          </a:xfrm>
          <a:prstGeom prst="rect">
            <a:avLst/>
          </a:pr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400" b="0" i="0" u="none"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eaLnBrk="1" hangingPunct="1">
              <a:lnSpc>
                <a:spcPct val="100000"/>
              </a:lnSpc>
              <a:buNone/>
            </a:pPr>
            <a:r>
              <a:rPr lang="en-US" altLang="en-US" dirty="0"/>
              <a:t>Whole Grain Options</a:t>
            </a:r>
          </a:p>
          <a:p>
            <a:pPr eaLnBrk="1" hangingPunct="1">
              <a:lnSpc>
                <a:spcPct val="100000"/>
              </a:lnSpc>
            </a:pPr>
            <a:r>
              <a:rPr lang="en-US" altLang="en-US" sz="1600" dirty="0"/>
              <a:t>Whole Wheat Bread</a:t>
            </a:r>
          </a:p>
          <a:p>
            <a:pPr eaLnBrk="1" hangingPunct="1">
              <a:lnSpc>
                <a:spcPct val="100000"/>
              </a:lnSpc>
            </a:pPr>
            <a:r>
              <a:rPr lang="en-US" altLang="en-US" sz="1600" dirty="0"/>
              <a:t>Brown Rice</a:t>
            </a:r>
          </a:p>
          <a:p>
            <a:pPr eaLnBrk="1" hangingPunct="1">
              <a:lnSpc>
                <a:spcPct val="100000"/>
              </a:lnSpc>
            </a:pPr>
            <a:r>
              <a:rPr lang="en-US" altLang="en-US" sz="1600" dirty="0"/>
              <a:t>Whole Wheat Pasta</a:t>
            </a:r>
          </a:p>
          <a:p>
            <a:pPr eaLnBrk="1" hangingPunct="1">
              <a:lnSpc>
                <a:spcPct val="100000"/>
              </a:lnSpc>
            </a:pPr>
            <a:r>
              <a:rPr lang="en-US" altLang="en-US" sz="1600" dirty="0"/>
              <a:t>Whole Wheat or Corn Tortillas</a:t>
            </a:r>
          </a:p>
        </p:txBody>
      </p:sp>
      <p:pic>
        <p:nvPicPr>
          <p:cNvPr id="9" name="Picture 2" descr="A piece of bread&#10;&#10;Description generated with very high confidence">
            <a:extLst>
              <a:ext uri="{FF2B5EF4-FFF2-40B4-BE49-F238E27FC236}">
                <a16:creationId xmlns:a16="http://schemas.microsoft.com/office/drawing/2014/main" id="{181B154E-4244-4F38-98DB-058C1B44BC8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6372" y="472281"/>
            <a:ext cx="1748640" cy="1432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a:extLst>
              <a:ext uri="{FF2B5EF4-FFF2-40B4-BE49-F238E27FC236}">
                <a16:creationId xmlns:a16="http://schemas.microsoft.com/office/drawing/2014/main" id="{F8491C91-670A-4193-8DB6-B2ED12D80338}"/>
              </a:ext>
            </a:extLst>
          </p:cNvPr>
          <p:cNvSpPr>
            <a:spLocks noGrp="1" noChangeArrowheads="1"/>
          </p:cNvSpPr>
          <p:nvPr>
            <p:ph type="title"/>
          </p:nvPr>
        </p:nvSpPr>
        <p:spPr>
          <a:xfrm>
            <a:off x="252413" y="228600"/>
            <a:ext cx="7886700" cy="1325563"/>
          </a:xfrm>
        </p:spPr>
        <p:txBody>
          <a:bodyPr/>
          <a:lstStyle/>
          <a:p>
            <a:pPr eaLnBrk="1" hangingPunct="1">
              <a:defRPr/>
            </a:pPr>
            <a:r>
              <a:rPr lang="en-US" altLang="en-US" sz="5400" dirty="0">
                <a:solidFill>
                  <a:schemeClr val="accent3"/>
                </a:solidFill>
              </a:rPr>
              <a:t>Fully Breastfed Infant</a:t>
            </a:r>
          </a:p>
        </p:txBody>
      </p:sp>
      <p:sp>
        <p:nvSpPr>
          <p:cNvPr id="53251" name="Rectangle 3">
            <a:extLst>
              <a:ext uri="{FF2B5EF4-FFF2-40B4-BE49-F238E27FC236}">
                <a16:creationId xmlns:a16="http://schemas.microsoft.com/office/drawing/2014/main" id="{EAEC394B-34BE-44DF-BCEB-8D1111C072E1}"/>
              </a:ext>
            </a:extLst>
          </p:cNvPr>
          <p:cNvSpPr>
            <a:spLocks noGrp="1" noChangeArrowheads="1"/>
          </p:cNvSpPr>
          <p:nvPr>
            <p:ph idx="1"/>
          </p:nvPr>
        </p:nvSpPr>
        <p:spPr>
          <a:xfrm>
            <a:off x="2362200" y="1528763"/>
            <a:ext cx="5467350" cy="2286000"/>
          </a:xfrm>
        </p:spPr>
        <p:txBody>
          <a:bodyPr/>
          <a:lstStyle/>
          <a:p>
            <a:pPr eaLnBrk="1" hangingPunct="1">
              <a:spcBef>
                <a:spcPct val="40000"/>
              </a:spcBef>
            </a:pPr>
            <a:r>
              <a:rPr lang="en-US" altLang="en-US"/>
              <a:t>Breastmilk</a:t>
            </a:r>
          </a:p>
          <a:p>
            <a:pPr eaLnBrk="1" hangingPunct="1">
              <a:spcBef>
                <a:spcPct val="40000"/>
              </a:spcBef>
            </a:pPr>
            <a:r>
              <a:rPr lang="en-US" altLang="en-US"/>
              <a:t>Infant Cereal</a:t>
            </a:r>
          </a:p>
          <a:p>
            <a:pPr eaLnBrk="1" hangingPunct="1">
              <a:spcBef>
                <a:spcPct val="40000"/>
              </a:spcBef>
            </a:pPr>
            <a:r>
              <a:rPr lang="en-US" altLang="en-US"/>
              <a:t>Infant Fruits and Vegetables</a:t>
            </a:r>
          </a:p>
          <a:p>
            <a:pPr eaLnBrk="1" hangingPunct="1">
              <a:spcBef>
                <a:spcPct val="40000"/>
              </a:spcBef>
            </a:pPr>
            <a:r>
              <a:rPr lang="en-US" altLang="en-US"/>
              <a:t>Infant Meats</a:t>
            </a:r>
          </a:p>
        </p:txBody>
      </p:sp>
      <p:pic>
        <p:nvPicPr>
          <p:cNvPr id="53252" name="Picture 2" descr="A person holding a baby&#10;&#10;Description generated with high confidence">
            <a:extLst>
              <a:ext uri="{FF2B5EF4-FFF2-40B4-BE49-F238E27FC236}">
                <a16:creationId xmlns:a16="http://schemas.microsoft.com/office/drawing/2014/main" id="{BE1C0601-8F9F-4C65-9079-44DAD7F49ED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57331" y="2503488"/>
            <a:ext cx="3944937"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a:extLst>
              <a:ext uri="{FF2B5EF4-FFF2-40B4-BE49-F238E27FC236}">
                <a16:creationId xmlns:a16="http://schemas.microsoft.com/office/drawing/2014/main" id="{77632A43-CC77-4AFE-8557-68119A2F8CA4}"/>
              </a:ext>
            </a:extLst>
          </p:cNvPr>
          <p:cNvSpPr>
            <a:spLocks noGrp="1" noChangeArrowheads="1"/>
          </p:cNvSpPr>
          <p:nvPr>
            <p:ph type="title"/>
          </p:nvPr>
        </p:nvSpPr>
        <p:spPr>
          <a:xfrm>
            <a:off x="228600" y="304800"/>
            <a:ext cx="5867400" cy="1325563"/>
          </a:xfrm>
        </p:spPr>
        <p:txBody>
          <a:bodyPr/>
          <a:lstStyle/>
          <a:p>
            <a:pPr eaLnBrk="1" hangingPunct="1">
              <a:defRPr/>
            </a:pPr>
            <a:r>
              <a:rPr lang="en-US" altLang="en-US" sz="5400" dirty="0"/>
              <a:t>Infants Receiving Formula</a:t>
            </a:r>
          </a:p>
        </p:txBody>
      </p:sp>
      <p:sp>
        <p:nvSpPr>
          <p:cNvPr id="55299" name="Rectangle 3">
            <a:extLst>
              <a:ext uri="{FF2B5EF4-FFF2-40B4-BE49-F238E27FC236}">
                <a16:creationId xmlns:a16="http://schemas.microsoft.com/office/drawing/2014/main" id="{ABAFBBC6-5735-46D7-A4ED-B0D7B4D2B454}"/>
              </a:ext>
            </a:extLst>
          </p:cNvPr>
          <p:cNvSpPr>
            <a:spLocks noGrp="1" noChangeArrowheads="1"/>
          </p:cNvSpPr>
          <p:nvPr>
            <p:ph idx="1"/>
          </p:nvPr>
        </p:nvSpPr>
        <p:spPr>
          <a:xfrm>
            <a:off x="1828800" y="2517775"/>
            <a:ext cx="10515600" cy="4351338"/>
          </a:xfrm>
        </p:spPr>
        <p:txBody>
          <a:bodyPr/>
          <a:lstStyle/>
          <a:p>
            <a:pPr eaLnBrk="1" hangingPunct="1">
              <a:spcBef>
                <a:spcPct val="40000"/>
              </a:spcBef>
            </a:pPr>
            <a:r>
              <a:rPr lang="en-US" altLang="en-US"/>
              <a:t>Partially Breastfeeding</a:t>
            </a:r>
          </a:p>
          <a:p>
            <a:pPr eaLnBrk="1" hangingPunct="1">
              <a:spcBef>
                <a:spcPct val="40000"/>
              </a:spcBef>
            </a:pPr>
            <a:r>
              <a:rPr lang="en-US" altLang="en-US"/>
              <a:t>Fully Formula Feeding</a:t>
            </a:r>
          </a:p>
          <a:p>
            <a:pPr eaLnBrk="1" hangingPunct="1">
              <a:spcBef>
                <a:spcPct val="40000"/>
              </a:spcBef>
            </a:pPr>
            <a:r>
              <a:rPr lang="en-US" altLang="en-US"/>
              <a:t>Formula (standard)</a:t>
            </a:r>
            <a:endParaRPr lang="en-US" altLang="en-US" u="sng"/>
          </a:p>
          <a:p>
            <a:pPr eaLnBrk="1" hangingPunct="1">
              <a:spcBef>
                <a:spcPct val="40000"/>
              </a:spcBef>
            </a:pPr>
            <a:r>
              <a:rPr lang="en-US" altLang="en-US"/>
              <a:t>Infant Cereal</a:t>
            </a:r>
          </a:p>
          <a:p>
            <a:pPr eaLnBrk="1" hangingPunct="1">
              <a:spcBef>
                <a:spcPct val="40000"/>
              </a:spcBef>
            </a:pPr>
            <a:r>
              <a:rPr lang="en-US" altLang="en-US"/>
              <a:t>Infant Fruits and Vegetables</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CFD9D5-0AAC-4678-9AE3-80BAD55293C0}"/>
              </a:ext>
            </a:extLst>
          </p:cNvPr>
          <p:cNvPicPr>
            <a:picLocks noChangeAspect="1"/>
          </p:cNvPicPr>
          <p:nvPr/>
        </p:nvPicPr>
        <p:blipFill>
          <a:blip r:embed="rId4"/>
          <a:stretch>
            <a:fillRect/>
          </a:stretch>
        </p:blipFill>
        <p:spPr>
          <a:xfrm rot="923624">
            <a:off x="8616788" y="1006013"/>
            <a:ext cx="2841448" cy="3615986"/>
          </a:xfrm>
          <a:prstGeom prst="rect">
            <a:avLst/>
          </a:prstGeom>
        </p:spPr>
      </p:pic>
      <p:sp>
        <p:nvSpPr>
          <p:cNvPr id="55298" name="AutoShape 2">
            <a:extLst>
              <a:ext uri="{FF2B5EF4-FFF2-40B4-BE49-F238E27FC236}">
                <a16:creationId xmlns:a16="http://schemas.microsoft.com/office/drawing/2014/main" id="{939235A8-BE66-4944-9FFF-A7C53346772D}"/>
              </a:ext>
            </a:extLst>
          </p:cNvPr>
          <p:cNvSpPr>
            <a:spLocks noGrp="1" noChangeArrowheads="1"/>
          </p:cNvSpPr>
          <p:nvPr>
            <p:ph type="title"/>
          </p:nvPr>
        </p:nvSpPr>
        <p:spPr>
          <a:xfrm>
            <a:off x="2209800" y="365125"/>
            <a:ext cx="9677400" cy="1325563"/>
          </a:xfrm>
        </p:spPr>
        <p:txBody>
          <a:bodyPr/>
          <a:lstStyle/>
          <a:p>
            <a:pPr eaLnBrk="1" hangingPunct="1">
              <a:defRPr/>
            </a:pPr>
            <a:r>
              <a:rPr lang="en-US" altLang="en-US" sz="5400" dirty="0">
                <a:solidFill>
                  <a:schemeClr val="accent3"/>
                </a:solidFill>
              </a:rPr>
              <a:t>Exempt Infant Formulas &amp; WIC-Eligible Nutritionals</a:t>
            </a:r>
          </a:p>
        </p:txBody>
      </p:sp>
      <p:sp>
        <p:nvSpPr>
          <p:cNvPr id="52227" name="Rectangle 3">
            <a:extLst>
              <a:ext uri="{FF2B5EF4-FFF2-40B4-BE49-F238E27FC236}">
                <a16:creationId xmlns:a16="http://schemas.microsoft.com/office/drawing/2014/main" id="{D145B286-793C-4A1F-8E5F-93B6E74B93DD}"/>
              </a:ext>
            </a:extLst>
          </p:cNvPr>
          <p:cNvSpPr>
            <a:spLocks noGrp="1" noChangeArrowheads="1"/>
          </p:cNvSpPr>
          <p:nvPr>
            <p:ph idx="1"/>
          </p:nvPr>
        </p:nvSpPr>
        <p:spPr>
          <a:xfrm>
            <a:off x="3505200" y="2141538"/>
            <a:ext cx="5562600" cy="2811462"/>
          </a:xfrm>
        </p:spPr>
        <p:txBody>
          <a:bodyPr/>
          <a:lstStyle/>
          <a:p>
            <a:pPr eaLnBrk="1" hangingPunct="1">
              <a:defRPr/>
            </a:pPr>
            <a:r>
              <a:rPr lang="en-US" altLang="en-US" dirty="0"/>
              <a:t>Medical conditions can qualify for special formulas and or nutritional supplements</a:t>
            </a:r>
          </a:p>
          <a:p>
            <a:pPr marL="0" indent="0" eaLnBrk="1" hangingPunct="1">
              <a:buFont typeface="Arial" panose="020B0604020202020204" pitchFamily="34" charset="0"/>
              <a:buNone/>
              <a:defRPr/>
            </a:pPr>
            <a:r>
              <a:rPr lang="en-US" altLang="en-US" dirty="0"/>
              <a:t> </a:t>
            </a:r>
          </a:p>
          <a:p>
            <a:pPr eaLnBrk="1" hangingPunct="1">
              <a:defRPr/>
            </a:pPr>
            <a:r>
              <a:rPr lang="en-US" altLang="en-US" dirty="0"/>
              <a:t>WIC Program Medical Documentation is required</a:t>
            </a:r>
            <a:endParaRPr lang="en-US" altLang="en-US" dirty="0">
              <a:solidFill>
                <a:srgbClr val="7030A0"/>
              </a:solidFill>
            </a:endParaRPr>
          </a:p>
          <a:p>
            <a:pPr marL="0" indent="0" eaLnBrk="1" hangingPunct="1">
              <a:buFont typeface="Arial" panose="020B0604020202020204" pitchFamily="34" charset="0"/>
              <a:buNone/>
              <a:defRPr/>
            </a:pPr>
            <a:endParaRPr lang="en-US" altLang="en-US" dirty="0">
              <a:solidFill>
                <a:srgbClr val="7030A0"/>
              </a:solidFill>
            </a:endParaRPr>
          </a:p>
          <a:p>
            <a:pPr marL="0" indent="0" eaLnBrk="1" hangingPunct="1">
              <a:buFont typeface="Arial" panose="020B0604020202020204" pitchFamily="34" charset="0"/>
              <a:buNone/>
              <a:defRPr/>
            </a:pPr>
            <a:endParaRPr lang="en-US" altLang="en-US" dirty="0">
              <a:solidFill>
                <a:srgbClr val="7030A0"/>
              </a:solidFill>
            </a:endParaRPr>
          </a:p>
          <a:p>
            <a:pPr marL="0" indent="0" eaLnBrk="1" hangingPunct="1">
              <a:buFont typeface="Arial" panose="020B0604020202020204" pitchFamily="34" charset="0"/>
              <a:buNone/>
              <a:defRPr/>
            </a:pPr>
            <a:r>
              <a:rPr lang="en-US" altLang="en-US" dirty="0">
                <a:solidFill>
                  <a:srgbClr val="7030A0"/>
                </a:solidFill>
              </a:rPr>
              <a:t> </a:t>
            </a:r>
          </a:p>
        </p:txBody>
      </p:sp>
      <p:pic>
        <p:nvPicPr>
          <p:cNvPr id="7" name="Picture 6">
            <a:extLst>
              <a:ext uri="{FF2B5EF4-FFF2-40B4-BE49-F238E27FC236}">
                <a16:creationId xmlns:a16="http://schemas.microsoft.com/office/drawing/2014/main" id="{B7BBB480-F22C-4832-8700-DE6B30FADA10}"/>
              </a:ext>
            </a:extLst>
          </p:cNvPr>
          <p:cNvPicPr>
            <a:picLocks noChangeAspect="1"/>
          </p:cNvPicPr>
          <p:nvPr/>
        </p:nvPicPr>
        <p:blipFill>
          <a:blip r:embed="rId5"/>
          <a:stretch>
            <a:fillRect/>
          </a:stretch>
        </p:blipFill>
        <p:spPr>
          <a:xfrm rot="21124670">
            <a:off x="8947146" y="2682734"/>
            <a:ext cx="2679705" cy="3465136"/>
          </a:xfrm>
          <a:prstGeom prst="rect">
            <a:avLst/>
          </a:prstGeom>
        </p:spPr>
      </p:pic>
      <p:sp>
        <p:nvSpPr>
          <p:cNvPr id="57350" name="TextBox 1">
            <a:extLst>
              <a:ext uri="{FF2B5EF4-FFF2-40B4-BE49-F238E27FC236}">
                <a16:creationId xmlns:a16="http://schemas.microsoft.com/office/drawing/2014/main" id="{EF7DCEB5-CDCF-4FDD-8C65-956A018B35F7}"/>
              </a:ext>
            </a:extLst>
          </p:cNvPr>
          <p:cNvSpPr txBox="1">
            <a:spLocks noChangeArrowheads="1"/>
          </p:cNvSpPr>
          <p:nvPr/>
        </p:nvSpPr>
        <p:spPr bwMode="auto">
          <a:xfrm>
            <a:off x="3659481" y="5538768"/>
            <a:ext cx="48730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800" dirty="0">
                <a:solidFill>
                  <a:schemeClr val="accent3"/>
                </a:solidFill>
                <a:hlinkClick r:id="rId6">
                  <a:extLst>
                    <a:ext uri="{A12FA001-AC4F-418D-AE19-62706E023703}">
                      <ahyp:hlinkClr xmlns:ahyp="http://schemas.microsoft.com/office/drawing/2018/hyperlinkcolor" val="tx"/>
                    </a:ext>
                  </a:extLst>
                </a:hlinkClick>
              </a:rPr>
              <a:t>Health Care Provider Resources</a:t>
            </a:r>
            <a:endParaRPr lang="en-US" altLang="en-US" sz="2800" dirty="0">
              <a:solidFill>
                <a:schemeClr val="accent3"/>
              </a:solidFill>
            </a:endParaRPr>
          </a:p>
          <a:p>
            <a:endParaRPr lang="en-US" altLang="en-US" sz="2800" dirty="0"/>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A picture containing person, wall, indoor, child&#10;&#10;Description generated with very high confidence">
            <a:extLst>
              <a:ext uri="{FF2B5EF4-FFF2-40B4-BE49-F238E27FC236}">
                <a16:creationId xmlns:a16="http://schemas.microsoft.com/office/drawing/2014/main" id="{EE7D2B13-D580-4FD2-9EF4-58504D2EBF0E}"/>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t="-4227" b="-2335"/>
          <a:stretch>
            <a:fillRect/>
          </a:stretch>
        </p:blipFill>
        <p:spPr bwMode="auto">
          <a:xfrm>
            <a:off x="6904780" y="3067804"/>
            <a:ext cx="2877770" cy="36235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7347" name="AutoShape 2">
            <a:extLst>
              <a:ext uri="{FF2B5EF4-FFF2-40B4-BE49-F238E27FC236}">
                <a16:creationId xmlns:a16="http://schemas.microsoft.com/office/drawing/2014/main" id="{CB5BCADB-6234-4EFC-A0AC-C4169FE5BF22}"/>
              </a:ext>
            </a:extLst>
          </p:cNvPr>
          <p:cNvSpPr>
            <a:spLocks noGrp="1" noChangeArrowheads="1"/>
          </p:cNvSpPr>
          <p:nvPr>
            <p:ph type="title"/>
          </p:nvPr>
        </p:nvSpPr>
        <p:spPr>
          <a:xfrm>
            <a:off x="762000" y="381000"/>
            <a:ext cx="5029200" cy="1325563"/>
          </a:xfrm>
        </p:spPr>
        <p:txBody>
          <a:bodyPr/>
          <a:lstStyle/>
          <a:p>
            <a:pPr algn="ctr" eaLnBrk="1" hangingPunct="1">
              <a:defRPr/>
            </a:pPr>
            <a:r>
              <a:rPr lang="en-US" altLang="en-US" sz="5400" dirty="0">
                <a:solidFill>
                  <a:schemeClr val="accent3"/>
                </a:solidFill>
              </a:rPr>
              <a:t>Shopping for Healthy Foods</a:t>
            </a:r>
          </a:p>
        </p:txBody>
      </p:sp>
      <p:pic>
        <p:nvPicPr>
          <p:cNvPr id="26628" name="Content Placeholder 2" descr="A close up of a logo&#10;&#10;Description generated with high confidence">
            <a:extLst>
              <a:ext uri="{FF2B5EF4-FFF2-40B4-BE49-F238E27FC236}">
                <a16:creationId xmlns:a16="http://schemas.microsoft.com/office/drawing/2014/main" id="{1352A65F-1EE5-44E4-AF8D-BF3A29B830BE}"/>
              </a:ext>
            </a:extLst>
          </p:cNvPr>
          <p:cNvPicPr>
            <a:picLocks noGrp="1" noChangeAspect="1" noChangeArrowheads="1"/>
          </p:cNvPicPr>
          <p:nvPr>
            <p:ph sz="half" idx="1"/>
          </p:nvPr>
        </p:nvPicPr>
        <p:blipFill>
          <a:blip r:embed="rId5" cstate="email">
            <a:extLst>
              <a:ext uri="{28A0092B-C50C-407E-A947-70E740481C1C}">
                <a14:useLocalDpi xmlns:a14="http://schemas.microsoft.com/office/drawing/2010/main"/>
              </a:ext>
            </a:extLst>
          </a:blip>
          <a:srcRect/>
          <a:stretch>
            <a:fillRect/>
          </a:stretch>
        </p:blipFill>
        <p:spPr>
          <a:xfrm>
            <a:off x="2590800" y="4904509"/>
            <a:ext cx="2429136" cy="13812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9398" name="Content Placeholder 3">
            <a:extLst>
              <a:ext uri="{FF2B5EF4-FFF2-40B4-BE49-F238E27FC236}">
                <a16:creationId xmlns:a16="http://schemas.microsoft.com/office/drawing/2014/main" id="{AE82FC5B-30E3-416D-B6D3-995A0165786B}"/>
              </a:ext>
            </a:extLst>
          </p:cNvPr>
          <p:cNvSpPr>
            <a:spLocks noGrp="1" noChangeArrowheads="1"/>
          </p:cNvSpPr>
          <p:nvPr>
            <p:ph sz="half" idx="2"/>
          </p:nvPr>
        </p:nvSpPr>
        <p:spPr>
          <a:xfrm>
            <a:off x="285750" y="2483803"/>
            <a:ext cx="8686800" cy="3777002"/>
          </a:xfrm>
        </p:spPr>
        <p:txBody>
          <a:bodyPr/>
          <a:lstStyle/>
          <a:p>
            <a:pPr eaLnBrk="1" hangingPunct="1">
              <a:lnSpc>
                <a:spcPct val="100000"/>
              </a:lnSpc>
            </a:pPr>
            <a:r>
              <a:rPr lang="en-US" altLang="en-US" sz="2800" dirty="0"/>
              <a:t>About 1600 stores accept eWIC benefits in NC</a:t>
            </a:r>
          </a:p>
          <a:p>
            <a:pPr eaLnBrk="1" hangingPunct="1">
              <a:lnSpc>
                <a:spcPct val="100000"/>
              </a:lnSpc>
            </a:pPr>
            <a:r>
              <a:rPr lang="en-US" altLang="en-US" sz="2800" dirty="0" err="1"/>
              <a:t>eWIC</a:t>
            </a:r>
            <a:r>
              <a:rPr lang="en-US" altLang="en-US" sz="2800" dirty="0"/>
              <a:t> Card works like a debit card</a:t>
            </a:r>
          </a:p>
          <a:p>
            <a:pPr eaLnBrk="1" hangingPunct="1">
              <a:lnSpc>
                <a:spcPct val="100000"/>
              </a:lnSpc>
            </a:pPr>
            <a:r>
              <a:rPr lang="en-US" altLang="en-US" sz="2800" dirty="0"/>
              <a:t>Purchase only what is needed</a:t>
            </a:r>
          </a:p>
          <a:p>
            <a:pPr eaLnBrk="1" hangingPunct="1">
              <a:lnSpc>
                <a:spcPct val="100000"/>
              </a:lnSpc>
            </a:pPr>
            <a:r>
              <a:rPr lang="en-US" altLang="en-US" sz="2800" dirty="0"/>
              <a:t>The </a:t>
            </a:r>
            <a:r>
              <a:rPr lang="en-US" altLang="en-US" sz="2800" dirty="0" err="1"/>
              <a:t>ebtEDGE</a:t>
            </a:r>
            <a:r>
              <a:rPr lang="en-US" altLang="en-US" sz="2800" dirty="0"/>
              <a:t> app simplifies </a:t>
            </a:r>
            <a:br>
              <a:rPr lang="en-US" altLang="en-US" sz="2800" dirty="0"/>
            </a:br>
            <a:r>
              <a:rPr lang="en-US" altLang="en-US" sz="2800" dirty="0"/>
              <a:t>shopping!</a:t>
            </a:r>
          </a:p>
        </p:txBody>
      </p:sp>
      <p:pic>
        <p:nvPicPr>
          <p:cNvPr id="2" name="Picture 1">
            <a:extLst>
              <a:ext uri="{FF2B5EF4-FFF2-40B4-BE49-F238E27FC236}">
                <a16:creationId xmlns:a16="http://schemas.microsoft.com/office/drawing/2014/main" id="{E4CB7230-8956-3DB5-1751-78F821CE26BE}"/>
              </a:ext>
            </a:extLst>
          </p:cNvPr>
          <p:cNvPicPr>
            <a:picLocks noChangeAspect="1"/>
          </p:cNvPicPr>
          <p:nvPr/>
        </p:nvPicPr>
        <p:blipFill>
          <a:blip r:embed="rId6"/>
          <a:stretch>
            <a:fillRect/>
          </a:stretch>
        </p:blipFill>
        <p:spPr>
          <a:xfrm>
            <a:off x="10115114" y="3820758"/>
            <a:ext cx="1509349" cy="2732442"/>
          </a:xfrm>
          <a:prstGeom prst="rect">
            <a:avLst/>
          </a:prstGeom>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2433DB7-A942-4247-9E76-BA3C816F3A9D}"/>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rcRect/>
          <a:stretch/>
        </p:blipFill>
        <p:spPr>
          <a:xfrm>
            <a:off x="914400" y="914400"/>
            <a:ext cx="2438400" cy="5486400"/>
          </a:xfrm>
          <a:prstGeom prst="rect">
            <a:avLst/>
          </a:prstGeom>
          <a:ln w="38100">
            <a:solidFill>
              <a:schemeClr val="accent4">
                <a:lumMod val="60000"/>
                <a:lumOff val="40000"/>
              </a:schemeClr>
            </a:solidFill>
          </a:ln>
          <a:effectLst/>
        </p:spPr>
      </p:pic>
      <p:pic>
        <p:nvPicPr>
          <p:cNvPr id="6" name="Picture 1">
            <a:extLst>
              <a:ext uri="{FF2B5EF4-FFF2-40B4-BE49-F238E27FC236}">
                <a16:creationId xmlns:a16="http://schemas.microsoft.com/office/drawing/2014/main" id="{2AEAAB71-24A5-493F-9EB4-CE1C9DF0A65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396"/>
          <a:stretch/>
        </p:blipFill>
        <p:spPr bwMode="auto">
          <a:xfrm>
            <a:off x="3787942" y="994410"/>
            <a:ext cx="2300438" cy="5482590"/>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sp>
        <p:nvSpPr>
          <p:cNvPr id="7" name="AutoShape 2">
            <a:extLst>
              <a:ext uri="{FF2B5EF4-FFF2-40B4-BE49-F238E27FC236}">
                <a16:creationId xmlns:a16="http://schemas.microsoft.com/office/drawing/2014/main" id="{A3E662BA-ED5E-4C23-B800-E672CFECF58D}"/>
              </a:ext>
            </a:extLst>
          </p:cNvPr>
          <p:cNvSpPr>
            <a:spLocks noGrp="1" noChangeArrowheads="1"/>
          </p:cNvSpPr>
          <p:nvPr>
            <p:ph type="title"/>
          </p:nvPr>
        </p:nvSpPr>
        <p:spPr>
          <a:xfrm>
            <a:off x="6869430" y="3276600"/>
            <a:ext cx="4876800" cy="1325563"/>
          </a:xfrm>
        </p:spPr>
        <p:txBody>
          <a:bodyPr/>
          <a:lstStyle/>
          <a:p>
            <a:pPr eaLnBrk="1" hangingPunct="1">
              <a:defRPr/>
            </a:pPr>
            <a:r>
              <a:rPr lang="en-US" altLang="en-US" sz="4800" b="1" dirty="0">
                <a:solidFill>
                  <a:schemeClr val="accent3"/>
                </a:solidFill>
              </a:rPr>
              <a:t>Shopping for Healthy Foods</a:t>
            </a:r>
          </a:p>
        </p:txBody>
      </p:sp>
      <p:sp>
        <p:nvSpPr>
          <p:cNvPr id="8" name="TextBox 7">
            <a:extLst>
              <a:ext uri="{FF2B5EF4-FFF2-40B4-BE49-F238E27FC236}">
                <a16:creationId xmlns:a16="http://schemas.microsoft.com/office/drawing/2014/main" id="{4309E8EB-1C5A-57A3-5030-256E0FD98E0F}"/>
              </a:ext>
            </a:extLst>
          </p:cNvPr>
          <p:cNvSpPr txBox="1"/>
          <p:nvPr/>
        </p:nvSpPr>
        <p:spPr>
          <a:xfrm>
            <a:off x="6869430" y="5181600"/>
            <a:ext cx="5105400" cy="400110"/>
          </a:xfrm>
          <a:prstGeom prst="rect">
            <a:avLst/>
          </a:prstGeom>
          <a:noFill/>
        </p:spPr>
        <p:txBody>
          <a:bodyPr wrap="square">
            <a:spAutoFit/>
          </a:bodyPr>
          <a:lstStyle/>
          <a:p>
            <a:r>
              <a:rPr lang="en-US" sz="2000" b="0" i="0" u="sng" dirty="0">
                <a:solidFill>
                  <a:schemeClr val="accent3"/>
                </a:solidFill>
                <a:effectLst/>
                <a:latin typeface="TransportNew"/>
                <a:hlinkClick r:id="rId6">
                  <a:extLst>
                    <a:ext uri="{A12FA001-AC4F-418D-AE19-62706E023703}">
                      <ahyp:hlinkClr xmlns:ahyp="http://schemas.microsoft.com/office/drawing/2018/hyperlinkcolor" val="tx"/>
                    </a:ext>
                  </a:extLst>
                </a:hlinkClick>
              </a:rPr>
              <a:t>NC WIC Program Shopping Guide</a:t>
            </a:r>
            <a:r>
              <a:rPr lang="en-US" sz="2000" b="0" i="0" dirty="0">
                <a:solidFill>
                  <a:schemeClr val="accent3"/>
                </a:solidFill>
                <a:effectLst/>
                <a:latin typeface="TransportNew"/>
                <a:hlinkClick r:id="rId6">
                  <a:extLst>
                    <a:ext uri="{A12FA001-AC4F-418D-AE19-62706E023703}">
                      <ahyp:hlinkClr xmlns:ahyp="http://schemas.microsoft.com/office/drawing/2018/hyperlinkcolor" val="tx"/>
                    </a:ext>
                  </a:extLst>
                </a:hlinkClick>
              </a:rPr>
              <a:t> </a:t>
            </a:r>
            <a:endParaRPr lang="en-US" sz="2000" dirty="0">
              <a:solidFill>
                <a:schemeClr val="accent3"/>
              </a:solidFill>
            </a:endParaRPr>
          </a:p>
        </p:txBody>
      </p:sp>
    </p:spTree>
    <p:custDataLst>
      <p:tags r:id="rId1"/>
    </p:custDataLst>
    <p:extLst>
      <p:ext uri="{BB962C8B-B14F-4D97-AF65-F5344CB8AC3E}">
        <p14:creationId xmlns:p14="http://schemas.microsoft.com/office/powerpoint/2010/main" val="522786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1">
            <a:extLst>
              <a:ext uri="{FF2B5EF4-FFF2-40B4-BE49-F238E27FC236}">
                <a16:creationId xmlns:a16="http://schemas.microsoft.com/office/drawing/2014/main" id="{4D4E631D-F699-49F4-A812-D1710659908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5288" y="5105400"/>
            <a:ext cx="39751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AutoShape 2">
            <a:extLst>
              <a:ext uri="{FF2B5EF4-FFF2-40B4-BE49-F238E27FC236}">
                <a16:creationId xmlns:a16="http://schemas.microsoft.com/office/drawing/2014/main" id="{80DAB300-7686-48A5-9F00-8AE7F2F2539A}"/>
              </a:ext>
            </a:extLst>
          </p:cNvPr>
          <p:cNvSpPr>
            <a:spLocks noGrp="1" noChangeArrowheads="1"/>
          </p:cNvSpPr>
          <p:nvPr>
            <p:ph type="title"/>
          </p:nvPr>
        </p:nvSpPr>
        <p:spPr>
          <a:xfrm>
            <a:off x="685800" y="312578"/>
            <a:ext cx="10515600" cy="1325563"/>
          </a:xfrm>
        </p:spPr>
        <p:txBody>
          <a:bodyPr rtlCol="0">
            <a:normAutofit/>
          </a:bodyPr>
          <a:lstStyle/>
          <a:p>
            <a:pPr algn="ctr" eaLnBrk="1" fontAlgn="auto" hangingPunct="1">
              <a:spcAft>
                <a:spcPts val="0"/>
              </a:spcAft>
              <a:defRPr/>
            </a:pPr>
            <a:r>
              <a:rPr lang="en-US" altLang="en-US" sz="5400" dirty="0"/>
              <a:t>Farmers’ Market Nutrition Program</a:t>
            </a:r>
          </a:p>
        </p:txBody>
      </p:sp>
      <p:sp>
        <p:nvSpPr>
          <p:cNvPr id="81923" name="Rectangle 3">
            <a:extLst>
              <a:ext uri="{FF2B5EF4-FFF2-40B4-BE49-F238E27FC236}">
                <a16:creationId xmlns:a16="http://schemas.microsoft.com/office/drawing/2014/main" id="{C49BF721-4319-4594-A3E7-BE819E47273C}"/>
              </a:ext>
            </a:extLst>
          </p:cNvPr>
          <p:cNvSpPr>
            <a:spLocks noGrp="1" noChangeArrowheads="1"/>
          </p:cNvSpPr>
          <p:nvPr>
            <p:ph idx="1"/>
          </p:nvPr>
        </p:nvSpPr>
        <p:spPr>
          <a:xfrm>
            <a:off x="582930" y="1744980"/>
            <a:ext cx="10515600" cy="3360420"/>
          </a:xfrm>
        </p:spPr>
        <p:txBody>
          <a:bodyPr/>
          <a:lstStyle/>
          <a:p>
            <a:pPr eaLnBrk="1" hangingPunct="1">
              <a:defRPr/>
            </a:pPr>
            <a:r>
              <a:rPr lang="en-US" altLang="en-US" dirty="0"/>
              <a:t>May – September </a:t>
            </a:r>
          </a:p>
          <a:p>
            <a:pPr eaLnBrk="1" hangingPunct="1">
              <a:defRPr/>
            </a:pPr>
            <a:r>
              <a:rPr lang="en-US" altLang="en-US" dirty="0"/>
              <a:t>Active Women and Children (2-4 years)WIC participants</a:t>
            </a:r>
          </a:p>
          <a:p>
            <a:pPr eaLnBrk="1" hangingPunct="1">
              <a:defRPr/>
            </a:pPr>
            <a:r>
              <a:rPr lang="en-US" altLang="en-US" dirty="0"/>
              <a:t>Up to $30 of cash value benefits</a:t>
            </a:r>
          </a:p>
          <a:p>
            <a:pPr eaLnBrk="1" hangingPunct="1">
              <a:defRPr/>
            </a:pPr>
            <a:r>
              <a:rPr lang="en-US" altLang="en-US" dirty="0"/>
              <a:t>Any fresh, locally-grown fruits and vegetables</a:t>
            </a:r>
          </a:p>
          <a:p>
            <a:pPr eaLnBrk="1" hangingPunct="1">
              <a:defRPr/>
            </a:pPr>
            <a:endParaRPr lang="en-US" altLang="en-US" dirty="0"/>
          </a:p>
          <a:p>
            <a:pPr marL="0" indent="0" eaLnBrk="1" hangingPunct="1">
              <a:buNone/>
              <a:defRPr/>
            </a:pPr>
            <a:r>
              <a:rPr lang="en-US" altLang="en-US" dirty="0">
                <a:solidFill>
                  <a:schemeClr val="accent4">
                    <a:lumMod val="75000"/>
                  </a:schemeClr>
                </a:solidFill>
                <a:hlinkClick r:id="rId5">
                  <a:extLst>
                    <a:ext uri="{A12FA001-AC4F-418D-AE19-62706E023703}">
                      <ahyp:hlinkClr xmlns:ahyp="http://schemas.microsoft.com/office/drawing/2018/hyperlinkcolor" val="tx"/>
                    </a:ext>
                  </a:extLst>
                </a:hlinkClick>
              </a:rPr>
              <a:t>NC WIC FMNP</a:t>
            </a:r>
            <a:r>
              <a:rPr lang="en-US" altLang="en-US" dirty="0">
                <a:solidFill>
                  <a:schemeClr val="accent4">
                    <a:lumMod val="75000"/>
                  </a:schemeClr>
                </a:solidFill>
              </a:rPr>
              <a:t> </a:t>
            </a:r>
          </a:p>
          <a:p>
            <a:pPr eaLnBrk="1" hangingPunct="1">
              <a:defRPr/>
            </a:pPr>
            <a:endParaRPr lang="en-US" altLang="en-US" dirty="0"/>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a:extLst>
              <a:ext uri="{FF2B5EF4-FFF2-40B4-BE49-F238E27FC236}">
                <a16:creationId xmlns:a16="http://schemas.microsoft.com/office/drawing/2014/main" id="{4BE1A84B-BF75-4B7F-8A37-2CFF0E527FD4}"/>
              </a:ext>
            </a:extLst>
          </p:cNvPr>
          <p:cNvSpPr>
            <a:spLocks noGrp="1" noChangeArrowheads="1"/>
          </p:cNvSpPr>
          <p:nvPr>
            <p:ph type="title"/>
          </p:nvPr>
        </p:nvSpPr>
        <p:spPr>
          <a:xfrm>
            <a:off x="571500" y="192087"/>
            <a:ext cx="11049000" cy="1325563"/>
          </a:xfrm>
        </p:spPr>
        <p:txBody>
          <a:bodyPr/>
          <a:lstStyle/>
          <a:p>
            <a:pPr eaLnBrk="1" hangingPunct="1">
              <a:defRPr/>
            </a:pPr>
            <a:r>
              <a:rPr lang="en-US" altLang="en-US" sz="5400" dirty="0">
                <a:solidFill>
                  <a:schemeClr val="accent3"/>
                </a:solidFill>
              </a:rPr>
              <a:t>Breastfeeding Promotion and Support</a:t>
            </a:r>
          </a:p>
        </p:txBody>
      </p:sp>
      <p:pic>
        <p:nvPicPr>
          <p:cNvPr id="2" name="Picture 1">
            <a:extLst>
              <a:ext uri="{FF2B5EF4-FFF2-40B4-BE49-F238E27FC236}">
                <a16:creationId xmlns:a16="http://schemas.microsoft.com/office/drawing/2014/main" id="{3C059105-4EFB-4DE0-9708-D2D0B9AAA624}"/>
              </a:ext>
            </a:extLst>
          </p:cNvPr>
          <p:cNvPicPr>
            <a:picLocks noChangeAspect="1"/>
          </p:cNvPicPr>
          <p:nvPr/>
        </p:nvPicPr>
        <p:blipFill>
          <a:blip r:embed="rId4"/>
          <a:stretch>
            <a:fillRect/>
          </a:stretch>
        </p:blipFill>
        <p:spPr>
          <a:xfrm>
            <a:off x="2171700" y="1335741"/>
            <a:ext cx="7848600" cy="5294313"/>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a:extLst>
              <a:ext uri="{FF2B5EF4-FFF2-40B4-BE49-F238E27FC236}">
                <a16:creationId xmlns:a16="http://schemas.microsoft.com/office/drawing/2014/main" id="{324A6D86-117A-4930-80DA-F29E1E6EFBC7}"/>
              </a:ext>
            </a:extLst>
          </p:cNvPr>
          <p:cNvSpPr>
            <a:spLocks noGrp="1" noChangeArrowheads="1"/>
          </p:cNvSpPr>
          <p:nvPr>
            <p:ph type="title"/>
          </p:nvPr>
        </p:nvSpPr>
        <p:spPr>
          <a:xfrm>
            <a:off x="2476500" y="365125"/>
            <a:ext cx="7239000" cy="1325563"/>
          </a:xfrm>
        </p:spPr>
        <p:txBody>
          <a:bodyPr/>
          <a:lstStyle/>
          <a:p>
            <a:pPr eaLnBrk="1" hangingPunct="1">
              <a:defRPr/>
            </a:pPr>
            <a:r>
              <a:rPr lang="en-US" altLang="en-US" sz="5400" dirty="0">
                <a:solidFill>
                  <a:schemeClr val="accent3"/>
                </a:solidFill>
              </a:rPr>
              <a:t>Breastfeeding Promotion and Support </a:t>
            </a:r>
          </a:p>
        </p:txBody>
      </p:sp>
      <p:sp>
        <p:nvSpPr>
          <p:cNvPr id="14338" name="Rectangle 3">
            <a:extLst>
              <a:ext uri="{FF2B5EF4-FFF2-40B4-BE49-F238E27FC236}">
                <a16:creationId xmlns:a16="http://schemas.microsoft.com/office/drawing/2014/main" id="{A39665A7-685F-45EA-B55E-09F60FA9DD2C}"/>
              </a:ext>
            </a:extLst>
          </p:cNvPr>
          <p:cNvSpPr>
            <a:spLocks noGrp="1" noChangeArrowheads="1"/>
          </p:cNvSpPr>
          <p:nvPr>
            <p:ph idx="1"/>
          </p:nvPr>
        </p:nvSpPr>
        <p:spPr>
          <a:xfrm>
            <a:off x="3830638" y="2530475"/>
            <a:ext cx="4495800" cy="2971800"/>
          </a:xfrm>
        </p:spPr>
        <p:txBody>
          <a:bodyPr rtlCol="0">
            <a:normAutofit/>
          </a:bodyPr>
          <a:lstStyle/>
          <a:p>
            <a:pPr eaLnBrk="1" fontAlgn="auto" hangingPunct="1">
              <a:spcAft>
                <a:spcPts val="0"/>
              </a:spcAft>
              <a:defRPr/>
            </a:pPr>
            <a:r>
              <a:rPr lang="en-US" altLang="en-US" dirty="0"/>
              <a:t>Trained Staff</a:t>
            </a:r>
          </a:p>
          <a:p>
            <a:pPr eaLnBrk="1" fontAlgn="auto" hangingPunct="1">
              <a:spcAft>
                <a:spcPts val="0"/>
              </a:spcAft>
              <a:defRPr/>
            </a:pPr>
            <a:r>
              <a:rPr lang="en-US" altLang="en-US" dirty="0"/>
              <a:t>Breastfeeding-friendly Environment</a:t>
            </a:r>
          </a:p>
          <a:p>
            <a:pPr eaLnBrk="1" fontAlgn="auto" hangingPunct="1">
              <a:spcAft>
                <a:spcPts val="0"/>
              </a:spcAft>
              <a:defRPr/>
            </a:pPr>
            <a:r>
              <a:rPr lang="en-US" altLang="en-US" dirty="0"/>
              <a:t>Breastfeeding Peer Counseling Program</a:t>
            </a:r>
          </a:p>
          <a:p>
            <a:pPr eaLnBrk="1" fontAlgn="auto" hangingPunct="1">
              <a:spcAft>
                <a:spcPts val="0"/>
              </a:spcAft>
              <a:defRPr/>
            </a:pPr>
            <a:r>
              <a:rPr lang="en-US" altLang="en-US" dirty="0"/>
              <a:t>Breastfeeding Supplies</a:t>
            </a:r>
          </a:p>
          <a:p>
            <a:pPr eaLnBrk="1" fontAlgn="auto" hangingPunct="1">
              <a:spcAft>
                <a:spcPts val="0"/>
              </a:spcAft>
              <a:defRPr/>
            </a:pPr>
            <a:endParaRPr lang="en-US" altLang="en-US" dirty="0"/>
          </a:p>
          <a:p>
            <a:pPr eaLnBrk="1" fontAlgn="auto" hangingPunct="1">
              <a:spcAft>
                <a:spcPts val="0"/>
              </a:spcAft>
              <a:defRPr/>
            </a:pPr>
            <a:endParaRPr lang="en-US" altLang="en-US" dirty="0"/>
          </a:p>
          <a:p>
            <a:pPr eaLnBrk="1" fontAlgn="auto" hangingPunct="1">
              <a:spcAft>
                <a:spcPts val="0"/>
              </a:spcAft>
              <a:defRPr/>
            </a:pPr>
            <a:endParaRPr lang="en-US" altLang="en-US" dirty="0"/>
          </a:p>
          <a:p>
            <a:pPr eaLnBrk="1" fontAlgn="auto" hangingPunct="1">
              <a:spcAft>
                <a:spcPts val="0"/>
              </a:spcAft>
              <a:defRPr/>
            </a:pPr>
            <a:endParaRPr lang="en-US" altLang="en-US" dirty="0"/>
          </a:p>
          <a:p>
            <a:pPr marL="0" indent="0" eaLnBrk="1" fontAlgn="auto" hangingPunct="1">
              <a:spcAft>
                <a:spcPts val="0"/>
              </a:spcAft>
              <a:buFont typeface="Arial" panose="020B0604020202020204" pitchFamily="34" charset="0"/>
              <a:buNone/>
              <a:defRPr/>
            </a:pPr>
            <a:endParaRPr lang="en-US" altLang="en-US" dirty="0"/>
          </a:p>
          <a:p>
            <a:pPr marL="0" indent="0" eaLnBrk="1" fontAlgn="auto" hangingPunct="1">
              <a:spcAft>
                <a:spcPts val="0"/>
              </a:spcAft>
              <a:buFont typeface="Arial" panose="020B0604020202020204" pitchFamily="34" charset="0"/>
              <a:buNone/>
              <a:defRPr/>
            </a:pPr>
            <a:endParaRPr lang="en-US" altLang="en-US" dirty="0"/>
          </a:p>
          <a:p>
            <a:pPr marL="0" indent="0" eaLnBrk="1" fontAlgn="auto" hangingPunct="1">
              <a:spcAft>
                <a:spcPts val="0"/>
              </a:spcAft>
              <a:buFont typeface="Arial" panose="020B0604020202020204" pitchFamily="34" charset="0"/>
              <a:buNone/>
              <a:defRPr/>
            </a:pPr>
            <a:endParaRPr lang="en-US" altLang="en-US" dirty="0"/>
          </a:p>
          <a:p>
            <a:pPr marL="0" indent="0" eaLnBrk="1" fontAlgn="auto" hangingPunct="1">
              <a:spcAft>
                <a:spcPts val="0"/>
              </a:spcAft>
              <a:buFont typeface="Arial" panose="020B0604020202020204" pitchFamily="34" charset="0"/>
              <a:buNone/>
              <a:defRPr/>
            </a:pPr>
            <a:endParaRPr lang="en-US" altLang="en-US" dirty="0"/>
          </a:p>
        </p:txBody>
      </p:sp>
      <p:pic>
        <p:nvPicPr>
          <p:cNvPr id="63492" name="Picture 2">
            <a:extLst>
              <a:ext uri="{FF2B5EF4-FFF2-40B4-BE49-F238E27FC236}">
                <a16:creationId xmlns:a16="http://schemas.microsoft.com/office/drawing/2014/main" id="{4D1BD0FF-BF8D-42AE-9F49-691C4C25D0D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84124" y="457200"/>
            <a:ext cx="2057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2">
            <a:extLst>
              <a:ext uri="{FF2B5EF4-FFF2-40B4-BE49-F238E27FC236}">
                <a16:creationId xmlns:a16="http://schemas.microsoft.com/office/drawing/2014/main" id="{8710970E-5AB6-4E4B-B74A-F313FDA7C5E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61363" y="4016375"/>
            <a:ext cx="3468687"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a:extLst>
              <a:ext uri="{FF2B5EF4-FFF2-40B4-BE49-F238E27FC236}">
                <a16:creationId xmlns:a16="http://schemas.microsoft.com/office/drawing/2014/main" id="{2F368F05-BEDB-4530-AA02-81517ABD788F}"/>
              </a:ext>
            </a:extLst>
          </p:cNvPr>
          <p:cNvSpPr>
            <a:spLocks noGrp="1" noChangeArrowheads="1"/>
          </p:cNvSpPr>
          <p:nvPr>
            <p:ph type="title"/>
          </p:nvPr>
        </p:nvSpPr>
        <p:spPr>
          <a:xfrm>
            <a:off x="304800" y="217488"/>
            <a:ext cx="6019800" cy="1920875"/>
          </a:xfrm>
        </p:spPr>
        <p:txBody>
          <a:bodyPr rtlCol="0">
            <a:noAutofit/>
          </a:bodyPr>
          <a:lstStyle/>
          <a:p>
            <a:pPr eaLnBrk="1" fontAlgn="auto" hangingPunct="1">
              <a:spcAft>
                <a:spcPts val="0"/>
              </a:spcAft>
              <a:defRPr/>
            </a:pPr>
            <a:r>
              <a:rPr lang="en-US" altLang="en-US" sz="5400" dirty="0"/>
              <a:t>Breastfeeding Peer Counseling Program</a:t>
            </a:r>
          </a:p>
        </p:txBody>
      </p:sp>
      <p:sp>
        <p:nvSpPr>
          <p:cNvPr id="65539" name="Rectangle 3">
            <a:extLst>
              <a:ext uri="{FF2B5EF4-FFF2-40B4-BE49-F238E27FC236}">
                <a16:creationId xmlns:a16="http://schemas.microsoft.com/office/drawing/2014/main" id="{D27CDB13-87AE-40B5-95B6-B954EDFD7568}"/>
              </a:ext>
            </a:extLst>
          </p:cNvPr>
          <p:cNvSpPr>
            <a:spLocks noGrp="1" noChangeArrowheads="1"/>
          </p:cNvSpPr>
          <p:nvPr>
            <p:ph idx="1"/>
          </p:nvPr>
        </p:nvSpPr>
        <p:spPr>
          <a:xfrm>
            <a:off x="4762500" y="2236631"/>
            <a:ext cx="6134100" cy="3439880"/>
          </a:xfrm>
        </p:spPr>
        <p:txBody>
          <a:bodyPr/>
          <a:lstStyle/>
          <a:p>
            <a:pPr eaLnBrk="1" hangingPunct="1"/>
            <a:r>
              <a:rPr lang="en-US" altLang="en-US" dirty="0"/>
              <a:t>Peer-to-peer support</a:t>
            </a:r>
          </a:p>
          <a:p>
            <a:pPr eaLnBrk="1" hangingPunct="1"/>
            <a:endParaRPr lang="en-US" altLang="en-US" dirty="0"/>
          </a:p>
          <a:p>
            <a:pPr eaLnBrk="1" hangingPunct="1"/>
            <a:r>
              <a:rPr lang="en-US" altLang="en-US" dirty="0"/>
              <a:t>Provides basic breastfeeding information </a:t>
            </a:r>
          </a:p>
          <a:p>
            <a:pPr eaLnBrk="1" hangingPunct="1"/>
            <a:endParaRPr lang="en-US" altLang="en-US" dirty="0"/>
          </a:p>
          <a:p>
            <a:pPr eaLnBrk="1" hangingPunct="1"/>
            <a:r>
              <a:rPr lang="en-US" altLang="en-US" dirty="0"/>
              <a:t>Refers to lactation experts and health care providers as needed</a:t>
            </a:r>
          </a:p>
          <a:p>
            <a:pPr eaLnBrk="1" hangingPunct="1"/>
            <a:endParaRPr lang="en-US" altLang="en-US" dirty="0"/>
          </a:p>
          <a:p>
            <a:pPr eaLnBrk="1" hangingPunct="1"/>
            <a:endParaRPr lang="en-US" altLang="en-US" dirty="0"/>
          </a:p>
        </p:txBody>
      </p:sp>
      <p:pic>
        <p:nvPicPr>
          <p:cNvPr id="65540" name="Picture 2" descr="A picture containing person, wall, indoor, woman&#10;&#10;Description generated with very high confidence">
            <a:extLst>
              <a:ext uri="{FF2B5EF4-FFF2-40B4-BE49-F238E27FC236}">
                <a16:creationId xmlns:a16="http://schemas.microsoft.com/office/drawing/2014/main" id="{FE182871-D649-4FB2-B038-ECE07665913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2236630"/>
            <a:ext cx="3889976" cy="343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CBAF6DC-88B7-E68A-A974-38C83DAB6697}"/>
              </a:ext>
            </a:extLst>
          </p:cNvPr>
          <p:cNvSpPr txBox="1"/>
          <p:nvPr/>
        </p:nvSpPr>
        <p:spPr>
          <a:xfrm>
            <a:off x="2019300" y="5846967"/>
            <a:ext cx="8153400" cy="707886"/>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a:ln>
                  <a:noFill/>
                </a:ln>
                <a:solidFill>
                  <a:schemeClr val="accent4"/>
                </a:solidFill>
                <a:effectLst/>
                <a:latin typeface="Verdana" panose="020B0604030504040204" pitchFamily="34" charset="0"/>
                <a:ea typeface="Verdana" panose="020B0604030504040204" pitchFamily="34" charset="0"/>
              </a:rPr>
              <a:t>“Breastfeeding peer counselors kept me breastfeeding for a whole year thanks to their help.” -NC WIC Participant</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a:extLst>
              <a:ext uri="{FF2B5EF4-FFF2-40B4-BE49-F238E27FC236}">
                <a16:creationId xmlns:a16="http://schemas.microsoft.com/office/drawing/2014/main" id="{66F3385C-D1CB-40F4-A03E-C96D720DDDA2}"/>
              </a:ext>
            </a:extLst>
          </p:cNvPr>
          <p:cNvSpPr>
            <a:spLocks noGrp="1" noChangeArrowheads="1"/>
          </p:cNvSpPr>
          <p:nvPr>
            <p:ph type="title"/>
          </p:nvPr>
        </p:nvSpPr>
        <p:spPr>
          <a:xfrm>
            <a:off x="381000" y="457200"/>
            <a:ext cx="7886700" cy="1325563"/>
          </a:xfrm>
        </p:spPr>
        <p:txBody>
          <a:bodyPr rtlCol="0">
            <a:normAutofit/>
          </a:bodyPr>
          <a:lstStyle/>
          <a:p>
            <a:pPr eaLnBrk="1" fontAlgn="auto" hangingPunct="1">
              <a:spcAft>
                <a:spcPts val="0"/>
              </a:spcAft>
              <a:defRPr/>
            </a:pPr>
            <a:r>
              <a:rPr lang="en-US" altLang="en-US" sz="5400" dirty="0"/>
              <a:t>What is WIC?</a:t>
            </a:r>
          </a:p>
        </p:txBody>
      </p:sp>
      <p:sp>
        <p:nvSpPr>
          <p:cNvPr id="20483" name="Rectangle 3">
            <a:extLst>
              <a:ext uri="{FF2B5EF4-FFF2-40B4-BE49-F238E27FC236}">
                <a16:creationId xmlns:a16="http://schemas.microsoft.com/office/drawing/2014/main" id="{F1D8BE76-8E39-420F-BCF8-D17C144AE7E8}"/>
              </a:ext>
            </a:extLst>
          </p:cNvPr>
          <p:cNvSpPr>
            <a:spLocks noGrp="1" noChangeArrowheads="1"/>
          </p:cNvSpPr>
          <p:nvPr>
            <p:ph idx="1"/>
          </p:nvPr>
        </p:nvSpPr>
        <p:spPr>
          <a:xfrm>
            <a:off x="304800" y="1981200"/>
            <a:ext cx="7086600" cy="4656138"/>
          </a:xfrm>
        </p:spPr>
        <p:txBody>
          <a:bodyPr rtlCol="0">
            <a:normAutofit/>
          </a:bodyPr>
          <a:lstStyle/>
          <a:p>
            <a:pPr eaLnBrk="1" hangingPunct="1">
              <a:defRPr/>
            </a:pPr>
            <a:r>
              <a:rPr lang="en-US" altLang="en-US" dirty="0"/>
              <a:t>The Special Supplemental Nutrition </a:t>
            </a:r>
          </a:p>
          <a:p>
            <a:pPr marL="0" indent="0" eaLnBrk="1" hangingPunct="1">
              <a:buFont typeface="Arial" panose="020B0604020202020204" pitchFamily="34" charset="0"/>
              <a:buNone/>
              <a:defRPr/>
            </a:pPr>
            <a:r>
              <a:rPr lang="en-US" altLang="en-US" dirty="0"/>
              <a:t>Program for </a:t>
            </a:r>
            <a:r>
              <a:rPr lang="en-US" altLang="en-US" b="1" dirty="0">
                <a:solidFill>
                  <a:srgbClr val="7030A0"/>
                </a:solidFill>
              </a:rPr>
              <a:t>W</a:t>
            </a:r>
            <a:r>
              <a:rPr lang="en-US" altLang="en-US" dirty="0"/>
              <a:t>omen, </a:t>
            </a:r>
            <a:r>
              <a:rPr lang="en-US" altLang="en-US" b="1" dirty="0">
                <a:solidFill>
                  <a:srgbClr val="7030A0"/>
                </a:solidFill>
              </a:rPr>
              <a:t>I</a:t>
            </a:r>
            <a:r>
              <a:rPr lang="en-US" altLang="en-US" dirty="0"/>
              <a:t>nfants and </a:t>
            </a:r>
            <a:r>
              <a:rPr lang="en-US" altLang="en-US" b="1" dirty="0">
                <a:solidFill>
                  <a:srgbClr val="7030A0"/>
                </a:solidFill>
              </a:rPr>
              <a:t>C</a:t>
            </a:r>
            <a:r>
              <a:rPr lang="en-US" altLang="en-US" dirty="0"/>
              <a:t>hildren</a:t>
            </a:r>
          </a:p>
          <a:p>
            <a:pPr marL="0" indent="0" eaLnBrk="1" hangingPunct="1">
              <a:buFont typeface="Arial" panose="020B0604020202020204" pitchFamily="34" charset="0"/>
              <a:buNone/>
              <a:defRPr/>
            </a:pPr>
            <a:endParaRPr lang="en-US" altLang="en-US" dirty="0"/>
          </a:p>
          <a:p>
            <a:pPr eaLnBrk="1" hangingPunct="1">
              <a:defRPr/>
            </a:pPr>
            <a:r>
              <a:rPr lang="en-US" altLang="en-US" dirty="0"/>
              <a:t>Public Health Nutrition Program </a:t>
            </a:r>
          </a:p>
          <a:p>
            <a:pPr eaLnBrk="1" hangingPunct="1">
              <a:defRPr/>
            </a:pPr>
            <a:endParaRPr lang="en-US" altLang="en-US" dirty="0"/>
          </a:p>
          <a:p>
            <a:pPr eaLnBrk="1" hangingPunct="1">
              <a:defRPr/>
            </a:pPr>
            <a:r>
              <a:rPr lang="en-US" altLang="en-US" dirty="0"/>
              <a:t>Funded by the United States Department of Agriculture (USDA)</a:t>
            </a:r>
          </a:p>
        </p:txBody>
      </p:sp>
      <p:pic>
        <p:nvPicPr>
          <p:cNvPr id="16388" name="Picture 2">
            <a:extLst>
              <a:ext uri="{FF2B5EF4-FFF2-40B4-BE49-F238E27FC236}">
                <a16:creationId xmlns:a16="http://schemas.microsoft.com/office/drawing/2014/main" id="{8AD0A027-43F5-480B-A4F7-2DF35A38665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62738" y="2524125"/>
            <a:ext cx="35401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0">
            <a:extLst>
              <a:ext uri="{FF2B5EF4-FFF2-40B4-BE49-F238E27FC236}">
                <a16:creationId xmlns:a16="http://schemas.microsoft.com/office/drawing/2014/main" id="{8AA82C78-00E6-4F0B-BA1A-530B5798388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96200" y="4787900"/>
            <a:ext cx="20574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8">
            <a:extLst>
              <a:ext uri="{FF2B5EF4-FFF2-40B4-BE49-F238E27FC236}">
                <a16:creationId xmlns:a16="http://schemas.microsoft.com/office/drawing/2014/main" id="{072C4BF8-3735-490D-9678-78C2449D187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296400" y="1633538"/>
            <a:ext cx="22098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2" descr="A hand holding a baby&#10;&#10;Description generated with very high confidence">
            <a:extLst>
              <a:ext uri="{FF2B5EF4-FFF2-40B4-BE49-F238E27FC236}">
                <a16:creationId xmlns:a16="http://schemas.microsoft.com/office/drawing/2014/main" id="{A27D9AA6-D476-4724-BF6D-E992B7195CA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396413" y="3890963"/>
            <a:ext cx="132397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2">
            <a:extLst>
              <a:ext uri="{FF2B5EF4-FFF2-40B4-BE49-F238E27FC236}">
                <a16:creationId xmlns:a16="http://schemas.microsoft.com/office/drawing/2014/main" id="{94DF7351-9B2B-4E17-BC36-499E551B88BC}"/>
              </a:ext>
            </a:extLst>
          </p:cNvPr>
          <p:cNvSpPr>
            <a:spLocks noGrp="1" noChangeArrowheads="1"/>
          </p:cNvSpPr>
          <p:nvPr>
            <p:ph type="title"/>
          </p:nvPr>
        </p:nvSpPr>
        <p:spPr>
          <a:xfrm>
            <a:off x="944245" y="307975"/>
            <a:ext cx="6553200" cy="1325563"/>
          </a:xfrm>
        </p:spPr>
        <p:txBody>
          <a:bodyPr/>
          <a:lstStyle/>
          <a:p>
            <a:pPr eaLnBrk="1" hangingPunct="1">
              <a:defRPr/>
            </a:pPr>
            <a:r>
              <a:rPr lang="en-US" altLang="en-US" sz="5400" dirty="0">
                <a:solidFill>
                  <a:schemeClr val="accent3"/>
                </a:solidFill>
              </a:rPr>
              <a:t>Nutrition Education</a:t>
            </a:r>
          </a:p>
        </p:txBody>
      </p:sp>
      <p:sp>
        <p:nvSpPr>
          <p:cNvPr id="67587" name="Rectangle 3">
            <a:extLst>
              <a:ext uri="{FF2B5EF4-FFF2-40B4-BE49-F238E27FC236}">
                <a16:creationId xmlns:a16="http://schemas.microsoft.com/office/drawing/2014/main" id="{EEEEA11C-F006-4D21-9AFA-4BBF8A16F9DE}"/>
              </a:ext>
            </a:extLst>
          </p:cNvPr>
          <p:cNvSpPr>
            <a:spLocks noGrp="1" noChangeArrowheads="1"/>
          </p:cNvSpPr>
          <p:nvPr>
            <p:ph idx="1"/>
          </p:nvPr>
        </p:nvSpPr>
        <p:spPr>
          <a:xfrm>
            <a:off x="990600" y="1633538"/>
            <a:ext cx="7543800" cy="4352925"/>
          </a:xfrm>
        </p:spPr>
        <p:txBody>
          <a:bodyPr/>
          <a:lstStyle/>
          <a:p>
            <a:pPr eaLnBrk="1" hangingPunct="1"/>
            <a:r>
              <a:rPr lang="en-US" altLang="en-US" sz="2800" dirty="0"/>
              <a:t>Participant-centered Nutrition Counseling</a:t>
            </a:r>
          </a:p>
          <a:p>
            <a:pPr eaLnBrk="1" hangingPunct="1"/>
            <a:r>
              <a:rPr lang="en-US" altLang="en-US" sz="2800" dirty="0"/>
              <a:t>Group Classes</a:t>
            </a:r>
          </a:p>
          <a:p>
            <a:pPr eaLnBrk="1" hangingPunct="1"/>
            <a:r>
              <a:rPr lang="en-US" altLang="en-US" sz="2800" dirty="0"/>
              <a:t>Mini-lessons </a:t>
            </a:r>
          </a:p>
          <a:p>
            <a:pPr eaLnBrk="1" hangingPunct="1"/>
            <a:r>
              <a:rPr lang="en-US" altLang="en-US" sz="2800" dirty="0"/>
              <a:t>Online Nutrition Education </a:t>
            </a:r>
          </a:p>
          <a:p>
            <a:pPr eaLnBrk="1" hangingPunct="1">
              <a:buFontTx/>
              <a:buChar char="•"/>
            </a:pPr>
            <a:endParaRPr lang="en-US" altLang="en-US" dirty="0"/>
          </a:p>
          <a:p>
            <a:pPr eaLnBrk="1" hangingPunct="1"/>
            <a:endParaRPr lang="en-US" altLang="en-US" dirty="0"/>
          </a:p>
        </p:txBody>
      </p:sp>
      <p:pic>
        <p:nvPicPr>
          <p:cNvPr id="67588" name="Picture 1">
            <a:extLst>
              <a:ext uri="{FF2B5EF4-FFF2-40B4-BE49-F238E27FC236}">
                <a16:creationId xmlns:a16="http://schemas.microsoft.com/office/drawing/2014/main" id="{DF966B21-3658-484B-8299-4E3FD7AE1FD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77000" y="2133600"/>
            <a:ext cx="1894293" cy="1894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D0EB5478-01A0-4130-BE85-E3F968741004}"/>
              </a:ext>
            </a:extLst>
          </p:cNvPr>
          <p:cNvPicPr>
            <a:picLocks noChangeAspect="1"/>
          </p:cNvPicPr>
          <p:nvPr/>
        </p:nvPicPr>
        <p:blipFill>
          <a:blip r:embed="rId5"/>
          <a:stretch>
            <a:fillRect/>
          </a:stretch>
        </p:blipFill>
        <p:spPr>
          <a:xfrm>
            <a:off x="1828800" y="4849947"/>
            <a:ext cx="5867400" cy="749030"/>
          </a:xfrm>
          <a:prstGeom prst="rect">
            <a:avLst/>
          </a:prstGeom>
        </p:spPr>
      </p:pic>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
            <a:extLst>
              <a:ext uri="{FF2B5EF4-FFF2-40B4-BE49-F238E27FC236}">
                <a16:creationId xmlns:a16="http://schemas.microsoft.com/office/drawing/2014/main" id="{0FA2C5B2-E3A4-4CEC-854A-912C0899707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95600" y="1511300"/>
            <a:ext cx="23717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AutoShape 2">
            <a:extLst>
              <a:ext uri="{FF2B5EF4-FFF2-40B4-BE49-F238E27FC236}">
                <a16:creationId xmlns:a16="http://schemas.microsoft.com/office/drawing/2014/main" id="{EF5C77EA-ACD1-4F4B-877D-DF1C529D0BC3}"/>
              </a:ext>
            </a:extLst>
          </p:cNvPr>
          <p:cNvSpPr>
            <a:spLocks noGrp="1" noChangeArrowheads="1"/>
          </p:cNvSpPr>
          <p:nvPr>
            <p:ph type="title"/>
          </p:nvPr>
        </p:nvSpPr>
        <p:spPr>
          <a:xfrm>
            <a:off x="914400" y="304800"/>
            <a:ext cx="10820400" cy="1325563"/>
          </a:xfrm>
        </p:spPr>
        <p:txBody>
          <a:bodyPr/>
          <a:lstStyle/>
          <a:p>
            <a:pPr eaLnBrk="1" hangingPunct="1">
              <a:defRPr/>
            </a:pPr>
            <a:r>
              <a:rPr lang="en-US" altLang="en-US" sz="5400" dirty="0">
                <a:solidFill>
                  <a:schemeClr val="accent3"/>
                </a:solidFill>
              </a:rPr>
              <a:t>Community and Health Care Referrals</a:t>
            </a:r>
          </a:p>
        </p:txBody>
      </p:sp>
      <p:sp>
        <p:nvSpPr>
          <p:cNvPr id="71684" name="Rectangle 3">
            <a:extLst>
              <a:ext uri="{FF2B5EF4-FFF2-40B4-BE49-F238E27FC236}">
                <a16:creationId xmlns:a16="http://schemas.microsoft.com/office/drawing/2014/main" id="{BD141D09-C54A-40DC-B705-2D03AA71594C}"/>
              </a:ext>
            </a:extLst>
          </p:cNvPr>
          <p:cNvSpPr>
            <a:spLocks noGrp="1" noChangeArrowheads="1"/>
          </p:cNvSpPr>
          <p:nvPr>
            <p:ph idx="1"/>
          </p:nvPr>
        </p:nvSpPr>
        <p:spPr>
          <a:xfrm>
            <a:off x="5900738" y="1782763"/>
            <a:ext cx="5529262" cy="4351337"/>
          </a:xfrm>
        </p:spPr>
        <p:txBody>
          <a:bodyPr/>
          <a:lstStyle/>
          <a:p>
            <a:pPr eaLnBrk="1" hangingPunct="1"/>
            <a:r>
              <a:rPr lang="en-US" altLang="en-US"/>
              <a:t>Immunization Services</a:t>
            </a:r>
          </a:p>
          <a:p>
            <a:pPr eaLnBrk="1" hangingPunct="1"/>
            <a:r>
              <a:rPr lang="en-US" altLang="en-US"/>
              <a:t>Prenatal Care</a:t>
            </a:r>
          </a:p>
          <a:p>
            <a:pPr eaLnBrk="1" hangingPunct="1"/>
            <a:r>
              <a:rPr lang="en-US" altLang="en-US"/>
              <a:t>Well Child Health Care</a:t>
            </a:r>
          </a:p>
          <a:p>
            <a:pPr eaLnBrk="1" hangingPunct="1"/>
            <a:r>
              <a:rPr lang="en-US" altLang="en-US"/>
              <a:t>Social Services</a:t>
            </a:r>
          </a:p>
          <a:p>
            <a:pPr eaLnBrk="1" hangingPunct="1"/>
            <a:r>
              <a:rPr lang="en-US" altLang="en-US"/>
              <a:t>Substance Abuse Counseling and Treatment</a:t>
            </a:r>
          </a:p>
          <a:p>
            <a:pPr eaLnBrk="1" hangingPunct="1"/>
            <a:r>
              <a:rPr lang="en-US" altLang="en-US"/>
              <a:t>Food Assistance Resources</a:t>
            </a:r>
          </a:p>
          <a:p>
            <a:pPr eaLnBrk="1" hangingPunct="1"/>
            <a:r>
              <a:rPr lang="en-US" altLang="en-US"/>
              <a:t>Dental Care</a:t>
            </a:r>
          </a:p>
          <a:p>
            <a:pPr eaLnBrk="1" hangingPunct="1">
              <a:buFont typeface="Wingdings" panose="05000000000000000000" pitchFamily="2" charset="2"/>
              <a:buNone/>
            </a:pPr>
            <a:endParaRPr lang="en-US" altLang="en-US"/>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2">
            <a:extLst>
              <a:ext uri="{FF2B5EF4-FFF2-40B4-BE49-F238E27FC236}">
                <a16:creationId xmlns:a16="http://schemas.microsoft.com/office/drawing/2014/main" id="{47BE5904-AC5D-4CA4-82F0-24EAA2DA37F1}"/>
              </a:ext>
            </a:extLst>
          </p:cNvPr>
          <p:cNvSpPr>
            <a:spLocks noGrp="1" noChangeArrowheads="1"/>
          </p:cNvSpPr>
          <p:nvPr>
            <p:ph type="title"/>
          </p:nvPr>
        </p:nvSpPr>
        <p:spPr>
          <a:xfrm>
            <a:off x="838200" y="5427662"/>
            <a:ext cx="10515600" cy="1325562"/>
          </a:xfrm>
        </p:spPr>
        <p:txBody>
          <a:bodyPr/>
          <a:lstStyle/>
          <a:p>
            <a:pPr eaLnBrk="1" hangingPunct="1">
              <a:defRPr/>
            </a:pPr>
            <a:r>
              <a:rPr lang="en-US" altLang="en-US" sz="5400" dirty="0">
                <a:solidFill>
                  <a:schemeClr val="accent3"/>
                </a:solidFill>
              </a:rPr>
              <a:t>Why should you refer clients to WIC?</a:t>
            </a:r>
          </a:p>
        </p:txBody>
      </p:sp>
      <p:pic>
        <p:nvPicPr>
          <p:cNvPr id="73731" name="Content Placeholder 4">
            <a:extLst>
              <a:ext uri="{FF2B5EF4-FFF2-40B4-BE49-F238E27FC236}">
                <a16:creationId xmlns:a16="http://schemas.microsoft.com/office/drawing/2014/main" id="{578C656F-71B7-493E-90D5-34A84D288E54}"/>
              </a:ext>
            </a:extLst>
          </p:cNvPr>
          <p:cNvPicPr>
            <a:picLocks noGrp="1" noChangeAspect="1" noChangeArrowheads="1"/>
          </p:cNvPicPr>
          <p:nvPr>
            <p:ph idx="4294967295"/>
          </p:nvPr>
        </p:nvPicPr>
        <p:blipFill>
          <a:blip r:embed="rId4" cstate="email">
            <a:extLst>
              <a:ext uri="{28A0092B-C50C-407E-A947-70E740481C1C}">
                <a14:useLocalDpi xmlns:a14="http://schemas.microsoft.com/office/drawing/2010/main"/>
              </a:ext>
            </a:extLst>
          </a:blip>
          <a:srcRect/>
          <a:stretch>
            <a:fillRect/>
          </a:stretch>
        </p:blipFill>
        <p:spPr>
          <a:xfrm>
            <a:off x="76200" y="76200"/>
            <a:ext cx="3903663" cy="3448050"/>
          </a:xfrm>
        </p:spPr>
      </p:pic>
      <p:pic>
        <p:nvPicPr>
          <p:cNvPr id="73732" name="Picture 1">
            <a:extLst>
              <a:ext uri="{FF2B5EF4-FFF2-40B4-BE49-F238E27FC236}">
                <a16:creationId xmlns:a16="http://schemas.microsoft.com/office/drawing/2014/main" id="{EBA38BEA-B3CD-4127-B541-54B2E3E131B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16750" y="76200"/>
            <a:ext cx="509905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5">
            <a:extLst>
              <a:ext uri="{FF2B5EF4-FFF2-40B4-BE49-F238E27FC236}">
                <a16:creationId xmlns:a16="http://schemas.microsoft.com/office/drawing/2014/main" id="{15C3331B-6024-4907-921B-6393215B161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76600" y="2057400"/>
            <a:ext cx="4229100"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AutoShape 2">
            <a:extLst>
              <a:ext uri="{FF2B5EF4-FFF2-40B4-BE49-F238E27FC236}">
                <a16:creationId xmlns:a16="http://schemas.microsoft.com/office/drawing/2014/main" id="{AB2614F5-34F7-423F-8F0D-0C8C972899FD}"/>
              </a:ext>
            </a:extLst>
          </p:cNvPr>
          <p:cNvSpPr>
            <a:spLocks noGrp="1" noChangeArrowheads="1"/>
          </p:cNvSpPr>
          <p:nvPr>
            <p:ph type="title"/>
          </p:nvPr>
        </p:nvSpPr>
        <p:spPr>
          <a:xfrm>
            <a:off x="457200" y="593340"/>
            <a:ext cx="8382000" cy="1325563"/>
          </a:xfrm>
        </p:spPr>
        <p:txBody>
          <a:bodyPr/>
          <a:lstStyle/>
          <a:p>
            <a:pPr eaLnBrk="1" hangingPunct="1">
              <a:defRPr/>
            </a:pPr>
            <a:r>
              <a:rPr lang="en-US" altLang="en-US" sz="5400" dirty="0">
                <a:solidFill>
                  <a:schemeClr val="accent3"/>
                </a:solidFill>
              </a:rPr>
              <a:t>Referrals to WIC:</a:t>
            </a:r>
            <a:br>
              <a:rPr lang="en-US" altLang="en-US" sz="5400" dirty="0">
                <a:solidFill>
                  <a:schemeClr val="accent3"/>
                </a:solidFill>
              </a:rPr>
            </a:br>
            <a:r>
              <a:rPr lang="en-US" altLang="en-US" sz="5400" dirty="0">
                <a:solidFill>
                  <a:schemeClr val="accent3"/>
                </a:solidFill>
              </a:rPr>
              <a:t>Outreach Materials</a:t>
            </a:r>
          </a:p>
        </p:txBody>
      </p:sp>
      <p:pic>
        <p:nvPicPr>
          <p:cNvPr id="75779" name="Picture 2">
            <a:extLst>
              <a:ext uri="{FF2B5EF4-FFF2-40B4-BE49-F238E27FC236}">
                <a16:creationId xmlns:a16="http://schemas.microsoft.com/office/drawing/2014/main" id="{A4CA3716-27BB-4C1A-B1A3-9D80209F347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806927" y="304800"/>
            <a:ext cx="1770525" cy="17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F559195-6899-48D9-9DC7-F1CC90056183}"/>
              </a:ext>
            </a:extLst>
          </p:cNvPr>
          <p:cNvPicPr>
            <a:picLocks noChangeAspect="1"/>
          </p:cNvPicPr>
          <p:nvPr/>
        </p:nvPicPr>
        <p:blipFill>
          <a:blip r:embed="rId5"/>
          <a:stretch>
            <a:fillRect/>
          </a:stretch>
        </p:blipFill>
        <p:spPr>
          <a:xfrm>
            <a:off x="6708236" y="914400"/>
            <a:ext cx="1674291" cy="3886200"/>
          </a:xfrm>
          <a:prstGeom prst="rect">
            <a:avLst/>
          </a:prstGeom>
        </p:spPr>
      </p:pic>
      <p:pic>
        <p:nvPicPr>
          <p:cNvPr id="6" name="Picture 5">
            <a:extLst>
              <a:ext uri="{FF2B5EF4-FFF2-40B4-BE49-F238E27FC236}">
                <a16:creationId xmlns:a16="http://schemas.microsoft.com/office/drawing/2014/main" id="{08A0E178-B68E-4FF7-9FA2-757554C68621}"/>
              </a:ext>
            </a:extLst>
          </p:cNvPr>
          <p:cNvPicPr>
            <a:picLocks noChangeAspect="1"/>
          </p:cNvPicPr>
          <p:nvPr/>
        </p:nvPicPr>
        <p:blipFill rotWithShape="1">
          <a:blip r:embed="rId6"/>
          <a:srcRect t="1923" r="-321"/>
          <a:stretch/>
        </p:blipFill>
        <p:spPr>
          <a:xfrm>
            <a:off x="8991600" y="2438400"/>
            <a:ext cx="1674290" cy="3886200"/>
          </a:xfrm>
          <a:prstGeom prst="rect">
            <a:avLst/>
          </a:prstGeom>
        </p:spPr>
      </p:pic>
    </p:spTree>
    <p:custDataLst>
      <p:tags r:id="rId1"/>
    </p:custData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9DEB9-8CE3-4B3C-A79E-4CF7AADD7E7E}"/>
              </a:ext>
            </a:extLst>
          </p:cNvPr>
          <p:cNvSpPr>
            <a:spLocks noGrp="1"/>
          </p:cNvSpPr>
          <p:nvPr>
            <p:ph type="title"/>
          </p:nvPr>
        </p:nvSpPr>
        <p:spPr/>
        <p:txBody>
          <a:bodyPr/>
          <a:lstStyle/>
          <a:p>
            <a:r>
              <a:rPr lang="en-US" dirty="0"/>
              <a:t>WIC Voices Video</a:t>
            </a:r>
          </a:p>
        </p:txBody>
      </p:sp>
      <p:pic>
        <p:nvPicPr>
          <p:cNvPr id="5" name="Picture 4">
            <a:hlinkClick r:id="rId4"/>
            <a:extLst>
              <a:ext uri="{FF2B5EF4-FFF2-40B4-BE49-F238E27FC236}">
                <a16:creationId xmlns:a16="http://schemas.microsoft.com/office/drawing/2014/main" id="{A9382890-2937-4F5D-8CC0-E9D7D17BE2AE}"/>
              </a:ext>
            </a:extLst>
          </p:cNvPr>
          <p:cNvPicPr>
            <a:picLocks noChangeAspect="1"/>
          </p:cNvPicPr>
          <p:nvPr/>
        </p:nvPicPr>
        <p:blipFill>
          <a:blip r:embed="rId5"/>
          <a:stretch>
            <a:fillRect/>
          </a:stretch>
        </p:blipFill>
        <p:spPr>
          <a:xfrm>
            <a:off x="858672" y="1690690"/>
            <a:ext cx="6886575" cy="4414471"/>
          </a:xfrm>
          <a:prstGeom prst="rect">
            <a:avLst/>
          </a:prstGeom>
        </p:spPr>
      </p:pic>
    </p:spTree>
    <p:custDataLst>
      <p:tags r:id="rId1"/>
    </p:custDataLst>
    <p:extLst>
      <p:ext uri="{BB962C8B-B14F-4D97-AF65-F5344CB8AC3E}">
        <p14:creationId xmlns:p14="http://schemas.microsoft.com/office/powerpoint/2010/main" val="3849231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6287CA-B8AD-4680-85D5-DDC75D624588}"/>
              </a:ext>
            </a:extLst>
          </p:cNvPr>
          <p:cNvSpPr>
            <a:spLocks noGrp="1"/>
          </p:cNvSpPr>
          <p:nvPr>
            <p:ph type="title"/>
          </p:nvPr>
        </p:nvSpPr>
        <p:spPr>
          <a:xfrm>
            <a:off x="457200" y="265113"/>
            <a:ext cx="10515600" cy="1325562"/>
          </a:xfrm>
        </p:spPr>
        <p:txBody>
          <a:bodyPr/>
          <a:lstStyle/>
          <a:p>
            <a:pPr>
              <a:defRPr/>
            </a:pPr>
            <a:r>
              <a:rPr lang="en-US" sz="5400" dirty="0"/>
              <a:t>Contact Us!</a:t>
            </a:r>
          </a:p>
        </p:txBody>
      </p:sp>
      <p:sp>
        <p:nvSpPr>
          <p:cNvPr id="5" name="Content Placeholder 4">
            <a:extLst>
              <a:ext uri="{FF2B5EF4-FFF2-40B4-BE49-F238E27FC236}">
                <a16:creationId xmlns:a16="http://schemas.microsoft.com/office/drawing/2014/main" id="{4F34E2D3-327C-4431-82C4-1ED96AA34B49}"/>
              </a:ext>
            </a:extLst>
          </p:cNvPr>
          <p:cNvSpPr>
            <a:spLocks noGrp="1"/>
          </p:cNvSpPr>
          <p:nvPr>
            <p:ph idx="1"/>
          </p:nvPr>
        </p:nvSpPr>
        <p:spPr>
          <a:xfrm>
            <a:off x="457200" y="1371600"/>
            <a:ext cx="10515600" cy="5221287"/>
          </a:xfrm>
        </p:spPr>
        <p:txBody>
          <a:bodyPr/>
          <a:lstStyle/>
          <a:p>
            <a:pPr>
              <a:defRPr/>
            </a:pPr>
            <a:r>
              <a:rPr lang="en-US" dirty="0"/>
              <a:t>State WIC Webpage</a:t>
            </a:r>
          </a:p>
          <a:p>
            <a:pPr>
              <a:defRPr/>
            </a:pPr>
            <a:endParaRPr lang="en-US" dirty="0">
              <a:solidFill>
                <a:schemeClr val="accent4">
                  <a:lumMod val="75000"/>
                </a:schemeClr>
              </a:solidFill>
            </a:endParaRPr>
          </a:p>
          <a:p>
            <a:pPr lvl="1">
              <a:defRPr/>
            </a:pPr>
            <a:r>
              <a:rPr lang="en-US" dirty="0">
                <a:solidFill>
                  <a:schemeClr val="accent4">
                    <a:lumMod val="75000"/>
                  </a:schemeClr>
                </a:solidFill>
                <a:hlinkClick r:id="rId4">
                  <a:extLst>
                    <a:ext uri="{A12FA001-AC4F-418D-AE19-62706E023703}">
                      <ahyp:hlinkClr xmlns:ahyp="http://schemas.microsoft.com/office/drawing/2018/hyperlinkcolor" val="tx"/>
                    </a:ext>
                  </a:extLst>
                </a:hlinkClick>
              </a:rPr>
              <a:t>https://www.ncdhhs.gov/ncwic</a:t>
            </a:r>
            <a:endParaRPr lang="en-US" dirty="0">
              <a:solidFill>
                <a:schemeClr val="accent4">
                  <a:lumMod val="75000"/>
                </a:schemeClr>
              </a:solidFill>
            </a:endParaRPr>
          </a:p>
          <a:p>
            <a:pPr lvl="1">
              <a:defRPr/>
            </a:pPr>
            <a:endParaRPr lang="en-US" dirty="0">
              <a:solidFill>
                <a:schemeClr val="accent4">
                  <a:lumMod val="75000"/>
                </a:schemeClr>
              </a:solidFill>
            </a:endParaRPr>
          </a:p>
          <a:p>
            <a:pPr>
              <a:defRPr/>
            </a:pPr>
            <a:r>
              <a:rPr lang="en-US" dirty="0"/>
              <a:t>Local Agency Contact Information</a:t>
            </a:r>
          </a:p>
          <a:p>
            <a:pPr marL="0" indent="0">
              <a:buFont typeface="Arial" panose="020B0604020202020204" pitchFamily="34" charset="0"/>
              <a:buNone/>
              <a:defRPr/>
            </a:pPr>
            <a:endParaRPr lang="en-US" dirty="0"/>
          </a:p>
        </p:txBody>
      </p:sp>
      <p:pic>
        <p:nvPicPr>
          <p:cNvPr id="77828" name="Picture 5">
            <a:extLst>
              <a:ext uri="{FF2B5EF4-FFF2-40B4-BE49-F238E27FC236}">
                <a16:creationId xmlns:a16="http://schemas.microsoft.com/office/drawing/2014/main" id="{17215305-B9B6-45C8-A0CB-FE37BDE3450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86200" y="3657600"/>
            <a:ext cx="3810000" cy="309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4FCDDC-478A-49A6-983D-F1D802F752E9}"/>
              </a:ext>
            </a:extLst>
          </p:cNvPr>
          <p:cNvSpPr>
            <a:spLocks noGrp="1"/>
          </p:cNvSpPr>
          <p:nvPr>
            <p:ph type="title"/>
          </p:nvPr>
        </p:nvSpPr>
        <p:spPr>
          <a:xfrm>
            <a:off x="838200" y="838200"/>
            <a:ext cx="4876800" cy="1325563"/>
          </a:xfrm>
        </p:spPr>
        <p:txBody>
          <a:bodyPr/>
          <a:lstStyle/>
          <a:p>
            <a:pPr algn="ctr">
              <a:defRPr/>
            </a:pPr>
            <a:r>
              <a:rPr lang="en-US" sz="5400" dirty="0"/>
              <a:t>Thank You!</a:t>
            </a:r>
            <a:br>
              <a:rPr lang="en-US" sz="5400" dirty="0"/>
            </a:br>
            <a:r>
              <a:rPr lang="en-US" sz="5400" dirty="0"/>
              <a:t>Questions? </a:t>
            </a:r>
          </a:p>
        </p:txBody>
      </p:sp>
      <p:pic>
        <p:nvPicPr>
          <p:cNvPr id="3" name="Picture 2" descr="Mother kissing baby girl">
            <a:extLst>
              <a:ext uri="{FF2B5EF4-FFF2-40B4-BE49-F238E27FC236}">
                <a16:creationId xmlns:a16="http://schemas.microsoft.com/office/drawing/2014/main" id="{771EC024-A6D2-4F8A-823A-21A15D98D3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2438400"/>
            <a:ext cx="5601247" cy="3733800"/>
          </a:xfrm>
          <a:prstGeom prst="rect">
            <a:avLst/>
          </a:prstGeom>
        </p:spPr>
      </p:pic>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1D67E8-EC42-43DC-8F4A-C05429A609E6}"/>
              </a:ext>
            </a:extLst>
          </p:cNvPr>
          <p:cNvPicPr>
            <a:picLocks noChangeAspect="1"/>
          </p:cNvPicPr>
          <p:nvPr/>
        </p:nvPicPr>
        <p:blipFill>
          <a:blip r:embed="rId4"/>
          <a:stretch>
            <a:fillRect/>
          </a:stretch>
        </p:blipFill>
        <p:spPr>
          <a:xfrm>
            <a:off x="1143000" y="457200"/>
            <a:ext cx="9760542" cy="1176630"/>
          </a:xfrm>
          <a:prstGeom prst="rect">
            <a:avLst/>
          </a:prstGeom>
        </p:spPr>
      </p:pic>
      <p:sp>
        <p:nvSpPr>
          <p:cNvPr id="6" name="Content Placeholder 2">
            <a:extLst>
              <a:ext uri="{FF2B5EF4-FFF2-40B4-BE49-F238E27FC236}">
                <a16:creationId xmlns:a16="http://schemas.microsoft.com/office/drawing/2014/main" id="{6F8E34BE-F869-B29E-4A9E-3C636A861938}"/>
              </a:ext>
            </a:extLst>
          </p:cNvPr>
          <p:cNvSpPr txBox="1">
            <a:spLocks/>
          </p:cNvSpPr>
          <p:nvPr/>
        </p:nvSpPr>
        <p:spPr>
          <a:xfrm>
            <a:off x="822960" y="1463039"/>
            <a:ext cx="10515600" cy="5029836"/>
          </a:xfrm>
          <a:prstGeom prst="rect">
            <a:avLst/>
          </a:prstGeom>
        </p:spPr>
        <p:txBody>
          <a:bodyPr>
            <a:no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4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b="0" i="0" u="none"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endPar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To file a program discrimination complaint, a Complainant should complete a Form AD-3027, USDA Program Discrimination Complaint Form which can be obtained online at:  </a:t>
            </a:r>
            <a:r>
              <a:rPr kumimoji="0" lang="en-US" sz="105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https://www.usda.gov/sites/default/files/documents/ad-3027.pdf</a:t>
            </a:r>
            <a:r>
              <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t>
            </a:r>
            <a:r>
              <a:rPr kumimoji="0" lang="en-US" sz="1050" b="0" i="0" u="none" strike="noStrike" kern="1200" cap="none" spc="0" normalizeH="0" baseline="0" noProof="0" dirty="0" err="1">
                <a:ln>
                  <a:noFill/>
                </a:ln>
                <a:solidFill>
                  <a:srgbClr val="1B1B1B"/>
                </a:solidFill>
                <a:effectLst/>
                <a:uLnTx/>
                <a:uFillTx/>
                <a:latin typeface="Arial" panose="020B0604020202020204" pitchFamily="34" charset="0"/>
                <a:ea typeface="+mn-ea"/>
                <a:cs typeface="Arial" panose="020B0604020202020204" pitchFamily="34" charset="0"/>
              </a:rPr>
              <a:t>ASCR</a:t>
            </a:r>
            <a:r>
              <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 about the nature and date of an alleged civil rights violation. The completed AD-3027 form or letter must be submitted to USDA by:</a:t>
            </a:r>
          </a:p>
          <a:p>
            <a:pPr marL="228600" marR="0" lvl="0" indent="-228600" algn="l" defTabSz="914400" rtl="0" eaLnBrk="1" fontAlgn="auto" latinLnBrk="0" hangingPunct="1">
              <a:lnSpc>
                <a:spcPct val="125000"/>
              </a:lnSpc>
              <a:spcBef>
                <a:spcPts val="0"/>
              </a:spcBef>
              <a:spcAft>
                <a:spcPts val="0"/>
              </a:spcAft>
              <a:buClrTx/>
              <a:buSzTx/>
              <a:buFont typeface="+mj-lt"/>
              <a:buAutoNum type="arabicPeriod"/>
              <a:tabLst/>
              <a:defRPr/>
            </a:pPr>
            <a:endPar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endParaRPr>
          </a:p>
          <a:p>
            <a:pPr marL="365760" marR="0" lvl="0" indent="-228600" algn="l" defTabSz="914400" rtl="0" eaLnBrk="1" fontAlgn="auto" latinLnBrk="0" hangingPunct="1">
              <a:lnSpc>
                <a:spcPct val="125000"/>
              </a:lnSpc>
              <a:spcBef>
                <a:spcPts val="0"/>
              </a:spcBef>
              <a:spcAft>
                <a:spcPts val="0"/>
              </a:spcAft>
              <a:buClrTx/>
              <a:buSzTx/>
              <a:buFont typeface="+mj-lt"/>
              <a:buAutoNum type="arabicPeriod"/>
              <a:tabLst/>
              <a:defRPr/>
            </a:pPr>
            <a:r>
              <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 </a:t>
            </a:r>
            <a:r>
              <a:rPr kumimoji="0" lang="en-US" sz="1050" b="1"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mail</a:t>
            </a:r>
            <a:r>
              <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  </a:t>
            </a:r>
            <a:br>
              <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br>
            <a:r>
              <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 U.S. Department of Agriculture</a:t>
            </a:r>
            <a:br>
              <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br>
            <a:r>
              <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 Office of the Assistant Secretary for Civil Rights</a:t>
            </a:r>
            <a:br>
              <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br>
            <a:r>
              <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 1400 Independence Avenue, SW</a:t>
            </a:r>
            <a:br>
              <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br>
            <a:r>
              <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 Washington, D.C. 20250-9410; </a:t>
            </a:r>
          </a:p>
          <a:p>
            <a:pPr marL="365760" marR="0" lvl="0" indent="-228600" algn="l" defTabSz="914400" rtl="0" eaLnBrk="1" fontAlgn="auto" latinLnBrk="0" hangingPunct="1">
              <a:lnSpc>
                <a:spcPct val="125000"/>
              </a:lnSpc>
              <a:spcBef>
                <a:spcPts val="0"/>
              </a:spcBef>
              <a:spcAft>
                <a:spcPts val="0"/>
              </a:spcAft>
              <a:buClrTx/>
              <a:buSzTx/>
              <a:buFont typeface="+mj-lt"/>
              <a:buAutoNum type="arabicPeriod"/>
              <a:tabLst/>
              <a:defRPr/>
            </a:pPr>
            <a:r>
              <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 </a:t>
            </a:r>
            <a:r>
              <a:rPr kumimoji="0" lang="en-US" sz="1050" b="1"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fax</a:t>
            </a:r>
            <a:r>
              <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  </a:t>
            </a:r>
            <a:br>
              <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br>
            <a:r>
              <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 (833) 256-1665 or (202) 690-7442; or</a:t>
            </a:r>
          </a:p>
          <a:p>
            <a:pPr marL="365760" marR="0" lvl="0" indent="-228600" algn="l" defTabSz="914400" rtl="0" eaLnBrk="1" fontAlgn="auto" latinLnBrk="0" hangingPunct="1">
              <a:lnSpc>
                <a:spcPct val="125000"/>
              </a:lnSpc>
              <a:spcBef>
                <a:spcPts val="0"/>
              </a:spcBef>
              <a:spcAft>
                <a:spcPts val="0"/>
              </a:spcAft>
              <a:buClrTx/>
              <a:buSzTx/>
              <a:buFont typeface="+mj-lt"/>
              <a:buAutoNum type="arabicPeriod"/>
              <a:tabLst/>
              <a:defRPr/>
            </a:pPr>
            <a:r>
              <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 </a:t>
            </a:r>
            <a:r>
              <a:rPr kumimoji="0" lang="en-US" sz="1050" b="1"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email</a:t>
            </a:r>
            <a:r>
              <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  </a:t>
            </a:r>
            <a:br>
              <a:rPr kumimoji="0" lang="en-US" sz="1050" b="1"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br>
            <a:r>
              <a:rPr kumimoji="0" lang="en-US" sz="1050" b="1"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 </a:t>
            </a:r>
            <a:r>
              <a:rPr kumimoji="0" lang="en-US" sz="105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program.intake@usda.gov</a:t>
            </a:r>
            <a:endParaRPr kumimoji="0" lang="en-US" sz="105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25000"/>
              </a:lnSpc>
              <a:spcBef>
                <a:spcPts val="0"/>
              </a:spcBef>
              <a:spcAft>
                <a:spcPts val="0"/>
              </a:spcAft>
              <a:buClrTx/>
              <a:buSzTx/>
              <a:buFont typeface="+mj-lt"/>
              <a:buAutoNum type="arabicPeriod"/>
              <a:tabLst/>
              <a:defRPr/>
            </a:pPr>
            <a:endParaRPr kumimoji="0" lang="en-US" sz="1050" b="0" i="0" u="none" strike="noStrike" kern="1200" cap="none" spc="0" normalizeH="0" baseline="0" noProof="0" dirty="0">
              <a:ln>
                <a:noFill/>
              </a:ln>
              <a:solidFill>
                <a:srgbClr val="2E854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This institution is an equal opportunity provider.</a:t>
            </a:r>
          </a:p>
        </p:txBody>
      </p:sp>
    </p:spTree>
    <p:custDataLst>
      <p:tags r:id="rId1"/>
    </p:custDataLst>
    <p:extLst>
      <p:ext uri="{BB962C8B-B14F-4D97-AF65-F5344CB8AC3E}">
        <p14:creationId xmlns:p14="http://schemas.microsoft.com/office/powerpoint/2010/main" val="1867968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1F4B7-D481-463B-97F6-A0574C9C5826}"/>
              </a:ext>
            </a:extLst>
          </p:cNvPr>
          <p:cNvSpPr>
            <a:spLocks noGrp="1"/>
          </p:cNvSpPr>
          <p:nvPr>
            <p:ph type="title"/>
          </p:nvPr>
        </p:nvSpPr>
        <p:spPr>
          <a:xfrm>
            <a:off x="304800" y="525463"/>
            <a:ext cx="10515600" cy="1325562"/>
          </a:xfrm>
        </p:spPr>
        <p:txBody>
          <a:bodyPr/>
          <a:lstStyle/>
          <a:p>
            <a:pPr>
              <a:defRPr/>
            </a:pPr>
            <a:r>
              <a:rPr lang="en-US" sz="5400" dirty="0"/>
              <a:t>WIC’s Mission</a:t>
            </a:r>
          </a:p>
        </p:txBody>
      </p:sp>
      <p:sp>
        <p:nvSpPr>
          <p:cNvPr id="3" name="Content Placeholder 2">
            <a:extLst>
              <a:ext uri="{FF2B5EF4-FFF2-40B4-BE49-F238E27FC236}">
                <a16:creationId xmlns:a16="http://schemas.microsoft.com/office/drawing/2014/main" id="{4723D4DB-395A-4408-877D-BB51FD434D7C}"/>
              </a:ext>
            </a:extLst>
          </p:cNvPr>
          <p:cNvSpPr>
            <a:spLocks noGrp="1"/>
          </p:cNvSpPr>
          <p:nvPr>
            <p:ph idx="1"/>
          </p:nvPr>
        </p:nvSpPr>
        <p:spPr>
          <a:xfrm>
            <a:off x="381000" y="2209800"/>
            <a:ext cx="9601200" cy="3200400"/>
          </a:xfrm>
        </p:spPr>
        <p:txBody>
          <a:bodyPr/>
          <a:lstStyle/>
          <a:p>
            <a:pPr>
              <a:defRPr/>
            </a:pPr>
            <a:endParaRPr lang="en-US" dirty="0"/>
          </a:p>
          <a:p>
            <a:pPr marL="0" indent="0">
              <a:lnSpc>
                <a:spcPct val="150000"/>
              </a:lnSpc>
              <a:buFont typeface="Arial" panose="020B0604020202020204" pitchFamily="34" charset="0"/>
              <a:buNone/>
              <a:defRPr/>
            </a:pPr>
            <a:r>
              <a:rPr lang="en-US" sz="2400" i="1" dirty="0">
                <a:solidFill>
                  <a:schemeClr val="accent3">
                    <a:lumMod val="75000"/>
                  </a:schemeClr>
                </a:solidFill>
              </a:rPr>
              <a:t>“To assure healthy pregnancies, healthy birth outcomes, and healthy growth and development for women, infants and children up to age 5 who are at nutritional risk, by providing nutritious supplemental foods, breastfeeding promotion and support, education on healthy eating, and referrals to health care and critical social services</a:t>
            </a:r>
            <a:r>
              <a:rPr lang="en-US" sz="2400" dirty="0"/>
              <a:t>.” 				                              					</a:t>
            </a:r>
            <a:r>
              <a:rPr lang="en-US" sz="2400" dirty="0">
                <a:solidFill>
                  <a:schemeClr val="accent3">
                    <a:lumMod val="75000"/>
                  </a:schemeClr>
                </a:solidFill>
              </a:rPr>
              <a:t>~National WIC Association</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8133-6D9B-4B62-A1E0-B478A04CEBBA}"/>
              </a:ext>
            </a:extLst>
          </p:cNvPr>
          <p:cNvSpPr>
            <a:spLocks noGrp="1"/>
          </p:cNvSpPr>
          <p:nvPr>
            <p:ph type="title"/>
          </p:nvPr>
        </p:nvSpPr>
        <p:spPr>
          <a:xfrm>
            <a:off x="344488" y="157163"/>
            <a:ext cx="10515600" cy="1325562"/>
          </a:xfrm>
        </p:spPr>
        <p:txBody>
          <a:bodyPr/>
          <a:lstStyle/>
          <a:p>
            <a:pPr>
              <a:defRPr/>
            </a:pPr>
            <a:r>
              <a:rPr lang="en-US" sz="5400" dirty="0"/>
              <a:t>WIC Fun Facts</a:t>
            </a:r>
          </a:p>
        </p:txBody>
      </p:sp>
      <p:sp>
        <p:nvSpPr>
          <p:cNvPr id="6" name="Rectangle: Rounded Corners 5">
            <a:extLst>
              <a:ext uri="{FF2B5EF4-FFF2-40B4-BE49-F238E27FC236}">
                <a16:creationId xmlns:a16="http://schemas.microsoft.com/office/drawing/2014/main" id="{85AD5962-C900-47B8-BFDE-9C4EECB8A4BF}"/>
              </a:ext>
            </a:extLst>
          </p:cNvPr>
          <p:cNvSpPr/>
          <p:nvPr/>
        </p:nvSpPr>
        <p:spPr>
          <a:xfrm>
            <a:off x="2362200" y="1219200"/>
            <a:ext cx="5334000" cy="1384300"/>
          </a:xfrm>
          <a:prstGeom prst="roundRect">
            <a:avLst/>
          </a:prstGeom>
          <a:solidFill>
            <a:schemeClr val="accent6"/>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latin typeface="WIC Gravur Condensed Black" panose="00000500000000000000"/>
              </a:rPr>
              <a:t>Across America, there are 90 state WIC Agencies, 1,900 local WIC Agencies, and 10,000 clinics! </a:t>
            </a:r>
          </a:p>
        </p:txBody>
      </p:sp>
      <p:sp>
        <p:nvSpPr>
          <p:cNvPr id="7" name="Rectangle: Rounded Corners 6">
            <a:extLst>
              <a:ext uri="{FF2B5EF4-FFF2-40B4-BE49-F238E27FC236}">
                <a16:creationId xmlns:a16="http://schemas.microsoft.com/office/drawing/2014/main" id="{1EAAE49D-BEA4-4023-BBCE-C7EEBC5F7A59}"/>
              </a:ext>
            </a:extLst>
          </p:cNvPr>
          <p:cNvSpPr/>
          <p:nvPr/>
        </p:nvSpPr>
        <p:spPr>
          <a:xfrm>
            <a:off x="344488" y="2819400"/>
            <a:ext cx="2855912" cy="3825875"/>
          </a:xfrm>
          <a:prstGeom prst="roundRect">
            <a:avLst/>
          </a:prstGeom>
          <a:solidFill>
            <a:schemeClr val="accent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latin typeface="WIC Gravur Condensed Black" panose="00000500000000000000"/>
              </a:rPr>
              <a:t>86 WIC Agencies across North Carolina provide support to over 255,000 women, infants and children every year!</a:t>
            </a:r>
          </a:p>
        </p:txBody>
      </p:sp>
      <p:sp>
        <p:nvSpPr>
          <p:cNvPr id="8" name="Rectangle: Rounded Corners 7">
            <a:extLst>
              <a:ext uri="{FF2B5EF4-FFF2-40B4-BE49-F238E27FC236}">
                <a16:creationId xmlns:a16="http://schemas.microsoft.com/office/drawing/2014/main" id="{3C34DB44-096D-4975-8790-DF9DB94C311E}"/>
              </a:ext>
            </a:extLst>
          </p:cNvPr>
          <p:cNvSpPr/>
          <p:nvPr/>
        </p:nvSpPr>
        <p:spPr>
          <a:xfrm>
            <a:off x="3654425" y="3733800"/>
            <a:ext cx="4038600" cy="1384300"/>
          </a:xfrm>
          <a:prstGeom prst="roundRect">
            <a:avLst/>
          </a:prstGeom>
          <a:solidFill>
            <a:schemeClr val="accent4"/>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latin typeface="WIC Gravur Condensed Black" panose="00000500000000000000"/>
              </a:rPr>
              <a:t>WIC supports 53% of ALL infants born in the USA! </a:t>
            </a:r>
          </a:p>
        </p:txBody>
      </p:sp>
      <p:sp>
        <p:nvSpPr>
          <p:cNvPr id="11" name="Rectangle: Rounded Corners 10">
            <a:extLst>
              <a:ext uri="{FF2B5EF4-FFF2-40B4-BE49-F238E27FC236}">
                <a16:creationId xmlns:a16="http://schemas.microsoft.com/office/drawing/2014/main" id="{B2BEC438-1FEC-47FC-BFE0-3173EFFFC60D}"/>
              </a:ext>
            </a:extLst>
          </p:cNvPr>
          <p:cNvSpPr/>
          <p:nvPr/>
        </p:nvSpPr>
        <p:spPr>
          <a:xfrm>
            <a:off x="8001000" y="4114800"/>
            <a:ext cx="3657600" cy="2438400"/>
          </a:xfrm>
          <a:prstGeom prst="roundRect">
            <a:avLst/>
          </a:prstGeom>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rgbClr val="000000"/>
                </a:solidFill>
                <a:highlight>
                  <a:srgbClr val="00FF00"/>
                </a:highlight>
                <a:latin typeface="WIC Gravur Condensed Black" panose="00000500000000000000"/>
              </a:rPr>
              <a:t>Add your agency’s statistics here! </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9">
            <a:extLst>
              <a:ext uri="{FF2B5EF4-FFF2-40B4-BE49-F238E27FC236}">
                <a16:creationId xmlns:a16="http://schemas.microsoft.com/office/drawing/2014/main" id="{AF4C53C3-3AB0-4BA7-B49A-4FE075C93D2F}"/>
              </a:ext>
            </a:extLst>
          </p:cNvPr>
          <p:cNvSpPr>
            <a:spLocks noGrp="1" noChangeArrowheads="1"/>
          </p:cNvSpPr>
          <p:nvPr>
            <p:ph type="title"/>
          </p:nvPr>
        </p:nvSpPr>
        <p:spPr>
          <a:xfrm>
            <a:off x="609600" y="457200"/>
            <a:ext cx="10566400" cy="1143000"/>
          </a:xfrm>
        </p:spPr>
        <p:txBody>
          <a:bodyPr/>
          <a:lstStyle/>
          <a:p>
            <a:pPr>
              <a:defRPr/>
            </a:pPr>
            <a:r>
              <a:rPr lang="en-US" altLang="en-US" sz="5400" dirty="0">
                <a:solidFill>
                  <a:schemeClr val="accent4"/>
                </a:solidFill>
                <a:latin typeface="WIC Gravur Condensed Black"/>
              </a:rPr>
              <a:t>WIC Overview</a:t>
            </a:r>
          </a:p>
        </p:txBody>
      </p:sp>
      <p:sp>
        <p:nvSpPr>
          <p:cNvPr id="3" name="Content Placeholder 2">
            <a:extLst>
              <a:ext uri="{FF2B5EF4-FFF2-40B4-BE49-F238E27FC236}">
                <a16:creationId xmlns:a16="http://schemas.microsoft.com/office/drawing/2014/main" id="{8BBB2663-2383-4513-8C3B-D87BE4212EE5}"/>
              </a:ext>
            </a:extLst>
          </p:cNvPr>
          <p:cNvSpPr>
            <a:spLocks noGrp="1"/>
          </p:cNvSpPr>
          <p:nvPr>
            <p:ph sz="half" idx="2"/>
          </p:nvPr>
        </p:nvSpPr>
        <p:spPr>
          <a:xfrm>
            <a:off x="2590800" y="2362201"/>
            <a:ext cx="8784167" cy="3724275"/>
          </a:xfrm>
        </p:spPr>
        <p:txBody>
          <a:bodyPr/>
          <a:lstStyle/>
          <a:p>
            <a:pPr>
              <a:defRPr/>
            </a:pPr>
            <a:r>
              <a:rPr lang="en-US" altLang="en-US" dirty="0">
                <a:highlight>
                  <a:srgbClr val="00FF00"/>
                </a:highlight>
              </a:rPr>
              <a:t>Insert video here: </a:t>
            </a:r>
            <a:r>
              <a:rPr lang="en-US" altLang="en-US" dirty="0">
                <a:highlight>
                  <a:srgbClr val="00FF00"/>
                </a:highlight>
                <a:hlinkClick r:id="rId4"/>
              </a:rPr>
              <a:t>https://youtu.be/ghPyQAwNHi0</a:t>
            </a:r>
            <a:endParaRPr lang="en-US" altLang="en-US" dirty="0">
              <a:highlight>
                <a:srgbClr val="00FF00"/>
              </a:highlight>
            </a:endParaRPr>
          </a:p>
          <a:p>
            <a:pPr>
              <a:defRPr/>
            </a:pPr>
            <a:r>
              <a:rPr lang="en-US" altLang="en-US" dirty="0">
                <a:highlight>
                  <a:srgbClr val="00FF00"/>
                </a:highlight>
              </a:rPr>
              <a:t>Or DELETE</a:t>
            </a:r>
          </a:p>
          <a:p>
            <a:pPr>
              <a:defRPr/>
            </a:pPr>
            <a:endParaRPr lang="en-US" dirty="0"/>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a:extLst>
              <a:ext uri="{FF2B5EF4-FFF2-40B4-BE49-F238E27FC236}">
                <a16:creationId xmlns:a16="http://schemas.microsoft.com/office/drawing/2014/main" id="{F01B7D4E-0BFD-4E2A-AC6A-D3649025E718}"/>
              </a:ext>
            </a:extLst>
          </p:cNvPr>
          <p:cNvSpPr>
            <a:spLocks noGrp="1" noChangeArrowheads="1"/>
          </p:cNvSpPr>
          <p:nvPr>
            <p:ph type="title"/>
          </p:nvPr>
        </p:nvSpPr>
        <p:spPr>
          <a:xfrm>
            <a:off x="587375" y="219075"/>
            <a:ext cx="8534400" cy="1325563"/>
          </a:xfrm>
        </p:spPr>
        <p:txBody>
          <a:bodyPr/>
          <a:lstStyle/>
          <a:p>
            <a:pPr eaLnBrk="1" hangingPunct="1">
              <a:defRPr/>
            </a:pPr>
            <a:r>
              <a:rPr lang="en-US" altLang="en-US" sz="5400" dirty="0">
                <a:solidFill>
                  <a:schemeClr val="accent3"/>
                </a:solidFill>
              </a:rPr>
              <a:t>What does WIC provide?</a:t>
            </a:r>
          </a:p>
        </p:txBody>
      </p:sp>
      <p:sp>
        <p:nvSpPr>
          <p:cNvPr id="34819" name="Rectangle 3">
            <a:extLst>
              <a:ext uri="{FF2B5EF4-FFF2-40B4-BE49-F238E27FC236}">
                <a16:creationId xmlns:a16="http://schemas.microsoft.com/office/drawing/2014/main" id="{A75AD18C-9F76-4785-A803-7CF072A12649}"/>
              </a:ext>
            </a:extLst>
          </p:cNvPr>
          <p:cNvSpPr>
            <a:spLocks noGrp="1" noChangeArrowheads="1"/>
          </p:cNvSpPr>
          <p:nvPr>
            <p:ph idx="4294967295"/>
          </p:nvPr>
        </p:nvSpPr>
        <p:spPr>
          <a:xfrm>
            <a:off x="1698625" y="1931988"/>
            <a:ext cx="7067550" cy="4692650"/>
          </a:xfrm>
        </p:spPr>
        <p:txBody>
          <a:bodyPr/>
          <a:lstStyle/>
          <a:p>
            <a:pPr marL="0" indent="0" eaLnBrk="1" hangingPunct="1">
              <a:buFont typeface="Arial" panose="020B0604020202020204" pitchFamily="34" charset="0"/>
              <a:buNone/>
            </a:pPr>
            <a:r>
              <a:rPr lang="en-US" altLang="en-US">
                <a:solidFill>
                  <a:schemeClr val="tx1"/>
                </a:solidFill>
              </a:rPr>
              <a:t>Healthy Food</a:t>
            </a:r>
          </a:p>
          <a:p>
            <a:pPr marL="0" indent="0" eaLnBrk="1" hangingPunct="1">
              <a:buFont typeface="Arial" panose="020B0604020202020204" pitchFamily="34" charset="0"/>
              <a:buNone/>
            </a:pPr>
            <a:endParaRPr lang="en-US" altLang="en-US">
              <a:solidFill>
                <a:schemeClr val="tx1"/>
              </a:solidFill>
            </a:endParaRPr>
          </a:p>
          <a:p>
            <a:pPr marL="0" indent="0" eaLnBrk="1" hangingPunct="1">
              <a:buFont typeface="Arial" panose="020B0604020202020204" pitchFamily="34" charset="0"/>
              <a:buNone/>
            </a:pPr>
            <a:endParaRPr lang="en-US" altLang="en-US">
              <a:solidFill>
                <a:schemeClr val="tx1"/>
              </a:solidFill>
            </a:endParaRPr>
          </a:p>
          <a:p>
            <a:pPr marL="0" indent="0" eaLnBrk="1" hangingPunct="1">
              <a:buFont typeface="Arial" panose="020B0604020202020204" pitchFamily="34" charset="0"/>
              <a:buNone/>
            </a:pPr>
            <a:r>
              <a:rPr lang="en-US" altLang="en-US">
                <a:solidFill>
                  <a:schemeClr val="tx1"/>
                </a:solidFill>
              </a:rPr>
              <a:t>Breastfeeding Support </a:t>
            </a:r>
          </a:p>
          <a:p>
            <a:pPr marL="0" indent="0" eaLnBrk="1" hangingPunct="1">
              <a:buFont typeface="Arial" panose="020B0604020202020204" pitchFamily="34" charset="0"/>
              <a:buNone/>
            </a:pPr>
            <a:endParaRPr lang="en-US" altLang="en-US">
              <a:solidFill>
                <a:schemeClr val="tx1"/>
              </a:solidFill>
            </a:endParaRPr>
          </a:p>
          <a:p>
            <a:pPr marL="0" indent="0" eaLnBrk="1" hangingPunct="1">
              <a:buFont typeface="Arial" panose="020B0604020202020204" pitchFamily="34" charset="0"/>
              <a:buNone/>
            </a:pPr>
            <a:endParaRPr lang="en-US" altLang="en-US">
              <a:solidFill>
                <a:schemeClr val="tx1"/>
              </a:solidFill>
            </a:endParaRPr>
          </a:p>
          <a:p>
            <a:pPr marL="0" indent="0" eaLnBrk="1" hangingPunct="1">
              <a:buFont typeface="Arial" panose="020B0604020202020204" pitchFamily="34" charset="0"/>
              <a:buNone/>
            </a:pPr>
            <a:r>
              <a:rPr lang="en-US" altLang="en-US">
                <a:solidFill>
                  <a:schemeClr val="tx1"/>
                </a:solidFill>
              </a:rPr>
              <a:t>Nutrition Education</a:t>
            </a:r>
          </a:p>
          <a:p>
            <a:pPr marL="0" indent="0" eaLnBrk="1" hangingPunct="1">
              <a:buFont typeface="Arial" panose="020B0604020202020204" pitchFamily="34" charset="0"/>
              <a:buNone/>
            </a:pPr>
            <a:endParaRPr lang="en-US" altLang="en-US">
              <a:solidFill>
                <a:schemeClr val="tx1"/>
              </a:solidFill>
            </a:endParaRPr>
          </a:p>
          <a:p>
            <a:pPr marL="0" indent="0" eaLnBrk="1" hangingPunct="1">
              <a:buFont typeface="Arial" panose="020B0604020202020204" pitchFamily="34" charset="0"/>
              <a:buNone/>
            </a:pPr>
            <a:endParaRPr lang="en-US" altLang="en-US">
              <a:solidFill>
                <a:schemeClr val="tx1"/>
              </a:solidFill>
            </a:endParaRPr>
          </a:p>
          <a:p>
            <a:pPr marL="0" indent="0" eaLnBrk="1" hangingPunct="1">
              <a:buFont typeface="Arial" panose="020B0604020202020204" pitchFamily="34" charset="0"/>
              <a:buNone/>
            </a:pPr>
            <a:r>
              <a:rPr lang="en-US" altLang="en-US">
                <a:solidFill>
                  <a:schemeClr val="tx1"/>
                </a:solidFill>
              </a:rPr>
              <a:t>Community Referrals</a:t>
            </a:r>
          </a:p>
        </p:txBody>
      </p:sp>
      <p:grpSp>
        <p:nvGrpSpPr>
          <p:cNvPr id="34820" name="Group 2">
            <a:extLst>
              <a:ext uri="{FF2B5EF4-FFF2-40B4-BE49-F238E27FC236}">
                <a16:creationId xmlns:a16="http://schemas.microsoft.com/office/drawing/2014/main" id="{023F5D96-096A-4249-8B9E-D4E685B6C371}"/>
              </a:ext>
            </a:extLst>
          </p:cNvPr>
          <p:cNvGrpSpPr>
            <a:grpSpLocks/>
          </p:cNvGrpSpPr>
          <p:nvPr/>
        </p:nvGrpSpPr>
        <p:grpSpPr bwMode="auto">
          <a:xfrm>
            <a:off x="511175" y="1512888"/>
            <a:ext cx="1162050" cy="5111750"/>
            <a:chOff x="1431925" y="1631950"/>
            <a:chExt cx="1162050" cy="5111750"/>
          </a:xfrm>
        </p:grpSpPr>
        <p:pic>
          <p:nvPicPr>
            <p:cNvPr id="34825" name="Picture 4">
              <a:extLst>
                <a:ext uri="{FF2B5EF4-FFF2-40B4-BE49-F238E27FC236}">
                  <a16:creationId xmlns:a16="http://schemas.microsoft.com/office/drawing/2014/main" id="{2A8B42E4-74F3-4A82-8194-49CAA6D0AB1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31925" y="1631950"/>
              <a:ext cx="116205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5">
              <a:extLst>
                <a:ext uri="{FF2B5EF4-FFF2-40B4-BE49-F238E27FC236}">
                  <a16:creationId xmlns:a16="http://schemas.microsoft.com/office/drawing/2014/main" id="{76D3894E-9289-4401-9AAC-FA35AE92FD1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27175" y="3155950"/>
              <a:ext cx="973138"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6">
              <a:extLst>
                <a:ext uri="{FF2B5EF4-FFF2-40B4-BE49-F238E27FC236}">
                  <a16:creationId xmlns:a16="http://schemas.microsoft.com/office/drawing/2014/main" id="{4228DA82-8AF4-458A-B790-6BD2FB9F89F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22413" y="4454525"/>
              <a:ext cx="946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Picture 7">
              <a:extLst>
                <a:ext uri="{FF2B5EF4-FFF2-40B4-BE49-F238E27FC236}">
                  <a16:creationId xmlns:a16="http://schemas.microsoft.com/office/drawing/2014/main" id="{330F7C9B-BCB3-46CF-A1C7-E05ABC5DC91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508125" y="5761038"/>
              <a:ext cx="982663"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821" name="Picture 2" descr="A bowl of fruit&#10;&#10;Description generated with high confidence">
            <a:extLst>
              <a:ext uri="{FF2B5EF4-FFF2-40B4-BE49-F238E27FC236}">
                <a16:creationId xmlns:a16="http://schemas.microsoft.com/office/drawing/2014/main" id="{BEA57DF2-3B0C-4FB1-A480-6DB4EBD4070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296400" y="593725"/>
            <a:ext cx="2498725"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0" descr="A group of people sitting at a table&#10;&#10;Description generated with very high confidence">
            <a:extLst>
              <a:ext uri="{FF2B5EF4-FFF2-40B4-BE49-F238E27FC236}">
                <a16:creationId xmlns:a16="http://schemas.microsoft.com/office/drawing/2014/main" id="{AFE6FEFE-E89D-4B3B-B2F4-991E0D73E5E3}"/>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144000" y="4183063"/>
            <a:ext cx="280352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1">
            <a:extLst>
              <a:ext uri="{FF2B5EF4-FFF2-40B4-BE49-F238E27FC236}">
                <a16:creationId xmlns:a16="http://schemas.microsoft.com/office/drawing/2014/main" id="{92CC685D-F2E0-458A-945A-989E16FF54D6}"/>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545263" y="2344738"/>
            <a:ext cx="280352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13" descr="A necklace hanging on a branch&#10;&#10;Description generated with high confidence">
            <a:extLst>
              <a:ext uri="{FF2B5EF4-FFF2-40B4-BE49-F238E27FC236}">
                <a16:creationId xmlns:a16="http://schemas.microsoft.com/office/drawing/2014/main" id="{54315769-03C4-4CCE-9C8A-DB326F243179}"/>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978650" y="4433888"/>
            <a:ext cx="2071688"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964F17E7-4ADA-AC62-183A-B35706184103}"/>
              </a:ext>
            </a:extLst>
          </p:cNvPr>
          <p:cNvSpPr>
            <a:spLocks noGrp="1" noChangeArrowheads="1"/>
          </p:cNvSpPr>
          <p:nvPr>
            <p:ph type="title"/>
          </p:nvPr>
        </p:nvSpPr>
        <p:spPr>
          <a:xfrm>
            <a:off x="2891790" y="381000"/>
            <a:ext cx="6629400" cy="1082675"/>
          </a:xfrm>
        </p:spPr>
        <p:txBody>
          <a:bodyPr/>
          <a:lstStyle/>
          <a:p>
            <a:pPr eaLnBrk="1" hangingPunct="1">
              <a:defRPr/>
            </a:pPr>
            <a:r>
              <a:rPr lang="en-US" altLang="en-US" sz="5400" dirty="0">
                <a:solidFill>
                  <a:schemeClr val="accent3"/>
                </a:solidFill>
              </a:rPr>
              <a:t>Who does WIC serve? </a:t>
            </a:r>
          </a:p>
        </p:txBody>
      </p:sp>
      <p:pic>
        <p:nvPicPr>
          <p:cNvPr id="9" name="Picture 8" descr="Logo, company name&#10;&#10;Description automatically generated">
            <a:extLst>
              <a:ext uri="{FF2B5EF4-FFF2-40B4-BE49-F238E27FC236}">
                <a16:creationId xmlns:a16="http://schemas.microsoft.com/office/drawing/2014/main" id="{3098873A-A716-FFE3-DD26-8AF307DEC9A9}"/>
              </a:ext>
            </a:extLst>
          </p:cNvPr>
          <p:cNvPicPr>
            <a:picLocks noChangeAspect="1"/>
          </p:cNvPicPr>
          <p:nvPr/>
        </p:nvPicPr>
        <p:blipFill rotWithShape="1">
          <a:blip r:embed="rId4"/>
          <a:srcRect t="11628"/>
          <a:stretch/>
        </p:blipFill>
        <p:spPr>
          <a:xfrm>
            <a:off x="2891790" y="1752600"/>
            <a:ext cx="6400800" cy="4301163"/>
          </a:xfrm>
          <a:prstGeom prst="rect">
            <a:avLst/>
          </a:prstGeom>
        </p:spPr>
      </p:pic>
    </p:spTree>
    <p:custDataLst>
      <p:tags r:id="rId1"/>
    </p:custDataLst>
    <p:extLst>
      <p:ext uri="{BB962C8B-B14F-4D97-AF65-F5344CB8AC3E}">
        <p14:creationId xmlns:p14="http://schemas.microsoft.com/office/powerpoint/2010/main" val="3521446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a:extLst>
              <a:ext uri="{FF2B5EF4-FFF2-40B4-BE49-F238E27FC236}">
                <a16:creationId xmlns:a16="http://schemas.microsoft.com/office/drawing/2014/main" id="{10C2C187-F8E0-4EF4-BA03-65A41F6570D1}"/>
              </a:ext>
            </a:extLst>
          </p:cNvPr>
          <p:cNvSpPr>
            <a:spLocks noGrp="1" noChangeArrowheads="1"/>
          </p:cNvSpPr>
          <p:nvPr>
            <p:ph type="title"/>
          </p:nvPr>
        </p:nvSpPr>
        <p:spPr>
          <a:xfrm>
            <a:off x="685800" y="365125"/>
            <a:ext cx="9353550" cy="1325563"/>
          </a:xfrm>
        </p:spPr>
        <p:txBody>
          <a:bodyPr/>
          <a:lstStyle/>
          <a:p>
            <a:pPr eaLnBrk="1" hangingPunct="1">
              <a:defRPr/>
            </a:pPr>
            <a:r>
              <a:rPr lang="en-US" altLang="en-US" sz="5400" dirty="0">
                <a:solidFill>
                  <a:schemeClr val="accent3"/>
                </a:solidFill>
              </a:rPr>
              <a:t>Who does WIC serve? </a:t>
            </a:r>
          </a:p>
        </p:txBody>
      </p:sp>
      <p:sp>
        <p:nvSpPr>
          <p:cNvPr id="69635" name="Rectangle 3">
            <a:extLst>
              <a:ext uri="{FF2B5EF4-FFF2-40B4-BE49-F238E27FC236}">
                <a16:creationId xmlns:a16="http://schemas.microsoft.com/office/drawing/2014/main" id="{F8A06010-CE74-4515-B1C1-1A2C815C918E}"/>
              </a:ext>
            </a:extLst>
          </p:cNvPr>
          <p:cNvSpPr>
            <a:spLocks noGrp="1" noChangeArrowheads="1"/>
          </p:cNvSpPr>
          <p:nvPr>
            <p:ph idx="1"/>
          </p:nvPr>
        </p:nvSpPr>
        <p:spPr>
          <a:xfrm>
            <a:off x="799273" y="1443383"/>
            <a:ext cx="8153400" cy="5019675"/>
          </a:xfrm>
        </p:spPr>
        <p:txBody>
          <a:bodyPr/>
          <a:lstStyle/>
          <a:p>
            <a:pPr eaLnBrk="1" hangingPunct="1">
              <a:lnSpc>
                <a:spcPct val="100000"/>
              </a:lnSpc>
              <a:buClr>
                <a:srgbClr val="7030A0"/>
              </a:buClr>
              <a:buSzPct val="124000"/>
              <a:defRPr/>
            </a:pPr>
            <a:endParaRPr lang="en-US" altLang="en-US" sz="2000" dirty="0"/>
          </a:p>
          <a:p>
            <a:pPr eaLnBrk="1" hangingPunct="1">
              <a:lnSpc>
                <a:spcPct val="100000"/>
              </a:lnSpc>
              <a:buClr>
                <a:srgbClr val="7030A0"/>
              </a:buClr>
              <a:buSzPct val="124000"/>
              <a:defRPr/>
            </a:pPr>
            <a:r>
              <a:rPr lang="en-US" altLang="en-US" sz="2000" dirty="0"/>
              <a:t>Pregnant/Postpartum women</a:t>
            </a:r>
          </a:p>
          <a:p>
            <a:pPr eaLnBrk="1" hangingPunct="1">
              <a:lnSpc>
                <a:spcPct val="100000"/>
              </a:lnSpc>
              <a:buClr>
                <a:srgbClr val="7030A0"/>
              </a:buClr>
              <a:buSzPct val="124000"/>
              <a:defRPr/>
            </a:pPr>
            <a:r>
              <a:rPr lang="en-US" altLang="en-US" sz="2000" dirty="0"/>
              <a:t>Breastfeeding women</a:t>
            </a:r>
          </a:p>
          <a:p>
            <a:pPr eaLnBrk="1" hangingPunct="1">
              <a:lnSpc>
                <a:spcPct val="100000"/>
              </a:lnSpc>
              <a:buClr>
                <a:srgbClr val="7030A0"/>
              </a:buClr>
              <a:buSzPct val="124000"/>
              <a:defRPr/>
            </a:pPr>
            <a:r>
              <a:rPr lang="en-US" altLang="en-US" sz="2000" dirty="0"/>
              <a:t>Infants</a:t>
            </a:r>
          </a:p>
          <a:p>
            <a:pPr eaLnBrk="1" hangingPunct="1">
              <a:lnSpc>
                <a:spcPct val="100000"/>
              </a:lnSpc>
              <a:buClr>
                <a:srgbClr val="7030A0"/>
              </a:buClr>
              <a:buSzPct val="124000"/>
              <a:defRPr/>
            </a:pPr>
            <a:r>
              <a:rPr lang="en-US" altLang="en-US" sz="2000" dirty="0"/>
              <a:t>Children up to age 5</a:t>
            </a:r>
          </a:p>
          <a:p>
            <a:pPr eaLnBrk="1" hangingPunct="1">
              <a:lnSpc>
                <a:spcPct val="100000"/>
              </a:lnSpc>
              <a:buClr>
                <a:srgbClr val="7030A0"/>
              </a:buClr>
              <a:buSzPct val="124000"/>
              <a:defRPr/>
            </a:pPr>
            <a:r>
              <a:rPr lang="en-US" altLang="en-US" sz="2000" dirty="0"/>
              <a:t>Live in North Carolina</a:t>
            </a:r>
          </a:p>
          <a:p>
            <a:pPr eaLnBrk="1" hangingPunct="1">
              <a:lnSpc>
                <a:spcPct val="100000"/>
              </a:lnSpc>
              <a:buClr>
                <a:srgbClr val="7030A0"/>
              </a:buClr>
              <a:buSzPct val="124000"/>
              <a:defRPr/>
            </a:pPr>
            <a:r>
              <a:rPr lang="en-US" altLang="en-US" sz="2000" dirty="0"/>
              <a:t>Receive Medicaid, TANF (Work First), Food and Nutrition Services (food stamps) </a:t>
            </a:r>
            <a:r>
              <a:rPr lang="en-US" altLang="en-US" sz="2000" b="1" dirty="0"/>
              <a:t>OR</a:t>
            </a:r>
            <a:r>
              <a:rPr lang="en-US" altLang="en-US" sz="2000" dirty="0"/>
              <a:t> have a household income less than or equal to income guidelines</a:t>
            </a:r>
          </a:p>
          <a:p>
            <a:pPr eaLnBrk="1" hangingPunct="1">
              <a:lnSpc>
                <a:spcPct val="100000"/>
              </a:lnSpc>
              <a:buClr>
                <a:srgbClr val="7030A0"/>
              </a:buClr>
              <a:buSzPct val="124000"/>
              <a:defRPr/>
            </a:pPr>
            <a:r>
              <a:rPr lang="en-US" altLang="en-US" sz="2000" dirty="0"/>
              <a:t>Have a nutrition risk</a:t>
            </a:r>
          </a:p>
          <a:p>
            <a:pPr eaLnBrk="1" hangingPunct="1">
              <a:buFont typeface="Wingdings" panose="05000000000000000000" pitchFamily="2" charset="2"/>
              <a:buNone/>
              <a:defRPr/>
            </a:pPr>
            <a:r>
              <a:rPr lang="en-US" altLang="en-US" dirty="0"/>
              <a:t>				</a:t>
            </a:r>
          </a:p>
        </p:txBody>
      </p:sp>
      <p:sp>
        <p:nvSpPr>
          <p:cNvPr id="26628" name="Rectangle 56">
            <a:extLst>
              <a:ext uri="{FF2B5EF4-FFF2-40B4-BE49-F238E27FC236}">
                <a16:creationId xmlns:a16="http://schemas.microsoft.com/office/drawing/2014/main" id="{447765A6-FF3F-4297-BB75-9961F819B6D7}"/>
              </a:ext>
            </a:extLst>
          </p:cNvPr>
          <p:cNvSpPr>
            <a:spLocks noChangeArrowheads="1"/>
          </p:cNvSpPr>
          <p:nvPr/>
        </p:nvSpPr>
        <p:spPr bwMode="auto">
          <a:xfrm>
            <a:off x="1524000" y="2265363"/>
            <a:ext cx="1841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900">
              <a:latin typeface="Arial" panose="020B0604020202020204" pitchFamily="34" charset="0"/>
            </a:endParaRPr>
          </a:p>
          <a:p>
            <a:pPr eaLnBrk="1" hangingPunct="1"/>
            <a:endParaRPr lang="en-US" altLang="en-US">
              <a:latin typeface="Arial" panose="020B0604020202020204" pitchFamily="34" charset="0"/>
            </a:endParaRPr>
          </a:p>
        </p:txBody>
      </p:sp>
      <p:sp>
        <p:nvSpPr>
          <p:cNvPr id="26629" name="Rectangle 172">
            <a:extLst>
              <a:ext uri="{FF2B5EF4-FFF2-40B4-BE49-F238E27FC236}">
                <a16:creationId xmlns:a16="http://schemas.microsoft.com/office/drawing/2014/main" id="{7EFD3E99-2CCA-44F8-B171-157F5279B576}"/>
              </a:ext>
            </a:extLst>
          </p:cNvPr>
          <p:cNvSpPr>
            <a:spLocks noChangeArrowheads="1"/>
          </p:cNvSpPr>
          <p:nvPr/>
        </p:nvSpPr>
        <p:spPr bwMode="auto">
          <a:xfrm>
            <a:off x="1524000" y="442912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Arial" panose="020B0604020202020204" pitchFamily="34" charset="0"/>
            </a:endParaRPr>
          </a:p>
        </p:txBody>
      </p:sp>
      <p:pic>
        <p:nvPicPr>
          <p:cNvPr id="2" name="Picture 1">
            <a:extLst>
              <a:ext uri="{FF2B5EF4-FFF2-40B4-BE49-F238E27FC236}">
                <a16:creationId xmlns:a16="http://schemas.microsoft.com/office/drawing/2014/main" id="{248932C8-0395-4134-B0CF-495C2B45CE5F}"/>
              </a:ext>
            </a:extLst>
          </p:cNvPr>
          <p:cNvPicPr>
            <a:picLocks noChangeAspect="1"/>
          </p:cNvPicPr>
          <p:nvPr/>
        </p:nvPicPr>
        <p:blipFill>
          <a:blip r:embed="rId4"/>
          <a:stretch>
            <a:fillRect/>
          </a:stretch>
        </p:blipFill>
        <p:spPr>
          <a:xfrm>
            <a:off x="5969784" y="1481483"/>
            <a:ext cx="1728647" cy="2390472"/>
          </a:xfrm>
          <a:prstGeom prst="rect">
            <a:avLst/>
          </a:prstGeom>
        </p:spPr>
      </p:pic>
      <p:pic>
        <p:nvPicPr>
          <p:cNvPr id="3" name="Picture 2">
            <a:extLst>
              <a:ext uri="{FF2B5EF4-FFF2-40B4-BE49-F238E27FC236}">
                <a16:creationId xmlns:a16="http://schemas.microsoft.com/office/drawing/2014/main" id="{80E0350E-B3B6-4450-B37C-A1CBB6AD2E0D}"/>
              </a:ext>
            </a:extLst>
          </p:cNvPr>
          <p:cNvPicPr>
            <a:picLocks noChangeAspect="1"/>
          </p:cNvPicPr>
          <p:nvPr/>
        </p:nvPicPr>
        <p:blipFill>
          <a:blip r:embed="rId5"/>
          <a:stretch>
            <a:fillRect/>
          </a:stretch>
        </p:blipFill>
        <p:spPr>
          <a:xfrm>
            <a:off x="5969784" y="4870554"/>
            <a:ext cx="1804279" cy="1704042"/>
          </a:xfrm>
          <a:prstGeom prst="rect">
            <a:avLst/>
          </a:prstGeom>
        </p:spPr>
      </p:pic>
      <p:pic>
        <p:nvPicPr>
          <p:cNvPr id="5" name="Picture 4">
            <a:extLst>
              <a:ext uri="{FF2B5EF4-FFF2-40B4-BE49-F238E27FC236}">
                <a16:creationId xmlns:a16="http://schemas.microsoft.com/office/drawing/2014/main" id="{7344C462-065C-4549-9E69-7D884EACE5F1}"/>
              </a:ext>
            </a:extLst>
          </p:cNvPr>
          <p:cNvPicPr>
            <a:picLocks noChangeAspect="1"/>
          </p:cNvPicPr>
          <p:nvPr/>
        </p:nvPicPr>
        <p:blipFill>
          <a:blip r:embed="rId6"/>
          <a:stretch>
            <a:fillRect/>
          </a:stretch>
        </p:blipFill>
        <p:spPr>
          <a:xfrm>
            <a:off x="3913243" y="5095461"/>
            <a:ext cx="1544604" cy="1515665"/>
          </a:xfrm>
          <a:prstGeom prst="rect">
            <a:avLst/>
          </a:prstGeom>
        </p:spPr>
      </p:pic>
      <p:pic>
        <p:nvPicPr>
          <p:cNvPr id="6" name="Picture 5">
            <a:extLst>
              <a:ext uri="{FF2B5EF4-FFF2-40B4-BE49-F238E27FC236}">
                <a16:creationId xmlns:a16="http://schemas.microsoft.com/office/drawing/2014/main" id="{4CEB432D-2A14-4D5C-BB6F-5333FE1188BD}"/>
              </a:ext>
            </a:extLst>
          </p:cNvPr>
          <p:cNvPicPr>
            <a:picLocks noChangeAspect="1"/>
          </p:cNvPicPr>
          <p:nvPr/>
        </p:nvPicPr>
        <p:blipFill>
          <a:blip r:embed="rId7"/>
          <a:stretch>
            <a:fillRect/>
          </a:stretch>
        </p:blipFill>
        <p:spPr>
          <a:xfrm>
            <a:off x="8351455" y="5095461"/>
            <a:ext cx="1544605" cy="1495985"/>
          </a:xfrm>
          <a:prstGeom prst="rect">
            <a:avLst/>
          </a:prstGeom>
        </p:spPr>
      </p:pic>
    </p:spTree>
    <p:custDataLst>
      <p:tags r:id="rId1"/>
    </p:custDataLst>
    <p:extLst>
      <p:ext uri="{BB962C8B-B14F-4D97-AF65-F5344CB8AC3E}">
        <p14:creationId xmlns:p14="http://schemas.microsoft.com/office/powerpoint/2010/main" val="243372027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ARTICULATE_DESIGN_ID_NWA" val="pXwZpZ0B"/>
  <p:tag name="SECTOMILLISECCONVERTED" val="1"/>
  <p:tag name="ARTICULATE_SLIDE_COUNT" val="37"/>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2 - &amp;quot;The North Carolina WIC Program&amp;quot;&quot;/&gt;&lt;property id=&quot;20307&quot; value=&quot;256&quot;/&gt;&lt;/object&gt;&lt;object type=&quot;3&quot; unique_id=&quot;10004&quot;&gt;&lt;property id=&quot;20148&quot; value=&quot;5&quot;/&gt;&lt;property id=&quot;20300&quot; value=&quot;Slide 3 - &amp;quot;What is WIC?&amp;quot;&quot;/&gt;&lt;property id=&quot;20307&quot; value=&quot;257&quot;/&gt;&lt;/object&gt;&lt;object type=&quot;3&quot; unique_id=&quot;10005&quot;&gt;&lt;property id=&quot;20148&quot; value=&quot;5&quot;/&gt;&lt;property id=&quot;20300&quot; value=&quot;Slide 7 - &amp;quot;What does WIC provide?&amp;quot;&quot;/&gt;&lt;property id=&quot;20307&quot; value=&quot;258&quot;/&gt;&lt;/object&gt;&lt;object type=&quot;3&quot; unique_id=&quot;10010&quot;&gt;&lt;property id=&quot;20148&quot; value=&quot;5&quot;/&gt;&lt;property id=&quot;20300&quot; value=&quot;Slide 17 - &amp;quot;Pregnant Woman or          Partially Breastfeeding&amp;quot;&quot;/&gt;&lt;property id=&quot;20307&quot; value=&quot;285&quot;/&gt;&lt;/object&gt;&lt;object type=&quot;3&quot; unique_id=&quot;10011&quot;&gt;&lt;property id=&quot;20148&quot; value=&quot;5&quot;/&gt;&lt;property id=&quot;20300&quot; value=&quot;Slide 21 - &amp;quot;Fully Breastfed Infant&amp;quot;&quot;/&gt;&lt;property id=&quot;20307&quot; value=&quot;286&quot;/&gt;&lt;/object&gt;&lt;object type=&quot;3&quot; unique_id=&quot;10012&quot;&gt;&lt;property id=&quot;20148&quot; value=&quot;5&quot;/&gt;&lt;property id=&quot;20300&quot; value=&quot;Slide 18 - &amp;quot;Fully Breastfeeding Women&amp;quot;&quot;/&gt;&lt;property id=&quot;20307&quot; value=&quot;287&quot;/&gt;&lt;/object&gt;&lt;object type=&quot;3&quot; unique_id=&quot;10013&quot;&gt;&lt;property id=&quot;20148&quot; value=&quot;5&quot;/&gt;&lt;property id=&quot;20300&quot; value=&quot;Slide 22 - &amp;quot;Infants Receiving Formula&amp;quot;&quot;/&gt;&lt;property id=&quot;20307&quot; value=&quot;290&quot;/&gt;&lt;/object&gt;&lt;object type=&quot;3&quot; unique_id=&quot;10017&quot;&gt;&lt;property id=&quot;20148&quot; value=&quot;5&quot;/&gt;&lt;property id=&quot;20300&quot; value=&quot;Slide 19 - &amp;quot;Postpartum Women&amp;quot;&quot;/&gt;&lt;property id=&quot;20307&quot; value=&quot;293&quot;/&gt;&lt;/object&gt;&lt;object type=&quot;3&quot; unique_id=&quot;10022&quot;&gt;&lt;property id=&quot;20148&quot; value=&quot;5&quot;/&gt;&lt;property id=&quot;20300&quot; value=&quot;Slide 27 - &amp;quot;Breastfeeding Promotion and Support&amp;quot;&quot;/&gt;&lt;property id=&quot;20307&quot; value=&quot;275&quot;/&gt;&lt;/object&gt;&lt;object type=&quot;3&quot; unique_id=&quot;10023&quot;&gt;&lt;property id=&quot;20148&quot; value=&quot;5&quot;/&gt;&lt;property id=&quot;20300&quot; value=&quot;Slide 28 - &amp;quot;Breastfeeding Promotion and Support &amp;quot;&quot;/&gt;&lt;property id=&quot;20307&quot; value=&quot;283&quot;/&gt;&lt;/object&gt;&lt;object type=&quot;3&quot; unique_id=&quot;10024&quot;&gt;&lt;property id=&quot;20148&quot; value=&quot;5&quot;/&gt;&lt;property id=&quot;20300&quot; value=&quot;Slide 29 - &amp;quot;Breastfeeding Peer Counseling Program&amp;quot;&quot;/&gt;&lt;property id=&quot;20307&quot; value=&quot;281&quot;/&gt;&lt;/object&gt;&lt;object type=&quot;3&quot; unique_id=&quot;10028&quot;&gt;&lt;property id=&quot;20148&quot; value=&quot;5&quot;/&gt;&lt;property id=&quot;20300&quot; value=&quot;Slide 12 - &amp;quot;What happens at a WIC appointment?&amp;quot;&quot;/&gt;&lt;property id=&quot;20307&quot; value=&quot;273&quot;/&gt;&lt;/object&gt;&lt;object type=&quot;3&quot; unique_id=&quot;10032&quot;&gt;&lt;property id=&quot;20148&quot; value=&quot;5&quot;/&gt;&lt;property id=&quot;20300&quot; value=&quot;Slide 32 - &amp;quot;Why should you refer clients to WIC?&amp;quot;&quot;/&gt;&lt;property id=&quot;20307&quot; value=&quot;260&quot;/&gt;&lt;/object&gt;&lt;object type=&quot;3&quot; unique_id=&quot;15102&quot;&gt;&lt;property id=&quot;20148&quot; value=&quot;5&quot;/&gt;&lt;property id=&quot;20300&quot; value=&quot;Slide 36 - &amp;quot;Thank You! Questions? &amp;quot;&quot;/&gt;&lt;property id=&quot;20307&quot; value=&quot;302&quot;/&gt;&lt;/object&gt;&lt;object type=&quot;3&quot; unique_id=&quot;15714&quot;&gt;&lt;property id=&quot;20148&quot; value=&quot;5&quot;/&gt;&lt;property id=&quot;20300&quot; value=&quot;Slide 1 - &amp;quot;Local Agency Outreach Presentation  for Partners&amp;quot;&quot;/&gt;&lt;property id=&quot;20307&quot; value=&quot;306&quot;/&gt;&lt;/object&gt;&lt;object type=&quot;3&quot; unique_id=&quot;15715&quot;&gt;&lt;property id=&quot;20148&quot; value=&quot;5&quot;/&gt;&lt;property id=&quot;20300&quot; value=&quot;Slide 5 - &amp;quot;WIC Fun Facts&amp;quot;&quot;/&gt;&lt;property id=&quot;20307&quot; value=&quot;308&quot;/&gt;&lt;/object&gt;&lt;object type=&quot;3&quot; unique_id=&quot;15716&quot;&gt;&lt;property id=&quot;20148&quot; value=&quot;5&quot;/&gt;&lt;property id=&quot;20300&quot; value=&quot;Slide 4 - &amp;quot;WIC’s Mission&amp;quot;&quot;/&gt;&lt;property id=&quot;20307&quot; value=&quot;307&quot;/&gt;&lt;/object&gt;&lt;object type=&quot;3&quot; unique_id=&quot;15717&quot;&gt;&lt;property id=&quot;20148&quot; value=&quot;5&quot;/&gt;&lt;property id=&quot;20300&quot; value=&quot;Slide 11 - &amp;quot;Citizenship Status&amp;quot;&quot;/&gt;&lt;property id=&quot;20307&quot; value=&quot;305&quot;/&gt;&lt;/object&gt;&lt;object type=&quot;3&quot; unique_id=&quot;15926&quot;&gt;&lt;property id=&quot;20148&quot; value=&quot;5&quot;/&gt;&lt;property id=&quot;20300&quot; value=&quot;Slide 16 - &amp;quot;Children (1-5 years old)&amp;quot;&quot;/&gt;&lt;property id=&quot;20307&quot; value=&quot;309&quot;/&gt;&lt;/object&gt;&lt;object type=&quot;3&quot; unique_id=&quot;16474&quot;&gt;&lt;property id=&quot;20148&quot; value=&quot;5&quot;/&gt;&lt;property id=&quot;20300&quot; value=&quot;Slide 6 - &amp;quot;WIC Overview&amp;quot;&quot;/&gt;&lt;property id=&quot;20307&quot; value=&quot;312&quot;/&gt;&lt;/object&gt;&lt;object type=&quot;3&quot; unique_id=&quot;16475&quot;&gt;&lt;property id=&quot;20148&quot; value=&quot;5&quot;/&gt;&lt;property id=&quot;20300&quot; value=&quot;Slide 35 - &amp;quot;Contact Us!&amp;quot;&quot;/&gt;&lt;property id=&quot;20307&quot; value=&quot;314&quot;/&gt;&lt;/object&gt;&lt;object type=&quot;3&quot; unique_id=&quot;16768&quot;&gt;&lt;property id=&quot;20148&quot; value=&quot;5&quot;/&gt;&lt;property id=&quot;20300&quot; value=&quot;Slide 10 - &amp;quot;NC WIC Program Income Guidelines&amp;quot;&quot;/&gt;&lt;property id=&quot;20307&quot; value=&quot;315&quot;/&gt;&lt;/object&gt;&lt;object type=&quot;3&quot; unique_id=&quot;16931&quot;&gt;&lt;property id=&quot;20148&quot; value=&quot;5&quot;/&gt;&lt;property id=&quot;20300&quot; value=&quot;Slide 37&quot;/&gt;&lt;property id=&quot;20307&quot; value=&quot;316&quot;/&gt;&lt;/object&gt;&lt;object type=&quot;3&quot; unique_id=&quot;180279&quot;&gt;&lt;property id=&quot;20148&quot; value=&quot;5&quot;/&gt;&lt;property id=&quot;20300&quot; value=&quot;Slide 8 - &amp;quot;Who does WIC serve? &amp;quot;&quot;/&gt;&lt;property id=&quot;20307&quot; value=&quot;325&quot;/&gt;&lt;/object&gt;&lt;object type=&quot;3&quot; unique_id=&quot;180280&quot;&gt;&lt;property id=&quot;20148&quot; value=&quot;5&quot;/&gt;&lt;property id=&quot;20300&quot; value=&quot;Slide 9 - &amp;quot;Who does WIC serve? &amp;quot;&quot;/&gt;&lt;property id=&quot;20307&quot; value=&quot;324&quot;/&gt;&lt;/object&gt;&lt;object type=&quot;3&quot; unique_id=&quot;180281&quot;&gt;&lt;property id=&quot;20148&quot; value=&quot;5&quot;/&gt;&lt;property id=&quot;20300&quot; value=&quot;Slide 13 - &amp;quot;Healthy Foods – Food Prescriptions&amp;quot;&quot;/&gt;&lt;property id=&quot;20307&quot; value=&quot;326&quot;/&gt;&lt;/object&gt;&lt;object type=&quot;3&quot; unique_id=&quot;180282&quot;&gt;&lt;property id=&quot;20148&quot; value=&quot;5&quot;/&gt;&lt;property id=&quot;20300&quot; value=&quot;Slide 14 - &amp;quot;Healthy Foods:  Food Prescriptions for Women and Children &amp;quot;&quot;/&gt;&lt;property id=&quot;20307&quot; value=&quot;317&quot;/&gt;&lt;/object&gt;&lt;object type=&quot;3&quot; unique_id=&quot;180283&quot;&gt;&lt;property id=&quot;20148&quot; value=&quot;5&quot;/&gt;&lt;property id=&quot;20300&quot; value=&quot;Slide 15 - &amp;quot;Food Prescription for Fully  Breastfeeding Women&amp;quot;&quot;/&gt;&lt;property id=&quot;20307&quot; value=&quot;330&quot;/&gt;&lt;/object&gt;&lt;object type=&quot;3&quot; unique_id=&quot;180284&quot;&gt;&lt;property id=&quot;20148&quot; value=&quot;5&quot;/&gt;&lt;property id=&quot;20300&quot; value=&quot;Slide 20 - &amp;quot;Tailoring and Substitutions&amp;quot;&quot;/&gt;&lt;property id=&quot;20307&quot; value=&quot;329&quot;/&gt;&lt;/object&gt;&lt;object type=&quot;3&quot; unique_id=&quot;180285&quot;&gt;&lt;property id=&quot;20148&quot; value=&quot;5&quot;/&gt;&lt;property id=&quot;20300&quot; value=&quot;Slide 23 - &amp;quot;Exempt Infant Formulas &amp;amp; WIC-Eligible Nutritionals&amp;quot;&quot;/&gt;&lt;property id=&quot;20307&quot; value=&quot;327&quot;/&gt;&lt;/object&gt;&lt;object type=&quot;3&quot; unique_id=&quot;180286&quot;&gt;&lt;property id=&quot;20148&quot; value=&quot;5&quot;/&gt;&lt;property id=&quot;20300&quot; value=&quot;Slide 24 - &amp;quot;Shopping for Healthy Foods&amp;quot;&quot;/&gt;&lt;property id=&quot;20307&quot; value=&quot;328&quot;/&gt;&lt;/object&gt;&lt;object type=&quot;3&quot; unique_id=&quot;180287&quot;&gt;&lt;property id=&quot;20148&quot; value=&quot;5&quot;/&gt;&lt;property id=&quot;20300&quot; value=&quot;Slide 25 - &amp;quot;Shopping for Healthy Foods&amp;quot;&quot;/&gt;&lt;property id=&quot;20307&quot; value=&quot;320&quot;/&gt;&lt;/object&gt;&lt;object type=&quot;3&quot; unique_id=&quot;180288&quot;&gt;&lt;property id=&quot;20148&quot; value=&quot;5&quot;/&gt;&lt;property id=&quot;20300&quot; value=&quot;Slide 26 - &amp;quot;Farmers’ Market Nutrition Program&amp;quot;&quot;/&gt;&lt;property id=&quot;20307&quot; value=&quot;331&quot;/&gt;&lt;/object&gt;&lt;object type=&quot;3&quot; unique_id=&quot;180289&quot;&gt;&lt;property id=&quot;20148&quot; value=&quot;5&quot;/&gt;&lt;property id=&quot;20300&quot; value=&quot;Slide 30 - &amp;quot;Nutrition Education&amp;quot;&quot;/&gt;&lt;property id=&quot;20307&quot; value=&quot;332&quot;/&gt;&lt;/object&gt;&lt;object type=&quot;3&quot; unique_id=&quot;180290&quot;&gt;&lt;property id=&quot;20148&quot; value=&quot;5&quot;/&gt;&lt;property id=&quot;20300&quot; value=&quot;Slide 31 - &amp;quot;Community and Healthcare Referrals&amp;quot;&quot;/&gt;&lt;property id=&quot;20307&quot; value=&quot;333&quot;/&gt;&lt;/object&gt;&lt;object type=&quot;3&quot; unique_id=&quot;180291&quot;&gt;&lt;property id=&quot;20148&quot; value=&quot;5&quot;/&gt;&lt;property id=&quot;20300&quot; value=&quot;Slide 33 - &amp;quot;Referrals to WIC: Outreach Materials&amp;quot;&quot;/&gt;&lt;property id=&quot;20307&quot; value=&quot;334&quot;/&gt;&lt;/object&gt;&lt;object type=&quot;3&quot; unique_id=&quot;180292&quot;&gt;&lt;property id=&quot;20148&quot; value=&quot;5&quot;/&gt;&lt;property id=&quot;20300&quot; value=&quot;Slide 34 - &amp;quot;WIC Voices Video&amp;quot;&quot;/&gt;&lt;property id=&quot;20307&quot; value=&quot;322&quot;/&gt;&lt;/object&gt;&lt;/object&gt;&lt;object type=&quot;8&quot; unique_id=&quot;10068&quot;&gt;&lt;/object&gt;&lt;/object&gt;&lt;/database&gt;"/>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WA">
  <a:themeElements>
    <a:clrScheme name="Custom 2">
      <a:dk1>
        <a:sysClr val="windowText" lastClr="000000"/>
      </a:dk1>
      <a:lt1>
        <a:sysClr val="window" lastClr="FFFFFF"/>
      </a:lt1>
      <a:dk2>
        <a:srgbClr val="AAAAAA"/>
      </a:dk2>
      <a:lt2>
        <a:srgbClr val="C8C8C8"/>
      </a:lt2>
      <a:accent1>
        <a:srgbClr val="2CB34A"/>
      </a:accent1>
      <a:accent2>
        <a:srgbClr val="A1CD3A"/>
      </a:accent2>
      <a:accent3>
        <a:srgbClr val="2E3192"/>
      </a:accent3>
      <a:accent4>
        <a:srgbClr val="6C54A3"/>
      </a:accent4>
      <a:accent5>
        <a:srgbClr val="EE3439"/>
      </a:accent5>
      <a:accent6>
        <a:srgbClr val="F3716D"/>
      </a:accent6>
      <a:hlink>
        <a:srgbClr val="AAAAAA"/>
      </a:hlink>
      <a:folHlink>
        <a:srgbClr val="C8C8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WA" id="{362513DC-6FFC-4CE6-9939-E93C9A571D67}" vid="{D7B13CBF-F67E-4B39-854E-876FB356F89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11479</TotalTime>
  <Words>5477</Words>
  <Application>Microsoft Office PowerPoint</Application>
  <PresentationFormat>Widescreen</PresentationFormat>
  <Paragraphs>627</Paragraphs>
  <Slides>37</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Calibri</vt:lpstr>
      <vt:lpstr>Calibri Light</vt:lpstr>
      <vt:lpstr>Times New Roman</vt:lpstr>
      <vt:lpstr>TransportNew</vt:lpstr>
      <vt:lpstr>Verdana</vt:lpstr>
      <vt:lpstr>WIC Gravur Condensed Black</vt:lpstr>
      <vt:lpstr>Wingdings</vt:lpstr>
      <vt:lpstr>NWA</vt:lpstr>
      <vt:lpstr>Local Agency Outreach Presentation  for Partners</vt:lpstr>
      <vt:lpstr>The North Carolina WIC Program</vt:lpstr>
      <vt:lpstr>What is WIC?</vt:lpstr>
      <vt:lpstr>WIC’s Mission</vt:lpstr>
      <vt:lpstr>WIC Fun Facts</vt:lpstr>
      <vt:lpstr>WIC Overview</vt:lpstr>
      <vt:lpstr>What does WIC provide?</vt:lpstr>
      <vt:lpstr>Who does WIC serve? </vt:lpstr>
      <vt:lpstr>Who does WIC serve? </vt:lpstr>
      <vt:lpstr>NC WIC Program Income Guidelines</vt:lpstr>
      <vt:lpstr>Citizenship Status</vt:lpstr>
      <vt:lpstr>What happens at a WIC appointment?</vt:lpstr>
      <vt:lpstr>Healthy Foods – Food Prescriptions</vt:lpstr>
      <vt:lpstr>Healthy Foods:  Food Prescriptions for Women and Children </vt:lpstr>
      <vt:lpstr>Food Prescription for Fully  Breastfeeding Women</vt:lpstr>
      <vt:lpstr>Children (1-5 years old)</vt:lpstr>
      <vt:lpstr>Pregnant Woman or          Partially Breastfeeding</vt:lpstr>
      <vt:lpstr>Fully Breastfeeding Women</vt:lpstr>
      <vt:lpstr>Postpartum Women</vt:lpstr>
      <vt:lpstr>Tailoring and Substitutions</vt:lpstr>
      <vt:lpstr>Fully Breastfed Infant</vt:lpstr>
      <vt:lpstr>Infants Receiving Formula</vt:lpstr>
      <vt:lpstr>Exempt Infant Formulas &amp; WIC-Eligible Nutritionals</vt:lpstr>
      <vt:lpstr>Shopping for Healthy Foods</vt:lpstr>
      <vt:lpstr>Shopping for Healthy Foods</vt:lpstr>
      <vt:lpstr>Farmers’ Market Nutrition Program</vt:lpstr>
      <vt:lpstr>Breastfeeding Promotion and Support</vt:lpstr>
      <vt:lpstr>Breastfeeding Promotion and Support </vt:lpstr>
      <vt:lpstr>Breastfeeding Peer Counseling Program</vt:lpstr>
      <vt:lpstr>Nutrition Education</vt:lpstr>
      <vt:lpstr>Community and Health Care Referrals</vt:lpstr>
      <vt:lpstr>Why should you refer clients to WIC?</vt:lpstr>
      <vt:lpstr>Referrals to WIC: Outreach Materials</vt:lpstr>
      <vt:lpstr>WIC Voices Video</vt:lpstr>
      <vt:lpstr>Contact Us!</vt:lpstr>
      <vt:lpstr>Thank You! Questions? </vt:lpstr>
      <vt:lpstr>PowerPoint Presentation</vt:lpstr>
    </vt:vector>
  </TitlesOfParts>
  <Company>DPH/NC 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North Carolina WIC Program</dc:title>
  <dc:creator>Amanda Orfitelli</dc:creator>
  <cp:lastModifiedBy>Moss, Sara</cp:lastModifiedBy>
  <cp:revision>385</cp:revision>
  <cp:lastPrinted>2018-08-07T19:17:28Z</cp:lastPrinted>
  <dcterms:created xsi:type="dcterms:W3CDTF">2010-08-13T20:09:31Z</dcterms:created>
  <dcterms:modified xsi:type="dcterms:W3CDTF">2025-09-02T17:46:47Z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D2D50D98-93E4-4009-B066-BDD15869300F</vt:lpwstr>
  </property>
  <property fmtid="{D5CDD505-2E9C-101B-9397-08002B2CF9AE}" pid="3" name="ArticulatePath">
    <vt:lpwstr>NC-WIC-ProgramOutreachPresentation2019-FINAL</vt:lpwstr>
  </property>
</Properties>
</file>