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9.xml" ContentType="application/vnd.openxmlformats-officedocument.presentationml.notesSlide+xml"/>
  <Override PartName="/ppt/tags/tag94.xml" ContentType="application/vnd.openxmlformats-officedocument.presentationml.tags+xml"/>
  <Override PartName="/ppt/notesSlides/notesSlide3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9.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4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4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4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4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47.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8.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49.xml" ContentType="application/vnd.openxmlformats-officedocument.presentationml.notesSlide+xml"/>
  <Override PartName="/ppt/tags/tag165.xml" ContentType="application/vnd.openxmlformats-officedocument.presentationml.tags+xml"/>
  <Override PartName="/ppt/notesSlides/notesSlide50.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52.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53.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54.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5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56.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57.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5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5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60.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6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62.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63.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64.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65.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66.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67.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68.xml" ContentType="application/vnd.openxmlformats-officedocument.presentationml.notesSlide+xml"/>
  <Override PartName="/ppt/tags/tag225.xml" ContentType="application/vnd.openxmlformats-officedocument.presentationml.tags+xml"/>
  <Override PartName="/ppt/notesSlides/notesSlide69.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70.xml" ContentType="application/vnd.openxmlformats-officedocument.presentationml.notesSlide+xml"/>
  <Override PartName="/ppt/tags/tag228.xml" ContentType="application/vnd.openxmlformats-officedocument.presentationml.tags+xml"/>
  <Override PartName="/ppt/notesSlides/notesSlide71.xml" ContentType="application/vnd.openxmlformats-officedocument.presentationml.notesSlide+xml"/>
  <Override PartName="/ppt/tags/tag229.xml" ContentType="application/vnd.openxmlformats-officedocument.presentationml.tags+xml"/>
  <Override PartName="/ppt/notesSlides/notesSlide72.xml" ContentType="application/vnd.openxmlformats-officedocument.presentationml.notesSlide+xml"/>
  <Override PartName="/ppt/tags/tag230.xml" ContentType="application/vnd.openxmlformats-officedocument.presentationml.tags+xml"/>
  <Override PartName="/ppt/notesSlides/notesSlide73.xml" ContentType="application/vnd.openxmlformats-officedocument.presentationml.notesSlide+xml"/>
  <Override PartName="/ppt/tags/tag231.xml" ContentType="application/vnd.openxmlformats-officedocument.presentationml.tags+xml"/>
  <Override PartName="/ppt/notesSlides/notesSlide74.xml" ContentType="application/vnd.openxmlformats-officedocument.presentationml.notesSlide+xml"/>
  <Override PartName="/ppt/tags/tag232.xml" ContentType="application/vnd.openxmlformats-officedocument.presentationml.tags+xml"/>
  <Override PartName="/ppt/notesSlides/notesSlide75.xml" ContentType="application/vnd.openxmlformats-officedocument.presentationml.notesSlide+xml"/>
  <Override PartName="/ppt/tags/tag233.xml" ContentType="application/vnd.openxmlformats-officedocument.presentationml.tags+xml"/>
  <Override PartName="/ppt/notesSlides/notesSlide76.xml" ContentType="application/vnd.openxmlformats-officedocument.presentationml.notesSlide+xml"/>
  <Override PartName="/ppt/tags/tag234.xml" ContentType="application/vnd.openxmlformats-officedocument.presentationml.tags+xml"/>
  <Override PartName="/ppt/notesSlides/notesSlide77.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78.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79.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80.xml" ContentType="application/vnd.openxmlformats-officedocument.presentationml.notesSlide+xml"/>
  <Override PartName="/ppt/tags/tag246.xml" ContentType="application/vnd.openxmlformats-officedocument.presentationml.tags+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36" r:id="rId5"/>
  </p:sldMasterIdLst>
  <p:notesMasterIdLst>
    <p:notesMasterId r:id="rId87"/>
  </p:notesMasterIdLst>
  <p:handoutMasterIdLst>
    <p:handoutMasterId r:id="rId88"/>
  </p:handoutMasterIdLst>
  <p:sldIdLst>
    <p:sldId id="819" r:id="rId6"/>
    <p:sldId id="274" r:id="rId7"/>
    <p:sldId id="275" r:id="rId8"/>
    <p:sldId id="710" r:id="rId9"/>
    <p:sldId id="276" r:id="rId10"/>
    <p:sldId id="737" r:id="rId11"/>
    <p:sldId id="803" r:id="rId12"/>
    <p:sldId id="614" r:id="rId13"/>
    <p:sldId id="279" r:id="rId14"/>
    <p:sldId id="280" r:id="rId15"/>
    <p:sldId id="708" r:id="rId16"/>
    <p:sldId id="281" r:id="rId17"/>
    <p:sldId id="283" r:id="rId18"/>
    <p:sldId id="601" r:id="rId19"/>
    <p:sldId id="702" r:id="rId20"/>
    <p:sldId id="286" r:id="rId21"/>
    <p:sldId id="349" r:id="rId22"/>
    <p:sldId id="287" r:id="rId23"/>
    <p:sldId id="804" r:id="rId24"/>
    <p:sldId id="291" r:id="rId25"/>
    <p:sldId id="292" r:id="rId26"/>
    <p:sldId id="670" r:id="rId27"/>
    <p:sldId id="805" r:id="rId28"/>
    <p:sldId id="806" r:id="rId29"/>
    <p:sldId id="807" r:id="rId30"/>
    <p:sldId id="608" r:id="rId31"/>
    <p:sldId id="609" r:id="rId32"/>
    <p:sldId id="808" r:id="rId33"/>
    <p:sldId id="910" r:id="rId34"/>
    <p:sldId id="798" r:id="rId35"/>
    <p:sldId id="306" r:id="rId36"/>
    <p:sldId id="619" r:id="rId37"/>
    <p:sldId id="282" r:id="rId38"/>
    <p:sldId id="809" r:id="rId39"/>
    <p:sldId id="309" r:id="rId40"/>
    <p:sldId id="310" r:id="rId41"/>
    <p:sldId id="311" r:id="rId42"/>
    <p:sldId id="312" r:id="rId43"/>
    <p:sldId id="810" r:id="rId44"/>
    <p:sldId id="811" r:id="rId45"/>
    <p:sldId id="315" r:id="rId46"/>
    <p:sldId id="316" r:id="rId47"/>
    <p:sldId id="317" r:id="rId48"/>
    <p:sldId id="707" r:id="rId49"/>
    <p:sldId id="622" r:id="rId50"/>
    <p:sldId id="623" r:id="rId51"/>
    <p:sldId id="318" r:id="rId52"/>
    <p:sldId id="319" r:id="rId53"/>
    <p:sldId id="320" r:id="rId54"/>
    <p:sldId id="800" r:id="rId55"/>
    <p:sldId id="321" r:id="rId56"/>
    <p:sldId id="322" r:id="rId57"/>
    <p:sldId id="323" r:id="rId58"/>
    <p:sldId id="661" r:id="rId59"/>
    <p:sldId id="812" r:id="rId60"/>
    <p:sldId id="813" r:id="rId61"/>
    <p:sldId id="351" r:id="rId62"/>
    <p:sldId id="814" r:id="rId63"/>
    <p:sldId id="328" r:id="rId64"/>
    <p:sldId id="329" r:id="rId65"/>
    <p:sldId id="352" r:id="rId66"/>
    <p:sldId id="330" r:id="rId67"/>
    <p:sldId id="815" r:id="rId68"/>
    <p:sldId id="816" r:id="rId69"/>
    <p:sldId id="613" r:id="rId70"/>
    <p:sldId id="333" r:id="rId71"/>
    <p:sldId id="817" r:id="rId72"/>
    <p:sldId id="818" r:id="rId73"/>
    <p:sldId id="802" r:id="rId74"/>
    <p:sldId id="672" r:id="rId75"/>
    <p:sldId id="738" r:id="rId76"/>
    <p:sldId id="739" r:id="rId77"/>
    <p:sldId id="794" r:id="rId78"/>
    <p:sldId id="820" r:id="rId79"/>
    <p:sldId id="796" r:id="rId80"/>
    <p:sldId id="797" r:id="rId81"/>
    <p:sldId id="795" r:id="rId82"/>
    <p:sldId id="367" r:id="rId83"/>
    <p:sldId id="347" r:id="rId84"/>
    <p:sldId id="354" r:id="rId85"/>
    <p:sldId id="257" r:id="rId86"/>
  </p:sldIdLst>
  <p:sldSz cx="12188825" cy="6858000"/>
  <p:notesSz cx="7315200" cy="9601200"/>
  <p:custDataLst>
    <p:tags r:id="rId8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5000" autoAdjust="0"/>
  </p:normalViewPr>
  <p:slideViewPr>
    <p:cSldViewPr>
      <p:cViewPr varScale="1">
        <p:scale>
          <a:sx n="65" d="100"/>
          <a:sy n="65" d="100"/>
        </p:scale>
        <p:origin x="1363" y="53"/>
      </p:cViewPr>
      <p:guideLst>
        <p:guide orient="horz" pos="2160"/>
        <p:guide pos="3839"/>
      </p:guideLst>
    </p:cSldViewPr>
  </p:slideViewPr>
  <p:outlineViewPr>
    <p:cViewPr>
      <p:scale>
        <a:sx n="33" d="100"/>
        <a:sy n="33" d="100"/>
      </p:scale>
      <p:origin x="0" y="-73584"/>
    </p:cViewPr>
  </p:outlineViewPr>
  <p:notesTextViewPr>
    <p:cViewPr>
      <p:scale>
        <a:sx n="100" d="100"/>
        <a:sy n="100" d="100"/>
      </p:scale>
      <p:origin x="0" y="0"/>
    </p:cViewPr>
  </p:notesTextViewPr>
  <p:sorterViewPr>
    <p:cViewPr varScale="1">
      <p:scale>
        <a:sx n="100" d="100"/>
        <a:sy n="100" d="100"/>
      </p:scale>
      <p:origin x="0" y="-4176"/>
    </p:cViewPr>
  </p:sorterViewPr>
  <p:notesViewPr>
    <p:cSldViewPr showGuides="1">
      <p:cViewPr varScale="1">
        <p:scale>
          <a:sx n="63" d="100"/>
          <a:sy n="63" d="100"/>
        </p:scale>
        <p:origin x="3120"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51C40-FB8F-4950-9447-F66D618B788B}"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72F98605-F73A-472A-8454-17B5A3652179}">
      <dgm:prSet custT="1"/>
      <dgm:spPr/>
      <dgm:t>
        <a:bodyPr/>
        <a:lstStyle/>
        <a:p>
          <a:pPr>
            <a:lnSpc>
              <a:spcPct val="100000"/>
            </a:lnSpc>
          </a:pPr>
          <a:r>
            <a:rPr lang="en-US" sz="2400" dirty="0">
              <a:latin typeface="+mj-lt"/>
            </a:rPr>
            <a:t>Overpayment to a vendor as determined by an inventory audit or compliance buy investigation requires repayment to the WIC Program</a:t>
          </a:r>
        </a:p>
      </dgm:t>
    </dgm:pt>
    <dgm:pt modelId="{1F8C994A-9413-46D9-B692-E3D866B8406E}" type="parTrans" cxnId="{5E994693-2258-4A45-96C6-4A55018BF156}">
      <dgm:prSet/>
      <dgm:spPr/>
      <dgm:t>
        <a:bodyPr/>
        <a:lstStyle/>
        <a:p>
          <a:endParaRPr lang="en-US"/>
        </a:p>
      </dgm:t>
    </dgm:pt>
    <dgm:pt modelId="{AE721EAA-C811-418B-8E5C-1CAD79491D7F}" type="sibTrans" cxnId="{5E994693-2258-4A45-96C6-4A55018BF156}">
      <dgm:prSet/>
      <dgm:spPr/>
      <dgm:t>
        <a:bodyPr/>
        <a:lstStyle/>
        <a:p>
          <a:endParaRPr lang="en-US"/>
        </a:p>
      </dgm:t>
    </dgm:pt>
    <dgm:pt modelId="{A80400B2-FC97-460A-BFCD-868F3FC72397}">
      <dgm:prSet/>
      <dgm:spPr/>
      <dgm:t>
        <a:bodyPr/>
        <a:lstStyle/>
        <a:p>
          <a:pPr>
            <a:lnSpc>
              <a:spcPct val="100000"/>
            </a:lnSpc>
          </a:pPr>
          <a:r>
            <a:rPr lang="en-US" dirty="0">
              <a:latin typeface="+mj-lt"/>
            </a:rPr>
            <a:t>The State WIC Agency assesses a claim against the vendor in the amount of the overpayment</a:t>
          </a:r>
        </a:p>
      </dgm:t>
    </dgm:pt>
    <dgm:pt modelId="{CF5CA43E-C333-4722-A9A2-D8589040E296}" type="parTrans" cxnId="{5BF894E8-30B1-449A-B01B-DAAEFF37B19F}">
      <dgm:prSet/>
      <dgm:spPr/>
      <dgm:t>
        <a:bodyPr/>
        <a:lstStyle/>
        <a:p>
          <a:endParaRPr lang="en-US"/>
        </a:p>
      </dgm:t>
    </dgm:pt>
    <dgm:pt modelId="{4AC0666D-49C3-4F2B-BBDA-9E0B85391514}" type="sibTrans" cxnId="{5BF894E8-30B1-449A-B01B-DAAEFF37B19F}">
      <dgm:prSet/>
      <dgm:spPr/>
      <dgm:t>
        <a:bodyPr/>
        <a:lstStyle/>
        <a:p>
          <a:endParaRPr lang="en-US"/>
        </a:p>
      </dgm:t>
    </dgm:pt>
    <dgm:pt modelId="{7B0C4633-2AD6-44FB-A346-FC0F87F42E84}">
      <dgm:prSet/>
      <dgm:spPr/>
      <dgm:t>
        <a:bodyPr/>
        <a:lstStyle/>
        <a:p>
          <a:pPr>
            <a:lnSpc>
              <a:spcPct val="100000"/>
            </a:lnSpc>
          </a:pPr>
          <a:r>
            <a:rPr lang="en-US" dirty="0">
              <a:latin typeface="+mj-lt"/>
            </a:rPr>
            <a:t>Vendors can request a conference to review the claim, but this action cannot be appealed</a:t>
          </a:r>
        </a:p>
      </dgm:t>
    </dgm:pt>
    <dgm:pt modelId="{129CE49F-18F9-44C6-9E23-AFD642FD436A}" type="parTrans" cxnId="{A5FB547F-3846-4B2D-8173-FF646673604C}">
      <dgm:prSet/>
      <dgm:spPr/>
      <dgm:t>
        <a:bodyPr/>
        <a:lstStyle/>
        <a:p>
          <a:endParaRPr lang="en-US"/>
        </a:p>
      </dgm:t>
    </dgm:pt>
    <dgm:pt modelId="{767AD441-F193-4890-A228-6F963172DB20}" type="sibTrans" cxnId="{A5FB547F-3846-4B2D-8173-FF646673604C}">
      <dgm:prSet/>
      <dgm:spPr/>
      <dgm:t>
        <a:bodyPr/>
        <a:lstStyle/>
        <a:p>
          <a:endParaRPr lang="en-US"/>
        </a:p>
      </dgm:t>
    </dgm:pt>
    <dgm:pt modelId="{10099629-E31E-4ADE-9F64-64A9E296DED9}" type="pres">
      <dgm:prSet presAssocID="{2C551C40-FB8F-4950-9447-F66D618B788B}" presName="root" presStyleCnt="0">
        <dgm:presLayoutVars>
          <dgm:dir/>
          <dgm:resizeHandles val="exact"/>
        </dgm:presLayoutVars>
      </dgm:prSet>
      <dgm:spPr/>
    </dgm:pt>
    <dgm:pt modelId="{39492B2A-2D37-45BD-9984-A0330AA91E49}" type="pres">
      <dgm:prSet presAssocID="{72F98605-F73A-472A-8454-17B5A3652179}" presName="compNode" presStyleCnt="0"/>
      <dgm:spPr/>
    </dgm:pt>
    <dgm:pt modelId="{E506A244-EC7B-4628-8703-5F9774932F30}" type="pres">
      <dgm:prSet presAssocID="{72F98605-F73A-472A-8454-17B5A3652179}" presName="bgRect" presStyleLbl="bgShp" presStyleIdx="0" presStyleCnt="3" custLinFactNeighborX="-2890" custLinFactNeighborY="-2088"/>
      <dgm:spPr/>
    </dgm:pt>
    <dgm:pt modelId="{B2C0FD80-0351-4265-A7F2-E47E60FDFA45}" type="pres">
      <dgm:prSet presAssocID="{72F98605-F73A-472A-8454-17B5A3652179}" presName="iconRect" presStyleLbl="node1" presStyleIdx="0" presStyleCnt="3" custLinFactNeighborX="-13373" custLinFactNeighborY="-123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5787AF1-5682-47EE-A685-144681277FC4}" type="pres">
      <dgm:prSet presAssocID="{72F98605-F73A-472A-8454-17B5A3652179}" presName="spaceRect" presStyleCnt="0"/>
      <dgm:spPr/>
    </dgm:pt>
    <dgm:pt modelId="{38875BB7-9E42-4CD3-AB2B-67004DE8A47A}" type="pres">
      <dgm:prSet presAssocID="{72F98605-F73A-472A-8454-17B5A3652179}" presName="parTx" presStyleLbl="revTx" presStyleIdx="0" presStyleCnt="3">
        <dgm:presLayoutVars>
          <dgm:chMax val="0"/>
          <dgm:chPref val="0"/>
        </dgm:presLayoutVars>
      </dgm:prSet>
      <dgm:spPr/>
    </dgm:pt>
    <dgm:pt modelId="{74F470E0-2E82-4407-ACAB-DF086F69E886}" type="pres">
      <dgm:prSet presAssocID="{AE721EAA-C811-418B-8E5C-1CAD79491D7F}" presName="sibTrans" presStyleCnt="0"/>
      <dgm:spPr/>
    </dgm:pt>
    <dgm:pt modelId="{7ABBD766-778A-4A0F-80C6-4536915E0766}" type="pres">
      <dgm:prSet presAssocID="{A80400B2-FC97-460A-BFCD-868F3FC72397}" presName="compNode" presStyleCnt="0"/>
      <dgm:spPr/>
    </dgm:pt>
    <dgm:pt modelId="{807DDBAD-F364-4A93-9006-07671DFAFF73}" type="pres">
      <dgm:prSet presAssocID="{A80400B2-FC97-460A-BFCD-868F3FC72397}" presName="bgRect" presStyleLbl="bgShp" presStyleIdx="1" presStyleCnt="3"/>
      <dgm:spPr/>
    </dgm:pt>
    <dgm:pt modelId="{ECBE4CDF-47A1-4B29-8A65-DFF5C8D7DFEF}" type="pres">
      <dgm:prSet presAssocID="{A80400B2-FC97-460A-BFCD-868F3FC723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51AAFE-376D-4D69-B51B-00037E7F72E0}" type="pres">
      <dgm:prSet presAssocID="{A80400B2-FC97-460A-BFCD-868F3FC72397}" presName="spaceRect" presStyleCnt="0"/>
      <dgm:spPr/>
    </dgm:pt>
    <dgm:pt modelId="{A2EE4AB4-A0AB-4A85-9988-73ADAE008EEF}" type="pres">
      <dgm:prSet presAssocID="{A80400B2-FC97-460A-BFCD-868F3FC72397}" presName="parTx" presStyleLbl="revTx" presStyleIdx="1" presStyleCnt="3">
        <dgm:presLayoutVars>
          <dgm:chMax val="0"/>
          <dgm:chPref val="0"/>
        </dgm:presLayoutVars>
      </dgm:prSet>
      <dgm:spPr/>
    </dgm:pt>
    <dgm:pt modelId="{604AC280-EC78-4B02-ADC7-261A4EC6636A}" type="pres">
      <dgm:prSet presAssocID="{4AC0666D-49C3-4F2B-BBDA-9E0B85391514}" presName="sibTrans" presStyleCnt="0"/>
      <dgm:spPr/>
    </dgm:pt>
    <dgm:pt modelId="{C87F8379-B9A7-4282-A5AD-88D211F187A6}" type="pres">
      <dgm:prSet presAssocID="{7B0C4633-2AD6-44FB-A346-FC0F87F42E84}" presName="compNode" presStyleCnt="0"/>
      <dgm:spPr/>
    </dgm:pt>
    <dgm:pt modelId="{FFBD7CD0-57FA-410B-B05C-1000BC48EEEF}" type="pres">
      <dgm:prSet presAssocID="{7B0C4633-2AD6-44FB-A346-FC0F87F42E84}" presName="bgRect" presStyleLbl="bgShp" presStyleIdx="2" presStyleCnt="3" custLinFactNeighborX="1376" custLinFactNeighborY="602"/>
      <dgm:spPr/>
    </dgm:pt>
    <dgm:pt modelId="{8A2E6EFE-4B4D-4AF2-919C-A65D7AA50A34}" type="pres">
      <dgm:prSet presAssocID="{7B0C4633-2AD6-44FB-A346-FC0F87F42E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C36C346-BB97-45AB-9096-BF16341287F9}" type="pres">
      <dgm:prSet presAssocID="{7B0C4633-2AD6-44FB-A346-FC0F87F42E84}" presName="spaceRect" presStyleCnt="0"/>
      <dgm:spPr/>
    </dgm:pt>
    <dgm:pt modelId="{565518B9-DFB1-4DA3-9682-C667ADA1617F}" type="pres">
      <dgm:prSet presAssocID="{7B0C4633-2AD6-44FB-A346-FC0F87F42E84}" presName="parTx" presStyleLbl="revTx" presStyleIdx="2" presStyleCnt="3">
        <dgm:presLayoutVars>
          <dgm:chMax val="0"/>
          <dgm:chPref val="0"/>
        </dgm:presLayoutVars>
      </dgm:prSet>
      <dgm:spPr/>
    </dgm:pt>
  </dgm:ptLst>
  <dgm:cxnLst>
    <dgm:cxn modelId="{88E87F1C-87B7-4FFC-BFF4-1469FB761E7C}" type="presOf" srcId="{A80400B2-FC97-460A-BFCD-868F3FC72397}" destId="{A2EE4AB4-A0AB-4A85-9988-73ADAE008EEF}" srcOrd="0" destOrd="0" presId="urn:microsoft.com/office/officeart/2018/2/layout/IconVerticalSolidList"/>
    <dgm:cxn modelId="{DD51A87D-B917-4206-8D57-CD05FD8B0D1F}" type="presOf" srcId="{7B0C4633-2AD6-44FB-A346-FC0F87F42E84}" destId="{565518B9-DFB1-4DA3-9682-C667ADA1617F}" srcOrd="0" destOrd="0" presId="urn:microsoft.com/office/officeart/2018/2/layout/IconVerticalSolidList"/>
    <dgm:cxn modelId="{A5FB547F-3846-4B2D-8173-FF646673604C}" srcId="{2C551C40-FB8F-4950-9447-F66D618B788B}" destId="{7B0C4633-2AD6-44FB-A346-FC0F87F42E84}" srcOrd="2" destOrd="0" parTransId="{129CE49F-18F9-44C6-9E23-AFD642FD436A}" sibTransId="{767AD441-F193-4890-A228-6F963172DB20}"/>
    <dgm:cxn modelId="{0615C27F-1600-43D1-91F2-C5B2EB8C0A58}" type="presOf" srcId="{2C551C40-FB8F-4950-9447-F66D618B788B}" destId="{10099629-E31E-4ADE-9F64-64A9E296DED9}" srcOrd="0" destOrd="0" presId="urn:microsoft.com/office/officeart/2018/2/layout/IconVerticalSolidList"/>
    <dgm:cxn modelId="{B1BD6486-118C-47F1-A64E-C881C5D5AE88}" type="presOf" srcId="{72F98605-F73A-472A-8454-17B5A3652179}" destId="{38875BB7-9E42-4CD3-AB2B-67004DE8A47A}" srcOrd="0" destOrd="0" presId="urn:microsoft.com/office/officeart/2018/2/layout/IconVerticalSolidList"/>
    <dgm:cxn modelId="{5E994693-2258-4A45-96C6-4A55018BF156}" srcId="{2C551C40-FB8F-4950-9447-F66D618B788B}" destId="{72F98605-F73A-472A-8454-17B5A3652179}" srcOrd="0" destOrd="0" parTransId="{1F8C994A-9413-46D9-B692-E3D866B8406E}" sibTransId="{AE721EAA-C811-418B-8E5C-1CAD79491D7F}"/>
    <dgm:cxn modelId="{5BF894E8-30B1-449A-B01B-DAAEFF37B19F}" srcId="{2C551C40-FB8F-4950-9447-F66D618B788B}" destId="{A80400B2-FC97-460A-BFCD-868F3FC72397}" srcOrd="1" destOrd="0" parTransId="{CF5CA43E-C333-4722-A9A2-D8589040E296}" sibTransId="{4AC0666D-49C3-4F2B-BBDA-9E0B85391514}"/>
    <dgm:cxn modelId="{EDF3A89E-8C56-4E35-A080-C373C1CC032E}" type="presParOf" srcId="{10099629-E31E-4ADE-9F64-64A9E296DED9}" destId="{39492B2A-2D37-45BD-9984-A0330AA91E49}" srcOrd="0" destOrd="0" presId="urn:microsoft.com/office/officeart/2018/2/layout/IconVerticalSolidList"/>
    <dgm:cxn modelId="{D43DE3D3-6DDC-4D8F-B45B-8332C21EBF23}" type="presParOf" srcId="{39492B2A-2D37-45BD-9984-A0330AA91E49}" destId="{E506A244-EC7B-4628-8703-5F9774932F30}" srcOrd="0" destOrd="0" presId="urn:microsoft.com/office/officeart/2018/2/layout/IconVerticalSolidList"/>
    <dgm:cxn modelId="{9E41DA9C-A383-402C-BF69-7DB8D3BAFD65}" type="presParOf" srcId="{39492B2A-2D37-45BD-9984-A0330AA91E49}" destId="{B2C0FD80-0351-4265-A7F2-E47E60FDFA45}" srcOrd="1" destOrd="0" presId="urn:microsoft.com/office/officeart/2018/2/layout/IconVerticalSolidList"/>
    <dgm:cxn modelId="{315466BC-5533-4C4D-A5A7-C73D4DD54327}" type="presParOf" srcId="{39492B2A-2D37-45BD-9984-A0330AA91E49}" destId="{05787AF1-5682-47EE-A685-144681277FC4}" srcOrd="2" destOrd="0" presId="urn:microsoft.com/office/officeart/2018/2/layout/IconVerticalSolidList"/>
    <dgm:cxn modelId="{14FB64D5-1494-4452-8E31-61BEDA62473B}" type="presParOf" srcId="{39492B2A-2D37-45BD-9984-A0330AA91E49}" destId="{38875BB7-9E42-4CD3-AB2B-67004DE8A47A}" srcOrd="3" destOrd="0" presId="urn:microsoft.com/office/officeart/2018/2/layout/IconVerticalSolidList"/>
    <dgm:cxn modelId="{0AEEEC5A-27CF-491D-A864-5B2080856D43}" type="presParOf" srcId="{10099629-E31E-4ADE-9F64-64A9E296DED9}" destId="{74F470E0-2E82-4407-ACAB-DF086F69E886}" srcOrd="1" destOrd="0" presId="urn:microsoft.com/office/officeart/2018/2/layout/IconVerticalSolidList"/>
    <dgm:cxn modelId="{1C8382FB-A65A-4C7C-A61D-B24F3AD81BBF}" type="presParOf" srcId="{10099629-E31E-4ADE-9F64-64A9E296DED9}" destId="{7ABBD766-778A-4A0F-80C6-4536915E0766}" srcOrd="2" destOrd="0" presId="urn:microsoft.com/office/officeart/2018/2/layout/IconVerticalSolidList"/>
    <dgm:cxn modelId="{4FC3719D-4464-4073-8AAF-5DF78B108235}" type="presParOf" srcId="{7ABBD766-778A-4A0F-80C6-4536915E0766}" destId="{807DDBAD-F364-4A93-9006-07671DFAFF73}" srcOrd="0" destOrd="0" presId="urn:microsoft.com/office/officeart/2018/2/layout/IconVerticalSolidList"/>
    <dgm:cxn modelId="{73A0F78A-6090-4256-ADAE-E459E009E1D8}" type="presParOf" srcId="{7ABBD766-778A-4A0F-80C6-4536915E0766}" destId="{ECBE4CDF-47A1-4B29-8A65-DFF5C8D7DFEF}" srcOrd="1" destOrd="0" presId="urn:microsoft.com/office/officeart/2018/2/layout/IconVerticalSolidList"/>
    <dgm:cxn modelId="{7A38CD43-7977-40F2-9F89-17D23075734F}" type="presParOf" srcId="{7ABBD766-778A-4A0F-80C6-4536915E0766}" destId="{2A51AAFE-376D-4D69-B51B-00037E7F72E0}" srcOrd="2" destOrd="0" presId="urn:microsoft.com/office/officeart/2018/2/layout/IconVerticalSolidList"/>
    <dgm:cxn modelId="{D5E32041-6D58-4805-B050-2103E1A9098D}" type="presParOf" srcId="{7ABBD766-778A-4A0F-80C6-4536915E0766}" destId="{A2EE4AB4-A0AB-4A85-9988-73ADAE008EEF}" srcOrd="3" destOrd="0" presId="urn:microsoft.com/office/officeart/2018/2/layout/IconVerticalSolidList"/>
    <dgm:cxn modelId="{C84DDDBB-9413-4F9D-92E9-0C383DAC8B74}" type="presParOf" srcId="{10099629-E31E-4ADE-9F64-64A9E296DED9}" destId="{604AC280-EC78-4B02-ADC7-261A4EC6636A}" srcOrd="3" destOrd="0" presId="urn:microsoft.com/office/officeart/2018/2/layout/IconVerticalSolidList"/>
    <dgm:cxn modelId="{D920BF45-F96A-45FF-A0AF-7AA9A414065F}" type="presParOf" srcId="{10099629-E31E-4ADE-9F64-64A9E296DED9}" destId="{C87F8379-B9A7-4282-A5AD-88D211F187A6}" srcOrd="4" destOrd="0" presId="urn:microsoft.com/office/officeart/2018/2/layout/IconVerticalSolidList"/>
    <dgm:cxn modelId="{8BDEDF9A-A3A6-4C72-BB01-2D7AB72B5C8A}" type="presParOf" srcId="{C87F8379-B9A7-4282-A5AD-88D211F187A6}" destId="{FFBD7CD0-57FA-410B-B05C-1000BC48EEEF}" srcOrd="0" destOrd="0" presId="urn:microsoft.com/office/officeart/2018/2/layout/IconVerticalSolidList"/>
    <dgm:cxn modelId="{E0A2FFD3-9941-418D-BE67-15F11478D4A6}" type="presParOf" srcId="{C87F8379-B9A7-4282-A5AD-88D211F187A6}" destId="{8A2E6EFE-4B4D-4AF2-919C-A65D7AA50A34}" srcOrd="1" destOrd="0" presId="urn:microsoft.com/office/officeart/2018/2/layout/IconVerticalSolidList"/>
    <dgm:cxn modelId="{3571ACB7-FD65-4B78-B85B-EBBC3608787A}" type="presParOf" srcId="{C87F8379-B9A7-4282-A5AD-88D211F187A6}" destId="{BC36C346-BB97-45AB-9096-BF16341287F9}" srcOrd="2" destOrd="0" presId="urn:microsoft.com/office/officeart/2018/2/layout/IconVerticalSolidList"/>
    <dgm:cxn modelId="{1EDD090F-D283-479D-9478-0B970EB2497B}" type="presParOf" srcId="{C87F8379-B9A7-4282-A5AD-88D211F187A6}" destId="{565518B9-DFB1-4DA3-9682-C667ADA1617F}"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A244-EC7B-4628-8703-5F9774932F30}">
      <dsp:nvSpPr>
        <dsp:cNvPr id="0" name=""/>
        <dsp:cNvSpPr/>
      </dsp:nvSpPr>
      <dsp:spPr>
        <a:xfrm>
          <a:off x="0" y="0"/>
          <a:ext cx="10512862" cy="12555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0FD80-0351-4265-A7F2-E47E60FDFA45}">
      <dsp:nvSpPr>
        <dsp:cNvPr id="0" name=""/>
        <dsp:cNvSpPr/>
      </dsp:nvSpPr>
      <dsp:spPr>
        <a:xfrm>
          <a:off x="287370" y="200953"/>
          <a:ext cx="691237" cy="690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75BB7-9E42-4CD3-AB2B-67004DE8A47A}">
      <dsp:nvSpPr>
        <dsp:cNvPr id="0" name=""/>
        <dsp:cNvSpPr/>
      </dsp:nvSpPr>
      <dsp:spPr>
        <a:xfrm>
          <a:off x="1450856" y="3810"/>
          <a:ext cx="8966259" cy="125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11" tIns="133011" rIns="133011" bIns="133011"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Overpayment to a vendor as determined by an inventory audit or compliance buy investigation requires repayment to the WIC Program</a:t>
          </a:r>
        </a:p>
      </dsp:txBody>
      <dsp:txXfrm>
        <a:off x="1450856" y="3810"/>
        <a:ext cx="8966259" cy="1256795"/>
      </dsp:txXfrm>
    </dsp:sp>
    <dsp:sp modelId="{807DDBAD-F364-4A93-9006-07671DFAFF73}">
      <dsp:nvSpPr>
        <dsp:cNvPr id="0" name=""/>
        <dsp:cNvSpPr/>
      </dsp:nvSpPr>
      <dsp:spPr>
        <a:xfrm>
          <a:off x="0" y="1547874"/>
          <a:ext cx="10512862" cy="12555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E4CDF-47A1-4B29-8A65-DFF5C8D7DFEF}">
      <dsp:nvSpPr>
        <dsp:cNvPr id="0" name=""/>
        <dsp:cNvSpPr/>
      </dsp:nvSpPr>
      <dsp:spPr>
        <a:xfrm>
          <a:off x="379809" y="1830376"/>
          <a:ext cx="691237" cy="690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E4AB4-A0AB-4A85-9988-73ADAE008EEF}">
      <dsp:nvSpPr>
        <dsp:cNvPr id="0" name=""/>
        <dsp:cNvSpPr/>
      </dsp:nvSpPr>
      <dsp:spPr>
        <a:xfrm>
          <a:off x="1450856" y="1547874"/>
          <a:ext cx="8966259" cy="125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11" tIns="133011" rIns="133011" bIns="13301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j-lt"/>
            </a:rPr>
            <a:t>The State WIC Agency assesses a claim against the vendor in the amount of the overpayment</a:t>
          </a:r>
        </a:p>
      </dsp:txBody>
      <dsp:txXfrm>
        <a:off x="1450856" y="1547874"/>
        <a:ext cx="8966259" cy="1256795"/>
      </dsp:txXfrm>
    </dsp:sp>
    <dsp:sp modelId="{FFBD7CD0-57FA-410B-B05C-1000BC48EEEF}">
      <dsp:nvSpPr>
        <dsp:cNvPr id="0" name=""/>
        <dsp:cNvSpPr/>
      </dsp:nvSpPr>
      <dsp:spPr>
        <a:xfrm>
          <a:off x="0" y="3096975"/>
          <a:ext cx="10512862" cy="12555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E6EFE-4B4D-4AF2-919C-A65D7AA50A34}">
      <dsp:nvSpPr>
        <dsp:cNvPr id="0" name=""/>
        <dsp:cNvSpPr/>
      </dsp:nvSpPr>
      <dsp:spPr>
        <a:xfrm>
          <a:off x="379809" y="3374440"/>
          <a:ext cx="691237" cy="690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518B9-DFB1-4DA3-9682-C667ADA1617F}">
      <dsp:nvSpPr>
        <dsp:cNvPr id="0" name=""/>
        <dsp:cNvSpPr/>
      </dsp:nvSpPr>
      <dsp:spPr>
        <a:xfrm>
          <a:off x="1450856" y="3091937"/>
          <a:ext cx="8966259" cy="125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11" tIns="133011" rIns="133011" bIns="13301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j-lt"/>
            </a:rPr>
            <a:t>Vendors can request a conference to review the claim, but this action cannot be appealed</a:t>
          </a:r>
        </a:p>
      </dsp:txBody>
      <dsp:txXfrm>
        <a:off x="1450856" y="3091937"/>
        <a:ext cx="8966259" cy="12567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A8E322BB-75AD-4A1E-9661-2724167329F0}" type="slidenum">
              <a:rPr/>
              <a:t>‹#›</a:t>
            </a:fld>
            <a:endParaRPr dirty="0"/>
          </a:p>
        </p:txBody>
      </p:sp>
    </p:spTree>
    <p:custDataLst>
      <p:tags r:id="rId2"/>
    </p:custDataLst>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67DFBD7B-E4FB-4AA8-9540-FD148073ACB3}" type="datetimeFigureOut">
              <a:rPr lang="en-US"/>
              <a:t>5/8/2023</a:t>
            </a:fld>
            <a:endParaRPr dirty="0"/>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39" tIns="48320" rIns="96639" bIns="48320"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Welcome to annual training for currently authorized WIC free-standing pharmacies.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02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452152" cy="4533271"/>
          </a:xfrm>
        </p:spPr>
        <p:txBody>
          <a:bodyPr/>
          <a:lstStyle/>
          <a:p>
            <a:pPr marL="0" lvl="1" algn="just" defTabSz="929001">
              <a:defRPr/>
            </a:pPr>
            <a:r>
              <a:rPr lang="en-US" dirty="0">
                <a:latin typeface="+mj-lt"/>
                <a:ea typeface="Tahoma" pitchFamily="34" charset="0"/>
                <a:cs typeface="Tahoma" pitchFamily="34" charset="0"/>
              </a:rPr>
              <a:t>In order to maintain your NC WIC Program vendor authorization, you must meet all current selection criteria applicable to free-standing pharmacies and understand as well as follow State and Federal regulations. </a:t>
            </a:r>
            <a:endParaRPr lang="en-US" dirty="0">
              <a:latin typeface="+mj-lt"/>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00854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77837" y="4630249"/>
            <a:ext cx="6497637" cy="2989751"/>
          </a:xfrm>
        </p:spPr>
        <p:txBody>
          <a:bodyPr/>
          <a:lstStyle/>
          <a:p>
            <a:pPr marL="0" lvl="1" algn="just" defTabSz="929001">
              <a:defRPr/>
            </a:pPr>
            <a:r>
              <a:rPr lang="en-US" dirty="0">
                <a:latin typeface="+mj-lt"/>
                <a:ea typeface="Tahoma" pitchFamily="34" charset="0"/>
                <a:cs typeface="Tahoma" pitchFamily="34" charset="0"/>
              </a:rPr>
              <a:t>You must also complete the annual vendor training; this is what is being done today. In addition, all staff must be trained on how to properly transact eWIC, for exempt infant formula and WIC-eligible nutritionals.  Lastly, in order to complete renewal, non-corporate pharmacies must complete the required forms which are:</a:t>
            </a:r>
          </a:p>
          <a:p>
            <a:pPr marL="0" lvl="1" algn="just" defTabSz="929001">
              <a:defRPr/>
            </a:pPr>
            <a:endParaRPr lang="en-US" dirty="0">
              <a:latin typeface="+mj-lt"/>
              <a:ea typeface="Tahoma" pitchFamily="34" charset="0"/>
              <a:cs typeface="Tahoma" pitchFamily="34" charset="0"/>
            </a:endParaRPr>
          </a:p>
          <a:p>
            <a:pPr marL="742950" lvl="1" indent="-285750" algn="l" fontAlgn="auto">
              <a:buFont typeface="Arial" panose="020B0604020202020204" pitchFamily="34" charset="0"/>
              <a:buChar char="•"/>
            </a:pPr>
            <a:r>
              <a:rPr lang="en-US" b="0" i="0" dirty="0">
                <a:solidFill>
                  <a:srgbClr val="313537"/>
                </a:solidFill>
                <a:effectLst/>
                <a:latin typeface="+mj-lt"/>
              </a:rPr>
              <a:t>Pre-Populated NC WIC Information Update-(Non-Corporate contract vendors only) </a:t>
            </a:r>
          </a:p>
          <a:p>
            <a:pPr marL="742950" lvl="1" indent="-285750" algn="l" fontAlgn="auto">
              <a:buFont typeface="Arial" panose="020B0604020202020204" pitchFamily="34" charset="0"/>
              <a:buChar char="•"/>
            </a:pPr>
            <a:r>
              <a:rPr lang="en-US" b="0" i="0" dirty="0">
                <a:solidFill>
                  <a:srgbClr val="313537"/>
                </a:solidFill>
                <a:effectLst/>
                <a:latin typeface="+mj-lt"/>
              </a:rPr>
              <a:t>eWIC Update for Non-Corporate contract vendors</a:t>
            </a:r>
          </a:p>
          <a:p>
            <a:pPr marL="742950" lvl="1" indent="-285750" algn="l" fontAlgn="auto">
              <a:buFont typeface="Arial" panose="020B0604020202020204" pitchFamily="34" charset="0"/>
              <a:buChar char="•"/>
            </a:pPr>
            <a:r>
              <a:rPr lang="en-US" b="0" i="0" dirty="0">
                <a:solidFill>
                  <a:srgbClr val="313537"/>
                </a:solidFill>
                <a:effectLst/>
                <a:latin typeface="+mj-lt"/>
              </a:rPr>
              <a:t>Verification of Attendance – all vendors</a:t>
            </a:r>
          </a:p>
          <a:p>
            <a:pPr marL="0" lvl="1" algn="just" defTabSz="929001">
              <a:defRPr/>
            </a:pPr>
            <a:endParaRPr lang="en-US" sz="1500" dirty="0"/>
          </a:p>
        </p:txBody>
      </p:sp>
      <p:sp>
        <p:nvSpPr>
          <p:cNvPr id="4" name="Slide Number Placeholder 3"/>
          <p:cNvSpPr>
            <a:spLocks noGrp="1"/>
          </p:cNvSpPr>
          <p:nvPr>
            <p:ph type="sldNum" sz="quarter" idx="10"/>
          </p:nvPr>
        </p:nvSpPr>
        <p:spPr>
          <a:xfrm>
            <a:off x="4123509" y="8991600"/>
            <a:ext cx="3169920" cy="480060"/>
          </a:xfrm>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69954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4294967295"/>
          </p:nvPr>
        </p:nvSpPr>
        <p:spPr bwMode="auto">
          <a:xfrm>
            <a:off x="3982721" y="9113474"/>
            <a:ext cx="3229297" cy="487727"/>
          </a:xfrm>
          <a:prstGeom prst="rect">
            <a:avLst/>
          </a:prstGeom>
          <a:noFill/>
          <a:ln>
            <a:miter lim="800000"/>
            <a:headEnd/>
            <a:tailEnd/>
          </a:ln>
        </p:spPr>
        <p:txBody>
          <a:bodyPr lIns="98176" tIns="49089" rIns="98176" bIns="49089" anchor="b"/>
          <a:lstStyle/>
          <a:p>
            <a:pPr defTabSz="982003">
              <a:spcBef>
                <a:spcPct val="0"/>
              </a:spcBef>
            </a:pPr>
            <a:fld id="{6C7D1FE1-D268-45B2-9DF3-EC42E829CFEA}" type="slidenum">
              <a:rPr lang="en-US">
                <a:latin typeface="Constantia" panose="02030602050306030303" pitchFamily="18" charset="0"/>
                <a:ea typeface="Tahoma" pitchFamily="34" charset="0"/>
                <a:cs typeface="Tahoma" pitchFamily="34" charset="0"/>
              </a:rPr>
              <a:pPr defTabSz="982003">
                <a:spcBef>
                  <a:spcPct val="0"/>
                </a:spcBef>
              </a:pPr>
              <a:t>12</a:t>
            </a:fld>
            <a:endParaRPr lang="en-US" dirty="0">
              <a:latin typeface="Constantia" panose="02030602050306030303" pitchFamily="18" charset="0"/>
              <a:ea typeface="Tahoma" pitchFamily="34" charset="0"/>
              <a:cs typeface="Tahoma" pitchFamily="34" charset="0"/>
            </a:endParaRPr>
          </a:p>
        </p:txBody>
      </p:sp>
      <p:sp>
        <p:nvSpPr>
          <p:cNvPr id="144387" name="Rectangle 2"/>
          <p:cNvSpPr>
            <a:spLocks noGrp="1" noRot="1" noChangeAspect="1" noChangeArrowheads="1" noTextEdit="1"/>
          </p:cNvSpPr>
          <p:nvPr>
            <p:ph type="sldImg"/>
          </p:nvPr>
        </p:nvSpPr>
        <p:spPr>
          <a:xfrm>
            <a:off x="434975" y="715963"/>
            <a:ext cx="6510338" cy="3662362"/>
          </a:xfrm>
          <a:ln/>
        </p:spPr>
      </p:sp>
      <p:sp>
        <p:nvSpPr>
          <p:cNvPr id="144388" name="Rectangle 3"/>
          <p:cNvSpPr>
            <a:spLocks noGrp="1" noChangeArrowheads="1"/>
          </p:cNvSpPr>
          <p:nvPr>
            <p:ph type="body" idx="1"/>
          </p:nvPr>
        </p:nvSpPr>
        <p:spPr>
          <a:xfrm>
            <a:off x="477079" y="4634244"/>
            <a:ext cx="6498534" cy="4533271"/>
          </a:xfrm>
          <a:noFill/>
          <a:ln/>
        </p:spPr>
        <p:txBody>
          <a:bodyPr lIns="98171" tIns="49085" rIns="98171" bIns="49085"/>
          <a:lstStyle/>
          <a:p>
            <a:pPr algn="just"/>
            <a:r>
              <a:rPr lang="en-US" dirty="0">
                <a:latin typeface="+mj-lt"/>
                <a:ea typeface="Tahoma" panose="020B0604030504040204" pitchFamily="34" charset="0"/>
                <a:cs typeface="Tahoma" panose="020B0604030504040204" pitchFamily="34" charset="0"/>
              </a:rPr>
              <a:t>Continuing to meet all applicable selection criteria is vital in maintaining authorization. Free-standing pharmacy vendors must meet all the criteria established by the USDA and the NC WIC Program, with the exception of being SNAP authorized and maintaining current shelf prices.</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SNAP is the Supplemental Nutrition Assistance Program, formerly known as food stamps; remember, free-standing pharmacies are not required to be SNAP authorized in order to participate in the WIC Program.</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Since you are experienced vendors, you are familiar with selection criteria. If there are any questions about selection criteria, refer to the items in your Vendor Manual or contact your Local WIC Agency vendor representative. Keep in mind, free-standing pharmacies must meet 18 of the 20 criteria. </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02403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3" y="4630249"/>
            <a:ext cx="6361043" cy="4533271"/>
          </a:xfrm>
        </p:spPr>
        <p:txBody>
          <a:bodyPr/>
          <a:lstStyle/>
          <a:p>
            <a:pPr algn="just"/>
            <a:r>
              <a:rPr lang="en-US" dirty="0">
                <a:latin typeface="+mj-lt"/>
                <a:ea typeface="Tahoma" pitchFamily="34" charset="0"/>
                <a:cs typeface="Tahoma" pitchFamily="34" charset="0"/>
              </a:rPr>
              <a:t>Vendors, their store managers or another authorized pharmacy representative must attend annual vendor training, which is being held today. Failure to attend annual training by September 30th of each year will result in termination of the WIC Vendor Agreement.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13</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785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14</a:t>
            </a:fld>
            <a:endParaRPr lang="en-US" dirty="0"/>
          </a:p>
        </p:txBody>
      </p:sp>
      <p:sp>
        <p:nvSpPr>
          <p:cNvPr id="11161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36302190-F25C-4698-8F4D-E60A6DCD727C}" type="slidenum">
              <a:rPr lang="en-US" sz="1200">
                <a:latin typeface="Constantia" panose="02030602050306030303" pitchFamily="18" charset="0"/>
              </a:rPr>
              <a:pPr algn="r" defTabSz="1007703" eaLnBrk="0" hangingPunct="0">
                <a:spcBef>
                  <a:spcPct val="20000"/>
                </a:spcBef>
                <a:buFontTx/>
                <a:buChar char="•"/>
              </a:pPr>
              <a:t>14</a:t>
            </a:fld>
            <a:endParaRPr lang="en-US" sz="1200" dirty="0">
              <a:latin typeface="Constantia" panose="02030602050306030303" pitchFamily="18" charset="0"/>
            </a:endParaRPr>
          </a:p>
        </p:txBody>
      </p:sp>
      <p:sp>
        <p:nvSpPr>
          <p:cNvPr id="111620" name="Rectangle 2"/>
          <p:cNvSpPr>
            <a:spLocks noGrp="1" noRot="1" noChangeAspect="1" noChangeArrowheads="1" noTextEdit="1"/>
          </p:cNvSpPr>
          <p:nvPr>
            <p:ph type="sldImg"/>
          </p:nvPr>
        </p:nvSpPr>
        <p:spPr>
          <a:xfrm>
            <a:off x="338138" y="779463"/>
            <a:ext cx="6638925" cy="3735387"/>
          </a:xfrm>
          <a:ln/>
        </p:spPr>
      </p:sp>
      <p:sp>
        <p:nvSpPr>
          <p:cNvPr id="111621" name="Rectangle 3"/>
          <p:cNvSpPr>
            <a:spLocks noGrp="1" noChangeArrowheads="1"/>
          </p:cNvSpPr>
          <p:nvPr>
            <p:ph type="body" idx="1"/>
          </p:nvPr>
        </p:nvSpPr>
        <p:spPr>
          <a:xfrm>
            <a:off x="338138" y="4794504"/>
            <a:ext cx="6638925" cy="3364111"/>
          </a:xfrm>
          <a:noFill/>
          <a:ln/>
        </p:spPr>
        <p:txBody>
          <a:bodyPr lIns="100686" tIns="50340" rIns="100686" bIns="50340">
            <a:normAutofit/>
          </a:bodyPr>
          <a:lstStyle/>
          <a:p>
            <a:pPr algn="just" eaLnBrk="1" hangingPunct="1">
              <a:lnSpc>
                <a:spcPct val="90000"/>
              </a:lnSpc>
            </a:pPr>
            <a:r>
              <a:rPr lang="en-US" dirty="0">
                <a:latin typeface="+mj-lt"/>
              </a:rPr>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dirty="0">
              <a:latin typeface="+mj-lt"/>
            </a:endParaRPr>
          </a:p>
          <a:p>
            <a:pPr algn="just" eaLnBrk="1" hangingPunct="1">
              <a:lnSpc>
                <a:spcPct val="90000"/>
              </a:lnSpc>
            </a:pPr>
            <a:r>
              <a:rPr lang="en-US" dirty="0">
                <a:latin typeface="+mj-lt"/>
              </a:rPr>
              <a:t>Each vendor is assigned to a peer group.</a:t>
            </a:r>
          </a:p>
          <a:p>
            <a:pPr algn="just" eaLnBrk="1" hangingPunct="1">
              <a:lnSpc>
                <a:spcPct val="90000"/>
              </a:lnSpc>
            </a:pPr>
            <a:endParaRPr lang="en-US" dirty="0">
              <a:latin typeface="+mj-lt"/>
            </a:endParaRPr>
          </a:p>
          <a:p>
            <a:pPr algn="just" eaLnBrk="1" hangingPunct="1">
              <a:lnSpc>
                <a:spcPct val="90000"/>
              </a:lnSpc>
            </a:pPr>
            <a:r>
              <a:rPr lang="en-US" dirty="0">
                <a:latin typeface="+mj-lt"/>
              </a:rPr>
              <a:t>Most peer groups will have a Not-to-exceed (NTE) for each universal product code (UPC) for  WIC supplemental foods and contract formula.</a:t>
            </a:r>
          </a:p>
          <a:p>
            <a:pPr algn="just" eaLnBrk="1" hangingPunct="1">
              <a:lnSpc>
                <a:spcPct val="90000"/>
              </a:lnSpc>
            </a:pPr>
            <a:r>
              <a:rPr lang="en-US" dirty="0">
                <a:latin typeface="+mj-lt"/>
              </a:rPr>
              <a:t> </a:t>
            </a:r>
          </a:p>
          <a:p>
            <a:pPr algn="just" eaLnBrk="1" hangingPunct="1">
              <a:lnSpc>
                <a:spcPct val="90000"/>
              </a:lnSpc>
            </a:pPr>
            <a:r>
              <a:rPr lang="en-US" dirty="0">
                <a:latin typeface="+mj-lt"/>
              </a:rPr>
              <a:t>Free-standing pharmacies are not subject to NTE guidelines</a:t>
            </a:r>
            <a:endParaRPr lang="en-US" dirty="0">
              <a:latin typeface="+mj-lt"/>
              <a:ea typeface="Tahoma" pitchFamily="34" charset="0"/>
              <a:cs typeface="Tahoma" pitchFamily="34" charset="0"/>
            </a:endParaRPr>
          </a:p>
        </p:txBody>
      </p:sp>
    </p:spTree>
    <p:extLst>
      <p:ext uri="{BB962C8B-B14F-4D97-AF65-F5344CB8AC3E}">
        <p14:creationId xmlns:p14="http://schemas.microsoft.com/office/powerpoint/2010/main" val="21574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2297430"/>
          </a:xfrm>
        </p:spPr>
        <p:txBody>
          <a:bodyPr/>
          <a:lstStyle/>
          <a:p>
            <a:pPr algn="just"/>
            <a:r>
              <a:rPr lang="en-US" dirty="0">
                <a:latin typeface="+mj-lt"/>
              </a:rPr>
              <a:t>North Carolina’s peer group system is displayed on the slide.  It is based on store type and geography. Free-standing pharmacies are in peer group five,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4294967295"/>
          </p:nvPr>
        </p:nvSpPr>
        <p:spPr bwMode="auto">
          <a:xfrm>
            <a:off x="3982721" y="9014630"/>
            <a:ext cx="3229297" cy="487727"/>
          </a:xfrm>
          <a:prstGeom prst="rect">
            <a:avLst/>
          </a:prstGeom>
          <a:noFill/>
          <a:ln>
            <a:miter lim="800000"/>
            <a:headEnd/>
            <a:tailEnd/>
          </a:ln>
        </p:spPr>
        <p:txBody>
          <a:bodyPr lIns="98176" tIns="49089" rIns="98176" bIns="49089" anchor="b"/>
          <a:lstStyle/>
          <a:p>
            <a:pPr defTabSz="982003">
              <a:spcBef>
                <a:spcPct val="0"/>
              </a:spcBef>
            </a:pPr>
            <a:fld id="{C25B7961-985A-43CE-A346-63EE03618211}" type="slidenum">
              <a:rPr lang="en-US">
                <a:latin typeface="Constantia" panose="02030602050306030303" pitchFamily="18" charset="0"/>
                <a:ea typeface="Tahoma" pitchFamily="34" charset="0"/>
                <a:cs typeface="Tahoma" pitchFamily="34" charset="0"/>
              </a:rPr>
              <a:pPr defTabSz="982003">
                <a:spcBef>
                  <a:spcPct val="0"/>
                </a:spcBef>
              </a:pPr>
              <a:t>16</a:t>
            </a:fld>
            <a:endParaRPr lang="en-US" dirty="0">
              <a:latin typeface="Constantia" panose="02030602050306030303" pitchFamily="18" charset="0"/>
              <a:ea typeface="Tahoma" pitchFamily="34" charset="0"/>
              <a:cs typeface="Tahoma" pitchFamily="34" charset="0"/>
            </a:endParaRPr>
          </a:p>
        </p:txBody>
      </p:sp>
      <p:sp>
        <p:nvSpPr>
          <p:cNvPr id="157699" name="Rectangle 2"/>
          <p:cNvSpPr>
            <a:spLocks noGrp="1" noRot="1" noChangeAspect="1" noChangeArrowheads="1" noTextEdit="1"/>
          </p:cNvSpPr>
          <p:nvPr>
            <p:ph type="sldImg"/>
          </p:nvPr>
        </p:nvSpPr>
        <p:spPr>
          <a:xfrm>
            <a:off x="382588" y="685800"/>
            <a:ext cx="6508750" cy="3662363"/>
          </a:xfrm>
          <a:ln/>
        </p:spPr>
      </p:sp>
      <p:sp>
        <p:nvSpPr>
          <p:cNvPr id="157700" name="Rectangle 3"/>
          <p:cNvSpPr>
            <a:spLocks noGrp="1" noChangeArrowheads="1"/>
          </p:cNvSpPr>
          <p:nvPr>
            <p:ph type="body" idx="1"/>
          </p:nvPr>
        </p:nvSpPr>
        <p:spPr>
          <a:xfrm>
            <a:off x="325121" y="4551218"/>
            <a:ext cx="6622814" cy="4533271"/>
          </a:xfrm>
          <a:noFill/>
          <a:ln/>
        </p:spPr>
        <p:txBody>
          <a:bodyPr lIns="98171" tIns="49085" rIns="98171" bIns="49085"/>
          <a:lstStyle/>
          <a:p>
            <a:pPr algn="just"/>
            <a:r>
              <a:rPr lang="en-US" dirty="0">
                <a:latin typeface="+mj-lt"/>
                <a:ea typeface="Tahoma" pitchFamily="34" charset="0"/>
                <a:cs typeface="Tahoma" pitchFamily="34" charset="0"/>
              </a:rPr>
              <a:t>As discussed earlier, NTEs apply only to WIC approved foods and contract infant formulas.</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Exempt infant formula and WIC-eligible nutritionals are termed “exempt” for the purposes of NTEs. For these infant formulas, an open market or shelf price system is used for pricing. Exempt infant formulas and WIC-Eligible Nutritionals are modified to meet special nutritional needs. Examples include Nutramigen, Pregestimil and Ensure. Some grocery stores carry these exempt infant formulas and WIC-eligible nutritionals, but they are not required to. As previously stated, you may obtain the list from the Community Nutrition Services web site listed on the slide.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Remember, free-standing pharmacies are not subject to NTE guidelines.</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77605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17</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685800"/>
            <a:ext cx="6496050" cy="3654425"/>
          </a:xfrm>
          <a:ln/>
        </p:spPr>
      </p:sp>
      <p:sp>
        <p:nvSpPr>
          <p:cNvPr id="158724" name="Rectangle 3"/>
          <p:cNvSpPr>
            <a:spLocks noGrp="1" noChangeArrowheads="1"/>
          </p:cNvSpPr>
          <p:nvPr>
            <p:ph type="body" idx="1"/>
          </p:nvPr>
        </p:nvSpPr>
        <p:spPr>
          <a:xfrm>
            <a:off x="469054" y="4634244"/>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A special note about all formulas, contract and exempt: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are required to purchase infant formula directly from a State-approved source.  Vendors must provide WIC customers exempt infant formula and WIC-eligible nutritionals purchased only from the State-approved source. Failure to comply with these requirements shall result in termination of the WIC Vendor Agreement.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 list of state-approved sources can be obtained from your local WIC agency or found at the webpage on the slide under the Approved List of Suppliers of Infant Formula, WIC-eligible </a:t>
            </a:r>
            <a:r>
              <a:rPr lang="en-US" dirty="0" err="1">
                <a:latin typeface="+mj-lt"/>
                <a:ea typeface="Tahoma" pitchFamily="34" charset="0"/>
                <a:cs typeface="Tahoma" pitchFamily="34" charset="0"/>
              </a:rPr>
              <a:t>nutritionals</a:t>
            </a:r>
            <a:r>
              <a:rPr lang="en-US" dirty="0">
                <a:latin typeface="+mj-lt"/>
                <a:ea typeface="Tahoma" pitchFamily="34" charset="0"/>
                <a:cs typeface="Tahoma" pitchFamily="34" charset="0"/>
              </a:rPr>
              <a:t> and Exempt Infant Formula tab.</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98449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18</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762000"/>
            <a:ext cx="6496050" cy="3654425"/>
          </a:xfrm>
          <a:ln/>
        </p:spPr>
      </p:sp>
      <p:sp>
        <p:nvSpPr>
          <p:cNvPr id="158724" name="Rectangle 3"/>
          <p:cNvSpPr>
            <a:spLocks noGrp="1" noChangeArrowheads="1"/>
          </p:cNvSpPr>
          <p:nvPr>
            <p:ph type="body" idx="1"/>
          </p:nvPr>
        </p:nvSpPr>
        <p:spPr>
          <a:xfrm>
            <a:off x="359834" y="4589347"/>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Vendors must retain invoices, receipts, copies of purchase orders, and any other proofs of purchase for all WIC supplemental foods, including exempt infant formula and WIC-eligible nutritionals, which details at minimum: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Again, please remember that authorized pharmacies may only accept eWIC benefits for exempt infant formula and WIC-eligible nutritionals.</a:t>
            </a: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0494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19</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762000"/>
            <a:ext cx="6496050" cy="3654425"/>
          </a:xfrm>
          <a:ln/>
        </p:spPr>
      </p:sp>
      <p:sp>
        <p:nvSpPr>
          <p:cNvPr id="158724" name="Rectangle 3"/>
          <p:cNvSpPr>
            <a:spLocks noGrp="1" noChangeArrowheads="1"/>
          </p:cNvSpPr>
          <p:nvPr>
            <p:ph type="body" idx="1"/>
          </p:nvPr>
        </p:nvSpPr>
        <p:spPr>
          <a:xfrm>
            <a:off x="359834" y="4589347"/>
            <a:ext cx="6595532" cy="4533271"/>
          </a:xfrm>
          <a:noFill/>
          <a:ln/>
        </p:spPr>
        <p:txBody>
          <a:bodyPr lIns="98171" tIns="49085" rIns="98171" bIns="49085">
            <a:normAutofit/>
          </a:bodyPr>
          <a:lstStyle/>
          <a:p>
            <a:pPr algn="just"/>
            <a:r>
              <a:rPr lang="en-US" dirty="0">
                <a:latin typeface="+mj-lt"/>
              </a:rPr>
              <a:t>Free-standing Pharmacies are NOT allowed to provide Milk-based and Soy-based contract formula to WIC customers.  The WIC Program will not reimburse a pharmacy for an </a:t>
            </a:r>
            <a:r>
              <a:rPr lang="en-US" dirty="0" err="1">
                <a:latin typeface="+mj-lt"/>
              </a:rPr>
              <a:t>eWIC</a:t>
            </a:r>
            <a:r>
              <a:rPr lang="en-US" dirty="0">
                <a:latin typeface="+mj-lt"/>
              </a:rPr>
              <a:t> transaction for  these formulas.</a:t>
            </a:r>
          </a:p>
          <a:p>
            <a:endParaRPr lang="en-US" b="1"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a:p>
            <a:r>
              <a:rPr lang="en-US" b="1" dirty="0">
                <a:latin typeface="Constantia" panose="02030602050306030303" pitchFamily="18" charset="0"/>
                <a:ea typeface="Tahoma" pitchFamily="34" charset="0"/>
                <a:cs typeface="Tahoma" pitchFamily="34" charset="0"/>
              </a:rPr>
              <a:t>REMINDER TO SPEAKER: Gerber will no longer be NC’s contract formula as of Oct. 1, 2023. State staff will provide who the contract formula is </a:t>
            </a:r>
            <a:r>
              <a:rPr lang="en-US" b="1">
                <a:latin typeface="Constantia" panose="02030602050306030303" pitchFamily="18" charset="0"/>
                <a:ea typeface="Tahoma" pitchFamily="34" charset="0"/>
                <a:cs typeface="Tahoma" pitchFamily="34" charset="0"/>
              </a:rPr>
              <a:t>once announced.</a:t>
            </a:r>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7099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B6CFD5B-B0D2-4CDA-BF79-F96FC5A5415C}" type="slidenum">
              <a:rPr lang="en-US">
                <a:latin typeface="Constantia" panose="02030602050306030303" pitchFamily="18" charset="0"/>
                <a:ea typeface="Tahoma" pitchFamily="34" charset="0"/>
                <a:cs typeface="Tahoma" pitchFamily="34" charset="0"/>
              </a:rPr>
              <a:pPr/>
              <a:t>2</a:t>
            </a:fld>
            <a:endParaRPr lang="en-US" dirty="0">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609600" y="4630576"/>
            <a:ext cx="6248400" cy="4533271"/>
          </a:xfrm>
        </p:spPr>
        <p:txBody>
          <a:bodyPr lIns="98183" tIns="49089" rIns="98183" bIns="49089"/>
          <a:lstStyle/>
          <a:p>
            <a:pPr algn="just" defTabSz="929001">
              <a:defRPr/>
            </a:pPr>
            <a:r>
              <a:rPr lang="en-US" dirty="0">
                <a:ea typeface="Tahoma" pitchFamily="34" charset="0"/>
                <a:cs typeface="Tahoma" pitchFamily="34" charset="0"/>
              </a:rPr>
              <a:t>Today we will be covering a lot of material. We will review how to maintain your vendor status, including review of selection criteria, classification of free-standing pharmacies and transaction of WIC-eligible nutritionals and exempt infant formula. We will discuss eWIC procedures as well as program compliance and fraud prevention measures. These include monitoring, compliance investigations, violations and patterns of occurrences, vendor claims, and how to handle customer service issues (complaints). Lastly, we will discuss the required forms you must complete.</a:t>
            </a:r>
          </a:p>
          <a:p>
            <a:pPr marL="464457" lvl="1" algn="just"/>
            <a:endParaRPr lang="en-US" dirty="0"/>
          </a:p>
        </p:txBody>
      </p:sp>
    </p:spTree>
    <p:extLst>
      <p:ext uri="{BB962C8B-B14F-4D97-AF65-F5344CB8AC3E}">
        <p14:creationId xmlns:p14="http://schemas.microsoft.com/office/powerpoint/2010/main" val="328578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86720ED-EA5A-4279-8901-021C75B27C53}" type="slidenum">
              <a:rPr lang="en-US" smtClean="0">
                <a:latin typeface="Constantia" panose="02030602050306030303" pitchFamily="18" charset="0"/>
                <a:ea typeface="Tahoma" pitchFamily="34" charset="0"/>
                <a:cs typeface="Tahoma" pitchFamily="34" charset="0"/>
              </a:rPr>
              <a:pPr/>
              <a:t>20</a:t>
            </a:fld>
            <a:endParaRPr lang="en-US" dirty="0">
              <a:latin typeface="Constantia" panose="02030602050306030303" pitchFamily="18" charset="0"/>
              <a:ea typeface="Tahoma" pitchFamily="34" charset="0"/>
              <a:cs typeface="Tahoma" pitchFamily="34" charset="0"/>
            </a:endParaRPr>
          </a:p>
        </p:txBody>
      </p:sp>
      <p:sp>
        <p:nvSpPr>
          <p:cNvPr id="84995" name="Rectangle 2"/>
          <p:cNvSpPr>
            <a:spLocks noGrp="1" noRot="1" noChangeAspect="1" noChangeArrowheads="1" noTextEdit="1"/>
          </p:cNvSpPr>
          <p:nvPr>
            <p:ph type="sldImg"/>
          </p:nvPr>
        </p:nvSpPr>
        <p:spPr>
          <a:xfrm>
            <a:off x="411163" y="762000"/>
            <a:ext cx="6492875" cy="3654425"/>
          </a:xfrm>
          <a:ln/>
        </p:spPr>
      </p:sp>
      <p:sp>
        <p:nvSpPr>
          <p:cNvPr id="84996" name="Rectangle 3"/>
          <p:cNvSpPr>
            <a:spLocks noGrp="1" noChangeArrowheads="1"/>
          </p:cNvSpPr>
          <p:nvPr>
            <p:ph type="body" idx="1"/>
          </p:nvPr>
        </p:nvSpPr>
        <p:spPr>
          <a:xfrm>
            <a:off x="485363" y="4630578"/>
            <a:ext cx="6432273"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There are a wide variety of exempt infant formulas and WIC-eligible nutritionals allowed by the WIC Program. It is important that free-standing pharmacy vendors, remember to provide only the brand, size, quantity and type of exempt infant formula or WIC-eligible nutritional issued to the WIC customer. 
You can run a balance inquiry for the WIC customer to verify the type of exempt infant formula or WIC-eligible nutritional issued. </a:t>
            </a:r>
          </a:p>
        </p:txBody>
      </p:sp>
    </p:spTree>
    <p:extLst>
      <p:ext uri="{BB962C8B-B14F-4D97-AF65-F5344CB8AC3E}">
        <p14:creationId xmlns:p14="http://schemas.microsoft.com/office/powerpoint/2010/main" val="79700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630247"/>
            <a:ext cx="6069496" cy="4386549"/>
          </a:xfrm>
        </p:spPr>
        <p:txBody>
          <a:bodyPr/>
          <a:lstStyle/>
          <a:p>
            <a:pPr algn="just"/>
            <a:r>
              <a:rPr lang="en-US" dirty="0">
                <a:latin typeface="+mj-lt"/>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r>
              <a:rPr lang="en-US" sz="1500" dirty="0">
                <a:latin typeface="Constantia" panose="02030602050306030303" pitchFamily="18" charset="0"/>
                <a:ea typeface="Tahoma" panose="020B0604030504040204" pitchFamily="34" charset="0"/>
                <a:cs typeface="Tahoma" panose="020B0604030504040204" pitchFamily="34" charset="0"/>
              </a:rPr>
              <a:t>Photo Credit: blond man thinking_Fotolia_82668318_Subscription_L.jpg</a:t>
            </a:r>
          </a:p>
          <a:p>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277FD931-451E-4B36-ABA2-042D5FD0E452}" type="slidenum">
              <a:rPr lang="en-US" smtClean="0"/>
              <a:t>21</a:t>
            </a:fld>
            <a:endParaRPr lang="en-US" dirty="0"/>
          </a:p>
        </p:txBody>
      </p:sp>
    </p:spTree>
    <p:extLst>
      <p:ext uri="{BB962C8B-B14F-4D97-AF65-F5344CB8AC3E}">
        <p14:creationId xmlns:p14="http://schemas.microsoft.com/office/powerpoint/2010/main" val="77005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22</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algn="just">
              <a:tabLst>
                <a:tab pos="1102997" algn="l"/>
              </a:tabLst>
              <a:defRPr/>
            </a:pPr>
            <a:r>
              <a:rPr lang="en-US" dirty="0">
                <a:latin typeface="+mj-lt"/>
                <a:ea typeface="Tahoma" pitchFamily="34" charset="0"/>
                <a:cs typeface="Tahoma" pitchFamily="34" charset="0"/>
              </a:rPr>
              <a:t>Pharmacies are required to 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 </a:t>
            </a:r>
          </a:p>
          <a:p>
            <a:pPr algn="just">
              <a:tabLst>
                <a:tab pos="1102997" algn="l"/>
              </a:tabLst>
              <a:defRPr/>
            </a:pPr>
            <a:endParaRPr lang="en-US" dirty="0">
              <a:latin typeface="+mj-lt"/>
              <a:ea typeface="Tahoma" pitchFamily="34" charset="0"/>
              <a:cs typeface="Tahoma" pitchFamily="34" charset="0"/>
            </a:endParaRPr>
          </a:p>
          <a:p>
            <a:pPr algn="just">
              <a:tabLst>
                <a:tab pos="1102997" algn="l"/>
              </a:tabLst>
              <a:defRPr/>
            </a:pPr>
            <a:r>
              <a:rPr lang="en-US" dirty="0">
                <a:latin typeface="+mj-lt"/>
                <a:ea typeface="Tahoma" pitchFamily="34" charset="0"/>
                <a:cs typeface="Tahoma" pitchFamily="34" charset="0"/>
              </a:rPr>
              <a:t>You must also maintain a North Carolina eWIC processor certified in-store eWIC point-of-sale system, that is available for WIC redemption processing during all hours of operation.</a:t>
            </a:r>
          </a:p>
          <a:p>
            <a:pPr eaLnBrk="1" hangingPunct="1"/>
            <a:endParaRPr lang="en-US" dirty="0"/>
          </a:p>
        </p:txBody>
      </p:sp>
    </p:spTree>
    <p:extLst>
      <p:ext uri="{BB962C8B-B14F-4D97-AF65-F5344CB8AC3E}">
        <p14:creationId xmlns:p14="http://schemas.microsoft.com/office/powerpoint/2010/main" val="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23</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321608"/>
            <a:ext cx="6582811" cy="4441392"/>
          </a:xfrm>
          <a:noFill/>
          <a:ln/>
        </p:spPr>
        <p:txBody>
          <a:bodyPr lIns="108320" tIns="54158" rIns="108320" bIns="54158"/>
          <a:lstStyle/>
          <a:p>
            <a:pPr algn="just">
              <a:spcAft>
                <a:spcPts val="622"/>
              </a:spcAft>
              <a:tabLst>
                <a:tab pos="1102997" algn="l"/>
              </a:tabLst>
              <a:defRPr/>
            </a:pPr>
            <a:r>
              <a:rPr lang="en-US" dirty="0">
                <a:latin typeface="+mj-lt"/>
                <a:ea typeface="Tahoma" pitchFamily="34" charset="0"/>
                <a:cs typeface="Tahoma" pitchFamily="34" charset="0"/>
              </a:rPr>
              <a:t>Vendors that use stand-beside device(s) to transact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may decide to upgrade to an integrated system. In order to do that you must: </a:t>
            </a:r>
          </a:p>
          <a:p>
            <a:pPr algn="just">
              <a:spcAft>
                <a:spcPts val="622"/>
              </a:spcAft>
              <a:tabLst>
                <a:tab pos="1102997" algn="l"/>
              </a:tabLst>
              <a:defRPr/>
            </a:pPr>
            <a:r>
              <a:rPr lang="en-US" dirty="0">
                <a:latin typeface="+mj-lt"/>
                <a:ea typeface="Tahoma" pitchFamily="34" charset="0"/>
                <a:cs typeface="Tahoma" pitchFamily="34" charset="0"/>
              </a:rPr>
              <a:t>Inform the eWIC processor (State Approved EBT Processor) before making any change, so that it can be determined if the system needs to be certified and testing can be performed to establish connectivity. </a:t>
            </a:r>
          </a:p>
          <a:p>
            <a:pPr algn="just">
              <a:spcAft>
                <a:spcPts val="622"/>
              </a:spcAft>
              <a:tabLst>
                <a:tab pos="1102997" algn="l"/>
              </a:tabLst>
              <a:defRPr/>
            </a:pPr>
            <a:r>
              <a:rPr lang="en-US" dirty="0">
                <a:latin typeface="+mj-lt"/>
                <a:ea typeface="Tahoma" pitchFamily="34" charset="0"/>
                <a:cs typeface="Tahoma" pitchFamily="34" charset="0"/>
              </a:rPr>
              <a:t>Inform the State WIC Agency so that Level III certification testing can be performed prior to use of the system in the store. </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Testing performed with the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processor for a new system that a vendor chooses to use does not supersede the Level III certification testing that must be performed by the State WIC Agency. The state will still need to perform Level III testing.</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These procedures also apply to vendors who alter the integrated system that they currently use or decide to use a different integrated system altogether.</a:t>
            </a:r>
          </a:p>
          <a:p>
            <a:pPr eaLnBrk="1" hangingPunct="1"/>
            <a:endParaRPr lang="en-US" dirty="0"/>
          </a:p>
        </p:txBody>
      </p:sp>
    </p:spTree>
    <p:extLst>
      <p:ext uri="{BB962C8B-B14F-4D97-AF65-F5344CB8AC3E}">
        <p14:creationId xmlns:p14="http://schemas.microsoft.com/office/powerpoint/2010/main" val="356420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24</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algn="just">
              <a:spcAft>
                <a:spcPts val="622"/>
              </a:spcAft>
              <a:tabLst>
                <a:tab pos="1102997" algn="l"/>
              </a:tabLst>
              <a:defRPr/>
            </a:pPr>
            <a:r>
              <a:rPr lang="en-US" dirty="0">
                <a:latin typeface="+mj-lt"/>
                <a:ea typeface="Tahoma" pitchFamily="34" charset="0"/>
                <a:cs typeface="Tahoma" pitchFamily="34" charset="0"/>
              </a:rPr>
              <a:t>The State WIC Agency must grant final approval of the system, before the new system is altered and/or used by vendors.</a:t>
            </a:r>
          </a:p>
          <a:p>
            <a:pPr algn="just">
              <a:spcAft>
                <a:spcPts val="622"/>
              </a:spcAft>
              <a:tabLst>
                <a:tab pos="1102997" algn="l"/>
              </a:tabLst>
              <a:defRPr/>
            </a:pPr>
            <a:endParaRPr lang="en-US"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Vendors must inform the State WIC Agency if their integrated cash register system will be altered or revised in any manner that impacts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redemption. This is a requirement detailed in the Terms of Vendor Agreement. Failure to do so may result in the termination of their WIC Vendor Agreement.</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21146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25</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marL="0" marR="0" lvl="0" indent="0" algn="just" defTabSz="1218987" rtl="0" eaLnBrk="1" fontAlgn="auto" latinLnBrk="0" hangingPunct="1">
              <a:lnSpc>
                <a:spcPct val="100000"/>
              </a:lnSpc>
              <a:spcBef>
                <a:spcPts val="0"/>
              </a:spcBef>
              <a:spcAft>
                <a:spcPts val="622"/>
              </a:spcAft>
              <a:buClrTx/>
              <a:buSzTx/>
              <a:buFontTx/>
              <a:buNone/>
              <a:tabLst>
                <a:tab pos="1102997" algn="l"/>
              </a:tabLst>
              <a:defRPr/>
            </a:pPr>
            <a:r>
              <a:rPr lang="en-US" dirty="0">
                <a:latin typeface="+mj-lt"/>
              </a:rPr>
              <a:t>Integrated Vendors: There is no need for WIC customers to separate their items when transacting WIC benefits.  Do not make them separate their WIC items from non-WIC items.  All items can be rung up together; however, the WIC customer must swipe their </a:t>
            </a:r>
            <a:r>
              <a:rPr lang="en-US" dirty="0" err="1">
                <a:latin typeface="+mj-lt"/>
              </a:rPr>
              <a:t>eWIC</a:t>
            </a:r>
            <a:r>
              <a:rPr lang="en-US" dirty="0">
                <a:latin typeface="+mj-lt"/>
              </a:rPr>
              <a:t> card first before any other tender type is applied to ensure that the proper items are deducted from the WIC customer’s benefit balance before another tender type is used for purchase.</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405519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dirty="0"/>
          </a:p>
        </p:txBody>
      </p:sp>
    </p:spTree>
    <p:extLst>
      <p:ext uri="{BB962C8B-B14F-4D97-AF65-F5344CB8AC3E}">
        <p14:creationId xmlns:p14="http://schemas.microsoft.com/office/powerpoint/2010/main" val="59440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27</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27</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276225" y="755650"/>
            <a:ext cx="6721475" cy="3781425"/>
          </a:xfrm>
          <a:ln/>
        </p:spPr>
      </p:sp>
      <p:sp>
        <p:nvSpPr>
          <p:cNvPr id="167941" name="Rectangle 3"/>
          <p:cNvSpPr>
            <a:spLocks noGrp="1" noChangeArrowheads="1"/>
          </p:cNvSpPr>
          <p:nvPr>
            <p:ph type="body" idx="1"/>
          </p:nvPr>
        </p:nvSpPr>
        <p:spPr>
          <a:xfrm>
            <a:off x="477079" y="4789289"/>
            <a:ext cx="6285422" cy="3631436"/>
          </a:xfrm>
          <a:noFill/>
          <a:ln/>
        </p:spPr>
        <p:txBody>
          <a:bodyPr lIns="100686" tIns="50340" rIns="100686" bIns="50340"/>
          <a:lstStyle/>
          <a:p>
            <a:pPr algn="just">
              <a:spcBef>
                <a:spcPct val="50000"/>
              </a:spcBef>
              <a:spcAft>
                <a:spcPts val="622"/>
              </a:spcAft>
              <a:buSzPct val="115000"/>
              <a:defRPr/>
            </a:pPr>
            <a:r>
              <a:rPr lang="en-US" dirty="0">
                <a:latin typeface="+mj-lt"/>
              </a:rPr>
              <a:t>As you know, you will receive payment for all eWIC transactions processed in your store through an Automated Clearinghouse (ACH) system in which payments are directly deposited into your bank account.</a:t>
            </a:r>
          </a:p>
          <a:p>
            <a:pPr algn="just">
              <a:spcBef>
                <a:spcPct val="50000"/>
              </a:spcBef>
              <a:spcAft>
                <a:spcPts val="622"/>
              </a:spcAft>
              <a:buSzPct val="115000"/>
              <a:defRPr/>
            </a:pPr>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345742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28</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28</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276225" y="755650"/>
            <a:ext cx="6721475" cy="3781425"/>
          </a:xfrm>
          <a:ln/>
        </p:spPr>
      </p:sp>
      <p:sp>
        <p:nvSpPr>
          <p:cNvPr id="167941" name="Rectangle 3"/>
          <p:cNvSpPr>
            <a:spLocks noGrp="1" noChangeArrowheads="1"/>
          </p:cNvSpPr>
          <p:nvPr>
            <p:ph type="body" idx="1"/>
          </p:nvPr>
        </p:nvSpPr>
        <p:spPr>
          <a:xfrm>
            <a:off x="477079" y="4789289"/>
            <a:ext cx="6285422" cy="3631436"/>
          </a:xfrm>
          <a:noFill/>
          <a:ln/>
        </p:spPr>
        <p:txBody>
          <a:bodyPr lIns="100686" tIns="50340" rIns="100686" bIns="50340"/>
          <a:lstStyle/>
          <a:p>
            <a:pPr marL="0" marR="0" lvl="0" indent="0" algn="just" defTabSz="1218987" rtl="0" eaLnBrk="1" fontAlgn="auto" latinLnBrk="0" hangingPunct="1">
              <a:lnSpc>
                <a:spcPct val="100000"/>
              </a:lnSpc>
              <a:spcBef>
                <a:spcPts val="0"/>
              </a:spcBef>
              <a:spcAft>
                <a:spcPts val="0"/>
              </a:spcAft>
              <a:buClrTx/>
              <a:buSzTx/>
              <a:buFontTx/>
              <a:buNone/>
              <a:tabLst/>
              <a:defRPr/>
            </a:pPr>
            <a:r>
              <a:rPr lang="en-US" dirty="0">
                <a:latin typeface="+mj-lt"/>
              </a:rPr>
              <a:t>You must submit your most current banking information if there have been any changes, to FIS, the State Approved EBT Processor, to ensure you receive payment for eWIC transactions. Contact information for FIS is on the slide. </a:t>
            </a:r>
            <a:r>
              <a:rPr lang="en-US" sz="1600" dirty="0">
                <a:effectLst/>
                <a:latin typeface="Calibri" panose="020F0502020204030204" pitchFamily="34" charset="0"/>
                <a:ea typeface="Calibri" panose="020F0502020204030204" pitchFamily="34" charset="0"/>
              </a:rPr>
              <a:t>Remember, FIS information is effective September 10, 2023.</a:t>
            </a:r>
            <a:endParaRPr lang="en-US" dirty="0"/>
          </a:p>
          <a:p>
            <a:pPr algn="just" eaLnBrk="1" hangingPunct="1"/>
            <a:endParaRPr lang="en-US" dirty="0"/>
          </a:p>
        </p:txBody>
      </p:sp>
    </p:spTree>
    <p:extLst>
      <p:ext uri="{BB962C8B-B14F-4D97-AF65-F5344CB8AC3E}">
        <p14:creationId xmlns:p14="http://schemas.microsoft.com/office/powerpoint/2010/main" val="4087271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331B1-7E5D-4C8B-8ACF-75D55A4614D4}" type="slidenum">
              <a:rPr kumimoji="0" lang="en-US" sz="15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5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endParaRPr>
          </a:p>
        </p:txBody>
      </p:sp>
      <p:sp>
        <p:nvSpPr>
          <p:cNvPr id="167940" name="Rectangle 2"/>
          <p:cNvSpPr>
            <a:spLocks noGrp="1" noRot="1" noChangeAspect="1" noChangeArrowheads="1" noTextEdit="1"/>
          </p:cNvSpPr>
          <p:nvPr>
            <p:ph type="sldImg"/>
          </p:nvPr>
        </p:nvSpPr>
        <p:spPr>
          <a:xfrm>
            <a:off x="331788" y="603250"/>
            <a:ext cx="6651625" cy="3741738"/>
          </a:xfrm>
          <a:ln/>
        </p:spPr>
      </p:sp>
      <p:sp>
        <p:nvSpPr>
          <p:cNvPr id="167941" name="Rectangle 3"/>
          <p:cNvSpPr>
            <a:spLocks noGrp="1" noChangeArrowheads="1"/>
          </p:cNvSpPr>
          <p:nvPr>
            <p:ph type="body" idx="1"/>
          </p:nvPr>
        </p:nvSpPr>
        <p:spPr>
          <a:xfrm>
            <a:off x="299831" y="4638917"/>
            <a:ext cx="6717195" cy="1838084"/>
          </a:xfrm>
          <a:noFill/>
          <a:ln/>
        </p:spPr>
        <p:txBody>
          <a:bodyPr lIns="100686" tIns="50340" rIns="100686" bIns="50340"/>
          <a:lstStyle/>
          <a:p>
            <a:pPr algn="just" defTabSz="1264455">
              <a:defRPr/>
            </a:pPr>
            <a:r>
              <a:rPr lang="en-US" dirty="0"/>
              <a:t>Should a stand-beside device vendor need assistance</a:t>
            </a:r>
            <a:r>
              <a:rPr lang="en-US" sz="1800" dirty="0">
                <a:effectLst/>
                <a:latin typeface="Calibri" panose="020F0502020204030204" pitchFamily="34" charset="0"/>
                <a:ea typeface="Calibri" panose="020F0502020204030204" pitchFamily="34" charset="0"/>
              </a:rPr>
              <a:t> troubleshooting stand-beside POS equipment, you will use the contact information listed on this slide. Again, FIS information is effective October 2023.</a:t>
            </a:r>
            <a:endParaRPr lang="en-US" dirty="0"/>
          </a:p>
          <a:p>
            <a:pPr eaLnBrk="1" hangingPunct="1"/>
            <a:endParaRPr lang="en-US" sz="1600" dirty="0"/>
          </a:p>
        </p:txBody>
      </p:sp>
    </p:spTree>
    <p:extLst>
      <p:ext uri="{BB962C8B-B14F-4D97-AF65-F5344CB8AC3E}">
        <p14:creationId xmlns:p14="http://schemas.microsoft.com/office/powerpoint/2010/main" val="340479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517525" y="717550"/>
            <a:ext cx="6499225" cy="3656013"/>
          </a:xfrm>
          <a:ln/>
        </p:spPr>
      </p:sp>
      <p:sp>
        <p:nvSpPr>
          <p:cNvPr id="137220" name="Rectangle 3"/>
          <p:cNvSpPr>
            <a:spLocks noGrp="1" noChangeArrowheads="1"/>
          </p:cNvSpPr>
          <p:nvPr>
            <p:ph type="body" idx="1"/>
          </p:nvPr>
        </p:nvSpPr>
        <p:spPr>
          <a:xfrm>
            <a:off x="467359" y="4630915"/>
            <a:ext cx="6598921" cy="4557669"/>
          </a:xfrm>
          <a:noFill/>
          <a:ln/>
        </p:spPr>
        <p:txBody>
          <a:bodyPr lIns="97404" tIns="48704" rIns="97404" bIns="48704"/>
          <a:lstStyle/>
          <a:p>
            <a:pPr algn="just"/>
            <a:r>
              <a:rPr lang="en-US"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dirty="0"/>
          </a:p>
          <a:p>
            <a:pPr algn="just"/>
            <a:r>
              <a:rPr lang="en-US" dirty="0"/>
              <a:t>WIC clinical services are provided by contracted public health agencies. Services include nutrition education, food benefits for nutritious foods and health care referrals.</a:t>
            </a:r>
          </a:p>
          <a:p>
            <a:pPr algn="just"/>
            <a:endParaRPr lang="en-US" dirty="0"/>
          </a:p>
          <a:p>
            <a:pPr algn="just"/>
            <a:r>
              <a:rPr lang="en-US" dirty="0"/>
              <a:t>NC WIC authorized vendors are contracted with the NC Department of Health and Human Services and their Local WIC Agencies.</a:t>
            </a:r>
          </a:p>
          <a:p>
            <a:pPr algn="just"/>
            <a:endParaRPr lang="en-US" dirty="0"/>
          </a:p>
          <a:p>
            <a:pPr algn="just"/>
            <a:r>
              <a:rPr lang="en-US" dirty="0"/>
              <a:t>The Local WIC Agency, for which I work, operates the WIC Program in your county.</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44396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pause here for any questions.</a:t>
            </a:r>
          </a:p>
          <a:p>
            <a:endParaRPr lang="en-US" dirty="0"/>
          </a:p>
          <a:p>
            <a:endParaRPr lang="en-US" dirty="0"/>
          </a:p>
          <a:p>
            <a:endParaRPr lang="en-US" dirty="0"/>
          </a:p>
          <a:p>
            <a:endParaRPr lang="en-US" dirty="0"/>
          </a:p>
          <a:p>
            <a:endParaRPr lang="en-US" dirty="0"/>
          </a:p>
          <a:p>
            <a:r>
              <a:rPr lang="en-US" dirty="0"/>
              <a:t>PowerPoint Design Graphic </a:t>
            </a:r>
          </a:p>
        </p:txBody>
      </p:sp>
      <p:sp>
        <p:nvSpPr>
          <p:cNvPr id="4" name="Slide Number Placeholder 3"/>
          <p:cNvSpPr>
            <a:spLocks noGrp="1"/>
          </p:cNvSpPr>
          <p:nvPr>
            <p:ph type="sldNum" sz="quarter" idx="5"/>
          </p:nvPr>
        </p:nvSpPr>
        <p:spPr/>
        <p:txBody>
          <a:bodyPr/>
          <a:lstStyle/>
          <a:p>
            <a:fld id="{B045B7DE-1198-4F2F-B574-CA8CAE341642}" type="slidenum">
              <a:rPr lang="en-US" smtClean="0"/>
              <a:t>30</a:t>
            </a:fld>
            <a:endParaRPr lang="en-US" dirty="0"/>
          </a:p>
        </p:txBody>
      </p:sp>
    </p:spTree>
    <p:extLst>
      <p:ext uri="{BB962C8B-B14F-4D97-AF65-F5344CB8AC3E}">
        <p14:creationId xmlns:p14="http://schemas.microsoft.com/office/powerpoint/2010/main" val="1382152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5800"/>
            <a:ext cx="6497637" cy="3656013"/>
          </a:xfrm>
        </p:spPr>
      </p:sp>
      <p:sp>
        <p:nvSpPr>
          <p:cNvPr id="3" name="Notes Placeholder 2"/>
          <p:cNvSpPr>
            <a:spLocks noGrp="1"/>
          </p:cNvSpPr>
          <p:nvPr>
            <p:ph type="body" idx="1"/>
          </p:nvPr>
        </p:nvSpPr>
        <p:spPr>
          <a:xfrm>
            <a:off x="609600" y="4630249"/>
            <a:ext cx="6248400" cy="4533271"/>
          </a:xfrm>
        </p:spPr>
        <p:txBody>
          <a:bodyPr/>
          <a:lstStyle/>
          <a:p>
            <a:pPr algn="just" defTabSz="929001">
              <a:defRPr/>
            </a:pPr>
            <a:r>
              <a:rPr lang="en-US" dirty="0">
                <a:latin typeface="+mj-lt"/>
                <a:ea typeface="Tahoma" pitchFamily="34" charset="0"/>
                <a:cs typeface="Tahoma" pitchFamily="34" charset="0"/>
              </a:rPr>
              <a:t>We will now talk about important compliance aspects of the WIC Program.</a:t>
            </a: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r>
              <a:rPr lang="en-US" sz="1500" dirty="0">
                <a:latin typeface="Constantia" panose="02030602050306030303" pitchFamily="18" charset="0"/>
                <a:ea typeface="Tahoma" pitchFamily="34" charset="0"/>
                <a:cs typeface="Tahoma" pitchFamily="34" charset="0"/>
              </a:rPr>
              <a:t>Photo Credit: Justice_Fotolia_6901118_Subscription_L.jpg</a:t>
            </a:r>
          </a:p>
          <a:p>
            <a:pPr algn="just" defTabSz="929001">
              <a:defRPr/>
            </a:pPr>
            <a:endParaRPr lang="en-US" sz="1500" dirty="0">
              <a:latin typeface="Constantia" panose="02030602050306030303" pitchFamily="18" charset="0"/>
              <a:ea typeface="Tahoma" pitchFamily="34" charset="0"/>
              <a:cs typeface="Tahoma" pitchFamily="34" charset="0"/>
            </a:endParaRPr>
          </a:p>
          <a:p>
            <a:pPr defTabSz="929001">
              <a:defRPr/>
            </a:pPr>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4451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32</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27038" y="722313"/>
            <a:ext cx="6497637" cy="3656012"/>
          </a:xfrm>
          <a:ln/>
        </p:spPr>
      </p:sp>
      <p:sp>
        <p:nvSpPr>
          <p:cNvPr id="227332" name="Rectangle 9"/>
          <p:cNvSpPr>
            <a:spLocks noGrp="1" noChangeArrowheads="1"/>
          </p:cNvSpPr>
          <p:nvPr>
            <p:ph type="body" idx="1"/>
          </p:nvPr>
        </p:nvSpPr>
        <p:spPr>
          <a:xfrm>
            <a:off x="745072" y="4630249"/>
            <a:ext cx="5862819" cy="4533271"/>
          </a:xfrm>
          <a:noFill/>
          <a:ln/>
        </p:spPr>
        <p:txBody>
          <a:bodyPr/>
          <a:lstStyle/>
          <a:p>
            <a:pPr algn="just" defTabSz="1264270">
              <a:defRPr/>
            </a:pPr>
            <a:r>
              <a:rPr lang="en-US" dirty="0">
                <a:latin typeface="+mj-lt"/>
                <a:ea typeface="Tahoma" pitchFamily="34" charset="0"/>
                <a:cs typeface="Tahoma" pitchFamily="34" charset="0"/>
              </a:rPr>
              <a:t>It is important to continue to follow policies and procedures to maintain authorization. Federal regulations provide the process to prevent fraud and ensure compliance. Review your Vendor Manual for more information.</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38302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33</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07988" y="698500"/>
            <a:ext cx="6497637" cy="3656013"/>
          </a:xfrm>
          <a:ln/>
        </p:spPr>
      </p:sp>
      <p:sp>
        <p:nvSpPr>
          <p:cNvPr id="227332" name="Rectangle 9"/>
          <p:cNvSpPr>
            <a:spLocks noGrp="1" noChangeArrowheads="1"/>
          </p:cNvSpPr>
          <p:nvPr>
            <p:ph type="body" idx="1"/>
          </p:nvPr>
        </p:nvSpPr>
        <p:spPr>
          <a:xfrm>
            <a:off x="407988" y="4630249"/>
            <a:ext cx="6497637" cy="4808945"/>
          </a:xfrm>
          <a:noFill/>
          <a:ln/>
        </p:spPr>
        <p:txBody>
          <a:bodyPr/>
          <a:lstStyle/>
          <a:p>
            <a:pPr algn="just">
              <a:buFontTx/>
              <a:buNone/>
            </a:pPr>
            <a:r>
              <a:rPr lang="en-US" dirty="0">
                <a:latin typeface="+mj-lt"/>
                <a:ea typeface="Tahoma" pitchFamily="34" charset="0"/>
                <a:cs typeface="Tahoma" pitchFamily="34" charset="0"/>
              </a:rPr>
              <a:t>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a:t>
            </a:r>
          </a:p>
          <a:p>
            <a:pPr algn="just">
              <a:buFontTx/>
              <a:buNone/>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fraud</a:t>
            </a:r>
          </a:p>
          <a:p>
            <a:pPr marL="285750" indent="-285750" algn="just">
              <a:buFont typeface="Arial" panose="020B0604020202020204" pitchFamily="34" charset="0"/>
              <a:buChar char="•"/>
            </a:pPr>
            <a:r>
              <a:rPr lang="en-US" dirty="0">
                <a:latin typeface="+mj-lt"/>
                <a:ea typeface="Tahoma" pitchFamily="34" charset="0"/>
                <a:cs typeface="Tahoma" pitchFamily="34" charset="0"/>
              </a:rPr>
              <a:t>antitrust violations</a:t>
            </a:r>
          </a:p>
          <a:p>
            <a:pPr marL="285750" indent="-285750" algn="just">
              <a:buFont typeface="Arial" panose="020B0604020202020204" pitchFamily="34" charset="0"/>
              <a:buChar char="•"/>
            </a:pPr>
            <a:r>
              <a:rPr lang="en-US" dirty="0">
                <a:latin typeface="+mj-lt"/>
                <a:ea typeface="Tahoma" pitchFamily="34" charset="0"/>
                <a:cs typeface="Tahoma" pitchFamily="34" charset="0"/>
              </a:rPr>
              <a:t>embezzlement</a:t>
            </a:r>
          </a:p>
          <a:p>
            <a:pPr marL="285750" indent="-285750" algn="just">
              <a:buFont typeface="Arial" panose="020B0604020202020204" pitchFamily="34" charset="0"/>
              <a:buChar char="•"/>
            </a:pPr>
            <a:r>
              <a:rPr lang="en-US" dirty="0">
                <a:latin typeface="+mj-lt"/>
                <a:ea typeface="Tahoma" pitchFamily="34" charset="0"/>
                <a:cs typeface="Tahoma" pitchFamily="34" charset="0"/>
              </a:rPr>
              <a:t>theft</a:t>
            </a:r>
          </a:p>
          <a:p>
            <a:pPr marL="285750" indent="-285750" algn="just">
              <a:buFont typeface="Arial" panose="020B0604020202020204" pitchFamily="34" charset="0"/>
              <a:buChar char="•"/>
            </a:pPr>
            <a:r>
              <a:rPr lang="en-US" dirty="0">
                <a:latin typeface="+mj-lt"/>
                <a:ea typeface="Tahoma" pitchFamily="34" charset="0"/>
                <a:cs typeface="Tahoma" pitchFamily="34" charset="0"/>
              </a:rPr>
              <a:t>forgery</a:t>
            </a:r>
          </a:p>
          <a:p>
            <a:pPr marL="285750" indent="-285750" algn="just">
              <a:buFont typeface="Arial" panose="020B0604020202020204" pitchFamily="34" charset="0"/>
              <a:buChar char="•"/>
            </a:pPr>
            <a:r>
              <a:rPr lang="en-US" dirty="0">
                <a:latin typeface="+mj-lt"/>
                <a:ea typeface="Tahoma" pitchFamily="34" charset="0"/>
                <a:cs typeface="Tahoma" pitchFamily="34" charset="0"/>
              </a:rPr>
              <a:t>bribery</a:t>
            </a:r>
          </a:p>
          <a:p>
            <a:pPr marL="285750" indent="-285750" algn="just">
              <a:buFont typeface="Arial" panose="020B0604020202020204" pitchFamily="34" charset="0"/>
              <a:buChar char="•"/>
            </a:pPr>
            <a:r>
              <a:rPr lang="en-US" dirty="0">
                <a:latin typeface="+mj-lt"/>
                <a:ea typeface="Tahoma" pitchFamily="34" charset="0"/>
                <a:cs typeface="Tahoma" pitchFamily="34" charset="0"/>
              </a:rPr>
              <a:t>falsification or destruction of records</a:t>
            </a:r>
          </a:p>
          <a:p>
            <a:pPr marL="285750" indent="-285750" algn="just">
              <a:buFont typeface="Arial" panose="020B0604020202020204" pitchFamily="34" charset="0"/>
              <a:buChar char="•"/>
            </a:pPr>
            <a:r>
              <a:rPr lang="en-US" dirty="0">
                <a:latin typeface="+mj-lt"/>
                <a:ea typeface="Tahoma" pitchFamily="34" charset="0"/>
                <a:cs typeface="Tahoma" pitchFamily="34" charset="0"/>
              </a:rPr>
              <a:t>receiving stolen property</a:t>
            </a:r>
          </a:p>
          <a:p>
            <a:pPr marL="285750" indent="-285750" algn="just">
              <a:buFont typeface="Arial" panose="020B0604020202020204" pitchFamily="34" charset="0"/>
              <a:buChar char="•"/>
            </a:pPr>
            <a:r>
              <a:rPr lang="en-US" dirty="0">
                <a:latin typeface="+mj-lt"/>
                <a:ea typeface="Tahoma" pitchFamily="34" charset="0"/>
                <a:cs typeface="Tahoma" pitchFamily="34" charset="0"/>
              </a:rPr>
              <a:t>making false claims, and</a:t>
            </a:r>
          </a:p>
          <a:p>
            <a:pPr marL="285750" indent="-285750" algn="just">
              <a:buFont typeface="Arial" panose="020B0604020202020204" pitchFamily="34" charset="0"/>
              <a:buChar char="•"/>
            </a:pPr>
            <a:r>
              <a:rPr lang="en-US" dirty="0">
                <a:latin typeface="+mj-lt"/>
                <a:ea typeface="Tahoma" pitchFamily="34" charset="0"/>
                <a:cs typeface="Tahoma" pitchFamily="34" charset="0"/>
              </a:rPr>
              <a:t>obstruction of justice</a:t>
            </a:r>
          </a:p>
        </p:txBody>
      </p:sp>
    </p:spTree>
    <p:extLst>
      <p:ext uri="{BB962C8B-B14F-4D97-AF65-F5344CB8AC3E}">
        <p14:creationId xmlns:p14="http://schemas.microsoft.com/office/powerpoint/2010/main" val="115149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34</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27038" y="722313"/>
            <a:ext cx="6497637" cy="3656012"/>
          </a:xfrm>
          <a:ln/>
        </p:spPr>
      </p:sp>
      <p:sp>
        <p:nvSpPr>
          <p:cNvPr id="227332" name="Rectangle 9"/>
          <p:cNvSpPr>
            <a:spLocks noGrp="1" noChangeArrowheads="1"/>
          </p:cNvSpPr>
          <p:nvPr>
            <p:ph type="body" idx="1"/>
          </p:nvPr>
        </p:nvSpPr>
        <p:spPr>
          <a:xfrm>
            <a:off x="745072" y="4630249"/>
            <a:ext cx="5862819" cy="4533271"/>
          </a:xfrm>
          <a:noFill/>
          <a:ln/>
        </p:spPr>
        <p:txBody>
          <a:bodyPr/>
          <a:lstStyle/>
          <a:p>
            <a:pPr algn="just">
              <a:buFontTx/>
              <a:buNone/>
            </a:pPr>
            <a:r>
              <a:rPr lang="en-US" dirty="0">
                <a:latin typeface="+mj-lt"/>
              </a:rPr>
              <a:t>Let’s review some definitions.  </a:t>
            </a:r>
          </a:p>
          <a:p>
            <a:pPr algn="just">
              <a:buFontTx/>
              <a:buNone/>
            </a:pPr>
            <a:endParaRPr lang="en-US" dirty="0">
              <a:latin typeface="+mj-lt"/>
            </a:endParaRPr>
          </a:p>
          <a:p>
            <a:pPr algn="just">
              <a:buFontTx/>
              <a:buNone/>
            </a:pPr>
            <a:r>
              <a:rPr lang="en-US" dirty="0">
                <a:latin typeface="+mj-lt"/>
              </a:rPr>
              <a:t>A violation is an infraction of WIC Program regulations or other requirements. </a:t>
            </a:r>
          </a:p>
          <a:p>
            <a:pPr algn="just">
              <a:buFontTx/>
              <a:buNone/>
            </a:pPr>
            <a:r>
              <a:rPr lang="en-US" dirty="0">
                <a:latin typeface="+mj-lt"/>
              </a:rPr>
              <a:t>A sanction is an administrative action taken as a result of a pattern of violations and may include disqualification or civil money penalties in lieu of disqualification. </a:t>
            </a: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r>
              <a:rPr lang="en-US" sz="1500" dirty="0">
                <a:latin typeface="Constantia" panose="02030602050306030303" pitchFamily="18" charset="0"/>
              </a:rPr>
              <a:t>Photo Credit: Fotolia_37171221_Subscription_L.jpg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459070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4294967295"/>
          </p:nvPr>
        </p:nvSpPr>
        <p:spPr bwMode="auto">
          <a:xfrm>
            <a:off x="3982721" y="8920493"/>
            <a:ext cx="3229298" cy="487727"/>
          </a:xfrm>
          <a:prstGeom prst="rect">
            <a:avLst/>
          </a:prstGeom>
          <a:noFill/>
          <a:ln>
            <a:miter lim="800000"/>
            <a:headEnd/>
            <a:tailEnd/>
          </a:ln>
        </p:spPr>
        <p:txBody>
          <a:bodyPr lIns="102664" tIns="51332" rIns="102664" bIns="51332" anchor="b"/>
          <a:lstStyle/>
          <a:p>
            <a:pPr defTabSz="1026876">
              <a:spcBef>
                <a:spcPct val="0"/>
              </a:spcBef>
            </a:pPr>
            <a:fld id="{CEA9B433-3473-4DB8-9E77-EBCF893FE08F}" type="slidenum">
              <a:rPr lang="en-US">
                <a:latin typeface="Constantia" panose="02030602050306030303" pitchFamily="18" charset="0"/>
                <a:ea typeface="Tahoma" pitchFamily="34" charset="0"/>
                <a:cs typeface="Tahoma" pitchFamily="34" charset="0"/>
              </a:rPr>
              <a:pPr defTabSz="1026876">
                <a:spcBef>
                  <a:spcPct val="0"/>
                </a:spcBef>
              </a:pPr>
              <a:t>35</a:t>
            </a:fld>
            <a:endParaRPr lang="en-US" dirty="0">
              <a:latin typeface="Constantia" panose="02030602050306030303" pitchFamily="18" charset="0"/>
              <a:ea typeface="Tahoma" pitchFamily="34" charset="0"/>
              <a:cs typeface="Tahoma" pitchFamily="34" charset="0"/>
            </a:endParaRPr>
          </a:p>
        </p:txBody>
      </p:sp>
      <p:sp>
        <p:nvSpPr>
          <p:cNvPr id="229379" name="Rectangle 9"/>
          <p:cNvSpPr>
            <a:spLocks noGrp="1" noRot="1" noChangeAspect="1" noChangeArrowheads="1" noTextEdit="1"/>
          </p:cNvSpPr>
          <p:nvPr>
            <p:ph type="sldImg"/>
          </p:nvPr>
        </p:nvSpPr>
        <p:spPr>
          <a:xfrm>
            <a:off x="407988" y="731838"/>
            <a:ext cx="6497637" cy="3656012"/>
          </a:xfrm>
          <a:ln/>
        </p:spPr>
      </p:sp>
      <p:sp>
        <p:nvSpPr>
          <p:cNvPr id="229380" name="Rectangle 10"/>
          <p:cNvSpPr>
            <a:spLocks noGrp="1" noChangeArrowheads="1"/>
          </p:cNvSpPr>
          <p:nvPr>
            <p:ph type="body" idx="1"/>
          </p:nvPr>
        </p:nvSpPr>
        <p:spPr>
          <a:xfrm>
            <a:off x="477838" y="4630249"/>
            <a:ext cx="6497637" cy="4533271"/>
          </a:xfrm>
          <a:noFill/>
          <a:ln/>
        </p:spPr>
        <p:txBody>
          <a:bodyPr/>
          <a:lstStyle/>
          <a:p>
            <a:pPr algn="just">
              <a:buFontTx/>
              <a:buNone/>
            </a:pPr>
            <a:r>
              <a:rPr lang="en-US" dirty="0">
                <a:latin typeface="+mj-lt"/>
                <a:ea typeface="Tahoma" pitchFamily="34" charset="0"/>
                <a:cs typeface="Tahoma" pitchFamily="34" charset="0"/>
              </a:rPr>
              <a:t>Violations are any intentional or unintentional action of a vendor’s owners, officers, managers, agents or employees that violate the Vendor Agreement or federal or state statutes, regulations, policies or procedures governing the Program. Please understand, violations can occur with or without knowledge of management. </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Also, violations can be committed even if the person that commits the violation did not mean to do so. That is why all staff that work in your store should be properly trained regarding WIC Program policies and procedures.</a:t>
            </a:r>
          </a:p>
        </p:txBody>
      </p:sp>
    </p:spTree>
    <p:extLst>
      <p:ext uri="{BB962C8B-B14F-4D97-AF65-F5344CB8AC3E}">
        <p14:creationId xmlns:p14="http://schemas.microsoft.com/office/powerpoint/2010/main" val="50552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8"/>
          <p:cNvSpPr>
            <a:spLocks noGrp="1" noRot="1" noChangeAspect="1" noChangeArrowheads="1" noTextEdit="1"/>
          </p:cNvSpPr>
          <p:nvPr>
            <p:ph type="sldImg"/>
          </p:nvPr>
        </p:nvSpPr>
        <p:spPr>
          <a:ln/>
        </p:spPr>
      </p:sp>
      <p:sp>
        <p:nvSpPr>
          <p:cNvPr id="230404" name="Rectangle 9"/>
          <p:cNvSpPr>
            <a:spLocks noGrp="1" noChangeArrowheads="1"/>
          </p:cNvSpPr>
          <p:nvPr>
            <p:ph type="body" idx="1"/>
          </p:nvPr>
        </p:nvSpPr>
        <p:spPr>
          <a:xfrm>
            <a:off x="458788" y="4560570"/>
            <a:ext cx="6323012" cy="3669030"/>
          </a:xfrm>
          <a:noFill/>
          <a:ln/>
        </p:spPr>
        <p:txBody>
          <a:bodyPr/>
          <a:lstStyle/>
          <a:p>
            <a:pPr algn="just">
              <a:buFontTx/>
              <a:buNone/>
            </a:pPr>
            <a:r>
              <a:rPr lang="en-US" dirty="0">
                <a:latin typeface="+mj-lt"/>
                <a:ea typeface="Tahoma" panose="020B0604030504040204" pitchFamily="34" charset="0"/>
                <a:cs typeface="Tahoma" panose="020B0604030504040204" pitchFamily="34" charset="0"/>
              </a:rPr>
              <a:t>There are two categories of violations.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Federal violations which result in 1 year to permanent disqualification. These violations are found through compliance buys and inventory audits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State violations are usually found during compliance buys and Local WIC Agency monitoring.</a:t>
            </a:r>
          </a:p>
        </p:txBody>
      </p:sp>
      <p:sp>
        <p:nvSpPr>
          <p:cNvPr id="2" name="Slide Number Placeholder 1"/>
          <p:cNvSpPr>
            <a:spLocks noGrp="1"/>
          </p:cNvSpPr>
          <p:nvPr>
            <p:ph type="sldNum" sz="quarter" idx="10"/>
          </p:nvPr>
        </p:nvSpPr>
        <p:spPr/>
        <p:txBody>
          <a:bodyPr/>
          <a:lstStyle/>
          <a:p>
            <a:fld id="{277FD931-451E-4B36-ABA2-042D5FD0E452}" type="slidenum">
              <a:rPr lang="en-US" smtClean="0"/>
              <a:t>36</a:t>
            </a:fld>
            <a:endParaRPr lang="en-US" dirty="0"/>
          </a:p>
        </p:txBody>
      </p:sp>
    </p:spTree>
    <p:extLst>
      <p:ext uri="{BB962C8B-B14F-4D97-AF65-F5344CB8AC3E}">
        <p14:creationId xmlns:p14="http://schemas.microsoft.com/office/powerpoint/2010/main" val="3558743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4294967295"/>
          </p:nvPr>
        </p:nvSpPr>
        <p:spPr bwMode="auto">
          <a:xfrm>
            <a:off x="4085905" y="8943484"/>
            <a:ext cx="3229297" cy="487727"/>
          </a:xfrm>
          <a:prstGeom prst="rect">
            <a:avLst/>
          </a:prstGeom>
          <a:noFill/>
          <a:ln>
            <a:miter lim="800000"/>
            <a:headEnd/>
            <a:tailEnd/>
          </a:ln>
        </p:spPr>
        <p:txBody>
          <a:bodyPr lIns="98176" tIns="49089" rIns="98176" bIns="49089" anchor="b"/>
          <a:lstStyle/>
          <a:p>
            <a:pPr defTabSz="982003">
              <a:spcBef>
                <a:spcPct val="0"/>
              </a:spcBef>
            </a:pPr>
            <a:fld id="{EB2ABF5F-7034-4338-A081-F72778BAF9D5}" type="slidenum">
              <a:rPr lang="en-US">
                <a:latin typeface="Constantia" panose="02030602050306030303" pitchFamily="18" charset="0"/>
                <a:ea typeface="Tahoma" pitchFamily="34" charset="0"/>
                <a:cs typeface="Tahoma" pitchFamily="34" charset="0"/>
              </a:rPr>
              <a:pPr defTabSz="982003">
                <a:spcBef>
                  <a:spcPct val="0"/>
                </a:spcBef>
              </a:pPr>
              <a:t>37</a:t>
            </a:fld>
            <a:endParaRPr lang="en-US" dirty="0">
              <a:latin typeface="Constantia" panose="02030602050306030303" pitchFamily="18" charset="0"/>
              <a:ea typeface="Tahoma" pitchFamily="34" charset="0"/>
              <a:cs typeface="Tahoma" pitchFamily="34" charset="0"/>
            </a:endParaRPr>
          </a:p>
        </p:txBody>
      </p:sp>
      <p:sp>
        <p:nvSpPr>
          <p:cNvPr id="231427" name="Rectangle 2"/>
          <p:cNvSpPr>
            <a:spLocks noGrp="1" noRot="1" noChangeAspect="1" noChangeArrowheads="1" noTextEdit="1"/>
          </p:cNvSpPr>
          <p:nvPr>
            <p:ph type="sldImg"/>
          </p:nvPr>
        </p:nvSpPr>
        <p:spPr>
          <a:xfrm>
            <a:off x="409575" y="715963"/>
            <a:ext cx="6496050" cy="3654425"/>
          </a:xfrm>
          <a:ln/>
        </p:spPr>
      </p:sp>
      <p:sp>
        <p:nvSpPr>
          <p:cNvPr id="231428" name="Rectangle 3"/>
          <p:cNvSpPr>
            <a:spLocks noGrp="1" noChangeArrowheads="1"/>
          </p:cNvSpPr>
          <p:nvPr>
            <p:ph type="body" idx="1"/>
          </p:nvPr>
        </p:nvSpPr>
        <p:spPr>
          <a:xfrm>
            <a:off x="519114" y="4634245"/>
            <a:ext cx="6171564" cy="2909556"/>
          </a:xfrm>
          <a:noFill/>
          <a:ln/>
        </p:spPr>
        <p:txBody>
          <a:bodyPr lIns="98171" tIns="49085" rIns="98171" bIns="49085"/>
          <a:lstStyle/>
          <a:p>
            <a:pPr algn="just" eaLnBrk="1" hangingPunct="1"/>
            <a:r>
              <a:rPr lang="en-US" dirty="0">
                <a:latin typeface="+mj-lt"/>
                <a:ea typeface="Tahoma" pitchFamily="34" charset="0"/>
                <a:cs typeface="Tahoma" pitchFamily="34" charset="0"/>
              </a:rPr>
              <a:t>The nature of the violation and the number of violations determine the sanction imposed. Sanctions may remain on a vendor’s record for 12 months or until a vendor is disqualified. A pattern of occurrences for the same violation may result in disqualification.  The number of occurrences needed to establish a pattern depends on the violation.</a:t>
            </a:r>
          </a:p>
        </p:txBody>
      </p:sp>
    </p:spTree>
    <p:extLst>
      <p:ext uri="{BB962C8B-B14F-4D97-AF65-F5344CB8AC3E}">
        <p14:creationId xmlns:p14="http://schemas.microsoft.com/office/powerpoint/2010/main" val="3657255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Some examples of how patterns of violations can lead to disqualification:</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3 occurrences within a 12-month period of stocking exempt infant formula or WIC-eligible nutritionals outside of the manufacturer’s expiration date equals a pattern. </a:t>
            </a:r>
          </a:p>
          <a:p>
            <a:pPr algn="just"/>
            <a:r>
              <a:rPr lang="en-US" dirty="0">
                <a:latin typeface="+mj-lt"/>
                <a:ea typeface="Tahoma" pitchFamily="34" charset="0"/>
                <a:cs typeface="Tahoma" pitchFamily="34" charset="0"/>
              </a:rPr>
              <a:t>3 occurrences within a 12-month period of failure to make EBT point of sale equipment accessible to WIC customers. please remember, you are not to take the card from the customer or enter their pin. Equipment should be accessible.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Once a pattern has been established, the State WIC Agency will proceed to disqualify the vendor from the WIC program. The Vendor Manual provides more information on patterns for specific violations.</a:t>
            </a: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38</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683428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us, Local WIC Agency staff.</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r>
              <a:rPr lang="en-US" sz="1500" dirty="0">
                <a:latin typeface="Constantia" panose="02030602050306030303" pitchFamily="18" charset="0"/>
                <a:ea typeface="Tahoma" pitchFamily="34" charset="0"/>
                <a:cs typeface="Tahoma" pitchFamily="34" charset="0"/>
              </a:rPr>
              <a:t>Seek. Dude with Magnifying Glass_Fotolia_65696182_Subscription_XXL.jpg</a:t>
            </a:r>
          </a:p>
          <a:p>
            <a:endParaRPr lang="en-US" sz="1500" dirty="0">
              <a:latin typeface="Constantia" panose="02030602050306030303" pitchFamily="18" charset="0"/>
              <a:ea typeface="Tahoma" pitchFamily="34" charset="0"/>
              <a:cs typeface="Tahoma" pitchFamily="34" charset="0"/>
            </a:endParaRP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9224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mj-lt"/>
              </a:rPr>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The State WIC Agency is also required by federal regulations to identify and investigate high-risk vendors. North Carolina does this through compliance buys and inventory audits; however, NC sometimes work with the U.S. Office of the Inspector General to conduct investigations. </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64597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4294967295"/>
          </p:nvPr>
        </p:nvSpPr>
        <p:spPr bwMode="auto">
          <a:xfrm>
            <a:off x="3835674" y="8864789"/>
            <a:ext cx="3229297" cy="487727"/>
          </a:xfrm>
          <a:prstGeom prst="rect">
            <a:avLst/>
          </a:prstGeom>
          <a:noFill/>
          <a:ln>
            <a:miter lim="800000"/>
            <a:headEnd/>
            <a:tailEnd/>
          </a:ln>
        </p:spPr>
        <p:txBody>
          <a:bodyPr lIns="98176" tIns="49089" rIns="98176" bIns="49089" anchor="b"/>
          <a:lstStyle/>
          <a:p>
            <a:pPr defTabSz="982003">
              <a:spcBef>
                <a:spcPct val="0"/>
              </a:spcBef>
            </a:pPr>
            <a:fld id="{428D7849-D764-4CD6-9BD4-FE4AEE70C7B0}" type="slidenum">
              <a:rPr lang="en-US">
                <a:latin typeface="Constantia" panose="02030602050306030303" pitchFamily="18" charset="0"/>
                <a:ea typeface="Tahoma" pitchFamily="34" charset="0"/>
                <a:cs typeface="Tahoma" pitchFamily="34" charset="0"/>
              </a:rPr>
              <a:pPr defTabSz="982003">
                <a:spcBef>
                  <a:spcPct val="0"/>
                </a:spcBef>
              </a:pPr>
              <a:t>41</a:t>
            </a:fld>
            <a:endParaRPr lang="en-US" dirty="0">
              <a:latin typeface="Constantia" panose="02030602050306030303" pitchFamily="18" charset="0"/>
              <a:ea typeface="Tahoma" pitchFamily="34" charset="0"/>
              <a:cs typeface="Tahoma" pitchFamily="34" charset="0"/>
            </a:endParaRPr>
          </a:p>
        </p:txBody>
      </p:sp>
      <p:sp>
        <p:nvSpPr>
          <p:cNvPr id="234499" name="Rectangle 2"/>
          <p:cNvSpPr>
            <a:spLocks noGrp="1" noRot="1" noChangeAspect="1" noChangeArrowheads="1" noTextEdit="1"/>
          </p:cNvSpPr>
          <p:nvPr>
            <p:ph type="sldImg"/>
          </p:nvPr>
        </p:nvSpPr>
        <p:spPr>
          <a:xfrm>
            <a:off x="419100" y="723900"/>
            <a:ext cx="6500813" cy="3657600"/>
          </a:xfrm>
          <a:ln/>
        </p:spPr>
      </p:sp>
      <p:sp>
        <p:nvSpPr>
          <p:cNvPr id="234500" name="Rectangle 3"/>
          <p:cNvSpPr>
            <a:spLocks noGrp="1" noChangeArrowheads="1"/>
          </p:cNvSpPr>
          <p:nvPr>
            <p:ph type="body" idx="1"/>
          </p:nvPr>
        </p:nvSpPr>
        <p:spPr>
          <a:xfrm>
            <a:off x="416822" y="4634244"/>
            <a:ext cx="6500813" cy="4533271"/>
          </a:xfrm>
          <a:noFill/>
          <a:ln/>
        </p:spPr>
        <p:txBody>
          <a:bodyPr lIns="98171" tIns="49085" rIns="98171" bIns="49085"/>
          <a:lstStyle/>
          <a:p>
            <a:pPr algn="just"/>
            <a:r>
              <a:rPr lang="en-US" dirty="0">
                <a:latin typeface="+mj-lt"/>
                <a:ea typeface="Tahoma" pitchFamily="34" charset="0"/>
                <a:cs typeface="Tahoma" pitchFamily="34" charset="0"/>
              </a:rPr>
              <a:t>Compliance buys are undercover (anonymous) purchases made by a compliance investigator. There may be multiple visits to a single store over a one-year period. The vendor will receive a letter from the State WIC Agency if problems are identified. These problems may have sanctions associated with them.</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Investigator_Fotolia_67363434_Subscription_XXL.jpg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08578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3" y="4630249"/>
            <a:ext cx="6202017" cy="3218351"/>
          </a:xfrm>
        </p:spPr>
        <p:txBody>
          <a:bodyPr/>
          <a:lstStyle/>
          <a:p>
            <a:pPr algn="just" defTabSz="971453">
              <a:defRPr/>
            </a:pPr>
            <a:r>
              <a:rPr lang="en-US" dirty="0">
                <a:latin typeface="+mj-lt"/>
                <a:ea typeface="Tahoma" pitchFamily="34" charset="0"/>
                <a:cs typeface="Tahoma" pitchFamily="34" charset="0"/>
              </a:rPr>
              <a:t>One of the most frequent federal violations committed by vendors is overcharging. Overcharging is defined as intentionally or unintentionally charging more for exempt infant formula or WIC-eligible nutritionals provided to a WIC customer, than a non-WIC customer or;  charging more than the current shelf price for exempt infant formula or WIC-eligible nutritionals provided to a WIC customer. Overcharging is a serious federal violation that can lead to vendor disqualification.  It is a violation that is uncovered during compliance buys.</a:t>
            </a:r>
          </a:p>
          <a:p>
            <a:pPr algn="just" defTabSz="971453">
              <a:defRPr/>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42</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043727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Let’s go over a couple of overcharging examples…</a:t>
            </a:r>
          </a:p>
          <a:p>
            <a:pPr>
              <a:buFontTx/>
              <a:buNone/>
            </a:pPr>
            <a:endParaRPr lang="en-US" b="1" dirty="0">
              <a:latin typeface="+mj-lt"/>
              <a:ea typeface="Tahoma" pitchFamily="34" charset="0"/>
              <a:cs typeface="Tahoma" pitchFamily="34" charset="0"/>
            </a:endParaRPr>
          </a:p>
          <a:p>
            <a:pPr>
              <a:buFontTx/>
              <a:buNone/>
            </a:pPr>
            <a:r>
              <a:rPr lang="en-US" b="1" dirty="0">
                <a:latin typeface="+mj-lt"/>
                <a:ea typeface="Tahoma" pitchFamily="34" charset="0"/>
                <a:cs typeface="Tahoma" pitchFamily="34" charset="0"/>
              </a:rPr>
              <a:t>Example #1:</a:t>
            </a:r>
          </a:p>
          <a:p>
            <a:pPr>
              <a:buFontTx/>
              <a:buNone/>
            </a:pPr>
            <a:r>
              <a:rPr lang="en-US" dirty="0">
                <a:latin typeface="+mj-lt"/>
                <a:ea typeface="Tahoma" pitchFamily="34" charset="0"/>
                <a:cs typeface="Tahoma" pitchFamily="34" charset="0"/>
              </a:rPr>
              <a:t>A vendor charges the WIC customer $10.69 for Nutramigen ready-to-feed. The current shelf price is $9.50. Is this vendor overcharging?</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yes because the vendor charged more than the current shelf price for exempt infant formula provided to the WIC customer.  </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43</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389726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Example #2:</a:t>
            </a:r>
          </a:p>
          <a:p>
            <a:pPr>
              <a:buFontTx/>
              <a:buNone/>
            </a:pPr>
            <a:r>
              <a:rPr lang="en-US" dirty="0">
                <a:latin typeface="+mj-lt"/>
                <a:ea typeface="Tahoma" pitchFamily="34" charset="0"/>
                <a:cs typeface="Tahoma" pitchFamily="34" charset="0"/>
              </a:rPr>
              <a:t>A vendor charges a WIC customer $6.50 for WIC approved exempt infant formula.  $7.50 is the current shelf price.  Is this vendor overcharging? </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no, their current shelf price is $7.50 and the vendor did not charge the WIC customer more than the current shelf price.</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44</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783352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a:r>
              <a:rPr lang="en-US" dirty="0">
                <a:latin typeface="+mj-lt"/>
              </a:rPr>
              <a:t>Per your signed Vendor Agreement, you agree to properly transact the WIC supplemental foods that are listed on the WIC customers food benefit balance.</a:t>
            </a:r>
          </a:p>
          <a:p>
            <a:pPr algn="just"/>
            <a:endParaRPr lang="en-US" dirty="0">
              <a:latin typeface="+mj-lt"/>
            </a:endParaRPr>
          </a:p>
          <a:p>
            <a:pPr algn="just"/>
            <a:r>
              <a:rPr lang="en-US" dirty="0">
                <a:latin typeface="+mj-lt"/>
              </a:rPr>
              <a:t>You cannot substitute one food subcategory for another</a:t>
            </a:r>
          </a:p>
          <a:p>
            <a:pPr algn="just"/>
            <a:endParaRPr lang="en-US" dirty="0">
              <a:latin typeface="+mj-lt"/>
            </a:endParaRPr>
          </a:p>
          <a:p>
            <a:pPr algn="just"/>
            <a:r>
              <a:rPr lang="en-US" dirty="0">
                <a:latin typeface="+mj-lt"/>
              </a:rPr>
              <a:t>This is a Federal violation that carries a 1-year disqualification</a:t>
            </a:r>
          </a:p>
          <a:p>
            <a:pPr algn="just"/>
            <a:endParaRPr lang="en-US" dirty="0">
              <a:latin typeface="+mj-lt"/>
            </a:endParaRPr>
          </a:p>
          <a:p>
            <a:pPr algn="just"/>
            <a:r>
              <a:rPr lang="en-US" dirty="0">
                <a:latin typeface="+mj-lt"/>
              </a:rPr>
              <a:t>Example:  Substituting Pediasure for Ensure or Cereal for Ensure</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45</a:t>
            </a:fld>
            <a:endParaRPr lang="en-US" dirty="0"/>
          </a:p>
        </p:txBody>
      </p:sp>
    </p:spTree>
    <p:extLst>
      <p:ext uri="{BB962C8B-B14F-4D97-AF65-F5344CB8AC3E}">
        <p14:creationId xmlns:p14="http://schemas.microsoft.com/office/powerpoint/2010/main" val="3550946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8" y="4560570"/>
            <a:ext cx="6397625" cy="3600450"/>
          </a:xfrm>
        </p:spPr>
        <p:txBody>
          <a:bodyPr/>
          <a:lstStyle/>
          <a:p>
            <a:r>
              <a:rPr lang="en-US" dirty="0">
                <a:latin typeface="+mj-lt"/>
              </a:rPr>
              <a:t>Vendors cannot use a collection of UPC barcodes on scanning sheets, cash registers, computers, tablets, cell phones or any other similar electronic devices to transact eWIC. </a:t>
            </a:r>
          </a:p>
          <a:p>
            <a:endParaRPr lang="en-US" dirty="0">
              <a:latin typeface="+mj-lt"/>
            </a:endParaRPr>
          </a:p>
          <a:p>
            <a:r>
              <a:rPr lang="en-US" dirty="0">
                <a:latin typeface="+mj-lt"/>
              </a:rPr>
              <a:t>Failure to comply with this policy could result in termination of your WIC Vendor Agreement.</a:t>
            </a:r>
          </a:p>
        </p:txBody>
      </p:sp>
      <p:sp>
        <p:nvSpPr>
          <p:cNvPr id="5" name="Slide Number Placeholder 4"/>
          <p:cNvSpPr>
            <a:spLocks noGrp="1"/>
          </p:cNvSpPr>
          <p:nvPr>
            <p:ph type="sldNum" sz="quarter" idx="11"/>
          </p:nvPr>
        </p:nvSpPr>
        <p:spPr/>
        <p:txBody>
          <a:bodyPr/>
          <a:lstStyle/>
          <a:p>
            <a:fld id="{B045B7DE-1198-4F2F-B574-CA8CAE341642}" type="slidenum">
              <a:rPr lang="en-US" smtClean="0"/>
              <a:t>46</a:t>
            </a:fld>
            <a:endParaRPr lang="en-US" dirty="0"/>
          </a:p>
        </p:txBody>
      </p:sp>
    </p:spTree>
    <p:extLst>
      <p:ext uri="{BB962C8B-B14F-4D97-AF65-F5344CB8AC3E}">
        <p14:creationId xmlns:p14="http://schemas.microsoft.com/office/powerpoint/2010/main" val="3498122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30EFE30-2438-4480-B0C7-7B0530D33C92}" type="slidenum">
              <a:rPr lang="en-US" smtClean="0">
                <a:latin typeface="Constantia" panose="02030602050306030303" pitchFamily="18" charset="0"/>
                <a:ea typeface="Tahoma" pitchFamily="34" charset="0"/>
                <a:cs typeface="Tahoma" pitchFamily="34" charset="0"/>
              </a:rPr>
              <a:pPr/>
              <a:t>47</a:t>
            </a:fld>
            <a:endParaRPr lang="en-US" dirty="0">
              <a:latin typeface="Constantia" panose="02030602050306030303" pitchFamily="18" charset="0"/>
              <a:ea typeface="Tahoma" pitchFamily="34" charset="0"/>
              <a:cs typeface="Tahoma" pitchFamily="34" charset="0"/>
            </a:endParaRPr>
          </a:p>
        </p:txBody>
      </p:sp>
      <p:sp>
        <p:nvSpPr>
          <p:cNvPr id="108547" name="Rectangle 2"/>
          <p:cNvSpPr>
            <a:spLocks noGrp="1" noRot="1" noChangeAspect="1" noChangeArrowheads="1" noTextEdit="1"/>
          </p:cNvSpPr>
          <p:nvPr>
            <p:ph type="sldImg"/>
          </p:nvPr>
        </p:nvSpPr>
        <p:spPr>
          <a:xfrm>
            <a:off x="481013" y="730250"/>
            <a:ext cx="6500812" cy="3657600"/>
          </a:xfrm>
          <a:ln/>
        </p:spPr>
      </p:sp>
      <p:sp>
        <p:nvSpPr>
          <p:cNvPr id="108548" name="Rectangle 3"/>
          <p:cNvSpPr>
            <a:spLocks noGrp="1" noChangeArrowheads="1"/>
          </p:cNvSpPr>
          <p:nvPr>
            <p:ph type="body" idx="1"/>
          </p:nvPr>
        </p:nvSpPr>
        <p:spPr>
          <a:xfrm>
            <a:off x="481013" y="4630578"/>
            <a:ext cx="6500812"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Inventory audits involve reviewing a vendor’s inventory records of WIC supplemental foods for up to a ninety-day period. </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For inventory audits, the vendor must make available at any reasonable time and place, all:</a:t>
            </a:r>
          </a:p>
          <a:p>
            <a:pPr algn="just">
              <a:tabLst>
                <a:tab pos="1102997" algn="l"/>
              </a:tabLst>
            </a:pPr>
            <a:r>
              <a:rPr lang="en-US" dirty="0">
                <a:latin typeface="+mj-lt"/>
                <a:ea typeface="Tahoma" pitchFamily="34" charset="0"/>
                <a:cs typeface="Tahoma" pitchFamily="34" charset="0"/>
              </a:rPr>
              <a:t>Program related records, including invoices, copies of purchase orders various tax records and records of financial and business transactions.</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Please note that all Program-related records, such as invoices and receipts, must be kept for three years or until any audits pertaining to these records has been resolved, whichever is later.</a:t>
            </a: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r>
              <a:rPr lang="en-US" sz="1500" dirty="0">
                <a:latin typeface="Constantia" panose="02030602050306030303" pitchFamily="18" charset="0"/>
                <a:ea typeface="Tahoma" pitchFamily="34" charset="0"/>
                <a:cs typeface="Tahoma" pitchFamily="34" charset="0"/>
              </a:rPr>
              <a:t>FigureCheckingOffBoxesClipart_Fotolia_31790874_Subscription_L</a:t>
            </a:r>
          </a:p>
        </p:txBody>
      </p:sp>
    </p:spTree>
    <p:extLst>
      <p:ext uri="{BB962C8B-B14F-4D97-AF65-F5344CB8AC3E}">
        <p14:creationId xmlns:p14="http://schemas.microsoft.com/office/powerpoint/2010/main" val="2621174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79" y="4630247"/>
            <a:ext cx="6412395" cy="4386549"/>
          </a:xfrm>
        </p:spPr>
        <p:txBody>
          <a:bodyPr/>
          <a:lstStyle/>
          <a:p>
            <a:pPr algn="just"/>
            <a:r>
              <a:rPr lang="en-US" dirty="0">
                <a:latin typeface="+mj-lt"/>
                <a:ea typeface="Tahoma" panose="020B0604030504040204" pitchFamily="34" charset="0"/>
                <a:cs typeface="Tahoma" panose="020B0604030504040204" pitchFamily="34" charset="0"/>
              </a:rPr>
              <a:t>State rules specify requirements for purchase documentation of WIC supplemental foods. Invoices, receipts, purchase orders, and any other proofs of purchase for WIC supplemental foods must include the following:</a:t>
            </a:r>
          </a:p>
          <a:p>
            <a:pPr algn="just"/>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name of the seller and be prepared entirely by the seller or on the seller’s business letterhead;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date of purchase and the date the authorized vendor received the WIC supplemental food at the store if this date is different; and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A description of each WIC supplemental food item purchased, including brand name, unit size, type or form, and quantity.</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48</a:t>
            </a:fld>
            <a:endParaRPr lang="en-US" dirty="0"/>
          </a:p>
        </p:txBody>
      </p:sp>
    </p:spTree>
    <p:extLst>
      <p:ext uri="{BB962C8B-B14F-4D97-AF65-F5344CB8AC3E}">
        <p14:creationId xmlns:p14="http://schemas.microsoft.com/office/powerpoint/2010/main" val="3866418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3901441" y="8919658"/>
            <a:ext cx="3229298" cy="487727"/>
          </a:xfrm>
          <a:prstGeom prst="rect">
            <a:avLst/>
          </a:prstGeom>
          <a:noFill/>
          <a:ln>
            <a:miter lim="800000"/>
            <a:headEnd/>
            <a:tailEnd/>
          </a:ln>
        </p:spPr>
        <p:txBody>
          <a:bodyPr lIns="102664" tIns="51332" rIns="102664" bIns="51332" anchor="b"/>
          <a:lstStyle/>
          <a:p>
            <a:pPr defTabSz="1026876">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6876">
                <a:spcBef>
                  <a:spcPct val="0"/>
                </a:spcBef>
              </a:pPr>
              <a:t>49</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77838" y="730250"/>
            <a:ext cx="6497637" cy="3656013"/>
          </a:xfrm>
          <a:ln/>
        </p:spPr>
      </p:sp>
      <p:sp>
        <p:nvSpPr>
          <p:cNvPr id="241668" name="Rectangle 9"/>
          <p:cNvSpPr>
            <a:spLocks noGrp="1" noChangeArrowheads="1"/>
          </p:cNvSpPr>
          <p:nvPr>
            <p:ph type="body" idx="1"/>
          </p:nvPr>
        </p:nvSpPr>
        <p:spPr>
          <a:xfrm>
            <a:off x="556592" y="4630249"/>
            <a:ext cx="6281529" cy="4533271"/>
          </a:xfrm>
          <a:noFill/>
          <a:ln/>
        </p:spPr>
        <p:txBody>
          <a:bodyPr/>
          <a:lstStyle/>
          <a:p>
            <a:pPr algn="just">
              <a:buFontTx/>
              <a:buNone/>
            </a:pPr>
            <a:r>
              <a:rPr lang="en-US" dirty="0">
                <a:latin typeface="+mj-lt"/>
                <a:ea typeface="Tahoma" pitchFamily="34" charset="0"/>
                <a:cs typeface="Tahoma" pitchFamily="34" charset="0"/>
              </a:rPr>
              <a:t>The Vendor Agreement specifically addresses violations which may have occurred as a result of an inventory audit.  These violations are as follows: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Inability to provide records or providing false records is also a violation.</a:t>
            </a:r>
          </a:p>
          <a:p>
            <a:pPr algn="just">
              <a:buFontTx/>
              <a:buNone/>
            </a:pPr>
            <a:endParaRPr lang="en-US" sz="1500" dirty="0">
              <a:latin typeface="Constantia" panose="02030602050306030303" pitchFamily="18" charset="0"/>
              <a:ea typeface="Tahoma" pitchFamily="34" charset="0"/>
              <a:cs typeface="Tahoma" pitchFamily="34" charset="0"/>
            </a:endParaRPr>
          </a:p>
          <a:p>
            <a:pPr algn="just">
              <a:buFontTx/>
              <a:buNone/>
            </a:pP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20586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algn="just"/>
            <a:r>
              <a:rPr lang="en-US" dirty="0"/>
              <a:t>WIC’s goal is to prevent health problems and improve overall health during this critical time of growth and development. This includes pregnancy, infancy and early childhood.  </a:t>
            </a:r>
          </a:p>
          <a:p>
            <a:pPr algn="just"/>
            <a:endParaRPr lang="en-US" dirty="0"/>
          </a:p>
          <a:p>
            <a:pPr algn="just"/>
            <a:r>
              <a:rPr lang="en-US"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Constantia" panose="02030602050306030303" pitchFamily="18" charset="0"/>
              </a:rPr>
              <a:t>Photo Credit : PeoplePreg &amp; babies vol.113:  113012.jpg</a:t>
            </a:r>
          </a:p>
          <a:p>
            <a:pPr algn="just"/>
            <a:endParaRPr lang="en-US" sz="1500" dirty="0">
              <a:latin typeface="Constantia" panose="02030602050306030303" pitchFamily="18" charset="0"/>
            </a:endParaRPr>
          </a:p>
          <a:p>
            <a:pPr algn="just"/>
            <a:r>
              <a:rPr lang="en-US" sz="1500" dirty="0">
                <a:latin typeface="Constantia" panose="02030602050306030303" pitchFamily="18" charset="0"/>
              </a:rPr>
              <a:t>Photo Credit: AA Boy Apple_Fotolia_14820340.jpg</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marL="463427"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1512361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53815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975652" y="8971613"/>
            <a:ext cx="3229298" cy="487727"/>
          </a:xfrm>
          <a:prstGeom prst="rect">
            <a:avLst/>
          </a:prstGeom>
          <a:noFill/>
          <a:ln w="9525">
            <a:noFill/>
            <a:miter lim="800000"/>
            <a:headEnd/>
            <a:tailEnd/>
          </a:ln>
        </p:spPr>
        <p:txBody>
          <a:bodyPr lIns="102664" tIns="51332" rIns="102664" bIns="51332" anchor="b"/>
          <a:lstStyle/>
          <a:p>
            <a:pPr algn="r" defTabSz="1026876">
              <a:spcBef>
                <a:spcPct val="0"/>
              </a:spcBef>
            </a:pPr>
            <a:fld id="{7B89F095-CB59-4FFF-ABB4-884CAE5F3B2A}" type="slidenum">
              <a:rPr lang="en-US" sz="1200">
                <a:latin typeface="Constantia" panose="02030602050306030303" pitchFamily="18" charset="0"/>
                <a:ea typeface="Tahoma" pitchFamily="34" charset="0"/>
                <a:cs typeface="Tahoma" pitchFamily="34" charset="0"/>
              </a:rPr>
              <a:pPr algn="r" defTabSz="1026876">
                <a:spcBef>
                  <a:spcPct val="0"/>
                </a:spcBef>
              </a:pPr>
              <a:t>51</a:t>
            </a:fld>
            <a:endParaRPr lang="en-US" sz="1200" dirty="0">
              <a:latin typeface="Constantia" panose="02030602050306030303" pitchFamily="18" charset="0"/>
              <a:ea typeface="Tahoma" pitchFamily="34" charset="0"/>
              <a:cs typeface="Tahoma" pitchFamily="34" charset="0"/>
            </a:endParaRPr>
          </a:p>
        </p:txBody>
      </p:sp>
      <p:sp>
        <p:nvSpPr>
          <p:cNvPr id="240643" name="Rectangle 2"/>
          <p:cNvSpPr>
            <a:spLocks noGrp="1" noRot="1" noChangeAspect="1" noChangeArrowheads="1" noTextEdit="1"/>
          </p:cNvSpPr>
          <p:nvPr>
            <p:ph type="sldImg"/>
          </p:nvPr>
        </p:nvSpPr>
        <p:spPr>
          <a:xfrm>
            <a:off x="477838" y="730250"/>
            <a:ext cx="6497637" cy="3656013"/>
          </a:xfrm>
          <a:ln/>
        </p:spPr>
      </p:sp>
      <p:sp>
        <p:nvSpPr>
          <p:cNvPr id="240644" name="Rectangle 3"/>
          <p:cNvSpPr>
            <a:spLocks noGrp="1" noChangeArrowheads="1"/>
          </p:cNvSpPr>
          <p:nvPr>
            <p:ph type="body" idx="1"/>
          </p:nvPr>
        </p:nvSpPr>
        <p:spPr>
          <a:xfrm>
            <a:off x="420125" y="4611294"/>
            <a:ext cx="6410949" cy="4533271"/>
          </a:xfrm>
          <a:noFill/>
          <a:ln/>
        </p:spPr>
        <p:txBody>
          <a:bodyPr lIns="102658" tIns="51329" rIns="102658" bIns="51329">
            <a:normAutofit/>
          </a:bodyPr>
          <a:lstStyle/>
          <a:p>
            <a:pPr algn="just"/>
            <a:r>
              <a:rPr lang="en-US" dirty="0">
                <a:latin typeface="+mj-lt"/>
                <a:ea typeface="Tahoma" pitchFamily="34" charset="0"/>
                <a:cs typeface="Tahoma"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a:t>
            </a:r>
          </a:p>
        </p:txBody>
      </p:sp>
    </p:spTree>
    <p:extLst>
      <p:ext uri="{BB962C8B-B14F-4D97-AF65-F5344CB8AC3E}">
        <p14:creationId xmlns:p14="http://schemas.microsoft.com/office/powerpoint/2010/main" val="720618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43949" y="4630249"/>
            <a:ext cx="6564795" cy="4533271"/>
          </a:xfrm>
        </p:spPr>
        <p:txBody>
          <a:bodyPr/>
          <a:lstStyle/>
          <a:p>
            <a:pPr algn="just"/>
            <a:r>
              <a:rPr lang="en-US" dirty="0">
                <a:latin typeface="+mj-lt"/>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52</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869011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4294967295"/>
          </p:nvPr>
        </p:nvSpPr>
        <p:spPr bwMode="auto">
          <a:xfrm>
            <a:off x="3901442" y="8923652"/>
            <a:ext cx="3229297" cy="487727"/>
          </a:xfrm>
          <a:prstGeom prst="rect">
            <a:avLst/>
          </a:prstGeom>
          <a:noFill/>
          <a:ln>
            <a:miter lim="800000"/>
            <a:headEnd/>
            <a:tailEnd/>
          </a:ln>
        </p:spPr>
        <p:txBody>
          <a:bodyPr lIns="98176" tIns="49089" rIns="98176" bIns="49089" anchor="b"/>
          <a:lstStyle/>
          <a:p>
            <a:pPr defTabSz="982003">
              <a:spcBef>
                <a:spcPct val="0"/>
              </a:spcBef>
            </a:pPr>
            <a:fld id="{938317CE-B928-489A-8739-909778EBDF46}" type="slidenum">
              <a:rPr lang="en-US">
                <a:latin typeface="Constantia" panose="02030602050306030303" pitchFamily="18" charset="0"/>
                <a:ea typeface="Tahoma" pitchFamily="34" charset="0"/>
                <a:cs typeface="Tahoma" pitchFamily="34" charset="0"/>
              </a:rPr>
              <a:pPr defTabSz="982003">
                <a:spcBef>
                  <a:spcPct val="0"/>
                </a:spcBef>
              </a:pPr>
              <a:t>53</a:t>
            </a:fld>
            <a:endParaRPr lang="en-US" dirty="0">
              <a:latin typeface="Constantia" panose="02030602050306030303" pitchFamily="18" charset="0"/>
              <a:ea typeface="Tahoma" pitchFamily="34" charset="0"/>
              <a:cs typeface="Tahoma" pitchFamily="34" charset="0"/>
            </a:endParaRPr>
          </a:p>
        </p:txBody>
      </p:sp>
      <p:sp>
        <p:nvSpPr>
          <p:cNvPr id="242691" name="Rectangle 2"/>
          <p:cNvSpPr>
            <a:spLocks noGrp="1" noRot="1" noChangeAspect="1" noChangeArrowheads="1" noTextEdit="1"/>
          </p:cNvSpPr>
          <p:nvPr>
            <p:ph type="sldImg"/>
          </p:nvPr>
        </p:nvSpPr>
        <p:spPr>
          <a:xfrm>
            <a:off x="476250" y="730250"/>
            <a:ext cx="6500813" cy="3657600"/>
          </a:xfrm>
          <a:ln/>
        </p:spPr>
      </p:sp>
      <p:sp>
        <p:nvSpPr>
          <p:cNvPr id="242692" name="Rectangle 3"/>
          <p:cNvSpPr>
            <a:spLocks noGrp="1" noChangeArrowheads="1"/>
          </p:cNvSpPr>
          <p:nvPr>
            <p:ph type="body" idx="1"/>
          </p:nvPr>
        </p:nvSpPr>
        <p:spPr>
          <a:xfrm>
            <a:off x="442292" y="4634244"/>
            <a:ext cx="6568108" cy="4533271"/>
          </a:xfrm>
          <a:noFill/>
          <a:ln/>
        </p:spPr>
        <p:txBody>
          <a:bodyPr lIns="98171" tIns="49085" rIns="98171" bIns="49085"/>
          <a:lstStyle/>
          <a:p>
            <a:pPr algn="just"/>
            <a:r>
              <a:rPr lang="en-US" dirty="0">
                <a:latin typeface="+mj-lt"/>
                <a:ea typeface="Tahoma" pitchFamily="34" charset="0"/>
                <a:cs typeface="Tahoma" pitchFamily="34" charset="0"/>
              </a:rPr>
              <a:t>Disqualification from the WIC Program could range from 60 days to permanent, depending on the violation. Pharmacies that are authorized with SNAP should take note that their status with the WIC Program may impact their status with SNAP (formerly the Food Stamp Program) and vice versa. Remember, SNAP is also referred to as Food and Nutrition Services in North Carolina.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have the right to appeal a disqualification.</a:t>
            </a:r>
          </a:p>
        </p:txBody>
      </p:sp>
    </p:spTree>
    <p:extLst>
      <p:ext uri="{BB962C8B-B14F-4D97-AF65-F5344CB8AC3E}">
        <p14:creationId xmlns:p14="http://schemas.microsoft.com/office/powerpoint/2010/main" val="2131291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0"/>
            <a:ext cx="6463748" cy="4320540"/>
          </a:xfrm>
        </p:spPr>
        <p:txBody>
          <a:bodyPr/>
          <a:lstStyle/>
          <a:p>
            <a:pPr algn="just"/>
            <a:r>
              <a:rPr lang="en-US" dirty="0">
                <a:latin typeface="+mj-lt"/>
              </a:rPr>
              <a:t>Upon disqualification or termination, vendors are required to return all stand-beside equipment, including all cords, cables, scanners and pin pads (if applicable) to State Approved EBT Processor within 10 business days. State Approved EBT Processor will send a shipping label to return the equipment. </a:t>
            </a:r>
          </a:p>
          <a:p>
            <a:pPr algn="just"/>
            <a:endParaRPr lang="en-US" dirty="0">
              <a:latin typeface="+mj-lt"/>
            </a:endParaRPr>
          </a:p>
          <a:p>
            <a:pPr algn="just"/>
            <a:r>
              <a:rPr lang="en-US" dirty="0">
                <a:latin typeface="+mj-lt"/>
              </a:rPr>
              <a:t>Failure to return all stand-beside equipment to State Approved EBT Processor will result in the initiation of an ACH debit from the vendor’s account. </a:t>
            </a:r>
          </a:p>
          <a:p>
            <a:pPr algn="just"/>
            <a:endParaRPr lang="en-US" dirty="0">
              <a:latin typeface="+mj-lt"/>
            </a:endParaRPr>
          </a:p>
          <a:p>
            <a:pPr algn="just"/>
            <a:r>
              <a:rPr lang="en-US" dirty="0">
                <a:latin typeface="+mj-lt"/>
              </a:rPr>
              <a:t>If a vendor’s bank account has been closed, Local Agency Staff will be asked to retrieve all equipment from the vendor location. </a:t>
            </a:r>
          </a:p>
        </p:txBody>
      </p:sp>
      <p:sp>
        <p:nvSpPr>
          <p:cNvPr id="5" name="Slide Number Placeholder 4"/>
          <p:cNvSpPr>
            <a:spLocks noGrp="1"/>
          </p:cNvSpPr>
          <p:nvPr>
            <p:ph type="sldNum" sz="quarter" idx="5"/>
          </p:nvPr>
        </p:nvSpPr>
        <p:spPr/>
        <p:txBody>
          <a:bodyPr/>
          <a:lstStyle/>
          <a:p>
            <a:fld id="{B045B7DE-1198-4F2F-B574-CA8CAE341642}" type="slidenum">
              <a:rPr lang="en-US" smtClean="0"/>
              <a:t>54</a:t>
            </a:fld>
            <a:endParaRPr lang="en-US" dirty="0"/>
          </a:p>
        </p:txBody>
      </p:sp>
    </p:spTree>
    <p:extLst>
      <p:ext uri="{BB962C8B-B14F-4D97-AF65-F5344CB8AC3E}">
        <p14:creationId xmlns:p14="http://schemas.microsoft.com/office/powerpoint/2010/main" val="407692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defTabSz="1264455">
              <a:defRPr/>
            </a:pPr>
            <a:r>
              <a:rPr lang="en-US" dirty="0">
                <a:latin typeface="+mj-lt"/>
                <a:ea typeface="Tahoma" panose="020B0604030504040204" pitchFamily="34" charset="0"/>
                <a:cs typeface="Tahoma" panose="020B0604030504040204" pitchFamily="34" charset="0"/>
              </a:rPr>
              <a:t>Another important policy related to preventing fraud is conflict of interest regarding employment. This is a very important provision of the Vendor Agreement which states: </a:t>
            </a: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 </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Also, a vendor shall not have an employee who handles or transacts food benefits who is employed or has a spouse, child or parent who is employed by the State WIC Agency or the Local WIC Agency serving the county in which the vendor conducts business.</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Please make sure that you ask your staff if they have a spouse, child or parent who works for the WIC program. If they do, inform me, your vendor contact at the Local Agency right away.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109693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a:buFontTx/>
              <a:buNone/>
            </a:pPr>
            <a:r>
              <a:rPr lang="en-US" dirty="0">
                <a:latin typeface="+mj-lt"/>
                <a:ea typeface="Tahoma" panose="020B0604030504040204" pitchFamily="34" charset="0"/>
                <a:cs typeface="Tahoma" panose="020B0604030504040204" pitchFamily="34" charset="0"/>
              </a:rPr>
              <a:t>Local WIC Agency staff complete on-site monitoring of authorized vendors.  These visits provide a chance for vendors to receive training, discuss problems and ask questions.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WIC vendor monitoring includes, but is not limited to:</a:t>
            </a: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Review of exempt infant formula and WIC-eligible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invoices and receipts.</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Price checks of exempt infant formulas and WIC-eligible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Treatment of WIC customers.</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Ensure stand-beside equipment used to transact </a:t>
            </a:r>
            <a:r>
              <a:rPr lang="en-US" dirty="0" err="1">
                <a:latin typeface="+mj-lt"/>
                <a:ea typeface="Tahoma" panose="020B0604030504040204" pitchFamily="34" charset="0"/>
                <a:cs typeface="Tahoma" panose="020B0604030504040204" pitchFamily="34" charset="0"/>
              </a:rPr>
              <a:t>eWIC</a:t>
            </a:r>
            <a:r>
              <a:rPr lang="en-US" dirty="0">
                <a:latin typeface="+mj-lt"/>
                <a:ea typeface="Tahoma" panose="020B0604030504040204" pitchFamily="34" charset="0"/>
                <a:cs typeface="Tahoma" panose="020B0604030504040204" pitchFamily="34" charset="0"/>
              </a:rPr>
              <a:t> is accessible.</a:t>
            </a:r>
          </a:p>
          <a:p>
            <a:pPr algn="just">
              <a:buFontTx/>
              <a:buNone/>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78775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57</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556593" y="4630249"/>
            <a:ext cx="6281530" cy="4533271"/>
          </a:xfrm>
          <a:noFill/>
          <a:ln/>
        </p:spPr>
        <p:txBody>
          <a:bodyPr/>
          <a:lstStyle/>
          <a:p>
            <a:pPr algn="just">
              <a:buFontTx/>
              <a:buNone/>
            </a:pPr>
            <a:r>
              <a:rPr lang="en-US" dirty="0">
                <a:latin typeface="+mj-lt"/>
                <a:ea typeface="Tahoma" pitchFamily="34" charset="0"/>
                <a:cs typeface="Tahoma" pitchFamily="34" charset="0"/>
              </a:rPr>
              <a:t>The form used by Us,  Local WIC Agency staff during monitoring is in the Vendor Manual. We document these visits. If violations are found, you must take the appropriate steps to correct them.  Some violations may result in sanctions. Other violations can result in more serious penalties, if you fail to correct circumstances causing the violation. The store will be monitored again within 21 days, this monitoring will not be announced.</a:t>
            </a: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65133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58</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480807" y="4386263"/>
            <a:ext cx="6494668" cy="4986337"/>
          </a:xfrm>
          <a:noFill/>
          <a:ln/>
        </p:spPr>
        <p:txBody>
          <a:bodyPr/>
          <a:lstStyle/>
          <a:p>
            <a:pPr algn="just"/>
            <a:r>
              <a:rPr lang="en-US" sz="1400" dirty="0">
                <a:latin typeface="+mj-lt"/>
                <a:ea typeface="Tahoma" panose="020B0604030504040204" pitchFamily="34" charset="0"/>
                <a:cs typeface="Tahoma" panose="020B0604030504040204" pitchFamily="34" charset="0"/>
              </a:rPr>
              <a:t>Let’s discuss incentives. </a:t>
            </a:r>
          </a:p>
          <a:p>
            <a:pPr algn="just"/>
            <a:r>
              <a:rPr lang="en-US" sz="1400" dirty="0">
                <a:latin typeface="+mj-lt"/>
                <a:ea typeface="Tahoma" panose="020B0604030504040204" pitchFamily="34" charset="0"/>
                <a:cs typeface="Tahoma" panose="020B0604030504040204" pitchFamily="34" charset="0"/>
              </a:rPr>
              <a:t>As you know, 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400" dirty="0">
              <a:latin typeface="+mj-lt"/>
              <a:ea typeface="Tahoma" panose="020B0604030504040204" pitchFamily="34" charset="0"/>
              <a:cs typeface="Tahoma" panose="020B0604030504040204" pitchFamily="34" charset="0"/>
            </a:endParaRPr>
          </a:p>
          <a:p>
            <a:pPr algn="just"/>
            <a:r>
              <a:rPr lang="en-US" sz="1400" dirty="0">
                <a:latin typeface="+mj-lt"/>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400" dirty="0">
              <a:latin typeface="+mj-lt"/>
              <a:ea typeface="Tahoma" panose="020B0604030504040204" pitchFamily="34" charset="0"/>
              <a:cs typeface="Tahoma" panose="020B0604030504040204" pitchFamily="34" charset="0"/>
            </a:endParaRPr>
          </a:p>
          <a:p>
            <a:pPr algn="just"/>
            <a:r>
              <a:rPr lang="en-US" sz="1400" dirty="0">
                <a:latin typeface="+mj-lt"/>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within a 12-month period of discrimination on the basis of WIC participation as referenced in Item (31) of Rule .0708. Each date this violation is detected is a separate occurrence; </a:t>
            </a:r>
          </a:p>
          <a:p>
            <a:pPr algn="just"/>
            <a:r>
              <a:rPr lang="en-US" sz="1400" dirty="0">
                <a:latin typeface="+mj-lt"/>
                <a:ea typeface="Tahoma" panose="020B0604030504040204" pitchFamily="34" charset="0"/>
                <a:cs typeface="Tahoma" panose="020B0604030504040204" pitchFamily="34" charset="0"/>
              </a:rPr>
              <a:t>   </a:t>
            </a:r>
          </a:p>
          <a:p>
            <a:pPr algn="just"/>
            <a:r>
              <a:rPr lang="en-US" sz="1400" dirty="0">
                <a:latin typeface="+mj-lt"/>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non-WIC customers or requiring separate WIC lines.</a:t>
            </a:r>
            <a:endParaRPr lang="en-US" sz="14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928294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59</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643204"/>
            <a:ext cx="6446171" cy="4386549"/>
          </a:xfrm>
          <a:noFill/>
          <a:ln/>
        </p:spPr>
        <p:txBody>
          <a:bodyPr/>
          <a:lstStyle/>
          <a:p>
            <a:pPr algn="just" eaLnBrk="1" hangingPunct="1"/>
            <a:r>
              <a:rPr lang="en-US" dirty="0">
                <a:latin typeface="+mj-lt"/>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237505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marL="457200" indent="-457200" fontAlgn="auto">
              <a:buFont typeface="Arial" panose="020B0604020202020204" pitchFamily="34" charset="0"/>
              <a:buChar char="•"/>
            </a:pPr>
            <a:r>
              <a:rPr lang="en-US" sz="1600" b="0" i="0" dirty="0">
                <a:effectLst/>
              </a:rPr>
              <a:t>WIC serves </a:t>
            </a:r>
            <a:r>
              <a:rPr lang="en-US" sz="1600" dirty="0"/>
              <a:t>over</a:t>
            </a:r>
            <a:r>
              <a:rPr lang="en-US" sz="1600" b="0" i="0" dirty="0">
                <a:effectLst/>
              </a:rPr>
              <a:t> 6 million participants nationwide</a:t>
            </a:r>
          </a:p>
          <a:p>
            <a:pPr marL="501650" indent="-457200" eaLnBrk="1" hangingPunct="1">
              <a:buFont typeface="Arial" panose="020B0604020202020204" pitchFamily="34" charset="0"/>
              <a:buChar char="•"/>
            </a:pPr>
            <a:endParaRPr lang="en-US" sz="1600" dirty="0">
              <a:ea typeface="Tahoma" pitchFamily="34" charset="0"/>
              <a:cs typeface="Tahoma" pitchFamily="34" charset="0"/>
            </a:endParaRPr>
          </a:p>
          <a:p>
            <a:pPr marL="457200" indent="-457200" fontAlgn="auto">
              <a:buFont typeface="Arial" panose="020B0604020202020204" pitchFamily="34" charset="0"/>
              <a:buChar char="•"/>
            </a:pPr>
            <a:r>
              <a:rPr lang="en-US" sz="1600" b="0" i="0" dirty="0">
                <a:effectLst/>
              </a:rPr>
              <a:t>WIC also improves other health outcomes</a:t>
            </a:r>
          </a:p>
          <a:p>
            <a:pPr marL="914400" lvl="1" indent="-457200" fontAlgn="auto">
              <a:buFont typeface="Arial" panose="020B0604020202020204" pitchFamily="34" charset="0"/>
              <a:buChar char="•"/>
            </a:pPr>
            <a:r>
              <a:rPr lang="en-US" sz="1600" b="0" i="0" dirty="0">
                <a:effectLst/>
              </a:rPr>
              <a:t>Reduced likelihood of adverse birth outcomes</a:t>
            </a:r>
          </a:p>
          <a:p>
            <a:pPr marL="914400" lvl="1" indent="-457200" fontAlgn="auto">
              <a:buFont typeface="Arial" panose="020B0604020202020204" pitchFamily="34" charset="0"/>
              <a:buChar char="•"/>
            </a:pPr>
            <a:r>
              <a:rPr lang="en-US" sz="1600" b="0" i="0" dirty="0">
                <a:effectLst/>
              </a:rPr>
              <a:t>Increased breastfeeding initiation and duration</a:t>
            </a: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6</a:t>
            </a:fld>
            <a:endParaRPr lang="en-US" dirty="0"/>
          </a:p>
        </p:txBody>
      </p:sp>
    </p:spTree>
    <p:extLst>
      <p:ext uri="{BB962C8B-B14F-4D97-AF65-F5344CB8AC3E}">
        <p14:creationId xmlns:p14="http://schemas.microsoft.com/office/powerpoint/2010/main" val="3783590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rPr>
              <a:t>Incentive items must be approved by the North Carolina WIC Program prior to providing them to WIC customers.</a:t>
            </a:r>
          </a:p>
          <a:p>
            <a:pPr algn="just"/>
            <a:endParaRPr lang="en-US" dirty="0">
              <a:latin typeface="+mj-lt"/>
            </a:endParaRPr>
          </a:p>
          <a:p>
            <a:pPr algn="just"/>
            <a:r>
              <a:rPr lang="en-US" dirty="0">
                <a:latin typeface="+mj-lt"/>
              </a:rPr>
              <a:t> 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This includes bonus size food items that were obtained from the manufacturer at no cost to the vendor as well as any other types of vendor discounts as long as the cost to the vendor of providing these vendor discounts is less than $2.</a:t>
            </a:r>
          </a:p>
        </p:txBody>
      </p:sp>
      <p:sp>
        <p:nvSpPr>
          <p:cNvPr id="4" name="Slide Number Placeholder 3"/>
          <p:cNvSpPr>
            <a:spLocks noGrp="1"/>
          </p:cNvSpPr>
          <p:nvPr>
            <p:ph type="sldNum" sz="quarter" idx="10"/>
          </p:nvPr>
        </p:nvSpPr>
        <p:spPr/>
        <p:txBody>
          <a:bodyPr/>
          <a:lstStyle/>
          <a:p>
            <a:fld id="{277FD931-451E-4B36-ABA2-042D5FD0E452}" type="slidenum">
              <a:rPr lang="en-US" smtClean="0"/>
              <a:t>60</a:t>
            </a:fld>
            <a:endParaRPr lang="en-US" dirty="0"/>
          </a:p>
        </p:txBody>
      </p:sp>
    </p:spTree>
    <p:extLst>
      <p:ext uri="{BB962C8B-B14F-4D97-AF65-F5344CB8AC3E}">
        <p14:creationId xmlns:p14="http://schemas.microsoft.com/office/powerpoint/2010/main" val="27981164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480560"/>
            <a:ext cx="6096001" cy="4320540"/>
          </a:xfrm>
        </p:spPr>
        <p:txBody>
          <a:bodyPr/>
          <a:lstStyle/>
          <a:p>
            <a:pPr algn="just"/>
            <a:r>
              <a:rPr lang="en-US" dirty="0">
                <a:latin typeface="+mj-lt"/>
              </a:rPr>
              <a:t>To obtain approval to provide incentive items to WIC customers, a vendor must submit a written request directly to the North Carolina State WIC Agency.  
WIC vendors cannot offer incentive items to WIC customers without approval from the State WIC Agency.</a:t>
            </a:r>
          </a:p>
        </p:txBody>
      </p:sp>
      <p:sp>
        <p:nvSpPr>
          <p:cNvPr id="4" name="Slide Number Placeholder 3"/>
          <p:cNvSpPr>
            <a:spLocks noGrp="1"/>
          </p:cNvSpPr>
          <p:nvPr>
            <p:ph type="sldNum" sz="quarter" idx="10"/>
          </p:nvPr>
        </p:nvSpPr>
        <p:spPr/>
        <p:txBody>
          <a:bodyPr/>
          <a:lstStyle/>
          <a:p>
            <a:fld id="{277FD931-451E-4B36-ABA2-042D5FD0E452}" type="slidenum">
              <a:rPr lang="en-US" smtClean="0"/>
              <a:t>61</a:t>
            </a:fld>
            <a:endParaRPr lang="en-US" dirty="0"/>
          </a:p>
        </p:txBody>
      </p:sp>
    </p:spTree>
    <p:extLst>
      <p:ext uri="{BB962C8B-B14F-4D97-AF65-F5344CB8AC3E}">
        <p14:creationId xmlns:p14="http://schemas.microsoft.com/office/powerpoint/2010/main" val="18478820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80560"/>
            <a:ext cx="6336750" cy="4320540"/>
          </a:xfrm>
        </p:spPr>
        <p:txBody>
          <a:bodyPr/>
          <a:lstStyle/>
          <a:p>
            <a:pPr algn="just"/>
            <a:r>
              <a:rPr lang="en-US" dirty="0">
                <a:latin typeface="+mj-lt"/>
              </a:rPr>
              <a:t>Following is a list of prohibited incentive items:</a:t>
            </a:r>
          </a:p>
          <a:p>
            <a:pPr marL="285750" indent="-285750" algn="just">
              <a:buFont typeface="Arial" panose="020B0604020202020204" pitchFamily="34" charset="0"/>
              <a:buChar char="•"/>
            </a:pPr>
            <a:r>
              <a:rPr lang="en-US" dirty="0">
                <a:latin typeface="+mj-lt"/>
              </a:rPr>
              <a:t>Assistance applying for WIC benefits</a:t>
            </a:r>
          </a:p>
          <a:p>
            <a:pPr marL="285750" indent="-285750" algn="just">
              <a:buFont typeface="Arial" panose="020B0604020202020204" pitchFamily="34" charset="0"/>
              <a:buChar char="•"/>
            </a:pPr>
            <a:r>
              <a:rPr lang="en-US" dirty="0">
                <a:latin typeface="+mj-lt"/>
              </a:rPr>
              <a:t>Transportation for WIC customer to and/or from vendor premises</a:t>
            </a:r>
          </a:p>
          <a:p>
            <a:pPr marL="285750" indent="-285750" algn="just">
              <a:buFont typeface="Arial" panose="020B0604020202020204" pitchFamily="34" charset="0"/>
              <a:buChar char="•"/>
            </a:pPr>
            <a:r>
              <a:rPr lang="en-US" dirty="0">
                <a:latin typeface="+mj-lt"/>
              </a:rPr>
              <a:t>Delivery of WIC supplemental foods</a:t>
            </a:r>
          </a:p>
          <a:p>
            <a:pPr marL="285750" indent="-285750" algn="just">
              <a:buFont typeface="Arial" panose="020B0604020202020204" pitchFamily="34" charset="0"/>
              <a:buChar char="•"/>
            </a:pPr>
            <a:r>
              <a:rPr lang="en-US" dirty="0">
                <a:latin typeface="+mj-lt"/>
              </a:rPr>
              <a:t>Lottery tickets</a:t>
            </a:r>
          </a:p>
          <a:p>
            <a:pPr marL="285750" indent="-285750" algn="just">
              <a:buFont typeface="Arial" panose="020B0604020202020204" pitchFamily="34" charset="0"/>
              <a:buChar char="•"/>
            </a:pPr>
            <a:r>
              <a:rPr lang="en-US" dirty="0">
                <a:latin typeface="+mj-lt"/>
              </a:rPr>
              <a:t>Cash gifts</a:t>
            </a:r>
          </a:p>
          <a:p>
            <a:pPr marL="285750" indent="-285750" algn="just">
              <a:buFont typeface="Arial" panose="020B0604020202020204" pitchFamily="34" charset="0"/>
              <a:buChar char="•"/>
            </a:pPr>
            <a:r>
              <a:rPr lang="en-US" dirty="0">
                <a:latin typeface="+mj-lt"/>
              </a:rPr>
              <a:t>Any other service that results in a conflict of interest, any item that incurs a liability to the WIC program or violates any Federal, State or Local law or regulation.</a:t>
            </a:r>
          </a:p>
        </p:txBody>
      </p:sp>
      <p:sp>
        <p:nvSpPr>
          <p:cNvPr id="4" name="Slide Number Placeholder 3"/>
          <p:cNvSpPr>
            <a:spLocks noGrp="1"/>
          </p:cNvSpPr>
          <p:nvPr>
            <p:ph type="sldNum" sz="quarter" idx="10"/>
          </p:nvPr>
        </p:nvSpPr>
        <p:spPr/>
        <p:txBody>
          <a:bodyPr/>
          <a:lstStyle/>
          <a:p>
            <a:fld id="{277FD931-451E-4B36-ABA2-042D5FD0E452}" type="slidenum">
              <a:rPr lang="en-US" smtClean="0"/>
              <a:t>62</a:t>
            </a:fld>
            <a:endParaRPr lang="en-US" dirty="0"/>
          </a:p>
        </p:txBody>
      </p:sp>
    </p:spTree>
    <p:extLst>
      <p:ext uri="{BB962C8B-B14F-4D97-AF65-F5344CB8AC3E}">
        <p14:creationId xmlns:p14="http://schemas.microsoft.com/office/powerpoint/2010/main" val="1745480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participants and the WIC Program are able to achieve the maximum benefit from such offers.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56655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rPr>
              <a:t>There are several types of in-store promotions and coupons that your store may offer, some of which are listed on the screen. Please refer to your Vendor Manual for detailed definitions of each type of promotion.</a:t>
            </a:r>
          </a:p>
          <a:p>
            <a:pPr algn="just"/>
            <a:endParaRPr lang="en-US" dirty="0">
              <a:latin typeface="+mj-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40717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Per the USDA WIC EBT Operating Rules:
In a true BOGO, the free item cannot be deducted from the WIC customer’s benefit balance or reported to the State WIC Agency.
If a food item is advertised as “Buy one, get one free” with the disclosure that each item is sold for half the advertised price, both food items shall be redeemed using WIC benefits and shall reflect an item price of half the advertised price in the transaction.
This is a Quantity discount
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defTabSz="1264270">
              <a:defRPr/>
            </a:pPr>
            <a:fld id="{71032A8B-634D-4E1C-A46A-472537D2DF8A}" type="slidenum">
              <a:rPr lang="en-US">
                <a:solidFill>
                  <a:srgbClr val="000000"/>
                </a:solidFill>
                <a:latin typeface="Constantia"/>
              </a:rPr>
              <a:pPr defTabSz="1264270">
                <a:defRPr/>
              </a:pPr>
              <a:t>65</a:t>
            </a:fld>
            <a:endParaRPr lang="en-US" dirty="0">
              <a:solidFill>
                <a:srgbClr val="000000"/>
              </a:solidFill>
              <a:latin typeface="Constantia"/>
            </a:endParaRPr>
          </a:p>
        </p:txBody>
      </p:sp>
    </p:spTree>
    <p:extLst>
      <p:ext uri="{BB962C8B-B14F-4D97-AF65-F5344CB8AC3E}">
        <p14:creationId xmlns:p14="http://schemas.microsoft.com/office/powerpoint/2010/main" val="3741350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66</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8" y="4560570"/>
            <a:ext cx="6463747" cy="4320540"/>
          </a:xfrm>
          <a:noFill/>
          <a:ln/>
        </p:spPr>
        <p:txBody>
          <a:bodyPr/>
          <a:lstStyle/>
          <a:p>
            <a:pPr algn="just"/>
            <a:r>
              <a:rPr lang="en-US" dirty="0">
                <a:latin typeface="+mj-lt"/>
                <a:ea typeface="Tahoma" panose="020B0604030504040204" pitchFamily="34" charset="0"/>
                <a:cs typeface="Tahoma" panose="020B0604030504040204" pitchFamily="34" charset="0"/>
              </a:rPr>
              <a:t>Now let’s discuss sales tax and cash back:
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
</a:t>
            </a:r>
            <a:r>
              <a:rPr lang="en-US" sz="1500" dirty="0">
                <a:latin typeface="Constantia" panose="02030602050306030303" pitchFamily="18" charset="0"/>
                <a:ea typeface="Tahoma" panose="020B0604030504040204" pitchFamily="34" charset="0"/>
                <a:cs typeface="Tahoma" panose="020B0604030504040204" pitchFamily="34" charset="0"/>
              </a:rPr>
              <a:t>
</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r>
              <a:rPr lang="en-US" sz="1500" dirty="0">
                <a:latin typeface="Constantia" panose="02030602050306030303" pitchFamily="18" charset="0"/>
                <a:ea typeface="Tahoma" panose="020B0604030504040204" pitchFamily="34" charset="0"/>
                <a:cs typeface="Tahoma" panose="020B0604030504040204" pitchFamily="34" charset="0"/>
              </a:rPr>
              <a:t>bill and money from supermarket_Fotolia_85165590_Subscription_XL</a:t>
            </a:r>
            <a:endParaRPr lang="en-US" sz="1500" dirty="0">
              <a:solidFill>
                <a:srgbClr val="FF0000"/>
              </a:solidFill>
              <a:latin typeface="Constantia" panose="020306020503060303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56152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Vendors are encouraged to check in about any customer service issues related to vendor management. Routine monitoring visits are a good time to do so. 
We are interested in hearing any concerns and complaints you may have. In the back of the Vendor Manual is a form that you can use to report inappropriate behaviors by WIC customers. The form can also be downloaded from the website listed on the screen under the Forms tab and is available in your vendor manual.
If you become aware of issues with other vendors, you can report them on the same form.</a:t>
            </a:r>
          </a:p>
        </p:txBody>
      </p:sp>
      <p:sp>
        <p:nvSpPr>
          <p:cNvPr id="4" name="Slide Number Placeholder 3"/>
          <p:cNvSpPr>
            <a:spLocks noGrp="1"/>
          </p:cNvSpPr>
          <p:nvPr>
            <p:ph type="sldNum" sz="quarter" idx="10"/>
          </p:nvPr>
        </p:nvSpPr>
        <p:spPr/>
        <p:txBody>
          <a:bodyPr/>
          <a:lstStyle/>
          <a:p>
            <a:pPr marL="0" marR="0" lvl="0" indent="0" algn="r" defTabSz="1264270" rtl="0" eaLnBrk="1" fontAlgn="auto" latinLnBrk="0" hangingPunct="1">
              <a:lnSpc>
                <a:spcPct val="100000"/>
              </a:lnSpc>
              <a:spcBef>
                <a:spcPts val="0"/>
              </a:spcBef>
              <a:spcAft>
                <a:spcPts val="0"/>
              </a:spcAft>
              <a:buClrTx/>
              <a:buSzTx/>
              <a:buFontTx/>
              <a:buNone/>
              <a:tabLst/>
              <a:defRPr/>
            </a:pPr>
            <a:fld id="{71032A8B-634D-4E1C-A46A-472537D2DF8A}"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6427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581787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ea typeface="Tahoma" panose="020B0604030504040204" pitchFamily="34" charset="0"/>
                <a:cs typeface="Tahoma" panose="020B0604030504040204" pitchFamily="34" charset="0"/>
              </a:rPr>
              <a:t>It is the vendor owner’s responsibility to ensure all cashiers are trained on WIC as it pertains to the following: </a:t>
            </a:r>
          </a:p>
          <a:p>
            <a:pPr algn="just"/>
            <a:r>
              <a:rPr lang="en-US" dirty="0">
                <a:latin typeface="+mj-lt"/>
                <a:ea typeface="Tahoma" panose="020B0604030504040204" pitchFamily="34" charset="0"/>
                <a:cs typeface="Tahoma" panose="020B0604030504040204" pitchFamily="34" charset="0"/>
              </a:rPr>
              <a:t>Exempt infant formulas and WIC-eligible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(medical foods) – the list of exempt infant formulas and WIC 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can be found on the NC WIC Vendor’s Connection website listed on the slide, under the Resources tab. </a:t>
            </a:r>
          </a:p>
          <a:p>
            <a:pPr algn="just"/>
            <a:r>
              <a:rPr lang="en-US" dirty="0">
                <a:latin typeface="+mj-lt"/>
                <a:ea typeface="Tahoma" panose="020B0604030504040204" pitchFamily="34" charset="0"/>
                <a:cs typeface="Tahoma" panose="020B0604030504040204" pitchFamily="34" charset="0"/>
              </a:rPr>
              <a:t>Allowing same courtesies to WIC customers as non-WIC customers </a:t>
            </a:r>
          </a:p>
          <a:p>
            <a:pPr algn="just"/>
            <a:r>
              <a:rPr lang="en-US" dirty="0">
                <a:latin typeface="+mj-lt"/>
                <a:ea typeface="Tahoma" panose="020B0604030504040204" pitchFamily="34" charset="0"/>
                <a:cs typeface="Tahoma" panose="020B0604030504040204" pitchFamily="34" charset="0"/>
              </a:rPr>
              <a:t>Completing </a:t>
            </a:r>
            <a:r>
              <a:rPr lang="en-US" dirty="0" err="1">
                <a:latin typeface="+mj-lt"/>
                <a:ea typeface="Tahoma" panose="020B0604030504040204" pitchFamily="34" charset="0"/>
                <a:cs typeface="Tahoma" panose="020B0604030504040204" pitchFamily="34" charset="0"/>
              </a:rPr>
              <a:t>eWIC</a:t>
            </a:r>
            <a:r>
              <a:rPr lang="en-US" dirty="0">
                <a:latin typeface="+mj-lt"/>
                <a:ea typeface="Tahoma" panose="020B0604030504040204" pitchFamily="34" charset="0"/>
                <a:cs typeface="Tahoma" panose="020B0604030504040204" pitchFamily="34" charset="0"/>
              </a:rPr>
              <a:t> transactions.  </a:t>
            </a:r>
          </a:p>
        </p:txBody>
      </p:sp>
      <p:sp>
        <p:nvSpPr>
          <p:cNvPr id="4" name="Slide Number Placeholder 3"/>
          <p:cNvSpPr>
            <a:spLocks noGrp="1"/>
          </p:cNvSpPr>
          <p:nvPr>
            <p:ph type="sldNum" sz="quarter" idx="10"/>
          </p:nvPr>
        </p:nvSpPr>
        <p:spPr/>
        <p:txBody>
          <a:bodyPr/>
          <a:lstStyle/>
          <a:p>
            <a:pPr marL="0" marR="0" lvl="0" indent="0" algn="r" defTabSz="1264270" rtl="0" eaLnBrk="1" fontAlgn="auto" latinLnBrk="0" hangingPunct="1">
              <a:lnSpc>
                <a:spcPct val="100000"/>
              </a:lnSpc>
              <a:spcBef>
                <a:spcPts val="0"/>
              </a:spcBef>
              <a:spcAft>
                <a:spcPts val="0"/>
              </a:spcAft>
              <a:buClrTx/>
              <a:buSzTx/>
              <a:buFontTx/>
              <a:buNone/>
              <a:tabLst/>
              <a:defRPr/>
            </a:pPr>
            <a:fld id="{71032A8B-634D-4E1C-A46A-472537D2DF8A}"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6427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395591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the renewal process, let’s pause for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55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algn="just"/>
            <a:r>
              <a:rPr lang="en-US" dirty="0">
                <a:ea typeface="Tahoma" pitchFamily="34" charset="0"/>
                <a:cs typeface="Tahoma" pitchFamily="34" charset="0"/>
              </a:rPr>
              <a:t>Let’s discuss the definition of a Free-standing pharmacy. </a:t>
            </a:r>
          </a:p>
          <a:p>
            <a:pPr marL="285750" indent="-285750" algn="just">
              <a:buFont typeface="Arial" panose="020B0604020202020204" pitchFamily="34" charset="0"/>
              <a:buChar char="•"/>
            </a:pPr>
            <a:r>
              <a:rPr lang="en-US" dirty="0">
                <a:ea typeface="Tahoma" pitchFamily="34" charset="0"/>
                <a:cs typeface="Tahoma" pitchFamily="34" charset="0"/>
              </a:rPr>
              <a:t> A free-standing pharmacy is a pharmacy that does not operate within another retail store. This includes free-standing pharmacies that are chain stores and free-standing pharmacies participating under a WIC corporate agreement. Pharmacies that operate within a retail store, such as Food Lion or Wal-Mart, are not included in this category. Such pharmacies will be authorized as part of the retail store and will not be authorized independently. </a:t>
            </a:r>
          </a:p>
          <a:p>
            <a:pPr marL="285750" indent="-285750" algn="just">
              <a:buFont typeface="Arial" panose="020B0604020202020204" pitchFamily="34" charset="0"/>
              <a:buChar char="•"/>
            </a:pPr>
            <a:endParaRPr lang="en-US" dirty="0">
              <a:ea typeface="Tahoma" pitchFamily="34" charset="0"/>
              <a:cs typeface="Tahoma" pitchFamily="34" charset="0"/>
            </a:endParaRPr>
          </a:p>
          <a:p>
            <a:pPr marL="285750" indent="-285750" algn="just">
              <a:buFont typeface="Arial" panose="020B0604020202020204" pitchFamily="34" charset="0"/>
              <a:buChar char="•"/>
            </a:pPr>
            <a:r>
              <a:rPr lang="en-US" dirty="0">
                <a:ea typeface="Tahoma" pitchFamily="34" charset="0"/>
                <a:cs typeface="Tahoma" pitchFamily="34" charset="0"/>
              </a:rPr>
              <a:t>This definition can be found in your Vendor Manual.</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	</a:t>
            </a:r>
            <a:endParaRPr lang="en-US" dirty="0"/>
          </a:p>
          <a:p>
            <a:pPr marL="914400" lvl="1" indent="-457200" fontAlgn="auto">
              <a:buFont typeface="Arial" panose="020B0604020202020204" pitchFamily="34" charset="0"/>
              <a:buChar char="•"/>
            </a:pP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7</a:t>
            </a:fld>
            <a:endParaRPr lang="en-US" dirty="0"/>
          </a:p>
        </p:txBody>
      </p:sp>
    </p:spTree>
    <p:extLst>
      <p:ext uri="{BB962C8B-B14F-4D97-AF65-F5344CB8AC3E}">
        <p14:creationId xmlns:p14="http://schemas.microsoft.com/office/powerpoint/2010/main" val="18567519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We will now review the required forms necessary for this renewal year.</a:t>
            </a:r>
          </a:p>
        </p:txBody>
      </p:sp>
      <p:sp>
        <p:nvSpPr>
          <p:cNvPr id="4" name="Slide Number Placeholder 3"/>
          <p:cNvSpPr>
            <a:spLocks noGrp="1"/>
          </p:cNvSpPr>
          <p:nvPr>
            <p:ph type="sldNum" sz="quarter" idx="5"/>
          </p:nvPr>
        </p:nvSpPr>
        <p:spPr/>
        <p:txBody>
          <a:bodyPr/>
          <a:lstStyle/>
          <a:p>
            <a:fld id="{B045B7DE-1198-4F2F-B574-CA8CAE341642}" type="slidenum">
              <a:rPr lang="en-US" smtClean="0"/>
              <a:t>70</a:t>
            </a:fld>
            <a:endParaRPr lang="en-US" dirty="0"/>
          </a:p>
        </p:txBody>
      </p:sp>
    </p:spTree>
    <p:extLst>
      <p:ext uri="{BB962C8B-B14F-4D97-AF65-F5344CB8AC3E}">
        <p14:creationId xmlns:p14="http://schemas.microsoft.com/office/powerpoint/2010/main" val="17054118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comply with renewal requirements, information update documents need to be completed.</a:t>
            </a:r>
          </a:p>
          <a:p>
            <a:endParaRPr lang="en-US" dirty="0"/>
          </a:p>
          <a:p>
            <a:r>
              <a:rPr lang="en-US" dirty="0"/>
              <a:t>For corporate contract vendors, the corporate office will update the vendor record. Store managers must complete annual training (what is being done today) and submit the verification of attendance. Remember to submit your verification of attendance to me, your vendor coordinator.</a:t>
            </a:r>
          </a:p>
          <a:p>
            <a:endParaRPr lang="en-US" dirty="0"/>
          </a:p>
          <a:p>
            <a:r>
              <a:rPr lang="en-US" dirty="0"/>
              <a:t>Non-corporate contract vendors will complete their pre-populated NC WIC Information Update form, an eWIC Update for Non-corporate vendors form and a Verification of Attendance form. All forms need to be completed accurately, honestly and returned to me.</a:t>
            </a:r>
          </a:p>
        </p:txBody>
      </p:sp>
      <p:sp>
        <p:nvSpPr>
          <p:cNvPr id="4" name="Slide Number Placeholder 3"/>
          <p:cNvSpPr>
            <a:spLocks noGrp="1"/>
          </p:cNvSpPr>
          <p:nvPr>
            <p:ph type="sldNum" sz="quarter" idx="5"/>
          </p:nvPr>
        </p:nvSpPr>
        <p:spPr/>
        <p:txBody>
          <a:bodyPr/>
          <a:lstStyle/>
          <a:p>
            <a:fld id="{B045B7DE-1198-4F2F-B574-CA8CAE341642}" type="slidenum">
              <a:rPr lang="en-US" smtClean="0"/>
              <a:t>71</a:t>
            </a:fld>
            <a:endParaRPr lang="en-US" dirty="0"/>
          </a:p>
        </p:txBody>
      </p:sp>
    </p:spTree>
    <p:extLst>
      <p:ext uri="{BB962C8B-B14F-4D97-AF65-F5344CB8AC3E}">
        <p14:creationId xmlns:p14="http://schemas.microsoft.com/office/powerpoint/2010/main" val="18603990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form to be completed is the NC WIC Information Update. </a:t>
            </a:r>
          </a:p>
          <a:p>
            <a:endParaRPr lang="en-US" dirty="0"/>
          </a:p>
          <a:p>
            <a:r>
              <a:rPr lang="en-US" dirty="0"/>
              <a:t>If your store is a non-corporate contract vendor, you have received a pre-populated NC WIC Information Update form. </a:t>
            </a:r>
          </a:p>
          <a:p>
            <a:endParaRPr lang="en-US" dirty="0"/>
          </a:p>
          <a:p>
            <a:r>
              <a:rPr lang="en-US" dirty="0"/>
              <a:t>Please review the form for accuracy and completeness and make corrections or update information where necessary.</a:t>
            </a:r>
          </a:p>
        </p:txBody>
      </p:sp>
      <p:sp>
        <p:nvSpPr>
          <p:cNvPr id="5" name="Slide Number Placeholder 4"/>
          <p:cNvSpPr>
            <a:spLocks noGrp="1"/>
          </p:cNvSpPr>
          <p:nvPr>
            <p:ph type="sldNum" sz="quarter" idx="11"/>
          </p:nvPr>
        </p:nvSpPr>
        <p:spPr/>
        <p:txBody>
          <a:bodyPr/>
          <a:lstStyle/>
          <a:p>
            <a:fld id="{B045B7DE-1198-4F2F-B574-CA8CAE341642}" type="slidenum">
              <a:rPr lang="en-US" smtClean="0"/>
              <a:t>72</a:t>
            </a:fld>
            <a:endParaRPr lang="en-US" dirty="0"/>
          </a:p>
        </p:txBody>
      </p:sp>
    </p:spTree>
    <p:extLst>
      <p:ext uri="{BB962C8B-B14F-4D97-AF65-F5344CB8AC3E}">
        <p14:creationId xmlns:p14="http://schemas.microsoft.com/office/powerpoint/2010/main" val="36736156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please note that the Business Integrity question at the bottom of the form, must be read and answered</a:t>
            </a:r>
          </a:p>
          <a:p>
            <a:r>
              <a:rPr lang="en-US" dirty="0"/>
              <a:t>This form must </a:t>
            </a:r>
            <a:r>
              <a:rPr lang="en-US" b="1" u="sng" dirty="0"/>
              <a:t>only</a:t>
            </a:r>
            <a:r>
              <a:rPr lang="en-US" dirty="0"/>
              <a:t> be signed and dated by the owner or officer </a:t>
            </a:r>
            <a:r>
              <a:rPr lang="en-US" b="1" dirty="0"/>
              <a:t>(No Managers)</a:t>
            </a:r>
          </a:p>
          <a:p>
            <a:endParaRPr lang="en-US" dirty="0"/>
          </a:p>
          <a:p>
            <a:r>
              <a:rPr lang="en-US" dirty="0"/>
              <a:t>Also note, the owner/officer signing should be listed as an owner/officer in section II.</a:t>
            </a:r>
          </a:p>
          <a:p>
            <a:endParaRPr lang="en-US" dirty="0"/>
          </a:p>
          <a:p>
            <a:r>
              <a:rPr lang="en-US" dirty="0"/>
              <a:t>We know there are some stores that have multiple owners and or officers so, </a:t>
            </a:r>
            <a:r>
              <a:rPr lang="en-US" b="1" u="sng" dirty="0"/>
              <a:t>remember that a list must </a:t>
            </a:r>
            <a:r>
              <a:rPr lang="en-US" dirty="0"/>
              <a:t>be included if your store has multiple owners/officers, if they are not already listed on the form. The list should contain at minimum, the President, Vice President, Secretary and Treasurer.</a:t>
            </a:r>
          </a:p>
        </p:txBody>
      </p:sp>
      <p:sp>
        <p:nvSpPr>
          <p:cNvPr id="5" name="Slide Number Placeholder 4"/>
          <p:cNvSpPr>
            <a:spLocks noGrp="1"/>
          </p:cNvSpPr>
          <p:nvPr>
            <p:ph type="sldNum" sz="quarter" idx="5"/>
          </p:nvPr>
        </p:nvSpPr>
        <p:spPr/>
        <p:txBody>
          <a:bodyPr/>
          <a:lstStyle/>
          <a:p>
            <a:fld id="{B045B7DE-1198-4F2F-B574-CA8CAE341642}" type="slidenum">
              <a:rPr lang="en-US" smtClean="0"/>
              <a:t>73</a:t>
            </a:fld>
            <a:endParaRPr lang="en-US" dirty="0"/>
          </a:p>
        </p:txBody>
      </p:sp>
    </p:spTree>
    <p:extLst>
      <p:ext uri="{BB962C8B-B14F-4D97-AF65-F5344CB8AC3E}">
        <p14:creationId xmlns:p14="http://schemas.microsoft.com/office/powerpoint/2010/main" val="40431595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339"/>
            <a:ext cx="6248400" cy="4320540"/>
          </a:xfrm>
        </p:spPr>
        <p:txBody>
          <a:bodyPr/>
          <a:lstStyle/>
          <a:p>
            <a:r>
              <a:rPr lang="en-US" sz="1400" dirty="0"/>
              <a:t>Two new questions have been added to the Information Update form. </a:t>
            </a:r>
          </a:p>
          <a:p>
            <a:endParaRPr lang="en-US" sz="1400" dirty="0"/>
          </a:p>
          <a:p>
            <a:r>
              <a:rPr lang="en-US" sz="1400" dirty="0"/>
              <a:t>Federal Regulations now require State WIC programs to collect and report information on the number of other stores owned by a vendor's current ownership. </a:t>
            </a:r>
          </a:p>
          <a:p>
            <a:endParaRPr lang="en-US" sz="1400" dirty="0"/>
          </a:p>
          <a:p>
            <a:r>
              <a:rPr lang="en-US" sz="1400" dirty="0"/>
              <a:t>Vendors must also list the number of other stores owned that are also WIC authorized.</a:t>
            </a:r>
          </a:p>
          <a:p>
            <a:endParaRPr lang="en-US" sz="1400" dirty="0"/>
          </a:p>
          <a:p>
            <a:r>
              <a:rPr lang="en-US" sz="1400" dirty="0"/>
              <a:t>These questions cannot be left blank</a:t>
            </a:r>
          </a:p>
          <a:p>
            <a:endParaRPr lang="en-US" sz="1400" dirty="0"/>
          </a:p>
          <a:p>
            <a:r>
              <a:rPr lang="en-US" sz="1400" dirty="0"/>
              <a:t>Example:</a:t>
            </a:r>
          </a:p>
          <a:p>
            <a:pPr marL="285750" indent="-285750">
              <a:buFont typeface="Arial" panose="020B0604020202020204" pitchFamily="34" charset="0"/>
              <a:buChar char="•"/>
            </a:pPr>
            <a:r>
              <a:rPr lang="en-US" sz="1400" dirty="0"/>
              <a:t>Total number of Stores owned by this ownership would be at least 1 but could be numerous others owned. Document the number owned by ANY of the owners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ANY of the owners own another store that is a WIC authorized store provide that number – not including this one store. </a:t>
            </a:r>
          </a:p>
          <a:p>
            <a:pPr marL="895243" lvl="1" indent="-285750">
              <a:buFont typeface="Arial" panose="020B0604020202020204" pitchFamily="34" charset="0"/>
              <a:buChar char="•"/>
            </a:pPr>
            <a:r>
              <a:rPr lang="en-US" sz="1400" dirty="0"/>
              <a:t>If no other WIC authorized stores owned populate with “0”</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74</a:t>
            </a:fld>
            <a:endParaRPr lang="en-US" dirty="0"/>
          </a:p>
        </p:txBody>
      </p:sp>
    </p:spTree>
    <p:extLst>
      <p:ext uri="{BB962C8B-B14F-4D97-AF65-F5344CB8AC3E}">
        <p14:creationId xmlns:p14="http://schemas.microsoft.com/office/powerpoint/2010/main" val="20904353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6248400" cy="3516313"/>
          </a:xfrm>
        </p:spPr>
      </p:sp>
      <p:sp>
        <p:nvSpPr>
          <p:cNvPr id="3" name="Notes Placeholder 2"/>
          <p:cNvSpPr>
            <a:spLocks noGrp="1"/>
          </p:cNvSpPr>
          <p:nvPr>
            <p:ph type="body" idx="1"/>
          </p:nvPr>
        </p:nvSpPr>
        <p:spPr>
          <a:xfrm>
            <a:off x="458788" y="4560570"/>
            <a:ext cx="6397624" cy="4888230"/>
          </a:xfrm>
        </p:spPr>
        <p:txBody>
          <a:bodyPr/>
          <a:lstStyle/>
          <a:p>
            <a:r>
              <a:rPr lang="en-US" dirty="0"/>
              <a:t>An eWIC Update form regarding eWIC point of sale information, must be completed by all non-corporate contract vendors each year.</a:t>
            </a:r>
          </a:p>
          <a:p>
            <a:endParaRPr lang="en-US" dirty="0"/>
          </a:p>
          <a:p>
            <a:r>
              <a:rPr lang="en-US" dirty="0"/>
              <a:t>This form will help keep files current on the type of POS system you have. It will also inform us of any changes such as, intention to upgrade to an integrated system if currently using a stand-beside device. </a:t>
            </a:r>
          </a:p>
          <a:p>
            <a:endParaRPr lang="en-US" dirty="0"/>
          </a:p>
          <a:p>
            <a:r>
              <a:rPr lang="en-US" dirty="0"/>
              <a:t>The information needed regarding the vendor’s cash register system:</a:t>
            </a:r>
          </a:p>
          <a:p>
            <a:pPr marL="285582" indent="-285582">
              <a:buFont typeface="Arial" panose="020B0604020202020204" pitchFamily="34" charset="0"/>
              <a:buChar char="•"/>
            </a:pPr>
            <a:r>
              <a:rPr lang="en-US" dirty="0"/>
              <a:t>Do you have a stand beside device or integrated system</a:t>
            </a:r>
          </a:p>
          <a:p>
            <a:endParaRPr lang="en-US" dirty="0"/>
          </a:p>
          <a:p>
            <a:pPr marL="285582" indent="-285582">
              <a:buFont typeface="Arial" panose="020B0604020202020204" pitchFamily="34" charset="0"/>
              <a:buChar char="•"/>
            </a:pPr>
            <a:r>
              <a:rPr lang="en-US" dirty="0"/>
              <a:t>If system is integrated, you should provide:</a:t>
            </a:r>
          </a:p>
          <a:p>
            <a:pPr marL="894718" lvl="1" indent="-285582">
              <a:buFont typeface="Arial" panose="020B0604020202020204" pitchFamily="34" charset="0"/>
              <a:buChar char="•"/>
            </a:pPr>
            <a:r>
              <a:rPr lang="en-US" dirty="0"/>
              <a:t>Point of Sale Provider, </a:t>
            </a:r>
          </a:p>
          <a:p>
            <a:pPr marL="894718" lvl="1" indent="-285582">
              <a:buFont typeface="Arial" panose="020B0604020202020204" pitchFamily="34" charset="0"/>
              <a:buChar char="•"/>
            </a:pPr>
            <a:r>
              <a:rPr lang="en-US" dirty="0"/>
              <a:t>Third-Party Processor, and</a:t>
            </a:r>
          </a:p>
          <a:p>
            <a:pPr marL="894718" lvl="1" indent="-285582">
              <a:buFont typeface="Arial" panose="020B0604020202020204" pitchFamily="34" charset="0"/>
              <a:buChar char="•"/>
            </a:pPr>
            <a:r>
              <a:rPr lang="en-US" dirty="0"/>
              <a:t>Any plans for upgrading the current system and the time frame for the upgrade</a:t>
            </a:r>
          </a:p>
          <a:p>
            <a:pPr lvl="1"/>
            <a:endParaRPr lang="en-US" dirty="0"/>
          </a:p>
          <a:p>
            <a:pPr marL="296408" indent="-296408">
              <a:buFont typeface="Arial" panose="020B0604020202020204" pitchFamily="34" charset="0"/>
              <a:buChar char="•"/>
            </a:pPr>
            <a:r>
              <a:rPr lang="en-US" dirty="0"/>
              <a:t>If you have a stand beside device, are there any plans for upgrading to an integrated system and the time-frame for the upgrade, if applicable.</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75</a:t>
            </a:fld>
            <a:endParaRPr lang="en-US" dirty="0"/>
          </a:p>
        </p:txBody>
      </p:sp>
    </p:spTree>
    <p:extLst>
      <p:ext uri="{BB962C8B-B14F-4D97-AF65-F5344CB8AC3E}">
        <p14:creationId xmlns:p14="http://schemas.microsoft.com/office/powerpoint/2010/main" val="19015841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414338"/>
            <a:ext cx="6213475" cy="3495675"/>
          </a:xfrm>
        </p:spPr>
      </p:sp>
      <p:sp>
        <p:nvSpPr>
          <p:cNvPr id="3" name="Notes Placeholder 2"/>
          <p:cNvSpPr>
            <a:spLocks noGrp="1"/>
          </p:cNvSpPr>
          <p:nvPr>
            <p:ph type="body" idx="1"/>
          </p:nvPr>
        </p:nvSpPr>
        <p:spPr>
          <a:xfrm>
            <a:off x="458787" y="4038600"/>
            <a:ext cx="6397625" cy="5410199"/>
          </a:xfrm>
        </p:spPr>
        <p:txBody>
          <a:bodyPr/>
          <a:lstStyle/>
          <a:p>
            <a:r>
              <a:rPr lang="en-US" sz="1450" dirty="0"/>
              <a:t>The reason for this form is:</a:t>
            </a:r>
          </a:p>
          <a:p>
            <a:r>
              <a:rPr lang="en-US" sz="1450" dirty="0"/>
              <a:t>Per the Terms of Vendor Agreement Section I, a vendor must:</a:t>
            </a:r>
            <a:endParaRPr lang="en-US" sz="1450" dirty="0">
              <a:solidFill>
                <a:prstClr val="black">
                  <a:lumMod val="75000"/>
                  <a:lumOff val="25000"/>
                </a:prstClr>
              </a:solidFill>
            </a:endParaRPr>
          </a:p>
          <a:p>
            <a:pPr defTabSz="456862">
              <a:spcBef>
                <a:spcPts val="1000"/>
              </a:spcBef>
              <a:buClr>
                <a:srgbClr val="A53010"/>
              </a:buClr>
              <a:defRPr/>
            </a:pPr>
            <a:r>
              <a:rPr lang="en-US" sz="1450" dirty="0">
                <a:solidFill>
                  <a:prstClr val="black">
                    <a:lumMod val="75000"/>
                    <a:lumOff val="25000"/>
                  </a:prstClr>
                </a:solidFill>
              </a:rPr>
              <a:t>15.	Comply with the following Electronic Benefit Transfer (EBT) provisions in the Terms of Vendor Agreement:</a:t>
            </a:r>
          </a:p>
          <a:p>
            <a:pPr defTabSz="456862">
              <a:spcBef>
                <a:spcPts val="1000"/>
              </a:spcBef>
              <a:buClr>
                <a:srgbClr val="A53010"/>
              </a:buClr>
              <a:defRPr/>
            </a:pPr>
            <a:r>
              <a:rPr lang="en-US" sz="1450" dirty="0">
                <a:solidFill>
                  <a:prstClr val="black">
                    <a:lumMod val="75000"/>
                    <a:lumOff val="25000"/>
                  </a:prstClr>
                </a:solidFill>
              </a:rPr>
              <a:t>	e.	Request the North Carolina EBT Processor re-certify its in-store system if the vendor alters or revises the system in any manner that impacts the EBT redemption or claims processing system after initial certification is 	completed. </a:t>
            </a:r>
          </a:p>
          <a:p>
            <a:pPr defTabSz="456862">
              <a:spcBef>
                <a:spcPts val="1000"/>
              </a:spcBef>
              <a:buClr>
                <a:srgbClr val="A53010"/>
              </a:buClr>
              <a:defRPr/>
            </a:pPr>
            <a:r>
              <a:rPr lang="en-US" sz="1450" dirty="0">
                <a:solidFill>
                  <a:prstClr val="black">
                    <a:lumMod val="75000"/>
                    <a:lumOff val="25000"/>
                  </a:prstClr>
                </a:solidFill>
              </a:rPr>
              <a:t>The following applies:</a:t>
            </a:r>
          </a:p>
          <a:p>
            <a:pPr defTabSz="456862">
              <a:spcBef>
                <a:spcPts val="1000"/>
              </a:spcBef>
              <a:buClr>
                <a:srgbClr val="A53010"/>
              </a:buClr>
              <a:defRPr/>
            </a:pPr>
            <a:r>
              <a:rPr lang="en-US" sz="1450" dirty="0">
                <a:solidFill>
                  <a:prstClr val="black">
                    <a:lumMod val="75000"/>
                    <a:lumOff val="25000"/>
                  </a:prstClr>
                </a:solidFill>
              </a:rPr>
              <a:t>(1)	If the EBT system is reconfigured or modified by the vendor and/or other parties in such a way that the WIC in-store system no longer exhibits the required system accuracy, integrity, or performance required and under which requirements the WIC in-store system was certified, the State will not accept a redemption;</a:t>
            </a:r>
          </a:p>
          <a:p>
            <a:pPr marL="342799" indent="-342799" defTabSz="456862">
              <a:spcBef>
                <a:spcPts val="1000"/>
              </a:spcBef>
              <a:buClr>
                <a:srgbClr val="A53010"/>
              </a:buClr>
              <a:buAutoNum type="arabicParenBoth" startAt="2"/>
              <a:defRPr/>
            </a:pPr>
            <a:r>
              <a:rPr lang="en-US" sz="1450" dirty="0">
                <a:solidFill>
                  <a:prstClr val="black">
                    <a:lumMod val="75000"/>
                    <a:lumOff val="25000"/>
                  </a:prstClr>
                </a:solidFill>
              </a:rPr>
              <a:t>The vendor is liable for the costs of all recertification events needed to return the EBT system for all outlets covered by this agreement to full compliance with the State Agency’s system requirements.  Failure to seek recertification when the vendor’s system is altered/revised shall subject the vendor to the financial liabilities for all transactions processed.</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76</a:t>
            </a:fld>
            <a:endParaRPr lang="en-US" dirty="0"/>
          </a:p>
        </p:txBody>
      </p:sp>
    </p:spTree>
    <p:extLst>
      <p:ext uri="{BB962C8B-B14F-4D97-AF65-F5344CB8AC3E}">
        <p14:creationId xmlns:p14="http://schemas.microsoft.com/office/powerpoint/2010/main" val="9102656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595313" y="701675"/>
            <a:ext cx="6124575" cy="3446463"/>
          </a:xfrm>
          <a:ln/>
        </p:spPr>
      </p:sp>
      <p:sp>
        <p:nvSpPr>
          <p:cNvPr id="49155" name="Notes Placeholder 2"/>
          <p:cNvSpPr>
            <a:spLocks noGrp="1"/>
          </p:cNvSpPr>
          <p:nvPr>
            <p:ph type="body" idx="1"/>
          </p:nvPr>
        </p:nvSpPr>
        <p:spPr>
          <a:noFill/>
          <a:ln/>
        </p:spPr>
        <p:txBody>
          <a:bodyPr/>
          <a:lstStyle/>
          <a:p>
            <a:r>
              <a:rPr lang="en-US" dirty="0">
                <a:cs typeface="Times New Roman" panose="02020603050405020304" pitchFamily="18" charset="0"/>
              </a:rPr>
              <a:t>You must check off all items received in your training packet.</a:t>
            </a:r>
          </a:p>
          <a:p>
            <a:endParaRPr lang="en-US" dirty="0">
              <a:cs typeface="Times New Roman" panose="02020603050405020304" pitchFamily="18" charset="0"/>
            </a:endParaRPr>
          </a:p>
          <a:p>
            <a:r>
              <a:rPr lang="en-US" dirty="0">
                <a:cs typeface="Times New Roman" panose="02020603050405020304" pitchFamily="18" charset="0"/>
              </a:rPr>
              <a:t>The Vendor number must be documented as well as the vendor’s store name. the store representative attending training needs to print and sign their name on the verification of attendance and date the form.</a:t>
            </a:r>
          </a:p>
          <a:p>
            <a:endParaRPr lang="en-US" dirty="0">
              <a:cs typeface="Times New Roman" panose="02020603050405020304" pitchFamily="18" charset="0"/>
            </a:endParaRPr>
          </a:p>
          <a:p>
            <a:r>
              <a:rPr lang="en-US" dirty="0">
                <a:cs typeface="Times New Roman" panose="02020603050405020304" pitchFamily="18" charset="0"/>
              </a:rPr>
              <a:t>If multiple employees are attending training right now, I only need one verification of attendance form submitted. </a:t>
            </a:r>
            <a:endParaRPr lang="en-US" dirty="0"/>
          </a:p>
        </p:txBody>
      </p:sp>
      <p:sp>
        <p:nvSpPr>
          <p:cNvPr id="49156" name="Slide Number Placeholder 3"/>
          <p:cNvSpPr>
            <a:spLocks noGrp="1"/>
          </p:cNvSpPr>
          <p:nvPr>
            <p:ph type="sldNum" sz="quarter" idx="5"/>
          </p:nvPr>
        </p:nvSpPr>
        <p:spPr>
          <a:noFill/>
        </p:spPr>
        <p:txBody>
          <a:bodyPr/>
          <a:lstStyle/>
          <a:p>
            <a:pPr defTabSz="1018684"/>
            <a:fld id="{29BC06BB-E517-4814-8437-D58F214CA0D2}" type="slidenum">
              <a:rPr lang="en-US" smtClean="0"/>
              <a:pPr defTabSz="1018684"/>
              <a:t>77</a:t>
            </a:fld>
            <a:endParaRPr lang="en-US" dirty="0"/>
          </a:p>
        </p:txBody>
      </p:sp>
    </p:spTree>
    <p:extLst>
      <p:ext uri="{BB962C8B-B14F-4D97-AF65-F5344CB8AC3E}">
        <p14:creationId xmlns:p14="http://schemas.microsoft.com/office/powerpoint/2010/main" val="41904053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CFD5B-B0D2-4CDA-BF79-F96FC5A5415C}" type="slidenum">
              <a:rPr kumimoji="0" lang="en-US" sz="1200" b="0" i="0" u="none" strike="noStrike" kern="1200" cap="none" spc="0" normalizeH="0" baseline="0" noProof="0">
                <a:ln>
                  <a:noFill/>
                </a:ln>
                <a:solidFill>
                  <a:srgbClr val="000000"/>
                </a:solidFill>
                <a:effectLst/>
                <a:uLnTx/>
                <a:uFillTx/>
                <a:latin typeface="Constantia" panose="02030602050306030303" pitchFamily="18" charset="0"/>
                <a:ea typeface="Tahoma" pitchFamily="34" charset="0"/>
                <a:cs typeface="Tahom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745396" y="4630577"/>
            <a:ext cx="5862819" cy="4533271"/>
          </a:xfrm>
        </p:spPr>
        <p:txBody>
          <a:bodyPr lIns="98175" tIns="49084" rIns="98175" bIns="49084"/>
          <a:lstStyle/>
          <a:p>
            <a:pPr algn="just" defTabSz="928934">
              <a:defRPr/>
            </a:pPr>
            <a:r>
              <a:rPr lang="en-US" dirty="0">
                <a:latin typeface="+mj-lt"/>
                <a:ea typeface="Tahoma" panose="020B0604030504040204" pitchFamily="34" charset="0"/>
                <a:cs typeface="Tahoma" panose="020B0604030504040204" pitchFamily="34" charset="0"/>
              </a:rPr>
              <a:t>As always, we here at the Local WIC Agency will continue to be your primary contact for technical assistance regarding:</a:t>
            </a:r>
          </a:p>
          <a:p>
            <a:pPr algn="just" defTabSz="928934">
              <a:defRPr/>
            </a:pPr>
            <a:endParaRPr lang="en-US" dirty="0">
              <a:latin typeface="+mj-lt"/>
              <a:ea typeface="Tahoma" panose="020B0604030504040204" pitchFamily="34" charset="0"/>
              <a:cs typeface="Tahoma" panose="020B0604030504040204" pitchFamily="34" charset="0"/>
            </a:endParaRPr>
          </a:p>
          <a:p>
            <a:pPr algn="just" defTabSz="928934">
              <a:defRPr/>
            </a:pPr>
            <a:r>
              <a:rPr lang="en-US" dirty="0">
                <a:latin typeface="+mj-lt"/>
                <a:ea typeface="Tahoma" panose="020B0604030504040204" pitchFamily="34" charset="0"/>
                <a:cs typeface="Tahoma" panose="020B0604030504040204" pitchFamily="34" charset="0"/>
              </a:rPr>
              <a:t>exempt infant formulas and WIC-eligible nutritionals, completing the required forms and customer service issues (complaints).</a:t>
            </a:r>
          </a:p>
        </p:txBody>
      </p:sp>
    </p:spTree>
    <p:extLst>
      <p:ext uri="{BB962C8B-B14F-4D97-AF65-F5344CB8AC3E}">
        <p14:creationId xmlns:p14="http://schemas.microsoft.com/office/powerpoint/2010/main" val="27440225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09E60-471A-44EA-B5D4-7B9DCEFADED6}"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algn="just"/>
            <a:r>
              <a:rPr lang="en-US" dirty="0">
                <a:latin typeface="+mj-lt"/>
              </a:rPr>
              <a:t>Thank you for your attention during this training session. Do you have any questions?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Constantia" panose="02030602050306030303" pitchFamily="18" charset="0"/>
              </a:rPr>
              <a:t>QuesitonMarkClipart_Fotolia_13909944_Subscription_L.jpg</a:t>
            </a:r>
          </a:p>
          <a:p>
            <a:pPr eaLnBrk="1" hangingPunct="1"/>
            <a:endParaRPr lang="en-US" dirty="0"/>
          </a:p>
        </p:txBody>
      </p:sp>
    </p:spTree>
    <p:extLst>
      <p:ext uri="{BB962C8B-B14F-4D97-AF65-F5344CB8AC3E}">
        <p14:creationId xmlns:p14="http://schemas.microsoft.com/office/powerpoint/2010/main" val="12036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8</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77838" y="730250"/>
            <a:ext cx="6497637" cy="3656013"/>
          </a:xfrm>
          <a:ln/>
        </p:spPr>
      </p:sp>
      <p:sp>
        <p:nvSpPr>
          <p:cNvPr id="73732" name="Notes Placeholder 2"/>
          <p:cNvSpPr>
            <a:spLocks noGrp="1"/>
          </p:cNvSpPr>
          <p:nvPr>
            <p:ph type="body" idx="1"/>
          </p:nvPr>
        </p:nvSpPr>
        <p:spPr>
          <a:xfrm>
            <a:off x="556593" y="4630579"/>
            <a:ext cx="6281530" cy="4533271"/>
          </a:xfrm>
          <a:noFill/>
          <a:ln/>
        </p:spPr>
        <p:txBody>
          <a:bodyPr lIns="97407" tIns="48705" rIns="97407" bIns="48705"/>
          <a:lstStyle/>
          <a:p>
            <a:pPr algn="just" defTabSz="1264270">
              <a:tabLst>
                <a:tab pos="1102997" algn="l"/>
              </a:tabLst>
              <a:defRPr/>
            </a:pPr>
            <a:r>
              <a:rPr lang="en-US" dirty="0">
                <a:ea typeface="Tahoma" pitchFamily="34" charset="0"/>
                <a:cs typeface="Tahoma" pitchFamily="34" charset="0"/>
              </a:rPr>
              <a:t>As a free-standing pharmacy, you may only accept eWIC benefits for </a:t>
            </a:r>
            <a:r>
              <a:rPr lang="en-US" b="1" dirty="0">
                <a:ea typeface="Tahoma" pitchFamily="34" charset="0"/>
                <a:cs typeface="Tahoma" pitchFamily="34" charset="0"/>
              </a:rPr>
              <a:t>exempt infant formula and WIC-eligible nutritionals</a:t>
            </a:r>
            <a:r>
              <a:rPr lang="en-US" dirty="0">
                <a:ea typeface="Tahoma" pitchFamily="34" charset="0"/>
                <a:cs typeface="Tahoma" pitchFamily="34" charset="0"/>
              </a:rPr>
              <a:t>. Other food benefits like Cash-Value Benefits (CVBs) may not be accepted by authorized pharmacies. </a:t>
            </a:r>
          </a:p>
          <a:p>
            <a:pPr>
              <a:tabLst>
                <a:tab pos="1102997" algn="l"/>
              </a:tabLst>
            </a:pPr>
            <a:endParaRPr lang="en-US" dirty="0">
              <a:latin typeface="Constantia" panose="02030602050306030303" pitchFamily="18" charset="0"/>
            </a:endParaRPr>
          </a:p>
        </p:txBody>
      </p:sp>
    </p:spTree>
    <p:extLst>
      <p:ext uri="{BB962C8B-B14F-4D97-AF65-F5344CB8AC3E}">
        <p14:creationId xmlns:p14="http://schemas.microsoft.com/office/powerpoint/2010/main" val="40791950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895350"/>
            <a:ext cx="6448425" cy="3629025"/>
          </a:xfrm>
        </p:spPr>
      </p:sp>
      <p:sp>
        <p:nvSpPr>
          <p:cNvPr id="3" name="Notes Placeholder 2"/>
          <p:cNvSpPr>
            <a:spLocks noGrp="1"/>
          </p:cNvSpPr>
          <p:nvPr>
            <p:ph type="body" idx="1"/>
          </p:nvPr>
        </p:nvSpPr>
        <p:spPr/>
        <p:txBody>
          <a:bodyPr/>
          <a:lstStyle/>
          <a:p>
            <a:r>
              <a:rPr lang="en-US" dirty="0"/>
              <a:t>On this slide is the Assurance of Civil Rights Compliance</a:t>
            </a:r>
          </a:p>
        </p:txBody>
      </p:sp>
      <p:sp>
        <p:nvSpPr>
          <p:cNvPr id="4" name="Slide Number Placeholder 3"/>
          <p:cNvSpPr>
            <a:spLocks noGrp="1"/>
          </p:cNvSpPr>
          <p:nvPr>
            <p:ph type="sldNum" sz="quarter" idx="5"/>
          </p:nvPr>
        </p:nvSpPr>
        <p:spPr/>
        <p:txBody>
          <a:bodyPr/>
          <a:lstStyle/>
          <a:p>
            <a:pPr defTabSz="483235">
              <a:defRPr/>
            </a:pPr>
            <a:fld id="{F24D91E6-B83D-4CF1-A1E8-CB55E5333808}" type="slidenum">
              <a:rPr lang="en-US">
                <a:solidFill>
                  <a:prstClr val="black"/>
                </a:solidFill>
                <a:latin typeface="Calibri" panose="020F0502020204030204"/>
              </a:rPr>
              <a:pPr defTabSz="483235">
                <a:defRPr/>
              </a:pPr>
              <a:t>80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12375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will find the USDA Nondiscrimination Statement. Please take a moment to review.</a:t>
            </a:r>
          </a:p>
          <a:p>
            <a:endParaRPr lang="en-US" dirty="0"/>
          </a:p>
          <a:p>
            <a:endParaRPr lang="en-US" dirty="0"/>
          </a:p>
          <a:p>
            <a:r>
              <a:rPr lang="en-US" dirty="0"/>
              <a:t>Thank you for your attention to this training.</a:t>
            </a:r>
          </a:p>
        </p:txBody>
      </p:sp>
      <p:sp>
        <p:nvSpPr>
          <p:cNvPr id="4" name="Slide Number Placeholder 3"/>
          <p:cNvSpPr>
            <a:spLocks noGrp="1"/>
          </p:cNvSpPr>
          <p:nvPr>
            <p:ph type="sldNum" sz="quarter" idx="5"/>
          </p:nvPr>
        </p:nvSpPr>
        <p:spPr/>
        <p:txBody>
          <a:bodyPr/>
          <a:lstStyle/>
          <a:p>
            <a:fld id="{7E2E1D73-AD2D-46F2-9A60-0BA907BC62B2}" type="slidenum">
              <a:rPr lang="en-US" smtClean="0"/>
              <a:t>81</a:t>
            </a:fld>
            <a:endParaRPr lang="en-US" dirty="0"/>
          </a:p>
        </p:txBody>
      </p:sp>
    </p:spTree>
    <p:extLst>
      <p:ext uri="{BB962C8B-B14F-4D97-AF65-F5344CB8AC3E}">
        <p14:creationId xmlns:p14="http://schemas.microsoft.com/office/powerpoint/2010/main" val="134860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361042" cy="4533271"/>
          </a:xfrm>
        </p:spPr>
        <p:txBody>
          <a:bodyPr/>
          <a:lstStyle/>
          <a:p>
            <a:pPr algn="just"/>
            <a:r>
              <a:rPr lang="en-US" dirty="0">
                <a:ea typeface="Tahoma" pitchFamily="34" charset="0"/>
                <a:cs typeface="Tahoma" pitchFamily="34" charset="0"/>
              </a:rPr>
              <a:t>Let’s discuss what is required to maintain your WIC vendor status as a free-standing pharmacy.</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Red Clipboard_ Fotolia_52074987_Subscription_XL photo credit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441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D05-E11C-4DBE-9815-8EDF4763BB70}"/>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A62241-B188-4BEC-91F6-34F9795D362C}"/>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84287F-4586-4E90-9460-42A690084D39}"/>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5" name="Footer Placeholder 4">
            <a:extLst>
              <a:ext uri="{FF2B5EF4-FFF2-40B4-BE49-F238E27FC236}">
                <a16:creationId xmlns:a16="http://schemas.microsoft.com/office/drawing/2014/main" id="{F4C7CC98-70E8-4885-9B37-2C8C5BF3E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0CF3B-94B8-47C8-80D2-9F983FF7F4D9}"/>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423211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FE69-27F7-41C1-BF63-68D96105D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36DC0-B05E-4E5A-9135-9BB686BBA3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CFD4-1FC0-4A2E-AB81-765D5D852BCC}"/>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5" name="Footer Placeholder 4">
            <a:extLst>
              <a:ext uri="{FF2B5EF4-FFF2-40B4-BE49-F238E27FC236}">
                <a16:creationId xmlns:a16="http://schemas.microsoft.com/office/drawing/2014/main" id="{E3767D8E-C385-4B97-8B27-E8A4DEC0F6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DAC62-5C65-4652-A341-D5DCA656D607}"/>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50081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0A8D6-D7FE-4C5E-9903-15D450FDE35D}"/>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EB52A-8679-4EDB-A3DB-B7F483DF4EB4}"/>
              </a:ext>
            </a:extLst>
          </p:cNvPr>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038C-F666-49A8-A250-62665A057049}"/>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5" name="Footer Placeholder 4">
            <a:extLst>
              <a:ext uri="{FF2B5EF4-FFF2-40B4-BE49-F238E27FC236}">
                <a16:creationId xmlns:a16="http://schemas.microsoft.com/office/drawing/2014/main" id="{BF8C7F97-1A7B-49EF-BBFC-B1C2BFF68D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197A08-A3B4-4E63-89CF-630C55CF340D}"/>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68168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B3DD-FF57-4421-B7B3-C63174D81CE7}"/>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2CF1DDB1-D39C-480A-BDA8-B6739F82746E}"/>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1F1DD-C873-42FE-96DC-356C5E757A06}"/>
              </a:ext>
            </a:extLst>
          </p:cNvPr>
          <p:cNvSpPr>
            <a:spLocks noGrp="1"/>
          </p:cNvSpPr>
          <p:nvPr>
            <p:ph type="dt" sz="half" idx="10"/>
          </p:nvPr>
        </p:nvSpPr>
        <p:spPr/>
        <p:txBody>
          <a:bodyPr/>
          <a:lstStyle/>
          <a:p>
            <a:fld id="{AC0A629B-1E25-41E4-AF9A-90EE06D56745}" type="datetime1">
              <a:rPr lang="en-US" smtClean="0"/>
              <a:t>5/8/2023</a:t>
            </a:fld>
            <a:endParaRPr lang="en-US" dirty="0"/>
          </a:p>
        </p:txBody>
      </p:sp>
      <p:sp>
        <p:nvSpPr>
          <p:cNvPr id="5" name="Footer Placeholder 4">
            <a:extLst>
              <a:ext uri="{FF2B5EF4-FFF2-40B4-BE49-F238E27FC236}">
                <a16:creationId xmlns:a16="http://schemas.microsoft.com/office/drawing/2014/main" id="{30F2D747-3FE9-41BA-B529-7101EA29FE09}"/>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FD09095-430F-4DBE-B17F-5E382DDF5D72}"/>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40464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1A5C-423C-41ED-91C7-3A02BC77E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D5240-9C40-4D0F-BB10-CD02A61B6E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4F70F-3E0C-468A-A6FC-9FF2C747D704}"/>
              </a:ext>
            </a:extLst>
          </p:cNvPr>
          <p:cNvSpPr>
            <a:spLocks noGrp="1"/>
          </p:cNvSpPr>
          <p:nvPr>
            <p:ph type="dt" sz="half" idx="10"/>
          </p:nvPr>
        </p:nvSpPr>
        <p:spPr/>
        <p:txBody>
          <a:bodyPr/>
          <a:lstStyle/>
          <a:p>
            <a:fld id="{C891D40A-A082-4780-9348-8B88734C650D}" type="datetime1">
              <a:rPr lang="en-US" smtClean="0"/>
              <a:t>5/8/2023</a:t>
            </a:fld>
            <a:endParaRPr lang="en-US" dirty="0"/>
          </a:p>
        </p:txBody>
      </p:sp>
      <p:sp>
        <p:nvSpPr>
          <p:cNvPr id="5" name="Footer Placeholder 4">
            <a:extLst>
              <a:ext uri="{FF2B5EF4-FFF2-40B4-BE49-F238E27FC236}">
                <a16:creationId xmlns:a16="http://schemas.microsoft.com/office/drawing/2014/main" id="{E4BBDEB8-21EA-4725-B14B-60361F15C611}"/>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9944A225-9AB6-4E5E-BCE6-4BC3A7840FD5}"/>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27895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B9AB-7DE0-4200-88BA-AA570E6201F7}"/>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B7AB3ED6-8149-4E9A-A624-B49F8A51EB7C}"/>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BFB0B-40B0-4095-AB16-F00A403E4AC2}"/>
              </a:ext>
            </a:extLst>
          </p:cNvPr>
          <p:cNvSpPr>
            <a:spLocks noGrp="1"/>
          </p:cNvSpPr>
          <p:nvPr>
            <p:ph type="dt" sz="half" idx="10"/>
          </p:nvPr>
        </p:nvSpPr>
        <p:spPr/>
        <p:txBody>
          <a:bodyPr/>
          <a:lstStyle/>
          <a:p>
            <a:fld id="{9D76392E-8E5B-4F42-B01B-FB1AC55856D2}" type="datetime1">
              <a:rPr lang="en-US" smtClean="0"/>
              <a:t>5/8/2023</a:t>
            </a:fld>
            <a:endParaRPr lang="en-US" dirty="0"/>
          </a:p>
        </p:txBody>
      </p:sp>
      <p:sp>
        <p:nvSpPr>
          <p:cNvPr id="5" name="Footer Placeholder 4">
            <a:extLst>
              <a:ext uri="{FF2B5EF4-FFF2-40B4-BE49-F238E27FC236}">
                <a16:creationId xmlns:a16="http://schemas.microsoft.com/office/drawing/2014/main" id="{A9E98CB1-01AB-4A4E-9F87-E4B63D1AACF3}"/>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4E5AD272-CAD2-4F11-89CF-81ACE3C9A6CB}"/>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247393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DB4B-5724-4963-8C9C-29A0AFEA2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CFCEC-7572-489B-B8A9-A99E2E048480}"/>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1DA9E-B904-4351-8AB9-9D4A1949D393}"/>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77F991-FA2B-43AA-AC5C-29D65A6A0276}"/>
              </a:ext>
            </a:extLst>
          </p:cNvPr>
          <p:cNvSpPr>
            <a:spLocks noGrp="1"/>
          </p:cNvSpPr>
          <p:nvPr>
            <p:ph type="dt" sz="half" idx="10"/>
          </p:nvPr>
        </p:nvSpPr>
        <p:spPr/>
        <p:txBody>
          <a:bodyPr/>
          <a:lstStyle/>
          <a:p>
            <a:fld id="{F653542A-2F14-426E-8E8D-F273B49D4316}" type="datetime1">
              <a:rPr lang="en-US" smtClean="0"/>
              <a:t>5/8/2023</a:t>
            </a:fld>
            <a:endParaRPr lang="en-US" dirty="0"/>
          </a:p>
        </p:txBody>
      </p:sp>
      <p:sp>
        <p:nvSpPr>
          <p:cNvPr id="6" name="Footer Placeholder 5">
            <a:extLst>
              <a:ext uri="{FF2B5EF4-FFF2-40B4-BE49-F238E27FC236}">
                <a16:creationId xmlns:a16="http://schemas.microsoft.com/office/drawing/2014/main" id="{55D37426-BEDD-46C1-826E-DE9C649BF004}"/>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520B5EFE-5D7E-4E89-BC27-F51D14211F19}"/>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0607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ED1D-A493-403E-A8E7-9630538FD2A7}"/>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C4A16-1DE5-4740-9360-83F22307D41C}"/>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11D36-1B1E-4FCD-A048-FD8BCD080DED}"/>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35952B-CCBC-45C9-B49D-AC7F6194339C}"/>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1744A8-115E-486E-810B-A0CCA34BA911}"/>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BA9B5-2729-4EBC-BE4A-618DE5417900}"/>
              </a:ext>
            </a:extLst>
          </p:cNvPr>
          <p:cNvSpPr>
            <a:spLocks noGrp="1"/>
          </p:cNvSpPr>
          <p:nvPr>
            <p:ph type="dt" sz="half" idx="10"/>
          </p:nvPr>
        </p:nvSpPr>
        <p:spPr/>
        <p:txBody>
          <a:bodyPr/>
          <a:lstStyle/>
          <a:p>
            <a:fld id="{AACEE226-C572-46EF-A7F1-79EF316267F2}" type="datetime1">
              <a:rPr lang="en-US" smtClean="0"/>
              <a:t>5/8/2023</a:t>
            </a:fld>
            <a:endParaRPr lang="en-US" dirty="0"/>
          </a:p>
        </p:txBody>
      </p:sp>
      <p:sp>
        <p:nvSpPr>
          <p:cNvPr id="8" name="Footer Placeholder 7">
            <a:extLst>
              <a:ext uri="{FF2B5EF4-FFF2-40B4-BE49-F238E27FC236}">
                <a16:creationId xmlns:a16="http://schemas.microsoft.com/office/drawing/2014/main" id="{44CDDCB3-5543-4609-BA94-900EA83193D7}"/>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CB03B34E-B684-4AAC-AD1C-B0564CD6C1C0}"/>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29402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5F12-6ECE-4E20-AC18-7B2E9EC11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D747D-F914-410F-81A0-DC44D0A16565}"/>
              </a:ext>
            </a:extLst>
          </p:cNvPr>
          <p:cNvSpPr>
            <a:spLocks noGrp="1"/>
          </p:cNvSpPr>
          <p:nvPr>
            <p:ph type="dt" sz="half" idx="10"/>
          </p:nvPr>
        </p:nvSpPr>
        <p:spPr/>
        <p:txBody>
          <a:bodyPr/>
          <a:lstStyle/>
          <a:p>
            <a:fld id="{200C26F5-5530-4CB8-9E1E-5E9DCB84614A}" type="datetime1">
              <a:rPr lang="en-US" smtClean="0"/>
              <a:t>5/8/2023</a:t>
            </a:fld>
            <a:endParaRPr lang="en-US" dirty="0"/>
          </a:p>
        </p:txBody>
      </p:sp>
      <p:sp>
        <p:nvSpPr>
          <p:cNvPr id="4" name="Footer Placeholder 3">
            <a:extLst>
              <a:ext uri="{FF2B5EF4-FFF2-40B4-BE49-F238E27FC236}">
                <a16:creationId xmlns:a16="http://schemas.microsoft.com/office/drawing/2014/main" id="{2C21CD1E-ED30-481D-89A8-AD0FDC900ED7}"/>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266CFCB6-4A4A-4874-9F3B-E041155CCFC9}"/>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5112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23FC0-E69B-4C56-BDEE-6653034A4D09}"/>
              </a:ext>
            </a:extLst>
          </p:cNvPr>
          <p:cNvSpPr>
            <a:spLocks noGrp="1"/>
          </p:cNvSpPr>
          <p:nvPr>
            <p:ph type="dt" sz="half" idx="10"/>
          </p:nvPr>
        </p:nvSpPr>
        <p:spPr/>
        <p:txBody>
          <a:bodyPr/>
          <a:lstStyle/>
          <a:p>
            <a:fld id="{00324D3F-38F6-4724-AB10-83955BB9EF0E}" type="datetime1">
              <a:rPr lang="en-US" smtClean="0"/>
              <a:t>5/8/2023</a:t>
            </a:fld>
            <a:endParaRPr lang="en-US" dirty="0"/>
          </a:p>
        </p:txBody>
      </p:sp>
      <p:sp>
        <p:nvSpPr>
          <p:cNvPr id="3" name="Footer Placeholder 2">
            <a:extLst>
              <a:ext uri="{FF2B5EF4-FFF2-40B4-BE49-F238E27FC236}">
                <a16:creationId xmlns:a16="http://schemas.microsoft.com/office/drawing/2014/main" id="{C8D65D34-07CB-4E5B-A1B3-48B72E32A039}"/>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3FE014FA-C004-4486-A5EA-46ABD6EE5EAE}"/>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45929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663B-7EA0-4054-A32B-C497026EF44E}"/>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4EF2292C-D4C2-4332-A2EE-47E425DD7F8F}"/>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2882F-156B-4EE8-AA8E-FB2589F7B8C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40300-AC2D-4EE5-9127-44033EA539E6}"/>
              </a:ext>
            </a:extLst>
          </p:cNvPr>
          <p:cNvSpPr>
            <a:spLocks noGrp="1"/>
          </p:cNvSpPr>
          <p:nvPr>
            <p:ph type="dt" sz="half" idx="10"/>
          </p:nvPr>
        </p:nvSpPr>
        <p:spPr/>
        <p:txBody>
          <a:bodyPr/>
          <a:lstStyle/>
          <a:p>
            <a:fld id="{CC413872-BE18-4F90-9F45-678DCF155765}" type="datetime1">
              <a:rPr lang="en-US" smtClean="0"/>
              <a:t>5/8/2023</a:t>
            </a:fld>
            <a:endParaRPr lang="en-US" dirty="0"/>
          </a:p>
        </p:txBody>
      </p:sp>
      <p:sp>
        <p:nvSpPr>
          <p:cNvPr id="6" name="Footer Placeholder 5">
            <a:extLst>
              <a:ext uri="{FF2B5EF4-FFF2-40B4-BE49-F238E27FC236}">
                <a16:creationId xmlns:a16="http://schemas.microsoft.com/office/drawing/2014/main" id="{A6224F54-C9DF-4040-8D3F-DFDDEAE00F81}"/>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C2649B75-7EC7-4544-A9BA-26A40787C44C}"/>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1198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5335-45EC-47B9-9767-778F67171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EE11B-0107-4259-BF4B-4F626A3D7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40C5-6CD8-439D-8D9E-3625FEF4CE62}"/>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5" name="Footer Placeholder 4">
            <a:extLst>
              <a:ext uri="{FF2B5EF4-FFF2-40B4-BE49-F238E27FC236}">
                <a16:creationId xmlns:a16="http://schemas.microsoft.com/office/drawing/2014/main" id="{8D719080-DB1B-490A-B48E-CF421AD603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8F2C4-0DCF-4275-9201-CFD13EFA96D3}"/>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908768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6E1F-EBFB-47D7-A858-7C601C019334}"/>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3D55A6F9-3D57-447A-947D-B13D76879BD2}"/>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6938C902-E5B9-4CC2-9BDB-8FFD00A07BA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B1C1A1-6A41-48C0-85A0-E7C923639D20}"/>
              </a:ext>
            </a:extLst>
          </p:cNvPr>
          <p:cNvSpPr>
            <a:spLocks noGrp="1"/>
          </p:cNvSpPr>
          <p:nvPr>
            <p:ph type="dt" sz="half" idx="10"/>
          </p:nvPr>
        </p:nvSpPr>
        <p:spPr/>
        <p:txBody>
          <a:bodyPr/>
          <a:lstStyle/>
          <a:p>
            <a:fld id="{60447FE6-8BAF-4672-873E-5D665A4F5901}" type="datetime1">
              <a:rPr lang="en-US" smtClean="0"/>
              <a:t>5/8/2023</a:t>
            </a:fld>
            <a:endParaRPr lang="en-US" dirty="0"/>
          </a:p>
        </p:txBody>
      </p:sp>
      <p:sp>
        <p:nvSpPr>
          <p:cNvPr id="6" name="Footer Placeholder 5">
            <a:extLst>
              <a:ext uri="{FF2B5EF4-FFF2-40B4-BE49-F238E27FC236}">
                <a16:creationId xmlns:a16="http://schemas.microsoft.com/office/drawing/2014/main" id="{D872FFB6-BF85-41E3-8DAF-176AB40C5B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749F8D-24F3-48E6-AE64-A42C2B7BD070}"/>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7297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662C-3EB0-485B-A1AC-A05A2CA38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7933A-0688-489D-A70B-1B3B662EC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7EF38-9DA2-43B7-9EA9-DAF847400824}"/>
              </a:ext>
            </a:extLst>
          </p:cNvPr>
          <p:cNvSpPr>
            <a:spLocks noGrp="1"/>
          </p:cNvSpPr>
          <p:nvPr>
            <p:ph type="dt" sz="half" idx="10"/>
          </p:nvPr>
        </p:nvSpPr>
        <p:spPr/>
        <p:txBody>
          <a:bodyPr/>
          <a:lstStyle/>
          <a:p>
            <a:fld id="{EDDA1B56-6E6F-4EBD-AC02-639B2E33C2C6}" type="datetime1">
              <a:rPr lang="en-US" smtClean="0"/>
              <a:t>5/8/2023</a:t>
            </a:fld>
            <a:endParaRPr lang="en-US" dirty="0"/>
          </a:p>
        </p:txBody>
      </p:sp>
      <p:sp>
        <p:nvSpPr>
          <p:cNvPr id="5" name="Footer Placeholder 4">
            <a:extLst>
              <a:ext uri="{FF2B5EF4-FFF2-40B4-BE49-F238E27FC236}">
                <a16:creationId xmlns:a16="http://schemas.microsoft.com/office/drawing/2014/main" id="{E8A4A23E-BFEE-4619-B635-8958564AB534}"/>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AC438FD9-CC4F-43C6-A9FF-D7B27F19679A}"/>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33034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3640E-F421-4761-B463-EBA22BCAA2F9}"/>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B9217-445B-4C81-8FEE-696815855586}"/>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1E375-7D66-4652-9B61-317090FAC48A}"/>
              </a:ext>
            </a:extLst>
          </p:cNvPr>
          <p:cNvSpPr>
            <a:spLocks noGrp="1"/>
          </p:cNvSpPr>
          <p:nvPr>
            <p:ph type="dt" sz="half" idx="10"/>
          </p:nvPr>
        </p:nvSpPr>
        <p:spPr/>
        <p:txBody>
          <a:bodyPr/>
          <a:lstStyle/>
          <a:p>
            <a:fld id="{6F8552C5-4ED2-43E0-8D07-1DCCF57DFB7C}" type="datetime1">
              <a:rPr lang="en-US" smtClean="0"/>
              <a:t>5/8/2023</a:t>
            </a:fld>
            <a:endParaRPr lang="en-US" dirty="0"/>
          </a:p>
        </p:txBody>
      </p:sp>
      <p:sp>
        <p:nvSpPr>
          <p:cNvPr id="5" name="Footer Placeholder 4">
            <a:extLst>
              <a:ext uri="{FF2B5EF4-FFF2-40B4-BE49-F238E27FC236}">
                <a16:creationId xmlns:a16="http://schemas.microsoft.com/office/drawing/2014/main" id="{2DD3E8E8-6B93-4FC3-9995-1D5BE7A13726}"/>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2C108C39-B4BA-4041-96D3-63D31467C392}"/>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95133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B66E-75C6-4220-ADCA-C252D5B8BDD4}"/>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A378E-72AB-4242-B50F-590B79883A20}"/>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D31D9-AF25-49D4-B517-41523FB8136D}"/>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5" name="Footer Placeholder 4">
            <a:extLst>
              <a:ext uri="{FF2B5EF4-FFF2-40B4-BE49-F238E27FC236}">
                <a16:creationId xmlns:a16="http://schemas.microsoft.com/office/drawing/2014/main" id="{DFA5769C-613D-4135-B323-172684FE6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547C7-FEF1-4AE7-B9F8-5D2F4CC62652}"/>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26672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EB8C-0BEC-4AC8-8B01-C581E52EB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E1197-CA0A-4B72-80EB-C77C81984743}"/>
              </a:ext>
            </a:extLst>
          </p:cNvPr>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23237-BF2B-467D-B85C-82D9A1F368C9}"/>
              </a:ext>
            </a:extLst>
          </p:cNvPr>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9EEEE-9745-4524-8AA8-3B04C3EDF7C9}"/>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6" name="Footer Placeholder 5">
            <a:extLst>
              <a:ext uri="{FF2B5EF4-FFF2-40B4-BE49-F238E27FC236}">
                <a16:creationId xmlns:a16="http://schemas.microsoft.com/office/drawing/2014/main" id="{46067D3E-B693-43DC-884F-5C254D4BF7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FC3256-98DD-479C-9411-B67E5293AE5B}"/>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23923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01AC-6FCD-4A5E-B032-E2E0F4CAF1F3}"/>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20D86-646C-41A1-A05A-ADF714A8663C}"/>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9B499-3C84-4604-8B38-704B5E95303F}"/>
              </a:ext>
            </a:extLst>
          </p:cNvPr>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42B72-8E6B-43B3-AA8C-E632804D9BB9}"/>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413899-045A-4534-B1E5-7F8B14ADE16D}"/>
              </a:ext>
            </a:extLst>
          </p:cNvPr>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B3739-DBD5-4EC5-9C7D-8729BB1CE8C6}"/>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8" name="Footer Placeholder 7">
            <a:extLst>
              <a:ext uri="{FF2B5EF4-FFF2-40B4-BE49-F238E27FC236}">
                <a16:creationId xmlns:a16="http://schemas.microsoft.com/office/drawing/2014/main" id="{E7309C9C-22C8-4F38-91CA-FD7D5992CD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0E4B17-9970-402E-8AA5-B620376DF8F5}"/>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00766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F9CC-A658-490E-BC37-7F06E57BD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80077-3402-410E-B228-039346DF44D6}"/>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4" name="Footer Placeholder 3">
            <a:extLst>
              <a:ext uri="{FF2B5EF4-FFF2-40B4-BE49-F238E27FC236}">
                <a16:creationId xmlns:a16="http://schemas.microsoft.com/office/drawing/2014/main" id="{6FD6DF4C-F131-4EBE-ABF0-5879CB6129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04C180-29F5-421B-BF79-4C8E1153714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84603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46B92-F5C5-4E92-95B1-9C14A54E8D88}"/>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3" name="Footer Placeholder 2">
            <a:extLst>
              <a:ext uri="{FF2B5EF4-FFF2-40B4-BE49-F238E27FC236}">
                <a16:creationId xmlns:a16="http://schemas.microsoft.com/office/drawing/2014/main" id="{9FD951AE-291C-46BC-B519-F00AF86F23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C2698A-BF56-4061-B9AD-AA7C0115425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18409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3E89-3C8E-4FA2-A68A-2403B7B78CC2}"/>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245A-DB45-4C4C-A40E-943A8BE018A3}"/>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383BA-C0FC-4CBF-BEFD-ED3D3BCF958A}"/>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FADDA-E519-40B3-9F67-8E421B95000E}"/>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6" name="Footer Placeholder 5">
            <a:extLst>
              <a:ext uri="{FF2B5EF4-FFF2-40B4-BE49-F238E27FC236}">
                <a16:creationId xmlns:a16="http://schemas.microsoft.com/office/drawing/2014/main" id="{D84226B9-AF5F-4CE3-BD06-55EF6D7661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B9A0D5-9926-4C81-AB83-4FDF31C29356}"/>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4665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44B2-A637-4196-BE11-63910BE996B4}"/>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8E5A15-E7BC-4CBF-B14F-2254E5D0FD26}"/>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EB70FE-0341-4462-8B76-DFFDB17D781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11FC0-B368-42D9-891F-C3B19B9DD1A0}"/>
              </a:ext>
            </a:extLst>
          </p:cNvPr>
          <p:cNvSpPr>
            <a:spLocks noGrp="1"/>
          </p:cNvSpPr>
          <p:nvPr>
            <p:ph type="dt" sz="half" idx="10"/>
          </p:nvPr>
        </p:nvSpPr>
        <p:spPr/>
        <p:txBody>
          <a:bodyPr/>
          <a:lstStyle/>
          <a:p>
            <a:fld id="{83BBFADC-FA89-4C10-977E-DBAA704E0341}" type="datetimeFigureOut">
              <a:rPr lang="en-US" smtClean="0"/>
              <a:t>5/8/2023</a:t>
            </a:fld>
            <a:endParaRPr lang="en-US" dirty="0"/>
          </a:p>
        </p:txBody>
      </p:sp>
      <p:sp>
        <p:nvSpPr>
          <p:cNvPr id="6" name="Footer Placeholder 5">
            <a:extLst>
              <a:ext uri="{FF2B5EF4-FFF2-40B4-BE49-F238E27FC236}">
                <a16:creationId xmlns:a16="http://schemas.microsoft.com/office/drawing/2014/main" id="{15295191-74DA-4118-95AA-C234FF67D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01F7EC-C8DB-4D99-ACB9-6B3DB11D9090}"/>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3920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982CE-DA0D-4324-80A3-91BC71571F98}"/>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E64FA8-9C3B-4580-AD1B-34AAE53BEEA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0B45F-8876-486E-BC6B-BAAFFE05AC0E}"/>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BFADC-FA89-4C10-977E-DBAA704E0341}" type="datetimeFigureOut">
              <a:rPr lang="en-US" smtClean="0"/>
              <a:t>5/8/2023</a:t>
            </a:fld>
            <a:endParaRPr lang="en-US" dirty="0"/>
          </a:p>
        </p:txBody>
      </p:sp>
      <p:sp>
        <p:nvSpPr>
          <p:cNvPr id="5" name="Footer Placeholder 4">
            <a:extLst>
              <a:ext uri="{FF2B5EF4-FFF2-40B4-BE49-F238E27FC236}">
                <a16:creationId xmlns:a16="http://schemas.microsoft.com/office/drawing/2014/main" id="{F51AB696-59F5-4810-9070-6377F31A567C}"/>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667F26-77AE-41D3-BE01-1D6E718F542C}"/>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EBC1-6586-4AC8-912A-C03F026076D6}" type="slidenum">
              <a:rPr lang="en-US" smtClean="0"/>
              <a:t>‹#›</a:t>
            </a:fld>
            <a:endParaRPr lang="en-US" dirty="0"/>
          </a:p>
        </p:txBody>
      </p:sp>
    </p:spTree>
    <p:extLst>
      <p:ext uri="{BB962C8B-B14F-4D97-AF65-F5344CB8AC3E}">
        <p14:creationId xmlns:p14="http://schemas.microsoft.com/office/powerpoint/2010/main" val="23878253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672C3-2E41-484D-ABAC-95C2C64BC5FE}"/>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B45D62-4167-4EEC-BDA2-7F68F5C96D9A}"/>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4C7DD-F526-40DA-97FA-35096BD758E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FFFB4-400D-1240-AB24-6F86C96D4DFB}" type="datetimeFigureOut">
              <a:rPr lang="en-US" smtClean="0"/>
              <a:t>5/8/2023</a:t>
            </a:fld>
            <a:endParaRPr lang="en-US" dirty="0"/>
          </a:p>
        </p:txBody>
      </p:sp>
      <p:sp>
        <p:nvSpPr>
          <p:cNvPr id="5" name="Footer Placeholder 4">
            <a:extLst>
              <a:ext uri="{FF2B5EF4-FFF2-40B4-BE49-F238E27FC236}">
                <a16:creationId xmlns:a16="http://schemas.microsoft.com/office/drawing/2014/main" id="{956FA07B-C4E6-4815-BB6A-AD586467FB43}"/>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Interactive Vendor Training 2019</a:t>
            </a:r>
            <a:endParaRPr lang="en-US" dirty="0"/>
          </a:p>
        </p:txBody>
      </p:sp>
      <p:sp>
        <p:nvSpPr>
          <p:cNvPr id="6" name="Slide Number Placeholder 5">
            <a:extLst>
              <a:ext uri="{FF2B5EF4-FFF2-40B4-BE49-F238E27FC236}">
                <a16:creationId xmlns:a16="http://schemas.microsoft.com/office/drawing/2014/main" id="{6ED434F3-CB6B-468E-B2C9-B5ADABFE74D6}"/>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dirty="0"/>
          </a:p>
        </p:txBody>
      </p:sp>
    </p:spTree>
    <p:extLst>
      <p:ext uri="{BB962C8B-B14F-4D97-AF65-F5344CB8AC3E}">
        <p14:creationId xmlns:p14="http://schemas.microsoft.com/office/powerpoint/2010/main" val="29336629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b="0" i="0" u="none"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u="none"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hyperlink" Target="https://www.ncdhhs.gov/wicvendorsconnection"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5.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hyperlink" Target="mailto:ebtservices@solutran.com" TargetMode="External"/><Relationship Id="rId5" Type="http://schemas.openxmlformats.org/officeDocument/2006/relationships/notesSlide" Target="../notesSlides/notesSlide29.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9.jpe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3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0.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36.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39.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11.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41.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2.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42.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43.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43.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44.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44.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45.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53.xml"/><Relationship Id="rId7" Type="http://schemas.openxmlformats.org/officeDocument/2006/relationships/oleObject" Target="../embeddings/oleObject1.bin"/><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154.xml"/></Relationships>
</file>

<file path=ppt/slides/_rels/slide47.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4.png"/><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164.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65.xml"/><Relationship Id="rId5" Type="http://schemas.openxmlformats.org/officeDocument/2006/relationships/image" Target="../media/image8.sv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68.xml"/><Relationship Id="rId7" Type="http://schemas.openxmlformats.org/officeDocument/2006/relationships/diagramData" Target="../diagrams/data1.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51.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69.xml"/><Relationship Id="rId9"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176.xml"/></Relationships>
</file>

<file path=ppt/slides/_rels/slide54.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189.xml"/></Relationships>
</file>

<file path=ppt/slides/_rels/slide58.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193.xml"/></Relationships>
</file>

<file path=ppt/slides/_rels/slide59.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notesSlide" Target="../notesSlides/notesSlide65.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21.jpe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tags" Target="../tags/tag218.xml"/></Relationships>
</file>

<file path=ppt/slides/_rels/slide6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hyperlink" Target="https://www.ncdhhs.gov/wicvendorsconnection" TargetMode="External"/><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hyperlink" Target="https://www.ncdhhs.gov/wicvendorsconnection" TargetMode="External"/><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225.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229.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230.xml"/><Relationship Id="rId5" Type="http://schemas.openxmlformats.org/officeDocument/2006/relationships/image" Target="../media/image24.png"/><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231.xml"/><Relationship Id="rId5" Type="http://schemas.openxmlformats.org/officeDocument/2006/relationships/image" Target="../media/image25.png"/><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232.xml"/><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23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234.xml"/><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notesSlide" Target="../notesSlides/notesSlide78.xml"/><Relationship Id="rId5" Type="http://schemas.openxmlformats.org/officeDocument/2006/relationships/slideLayout" Target="../slideLayouts/slideLayout2.xml"/><Relationship Id="rId4" Type="http://schemas.openxmlformats.org/officeDocument/2006/relationships/tags" Target="../tags/tag238.xml"/></Relationships>
</file>

<file path=ppt/slides/_rels/slide79.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28.jpe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79.xml"/><Relationship Id="rId5" Type="http://schemas.openxmlformats.org/officeDocument/2006/relationships/slideLayout" Target="../slideLayouts/slideLayout2.xml"/><Relationship Id="rId4" Type="http://schemas.openxmlformats.org/officeDocument/2006/relationships/tags" Target="../tags/tag242.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80.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5" Type="http://schemas.openxmlformats.org/officeDocument/2006/relationships/notesSlide" Target="../notesSlides/notesSlide80.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246.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Rectangle 3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33" name="Group 3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062" y="3985"/>
            <a:ext cx="9770221" cy="6858000"/>
            <a:chOff x="1303402" y="3985"/>
            <a:chExt cx="9772765" cy="6858000"/>
          </a:xfrm>
        </p:grpSpPr>
        <p:sp>
          <p:nvSpPr>
            <p:cNvPr id="34" name="Freeform: Shape 3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5" name="Freeform: Shape 3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6" name="Freeform: Shape 3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7" name="Freeform: Shape 3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8" name="Freeform: Shape 3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9" name="Freeform: Shape 3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0" name="Freeform: Shape 3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2" name="Title 1"/>
          <p:cNvSpPr>
            <a:spLocks noGrp="1"/>
          </p:cNvSpPr>
          <p:nvPr>
            <p:ph type="title"/>
            <p:custDataLst>
              <p:tags r:id="rId2"/>
            </p:custDataLst>
          </p:nvPr>
        </p:nvSpPr>
        <p:spPr>
          <a:xfrm>
            <a:off x="1082781" y="1600200"/>
            <a:ext cx="10263583" cy="4419600"/>
          </a:xfrm>
        </p:spPr>
        <p:txBody>
          <a:bodyPr vert="horz" lIns="91440" tIns="45720" rIns="91440" bIns="45720" rtlCol="0" anchor="b">
            <a:normAutofit/>
          </a:bodyPr>
          <a:lstStyle/>
          <a:p>
            <a:pPr algn="ctr"/>
            <a:r>
              <a:rPr lang="en-US" sz="5400" b="1" kern="1200" cap="all" dirty="0">
                <a:latin typeface="Calibri" panose="020F0502020204030204" pitchFamily="34" charset="0"/>
                <a:cs typeface="Calibri" panose="020F0502020204030204" pitchFamily="34" charset="0"/>
              </a:rPr>
              <a:t>Annual Training for Currently Authorized WIC Free-standing Pharmacies </a:t>
            </a:r>
            <a:br>
              <a:rPr lang="en-US" sz="5400" b="1" kern="1200" cap="all" dirty="0">
                <a:latin typeface="Calibri" panose="020F0502020204030204" pitchFamily="34" charset="0"/>
                <a:cs typeface="Calibri" panose="020F0502020204030204" pitchFamily="34" charset="0"/>
              </a:rPr>
            </a:br>
            <a:r>
              <a:rPr lang="en-US" sz="5400" b="1" kern="1200" cap="all" dirty="0">
                <a:latin typeface="Calibri" panose="020F0502020204030204" pitchFamily="34" charset="0"/>
                <a:cs typeface="Calibri" panose="020F0502020204030204" pitchFamily="34" charset="0"/>
              </a:rPr>
              <a:t>2023</a:t>
            </a:r>
            <a:br>
              <a:rPr lang="en-US" sz="6600" b="1" kern="1200" cap="all" dirty="0">
                <a:solidFill>
                  <a:schemeClr val="tx2"/>
                </a:solidFill>
                <a:effectLst>
                  <a:outerShdw blurRad="38100" dist="38100" dir="2700000" algn="tl">
                    <a:srgbClr val="000000">
                      <a:alpha val="43137"/>
                    </a:srgbClr>
                  </a:outerShdw>
                </a:effectLst>
                <a:latin typeface="+mj-lt"/>
                <a:ea typeface="+mj-ea"/>
                <a:cs typeface="+mj-cs"/>
              </a:rPr>
            </a:br>
            <a:endParaRPr lang="en-US" sz="6600" kern="1200" cap="all" dirty="0">
              <a:latin typeface="+mj-lt"/>
              <a:ea typeface="+mj-ea"/>
              <a:cs typeface="+mj-cs"/>
            </a:endParaRPr>
          </a:p>
        </p:txBody>
      </p:sp>
      <p:pic>
        <p:nvPicPr>
          <p:cNvPr id="3" name="Picture 2">
            <a:extLst>
              <a:ext uri="{FF2B5EF4-FFF2-40B4-BE49-F238E27FC236}">
                <a16:creationId xmlns:a16="http://schemas.microsoft.com/office/drawing/2014/main" id="{B0545164-C37E-062B-81E9-40BBBD822C44}"/>
              </a:ext>
            </a:extLst>
          </p:cNvPr>
          <p:cNvPicPr>
            <a:picLocks noChangeAspect="1"/>
          </p:cNvPicPr>
          <p:nvPr/>
        </p:nvPicPr>
        <p:blipFill>
          <a:blip r:embed="rId5"/>
          <a:stretch>
            <a:fillRect/>
          </a:stretch>
        </p:blipFill>
        <p:spPr>
          <a:xfrm>
            <a:off x="9067142" y="5664628"/>
            <a:ext cx="2511770" cy="926672"/>
          </a:xfrm>
          <a:prstGeom prst="rect">
            <a:avLst/>
          </a:prstGeom>
        </p:spPr>
      </p:pic>
    </p:spTree>
    <p:custDataLst>
      <p:tags r:id="rId1"/>
    </p:custDataLst>
    <p:extLst>
      <p:ext uri="{BB962C8B-B14F-4D97-AF65-F5344CB8AC3E}">
        <p14:creationId xmlns:p14="http://schemas.microsoft.com/office/powerpoint/2010/main" val="2269206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639913" y="1243013"/>
            <a:ext cx="3854716" cy="4371974"/>
          </a:xfrm>
        </p:spPr>
        <p:txBody>
          <a:bodyPr>
            <a:normAutofit/>
          </a:bodyPr>
          <a:lstStyle/>
          <a:p>
            <a:r>
              <a:rPr lang="en-US" sz="6000" b="1" dirty="0">
                <a:latin typeface="Calibri" panose="020F0502020204030204" pitchFamily="34" charset="0"/>
                <a:ea typeface="Tahoma" pitchFamily="34" charset="0"/>
                <a:cs typeface="Calibri" panose="020F0502020204030204" pitchFamily="34" charset="0"/>
              </a:rPr>
              <a:t>Annual Vendor Renewal Process</a:t>
            </a:r>
          </a:p>
        </p:txBody>
      </p:sp>
      <p:sp>
        <p:nvSpPr>
          <p:cNvPr id="4" name="Content Placeholder 3"/>
          <p:cNvSpPr>
            <a:spLocks noGrp="1"/>
          </p:cNvSpPr>
          <p:nvPr>
            <p:ph idx="1"/>
            <p:custDataLst>
              <p:tags r:id="rId3"/>
            </p:custDataLst>
          </p:nvPr>
        </p:nvSpPr>
        <p:spPr>
          <a:xfrm>
            <a:off x="5561012" y="804672"/>
            <a:ext cx="5829444" cy="5230368"/>
          </a:xfrm>
        </p:spPr>
        <p:txBody>
          <a:bodyPr anchor="ctr">
            <a:normAutofit/>
          </a:bodyPr>
          <a:lstStyle/>
          <a:p>
            <a:pPr marL="0" indent="0">
              <a:spcBef>
                <a:spcPts val="0"/>
              </a:spcBef>
              <a:buNone/>
            </a:pPr>
            <a:r>
              <a:rPr lang="en-US" dirty="0">
                <a:latin typeface="Calibri" panose="020F0502020204030204" pitchFamily="34" charset="0"/>
                <a:ea typeface="Tahoma" pitchFamily="34" charset="0"/>
                <a:cs typeface="Calibri" panose="020F0502020204030204" pitchFamily="34" charset="0"/>
              </a:rPr>
              <a:t>All pharmacies must:</a:t>
            </a:r>
          </a:p>
          <a:p>
            <a:pPr marL="457200" indent="-412750">
              <a:spcAft>
                <a:spcPts val="600"/>
              </a:spcAft>
            </a:pPr>
            <a:r>
              <a:rPr lang="en-US" dirty="0">
                <a:latin typeface="Calibri" panose="020F0502020204030204" pitchFamily="34" charset="0"/>
                <a:ea typeface="Tahoma" pitchFamily="34" charset="0"/>
                <a:cs typeface="Calibri" panose="020F0502020204030204" pitchFamily="34" charset="0"/>
              </a:rPr>
              <a:t>Comply with program policies:</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Meet all current selection criteria related to pharmacies</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Follow the remainder of the vendor policies and procedures for pharmacies that are listed in the WIC Vendor Manual </a:t>
            </a:r>
          </a:p>
          <a:p>
            <a:pPr marL="1673225" lvl="3" indent="-457200">
              <a:buFont typeface="Courier New" panose="02070309020205020404" pitchFamily="49" charset="0"/>
              <a:buChar char="o"/>
            </a:pPr>
            <a:r>
              <a:rPr lang="en-US" sz="2800" dirty="0" err="1">
                <a:latin typeface="Calibri" panose="020F0502020204030204" pitchFamily="34" charset="0"/>
                <a:ea typeface="Tahoma" pitchFamily="34" charset="0"/>
                <a:cs typeface="Calibri" panose="020F0502020204030204" pitchFamily="34" charset="0"/>
              </a:rPr>
              <a:t>eWIC</a:t>
            </a:r>
            <a:r>
              <a:rPr lang="en-US" sz="2800" dirty="0">
                <a:latin typeface="Calibri" panose="020F0502020204030204" pitchFamily="34" charset="0"/>
                <a:ea typeface="Tahoma" pitchFamily="34" charset="0"/>
                <a:cs typeface="Calibri" panose="020F0502020204030204" pitchFamily="34" charset="0"/>
              </a:rPr>
              <a:t> Requirements</a:t>
            </a:r>
            <a:endParaRPr lang="en-US" dirty="0">
              <a:latin typeface="Calibri" panose="020F0502020204030204" pitchFamily="34" charset="0"/>
              <a:ea typeface="Tahoma"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777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639913" y="1243013"/>
            <a:ext cx="3854716" cy="4371974"/>
          </a:xfrm>
        </p:spPr>
        <p:txBody>
          <a:bodyPr>
            <a:normAutofit/>
          </a:bodyPr>
          <a:lstStyle/>
          <a:p>
            <a:r>
              <a:rPr lang="en-US" sz="5400" b="1" dirty="0">
                <a:latin typeface="Calibri" panose="020F0502020204030204" pitchFamily="34" charset="0"/>
                <a:ea typeface="Tahoma" pitchFamily="34" charset="0"/>
                <a:cs typeface="Calibri" panose="020F0502020204030204" pitchFamily="34" charset="0"/>
              </a:rPr>
              <a:t>Annual Vendor Renewal Process continued</a:t>
            </a:r>
          </a:p>
        </p:txBody>
      </p:sp>
      <p:sp>
        <p:nvSpPr>
          <p:cNvPr id="4" name="Content Placeholder 3"/>
          <p:cNvSpPr>
            <a:spLocks noGrp="1"/>
          </p:cNvSpPr>
          <p:nvPr>
            <p:ph idx="1"/>
            <p:custDataLst>
              <p:tags r:id="rId3"/>
            </p:custDataLst>
          </p:nvPr>
        </p:nvSpPr>
        <p:spPr>
          <a:xfrm>
            <a:off x="5332412" y="804672"/>
            <a:ext cx="6400800" cy="5367528"/>
          </a:xfrm>
        </p:spPr>
        <p:txBody>
          <a:bodyPr anchor="ctr">
            <a:normAutofit/>
          </a:bodyPr>
          <a:lstStyle/>
          <a:p>
            <a:pPr marL="457200" indent="-412750"/>
            <a:r>
              <a:rPr lang="en-US" dirty="0">
                <a:latin typeface="Calibri" panose="020F0502020204030204" pitchFamily="34" charset="0"/>
                <a:ea typeface="Tahoma" pitchFamily="34" charset="0"/>
                <a:cs typeface="Calibri" panose="020F0502020204030204" pitchFamily="34" charset="0"/>
              </a:rPr>
              <a:t>Attend annual vendor training:</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Train all staff to properly transact </a:t>
            </a:r>
            <a:r>
              <a:rPr lang="en-US" sz="2800" dirty="0" err="1">
                <a:latin typeface="Calibri" panose="020F0502020204030204" pitchFamily="34" charset="0"/>
                <a:ea typeface="Tahoma" pitchFamily="34" charset="0"/>
                <a:cs typeface="Calibri" panose="020F0502020204030204" pitchFamily="34" charset="0"/>
              </a:rPr>
              <a:t>eWIC</a:t>
            </a:r>
            <a:r>
              <a:rPr lang="en-US" sz="2800" dirty="0">
                <a:latin typeface="Calibri" panose="020F0502020204030204" pitchFamily="34" charset="0"/>
                <a:ea typeface="Tahoma" pitchFamily="34" charset="0"/>
                <a:cs typeface="Calibri" panose="020F0502020204030204" pitchFamily="34" charset="0"/>
              </a:rPr>
              <a:t> only for exempt infant formula and WIC-eligible </a:t>
            </a:r>
            <a:r>
              <a:rPr lang="en-US" sz="2800" dirty="0" err="1">
                <a:latin typeface="Calibri" panose="020F0502020204030204" pitchFamily="34" charset="0"/>
                <a:ea typeface="Tahoma" pitchFamily="34" charset="0"/>
                <a:cs typeface="Calibri" panose="020F0502020204030204" pitchFamily="34" charset="0"/>
              </a:rPr>
              <a:t>nutritionals</a:t>
            </a:r>
            <a:endParaRPr lang="en-US" sz="2800" dirty="0">
              <a:latin typeface="Calibri" panose="020F0502020204030204" pitchFamily="34" charset="0"/>
              <a:ea typeface="Tahoma" pitchFamily="34" charset="0"/>
              <a:cs typeface="Calibri" panose="020F0502020204030204" pitchFamily="34" charset="0"/>
            </a:endParaRPr>
          </a:p>
          <a:p>
            <a:pPr marL="615950" indent="-571500">
              <a:spcAft>
                <a:spcPts val="600"/>
              </a:spcAft>
            </a:pPr>
            <a:r>
              <a:rPr lang="en-US" dirty="0">
                <a:latin typeface="Calibri" panose="020F0502020204030204" pitchFamily="34" charset="0"/>
                <a:ea typeface="Tahoma" pitchFamily="34" charset="0"/>
                <a:cs typeface="Calibri" panose="020F0502020204030204" pitchFamily="34" charset="0"/>
              </a:rPr>
              <a:t>Complete vendor-related forms:</a:t>
            </a:r>
          </a:p>
          <a:p>
            <a:pPr lvl="1" fontAlgn="auto">
              <a:buFont typeface="Wingdings" panose="05000000000000000000" pitchFamily="2" charset="2"/>
              <a:buChar char="ü"/>
            </a:pPr>
            <a:r>
              <a:rPr lang="en-US" sz="2800" b="0" i="0" dirty="0">
                <a:effectLst/>
                <a:latin typeface="Calibri" panose="020F0502020204030204" pitchFamily="34" charset="0"/>
                <a:cs typeface="Calibri" panose="020F0502020204030204" pitchFamily="34" charset="0"/>
              </a:rPr>
              <a:t>NC WIC Information Update - (Non-Corporate contract vendors) – Pre-populated</a:t>
            </a:r>
          </a:p>
          <a:p>
            <a:pPr lvl="1" fontAlgn="auto">
              <a:buFont typeface="Wingdings" panose="05000000000000000000" pitchFamily="2" charset="2"/>
              <a:buChar char="ü"/>
            </a:pPr>
            <a:r>
              <a:rPr lang="en-US" sz="2800" b="0" i="0" dirty="0" err="1">
                <a:effectLst/>
                <a:latin typeface="Calibri" panose="020F0502020204030204" pitchFamily="34" charset="0"/>
                <a:cs typeface="Calibri" panose="020F0502020204030204" pitchFamily="34" charset="0"/>
              </a:rPr>
              <a:t>eWIC</a:t>
            </a:r>
            <a:r>
              <a:rPr lang="en-US" sz="2800" b="0" i="0" dirty="0">
                <a:effectLst/>
                <a:latin typeface="Calibri" panose="020F0502020204030204" pitchFamily="34" charset="0"/>
                <a:cs typeface="Calibri" panose="020F0502020204030204" pitchFamily="34" charset="0"/>
              </a:rPr>
              <a:t> Update for Non-Corporate contract vendors</a:t>
            </a:r>
          </a:p>
          <a:p>
            <a:pPr lvl="1" fontAlgn="auto">
              <a:buFont typeface="Wingdings" panose="05000000000000000000" pitchFamily="2" charset="2"/>
              <a:buChar char="ü"/>
            </a:pPr>
            <a:r>
              <a:rPr lang="en-US" sz="2800" b="0" i="0" dirty="0">
                <a:effectLst/>
                <a:latin typeface="Calibri" panose="020F0502020204030204" pitchFamily="34" charset="0"/>
                <a:cs typeface="Calibri" panose="020F0502020204030204" pitchFamily="34" charset="0"/>
              </a:rPr>
              <a:t>Verification of Attendance – All vendors</a:t>
            </a:r>
          </a:p>
        </p:txBody>
      </p:sp>
    </p:spTree>
    <p:custDataLst>
      <p:tags r:id="rId1"/>
    </p:custDataLst>
    <p:extLst>
      <p:ext uri="{BB962C8B-B14F-4D97-AF65-F5344CB8AC3E}">
        <p14:creationId xmlns:p14="http://schemas.microsoft.com/office/powerpoint/2010/main" val="81667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301" name="Group 1230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2302" name="Freeform: Shape 1230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03" name="Freeform: Shape 1230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04" name="Freeform: Shape 1230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05" name="Freeform: Shape 1230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291" name="Rectangle 3"/>
          <p:cNvSpPr>
            <a:spLocks noGrp="1" noChangeArrowheads="1"/>
          </p:cNvSpPr>
          <p:nvPr>
            <p:ph type="title"/>
            <p:custDataLst>
              <p:tags r:id="rId2"/>
            </p:custDataLst>
          </p:nvPr>
        </p:nvSpPr>
        <p:spPr>
          <a:xfrm>
            <a:off x="1141412" y="365033"/>
            <a:ext cx="7848600" cy="1502590"/>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Selection Criteria</a:t>
            </a:r>
          </a:p>
        </p:txBody>
      </p:sp>
      <p:sp>
        <p:nvSpPr>
          <p:cNvPr id="12292" name="Rectangle 4"/>
          <p:cNvSpPr>
            <a:spLocks noGrp="1" noChangeArrowheads="1"/>
          </p:cNvSpPr>
          <p:nvPr>
            <p:ph idx="1"/>
            <p:custDataLst>
              <p:tags r:id="rId3"/>
            </p:custDataLst>
          </p:nvPr>
        </p:nvSpPr>
        <p:spPr>
          <a:xfrm>
            <a:off x="855438" y="2854322"/>
            <a:ext cx="10477644" cy="3962400"/>
          </a:xfrm>
        </p:spPr>
        <p:txBody>
          <a:bodyPr anchor="ctr">
            <a:normAutofit/>
          </a:bodyPr>
          <a:lstStyle/>
          <a:p>
            <a:pPr marL="501650" indent="-457200" eaLnBrk="1" hangingPunct="1"/>
            <a:r>
              <a:rPr lang="en-US" dirty="0">
                <a:latin typeface="Calibri" panose="020F0502020204030204" pitchFamily="34" charset="0"/>
                <a:ea typeface="Tahoma" pitchFamily="34" charset="0"/>
                <a:cs typeface="Calibri" panose="020F0502020204030204" pitchFamily="34" charset="0"/>
              </a:rPr>
              <a:t>Established by U.S. Department of Agriculture and NC WIC Program</a:t>
            </a:r>
          </a:p>
          <a:p>
            <a:pPr marL="1081087" lvl="1" indent="-571500">
              <a:buFont typeface="Courier New" panose="02070309020205020404" pitchFamily="49" charset="0"/>
              <a:buChar char="o"/>
            </a:pPr>
            <a:r>
              <a:rPr lang="en-US" sz="2800" i="0" dirty="0">
                <a:latin typeface="Calibri" panose="020F0502020204030204" pitchFamily="34" charset="0"/>
                <a:ea typeface="Tahoma" pitchFamily="34" charset="0"/>
                <a:cs typeface="Calibri" panose="020F0502020204030204" pitchFamily="34" charset="0"/>
              </a:rPr>
              <a:t>20 items:</a:t>
            </a:r>
          </a:p>
          <a:p>
            <a:pPr marL="1254125" lvl="2" indent="-457200"/>
            <a:r>
              <a:rPr lang="en-US" sz="2800" dirty="0">
                <a:latin typeface="Calibri" panose="020F0502020204030204" pitchFamily="34" charset="0"/>
                <a:ea typeface="Tahoma" pitchFamily="34" charset="0"/>
                <a:cs typeface="Calibri" panose="020F0502020204030204" pitchFamily="34" charset="0"/>
              </a:rPr>
              <a:t>Must continue to meet 18 of the 20 criteria (do not need to be SNAP authorized and do not have to maintain current shelf prices)</a:t>
            </a:r>
          </a:p>
          <a:p>
            <a:pPr marL="1828800" lvl="3" indent="-569913">
              <a:buFont typeface="Wingdings" panose="05000000000000000000" pitchFamily="2" charset="2"/>
              <a:buChar char="ü"/>
            </a:pPr>
            <a:r>
              <a:rPr lang="en-US" sz="2800" dirty="0">
                <a:latin typeface="Calibri" panose="020F0502020204030204" pitchFamily="34" charset="0"/>
                <a:cs typeface="Calibri" panose="020F0502020204030204" pitchFamily="34" charset="0"/>
              </a:rPr>
              <a:t>Selection criteria is listed in the vendor manual </a:t>
            </a:r>
          </a:p>
          <a:p>
            <a:pPr marL="1828800" lvl="3" indent="-569913">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SNAP  is the Supplemental Nutrition Assistance Program in NC formerly known as Food Stamps</a:t>
            </a:r>
          </a:p>
          <a:p>
            <a:pPr marL="0" indent="0" eaLnBrk="1" hangingPunct="1">
              <a:buNone/>
            </a:pPr>
            <a:endParaRPr lang="en-US" sz="1800" dirty="0">
              <a:solidFill>
                <a:schemeClr val="tx2"/>
              </a:solidFill>
              <a:ea typeface="Tahoma" pitchFamily="34" charset="0"/>
              <a:cs typeface="Tahoma" pitchFamily="34" charset="0"/>
            </a:endParaRPr>
          </a:p>
          <a:p>
            <a:pPr marL="0" indent="0" eaLnBrk="1" hangingPunct="1">
              <a:buNone/>
            </a:pPr>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a:p>
            <a:pPr marL="82296" indent="0">
              <a:buNone/>
            </a:pPr>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3516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custDataLst>
              <p:tags r:id="rId2"/>
            </p:custDataLst>
          </p:nvPr>
        </p:nvSpPr>
        <p:spPr>
          <a:xfrm>
            <a:off x="1178766" y="296161"/>
            <a:ext cx="9830988" cy="1325563"/>
          </a:xfrm>
        </p:spPr>
        <p:txBody>
          <a:bodyPr anchor="b">
            <a:normAutofit/>
          </a:bodyPr>
          <a:lstStyle/>
          <a:p>
            <a:r>
              <a:rPr lang="en-US" sz="5400" b="1" dirty="0">
                <a:latin typeface="Calibri" panose="020F0502020204030204" pitchFamily="34" charset="0"/>
                <a:ea typeface="Tahoma" pitchFamily="34" charset="0"/>
                <a:cs typeface="Calibri" panose="020F0502020204030204" pitchFamily="34" charset="0"/>
              </a:rPr>
              <a:t>Annual Vendor Training</a:t>
            </a:r>
          </a:p>
        </p:txBody>
      </p:sp>
      <p:grpSp>
        <p:nvGrpSpPr>
          <p:cNvPr id="22" name="Group 2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idx="1"/>
            <p:custDataLst>
              <p:tags r:id="rId3"/>
            </p:custDataLst>
          </p:nvPr>
        </p:nvSpPr>
        <p:spPr>
          <a:xfrm>
            <a:off x="1178766" y="2080431"/>
            <a:ext cx="9830988" cy="3253569"/>
          </a:xfrm>
        </p:spPr>
        <p:txBody>
          <a:bodyPr>
            <a:normAutofit lnSpcReduction="10000"/>
          </a:bodyPr>
          <a:lstStyle/>
          <a:p>
            <a:pPr marL="457200" indent="-412750"/>
            <a:r>
              <a:rPr lang="en-US" sz="3200" dirty="0">
                <a:latin typeface="Calibri" panose="020F0502020204030204" pitchFamily="34" charset="0"/>
                <a:ea typeface="Tahoma" pitchFamily="34" charset="0"/>
                <a:cs typeface="Calibri" panose="020F0502020204030204" pitchFamily="34" charset="0"/>
              </a:rPr>
              <a:t>Vendors, their store manager or another authorized pharmacy representative are required to complete annual vendor training each year</a:t>
            </a:r>
          </a:p>
          <a:p>
            <a:pPr marL="457200" indent="-412750">
              <a:buNone/>
            </a:pPr>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Failure to complete training by September 30</a:t>
            </a:r>
            <a:r>
              <a:rPr lang="en-US" sz="3200" baseline="30000" dirty="0">
                <a:latin typeface="Calibri" panose="020F0502020204030204" pitchFamily="34" charset="0"/>
                <a:ea typeface="Tahoma" pitchFamily="34" charset="0"/>
                <a:cs typeface="Calibri" panose="020F0502020204030204" pitchFamily="34" charset="0"/>
              </a:rPr>
              <a:t>th</a:t>
            </a:r>
            <a:r>
              <a:rPr lang="en-US" sz="3200" dirty="0">
                <a:latin typeface="Calibri" panose="020F0502020204030204" pitchFamily="34" charset="0"/>
                <a:ea typeface="Tahoma" pitchFamily="34" charset="0"/>
                <a:cs typeface="Calibri" panose="020F0502020204030204" pitchFamily="34" charset="0"/>
              </a:rPr>
              <a:t> of each year will result in termination of the WIC Vendor Agreement</a:t>
            </a:r>
          </a:p>
        </p:txBody>
      </p:sp>
      <p:sp>
        <p:nvSpPr>
          <p:cNvPr id="3" name="Date Placeholder 2"/>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28" name="Group 2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9" name="Freeform: Shape 2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8731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8" name="Rectangle 174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420" name="Group 1741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7421" name="Freeform: Shape 1742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22" name="Freeform: Shape 1742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23" name="Freeform: Shape 1742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24" name="Freeform: Shape 1742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379412" y="1233869"/>
            <a:ext cx="4732615" cy="4371974"/>
          </a:xfrm>
        </p:spPr>
        <p:txBody>
          <a:bodyPr>
            <a:normAutofit/>
          </a:bodyPr>
          <a:lstStyle/>
          <a:p>
            <a:r>
              <a:rPr lang="en-US" sz="4800" b="1" dirty="0">
                <a:latin typeface="Calibri" panose="020F0502020204030204" pitchFamily="34" charset="0"/>
                <a:cs typeface="Calibri" panose="020F0502020204030204" pitchFamily="34" charset="0"/>
              </a:rPr>
              <a:t>Competitive Pricing and Price Limitations </a:t>
            </a:r>
          </a:p>
        </p:txBody>
      </p:sp>
      <p:sp>
        <p:nvSpPr>
          <p:cNvPr id="17411" name="Rectangle 2056"/>
          <p:cNvSpPr>
            <a:spLocks noGrp="1" noChangeArrowheads="1"/>
          </p:cNvSpPr>
          <p:nvPr>
            <p:ph idx="1"/>
            <p:custDataLst>
              <p:tags r:id="rId3"/>
            </p:custDataLst>
          </p:nvPr>
        </p:nvSpPr>
        <p:spPr>
          <a:xfrm>
            <a:off x="5139310" y="656755"/>
            <a:ext cx="6256574" cy="5544490"/>
          </a:xfrm>
        </p:spPr>
        <p:txBody>
          <a:bodyPr anchor="ctr">
            <a:normAutofit lnSpcReduction="10000"/>
          </a:bodyPr>
          <a:lstStyle/>
          <a:p>
            <a:pPr marL="615950" indent="-571500">
              <a:spcAft>
                <a:spcPts val="600"/>
              </a:spcAft>
            </a:pPr>
            <a:r>
              <a:rPr lang="en-US" sz="2400" dirty="0">
                <a:latin typeface="Calibri" panose="020F0502020204030204" pitchFamily="34" charset="0"/>
                <a:ea typeface="Tahoma" pitchFamily="34" charset="0"/>
                <a:cs typeface="Calibri" panose="020F0502020204030204" pitchFamily="34" charset="0"/>
              </a:rPr>
              <a:t>Competitive Pricing:</a:t>
            </a:r>
          </a:p>
          <a:p>
            <a:pPr lvl="1">
              <a:spcAft>
                <a:spcPts val="600"/>
              </a:spcAft>
              <a:buFont typeface="Wingdings" panose="05000000000000000000" pitchFamily="2" charset="2"/>
              <a:buChar char="ü"/>
            </a:pPr>
            <a:r>
              <a:rPr lang="en-US" dirty="0">
                <a:latin typeface="Calibri" panose="020F0502020204030204" pitchFamily="34" charset="0"/>
                <a:ea typeface="Tahoma" pitchFamily="34" charset="0"/>
                <a:cs typeface="Calibri" panose="020F0502020204030204" pitchFamily="34" charset="0"/>
              </a:rPr>
              <a:t>The price a vendor charges for supplemental foods compared to other vendors</a:t>
            </a:r>
          </a:p>
          <a:p>
            <a:pPr marL="571500" lvl="1" indent="-571500">
              <a:spcAft>
                <a:spcPts val="600"/>
              </a:spcAft>
            </a:pPr>
            <a:r>
              <a:rPr lang="en-US" dirty="0">
                <a:latin typeface="Calibri" panose="020F0502020204030204" pitchFamily="34" charset="0"/>
                <a:ea typeface="Tahoma" pitchFamily="34" charset="0"/>
                <a:cs typeface="Calibri" panose="020F0502020204030204" pitchFamily="34" charset="0"/>
              </a:rPr>
              <a:t>Price Limitations:</a:t>
            </a:r>
          </a:p>
          <a:p>
            <a:pPr marL="914400" lvl="2" indent="-457200">
              <a:spcAft>
                <a:spcPts val="0"/>
              </a:spcAft>
              <a:buFont typeface="Wingdings" panose="05000000000000000000" pitchFamily="2" charset="2"/>
              <a:buChar char="ü"/>
            </a:pPr>
            <a:r>
              <a:rPr lang="en-US" sz="2400" dirty="0">
                <a:latin typeface="Calibri" panose="020F0502020204030204" pitchFamily="34" charset="0"/>
                <a:ea typeface="Tahoma" pitchFamily="34" charset="0"/>
                <a:cs typeface="Calibri" panose="020F0502020204030204" pitchFamily="34" charset="0"/>
              </a:rPr>
              <a:t>Ensures an applicant has and maintains competitive prices as an authorized vendor</a:t>
            </a:r>
          </a:p>
          <a:p>
            <a:pPr marL="615950" indent="-571500">
              <a:spcAft>
                <a:spcPts val="600"/>
              </a:spcAft>
            </a:pPr>
            <a:r>
              <a:rPr lang="en-US" sz="2400" dirty="0">
                <a:latin typeface="Calibri" panose="020F0502020204030204" pitchFamily="34" charset="0"/>
                <a:ea typeface="Tahoma" pitchFamily="34" charset="0"/>
                <a:cs typeface="Calibri" panose="020F0502020204030204" pitchFamily="34" charset="0"/>
              </a:rPr>
              <a:t>Peer groups:</a:t>
            </a:r>
          </a:p>
          <a:p>
            <a:pPr marL="914400" lvl="2" indent="-457200">
              <a:spcAft>
                <a:spcPts val="600"/>
              </a:spcAft>
              <a:buFont typeface="Wingdings" panose="05000000000000000000" pitchFamily="2" charset="2"/>
              <a:buChar char="ü"/>
            </a:pPr>
            <a:r>
              <a:rPr lang="en-US" sz="2400" dirty="0">
                <a:latin typeface="Calibri" panose="020F0502020204030204" pitchFamily="34" charset="0"/>
                <a:ea typeface="Tahoma" pitchFamily="34" charset="0"/>
                <a:cs typeface="Calibri" panose="020F0502020204030204" pitchFamily="34" charset="0"/>
              </a:rPr>
              <a:t>Not-to-exceed (NTE) prices for each universal product code (UPC) for each WIC supplemental food and contract formula</a:t>
            </a:r>
          </a:p>
          <a:p>
            <a:pPr lvl="1">
              <a:buFont typeface="Wingdings" panose="05000000000000000000" pitchFamily="2" charset="2"/>
              <a:buChar char="ü"/>
            </a:pPr>
            <a:r>
              <a:rPr lang="en-US" dirty="0">
                <a:latin typeface="Calibri" panose="020F0502020204030204" pitchFamily="34" charset="0"/>
                <a:ea typeface="Tahoma" pitchFamily="34" charset="0"/>
                <a:cs typeface="Calibri" panose="020F0502020204030204" pitchFamily="34" charset="0"/>
              </a:rPr>
              <a:t>Free-standing pharmacies are not subject to NTE guidelines</a:t>
            </a:r>
          </a:p>
        </p:txBody>
      </p:sp>
    </p:spTree>
    <p:custDataLst>
      <p:tags r:id="rId1"/>
    </p:custDataLst>
    <p:extLst>
      <p:ext uri="{BB962C8B-B14F-4D97-AF65-F5344CB8AC3E}">
        <p14:creationId xmlns:p14="http://schemas.microsoft.com/office/powerpoint/2010/main" val="124752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2474912" y="180714"/>
            <a:ext cx="7239000" cy="729013"/>
          </a:xfrm>
        </p:spPr>
        <p:txBody>
          <a:bodyPr>
            <a:normAutofit/>
          </a:bodyPr>
          <a:lstStyle/>
          <a:p>
            <a:pPr algn="ctr"/>
            <a:r>
              <a:rPr lang="en-US" b="1" dirty="0">
                <a:solidFill>
                  <a:schemeClr val="tx1"/>
                </a:solidFill>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3576546358"/>
              </p:ext>
            </p:extLst>
          </p:nvPr>
        </p:nvGraphicFramePr>
        <p:xfrm>
          <a:off x="184683" y="909727"/>
          <a:ext cx="11775697" cy="5614931"/>
        </p:xfrm>
        <a:graphic>
          <a:graphicData uri="http://schemas.openxmlformats.org/drawingml/2006/table">
            <a:tbl>
              <a:tblPr>
                <a:tableStyleId>{5C22544A-7EE6-4342-B048-85BDC9FD1C3A}</a:tableStyleId>
              </a:tblPr>
              <a:tblGrid>
                <a:gridCol w="433986">
                  <a:extLst>
                    <a:ext uri="{9D8B030D-6E8A-4147-A177-3AD203B41FA5}">
                      <a16:colId xmlns:a16="http://schemas.microsoft.com/office/drawing/2014/main" val="674979796"/>
                    </a:ext>
                  </a:extLst>
                </a:gridCol>
                <a:gridCol w="1851196">
                  <a:extLst>
                    <a:ext uri="{9D8B030D-6E8A-4147-A177-3AD203B41FA5}">
                      <a16:colId xmlns:a16="http://schemas.microsoft.com/office/drawing/2014/main" val="3641303660"/>
                    </a:ext>
                  </a:extLst>
                </a:gridCol>
                <a:gridCol w="1438431">
                  <a:extLst>
                    <a:ext uri="{9D8B030D-6E8A-4147-A177-3AD203B41FA5}">
                      <a16:colId xmlns:a16="http://schemas.microsoft.com/office/drawing/2014/main" val="2506302033"/>
                    </a:ext>
                  </a:extLst>
                </a:gridCol>
                <a:gridCol w="8052084">
                  <a:extLst>
                    <a:ext uri="{9D8B030D-6E8A-4147-A177-3AD203B41FA5}">
                      <a16:colId xmlns:a16="http://schemas.microsoft.com/office/drawing/2014/main" val="1399538820"/>
                    </a:ext>
                  </a:extLst>
                </a:gridCol>
              </a:tblGrid>
              <a:tr h="260409">
                <a:tc gridSpan="4">
                  <a:txBody>
                    <a:bodyPr/>
                    <a:lstStyle/>
                    <a:p>
                      <a:pPr marL="0" marR="0" algn="ctr">
                        <a:spcBef>
                          <a:spcPts val="0"/>
                        </a:spcBef>
                        <a:spcAft>
                          <a:spcPts val="0"/>
                        </a:spcAft>
                      </a:pPr>
                      <a:r>
                        <a:rPr lang="en-US" sz="1900" b="1" dirty="0">
                          <a:effectLst/>
                          <a:latin typeface="+mj-lt"/>
                        </a:rPr>
                        <a:t>VENDOR PEER GROUPS</a:t>
                      </a:r>
                      <a:endParaRPr lang="en-US" sz="1900" b="1" dirty="0">
                        <a:effectLst/>
                        <a:latin typeface="+mj-lt"/>
                        <a:cs typeface="Times New Roman" panose="02020603050405020304" pitchFamily="18" charset="0"/>
                      </a:endParaRPr>
                    </a:p>
                  </a:txBody>
                  <a:tcPr marL="68562" marR="68562"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477113">
                <a:tc>
                  <a:txBody>
                    <a:bodyPr/>
                    <a:lstStyle/>
                    <a:p>
                      <a:pPr marL="0" marR="0" algn="ctr">
                        <a:spcBef>
                          <a:spcPts val="0"/>
                        </a:spcBef>
                        <a:spcAft>
                          <a:spcPts val="0"/>
                        </a:spcAft>
                      </a:pPr>
                      <a:r>
                        <a:rPr lang="en-US" sz="1900" b="1" dirty="0">
                          <a:effectLst/>
                          <a:latin typeface="+mj-lt"/>
                        </a:rPr>
                        <a:t>#</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j-lt"/>
                        </a:rPr>
                        <a:t>STORE TYPE</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LOCATION</a:t>
                      </a:r>
                      <a:endParaRPr lang="en-US" sz="18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j-lt"/>
                        </a:rPr>
                        <a:t>DESCRIPTION</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extLst>
                  <a:ext uri="{0D108BD9-81ED-4DB2-BD59-A6C34878D82A}">
                    <a16:rowId xmlns:a16="http://schemas.microsoft.com/office/drawing/2014/main" val="1709698719"/>
                  </a:ext>
                </a:extLst>
              </a:tr>
              <a:tr h="274115">
                <a:tc>
                  <a:txBody>
                    <a:bodyPr/>
                    <a:lstStyle/>
                    <a:p>
                      <a:pPr marL="0" marR="0" algn="ctr">
                        <a:spcBef>
                          <a:spcPts val="0"/>
                        </a:spcBef>
                        <a:spcAft>
                          <a:spcPts val="0"/>
                        </a:spcAft>
                      </a:pPr>
                      <a:r>
                        <a:rPr lang="en-US" sz="2000" dirty="0">
                          <a:effectLst/>
                          <a:latin typeface="+mj-lt"/>
                        </a:rPr>
                        <a:t>5</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Pharmacy</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j-lt"/>
                        </a:rPr>
                        <a:t>Free-standing pharmacy that sells a limited variety of foods</a:t>
                      </a:r>
                      <a:endParaRPr lang="en-US" sz="20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342874337"/>
                  </a:ext>
                </a:extLst>
              </a:tr>
              <a:tr h="493406">
                <a:tc>
                  <a:txBody>
                    <a:bodyPr/>
                    <a:lstStyle/>
                    <a:p>
                      <a:pPr marL="0" marR="0" algn="ctr">
                        <a:spcBef>
                          <a:spcPts val="0"/>
                        </a:spcBef>
                        <a:spcAft>
                          <a:spcPts val="0"/>
                        </a:spcAft>
                      </a:pPr>
                      <a:r>
                        <a:rPr lang="en-US" sz="2000" dirty="0">
                          <a:effectLst/>
                          <a:latin typeface="+mj-lt"/>
                        </a:rPr>
                        <a:t>6</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Convenience Store</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j-lt"/>
                        </a:rPr>
                        <a:t>Retailer with a limited assortment of grocery items</a:t>
                      </a:r>
                      <a:endParaRPr lang="en-US" sz="20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907694262"/>
                  </a:ext>
                </a:extLst>
              </a:tr>
              <a:tr h="1370573">
                <a:tc>
                  <a:txBody>
                    <a:bodyPr/>
                    <a:lstStyle/>
                    <a:p>
                      <a:pPr marL="0" marR="0" algn="ctr">
                        <a:spcBef>
                          <a:spcPts val="0"/>
                        </a:spcBef>
                        <a:spcAft>
                          <a:spcPts val="0"/>
                        </a:spcAft>
                      </a:pPr>
                      <a:r>
                        <a:rPr lang="en-US" sz="2000" dirty="0">
                          <a:effectLst/>
                          <a:latin typeface="+mj-lt"/>
                        </a:rPr>
                        <a:t>7</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Mass Merchandiser</a:t>
                      </a:r>
                    </a:p>
                    <a:p>
                      <a:pPr marL="0" marR="0" algn="ctr">
                        <a:spcBef>
                          <a:spcPts val="0"/>
                        </a:spcBef>
                        <a:spcAft>
                          <a:spcPts val="0"/>
                        </a:spcAft>
                      </a:pPr>
                      <a:r>
                        <a:rPr lang="en-US" sz="1050" b="1" dirty="0">
                          <a:effectLst/>
                          <a:latin typeface="+mj-lt"/>
                        </a:rPr>
                        <a:t> </a:t>
                      </a:r>
                      <a:endParaRPr lang="en-US" sz="1800" b="1" dirty="0">
                        <a:effectLst/>
                        <a:latin typeface="+mj-lt"/>
                      </a:endParaRPr>
                    </a:p>
                    <a:p>
                      <a:pPr marL="0" marR="0" algn="ctr">
                        <a:spcBef>
                          <a:spcPts val="0"/>
                        </a:spcBef>
                        <a:spcAft>
                          <a:spcPts val="0"/>
                        </a:spcAft>
                      </a:pPr>
                      <a:r>
                        <a:rPr lang="en-US" sz="1800" b="1" dirty="0">
                          <a:effectLst/>
                          <a:latin typeface="+mj-lt"/>
                        </a:rPr>
                        <a:t> and </a:t>
                      </a:r>
                    </a:p>
                    <a:p>
                      <a:pPr marL="0" marR="0">
                        <a:spcBef>
                          <a:spcPts val="0"/>
                        </a:spcBef>
                        <a:spcAft>
                          <a:spcPts val="0"/>
                        </a:spcAft>
                      </a:pPr>
                      <a:r>
                        <a:rPr lang="en-US" sz="1050" b="1" dirty="0">
                          <a:effectLst/>
                          <a:latin typeface="+mj-lt"/>
                        </a:rPr>
                        <a:t> </a:t>
                      </a:r>
                      <a:endParaRPr lang="en-US" sz="2800" b="1" dirty="0">
                        <a:effectLst/>
                        <a:latin typeface="+mj-lt"/>
                      </a:endParaRPr>
                    </a:p>
                    <a:p>
                      <a:pPr marL="0" marR="0" algn="ctr">
                        <a:spcBef>
                          <a:spcPts val="0"/>
                        </a:spcBef>
                        <a:spcAft>
                          <a:spcPts val="0"/>
                        </a:spcAft>
                      </a:pPr>
                      <a:r>
                        <a:rPr lang="en-US" sz="1800" b="1" dirty="0">
                          <a:effectLst/>
                          <a:latin typeface="+mj-lt"/>
                        </a:rPr>
                        <a:t>Commissary</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j-lt"/>
                        </a:rPr>
                        <a:t>Retailer that sells a wide variety of merchandise but also carries groceries and has store locations in most or all states</a:t>
                      </a:r>
                      <a:endParaRPr lang="en-US" sz="3200" b="0" dirty="0">
                        <a:effectLst/>
                        <a:latin typeface="+mj-lt"/>
                      </a:endParaRPr>
                    </a:p>
                    <a:p>
                      <a:pPr marL="0" marR="0" algn="l">
                        <a:spcBef>
                          <a:spcPts val="0"/>
                        </a:spcBef>
                        <a:spcAft>
                          <a:spcPts val="0"/>
                        </a:spcAft>
                      </a:pPr>
                      <a:r>
                        <a:rPr lang="en-US" sz="2000" b="0" dirty="0">
                          <a:effectLst/>
                          <a:latin typeface="+mj-lt"/>
                        </a:rPr>
                        <a:t> </a:t>
                      </a:r>
                      <a:endParaRPr lang="en-US" sz="3200" b="0" dirty="0">
                        <a:effectLst/>
                        <a:latin typeface="+mj-lt"/>
                      </a:endParaRPr>
                    </a:p>
                    <a:p>
                      <a:pPr marL="0" marR="0" algn="l">
                        <a:spcBef>
                          <a:spcPts val="0"/>
                        </a:spcBef>
                        <a:spcAft>
                          <a:spcPts val="0"/>
                        </a:spcAft>
                      </a:pPr>
                      <a:r>
                        <a:rPr lang="en-US" sz="2000" b="0" dirty="0">
                          <a:effectLst/>
                          <a:latin typeface="+mj-lt"/>
                        </a:rPr>
                        <a:t>Grocery store operated by US Defense Commissary on a military base</a:t>
                      </a:r>
                      <a:endParaRPr lang="en-US" sz="20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415425933"/>
                  </a:ext>
                </a:extLst>
              </a:tr>
              <a:tr h="548229">
                <a:tc>
                  <a:txBody>
                    <a:bodyPr/>
                    <a:lstStyle/>
                    <a:p>
                      <a:pPr marL="0" marR="0" algn="ctr">
                        <a:spcBef>
                          <a:spcPts val="0"/>
                        </a:spcBef>
                        <a:spcAft>
                          <a:spcPts val="0"/>
                        </a:spcAft>
                      </a:pPr>
                      <a:r>
                        <a:rPr lang="en-US" sz="2000" kern="1200" dirty="0">
                          <a:effectLst/>
                          <a:latin typeface="+mj-lt"/>
                        </a:rPr>
                        <a:t>8</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738810736"/>
                  </a:ext>
                </a:extLst>
              </a:tr>
              <a:tr h="548229">
                <a:tc>
                  <a:txBody>
                    <a:bodyPr/>
                    <a:lstStyle/>
                    <a:p>
                      <a:pPr marL="0" marR="0" algn="ctr">
                        <a:spcBef>
                          <a:spcPts val="0"/>
                        </a:spcBef>
                        <a:spcAft>
                          <a:spcPts val="0"/>
                        </a:spcAft>
                      </a:pPr>
                      <a:r>
                        <a:rPr lang="en-US" sz="2000" kern="1200" dirty="0">
                          <a:effectLst/>
                          <a:latin typeface="+mj-lt"/>
                        </a:rPr>
                        <a:t>9</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2383617032"/>
                  </a:ext>
                </a:extLst>
              </a:tr>
              <a:tr h="740109">
                <a:tc>
                  <a:txBody>
                    <a:bodyPr/>
                    <a:lstStyle/>
                    <a:p>
                      <a:pPr marL="0" marR="0" algn="ctr">
                        <a:spcBef>
                          <a:spcPts val="0"/>
                        </a:spcBef>
                        <a:spcAft>
                          <a:spcPts val="0"/>
                        </a:spcAft>
                      </a:pPr>
                      <a:r>
                        <a:rPr lang="en-US" sz="2000" dirty="0">
                          <a:effectLst/>
                          <a:latin typeface="+mj-lt"/>
                        </a:rPr>
                        <a:t>10</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2715577679"/>
                  </a:ext>
                </a:extLst>
              </a:tr>
              <a:tr h="740109">
                <a:tc>
                  <a:txBody>
                    <a:bodyPr/>
                    <a:lstStyle/>
                    <a:p>
                      <a:pPr marL="0" marR="0" algn="ctr">
                        <a:spcBef>
                          <a:spcPts val="0"/>
                        </a:spcBef>
                        <a:spcAft>
                          <a:spcPts val="0"/>
                        </a:spcAft>
                      </a:pPr>
                      <a:r>
                        <a:rPr lang="en-US" sz="2000" dirty="0">
                          <a:effectLst/>
                          <a:latin typeface="+mj-lt"/>
                        </a:rPr>
                        <a:t>11</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0" name="Rectangle 2560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612" name="Group 256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613" name="Freeform: Shape 256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614" name="Freeform: Shape 256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615" name="Freeform: Shape 256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616" name="Freeform: Shape 256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3"/>
          <p:cNvSpPr>
            <a:spLocks noGrp="1"/>
          </p:cNvSpPr>
          <p:nvPr>
            <p:ph type="title"/>
            <p:custDataLst>
              <p:tags r:id="rId2"/>
            </p:custDataLst>
          </p:nvPr>
        </p:nvSpPr>
        <p:spPr>
          <a:xfrm>
            <a:off x="639913" y="1243013"/>
            <a:ext cx="3854716" cy="4371974"/>
          </a:xfrm>
        </p:spPr>
        <p:txBody>
          <a:bodyPr>
            <a:normAutofit/>
          </a:bodyPr>
          <a:lstStyle/>
          <a:p>
            <a:r>
              <a:rPr lang="en-US" b="1" dirty="0">
                <a:latin typeface="Calibri" panose="020F0502020204030204" pitchFamily="34" charset="0"/>
                <a:ea typeface="Tahoma" pitchFamily="34" charset="0"/>
                <a:cs typeface="Calibri" panose="020F0502020204030204" pitchFamily="34" charset="0"/>
              </a:rPr>
              <a:t>Exempt Infant Formulas &amp; WIC-eligible </a:t>
            </a:r>
            <a:r>
              <a:rPr lang="en-US" b="1" dirty="0" err="1">
                <a:latin typeface="Calibri" panose="020F0502020204030204" pitchFamily="34" charset="0"/>
                <a:ea typeface="Tahoma" pitchFamily="34" charset="0"/>
                <a:cs typeface="Calibri" panose="020F0502020204030204" pitchFamily="34" charset="0"/>
              </a:rPr>
              <a:t>Nutritionals</a:t>
            </a:r>
            <a:endParaRPr lang="en-US" b="1" dirty="0">
              <a:latin typeface="Calibri" panose="020F0502020204030204" pitchFamily="34" charset="0"/>
              <a:ea typeface="Tahoma" pitchFamily="34" charset="0"/>
              <a:cs typeface="Calibri" panose="020F0502020204030204" pitchFamily="34" charset="0"/>
            </a:endParaRPr>
          </a:p>
        </p:txBody>
      </p:sp>
      <p:sp>
        <p:nvSpPr>
          <p:cNvPr id="25603" name="Rectangle 3"/>
          <p:cNvSpPr>
            <a:spLocks noGrp="1" noChangeArrowheads="1"/>
          </p:cNvSpPr>
          <p:nvPr>
            <p:ph idx="1"/>
            <p:custDataLst>
              <p:tags r:id="rId3"/>
            </p:custDataLst>
          </p:nvPr>
        </p:nvSpPr>
        <p:spPr>
          <a:xfrm>
            <a:off x="5332412" y="1003184"/>
            <a:ext cx="6058044" cy="5854815"/>
          </a:xfrm>
        </p:spPr>
        <p:txBody>
          <a:bodyPr anchor="ctr">
            <a:normAutofit/>
          </a:bodyPr>
          <a:lstStyle/>
          <a:p>
            <a:pPr fontAlgn="auto"/>
            <a:r>
              <a:rPr lang="en-US" sz="2400" b="0" i="0" dirty="0">
                <a:effectLst/>
                <a:latin typeface="Calibri" panose="020F0502020204030204" pitchFamily="34" charset="0"/>
                <a:cs typeface="Calibri" panose="020F0502020204030204" pitchFamily="34" charset="0"/>
              </a:rPr>
              <a:t>Modified to meet special nutritional needs</a:t>
            </a:r>
          </a:p>
          <a:p>
            <a:pPr lvl="1" fontAlgn="auto">
              <a:buFont typeface="Wingdings" panose="05000000000000000000" pitchFamily="2" charset="2"/>
              <a:buChar char="ü"/>
            </a:pPr>
            <a:r>
              <a:rPr lang="en-US" b="0" i="0" dirty="0" err="1">
                <a:effectLst/>
                <a:latin typeface="Calibri" panose="020F0502020204030204" pitchFamily="34" charset="0"/>
                <a:cs typeface="Calibri" panose="020F0502020204030204" pitchFamily="34" charset="0"/>
              </a:rPr>
              <a:t>Nutramigen</a:t>
            </a:r>
            <a:r>
              <a:rPr lang="en-US" b="0" i="0" dirty="0">
                <a:effectLst/>
                <a:latin typeface="Calibri" panose="020F0502020204030204" pitchFamily="34" charset="0"/>
                <a:cs typeface="Calibri" panose="020F0502020204030204" pitchFamily="34" charset="0"/>
              </a:rPr>
              <a:t> and </a:t>
            </a:r>
            <a:r>
              <a:rPr lang="en-US" b="0" i="0" dirty="0" err="1">
                <a:effectLst/>
                <a:latin typeface="Calibri" panose="020F0502020204030204" pitchFamily="34" charset="0"/>
                <a:cs typeface="Calibri" panose="020F0502020204030204" pitchFamily="34" charset="0"/>
              </a:rPr>
              <a:t>Pregestimil</a:t>
            </a:r>
            <a:r>
              <a:rPr lang="en-US" b="0" i="0" dirty="0">
                <a:effectLst/>
                <a:latin typeface="Calibri" panose="020F0502020204030204" pitchFamily="34" charset="0"/>
                <a:cs typeface="Calibri" panose="020F0502020204030204" pitchFamily="34" charset="0"/>
              </a:rPr>
              <a:t> are examples of exempt formula</a:t>
            </a:r>
          </a:p>
          <a:p>
            <a:pPr lvl="1" fontAlgn="auto">
              <a:buFont typeface="Wingdings" panose="05000000000000000000" pitchFamily="2" charset="2"/>
              <a:buChar char="ü"/>
            </a:pPr>
            <a:r>
              <a:rPr lang="en-US" b="0" i="0" dirty="0">
                <a:effectLst/>
                <a:latin typeface="Calibri" panose="020F0502020204030204" pitchFamily="34" charset="0"/>
                <a:cs typeface="Calibri" panose="020F0502020204030204" pitchFamily="34" charset="0"/>
              </a:rPr>
              <a:t>Ensure and Boost are examples of WIC-eligible </a:t>
            </a:r>
            <a:r>
              <a:rPr lang="en-US" b="0" i="0" dirty="0" err="1">
                <a:effectLst/>
                <a:latin typeface="Calibri" panose="020F0502020204030204" pitchFamily="34" charset="0"/>
                <a:cs typeface="Calibri" panose="020F0502020204030204" pitchFamily="34" charset="0"/>
              </a:rPr>
              <a:t>nutritionals</a:t>
            </a:r>
            <a:endParaRPr lang="en-US" b="0" i="0" dirty="0">
              <a:effectLst/>
              <a:latin typeface="Calibri" panose="020F0502020204030204" pitchFamily="34" charset="0"/>
              <a:cs typeface="Calibri" panose="020F0502020204030204" pitchFamily="34" charset="0"/>
            </a:endParaRPr>
          </a:p>
          <a:p>
            <a:pPr fontAlgn="auto"/>
            <a:r>
              <a:rPr lang="en-US" sz="2400" b="0" i="0" dirty="0">
                <a:effectLst/>
                <a:latin typeface="Calibri" panose="020F0502020204030204" pitchFamily="34" charset="0"/>
                <a:cs typeface="Calibri" panose="020F0502020204030204" pitchFamily="34" charset="0"/>
              </a:rPr>
              <a:t>Shelf price can be charged for these items</a:t>
            </a:r>
          </a:p>
          <a:p>
            <a:pPr marR="0" lvl="2" fontAlgn="auto">
              <a:spcBef>
                <a:spcPts val="0"/>
              </a:spcBef>
              <a:spcAft>
                <a:spcPts val="0"/>
              </a:spcAft>
              <a:buFont typeface="Courier New" panose="02070309020205020404" pitchFamily="49" charset="0"/>
              <a:buChar char="o"/>
            </a:pPr>
            <a:r>
              <a:rPr lang="en-US" sz="2400" b="0" i="0" dirty="0">
                <a:effectLst/>
                <a:latin typeface="Calibri" panose="020F0502020204030204" pitchFamily="34" charset="0"/>
                <a:cs typeface="Calibri" panose="020F0502020204030204" pitchFamily="34" charset="0"/>
              </a:rPr>
              <a:t>NTEs do not apply – termed “exempt” for this reason</a:t>
            </a:r>
          </a:p>
          <a:p>
            <a:pPr fontAlgn="auto"/>
            <a:r>
              <a:rPr lang="en-US" sz="2400" b="0" i="0" dirty="0">
                <a:effectLst/>
                <a:latin typeface="Calibri" panose="020F0502020204030204" pitchFamily="34" charset="0"/>
                <a:cs typeface="Calibri" panose="020F0502020204030204" pitchFamily="34" charset="0"/>
              </a:rPr>
              <a:t>Exempt infant formulas and WIC-eligible </a:t>
            </a:r>
            <a:r>
              <a:rPr lang="en-US" sz="2400" b="0" i="0" dirty="0" err="1">
                <a:effectLst/>
                <a:latin typeface="Calibri" panose="020F0502020204030204" pitchFamily="34" charset="0"/>
                <a:cs typeface="Calibri" panose="020F0502020204030204" pitchFamily="34" charset="0"/>
              </a:rPr>
              <a:t>nutritionals</a:t>
            </a:r>
            <a:r>
              <a:rPr lang="en-US" sz="2400" b="0" i="0" dirty="0">
                <a:effectLst/>
                <a:latin typeface="Calibri" panose="020F0502020204030204" pitchFamily="34" charset="0"/>
                <a:cs typeface="Calibri" panose="020F0502020204030204" pitchFamily="34" charset="0"/>
              </a:rPr>
              <a:t> are listed </a:t>
            </a:r>
            <a:r>
              <a:rPr lang="en-US" sz="2400" dirty="0">
                <a:latin typeface="Calibri" panose="020F0502020204030204" pitchFamily="34" charset="0"/>
                <a:cs typeface="Calibri" panose="020F0502020204030204" pitchFamily="34" charset="0"/>
              </a:rPr>
              <a:t>on the Vendor webpage</a:t>
            </a:r>
            <a:endParaRPr lang="en-US" sz="2400" b="0" i="0" dirty="0">
              <a:effectLst/>
              <a:latin typeface="Calibri" panose="020F0502020204030204" pitchFamily="34" charset="0"/>
              <a:cs typeface="Calibri" panose="020F0502020204030204" pitchFamily="34" charset="0"/>
            </a:endParaRPr>
          </a:p>
          <a:p>
            <a:pPr fontAlgn="auto"/>
            <a:r>
              <a:rPr lang="en-US" sz="2400" b="0" i="0" dirty="0">
                <a:effectLst/>
                <a:latin typeface="Calibri" panose="020F0502020204030204" pitchFamily="34" charset="0"/>
                <a:cs typeface="Calibri" panose="020F0502020204030204" pitchFamily="34" charset="0"/>
              </a:rPr>
              <a:t>Does not include contract milk-based or soy-based formulas</a:t>
            </a:r>
          </a:p>
          <a:p>
            <a:pPr>
              <a:buFont typeface="Wingdings" panose="05000000000000000000" pitchFamily="2" charset="2"/>
              <a:buChar char="§"/>
            </a:pPr>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buFont typeface="Wingdings" panose="05000000000000000000" pitchFamily="2" charset="2"/>
              <a:buChar char="§"/>
            </a:pPr>
            <a:endParaRPr lang="en-US" sz="1800" b="1" dirty="0">
              <a:solidFill>
                <a:schemeClr val="tx2"/>
              </a:solidFill>
              <a:latin typeface="Constantia" panose="02030602050306030303" pitchFamily="18" charset="0"/>
              <a:ea typeface="Tahoma" pitchFamily="34" charset="0"/>
              <a:cs typeface="Tahoma" pitchFamily="34" charset="0"/>
            </a:endParaRPr>
          </a:p>
          <a:p>
            <a:pPr eaLnBrk="1" hangingPunct="1">
              <a:buFontTx/>
              <a:buNone/>
            </a:pPr>
            <a:endParaRPr lang="en-US" sz="1800" b="1"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5883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2663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636" name="Group 2663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6637" name="Freeform: Shape 2663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638" name="Freeform: Shape 2663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639" name="Freeform: Shape 2663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640" name="Freeform: Shape 2663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tle 2"/>
          <p:cNvSpPr>
            <a:spLocks noGrp="1"/>
          </p:cNvSpPr>
          <p:nvPr>
            <p:ph type="title"/>
            <p:custDataLst>
              <p:tags r:id="rId2"/>
            </p:custDataLst>
          </p:nvPr>
        </p:nvSpPr>
        <p:spPr>
          <a:xfrm>
            <a:off x="531812" y="1233869"/>
            <a:ext cx="4387699" cy="4371974"/>
          </a:xfrm>
        </p:spPr>
        <p:txBody>
          <a:bodyPr>
            <a:normAutofit/>
          </a:bodyPr>
          <a:lstStyle/>
          <a:p>
            <a:r>
              <a:rPr lang="en-US" b="1" dirty="0">
                <a:latin typeface="Calibri" panose="020F0502020204030204" pitchFamily="34" charset="0"/>
                <a:ea typeface="Tahoma" pitchFamily="34" charset="0"/>
                <a:cs typeface="Calibri" panose="020F0502020204030204" pitchFamily="34" charset="0"/>
              </a:rPr>
              <a:t>Purchasing and Providing Infant Formula From a State-Approved Source</a:t>
            </a:r>
          </a:p>
        </p:txBody>
      </p:sp>
      <p:sp>
        <p:nvSpPr>
          <p:cNvPr id="26627" name="Rectangle 3"/>
          <p:cNvSpPr>
            <a:spLocks noGrp="1" noChangeArrowheads="1"/>
          </p:cNvSpPr>
          <p:nvPr>
            <p:ph idx="1"/>
            <p:custDataLst>
              <p:tags r:id="rId3"/>
            </p:custDataLst>
          </p:nvPr>
        </p:nvSpPr>
        <p:spPr>
          <a:xfrm>
            <a:off x="4852388" y="1309630"/>
            <a:ext cx="6777637" cy="5638800"/>
          </a:xfrm>
        </p:spPr>
        <p:txBody>
          <a:bodyPr anchor="ctr">
            <a:normAutofit/>
          </a:bodyPr>
          <a:lstStyle/>
          <a:p>
            <a:pPr marL="457200" indent="-412750" eaLnBrk="1" hangingPunct="1"/>
            <a:r>
              <a:rPr lang="en-US" sz="2400" dirty="0">
                <a:latin typeface="Calibri" panose="020F0502020204030204" pitchFamily="34" charset="0"/>
                <a:ea typeface="Tahoma" pitchFamily="34" charset="0"/>
                <a:cs typeface="Calibri" panose="020F0502020204030204" pitchFamily="34" charset="0"/>
              </a:rPr>
              <a:t>Vendors must purchase and provide exempt infant formula and WIC-eligible </a:t>
            </a:r>
            <a:r>
              <a:rPr lang="en-US" sz="2400" dirty="0" err="1">
                <a:latin typeface="Calibri" panose="020F0502020204030204" pitchFamily="34" charset="0"/>
                <a:ea typeface="Tahoma" pitchFamily="34" charset="0"/>
                <a:cs typeface="Calibri" panose="020F0502020204030204" pitchFamily="34" charset="0"/>
              </a:rPr>
              <a:t>nutritionals</a:t>
            </a:r>
            <a:r>
              <a:rPr lang="en-US" sz="2400" dirty="0">
                <a:latin typeface="Calibri" panose="020F0502020204030204" pitchFamily="34" charset="0"/>
                <a:ea typeface="Tahoma" pitchFamily="34" charset="0"/>
                <a:cs typeface="Calibri" panose="020F0502020204030204" pitchFamily="34" charset="0"/>
              </a:rPr>
              <a:t> directly from a State-approved source</a:t>
            </a:r>
          </a:p>
          <a:p>
            <a:pPr marL="457200" indent="-412750">
              <a:buNone/>
            </a:pPr>
            <a:endParaRPr lang="en-US" sz="2400" dirty="0">
              <a:latin typeface="Calibri" panose="020F0502020204030204" pitchFamily="34" charset="0"/>
              <a:ea typeface="Tahoma" pitchFamily="34" charset="0"/>
              <a:cs typeface="Calibri" panose="020F0502020204030204" pitchFamily="34" charset="0"/>
            </a:endParaRPr>
          </a:p>
          <a:p>
            <a:pPr marL="457200" indent="-412750"/>
            <a:r>
              <a:rPr lang="en-US" sz="2400" dirty="0">
                <a:latin typeface="Calibri" panose="020F0502020204030204" pitchFamily="34" charset="0"/>
                <a:ea typeface="Tahoma" pitchFamily="34" charset="0"/>
                <a:cs typeface="Calibri" panose="020F0502020204030204" pitchFamily="34" charset="0"/>
              </a:rPr>
              <a:t>Authorized pharmacies will have their WIC Vendor Agreement terminated for failure to comply with these requirements</a:t>
            </a:r>
          </a:p>
          <a:p>
            <a:pPr marL="457200" indent="-412750"/>
            <a:endParaRPr lang="en-US" sz="2400" dirty="0">
              <a:latin typeface="Calibri" panose="020F0502020204030204" pitchFamily="34" charset="0"/>
              <a:ea typeface="Tahoma" pitchFamily="34" charset="0"/>
              <a:cs typeface="Calibri" panose="020F0502020204030204" pitchFamily="34" charset="0"/>
            </a:endParaRPr>
          </a:p>
          <a:p>
            <a:pPr marL="457200" indent="-412750"/>
            <a:r>
              <a:rPr lang="en-US" sz="2400" dirty="0">
                <a:latin typeface="Calibri" panose="020F0502020204030204" pitchFamily="34" charset="0"/>
                <a:ea typeface="Tahoma" pitchFamily="34" charset="0"/>
                <a:cs typeface="Calibri" panose="020F0502020204030204" pitchFamily="34" charset="0"/>
              </a:rPr>
              <a:t>A list of State-approved sources can be obtained from your Local WIC Agency or found at </a:t>
            </a:r>
            <a:r>
              <a:rPr lang="en-US" sz="2400" dirty="0">
                <a:latin typeface="Calibri" panose="020F0502020204030204" pitchFamily="34" charset="0"/>
                <a:ea typeface="Tahoma" pitchFamily="34" charset="0"/>
                <a:cs typeface="Calibri" panose="020F0502020204030204" pitchFamily="34" charset="0"/>
                <a:hlinkClick r:id="rId7"/>
              </a:rPr>
              <a:t>https://www.ncdhhs.gov/wicvendorsconnection</a:t>
            </a:r>
            <a:endParaRPr lang="en-US" sz="2400" dirty="0">
              <a:latin typeface="Calibri" panose="020F0502020204030204" pitchFamily="34" charset="0"/>
              <a:ea typeface="Tahoma" pitchFamily="34" charset="0"/>
              <a:cs typeface="Calibri" panose="020F0502020204030204" pitchFamily="34" charset="0"/>
            </a:endParaRPr>
          </a:p>
          <a:p>
            <a:pPr marL="457200" indent="-412750"/>
            <a:endParaRPr lang="en-US" sz="1800" dirty="0">
              <a:solidFill>
                <a:schemeClr val="tx2"/>
              </a:solidFill>
              <a:latin typeface="Constantia" panose="02030602050306030303" pitchFamily="18" charset="0"/>
              <a:ea typeface="Tahoma" pitchFamily="34" charset="0"/>
              <a:cs typeface="Tahoma" pitchFamily="34" charset="0"/>
            </a:endParaRPr>
          </a:p>
          <a:p>
            <a:endParaRPr lang="en-US" sz="1800" dirty="0">
              <a:solidFill>
                <a:schemeClr val="tx2"/>
              </a:solidFill>
              <a:latin typeface="Constantia" panose="02030602050306030303" pitchFamily="18" charset="0"/>
              <a:ea typeface="Tahoma" pitchFamily="34" charset="0"/>
              <a:cs typeface="Tahoma" pitchFamily="34" charset="0"/>
            </a:endParaRP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buFontTx/>
              <a:buNone/>
            </a:pPr>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96964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2663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le 2"/>
          <p:cNvSpPr>
            <a:spLocks noGrp="1"/>
          </p:cNvSpPr>
          <p:nvPr>
            <p:ph type="title"/>
            <p:custDataLst>
              <p:tags r:id="rId2"/>
            </p:custDataLst>
          </p:nvPr>
        </p:nvSpPr>
        <p:spPr>
          <a:xfrm>
            <a:off x="1178918" y="531890"/>
            <a:ext cx="9830988" cy="1463243"/>
          </a:xfrm>
        </p:spPr>
        <p:txBody>
          <a:bodyPr anchor="b">
            <a:normAutofit/>
          </a:bodyPr>
          <a:lstStyle/>
          <a:p>
            <a:pPr algn="ctr"/>
            <a:r>
              <a:rPr lang="en-US" b="1" dirty="0">
                <a:latin typeface="Calibri" panose="020F0502020204030204" pitchFamily="34" charset="0"/>
                <a:ea typeface="Tahoma" pitchFamily="34" charset="0"/>
                <a:cs typeface="Calibri" panose="020F0502020204030204" pitchFamily="34" charset="0"/>
              </a:rPr>
              <a:t>Purchasing and Providing Infant Formula From a State-Approved Source continued</a:t>
            </a:r>
          </a:p>
        </p:txBody>
      </p:sp>
      <p:grpSp>
        <p:nvGrpSpPr>
          <p:cNvPr id="26636" name="Group 2663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6637" name="Freeform: Shape 2663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8" name="Freeform: Shape 2663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Freeform: Shape 2663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0" name="Freeform: Shape 2663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27" name="Rectangle 3"/>
          <p:cNvSpPr>
            <a:spLocks noGrp="1" noChangeArrowheads="1"/>
          </p:cNvSpPr>
          <p:nvPr>
            <p:ph idx="1"/>
            <p:custDataLst>
              <p:tags r:id="rId3"/>
            </p:custDataLst>
          </p:nvPr>
        </p:nvSpPr>
        <p:spPr>
          <a:xfrm>
            <a:off x="1178918" y="2382977"/>
            <a:ext cx="9830988" cy="3288085"/>
          </a:xfrm>
        </p:spPr>
        <p:txBody>
          <a:bodyPr>
            <a:normAutofit fontScale="92500" lnSpcReduction="10000"/>
          </a:bodyPr>
          <a:lstStyle/>
          <a:p>
            <a:pPr marL="457200" indent="-412750"/>
            <a:r>
              <a:rPr lang="en-US" sz="2600" dirty="0">
                <a:ea typeface="Tahoma" pitchFamily="34" charset="0"/>
                <a:cs typeface="Tahoma" pitchFamily="34" charset="0"/>
              </a:rPr>
              <a:t>Vendors </a:t>
            </a:r>
            <a:r>
              <a:rPr lang="en-US" sz="2600" b="1" dirty="0">
                <a:ea typeface="Tahoma" pitchFamily="34" charset="0"/>
                <a:cs typeface="Tahoma" pitchFamily="34" charset="0"/>
              </a:rPr>
              <a:t>MUST</a:t>
            </a:r>
            <a:r>
              <a:rPr lang="en-US" sz="2600" dirty="0">
                <a:ea typeface="Tahoma" pitchFamily="34" charset="0"/>
                <a:cs typeface="Tahoma" pitchFamily="34" charset="0"/>
              </a:rPr>
              <a:t> keep invoices and receipts showing dates purchased and sources of exempt infant formula and WIC-eligible </a:t>
            </a:r>
            <a:r>
              <a:rPr lang="en-US" sz="2600" dirty="0" err="1">
                <a:ea typeface="Tahoma" pitchFamily="34" charset="0"/>
                <a:cs typeface="Tahoma" pitchFamily="34" charset="0"/>
              </a:rPr>
              <a:t>nutritionals</a:t>
            </a:r>
            <a:endParaRPr lang="en-US" sz="2600" dirty="0">
              <a:ea typeface="Tahoma" pitchFamily="34" charset="0"/>
              <a:cs typeface="Tahoma" pitchFamily="34" charset="0"/>
            </a:endParaRPr>
          </a:p>
          <a:p>
            <a:pPr marL="1234207" lvl="3" indent="-412750">
              <a:buFont typeface="Wingdings" panose="05000000000000000000" pitchFamily="2" charset="2"/>
              <a:buChar char="ü"/>
            </a:pPr>
            <a:r>
              <a:rPr lang="en-US" sz="2600" dirty="0">
                <a:ea typeface="Tahoma" pitchFamily="34" charset="0"/>
                <a:cs typeface="Tahoma" pitchFamily="34" charset="0"/>
              </a:rPr>
              <a:t>Must detail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a:t>
            </a:r>
          </a:p>
          <a:p>
            <a:pPr marL="457200" indent="-412750"/>
            <a:r>
              <a:rPr lang="en-US" sz="2600" b="1" dirty="0">
                <a:ea typeface="Tahoma" pitchFamily="34" charset="0"/>
                <a:cs typeface="Tahoma" pitchFamily="34" charset="0"/>
              </a:rPr>
              <a:t>Authorized pharmacies may only accept </a:t>
            </a:r>
            <a:r>
              <a:rPr lang="en-US" sz="2600" b="1" dirty="0" err="1">
                <a:ea typeface="Tahoma" pitchFamily="34" charset="0"/>
                <a:cs typeface="Tahoma" pitchFamily="34" charset="0"/>
              </a:rPr>
              <a:t>eWIC</a:t>
            </a:r>
            <a:r>
              <a:rPr lang="en-US" sz="2600" b="1" dirty="0">
                <a:ea typeface="Tahoma" pitchFamily="34" charset="0"/>
                <a:cs typeface="Tahoma" pitchFamily="34" charset="0"/>
              </a:rPr>
              <a:t> benefits for exempt infant formula and WIC-eligible </a:t>
            </a:r>
            <a:r>
              <a:rPr lang="en-US" sz="2600" b="1" dirty="0" err="1">
                <a:ea typeface="Tahoma" pitchFamily="34" charset="0"/>
                <a:cs typeface="Tahoma" pitchFamily="34" charset="0"/>
              </a:rPr>
              <a:t>nutritionals</a:t>
            </a:r>
            <a:endParaRPr lang="en-US" sz="2600" b="1" dirty="0">
              <a:ea typeface="Tahoma" pitchFamily="34" charset="0"/>
              <a:cs typeface="Tahoma" pitchFamily="34" charset="0"/>
            </a:endParaRPr>
          </a:p>
          <a:p>
            <a:endParaRPr lang="en-US" sz="1800" dirty="0">
              <a:solidFill>
                <a:schemeClr val="tx2"/>
              </a:solidFill>
              <a:ea typeface="Tahoma" pitchFamily="34" charset="0"/>
              <a:cs typeface="Tahoma" pitchFamily="34" charset="0"/>
            </a:endParaRP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buFontTx/>
              <a:buNone/>
            </a:pPr>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26642" name="Group 2664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6643" name="Freeform: Shape 2664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4" name="Freeform: Shape 2664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5" name="Freeform: Shape 2664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6" name="Freeform: Shape 2664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0294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2663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le 2"/>
          <p:cNvSpPr>
            <a:spLocks noGrp="1"/>
          </p:cNvSpPr>
          <p:nvPr>
            <p:ph type="title"/>
            <p:custDataLst>
              <p:tags r:id="rId2"/>
            </p:custDataLst>
          </p:nvPr>
        </p:nvSpPr>
        <p:spPr>
          <a:xfrm>
            <a:off x="1154549" y="533397"/>
            <a:ext cx="9830988" cy="838203"/>
          </a:xfrm>
        </p:spPr>
        <p:txBody>
          <a:bodyPr anchor="b">
            <a:normAutofit/>
          </a:bodyPr>
          <a:lstStyle/>
          <a:p>
            <a:r>
              <a:rPr lang="en-US" sz="4800" b="1" kern="1200" dirty="0">
                <a:solidFill>
                  <a:schemeClr val="tx1"/>
                </a:solidFill>
                <a:latin typeface="Calibri" panose="020F0502020204030204" pitchFamily="34" charset="0"/>
                <a:cs typeface="Calibri" panose="020F0502020204030204" pitchFamily="34" charset="0"/>
              </a:rPr>
              <a:t>Contract Formulas</a:t>
            </a:r>
            <a:endParaRPr lang="en-US" sz="4800" b="1" dirty="0">
              <a:latin typeface="Calibri" panose="020F0502020204030204" pitchFamily="34" charset="0"/>
              <a:ea typeface="Tahoma" pitchFamily="34" charset="0"/>
              <a:cs typeface="Calibri" panose="020F0502020204030204" pitchFamily="34" charset="0"/>
            </a:endParaRPr>
          </a:p>
        </p:txBody>
      </p:sp>
      <p:grpSp>
        <p:nvGrpSpPr>
          <p:cNvPr id="26636" name="Group 2663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6637" name="Freeform: Shape 2663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8" name="Freeform: Shape 2663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Freeform: Shape 2663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0" name="Freeform: Shape 2663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custDataLst>
              <p:tags r:id="rId3"/>
            </p:custDataLst>
          </p:nvPr>
        </p:nvSpPr>
        <p:spPr>
          <a:xfrm>
            <a:off x="804462" y="6356350"/>
            <a:ext cx="2742486" cy="365125"/>
          </a:xfrm>
        </p:spPr>
        <p:txBody>
          <a:bodyPr>
            <a:normAutofit/>
          </a:bodyPr>
          <a:lstStyle/>
          <a:p>
            <a:pPr>
              <a:spcAft>
                <a:spcPts val="600"/>
              </a:spcAft>
            </a:pPr>
            <a:r>
              <a:rPr lang="en-US"/>
              <a:t> </a:t>
            </a:r>
          </a:p>
        </p:txBody>
      </p:sp>
      <p:grpSp>
        <p:nvGrpSpPr>
          <p:cNvPr id="26642" name="Group 2664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6643" name="Freeform: Shape 2664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4" name="Freeform: Shape 2664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5" name="Freeform: Shape 2664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6" name="Freeform: Shape 2664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a:extLst>
              <a:ext uri="{FF2B5EF4-FFF2-40B4-BE49-F238E27FC236}">
                <a16:creationId xmlns:a16="http://schemas.microsoft.com/office/drawing/2014/main" id="{98D26ABD-51DF-2203-D42D-6F59A19424E2}"/>
              </a:ext>
            </a:extLst>
          </p:cNvPr>
          <p:cNvSpPr>
            <a:spLocks noGrp="1"/>
          </p:cNvSpPr>
          <p:nvPr>
            <p:ph idx="1"/>
          </p:nvPr>
        </p:nvSpPr>
        <p:spPr>
          <a:xfrm>
            <a:off x="698736" y="2697761"/>
            <a:ext cx="10742613" cy="1200612"/>
          </a:xfrm>
        </p:spPr>
        <p:txBody>
          <a:bodyPr>
            <a:normAutofit/>
          </a:bodyPr>
          <a:lstStyle/>
          <a:p>
            <a:pPr marL="457200" lvl="1" indent="0">
              <a:spcAft>
                <a:spcPts val="600"/>
              </a:spcAft>
              <a:buNone/>
            </a:pPr>
            <a:r>
              <a:rPr lang="en-US" sz="2800" dirty="0"/>
              <a:t>Milk-based and soy-based contract formula </a:t>
            </a:r>
            <a:r>
              <a:rPr lang="en-US" sz="2800" dirty="0">
                <a:solidFill>
                  <a:srgbClr val="FF0000"/>
                </a:solidFill>
              </a:rPr>
              <a:t>CANNOT </a:t>
            </a:r>
            <a:r>
              <a:rPr lang="en-US" sz="2800" dirty="0"/>
              <a:t>be provided to WIC customers by Free-standing Pharmacies</a:t>
            </a:r>
          </a:p>
          <a:p>
            <a:pPr indent="-228600" defTabSz="914400">
              <a:lnSpc>
                <a:spcPct val="90000"/>
              </a:lnSpc>
              <a:spcAft>
                <a:spcPts val="600"/>
              </a:spcAft>
              <a:buFont typeface="Arial" panose="020B0604020202020204" pitchFamily="34" charset="0"/>
              <a:buChar char="•"/>
            </a:pPr>
            <a:endParaRPr lang="en-US" sz="2300" dirty="0"/>
          </a:p>
        </p:txBody>
      </p:sp>
    </p:spTree>
    <p:custDataLst>
      <p:tags r:id="rId1"/>
    </p:custDataLst>
    <p:extLst>
      <p:ext uri="{BB962C8B-B14F-4D97-AF65-F5344CB8AC3E}">
        <p14:creationId xmlns:p14="http://schemas.microsoft.com/office/powerpoint/2010/main" val="27678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Rectangle 512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132" name="Group 513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5133" name="Freeform: Shape 513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4" name="Freeform: Shape 513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5" name="Freeform: Shape 513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6" name="Freeform: Shape 513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22" name="Rectangle 2"/>
          <p:cNvSpPr>
            <a:spLocks noGrp="1" noChangeArrowheads="1"/>
          </p:cNvSpPr>
          <p:nvPr>
            <p:ph type="title"/>
            <p:custDataLst>
              <p:tags r:id="rId2"/>
            </p:custDataLst>
          </p:nvPr>
        </p:nvSpPr>
        <p:spPr>
          <a:xfrm>
            <a:off x="639913" y="1243013"/>
            <a:ext cx="3854716" cy="4371974"/>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Training Overview and Goals</a:t>
            </a:r>
          </a:p>
        </p:txBody>
      </p:sp>
      <p:sp>
        <p:nvSpPr>
          <p:cNvPr id="5123" name="Rectangle 3"/>
          <p:cNvSpPr>
            <a:spLocks noGrp="1" noChangeArrowheads="1"/>
          </p:cNvSpPr>
          <p:nvPr>
            <p:ph idx="1"/>
            <p:custDataLst>
              <p:tags r:id="rId3"/>
            </p:custDataLst>
          </p:nvPr>
        </p:nvSpPr>
        <p:spPr>
          <a:xfrm>
            <a:off x="4875212" y="914400"/>
            <a:ext cx="6591444" cy="5327884"/>
          </a:xfrm>
        </p:spPr>
        <p:txBody>
          <a:bodyPr anchor="ctr">
            <a:normAutofit fontScale="85000" lnSpcReduction="20000"/>
          </a:bodyPr>
          <a:lstStyle/>
          <a:p>
            <a:pPr marL="0" indent="0" eaLnBrk="1" hangingPunct="1">
              <a:buNone/>
            </a:pPr>
            <a:r>
              <a:rPr lang="en-US" sz="1900" dirty="0">
                <a:solidFill>
                  <a:schemeClr val="tx2"/>
                </a:solidFill>
                <a:latin typeface="+mj-lt"/>
                <a:ea typeface="Tahoma" pitchFamily="34" charset="0"/>
                <a:cs typeface="Tahoma" pitchFamily="34" charset="0"/>
              </a:rPr>
              <a:t> </a:t>
            </a:r>
            <a:r>
              <a:rPr lang="en-US" sz="3000" dirty="0">
                <a:latin typeface="Calibri" panose="020F0502020204030204" pitchFamily="34" charset="0"/>
                <a:ea typeface="Tahoma" pitchFamily="34" charset="0"/>
                <a:cs typeface="Calibri" panose="020F0502020204030204" pitchFamily="34" charset="0"/>
              </a:rPr>
              <a:t>After completing this training, pharmacy vendors will have a clear understanding of the following topics:</a:t>
            </a:r>
          </a:p>
          <a:p>
            <a:pPr marL="914400" lvl="1" indent="-509588"/>
            <a:r>
              <a:rPr lang="en-US" sz="3000" dirty="0">
                <a:latin typeface="Calibri" panose="020F0502020204030204" pitchFamily="34" charset="0"/>
                <a:ea typeface="Tahoma" pitchFamily="34" charset="0"/>
                <a:cs typeface="Calibri" panose="020F0502020204030204" pitchFamily="34" charset="0"/>
              </a:rPr>
              <a:t>Maintaining vendor status </a:t>
            </a:r>
          </a:p>
          <a:p>
            <a:pPr marL="914400" lvl="1" indent="-509588"/>
            <a:r>
              <a:rPr lang="en-US" sz="3000" dirty="0">
                <a:latin typeface="Calibri" panose="020F0502020204030204" pitchFamily="34" charset="0"/>
                <a:ea typeface="Tahoma" pitchFamily="34" charset="0"/>
                <a:cs typeface="Calibri" panose="020F0502020204030204" pitchFamily="34" charset="0"/>
              </a:rPr>
              <a:t>Vendor selection criteria</a:t>
            </a:r>
          </a:p>
          <a:p>
            <a:pPr marL="914400" lvl="1" indent="-509588"/>
            <a:r>
              <a:rPr lang="en-US" sz="3000" dirty="0">
                <a:latin typeface="Calibri" panose="020F0502020204030204" pitchFamily="34" charset="0"/>
                <a:ea typeface="Tahoma" pitchFamily="34" charset="0"/>
                <a:cs typeface="Calibri" panose="020F0502020204030204" pitchFamily="34" charset="0"/>
              </a:rPr>
              <a:t>Classification of free-standing pharmacies</a:t>
            </a:r>
          </a:p>
          <a:p>
            <a:pPr marL="914400" lvl="1" indent="-509588"/>
            <a:r>
              <a:rPr lang="en-US" sz="3000" dirty="0">
                <a:latin typeface="Calibri" panose="020F0502020204030204" pitchFamily="34" charset="0"/>
                <a:ea typeface="Tahoma" pitchFamily="34" charset="0"/>
                <a:cs typeface="Calibri" panose="020F0502020204030204" pitchFamily="34" charset="0"/>
              </a:rPr>
              <a:t>WIC-eligible </a:t>
            </a:r>
            <a:r>
              <a:rPr lang="en-US" sz="3000" dirty="0" err="1">
                <a:latin typeface="Calibri" panose="020F0502020204030204" pitchFamily="34" charset="0"/>
                <a:ea typeface="Tahoma" pitchFamily="34" charset="0"/>
                <a:cs typeface="Calibri" panose="020F0502020204030204" pitchFamily="34" charset="0"/>
              </a:rPr>
              <a:t>nutritionals</a:t>
            </a:r>
            <a:r>
              <a:rPr lang="en-US" sz="3000" dirty="0">
                <a:latin typeface="Calibri" panose="020F0502020204030204" pitchFamily="34" charset="0"/>
                <a:ea typeface="Tahoma" pitchFamily="34" charset="0"/>
                <a:cs typeface="Calibri" panose="020F0502020204030204" pitchFamily="34" charset="0"/>
              </a:rPr>
              <a:t> and exempt infant formula</a:t>
            </a:r>
          </a:p>
          <a:p>
            <a:pPr marL="914400" lvl="1" indent="-509588"/>
            <a:r>
              <a:rPr lang="en-US" sz="3000" dirty="0" err="1">
                <a:latin typeface="Calibri" panose="020F0502020204030204" pitchFamily="34" charset="0"/>
                <a:ea typeface="Tahoma" pitchFamily="34" charset="0"/>
                <a:cs typeface="Calibri" panose="020F0502020204030204" pitchFamily="34" charset="0"/>
              </a:rPr>
              <a:t>eWIC</a:t>
            </a:r>
            <a:r>
              <a:rPr lang="en-US" sz="3000" dirty="0">
                <a:latin typeface="Calibri" panose="020F0502020204030204" pitchFamily="34" charset="0"/>
                <a:ea typeface="Tahoma" pitchFamily="34" charset="0"/>
                <a:cs typeface="Calibri" panose="020F0502020204030204" pitchFamily="34" charset="0"/>
              </a:rPr>
              <a:t> procedures</a:t>
            </a:r>
          </a:p>
          <a:p>
            <a:pPr marL="914400" lvl="1" indent="-509588"/>
            <a:r>
              <a:rPr lang="en-US" sz="3000" dirty="0">
                <a:latin typeface="Calibri" panose="020F0502020204030204" pitchFamily="34" charset="0"/>
                <a:ea typeface="Tahoma" pitchFamily="34" charset="0"/>
                <a:cs typeface="Calibri" panose="020F0502020204030204" pitchFamily="34" charset="0"/>
              </a:rPr>
              <a:t>Program compliance and preventing fraud</a:t>
            </a:r>
          </a:p>
          <a:p>
            <a:pPr lvl="2">
              <a:buFont typeface="Wingdings" panose="05000000000000000000" pitchFamily="2" charset="2"/>
              <a:buChar char="ü"/>
            </a:pPr>
            <a:r>
              <a:rPr lang="en-US" sz="3000" dirty="0">
                <a:latin typeface="Calibri" panose="020F0502020204030204" pitchFamily="34" charset="0"/>
                <a:ea typeface="Tahoma" pitchFamily="34" charset="0"/>
                <a:cs typeface="Calibri" panose="020F0502020204030204" pitchFamily="34" charset="0"/>
              </a:rPr>
              <a:t>Monitoring, compliance investigations, violations &amp;  patterns of occurrences, claims &amp; handling customer service issues (complaints)</a:t>
            </a:r>
          </a:p>
          <a:p>
            <a:pPr lvl="1"/>
            <a:r>
              <a:rPr lang="en-US" sz="3000" dirty="0">
                <a:latin typeface="Calibri" panose="020F0502020204030204" pitchFamily="34" charset="0"/>
                <a:ea typeface="Tahoma" pitchFamily="34" charset="0"/>
                <a:cs typeface="Calibri" panose="020F0502020204030204" pitchFamily="34" charset="0"/>
              </a:rPr>
              <a:t>Completing required forms</a:t>
            </a:r>
          </a:p>
          <a:p>
            <a:pPr lvl="1"/>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21705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4" name="Rectangle 2151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507" name="Rectangle 5"/>
          <p:cNvSpPr>
            <a:spLocks noGrp="1" noChangeArrowheads="1"/>
          </p:cNvSpPr>
          <p:nvPr>
            <p:ph type="title"/>
            <p:custDataLst>
              <p:tags r:id="rId2"/>
            </p:custDataLst>
          </p:nvPr>
        </p:nvSpPr>
        <p:spPr>
          <a:xfrm>
            <a:off x="1178918" y="457182"/>
            <a:ext cx="9830988" cy="988308"/>
          </a:xfrm>
        </p:spPr>
        <p:txBody>
          <a:bodyPr anchor="b">
            <a:normAutofit/>
          </a:bodyPr>
          <a:lstStyle/>
          <a:p>
            <a:pPr eaLnBrk="1" hangingPunct="1"/>
            <a:r>
              <a:rPr lang="en-US" b="1" dirty="0">
                <a:latin typeface="Calibri" panose="020F0502020204030204" pitchFamily="34" charset="0"/>
                <a:ea typeface="Tahoma" pitchFamily="34" charset="0"/>
                <a:cs typeface="Calibri" panose="020F0502020204030204" pitchFamily="34" charset="0"/>
              </a:rPr>
              <a:t>Only Provide Item(s) Issued to Customer</a:t>
            </a:r>
          </a:p>
        </p:txBody>
      </p:sp>
      <p:grpSp>
        <p:nvGrpSpPr>
          <p:cNvPr id="21516" name="Group 2151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1517" name="Freeform: Shape 2151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8" name="Freeform: Shape 2151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Freeform: Shape 2151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0" name="Freeform: Shape 2151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custDataLst>
              <p:tags r:id="rId3"/>
            </p:custDataLst>
          </p:nvPr>
        </p:nvSpPr>
        <p:spPr>
          <a:xfrm>
            <a:off x="1178918" y="2184277"/>
            <a:ext cx="9830988" cy="3400678"/>
          </a:xfrm>
        </p:spPr>
        <p:txBody>
          <a:bodyPr>
            <a:normAutofit/>
          </a:bodyPr>
          <a:lstStyle/>
          <a:p>
            <a:pPr marL="457200" indent="-412750">
              <a:tabLst>
                <a:tab pos="1038217" algn="l"/>
              </a:tabLst>
            </a:pPr>
            <a:r>
              <a:rPr lang="en-US" sz="3000" dirty="0">
                <a:latin typeface="Calibri" panose="020F0502020204030204" pitchFamily="34" charset="0"/>
                <a:ea typeface="Tahoma" pitchFamily="34" charset="0"/>
                <a:cs typeface="Calibri" panose="020F0502020204030204" pitchFamily="34" charset="0"/>
              </a:rPr>
              <a:t>Free-standing pharmacy vendors must provide only the brand, size, quantity and type of exempt infant formula or WIC-eligible nutritional issued to the WIC customer</a:t>
            </a:r>
          </a:p>
          <a:p>
            <a:pPr marL="457200" indent="-412750">
              <a:tabLst>
                <a:tab pos="1038217" algn="l"/>
              </a:tabLst>
            </a:pPr>
            <a:endParaRPr lang="en-US" sz="3000" dirty="0">
              <a:latin typeface="Calibri" panose="020F0502020204030204" pitchFamily="34" charset="0"/>
              <a:ea typeface="Tahoma" pitchFamily="34" charset="0"/>
              <a:cs typeface="Calibri" panose="020F0502020204030204" pitchFamily="34" charset="0"/>
            </a:endParaRPr>
          </a:p>
          <a:p>
            <a:pPr marL="457200" indent="-412750">
              <a:tabLst>
                <a:tab pos="1038217" algn="l"/>
              </a:tabLst>
            </a:pPr>
            <a:r>
              <a:rPr lang="en-US" sz="3000" dirty="0">
                <a:latin typeface="Calibri" panose="020F0502020204030204" pitchFamily="34" charset="0"/>
                <a:ea typeface="Tahoma" pitchFamily="34" charset="0"/>
                <a:cs typeface="Calibri" panose="020F0502020204030204" pitchFamily="34" charset="0"/>
              </a:rPr>
              <a:t>Can run a balance inquiry using participant’s </a:t>
            </a:r>
            <a:r>
              <a:rPr lang="en-US" sz="3000" dirty="0" err="1">
                <a:latin typeface="Calibri" panose="020F0502020204030204" pitchFamily="34" charset="0"/>
                <a:ea typeface="Tahoma" pitchFamily="34" charset="0"/>
                <a:cs typeface="Calibri" panose="020F0502020204030204" pitchFamily="34" charset="0"/>
              </a:rPr>
              <a:t>eWIC</a:t>
            </a:r>
            <a:r>
              <a:rPr lang="en-US" sz="3000" dirty="0">
                <a:latin typeface="Calibri" panose="020F0502020204030204" pitchFamily="34" charset="0"/>
                <a:ea typeface="Tahoma" pitchFamily="34" charset="0"/>
                <a:cs typeface="Calibri" panose="020F0502020204030204" pitchFamily="34" charset="0"/>
              </a:rPr>
              <a:t> card to verify the type of exempt infant formula or WIC-eligible nutritional issued to the customer</a:t>
            </a: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21522" name="Group 2152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1523" name="Freeform: Shape 2152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4" name="Freeform: Shape 2152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5" name="Freeform: Shape 2152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6" name="Freeform: Shape 2152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4579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2"/>
            </p:custDataLst>
          </p:nvPr>
        </p:nvSpPr>
        <p:spPr>
          <a:xfrm>
            <a:off x="4799012" y="3086100"/>
            <a:ext cx="7086600" cy="35814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buFont typeface="Wingdings 3" panose="05040102010807070707" pitchFamily="18" charset="2"/>
              <a:buChar char="´"/>
              <a:tabLst>
                <a:tab pos="627063" algn="l"/>
              </a:tabLst>
            </a:pPr>
            <a:r>
              <a:rPr lang="en-US" sz="3600" dirty="0">
                <a:latin typeface="+mj-lt"/>
                <a:ea typeface="Tahoma" pitchFamily="34" charset="0"/>
                <a:cs typeface="Tahoma" pitchFamily="34" charset="0"/>
              </a:rPr>
              <a:t>Identical items only when:</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Defective</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Spoiled or </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Has exceeded its “best if used by” or  “sell by” date on the date of purchase</a:t>
            </a:r>
          </a:p>
        </p:txBody>
      </p:sp>
      <p:sp>
        <p:nvSpPr>
          <p:cNvPr id="5" name="AutoShape 3"/>
          <p:cNvSpPr>
            <a:spLocks noChangeArrowheads="1"/>
          </p:cNvSpPr>
          <p:nvPr>
            <p:custDataLst>
              <p:tags r:id="rId3"/>
            </p:custDataLst>
          </p:nvPr>
        </p:nvSpPr>
        <p:spPr bwMode="auto">
          <a:xfrm>
            <a:off x="4646612" y="190500"/>
            <a:ext cx="5867400" cy="2667000"/>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a:spcBef>
                <a:spcPct val="20000"/>
              </a:spcBef>
              <a:buFontTx/>
              <a:buNone/>
            </a:pPr>
            <a:r>
              <a:rPr kumimoji="1" lang="en-US" sz="4200" b="1" dirty="0">
                <a:latin typeface="+mj-lt"/>
              </a:rPr>
              <a:t>What about </a:t>
            </a:r>
          </a:p>
          <a:p>
            <a:pPr algn="ctr">
              <a:spcBef>
                <a:spcPct val="20000"/>
              </a:spcBef>
              <a:buFontTx/>
              <a:buNone/>
            </a:pPr>
            <a:r>
              <a:rPr kumimoji="1" lang="en-US" sz="4200" b="1" dirty="0">
                <a:latin typeface="+mj-lt"/>
              </a:rPr>
              <a:t>exchanges?</a:t>
            </a:r>
          </a:p>
        </p:txBody>
      </p:sp>
      <p:pic>
        <p:nvPicPr>
          <p:cNvPr id="5122" name="Picture 2" descr="S:\NSB\Resources\PHOTOS-CLIPART\People\Men\Permission To Use\blond man thinking_Fotolia_82668318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9446" y="3124200"/>
            <a:ext cx="2520566" cy="327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91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866" name="Rectangle 4"/>
          <p:cNvSpPr>
            <a:spLocks noGrp="1" noChangeArrowheads="1"/>
          </p:cNvSpPr>
          <p:nvPr>
            <p:ph type="title"/>
            <p:custDataLst>
              <p:tags r:id="rId2"/>
            </p:custDataLst>
          </p:nvPr>
        </p:nvSpPr>
        <p:spPr>
          <a:xfrm>
            <a:off x="1178918" y="155537"/>
            <a:ext cx="9830988" cy="1325563"/>
          </a:xfrm>
        </p:spPr>
        <p:txBody>
          <a:bodyPr anchor="b">
            <a:normAutofit/>
          </a:bodyPr>
          <a:lstStyle/>
          <a:p>
            <a:pPr>
              <a:defRPr/>
            </a:pPr>
            <a:r>
              <a:rPr lang="en-US" sz="5400" b="1" dirty="0" err="1">
                <a:latin typeface="Calibri" panose="020F0502020204030204" pitchFamily="34" charset="0"/>
                <a:cs typeface="Calibri" panose="020F0502020204030204" pitchFamily="34" charset="0"/>
              </a:rPr>
              <a:t>eWIC</a:t>
            </a:r>
            <a:r>
              <a:rPr lang="en-US" sz="5400" b="1" dirty="0">
                <a:latin typeface="Calibri" panose="020F0502020204030204" pitchFamily="34" charset="0"/>
                <a:cs typeface="Calibri" panose="020F0502020204030204" pitchFamily="34" charset="0"/>
              </a:rPr>
              <a:t> Requirements</a:t>
            </a:r>
          </a:p>
        </p:txBody>
      </p:sp>
      <p:grpSp>
        <p:nvGrpSpPr>
          <p:cNvPr id="43020" name="Group 430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43021" name="Freeform: Shape 430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2" name="Freeform: Shape 430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3" name="Freeform: Shape 430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4" name="Freeform: Shape 430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11" name="Rectangle 5"/>
          <p:cNvSpPr>
            <a:spLocks noGrp="1" noChangeArrowheads="1"/>
          </p:cNvSpPr>
          <p:nvPr>
            <p:ph idx="1"/>
            <p:custDataLst>
              <p:tags r:id="rId3"/>
            </p:custDataLst>
          </p:nvPr>
        </p:nvSpPr>
        <p:spPr>
          <a:xfrm>
            <a:off x="1178918" y="2023911"/>
            <a:ext cx="9830988" cy="3561044"/>
          </a:xfrm>
        </p:spPr>
        <p:txBody>
          <a:bodyPr>
            <a:normAutofit lnSpcReduction="10000"/>
          </a:bodyPr>
          <a:lstStyle/>
          <a:p>
            <a:pPr marL="457200" indent="-412750">
              <a:spcBef>
                <a:spcPts val="0"/>
              </a:spcBef>
              <a:spcAft>
                <a:spcPts val="600"/>
              </a:spcAft>
            </a:pPr>
            <a:r>
              <a:rPr lang="en-US" dirty="0">
                <a:latin typeface="Calibri" panose="020F0502020204030204" pitchFamily="34" charset="0"/>
                <a:cs typeface="Calibri" panose="020F0502020204030204" pitchFamily="34" charset="0"/>
              </a:rPr>
              <a:t>Process </a:t>
            </a:r>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transactions accurately, in a timely manner, and in accordance with the terms of the North Carolina WIC Vendor Agreement. Maintain compliance with the </a:t>
            </a:r>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Processor Vendor Agreement, the FNS EBT operating rules, standards and technical requirements, WIC Program Rules, State and Federal regulations and statutes</a:t>
            </a:r>
          </a:p>
          <a:p>
            <a:pPr marL="457200" indent="-412750">
              <a:spcBef>
                <a:spcPts val="0"/>
              </a:spcBef>
              <a:spcAft>
                <a:spcPts val="600"/>
              </a:spcAft>
              <a:buNone/>
            </a:pPr>
            <a:endParaRPr lang="en-US"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dirty="0">
                <a:latin typeface="Calibri" panose="020F0502020204030204" pitchFamily="34" charset="0"/>
                <a:cs typeface="Calibri" panose="020F0502020204030204" pitchFamily="34" charset="0"/>
              </a:rPr>
              <a:t>Maintain a certified </a:t>
            </a:r>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system that is available for WIC redemption processing during all hours the store is open </a:t>
            </a:r>
          </a:p>
          <a:p>
            <a:pPr>
              <a:spcBef>
                <a:spcPts val="0"/>
              </a:spcBef>
              <a:spcAft>
                <a:spcPts val="600"/>
              </a:spcAft>
            </a:pPr>
            <a:endParaRPr lang="en-US" sz="1800" dirty="0">
              <a:solidFill>
                <a:schemeClr val="tx2"/>
              </a:solidFill>
              <a:latin typeface="Constantia" panose="02030602050306030303" pitchFamily="18" charset="0"/>
            </a:endParaRPr>
          </a:p>
          <a:p>
            <a:pPr marL="0" indent="0">
              <a:spcBef>
                <a:spcPts val="0"/>
              </a:spcBef>
              <a:spcAft>
                <a:spcPts val="600"/>
              </a:spcAft>
              <a:buNone/>
            </a:pPr>
            <a:endParaRPr lang="en-US" sz="1800" dirty="0">
              <a:solidFill>
                <a:schemeClr val="tx2"/>
              </a:solidFill>
              <a:latin typeface="Constantia" panose="02030602050306030303" pitchFamily="18" charset="0"/>
            </a:endParaRPr>
          </a:p>
          <a:p>
            <a:pPr marL="0" indent="0">
              <a:spcBef>
                <a:spcPct val="45000"/>
              </a:spcBef>
              <a:spcAft>
                <a:spcPts val="1200"/>
              </a:spcAft>
              <a:buNone/>
            </a:pPr>
            <a:endParaRPr lang="en-US" sz="1800" dirty="0">
              <a:solidFill>
                <a:schemeClr val="tx2"/>
              </a:solidFill>
            </a:endParaRPr>
          </a:p>
          <a:p>
            <a:pPr>
              <a:spcBef>
                <a:spcPct val="45000"/>
              </a:spcBef>
            </a:pPr>
            <a:endParaRPr lang="en-US" sz="1800" dirty="0">
              <a:solidFill>
                <a:schemeClr val="tx2"/>
              </a:solidFill>
            </a:endParaRPr>
          </a:p>
          <a:p>
            <a:pPr>
              <a:spcBef>
                <a:spcPct val="45000"/>
              </a:spcBef>
            </a:pPr>
            <a:endParaRPr lang="en-US" sz="1800" dirty="0">
              <a:solidFill>
                <a:schemeClr val="tx2"/>
              </a:solidFill>
            </a:endParaRPr>
          </a:p>
        </p:txBody>
      </p:sp>
      <p:grpSp>
        <p:nvGrpSpPr>
          <p:cNvPr id="43026" name="Group 430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43027" name="Freeform: Shape 430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8" name="Freeform: Shape 430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9" name="Freeform: Shape 430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0" name="Freeform: Shape 430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7489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866" name="Rectangle 4"/>
          <p:cNvSpPr>
            <a:spLocks noGrp="1" noChangeArrowheads="1"/>
          </p:cNvSpPr>
          <p:nvPr>
            <p:ph type="title"/>
            <p:custDataLst>
              <p:tags r:id="rId2"/>
            </p:custDataLst>
          </p:nvPr>
        </p:nvSpPr>
        <p:spPr>
          <a:xfrm>
            <a:off x="1178918" y="155537"/>
            <a:ext cx="9830988" cy="1325563"/>
          </a:xfrm>
        </p:spPr>
        <p:txBody>
          <a:bodyPr anchor="b">
            <a:normAutofit/>
          </a:bodyPr>
          <a:lstStyle/>
          <a:p>
            <a:pPr>
              <a:defRPr/>
            </a:pPr>
            <a:r>
              <a:rPr lang="en-US" sz="5400" b="1" dirty="0" err="1">
                <a:latin typeface="Calibri" panose="020F0502020204030204" pitchFamily="34" charset="0"/>
                <a:cs typeface="Calibri" panose="020F0502020204030204" pitchFamily="34" charset="0"/>
              </a:rPr>
              <a:t>eWIC</a:t>
            </a:r>
            <a:r>
              <a:rPr lang="en-US" sz="5400" b="1" dirty="0">
                <a:latin typeface="Calibri" panose="020F0502020204030204" pitchFamily="34" charset="0"/>
                <a:cs typeface="Calibri" panose="020F0502020204030204" pitchFamily="34" charset="0"/>
              </a:rPr>
              <a:t> Requirements continued</a:t>
            </a:r>
          </a:p>
        </p:txBody>
      </p:sp>
      <p:grpSp>
        <p:nvGrpSpPr>
          <p:cNvPr id="43020" name="Group 430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43021" name="Freeform: Shape 430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2" name="Freeform: Shape 430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3" name="Freeform: Shape 430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4" name="Freeform: Shape 430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11" name="Rectangle 5"/>
          <p:cNvSpPr>
            <a:spLocks noGrp="1" noChangeArrowheads="1"/>
          </p:cNvSpPr>
          <p:nvPr>
            <p:ph idx="1"/>
            <p:custDataLst>
              <p:tags r:id="rId3"/>
            </p:custDataLst>
          </p:nvPr>
        </p:nvSpPr>
        <p:spPr>
          <a:xfrm>
            <a:off x="1178918" y="1752600"/>
            <a:ext cx="9830988" cy="4648199"/>
          </a:xfrm>
        </p:spPr>
        <p:txBody>
          <a:bodyPr>
            <a:normAutofit fontScale="77500" lnSpcReduction="20000"/>
          </a:bodyPr>
          <a:lstStyle/>
          <a:p>
            <a:pPr marL="44450" indent="0">
              <a:spcBef>
                <a:spcPts val="0"/>
              </a:spcBef>
              <a:spcAft>
                <a:spcPts val="1200"/>
              </a:spcAft>
              <a:buNone/>
            </a:pPr>
            <a:r>
              <a:rPr lang="en-US" sz="3100" dirty="0">
                <a:latin typeface="Calibri" panose="020F0502020204030204" pitchFamily="34" charset="0"/>
                <a:cs typeface="Calibri" panose="020F0502020204030204" pitchFamily="34" charset="0"/>
              </a:rPr>
              <a:t>Should a vendor that uses stand-beside device(s) to transact </a:t>
            </a:r>
            <a:r>
              <a:rPr lang="en-US" sz="3100" dirty="0" err="1">
                <a:latin typeface="Calibri" panose="020F0502020204030204" pitchFamily="34" charset="0"/>
                <a:cs typeface="Calibri" panose="020F0502020204030204" pitchFamily="34" charset="0"/>
              </a:rPr>
              <a:t>eWIC</a:t>
            </a:r>
            <a:r>
              <a:rPr lang="en-US" sz="3100" dirty="0">
                <a:latin typeface="Calibri" panose="020F0502020204030204" pitchFamily="34" charset="0"/>
                <a:cs typeface="Calibri" panose="020F0502020204030204" pitchFamily="34" charset="0"/>
              </a:rPr>
              <a:t> decide to upgrade to an integrated system, the vendor must: </a:t>
            </a:r>
          </a:p>
          <a:p>
            <a:pPr marL="457200" indent="-412750">
              <a:spcBef>
                <a:spcPts val="0"/>
              </a:spcBef>
              <a:spcAft>
                <a:spcPts val="1200"/>
              </a:spcAft>
            </a:pPr>
            <a:r>
              <a:rPr lang="en-US" sz="3100" dirty="0">
                <a:latin typeface="Calibri" panose="020F0502020204030204" pitchFamily="34" charset="0"/>
                <a:cs typeface="Calibri" panose="020F0502020204030204" pitchFamily="34" charset="0"/>
              </a:rPr>
              <a:t>Inform the </a:t>
            </a:r>
            <a:r>
              <a:rPr lang="en-US" sz="3100" dirty="0" err="1">
                <a:latin typeface="Calibri" panose="020F0502020204030204" pitchFamily="34" charset="0"/>
                <a:cs typeface="Calibri" panose="020F0502020204030204" pitchFamily="34" charset="0"/>
              </a:rPr>
              <a:t>eWIC</a:t>
            </a:r>
            <a:r>
              <a:rPr lang="en-US" sz="3100" dirty="0">
                <a:latin typeface="Calibri" panose="020F0502020204030204" pitchFamily="34" charset="0"/>
                <a:cs typeface="Calibri" panose="020F0502020204030204" pitchFamily="34" charset="0"/>
              </a:rPr>
              <a:t> processor before making any change, so that it can be determined if the system needs to be certified and testing can be performed to establish connectivity </a:t>
            </a:r>
          </a:p>
          <a:p>
            <a:pPr marL="457200" indent="-412750">
              <a:spcBef>
                <a:spcPts val="0"/>
              </a:spcBef>
              <a:spcAft>
                <a:spcPts val="600"/>
              </a:spcAft>
            </a:pPr>
            <a:r>
              <a:rPr lang="en-US" sz="3100" dirty="0">
                <a:latin typeface="Calibri" panose="020F0502020204030204" pitchFamily="34" charset="0"/>
                <a:cs typeface="Calibri" panose="020F0502020204030204" pitchFamily="34" charset="0"/>
              </a:rPr>
              <a:t>Inform the State WIC Agency so that Level III certification testing can be performed prior to use of the system in the store </a:t>
            </a:r>
          </a:p>
          <a:p>
            <a:pPr marL="457200" indent="-412750">
              <a:spcBef>
                <a:spcPts val="0"/>
              </a:spcBef>
              <a:spcAft>
                <a:spcPts val="600"/>
              </a:spcAft>
            </a:pPr>
            <a:endParaRPr lang="en-US" sz="31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100" dirty="0">
                <a:latin typeface="Calibri" panose="020F0502020204030204" pitchFamily="34" charset="0"/>
                <a:cs typeface="Calibri" panose="020F0502020204030204" pitchFamily="34" charset="0"/>
              </a:rPr>
              <a:t>Testing performed with the </a:t>
            </a:r>
            <a:r>
              <a:rPr lang="en-US" sz="3100" dirty="0" err="1">
                <a:latin typeface="Calibri" panose="020F0502020204030204" pitchFamily="34" charset="0"/>
                <a:cs typeface="Calibri" panose="020F0502020204030204" pitchFamily="34" charset="0"/>
              </a:rPr>
              <a:t>eWIC</a:t>
            </a:r>
            <a:r>
              <a:rPr lang="en-US" sz="3100" dirty="0">
                <a:latin typeface="Calibri" panose="020F0502020204030204" pitchFamily="34" charset="0"/>
                <a:cs typeface="Calibri" panose="020F0502020204030204" pitchFamily="34" charset="0"/>
              </a:rPr>
              <a:t> processor for a new system that a vendor chooses to use does not supersede the Level III certification testing that must be performed by the State WIC Agency </a:t>
            </a:r>
          </a:p>
          <a:p>
            <a:pPr marL="457200" indent="-412750">
              <a:spcBef>
                <a:spcPts val="0"/>
              </a:spcBef>
              <a:spcAft>
                <a:spcPts val="600"/>
              </a:spcAft>
            </a:pPr>
            <a:endParaRPr lang="en-US" sz="31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100" dirty="0">
                <a:latin typeface="Calibri" panose="020F0502020204030204" pitchFamily="34" charset="0"/>
                <a:cs typeface="Calibri" panose="020F0502020204030204" pitchFamily="34" charset="0"/>
              </a:rPr>
              <a:t>These procedures also apply to vendors who alter the integrated system that they currently use or decide to use a different integrated system altogether</a:t>
            </a:r>
          </a:p>
          <a:p>
            <a:pPr>
              <a:spcBef>
                <a:spcPts val="0"/>
              </a:spcBef>
              <a:spcAft>
                <a:spcPts val="600"/>
              </a:spcAft>
            </a:pPr>
            <a:endParaRPr lang="en-US" sz="1800" dirty="0">
              <a:solidFill>
                <a:schemeClr val="tx2"/>
              </a:solidFill>
              <a:latin typeface="Constantia" panose="02030602050306030303" pitchFamily="18" charset="0"/>
            </a:endParaRPr>
          </a:p>
          <a:p>
            <a:pPr marL="0" indent="0">
              <a:spcBef>
                <a:spcPts val="0"/>
              </a:spcBef>
              <a:spcAft>
                <a:spcPts val="600"/>
              </a:spcAft>
              <a:buNone/>
            </a:pPr>
            <a:endParaRPr lang="en-US" sz="1800" dirty="0">
              <a:solidFill>
                <a:schemeClr val="tx2"/>
              </a:solidFill>
              <a:latin typeface="Constantia" panose="02030602050306030303" pitchFamily="18" charset="0"/>
            </a:endParaRPr>
          </a:p>
          <a:p>
            <a:pPr marL="0" indent="0">
              <a:spcBef>
                <a:spcPct val="45000"/>
              </a:spcBef>
              <a:spcAft>
                <a:spcPts val="1200"/>
              </a:spcAft>
              <a:buNone/>
            </a:pPr>
            <a:endParaRPr lang="en-US" sz="1800" dirty="0">
              <a:solidFill>
                <a:schemeClr val="tx2"/>
              </a:solidFill>
            </a:endParaRPr>
          </a:p>
          <a:p>
            <a:pPr>
              <a:spcBef>
                <a:spcPct val="45000"/>
              </a:spcBef>
            </a:pPr>
            <a:endParaRPr lang="en-US" sz="1800" dirty="0">
              <a:solidFill>
                <a:schemeClr val="tx2"/>
              </a:solidFill>
            </a:endParaRPr>
          </a:p>
          <a:p>
            <a:pPr>
              <a:spcBef>
                <a:spcPct val="45000"/>
              </a:spcBef>
            </a:pPr>
            <a:endParaRPr lang="en-US" sz="1800" dirty="0">
              <a:solidFill>
                <a:schemeClr val="tx2"/>
              </a:solidFill>
            </a:endParaRPr>
          </a:p>
        </p:txBody>
      </p:sp>
      <p:grpSp>
        <p:nvGrpSpPr>
          <p:cNvPr id="43026" name="Group 430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43027" name="Freeform: Shape 430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8" name="Freeform: Shape 430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9" name="Freeform: Shape 430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0" name="Freeform: Shape 430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5211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866" name="Rectangle 4"/>
          <p:cNvSpPr>
            <a:spLocks noGrp="1" noChangeArrowheads="1"/>
          </p:cNvSpPr>
          <p:nvPr>
            <p:ph type="title"/>
            <p:custDataLst>
              <p:tags r:id="rId2"/>
            </p:custDataLst>
          </p:nvPr>
        </p:nvSpPr>
        <p:spPr>
          <a:xfrm>
            <a:off x="1178918" y="155537"/>
            <a:ext cx="9830988" cy="1325563"/>
          </a:xfrm>
        </p:spPr>
        <p:txBody>
          <a:bodyPr anchor="b">
            <a:normAutofit/>
          </a:bodyPr>
          <a:lstStyle/>
          <a:p>
            <a:pPr>
              <a:defRPr/>
            </a:pPr>
            <a:r>
              <a:rPr lang="en-US" sz="5400" b="1" dirty="0" err="1">
                <a:latin typeface="Calibri" panose="020F0502020204030204" pitchFamily="34" charset="0"/>
                <a:cs typeface="Calibri" panose="020F0502020204030204" pitchFamily="34" charset="0"/>
              </a:rPr>
              <a:t>eWIC</a:t>
            </a:r>
            <a:r>
              <a:rPr lang="en-US" sz="5400" b="1" dirty="0">
                <a:latin typeface="Calibri" panose="020F0502020204030204" pitchFamily="34" charset="0"/>
                <a:cs typeface="Calibri" panose="020F0502020204030204" pitchFamily="34" charset="0"/>
              </a:rPr>
              <a:t> Requirements continued</a:t>
            </a:r>
          </a:p>
        </p:txBody>
      </p:sp>
      <p:grpSp>
        <p:nvGrpSpPr>
          <p:cNvPr id="43020" name="Group 430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43021" name="Freeform: Shape 430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2" name="Freeform: Shape 430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3" name="Freeform: Shape 430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4" name="Freeform: Shape 430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11" name="Rectangle 5"/>
          <p:cNvSpPr>
            <a:spLocks noGrp="1" noChangeArrowheads="1"/>
          </p:cNvSpPr>
          <p:nvPr>
            <p:ph idx="1"/>
            <p:custDataLst>
              <p:tags r:id="rId3"/>
            </p:custDataLst>
          </p:nvPr>
        </p:nvSpPr>
        <p:spPr>
          <a:xfrm>
            <a:off x="1178918" y="1752600"/>
            <a:ext cx="9830988" cy="4648199"/>
          </a:xfrm>
        </p:spPr>
        <p:txBody>
          <a:bodyPr>
            <a:normAutofit/>
          </a:bodyPr>
          <a:lstStyle/>
          <a:p>
            <a:pPr marL="457200" indent="-412750">
              <a:spcBef>
                <a:spcPts val="0"/>
              </a:spcBef>
              <a:spcAft>
                <a:spcPts val="600"/>
              </a:spcAft>
            </a:pPr>
            <a:r>
              <a:rPr lang="en-US" sz="3100" b="1" dirty="0">
                <a:latin typeface="Calibri" panose="020F0502020204030204" pitchFamily="34" charset="0"/>
                <a:cs typeface="Calibri" panose="020F0502020204030204" pitchFamily="34" charset="0"/>
              </a:rPr>
              <a:t>The State WIC Agency, not the </a:t>
            </a:r>
            <a:r>
              <a:rPr lang="en-US" sz="3100" b="1" dirty="0" err="1">
                <a:latin typeface="Calibri" panose="020F0502020204030204" pitchFamily="34" charset="0"/>
                <a:cs typeface="Calibri" panose="020F0502020204030204" pitchFamily="34" charset="0"/>
              </a:rPr>
              <a:t>eWIC</a:t>
            </a:r>
            <a:r>
              <a:rPr lang="en-US" sz="3100" b="1" dirty="0">
                <a:latin typeface="Calibri" panose="020F0502020204030204" pitchFamily="34" charset="0"/>
                <a:cs typeface="Calibri" panose="020F0502020204030204" pitchFamily="34" charset="0"/>
              </a:rPr>
              <a:t> processor, must grant final approval before a new system or system that has been altered is used by a vendor</a:t>
            </a:r>
          </a:p>
          <a:p>
            <a:pPr marL="457200" indent="-412750">
              <a:spcBef>
                <a:spcPts val="0"/>
              </a:spcBef>
              <a:spcAft>
                <a:spcPts val="600"/>
              </a:spcAft>
            </a:pPr>
            <a:endParaRPr lang="en-US" sz="31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100" dirty="0">
                <a:latin typeface="Calibri" panose="020F0502020204030204" pitchFamily="34" charset="0"/>
                <a:cs typeface="Calibri" panose="020F0502020204030204" pitchFamily="34" charset="0"/>
              </a:rPr>
              <a:t>Vendors must inform the State WIC Agency if their integrated cash register system will be altered or revised in any manner that impacts </a:t>
            </a:r>
            <a:r>
              <a:rPr lang="en-US" sz="3100" dirty="0" err="1">
                <a:latin typeface="Calibri" panose="020F0502020204030204" pitchFamily="34" charset="0"/>
                <a:cs typeface="Calibri" panose="020F0502020204030204" pitchFamily="34" charset="0"/>
              </a:rPr>
              <a:t>eWIC</a:t>
            </a:r>
            <a:r>
              <a:rPr lang="en-US" sz="3100" dirty="0">
                <a:latin typeface="Calibri" panose="020F0502020204030204" pitchFamily="34" charset="0"/>
                <a:cs typeface="Calibri" panose="020F0502020204030204" pitchFamily="34" charset="0"/>
              </a:rPr>
              <a:t> redemption. This is a requirement detailed in the Terms of Vendor Agreement. Failure to do so may result in the termination of their WIC Vendor Agreement</a:t>
            </a:r>
          </a:p>
          <a:p>
            <a:pPr marL="0" indent="0">
              <a:spcBef>
                <a:spcPts val="0"/>
              </a:spcBef>
              <a:spcAft>
                <a:spcPts val="600"/>
              </a:spcAft>
              <a:buNone/>
            </a:pPr>
            <a:endParaRPr lang="en-US" sz="1800" dirty="0">
              <a:solidFill>
                <a:schemeClr val="tx2"/>
              </a:solidFill>
              <a:latin typeface="Constantia" panose="02030602050306030303" pitchFamily="18" charset="0"/>
            </a:endParaRPr>
          </a:p>
          <a:p>
            <a:pPr marL="0" indent="0">
              <a:spcBef>
                <a:spcPct val="45000"/>
              </a:spcBef>
              <a:spcAft>
                <a:spcPts val="1200"/>
              </a:spcAft>
              <a:buNone/>
            </a:pPr>
            <a:endParaRPr lang="en-US" sz="1800" dirty="0">
              <a:solidFill>
                <a:schemeClr val="tx2"/>
              </a:solidFill>
            </a:endParaRPr>
          </a:p>
          <a:p>
            <a:pPr>
              <a:spcBef>
                <a:spcPct val="45000"/>
              </a:spcBef>
            </a:pPr>
            <a:endParaRPr lang="en-US" sz="1800" dirty="0">
              <a:solidFill>
                <a:schemeClr val="tx2"/>
              </a:solidFill>
            </a:endParaRPr>
          </a:p>
          <a:p>
            <a:pPr>
              <a:spcBef>
                <a:spcPct val="45000"/>
              </a:spcBef>
            </a:pPr>
            <a:endParaRPr lang="en-US" sz="1800" dirty="0">
              <a:solidFill>
                <a:schemeClr val="tx2"/>
              </a:solidFill>
            </a:endParaRPr>
          </a:p>
        </p:txBody>
      </p:sp>
      <p:grpSp>
        <p:nvGrpSpPr>
          <p:cNvPr id="43026" name="Group 430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43027" name="Freeform: Shape 430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8" name="Freeform: Shape 430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9" name="Freeform: Shape 430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0" name="Freeform: Shape 430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75585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866" name="Rectangle 4"/>
          <p:cNvSpPr>
            <a:spLocks noGrp="1" noChangeArrowheads="1"/>
          </p:cNvSpPr>
          <p:nvPr>
            <p:ph type="title"/>
            <p:custDataLst>
              <p:tags r:id="rId2"/>
            </p:custDataLst>
          </p:nvPr>
        </p:nvSpPr>
        <p:spPr>
          <a:xfrm>
            <a:off x="1178918" y="155537"/>
            <a:ext cx="9830988" cy="1325563"/>
          </a:xfrm>
        </p:spPr>
        <p:txBody>
          <a:bodyPr anchor="b">
            <a:normAutofit/>
          </a:bodyPr>
          <a:lstStyle/>
          <a:p>
            <a:pPr>
              <a:defRPr/>
            </a:pPr>
            <a:r>
              <a:rPr lang="en-US" sz="5400" b="1" dirty="0" err="1">
                <a:latin typeface="Calibri" panose="020F0502020204030204" pitchFamily="34" charset="0"/>
                <a:cs typeface="Calibri" panose="020F0502020204030204" pitchFamily="34" charset="0"/>
              </a:rPr>
              <a:t>eWIC</a:t>
            </a:r>
            <a:r>
              <a:rPr lang="en-US" sz="5400" b="1" dirty="0">
                <a:latin typeface="Calibri" panose="020F0502020204030204" pitchFamily="34" charset="0"/>
                <a:cs typeface="Calibri" panose="020F0502020204030204" pitchFamily="34" charset="0"/>
              </a:rPr>
              <a:t> Requirements continued</a:t>
            </a:r>
          </a:p>
        </p:txBody>
      </p:sp>
      <p:grpSp>
        <p:nvGrpSpPr>
          <p:cNvPr id="43020" name="Group 430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43021" name="Freeform: Shape 430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2" name="Freeform: Shape 430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3" name="Freeform: Shape 430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4" name="Freeform: Shape 430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11" name="Rectangle 5"/>
          <p:cNvSpPr>
            <a:spLocks noGrp="1" noChangeArrowheads="1"/>
          </p:cNvSpPr>
          <p:nvPr>
            <p:ph idx="1"/>
            <p:custDataLst>
              <p:tags r:id="rId3"/>
            </p:custDataLst>
          </p:nvPr>
        </p:nvSpPr>
        <p:spPr>
          <a:xfrm>
            <a:off x="1214252" y="2184277"/>
            <a:ext cx="9971370" cy="3429000"/>
          </a:xfrm>
        </p:spPr>
        <p:txBody>
          <a:bodyPr>
            <a:normAutofit/>
          </a:bodyPr>
          <a:lstStyle/>
          <a:p>
            <a:pPr marL="44450" indent="0">
              <a:spcBef>
                <a:spcPts val="0"/>
              </a:spcBef>
              <a:spcAft>
                <a:spcPts val="600"/>
              </a:spcAft>
              <a:buNone/>
            </a:pPr>
            <a:r>
              <a:rPr lang="en-US" b="1" dirty="0">
                <a:latin typeface="Calibri" panose="020F0502020204030204" pitchFamily="34" charset="0"/>
                <a:cs typeface="Calibri" panose="020F0502020204030204" pitchFamily="34" charset="0"/>
              </a:rPr>
              <a:t>Integrated Vendors:</a:t>
            </a:r>
          </a:p>
          <a:p>
            <a:pPr marL="44450" indent="0">
              <a:spcBef>
                <a:spcPts val="0"/>
              </a:spcBef>
              <a:spcAft>
                <a:spcPts val="600"/>
              </a:spcAft>
              <a:buNone/>
            </a:pPr>
            <a:r>
              <a:rPr lang="en-US" dirty="0">
                <a:latin typeface="Calibri" panose="020F0502020204030204" pitchFamily="34" charset="0"/>
                <a:cs typeface="Calibri" panose="020F0502020204030204" pitchFamily="34" charset="0"/>
              </a:rPr>
              <a:t>WIC customers do NOT need to separate their items when transacting WIC benefits.  Do not make them separate their WIC items from non-WIC items.  All items can be rung up together; however, the WIC customer must swipe their </a:t>
            </a:r>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card </a:t>
            </a:r>
            <a:r>
              <a:rPr lang="en-US" b="1" dirty="0">
                <a:solidFill>
                  <a:srgbClr val="FF0000"/>
                </a:solidFill>
                <a:latin typeface="Calibri" panose="020F0502020204030204" pitchFamily="34" charset="0"/>
                <a:cs typeface="Calibri" panose="020F0502020204030204" pitchFamily="34" charset="0"/>
              </a:rPr>
              <a:t>first </a:t>
            </a:r>
            <a:r>
              <a:rPr lang="en-US" dirty="0">
                <a:latin typeface="Calibri" panose="020F0502020204030204" pitchFamily="34" charset="0"/>
                <a:cs typeface="Calibri" panose="020F0502020204030204" pitchFamily="34" charset="0"/>
              </a:rPr>
              <a:t>before any other tender type is applied to ensure that the proper items are deducted from the WIC customer’s benefit balance before another tender type is used for purchase.</a:t>
            </a:r>
          </a:p>
          <a:p>
            <a:pPr marL="0" indent="0">
              <a:spcBef>
                <a:spcPts val="0"/>
              </a:spcBef>
              <a:spcAft>
                <a:spcPts val="600"/>
              </a:spcAft>
              <a:buNone/>
            </a:pPr>
            <a:endParaRPr lang="en-US" sz="1800" dirty="0">
              <a:solidFill>
                <a:schemeClr val="tx2"/>
              </a:solidFill>
              <a:latin typeface="Constantia" panose="02030602050306030303" pitchFamily="18" charset="0"/>
            </a:endParaRPr>
          </a:p>
          <a:p>
            <a:pPr marL="0" indent="0">
              <a:spcBef>
                <a:spcPct val="45000"/>
              </a:spcBef>
              <a:spcAft>
                <a:spcPts val="1200"/>
              </a:spcAft>
              <a:buNone/>
            </a:pPr>
            <a:endParaRPr lang="en-US" sz="1800" dirty="0">
              <a:solidFill>
                <a:schemeClr val="tx2"/>
              </a:solidFill>
            </a:endParaRPr>
          </a:p>
          <a:p>
            <a:pPr>
              <a:spcBef>
                <a:spcPct val="45000"/>
              </a:spcBef>
            </a:pPr>
            <a:endParaRPr lang="en-US" sz="1800" dirty="0">
              <a:solidFill>
                <a:schemeClr val="tx2"/>
              </a:solidFill>
            </a:endParaRPr>
          </a:p>
          <a:p>
            <a:pPr>
              <a:spcBef>
                <a:spcPct val="45000"/>
              </a:spcBef>
            </a:pPr>
            <a:endParaRPr lang="en-US" sz="1800" dirty="0">
              <a:solidFill>
                <a:schemeClr val="tx2"/>
              </a:solidFill>
            </a:endParaRPr>
          </a:p>
        </p:txBody>
      </p:sp>
      <p:grpSp>
        <p:nvGrpSpPr>
          <p:cNvPr id="43026" name="Group 430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43027" name="Freeform: Shape 430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8" name="Freeform: Shape 430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9" name="Freeform: Shape 430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0" name="Freeform: Shape 430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44311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062" y="3985"/>
            <a:ext cx="9770221" cy="6858000"/>
            <a:chOff x="1303402" y="3985"/>
            <a:chExt cx="9772765" cy="6858000"/>
          </a:xfrm>
        </p:grpSpPr>
        <p:sp>
          <p:nvSpPr>
            <p:cNvPr id="34" name="Freeform: Shape 3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9" name="Freeform: Shape 3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title"/>
            <p:custDataLst>
              <p:tags r:id="rId2"/>
            </p:custDataLst>
          </p:nvPr>
        </p:nvSpPr>
        <p:spPr>
          <a:xfrm>
            <a:off x="2557990" y="1676400"/>
            <a:ext cx="7314900" cy="3238499"/>
          </a:xfrm>
        </p:spPr>
        <p:txBody>
          <a:bodyPr vert="horz" lIns="91440" tIns="45720" rIns="91440" bIns="45720" rtlCol="0" anchor="b">
            <a:normAutofit/>
          </a:bodyPr>
          <a:lstStyle/>
          <a:p>
            <a:pPr algn="ctr"/>
            <a:r>
              <a:rPr lang="en-US" sz="6600" b="1" kern="1200" cap="all" dirty="0" err="1">
                <a:latin typeface="Calibri" panose="020F0502020204030204" pitchFamily="34" charset="0"/>
                <a:cs typeface="Calibri" panose="020F0502020204030204" pitchFamily="34" charset="0"/>
              </a:rPr>
              <a:t>eWIC</a:t>
            </a:r>
            <a:r>
              <a:rPr lang="en-US" sz="6600" b="1" kern="1200" cap="all" dirty="0">
                <a:latin typeface="Calibri" panose="020F0502020204030204" pitchFamily="34" charset="0"/>
                <a:cs typeface="Calibri" panose="020F0502020204030204" pitchFamily="34" charset="0"/>
              </a:rPr>
              <a:t> Payments</a:t>
            </a:r>
            <a:br>
              <a:rPr lang="en-US" sz="6600" b="1" kern="1200" cap="all" dirty="0">
                <a:latin typeface="Calibri" panose="020F0502020204030204" pitchFamily="34" charset="0"/>
                <a:cs typeface="Calibri" panose="020F0502020204030204" pitchFamily="34" charset="0"/>
              </a:rPr>
            </a:br>
            <a:r>
              <a:rPr lang="en-US" sz="6600" b="1" kern="1200" cap="all" dirty="0">
                <a:latin typeface="Calibri" panose="020F0502020204030204" pitchFamily="34" charset="0"/>
                <a:cs typeface="Calibri" panose="020F0502020204030204" pitchFamily="34" charset="0"/>
              </a:rPr>
              <a:t>Through the                                  Banking System</a:t>
            </a:r>
            <a:endParaRPr lang="en-US" sz="6600" kern="1200" cap="all"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7966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178766" y="347350"/>
            <a:ext cx="9830988" cy="1325563"/>
          </a:xfrm>
        </p:spPr>
        <p:txBody>
          <a:bodyPr anchor="b">
            <a:normAutofit/>
          </a:bodyPr>
          <a:lstStyle/>
          <a:p>
            <a:pPr>
              <a:defRPr/>
            </a:pPr>
            <a:r>
              <a:rPr lang="en-US" sz="4800" b="1" dirty="0">
                <a:latin typeface="Calibri" panose="020F0502020204030204" pitchFamily="34" charset="0"/>
                <a:cs typeface="Calibri" panose="020F0502020204030204" pitchFamily="34" charset="0"/>
              </a:rPr>
              <a:t>Automated Clearing House (ACH)</a:t>
            </a: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1178766" y="2335695"/>
            <a:ext cx="9830988" cy="2693976"/>
          </a:xfrm>
        </p:spPr>
        <p:txBody>
          <a:bodyPr>
            <a:normAutofit/>
          </a:bodyPr>
          <a:lstStyle/>
          <a:p>
            <a:pPr marL="44450" indent="0">
              <a:spcBef>
                <a:spcPct val="50000"/>
              </a:spcBef>
              <a:spcAft>
                <a:spcPts val="600"/>
              </a:spcAft>
              <a:buSzPct val="115000"/>
              <a:buNone/>
              <a:defRPr/>
            </a:pPr>
            <a:r>
              <a:rPr lang="en-US" sz="3600" dirty="0">
                <a:latin typeface="Calibri" panose="020F0502020204030204" pitchFamily="34" charset="0"/>
                <a:cs typeface="Calibri" panose="020F0502020204030204" pitchFamily="34" charset="0"/>
              </a:rPr>
              <a:t>Vendors will receive payment for all </a:t>
            </a:r>
            <a:r>
              <a:rPr lang="en-US" sz="3600" dirty="0" err="1">
                <a:latin typeface="Calibri" panose="020F0502020204030204" pitchFamily="34" charset="0"/>
                <a:cs typeface="Calibri" panose="020F0502020204030204" pitchFamily="34" charset="0"/>
              </a:rPr>
              <a:t>eWIC</a:t>
            </a:r>
            <a:r>
              <a:rPr lang="en-US" sz="3600" dirty="0">
                <a:latin typeface="Calibri" panose="020F0502020204030204" pitchFamily="34" charset="0"/>
                <a:cs typeface="Calibri" panose="020F0502020204030204" pitchFamily="34" charset="0"/>
              </a:rPr>
              <a:t> transactions processed in their store through an Automated Clearinghouse (ACH) system in which payments are directly deposited into their bank account</a:t>
            </a:r>
          </a:p>
          <a:p>
            <a:pPr marL="0" indent="0">
              <a:spcBef>
                <a:spcPct val="50000"/>
              </a:spcBef>
              <a:spcAft>
                <a:spcPts val="600"/>
              </a:spcAft>
              <a:buSzPct val="115000"/>
              <a:buNone/>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96575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178766" y="45229"/>
            <a:ext cx="9830988" cy="1325563"/>
          </a:xfrm>
        </p:spPr>
        <p:txBody>
          <a:bodyPr anchor="b">
            <a:normAutofit/>
          </a:bodyPr>
          <a:lstStyle/>
          <a:p>
            <a:pPr>
              <a:defRPr/>
            </a:pPr>
            <a:r>
              <a:rPr lang="en-US" sz="4800" b="1" kern="1200" dirty="0">
                <a:solidFill>
                  <a:schemeClr val="tx1"/>
                </a:solidFill>
                <a:latin typeface="Calibri" panose="020F0502020204030204" pitchFamily="34" charset="0"/>
                <a:cs typeface="Calibri" panose="020F0502020204030204" pitchFamily="34" charset="0"/>
              </a:rPr>
              <a:t>Changes in Vendor Bank Accounts</a:t>
            </a:r>
            <a:endParaRPr lang="en-US" sz="4800" b="1" dirty="0">
              <a:latin typeface="Calibri" panose="020F0502020204030204" pitchFamily="34" charset="0"/>
              <a:cs typeface="Calibri" panose="020F0502020204030204" pitchFamily="34" charset="0"/>
            </a:endParaRP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4189412" y="1861015"/>
            <a:ext cx="7315200" cy="4649635"/>
          </a:xfrm>
        </p:spPr>
        <p:txBody>
          <a:bodyPr>
            <a:normAutofit fontScale="92500" lnSpcReduction="20000"/>
          </a:bodyPr>
          <a:lstStyle/>
          <a:p>
            <a:pPr marL="615950" indent="-571500">
              <a:spcBef>
                <a:spcPct val="50000"/>
              </a:spcBef>
              <a:spcAft>
                <a:spcPts val="600"/>
              </a:spcAft>
              <a:buSzPct val="115000"/>
              <a:defRPr/>
            </a:pPr>
            <a:r>
              <a:rPr lang="en-US" sz="3000" dirty="0">
                <a:latin typeface="Calibri" panose="020F0502020204030204" pitchFamily="34" charset="0"/>
                <a:cs typeface="Calibri" panose="020F0502020204030204" pitchFamily="34" charset="0"/>
              </a:rPr>
              <a:t>Vendors (with stand-beside devices because FIS pays them directly) must submit their most current banking information to the eWIC contractor, FIS, (or third-party processor) to ensure payment for eWIC transactions.</a:t>
            </a:r>
          </a:p>
          <a:p>
            <a:pPr marL="615950" indent="-571500">
              <a:spcBef>
                <a:spcPct val="50000"/>
              </a:spcBef>
              <a:spcAft>
                <a:spcPts val="600"/>
              </a:spcAft>
              <a:buSzPct val="115000"/>
              <a:defRPr/>
            </a:pPr>
            <a:r>
              <a:rPr lang="en-US" sz="3000" dirty="0">
                <a:latin typeface="Calibri" panose="020F0502020204030204" pitchFamily="34" charset="0"/>
                <a:cs typeface="Calibri" panose="020F0502020204030204" pitchFamily="34" charset="0"/>
              </a:rPr>
              <a:t>Current vendors (with stand-beside devices because FIS pays them directly) must contact the eWIC contractor with any changes in a vendor’s bank account.</a:t>
            </a:r>
          </a:p>
          <a:p>
            <a:pPr marL="615950" indent="-571500">
              <a:spcBef>
                <a:spcPct val="50000"/>
              </a:spcBef>
              <a:spcAft>
                <a:spcPts val="600"/>
              </a:spcAft>
              <a:buSzPct val="115000"/>
              <a:defRPr/>
            </a:pPr>
            <a:r>
              <a:rPr lang="en-US" sz="3000" dirty="0">
                <a:latin typeface="Calibri" panose="020F0502020204030204" pitchFamily="34" charset="0"/>
                <a:cs typeface="Calibri" panose="020F0502020204030204" pitchFamily="34" charset="0"/>
              </a:rPr>
              <a:t>Vendors can contact FIS at 1-800-894-0050 Monday- Friday </a:t>
            </a:r>
            <a:r>
              <a:rPr lang="en-US" sz="3000">
                <a:latin typeface="Calibri" panose="020F0502020204030204" pitchFamily="34" charset="0"/>
                <a:cs typeface="Calibri" panose="020F0502020204030204" pitchFamily="34" charset="0"/>
              </a:rPr>
              <a:t>from 8:00 AM </a:t>
            </a:r>
            <a:r>
              <a:rPr lang="en-US" sz="3000" dirty="0">
                <a:latin typeface="Calibri" panose="020F0502020204030204" pitchFamily="34" charset="0"/>
                <a:cs typeface="Calibri" panose="020F0502020204030204" pitchFamily="34" charset="0"/>
              </a:rPr>
              <a:t>to 5:00 PM CT for account changes or updates</a:t>
            </a:r>
          </a:p>
          <a:p>
            <a:pPr marL="0" indent="0">
              <a:spcBef>
                <a:spcPct val="50000"/>
              </a:spcBef>
              <a:spcAft>
                <a:spcPts val="600"/>
              </a:spcAft>
              <a:buSzPct val="115000"/>
              <a:buNone/>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S:\NSB\Resources\PHOTOS-CLIPART\Misc\Permission To Use\PiggyBank_Fotolia_113540_Subscription_L.jpg">
            <a:extLst>
              <a:ext uri="{FF2B5EF4-FFF2-40B4-BE49-F238E27FC236}">
                <a16:creationId xmlns:a16="http://schemas.microsoft.com/office/drawing/2014/main" id="{1A427305-4E73-BB01-2E8C-F25ED21927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54931" y="2030182"/>
            <a:ext cx="2973512" cy="27281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4954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10" name="Rectangle 11"/>
          <p:cNvSpPr>
            <a:spLocks noGrp="1" noChangeArrowheads="1"/>
          </p:cNvSpPr>
          <p:nvPr>
            <p:ph type="title"/>
            <p:custDataLst>
              <p:tags r:id="rId2"/>
            </p:custDataLst>
          </p:nvPr>
        </p:nvSpPr>
        <p:spPr>
          <a:xfrm>
            <a:off x="1188216" y="215345"/>
            <a:ext cx="9830988" cy="1325563"/>
          </a:xfrm>
        </p:spPr>
        <p:txBody>
          <a:bodyPr anchor="b">
            <a:normAutofit/>
          </a:bodyPr>
          <a:lstStyle/>
          <a:p>
            <a:pPr>
              <a:defRPr/>
            </a:pPr>
            <a:r>
              <a:rPr lang="en-US" sz="4800" b="1" kern="1200" dirty="0">
                <a:solidFill>
                  <a:schemeClr val="tx1"/>
                </a:solidFill>
                <a:latin typeface="+mn-lt"/>
                <a:ea typeface="+mj-ea"/>
                <a:cs typeface="+mj-cs"/>
              </a:rPr>
              <a:t>FIS Retailer Helpdesk</a:t>
            </a:r>
            <a:endParaRPr lang="en-US" sz="4800" b="1" dirty="0">
              <a:latin typeface="+mn-lt"/>
            </a:endParaRP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8611" name="Rectangle 12"/>
          <p:cNvSpPr>
            <a:spLocks noGrp="1" noChangeArrowheads="1"/>
          </p:cNvSpPr>
          <p:nvPr>
            <p:ph idx="1"/>
            <p:custDataLst>
              <p:tags r:id="rId3"/>
            </p:custDataLst>
          </p:nvPr>
        </p:nvSpPr>
        <p:spPr>
          <a:xfrm>
            <a:off x="1331760" y="2176426"/>
            <a:ext cx="9525000" cy="3349149"/>
          </a:xfrm>
        </p:spPr>
        <p:txBody>
          <a:bodyPr>
            <a:normAutofit/>
          </a:bodyPr>
          <a:lstStyle/>
          <a:p>
            <a:pPr marL="615950" indent="-571500">
              <a:spcBef>
                <a:spcPct val="50000"/>
              </a:spcBef>
              <a:spcAft>
                <a:spcPts val="600"/>
              </a:spcAft>
              <a:buSzPct val="115000"/>
              <a:defRPr/>
            </a:pPr>
            <a:r>
              <a:rPr lang="en-US" sz="3000" dirty="0">
                <a:latin typeface="Calibri" panose="020F0502020204030204" pitchFamily="34" charset="0"/>
                <a:cs typeface="Calibri" panose="020F0502020204030204" pitchFamily="34" charset="0"/>
              </a:rPr>
              <a:t>FIS Retailer Helpdesk for stand-beside device assistance:</a:t>
            </a:r>
          </a:p>
          <a:p>
            <a:pPr lvl="2"/>
            <a:r>
              <a:rPr lang="en-US" sz="3000" dirty="0">
                <a:latin typeface="Calibri" panose="020F0502020204030204" pitchFamily="34" charset="0"/>
                <a:cs typeface="Calibri" panose="020F0502020204030204" pitchFamily="34" charset="0"/>
              </a:rPr>
              <a:t>Retailer Helpdesk: 1-844-230-0836 (available 24/7)</a:t>
            </a:r>
          </a:p>
          <a:p>
            <a:pPr lvl="2"/>
            <a:r>
              <a:rPr lang="en-US" sz="3000" dirty="0">
                <a:latin typeface="Calibri" panose="020F0502020204030204" pitchFamily="34" charset="0"/>
                <a:cs typeface="Calibri" panose="020F0502020204030204" pitchFamily="34" charset="0"/>
              </a:rPr>
              <a:t>Email: </a:t>
            </a:r>
            <a:r>
              <a:rPr lang="en-US" sz="3000" u="sng" dirty="0">
                <a:latin typeface="Calibri" panose="020F0502020204030204" pitchFamily="34" charset="0"/>
                <a:cs typeface="Calibri" panose="020F0502020204030204" pitchFamily="34" charset="0"/>
                <a:hlinkClick r:id="rId6"/>
              </a:rPr>
              <a:t>merchant.services.support@fisglobal.com</a:t>
            </a:r>
          </a:p>
          <a:p>
            <a:pPr indent="-228600" defTabSz="914400"/>
            <a:endParaRPr lang="en-US" sz="2800" dirty="0"/>
          </a:p>
          <a:p>
            <a:pPr>
              <a:spcBef>
                <a:spcPct val="50000"/>
              </a:spcBef>
              <a:spcAft>
                <a:spcPts val="600"/>
              </a:spcAft>
              <a:buSzPct val="115000"/>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285176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Rectangle 512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132" name="Group 513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5133" name="Freeform: Shape 513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4" name="Freeform: Shape 513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5" name="Freeform: Shape 513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6" name="Freeform: Shape 513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22" name="Rectangle 2"/>
          <p:cNvSpPr>
            <a:spLocks noGrp="1" noChangeArrowheads="1"/>
          </p:cNvSpPr>
          <p:nvPr>
            <p:ph type="title"/>
            <p:custDataLst>
              <p:tags r:id="rId2"/>
            </p:custDataLst>
          </p:nvPr>
        </p:nvSpPr>
        <p:spPr>
          <a:xfrm>
            <a:off x="639913" y="1243013"/>
            <a:ext cx="3854716" cy="4371974"/>
          </a:xfrm>
        </p:spPr>
        <p:txBody>
          <a:bodyPr>
            <a:normAutofit/>
          </a:bodyPr>
          <a:lstStyle/>
          <a:p>
            <a:pPr eaLnBrk="1" hangingPunct="1"/>
            <a:r>
              <a:rPr lang="en-US" sz="4800" b="1" dirty="0">
                <a:latin typeface="Calibri" panose="020F0502020204030204" pitchFamily="34" charset="0"/>
                <a:ea typeface="Tahoma" pitchFamily="34" charset="0"/>
                <a:cs typeface="Calibri" panose="020F0502020204030204" pitchFamily="34" charset="0"/>
              </a:rPr>
              <a:t>What is WIC?</a:t>
            </a:r>
            <a:r>
              <a:rPr lang="en-US" sz="3600" dirty="0">
                <a:solidFill>
                  <a:schemeClr val="tx2"/>
                </a:solidFill>
                <a:latin typeface="Constantia" panose="02030602050306030303" pitchFamily="18" charset="0"/>
                <a:ea typeface="Tahoma" pitchFamily="34" charset="0"/>
                <a:cs typeface="Tahoma" pitchFamily="34" charset="0"/>
              </a:rPr>
              <a:t>		</a:t>
            </a:r>
          </a:p>
        </p:txBody>
      </p:sp>
      <p:sp>
        <p:nvSpPr>
          <p:cNvPr id="5123" name="Rectangle 3"/>
          <p:cNvSpPr>
            <a:spLocks noGrp="1" noChangeArrowheads="1"/>
          </p:cNvSpPr>
          <p:nvPr>
            <p:ph idx="1"/>
            <p:custDataLst>
              <p:tags r:id="rId3"/>
            </p:custDataLst>
          </p:nvPr>
        </p:nvSpPr>
        <p:spPr>
          <a:xfrm>
            <a:off x="4881268" y="838200"/>
            <a:ext cx="6667644" cy="5596128"/>
          </a:xfrm>
        </p:spPr>
        <p:txBody>
          <a:bodyPr anchor="ctr">
            <a:normAutofit lnSpcReduction="10000"/>
          </a:bodyPr>
          <a:lstStyle/>
          <a:p>
            <a:pPr marL="457200" indent="-412750" eaLnBrk="1" hangingPunct="1">
              <a:spcBef>
                <a:spcPct val="75000"/>
              </a:spcBef>
            </a:pPr>
            <a:r>
              <a:rPr lang="en-US" sz="2600" dirty="0">
                <a:latin typeface="+mj-lt"/>
                <a:ea typeface="Tahoma" pitchFamily="34" charset="0"/>
                <a:cs typeface="Tahoma" pitchFamily="34" charset="0"/>
              </a:rPr>
              <a:t>The Special Supplemental Nutrition Program for </a:t>
            </a:r>
            <a:r>
              <a:rPr lang="en-US" sz="2600" b="1" dirty="0">
                <a:latin typeface="+mj-lt"/>
                <a:ea typeface="Tahoma" pitchFamily="34" charset="0"/>
                <a:cs typeface="Tahoma" pitchFamily="34" charset="0"/>
              </a:rPr>
              <a:t>W</a:t>
            </a:r>
            <a:r>
              <a:rPr lang="en-US" sz="2600" dirty="0">
                <a:latin typeface="+mj-lt"/>
                <a:ea typeface="Tahoma" pitchFamily="34" charset="0"/>
                <a:cs typeface="Tahoma" pitchFamily="34" charset="0"/>
              </a:rPr>
              <a:t>omen, </a:t>
            </a:r>
            <a:r>
              <a:rPr lang="en-US" sz="2600" b="1" dirty="0">
                <a:latin typeface="+mj-lt"/>
                <a:ea typeface="Tahoma" pitchFamily="34" charset="0"/>
                <a:cs typeface="Tahoma" pitchFamily="34" charset="0"/>
              </a:rPr>
              <a:t>I</a:t>
            </a:r>
            <a:r>
              <a:rPr lang="en-US" sz="2600" dirty="0">
                <a:latin typeface="+mj-lt"/>
                <a:ea typeface="Tahoma" pitchFamily="34" charset="0"/>
                <a:cs typeface="Tahoma" pitchFamily="34" charset="0"/>
              </a:rPr>
              <a:t>nfants and </a:t>
            </a:r>
            <a:r>
              <a:rPr lang="en-US" sz="2600" b="1" dirty="0">
                <a:latin typeface="+mj-lt"/>
                <a:ea typeface="Tahoma" pitchFamily="34" charset="0"/>
                <a:cs typeface="Tahoma" pitchFamily="34" charset="0"/>
              </a:rPr>
              <a:t>C</a:t>
            </a:r>
            <a:r>
              <a:rPr lang="en-US" sz="2600" dirty="0">
                <a:latin typeface="+mj-lt"/>
                <a:ea typeface="Tahoma" pitchFamily="34" charset="0"/>
                <a:cs typeface="Tahoma" pitchFamily="34" charset="0"/>
              </a:rPr>
              <a:t>hildren</a:t>
            </a:r>
          </a:p>
          <a:p>
            <a:pPr marL="457200" indent="-412750" eaLnBrk="1" hangingPunct="1">
              <a:spcBef>
                <a:spcPct val="75000"/>
              </a:spcBef>
            </a:pPr>
            <a:r>
              <a:rPr lang="en-US" sz="2600" dirty="0">
                <a:latin typeface="+mj-lt"/>
                <a:ea typeface="Tahoma" pitchFamily="34" charset="0"/>
                <a:cs typeface="Tahoma" pitchFamily="34" charset="0"/>
              </a:rPr>
              <a:t>Federally funded by the United States Department of Agriculture (USDA)</a:t>
            </a:r>
          </a:p>
          <a:p>
            <a:pPr marL="457200" indent="-412750" eaLnBrk="1" hangingPunct="1">
              <a:spcBef>
                <a:spcPct val="75000"/>
              </a:spcBef>
            </a:pPr>
            <a:r>
              <a:rPr lang="en-US" sz="2600" dirty="0">
                <a:latin typeface="+mj-lt"/>
                <a:ea typeface="Tahoma" pitchFamily="34" charset="0"/>
                <a:cs typeface="Tahoma" pitchFamily="34" charset="0"/>
              </a:rPr>
              <a:t>State-administered by the NC Department of Health and Human Services</a:t>
            </a:r>
          </a:p>
          <a:p>
            <a:pPr marL="1031843" lvl="1" indent="-457200">
              <a:spcBef>
                <a:spcPct val="75000"/>
              </a:spcBef>
              <a:buFont typeface="Wingdings" panose="05000000000000000000" pitchFamily="2" charset="2"/>
              <a:buChar char="ü"/>
            </a:pPr>
            <a:r>
              <a:rPr lang="en-US" sz="2600" dirty="0">
                <a:latin typeface="+mj-lt"/>
                <a:ea typeface="Tahoma" pitchFamily="34" charset="0"/>
                <a:cs typeface="Tahoma" pitchFamily="34" charset="0"/>
              </a:rPr>
              <a:t>Community Nutrition Services Section</a:t>
            </a:r>
          </a:p>
          <a:p>
            <a:pPr marL="457200" indent="-412750" eaLnBrk="1" hangingPunct="1">
              <a:spcBef>
                <a:spcPct val="75000"/>
              </a:spcBef>
            </a:pPr>
            <a:r>
              <a:rPr lang="en-US" sz="2600" dirty="0">
                <a:latin typeface="+mj-lt"/>
                <a:ea typeface="Tahoma" pitchFamily="34" charset="0"/>
                <a:cs typeface="Tahoma" pitchFamily="34" charset="0"/>
              </a:rPr>
              <a:t>WIC clinical services provided by contracted public health agencies</a:t>
            </a:r>
          </a:p>
          <a:p>
            <a:pPr marL="457200" indent="-412750" eaLnBrk="1" hangingPunct="1">
              <a:spcBef>
                <a:spcPct val="75000"/>
              </a:spcBef>
            </a:pPr>
            <a:r>
              <a:rPr lang="en-US" sz="2600" dirty="0">
                <a:latin typeface="+mj-lt"/>
                <a:ea typeface="Tahoma" pitchFamily="34" charset="0"/>
                <a:cs typeface="Tahoma" pitchFamily="34" charset="0"/>
              </a:rPr>
              <a:t>NC WIC authorized vendors are contracted with the NC Department of Health and Human Services and Local WIC Agencies</a:t>
            </a:r>
          </a:p>
          <a:p>
            <a:pPr eaLnBrk="1" hangingPunct="1">
              <a:spcBef>
                <a:spcPct val="75000"/>
              </a:spcBef>
            </a:pPr>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7146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1364220" y="2895600"/>
            <a:ext cx="5722644" cy="1524000"/>
          </a:xfrm>
        </p:spPr>
        <p:txBody>
          <a:bodyPr anchor="t">
            <a:normAutofit/>
          </a:bodyPr>
          <a:lstStyle/>
          <a:p>
            <a:pPr algn="l"/>
            <a:r>
              <a:rPr lang="en-US" sz="8000" dirty="0">
                <a:latin typeface="Calibri" panose="020F0502020204030204" pitchFamily="34" charset="0"/>
                <a:cs typeface="Calibri" panose="020F0502020204030204" pitchFamily="34" charset="0"/>
              </a:rPr>
              <a:t>Questions?</a:t>
            </a:r>
          </a:p>
        </p:txBody>
      </p:sp>
      <p:grpSp>
        <p:nvGrpSpPr>
          <p:cNvPr id="36" name="Group 35">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9434" y="52996"/>
            <a:ext cx="6091776" cy="6805005"/>
            <a:chOff x="6101023" y="52996"/>
            <a:chExt cx="6093363" cy="6805005"/>
          </a:xfrm>
        </p:grpSpPr>
        <p:sp>
          <p:nvSpPr>
            <p:cNvPr id="37" name="Freeform: Shape 36">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Graphic 28" descr="Question mark">
            <a:extLst>
              <a:ext uri="{FF2B5EF4-FFF2-40B4-BE49-F238E27FC236}">
                <a16:creationId xmlns:a16="http://schemas.microsoft.com/office/drawing/2014/main" id="{FB61E4D0-A4C9-C739-340B-974B97A63E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8412" y="1371600"/>
            <a:ext cx="3821102" cy="3821102"/>
          </a:xfrm>
          <a:prstGeom prst="rect">
            <a:avLst/>
          </a:prstGeom>
          <a:ln>
            <a:noFill/>
          </a:ln>
        </p:spPr>
      </p:pic>
    </p:spTree>
    <p:custDataLst>
      <p:tags r:id="rId1"/>
    </p:custDataLst>
    <p:extLst>
      <p:ext uri="{BB962C8B-B14F-4D97-AF65-F5344CB8AC3E}">
        <p14:creationId xmlns:p14="http://schemas.microsoft.com/office/powerpoint/2010/main" val="321565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4" descr="Fotolia_6901118_Subscription_L.jpg"/>
          <p:cNvPicPr>
            <a:picLocks noChangeAspect="1"/>
          </p:cNvPicPr>
          <p:nvPr/>
        </p:nvPicPr>
        <p:blipFill rotWithShape="1">
          <a:blip r:embed="rId6" cstate="print"/>
          <a:srcRect t="20474"/>
          <a:stretch/>
        </p:blipFill>
        <p:spPr>
          <a:xfrm>
            <a:off x="20" y="10"/>
            <a:ext cx="12188805" cy="6857990"/>
          </a:xfrm>
          <a:prstGeom prst="rect">
            <a:avLst/>
          </a:prstGeom>
        </p:spPr>
      </p:pic>
      <p:sp>
        <p:nvSpPr>
          <p:cNvPr id="2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6670" y="2277613"/>
            <a:ext cx="4702155"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Rectangle 4"/>
          <p:cNvSpPr txBox="1">
            <a:spLocks noChangeArrowheads="1"/>
          </p:cNvSpPr>
          <p:nvPr>
            <p:custDataLst>
              <p:tags r:id="rId2"/>
            </p:custDataLst>
          </p:nvPr>
        </p:nvSpPr>
        <p:spPr>
          <a:xfrm>
            <a:off x="7452203" y="2648755"/>
            <a:ext cx="4986493" cy="2711669"/>
          </a:xfrm>
          <a:prstGeom prst="rect">
            <a:avLst/>
          </a:prstGeom>
        </p:spPr>
        <p:txBody>
          <a:bodyPr vert="horz" lIns="91440" tIns="45720" rIns="91440" bIns="45720" rtlCol="0"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lnSpc>
                <a:spcPct val="90000"/>
              </a:lnSpc>
              <a:spcAft>
                <a:spcPts val="600"/>
              </a:spcAft>
            </a:pPr>
            <a:r>
              <a:rPr lang="en-US" sz="4800" b="1" dirty="0">
                <a:solidFill>
                  <a:schemeClr val="tx1"/>
                </a:solidFill>
                <a:latin typeface="Calibri" panose="020F0502020204030204" pitchFamily="34" charset="0"/>
                <a:cs typeface="Calibri" panose="020F0502020204030204" pitchFamily="34" charset="0"/>
              </a:rPr>
              <a:t>Program Compliance and Fraud Prevention</a:t>
            </a:r>
            <a:br>
              <a:rPr lang="en-US" sz="3100" b="1" dirty="0">
                <a:solidFill>
                  <a:schemeClr val="tx1"/>
                </a:solidFill>
              </a:rPr>
            </a:br>
            <a:endParaRPr lang="en-US" sz="3100" b="1" dirty="0">
              <a:solidFill>
                <a:schemeClr val="tx1"/>
              </a:solidFill>
            </a:endParaRPr>
          </a:p>
        </p:txBody>
      </p:sp>
      <p:cxnSp>
        <p:nvCxnSpPr>
          <p:cNvPr id="29" name="Straight Connector 2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77862" y="5123793"/>
            <a:ext cx="935176"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custDataLst>
              <p:tags r:id="rId3"/>
            </p:custDataLst>
          </p:nvPr>
        </p:nvSpPr>
        <p:spPr>
          <a:xfrm>
            <a:off x="8663522" y="6499226"/>
            <a:ext cx="2563856" cy="274692"/>
          </a:xfrm>
        </p:spPr>
        <p:txBody>
          <a:bodyPr vert="horz" lIns="91440" tIns="45720" rIns="91440" bIns="45720" rtlCol="0" anchor="ctr">
            <a:normAutofit/>
          </a:bodyPr>
          <a:lstStyle/>
          <a:p>
            <a:pPr algn="ctr" defTabSz="914400">
              <a:spcAft>
                <a:spcPts val="600"/>
              </a:spcAft>
              <a:defRPr/>
            </a:pPr>
            <a:r>
              <a:rPr lang="en-US" sz="1000">
                <a:solidFill>
                  <a:schemeClr val="tx1"/>
                </a:solidFill>
                <a:latin typeface="Calibri" panose="020F0502020204030204"/>
              </a:rPr>
              <a:t> </a:t>
            </a:r>
          </a:p>
        </p:txBody>
      </p:sp>
    </p:spTree>
    <p:custDataLst>
      <p:tags r:id="rId1"/>
    </p:custDataLst>
    <p:extLst>
      <p:ext uri="{BB962C8B-B14F-4D97-AF65-F5344CB8AC3E}">
        <p14:creationId xmlns:p14="http://schemas.microsoft.com/office/powerpoint/2010/main" val="254829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40" name="Rectangle 9523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2" name="Rectangle 9524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95244" name="Group 9524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95245" name="Freeform: Shape 9524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246" name="Freeform: Shape 9524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247" name="Freeform: Shape 9524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248" name="Freeform: Shape 9524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5234" name="Rectangle 2"/>
          <p:cNvSpPr>
            <a:spLocks noGrp="1" noChangeArrowheads="1"/>
          </p:cNvSpPr>
          <p:nvPr>
            <p:ph type="title"/>
            <p:custDataLst>
              <p:tags r:id="rId2"/>
            </p:custDataLst>
          </p:nvPr>
        </p:nvSpPr>
        <p:spPr>
          <a:xfrm>
            <a:off x="624501" y="172219"/>
            <a:ext cx="9188299" cy="1576387"/>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Vendor Compliance</a:t>
            </a:r>
          </a:p>
        </p:txBody>
      </p:sp>
      <p:sp>
        <p:nvSpPr>
          <p:cNvPr id="95235" name="Rectangle 3"/>
          <p:cNvSpPr>
            <a:spLocks noGrp="1" noChangeArrowheads="1"/>
          </p:cNvSpPr>
          <p:nvPr>
            <p:ph idx="1"/>
            <p:custDataLst>
              <p:tags r:id="rId3"/>
            </p:custDataLst>
          </p:nvPr>
        </p:nvSpPr>
        <p:spPr>
          <a:xfrm>
            <a:off x="624196" y="2085224"/>
            <a:ext cx="10766260" cy="3949815"/>
          </a:xfrm>
        </p:spPr>
        <p:txBody>
          <a:bodyPr anchor="ctr">
            <a:normAutofit/>
          </a:bodyPr>
          <a:lstStyle/>
          <a:p>
            <a:pPr marL="457200" indent="-412750"/>
            <a:r>
              <a:rPr lang="en-US" dirty="0">
                <a:latin typeface="Calibri" panose="020F0502020204030204" pitchFamily="34" charset="0"/>
                <a:ea typeface="Tahoma" pitchFamily="34" charset="0"/>
                <a:cs typeface="Calibri" panose="020F0502020204030204" pitchFamily="34" charset="0"/>
              </a:rPr>
              <a:t>It is important to continue to follow policies and procedures to maintain authorization</a:t>
            </a:r>
          </a:p>
          <a:p>
            <a:pPr marL="457200" indent="-412750"/>
            <a:endParaRPr lang="en-US" dirty="0">
              <a:latin typeface="Calibri" panose="020F0502020204030204" pitchFamily="34" charset="0"/>
              <a:ea typeface="Tahoma" pitchFamily="34" charset="0"/>
              <a:cs typeface="Calibri" panose="020F0502020204030204" pitchFamily="34" charset="0"/>
            </a:endParaRPr>
          </a:p>
          <a:p>
            <a:pPr marL="457200" indent="-412750"/>
            <a:r>
              <a:rPr lang="en-US" dirty="0">
                <a:latin typeface="Calibri" panose="020F0502020204030204" pitchFamily="34" charset="0"/>
                <a:ea typeface="Tahoma" pitchFamily="34" charset="0"/>
                <a:cs typeface="Calibri" panose="020F0502020204030204" pitchFamily="34" charset="0"/>
              </a:rPr>
              <a:t>Federal regulations provide process to support program integrity</a:t>
            </a:r>
          </a:p>
          <a:p>
            <a:pPr marL="457200" indent="-412750"/>
            <a:endParaRPr lang="en-US" dirty="0">
              <a:latin typeface="Calibri" panose="020F0502020204030204" pitchFamily="34" charset="0"/>
              <a:ea typeface="Tahoma" pitchFamily="34" charset="0"/>
              <a:cs typeface="Calibri" panose="020F0502020204030204" pitchFamily="34" charset="0"/>
            </a:endParaRPr>
          </a:p>
          <a:p>
            <a:pPr marL="457200" indent="-412750"/>
            <a:r>
              <a:rPr lang="en-US" dirty="0">
                <a:latin typeface="Calibri" panose="020F0502020204030204" pitchFamily="34" charset="0"/>
                <a:ea typeface="Tahoma" pitchFamily="34" charset="0"/>
                <a:cs typeface="Calibri" panose="020F0502020204030204" pitchFamily="34" charset="0"/>
              </a:rPr>
              <a:t>Review your Vendor Manual for more detailed information regarding federally and state mandated WIC Vendor policies and procedures</a:t>
            </a:r>
          </a:p>
          <a:p>
            <a:endParaRPr lang="en-US" sz="1800" dirty="0">
              <a:solidFill>
                <a:schemeClr val="tx2"/>
              </a:solidFill>
              <a:latin typeface="Tahoma" pitchFamily="34" charset="0"/>
              <a:ea typeface="Tahoma" pitchFamily="34" charset="0"/>
              <a:cs typeface="Tahoma" pitchFamily="34" charset="0"/>
            </a:endParaRPr>
          </a:p>
          <a:p>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06812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40" name="Rectangle 9523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2" name="Rectangle 9524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5234" name="Rectangle 2"/>
          <p:cNvSpPr>
            <a:spLocks noGrp="1" noChangeArrowheads="1"/>
          </p:cNvSpPr>
          <p:nvPr>
            <p:ph type="title"/>
            <p:custDataLst>
              <p:tags r:id="rId2"/>
            </p:custDataLst>
          </p:nvPr>
        </p:nvSpPr>
        <p:spPr>
          <a:xfrm>
            <a:off x="1178918" y="371060"/>
            <a:ext cx="9830988" cy="1325563"/>
          </a:xfrm>
        </p:spPr>
        <p:txBody>
          <a:bodyPr anchor="b">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Business Integrity Standards</a:t>
            </a:r>
            <a:r>
              <a:rPr lang="en-US" sz="3600" b="1" dirty="0">
                <a:solidFill>
                  <a:schemeClr val="tx2"/>
                </a:solidFill>
                <a:ea typeface="Tahoma" pitchFamily="34" charset="0"/>
                <a:cs typeface="Tahoma" pitchFamily="34" charset="0"/>
              </a:rPr>
              <a:t> </a:t>
            </a:r>
          </a:p>
        </p:txBody>
      </p:sp>
      <p:grpSp>
        <p:nvGrpSpPr>
          <p:cNvPr id="95244" name="Group 9524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95245" name="Freeform: Shape 9524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6" name="Freeform: Shape 9524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7" name="Freeform: Shape 9524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8" name="Freeform: Shape 9524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235" name="Rectangle 3"/>
          <p:cNvSpPr>
            <a:spLocks noGrp="1" noChangeArrowheads="1"/>
          </p:cNvSpPr>
          <p:nvPr>
            <p:ph idx="1"/>
            <p:custDataLst>
              <p:tags r:id="rId3"/>
            </p:custDataLst>
          </p:nvPr>
        </p:nvSpPr>
        <p:spPr>
          <a:xfrm>
            <a:off x="1178918" y="2184277"/>
            <a:ext cx="9830988" cy="3400678"/>
          </a:xfrm>
        </p:spPr>
        <p:txBody>
          <a:bodyPr>
            <a:normAutofit lnSpcReduction="10000"/>
          </a:bodyPr>
          <a:lstStyle/>
          <a:p>
            <a:pPr marL="457200" indent="-412750" eaLnBrk="1" hangingPunct="1"/>
            <a:r>
              <a:rPr lang="en-US" dirty="0">
                <a:latin typeface="Calibri" panose="020F0502020204030204" pitchFamily="34" charset="0"/>
                <a:ea typeface="Tahoma" pitchFamily="34" charset="0"/>
                <a:cs typeface="Calibri" panose="020F0502020204030204" pitchFamily="34" charset="0"/>
              </a:rPr>
              <a:t>May not have any owners, officers or managers who have been convicted of or had a civil judgment entered against them in the last six years for any activity indicating a lack of business integrity</a:t>
            </a:r>
            <a:br>
              <a:rPr lang="en-US" dirty="0">
                <a:latin typeface="Calibri" panose="020F0502020204030204" pitchFamily="34" charset="0"/>
                <a:ea typeface="Tahoma" pitchFamily="34" charset="0"/>
                <a:cs typeface="Calibri" panose="020F0502020204030204" pitchFamily="34" charset="0"/>
              </a:rPr>
            </a:br>
            <a:endParaRPr lang="en-US"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dirty="0">
                <a:latin typeface="Calibri" panose="020F0502020204030204" pitchFamily="34" charset="0"/>
                <a:ea typeface="Tahoma" pitchFamily="34" charset="0"/>
                <a:cs typeface="Calibri" panose="020F0502020204030204" pitchFamily="34" charset="0"/>
              </a:rPr>
              <a:t>Includes, but is not limited to fraud, antitrust violations, embezzlement, theft, forgery, bribery, falsification or destruction of records, receiving stolen property, making false claims, and obstruction of justice</a:t>
            </a: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95250" name="Group 9524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95251" name="Freeform: Shape 9525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52" name="Freeform: Shape 9525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53" name="Freeform: Shape 9525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54" name="Freeform: Shape 9525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70825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40" name="Rectangle 9523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2" name="Rectangle 9524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95244" name="Group 9524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95245" name="Freeform: Shape 9524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246" name="Freeform: Shape 9524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247" name="Freeform: Shape 9524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248" name="Freeform: Shape 9524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5234" name="Rectangle 2"/>
          <p:cNvSpPr>
            <a:spLocks noGrp="1" noChangeArrowheads="1"/>
          </p:cNvSpPr>
          <p:nvPr>
            <p:ph type="title"/>
            <p:custDataLst>
              <p:tags r:id="rId2"/>
            </p:custDataLst>
          </p:nvPr>
        </p:nvSpPr>
        <p:spPr>
          <a:xfrm>
            <a:off x="2399935" y="138293"/>
            <a:ext cx="9188299" cy="1576387"/>
          </a:xfrm>
        </p:spPr>
        <p:txBody>
          <a:bodyPr>
            <a:normAutofit/>
          </a:bodyPr>
          <a:lstStyle/>
          <a:p>
            <a:pPr algn="r" eaLnBrk="1" hangingPunct="1"/>
            <a:r>
              <a:rPr lang="en-US" sz="5400" b="1" dirty="0">
                <a:ea typeface="Tahoma" pitchFamily="34" charset="0"/>
                <a:cs typeface="Tahoma" pitchFamily="34" charset="0"/>
              </a:rPr>
              <a:t>Violations and Sanctions</a:t>
            </a:r>
            <a:endParaRPr lang="en-US" sz="5400" b="1" dirty="0">
              <a:latin typeface="Calibri" panose="020F0502020204030204" pitchFamily="34" charset="0"/>
              <a:ea typeface="Tahoma" pitchFamily="34" charset="0"/>
              <a:cs typeface="Calibri" panose="020F0502020204030204" pitchFamily="34" charset="0"/>
            </a:endParaRPr>
          </a:p>
        </p:txBody>
      </p:sp>
      <p:sp>
        <p:nvSpPr>
          <p:cNvPr id="95235" name="Rectangle 3"/>
          <p:cNvSpPr>
            <a:spLocks noGrp="1" noChangeArrowheads="1"/>
          </p:cNvSpPr>
          <p:nvPr>
            <p:ph idx="1"/>
            <p:custDataLst>
              <p:tags r:id="rId3"/>
            </p:custDataLst>
          </p:nvPr>
        </p:nvSpPr>
        <p:spPr>
          <a:xfrm>
            <a:off x="5163989" y="1695422"/>
            <a:ext cx="6226466" cy="4572000"/>
          </a:xfrm>
        </p:spPr>
        <p:txBody>
          <a:bodyPr anchor="ctr">
            <a:normAutofit fontScale="77500" lnSpcReduction="20000"/>
          </a:bodyPr>
          <a:lstStyle/>
          <a:p>
            <a:pPr marL="457200" indent="-412750" eaLnBrk="1" hangingPunct="1"/>
            <a:r>
              <a:rPr lang="en-US" sz="4100" u="none" dirty="0">
                <a:ea typeface="Tahoma" pitchFamily="34" charset="0"/>
                <a:cs typeface="Tahoma" pitchFamily="34" charset="0"/>
              </a:rPr>
              <a:t>A violation is an infraction of WIC Program regulations or other requirements </a:t>
            </a:r>
          </a:p>
          <a:p>
            <a:pPr eaLnBrk="1" hangingPunct="1"/>
            <a:endParaRPr lang="en-US" sz="4100" u="none" dirty="0">
              <a:ea typeface="Tahoma" pitchFamily="34" charset="0"/>
              <a:cs typeface="Tahoma" pitchFamily="34" charset="0"/>
            </a:endParaRPr>
          </a:p>
          <a:p>
            <a:pPr marL="457200" indent="-412750" eaLnBrk="1" hangingPunct="1">
              <a:spcAft>
                <a:spcPts val="600"/>
              </a:spcAft>
            </a:pPr>
            <a:r>
              <a:rPr lang="en-US" sz="4100" u="none" dirty="0">
                <a:ea typeface="Tahoma" pitchFamily="34" charset="0"/>
                <a:cs typeface="Tahoma" pitchFamily="34" charset="0"/>
              </a:rPr>
              <a:t>A sanction is an administrative action taken as a result of a pattern of violations and may include:</a:t>
            </a:r>
          </a:p>
          <a:p>
            <a:pPr lvl="1">
              <a:buFont typeface="Wingdings" panose="05000000000000000000" pitchFamily="2" charset="2"/>
              <a:buChar char="ü"/>
            </a:pPr>
            <a:r>
              <a:rPr lang="en-US" sz="4100" u="none" dirty="0">
                <a:ea typeface="Tahoma" pitchFamily="34" charset="0"/>
                <a:cs typeface="Tahoma" pitchFamily="34" charset="0"/>
              </a:rPr>
              <a:t>Disqualification </a:t>
            </a:r>
            <a:r>
              <a:rPr lang="en-US" sz="4100" dirty="0">
                <a:ea typeface="Tahoma" pitchFamily="34" charset="0"/>
                <a:cs typeface="Tahoma" pitchFamily="34" charset="0"/>
              </a:rPr>
              <a:t>or</a:t>
            </a:r>
            <a:r>
              <a:rPr lang="en-US" sz="4100" u="none" dirty="0">
                <a:ea typeface="Tahoma" pitchFamily="34" charset="0"/>
                <a:cs typeface="Tahoma" pitchFamily="34" charset="0"/>
              </a:rPr>
              <a:t> civil money penalty in lieu of disqualification</a:t>
            </a:r>
            <a:endParaRPr lang="en-US" sz="2600" dirty="0">
              <a:solidFill>
                <a:schemeClr val="tx2"/>
              </a:solidFill>
              <a:latin typeface="Tahoma" pitchFamily="34" charset="0"/>
              <a:ea typeface="Tahoma" pitchFamily="34" charset="0"/>
              <a:cs typeface="Tahoma" pitchFamily="34" charset="0"/>
            </a:endParaRPr>
          </a:p>
          <a:p>
            <a:endParaRPr lang="en-US" sz="1800" dirty="0">
              <a:solidFill>
                <a:schemeClr val="tx2"/>
              </a:solidFill>
              <a:latin typeface="Constantia" panose="02030602050306030303" pitchFamily="18" charset="0"/>
              <a:ea typeface="Tahoma" pitchFamily="34" charset="0"/>
              <a:cs typeface="Tahoma" pitchFamily="34" charset="0"/>
            </a:endParaRPr>
          </a:p>
        </p:txBody>
      </p:sp>
      <p:pic>
        <p:nvPicPr>
          <p:cNvPr id="2" name="Picture 1">
            <a:extLst>
              <a:ext uri="{FF2B5EF4-FFF2-40B4-BE49-F238E27FC236}">
                <a16:creationId xmlns:a16="http://schemas.microsoft.com/office/drawing/2014/main" id="{60E4237C-F362-0720-595F-BD7A7E80AA76}"/>
              </a:ext>
            </a:extLst>
          </p:cNvPr>
          <p:cNvPicPr>
            <a:picLocks noChangeAspect="1"/>
          </p:cNvPicPr>
          <p:nvPr/>
        </p:nvPicPr>
        <p:blipFill>
          <a:blip r:embed="rId6"/>
          <a:stretch>
            <a:fillRect/>
          </a:stretch>
        </p:blipFill>
        <p:spPr>
          <a:xfrm>
            <a:off x="798369" y="1626366"/>
            <a:ext cx="2362200" cy="3548043"/>
          </a:xfrm>
          <a:prstGeom prst="rect">
            <a:avLst/>
          </a:prstGeom>
        </p:spPr>
      </p:pic>
    </p:spTree>
    <p:custDataLst>
      <p:tags r:id="rId1"/>
    </p:custDataLst>
    <p:extLst>
      <p:ext uri="{BB962C8B-B14F-4D97-AF65-F5344CB8AC3E}">
        <p14:creationId xmlns:p14="http://schemas.microsoft.com/office/powerpoint/2010/main" val="2415684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465" name="Rectangle 147464">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67" name="Rectangle 147466">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27" name="Rectangle 3"/>
          <p:cNvSpPr>
            <a:spLocks noGrp="1" noChangeArrowheads="1"/>
          </p:cNvSpPr>
          <p:nvPr>
            <p:ph type="title"/>
            <p:custDataLst>
              <p:tags r:id="rId2"/>
            </p:custDataLst>
          </p:nvPr>
        </p:nvSpPr>
        <p:spPr>
          <a:xfrm>
            <a:off x="1141412" y="449934"/>
            <a:ext cx="9830988" cy="1325563"/>
          </a:xfrm>
        </p:spPr>
        <p:txBody>
          <a:bodyPr anchor="b">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Violations</a:t>
            </a:r>
          </a:p>
        </p:txBody>
      </p:sp>
      <p:grpSp>
        <p:nvGrpSpPr>
          <p:cNvPr id="147469" name="Group 147468">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147470" name="Freeform: Shape 147469">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71" name="Freeform: Shape 147470">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72" name="Freeform: Shape 147471">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73" name="Freeform: Shape 147472">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460" name="Rectangle 4"/>
          <p:cNvSpPr>
            <a:spLocks noGrp="1" noChangeArrowheads="1"/>
          </p:cNvSpPr>
          <p:nvPr>
            <p:ph idx="1"/>
            <p:custDataLst>
              <p:tags r:id="rId3"/>
            </p:custDataLst>
          </p:nvPr>
        </p:nvSpPr>
        <p:spPr>
          <a:xfrm>
            <a:off x="1141412" y="2161827"/>
            <a:ext cx="9830988" cy="2693976"/>
          </a:xfrm>
        </p:spPr>
        <p:txBody>
          <a:bodyPr>
            <a:normAutofit fontScale="92500" lnSpcReduction="10000"/>
          </a:bodyPr>
          <a:lstStyle/>
          <a:p>
            <a:pPr marL="44450" indent="0" eaLnBrk="1" hangingPunct="1">
              <a:buNone/>
              <a:defRPr/>
            </a:pPr>
            <a:r>
              <a:rPr lang="en-US" sz="3600" dirty="0">
                <a:latin typeface="Calibri" panose="020F0502020204030204" pitchFamily="34" charset="0"/>
                <a:ea typeface="Tahoma" pitchFamily="34" charset="0"/>
                <a:cs typeface="Calibri" panose="020F0502020204030204" pitchFamily="34" charset="0"/>
              </a:rPr>
              <a:t>Any intentional or unintentional action of a vendor’s owners, officers, managers, agents or employees, </a:t>
            </a:r>
            <a:r>
              <a:rPr lang="en-US" sz="3600" b="1" dirty="0">
                <a:latin typeface="Calibri" panose="020F0502020204030204" pitchFamily="34" charset="0"/>
                <a:ea typeface="Tahoma" pitchFamily="34" charset="0"/>
                <a:cs typeface="Calibri" panose="020F0502020204030204" pitchFamily="34" charset="0"/>
              </a:rPr>
              <a:t>with or without knowledge of management,</a:t>
            </a:r>
            <a:r>
              <a:rPr lang="en-US" sz="3600" dirty="0">
                <a:latin typeface="Calibri" panose="020F0502020204030204" pitchFamily="34" charset="0"/>
                <a:ea typeface="Tahoma" pitchFamily="34" charset="0"/>
                <a:cs typeface="Calibri" panose="020F0502020204030204" pitchFamily="34" charset="0"/>
              </a:rPr>
              <a:t> that violates the WIC Vendor Agreement or federal or state statutes, regulations, policies or procedures governing the program</a:t>
            </a:r>
          </a:p>
          <a:p>
            <a:pPr eaLnBrk="1" hangingPunct="1">
              <a:defRPr/>
            </a:pPr>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147475" name="Group 147474">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147476" name="Freeform: Shape 147475">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77" name="Freeform: Shape 147476">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78" name="Freeform: Shape 147477">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79" name="Freeform: Shape 147478">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101293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88" name="Rectangle 9728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90" name="Rectangle 9728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7282" name="Rectangle 2"/>
          <p:cNvSpPr>
            <a:spLocks noGrp="1" noChangeArrowheads="1"/>
          </p:cNvSpPr>
          <p:nvPr>
            <p:ph type="title"/>
            <p:custDataLst>
              <p:tags r:id="rId2"/>
            </p:custDataLst>
          </p:nvPr>
        </p:nvSpPr>
        <p:spPr>
          <a:xfrm>
            <a:off x="1184400" y="323140"/>
            <a:ext cx="9830988" cy="1325563"/>
          </a:xfrm>
        </p:spPr>
        <p:txBody>
          <a:bodyPr anchor="b">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Types of Violations</a:t>
            </a:r>
          </a:p>
        </p:txBody>
      </p:sp>
      <p:grpSp>
        <p:nvGrpSpPr>
          <p:cNvPr id="97292" name="Group 9729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97293" name="Freeform: Shape 9729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94" name="Freeform: Shape 9729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95" name="Freeform: Shape 9729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96" name="Freeform: Shape 9729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283" name="Rectangle 3"/>
          <p:cNvSpPr>
            <a:spLocks noGrp="1" noChangeArrowheads="1"/>
          </p:cNvSpPr>
          <p:nvPr>
            <p:ph idx="1"/>
            <p:custDataLst>
              <p:tags r:id="rId3"/>
            </p:custDataLst>
          </p:nvPr>
        </p:nvSpPr>
        <p:spPr>
          <a:xfrm>
            <a:off x="1178918" y="2175328"/>
            <a:ext cx="9830988" cy="3692071"/>
          </a:xfrm>
        </p:spPr>
        <p:txBody>
          <a:bodyPr>
            <a:normAutofit fontScale="92500"/>
          </a:bodyPr>
          <a:lstStyle/>
          <a:p>
            <a:pPr marL="457200" indent="-412750">
              <a:spcAft>
                <a:spcPts val="600"/>
              </a:spcAft>
            </a:pPr>
            <a:r>
              <a:rPr lang="en-US" dirty="0">
                <a:latin typeface="Calibri" panose="020F0502020204030204" pitchFamily="34" charset="0"/>
                <a:ea typeface="Tahoma" pitchFamily="34" charset="0"/>
                <a:cs typeface="Calibri" panose="020F0502020204030204" pitchFamily="34" charset="0"/>
              </a:rPr>
              <a:t>Federal violations for which vendors are subject to disqualification: </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Federal violations; carry longest disqualification periods</a:t>
            </a:r>
          </a:p>
          <a:p>
            <a:pPr lvl="1" eaLnBrk="1" hangingPunct="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Found through compliance buys and inventory audits</a:t>
            </a:r>
          </a:p>
          <a:p>
            <a:pPr marL="859536" lvl="1" indent="-457200"/>
            <a:endParaRPr lang="en-US" sz="2800" dirty="0">
              <a:latin typeface="Calibri" panose="020F0502020204030204" pitchFamily="34" charset="0"/>
              <a:ea typeface="Tahoma" pitchFamily="34" charset="0"/>
              <a:cs typeface="Calibri" panose="020F0502020204030204" pitchFamily="34" charset="0"/>
            </a:endParaRPr>
          </a:p>
          <a:p>
            <a:pPr marL="501650" indent="-457200">
              <a:spcAft>
                <a:spcPts val="600"/>
              </a:spcAft>
            </a:pPr>
            <a:r>
              <a:rPr lang="en-US" dirty="0">
                <a:latin typeface="Calibri" panose="020F0502020204030204" pitchFamily="34" charset="0"/>
                <a:ea typeface="Tahoma" pitchFamily="34" charset="0"/>
                <a:cs typeface="Calibri" panose="020F0502020204030204" pitchFamily="34" charset="0"/>
              </a:rPr>
              <a:t>State violations for which vendors are subject to disqualification:</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Usually found during compliance buys and Local WIC Agency monitoring</a:t>
            </a:r>
          </a:p>
        </p:txBody>
      </p:sp>
      <p:grpSp>
        <p:nvGrpSpPr>
          <p:cNvPr id="97298" name="Group 9729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97299" name="Freeform: Shape 9729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00" name="Freeform: Shape 9729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01" name="Freeform: Shape 9730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02" name="Freeform: Shape 9730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46639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312" name="Rectangle 9831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14" name="Rectangle 9831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8306" name="Rectangle 2"/>
          <p:cNvSpPr>
            <a:spLocks noGrp="1" noChangeArrowheads="1"/>
          </p:cNvSpPr>
          <p:nvPr>
            <p:ph type="title"/>
            <p:custDataLst>
              <p:tags r:id="rId2"/>
            </p:custDataLst>
          </p:nvPr>
        </p:nvSpPr>
        <p:spPr>
          <a:xfrm>
            <a:off x="1178766" y="256458"/>
            <a:ext cx="9830988" cy="1325563"/>
          </a:xfrm>
        </p:spPr>
        <p:txBody>
          <a:bodyPr anchor="b">
            <a:normAutofit/>
          </a:bodyPr>
          <a:lstStyle/>
          <a:p>
            <a:pPr eaLnBrk="1" hangingPunct="1"/>
            <a:r>
              <a:rPr lang="en-US" sz="4800" b="1" dirty="0">
                <a:latin typeface="Calibri" panose="020F0502020204030204" pitchFamily="34" charset="0"/>
                <a:ea typeface="Tahoma" pitchFamily="34" charset="0"/>
                <a:cs typeface="Calibri" panose="020F0502020204030204" pitchFamily="34" charset="0"/>
              </a:rPr>
              <a:t>Pattern of Occurrences</a:t>
            </a:r>
          </a:p>
        </p:txBody>
      </p:sp>
      <p:grpSp>
        <p:nvGrpSpPr>
          <p:cNvPr id="98316" name="Group 9831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98317" name="Freeform: Shape 9831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18" name="Freeform: Shape 9831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19" name="Freeform: Shape 9831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20" name="Freeform: Shape 9831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307" name="Rectangle 3"/>
          <p:cNvSpPr>
            <a:spLocks noGrp="1" noChangeArrowheads="1"/>
          </p:cNvSpPr>
          <p:nvPr>
            <p:ph idx="1"/>
            <p:custDataLst>
              <p:tags r:id="rId3"/>
            </p:custDataLst>
          </p:nvPr>
        </p:nvSpPr>
        <p:spPr>
          <a:xfrm>
            <a:off x="1178918" y="2175329"/>
            <a:ext cx="9830988" cy="3409626"/>
          </a:xfrm>
        </p:spPr>
        <p:txBody>
          <a:bodyPr>
            <a:normAutofit fontScale="92500" lnSpcReduction="20000"/>
          </a:bodyPr>
          <a:lstStyle/>
          <a:p>
            <a:pPr marL="457200" indent="-412750">
              <a:spcBef>
                <a:spcPct val="50000"/>
              </a:spcBef>
            </a:pPr>
            <a:r>
              <a:rPr lang="en-US" sz="3000" dirty="0">
                <a:latin typeface="Calibri" panose="020F0502020204030204" pitchFamily="34" charset="0"/>
                <a:ea typeface="Tahoma" pitchFamily="34" charset="0"/>
                <a:cs typeface="Calibri" panose="020F0502020204030204" pitchFamily="34" charset="0"/>
              </a:rPr>
              <a:t>The nature of the violation and the number of violations determine the sanction imposed</a:t>
            </a:r>
          </a:p>
          <a:p>
            <a:pPr marL="457200" indent="-412750">
              <a:spcBef>
                <a:spcPct val="50000"/>
              </a:spcBef>
            </a:pPr>
            <a:r>
              <a:rPr lang="en-US" sz="3000" dirty="0">
                <a:latin typeface="Calibri" panose="020F0502020204030204" pitchFamily="34" charset="0"/>
                <a:ea typeface="Tahoma" pitchFamily="34" charset="0"/>
                <a:cs typeface="Calibri" panose="020F0502020204030204" pitchFamily="34" charset="0"/>
              </a:rPr>
              <a:t>Sanctions remain on a vendor’s record for 12 months or until a vendor is disqualified </a:t>
            </a:r>
          </a:p>
          <a:p>
            <a:pPr marL="457200" indent="-412750">
              <a:spcBef>
                <a:spcPct val="50000"/>
              </a:spcBef>
            </a:pPr>
            <a:r>
              <a:rPr lang="en-US" sz="3000" dirty="0">
                <a:latin typeface="Calibri" panose="020F0502020204030204" pitchFamily="34" charset="0"/>
                <a:ea typeface="Tahoma" pitchFamily="34" charset="0"/>
                <a:cs typeface="Calibri" panose="020F0502020204030204" pitchFamily="34" charset="0"/>
              </a:rPr>
              <a:t>A pattern of occurrences for the same violation may result in disqualification</a:t>
            </a:r>
          </a:p>
          <a:p>
            <a:pPr marL="457200" indent="-412750">
              <a:spcBef>
                <a:spcPct val="50000"/>
              </a:spcBef>
            </a:pPr>
            <a:r>
              <a:rPr lang="en-US" sz="3000" dirty="0">
                <a:latin typeface="Calibri" panose="020F0502020204030204" pitchFamily="34" charset="0"/>
                <a:ea typeface="Tahoma" pitchFamily="34" charset="0"/>
                <a:cs typeface="Calibri" panose="020F0502020204030204" pitchFamily="34" charset="0"/>
              </a:rPr>
              <a:t>The number of occurrences needed to establish a pattern depends on the violation</a:t>
            </a:r>
          </a:p>
          <a:p>
            <a:pPr eaLnBrk="1" hangingPunct="1">
              <a:buFontTx/>
              <a:buNone/>
            </a:pPr>
            <a:endParaRPr lang="en-US" sz="3000" dirty="0">
              <a:latin typeface="Calibri" panose="020F0502020204030204" pitchFamily="34" charset="0"/>
              <a:ea typeface="Tahoma" pitchFamily="34" charset="0"/>
              <a:cs typeface="Calibri" panose="020F0502020204030204"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a:p>
            <a:pPr marL="82296"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98322" name="Group 9832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98323" name="Freeform: Shape 9832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24" name="Freeform: Shape 9832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25" name="Freeform: Shape 9832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26" name="Freeform: Shape 9832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04325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custDataLst>
              <p:tags r:id="rId2"/>
            </p:custDataLst>
          </p:nvPr>
        </p:nvSpPr>
        <p:spPr>
          <a:xfrm>
            <a:off x="1178766" y="462894"/>
            <a:ext cx="9830988" cy="1325563"/>
          </a:xfrm>
        </p:spPr>
        <p:txBody>
          <a:bodyPr anchor="b">
            <a:normAutofit/>
          </a:bodyPr>
          <a:lstStyle/>
          <a:p>
            <a:r>
              <a:rPr lang="en-US" b="1" dirty="0">
                <a:latin typeface="Calibri" panose="020F0502020204030204" pitchFamily="34" charset="0"/>
                <a:ea typeface="Tahoma" pitchFamily="34" charset="0"/>
                <a:cs typeface="Calibri" panose="020F0502020204030204" pitchFamily="34" charset="0"/>
              </a:rPr>
              <a:t>Patterns of Violations that Lead to Disqualification</a:t>
            </a:r>
          </a:p>
        </p:txBody>
      </p:sp>
      <p:grpSp>
        <p:nvGrpSpPr>
          <p:cNvPr id="22" name="Group 2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idx="1"/>
            <p:custDataLst>
              <p:tags r:id="rId3"/>
            </p:custDataLst>
          </p:nvPr>
        </p:nvSpPr>
        <p:spPr>
          <a:xfrm>
            <a:off x="1171679" y="2325982"/>
            <a:ext cx="9830988" cy="2976610"/>
          </a:xfrm>
        </p:spPr>
        <p:txBody>
          <a:bodyPr>
            <a:normAutofit lnSpcReduction="10000"/>
          </a:bodyPr>
          <a:lstStyle/>
          <a:p>
            <a:pPr marL="457200" indent="-412750"/>
            <a:r>
              <a:rPr lang="en-US" sz="3200" dirty="0">
                <a:latin typeface="Calibri" panose="020F0502020204030204" pitchFamily="34" charset="0"/>
                <a:ea typeface="Tahoma" pitchFamily="34" charset="0"/>
                <a:cs typeface="Calibri" panose="020F0502020204030204" pitchFamily="34" charset="0"/>
              </a:rPr>
              <a:t>Three occurrences within a 12-month period of stocking exempt infant formula or WIC-eligible </a:t>
            </a:r>
            <a:r>
              <a:rPr lang="en-US" sz="3200" dirty="0" err="1">
                <a:latin typeface="Calibri" panose="020F0502020204030204" pitchFamily="34" charset="0"/>
                <a:ea typeface="Tahoma" pitchFamily="34" charset="0"/>
                <a:cs typeface="Calibri" panose="020F0502020204030204" pitchFamily="34" charset="0"/>
              </a:rPr>
              <a:t>nutritionals</a:t>
            </a:r>
            <a:r>
              <a:rPr lang="en-US" sz="3200" dirty="0">
                <a:latin typeface="Calibri" panose="020F0502020204030204" pitchFamily="34" charset="0"/>
                <a:ea typeface="Tahoma" pitchFamily="34" charset="0"/>
                <a:cs typeface="Calibri" panose="020F0502020204030204" pitchFamily="34" charset="0"/>
              </a:rPr>
              <a:t> outside of the manufacturer’s expiration date</a:t>
            </a:r>
          </a:p>
          <a:p>
            <a:pPr marL="457200" indent="-412750"/>
            <a:r>
              <a:rPr lang="en-US" sz="3200" b="0" i="0" dirty="0">
                <a:effectLst/>
                <a:latin typeface="Calibri" panose="020F0502020204030204" pitchFamily="34" charset="0"/>
                <a:cs typeface="Calibri" panose="020F0502020204030204" pitchFamily="34" charset="0"/>
              </a:rPr>
              <a:t>Three occurrences within a 12-month period of failure to make EBT point of sale equipment accessible to WIC customers</a:t>
            </a:r>
            <a:endParaRPr lang="en-US" sz="3200" strike="sngStrike" dirty="0">
              <a:latin typeface="Calibri" panose="020F0502020204030204" pitchFamily="34" charset="0"/>
              <a:ea typeface="Tahoma" pitchFamily="34" charset="0"/>
              <a:cs typeface="Calibri" panose="020F0502020204030204" pitchFamily="34" charset="0"/>
            </a:endParaRPr>
          </a:p>
        </p:txBody>
      </p:sp>
      <p:sp>
        <p:nvSpPr>
          <p:cNvPr id="3" name="Date Placeholder 2"/>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28" name="Group 2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9" name="Freeform: Shape 2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63241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custDataLst>
              <p:tags r:id="rId2"/>
            </p:custDataLst>
          </p:nvPr>
        </p:nvSpPr>
        <p:spPr>
          <a:xfrm>
            <a:off x="1178766" y="462894"/>
            <a:ext cx="9830988" cy="1325563"/>
          </a:xfrm>
        </p:spPr>
        <p:txBody>
          <a:bodyPr anchor="b">
            <a:normAutofit/>
          </a:bodyPr>
          <a:lstStyle/>
          <a:p>
            <a:r>
              <a:rPr lang="en-US" sz="4400" b="1" dirty="0">
                <a:solidFill>
                  <a:schemeClr val="tx1"/>
                </a:solidFill>
                <a:ea typeface="Tahoma" pitchFamily="34" charset="0"/>
                <a:cs typeface="Tahoma" pitchFamily="34" charset="0"/>
              </a:rPr>
              <a:t>Preventing Fraud and Ensuring Compliance</a:t>
            </a:r>
            <a:endParaRPr lang="en-US" b="1" dirty="0">
              <a:latin typeface="Calibri" panose="020F0502020204030204" pitchFamily="34" charset="0"/>
              <a:ea typeface="Tahoma"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idx="1"/>
            <p:custDataLst>
              <p:tags r:id="rId3"/>
            </p:custDataLst>
          </p:nvPr>
        </p:nvSpPr>
        <p:spPr>
          <a:xfrm>
            <a:off x="1171679" y="2325982"/>
            <a:ext cx="7513533" cy="3493310"/>
          </a:xfrm>
        </p:spPr>
        <p:txBody>
          <a:bodyPr>
            <a:normAutofit fontScale="92500" lnSpcReduction="10000"/>
          </a:bodyPr>
          <a:lstStyle/>
          <a:p>
            <a:pPr marL="615950" indent="-571500" eaLnBrk="1" hangingPunct="1">
              <a:lnSpc>
                <a:spcPct val="90000"/>
              </a:lnSpc>
            </a:pPr>
            <a:r>
              <a:rPr lang="en-US" sz="3600" dirty="0">
                <a:solidFill>
                  <a:schemeClr val="tx1"/>
                </a:solidFill>
                <a:latin typeface="Calibri" panose="020F0502020204030204" pitchFamily="34" charset="0"/>
                <a:ea typeface="Tahoma" pitchFamily="34" charset="0"/>
                <a:cs typeface="Calibri" panose="020F0502020204030204" pitchFamily="34" charset="0"/>
              </a:rPr>
              <a:t>State WIC Agency must investigate at least 5% of vendors annually using:</a:t>
            </a:r>
          </a:p>
          <a:p>
            <a:pPr marL="1200150" lvl="1" indent="-742950" eaLnBrk="1" hangingPunct="1">
              <a:lnSpc>
                <a:spcPct val="90000"/>
              </a:lnSpc>
              <a:buFont typeface="+mj-lt"/>
              <a:buAutoNum type="arabicPeriod"/>
            </a:pPr>
            <a:r>
              <a:rPr lang="en-US" sz="3600" dirty="0">
                <a:solidFill>
                  <a:schemeClr val="tx1"/>
                </a:solidFill>
                <a:latin typeface="Calibri" panose="020F0502020204030204" pitchFamily="34" charset="0"/>
                <a:ea typeface="Tahoma" pitchFamily="34" charset="0"/>
                <a:cs typeface="Calibri" panose="020F0502020204030204" pitchFamily="34" charset="0"/>
              </a:rPr>
              <a:t>Compliance (undercover) buys</a:t>
            </a:r>
          </a:p>
          <a:p>
            <a:pPr marL="1200150" lvl="1" indent="-742950" eaLnBrk="1" hangingPunct="1">
              <a:lnSpc>
                <a:spcPct val="90000"/>
              </a:lnSpc>
              <a:buFont typeface="+mj-lt"/>
              <a:buAutoNum type="arabicPeriod"/>
            </a:pPr>
            <a:r>
              <a:rPr lang="en-US" sz="3600" dirty="0">
                <a:solidFill>
                  <a:schemeClr val="tx1"/>
                </a:solidFill>
                <a:latin typeface="Calibri" panose="020F0502020204030204" pitchFamily="34" charset="0"/>
                <a:ea typeface="Tahoma" pitchFamily="34" charset="0"/>
                <a:cs typeface="Calibri" panose="020F0502020204030204" pitchFamily="34" charset="0"/>
              </a:rPr>
              <a:t>Inventory audits</a:t>
            </a:r>
          </a:p>
          <a:p>
            <a:pPr eaLnBrk="1" hangingPunct="1">
              <a:lnSpc>
                <a:spcPct val="90000"/>
              </a:lnSpc>
            </a:pPr>
            <a:endParaRPr lang="en-US" sz="3200" dirty="0">
              <a:solidFill>
                <a:schemeClr val="tx1"/>
              </a:solidFill>
              <a:latin typeface="Calibri" panose="020F0502020204030204" pitchFamily="34" charset="0"/>
              <a:ea typeface="Tahoma" pitchFamily="34" charset="0"/>
              <a:cs typeface="Calibri" panose="020F0502020204030204" pitchFamily="34" charset="0"/>
            </a:endParaRPr>
          </a:p>
          <a:p>
            <a:pPr marL="615950" indent="-571500" eaLnBrk="1" hangingPunct="1">
              <a:lnSpc>
                <a:spcPct val="90000"/>
              </a:lnSpc>
            </a:pPr>
            <a:r>
              <a:rPr lang="en-US" sz="3600" dirty="0">
                <a:solidFill>
                  <a:schemeClr val="tx1"/>
                </a:solidFill>
                <a:latin typeface="Calibri" panose="020F0502020204030204" pitchFamily="34" charset="0"/>
                <a:ea typeface="Tahoma" pitchFamily="34" charset="0"/>
                <a:cs typeface="Calibri" panose="020F0502020204030204" pitchFamily="34" charset="0"/>
              </a:rPr>
              <a:t>Must also ensure that vendors are monitored by Local WIC Agency staff</a:t>
            </a:r>
          </a:p>
        </p:txBody>
      </p:sp>
      <p:sp>
        <p:nvSpPr>
          <p:cNvPr id="3" name="Date Placeholder 2"/>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28" name="Group 2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9" name="Freeform: Shape 2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EB589227-D809-D38C-449D-27568186538A}"/>
              </a:ext>
            </a:extLst>
          </p:cNvPr>
          <p:cNvPicPr>
            <a:picLocks noChangeAspect="1"/>
          </p:cNvPicPr>
          <p:nvPr/>
        </p:nvPicPr>
        <p:blipFill>
          <a:blip r:embed="rId7"/>
          <a:stretch>
            <a:fillRect/>
          </a:stretch>
        </p:blipFill>
        <p:spPr>
          <a:xfrm>
            <a:off x="9523412" y="2608345"/>
            <a:ext cx="2103302" cy="3493311"/>
          </a:xfrm>
          <a:prstGeom prst="rect">
            <a:avLst/>
          </a:prstGeom>
        </p:spPr>
      </p:pic>
    </p:spTree>
    <p:custDataLst>
      <p:tags r:id="rId1"/>
    </p:custDataLst>
    <p:extLst>
      <p:ext uri="{BB962C8B-B14F-4D97-AF65-F5344CB8AC3E}">
        <p14:creationId xmlns:p14="http://schemas.microsoft.com/office/powerpoint/2010/main" val="241053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639913" y="1243013"/>
            <a:ext cx="3854716" cy="4371974"/>
          </a:xfrm>
        </p:spPr>
        <p:txBody>
          <a:bodyPr>
            <a:normAutofit/>
          </a:bodyPr>
          <a:lstStyle/>
          <a:p>
            <a:r>
              <a:rPr lang="en-US" b="1" dirty="0">
                <a:latin typeface="Calibri" panose="020F0502020204030204" pitchFamily="34" charset="0"/>
                <a:cs typeface="Calibri" panose="020F0502020204030204" pitchFamily="34" charset="0"/>
              </a:rPr>
              <a:t>What is </a:t>
            </a:r>
            <a:r>
              <a:rPr lang="en-US" b="1" dirty="0" err="1">
                <a:latin typeface="Calibri" panose="020F0502020204030204" pitchFamily="34" charset="0"/>
                <a:cs typeface="Calibri" panose="020F0502020204030204" pitchFamily="34" charset="0"/>
              </a:rPr>
              <a:t>eWIC</a:t>
            </a:r>
            <a:r>
              <a:rPr lang="en-US" b="1" dirty="0">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5832205" y="813816"/>
            <a:ext cx="5219864" cy="5230368"/>
          </a:xfrm>
        </p:spPr>
        <p:txBody>
          <a:bodyPr anchor="ctr">
            <a:normAutofit/>
          </a:bodyPr>
          <a:lstStyle/>
          <a:p>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is the term used for EBT (Electronic Benefit Transfer) by the North Carolina WIC Program </a:t>
            </a:r>
          </a:p>
          <a:p>
            <a:r>
              <a:rPr lang="en-US" dirty="0">
                <a:latin typeface="Calibri" panose="020F0502020204030204" pitchFamily="34" charset="0"/>
                <a:cs typeface="Calibri" panose="020F0502020204030204" pitchFamily="34" charset="0"/>
              </a:rPr>
              <a:t>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custDataLst>
              <p:tags r:id="rId2"/>
            </p:custDataLst>
          </p:nvPr>
        </p:nvSpPr>
        <p:spPr>
          <a:xfrm>
            <a:off x="1170091" y="458182"/>
            <a:ext cx="9830988" cy="874057"/>
          </a:xfrm>
        </p:spPr>
        <p:txBody>
          <a:bodyPr anchor="b">
            <a:normAutofit/>
          </a:bodyPr>
          <a:lstStyle/>
          <a:p>
            <a:r>
              <a:rPr lang="en-US" b="1" dirty="0">
                <a:ea typeface="Tahoma" pitchFamily="34" charset="0"/>
                <a:cs typeface="Tahoma" pitchFamily="34" charset="0"/>
              </a:rPr>
              <a:t>Compliance Investigations</a:t>
            </a:r>
            <a:endParaRPr lang="en-US" b="1" dirty="0">
              <a:latin typeface="Calibri" panose="020F0502020204030204" pitchFamily="34" charset="0"/>
              <a:ea typeface="Tahoma"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idx="1"/>
            <p:custDataLst>
              <p:tags r:id="rId3"/>
            </p:custDataLst>
          </p:nvPr>
        </p:nvSpPr>
        <p:spPr>
          <a:xfrm>
            <a:off x="1171679" y="2325982"/>
            <a:ext cx="9829400" cy="3493310"/>
          </a:xfrm>
        </p:spPr>
        <p:txBody>
          <a:bodyPr>
            <a:normAutofit/>
          </a:bodyPr>
          <a:lstStyle/>
          <a:p>
            <a:pPr marL="457200" indent="-412750" eaLnBrk="1" hangingPunct="1"/>
            <a:r>
              <a:rPr lang="en-US" sz="3600" dirty="0">
                <a:latin typeface="Calibri" panose="020F0502020204030204" pitchFamily="34" charset="0"/>
                <a:ea typeface="Tahoma" pitchFamily="34" charset="0"/>
                <a:cs typeface="Calibri" panose="020F0502020204030204" pitchFamily="34" charset="0"/>
              </a:rPr>
              <a:t>State WIC Agency is required to identify and investigate high-risk vendors</a:t>
            </a:r>
          </a:p>
          <a:p>
            <a:pPr marL="457200" indent="-412750" eaLnBrk="1" hangingPunct="1"/>
            <a:endParaRPr lang="en-US" sz="36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600" dirty="0">
                <a:latin typeface="Calibri" panose="020F0502020204030204" pitchFamily="34" charset="0"/>
                <a:ea typeface="Tahoma" pitchFamily="34" charset="0"/>
                <a:cs typeface="Calibri" panose="020F0502020204030204" pitchFamily="34" charset="0"/>
              </a:rPr>
              <a:t>NC sometimes works with the U.S. Office of Inspector General to conduct investigations</a:t>
            </a:r>
          </a:p>
        </p:txBody>
      </p:sp>
      <p:sp>
        <p:nvSpPr>
          <p:cNvPr id="3" name="Date Placeholder 2"/>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28" name="Group 2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9" name="Freeform: Shape 2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81850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4" name="Rectangle 10138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Rectangle 2"/>
          <p:cNvSpPr>
            <a:spLocks noGrp="1" noChangeArrowheads="1"/>
          </p:cNvSpPr>
          <p:nvPr>
            <p:ph type="title"/>
            <p:custDataLst>
              <p:tags r:id="rId2"/>
            </p:custDataLst>
          </p:nvPr>
        </p:nvSpPr>
        <p:spPr>
          <a:xfrm>
            <a:off x="963360" y="381000"/>
            <a:ext cx="5739065" cy="1461778"/>
          </a:xfrm>
        </p:spPr>
        <p:txBody>
          <a:bodyPr>
            <a:normAutofit/>
          </a:bodyPr>
          <a:lstStyle/>
          <a:p>
            <a:pPr eaLnBrk="1" hangingPunct="1"/>
            <a:r>
              <a:rPr lang="en-US" b="1" dirty="0">
                <a:latin typeface="Calibri" panose="020F0502020204030204" pitchFamily="34" charset="0"/>
                <a:ea typeface="Tahoma" pitchFamily="34" charset="0"/>
                <a:cs typeface="Calibri" panose="020F0502020204030204" pitchFamily="34" charset="0"/>
              </a:rPr>
              <a:t>Compliance Buys</a:t>
            </a:r>
          </a:p>
        </p:txBody>
      </p:sp>
      <p:sp>
        <p:nvSpPr>
          <p:cNvPr id="101379" name="Rectangle 3"/>
          <p:cNvSpPr>
            <a:spLocks noGrp="1" noChangeArrowheads="1"/>
          </p:cNvSpPr>
          <p:nvPr>
            <p:ph idx="1"/>
            <p:custDataLst>
              <p:tags r:id="rId3"/>
            </p:custDataLst>
          </p:nvPr>
        </p:nvSpPr>
        <p:spPr>
          <a:xfrm>
            <a:off x="836612" y="1858768"/>
            <a:ext cx="6096000" cy="4163706"/>
          </a:xfrm>
        </p:spPr>
        <p:txBody>
          <a:bodyPr>
            <a:normAutofit/>
          </a:bodyPr>
          <a:lstStyle/>
          <a:p>
            <a:pPr marL="457200" indent="-412750" eaLnBrk="1" hangingPunct="1"/>
            <a:r>
              <a:rPr lang="en-US" dirty="0">
                <a:latin typeface="Calibri" panose="020F0502020204030204" pitchFamily="34" charset="0"/>
                <a:ea typeface="Tahoma" pitchFamily="34" charset="0"/>
                <a:cs typeface="Calibri" panose="020F0502020204030204" pitchFamily="34" charset="0"/>
              </a:rPr>
              <a:t>Undercover purchases by a compliance investigator</a:t>
            </a:r>
          </a:p>
          <a:p>
            <a:pPr marL="457200" indent="-412750" eaLnBrk="1" hangingPunct="1"/>
            <a:endParaRPr lang="en-US"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dirty="0">
                <a:latin typeface="Calibri" panose="020F0502020204030204" pitchFamily="34" charset="0"/>
                <a:ea typeface="Tahoma" pitchFamily="34" charset="0"/>
                <a:cs typeface="Calibri" panose="020F0502020204030204" pitchFamily="34" charset="0"/>
              </a:rPr>
              <a:t>May make multiple visits over one year</a:t>
            </a:r>
          </a:p>
          <a:p>
            <a:pPr marL="457200" indent="-412750" eaLnBrk="1" hangingPunct="1"/>
            <a:endParaRPr lang="en-US"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dirty="0">
                <a:latin typeface="Calibri" panose="020F0502020204030204" pitchFamily="34" charset="0"/>
                <a:ea typeface="Tahoma" pitchFamily="34" charset="0"/>
                <a:cs typeface="Calibri" panose="020F0502020204030204" pitchFamily="34" charset="0"/>
              </a:rPr>
              <a:t>Vendors receive a letter from the State WIC Agency if problems are noted</a:t>
            </a:r>
          </a:p>
        </p:txBody>
      </p:sp>
      <p:sp>
        <p:nvSpPr>
          <p:cNvPr id="2" name="Date Placeholder 1"/>
          <p:cNvSpPr>
            <a:spLocks noGrp="1"/>
          </p:cNvSpPr>
          <p:nvPr>
            <p:ph type="dt" sz="half" idx="10"/>
            <p:custDataLst>
              <p:tags r:id="rId4"/>
            </p:custDataLst>
          </p:nvPr>
        </p:nvSpPr>
        <p:spPr>
          <a:xfrm>
            <a:off x="10519683" y="5522976"/>
            <a:ext cx="1236438" cy="365125"/>
          </a:xfrm>
        </p:spPr>
        <p:txBody>
          <a:bodyPr>
            <a:normAutofit/>
          </a:bodyPr>
          <a:lstStyle/>
          <a:p>
            <a:pPr algn="r">
              <a:spcAft>
                <a:spcPts val="600"/>
              </a:spcAft>
            </a:pPr>
            <a:r>
              <a:rPr lang="en-US" sz="1100">
                <a:solidFill>
                  <a:schemeClr val="tx1">
                    <a:alpha val="80000"/>
                  </a:schemeClr>
                </a:solidFill>
              </a:rPr>
              <a:t> </a:t>
            </a:r>
          </a:p>
        </p:txBody>
      </p:sp>
      <p:sp>
        <p:nvSpPr>
          <p:cNvPr id="101386" name="Freeform: Shape 101385">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935" y="851518"/>
            <a:ext cx="618319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A toy figure holding an object&#10;&#10;Description automatically generated with low confidence"/>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569143" y="2105470"/>
            <a:ext cx="3144943" cy="3217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59229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639913" y="1243013"/>
            <a:ext cx="3854716" cy="4371974"/>
          </a:xfrm>
        </p:spPr>
        <p:txBody>
          <a:bodyPr>
            <a:normAutofit/>
          </a:bodyPr>
          <a:lstStyle/>
          <a:p>
            <a:r>
              <a:rPr lang="en-US" sz="4800" b="1" dirty="0">
                <a:latin typeface="Calibri" panose="020F0502020204030204" pitchFamily="34" charset="0"/>
                <a:ea typeface="Tahoma" pitchFamily="34" charset="0"/>
                <a:cs typeface="Calibri" panose="020F0502020204030204" pitchFamily="34" charset="0"/>
              </a:rPr>
              <a:t>Vendor Overcharging</a:t>
            </a:r>
            <a:endParaRPr lang="en-US" sz="4800" b="1" dirty="0">
              <a:latin typeface="Calibri" panose="020F0502020204030204" pitchFamily="34" charset="0"/>
              <a:cs typeface="Calibri" panose="020F0502020204030204" pitchFamily="34" charset="0"/>
            </a:endParaRPr>
          </a:p>
        </p:txBody>
      </p:sp>
      <p:sp>
        <p:nvSpPr>
          <p:cNvPr id="4" name="Content Placeholder 3"/>
          <p:cNvSpPr>
            <a:spLocks noGrp="1"/>
          </p:cNvSpPr>
          <p:nvPr>
            <p:ph idx="1"/>
            <p:custDataLst>
              <p:tags r:id="rId3"/>
            </p:custDataLst>
          </p:nvPr>
        </p:nvSpPr>
        <p:spPr>
          <a:xfrm>
            <a:off x="5214452" y="653161"/>
            <a:ext cx="6256218" cy="5551678"/>
          </a:xfrm>
        </p:spPr>
        <p:txBody>
          <a:bodyPr anchor="ctr">
            <a:normAutofit lnSpcReduction="10000"/>
          </a:bodyPr>
          <a:lstStyle/>
          <a:p>
            <a:pPr marL="457200" indent="-412750"/>
            <a:r>
              <a:rPr lang="en-US" dirty="0">
                <a:latin typeface="Calibri" panose="020F0502020204030204" pitchFamily="34" charset="0"/>
                <a:ea typeface="Tahoma" pitchFamily="34" charset="0"/>
                <a:cs typeface="Calibri" panose="020F0502020204030204" pitchFamily="34" charset="0"/>
              </a:rPr>
              <a:t>Intentionally or unintentionally charging more for exempt infant formula or WIC-eligible </a:t>
            </a:r>
            <a:r>
              <a:rPr lang="en-US" dirty="0" err="1">
                <a:latin typeface="Calibri" panose="020F0502020204030204" pitchFamily="34" charset="0"/>
                <a:ea typeface="Tahoma" pitchFamily="34" charset="0"/>
                <a:cs typeface="Calibri" panose="020F0502020204030204" pitchFamily="34" charset="0"/>
              </a:rPr>
              <a:t>nutritionals</a:t>
            </a:r>
            <a:r>
              <a:rPr lang="en-US" dirty="0">
                <a:latin typeface="Calibri" panose="020F0502020204030204" pitchFamily="34" charset="0"/>
                <a:ea typeface="Tahoma" pitchFamily="34" charset="0"/>
                <a:cs typeface="Calibri" panose="020F0502020204030204" pitchFamily="34" charset="0"/>
              </a:rPr>
              <a:t> to a WIC customer than a non-WIC customer;</a:t>
            </a:r>
          </a:p>
          <a:p>
            <a:pPr marL="457200" indent="-412750"/>
            <a:r>
              <a:rPr lang="en-US" dirty="0">
                <a:latin typeface="Calibri" panose="020F0502020204030204" pitchFamily="34" charset="0"/>
                <a:ea typeface="Tahoma" pitchFamily="34" charset="0"/>
                <a:cs typeface="Calibri" panose="020F0502020204030204" pitchFamily="34" charset="0"/>
              </a:rPr>
              <a:t>Charging more than the current shelf price for exempt infant formula or WIC-eligible </a:t>
            </a:r>
            <a:r>
              <a:rPr lang="en-US" dirty="0" err="1">
                <a:latin typeface="Calibri" panose="020F0502020204030204" pitchFamily="34" charset="0"/>
                <a:ea typeface="Tahoma" pitchFamily="34" charset="0"/>
                <a:cs typeface="Calibri" panose="020F0502020204030204" pitchFamily="34" charset="0"/>
              </a:rPr>
              <a:t>nutritionals</a:t>
            </a:r>
            <a:r>
              <a:rPr lang="en-US" dirty="0">
                <a:latin typeface="Calibri" panose="020F0502020204030204" pitchFamily="34" charset="0"/>
                <a:ea typeface="Tahoma" pitchFamily="34" charset="0"/>
                <a:cs typeface="Calibri" panose="020F0502020204030204" pitchFamily="34" charset="0"/>
              </a:rPr>
              <a:t> provided to a WIC customer</a:t>
            </a:r>
          </a:p>
          <a:p>
            <a:pPr marL="457200" indent="-412750"/>
            <a:r>
              <a:rPr lang="en-US" dirty="0">
                <a:latin typeface="Calibri" panose="020F0502020204030204" pitchFamily="34" charset="0"/>
                <a:ea typeface="Tahoma" pitchFamily="34" charset="0"/>
                <a:cs typeface="Calibri" panose="020F0502020204030204" pitchFamily="34" charset="0"/>
              </a:rPr>
              <a:t>Overcharging is a serious federal violation that can lead to vendor disqualification</a:t>
            </a:r>
          </a:p>
          <a:p>
            <a:pPr marL="457200" indent="-412750"/>
            <a:r>
              <a:rPr lang="en-US" dirty="0">
                <a:latin typeface="Calibri" panose="020F0502020204030204" pitchFamily="34" charset="0"/>
                <a:ea typeface="Tahoma" pitchFamily="34" charset="0"/>
                <a:cs typeface="Calibri" panose="020F0502020204030204" pitchFamily="34" charset="0"/>
              </a:rPr>
              <a:t>This violation is uncovered during compliance buys</a:t>
            </a:r>
          </a:p>
          <a:p>
            <a:endParaRPr lang="en-US" sz="1800" dirty="0">
              <a:solidFill>
                <a:schemeClr val="tx2"/>
              </a:solidFill>
            </a:endParaRPr>
          </a:p>
        </p:txBody>
      </p:sp>
      <p:sp>
        <p:nvSpPr>
          <p:cNvPr id="3" name="Date Placeholder 2"/>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669798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2536666" y="365849"/>
            <a:ext cx="7498080" cy="731838"/>
          </a:xfrm>
        </p:spPr>
        <p:txBody>
          <a:bodyPr anchor="b">
            <a:normAutofit/>
          </a:bodyPr>
          <a:lstStyle/>
          <a:p>
            <a:pPr algn="ctr"/>
            <a:r>
              <a:rPr lang="en-US" sz="4400" b="1" dirty="0">
                <a:solidFill>
                  <a:schemeClr val="tx1"/>
                </a:solidFill>
                <a:ea typeface="Tahoma" pitchFamily="34" charset="0"/>
                <a:cs typeface="Tahoma" pitchFamily="34" charset="0"/>
              </a:rPr>
              <a:t>Overcharging?</a:t>
            </a:r>
          </a:p>
        </p:txBody>
      </p:sp>
      <p:sp>
        <p:nvSpPr>
          <p:cNvPr id="43011" name="Rectangle 5"/>
          <p:cNvSpPr>
            <a:spLocks noGrp="1" noChangeArrowheads="1"/>
          </p:cNvSpPr>
          <p:nvPr>
            <p:ph idx="1"/>
            <p:custDataLst>
              <p:tags r:id="rId3"/>
            </p:custDataLst>
          </p:nvPr>
        </p:nvSpPr>
        <p:spPr>
          <a:xfrm>
            <a:off x="1598612" y="1974850"/>
            <a:ext cx="9374188" cy="1790700"/>
          </a:xfrm>
        </p:spPr>
        <p:txBody>
          <a:bodyPr>
            <a:normAutofit fontScale="92500"/>
          </a:bodyPr>
          <a:lstStyle/>
          <a:p>
            <a:pPr marL="615950" indent="-571500">
              <a:lnSpc>
                <a:spcPct val="110000"/>
              </a:lnSpc>
              <a:spcBef>
                <a:spcPct val="50000"/>
              </a:spcBef>
            </a:pPr>
            <a:r>
              <a:rPr lang="en-US" sz="3600" dirty="0">
                <a:solidFill>
                  <a:schemeClr val="tx1"/>
                </a:solidFill>
                <a:ea typeface="Tahoma" pitchFamily="34" charset="0"/>
                <a:cs typeface="Tahoma" pitchFamily="34" charset="0"/>
              </a:rPr>
              <a:t>A vendor charges the WIC customer $10.69 for Nutramigen ready-to-feed. The current shelf price is $9.50. Is this vendor overcharging?</a:t>
            </a:r>
          </a:p>
        </p:txBody>
      </p:sp>
      <p:sp>
        <p:nvSpPr>
          <p:cNvPr id="2" name="Date Placeholder 1"/>
          <p:cNvSpPr>
            <a:spLocks noGrp="1"/>
          </p:cNvSpPr>
          <p:nvPr>
            <p:ph type="dt" sz="half" idx="10"/>
            <p:custDataLst>
              <p:tags r:id="rId4"/>
            </p:custDataLst>
          </p:nvPr>
        </p:nvSpPr>
        <p:spPr/>
        <p:txBody>
          <a:bodyPr/>
          <a:lstStyle/>
          <a:p>
            <a:r>
              <a:rPr lang="en-US" dirty="0"/>
              <a:t> </a:t>
            </a:r>
          </a:p>
        </p:txBody>
      </p:sp>
      <p:sp>
        <p:nvSpPr>
          <p:cNvPr id="4" name="TextBox 3">
            <a:extLst>
              <a:ext uri="{FF2B5EF4-FFF2-40B4-BE49-F238E27FC236}">
                <a16:creationId xmlns:a16="http://schemas.microsoft.com/office/drawing/2014/main" id="{2D9B667B-F283-4F44-9D92-685967D9FD41}"/>
              </a:ext>
            </a:extLst>
          </p:cNvPr>
          <p:cNvSpPr txBox="1"/>
          <p:nvPr>
            <p:custDataLst>
              <p:tags r:id="rId5"/>
            </p:custDataLst>
          </p:nvPr>
        </p:nvSpPr>
        <p:spPr>
          <a:xfrm>
            <a:off x="1606963" y="3962400"/>
            <a:ext cx="9447514" cy="1615827"/>
          </a:xfrm>
          <a:prstGeom prst="rect">
            <a:avLst/>
          </a:prstGeom>
          <a:noFill/>
        </p:spPr>
        <p:txBody>
          <a:bodyPr wrap="square" rtlCol="0">
            <a:spAutoFit/>
          </a:bodyPr>
          <a:lstStyle/>
          <a:p>
            <a:pPr marL="914400" lvl="1" indent="-457200">
              <a:buFont typeface="Courier New" panose="02070309020205020404" pitchFamily="49" charset="0"/>
              <a:buChar char="o"/>
            </a:pPr>
            <a:r>
              <a:rPr lang="en-US" sz="3300" dirty="0">
                <a:latin typeface="+mj-lt"/>
                <a:ea typeface="Tahoma" pitchFamily="34" charset="0"/>
                <a:cs typeface="Tahoma" pitchFamily="34" charset="0"/>
              </a:rPr>
              <a:t>Answer: Yes, because the vendor </a:t>
            </a:r>
            <a:r>
              <a:rPr lang="en-US" sz="3300" u="sng" dirty="0">
                <a:latin typeface="+mj-lt"/>
                <a:ea typeface="Tahoma" pitchFamily="34" charset="0"/>
                <a:cs typeface="Tahoma" pitchFamily="34" charset="0"/>
              </a:rPr>
              <a:t>charged more </a:t>
            </a:r>
            <a:r>
              <a:rPr lang="en-US" sz="3300" dirty="0">
                <a:latin typeface="+mj-lt"/>
                <a:ea typeface="Tahoma" pitchFamily="34" charset="0"/>
                <a:cs typeface="Tahoma" pitchFamily="34" charset="0"/>
              </a:rPr>
              <a:t>than the current shelf price for exempt infant formula provided to the WIC customer</a:t>
            </a:r>
            <a:r>
              <a:rPr lang="en-US" sz="3300" dirty="0">
                <a:ea typeface="Tahoma" pitchFamily="34" charset="0"/>
                <a:cs typeface="Tahoma" pitchFamily="34" charset="0"/>
              </a:rPr>
              <a:t>. </a:t>
            </a:r>
            <a:endParaRPr lang="en-US" sz="3300" dirty="0"/>
          </a:p>
        </p:txBody>
      </p:sp>
    </p:spTree>
    <p:custDataLst>
      <p:tags r:id="rId1"/>
    </p:custDataLst>
    <p:extLst>
      <p:ext uri="{BB962C8B-B14F-4D97-AF65-F5344CB8AC3E}">
        <p14:creationId xmlns:p14="http://schemas.microsoft.com/office/powerpoint/2010/main" val="383051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2276395" y="269046"/>
            <a:ext cx="7636034" cy="926964"/>
          </a:xfrm>
        </p:spPr>
        <p:txBody>
          <a:bodyPr anchor="b">
            <a:normAutofit/>
          </a:bodyPr>
          <a:lstStyle/>
          <a:p>
            <a:pPr algn="ctr"/>
            <a:r>
              <a:rPr lang="en-US" sz="4400" b="1" dirty="0">
                <a:solidFill>
                  <a:schemeClr val="tx1"/>
                </a:solidFill>
                <a:ea typeface="Tahoma" pitchFamily="34" charset="0"/>
                <a:cs typeface="Tahoma" pitchFamily="34" charset="0"/>
              </a:rPr>
              <a:t>Overcharging?</a:t>
            </a:r>
          </a:p>
        </p:txBody>
      </p:sp>
      <p:sp>
        <p:nvSpPr>
          <p:cNvPr id="43011" name="Rectangle 5"/>
          <p:cNvSpPr>
            <a:spLocks noGrp="1" noChangeArrowheads="1"/>
          </p:cNvSpPr>
          <p:nvPr>
            <p:ph idx="1"/>
            <p:custDataLst>
              <p:tags r:id="rId3"/>
            </p:custDataLst>
          </p:nvPr>
        </p:nvSpPr>
        <p:spPr>
          <a:xfrm>
            <a:off x="1597024" y="1574615"/>
            <a:ext cx="9374188" cy="1790700"/>
          </a:xfrm>
        </p:spPr>
        <p:txBody>
          <a:bodyPr>
            <a:noAutofit/>
          </a:bodyPr>
          <a:lstStyle/>
          <a:p>
            <a:pPr marL="501650" indent="-457200">
              <a:lnSpc>
                <a:spcPct val="110000"/>
              </a:lnSpc>
              <a:spcBef>
                <a:spcPct val="50000"/>
              </a:spcBef>
            </a:pPr>
            <a:r>
              <a:rPr lang="en-US" sz="3300" dirty="0">
                <a:solidFill>
                  <a:schemeClr val="tx1"/>
                </a:solidFill>
                <a:ea typeface="Tahoma" pitchFamily="34" charset="0"/>
                <a:cs typeface="Tahoma" pitchFamily="34" charset="0"/>
              </a:rPr>
              <a:t>A vendor charges a WIC customer $6.50 for WIC approved exempt infant formula.  $7.50 is the current shelf price. Is this vendor overcharging? </a:t>
            </a:r>
          </a:p>
        </p:txBody>
      </p:sp>
      <p:sp>
        <p:nvSpPr>
          <p:cNvPr id="2" name="Date Placeholder 1"/>
          <p:cNvSpPr>
            <a:spLocks noGrp="1"/>
          </p:cNvSpPr>
          <p:nvPr>
            <p:ph type="dt" sz="half" idx="10"/>
            <p:custDataLst>
              <p:tags r:id="rId4"/>
            </p:custDataLst>
          </p:nvPr>
        </p:nvSpPr>
        <p:spPr/>
        <p:txBody>
          <a:bodyPr/>
          <a:lstStyle/>
          <a:p>
            <a:r>
              <a:rPr lang="en-US" dirty="0"/>
              <a:t> </a:t>
            </a:r>
          </a:p>
        </p:txBody>
      </p:sp>
      <p:sp>
        <p:nvSpPr>
          <p:cNvPr id="3" name="TextBox 2">
            <a:extLst>
              <a:ext uri="{FF2B5EF4-FFF2-40B4-BE49-F238E27FC236}">
                <a16:creationId xmlns:a16="http://schemas.microsoft.com/office/drawing/2014/main" id="{285D693B-D5D1-4FF1-A49B-016646D641EC}"/>
              </a:ext>
            </a:extLst>
          </p:cNvPr>
          <p:cNvSpPr txBox="1"/>
          <p:nvPr>
            <p:custDataLst>
              <p:tags r:id="rId5"/>
            </p:custDataLst>
          </p:nvPr>
        </p:nvSpPr>
        <p:spPr>
          <a:xfrm>
            <a:off x="1597025" y="3338101"/>
            <a:ext cx="8994776" cy="2123658"/>
          </a:xfrm>
          <a:prstGeom prst="rect">
            <a:avLst/>
          </a:prstGeom>
          <a:noFill/>
        </p:spPr>
        <p:txBody>
          <a:bodyPr wrap="square" rtlCol="0">
            <a:spAutoFit/>
          </a:bodyPr>
          <a:lstStyle/>
          <a:p>
            <a:pPr marL="914400" lvl="1" indent="-457200">
              <a:spcBef>
                <a:spcPct val="50000"/>
              </a:spcBef>
              <a:buFont typeface="Courier New" panose="02070309020205020404" pitchFamily="49" charset="0"/>
              <a:buChar char="o"/>
            </a:pPr>
            <a:r>
              <a:rPr lang="en-US" sz="3300" dirty="0">
                <a:latin typeface="+mj-lt"/>
                <a:ea typeface="Tahoma" pitchFamily="34" charset="0"/>
                <a:cs typeface="Tahoma" pitchFamily="34" charset="0"/>
              </a:rPr>
              <a:t>Answer: No, because their current shelf price is $7.50, and the vendor </a:t>
            </a:r>
            <a:r>
              <a:rPr lang="en-US" sz="3300" u="sng" dirty="0">
                <a:latin typeface="+mj-lt"/>
                <a:ea typeface="Tahoma" pitchFamily="34" charset="0"/>
                <a:cs typeface="Tahoma" pitchFamily="34" charset="0"/>
              </a:rPr>
              <a:t>did not</a:t>
            </a:r>
            <a:r>
              <a:rPr lang="en-US" sz="3300" dirty="0">
                <a:latin typeface="+mj-lt"/>
                <a:ea typeface="Tahoma" pitchFamily="34" charset="0"/>
                <a:cs typeface="Tahoma" pitchFamily="34" charset="0"/>
              </a:rPr>
              <a:t> charge the WIC customer more than the current shelf price.</a:t>
            </a:r>
          </a:p>
        </p:txBody>
      </p:sp>
    </p:spTree>
    <p:custDataLst>
      <p:tags r:id="rId1"/>
    </p:custDataLst>
    <p:extLst>
      <p:ext uri="{BB962C8B-B14F-4D97-AF65-F5344CB8AC3E}">
        <p14:creationId xmlns:p14="http://schemas.microsoft.com/office/powerpoint/2010/main" val="439078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1153763" y="266285"/>
            <a:ext cx="9830988" cy="1325563"/>
          </a:xfrm>
        </p:spPr>
        <p:txBody>
          <a:bodyPr anchor="b">
            <a:normAutofit/>
          </a:bodyPr>
          <a:lstStyle/>
          <a:p>
            <a:r>
              <a:rPr lang="en-US" sz="4800" b="1" dirty="0">
                <a:latin typeface="Calibri" panose="020F0502020204030204" pitchFamily="34" charset="0"/>
                <a:cs typeface="Calibri" panose="020F0502020204030204" pitchFamily="34" charset="0"/>
              </a:rPr>
              <a:t>Food Substitution</a:t>
            </a: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1178918" y="2007062"/>
            <a:ext cx="9830988" cy="4250606"/>
          </a:xfrm>
        </p:spPr>
        <p:txBody>
          <a:bodyPr>
            <a:normAutofit fontScale="92500" lnSpcReduction="10000"/>
          </a:bodyPr>
          <a:lstStyle/>
          <a:p>
            <a:pPr marL="457200" indent="-412750">
              <a:spcBef>
                <a:spcPts val="0"/>
              </a:spcBef>
            </a:pPr>
            <a:r>
              <a:rPr lang="en-US" dirty="0">
                <a:latin typeface="Calibri" panose="020F0502020204030204" pitchFamily="34" charset="0"/>
                <a:cs typeface="Calibri" panose="020F0502020204030204" pitchFamily="34" charset="0"/>
              </a:rPr>
              <a:t>Per the Vendor Agreement: </a:t>
            </a:r>
          </a:p>
          <a:p>
            <a:pPr lvl="1">
              <a:spcBef>
                <a:spcPts val="0"/>
              </a:spcBef>
              <a:buFont typeface="Wingdings" panose="05000000000000000000" pitchFamily="2" charset="2"/>
              <a:buChar char="ü"/>
            </a:pPr>
            <a:r>
              <a:rPr lang="en-US" sz="2800" dirty="0">
                <a:latin typeface="Calibri" panose="020F0502020204030204" pitchFamily="34" charset="0"/>
                <a:cs typeface="Calibri" panose="020F0502020204030204" pitchFamily="34" charset="0"/>
              </a:rPr>
              <a:t>Vendors must provide to the WIC customer only the approved supplemental foods, fruit, and vegetables contained in the authorized product list (APL) after it has been determined that the WIC customer has an available balance for the item on the date of the transaction</a:t>
            </a:r>
          </a:p>
          <a:p>
            <a:pPr marL="501650" indent="-457200">
              <a:spcAft>
                <a:spcPts val="600"/>
              </a:spcAft>
            </a:pPr>
            <a:r>
              <a:rPr lang="en-US" b="1" dirty="0">
                <a:latin typeface="Calibri" panose="020F0502020204030204" pitchFamily="34" charset="0"/>
                <a:cs typeface="Calibri" panose="020F0502020204030204" pitchFamily="34" charset="0"/>
              </a:rPr>
              <a:t>Vendors cannot substitute one food subcategory in place of another or a food item that is not WIC approved in place of a WIC-approved supplemental food.</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Federal violation that carries 1-year disqualification</a:t>
            </a:r>
          </a:p>
          <a:p>
            <a:pPr marL="1258888" lvl="2" indent="-457200">
              <a:buClr>
                <a:srgbClr val="967E96"/>
              </a:buClr>
            </a:pPr>
            <a:r>
              <a:rPr lang="en-US" sz="2800" b="1" dirty="0">
                <a:latin typeface="Calibri" panose="020F0502020204030204" pitchFamily="34" charset="0"/>
                <a:cs typeface="Calibri" panose="020F0502020204030204" pitchFamily="34" charset="0"/>
              </a:rPr>
              <a:t>Example:</a:t>
            </a:r>
            <a:r>
              <a:rPr lang="en-US" sz="2800" dirty="0">
                <a:latin typeface="Calibri" panose="020F0502020204030204" pitchFamily="34" charset="0"/>
                <a:cs typeface="Calibri" panose="020F0502020204030204" pitchFamily="34" charset="0"/>
              </a:rPr>
              <a:t>  Substituting </a:t>
            </a:r>
            <a:r>
              <a:rPr lang="en-US" sz="2800" dirty="0" err="1">
                <a:latin typeface="Calibri" panose="020F0502020204030204" pitchFamily="34" charset="0"/>
                <a:cs typeface="Calibri" panose="020F0502020204030204" pitchFamily="34" charset="0"/>
              </a:rPr>
              <a:t>Pediasure</a:t>
            </a:r>
            <a:r>
              <a:rPr lang="en-US" sz="2800" dirty="0">
                <a:latin typeface="Calibri" panose="020F0502020204030204" pitchFamily="34" charset="0"/>
                <a:cs typeface="Calibri" panose="020F0502020204030204" pitchFamily="34" charset="0"/>
              </a:rPr>
              <a:t> for Ensure or Cereal for Ensure</a:t>
            </a: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98652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DBBA-5AA4-43F1-9F8A-9296D452CEC7}"/>
              </a:ext>
            </a:extLst>
          </p:cNvPr>
          <p:cNvSpPr>
            <a:spLocks noGrp="1"/>
          </p:cNvSpPr>
          <p:nvPr>
            <p:ph type="title"/>
            <p:custDataLst>
              <p:tags r:id="rId2"/>
            </p:custDataLst>
          </p:nvPr>
        </p:nvSpPr>
        <p:spPr>
          <a:xfrm>
            <a:off x="760412" y="226613"/>
            <a:ext cx="10668000" cy="1284513"/>
          </a:xfrm>
        </p:spPr>
        <p:txBody>
          <a:bodyPr>
            <a:noAutofit/>
          </a:bodyPr>
          <a:lstStyle/>
          <a:p>
            <a:r>
              <a:rPr lang="en-US" sz="5500" b="1" dirty="0">
                <a:solidFill>
                  <a:schemeClr val="tx1"/>
                </a:solidFill>
                <a:latin typeface="Calibri" panose="020F0502020204030204" pitchFamily="34" charset="0"/>
                <a:cs typeface="Calibri" panose="020F0502020204030204" pitchFamily="34" charset="0"/>
              </a:rPr>
              <a:t>Use of Scanning Sheets Prohibited</a:t>
            </a:r>
          </a:p>
        </p:txBody>
      </p:sp>
      <p:sp>
        <p:nvSpPr>
          <p:cNvPr id="3" name="Content Placeholder 2">
            <a:extLst>
              <a:ext uri="{FF2B5EF4-FFF2-40B4-BE49-F238E27FC236}">
                <a16:creationId xmlns:a16="http://schemas.microsoft.com/office/drawing/2014/main" id="{D3F1EF35-A962-4044-A1EF-99CF282E218C}"/>
              </a:ext>
            </a:extLst>
          </p:cNvPr>
          <p:cNvSpPr>
            <a:spLocks noGrp="1"/>
          </p:cNvSpPr>
          <p:nvPr>
            <p:ph idx="1"/>
            <p:custDataLst>
              <p:tags r:id="rId3"/>
            </p:custDataLst>
          </p:nvPr>
        </p:nvSpPr>
        <p:spPr>
          <a:xfrm>
            <a:off x="760412" y="1885217"/>
            <a:ext cx="6858000" cy="4103913"/>
          </a:xfrm>
        </p:spPr>
        <p:txBody>
          <a:bodyPr>
            <a:noAutofit/>
          </a:bodyPr>
          <a:lstStyle/>
          <a:p>
            <a:pPr marL="457200" indent="-412750"/>
            <a:r>
              <a:rPr lang="en-US" dirty="0">
                <a:solidFill>
                  <a:schemeClr val="tx1"/>
                </a:solidFill>
                <a:latin typeface="Calibri" panose="020F0502020204030204" pitchFamily="34" charset="0"/>
                <a:cs typeface="Calibri" panose="020F0502020204030204" pitchFamily="34" charset="0"/>
              </a:rPr>
              <a:t>Vendors cannot use a collection of UPC barcodes on scanning sheets, cash registers, computers, tablets, cell phones or any other similar electronic devices to transact eWIC</a:t>
            </a:r>
          </a:p>
          <a:p>
            <a:pPr marL="457200" indent="-412750">
              <a:lnSpc>
                <a:spcPct val="100000"/>
              </a:lnSpc>
              <a:buNone/>
            </a:pPr>
            <a:r>
              <a:rPr lang="en-US" dirty="0">
                <a:solidFill>
                  <a:schemeClr val="tx1"/>
                </a:solidFill>
                <a:latin typeface="Calibri" panose="020F0502020204030204" pitchFamily="34" charset="0"/>
                <a:cs typeface="Calibri" panose="020F0502020204030204" pitchFamily="34" charset="0"/>
              </a:rPr>
              <a:t> </a:t>
            </a:r>
          </a:p>
          <a:p>
            <a:pPr marL="457200" indent="-412750"/>
            <a:r>
              <a:rPr lang="en-US" dirty="0">
                <a:solidFill>
                  <a:schemeClr val="tx1"/>
                </a:solidFill>
                <a:latin typeface="Calibri" panose="020F0502020204030204" pitchFamily="34" charset="0"/>
                <a:cs typeface="Calibri" panose="020F0502020204030204" pitchFamily="34" charset="0"/>
              </a:rPr>
              <a:t>Failure to comply with this policy could result in termination of your WIC Vendor Agreement   </a:t>
            </a:r>
          </a:p>
        </p:txBody>
      </p:sp>
      <p:graphicFrame>
        <p:nvGraphicFramePr>
          <p:cNvPr id="5" name="Object 4">
            <a:extLst>
              <a:ext uri="{FF2B5EF4-FFF2-40B4-BE49-F238E27FC236}">
                <a16:creationId xmlns:a16="http://schemas.microsoft.com/office/drawing/2014/main" id="{D9528D54-D39B-4D21-821A-D53D9961BEBA}"/>
              </a:ext>
            </a:extLst>
          </p:cNvPr>
          <p:cNvGraphicFramePr>
            <a:graphicFrameLocks noChangeAspect="1"/>
          </p:cNvGraphicFramePr>
          <p:nvPr>
            <p:custDataLst>
              <p:tags r:id="rId4"/>
            </p:custDataLst>
            <p:extLst>
              <p:ext uri="{D42A27DB-BD31-4B8C-83A1-F6EECF244321}">
                <p14:modId xmlns:p14="http://schemas.microsoft.com/office/powerpoint/2010/main" val="3908828952"/>
              </p:ext>
            </p:extLst>
          </p:nvPr>
        </p:nvGraphicFramePr>
        <p:xfrm>
          <a:off x="7847012" y="1752600"/>
          <a:ext cx="3810001" cy="4369149"/>
        </p:xfrm>
        <a:graphic>
          <a:graphicData uri="http://schemas.openxmlformats.org/presentationml/2006/ole">
            <mc:AlternateContent xmlns:mc="http://schemas.openxmlformats.org/markup-compatibility/2006">
              <mc:Choice xmlns:v="urn:schemas-microsoft-com:vml" Requires="v">
                <p:oleObj name="Acrobat Document" r:id="rId7" imgW="5829199" imgH="7543800" progId="AcroExch.Document.DC">
                  <p:embed/>
                </p:oleObj>
              </mc:Choice>
              <mc:Fallback>
                <p:oleObj name="Acrobat Document" r:id="rId7" imgW="5829199" imgH="7543800" progId="AcroExch.Document.DC">
                  <p:embed/>
                  <p:pic>
                    <p:nvPicPr>
                      <p:cNvPr id="5" name="Object 4">
                        <a:extLst>
                          <a:ext uri="{FF2B5EF4-FFF2-40B4-BE49-F238E27FC236}">
                            <a16:creationId xmlns:a16="http://schemas.microsoft.com/office/drawing/2014/main" id="{D9528D54-D39B-4D21-821A-D53D9961BEBA}"/>
                          </a:ext>
                        </a:extLst>
                      </p:cNvPr>
                      <p:cNvPicPr/>
                      <p:nvPr/>
                    </p:nvPicPr>
                    <p:blipFill>
                      <a:blip r:embed="rId8"/>
                      <a:stretch>
                        <a:fillRect/>
                      </a:stretch>
                    </p:blipFill>
                    <p:spPr>
                      <a:xfrm>
                        <a:off x="7847012" y="1752600"/>
                        <a:ext cx="3810001" cy="4369149"/>
                      </a:xfrm>
                      <a:prstGeom prst="rect">
                        <a:avLst/>
                      </a:prstGeom>
                      <a:solidFill>
                        <a:schemeClr val="tx1"/>
                      </a:solidFill>
                      <a:ln>
                        <a:solidFill>
                          <a:schemeClr val="tx1"/>
                        </a:solidFill>
                      </a:ln>
                    </p:spPr>
                  </p:pic>
                </p:oleObj>
              </mc:Fallback>
            </mc:AlternateContent>
          </a:graphicData>
        </a:graphic>
      </p:graphicFrame>
    </p:spTree>
    <p:custDataLst>
      <p:tags r:id="rId1"/>
    </p:custDataLst>
    <p:extLst>
      <p:ext uri="{BB962C8B-B14F-4D97-AF65-F5344CB8AC3E}">
        <p14:creationId xmlns:p14="http://schemas.microsoft.com/office/powerpoint/2010/main" val="1677639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0" name="Rectangle 4403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p:cNvSpPr>
            <a:spLocks noGrp="1" noChangeArrowheads="1"/>
          </p:cNvSpPr>
          <p:nvPr>
            <p:ph type="title"/>
            <p:custDataLst>
              <p:tags r:id="rId2"/>
            </p:custDataLst>
          </p:nvPr>
        </p:nvSpPr>
        <p:spPr>
          <a:xfrm>
            <a:off x="837982" y="365125"/>
            <a:ext cx="5249949" cy="1807305"/>
          </a:xfrm>
        </p:spPr>
        <p:txBody>
          <a:bodyPr>
            <a:normAutofit/>
          </a:bodyPr>
          <a:lstStyle/>
          <a:p>
            <a:pPr eaLnBrk="1" hangingPunct="1"/>
            <a:r>
              <a:rPr lang="en-US" b="1" dirty="0">
                <a:latin typeface="Calibri" panose="020F0502020204030204" pitchFamily="34" charset="0"/>
                <a:ea typeface="Tahoma" pitchFamily="34" charset="0"/>
                <a:cs typeface="Calibri" panose="020F0502020204030204" pitchFamily="34" charset="0"/>
              </a:rPr>
              <a:t>Inventory Audits</a:t>
            </a:r>
          </a:p>
        </p:txBody>
      </p:sp>
      <p:sp>
        <p:nvSpPr>
          <p:cNvPr id="44035" name="Rectangle 3"/>
          <p:cNvSpPr>
            <a:spLocks noGrp="1" noChangeArrowheads="1"/>
          </p:cNvSpPr>
          <p:nvPr>
            <p:ph idx="1"/>
            <p:custDataLst>
              <p:tags r:id="rId3"/>
            </p:custDataLst>
          </p:nvPr>
        </p:nvSpPr>
        <p:spPr>
          <a:xfrm>
            <a:off x="837980" y="2333297"/>
            <a:ext cx="6018432" cy="3838903"/>
          </a:xfrm>
        </p:spPr>
        <p:txBody>
          <a:bodyPr>
            <a:normAutofit/>
          </a:bodyPr>
          <a:lstStyle/>
          <a:p>
            <a:pPr marL="501650" indent="-457200"/>
            <a:r>
              <a:rPr lang="en-US" dirty="0">
                <a:latin typeface="Calibri" panose="020F0502020204030204" pitchFamily="34" charset="0"/>
                <a:ea typeface="Tahoma" pitchFamily="34" charset="0"/>
                <a:cs typeface="Calibri" panose="020F0502020204030204" pitchFamily="34" charset="0"/>
              </a:rPr>
              <a:t>A vendor must make available at any reasonable time and place ALL: </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Program-related records: invoices, purchase orders, various tax and business records</a:t>
            </a:r>
          </a:p>
          <a:p>
            <a:pPr marL="501650" indent="-457200"/>
            <a:r>
              <a:rPr lang="en-US" dirty="0">
                <a:latin typeface="Calibri" panose="020F0502020204030204" pitchFamily="34" charset="0"/>
                <a:ea typeface="Tahoma" pitchFamily="34" charset="0"/>
                <a:cs typeface="Calibri" panose="020F0502020204030204" pitchFamily="34" charset="0"/>
              </a:rPr>
              <a:t>MUST</a:t>
            </a:r>
            <a:r>
              <a:rPr lang="en-US" b="1" dirty="0">
                <a:latin typeface="Calibri" panose="020F0502020204030204" pitchFamily="34" charset="0"/>
                <a:ea typeface="Tahoma" pitchFamily="34" charset="0"/>
                <a:cs typeface="Calibri" panose="020F0502020204030204" pitchFamily="34" charset="0"/>
              </a:rPr>
              <a:t> </a:t>
            </a:r>
            <a:r>
              <a:rPr lang="en-US" dirty="0">
                <a:latin typeface="Calibri" panose="020F0502020204030204" pitchFamily="34" charset="0"/>
                <a:ea typeface="Tahoma" pitchFamily="34" charset="0"/>
                <a:cs typeface="Calibri" panose="020F0502020204030204" pitchFamily="34" charset="0"/>
              </a:rPr>
              <a:t>be retained 3 years or until audit pertaining to these records is resolved, whichever is later </a:t>
            </a: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6336"/>
          <a:stretch/>
        </p:blipFill>
        <p:spPr bwMode="auto">
          <a:xfrm>
            <a:off x="7085012" y="838200"/>
            <a:ext cx="4106633" cy="47244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02790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1"/>
          <p:cNvSpPr>
            <a:spLocks noGrp="1"/>
          </p:cNvSpPr>
          <p:nvPr>
            <p:ph type="title"/>
            <p:custDataLst>
              <p:tags r:id="rId2"/>
            </p:custDataLst>
          </p:nvPr>
        </p:nvSpPr>
        <p:spPr>
          <a:xfrm>
            <a:off x="639913" y="1243013"/>
            <a:ext cx="3854716" cy="4371974"/>
          </a:xfrm>
        </p:spPr>
        <p:txBody>
          <a:bodyPr>
            <a:normAutofit/>
          </a:bodyPr>
          <a:lstStyle/>
          <a:p>
            <a:r>
              <a:rPr lang="en-US" b="1" dirty="0">
                <a:latin typeface="Calibri" panose="020F0502020204030204" pitchFamily="34" charset="0"/>
                <a:ea typeface="Tahoma" pitchFamily="34" charset="0"/>
                <a:cs typeface="Calibri" panose="020F0502020204030204" pitchFamily="34" charset="0"/>
              </a:rPr>
              <a:t>Purchase Documentation Requirement</a:t>
            </a:r>
          </a:p>
        </p:txBody>
      </p:sp>
      <p:sp>
        <p:nvSpPr>
          <p:cNvPr id="6" name="Content Placeholder 3"/>
          <p:cNvSpPr>
            <a:spLocks noGrp="1"/>
          </p:cNvSpPr>
          <p:nvPr>
            <p:ph idx="1"/>
            <p:custDataLst>
              <p:tags r:id="rId3"/>
            </p:custDataLst>
          </p:nvPr>
        </p:nvSpPr>
        <p:spPr>
          <a:xfrm>
            <a:off x="5134238" y="736449"/>
            <a:ext cx="6414674" cy="5544490"/>
          </a:xfrm>
        </p:spPr>
        <p:txBody>
          <a:bodyPr anchor="ctr">
            <a:normAutofit lnSpcReduction="10000"/>
          </a:bodyPr>
          <a:lstStyle/>
          <a:p>
            <a:pPr marL="457200" indent="-412750"/>
            <a:r>
              <a:rPr lang="en-US" sz="2400" dirty="0">
                <a:latin typeface="Calibri" panose="020F0502020204030204" pitchFamily="34" charset="0"/>
                <a:ea typeface="Tahoma" pitchFamily="34" charset="0"/>
                <a:cs typeface="Calibri" panose="020F0502020204030204" pitchFamily="34" charset="0"/>
              </a:rPr>
              <a:t>Specific requirements for purchase documentation of WIC supplemental foods</a:t>
            </a:r>
          </a:p>
          <a:p>
            <a:pPr marL="457200" indent="-412750">
              <a:spcAft>
                <a:spcPts val="1200"/>
              </a:spcAft>
            </a:pPr>
            <a:r>
              <a:rPr lang="en-US" sz="2400" dirty="0">
                <a:latin typeface="Calibri" panose="020F0502020204030204" pitchFamily="34" charset="0"/>
                <a:ea typeface="Tahoma" pitchFamily="34" charset="0"/>
                <a:cs typeface="Calibri" panose="020F0502020204030204" pitchFamily="34" charset="0"/>
              </a:rPr>
              <a:t>Invoices, receipts, purchase orders, and any other proofs of purchase for WIC supplemental foods must include the following:</a:t>
            </a:r>
          </a:p>
          <a:p>
            <a:pPr lvl="1">
              <a:buFont typeface="Wingdings" panose="05000000000000000000" pitchFamily="2" charset="2"/>
              <a:buChar char="ü"/>
            </a:pPr>
            <a:r>
              <a:rPr lang="en-US" dirty="0">
                <a:latin typeface="Calibri" panose="020F0502020204030204" pitchFamily="34" charset="0"/>
                <a:ea typeface="Tahoma" pitchFamily="34" charset="0"/>
                <a:cs typeface="Calibri" panose="020F0502020204030204" pitchFamily="34" charset="0"/>
              </a:rPr>
              <a:t>The name of the seller and be prepared entirely by the seller or on the seller’s business letterhead;</a:t>
            </a:r>
          </a:p>
          <a:p>
            <a:pPr lvl="1">
              <a:buFont typeface="Wingdings" panose="05000000000000000000" pitchFamily="2" charset="2"/>
              <a:buChar char="ü"/>
            </a:pPr>
            <a:r>
              <a:rPr lang="en-US" dirty="0">
                <a:latin typeface="Calibri" panose="020F0502020204030204" pitchFamily="34" charset="0"/>
                <a:ea typeface="Tahoma" pitchFamily="34" charset="0"/>
                <a:cs typeface="Calibri" panose="020F0502020204030204" pitchFamily="34" charset="0"/>
              </a:rPr>
              <a:t>The date of purchase and the date the authorized vendor received the WIC supplemental food at the store if this date is different;</a:t>
            </a:r>
          </a:p>
          <a:p>
            <a:pPr lvl="1">
              <a:buFont typeface="Wingdings" panose="05000000000000000000" pitchFamily="2" charset="2"/>
              <a:buChar char="ü"/>
            </a:pPr>
            <a:r>
              <a:rPr lang="en-US" dirty="0">
                <a:latin typeface="Calibri" panose="020F0502020204030204" pitchFamily="34" charset="0"/>
                <a:ea typeface="Tahoma" pitchFamily="34" charset="0"/>
                <a:cs typeface="Calibri" panose="020F0502020204030204" pitchFamily="34" charset="0"/>
              </a:rPr>
              <a:t>A description of each WIC supplemental food item purchased, including brand name, unit size, type or form, and quantity</a:t>
            </a:r>
          </a:p>
        </p:txBody>
      </p:sp>
    </p:spTree>
    <p:custDataLst>
      <p:tags r:id="rId1"/>
    </p:custDataLst>
    <p:extLst>
      <p:ext uri="{BB962C8B-B14F-4D97-AF65-F5344CB8AC3E}">
        <p14:creationId xmlns:p14="http://schemas.microsoft.com/office/powerpoint/2010/main" val="378042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2" name="Rectangle 10855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54" name="Rectangle 10855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8556" name="Group 10855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08557" name="Freeform: Shape 10855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58" name="Freeform: Shape 10855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59" name="Freeform: Shape 10855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60" name="Freeform: Shape 10855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8546" name="Rectangle 4"/>
          <p:cNvSpPr>
            <a:spLocks noGrp="1" noChangeArrowheads="1"/>
          </p:cNvSpPr>
          <p:nvPr>
            <p:ph type="title"/>
            <p:custDataLst>
              <p:tags r:id="rId2"/>
            </p:custDataLst>
          </p:nvPr>
        </p:nvSpPr>
        <p:spPr>
          <a:xfrm>
            <a:off x="798369" y="488420"/>
            <a:ext cx="9264500" cy="1576387"/>
          </a:xfrm>
        </p:spPr>
        <p:txBody>
          <a:bodyPr>
            <a:normAutofit/>
          </a:bodyPr>
          <a:lstStyle/>
          <a:p>
            <a:pPr eaLnBrk="1" hangingPunct="1"/>
            <a:r>
              <a:rPr lang="en-US" sz="4000" b="1" dirty="0">
                <a:latin typeface="Calibri" panose="020F0502020204030204" pitchFamily="34" charset="0"/>
                <a:ea typeface="Tahoma" pitchFamily="34" charset="0"/>
                <a:cs typeface="Calibri" panose="020F0502020204030204" pitchFamily="34" charset="0"/>
              </a:rPr>
              <a:t>Violations Detected During An Inventory Audit</a:t>
            </a:r>
          </a:p>
        </p:txBody>
      </p:sp>
      <p:sp>
        <p:nvSpPr>
          <p:cNvPr id="108547" name="Rectangle 5"/>
          <p:cNvSpPr>
            <a:spLocks noGrp="1" noChangeArrowheads="1"/>
          </p:cNvSpPr>
          <p:nvPr>
            <p:ph idx="1"/>
            <p:custDataLst>
              <p:tags r:id="rId3"/>
            </p:custDataLst>
          </p:nvPr>
        </p:nvSpPr>
        <p:spPr>
          <a:xfrm>
            <a:off x="798369" y="2362200"/>
            <a:ext cx="9639444" cy="3949815"/>
          </a:xfrm>
        </p:spPr>
        <p:txBody>
          <a:bodyPr anchor="ctr">
            <a:normAutofit/>
          </a:bodyPr>
          <a:lstStyle/>
          <a:p>
            <a:pPr marL="344488" indent="-300038" eaLnBrk="1" hangingPunct="1"/>
            <a:r>
              <a:rPr lang="en-US" dirty="0">
                <a:latin typeface="Calibri" panose="020F0502020204030204" pitchFamily="34" charset="0"/>
                <a:ea typeface="Tahoma" pitchFamily="34" charset="0"/>
                <a:cs typeface="Calibri" panose="020F0502020204030204"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marL="344488" indent="-300038" eaLnBrk="1" hangingPunct="1">
              <a:buNone/>
            </a:pPr>
            <a:endParaRPr lang="en-US" dirty="0">
              <a:latin typeface="Calibri" panose="020F0502020204030204" pitchFamily="34" charset="0"/>
              <a:ea typeface="Tahoma" pitchFamily="34" charset="0"/>
              <a:cs typeface="Calibri" panose="020F0502020204030204" pitchFamily="34" charset="0"/>
            </a:endParaRPr>
          </a:p>
          <a:p>
            <a:pPr marL="344488" indent="-300038" eaLnBrk="1" hangingPunct="1"/>
            <a:r>
              <a:rPr lang="en-US" dirty="0">
                <a:latin typeface="Calibri" panose="020F0502020204030204" pitchFamily="34" charset="0"/>
                <a:ea typeface="Tahoma" pitchFamily="34" charset="0"/>
                <a:cs typeface="Calibri" panose="020F0502020204030204" pitchFamily="34" charset="0"/>
              </a:rPr>
              <a:t>Inability to provide records or providing false records is also a violation</a:t>
            </a: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34913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302" name="Rectangle 18330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custDataLst>
              <p:tags r:id="rId2"/>
            </p:custDataLst>
          </p:nvPr>
        </p:nvSpPr>
        <p:spPr>
          <a:xfrm>
            <a:off x="837982" y="365125"/>
            <a:ext cx="3815101" cy="1938076"/>
          </a:xfrm>
        </p:spPr>
        <p:txBody>
          <a:bodyPr>
            <a:normAutofit/>
          </a:bodyPr>
          <a:lstStyle/>
          <a:p>
            <a:pPr eaLnBrk="1" hangingPunct="1"/>
            <a:r>
              <a:rPr lang="en-US" sz="4800" b="1" dirty="0">
                <a:latin typeface="Calibri" panose="020F0502020204030204" pitchFamily="34" charset="0"/>
                <a:ea typeface="Tahoma" pitchFamily="34" charset="0"/>
                <a:cs typeface="Calibri" panose="020F0502020204030204" pitchFamily="34" charset="0"/>
              </a:rPr>
              <a:t>WIC Works!</a:t>
            </a:r>
          </a:p>
        </p:txBody>
      </p:sp>
      <p:sp>
        <p:nvSpPr>
          <p:cNvPr id="6147" name="Rectangle 3"/>
          <p:cNvSpPr>
            <a:spLocks noGrp="1" noChangeArrowheads="1"/>
          </p:cNvSpPr>
          <p:nvPr>
            <p:ph idx="1"/>
            <p:custDataLst>
              <p:tags r:id="rId3"/>
            </p:custDataLst>
          </p:nvPr>
        </p:nvSpPr>
        <p:spPr>
          <a:xfrm>
            <a:off x="455610" y="2057400"/>
            <a:ext cx="4648201" cy="4435475"/>
          </a:xfrm>
        </p:spPr>
        <p:txBody>
          <a:bodyPr>
            <a:normAutofit lnSpcReduction="10000"/>
          </a:bodyPr>
          <a:lstStyle/>
          <a:p>
            <a:pPr marL="457200" indent="-412750" eaLnBrk="1" hangingPunct="1"/>
            <a:r>
              <a:rPr lang="en-US" dirty="0">
                <a:latin typeface="Calibri" panose="020F0502020204030204" pitchFamily="34" charset="0"/>
                <a:ea typeface="Tahoma" pitchFamily="34" charset="0"/>
                <a:cs typeface="Calibri" panose="020F0502020204030204" pitchFamily="34" charset="0"/>
              </a:rPr>
              <a:t>In NC, every WIC dollar spent on a pregnant woman saves  multiple dollars in newborn health care costs</a:t>
            </a:r>
          </a:p>
          <a:p>
            <a:pPr marL="457200" indent="-412750" eaLnBrk="1" hangingPunct="1"/>
            <a:endParaRPr lang="en-US"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dirty="0">
                <a:latin typeface="Calibri" panose="020F0502020204030204" pitchFamily="34" charset="0"/>
                <a:ea typeface="Tahoma" pitchFamily="34" charset="0"/>
                <a:cs typeface="Calibri" panose="020F0502020204030204" pitchFamily="34" charset="0"/>
              </a:rPr>
              <a:t>Children on WIC have better diets; particularly for Vitamin C, Thiamin, Protein, Niacin and Vitamin B</a:t>
            </a:r>
            <a:r>
              <a:rPr lang="en-US" baseline="-25000" dirty="0">
                <a:latin typeface="Calibri" panose="020F0502020204030204" pitchFamily="34" charset="0"/>
                <a:ea typeface="Tahoma" pitchFamily="34" charset="0"/>
                <a:cs typeface="Calibri" panose="020F0502020204030204" pitchFamily="34" charset="0"/>
              </a:rPr>
              <a:t>6</a:t>
            </a:r>
          </a:p>
        </p:txBody>
      </p:sp>
      <p:pic>
        <p:nvPicPr>
          <p:cNvPr id="183297" name="Picture 1" descr="A close-up of a person's leg&#10;&#10;Description automatically generated with low confidence"/>
          <p:cNvPicPr>
            <a:picLocks noChangeAspect="1" noChangeArrowheads="1"/>
          </p:cNvPicPr>
          <p:nvPr/>
        </p:nvPicPr>
        <p:blipFill rotWithShape="1">
          <a:blip r:embed="rId6" cstate="print"/>
          <a:srcRect t="25316" r="-2" b="37922"/>
          <a:stretch/>
        </p:blipFill>
        <p:spPr bwMode="auto">
          <a:xfrm>
            <a:off x="4903038" y="-4"/>
            <a:ext cx="7285787"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3074" name="Picture 2" descr="S:\NSB\Resources\PHOTOS-CLIPART\Child Care\Permission To Use\AA Boy Apple_Fotolia_148203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778" r="-1" b="46027"/>
          <a:stretch/>
        </p:blipFill>
        <p:spPr bwMode="auto">
          <a:xfrm>
            <a:off x="4725497" y="3802961"/>
            <a:ext cx="747043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6008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1269704" y="2971800"/>
            <a:ext cx="4804744" cy="1297115"/>
          </a:xfrm>
        </p:spPr>
        <p:txBody>
          <a:bodyPr anchor="t">
            <a:normAutofit/>
          </a:bodyPr>
          <a:lstStyle/>
          <a:p>
            <a:pPr algn="l"/>
            <a:r>
              <a:rPr lang="en-US" sz="8000" dirty="0">
                <a:latin typeface="Calibri" panose="020F0502020204030204" pitchFamily="34" charset="0"/>
                <a:cs typeface="Calibri" panose="020F0502020204030204" pitchFamily="34" charset="0"/>
              </a:rPr>
              <a:t>Questions?</a:t>
            </a:r>
          </a:p>
        </p:txBody>
      </p:sp>
      <p:grpSp>
        <p:nvGrpSpPr>
          <p:cNvPr id="36" name="Group 35">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9434" y="52996"/>
            <a:ext cx="6091776" cy="6805005"/>
            <a:chOff x="6101023" y="52996"/>
            <a:chExt cx="6093363" cy="6805005"/>
          </a:xfrm>
        </p:grpSpPr>
        <p:sp>
          <p:nvSpPr>
            <p:cNvPr id="37" name="Freeform: Shape 36">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Graphic 28" descr="Question mark">
            <a:extLst>
              <a:ext uri="{FF2B5EF4-FFF2-40B4-BE49-F238E27FC236}">
                <a16:creationId xmlns:a16="http://schemas.microsoft.com/office/drawing/2014/main" id="{56B31C49-A9D3-E940-14BB-27611D931C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7141" y="1859078"/>
            <a:ext cx="3821102" cy="3821102"/>
          </a:xfrm>
          <a:prstGeom prst="rect">
            <a:avLst/>
          </a:prstGeom>
          <a:ln>
            <a:noFill/>
          </a:ln>
        </p:spPr>
      </p:pic>
    </p:spTree>
    <p:custDataLst>
      <p:tags r:id="rId1"/>
    </p:custDataLst>
    <p:extLst>
      <p:ext uri="{BB962C8B-B14F-4D97-AF65-F5344CB8AC3E}">
        <p14:creationId xmlns:p14="http://schemas.microsoft.com/office/powerpoint/2010/main" val="3002353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30" name="Rectangle 1075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2" name="Rectangle 2"/>
          <p:cNvSpPr>
            <a:spLocks noGrp="1" noChangeArrowheads="1"/>
          </p:cNvSpPr>
          <p:nvPr>
            <p:ph type="title"/>
            <p:custDataLst>
              <p:tags r:id="rId2"/>
            </p:custDataLst>
          </p:nvPr>
        </p:nvSpPr>
        <p:spPr>
          <a:xfrm>
            <a:off x="837981" y="557188"/>
            <a:ext cx="10512862" cy="1133499"/>
          </a:xfrm>
        </p:spPr>
        <p:txBody>
          <a:bodyPr>
            <a:normAutofit/>
          </a:bodyPr>
          <a:lstStyle/>
          <a:p>
            <a:pPr algn="ctr" eaLnBrk="1" hangingPunct="1"/>
            <a:r>
              <a:rPr lang="en-US" sz="5100" b="1">
                <a:ea typeface="Tahoma" pitchFamily="34" charset="0"/>
                <a:cs typeface="Tahoma" pitchFamily="34" charset="0"/>
              </a:rPr>
              <a:t>Vendor Claims</a:t>
            </a:r>
          </a:p>
        </p:txBody>
      </p:sp>
      <p:sp>
        <p:nvSpPr>
          <p:cNvPr id="2" name="Date Placeholder 1"/>
          <p:cNvSpPr>
            <a:spLocks noGrp="1"/>
          </p:cNvSpPr>
          <p:nvPr>
            <p:ph type="dt" sz="half" idx="10"/>
            <p:custDataLst>
              <p:tags r:id="rId3"/>
            </p:custDataLst>
          </p:nvPr>
        </p:nvSpPr>
        <p:spPr>
          <a:xfrm>
            <a:off x="837981" y="6356350"/>
            <a:ext cx="2742486" cy="365125"/>
          </a:xfrm>
        </p:spPr>
        <p:txBody>
          <a:bodyPr>
            <a:normAutofit/>
          </a:bodyPr>
          <a:lstStyle/>
          <a:p>
            <a:pPr>
              <a:spcAft>
                <a:spcPts val="600"/>
              </a:spcAft>
            </a:pPr>
            <a:r>
              <a:rPr lang="en-US" dirty="0"/>
              <a:t> </a:t>
            </a:r>
          </a:p>
        </p:txBody>
      </p:sp>
      <p:graphicFrame>
        <p:nvGraphicFramePr>
          <p:cNvPr id="107525" name="Rectangle 3">
            <a:extLst>
              <a:ext uri="{FF2B5EF4-FFF2-40B4-BE49-F238E27FC236}">
                <a16:creationId xmlns:a16="http://schemas.microsoft.com/office/drawing/2014/main" id="{701E7DDB-B608-4165-906D-874FC24EAB38}"/>
              </a:ext>
            </a:extLst>
          </p:cNvPr>
          <p:cNvGraphicFramePr>
            <a:graphicFrameLocks noGrp="1"/>
          </p:cNvGraphicFramePr>
          <p:nvPr>
            <p:ph idx="1"/>
            <p:custDataLst>
              <p:tags r:id="rId4"/>
            </p:custDataLst>
            <p:extLst>
              <p:ext uri="{D42A27DB-BD31-4B8C-83A1-F6EECF244321}">
                <p14:modId xmlns:p14="http://schemas.microsoft.com/office/powerpoint/2010/main" val="4160665180"/>
              </p:ext>
            </p:extLst>
          </p:nvPr>
        </p:nvGraphicFramePr>
        <p:xfrm>
          <a:off x="837981" y="1828800"/>
          <a:ext cx="10512862" cy="4352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955776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759089" y="109501"/>
            <a:ext cx="10026499" cy="1576387"/>
          </a:xfrm>
        </p:spPr>
        <p:txBody>
          <a:bodyPr>
            <a:normAutofit/>
          </a:bodyPr>
          <a:lstStyle/>
          <a:p>
            <a:r>
              <a:rPr lang="en-US" sz="4800" b="1" dirty="0">
                <a:latin typeface="Calibri" panose="020F0502020204030204" pitchFamily="34" charset="0"/>
                <a:ea typeface="Tahoma" pitchFamily="34" charset="0"/>
                <a:cs typeface="Calibri" panose="020F0502020204030204" pitchFamily="34" charset="0"/>
              </a:rPr>
              <a:t>Claims Assessed for Vendor Violations</a:t>
            </a:r>
          </a:p>
        </p:txBody>
      </p:sp>
      <p:sp>
        <p:nvSpPr>
          <p:cNvPr id="4" name="Content Placeholder 3"/>
          <p:cNvSpPr>
            <a:spLocks noGrp="1"/>
          </p:cNvSpPr>
          <p:nvPr>
            <p:ph idx="1"/>
            <p:custDataLst>
              <p:tags r:id="rId3"/>
            </p:custDataLst>
          </p:nvPr>
        </p:nvSpPr>
        <p:spPr>
          <a:xfrm>
            <a:off x="914516" y="1981200"/>
            <a:ext cx="9715644" cy="4148328"/>
          </a:xfrm>
        </p:spPr>
        <p:txBody>
          <a:bodyPr anchor="ctr">
            <a:normAutofit/>
          </a:bodyPr>
          <a:lstStyle/>
          <a:p>
            <a:pPr marL="457200" indent="-412750"/>
            <a:r>
              <a:rPr lang="en-US" dirty="0">
                <a:latin typeface="Calibri" panose="020F0502020204030204" pitchFamily="34" charset="0"/>
                <a:ea typeface="Tahoma" pitchFamily="34" charset="0"/>
                <a:cs typeface="Calibri" panose="020F0502020204030204" pitchFamily="34" charset="0"/>
              </a:rPr>
              <a:t>If a vendor is assessed a claim, the vendor must reimburse the State WIC Agency in full or agree to a repayment plan within 30 days of written notification of the claim</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Failure to do so will lead to termination of the WIC Vendor Agreement</a:t>
            </a:r>
          </a:p>
          <a:p>
            <a:pPr marL="457200" indent="-412750"/>
            <a:r>
              <a:rPr lang="en-US" dirty="0">
                <a:latin typeface="Calibri" panose="020F0502020204030204" pitchFamily="34" charset="0"/>
                <a:ea typeface="Tahoma" pitchFamily="34" charset="0"/>
                <a:cs typeface="Calibri" panose="020F0502020204030204"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6263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76" name="Rectangle 10957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8" name="Rectangle 10957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9580" name="Group 10957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09581" name="Freeform: Shape 10958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582" name="Freeform: Shape 10958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583" name="Freeform: Shape 10958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584" name="Freeform: Shape 10958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9570" name="Rectangle 5"/>
          <p:cNvSpPr>
            <a:spLocks noGrp="1" noChangeArrowheads="1"/>
          </p:cNvSpPr>
          <p:nvPr>
            <p:ph type="title"/>
            <p:custDataLst>
              <p:tags r:id="rId2"/>
            </p:custDataLst>
          </p:nvPr>
        </p:nvSpPr>
        <p:spPr>
          <a:xfrm>
            <a:off x="303212" y="1243013"/>
            <a:ext cx="4419599" cy="4371974"/>
          </a:xfrm>
        </p:spPr>
        <p:txBody>
          <a:bodyPr>
            <a:normAutofit/>
          </a:bodyPr>
          <a:lstStyle/>
          <a:p>
            <a:pPr eaLnBrk="1" hangingPunct="1"/>
            <a:r>
              <a:rPr lang="en-US" sz="4800" b="1" dirty="0">
                <a:latin typeface="Calibri" panose="020F0502020204030204" pitchFamily="34" charset="0"/>
                <a:ea typeface="Tahoma" pitchFamily="34" charset="0"/>
                <a:cs typeface="Calibri" panose="020F0502020204030204" pitchFamily="34" charset="0"/>
              </a:rPr>
              <a:t>Disqualification</a:t>
            </a:r>
            <a:r>
              <a:rPr lang="en-US" sz="4000" dirty="0">
                <a:solidFill>
                  <a:schemeClr val="tx2"/>
                </a:solidFill>
                <a:latin typeface="Calibri" panose="020F0502020204030204" pitchFamily="34" charset="0"/>
                <a:ea typeface="Tahoma" pitchFamily="34" charset="0"/>
                <a:cs typeface="Calibri" panose="020F0502020204030204" pitchFamily="34" charset="0"/>
              </a:rPr>
              <a:t> </a:t>
            </a:r>
          </a:p>
        </p:txBody>
      </p:sp>
      <p:sp>
        <p:nvSpPr>
          <p:cNvPr id="109571" name="Rectangle 6"/>
          <p:cNvSpPr>
            <a:spLocks noGrp="1" noChangeArrowheads="1"/>
          </p:cNvSpPr>
          <p:nvPr>
            <p:ph idx="1"/>
            <p:custDataLst>
              <p:tags r:id="rId3"/>
            </p:custDataLst>
          </p:nvPr>
        </p:nvSpPr>
        <p:spPr>
          <a:xfrm>
            <a:off x="5408612" y="804672"/>
            <a:ext cx="5981844" cy="5230368"/>
          </a:xfrm>
        </p:spPr>
        <p:txBody>
          <a:bodyPr anchor="ctr">
            <a:normAutofit/>
          </a:bodyPr>
          <a:lstStyle/>
          <a:p>
            <a:pPr marL="501650" indent="-457200" eaLnBrk="1" hangingPunct="1"/>
            <a:r>
              <a:rPr lang="en-US" dirty="0">
                <a:latin typeface="Calibri" panose="020F0502020204030204" pitchFamily="34" charset="0"/>
                <a:ea typeface="Tahoma" pitchFamily="34" charset="0"/>
                <a:cs typeface="Calibri" panose="020F0502020204030204" pitchFamily="34" charset="0"/>
              </a:rPr>
              <a:t>Ranges from 60 days to permanent</a:t>
            </a:r>
          </a:p>
          <a:p>
            <a:pPr marL="501650" indent="-457200" eaLnBrk="1" hangingPunct="1"/>
            <a:endParaRPr lang="en-US" dirty="0">
              <a:latin typeface="Calibri" panose="020F0502020204030204" pitchFamily="34" charset="0"/>
              <a:ea typeface="Tahoma" pitchFamily="34" charset="0"/>
              <a:cs typeface="Calibri" panose="020F0502020204030204" pitchFamily="34" charset="0"/>
            </a:endParaRPr>
          </a:p>
          <a:p>
            <a:pPr marL="501650" indent="-457200" eaLnBrk="1" hangingPunct="1">
              <a:spcAft>
                <a:spcPts val="600"/>
              </a:spcAft>
            </a:pPr>
            <a:r>
              <a:rPr lang="en-US" dirty="0">
                <a:latin typeface="Calibri" panose="020F0502020204030204" pitchFamily="34" charset="0"/>
                <a:ea typeface="Tahoma" pitchFamily="34" charset="0"/>
                <a:cs typeface="Calibri" panose="020F0502020204030204" pitchFamily="34" charset="0"/>
              </a:rPr>
              <a:t>WIC status may impact status with SNAP (formerly the Food Stamp Program)</a:t>
            </a:r>
          </a:p>
          <a:p>
            <a:pPr marL="1030288" lvl="1" indent="-571500">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Also referred to as Food &amp; Nutrition Services in North Carolina</a:t>
            </a:r>
          </a:p>
          <a:p>
            <a:pPr eaLnBrk="1" hangingPunct="1"/>
            <a:endParaRPr lang="en-US" dirty="0">
              <a:latin typeface="Calibri" panose="020F0502020204030204" pitchFamily="34" charset="0"/>
              <a:ea typeface="Tahoma" pitchFamily="34" charset="0"/>
              <a:cs typeface="Calibri" panose="020F0502020204030204" pitchFamily="34" charset="0"/>
            </a:endParaRPr>
          </a:p>
          <a:p>
            <a:pPr marL="501650" indent="-457200" eaLnBrk="1" hangingPunct="1"/>
            <a:r>
              <a:rPr lang="en-US" dirty="0">
                <a:latin typeface="Calibri" panose="020F0502020204030204" pitchFamily="34" charset="0"/>
                <a:ea typeface="Tahoma" pitchFamily="34" charset="0"/>
                <a:cs typeface="Calibri" panose="020F0502020204030204" pitchFamily="34" charset="0"/>
              </a:rPr>
              <a:t>Vendor has right to appeal</a:t>
            </a: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779788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E94D662-CFC4-41D9-8F04-E854D1DF01C6}"/>
              </a:ext>
            </a:extLst>
          </p:cNvPr>
          <p:cNvSpPr>
            <a:spLocks noGrp="1"/>
          </p:cNvSpPr>
          <p:nvPr>
            <p:ph type="title"/>
            <p:custDataLst>
              <p:tags r:id="rId2"/>
            </p:custDataLst>
          </p:nvPr>
        </p:nvSpPr>
        <p:spPr>
          <a:xfrm>
            <a:off x="303212" y="1243013"/>
            <a:ext cx="4732615" cy="4371974"/>
          </a:xfrm>
        </p:spPr>
        <p:txBody>
          <a:bodyPr>
            <a:normAutofit/>
          </a:bodyPr>
          <a:lstStyle/>
          <a:p>
            <a:r>
              <a:rPr lang="en-US" sz="4800" b="1" dirty="0">
                <a:latin typeface="Calibri" panose="020F0502020204030204" pitchFamily="34" charset="0"/>
                <a:cs typeface="Calibri" panose="020F0502020204030204" pitchFamily="34" charset="0"/>
              </a:rPr>
              <a:t>Vendor Disqualifications </a:t>
            </a:r>
          </a:p>
        </p:txBody>
      </p:sp>
      <p:sp>
        <p:nvSpPr>
          <p:cNvPr id="3" name="Content Placeholder 2">
            <a:extLst>
              <a:ext uri="{FF2B5EF4-FFF2-40B4-BE49-F238E27FC236}">
                <a16:creationId xmlns:a16="http://schemas.microsoft.com/office/drawing/2014/main" id="{B72D9238-1B5A-4FEF-A84A-E05CB77D62BC}"/>
              </a:ext>
            </a:extLst>
          </p:cNvPr>
          <p:cNvSpPr>
            <a:spLocks noGrp="1"/>
          </p:cNvSpPr>
          <p:nvPr>
            <p:ph idx="1"/>
            <p:custDataLst>
              <p:tags r:id="rId3"/>
            </p:custDataLst>
          </p:nvPr>
        </p:nvSpPr>
        <p:spPr>
          <a:xfrm>
            <a:off x="5214452" y="762000"/>
            <a:ext cx="6442560" cy="5510784"/>
          </a:xfrm>
        </p:spPr>
        <p:txBody>
          <a:bodyPr anchor="ctr">
            <a:normAutofit lnSpcReduction="10000"/>
          </a:bodyPr>
          <a:lstStyle/>
          <a:p>
            <a:pPr marL="457200" indent="-412750">
              <a:spcAft>
                <a:spcPts val="600"/>
              </a:spcAft>
            </a:pPr>
            <a:r>
              <a:rPr lang="en-US" sz="2400" dirty="0">
                <a:latin typeface="Calibri" panose="020F0502020204030204" pitchFamily="34" charset="0"/>
                <a:cs typeface="Calibri" panose="020F0502020204030204" pitchFamily="34" charset="0"/>
              </a:rPr>
              <a:t>Upon disqualification or termination, vendors are required to return their stand-beside equipment to State Approved EBT Processor within 10 business days </a:t>
            </a:r>
          </a:p>
          <a:p>
            <a:pPr lvl="1">
              <a:buFont typeface="Wingdings" panose="05000000000000000000" pitchFamily="2" charset="2"/>
              <a:buChar char="ü"/>
            </a:pPr>
            <a:r>
              <a:rPr lang="en-US" dirty="0">
                <a:latin typeface="Calibri" panose="020F0502020204030204" pitchFamily="34" charset="0"/>
                <a:cs typeface="Calibri" panose="020F0502020204030204" pitchFamily="34" charset="0"/>
              </a:rPr>
              <a:t>Including all cords, cables, scanners and pin pads (if applicable)</a:t>
            </a:r>
          </a:p>
          <a:p>
            <a:pPr lvl="1">
              <a:buFont typeface="Wingdings" panose="05000000000000000000" pitchFamily="2" charset="2"/>
              <a:buChar char="ü"/>
            </a:pPr>
            <a:r>
              <a:rPr lang="en-US" dirty="0">
                <a:latin typeface="Calibri" panose="020F0502020204030204" pitchFamily="34" charset="0"/>
                <a:cs typeface="Calibri" panose="020F0502020204030204" pitchFamily="34" charset="0"/>
              </a:rPr>
              <a:t>State Approved EBT Processor will provide a shipping label</a:t>
            </a:r>
          </a:p>
          <a:p>
            <a:pPr lvl="1"/>
            <a:endParaRPr lang="en-US" dirty="0">
              <a:latin typeface="Calibri" panose="020F0502020204030204" pitchFamily="34" charset="0"/>
              <a:cs typeface="Calibri" panose="020F0502020204030204" pitchFamily="34" charset="0"/>
            </a:endParaRPr>
          </a:p>
          <a:p>
            <a:pPr marL="457200" indent="-412750"/>
            <a:r>
              <a:rPr lang="en-US" sz="2400" dirty="0">
                <a:latin typeface="Calibri" panose="020F0502020204030204" pitchFamily="34" charset="0"/>
                <a:cs typeface="Calibri" panose="020F0502020204030204" pitchFamily="34" charset="0"/>
              </a:rPr>
              <a:t>Failure to return all stand-beside equipment to State Approved EBT Processor will result in the initiation of an ACH debit from the vendor’s account </a:t>
            </a:r>
          </a:p>
          <a:p>
            <a:pPr marL="457200" indent="-412750"/>
            <a:r>
              <a:rPr lang="en-US" sz="2400" dirty="0">
                <a:latin typeface="Calibri" panose="020F0502020204030204" pitchFamily="34" charset="0"/>
                <a:cs typeface="Calibri" panose="020F0502020204030204" pitchFamily="34" charset="0"/>
              </a:rPr>
              <a:t>If a vendor’s bank account has been closed, Local Agency Staff will be asked to retrieve all equipment from the vendor location </a:t>
            </a:r>
          </a:p>
        </p:txBody>
      </p:sp>
    </p:spTree>
    <p:custDataLst>
      <p:tags r:id="rId1"/>
    </p:custDataLst>
    <p:extLst>
      <p:ext uri="{BB962C8B-B14F-4D97-AF65-F5344CB8AC3E}">
        <p14:creationId xmlns:p14="http://schemas.microsoft.com/office/powerpoint/2010/main" val="3546242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1153763" y="266285"/>
            <a:ext cx="9830988" cy="1325563"/>
          </a:xfrm>
        </p:spPr>
        <p:txBody>
          <a:bodyPr anchor="b">
            <a:normAutofit/>
          </a:bodyPr>
          <a:lstStyle/>
          <a:p>
            <a:r>
              <a:rPr lang="en-US" sz="6000" b="1" dirty="0">
                <a:latin typeface="Calibri" panose="020F0502020204030204" pitchFamily="34" charset="0"/>
                <a:ea typeface="Tahoma" pitchFamily="34" charset="0"/>
                <a:cs typeface="Calibri" panose="020F0502020204030204" pitchFamily="34" charset="0"/>
              </a:rPr>
              <a:t>Conflict of Interest</a:t>
            </a:r>
            <a:endParaRPr lang="en-US" sz="6000" b="1"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1178918" y="2023912"/>
            <a:ext cx="9830988" cy="4250606"/>
          </a:xfrm>
        </p:spPr>
        <p:txBody>
          <a:bodyPr>
            <a:normAutofit lnSpcReduction="10000"/>
          </a:bodyPr>
          <a:lstStyle/>
          <a:p>
            <a:pPr marL="457200" indent="-412750"/>
            <a:r>
              <a:rPr lang="en-US" sz="2600" dirty="0">
                <a:latin typeface="Calibri" panose="020F0502020204030204" pitchFamily="34" charset="0"/>
                <a:ea typeface="Tahoma" pitchFamily="34" charset="0"/>
                <a:cs typeface="Calibri" panose="020F0502020204030204" pitchFamily="34" charset="0"/>
              </a:rPr>
              <a:t>A vendor shall not have any owner(s), officer(s) or manager(s) who are employed, or who have a spouse, child, or parent employed by the State WIC Agency or the Local WIC Agency serving the county in which the vendor conducts business</a:t>
            </a:r>
          </a:p>
          <a:p>
            <a:pPr marL="457200" indent="-412750"/>
            <a:r>
              <a:rPr lang="en-US" sz="2600" dirty="0">
                <a:latin typeface="Calibri" panose="020F0502020204030204" pitchFamily="34" charset="0"/>
                <a:ea typeface="Tahoma" pitchFamily="34" charset="0"/>
                <a:cs typeface="Calibri" panose="020F0502020204030204" pitchFamily="34" charset="0"/>
              </a:rPr>
              <a:t>A vendor shall not have an employee who handles or transacts food benefits who is employed or has a spouse, child or parent who is employed by the State WIC Agency or the Local WIC Agency serving the county in which the vendor conducts business.</a:t>
            </a:r>
          </a:p>
          <a:p>
            <a:pPr marL="457200" indent="-412750" eaLnBrk="1" hangingPunct="1"/>
            <a:r>
              <a:rPr lang="en-US" sz="2600" dirty="0">
                <a:latin typeface="Calibri" panose="020F0502020204030204" pitchFamily="34" charset="0"/>
                <a:ea typeface="Tahoma" pitchFamily="34" charset="0"/>
                <a:cs typeface="Calibri" panose="020F0502020204030204" pitchFamily="34" charset="0"/>
              </a:rPr>
              <a:t>Ask your staff if they have a spouse, child or parent who works for the WIC program</a:t>
            </a:r>
          </a:p>
          <a:p>
            <a:pPr lvl="1">
              <a:spcAft>
                <a:spcPts val="0"/>
              </a:spcAft>
              <a:buFont typeface="Wingdings" panose="05000000000000000000" pitchFamily="2" charset="2"/>
              <a:buChar char="ü"/>
            </a:pPr>
            <a:r>
              <a:rPr lang="en-US" sz="2600" dirty="0">
                <a:latin typeface="Calibri" panose="020F0502020204030204" pitchFamily="34" charset="0"/>
                <a:ea typeface="Tahoma" pitchFamily="34" charset="0"/>
                <a:cs typeface="Calibri" panose="020F0502020204030204" pitchFamily="34" charset="0"/>
              </a:rPr>
              <a:t>If they do, report it to your vendor contact at your Local WIC Agency</a:t>
            </a:r>
          </a:p>
          <a:p>
            <a:pPr marL="1258888" lvl="2" indent="-457200">
              <a:buClr>
                <a:srgbClr val="967E96"/>
              </a:buClr>
            </a:pPr>
            <a:endParaRPr lang="en-US" sz="2400" dirty="0">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Tree>
    <p:custDataLst>
      <p:tags r:id="rId1"/>
    </p:custDataLst>
    <p:extLst>
      <p:ext uri="{BB962C8B-B14F-4D97-AF65-F5344CB8AC3E}">
        <p14:creationId xmlns:p14="http://schemas.microsoft.com/office/powerpoint/2010/main" val="3820986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1153763" y="266285"/>
            <a:ext cx="9830988" cy="1325563"/>
          </a:xfrm>
        </p:spPr>
        <p:txBody>
          <a:bodyPr anchor="b">
            <a:normAutofit/>
          </a:bodyPr>
          <a:lstStyle/>
          <a:p>
            <a:r>
              <a:rPr lang="en-US" sz="6000" b="1" dirty="0">
                <a:latin typeface="Calibri" panose="020F0502020204030204" pitchFamily="34" charset="0"/>
                <a:ea typeface="Tahoma" pitchFamily="34" charset="0"/>
                <a:cs typeface="Calibri" panose="020F0502020204030204" pitchFamily="34" charset="0"/>
              </a:rPr>
              <a:t>Routine Monitoring</a:t>
            </a:r>
            <a:endParaRPr lang="en-US" sz="6000" b="1"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1178918" y="2023912"/>
            <a:ext cx="10097094" cy="4250606"/>
          </a:xfrm>
        </p:spPr>
        <p:txBody>
          <a:bodyPr>
            <a:normAutofit fontScale="85000" lnSpcReduction="20000"/>
          </a:bodyPr>
          <a:lstStyle/>
          <a:p>
            <a:pPr marL="469900" lvl="1" indent="-482600">
              <a:buSzPct val="85000"/>
            </a:pPr>
            <a:r>
              <a:rPr lang="en-US" sz="3300" i="0" dirty="0">
                <a:ea typeface="Tahoma" pitchFamily="34" charset="0"/>
                <a:cs typeface="Tahoma" pitchFamily="34" charset="0"/>
              </a:rPr>
              <a:t>Includes, but is not limited to:</a:t>
            </a:r>
          </a:p>
          <a:p>
            <a:pPr lvl="1">
              <a:spcAft>
                <a:spcPts val="600"/>
              </a:spcAft>
              <a:buSzPct val="85000"/>
            </a:pPr>
            <a:r>
              <a:rPr lang="en-US" sz="3300" i="0" dirty="0">
                <a:ea typeface="Tahoma" pitchFamily="34" charset="0"/>
                <a:cs typeface="Tahoma" pitchFamily="34" charset="0"/>
              </a:rPr>
              <a:t>Review of exempt infant formula and WIC-eligible </a:t>
            </a:r>
            <a:r>
              <a:rPr lang="en-US" sz="3300" i="0" dirty="0" err="1">
                <a:ea typeface="Tahoma" pitchFamily="34" charset="0"/>
                <a:cs typeface="Tahoma" pitchFamily="34" charset="0"/>
              </a:rPr>
              <a:t>nutritionals</a:t>
            </a:r>
            <a:r>
              <a:rPr lang="en-US" sz="3300" i="0" dirty="0">
                <a:ea typeface="Tahoma" pitchFamily="34" charset="0"/>
                <a:cs typeface="Tahoma" pitchFamily="34" charset="0"/>
              </a:rPr>
              <a:t> invoices and receipts</a:t>
            </a:r>
          </a:p>
          <a:p>
            <a:pPr marL="1466009" lvl="4" indent="-457200">
              <a:buSzPct val="85000"/>
              <a:buFont typeface="Wingdings" panose="05000000000000000000" pitchFamily="2" charset="2"/>
              <a:buChar char="ü"/>
            </a:pPr>
            <a:r>
              <a:rPr lang="en-US" sz="3300" dirty="0">
                <a:ea typeface="Tahoma" pitchFamily="34" charset="0"/>
                <a:cs typeface="Tahoma" pitchFamily="34" charset="0"/>
              </a:rPr>
              <a:t>Infant formula purchased and provided to WIC customers must be from a State-approved source</a:t>
            </a:r>
          </a:p>
          <a:p>
            <a:pPr marL="1466009" lvl="4" indent="-457200">
              <a:buSzPct val="85000"/>
              <a:buFont typeface="Wingdings" panose="05000000000000000000" pitchFamily="2" charset="2"/>
              <a:buChar char="ü"/>
            </a:pPr>
            <a:r>
              <a:rPr lang="en-US" sz="3300" dirty="0">
                <a:ea typeface="Tahoma" pitchFamily="34" charset="0"/>
                <a:cs typeface="Tahoma" pitchFamily="34" charset="0"/>
              </a:rPr>
              <a:t>Authorized vendors will have their WIC Vendor Agreement terminated for failure to comply with this requirement </a:t>
            </a:r>
          </a:p>
          <a:p>
            <a:pPr lvl="1"/>
            <a:r>
              <a:rPr lang="en-US" sz="3300" i="0" dirty="0">
                <a:ea typeface="Tahoma" pitchFamily="34" charset="0"/>
                <a:cs typeface="Tahoma" pitchFamily="34" charset="0"/>
              </a:rPr>
              <a:t>Price checks</a:t>
            </a:r>
          </a:p>
          <a:p>
            <a:pPr lvl="1"/>
            <a:r>
              <a:rPr lang="en-US" sz="3300" i="0" dirty="0">
                <a:ea typeface="Tahoma" pitchFamily="34" charset="0"/>
                <a:cs typeface="Tahoma" pitchFamily="34" charset="0"/>
              </a:rPr>
              <a:t>Treatment of WIC customers</a:t>
            </a:r>
          </a:p>
          <a:p>
            <a:pPr lvl="1"/>
            <a:r>
              <a:rPr lang="en-US" sz="3300" i="0" dirty="0">
                <a:ea typeface="Tahoma" pitchFamily="34" charset="0"/>
                <a:cs typeface="Tahoma" pitchFamily="34" charset="0"/>
              </a:rPr>
              <a:t>Ensure stand-beside equipment used to transact </a:t>
            </a:r>
            <a:r>
              <a:rPr lang="en-US" sz="3300" i="0" dirty="0" err="1">
                <a:ea typeface="Tahoma" pitchFamily="34" charset="0"/>
                <a:cs typeface="Tahoma" pitchFamily="34" charset="0"/>
              </a:rPr>
              <a:t>eWIC</a:t>
            </a:r>
            <a:r>
              <a:rPr lang="en-US" sz="3300" i="0" dirty="0">
                <a:ea typeface="Tahoma" pitchFamily="34" charset="0"/>
                <a:cs typeface="Tahoma" pitchFamily="34" charset="0"/>
              </a:rPr>
              <a:t> is accessible</a:t>
            </a:r>
            <a:endParaRPr lang="en-US" sz="2800" i="0" dirty="0">
              <a:ea typeface="Tahoma" pitchFamily="34" charset="0"/>
              <a:cs typeface="Tahoma" pitchFamily="34" charset="0"/>
            </a:endParaRPr>
          </a:p>
          <a:p>
            <a:pPr marL="1258888" lvl="2" indent="-457200">
              <a:buClr>
                <a:srgbClr val="967E96"/>
              </a:buClr>
            </a:pPr>
            <a:endParaRPr lang="en-US" sz="2400" dirty="0">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Tree>
    <p:custDataLst>
      <p:tags r:id="rId1"/>
    </p:custDataLst>
    <p:extLst>
      <p:ext uri="{BB962C8B-B14F-4D97-AF65-F5344CB8AC3E}">
        <p14:creationId xmlns:p14="http://schemas.microsoft.com/office/powerpoint/2010/main" val="2341858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48" name="Rectangle 11264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0" name="Rectangle 11264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2642" name="Rectangle 2"/>
          <p:cNvSpPr>
            <a:spLocks noGrp="1" noChangeArrowheads="1"/>
          </p:cNvSpPr>
          <p:nvPr>
            <p:ph type="title"/>
            <p:custDataLst>
              <p:tags r:id="rId2"/>
            </p:custDataLst>
          </p:nvPr>
        </p:nvSpPr>
        <p:spPr>
          <a:xfrm>
            <a:off x="1178766" y="449934"/>
            <a:ext cx="9830988" cy="1325563"/>
          </a:xfrm>
        </p:spPr>
        <p:txBody>
          <a:bodyPr anchor="b">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Routine Monitoring continued</a:t>
            </a:r>
          </a:p>
        </p:txBody>
      </p:sp>
      <p:grpSp>
        <p:nvGrpSpPr>
          <p:cNvPr id="112652" name="Group 11265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112653" name="Freeform: Shape 11265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4" name="Freeform: Shape 11265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5" name="Freeform: Shape 11265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6" name="Freeform: Shape 11265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43" name="Rectangle 3"/>
          <p:cNvSpPr>
            <a:spLocks noGrp="1" noChangeArrowheads="1"/>
          </p:cNvSpPr>
          <p:nvPr>
            <p:ph idx="1"/>
            <p:custDataLst>
              <p:tags r:id="rId3"/>
            </p:custDataLst>
          </p:nvPr>
        </p:nvSpPr>
        <p:spPr>
          <a:xfrm>
            <a:off x="1178766" y="2296870"/>
            <a:ext cx="9830988" cy="3249260"/>
          </a:xfrm>
        </p:spPr>
        <p:txBody>
          <a:bodyPr>
            <a:normAutofit/>
          </a:bodyPr>
          <a:lstStyle/>
          <a:p>
            <a:pPr marL="457200" indent="-412750">
              <a:spcAft>
                <a:spcPts val="1200"/>
              </a:spcAft>
            </a:pPr>
            <a:r>
              <a:rPr lang="en-US" sz="3200" dirty="0">
                <a:ea typeface="Tahoma" pitchFamily="34" charset="0"/>
                <a:cs typeface="Tahoma" pitchFamily="34" charset="0"/>
              </a:rPr>
              <a:t>Visits are documented and if violations found:</a:t>
            </a:r>
          </a:p>
          <a:p>
            <a:pPr lvl="1">
              <a:buFont typeface="Wingdings" panose="05000000000000000000" pitchFamily="2" charset="2"/>
              <a:buChar char="ü"/>
            </a:pPr>
            <a:r>
              <a:rPr lang="en-US" sz="3200" dirty="0">
                <a:ea typeface="Tahoma" pitchFamily="34" charset="0"/>
                <a:cs typeface="Tahoma" pitchFamily="34" charset="0"/>
              </a:rPr>
              <a:t>An occurrence of the violation is assessed</a:t>
            </a:r>
          </a:p>
          <a:p>
            <a:pPr lvl="1">
              <a:buFont typeface="Wingdings" panose="05000000000000000000" pitchFamily="2" charset="2"/>
              <a:buChar char="ü"/>
            </a:pPr>
            <a:endParaRPr lang="en-US" sz="3200" dirty="0">
              <a:ea typeface="Tahoma" pitchFamily="34" charset="0"/>
              <a:cs typeface="Tahoma" pitchFamily="34" charset="0"/>
            </a:endParaRPr>
          </a:p>
          <a:p>
            <a:pPr lvl="1">
              <a:buFont typeface="Wingdings" panose="05000000000000000000" pitchFamily="2" charset="2"/>
              <a:buChar char="ü"/>
            </a:pPr>
            <a:r>
              <a:rPr lang="en-US" sz="3200" dirty="0">
                <a:ea typeface="Tahoma" pitchFamily="34" charset="0"/>
                <a:cs typeface="Tahoma" pitchFamily="34" charset="0"/>
              </a:rPr>
              <a:t>The vendor must take steps to correct them</a:t>
            </a:r>
          </a:p>
          <a:p>
            <a:pPr lvl="1">
              <a:buFont typeface="Wingdings" panose="05000000000000000000" pitchFamily="2" charset="2"/>
              <a:buChar char="ü"/>
            </a:pPr>
            <a:endParaRPr lang="en-US" sz="3200" dirty="0">
              <a:ea typeface="Tahoma" pitchFamily="34" charset="0"/>
              <a:cs typeface="Tahoma" pitchFamily="34" charset="0"/>
            </a:endParaRPr>
          </a:p>
          <a:p>
            <a:pPr lvl="1">
              <a:buFont typeface="Wingdings" panose="05000000000000000000" pitchFamily="2" charset="2"/>
              <a:buChar char="ü"/>
            </a:pPr>
            <a:r>
              <a:rPr lang="en-US" sz="3200" dirty="0">
                <a:ea typeface="Tahoma" pitchFamily="34" charset="0"/>
                <a:cs typeface="Tahoma" pitchFamily="34" charset="0"/>
              </a:rPr>
              <a:t>Will be monitored again within 21 days</a:t>
            </a: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112658" name="Group 11265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112659" name="Freeform: Shape 11265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0" name="Freeform: Shape 11265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1" name="Freeform: Shape 11266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2" name="Freeform: Shape 11266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67204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48" name="Rectangle 11264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0" name="Rectangle 11264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2642" name="Rectangle 2"/>
          <p:cNvSpPr>
            <a:spLocks noGrp="1" noChangeArrowheads="1"/>
          </p:cNvSpPr>
          <p:nvPr>
            <p:ph type="title"/>
            <p:custDataLst>
              <p:tags r:id="rId2"/>
            </p:custDataLst>
          </p:nvPr>
        </p:nvSpPr>
        <p:spPr>
          <a:xfrm>
            <a:off x="1178766" y="449934"/>
            <a:ext cx="9830988" cy="1325563"/>
          </a:xfrm>
        </p:spPr>
        <p:txBody>
          <a:bodyPr anchor="b">
            <a:normAutofit/>
          </a:bodyPr>
          <a:lstStyle/>
          <a:p>
            <a:pPr eaLnBrk="1" hangingPunct="1"/>
            <a:r>
              <a:rPr lang="en-US" sz="5400" b="1" dirty="0">
                <a:latin typeface="Calibri" panose="020F0502020204030204" pitchFamily="34" charset="0"/>
                <a:ea typeface="Tahoma" panose="020B0604030504040204" pitchFamily="34" charset="0"/>
                <a:cs typeface="Calibri" panose="020F0502020204030204" pitchFamily="34" charset="0"/>
              </a:rPr>
              <a:t>Equitable Treatment</a:t>
            </a:r>
          </a:p>
        </p:txBody>
      </p:sp>
      <p:grpSp>
        <p:nvGrpSpPr>
          <p:cNvPr id="112652" name="Group 11265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112653" name="Freeform: Shape 11265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4" name="Freeform: Shape 11265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5" name="Freeform: Shape 11265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6" name="Freeform: Shape 11265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43" name="Rectangle 3"/>
          <p:cNvSpPr>
            <a:spLocks noGrp="1" noChangeArrowheads="1"/>
          </p:cNvSpPr>
          <p:nvPr>
            <p:ph idx="1"/>
            <p:custDataLst>
              <p:tags r:id="rId3"/>
            </p:custDataLst>
          </p:nvPr>
        </p:nvSpPr>
        <p:spPr>
          <a:xfrm>
            <a:off x="1178766" y="2296870"/>
            <a:ext cx="9994082" cy="4111196"/>
          </a:xfrm>
        </p:spPr>
        <p:txBody>
          <a:bodyPr>
            <a:normAutofit lnSpcReduction="10000"/>
          </a:bodyPr>
          <a:lstStyle/>
          <a:p>
            <a:pPr marL="457200" indent="-412750">
              <a:spcAft>
                <a:spcPts val="600"/>
              </a:spcAft>
            </a:pPr>
            <a:r>
              <a:rPr lang="en-US" dirty="0">
                <a:latin typeface="Calibri" panose="020F0502020204030204" pitchFamily="34" charset="0"/>
                <a:ea typeface="Tahoma" panose="020B0604030504040204" pitchFamily="34" charset="0"/>
                <a:cs typeface="Calibri" panose="020F0502020204030204" pitchFamily="34" charset="0"/>
              </a:rPr>
              <a:t>Section 246.12(h)(3)iii of the Federal WIC Regulations requires WIC-authorized vendors to offer WIC Program participants the same courtesies that are offered to other (non-WIC) customers</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WIC customers cannot be excluded from in-store promotions	</a:t>
            </a:r>
          </a:p>
          <a:p>
            <a:pPr marL="501650" indent="-457200">
              <a:spcAft>
                <a:spcPts val="600"/>
              </a:spcAft>
            </a:pPr>
            <a:r>
              <a:rPr lang="en-US" dirty="0">
                <a:latin typeface="Calibri" panose="020F0502020204030204" pitchFamily="34" charset="0"/>
                <a:ea typeface="Tahoma" panose="020B0604030504040204" pitchFamily="34" charset="0"/>
                <a:cs typeface="Calibri" panose="020F0502020204030204" pitchFamily="34" charset="0"/>
              </a:rPr>
              <a:t>Failure to provide the same courtesies to WIC customers is a violation of Federal WIC regulations, thereby constituting a vendor violation</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Discrimination on the basis of WIC participation</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May result in disqualification</a:t>
            </a: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112658" name="Group 11265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112659" name="Freeform: Shape 11265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0" name="Freeform: Shape 11265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1" name="Freeform: Shape 11266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2" name="Freeform: Shape 11266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88662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6" name="Freeform: Shape 2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639913" y="1243013"/>
            <a:ext cx="3854716" cy="4371974"/>
          </a:xfrm>
        </p:spPr>
        <p:txBody>
          <a:bodyPr>
            <a:normAutofit/>
          </a:bodyPr>
          <a:lstStyle/>
          <a:p>
            <a:r>
              <a:rPr lang="en-US" sz="5400" b="1" dirty="0">
                <a:latin typeface="Calibri" panose="020F0502020204030204" pitchFamily="34" charset="0"/>
                <a:ea typeface="Tahoma" panose="020B0604030504040204" pitchFamily="34" charset="0"/>
                <a:cs typeface="Calibri" panose="020F0502020204030204" pitchFamily="34" charset="0"/>
              </a:rPr>
              <a:t>Definitions</a:t>
            </a:r>
          </a:p>
        </p:txBody>
      </p:sp>
      <p:sp>
        <p:nvSpPr>
          <p:cNvPr id="3" name="Content Placeholder 2"/>
          <p:cNvSpPr>
            <a:spLocks noGrp="1"/>
          </p:cNvSpPr>
          <p:nvPr>
            <p:ph idx="1"/>
            <p:custDataLst>
              <p:tags r:id="rId3"/>
            </p:custDataLst>
          </p:nvPr>
        </p:nvSpPr>
        <p:spPr>
          <a:xfrm>
            <a:off x="5132339" y="1225695"/>
            <a:ext cx="6362844" cy="5230368"/>
          </a:xfrm>
        </p:spPr>
        <p:txBody>
          <a:bodyPr anchor="ctr">
            <a:normAutofit/>
          </a:bodyPr>
          <a:lstStyle/>
          <a:p>
            <a:pPr marL="457200" indent="-412750"/>
            <a:r>
              <a:rPr lang="en-US" sz="2400" b="1" dirty="0">
                <a:latin typeface="Calibri" panose="020F0502020204030204" pitchFamily="34" charset="0"/>
                <a:ea typeface="Tahoma" panose="020B0604030504040204" pitchFamily="34" charset="0"/>
                <a:cs typeface="Calibri" panose="020F0502020204030204" pitchFamily="34" charset="0"/>
              </a:rPr>
              <a:t>Incentive item</a:t>
            </a:r>
            <a:r>
              <a:rPr lang="en-US" sz="2400" dirty="0">
                <a:latin typeface="Calibri" panose="020F0502020204030204" pitchFamily="34" charset="0"/>
                <a:ea typeface="Tahoma" panose="020B0604030504040204" pitchFamily="34" charset="0"/>
                <a:cs typeface="Calibri" panose="020F0502020204030204" pitchFamily="34" charset="0"/>
              </a:rPr>
              <a:t>- an item or service provided by a vendor to attract customers or encourage customer loyalty</a:t>
            </a:r>
          </a:p>
          <a:p>
            <a:pPr marL="457200" indent="-412750"/>
            <a:endParaRPr lang="en-US" sz="2400" dirty="0">
              <a:latin typeface="Calibri" panose="020F0502020204030204" pitchFamily="34" charset="0"/>
              <a:ea typeface="Tahoma" panose="020B0604030504040204" pitchFamily="34" charset="0"/>
              <a:cs typeface="Calibri" panose="020F0502020204030204" pitchFamily="34" charset="0"/>
            </a:endParaRPr>
          </a:p>
          <a:p>
            <a:pPr marL="457200" indent="-412750"/>
            <a:r>
              <a:rPr lang="en-US" sz="2400" b="1" dirty="0">
                <a:latin typeface="Calibri" panose="020F0502020204030204" pitchFamily="34" charset="0"/>
                <a:ea typeface="Tahoma" panose="020B0604030504040204" pitchFamily="34" charset="0"/>
                <a:cs typeface="Calibri" panose="020F0502020204030204" pitchFamily="34" charset="0"/>
              </a:rPr>
              <a:t>Vendor discount</a:t>
            </a:r>
            <a:r>
              <a:rPr lang="en-US" sz="2400" dirty="0">
                <a:latin typeface="Calibri" panose="020F0502020204030204" pitchFamily="34" charset="0"/>
                <a:ea typeface="Tahoma" panose="020B0604030504040204" pitchFamily="34" charset="0"/>
                <a:cs typeface="Calibri" panose="020F0502020204030204" pitchFamily="34" charset="0"/>
              </a:rPr>
              <a:t>- an in-store promotion that reduces the price or increases the quantity of a given product; a vendor discount could also result from the use of a coupon</a:t>
            </a:r>
          </a:p>
          <a:p>
            <a:pPr marL="457200" indent="-412750"/>
            <a:endParaRPr lang="en-US" sz="2400" dirty="0">
              <a:latin typeface="Calibri" panose="020F0502020204030204" pitchFamily="34" charset="0"/>
              <a:ea typeface="Tahoma" panose="020B0604030504040204" pitchFamily="34" charset="0"/>
              <a:cs typeface="Calibri" panose="020F0502020204030204" pitchFamily="34" charset="0"/>
            </a:endParaRPr>
          </a:p>
          <a:p>
            <a:pPr marL="457200" indent="-412750"/>
            <a:r>
              <a:rPr lang="en-US" sz="2400" b="1" dirty="0">
                <a:latin typeface="Calibri" panose="020F0502020204030204" pitchFamily="34" charset="0"/>
                <a:ea typeface="Tahoma" panose="020B0604030504040204" pitchFamily="34" charset="0"/>
                <a:cs typeface="Calibri" panose="020F0502020204030204" pitchFamily="34" charset="0"/>
              </a:rPr>
              <a:t>In-store promotion</a:t>
            </a:r>
            <a:r>
              <a:rPr lang="en-US" sz="2400" dirty="0">
                <a:latin typeface="Calibri" panose="020F0502020204030204" pitchFamily="34" charset="0"/>
                <a:ea typeface="Tahoma" panose="020B0604030504040204" pitchFamily="34" charset="0"/>
                <a:cs typeface="Calibri" panose="020F0502020204030204" pitchFamily="34" charset="0"/>
              </a:rPr>
              <a:t>- a sales promotion in which a vendor may offer incentive items, vendor discounts or coupons in order to increase sales of certain items or to encourage customer loyalty to the vendor</a:t>
            </a:r>
          </a:p>
          <a:p>
            <a:endParaRPr lang="en-US" sz="2400" dirty="0">
              <a:latin typeface="Calibri" panose="020F0502020204030204" pitchFamily="34" charset="0"/>
              <a:ea typeface="Tahoma" panose="020B0604030504040204" pitchFamily="34" charset="0"/>
              <a:cs typeface="Calibri" panose="020F0502020204030204" pitchFamily="34" charset="0"/>
            </a:endParaRPr>
          </a:p>
          <a:p>
            <a:endParaRPr lang="en-US" sz="1800" dirty="0">
              <a:solidFill>
                <a:schemeClr val="tx2"/>
              </a:solidFill>
            </a:endParaRPr>
          </a:p>
        </p:txBody>
      </p:sp>
    </p:spTree>
    <p:custDataLst>
      <p:tags r:id="rId1"/>
    </p:custDataLst>
    <p:extLst>
      <p:ext uri="{BB962C8B-B14F-4D97-AF65-F5344CB8AC3E}">
        <p14:creationId xmlns:p14="http://schemas.microsoft.com/office/powerpoint/2010/main" val="369246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615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46" name="Rectangle 2"/>
          <p:cNvSpPr>
            <a:spLocks noGrp="1" noChangeArrowheads="1"/>
          </p:cNvSpPr>
          <p:nvPr>
            <p:ph type="title"/>
            <p:custDataLst>
              <p:tags r:id="rId2"/>
            </p:custDataLst>
          </p:nvPr>
        </p:nvSpPr>
        <p:spPr>
          <a:xfrm>
            <a:off x="1178918" y="528706"/>
            <a:ext cx="9830988" cy="1325563"/>
          </a:xfrm>
        </p:spPr>
        <p:txBody>
          <a:bodyPr anchor="b">
            <a:normAutofit/>
          </a:bodyPr>
          <a:lstStyle/>
          <a:p>
            <a:pPr algn="ctr" eaLnBrk="1" hangingPunct="1"/>
            <a:r>
              <a:rPr lang="en-US" sz="4800" b="1" dirty="0">
                <a:latin typeface="Calibri" panose="020F0502020204030204" pitchFamily="34" charset="0"/>
                <a:ea typeface="Tahoma" pitchFamily="34" charset="0"/>
                <a:cs typeface="Calibri" panose="020F0502020204030204" pitchFamily="34" charset="0"/>
              </a:rPr>
              <a:t>WIC Works!</a:t>
            </a:r>
          </a:p>
        </p:txBody>
      </p:sp>
      <p:grpSp>
        <p:nvGrpSpPr>
          <p:cNvPr id="6156" name="Group 615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157" name="Freeform: Shape 615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Freeform: Shape 615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Freeform: Shape 615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Freeform: Shape 615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7" name="Rectangle 3"/>
          <p:cNvSpPr>
            <a:spLocks noGrp="1" noChangeArrowheads="1"/>
          </p:cNvSpPr>
          <p:nvPr>
            <p:ph idx="1"/>
            <p:custDataLst>
              <p:tags r:id="rId3"/>
            </p:custDataLst>
          </p:nvPr>
        </p:nvSpPr>
        <p:spPr>
          <a:xfrm>
            <a:off x="1178918" y="2212665"/>
            <a:ext cx="9830988" cy="2693976"/>
          </a:xfrm>
        </p:spPr>
        <p:txBody>
          <a:bodyPr>
            <a:normAutofit/>
          </a:bodyPr>
          <a:lstStyle/>
          <a:p>
            <a:pPr fontAlgn="auto"/>
            <a:r>
              <a:rPr lang="en-US" sz="3200" b="0" i="0" dirty="0">
                <a:effectLst/>
                <a:latin typeface="Calibri" panose="020F0502020204030204" pitchFamily="34" charset="0"/>
                <a:cs typeface="Calibri" panose="020F0502020204030204" pitchFamily="34" charset="0"/>
              </a:rPr>
              <a:t>WIC serves </a:t>
            </a:r>
            <a:r>
              <a:rPr lang="en-US" sz="3200" dirty="0">
                <a:latin typeface="Calibri" panose="020F0502020204030204" pitchFamily="34" charset="0"/>
                <a:cs typeface="Calibri" panose="020F0502020204030204" pitchFamily="34" charset="0"/>
              </a:rPr>
              <a:t>over</a:t>
            </a:r>
            <a:r>
              <a:rPr lang="en-US" sz="3200" b="0" i="0" dirty="0">
                <a:effectLst/>
                <a:latin typeface="Calibri" panose="020F0502020204030204" pitchFamily="34" charset="0"/>
                <a:cs typeface="Calibri" panose="020F0502020204030204" pitchFamily="34" charset="0"/>
              </a:rPr>
              <a:t> 6 million participants nationwide</a:t>
            </a:r>
          </a:p>
          <a:p>
            <a:pPr marL="501650" indent="-457200" eaLnBrk="1" hangingPunct="1"/>
            <a:endParaRPr lang="en-US" sz="3200" dirty="0">
              <a:latin typeface="Calibri" panose="020F0502020204030204" pitchFamily="34" charset="0"/>
              <a:ea typeface="Tahoma" pitchFamily="34" charset="0"/>
              <a:cs typeface="Calibri" panose="020F0502020204030204" pitchFamily="34" charset="0"/>
            </a:endParaRPr>
          </a:p>
          <a:p>
            <a:pPr fontAlgn="auto"/>
            <a:r>
              <a:rPr lang="en-US" sz="3200" b="0" i="0" dirty="0">
                <a:effectLst/>
                <a:latin typeface="Calibri" panose="020F0502020204030204" pitchFamily="34" charset="0"/>
                <a:cs typeface="Calibri" panose="020F0502020204030204" pitchFamily="34" charset="0"/>
              </a:rPr>
              <a:t>WIC also improves other health outcomes</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Reduced likelihood of adverse birth outcomes</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Increased breastfeeding initiation and duration</a:t>
            </a:r>
          </a:p>
        </p:txBody>
      </p:sp>
      <p:grpSp>
        <p:nvGrpSpPr>
          <p:cNvPr id="6162" name="Group 616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163" name="Freeform: Shape 616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Freeform: Shape 616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Freeform: Shape 616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Freeform: Shape 616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745521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custDataLst>
              <p:tags r:id="rId2"/>
            </p:custDataLst>
          </p:nvPr>
        </p:nvSpPr>
        <p:spPr>
          <a:xfrm>
            <a:off x="1152933" y="287884"/>
            <a:ext cx="9830988" cy="1325563"/>
          </a:xfrm>
        </p:spPr>
        <p:txBody>
          <a:bodyPr anchor="b">
            <a:normAutofit/>
          </a:bodyPr>
          <a:lstStyle/>
          <a:p>
            <a:r>
              <a:rPr lang="en-US" sz="5400" b="1" dirty="0">
                <a:latin typeface="Calibri" panose="020F0502020204030204" pitchFamily="34" charset="0"/>
                <a:ea typeface="Tahoma" panose="020B0604030504040204" pitchFamily="34" charset="0"/>
                <a:cs typeface="Calibri" panose="020F0502020204030204" pitchFamily="34" charset="0"/>
              </a:rPr>
              <a:t>Incentive Items</a:t>
            </a:r>
            <a:endParaRPr lang="en-US" sz="5400" b="1" dirty="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idx="1"/>
            <p:custDataLst>
              <p:tags r:id="rId3"/>
            </p:custDataLst>
          </p:nvPr>
        </p:nvSpPr>
        <p:spPr>
          <a:xfrm>
            <a:off x="1178766" y="2208522"/>
            <a:ext cx="9830988" cy="3354078"/>
          </a:xfrm>
        </p:spPr>
        <p:txBody>
          <a:bodyPr>
            <a:normAutofit lnSpcReduction="10000"/>
          </a:bodyPr>
          <a:lstStyle/>
          <a:p>
            <a:pPr marL="0" indent="0">
              <a:spcBef>
                <a:spcPts val="0"/>
              </a:spcBef>
              <a:spcAft>
                <a:spcPts val="600"/>
              </a:spcAft>
              <a:buNone/>
            </a:pPr>
            <a:r>
              <a:rPr lang="en-US" b="1" dirty="0">
                <a:ea typeface="Tahoma" panose="020B0604030504040204" pitchFamily="34" charset="0"/>
                <a:cs typeface="Tahoma" panose="020B0604030504040204" pitchFamily="34" charset="0"/>
              </a:rPr>
              <a:t>Incentive items must be approved by the North Carolina WIC Program prior to</a:t>
            </a:r>
            <a:r>
              <a:rPr lang="en-US" dirty="0">
                <a:ea typeface="Tahoma" panose="020B0604030504040204" pitchFamily="34" charset="0"/>
                <a:cs typeface="Tahoma" panose="020B0604030504040204" pitchFamily="34" charset="0"/>
              </a:rPr>
              <a:t> </a:t>
            </a:r>
            <a:r>
              <a:rPr lang="en-US" b="1" dirty="0">
                <a:ea typeface="Tahoma" panose="020B0604030504040204" pitchFamily="34" charset="0"/>
                <a:cs typeface="Tahoma" panose="020B0604030504040204" pitchFamily="34" charset="0"/>
              </a:rPr>
              <a:t>providing them to WIC customers</a:t>
            </a:r>
          </a:p>
          <a:p>
            <a:pPr marL="0">
              <a:spcBef>
                <a:spcPts val="0"/>
              </a:spcBef>
              <a:spcAft>
                <a:spcPts val="600"/>
              </a:spcAft>
            </a:pPr>
            <a:endParaRPr lang="en-US" b="1" dirty="0">
              <a:solidFill>
                <a:schemeClr val="tx2"/>
              </a:solidFill>
              <a:ea typeface="Tahoma" panose="020B0604030504040204" pitchFamily="34" charset="0"/>
              <a:cs typeface="Tahoma" panose="020B0604030504040204" pitchFamily="34" charset="0"/>
            </a:endParaRPr>
          </a:p>
          <a:p>
            <a:pPr marL="457200" lvl="1" indent="-457200">
              <a:spcBef>
                <a:spcPts val="0"/>
              </a:spcBef>
              <a:spcAft>
                <a:spcPts val="600"/>
              </a:spcAft>
            </a:pPr>
            <a:r>
              <a:rPr lang="en-US" sz="2800" dirty="0">
                <a:ea typeface="Tahoma" panose="020B0604030504040204" pitchFamily="34" charset="0"/>
                <a:cs typeface="Tahoma" panose="020B0604030504040204" pitchFamily="34" charset="0"/>
              </a:rPr>
              <a:t>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a:t>
            </a:r>
            <a:endParaRPr lang="en-US" sz="2800" dirty="0"/>
          </a:p>
        </p:txBody>
      </p:sp>
      <p:grpSp>
        <p:nvGrpSpPr>
          <p:cNvPr id="28" name="Group 2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9" name="Freeform: Shape 2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933136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639912" y="1243013"/>
            <a:ext cx="4732615" cy="4371974"/>
          </a:xfrm>
        </p:spPr>
        <p:txBody>
          <a:bodyPr>
            <a:normAutofit/>
          </a:bodyPr>
          <a:lstStyle/>
          <a:p>
            <a:r>
              <a:rPr lang="en-US" sz="4800" b="1" dirty="0">
                <a:latin typeface="Calibri" panose="020F0502020204030204" pitchFamily="34" charset="0"/>
                <a:ea typeface="Tahoma" panose="020B0604030504040204" pitchFamily="34" charset="0"/>
                <a:cs typeface="Calibri" panose="020F0502020204030204" pitchFamily="34" charset="0"/>
              </a:rPr>
              <a:t>Approval for Incentive Items</a:t>
            </a:r>
          </a:p>
        </p:txBody>
      </p:sp>
      <p:sp>
        <p:nvSpPr>
          <p:cNvPr id="4" name="Content Placeholder 3"/>
          <p:cNvSpPr>
            <a:spLocks noGrp="1"/>
          </p:cNvSpPr>
          <p:nvPr>
            <p:ph idx="1"/>
            <p:custDataLst>
              <p:tags r:id="rId3"/>
            </p:custDataLst>
          </p:nvPr>
        </p:nvSpPr>
        <p:spPr>
          <a:xfrm>
            <a:off x="5372528" y="1243012"/>
            <a:ext cx="6044050" cy="4581716"/>
          </a:xfrm>
        </p:spPr>
        <p:txBody>
          <a:bodyPr anchor="ctr">
            <a:normAutofit/>
          </a:bodyPr>
          <a:lstStyle/>
          <a:p>
            <a:pPr marL="457200" indent="-412750">
              <a:spcAft>
                <a:spcPts val="1200"/>
              </a:spcAft>
            </a:pPr>
            <a:r>
              <a:rPr lang="en-US" dirty="0">
                <a:latin typeface="Calibri" panose="020F0502020204030204" pitchFamily="34" charset="0"/>
                <a:ea typeface="Tahoma" panose="020B0604030504040204" pitchFamily="34" charset="0"/>
                <a:cs typeface="Calibri" panose="020F0502020204030204" pitchFamily="34" charset="0"/>
              </a:rPr>
              <a:t>To obtain approval to provide incentive items to WIC customers, a vendor must submit a written request directly to the State WIC Agency.</a:t>
            </a:r>
          </a:p>
          <a:p>
            <a:pPr marL="44450" indent="0">
              <a:spcAft>
                <a:spcPts val="1200"/>
              </a:spcAft>
              <a:buNone/>
            </a:pPr>
            <a:endParaRPr lang="en-US" dirty="0">
              <a:latin typeface="Calibri" panose="020F0502020204030204" pitchFamily="34" charset="0"/>
              <a:ea typeface="Tahoma" panose="020B0604030504040204" pitchFamily="34" charset="0"/>
              <a:cs typeface="Calibri" panose="020F0502020204030204" pitchFamily="34" charset="0"/>
            </a:endParaRPr>
          </a:p>
          <a:p>
            <a:pPr marL="457200" indent="-412750"/>
            <a:r>
              <a:rPr lang="en-US" dirty="0">
                <a:latin typeface="Calibri" panose="020F0502020204030204" pitchFamily="34" charset="0"/>
                <a:ea typeface="Tahoma" panose="020B0604030504040204" pitchFamily="34" charset="0"/>
                <a:cs typeface="Calibri" panose="020F0502020204030204" pitchFamily="34" charset="0"/>
              </a:rPr>
              <a:t>WIC vendors </a:t>
            </a:r>
            <a:r>
              <a:rPr lang="en-US" b="1" dirty="0">
                <a:latin typeface="Calibri" panose="020F0502020204030204" pitchFamily="34" charset="0"/>
                <a:ea typeface="Tahoma" panose="020B0604030504040204" pitchFamily="34" charset="0"/>
                <a:cs typeface="Calibri" panose="020F0502020204030204" pitchFamily="34" charset="0"/>
              </a:rPr>
              <a:t>cannot</a:t>
            </a:r>
            <a:r>
              <a:rPr lang="en-US" dirty="0">
                <a:latin typeface="Calibri" panose="020F0502020204030204" pitchFamily="34" charset="0"/>
                <a:ea typeface="Tahoma" panose="020B0604030504040204" pitchFamily="34" charset="0"/>
                <a:cs typeface="Calibri" panose="020F0502020204030204" pitchFamily="34" charset="0"/>
              </a:rPr>
              <a:t> offer incentive items to WIC customers without approval from the State WIC Agency</a:t>
            </a:r>
          </a:p>
          <a:p>
            <a:endParaRPr lang="en-US" sz="2400" dirty="0">
              <a:latin typeface="Calibri" panose="020F0502020204030204" pitchFamily="34" charset="0"/>
              <a:cs typeface="Calibri" panose="020F0502020204030204" pitchFamily="34" charset="0"/>
            </a:endParaRPr>
          </a:p>
          <a:p>
            <a:endParaRPr lang="en-US" sz="1800" dirty="0">
              <a:solidFill>
                <a:schemeClr val="tx2"/>
              </a:solidFill>
            </a:endParaRPr>
          </a:p>
        </p:txBody>
      </p:sp>
    </p:spTree>
    <p:custDataLst>
      <p:tags r:id="rId1"/>
    </p:custDataLst>
    <p:extLst>
      <p:ext uri="{BB962C8B-B14F-4D97-AF65-F5344CB8AC3E}">
        <p14:creationId xmlns:p14="http://schemas.microsoft.com/office/powerpoint/2010/main" val="1779576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639912" y="1243013"/>
            <a:ext cx="4732615" cy="4371974"/>
          </a:xfrm>
        </p:spPr>
        <p:txBody>
          <a:bodyPr>
            <a:normAutofit/>
          </a:bodyPr>
          <a:lstStyle/>
          <a:p>
            <a:r>
              <a:rPr lang="en-US" sz="4800" b="1" dirty="0">
                <a:latin typeface="Calibri" panose="020F0502020204030204" pitchFamily="34" charset="0"/>
                <a:ea typeface="Tahoma" panose="020B0604030504040204" pitchFamily="34" charset="0"/>
                <a:cs typeface="Calibri" panose="020F0502020204030204" pitchFamily="34" charset="0"/>
              </a:rPr>
              <a:t>Approval for Incentive Items continued</a:t>
            </a:r>
          </a:p>
        </p:txBody>
      </p:sp>
      <p:sp>
        <p:nvSpPr>
          <p:cNvPr id="4" name="Content Placeholder 3"/>
          <p:cNvSpPr>
            <a:spLocks noGrp="1"/>
          </p:cNvSpPr>
          <p:nvPr>
            <p:ph idx="1"/>
            <p:custDataLst>
              <p:tags r:id="rId3"/>
            </p:custDataLst>
          </p:nvPr>
        </p:nvSpPr>
        <p:spPr>
          <a:xfrm>
            <a:off x="5027612" y="1439443"/>
            <a:ext cx="6439044" cy="5230368"/>
          </a:xfrm>
        </p:spPr>
        <p:txBody>
          <a:bodyPr anchor="ctr">
            <a:normAutofit lnSpcReduction="10000"/>
          </a:bodyPr>
          <a:lstStyle/>
          <a:p>
            <a:pPr marL="457200" indent="-412750"/>
            <a:r>
              <a:rPr lang="en-US" dirty="0">
                <a:ea typeface="Tahoma" panose="020B0604030504040204" pitchFamily="34" charset="0"/>
                <a:cs typeface="Tahoma" panose="020B0604030504040204" pitchFamily="34" charset="0"/>
              </a:rPr>
              <a:t>Following is a list of prohibited incentive items: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Assistance applying for WIC benefits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Transportation for WIC customer to and/or from vendor premises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Delivery of WIC supplemental foods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Lottery tickets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Cash gifts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	</a:t>
            </a:r>
          </a:p>
          <a:p>
            <a:endParaRPr lang="en-US" sz="2400" dirty="0"/>
          </a:p>
          <a:p>
            <a:endParaRPr lang="en-US" sz="1800" dirty="0">
              <a:solidFill>
                <a:schemeClr val="tx2"/>
              </a:solidFill>
            </a:endParaRPr>
          </a:p>
          <a:p>
            <a:endParaRPr lang="en-US" sz="1800" dirty="0">
              <a:solidFill>
                <a:schemeClr val="tx2"/>
              </a:solidFill>
            </a:endParaRPr>
          </a:p>
        </p:txBody>
      </p:sp>
    </p:spTree>
    <p:custDataLst>
      <p:tags r:id="rId1"/>
    </p:custDataLst>
    <p:extLst>
      <p:ext uri="{BB962C8B-B14F-4D97-AF65-F5344CB8AC3E}">
        <p14:creationId xmlns:p14="http://schemas.microsoft.com/office/powerpoint/2010/main" val="2016596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custDataLst>
              <p:tags r:id="rId2"/>
            </p:custDataLst>
          </p:nvPr>
        </p:nvSpPr>
        <p:spPr>
          <a:xfrm>
            <a:off x="1152933" y="287884"/>
            <a:ext cx="9830988" cy="1325563"/>
          </a:xfrm>
        </p:spPr>
        <p:txBody>
          <a:bodyPr anchor="b">
            <a:normAutofit/>
          </a:bodyPr>
          <a:lstStyle/>
          <a:p>
            <a:r>
              <a:rPr lang="en-US" sz="5400" b="1" dirty="0">
                <a:latin typeface="Calibri" panose="020F0502020204030204" pitchFamily="34" charset="0"/>
                <a:ea typeface="Tahoma" panose="020B0604030504040204" pitchFamily="34" charset="0"/>
                <a:cs typeface="Calibri" panose="020F0502020204030204" pitchFamily="34" charset="0"/>
              </a:rPr>
              <a:t>In-Store Promotions and Coupons</a:t>
            </a:r>
            <a:endParaRPr lang="en-US" sz="5400" b="1" dirty="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Freeform: Shape 2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5" name="Freeform: Shape 2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6" name="Freeform: Shape 2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4" name="Content Placeholder 3"/>
          <p:cNvSpPr>
            <a:spLocks noGrp="1"/>
          </p:cNvSpPr>
          <p:nvPr>
            <p:ph idx="1"/>
            <p:custDataLst>
              <p:tags r:id="rId3"/>
            </p:custDataLst>
          </p:nvPr>
        </p:nvSpPr>
        <p:spPr>
          <a:xfrm>
            <a:off x="1178766" y="2208522"/>
            <a:ext cx="9830988" cy="3354078"/>
          </a:xfrm>
        </p:spPr>
        <p:txBody>
          <a:bodyPr>
            <a:normAutofit fontScale="92500" lnSpcReduction="20000"/>
          </a:bodyPr>
          <a:lstStyle/>
          <a:p>
            <a:pPr marL="457200" indent="-412750"/>
            <a:r>
              <a:rPr lang="en-US" dirty="0">
                <a:latin typeface="Calibri" panose="020F0502020204030204" pitchFamily="34" charset="0"/>
                <a:ea typeface="Tahoma" panose="020B0604030504040204" pitchFamily="34" charset="0"/>
                <a:cs typeface="Calibri" panose="020F0502020204030204" pitchFamily="34" charset="0"/>
              </a:rPr>
              <a:t>Allowing WIC customers to use vendor discounts in WIC purchases reinforces wise food purchasing practices</a:t>
            </a:r>
          </a:p>
          <a:p>
            <a:pPr marL="330200" indent="-285750"/>
            <a:endParaRPr lang="en-US" dirty="0">
              <a:latin typeface="Calibri" panose="020F0502020204030204" pitchFamily="34" charset="0"/>
              <a:ea typeface="Tahoma" panose="020B0604030504040204" pitchFamily="34" charset="0"/>
              <a:cs typeface="Calibri" panose="020F0502020204030204" pitchFamily="34" charset="0"/>
            </a:endParaRPr>
          </a:p>
          <a:p>
            <a:pPr marL="457200" indent="-412750">
              <a:spcAft>
                <a:spcPts val="600"/>
              </a:spcAft>
            </a:pPr>
            <a:r>
              <a:rPr lang="en-US" dirty="0">
                <a:latin typeface="Calibri" panose="020F0502020204030204" pitchFamily="34" charset="0"/>
                <a:ea typeface="Tahoma" panose="020B0604030504040204" pitchFamily="34" charset="0"/>
                <a:cs typeface="Calibri" panose="020F0502020204030204" pitchFamily="34" charset="0"/>
              </a:rPr>
              <a:t>Vendor staff/cashiers should be well informed about the use of different types of in-store promotions and coupons</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Understand the temporary nature of some offers in order to reduce confusion at the point of sale </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Know how to properly transact </a:t>
            </a:r>
            <a:r>
              <a:rPr lang="en-US" sz="2800" dirty="0" err="1">
                <a:latin typeface="Calibri" panose="020F0502020204030204" pitchFamily="34" charset="0"/>
                <a:ea typeface="Tahoma" panose="020B0604030504040204" pitchFamily="34" charset="0"/>
                <a:cs typeface="Calibri" panose="020F0502020204030204" pitchFamily="34" charset="0"/>
              </a:rPr>
              <a:t>eWIC</a:t>
            </a:r>
            <a:r>
              <a:rPr lang="en-US" sz="2800" dirty="0">
                <a:latin typeface="Calibri" panose="020F0502020204030204" pitchFamily="34" charset="0"/>
                <a:ea typeface="Tahoma" panose="020B0604030504040204" pitchFamily="34" charset="0"/>
                <a:cs typeface="Calibri" panose="020F0502020204030204" pitchFamily="34" charset="0"/>
              </a:rPr>
              <a:t> using in-store promotions and coupons</a:t>
            </a:r>
          </a:p>
        </p:txBody>
      </p:sp>
      <p:grpSp>
        <p:nvGrpSpPr>
          <p:cNvPr id="28" name="Group 2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9" name="Freeform: Shape 2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Freeform: Shape 2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Freeform: Shape 3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 name="Freeform: Shape 3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Tree>
    <p:custDataLst>
      <p:tags r:id="rId1"/>
    </p:custDataLst>
    <p:extLst>
      <p:ext uri="{BB962C8B-B14F-4D97-AF65-F5344CB8AC3E}">
        <p14:creationId xmlns:p14="http://schemas.microsoft.com/office/powerpoint/2010/main" val="151608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custDataLst>
              <p:tags r:id="rId2"/>
            </p:custDataLst>
          </p:nvPr>
        </p:nvSpPr>
        <p:spPr>
          <a:xfrm>
            <a:off x="1178766" y="685800"/>
            <a:ext cx="9830988" cy="1325563"/>
          </a:xfrm>
        </p:spPr>
        <p:txBody>
          <a:bodyPr anchor="b">
            <a:normAutofit fontScale="90000"/>
          </a:bodyPr>
          <a:lstStyle/>
          <a:p>
            <a:r>
              <a:rPr lang="en-US" sz="5400" b="1" dirty="0">
                <a:latin typeface="Calibri" panose="020F0502020204030204" pitchFamily="34" charset="0"/>
                <a:ea typeface="Tahoma" panose="020B0604030504040204" pitchFamily="34" charset="0"/>
                <a:cs typeface="Calibri" panose="020F0502020204030204" pitchFamily="34" charset="0"/>
              </a:rPr>
              <a:t>Types of In-Store Promotions and Coupons</a:t>
            </a:r>
            <a:endParaRPr lang="en-US" sz="5400" b="1" dirty="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Freeform: Shape 2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5" name="Freeform: Shape 2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6" name="Freeform: Shape 2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4" name="Content Placeholder 3"/>
          <p:cNvSpPr>
            <a:spLocks noGrp="1"/>
          </p:cNvSpPr>
          <p:nvPr>
            <p:ph idx="1"/>
            <p:custDataLst>
              <p:tags r:id="rId3"/>
            </p:custDataLst>
          </p:nvPr>
        </p:nvSpPr>
        <p:spPr>
          <a:xfrm>
            <a:off x="1178766" y="2349550"/>
            <a:ext cx="9830988" cy="3354078"/>
          </a:xfrm>
        </p:spPr>
        <p:txBody>
          <a:bodyPr>
            <a:normAutofit lnSpcReduction="10000"/>
          </a:bodyPr>
          <a:lstStyle/>
          <a:p>
            <a:pPr marL="457200" indent="-412750"/>
            <a:r>
              <a:rPr lang="en-US" dirty="0">
                <a:latin typeface="Calibri" panose="020F0502020204030204" pitchFamily="34" charset="0"/>
                <a:ea typeface="Tahoma" panose="020B0604030504040204" pitchFamily="34" charset="0"/>
                <a:cs typeface="Calibri" panose="020F0502020204030204" pitchFamily="34" charset="0"/>
              </a:rPr>
              <a:t>Buy One, Get One Free (BOGO)</a:t>
            </a:r>
          </a:p>
          <a:p>
            <a:pPr marL="457200" indent="-412750"/>
            <a:r>
              <a:rPr lang="en-US" dirty="0">
                <a:latin typeface="Calibri" panose="020F0502020204030204" pitchFamily="34" charset="0"/>
                <a:ea typeface="Tahoma" panose="020B0604030504040204" pitchFamily="34" charset="0"/>
                <a:cs typeface="Calibri" panose="020F0502020204030204" pitchFamily="34" charset="0"/>
              </a:rPr>
              <a:t>Buy One, Get One at a Reduced Price</a:t>
            </a:r>
          </a:p>
          <a:p>
            <a:pPr marL="457200" indent="-412750"/>
            <a:r>
              <a:rPr lang="en-US" dirty="0">
                <a:latin typeface="Calibri" panose="020F0502020204030204" pitchFamily="34" charset="0"/>
                <a:ea typeface="Tahoma" panose="020B0604030504040204" pitchFamily="34" charset="0"/>
                <a:cs typeface="Calibri" panose="020F0502020204030204" pitchFamily="34" charset="0"/>
              </a:rPr>
              <a:t>Free ounces added to food item by manufacturer (bonus size items)</a:t>
            </a:r>
          </a:p>
          <a:p>
            <a:pPr marL="457200" indent="-412750"/>
            <a:r>
              <a:rPr lang="en-US" dirty="0">
                <a:latin typeface="Calibri" panose="020F0502020204030204" pitchFamily="34" charset="0"/>
                <a:ea typeface="Tahoma" panose="020B0604030504040204" pitchFamily="34" charset="0"/>
                <a:cs typeface="Calibri" panose="020F0502020204030204" pitchFamily="34" charset="0"/>
              </a:rPr>
              <a:t>Transaction discounts</a:t>
            </a:r>
          </a:p>
          <a:p>
            <a:pPr marL="457200" indent="-412750"/>
            <a:r>
              <a:rPr lang="en-US" dirty="0">
                <a:latin typeface="Calibri" panose="020F0502020204030204" pitchFamily="34" charset="0"/>
                <a:ea typeface="Tahoma" panose="020B0604030504040204" pitchFamily="34" charset="0"/>
                <a:cs typeface="Calibri" panose="020F0502020204030204" pitchFamily="34" charset="0"/>
              </a:rPr>
              <a:t>Store loyalty/Rewards cards</a:t>
            </a:r>
          </a:p>
          <a:p>
            <a:pPr marL="457200" indent="-412750"/>
            <a:r>
              <a:rPr lang="en-US" dirty="0">
                <a:latin typeface="Calibri" panose="020F0502020204030204" pitchFamily="34" charset="0"/>
                <a:ea typeface="Tahoma" panose="020B0604030504040204" pitchFamily="34" charset="0"/>
                <a:cs typeface="Calibri" panose="020F0502020204030204" pitchFamily="34" charset="0"/>
              </a:rPr>
              <a:t>Manufacturers’ cents off coupons</a:t>
            </a:r>
          </a:p>
        </p:txBody>
      </p:sp>
      <p:grpSp>
        <p:nvGrpSpPr>
          <p:cNvPr id="28" name="Group 2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9" name="Freeform: Shape 2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Freeform: Shape 2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Freeform: Shape 3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 name="Freeform: Shape 3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Tree>
    <p:custDataLst>
      <p:tags r:id="rId1"/>
    </p:custDataLst>
    <p:extLst>
      <p:ext uri="{BB962C8B-B14F-4D97-AF65-F5344CB8AC3E}">
        <p14:creationId xmlns:p14="http://schemas.microsoft.com/office/powerpoint/2010/main" val="2155941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custDataLst>
              <p:tags r:id="rId2"/>
            </p:custDataLst>
          </p:nvPr>
        </p:nvSpPr>
        <p:spPr>
          <a:xfrm>
            <a:off x="836612" y="24107"/>
            <a:ext cx="9830988" cy="1325563"/>
          </a:xfrm>
        </p:spPr>
        <p:txBody>
          <a:bodyPr anchor="b">
            <a:normAutofit fontScale="90000"/>
          </a:bodyPr>
          <a:lstStyle/>
          <a:p>
            <a:r>
              <a:rPr lang="en-US" sz="4800" b="1" dirty="0">
                <a:latin typeface="Calibri" panose="020F0502020204030204" pitchFamily="34" charset="0"/>
                <a:cs typeface="Calibri" panose="020F0502020204030204" pitchFamily="34" charset="0"/>
              </a:rPr>
              <a:t>In-Store Promotions: BOGOs and </a:t>
            </a:r>
            <a:r>
              <a:rPr lang="en-US" sz="4800" b="1" dirty="0" err="1">
                <a:latin typeface="Calibri" panose="020F0502020204030204" pitchFamily="34" charset="0"/>
                <a:cs typeface="Calibri" panose="020F0502020204030204" pitchFamily="34" charset="0"/>
              </a:rPr>
              <a:t>eWIC</a:t>
            </a:r>
            <a:endParaRPr lang="en-US" sz="4800" b="1"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custDataLst>
              <p:tags r:id="rId3"/>
            </p:custDataLst>
          </p:nvPr>
        </p:nvSpPr>
        <p:spPr>
          <a:xfrm>
            <a:off x="1178918" y="1828800"/>
            <a:ext cx="9830988" cy="3756155"/>
          </a:xfrm>
        </p:spPr>
        <p:txBody>
          <a:bodyPr>
            <a:normAutofit fontScale="92500" lnSpcReduction="10000"/>
          </a:bodyPr>
          <a:lstStyle/>
          <a:p>
            <a:r>
              <a:rPr lang="en-US" dirty="0">
                <a:latin typeface="Calibri" panose="020F0502020204030204" pitchFamily="34" charset="0"/>
                <a:cs typeface="Calibri" panose="020F0502020204030204" pitchFamily="34" charset="0"/>
              </a:rPr>
              <a:t>Per the USDA WIC EBT Operating Rules:</a:t>
            </a:r>
          </a:p>
          <a:p>
            <a:pPr marL="457200" indent="-412750">
              <a:buFont typeface="Wingdings" panose="05000000000000000000" pitchFamily="2" charset="2"/>
              <a:buChar char="ü"/>
            </a:pPr>
            <a:r>
              <a:rPr lang="en-US" dirty="0">
                <a:latin typeface="Calibri" panose="020F0502020204030204" pitchFamily="34" charset="0"/>
                <a:cs typeface="Calibri" panose="020F0502020204030204" pitchFamily="34" charset="0"/>
              </a:rPr>
              <a:t>In a true BOGO, the free item cannot be deducted from the WIC customer’s benefit balance or reported to the State WIC Agency</a:t>
            </a:r>
          </a:p>
          <a:p>
            <a:pPr marL="457200" indent="-412750">
              <a:spcAft>
                <a:spcPts val="600"/>
              </a:spcAft>
              <a:buFont typeface="Wingdings" panose="05000000000000000000" pitchFamily="2" charset="2"/>
              <a:buChar char="ü"/>
            </a:pPr>
            <a:r>
              <a:rPr lang="en-US" dirty="0">
                <a:latin typeface="Calibri" panose="020F0502020204030204" pitchFamily="34" charset="0"/>
                <a:cs typeface="Calibri" panose="020F0502020204030204" pitchFamily="34" charset="0"/>
              </a:rPr>
              <a:t>If a food item is advertised as “Buy one, get one free” </a:t>
            </a:r>
            <a:r>
              <a:rPr lang="en-US" b="1" dirty="0">
                <a:latin typeface="Calibri" panose="020F0502020204030204" pitchFamily="34" charset="0"/>
                <a:cs typeface="Calibri" panose="020F0502020204030204" pitchFamily="34" charset="0"/>
              </a:rPr>
              <a:t>with the disclosure that each item is sold for half the advertised price</a:t>
            </a:r>
            <a:r>
              <a:rPr lang="en-US" dirty="0">
                <a:latin typeface="Calibri" panose="020F0502020204030204" pitchFamily="34" charset="0"/>
                <a:cs typeface="Calibri" panose="020F0502020204030204" pitchFamily="34" charset="0"/>
              </a:rPr>
              <a:t>, both food items shall be redeemed using WIC benefits and shall reflect an item price of half the advertised price in the transaction</a:t>
            </a:r>
          </a:p>
          <a:p>
            <a:pPr lvl="1">
              <a:buFont typeface="Courier New" panose="02070309020205020404" pitchFamily="49" charset="0"/>
              <a:buChar char="o"/>
            </a:pPr>
            <a:r>
              <a:rPr lang="en-US" sz="2800" dirty="0">
                <a:latin typeface="Calibri" panose="020F0502020204030204" pitchFamily="34" charset="0"/>
                <a:cs typeface="Calibri" panose="020F0502020204030204" pitchFamily="34" charset="0"/>
              </a:rPr>
              <a:t>Quantity discount</a:t>
            </a:r>
          </a:p>
          <a:p>
            <a:pPr lvl="1">
              <a:buFont typeface="Courier New" panose="02070309020205020404" pitchFamily="49" charset="0"/>
              <a:buChar char="o"/>
            </a:pPr>
            <a:r>
              <a:rPr lang="en-US" sz="2800" dirty="0">
                <a:latin typeface="Calibri" panose="020F0502020204030204" pitchFamily="34" charset="0"/>
                <a:cs typeface="Calibri" panose="020F0502020204030204" pitchFamily="34" charset="0"/>
              </a:rPr>
              <a:t>If using this methodology for BOGOs, vendors must put this disclosure in store advertising  </a:t>
            </a: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046541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964947" y="851517"/>
            <a:ext cx="5815265" cy="1461778"/>
          </a:xfrm>
        </p:spPr>
        <p:txBody>
          <a:bodyPr>
            <a:normAutofit/>
          </a:bodyPr>
          <a:lstStyle/>
          <a:p>
            <a:r>
              <a:rPr lang="en-US" b="1" dirty="0">
                <a:ea typeface="Tahoma" panose="020B0604030504040204" pitchFamily="34" charset="0"/>
                <a:cs typeface="Tahoma" panose="020B0604030504040204" pitchFamily="34" charset="0"/>
              </a:rPr>
              <a:t>Sales Tax &amp; Cash Back</a:t>
            </a:r>
          </a:p>
        </p:txBody>
      </p:sp>
      <p:sp>
        <p:nvSpPr>
          <p:cNvPr id="3" name="Content Placeholder 2"/>
          <p:cNvSpPr>
            <a:spLocks noGrp="1"/>
          </p:cNvSpPr>
          <p:nvPr>
            <p:ph idx="1"/>
            <p:custDataLst>
              <p:tags r:id="rId3"/>
            </p:custDataLst>
          </p:nvPr>
        </p:nvSpPr>
        <p:spPr>
          <a:xfrm>
            <a:off x="964948" y="2470248"/>
            <a:ext cx="5626150" cy="3930552"/>
          </a:xfrm>
        </p:spPr>
        <p:txBody>
          <a:bodyPr>
            <a:normAutofit lnSpcReduction="10000"/>
          </a:bodyPr>
          <a:lstStyle/>
          <a:p>
            <a:pPr marL="457200" indent="-412750"/>
            <a:r>
              <a:rPr lang="en-US" dirty="0">
                <a:ea typeface="Tahoma" panose="020B0604030504040204" pitchFamily="34" charset="0"/>
                <a:cs typeface="Tahoma" panose="020B0604030504040204" pitchFamily="34" charset="0"/>
              </a:rPr>
              <a:t>Sales Tax on Manufacturers’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to tax WIC items, so cannot charge WIC customers tax on manufacturer’s coupons</a:t>
            </a:r>
          </a:p>
          <a:p>
            <a:pPr marL="615950" indent="-571500"/>
            <a:r>
              <a:rPr lang="en-US" dirty="0">
                <a:ea typeface="Tahoma" panose="020B0604030504040204" pitchFamily="34" charset="0"/>
                <a:cs typeface="Tahoma" panose="020B0604030504040204" pitchFamily="34" charset="0"/>
              </a:rPr>
              <a:t>Cash Back</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as a result of vendor discount in any WIC transaction</a:t>
            </a:r>
          </a:p>
        </p:txBody>
      </p:sp>
      <p:sp>
        <p:nvSpPr>
          <p:cNvPr id="4" name="Date Placeholder 3"/>
          <p:cNvSpPr>
            <a:spLocks noGrp="1"/>
          </p:cNvSpPr>
          <p:nvPr>
            <p:ph type="dt" sz="half" idx="10"/>
            <p:custDataLst>
              <p:tags r:id="rId4"/>
            </p:custDataLst>
          </p:nvPr>
        </p:nvSpPr>
        <p:spPr>
          <a:xfrm>
            <a:off x="10519683" y="5522976"/>
            <a:ext cx="1236438" cy="365125"/>
          </a:xfrm>
        </p:spPr>
        <p:txBody>
          <a:bodyPr>
            <a:normAutofit/>
          </a:bodyPr>
          <a:lstStyle/>
          <a:p>
            <a:pPr algn="r">
              <a:spcAft>
                <a:spcPts val="600"/>
              </a:spcAft>
            </a:pPr>
            <a:r>
              <a:rPr lang="en-US" sz="1100">
                <a:solidFill>
                  <a:schemeClr val="tx1">
                    <a:alpha val="80000"/>
                  </a:schemeClr>
                </a:solidFill>
              </a:rPr>
              <a:t> </a:t>
            </a:r>
          </a:p>
        </p:txBody>
      </p:sp>
      <p:sp>
        <p:nvSpPr>
          <p:cNvPr id="21" name="Freeform: Shape 2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935" y="851518"/>
            <a:ext cx="618319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coins on a newspaper&#10;&#10;Description automatically generated with low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7829" y="2105470"/>
            <a:ext cx="2147570" cy="3217333"/>
          </a:xfrm>
          <a:prstGeom prst="rect">
            <a:avLst/>
          </a:prstGeom>
        </p:spPr>
      </p:pic>
    </p:spTree>
    <p:custDataLst>
      <p:tags r:id="rId1"/>
    </p:custDataLst>
    <p:extLst>
      <p:ext uri="{BB962C8B-B14F-4D97-AF65-F5344CB8AC3E}">
        <p14:creationId xmlns:p14="http://schemas.microsoft.com/office/powerpoint/2010/main" val="1912524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custDataLst>
              <p:tags r:id="rId2"/>
            </p:custDataLst>
          </p:nvPr>
        </p:nvSpPr>
        <p:spPr>
          <a:xfrm>
            <a:off x="836612" y="352992"/>
            <a:ext cx="9830988" cy="1325563"/>
          </a:xfrm>
        </p:spPr>
        <p:txBody>
          <a:bodyPr anchor="b">
            <a:normAutofit fontScale="90000"/>
          </a:bodyPr>
          <a:lstStyle/>
          <a:p>
            <a:r>
              <a:rPr lang="en-US" sz="4800" b="1" dirty="0">
                <a:latin typeface="Calibri" panose="020F0502020204030204" pitchFamily="34" charset="0"/>
                <a:ea typeface="Tahoma" pitchFamily="34" charset="0"/>
                <a:cs typeface="Calibri" panose="020F0502020204030204" pitchFamily="34" charset="0"/>
              </a:rPr>
              <a:t>Reporting Customer Service Issues (Complaints)</a:t>
            </a:r>
            <a:endParaRPr lang="en-US" sz="4800" b="1"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3" name="Content Placeholder 2"/>
          <p:cNvSpPr>
            <a:spLocks noGrp="1"/>
          </p:cNvSpPr>
          <p:nvPr>
            <p:ph idx="1"/>
            <p:custDataLst>
              <p:tags r:id="rId3"/>
            </p:custDataLst>
          </p:nvPr>
        </p:nvSpPr>
        <p:spPr>
          <a:xfrm>
            <a:off x="1178766" y="1975785"/>
            <a:ext cx="9830988" cy="3756155"/>
          </a:xfrm>
        </p:spPr>
        <p:txBody>
          <a:bodyPr>
            <a:normAutofit fontScale="92500" lnSpcReduction="10000"/>
          </a:bodyPr>
          <a:lstStyle/>
          <a:p>
            <a:pPr marL="457200" indent="-412750" eaLnBrk="1" hangingPunct="1">
              <a:spcAft>
                <a:spcPts val="600"/>
              </a:spcAft>
            </a:pPr>
            <a:r>
              <a:rPr lang="en-US" dirty="0">
                <a:latin typeface="Calibri" panose="020F0502020204030204" pitchFamily="34" charset="0"/>
                <a:ea typeface="Tahoma" pitchFamily="34" charset="0"/>
                <a:cs typeface="Calibri" panose="020F0502020204030204" pitchFamily="34" charset="0"/>
              </a:rPr>
              <a:t>Vendors should report customer service issues (complaints) to the Local WIC Agency concerning:</a:t>
            </a:r>
          </a:p>
          <a:p>
            <a:pPr lvl="1">
              <a:buFont typeface="Courier New" panose="02070309020205020404" pitchFamily="49" charset="0"/>
              <a:buChar char="o"/>
            </a:pPr>
            <a:r>
              <a:rPr lang="en-US" sz="2800" dirty="0">
                <a:latin typeface="Calibri" panose="020F0502020204030204" pitchFamily="34" charset="0"/>
                <a:ea typeface="Tahoma" pitchFamily="34" charset="0"/>
                <a:cs typeface="Calibri" panose="020F0502020204030204" pitchFamily="34" charset="0"/>
              </a:rPr>
              <a:t>WIC customer inappropriate behavior</a:t>
            </a:r>
          </a:p>
          <a:p>
            <a:pPr marL="1258888" lvl="2" indent="-457200" eaLnBrk="1" hangingPunct="1">
              <a:buFont typeface="Wingdings" panose="05000000000000000000" pitchFamily="2" charset="2"/>
              <a:buChar char="ü"/>
              <a:tabLst>
                <a:tab pos="801688" algn="l"/>
              </a:tabLst>
            </a:pPr>
            <a:r>
              <a:rPr lang="en-US" sz="2800" dirty="0">
                <a:latin typeface="Calibri" panose="020F0502020204030204" pitchFamily="34" charset="0"/>
                <a:ea typeface="Tahoma" pitchFamily="34" charset="0"/>
                <a:cs typeface="Calibri" panose="020F0502020204030204" pitchFamily="34" charset="0"/>
              </a:rPr>
              <a:t>Vendors are not required to tolerate behavior from a WIC customer that they would not tolerate from other customers</a:t>
            </a:r>
          </a:p>
          <a:p>
            <a:pPr marL="1258888" lvl="2" indent="-457200">
              <a:buFont typeface="Wingdings" panose="05000000000000000000" pitchFamily="2" charset="2"/>
              <a:buChar char="ü"/>
              <a:tabLst>
                <a:tab pos="801688" algn="l"/>
              </a:tabLst>
            </a:pPr>
            <a:r>
              <a:rPr lang="en-US" sz="2800" dirty="0">
                <a:latin typeface="Calibri" panose="020F0502020204030204" pitchFamily="34" charset="0"/>
                <a:ea typeface="Tahoma" pitchFamily="34" charset="0"/>
                <a:cs typeface="Calibri" panose="020F0502020204030204" pitchFamily="34" charset="0"/>
              </a:rPr>
              <a:t>Complaints about other vendors</a:t>
            </a:r>
          </a:p>
          <a:p>
            <a:pPr eaLnBrk="1" hangingPunct="1"/>
            <a:endParaRPr lang="en-US" dirty="0">
              <a:latin typeface="Calibri" panose="020F0502020204030204" pitchFamily="34" charset="0"/>
              <a:ea typeface="Tahoma" pitchFamily="34" charset="0"/>
              <a:cs typeface="Calibri" panose="020F0502020204030204" pitchFamily="34" charset="0"/>
            </a:endParaRPr>
          </a:p>
          <a:p>
            <a:pPr marL="457200" indent="-412750" defTabSz="1371600"/>
            <a:r>
              <a:rPr lang="en-US" dirty="0">
                <a:latin typeface="Calibri" panose="020F0502020204030204" pitchFamily="34" charset="0"/>
                <a:ea typeface="Tahoma" pitchFamily="34" charset="0"/>
                <a:cs typeface="Calibri" panose="020F0502020204030204" pitchFamily="34" charset="0"/>
              </a:rPr>
              <a:t>May use form in the Vendor Manual or on the website at </a:t>
            </a:r>
            <a:r>
              <a:rPr lang="en-US" dirty="0">
                <a:latin typeface="Calibri" panose="020F0502020204030204" pitchFamily="34" charset="0"/>
                <a:ea typeface="Tahoma" pitchFamily="34" charset="0"/>
                <a:cs typeface="Calibri" panose="020F0502020204030204" pitchFamily="34" charset="0"/>
                <a:hlinkClick r:id="rId6"/>
              </a:rPr>
              <a:t>https://www.ncdhhs.gov/wicvendorsconnection</a:t>
            </a:r>
            <a:endParaRPr lang="en-US" dirty="0">
              <a:latin typeface="Calibri" panose="020F0502020204030204" pitchFamily="34" charset="0"/>
              <a:ea typeface="Tahoma" pitchFamily="34" charset="0"/>
              <a:cs typeface="Calibri" panose="020F0502020204030204" pitchFamily="34" charset="0"/>
            </a:endParaRPr>
          </a:p>
          <a:p>
            <a:pPr marL="457200" indent="-412750" defTabSz="1371600"/>
            <a:endParaRPr lang="en-US" dirty="0">
              <a:latin typeface="Calibri" panose="020F0502020204030204" pitchFamily="34" charset="0"/>
              <a:ea typeface="Tahoma"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Tree>
    <p:custDataLst>
      <p:tags r:id="rId1"/>
    </p:custDataLst>
    <p:extLst>
      <p:ext uri="{BB962C8B-B14F-4D97-AF65-F5344CB8AC3E}">
        <p14:creationId xmlns:p14="http://schemas.microsoft.com/office/powerpoint/2010/main" val="1652857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custDataLst>
              <p:tags r:id="rId2"/>
            </p:custDataLst>
          </p:nvPr>
        </p:nvSpPr>
        <p:spPr>
          <a:xfrm>
            <a:off x="836612" y="352992"/>
            <a:ext cx="9830988" cy="1325563"/>
          </a:xfrm>
        </p:spPr>
        <p:txBody>
          <a:bodyPr anchor="b">
            <a:normAutofit/>
          </a:bodyPr>
          <a:lstStyle/>
          <a:p>
            <a:r>
              <a:rPr lang="en-US" sz="4800" b="1" dirty="0">
                <a:latin typeface="Calibri" panose="020F0502020204030204" pitchFamily="34" charset="0"/>
                <a:ea typeface="Tahoma" panose="020B0604030504040204" pitchFamily="34" charset="0"/>
                <a:cs typeface="Calibri" panose="020F0502020204030204" pitchFamily="34" charset="0"/>
              </a:rPr>
              <a:t>Training Employees</a:t>
            </a:r>
            <a:endParaRPr lang="en-US" sz="4800" b="1"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3" name="Content Placeholder 2"/>
          <p:cNvSpPr>
            <a:spLocks noGrp="1"/>
          </p:cNvSpPr>
          <p:nvPr>
            <p:ph idx="1"/>
            <p:custDataLst>
              <p:tags r:id="rId3"/>
            </p:custDataLst>
          </p:nvPr>
        </p:nvSpPr>
        <p:spPr>
          <a:xfrm>
            <a:off x="1178766" y="1975785"/>
            <a:ext cx="9830988" cy="3756155"/>
          </a:xfrm>
        </p:spPr>
        <p:txBody>
          <a:bodyPr>
            <a:normAutofit/>
          </a:bodyPr>
          <a:lstStyle/>
          <a:p>
            <a:pPr marL="457200" indent="-412750">
              <a:spcAft>
                <a:spcPts val="600"/>
              </a:spcAft>
            </a:pPr>
            <a:r>
              <a:rPr lang="en-US" dirty="0">
                <a:latin typeface="Calibri" panose="020F0502020204030204" pitchFamily="34" charset="0"/>
                <a:ea typeface="Tahoma" panose="020B0604030504040204" pitchFamily="34" charset="0"/>
                <a:cs typeface="Calibri" panose="020F0502020204030204" pitchFamily="34" charset="0"/>
              </a:rPr>
              <a:t>Vendor owners/managers are responsible for training all cashiers on WIC as it pertains to the following: </a:t>
            </a:r>
          </a:p>
          <a:p>
            <a:pPr lvl="1">
              <a:spcAft>
                <a:spcPts val="600"/>
              </a:spcAft>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Exempt infant formulas and WIC-eligible </a:t>
            </a:r>
            <a:r>
              <a:rPr lang="en-US" sz="2800" dirty="0" err="1">
                <a:latin typeface="Calibri" panose="020F0502020204030204" pitchFamily="34" charset="0"/>
                <a:ea typeface="Tahoma" panose="020B0604030504040204" pitchFamily="34" charset="0"/>
                <a:cs typeface="Calibri" panose="020F0502020204030204" pitchFamily="34" charset="0"/>
              </a:rPr>
              <a:t>nutritionals</a:t>
            </a:r>
            <a:r>
              <a:rPr lang="en-US" sz="2800" dirty="0">
                <a:latin typeface="Calibri" panose="020F0502020204030204" pitchFamily="34" charset="0"/>
                <a:ea typeface="Tahoma" panose="020B0604030504040204" pitchFamily="34" charset="0"/>
                <a:cs typeface="Calibri" panose="020F0502020204030204" pitchFamily="34" charset="0"/>
              </a:rPr>
              <a:t> </a:t>
            </a:r>
            <a:r>
              <a:rPr lang="en-US" sz="2800" dirty="0">
                <a:latin typeface="Calibri" panose="020F0502020204030204" pitchFamily="34" charset="0"/>
                <a:ea typeface="Tahoma" panose="020B0604030504040204" pitchFamily="34" charset="0"/>
                <a:cs typeface="Calibri" panose="020F0502020204030204" pitchFamily="34" charset="0"/>
                <a:hlinkClick r:id="rId6"/>
              </a:rPr>
              <a:t>https://www.ncdhhs.gov/wicvendorsconnection</a:t>
            </a:r>
            <a:endParaRPr lang="en-US" sz="2800" dirty="0">
              <a:latin typeface="Calibri" panose="020F0502020204030204" pitchFamily="34" charset="0"/>
              <a:ea typeface="Tahoma" panose="020B0604030504040204" pitchFamily="34" charset="0"/>
              <a:cs typeface="Calibri" panose="020F0502020204030204" pitchFamily="34" charset="0"/>
            </a:endParaRPr>
          </a:p>
          <a:p>
            <a:pPr lvl="1">
              <a:spcAft>
                <a:spcPts val="600"/>
              </a:spcAft>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Allowing same courtesies to WIC customers that are provided to non-WIC customers</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Completing </a:t>
            </a:r>
            <a:r>
              <a:rPr lang="en-US" sz="2800" dirty="0" err="1">
                <a:latin typeface="Calibri" panose="020F0502020204030204" pitchFamily="34" charset="0"/>
                <a:ea typeface="Tahoma" pitchFamily="34" charset="0"/>
                <a:cs typeface="Calibri" panose="020F0502020204030204" pitchFamily="34" charset="0"/>
              </a:rPr>
              <a:t>eWIC</a:t>
            </a:r>
            <a:r>
              <a:rPr lang="en-US" sz="2800" dirty="0">
                <a:latin typeface="Calibri" panose="020F0502020204030204" pitchFamily="34" charset="0"/>
                <a:ea typeface="Tahoma" pitchFamily="34" charset="0"/>
                <a:cs typeface="Calibri" panose="020F0502020204030204" pitchFamily="34" charset="0"/>
              </a:rPr>
              <a:t> transactions </a:t>
            </a:r>
          </a:p>
          <a:p>
            <a:pPr lvl="1">
              <a:buFont typeface="Wingdings" panose="05000000000000000000" pitchFamily="2" charset="2"/>
              <a:buChar char="ü"/>
            </a:pPr>
            <a:r>
              <a:rPr lang="en-US" sz="2800" dirty="0">
                <a:latin typeface="Calibri" panose="020F0502020204030204" pitchFamily="34" charset="0"/>
                <a:ea typeface="MS PGothic" panose="020B0600070205080204" pitchFamily="34" charset="-128"/>
                <a:cs typeface="Calibri" panose="020F0502020204030204" pitchFamily="34" charset="0"/>
              </a:rPr>
              <a:t>A</a:t>
            </a:r>
            <a:r>
              <a:rPr lang="en-US" sz="2800" dirty="0">
                <a:effectLst/>
                <a:latin typeface="Calibri" panose="020F0502020204030204" pitchFamily="34" charset="0"/>
                <a:ea typeface="MS PGothic" panose="020B0600070205080204" pitchFamily="34" charset="-128"/>
                <a:cs typeface="Calibri" panose="020F0502020204030204" pitchFamily="34" charset="0"/>
              </a:rPr>
              <a:t>ll other NC WIC-vendor related policies and procedures</a:t>
            </a:r>
            <a:endParaRPr lang="en-US" sz="2800" dirty="0">
              <a:latin typeface="Calibri" panose="020F0502020204030204" pitchFamily="34" charset="0"/>
              <a:ea typeface="Tahoma"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Tree>
    <p:custDataLst>
      <p:tags r:id="rId1"/>
    </p:custDataLst>
    <p:extLst>
      <p:ext uri="{BB962C8B-B14F-4D97-AF65-F5344CB8AC3E}">
        <p14:creationId xmlns:p14="http://schemas.microsoft.com/office/powerpoint/2010/main" val="2192619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6499335" y="2895600"/>
            <a:ext cx="4804745" cy="1297115"/>
          </a:xfrm>
        </p:spPr>
        <p:txBody>
          <a:bodyPr anchor="t">
            <a:normAutofit/>
          </a:bodyPr>
          <a:lstStyle/>
          <a:p>
            <a:pPr algn="l"/>
            <a:r>
              <a:rPr lang="en-US" sz="7200" dirty="0">
                <a:latin typeface="Calibri" panose="020F0502020204030204" pitchFamily="34" charset="0"/>
                <a:cs typeface="Calibri" panose="020F0502020204030204" pitchFamily="34" charset="0"/>
              </a:rPr>
              <a:t>Questions?</a:t>
            </a:r>
          </a:p>
        </p:txBody>
      </p:sp>
      <p:pic>
        <p:nvPicPr>
          <p:cNvPr id="29" name="Graphic 28" descr="Question mark">
            <a:extLst>
              <a:ext uri="{FF2B5EF4-FFF2-40B4-BE49-F238E27FC236}">
                <a16:creationId xmlns:a16="http://schemas.microsoft.com/office/drawing/2014/main" id="{73EDCB3D-4FEB-AF9B-6ACE-AEEFFA6EF3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434" y="1600200"/>
            <a:ext cx="4140681" cy="4140681"/>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6" name="Group 3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1" y="-5977"/>
            <a:ext cx="6237049" cy="6863979"/>
            <a:chOff x="305" y="-5977"/>
            <a:chExt cx="6238675" cy="6863979"/>
          </a:xfrm>
        </p:grpSpPr>
        <p:sp>
          <p:nvSpPr>
            <p:cNvPr id="37" name="Freeform: Shape 3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70107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615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156" name="Group 615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157" name="Freeform: Shape 615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Freeform: Shape 615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Freeform: Shape 615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Freeform: Shape 615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2" name="Group 616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163" name="Freeform: Shape 616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Freeform: Shape 616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Freeform: Shape 616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Freeform: Shape 616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574252D-21A9-CB40-E59E-84158E7E812C}"/>
              </a:ext>
            </a:extLst>
          </p:cNvPr>
          <p:cNvSpPr txBox="1"/>
          <p:nvPr/>
        </p:nvSpPr>
        <p:spPr>
          <a:xfrm>
            <a:off x="1370012" y="360349"/>
            <a:ext cx="8152631" cy="1785104"/>
          </a:xfrm>
          <a:prstGeom prst="rect">
            <a:avLst/>
          </a:prstGeom>
          <a:noFill/>
        </p:spPr>
        <p:txBody>
          <a:bodyPr wrap="square">
            <a:spAutoFit/>
          </a:bodyPr>
          <a:lstStyle/>
          <a:p>
            <a:r>
              <a:rPr kumimoji="0" lang="en-US" sz="5500" b="1"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Review: Free-standing Pharmacy Vendors</a:t>
            </a:r>
            <a:endParaRPr lang="en-US"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2602EC3E-64C8-AC80-E5AB-2C6016ECE2D4}"/>
              </a:ext>
            </a:extLst>
          </p:cNvPr>
          <p:cNvSpPr>
            <a:spLocks noGrp="1"/>
          </p:cNvSpPr>
          <p:nvPr>
            <p:ph idx="1"/>
          </p:nvPr>
        </p:nvSpPr>
        <p:spPr>
          <a:xfrm>
            <a:off x="838047" y="2572430"/>
            <a:ext cx="10512425" cy="2857045"/>
          </a:xfrm>
        </p:spPr>
        <p:txBody>
          <a:bodyPr/>
          <a:lstStyle/>
          <a:p>
            <a:pPr marL="615950" indent="-571500"/>
            <a:r>
              <a:rPr lang="en-US" sz="3200" dirty="0">
                <a:latin typeface="Calibri" panose="020F0502020204030204" pitchFamily="34" charset="0"/>
                <a:ea typeface="Tahoma" pitchFamily="34" charset="0"/>
                <a:cs typeface="Calibri" panose="020F0502020204030204" pitchFamily="34" charset="0"/>
              </a:rPr>
              <a:t>Does not operate within a retail store</a:t>
            </a:r>
          </a:p>
          <a:p>
            <a:pPr marL="615950" indent="-571500"/>
            <a:r>
              <a:rPr lang="en-US" sz="3200" dirty="0">
                <a:latin typeface="Calibri" panose="020F0502020204030204" pitchFamily="34" charset="0"/>
                <a:ea typeface="Tahoma" pitchFamily="34" charset="0"/>
                <a:cs typeface="Calibri" panose="020F0502020204030204" pitchFamily="34" charset="0"/>
              </a:rPr>
              <a:t>May have a Free-standing Pharmacy: </a:t>
            </a:r>
          </a:p>
          <a:p>
            <a:pPr lvl="1">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Pharmacy that has an individual or corporate agreement</a:t>
            </a:r>
          </a:p>
          <a:p>
            <a:pPr marL="914263" lvl="1" indent="-457200"/>
            <a:endParaRPr lang="en-US" sz="3200" dirty="0">
              <a:latin typeface="Calibri" panose="020F0502020204030204" pitchFamily="34" charset="0"/>
              <a:ea typeface="Tahoma" pitchFamily="34" charset="0"/>
              <a:cs typeface="Calibri" panose="020F0502020204030204" pitchFamily="34" charset="0"/>
            </a:endParaRPr>
          </a:p>
          <a:p>
            <a:pPr marL="615950" indent="-571500"/>
            <a:r>
              <a:rPr lang="en-US" sz="3200" dirty="0">
                <a:latin typeface="Calibri" panose="020F0502020204030204" pitchFamily="34" charset="0"/>
                <a:ea typeface="Tahoma" pitchFamily="34" charset="0"/>
                <a:cs typeface="Calibri" panose="020F0502020204030204" pitchFamily="34" charset="0"/>
              </a:rPr>
              <a:t>Definition can be found in the WIC Vendor Manual</a:t>
            </a:r>
          </a:p>
          <a:p>
            <a:endParaRPr lang="en-US" dirty="0"/>
          </a:p>
        </p:txBody>
      </p:sp>
    </p:spTree>
    <p:custDataLst>
      <p:tags r:id="rId1"/>
    </p:custDataLst>
    <p:extLst>
      <p:ext uri="{BB962C8B-B14F-4D97-AF65-F5344CB8AC3E}">
        <p14:creationId xmlns:p14="http://schemas.microsoft.com/office/powerpoint/2010/main" val="1361303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062" y="3985"/>
            <a:ext cx="9770221" cy="6858000"/>
            <a:chOff x="1303402" y="3985"/>
            <a:chExt cx="9772765" cy="6858000"/>
          </a:xfrm>
        </p:grpSpPr>
        <p:sp>
          <p:nvSpPr>
            <p:cNvPr id="21" name="Freeform: Shape 20">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6" name="Freeform: Shape 25">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4897E15-F41D-4B10-96C1-4E8F33E42A37}"/>
              </a:ext>
            </a:extLst>
          </p:cNvPr>
          <p:cNvSpPr>
            <a:spLocks noGrp="1"/>
          </p:cNvSpPr>
          <p:nvPr>
            <p:ph type="title"/>
            <p:custDataLst>
              <p:tags r:id="rId2"/>
            </p:custDataLst>
          </p:nvPr>
        </p:nvSpPr>
        <p:spPr>
          <a:xfrm>
            <a:off x="3214891" y="1764407"/>
            <a:ext cx="5759346" cy="2310312"/>
          </a:xfrm>
        </p:spPr>
        <p:txBody>
          <a:bodyPr vert="horz" lIns="91440" tIns="45720" rIns="91440" bIns="45720" rtlCol="0" anchor="b">
            <a:normAutofit/>
          </a:bodyPr>
          <a:lstStyle/>
          <a:p>
            <a:pPr algn="ctr"/>
            <a:r>
              <a:rPr lang="en-US" sz="5400" b="1" kern="1200" cap="all" dirty="0">
                <a:latin typeface="Calibri" panose="020F0502020204030204" pitchFamily="34" charset="0"/>
                <a:cs typeface="Calibri" panose="020F0502020204030204" pitchFamily="34" charset="0"/>
              </a:rPr>
              <a:t>2023 </a:t>
            </a:r>
            <a:br>
              <a:rPr lang="en-US" sz="5400" b="1" kern="1200" cap="all" dirty="0">
                <a:latin typeface="Calibri" panose="020F0502020204030204" pitchFamily="34" charset="0"/>
                <a:cs typeface="Calibri" panose="020F0502020204030204" pitchFamily="34" charset="0"/>
              </a:rPr>
            </a:br>
            <a:r>
              <a:rPr lang="en-US" sz="5400" b="1" kern="1200" cap="all" dirty="0">
                <a:latin typeface="Calibri" panose="020F0502020204030204" pitchFamily="34" charset="0"/>
                <a:cs typeface="Calibri" panose="020F0502020204030204" pitchFamily="34" charset="0"/>
              </a:rPr>
              <a:t>Renewal</a:t>
            </a:r>
            <a:r>
              <a:rPr lang="en-US" sz="5400" kern="1200" cap="all" dirty="0">
                <a:latin typeface="Calibri" panose="020F0502020204030204" pitchFamily="34" charset="0"/>
                <a:cs typeface="Calibri" panose="020F0502020204030204" pitchFamily="34" charset="0"/>
              </a:rPr>
              <a:t> </a:t>
            </a:r>
            <a:r>
              <a:rPr lang="en-US" sz="5400" b="1" kern="1200" cap="all" dirty="0">
                <a:latin typeface="Calibri" panose="020F0502020204030204" pitchFamily="34" charset="0"/>
                <a:cs typeface="Calibri" panose="020F0502020204030204" pitchFamily="34" charset="0"/>
              </a:rPr>
              <a:t>process</a:t>
            </a:r>
          </a:p>
        </p:txBody>
      </p:sp>
    </p:spTree>
    <p:custDataLst>
      <p:tags r:id="rId1"/>
    </p:custDataLst>
    <p:extLst>
      <p:ext uri="{BB962C8B-B14F-4D97-AF65-F5344CB8AC3E}">
        <p14:creationId xmlns:p14="http://schemas.microsoft.com/office/powerpoint/2010/main" val="214669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1CA583E-5392-4002-AD5C-AA4E27C4D8B0}"/>
              </a:ext>
            </a:extLst>
          </p:cNvPr>
          <p:cNvSpPr>
            <a:spLocks noGrp="1"/>
          </p:cNvSpPr>
          <p:nvPr>
            <p:ph type="title"/>
          </p:nvPr>
        </p:nvSpPr>
        <p:spPr>
          <a:xfrm>
            <a:off x="639913" y="1243013"/>
            <a:ext cx="3854716" cy="4371974"/>
          </a:xfrm>
        </p:spPr>
        <p:txBody>
          <a:bodyPr>
            <a:normAutofit/>
          </a:bodyPr>
          <a:lstStyle/>
          <a:p>
            <a:r>
              <a:rPr lang="en-US" sz="5400" b="1" i="0" dirty="0">
                <a:effectLst/>
                <a:latin typeface="Calibri" panose="020F0502020204030204" pitchFamily="34" charset="0"/>
                <a:cs typeface="Calibri" panose="020F0502020204030204" pitchFamily="34" charset="0"/>
              </a:rPr>
              <a:t>Completing Required Forms</a:t>
            </a:r>
            <a:endParaRPr lang="en-US" sz="5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FBC4026-3C6E-45EC-824C-397346C4DEF9}"/>
              </a:ext>
            </a:extLst>
          </p:cNvPr>
          <p:cNvSpPr>
            <a:spLocks noGrp="1"/>
          </p:cNvSpPr>
          <p:nvPr>
            <p:ph idx="1"/>
          </p:nvPr>
        </p:nvSpPr>
        <p:spPr>
          <a:xfrm>
            <a:off x="4767112" y="990600"/>
            <a:ext cx="6781800" cy="5544490"/>
          </a:xfrm>
        </p:spPr>
        <p:txBody>
          <a:bodyPr anchor="ctr">
            <a:normAutofit fontScale="92500" lnSpcReduction="10000"/>
          </a:bodyPr>
          <a:lstStyle/>
          <a:p>
            <a:pPr fontAlgn="auto"/>
            <a:r>
              <a:rPr lang="en-US" dirty="0">
                <a:latin typeface="Calibri" panose="020F0502020204030204" pitchFamily="34" charset="0"/>
                <a:cs typeface="Calibri" panose="020F0502020204030204" pitchFamily="34" charset="0"/>
              </a:rPr>
              <a:t>To comply with renewal requirements, NC WIC Information Update documents must be completed</a:t>
            </a:r>
          </a:p>
          <a:p>
            <a:pPr fontAlgn="auto"/>
            <a:r>
              <a:rPr lang="en-US" b="1" dirty="0">
                <a:latin typeface="Calibri" panose="020F0502020204030204" pitchFamily="34" charset="0"/>
                <a:cs typeface="Calibri" panose="020F0502020204030204" pitchFamily="34" charset="0"/>
              </a:rPr>
              <a:t>Corporate Contract Vendors</a:t>
            </a:r>
            <a:endParaRPr lang="en-US" dirty="0">
              <a:latin typeface="Calibri" panose="020F0502020204030204" pitchFamily="34" charset="0"/>
              <a:cs typeface="Calibri" panose="020F0502020204030204" pitchFamily="34" charset="0"/>
            </a:endParaRPr>
          </a:p>
          <a:p>
            <a:pPr marL="799963" lvl="1"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The corporate office will:</a:t>
            </a:r>
          </a:p>
          <a:p>
            <a:pPr marL="1257026" lvl="2" indent="-342900">
              <a:buFont typeface="Wingdings" panose="05000000000000000000" pitchFamily="2" charset="2"/>
              <a:buChar char="ü"/>
            </a:pPr>
            <a:r>
              <a:rPr lang="en-US" sz="2800" dirty="0">
                <a:latin typeface="Calibri" panose="020F0502020204030204" pitchFamily="34" charset="0"/>
                <a:cs typeface="Calibri" panose="020F0502020204030204" pitchFamily="34" charset="0"/>
              </a:rPr>
              <a:t>Update the vendor record using the Vendor Portal</a:t>
            </a:r>
          </a:p>
          <a:p>
            <a:pPr marL="799963" lvl="1" indent="-342900">
              <a:buFont typeface="Courier New" panose="02070309020205020404" pitchFamily="49" charset="0"/>
              <a:buChar char="o"/>
            </a:pPr>
            <a:r>
              <a:rPr lang="en-US" sz="2800" i="1" u="sng" dirty="0">
                <a:latin typeface="Calibri" panose="020F0502020204030204" pitchFamily="34" charset="0"/>
                <a:cs typeface="Calibri" panose="020F0502020204030204" pitchFamily="34" charset="0"/>
              </a:rPr>
              <a:t>Individual corporate contract store </a:t>
            </a:r>
            <a:r>
              <a:rPr lang="en-US" sz="2800" dirty="0">
                <a:latin typeface="Calibri" panose="020F0502020204030204" pitchFamily="34" charset="0"/>
                <a:cs typeface="Calibri" panose="020F0502020204030204" pitchFamily="34" charset="0"/>
              </a:rPr>
              <a:t>managers must complete annual training and submit the </a:t>
            </a:r>
            <a:r>
              <a:rPr lang="en-US" sz="2800" b="1" dirty="0">
                <a:latin typeface="Calibri" panose="020F0502020204030204" pitchFamily="34" charset="0"/>
                <a:cs typeface="Calibri" panose="020F0502020204030204" pitchFamily="34" charset="0"/>
              </a:rPr>
              <a:t>Verification of Attendance</a:t>
            </a:r>
          </a:p>
          <a:p>
            <a:pPr fontAlgn="auto"/>
            <a:r>
              <a:rPr lang="en-US" b="1" dirty="0">
                <a:latin typeface="Calibri" panose="020F0502020204030204" pitchFamily="34" charset="0"/>
                <a:cs typeface="Calibri" panose="020F0502020204030204" pitchFamily="34" charset="0"/>
              </a:rPr>
              <a:t>Non-corporate contract vendors</a:t>
            </a:r>
            <a:endParaRPr lang="en-US" dirty="0">
              <a:latin typeface="Calibri" panose="020F0502020204030204" pitchFamily="34" charset="0"/>
              <a:cs typeface="Calibri" panose="020F0502020204030204" pitchFamily="34" charset="0"/>
            </a:endParaRPr>
          </a:p>
          <a:p>
            <a:pPr marL="799963" lvl="1"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Pre-populated NC WIC Information Update</a:t>
            </a:r>
          </a:p>
          <a:p>
            <a:pPr marL="799963" lvl="1" indent="-342900">
              <a:buFont typeface="Courier New" panose="02070309020205020404" pitchFamily="49" charset="0"/>
              <a:buChar char="o"/>
            </a:pPr>
            <a:r>
              <a:rPr lang="en-US" sz="2800" dirty="0" err="1">
                <a:latin typeface="Calibri" panose="020F0502020204030204" pitchFamily="34" charset="0"/>
                <a:cs typeface="Calibri" panose="020F0502020204030204" pitchFamily="34" charset="0"/>
              </a:rPr>
              <a:t>eWIC</a:t>
            </a:r>
            <a:r>
              <a:rPr lang="en-US" sz="2800" dirty="0">
                <a:latin typeface="Calibri" panose="020F0502020204030204" pitchFamily="34" charset="0"/>
                <a:cs typeface="Calibri" panose="020F0502020204030204" pitchFamily="34" charset="0"/>
              </a:rPr>
              <a:t> Update for Non-Corporate Vendors</a:t>
            </a:r>
          </a:p>
          <a:p>
            <a:pPr marL="799963" lvl="1"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Verification of Attendance</a:t>
            </a:r>
          </a:p>
          <a:p>
            <a:pPr marL="468489" indent="-285664">
              <a:buFont typeface="Arial" panose="020B0604020202020204" pitchFamily="34" charset="0"/>
              <a:buChar char="•"/>
            </a:pPr>
            <a:endParaRPr lang="en-US" sz="1800" dirty="0">
              <a:solidFill>
                <a:schemeClr val="tx2"/>
              </a:solidFill>
            </a:endParaRPr>
          </a:p>
          <a:p>
            <a:endParaRPr lang="en-US" sz="1800" dirty="0">
              <a:solidFill>
                <a:schemeClr val="tx2"/>
              </a:solidFill>
            </a:endParaRPr>
          </a:p>
        </p:txBody>
      </p:sp>
    </p:spTree>
    <p:custDataLst>
      <p:tags r:id="rId1"/>
    </p:custDataLst>
    <p:extLst>
      <p:ext uri="{BB962C8B-B14F-4D97-AF65-F5344CB8AC3E}">
        <p14:creationId xmlns:p14="http://schemas.microsoft.com/office/powerpoint/2010/main" val="4160953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E8E-4EA9-4A20-99AE-17D2D685ACEE}"/>
              </a:ext>
            </a:extLst>
          </p:cNvPr>
          <p:cNvSpPr>
            <a:spLocks noGrp="1"/>
          </p:cNvSpPr>
          <p:nvPr>
            <p:ph type="title"/>
          </p:nvPr>
        </p:nvSpPr>
        <p:spPr>
          <a:xfrm>
            <a:off x="-228541" y="241409"/>
            <a:ext cx="10055781" cy="734377"/>
          </a:xfrm>
        </p:spPr>
        <p:txBody>
          <a:bodyPr>
            <a:normAutofit/>
          </a:bodyPr>
          <a:lstStyle/>
          <a:p>
            <a:pPr algn="ctr"/>
            <a:r>
              <a:rPr lang="en-US" b="1" dirty="0"/>
              <a:t>NC WIC Information Update</a:t>
            </a:r>
          </a:p>
        </p:txBody>
      </p:sp>
      <p:sp>
        <p:nvSpPr>
          <p:cNvPr id="3" name="Content Placeholder 2">
            <a:extLst>
              <a:ext uri="{FF2B5EF4-FFF2-40B4-BE49-F238E27FC236}">
                <a16:creationId xmlns:a16="http://schemas.microsoft.com/office/drawing/2014/main" id="{1BFFA193-3A58-4DB4-B458-00CF55BB9D82}"/>
              </a:ext>
            </a:extLst>
          </p:cNvPr>
          <p:cNvSpPr>
            <a:spLocks noGrp="1"/>
          </p:cNvSpPr>
          <p:nvPr>
            <p:ph idx="1"/>
          </p:nvPr>
        </p:nvSpPr>
        <p:spPr>
          <a:xfrm>
            <a:off x="5942012" y="1561522"/>
            <a:ext cx="5867340" cy="4495206"/>
          </a:xfrm>
        </p:spPr>
        <p:txBody>
          <a:bodyPr>
            <a:normAutofit/>
          </a:bodyPr>
          <a:lstStyle/>
          <a:p>
            <a:r>
              <a:rPr lang="en-US" sz="3200" dirty="0"/>
              <a:t>Pre-populated </a:t>
            </a:r>
          </a:p>
          <a:p>
            <a:endParaRPr lang="en-US" sz="3200" dirty="0"/>
          </a:p>
          <a:p>
            <a:r>
              <a:rPr lang="en-US" sz="3200" dirty="0"/>
              <a:t>Non-Corporate Contract vendors only</a:t>
            </a:r>
          </a:p>
          <a:p>
            <a:endParaRPr lang="en-US" sz="3200" dirty="0"/>
          </a:p>
          <a:p>
            <a:r>
              <a:rPr lang="en-US" sz="3200" dirty="0"/>
              <a:t>Review data and make corrections or update information where necessary</a:t>
            </a:r>
          </a:p>
        </p:txBody>
      </p:sp>
      <p:pic>
        <p:nvPicPr>
          <p:cNvPr id="5" name="Picture 4">
            <a:extLst>
              <a:ext uri="{FF2B5EF4-FFF2-40B4-BE49-F238E27FC236}">
                <a16:creationId xmlns:a16="http://schemas.microsoft.com/office/drawing/2014/main" id="{B2C616FB-32D5-5B62-55C1-2AD0D3D9F849}"/>
              </a:ext>
            </a:extLst>
          </p:cNvPr>
          <p:cNvPicPr>
            <a:picLocks noChangeAspect="1"/>
          </p:cNvPicPr>
          <p:nvPr/>
        </p:nvPicPr>
        <p:blipFill rotWithShape="1">
          <a:blip r:embed="rId4"/>
          <a:srcRect l="2789" t="1706" r="4599" b="1472"/>
          <a:stretch/>
        </p:blipFill>
        <p:spPr>
          <a:xfrm>
            <a:off x="1370012" y="1070268"/>
            <a:ext cx="4081380" cy="5477714"/>
          </a:xfrm>
          <a:prstGeom prst="rect">
            <a:avLst/>
          </a:prstGeom>
          <a:ln>
            <a:solidFill>
              <a:schemeClr val="tx1"/>
            </a:solidFill>
          </a:ln>
        </p:spPr>
      </p:pic>
    </p:spTree>
    <p:custDataLst>
      <p:tags r:id="rId1"/>
    </p:custDataLst>
    <p:extLst>
      <p:ext uri="{BB962C8B-B14F-4D97-AF65-F5344CB8AC3E}">
        <p14:creationId xmlns:p14="http://schemas.microsoft.com/office/powerpoint/2010/main" val="9544964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E92FC8-10E0-1EDF-0E78-61CE591A1DA8}"/>
              </a:ext>
            </a:extLst>
          </p:cNvPr>
          <p:cNvPicPr>
            <a:picLocks noChangeAspect="1"/>
          </p:cNvPicPr>
          <p:nvPr/>
        </p:nvPicPr>
        <p:blipFill>
          <a:blip r:embed="rId4"/>
          <a:stretch>
            <a:fillRect/>
          </a:stretch>
        </p:blipFill>
        <p:spPr>
          <a:xfrm>
            <a:off x="1486919" y="1508879"/>
            <a:ext cx="8384123" cy="1871569"/>
          </a:xfrm>
          <a:prstGeom prst="rect">
            <a:avLst/>
          </a:prstGeom>
          <a:ln>
            <a:solidFill>
              <a:schemeClr val="tx1"/>
            </a:solidFill>
          </a:ln>
        </p:spPr>
      </p:pic>
      <p:sp>
        <p:nvSpPr>
          <p:cNvPr id="2" name="Title 1">
            <a:extLst>
              <a:ext uri="{FF2B5EF4-FFF2-40B4-BE49-F238E27FC236}">
                <a16:creationId xmlns:a16="http://schemas.microsoft.com/office/drawing/2014/main" id="{FFE37B36-464A-407C-AD5D-8E74E117778E}"/>
              </a:ext>
            </a:extLst>
          </p:cNvPr>
          <p:cNvSpPr>
            <a:spLocks noGrp="1"/>
          </p:cNvSpPr>
          <p:nvPr>
            <p:ph type="title"/>
          </p:nvPr>
        </p:nvSpPr>
        <p:spPr>
          <a:xfrm>
            <a:off x="990341" y="371491"/>
            <a:ext cx="10817582" cy="1280556"/>
          </a:xfrm>
        </p:spPr>
        <p:txBody>
          <a:bodyPr>
            <a:normAutofit/>
          </a:bodyPr>
          <a:lstStyle/>
          <a:p>
            <a:r>
              <a:rPr lang="en-US" sz="3999" b="1" dirty="0"/>
              <a:t>NC WIC Information Update - REMINDER</a:t>
            </a:r>
          </a:p>
        </p:txBody>
      </p:sp>
      <p:sp>
        <p:nvSpPr>
          <p:cNvPr id="4" name="Content Placeholder 3">
            <a:extLst>
              <a:ext uri="{FF2B5EF4-FFF2-40B4-BE49-F238E27FC236}">
                <a16:creationId xmlns:a16="http://schemas.microsoft.com/office/drawing/2014/main" id="{7107AE57-EB9A-4581-A3E8-C3178DA9EE54}"/>
              </a:ext>
            </a:extLst>
          </p:cNvPr>
          <p:cNvSpPr>
            <a:spLocks noGrp="1"/>
          </p:cNvSpPr>
          <p:nvPr>
            <p:ph sz="half" idx="1"/>
          </p:nvPr>
        </p:nvSpPr>
        <p:spPr>
          <a:xfrm>
            <a:off x="1021410" y="3886081"/>
            <a:ext cx="7923510" cy="2209919"/>
          </a:xfrm>
        </p:spPr>
        <p:txBody>
          <a:bodyPr>
            <a:normAutofit/>
          </a:bodyPr>
          <a:lstStyle/>
          <a:p>
            <a:r>
              <a:rPr lang="en-US" sz="2800" dirty="0"/>
              <a:t>Business Integrity and Signature</a:t>
            </a:r>
          </a:p>
          <a:p>
            <a:r>
              <a:rPr lang="en-US" sz="2800" dirty="0"/>
              <a:t>Question must be read and answered</a:t>
            </a:r>
          </a:p>
          <a:p>
            <a:r>
              <a:rPr lang="en-US" sz="2800" dirty="0"/>
              <a:t>Must only be signed and dated by an owner or officer (no managers)</a:t>
            </a:r>
          </a:p>
        </p:txBody>
      </p:sp>
      <p:grpSp>
        <p:nvGrpSpPr>
          <p:cNvPr id="10" name="Group 9">
            <a:extLst>
              <a:ext uri="{FF2B5EF4-FFF2-40B4-BE49-F238E27FC236}">
                <a16:creationId xmlns:a16="http://schemas.microsoft.com/office/drawing/2014/main" id="{CE989CA9-0802-0322-B169-826FAC394709}"/>
              </a:ext>
            </a:extLst>
          </p:cNvPr>
          <p:cNvGrpSpPr/>
          <p:nvPr/>
        </p:nvGrpSpPr>
        <p:grpSpPr>
          <a:xfrm>
            <a:off x="8685212" y="2895600"/>
            <a:ext cx="2847079" cy="3810330"/>
            <a:chOff x="8609012" y="2895600"/>
            <a:chExt cx="2847079" cy="3810330"/>
          </a:xfrm>
        </p:grpSpPr>
        <p:pic>
          <p:nvPicPr>
            <p:cNvPr id="5" name="Picture 4">
              <a:extLst>
                <a:ext uri="{FF2B5EF4-FFF2-40B4-BE49-F238E27FC236}">
                  <a16:creationId xmlns:a16="http://schemas.microsoft.com/office/drawing/2014/main" id="{EFE6F4C0-A4F4-47D5-A641-007F59D27B10}"/>
                </a:ext>
              </a:extLst>
            </p:cNvPr>
            <p:cNvPicPr>
              <a:picLocks noChangeAspect="1"/>
            </p:cNvPicPr>
            <p:nvPr/>
          </p:nvPicPr>
          <p:blipFill>
            <a:blip r:embed="rId5"/>
            <a:stretch>
              <a:fillRect/>
            </a:stretch>
          </p:blipFill>
          <p:spPr>
            <a:xfrm>
              <a:off x="8609012" y="2895600"/>
              <a:ext cx="2847079" cy="3810330"/>
            </a:xfrm>
            <a:prstGeom prst="rect">
              <a:avLst/>
            </a:prstGeom>
          </p:spPr>
        </p:pic>
        <p:sp>
          <p:nvSpPr>
            <p:cNvPr id="7" name="Rectangle 6">
              <a:extLst>
                <a:ext uri="{FF2B5EF4-FFF2-40B4-BE49-F238E27FC236}">
                  <a16:creationId xmlns:a16="http://schemas.microsoft.com/office/drawing/2014/main" id="{42662B99-E942-4AF6-88B1-067A5953BB3B}"/>
                </a:ext>
              </a:extLst>
            </p:cNvPr>
            <p:cNvSpPr/>
            <p:nvPr/>
          </p:nvSpPr>
          <p:spPr>
            <a:xfrm>
              <a:off x="8614351" y="6044767"/>
              <a:ext cx="2841740" cy="661163"/>
            </a:xfrm>
            <a:prstGeom prst="rect">
              <a:avLst/>
            </a:prstGeom>
            <a:solidFill>
              <a:srgbClr val="89C01C">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Tree>
    <p:custDataLst>
      <p:tags r:id="rId1"/>
    </p:custDataLst>
    <p:extLst>
      <p:ext uri="{BB962C8B-B14F-4D97-AF65-F5344CB8AC3E}">
        <p14:creationId xmlns:p14="http://schemas.microsoft.com/office/powerpoint/2010/main" val="2363175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A109-BC20-D1A7-52D8-669293E460E0}"/>
              </a:ext>
            </a:extLst>
          </p:cNvPr>
          <p:cNvSpPr>
            <a:spLocks noGrp="1"/>
          </p:cNvSpPr>
          <p:nvPr>
            <p:ph type="title"/>
          </p:nvPr>
        </p:nvSpPr>
        <p:spPr>
          <a:xfrm>
            <a:off x="838200" y="365125"/>
            <a:ext cx="10512425" cy="854075"/>
          </a:xfrm>
        </p:spPr>
        <p:txBody>
          <a:bodyPr/>
          <a:lstStyle/>
          <a:p>
            <a:r>
              <a:rPr lang="en-US" b="1" dirty="0"/>
              <a:t>New – Stores Owned</a:t>
            </a:r>
          </a:p>
        </p:txBody>
      </p:sp>
      <p:sp>
        <p:nvSpPr>
          <p:cNvPr id="7" name="Content Placeholder 2">
            <a:extLst>
              <a:ext uri="{FF2B5EF4-FFF2-40B4-BE49-F238E27FC236}">
                <a16:creationId xmlns:a16="http://schemas.microsoft.com/office/drawing/2014/main" id="{937E8AA3-56AA-F19A-D8E0-86CC5505BA88}"/>
              </a:ext>
            </a:extLst>
          </p:cNvPr>
          <p:cNvSpPr>
            <a:spLocks noGrp="1"/>
          </p:cNvSpPr>
          <p:nvPr>
            <p:ph idx="1"/>
          </p:nvPr>
        </p:nvSpPr>
        <p:spPr>
          <a:xfrm>
            <a:off x="838200" y="3316015"/>
            <a:ext cx="8001000" cy="3176860"/>
          </a:xfrm>
        </p:spPr>
        <p:txBody>
          <a:bodyPr>
            <a:normAutofit fontScale="92500" lnSpcReduction="20000"/>
          </a:bodyPr>
          <a:lstStyle/>
          <a:p>
            <a:r>
              <a:rPr lang="en-US" sz="3000" dirty="0"/>
              <a:t>Required to answer</a:t>
            </a:r>
          </a:p>
          <a:p>
            <a:pPr marL="0" indent="0">
              <a:buNone/>
            </a:pPr>
            <a:endParaRPr lang="en-US" sz="3000" dirty="0"/>
          </a:p>
          <a:p>
            <a:r>
              <a:rPr lang="en-US" sz="3000" dirty="0"/>
              <a:t>Total Number of Stores Owned by this Ownership</a:t>
            </a:r>
          </a:p>
          <a:p>
            <a:pPr lvl="1"/>
            <a:r>
              <a:rPr lang="en-US" sz="3000" dirty="0"/>
              <a:t>Minimum of 1</a:t>
            </a:r>
          </a:p>
          <a:p>
            <a:pPr lvl="1"/>
            <a:endParaRPr lang="en-US" sz="3000" dirty="0"/>
          </a:p>
          <a:p>
            <a:r>
              <a:rPr lang="en-US" sz="3000" dirty="0"/>
              <a:t>Number of other WIC Stores owned by this Ownership</a:t>
            </a:r>
          </a:p>
          <a:p>
            <a:pPr lvl="1"/>
            <a:r>
              <a:rPr lang="en-US" sz="3000" dirty="0"/>
              <a:t>Must answer even if “0” other WIC stores owned</a:t>
            </a:r>
          </a:p>
          <a:p>
            <a:pPr marL="0" indent="0">
              <a:buNone/>
            </a:pPr>
            <a:endParaRPr lang="en-US" dirty="0"/>
          </a:p>
        </p:txBody>
      </p:sp>
      <p:pic>
        <p:nvPicPr>
          <p:cNvPr id="8" name="Picture 7">
            <a:extLst>
              <a:ext uri="{FF2B5EF4-FFF2-40B4-BE49-F238E27FC236}">
                <a16:creationId xmlns:a16="http://schemas.microsoft.com/office/drawing/2014/main" id="{BB49D189-0DDF-6476-6B75-1955F8237FE5}"/>
              </a:ext>
            </a:extLst>
          </p:cNvPr>
          <p:cNvPicPr>
            <a:picLocks noChangeAspect="1"/>
          </p:cNvPicPr>
          <p:nvPr/>
        </p:nvPicPr>
        <p:blipFill rotWithShape="1">
          <a:blip r:embed="rId4"/>
          <a:srcRect l="2789" t="1706" r="4599" b="1472"/>
          <a:stretch/>
        </p:blipFill>
        <p:spPr>
          <a:xfrm>
            <a:off x="9067800" y="2704400"/>
            <a:ext cx="2822749" cy="3788476"/>
          </a:xfrm>
          <a:prstGeom prst="rect">
            <a:avLst/>
          </a:prstGeom>
          <a:ln>
            <a:solidFill>
              <a:schemeClr val="tx1"/>
            </a:solidFill>
          </a:ln>
        </p:spPr>
      </p:pic>
      <p:sp>
        <p:nvSpPr>
          <p:cNvPr id="9" name="Rectangle 8">
            <a:extLst>
              <a:ext uri="{FF2B5EF4-FFF2-40B4-BE49-F238E27FC236}">
                <a16:creationId xmlns:a16="http://schemas.microsoft.com/office/drawing/2014/main" id="{FC1C2BB2-2C62-30E4-6DE6-78CAD12093D9}"/>
              </a:ext>
            </a:extLst>
          </p:cNvPr>
          <p:cNvSpPr/>
          <p:nvPr/>
        </p:nvSpPr>
        <p:spPr>
          <a:xfrm>
            <a:off x="9080500" y="4904445"/>
            <a:ext cx="2810049" cy="353355"/>
          </a:xfrm>
          <a:prstGeom prst="rect">
            <a:avLst/>
          </a:prstGeom>
          <a:solidFill>
            <a:srgbClr val="89C01C">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4AB148A-E7D9-AFEF-C0CC-2B98D09F35F2}"/>
              </a:ext>
            </a:extLst>
          </p:cNvPr>
          <p:cNvPicPr>
            <a:picLocks noChangeAspect="1"/>
          </p:cNvPicPr>
          <p:nvPr/>
        </p:nvPicPr>
        <p:blipFill>
          <a:blip r:embed="rId5"/>
          <a:stretch>
            <a:fillRect/>
          </a:stretch>
        </p:blipFill>
        <p:spPr>
          <a:xfrm>
            <a:off x="989012" y="1534259"/>
            <a:ext cx="8799572" cy="1093360"/>
          </a:xfrm>
          <a:prstGeom prst="rect">
            <a:avLst/>
          </a:prstGeom>
          <a:ln>
            <a:solidFill>
              <a:schemeClr val="tx1"/>
            </a:solidFill>
          </a:ln>
        </p:spPr>
      </p:pic>
      <p:sp>
        <p:nvSpPr>
          <p:cNvPr id="4" name="Rectangle 3">
            <a:extLst>
              <a:ext uri="{FF2B5EF4-FFF2-40B4-BE49-F238E27FC236}">
                <a16:creationId xmlns:a16="http://schemas.microsoft.com/office/drawing/2014/main" id="{D04FD371-EBC9-7FE3-40A0-7F75D7F274E2}"/>
              </a:ext>
            </a:extLst>
          </p:cNvPr>
          <p:cNvSpPr/>
          <p:nvPr/>
        </p:nvSpPr>
        <p:spPr>
          <a:xfrm>
            <a:off x="1045398" y="2191074"/>
            <a:ext cx="8686800" cy="348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320151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691EF-9585-456E-A4B1-FD8585C203D6}"/>
              </a:ext>
            </a:extLst>
          </p:cNvPr>
          <p:cNvSpPr>
            <a:spLocks noGrp="1"/>
          </p:cNvSpPr>
          <p:nvPr>
            <p:ph type="title"/>
          </p:nvPr>
        </p:nvSpPr>
        <p:spPr>
          <a:xfrm>
            <a:off x="5606149" y="386472"/>
            <a:ext cx="4976680" cy="1454051"/>
          </a:xfrm>
        </p:spPr>
        <p:txBody>
          <a:bodyPr vert="horz" lIns="91440" tIns="45720" rIns="91440" bIns="45720" rtlCol="0" anchor="ctr">
            <a:normAutofit/>
          </a:bodyPr>
          <a:lstStyle/>
          <a:p>
            <a:r>
              <a:rPr lang="en-US" sz="4800" b="1" kern="1200" dirty="0" err="1">
                <a:latin typeface="Calibri" panose="020F0502020204030204" pitchFamily="34" charset="0"/>
                <a:cs typeface="Calibri" panose="020F0502020204030204" pitchFamily="34" charset="0"/>
              </a:rPr>
              <a:t>eWIC</a:t>
            </a:r>
            <a:r>
              <a:rPr lang="en-US" sz="4800" b="1" kern="1200" dirty="0">
                <a:latin typeface="Calibri" panose="020F0502020204030204" pitchFamily="34" charset="0"/>
                <a:cs typeface="Calibri" panose="020F0502020204030204" pitchFamily="34" charset="0"/>
              </a:rPr>
              <a:t> Update</a:t>
            </a:r>
          </a:p>
        </p:txBody>
      </p:sp>
      <p:sp>
        <p:nvSpPr>
          <p:cNvPr id="3" name="Content Placeholder 2">
            <a:extLst>
              <a:ext uri="{FF2B5EF4-FFF2-40B4-BE49-F238E27FC236}">
                <a16:creationId xmlns:a16="http://schemas.microsoft.com/office/drawing/2014/main" id="{2C4AD00D-B449-4F8C-91D3-496358A64426}"/>
              </a:ext>
            </a:extLst>
          </p:cNvPr>
          <p:cNvSpPr>
            <a:spLocks noGrp="1"/>
          </p:cNvSpPr>
          <p:nvPr>
            <p:ph sz="half" idx="1"/>
          </p:nvPr>
        </p:nvSpPr>
        <p:spPr>
          <a:xfrm>
            <a:off x="5606149" y="1752600"/>
            <a:ext cx="6101375" cy="4572000"/>
          </a:xfrm>
        </p:spPr>
        <p:txBody>
          <a:bodyPr vert="horz" lIns="91440" tIns="45720" rIns="91440" bIns="45720" rtlCol="0" anchor="ctr">
            <a:normAutofit fontScale="92500"/>
          </a:bodyPr>
          <a:lstStyle/>
          <a:p>
            <a:r>
              <a:rPr lang="en-US" dirty="0">
                <a:latin typeface="Calibri" panose="020F0502020204030204" pitchFamily="34" charset="0"/>
                <a:cs typeface="Calibri" panose="020F0502020204030204" pitchFamily="34" charset="0"/>
              </a:rPr>
              <a:t>Updated information needed on vendor’s cash register system</a:t>
            </a:r>
          </a:p>
          <a:p>
            <a:r>
              <a:rPr lang="en-US" dirty="0">
                <a:latin typeface="Calibri" panose="020F0502020204030204" pitchFamily="34" charset="0"/>
                <a:cs typeface="Calibri" panose="020F0502020204030204" pitchFamily="34" charset="0"/>
              </a:rPr>
              <a:t>Stand-beside device or integrated system</a:t>
            </a:r>
          </a:p>
          <a:p>
            <a:r>
              <a:rPr lang="en-US" dirty="0">
                <a:latin typeface="Calibri" panose="020F0502020204030204" pitchFamily="34" charset="0"/>
                <a:cs typeface="Calibri" panose="020F0502020204030204" pitchFamily="34" charset="0"/>
              </a:rPr>
              <a:t>If integrated system:</a:t>
            </a:r>
          </a:p>
          <a:p>
            <a:pPr lvl="1"/>
            <a:r>
              <a:rPr lang="en-US" sz="2800" dirty="0">
                <a:latin typeface="Calibri" panose="020F0502020204030204" pitchFamily="34" charset="0"/>
                <a:cs typeface="Calibri" panose="020F0502020204030204" pitchFamily="34" charset="0"/>
              </a:rPr>
              <a:t>Point-of-sale provider</a:t>
            </a:r>
          </a:p>
          <a:p>
            <a:pPr lvl="1"/>
            <a:r>
              <a:rPr lang="en-US" sz="2800" dirty="0">
                <a:latin typeface="Calibri" panose="020F0502020204030204" pitchFamily="34" charset="0"/>
                <a:cs typeface="Calibri" panose="020F0502020204030204" pitchFamily="34" charset="0"/>
              </a:rPr>
              <a:t>Third-party processor</a:t>
            </a:r>
          </a:p>
          <a:p>
            <a:pPr lvl="1"/>
            <a:r>
              <a:rPr lang="en-US" sz="2800" dirty="0">
                <a:latin typeface="Calibri" panose="020F0502020204030204" pitchFamily="34" charset="0"/>
                <a:cs typeface="Calibri" panose="020F0502020204030204" pitchFamily="34" charset="0"/>
              </a:rPr>
              <a:t>Possible plans for upgrade; time frame</a:t>
            </a:r>
          </a:p>
          <a:p>
            <a:r>
              <a:rPr lang="en-US" dirty="0">
                <a:latin typeface="Calibri" panose="020F0502020204030204" pitchFamily="34" charset="0"/>
                <a:cs typeface="Calibri" panose="020F0502020204030204" pitchFamily="34" charset="0"/>
              </a:rPr>
              <a:t>If stand-beside device:</a:t>
            </a:r>
          </a:p>
          <a:p>
            <a:pPr lvl="1"/>
            <a:r>
              <a:rPr lang="en-US" sz="2800" dirty="0">
                <a:latin typeface="Calibri" panose="020F0502020204030204" pitchFamily="34" charset="0"/>
                <a:cs typeface="Calibri" panose="020F0502020204030204" pitchFamily="34" charset="0"/>
              </a:rPr>
              <a:t>Possible plans for upgrading to an integrated system</a:t>
            </a:r>
          </a:p>
        </p:txBody>
      </p:sp>
      <p:grpSp>
        <p:nvGrpSpPr>
          <p:cNvPr id="1038" name="Group 1037">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4" y="52996"/>
            <a:ext cx="5927063" cy="6805005"/>
            <a:chOff x="6095999" y="52996"/>
            <a:chExt cx="6093363" cy="6805005"/>
          </a:xfrm>
          <a:solidFill>
            <a:schemeClr val="accent5">
              <a:alpha val="10000"/>
            </a:schemeClr>
          </a:solidFill>
        </p:grpSpPr>
        <p:sp>
          <p:nvSpPr>
            <p:cNvPr id="1039" name="Freeform: Shape 1038">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Shape 1039">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4">
            <a:extLst>
              <a:ext uri="{FF2B5EF4-FFF2-40B4-BE49-F238E27FC236}">
                <a16:creationId xmlns:a16="http://schemas.microsoft.com/office/drawing/2014/main" id="{BA315530-F175-4A3D-A45E-051AFB923DC1}"/>
              </a:ext>
            </a:extLst>
          </p:cNvPr>
          <p:cNvGrpSpPr>
            <a:grpSpLocks noChangeAspect="1"/>
          </p:cNvGrpSpPr>
          <p:nvPr/>
        </p:nvGrpSpPr>
        <p:grpSpPr bwMode="auto">
          <a:xfrm>
            <a:off x="907880" y="946536"/>
            <a:ext cx="3646431" cy="5076931"/>
            <a:chOff x="2310" y="0"/>
            <a:chExt cx="3060" cy="4322"/>
          </a:xfrm>
        </p:grpSpPr>
        <p:sp>
          <p:nvSpPr>
            <p:cNvPr id="7" name="AutoShape 3">
              <a:extLst>
                <a:ext uri="{FF2B5EF4-FFF2-40B4-BE49-F238E27FC236}">
                  <a16:creationId xmlns:a16="http://schemas.microsoft.com/office/drawing/2014/main" id="{96E45BE6-344C-4B04-BFE6-10D1D86DDE25}"/>
                </a:ext>
              </a:extLst>
            </p:cNvPr>
            <p:cNvSpPr>
              <a:spLocks noChangeAspect="1" noChangeArrowheads="1" noTextEdit="1"/>
            </p:cNvSpPr>
            <p:nvPr/>
          </p:nvSpPr>
          <p:spPr bwMode="auto">
            <a:xfrm>
              <a:off x="2310" y="0"/>
              <a:ext cx="3058" cy="432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029" name="Picture 5" descr="Graphical user interface, text, application, email&#10;&#10;Description automatically generated">
              <a:extLst>
                <a:ext uri="{FF2B5EF4-FFF2-40B4-BE49-F238E27FC236}">
                  <a16:creationId xmlns:a16="http://schemas.microsoft.com/office/drawing/2014/main" id="{544EE334-C46D-4E4F-A129-990C931E48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 y="0"/>
              <a:ext cx="3060" cy="43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332248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7D0EDD6-E260-4D0D-B6ED-50AE13B7C788}"/>
              </a:ext>
            </a:extLst>
          </p:cNvPr>
          <p:cNvSpPr>
            <a:spLocks noGrp="1"/>
          </p:cNvSpPr>
          <p:nvPr>
            <p:ph type="title"/>
          </p:nvPr>
        </p:nvSpPr>
        <p:spPr>
          <a:xfrm>
            <a:off x="639913" y="1243013"/>
            <a:ext cx="3854716" cy="4371974"/>
          </a:xfrm>
        </p:spPr>
        <p:txBody>
          <a:bodyPr vert="horz" lIns="91440" tIns="45720" rIns="91440" bIns="45720" rtlCol="0" anchor="ctr">
            <a:normAutofit/>
          </a:bodyPr>
          <a:lstStyle/>
          <a:p>
            <a:r>
              <a:rPr lang="en-US" sz="5400" b="1" kern="1200" dirty="0" err="1">
                <a:latin typeface="Calibri" panose="020F0502020204030204" pitchFamily="34" charset="0"/>
                <a:cs typeface="Calibri" panose="020F0502020204030204" pitchFamily="34" charset="0"/>
              </a:rPr>
              <a:t>eWIC</a:t>
            </a:r>
            <a:r>
              <a:rPr lang="en-US" sz="5400" b="1" kern="1200" dirty="0">
                <a:latin typeface="Calibri" panose="020F0502020204030204" pitchFamily="34" charset="0"/>
                <a:cs typeface="Calibri" panose="020F0502020204030204" pitchFamily="34" charset="0"/>
              </a:rPr>
              <a:t> Update continued</a:t>
            </a:r>
          </a:p>
        </p:txBody>
      </p:sp>
      <p:sp>
        <p:nvSpPr>
          <p:cNvPr id="3" name="Content Placeholder 2">
            <a:extLst>
              <a:ext uri="{FF2B5EF4-FFF2-40B4-BE49-F238E27FC236}">
                <a16:creationId xmlns:a16="http://schemas.microsoft.com/office/drawing/2014/main" id="{F46B9CC4-7F5E-485F-A7C4-11595672D526}"/>
              </a:ext>
            </a:extLst>
          </p:cNvPr>
          <p:cNvSpPr>
            <a:spLocks noGrp="1"/>
          </p:cNvSpPr>
          <p:nvPr>
            <p:ph sz="half" idx="1"/>
          </p:nvPr>
        </p:nvSpPr>
        <p:spPr>
          <a:xfrm>
            <a:off x="5803598" y="804672"/>
            <a:ext cx="5586858" cy="5230368"/>
          </a:xfrm>
        </p:spPr>
        <p:txBody>
          <a:bodyPr vert="horz" lIns="91440" tIns="45720" rIns="91440" bIns="45720" rtlCol="0" anchor="ctr">
            <a:normAutofit/>
          </a:bodyPr>
          <a:lstStyle/>
          <a:p>
            <a:pPr marL="0" indent="0">
              <a:buNone/>
            </a:pPr>
            <a:r>
              <a:rPr lang="en-US" sz="4400" b="1" dirty="0">
                <a:latin typeface="Calibri" panose="020F0502020204030204" pitchFamily="34" charset="0"/>
                <a:cs typeface="Calibri" panose="020F0502020204030204" pitchFamily="34" charset="0"/>
              </a:rPr>
              <a:t>Why Is This Form Needed?</a:t>
            </a:r>
          </a:p>
          <a:p>
            <a:pPr marL="0"/>
            <a:endParaRPr lang="en-US" sz="3200" b="1"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Comply with the Electronic Benefit Transfer (EBT) provisions in the Terms of Vendor Agreement</a:t>
            </a:r>
          </a:p>
          <a:p>
            <a:pPr marL="731219" lvl="2"/>
            <a:r>
              <a:rPr lang="en-US" sz="3200" dirty="0">
                <a:latin typeface="Calibri" panose="020F0502020204030204" pitchFamily="34" charset="0"/>
                <a:cs typeface="Calibri" panose="020F0502020204030204" pitchFamily="34" charset="0"/>
              </a:rPr>
              <a:t>Section I, Number 15(e)</a:t>
            </a:r>
          </a:p>
          <a:p>
            <a:pPr marL="0"/>
            <a:endParaRPr lang="en-US" sz="1800" dirty="0">
              <a:solidFill>
                <a:schemeClr val="tx2"/>
              </a:solidFill>
            </a:endParaRPr>
          </a:p>
        </p:txBody>
      </p:sp>
    </p:spTree>
    <p:custDataLst>
      <p:tags r:id="rId1"/>
    </p:custDataLst>
    <p:extLst>
      <p:ext uri="{BB962C8B-B14F-4D97-AF65-F5344CB8AC3E}">
        <p14:creationId xmlns:p14="http://schemas.microsoft.com/office/powerpoint/2010/main" val="15403306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89012" y="95473"/>
            <a:ext cx="10115439" cy="1228230"/>
          </a:xfrm>
        </p:spPr>
        <p:txBody>
          <a:bodyPr>
            <a:normAutofit/>
          </a:bodyPr>
          <a:lstStyle/>
          <a:p>
            <a:pPr algn="ctr">
              <a:defRPr/>
            </a:pPr>
            <a:r>
              <a:rPr lang="en-US" sz="4800" b="1" dirty="0">
                <a:solidFill>
                  <a:schemeClr val="tx1"/>
                </a:solidFill>
              </a:rPr>
              <a:t>Verification of Attendance Form</a:t>
            </a:r>
          </a:p>
        </p:txBody>
      </p:sp>
      <p:sp>
        <p:nvSpPr>
          <p:cNvPr id="25603" name="Rectangle 5"/>
          <p:cNvSpPr>
            <a:spLocks noGrp="1" noChangeArrowheads="1"/>
          </p:cNvSpPr>
          <p:nvPr>
            <p:ph sz="half" idx="1"/>
          </p:nvPr>
        </p:nvSpPr>
        <p:spPr>
          <a:xfrm>
            <a:off x="5561012" y="1432991"/>
            <a:ext cx="6246772" cy="5019356"/>
          </a:xfrm>
        </p:spPr>
        <p:txBody>
          <a:bodyPr>
            <a:normAutofit/>
          </a:bodyPr>
          <a:lstStyle/>
          <a:p>
            <a:pPr eaLnBrk="1" hangingPunct="1">
              <a:lnSpc>
                <a:spcPct val="120000"/>
              </a:lnSpc>
            </a:pPr>
            <a:r>
              <a:rPr lang="en-US" sz="3000" dirty="0"/>
              <a:t>Vendors must check off ALL items they receive in their training packets </a:t>
            </a:r>
          </a:p>
          <a:p>
            <a:pPr eaLnBrk="1" hangingPunct="1">
              <a:lnSpc>
                <a:spcPct val="120000"/>
              </a:lnSpc>
            </a:pPr>
            <a:r>
              <a:rPr lang="en-US" sz="3000" dirty="0"/>
              <a:t>Vendor number must be documented on the form</a:t>
            </a:r>
          </a:p>
          <a:p>
            <a:pPr eaLnBrk="1" hangingPunct="1">
              <a:lnSpc>
                <a:spcPct val="120000"/>
              </a:lnSpc>
            </a:pPr>
            <a:r>
              <a:rPr lang="en-US" sz="3000" dirty="0"/>
              <a:t>Signature of the vendor owner/ representative reviewing training ensures the receipt of forms, manual and training materials</a:t>
            </a:r>
          </a:p>
        </p:txBody>
      </p:sp>
      <p:pic>
        <p:nvPicPr>
          <p:cNvPr id="2" name="Picture 1">
            <a:extLst>
              <a:ext uri="{FF2B5EF4-FFF2-40B4-BE49-F238E27FC236}">
                <a16:creationId xmlns:a16="http://schemas.microsoft.com/office/drawing/2014/main" id="{AE03EA31-6F81-2FB0-8C9C-E798748DF9A1}"/>
              </a:ext>
            </a:extLst>
          </p:cNvPr>
          <p:cNvPicPr>
            <a:picLocks noChangeAspect="1"/>
          </p:cNvPicPr>
          <p:nvPr/>
        </p:nvPicPr>
        <p:blipFill>
          <a:blip r:embed="rId4"/>
          <a:stretch>
            <a:fillRect/>
          </a:stretch>
        </p:blipFill>
        <p:spPr>
          <a:xfrm>
            <a:off x="1293812" y="1432991"/>
            <a:ext cx="3877392" cy="4877223"/>
          </a:xfrm>
          <a:prstGeom prst="rect">
            <a:avLst/>
          </a:prstGeom>
        </p:spPr>
      </p:pic>
    </p:spTree>
    <p:custDataLst>
      <p:tags r:id="rId1"/>
    </p:custDataLst>
    <p:extLst>
      <p:ext uri="{BB962C8B-B14F-4D97-AF65-F5344CB8AC3E}">
        <p14:creationId xmlns:p14="http://schemas.microsoft.com/office/powerpoint/2010/main" val="3447132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Rectangle 512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132" name="Group 513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5133" name="Freeform: Shape 513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4" name="Freeform: Shape 513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5" name="Freeform: Shape 513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6" name="Freeform: Shape 513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22" name="Rectangle 2"/>
          <p:cNvSpPr>
            <a:spLocks noGrp="1" noChangeArrowheads="1"/>
          </p:cNvSpPr>
          <p:nvPr>
            <p:ph type="title"/>
            <p:custDataLst>
              <p:tags r:id="rId2"/>
            </p:custDataLst>
          </p:nvPr>
        </p:nvSpPr>
        <p:spPr>
          <a:xfrm>
            <a:off x="639912" y="1243013"/>
            <a:ext cx="4311499" cy="4371974"/>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Technical Assistance</a:t>
            </a:r>
            <a:r>
              <a:rPr lang="en-US" sz="3600" b="1" dirty="0">
                <a:solidFill>
                  <a:schemeClr val="tx2"/>
                </a:solidFill>
                <a:ea typeface="Tahoma" pitchFamily="34" charset="0"/>
                <a:cs typeface="Tahoma" pitchFamily="34" charset="0"/>
              </a:rPr>
              <a:t>	</a:t>
            </a:r>
          </a:p>
        </p:txBody>
      </p:sp>
      <p:sp>
        <p:nvSpPr>
          <p:cNvPr id="5123" name="Rectangle 3"/>
          <p:cNvSpPr>
            <a:spLocks noGrp="1" noChangeArrowheads="1"/>
          </p:cNvSpPr>
          <p:nvPr>
            <p:ph idx="1"/>
            <p:custDataLst>
              <p:tags r:id="rId3"/>
            </p:custDataLst>
          </p:nvPr>
        </p:nvSpPr>
        <p:spPr>
          <a:xfrm>
            <a:off x="5214452" y="990600"/>
            <a:ext cx="6169911" cy="5469792"/>
          </a:xfrm>
        </p:spPr>
        <p:txBody>
          <a:bodyPr anchor="ctr">
            <a:normAutofit/>
          </a:bodyPr>
          <a:lstStyle/>
          <a:p>
            <a:pPr marL="44450" indent="0" eaLnBrk="1" hangingPunct="1">
              <a:spcAft>
                <a:spcPts val="600"/>
              </a:spcAft>
              <a:buNone/>
            </a:pPr>
            <a:r>
              <a:rPr lang="en-US" sz="3200" u="none" dirty="0">
                <a:latin typeface="Calibri" panose="020F0502020204030204" pitchFamily="34" charset="0"/>
                <a:ea typeface="Tahoma" pitchFamily="34" charset="0"/>
                <a:cs typeface="Calibri" panose="020F0502020204030204" pitchFamily="34" charset="0"/>
              </a:rPr>
              <a:t>Local WIC Agency is the primary contact for technical assistance regarding:</a:t>
            </a:r>
          </a:p>
          <a:p>
            <a:pPr lvl="1">
              <a:spcAft>
                <a:spcPts val="600"/>
              </a:spcAft>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Exempt infant formulas and WIC-eligible </a:t>
            </a:r>
            <a:r>
              <a:rPr lang="en-US" sz="3200" dirty="0" err="1">
                <a:latin typeface="Calibri" panose="020F0502020204030204" pitchFamily="34" charset="0"/>
                <a:ea typeface="Tahoma" pitchFamily="34" charset="0"/>
                <a:cs typeface="Calibri" panose="020F0502020204030204" pitchFamily="34" charset="0"/>
              </a:rPr>
              <a:t>nutritionals</a:t>
            </a:r>
            <a:endParaRPr lang="en-US" sz="3200" dirty="0">
              <a:latin typeface="Calibri" panose="020F0502020204030204" pitchFamily="34" charset="0"/>
              <a:ea typeface="Tahoma" pitchFamily="34" charset="0"/>
              <a:cs typeface="Calibri" panose="020F0502020204030204" pitchFamily="34" charset="0"/>
            </a:endParaRPr>
          </a:p>
          <a:p>
            <a:pPr lvl="1">
              <a:spcAft>
                <a:spcPts val="600"/>
              </a:spcAft>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Completing required forms</a:t>
            </a:r>
          </a:p>
          <a:p>
            <a:pPr lvl="1">
              <a:spcAft>
                <a:spcPts val="600"/>
              </a:spcAft>
              <a:buFont typeface="Wingdings" panose="05000000000000000000" pitchFamily="2" charset="2"/>
              <a:buChar char="ü"/>
            </a:pPr>
            <a:r>
              <a:rPr lang="en-US" sz="3200" u="none" dirty="0">
                <a:latin typeface="Calibri" panose="020F0502020204030204" pitchFamily="34" charset="0"/>
                <a:ea typeface="Tahoma" pitchFamily="34" charset="0"/>
                <a:cs typeface="Calibri" panose="020F0502020204030204" pitchFamily="34" charset="0"/>
              </a:rPr>
              <a:t>Customer service issues (complaints)</a:t>
            </a:r>
            <a:endParaRPr lang="en-US" sz="2800" u="none" dirty="0">
              <a:latin typeface="Calibri" panose="020F0502020204030204" pitchFamily="34" charset="0"/>
              <a:ea typeface="Tahoma" pitchFamily="34" charset="0"/>
              <a:cs typeface="Calibri" panose="020F0502020204030204" pitchFamily="34" charset="0"/>
            </a:endParaRPr>
          </a:p>
          <a:p>
            <a:pPr lvl="1">
              <a:buClr>
                <a:srgbClr val="A53010"/>
              </a:buClr>
            </a:pPr>
            <a:endParaRPr lang="en-US" sz="1800" u="none" dirty="0">
              <a:solidFill>
                <a:schemeClr val="tx2"/>
              </a:solidFill>
              <a:latin typeface="Constantia" panose="02030602050306030303" pitchFamily="18" charset="0"/>
              <a:ea typeface="Tahoma" pitchFamily="34" charset="0"/>
              <a:cs typeface="Tahoma" pitchFamily="34" charset="0"/>
            </a:endParaRPr>
          </a:p>
          <a:p>
            <a:pPr lvl="1"/>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Bookman Old Style" panose="02050604050505020204"/>
                <a:ea typeface="+mn-ea"/>
                <a:cs typeface="+mn-cs"/>
              </a:rPr>
              <a:t> </a:t>
            </a:r>
          </a:p>
        </p:txBody>
      </p:sp>
    </p:spTree>
    <p:custDataLst>
      <p:tags r:id="rId1"/>
    </p:custDataLst>
    <p:extLst>
      <p:ext uri="{BB962C8B-B14F-4D97-AF65-F5344CB8AC3E}">
        <p14:creationId xmlns:p14="http://schemas.microsoft.com/office/powerpoint/2010/main" val="3433214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1" name="Rectangle 52230">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3" name="Rectangle 52232">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235" name="Group 52234">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7223" cy="6402614"/>
            <a:chOff x="-19221" y="197691"/>
            <a:chExt cx="5378624" cy="6402614"/>
          </a:xfrm>
        </p:grpSpPr>
        <p:sp>
          <p:nvSpPr>
            <p:cNvPr id="52236" name="Freeform: Shape 52235">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237" name="Freeform: Shape 52236">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238" name="Freeform: Shape 52237">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239" name="Freeform: Shape 52238">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240" name="Freeform: Shape 52239">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226" name="Text Box 2"/>
          <p:cNvSpPr txBox="1">
            <a:spLocks noChangeArrowheads="1"/>
          </p:cNvSpPr>
          <p:nvPr>
            <p:custDataLst>
              <p:tags r:id="rId2"/>
            </p:custDataLst>
          </p:nvPr>
        </p:nvSpPr>
        <p:spPr bwMode="auto">
          <a:xfrm>
            <a:off x="647031" y="2895600"/>
            <a:ext cx="4572761" cy="1786515"/>
          </a:xfrm>
          <a:prstGeom prst="rect">
            <a:avLst/>
          </a:prstGeom>
        </p:spPr>
        <p:txBody>
          <a:bodyPr vert="horz" lIns="91440" tIns="45720" rIns="91440" bIns="45720" rtlCol="0" anchor="t">
            <a:normAutofit/>
          </a:bodyPr>
          <a:lstStyle/>
          <a:p>
            <a:pPr marL="0" marR="0" lvl="0" indent="0" defTabSz="914400" fontAlgn="auto">
              <a:lnSpc>
                <a:spcPct val="90000"/>
              </a:lnSpc>
              <a:spcBef>
                <a:spcPct val="0"/>
              </a:spcBef>
              <a:spcAft>
                <a:spcPts val="600"/>
              </a:spcAft>
              <a:buClrTx/>
              <a:buSzTx/>
              <a:tabLst/>
              <a:defRPr/>
            </a:pPr>
            <a:r>
              <a:rPr kumimoji="0" lang="en-US" sz="6000" b="1"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Questions?</a:t>
            </a:r>
          </a:p>
        </p:txBody>
      </p:sp>
      <p:pic>
        <p:nvPicPr>
          <p:cNvPr id="5" name="Picture 4" descr="Icon&#10;&#10;Description automatically generated"/>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466012" y="2073490"/>
            <a:ext cx="2834726" cy="2834726"/>
          </a:xfrm>
          <a:custGeom>
            <a:avLst/>
            <a:gdLst/>
            <a:ahLst/>
            <a:cxnLst/>
            <a:rect l="l" t="t" r="r" b="b"/>
            <a:pathLst>
              <a:path w="5017317" h="5380277">
                <a:moveTo>
                  <a:pt x="0" y="0"/>
                </a:moveTo>
                <a:lnTo>
                  <a:pt x="5017317" y="0"/>
                </a:lnTo>
                <a:lnTo>
                  <a:pt x="5017317" y="5380277"/>
                </a:lnTo>
                <a:lnTo>
                  <a:pt x="0" y="5380277"/>
                </a:lnTo>
                <a:close/>
              </a:path>
            </a:pathLst>
          </a:custGeom>
        </p:spPr>
      </p:pic>
      <p:sp>
        <p:nvSpPr>
          <p:cNvPr id="2" name="Date Placeholder 1"/>
          <p:cNvSpPr>
            <a:spLocks noGrp="1"/>
          </p:cNvSpPr>
          <p:nvPr>
            <p:ph type="dt" sz="half" idx="10"/>
            <p:custDataLst>
              <p:tags r:id="rId4"/>
            </p:custDataLst>
          </p:nvPr>
        </p:nvSpPr>
        <p:spPr>
          <a:xfrm>
            <a:off x="804462" y="6356350"/>
            <a:ext cx="2742486"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cap="none" spc="0" normalizeH="0" baseline="0" noProof="0">
                <a:ln>
                  <a:noFill/>
                </a:ln>
                <a:effectLst/>
                <a:uLnTx/>
                <a:uFillTx/>
              </a:rPr>
              <a:t> </a:t>
            </a:r>
          </a:p>
        </p:txBody>
      </p:sp>
    </p:spTree>
    <p:custDataLst>
      <p:tags r:id="rId1"/>
    </p:custDataLst>
    <p:extLst>
      <p:ext uri="{BB962C8B-B14F-4D97-AF65-F5344CB8AC3E}">
        <p14:creationId xmlns:p14="http://schemas.microsoft.com/office/powerpoint/2010/main" val="347147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Rectangle 1024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242" name="Title 1"/>
          <p:cNvSpPr>
            <a:spLocks noGrp="1"/>
          </p:cNvSpPr>
          <p:nvPr>
            <p:ph type="title"/>
            <p:custDataLst>
              <p:tags r:id="rId2"/>
            </p:custDataLst>
          </p:nvPr>
        </p:nvSpPr>
        <p:spPr>
          <a:xfrm>
            <a:off x="989012" y="449243"/>
            <a:ext cx="9830988" cy="1325563"/>
          </a:xfrm>
        </p:spPr>
        <p:txBody>
          <a:bodyPr anchor="b">
            <a:normAutofit/>
          </a:bodyPr>
          <a:lstStyle/>
          <a:p>
            <a:pPr algn="ctr"/>
            <a:r>
              <a:rPr lang="en-US" sz="4800" b="1" dirty="0">
                <a:latin typeface="Calibri" panose="020F0502020204030204" pitchFamily="34" charset="0"/>
                <a:ea typeface="Tahoma" pitchFamily="34" charset="0"/>
                <a:cs typeface="Calibri" panose="020F0502020204030204" pitchFamily="34" charset="0"/>
              </a:rPr>
              <a:t>Free-standing Pharmacy Transactions</a:t>
            </a:r>
          </a:p>
        </p:txBody>
      </p:sp>
      <p:grpSp>
        <p:nvGrpSpPr>
          <p:cNvPr id="10252" name="Group 1025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10253" name="Freeform: Shape 1025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4" name="Freeform: Shape 1025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Freeform: Shape 1025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6" name="Freeform: Shape 1025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43" name="Content Placeholder 5"/>
          <p:cNvSpPr>
            <a:spLocks noGrp="1"/>
          </p:cNvSpPr>
          <p:nvPr>
            <p:ph idx="1"/>
            <p:custDataLst>
              <p:tags r:id="rId3"/>
            </p:custDataLst>
          </p:nvPr>
        </p:nvSpPr>
        <p:spPr>
          <a:xfrm>
            <a:off x="989012" y="2374543"/>
            <a:ext cx="9830988" cy="2693976"/>
          </a:xfrm>
        </p:spPr>
        <p:txBody>
          <a:bodyPr>
            <a:normAutofit fontScale="92500"/>
          </a:bodyPr>
          <a:lstStyle/>
          <a:p>
            <a:pPr marL="457200" indent="-412750"/>
            <a:r>
              <a:rPr lang="en-US" sz="3200" dirty="0">
                <a:latin typeface="Calibri" panose="020F0502020204030204" pitchFamily="34" charset="0"/>
                <a:ea typeface="Tahoma" pitchFamily="34" charset="0"/>
                <a:cs typeface="Calibri" panose="020F0502020204030204" pitchFamily="34" charset="0"/>
              </a:rPr>
              <a:t>May only accept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benefits for exempt infant formula and WIC-eligible </a:t>
            </a:r>
            <a:r>
              <a:rPr lang="en-US" sz="3200" dirty="0" err="1">
                <a:latin typeface="Calibri" panose="020F0502020204030204" pitchFamily="34" charset="0"/>
                <a:ea typeface="Tahoma" pitchFamily="34" charset="0"/>
                <a:cs typeface="Calibri" panose="020F0502020204030204" pitchFamily="34" charset="0"/>
              </a:rPr>
              <a:t>nutritionals</a:t>
            </a:r>
            <a:endParaRPr lang="en-US" sz="3200" dirty="0">
              <a:latin typeface="Calibri" panose="020F0502020204030204" pitchFamily="34" charset="0"/>
              <a:ea typeface="Tahoma" pitchFamily="34" charset="0"/>
              <a:cs typeface="Calibri" panose="020F0502020204030204" pitchFamily="34" charset="0"/>
            </a:endParaRPr>
          </a:p>
          <a:p>
            <a:pPr marL="457200" indent="-412750"/>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May NOT accept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benefits for other food categories including  Cash-Value Benefits for fruits and vegetables</a:t>
            </a: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a:spcAft>
                <a:spcPts val="600"/>
              </a:spcAft>
            </a:pPr>
            <a:r>
              <a:rPr lang="en-US"/>
              <a:t> </a:t>
            </a:r>
          </a:p>
        </p:txBody>
      </p:sp>
      <p:grpSp>
        <p:nvGrpSpPr>
          <p:cNvPr id="10258" name="Group 1025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10259" name="Freeform: Shape 1025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0" name="Freeform: Shape 1025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1" name="Freeform: Shape 1026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2" name="Freeform: Shape 1026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6409790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FFDA0-A0D0-4AA4-BB02-E11B7BA5069C}"/>
              </a:ext>
            </a:extLst>
          </p:cNvPr>
          <p:cNvSpPr>
            <a:spLocks noGrp="1"/>
          </p:cNvSpPr>
          <p:nvPr>
            <p:ph type="title"/>
            <p:custDataLst>
              <p:tags r:id="rId2"/>
            </p:custDataLst>
          </p:nvPr>
        </p:nvSpPr>
        <p:spPr>
          <a:xfrm>
            <a:off x="169875" y="585783"/>
            <a:ext cx="11849074" cy="1229786"/>
          </a:xfrm>
        </p:spPr>
        <p:txBody>
          <a:bodyPr>
            <a:normAutofit fontScale="90000"/>
          </a:bodyPr>
          <a:lstStyle/>
          <a:p>
            <a:pPr algn="ctr"/>
            <a:r>
              <a:rPr lang="en-US" sz="4900" b="1" dirty="0">
                <a:solidFill>
                  <a:schemeClr val="tx1"/>
                </a:solidFill>
              </a:rPr>
              <a:t>Assurance of Civil Rights Compliance</a:t>
            </a:r>
            <a:br>
              <a:rPr lang="en-US" dirty="0"/>
            </a:br>
            <a:endParaRPr lang="en-US" dirty="0"/>
          </a:p>
        </p:txBody>
      </p:sp>
      <p:sp>
        <p:nvSpPr>
          <p:cNvPr id="6" name="Content Placeholder 5">
            <a:extLst>
              <a:ext uri="{FF2B5EF4-FFF2-40B4-BE49-F238E27FC236}">
                <a16:creationId xmlns:a16="http://schemas.microsoft.com/office/drawing/2014/main" id="{9F2B82D1-04A9-4793-A499-8664FA110044}"/>
              </a:ext>
            </a:extLst>
          </p:cNvPr>
          <p:cNvSpPr>
            <a:spLocks noGrp="1"/>
          </p:cNvSpPr>
          <p:nvPr>
            <p:ph idx="1"/>
            <p:custDataLst>
              <p:tags r:id="rId3"/>
            </p:custDataLst>
          </p:nvPr>
        </p:nvSpPr>
        <p:spPr>
          <a:xfrm>
            <a:off x="839350" y="1524000"/>
            <a:ext cx="10510124" cy="5042430"/>
          </a:xfrm>
        </p:spPr>
        <p:txBody>
          <a:bodyPr>
            <a:normAutofit lnSpcReduction="10000"/>
          </a:bodyPr>
          <a:lstStyle/>
          <a:p>
            <a:pPr marL="0" marR="0" indent="0" algn="just">
              <a:lnSpc>
                <a:spcPct val="107000"/>
              </a:lnSpc>
              <a:spcBef>
                <a:spcPts val="0"/>
              </a:spcBef>
              <a:spcAft>
                <a:spcPts val="0"/>
              </a:spcAft>
              <a:buNone/>
            </a:pPr>
            <a:r>
              <a:rPr lang="en-US" sz="1100" b="1" dirty="0"/>
              <a:t> </a:t>
            </a:r>
            <a:r>
              <a:rPr lang="en-US" sz="1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IX of the Education Amendments of 1972 (20 U.S.C. 1681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gn="just">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p:txBody>
      </p:sp>
    </p:spTree>
    <p:custDataLst>
      <p:tags r:id="rId1"/>
    </p:custDataLst>
    <p:extLst>
      <p:ext uri="{BB962C8B-B14F-4D97-AF65-F5344CB8AC3E}">
        <p14:creationId xmlns:p14="http://schemas.microsoft.com/office/powerpoint/2010/main" val="20098592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p:txBody>
          <a:bodyPr>
            <a:normAutofit/>
          </a:bodyPr>
          <a:lstStyle/>
          <a:p>
            <a:pPr algn="ctr"/>
            <a:r>
              <a:rPr lang="en-US" sz="3200" b="1" dirty="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463551"/>
            <a:ext cx="10512862" cy="5028526"/>
          </a:xfrm>
        </p:spPr>
        <p:txBody>
          <a:bodyPr>
            <a:noAutofit/>
          </a:bodyPr>
          <a:lstStyle/>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25000"/>
              </a:lnSpc>
              <a:spcBef>
                <a:spcPts val="0"/>
              </a:spcBef>
              <a:buNone/>
            </a:pPr>
            <a:endParaRPr lang="en-US" sz="1050" dirty="0">
              <a:solidFill>
                <a:srgbClr val="1B1B1B"/>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050" dirty="0">
                <a:solidFill>
                  <a:srgbClr val="2E8540"/>
                </a:solidFill>
                <a:latin typeface="Arial" panose="020B0604020202020204" pitchFamily="34" charset="0"/>
                <a:cs typeface="Arial" panose="020B0604020202020204" pitchFamily="34" charset="0"/>
                <a:hlinkClick r:id="rId4"/>
              </a:rPr>
              <a:t>https://www.usda.gov/sites/default/files/documents/USDA-OASCR%20P-Complaint-Form-0508-0002-508-11-28-17Fax2Mail.pdf</a:t>
            </a:r>
            <a:r>
              <a:rPr lang="en-US" sz="105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mail:  </a:t>
            </a:r>
            <a:r>
              <a:rPr lang="en-US" sz="1050" dirty="0">
                <a:solidFill>
                  <a:srgbClr val="1B1B1B"/>
                </a:solidFill>
                <a:latin typeface="Arial" panose="020B0604020202020204" pitchFamily="34" charset="0"/>
                <a:cs typeface="Arial" panose="020B0604020202020204" pitchFamily="34" charset="0"/>
              </a:rPr>
              <a:t>U.S. Department of Agriculture</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Office of the Assistant Secretary for Civil Rights</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1400 Independence Avenue, SW</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Washington, D.C. 20250-9410; </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fax:  </a:t>
            </a:r>
            <a:r>
              <a:rPr lang="en-US" sz="1050" dirty="0">
                <a:solidFill>
                  <a:srgbClr val="1B1B1B"/>
                </a:solidFill>
                <a:latin typeface="Arial" panose="020B0604020202020204" pitchFamily="34" charset="0"/>
                <a:cs typeface="Arial" panose="020B0604020202020204" pitchFamily="34" charset="0"/>
              </a:rPr>
              <a:t>(833) 256-1665 or (202) 690-7442; or</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email:  </a:t>
            </a:r>
            <a:r>
              <a:rPr lang="en-US" sz="1050" dirty="0">
                <a:solidFill>
                  <a:srgbClr val="2E8540"/>
                </a:solidFill>
                <a:latin typeface="Arial" panose="020B0604020202020204" pitchFamily="34" charset="0"/>
                <a:cs typeface="Arial" panose="020B0604020202020204" pitchFamily="34" charset="0"/>
                <a:hlinkClick r:id="rId5"/>
              </a:rPr>
              <a:t>program.intake@usda.gov</a:t>
            </a:r>
            <a:endParaRPr lang="en-US" sz="1050" dirty="0">
              <a:solidFill>
                <a:srgbClr val="2E8540"/>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endParaRPr lang="en-US" sz="1050" dirty="0">
              <a:solidFill>
                <a:srgbClr val="2E8540"/>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294617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 engineering drawing&#10;&#10;Description automatically generated"/>
          <p:cNvPicPr>
            <a:picLocks noChangeAspect="1"/>
          </p:cNvPicPr>
          <p:nvPr>
            <p:custDataLst>
              <p:tags r:id="rId2"/>
            </p:custDataLst>
          </p:nvPr>
        </p:nvPicPr>
        <p:blipFill rotWithShape="1">
          <a:blip r:embed="rId7" cstate="print">
            <a:alphaModFix amt="50000"/>
            <a:extLst>
              <a:ext uri="{28A0092B-C50C-407E-A947-70E740481C1C}">
                <a14:useLocalDpi xmlns:a14="http://schemas.microsoft.com/office/drawing/2010/main" val="0"/>
              </a:ext>
            </a:extLst>
          </a:blip>
          <a:srcRect t="28223" r="-1" b="13757"/>
          <a:stretch/>
        </p:blipFill>
        <p:spPr>
          <a:xfrm>
            <a:off x="20" y="10"/>
            <a:ext cx="12185755" cy="6857990"/>
          </a:xfrm>
          <a:prstGeom prst="rect">
            <a:avLst/>
          </a:prstGeom>
        </p:spPr>
      </p:pic>
      <p:sp>
        <p:nvSpPr>
          <p:cNvPr id="5" name="TextBox 4"/>
          <p:cNvSpPr txBox="1"/>
          <p:nvPr>
            <p:custDataLst>
              <p:tags r:id="rId3"/>
            </p:custDataLst>
          </p:nvPr>
        </p:nvSpPr>
        <p:spPr>
          <a:xfrm>
            <a:off x="1523603" y="1122363"/>
            <a:ext cx="9141618" cy="306324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500" b="1">
                <a:solidFill>
                  <a:srgbClr val="FFFFFF"/>
                </a:solidFill>
                <a:latin typeface="+mj-lt"/>
                <a:ea typeface="+mj-ea"/>
                <a:cs typeface="+mj-cs"/>
              </a:rPr>
              <a:t>Maintaining Vendor Status</a:t>
            </a: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171" y="4368623"/>
            <a:ext cx="4242483" cy="18288"/>
          </a:xfrm>
          <a:custGeom>
            <a:avLst/>
            <a:gdLst>
              <a:gd name="connsiteX0" fmla="*/ 0 w 4242483"/>
              <a:gd name="connsiteY0" fmla="*/ 0 h 18288"/>
              <a:gd name="connsiteX1" fmla="*/ 478795 w 4242483"/>
              <a:gd name="connsiteY1" fmla="*/ 0 h 18288"/>
              <a:gd name="connsiteX2" fmla="*/ 957589 w 4242483"/>
              <a:gd name="connsiteY2" fmla="*/ 0 h 18288"/>
              <a:gd name="connsiteX3" fmla="*/ 1521233 w 4242483"/>
              <a:gd name="connsiteY3" fmla="*/ 0 h 18288"/>
              <a:gd name="connsiteX4" fmla="*/ 2212152 w 4242483"/>
              <a:gd name="connsiteY4" fmla="*/ 0 h 18288"/>
              <a:gd name="connsiteX5" fmla="*/ 2733371 w 4242483"/>
              <a:gd name="connsiteY5" fmla="*/ 0 h 18288"/>
              <a:gd name="connsiteX6" fmla="*/ 3254591 w 4242483"/>
              <a:gd name="connsiteY6" fmla="*/ 0 h 18288"/>
              <a:gd name="connsiteX7" fmla="*/ 4242483 w 4242483"/>
              <a:gd name="connsiteY7" fmla="*/ 0 h 18288"/>
              <a:gd name="connsiteX8" fmla="*/ 4242483 w 4242483"/>
              <a:gd name="connsiteY8" fmla="*/ 18288 h 18288"/>
              <a:gd name="connsiteX9" fmla="*/ 3593989 w 4242483"/>
              <a:gd name="connsiteY9" fmla="*/ 18288 h 18288"/>
              <a:gd name="connsiteX10" fmla="*/ 3072770 w 4242483"/>
              <a:gd name="connsiteY10" fmla="*/ 18288 h 18288"/>
              <a:gd name="connsiteX11" fmla="*/ 2551550 w 4242483"/>
              <a:gd name="connsiteY11" fmla="*/ 18288 h 18288"/>
              <a:gd name="connsiteX12" fmla="*/ 1903057 w 4242483"/>
              <a:gd name="connsiteY12" fmla="*/ 18288 h 18288"/>
              <a:gd name="connsiteX13" fmla="*/ 1212138 w 4242483"/>
              <a:gd name="connsiteY13" fmla="*/ 18288 h 18288"/>
              <a:gd name="connsiteX14" fmla="*/ 733343 w 4242483"/>
              <a:gd name="connsiteY14" fmla="*/ 18288 h 18288"/>
              <a:gd name="connsiteX15" fmla="*/ 0 w 4242483"/>
              <a:gd name="connsiteY15" fmla="*/ 18288 h 18288"/>
              <a:gd name="connsiteX16" fmla="*/ 0 w 4242483"/>
              <a:gd name="connsiteY16" fmla="*/ 0 h 18288"/>
              <a:gd name="connsiteX0" fmla="*/ 0 w 4242483"/>
              <a:gd name="connsiteY0" fmla="*/ 0 h 18288"/>
              <a:gd name="connsiteX1" fmla="*/ 521219 w 4242483"/>
              <a:gd name="connsiteY1" fmla="*/ 0 h 18288"/>
              <a:gd name="connsiteX2" fmla="*/ 1000014 w 4242483"/>
              <a:gd name="connsiteY2" fmla="*/ 0 h 18288"/>
              <a:gd name="connsiteX3" fmla="*/ 1521233 w 4242483"/>
              <a:gd name="connsiteY3" fmla="*/ 0 h 18288"/>
              <a:gd name="connsiteX4" fmla="*/ 2127302 w 4242483"/>
              <a:gd name="connsiteY4" fmla="*/ 0 h 18288"/>
              <a:gd name="connsiteX5" fmla="*/ 2775796 w 4242483"/>
              <a:gd name="connsiteY5" fmla="*/ 0 h 18288"/>
              <a:gd name="connsiteX6" fmla="*/ 3466715 w 4242483"/>
              <a:gd name="connsiteY6" fmla="*/ 0 h 18288"/>
              <a:gd name="connsiteX7" fmla="*/ 4242483 w 4242483"/>
              <a:gd name="connsiteY7" fmla="*/ 0 h 18288"/>
              <a:gd name="connsiteX8" fmla="*/ 4242483 w 4242483"/>
              <a:gd name="connsiteY8" fmla="*/ 18288 h 18288"/>
              <a:gd name="connsiteX9" fmla="*/ 3593989 w 4242483"/>
              <a:gd name="connsiteY9" fmla="*/ 18288 h 18288"/>
              <a:gd name="connsiteX10" fmla="*/ 2903071 w 4242483"/>
              <a:gd name="connsiteY10" fmla="*/ 18288 h 18288"/>
              <a:gd name="connsiteX11" fmla="*/ 2212152 w 4242483"/>
              <a:gd name="connsiteY11" fmla="*/ 18288 h 18288"/>
              <a:gd name="connsiteX12" fmla="*/ 1733357 w 4242483"/>
              <a:gd name="connsiteY12" fmla="*/ 18288 h 18288"/>
              <a:gd name="connsiteX13" fmla="*/ 1084864 w 4242483"/>
              <a:gd name="connsiteY13" fmla="*/ 18288 h 18288"/>
              <a:gd name="connsiteX14" fmla="*/ 521219 w 4242483"/>
              <a:gd name="connsiteY14" fmla="*/ 18288 h 18288"/>
              <a:gd name="connsiteX15" fmla="*/ 0 w 4242483"/>
              <a:gd name="connsiteY15" fmla="*/ 18288 h 18288"/>
              <a:gd name="connsiteX16" fmla="*/ 0 w 4242483"/>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483" h="18288" fill="none" extrusionOk="0">
                <a:moveTo>
                  <a:pt x="0" y="0"/>
                </a:moveTo>
                <a:cubicBezTo>
                  <a:pt x="111650" y="44296"/>
                  <a:pt x="369522" y="-28108"/>
                  <a:pt x="478795" y="0"/>
                </a:cubicBezTo>
                <a:cubicBezTo>
                  <a:pt x="577762" y="24783"/>
                  <a:pt x="791048" y="-17462"/>
                  <a:pt x="957589" y="0"/>
                </a:cubicBezTo>
                <a:cubicBezTo>
                  <a:pt x="1118213" y="-11962"/>
                  <a:pt x="1309369" y="-13815"/>
                  <a:pt x="1521233" y="0"/>
                </a:cubicBezTo>
                <a:cubicBezTo>
                  <a:pt x="1713374" y="-23350"/>
                  <a:pt x="1994064" y="-31542"/>
                  <a:pt x="2212152" y="0"/>
                </a:cubicBezTo>
                <a:cubicBezTo>
                  <a:pt x="2441396" y="17972"/>
                  <a:pt x="2530784" y="-7960"/>
                  <a:pt x="2733371" y="0"/>
                </a:cubicBezTo>
                <a:cubicBezTo>
                  <a:pt x="2958024" y="-30691"/>
                  <a:pt x="3106039" y="2847"/>
                  <a:pt x="3254591" y="0"/>
                </a:cubicBezTo>
                <a:cubicBezTo>
                  <a:pt x="3410095" y="-13627"/>
                  <a:pt x="3703910" y="15605"/>
                  <a:pt x="4242483" y="0"/>
                </a:cubicBezTo>
                <a:cubicBezTo>
                  <a:pt x="4243303" y="9023"/>
                  <a:pt x="4241967" y="9538"/>
                  <a:pt x="4242483" y="18288"/>
                </a:cubicBezTo>
                <a:cubicBezTo>
                  <a:pt x="3994849" y="-2277"/>
                  <a:pt x="3798701" y="11971"/>
                  <a:pt x="3593989" y="18288"/>
                </a:cubicBezTo>
                <a:cubicBezTo>
                  <a:pt x="3402489" y="42366"/>
                  <a:pt x="3242554" y="8757"/>
                  <a:pt x="3072770" y="18288"/>
                </a:cubicBezTo>
                <a:cubicBezTo>
                  <a:pt x="2931727" y="41999"/>
                  <a:pt x="2728141" y="29456"/>
                  <a:pt x="2551550" y="18288"/>
                </a:cubicBezTo>
                <a:cubicBezTo>
                  <a:pt x="2355891" y="54900"/>
                  <a:pt x="2145921" y="22066"/>
                  <a:pt x="1903057" y="18288"/>
                </a:cubicBezTo>
                <a:cubicBezTo>
                  <a:pt x="1714882" y="74596"/>
                  <a:pt x="1427642" y="25150"/>
                  <a:pt x="1212138" y="18288"/>
                </a:cubicBezTo>
                <a:cubicBezTo>
                  <a:pt x="984819" y="5529"/>
                  <a:pt x="824046" y="49235"/>
                  <a:pt x="733343" y="18288"/>
                </a:cubicBezTo>
                <a:cubicBezTo>
                  <a:pt x="608094" y="-33420"/>
                  <a:pt x="204996" y="84309"/>
                  <a:pt x="0" y="18288"/>
                </a:cubicBezTo>
                <a:cubicBezTo>
                  <a:pt x="599" y="14243"/>
                  <a:pt x="272" y="6133"/>
                  <a:pt x="0" y="0"/>
                </a:cubicBezTo>
                <a:close/>
              </a:path>
              <a:path w="4242483" h="18288" stroke="0" extrusionOk="0">
                <a:moveTo>
                  <a:pt x="0" y="0"/>
                </a:moveTo>
                <a:cubicBezTo>
                  <a:pt x="211596" y="-5716"/>
                  <a:pt x="350944" y="-15850"/>
                  <a:pt x="521219" y="0"/>
                </a:cubicBezTo>
                <a:cubicBezTo>
                  <a:pt x="701611" y="12057"/>
                  <a:pt x="754379" y="-8915"/>
                  <a:pt x="1000014" y="0"/>
                </a:cubicBezTo>
                <a:cubicBezTo>
                  <a:pt x="1246319" y="18696"/>
                  <a:pt x="1278608" y="-4865"/>
                  <a:pt x="1521233" y="0"/>
                </a:cubicBezTo>
                <a:cubicBezTo>
                  <a:pt x="1766219" y="-10039"/>
                  <a:pt x="1992614" y="-12394"/>
                  <a:pt x="2127302" y="0"/>
                </a:cubicBezTo>
                <a:cubicBezTo>
                  <a:pt x="2284587" y="32839"/>
                  <a:pt x="2611121" y="-4025"/>
                  <a:pt x="2775796" y="0"/>
                </a:cubicBezTo>
                <a:cubicBezTo>
                  <a:pt x="2909778" y="16608"/>
                  <a:pt x="3282984" y="2013"/>
                  <a:pt x="3466715" y="0"/>
                </a:cubicBezTo>
                <a:cubicBezTo>
                  <a:pt x="3664947" y="20002"/>
                  <a:pt x="3938398" y="13553"/>
                  <a:pt x="4242483" y="0"/>
                </a:cubicBezTo>
                <a:cubicBezTo>
                  <a:pt x="4241422" y="6404"/>
                  <a:pt x="4242809" y="11682"/>
                  <a:pt x="4242483" y="18288"/>
                </a:cubicBezTo>
                <a:cubicBezTo>
                  <a:pt x="3962445" y="-201"/>
                  <a:pt x="3923992" y="48748"/>
                  <a:pt x="3593989" y="18288"/>
                </a:cubicBezTo>
                <a:cubicBezTo>
                  <a:pt x="3261899" y="-4258"/>
                  <a:pt x="3140421" y="35133"/>
                  <a:pt x="2903071" y="18288"/>
                </a:cubicBezTo>
                <a:cubicBezTo>
                  <a:pt x="2712758" y="-27611"/>
                  <a:pt x="2445665" y="28539"/>
                  <a:pt x="2212152" y="18288"/>
                </a:cubicBezTo>
                <a:cubicBezTo>
                  <a:pt x="1978499" y="10521"/>
                  <a:pt x="1859693" y="4179"/>
                  <a:pt x="1733357" y="18288"/>
                </a:cubicBezTo>
                <a:cubicBezTo>
                  <a:pt x="1614041" y="21303"/>
                  <a:pt x="1323704" y="33276"/>
                  <a:pt x="1084864" y="18288"/>
                </a:cubicBezTo>
                <a:cubicBezTo>
                  <a:pt x="869178" y="4822"/>
                  <a:pt x="741269" y="30602"/>
                  <a:pt x="521219" y="18288"/>
                </a:cubicBezTo>
                <a:cubicBezTo>
                  <a:pt x="283637" y="19958"/>
                  <a:pt x="239262" y="7101"/>
                  <a:pt x="0" y="18288"/>
                </a:cubicBezTo>
                <a:cubicBezTo>
                  <a:pt x="449" y="10536"/>
                  <a:pt x="-339" y="8270"/>
                  <a:pt x="0" y="0"/>
                </a:cubicBezTo>
                <a:close/>
              </a:path>
              <a:path w="4242483" h="18288" fill="none" stroke="0" extrusionOk="0">
                <a:moveTo>
                  <a:pt x="0" y="0"/>
                </a:moveTo>
                <a:cubicBezTo>
                  <a:pt x="120402" y="22314"/>
                  <a:pt x="367831" y="-24477"/>
                  <a:pt x="478795" y="0"/>
                </a:cubicBezTo>
                <a:cubicBezTo>
                  <a:pt x="545124" y="16184"/>
                  <a:pt x="760015" y="7188"/>
                  <a:pt x="957589" y="0"/>
                </a:cubicBezTo>
                <a:cubicBezTo>
                  <a:pt x="1145610" y="-1305"/>
                  <a:pt x="1292026" y="19861"/>
                  <a:pt x="1521233" y="0"/>
                </a:cubicBezTo>
                <a:cubicBezTo>
                  <a:pt x="1749434" y="14729"/>
                  <a:pt x="2031263" y="-9182"/>
                  <a:pt x="2212152" y="0"/>
                </a:cubicBezTo>
                <a:cubicBezTo>
                  <a:pt x="2434167" y="30398"/>
                  <a:pt x="2528783" y="510"/>
                  <a:pt x="2733371" y="0"/>
                </a:cubicBezTo>
                <a:cubicBezTo>
                  <a:pt x="2930947" y="-25393"/>
                  <a:pt x="3099655" y="3507"/>
                  <a:pt x="3254591" y="0"/>
                </a:cubicBezTo>
                <a:cubicBezTo>
                  <a:pt x="3476240" y="20957"/>
                  <a:pt x="3714751" y="-8813"/>
                  <a:pt x="4242483" y="0"/>
                </a:cubicBezTo>
                <a:cubicBezTo>
                  <a:pt x="4243282" y="8810"/>
                  <a:pt x="4242031" y="9090"/>
                  <a:pt x="4242483" y="18288"/>
                </a:cubicBezTo>
                <a:cubicBezTo>
                  <a:pt x="4008484" y="-3060"/>
                  <a:pt x="3764598" y="14984"/>
                  <a:pt x="3593989" y="18288"/>
                </a:cubicBezTo>
                <a:cubicBezTo>
                  <a:pt x="3414314" y="9818"/>
                  <a:pt x="3237567" y="-9604"/>
                  <a:pt x="3072770" y="18288"/>
                </a:cubicBezTo>
                <a:cubicBezTo>
                  <a:pt x="2930527" y="42764"/>
                  <a:pt x="2689511" y="9399"/>
                  <a:pt x="2551550" y="18288"/>
                </a:cubicBezTo>
                <a:cubicBezTo>
                  <a:pt x="2422091" y="20741"/>
                  <a:pt x="2112317" y="24488"/>
                  <a:pt x="1903057" y="18288"/>
                </a:cubicBezTo>
                <a:cubicBezTo>
                  <a:pt x="1669048" y="34789"/>
                  <a:pt x="1445122" y="71126"/>
                  <a:pt x="1212138" y="18288"/>
                </a:cubicBezTo>
                <a:cubicBezTo>
                  <a:pt x="996818" y="-18013"/>
                  <a:pt x="838797" y="27306"/>
                  <a:pt x="733343" y="18288"/>
                </a:cubicBezTo>
                <a:cubicBezTo>
                  <a:pt x="605462" y="-45793"/>
                  <a:pt x="246434" y="-5528"/>
                  <a:pt x="0" y="18288"/>
                </a:cubicBezTo>
                <a:cubicBezTo>
                  <a:pt x="-355" y="12955"/>
                  <a:pt x="-634" y="6107"/>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4242483"/>
                      <a:gd name="connsiteY0" fmla="*/ 0 h 18288"/>
                      <a:gd name="connsiteX1" fmla="*/ 478795 w 4242483"/>
                      <a:gd name="connsiteY1" fmla="*/ 0 h 18288"/>
                      <a:gd name="connsiteX2" fmla="*/ 957589 w 4242483"/>
                      <a:gd name="connsiteY2" fmla="*/ 0 h 18288"/>
                      <a:gd name="connsiteX3" fmla="*/ 1521233 w 4242483"/>
                      <a:gd name="connsiteY3" fmla="*/ 0 h 18288"/>
                      <a:gd name="connsiteX4" fmla="*/ 2212152 w 4242483"/>
                      <a:gd name="connsiteY4" fmla="*/ 0 h 18288"/>
                      <a:gd name="connsiteX5" fmla="*/ 2733371 w 4242483"/>
                      <a:gd name="connsiteY5" fmla="*/ 0 h 18288"/>
                      <a:gd name="connsiteX6" fmla="*/ 3254591 w 4242483"/>
                      <a:gd name="connsiteY6" fmla="*/ 0 h 18288"/>
                      <a:gd name="connsiteX7" fmla="*/ 4242483 w 4242483"/>
                      <a:gd name="connsiteY7" fmla="*/ 0 h 18288"/>
                      <a:gd name="connsiteX8" fmla="*/ 4242483 w 4242483"/>
                      <a:gd name="connsiteY8" fmla="*/ 18288 h 18288"/>
                      <a:gd name="connsiteX9" fmla="*/ 3593989 w 4242483"/>
                      <a:gd name="connsiteY9" fmla="*/ 18288 h 18288"/>
                      <a:gd name="connsiteX10" fmla="*/ 3072770 w 4242483"/>
                      <a:gd name="connsiteY10" fmla="*/ 18288 h 18288"/>
                      <a:gd name="connsiteX11" fmla="*/ 2551550 w 4242483"/>
                      <a:gd name="connsiteY11" fmla="*/ 18288 h 18288"/>
                      <a:gd name="connsiteX12" fmla="*/ 1903057 w 4242483"/>
                      <a:gd name="connsiteY12" fmla="*/ 18288 h 18288"/>
                      <a:gd name="connsiteX13" fmla="*/ 1212138 w 4242483"/>
                      <a:gd name="connsiteY13" fmla="*/ 18288 h 18288"/>
                      <a:gd name="connsiteX14" fmla="*/ 733343 w 4242483"/>
                      <a:gd name="connsiteY14" fmla="*/ 18288 h 18288"/>
                      <a:gd name="connsiteX15" fmla="*/ 0 w 4242483"/>
                      <a:gd name="connsiteY15" fmla="*/ 18288 h 18288"/>
                      <a:gd name="connsiteX16" fmla="*/ 0 w 4242483"/>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483" h="18288" fill="none" extrusionOk="0">
                        <a:moveTo>
                          <a:pt x="0" y="0"/>
                        </a:moveTo>
                        <a:cubicBezTo>
                          <a:pt x="123417" y="20927"/>
                          <a:pt x="372147" y="-19492"/>
                          <a:pt x="478795" y="0"/>
                        </a:cubicBezTo>
                        <a:cubicBezTo>
                          <a:pt x="585443" y="19492"/>
                          <a:pt x="788006" y="-8297"/>
                          <a:pt x="957589" y="0"/>
                        </a:cubicBezTo>
                        <a:cubicBezTo>
                          <a:pt x="1127172" y="8297"/>
                          <a:pt x="1319101" y="5956"/>
                          <a:pt x="1521233" y="0"/>
                        </a:cubicBezTo>
                        <a:cubicBezTo>
                          <a:pt x="1723365" y="-5956"/>
                          <a:pt x="1999060" y="-25969"/>
                          <a:pt x="2212152" y="0"/>
                        </a:cubicBezTo>
                        <a:cubicBezTo>
                          <a:pt x="2425244" y="25969"/>
                          <a:pt x="2529172" y="6867"/>
                          <a:pt x="2733371" y="0"/>
                        </a:cubicBezTo>
                        <a:cubicBezTo>
                          <a:pt x="2937570" y="-6867"/>
                          <a:pt x="3103402" y="-3210"/>
                          <a:pt x="3254591" y="0"/>
                        </a:cubicBezTo>
                        <a:cubicBezTo>
                          <a:pt x="3405780" y="3210"/>
                          <a:pt x="3759581" y="4773"/>
                          <a:pt x="4242483" y="0"/>
                        </a:cubicBezTo>
                        <a:cubicBezTo>
                          <a:pt x="4243378" y="8974"/>
                          <a:pt x="4241937" y="9359"/>
                          <a:pt x="4242483" y="18288"/>
                        </a:cubicBezTo>
                        <a:cubicBezTo>
                          <a:pt x="4003293" y="5362"/>
                          <a:pt x="3772970" y="21549"/>
                          <a:pt x="3593989" y="18288"/>
                        </a:cubicBezTo>
                        <a:cubicBezTo>
                          <a:pt x="3415008" y="15027"/>
                          <a:pt x="3218188" y="-4243"/>
                          <a:pt x="3072770" y="18288"/>
                        </a:cubicBezTo>
                        <a:cubicBezTo>
                          <a:pt x="2927352" y="40819"/>
                          <a:pt x="2710513" y="15154"/>
                          <a:pt x="2551550" y="18288"/>
                        </a:cubicBezTo>
                        <a:cubicBezTo>
                          <a:pt x="2392587" y="21422"/>
                          <a:pt x="2124717" y="5221"/>
                          <a:pt x="1903057" y="18288"/>
                        </a:cubicBezTo>
                        <a:cubicBezTo>
                          <a:pt x="1681397" y="31355"/>
                          <a:pt x="1431009" y="34308"/>
                          <a:pt x="1212138" y="18288"/>
                        </a:cubicBezTo>
                        <a:cubicBezTo>
                          <a:pt x="993267" y="2268"/>
                          <a:pt x="838404" y="29667"/>
                          <a:pt x="733343" y="18288"/>
                        </a:cubicBezTo>
                        <a:cubicBezTo>
                          <a:pt x="628283" y="6909"/>
                          <a:pt x="235597" y="44292"/>
                          <a:pt x="0" y="18288"/>
                        </a:cubicBezTo>
                        <a:cubicBezTo>
                          <a:pt x="-229" y="14222"/>
                          <a:pt x="509" y="5816"/>
                          <a:pt x="0" y="0"/>
                        </a:cubicBezTo>
                        <a:close/>
                      </a:path>
                      <a:path w="4242483" h="18288" stroke="0" extrusionOk="0">
                        <a:moveTo>
                          <a:pt x="0" y="0"/>
                        </a:moveTo>
                        <a:cubicBezTo>
                          <a:pt x="203799" y="5615"/>
                          <a:pt x="347584" y="-12895"/>
                          <a:pt x="521219" y="0"/>
                        </a:cubicBezTo>
                        <a:cubicBezTo>
                          <a:pt x="694854" y="12895"/>
                          <a:pt x="762064" y="-22543"/>
                          <a:pt x="1000014" y="0"/>
                        </a:cubicBezTo>
                        <a:cubicBezTo>
                          <a:pt x="1237965" y="22543"/>
                          <a:pt x="1283056" y="-2493"/>
                          <a:pt x="1521233" y="0"/>
                        </a:cubicBezTo>
                        <a:cubicBezTo>
                          <a:pt x="1759410" y="2493"/>
                          <a:pt x="1978113" y="-17502"/>
                          <a:pt x="2127302" y="0"/>
                        </a:cubicBezTo>
                        <a:cubicBezTo>
                          <a:pt x="2276491" y="17502"/>
                          <a:pt x="2639823" y="-9700"/>
                          <a:pt x="2775796" y="0"/>
                        </a:cubicBezTo>
                        <a:cubicBezTo>
                          <a:pt x="2911769" y="9700"/>
                          <a:pt x="3267702" y="16161"/>
                          <a:pt x="3466715" y="0"/>
                        </a:cubicBezTo>
                        <a:cubicBezTo>
                          <a:pt x="3665728" y="-16161"/>
                          <a:pt x="3941853" y="419"/>
                          <a:pt x="4242483" y="0"/>
                        </a:cubicBezTo>
                        <a:cubicBezTo>
                          <a:pt x="4242028" y="6162"/>
                          <a:pt x="4242386" y="11775"/>
                          <a:pt x="4242483" y="18288"/>
                        </a:cubicBezTo>
                        <a:cubicBezTo>
                          <a:pt x="3961106" y="-7923"/>
                          <a:pt x="3917019" y="46097"/>
                          <a:pt x="3593989" y="18288"/>
                        </a:cubicBezTo>
                        <a:cubicBezTo>
                          <a:pt x="3270959" y="-9521"/>
                          <a:pt x="3106515" y="44189"/>
                          <a:pt x="2903071" y="18288"/>
                        </a:cubicBezTo>
                        <a:cubicBezTo>
                          <a:pt x="2699627" y="-7613"/>
                          <a:pt x="2440454" y="29878"/>
                          <a:pt x="2212152" y="18288"/>
                        </a:cubicBezTo>
                        <a:cubicBezTo>
                          <a:pt x="1983850" y="6698"/>
                          <a:pt x="1859806" y="-299"/>
                          <a:pt x="1733357" y="18288"/>
                        </a:cubicBezTo>
                        <a:cubicBezTo>
                          <a:pt x="1606909" y="36875"/>
                          <a:pt x="1303640" y="36345"/>
                          <a:pt x="1084864" y="18288"/>
                        </a:cubicBezTo>
                        <a:cubicBezTo>
                          <a:pt x="866088" y="231"/>
                          <a:pt x="744496" y="21375"/>
                          <a:pt x="521219" y="18288"/>
                        </a:cubicBezTo>
                        <a:cubicBezTo>
                          <a:pt x="297943" y="15201"/>
                          <a:pt x="235106" y="-582"/>
                          <a:pt x="0" y="18288"/>
                        </a:cubicBezTo>
                        <a:cubicBezTo>
                          <a:pt x="766" y="10800"/>
                          <a:pt x="-457" y="81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custDataLst>
              <p:tags r:id="rId4"/>
            </p:custDataLst>
          </p:nvPr>
        </p:nvSpPr>
        <p:spPr>
          <a:xfrm>
            <a:off x="837981" y="6356350"/>
            <a:ext cx="2742486" cy="365125"/>
          </a:xfrm>
        </p:spPr>
        <p:txBody>
          <a:bodyPr vert="horz" lIns="91440" tIns="45720" rIns="91440" bIns="45720" rtlCol="0" anchor="ctr">
            <a:normAutofit/>
          </a:bodyPr>
          <a:lstStyle/>
          <a:p>
            <a:pPr defTabSz="914400">
              <a:spcAft>
                <a:spcPts val="600"/>
              </a:spcAft>
              <a:defRPr/>
            </a:pPr>
            <a:r>
              <a:rPr lang="en-US">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3952463663"/>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WOOD TYPE" val="ztOh6ru9"/>
  <p:tag name="ARTICULATE_DESIGN_ID_1_WOOD TYPE" val="7G0iM4FI"/>
  <p:tag name="ARTICULATE_DESIGN_ID_CROP" val="0ImjM1Xz"/>
  <p:tag name="ARTICULATE_SLIDE_THUMBNAIL_REFRESH" val="1"/>
  <p:tag name="ARTICULATE_DESIGN_ID_CUSTOM DESIGN" val="TPzUyQbv"/>
  <p:tag name="SECTOMILLISECCONVERTED" val="1"/>
  <p:tag name="ARTICULATE_SLIDE_COUNT" val="80"/>
  <p:tag name="MMPROD_UIDATA" val="&lt;database version=&quot;11.0&quot;&gt;&lt;object type=&quot;1&quot; unique_id=&quot;10001&quot;&gt;&lt;property id=&quot;20141&quot; value=&quot;2020 Annual Training for Currently Authorized Free-standing Pharmaci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Pharmacy Applicant&quot;/&gt;&lt;property id=&quot;20192&quot; value=&quot;https://ncnutrition.adobeconnect.com/admin/content/folder/list?filter-rows=100&amp;amp;filter-start=0&amp;amp;sco-id=2845280094&amp;amp;tab-id=1279504582&amp;amp;OWASP_CSRFTOKEN=c13a171cfe2df9e06261ee005310d2562b6eaa3b5c470e3201af835f49522473&quot;/&gt;&lt;property id=&quot;20193&quot; value=&quot;0&quot;/&gt;&lt;property id=&quot;20224&quot; value=&quot;S:\NSB\Training\WIC\Vendor Training\2020\2020 Vendor Modules for LA\2020 Current Pharmacy Renewal Training\Presentation Final&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700&quot; value=&quot;0&quot;/&gt;&lt;object type=&quot;8&quot; unique_id=&quot;11273&quot;&gt;&lt;/object&gt;&lt;object type=&quot;2&quot; unique_id=&quot;11274&quot;&gt;&lt;object type=&quot;3&quot; unique_id=&quot;112371&quot;&gt;&lt;property id=&quot;20148&quot; value=&quot;5&quot;/&gt;&lt;property id=&quot;20300&quot; value=&quot;Slide 2 - &amp;quot;Training Overview and Goals&amp;quot;&quot;/&gt;&lt;property id=&quot;20307&quot; value=&quot;274&quot;/&gt;&lt;property id=&quot;20309&quot; value=&quot;-1&quot;/&gt;&lt;/object&gt;&lt;object type=&quot;3&quot; unique_id=&quot;112372&quot;&gt;&lt;property id=&quot;20148&quot; value=&quot;5&quot;/&gt;&lt;property id=&quot;20300&quot; value=&quot;Slide 3 - &amp;quot;What is WIC?&amp;amp;#x09;&amp;amp;#x09;&amp;quot;&quot;/&gt;&lt;property id=&quot;20307&quot; value=&quot;275&quot;/&gt;&lt;property id=&quot;20309&quot; value=&quot;-1&quot;/&gt;&lt;/object&gt;&lt;object type=&quot;3&quot; unique_id=&quot;112373&quot;&gt;&lt;property id=&quot;20148&quot; value=&quot;5&quot;/&gt;&lt;property id=&quot;20300&quot; value=&quot;Slide 5 - &amp;quot;WIC Works!&amp;quot;&quot;/&gt;&lt;property id=&quot;20307&quot; value=&quot;276&quot;/&gt;&lt;property id=&quot;20309&quot; value=&quot;-1&quot;/&gt;&lt;/object&gt;&lt;object type=&quot;3&quot; unique_id=&quot;112375&quot;&gt;&lt;property id=&quot;20148&quot; value=&quot;5&quot;/&gt;&lt;property id=&quot;20300&quot; value=&quot;Slide 8 - &amp;quot;Free-standing Pharmacy Transactions&amp;quot;&quot;/&gt;&lt;property id=&quot;20307&quot; value=&quot;614&quot;/&gt;&lt;property id=&quot;20309&quot; value=&quot;-1&quot;/&gt;&lt;/object&gt;&lt;object type=&quot;3&quot; unique_id=&quot;112376&quot;&gt;&lt;property id=&quot;20148&quot; value=&quot;5&quot;/&gt;&lt;property id=&quot;20300&quot; value=&quot;Slide 9&quot;/&gt;&lt;property id=&quot;20307&quot; value=&quot;279&quot;/&gt;&lt;property id=&quot;20309&quot; value=&quot;-1&quot;/&gt;&lt;/object&gt;&lt;object type=&quot;3&quot; unique_id=&quot;112377&quot;&gt;&lt;property id=&quot;20148&quot; value=&quot;5&quot;/&gt;&lt;property id=&quot;20300&quot; value=&quot;Slide 10 - &amp;quot;Annual Vendor Renewal Process&amp;quot;&quot;/&gt;&lt;property id=&quot;20307&quot; value=&quot;280&quot;/&gt;&lt;property id=&quot;20309&quot; value=&quot;-1&quot;/&gt;&lt;/object&gt;&lt;object type=&quot;3&quot; unique_id=&quot;112378&quot;&gt;&lt;property id=&quot;20148&quot; value=&quot;5&quot;/&gt;&lt;property id=&quot;20300&quot; value=&quot;Slide 12 - &amp;quot;Selection Criteria&amp;quot;&quot;/&gt;&lt;property id=&quot;20307&quot; value=&quot;281&quot;/&gt;&lt;property id=&quot;20309&quot; value=&quot;-1&quot;/&gt;&lt;/object&gt;&lt;object type=&quot;3&quot; unique_id=&quot;112379&quot;&gt;&lt;property id=&quot;20148&quot; value=&quot;5&quot;/&gt;&lt;property id=&quot;20300&quot; value=&quot;Slide 13 - &amp;quot;Annual Vendor Training&amp;quot;&quot;/&gt;&lt;property id=&quot;20307&quot; value=&quot;283&quot;/&gt;&lt;property id=&quot;20309&quot; value=&quot;-1&quot;/&gt;&lt;/object&gt;&lt;object type=&quot;3&quot; unique_id=&quot;112380&quot;&gt;&lt;property id=&quot;20148&quot; value=&quot;5&quot;/&gt;&lt;property id=&quot;20300&quot; value=&quot;Slide 14 - &amp;quot;Competitive Pricing and Price Limitations &amp;quot;&quot;/&gt;&lt;property id=&quot;20307&quot; value=&quot;601&quot;/&gt;&lt;property id=&quot;20309&quot; value=&quot;-1&quot;/&gt;&lt;/object&gt;&lt;object type=&quot;3&quot; unique_id=&quot;112381&quot;&gt;&lt;property id=&quot;20148&quot; value=&quot;5&quot;/&gt;&lt;property id=&quot;20300&quot; value=&quot;Slide 15 - &amp;quot;NC Peer Group System&amp;quot;&quot;/&gt;&lt;property id=&quot;20307&quot; value=&quot;702&quot;/&gt;&lt;property id=&quot;20309&quot; value=&quot;-1&quot;/&gt;&lt;/object&gt;&lt;object type=&quot;3&quot; unique_id=&quot;112387&quot;&gt;&lt;property id=&quot;20148&quot; value=&quot;5&quot;/&gt;&lt;property id=&quot;20300&quot; value=&quot;Slide 16 - &amp;quot;Exempt Infant Formulas &amp;amp; WIC-eligible Nutritionals&amp;quot;&quot;/&gt;&lt;property id=&quot;20307&quot; value=&quot;286&quot;/&gt;&lt;property id=&quot;20309&quot; value=&quot;-1&quot;/&gt;&lt;/object&gt;&lt;object type=&quot;3&quot; unique_id=&quot;112388&quot;&gt;&lt;property id=&quot;20148&quot; value=&quot;5&quot;/&gt;&lt;property id=&quot;20300&quot; value=&quot;Slide 17 - &amp;quot;Purchasing and Providing Infant Formula From a State-Approved Source&amp;quot;&quot;/&gt;&lt;property id=&quot;20307&quot; value=&quot;349&quot;/&gt;&lt;property id=&quot;20309&quot; value=&quot;-1&quot;/&gt;&lt;/object&gt;&lt;object type=&quot;3&quot; unique_id=&quot;112389&quot;&gt;&lt;property id=&quot;20148&quot; value=&quot;5&quot;/&gt;&lt;property id=&quot;20300&quot; value=&quot;Slide 18 - &amp;quot;Purchasing and Providing Infant Formula From a State-Approved Source continued&amp;quot;&quot;/&gt;&lt;property id=&quot;20307&quot; value=&quot;287&quot;/&gt;&lt;property id=&quot;20309&quot; value=&quot;-1&quot;/&gt;&lt;/object&gt;&lt;object type=&quot;3&quot; unique_id=&quot;112390&quot;&gt;&lt;property id=&quot;20148&quot; value=&quot;5&quot;/&gt;&lt;property id=&quot;20300&quot; value=&quot;Slide 20 - &amp;quot;Only Provide Item(s) Issued to Customer&amp;quot;&quot;/&gt;&lt;property id=&quot;20307&quot; value=&quot;291&quot;/&gt;&lt;property id=&quot;20309&quot; value=&quot;-1&quot;/&gt;&lt;/object&gt;&lt;object type=&quot;3&quot; unique_id=&quot;112391&quot;&gt;&lt;property id=&quot;20148&quot; value=&quot;5&quot;/&gt;&lt;property id=&quot;20300&quot; value=&quot;Slide 21&quot;/&gt;&lt;property id=&quot;20307&quot; value=&quot;292&quot;/&gt;&lt;property id=&quot;20309&quot; value=&quot;-1&quot;/&gt;&lt;/object&gt;&lt;object type=&quot;3&quot; unique_id=&quot;112392&quot;&gt;&lt;property id=&quot;20148&quot; value=&quot;5&quot;/&gt;&lt;property id=&quot;20300&quot; value=&quot;Slide 22 - &amp;quot;eWIC Requirements&amp;quot;&quot;/&gt;&lt;property id=&quot;20307&quot; value=&quot;670&quot;/&gt;&lt;property id=&quot;20309&quot; value=&quot;-1&quot;/&gt;&lt;/object&gt;&lt;object type=&quot;3&quot; unique_id=&quot;112396&quot;&gt;&lt;property id=&quot;20148&quot; value=&quot;5&quot;/&gt;&lt;property id=&quot;20300&quot; value=&quot;Slide 26 - &amp;quot;eWIC Payments Through the                                  Banking System&amp;quot;&quot;/&gt;&lt;property id=&quot;20307&quot; value=&quot;608&quot;/&gt;&lt;property id=&quot;20309&quot; value=&quot;-1&quot;/&gt;&lt;/object&gt;&lt;object type=&quot;3&quot; unique_id=&quot;112397&quot;&gt;&lt;property id=&quot;20148&quot; value=&quot;5&quot;/&gt;&lt;property id=&quot;20300&quot; value=&quot;Slide 27 - &amp;quot;Automated Clearing House (ACH)&amp;quot;&quot;/&gt;&lt;property id=&quot;20307&quot; value=&quot;609&quot;/&gt;&lt;property id=&quot;20309&quot; value=&quot;-1&quot;/&gt;&lt;/object&gt;&lt;object type=&quot;3&quot; unique_id=&quot;112400&quot;&gt;&lt;property id=&quot;20148&quot; value=&quot;5&quot;/&gt;&lt;property id=&quot;20300&quot; value=&quot;Slide 30&quot;/&gt;&lt;property id=&quot;20307&quot; value=&quot;306&quot;/&gt;&lt;property id=&quot;20309&quot; value=&quot;-1&quot;/&gt;&lt;/object&gt;&lt;object type=&quot;3&quot; unique_id=&quot;112401&quot;&gt;&lt;property id=&quot;20148&quot; value=&quot;5&quot;/&gt;&lt;property id=&quot;20300&quot; value=&quot;Slide 31 - &amp;quot;Vendor Compliance&amp;quot;&quot;/&gt;&lt;property id=&quot;20307&quot; value=&quot;619&quot;/&gt;&lt;property id=&quot;20309&quot; value=&quot;-1&quot;/&gt;&lt;/object&gt;&lt;object type=&quot;3&quot; unique_id=&quot;112402&quot;&gt;&lt;property id=&quot;20148&quot; value=&quot;5&quot;/&gt;&lt;property id=&quot;20300&quot; value=&quot;Slide 32 - &amp;quot;Business Integrity Standards &amp;quot;&quot;/&gt;&lt;property id=&quot;20307&quot; value=&quot;282&quot;/&gt;&lt;property id=&quot;20309&quot; value=&quot;-1&quot;/&gt;&lt;/object&gt;&lt;object type=&quot;3&quot; unique_id=&quot;112404&quot;&gt;&lt;property id=&quot;20148&quot; value=&quot;5&quot;/&gt;&lt;property id=&quot;20300&quot; value=&quot;Slide 34 - &amp;quot;Violations&amp;quot;&quot;/&gt;&lt;property id=&quot;20307&quot; value=&quot;309&quot;/&gt;&lt;property id=&quot;20309&quot; value=&quot;-1&quot;/&gt;&lt;/object&gt;&lt;object type=&quot;3&quot; unique_id=&quot;112405&quot;&gt;&lt;property id=&quot;20148&quot; value=&quot;5&quot;/&gt;&lt;property id=&quot;20300&quot; value=&quot;Slide 35 - &amp;quot;Types of Violations&amp;quot;&quot;/&gt;&lt;property id=&quot;20307&quot; value=&quot;310&quot;/&gt;&lt;property id=&quot;20309&quot; value=&quot;-1&quot;/&gt;&lt;/object&gt;&lt;object type=&quot;3&quot; unique_id=&quot;112406&quot;&gt;&lt;property id=&quot;20148&quot; value=&quot;5&quot;/&gt;&lt;property id=&quot;20300&quot; value=&quot;Slide 36 - &amp;quot;Pattern of Occurrences&amp;quot;&quot;/&gt;&lt;property id=&quot;20307&quot; value=&quot;311&quot;/&gt;&lt;property id=&quot;20309&quot; value=&quot;-1&quot;/&gt;&lt;/object&gt;&lt;object type=&quot;3&quot; unique_id=&quot;112407&quot;&gt;&lt;property id=&quot;20148&quot; value=&quot;5&quot;/&gt;&lt;property id=&quot;20300&quot; value=&quot;Slide 37 - &amp;quot;Patterns of Violations that Lead to Disqualification&amp;quot;&quot;/&gt;&lt;property id=&quot;20307&quot; value=&quot;312&quot;/&gt;&lt;property id=&quot;20309&quot; value=&quot;-1&quot;/&gt;&lt;/object&gt;&lt;object type=&quot;3&quot; unique_id=&quot;112410&quot;&gt;&lt;property id=&quot;20148&quot; value=&quot;5&quot;/&gt;&lt;property id=&quot;20300&quot; value=&quot;Slide 40 - &amp;quot;Compliance Buys&amp;quot;&quot;/&gt;&lt;property id=&quot;20307&quot; value=&quot;315&quot;/&gt;&lt;property id=&quot;20309&quot; value=&quot;-1&quot;/&gt;&lt;/object&gt;&lt;object type=&quot;3&quot; unique_id=&quot;112411&quot;&gt;&lt;property id=&quot;20148&quot; value=&quot;5&quot;/&gt;&lt;property id=&quot;20300&quot; value=&quot;Slide 41 - &amp;quot;Vendor Overcharging&amp;quot;&quot;/&gt;&lt;property id=&quot;20307&quot; value=&quot;316&quot;/&gt;&lt;property id=&quot;20309&quot; value=&quot;-1&quot;/&gt;&lt;/object&gt;&lt;object type=&quot;3&quot; unique_id=&quot;112412&quot;&gt;&lt;property id=&quot;20148&quot; value=&quot;5&quot;/&gt;&lt;property id=&quot;20300&quot; value=&quot;Slide 42 - &amp;quot;Overcharging?&amp;quot;&quot;/&gt;&lt;property id=&quot;20307&quot; value=&quot;317&quot;/&gt;&lt;property id=&quot;20309&quot; value=&quot;-1&quot;/&gt;&lt;/object&gt;&lt;object type=&quot;3&quot; unique_id=&quot;112413&quot;&gt;&lt;property id=&quot;20148&quot; value=&quot;5&quot;/&gt;&lt;property id=&quot;20300&quot; value=&quot;Slide 43 - &amp;quot;Overcharging?&amp;quot;&quot;/&gt;&lt;property id=&quot;20307&quot; value=&quot;707&quot;/&gt;&lt;property id=&quot;20309&quot; value=&quot;-1&quot;/&gt;&lt;/object&gt;&lt;object type=&quot;3&quot; unique_id=&quot;112414&quot;&gt;&lt;property id=&quot;20148&quot; value=&quot;5&quot;/&gt;&lt;property id=&quot;20300&quot; value=&quot;Slide 44 - &amp;quot;Food Substitution&amp;quot;&quot;/&gt;&lt;property id=&quot;20307&quot; value=&quot;622&quot;/&gt;&lt;property id=&quot;20309&quot; value=&quot;-1&quot;/&gt;&lt;/object&gt;&lt;object type=&quot;3&quot; unique_id=&quot;112415&quot;&gt;&lt;property id=&quot;20148&quot; value=&quot;5&quot;/&gt;&lt;property id=&quot;20300&quot; value=&quot;Slide 45 - &amp;quot;Use of Scanning Sheets Prohibited&amp;quot;&quot;/&gt;&lt;property id=&quot;20307&quot; value=&quot;623&quot;/&gt;&lt;property id=&quot;20309&quot; value=&quot;-1&quot;/&gt;&lt;/object&gt;&lt;object type=&quot;3&quot; unique_id=&quot;112416&quot;&gt;&lt;property id=&quot;20148&quot; value=&quot;5&quot;/&gt;&lt;property id=&quot;20300&quot; value=&quot;Slide 46 - &amp;quot;Inventory Audits&amp;quot;&quot;/&gt;&lt;property id=&quot;20307&quot; value=&quot;318&quot;/&gt;&lt;property id=&quot;20309&quot; value=&quot;-1&quot;/&gt;&lt;/object&gt;&lt;object type=&quot;3&quot; unique_id=&quot;112417&quot;&gt;&lt;property id=&quot;20148&quot; value=&quot;5&quot;/&gt;&lt;property id=&quot;20300&quot; value=&quot;Slide 47 - &amp;quot;Purchase Documentation Requirement&amp;quot;&quot;/&gt;&lt;property id=&quot;20307&quot; value=&quot;319&quot;/&gt;&lt;property id=&quot;20309&quot; value=&quot;-1&quot;/&gt;&lt;/object&gt;&lt;object type=&quot;3&quot; unique_id=&quot;112418&quot;&gt;&lt;property id=&quot;20148&quot; value=&quot;5&quot;/&gt;&lt;property id=&quot;20300&quot; value=&quot;Slide 48 - &amp;quot;Violations Detected During An Inventory Audit&amp;quot;&quot;/&gt;&lt;property id=&quot;20307&quot; value=&quot;320&quot;/&gt;&lt;property id=&quot;20309&quot; value=&quot;-1&quot;/&gt;&lt;/object&gt;&lt;object type=&quot;3&quot; unique_id=&quot;112419&quot;&gt;&lt;property id=&quot;20148&quot; value=&quot;5&quot;/&gt;&lt;property id=&quot;20300&quot; value=&quot;Slide 50 - &amp;quot;Vendor Claims&amp;quot;&quot;/&gt;&lt;property id=&quot;20307&quot; value=&quot;321&quot;/&gt;&lt;property id=&quot;20309&quot; value=&quot;-1&quot;/&gt;&lt;/object&gt;&lt;object type=&quot;3&quot; unique_id=&quot;112420&quot;&gt;&lt;property id=&quot;20148&quot; value=&quot;5&quot;/&gt;&lt;property id=&quot;20300&quot; value=&quot;Slide 51 - &amp;quot;Claims Assessed for Vendor Violations&amp;quot;&quot;/&gt;&lt;property id=&quot;20307&quot; value=&quot;322&quot;/&gt;&lt;property id=&quot;20309&quot; value=&quot;-1&quot;/&gt;&lt;/object&gt;&lt;object type=&quot;3&quot; unique_id=&quot;112421&quot;&gt;&lt;property id=&quot;20148&quot; value=&quot;5&quot;/&gt;&lt;property id=&quot;20300&quot; value=&quot;Slide 52 - &amp;quot;Disqualification &amp;quot;&quot;/&gt;&lt;property id=&quot;20307&quot; value=&quot;323&quot;/&gt;&lt;property id=&quot;20309&quot; value=&quot;-1&quot;/&gt;&lt;/object&gt;&lt;object type=&quot;3&quot; unique_id=&quot;112422&quot;&gt;&lt;property id=&quot;20148&quot; value=&quot;5&quot;/&gt;&lt;property id=&quot;20300&quot; value=&quot;Slide 53 - &amp;quot;Vendor Disqualifications &amp;quot;&quot;/&gt;&lt;property id=&quot;20307&quot; value=&quot;661&quot;/&gt;&lt;property id=&quot;20309&quot; value=&quot;-1&quot;/&gt;&lt;/object&gt;&lt;object type=&quot;3&quot; unique_id=&quot;112426&quot;&gt;&lt;property id=&quot;20148&quot; value=&quot;5&quot;/&gt;&lt;property id=&quot;20300&quot; value=&quot;Slide 56 - &amp;quot;Routine Monitoring continued&amp;quot;&quot;/&gt;&lt;property id=&quot;20307&quot; value=&quot;351&quot;/&gt;&lt;property id=&quot;20309&quot; value=&quot;-1&quot;/&gt;&lt;/object&gt;&lt;object type=&quot;3&quot; unique_id=&quot;112428&quot;&gt;&lt;property id=&quot;20148&quot; value=&quot;5&quot;/&gt;&lt;property id=&quot;20300&quot; value=&quot;Slide 58 - &amp;quot;Definitions&amp;quot;&quot;/&gt;&lt;property id=&quot;20307&quot; value=&quot;328&quot;/&gt;&lt;property id=&quot;20309&quot; value=&quot;-1&quot;/&gt;&lt;/object&gt;&lt;object type=&quot;3&quot; unique_id=&quot;112429&quot;&gt;&lt;property id=&quot;20148&quot; value=&quot;5&quot;/&gt;&lt;property id=&quot;20300&quot; value=&quot;Slide 59 - &amp;quot;Incentive Items&amp;quot;&quot;/&gt;&lt;property id=&quot;20307&quot; value=&quot;329&quot;/&gt;&lt;property id=&quot;20309&quot; value=&quot;-1&quot;/&gt;&lt;/object&gt;&lt;object type=&quot;3&quot; unique_id=&quot;112430&quot;&gt;&lt;property id=&quot;20148&quot; value=&quot;5&quot;/&gt;&lt;property id=&quot;20300&quot; value=&quot;Slide 60 - &amp;quot;Approval for Incentive Items&amp;quot;&quot;/&gt;&lt;property id=&quot;20307&quot; value=&quot;352&quot;/&gt;&lt;property id=&quot;20309&quot; value=&quot;-1&quot;/&gt;&lt;/object&gt;&lt;object type=&quot;3&quot; unique_id=&quot;112431&quot;&gt;&lt;property id=&quot;20148&quot; value=&quot;5&quot;/&gt;&lt;property id=&quot;20300&quot; value=&quot;Slide 61 - &amp;quot;Approval for Incentive Items continued&amp;quot;&quot;/&gt;&lt;property id=&quot;20307&quot; value=&quot;330&quot;/&gt;&lt;property id=&quot;20309&quot; value=&quot;-1&quot;/&gt;&lt;/object&gt;&lt;object type=&quot;3&quot; unique_id=&quot;112434&quot;&gt;&lt;property id=&quot;20148&quot; value=&quot;5&quot;/&gt;&lt;property id=&quot;20300&quot; value=&quot;Slide 64 - &amp;quot;In-Store Promotions: BOGOs and eWIC&amp;quot;&quot;/&gt;&lt;property id=&quot;20307&quot; value=&quot;613&quot;/&gt;&lt;property id=&quot;20309&quot; value=&quot;-1&quot;/&gt;&lt;/object&gt;&lt;object type=&quot;3&quot; unique_id=&quot;112435&quot;&gt;&lt;property id=&quot;20148&quot; value=&quot;5&quot;/&gt;&lt;property id=&quot;20300&quot; value=&quot;Slide 65 - &amp;quot;Sales Tax &amp;amp; Cash Back&amp;quot;&quot;/&gt;&lt;property id=&quot;20307&quot; value=&quot;333&quot;/&gt;&lt;property id=&quot;20309&quot; value=&quot;-1&quot;/&gt;&lt;/object&gt;&lt;object type=&quot;3&quot; unique_id=&quot;112438&quot;&gt;&lt;property id=&quot;20148&quot; value=&quot;5&quot;/&gt;&lt;property id=&quot;20300&quot; value=&quot;Slide 69 - &amp;quot;2023  Renewal process&amp;quot;&quot;/&gt;&lt;property id=&quot;20307&quot; value=&quot;672&quot;/&gt;&lt;property id=&quot;20309&quot; value=&quot;-1&quot;/&gt;&lt;/object&gt;&lt;object type=&quot;3&quot; unique_id=&quot;112449&quot;&gt;&lt;property id=&quot;20148&quot; value=&quot;5&quot;/&gt;&lt;property id=&quot;20300&quot; value=&quot;Slide 77 - &amp;quot;Technical Assistance&amp;amp;#x09;&amp;quot;&quot;/&gt;&lt;property id=&quot;20307&quot; value=&quot;367&quot;/&gt;&lt;property id=&quot;20309&quot; value=&quot;-1&quot;/&gt;&lt;/object&gt;&lt;object type=&quot;3&quot; unique_id=&quot;112452&quot;&gt;&lt;property id=&quot;20148&quot; value=&quot;5&quot;/&gt;&lt;property id=&quot;20300&quot; value=&quot;Slide 78&quot;/&gt;&lt;property id=&quot;20307&quot; value=&quot;347&quot;/&gt;&lt;property id=&quot;20309&quot; value=&quot;-1&quot;/&gt;&lt;/object&gt;&lt;object type=&quot;3&quot; unique_id=&quot;113058&quot;&gt;&lt;property id=&quot;20148&quot; value=&quot;5&quot;/&gt;&lt;property id=&quot;20300&quot; value=&quot;Slide 11 - &amp;quot;Annual Vendor Renewal Process continued&amp;quot;&quot;/&gt;&lt;property id=&quot;20307&quot; value=&quot;708&quot;/&gt;&lt;property id=&quot;20309&quot; value=&quot;-1&quot;/&gt;&lt;/object&gt;&lt;object type=&quot;3&quot; unique_id=&quot;119609&quot;&gt;&lt;property id=&quot;20148&quot; value=&quot;5&quot;/&gt;&lt;property id=&quot;20300&quot; value=&quot;Slide 4 - &amp;quot;What is eWIC?&amp;quot;&quot;/&gt;&lt;property id=&quot;20307&quot; value=&quot;710&quot;/&gt;&lt;property id=&quot;20309&quot; value=&quot;-1&quot;/&gt;&lt;/object&gt;&lt;object type=&quot;3&quot; unique_id=&quot;147395&quot;&gt;&lt;property id=&quot;20148&quot; value=&quot;5&quot;/&gt;&lt;property id=&quot;20300&quot; value=&quot;Slide 6 - &amp;quot;WIC Works!&amp;quot;&quot;/&gt;&lt;property id=&quot;20307&quot; value=&quot;737&quot;/&gt;&lt;/object&gt;&lt;object type=&quot;3&quot; unique_id=&quot;167321&quot;&gt;&lt;property id=&quot;20148&quot; value=&quot;5&quot;/&gt;&lt;property id=&quot;20300&quot; value=&quot;Slide 79 - &amp;quot;Assurance of Civil Rights Compliance &amp;quot;&quot;/&gt;&lt;property id=&quot;20307&quot; value=&quot;354&quot;/&gt;&lt;/object&gt;&lt;object type=&quot;3&quot; unique_id=&quot;179777&quot;&gt;&lt;property id=&quot;20148&quot; value=&quot;5&quot;/&gt;&lt;property id=&quot;20300&quot; value=&quot;Slide 70 - &amp;quot;Completing Required Forms&amp;quot;&quot;/&gt;&lt;property id=&quot;20307&quot; value=&quot;738&quot;/&gt;&lt;/object&gt;&lt;object type=&quot;3&quot; unique_id=&quot;179778&quot;&gt;&lt;property id=&quot;20148&quot; value=&quot;5&quot;/&gt;&lt;property id=&quot;20300&quot; value=&quot;Slide 71 - &amp;quot;NC WIC Information Update&amp;quot;&quot;/&gt;&lt;property id=&quot;20307&quot; value=&quot;739&quot;/&gt;&lt;/object&gt;&lt;object type=&quot;3&quot; unique_id=&quot;179779&quot;&gt;&lt;property id=&quot;20148&quot; value=&quot;5&quot;/&gt;&lt;property id=&quot;20300&quot; value=&quot;Slide 72 - &amp;quot;NC WIC Information Update - REMINDER&amp;quot;&quot;/&gt;&lt;property id=&quot;20307&quot; value=&quot;794&quot;/&gt;&lt;/object&gt;&lt;object type=&quot;3&quot; unique_id=&quot;179780&quot;&gt;&lt;property id=&quot;20148&quot; value=&quot;5&quot;/&gt;&lt;property id=&quot;20300&quot; value=&quot;Slide 74 - &amp;quot;eWIC Update&amp;quot;&quot;/&gt;&lt;property id=&quot;20307&quot; value=&quot;796&quot;/&gt;&lt;/object&gt;&lt;object type=&quot;3&quot; unique_id=&quot;179781&quot;&gt;&lt;property id=&quot;20148&quot; value=&quot;5&quot;/&gt;&lt;property id=&quot;20300&quot; value=&quot;Slide 75 - &amp;quot;eWIC Update continued&amp;quot;&quot;/&gt;&lt;property id=&quot;20307&quot; value=&quot;797&quot;/&gt;&lt;/object&gt;&lt;object type=&quot;3&quot; unique_id=&quot;179782&quot;&gt;&lt;property id=&quot;20148&quot; value=&quot;5&quot;/&gt;&lt;property id=&quot;20300&quot; value=&quot;Slide 76 - &amp;quot;Verification of Attendance Form&amp;quot;&quot;/&gt;&lt;property id=&quot;20307&quot; value=&quot;795&quot;/&gt;&lt;/object&gt;&lt;object type=&quot;3&quot; unique_id=&quot;180279&quot;&gt;&lt;property id=&quot;20148&quot; value=&quot;5&quot;/&gt;&lt;property id=&quot;20300&quot; value=&quot;Slide 29 - &amp;quot;Questions?&amp;quot;&quot;/&gt;&lt;property id=&quot;20307&quot; value=&quot;798&quot;/&gt;&lt;/object&gt;&lt;object type=&quot;3&quot; unique_id=&quot;180280&quot;&gt;&lt;property id=&quot;20148&quot; value=&quot;5&quot;/&gt;&lt;property id=&quot;20300&quot; value=&quot;Slide 49 - &amp;quot;Questions?&amp;quot;&quot;/&gt;&lt;property id=&quot;20307&quot; value=&quot;800&quot;/&gt;&lt;/object&gt;&lt;object type=&quot;3&quot; unique_id=&quot;180281&quot;&gt;&lt;property id=&quot;20148&quot; value=&quot;5&quot;/&gt;&lt;property id=&quot;20300&quot; value=&quot;Slide 68 - &amp;quot;Questions?&amp;quot;&quot;/&gt;&lt;property id=&quot;20307&quot; value=&quot;802&quot;/&gt;&lt;/object&gt;&lt;object type=&quot;3&quot; unique_id=&quot;196360&quot;&gt;&lt;property id=&quot;20148&quot; value=&quot;5&quot;/&gt;&lt;property id=&quot;20300&quot; value=&quot;Slide 80 - &amp;quot;USDA Nondiscrimination Statement&amp;quot;&quot;/&gt;&lt;property id=&quot;20307&quot; value=&quot;257&quot;/&gt;&lt;/object&gt;&lt;object type=&quot;3&quot; unique_id=&quot;212970&quot;&gt;&lt;property id=&quot;20148&quot; value=&quot;5&quot;/&gt;&lt;property id=&quot;20300&quot; value=&quot;Slide 7&quot;/&gt;&lt;property id=&quot;20307&quot; value=&quot;803&quot;/&gt;&lt;/object&gt;&lt;object type=&quot;3&quot; unique_id=&quot;214328&quot;&gt;&lt;property id=&quot;20148&quot; value=&quot;5&quot;/&gt;&lt;property id=&quot;20300&quot; value=&quot;Slide 1 - &amp;quot;Annual Training for Currently Authorized WIC Free-standing Pharmacies  2023 &amp;quot;&quot;/&gt;&lt;property id=&quot;20307&quot; value=&quot;819&quot;/&gt;&lt;/object&gt;&lt;object type=&quot;3&quot; unique_id=&quot;214329&quot;&gt;&lt;property id=&quot;20148&quot; value=&quot;5&quot;/&gt;&lt;property id=&quot;20300&quot; value=&quot;Slide 19 - &amp;quot;Contract Formulas&amp;quot;&quot;/&gt;&lt;property id=&quot;20307&quot; value=&quot;804&quot;/&gt;&lt;/object&gt;&lt;object type=&quot;3&quot; unique_id=&quot;214330&quot;&gt;&lt;property id=&quot;20148&quot; value=&quot;5&quot;/&gt;&lt;property id=&quot;20300&quot; value=&quot;Slide 23 - &amp;quot;eWIC Requirements continued&amp;quot;&quot;/&gt;&lt;property id=&quot;20307&quot; value=&quot;805&quot;/&gt;&lt;/object&gt;&lt;object type=&quot;3&quot; unique_id=&quot;214331&quot;&gt;&lt;property id=&quot;20148&quot; value=&quot;5&quot;/&gt;&lt;property id=&quot;20300&quot; value=&quot;Slide 24 - &amp;quot;eWIC Requirements continued&amp;quot;&quot;/&gt;&lt;property id=&quot;20307&quot; value=&quot;806&quot;/&gt;&lt;/object&gt;&lt;object type=&quot;3&quot; unique_id=&quot;214332&quot;&gt;&lt;property id=&quot;20148&quot; value=&quot;5&quot;/&gt;&lt;property id=&quot;20300&quot; value=&quot;Slide 25 - &amp;quot;eWIC Requirements continued&amp;quot;&quot;/&gt;&lt;property id=&quot;20307&quot; value=&quot;807&quot;/&gt;&lt;/object&gt;&lt;object type=&quot;3&quot; unique_id=&quot;214333&quot;&gt;&lt;property id=&quot;20148&quot; value=&quot;5&quot;/&gt;&lt;property id=&quot;20300&quot; value=&quot;Slide 28 - &amp;quot;Changes in Vendor Bank Accounts&amp;quot;&quot;/&gt;&lt;property id=&quot;20307&quot; value=&quot;808&quot;/&gt;&lt;/object&gt;&lt;object type=&quot;3&quot; unique_id=&quot;214334&quot;&gt;&lt;property id=&quot;20148&quot; value=&quot;5&quot;/&gt;&lt;property id=&quot;20300&quot; value=&quot;Slide 33 - &amp;quot;Violations and Sanctions&amp;quot;&quot;/&gt;&lt;property id=&quot;20307&quot; value=&quot;809&quot;/&gt;&lt;/object&gt;&lt;object type=&quot;3&quot; unique_id=&quot;214335&quot;&gt;&lt;property id=&quot;20148&quot; value=&quot;5&quot;/&gt;&lt;property id=&quot;20300&quot; value=&quot;Slide 38 - &amp;quot;Preventing Fraud and Ensuring Compliance&amp;quot;&quot;/&gt;&lt;property id=&quot;20307&quot; value=&quot;810&quot;/&gt;&lt;/object&gt;&lt;object type=&quot;3&quot; unique_id=&quot;214336&quot;&gt;&lt;property id=&quot;20148&quot; value=&quot;5&quot;/&gt;&lt;property id=&quot;20300&quot; value=&quot;Slide 39 - &amp;quot;Compliance Investigations&amp;quot;&quot;/&gt;&lt;property id=&quot;20307&quot; value=&quot;811&quot;/&gt;&lt;/object&gt;&lt;object type=&quot;3&quot; unique_id=&quot;214337&quot;&gt;&lt;property id=&quot;20148&quot; value=&quot;5&quot;/&gt;&lt;property id=&quot;20300&quot; value=&quot;Slide 54 - &amp;quot;Conflict of Interest&amp;quot;&quot;/&gt;&lt;property id=&quot;20307&quot; value=&quot;812&quot;/&gt;&lt;/object&gt;&lt;object type=&quot;3&quot; unique_id=&quot;214338&quot;&gt;&lt;property id=&quot;20148&quot; value=&quot;5&quot;/&gt;&lt;property id=&quot;20300&quot; value=&quot;Slide 55 - &amp;quot;Routine Monitoring&amp;quot;&quot;/&gt;&lt;property id=&quot;20307&quot; value=&quot;813&quot;/&gt;&lt;/object&gt;&lt;object type=&quot;3&quot; unique_id=&quot;214339&quot;&gt;&lt;property id=&quot;20148&quot; value=&quot;5&quot;/&gt;&lt;property id=&quot;20300&quot; value=&quot;Slide 57 - &amp;quot;Equitable Treatment&amp;quot;&quot;/&gt;&lt;property id=&quot;20307&quot; value=&quot;814&quot;/&gt;&lt;/object&gt;&lt;object type=&quot;3&quot; unique_id=&quot;214340&quot;&gt;&lt;property id=&quot;20148&quot; value=&quot;5&quot;/&gt;&lt;property id=&quot;20300&quot; value=&quot;Slide 62 - &amp;quot;In-Store Promotions and Coupons&amp;quot;&quot;/&gt;&lt;property id=&quot;20307&quot; value=&quot;815&quot;/&gt;&lt;/object&gt;&lt;object type=&quot;3&quot; unique_id=&quot;214341&quot;&gt;&lt;property id=&quot;20148&quot; value=&quot;5&quot;/&gt;&lt;property id=&quot;20300&quot; value=&quot;Slide 63 - &amp;quot;Types of In-Store Promotions and Coupons&amp;quot;&quot;/&gt;&lt;property id=&quot;20307&quot; value=&quot;816&quot;/&gt;&lt;/object&gt;&lt;object type=&quot;3&quot; unique_id=&quot;214342&quot;&gt;&lt;property id=&quot;20148&quot; value=&quot;5&quot;/&gt;&lt;property id=&quot;20300&quot; value=&quot;Slide 66 - &amp;quot;Reporting Customer Service Issues (Complaints)&amp;quot;&quot;/&gt;&lt;property id=&quot;20307&quot; value=&quot;817&quot;/&gt;&lt;/object&gt;&lt;object type=&quot;3&quot; unique_id=&quot;214343&quot;&gt;&lt;property id=&quot;20148&quot; value=&quot;5&quot;/&gt;&lt;property id=&quot;20300&quot; value=&quot;Slide 67 - &amp;quot;Training Employees&amp;quot;&quot;/&gt;&lt;property id=&quot;20307&quot; value=&quot;818&quot;/&gt;&lt;/object&gt;&lt;object type=&quot;3&quot; unique_id=&quot;223014&quot;&gt;&lt;property id=&quot;20148&quot; value=&quot;5&quot;/&gt;&lt;property id=&quot;20300&quot; value=&quot;Slide 73 - &amp;quot;New – Stores Owned&amp;quot;&quot;/&gt;&lt;property id=&quot;20307&quot; value=&quot;820&quot;/&gt;&lt;/object&gt;&lt;/object&gt;&lt;object type=&quot;10&quot; unique_id=&quot;116248&quot;&gt;&lt;object type=&quot;11&quot; unique_id=&quot;116249&quot;&gt;&lt;property id=&quot;20180&quot; value=&quot;1&quot;/&gt;&lt;property id=&quot;20181&quot; value=&quot;1&quot;/&gt;&lt;property id=&quot;20183&quot; value=&quot;1&quot;/&gt;&lt;/object&gt;&lt;object type=&quot;12&quot; unique_id=&quot;117197&quot;&gt;&lt;/object&gt;&lt;/object&gt;&lt;object type=&quot;4&quot; unique_id=&quot;116250&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mmartin1\AppData\Local\Temp\PR\data\asimages\{DB04B6ED-A1BC-416E-A0D0-C0E6EBE92A5A}_3.png&quot;/&gt;&lt;left val=&quot;288&quot;/&gt;&lt;top val=&quot;8&quot;/&gt;&lt;width val=&quot;411&quot;/&gt;&lt;height val=&quot;102&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EA0927F3-8251-47EE-A629-3E74928D0DBD}_30.png&quot;/&gt;&lt;left val=&quot;154&quot;/&gt;&lt;top val=&quot;13&quot;/&gt;&lt;width val=&quot;660&quot;/&gt;&lt;height val=&quot;104&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8&quot;/&gt;&lt;lineCharCount val=&quot;65&quot;/&gt;&lt;lineCharCount val=&quot;19&quot;/&gt;&lt;lineCharCount val=&quot;1&quot;/&gt;&lt;lineCharCount val=&quot;61&quot;/&gt;&lt;lineCharCount val=&quot;56&quot;/&gt;&lt;lineCharCount val=&quot;58&quot;/&gt;&lt;lineCharCount val=&quot;40&quot;/&gt;&lt;/TableIndex&gt;&lt;/ShapeTextInfo&gt;"/>
  <p:tag name="HTML_SHAPEINFO" val="&lt;ThreeDShapeInfo&gt;&lt;uuid val=&quot;&quot;/&gt;&lt;isInvalidForFieldText val=&quot;0&quot;/&gt;&lt;Image&gt;&lt;filename val=&quot;C:\Users\jmmartin1\AppData\Local\Temp\PR\data\asimages\{F131C2A4-A9A2-417A-8FC7-692B22D7EA17}_30.png&quot;/&gt;&lt;left val=&quot;66&quot;/&gt;&lt;top val=&quot;130&quot;/&gt;&lt;width val=&quot;851&quot;/&gt;&lt;height val=&quot;35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0A90D05-67A6-485F-826F-3B6CE9AA000D}_30.png&quot;/&gt;&lt;left val=&quot;395&quot;/&gt;&lt;top val=&quot;495&quot;/&gt;&lt;width val=&quot;169&quot;/&gt;&lt;height val=&quot;3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4F0B7713-C1D2-473D-9807-8CE32883CB51}_32.png&quot;/&gt;&lt;left val=&quot;107&quot;/&gt;&lt;top val=&quot;15&quot;/&gt;&lt;width val=&quot;745&quot;/&gt;&lt;height val=&quot;10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53&quot;/&gt;&lt;lineCharCount val=&quot;68&quot;/&gt;&lt;lineCharCount val=&quot;53&quot;/&gt;&lt;lineCharCount val=&quot;63&quot;/&gt;&lt;/TableIndex&gt;&lt;/ShapeTextInfo&gt;"/>
  <p:tag name="HTML_SHAPEINFO" val="&lt;ThreeDShapeInfo&gt;&lt;uuid val=&quot;&quot;/&gt;&lt;isInvalidForFieldText val=&quot;0&quot;/&gt;&lt;Image&gt;&lt;filename val=&quot;C:\Users\jmmartin1\AppData\Local\Temp\PR\data\asimages\{36CB5135-22CB-4547-9D3C-941C1BD0183A}_3.png&quot;/&gt;&lt;left val=&quot;80&quot;/&gt;&lt;top val=&quot;105&quot;/&gt;&lt;width val=&quot;837&quot;/&gt;&lt;height val=&quot;410&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49&quot;/&gt;&lt;lineCharCount val=&quot;46&quot;/&gt;&lt;lineCharCount val=&quot;48&quot;/&gt;&lt;lineCharCount val=&quot;52&quot;/&gt;&lt;lineCharCount val=&quot;22&quot;/&gt;&lt;/TableIndex&gt;&lt;/ShapeTextInfo&gt;"/>
  <p:tag name="HTML_SHAPEINFO" val="&lt;ThreeDShapeInfo&gt;&lt;uuid val=&quot;&quot;/&gt;&lt;isInvalidForFieldText val=&quot;0&quot;/&gt;&lt;Image&gt;&lt;filename val=&quot;C:\Users\jmmartin1\AppData\Local\Temp\PR\data\asimages\{CEEBAB2E-4523-40D4-BEBE-826C6384CAD2}_32.png&quot;/&gt;&lt;left val=&quot;78&quot;/&gt;&lt;top val=&quot;133&quot;/&gt;&lt;width val=&quot;803&quot;/&gt;&lt;height val=&quot;307&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95B0131-2128-4E6B-89DD-89891E96C229}_32.png&quot;/&gt;&lt;left val=&quot;89&quot;/&gt;&lt;top val=&quot;489&quot;/&gt;&lt;width val=&quot;184&quot;/&gt;&lt;height val=&quot;29&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93F9FF61-577C-48E6-871F-FBBBBFCEE483}_33.png&quot;/&gt;&lt;left val=&quot;65&quot;/&gt;&lt;top val=&quot;18&quot;/&gt;&lt;width val=&quot;829&quot;/&gt;&lt;height val=&quot;10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9&quot;/&gt;&lt;lineCharCount val=&quot;59&quot;/&gt;&lt;lineCharCount val=&quot;51&quot;/&gt;&lt;lineCharCount val=&quot;1&quot;/&gt;&lt;lineCharCount val=&quot;50&quot;/&gt;&lt;lineCharCount val=&quot;18&quot;/&gt;&lt;lineCharCount val=&quot;51&quot;/&gt;&lt;lineCharCount val=&quot;17&quot;/&gt;&lt;/TableIndex&gt;&lt;/ShapeTextInfo&gt;"/>
  <p:tag name="HTML_SHAPEINFO" val="&lt;ThreeDShapeInfo&gt;&lt;uuid val=&quot;&quot;/&gt;&lt;isInvalidForFieldText val=&quot;0&quot;/&gt;&lt;Image&gt;&lt;filename val=&quot;C:\Users\jmmartin1\AppData\Local\Temp\PR\data\asimages\{68FDB573-BA83-4DA7-B5B9-231629A64BFD}_33.png&quot;/&gt;&lt;left val=&quot;58&quot;/&gt;&lt;top val=&quot;107&quot;/&gt;&lt;width val=&quot;865&quot;/&gt;&lt;height val=&quot;414&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C0B5BDFC-5EA4-4967-93DC-B8D40A3706CB}_34.png&quot;/&gt;&lt;left val=&quot;123&quot;/&gt;&lt;top val=&quot;17&quot;/&gt;&lt;width val=&quot;712&quot;/&gt;&lt;height val=&quot;10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 name="HTML_SHAPEINFO" val="&lt;ThreeDShapeInfo&gt;&lt;uuid val=&quot;&quot;/&gt;&lt;isInvalidForFieldText val=&quot;0&quot;/&gt;&lt;Image&gt;&lt;filename val=&quot;C:\Users\jmmartin1\AppData\Local\Temp\PR\data\asimages\{2B6263FC-846E-4C73-ADC4-A04844AEEB3A}_34.png&quot;/&gt;&lt;left val=&quot;76&quot;/&gt;&lt;top val=&quot;119&quot;/&gt;&lt;width val=&quot;846&quot;/&gt;&lt;height val=&quot;41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B4042F82-4037-4295-A261-5A36DD07208E}_4.png&quot;/&gt;&lt;left val=&quot;89&quot;/&gt;&lt;top val=&quot;47&quot;/&gt;&lt;width val=&quot;778&quot;/&gt;&lt;height val=&quot;107&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38.PNG&quot;/&gt;"/>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1C6AD970-6A38-4A02-A67A-77108CCD393C}_38.png&quot;/&gt;&lt;left val=&quot;142&quot;/&gt;&lt;top val=&quot;14&quot;/&gt;&lt;width val=&quot;674&quot;/&gt;&lt;height val=&quot;9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13&quot;/&gt;&lt;lineCharCount val=&quot;1&quot;/&gt;&lt;lineCharCount val=&quot;39&quot;/&gt;&lt;lineCharCount val=&quot;1&quot;/&gt;&lt;lineCharCount val=&quot;40&quot;/&gt;&lt;lineCharCount val=&quot;32&quot;/&gt;&lt;/TableIndex&gt;&lt;/ShapeTextInfo&gt;"/>
  <p:tag name="HTML_SHAPEINFO" val="&lt;ThreeDShapeInfo&gt;&lt;uuid val=&quot;&quot;/&gt;&lt;isInvalidForFieldText val=&quot;0&quot;/&gt;&lt;Image&gt;&lt;filename val=&quot;C:\Users\jmmartin1\AppData\Local\Temp\PR\data\asimages\{A174F1AD-7DF3-47CA-B6DF-43F0EE1A81D2}_38.png&quot;/&gt;&lt;left val=&quot;52&quot;/&gt;&lt;top val=&quot;120&quot;/&gt;&lt;width val=&quot;681&quot;/&gt;&lt;height val=&quot;384&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2588E48-42C8-4893-9957-4B2D00965DE3}_38.png&quot;/&gt;&lt;left val=&quot;89&quot;/&gt;&lt;top val=&quot;489&quot;/&gt;&lt;width val=&quot;184&quot;/&gt;&lt;height val=&quot;2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SlideThumbPath val=&quot;Slide39.PNG&quot;/&gt;"/>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1F1735D1-9773-4BC3-B8E7-E47263DEF769}_39.png&quot;/&gt;&lt;left val=&quot;128&quot;/&gt;&lt;top val=&quot;25&quot;/&gt;&lt;width val=&quot;702&quot;/&gt;&lt;height val=&quot;9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62&quot;/&gt;&lt;lineCharCount val=&quot;25&quot;/&gt;&lt;lineCharCount val=&quot;61&quot;/&gt;&lt;lineCharCount val=&quot;55&quot;/&gt;&lt;lineCharCount val=&quot;9&quot;/&gt;&lt;lineCharCount val=&quot;61&quot;/&gt;&lt;lineCharCount val=&quot;24&quot;/&gt;&lt;lineCharCount val=&quot;51&quot;/&gt;&lt;/TableIndex&gt;&lt;/ShapeTextInfo&gt;"/>
  <p:tag name="HTML_SHAPEINFO" val="&lt;ThreeDShapeInfo&gt;&lt;uuid val=&quot;&quot;/&gt;&lt;isInvalidForFieldText val=&quot;0&quot;/&gt;&lt;Image&gt;&lt;filename val=&quot;C:\Users\jmmartin1\AppData\Local\Temp\PR\data\asimages\{510F34FB-5FBA-4595-96B5-BF524AD871D9}_39.png&quot;/&gt;&lt;left val=&quot;51&quot;/&gt;&lt;top val=&quot;98&quot;/&gt;&lt;width val=&quot;869&quot;/&gt;&lt;height val=&quot;421&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FF7ACC-B0FD-40AD-BA41-3173EBAB8011}_39.png&quot;/&gt;&lt;left val=&quot;89&quot;/&gt;&lt;top val=&quot;489&quot;/&gt;&lt;width val=&quot;184&quot;/&gt;&lt;height val=&quot;2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25EF0EEF-CD86-4FAD-BC24-C5D6CDCA513E}_40.png&quot;/&gt;&lt;left val=&quot;199&quot;/&gt;&lt;top val=&quot;16&quot;/&gt;&lt;width val=&quot;591&quot;/&gt;&lt;height val=&quot;9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1&quot;/&gt;&lt;lineCharCount val=&quot;46&quot;/&gt;&lt;lineCharCount val=&quot;49&quot;/&gt;&lt;lineCharCount val=&quot;30&quot;/&gt;&lt;/TableIndex&gt;&lt;/ShapeTextInfo&gt;"/>
  <p:tag name="HTML_SHAPEINFO" val="&lt;ThreeDShapeInfo&gt;&lt;uuid val=&quot;&quot;/&gt;&lt;isInvalidForFieldText val=&quot;0&quot;/&gt;&lt;Image&gt;&lt;filename val=&quot;C:\Users\jmmartin1\AppData\Local\Temp\PR\data\asimages\{E9A66A3F-F840-412F-A615-2C92BF801DEC}_4.png&quot;/&gt;&lt;left val=&quot;94&quot;/&gt;&lt;top val=&quot;149&quot;/&gt;&lt;width val=&quot;801&quot;/&gt;&lt;height val=&quot;330&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4&quot;/&gt;&lt;lineCharCount val=&quot;44&quot;/&gt;&lt;/TableIndex&gt;&lt;/ShapeTextInfo&gt;"/>
  <p:tag name="HTML_SHAPEINFO" val="&lt;ThreeDShapeInfo&gt;&lt;uuid val=&quot;&quot;/&gt;&lt;isInvalidForFieldText val=&quot;0&quot;/&gt;&lt;Image&gt;&lt;filename val=&quot;C:\Users\jmmartin1\AppData\Local\Temp\PR\data\asimages\{65D092B8-0B6F-46E2-8DAD-D0ADFE712417}_40.png&quot;/&gt;&lt;left val=&quot;114&quot;/&gt;&lt;top val=&quot;143&quot;/&gt;&lt;width val=&quot;750&quot;/&gt;&lt;height val=&quot;154&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C1CF749-3D0C-40E5-BA75-3B3249A263F2}_40.png&quot;/&gt;&lt;left val=&quot;89&quot;/&gt;&lt;top val=&quot;489&quot;/&gt;&lt;width val=&quot;184&quot;/&gt;&lt;height val=&quot;2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7&quot;/&gt;&lt;lineCharCount val=&quot;38&quot;/&gt;&lt;/TableIndex&gt;&lt;/ShapeTextInfo&gt;"/>
  <p:tag name="HTML_SHAPEINFO" val="&lt;ThreeDShapeInfo&gt;&lt;uuid val=&quot;&quot;/&gt;&lt;isInvalidForFieldText val=&quot;0&quot;/&gt;&lt;Image&gt;&lt;filename val=&quot;C:\Users\jmmartin1\AppData\Local\Temp\PR\data\asimages\{6055BE9F-31BD-4C7D-BF03-D3E72B21E078}_40.png&quot;/&gt;&lt;left val=&quot;111&quot;/&gt;&lt;top val=&quot;304&quot;/&gt;&lt;width val=&quot;759&quot;/&gt;&lt;height val=&quot;163&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08BD4AE1-54BA-4E07-B2EB-C2665B45C797}_41.png&quot;/&gt;&lt;left val=&quot;178&quot;/&gt;&lt;top val=&quot;20&quot;/&gt;&lt;width val=&quot;602&quot;/&gt;&lt;height val=&quot;96&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6&quot;/&gt;&lt;lineCharCount val=&quot;46&quot;/&gt;&lt;lineCharCount val=&quot;50&quot;/&gt;&lt;/TableIndex&gt;&lt;/ShapeTextInfo&gt;"/>
  <p:tag name="HTML_SHAPEINFO" val="&lt;ThreeDShapeInfo&gt;&lt;uuid val=&quot;&quot;/&gt;&lt;isInvalidForFieldText val=&quot;0&quot;/&gt;&lt;Image&gt;&lt;filename val=&quot;C:\Users\jmmartin1\AppData\Local\Temp\PR\data\asimages\{946FFD25-BBD0-45B2-A08A-8CC09A5E63C7}_41.png&quot;/&gt;&lt;left val=&quot;115&quot;/&gt;&lt;top val=&quot;131&quot;/&gt;&lt;width val=&quot;754&quot;/&gt;&lt;height val=&quot;154&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242CEE5-72B5-4C2C-9BFF-CFF934D926E0}_41.png&quot;/&gt;&lt;left val=&quot;89&quot;/&gt;&lt;top val=&quot;489&quot;/&gt;&lt;width val=&quot;184&quot;/&gt;&lt;height val=&quot;2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44&quot;/&gt;&lt;lineCharCount val=&quot;43&quot;/&gt;&lt;/TableIndex&gt;&lt;/ShapeTextInfo&gt;"/>
  <p:tag name="HTML_SHAPEINFO" val="&lt;TextEffect&gt;&lt;Image&gt;&lt;filename val=&quot;C:\Users\jmmartin1\AppData\Local\Temp\PR\data\asimages\{80BE06F7-DCB2-4BB0-8BF8-EAA31D8BA779}_1.png_crop.png&quot;/&gt;&lt;left val=&quot;132&quot;/&gt;&lt;top val=&quot;307&quot;/&gt;&lt;width val=&quot;692&quot;/&gt;&lt;height val=&quot;121&quot;/&gt;&lt;hasText val=&quot;1&quot;/&gt;&lt;paraId val=&quot;1&quot;/&gt;&lt;/Image&gt;&lt;/TextEffect&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mmartin1\AppData\Local\Temp\PR\data\asimages\{45B999EE-E21D-4EEB-88F1-2C5B001AB0D0}_43.png&quot;/&gt;&lt;left val=&quot;96&quot;/&gt;&lt;top val=&quot;15&quot;/&gt;&lt;width val=&quot;765&quot;/&gt;&lt;height val=&quot;93&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28&quot;/&gt;&lt;lineCharCount val=&quot;24&quot;/&gt;&lt;lineCharCount val=&quot;32&quot;/&gt;&lt;lineCharCount val=&quot;32&quot;/&gt;&lt;lineCharCount val=&quot;25&quot;/&gt;&lt;lineCharCount val=&quot;2&quot;/&gt;&lt;lineCharCount val=&quot;35&quot;/&gt;&lt;lineCharCount val=&quot;31&quot;/&gt;&lt;lineCharCount val=&quot;28&quot;/&gt;&lt;/TableIndex&gt;&lt;/ShapeTextInfo&gt;"/>
  <p:tag name="HTML_SHAPEINFO" val="&lt;ThreeDShapeInfo&gt;&lt;uuid val=&quot;&quot;/&gt;&lt;isInvalidForFieldText val=&quot;0&quot;/&gt;&lt;Image&gt;&lt;filename val=&quot;C:\Users\jmmartin1\AppData\Local\Temp\PR\data\asimages\{3B4460EC-0C6C-4FF0-BBCC-085FA71562E5}_43.png&quot;/&gt;&lt;left val=&quot;60&quot;/&gt;&lt;top val=&quot;99&quot;/&gt;&lt;width val=&quot;507&quot;/&gt;&lt;height val=&quot;407&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CD6FE9-44EE-41BE-89DC-AA55DB12C972}&quot;/&gt;&lt;isInvalidForFieldText val=&quot;0&quot;/&gt;&lt;Image&gt;&lt;filename val=&quot;C:\Users\jmmartin1\AppData\Local\Temp\PR\data\asimages\{59CD6FE9-44EE-41BE-89DC-AA55DB12C972}_43.png&quot;/&gt;&lt;left val=&quot;616&quot;/&gt;&lt;top val=&quot;136&quot;/&gt;&lt;width val=&quot;302&quot;/&gt;&lt;height val=&quot;346&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mmartin1\AppData\Local\Temp\PR\data\asimages\{F0065ECC-0711-40BC-BA23-AA33C934E75A}_44.png&quot;/&gt;&lt;left val=&quot;171&quot;/&gt;&lt;top val=&quot;17&quot;/&gt;&lt;width val=&quot;614&quot;/&gt;&lt;height val=&quot;10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32&quot;/&gt;&lt;lineCharCount val=&quot;35&quot;/&gt;&lt;lineCharCount val=&quot;33&quot;/&gt;&lt;lineCharCount val=&quot;17&quot;/&gt;&lt;lineCharCount val=&quot;40&quot;/&gt;&lt;lineCharCount val=&quot;41&quot;/&gt;&lt;lineCharCount val=&quot;19&quot;/&gt;&lt;/TableIndex&gt;&lt;/ShapeTextInfo&gt;"/>
  <p:tag name="HTML_SHAPEINFO" val="&lt;ThreeDShapeInfo&gt;&lt;uuid val=&quot;&quot;/&gt;&lt;isInvalidForFieldText val=&quot;0&quot;/&gt;&lt;Image&gt;&lt;filename val=&quot;C:\Users\jmmartin1\AppData\Local\Temp\PR\data\asimages\{2EFF277F-9D10-42D2-803B-B1D0EF6CB7C4}_44.png&quot;/&gt;&lt;left val=&quot;82&quot;/&gt;&lt;top val=&quot;113&quot;/&gt;&lt;width val=&quot;661&quot;/&gt;&lt;height val=&quot;408&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mmartin1\AppData\Local\Temp\PR\data\asimages\{4A4F2E24-B6FC-42F6-8B82-4501A0B4D70F}_45.png&quot;/&gt;&lt;left val=&quot;70&quot;/&gt;&lt;top val=&quot;13&quot;/&gt;&lt;width val=&quot;818&quot;/&gt;&lt;height val=&quot;10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19&quot;/&gt;&lt;lineCharCount val=&quot;61&quot;/&gt;&lt;lineCharCount val=&quot;53&quot;/&gt;&lt;lineCharCount val=&quot;11&quot;/&gt;&lt;lineCharCount val=&quot;68&quot;/&gt;&lt;lineCharCount val=&quot;34&quot;/&gt;&lt;lineCharCount val=&quot;65&quot;/&gt;&lt;lineCharCount val=&quot;66&quot;/&gt;&lt;lineCharCount val=&quot;60&quot;/&gt;&lt;lineCharCount val=&quot;60&quot;/&gt;&lt;/TableIndex&gt;&lt;/ShapeTextInfo&gt;"/>
  <p:tag name="HTML_SHAPEINFO" val="&lt;ThreeDShapeInfo&gt;&lt;uuid val=&quot;&quot;/&gt;&lt;isInvalidForFieldText val=&quot;0&quot;/&gt;&lt;Image&gt;&lt;filename val=&quot;C:\Users\jmmartin1\AppData\Local\Temp\PR\data\asimages\{49E0D8B1-8E0D-4A41-8436-490554A24010}_45.png&quot;/&gt;&lt;left val=&quot;51&quot;/&gt;&lt;top val=&quot;97&quot;/&gt;&lt;width val=&quot;865&quot;/&gt;&lt;height val=&quot;425&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5&quot;/&gt;&lt;/TableIndex&gt;&lt;/ShapeTextInfo&gt;"/>
  <p:tag name="HTML_SHAPEINFO" val="&lt;ThreeDShapeInfo&gt;&lt;uuid val=&quot;&quot;/&gt;&lt;isInvalidForFieldText val=&quot;0&quot;/&gt;&lt;Image&gt;&lt;filename val=&quot;C:\Users\jmmartin1\AppData\Local\Temp\PR\data\asimages\{E4916C76-AF9A-4290-BDB6-4F2258426D11}_46.png&quot;/&gt;&lt;left val=&quot;41&quot;/&gt;&lt;top val=&quot;2&quot;/&gt;&lt;width val=&quot;895&quot;/&gt;&lt;height val=&quot;141&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0&quot;/&gt;&lt;lineCharCount val=&quot;55&quot;/&gt;&lt;lineCharCount val=&quot;56&quot;/&gt;&lt;lineCharCount val=&quot;48&quot;/&gt;&lt;lineCharCount val=&quot;1&quot;/&gt;&lt;lineCharCount val=&quot;59&quot;/&gt;&lt;lineCharCount val=&quot;18&quot;/&gt;&lt;lineCharCount val=&quot;1&quot;/&gt;&lt;/TableIndex&gt;&lt;/ShapeTextInfo&gt;"/>
  <p:tag name="HTML_SHAPEINFO" val="&lt;ThreeDShapeInfo&gt;&lt;uuid val=&quot;&quot;/&gt;&lt;isInvalidForFieldText val=&quot;0&quot;/&gt;&lt;Image&gt;&lt;filename val=&quot;C:\Users\jmmartin1\AppData\Local\Temp\PR\data\asimages\{80239E1A-BE7C-4514-8491-FC7C909CF31F}_46.png&quot;/&gt;&lt;left val=&quot;62&quot;/&gt;&lt;top val=&quot;135&quot;/&gt;&lt;width val=&quot;841&quot;/&gt;&lt;height val=&quot;369&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BBFFAE3-295A-4FFE-AE18-A10233638269}_46.png&quot;/&gt;&lt;left val=&quot;89&quot;/&gt;&lt;top val=&quot;489&quot;/&gt;&lt;width val=&quot;184&quot;/&gt;&lt;height val=&quot;29&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6&quot;/&gt;&lt;/TableIndex&gt;&lt;/ShapeTextInfo&gt;"/>
  <p:tag name="HTML_SHAPEINFO" val="&lt;ThreeDShapeInfo&gt;&lt;uuid val=&quot;&quot;/&gt;&lt;isInvalidForFieldText val=&quot;0&quot;/&gt;&lt;Image&gt;&lt;filename val=&quot;C:\Users\jmmartin1\AppData\Local\Temp\PR\data\asimages\{8267185A-B30A-45E9-8FCA-C8511E210B25}_47.png&quot;/&gt;&lt;left val=&quot;51&quot;/&gt;&lt;top val=&quot;126&quot;/&gt;&lt;width val=&quot;272&quot;/&gt;&lt;height val=&quot;286&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DE6DE03-1A6F-48E6-9FA7-31E480ABEA0E}_47.png&quot;/&gt;&lt;left val=&quot;89&quot;/&gt;&lt;top val=&quot;489&quot;/&gt;&lt;width val=&quot;184&quot;/&gt;&lt;height val=&quot;2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F567E9-45FD-4E1C-851B-1F3C21AA2E9C}&quot;/&gt;&lt;isInvalidForFieldText val=&quot;0&quot;/&gt;&lt;Image&gt;&lt;filename val=&quot;C:\Users\jmmartin1\AppData\Local\Temp\PR\data\asimages\{31F567E9-45FD-4E1C-851B-1F3C21AA2E9C}_47.png&quot;/&gt;&lt;left val=&quot;321&quot;/&gt;&lt;top val=&quot;36&quot;/&gt;&lt;width val=&quot;602&quot;/&gt;&lt;height val=&quot;48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mmartin1\AppData\Local\Temp\PR\data\asimages\{21CBC0A3-B83D-4571-8825-19701693409E}_48.png&quot;/&gt;&lt;left val=&quot;101&quot;/&gt;&lt;top val=&quot;23&quot;/&gt;&lt;width val=&quot;787&quot;/&gt;&lt;height val=&quot;9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64&quot;/&gt;&lt;lineCharCount val=&quot;42&quot;/&gt;&lt;lineCharCount val=&quot;60&quot;/&gt;&lt;lineCharCount val=&quot;10&quot;/&gt;&lt;lineCharCount val=&quot;1&quot;/&gt;&lt;lineCharCount val=&quot;61&quot;/&gt;&lt;lineCharCount val=&quot;59&quot;/&gt;&lt;lineCharCount val=&quot;61&quot;/&gt;&lt;lineCharCount val=&quot;63&quot;/&gt;&lt;lineCharCount val=&quot;13&quot;/&gt;&lt;/TableIndex&gt;&lt;/ShapeTextInfo&gt;"/>
  <p:tag name="HTML_SHAPEINFO" val="&lt;ThreeDShapeInfo&gt;&lt;uuid val=&quot;&quot;/&gt;&lt;isInvalidForFieldText val=&quot;0&quot;/&gt;&lt;Image&gt;&lt;filename val=&quot;C:\Users\jmmartin1\AppData\Local\Temp\PR\data\asimages\{0456B390-23F6-48E2-B459-F7FEEDEC1035}_48.png&quot;/&gt;&lt;left val=&quot;34&quot;/&gt;&lt;top val=&quot;103&quot;/&gt;&lt;width val=&quot;887&quot;/&gt;&lt;height val=&quot;422&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3A0391A0-1BFA-4B1B-85FF-D8B327F0747D}_49.png&quot;/&gt;&lt;left val=&quot;161&quot;/&gt;&lt;top val=&quot;25&quot;/&gt;&lt;width val=&quot;614&quot;/&gt;&lt;height val=&quot;95&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1&quot;/&gt;&lt;lineCharCount val=&quot;49&quot;/&gt;&lt;lineCharCount val=&quot;24&quot;/&gt;&lt;lineCharCount val=&quot;49&quot;/&gt;&lt;lineCharCount val=&quot;15&quot;/&gt;&lt;lineCharCount val=&quot;1&quot;/&gt;&lt;lineCharCount val=&quot;26&quot;/&gt;&lt;/TableIndex&gt;&lt;/ShapeTextInfo&gt;"/>
  <p:tag name="HTML_SHAPEINFO" val="&lt;ThreeDShapeInfo&gt;&lt;uuid val=&quot;&quot;/&gt;&lt;isInvalidForFieldText val=&quot;0&quot;/&gt;&lt;Image&gt;&lt;filename val=&quot;C:\Users\jmmartin1\AppData\Local\Temp\PR\data\asimages\{B9BA9041-9430-4A08-AD30-CE1D9AE33914}_49.png&quot;/&gt;&lt;left val=&quot;70&quot;/&gt;&lt;top val=&quot;125&quot;/&gt;&lt;width val=&quot;833&quot;/&gt;&lt;height val=&quot;39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3767DEC4-64E5-4BC9-9E92-DDDF8A33C855}_49.png&quot;/&gt;&lt;left val=&quot;89&quot;/&gt;&lt;top val=&quot;489&quot;/&gt;&lt;width val=&quot;184&quot;/&gt;&lt;height val=&quot;2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BE6228F-6B41-4624-9B7E-A6CFEDA06C58}_50.png&quot;/&gt;&lt;left val=&quot;101&quot;/&gt;&lt;top val=&quot;10&quot;/&gt;&lt;width val=&quot;702&quot;/&gt;&lt;height val=&quot;93&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58&quot;/&gt;&lt;lineCharCount val=&quot;15&quot;/&gt;&lt;lineCharCount val=&quot;67&quot;/&gt;&lt;lineCharCount val=&quot;36&quot;/&gt;&lt;lineCharCount val=&quot;1&quot;/&gt;&lt;lineCharCount val=&quot;62&quot;/&gt;&lt;lineCharCount val=&quot;68&quot;/&gt;&lt;lineCharCount val=&quot;1&quot;/&gt;&lt;lineCharCount val=&quot;63&quot;/&gt;&lt;lineCharCount val=&quot;65&quot;/&gt;&lt;/TableIndex&gt;&lt;/ShapeTextInfo&gt;"/>
  <p:tag name="HTML_SHAPEINFO" val="&lt;ThreeDShapeInfo&gt;&lt;uuid val=&quot;&quot;/&gt;&lt;isInvalidForFieldText val=&quot;0&quot;/&gt;&lt;Image&gt;&lt;filename val=&quot;C:\Users\jmmartin1\AppData\Local\Temp\PR\data\asimages\{B13DC1CA-637F-4BC0-B1C4-BD25A9A0F78A}_50.png&quot;/&gt;&lt;left val=&quot;51&quot;/&gt;&lt;top val=&quot;96&quot;/&gt;&lt;width val=&quot;864&quot;/&gt;&lt;height val=&quot;44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mmartin1\AppData\Local\Temp\PR\data\asimages\{D2ADE14F-A249-4320-8ECF-1C4001073F6C}_56.png&quot;/&gt;&lt;left val=&quot;169&quot;/&gt;&lt;top val=&quot;17&quot;/&gt;&lt;width val=&quot;620&quot;/&gt;&lt;height val=&quot;93&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57&quot;/&gt;&lt;lineCharCount val=&quot;22&quot;/&gt;&lt;lineCharCount val=&quot;1&quot;/&gt;&lt;/TableIndex&gt;&lt;/ShapeTextInfo&gt;"/>
  <p:tag name="HTML_SHAPEINFO" val="&lt;ThreeDShapeInfo&gt;&lt;uuid val=&quot;&quot;/&gt;&lt;isInvalidForFieldText val=&quot;0&quot;/&gt;&lt;Image&gt;&lt;filename val=&quot;C:\Users\jmmartin1\AppData\Local\Temp\PR\data\asimages\{77B8ED95-D31E-4137-837A-5BC2CE689028}_56.png&quot;/&gt;&lt;left val=&quot;61&quot;/&gt;&lt;top val=&quot;104&quot;/&gt;&lt;width val=&quot;838&quot;/&gt;&lt;height val=&quot;387&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BB955038-33ED-40C9-A13D-E589973DB59E}_58.png&quot;/&gt;&lt;left val=&quot;150&quot;/&gt;&lt;top val=&quot;17&quot;/&gt;&lt;width val=&quot;639&quot;/&gt;&lt;height val=&quot;93&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0&quot;/&gt;&lt;lineCharCount val=&quot;44&quot;/&gt;&lt;lineCharCount val=&quot;1&quot;/&gt;&lt;lineCharCount val=&quot;48&quot;/&gt;&lt;lineCharCount val=&quot;53&quot;/&gt;&lt;lineCharCount val=&quot;1&quot;/&gt;&lt;/TableIndex&gt;&lt;/ShapeTextInfo&gt;"/>
  <p:tag name="HTML_SHAPEINFO" val="&lt;ThreeDShapeInfo&gt;&lt;uuid val=&quot;&quot;/&gt;&lt;isInvalidForFieldText val=&quot;0&quot;/&gt;&lt;Image&gt;&lt;filename val=&quot;C:\Users\jmmartin1\AppData\Local\Temp\PR\data\asimages\{8FD51577-F475-4C2D-A394-ED278FC0C79C}_58.png&quot;/&gt;&lt;left val=&quot;66&quot;/&gt;&lt;top val=&quot;143&quot;/&gt;&lt;width val=&quot;816&quot;/&gt;&lt;height val=&quot;342&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03FCC219-AB08-4C9E-9612-729FD97912CA}_59.png&quot;/&gt;&lt;left val=&quot;84&quot;/&gt;&lt;top val=&quot;19&quot;/&gt;&lt;width val=&quot;790&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37&quot;/&gt;&lt;lineCharCount val=&quot;63&quot;/&gt;&lt;lineCharCount val=&quot;35&quot;/&gt;&lt;lineCharCount val=&quot;16&quot;/&gt;&lt;lineCharCount val=&quot;11&quot;/&gt;&lt;lineCharCount val=&quot;72&quot;/&gt;&lt;lineCharCount val=&quot;72&quot;/&gt;&lt;lineCharCount val=&quot;25&quot;/&gt;&lt;lineCharCount val=&quot;1&quot;/&gt;&lt;lineCharCount val=&quot;1&quot;/&gt;&lt;/TableIndex&gt;&lt;/ShapeTextInfo&gt;"/>
  <p:tag name="HTML_SHAPEINFO" val="&lt;ThreeDShapeInfo&gt;&lt;uuid val=&quot;&quot;/&gt;&lt;isInvalidForFieldText val=&quot;0&quot;/&gt;&lt;Image&gt;&lt;filename val=&quot;C:\Users\jmmartin1\AppData\Local\Temp\PR\data\asimages\{D86CA590-C162-47A7-BB12-9B3D8380D554}_59.png&quot;/&gt;&lt;left val=&quot;79&quot;/&gt;&lt;top val=&quot;118&quot;/&gt;&lt;width val=&quot;829&quot;/&gt;&lt;height val=&quot;393&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DE7FD69F-56B9-4F42-8FA5-A970766B221B}_63.png&quot;/&gt;&lt;left val=&quot;191&quot;/&gt;&lt;top val=&quot;25&quot;/&gt;&lt;width val=&quot;596&quot;/&gt;&lt;height val=&quot;85&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2&quot;/&gt;&lt;lineCharCount val=&quot;28&quot;/&gt;&lt;lineCharCount val=&quot;23&quot;/&gt;&lt;lineCharCount val=&quot;10&quot;/&gt;&lt;lineCharCount val=&quot;36&quot;/&gt;&lt;lineCharCount val=&quot;31&quot;/&gt;&lt;/TableIndex&gt;&lt;/ShapeTextInfo&gt;"/>
  <p:tag name="HTML_SHAPEINFO" val="&lt;ThreeDShapeInfo&gt;&lt;uuid val=&quot;&quot;/&gt;&lt;isInvalidForFieldText val=&quot;0&quot;/&gt;&lt;Image&gt;&lt;filename val=&quot;C:\Users\jmmartin1\AppData\Local\Temp\PR\data\asimages\{C69FD41C-1EC5-4292-9B77-6BC35DD94AF7}_63.png&quot;/&gt;&lt;left val=&quot;58&quot;/&gt;&lt;top val=&quot;113&quot;/&gt;&lt;width val=&quot;740&quot;/&gt;&lt;height val=&quot;365&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9D8CD9A-081B-42AA-A291-F976657E5D2A}_63.png&quot;/&gt;&lt;left val=&quot;89&quot;/&gt;&lt;top val=&quot;489&quot;/&gt;&lt;width val=&quot;184&quot;/&gt;&lt;height val=&quot;29&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9&quot;/&gt;&lt;lineCharCount val=&quot;5&quot;/&gt;&lt;/TableIndex&gt;&lt;/ShapeTextInfo&gt;"/>
  <p:tag name="HTML_SHAPEINFO" val="&lt;ThreeDShapeInfo&gt;&lt;uuid val=&quot;&quot;/&gt;&lt;isInvalidForFieldText val=&quot;0&quot;/&gt;&lt;Image&gt;&lt;filename val=&quot;C:\Users\jmmartin1\AppData\Local\Temp\PR\data\asimages\{12388D33-DDDF-49CB-8153-4A83351E36D1}_66.png&quot;/&gt;&lt;left val=&quot;69&quot;/&gt;&lt;top val=&quot;67&quot;/&gt;&lt;width val=&quot;570&quot;/&gt;&lt;height val=&quot;404&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AAE0A4EB-489D-400D-805C-3009C5ABFBE7}_7.png&quot;/&gt;&lt;left val=&quot;44&quot;/&gt;&lt;top val=&quot;14&quot;/&gt;&lt;width val=&quot;871&quot;/&gt;&lt;height val=&quot;114&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5C57EEB8-2352-4A91-BF58-DEA52FA50787}_76.png&quot;/&gt;&lt;left val=&quot;101&quot;/&gt;&lt;top val=&quot;17&quot;/&gt;&lt;width val=&quot;757&quot;/&gt;&lt;height val=&quot;93&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32&quot;/&gt;&lt;lineCharCount val=&quot;53&quot;/&gt;&lt;lineCharCount val=&quot;26&quot;/&gt;&lt;lineCharCount val=&quot;1&quot;/&gt;&lt;lineCharCount val=&quot;37&quot;/&gt;&lt;lineCharCount val=&quot;1&quot;/&gt;&lt;lineCharCount val=&quot;1&quot;/&gt;&lt;/TableIndex&gt;&lt;/ShapeTextInfo&gt;"/>
  <p:tag name="HTML_SHAPEINFO" val="&lt;ThreeDShapeInfo&gt;&lt;uuid val=&quot;&quot;/&gt;&lt;isInvalidForFieldText val=&quot;0&quot;/&gt;&lt;Image&gt;&lt;filename val=&quot;C:\Users\jmmartin1\AppData\Local\Temp\PR\data\asimages\{BF673707-D262-44EF-8338-770003215BAF}_76.png&quot;/&gt;&lt;left val=&quot;98&quot;/&gt;&lt;top val=&quot;111&quot;/&gt;&lt;width val=&quot;796&quot;/&gt;&lt;height val=&quot;356&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34F382C-9D95-4179-B85F-1C09117D6A26}_76.png&quot;/&gt;&lt;left val=&quot;89&quot;/&gt;&lt;top val=&quot;489&quot;/&gt;&lt;width val=&quot;184&quot;/&gt;&lt;height val=&quot;29&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45&quot;/&gt;&lt;lineCharCount val=&quot;1&quot;/&gt;&lt;lineCharCount val=&quot;44&quot;/&gt;&lt;lineCharCount val=&quot;46&quot;/&gt;&lt;lineCharCount val=&quot;21&quot;/&gt;&lt;/TableIndex&gt;&lt;/ShapeTextInfo&gt;"/>
  <p:tag name="HTML_SHAPEINFO" val="&lt;ThreeDShapeInfo&gt;&lt;uuid val=&quot;&quot;/&gt;&lt;isInvalidForFieldText val=&quot;0&quot;/&gt;&lt;Image&gt;&lt;filename val=&quot;C:\Users\jmmartin1\AppData\Local\Temp\PR\data\asimages\{95553FDC-ADF8-46CF-A1A1-5EFBA6B8647E}_7.png&quot;/&gt;&lt;left val=&quot;94&quot;/&gt;&lt;top val=&quot;137&quot;/&gt;&lt;width val=&quot;763&quot;/&gt;&lt;height val=&quot;342&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A7C8326B-7802-4782-BE49-A4C35ADEBA92}_77.png&quot;/&gt;&lt;left val=&quot;155&quot;/&gt;&lt;top val=&quot;4&quot;/&gt;&lt;width val=&quot;655&quot;/&gt;&lt;height val=&quot;140&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AC0C6B-B706-4BC4-9663-EFD277A8B596}&quot;/&gt;&lt;isInvalidForFieldText val=&quot;0&quot;/&gt;&lt;Image&gt;&lt;filename val=&quot;C:\Users\jmmartin1\AppData\Local\Temp\PR\data\asimages\{98AC0C6B-B706-4BC4-9663-EFD277A8B596}_77.png&quot;/&gt;&lt;left val=&quot;349&quot;/&gt;&lt;top val=&quot;120&quot;/&gt;&lt;width val=&quot;264&quot;/&gt;&lt;height val=&quot;264&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B28E750-BA67-4800-B975-B23D0D42801F}_77.png&quot;/&gt;&lt;left val=&quot;89&quot;/&gt;&lt;top val=&quot;489&quot;/&gt;&lt;width val=&quot;184&quot;/&gt;&lt;height val=&quot;29&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072F421-3DC9-443B-A514-3E20F8949C01}_33.png&quot;/&gt;&lt;left val=&quot;65&quot;/&gt;&lt;top val=&quot;56&quot;/&gt;&lt;width val=&quot;828&quot;/&gt;&lt;height val=&quot;96&quot;/&gt;&lt;hasText val=&quot;1&quot;/&gt;&lt;/Image&gt;&lt;/ThreeDShapeInfo&gt;"/>
  <p:tag name="PRESENTER_SHAPETEXTINFO" val="&lt;ShapeTextInfo&gt;&lt;TableIndex row=&quot;-1&quot; col=&quot;-1&quot;&gt;&lt;linesCount val=&quot;1&quot;/&gt;&lt;lineCharCount val=&quot;37&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6C02D1A-A681-4A18-BA6B-4430B36A29B3}_33.png&quot;/&gt;&lt;left val=&quot;64&quot;/&gt;&lt;top val=&quot;142&quot;/&gt;&lt;width val=&quot;829&quot;/&gt;&lt;height val=&quot;325&quot;/&gt;&lt;hasText val=&quot;1&quot;/&gt;&lt;/Image&gt;&lt;/ThreeDShapeInfo&gt;"/>
  <p:tag name="PRESENTER_SHAPETEXTINFO" val="&lt;ShapeTextInfo&gt;&lt;TableIndex row=&quot;-1&quot; col=&quot;-1&quot;&gt;&lt;linesCount val=&quot;18&quot;/&gt;&lt;lineCharCount val=&quot;2&quot;/&gt;&lt;lineCharCount val=&quot;149&quot;/&gt;&lt;lineCharCount val=&quot;149&quot;/&gt;&lt;lineCharCount val=&quot;152&quot;/&gt;&lt;lineCharCount val=&quot;145&quot;/&gt;&lt;lineCharCount val=&quot;144&quot;/&gt;&lt;lineCharCount val=&quot;158&quot;/&gt;&lt;lineCharCount val=&quot;158&quot;/&gt;&lt;lineCharCount val=&quot;149&quot;/&gt;&lt;lineCharCount val=&quot;27&quot;/&gt;&lt;lineCharCount val=&quot;3&quot;/&gt;&lt;lineCharCount val=&quot;155&quot;/&gt;&lt;lineCharCount val=&quot;156&quot;/&gt;&lt;lineCharCount val=&quot;155&quot;/&gt;&lt;lineCharCount val=&quot;152&quot;/&gt;&lt;lineCharCount val=&quot;154&quot;/&gt;&lt;lineCharCount val=&quot;151&quot;/&gt;&lt;lineCharCount val=&quot;4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46486B0F-8A6A-45C9-BEC1-709DC66A39B6}_7.png&quot;/&gt;&lt;left val=&quot;89&quot;/&gt;&lt;top val=&quot;489&quot;/&gt;&lt;width val=&quot;184&quot;/&gt;&lt;height val=&quot;2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ECC69-6345-4EBA-8B44-4B4BF98E4895}&quot;/&gt;&lt;isInvalidForFieldText val=&quot;0&quot;/&gt;&lt;Image&gt;&lt;filename val=&quot;C:\Users\jmmartin1\AppData\Local\Temp\PR\data\asimages\{F6EECC69-6345-4EBA-8B44-4B4BF98E4895}_8.png&quot;/&gt;&lt;left val=&quot;338&quot;/&gt;&lt;top val=&quot;182&quot;/&gt;&lt;width val=&quot;293&quot;/&gt;&lt;height val=&quot;28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F52760D2-5CD2-4D19-A088-A0723713DC7A}_8.png&quot;/&gt;&lt;left val=&quot;107&quot;/&gt;&lt;top val=&quot;38&quot;/&gt;&lt;width val=&quot;745&quot;/&gt;&lt;height val=&quot;10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BD30144-1066-4F8F-A3FF-BED404AC1696}_8.png&quot;/&gt;&lt;left val=&quot;89&quot;/&gt;&lt;top val=&quot;489&quot;/&gt;&lt;width val=&quot;184&quot;/&gt;&lt;height val=&quot;2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5FE8AC07-3BFF-430A-A213-0AB32B951984}_9.png&quot;/&gt;&lt;left val=&quot;128&quot;/&gt;&lt;top val=&quot;23&quot;/&gt;&lt;width val=&quot;702&quot;/&gt;&lt;height val=&quot;9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30&quot;/&gt;&lt;lineCharCount val=&quot;47&quot;/&gt;&lt;lineCharCount val=&quot;11&quot;/&gt;&lt;lineCharCount val=&quot;48&quot;/&gt;&lt;lineCharCount val=&quot;53&quot;/&gt;&lt;lineCharCount val=&quot;15&quot;/&gt;&lt;lineCharCount val=&quot;17&quot;/&gt;&lt;/TableIndex&gt;&lt;/ShapeTextInfo&gt;"/>
  <p:tag name="HTML_SHAPEINFO" val="&lt;ThreeDShapeInfo&gt;&lt;uuid val=&quot;&quot;/&gt;&lt;isInvalidForFieldText val=&quot;0&quot;/&gt;&lt;Image&gt;&lt;filename val=&quot;C:\Users\jmmartin1\AppData\Local\Temp\PR\data\asimages\{DCF35F46-CB81-422D-9056-FCA4C953EA87}_9.png&quot;/&gt;&lt;left val=&quot;92&quot;/&gt;&lt;top val=&quot;125&quot;/&gt;&lt;width val=&quot;800&quot;/&gt;&lt;height val=&quot;37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9&quot;/&gt;&lt;/TableIndex&gt;&lt;/ShapeTextInfo&gt;"/>
  <p:tag name="HTML_SHAPEINFO" val="&lt;ThreeDShapeInfo&gt;&lt;uuid val=&quot;&quot;/&gt;&lt;isInvalidForFieldText val=&quot;0&quot;/&gt;&lt;Image&gt;&lt;filename val=&quot;C:\Users\jmmartin1\AppData\Local\Temp\PR\data\asimages\{A4D12B98-2CD4-48B2-BBA4-462D4C116B3F}_10.png&quot;/&gt;&lt;left val=&quot;110&quot;/&gt;&lt;top val=&quot;12&quot;/&gt;&lt;width val=&quot;739&quot;/&gt;&lt;height val=&quot;14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51&quot;/&gt;&lt;lineCharCount val=&quot;39&quot;/&gt;&lt;lineCharCount val=&quot;13&quot;/&gt;&lt;lineCharCount val=&quot;31&quot;/&gt;&lt;lineCharCount val=&quot;33&quot;/&gt;&lt;lineCharCount val=&quot;42&quot;/&gt;&lt;lineCharCount val=&quot;26&quot;/&gt;&lt;/TableIndex&gt;&lt;/ShapeTextInfo&gt;"/>
  <p:tag name="HTML_SHAPEINFO" val="&lt;ThreeDShapeInfo&gt;&lt;uuid val=&quot;&quot;/&gt;&lt;isInvalidForFieldText val=&quot;0&quot;/&gt;&lt;Image&gt;&lt;filename val=&quot;C:\Users\jmmartin1\AppData\Local\Temp\PR\data\asimages\{A0C7DC7D-ED65-4DDD-86DD-DD498E7ECD01}_10.png&quot;/&gt;&lt;left val=&quot;74&quot;/&gt;&lt;top val=&quot;126&quot;/&gt;&lt;width val=&quot;825&quot;/&gt;&lt;height val=&quot;40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93896670-608C-43BF-957F-489DBB994961}_11.png&quot;/&gt;&lt;left val=&quot;127&quot;/&gt;&lt;top val=&quot;16&quot;/&gt;&lt;width val=&quot;704&quot;/&gt;&lt;height val=&quot;9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0&quot;/&gt;&lt;lineCharCount val=&quot;15&quot;/&gt;&lt;lineCharCount val=&quot;10&quot;/&gt;&lt;lineCharCount val=&quot;52&quot;/&gt;&lt;lineCharCount val=&quot;28&quot;/&gt;&lt;lineCharCount val=&quot;50&quot;/&gt;&lt;lineCharCount val=&quot;15&quot;/&gt;&lt;lineCharCount val=&quot;47&quot;/&gt;&lt;lineCharCount val=&quot;4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567BFBD-341D-4177-ABC2-21F4EBE21C58}_11.png&quot;/&gt;&lt;left val=&quot;61&quot;/&gt;&lt;top val=&quot;122&quot;/&gt;&lt;width val=&quot;829&quot;/&gt;&lt;height val=&quot;37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A3758331-A588-46EF-ACD4-6A15D3026F18}_12.png&quot;/&gt;&lt;left val=&quot;128&quot;/&gt;&lt;top val=&quot;18&quot;/&gt;&lt;width val=&quot;702&quot;/&gt;&lt;height val=&quot;9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46&quot;/&gt;&lt;lineCharCount val=&quot;1&quot;/&gt;&lt;lineCharCount val=&quot;50&quot;/&gt;&lt;lineCharCount val=&quot;48&quot;/&gt;&lt;lineCharCount val=&quot;17&quot;/&gt;&lt;/TableIndex&gt;&lt;/ShapeTextInfo&gt;"/>
  <p:tag name="HTML_SHAPEINFO" val="&lt;ThreeDShapeInfo&gt;&lt;uuid val=&quot;&quot;/&gt;&lt;isInvalidForFieldText val=&quot;0&quot;/&gt;&lt;Image&gt;&lt;filename val=&quot;C:\Users\jmmartin1\AppData\Local\Temp\PR\data\asimages\{04ED0FD9-CA1A-4DEB-B4D7-28DDAE85E680}_12.png&quot;/&gt;&lt;left val=&quot;94&quot;/&gt;&lt;top val=&quot;121&quot;/&gt;&lt;width val=&quot;808&quot;/&gt;&lt;height val=&quot;38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D0D99C-7FFB-4CDA-ADE5-84826EA3315A}_12.png&quot;/&gt;&lt;left val=&quot;89&quot;/&gt;&lt;top val=&quot;489&quot;/&gt;&lt;width val=&quot;184&quot;/&gt;&lt;height val=&quot;2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mmartin1\AppData\Local\Temp\PR\data\asimages\{027AC952-1246-4B56-A9F4-E332CD9AE917}_13.png&quot;/&gt;&lt;left val=&quot;54&quot;/&gt;&lt;top val=&quot;17&quot;/&gt;&lt;width val=&quot;848&quot;/&gt;&lt;height val=&quot;93&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59&quot;/&gt;&lt;lineCharCount val=&quot;17&quot;/&gt;&lt;lineCharCount val=&quot;19&quot;/&gt;&lt;lineCharCount val=&quot;61&quot;/&gt;&lt;lineCharCount val=&quot;21&quot;/&gt;&lt;lineCharCount val=&quot;13&quot;/&gt;&lt;lineCharCount val=&quot;59&quot;/&gt;&lt;lineCharCount val=&quot;58&quot;/&gt;&lt;lineCharCount val=&quot;54&quot;/&gt;&lt;/TableIndex&gt;&lt;/ShapeTextInfo&gt;"/>
  <p:tag name="HTML_SHAPEINFO" val="&lt;ThreeDShapeInfo&gt;&lt;uuid val=&quot;&quot;/&gt;&lt;isInvalidForFieldText val=&quot;0&quot;/&gt;&lt;Image&gt;&lt;filename val=&quot;C:\Users\jmmartin1\AppData\Local\Temp\PR\data\asimages\{3210D13E-D24E-4479-801D-E22B0DD26DBF}_13.png&quot;/&gt;&lt;left val=&quot;66&quot;/&gt;&lt;top val=&quot;102&quot;/&gt;&lt;width val=&quot;866&quot;/&gt;&lt;height val=&quot;42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CCF56ECA-56CF-4899-944C-DB253EA1D74F}_14.png&quot;/&gt;&lt;left val=&quot;203&quot;/&gt;&lt;top val=&quot;3&quot;/&gt;&lt;width val=&quot;571&quot;/&gt;&lt;height val=&quot;93&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2&quot;/&gt;&lt;lineCharCount val=&quot;9&quot;/&gt;&lt;lineCharCount val=&quot;13&quot;/&gt;&lt;/TableIndex&gt;&lt;TableIndex row=&quot;8&quot; col=&quot;3&quot;&gt;&lt;linesCount val=&quot;1&quot;/&gt;&lt;lineCharCount val=&quot;5&quot;/&gt;&lt;/TableIndex&gt;&lt;TableIndex row=&quot;8&quot; col=&quot;4&quot;&gt;&lt;linesCount val=&quot;2&quot;/&gt;&lt;lineCharCount val=&quot;77&quot;/&gt;&lt;lineCharCount val=&quot;28&quot;/&gt;&lt;/TableIndex&gt;&lt;TableIndex row=&quot;9&quot; col=&quot;1&quot;&gt;&lt;linesCount val=&quot;1&quot;/&gt;&lt;lineCharCount val=&quot;2&quot;/&gt;&lt;/TableIndex&gt;&lt;TableIndex row=&quot;9&quot; col=&quot;2&quot;&gt;&lt;linesCount val=&quot;2&quot;/&gt;&lt;lineCharCount val=&quot;9&quot;/&gt;&lt;lineCharCount val=&quot;13&quot;/&gt;&lt;/TableIndex&gt;&lt;TableIndex row=&quot;9&quot; col=&quot;3&quot;&gt;&lt;linesCount val=&quot;1&quot;/&gt;&lt;lineCharCount val=&quot;9&quot;/&gt;&lt;/TableIndex&gt;&lt;TableIndex row=&quot;9&quot; col=&quot;4&quot;&gt;&lt;linesCount val=&quot;2&quot;/&gt;&lt;lineCharCount val=&quot;77&quot;/&gt;&lt;lineCharCount val=&quot;28&quot;/&gt;&lt;/TableIndex&gt;&lt;/ShapeTextInfo&gt;"/>
  <p:tag name="HTML_SHAPEINFO" val="&lt;ThreeDShapeInfo&gt;&lt;uuid val=&quot;&quot;/&gt;&lt;isInvalidForFieldText val=&quot;0&quot;/&gt;&lt;Image&gt;&lt;filename val=&quot;C:\Users\jmmartin1\AppData\Local\Temp\PR\data\asimages\{2C2D4EE4-D132-44E3-93AA-6E98B3D6B79A}_14.png&quot;/&gt;&lt;left val=&quot;37&quot;/&gt;&lt;top val=&quot;63&quot;/&gt;&lt;width val=&quot;884&quot;/&gt;&lt;height val=&quot;46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mmartin1\AppData\Local\Temp\PR\data\asimages\{B15BCABF-C77D-413B-ABF7-F4E6E3563E08}_15.png&quot;/&gt;&lt;left val=&quot;13&quot;/&gt;&lt;top val=&quot;17&quot;/&gt;&lt;width val=&quot;932&quot;/&gt;&lt;height val=&quot;88&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1&quot;/&gt;&lt;lineCharCount val=&quot;52&quot;/&gt;&lt;lineCharCount val=&quot;1&quot;/&gt;&lt;lineCharCount val=&quot;67&quot;/&gt;&lt;lineCharCount val=&quot;35&quot;/&gt;&lt;lineCharCount val=&quot;1&quot;/&gt;&lt;lineCharCount val=&quot;63&quot;/&gt;&lt;lineCharCount val=&quot;64&quot;/&gt;&lt;lineCharCount val=&quot;30&quot;/&gt;&lt;lineCharCount val=&quot;1&quot;/&gt;&lt;lineCharCount val=&quot;1&quot;/&gt;&lt;/TableIndex&gt;&lt;/ShapeTextInfo&gt;"/>
  <p:tag name="HTML_SHAPEINFO" val="&lt;ThreeDShapeInfo&gt;&lt;uuid val=&quot;&quot;/&gt;&lt;isInvalidForFieldText val=&quot;0&quot;/&gt;&lt;Image&gt;&lt;filename val=&quot;C:\Users\jmmartin1\AppData\Local\Temp\PR\data\asimages\{385E5B04-32B0-4063-A767-3EF2564DECC5}_15.png&quot;/&gt;&lt;left val=&quot;49&quot;/&gt;&lt;top val=&quot;113&quot;/&gt;&lt;width val=&quot;870&quot;/&gt;&lt;height val=&quot;42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21&quot;/&gt;&lt;/TableIndex&gt;&lt;/ShapeTextInfo&gt;"/>
  <p:tag name="HTML_SHAPEINFO" val="&lt;ThreeDShapeInfo&gt;&lt;uuid val=&quot;&quot;/&gt;&lt;isInvalidForFieldText val=&quot;0&quot;/&gt;&lt;Image&gt;&lt;filename val=&quot;C:\Users\jmmartin1\AppData\Local\Temp\PR\data\asimages\{9253F15F-7890-4E0D-AD08-A39AC186BF6F}_16.png&quot;/&gt;&lt;left val=&quot;23&quot;/&gt;&lt;top val=&quot;6&quot;/&gt;&lt;width val=&quot;913&quot;/&gt;&lt;height val=&quot;12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64&quot;/&gt;&lt;lineCharCount val=&quot;1&quot;/&gt;&lt;lineCharCount val=&quot;59&quot;/&gt;&lt;lineCharCount val=&quot;57&quot;/&gt;&lt;lineCharCount val=&quot;1&quot;/&gt;&lt;lineCharCount val=&quot;65&quot;/&gt;&lt;lineCharCount val=&quot;59&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08A53DED-0137-4208-B92D-1C47A2478A49}_16.png&quot;/&gt;&lt;left val=&quot;46&quot;/&gt;&lt;top val=&quot;152&quot;/&gt;&lt;width val=&quot;869&quot;/&gt;&lt;height val=&quot;35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6DCF266-8A78-4A30-AD7B-8376E7B03EA1}_16.png&quot;/&gt;&lt;left val=&quot;89&quot;/&gt;&lt;top val=&quot;489&quot;/&gt;&lt;width val=&quot;184&quot;/&gt;&lt;height val=&quot;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4&quot;/&gt;&lt;lineCharCount val=&quot;67&quot;/&gt;&lt;lineCharCount val=&quot;67&quot;/&gt;&lt;lineCharCount val=&quot;68&quot;/&gt;&lt;lineCharCount val=&quot;52&quot;/&gt;&lt;lineCharCount val=&quot;61&quot;/&gt;&lt;lineCharCount val=&quot;63&quot;/&gt;&lt;lineCharCount val=&quot;62&quot;/&gt;&lt;lineCharCount val=&quot;10&quot;/&gt;&lt;lineCharCount val=&quot;56&quot;/&gt;&lt;lineCharCount val=&quot;52&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5F8E740-F783-47E7-B386-DD7FA223B49C}_17.png&quot;/&gt;&lt;left val=&quot;37&quot;/&gt;&lt;top val=&quot;134&quot;/&gt;&lt;width val=&quot;910&quot;/&gt;&lt;height val=&quot;41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7D040C35-8355-42B2-ADD0-F161203D0281}_2.png&quot;/&gt;&lt;left val=&quot;47&quot;/&gt;&lt;top val=&quot;11&quot;/&gt;&lt;width val=&quot;865&quot;/&gt;&lt;height val=&quot;104&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mmartin1\AppData\Local\Temp\PR\data\asimages\{199B0B6F-A026-469C-95AF-D1BEF235C776}_19.png&quot;/&gt;&lt;left val=&quot;59&quot;/&gt;&lt;top val=&quot;27&quot;/&gt;&lt;width val=&quot;841&quot;/&gt;&lt;height val=&quot;93&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59&quot;/&gt;&lt;lineCharCount val=&quot;52&quot;/&gt;&lt;lineCharCount val=&quot;1&quot;/&gt;&lt;lineCharCount val=&quot;59&quot;/&gt;&lt;lineCharCount val=&quot;57&quot;/&gt;&lt;lineCharCount val=&quot;35&quot;/&gt;&lt;lineCharCount val=&quot;1&quot;/&gt;&lt;/TableIndex&gt;&lt;/ShapeTextInfo&gt;"/>
  <p:tag name="HTML_SHAPEINFO" val="&lt;ThreeDShapeInfo&gt;&lt;uuid val=&quot;&quot;/&gt;&lt;isInvalidForFieldText val=&quot;0&quot;/&gt;&lt;Image&gt;&lt;filename val=&quot;C:\Users\jmmartin1\AppData\Local\Temp\PR\data\asimages\{F76ADEA6-4835-4250-9089-C21A7F9866B2}_19.png&quot;/&gt;&lt;left val=&quot;55&quot;/&gt;&lt;top val=&quot;133&quot;/&gt;&lt;width val=&quot;846&quot;/&gt;&lt;height val=&quot;391&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790FDBD-397D-4EE0-A6D5-73AA1028063D}_19.png&quot;/&gt;&lt;left val=&quot;89&quot;/&gt;&lt;top val=&quot;489&quot;/&gt;&lt;width val=&quot;184&quot;/&gt;&lt;height val=&quot;2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10&quot;/&gt;&lt;lineCharCount val=&quot;12&quot;/&gt;&lt;lineCharCount val=&quot;31&quot;/&gt;&lt;lineCharCount val=&quot;30&quot;/&gt;&lt;lineCharCount val=&quot;16&quot;/&gt;&lt;/TableIndex&gt;&lt;/ShapeTextInfo&gt;"/>
  <p:tag name="HTML_SHAPEINFO" val="&lt;ThreeDShapeInfo&gt;&lt;uuid val=&quot;&quot;/&gt;&lt;isInvalidForFieldText val=&quot;0&quot;/&gt;&lt;Image&gt;&lt;filename val=&quot;C:\Users\jmmartin1\AppData\Local\Temp\PR\data\asimages\{A07F081B-5709-498C-8BE8-070BCCBDC89D}_20.png&quot;/&gt;&lt;left val=&quot;366&quot;/&gt;&lt;top val=&quot;230&quot;/&gt;&lt;width val=&quot;569&quot;/&gt;&lt;height val=&quot;29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39&quot;/&gt;&lt;lineCharCount val=&quot;26&quot;/&gt;&lt;lineCharCount val=&quot;26&quot;/&gt;&lt;lineCharCount val=&quot;50&quot;/&gt;&lt;lineCharCount val=&quot;52&quot;/&gt;&lt;lineCharCount val=&quot;16&quot;/&gt;&lt;lineCharCount val=&quot;40&quot;/&gt;&lt;lineCharCount val=&quot;65&quot;/&gt;&lt;lineCharCount val=&quot;55&quot;/&gt;&lt;lineCharCount val=&quot;13&quot;/&gt;&lt;lineCharCount val=&quot;26&quot;/&gt;&lt;/TableIndex&gt;&lt;/ShapeTextInfo&gt;"/>
  <p:tag name="HTML_SHAPEINFO" val="&lt;ThreeDShapeInfo&gt;&lt;uuid val=&quot;&quot;/&gt;&lt;isInvalidForFieldText val=&quot;0&quot;/&gt;&lt;Image&gt;&lt;filename val=&quot;C:\Users\jmmartin1\AppData\Local\Temp\PR\data\asimages\{0CD54558-E9C4-43BC-ACA2-81E98C4AC93C}_2.png&quot;/&gt;&lt;left val=&quot;80&quot;/&gt;&lt;top val=&quot;93&quot;/&gt;&lt;width val=&quot;874&quot;/&gt;&lt;height val=&quot;436&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ShapeTextInfo&gt;"/>
  <p:tag name="HTML_SHAPEINFO" val="&lt;ThreeDShapeInfo&gt;&lt;uuid val=&quot;&quot;/&gt;&lt;isInvalidForFieldText val=&quot;0&quot;/&gt;&lt;Image&gt;&lt;filename val=&quot;C:\Users\jmmartin1\AppData\Local\Temp\PR\data\asimages\{5D39F4E0-8A11-4ECA-8F39-06B43D74F66F}_20.png&quot;/&gt;&lt;left val=&quot;273&quot;/&gt;&lt;top val=&quot;15&quot;/&gt;&lt;width val=&quot;554&quot;/&gt;&lt;height val=&quot;224&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5F4C1B3E-7684-464D-8477-D3096A360B1A}_2.png&quot;/&gt;&lt;left val=&quot;89&quot;/&gt;&lt;top val=&quot;489&quot;/&gt;&lt;width val=&quot;184&quot;/&gt;&lt;height val=&quot;2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FEF71D-2975-499E-96F8-FB2AC09727C5}_51.png&quot;/&gt;&lt;left val=&quot;75&quot;/&gt;&lt;top val=&quot;39&quot;/&gt;&lt;width val=&quot;1129&quot;/&gt;&lt;height val=&quot;142&quot;/&gt;&lt;hasText val=&quot;1&quot;/&gt;&lt;/Image&gt;&lt;/ThreeDShapeInfo&gt;"/>
  <p:tag name="PRESENTER_SHAPETEXTINFO" val="&lt;ShapeTextInfo&gt;&lt;TableIndex row=&quot;-1&quot; col=&quot;-1&quot;&gt;&lt;linesCount val=&quot;1&quot;/&gt;&lt;lineCharCount val=&quot;3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D7C2EAA-C6C3-44B1-B00E-9CF96C3FDB44}_51.png&quot;/&gt;&lt;left val=&quot;135&quot;/&gt;&lt;top val=&quot;160&quot;/&gt;&lt;width val=&quot;1039&quot;/&gt;&lt;height val=&quot;504&quot;/&gt;&lt;hasText val=&quot;1&quot;/&gt;&lt;/Image&gt;&lt;/ThreeDShapeInfo&gt;"/>
  <p:tag name="PRESENTER_SHAPETEXTINFO" val="&lt;ShapeTextInfo&gt;&lt;TableIndex row=&quot;-1&quot; col=&quot;-1&quot;&gt;&lt;linesCount val=&quot;9&quot;/&gt;&lt;lineCharCount val=&quot;42&quot;/&gt;&lt;lineCharCount val=&quot;49&quot;/&gt;&lt;lineCharCount val=&quot;46&quot;/&gt;&lt;lineCharCount val=&quot;48&quot;/&gt;&lt;lineCharCount val=&quot;8&quot;/&gt;&lt;lineCharCount val=&quot;39&quot;/&gt;&lt;lineCharCount val=&quot;48&quot;/&gt;&lt;lineCharCount val=&quot;49&quot;/&gt;&lt;lineCharCount val=&quot;49&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 name="HTML_SHAPEINFO" val="&lt;ThreeDShapeInfo&gt;&lt;uuid val=&quot;&quot;/&gt;&lt;isInvalidForFieldText val=&quot;0&quot;/&gt;&lt;Image&gt;&lt;filename val=&quot;C:\Users\jmmartin1\AppData\Local\Temp\PR\data\asimages\{CE3FCCFE-72BE-4B78-90F2-50BA591327EB}_28.png&quot;/&gt;&lt;left val=&quot;192&quot;/&gt;&lt;top val=&quot;26&quot;/&gt;&lt;width val=&quot;634&quot;/&gt;&lt;height val=&quot;231&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905FAB7-80FF-4CB3-B592-C09E81C37824}_28.png&quot;/&gt;&lt;left val=&quot;89&quot;/&gt;&lt;top val=&quot;489&quot;/&gt;&lt;width val=&quot;184&quot;/&gt;&lt;height val=&quot;2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4.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00CCB-20BA-4760-AB9F-AC3B63ED32E0}">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a4f35948-e619-41b3-aa29-22878b09cfd2"/>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3652</TotalTime>
  <Words>11268</Words>
  <Application>Microsoft Office PowerPoint</Application>
  <PresentationFormat>Custom</PresentationFormat>
  <Paragraphs>952</Paragraphs>
  <Slides>81</Slides>
  <Notes>81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94" baseType="lpstr">
      <vt:lpstr>Arial</vt:lpstr>
      <vt:lpstr>Bookman Old Style</vt:lpstr>
      <vt:lpstr>Calibri</vt:lpstr>
      <vt:lpstr>Calibri Light</vt:lpstr>
      <vt:lpstr>Constantia</vt:lpstr>
      <vt:lpstr>Corbel</vt:lpstr>
      <vt:lpstr>Courier New</vt:lpstr>
      <vt:lpstr>Tahoma</vt:lpstr>
      <vt:lpstr>Wingdings</vt:lpstr>
      <vt:lpstr>Wingdings 3</vt:lpstr>
      <vt:lpstr>Custom Design</vt:lpstr>
      <vt:lpstr>Office Theme</vt:lpstr>
      <vt:lpstr>Acrobat Document</vt:lpstr>
      <vt:lpstr>Annual Training for Currently Authorized WIC Free-standing Pharmacies  2023 </vt:lpstr>
      <vt:lpstr>Training Overview and Goals</vt:lpstr>
      <vt:lpstr>What is WIC?  </vt:lpstr>
      <vt:lpstr>What is eWIC?</vt:lpstr>
      <vt:lpstr>WIC Works!</vt:lpstr>
      <vt:lpstr>WIC Works!</vt:lpstr>
      <vt:lpstr>PowerPoint Presentation</vt:lpstr>
      <vt:lpstr>Free-standing Pharmacy Transactions</vt:lpstr>
      <vt:lpstr>PowerPoint Presentation</vt:lpstr>
      <vt:lpstr>Annual Vendor Renewal Process</vt:lpstr>
      <vt:lpstr>Annual Vendor Renewal Process continued</vt:lpstr>
      <vt:lpstr>Selection Criteria</vt:lpstr>
      <vt:lpstr>Annual Vendor Training</vt:lpstr>
      <vt:lpstr>Competitive Pricing and Price Limitations </vt:lpstr>
      <vt:lpstr>NC Peer Group System</vt:lpstr>
      <vt:lpstr>Exempt Infant Formulas &amp; WIC-eligible Nutritionals</vt:lpstr>
      <vt:lpstr>Purchasing and Providing Infant Formula From a State-Approved Source</vt:lpstr>
      <vt:lpstr>Purchasing and Providing Infant Formula From a State-Approved Source continued</vt:lpstr>
      <vt:lpstr>Contract Formulas</vt:lpstr>
      <vt:lpstr>Only Provide Item(s) Issued to Customer</vt:lpstr>
      <vt:lpstr>PowerPoint Presentation</vt:lpstr>
      <vt:lpstr>eWIC Requirements</vt:lpstr>
      <vt:lpstr>eWIC Requirements continued</vt:lpstr>
      <vt:lpstr>eWIC Requirements continued</vt:lpstr>
      <vt:lpstr>eWIC Requirements continued</vt:lpstr>
      <vt:lpstr>eWIC Payments Through the                                  Banking System</vt:lpstr>
      <vt:lpstr>Automated Clearing House (ACH)</vt:lpstr>
      <vt:lpstr>Changes in Vendor Bank Accounts</vt:lpstr>
      <vt:lpstr>FIS Retailer Helpdesk</vt:lpstr>
      <vt:lpstr>Questions?</vt:lpstr>
      <vt:lpstr>PowerPoint Presentation</vt:lpstr>
      <vt:lpstr>Vendor Compliance</vt:lpstr>
      <vt:lpstr>Business Integrity Standards </vt:lpstr>
      <vt:lpstr>Violations and Sanctions</vt:lpstr>
      <vt:lpstr>Violations</vt:lpstr>
      <vt:lpstr>Types of Violations</vt:lpstr>
      <vt:lpstr>Pattern of Occurrences</vt:lpstr>
      <vt:lpstr>Patterns of Violations that Lead to Disqualification</vt:lpstr>
      <vt:lpstr>Preventing Fraud and Ensuring Compliance</vt:lpstr>
      <vt:lpstr>Compliance Investigations</vt:lpstr>
      <vt:lpstr>Compliance Buys</vt:lpstr>
      <vt:lpstr>Vendor Overcharging</vt:lpstr>
      <vt:lpstr>Overcharging?</vt:lpstr>
      <vt:lpstr>Overcharging?</vt:lpstr>
      <vt:lpstr>Food Substitution</vt:lpstr>
      <vt:lpstr>Use of Scanning Sheets Prohibited</vt:lpstr>
      <vt:lpstr>Inventory Audits</vt:lpstr>
      <vt:lpstr>Purchase Documentation Requirement</vt:lpstr>
      <vt:lpstr>Violations Detected During An Inventory Audit</vt:lpstr>
      <vt:lpstr>Questions?</vt:lpstr>
      <vt:lpstr>Vendor Claims</vt:lpstr>
      <vt:lpstr>Claims Assessed for Vendor Violations</vt:lpstr>
      <vt:lpstr>Disqualification </vt:lpstr>
      <vt:lpstr>Vendor Disqualifications </vt:lpstr>
      <vt:lpstr>Conflict of Interest</vt:lpstr>
      <vt:lpstr>Routine Monitoring</vt:lpstr>
      <vt:lpstr>Routine Monitoring continued</vt:lpstr>
      <vt:lpstr>Equitable Treatment</vt:lpstr>
      <vt:lpstr>Definitions</vt:lpstr>
      <vt:lpstr>Incentive Items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Reporting Customer Service Issues (Complaints)</vt:lpstr>
      <vt:lpstr>Training Employees</vt:lpstr>
      <vt:lpstr>Questions?</vt:lpstr>
      <vt:lpstr>2023  Renewal process</vt:lpstr>
      <vt:lpstr>Completing Required Forms</vt:lpstr>
      <vt:lpstr>NC WIC Information Update</vt:lpstr>
      <vt:lpstr>NC WIC Information Update - REMINDER</vt:lpstr>
      <vt:lpstr>New – Stores Owned</vt:lpstr>
      <vt:lpstr>eWIC Update</vt:lpstr>
      <vt:lpstr>eWIC Update continued</vt:lpstr>
      <vt:lpstr>Verification of Attendance Form</vt:lpstr>
      <vt:lpstr>Technical Assistance </vt:lpstr>
      <vt:lpstr>PowerPoint Presentation</vt:lpstr>
      <vt:lpstr>Assurance of Civil Rights Compliance </vt:lpstr>
      <vt:lpstr>USDA 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Training for Currently Authorized Free-standing Pharmacies  2021</dc:title>
  <dc:creator>Martin, Jasmine M</dc:creator>
  <cp:lastModifiedBy>Martin, Jasmine M</cp:lastModifiedBy>
  <cp:revision>125</cp:revision>
  <cp:lastPrinted>2022-05-24T12:38:31Z</cp:lastPrinted>
  <dcterms:created xsi:type="dcterms:W3CDTF">2021-01-25T16:52:11Z</dcterms:created>
  <dcterms:modified xsi:type="dcterms:W3CDTF">2023-05-08T12:08:31Z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6109B0D0-383F-48FE-9DDE-68A219940084</vt:lpwstr>
  </property>
  <property fmtid="{D5CDD505-2E9C-101B-9397-08002B2CF9AE}" pid="3" name="ArticulatePath">
    <vt:lpwstr>2020 Annual Training for Currently Authorized Free-standing Pharmacies-</vt:lpwstr>
  </property>
</Properties>
</file>