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4" r:id="rId2"/>
  </p:sldMasterIdLst>
  <p:notesMasterIdLst>
    <p:notesMasterId r:id="rId33"/>
  </p:notesMasterIdLst>
  <p:sldIdLst>
    <p:sldId id="492" r:id="rId3"/>
    <p:sldId id="2147478741" r:id="rId4"/>
    <p:sldId id="2147479002" r:id="rId5"/>
    <p:sldId id="2147478721" r:id="rId6"/>
    <p:sldId id="2147479006" r:id="rId7"/>
    <p:sldId id="2147479009" r:id="rId8"/>
    <p:sldId id="2147479007" r:id="rId9"/>
    <p:sldId id="2147478994" r:id="rId10"/>
    <p:sldId id="2147479010" r:id="rId11"/>
    <p:sldId id="2147479011" r:id="rId12"/>
    <p:sldId id="2147479012" r:id="rId13"/>
    <p:sldId id="460" r:id="rId14"/>
    <p:sldId id="461" r:id="rId15"/>
    <p:sldId id="462" r:id="rId16"/>
    <p:sldId id="497" r:id="rId17"/>
    <p:sldId id="498" r:id="rId18"/>
    <p:sldId id="2147479013" r:id="rId19"/>
    <p:sldId id="499" r:id="rId20"/>
    <p:sldId id="463" r:id="rId21"/>
    <p:sldId id="465" r:id="rId22"/>
    <p:sldId id="500" r:id="rId23"/>
    <p:sldId id="501" r:id="rId24"/>
    <p:sldId id="502" r:id="rId25"/>
    <p:sldId id="503" r:id="rId26"/>
    <p:sldId id="470" r:id="rId27"/>
    <p:sldId id="469" r:id="rId28"/>
    <p:sldId id="494" r:id="rId29"/>
    <p:sldId id="495" r:id="rId30"/>
    <p:sldId id="472" r:id="rId31"/>
    <p:sldId id="496"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1C2AB38-A220-3D28-3DA1-F918E19AA9BA}" name="Copeland, Yvonne A" initials="YC" userId="S::Yvonne.Copeland@dhhs.nc.gov::e815bb60-660f-400a-a086-fb11c9d198d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E9DDAC-77BA-474E-BA25-814C4F51BE78}" v="53" dt="2025-07-29T17:35:39.4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microsoft.com/office/2018/10/relationships/authors" Target="authors.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9A9B56E-3B23-4085-ABC7-E119B3ECFEB8}"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30BBD2D6-4C8D-4C9D-A415-86D8B9F755CE}">
      <dgm:prSet/>
      <dgm:spPr/>
      <dgm:t>
        <a:bodyPr/>
        <a:lstStyle/>
        <a:p>
          <a:pPr>
            <a:lnSpc>
              <a:spcPct val="100000"/>
            </a:lnSpc>
          </a:pPr>
          <a:r>
            <a:rPr lang="en-US" dirty="0"/>
            <a:t> </a:t>
          </a:r>
        </a:p>
      </dgm:t>
    </dgm:pt>
    <dgm:pt modelId="{F761A488-C351-4E1F-9C6B-F6B7E15807F6}" type="parTrans" cxnId="{1E5A8958-548A-4A79-9B64-2993359B9790}">
      <dgm:prSet/>
      <dgm:spPr/>
      <dgm:t>
        <a:bodyPr/>
        <a:lstStyle/>
        <a:p>
          <a:endParaRPr lang="en-US"/>
        </a:p>
      </dgm:t>
    </dgm:pt>
    <dgm:pt modelId="{CF6136C5-D59F-4557-A01A-3CF4CA12D235}" type="sibTrans" cxnId="{1E5A8958-548A-4A79-9B64-2993359B9790}">
      <dgm:prSet/>
      <dgm:spPr/>
      <dgm:t>
        <a:bodyPr/>
        <a:lstStyle/>
        <a:p>
          <a:endParaRPr lang="en-US"/>
        </a:p>
      </dgm:t>
    </dgm:pt>
    <dgm:pt modelId="{DEAE175E-FBC6-4EA3-A3B1-25EA71885024}">
      <dgm:prSet custT="1"/>
      <dgm:spPr/>
      <dgm:t>
        <a:bodyPr/>
        <a:lstStyle/>
        <a:p>
          <a:pPr>
            <a:lnSpc>
              <a:spcPct val="100000"/>
            </a:lnSpc>
          </a:pPr>
          <a:r>
            <a:rPr lang="en-US" sz="1500" b="1" dirty="0"/>
            <a:t>DSS is responsible for providing technical assistance to counties, conducting Management Evaluations to ensure proper policy application and adherence to federal requirements such as timeliness and payment accuracy, facilitating monthly touchpoints and regional in-person trainings, and ensuring county compliance with MOU performance measures by using the CQI process.</a:t>
          </a:r>
        </a:p>
      </dgm:t>
    </dgm:pt>
    <dgm:pt modelId="{9E7F817F-922E-490E-B458-4B138E5B5650}" type="parTrans" cxnId="{2C07B4E8-3370-4517-BB99-6A39EA39E1EB}">
      <dgm:prSet/>
      <dgm:spPr/>
      <dgm:t>
        <a:bodyPr/>
        <a:lstStyle/>
        <a:p>
          <a:endParaRPr lang="en-US"/>
        </a:p>
      </dgm:t>
    </dgm:pt>
    <dgm:pt modelId="{4FD3598D-90F1-4009-B863-198F2202BCC2}" type="sibTrans" cxnId="{2C07B4E8-3370-4517-BB99-6A39EA39E1EB}">
      <dgm:prSet/>
      <dgm:spPr/>
      <dgm:t>
        <a:bodyPr/>
        <a:lstStyle/>
        <a:p>
          <a:endParaRPr lang="en-US"/>
        </a:p>
      </dgm:t>
    </dgm:pt>
    <dgm:pt modelId="{BA13326F-0192-4A6D-B47F-2AF9D3964D93}">
      <dgm:prSet custT="1"/>
      <dgm:spPr/>
      <dgm:t>
        <a:bodyPr/>
        <a:lstStyle/>
        <a:p>
          <a:pPr>
            <a:lnSpc>
              <a:spcPct val="100000"/>
            </a:lnSpc>
          </a:pPr>
          <a:r>
            <a:rPr lang="en-US" sz="1600" b="1" dirty="0"/>
            <a:t>Both divisions work </a:t>
          </a:r>
          <a:r>
            <a:rPr lang="en-US" sz="1600" b="1" u="sng" dirty="0"/>
            <a:t>together</a:t>
          </a:r>
          <a:r>
            <a:rPr lang="en-US" sz="1600" b="1" dirty="0"/>
            <a:t> to provide you with the highest quality experience possible within the county DSS agency. </a:t>
          </a:r>
        </a:p>
      </dgm:t>
    </dgm:pt>
    <dgm:pt modelId="{A167E93F-17A9-4360-B3F1-20494C477DA7}" type="parTrans" cxnId="{8ADCC41D-D83F-4DF5-A6D6-18BF00927611}">
      <dgm:prSet/>
      <dgm:spPr/>
      <dgm:t>
        <a:bodyPr/>
        <a:lstStyle/>
        <a:p>
          <a:endParaRPr lang="en-US"/>
        </a:p>
      </dgm:t>
    </dgm:pt>
    <dgm:pt modelId="{E1CE57D2-216E-43C9-904B-CA09FAF591C5}" type="sibTrans" cxnId="{8ADCC41D-D83F-4DF5-A6D6-18BF00927611}">
      <dgm:prSet/>
      <dgm:spPr/>
      <dgm:t>
        <a:bodyPr/>
        <a:lstStyle/>
        <a:p>
          <a:endParaRPr lang="en-US"/>
        </a:p>
      </dgm:t>
    </dgm:pt>
    <dgm:pt modelId="{69A0C385-43FE-4854-A074-577C4DFBFBB8}" type="pres">
      <dgm:prSet presAssocID="{69A9B56E-3B23-4085-ABC7-E119B3ECFEB8}" presName="root" presStyleCnt="0">
        <dgm:presLayoutVars>
          <dgm:dir/>
          <dgm:resizeHandles val="exact"/>
        </dgm:presLayoutVars>
      </dgm:prSet>
      <dgm:spPr/>
    </dgm:pt>
    <dgm:pt modelId="{07F67698-FAB0-452E-AFB9-194FE523EAD5}" type="pres">
      <dgm:prSet presAssocID="{30BBD2D6-4C8D-4C9D-A415-86D8B9F755CE}" presName="compNode" presStyleCnt="0"/>
      <dgm:spPr/>
    </dgm:pt>
    <dgm:pt modelId="{8CA75D0A-6E43-4403-827D-031A1EFEEE7E}" type="pres">
      <dgm:prSet presAssocID="{30BBD2D6-4C8D-4C9D-A415-86D8B9F755CE}" presName="bgRect" presStyleLbl="bgShp" presStyleIdx="0" presStyleCnt="3"/>
      <dgm:spPr/>
    </dgm:pt>
    <dgm:pt modelId="{3E2D50DE-0ED4-4B64-AC60-F5EFA857775E}" type="pres">
      <dgm:prSet presAssocID="{30BBD2D6-4C8D-4C9D-A415-86D8B9F755CE}"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Classroom with solid fill"/>
        </a:ext>
      </dgm:extLst>
    </dgm:pt>
    <dgm:pt modelId="{85F1C0E1-98D4-49B5-A5AD-3E621EECF21A}" type="pres">
      <dgm:prSet presAssocID="{30BBD2D6-4C8D-4C9D-A415-86D8B9F755CE}" presName="spaceRect" presStyleCnt="0"/>
      <dgm:spPr/>
    </dgm:pt>
    <dgm:pt modelId="{F5ABEF10-8ECE-49D6-850D-F6F631BD47B3}" type="pres">
      <dgm:prSet presAssocID="{30BBD2D6-4C8D-4C9D-A415-86D8B9F755CE}" presName="parTx" presStyleLbl="revTx" presStyleIdx="0" presStyleCnt="3">
        <dgm:presLayoutVars>
          <dgm:chMax val="0"/>
          <dgm:chPref val="0"/>
        </dgm:presLayoutVars>
      </dgm:prSet>
      <dgm:spPr/>
    </dgm:pt>
    <dgm:pt modelId="{0665050F-388B-4AA0-A429-2A7313FEA965}" type="pres">
      <dgm:prSet presAssocID="{CF6136C5-D59F-4557-A01A-3CF4CA12D235}" presName="sibTrans" presStyleCnt="0"/>
      <dgm:spPr/>
    </dgm:pt>
    <dgm:pt modelId="{E82ADD39-1598-4647-B6E6-6F0BCAFABB23}" type="pres">
      <dgm:prSet presAssocID="{DEAE175E-FBC6-4EA3-A3B1-25EA71885024}" presName="compNode" presStyleCnt="0"/>
      <dgm:spPr/>
    </dgm:pt>
    <dgm:pt modelId="{83BF7840-DC9E-437C-ABD8-4C9AACDC4028}" type="pres">
      <dgm:prSet presAssocID="{DEAE175E-FBC6-4EA3-A3B1-25EA71885024}" presName="bgRect" presStyleLbl="bgShp" presStyleIdx="1" presStyleCnt="3" custLinFactNeighborY="2177"/>
      <dgm:spPr/>
    </dgm:pt>
    <dgm:pt modelId="{83CF434F-0CE3-4675-A448-CA0EE2F0325B}" type="pres">
      <dgm:prSet presAssocID="{DEAE175E-FBC6-4EA3-A3B1-25EA71885024}"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Circles with arrows with solid fill"/>
        </a:ext>
      </dgm:extLst>
    </dgm:pt>
    <dgm:pt modelId="{832FB89A-E2F1-4253-B3A7-BEC8DE1EA2D3}" type="pres">
      <dgm:prSet presAssocID="{DEAE175E-FBC6-4EA3-A3B1-25EA71885024}" presName="spaceRect" presStyleCnt="0"/>
      <dgm:spPr/>
    </dgm:pt>
    <dgm:pt modelId="{281EF888-2B41-466B-8FBC-240035CB7E54}" type="pres">
      <dgm:prSet presAssocID="{DEAE175E-FBC6-4EA3-A3B1-25EA71885024}" presName="parTx" presStyleLbl="revTx" presStyleIdx="1" presStyleCnt="3" custLinFactNeighborX="546" custLinFactNeighborY="2661">
        <dgm:presLayoutVars>
          <dgm:chMax val="0"/>
          <dgm:chPref val="0"/>
        </dgm:presLayoutVars>
      </dgm:prSet>
      <dgm:spPr/>
    </dgm:pt>
    <dgm:pt modelId="{D9F400A1-8C5D-4ECB-93EB-AF370EFC4162}" type="pres">
      <dgm:prSet presAssocID="{4FD3598D-90F1-4009-B863-198F2202BCC2}" presName="sibTrans" presStyleCnt="0"/>
      <dgm:spPr/>
    </dgm:pt>
    <dgm:pt modelId="{3BB6EF04-7059-4407-BCB6-24DD2E784B79}" type="pres">
      <dgm:prSet presAssocID="{BA13326F-0192-4A6D-B47F-2AF9D3964D93}" presName="compNode" presStyleCnt="0"/>
      <dgm:spPr/>
    </dgm:pt>
    <dgm:pt modelId="{F0EAE856-9009-44B1-B12A-B3C770C6ECDB}" type="pres">
      <dgm:prSet presAssocID="{BA13326F-0192-4A6D-B47F-2AF9D3964D93}" presName="bgRect" presStyleLbl="bgShp" presStyleIdx="2" presStyleCnt="3"/>
      <dgm:spPr/>
    </dgm:pt>
    <dgm:pt modelId="{2945E20D-E792-40D4-B483-D1F65080B14C}" type="pres">
      <dgm:prSet presAssocID="{BA13326F-0192-4A6D-B47F-2AF9D3964D93}"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Cheers with solid fill"/>
        </a:ext>
      </dgm:extLst>
    </dgm:pt>
    <dgm:pt modelId="{236FE19F-D256-4D3C-A851-E1EA6CD8C0A6}" type="pres">
      <dgm:prSet presAssocID="{BA13326F-0192-4A6D-B47F-2AF9D3964D93}" presName="spaceRect" presStyleCnt="0"/>
      <dgm:spPr/>
    </dgm:pt>
    <dgm:pt modelId="{A5EA62E9-CCA4-4072-AFE7-FB710365CEE5}" type="pres">
      <dgm:prSet presAssocID="{BA13326F-0192-4A6D-B47F-2AF9D3964D93}" presName="parTx" presStyleLbl="revTx" presStyleIdx="2" presStyleCnt="3" custLinFactNeighborX="546">
        <dgm:presLayoutVars>
          <dgm:chMax val="0"/>
          <dgm:chPref val="0"/>
        </dgm:presLayoutVars>
      </dgm:prSet>
      <dgm:spPr/>
    </dgm:pt>
  </dgm:ptLst>
  <dgm:cxnLst>
    <dgm:cxn modelId="{8ADCC41D-D83F-4DF5-A6D6-18BF00927611}" srcId="{69A9B56E-3B23-4085-ABC7-E119B3ECFEB8}" destId="{BA13326F-0192-4A6D-B47F-2AF9D3964D93}" srcOrd="2" destOrd="0" parTransId="{A167E93F-17A9-4360-B3F1-20494C477DA7}" sibTransId="{E1CE57D2-216E-43C9-904B-CA09FAF591C5}"/>
    <dgm:cxn modelId="{F832DA31-4875-45F9-940B-FAC3D5B40B3B}" type="presOf" srcId="{BA13326F-0192-4A6D-B47F-2AF9D3964D93}" destId="{A5EA62E9-CCA4-4072-AFE7-FB710365CEE5}" srcOrd="0" destOrd="0" presId="urn:microsoft.com/office/officeart/2018/2/layout/IconVerticalSolidList"/>
    <dgm:cxn modelId="{86F8B83A-3F94-4495-8C90-A7A225582A43}" type="presOf" srcId="{DEAE175E-FBC6-4EA3-A3B1-25EA71885024}" destId="{281EF888-2B41-466B-8FBC-240035CB7E54}" srcOrd="0" destOrd="0" presId="urn:microsoft.com/office/officeart/2018/2/layout/IconVerticalSolidList"/>
    <dgm:cxn modelId="{1E5A8958-548A-4A79-9B64-2993359B9790}" srcId="{69A9B56E-3B23-4085-ABC7-E119B3ECFEB8}" destId="{30BBD2D6-4C8D-4C9D-A415-86D8B9F755CE}" srcOrd="0" destOrd="0" parTransId="{F761A488-C351-4E1F-9C6B-F6B7E15807F6}" sibTransId="{CF6136C5-D59F-4557-A01A-3CF4CA12D235}"/>
    <dgm:cxn modelId="{6EB38285-1CE1-4668-BD80-ABCF6A054B37}" type="presOf" srcId="{30BBD2D6-4C8D-4C9D-A415-86D8B9F755CE}" destId="{F5ABEF10-8ECE-49D6-850D-F6F631BD47B3}" srcOrd="0" destOrd="0" presId="urn:microsoft.com/office/officeart/2018/2/layout/IconVerticalSolidList"/>
    <dgm:cxn modelId="{2C07B4E8-3370-4517-BB99-6A39EA39E1EB}" srcId="{69A9B56E-3B23-4085-ABC7-E119B3ECFEB8}" destId="{DEAE175E-FBC6-4EA3-A3B1-25EA71885024}" srcOrd="1" destOrd="0" parTransId="{9E7F817F-922E-490E-B458-4B138E5B5650}" sibTransId="{4FD3598D-90F1-4009-B863-198F2202BCC2}"/>
    <dgm:cxn modelId="{38E99FEB-7831-4538-A1F1-564F5C7AC972}" type="presOf" srcId="{69A9B56E-3B23-4085-ABC7-E119B3ECFEB8}" destId="{69A0C385-43FE-4854-A074-577C4DFBFBB8}" srcOrd="0" destOrd="0" presId="urn:microsoft.com/office/officeart/2018/2/layout/IconVerticalSolidList"/>
    <dgm:cxn modelId="{BB817699-052C-4EC8-8D36-296FEE50A66D}" type="presParOf" srcId="{69A0C385-43FE-4854-A074-577C4DFBFBB8}" destId="{07F67698-FAB0-452E-AFB9-194FE523EAD5}" srcOrd="0" destOrd="0" presId="urn:microsoft.com/office/officeart/2018/2/layout/IconVerticalSolidList"/>
    <dgm:cxn modelId="{0E4CBADC-7FCD-4AF8-99F8-B5A2A552D0E2}" type="presParOf" srcId="{07F67698-FAB0-452E-AFB9-194FE523EAD5}" destId="{8CA75D0A-6E43-4403-827D-031A1EFEEE7E}" srcOrd="0" destOrd="0" presId="urn:microsoft.com/office/officeart/2018/2/layout/IconVerticalSolidList"/>
    <dgm:cxn modelId="{98B664D8-0B9E-46AF-8B4C-44A5D9E55066}" type="presParOf" srcId="{07F67698-FAB0-452E-AFB9-194FE523EAD5}" destId="{3E2D50DE-0ED4-4B64-AC60-F5EFA857775E}" srcOrd="1" destOrd="0" presId="urn:microsoft.com/office/officeart/2018/2/layout/IconVerticalSolidList"/>
    <dgm:cxn modelId="{8AC95836-351E-426B-AC54-77C1EBBA5812}" type="presParOf" srcId="{07F67698-FAB0-452E-AFB9-194FE523EAD5}" destId="{85F1C0E1-98D4-49B5-A5AD-3E621EECF21A}" srcOrd="2" destOrd="0" presId="urn:microsoft.com/office/officeart/2018/2/layout/IconVerticalSolidList"/>
    <dgm:cxn modelId="{49F362C6-1C24-4FEE-8658-1286618FBEA4}" type="presParOf" srcId="{07F67698-FAB0-452E-AFB9-194FE523EAD5}" destId="{F5ABEF10-8ECE-49D6-850D-F6F631BD47B3}" srcOrd="3" destOrd="0" presId="urn:microsoft.com/office/officeart/2018/2/layout/IconVerticalSolidList"/>
    <dgm:cxn modelId="{85FC93CF-A426-4A4C-B938-8A6013399A3D}" type="presParOf" srcId="{69A0C385-43FE-4854-A074-577C4DFBFBB8}" destId="{0665050F-388B-4AA0-A429-2A7313FEA965}" srcOrd="1" destOrd="0" presId="urn:microsoft.com/office/officeart/2018/2/layout/IconVerticalSolidList"/>
    <dgm:cxn modelId="{D653D951-7311-43DC-A2DD-45FD4FAA89DB}" type="presParOf" srcId="{69A0C385-43FE-4854-A074-577C4DFBFBB8}" destId="{E82ADD39-1598-4647-B6E6-6F0BCAFABB23}" srcOrd="2" destOrd="0" presId="urn:microsoft.com/office/officeart/2018/2/layout/IconVerticalSolidList"/>
    <dgm:cxn modelId="{B537106B-6964-409C-AD13-A70970C539BA}" type="presParOf" srcId="{E82ADD39-1598-4647-B6E6-6F0BCAFABB23}" destId="{83BF7840-DC9E-437C-ABD8-4C9AACDC4028}" srcOrd="0" destOrd="0" presId="urn:microsoft.com/office/officeart/2018/2/layout/IconVerticalSolidList"/>
    <dgm:cxn modelId="{719A07DB-2418-4646-B509-2669B1639786}" type="presParOf" srcId="{E82ADD39-1598-4647-B6E6-6F0BCAFABB23}" destId="{83CF434F-0CE3-4675-A448-CA0EE2F0325B}" srcOrd="1" destOrd="0" presId="urn:microsoft.com/office/officeart/2018/2/layout/IconVerticalSolidList"/>
    <dgm:cxn modelId="{D1FD928B-A2A2-4007-8848-7EB9FE3E91EB}" type="presParOf" srcId="{E82ADD39-1598-4647-B6E6-6F0BCAFABB23}" destId="{832FB89A-E2F1-4253-B3A7-BEC8DE1EA2D3}" srcOrd="2" destOrd="0" presId="urn:microsoft.com/office/officeart/2018/2/layout/IconVerticalSolidList"/>
    <dgm:cxn modelId="{3DFD27C3-2010-4990-B283-66CD73C6A8EF}" type="presParOf" srcId="{E82ADD39-1598-4647-B6E6-6F0BCAFABB23}" destId="{281EF888-2B41-466B-8FBC-240035CB7E54}" srcOrd="3" destOrd="0" presId="urn:microsoft.com/office/officeart/2018/2/layout/IconVerticalSolidList"/>
    <dgm:cxn modelId="{E33A1646-8386-4533-8FE3-109D0B604C0E}" type="presParOf" srcId="{69A0C385-43FE-4854-A074-577C4DFBFBB8}" destId="{D9F400A1-8C5D-4ECB-93EB-AF370EFC4162}" srcOrd="3" destOrd="0" presId="urn:microsoft.com/office/officeart/2018/2/layout/IconVerticalSolidList"/>
    <dgm:cxn modelId="{553F6E91-ECF8-42A8-BBAD-51D653E81CEE}" type="presParOf" srcId="{69A0C385-43FE-4854-A074-577C4DFBFBB8}" destId="{3BB6EF04-7059-4407-BCB6-24DD2E784B79}" srcOrd="4" destOrd="0" presId="urn:microsoft.com/office/officeart/2018/2/layout/IconVerticalSolidList"/>
    <dgm:cxn modelId="{A570D755-C923-456E-BC93-F4CDA4D51684}" type="presParOf" srcId="{3BB6EF04-7059-4407-BCB6-24DD2E784B79}" destId="{F0EAE856-9009-44B1-B12A-B3C770C6ECDB}" srcOrd="0" destOrd="0" presId="urn:microsoft.com/office/officeart/2018/2/layout/IconVerticalSolidList"/>
    <dgm:cxn modelId="{EE09A78B-F9E2-4EC7-8072-14186AF48C38}" type="presParOf" srcId="{3BB6EF04-7059-4407-BCB6-24DD2E784B79}" destId="{2945E20D-E792-40D4-B483-D1F65080B14C}" srcOrd="1" destOrd="0" presId="urn:microsoft.com/office/officeart/2018/2/layout/IconVerticalSolidList"/>
    <dgm:cxn modelId="{6FDB9F2B-592A-4563-96BD-8B8D67A00B46}" type="presParOf" srcId="{3BB6EF04-7059-4407-BCB6-24DD2E784B79}" destId="{236FE19F-D256-4D3C-A851-E1EA6CD8C0A6}" srcOrd="2" destOrd="0" presId="urn:microsoft.com/office/officeart/2018/2/layout/IconVerticalSolidList"/>
    <dgm:cxn modelId="{04E6ABC2-05B6-4B6C-AF78-493023EAF6B6}" type="presParOf" srcId="{3BB6EF04-7059-4407-BCB6-24DD2E784B79}" destId="{A5EA62E9-CCA4-4072-AFE7-FB710365CEE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A75D0A-6E43-4403-827D-031A1EFEEE7E}">
      <dsp:nvSpPr>
        <dsp:cNvPr id="0" name=""/>
        <dsp:cNvSpPr/>
      </dsp:nvSpPr>
      <dsp:spPr>
        <a:xfrm>
          <a:off x="0" y="3076"/>
          <a:ext cx="10515600" cy="90562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E2D50DE-0ED4-4B64-AC60-F5EFA857775E}">
      <dsp:nvSpPr>
        <dsp:cNvPr id="0" name=""/>
        <dsp:cNvSpPr/>
      </dsp:nvSpPr>
      <dsp:spPr>
        <a:xfrm>
          <a:off x="273950" y="206841"/>
          <a:ext cx="498578" cy="498092"/>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5ABEF10-8ECE-49D6-850D-F6F631BD47B3}">
      <dsp:nvSpPr>
        <dsp:cNvPr id="0" name=""/>
        <dsp:cNvSpPr/>
      </dsp:nvSpPr>
      <dsp:spPr>
        <a:xfrm>
          <a:off x="1046480" y="3076"/>
          <a:ext cx="9315615" cy="9065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939" tIns="95939" rIns="95939" bIns="95939" numCol="1" spcCol="1270" anchor="ctr" anchorCtr="0">
          <a:noAutofit/>
        </a:bodyPr>
        <a:lstStyle/>
        <a:p>
          <a:pPr marL="0" lvl="0" indent="0" algn="l" defTabSz="1111250">
            <a:lnSpc>
              <a:spcPct val="100000"/>
            </a:lnSpc>
            <a:spcBef>
              <a:spcPct val="0"/>
            </a:spcBef>
            <a:spcAft>
              <a:spcPct val="35000"/>
            </a:spcAft>
            <a:buNone/>
          </a:pPr>
          <a:r>
            <a:rPr lang="en-US" sz="2500" kern="1200" dirty="0"/>
            <a:t> </a:t>
          </a:r>
        </a:p>
      </dsp:txBody>
      <dsp:txXfrm>
        <a:off x="1046480" y="3076"/>
        <a:ext cx="9315615" cy="906507"/>
      </dsp:txXfrm>
    </dsp:sp>
    <dsp:sp modelId="{83BF7840-DC9E-437C-ABD8-4C9AACDC4028}">
      <dsp:nvSpPr>
        <dsp:cNvPr id="0" name=""/>
        <dsp:cNvSpPr/>
      </dsp:nvSpPr>
      <dsp:spPr>
        <a:xfrm>
          <a:off x="0" y="1106178"/>
          <a:ext cx="10515600" cy="90562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3CF434F-0CE3-4675-A448-CA0EE2F0325B}">
      <dsp:nvSpPr>
        <dsp:cNvPr id="0" name=""/>
        <dsp:cNvSpPr/>
      </dsp:nvSpPr>
      <dsp:spPr>
        <a:xfrm>
          <a:off x="273950" y="1290227"/>
          <a:ext cx="498578" cy="498092"/>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1EF888-2B41-466B-8FBC-240035CB7E54}">
      <dsp:nvSpPr>
        <dsp:cNvPr id="0" name=""/>
        <dsp:cNvSpPr/>
      </dsp:nvSpPr>
      <dsp:spPr>
        <a:xfrm>
          <a:off x="1097343" y="1110585"/>
          <a:ext cx="9315615" cy="9065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939" tIns="95939" rIns="95939" bIns="95939" numCol="1" spcCol="1270" anchor="ctr" anchorCtr="0">
          <a:noAutofit/>
        </a:bodyPr>
        <a:lstStyle/>
        <a:p>
          <a:pPr marL="0" lvl="0" indent="0" algn="l" defTabSz="666750">
            <a:lnSpc>
              <a:spcPct val="100000"/>
            </a:lnSpc>
            <a:spcBef>
              <a:spcPct val="0"/>
            </a:spcBef>
            <a:spcAft>
              <a:spcPct val="35000"/>
            </a:spcAft>
            <a:buNone/>
          </a:pPr>
          <a:r>
            <a:rPr lang="en-US" sz="1500" b="1" kern="1200" dirty="0"/>
            <a:t>DSS is responsible for providing technical assistance to counties, conducting Management Evaluations to ensure proper policy application and adherence to federal requirements such as timeliness and payment accuracy, facilitating monthly touchpoints and regional in-person trainings, and ensuring county compliance with MOU performance measures by using the CQI process.</a:t>
          </a:r>
        </a:p>
      </dsp:txBody>
      <dsp:txXfrm>
        <a:off x="1097343" y="1110585"/>
        <a:ext cx="9315615" cy="906507"/>
      </dsp:txXfrm>
    </dsp:sp>
    <dsp:sp modelId="{F0EAE856-9009-44B1-B12A-B3C770C6ECDB}">
      <dsp:nvSpPr>
        <dsp:cNvPr id="0" name=""/>
        <dsp:cNvSpPr/>
      </dsp:nvSpPr>
      <dsp:spPr>
        <a:xfrm>
          <a:off x="0" y="2169849"/>
          <a:ext cx="10515600" cy="905621"/>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945E20D-E792-40D4-B483-D1F65080B14C}">
      <dsp:nvSpPr>
        <dsp:cNvPr id="0" name=""/>
        <dsp:cNvSpPr/>
      </dsp:nvSpPr>
      <dsp:spPr>
        <a:xfrm>
          <a:off x="273950" y="2373614"/>
          <a:ext cx="498578" cy="498092"/>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5EA62E9-CCA4-4072-AFE7-FB710365CEE5}">
      <dsp:nvSpPr>
        <dsp:cNvPr id="0" name=""/>
        <dsp:cNvSpPr/>
      </dsp:nvSpPr>
      <dsp:spPr>
        <a:xfrm>
          <a:off x="1097343" y="2169849"/>
          <a:ext cx="9315615" cy="9065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939" tIns="95939" rIns="95939" bIns="95939" numCol="1" spcCol="1270" anchor="ctr" anchorCtr="0">
          <a:noAutofit/>
        </a:bodyPr>
        <a:lstStyle/>
        <a:p>
          <a:pPr marL="0" lvl="0" indent="0" algn="l" defTabSz="711200">
            <a:lnSpc>
              <a:spcPct val="100000"/>
            </a:lnSpc>
            <a:spcBef>
              <a:spcPct val="0"/>
            </a:spcBef>
            <a:spcAft>
              <a:spcPct val="35000"/>
            </a:spcAft>
            <a:buNone/>
          </a:pPr>
          <a:r>
            <a:rPr lang="en-US" sz="1600" b="1" kern="1200" dirty="0"/>
            <a:t>Both divisions work </a:t>
          </a:r>
          <a:r>
            <a:rPr lang="en-US" sz="1600" b="1" u="sng" kern="1200" dirty="0"/>
            <a:t>together</a:t>
          </a:r>
          <a:r>
            <a:rPr lang="en-US" sz="1600" b="1" kern="1200" dirty="0"/>
            <a:t> to provide you with the highest quality experience possible within the county DSS agency. </a:t>
          </a:r>
        </a:p>
      </dsp:txBody>
      <dsp:txXfrm>
        <a:off x="1097343" y="2169849"/>
        <a:ext cx="9315615" cy="906507"/>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6F8B31-1C98-4655-AEA4-B526B26C6DD7}" type="datetimeFigureOut">
              <a:rPr lang="en-US" smtClean="0"/>
              <a:t>7/30/2025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1AB429-1717-409B-A162-E48BEE5B2A0C}" type="slidenum">
              <a:rPr lang="en-US" smtClean="0"/>
              <a:t>‹#›</a:t>
            </a:fld>
            <a:endParaRPr lang="en-US"/>
          </a:p>
        </p:txBody>
      </p:sp>
    </p:spTree>
    <p:extLst>
      <p:ext uri="{BB962C8B-B14F-4D97-AF65-F5344CB8AC3E}">
        <p14:creationId xmlns:p14="http://schemas.microsoft.com/office/powerpoint/2010/main" val="2976539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frac.org/wp-content/uploads/SNAP_FactSheets_022525_NC34.pdf"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www.cbpp.org/research/food-assistance/senate-agriculture-committees-revised-work-requirement-would-risk-taking"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DBCC7D24-0DC9-4E9C-89C0-35D79A09D337}" type="slidenum">
              <a:rPr lang="en-US" smtClean="0"/>
              <a:t>3</a:t>
            </a:fld>
            <a:endParaRPr lang="en-US"/>
          </a:p>
        </p:txBody>
      </p:sp>
    </p:spTree>
    <p:extLst>
      <p:ext uri="{BB962C8B-B14F-4D97-AF65-F5344CB8AC3E}">
        <p14:creationId xmlns:p14="http://schemas.microsoft.com/office/powerpoint/2010/main" val="38498113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DBCC7D24-0DC9-4E9C-89C0-35D79A09D337}" type="slidenum">
              <a:rPr lang="en-US" smtClean="0"/>
              <a:t>4</a:t>
            </a:fld>
            <a:endParaRPr lang="en-US"/>
          </a:p>
        </p:txBody>
      </p:sp>
    </p:spTree>
    <p:extLst>
      <p:ext uri="{BB962C8B-B14F-4D97-AF65-F5344CB8AC3E}">
        <p14:creationId xmlns:p14="http://schemas.microsoft.com/office/powerpoint/2010/main" val="4115363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293A9A-1E71-BAB6-5B1B-3BBE73DE70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AFC099-786E-1507-EA6A-AD660521F9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A569F7-B98F-526D-4C6E-8B560C103C5A}"/>
              </a:ext>
            </a:extLst>
          </p:cNvPr>
          <p:cNvSpPr>
            <a:spLocks noGrp="1"/>
          </p:cNvSpPr>
          <p:nvPr>
            <p:ph type="body" idx="1"/>
          </p:nvPr>
        </p:nvSpPr>
        <p:spPr/>
        <p:txBody>
          <a:bodyPr/>
          <a:lstStyle/>
          <a:p>
            <a:r>
              <a:rPr lang="en-US" dirty="0"/>
              <a:t>Interpretation from APHSA: Specifies that the Secretary may not apply Section 13(a)(1) of the Food and Nutrition Act (where liability for error rates is addressed) to the payment or disposition of a State share. While a bit confusing, our current interpretation is that this clarifies that the Secretary cannot compromise or modify the state share.</a:t>
            </a:r>
          </a:p>
          <a:p>
            <a:endParaRPr lang="en-US" dirty="0"/>
          </a:p>
          <a:p>
            <a:endParaRPr lang="en-US" dirty="0"/>
          </a:p>
        </p:txBody>
      </p:sp>
      <p:sp>
        <p:nvSpPr>
          <p:cNvPr id="4" name="Slide Number Placeholder 3">
            <a:extLst>
              <a:ext uri="{FF2B5EF4-FFF2-40B4-BE49-F238E27FC236}">
                <a16:creationId xmlns:a16="http://schemas.microsoft.com/office/drawing/2014/main" id="{105568E3-AF8B-6134-5796-75D1D2916494}"/>
              </a:ext>
            </a:extLst>
          </p:cNvPr>
          <p:cNvSpPr>
            <a:spLocks noGrp="1"/>
          </p:cNvSpPr>
          <p:nvPr>
            <p:ph type="sldNum" sz="quarter" idx="5"/>
          </p:nvPr>
        </p:nvSpPr>
        <p:spPr/>
        <p:txBody>
          <a:bodyPr/>
          <a:lstStyle/>
          <a:p>
            <a:fld id="{DBCC7D24-0DC9-4E9C-89C0-35D79A09D337}" type="slidenum">
              <a:rPr lang="en-US" smtClean="0"/>
              <a:t>5</a:t>
            </a:fld>
            <a:endParaRPr lang="en-US"/>
          </a:p>
        </p:txBody>
      </p:sp>
    </p:spTree>
    <p:extLst>
      <p:ext uri="{BB962C8B-B14F-4D97-AF65-F5344CB8AC3E}">
        <p14:creationId xmlns:p14="http://schemas.microsoft.com/office/powerpoint/2010/main" val="35983912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B0D7AE-A805-A10E-7276-90EE2B71C1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2A9182-6BCB-A949-5777-CBC5D55E27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C3609E-F94C-DA9F-3F68-FCB780D32381}"/>
              </a:ext>
            </a:extLst>
          </p:cNvPr>
          <p:cNvSpPr>
            <a:spLocks noGrp="1"/>
          </p:cNvSpPr>
          <p:nvPr>
            <p:ph type="body" idx="1"/>
          </p:nvPr>
        </p:nvSpPr>
        <p:spPr/>
        <p:txBody>
          <a:bodyPr/>
          <a:lstStyle/>
          <a:p>
            <a:r>
              <a:rPr lang="en-US" dirty="0">
                <a:ea typeface="Calibri"/>
                <a:cs typeface="Calibri"/>
              </a:rPr>
              <a:t>Updated slide on 7/24 per analysis by Marjorie. </a:t>
            </a:r>
            <a:endParaRPr lang="en-US" dirty="0"/>
          </a:p>
          <a:p>
            <a:r>
              <a:rPr lang="en-US" dirty="0">
                <a:ea typeface="Calibri"/>
                <a:cs typeface="Calibri"/>
              </a:rPr>
              <a:t>Expected increases in Admin share </a:t>
            </a:r>
          </a:p>
          <a:p>
            <a:r>
              <a:rPr lang="en-US" dirty="0">
                <a:ea typeface="Calibri"/>
                <a:cs typeface="Calibri"/>
              </a:rPr>
              <a:t>County - $</a:t>
            </a:r>
            <a:r>
              <a:rPr lang="en-US" dirty="0"/>
              <a:t>66,837,224.33 -&gt; $67M </a:t>
            </a:r>
            <a:endParaRPr lang="en-US" dirty="0">
              <a:ea typeface="Calibri"/>
              <a:cs typeface="Calibri"/>
            </a:endParaRPr>
          </a:p>
          <a:p>
            <a:r>
              <a:rPr lang="en-US" dirty="0">
                <a:ea typeface="Calibri"/>
                <a:cs typeface="Calibri"/>
              </a:rPr>
              <a:t>State - $</a:t>
            </a:r>
            <a:r>
              <a:rPr lang="en-US" dirty="0"/>
              <a:t>15,884,155.00  -&gt; $16M</a:t>
            </a:r>
            <a:endParaRPr lang="en-US" dirty="0">
              <a:ea typeface="Calibri"/>
              <a:cs typeface="Calibri"/>
            </a:endParaRPr>
          </a:p>
          <a:p>
            <a:endParaRPr lang="en-US" dirty="0"/>
          </a:p>
          <a:p>
            <a:r>
              <a:rPr lang="en-US" dirty="0"/>
              <a:t>In 2024:</a:t>
            </a:r>
            <a:endParaRPr lang="en-US" dirty="0">
              <a:ea typeface="Calibri"/>
              <a:cs typeface="Calibri"/>
            </a:endParaRPr>
          </a:p>
          <a:p>
            <a:r>
              <a:rPr lang="en-US" dirty="0"/>
              <a:t>NC had total of $314 million in administrative costs </a:t>
            </a:r>
            <a:endParaRPr lang="en-US" dirty="0">
              <a:ea typeface="Calibri"/>
              <a:cs typeface="Calibri"/>
            </a:endParaRPr>
          </a:p>
          <a:p>
            <a:pPr marL="285750" indent="-285750">
              <a:buFont typeface="Arial,Sans-Serif"/>
              <a:buChar char="•"/>
            </a:pPr>
            <a:r>
              <a:rPr lang="en-US" dirty="0"/>
              <a:t>Counties paid $129.2M</a:t>
            </a:r>
            <a:endParaRPr lang="en-US" dirty="0">
              <a:ea typeface="Calibri"/>
              <a:cs typeface="Calibri"/>
            </a:endParaRPr>
          </a:p>
          <a:p>
            <a:pPr marL="285750" indent="-285750">
              <a:buFont typeface="Arial,Sans-Serif"/>
              <a:buChar char="•"/>
            </a:pPr>
            <a:r>
              <a:rPr lang="en-US" dirty="0"/>
              <a:t>State paid $28M</a:t>
            </a:r>
            <a:endParaRPr lang="en-US" dirty="0">
              <a:ea typeface="Calibri"/>
              <a:cs typeface="Calibri"/>
            </a:endParaRPr>
          </a:p>
          <a:p>
            <a:pPr marL="285750" indent="-285750">
              <a:buFont typeface="Arial,Sans-Serif"/>
              <a:buChar char="•"/>
            </a:pPr>
            <a:r>
              <a:rPr lang="en-US" dirty="0"/>
              <a:t>Federal paid $157.2M</a:t>
            </a:r>
            <a:endParaRPr lang="en-US" dirty="0">
              <a:ea typeface="Calibri"/>
              <a:cs typeface="Calibri"/>
            </a:endParaRPr>
          </a:p>
        </p:txBody>
      </p:sp>
      <p:sp>
        <p:nvSpPr>
          <p:cNvPr id="4" name="Slide Number Placeholder 3">
            <a:extLst>
              <a:ext uri="{FF2B5EF4-FFF2-40B4-BE49-F238E27FC236}">
                <a16:creationId xmlns:a16="http://schemas.microsoft.com/office/drawing/2014/main" id="{34641647-A808-1B83-4292-52A3B68D6A76}"/>
              </a:ext>
            </a:extLst>
          </p:cNvPr>
          <p:cNvSpPr>
            <a:spLocks noGrp="1"/>
          </p:cNvSpPr>
          <p:nvPr>
            <p:ph type="sldNum" sz="quarter" idx="5"/>
          </p:nvPr>
        </p:nvSpPr>
        <p:spPr/>
        <p:txBody>
          <a:bodyPr/>
          <a:lstStyle/>
          <a:p>
            <a:fld id="{DBCC7D24-0DC9-4E9C-89C0-35D79A09D337}" type="slidenum">
              <a:rPr lang="en-US" smtClean="0"/>
              <a:t>6</a:t>
            </a:fld>
            <a:endParaRPr lang="en-US"/>
          </a:p>
        </p:txBody>
      </p:sp>
    </p:spTree>
    <p:extLst>
      <p:ext uri="{BB962C8B-B14F-4D97-AF65-F5344CB8AC3E}">
        <p14:creationId xmlns:p14="http://schemas.microsoft.com/office/powerpoint/2010/main" val="39782800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828F33-111B-F84C-0E1D-C98018F76D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EDEAA6-76DC-231F-407E-88248896DE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299637-643A-92A9-A15C-50A15E2DD7B1}"/>
              </a:ext>
            </a:extLst>
          </p:cNvPr>
          <p:cNvSpPr>
            <a:spLocks noGrp="1"/>
          </p:cNvSpPr>
          <p:nvPr>
            <p:ph type="body" idx="1"/>
          </p:nvPr>
        </p:nvSpPr>
        <p:spPr/>
        <p:txBody>
          <a:bodyPr/>
          <a:lstStyle/>
          <a:p>
            <a:r>
              <a:rPr lang="en-US"/>
              <a:t>According to </a:t>
            </a:r>
            <a:r>
              <a:rPr lang="en-US">
                <a:hlinkClick r:id="rId3"/>
              </a:rPr>
              <a:t>Food Research Action Center</a:t>
            </a:r>
            <a:r>
              <a:rPr lang="en-US"/>
              <a:t>, between 2019 and 2023, an average of 80% of SNAP households in North Carolina included someone who was working</a:t>
            </a:r>
          </a:p>
          <a:p>
            <a:r>
              <a:rPr lang="en-US" b="1"/>
              <a:t>Estimated 90,000 adults would lose SNAP benefits because of work requirements </a:t>
            </a:r>
            <a:r>
              <a:rPr lang="en-US"/>
              <a:t>(according to </a:t>
            </a:r>
            <a:r>
              <a:rPr lang="en-US">
                <a:hlinkClick r:id="rId4"/>
              </a:rPr>
              <a:t>Center on Budget and Policy Priorities</a:t>
            </a:r>
            <a:r>
              <a:rPr lang="en-US"/>
              <a:t>)</a:t>
            </a:r>
          </a:p>
          <a:p>
            <a:endParaRPr lang="en-US"/>
          </a:p>
          <a:p>
            <a:r>
              <a:rPr lang="en-US"/>
              <a:t>Current -- Some exemptions: </a:t>
            </a:r>
            <a:endParaRPr lang="en-US">
              <a:ea typeface="Calibri"/>
              <a:cs typeface="Calibri"/>
            </a:endParaRPr>
          </a:p>
          <a:p>
            <a:pPr marL="285750" indent="-285750">
              <a:buFont typeface="Arial,Sans-Serif"/>
              <a:buChar char="•"/>
            </a:pPr>
            <a:r>
              <a:rPr lang="en-US"/>
              <a:t>parents with children under 18</a:t>
            </a:r>
            <a:endParaRPr lang="en-US">
              <a:ea typeface="Calibri"/>
              <a:cs typeface="Calibri"/>
            </a:endParaRPr>
          </a:p>
          <a:p>
            <a:pPr marL="285750" indent="-285750">
              <a:buFont typeface="Arial,Sans-Serif"/>
              <a:buChar char="•"/>
            </a:pPr>
            <a:r>
              <a:rPr lang="en-US"/>
              <a:t>people with disabilities</a:t>
            </a:r>
            <a:endParaRPr lang="en-US">
              <a:ea typeface="Calibri"/>
              <a:cs typeface="Calibri"/>
            </a:endParaRPr>
          </a:p>
          <a:p>
            <a:pPr marL="285750" indent="-285750">
              <a:buFont typeface="Arial,Sans-Serif"/>
              <a:buChar char="•"/>
            </a:pPr>
            <a:r>
              <a:rPr lang="en-US"/>
              <a:t>pregnant women</a:t>
            </a:r>
            <a:endParaRPr lang="en-US">
              <a:ea typeface="Calibri"/>
              <a:cs typeface="Calibri"/>
            </a:endParaRPr>
          </a:p>
          <a:p>
            <a:pPr marL="285750" indent="-285750">
              <a:buFont typeface="Arial,Sans-Serif"/>
              <a:buChar char="•"/>
            </a:pPr>
            <a:r>
              <a:rPr lang="en-US"/>
              <a:t>Veterans</a:t>
            </a:r>
            <a:endParaRPr lang="en-US">
              <a:ea typeface="Calibri"/>
              <a:cs typeface="Calibri"/>
            </a:endParaRPr>
          </a:p>
          <a:p>
            <a:pPr marL="285750" indent="-285750">
              <a:buFont typeface="Arial,Sans-Serif"/>
              <a:buChar char="•"/>
            </a:pPr>
            <a:r>
              <a:rPr lang="en-US"/>
              <a:t>homeless individuals</a:t>
            </a:r>
          </a:p>
          <a:p>
            <a:pPr marL="285750" indent="-285750">
              <a:buFont typeface="Arial,Sans-Serif"/>
              <a:buChar char="•"/>
            </a:pPr>
            <a:endParaRPr lang="en-US">
              <a:ea typeface="Calibri"/>
              <a:cs typeface="Calibri"/>
            </a:endParaRPr>
          </a:p>
          <a:p>
            <a:pPr marL="285750" indent="-285750">
              <a:buFont typeface="Arial,Sans-Serif"/>
              <a:buChar char="•"/>
            </a:pPr>
            <a:endParaRPr lang="en-US">
              <a:ea typeface="Calibri"/>
              <a:cs typeface="Calibri"/>
            </a:endParaRPr>
          </a:p>
          <a:p>
            <a:r>
              <a:rPr lang="en-US"/>
              <a:t> Future -- Exempts individuals who are eligible for Indian Health Services from work requirements</a:t>
            </a:r>
            <a:endParaRPr lang="en-US">
              <a:ea typeface="Calibri"/>
              <a:cs typeface="Calibri"/>
            </a:endParaRPr>
          </a:p>
        </p:txBody>
      </p:sp>
      <p:sp>
        <p:nvSpPr>
          <p:cNvPr id="4" name="Slide Number Placeholder 3">
            <a:extLst>
              <a:ext uri="{FF2B5EF4-FFF2-40B4-BE49-F238E27FC236}">
                <a16:creationId xmlns:a16="http://schemas.microsoft.com/office/drawing/2014/main" id="{A77FA108-BDE9-384F-4652-EB32DA5B28F1}"/>
              </a:ext>
            </a:extLst>
          </p:cNvPr>
          <p:cNvSpPr>
            <a:spLocks noGrp="1"/>
          </p:cNvSpPr>
          <p:nvPr>
            <p:ph type="sldNum" sz="quarter" idx="5"/>
          </p:nvPr>
        </p:nvSpPr>
        <p:spPr/>
        <p:txBody>
          <a:bodyPr/>
          <a:lstStyle/>
          <a:p>
            <a:fld id="{DBCC7D24-0DC9-4E9C-89C0-35D79A09D337}" type="slidenum">
              <a:rPr lang="en-US" smtClean="0"/>
              <a:t>7</a:t>
            </a:fld>
            <a:endParaRPr lang="en-US"/>
          </a:p>
        </p:txBody>
      </p:sp>
    </p:spTree>
    <p:extLst>
      <p:ext uri="{BB962C8B-B14F-4D97-AF65-F5344CB8AC3E}">
        <p14:creationId xmlns:p14="http://schemas.microsoft.com/office/powerpoint/2010/main" val="4200018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6FCE3653-CADB-4B2A-BF64-58AC1FD279D6}" type="datetime1">
              <a:rPr lang="en-US" smtClean="0"/>
              <a:t>7/30/2025</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r>
              <a:rPr lang="en-US"/>
              <a:t>NCDHHS | Division of Social Services | April 2025 | Regional Meeting</a:t>
            </a:r>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948374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8A2DD628-AD73-46F5-99C9-C3DA0D2919DB}" type="datetime1">
              <a:rPr lang="en-US" smtClean="0"/>
              <a:t>7/30/2025</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r>
              <a:rPr lang="en-US"/>
              <a:t>NCDHHS | Division of Social Services | April 2025 | Regional Meeting</a:t>
            </a:r>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5488464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3598E36E-4D13-4942-AE01-184C5493D575}" type="datetime1">
              <a:rPr lang="en-US" smtClean="0"/>
              <a:t>7/30/2025</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r>
              <a:rPr lang="en-US"/>
              <a:t>NCDHHS | Division of Social Services | April 2025 | Regional Meeting</a:t>
            </a:r>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4736608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8867" y="2067905"/>
            <a:ext cx="2689348" cy="2478216"/>
          </a:xfrm>
          <a:prstGeom prst="rect">
            <a:avLst/>
          </a:prstGeom>
        </p:spPr>
      </p:pic>
      <p:sp>
        <p:nvSpPr>
          <p:cNvPr id="11" name="Rectangle 10"/>
          <p:cNvSpPr/>
          <p:nvPr userDrawn="1"/>
        </p:nvSpPr>
        <p:spPr>
          <a:xfrm>
            <a:off x="0" y="6607418"/>
            <a:ext cx="12192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3691462" y="2051009"/>
            <a:ext cx="7699023"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3691462" y="4071833"/>
            <a:ext cx="7699023"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3691462" y="5020585"/>
            <a:ext cx="7699023"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12192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extLst>
      <p:ext uri="{BB962C8B-B14F-4D97-AF65-F5344CB8AC3E}">
        <p14:creationId xmlns:p14="http://schemas.microsoft.com/office/powerpoint/2010/main" val="2380374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9F5E0-214B-1B8B-FF62-DE5BA5B97A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E2B519C-FB3B-330C-C89C-6546A48215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468F1E5-C6C6-79F1-3AFA-38A34F3EACEC}"/>
              </a:ext>
            </a:extLst>
          </p:cNvPr>
          <p:cNvSpPr>
            <a:spLocks noGrp="1"/>
          </p:cNvSpPr>
          <p:nvPr>
            <p:ph type="dt" sz="half" idx="10"/>
          </p:nvPr>
        </p:nvSpPr>
        <p:spPr/>
        <p:txBody>
          <a:bodyPr/>
          <a:lstStyle/>
          <a:p>
            <a:fld id="{AC3972A8-23E5-445A-9797-9544BF4E6448}" type="datetimeFigureOut">
              <a:rPr lang="en-US" smtClean="0"/>
              <a:t>7/30/2025</a:t>
            </a:fld>
            <a:endParaRPr lang="en-US"/>
          </a:p>
        </p:txBody>
      </p:sp>
      <p:sp>
        <p:nvSpPr>
          <p:cNvPr id="5" name="Footer Placeholder 4">
            <a:extLst>
              <a:ext uri="{FF2B5EF4-FFF2-40B4-BE49-F238E27FC236}">
                <a16:creationId xmlns:a16="http://schemas.microsoft.com/office/drawing/2014/main" id="{247FE0D7-B71A-8B7D-F931-3014946D5F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7D3A27-83C8-2C38-F4D6-4DC3E83ECB2A}"/>
              </a:ext>
            </a:extLst>
          </p:cNvPr>
          <p:cNvSpPr>
            <a:spLocks noGrp="1"/>
          </p:cNvSpPr>
          <p:nvPr>
            <p:ph type="sldNum" sz="quarter" idx="12"/>
          </p:nvPr>
        </p:nvSpPr>
        <p:spPr/>
        <p:txBody>
          <a:bodyPr/>
          <a:lstStyle/>
          <a:p>
            <a:fld id="{8DCD2336-CBC3-4CA1-AF06-8229FC64B171}" type="slidenum">
              <a:rPr lang="en-US" smtClean="0"/>
              <a:t>‹#›</a:t>
            </a:fld>
            <a:endParaRPr lang="en-US"/>
          </a:p>
        </p:txBody>
      </p:sp>
    </p:spTree>
    <p:extLst>
      <p:ext uri="{BB962C8B-B14F-4D97-AF65-F5344CB8AC3E}">
        <p14:creationId xmlns:p14="http://schemas.microsoft.com/office/powerpoint/2010/main" val="25746938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F7DB5-35AB-FF8C-EBF2-92E9845E0C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1D2A0F-C8F1-3A39-7553-1450DE63A2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87166A-0BE5-9F34-F680-CB78F59B4E5F}"/>
              </a:ext>
            </a:extLst>
          </p:cNvPr>
          <p:cNvSpPr>
            <a:spLocks noGrp="1"/>
          </p:cNvSpPr>
          <p:nvPr>
            <p:ph type="dt" sz="half" idx="10"/>
          </p:nvPr>
        </p:nvSpPr>
        <p:spPr/>
        <p:txBody>
          <a:bodyPr/>
          <a:lstStyle/>
          <a:p>
            <a:fld id="{AC3972A8-23E5-445A-9797-9544BF4E6448}" type="datetimeFigureOut">
              <a:rPr lang="en-US" smtClean="0"/>
              <a:t>7/30/2025</a:t>
            </a:fld>
            <a:endParaRPr lang="en-US"/>
          </a:p>
        </p:txBody>
      </p:sp>
      <p:sp>
        <p:nvSpPr>
          <p:cNvPr id="5" name="Footer Placeholder 4">
            <a:extLst>
              <a:ext uri="{FF2B5EF4-FFF2-40B4-BE49-F238E27FC236}">
                <a16:creationId xmlns:a16="http://schemas.microsoft.com/office/drawing/2014/main" id="{1C2FDB1E-3D2F-06CF-97E6-F383F632B5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AEA914-5AF8-00DE-3B32-9C65BB2B2202}"/>
              </a:ext>
            </a:extLst>
          </p:cNvPr>
          <p:cNvSpPr>
            <a:spLocks noGrp="1"/>
          </p:cNvSpPr>
          <p:nvPr>
            <p:ph type="sldNum" sz="quarter" idx="12"/>
          </p:nvPr>
        </p:nvSpPr>
        <p:spPr/>
        <p:txBody>
          <a:bodyPr/>
          <a:lstStyle/>
          <a:p>
            <a:fld id="{8DCD2336-CBC3-4CA1-AF06-8229FC64B171}" type="slidenum">
              <a:rPr lang="en-US" smtClean="0"/>
              <a:t>‹#›</a:t>
            </a:fld>
            <a:endParaRPr lang="en-US"/>
          </a:p>
        </p:txBody>
      </p:sp>
    </p:spTree>
    <p:extLst>
      <p:ext uri="{BB962C8B-B14F-4D97-AF65-F5344CB8AC3E}">
        <p14:creationId xmlns:p14="http://schemas.microsoft.com/office/powerpoint/2010/main" val="41683377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5D9C9-ED56-B978-054D-7AC9F1A3BE6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4E0653-3167-4586-5543-F4557475C74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780B606-DC84-380A-3252-E470308B2516}"/>
              </a:ext>
            </a:extLst>
          </p:cNvPr>
          <p:cNvSpPr>
            <a:spLocks noGrp="1"/>
          </p:cNvSpPr>
          <p:nvPr>
            <p:ph type="dt" sz="half" idx="10"/>
          </p:nvPr>
        </p:nvSpPr>
        <p:spPr/>
        <p:txBody>
          <a:bodyPr/>
          <a:lstStyle/>
          <a:p>
            <a:fld id="{AC3972A8-23E5-445A-9797-9544BF4E6448}" type="datetimeFigureOut">
              <a:rPr lang="en-US" smtClean="0"/>
              <a:t>7/30/2025</a:t>
            </a:fld>
            <a:endParaRPr lang="en-US"/>
          </a:p>
        </p:txBody>
      </p:sp>
      <p:sp>
        <p:nvSpPr>
          <p:cNvPr id="5" name="Footer Placeholder 4">
            <a:extLst>
              <a:ext uri="{FF2B5EF4-FFF2-40B4-BE49-F238E27FC236}">
                <a16:creationId xmlns:a16="http://schemas.microsoft.com/office/drawing/2014/main" id="{641C4315-090D-657C-A5D5-0EE77D74FB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484576-3083-CEB6-FD4D-93E76E0B902F}"/>
              </a:ext>
            </a:extLst>
          </p:cNvPr>
          <p:cNvSpPr>
            <a:spLocks noGrp="1"/>
          </p:cNvSpPr>
          <p:nvPr>
            <p:ph type="sldNum" sz="quarter" idx="12"/>
          </p:nvPr>
        </p:nvSpPr>
        <p:spPr/>
        <p:txBody>
          <a:bodyPr/>
          <a:lstStyle/>
          <a:p>
            <a:fld id="{8DCD2336-CBC3-4CA1-AF06-8229FC64B171}" type="slidenum">
              <a:rPr lang="en-US" smtClean="0"/>
              <a:t>‹#›</a:t>
            </a:fld>
            <a:endParaRPr lang="en-US"/>
          </a:p>
        </p:txBody>
      </p:sp>
    </p:spTree>
    <p:extLst>
      <p:ext uri="{BB962C8B-B14F-4D97-AF65-F5344CB8AC3E}">
        <p14:creationId xmlns:p14="http://schemas.microsoft.com/office/powerpoint/2010/main" val="37029321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179CC-18CA-31FD-B0B4-BF99253609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7FDC44-7225-3F15-6BF6-B677B75CA86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D204F94-8CEF-D090-CCEF-F918714B71A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626C456-AD76-B9AF-8393-190D89B8A8DE}"/>
              </a:ext>
            </a:extLst>
          </p:cNvPr>
          <p:cNvSpPr>
            <a:spLocks noGrp="1"/>
          </p:cNvSpPr>
          <p:nvPr>
            <p:ph type="dt" sz="half" idx="10"/>
          </p:nvPr>
        </p:nvSpPr>
        <p:spPr/>
        <p:txBody>
          <a:bodyPr/>
          <a:lstStyle/>
          <a:p>
            <a:fld id="{AC3972A8-23E5-445A-9797-9544BF4E6448}" type="datetimeFigureOut">
              <a:rPr lang="en-US" smtClean="0"/>
              <a:t>7/30/2025</a:t>
            </a:fld>
            <a:endParaRPr lang="en-US"/>
          </a:p>
        </p:txBody>
      </p:sp>
      <p:sp>
        <p:nvSpPr>
          <p:cNvPr id="6" name="Footer Placeholder 5">
            <a:extLst>
              <a:ext uri="{FF2B5EF4-FFF2-40B4-BE49-F238E27FC236}">
                <a16:creationId xmlns:a16="http://schemas.microsoft.com/office/drawing/2014/main" id="{85EAD298-3695-3EA3-4B1C-00322C1BC2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0B9F3D-B0FE-71FB-3B98-FC0CE1678F5F}"/>
              </a:ext>
            </a:extLst>
          </p:cNvPr>
          <p:cNvSpPr>
            <a:spLocks noGrp="1"/>
          </p:cNvSpPr>
          <p:nvPr>
            <p:ph type="sldNum" sz="quarter" idx="12"/>
          </p:nvPr>
        </p:nvSpPr>
        <p:spPr/>
        <p:txBody>
          <a:bodyPr/>
          <a:lstStyle/>
          <a:p>
            <a:fld id="{8DCD2336-CBC3-4CA1-AF06-8229FC64B171}" type="slidenum">
              <a:rPr lang="en-US" smtClean="0"/>
              <a:t>‹#›</a:t>
            </a:fld>
            <a:endParaRPr lang="en-US"/>
          </a:p>
        </p:txBody>
      </p:sp>
    </p:spTree>
    <p:extLst>
      <p:ext uri="{BB962C8B-B14F-4D97-AF65-F5344CB8AC3E}">
        <p14:creationId xmlns:p14="http://schemas.microsoft.com/office/powerpoint/2010/main" val="3864893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DA608-7718-23A9-EB28-31455116A6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BEE40C2-ACBB-90BF-F0A7-CD8BA8D11C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5DD75-CF89-5A25-7454-A2E57BFC38A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0E82B3-888D-53C2-1BF6-15705155E8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F4DAD4B-6857-5AEF-73B4-259B1F89628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36DD7AB-D317-7CDB-C5F4-CAC88D04E327}"/>
              </a:ext>
            </a:extLst>
          </p:cNvPr>
          <p:cNvSpPr>
            <a:spLocks noGrp="1"/>
          </p:cNvSpPr>
          <p:nvPr>
            <p:ph type="dt" sz="half" idx="10"/>
          </p:nvPr>
        </p:nvSpPr>
        <p:spPr/>
        <p:txBody>
          <a:bodyPr/>
          <a:lstStyle/>
          <a:p>
            <a:fld id="{AC3972A8-23E5-445A-9797-9544BF4E6448}" type="datetimeFigureOut">
              <a:rPr lang="en-US" smtClean="0"/>
              <a:t>7/30/2025</a:t>
            </a:fld>
            <a:endParaRPr lang="en-US"/>
          </a:p>
        </p:txBody>
      </p:sp>
      <p:sp>
        <p:nvSpPr>
          <p:cNvPr id="8" name="Footer Placeholder 7">
            <a:extLst>
              <a:ext uri="{FF2B5EF4-FFF2-40B4-BE49-F238E27FC236}">
                <a16:creationId xmlns:a16="http://schemas.microsoft.com/office/drawing/2014/main" id="{70DE5742-90BA-6C2C-AE16-C8529106D84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EB4C5A-D2E8-2607-E444-31674FBDCB98}"/>
              </a:ext>
            </a:extLst>
          </p:cNvPr>
          <p:cNvSpPr>
            <a:spLocks noGrp="1"/>
          </p:cNvSpPr>
          <p:nvPr>
            <p:ph type="sldNum" sz="quarter" idx="12"/>
          </p:nvPr>
        </p:nvSpPr>
        <p:spPr/>
        <p:txBody>
          <a:bodyPr/>
          <a:lstStyle/>
          <a:p>
            <a:fld id="{8DCD2336-CBC3-4CA1-AF06-8229FC64B171}" type="slidenum">
              <a:rPr lang="en-US" smtClean="0"/>
              <a:t>‹#›</a:t>
            </a:fld>
            <a:endParaRPr lang="en-US"/>
          </a:p>
        </p:txBody>
      </p:sp>
    </p:spTree>
    <p:extLst>
      <p:ext uri="{BB962C8B-B14F-4D97-AF65-F5344CB8AC3E}">
        <p14:creationId xmlns:p14="http://schemas.microsoft.com/office/powerpoint/2010/main" val="29275097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5C77E-06CE-3A5F-A87D-81D90702283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6A8E361-C1A1-C597-AC19-1656A6725A29}"/>
              </a:ext>
            </a:extLst>
          </p:cNvPr>
          <p:cNvSpPr>
            <a:spLocks noGrp="1"/>
          </p:cNvSpPr>
          <p:nvPr>
            <p:ph type="dt" sz="half" idx="10"/>
          </p:nvPr>
        </p:nvSpPr>
        <p:spPr/>
        <p:txBody>
          <a:bodyPr/>
          <a:lstStyle/>
          <a:p>
            <a:fld id="{AC3972A8-23E5-445A-9797-9544BF4E6448}" type="datetimeFigureOut">
              <a:rPr lang="en-US" smtClean="0"/>
              <a:t>7/30/2025</a:t>
            </a:fld>
            <a:endParaRPr lang="en-US"/>
          </a:p>
        </p:txBody>
      </p:sp>
      <p:sp>
        <p:nvSpPr>
          <p:cNvPr id="4" name="Footer Placeholder 3">
            <a:extLst>
              <a:ext uri="{FF2B5EF4-FFF2-40B4-BE49-F238E27FC236}">
                <a16:creationId xmlns:a16="http://schemas.microsoft.com/office/drawing/2014/main" id="{6250BA12-14D3-878A-88D4-200CC0AE200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32763D-9E01-585A-FD3B-99CF46F8D73F}"/>
              </a:ext>
            </a:extLst>
          </p:cNvPr>
          <p:cNvSpPr>
            <a:spLocks noGrp="1"/>
          </p:cNvSpPr>
          <p:nvPr>
            <p:ph type="sldNum" sz="quarter" idx="12"/>
          </p:nvPr>
        </p:nvSpPr>
        <p:spPr/>
        <p:txBody>
          <a:bodyPr/>
          <a:lstStyle/>
          <a:p>
            <a:fld id="{8DCD2336-CBC3-4CA1-AF06-8229FC64B171}" type="slidenum">
              <a:rPr lang="en-US" smtClean="0"/>
              <a:t>‹#›</a:t>
            </a:fld>
            <a:endParaRPr lang="en-US"/>
          </a:p>
        </p:txBody>
      </p:sp>
    </p:spTree>
    <p:extLst>
      <p:ext uri="{BB962C8B-B14F-4D97-AF65-F5344CB8AC3E}">
        <p14:creationId xmlns:p14="http://schemas.microsoft.com/office/powerpoint/2010/main" val="32347111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3A0CF2E-7125-FE47-EFAA-77407340EF9F}"/>
              </a:ext>
            </a:extLst>
          </p:cNvPr>
          <p:cNvSpPr>
            <a:spLocks noGrp="1"/>
          </p:cNvSpPr>
          <p:nvPr>
            <p:ph type="dt" sz="half" idx="10"/>
          </p:nvPr>
        </p:nvSpPr>
        <p:spPr/>
        <p:txBody>
          <a:bodyPr/>
          <a:lstStyle/>
          <a:p>
            <a:fld id="{AC3972A8-23E5-445A-9797-9544BF4E6448}" type="datetimeFigureOut">
              <a:rPr lang="en-US" smtClean="0"/>
              <a:t>7/30/2025</a:t>
            </a:fld>
            <a:endParaRPr lang="en-US"/>
          </a:p>
        </p:txBody>
      </p:sp>
      <p:sp>
        <p:nvSpPr>
          <p:cNvPr id="3" name="Footer Placeholder 2">
            <a:extLst>
              <a:ext uri="{FF2B5EF4-FFF2-40B4-BE49-F238E27FC236}">
                <a16:creationId xmlns:a16="http://schemas.microsoft.com/office/drawing/2014/main" id="{95C63C9A-D7AF-A16B-8A54-5A63B1823C6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91268D-A90C-2E2D-C8A0-72218B364ED4}"/>
              </a:ext>
            </a:extLst>
          </p:cNvPr>
          <p:cNvSpPr>
            <a:spLocks noGrp="1"/>
          </p:cNvSpPr>
          <p:nvPr>
            <p:ph type="sldNum" sz="quarter" idx="12"/>
          </p:nvPr>
        </p:nvSpPr>
        <p:spPr/>
        <p:txBody>
          <a:bodyPr/>
          <a:lstStyle/>
          <a:p>
            <a:fld id="{8DCD2336-CBC3-4CA1-AF06-8229FC64B171}" type="slidenum">
              <a:rPr lang="en-US" smtClean="0"/>
              <a:t>‹#›</a:t>
            </a:fld>
            <a:endParaRPr lang="en-US"/>
          </a:p>
        </p:txBody>
      </p:sp>
    </p:spTree>
    <p:extLst>
      <p:ext uri="{BB962C8B-B14F-4D97-AF65-F5344CB8AC3E}">
        <p14:creationId xmlns:p14="http://schemas.microsoft.com/office/powerpoint/2010/main" val="3228113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EB8EE526-9B75-4FDE-AF7C-822EF4B8B36A}" type="datetime1">
              <a:rPr lang="en-US" smtClean="0"/>
              <a:t>7/30/2025</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r>
              <a:rPr lang="en-US"/>
              <a:t>NCDHHS | Division of Social Services | April 2025 | Regional Meeting</a:t>
            </a:r>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3637780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07914-E424-F05A-4DD0-05128703FB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37185F3-FF71-E126-03B3-386D17F8C3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36C917C-4E8A-FEB9-D7A7-3E5065D066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91D52C-7DC9-029F-87E3-61437497A10A}"/>
              </a:ext>
            </a:extLst>
          </p:cNvPr>
          <p:cNvSpPr>
            <a:spLocks noGrp="1"/>
          </p:cNvSpPr>
          <p:nvPr>
            <p:ph type="dt" sz="half" idx="10"/>
          </p:nvPr>
        </p:nvSpPr>
        <p:spPr/>
        <p:txBody>
          <a:bodyPr/>
          <a:lstStyle/>
          <a:p>
            <a:fld id="{AC3972A8-23E5-445A-9797-9544BF4E6448}" type="datetimeFigureOut">
              <a:rPr lang="en-US" smtClean="0"/>
              <a:t>7/30/2025</a:t>
            </a:fld>
            <a:endParaRPr lang="en-US"/>
          </a:p>
        </p:txBody>
      </p:sp>
      <p:sp>
        <p:nvSpPr>
          <p:cNvPr id="6" name="Footer Placeholder 5">
            <a:extLst>
              <a:ext uri="{FF2B5EF4-FFF2-40B4-BE49-F238E27FC236}">
                <a16:creationId xmlns:a16="http://schemas.microsoft.com/office/drawing/2014/main" id="{058B64EE-4D46-2957-E72A-19E98A0111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57E5F1-1843-2ABD-88B5-B08A25D8F87D}"/>
              </a:ext>
            </a:extLst>
          </p:cNvPr>
          <p:cNvSpPr>
            <a:spLocks noGrp="1"/>
          </p:cNvSpPr>
          <p:nvPr>
            <p:ph type="sldNum" sz="quarter" idx="12"/>
          </p:nvPr>
        </p:nvSpPr>
        <p:spPr/>
        <p:txBody>
          <a:bodyPr/>
          <a:lstStyle/>
          <a:p>
            <a:fld id="{8DCD2336-CBC3-4CA1-AF06-8229FC64B171}" type="slidenum">
              <a:rPr lang="en-US" smtClean="0"/>
              <a:t>‹#›</a:t>
            </a:fld>
            <a:endParaRPr lang="en-US"/>
          </a:p>
        </p:txBody>
      </p:sp>
    </p:spTree>
    <p:extLst>
      <p:ext uri="{BB962C8B-B14F-4D97-AF65-F5344CB8AC3E}">
        <p14:creationId xmlns:p14="http://schemas.microsoft.com/office/powerpoint/2010/main" val="3561653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AFC7B-552A-2D7E-471D-B27015C55E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1757C19-364A-882D-EEEA-6FACA72309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6CAAE8A-526B-E755-F143-E21192B8E9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052696-6EDC-18A8-22A7-AFE88D67F98C}"/>
              </a:ext>
            </a:extLst>
          </p:cNvPr>
          <p:cNvSpPr>
            <a:spLocks noGrp="1"/>
          </p:cNvSpPr>
          <p:nvPr>
            <p:ph type="dt" sz="half" idx="10"/>
          </p:nvPr>
        </p:nvSpPr>
        <p:spPr/>
        <p:txBody>
          <a:bodyPr/>
          <a:lstStyle/>
          <a:p>
            <a:fld id="{AC3972A8-23E5-445A-9797-9544BF4E6448}" type="datetimeFigureOut">
              <a:rPr lang="en-US" smtClean="0"/>
              <a:t>7/30/2025</a:t>
            </a:fld>
            <a:endParaRPr lang="en-US"/>
          </a:p>
        </p:txBody>
      </p:sp>
      <p:sp>
        <p:nvSpPr>
          <p:cNvPr id="6" name="Footer Placeholder 5">
            <a:extLst>
              <a:ext uri="{FF2B5EF4-FFF2-40B4-BE49-F238E27FC236}">
                <a16:creationId xmlns:a16="http://schemas.microsoft.com/office/drawing/2014/main" id="{8A64ECFB-BBDA-0362-E22D-F523B7CFB8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520B16-0970-B28F-F225-B29EE375F019}"/>
              </a:ext>
            </a:extLst>
          </p:cNvPr>
          <p:cNvSpPr>
            <a:spLocks noGrp="1"/>
          </p:cNvSpPr>
          <p:nvPr>
            <p:ph type="sldNum" sz="quarter" idx="12"/>
          </p:nvPr>
        </p:nvSpPr>
        <p:spPr/>
        <p:txBody>
          <a:bodyPr/>
          <a:lstStyle/>
          <a:p>
            <a:fld id="{8DCD2336-CBC3-4CA1-AF06-8229FC64B171}" type="slidenum">
              <a:rPr lang="en-US" smtClean="0"/>
              <a:t>‹#›</a:t>
            </a:fld>
            <a:endParaRPr lang="en-US"/>
          </a:p>
        </p:txBody>
      </p:sp>
    </p:spTree>
    <p:extLst>
      <p:ext uri="{BB962C8B-B14F-4D97-AF65-F5344CB8AC3E}">
        <p14:creationId xmlns:p14="http://schemas.microsoft.com/office/powerpoint/2010/main" val="39508922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1A6AA-F38A-B7E1-8611-5B14DEE653B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BE95BD4-8395-612E-6BC7-E4BD2BB0DBB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1D0A2-037F-1264-9F68-F48373BDFB69}"/>
              </a:ext>
            </a:extLst>
          </p:cNvPr>
          <p:cNvSpPr>
            <a:spLocks noGrp="1"/>
          </p:cNvSpPr>
          <p:nvPr>
            <p:ph type="dt" sz="half" idx="10"/>
          </p:nvPr>
        </p:nvSpPr>
        <p:spPr/>
        <p:txBody>
          <a:bodyPr/>
          <a:lstStyle/>
          <a:p>
            <a:fld id="{AC3972A8-23E5-445A-9797-9544BF4E6448}" type="datetimeFigureOut">
              <a:rPr lang="en-US" smtClean="0"/>
              <a:t>7/30/2025</a:t>
            </a:fld>
            <a:endParaRPr lang="en-US"/>
          </a:p>
        </p:txBody>
      </p:sp>
      <p:sp>
        <p:nvSpPr>
          <p:cNvPr id="5" name="Footer Placeholder 4">
            <a:extLst>
              <a:ext uri="{FF2B5EF4-FFF2-40B4-BE49-F238E27FC236}">
                <a16:creationId xmlns:a16="http://schemas.microsoft.com/office/drawing/2014/main" id="{CAC464AD-FD7D-32E2-0334-8669E9CD0E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FC50E5-0C10-EBED-A26B-90644EA401B0}"/>
              </a:ext>
            </a:extLst>
          </p:cNvPr>
          <p:cNvSpPr>
            <a:spLocks noGrp="1"/>
          </p:cNvSpPr>
          <p:nvPr>
            <p:ph type="sldNum" sz="quarter" idx="12"/>
          </p:nvPr>
        </p:nvSpPr>
        <p:spPr/>
        <p:txBody>
          <a:bodyPr/>
          <a:lstStyle/>
          <a:p>
            <a:fld id="{8DCD2336-CBC3-4CA1-AF06-8229FC64B171}" type="slidenum">
              <a:rPr lang="en-US" smtClean="0"/>
              <a:t>‹#›</a:t>
            </a:fld>
            <a:endParaRPr lang="en-US"/>
          </a:p>
        </p:txBody>
      </p:sp>
    </p:spTree>
    <p:extLst>
      <p:ext uri="{BB962C8B-B14F-4D97-AF65-F5344CB8AC3E}">
        <p14:creationId xmlns:p14="http://schemas.microsoft.com/office/powerpoint/2010/main" val="321638392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9626D5-D102-C8D7-9CB5-0D7A5587223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8FD8DCC-2490-2328-9D02-1F4AA1D9282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196FB4-990B-D631-D471-7C48097C6DA7}"/>
              </a:ext>
            </a:extLst>
          </p:cNvPr>
          <p:cNvSpPr>
            <a:spLocks noGrp="1"/>
          </p:cNvSpPr>
          <p:nvPr>
            <p:ph type="dt" sz="half" idx="10"/>
          </p:nvPr>
        </p:nvSpPr>
        <p:spPr/>
        <p:txBody>
          <a:bodyPr/>
          <a:lstStyle/>
          <a:p>
            <a:fld id="{AC3972A8-23E5-445A-9797-9544BF4E6448}" type="datetimeFigureOut">
              <a:rPr lang="en-US" smtClean="0"/>
              <a:t>7/30/2025</a:t>
            </a:fld>
            <a:endParaRPr lang="en-US"/>
          </a:p>
        </p:txBody>
      </p:sp>
      <p:sp>
        <p:nvSpPr>
          <p:cNvPr id="5" name="Footer Placeholder 4">
            <a:extLst>
              <a:ext uri="{FF2B5EF4-FFF2-40B4-BE49-F238E27FC236}">
                <a16:creationId xmlns:a16="http://schemas.microsoft.com/office/drawing/2014/main" id="{F948E765-7F1B-629A-F3F6-A307DA8541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856EC1-2C41-E101-2ABE-9E480C82A2F6}"/>
              </a:ext>
            </a:extLst>
          </p:cNvPr>
          <p:cNvSpPr>
            <a:spLocks noGrp="1"/>
          </p:cNvSpPr>
          <p:nvPr>
            <p:ph type="sldNum" sz="quarter" idx="12"/>
          </p:nvPr>
        </p:nvSpPr>
        <p:spPr/>
        <p:txBody>
          <a:bodyPr/>
          <a:lstStyle/>
          <a:p>
            <a:fld id="{8DCD2336-CBC3-4CA1-AF06-8229FC64B171}" type="slidenum">
              <a:rPr lang="en-US" smtClean="0"/>
              <a:t>‹#›</a:t>
            </a:fld>
            <a:endParaRPr lang="en-US"/>
          </a:p>
        </p:txBody>
      </p:sp>
    </p:spTree>
    <p:extLst>
      <p:ext uri="{BB962C8B-B14F-4D97-AF65-F5344CB8AC3E}">
        <p14:creationId xmlns:p14="http://schemas.microsoft.com/office/powerpoint/2010/main" val="385379680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8867" y="2067905"/>
            <a:ext cx="2689348" cy="1990847"/>
          </a:xfrm>
          <a:prstGeom prst="rect">
            <a:avLst/>
          </a:prstGeom>
        </p:spPr>
      </p:pic>
      <p:sp>
        <p:nvSpPr>
          <p:cNvPr id="11" name="Rectangle 10"/>
          <p:cNvSpPr/>
          <p:nvPr userDrawn="1"/>
        </p:nvSpPr>
        <p:spPr>
          <a:xfrm>
            <a:off x="0" y="6607418"/>
            <a:ext cx="12192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3691462" y="2051009"/>
            <a:ext cx="7699023"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3691462" y="4071833"/>
            <a:ext cx="7699023"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3691462" y="5020585"/>
            <a:ext cx="7699023"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12192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extLst>
      <p:ext uri="{BB962C8B-B14F-4D97-AF65-F5344CB8AC3E}">
        <p14:creationId xmlns:p14="http://schemas.microsoft.com/office/powerpoint/2010/main" val="238529386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49186" y="121332"/>
            <a:ext cx="11493631" cy="592562"/>
          </a:xfrm>
        </p:spPr>
        <p:txBody>
          <a:bodyPr anchor="ctr"/>
          <a:lstStyle>
            <a:lvl1pPr>
              <a:defRPr sz="1799">
                <a:solidFill>
                  <a:srgbClr val="014374"/>
                </a:solidFill>
              </a:defRPr>
            </a:lvl1pPr>
          </a:lstStyle>
          <a:p>
            <a:r>
              <a:rPr lang="en-US"/>
              <a:t>Click to edit Master title style</a:t>
            </a:r>
          </a:p>
        </p:txBody>
      </p:sp>
      <p:sp>
        <p:nvSpPr>
          <p:cNvPr id="8" name="Holder 6">
            <a:extLst>
              <a:ext uri="{FF2B5EF4-FFF2-40B4-BE49-F238E27FC236}">
                <a16:creationId xmlns:a16="http://schemas.microsoft.com/office/drawing/2014/main" id="{A670CC45-FBF9-1043-8627-72B5FC201475}"/>
              </a:ext>
            </a:extLst>
          </p:cNvPr>
          <p:cNvSpPr txBox="1">
            <a:spLocks/>
          </p:cNvSpPr>
          <p:nvPr userDrawn="1"/>
        </p:nvSpPr>
        <p:spPr>
          <a:xfrm>
            <a:off x="11562535" y="6481268"/>
            <a:ext cx="419008" cy="115288"/>
          </a:xfrm>
          <a:prstGeom prst="rect">
            <a:avLst/>
          </a:prstGeom>
        </p:spPr>
        <p:txBody>
          <a:bodyPr wrap="square" lIns="0" tIns="0" rIns="0" bIns="0" anchor="ctr">
            <a:spAutoFit/>
          </a:bodyPr>
          <a:lstStyle>
            <a:defPPr>
              <a:defRPr lang="en-US"/>
            </a:defPPr>
            <a:lvl1pPr marL="0" algn="l" defTabSz="457200" rtl="0" eaLnBrk="1" latinLnBrk="0" hangingPunct="1">
              <a:defRPr sz="1500" b="0" i="0" kern="1200">
                <a:solidFill>
                  <a:srgbClr val="6F7072"/>
                </a:solidFill>
                <a:latin typeface="EYInterstate Light"/>
                <a:ea typeface="+mn-ea"/>
                <a:cs typeface="EYInterstate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4282" algn="ctr"/>
            <a:fld id="{81D60167-4931-47E6-BA6A-407CBD079E47}" type="slidenum">
              <a:rPr lang="en-US" sz="749" smtClean="0">
                <a:solidFill>
                  <a:schemeClr val="bg1">
                    <a:lumMod val="65000"/>
                  </a:schemeClr>
                </a:solidFill>
                <a:latin typeface="+mn-lt"/>
              </a:rPr>
              <a:pPr marL="14282" algn="ctr"/>
              <a:t>‹#›</a:t>
            </a:fld>
            <a:endParaRPr lang="en-US" sz="749">
              <a:solidFill>
                <a:schemeClr val="bg1">
                  <a:lumMod val="65000"/>
                </a:schemeClr>
              </a:solidFill>
              <a:latin typeface="+mn-lt"/>
            </a:endParaRPr>
          </a:p>
        </p:txBody>
      </p:sp>
      <p:cxnSp>
        <p:nvCxnSpPr>
          <p:cNvPr id="6" name="Straight Arrow Connector 5">
            <a:extLst>
              <a:ext uri="{FF2B5EF4-FFF2-40B4-BE49-F238E27FC236}">
                <a16:creationId xmlns:a16="http://schemas.microsoft.com/office/drawing/2014/main" id="{6E2F2300-FD7F-49A2-AD1C-882AD5CF52CC}"/>
              </a:ext>
            </a:extLst>
          </p:cNvPr>
          <p:cNvCxnSpPr>
            <a:cxnSpLocks/>
          </p:cNvCxnSpPr>
          <p:nvPr userDrawn="1"/>
        </p:nvCxnSpPr>
        <p:spPr>
          <a:xfrm flipV="1">
            <a:off x="349187" y="713894"/>
            <a:ext cx="11474771" cy="930"/>
          </a:xfrm>
          <a:prstGeom prst="straightConnector1">
            <a:avLst/>
          </a:prstGeom>
          <a:noFill/>
          <a:ln w="28575" cap="flat" cmpd="sng" algn="ctr">
            <a:solidFill>
              <a:srgbClr val="014374"/>
            </a:solidFill>
            <a:prstDash val="solid"/>
            <a:miter lim="800000"/>
            <a:headEnd type="none" w="med" len="med"/>
            <a:tailEnd type="none" w="med" len="med"/>
          </a:ln>
          <a:effectLst/>
        </p:spPr>
      </p:cxnSp>
      <p:sp>
        <p:nvSpPr>
          <p:cNvPr id="5" name="Footer Placeholder 3">
            <a:extLst>
              <a:ext uri="{FF2B5EF4-FFF2-40B4-BE49-F238E27FC236}">
                <a16:creationId xmlns:a16="http://schemas.microsoft.com/office/drawing/2014/main" id="{FF71A40E-C080-4848-AEC0-2158466A919B}"/>
              </a:ext>
            </a:extLst>
          </p:cNvPr>
          <p:cNvSpPr>
            <a:spLocks noGrp="1"/>
          </p:cNvSpPr>
          <p:nvPr>
            <p:ph type="ftr" sz="quarter" idx="11"/>
          </p:nvPr>
        </p:nvSpPr>
        <p:spPr>
          <a:xfrm>
            <a:off x="4038601" y="6356354"/>
            <a:ext cx="4114800" cy="365125"/>
          </a:xfrm>
          <a:prstGeom prst="rect">
            <a:avLst/>
          </a:prstGeom>
        </p:spPr>
        <p:txBody>
          <a:bodyPr anchor="ctr"/>
          <a:lstStyle>
            <a:lvl1pPr algn="ctr">
              <a:defRPr sz="750">
                <a:solidFill>
                  <a:schemeClr val="bg1">
                    <a:lumMod val="65000"/>
                  </a:schemeClr>
                </a:solidFill>
                <a:latin typeface="+mn-lt"/>
              </a:defRPr>
            </a:lvl1pPr>
          </a:lstStyle>
          <a:p>
            <a:endParaRPr lang="en-US"/>
          </a:p>
        </p:txBody>
      </p:sp>
      <p:sp>
        <p:nvSpPr>
          <p:cNvPr id="4" name="Content Placeholder 3">
            <a:extLst>
              <a:ext uri="{FF2B5EF4-FFF2-40B4-BE49-F238E27FC236}">
                <a16:creationId xmlns:a16="http://schemas.microsoft.com/office/drawing/2014/main" id="{16485AB1-B509-4976-860F-F15A61831E11}"/>
              </a:ext>
            </a:extLst>
          </p:cNvPr>
          <p:cNvSpPr>
            <a:spLocks noGrp="1"/>
          </p:cNvSpPr>
          <p:nvPr>
            <p:ph sz="quarter" idx="12"/>
          </p:nvPr>
        </p:nvSpPr>
        <p:spPr>
          <a:xfrm>
            <a:off x="348931" y="865188"/>
            <a:ext cx="11474771" cy="819247"/>
          </a:xfrm>
          <a:prstGeom prst="rect">
            <a:avLst/>
          </a:prstGeom>
        </p:spPr>
        <p:txBody>
          <a:bodyPr/>
          <a:lstStyle>
            <a:lvl1pPr marL="0" indent="0">
              <a:lnSpc>
                <a:spcPct val="100000"/>
              </a:lnSpc>
              <a:buNone/>
              <a:defRPr sz="1349"/>
            </a:lvl1pPr>
            <a:lvl2pPr marL="257098" indent="0">
              <a:lnSpc>
                <a:spcPct val="100000"/>
              </a:lnSpc>
              <a:buNone/>
              <a:defRPr sz="1200"/>
            </a:lvl2pPr>
            <a:lvl3pPr marL="514196" indent="0">
              <a:lnSpc>
                <a:spcPct val="100000"/>
              </a:lnSpc>
              <a:buNone/>
              <a:defRPr sz="1200"/>
            </a:lvl3pPr>
            <a:lvl4pPr marL="771293" indent="0">
              <a:lnSpc>
                <a:spcPct val="100000"/>
              </a:lnSpc>
              <a:buNone/>
              <a:defRPr sz="1200"/>
            </a:lvl4pPr>
            <a:lvl5pPr marL="1028392" indent="0">
              <a:lnSpc>
                <a:spcPct val="100000"/>
              </a:lnSpc>
              <a:buNone/>
              <a:defRPr sz="1200"/>
            </a:lvl5pPr>
          </a:lstStyle>
          <a:p>
            <a:pPr lvl="0"/>
            <a:r>
              <a:rPr lang="en-US"/>
              <a:t>Click to edit Master text styles</a:t>
            </a:r>
          </a:p>
        </p:txBody>
      </p:sp>
    </p:spTree>
    <p:extLst>
      <p:ext uri="{BB962C8B-B14F-4D97-AF65-F5344CB8AC3E}">
        <p14:creationId xmlns:p14="http://schemas.microsoft.com/office/powerpoint/2010/main" val="2758129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45BA2779-1011-40D1-9320-EA988937198D}" type="datetime1">
              <a:rPr lang="en-US" smtClean="0"/>
              <a:t>7/30/2025</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r>
              <a:rPr lang="en-US"/>
              <a:t>NCDHHS | Division of Social Services | April 2025 | Regional Meeting</a:t>
            </a:r>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8704021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9AF91E4D-122C-4868-B0DB-3A0672F4F2A7}" type="datetime1">
              <a:rPr lang="en-US" smtClean="0"/>
              <a:t>7/30/2025</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r>
              <a:rPr lang="en-US"/>
              <a:t>NCDHHS | Division of Social Services | April 2025 | Regional Meeting</a:t>
            </a:r>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9714985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1344E8D-EBF5-4366-9FC1-FD3B425C9D23}" type="datetime1">
              <a:rPr lang="en-US" smtClean="0"/>
              <a:t>7/30/2025</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r>
              <a:rPr lang="en-US"/>
              <a:t>NCDHHS | Division of Social Services | April 2025 | Regional Meeting</a:t>
            </a:r>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9739186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D9A82BC8-05F9-4F46-AAD7-AC6DBF232E45}" type="datetime1">
              <a:rPr lang="en-US" smtClean="0"/>
              <a:t>7/30/2025</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r>
              <a:rPr lang="en-US"/>
              <a:t>NCDHHS | Division of Social Services | April 2025 | Regional Meeting</a:t>
            </a:r>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4082686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8B1B1F7F-1B90-4A0E-BD8E-55767186F243}" type="datetime1">
              <a:rPr lang="en-US" smtClean="0"/>
              <a:t>7/30/2025</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r>
              <a:rPr lang="en-US"/>
              <a:t>NCDHHS | Division of Social Services | April 2025 | Regional Meeting</a:t>
            </a:r>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2454448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C8480CED-60DB-4931-AB2D-AE07A73BFB42}" type="datetime1">
              <a:rPr lang="en-US" smtClean="0"/>
              <a:t>7/30/2025</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r>
              <a:rPr lang="en-US"/>
              <a:t>NCDHHS | Division of Social Services | April 2025 | Regional Meeting</a:t>
            </a:r>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9744507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2727CB-60D4-4789-8BED-DCEC3D6D5F9B}" type="datetime1">
              <a:rPr lang="en-US" smtClean="0"/>
              <a:t>7/30/2025</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r>
              <a:rPr lang="en-US"/>
              <a:t>NCDHHS | Division of Social Services | April 2025 | Regional Meeting</a:t>
            </a:r>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4642521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fld id="{38E735E4-1C6E-422D-A96D-141BB29B8050}" type="datetime1">
              <a:rPr lang="en-US" smtClean="0"/>
              <a:t>7/30/2025</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r>
              <a:rPr lang="en-US"/>
              <a:t>NCDHHS | Division of Social Services | April 2025 | Regional Meeting</a:t>
            </a:r>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1417824"/>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 id="2147483673" r:id="rId12"/>
  </p:sldLayoutIdLst>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hf hd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89E123-810B-2175-B813-513817905C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C48FB0A-88CE-4D8A-0B66-EEE698A4A7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FBE8C1-74A1-7517-E912-8336357B26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C3972A8-23E5-445A-9797-9544BF4E6448}" type="datetimeFigureOut">
              <a:rPr lang="en-US" smtClean="0"/>
              <a:t>7/30/2025</a:t>
            </a:fld>
            <a:endParaRPr lang="en-US"/>
          </a:p>
        </p:txBody>
      </p:sp>
      <p:sp>
        <p:nvSpPr>
          <p:cNvPr id="5" name="Footer Placeholder 4">
            <a:extLst>
              <a:ext uri="{FF2B5EF4-FFF2-40B4-BE49-F238E27FC236}">
                <a16:creationId xmlns:a16="http://schemas.microsoft.com/office/drawing/2014/main" id="{8DA824A5-A3AD-19FE-56B6-9038B4E529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AE2875E-C20E-BB7F-B4D9-8D0E9A5582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DCD2336-CBC3-4CA1-AF06-8229FC64B171}" type="slidenum">
              <a:rPr lang="en-US" smtClean="0"/>
              <a:t>‹#›</a:t>
            </a:fld>
            <a:endParaRPr lang="en-US"/>
          </a:p>
        </p:txBody>
      </p:sp>
    </p:spTree>
    <p:extLst>
      <p:ext uri="{BB962C8B-B14F-4D97-AF65-F5344CB8AC3E}">
        <p14:creationId xmlns:p14="http://schemas.microsoft.com/office/powerpoint/2010/main" val="147738718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3" Type="http://schemas.openxmlformats.org/officeDocument/2006/relationships/hyperlink" Target="https://libraryheather.com/2019/02/" TargetMode="External"/><Relationship Id="rId2" Type="http://schemas.openxmlformats.org/officeDocument/2006/relationships/image" Target="../media/image9.png"/><Relationship Id="rId1" Type="http://schemas.openxmlformats.org/officeDocument/2006/relationships/slideLayout" Target="../slideLayouts/slideLayout21.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2" Type="http://schemas.openxmlformats.org/officeDocument/2006/relationships/hyperlink" Target="https://www.ncdhhs.gov/divisions/social-services/program-statistics-and-reviews/fns-caseload-statistics-reports/quality-control-data" TargetMode="Externa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5.xml"/><Relationship Id="rId1" Type="http://schemas.openxmlformats.org/officeDocument/2006/relationships/tags" Target="../tags/tag2.xml"/></Relationships>
</file>

<file path=ppt/slides/_rels/slide30.xml.rels><?xml version="1.0" encoding="UTF-8" standalone="yes"?>
<Relationships xmlns="http://schemas.openxmlformats.org/package/2006/relationships"><Relationship Id="rId3" Type="http://schemas.openxmlformats.org/officeDocument/2006/relationships/hyperlink" Target="mailto:emma.burgy@dhhs.nc.gov" TargetMode="External"/><Relationship Id="rId2" Type="http://schemas.openxmlformats.org/officeDocument/2006/relationships/hyperlink" Target="mailto:allison.smith@dhhs.nc.gov" TargetMode="External"/><Relationship Id="rId1" Type="http://schemas.openxmlformats.org/officeDocument/2006/relationships/slideLayout" Target="../slideLayouts/slideLayout14.xml"/><Relationship Id="rId4" Type="http://schemas.openxmlformats.org/officeDocument/2006/relationships/hyperlink" Target="mailto:dss.policy.questions@dhhs.nc.gov"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hyperlink" Target="https://www.frac.org/wp-content/uploads/SNAP_FactSheets_022525_NC34.pdf" TargetMode="External"/><Relationship Id="rId2" Type="http://schemas.openxmlformats.org/officeDocument/2006/relationships/slideLayout" Target="../slideLayouts/slideLayout25.xml"/><Relationship Id="rId1" Type="http://schemas.openxmlformats.org/officeDocument/2006/relationships/tags" Target="../tags/tag3.xml"/><Relationship Id="rId6" Type="http://schemas.openxmlformats.org/officeDocument/2006/relationships/hyperlink" Target="https://www.cbpp.org/sites/default/files/atoms/files/snap_factsheet_north_carolina.pdf" TargetMode="External"/><Relationship Id="rId5" Type="http://schemas.openxmlformats.org/officeDocument/2006/relationships/hyperlink" Target="https://www.ncdhhs.gov/ncdhhs-state-action-plan-nutrition-security-2023-2024/open" TargetMode="Externa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5.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5.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5.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3488372" y="2199068"/>
            <a:ext cx="6980349" cy="2459864"/>
          </a:xfrm>
        </p:spPr>
        <p:txBody>
          <a:bodyPr/>
          <a:lstStyle/>
          <a:p>
            <a:pPr algn="ctr"/>
            <a:r>
              <a:rPr lang="en-US" sz="2600" dirty="0">
                <a:solidFill>
                  <a:schemeClr val="tx2">
                    <a:lumMod val="75000"/>
                  </a:schemeClr>
                </a:solidFill>
                <a:latin typeface="Gotham Light" pitchFamily="50" charset="0"/>
                <a:cs typeface="Arial"/>
              </a:rPr>
              <a:t>NC Department of Health and Human Services </a:t>
            </a:r>
          </a:p>
          <a:p>
            <a:pPr algn="ctr"/>
            <a:endParaRPr lang="en-US" sz="2400" dirty="0">
              <a:solidFill>
                <a:schemeClr val="tx2">
                  <a:lumMod val="75000"/>
                </a:schemeClr>
              </a:solidFill>
            </a:endParaRPr>
          </a:p>
          <a:p>
            <a:pPr algn="ctr"/>
            <a:r>
              <a:rPr lang="en-US" sz="2800" dirty="0">
                <a:solidFill>
                  <a:schemeClr val="tx2">
                    <a:lumMod val="75000"/>
                  </a:schemeClr>
                </a:solidFill>
              </a:rPr>
              <a:t>Strengthening FNS Timeliness and Accuracy: </a:t>
            </a:r>
          </a:p>
          <a:p>
            <a:pPr algn="ctr"/>
            <a:r>
              <a:rPr lang="en-US" sz="2800" dirty="0">
                <a:solidFill>
                  <a:schemeClr val="tx2">
                    <a:lumMod val="75000"/>
                  </a:schemeClr>
                </a:solidFill>
              </a:rPr>
              <a:t>A CQI Approach for </a:t>
            </a:r>
          </a:p>
          <a:p>
            <a:pPr algn="ctr"/>
            <a:r>
              <a:rPr lang="en-US" sz="2800" dirty="0">
                <a:solidFill>
                  <a:schemeClr val="tx2">
                    <a:lumMod val="75000"/>
                  </a:schemeClr>
                </a:solidFill>
              </a:rPr>
              <a:t>North Carolina Counties</a:t>
            </a:r>
          </a:p>
          <a:p>
            <a:pPr algn="ctr"/>
            <a:endParaRPr lang="en-US" sz="2800" dirty="0">
              <a:solidFill>
                <a:schemeClr val="tx2">
                  <a:lumMod val="75000"/>
                </a:schemeClr>
              </a:solidFill>
            </a:endParaRPr>
          </a:p>
          <a:p>
            <a:r>
              <a:rPr lang="en-US" sz="1800" dirty="0">
                <a:solidFill>
                  <a:schemeClr val="tx2">
                    <a:lumMod val="75000"/>
                  </a:schemeClr>
                </a:solidFill>
              </a:rPr>
              <a:t>Allison W. Smith – Deputy Director</a:t>
            </a:r>
          </a:p>
          <a:p>
            <a:r>
              <a:rPr lang="en-US" sz="1800" dirty="0">
                <a:solidFill>
                  <a:schemeClr val="tx2">
                    <a:lumMod val="75000"/>
                  </a:schemeClr>
                </a:solidFill>
              </a:rPr>
              <a:t>Emma Burgy Burnette – FNS/Energy CQI Program Manager</a:t>
            </a:r>
          </a:p>
          <a:p>
            <a:r>
              <a:rPr lang="en-US" sz="1800" dirty="0">
                <a:solidFill>
                  <a:schemeClr val="tx2">
                    <a:lumMod val="75000"/>
                  </a:schemeClr>
                </a:solidFill>
              </a:rPr>
              <a:t>August 8, 2025</a:t>
            </a:r>
          </a:p>
        </p:txBody>
      </p:sp>
    </p:spTree>
    <p:extLst>
      <p:ext uri="{BB962C8B-B14F-4D97-AF65-F5344CB8AC3E}">
        <p14:creationId xmlns:p14="http://schemas.microsoft.com/office/powerpoint/2010/main" val="399576773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051CFE8-84C0-1BB3-270B-4DD2EAFDC0A6}"/>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ABB09CC-8300-27FE-B4D6-E95B450DFA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B0936184-0DC3-85B3-93A9-433652CEDB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E5AE7C85-407F-3FE9-779E-105A59F58EA5}"/>
              </a:ext>
            </a:extLst>
          </p:cNvPr>
          <p:cNvSpPr>
            <a:spLocks noGrp="1"/>
          </p:cNvSpPr>
          <p:nvPr>
            <p:ph type="title"/>
          </p:nvPr>
        </p:nvSpPr>
        <p:spPr>
          <a:xfrm>
            <a:off x="1180947" y="338881"/>
            <a:ext cx="9829800" cy="1325880"/>
          </a:xfrm>
        </p:spPr>
        <p:txBody>
          <a:bodyPr anchor="b">
            <a:normAutofit fontScale="90000"/>
          </a:bodyPr>
          <a:lstStyle/>
          <a:p>
            <a:pPr algn="ctr"/>
            <a:r>
              <a:rPr lang="en-US" sz="5300" b="1" dirty="0">
                <a:solidFill>
                  <a:schemeClr val="tx2"/>
                </a:solidFill>
              </a:rPr>
              <a:t>What Is the FNS Payment Error Rate? (Continued)</a:t>
            </a:r>
            <a:endParaRPr lang="en-US" sz="4600" dirty="0">
              <a:solidFill>
                <a:schemeClr val="tx2"/>
              </a:solidFill>
            </a:endParaRPr>
          </a:p>
        </p:txBody>
      </p:sp>
      <p:grpSp>
        <p:nvGrpSpPr>
          <p:cNvPr id="14" name="Group 13">
            <a:extLst>
              <a:ext uri="{FF2B5EF4-FFF2-40B4-BE49-F238E27FC236}">
                <a16:creationId xmlns:a16="http://schemas.microsoft.com/office/drawing/2014/main" id="{8F7DD2CE-DC31-A846-CEE4-CAD3E9F0E6D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1"/>
            <a:ext cx="3362070" cy="2522849"/>
            <a:chOff x="-305" y="-1"/>
            <a:chExt cx="3832880" cy="2876136"/>
          </a:xfrm>
        </p:grpSpPr>
        <p:sp>
          <p:nvSpPr>
            <p:cNvPr id="15" name="Freeform: Shape 14">
              <a:extLst>
                <a:ext uri="{FF2B5EF4-FFF2-40B4-BE49-F238E27FC236}">
                  <a16:creationId xmlns:a16="http://schemas.microsoft.com/office/drawing/2014/main" id="{28D18495-2A43-0B62-2656-BC83B55FA8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AC1599E5-C723-CC2F-0713-D8C5097451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7" name="Freeform: Shape 16">
              <a:extLst>
                <a:ext uri="{FF2B5EF4-FFF2-40B4-BE49-F238E27FC236}">
                  <a16:creationId xmlns:a16="http://schemas.microsoft.com/office/drawing/2014/main" id="{CB0A34B6-74CB-2A56-DFD9-9BB7FC7438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8" name="Freeform: Shape 17">
              <a:extLst>
                <a:ext uri="{FF2B5EF4-FFF2-40B4-BE49-F238E27FC236}">
                  <a16:creationId xmlns:a16="http://schemas.microsoft.com/office/drawing/2014/main" id="{C6CD5DC2-3877-566E-3ADB-3FEA503B28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3" name="Content Placeholder 2">
            <a:extLst>
              <a:ext uri="{FF2B5EF4-FFF2-40B4-BE49-F238E27FC236}">
                <a16:creationId xmlns:a16="http://schemas.microsoft.com/office/drawing/2014/main" id="{87780499-4A31-2ABC-BB5E-DBE6912B6AD0}"/>
              </a:ext>
            </a:extLst>
          </p:cNvPr>
          <p:cNvSpPr>
            <a:spLocks noGrp="1"/>
          </p:cNvSpPr>
          <p:nvPr>
            <p:ph idx="1"/>
          </p:nvPr>
        </p:nvSpPr>
        <p:spPr>
          <a:xfrm>
            <a:off x="1060703" y="2346426"/>
            <a:ext cx="9829799" cy="3227626"/>
          </a:xfrm>
        </p:spPr>
        <p:txBody>
          <a:bodyPr anchor="ctr">
            <a:normAutofit/>
          </a:bodyPr>
          <a:lstStyle/>
          <a:p>
            <a:pPr>
              <a:buFont typeface="Wingdings" panose="05000000000000000000" pitchFamily="2" charset="2"/>
              <a:buChar char="§"/>
            </a:pPr>
            <a:r>
              <a:rPr lang="en-US" dirty="0"/>
              <a:t>County Departments of Social Services (DSS) are responsible for determining eligibility and calculating benefit amounts for the Food and Nutrition Services (FNS) program. The payment error rate reflects the accuracy with which county staff perform these determinations.</a:t>
            </a:r>
            <a:endParaRPr lang="en-US" dirty="0">
              <a:solidFill>
                <a:schemeClr val="tx2"/>
              </a:solidFill>
            </a:endParaRPr>
          </a:p>
        </p:txBody>
      </p:sp>
      <p:grpSp>
        <p:nvGrpSpPr>
          <p:cNvPr id="20" name="Group 19">
            <a:extLst>
              <a:ext uri="{FF2B5EF4-FFF2-40B4-BE49-F238E27FC236}">
                <a16:creationId xmlns:a16="http://schemas.microsoft.com/office/drawing/2014/main" id="{5DB506CB-4300-A6E7-43C4-068C5A7B3A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10185732" y="4852038"/>
            <a:ext cx="2151670" cy="1860256"/>
            <a:chOff x="-305" y="-4155"/>
            <a:chExt cx="2514948" cy="2174333"/>
          </a:xfrm>
        </p:grpSpPr>
        <p:sp>
          <p:nvSpPr>
            <p:cNvPr id="21" name="Freeform: Shape 20">
              <a:extLst>
                <a:ext uri="{FF2B5EF4-FFF2-40B4-BE49-F238E27FC236}">
                  <a16:creationId xmlns:a16="http://schemas.microsoft.com/office/drawing/2014/main" id="{8AF131FB-CD3F-6B2B-8246-27ED559D19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4937A272-5A54-4B23-0E8D-A3C94EB534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3" name="Freeform: Shape 22">
              <a:extLst>
                <a:ext uri="{FF2B5EF4-FFF2-40B4-BE49-F238E27FC236}">
                  <a16:creationId xmlns:a16="http://schemas.microsoft.com/office/drawing/2014/main" id="{9A62CC26-46CA-662F-FF38-8F65F75F91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4" name="Freeform: Shape 23">
              <a:extLst>
                <a:ext uri="{FF2B5EF4-FFF2-40B4-BE49-F238E27FC236}">
                  <a16:creationId xmlns:a16="http://schemas.microsoft.com/office/drawing/2014/main" id="{E74B63F7-6223-269D-90CF-0A911B0D56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17744934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AF1FD76-D1A5-AF8A-007E-BA3BA7200A89}"/>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7FAEAFE-4B17-6F7C-9DD8-E0AE5280AE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F330E87D-9C26-C9EB-590C-8B63776E06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08ABD64A-71F4-B488-ADD3-29BCDCDAF1CB}"/>
              </a:ext>
            </a:extLst>
          </p:cNvPr>
          <p:cNvSpPr>
            <a:spLocks noGrp="1"/>
          </p:cNvSpPr>
          <p:nvPr>
            <p:ph type="title"/>
          </p:nvPr>
        </p:nvSpPr>
        <p:spPr>
          <a:xfrm>
            <a:off x="1180947" y="338881"/>
            <a:ext cx="9829800" cy="1325880"/>
          </a:xfrm>
        </p:spPr>
        <p:txBody>
          <a:bodyPr anchor="b">
            <a:normAutofit fontScale="90000"/>
          </a:bodyPr>
          <a:lstStyle/>
          <a:p>
            <a:pPr algn="ctr"/>
            <a:r>
              <a:rPr lang="en-US" sz="5300" b="1" dirty="0">
                <a:solidFill>
                  <a:schemeClr val="tx2"/>
                </a:solidFill>
              </a:rPr>
              <a:t>North Carolina’s FY 2024 </a:t>
            </a:r>
            <a:br>
              <a:rPr lang="en-US" sz="5300" b="1" dirty="0">
                <a:solidFill>
                  <a:schemeClr val="tx2"/>
                </a:solidFill>
              </a:rPr>
            </a:br>
            <a:r>
              <a:rPr lang="en-US" sz="5300" b="1" dirty="0">
                <a:solidFill>
                  <a:schemeClr val="tx2"/>
                </a:solidFill>
              </a:rPr>
              <a:t>Payment Error Rate (PER)</a:t>
            </a:r>
            <a:endParaRPr lang="en-US" sz="4600" dirty="0">
              <a:solidFill>
                <a:schemeClr val="tx2"/>
              </a:solidFill>
            </a:endParaRPr>
          </a:p>
        </p:txBody>
      </p:sp>
      <p:grpSp>
        <p:nvGrpSpPr>
          <p:cNvPr id="14" name="Group 13">
            <a:extLst>
              <a:ext uri="{FF2B5EF4-FFF2-40B4-BE49-F238E27FC236}">
                <a16:creationId xmlns:a16="http://schemas.microsoft.com/office/drawing/2014/main" id="{511C2D90-283B-8DA4-7267-4C6CD05454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1"/>
            <a:ext cx="3362070" cy="2522849"/>
            <a:chOff x="-305" y="-1"/>
            <a:chExt cx="3832880" cy="2876136"/>
          </a:xfrm>
        </p:grpSpPr>
        <p:sp>
          <p:nvSpPr>
            <p:cNvPr id="15" name="Freeform: Shape 14">
              <a:extLst>
                <a:ext uri="{FF2B5EF4-FFF2-40B4-BE49-F238E27FC236}">
                  <a16:creationId xmlns:a16="http://schemas.microsoft.com/office/drawing/2014/main" id="{DECB7D25-63BD-F1AF-1A9F-EE08B7A0FA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E9427FA7-40A1-BC6F-9E75-43E75FCB6E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7" name="Freeform: Shape 16">
              <a:extLst>
                <a:ext uri="{FF2B5EF4-FFF2-40B4-BE49-F238E27FC236}">
                  <a16:creationId xmlns:a16="http://schemas.microsoft.com/office/drawing/2014/main" id="{FD7BD647-83E1-2622-582B-A36AA3EE57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8" name="Freeform: Shape 17">
              <a:extLst>
                <a:ext uri="{FF2B5EF4-FFF2-40B4-BE49-F238E27FC236}">
                  <a16:creationId xmlns:a16="http://schemas.microsoft.com/office/drawing/2014/main" id="{2FCAFD55-EBD8-4E64-46D6-40D25657AC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3" name="Content Placeholder 2">
            <a:extLst>
              <a:ext uri="{FF2B5EF4-FFF2-40B4-BE49-F238E27FC236}">
                <a16:creationId xmlns:a16="http://schemas.microsoft.com/office/drawing/2014/main" id="{A070D080-E0AE-2B78-11CA-21B3555182B4}"/>
              </a:ext>
            </a:extLst>
          </p:cNvPr>
          <p:cNvSpPr>
            <a:spLocks noGrp="1"/>
          </p:cNvSpPr>
          <p:nvPr>
            <p:ph idx="1"/>
          </p:nvPr>
        </p:nvSpPr>
        <p:spPr>
          <a:xfrm>
            <a:off x="1060703" y="2346426"/>
            <a:ext cx="9829799" cy="3227626"/>
          </a:xfrm>
        </p:spPr>
        <p:txBody>
          <a:bodyPr anchor="ctr">
            <a:normAutofit lnSpcReduction="10000"/>
          </a:bodyPr>
          <a:lstStyle/>
          <a:p>
            <a:r>
              <a:rPr lang="en-US" dirty="0">
                <a:solidFill>
                  <a:schemeClr val="tx2"/>
                </a:solidFill>
              </a:rPr>
              <a:t>North Carolina’s 10.21% rate exceeds the USDA’s six percent (6%) threshold and is slightly below the national average which is 10.93%.</a:t>
            </a:r>
          </a:p>
          <a:p>
            <a:r>
              <a:rPr lang="en-US" dirty="0">
                <a:solidFill>
                  <a:schemeClr val="tx2"/>
                </a:solidFill>
              </a:rPr>
              <a:t>As indicated in the beginning of this presentation, this puts North Carolina at risk for a cost share of $420 million based on our current PER.  </a:t>
            </a:r>
          </a:p>
          <a:p>
            <a:r>
              <a:rPr lang="en-US" dirty="0">
                <a:solidFill>
                  <a:schemeClr val="tx2"/>
                </a:solidFill>
              </a:rPr>
              <a:t>Because North Carolina exceeds the six percent threshold, a Corrective Action Plan (CAP) must be submitted to USDA. </a:t>
            </a:r>
          </a:p>
        </p:txBody>
      </p:sp>
      <p:grpSp>
        <p:nvGrpSpPr>
          <p:cNvPr id="20" name="Group 19">
            <a:extLst>
              <a:ext uri="{FF2B5EF4-FFF2-40B4-BE49-F238E27FC236}">
                <a16:creationId xmlns:a16="http://schemas.microsoft.com/office/drawing/2014/main" id="{772245E0-5194-465B-D1D8-062B3A9DA8E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10185732" y="4852038"/>
            <a:ext cx="2151670" cy="1860256"/>
            <a:chOff x="-305" y="-4155"/>
            <a:chExt cx="2514948" cy="2174333"/>
          </a:xfrm>
        </p:grpSpPr>
        <p:sp>
          <p:nvSpPr>
            <p:cNvPr id="21" name="Freeform: Shape 20">
              <a:extLst>
                <a:ext uri="{FF2B5EF4-FFF2-40B4-BE49-F238E27FC236}">
                  <a16:creationId xmlns:a16="http://schemas.microsoft.com/office/drawing/2014/main" id="{1F80D745-8454-CEC8-A448-37D37DABD4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9F108B73-3B82-6614-3BA4-22BB129329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3" name="Freeform: Shape 22">
              <a:extLst>
                <a:ext uri="{FF2B5EF4-FFF2-40B4-BE49-F238E27FC236}">
                  <a16:creationId xmlns:a16="http://schemas.microsoft.com/office/drawing/2014/main" id="{2A2D25BB-BE65-74F0-1BAE-27BB12B069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4" name="Freeform: Shape 23">
              <a:extLst>
                <a:ext uri="{FF2B5EF4-FFF2-40B4-BE49-F238E27FC236}">
                  <a16:creationId xmlns:a16="http://schemas.microsoft.com/office/drawing/2014/main" id="{DE8745F8-0992-FC41-727B-DA89906450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35897378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A9795-F739-987C-2788-88B3E6DEEC72}"/>
              </a:ext>
            </a:extLst>
          </p:cNvPr>
          <p:cNvSpPr>
            <a:spLocks noGrp="1"/>
          </p:cNvSpPr>
          <p:nvPr>
            <p:ph type="title"/>
          </p:nvPr>
        </p:nvSpPr>
        <p:spPr/>
        <p:txBody>
          <a:bodyPr>
            <a:noAutofit/>
          </a:bodyPr>
          <a:lstStyle/>
          <a:p>
            <a:pPr algn="ctr"/>
            <a:r>
              <a:rPr lang="en-US" sz="3200" b="1" dirty="0"/>
              <a:t>What are the roles of the Division of Social Services (DSS) and the Division of Child and Family Wellbeing (DCFW)?</a:t>
            </a:r>
            <a:endParaRPr lang="en-US" sz="3200" dirty="0"/>
          </a:p>
        </p:txBody>
      </p:sp>
      <p:graphicFrame>
        <p:nvGraphicFramePr>
          <p:cNvPr id="7" name="Content Placeholder 2">
            <a:extLst>
              <a:ext uri="{FF2B5EF4-FFF2-40B4-BE49-F238E27FC236}">
                <a16:creationId xmlns:a16="http://schemas.microsoft.com/office/drawing/2014/main" id="{C52B9388-3DE9-7CD9-71A0-59C39F831941}"/>
              </a:ext>
            </a:extLst>
          </p:cNvPr>
          <p:cNvGraphicFramePr>
            <a:graphicFrameLocks noGrp="1"/>
          </p:cNvGraphicFramePr>
          <p:nvPr>
            <p:ph idx="1"/>
            <p:extLst>
              <p:ext uri="{D42A27DB-BD31-4B8C-83A1-F6EECF244321}">
                <p14:modId xmlns:p14="http://schemas.microsoft.com/office/powerpoint/2010/main" val="3273475611"/>
              </p:ext>
            </p:extLst>
          </p:nvPr>
        </p:nvGraphicFramePr>
        <p:xfrm>
          <a:off x="838200" y="3097529"/>
          <a:ext cx="10515600" cy="30794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ED7F4A6B-8355-BD99-0619-6C35E428CF4F}"/>
              </a:ext>
            </a:extLst>
          </p:cNvPr>
          <p:cNvSpPr txBox="1"/>
          <p:nvPr/>
        </p:nvSpPr>
        <p:spPr>
          <a:xfrm>
            <a:off x="838200" y="1690688"/>
            <a:ext cx="10515600" cy="1200329"/>
          </a:xfrm>
          <a:prstGeom prst="rect">
            <a:avLst/>
          </a:prstGeom>
          <a:noFill/>
        </p:spPr>
        <p:txBody>
          <a:bodyPr wrap="square" rtlCol="0">
            <a:spAutoFit/>
          </a:bodyPr>
          <a:lstStyle/>
          <a:p>
            <a:pPr lvl="0">
              <a:defRPr/>
            </a:pPr>
            <a:r>
              <a:rPr lang="en-US" sz="2400" dirty="0"/>
              <a:t>While DSS and DCFW have distinct roles within the FNS program, we share a common goal: to ensure the highest quality experience for counties while maintaining full compliance with federal policies, procedures, and mandates.</a:t>
            </a:r>
            <a:endPar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 name="TextBox 2">
            <a:extLst>
              <a:ext uri="{FF2B5EF4-FFF2-40B4-BE49-F238E27FC236}">
                <a16:creationId xmlns:a16="http://schemas.microsoft.com/office/drawing/2014/main" id="{823163CB-9A4B-C9FC-26A8-43B4222E006F}"/>
              </a:ext>
            </a:extLst>
          </p:cNvPr>
          <p:cNvSpPr txBox="1"/>
          <p:nvPr/>
        </p:nvSpPr>
        <p:spPr>
          <a:xfrm>
            <a:off x="1944624" y="3172968"/>
            <a:ext cx="9409176" cy="738664"/>
          </a:xfrm>
          <a:prstGeom prst="rect">
            <a:avLst/>
          </a:prstGeom>
          <a:noFill/>
        </p:spPr>
        <p:txBody>
          <a:bodyPr wrap="square" rtlCol="0">
            <a:spAutoFit/>
          </a:bodyPr>
          <a:lstStyle/>
          <a:p>
            <a:r>
              <a:rPr lang="en-US" sz="1400" b="1" dirty="0"/>
              <a:t>DCFW is responsible for developing and maintaining FNS policy, updating the FNS policy manuals, revising training materials in the Learning Gateway, and overseeing Quality Control for the FNS program as well as SNAP Education and Outreach, and More Than  Job NC (formerly known as the Employment and Training Program)</a:t>
            </a:r>
          </a:p>
        </p:txBody>
      </p:sp>
    </p:spTree>
    <p:extLst>
      <p:ext uri="{BB962C8B-B14F-4D97-AF65-F5344CB8AC3E}">
        <p14:creationId xmlns:p14="http://schemas.microsoft.com/office/powerpoint/2010/main" val="29476229"/>
      </p:ext>
    </p:extLst>
  </p:cSld>
  <p:clrMapOvr>
    <a:masterClrMapping/>
  </p:clrMapOvr>
  <p:transition spd="med">
    <p:pull/>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13" name="Freeform: Shape 12">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14" name="Freeform: Shape 13">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15" name="Freeform: Shape 14">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16" name="Freeform: Shape 15">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17" name="Freeform: Shape 16">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grpSp>
      <p:sp>
        <p:nvSpPr>
          <p:cNvPr id="2" name="Title 1">
            <a:extLst>
              <a:ext uri="{FF2B5EF4-FFF2-40B4-BE49-F238E27FC236}">
                <a16:creationId xmlns:a16="http://schemas.microsoft.com/office/drawing/2014/main" id="{8BB04B95-2C17-E42A-9FEA-A545CDC811C6}"/>
              </a:ext>
            </a:extLst>
          </p:cNvPr>
          <p:cNvSpPr>
            <a:spLocks noGrp="1"/>
          </p:cNvSpPr>
          <p:nvPr>
            <p:ph type="title"/>
          </p:nvPr>
        </p:nvSpPr>
        <p:spPr>
          <a:xfrm>
            <a:off x="365760" y="2199064"/>
            <a:ext cx="4272666" cy="2894787"/>
          </a:xfrm>
        </p:spPr>
        <p:txBody>
          <a:bodyPr>
            <a:normAutofit/>
          </a:bodyPr>
          <a:lstStyle/>
          <a:p>
            <a:r>
              <a:rPr lang="en-US" sz="6000" b="1" dirty="0">
                <a:solidFill>
                  <a:schemeClr val="tx2"/>
                </a:solidFill>
                <a:latin typeface="Calibri" panose="020F0502020204030204" pitchFamily="34" charset="0"/>
                <a:ea typeface="Calibri" panose="020F0502020204030204" pitchFamily="34" charset="0"/>
                <a:cs typeface="Calibri" panose="020F0502020204030204" pitchFamily="34" charset="0"/>
              </a:rPr>
              <a:t>What is CQI?</a:t>
            </a:r>
            <a:br>
              <a:rPr lang="en-US" sz="5400" b="1" dirty="0">
                <a:solidFill>
                  <a:schemeClr val="tx2"/>
                </a:solidFill>
                <a:latin typeface="Calibri" panose="020F0502020204030204" pitchFamily="34" charset="0"/>
                <a:ea typeface="Calibri" panose="020F0502020204030204" pitchFamily="34" charset="0"/>
                <a:cs typeface="Calibri" panose="020F0502020204030204" pitchFamily="34" charset="0"/>
              </a:rPr>
            </a:br>
            <a:br>
              <a:rPr lang="en-US" sz="5400" b="1" dirty="0">
                <a:solidFill>
                  <a:schemeClr val="tx2"/>
                </a:solidFill>
                <a:latin typeface="Calibri" panose="020F0502020204030204" pitchFamily="34" charset="0"/>
                <a:ea typeface="Calibri" panose="020F0502020204030204" pitchFamily="34" charset="0"/>
                <a:cs typeface="Calibri" panose="020F0502020204030204" pitchFamily="34" charset="0"/>
              </a:rPr>
            </a:br>
            <a:endParaRPr lang="en-US" dirty="0">
              <a:solidFill>
                <a:schemeClr val="tx2"/>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6">
            <a:extLst>
              <a:ext uri="{FF2B5EF4-FFF2-40B4-BE49-F238E27FC236}">
                <a16:creationId xmlns:a16="http://schemas.microsoft.com/office/drawing/2014/main" id="{86FB322D-D6EE-EA79-279A-76124043454C}"/>
              </a:ext>
            </a:extLst>
          </p:cNvPr>
          <p:cNvSpPr>
            <a:spLocks noGrp="1"/>
          </p:cNvSpPr>
          <p:nvPr>
            <p:ph idx="1"/>
          </p:nvPr>
        </p:nvSpPr>
        <p:spPr>
          <a:xfrm>
            <a:off x="5715099" y="1739483"/>
            <a:ext cx="5820077" cy="3003995"/>
          </a:xfrm>
        </p:spPr>
        <p:txBody>
          <a:bodyPr>
            <a:normAutofit/>
          </a:bodyPr>
          <a:lstStyle/>
          <a:p>
            <a:r>
              <a:rPr lang="en-US" sz="2400" dirty="0">
                <a:latin typeface="Calibri" panose="020F0502020204030204" pitchFamily="34" charset="0"/>
                <a:ea typeface="Calibri" panose="020F0502020204030204" pitchFamily="34" charset="0"/>
                <a:cs typeface="Calibri" panose="020F0502020204030204" pitchFamily="34" charset="0"/>
              </a:rPr>
              <a:t>CQI = Continuous Quality Improvement</a:t>
            </a:r>
          </a:p>
          <a:p>
            <a:r>
              <a:rPr lang="en-US" sz="2400" dirty="0">
                <a:latin typeface="Calibri" panose="020F0502020204030204" pitchFamily="34" charset="0"/>
                <a:ea typeface="Calibri" panose="020F0502020204030204" pitchFamily="34" charset="0"/>
                <a:cs typeface="Calibri" panose="020F0502020204030204" pitchFamily="34" charset="0"/>
              </a:rPr>
              <a:t>This is a structured, ongoing process to improve outcomes.</a:t>
            </a:r>
          </a:p>
          <a:p>
            <a:r>
              <a:rPr lang="en-US" sz="2400" dirty="0">
                <a:latin typeface="Calibri" panose="020F0502020204030204" pitchFamily="34" charset="0"/>
                <a:ea typeface="Calibri" panose="020F0502020204030204" pitchFamily="34" charset="0"/>
                <a:cs typeface="Calibri" panose="020F0502020204030204" pitchFamily="34" charset="0"/>
              </a:rPr>
              <a:t>Emphasizes evidence-driven decisions and team collaboration/partner inclusive</a:t>
            </a:r>
          </a:p>
          <a:p>
            <a:r>
              <a:rPr lang="en-US" sz="2400" dirty="0">
                <a:latin typeface="Calibri" panose="020F0502020204030204" pitchFamily="34" charset="0"/>
                <a:ea typeface="Calibri" panose="020F0502020204030204" pitchFamily="34" charset="0"/>
                <a:cs typeface="Calibri" panose="020F0502020204030204" pitchFamily="34" charset="0"/>
              </a:rPr>
              <a:t>Applies the 4 C’s:  Collect, Create, Change, and Check</a:t>
            </a:r>
          </a:p>
        </p:txBody>
      </p:sp>
    </p:spTree>
    <p:extLst>
      <p:ext uri="{BB962C8B-B14F-4D97-AF65-F5344CB8AC3E}">
        <p14:creationId xmlns:p14="http://schemas.microsoft.com/office/powerpoint/2010/main" val="42161121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69F4CBFA-8772-2AFF-AA7F-1CEADC91E655}"/>
              </a:ext>
            </a:extLst>
          </p:cNvPr>
          <p:cNvSpPr>
            <a:spLocks noGrp="1"/>
          </p:cNvSpPr>
          <p:nvPr>
            <p:ph type="title"/>
          </p:nvPr>
        </p:nvSpPr>
        <p:spPr>
          <a:xfrm>
            <a:off x="928116" y="200830"/>
            <a:ext cx="10213848" cy="2175418"/>
          </a:xfrm>
        </p:spPr>
        <p:txBody>
          <a:bodyPr>
            <a:noAutofit/>
          </a:bodyPr>
          <a:lstStyle/>
          <a:p>
            <a:pPr algn="ctr"/>
            <a:r>
              <a:rPr lang="en-US" sz="4000" b="1" dirty="0">
                <a:solidFill>
                  <a:srgbClr val="0E284B"/>
                </a:solidFill>
                <a:latin typeface="Calibri" panose="020F0502020204030204" pitchFamily="34" charset="0"/>
                <a:ea typeface="Calibri" panose="020F0502020204030204" pitchFamily="34" charset="0"/>
                <a:cs typeface="Calibri" panose="020F0502020204030204" pitchFamily="34" charset="0"/>
              </a:rPr>
              <a:t>The CQI Cycle Plan</a:t>
            </a:r>
            <a:br>
              <a:rPr lang="en-US" sz="4000" b="1" dirty="0">
                <a:solidFill>
                  <a:srgbClr val="0E284B"/>
                </a:solidFill>
                <a:latin typeface="Calibri" panose="020F0502020204030204" pitchFamily="34" charset="0"/>
                <a:ea typeface="Calibri" panose="020F0502020204030204" pitchFamily="34" charset="0"/>
                <a:cs typeface="Calibri" panose="020F0502020204030204" pitchFamily="34" charset="0"/>
              </a:rPr>
            </a:br>
            <a:r>
              <a:rPr lang="en-US" sz="4000" b="1" dirty="0">
                <a:solidFill>
                  <a:srgbClr val="0E284B"/>
                </a:solidFill>
                <a:latin typeface="Calibri" panose="020F0502020204030204" pitchFamily="34" charset="0"/>
                <a:ea typeface="Calibri" panose="020F0502020204030204" pitchFamily="34" charset="0"/>
                <a:cs typeface="Calibri" panose="020F0502020204030204" pitchFamily="34" charset="0"/>
              </a:rPr>
              <a:t>As it Pertains to FNS Timeliness and Accuracy</a:t>
            </a:r>
            <a:br>
              <a:rPr lang="en-US" sz="4000" b="1" dirty="0">
                <a:solidFill>
                  <a:srgbClr val="0E284B"/>
                </a:solidFill>
                <a:latin typeface="Calibri" panose="020F0502020204030204" pitchFamily="34" charset="0"/>
                <a:ea typeface="Calibri" panose="020F0502020204030204" pitchFamily="34" charset="0"/>
                <a:cs typeface="Calibri" panose="020F0502020204030204" pitchFamily="34" charset="0"/>
              </a:rPr>
            </a:br>
            <a:endParaRPr lang="en-US" sz="4000" dirty="0">
              <a:solidFill>
                <a:srgbClr val="0E284B"/>
              </a:solidFill>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865B838-D6ED-2764-9A7C-3DE8772AF7B3}"/>
              </a:ext>
            </a:extLst>
          </p:cNvPr>
          <p:cNvSpPr>
            <a:spLocks noGrp="1"/>
          </p:cNvSpPr>
          <p:nvPr>
            <p:ph idx="1"/>
          </p:nvPr>
        </p:nvSpPr>
        <p:spPr>
          <a:xfrm>
            <a:off x="859536" y="2167128"/>
            <a:ext cx="10351008" cy="3803904"/>
          </a:xfrm>
        </p:spPr>
        <p:txBody>
          <a:bodyPr anchor="t">
            <a:normAutofit/>
          </a:bodyPr>
          <a:lstStyle/>
          <a:p>
            <a:r>
              <a:rPr lang="en-US" sz="2400" b="1" dirty="0">
                <a:solidFill>
                  <a:srgbClr val="0E284B"/>
                </a:solidFill>
                <a:latin typeface="Calibri" panose="020F0502020204030204" pitchFamily="34" charset="0"/>
                <a:ea typeface="Calibri" panose="020F0502020204030204" pitchFamily="34" charset="0"/>
                <a:cs typeface="Calibri" panose="020F0502020204030204" pitchFamily="34" charset="0"/>
              </a:rPr>
              <a:t>Collect:</a:t>
            </a:r>
          </a:p>
          <a:p>
            <a:pPr lvl="1"/>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Collect and analyze quantitative data such as timeliness, accuracy rates, case reviews.</a:t>
            </a:r>
          </a:p>
          <a:p>
            <a:pPr lvl="1"/>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Integrate qualitative insights such as staff feedback, information from CQI touchpoints.</a:t>
            </a:r>
          </a:p>
          <a:p>
            <a:pPr lvl="1"/>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Monitor key performance indicators regularly</a:t>
            </a:r>
          </a:p>
          <a:p>
            <a:pPr marL="457200" lvl="1" indent="0">
              <a:buNone/>
            </a:pPr>
            <a:endParaRPr lang="en-US" b="1" dirty="0">
              <a:solidFill>
                <a:srgbClr val="0E284B"/>
              </a:solidFill>
              <a:latin typeface="Calibri" panose="020F0502020204030204" pitchFamily="34" charset="0"/>
              <a:ea typeface="Calibri" panose="020F0502020204030204" pitchFamily="34" charset="0"/>
              <a:cs typeface="Calibri" panose="020F0502020204030204" pitchFamily="34" charset="0"/>
            </a:endParaRPr>
          </a:p>
          <a:p>
            <a:pPr marL="457200" lvl="1" indent="0">
              <a:buNone/>
            </a:pPr>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Example:  The county would analyze payment error rate and timeliness data to pinpoint root cause.</a:t>
            </a:r>
            <a:endParaRPr lang="en-US" dirty="0">
              <a:solidFill>
                <a:srgbClr val="0E284B"/>
              </a:solidFill>
              <a:latin typeface="Calibri" panose="020F0502020204030204" pitchFamily="34" charset="0"/>
              <a:ea typeface="Calibri" panose="020F0502020204030204" pitchFamily="34" charset="0"/>
              <a:cs typeface="Calibri" panose="020F0502020204030204" pitchFamily="34" charset="0"/>
            </a:endParaRPr>
          </a:p>
        </p:txBody>
      </p:sp>
      <p:grpSp>
        <p:nvGrpSpPr>
          <p:cNvPr id="18" name="Group 17">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3632035311"/>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416FAC7-D674-7052-FD98-F8DDC0E7886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54EB03A-08AC-845B-0041-DA352AE6D8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17758D19-ADF8-E98E-50BC-EBF7387124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A66BAF5F-7835-2A7B-48C3-4B068EDB21A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BED2A684-2B7A-1A91-2EBD-E40107707C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685B9851-784C-9FFF-E870-64A619EED5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C5861A9B-62E0-DA04-E4D4-D8EC58286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A2D596BE-C2B5-8F0F-425B-0AE652D6E8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48D504EF-6F23-C060-984C-5C503B48F62E}"/>
              </a:ext>
            </a:extLst>
          </p:cNvPr>
          <p:cNvSpPr>
            <a:spLocks noGrp="1"/>
          </p:cNvSpPr>
          <p:nvPr>
            <p:ph type="title"/>
          </p:nvPr>
        </p:nvSpPr>
        <p:spPr>
          <a:xfrm>
            <a:off x="937260" y="136822"/>
            <a:ext cx="9848088" cy="2239426"/>
          </a:xfrm>
        </p:spPr>
        <p:txBody>
          <a:bodyPr>
            <a:noAutofit/>
          </a:bodyPr>
          <a:lstStyle/>
          <a:p>
            <a:pPr algn="ctr"/>
            <a:r>
              <a:rPr lang="en-US" sz="4000" b="1" dirty="0">
                <a:solidFill>
                  <a:srgbClr val="0E284B"/>
                </a:solidFill>
                <a:latin typeface="Calibri" panose="020F0502020204030204" pitchFamily="34" charset="0"/>
                <a:ea typeface="Calibri" panose="020F0502020204030204" pitchFamily="34" charset="0"/>
                <a:cs typeface="Calibri" panose="020F0502020204030204" pitchFamily="34" charset="0"/>
              </a:rPr>
              <a:t>The CQI Cycle Plan</a:t>
            </a:r>
            <a:br>
              <a:rPr lang="en-US" sz="4000" b="1" dirty="0">
                <a:solidFill>
                  <a:srgbClr val="0E284B"/>
                </a:solidFill>
                <a:latin typeface="Calibri" panose="020F0502020204030204" pitchFamily="34" charset="0"/>
                <a:ea typeface="Calibri" panose="020F0502020204030204" pitchFamily="34" charset="0"/>
                <a:cs typeface="Calibri" panose="020F0502020204030204" pitchFamily="34" charset="0"/>
              </a:rPr>
            </a:br>
            <a:r>
              <a:rPr lang="en-US" sz="4000" b="1" dirty="0">
                <a:solidFill>
                  <a:srgbClr val="0E284B"/>
                </a:solidFill>
                <a:latin typeface="Calibri" panose="020F0502020204030204" pitchFamily="34" charset="0"/>
                <a:ea typeface="Calibri" panose="020F0502020204030204" pitchFamily="34" charset="0"/>
                <a:cs typeface="Calibri" panose="020F0502020204030204" pitchFamily="34" charset="0"/>
              </a:rPr>
              <a:t>As it Pertains to FNS Timeliness and Accuracy (Continued)</a:t>
            </a:r>
            <a:endParaRPr lang="en-US" sz="4000" dirty="0">
              <a:solidFill>
                <a:srgbClr val="0E284B"/>
              </a:solidFill>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FBE69E3A-B87B-5AC2-F415-4C80FC20C3B5}"/>
              </a:ext>
            </a:extLst>
          </p:cNvPr>
          <p:cNvSpPr>
            <a:spLocks noGrp="1"/>
          </p:cNvSpPr>
          <p:nvPr>
            <p:ph idx="1"/>
          </p:nvPr>
        </p:nvSpPr>
        <p:spPr>
          <a:xfrm>
            <a:off x="566928" y="2231976"/>
            <a:ext cx="11091672" cy="3848784"/>
          </a:xfrm>
        </p:spPr>
        <p:txBody>
          <a:bodyPr anchor="t">
            <a:noAutofit/>
          </a:bodyPr>
          <a:lstStyle/>
          <a:p>
            <a:r>
              <a:rPr lang="en-US" sz="2400" b="1" dirty="0">
                <a:solidFill>
                  <a:srgbClr val="0E284B"/>
                </a:solidFill>
                <a:latin typeface="Calibri" panose="020F0502020204030204" pitchFamily="34" charset="0"/>
                <a:ea typeface="Calibri" panose="020F0502020204030204" pitchFamily="34" charset="0"/>
                <a:cs typeface="Calibri" panose="020F0502020204030204" pitchFamily="34" charset="0"/>
              </a:rPr>
              <a:t>Create:</a:t>
            </a:r>
          </a:p>
          <a:p>
            <a:pPr lvl="1"/>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Create and gather recommendations for solutions and define the focus.</a:t>
            </a:r>
          </a:p>
          <a:p>
            <a:pPr lvl="1"/>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Identify opportunities for improvement</a:t>
            </a:r>
          </a:p>
          <a:p>
            <a:pPr lvl="1"/>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Collaboratively set goals, which includes touchpoints with your CQIS</a:t>
            </a:r>
          </a:p>
          <a:p>
            <a:pPr lvl="1"/>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Develop action plans aligned with federal, state, and county priorities</a:t>
            </a:r>
          </a:p>
          <a:p>
            <a:pPr lvl="1"/>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Lay the foundation for data-informed change</a:t>
            </a:r>
          </a:p>
          <a:p>
            <a:pPr lvl="1"/>
            <a:endParaRPr lang="en-US" b="1" dirty="0">
              <a:solidFill>
                <a:srgbClr val="0E284B"/>
              </a:solidFill>
              <a:latin typeface="Calibri" panose="020F0502020204030204" pitchFamily="34" charset="0"/>
              <a:ea typeface="Calibri" panose="020F0502020204030204" pitchFamily="34" charset="0"/>
              <a:cs typeface="Calibri" panose="020F0502020204030204" pitchFamily="34" charset="0"/>
            </a:endParaRPr>
          </a:p>
          <a:p>
            <a:pPr marL="457200" lvl="1" indent="0">
              <a:buNone/>
            </a:pPr>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Example: Develop a strategy within your agency to reduce processing delays and payment error rates</a:t>
            </a:r>
            <a:endParaRPr lang="en-US" dirty="0">
              <a:solidFill>
                <a:srgbClr val="0E284B"/>
              </a:solidFill>
              <a:latin typeface="Calibri" panose="020F0502020204030204" pitchFamily="34" charset="0"/>
              <a:ea typeface="Calibri" panose="020F0502020204030204" pitchFamily="34" charset="0"/>
              <a:cs typeface="Calibri" panose="020F0502020204030204" pitchFamily="34" charset="0"/>
            </a:endParaRPr>
          </a:p>
        </p:txBody>
      </p:sp>
      <p:grpSp>
        <p:nvGrpSpPr>
          <p:cNvPr id="18" name="Group 17">
            <a:extLst>
              <a:ext uri="{FF2B5EF4-FFF2-40B4-BE49-F238E27FC236}">
                <a16:creationId xmlns:a16="http://schemas.microsoft.com/office/drawing/2014/main" id="{93089E34-4284-A2D1-863A-0516E52988B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A08F66B5-F5A1-C7FB-049F-332D35743F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F7E287F2-B7FA-ED5A-09B3-603533DE9C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46F08585-70BF-23F4-CE5F-C34FD93129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4B64171E-9203-EAF7-27EC-BA5FAFE560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656105729"/>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0FEF7C4-B05C-1208-E4C8-2A6C11E8E9C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FA23F6F-EA78-F8A7-0594-63FEBA7A21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D1D16A2F-027D-8CA6-7BD4-ACB7DB5210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CCECD4ED-3D91-02ED-E3B1-6BD46846C5E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C32E6BC2-E129-CCF2-688D-2931991726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731336F6-CC71-EBEE-ECE0-BD53D363B6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2BE4167D-9211-2AA4-B495-BE885C8250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F0C30B3D-5327-FF9A-6295-4C8F3CC81B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1CFE197F-FF4B-0C7E-C856-505A3857EFF4}"/>
              </a:ext>
            </a:extLst>
          </p:cNvPr>
          <p:cNvSpPr>
            <a:spLocks noGrp="1"/>
          </p:cNvSpPr>
          <p:nvPr>
            <p:ph type="title"/>
          </p:nvPr>
        </p:nvSpPr>
        <p:spPr>
          <a:xfrm>
            <a:off x="1046988" y="267990"/>
            <a:ext cx="10003536" cy="2211994"/>
          </a:xfrm>
        </p:spPr>
        <p:txBody>
          <a:bodyPr>
            <a:noAutofit/>
          </a:bodyPr>
          <a:lstStyle/>
          <a:p>
            <a:pPr algn="ctr"/>
            <a:r>
              <a:rPr lang="en-US" sz="4000" b="1" dirty="0">
                <a:solidFill>
                  <a:srgbClr val="0E284B"/>
                </a:solidFill>
                <a:latin typeface="Calibri" panose="020F0502020204030204" pitchFamily="34" charset="0"/>
                <a:ea typeface="Calibri" panose="020F0502020204030204" pitchFamily="34" charset="0"/>
                <a:cs typeface="Calibri" panose="020F0502020204030204" pitchFamily="34" charset="0"/>
              </a:rPr>
              <a:t>The CQI Cycle Plan</a:t>
            </a:r>
            <a:br>
              <a:rPr lang="en-US" sz="4000" b="1" dirty="0">
                <a:solidFill>
                  <a:srgbClr val="0E284B"/>
                </a:solidFill>
                <a:latin typeface="Calibri" panose="020F0502020204030204" pitchFamily="34" charset="0"/>
                <a:ea typeface="Calibri" panose="020F0502020204030204" pitchFamily="34" charset="0"/>
                <a:cs typeface="Calibri" panose="020F0502020204030204" pitchFamily="34" charset="0"/>
              </a:rPr>
            </a:br>
            <a:r>
              <a:rPr lang="en-US" sz="4000" b="1" dirty="0">
                <a:solidFill>
                  <a:srgbClr val="0E284B"/>
                </a:solidFill>
                <a:latin typeface="Calibri" panose="020F0502020204030204" pitchFamily="34" charset="0"/>
                <a:ea typeface="Calibri" panose="020F0502020204030204" pitchFamily="34" charset="0"/>
                <a:cs typeface="Calibri" panose="020F0502020204030204" pitchFamily="34" charset="0"/>
              </a:rPr>
              <a:t>As it Pertains to FNS Timeliness and Accuracy (Continued)</a:t>
            </a:r>
            <a:br>
              <a:rPr lang="en-US" sz="4000" b="1" dirty="0">
                <a:solidFill>
                  <a:srgbClr val="0E284B"/>
                </a:solidFill>
                <a:latin typeface="Calibri" panose="020F0502020204030204" pitchFamily="34" charset="0"/>
                <a:ea typeface="Calibri" panose="020F0502020204030204" pitchFamily="34" charset="0"/>
                <a:cs typeface="Calibri" panose="020F0502020204030204" pitchFamily="34" charset="0"/>
              </a:rPr>
            </a:br>
            <a:endParaRPr lang="en-US" sz="4000" dirty="0">
              <a:solidFill>
                <a:srgbClr val="0E284B"/>
              </a:solidFill>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C5FC06C6-CB47-EB7D-64D2-BFB0804243CC}"/>
              </a:ext>
            </a:extLst>
          </p:cNvPr>
          <p:cNvSpPr>
            <a:spLocks noGrp="1"/>
          </p:cNvSpPr>
          <p:nvPr>
            <p:ph idx="1"/>
          </p:nvPr>
        </p:nvSpPr>
        <p:spPr>
          <a:xfrm>
            <a:off x="950976" y="2231976"/>
            <a:ext cx="10067544" cy="3627860"/>
          </a:xfrm>
        </p:spPr>
        <p:txBody>
          <a:bodyPr anchor="t">
            <a:normAutofit/>
          </a:bodyPr>
          <a:lstStyle/>
          <a:p>
            <a:r>
              <a:rPr lang="en-US" sz="2400" b="1" dirty="0">
                <a:solidFill>
                  <a:srgbClr val="0E284B"/>
                </a:solidFill>
                <a:latin typeface="Calibri" panose="020F0502020204030204" pitchFamily="34" charset="0"/>
                <a:ea typeface="Calibri" panose="020F0502020204030204" pitchFamily="34" charset="0"/>
                <a:cs typeface="Calibri" panose="020F0502020204030204" pitchFamily="34" charset="0"/>
              </a:rPr>
              <a:t>Change:</a:t>
            </a:r>
          </a:p>
          <a:p>
            <a:pPr lvl="1"/>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Take action!</a:t>
            </a:r>
          </a:p>
          <a:p>
            <a:pPr lvl="1"/>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Implement targeted strategies and solutions</a:t>
            </a:r>
          </a:p>
          <a:p>
            <a:pPr lvl="1"/>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Provide coaching, training, or policy clarification as needed</a:t>
            </a:r>
          </a:p>
          <a:p>
            <a:pPr lvl="1"/>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Be innovative with your approach with state-level support</a:t>
            </a:r>
          </a:p>
          <a:p>
            <a:pPr lvl="1"/>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As you implement change, adjust operations and procedures based on findings as you go</a:t>
            </a:r>
          </a:p>
          <a:p>
            <a:pPr lvl="1"/>
            <a:endParaRPr lang="en-US" b="1" dirty="0">
              <a:solidFill>
                <a:srgbClr val="0E284B"/>
              </a:solidFill>
              <a:latin typeface="Calibri" panose="020F0502020204030204" pitchFamily="34" charset="0"/>
              <a:ea typeface="Calibri" panose="020F0502020204030204" pitchFamily="34" charset="0"/>
              <a:cs typeface="Calibri" panose="020F0502020204030204" pitchFamily="34" charset="0"/>
            </a:endParaRPr>
          </a:p>
          <a:p>
            <a:pPr marL="457200" lvl="1" indent="0">
              <a:buNone/>
            </a:pPr>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Example: Piloting a new intake strategy to reduce backlog in applications</a:t>
            </a:r>
            <a:endParaRPr lang="en-US" dirty="0">
              <a:solidFill>
                <a:srgbClr val="0E284B"/>
              </a:solidFill>
              <a:latin typeface="Calibri" panose="020F0502020204030204" pitchFamily="34" charset="0"/>
              <a:ea typeface="Calibri" panose="020F0502020204030204" pitchFamily="34" charset="0"/>
              <a:cs typeface="Calibri" panose="020F0502020204030204" pitchFamily="34" charset="0"/>
            </a:endParaRPr>
          </a:p>
        </p:txBody>
      </p:sp>
      <p:grpSp>
        <p:nvGrpSpPr>
          <p:cNvPr id="18" name="Group 17">
            <a:extLst>
              <a:ext uri="{FF2B5EF4-FFF2-40B4-BE49-F238E27FC236}">
                <a16:creationId xmlns:a16="http://schemas.microsoft.com/office/drawing/2014/main" id="{6522D08D-ECC1-4B84-25F3-B1366073D1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924413D4-D233-9AAD-C79D-4032AB55E1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8A68F967-43A9-407A-43F7-3F96916C33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B16CA138-C080-EABA-FEA8-BBDC6A1A0A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0E3C5DD0-2F6B-5DBA-4B59-C1902C371E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3104954805"/>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B7EC9C5-B003-57F0-DF33-2BAA7EB5A37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7534C5B-F10D-78F3-AD56-9BBC51DD42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EB0CB529-A36C-4234-5103-9A77F08497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26202885-0915-29F3-6BC1-030817F6908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05BAEBB5-4E92-2FF2-99F9-1908879EC7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BBE8FF66-8A93-990D-7798-6B325A2D5D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47D30EA1-3369-B999-8BAC-8949BEB0A2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6C73F091-154F-3256-FB5D-387B100A0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0B5CBD08-E670-6AC8-98A4-BA5ED1F535DD}"/>
              </a:ext>
            </a:extLst>
          </p:cNvPr>
          <p:cNvSpPr>
            <a:spLocks noGrp="1"/>
          </p:cNvSpPr>
          <p:nvPr>
            <p:ph type="title"/>
          </p:nvPr>
        </p:nvSpPr>
        <p:spPr>
          <a:xfrm>
            <a:off x="1435608" y="712973"/>
            <a:ext cx="9838944" cy="1837349"/>
          </a:xfrm>
        </p:spPr>
        <p:txBody>
          <a:bodyPr>
            <a:normAutofit fontScale="90000"/>
          </a:bodyPr>
          <a:lstStyle/>
          <a:p>
            <a:pPr algn="ctr"/>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The CQI Cycle Plan</a:t>
            </a:r>
            <a:b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br>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As it Pertains to FNS Timeliness and Accuracy (Continued)</a:t>
            </a:r>
            <a:b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br>
            <a:br>
              <a:rPr lang="en-US" sz="3600" b="1" dirty="0">
                <a:solidFill>
                  <a:srgbClr val="0E284B"/>
                </a:solidFill>
                <a:latin typeface="Calibri" panose="020F0502020204030204" pitchFamily="34" charset="0"/>
                <a:ea typeface="Calibri" panose="020F0502020204030204" pitchFamily="34" charset="0"/>
                <a:cs typeface="Calibri" panose="020F0502020204030204" pitchFamily="34" charset="0"/>
              </a:rPr>
            </a:br>
            <a:endParaRPr lang="en-US" sz="3600" dirty="0">
              <a:solidFill>
                <a:srgbClr val="0E284B"/>
              </a:solidFill>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D89B4DA3-1A84-7C8B-1CF5-ABF71B93E821}"/>
              </a:ext>
            </a:extLst>
          </p:cNvPr>
          <p:cNvSpPr>
            <a:spLocks noGrp="1"/>
          </p:cNvSpPr>
          <p:nvPr>
            <p:ph idx="1"/>
          </p:nvPr>
        </p:nvSpPr>
        <p:spPr>
          <a:xfrm>
            <a:off x="917448" y="2231976"/>
            <a:ext cx="10183368" cy="3627860"/>
          </a:xfrm>
        </p:spPr>
        <p:txBody>
          <a:bodyPr anchor="t">
            <a:normAutofit/>
          </a:bodyPr>
          <a:lstStyle/>
          <a:p>
            <a:r>
              <a:rPr lang="en-US" sz="2400" b="1" dirty="0">
                <a:solidFill>
                  <a:srgbClr val="0E284B"/>
                </a:solidFill>
                <a:latin typeface="Calibri" panose="020F0502020204030204" pitchFamily="34" charset="0"/>
                <a:ea typeface="Calibri" panose="020F0502020204030204" pitchFamily="34" charset="0"/>
                <a:cs typeface="Calibri" panose="020F0502020204030204" pitchFamily="34" charset="0"/>
              </a:rPr>
              <a:t>Check:</a:t>
            </a:r>
          </a:p>
          <a:p>
            <a:pPr lvl="1"/>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Evaluate the results of the changes that were implemented</a:t>
            </a:r>
          </a:p>
          <a:p>
            <a:pPr lvl="1"/>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Compare performance to your baseline data</a:t>
            </a:r>
          </a:p>
          <a:p>
            <a:pPr lvl="1"/>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Identify what worked, what didn’t, and most importantly, why</a:t>
            </a:r>
          </a:p>
          <a:p>
            <a:pPr lvl="1"/>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Remember:  CQI is not a one-time fix; ongoing refinement is key!</a:t>
            </a:r>
          </a:p>
          <a:p>
            <a:pPr lvl="1"/>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To be successful, the cycle must continue</a:t>
            </a:r>
          </a:p>
          <a:p>
            <a:pPr lvl="1"/>
            <a:endParaRPr lang="en-US" b="1" dirty="0">
              <a:solidFill>
                <a:srgbClr val="0E284B"/>
              </a:solidFill>
              <a:latin typeface="Calibri" panose="020F0502020204030204" pitchFamily="34" charset="0"/>
              <a:ea typeface="Calibri" panose="020F0502020204030204" pitchFamily="34" charset="0"/>
              <a:cs typeface="Calibri" panose="020F0502020204030204" pitchFamily="34" charset="0"/>
            </a:endParaRPr>
          </a:p>
          <a:p>
            <a:pPr marL="457200" lvl="1" indent="0">
              <a:buNone/>
            </a:pPr>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Example:  After changes were made, the county improved timeliness by 12% in 60 days</a:t>
            </a:r>
          </a:p>
          <a:p>
            <a:pPr marL="457200" lvl="1" indent="0">
              <a:buNone/>
            </a:pPr>
            <a:endParaRPr lang="en-US" b="1" dirty="0">
              <a:solidFill>
                <a:srgbClr val="0E284B"/>
              </a:solidFill>
              <a:latin typeface="Calibri" panose="020F0502020204030204" pitchFamily="34" charset="0"/>
              <a:ea typeface="Calibri" panose="020F0502020204030204" pitchFamily="34" charset="0"/>
              <a:cs typeface="Calibri" panose="020F0502020204030204" pitchFamily="34" charset="0"/>
            </a:endParaRPr>
          </a:p>
        </p:txBody>
      </p:sp>
      <p:grpSp>
        <p:nvGrpSpPr>
          <p:cNvPr id="18" name="Group 17">
            <a:extLst>
              <a:ext uri="{FF2B5EF4-FFF2-40B4-BE49-F238E27FC236}">
                <a16:creationId xmlns:a16="http://schemas.microsoft.com/office/drawing/2014/main" id="{D8FD87F5-3A1B-2BF2-5772-68D7E5289AD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9940B9D0-25EB-343E-96A0-180A4E9760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96F12747-33F3-BAE0-BC49-916E5C4233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C69A2323-A334-45F5-98F2-D8D86B4598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73777CDB-27BE-4314-C9A1-7249E5F0D8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62196304"/>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D9C2561-7646-F78E-5CEC-81A673200D6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3465B65-BC38-FBD6-CB48-BF25CBE502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7946CF46-F7D4-FC62-6777-4C2CE9727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F5EF1E44-D111-12F5-BB2B-E41FE36AFE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F1D799B7-32C3-B4C8-AE3D-3F1DD5FABE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336D18F1-FD31-5C4D-24BD-986ECBBBAB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7C819821-DFBC-258E-2E12-E58187644B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94F6A9B6-60F1-5858-002D-1E6DFCE74E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AE9CE5A9-DF8C-ADF3-C825-34148C4C00C8}"/>
              </a:ext>
            </a:extLst>
          </p:cNvPr>
          <p:cNvSpPr>
            <a:spLocks noGrp="1"/>
          </p:cNvSpPr>
          <p:nvPr>
            <p:ph type="title"/>
          </p:nvPr>
        </p:nvSpPr>
        <p:spPr>
          <a:xfrm>
            <a:off x="624840" y="466345"/>
            <a:ext cx="10960550" cy="2083978"/>
          </a:xfrm>
        </p:spPr>
        <p:txBody>
          <a:bodyPr>
            <a:noAutofit/>
          </a:bodyPr>
          <a:lstStyle/>
          <a:p>
            <a:pPr algn="ctr"/>
            <a:r>
              <a:rPr lang="en-US" sz="4000" b="1" dirty="0">
                <a:solidFill>
                  <a:srgbClr val="0E284B"/>
                </a:solidFill>
                <a:latin typeface="Calibri" panose="020F0502020204030204" pitchFamily="34" charset="0"/>
                <a:ea typeface="Calibri" panose="020F0502020204030204" pitchFamily="34" charset="0"/>
                <a:cs typeface="Calibri" panose="020F0502020204030204" pitchFamily="34" charset="0"/>
              </a:rPr>
              <a:t>The CQI Cycle Plan</a:t>
            </a:r>
            <a:br>
              <a:rPr lang="en-US" sz="4000" b="1" dirty="0">
                <a:solidFill>
                  <a:srgbClr val="0E284B"/>
                </a:solidFill>
                <a:latin typeface="Calibri" panose="020F0502020204030204" pitchFamily="34" charset="0"/>
                <a:ea typeface="Calibri" panose="020F0502020204030204" pitchFamily="34" charset="0"/>
                <a:cs typeface="Calibri" panose="020F0502020204030204" pitchFamily="34" charset="0"/>
              </a:rPr>
            </a:br>
            <a:r>
              <a:rPr lang="en-US" sz="4000" b="1" dirty="0">
                <a:solidFill>
                  <a:srgbClr val="0E284B"/>
                </a:solidFill>
                <a:latin typeface="Calibri" panose="020F0502020204030204" pitchFamily="34" charset="0"/>
                <a:ea typeface="Calibri" panose="020F0502020204030204" pitchFamily="34" charset="0"/>
                <a:cs typeface="Calibri" panose="020F0502020204030204" pitchFamily="34" charset="0"/>
              </a:rPr>
              <a:t>As it Pertains to FNS Timeliness and Accuracy (Continued)</a:t>
            </a:r>
            <a:br>
              <a:rPr lang="en-US" sz="4000" b="1" dirty="0">
                <a:solidFill>
                  <a:srgbClr val="0E284B"/>
                </a:solidFill>
                <a:latin typeface="Calibri" panose="020F0502020204030204" pitchFamily="34" charset="0"/>
                <a:ea typeface="Calibri" panose="020F0502020204030204" pitchFamily="34" charset="0"/>
                <a:cs typeface="Calibri" panose="020F0502020204030204" pitchFamily="34" charset="0"/>
              </a:rPr>
            </a:br>
            <a:br>
              <a:rPr lang="en-US" sz="4000" b="1" dirty="0">
                <a:solidFill>
                  <a:srgbClr val="0E284B"/>
                </a:solidFill>
                <a:latin typeface="Calibri" panose="020F0502020204030204" pitchFamily="34" charset="0"/>
                <a:ea typeface="Calibri" panose="020F0502020204030204" pitchFamily="34" charset="0"/>
                <a:cs typeface="Calibri" panose="020F0502020204030204" pitchFamily="34" charset="0"/>
              </a:rPr>
            </a:br>
            <a:endParaRPr lang="en-US" sz="4000" dirty="0">
              <a:solidFill>
                <a:srgbClr val="0E284B"/>
              </a:solidFill>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BBF89BB8-47FC-7864-CB0F-76290CE6D024}"/>
              </a:ext>
            </a:extLst>
          </p:cNvPr>
          <p:cNvSpPr>
            <a:spLocks noGrp="1"/>
          </p:cNvSpPr>
          <p:nvPr>
            <p:ph idx="1"/>
          </p:nvPr>
        </p:nvSpPr>
        <p:spPr>
          <a:xfrm>
            <a:off x="740664" y="2020824"/>
            <a:ext cx="10826496" cy="4024376"/>
          </a:xfrm>
        </p:spPr>
        <p:txBody>
          <a:bodyPr anchor="t">
            <a:normAutofit/>
          </a:bodyPr>
          <a:lstStyle/>
          <a:p>
            <a:r>
              <a:rPr lang="en-US" sz="2400" b="1" dirty="0">
                <a:solidFill>
                  <a:srgbClr val="0E284B"/>
                </a:solidFill>
                <a:latin typeface="Calibri" panose="020F0502020204030204" pitchFamily="34" charset="0"/>
                <a:ea typeface="Calibri" panose="020F0502020204030204" pitchFamily="34" charset="0"/>
                <a:cs typeface="Calibri" panose="020F0502020204030204" pitchFamily="34" charset="0"/>
              </a:rPr>
              <a:t>Why This Matters</a:t>
            </a:r>
          </a:p>
          <a:p>
            <a:pPr lvl="1"/>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The 4 C’s supports ongoing improvement, not one-time fixes</a:t>
            </a:r>
          </a:p>
          <a:p>
            <a:pPr lvl="1"/>
            <a:r>
              <a:rPr lang="en-US" b="1" dirty="0">
                <a:solidFill>
                  <a:srgbClr val="0E284B"/>
                </a:solidFill>
                <a:latin typeface="Calibri" panose="020F0502020204030204" pitchFamily="34" charset="0"/>
                <a:ea typeface="Calibri" panose="020F0502020204030204" pitchFamily="34" charset="0"/>
                <a:cs typeface="Calibri" panose="020F0502020204030204" pitchFamily="34" charset="0"/>
              </a:rPr>
              <a:t>It allows counties to:</a:t>
            </a:r>
          </a:p>
          <a:p>
            <a:pPr lvl="2"/>
            <a:r>
              <a:rPr lang="en-US" sz="2400" b="1" dirty="0">
                <a:solidFill>
                  <a:srgbClr val="0E284B"/>
                </a:solidFill>
                <a:latin typeface="Calibri" panose="020F0502020204030204" pitchFamily="34" charset="0"/>
                <a:ea typeface="Calibri" panose="020F0502020204030204" pitchFamily="34" charset="0"/>
                <a:cs typeface="Calibri" panose="020F0502020204030204" pitchFamily="34" charset="0"/>
              </a:rPr>
              <a:t>Make data-informed decisions</a:t>
            </a:r>
          </a:p>
          <a:p>
            <a:pPr lvl="2"/>
            <a:r>
              <a:rPr lang="en-US" sz="2400" b="1" dirty="0">
                <a:solidFill>
                  <a:srgbClr val="0E284B"/>
                </a:solidFill>
                <a:latin typeface="Calibri" panose="020F0502020204030204" pitchFamily="34" charset="0"/>
                <a:ea typeface="Calibri" panose="020F0502020204030204" pitchFamily="34" charset="0"/>
                <a:cs typeface="Calibri" panose="020F0502020204030204" pitchFamily="34" charset="0"/>
              </a:rPr>
              <a:t>Increase timely access to benefits</a:t>
            </a:r>
          </a:p>
          <a:p>
            <a:pPr lvl="2"/>
            <a:r>
              <a:rPr lang="en-US" sz="2400" b="1" dirty="0">
                <a:solidFill>
                  <a:srgbClr val="0E284B"/>
                </a:solidFill>
                <a:latin typeface="Calibri" panose="020F0502020204030204" pitchFamily="34" charset="0"/>
                <a:ea typeface="Calibri" panose="020F0502020204030204" pitchFamily="34" charset="0"/>
                <a:cs typeface="Calibri" panose="020F0502020204030204" pitchFamily="34" charset="0"/>
              </a:rPr>
              <a:t>Reduce payment error rates</a:t>
            </a:r>
          </a:p>
          <a:p>
            <a:pPr lvl="2"/>
            <a:r>
              <a:rPr lang="en-US" sz="2400" b="1" dirty="0">
                <a:solidFill>
                  <a:srgbClr val="0E284B"/>
                </a:solidFill>
                <a:latin typeface="Calibri" panose="020F0502020204030204" pitchFamily="34" charset="0"/>
                <a:ea typeface="Calibri" panose="020F0502020204030204" pitchFamily="34" charset="0"/>
                <a:cs typeface="Calibri" panose="020F0502020204030204" pitchFamily="34" charset="0"/>
              </a:rPr>
              <a:t>Improve staff confidence and morale</a:t>
            </a:r>
          </a:p>
          <a:p>
            <a:pPr lvl="2"/>
            <a:r>
              <a:rPr lang="en-US" sz="2400" b="1" dirty="0">
                <a:solidFill>
                  <a:srgbClr val="0E284B"/>
                </a:solidFill>
                <a:latin typeface="Calibri" panose="020F0502020204030204" pitchFamily="34" charset="0"/>
                <a:ea typeface="Calibri" panose="020F0502020204030204" pitchFamily="34" charset="0"/>
                <a:cs typeface="Calibri" panose="020F0502020204030204" pitchFamily="34" charset="0"/>
              </a:rPr>
              <a:t>Strengthens compliance with USDA standards</a:t>
            </a:r>
          </a:p>
          <a:p>
            <a:pPr marL="457200" lvl="1" indent="0">
              <a:buNone/>
            </a:pPr>
            <a:endParaRPr lang="en-US" b="1" dirty="0">
              <a:solidFill>
                <a:srgbClr val="0E284B"/>
              </a:solidFill>
              <a:latin typeface="Calibri" panose="020F0502020204030204" pitchFamily="34" charset="0"/>
              <a:ea typeface="Calibri" panose="020F0502020204030204" pitchFamily="34" charset="0"/>
              <a:cs typeface="Calibri" panose="020F0502020204030204" pitchFamily="34" charset="0"/>
            </a:endParaRPr>
          </a:p>
        </p:txBody>
      </p:sp>
      <p:grpSp>
        <p:nvGrpSpPr>
          <p:cNvPr id="18" name="Group 17">
            <a:extLst>
              <a:ext uri="{FF2B5EF4-FFF2-40B4-BE49-F238E27FC236}">
                <a16:creationId xmlns:a16="http://schemas.microsoft.com/office/drawing/2014/main" id="{D968CC20-070D-8787-3CEF-B49547917DC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C298FA1D-F7D6-7F9E-C52C-9E6E3F9E00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CE058837-D2DA-E0BD-2918-37CBCBC246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F139C774-359B-9B2B-F972-2327C32FC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0D14C7EE-28ED-B769-D65D-3F9ED21791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3806804090"/>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6B92FAF7-0AD3-4B47-9111-D0E9CD79E2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2057" name="Group 2056">
            <a:extLst>
              <a:ext uri="{FF2B5EF4-FFF2-40B4-BE49-F238E27FC236}">
                <a16:creationId xmlns:a16="http://schemas.microsoft.com/office/drawing/2014/main" id="{D6A77139-BADB-4B2C-BD41-B67A4D37D7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55526" y="2227167"/>
            <a:ext cx="4336168" cy="4630834"/>
            <a:chOff x="7855526" y="2145638"/>
            <a:chExt cx="4336168" cy="4630834"/>
          </a:xfr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p:grpSpPr>
        <p:sp useBgFill="1">
          <p:nvSpPr>
            <p:cNvPr id="2058" name="Freeform: Shape 2057">
              <a:extLst>
                <a:ext uri="{FF2B5EF4-FFF2-40B4-BE49-F238E27FC236}">
                  <a16:creationId xmlns:a16="http://schemas.microsoft.com/office/drawing/2014/main" id="{DAC7B25D-E1A6-459A-B45A-1912B0CD95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208150 h 4312749"/>
                <a:gd name="connsiteX4" fmla="*/ 4145996 w 4315791"/>
                <a:gd name="connsiteY4" fmla="*/ 1085198 h 4312749"/>
                <a:gd name="connsiteX5" fmla="*/ 3631470 w 4315791"/>
                <a:gd name="connsiteY5" fmla="*/ 767158 h 4312749"/>
                <a:gd name="connsiteX6" fmla="*/ 2987009 w 4315791"/>
                <a:gd name="connsiteY6" fmla="*/ 611504 h 4312749"/>
                <a:gd name="connsiteX7" fmla="*/ 1985110 w 4315791"/>
                <a:gd name="connsiteY7" fmla="*/ 855943 h 4312749"/>
                <a:gd name="connsiteX8" fmla="*/ 1223061 w 4315791"/>
                <a:gd name="connsiteY8" fmla="*/ 1585590 h 4312749"/>
                <a:gd name="connsiteX9" fmla="*/ 1023311 w 4315791"/>
                <a:gd name="connsiteY9" fmla="*/ 1849089 h 4312749"/>
                <a:gd name="connsiteX10" fmla="*/ 652067 w 4315791"/>
                <a:gd name="connsiteY10" fmla="*/ 2610233 h 4312749"/>
                <a:gd name="connsiteX11" fmla="*/ 876921 w 4315791"/>
                <a:gd name="connsiteY11" fmla="*/ 3447930 h 4312749"/>
                <a:gd name="connsiteX12" fmla="*/ 1504428 w 4315791"/>
                <a:gd name="connsiteY12" fmla="*/ 4177169 h 4312749"/>
                <a:gd name="connsiteX13" fmla="*/ 1689053 w 4315791"/>
                <a:gd name="connsiteY13" fmla="*/ 4312749 h 4312749"/>
                <a:gd name="connsiteX14" fmla="*/ 729636 w 4315791"/>
                <a:gd name="connsiteY14" fmla="*/ 4312749 h 4312749"/>
                <a:gd name="connsiteX15" fmla="*/ 638463 w 4315791"/>
                <a:gd name="connsiteY15" fmla="*/ 4216521 h 4312749"/>
                <a:gd name="connsiteX16" fmla="*/ 0 w 4315791"/>
                <a:gd name="connsiteY16" fmla="*/ 2610335 h 4312749"/>
                <a:gd name="connsiteX17" fmla="*/ 683474 w 4315791"/>
                <a:gd name="connsiteY17" fmla="*/ 1242376 h 4312749"/>
                <a:gd name="connsiteX18" fmla="*/ 2987009 w 4315791"/>
                <a:gd name="connsiteY18"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15791" h="4312749">
                  <a:moveTo>
                    <a:pt x="2987009" y="0"/>
                  </a:moveTo>
                  <a:cubicBezTo>
                    <a:pt x="3434423" y="0"/>
                    <a:pt x="3798884" y="137413"/>
                    <a:pt x="4136908" y="333995"/>
                  </a:cubicBezTo>
                  <a:lnTo>
                    <a:pt x="4315791" y="445229"/>
                  </a:lnTo>
                  <a:lnTo>
                    <a:pt x="4315791" y="1208150"/>
                  </a:lnTo>
                  <a:lnTo>
                    <a:pt x="4145996" y="1085198"/>
                  </a:lnTo>
                  <a:cubicBezTo>
                    <a:pt x="3968282" y="958859"/>
                    <a:pt x="3800518" y="848961"/>
                    <a:pt x="3631470" y="767158"/>
                  </a:cubicBezTo>
                  <a:cubicBezTo>
                    <a:pt x="3411941" y="660943"/>
                    <a:pt x="3207191" y="611504"/>
                    <a:pt x="2987009" y="611504"/>
                  </a:cubicBezTo>
                  <a:cubicBezTo>
                    <a:pt x="2599030" y="611504"/>
                    <a:pt x="2271258" y="691421"/>
                    <a:pt x="1985110" y="855943"/>
                  </a:cubicBezTo>
                  <a:cubicBezTo>
                    <a:pt x="1715153" y="1011087"/>
                    <a:pt x="1465955" y="1249819"/>
                    <a:pt x="1223061" y="1585590"/>
                  </a:cubicBezTo>
                  <a:cubicBezTo>
                    <a:pt x="1154375" y="1680490"/>
                    <a:pt x="1087756" y="1766217"/>
                    <a:pt x="1023311" y="1849089"/>
                  </a:cubicBezTo>
                  <a:cubicBezTo>
                    <a:pt x="765853" y="2180172"/>
                    <a:pt x="652067" y="2338069"/>
                    <a:pt x="652067" y="2610233"/>
                  </a:cubicBezTo>
                  <a:cubicBezTo>
                    <a:pt x="652067" y="2895038"/>
                    <a:pt x="727707" y="3176887"/>
                    <a:pt x="876921" y="3447930"/>
                  </a:cubicBezTo>
                  <a:cubicBezTo>
                    <a:pt x="1022224" y="3711838"/>
                    <a:pt x="1239145" y="3964023"/>
                    <a:pt x="1504428" y="4177169"/>
                  </a:cubicBezTo>
                  <a:lnTo>
                    <a:pt x="1689053"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useBgFill="1">
          <p:nvSpPr>
            <p:cNvPr id="2059" name="Freeform: Shape 2058">
              <a:extLst>
                <a:ext uri="{FF2B5EF4-FFF2-40B4-BE49-F238E27FC236}">
                  <a16:creationId xmlns:a16="http://schemas.microsoft.com/office/drawing/2014/main" id="{920A7C7E-00F6-490C-A8E7-5167EA6A4B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5903" y="2463723"/>
              <a:ext cx="4315791" cy="4312749"/>
            </a:xfrm>
            <a:custGeom>
              <a:avLst/>
              <a:gdLst>
                <a:gd name="connsiteX0" fmla="*/ 2987009 w 4315791"/>
                <a:gd name="connsiteY0" fmla="*/ 0 h 4312749"/>
                <a:gd name="connsiteX1" fmla="*/ 4136908 w 4315791"/>
                <a:gd name="connsiteY1" fmla="*/ 333995 h 4312749"/>
                <a:gd name="connsiteX2" fmla="*/ 4315791 w 4315791"/>
                <a:gd name="connsiteY2" fmla="*/ 445229 h 4312749"/>
                <a:gd name="connsiteX3" fmla="*/ 4315791 w 4315791"/>
                <a:gd name="connsiteY3" fmla="*/ 1079495 h 4312749"/>
                <a:gd name="connsiteX4" fmla="*/ 4206793 w 4315791"/>
                <a:gd name="connsiteY4" fmla="*/ 1000737 h 4312749"/>
                <a:gd name="connsiteX5" fmla="*/ 2987119 w 4315791"/>
                <a:gd name="connsiteY5" fmla="*/ 509571 h 4312749"/>
                <a:gd name="connsiteX6" fmla="*/ 1133184 w 4315791"/>
                <a:gd name="connsiteY6" fmla="*/ 1528405 h 4312749"/>
                <a:gd name="connsiteX7" fmla="*/ 935607 w 4315791"/>
                <a:gd name="connsiteY7" fmla="*/ 1789050 h 4312749"/>
                <a:gd name="connsiteX8" fmla="*/ 543498 w 4315791"/>
                <a:gd name="connsiteY8" fmla="*/ 2610233 h 4312749"/>
                <a:gd name="connsiteX9" fmla="*/ 780416 w 4315791"/>
                <a:gd name="connsiteY9" fmla="*/ 3494616 h 4312749"/>
                <a:gd name="connsiteX10" fmla="*/ 1433786 w 4315791"/>
                <a:gd name="connsiteY10" fmla="*/ 4254537 h 4312749"/>
                <a:gd name="connsiteX11" fmla="*/ 1513041 w 4315791"/>
                <a:gd name="connsiteY11" fmla="*/ 4312749 h 4312749"/>
                <a:gd name="connsiteX12" fmla="*/ 729636 w 4315791"/>
                <a:gd name="connsiteY12" fmla="*/ 4312749 h 4312749"/>
                <a:gd name="connsiteX13" fmla="*/ 638463 w 4315791"/>
                <a:gd name="connsiteY13" fmla="*/ 4216521 h 4312749"/>
                <a:gd name="connsiteX14" fmla="*/ 0 w 4315791"/>
                <a:gd name="connsiteY14" fmla="*/ 2610335 h 4312749"/>
                <a:gd name="connsiteX15" fmla="*/ 683474 w 4315791"/>
                <a:gd name="connsiteY15" fmla="*/ 1242376 h 4312749"/>
                <a:gd name="connsiteX16" fmla="*/ 2987009 w 4315791"/>
                <a:gd name="connsiteY16" fmla="*/ 0 h 4312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15791" h="4312749">
                  <a:moveTo>
                    <a:pt x="2987009" y="0"/>
                  </a:moveTo>
                  <a:cubicBezTo>
                    <a:pt x="3434423" y="0"/>
                    <a:pt x="3798884" y="137413"/>
                    <a:pt x="4136908" y="333995"/>
                  </a:cubicBezTo>
                  <a:lnTo>
                    <a:pt x="4315791" y="445229"/>
                  </a:lnTo>
                  <a:lnTo>
                    <a:pt x="4315791" y="1079495"/>
                  </a:lnTo>
                  <a:lnTo>
                    <a:pt x="4206793" y="1000737"/>
                  </a:lnTo>
                  <a:cubicBezTo>
                    <a:pt x="3781561" y="699607"/>
                    <a:pt x="3436718" y="509571"/>
                    <a:pt x="2987119" y="509571"/>
                  </a:cubicBezTo>
                  <a:cubicBezTo>
                    <a:pt x="2204204" y="509571"/>
                    <a:pt x="1649730" y="814251"/>
                    <a:pt x="1133184" y="1528405"/>
                  </a:cubicBezTo>
                  <a:cubicBezTo>
                    <a:pt x="1065585" y="1621878"/>
                    <a:pt x="999510" y="1706892"/>
                    <a:pt x="935607" y="1789050"/>
                  </a:cubicBezTo>
                  <a:cubicBezTo>
                    <a:pt x="670760" y="2129716"/>
                    <a:pt x="543498" y="2306877"/>
                    <a:pt x="543498" y="2610233"/>
                  </a:cubicBezTo>
                  <a:cubicBezTo>
                    <a:pt x="543498" y="2911449"/>
                    <a:pt x="623267" y="3208997"/>
                    <a:pt x="780416" y="3494616"/>
                  </a:cubicBezTo>
                  <a:cubicBezTo>
                    <a:pt x="934194" y="3774018"/>
                    <a:pt x="1154050" y="4029772"/>
                    <a:pt x="1433786" y="4254537"/>
                  </a:cubicBezTo>
                  <a:lnTo>
                    <a:pt x="1513041" y="4312749"/>
                  </a:lnTo>
                  <a:lnTo>
                    <a:pt x="729636" y="4312749"/>
                  </a:lnTo>
                  <a:lnTo>
                    <a:pt x="638463" y="4216521"/>
                  </a:lnTo>
                  <a:cubicBezTo>
                    <a:pt x="243716" y="3758034"/>
                    <a:pt x="0" y="3205314"/>
                    <a:pt x="0" y="2610335"/>
                  </a:cubicBezTo>
                  <a:cubicBezTo>
                    <a:pt x="0" y="2015344"/>
                    <a:pt x="351790" y="1700877"/>
                    <a:pt x="683474" y="1242376"/>
                  </a:cubicBezTo>
                  <a:cubicBezTo>
                    <a:pt x="1236211" y="478174"/>
                    <a:pt x="1925445" y="0"/>
                    <a:pt x="2987009"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useBgFill="1">
          <p:nvSpPr>
            <p:cNvPr id="2060" name="Freeform: Shape 2059">
              <a:extLst>
                <a:ext uri="{FF2B5EF4-FFF2-40B4-BE49-F238E27FC236}">
                  <a16:creationId xmlns:a16="http://schemas.microsoft.com/office/drawing/2014/main" id="{2E166FC5-8F23-41C3-879A-BFF8D5B705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77037" y="2411531"/>
              <a:ext cx="4314657" cy="4364939"/>
            </a:xfrm>
            <a:custGeom>
              <a:avLst/>
              <a:gdLst>
                <a:gd name="connsiteX0" fmla="*/ 3028307 w 4314657"/>
                <a:gd name="connsiteY0" fmla="*/ 21 h 4364939"/>
                <a:gd name="connsiteX1" fmla="*/ 3066670 w 4314657"/>
                <a:gd name="connsiteY1" fmla="*/ 836 h 4364939"/>
                <a:gd name="connsiteX2" fmla="*/ 3220125 w 4314657"/>
                <a:gd name="connsiteY2" fmla="*/ 9909 h 4364939"/>
                <a:gd name="connsiteX3" fmla="*/ 3816113 w 4314657"/>
                <a:gd name="connsiteY3" fmla="*/ 150272 h 4364939"/>
                <a:gd name="connsiteX4" fmla="*/ 4089981 w 4314657"/>
                <a:gd name="connsiteY4" fmla="*/ 272287 h 4364939"/>
                <a:gd name="connsiteX5" fmla="*/ 4314657 w 4314657"/>
                <a:gd name="connsiteY5" fmla="*/ 398926 h 4364939"/>
                <a:gd name="connsiteX6" fmla="*/ 4314657 w 4314657"/>
                <a:gd name="connsiteY6" fmla="*/ 911199 h 4364939"/>
                <a:gd name="connsiteX7" fmla="*/ 4310597 w 4314657"/>
                <a:gd name="connsiteY7" fmla="*/ 908154 h 4364939"/>
                <a:gd name="connsiteX8" fmla="*/ 4203223 w 4314657"/>
                <a:gd name="connsiteY8" fmla="*/ 829562 h 4364939"/>
                <a:gd name="connsiteX9" fmla="*/ 4095850 w 4314657"/>
                <a:gd name="connsiteY9" fmla="*/ 753520 h 4364939"/>
                <a:gd name="connsiteX10" fmla="*/ 3652987 w 4314657"/>
                <a:gd name="connsiteY10" fmla="*/ 494811 h 4364939"/>
                <a:gd name="connsiteX11" fmla="*/ 3173610 w 4314657"/>
                <a:gd name="connsiteY11" fmla="*/ 347209 h 4364939"/>
                <a:gd name="connsiteX12" fmla="*/ 3047760 w 4314657"/>
                <a:gd name="connsiteY12" fmla="*/ 332632 h 4364939"/>
                <a:gd name="connsiteX13" fmla="*/ 3016027 w 4314657"/>
                <a:gd name="connsiteY13" fmla="*/ 330186 h 4364939"/>
                <a:gd name="connsiteX14" fmla="*/ 2984184 w 4314657"/>
                <a:gd name="connsiteY14" fmla="*/ 328658 h 4364939"/>
                <a:gd name="connsiteX15" fmla="*/ 2952233 w 4314657"/>
                <a:gd name="connsiteY15" fmla="*/ 327332 h 4364939"/>
                <a:gd name="connsiteX16" fmla="*/ 2919085 w 4314657"/>
                <a:gd name="connsiteY16" fmla="*/ 327026 h 4364939"/>
                <a:gd name="connsiteX17" fmla="*/ 2852901 w 4314657"/>
                <a:gd name="connsiteY17" fmla="*/ 326720 h 4364939"/>
                <a:gd name="connsiteX18" fmla="*/ 2786826 w 4314657"/>
                <a:gd name="connsiteY18" fmla="*/ 328148 h 4364939"/>
                <a:gd name="connsiteX19" fmla="*/ 2720965 w 4314657"/>
                <a:gd name="connsiteY19" fmla="*/ 331409 h 4364939"/>
                <a:gd name="connsiteX20" fmla="*/ 2655325 w 4314657"/>
                <a:gd name="connsiteY20" fmla="*/ 336098 h 4364939"/>
                <a:gd name="connsiteX21" fmla="*/ 2524803 w 4314657"/>
                <a:gd name="connsiteY21" fmla="*/ 350573 h 4364939"/>
                <a:gd name="connsiteX22" fmla="*/ 2460139 w 4314657"/>
                <a:gd name="connsiteY22" fmla="*/ 360664 h 4364939"/>
                <a:gd name="connsiteX23" fmla="*/ 2396019 w 4314657"/>
                <a:gd name="connsiteY23" fmla="*/ 372693 h 4364939"/>
                <a:gd name="connsiteX24" fmla="*/ 2145843 w 4314657"/>
                <a:gd name="connsiteY24" fmla="*/ 440989 h 4364939"/>
                <a:gd name="connsiteX25" fmla="*/ 1698635 w 4314657"/>
                <a:gd name="connsiteY25" fmla="*/ 682676 h 4364939"/>
                <a:gd name="connsiteX26" fmla="*/ 1498450 w 4314657"/>
                <a:gd name="connsiteY26" fmla="*/ 835474 h 4364939"/>
                <a:gd name="connsiteX27" fmla="*/ 1307285 w 4314657"/>
                <a:gd name="connsiteY27" fmla="*/ 1001220 h 4364939"/>
                <a:gd name="connsiteX28" fmla="*/ 947780 w 4314657"/>
                <a:gd name="connsiteY28" fmla="*/ 1369612 h 4364939"/>
                <a:gd name="connsiteX29" fmla="*/ 905939 w 4314657"/>
                <a:gd name="connsiteY29" fmla="*/ 1419458 h 4364939"/>
                <a:gd name="connsiteX30" fmla="*/ 863228 w 4314657"/>
                <a:gd name="connsiteY30" fmla="*/ 1471545 h 4364939"/>
                <a:gd name="connsiteX31" fmla="*/ 774330 w 4314657"/>
                <a:gd name="connsiteY31" fmla="*/ 1577659 h 4364939"/>
                <a:gd name="connsiteX32" fmla="*/ 595554 w 4314657"/>
                <a:gd name="connsiteY32" fmla="*/ 1780916 h 4364939"/>
                <a:gd name="connsiteX33" fmla="*/ 430365 w 4314657"/>
                <a:gd name="connsiteY33" fmla="*/ 1982644 h 4364939"/>
                <a:gd name="connsiteX34" fmla="*/ 358855 w 4314657"/>
                <a:gd name="connsiteY34" fmla="*/ 2087025 h 4364939"/>
                <a:gd name="connsiteX35" fmla="*/ 296583 w 4314657"/>
                <a:gd name="connsiteY35" fmla="*/ 2194872 h 4364939"/>
                <a:gd name="connsiteX36" fmla="*/ 207358 w 4314657"/>
                <a:gd name="connsiteY36" fmla="*/ 2423918 h 4364939"/>
                <a:gd name="connsiteX37" fmla="*/ 177146 w 4314657"/>
                <a:gd name="connsiteY37" fmla="*/ 2668765 h 4364939"/>
                <a:gd name="connsiteX38" fmla="*/ 248763 w 4314657"/>
                <a:gd name="connsiteY38" fmla="*/ 3168854 h 4364939"/>
                <a:gd name="connsiteX39" fmla="*/ 445688 w 4314657"/>
                <a:gd name="connsiteY39" fmla="*/ 3637956 h 4364939"/>
                <a:gd name="connsiteX40" fmla="*/ 735859 w 4314657"/>
                <a:gd name="connsiteY40" fmla="*/ 4062310 h 4364939"/>
                <a:gd name="connsiteX41" fmla="*/ 910884 w 4314657"/>
                <a:gd name="connsiteY41" fmla="*/ 4254366 h 4364939"/>
                <a:gd name="connsiteX42" fmla="*/ 1030507 w 4314657"/>
                <a:gd name="connsiteY42" fmla="*/ 4364939 h 4364939"/>
                <a:gd name="connsiteX43" fmla="*/ 676755 w 4314657"/>
                <a:gd name="connsiteY43" fmla="*/ 4364939 h 4364939"/>
                <a:gd name="connsiteX44" fmla="*/ 538105 w 4314657"/>
                <a:gd name="connsiteY44" fmla="*/ 4202315 h 4364939"/>
                <a:gd name="connsiteX45" fmla="*/ 241592 w 4314657"/>
                <a:gd name="connsiteY45" fmla="*/ 3731226 h 4364939"/>
                <a:gd name="connsiteX46" fmla="*/ 60317 w 4314657"/>
                <a:gd name="connsiteY46" fmla="*/ 3211362 h 4364939"/>
                <a:gd name="connsiteX47" fmla="*/ 0 w 4314657"/>
                <a:gd name="connsiteY47" fmla="*/ 2668765 h 4364939"/>
                <a:gd name="connsiteX48" fmla="*/ 21736 w 4314657"/>
                <a:gd name="connsiteY48" fmla="*/ 2390280 h 4364939"/>
                <a:gd name="connsiteX49" fmla="*/ 27605 w 4314657"/>
                <a:gd name="connsiteY49" fmla="*/ 2355521 h 4364939"/>
                <a:gd name="connsiteX50" fmla="*/ 34669 w 4314657"/>
                <a:gd name="connsiteY50" fmla="*/ 2320862 h 4364939"/>
                <a:gd name="connsiteX51" fmla="*/ 50753 w 4314657"/>
                <a:gd name="connsiteY51" fmla="*/ 2251750 h 4364939"/>
                <a:gd name="connsiteX52" fmla="*/ 93899 w 4314657"/>
                <a:gd name="connsiteY52" fmla="*/ 2116179 h 4364939"/>
                <a:gd name="connsiteX53" fmla="*/ 150194 w 4314657"/>
                <a:gd name="connsiteY53" fmla="*/ 1985498 h 4364939"/>
                <a:gd name="connsiteX54" fmla="*/ 216486 w 4314657"/>
                <a:gd name="connsiteY54" fmla="*/ 1860628 h 4364939"/>
                <a:gd name="connsiteX55" fmla="*/ 363527 w 4314657"/>
                <a:gd name="connsiteY55" fmla="*/ 1625058 h 4364939"/>
                <a:gd name="connsiteX56" fmla="*/ 514155 w 4314657"/>
                <a:gd name="connsiteY56" fmla="*/ 1402231 h 4364939"/>
                <a:gd name="connsiteX57" fmla="*/ 586861 w 4314657"/>
                <a:gd name="connsiteY57" fmla="*/ 1293160 h 4364939"/>
                <a:gd name="connsiteX58" fmla="*/ 623702 w 4314657"/>
                <a:gd name="connsiteY58" fmla="*/ 1236892 h 4364939"/>
                <a:gd name="connsiteX59" fmla="*/ 662283 w 4314657"/>
                <a:gd name="connsiteY59" fmla="*/ 1178892 h 4364939"/>
                <a:gd name="connsiteX60" fmla="*/ 827364 w 4314657"/>
                <a:gd name="connsiteY60" fmla="*/ 951170 h 4364939"/>
                <a:gd name="connsiteX61" fmla="*/ 1016355 w 4314657"/>
                <a:gd name="connsiteY61" fmla="*/ 736089 h 4364939"/>
                <a:gd name="connsiteX62" fmla="*/ 1482474 w 4314657"/>
                <a:gd name="connsiteY62" fmla="*/ 378707 h 4364939"/>
                <a:gd name="connsiteX63" fmla="*/ 2035644 w 4314657"/>
                <a:gd name="connsiteY63" fmla="*/ 149151 h 4364939"/>
                <a:gd name="connsiteX64" fmla="*/ 2324619 w 4314657"/>
                <a:gd name="connsiteY64" fmla="*/ 72802 h 4364939"/>
                <a:gd name="connsiteX65" fmla="*/ 2618809 w 4314657"/>
                <a:gd name="connsiteY65" fmla="*/ 24078 h 4364939"/>
                <a:gd name="connsiteX66" fmla="*/ 2914849 w 4314657"/>
                <a:gd name="connsiteY66" fmla="*/ 1957 h 4364939"/>
                <a:gd name="connsiteX67" fmla="*/ 2951907 w 4314657"/>
                <a:gd name="connsiteY67" fmla="*/ 633 h 4364939"/>
                <a:gd name="connsiteX68" fmla="*/ 2990052 w 4314657"/>
                <a:gd name="connsiteY68" fmla="*/ 224 h 4364939"/>
                <a:gd name="connsiteX69" fmla="*/ 3028307 w 4314657"/>
                <a:gd name="connsiteY69" fmla="*/ 21 h 4364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4314657" h="4364939">
                  <a:moveTo>
                    <a:pt x="3028307" y="21"/>
                  </a:moveTo>
                  <a:lnTo>
                    <a:pt x="3066670" y="836"/>
                  </a:lnTo>
                  <a:cubicBezTo>
                    <a:pt x="3117749" y="1856"/>
                    <a:pt x="3168937" y="5320"/>
                    <a:pt x="3220125" y="9909"/>
                  </a:cubicBezTo>
                  <a:cubicBezTo>
                    <a:pt x="3424763" y="29073"/>
                    <a:pt x="3627448" y="77898"/>
                    <a:pt x="3816113" y="150272"/>
                  </a:cubicBezTo>
                  <a:cubicBezTo>
                    <a:pt x="3910880" y="185950"/>
                    <a:pt x="4001951" y="227538"/>
                    <a:pt x="4089981" y="272287"/>
                  </a:cubicBezTo>
                  <a:lnTo>
                    <a:pt x="4314657" y="398926"/>
                  </a:lnTo>
                  <a:lnTo>
                    <a:pt x="4314657" y="911199"/>
                  </a:lnTo>
                  <a:lnTo>
                    <a:pt x="4310597" y="908154"/>
                  </a:lnTo>
                  <a:cubicBezTo>
                    <a:pt x="4274842" y="881549"/>
                    <a:pt x="4239087" y="855352"/>
                    <a:pt x="4203223" y="829562"/>
                  </a:cubicBezTo>
                  <a:cubicBezTo>
                    <a:pt x="4167576" y="803773"/>
                    <a:pt x="4131821" y="778086"/>
                    <a:pt x="4095850" y="753520"/>
                  </a:cubicBezTo>
                  <a:cubicBezTo>
                    <a:pt x="3951852" y="654949"/>
                    <a:pt x="3806115" y="565043"/>
                    <a:pt x="3652987" y="494811"/>
                  </a:cubicBezTo>
                  <a:cubicBezTo>
                    <a:pt x="3500404" y="423761"/>
                    <a:pt x="3340213" y="373101"/>
                    <a:pt x="3173610" y="347209"/>
                  </a:cubicBezTo>
                  <a:cubicBezTo>
                    <a:pt x="3131987" y="341093"/>
                    <a:pt x="3090036" y="335792"/>
                    <a:pt x="3047760" y="332632"/>
                  </a:cubicBezTo>
                  <a:lnTo>
                    <a:pt x="3016027" y="330186"/>
                  </a:lnTo>
                  <a:cubicBezTo>
                    <a:pt x="3005485" y="329472"/>
                    <a:pt x="2994834" y="329168"/>
                    <a:pt x="2984184" y="328658"/>
                  </a:cubicBezTo>
                  <a:cubicBezTo>
                    <a:pt x="2973533" y="328249"/>
                    <a:pt x="2962992" y="327638"/>
                    <a:pt x="2952233" y="327332"/>
                  </a:cubicBezTo>
                  <a:lnTo>
                    <a:pt x="2919085" y="327026"/>
                  </a:lnTo>
                  <a:cubicBezTo>
                    <a:pt x="2897025" y="326925"/>
                    <a:pt x="2874854" y="326212"/>
                    <a:pt x="2852901" y="326720"/>
                  </a:cubicBezTo>
                  <a:lnTo>
                    <a:pt x="2786826" y="328148"/>
                  </a:lnTo>
                  <a:cubicBezTo>
                    <a:pt x="2764763" y="328759"/>
                    <a:pt x="2742919" y="330391"/>
                    <a:pt x="2720965" y="331409"/>
                  </a:cubicBezTo>
                  <a:cubicBezTo>
                    <a:pt x="2699013" y="332326"/>
                    <a:pt x="2677170" y="334162"/>
                    <a:pt x="2655325" y="336098"/>
                  </a:cubicBezTo>
                  <a:cubicBezTo>
                    <a:pt x="2611528" y="339463"/>
                    <a:pt x="2568165" y="345170"/>
                    <a:pt x="2524803" y="350573"/>
                  </a:cubicBezTo>
                  <a:lnTo>
                    <a:pt x="2460139" y="360664"/>
                  </a:lnTo>
                  <a:cubicBezTo>
                    <a:pt x="2438622" y="364130"/>
                    <a:pt x="2417430" y="368717"/>
                    <a:pt x="2396019" y="372693"/>
                  </a:cubicBezTo>
                  <a:cubicBezTo>
                    <a:pt x="2310709" y="389513"/>
                    <a:pt x="2226809" y="411836"/>
                    <a:pt x="2145843" y="440989"/>
                  </a:cubicBezTo>
                  <a:cubicBezTo>
                    <a:pt x="1983479" y="499295"/>
                    <a:pt x="1835678" y="585838"/>
                    <a:pt x="1698635" y="682676"/>
                  </a:cubicBezTo>
                  <a:cubicBezTo>
                    <a:pt x="1629841" y="730992"/>
                    <a:pt x="1563549" y="782367"/>
                    <a:pt x="1498450" y="835474"/>
                  </a:cubicBezTo>
                  <a:cubicBezTo>
                    <a:pt x="1433352" y="888583"/>
                    <a:pt x="1369775" y="943932"/>
                    <a:pt x="1307285" y="1001220"/>
                  </a:cubicBezTo>
                  <a:cubicBezTo>
                    <a:pt x="1182958" y="1116304"/>
                    <a:pt x="1060588" y="1237708"/>
                    <a:pt x="947780" y="1369612"/>
                  </a:cubicBezTo>
                  <a:cubicBezTo>
                    <a:pt x="933325" y="1385818"/>
                    <a:pt x="919958" y="1402841"/>
                    <a:pt x="905939" y="1419458"/>
                  </a:cubicBezTo>
                  <a:lnTo>
                    <a:pt x="863228" y="1471545"/>
                  </a:lnTo>
                  <a:cubicBezTo>
                    <a:pt x="833776" y="1507529"/>
                    <a:pt x="804215" y="1543001"/>
                    <a:pt x="774330" y="1577659"/>
                  </a:cubicBezTo>
                  <a:cubicBezTo>
                    <a:pt x="714665" y="1647178"/>
                    <a:pt x="653806" y="1714046"/>
                    <a:pt x="595554" y="1780916"/>
                  </a:cubicBezTo>
                  <a:cubicBezTo>
                    <a:pt x="537303" y="1847683"/>
                    <a:pt x="481009" y="1914144"/>
                    <a:pt x="430365" y="1982644"/>
                  </a:cubicBezTo>
                  <a:cubicBezTo>
                    <a:pt x="405369" y="2016995"/>
                    <a:pt x="381351" y="2051756"/>
                    <a:pt x="358855" y="2087025"/>
                  </a:cubicBezTo>
                  <a:cubicBezTo>
                    <a:pt x="336685" y="2122396"/>
                    <a:pt x="315601" y="2158277"/>
                    <a:pt x="296583" y="2194872"/>
                  </a:cubicBezTo>
                  <a:cubicBezTo>
                    <a:pt x="258980" y="2268161"/>
                    <a:pt x="227572" y="2344307"/>
                    <a:pt x="207358" y="2423918"/>
                  </a:cubicBezTo>
                  <a:cubicBezTo>
                    <a:pt x="186817" y="2503426"/>
                    <a:pt x="178124" y="2585790"/>
                    <a:pt x="177146" y="2668765"/>
                  </a:cubicBezTo>
                  <a:cubicBezTo>
                    <a:pt x="177037" y="2837670"/>
                    <a:pt x="201490" y="3006472"/>
                    <a:pt x="248763" y="3168854"/>
                  </a:cubicBezTo>
                  <a:cubicBezTo>
                    <a:pt x="295931" y="3331644"/>
                    <a:pt x="363962" y="3488316"/>
                    <a:pt x="445688" y="3637956"/>
                  </a:cubicBezTo>
                  <a:cubicBezTo>
                    <a:pt x="527413" y="3787697"/>
                    <a:pt x="625115" y="3929794"/>
                    <a:pt x="735859" y="4062310"/>
                  </a:cubicBezTo>
                  <a:cubicBezTo>
                    <a:pt x="791121" y="4128668"/>
                    <a:pt x="849589" y="4192733"/>
                    <a:pt x="910884" y="4254366"/>
                  </a:cubicBezTo>
                  <a:lnTo>
                    <a:pt x="1030507" y="4364939"/>
                  </a:lnTo>
                  <a:lnTo>
                    <a:pt x="676755" y="4364939"/>
                  </a:lnTo>
                  <a:lnTo>
                    <a:pt x="538105" y="4202315"/>
                  </a:lnTo>
                  <a:cubicBezTo>
                    <a:pt x="423518" y="4054791"/>
                    <a:pt x="323372" y="3897379"/>
                    <a:pt x="241592" y="3731226"/>
                  </a:cubicBezTo>
                  <a:cubicBezTo>
                    <a:pt x="160193" y="3565073"/>
                    <a:pt x="99768" y="3389950"/>
                    <a:pt x="60317" y="3211362"/>
                  </a:cubicBezTo>
                  <a:cubicBezTo>
                    <a:pt x="20759" y="3032669"/>
                    <a:pt x="435" y="2850716"/>
                    <a:pt x="0" y="2668765"/>
                  </a:cubicBezTo>
                  <a:cubicBezTo>
                    <a:pt x="0" y="2576309"/>
                    <a:pt x="6413" y="2483039"/>
                    <a:pt x="21736" y="2390280"/>
                  </a:cubicBezTo>
                  <a:lnTo>
                    <a:pt x="27605" y="2355521"/>
                  </a:lnTo>
                  <a:lnTo>
                    <a:pt x="34669" y="2320862"/>
                  </a:lnTo>
                  <a:cubicBezTo>
                    <a:pt x="39343" y="2297723"/>
                    <a:pt x="45102" y="2274686"/>
                    <a:pt x="50753" y="2251750"/>
                  </a:cubicBezTo>
                  <a:cubicBezTo>
                    <a:pt x="62708" y="2205881"/>
                    <a:pt x="77379" y="2160723"/>
                    <a:pt x="93899" y="2116179"/>
                  </a:cubicBezTo>
                  <a:cubicBezTo>
                    <a:pt x="110744" y="2071734"/>
                    <a:pt x="129762" y="2028209"/>
                    <a:pt x="150194" y="1985498"/>
                  </a:cubicBezTo>
                  <a:cubicBezTo>
                    <a:pt x="170734" y="1942890"/>
                    <a:pt x="193229" y="1901402"/>
                    <a:pt x="216486" y="1860628"/>
                  </a:cubicBezTo>
                  <a:cubicBezTo>
                    <a:pt x="263109" y="1779183"/>
                    <a:pt x="312993" y="1701000"/>
                    <a:pt x="363527" y="1625058"/>
                  </a:cubicBezTo>
                  <a:lnTo>
                    <a:pt x="514155" y="1402231"/>
                  </a:lnTo>
                  <a:cubicBezTo>
                    <a:pt x="538825" y="1365636"/>
                    <a:pt x="563277" y="1329551"/>
                    <a:pt x="586861" y="1293160"/>
                  </a:cubicBezTo>
                  <a:lnTo>
                    <a:pt x="623702" y="1236892"/>
                  </a:lnTo>
                  <a:cubicBezTo>
                    <a:pt x="636526" y="1217525"/>
                    <a:pt x="649025" y="1198055"/>
                    <a:pt x="662283" y="1178892"/>
                  </a:cubicBezTo>
                  <a:cubicBezTo>
                    <a:pt x="713905" y="1101523"/>
                    <a:pt x="769222" y="1025786"/>
                    <a:pt x="827364" y="951170"/>
                  </a:cubicBezTo>
                  <a:cubicBezTo>
                    <a:pt x="885834" y="876861"/>
                    <a:pt x="947997" y="804283"/>
                    <a:pt x="1016355" y="736089"/>
                  </a:cubicBezTo>
                  <a:cubicBezTo>
                    <a:pt x="1152311" y="599497"/>
                    <a:pt x="1308047" y="476054"/>
                    <a:pt x="1482474" y="378707"/>
                  </a:cubicBezTo>
                  <a:cubicBezTo>
                    <a:pt x="1656793" y="281156"/>
                    <a:pt x="1845132" y="207966"/>
                    <a:pt x="2035644" y="149151"/>
                  </a:cubicBezTo>
                  <a:cubicBezTo>
                    <a:pt x="2131063" y="119997"/>
                    <a:pt x="2227460" y="94412"/>
                    <a:pt x="2324619" y="72802"/>
                  </a:cubicBezTo>
                  <a:cubicBezTo>
                    <a:pt x="2421885" y="51396"/>
                    <a:pt x="2520239" y="35291"/>
                    <a:pt x="2618809" y="24078"/>
                  </a:cubicBezTo>
                  <a:cubicBezTo>
                    <a:pt x="2717272" y="12252"/>
                    <a:pt x="2816168" y="4914"/>
                    <a:pt x="2914849" y="1957"/>
                  </a:cubicBezTo>
                  <a:lnTo>
                    <a:pt x="2951907" y="633"/>
                  </a:lnTo>
                  <a:lnTo>
                    <a:pt x="2990052" y="224"/>
                  </a:lnTo>
                  <a:cubicBezTo>
                    <a:pt x="3002768" y="224"/>
                    <a:pt x="3015592" y="-81"/>
                    <a:pt x="3028307" y="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useBgFill="1">
          <p:nvSpPr>
            <p:cNvPr id="2061" name="Freeform: Shape 2060">
              <a:extLst>
                <a:ext uri="{FF2B5EF4-FFF2-40B4-BE49-F238E27FC236}">
                  <a16:creationId xmlns:a16="http://schemas.microsoft.com/office/drawing/2014/main" id="{5C727C6A-DB0B-482E-B0E4-4F035FC023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55526" y="2145638"/>
              <a:ext cx="4336168" cy="4630833"/>
            </a:xfrm>
            <a:custGeom>
              <a:avLst/>
              <a:gdLst>
                <a:gd name="connsiteX0" fmla="*/ 3053738 w 4336168"/>
                <a:gd name="connsiteY0" fmla="*/ 111 h 4630833"/>
                <a:gd name="connsiteX1" fmla="*/ 3093948 w 4336168"/>
                <a:gd name="connsiteY1" fmla="*/ 316 h 4630833"/>
                <a:gd name="connsiteX2" fmla="*/ 3134268 w 4336168"/>
                <a:gd name="connsiteY2" fmla="*/ 1743 h 4630833"/>
                <a:gd name="connsiteX3" fmla="*/ 3295438 w 4336168"/>
                <a:gd name="connsiteY3" fmla="*/ 13058 h 4630833"/>
                <a:gd name="connsiteX4" fmla="*/ 3918813 w 4336168"/>
                <a:gd name="connsiteY4" fmla="*/ 169935 h 4630833"/>
                <a:gd name="connsiteX5" fmla="*/ 4203331 w 4336168"/>
                <a:gd name="connsiteY5" fmla="*/ 305405 h 4630833"/>
                <a:gd name="connsiteX6" fmla="*/ 4336168 w 4336168"/>
                <a:gd name="connsiteY6" fmla="*/ 386579 h 4630833"/>
                <a:gd name="connsiteX7" fmla="*/ 4336168 w 4336168"/>
                <a:gd name="connsiteY7" fmla="*/ 772673 h 4630833"/>
                <a:gd name="connsiteX8" fmla="*/ 4270820 w 4336168"/>
                <a:gd name="connsiteY8" fmla="*/ 728127 h 4630833"/>
                <a:gd name="connsiteX9" fmla="*/ 4030208 w 4336168"/>
                <a:gd name="connsiteY9" fmla="*/ 587253 h 4630833"/>
                <a:gd name="connsiteX10" fmla="*/ 3781010 w 4336168"/>
                <a:gd name="connsiteY10" fmla="*/ 471455 h 4630833"/>
                <a:gd name="connsiteX11" fmla="*/ 3254466 w 4336168"/>
                <a:gd name="connsiteY11" fmla="*/ 338024 h 4630833"/>
                <a:gd name="connsiteX12" fmla="*/ 3117966 w 4336168"/>
                <a:gd name="connsiteY12" fmla="*/ 326812 h 4630833"/>
                <a:gd name="connsiteX13" fmla="*/ 3083625 w 4336168"/>
                <a:gd name="connsiteY13" fmla="*/ 325179 h 4630833"/>
                <a:gd name="connsiteX14" fmla="*/ 3049173 w 4336168"/>
                <a:gd name="connsiteY14" fmla="*/ 324366 h 4630833"/>
                <a:gd name="connsiteX15" fmla="*/ 2978858 w 4336168"/>
                <a:gd name="connsiteY15" fmla="*/ 323855 h 4630833"/>
                <a:gd name="connsiteX16" fmla="*/ 2695862 w 4336168"/>
                <a:gd name="connsiteY16" fmla="*/ 335373 h 4630833"/>
                <a:gd name="connsiteX17" fmla="*/ 2417972 w 4336168"/>
                <a:gd name="connsiteY17" fmla="*/ 372070 h 4630833"/>
                <a:gd name="connsiteX18" fmla="*/ 2148451 w 4336168"/>
                <a:gd name="connsiteY18" fmla="*/ 437613 h 4630833"/>
                <a:gd name="connsiteX19" fmla="*/ 1889690 w 4336168"/>
                <a:gd name="connsiteY19" fmla="*/ 532515 h 4630833"/>
                <a:gd name="connsiteX20" fmla="*/ 1644512 w 4336168"/>
                <a:gd name="connsiteY20" fmla="*/ 658098 h 4630833"/>
                <a:gd name="connsiteX21" fmla="*/ 1200999 w 4336168"/>
                <a:gd name="connsiteY21" fmla="*/ 992137 h 4630833"/>
                <a:gd name="connsiteX22" fmla="*/ 1003531 w 4336168"/>
                <a:gd name="connsiteY22" fmla="*/ 1192234 h 4630833"/>
                <a:gd name="connsiteX23" fmla="*/ 910394 w 4336168"/>
                <a:gd name="connsiteY23" fmla="*/ 1298347 h 4630833"/>
                <a:gd name="connsiteX24" fmla="*/ 821278 w 4336168"/>
                <a:gd name="connsiteY24" fmla="*/ 1408233 h 4630833"/>
                <a:gd name="connsiteX25" fmla="*/ 732162 w 4336168"/>
                <a:gd name="connsiteY25" fmla="*/ 1521993 h 4630833"/>
                <a:gd name="connsiteX26" fmla="*/ 640548 w 4336168"/>
                <a:gd name="connsiteY26" fmla="*/ 1634323 h 4630833"/>
                <a:gd name="connsiteX27" fmla="*/ 457317 w 4336168"/>
                <a:gd name="connsiteY27" fmla="*/ 1855930 h 4630833"/>
                <a:gd name="connsiteX28" fmla="*/ 369288 w 4336168"/>
                <a:gd name="connsiteY28" fmla="*/ 1967955 h 4630833"/>
                <a:gd name="connsiteX29" fmla="*/ 287128 w 4336168"/>
                <a:gd name="connsiteY29" fmla="*/ 2083243 h 4630833"/>
                <a:gd name="connsiteX30" fmla="*/ 212683 w 4336168"/>
                <a:gd name="connsiteY30" fmla="*/ 2202607 h 4630833"/>
                <a:gd name="connsiteX31" fmla="*/ 179101 w 4336168"/>
                <a:gd name="connsiteY31" fmla="*/ 2264177 h 4630833"/>
                <a:gd name="connsiteX32" fmla="*/ 148890 w 4336168"/>
                <a:gd name="connsiteY32" fmla="*/ 2327172 h 4630833"/>
                <a:gd name="connsiteX33" fmla="*/ 61295 w 4336168"/>
                <a:gd name="connsiteY33" fmla="*/ 2590672 h 4630833"/>
                <a:gd name="connsiteX34" fmla="*/ 32604 w 4336168"/>
                <a:gd name="connsiteY34" fmla="*/ 2866202 h 4630833"/>
                <a:gd name="connsiteX35" fmla="*/ 100853 w 4336168"/>
                <a:gd name="connsiteY35" fmla="*/ 3418074 h 4630833"/>
                <a:gd name="connsiteX36" fmla="*/ 184971 w 4336168"/>
                <a:gd name="connsiteY36" fmla="*/ 3684428 h 4630833"/>
                <a:gd name="connsiteX37" fmla="*/ 210836 w 4336168"/>
                <a:gd name="connsiteY37" fmla="*/ 3749462 h 4630833"/>
                <a:gd name="connsiteX38" fmla="*/ 238440 w 4336168"/>
                <a:gd name="connsiteY38" fmla="*/ 3813783 h 4630833"/>
                <a:gd name="connsiteX39" fmla="*/ 252894 w 4336168"/>
                <a:gd name="connsiteY39" fmla="*/ 3845688 h 4630833"/>
                <a:gd name="connsiteX40" fmla="*/ 268109 w 4336168"/>
                <a:gd name="connsiteY40" fmla="*/ 3877287 h 4630833"/>
                <a:gd name="connsiteX41" fmla="*/ 299409 w 4336168"/>
                <a:gd name="connsiteY41" fmla="*/ 3939978 h 4630833"/>
                <a:gd name="connsiteX42" fmla="*/ 440689 w 4336168"/>
                <a:gd name="connsiteY42" fmla="*/ 4182378 h 4630833"/>
                <a:gd name="connsiteX43" fmla="*/ 606640 w 4336168"/>
                <a:gd name="connsiteY43" fmla="*/ 4409488 h 4630833"/>
                <a:gd name="connsiteX44" fmla="*/ 792425 w 4336168"/>
                <a:gd name="connsiteY44" fmla="*/ 4621205 h 4630833"/>
                <a:gd name="connsiteX45" fmla="*/ 802442 w 4336168"/>
                <a:gd name="connsiteY45" fmla="*/ 4630833 h 4630833"/>
                <a:gd name="connsiteX46" fmla="*/ 592561 w 4336168"/>
                <a:gd name="connsiteY46" fmla="*/ 4630833 h 4630833"/>
                <a:gd name="connsiteX47" fmla="*/ 489377 w 4336168"/>
                <a:gd name="connsiteY47" fmla="*/ 4483185 h 4630833"/>
                <a:gd name="connsiteX48" fmla="*/ 344944 w 4336168"/>
                <a:gd name="connsiteY48" fmla="*/ 4231611 h 4630833"/>
                <a:gd name="connsiteX49" fmla="*/ 224311 w 4336168"/>
                <a:gd name="connsiteY49" fmla="*/ 3970456 h 4630833"/>
                <a:gd name="connsiteX50" fmla="*/ 0 w 4336168"/>
                <a:gd name="connsiteY50" fmla="*/ 2866202 h 4630833"/>
                <a:gd name="connsiteX51" fmla="*/ 25105 w 4336168"/>
                <a:gd name="connsiteY51" fmla="*/ 2584351 h 4630833"/>
                <a:gd name="connsiteX52" fmla="*/ 105200 w 4336168"/>
                <a:gd name="connsiteY52" fmla="*/ 2310863 h 4630833"/>
                <a:gd name="connsiteX53" fmla="*/ 232245 w 4336168"/>
                <a:gd name="connsiteY53" fmla="*/ 2053172 h 4630833"/>
                <a:gd name="connsiteX54" fmla="*/ 307667 w 4336168"/>
                <a:gd name="connsiteY54" fmla="*/ 1930341 h 4630833"/>
                <a:gd name="connsiteX55" fmla="*/ 386893 w 4336168"/>
                <a:gd name="connsiteY55" fmla="*/ 1810161 h 4630833"/>
                <a:gd name="connsiteX56" fmla="*/ 548823 w 4336168"/>
                <a:gd name="connsiteY56" fmla="*/ 1573876 h 4630833"/>
                <a:gd name="connsiteX57" fmla="*/ 626419 w 4336168"/>
                <a:gd name="connsiteY57" fmla="*/ 1455224 h 4630833"/>
                <a:gd name="connsiteX58" fmla="*/ 701081 w 4336168"/>
                <a:gd name="connsiteY58" fmla="*/ 1334534 h 4630833"/>
                <a:gd name="connsiteX59" fmla="*/ 861162 w 4336168"/>
                <a:gd name="connsiteY59" fmla="*/ 1091320 h 4630833"/>
                <a:gd name="connsiteX60" fmla="*/ 1042329 w 4336168"/>
                <a:gd name="connsiteY60" fmla="*/ 858093 h 4630833"/>
                <a:gd name="connsiteX61" fmla="*/ 1487799 w 4336168"/>
                <a:gd name="connsiteY61" fmla="*/ 446686 h 4630833"/>
                <a:gd name="connsiteX62" fmla="*/ 1754060 w 4336168"/>
                <a:gd name="connsiteY62" fmla="*/ 283388 h 4630833"/>
                <a:gd name="connsiteX63" fmla="*/ 2044121 w 4336168"/>
                <a:gd name="connsiteY63" fmla="*/ 157906 h 4630833"/>
                <a:gd name="connsiteX64" fmla="*/ 2349287 w 4336168"/>
                <a:gd name="connsiteY64" fmla="*/ 71364 h 4630833"/>
                <a:gd name="connsiteX65" fmla="*/ 2661411 w 4336168"/>
                <a:gd name="connsiteY65" fmla="*/ 21213 h 4630833"/>
                <a:gd name="connsiteX66" fmla="*/ 2818124 w 4336168"/>
                <a:gd name="connsiteY66" fmla="*/ 7146 h 4630833"/>
                <a:gd name="connsiteX67" fmla="*/ 2974728 w 4336168"/>
                <a:gd name="connsiteY67" fmla="*/ 1029 h 4630833"/>
                <a:gd name="connsiteX68" fmla="*/ 3053738 w 4336168"/>
                <a:gd name="connsiteY68" fmla="*/ 111 h 4630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4336168" h="4630833">
                  <a:moveTo>
                    <a:pt x="3053738" y="111"/>
                  </a:moveTo>
                  <a:lnTo>
                    <a:pt x="3093948" y="316"/>
                  </a:lnTo>
                  <a:lnTo>
                    <a:pt x="3134268" y="1743"/>
                  </a:lnTo>
                  <a:cubicBezTo>
                    <a:pt x="3187955" y="3475"/>
                    <a:pt x="3241749" y="7756"/>
                    <a:pt x="3295438" y="13058"/>
                  </a:cubicBezTo>
                  <a:cubicBezTo>
                    <a:pt x="3510076" y="35585"/>
                    <a:pt x="3722324" y="89406"/>
                    <a:pt x="3918813" y="169935"/>
                  </a:cubicBezTo>
                  <a:cubicBezTo>
                    <a:pt x="4017384" y="209689"/>
                    <a:pt x="4111933" y="255763"/>
                    <a:pt x="4203331" y="305405"/>
                  </a:cubicBezTo>
                  <a:lnTo>
                    <a:pt x="4336168" y="386579"/>
                  </a:lnTo>
                  <a:lnTo>
                    <a:pt x="4336168" y="772673"/>
                  </a:lnTo>
                  <a:lnTo>
                    <a:pt x="4270820" y="728127"/>
                  </a:lnTo>
                  <a:cubicBezTo>
                    <a:pt x="4191920" y="677771"/>
                    <a:pt x="4111825" y="630168"/>
                    <a:pt x="4030208" y="587253"/>
                  </a:cubicBezTo>
                  <a:cubicBezTo>
                    <a:pt x="3948699" y="544136"/>
                    <a:pt x="3865886" y="504687"/>
                    <a:pt x="3781010" y="471455"/>
                  </a:cubicBezTo>
                  <a:cubicBezTo>
                    <a:pt x="3611688" y="404384"/>
                    <a:pt x="3435522" y="358818"/>
                    <a:pt x="3254466" y="338024"/>
                  </a:cubicBezTo>
                  <a:cubicBezTo>
                    <a:pt x="3209255" y="333029"/>
                    <a:pt x="3163720" y="328748"/>
                    <a:pt x="3117966" y="326812"/>
                  </a:cubicBezTo>
                  <a:lnTo>
                    <a:pt x="3083625" y="325179"/>
                  </a:lnTo>
                  <a:lnTo>
                    <a:pt x="3049173" y="324366"/>
                  </a:lnTo>
                  <a:cubicBezTo>
                    <a:pt x="3026568" y="323447"/>
                    <a:pt x="3002550" y="323855"/>
                    <a:pt x="2978858" y="323855"/>
                  </a:cubicBezTo>
                  <a:cubicBezTo>
                    <a:pt x="2883983" y="323956"/>
                    <a:pt x="2789434" y="327423"/>
                    <a:pt x="2695862" y="335373"/>
                  </a:cubicBezTo>
                  <a:cubicBezTo>
                    <a:pt x="2602290" y="343223"/>
                    <a:pt x="2509371" y="354945"/>
                    <a:pt x="2417972" y="372070"/>
                  </a:cubicBezTo>
                  <a:cubicBezTo>
                    <a:pt x="2326683" y="389500"/>
                    <a:pt x="2236697" y="411009"/>
                    <a:pt x="2148451" y="437613"/>
                  </a:cubicBezTo>
                  <a:cubicBezTo>
                    <a:pt x="2060204" y="464116"/>
                    <a:pt x="1973588" y="495411"/>
                    <a:pt x="1889690" y="532515"/>
                  </a:cubicBezTo>
                  <a:cubicBezTo>
                    <a:pt x="1805247" y="568599"/>
                    <a:pt x="1723848" y="611411"/>
                    <a:pt x="1644512" y="658098"/>
                  </a:cubicBezTo>
                  <a:cubicBezTo>
                    <a:pt x="1486169" y="751979"/>
                    <a:pt x="1338149" y="865229"/>
                    <a:pt x="1200999" y="992137"/>
                  </a:cubicBezTo>
                  <a:cubicBezTo>
                    <a:pt x="1132531" y="1055744"/>
                    <a:pt x="1066782" y="1122715"/>
                    <a:pt x="1003531" y="1192234"/>
                  </a:cubicBezTo>
                  <a:cubicBezTo>
                    <a:pt x="971688" y="1226790"/>
                    <a:pt x="941150" y="1262568"/>
                    <a:pt x="910394" y="1298347"/>
                  </a:cubicBezTo>
                  <a:cubicBezTo>
                    <a:pt x="880507" y="1334738"/>
                    <a:pt x="850187" y="1370925"/>
                    <a:pt x="821278" y="1408233"/>
                  </a:cubicBezTo>
                  <a:cubicBezTo>
                    <a:pt x="792152" y="1444624"/>
                    <a:pt x="762266" y="1484480"/>
                    <a:pt x="732162" y="1521993"/>
                  </a:cubicBezTo>
                  <a:cubicBezTo>
                    <a:pt x="701950" y="1559810"/>
                    <a:pt x="671302" y="1597219"/>
                    <a:pt x="640548" y="1634323"/>
                  </a:cubicBezTo>
                  <a:cubicBezTo>
                    <a:pt x="579362" y="1708838"/>
                    <a:pt x="516980" y="1781618"/>
                    <a:pt x="457317" y="1855930"/>
                  </a:cubicBezTo>
                  <a:cubicBezTo>
                    <a:pt x="427540" y="1893033"/>
                    <a:pt x="397870" y="1930239"/>
                    <a:pt x="369288" y="1967955"/>
                  </a:cubicBezTo>
                  <a:cubicBezTo>
                    <a:pt x="341141" y="2005976"/>
                    <a:pt x="313211" y="2044100"/>
                    <a:pt x="287128" y="2083243"/>
                  </a:cubicBezTo>
                  <a:cubicBezTo>
                    <a:pt x="260936" y="2122284"/>
                    <a:pt x="235506" y="2161835"/>
                    <a:pt x="212683" y="2202607"/>
                  </a:cubicBezTo>
                  <a:cubicBezTo>
                    <a:pt x="200728" y="2222791"/>
                    <a:pt x="190187" y="2243586"/>
                    <a:pt x="179101" y="2264177"/>
                  </a:cubicBezTo>
                  <a:cubicBezTo>
                    <a:pt x="168886" y="2285072"/>
                    <a:pt x="158127" y="2305867"/>
                    <a:pt x="148890" y="2327172"/>
                  </a:cubicBezTo>
                  <a:cubicBezTo>
                    <a:pt x="109982" y="2411777"/>
                    <a:pt x="81183" y="2500256"/>
                    <a:pt x="61295" y="2590672"/>
                  </a:cubicBezTo>
                  <a:cubicBezTo>
                    <a:pt x="42386" y="2681292"/>
                    <a:pt x="33147" y="2773643"/>
                    <a:pt x="32604" y="2866202"/>
                  </a:cubicBezTo>
                  <a:cubicBezTo>
                    <a:pt x="32495" y="3051925"/>
                    <a:pt x="55643" y="3237650"/>
                    <a:pt x="100853" y="3418074"/>
                  </a:cubicBezTo>
                  <a:cubicBezTo>
                    <a:pt x="123133" y="3508490"/>
                    <a:pt x="151498" y="3597377"/>
                    <a:pt x="184971" y="3684428"/>
                  </a:cubicBezTo>
                  <a:cubicBezTo>
                    <a:pt x="192796" y="3706344"/>
                    <a:pt x="202250" y="3727751"/>
                    <a:pt x="210836" y="3749462"/>
                  </a:cubicBezTo>
                  <a:cubicBezTo>
                    <a:pt x="219421" y="3771175"/>
                    <a:pt x="228985" y="3792479"/>
                    <a:pt x="238440" y="3813783"/>
                  </a:cubicBezTo>
                  <a:lnTo>
                    <a:pt x="252894" y="3845688"/>
                  </a:lnTo>
                  <a:lnTo>
                    <a:pt x="268109" y="3877287"/>
                  </a:lnTo>
                  <a:cubicBezTo>
                    <a:pt x="278215" y="3898287"/>
                    <a:pt x="288432" y="3919284"/>
                    <a:pt x="299409" y="3939978"/>
                  </a:cubicBezTo>
                  <a:cubicBezTo>
                    <a:pt x="341792" y="4023258"/>
                    <a:pt x="389828" y="4103787"/>
                    <a:pt x="440689" y="4182378"/>
                  </a:cubicBezTo>
                  <a:cubicBezTo>
                    <a:pt x="492420" y="4260561"/>
                    <a:pt x="547953" y="4336299"/>
                    <a:pt x="606640" y="4409488"/>
                  </a:cubicBezTo>
                  <a:cubicBezTo>
                    <a:pt x="665381" y="4482677"/>
                    <a:pt x="727435" y="4553292"/>
                    <a:pt x="792425" y="4621205"/>
                  </a:cubicBezTo>
                  <a:lnTo>
                    <a:pt x="802442" y="4630833"/>
                  </a:lnTo>
                  <a:lnTo>
                    <a:pt x="592561" y="4630833"/>
                  </a:lnTo>
                  <a:lnTo>
                    <a:pt x="489377" y="4483185"/>
                  </a:lnTo>
                  <a:cubicBezTo>
                    <a:pt x="437212" y="4401230"/>
                    <a:pt x="388850" y="4317339"/>
                    <a:pt x="344944" y="4231611"/>
                  </a:cubicBezTo>
                  <a:cubicBezTo>
                    <a:pt x="300386" y="4146191"/>
                    <a:pt x="260828" y="4058731"/>
                    <a:pt x="224311" y="3970456"/>
                  </a:cubicBezTo>
                  <a:cubicBezTo>
                    <a:pt x="78901" y="3617049"/>
                    <a:pt x="1413" y="3242136"/>
                    <a:pt x="0" y="2866202"/>
                  </a:cubicBezTo>
                  <a:cubicBezTo>
                    <a:pt x="0" y="2771912"/>
                    <a:pt x="8043" y="2677417"/>
                    <a:pt x="25105" y="2584351"/>
                  </a:cubicBezTo>
                  <a:cubicBezTo>
                    <a:pt x="42928" y="2491285"/>
                    <a:pt x="69446" y="2399444"/>
                    <a:pt x="105200" y="2310863"/>
                  </a:cubicBezTo>
                  <a:cubicBezTo>
                    <a:pt x="140304" y="2221974"/>
                    <a:pt x="184318" y="2136351"/>
                    <a:pt x="232245" y="2053172"/>
                  </a:cubicBezTo>
                  <a:cubicBezTo>
                    <a:pt x="256154" y="2011379"/>
                    <a:pt x="281802" y="1970810"/>
                    <a:pt x="307667" y="1930341"/>
                  </a:cubicBezTo>
                  <a:cubicBezTo>
                    <a:pt x="333533" y="1889873"/>
                    <a:pt x="360049" y="1849915"/>
                    <a:pt x="386893" y="1810161"/>
                  </a:cubicBezTo>
                  <a:lnTo>
                    <a:pt x="548823" y="1573876"/>
                  </a:lnTo>
                  <a:cubicBezTo>
                    <a:pt x="575341" y="1534529"/>
                    <a:pt x="601098" y="1494877"/>
                    <a:pt x="626419" y="1455224"/>
                  </a:cubicBezTo>
                  <a:cubicBezTo>
                    <a:pt x="651959" y="1415266"/>
                    <a:pt x="675434" y="1376225"/>
                    <a:pt x="701081" y="1334534"/>
                  </a:cubicBezTo>
                  <a:cubicBezTo>
                    <a:pt x="751290" y="1252070"/>
                    <a:pt x="804324" y="1170828"/>
                    <a:pt x="861162" y="1091320"/>
                  </a:cubicBezTo>
                  <a:cubicBezTo>
                    <a:pt x="917894" y="1011810"/>
                    <a:pt x="977884" y="933729"/>
                    <a:pt x="1042329" y="858093"/>
                  </a:cubicBezTo>
                  <a:cubicBezTo>
                    <a:pt x="1171765" y="707536"/>
                    <a:pt x="1319348" y="566764"/>
                    <a:pt x="1487799" y="446686"/>
                  </a:cubicBezTo>
                  <a:cubicBezTo>
                    <a:pt x="1571699" y="386340"/>
                    <a:pt x="1661031" y="332010"/>
                    <a:pt x="1754060" y="283388"/>
                  </a:cubicBezTo>
                  <a:cubicBezTo>
                    <a:pt x="1847414" y="235478"/>
                    <a:pt x="1944463" y="193278"/>
                    <a:pt x="2044121" y="157906"/>
                  </a:cubicBezTo>
                  <a:cubicBezTo>
                    <a:pt x="2143778" y="122638"/>
                    <a:pt x="2245936" y="93789"/>
                    <a:pt x="2349287" y="71364"/>
                  </a:cubicBezTo>
                  <a:cubicBezTo>
                    <a:pt x="2452641" y="48939"/>
                    <a:pt x="2556971" y="32935"/>
                    <a:pt x="2661411" y="21213"/>
                  </a:cubicBezTo>
                  <a:cubicBezTo>
                    <a:pt x="2713576" y="14994"/>
                    <a:pt x="2765850" y="11222"/>
                    <a:pt x="2818124" y="7146"/>
                  </a:cubicBezTo>
                  <a:cubicBezTo>
                    <a:pt x="2870290" y="4596"/>
                    <a:pt x="2922672" y="1640"/>
                    <a:pt x="2974728" y="1029"/>
                  </a:cubicBezTo>
                  <a:cubicBezTo>
                    <a:pt x="3000811" y="519"/>
                    <a:pt x="3026568" y="-296"/>
                    <a:pt x="3053738" y="11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nvGrpSpPr>
          <p:cNvPr id="2063" name="Group 2062">
            <a:extLst>
              <a:ext uri="{FF2B5EF4-FFF2-40B4-BE49-F238E27FC236}">
                <a16:creationId xmlns:a16="http://schemas.microsoft.com/office/drawing/2014/main" id="{2786ABD8-AB9F-46F2-A7D9-36F1F7338C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112326" y="0"/>
            <a:ext cx="4683941" cy="3456291"/>
            <a:chOff x="4345582" y="0"/>
            <a:chExt cx="5069918" cy="3741104"/>
          </a:xfrm>
          <a:solidFill>
            <a:schemeClr val="accent5">
              <a:alpha val="5000"/>
            </a:schemeClr>
          </a:solidFill>
        </p:grpSpPr>
        <p:sp>
          <p:nvSpPr>
            <p:cNvPr id="2064" name="Freeform: Shape 2063">
              <a:extLst>
                <a:ext uri="{FF2B5EF4-FFF2-40B4-BE49-F238E27FC236}">
                  <a16:creationId xmlns:a16="http://schemas.microsoft.com/office/drawing/2014/main" id="{DB26E49F-E19A-487B-A8A4-A26128CFDC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45582" y="1"/>
              <a:ext cx="5069918" cy="3741103"/>
            </a:xfrm>
            <a:custGeom>
              <a:avLst/>
              <a:gdLst>
                <a:gd name="connsiteX0" fmla="*/ 475344 w 5069918"/>
                <a:gd name="connsiteY0" fmla="*/ 0 h 3741103"/>
                <a:gd name="connsiteX1" fmla="*/ 643707 w 5069918"/>
                <a:gd name="connsiteY1" fmla="*/ 0 h 3741103"/>
                <a:gd name="connsiteX2" fmla="*/ 635672 w 5069918"/>
                <a:gd name="connsiteY2" fmla="*/ 7778 h 3741103"/>
                <a:gd name="connsiteX3" fmla="*/ 486638 w 5069918"/>
                <a:gd name="connsiteY3" fmla="*/ 178818 h 3741103"/>
                <a:gd name="connsiteX4" fmla="*/ 353514 w 5069918"/>
                <a:gd name="connsiteY4" fmla="*/ 362293 h 3741103"/>
                <a:gd name="connsiteX5" fmla="*/ 240181 w 5069918"/>
                <a:gd name="connsiteY5" fmla="*/ 558120 h 3741103"/>
                <a:gd name="connsiteX6" fmla="*/ 215073 w 5069918"/>
                <a:gd name="connsiteY6" fmla="*/ 608766 h 3741103"/>
                <a:gd name="connsiteX7" fmla="*/ 202868 w 5069918"/>
                <a:gd name="connsiteY7" fmla="*/ 634294 h 3741103"/>
                <a:gd name="connsiteX8" fmla="*/ 191273 w 5069918"/>
                <a:gd name="connsiteY8" fmla="*/ 660069 h 3741103"/>
                <a:gd name="connsiteX9" fmla="*/ 169129 w 5069918"/>
                <a:gd name="connsiteY9" fmla="*/ 712032 h 3741103"/>
                <a:gd name="connsiteX10" fmla="*/ 148381 w 5069918"/>
                <a:gd name="connsiteY10" fmla="*/ 764571 h 3741103"/>
                <a:gd name="connsiteX11" fmla="*/ 80903 w 5069918"/>
                <a:gd name="connsiteY11" fmla="*/ 979750 h 3741103"/>
                <a:gd name="connsiteX12" fmla="*/ 26154 w 5069918"/>
                <a:gd name="connsiteY12" fmla="*/ 1425590 h 3741103"/>
                <a:gd name="connsiteX13" fmla="*/ 49170 w 5069918"/>
                <a:gd name="connsiteY13" fmla="*/ 1648182 h 3741103"/>
                <a:gd name="connsiteX14" fmla="*/ 119437 w 5069918"/>
                <a:gd name="connsiteY14" fmla="*/ 1861055 h 3741103"/>
                <a:gd name="connsiteX15" fmla="*/ 143672 w 5069918"/>
                <a:gd name="connsiteY15" fmla="*/ 1911947 h 3741103"/>
                <a:gd name="connsiteX16" fmla="*/ 170611 w 5069918"/>
                <a:gd name="connsiteY16" fmla="*/ 1961687 h 3741103"/>
                <a:gd name="connsiteX17" fmla="*/ 230330 w 5069918"/>
                <a:gd name="connsiteY17" fmla="*/ 2058118 h 3741103"/>
                <a:gd name="connsiteX18" fmla="*/ 296237 w 5069918"/>
                <a:gd name="connsiteY18" fmla="*/ 2151255 h 3741103"/>
                <a:gd name="connsiteX19" fmla="*/ 366853 w 5069918"/>
                <a:gd name="connsiteY19" fmla="*/ 2241757 h 3741103"/>
                <a:gd name="connsiteX20" fmla="*/ 513838 w 5069918"/>
                <a:gd name="connsiteY20" fmla="*/ 2420786 h 3741103"/>
                <a:gd name="connsiteX21" fmla="*/ 587330 w 5069918"/>
                <a:gd name="connsiteY21" fmla="*/ 2511534 h 3741103"/>
                <a:gd name="connsiteX22" fmla="*/ 658817 w 5069918"/>
                <a:gd name="connsiteY22" fmla="*/ 2603437 h 3741103"/>
                <a:gd name="connsiteX23" fmla="*/ 730305 w 5069918"/>
                <a:gd name="connsiteY23" fmla="*/ 2692210 h 3741103"/>
                <a:gd name="connsiteX24" fmla="*/ 805018 w 5069918"/>
                <a:gd name="connsiteY24" fmla="*/ 2777936 h 3741103"/>
                <a:gd name="connsiteX25" fmla="*/ 963424 w 5069918"/>
                <a:gd name="connsiteY25" fmla="*/ 2939588 h 3741103"/>
                <a:gd name="connsiteX26" fmla="*/ 1319204 w 5069918"/>
                <a:gd name="connsiteY26" fmla="*/ 3209447 h 3741103"/>
                <a:gd name="connsiteX27" fmla="*/ 1515882 w 5069918"/>
                <a:gd name="connsiteY27" fmla="*/ 3310902 h 3741103"/>
                <a:gd name="connsiteX28" fmla="*/ 1723456 w 5069918"/>
                <a:gd name="connsiteY28" fmla="*/ 3387570 h 3741103"/>
                <a:gd name="connsiteX29" fmla="*/ 1939662 w 5069918"/>
                <a:gd name="connsiteY29" fmla="*/ 3440520 h 3741103"/>
                <a:gd name="connsiteX30" fmla="*/ 2162581 w 5069918"/>
                <a:gd name="connsiteY30" fmla="*/ 3470167 h 3741103"/>
                <a:gd name="connsiteX31" fmla="*/ 2389597 w 5069918"/>
                <a:gd name="connsiteY31" fmla="*/ 3479472 h 3741103"/>
                <a:gd name="connsiteX32" fmla="*/ 2446002 w 5069918"/>
                <a:gd name="connsiteY32" fmla="*/ 3479059 h 3741103"/>
                <a:gd name="connsiteX33" fmla="*/ 2473639 w 5069918"/>
                <a:gd name="connsiteY33" fmla="*/ 3478402 h 3741103"/>
                <a:gd name="connsiteX34" fmla="*/ 2501187 w 5069918"/>
                <a:gd name="connsiteY34" fmla="*/ 3477083 h 3741103"/>
                <a:gd name="connsiteX35" fmla="*/ 2610685 w 5069918"/>
                <a:gd name="connsiteY35" fmla="*/ 3468025 h 3741103"/>
                <a:gd name="connsiteX36" fmla="*/ 3033071 w 5069918"/>
                <a:gd name="connsiteY36" fmla="*/ 3360230 h 3741103"/>
                <a:gd name="connsiteX37" fmla="*/ 3232974 w 5069918"/>
                <a:gd name="connsiteY37" fmla="*/ 3266681 h 3741103"/>
                <a:gd name="connsiteX38" fmla="*/ 3425990 w 5069918"/>
                <a:gd name="connsiteY38" fmla="*/ 3152873 h 3741103"/>
                <a:gd name="connsiteX39" fmla="*/ 3613601 w 5069918"/>
                <a:gd name="connsiteY39" fmla="*/ 3024078 h 3741103"/>
                <a:gd name="connsiteX40" fmla="*/ 3706185 w 5069918"/>
                <a:gd name="connsiteY40" fmla="*/ 2955893 h 3741103"/>
                <a:gd name="connsiteX41" fmla="*/ 3799729 w 5069918"/>
                <a:gd name="connsiteY41" fmla="*/ 2885155 h 3741103"/>
                <a:gd name="connsiteX42" fmla="*/ 4175561 w 5069918"/>
                <a:gd name="connsiteY42" fmla="*/ 2606072 h 3741103"/>
                <a:gd name="connsiteX43" fmla="*/ 4517132 w 5069918"/>
                <a:gd name="connsiteY43" fmla="*/ 2312331 h 3741103"/>
                <a:gd name="connsiteX44" fmla="*/ 4659758 w 5069918"/>
                <a:gd name="connsiteY44" fmla="*/ 2148703 h 3741103"/>
                <a:gd name="connsiteX45" fmla="*/ 4773178 w 5069918"/>
                <a:gd name="connsiteY45" fmla="*/ 1969674 h 3741103"/>
                <a:gd name="connsiteX46" fmla="*/ 4892092 w 5069918"/>
                <a:gd name="connsiteY46" fmla="*/ 1567562 h 3741103"/>
                <a:gd name="connsiteX47" fmla="*/ 4898804 w 5069918"/>
                <a:gd name="connsiteY47" fmla="*/ 1460754 h 3741103"/>
                <a:gd name="connsiteX48" fmla="*/ 4899153 w 5069918"/>
                <a:gd name="connsiteY48" fmla="*/ 1406239 h 3741103"/>
                <a:gd name="connsiteX49" fmla="*/ 4898456 w 5069918"/>
                <a:gd name="connsiteY49" fmla="*/ 1350735 h 3741103"/>
                <a:gd name="connsiteX50" fmla="*/ 4886774 w 5069918"/>
                <a:gd name="connsiteY50" fmla="*/ 1128886 h 3741103"/>
                <a:gd name="connsiteX51" fmla="*/ 4815896 w 5069918"/>
                <a:gd name="connsiteY51" fmla="*/ 689221 h 3741103"/>
                <a:gd name="connsiteX52" fmla="*/ 4673183 w 5069918"/>
                <a:gd name="connsiteY52" fmla="*/ 264874 h 3741103"/>
                <a:gd name="connsiteX53" fmla="*/ 4625496 w 5069918"/>
                <a:gd name="connsiteY53" fmla="*/ 162925 h 3741103"/>
                <a:gd name="connsiteX54" fmla="*/ 4572490 w 5069918"/>
                <a:gd name="connsiteY54" fmla="*/ 63364 h 3741103"/>
                <a:gd name="connsiteX55" fmla="*/ 4532299 w 5069918"/>
                <a:gd name="connsiteY55" fmla="*/ 0 h 3741103"/>
                <a:gd name="connsiteX56" fmla="*/ 4626680 w 5069918"/>
                <a:gd name="connsiteY56" fmla="*/ 0 h 3741103"/>
                <a:gd name="connsiteX57" fmla="*/ 4643978 w 5069918"/>
                <a:gd name="connsiteY57" fmla="*/ 26636 h 3741103"/>
                <a:gd name="connsiteX58" fmla="*/ 4700644 w 5069918"/>
                <a:gd name="connsiteY58" fmla="*/ 128338 h 3741103"/>
                <a:gd name="connsiteX59" fmla="*/ 4753214 w 5069918"/>
                <a:gd name="connsiteY59" fmla="*/ 232016 h 3741103"/>
                <a:gd name="connsiteX60" fmla="*/ 4921297 w 5069918"/>
                <a:gd name="connsiteY60" fmla="*/ 663363 h 3741103"/>
                <a:gd name="connsiteX61" fmla="*/ 5027482 w 5069918"/>
                <a:gd name="connsiteY61" fmla="*/ 1112991 h 3741103"/>
                <a:gd name="connsiteX62" fmla="*/ 5058082 w 5069918"/>
                <a:gd name="connsiteY62" fmla="*/ 1342088 h 3741103"/>
                <a:gd name="connsiteX63" fmla="*/ 5063486 w 5069918"/>
                <a:gd name="connsiteY63" fmla="*/ 1399651 h 3741103"/>
                <a:gd name="connsiteX64" fmla="*/ 5067846 w 5069918"/>
                <a:gd name="connsiteY64" fmla="*/ 1458284 h 3741103"/>
                <a:gd name="connsiteX65" fmla="*/ 5069414 w 5069918"/>
                <a:gd name="connsiteY65" fmla="*/ 1577772 h 3741103"/>
                <a:gd name="connsiteX66" fmla="*/ 5040732 w 5069918"/>
                <a:gd name="connsiteY66" fmla="*/ 1817822 h 3741103"/>
                <a:gd name="connsiteX67" fmla="*/ 4964102 w 5069918"/>
                <a:gd name="connsiteY67" fmla="*/ 2050871 h 3741103"/>
                <a:gd name="connsiteX68" fmla="*/ 4689486 w 5069918"/>
                <a:gd name="connsiteY68" fmla="*/ 2458008 h 3741103"/>
                <a:gd name="connsiteX69" fmla="*/ 4333792 w 5069918"/>
                <a:gd name="connsiteY69" fmla="*/ 2784606 h 3741103"/>
                <a:gd name="connsiteX70" fmla="*/ 3965197 w 5069918"/>
                <a:gd name="connsiteY70" fmla="*/ 3076041 h 3741103"/>
                <a:gd name="connsiteX71" fmla="*/ 3873745 w 5069918"/>
                <a:gd name="connsiteY71" fmla="*/ 3149167 h 3741103"/>
                <a:gd name="connsiteX72" fmla="*/ 3779416 w 5069918"/>
                <a:gd name="connsiteY72" fmla="*/ 3222705 h 3741103"/>
                <a:gd name="connsiteX73" fmla="*/ 3582739 w 5069918"/>
                <a:gd name="connsiteY73" fmla="*/ 3364594 h 3741103"/>
                <a:gd name="connsiteX74" fmla="*/ 3371851 w 5069918"/>
                <a:gd name="connsiteY74" fmla="*/ 3494377 h 3741103"/>
                <a:gd name="connsiteX75" fmla="*/ 3143615 w 5069918"/>
                <a:gd name="connsiteY75" fmla="*/ 3603819 h 3741103"/>
                <a:gd name="connsiteX76" fmla="*/ 2643552 w 5069918"/>
                <a:gd name="connsiteY76" fmla="*/ 3730555 h 3741103"/>
                <a:gd name="connsiteX77" fmla="*/ 2514264 w 5069918"/>
                <a:gd name="connsiteY77" fmla="*/ 3739696 h 3741103"/>
                <a:gd name="connsiteX78" fmla="*/ 2481920 w 5069918"/>
                <a:gd name="connsiteY78" fmla="*/ 3740849 h 3741103"/>
                <a:gd name="connsiteX79" fmla="*/ 2449664 w 5069918"/>
                <a:gd name="connsiteY79" fmla="*/ 3741014 h 3741103"/>
                <a:gd name="connsiteX80" fmla="*/ 2386284 w 5069918"/>
                <a:gd name="connsiteY80" fmla="*/ 3740273 h 3741103"/>
                <a:gd name="connsiteX81" fmla="*/ 2260658 w 5069918"/>
                <a:gd name="connsiteY81" fmla="*/ 3735331 h 3741103"/>
                <a:gd name="connsiteX82" fmla="*/ 2134945 w 5069918"/>
                <a:gd name="connsiteY82" fmla="*/ 3723967 h 3741103"/>
                <a:gd name="connsiteX83" fmla="*/ 1884564 w 5069918"/>
                <a:gd name="connsiteY83" fmla="*/ 3683451 h 3741103"/>
                <a:gd name="connsiteX84" fmla="*/ 1639764 w 5069918"/>
                <a:gd name="connsiteY84" fmla="*/ 3613537 h 3741103"/>
                <a:gd name="connsiteX85" fmla="*/ 1407081 w 5069918"/>
                <a:gd name="connsiteY85" fmla="*/ 3512164 h 3741103"/>
                <a:gd name="connsiteX86" fmla="*/ 1193491 w 5069918"/>
                <a:gd name="connsiteY86" fmla="*/ 3380240 h 3741103"/>
                <a:gd name="connsiteX87" fmla="*/ 836141 w 5069918"/>
                <a:gd name="connsiteY87" fmla="*/ 3047878 h 3741103"/>
                <a:gd name="connsiteX88" fmla="*/ 690812 w 5069918"/>
                <a:gd name="connsiteY88" fmla="*/ 2859461 h 3741103"/>
                <a:gd name="connsiteX89" fmla="*/ 562397 w 5069918"/>
                <a:gd name="connsiteY89" fmla="*/ 2662976 h 3741103"/>
                <a:gd name="connsiteX90" fmla="*/ 502504 w 5069918"/>
                <a:gd name="connsiteY90" fmla="*/ 2565474 h 3741103"/>
                <a:gd name="connsiteX91" fmla="*/ 440258 w 5069918"/>
                <a:gd name="connsiteY91" fmla="*/ 2469619 h 3741103"/>
                <a:gd name="connsiteX92" fmla="*/ 310360 w 5069918"/>
                <a:gd name="connsiteY92" fmla="*/ 2278732 h 3741103"/>
                <a:gd name="connsiteX93" fmla="*/ 246806 w 5069918"/>
                <a:gd name="connsiteY93" fmla="*/ 2181642 h 3741103"/>
                <a:gd name="connsiteX94" fmla="*/ 186303 w 5069918"/>
                <a:gd name="connsiteY94" fmla="*/ 2082411 h 3741103"/>
                <a:gd name="connsiteX95" fmla="*/ 84390 w 5069918"/>
                <a:gd name="connsiteY95" fmla="*/ 1874231 h 3741103"/>
                <a:gd name="connsiteX96" fmla="*/ 20139 w 5069918"/>
                <a:gd name="connsiteY96" fmla="*/ 1653288 h 3741103"/>
                <a:gd name="connsiteX97" fmla="*/ 0 w 5069918"/>
                <a:gd name="connsiteY97" fmla="*/ 1425590 h 3741103"/>
                <a:gd name="connsiteX98" fmla="*/ 179939 w 5069918"/>
                <a:gd name="connsiteY98" fmla="*/ 533498 h 3741103"/>
                <a:gd name="connsiteX99" fmla="*/ 276709 w 5069918"/>
                <a:gd name="connsiteY99" fmla="*/ 322519 h 3741103"/>
                <a:gd name="connsiteX100" fmla="*/ 392571 w 5069918"/>
                <a:gd name="connsiteY100" fmla="*/ 119280 h 3741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5069918" h="3741103">
                  <a:moveTo>
                    <a:pt x="475344" y="0"/>
                  </a:moveTo>
                  <a:lnTo>
                    <a:pt x="643707" y="0"/>
                  </a:lnTo>
                  <a:lnTo>
                    <a:pt x="635672" y="7778"/>
                  </a:lnTo>
                  <a:cubicBezTo>
                    <a:pt x="583538" y="62643"/>
                    <a:pt x="533759" y="119691"/>
                    <a:pt x="486638" y="178818"/>
                  </a:cubicBezTo>
                  <a:cubicBezTo>
                    <a:pt x="439560" y="237945"/>
                    <a:pt x="395012" y="299131"/>
                    <a:pt x="353514" y="362293"/>
                  </a:cubicBezTo>
                  <a:cubicBezTo>
                    <a:pt x="312714" y="425784"/>
                    <a:pt x="274180" y="490841"/>
                    <a:pt x="240181" y="558120"/>
                  </a:cubicBezTo>
                  <a:cubicBezTo>
                    <a:pt x="231376" y="574838"/>
                    <a:pt x="223180" y="591801"/>
                    <a:pt x="215073" y="608766"/>
                  </a:cubicBezTo>
                  <a:lnTo>
                    <a:pt x="202868" y="634294"/>
                  </a:lnTo>
                  <a:lnTo>
                    <a:pt x="191273" y="660069"/>
                  </a:lnTo>
                  <a:cubicBezTo>
                    <a:pt x="183688" y="677280"/>
                    <a:pt x="176016" y="694491"/>
                    <a:pt x="169129" y="712032"/>
                  </a:cubicBezTo>
                  <a:cubicBezTo>
                    <a:pt x="162242" y="729572"/>
                    <a:pt x="154658" y="746866"/>
                    <a:pt x="148381" y="764571"/>
                  </a:cubicBezTo>
                  <a:cubicBezTo>
                    <a:pt x="121529" y="834897"/>
                    <a:pt x="98775" y="906706"/>
                    <a:pt x="80903" y="979750"/>
                  </a:cubicBezTo>
                  <a:cubicBezTo>
                    <a:pt x="44636" y="1125509"/>
                    <a:pt x="26067" y="1275550"/>
                    <a:pt x="26154" y="1425590"/>
                  </a:cubicBezTo>
                  <a:cubicBezTo>
                    <a:pt x="26590" y="1500365"/>
                    <a:pt x="34001" y="1574973"/>
                    <a:pt x="49170" y="1648182"/>
                  </a:cubicBezTo>
                  <a:cubicBezTo>
                    <a:pt x="65124" y="1721226"/>
                    <a:pt x="88226" y="1792705"/>
                    <a:pt x="119437" y="1861055"/>
                  </a:cubicBezTo>
                  <a:cubicBezTo>
                    <a:pt x="126847" y="1878267"/>
                    <a:pt x="135478" y="1895066"/>
                    <a:pt x="143672" y="1911947"/>
                  </a:cubicBezTo>
                  <a:cubicBezTo>
                    <a:pt x="152565" y="1928582"/>
                    <a:pt x="161021" y="1945381"/>
                    <a:pt x="170611" y="1961687"/>
                  </a:cubicBezTo>
                  <a:cubicBezTo>
                    <a:pt x="188919" y="1994626"/>
                    <a:pt x="209319" y="2026578"/>
                    <a:pt x="230330" y="2058118"/>
                  </a:cubicBezTo>
                  <a:cubicBezTo>
                    <a:pt x="251253" y="2089740"/>
                    <a:pt x="273658" y="2120539"/>
                    <a:pt x="296237" y="2151255"/>
                  </a:cubicBezTo>
                  <a:cubicBezTo>
                    <a:pt x="319165" y="2181725"/>
                    <a:pt x="342966" y="2211782"/>
                    <a:pt x="366853" y="2241757"/>
                  </a:cubicBezTo>
                  <a:cubicBezTo>
                    <a:pt x="414714" y="2301791"/>
                    <a:pt x="464756" y="2360588"/>
                    <a:pt x="513838" y="2420786"/>
                  </a:cubicBezTo>
                  <a:cubicBezTo>
                    <a:pt x="538509" y="2450761"/>
                    <a:pt x="563094" y="2480983"/>
                    <a:pt x="587330" y="2511534"/>
                  </a:cubicBezTo>
                  <a:cubicBezTo>
                    <a:pt x="611479" y="2541839"/>
                    <a:pt x="635453" y="2574038"/>
                    <a:pt x="658817" y="2603437"/>
                  </a:cubicBezTo>
                  <a:cubicBezTo>
                    <a:pt x="682008" y="2633577"/>
                    <a:pt x="706330" y="2662811"/>
                    <a:pt x="730305" y="2692210"/>
                  </a:cubicBezTo>
                  <a:cubicBezTo>
                    <a:pt x="754977" y="2721115"/>
                    <a:pt x="779474" y="2750019"/>
                    <a:pt x="805018" y="2777936"/>
                  </a:cubicBezTo>
                  <a:cubicBezTo>
                    <a:pt x="855757" y="2834098"/>
                    <a:pt x="908500" y="2888202"/>
                    <a:pt x="963424" y="2939588"/>
                  </a:cubicBezTo>
                  <a:cubicBezTo>
                    <a:pt x="1073444" y="3042113"/>
                    <a:pt x="1192183" y="3133604"/>
                    <a:pt x="1319204" y="3209447"/>
                  </a:cubicBezTo>
                  <a:cubicBezTo>
                    <a:pt x="1382846" y="3247164"/>
                    <a:pt x="1448143" y="3281751"/>
                    <a:pt x="1515882" y="3310902"/>
                  </a:cubicBezTo>
                  <a:cubicBezTo>
                    <a:pt x="1583184" y="3340877"/>
                    <a:pt x="1652666" y="3366159"/>
                    <a:pt x="1723456" y="3387570"/>
                  </a:cubicBezTo>
                  <a:cubicBezTo>
                    <a:pt x="1794246" y="3409063"/>
                    <a:pt x="1866431" y="3426439"/>
                    <a:pt x="1939662" y="3440520"/>
                  </a:cubicBezTo>
                  <a:cubicBezTo>
                    <a:pt x="2012981" y="3454355"/>
                    <a:pt x="2087519" y="3463825"/>
                    <a:pt x="2162581" y="3470167"/>
                  </a:cubicBezTo>
                  <a:cubicBezTo>
                    <a:pt x="2237643" y="3476589"/>
                    <a:pt x="2313489" y="3479390"/>
                    <a:pt x="2389597" y="3479472"/>
                  </a:cubicBezTo>
                  <a:cubicBezTo>
                    <a:pt x="2408602" y="3479472"/>
                    <a:pt x="2427869" y="3479801"/>
                    <a:pt x="2446002" y="3479059"/>
                  </a:cubicBezTo>
                  <a:lnTo>
                    <a:pt x="2473639" y="3478402"/>
                  </a:lnTo>
                  <a:lnTo>
                    <a:pt x="2501187" y="3477083"/>
                  </a:lnTo>
                  <a:cubicBezTo>
                    <a:pt x="2537890" y="3475519"/>
                    <a:pt x="2574418" y="3472060"/>
                    <a:pt x="2610685" y="3468025"/>
                  </a:cubicBezTo>
                  <a:cubicBezTo>
                    <a:pt x="2755926" y="3451226"/>
                    <a:pt x="2897244" y="3414415"/>
                    <a:pt x="3033071" y="3360230"/>
                  </a:cubicBezTo>
                  <a:cubicBezTo>
                    <a:pt x="3101158" y="3333383"/>
                    <a:pt x="3167589" y="3301514"/>
                    <a:pt x="3232974" y="3266681"/>
                  </a:cubicBezTo>
                  <a:cubicBezTo>
                    <a:pt x="3298446" y="3232011"/>
                    <a:pt x="3362697" y="3193554"/>
                    <a:pt x="3425990" y="3152873"/>
                  </a:cubicBezTo>
                  <a:cubicBezTo>
                    <a:pt x="3489282" y="3112110"/>
                    <a:pt x="3551529" y="3068712"/>
                    <a:pt x="3613601" y="3024078"/>
                  </a:cubicBezTo>
                  <a:cubicBezTo>
                    <a:pt x="3644549" y="3001762"/>
                    <a:pt x="3675411" y="2978868"/>
                    <a:pt x="3706185" y="2955893"/>
                  </a:cubicBezTo>
                  <a:lnTo>
                    <a:pt x="3799729" y="2885155"/>
                  </a:lnTo>
                  <a:cubicBezTo>
                    <a:pt x="3926402" y="2790205"/>
                    <a:pt x="4053597" y="2699374"/>
                    <a:pt x="4175561" y="2606072"/>
                  </a:cubicBezTo>
                  <a:cubicBezTo>
                    <a:pt x="4297526" y="2512852"/>
                    <a:pt x="4414084" y="2416833"/>
                    <a:pt x="4517132" y="2312331"/>
                  </a:cubicBezTo>
                  <a:cubicBezTo>
                    <a:pt x="4568480" y="2259956"/>
                    <a:pt x="4616604" y="2205689"/>
                    <a:pt x="4659758" y="2148703"/>
                  </a:cubicBezTo>
                  <a:cubicBezTo>
                    <a:pt x="4702650" y="2091634"/>
                    <a:pt x="4741184" y="2032096"/>
                    <a:pt x="4773178" y="1969674"/>
                  </a:cubicBezTo>
                  <a:cubicBezTo>
                    <a:pt x="4837865" y="1845080"/>
                    <a:pt x="4877446" y="1709038"/>
                    <a:pt x="4892092" y="1567562"/>
                  </a:cubicBezTo>
                  <a:cubicBezTo>
                    <a:pt x="4895666" y="1532233"/>
                    <a:pt x="4897845" y="1496576"/>
                    <a:pt x="4898804" y="1460754"/>
                  </a:cubicBezTo>
                  <a:cubicBezTo>
                    <a:pt x="4899066" y="1442884"/>
                    <a:pt x="4899414" y="1425015"/>
                    <a:pt x="4899153" y="1406239"/>
                  </a:cubicBezTo>
                  <a:cubicBezTo>
                    <a:pt x="4898979" y="1387711"/>
                    <a:pt x="4899066" y="1369263"/>
                    <a:pt x="4898456" y="1350735"/>
                  </a:cubicBezTo>
                  <a:cubicBezTo>
                    <a:pt x="4896974" y="1276703"/>
                    <a:pt x="4893226" y="1202753"/>
                    <a:pt x="4886774" y="1128886"/>
                  </a:cubicBezTo>
                  <a:cubicBezTo>
                    <a:pt x="4873610" y="981232"/>
                    <a:pt x="4851030" y="833991"/>
                    <a:pt x="4815896" y="689221"/>
                  </a:cubicBezTo>
                  <a:cubicBezTo>
                    <a:pt x="4780676" y="544533"/>
                    <a:pt x="4733860" y="402068"/>
                    <a:pt x="4673183" y="264874"/>
                  </a:cubicBezTo>
                  <a:cubicBezTo>
                    <a:pt x="4658101" y="230533"/>
                    <a:pt x="4642147" y="196605"/>
                    <a:pt x="4625496" y="162925"/>
                  </a:cubicBezTo>
                  <a:cubicBezTo>
                    <a:pt x="4608583" y="129326"/>
                    <a:pt x="4590885" y="96222"/>
                    <a:pt x="4572490" y="63364"/>
                  </a:cubicBezTo>
                  <a:lnTo>
                    <a:pt x="4532299" y="0"/>
                  </a:lnTo>
                  <a:lnTo>
                    <a:pt x="4626680" y="0"/>
                  </a:lnTo>
                  <a:lnTo>
                    <a:pt x="4643978" y="26636"/>
                  </a:lnTo>
                  <a:cubicBezTo>
                    <a:pt x="4663594" y="60152"/>
                    <a:pt x="4682598" y="94080"/>
                    <a:pt x="4700644" y="128338"/>
                  </a:cubicBezTo>
                  <a:cubicBezTo>
                    <a:pt x="4718866" y="162595"/>
                    <a:pt x="4736476" y="197100"/>
                    <a:pt x="4753214" y="232016"/>
                  </a:cubicBezTo>
                  <a:cubicBezTo>
                    <a:pt x="4820082" y="371681"/>
                    <a:pt x="4875964" y="515957"/>
                    <a:pt x="4921297" y="663363"/>
                  </a:cubicBezTo>
                  <a:cubicBezTo>
                    <a:pt x="4966630" y="810687"/>
                    <a:pt x="5002460" y="960975"/>
                    <a:pt x="5027482" y="1112991"/>
                  </a:cubicBezTo>
                  <a:cubicBezTo>
                    <a:pt x="5040123" y="1189000"/>
                    <a:pt x="5050323" y="1265421"/>
                    <a:pt x="5058082" y="1342088"/>
                  </a:cubicBezTo>
                  <a:cubicBezTo>
                    <a:pt x="5060261" y="1361276"/>
                    <a:pt x="5061743" y="1380464"/>
                    <a:pt x="5063486" y="1399651"/>
                  </a:cubicBezTo>
                  <a:cubicBezTo>
                    <a:pt x="5065318" y="1418591"/>
                    <a:pt x="5066625" y="1438437"/>
                    <a:pt x="5067846" y="1458284"/>
                  </a:cubicBezTo>
                  <a:cubicBezTo>
                    <a:pt x="5069851" y="1497894"/>
                    <a:pt x="5070461" y="1537751"/>
                    <a:pt x="5069414" y="1577772"/>
                  </a:cubicBezTo>
                  <a:cubicBezTo>
                    <a:pt x="5067060" y="1657734"/>
                    <a:pt x="5057820" y="1738272"/>
                    <a:pt x="5040732" y="1817822"/>
                  </a:cubicBezTo>
                  <a:cubicBezTo>
                    <a:pt x="5023123" y="1897289"/>
                    <a:pt x="4997578" y="1975686"/>
                    <a:pt x="4964102" y="2050871"/>
                  </a:cubicBezTo>
                  <a:cubicBezTo>
                    <a:pt x="4897409" y="2201736"/>
                    <a:pt x="4799942" y="2338271"/>
                    <a:pt x="4689486" y="2458008"/>
                  </a:cubicBezTo>
                  <a:cubicBezTo>
                    <a:pt x="4579116" y="2578485"/>
                    <a:pt x="4456716" y="2684139"/>
                    <a:pt x="4333792" y="2784606"/>
                  </a:cubicBezTo>
                  <a:cubicBezTo>
                    <a:pt x="4210520" y="2884908"/>
                    <a:pt x="4085853" y="2979775"/>
                    <a:pt x="3965197" y="3076041"/>
                  </a:cubicBezTo>
                  <a:lnTo>
                    <a:pt x="3873745" y="3149167"/>
                  </a:lnTo>
                  <a:cubicBezTo>
                    <a:pt x="3842621" y="3173790"/>
                    <a:pt x="3811325" y="3198413"/>
                    <a:pt x="3779416" y="3222705"/>
                  </a:cubicBezTo>
                  <a:cubicBezTo>
                    <a:pt x="3715863" y="3271374"/>
                    <a:pt x="3650652" y="3319055"/>
                    <a:pt x="3582739" y="3364594"/>
                  </a:cubicBezTo>
                  <a:cubicBezTo>
                    <a:pt x="3514913" y="3410051"/>
                    <a:pt x="3445170" y="3454190"/>
                    <a:pt x="3371851" y="3494377"/>
                  </a:cubicBezTo>
                  <a:cubicBezTo>
                    <a:pt x="3298533" y="3534481"/>
                    <a:pt x="3222687" y="3571703"/>
                    <a:pt x="3143615" y="3603819"/>
                  </a:cubicBezTo>
                  <a:cubicBezTo>
                    <a:pt x="2985994" y="3668876"/>
                    <a:pt x="2815732" y="3712356"/>
                    <a:pt x="2643552" y="3730555"/>
                  </a:cubicBezTo>
                  <a:cubicBezTo>
                    <a:pt x="2600484" y="3734838"/>
                    <a:pt x="2557331" y="3738297"/>
                    <a:pt x="2514264" y="3739696"/>
                  </a:cubicBezTo>
                  <a:lnTo>
                    <a:pt x="2481920" y="3740849"/>
                  </a:lnTo>
                  <a:lnTo>
                    <a:pt x="2449664" y="3741014"/>
                  </a:lnTo>
                  <a:cubicBezTo>
                    <a:pt x="2427869" y="3741343"/>
                    <a:pt x="2407207" y="3740685"/>
                    <a:pt x="2386284" y="3740273"/>
                  </a:cubicBezTo>
                  <a:cubicBezTo>
                    <a:pt x="2344525" y="3739779"/>
                    <a:pt x="2302505" y="3737391"/>
                    <a:pt x="2260658" y="3735331"/>
                  </a:cubicBezTo>
                  <a:cubicBezTo>
                    <a:pt x="2218725" y="3732038"/>
                    <a:pt x="2176791" y="3728991"/>
                    <a:pt x="2134945" y="3723967"/>
                  </a:cubicBezTo>
                  <a:cubicBezTo>
                    <a:pt x="2051165" y="3714497"/>
                    <a:pt x="1967473" y="3701568"/>
                    <a:pt x="1884564" y="3683451"/>
                  </a:cubicBezTo>
                  <a:cubicBezTo>
                    <a:pt x="1801657" y="3665335"/>
                    <a:pt x="1719708" y="3642029"/>
                    <a:pt x="1639764" y="3613537"/>
                  </a:cubicBezTo>
                  <a:cubicBezTo>
                    <a:pt x="1559820" y="3584961"/>
                    <a:pt x="1481969" y="3550869"/>
                    <a:pt x="1407081" y="3512164"/>
                  </a:cubicBezTo>
                  <a:cubicBezTo>
                    <a:pt x="1332455" y="3472884"/>
                    <a:pt x="1260794" y="3428992"/>
                    <a:pt x="1193491" y="3380240"/>
                  </a:cubicBezTo>
                  <a:cubicBezTo>
                    <a:pt x="1058362" y="3283233"/>
                    <a:pt x="939973" y="3169508"/>
                    <a:pt x="836141" y="3047878"/>
                  </a:cubicBezTo>
                  <a:cubicBezTo>
                    <a:pt x="784444" y="2986774"/>
                    <a:pt x="736321" y="2923695"/>
                    <a:pt x="690812" y="2859461"/>
                  </a:cubicBezTo>
                  <a:cubicBezTo>
                    <a:pt x="645217" y="2795229"/>
                    <a:pt x="602674" y="2729596"/>
                    <a:pt x="562397" y="2662976"/>
                  </a:cubicBezTo>
                  <a:cubicBezTo>
                    <a:pt x="541823" y="2629295"/>
                    <a:pt x="522992" y="2597755"/>
                    <a:pt x="502504" y="2565474"/>
                  </a:cubicBezTo>
                  <a:cubicBezTo>
                    <a:pt x="482192" y="2533440"/>
                    <a:pt x="461530" y="2501406"/>
                    <a:pt x="440258" y="2469619"/>
                  </a:cubicBezTo>
                  <a:lnTo>
                    <a:pt x="310360" y="2278732"/>
                  </a:lnTo>
                  <a:cubicBezTo>
                    <a:pt x="288826" y="2246616"/>
                    <a:pt x="267555" y="2214335"/>
                    <a:pt x="246806" y="2181642"/>
                  </a:cubicBezTo>
                  <a:cubicBezTo>
                    <a:pt x="226057" y="2148949"/>
                    <a:pt x="205483" y="2116174"/>
                    <a:pt x="186303" y="2082411"/>
                  </a:cubicBezTo>
                  <a:cubicBezTo>
                    <a:pt x="147857" y="2015213"/>
                    <a:pt x="112550" y="1946041"/>
                    <a:pt x="84390" y="1874231"/>
                  </a:cubicBezTo>
                  <a:cubicBezTo>
                    <a:pt x="55708" y="1802669"/>
                    <a:pt x="34436" y="1728473"/>
                    <a:pt x="20139" y="1653288"/>
                  </a:cubicBezTo>
                  <a:cubicBezTo>
                    <a:pt x="6452" y="1578103"/>
                    <a:pt x="0" y="1501764"/>
                    <a:pt x="0" y="1425590"/>
                  </a:cubicBezTo>
                  <a:cubicBezTo>
                    <a:pt x="1133" y="1121885"/>
                    <a:pt x="63293" y="819004"/>
                    <a:pt x="179939" y="533498"/>
                  </a:cubicBezTo>
                  <a:cubicBezTo>
                    <a:pt x="209232" y="462183"/>
                    <a:pt x="240965" y="391527"/>
                    <a:pt x="276709" y="322519"/>
                  </a:cubicBezTo>
                  <a:cubicBezTo>
                    <a:pt x="311930" y="253262"/>
                    <a:pt x="350725" y="185489"/>
                    <a:pt x="392571" y="11928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65" name="Freeform: Shape 2064">
              <a:extLst>
                <a:ext uri="{FF2B5EF4-FFF2-40B4-BE49-F238E27FC236}">
                  <a16:creationId xmlns:a16="http://schemas.microsoft.com/office/drawing/2014/main" id="{58E67742-7BE5-458C-BC8D-9EE8557636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2838" y="1"/>
              <a:ext cx="4960548" cy="3526297"/>
            </a:xfrm>
            <a:custGeom>
              <a:avLst/>
              <a:gdLst>
                <a:gd name="connsiteX0" fmla="*/ 542883 w 4960548"/>
                <a:gd name="connsiteY0" fmla="*/ 0 h 3526297"/>
                <a:gd name="connsiteX1" fmla="*/ 826658 w 4960548"/>
                <a:gd name="connsiteY1" fmla="*/ 0 h 3526297"/>
                <a:gd name="connsiteX2" fmla="*/ 730698 w 4960548"/>
                <a:gd name="connsiteY2" fmla="*/ 89329 h 3526297"/>
                <a:gd name="connsiteX3" fmla="*/ 590295 w 4960548"/>
                <a:gd name="connsiteY3" fmla="*/ 244485 h 3526297"/>
                <a:gd name="connsiteX4" fmla="*/ 357524 w 4960548"/>
                <a:gd name="connsiteY4" fmla="*/ 587307 h 3526297"/>
                <a:gd name="connsiteX5" fmla="*/ 199554 w 4960548"/>
                <a:gd name="connsiteY5" fmla="*/ 966280 h 3526297"/>
                <a:gd name="connsiteX6" fmla="*/ 142104 w 4960548"/>
                <a:gd name="connsiteY6" fmla="*/ 1370286 h 3526297"/>
                <a:gd name="connsiteX7" fmla="*/ 166339 w 4960548"/>
                <a:gd name="connsiteY7" fmla="*/ 1568090 h 3526297"/>
                <a:gd name="connsiteX8" fmla="*/ 237914 w 4960548"/>
                <a:gd name="connsiteY8" fmla="*/ 1753129 h 3526297"/>
                <a:gd name="connsiteX9" fmla="*/ 287868 w 4960548"/>
                <a:gd name="connsiteY9" fmla="*/ 1840255 h 3526297"/>
                <a:gd name="connsiteX10" fmla="*/ 345232 w 4960548"/>
                <a:gd name="connsiteY10" fmla="*/ 1924581 h 3526297"/>
                <a:gd name="connsiteX11" fmla="*/ 477745 w 4960548"/>
                <a:gd name="connsiteY11" fmla="*/ 2087551 h 3526297"/>
                <a:gd name="connsiteX12" fmla="*/ 621156 w 4960548"/>
                <a:gd name="connsiteY12" fmla="*/ 2251756 h 3526297"/>
                <a:gd name="connsiteX13" fmla="*/ 692469 w 4960548"/>
                <a:gd name="connsiteY13" fmla="*/ 2337482 h 3526297"/>
                <a:gd name="connsiteX14" fmla="*/ 726731 w 4960548"/>
                <a:gd name="connsiteY14" fmla="*/ 2379562 h 3526297"/>
                <a:gd name="connsiteX15" fmla="*/ 760295 w 4960548"/>
                <a:gd name="connsiteY15" fmla="*/ 2419831 h 3526297"/>
                <a:gd name="connsiteX16" fmla="*/ 1048685 w 4960548"/>
                <a:gd name="connsiteY16" fmla="*/ 2717443 h 3526297"/>
                <a:gd name="connsiteX17" fmla="*/ 1202035 w 4960548"/>
                <a:gd name="connsiteY17" fmla="*/ 2851344 h 3526297"/>
                <a:gd name="connsiteX18" fmla="*/ 1362620 w 4960548"/>
                <a:gd name="connsiteY18" fmla="*/ 2974785 h 3526297"/>
                <a:gd name="connsiteX19" fmla="*/ 1721364 w 4960548"/>
                <a:gd name="connsiteY19" fmla="*/ 3170036 h 3526297"/>
                <a:gd name="connsiteX20" fmla="*/ 1922052 w 4960548"/>
                <a:gd name="connsiteY20" fmla="*/ 3225210 h 3526297"/>
                <a:gd name="connsiteX21" fmla="*/ 1973488 w 4960548"/>
                <a:gd name="connsiteY21" fmla="*/ 3234928 h 3526297"/>
                <a:gd name="connsiteX22" fmla="*/ 2025360 w 4960548"/>
                <a:gd name="connsiteY22" fmla="*/ 3243080 h 3526297"/>
                <a:gd name="connsiteX23" fmla="*/ 2130063 w 4960548"/>
                <a:gd name="connsiteY23" fmla="*/ 3254774 h 3526297"/>
                <a:gd name="connsiteX24" fmla="*/ 2182719 w 4960548"/>
                <a:gd name="connsiteY24" fmla="*/ 3258562 h 3526297"/>
                <a:gd name="connsiteX25" fmla="*/ 2235551 w 4960548"/>
                <a:gd name="connsiteY25" fmla="*/ 3261197 h 3526297"/>
                <a:gd name="connsiteX26" fmla="*/ 2288556 w 4960548"/>
                <a:gd name="connsiteY26" fmla="*/ 3262350 h 3526297"/>
                <a:gd name="connsiteX27" fmla="*/ 2341648 w 4960548"/>
                <a:gd name="connsiteY27" fmla="*/ 3262103 h 3526297"/>
                <a:gd name="connsiteX28" fmla="*/ 2368238 w 4960548"/>
                <a:gd name="connsiteY28" fmla="*/ 3261856 h 3526297"/>
                <a:gd name="connsiteX29" fmla="*/ 2393869 w 4960548"/>
                <a:gd name="connsiteY29" fmla="*/ 3260785 h 3526297"/>
                <a:gd name="connsiteX30" fmla="*/ 2419413 w 4960548"/>
                <a:gd name="connsiteY30" fmla="*/ 3259550 h 3526297"/>
                <a:gd name="connsiteX31" fmla="*/ 2444869 w 4960548"/>
                <a:gd name="connsiteY31" fmla="*/ 3257574 h 3526297"/>
                <a:gd name="connsiteX32" fmla="*/ 2545824 w 4960548"/>
                <a:gd name="connsiteY32" fmla="*/ 3245798 h 3526297"/>
                <a:gd name="connsiteX33" fmla="*/ 2930373 w 4960548"/>
                <a:gd name="connsiteY33" fmla="*/ 3126555 h 3526297"/>
                <a:gd name="connsiteX34" fmla="*/ 3285631 w 4960548"/>
                <a:gd name="connsiteY34" fmla="*/ 2917552 h 3526297"/>
                <a:gd name="connsiteX35" fmla="*/ 3371764 w 4960548"/>
                <a:gd name="connsiteY35" fmla="*/ 2856120 h 3526297"/>
                <a:gd name="connsiteX36" fmla="*/ 3457898 w 4960548"/>
                <a:gd name="connsiteY36" fmla="*/ 2792628 h 3526297"/>
                <a:gd name="connsiteX37" fmla="*/ 3632344 w 4960548"/>
                <a:gd name="connsiteY37" fmla="*/ 2660869 h 3526297"/>
                <a:gd name="connsiteX38" fmla="*/ 3990915 w 4960548"/>
                <a:gd name="connsiteY38" fmla="*/ 2405832 h 3526297"/>
                <a:gd name="connsiteX39" fmla="*/ 4324988 w 4960548"/>
                <a:gd name="connsiteY39" fmla="*/ 2152196 h 3526297"/>
                <a:gd name="connsiteX40" fmla="*/ 4592106 w 4960548"/>
                <a:gd name="connsiteY40" fmla="*/ 1861501 h 3526297"/>
                <a:gd name="connsiteX41" fmla="*/ 4683122 w 4960548"/>
                <a:gd name="connsiteY41" fmla="*/ 1692521 h 3526297"/>
                <a:gd name="connsiteX42" fmla="*/ 4738568 w 4960548"/>
                <a:gd name="connsiteY42" fmla="*/ 1507893 h 3526297"/>
                <a:gd name="connsiteX43" fmla="*/ 4753912 w 4960548"/>
                <a:gd name="connsiteY43" fmla="*/ 1411050 h 3526297"/>
                <a:gd name="connsiteX44" fmla="*/ 4756440 w 4960548"/>
                <a:gd name="connsiteY44" fmla="*/ 1386509 h 3526297"/>
                <a:gd name="connsiteX45" fmla="*/ 4758358 w 4960548"/>
                <a:gd name="connsiteY45" fmla="*/ 1361475 h 3526297"/>
                <a:gd name="connsiteX46" fmla="*/ 4761148 w 4960548"/>
                <a:gd name="connsiteY46" fmla="*/ 1309759 h 3526297"/>
                <a:gd name="connsiteX47" fmla="*/ 4756354 w 4960548"/>
                <a:gd name="connsiteY47" fmla="*/ 1102980 h 3526297"/>
                <a:gd name="connsiteX48" fmla="*/ 4725578 w 4960548"/>
                <a:gd name="connsiteY48" fmla="*/ 898753 h 3526297"/>
                <a:gd name="connsiteX49" fmla="*/ 4673358 w 4960548"/>
                <a:gd name="connsiteY49" fmla="*/ 699384 h 3526297"/>
                <a:gd name="connsiteX50" fmla="*/ 4538491 w 4960548"/>
                <a:gd name="connsiteY50" fmla="*/ 312754 h 3526297"/>
                <a:gd name="connsiteX51" fmla="*/ 4446604 w 4960548"/>
                <a:gd name="connsiteY51" fmla="*/ 129196 h 3526297"/>
                <a:gd name="connsiteX52" fmla="*/ 4419840 w 4960548"/>
                <a:gd name="connsiteY52" fmla="*/ 85222 h 3526297"/>
                <a:gd name="connsiteX53" fmla="*/ 4391680 w 4960548"/>
                <a:gd name="connsiteY53" fmla="*/ 42071 h 3526297"/>
                <a:gd name="connsiteX54" fmla="*/ 4361930 w 4960548"/>
                <a:gd name="connsiteY54" fmla="*/ 0 h 3526297"/>
                <a:gd name="connsiteX55" fmla="*/ 4588871 w 4960548"/>
                <a:gd name="connsiteY55" fmla="*/ 0 h 3526297"/>
                <a:gd name="connsiteX56" fmla="*/ 4613640 w 4960548"/>
                <a:gd name="connsiteY56" fmla="*/ 38859 h 3526297"/>
                <a:gd name="connsiteX57" fmla="*/ 4724445 w 4960548"/>
                <a:gd name="connsiteY57" fmla="*/ 234687 h 3526297"/>
                <a:gd name="connsiteX58" fmla="*/ 4876138 w 4960548"/>
                <a:gd name="connsiteY58" fmla="*/ 653022 h 3526297"/>
                <a:gd name="connsiteX59" fmla="*/ 4911707 w 4960548"/>
                <a:gd name="connsiteY59" fmla="*/ 870671 h 3526297"/>
                <a:gd name="connsiteX60" fmla="*/ 4934810 w 4960548"/>
                <a:gd name="connsiteY60" fmla="*/ 1088487 h 3526297"/>
                <a:gd name="connsiteX61" fmla="*/ 4953206 w 4960548"/>
                <a:gd name="connsiteY61" fmla="*/ 1306301 h 3526297"/>
                <a:gd name="connsiteX62" fmla="*/ 4956954 w 4960548"/>
                <a:gd name="connsiteY62" fmla="*/ 1360899 h 3526297"/>
                <a:gd name="connsiteX63" fmla="*/ 4958610 w 4960548"/>
                <a:gd name="connsiteY63" fmla="*/ 1388980 h 3526297"/>
                <a:gd name="connsiteX64" fmla="*/ 4959830 w 4960548"/>
                <a:gd name="connsiteY64" fmla="*/ 1417555 h 3526297"/>
                <a:gd name="connsiteX65" fmla="*/ 4958174 w 4960548"/>
                <a:gd name="connsiteY65" fmla="*/ 1532680 h 3526297"/>
                <a:gd name="connsiteX66" fmla="*/ 4834030 w 4960548"/>
                <a:gd name="connsiteY66" fmla="*/ 1984861 h 3526297"/>
                <a:gd name="connsiteX67" fmla="*/ 4558106 w 4960548"/>
                <a:gd name="connsiteY67" fmla="*/ 2368857 h 3526297"/>
                <a:gd name="connsiteX68" fmla="*/ 4389936 w 4960548"/>
                <a:gd name="connsiteY68" fmla="*/ 2528945 h 3526297"/>
                <a:gd name="connsiteX69" fmla="*/ 4214618 w 4960548"/>
                <a:gd name="connsiteY69" fmla="*/ 2674457 h 3526297"/>
                <a:gd name="connsiteX70" fmla="*/ 3858489 w 4960548"/>
                <a:gd name="connsiteY70" fmla="*/ 2936658 h 3526297"/>
                <a:gd name="connsiteX71" fmla="*/ 3768868 w 4960548"/>
                <a:gd name="connsiteY71" fmla="*/ 3000643 h 3526297"/>
                <a:gd name="connsiteX72" fmla="*/ 3676806 w 4960548"/>
                <a:gd name="connsiteY72" fmla="*/ 3065040 h 3526297"/>
                <a:gd name="connsiteX73" fmla="*/ 3582477 w 4960548"/>
                <a:gd name="connsiteY73" fmla="*/ 3128614 h 3526297"/>
                <a:gd name="connsiteX74" fmla="*/ 3485185 w 4960548"/>
                <a:gd name="connsiteY74" fmla="*/ 3190377 h 3526297"/>
                <a:gd name="connsiteX75" fmla="*/ 3280923 w 4960548"/>
                <a:gd name="connsiteY75" fmla="*/ 3306325 h 3526297"/>
                <a:gd name="connsiteX76" fmla="*/ 3061230 w 4960548"/>
                <a:gd name="connsiteY76" fmla="*/ 3404897 h 3526297"/>
                <a:gd name="connsiteX77" fmla="*/ 2583137 w 4960548"/>
                <a:gd name="connsiteY77" fmla="*/ 3518292 h 3526297"/>
                <a:gd name="connsiteX78" fmla="*/ 2460038 w 4960548"/>
                <a:gd name="connsiteY78" fmla="*/ 3525622 h 3526297"/>
                <a:gd name="connsiteX79" fmla="*/ 2429264 w 4960548"/>
                <a:gd name="connsiteY79" fmla="*/ 3526280 h 3526297"/>
                <a:gd name="connsiteX80" fmla="*/ 2398576 w 4960548"/>
                <a:gd name="connsiteY80" fmla="*/ 3526116 h 3526297"/>
                <a:gd name="connsiteX81" fmla="*/ 2367977 w 4960548"/>
                <a:gd name="connsiteY81" fmla="*/ 3525786 h 3526297"/>
                <a:gd name="connsiteX82" fmla="*/ 2338249 w 4960548"/>
                <a:gd name="connsiteY82" fmla="*/ 3524716 h 3526297"/>
                <a:gd name="connsiteX83" fmla="*/ 2100770 w 4960548"/>
                <a:gd name="connsiteY83" fmla="*/ 3506845 h 3526297"/>
                <a:gd name="connsiteX84" fmla="*/ 1864776 w 4960548"/>
                <a:gd name="connsiteY84" fmla="*/ 3467483 h 3526297"/>
                <a:gd name="connsiteX85" fmla="*/ 1632964 w 4960548"/>
                <a:gd name="connsiteY85" fmla="*/ 3405803 h 3526297"/>
                <a:gd name="connsiteX86" fmla="*/ 1189219 w 4960548"/>
                <a:gd name="connsiteY86" fmla="*/ 3220352 h 3526297"/>
                <a:gd name="connsiteX87" fmla="*/ 815305 w 4960548"/>
                <a:gd name="connsiteY87" fmla="*/ 2931634 h 3526297"/>
                <a:gd name="connsiteX88" fmla="*/ 663699 w 4960548"/>
                <a:gd name="connsiteY88" fmla="*/ 2757877 h 3526297"/>
                <a:gd name="connsiteX89" fmla="*/ 531274 w 4960548"/>
                <a:gd name="connsiteY89" fmla="*/ 2573907 h 3526297"/>
                <a:gd name="connsiteX90" fmla="*/ 500325 w 4960548"/>
                <a:gd name="connsiteY90" fmla="*/ 2527051 h 3526297"/>
                <a:gd name="connsiteX91" fmla="*/ 470771 w 4960548"/>
                <a:gd name="connsiteY91" fmla="*/ 2481594 h 3526297"/>
                <a:gd name="connsiteX92" fmla="*/ 412448 w 4960548"/>
                <a:gd name="connsiteY92" fmla="*/ 2393479 h 3526297"/>
                <a:gd name="connsiteX93" fmla="*/ 291616 w 4960548"/>
                <a:gd name="connsiteY93" fmla="*/ 2213464 h 3526297"/>
                <a:gd name="connsiteX94" fmla="*/ 173662 w 4960548"/>
                <a:gd name="connsiteY94" fmla="*/ 2023154 h 3526297"/>
                <a:gd name="connsiteX95" fmla="*/ 120483 w 4960548"/>
                <a:gd name="connsiteY95" fmla="*/ 1922276 h 3526297"/>
                <a:gd name="connsiteX96" fmla="*/ 75324 w 4960548"/>
                <a:gd name="connsiteY96" fmla="*/ 1816703 h 3526297"/>
                <a:gd name="connsiteX97" fmla="*/ 40713 w 4960548"/>
                <a:gd name="connsiteY97" fmla="*/ 1707179 h 3526297"/>
                <a:gd name="connsiteX98" fmla="*/ 27811 w 4960548"/>
                <a:gd name="connsiteY98" fmla="*/ 1651346 h 3526297"/>
                <a:gd name="connsiteX99" fmla="*/ 22144 w 4960548"/>
                <a:gd name="connsiteY99" fmla="*/ 1623346 h 3526297"/>
                <a:gd name="connsiteX100" fmla="*/ 17436 w 4960548"/>
                <a:gd name="connsiteY100" fmla="*/ 1595265 h 3526297"/>
                <a:gd name="connsiteX101" fmla="*/ 0 w 4960548"/>
                <a:gd name="connsiteY101" fmla="*/ 1370286 h 3526297"/>
                <a:gd name="connsiteX102" fmla="*/ 48385 w 4960548"/>
                <a:gd name="connsiteY102" fmla="*/ 931939 h 3526297"/>
                <a:gd name="connsiteX103" fmla="*/ 193801 w 4960548"/>
                <a:gd name="connsiteY103" fmla="*/ 511957 h 3526297"/>
                <a:gd name="connsiteX104" fmla="*/ 431660 w 4960548"/>
                <a:gd name="connsiteY104" fmla="*/ 131379 h 3526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4960548" h="3526297">
                  <a:moveTo>
                    <a:pt x="542883" y="0"/>
                  </a:moveTo>
                  <a:lnTo>
                    <a:pt x="826658" y="0"/>
                  </a:lnTo>
                  <a:lnTo>
                    <a:pt x="730698" y="89329"/>
                  </a:lnTo>
                  <a:cubicBezTo>
                    <a:pt x="681528" y="139120"/>
                    <a:pt x="634626" y="190876"/>
                    <a:pt x="590295" y="244485"/>
                  </a:cubicBezTo>
                  <a:cubicBezTo>
                    <a:pt x="501458" y="351540"/>
                    <a:pt x="423083" y="466336"/>
                    <a:pt x="357524" y="587307"/>
                  </a:cubicBezTo>
                  <a:cubicBezTo>
                    <a:pt x="291965" y="708196"/>
                    <a:pt x="237391" y="834767"/>
                    <a:pt x="199554" y="966280"/>
                  </a:cubicBezTo>
                  <a:cubicBezTo>
                    <a:pt x="161632" y="1097463"/>
                    <a:pt x="142016" y="1233833"/>
                    <a:pt x="142104" y="1370286"/>
                  </a:cubicBezTo>
                  <a:cubicBezTo>
                    <a:pt x="142888" y="1437319"/>
                    <a:pt x="149862" y="1503858"/>
                    <a:pt x="166339" y="1568090"/>
                  </a:cubicBezTo>
                  <a:cubicBezTo>
                    <a:pt x="182555" y="1632405"/>
                    <a:pt x="207750" y="1693921"/>
                    <a:pt x="237914" y="1753129"/>
                  </a:cubicBezTo>
                  <a:cubicBezTo>
                    <a:pt x="253170" y="1782693"/>
                    <a:pt x="270084" y="1811680"/>
                    <a:pt x="287868" y="1840255"/>
                  </a:cubicBezTo>
                  <a:cubicBezTo>
                    <a:pt x="305914" y="1868748"/>
                    <a:pt x="325181" y="1896830"/>
                    <a:pt x="345232" y="1924581"/>
                  </a:cubicBezTo>
                  <a:cubicBezTo>
                    <a:pt x="385858" y="1979920"/>
                    <a:pt x="431017" y="2033612"/>
                    <a:pt x="477745" y="2087551"/>
                  </a:cubicBezTo>
                  <a:cubicBezTo>
                    <a:pt x="524474" y="2141573"/>
                    <a:pt x="573294" y="2195594"/>
                    <a:pt x="621156" y="2251756"/>
                  </a:cubicBezTo>
                  <a:cubicBezTo>
                    <a:pt x="645130" y="2279755"/>
                    <a:pt x="668843" y="2308412"/>
                    <a:pt x="692469" y="2337482"/>
                  </a:cubicBezTo>
                  <a:lnTo>
                    <a:pt x="726731" y="2379562"/>
                  </a:lnTo>
                  <a:cubicBezTo>
                    <a:pt x="737977" y="2392986"/>
                    <a:pt x="748700" y="2406738"/>
                    <a:pt x="760295" y="2419831"/>
                  </a:cubicBezTo>
                  <a:cubicBezTo>
                    <a:pt x="850788" y="2526392"/>
                    <a:pt x="948952" y="2624470"/>
                    <a:pt x="1048685" y="2717443"/>
                  </a:cubicBezTo>
                  <a:cubicBezTo>
                    <a:pt x="1098814" y="2763724"/>
                    <a:pt x="1149814" y="2808439"/>
                    <a:pt x="1202035" y="2851344"/>
                  </a:cubicBezTo>
                  <a:cubicBezTo>
                    <a:pt x="1254256" y="2894248"/>
                    <a:pt x="1307435" y="2935752"/>
                    <a:pt x="1362620" y="2974785"/>
                  </a:cubicBezTo>
                  <a:cubicBezTo>
                    <a:pt x="1472554" y="3053017"/>
                    <a:pt x="1591118" y="3122932"/>
                    <a:pt x="1721364" y="3170036"/>
                  </a:cubicBezTo>
                  <a:cubicBezTo>
                    <a:pt x="1786314" y="3193588"/>
                    <a:pt x="1853617" y="3211622"/>
                    <a:pt x="1922052" y="3225210"/>
                  </a:cubicBezTo>
                  <a:cubicBezTo>
                    <a:pt x="1939227" y="3228422"/>
                    <a:pt x="1956227" y="3232128"/>
                    <a:pt x="1973488" y="3234928"/>
                  </a:cubicBezTo>
                  <a:lnTo>
                    <a:pt x="2025360" y="3243080"/>
                  </a:lnTo>
                  <a:cubicBezTo>
                    <a:pt x="2060145" y="3247445"/>
                    <a:pt x="2094930" y="3252056"/>
                    <a:pt x="2130063" y="3254774"/>
                  </a:cubicBezTo>
                  <a:cubicBezTo>
                    <a:pt x="2147587" y="3256338"/>
                    <a:pt x="2165109" y="3257821"/>
                    <a:pt x="2182719" y="3258562"/>
                  </a:cubicBezTo>
                  <a:cubicBezTo>
                    <a:pt x="2200330" y="3259385"/>
                    <a:pt x="2217853" y="3260703"/>
                    <a:pt x="2235551" y="3261197"/>
                  </a:cubicBezTo>
                  <a:lnTo>
                    <a:pt x="2288556" y="3262350"/>
                  </a:lnTo>
                  <a:cubicBezTo>
                    <a:pt x="2306166" y="3262761"/>
                    <a:pt x="2323951" y="3262185"/>
                    <a:pt x="2341648" y="3262103"/>
                  </a:cubicBezTo>
                  <a:lnTo>
                    <a:pt x="2368238" y="3261856"/>
                  </a:lnTo>
                  <a:cubicBezTo>
                    <a:pt x="2376869" y="3261609"/>
                    <a:pt x="2385325" y="3261115"/>
                    <a:pt x="2393869" y="3260785"/>
                  </a:cubicBezTo>
                  <a:cubicBezTo>
                    <a:pt x="2402412" y="3260373"/>
                    <a:pt x="2410956" y="3260127"/>
                    <a:pt x="2419413" y="3259550"/>
                  </a:cubicBezTo>
                  <a:lnTo>
                    <a:pt x="2444869" y="3257574"/>
                  </a:lnTo>
                  <a:cubicBezTo>
                    <a:pt x="2478782" y="3255021"/>
                    <a:pt x="2512434" y="3250739"/>
                    <a:pt x="2545824" y="3245798"/>
                  </a:cubicBezTo>
                  <a:cubicBezTo>
                    <a:pt x="2679470" y="3224881"/>
                    <a:pt x="2807973" y="3183954"/>
                    <a:pt x="2930373" y="3126555"/>
                  </a:cubicBezTo>
                  <a:cubicBezTo>
                    <a:pt x="3053210" y="3069817"/>
                    <a:pt x="3170118" y="2997184"/>
                    <a:pt x="3285631" y="2917552"/>
                  </a:cubicBezTo>
                  <a:cubicBezTo>
                    <a:pt x="3314487" y="2897706"/>
                    <a:pt x="3343169" y="2876954"/>
                    <a:pt x="3371764" y="2856120"/>
                  </a:cubicBezTo>
                  <a:cubicBezTo>
                    <a:pt x="3400534" y="2835285"/>
                    <a:pt x="3429216" y="2814121"/>
                    <a:pt x="3457898" y="2792628"/>
                  </a:cubicBezTo>
                  <a:lnTo>
                    <a:pt x="3632344" y="2660869"/>
                  </a:lnTo>
                  <a:cubicBezTo>
                    <a:pt x="3752043" y="2571190"/>
                    <a:pt x="3872873" y="2487687"/>
                    <a:pt x="3990915" y="2405832"/>
                  </a:cubicBezTo>
                  <a:cubicBezTo>
                    <a:pt x="4108869" y="2323976"/>
                    <a:pt x="4222378" y="2241297"/>
                    <a:pt x="4324988" y="2152196"/>
                  </a:cubicBezTo>
                  <a:cubicBezTo>
                    <a:pt x="4427598" y="2063258"/>
                    <a:pt x="4520270" y="1968474"/>
                    <a:pt x="4592106" y="1861501"/>
                  </a:cubicBezTo>
                  <a:cubicBezTo>
                    <a:pt x="4628024" y="1808057"/>
                    <a:pt x="4658712" y="1751730"/>
                    <a:pt x="4683122" y="1692521"/>
                  </a:cubicBezTo>
                  <a:cubicBezTo>
                    <a:pt x="4707706" y="1633393"/>
                    <a:pt x="4725404" y="1571467"/>
                    <a:pt x="4738568" y="1507893"/>
                  </a:cubicBezTo>
                  <a:cubicBezTo>
                    <a:pt x="4745106" y="1476106"/>
                    <a:pt x="4750338" y="1443742"/>
                    <a:pt x="4753912" y="1411050"/>
                  </a:cubicBezTo>
                  <a:cubicBezTo>
                    <a:pt x="4754958" y="1402897"/>
                    <a:pt x="4755656" y="1394662"/>
                    <a:pt x="4756440" y="1386509"/>
                  </a:cubicBezTo>
                  <a:cubicBezTo>
                    <a:pt x="4757138" y="1378274"/>
                    <a:pt x="4758010" y="1370204"/>
                    <a:pt x="4758358" y="1361475"/>
                  </a:cubicBezTo>
                  <a:lnTo>
                    <a:pt x="4761148" y="1309759"/>
                  </a:lnTo>
                  <a:cubicBezTo>
                    <a:pt x="4763676" y="1240751"/>
                    <a:pt x="4762106" y="1171659"/>
                    <a:pt x="4756354" y="1102980"/>
                  </a:cubicBezTo>
                  <a:cubicBezTo>
                    <a:pt x="4750774" y="1034218"/>
                    <a:pt x="4740050" y="966033"/>
                    <a:pt x="4725578" y="898753"/>
                  </a:cubicBezTo>
                  <a:cubicBezTo>
                    <a:pt x="4710932" y="831473"/>
                    <a:pt x="4692624" y="765100"/>
                    <a:pt x="4673358" y="699384"/>
                  </a:cubicBezTo>
                  <a:cubicBezTo>
                    <a:pt x="4634912" y="568037"/>
                    <a:pt x="4592456" y="438419"/>
                    <a:pt x="4538491" y="312754"/>
                  </a:cubicBezTo>
                  <a:cubicBezTo>
                    <a:pt x="4511464" y="250003"/>
                    <a:pt x="4481301" y="188406"/>
                    <a:pt x="4446604" y="129196"/>
                  </a:cubicBezTo>
                  <a:cubicBezTo>
                    <a:pt x="4438147" y="114291"/>
                    <a:pt x="4428819" y="99798"/>
                    <a:pt x="4419840" y="85222"/>
                  </a:cubicBezTo>
                  <a:cubicBezTo>
                    <a:pt x="4410598" y="70728"/>
                    <a:pt x="4401008" y="56482"/>
                    <a:pt x="4391680" y="42071"/>
                  </a:cubicBezTo>
                  <a:lnTo>
                    <a:pt x="4361930" y="0"/>
                  </a:lnTo>
                  <a:lnTo>
                    <a:pt x="4588871" y="0"/>
                  </a:lnTo>
                  <a:lnTo>
                    <a:pt x="4613640" y="38859"/>
                  </a:lnTo>
                  <a:cubicBezTo>
                    <a:pt x="4653306" y="102762"/>
                    <a:pt x="4690706" y="167901"/>
                    <a:pt x="4724445" y="234687"/>
                  </a:cubicBezTo>
                  <a:cubicBezTo>
                    <a:pt x="4792096" y="368257"/>
                    <a:pt x="4844230" y="508828"/>
                    <a:pt x="4876138" y="653022"/>
                  </a:cubicBezTo>
                  <a:cubicBezTo>
                    <a:pt x="4892005" y="725161"/>
                    <a:pt x="4903077" y="797874"/>
                    <a:pt x="4911707" y="870671"/>
                  </a:cubicBezTo>
                  <a:cubicBezTo>
                    <a:pt x="4920513" y="943386"/>
                    <a:pt x="4927574" y="1016019"/>
                    <a:pt x="4934810" y="1088487"/>
                  </a:cubicBezTo>
                  <a:cubicBezTo>
                    <a:pt x="4941697" y="1161036"/>
                    <a:pt x="4947799" y="1233586"/>
                    <a:pt x="4953206" y="1306301"/>
                  </a:cubicBezTo>
                  <a:lnTo>
                    <a:pt x="4956954" y="1360899"/>
                  </a:lnTo>
                  <a:cubicBezTo>
                    <a:pt x="4957651" y="1369875"/>
                    <a:pt x="4958087" y="1379510"/>
                    <a:pt x="4958610" y="1388980"/>
                  </a:cubicBezTo>
                  <a:cubicBezTo>
                    <a:pt x="4959133" y="1398450"/>
                    <a:pt x="4959656" y="1408003"/>
                    <a:pt x="4959830" y="1417555"/>
                  </a:cubicBezTo>
                  <a:cubicBezTo>
                    <a:pt x="4961138" y="1455683"/>
                    <a:pt x="4960702" y="1494140"/>
                    <a:pt x="4958174" y="1532680"/>
                  </a:cubicBezTo>
                  <a:cubicBezTo>
                    <a:pt x="4948760" y="1686920"/>
                    <a:pt x="4904908" y="1842314"/>
                    <a:pt x="4834030" y="1984861"/>
                  </a:cubicBezTo>
                  <a:cubicBezTo>
                    <a:pt x="4763328" y="2127820"/>
                    <a:pt x="4665860" y="2256121"/>
                    <a:pt x="4558106" y="2368857"/>
                  </a:cubicBezTo>
                  <a:cubicBezTo>
                    <a:pt x="4504230" y="2425432"/>
                    <a:pt x="4447650" y="2478465"/>
                    <a:pt x="4389936" y="2528945"/>
                  </a:cubicBezTo>
                  <a:cubicBezTo>
                    <a:pt x="4332223" y="2579425"/>
                    <a:pt x="4273726" y="2628011"/>
                    <a:pt x="4214618" y="2674457"/>
                  </a:cubicBezTo>
                  <a:cubicBezTo>
                    <a:pt x="4096664" y="2767759"/>
                    <a:pt x="3976094" y="2852826"/>
                    <a:pt x="3858489" y="2936658"/>
                  </a:cubicBezTo>
                  <a:lnTo>
                    <a:pt x="3768868" y="3000643"/>
                  </a:lnTo>
                  <a:cubicBezTo>
                    <a:pt x="3738530" y="3022136"/>
                    <a:pt x="3707929" y="3043794"/>
                    <a:pt x="3676806" y="3065040"/>
                  </a:cubicBezTo>
                  <a:cubicBezTo>
                    <a:pt x="3645770" y="3086369"/>
                    <a:pt x="3614386" y="3107615"/>
                    <a:pt x="3582477" y="3128614"/>
                  </a:cubicBezTo>
                  <a:cubicBezTo>
                    <a:pt x="3550483" y="3149449"/>
                    <a:pt x="3518226" y="3170118"/>
                    <a:pt x="3485185" y="3190377"/>
                  </a:cubicBezTo>
                  <a:cubicBezTo>
                    <a:pt x="3419452" y="3230975"/>
                    <a:pt x="3351625" y="3270338"/>
                    <a:pt x="3280923" y="3306325"/>
                  </a:cubicBezTo>
                  <a:cubicBezTo>
                    <a:pt x="3210307" y="3342476"/>
                    <a:pt x="3137251" y="3376074"/>
                    <a:pt x="3061230" y="3404897"/>
                  </a:cubicBezTo>
                  <a:cubicBezTo>
                    <a:pt x="2909886" y="3463366"/>
                    <a:pt x="2747295" y="3502810"/>
                    <a:pt x="2583137" y="3518292"/>
                  </a:cubicBezTo>
                  <a:cubicBezTo>
                    <a:pt x="2542075" y="3521999"/>
                    <a:pt x="2501013" y="3524798"/>
                    <a:pt x="2460038" y="3525622"/>
                  </a:cubicBezTo>
                  <a:lnTo>
                    <a:pt x="2429264" y="3526280"/>
                  </a:lnTo>
                  <a:cubicBezTo>
                    <a:pt x="2419064" y="3526363"/>
                    <a:pt x="2408777" y="3526116"/>
                    <a:pt x="2398576" y="3526116"/>
                  </a:cubicBezTo>
                  <a:lnTo>
                    <a:pt x="2367977" y="3525786"/>
                  </a:lnTo>
                  <a:lnTo>
                    <a:pt x="2338249" y="3524716"/>
                  </a:lnTo>
                  <a:cubicBezTo>
                    <a:pt x="2259089" y="3522327"/>
                    <a:pt x="2179756" y="3516399"/>
                    <a:pt x="2100770" y="3506845"/>
                  </a:cubicBezTo>
                  <a:cubicBezTo>
                    <a:pt x="2021699" y="3497787"/>
                    <a:pt x="1942801" y="3484776"/>
                    <a:pt x="1864776" y="3467483"/>
                  </a:cubicBezTo>
                  <a:cubicBezTo>
                    <a:pt x="1786836" y="3450025"/>
                    <a:pt x="1709508" y="3429355"/>
                    <a:pt x="1632964" y="3405803"/>
                  </a:cubicBezTo>
                  <a:cubicBezTo>
                    <a:pt x="1480138" y="3358288"/>
                    <a:pt x="1329055" y="3299160"/>
                    <a:pt x="1189219" y="3220352"/>
                  </a:cubicBezTo>
                  <a:cubicBezTo>
                    <a:pt x="1049296" y="3141708"/>
                    <a:pt x="924367" y="3041982"/>
                    <a:pt x="815305" y="2931634"/>
                  </a:cubicBezTo>
                  <a:cubicBezTo>
                    <a:pt x="760469" y="2876542"/>
                    <a:pt x="710603" y="2817909"/>
                    <a:pt x="663699" y="2757877"/>
                  </a:cubicBezTo>
                  <a:cubicBezTo>
                    <a:pt x="617059" y="2697597"/>
                    <a:pt x="572684" y="2636411"/>
                    <a:pt x="531274" y="2573907"/>
                  </a:cubicBezTo>
                  <a:cubicBezTo>
                    <a:pt x="520638" y="2558426"/>
                    <a:pt x="510612" y="2542697"/>
                    <a:pt x="500325" y="2527051"/>
                  </a:cubicBezTo>
                  <a:lnTo>
                    <a:pt x="470771" y="2481594"/>
                  </a:lnTo>
                  <a:cubicBezTo>
                    <a:pt x="451853" y="2452195"/>
                    <a:pt x="432238" y="2423043"/>
                    <a:pt x="412448" y="2393479"/>
                  </a:cubicBezTo>
                  <a:lnTo>
                    <a:pt x="291616" y="2213464"/>
                  </a:lnTo>
                  <a:cubicBezTo>
                    <a:pt x="251078" y="2152113"/>
                    <a:pt x="211062" y="2088951"/>
                    <a:pt x="173662" y="2023154"/>
                  </a:cubicBezTo>
                  <a:cubicBezTo>
                    <a:pt x="155005" y="1990214"/>
                    <a:pt x="136960" y="1956697"/>
                    <a:pt x="120483" y="1922276"/>
                  </a:cubicBezTo>
                  <a:cubicBezTo>
                    <a:pt x="104093" y="1887771"/>
                    <a:pt x="88837" y="1852608"/>
                    <a:pt x="75324" y="1816703"/>
                  </a:cubicBezTo>
                  <a:cubicBezTo>
                    <a:pt x="62072" y="1780717"/>
                    <a:pt x="50303" y="1744235"/>
                    <a:pt x="40713" y="1707179"/>
                  </a:cubicBezTo>
                  <a:cubicBezTo>
                    <a:pt x="36180" y="1688650"/>
                    <a:pt x="31560" y="1670039"/>
                    <a:pt x="27811" y="1651346"/>
                  </a:cubicBezTo>
                  <a:lnTo>
                    <a:pt x="22144" y="1623346"/>
                  </a:lnTo>
                  <a:lnTo>
                    <a:pt x="17436" y="1595265"/>
                  </a:lnTo>
                  <a:cubicBezTo>
                    <a:pt x="5144" y="1520328"/>
                    <a:pt x="0" y="1444978"/>
                    <a:pt x="0" y="1370286"/>
                  </a:cubicBezTo>
                  <a:cubicBezTo>
                    <a:pt x="349" y="1223293"/>
                    <a:pt x="16652" y="1076299"/>
                    <a:pt x="48385" y="931939"/>
                  </a:cubicBezTo>
                  <a:cubicBezTo>
                    <a:pt x="80032" y="787663"/>
                    <a:pt x="128504" y="646187"/>
                    <a:pt x="193801" y="511957"/>
                  </a:cubicBezTo>
                  <a:cubicBezTo>
                    <a:pt x="259404" y="377727"/>
                    <a:pt x="339740" y="250559"/>
                    <a:pt x="431660" y="13137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66" name="Freeform: Shape 2065">
              <a:extLst>
                <a:ext uri="{FF2B5EF4-FFF2-40B4-BE49-F238E27FC236}">
                  <a16:creationId xmlns:a16="http://schemas.microsoft.com/office/drawing/2014/main" id="{EB03BE98-6C07-41CD-ACA9-5244A3DA10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213739 w 4934374"/>
                <a:gd name="connsiteY1" fmla="*/ 0 h 3484134"/>
                <a:gd name="connsiteX2" fmla="*/ 1150162 w 4934374"/>
                <a:gd name="connsiteY2" fmla="*/ 47028 h 3484134"/>
                <a:gd name="connsiteX3" fmla="*/ 626038 w 4934374"/>
                <a:gd name="connsiteY3" fmla="*/ 660944 h 3484134"/>
                <a:gd name="connsiteX4" fmla="*/ 435986 w 4934374"/>
                <a:gd name="connsiteY4" fmla="*/ 1375409 h 3484134"/>
                <a:gd name="connsiteX5" fmla="*/ 750530 w 4934374"/>
                <a:gd name="connsiteY5" fmla="*/ 2038817 h 3484134"/>
                <a:gd name="connsiteX6" fmla="*/ 909024 w 4934374"/>
                <a:gd name="connsiteY6" fmla="*/ 2249384 h 3484134"/>
                <a:gd name="connsiteX7" fmla="*/ 2396223 w 4934374"/>
                <a:gd name="connsiteY7" fmla="*/ 3072468 h 3484134"/>
                <a:gd name="connsiteX8" fmla="*/ 3525201 w 4934374"/>
                <a:gd name="connsiteY8" fmla="*/ 2566101 h 3484134"/>
                <a:gd name="connsiteX9" fmla="*/ 3662596 w 4934374"/>
                <a:gd name="connsiteY9" fmla="*/ 2465552 h 3484134"/>
                <a:gd name="connsiteX10" fmla="*/ 4287500 w 4934374"/>
                <a:gd name="connsiteY10" fmla="*/ 1939915 h 3484134"/>
                <a:gd name="connsiteX11" fmla="*/ 4498563 w 4934374"/>
                <a:gd name="connsiteY11" fmla="*/ 1375409 h 3484134"/>
                <a:gd name="connsiteX12" fmla="*/ 4132831 w 4934374"/>
                <a:gd name="connsiteY12" fmla="*/ 134540 h 3484134"/>
                <a:gd name="connsiteX13" fmla="*/ 4025590 w 4934374"/>
                <a:gd name="connsiteY13" fmla="*/ 0 h 3484134"/>
                <a:gd name="connsiteX14" fmla="*/ 4555675 w 4934374"/>
                <a:gd name="connsiteY14" fmla="*/ 0 h 3484134"/>
                <a:gd name="connsiteX15" fmla="*/ 4605933 w 4934374"/>
                <a:gd name="connsiteY15" fmla="*/ 77740 h 3484134"/>
                <a:gd name="connsiteX16" fmla="*/ 4934374 w 4934374"/>
                <a:gd name="connsiteY16" fmla="*/ 1375327 h 3484134"/>
                <a:gd name="connsiteX17" fmla="*/ 3793540 w 4934374"/>
                <a:gd name="connsiteY17" fmla="*/ 2890475 h 3484134"/>
                <a:gd name="connsiteX18" fmla="*/ 2396135 w 4934374"/>
                <a:gd name="connsiteY18" fmla="*/ 3484134 h 3484134"/>
                <a:gd name="connsiteX19" fmla="*/ 548273 w 4934374"/>
                <a:gd name="connsiteY19" fmla="*/ 2480458 h 3484134"/>
                <a:gd name="connsiteX20" fmla="*/ 0 w 4934374"/>
                <a:gd name="connsiteY20" fmla="*/ 1375327 h 3484134"/>
                <a:gd name="connsiteX21" fmla="*/ 512166 w 4934374"/>
                <a:gd name="connsiteY21"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934374" h="3484134">
                  <a:moveTo>
                    <a:pt x="585303" y="0"/>
                  </a:moveTo>
                  <a:lnTo>
                    <a:pt x="1213739" y="0"/>
                  </a:lnTo>
                  <a:lnTo>
                    <a:pt x="1150162" y="47028"/>
                  </a:lnTo>
                  <a:cubicBezTo>
                    <a:pt x="925762" y="228608"/>
                    <a:pt x="749397" y="435224"/>
                    <a:pt x="626038" y="660944"/>
                  </a:cubicBezTo>
                  <a:cubicBezTo>
                    <a:pt x="499976" y="891687"/>
                    <a:pt x="435986" y="1132066"/>
                    <a:pt x="435986" y="1375409"/>
                  </a:cubicBezTo>
                  <a:cubicBezTo>
                    <a:pt x="435986" y="1620481"/>
                    <a:pt x="538074" y="1763604"/>
                    <a:pt x="750530" y="2038817"/>
                  </a:cubicBezTo>
                  <a:cubicBezTo>
                    <a:pt x="801792" y="2105190"/>
                    <a:pt x="854797" y="2173870"/>
                    <a:pt x="909024" y="2249384"/>
                  </a:cubicBezTo>
                  <a:cubicBezTo>
                    <a:pt x="1323389" y="2826326"/>
                    <a:pt x="1768180" y="3072468"/>
                    <a:pt x="2396223" y="3072468"/>
                  </a:cubicBezTo>
                  <a:cubicBezTo>
                    <a:pt x="2808409" y="3072468"/>
                    <a:pt x="3110835" y="2871947"/>
                    <a:pt x="3525201" y="2566101"/>
                  </a:cubicBezTo>
                  <a:cubicBezTo>
                    <a:pt x="3571493" y="2531926"/>
                    <a:pt x="3617786" y="2498162"/>
                    <a:pt x="3662596" y="2465552"/>
                  </a:cubicBezTo>
                  <a:cubicBezTo>
                    <a:pt x="3905479" y="2288583"/>
                    <a:pt x="4134849" y="2121414"/>
                    <a:pt x="4287500" y="1939915"/>
                  </a:cubicBezTo>
                  <a:cubicBezTo>
                    <a:pt x="4433440" y="1766404"/>
                    <a:pt x="4498563" y="1592317"/>
                    <a:pt x="4498563" y="1375409"/>
                  </a:cubicBezTo>
                  <a:cubicBezTo>
                    <a:pt x="4498563" y="899696"/>
                    <a:pt x="4369741" y="465973"/>
                    <a:pt x="4132831" y="134540"/>
                  </a:cubicBezTo>
                  <a:lnTo>
                    <a:pt x="4025590"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67" name="Freeform: Shape 2066">
              <a:extLst>
                <a:ext uri="{FF2B5EF4-FFF2-40B4-BE49-F238E27FC236}">
                  <a16:creationId xmlns:a16="http://schemas.microsoft.com/office/drawing/2014/main" id="{D13CCE92-2C5E-48BC-9713-FBEEDBAE61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61928" y="0"/>
              <a:ext cx="4934374" cy="3484134"/>
            </a:xfrm>
            <a:custGeom>
              <a:avLst/>
              <a:gdLst>
                <a:gd name="connsiteX0" fmla="*/ 585303 w 4934374"/>
                <a:gd name="connsiteY0" fmla="*/ 0 h 3484134"/>
                <a:gd name="connsiteX1" fmla="*/ 1354934 w 4934374"/>
                <a:gd name="connsiteY1" fmla="*/ 0 h 3484134"/>
                <a:gd name="connsiteX2" fmla="*/ 1206830 w 4934374"/>
                <a:gd name="connsiteY2" fmla="*/ 109531 h 3484134"/>
                <a:gd name="connsiteX3" fmla="*/ 703453 w 4934374"/>
                <a:gd name="connsiteY3" fmla="*/ 698660 h 3484134"/>
                <a:gd name="connsiteX4" fmla="*/ 523079 w 4934374"/>
                <a:gd name="connsiteY4" fmla="*/ 1375409 h 3484134"/>
                <a:gd name="connsiteX5" fmla="*/ 820885 w 4934374"/>
                <a:gd name="connsiteY5" fmla="*/ 1990313 h 3484134"/>
                <a:gd name="connsiteX6" fmla="*/ 981122 w 4934374"/>
                <a:gd name="connsiteY6" fmla="*/ 2203186 h 3484134"/>
                <a:gd name="connsiteX7" fmla="*/ 1592426 w 4934374"/>
                <a:gd name="connsiteY7" fmla="*/ 2792645 h 3484134"/>
                <a:gd name="connsiteX8" fmla="*/ 2396135 w 4934374"/>
                <a:gd name="connsiteY8" fmla="*/ 2990119 h 3484134"/>
                <a:gd name="connsiteX9" fmla="*/ 2913112 w 4934374"/>
                <a:gd name="connsiteY9" fmla="*/ 2864371 h 3484134"/>
                <a:gd name="connsiteX10" fmla="*/ 3471411 w 4934374"/>
                <a:gd name="connsiteY10" fmla="*/ 2501292 h 3484134"/>
                <a:gd name="connsiteX11" fmla="*/ 3609242 w 4934374"/>
                <a:gd name="connsiteY11" fmla="*/ 2400414 h 3484134"/>
                <a:gd name="connsiteX12" fmla="*/ 4219151 w 4934374"/>
                <a:gd name="connsiteY12" fmla="*/ 1888693 h 3484134"/>
                <a:gd name="connsiteX13" fmla="*/ 4411296 w 4934374"/>
                <a:gd name="connsiteY13" fmla="*/ 1375409 h 3484134"/>
                <a:gd name="connsiteX14" fmla="*/ 3957874 w 4934374"/>
                <a:gd name="connsiteY14" fmla="*/ 51887 h 3484134"/>
                <a:gd name="connsiteX15" fmla="*/ 3906637 w 4934374"/>
                <a:gd name="connsiteY15" fmla="*/ 0 h 3484134"/>
                <a:gd name="connsiteX16" fmla="*/ 4555675 w 4934374"/>
                <a:gd name="connsiteY16" fmla="*/ 0 h 3484134"/>
                <a:gd name="connsiteX17" fmla="*/ 4605933 w 4934374"/>
                <a:gd name="connsiteY17" fmla="*/ 77740 h 3484134"/>
                <a:gd name="connsiteX18" fmla="*/ 4934374 w 4934374"/>
                <a:gd name="connsiteY18" fmla="*/ 1375327 h 3484134"/>
                <a:gd name="connsiteX19" fmla="*/ 3793540 w 4934374"/>
                <a:gd name="connsiteY19" fmla="*/ 2890475 h 3484134"/>
                <a:gd name="connsiteX20" fmla="*/ 2396135 w 4934374"/>
                <a:gd name="connsiteY20" fmla="*/ 3484134 h 3484134"/>
                <a:gd name="connsiteX21" fmla="*/ 548273 w 4934374"/>
                <a:gd name="connsiteY21" fmla="*/ 2480458 h 3484134"/>
                <a:gd name="connsiteX22" fmla="*/ 0 w 4934374"/>
                <a:gd name="connsiteY22" fmla="*/ 1375327 h 3484134"/>
                <a:gd name="connsiteX23" fmla="*/ 512166 w 4934374"/>
                <a:gd name="connsiteY23" fmla="*/ 77740 h 3484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934374" h="3484134">
                  <a:moveTo>
                    <a:pt x="585303" y="0"/>
                  </a:moveTo>
                  <a:lnTo>
                    <a:pt x="1354934" y="0"/>
                  </a:lnTo>
                  <a:lnTo>
                    <a:pt x="1206830" y="109531"/>
                  </a:lnTo>
                  <a:cubicBezTo>
                    <a:pt x="994024" y="281725"/>
                    <a:pt x="820013" y="485457"/>
                    <a:pt x="703453" y="698660"/>
                  </a:cubicBezTo>
                  <a:cubicBezTo>
                    <a:pt x="583756" y="917627"/>
                    <a:pt x="523079" y="1145324"/>
                    <a:pt x="523079" y="1375409"/>
                  </a:cubicBezTo>
                  <a:cubicBezTo>
                    <a:pt x="523079" y="1595282"/>
                    <a:pt x="614356" y="1722842"/>
                    <a:pt x="820885" y="1990313"/>
                  </a:cubicBezTo>
                  <a:cubicBezTo>
                    <a:pt x="872582" y="2057263"/>
                    <a:pt x="926023" y="2126519"/>
                    <a:pt x="981122" y="2203186"/>
                  </a:cubicBezTo>
                  <a:cubicBezTo>
                    <a:pt x="1175968" y="2474445"/>
                    <a:pt x="1375871" y="2667309"/>
                    <a:pt x="1592426" y="2792645"/>
                  </a:cubicBezTo>
                  <a:cubicBezTo>
                    <a:pt x="1821970" y="2925557"/>
                    <a:pt x="2084904" y="2990119"/>
                    <a:pt x="2396135" y="2990119"/>
                  </a:cubicBezTo>
                  <a:cubicBezTo>
                    <a:pt x="2572762" y="2990119"/>
                    <a:pt x="2737009" y="2950179"/>
                    <a:pt x="2913112" y="2864371"/>
                  </a:cubicBezTo>
                  <a:cubicBezTo>
                    <a:pt x="3093922" y="2776257"/>
                    <a:pt x="3272903" y="2647792"/>
                    <a:pt x="3471411" y="2501292"/>
                  </a:cubicBezTo>
                  <a:cubicBezTo>
                    <a:pt x="3517964" y="2466952"/>
                    <a:pt x="3564344" y="2433106"/>
                    <a:pt x="3609242" y="2400414"/>
                  </a:cubicBezTo>
                  <a:cubicBezTo>
                    <a:pt x="3847766" y="2226574"/>
                    <a:pt x="4073038" y="2062368"/>
                    <a:pt x="4219151" y="1888693"/>
                  </a:cubicBezTo>
                  <a:cubicBezTo>
                    <a:pt x="4353844" y="1728606"/>
                    <a:pt x="4411296" y="1575106"/>
                    <a:pt x="4411296" y="1375409"/>
                  </a:cubicBezTo>
                  <a:cubicBezTo>
                    <a:pt x="4411296" y="851089"/>
                    <a:pt x="4250274" y="381038"/>
                    <a:pt x="3957874" y="51887"/>
                  </a:cubicBezTo>
                  <a:lnTo>
                    <a:pt x="3906637" y="0"/>
                  </a:lnTo>
                  <a:lnTo>
                    <a:pt x="4555675" y="0"/>
                  </a:lnTo>
                  <a:lnTo>
                    <a:pt x="4605933" y="77740"/>
                  </a:lnTo>
                  <a:cubicBezTo>
                    <a:pt x="4820335" y="448137"/>
                    <a:pt x="4934374" y="894662"/>
                    <a:pt x="4934374" y="1375327"/>
                  </a:cubicBezTo>
                  <a:cubicBezTo>
                    <a:pt x="4934374" y="2116884"/>
                    <a:pt x="4369100" y="2465635"/>
                    <a:pt x="3793540" y="2890475"/>
                  </a:cubicBezTo>
                  <a:cubicBezTo>
                    <a:pt x="3374293" y="3199945"/>
                    <a:pt x="2970389" y="3484134"/>
                    <a:pt x="2396135" y="3484134"/>
                  </a:cubicBezTo>
                  <a:cubicBezTo>
                    <a:pt x="1544564" y="3484134"/>
                    <a:pt x="991670" y="3097832"/>
                    <a:pt x="548273" y="2480458"/>
                  </a:cubicBezTo>
                  <a:cubicBezTo>
                    <a:pt x="282201" y="2110049"/>
                    <a:pt x="0" y="1856001"/>
                    <a:pt x="0" y="1375327"/>
                  </a:cubicBezTo>
                  <a:cubicBezTo>
                    <a:pt x="0" y="894662"/>
                    <a:pt x="195505" y="448137"/>
                    <a:pt x="512166" y="777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2EE91D29-5011-36A2-13EC-C3BBC1B6C942}"/>
              </a:ext>
            </a:extLst>
          </p:cNvPr>
          <p:cNvSpPr>
            <a:spLocks noGrp="1"/>
          </p:cNvSpPr>
          <p:nvPr>
            <p:ph type="title"/>
          </p:nvPr>
        </p:nvSpPr>
        <p:spPr>
          <a:xfrm>
            <a:off x="804672" y="802955"/>
            <a:ext cx="5145024" cy="1454051"/>
          </a:xfrm>
        </p:spPr>
        <p:txBody>
          <a:bodyPr vert="horz" lIns="91440" tIns="45720" rIns="91440" bIns="45720" rtlCol="0" anchor="b">
            <a:normAutofit/>
          </a:bodyPr>
          <a:lstStyle/>
          <a:p>
            <a:pPr algn="ctr"/>
            <a:r>
              <a:rPr lang="en-US" sz="4000" b="1" dirty="0">
                <a:solidFill>
                  <a:schemeClr val="tx2"/>
                </a:solidFill>
              </a:rPr>
              <a:t>Why Timeliness Matters!</a:t>
            </a:r>
            <a:endParaRPr lang="en-US" sz="2800" dirty="0">
              <a:solidFill>
                <a:schemeClr val="tx2"/>
              </a:solidFill>
            </a:endParaRPr>
          </a:p>
        </p:txBody>
      </p:sp>
      <p:pic>
        <p:nvPicPr>
          <p:cNvPr id="9" name="Picture 8" descr="Icon&#10;&#10;AI-generated content may be incorrect.">
            <a:extLst>
              <a:ext uri="{FF2B5EF4-FFF2-40B4-BE49-F238E27FC236}">
                <a16:creationId xmlns:a16="http://schemas.microsoft.com/office/drawing/2014/main" id="{75078EE4-3A09-CF84-62CE-8A47E167C0C5}"/>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364543" y="268595"/>
            <a:ext cx="2297992" cy="1723494"/>
          </a:xfrm>
          <a:prstGeom prst="rect">
            <a:avLst/>
          </a:prstGeom>
        </p:spPr>
      </p:pic>
      <p:sp>
        <p:nvSpPr>
          <p:cNvPr id="4" name="Text Placeholder 3">
            <a:extLst>
              <a:ext uri="{FF2B5EF4-FFF2-40B4-BE49-F238E27FC236}">
                <a16:creationId xmlns:a16="http://schemas.microsoft.com/office/drawing/2014/main" id="{5027C734-CD7A-B24D-8A55-ED930D58CEC3}"/>
              </a:ext>
            </a:extLst>
          </p:cNvPr>
          <p:cNvSpPr>
            <a:spLocks noGrp="1"/>
          </p:cNvSpPr>
          <p:nvPr>
            <p:ph type="body" sz="half" idx="2"/>
          </p:nvPr>
        </p:nvSpPr>
        <p:spPr>
          <a:xfrm>
            <a:off x="804671" y="2421682"/>
            <a:ext cx="6418525" cy="3837450"/>
          </a:xfrm>
        </p:spPr>
        <p:txBody>
          <a:bodyPr vert="horz" lIns="91440" tIns="45720" rIns="91440" bIns="45720" rtlCol="0" anchor="ctr">
            <a:noAutofit/>
          </a:bodyPr>
          <a:lstStyle/>
          <a:p>
            <a:pPr marL="514350" indent="-457200">
              <a:buFont typeface="+mj-lt"/>
              <a:buAutoNum type="arabicPeriod"/>
            </a:pPr>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Federal Requirements</a:t>
            </a:r>
          </a:p>
          <a:p>
            <a:pPr marL="514350" lvl="1" indent="-228600">
              <a:buFont typeface="Arial" panose="020B0604020202020204" pitchFamily="34" charset="0"/>
              <a:buChar char="•"/>
            </a:pPr>
            <a:r>
              <a:rPr lang="en-US" sz="2000" dirty="0">
                <a:solidFill>
                  <a:schemeClr val="tx2"/>
                </a:solidFill>
                <a:latin typeface="Calibri" panose="020F0502020204030204" pitchFamily="34" charset="0"/>
                <a:ea typeface="Calibri" panose="020F0502020204030204" pitchFamily="34" charset="0"/>
                <a:cs typeface="Calibri" panose="020F0502020204030204" pitchFamily="34" charset="0"/>
              </a:rPr>
              <a:t>USDA requires that FNS applications be processed within 30 days for normal FNS applications and within 7 days for expedite applications. To ensure timeliness, applications should be processed by the 25</a:t>
            </a:r>
            <a:r>
              <a:rPr lang="en-US" sz="2000" baseline="30000" dirty="0">
                <a:solidFill>
                  <a:schemeClr val="tx2"/>
                </a:solidFill>
                <a:latin typeface="Calibri" panose="020F0502020204030204" pitchFamily="34" charset="0"/>
                <a:ea typeface="Calibri" panose="020F0502020204030204" pitchFamily="34" charset="0"/>
                <a:cs typeface="Calibri" panose="020F0502020204030204" pitchFamily="34" charset="0"/>
              </a:rPr>
              <a:t>th</a:t>
            </a:r>
            <a:r>
              <a:rPr lang="en-US" sz="2000" dirty="0">
                <a:solidFill>
                  <a:schemeClr val="tx2"/>
                </a:solidFill>
                <a:latin typeface="Calibri" panose="020F0502020204030204" pitchFamily="34" charset="0"/>
                <a:ea typeface="Calibri" panose="020F0502020204030204" pitchFamily="34" charset="0"/>
                <a:cs typeface="Calibri" panose="020F0502020204030204" pitchFamily="34" charset="0"/>
              </a:rPr>
              <a:t> and 4</a:t>
            </a:r>
            <a:r>
              <a:rPr lang="en-US" sz="2000" baseline="30000" dirty="0">
                <a:solidFill>
                  <a:schemeClr val="tx2"/>
                </a:solidFill>
                <a:latin typeface="Calibri" panose="020F0502020204030204" pitchFamily="34" charset="0"/>
                <a:ea typeface="Calibri" panose="020F0502020204030204" pitchFamily="34" charset="0"/>
                <a:cs typeface="Calibri" panose="020F0502020204030204" pitchFamily="34" charset="0"/>
              </a:rPr>
              <a:t>th</a:t>
            </a:r>
            <a:r>
              <a:rPr lang="en-US" sz="2000" dirty="0">
                <a:solidFill>
                  <a:schemeClr val="tx2"/>
                </a:solidFill>
                <a:latin typeface="Calibri" panose="020F0502020204030204" pitchFamily="34" charset="0"/>
                <a:ea typeface="Calibri" panose="020F0502020204030204" pitchFamily="34" charset="0"/>
                <a:cs typeface="Calibri" panose="020F0502020204030204" pitchFamily="34" charset="0"/>
              </a:rPr>
              <a:t> day. </a:t>
            </a:r>
          </a:p>
          <a:p>
            <a:pPr marL="514350" indent="-457200">
              <a:buFont typeface="+mj-lt"/>
              <a:buAutoNum type="arabicPeriod"/>
            </a:pPr>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Why does it matter?</a:t>
            </a:r>
          </a:p>
          <a:p>
            <a:pPr marL="514350" lvl="1" indent="-228600">
              <a:buFont typeface="Arial" panose="020B0604020202020204" pitchFamily="34" charset="0"/>
              <a:buChar char="•"/>
            </a:pPr>
            <a:r>
              <a:rPr lang="en-US" sz="2000" dirty="0">
                <a:solidFill>
                  <a:schemeClr val="tx2"/>
                </a:solidFill>
                <a:latin typeface="Calibri" panose="020F0502020204030204" pitchFamily="34" charset="0"/>
                <a:ea typeface="Calibri" panose="020F0502020204030204" pitchFamily="34" charset="0"/>
                <a:cs typeface="Calibri" panose="020F0502020204030204" pitchFamily="34" charset="0"/>
              </a:rPr>
              <a:t>Delays can result in food insecurity for families, federal reporting issues, increased administrative workload, and it reflects service quality and operational health of the county DSS. </a:t>
            </a:r>
          </a:p>
        </p:txBody>
      </p:sp>
      <p:pic>
        <p:nvPicPr>
          <p:cNvPr id="2050" name="Picture 2" descr="Identification - Free user icons">
            <a:extLst>
              <a:ext uri="{FF2B5EF4-FFF2-40B4-BE49-F238E27FC236}">
                <a16:creationId xmlns:a16="http://schemas.microsoft.com/office/drawing/2014/main" id="{F77ADF9C-CDA3-8C0A-2A67-E0FC34E42734}"/>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9633727" y="3863170"/>
            <a:ext cx="1996361" cy="19963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996313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6B9CA8-0CF2-28F9-CCE2-05FFD60C4BF6}"/>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7720A133-9119-0FF9-AF22-35DCE003B1C5}"/>
              </a:ext>
            </a:extLst>
          </p:cNvPr>
          <p:cNvSpPr/>
          <p:nvPr/>
        </p:nvSpPr>
        <p:spPr>
          <a:xfrm>
            <a:off x="0" y="0"/>
            <a:ext cx="12192000" cy="6858000"/>
          </a:xfrm>
          <a:prstGeom prst="rect">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3750" b="1">
                <a:latin typeface="Avenir Next LT Pro"/>
              </a:rPr>
              <a:t>Impact of Federal SNAP Changes </a:t>
            </a:r>
            <a:endParaRPr lang="en-US"/>
          </a:p>
          <a:p>
            <a:pPr algn="ctr"/>
            <a:r>
              <a:rPr lang="en-US" sz="3750" b="1">
                <a:latin typeface="Avenir Next LT Pro"/>
              </a:rPr>
              <a:t>in North Carolina</a:t>
            </a:r>
            <a:endParaRPr lang="en-US"/>
          </a:p>
        </p:txBody>
      </p:sp>
    </p:spTree>
    <p:custDataLst>
      <p:tags r:id="rId1"/>
    </p:custDataLst>
    <p:extLst>
      <p:ext uri="{BB962C8B-B14F-4D97-AF65-F5344CB8AC3E}">
        <p14:creationId xmlns:p14="http://schemas.microsoft.com/office/powerpoint/2010/main" val="23686464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E020063-2385-44AC-BD67-258E1F0B9F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7E014A0B-5338-4077-AFE9-A90D04D449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C072ED2D-D282-C37C-9229-D4501448102D}"/>
              </a:ext>
            </a:extLst>
          </p:cNvPr>
          <p:cNvSpPr>
            <a:spLocks noGrp="1"/>
          </p:cNvSpPr>
          <p:nvPr>
            <p:ph type="title"/>
          </p:nvPr>
        </p:nvSpPr>
        <p:spPr>
          <a:xfrm>
            <a:off x="1180947" y="109728"/>
            <a:ext cx="9829800" cy="1325880"/>
          </a:xfrm>
        </p:spPr>
        <p:txBody>
          <a:bodyPr anchor="b">
            <a:normAutofit/>
          </a:bodyPr>
          <a:lstStyle/>
          <a:p>
            <a:pPr algn="ctr"/>
            <a:r>
              <a:rPr lang="en-US" sz="5300" b="1" dirty="0">
                <a:solidFill>
                  <a:schemeClr val="tx2"/>
                </a:solidFill>
                <a:latin typeface="Calibri" panose="020F0502020204030204" pitchFamily="34" charset="0"/>
                <a:ea typeface="Calibri" panose="020F0502020204030204" pitchFamily="34" charset="0"/>
                <a:cs typeface="Calibri" panose="020F0502020204030204" pitchFamily="34" charset="0"/>
              </a:rPr>
              <a:t>Tools to Support the CQI Process</a:t>
            </a:r>
            <a:endParaRPr lang="en-US" sz="4600" dirty="0">
              <a:solidFill>
                <a:schemeClr val="tx2"/>
              </a:solidFill>
              <a:latin typeface="Calibri" panose="020F0502020204030204" pitchFamily="34" charset="0"/>
              <a:ea typeface="Calibri" panose="020F0502020204030204" pitchFamily="34" charset="0"/>
              <a:cs typeface="Calibri" panose="020F0502020204030204" pitchFamily="34" charset="0"/>
            </a:endParaRPr>
          </a:p>
        </p:txBody>
      </p:sp>
      <p:grpSp>
        <p:nvGrpSpPr>
          <p:cNvPr id="14" name="Group 13">
            <a:extLst>
              <a:ext uri="{FF2B5EF4-FFF2-40B4-BE49-F238E27FC236}">
                <a16:creationId xmlns:a16="http://schemas.microsoft.com/office/drawing/2014/main" id="{78127680-150F-4A90-9950-F663925781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1"/>
            <a:ext cx="3362070" cy="2522849"/>
            <a:chOff x="-305" y="-1"/>
            <a:chExt cx="3832880" cy="2876136"/>
          </a:xfrm>
        </p:grpSpPr>
        <p:sp>
          <p:nvSpPr>
            <p:cNvPr id="15" name="Freeform: Shape 14">
              <a:extLst>
                <a:ext uri="{FF2B5EF4-FFF2-40B4-BE49-F238E27FC236}">
                  <a16:creationId xmlns:a16="http://schemas.microsoft.com/office/drawing/2014/main" id="{5088F97A-8362-4967-B664-D748B846EC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30F9DEDE-4318-412A-81C5-C8C90F689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7" name="Freeform: Shape 16">
              <a:extLst>
                <a:ext uri="{FF2B5EF4-FFF2-40B4-BE49-F238E27FC236}">
                  <a16:creationId xmlns:a16="http://schemas.microsoft.com/office/drawing/2014/main" id="{09E97DE9-7844-4707-8928-1CD88ADB72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8" name="Freeform: Shape 17">
              <a:extLst>
                <a:ext uri="{FF2B5EF4-FFF2-40B4-BE49-F238E27FC236}">
                  <a16:creationId xmlns:a16="http://schemas.microsoft.com/office/drawing/2014/main" id="{EC58954E-44A5-4A0D-97A9-8A2BB43D68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3" name="Content Placeholder 2">
            <a:extLst>
              <a:ext uri="{FF2B5EF4-FFF2-40B4-BE49-F238E27FC236}">
                <a16:creationId xmlns:a16="http://schemas.microsoft.com/office/drawing/2014/main" id="{50FA3DAD-C49A-8C0C-F34F-79E5FA5C42BE}"/>
              </a:ext>
            </a:extLst>
          </p:cNvPr>
          <p:cNvSpPr>
            <a:spLocks noGrp="1"/>
          </p:cNvSpPr>
          <p:nvPr>
            <p:ph idx="1"/>
          </p:nvPr>
        </p:nvSpPr>
        <p:spPr>
          <a:xfrm>
            <a:off x="850392" y="1545336"/>
            <a:ext cx="10625327" cy="4709160"/>
          </a:xfrm>
        </p:spPr>
        <p:txBody>
          <a:bodyPr anchor="ctr">
            <a:normAutofit fontScale="85000" lnSpcReduction="10000"/>
          </a:bodyPr>
          <a:lstStyle/>
          <a:p>
            <a:pPr>
              <a:buFont typeface="Wingdings" panose="05000000000000000000" pitchFamily="2" charset="2"/>
              <a:buChar char="§"/>
            </a:pPr>
            <a:r>
              <a:rPr lang="en-US" dirty="0">
                <a:solidFill>
                  <a:schemeClr val="tx2"/>
                </a:solidFill>
                <a:latin typeface="Calibri" panose="020F0502020204030204" pitchFamily="34" charset="0"/>
                <a:ea typeface="Calibri" panose="020F0502020204030204" pitchFamily="34" charset="0"/>
                <a:cs typeface="Calibri" panose="020F0502020204030204" pitchFamily="34" charset="0"/>
              </a:rPr>
              <a:t>FNS Timeliness Dashboard – this dashboard is updated nightly and gives a very in depth look into processing trends for individual staff members.</a:t>
            </a:r>
          </a:p>
          <a:p>
            <a:pPr>
              <a:buFont typeface="Wingdings" panose="05000000000000000000" pitchFamily="2" charset="2"/>
              <a:buChar char="§"/>
            </a:pPr>
            <a:r>
              <a:rPr lang="en-US" dirty="0">
                <a:solidFill>
                  <a:schemeClr val="tx2"/>
                </a:solidFill>
                <a:latin typeface="Calibri" panose="020F0502020204030204" pitchFamily="34" charset="0"/>
                <a:ea typeface="Calibri" panose="020F0502020204030204" pitchFamily="34" charset="0"/>
                <a:cs typeface="Calibri" panose="020F0502020204030204" pitchFamily="34" charset="0"/>
              </a:rPr>
              <a:t>NC FAST Reports – O&amp;M reports should be reviewed daily as this is one of the  best ways to stay ahead of the pending workload and avoid overdue applications/recertifications.</a:t>
            </a:r>
          </a:p>
          <a:p>
            <a:pPr>
              <a:buFont typeface="Wingdings" panose="05000000000000000000" pitchFamily="2" charset="2"/>
              <a:buChar char="§"/>
            </a:pPr>
            <a:r>
              <a:rPr lang="en-US" dirty="0">
                <a:solidFill>
                  <a:schemeClr val="tx2"/>
                </a:solidFill>
                <a:latin typeface="Calibri" panose="020F0502020204030204" pitchFamily="34" charset="0"/>
                <a:ea typeface="Calibri" panose="020F0502020204030204" pitchFamily="34" charset="0"/>
                <a:cs typeface="Calibri" panose="020F0502020204030204" pitchFamily="34" charset="0"/>
              </a:rPr>
              <a:t>QC Reports – There are Quality Control Data reports regarding Timeliness, Accuracy, and PER that can be found on the DHHS website at </a:t>
            </a:r>
            <a:r>
              <a:rPr lang="en-US" dirty="0">
                <a:latin typeface="Calibri" panose="020F0502020204030204" pitchFamily="34" charset="0"/>
                <a:ea typeface="Calibri" panose="020F0502020204030204" pitchFamily="34" charset="0"/>
                <a:cs typeface="Calibri" panose="020F0502020204030204" pitchFamily="34" charset="0"/>
                <a:hlinkClick r:id="rId2"/>
              </a:rPr>
              <a:t>Quality Control Data | NCDHHS</a:t>
            </a:r>
            <a:endParaRPr lang="en-US" dirty="0">
              <a:solidFill>
                <a:schemeClr val="tx2"/>
              </a:solidFill>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
            </a:pPr>
            <a:r>
              <a:rPr lang="en-US" dirty="0">
                <a:solidFill>
                  <a:schemeClr val="tx2"/>
                </a:solidFill>
                <a:latin typeface="Calibri" panose="020F0502020204030204" pitchFamily="34" charset="0"/>
                <a:ea typeface="Calibri" panose="020F0502020204030204" pitchFamily="34" charset="0"/>
                <a:cs typeface="Calibri" panose="020F0502020204030204" pitchFamily="34" charset="0"/>
              </a:rPr>
              <a:t>County specific technical assistance plans - </a:t>
            </a:r>
          </a:p>
          <a:p>
            <a:pPr lvl="1"/>
            <a:r>
              <a:rPr lang="en-US" sz="2800" dirty="0">
                <a:solidFill>
                  <a:schemeClr val="tx2"/>
                </a:solidFill>
                <a:latin typeface="Calibri" panose="020F0502020204030204" pitchFamily="34" charset="0"/>
                <a:ea typeface="Calibri" panose="020F0502020204030204" pitchFamily="34" charset="0"/>
                <a:cs typeface="Calibri" panose="020F0502020204030204" pitchFamily="34" charset="0"/>
              </a:rPr>
              <a:t>Your CQIS has monthly touchpoints to review progress, identify areas of concern, and work directly with you to devise a plan tailored to your needs.</a:t>
            </a:r>
          </a:p>
          <a:p>
            <a:pPr lvl="1"/>
            <a:r>
              <a:rPr lang="en-US" sz="2800" dirty="0">
                <a:solidFill>
                  <a:schemeClr val="tx2"/>
                </a:solidFill>
                <a:latin typeface="Calibri" panose="020F0502020204030204" pitchFamily="34" charset="0"/>
                <a:ea typeface="Calibri" panose="020F0502020204030204" pitchFamily="34" charset="0"/>
                <a:cs typeface="Calibri" panose="020F0502020204030204" pitchFamily="34" charset="0"/>
              </a:rPr>
              <a:t>DSS leadership can and will work with counties and the CQIS to take a deeper dive into root cause by doing an on-site observation and evaluation of business processes to help with a more structured plan to assist counties. </a:t>
            </a:r>
          </a:p>
        </p:txBody>
      </p:sp>
      <p:grpSp>
        <p:nvGrpSpPr>
          <p:cNvPr id="20" name="Group 19">
            <a:extLst>
              <a:ext uri="{FF2B5EF4-FFF2-40B4-BE49-F238E27FC236}">
                <a16:creationId xmlns:a16="http://schemas.microsoft.com/office/drawing/2014/main" id="{466920E5-8640-4C24-A775-8647637094A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10185732" y="4852038"/>
            <a:ext cx="2151670" cy="1860256"/>
            <a:chOff x="-305" y="-4155"/>
            <a:chExt cx="2514948" cy="2174333"/>
          </a:xfrm>
        </p:grpSpPr>
        <p:sp>
          <p:nvSpPr>
            <p:cNvPr id="21" name="Freeform: Shape 20">
              <a:extLst>
                <a:ext uri="{FF2B5EF4-FFF2-40B4-BE49-F238E27FC236}">
                  <a16:creationId xmlns:a16="http://schemas.microsoft.com/office/drawing/2014/main" id="{2CBA3142-5A82-43CE-87A2-EB14B17A51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AEF5A1C7-9938-4A33-A5A4-2B05353B31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3" name="Freeform: Shape 22">
              <a:extLst>
                <a:ext uri="{FF2B5EF4-FFF2-40B4-BE49-F238E27FC236}">
                  <a16:creationId xmlns:a16="http://schemas.microsoft.com/office/drawing/2014/main" id="{262A936D-E9F6-4A68-82C2-1D1CC77722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4" name="Freeform: Shape 23">
              <a:extLst>
                <a:ext uri="{FF2B5EF4-FFF2-40B4-BE49-F238E27FC236}">
                  <a16:creationId xmlns:a16="http://schemas.microsoft.com/office/drawing/2014/main" id="{C68A9229-BBBE-4934-9700-BA72A1BB03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6246247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D8FCDFA-DC77-C9A3-9097-E8E8A0D54679}"/>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0D8FBC3-4EA9-C00E-E98F-DF27812992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D45A2931-37FC-6839-C2AA-F74C852530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D72CFE25-8B83-CFEF-B3F7-5B7F1D6511D8}"/>
              </a:ext>
            </a:extLst>
          </p:cNvPr>
          <p:cNvSpPr>
            <a:spLocks noGrp="1"/>
          </p:cNvSpPr>
          <p:nvPr>
            <p:ph type="title"/>
          </p:nvPr>
        </p:nvSpPr>
        <p:spPr>
          <a:xfrm>
            <a:off x="1180947" y="79173"/>
            <a:ext cx="9829800" cy="1325880"/>
          </a:xfrm>
        </p:spPr>
        <p:txBody>
          <a:bodyPr anchor="b">
            <a:normAutofit/>
          </a:bodyPr>
          <a:lstStyle/>
          <a:p>
            <a:pPr algn="ctr"/>
            <a:r>
              <a:rPr lang="en-US" sz="5300" b="1" dirty="0">
                <a:solidFill>
                  <a:schemeClr val="tx2"/>
                </a:solidFill>
              </a:rPr>
              <a:t>What to Expect</a:t>
            </a:r>
            <a:endParaRPr lang="en-US" sz="4600" dirty="0">
              <a:solidFill>
                <a:schemeClr val="tx2"/>
              </a:solidFill>
            </a:endParaRPr>
          </a:p>
        </p:txBody>
      </p:sp>
      <p:grpSp>
        <p:nvGrpSpPr>
          <p:cNvPr id="14" name="Group 13">
            <a:extLst>
              <a:ext uri="{FF2B5EF4-FFF2-40B4-BE49-F238E27FC236}">
                <a16:creationId xmlns:a16="http://schemas.microsoft.com/office/drawing/2014/main" id="{1CBE43EF-E4E2-F2D9-F4EB-9B2CEAE7853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1"/>
            <a:ext cx="3362070" cy="2522849"/>
            <a:chOff x="-305" y="-1"/>
            <a:chExt cx="3832880" cy="2876136"/>
          </a:xfrm>
        </p:grpSpPr>
        <p:sp>
          <p:nvSpPr>
            <p:cNvPr id="15" name="Freeform: Shape 14">
              <a:extLst>
                <a:ext uri="{FF2B5EF4-FFF2-40B4-BE49-F238E27FC236}">
                  <a16:creationId xmlns:a16="http://schemas.microsoft.com/office/drawing/2014/main" id="{9324AAC1-6B8D-EB7D-C158-539A029EDC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24B6D2A0-413C-CFCD-FC49-61C89E2325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7" name="Freeform: Shape 16">
              <a:extLst>
                <a:ext uri="{FF2B5EF4-FFF2-40B4-BE49-F238E27FC236}">
                  <a16:creationId xmlns:a16="http://schemas.microsoft.com/office/drawing/2014/main" id="{E39FED76-4C3F-A047-C2E0-B5A4D258F3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8" name="Freeform: Shape 17">
              <a:extLst>
                <a:ext uri="{FF2B5EF4-FFF2-40B4-BE49-F238E27FC236}">
                  <a16:creationId xmlns:a16="http://schemas.microsoft.com/office/drawing/2014/main" id="{6EBB9FE0-57EB-4AF4-A7D6-2DB93920A4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3" name="Content Placeholder 2">
            <a:extLst>
              <a:ext uri="{FF2B5EF4-FFF2-40B4-BE49-F238E27FC236}">
                <a16:creationId xmlns:a16="http://schemas.microsoft.com/office/drawing/2014/main" id="{5A60A271-C29D-5F6C-A2D5-44F8ADCB4F68}"/>
              </a:ext>
            </a:extLst>
          </p:cNvPr>
          <p:cNvSpPr>
            <a:spLocks noGrp="1"/>
          </p:cNvSpPr>
          <p:nvPr>
            <p:ph idx="1"/>
          </p:nvPr>
        </p:nvSpPr>
        <p:spPr>
          <a:xfrm>
            <a:off x="1060703" y="1600200"/>
            <a:ext cx="10122409" cy="4270248"/>
          </a:xfrm>
        </p:spPr>
        <p:txBody>
          <a:bodyPr anchor="ctr">
            <a:normAutofit/>
          </a:bodyPr>
          <a:lstStyle/>
          <a:p>
            <a:pPr>
              <a:buFont typeface="Wingdings" panose="05000000000000000000" pitchFamily="2" charset="2"/>
              <a:buChar char="§"/>
            </a:pPr>
            <a:r>
              <a:rPr lang="en-US" sz="2400" dirty="0">
                <a:latin typeface="Calibri" panose="020F0502020204030204" pitchFamily="34" charset="0"/>
                <a:ea typeface="Calibri" panose="020F0502020204030204" pitchFamily="34" charset="0"/>
                <a:cs typeface="Calibri" panose="020F0502020204030204" pitchFamily="34" charset="0"/>
              </a:rPr>
              <a:t>DSS leadership may initiate an on-site visit in partnership with county teams when existing strategies are not yielding the desired outcomes or when additional support is needed to identify the root causes of delayed processing that are impacting timeliness standards and/or to identify the root causes for payment accuracy not meeting expectations which impacts the Payment Error Rate</a:t>
            </a:r>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 </a:t>
            </a:r>
          </a:p>
          <a:p>
            <a:pPr>
              <a:buFont typeface="Wingdings" panose="05000000000000000000" pitchFamily="2" charset="2"/>
              <a:buChar char="§"/>
            </a:pPr>
            <a:r>
              <a:rPr lang="en-US" sz="2400" dirty="0">
                <a:latin typeface="Calibri" panose="020F0502020204030204" pitchFamily="34" charset="0"/>
                <a:ea typeface="Calibri" panose="020F0502020204030204" pitchFamily="34" charset="0"/>
                <a:cs typeface="Calibri" panose="020F0502020204030204" pitchFamily="34" charset="0"/>
              </a:rPr>
              <a:t>This process typically involves a two- to four-day on-site visit designed to collaboratively observe business processes from the moment a client enters the office through to the completion of their application or recertification. This hands-on approach allows leadership and county staff to jointly assess the current workflow, identify strengths, and explore opportunities for improvement together. </a:t>
            </a:r>
            <a:endPar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endParaRPr>
          </a:p>
        </p:txBody>
      </p:sp>
      <p:grpSp>
        <p:nvGrpSpPr>
          <p:cNvPr id="20" name="Group 19">
            <a:extLst>
              <a:ext uri="{FF2B5EF4-FFF2-40B4-BE49-F238E27FC236}">
                <a16:creationId xmlns:a16="http://schemas.microsoft.com/office/drawing/2014/main" id="{E68E0D33-9F76-7E17-F892-013654B124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10185732" y="4852038"/>
            <a:ext cx="2151670" cy="1860256"/>
            <a:chOff x="-305" y="-4155"/>
            <a:chExt cx="2514948" cy="2174333"/>
          </a:xfrm>
        </p:grpSpPr>
        <p:sp>
          <p:nvSpPr>
            <p:cNvPr id="21" name="Freeform: Shape 20">
              <a:extLst>
                <a:ext uri="{FF2B5EF4-FFF2-40B4-BE49-F238E27FC236}">
                  <a16:creationId xmlns:a16="http://schemas.microsoft.com/office/drawing/2014/main" id="{A907030B-7919-3192-5024-27D9793095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7721DDE8-0476-830B-6025-8470EB27A7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3" name="Freeform: Shape 22">
              <a:extLst>
                <a:ext uri="{FF2B5EF4-FFF2-40B4-BE49-F238E27FC236}">
                  <a16:creationId xmlns:a16="http://schemas.microsoft.com/office/drawing/2014/main" id="{D452F743-6BC3-145B-CB85-5BAB38AEBF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4" name="Freeform: Shape 23">
              <a:extLst>
                <a:ext uri="{FF2B5EF4-FFF2-40B4-BE49-F238E27FC236}">
                  <a16:creationId xmlns:a16="http://schemas.microsoft.com/office/drawing/2014/main" id="{DC4EDD74-EC7A-FF21-F8CD-64298DA85A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13223273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82FD14D-24C8-483D-E213-E596EBBF28A1}"/>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6D02718-8782-3844-0504-4D270EF16A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91E337FE-4F1E-6808-FBC1-C1B7A172B7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5DD8C049-5AEB-D84C-22EE-E6595902DD11}"/>
              </a:ext>
            </a:extLst>
          </p:cNvPr>
          <p:cNvSpPr>
            <a:spLocks noGrp="1"/>
          </p:cNvSpPr>
          <p:nvPr>
            <p:ph type="title"/>
          </p:nvPr>
        </p:nvSpPr>
        <p:spPr>
          <a:xfrm>
            <a:off x="1211364" y="162460"/>
            <a:ext cx="9829800" cy="1325880"/>
          </a:xfrm>
        </p:spPr>
        <p:txBody>
          <a:bodyPr anchor="b">
            <a:normAutofit/>
          </a:bodyPr>
          <a:lstStyle/>
          <a:p>
            <a:pPr algn="ctr"/>
            <a:r>
              <a:rPr lang="en-US" sz="5300" b="1" dirty="0">
                <a:solidFill>
                  <a:schemeClr val="tx2"/>
                </a:solidFill>
              </a:rPr>
              <a:t>What to Expect (continued)</a:t>
            </a:r>
            <a:endParaRPr lang="en-US" sz="4600" dirty="0">
              <a:solidFill>
                <a:schemeClr val="tx2"/>
              </a:solidFill>
            </a:endParaRPr>
          </a:p>
        </p:txBody>
      </p:sp>
      <p:grpSp>
        <p:nvGrpSpPr>
          <p:cNvPr id="14" name="Group 13">
            <a:extLst>
              <a:ext uri="{FF2B5EF4-FFF2-40B4-BE49-F238E27FC236}">
                <a16:creationId xmlns:a16="http://schemas.microsoft.com/office/drawing/2014/main" id="{16A9230D-51A4-E5D8-3039-DFA8F45C54F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1"/>
            <a:ext cx="3362070" cy="2522849"/>
            <a:chOff x="-305" y="-1"/>
            <a:chExt cx="3832880" cy="2876136"/>
          </a:xfrm>
        </p:grpSpPr>
        <p:sp>
          <p:nvSpPr>
            <p:cNvPr id="15" name="Freeform: Shape 14">
              <a:extLst>
                <a:ext uri="{FF2B5EF4-FFF2-40B4-BE49-F238E27FC236}">
                  <a16:creationId xmlns:a16="http://schemas.microsoft.com/office/drawing/2014/main" id="{205ED93B-89BB-3142-61FC-F8DAE87801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1CF8F539-0F58-9AB0-E7B9-5162259DB6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7" name="Freeform: Shape 16">
              <a:extLst>
                <a:ext uri="{FF2B5EF4-FFF2-40B4-BE49-F238E27FC236}">
                  <a16:creationId xmlns:a16="http://schemas.microsoft.com/office/drawing/2014/main" id="{5E2BF6ED-8D10-A9FA-1D32-6E86F8ED3D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8" name="Freeform: Shape 17">
              <a:extLst>
                <a:ext uri="{FF2B5EF4-FFF2-40B4-BE49-F238E27FC236}">
                  <a16:creationId xmlns:a16="http://schemas.microsoft.com/office/drawing/2014/main" id="{5BC50371-992A-9312-4ED5-C90BCC3C07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3" name="Content Placeholder 2">
            <a:extLst>
              <a:ext uri="{FF2B5EF4-FFF2-40B4-BE49-F238E27FC236}">
                <a16:creationId xmlns:a16="http://schemas.microsoft.com/office/drawing/2014/main" id="{D6B208B4-8DD4-6A99-8A28-40727298B909}"/>
              </a:ext>
            </a:extLst>
          </p:cNvPr>
          <p:cNvSpPr>
            <a:spLocks noGrp="1"/>
          </p:cNvSpPr>
          <p:nvPr>
            <p:ph idx="1"/>
          </p:nvPr>
        </p:nvSpPr>
        <p:spPr>
          <a:xfrm>
            <a:off x="1088135" y="1507066"/>
            <a:ext cx="9829799" cy="3083893"/>
          </a:xfrm>
        </p:spPr>
        <p:txBody>
          <a:bodyPr anchor="ctr">
            <a:normAutofit/>
          </a:bodyPr>
          <a:lstStyle/>
          <a:p>
            <a:pPr>
              <a:buFont typeface="Wingdings" panose="05000000000000000000" pitchFamily="2" charset="2"/>
              <a:buChar char="§"/>
            </a:pPr>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Upon completion of the on-site visit, DSS leadership will have an exit conference to allow time for the county to ask any questions or provide any feedback they feel is necessary before the visit concludes.</a:t>
            </a:r>
          </a:p>
          <a:p>
            <a:pPr>
              <a:buFont typeface="Wingdings" panose="05000000000000000000" pitchFamily="2" charset="2"/>
              <a:buChar char="§"/>
            </a:pPr>
            <a:r>
              <a:rPr lang="en-US" sz="2400" dirty="0">
                <a:latin typeface="Calibri" panose="020F0502020204030204" pitchFamily="34" charset="0"/>
                <a:ea typeface="Calibri" panose="020F0502020204030204" pitchFamily="34" charset="0"/>
                <a:cs typeface="Calibri" panose="020F0502020204030204" pitchFamily="34" charset="0"/>
              </a:rPr>
              <a:t>Based on the circumstances and findings of the visit, DSS leadership will provide a written summary and tailored recommendations within two to four weeks following the on-site engagement.</a:t>
            </a:r>
            <a:endPar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endParaRPr>
          </a:p>
        </p:txBody>
      </p:sp>
      <p:grpSp>
        <p:nvGrpSpPr>
          <p:cNvPr id="20" name="Group 19">
            <a:extLst>
              <a:ext uri="{FF2B5EF4-FFF2-40B4-BE49-F238E27FC236}">
                <a16:creationId xmlns:a16="http://schemas.microsoft.com/office/drawing/2014/main" id="{0A5293AF-2CB2-040C-C74E-CB426B67C6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10185732" y="4852038"/>
            <a:ext cx="2151670" cy="1860256"/>
            <a:chOff x="-305" y="-4155"/>
            <a:chExt cx="2514948" cy="2174333"/>
          </a:xfrm>
        </p:grpSpPr>
        <p:sp>
          <p:nvSpPr>
            <p:cNvPr id="21" name="Freeform: Shape 20">
              <a:extLst>
                <a:ext uri="{FF2B5EF4-FFF2-40B4-BE49-F238E27FC236}">
                  <a16:creationId xmlns:a16="http://schemas.microsoft.com/office/drawing/2014/main" id="{97C1363D-8A67-6061-8F79-93FC343859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751C4991-502F-361E-73A2-701DE4EF41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3" name="Freeform: Shape 22">
              <a:extLst>
                <a:ext uri="{FF2B5EF4-FFF2-40B4-BE49-F238E27FC236}">
                  <a16:creationId xmlns:a16="http://schemas.microsoft.com/office/drawing/2014/main" id="{92E0EFEB-A593-71F9-97A4-BAF6C57680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4" name="Freeform: Shape 23">
              <a:extLst>
                <a:ext uri="{FF2B5EF4-FFF2-40B4-BE49-F238E27FC236}">
                  <a16:creationId xmlns:a16="http://schemas.microsoft.com/office/drawing/2014/main" id="{A2BA159E-CE09-D1DE-C225-EC28A950B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36187538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EBE9526-FE07-AB1D-EC8D-B6CFDCA335F6}"/>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77580AE-CB57-9F4C-952A-BDBFD67B39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7EBEA4E9-E078-8EEE-6307-69CA49438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2972A2AC-780B-78BB-858C-23F83334EFEC}"/>
              </a:ext>
            </a:extLst>
          </p:cNvPr>
          <p:cNvSpPr>
            <a:spLocks noGrp="1"/>
          </p:cNvSpPr>
          <p:nvPr>
            <p:ph type="title"/>
          </p:nvPr>
        </p:nvSpPr>
        <p:spPr>
          <a:xfrm>
            <a:off x="1180947" y="338881"/>
            <a:ext cx="9829800" cy="1325880"/>
          </a:xfrm>
        </p:spPr>
        <p:txBody>
          <a:bodyPr anchor="b">
            <a:normAutofit/>
          </a:bodyPr>
          <a:lstStyle/>
          <a:p>
            <a:pPr algn="ctr"/>
            <a:r>
              <a:rPr lang="en-US" sz="5300" b="1" dirty="0">
                <a:solidFill>
                  <a:schemeClr val="tx2"/>
                </a:solidFill>
              </a:rPr>
              <a:t>What to Expect (continued)</a:t>
            </a:r>
            <a:endParaRPr lang="en-US" sz="4600" dirty="0">
              <a:solidFill>
                <a:schemeClr val="tx2"/>
              </a:solidFill>
            </a:endParaRPr>
          </a:p>
        </p:txBody>
      </p:sp>
      <p:grpSp>
        <p:nvGrpSpPr>
          <p:cNvPr id="14" name="Group 13">
            <a:extLst>
              <a:ext uri="{FF2B5EF4-FFF2-40B4-BE49-F238E27FC236}">
                <a16:creationId xmlns:a16="http://schemas.microsoft.com/office/drawing/2014/main" id="{3D92DED0-D4EB-FBDA-7A74-F1A7CE7C433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1"/>
            <a:ext cx="3362070" cy="2522849"/>
            <a:chOff x="-305" y="-1"/>
            <a:chExt cx="3832880" cy="2876136"/>
          </a:xfrm>
        </p:grpSpPr>
        <p:sp>
          <p:nvSpPr>
            <p:cNvPr id="15" name="Freeform: Shape 14">
              <a:extLst>
                <a:ext uri="{FF2B5EF4-FFF2-40B4-BE49-F238E27FC236}">
                  <a16:creationId xmlns:a16="http://schemas.microsoft.com/office/drawing/2014/main" id="{85DAC79D-C83C-7C27-1404-E3507CB287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5EB228BF-56A2-8F80-8554-BED9BD566F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7" name="Freeform: Shape 16">
              <a:extLst>
                <a:ext uri="{FF2B5EF4-FFF2-40B4-BE49-F238E27FC236}">
                  <a16:creationId xmlns:a16="http://schemas.microsoft.com/office/drawing/2014/main" id="{43C663E4-8C43-AD88-9B05-6DEB26FAAD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8" name="Freeform: Shape 17">
              <a:extLst>
                <a:ext uri="{FF2B5EF4-FFF2-40B4-BE49-F238E27FC236}">
                  <a16:creationId xmlns:a16="http://schemas.microsoft.com/office/drawing/2014/main" id="{1F9F69F6-2232-882A-0877-56EBDF8FB3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3" name="Content Placeholder 2">
            <a:extLst>
              <a:ext uri="{FF2B5EF4-FFF2-40B4-BE49-F238E27FC236}">
                <a16:creationId xmlns:a16="http://schemas.microsoft.com/office/drawing/2014/main" id="{5A58CC8B-95AA-C2AD-140E-51D18D2DF890}"/>
              </a:ext>
            </a:extLst>
          </p:cNvPr>
          <p:cNvSpPr>
            <a:spLocks noGrp="1"/>
          </p:cNvSpPr>
          <p:nvPr>
            <p:ph idx="1"/>
          </p:nvPr>
        </p:nvSpPr>
        <p:spPr>
          <a:xfrm>
            <a:off x="1060703" y="1911096"/>
            <a:ext cx="9829799" cy="3662956"/>
          </a:xfrm>
        </p:spPr>
        <p:txBody>
          <a:bodyPr anchor="ctr">
            <a:noAutofit/>
          </a:bodyPr>
          <a:lstStyle/>
          <a:p>
            <a:pPr>
              <a:buFont typeface="Wingdings" panose="05000000000000000000" pitchFamily="2" charset="2"/>
              <a:buChar char="§"/>
            </a:pPr>
            <a:r>
              <a:rPr lang="en-US" sz="2400" dirty="0">
                <a:latin typeface="Calibri" panose="020F0502020204030204" pitchFamily="34" charset="0"/>
                <a:ea typeface="Calibri" panose="020F0502020204030204" pitchFamily="34" charset="0"/>
                <a:cs typeface="Calibri" panose="020F0502020204030204" pitchFamily="34" charset="0"/>
              </a:rPr>
              <a:t>Following the delivery of the written response, your CQI Specialist will conduct weekly follow-ups to review progress on implementation, discuss any barriers encountered, and offer ongoing support throughout the process. Each consultation will be documented using the Technical Assistance form and shared with both county leadership and DSS leadership to ensure transparency and continued collaboration. </a:t>
            </a:r>
          </a:p>
          <a:p>
            <a:pPr>
              <a:buFont typeface="Wingdings" panose="05000000000000000000" pitchFamily="2" charset="2"/>
              <a:buChar char="§"/>
            </a:pPr>
            <a:r>
              <a:rPr lang="en-US" sz="2400" dirty="0">
                <a:latin typeface="Calibri" panose="020F0502020204030204" pitchFamily="34" charset="0"/>
                <a:ea typeface="Calibri" panose="020F0502020204030204" pitchFamily="34" charset="0"/>
                <a:cs typeface="Calibri" panose="020F0502020204030204" pitchFamily="34" charset="0"/>
              </a:rPr>
              <a:t>The DSS leadership team that conducted the initial on-site visit will typically return within two to three months of the written response to collaboratively review progress, offer additional support with implementation as needed, and recognize and celebrate the county’s efforts and successes along the way.</a:t>
            </a:r>
            <a:endPar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endParaRPr>
          </a:p>
        </p:txBody>
      </p:sp>
      <p:grpSp>
        <p:nvGrpSpPr>
          <p:cNvPr id="20" name="Group 19">
            <a:extLst>
              <a:ext uri="{FF2B5EF4-FFF2-40B4-BE49-F238E27FC236}">
                <a16:creationId xmlns:a16="http://schemas.microsoft.com/office/drawing/2014/main" id="{BCDC0672-B908-A72D-98B7-8710F1EC124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10185732" y="4852038"/>
            <a:ext cx="2151670" cy="1860256"/>
            <a:chOff x="-305" y="-4155"/>
            <a:chExt cx="2514948" cy="2174333"/>
          </a:xfrm>
        </p:grpSpPr>
        <p:sp>
          <p:nvSpPr>
            <p:cNvPr id="21" name="Freeform: Shape 20">
              <a:extLst>
                <a:ext uri="{FF2B5EF4-FFF2-40B4-BE49-F238E27FC236}">
                  <a16:creationId xmlns:a16="http://schemas.microsoft.com/office/drawing/2014/main" id="{313CF249-7322-E657-E592-17599D31DF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5A5451DB-C360-8B3E-BF2B-832E47938F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3" name="Freeform: Shape 22">
              <a:extLst>
                <a:ext uri="{FF2B5EF4-FFF2-40B4-BE49-F238E27FC236}">
                  <a16:creationId xmlns:a16="http://schemas.microsoft.com/office/drawing/2014/main" id="{CA97D643-3328-063D-73E3-79E046D41B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4" name="Freeform: Shape 23">
              <a:extLst>
                <a:ext uri="{FF2B5EF4-FFF2-40B4-BE49-F238E27FC236}">
                  <a16:creationId xmlns:a16="http://schemas.microsoft.com/office/drawing/2014/main" id="{BC021750-9A2A-8322-7396-3AB2690A0E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22988717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DA24627-0834-FC0E-78BE-C44CE4B57173}"/>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9AE2462-2908-C51B-1046-2CEB63DCF8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394A8ED2-D7F8-26A8-FEE6-27431F171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3548A3E5-F00B-98C6-9B3B-C353D08C409F}"/>
              </a:ext>
            </a:extLst>
          </p:cNvPr>
          <p:cNvSpPr>
            <a:spLocks noGrp="1"/>
          </p:cNvSpPr>
          <p:nvPr>
            <p:ph type="title"/>
          </p:nvPr>
        </p:nvSpPr>
        <p:spPr>
          <a:xfrm>
            <a:off x="1180947" y="338881"/>
            <a:ext cx="9829800" cy="1325880"/>
          </a:xfrm>
        </p:spPr>
        <p:txBody>
          <a:bodyPr anchor="b">
            <a:normAutofit/>
          </a:bodyPr>
          <a:lstStyle/>
          <a:p>
            <a:pPr algn="ctr"/>
            <a:r>
              <a:rPr lang="en-US" sz="5300" b="1" dirty="0">
                <a:solidFill>
                  <a:schemeClr val="tx2"/>
                </a:solidFill>
              </a:rPr>
              <a:t>What to Expect (continued)</a:t>
            </a:r>
            <a:endParaRPr lang="en-US" sz="4600" dirty="0">
              <a:solidFill>
                <a:schemeClr val="tx2"/>
              </a:solidFill>
            </a:endParaRPr>
          </a:p>
        </p:txBody>
      </p:sp>
      <p:grpSp>
        <p:nvGrpSpPr>
          <p:cNvPr id="14" name="Group 13">
            <a:extLst>
              <a:ext uri="{FF2B5EF4-FFF2-40B4-BE49-F238E27FC236}">
                <a16:creationId xmlns:a16="http://schemas.microsoft.com/office/drawing/2014/main" id="{F337B76F-E27A-6A92-AC0C-93862CF2EB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1"/>
            <a:ext cx="3362070" cy="2522849"/>
            <a:chOff x="-305" y="-1"/>
            <a:chExt cx="3832880" cy="2876136"/>
          </a:xfrm>
        </p:grpSpPr>
        <p:sp>
          <p:nvSpPr>
            <p:cNvPr id="15" name="Freeform: Shape 14">
              <a:extLst>
                <a:ext uri="{FF2B5EF4-FFF2-40B4-BE49-F238E27FC236}">
                  <a16:creationId xmlns:a16="http://schemas.microsoft.com/office/drawing/2014/main" id="{BC827587-7022-213E-A4A4-7EFCFE55BB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B44F1CF6-3CCD-55EF-5646-417E1F7A1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7" name="Freeform: Shape 16">
              <a:extLst>
                <a:ext uri="{FF2B5EF4-FFF2-40B4-BE49-F238E27FC236}">
                  <a16:creationId xmlns:a16="http://schemas.microsoft.com/office/drawing/2014/main" id="{E526BCAF-1EDE-4527-83F6-8338297581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8" name="Freeform: Shape 17">
              <a:extLst>
                <a:ext uri="{FF2B5EF4-FFF2-40B4-BE49-F238E27FC236}">
                  <a16:creationId xmlns:a16="http://schemas.microsoft.com/office/drawing/2014/main" id="{8983D1A5-FBBB-E2C5-50F9-922993F9F3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3" name="Content Placeholder 2">
            <a:extLst>
              <a:ext uri="{FF2B5EF4-FFF2-40B4-BE49-F238E27FC236}">
                <a16:creationId xmlns:a16="http://schemas.microsoft.com/office/drawing/2014/main" id="{9A38D7EE-F7FA-9309-CBD1-1FA904606283}"/>
              </a:ext>
            </a:extLst>
          </p:cNvPr>
          <p:cNvSpPr>
            <a:spLocks noGrp="1"/>
          </p:cNvSpPr>
          <p:nvPr>
            <p:ph idx="1"/>
          </p:nvPr>
        </p:nvSpPr>
        <p:spPr>
          <a:xfrm>
            <a:off x="1271488" y="949519"/>
            <a:ext cx="9829799" cy="4159967"/>
          </a:xfrm>
        </p:spPr>
        <p:txBody>
          <a:bodyPr anchor="ctr">
            <a:normAutofit/>
          </a:bodyPr>
          <a:lstStyle/>
          <a:p>
            <a:pPr>
              <a:buFont typeface="Wingdings" panose="05000000000000000000" pitchFamily="2" charset="2"/>
              <a:buChar char="§"/>
            </a:pPr>
            <a:r>
              <a:rPr lang="en-US" sz="2400" dirty="0">
                <a:latin typeface="Calibri" panose="020F0502020204030204" pitchFamily="34" charset="0"/>
                <a:ea typeface="Calibri" panose="020F0502020204030204" pitchFamily="34" charset="0"/>
                <a:cs typeface="Calibri" panose="020F0502020204030204" pitchFamily="34" charset="0"/>
              </a:rPr>
              <a:t>While this process falls under the broader CQI framework, DSS leadership maintains ongoing collaboration with DCFW to identify and implement effective strategies that support counties. This close coordination ensures FNS leadership remains well-informed of the efforts underway to help counties meet the shared goal of achieving statewide FNS timeliness and reducing the Payment Error Rate (PER) below the 6% threshold.</a:t>
            </a:r>
            <a:endPar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endParaRPr>
          </a:p>
        </p:txBody>
      </p:sp>
      <p:grpSp>
        <p:nvGrpSpPr>
          <p:cNvPr id="20" name="Group 19">
            <a:extLst>
              <a:ext uri="{FF2B5EF4-FFF2-40B4-BE49-F238E27FC236}">
                <a16:creationId xmlns:a16="http://schemas.microsoft.com/office/drawing/2014/main" id="{D0F35E7A-654F-08FE-34EB-B0D4F4DD7C1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10185732" y="4852038"/>
            <a:ext cx="2151670" cy="1860256"/>
            <a:chOff x="-305" y="-4155"/>
            <a:chExt cx="2514948" cy="2174333"/>
          </a:xfrm>
        </p:grpSpPr>
        <p:sp>
          <p:nvSpPr>
            <p:cNvPr id="21" name="Freeform: Shape 20">
              <a:extLst>
                <a:ext uri="{FF2B5EF4-FFF2-40B4-BE49-F238E27FC236}">
                  <a16:creationId xmlns:a16="http://schemas.microsoft.com/office/drawing/2014/main" id="{B89C98BC-CD8A-BB64-B1A9-FE9B554622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C360B0D2-2485-78BC-95CD-E1F384C13E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3" name="Freeform: Shape 22">
              <a:extLst>
                <a:ext uri="{FF2B5EF4-FFF2-40B4-BE49-F238E27FC236}">
                  <a16:creationId xmlns:a16="http://schemas.microsoft.com/office/drawing/2014/main" id="{2B67FD14-CBD0-28D7-99D8-371AABA147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4" name="Freeform: Shape 23">
              <a:extLst>
                <a:ext uri="{FF2B5EF4-FFF2-40B4-BE49-F238E27FC236}">
                  <a16:creationId xmlns:a16="http://schemas.microsoft.com/office/drawing/2014/main" id="{2CD2010F-C8F8-D98E-45BB-5CDF93CC54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41485341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3DD076-D236-28BF-B702-C1CF4C2DED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F655EE-8127-67D4-F638-7E3A9DEBFE2D}"/>
              </a:ext>
            </a:extLst>
          </p:cNvPr>
          <p:cNvSpPr>
            <a:spLocks noGrp="1"/>
          </p:cNvSpPr>
          <p:nvPr>
            <p:ph type="title"/>
          </p:nvPr>
        </p:nvSpPr>
        <p:spPr/>
        <p:txBody>
          <a:bodyPr>
            <a:normAutofit/>
          </a:bodyPr>
          <a:lstStyle/>
          <a:p>
            <a:pPr algn="ctr"/>
            <a:r>
              <a:rPr lang="en-US" sz="4800" b="1" dirty="0">
                <a:solidFill>
                  <a:srgbClr val="0E2846"/>
                </a:solidFill>
              </a:rPr>
              <a:t>Benefits of Working the CQI Cycle</a:t>
            </a:r>
            <a:endParaRPr lang="en-US" sz="4800" dirty="0">
              <a:solidFill>
                <a:srgbClr val="0E2846"/>
              </a:solidFill>
            </a:endParaRPr>
          </a:p>
        </p:txBody>
      </p:sp>
      <p:sp>
        <p:nvSpPr>
          <p:cNvPr id="3" name="Content Placeholder 2">
            <a:extLst>
              <a:ext uri="{FF2B5EF4-FFF2-40B4-BE49-F238E27FC236}">
                <a16:creationId xmlns:a16="http://schemas.microsoft.com/office/drawing/2014/main" id="{3FEE0C61-4F33-E22E-4805-419B270D41DB}"/>
              </a:ext>
            </a:extLst>
          </p:cNvPr>
          <p:cNvSpPr>
            <a:spLocks noGrp="1"/>
          </p:cNvSpPr>
          <p:nvPr>
            <p:ph idx="1"/>
          </p:nvPr>
        </p:nvSpPr>
        <p:spPr>
          <a:xfrm>
            <a:off x="838200" y="1554480"/>
            <a:ext cx="10515600" cy="4622483"/>
          </a:xfrm>
        </p:spPr>
        <p:txBody>
          <a:bodyPr>
            <a:normAutofit/>
          </a:bodyPr>
          <a:lstStyle/>
          <a:p>
            <a:pPr>
              <a:buFont typeface="Wingdings" panose="05000000000000000000" pitchFamily="2" charset="2"/>
              <a:buChar char="§"/>
            </a:pPr>
            <a:r>
              <a:rPr lang="en-US" sz="2400" dirty="0">
                <a:solidFill>
                  <a:srgbClr val="0E2846"/>
                </a:solidFill>
                <a:latin typeface="Calibri" panose="020F0502020204030204" pitchFamily="34" charset="0"/>
                <a:ea typeface="Calibri" panose="020F0502020204030204" pitchFamily="34" charset="0"/>
                <a:cs typeface="Calibri" panose="020F0502020204030204" pitchFamily="34" charset="0"/>
              </a:rPr>
              <a:t>When counties and regional CQIS work through the CQI cycle together, we have seen improvements across the program such as </a:t>
            </a:r>
          </a:p>
          <a:p>
            <a:pPr lvl="1">
              <a:buFont typeface="Wingdings" panose="05000000000000000000" pitchFamily="2" charset="2"/>
              <a:buChar char="§"/>
            </a:pPr>
            <a:r>
              <a:rPr lang="en-US" dirty="0">
                <a:solidFill>
                  <a:srgbClr val="0E2846"/>
                </a:solidFill>
                <a:latin typeface="Calibri" panose="020F0502020204030204" pitchFamily="34" charset="0"/>
                <a:ea typeface="Calibri" panose="020F0502020204030204" pitchFamily="34" charset="0"/>
                <a:cs typeface="Calibri" panose="020F0502020204030204" pitchFamily="34" charset="0"/>
              </a:rPr>
              <a:t>Sustained improvement in FNS timeliness</a:t>
            </a:r>
          </a:p>
          <a:p>
            <a:pPr lvl="1">
              <a:buFont typeface="Wingdings" panose="05000000000000000000" pitchFamily="2" charset="2"/>
              <a:buChar char="§"/>
            </a:pPr>
            <a:r>
              <a:rPr lang="en-US" dirty="0">
                <a:solidFill>
                  <a:srgbClr val="0E2846"/>
                </a:solidFill>
                <a:latin typeface="Calibri" panose="020F0502020204030204" pitchFamily="34" charset="0"/>
                <a:ea typeface="Calibri" panose="020F0502020204030204" pitchFamily="34" charset="0"/>
                <a:cs typeface="Calibri" panose="020F0502020204030204" pitchFamily="34" charset="0"/>
              </a:rPr>
              <a:t>Sustained improvement in payment accuracy and payment error rate</a:t>
            </a:r>
          </a:p>
          <a:p>
            <a:pPr lvl="1">
              <a:buFont typeface="Wingdings" panose="05000000000000000000" pitchFamily="2" charset="2"/>
              <a:buChar char="§"/>
            </a:pPr>
            <a:r>
              <a:rPr lang="en-US" dirty="0">
                <a:solidFill>
                  <a:srgbClr val="0E2846"/>
                </a:solidFill>
                <a:latin typeface="Calibri" panose="020F0502020204030204" pitchFamily="34" charset="0"/>
                <a:ea typeface="Calibri" panose="020F0502020204030204" pitchFamily="34" charset="0"/>
                <a:cs typeface="Calibri" panose="020F0502020204030204" pitchFamily="34" charset="0"/>
              </a:rPr>
              <a:t>Clearer roles and expectations for staff</a:t>
            </a:r>
          </a:p>
          <a:p>
            <a:pPr lvl="1">
              <a:buFont typeface="Wingdings" panose="05000000000000000000" pitchFamily="2" charset="2"/>
              <a:buChar char="§"/>
            </a:pPr>
            <a:r>
              <a:rPr lang="en-US" dirty="0">
                <a:solidFill>
                  <a:srgbClr val="0E2846"/>
                </a:solidFill>
                <a:latin typeface="Calibri" panose="020F0502020204030204" pitchFamily="34" charset="0"/>
                <a:ea typeface="Calibri" panose="020F0502020204030204" pitchFamily="34" charset="0"/>
                <a:cs typeface="Calibri" panose="020F0502020204030204" pitchFamily="34" charset="0"/>
              </a:rPr>
              <a:t>Increased staff engagement and accountability</a:t>
            </a:r>
          </a:p>
          <a:p>
            <a:pPr lvl="1">
              <a:buFont typeface="Wingdings" panose="05000000000000000000" pitchFamily="2" charset="2"/>
              <a:buChar char="§"/>
            </a:pPr>
            <a:r>
              <a:rPr lang="en-US" dirty="0">
                <a:solidFill>
                  <a:srgbClr val="0E2846"/>
                </a:solidFill>
                <a:latin typeface="Calibri" panose="020F0502020204030204" pitchFamily="34" charset="0"/>
                <a:ea typeface="Calibri" panose="020F0502020204030204" pitchFamily="34" charset="0"/>
                <a:cs typeface="Calibri" panose="020F0502020204030204" pitchFamily="34" charset="0"/>
              </a:rPr>
              <a:t>Faster access to benefits for families</a:t>
            </a:r>
          </a:p>
          <a:p>
            <a:pPr lvl="1">
              <a:buFont typeface="Wingdings" panose="05000000000000000000" pitchFamily="2" charset="2"/>
              <a:buChar char="§"/>
            </a:pPr>
            <a:r>
              <a:rPr lang="en-US" dirty="0">
                <a:solidFill>
                  <a:srgbClr val="0E2846"/>
                </a:solidFill>
                <a:latin typeface="Calibri" panose="020F0502020204030204" pitchFamily="34" charset="0"/>
                <a:ea typeface="Calibri" panose="020F0502020204030204" pitchFamily="34" charset="0"/>
                <a:cs typeface="Calibri" panose="020F0502020204030204" pitchFamily="34" charset="0"/>
              </a:rPr>
              <a:t>Builds local capacity to solve future challenges</a:t>
            </a:r>
          </a:p>
          <a:p>
            <a:pPr marL="457200" lvl="1" indent="0">
              <a:buNone/>
            </a:pPr>
            <a:endParaRPr lang="en-US" dirty="0">
              <a:solidFill>
                <a:srgbClr val="0E2846"/>
              </a:solidFill>
              <a:latin typeface="Calibri" panose="020F0502020204030204" pitchFamily="34" charset="0"/>
              <a:ea typeface="Calibri" panose="020F0502020204030204" pitchFamily="34" charset="0"/>
              <a:cs typeface="Calibri" panose="020F0502020204030204" pitchFamily="34" charset="0"/>
            </a:endParaRPr>
          </a:p>
          <a:p>
            <a:pPr marL="457200" lvl="1" indent="0">
              <a:buNone/>
            </a:pPr>
            <a:r>
              <a:rPr lang="en-US" dirty="0">
                <a:latin typeface="Calibri" panose="020F0502020204030204" pitchFamily="34" charset="0"/>
                <a:ea typeface="Calibri" panose="020F0502020204030204" pitchFamily="34" charset="0"/>
                <a:cs typeface="Calibri" panose="020F0502020204030204" pitchFamily="34" charset="0"/>
              </a:rPr>
              <a:t>We are truly stronger together. When we approach challenges with a collaborative mindset and rely on data-driven solutions, we achieve not just better outcomes—but outcomes that last.</a:t>
            </a:r>
            <a:endParaRPr lang="en-US" dirty="0">
              <a:solidFill>
                <a:srgbClr val="0E2846"/>
              </a:solidFill>
              <a:latin typeface="Calibri" panose="020F0502020204030204" pitchFamily="34" charset="0"/>
              <a:ea typeface="Calibri" panose="020F0502020204030204" pitchFamily="34" charset="0"/>
              <a:cs typeface="Calibri" panose="020F0502020204030204" pitchFamily="34" charset="0"/>
            </a:endParaRPr>
          </a:p>
          <a:p>
            <a:pPr marL="457200" lvl="1" indent="0">
              <a:buNone/>
            </a:pPr>
            <a:endParaRPr lang="en-US" dirty="0">
              <a:solidFill>
                <a:srgbClr val="0E2846"/>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241166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038248A-211C-4EEC-8401-C761B929FB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C30A849F-66D9-40C8-BEC8-35AFF8F456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508318E2-2C97-E1B4-4C83-33BBAB53550A}"/>
              </a:ext>
            </a:extLst>
          </p:cNvPr>
          <p:cNvSpPr>
            <a:spLocks noGrp="1"/>
          </p:cNvSpPr>
          <p:nvPr>
            <p:ph type="title"/>
          </p:nvPr>
        </p:nvSpPr>
        <p:spPr>
          <a:xfrm>
            <a:off x="860989" y="-218993"/>
            <a:ext cx="9833548" cy="1325563"/>
          </a:xfrm>
        </p:spPr>
        <p:txBody>
          <a:bodyPr anchor="b">
            <a:normAutofit/>
          </a:bodyPr>
          <a:lstStyle/>
          <a:p>
            <a:pPr algn="ctr"/>
            <a:r>
              <a:rPr lang="en-US" sz="4800" b="1" dirty="0">
                <a:solidFill>
                  <a:schemeClr val="tx2"/>
                </a:solidFill>
              </a:rPr>
              <a:t>Call to Action</a:t>
            </a:r>
          </a:p>
        </p:txBody>
      </p:sp>
      <p:grpSp>
        <p:nvGrpSpPr>
          <p:cNvPr id="12" name="Group 11">
            <a:extLst>
              <a:ext uri="{FF2B5EF4-FFF2-40B4-BE49-F238E27FC236}">
                <a16:creationId xmlns:a16="http://schemas.microsoft.com/office/drawing/2014/main" id="{04542298-A2B1-480F-A11C-A40EDD19B8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89890" y="0"/>
            <a:ext cx="3902110" cy="2382977"/>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74AEB45E-B965-46A0-8557-C646B5011B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921A22C7-11AD-44B0-9BF7-6E3A458215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87049D82-B7F3-4192-8337-4BDB16955E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24A7FAD9-577C-4D2E-A3B5-C6D0A39D4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3" name="Content Placeholder 2">
            <a:extLst>
              <a:ext uri="{FF2B5EF4-FFF2-40B4-BE49-F238E27FC236}">
                <a16:creationId xmlns:a16="http://schemas.microsoft.com/office/drawing/2014/main" id="{1AF9F4B1-60EF-712F-801E-EC42442A6948}"/>
              </a:ext>
            </a:extLst>
          </p:cNvPr>
          <p:cNvSpPr>
            <a:spLocks noGrp="1"/>
          </p:cNvSpPr>
          <p:nvPr>
            <p:ph idx="1"/>
          </p:nvPr>
        </p:nvSpPr>
        <p:spPr>
          <a:xfrm>
            <a:off x="860989" y="1314791"/>
            <a:ext cx="10550723" cy="4531252"/>
          </a:xfrm>
        </p:spPr>
        <p:txBody>
          <a:bodyPr>
            <a:noAutofit/>
          </a:bodyPr>
          <a:lstStyle/>
          <a:p>
            <a:pPr>
              <a:buFont typeface="Wingdings" panose="05000000000000000000" pitchFamily="2" charset="2"/>
              <a:buChar char="v"/>
            </a:pPr>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Use data regularly to drive decisions</a:t>
            </a:r>
          </a:p>
          <a:p>
            <a:pPr lvl="1">
              <a:buFont typeface="Wingdings" panose="05000000000000000000" pitchFamily="2" charset="2"/>
              <a:buChar char="v"/>
            </a:pPr>
            <a:r>
              <a:rPr lang="en-US" dirty="0">
                <a:solidFill>
                  <a:schemeClr val="tx2"/>
                </a:solidFill>
                <a:latin typeface="Calibri" panose="020F0502020204030204" pitchFamily="34" charset="0"/>
                <a:ea typeface="Calibri" panose="020F0502020204030204" pitchFamily="34" charset="0"/>
                <a:cs typeface="Calibri" panose="020F0502020204030204" pitchFamily="34" charset="0"/>
              </a:rPr>
              <a:t>NC FAST reporting, timeliness dashboards, and quality control data are available to provide you with a comprehensive overview of your county’s workload and progress.  It is important that you utilize these available resources to drive your business processes</a:t>
            </a:r>
          </a:p>
          <a:p>
            <a:pPr>
              <a:buFont typeface="Wingdings" panose="05000000000000000000" pitchFamily="2" charset="2"/>
              <a:buChar char="v"/>
            </a:pPr>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Engage staff at all levels</a:t>
            </a:r>
          </a:p>
          <a:p>
            <a:pPr lvl="1">
              <a:buFont typeface="Wingdings" panose="05000000000000000000" pitchFamily="2" charset="2"/>
              <a:buChar char="v"/>
            </a:pPr>
            <a:r>
              <a:rPr lang="en-US" dirty="0">
                <a:latin typeface="Calibri" panose="020F0502020204030204" pitchFamily="34" charset="0"/>
                <a:ea typeface="Calibri" panose="020F0502020204030204" pitchFamily="34" charset="0"/>
                <a:cs typeface="Calibri" panose="020F0502020204030204" pitchFamily="34" charset="0"/>
              </a:rPr>
              <a:t>Strong leadership is essential to the success of the FNS program; however, it is equally important to engage staff at all levels in discussions around areas of concern. Involving frontline staff not only supports morale but also brings valuable perspectives that can inform more practical and effective solutions. As the individuals directly responsible for ensuring families receive timely benefits and accuracy in determining eligibility, their insights are critical to improving outcomes.</a:t>
            </a:r>
            <a:endParaRPr lang="en-US" dirty="0">
              <a:solidFill>
                <a:schemeClr val="tx2"/>
              </a:solidFill>
              <a:latin typeface="Calibri" panose="020F0502020204030204" pitchFamily="34" charset="0"/>
              <a:ea typeface="Calibri" panose="020F0502020204030204" pitchFamily="34" charset="0"/>
              <a:cs typeface="Calibri" panose="020F0502020204030204" pitchFamily="34" charset="0"/>
            </a:endParaRPr>
          </a:p>
        </p:txBody>
      </p:sp>
      <p:grpSp>
        <p:nvGrpSpPr>
          <p:cNvPr id="18" name="Group 17">
            <a:extLst>
              <a:ext uri="{FF2B5EF4-FFF2-40B4-BE49-F238E27FC236}">
                <a16:creationId xmlns:a16="http://schemas.microsoft.com/office/drawing/2014/main" id="{2A5C9C35-2375-49EB-B99C-17C87D42FE7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82671"/>
            <a:ext cx="2898948" cy="2175328"/>
            <a:chOff x="-305" y="-1"/>
            <a:chExt cx="3832880" cy="2876136"/>
          </a:xfrm>
        </p:grpSpPr>
        <p:sp>
          <p:nvSpPr>
            <p:cNvPr id="19" name="Freeform: Shape 18">
              <a:extLst>
                <a:ext uri="{FF2B5EF4-FFF2-40B4-BE49-F238E27FC236}">
                  <a16:creationId xmlns:a16="http://schemas.microsoft.com/office/drawing/2014/main" id="{7BE7B8C5-3FC9-47E9-B555-AFCB849A4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615B6EFE-6DC2-4A72-AC12-BCCC3638A6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AE8C1B65-6799-4DD1-B262-01901DA126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03829674-8FAF-4E90-9FB7-C6CE17839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1919253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9C380BC-4EE7-43DB-DF6D-7BF70A24B75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140817-7A47-3A43-87BE-31DC3E885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88B91E9A-7458-9380-BEB0-D2B11CD180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FD7E4048-877F-89DD-7F12-35D121967923}"/>
              </a:ext>
            </a:extLst>
          </p:cNvPr>
          <p:cNvSpPr>
            <a:spLocks noGrp="1"/>
          </p:cNvSpPr>
          <p:nvPr>
            <p:ph type="title"/>
          </p:nvPr>
        </p:nvSpPr>
        <p:spPr>
          <a:xfrm>
            <a:off x="860989" y="-218993"/>
            <a:ext cx="9833548" cy="1325563"/>
          </a:xfrm>
        </p:spPr>
        <p:txBody>
          <a:bodyPr anchor="b">
            <a:normAutofit/>
          </a:bodyPr>
          <a:lstStyle/>
          <a:p>
            <a:pPr algn="ctr"/>
            <a:r>
              <a:rPr lang="en-US" sz="4800" b="1" dirty="0">
                <a:solidFill>
                  <a:schemeClr val="tx2"/>
                </a:solidFill>
              </a:rPr>
              <a:t>Call to Action (continued)</a:t>
            </a:r>
          </a:p>
        </p:txBody>
      </p:sp>
      <p:grpSp>
        <p:nvGrpSpPr>
          <p:cNvPr id="12" name="Group 11">
            <a:extLst>
              <a:ext uri="{FF2B5EF4-FFF2-40B4-BE49-F238E27FC236}">
                <a16:creationId xmlns:a16="http://schemas.microsoft.com/office/drawing/2014/main" id="{6546E346-C54B-947C-F63E-6C53CD9FF44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89890" y="0"/>
            <a:ext cx="3902110" cy="2382977"/>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58A546F8-84E6-82D2-BFC3-8346B639C4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B803F0D0-CBE0-591B-1C86-E55F9F364E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4837B640-02D7-BD1A-D519-3E5B2B6067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BBC092CF-AD02-6B92-1CF7-B34118AD3A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3" name="Content Placeholder 2">
            <a:extLst>
              <a:ext uri="{FF2B5EF4-FFF2-40B4-BE49-F238E27FC236}">
                <a16:creationId xmlns:a16="http://schemas.microsoft.com/office/drawing/2014/main" id="{F708EF12-4DF3-36D8-5860-8777B998E51E}"/>
              </a:ext>
            </a:extLst>
          </p:cNvPr>
          <p:cNvSpPr>
            <a:spLocks noGrp="1"/>
          </p:cNvSpPr>
          <p:nvPr>
            <p:ph idx="1"/>
          </p:nvPr>
        </p:nvSpPr>
        <p:spPr>
          <a:xfrm>
            <a:off x="630936" y="1229126"/>
            <a:ext cx="10899648" cy="4531252"/>
          </a:xfrm>
        </p:spPr>
        <p:txBody>
          <a:bodyPr>
            <a:noAutofit/>
          </a:bodyPr>
          <a:lstStyle/>
          <a:p>
            <a:pPr>
              <a:buFont typeface="Wingdings" panose="05000000000000000000" pitchFamily="2" charset="2"/>
              <a:buChar char="v"/>
            </a:pPr>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Treat CQI as an ongoing cycle, not a one-time fix</a:t>
            </a:r>
          </a:p>
          <a:p>
            <a:pPr lvl="1">
              <a:buFont typeface="Wingdings" panose="05000000000000000000" pitchFamily="2" charset="2"/>
              <a:buChar char="v"/>
            </a:pPr>
            <a:r>
              <a:rPr lang="en-US" dirty="0">
                <a:latin typeface="Calibri" panose="020F0502020204030204" pitchFamily="34" charset="0"/>
                <a:ea typeface="Calibri" panose="020F0502020204030204" pitchFamily="34" charset="0"/>
                <a:cs typeface="Calibri" panose="020F0502020204030204" pitchFamily="34" charset="0"/>
              </a:rPr>
              <a:t>The Continuous Quality Improvement (CQI) cycle has demonstrated measurable success and is designed to be an ongoing, collaborative process between counties and state partners. Rather than serving as a one-time fix, CQI fosters a culture of continuous assessment, learning, and adaptation. This approach ensures that areas of concern are not only identified but actively addressed over time, leading to sustained improvement. Embedding CQI into the fabric of program operations strengthens accountability, enhances service delivery, and supports long-term success across the life of the program.</a:t>
            </a:r>
            <a:endParaRPr lang="en-US" dirty="0">
              <a:solidFill>
                <a:schemeClr val="tx2"/>
              </a:solidFill>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v"/>
            </a:pPr>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Reach out to your regional team for support</a:t>
            </a:r>
          </a:p>
          <a:p>
            <a:pPr lvl="1">
              <a:buFont typeface="Wingdings" panose="05000000000000000000" pitchFamily="2" charset="2"/>
              <a:buChar char="v"/>
            </a:pPr>
            <a:r>
              <a:rPr lang="en-US" dirty="0">
                <a:solidFill>
                  <a:schemeClr val="tx2"/>
                </a:solidFill>
                <a:latin typeface="Calibri" panose="020F0502020204030204" pitchFamily="34" charset="0"/>
                <a:ea typeface="Calibri" panose="020F0502020204030204" pitchFamily="34" charset="0"/>
                <a:cs typeface="Calibri" panose="020F0502020204030204" pitchFamily="34" charset="0"/>
              </a:rPr>
              <a:t>Our goal is to partner with you for sustainable improvement and outcomes. While we conduct monthly touch points and regional meetings, please feel free to reach out to your regional team if you have questions, concerns, or need additional support.  We are here to support you any way that we can.</a:t>
            </a:r>
          </a:p>
          <a:p>
            <a:pPr marL="0" indent="0">
              <a:buNone/>
            </a:pPr>
            <a:endPar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endParaRPr>
          </a:p>
        </p:txBody>
      </p:sp>
      <p:grpSp>
        <p:nvGrpSpPr>
          <p:cNvPr id="18" name="Group 17">
            <a:extLst>
              <a:ext uri="{FF2B5EF4-FFF2-40B4-BE49-F238E27FC236}">
                <a16:creationId xmlns:a16="http://schemas.microsoft.com/office/drawing/2014/main" id="{37C699FE-2729-227E-CF83-06E64B0FF3C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82671"/>
            <a:ext cx="2898948" cy="2175328"/>
            <a:chOff x="-305" y="-1"/>
            <a:chExt cx="3832880" cy="2876136"/>
          </a:xfrm>
        </p:grpSpPr>
        <p:sp>
          <p:nvSpPr>
            <p:cNvPr id="19" name="Freeform: Shape 18">
              <a:extLst>
                <a:ext uri="{FF2B5EF4-FFF2-40B4-BE49-F238E27FC236}">
                  <a16:creationId xmlns:a16="http://schemas.microsoft.com/office/drawing/2014/main" id="{C3F227C6-EF66-0F50-5C45-E5873A7BA8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5E540749-1F0D-6C2E-3F63-6C5A9A19C8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10EAB0A6-B07F-C23A-19C2-C69EBBBF1B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E9DBD877-9537-C3A1-3475-E49EC038C2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12904049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70F51D0-3A77-C6CB-97AA-1EEFCF52EE4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047263-8AC9-75A8-3327-DAA123106D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1729F2B0-24B9-DE6A-FC34-194C878E1E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12" name="Group 11">
            <a:extLst>
              <a:ext uri="{FF2B5EF4-FFF2-40B4-BE49-F238E27FC236}">
                <a16:creationId xmlns:a16="http://schemas.microsoft.com/office/drawing/2014/main" id="{C7CF2B64-C915-37E4-4862-C2A397308A3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CE68F2BA-22E9-E7AA-487E-372D222A65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846646E1-B2A1-0902-5B8C-26248DD9DE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8A0BB41B-97DD-BDF2-F415-49CCCF2CA4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F915A471-68C9-EB4C-3DC5-394A616D3F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2" name="Title 1">
            <a:extLst>
              <a:ext uri="{FF2B5EF4-FFF2-40B4-BE49-F238E27FC236}">
                <a16:creationId xmlns:a16="http://schemas.microsoft.com/office/drawing/2014/main" id="{7EDC59C2-2709-AF1F-6F71-6CAD1412106C}"/>
              </a:ext>
            </a:extLst>
          </p:cNvPr>
          <p:cNvSpPr>
            <a:spLocks noGrp="1"/>
          </p:cNvSpPr>
          <p:nvPr>
            <p:ph type="title"/>
          </p:nvPr>
        </p:nvSpPr>
        <p:spPr>
          <a:xfrm>
            <a:off x="1062075" y="373264"/>
            <a:ext cx="10067544" cy="1837349"/>
          </a:xfrm>
        </p:spPr>
        <p:txBody>
          <a:bodyPr>
            <a:normAutofit fontScale="90000"/>
          </a:bodyPr>
          <a:lstStyle/>
          <a:p>
            <a:pPr algn="ctr"/>
            <a:r>
              <a:rPr lang="en-US" sz="5300" b="1" dirty="0">
                <a:solidFill>
                  <a:srgbClr val="0E284B"/>
                </a:solidFill>
              </a:rPr>
              <a:t>Success Story Featuring</a:t>
            </a:r>
            <a:br>
              <a:rPr lang="en-US" sz="5300" b="1" dirty="0">
                <a:solidFill>
                  <a:srgbClr val="0E284B"/>
                </a:solidFill>
              </a:rPr>
            </a:br>
            <a:r>
              <a:rPr lang="en-US" sz="5300" b="1" dirty="0">
                <a:solidFill>
                  <a:srgbClr val="0E284B"/>
                </a:solidFill>
              </a:rPr>
              <a:t>Pitt County DSS</a:t>
            </a:r>
            <a:br>
              <a:rPr lang="en-US" sz="3600" b="1" dirty="0">
                <a:solidFill>
                  <a:srgbClr val="0E284B"/>
                </a:solidFill>
              </a:rPr>
            </a:br>
            <a:endParaRPr lang="en-US" sz="3600" dirty="0">
              <a:solidFill>
                <a:srgbClr val="0E284B"/>
              </a:solidFill>
            </a:endParaRPr>
          </a:p>
        </p:txBody>
      </p:sp>
      <p:sp>
        <p:nvSpPr>
          <p:cNvPr id="3" name="Content Placeholder 2">
            <a:extLst>
              <a:ext uri="{FF2B5EF4-FFF2-40B4-BE49-F238E27FC236}">
                <a16:creationId xmlns:a16="http://schemas.microsoft.com/office/drawing/2014/main" id="{DA68D279-6895-0149-BE21-B11F05425940}"/>
              </a:ext>
            </a:extLst>
          </p:cNvPr>
          <p:cNvSpPr>
            <a:spLocks noGrp="1"/>
          </p:cNvSpPr>
          <p:nvPr>
            <p:ph idx="1"/>
          </p:nvPr>
        </p:nvSpPr>
        <p:spPr>
          <a:xfrm>
            <a:off x="1380744" y="2112264"/>
            <a:ext cx="9262872" cy="3747571"/>
          </a:xfrm>
        </p:spPr>
        <p:txBody>
          <a:bodyPr anchor="t">
            <a:normAutofit/>
          </a:bodyPr>
          <a:lstStyle/>
          <a:p>
            <a:pPr marL="0" indent="0" algn="ctr">
              <a:buNone/>
            </a:pPr>
            <a:r>
              <a:rPr lang="en-US" sz="3200" dirty="0">
                <a:latin typeface="Calibri" panose="020F0502020204030204" pitchFamily="34" charset="0"/>
                <a:ea typeface="Calibri" panose="020F0502020204030204" pitchFamily="34" charset="0"/>
                <a:cs typeface="Calibri" panose="020F0502020204030204" pitchFamily="34" charset="0"/>
              </a:rPr>
              <a:t>To help illustrate how the CQI process supports counties in identifying root causes and developing data-driven, experience-based strategies to improve timeliness and meet USDA standards, we’re excited to welcome our partners from Pitt County DSS. They’ll share their journey and how collaboration through the CQI process led to meaningful, sustainable improvements in their program performance</a:t>
            </a:r>
            <a:endParaRPr lang="en-US" sz="3200" dirty="0">
              <a:solidFill>
                <a:srgbClr val="0E284B"/>
              </a:solidFill>
              <a:latin typeface="Calibri" panose="020F0502020204030204" pitchFamily="34" charset="0"/>
              <a:ea typeface="Calibri" panose="020F0502020204030204" pitchFamily="34" charset="0"/>
              <a:cs typeface="Calibri" panose="020F0502020204030204" pitchFamily="34" charset="0"/>
            </a:endParaRPr>
          </a:p>
        </p:txBody>
      </p:sp>
      <p:grpSp>
        <p:nvGrpSpPr>
          <p:cNvPr id="18" name="Group 17">
            <a:extLst>
              <a:ext uri="{FF2B5EF4-FFF2-40B4-BE49-F238E27FC236}">
                <a16:creationId xmlns:a16="http://schemas.microsoft.com/office/drawing/2014/main" id="{63B29584-0C38-61E6-3217-0DE35C7F1DC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98BA027C-4B89-D092-9143-EB3F17E540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5DE2C567-2709-712A-F5D2-A536E65BB8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6D90DC37-53FA-8BC2-930B-868EDE5595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3D37C079-19A5-0044-4523-D8DA018F37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1058016053"/>
      </p:ext>
    </p:extLst>
  </p:cSld>
  <p:clrMapOvr>
    <a:masterClrMapping/>
  </p:clrMapOvr>
  <p:transition spd="slow">
    <p:randomBar dir="vert"/>
  </p:transition>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B0954AE4-E64E-18D6-F0B1-1966D337BAA9}"/>
              </a:ext>
            </a:extLst>
          </p:cNvPr>
          <p:cNvSpPr>
            <a:spLocks noGrp="1"/>
          </p:cNvSpPr>
          <p:nvPr>
            <p:ph type="title"/>
          </p:nvPr>
        </p:nvSpPr>
        <p:spPr>
          <a:xfrm>
            <a:off x="621792" y="605600"/>
            <a:ext cx="7948776" cy="1064205"/>
          </a:xfrm>
        </p:spPr>
        <p:txBody>
          <a:bodyPr vert="horz" lIns="91440" tIns="45720" rIns="91440" bIns="45720" rtlCol="0" anchor="b">
            <a:normAutofit fontScale="90000"/>
          </a:bodyPr>
          <a:lstStyle/>
          <a:p>
            <a:pPr algn="ctr"/>
            <a:r>
              <a:rPr lang="en-US" sz="6000" b="1" kern="1200" dirty="0">
                <a:solidFill>
                  <a:schemeClr val="tx2"/>
                </a:solidFill>
                <a:latin typeface="+mj-lt"/>
                <a:ea typeface="+mj-ea"/>
                <a:cs typeface="+mj-cs"/>
              </a:rPr>
              <a:t>Questions and Discussion</a:t>
            </a:r>
          </a:p>
        </p:txBody>
      </p:sp>
      <p:grpSp>
        <p:nvGrpSpPr>
          <p:cNvPr id="11" name="Group 10">
            <a:extLst>
              <a:ext uri="{FF2B5EF4-FFF2-40B4-BE49-F238E27FC236}">
                <a16:creationId xmlns:a16="http://schemas.microsoft.com/office/drawing/2014/main" id="{5C3921CD-DDE5-4B57-8FDF-B37ADE4EDAC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91219" y="3985"/>
            <a:ext cx="9747620" cy="6858000"/>
            <a:chOff x="1318434" y="36937"/>
            <a:chExt cx="9747620" cy="6858000"/>
          </a:xfrm>
        </p:grpSpPr>
        <p:sp>
          <p:nvSpPr>
            <p:cNvPr id="12" name="Freeform: Shape 11">
              <a:extLst>
                <a:ext uri="{FF2B5EF4-FFF2-40B4-BE49-F238E27FC236}">
                  <a16:creationId xmlns:a16="http://schemas.microsoft.com/office/drawing/2014/main" id="{A4CBEDF6-7B5F-471F-AF99-301A237481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3" name="Freeform: Shape 12">
              <a:extLst>
                <a:ext uri="{FF2B5EF4-FFF2-40B4-BE49-F238E27FC236}">
                  <a16:creationId xmlns:a16="http://schemas.microsoft.com/office/drawing/2014/main" id="{1D43DB10-4F84-47C2-8170-CB9EED8667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accent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9F35C7A0-1526-4D97-BCD8-91B3576E3C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1009574A-38B7-43A8-A925-1FB54C6B1A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EA3AAA50-DE22-4E5D-9064-A37786C590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
        <p:nvSpPr>
          <p:cNvPr id="4" name="Subtitle 2">
            <a:extLst>
              <a:ext uri="{FF2B5EF4-FFF2-40B4-BE49-F238E27FC236}">
                <a16:creationId xmlns:a16="http://schemas.microsoft.com/office/drawing/2014/main" id="{5E28009B-F88C-C97D-010C-A65F65B48824}"/>
              </a:ext>
            </a:extLst>
          </p:cNvPr>
          <p:cNvSpPr txBox="1">
            <a:spLocks/>
          </p:cNvSpPr>
          <p:nvPr/>
        </p:nvSpPr>
        <p:spPr>
          <a:xfrm>
            <a:off x="952940" y="2049355"/>
            <a:ext cx="9544863" cy="388974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None/>
              <a:tabLst/>
              <a:defRPr/>
            </a:pPr>
            <a:r>
              <a:rPr lang="en-US" sz="3200" b="1" dirty="0">
                <a:solidFill>
                  <a:srgbClr val="0E2841"/>
                </a:solidFill>
                <a:latin typeface="Calibri" panose="020F0502020204030204" pitchFamily="34" charset="0"/>
                <a:ea typeface="Calibri" panose="020F0502020204030204" pitchFamily="34" charset="0"/>
                <a:cs typeface="Calibri" panose="020F0502020204030204" pitchFamily="34" charset="0"/>
              </a:rPr>
              <a:t>We want to hear from you!  </a:t>
            </a:r>
          </a:p>
          <a:p>
            <a:pPr>
              <a:defRPr/>
            </a:pPr>
            <a:r>
              <a:rPr kumimoji="0" lang="en-US" sz="2400" b="0" i="0" u="none" strike="noStrike" kern="1200" cap="none" spc="0" normalizeH="0" baseline="0" noProof="0" dirty="0">
                <a:ln>
                  <a:noFill/>
                </a:ln>
                <a:solidFill>
                  <a:srgbClr val="0E2841"/>
                </a:solidFill>
                <a:effectLst/>
                <a:uLnTx/>
                <a:uFillTx/>
                <a:latin typeface="Calibri" panose="020F0502020204030204" pitchFamily="34" charset="0"/>
                <a:ea typeface="Calibri" panose="020F0502020204030204" pitchFamily="34" charset="0"/>
                <a:cs typeface="Calibri" panose="020F0502020204030204" pitchFamily="34" charset="0"/>
              </a:rPr>
              <a:t>What is your county’s biggest barrier to FNS timeliness and accuracy?</a:t>
            </a:r>
          </a:p>
          <a:p>
            <a:pPr>
              <a:defRPr/>
            </a:pPr>
            <a:r>
              <a:rPr kumimoji="0" lang="en-US" sz="2400" b="0" i="0" u="none" strike="noStrike" kern="1200" cap="none" spc="0" normalizeH="0" baseline="0" noProof="0" dirty="0">
                <a:ln>
                  <a:noFill/>
                </a:ln>
                <a:solidFill>
                  <a:srgbClr val="0E2841"/>
                </a:solidFill>
                <a:effectLst/>
                <a:uLnTx/>
                <a:uFillTx/>
                <a:latin typeface="Calibri" panose="020F0502020204030204" pitchFamily="34" charset="0"/>
                <a:ea typeface="Calibri" panose="020F0502020204030204" pitchFamily="34" charset="0"/>
                <a:cs typeface="Calibri" panose="020F0502020204030204" pitchFamily="34" charset="0"/>
              </a:rPr>
              <a:t>What ideas do you have in reducing the Payment Error Rate?</a:t>
            </a:r>
          </a:p>
          <a:p>
            <a:pPr>
              <a:defRPr/>
            </a:pPr>
            <a:r>
              <a:rPr lang="en-US" sz="2400" dirty="0">
                <a:solidFill>
                  <a:srgbClr val="0E2841"/>
                </a:solidFill>
                <a:latin typeface="Calibri" panose="020F0502020204030204" pitchFamily="34" charset="0"/>
                <a:ea typeface="Calibri" panose="020F0502020204030204" pitchFamily="34" charset="0"/>
                <a:cs typeface="Calibri" panose="020F0502020204030204" pitchFamily="34" charset="0"/>
              </a:rPr>
              <a:t>How are you currently using CQI in your county?</a:t>
            </a:r>
          </a:p>
          <a:p>
            <a:pPr>
              <a:defRPr/>
            </a:pPr>
            <a:r>
              <a:rPr kumimoji="0" lang="en-US" sz="2400" b="0" i="0" u="none" strike="noStrike" kern="1200" cap="none" spc="0" normalizeH="0" baseline="0" noProof="0" dirty="0">
                <a:ln>
                  <a:noFill/>
                </a:ln>
                <a:solidFill>
                  <a:srgbClr val="0E2841"/>
                </a:solidFill>
                <a:effectLst/>
                <a:uLnTx/>
                <a:uFillTx/>
                <a:latin typeface="Calibri" panose="020F0502020204030204" pitchFamily="34" charset="0"/>
                <a:ea typeface="Calibri" panose="020F0502020204030204" pitchFamily="34" charset="0"/>
                <a:cs typeface="Calibri" panose="020F0502020204030204" pitchFamily="34" charset="0"/>
              </a:rPr>
              <a:t>What support would help your team move forward in consistently achieving 95% or higher timeliness rate and reduce the Payment Error Rate?</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en-US" sz="2400" b="0" i="0" u="none" strike="noStrike" kern="1200" cap="none" spc="0" normalizeH="0" baseline="0" noProof="0" dirty="0">
              <a:ln>
                <a:noFill/>
              </a:ln>
              <a:solidFill>
                <a:srgbClr val="0E2841"/>
              </a:solidFill>
              <a:effectLst/>
              <a:uLnTx/>
              <a:uFillTx/>
              <a:latin typeface="Calibri" panose="020F0502020204030204" pitchFamily="34" charset="0"/>
              <a:ea typeface="Calibri" panose="020F0502020204030204" pitchFamily="34" charset="0"/>
              <a:cs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rgbClr val="0E2841"/>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pic>
        <p:nvPicPr>
          <p:cNvPr id="8" name="Graphic 7" descr="Group brainstorm outline">
            <a:extLst>
              <a:ext uri="{FF2B5EF4-FFF2-40B4-BE49-F238E27FC236}">
                <a16:creationId xmlns:a16="http://schemas.microsoft.com/office/drawing/2014/main" id="{C4212D43-07EC-5799-2824-B627056A764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937663" y="605600"/>
            <a:ext cx="1969824" cy="1969824"/>
          </a:xfrm>
          <a:prstGeom prst="rect">
            <a:avLst/>
          </a:prstGeom>
        </p:spPr>
      </p:pic>
    </p:spTree>
    <p:extLst>
      <p:ext uri="{BB962C8B-B14F-4D97-AF65-F5344CB8AC3E}">
        <p14:creationId xmlns:p14="http://schemas.microsoft.com/office/powerpoint/2010/main" val="6859302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C3588C-6610-9919-8B99-BCD24B74BA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4DC41B-5391-3ECB-AA75-2C17FCA3AB96}"/>
              </a:ext>
            </a:extLst>
          </p:cNvPr>
          <p:cNvSpPr>
            <a:spLocks noGrp="1"/>
          </p:cNvSpPr>
          <p:nvPr>
            <p:ph type="title"/>
          </p:nvPr>
        </p:nvSpPr>
        <p:spPr>
          <a:xfrm>
            <a:off x="1785890" y="121332"/>
            <a:ext cx="9160017" cy="592562"/>
          </a:xfrm>
        </p:spPr>
        <p:txBody>
          <a:bodyPr>
            <a:normAutofit/>
          </a:bodyPr>
          <a:lstStyle/>
          <a:p>
            <a:r>
              <a:rPr lang="en-US" sz="2100" dirty="0">
                <a:solidFill>
                  <a:srgbClr val="002060"/>
                </a:solidFill>
                <a:latin typeface="Avenir Next LT Pro"/>
                <a:ea typeface="Verdana"/>
                <a:cs typeface="Arial"/>
              </a:rPr>
              <a:t>Key Decisions for the NC General Assembly from Federal Actions</a:t>
            </a:r>
            <a:endParaRPr lang="en-US" dirty="0"/>
          </a:p>
        </p:txBody>
      </p:sp>
      <p:sp>
        <p:nvSpPr>
          <p:cNvPr id="3" name="TextBox 6">
            <a:extLst>
              <a:ext uri="{FF2B5EF4-FFF2-40B4-BE49-F238E27FC236}">
                <a16:creationId xmlns:a16="http://schemas.microsoft.com/office/drawing/2014/main" id="{A1B8BE23-61F1-F51A-D71B-BF39338A8E66}"/>
              </a:ext>
            </a:extLst>
          </p:cNvPr>
          <p:cNvSpPr txBox="1"/>
          <p:nvPr/>
        </p:nvSpPr>
        <p:spPr>
          <a:xfrm>
            <a:off x="530352" y="1158166"/>
            <a:ext cx="11064240" cy="4401205"/>
          </a:xfrm>
          <a:prstGeom prst="rect">
            <a:avLst/>
          </a:prstGeom>
          <a:noFill/>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dirty="0">
                <a:solidFill>
                  <a:schemeClr val="tx2"/>
                </a:solidFill>
                <a:latin typeface="Calibri" panose="020F0502020204030204" pitchFamily="34" charset="0"/>
                <a:ea typeface="Calibri" panose="020F0502020204030204" pitchFamily="34" charset="0"/>
                <a:cs typeface="Calibri" panose="020F0502020204030204" pitchFamily="34" charset="0"/>
              </a:rPr>
              <a:t>Federal changes shift benefit costs to the state for the SNAP program. </a:t>
            </a:r>
            <a:r>
              <a:rPr lang="en-US" sz="2000" dirty="0">
                <a:solidFill>
                  <a:schemeClr val="tx2"/>
                </a:solidFill>
                <a:latin typeface="Calibri" panose="020F0502020204030204" pitchFamily="34" charset="0"/>
                <a:ea typeface="Calibri" panose="020F0502020204030204" pitchFamily="34" charset="0"/>
                <a:cs typeface="Calibri" panose="020F0502020204030204" pitchFamily="34" charset="0"/>
              </a:rPr>
              <a:t>These shifts make the state responsible for an extra $420 million (based on error rates) a year. If the state can not pay $420 million, NC will not meet federal rules and that could cause us to lose the entire SNAP program.</a:t>
            </a:r>
            <a:endParaRPr lang="en-US" dirty="0">
              <a:solidFill>
                <a:schemeClr val="tx2"/>
              </a:solidFill>
              <a:latin typeface="Calibri" panose="020F0502020204030204" pitchFamily="34" charset="0"/>
              <a:ea typeface="Calibri" panose="020F0502020204030204" pitchFamily="34" charset="0"/>
              <a:cs typeface="Calibri" panose="020F0502020204030204" pitchFamily="34" charset="0"/>
            </a:endParaRPr>
          </a:p>
          <a:p>
            <a:endParaRPr lang="en-US" sz="2000" dirty="0">
              <a:solidFill>
                <a:schemeClr val="tx2"/>
              </a:solidFill>
              <a:latin typeface="Calibri" panose="020F0502020204030204" pitchFamily="34" charset="0"/>
              <a:ea typeface="Calibri" panose="020F0502020204030204" pitchFamily="34" charset="0"/>
              <a:cs typeface="Calibri" panose="020F0502020204030204" pitchFamily="34" charset="0"/>
            </a:endParaRPr>
          </a:p>
          <a:p>
            <a:endParaRPr lang="en-US" sz="2000" dirty="0">
              <a:solidFill>
                <a:schemeClr val="tx2"/>
              </a:solidFill>
              <a:latin typeface="Calibri" panose="020F0502020204030204" pitchFamily="34" charset="0"/>
              <a:ea typeface="Calibri" panose="020F0502020204030204" pitchFamily="34" charset="0"/>
              <a:cs typeface="Calibri" panose="020F0502020204030204" pitchFamily="34" charset="0"/>
            </a:endParaRPr>
          </a:p>
          <a:p>
            <a:r>
              <a:rPr lang="en-US" sz="2000" b="1" dirty="0">
                <a:solidFill>
                  <a:schemeClr val="tx2"/>
                </a:solidFill>
                <a:latin typeface="Calibri" panose="020F0502020204030204" pitchFamily="34" charset="0"/>
                <a:ea typeface="Calibri" panose="020F0502020204030204" pitchFamily="34" charset="0"/>
                <a:cs typeface="Calibri" panose="020F0502020204030204" pitchFamily="34" charset="0"/>
              </a:rPr>
              <a:t>The NC General Assembly must take one of the following actions:</a:t>
            </a:r>
            <a:endParaRPr lang="en-US" sz="2000" dirty="0">
              <a:solidFill>
                <a:schemeClr val="tx2"/>
              </a:solidFill>
              <a:latin typeface="Calibri" panose="020F0502020204030204" pitchFamily="34" charset="0"/>
              <a:ea typeface="Calibri" panose="020F0502020204030204" pitchFamily="34" charset="0"/>
              <a:cs typeface="Calibri" panose="020F0502020204030204" pitchFamily="34" charset="0"/>
            </a:endParaRPr>
          </a:p>
          <a:p>
            <a:pPr marL="457200" indent="-457200">
              <a:buAutoNum type="arabicPeriod"/>
            </a:pPr>
            <a:r>
              <a:rPr lang="en-US" sz="2000" dirty="0">
                <a:solidFill>
                  <a:schemeClr val="tx2"/>
                </a:solidFill>
                <a:latin typeface="Calibri" panose="020F0502020204030204" pitchFamily="34" charset="0"/>
                <a:ea typeface="Calibri" panose="020F0502020204030204" pitchFamily="34" charset="0"/>
                <a:cs typeface="Calibri" panose="020F0502020204030204" pitchFamily="34" charset="0"/>
              </a:rPr>
              <a:t>Starting in 2027-28, appropriate up to $420 million in the state budget to fund the full benefit cost share. </a:t>
            </a:r>
          </a:p>
          <a:p>
            <a:pPr marL="914400" lvl="1" indent="-457200">
              <a:buFont typeface="Arial"/>
              <a:buChar char="•"/>
            </a:pPr>
            <a:r>
              <a:rPr lang="en-US" sz="2000" dirty="0">
                <a:solidFill>
                  <a:schemeClr val="tx2"/>
                </a:solidFill>
                <a:latin typeface="Calibri" panose="020F0502020204030204" pitchFamily="34" charset="0"/>
                <a:ea typeface="Calibri" panose="020F0502020204030204" pitchFamily="34" charset="0"/>
                <a:cs typeface="Calibri" panose="020F0502020204030204" pitchFamily="34" charset="0"/>
              </a:rPr>
              <a:t>There are limited levers to reduce enrollment, which is the primary driver of the total program costs.</a:t>
            </a:r>
          </a:p>
          <a:p>
            <a:pPr marL="914400" lvl="1" indent="-457200">
              <a:buFont typeface="Arial"/>
              <a:buChar char="•"/>
            </a:pPr>
            <a:r>
              <a:rPr lang="en-US" sz="2000" dirty="0">
                <a:solidFill>
                  <a:schemeClr val="tx2"/>
                </a:solidFill>
                <a:latin typeface="Calibri" panose="020F0502020204030204" pitchFamily="34" charset="0"/>
                <a:ea typeface="Calibri" panose="020F0502020204030204" pitchFamily="34" charset="0"/>
                <a:cs typeface="Calibri" panose="020F0502020204030204" pitchFamily="34" charset="0"/>
              </a:rPr>
              <a:t>NCDHHS will continue to work with county partners to drive down error rates, which determine the state cost share amount. However, there are significant barriers in a decentralized system largely based on county workforce challenges. </a:t>
            </a:r>
          </a:p>
          <a:p>
            <a:pPr marL="457200" indent="-457200">
              <a:buAutoNum type="arabicPeriod"/>
            </a:pPr>
            <a:r>
              <a:rPr lang="en-US" sz="2000" dirty="0">
                <a:solidFill>
                  <a:schemeClr val="tx2"/>
                </a:solidFill>
                <a:latin typeface="Calibri" panose="020F0502020204030204" pitchFamily="34" charset="0"/>
                <a:ea typeface="Calibri" panose="020F0502020204030204" pitchFamily="34" charset="0"/>
                <a:cs typeface="Calibri" panose="020F0502020204030204" pitchFamily="34" charset="0"/>
              </a:rPr>
              <a:t>In 2027-28, withdraw from SNAP program completely.</a:t>
            </a:r>
            <a:endParaRPr lang="en-US" dirty="0">
              <a:solidFill>
                <a:schemeClr val="tx2"/>
              </a:solidFill>
              <a:latin typeface="Calibri" panose="020F0502020204030204" pitchFamily="34" charset="0"/>
              <a:ea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3723703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CD60B97-9350-A21E-C92F-33ACBD2CA03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E8702F-2AE4-9DF7-95B8-7661153C50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65F36F40-26E4-9913-3BF0-77BE9F4D7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C409C438-9D7C-D207-4CC5-180636E0D960}"/>
              </a:ext>
            </a:extLst>
          </p:cNvPr>
          <p:cNvSpPr>
            <a:spLocks noGrp="1"/>
          </p:cNvSpPr>
          <p:nvPr>
            <p:ph type="title"/>
          </p:nvPr>
        </p:nvSpPr>
        <p:spPr>
          <a:xfrm>
            <a:off x="860989" y="-218993"/>
            <a:ext cx="9833548" cy="1325563"/>
          </a:xfrm>
        </p:spPr>
        <p:txBody>
          <a:bodyPr anchor="b">
            <a:normAutofit/>
          </a:bodyPr>
          <a:lstStyle/>
          <a:p>
            <a:pPr algn="ctr"/>
            <a:r>
              <a:rPr lang="en-US" sz="4800" b="1" dirty="0">
                <a:solidFill>
                  <a:schemeClr val="tx2"/>
                </a:solidFill>
              </a:rPr>
              <a:t>Thank you!</a:t>
            </a:r>
          </a:p>
        </p:txBody>
      </p:sp>
      <p:grpSp>
        <p:nvGrpSpPr>
          <p:cNvPr id="12" name="Group 11">
            <a:extLst>
              <a:ext uri="{FF2B5EF4-FFF2-40B4-BE49-F238E27FC236}">
                <a16:creationId xmlns:a16="http://schemas.microsoft.com/office/drawing/2014/main" id="{32190EBB-D35C-DF15-1FD1-FAE6BF8DDD3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89890" y="0"/>
            <a:ext cx="3902110" cy="2382977"/>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605BF1C3-7A98-8375-A026-2D99E94D41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Freeform: Shape 13">
              <a:extLst>
                <a:ext uri="{FF2B5EF4-FFF2-40B4-BE49-F238E27FC236}">
                  <a16:creationId xmlns:a16="http://schemas.microsoft.com/office/drawing/2014/main" id="{B0D29B74-CA9C-4315-EB96-7E59E61A68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Freeform: Shape 14">
              <a:extLst>
                <a:ext uri="{FF2B5EF4-FFF2-40B4-BE49-F238E27FC236}">
                  <a16:creationId xmlns:a16="http://schemas.microsoft.com/office/drawing/2014/main" id="{18397786-2121-5F33-6CD9-D5A31D84E4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B90D9C4C-7F78-4E58-060F-6DA9895D46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3" name="Content Placeholder 2">
            <a:extLst>
              <a:ext uri="{FF2B5EF4-FFF2-40B4-BE49-F238E27FC236}">
                <a16:creationId xmlns:a16="http://schemas.microsoft.com/office/drawing/2014/main" id="{AF4DD9C1-DC00-CC60-4203-B843CC13295A}"/>
              </a:ext>
            </a:extLst>
          </p:cNvPr>
          <p:cNvSpPr>
            <a:spLocks noGrp="1"/>
          </p:cNvSpPr>
          <p:nvPr>
            <p:ph idx="1"/>
          </p:nvPr>
        </p:nvSpPr>
        <p:spPr>
          <a:xfrm>
            <a:off x="1179073" y="1229126"/>
            <a:ext cx="9833548" cy="4531252"/>
          </a:xfrm>
        </p:spPr>
        <p:txBody>
          <a:bodyPr>
            <a:normAutofit/>
          </a:bodyPr>
          <a:lstStyle/>
          <a:p>
            <a:pPr marL="0" indent="0">
              <a:buNone/>
            </a:pPr>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Let’s continue improving outcomes for North Carolina families – together!</a:t>
            </a:r>
          </a:p>
          <a:p>
            <a:pPr marL="0" indent="0">
              <a:buNone/>
            </a:pPr>
            <a:endPar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If you have additional questions after today’s presentation, please feel free to reach out to your Regional CQI Specialist or to us at: </a:t>
            </a:r>
          </a:p>
          <a:p>
            <a:pPr marL="0" indent="0">
              <a:buNone/>
            </a:pPr>
            <a:endPar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Allison Smith – Deputy Director – </a:t>
            </a:r>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hlinkClick r:id="rId2"/>
              </a:rPr>
              <a:t>allison.smith@dhhs.nc.gov</a:t>
            </a:r>
            <a:endPar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Emma Burgy Burnette – Program Manger – </a:t>
            </a:r>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hlinkClick r:id="rId3"/>
              </a:rPr>
              <a:t>emma.burgy@dhhs.nc.gov</a:t>
            </a:r>
            <a:endPar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2400" b="1" u="sng" dirty="0">
                <a:solidFill>
                  <a:schemeClr val="tx2"/>
                </a:solidFill>
                <a:latin typeface="Calibri" panose="020F0502020204030204" pitchFamily="34" charset="0"/>
                <a:ea typeface="Calibri" panose="020F0502020204030204" pitchFamily="34" charset="0"/>
                <a:cs typeface="Calibri" panose="020F0502020204030204" pitchFamily="34" charset="0"/>
              </a:rPr>
              <a:t>REMINDER</a:t>
            </a:r>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…All policy questions must be sent to the policy box at:</a:t>
            </a:r>
          </a:p>
          <a:p>
            <a:pPr marL="0" indent="0">
              <a:buNone/>
            </a:pPr>
            <a:r>
              <a:rPr lang="en-US" sz="2400" dirty="0">
                <a:solidFill>
                  <a:schemeClr val="tx1">
                    <a:lumMod val="85000"/>
                    <a:lumOff val="15000"/>
                  </a:schemeClr>
                </a:solidFill>
                <a:latin typeface="Calibri" panose="020F0502020204030204" pitchFamily="34" charset="0"/>
                <a:ea typeface="Calibri" panose="020F0502020204030204" pitchFamily="34" charset="0"/>
                <a:cs typeface="Calibri" panose="020F0502020204030204" pitchFamily="34" charset="0"/>
                <a:hlinkClick r:id="rId4"/>
              </a:rPr>
              <a:t>dss.policy.questions@dhhs.nc.gov</a:t>
            </a:r>
            <a:endPar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endParaRPr>
          </a:p>
        </p:txBody>
      </p:sp>
      <p:grpSp>
        <p:nvGrpSpPr>
          <p:cNvPr id="18" name="Group 17">
            <a:extLst>
              <a:ext uri="{FF2B5EF4-FFF2-40B4-BE49-F238E27FC236}">
                <a16:creationId xmlns:a16="http://schemas.microsoft.com/office/drawing/2014/main" id="{863310CA-0CE8-37D1-4E02-98086F1EFF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82671"/>
            <a:ext cx="2898948" cy="2175328"/>
            <a:chOff x="-305" y="-1"/>
            <a:chExt cx="3832880" cy="2876136"/>
          </a:xfrm>
        </p:grpSpPr>
        <p:sp>
          <p:nvSpPr>
            <p:cNvPr id="19" name="Freeform: Shape 18">
              <a:extLst>
                <a:ext uri="{FF2B5EF4-FFF2-40B4-BE49-F238E27FC236}">
                  <a16:creationId xmlns:a16="http://schemas.microsoft.com/office/drawing/2014/main" id="{9DEE2274-3B1F-B6CC-49A7-ACE77381E9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FD376C86-6273-E091-D2D6-0AA53FF845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FD12EA56-F30C-8767-7448-F9E84BABE4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98DF466A-4F6B-B957-D133-21BCD60364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42035962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D82531-F8FF-06A4-9D47-17CBD2AAA871}"/>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8D421650-467E-863F-7E72-14362D6152AA}"/>
              </a:ext>
            </a:extLst>
          </p:cNvPr>
          <p:cNvPicPr>
            <a:picLocks noChangeAspect="1"/>
          </p:cNvPicPr>
          <p:nvPr/>
        </p:nvPicPr>
        <p:blipFill>
          <a:blip r:embed="rId4"/>
          <a:srcRect l="32768" r="26660"/>
          <a:stretch/>
        </p:blipFill>
        <p:spPr>
          <a:xfrm>
            <a:off x="7029451" y="898697"/>
            <a:ext cx="3524141" cy="5790741"/>
          </a:xfrm>
          <a:prstGeom prst="rect">
            <a:avLst/>
          </a:prstGeom>
        </p:spPr>
      </p:pic>
      <p:sp>
        <p:nvSpPr>
          <p:cNvPr id="2" name="Title 1">
            <a:extLst>
              <a:ext uri="{FF2B5EF4-FFF2-40B4-BE49-F238E27FC236}">
                <a16:creationId xmlns:a16="http://schemas.microsoft.com/office/drawing/2014/main" id="{A4CF97B9-FCB6-6EE4-3445-26332C5D51FB}"/>
              </a:ext>
            </a:extLst>
          </p:cNvPr>
          <p:cNvSpPr>
            <a:spLocks noGrp="1"/>
          </p:cNvSpPr>
          <p:nvPr>
            <p:ph type="title"/>
          </p:nvPr>
        </p:nvSpPr>
        <p:spPr>
          <a:xfrm>
            <a:off x="393192" y="118711"/>
            <a:ext cx="8158211" cy="592562"/>
          </a:xfrm>
        </p:spPr>
        <p:txBody>
          <a:bodyPr>
            <a:normAutofit/>
          </a:bodyPr>
          <a:lstStyle/>
          <a:p>
            <a:r>
              <a:rPr lang="en-US" sz="2100" b="1" dirty="0">
                <a:solidFill>
                  <a:srgbClr val="002060"/>
                </a:solidFill>
                <a:latin typeface="Avenir Next LT Pro"/>
                <a:ea typeface="Verdana"/>
                <a:cs typeface="Arial"/>
              </a:rPr>
              <a:t>Over 1.4 Million North Carolinians Rely on SNAP</a:t>
            </a:r>
          </a:p>
        </p:txBody>
      </p:sp>
      <p:sp>
        <p:nvSpPr>
          <p:cNvPr id="7" name="TextBox 6">
            <a:extLst>
              <a:ext uri="{FF2B5EF4-FFF2-40B4-BE49-F238E27FC236}">
                <a16:creationId xmlns:a16="http://schemas.microsoft.com/office/drawing/2014/main" id="{8107741D-62B7-93D7-7FC2-6155D5D2F63F}"/>
              </a:ext>
            </a:extLst>
          </p:cNvPr>
          <p:cNvSpPr txBox="1"/>
          <p:nvPr/>
        </p:nvSpPr>
        <p:spPr>
          <a:xfrm>
            <a:off x="393192" y="1116411"/>
            <a:ext cx="6636259" cy="5016758"/>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r>
              <a:rPr lang="en-US" sz="2000" b="1" dirty="0">
                <a:solidFill>
                  <a:srgbClr val="002060"/>
                </a:solidFill>
                <a:latin typeface="Calibri" panose="020F0502020204030204" pitchFamily="34" charset="0"/>
                <a:ea typeface="Calibri" panose="020F0502020204030204" pitchFamily="34" charset="0"/>
                <a:cs typeface="Calibri" panose="020F0502020204030204" pitchFamily="34" charset="0"/>
              </a:rPr>
              <a:t>More than a million North Carolinians are </a:t>
            </a:r>
            <a:r>
              <a:rPr lang="en-US" sz="2000" b="1" dirty="0">
                <a:solidFill>
                  <a:srgbClr val="002060"/>
                </a:solidFill>
                <a:latin typeface="Calibri" panose="020F0502020204030204" pitchFamily="34" charset="0"/>
                <a:ea typeface="Calibri" panose="020F0502020204030204" pitchFamily="34" charset="0"/>
                <a:cs typeface="Calibri" panose="020F0502020204030204" pitchFamily="34" charset="0"/>
                <a:hlinkClick r:id="rId5"/>
              </a:rPr>
              <a:t>food insecure</a:t>
            </a:r>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rPr>
              <a:t>, including 1 in 6 children</a:t>
            </a:r>
          </a:p>
          <a:p>
            <a:endPar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000" b="1" dirty="0">
                <a:solidFill>
                  <a:srgbClr val="002060"/>
                </a:solidFill>
                <a:latin typeface="Calibri" panose="020F0502020204030204" pitchFamily="34" charset="0"/>
                <a:ea typeface="Calibri" panose="020F0502020204030204" pitchFamily="34" charset="0"/>
                <a:cs typeface="Calibri" panose="020F0502020204030204" pitchFamily="34" charset="0"/>
              </a:rPr>
              <a:t>600,000+ children</a:t>
            </a:r>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rPr>
              <a:t> under 18 and 159,000+  older adults over 65 benefit from SNAP</a:t>
            </a:r>
          </a:p>
          <a:p>
            <a:pPr marL="342900" indent="-342900">
              <a:buFont typeface="Arial" panose="020B0604020202020204" pitchFamily="34" charset="0"/>
              <a:buChar char="•"/>
            </a:pPr>
            <a:endParaRPr lang="en-US" sz="2000" dirty="0">
              <a:solidFill>
                <a:schemeClr val="tx2">
                  <a:lumMod val="75000"/>
                </a:schemeClr>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000" b="1" dirty="0">
                <a:solidFill>
                  <a:srgbClr val="002060"/>
                </a:solidFill>
                <a:latin typeface="Calibri" panose="020F0502020204030204" pitchFamily="34" charset="0"/>
                <a:ea typeface="Calibri" panose="020F0502020204030204" pitchFamily="34" charset="0"/>
                <a:cs typeface="Calibri" panose="020F0502020204030204" pitchFamily="34" charset="0"/>
              </a:rPr>
              <a:t>4 in 5 families</a:t>
            </a:r>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rPr>
              <a:t> participating in SNAP in NC have either a child, a senior, or an adult with a disability. </a:t>
            </a:r>
            <a:endParaRPr lang="en-US" sz="2000" dirty="0">
              <a:latin typeface="Calibri" panose="020F0502020204030204" pitchFamily="34" charset="0"/>
              <a:ea typeface="Calibri" panose="020F0502020204030204" pitchFamily="34" charset="0"/>
              <a:cs typeface="Calibri" panose="020F0502020204030204" pitchFamily="34" charset="0"/>
            </a:endParaRPr>
          </a:p>
          <a:p>
            <a:endPar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rPr>
              <a:t>More than 66% of participating </a:t>
            </a:r>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hlinkClick r:id="rId6"/>
              </a:rPr>
              <a:t>families have children</a:t>
            </a:r>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rPr>
              <a:t> and more than 34% include </a:t>
            </a:r>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hlinkClick r:id="rId6"/>
              </a:rPr>
              <a:t>seniors or adults with disabilities</a:t>
            </a:r>
            <a:endPar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endPar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rPr>
              <a:t>Between 2019-2023, an average of </a:t>
            </a:r>
            <a:r>
              <a:rPr lang="en-US" sz="2000" b="1" dirty="0">
                <a:solidFill>
                  <a:srgbClr val="002060"/>
                </a:solidFill>
                <a:latin typeface="Calibri" panose="020F0502020204030204" pitchFamily="34" charset="0"/>
                <a:ea typeface="Calibri" panose="020F0502020204030204" pitchFamily="34" charset="0"/>
                <a:cs typeface="Calibri" panose="020F0502020204030204" pitchFamily="34" charset="0"/>
                <a:hlinkClick r:id="rId7"/>
              </a:rPr>
              <a:t>80% of SNAP households</a:t>
            </a:r>
            <a:r>
              <a:rPr lang="en-US" sz="2000" b="1"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rPr>
              <a:t>in NC included someone who was working</a:t>
            </a:r>
          </a:p>
          <a:p>
            <a:pPr marL="342900" indent="-342900">
              <a:buFont typeface="Arial" panose="020B0604020202020204" pitchFamily="34" charset="0"/>
              <a:buChar char="•"/>
            </a:pPr>
            <a:endPar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000" b="1" dirty="0">
                <a:solidFill>
                  <a:srgbClr val="002060"/>
                </a:solidFill>
                <a:latin typeface="Calibri" panose="020F0502020204030204" pitchFamily="34" charset="0"/>
                <a:ea typeface="Calibri" panose="020F0502020204030204" pitchFamily="34" charset="0"/>
                <a:cs typeface="Calibri" panose="020F0502020204030204" pitchFamily="34" charset="0"/>
                <a:hlinkClick r:id="rId7"/>
              </a:rPr>
              <a:t>46,000+</a:t>
            </a:r>
            <a:r>
              <a:rPr lang="en-US" sz="2000" b="1" dirty="0">
                <a:solidFill>
                  <a:srgbClr val="002060"/>
                </a:solidFill>
                <a:latin typeface="Calibri" panose="020F0502020204030204" pitchFamily="34" charset="0"/>
                <a:ea typeface="Calibri" panose="020F0502020204030204" pitchFamily="34" charset="0"/>
                <a:cs typeface="Calibri" panose="020F0502020204030204" pitchFamily="34" charset="0"/>
              </a:rPr>
              <a:t> NC veterans </a:t>
            </a:r>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rPr>
              <a:t>benefit from SNAP</a:t>
            </a:r>
          </a:p>
        </p:txBody>
      </p:sp>
    </p:spTree>
    <p:custDataLst>
      <p:tags r:id="rId1"/>
    </p:custDataLst>
    <p:extLst>
      <p:ext uri="{BB962C8B-B14F-4D97-AF65-F5344CB8AC3E}">
        <p14:creationId xmlns:p14="http://schemas.microsoft.com/office/powerpoint/2010/main" val="444561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964385-F6A3-0E7C-84C0-9137811E7DE0}"/>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F6503D29-872C-3CFD-C1F0-F6EEFF56BFB4}"/>
              </a:ext>
            </a:extLst>
          </p:cNvPr>
          <p:cNvSpPr>
            <a:spLocks noGrp="1"/>
          </p:cNvSpPr>
          <p:nvPr/>
        </p:nvSpPr>
        <p:spPr>
          <a:xfrm>
            <a:off x="499872" y="256340"/>
            <a:ext cx="9160017" cy="592562"/>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1799" b="1" i="0" kern="1200">
                <a:solidFill>
                  <a:srgbClr val="014374"/>
                </a:solidFill>
                <a:latin typeface="Arial" panose="020B0604020202020204" pitchFamily="34" charset="0"/>
                <a:ea typeface="Arial" panose="020B0604020202020204" pitchFamily="34" charset="0"/>
                <a:cs typeface="Arial" panose="020B0604020202020204" pitchFamily="34" charset="0"/>
              </a:defRPr>
            </a:lvl1pPr>
          </a:lstStyle>
          <a:p>
            <a:r>
              <a:rPr lang="en-US" sz="2100" dirty="0">
                <a:latin typeface="Avenir Next LT Pro"/>
                <a:ea typeface="Verdana"/>
                <a:cs typeface="Arial"/>
              </a:rPr>
              <a:t>Federal Changes to SNAP</a:t>
            </a:r>
            <a:endParaRPr lang="en-US" sz="2100" dirty="0">
              <a:solidFill>
                <a:srgbClr val="000000"/>
              </a:solidFill>
              <a:latin typeface="Avenir Next LT Pro"/>
              <a:ea typeface="Verdana"/>
              <a:cs typeface="Arial"/>
            </a:endParaRPr>
          </a:p>
          <a:p>
            <a:endParaRPr lang="en-US" sz="2100" dirty="0">
              <a:solidFill>
                <a:srgbClr val="002060"/>
              </a:solidFill>
              <a:latin typeface="Avenir Next LT Pro" panose="020B0504020202020204" pitchFamily="34" charset="0"/>
              <a:ea typeface="Verdana" panose="020B0604030504040204" pitchFamily="34" charset="0"/>
            </a:endParaRPr>
          </a:p>
        </p:txBody>
      </p:sp>
      <p:graphicFrame>
        <p:nvGraphicFramePr>
          <p:cNvPr id="4" name="Table 3">
            <a:extLst>
              <a:ext uri="{FF2B5EF4-FFF2-40B4-BE49-F238E27FC236}">
                <a16:creationId xmlns:a16="http://schemas.microsoft.com/office/drawing/2014/main" id="{34FF4776-C028-8D41-3F29-B952DC702FB9}"/>
              </a:ext>
            </a:extLst>
          </p:cNvPr>
          <p:cNvGraphicFramePr>
            <a:graphicFrameLocks noGrp="1"/>
          </p:cNvGraphicFramePr>
          <p:nvPr>
            <p:extLst>
              <p:ext uri="{D42A27DB-BD31-4B8C-83A1-F6EECF244321}">
                <p14:modId xmlns:p14="http://schemas.microsoft.com/office/powerpoint/2010/main" val="252858391"/>
              </p:ext>
            </p:extLst>
          </p:nvPr>
        </p:nvGraphicFramePr>
        <p:xfrm>
          <a:off x="704088" y="2794230"/>
          <a:ext cx="10643616" cy="3428140"/>
        </p:xfrm>
        <a:graphic>
          <a:graphicData uri="http://schemas.openxmlformats.org/drawingml/2006/table">
            <a:tbl>
              <a:tblPr firstRow="1" bandRow="1">
                <a:tableStyleId>{5C22544A-7EE6-4342-B048-85BDC9FD1C3A}</a:tableStyleId>
              </a:tblPr>
              <a:tblGrid>
                <a:gridCol w="1632382">
                  <a:extLst>
                    <a:ext uri="{9D8B030D-6E8A-4147-A177-3AD203B41FA5}">
                      <a16:colId xmlns:a16="http://schemas.microsoft.com/office/drawing/2014/main" val="2191969518"/>
                    </a:ext>
                  </a:extLst>
                </a:gridCol>
                <a:gridCol w="9011234">
                  <a:extLst>
                    <a:ext uri="{9D8B030D-6E8A-4147-A177-3AD203B41FA5}">
                      <a16:colId xmlns:a16="http://schemas.microsoft.com/office/drawing/2014/main" val="3717119731"/>
                    </a:ext>
                  </a:extLst>
                </a:gridCol>
              </a:tblGrid>
              <a:tr h="302650">
                <a:tc>
                  <a:txBody>
                    <a:bodyPr/>
                    <a:lstStyle/>
                    <a:p>
                      <a:endParaRPr lang="en-US" sz="1400"/>
                    </a:p>
                  </a:txBody>
                  <a:tcPr/>
                </a:tc>
                <a:tc>
                  <a:txBody>
                    <a:bodyPr/>
                    <a:lstStyle/>
                    <a:p>
                      <a:pPr lvl="0">
                        <a:buNone/>
                      </a:pPr>
                      <a:r>
                        <a:rPr lang="en-US" sz="1400" b="1" i="0" u="none" strike="noStrike" noProof="0">
                          <a:solidFill>
                            <a:srgbClr val="FFFFFF"/>
                          </a:solidFill>
                          <a:latin typeface="Arial"/>
                        </a:rPr>
                        <a:t>Federal Reconciliation Bill</a:t>
                      </a:r>
                      <a:endParaRPr lang="en-US" sz="1400"/>
                    </a:p>
                  </a:txBody>
                  <a:tcPr/>
                </a:tc>
                <a:extLst>
                  <a:ext uri="{0D108BD9-81ED-4DB2-BD59-A6C34878D82A}">
                    <a16:rowId xmlns:a16="http://schemas.microsoft.com/office/drawing/2014/main" val="3684186568"/>
                  </a:ext>
                </a:extLst>
              </a:tr>
              <a:tr h="3123340">
                <a:tc>
                  <a:txBody>
                    <a:bodyPr/>
                    <a:lstStyle/>
                    <a:p>
                      <a:pPr algn="ctr"/>
                      <a:r>
                        <a:rPr lang="en-US" sz="1600" b="1" dirty="0"/>
                        <a:t>Benefit Cost Share</a:t>
                      </a:r>
                    </a:p>
                    <a:p>
                      <a:pPr lvl="0">
                        <a:buNone/>
                      </a:pPr>
                      <a:endParaRPr lang="en-US" sz="1600" b="1" dirty="0"/>
                    </a:p>
                  </a:txBody>
                  <a:tcPr anchor="ctr"/>
                </a:tc>
                <a:tc>
                  <a:txBody>
                    <a:bodyPr/>
                    <a:lstStyle/>
                    <a:p>
                      <a:pPr marL="0" lvl="0" indent="0">
                        <a:lnSpc>
                          <a:spcPct val="100000"/>
                        </a:lnSpc>
                        <a:buNone/>
                      </a:pPr>
                      <a:r>
                        <a:rPr lang="en-US" sz="1600" kern="1200" noProof="0" dirty="0">
                          <a:solidFill>
                            <a:schemeClr val="dk1"/>
                          </a:solidFill>
                          <a:latin typeface="+mn-lt"/>
                          <a:ea typeface="+mn-ea"/>
                          <a:cs typeface="+mn-cs"/>
                        </a:rPr>
                        <a:t>Starting October 2027, states are required to pay portion of benefit costs each year based on SNAP payment error rates, as follows:</a:t>
                      </a:r>
                      <a:endParaRPr lang="en-US" sz="1600" dirty="0"/>
                    </a:p>
                    <a:p>
                      <a:pPr marL="628650" lvl="1" indent="-285750">
                        <a:lnSpc>
                          <a:spcPct val="100000"/>
                        </a:lnSpc>
                        <a:buFont typeface="Arial" panose="020B0604020202020204" pitchFamily="34" charset="0"/>
                        <a:buChar char="•"/>
                      </a:pPr>
                      <a:r>
                        <a:rPr lang="en-US" sz="1600" dirty="0"/>
                        <a:t>No cost share if error rate &lt;6% </a:t>
                      </a:r>
                      <a:r>
                        <a:rPr lang="en-US" sz="1600" i="1" dirty="0"/>
                        <a:t>(8 states met this in 2024)</a:t>
                      </a:r>
                      <a:endParaRPr lang="en-US" sz="1600" dirty="0"/>
                    </a:p>
                    <a:p>
                      <a:pPr marL="628650" lvl="1" indent="-285750">
                        <a:lnSpc>
                          <a:spcPct val="100000"/>
                        </a:lnSpc>
                        <a:buFont typeface="Arial" panose="020B0604020202020204" pitchFamily="34" charset="0"/>
                        <a:buChar char="•"/>
                      </a:pPr>
                      <a:r>
                        <a:rPr lang="en-US" sz="1600" dirty="0"/>
                        <a:t>5% if error rates between 6 to 8%</a:t>
                      </a:r>
                    </a:p>
                    <a:p>
                      <a:pPr marL="628650" lvl="1" indent="-285750">
                        <a:lnSpc>
                          <a:spcPct val="100000"/>
                        </a:lnSpc>
                        <a:buFont typeface="Arial" panose="020B0604020202020204" pitchFamily="34" charset="0"/>
                        <a:buChar char="•"/>
                      </a:pPr>
                      <a:r>
                        <a:rPr lang="en-US" sz="1600" dirty="0"/>
                        <a:t>10% if error rates between 8 to 10%</a:t>
                      </a:r>
                    </a:p>
                    <a:p>
                      <a:pPr marL="628650" lvl="1" indent="-285750">
                        <a:lnSpc>
                          <a:spcPct val="100000"/>
                        </a:lnSpc>
                        <a:buFont typeface="Arial" panose="020B0604020202020204" pitchFamily="34" charset="0"/>
                        <a:buChar char="•"/>
                      </a:pPr>
                      <a:r>
                        <a:rPr lang="en-US" sz="1600" dirty="0"/>
                        <a:t>15% if error rates over 10%</a:t>
                      </a:r>
                    </a:p>
                    <a:p>
                      <a:pPr marL="285750" marR="0" lvl="0" indent="-285750" algn="l" rtl="0" eaLnBrk="1" fontAlgn="auto" latinLnBrk="0" hangingPunct="1">
                        <a:lnSpc>
                          <a:spcPct val="100000"/>
                        </a:lnSpc>
                        <a:spcBef>
                          <a:spcPts val="0"/>
                        </a:spcBef>
                        <a:spcAft>
                          <a:spcPts val="0"/>
                        </a:spcAft>
                        <a:buClrTx/>
                        <a:buSzTx/>
                        <a:buFont typeface="Arial" panose="020B0604020202020204" pitchFamily="34" charset="0"/>
                        <a:buChar char="•"/>
                      </a:pPr>
                      <a:endParaRPr lang="en-US" sz="500" dirty="0"/>
                    </a:p>
                    <a:p>
                      <a:pPr marL="0" marR="0" lvl="0" indent="0" algn="l">
                        <a:lnSpc>
                          <a:spcPct val="100000"/>
                        </a:lnSpc>
                        <a:spcBef>
                          <a:spcPts val="0"/>
                        </a:spcBef>
                        <a:spcAft>
                          <a:spcPts val="0"/>
                        </a:spcAft>
                        <a:buClrTx/>
                        <a:buSzTx/>
                        <a:buNone/>
                      </a:pPr>
                      <a:r>
                        <a:rPr lang="en-US" sz="1600" dirty="0"/>
                        <a:t>Cost share based on error rates from 3 years prior. </a:t>
                      </a:r>
                      <a:endParaRPr lang="en-US" sz="1600" b="0" i="0" u="none" strike="noStrike" noProof="0" dirty="0">
                        <a:solidFill>
                          <a:schemeClr val="dk1"/>
                        </a:solidFill>
                        <a:latin typeface="+mn-lt"/>
                      </a:endParaRPr>
                    </a:p>
                    <a:p>
                      <a:pPr marL="0" marR="0" lvl="0" indent="0" algn="l">
                        <a:lnSpc>
                          <a:spcPct val="100000"/>
                        </a:lnSpc>
                        <a:spcBef>
                          <a:spcPts val="0"/>
                        </a:spcBef>
                        <a:spcAft>
                          <a:spcPts val="0"/>
                        </a:spcAft>
                        <a:buClrTx/>
                        <a:buSzTx/>
                        <a:buNone/>
                      </a:pPr>
                      <a:endParaRPr lang="en-US" sz="1600" dirty="0"/>
                    </a:p>
                    <a:p>
                      <a:pPr marL="0" marR="0" lvl="0" indent="0" algn="l">
                        <a:lnSpc>
                          <a:spcPct val="100000"/>
                        </a:lnSpc>
                        <a:spcBef>
                          <a:spcPts val="0"/>
                        </a:spcBef>
                        <a:spcAft>
                          <a:spcPts val="0"/>
                        </a:spcAft>
                        <a:buClrTx/>
                        <a:buSzTx/>
                        <a:buNone/>
                      </a:pPr>
                      <a:r>
                        <a:rPr lang="en-US" sz="1600" dirty="0"/>
                        <a:t>States with error rates over 13.33% would have a delay in paying cost share for 2 years.</a:t>
                      </a:r>
                      <a:endParaRPr lang="en-US" sz="1600" b="0" i="0" u="none" strike="noStrike" noProof="0" dirty="0">
                        <a:solidFill>
                          <a:schemeClr val="dk1"/>
                        </a:solidFill>
                        <a:latin typeface="+mn-lt"/>
                      </a:endParaRPr>
                    </a:p>
                    <a:p>
                      <a:pPr marL="0" marR="0" lvl="0" indent="0" algn="l">
                        <a:lnSpc>
                          <a:spcPct val="100000"/>
                        </a:lnSpc>
                        <a:spcBef>
                          <a:spcPts val="0"/>
                        </a:spcBef>
                        <a:spcAft>
                          <a:spcPts val="0"/>
                        </a:spcAft>
                        <a:buClrTx/>
                        <a:buSzTx/>
                        <a:buNone/>
                      </a:pPr>
                      <a:endParaRPr lang="en-US" sz="1600" dirty="0"/>
                    </a:p>
                    <a:p>
                      <a:pPr marL="0" lvl="0" indent="0">
                        <a:buFont typeface="Arial" panose="020B0604020202020204" pitchFamily="34" charset="0"/>
                        <a:buNone/>
                      </a:pPr>
                      <a:r>
                        <a:rPr lang="en-US" sz="1800" b="1" i="0" u="none" strike="noStrike" noProof="0" dirty="0">
                          <a:solidFill>
                            <a:srgbClr val="000000"/>
                          </a:solidFill>
                          <a:latin typeface="Arial"/>
                        </a:rPr>
                        <a:t>NC cost share would be $420 million per year based on current error rate</a:t>
                      </a:r>
                    </a:p>
                  </a:txBody>
                  <a:tcPr/>
                </a:tc>
                <a:extLst>
                  <a:ext uri="{0D108BD9-81ED-4DB2-BD59-A6C34878D82A}">
                    <a16:rowId xmlns:a16="http://schemas.microsoft.com/office/drawing/2014/main" val="1730366001"/>
                  </a:ext>
                </a:extLst>
              </a:tr>
            </a:tbl>
          </a:graphicData>
        </a:graphic>
      </p:graphicFrame>
      <p:sp>
        <p:nvSpPr>
          <p:cNvPr id="5" name="TextBox 4">
            <a:extLst>
              <a:ext uri="{FF2B5EF4-FFF2-40B4-BE49-F238E27FC236}">
                <a16:creationId xmlns:a16="http://schemas.microsoft.com/office/drawing/2014/main" id="{A3F6548A-0996-7B68-EDF8-6ACC1D313D25}"/>
              </a:ext>
            </a:extLst>
          </p:cNvPr>
          <p:cNvSpPr txBox="1"/>
          <p:nvPr/>
        </p:nvSpPr>
        <p:spPr>
          <a:xfrm>
            <a:off x="499872" y="743024"/>
            <a:ext cx="11192255" cy="1938992"/>
          </a:xfrm>
          <a:prstGeom prst="rect">
            <a:avLst/>
          </a:prstGeom>
          <a:noFill/>
        </p:spPr>
        <p:txBody>
          <a:bodyPr wrap="square" lIns="91440" tIns="45720" rIns="91440" bIns="45720" anchor="t">
            <a:spAutoFit/>
          </a:bodyPr>
          <a:lstStyle/>
          <a:p>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rPr>
              <a:t>Payment error rate is the percentage of SNAP benefit payments that were made incorrectly – either too much (overpayment) or too little (underpayment). National error rate in 2024 is 10.93%. NC’s 2024 error rate is 10.21%. Any overpayments are already required to be recouped and repaid to the federal government. </a:t>
            </a:r>
          </a:p>
          <a:p>
            <a:endPar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rPr>
              <a:t>Currently, the federal government pays 100% of benefits costs.</a:t>
            </a:r>
          </a:p>
        </p:txBody>
      </p:sp>
    </p:spTree>
    <p:custDataLst>
      <p:tags r:id="rId1"/>
    </p:custDataLst>
    <p:extLst>
      <p:ext uri="{BB962C8B-B14F-4D97-AF65-F5344CB8AC3E}">
        <p14:creationId xmlns:p14="http://schemas.microsoft.com/office/powerpoint/2010/main" val="1755283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4097A3-FC66-94A2-9B1B-4527D9E16B47}"/>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BA89983F-6E97-A177-4037-420DCE9D41FC}"/>
              </a:ext>
            </a:extLst>
          </p:cNvPr>
          <p:cNvSpPr>
            <a:spLocks noGrp="1"/>
          </p:cNvSpPr>
          <p:nvPr/>
        </p:nvSpPr>
        <p:spPr>
          <a:xfrm>
            <a:off x="502920" y="339723"/>
            <a:ext cx="9160017" cy="592562"/>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1799" b="1" i="0" kern="1200">
                <a:solidFill>
                  <a:srgbClr val="014374"/>
                </a:solidFill>
                <a:latin typeface="Arial" panose="020B0604020202020204" pitchFamily="34" charset="0"/>
                <a:ea typeface="Arial" panose="020B0604020202020204" pitchFamily="34" charset="0"/>
                <a:cs typeface="Arial" panose="020B0604020202020204" pitchFamily="34" charset="0"/>
              </a:defRPr>
            </a:lvl1pPr>
          </a:lstStyle>
          <a:p>
            <a:r>
              <a:rPr lang="en-US" sz="2100" dirty="0">
                <a:latin typeface="Avenir Next LT Pro"/>
                <a:ea typeface="Verdana"/>
                <a:cs typeface="Arial"/>
              </a:rPr>
              <a:t>Federal Changes to SNAP</a:t>
            </a:r>
          </a:p>
          <a:p>
            <a:endParaRPr lang="en-US" sz="2100" dirty="0">
              <a:solidFill>
                <a:srgbClr val="002060"/>
              </a:solidFill>
              <a:latin typeface="Avenir Next LT Pro" panose="020B0504020202020204" pitchFamily="34" charset="0"/>
              <a:ea typeface="Verdana" panose="020B0604030504040204" pitchFamily="34" charset="0"/>
            </a:endParaRPr>
          </a:p>
        </p:txBody>
      </p:sp>
      <p:graphicFrame>
        <p:nvGraphicFramePr>
          <p:cNvPr id="4" name="Table 3">
            <a:extLst>
              <a:ext uri="{FF2B5EF4-FFF2-40B4-BE49-F238E27FC236}">
                <a16:creationId xmlns:a16="http://schemas.microsoft.com/office/drawing/2014/main" id="{ABC80B0B-27CE-ABA2-BB1D-852DEE43C98B}"/>
              </a:ext>
            </a:extLst>
          </p:cNvPr>
          <p:cNvGraphicFramePr>
            <a:graphicFrameLocks noGrp="1"/>
          </p:cNvGraphicFramePr>
          <p:nvPr>
            <p:extLst>
              <p:ext uri="{D42A27DB-BD31-4B8C-83A1-F6EECF244321}">
                <p14:modId xmlns:p14="http://schemas.microsoft.com/office/powerpoint/2010/main" val="852235593"/>
              </p:ext>
            </p:extLst>
          </p:nvPr>
        </p:nvGraphicFramePr>
        <p:xfrm>
          <a:off x="832104" y="3433537"/>
          <a:ext cx="10305288" cy="2694539"/>
        </p:xfrm>
        <a:graphic>
          <a:graphicData uri="http://schemas.openxmlformats.org/drawingml/2006/table">
            <a:tbl>
              <a:tblPr firstRow="1" bandRow="1">
                <a:tableStyleId>{5C22544A-7EE6-4342-B048-85BDC9FD1C3A}</a:tableStyleId>
              </a:tblPr>
              <a:tblGrid>
                <a:gridCol w="2093071">
                  <a:extLst>
                    <a:ext uri="{9D8B030D-6E8A-4147-A177-3AD203B41FA5}">
                      <a16:colId xmlns:a16="http://schemas.microsoft.com/office/drawing/2014/main" val="2191969518"/>
                    </a:ext>
                  </a:extLst>
                </a:gridCol>
                <a:gridCol w="8212217">
                  <a:extLst>
                    <a:ext uri="{9D8B030D-6E8A-4147-A177-3AD203B41FA5}">
                      <a16:colId xmlns:a16="http://schemas.microsoft.com/office/drawing/2014/main" val="3717119731"/>
                    </a:ext>
                  </a:extLst>
                </a:gridCol>
              </a:tblGrid>
              <a:tr h="317099">
                <a:tc>
                  <a:txBody>
                    <a:bodyPr/>
                    <a:lstStyle/>
                    <a:p>
                      <a:endParaRPr lang="en-US" sz="1400" b="0"/>
                    </a:p>
                  </a:txBody>
                  <a:tcPr/>
                </a:tc>
                <a:tc>
                  <a:txBody>
                    <a:bodyPr/>
                    <a:lstStyle/>
                    <a:p>
                      <a:pPr lvl="0">
                        <a:buNone/>
                      </a:pPr>
                      <a:r>
                        <a:rPr lang="en-US" sz="1400" b="1" i="0" u="none" strike="noStrike" noProof="0" dirty="0">
                          <a:solidFill>
                            <a:srgbClr val="FFFFFF"/>
                          </a:solidFill>
                          <a:latin typeface="Arial"/>
                        </a:rPr>
                        <a:t>Federal Reconciliation Bill</a:t>
                      </a:r>
                      <a:endParaRPr lang="en-US" sz="1400" dirty="0"/>
                    </a:p>
                  </a:txBody>
                  <a:tcPr/>
                </a:tc>
                <a:extLst>
                  <a:ext uri="{0D108BD9-81ED-4DB2-BD59-A6C34878D82A}">
                    <a16:rowId xmlns:a16="http://schemas.microsoft.com/office/drawing/2014/main" val="3684186568"/>
                  </a:ext>
                </a:extLst>
              </a:tr>
              <a:tr h="1002033">
                <a:tc>
                  <a:txBody>
                    <a:bodyPr/>
                    <a:lstStyle/>
                    <a:p>
                      <a:pPr algn="ctr"/>
                      <a:r>
                        <a:rPr lang="en-US" sz="1600" b="1" dirty="0"/>
                        <a:t>Administrative Cost Share </a:t>
                      </a:r>
                    </a:p>
                  </a:txBody>
                  <a:tcPr anchor="ctr"/>
                </a:tc>
                <a:tc>
                  <a:txBody>
                    <a:bodyPr/>
                    <a:lstStyle/>
                    <a:p>
                      <a:r>
                        <a:rPr lang="en-US" sz="1600" b="0" dirty="0"/>
                        <a:t>Federal government pays 25% of administrative costs of SNAP </a:t>
                      </a:r>
                    </a:p>
                    <a:p>
                      <a:endParaRPr lang="en-US" sz="1600" b="0" dirty="0"/>
                    </a:p>
                    <a:p>
                      <a:pPr lvl="0">
                        <a:buNone/>
                      </a:pPr>
                      <a:r>
                        <a:rPr lang="en-US" sz="1600" b="0" dirty="0"/>
                        <a:t>State and counties will pay 75% of administrative costs for SNAP  </a:t>
                      </a:r>
                      <a:endParaRPr lang="en-US" b="0" dirty="0"/>
                    </a:p>
                    <a:p>
                      <a:endParaRPr lang="en-US" sz="1600" b="0" dirty="0"/>
                    </a:p>
                    <a:p>
                      <a:r>
                        <a:rPr lang="en-US" sz="1600" b="0" dirty="0"/>
                        <a:t>Starts October 2026</a:t>
                      </a:r>
                    </a:p>
                    <a:p>
                      <a:pPr lvl="0">
                        <a:buNone/>
                      </a:pPr>
                      <a:endParaRPr lang="en-US" sz="1600" b="0" dirty="0"/>
                    </a:p>
                    <a:p>
                      <a:pPr lvl="0">
                        <a:buNone/>
                      </a:pPr>
                      <a:r>
                        <a:rPr lang="en-US" sz="1800" b="1" dirty="0"/>
                        <a:t>NC state administrative costs likely to increase by $16M. </a:t>
                      </a:r>
                    </a:p>
                    <a:p>
                      <a:pPr lvl="0">
                        <a:buNone/>
                      </a:pPr>
                      <a:r>
                        <a:rPr lang="en-US" sz="1800" b="1" dirty="0"/>
                        <a:t>NC county administrative costs likely to increase by $67M.</a:t>
                      </a:r>
                    </a:p>
                    <a:p>
                      <a:pPr lvl="0">
                        <a:buNone/>
                      </a:pPr>
                      <a:endParaRPr lang="en-US" sz="1800" b="1" dirty="0"/>
                    </a:p>
                  </a:txBody>
                  <a:tcPr/>
                </a:tc>
                <a:extLst>
                  <a:ext uri="{0D108BD9-81ED-4DB2-BD59-A6C34878D82A}">
                    <a16:rowId xmlns:a16="http://schemas.microsoft.com/office/drawing/2014/main" val="2395321278"/>
                  </a:ext>
                </a:extLst>
              </a:tr>
            </a:tbl>
          </a:graphicData>
        </a:graphic>
      </p:graphicFrame>
      <p:sp>
        <p:nvSpPr>
          <p:cNvPr id="2" name="TextBox 1">
            <a:extLst>
              <a:ext uri="{FF2B5EF4-FFF2-40B4-BE49-F238E27FC236}">
                <a16:creationId xmlns:a16="http://schemas.microsoft.com/office/drawing/2014/main" id="{EB2E07BA-43A0-6717-5F90-7FB434A2EF1C}"/>
              </a:ext>
            </a:extLst>
          </p:cNvPr>
          <p:cNvSpPr txBox="1"/>
          <p:nvPr/>
        </p:nvSpPr>
        <p:spPr>
          <a:xfrm>
            <a:off x="502920" y="1071022"/>
            <a:ext cx="11009376" cy="16312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rPr>
              <a:t>Administrative costs in SNAP are those costs incurred by the state and by counties to run the SNAP program. </a:t>
            </a:r>
          </a:p>
          <a:p>
            <a:endPar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rPr>
              <a:t>Currently, the federal government pays 50% of administrative cost, and states/counties pay the other 50%.</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1938862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1AA504-3BA1-CC8B-442D-3A6C5143CC18}"/>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B700D477-249B-B214-A116-2593FA31DE9B}"/>
              </a:ext>
            </a:extLst>
          </p:cNvPr>
          <p:cNvSpPr>
            <a:spLocks noGrp="1"/>
          </p:cNvSpPr>
          <p:nvPr/>
        </p:nvSpPr>
        <p:spPr>
          <a:xfrm>
            <a:off x="331994" y="324853"/>
            <a:ext cx="9160017" cy="592562"/>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1799" b="1" i="0" kern="1200">
                <a:solidFill>
                  <a:srgbClr val="014374"/>
                </a:solidFill>
                <a:latin typeface="Arial" panose="020B0604020202020204" pitchFamily="34" charset="0"/>
                <a:ea typeface="Arial" panose="020B0604020202020204" pitchFamily="34" charset="0"/>
                <a:cs typeface="Arial" panose="020B0604020202020204" pitchFamily="34" charset="0"/>
              </a:defRPr>
            </a:lvl1pPr>
          </a:lstStyle>
          <a:p>
            <a:r>
              <a:rPr lang="en-US" sz="2100" dirty="0">
                <a:latin typeface="Avenir Next LT Pro"/>
                <a:ea typeface="Verdana"/>
                <a:cs typeface="Arial"/>
              </a:rPr>
              <a:t>Federal Changes to SNAP</a:t>
            </a:r>
          </a:p>
          <a:p>
            <a:endParaRPr lang="en-US" sz="2100" dirty="0">
              <a:solidFill>
                <a:srgbClr val="002060"/>
              </a:solidFill>
              <a:latin typeface="Avenir Next LT Pro" panose="020B0504020202020204" pitchFamily="34" charset="0"/>
              <a:ea typeface="Verdana" panose="020B0604030504040204" pitchFamily="34" charset="0"/>
            </a:endParaRPr>
          </a:p>
        </p:txBody>
      </p:sp>
      <p:graphicFrame>
        <p:nvGraphicFramePr>
          <p:cNvPr id="4" name="Table 3">
            <a:extLst>
              <a:ext uri="{FF2B5EF4-FFF2-40B4-BE49-F238E27FC236}">
                <a16:creationId xmlns:a16="http://schemas.microsoft.com/office/drawing/2014/main" id="{8404EF5C-1880-ADB2-36C7-4646A705F726}"/>
              </a:ext>
            </a:extLst>
          </p:cNvPr>
          <p:cNvGraphicFramePr>
            <a:graphicFrameLocks noGrp="1"/>
          </p:cNvGraphicFramePr>
          <p:nvPr>
            <p:extLst>
              <p:ext uri="{D42A27DB-BD31-4B8C-83A1-F6EECF244321}">
                <p14:modId xmlns:p14="http://schemas.microsoft.com/office/powerpoint/2010/main" val="3801111316"/>
              </p:ext>
            </p:extLst>
          </p:nvPr>
        </p:nvGraphicFramePr>
        <p:xfrm>
          <a:off x="704088" y="3491097"/>
          <a:ext cx="10579607" cy="2274536"/>
        </p:xfrm>
        <a:graphic>
          <a:graphicData uri="http://schemas.openxmlformats.org/drawingml/2006/table">
            <a:tbl>
              <a:tblPr firstRow="1" bandRow="1">
                <a:tableStyleId>{5C22544A-7EE6-4342-B048-85BDC9FD1C3A}</a:tableStyleId>
              </a:tblPr>
              <a:tblGrid>
                <a:gridCol w="2267929">
                  <a:extLst>
                    <a:ext uri="{9D8B030D-6E8A-4147-A177-3AD203B41FA5}">
                      <a16:colId xmlns:a16="http://schemas.microsoft.com/office/drawing/2014/main" val="2191969518"/>
                    </a:ext>
                  </a:extLst>
                </a:gridCol>
                <a:gridCol w="8311678">
                  <a:extLst>
                    <a:ext uri="{9D8B030D-6E8A-4147-A177-3AD203B41FA5}">
                      <a16:colId xmlns:a16="http://schemas.microsoft.com/office/drawing/2014/main" val="3717119731"/>
                    </a:ext>
                  </a:extLst>
                </a:gridCol>
              </a:tblGrid>
              <a:tr h="294872">
                <a:tc>
                  <a:txBody>
                    <a:bodyPr/>
                    <a:lstStyle/>
                    <a:p>
                      <a:endParaRPr lang="en-US" sz="1400" b="0"/>
                    </a:p>
                  </a:txBody>
                  <a:tcPr/>
                </a:tc>
                <a:tc>
                  <a:txBody>
                    <a:bodyPr/>
                    <a:lstStyle/>
                    <a:p>
                      <a:pPr lvl="0">
                        <a:buNone/>
                      </a:pPr>
                      <a:r>
                        <a:rPr lang="en-US" sz="1400" b="1" i="0" u="none" strike="noStrike" noProof="0" dirty="0">
                          <a:solidFill>
                            <a:srgbClr val="FFFFFF"/>
                          </a:solidFill>
                          <a:latin typeface="Arial"/>
                        </a:rPr>
                        <a:t>Federal Reconciliation Bill</a:t>
                      </a:r>
                      <a:endParaRPr lang="en-US" sz="1400" dirty="0"/>
                    </a:p>
                  </a:txBody>
                  <a:tcPr/>
                </a:tc>
                <a:extLst>
                  <a:ext uri="{0D108BD9-81ED-4DB2-BD59-A6C34878D82A}">
                    <a16:rowId xmlns:a16="http://schemas.microsoft.com/office/drawing/2014/main" val="3684186568"/>
                  </a:ext>
                </a:extLst>
              </a:tr>
              <a:tr h="1969736">
                <a:tc>
                  <a:txBody>
                    <a:bodyPr/>
                    <a:lstStyle/>
                    <a:p>
                      <a:pPr algn="ctr"/>
                      <a:r>
                        <a:rPr lang="en-US" sz="1600" b="1" dirty="0"/>
                        <a:t>Work Requirements</a:t>
                      </a:r>
                    </a:p>
                  </a:txBody>
                  <a:tcPr anchor="ctr"/>
                </a:tc>
                <a:tc>
                  <a:txBody>
                    <a:bodyPr/>
                    <a:lstStyle/>
                    <a:p>
                      <a:r>
                        <a:rPr lang="en-US" sz="1600" b="0" dirty="0"/>
                        <a:t>SNAP work requirements will apply to able-bodied adults without dependents </a:t>
                      </a:r>
                      <a:r>
                        <a:rPr lang="en-US" sz="1600" b="1" dirty="0"/>
                        <a:t>ages 18-64</a:t>
                      </a:r>
                      <a:r>
                        <a:rPr lang="en-US" sz="1600" b="0" dirty="0"/>
                        <a:t> and</a:t>
                      </a:r>
                      <a:r>
                        <a:rPr lang="en-US" sz="1600" b="0" u="none" dirty="0"/>
                        <a:t> </a:t>
                      </a:r>
                      <a:r>
                        <a:rPr lang="en-US" sz="1600" b="1" dirty="0"/>
                        <a:t>parents of children over age 14 </a:t>
                      </a:r>
                      <a:endParaRPr lang="en-US" sz="1600" b="1" i="1" dirty="0"/>
                    </a:p>
                    <a:p>
                      <a:endParaRPr lang="en-US" sz="1600" b="0" dirty="0"/>
                    </a:p>
                    <a:p>
                      <a:pPr lvl="0">
                        <a:buNone/>
                      </a:pPr>
                      <a:r>
                        <a:rPr lang="en-US" sz="1600" b="0" dirty="0"/>
                        <a:t>Some exemptions have been eliminated</a:t>
                      </a:r>
                    </a:p>
                    <a:p>
                      <a:pPr lvl="0">
                        <a:buNone/>
                      </a:pPr>
                      <a:endParaRPr lang="en-US" sz="1600" b="0" dirty="0"/>
                    </a:p>
                    <a:p>
                      <a:pPr lvl="0">
                        <a:buNone/>
                      </a:pPr>
                      <a:r>
                        <a:rPr lang="en-US" sz="1600" b="1" i="0" u="none" strike="noStrike" noProof="0" dirty="0">
                          <a:solidFill>
                            <a:schemeClr val="dk1"/>
                          </a:solidFill>
                          <a:latin typeface="Arial"/>
                        </a:rPr>
                        <a:t>Estimated 90,000 adults would be newly subject to work requirements</a:t>
                      </a:r>
                      <a:endParaRPr lang="en-US" sz="1600" dirty="0"/>
                    </a:p>
                  </a:txBody>
                  <a:tcPr/>
                </a:tc>
                <a:extLst>
                  <a:ext uri="{0D108BD9-81ED-4DB2-BD59-A6C34878D82A}">
                    <a16:rowId xmlns:a16="http://schemas.microsoft.com/office/drawing/2014/main" val="2605846574"/>
                  </a:ext>
                </a:extLst>
              </a:tr>
            </a:tbl>
          </a:graphicData>
        </a:graphic>
      </p:graphicFrame>
      <p:sp>
        <p:nvSpPr>
          <p:cNvPr id="5" name="TextBox 4">
            <a:extLst>
              <a:ext uri="{FF2B5EF4-FFF2-40B4-BE49-F238E27FC236}">
                <a16:creationId xmlns:a16="http://schemas.microsoft.com/office/drawing/2014/main" id="{7CCC534A-D64B-B315-3697-06AA383A5D86}"/>
              </a:ext>
            </a:extLst>
          </p:cNvPr>
          <p:cNvSpPr txBox="1"/>
          <p:nvPr/>
        </p:nvSpPr>
        <p:spPr>
          <a:xfrm>
            <a:off x="512064" y="1092367"/>
            <a:ext cx="11137391" cy="16312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rPr>
              <a:t>Work requirements for SNAP are rules that say certain adults must work or participate in job training or similar activities to keep getting SNAP benefits. These are already in place for able-bodied adults without dependents ages 18-54. </a:t>
            </a:r>
            <a:endParaRPr lang="en-US" sz="20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endPar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r>
              <a:rPr lang="en-US" sz="2000" dirty="0">
                <a:solidFill>
                  <a:srgbClr val="002060"/>
                </a:solidFill>
                <a:latin typeface="Calibri" panose="020F0502020204030204" pitchFamily="34" charset="0"/>
                <a:ea typeface="Calibri" panose="020F0502020204030204" pitchFamily="34" charset="0"/>
                <a:cs typeface="Calibri" panose="020F0502020204030204" pitchFamily="34" charset="0"/>
              </a:rPr>
              <a:t>80% of SNAP households in North Carolina include someone who was working.</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3453721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D02517-ADD9-3087-1130-03536FE0B6A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E433C5E-8FED-4379-A054-E325D5467BCA}"/>
              </a:ext>
            </a:extLst>
          </p:cNvPr>
          <p:cNvSpPr/>
          <p:nvPr/>
        </p:nvSpPr>
        <p:spPr>
          <a:xfrm>
            <a:off x="493776" y="963300"/>
            <a:ext cx="11301983" cy="2707615"/>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b="1" dirty="0">
                <a:solidFill>
                  <a:srgbClr val="002060"/>
                </a:solidFill>
                <a:ea typeface="Verdana"/>
                <a:cs typeface="Arial"/>
              </a:rPr>
              <a:t>Option 1: NC pays the increased state benefit cost share </a:t>
            </a:r>
          </a:p>
          <a:p>
            <a:pPr marL="342900" indent="-342900">
              <a:buFont typeface="Arial" panose="020B0604020202020204" pitchFamily="34" charset="0"/>
              <a:buChar char="•"/>
            </a:pPr>
            <a:r>
              <a:rPr lang="en-US" sz="1600" dirty="0">
                <a:solidFill>
                  <a:srgbClr val="002060"/>
                </a:solidFill>
                <a:ea typeface="Verdana"/>
                <a:cs typeface="Arial"/>
              </a:rPr>
              <a:t>Cost share could be up to $420M per year based on current enrollment </a:t>
            </a:r>
          </a:p>
          <a:p>
            <a:pPr marL="342900" indent="-342900">
              <a:buFont typeface="Arial" panose="020B0604020202020204" pitchFamily="34" charset="0"/>
              <a:buChar char="•"/>
            </a:pPr>
            <a:r>
              <a:rPr lang="en-US" sz="1600" dirty="0">
                <a:solidFill>
                  <a:srgbClr val="002060"/>
                </a:solidFill>
                <a:ea typeface="Verdana"/>
                <a:cs typeface="Arial"/>
              </a:rPr>
              <a:t>NC would have to pay cost share based on the error rate from 3 years prior </a:t>
            </a:r>
          </a:p>
          <a:p>
            <a:pPr marL="342900" indent="-342900">
              <a:buFont typeface="Arial" panose="020B0604020202020204" pitchFamily="34" charset="0"/>
              <a:buChar char="•"/>
            </a:pPr>
            <a:r>
              <a:rPr lang="en-US" sz="1600" dirty="0">
                <a:solidFill>
                  <a:srgbClr val="002060"/>
                </a:solidFill>
                <a:ea typeface="Verdana"/>
                <a:cs typeface="Arial"/>
              </a:rPr>
              <a:t>States don’t control most SNAP rules. Congress decides who can get benefits and how much they receive.</a:t>
            </a:r>
            <a:endParaRPr lang="en-US" dirty="0">
              <a:solidFill>
                <a:srgbClr val="FFFFFF"/>
              </a:solidFill>
              <a:ea typeface="Verdana"/>
              <a:cs typeface="Arial"/>
            </a:endParaRPr>
          </a:p>
          <a:p>
            <a:pPr marL="342900" indent="-342900">
              <a:buFont typeface="Arial" panose="020B0604020202020204" pitchFamily="34" charset="0"/>
              <a:buChar char="•"/>
            </a:pPr>
            <a:r>
              <a:rPr lang="en-US" sz="1600" dirty="0">
                <a:solidFill>
                  <a:srgbClr val="002060"/>
                </a:solidFill>
                <a:ea typeface="Verdana"/>
                <a:cs typeface="Arial"/>
              </a:rPr>
              <a:t>States can’t control how many people enroll in SNAP. During a recession or tough economy, more people may need help, and states could have to pay more than expected</a:t>
            </a:r>
            <a:r>
              <a:rPr lang="en-US" sz="1100" dirty="0">
                <a:solidFill>
                  <a:srgbClr val="002060"/>
                </a:solidFill>
                <a:ea typeface="Verdana"/>
                <a:cs typeface="Arial"/>
              </a:rPr>
              <a:t>.</a:t>
            </a:r>
            <a:endParaRPr lang="en-US" dirty="0">
              <a:cs typeface="Arial"/>
            </a:endParaRPr>
          </a:p>
        </p:txBody>
      </p:sp>
      <p:sp>
        <p:nvSpPr>
          <p:cNvPr id="3" name="Title 1">
            <a:extLst>
              <a:ext uri="{FF2B5EF4-FFF2-40B4-BE49-F238E27FC236}">
                <a16:creationId xmlns:a16="http://schemas.microsoft.com/office/drawing/2014/main" id="{EB629438-0EEE-DEFB-7436-C7CA643319F5}"/>
              </a:ext>
            </a:extLst>
          </p:cNvPr>
          <p:cNvSpPr>
            <a:spLocks noGrp="1"/>
          </p:cNvSpPr>
          <p:nvPr/>
        </p:nvSpPr>
        <p:spPr>
          <a:xfrm>
            <a:off x="331994" y="267489"/>
            <a:ext cx="9160017" cy="592562"/>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1799" b="1" i="0" kern="1200">
                <a:solidFill>
                  <a:srgbClr val="014374"/>
                </a:solidFill>
                <a:latin typeface="Arial" panose="020B0604020202020204" pitchFamily="34" charset="0"/>
                <a:ea typeface="Arial" panose="020B0604020202020204" pitchFamily="34" charset="0"/>
                <a:cs typeface="Arial" panose="020B0604020202020204" pitchFamily="34" charset="0"/>
              </a:defRPr>
            </a:lvl1pPr>
          </a:lstStyle>
          <a:p>
            <a:r>
              <a:rPr lang="en-US" sz="2100" dirty="0">
                <a:latin typeface="Avenir Next LT Pro"/>
                <a:ea typeface="Verdana"/>
                <a:cs typeface="Arial"/>
              </a:rPr>
              <a:t>Two Paths Forward </a:t>
            </a:r>
          </a:p>
          <a:p>
            <a:endParaRPr lang="en-US" sz="2100" dirty="0">
              <a:solidFill>
                <a:srgbClr val="002060"/>
              </a:solidFill>
              <a:latin typeface="Avenir Next LT Pro" panose="020B0504020202020204" pitchFamily="34" charset="0"/>
              <a:ea typeface="Verdana" panose="020B0604030504040204" pitchFamily="34" charset="0"/>
            </a:endParaRPr>
          </a:p>
        </p:txBody>
      </p:sp>
      <p:sp>
        <p:nvSpPr>
          <p:cNvPr id="14" name="Rectangle 13">
            <a:extLst>
              <a:ext uri="{FF2B5EF4-FFF2-40B4-BE49-F238E27FC236}">
                <a16:creationId xmlns:a16="http://schemas.microsoft.com/office/drawing/2014/main" id="{7685137D-B411-15CD-295F-CAE982959E45}"/>
              </a:ext>
            </a:extLst>
          </p:cNvPr>
          <p:cNvSpPr/>
          <p:nvPr/>
        </p:nvSpPr>
        <p:spPr>
          <a:xfrm>
            <a:off x="493777" y="3897888"/>
            <a:ext cx="11301982" cy="2692623"/>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b="1" dirty="0">
                <a:solidFill>
                  <a:srgbClr val="002060"/>
                </a:solidFill>
                <a:ea typeface="Verdana"/>
                <a:cs typeface="Arial"/>
              </a:rPr>
              <a:t>Option 2: If NC cannot pay for increased state benefit cost share, NC will have to stop offering the SNAP program completely</a:t>
            </a:r>
          </a:p>
          <a:p>
            <a:pPr marL="342900" indent="-342900">
              <a:buFont typeface="Arial" panose="020B0604020202020204" pitchFamily="34" charset="0"/>
              <a:buChar char="•"/>
            </a:pPr>
            <a:r>
              <a:rPr lang="en-US" sz="1600" dirty="0">
                <a:solidFill>
                  <a:srgbClr val="002060"/>
                </a:solidFill>
                <a:ea typeface="Verdana"/>
                <a:cs typeface="Arial"/>
              </a:rPr>
              <a:t>Over 1.4 million North Carolinians lose benefits</a:t>
            </a:r>
          </a:p>
          <a:p>
            <a:pPr marL="342900" indent="-342900">
              <a:buFont typeface="Arial" panose="020B0604020202020204" pitchFamily="34" charset="0"/>
              <a:buChar char="•"/>
            </a:pPr>
            <a:r>
              <a:rPr lang="en-US" sz="1600" dirty="0">
                <a:solidFill>
                  <a:srgbClr val="002060"/>
                </a:solidFill>
                <a:ea typeface="Verdana"/>
                <a:cs typeface="Arial"/>
              </a:rPr>
              <a:t>NC would lose $2.8B in annual federal funds (which generate $4.2B in economic impact)</a:t>
            </a:r>
          </a:p>
          <a:p>
            <a:pPr marL="342900" indent="-342900">
              <a:buFont typeface="Arial" panose="020B0604020202020204" pitchFamily="34" charset="0"/>
              <a:buChar char="•"/>
            </a:pPr>
            <a:r>
              <a:rPr lang="en-US" sz="1600" dirty="0">
                <a:solidFill>
                  <a:srgbClr val="002060"/>
                </a:solidFill>
                <a:ea typeface="Verdana"/>
                <a:cs typeface="Arial"/>
              </a:rPr>
              <a:t>Rural grocery stores that depend on SNAP revenue at risk of closure </a:t>
            </a:r>
          </a:p>
          <a:p>
            <a:pPr marL="342900" indent="-342900">
              <a:buFont typeface="Arial" panose="020B0604020202020204" pitchFamily="34" charset="0"/>
              <a:buChar char="•"/>
            </a:pPr>
            <a:r>
              <a:rPr lang="en-US" sz="1600" dirty="0">
                <a:solidFill>
                  <a:schemeClr val="tx2">
                    <a:lumMod val="75000"/>
                  </a:schemeClr>
                </a:solidFill>
              </a:rPr>
              <a:t>Over 7,000 jobs in NC across grocery, agriculture, manufacturing, transportation, and other industries created by SNAP at risk</a:t>
            </a:r>
            <a:endParaRPr lang="en-US" sz="1600" dirty="0">
              <a:solidFill>
                <a:schemeClr val="tx2">
                  <a:lumMod val="75000"/>
                </a:schemeClr>
              </a:solidFill>
              <a:cs typeface="Arial"/>
            </a:endParaRPr>
          </a:p>
          <a:p>
            <a:pPr marL="342900" indent="-342900">
              <a:buFont typeface="Arial" panose="020B0604020202020204" pitchFamily="34" charset="0"/>
              <a:buChar char="•"/>
            </a:pPr>
            <a:r>
              <a:rPr lang="en-US" sz="1600" dirty="0">
                <a:solidFill>
                  <a:srgbClr val="002060"/>
                </a:solidFill>
                <a:ea typeface="Verdana"/>
                <a:cs typeface="Arial"/>
              </a:rPr>
              <a:t>Over 500,000 children no longer automatically qualify for school meals because of SNAP</a:t>
            </a:r>
          </a:p>
        </p:txBody>
      </p:sp>
    </p:spTree>
    <p:custDataLst>
      <p:tags r:id="rId1"/>
    </p:custDataLst>
    <p:extLst>
      <p:ext uri="{BB962C8B-B14F-4D97-AF65-F5344CB8AC3E}">
        <p14:creationId xmlns:p14="http://schemas.microsoft.com/office/powerpoint/2010/main" val="1342031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954CBF9-7842-53FA-9478-D802522E22CB}"/>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C31412C-4B42-C6B7-5B04-97708963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29C63DC7-03FA-2142-9627-DF38AC0B4B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9319241D-BA24-749A-C1BB-59A1E3EC7AC5}"/>
              </a:ext>
            </a:extLst>
          </p:cNvPr>
          <p:cNvSpPr>
            <a:spLocks noGrp="1"/>
          </p:cNvSpPr>
          <p:nvPr>
            <p:ph type="title"/>
          </p:nvPr>
        </p:nvSpPr>
        <p:spPr>
          <a:xfrm>
            <a:off x="1180947" y="338881"/>
            <a:ext cx="9829800" cy="1325880"/>
          </a:xfrm>
        </p:spPr>
        <p:txBody>
          <a:bodyPr anchor="b">
            <a:normAutofit fontScale="90000"/>
          </a:bodyPr>
          <a:lstStyle/>
          <a:p>
            <a:pPr algn="ctr"/>
            <a:r>
              <a:rPr lang="en-US" sz="5300" b="1" dirty="0">
                <a:solidFill>
                  <a:schemeClr val="tx2"/>
                </a:solidFill>
              </a:rPr>
              <a:t>What Is the FNS Payment Error Rate?</a:t>
            </a:r>
            <a:endParaRPr lang="en-US" sz="4600" dirty="0">
              <a:solidFill>
                <a:schemeClr val="tx2"/>
              </a:solidFill>
            </a:endParaRPr>
          </a:p>
        </p:txBody>
      </p:sp>
      <p:grpSp>
        <p:nvGrpSpPr>
          <p:cNvPr id="14" name="Group 13">
            <a:extLst>
              <a:ext uri="{FF2B5EF4-FFF2-40B4-BE49-F238E27FC236}">
                <a16:creationId xmlns:a16="http://schemas.microsoft.com/office/drawing/2014/main" id="{BBE41909-F654-0AA0-BB5B-D0E6D1DEFE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1"/>
            <a:ext cx="3362070" cy="2522849"/>
            <a:chOff x="-305" y="-1"/>
            <a:chExt cx="3832880" cy="2876136"/>
          </a:xfrm>
        </p:grpSpPr>
        <p:sp>
          <p:nvSpPr>
            <p:cNvPr id="15" name="Freeform: Shape 14">
              <a:extLst>
                <a:ext uri="{FF2B5EF4-FFF2-40B4-BE49-F238E27FC236}">
                  <a16:creationId xmlns:a16="http://schemas.microsoft.com/office/drawing/2014/main" id="{166F2824-A38A-A21E-3590-099B938215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C4E326DC-1656-827C-C37E-56C4CFE655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7" name="Freeform: Shape 16">
              <a:extLst>
                <a:ext uri="{FF2B5EF4-FFF2-40B4-BE49-F238E27FC236}">
                  <a16:creationId xmlns:a16="http://schemas.microsoft.com/office/drawing/2014/main" id="{A4BDACC9-62AE-96FD-0EF6-5411B181C0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8" name="Freeform: Shape 17">
              <a:extLst>
                <a:ext uri="{FF2B5EF4-FFF2-40B4-BE49-F238E27FC236}">
                  <a16:creationId xmlns:a16="http://schemas.microsoft.com/office/drawing/2014/main" id="{D9132963-8068-ABEA-E1A8-5A3DC64997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sp>
        <p:nvSpPr>
          <p:cNvPr id="3" name="Content Placeholder 2">
            <a:extLst>
              <a:ext uri="{FF2B5EF4-FFF2-40B4-BE49-F238E27FC236}">
                <a16:creationId xmlns:a16="http://schemas.microsoft.com/office/drawing/2014/main" id="{EA45D293-2DD6-3EF1-2E42-4EBDB807D38A}"/>
              </a:ext>
            </a:extLst>
          </p:cNvPr>
          <p:cNvSpPr>
            <a:spLocks noGrp="1"/>
          </p:cNvSpPr>
          <p:nvPr>
            <p:ph idx="1"/>
          </p:nvPr>
        </p:nvSpPr>
        <p:spPr>
          <a:xfrm>
            <a:off x="1060703" y="2346426"/>
            <a:ext cx="9829799" cy="3227626"/>
          </a:xfrm>
        </p:spPr>
        <p:txBody>
          <a:bodyPr anchor="ctr">
            <a:normAutofit/>
          </a:bodyPr>
          <a:lstStyle/>
          <a:p>
            <a:pPr>
              <a:buFont typeface="Wingdings" panose="05000000000000000000" pitchFamily="2" charset="2"/>
              <a:buChar char="§"/>
            </a:pPr>
            <a:r>
              <a:rPr lang="en-US" dirty="0"/>
              <a:t>The Payment Error Rate (PER) measures how accurately FNS benefits are being issued, reflecting both overpayments (benefits given in excess) and underpayments (benefits given below entitlement).</a:t>
            </a:r>
            <a:endParaRPr lang="en-US" dirty="0">
              <a:solidFill>
                <a:schemeClr val="tx2"/>
              </a:solidFill>
            </a:endParaRPr>
          </a:p>
          <a:p>
            <a:pPr>
              <a:buFont typeface="Wingdings" panose="05000000000000000000" pitchFamily="2" charset="2"/>
              <a:buChar char="§"/>
            </a:pPr>
            <a:r>
              <a:rPr lang="en-US" dirty="0"/>
              <a:t>The PER is determined by a sample of cases reviewed by state Quality Control (QC) staff and uploaded into the USDA’s QC system which are reviewed by our federal partners. </a:t>
            </a:r>
            <a:endParaRPr lang="en-US" sz="2800" dirty="0">
              <a:solidFill>
                <a:schemeClr val="tx2"/>
              </a:solidFill>
            </a:endParaRPr>
          </a:p>
        </p:txBody>
      </p:sp>
      <p:grpSp>
        <p:nvGrpSpPr>
          <p:cNvPr id="20" name="Group 19">
            <a:extLst>
              <a:ext uri="{FF2B5EF4-FFF2-40B4-BE49-F238E27FC236}">
                <a16:creationId xmlns:a16="http://schemas.microsoft.com/office/drawing/2014/main" id="{3FFBB814-70EC-4969-3ADC-F4492856D2F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10185732" y="4852038"/>
            <a:ext cx="2151670" cy="1860256"/>
            <a:chOff x="-305" y="-4155"/>
            <a:chExt cx="2514948" cy="2174333"/>
          </a:xfrm>
        </p:grpSpPr>
        <p:sp>
          <p:nvSpPr>
            <p:cNvPr id="21" name="Freeform: Shape 20">
              <a:extLst>
                <a:ext uri="{FF2B5EF4-FFF2-40B4-BE49-F238E27FC236}">
                  <a16:creationId xmlns:a16="http://schemas.microsoft.com/office/drawing/2014/main" id="{DCD0BA76-137C-DE28-9F7C-EB1170B0CF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4F4AE054-A332-03EC-0855-A03ADBA976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3" name="Freeform: Shape 22">
              <a:extLst>
                <a:ext uri="{FF2B5EF4-FFF2-40B4-BE49-F238E27FC236}">
                  <a16:creationId xmlns:a16="http://schemas.microsoft.com/office/drawing/2014/main" id="{5ACE74A9-7CD9-640A-0A80-F449673AD7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4" name="Freeform: Shape 23">
              <a:extLst>
                <a:ext uri="{FF2B5EF4-FFF2-40B4-BE49-F238E27FC236}">
                  <a16:creationId xmlns:a16="http://schemas.microsoft.com/office/drawing/2014/main" id="{2B35A1D6-72F3-456E-E1C8-8249AE3F09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39092188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14999</TotalTime>
  <Words>3189</Words>
  <Application>Microsoft Office PowerPoint</Application>
  <PresentationFormat>Widescreen</PresentationFormat>
  <Paragraphs>238</Paragraphs>
  <Slides>30</Slides>
  <Notes>5</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30</vt:i4>
      </vt:variant>
    </vt:vector>
  </HeadingPairs>
  <TitlesOfParts>
    <vt:vector size="44" baseType="lpstr">
      <vt:lpstr>Aptos</vt:lpstr>
      <vt:lpstr>Aptos Display</vt:lpstr>
      <vt:lpstr>Arial</vt:lpstr>
      <vt:lpstr>Arial,Sans-Serif</vt:lpstr>
      <vt:lpstr>Avenir Next LT Pro</vt:lpstr>
      <vt:lpstr>Calibri</vt:lpstr>
      <vt:lpstr>Calisto MT</vt:lpstr>
      <vt:lpstr>Franklin Gothic Demi Cond</vt:lpstr>
      <vt:lpstr>Gotham Light</vt:lpstr>
      <vt:lpstr>Univers Condensed</vt:lpstr>
      <vt:lpstr>Verdana</vt:lpstr>
      <vt:lpstr>Wingdings</vt:lpstr>
      <vt:lpstr>ChronicleVTI</vt:lpstr>
      <vt:lpstr>1_Office Theme</vt:lpstr>
      <vt:lpstr>PowerPoint Presentation</vt:lpstr>
      <vt:lpstr>PowerPoint Presentation</vt:lpstr>
      <vt:lpstr>Key Decisions for the NC General Assembly from Federal Actions</vt:lpstr>
      <vt:lpstr>Over 1.4 Million North Carolinians Rely on SNAP</vt:lpstr>
      <vt:lpstr>PowerPoint Presentation</vt:lpstr>
      <vt:lpstr>PowerPoint Presentation</vt:lpstr>
      <vt:lpstr>PowerPoint Presentation</vt:lpstr>
      <vt:lpstr>PowerPoint Presentation</vt:lpstr>
      <vt:lpstr>What Is the FNS Payment Error Rate?</vt:lpstr>
      <vt:lpstr>What Is the FNS Payment Error Rate? (Continued)</vt:lpstr>
      <vt:lpstr>North Carolina’s FY 2024  Payment Error Rate (PER)</vt:lpstr>
      <vt:lpstr>What are the roles of the Division of Social Services (DSS) and the Division of Child and Family Wellbeing (DCFW)?</vt:lpstr>
      <vt:lpstr>What is CQI?  </vt:lpstr>
      <vt:lpstr>The CQI Cycle Plan As it Pertains to FNS Timeliness and Accuracy </vt:lpstr>
      <vt:lpstr>The CQI Cycle Plan As it Pertains to FNS Timeliness and Accuracy (Continued)</vt:lpstr>
      <vt:lpstr>The CQI Cycle Plan As it Pertains to FNS Timeliness and Accuracy (Continued) </vt:lpstr>
      <vt:lpstr>The CQI Cycle Plan As it Pertains to FNS Timeliness and Accuracy (Continued)  </vt:lpstr>
      <vt:lpstr>The CQI Cycle Plan As it Pertains to FNS Timeliness and Accuracy (Continued)  </vt:lpstr>
      <vt:lpstr>Why Timeliness Matters!</vt:lpstr>
      <vt:lpstr>Tools to Support the CQI Process</vt:lpstr>
      <vt:lpstr>What to Expect</vt:lpstr>
      <vt:lpstr>What to Expect (continued)</vt:lpstr>
      <vt:lpstr>What to Expect (continued)</vt:lpstr>
      <vt:lpstr>What to Expect (continued)</vt:lpstr>
      <vt:lpstr>Benefits of Working the CQI Cycle</vt:lpstr>
      <vt:lpstr>Call to Action</vt:lpstr>
      <vt:lpstr>Call to Action (continued)</vt:lpstr>
      <vt:lpstr>Success Story Featuring Pitt County DSS </vt:lpstr>
      <vt:lpstr>Questions and Discussion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Smith, Crystal E</dc:creator>
  <cp:lastModifiedBy>Smith, Allison W</cp:lastModifiedBy>
  <cp:revision>14</cp:revision>
  <dcterms:created xsi:type="dcterms:W3CDTF">2025-03-31T19:30:12Z</dcterms:created>
  <dcterms:modified xsi:type="dcterms:W3CDTF">2025-07-30T13:29:54Z</dcterms:modified>
</cp:coreProperties>
</file>