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58" autoAdjust="0"/>
    <p:restoredTop sz="95565" autoAdjust="0"/>
  </p:normalViewPr>
  <p:slideViewPr>
    <p:cSldViewPr snapToGrid="0">
      <p:cViewPr varScale="1">
        <p:scale>
          <a:sx n="99" d="100"/>
          <a:sy n="99" d="100"/>
        </p:scale>
        <p:origin x="1224" y="115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10-14T17:40:44.78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30 60,'0'0</inkml:trace>
  <inkml:trace contextRef="#ctx0" brushRef="#br0" timeOffset="1253.26">1 1,'0'0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10-14T17:40:54.75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10-14T17:41:51.144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19-10-14T17:41:54.445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0,'0'5,"0"7,0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EBD65C-3A05-4705-8C65-45FEE25B19A3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6AE141-60A8-425A-A305-6DCF1F782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925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6AE141-60A8-425A-A305-6DCF1F782E2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27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D035C-AE0F-4B63-963B-9EB8D8B460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5D5AFB-F0F4-4115-B585-8C4162BF34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9F6D4-B1AE-4AE4-85E8-B532E450A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3692-8EDB-47DF-8EF8-C76C28441222}" type="datetimeFigureOut">
              <a:rPr lang="en-US" smtClean="0"/>
              <a:t>5/5/2025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28CFF-F206-48FD-AF36-B918309B6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0ABD49-8D66-4988-B618-F691F453B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FBE3-6BE2-464A-9E4C-8E7FE13EDD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038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18C85-7B9A-48D7-9AF2-B0E8B7622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02063D-6298-41B0-BBE1-60B638B1B1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B80FEB-46AB-4996-ADAD-DDF46B257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3692-8EDB-47DF-8EF8-C76C28441222}" type="datetimeFigureOut">
              <a:rPr lang="en-US" smtClean="0"/>
              <a:t>5/5/2025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95C6A-C71D-4A6A-BF38-B44AC12C2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9882B3-A944-4F7A-99B6-FE12215AC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FBE3-6BE2-464A-9E4C-8E7FE13EDD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821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D8A104-D4FA-410C-AC19-805E8DA815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563FD0-58DA-4BAA-996B-6477191ED1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4C4B81-C803-4E4B-8648-C97733BA7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3692-8EDB-47DF-8EF8-C76C28441222}" type="datetimeFigureOut">
              <a:rPr lang="en-US" smtClean="0"/>
              <a:t>5/5/2025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2DC141-47AE-4650-9C9E-11F438D65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8B2EC-F55D-482C-8D13-F5406CC99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FBE3-6BE2-464A-9E4C-8E7FE13EDD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962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B8FD0-13AA-4F73-A2F4-101DA54FF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356742-D316-449B-97C4-2B4591693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24BF1-29DE-41A5-B46B-B08DBFE93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3692-8EDB-47DF-8EF8-C76C28441222}" type="datetimeFigureOut">
              <a:rPr lang="en-US" smtClean="0"/>
              <a:t>5/5/2025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12E90-B828-4C44-AEF7-F48053F60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0B4F-5559-4F72-9439-0C150BF05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FBE3-6BE2-464A-9E4C-8E7FE13EDD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740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C6BB5-3DBF-4BDB-A049-FC0855BD2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BC783-5069-49A8-AB35-F54F555AE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71A75-A9EE-4F38-B358-838CEA065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3692-8EDB-47DF-8EF8-C76C28441222}" type="datetimeFigureOut">
              <a:rPr lang="en-US" smtClean="0"/>
              <a:t>5/5/2025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0EBF8C-E9B5-4801-BFE9-837AE5E76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E5DE0-BB74-476B-B1AE-094AA9791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FBE3-6BE2-464A-9E4C-8E7FE13EDD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650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04188-139B-407F-BA42-5BD5676EC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92511-A260-4FE7-821A-BC1F8774BC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86AAA1-2C40-4C1A-B5AC-355DEA63E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D74773-5270-4432-AE5B-E1572AA03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3692-8EDB-47DF-8EF8-C76C28441222}" type="datetimeFigureOut">
              <a:rPr lang="en-US" smtClean="0"/>
              <a:t>5/5/2025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1EE428-461F-4959-8306-9CFA5D2C6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7FFD53-1E91-41F0-9EE5-E0402B3E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FBE3-6BE2-464A-9E4C-8E7FE13EDD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596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86C02-AD9C-4E06-9FA0-406709E8A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7F027D-6C50-4A0A-90BB-7D35E2F4D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390C2F-8E71-42A6-B9DE-94A3DC0BAA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557E52-DA82-4B5D-B1C0-960F30EA1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85978B-D30D-4E83-85D3-D7C86983B2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A66F84-8D32-428B-8660-43AF074FC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3692-8EDB-47DF-8EF8-C76C28441222}" type="datetimeFigureOut">
              <a:rPr lang="en-US" smtClean="0"/>
              <a:t>5/5/2025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F61D30-5022-4B47-BB35-7CA7F98FF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40762F-C0E4-4AFF-9305-5D60763D7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FBE3-6BE2-464A-9E4C-8E7FE13EDD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607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891E2-422E-4E5A-9A9F-42C2A266E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E5FFE0-3E4B-445F-AE86-B40843BD1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3692-8EDB-47DF-8EF8-C76C28441222}" type="datetimeFigureOut">
              <a:rPr lang="en-US" smtClean="0"/>
              <a:t>5/5/2025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0E9B05-4AC6-490D-AD3F-A1B27BEB8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3B76C0-5AA2-419B-9BBC-A51FE2498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FBE3-6BE2-464A-9E4C-8E7FE13EDD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548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4542B6-8ED1-476C-9E3D-1A0DEEE3D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3692-8EDB-47DF-8EF8-C76C28441222}" type="datetimeFigureOut">
              <a:rPr lang="en-US" smtClean="0"/>
              <a:t>5/5/2025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5623DF-F1CB-4B46-A18D-37A6CE978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46CD79-8ACC-4585-8E66-8899BB383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FBE3-6BE2-464A-9E4C-8E7FE13EDD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315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F9CD7-1A0B-4327-8AF6-E2FC977A9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44C29-07FA-45E8-818E-F481C43D6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EF37C9-5936-459E-A601-514B03DA84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6B6FC1-EEC0-4D45-9BC4-04AF9FE5D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3692-8EDB-47DF-8EF8-C76C28441222}" type="datetimeFigureOut">
              <a:rPr lang="en-US" smtClean="0"/>
              <a:t>5/5/2025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ED30C-067C-4692-A402-6F5EF6D5F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B573B-D3D5-4F0E-AF82-94B9F1F67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FBE3-6BE2-464A-9E4C-8E7FE13EDD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56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98159-151B-4B80-AEE7-8F3D87407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EF65CC-EFD2-4884-A9B2-F67D5DA6EF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4FDE02-E494-4ADC-B4A4-91B49655BD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8F5D5F-77A7-43E6-9FC4-EC691C937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D3692-8EDB-47DF-8EF8-C76C28441222}" type="datetimeFigureOut">
              <a:rPr lang="en-US" smtClean="0"/>
              <a:t>5/5/2025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0D3699-C699-4DD9-959F-7DA746FAB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74680C-A0EE-47F1-904C-FDE87BB48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7FBE3-6BE2-464A-9E4C-8E7FE13EDD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87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01F039-E03F-4CAB-BEF3-B89045A48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E0515-E72B-4C9C-856C-439FB1BFD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5445D6-9DAD-40E4-8A50-5F3364C70B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D3692-8EDB-47DF-8EF8-C76C28441222}" type="datetimeFigureOut">
              <a:rPr lang="en-US" smtClean="0"/>
              <a:t>5/5/2025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B78BE-A30D-4C75-A986-3EF940D1AF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AD101-7387-4E31-BEDA-DBF3443D18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7FBE3-6BE2-464A-9E4C-8E7FE13EDD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935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.png"/><Relationship Id="rId5" Type="http://schemas.openxmlformats.org/officeDocument/2006/relationships/customXml" Target="../ink/ink2.xml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6" name="Straight Connector 165">
            <a:extLst>
              <a:ext uri="{FF2B5EF4-FFF2-40B4-BE49-F238E27FC236}">
                <a16:creationId xmlns:a16="http://schemas.microsoft.com/office/drawing/2014/main" id="{7DA73B36-0A62-45E3-9BE7-F027B071A9CE}"/>
              </a:ext>
            </a:extLst>
          </p:cNvPr>
          <p:cNvCxnSpPr>
            <a:cxnSpLocks/>
          </p:cNvCxnSpPr>
          <p:nvPr/>
        </p:nvCxnSpPr>
        <p:spPr>
          <a:xfrm>
            <a:off x="3341302" y="2420493"/>
            <a:ext cx="0" cy="66306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E689BFB-4C5D-9B7D-08C5-2D6F397F0FDC}"/>
              </a:ext>
            </a:extLst>
          </p:cNvPr>
          <p:cNvCxnSpPr>
            <a:cxnSpLocks/>
          </p:cNvCxnSpPr>
          <p:nvPr/>
        </p:nvCxnSpPr>
        <p:spPr>
          <a:xfrm>
            <a:off x="2899342" y="3117390"/>
            <a:ext cx="0" cy="201658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1CE3204-0F3C-CB81-6154-3B21E2CEFEEB}"/>
              </a:ext>
            </a:extLst>
          </p:cNvPr>
          <p:cNvCxnSpPr>
            <a:cxnSpLocks/>
          </p:cNvCxnSpPr>
          <p:nvPr/>
        </p:nvCxnSpPr>
        <p:spPr>
          <a:xfrm>
            <a:off x="3843089" y="2917284"/>
            <a:ext cx="5370" cy="59963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CE0C4A7-74DE-4F52-A06A-B6D75300DD01}"/>
              </a:ext>
            </a:extLst>
          </p:cNvPr>
          <p:cNvGrpSpPr/>
          <p:nvPr/>
        </p:nvGrpSpPr>
        <p:grpSpPr>
          <a:xfrm>
            <a:off x="2337158" y="2502153"/>
            <a:ext cx="1964083" cy="2299116"/>
            <a:chOff x="1993040" y="2597842"/>
            <a:chExt cx="1964083" cy="2299116"/>
          </a:xfrm>
        </p:grpSpPr>
        <p:sp>
          <p:nvSpPr>
            <p:cNvPr id="134" name="object 34">
              <a:extLst>
                <a:ext uri="{FF2B5EF4-FFF2-40B4-BE49-F238E27FC236}">
                  <a16:creationId xmlns:a16="http://schemas.microsoft.com/office/drawing/2014/main" id="{33851EA2-B314-44DF-9E7A-6F20CDBC0802}"/>
                </a:ext>
              </a:extLst>
            </p:cNvPr>
            <p:cNvSpPr/>
            <p:nvPr/>
          </p:nvSpPr>
          <p:spPr>
            <a:xfrm>
              <a:off x="2480206" y="2597842"/>
              <a:ext cx="1097280" cy="632713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700" dirty="0"/>
                <a:t>John Resendes</a:t>
              </a:r>
            </a:p>
            <a:p>
              <a:pPr algn="ctr"/>
              <a:r>
                <a:rPr lang="en-US" sz="700" dirty="0"/>
                <a:t>Program Manager II</a:t>
              </a:r>
            </a:p>
            <a:p>
              <a:pPr algn="ctr"/>
              <a:r>
                <a:rPr lang="en-US" sz="700" dirty="0"/>
                <a:t>Analytics /Innovations  Mgr.   </a:t>
              </a:r>
            </a:p>
          </p:txBody>
        </p:sp>
        <p:sp>
          <p:nvSpPr>
            <p:cNvPr id="147" name="object 34">
              <a:extLst>
                <a:ext uri="{FF2B5EF4-FFF2-40B4-BE49-F238E27FC236}">
                  <a16:creationId xmlns:a16="http://schemas.microsoft.com/office/drawing/2014/main" id="{986EA217-4B0C-4CB3-9662-5C637286F2C3}"/>
                </a:ext>
              </a:extLst>
            </p:cNvPr>
            <p:cNvSpPr/>
            <p:nvPr/>
          </p:nvSpPr>
          <p:spPr>
            <a:xfrm>
              <a:off x="3042723" y="3300407"/>
              <a:ext cx="914400" cy="36576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600" dirty="0"/>
                <a:t>Moneka Midgette</a:t>
              </a:r>
            </a:p>
            <a:p>
              <a:pPr algn="ctr"/>
              <a:r>
                <a:rPr lang="en-US" sz="600" dirty="0"/>
                <a:t>CDS II</a:t>
              </a:r>
            </a:p>
            <a:p>
              <a:pPr algn="ctr"/>
              <a:r>
                <a:rPr lang="en-US" sz="600" dirty="0"/>
                <a:t>Comm Health Worker Coord</a:t>
              </a:r>
            </a:p>
          </p:txBody>
        </p:sp>
        <p:sp>
          <p:nvSpPr>
            <p:cNvPr id="148" name="object 34">
              <a:extLst>
                <a:ext uri="{FF2B5EF4-FFF2-40B4-BE49-F238E27FC236}">
                  <a16:creationId xmlns:a16="http://schemas.microsoft.com/office/drawing/2014/main" id="{EF7CD522-8EB0-4A1F-9816-3EB9F0A4CACA}"/>
                </a:ext>
              </a:extLst>
            </p:cNvPr>
            <p:cNvSpPr/>
            <p:nvPr/>
          </p:nvSpPr>
          <p:spPr>
            <a:xfrm>
              <a:off x="1993040" y="4531198"/>
              <a:ext cx="914400" cy="36576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600" dirty="0"/>
                <a:t>Kylee Bartlett</a:t>
              </a:r>
            </a:p>
            <a:p>
              <a:pPr algn="ctr"/>
              <a:r>
                <a:rPr lang="en-US" sz="600" dirty="0"/>
                <a:t>Human Serv. Planner Eval. III</a:t>
              </a:r>
            </a:p>
            <a:p>
              <a:pPr algn="ctr"/>
              <a:r>
                <a:rPr lang="en-US" sz="600" dirty="0"/>
                <a:t>HPSA Designation Specialist</a:t>
              </a:r>
            </a:p>
          </p:txBody>
        </p:sp>
        <p:sp>
          <p:nvSpPr>
            <p:cNvPr id="152" name="object 34">
              <a:extLst>
                <a:ext uri="{FF2B5EF4-FFF2-40B4-BE49-F238E27FC236}">
                  <a16:creationId xmlns:a16="http://schemas.microsoft.com/office/drawing/2014/main" id="{1B57F983-1162-4CF0-AF2E-C8341AA55E75}"/>
                </a:ext>
              </a:extLst>
            </p:cNvPr>
            <p:cNvSpPr/>
            <p:nvPr/>
          </p:nvSpPr>
          <p:spPr>
            <a:xfrm>
              <a:off x="1993040" y="3302861"/>
              <a:ext cx="914400" cy="36576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600" dirty="0"/>
                <a:t>David Britt</a:t>
              </a:r>
            </a:p>
            <a:p>
              <a:pPr algn="ctr"/>
              <a:r>
                <a:rPr lang="en-US" sz="600" dirty="0"/>
                <a:t>Business Systems Analyst II</a:t>
              </a:r>
            </a:p>
            <a:p>
              <a:pPr algn="ctr"/>
              <a:r>
                <a:rPr lang="en-US" sz="600" dirty="0"/>
                <a:t>Data &amp; Analytics Specialist </a:t>
              </a:r>
              <a:endParaRPr sz="600" dirty="0"/>
            </a:p>
          </p:txBody>
        </p:sp>
        <p:sp>
          <p:nvSpPr>
            <p:cNvPr id="153" name="object 34">
              <a:extLst>
                <a:ext uri="{FF2B5EF4-FFF2-40B4-BE49-F238E27FC236}">
                  <a16:creationId xmlns:a16="http://schemas.microsoft.com/office/drawing/2014/main" id="{DC978783-031F-42EC-AC5C-BB1AD496B821}"/>
                </a:ext>
              </a:extLst>
            </p:cNvPr>
            <p:cNvSpPr/>
            <p:nvPr/>
          </p:nvSpPr>
          <p:spPr>
            <a:xfrm>
              <a:off x="1993040" y="4120422"/>
              <a:ext cx="914400" cy="36576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600" dirty="0"/>
                <a:t>Gretchen Taylor</a:t>
              </a:r>
            </a:p>
            <a:p>
              <a:pPr algn="ctr"/>
              <a:r>
                <a:rPr lang="en-US" sz="600" dirty="0"/>
                <a:t>Business Systems Analyst II</a:t>
              </a:r>
            </a:p>
            <a:p>
              <a:pPr algn="ctr"/>
              <a:r>
                <a:rPr lang="en-US" sz="600" dirty="0"/>
                <a:t>Data &amp; Analytics Specialist</a:t>
              </a:r>
            </a:p>
          </p:txBody>
        </p:sp>
        <p:sp>
          <p:nvSpPr>
            <p:cNvPr id="154" name="object 34">
              <a:extLst>
                <a:ext uri="{FF2B5EF4-FFF2-40B4-BE49-F238E27FC236}">
                  <a16:creationId xmlns:a16="http://schemas.microsoft.com/office/drawing/2014/main" id="{17B511BD-43C7-42C3-88D1-4A222BFA1686}"/>
                </a:ext>
              </a:extLst>
            </p:cNvPr>
            <p:cNvSpPr/>
            <p:nvPr/>
          </p:nvSpPr>
          <p:spPr>
            <a:xfrm>
              <a:off x="1993040" y="3708784"/>
              <a:ext cx="914400" cy="36576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600" dirty="0"/>
                <a:t>Libby Frederickson</a:t>
              </a:r>
            </a:p>
            <a:p>
              <a:pPr algn="ctr"/>
              <a:r>
                <a:rPr lang="en-US" sz="600" dirty="0"/>
                <a:t>Business System </a:t>
              </a:r>
              <a:r>
                <a:rPr lang="en-US" sz="600"/>
                <a:t>Analyst II</a:t>
              </a:r>
              <a:endParaRPr lang="en-US" sz="600" dirty="0"/>
            </a:p>
            <a:p>
              <a:pPr algn="ctr"/>
              <a:r>
                <a:rPr lang="en-US" sz="600" dirty="0"/>
                <a:t>Data &amp; Analytics Specialist</a:t>
              </a:r>
            </a:p>
          </p:txBody>
        </p:sp>
      </p:grp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9EC1DA06-DB4B-E213-BA24-3A7E1E9507A8}"/>
              </a:ext>
            </a:extLst>
          </p:cNvPr>
          <p:cNvCxnSpPr>
            <a:cxnSpLocks/>
          </p:cNvCxnSpPr>
          <p:nvPr/>
        </p:nvCxnSpPr>
        <p:spPr>
          <a:xfrm>
            <a:off x="10601700" y="2662178"/>
            <a:ext cx="0" cy="21468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1DAB877E-74BF-486B-9130-538D883E88AB}"/>
              </a:ext>
            </a:extLst>
          </p:cNvPr>
          <p:cNvCxnSpPr>
            <a:cxnSpLocks/>
          </p:cNvCxnSpPr>
          <p:nvPr/>
        </p:nvCxnSpPr>
        <p:spPr>
          <a:xfrm>
            <a:off x="6192746" y="2438034"/>
            <a:ext cx="0" cy="191657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BBFE7908-1A8E-4934-B9C3-5440474CA08F}"/>
              </a:ext>
            </a:extLst>
          </p:cNvPr>
          <p:cNvCxnSpPr>
            <a:cxnSpLocks/>
          </p:cNvCxnSpPr>
          <p:nvPr/>
        </p:nvCxnSpPr>
        <p:spPr>
          <a:xfrm>
            <a:off x="726029" y="2412074"/>
            <a:ext cx="14001" cy="261683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451E4A64-C5E7-4B21-8D2C-AB8ECF8BCE9C}"/>
              </a:ext>
            </a:extLst>
          </p:cNvPr>
          <p:cNvCxnSpPr>
            <a:cxnSpLocks/>
          </p:cNvCxnSpPr>
          <p:nvPr/>
        </p:nvCxnSpPr>
        <p:spPr>
          <a:xfrm flipH="1">
            <a:off x="1113502" y="5941314"/>
            <a:ext cx="44303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38A5C6B7-E3A6-46F4-8C18-DA77AC0388CD}"/>
              </a:ext>
            </a:extLst>
          </p:cNvPr>
          <p:cNvCxnSpPr>
            <a:cxnSpLocks/>
          </p:cNvCxnSpPr>
          <p:nvPr/>
        </p:nvCxnSpPr>
        <p:spPr>
          <a:xfrm flipH="1">
            <a:off x="1105180" y="6426946"/>
            <a:ext cx="451357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A02B45DA-AC6C-4630-9962-8407BA84A53D}"/>
              </a:ext>
            </a:extLst>
          </p:cNvPr>
          <p:cNvCxnSpPr>
            <a:cxnSpLocks/>
          </p:cNvCxnSpPr>
          <p:nvPr/>
        </p:nvCxnSpPr>
        <p:spPr>
          <a:xfrm flipV="1">
            <a:off x="2301062" y="1730164"/>
            <a:ext cx="5774704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922070AC-E0A7-43F1-8407-62172E862334}"/>
              </a:ext>
            </a:extLst>
          </p:cNvPr>
          <p:cNvCxnSpPr>
            <a:cxnSpLocks/>
          </p:cNvCxnSpPr>
          <p:nvPr/>
        </p:nvCxnSpPr>
        <p:spPr>
          <a:xfrm>
            <a:off x="1556537" y="2920071"/>
            <a:ext cx="0" cy="352269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5F286C6B-9602-450B-8828-A58F1BC706CE}"/>
              </a:ext>
            </a:extLst>
          </p:cNvPr>
          <p:cNvCxnSpPr/>
          <p:nvPr/>
        </p:nvCxnSpPr>
        <p:spPr>
          <a:xfrm>
            <a:off x="1934960" y="2521698"/>
            <a:ext cx="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F6EE2EE9-890C-4562-A169-1B9559820199}"/>
              </a:ext>
            </a:extLst>
          </p:cNvPr>
          <p:cNvSpPr txBox="1"/>
          <p:nvPr/>
        </p:nvSpPr>
        <p:spPr>
          <a:xfrm>
            <a:off x="10646822" y="249610"/>
            <a:ext cx="1350094" cy="40011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5/2/2025</a:t>
            </a:r>
          </a:p>
          <a:p>
            <a:r>
              <a:rPr lang="en-US" sz="1000" dirty="0"/>
              <a:t> (59 employees)</a:t>
            </a:r>
          </a:p>
        </p:txBody>
      </p:sp>
      <p:sp>
        <p:nvSpPr>
          <p:cNvPr id="24" name="object 34">
            <a:extLst>
              <a:ext uri="{FF2B5EF4-FFF2-40B4-BE49-F238E27FC236}">
                <a16:creationId xmlns:a16="http://schemas.microsoft.com/office/drawing/2014/main" id="{878734EE-DFD9-4C00-A191-64A3022A7C6A}"/>
              </a:ext>
            </a:extLst>
          </p:cNvPr>
          <p:cNvSpPr/>
          <p:nvPr/>
        </p:nvSpPr>
        <p:spPr>
          <a:xfrm>
            <a:off x="294330" y="5773552"/>
            <a:ext cx="914400" cy="36576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en-US" sz="600" dirty="0"/>
              <a:t>David Howard</a:t>
            </a:r>
          </a:p>
          <a:p>
            <a:pPr algn="ctr"/>
            <a:r>
              <a:rPr lang="en-US" sz="600" dirty="0"/>
              <a:t>Administrative Specialist I</a:t>
            </a:r>
          </a:p>
          <a:p>
            <a:pPr algn="ctr"/>
            <a:r>
              <a:rPr lang="en-US" sz="600" dirty="0"/>
              <a:t>Administrative Support</a:t>
            </a:r>
          </a:p>
        </p:txBody>
      </p:sp>
      <p:sp>
        <p:nvSpPr>
          <p:cNvPr id="8" name="object 34">
            <a:extLst>
              <a:ext uri="{FF2B5EF4-FFF2-40B4-BE49-F238E27FC236}">
                <a16:creationId xmlns:a16="http://schemas.microsoft.com/office/drawing/2014/main" id="{4AE7D239-089E-4029-8EF4-44E31C84DD16}"/>
              </a:ext>
            </a:extLst>
          </p:cNvPr>
          <p:cNvSpPr/>
          <p:nvPr/>
        </p:nvSpPr>
        <p:spPr>
          <a:xfrm>
            <a:off x="199254" y="2552672"/>
            <a:ext cx="1097280" cy="64008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en-US" sz="700" dirty="0"/>
              <a:t>Teneisha Hargrove</a:t>
            </a:r>
          </a:p>
          <a:p>
            <a:pPr algn="ctr"/>
            <a:r>
              <a:rPr lang="en-US" sz="700" dirty="0"/>
              <a:t>Program Manager II </a:t>
            </a:r>
          </a:p>
          <a:p>
            <a:pPr algn="ctr"/>
            <a:r>
              <a:rPr lang="en-US" sz="700" dirty="0"/>
              <a:t>Contracts Manager </a:t>
            </a:r>
          </a:p>
        </p:txBody>
      </p:sp>
      <p:sp>
        <p:nvSpPr>
          <p:cNvPr id="14" name="object 34">
            <a:extLst>
              <a:ext uri="{FF2B5EF4-FFF2-40B4-BE49-F238E27FC236}">
                <a16:creationId xmlns:a16="http://schemas.microsoft.com/office/drawing/2014/main" id="{31174AE6-0A18-4EDA-BACD-69C6A977807A}"/>
              </a:ext>
            </a:extLst>
          </p:cNvPr>
          <p:cNvSpPr/>
          <p:nvPr/>
        </p:nvSpPr>
        <p:spPr>
          <a:xfrm>
            <a:off x="297371" y="3657008"/>
            <a:ext cx="914400" cy="36576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en-US" sz="600" dirty="0"/>
              <a:t>Sheneka Brightwell</a:t>
            </a:r>
          </a:p>
          <a:p>
            <a:pPr algn="ctr"/>
            <a:r>
              <a:rPr lang="en-US" sz="600" dirty="0"/>
              <a:t>CDS II</a:t>
            </a:r>
          </a:p>
          <a:p>
            <a:pPr algn="ctr"/>
            <a:r>
              <a:rPr lang="en-US" sz="600" dirty="0"/>
              <a:t>Comm Dev. Contracts Specialist</a:t>
            </a:r>
          </a:p>
        </p:txBody>
      </p:sp>
      <p:sp>
        <p:nvSpPr>
          <p:cNvPr id="140" name="object 34">
            <a:extLst>
              <a:ext uri="{FF2B5EF4-FFF2-40B4-BE49-F238E27FC236}">
                <a16:creationId xmlns:a16="http://schemas.microsoft.com/office/drawing/2014/main" id="{6D225AB1-E21A-455E-A14F-D7D72639D9E9}"/>
              </a:ext>
            </a:extLst>
          </p:cNvPr>
          <p:cNvSpPr/>
          <p:nvPr/>
        </p:nvSpPr>
        <p:spPr>
          <a:xfrm>
            <a:off x="292309" y="3242088"/>
            <a:ext cx="914400" cy="36576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en-US" sz="600" dirty="0"/>
              <a:t>Travis Lawton</a:t>
            </a:r>
          </a:p>
          <a:p>
            <a:pPr algn="ctr"/>
            <a:r>
              <a:rPr lang="en-US" sz="600" dirty="0"/>
              <a:t>CDS II</a:t>
            </a:r>
          </a:p>
          <a:p>
            <a:pPr algn="ctr"/>
            <a:r>
              <a:rPr lang="en-US" sz="600" dirty="0"/>
              <a:t>Comm Dev. Contracts Specialist</a:t>
            </a:r>
          </a:p>
        </p:txBody>
      </p:sp>
      <p:sp>
        <p:nvSpPr>
          <p:cNvPr id="116" name="object 34">
            <a:extLst>
              <a:ext uri="{FF2B5EF4-FFF2-40B4-BE49-F238E27FC236}">
                <a16:creationId xmlns:a16="http://schemas.microsoft.com/office/drawing/2014/main" id="{5CC450A5-BEF3-41AD-9782-DDC4D324198B}"/>
              </a:ext>
            </a:extLst>
          </p:cNvPr>
          <p:cNvSpPr/>
          <p:nvPr/>
        </p:nvSpPr>
        <p:spPr>
          <a:xfrm>
            <a:off x="290043" y="6196702"/>
            <a:ext cx="914400" cy="36576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en-US" sz="600" dirty="0"/>
              <a:t>Kristie Newton</a:t>
            </a:r>
          </a:p>
          <a:p>
            <a:pPr algn="ctr"/>
            <a:r>
              <a:rPr lang="en-US" sz="600" dirty="0"/>
              <a:t>Administrative Specialist I</a:t>
            </a:r>
          </a:p>
          <a:p>
            <a:pPr algn="ctr"/>
            <a:r>
              <a:rPr lang="en-US" sz="600" dirty="0"/>
              <a:t>Administrative Support</a:t>
            </a:r>
          </a:p>
        </p:txBody>
      </p: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2D26F59A-0336-4984-A758-64101F101044}"/>
              </a:ext>
            </a:extLst>
          </p:cNvPr>
          <p:cNvCxnSpPr>
            <a:cxnSpLocks/>
          </p:cNvCxnSpPr>
          <p:nvPr/>
        </p:nvCxnSpPr>
        <p:spPr>
          <a:xfrm>
            <a:off x="2005835" y="1943100"/>
            <a:ext cx="0" cy="452791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C673EC23-1191-467D-9A7D-F4EDFC75FB6F}"/>
              </a:ext>
            </a:extLst>
          </p:cNvPr>
          <p:cNvCxnSpPr>
            <a:cxnSpLocks/>
          </p:cNvCxnSpPr>
          <p:nvPr/>
        </p:nvCxnSpPr>
        <p:spPr>
          <a:xfrm>
            <a:off x="4889620" y="2438034"/>
            <a:ext cx="18937" cy="224338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object 34">
            <a:extLst>
              <a:ext uri="{FF2B5EF4-FFF2-40B4-BE49-F238E27FC236}">
                <a16:creationId xmlns:a16="http://schemas.microsoft.com/office/drawing/2014/main" id="{B0B079BD-528E-4814-A697-1B0618CD40BD}"/>
              </a:ext>
            </a:extLst>
          </p:cNvPr>
          <p:cNvSpPr/>
          <p:nvPr/>
        </p:nvSpPr>
        <p:spPr>
          <a:xfrm rot="10800000" flipV="1">
            <a:off x="599798" y="1293813"/>
            <a:ext cx="2194560" cy="73152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en-US" sz="800" dirty="0"/>
              <a:t>Allison Owen</a:t>
            </a:r>
          </a:p>
          <a:p>
            <a:pPr algn="ctr"/>
            <a:r>
              <a:rPr lang="en-US" sz="800" dirty="0"/>
              <a:t>Program Manager II</a:t>
            </a:r>
          </a:p>
          <a:p>
            <a:pPr algn="ctr"/>
            <a:r>
              <a:rPr lang="en-US" sz="800" dirty="0"/>
              <a:t>Deputy Director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5EDB6C2-1249-4CB7-9634-F4DFF7CECEA5}"/>
              </a:ext>
            </a:extLst>
          </p:cNvPr>
          <p:cNvGrpSpPr/>
          <p:nvPr/>
        </p:nvGrpSpPr>
        <p:grpSpPr>
          <a:xfrm>
            <a:off x="308028" y="2533024"/>
            <a:ext cx="5126440" cy="2701780"/>
            <a:chOff x="-958400" y="2865032"/>
            <a:chExt cx="5126440" cy="2701780"/>
          </a:xfrm>
        </p:grpSpPr>
        <p:sp>
          <p:nvSpPr>
            <p:cNvPr id="9" name="object 34">
              <a:extLst>
                <a:ext uri="{FF2B5EF4-FFF2-40B4-BE49-F238E27FC236}">
                  <a16:creationId xmlns:a16="http://schemas.microsoft.com/office/drawing/2014/main" id="{44E2772C-EF9E-4DE4-B94D-13593CEB08AA}"/>
                </a:ext>
              </a:extLst>
            </p:cNvPr>
            <p:cNvSpPr/>
            <p:nvPr/>
          </p:nvSpPr>
          <p:spPr>
            <a:xfrm>
              <a:off x="3172526" y="3553349"/>
              <a:ext cx="914400" cy="36576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600" dirty="0"/>
                <a:t>Hillary Mouro</a:t>
              </a:r>
            </a:p>
            <a:p>
              <a:pPr algn="ctr"/>
              <a:r>
                <a:rPr lang="en-US" sz="600" dirty="0"/>
                <a:t>CDS II </a:t>
              </a:r>
            </a:p>
            <a:p>
              <a:pPr algn="ctr"/>
              <a:r>
                <a:rPr lang="en-US" sz="600" dirty="0"/>
                <a:t>HIT Specialist</a:t>
              </a:r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39AD374B-6072-4934-9DAD-0A4401DDCF36}"/>
                </a:ext>
              </a:extLst>
            </p:cNvPr>
            <p:cNvSpPr/>
            <p:nvPr/>
          </p:nvSpPr>
          <p:spPr>
            <a:xfrm>
              <a:off x="3172526" y="4373168"/>
              <a:ext cx="914400" cy="36576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Mira Sampath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CDS II </a:t>
              </a:r>
            </a:p>
            <a:p>
              <a:pPr algn="ctr"/>
              <a:r>
                <a:rPr lang="en-US" sz="600" dirty="0">
                  <a:solidFill>
                    <a:schemeClr val="tx1"/>
                  </a:solidFill>
                </a:rPr>
                <a:t>Telehealth Specialist</a:t>
              </a:r>
            </a:p>
          </p:txBody>
        </p:sp>
        <p:sp>
          <p:nvSpPr>
            <p:cNvPr id="129" name="object 34">
              <a:extLst>
                <a:ext uri="{FF2B5EF4-FFF2-40B4-BE49-F238E27FC236}">
                  <a16:creationId xmlns:a16="http://schemas.microsoft.com/office/drawing/2014/main" id="{40177DD9-7E4A-46C3-A93D-29E4302DE093}"/>
                </a:ext>
              </a:extLst>
            </p:cNvPr>
            <p:cNvSpPr/>
            <p:nvPr/>
          </p:nvSpPr>
          <p:spPr>
            <a:xfrm>
              <a:off x="3172526" y="3959972"/>
              <a:ext cx="914400" cy="36576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600" dirty="0"/>
                <a:t>Sebastian Gimenez</a:t>
              </a:r>
            </a:p>
            <a:p>
              <a:pPr algn="ctr"/>
              <a:r>
                <a:rPr lang="en-US" sz="600" dirty="0"/>
                <a:t>CDS II </a:t>
              </a:r>
            </a:p>
            <a:p>
              <a:pPr algn="ctr"/>
              <a:r>
                <a:rPr lang="en-US" sz="600" dirty="0"/>
                <a:t>HIT Specialist</a:t>
              </a:r>
            </a:p>
          </p:txBody>
        </p:sp>
        <p:sp>
          <p:nvSpPr>
            <p:cNvPr id="130" name="object 34">
              <a:extLst>
                <a:ext uri="{FF2B5EF4-FFF2-40B4-BE49-F238E27FC236}">
                  <a16:creationId xmlns:a16="http://schemas.microsoft.com/office/drawing/2014/main" id="{D30D4217-A5FC-4C68-B033-AF2C3C40E60D}"/>
                </a:ext>
              </a:extLst>
            </p:cNvPr>
            <p:cNvSpPr/>
            <p:nvPr/>
          </p:nvSpPr>
          <p:spPr>
            <a:xfrm>
              <a:off x="3178424" y="4784179"/>
              <a:ext cx="914400" cy="36576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600" dirty="0"/>
                <a:t>Courtney Moore</a:t>
              </a:r>
            </a:p>
            <a:p>
              <a:pPr algn="ctr"/>
              <a:r>
                <a:rPr lang="en-US" sz="600" dirty="0"/>
                <a:t>CDS II</a:t>
              </a:r>
            </a:p>
            <a:p>
              <a:pPr algn="ctr"/>
              <a:r>
                <a:rPr lang="en-US" sz="600" dirty="0"/>
                <a:t>HIT Specialist</a:t>
              </a:r>
            </a:p>
          </p:txBody>
        </p:sp>
        <p:sp>
          <p:nvSpPr>
            <p:cNvPr id="127" name="object 34">
              <a:extLst>
                <a:ext uri="{FF2B5EF4-FFF2-40B4-BE49-F238E27FC236}">
                  <a16:creationId xmlns:a16="http://schemas.microsoft.com/office/drawing/2014/main" id="{079BC402-D362-4748-94E6-88FC633541C3}"/>
                </a:ext>
              </a:extLst>
            </p:cNvPr>
            <p:cNvSpPr/>
            <p:nvPr/>
          </p:nvSpPr>
          <p:spPr>
            <a:xfrm>
              <a:off x="-958400" y="5201052"/>
              <a:ext cx="914400" cy="36576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600" dirty="0"/>
                <a:t>Tanieka Williams</a:t>
              </a:r>
            </a:p>
            <a:p>
              <a:pPr algn="ctr"/>
              <a:r>
                <a:rPr lang="en-US" sz="600" dirty="0"/>
                <a:t>CDS II</a:t>
              </a:r>
            </a:p>
            <a:p>
              <a:pPr algn="ctr"/>
              <a:r>
                <a:rPr lang="en-US" sz="600" dirty="0"/>
                <a:t>Data and Contracts Spec</a:t>
              </a:r>
            </a:p>
          </p:txBody>
        </p:sp>
        <p:sp>
          <p:nvSpPr>
            <p:cNvPr id="144" name="object 34">
              <a:extLst>
                <a:ext uri="{FF2B5EF4-FFF2-40B4-BE49-F238E27FC236}">
                  <a16:creationId xmlns:a16="http://schemas.microsoft.com/office/drawing/2014/main" id="{2103335C-BC62-435C-B6BA-EDCDC1F60B26}"/>
                </a:ext>
              </a:extLst>
            </p:cNvPr>
            <p:cNvSpPr/>
            <p:nvPr/>
          </p:nvSpPr>
          <p:spPr>
            <a:xfrm>
              <a:off x="3070760" y="2865032"/>
              <a:ext cx="1097280" cy="64008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700" dirty="0"/>
                <a:t>Eric Bell</a:t>
              </a:r>
            </a:p>
            <a:p>
              <a:pPr algn="ctr"/>
              <a:r>
                <a:rPr lang="en-US" sz="700" dirty="0"/>
                <a:t>Program Manager II</a:t>
              </a:r>
            </a:p>
            <a:p>
              <a:pPr algn="ctr"/>
              <a:r>
                <a:rPr lang="en-US" sz="700" dirty="0"/>
                <a:t>HIT Manager</a:t>
              </a:r>
            </a:p>
          </p:txBody>
        </p:sp>
      </p:grp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0E54D5FD-5906-477A-A4FE-A1495CCB0D0E}"/>
              </a:ext>
            </a:extLst>
          </p:cNvPr>
          <p:cNvCxnSpPr>
            <a:cxnSpLocks/>
          </p:cNvCxnSpPr>
          <p:nvPr/>
        </p:nvCxnSpPr>
        <p:spPr>
          <a:xfrm>
            <a:off x="9564274" y="2025334"/>
            <a:ext cx="0" cy="40436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87061311-1E96-4C58-A07B-EE6F17325BC1}"/>
              </a:ext>
            </a:extLst>
          </p:cNvPr>
          <p:cNvCxnSpPr>
            <a:cxnSpLocks/>
          </p:cNvCxnSpPr>
          <p:nvPr/>
        </p:nvCxnSpPr>
        <p:spPr>
          <a:xfrm>
            <a:off x="11581578" y="2437946"/>
            <a:ext cx="0" cy="374959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bject 34">
            <a:extLst>
              <a:ext uri="{FF2B5EF4-FFF2-40B4-BE49-F238E27FC236}">
                <a16:creationId xmlns:a16="http://schemas.microsoft.com/office/drawing/2014/main" id="{E4136E6B-7610-451B-B2C5-3A9C3C91A260}"/>
              </a:ext>
            </a:extLst>
          </p:cNvPr>
          <p:cNvSpPr/>
          <p:nvPr/>
        </p:nvSpPr>
        <p:spPr>
          <a:xfrm rot="10800000" flipV="1">
            <a:off x="8020111" y="1298863"/>
            <a:ext cx="2194560" cy="73152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en-US" sz="800" dirty="0"/>
              <a:t>Stephanie Nantz</a:t>
            </a:r>
          </a:p>
          <a:p>
            <a:pPr algn="ctr"/>
            <a:r>
              <a:rPr lang="en-US" sz="800" dirty="0"/>
              <a:t>Program Director I </a:t>
            </a:r>
          </a:p>
          <a:p>
            <a:pPr algn="ctr"/>
            <a:r>
              <a:rPr lang="en-US" sz="800" dirty="0"/>
              <a:t>Assistant Director </a:t>
            </a:r>
          </a:p>
        </p:txBody>
      </p: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A154815C-52AF-4DC2-9B94-9A2E2B38C034}"/>
              </a:ext>
            </a:extLst>
          </p:cNvPr>
          <p:cNvCxnSpPr>
            <a:cxnSpLocks/>
          </p:cNvCxnSpPr>
          <p:nvPr/>
        </p:nvCxnSpPr>
        <p:spPr>
          <a:xfrm flipH="1">
            <a:off x="8613379" y="2441770"/>
            <a:ext cx="17657" cy="310716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167C7C6D-DCAF-4D1B-8265-71B224AD8178}"/>
              </a:ext>
            </a:extLst>
          </p:cNvPr>
          <p:cNvCxnSpPr>
            <a:cxnSpLocks/>
          </p:cNvCxnSpPr>
          <p:nvPr/>
        </p:nvCxnSpPr>
        <p:spPr>
          <a:xfrm>
            <a:off x="7335153" y="2429700"/>
            <a:ext cx="10503" cy="116442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404EFE0C-A14A-42E8-AB1D-A657FFFCA831}"/>
              </a:ext>
            </a:extLst>
          </p:cNvPr>
          <p:cNvGrpSpPr/>
          <p:nvPr/>
        </p:nvGrpSpPr>
        <p:grpSpPr>
          <a:xfrm>
            <a:off x="11062695" y="2562609"/>
            <a:ext cx="1097280" cy="3880153"/>
            <a:chOff x="10914917" y="2872617"/>
            <a:chExt cx="1097280" cy="3880153"/>
          </a:xfrm>
        </p:grpSpPr>
        <p:sp>
          <p:nvSpPr>
            <p:cNvPr id="27" name="object 34">
              <a:extLst>
                <a:ext uri="{FF2B5EF4-FFF2-40B4-BE49-F238E27FC236}">
                  <a16:creationId xmlns:a16="http://schemas.microsoft.com/office/drawing/2014/main" id="{23B3FFEB-2FAA-4C54-84BC-67AB4735E426}"/>
                </a:ext>
              </a:extLst>
            </p:cNvPr>
            <p:cNvSpPr/>
            <p:nvPr/>
          </p:nvSpPr>
          <p:spPr>
            <a:xfrm>
              <a:off x="11037426" y="3993415"/>
              <a:ext cx="914400" cy="36576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600" dirty="0"/>
                <a:t>Kayla Taylor</a:t>
              </a:r>
            </a:p>
            <a:p>
              <a:pPr algn="ctr"/>
              <a:r>
                <a:rPr lang="en-US" sz="600" dirty="0"/>
                <a:t>CDS II </a:t>
              </a:r>
            </a:p>
            <a:p>
              <a:pPr algn="ctr"/>
              <a:r>
                <a:rPr lang="en-US" sz="600" dirty="0"/>
                <a:t>Community Dev. Specialist</a:t>
              </a:r>
            </a:p>
            <a:p>
              <a:pPr algn="ctr"/>
              <a:endParaRPr sz="600" dirty="0"/>
            </a:p>
          </p:txBody>
        </p:sp>
        <p:sp>
          <p:nvSpPr>
            <p:cNvPr id="31" name="object 34">
              <a:extLst>
                <a:ext uri="{FF2B5EF4-FFF2-40B4-BE49-F238E27FC236}">
                  <a16:creationId xmlns:a16="http://schemas.microsoft.com/office/drawing/2014/main" id="{9275DBEF-2C24-4F44-AF47-A8FF4758DDBD}"/>
                </a:ext>
              </a:extLst>
            </p:cNvPr>
            <p:cNvSpPr/>
            <p:nvPr/>
          </p:nvSpPr>
          <p:spPr>
            <a:xfrm>
              <a:off x="11037426" y="4803433"/>
              <a:ext cx="914400" cy="36576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600" dirty="0" err="1"/>
                <a:t>Trenesse</a:t>
              </a:r>
              <a:r>
                <a:rPr lang="en-US" sz="600" dirty="0"/>
                <a:t> Michael</a:t>
              </a:r>
            </a:p>
            <a:p>
              <a:pPr algn="ctr"/>
              <a:r>
                <a:rPr lang="en-US" sz="600" dirty="0"/>
                <a:t>CDS II </a:t>
              </a:r>
            </a:p>
            <a:p>
              <a:pPr algn="ctr"/>
              <a:r>
                <a:rPr lang="en-US" sz="600" dirty="0"/>
                <a:t>Community Dev. Specialist</a:t>
              </a:r>
            </a:p>
            <a:p>
              <a:pPr algn="ctr"/>
              <a:endParaRPr sz="600" dirty="0"/>
            </a:p>
          </p:txBody>
        </p:sp>
        <p:sp>
          <p:nvSpPr>
            <p:cNvPr id="35" name="object 34">
              <a:extLst>
                <a:ext uri="{FF2B5EF4-FFF2-40B4-BE49-F238E27FC236}">
                  <a16:creationId xmlns:a16="http://schemas.microsoft.com/office/drawing/2014/main" id="{9DFA33AB-310A-414A-BBEA-CB42BAE14B3A}"/>
                </a:ext>
              </a:extLst>
            </p:cNvPr>
            <p:cNvSpPr/>
            <p:nvPr/>
          </p:nvSpPr>
          <p:spPr>
            <a:xfrm>
              <a:off x="11037426" y="4398424"/>
              <a:ext cx="914400" cy="36576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600" dirty="0"/>
                <a:t>Deneen Gill</a:t>
              </a:r>
            </a:p>
            <a:p>
              <a:pPr algn="ctr"/>
              <a:r>
                <a:rPr lang="en-US" sz="600" dirty="0"/>
                <a:t>CDS II </a:t>
              </a:r>
            </a:p>
            <a:p>
              <a:pPr algn="ctr"/>
              <a:r>
                <a:rPr lang="en-US" sz="600" dirty="0"/>
                <a:t>Community Dev. Specialist</a:t>
              </a:r>
            </a:p>
            <a:p>
              <a:pPr algn="ctr"/>
              <a:endParaRPr sz="600" dirty="0"/>
            </a:p>
          </p:txBody>
        </p:sp>
        <p:sp>
          <p:nvSpPr>
            <p:cNvPr id="36" name="object 34">
              <a:extLst>
                <a:ext uri="{FF2B5EF4-FFF2-40B4-BE49-F238E27FC236}">
                  <a16:creationId xmlns:a16="http://schemas.microsoft.com/office/drawing/2014/main" id="{950A273E-A7E0-4444-95B7-31884A357387}"/>
                </a:ext>
              </a:extLst>
            </p:cNvPr>
            <p:cNvSpPr/>
            <p:nvPr/>
          </p:nvSpPr>
          <p:spPr>
            <a:xfrm>
              <a:off x="11037426" y="5576991"/>
              <a:ext cx="914400" cy="36576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600" dirty="0"/>
                <a:t>Liliana Andrade</a:t>
              </a:r>
            </a:p>
            <a:p>
              <a:pPr algn="ctr"/>
              <a:r>
                <a:rPr lang="en-US" sz="600" dirty="0"/>
                <a:t>CDS II </a:t>
              </a:r>
            </a:p>
            <a:p>
              <a:pPr algn="ctr"/>
              <a:r>
                <a:rPr lang="en-US" sz="600" dirty="0"/>
                <a:t>Community Dev. Specialist</a:t>
              </a:r>
            </a:p>
            <a:p>
              <a:pPr algn="ctr"/>
              <a:endParaRPr sz="600" dirty="0"/>
            </a:p>
          </p:txBody>
        </p:sp>
        <p:sp>
          <p:nvSpPr>
            <p:cNvPr id="40" name="object 34">
              <a:extLst>
                <a:ext uri="{FF2B5EF4-FFF2-40B4-BE49-F238E27FC236}">
                  <a16:creationId xmlns:a16="http://schemas.microsoft.com/office/drawing/2014/main" id="{0E74D4A2-06C2-41AF-BD09-B64FF7272C6C}"/>
                </a:ext>
              </a:extLst>
            </p:cNvPr>
            <p:cNvSpPr/>
            <p:nvPr/>
          </p:nvSpPr>
          <p:spPr>
            <a:xfrm>
              <a:off x="10914917" y="2872617"/>
              <a:ext cx="1097280" cy="64008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700" dirty="0"/>
                <a:t>Nicole Fields-Pierre</a:t>
              </a:r>
            </a:p>
            <a:p>
              <a:pPr algn="ctr"/>
              <a:r>
                <a:rPr lang="en-US" sz="700" dirty="0"/>
                <a:t>Program Manager II</a:t>
              </a:r>
            </a:p>
            <a:p>
              <a:pPr algn="ctr"/>
              <a:r>
                <a:rPr lang="en-US" sz="700" dirty="0"/>
                <a:t>Community Health Manager</a:t>
              </a:r>
            </a:p>
            <a:p>
              <a:pPr algn="ctr"/>
              <a:endParaRPr sz="700" dirty="0">
                <a:highlight>
                  <a:srgbClr val="FFFF00"/>
                </a:highlight>
              </a:endParaRPr>
            </a:p>
          </p:txBody>
        </p:sp>
        <p:sp>
          <p:nvSpPr>
            <p:cNvPr id="120" name="object 34">
              <a:extLst>
                <a:ext uri="{FF2B5EF4-FFF2-40B4-BE49-F238E27FC236}">
                  <a16:creationId xmlns:a16="http://schemas.microsoft.com/office/drawing/2014/main" id="{30F94992-31E5-4044-8998-855600F1739B}"/>
                </a:ext>
              </a:extLst>
            </p:cNvPr>
            <p:cNvSpPr/>
            <p:nvPr/>
          </p:nvSpPr>
          <p:spPr>
            <a:xfrm>
              <a:off x="11037426" y="5208442"/>
              <a:ext cx="914400" cy="36576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600" dirty="0"/>
                <a:t>Bianca Revis</a:t>
              </a:r>
            </a:p>
            <a:p>
              <a:pPr algn="ctr"/>
              <a:r>
                <a:rPr lang="en-US" sz="600" dirty="0"/>
                <a:t>CDS II </a:t>
              </a:r>
            </a:p>
            <a:p>
              <a:pPr algn="ctr"/>
              <a:r>
                <a:rPr lang="en-US" sz="600" dirty="0"/>
                <a:t>Community Dev. Specialist</a:t>
              </a:r>
            </a:p>
            <a:p>
              <a:pPr algn="ctr"/>
              <a:endParaRPr sz="600" dirty="0"/>
            </a:p>
          </p:txBody>
        </p:sp>
        <p:sp>
          <p:nvSpPr>
            <p:cNvPr id="239" name="object 34">
              <a:extLst>
                <a:ext uri="{FF2B5EF4-FFF2-40B4-BE49-F238E27FC236}">
                  <a16:creationId xmlns:a16="http://schemas.microsoft.com/office/drawing/2014/main" id="{8C9D1556-7F31-4AC5-B194-EB4666B491EF}"/>
                </a:ext>
              </a:extLst>
            </p:cNvPr>
            <p:cNvSpPr/>
            <p:nvPr/>
          </p:nvSpPr>
          <p:spPr>
            <a:xfrm>
              <a:off x="11037426" y="5982000"/>
              <a:ext cx="914400" cy="36576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600" dirty="0" err="1"/>
                <a:t>Sharema</a:t>
              </a:r>
              <a:r>
                <a:rPr lang="en-US" sz="600" dirty="0"/>
                <a:t> Williams</a:t>
              </a:r>
            </a:p>
            <a:p>
              <a:pPr algn="ctr"/>
              <a:r>
                <a:rPr lang="en-US" sz="600" dirty="0"/>
                <a:t>CDS II </a:t>
              </a:r>
            </a:p>
            <a:p>
              <a:pPr algn="ctr"/>
              <a:r>
                <a:rPr lang="en-US" sz="600" dirty="0"/>
                <a:t>Community Dev. Specialist</a:t>
              </a:r>
            </a:p>
            <a:p>
              <a:pPr algn="ctr"/>
              <a:endParaRPr sz="600" dirty="0"/>
            </a:p>
          </p:txBody>
        </p:sp>
        <p:sp>
          <p:nvSpPr>
            <p:cNvPr id="240" name="object 34">
              <a:extLst>
                <a:ext uri="{FF2B5EF4-FFF2-40B4-BE49-F238E27FC236}">
                  <a16:creationId xmlns:a16="http://schemas.microsoft.com/office/drawing/2014/main" id="{7CCCBFF3-40AF-44CC-8984-C98B6FD67E22}"/>
                </a:ext>
              </a:extLst>
            </p:cNvPr>
            <p:cNvSpPr/>
            <p:nvPr/>
          </p:nvSpPr>
          <p:spPr>
            <a:xfrm>
              <a:off x="11037426" y="6387010"/>
              <a:ext cx="914400" cy="36576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600" dirty="0"/>
                <a:t>Angelia Lightfoot</a:t>
              </a:r>
            </a:p>
            <a:p>
              <a:pPr algn="ctr"/>
              <a:r>
                <a:rPr lang="en-US" sz="600" dirty="0"/>
                <a:t>CDS II </a:t>
              </a:r>
            </a:p>
            <a:p>
              <a:pPr algn="ctr"/>
              <a:r>
                <a:rPr lang="en-US" sz="600" dirty="0"/>
                <a:t>Community Dev. Specialist</a:t>
              </a:r>
            </a:p>
            <a:p>
              <a:pPr algn="ctr"/>
              <a:endParaRPr sz="600" dirty="0"/>
            </a:p>
          </p:txBody>
        </p:sp>
        <p:sp>
          <p:nvSpPr>
            <p:cNvPr id="241" name="object 34">
              <a:extLst>
                <a:ext uri="{FF2B5EF4-FFF2-40B4-BE49-F238E27FC236}">
                  <a16:creationId xmlns:a16="http://schemas.microsoft.com/office/drawing/2014/main" id="{19D28EC1-D487-4003-8385-98C4916D91F4}"/>
                </a:ext>
              </a:extLst>
            </p:cNvPr>
            <p:cNvSpPr/>
            <p:nvPr/>
          </p:nvSpPr>
          <p:spPr>
            <a:xfrm>
              <a:off x="11037426" y="3588406"/>
              <a:ext cx="914400" cy="36576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600" dirty="0"/>
                <a:t>Nina </a:t>
              </a:r>
              <a:r>
                <a:rPr lang="en-US" sz="600" dirty="0" err="1"/>
                <a:t>Baccanari</a:t>
              </a:r>
              <a:endParaRPr lang="en-US" sz="600" dirty="0"/>
            </a:p>
            <a:p>
              <a:pPr algn="ctr"/>
              <a:r>
                <a:rPr lang="en-US" sz="600" dirty="0"/>
                <a:t>CDS II </a:t>
              </a:r>
            </a:p>
            <a:p>
              <a:pPr algn="ctr"/>
              <a:r>
                <a:rPr lang="en-US" sz="600" dirty="0"/>
                <a:t>Community Dev. Specialist</a:t>
              </a:r>
            </a:p>
            <a:p>
              <a:pPr algn="ctr"/>
              <a:endParaRPr sz="600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8B7D016-552B-4238-9741-954E74D161AB}"/>
              </a:ext>
            </a:extLst>
          </p:cNvPr>
          <p:cNvGrpSpPr/>
          <p:nvPr/>
        </p:nvGrpSpPr>
        <p:grpSpPr>
          <a:xfrm>
            <a:off x="8075766" y="2533024"/>
            <a:ext cx="1097280" cy="1847880"/>
            <a:chOff x="8483943" y="2871997"/>
            <a:chExt cx="1097280" cy="1847880"/>
          </a:xfrm>
        </p:grpSpPr>
        <p:sp>
          <p:nvSpPr>
            <p:cNvPr id="30" name="object 34">
              <a:extLst>
                <a:ext uri="{FF2B5EF4-FFF2-40B4-BE49-F238E27FC236}">
                  <a16:creationId xmlns:a16="http://schemas.microsoft.com/office/drawing/2014/main" id="{D9EC1981-F480-431A-B13E-DDBDFF88460D}"/>
                </a:ext>
              </a:extLst>
            </p:cNvPr>
            <p:cNvSpPr/>
            <p:nvPr/>
          </p:nvSpPr>
          <p:spPr>
            <a:xfrm>
              <a:off x="8578335" y="3548917"/>
              <a:ext cx="914400" cy="36576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600" dirty="0">
                  <a:highlight>
                    <a:srgbClr val="FF0000"/>
                  </a:highlight>
                </a:rPr>
                <a:t>Vacant</a:t>
              </a:r>
            </a:p>
            <a:p>
              <a:pPr algn="ctr"/>
              <a:r>
                <a:rPr lang="en-US" sz="600" dirty="0"/>
                <a:t>CDS II</a:t>
              </a:r>
            </a:p>
            <a:p>
              <a:pPr algn="ctr"/>
              <a:r>
                <a:rPr lang="en-US" sz="600" dirty="0"/>
                <a:t>Placement Specialist </a:t>
              </a:r>
            </a:p>
          </p:txBody>
        </p:sp>
        <p:sp>
          <p:nvSpPr>
            <p:cNvPr id="46" name="object 34">
              <a:extLst>
                <a:ext uri="{FF2B5EF4-FFF2-40B4-BE49-F238E27FC236}">
                  <a16:creationId xmlns:a16="http://schemas.microsoft.com/office/drawing/2014/main" id="{5FA25A82-7DCC-48F1-BF6D-1B9D19A769E4}"/>
                </a:ext>
              </a:extLst>
            </p:cNvPr>
            <p:cNvSpPr/>
            <p:nvPr/>
          </p:nvSpPr>
          <p:spPr>
            <a:xfrm>
              <a:off x="8578335" y="3951517"/>
              <a:ext cx="914400" cy="36576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600" dirty="0"/>
                <a:t>Maya Sanders</a:t>
              </a:r>
            </a:p>
            <a:p>
              <a:pPr algn="ctr"/>
              <a:r>
                <a:rPr lang="en-US" sz="600" dirty="0"/>
                <a:t>CDS II</a:t>
              </a:r>
            </a:p>
            <a:p>
              <a:pPr algn="ctr"/>
              <a:r>
                <a:rPr lang="en-US" sz="600" dirty="0"/>
                <a:t>Placement Specialist</a:t>
              </a:r>
            </a:p>
          </p:txBody>
        </p:sp>
        <p:sp>
          <p:nvSpPr>
            <p:cNvPr id="159" name="object 34">
              <a:extLst>
                <a:ext uri="{FF2B5EF4-FFF2-40B4-BE49-F238E27FC236}">
                  <a16:creationId xmlns:a16="http://schemas.microsoft.com/office/drawing/2014/main" id="{B2F38C64-314A-4B2A-BF26-3AA6944A2C29}"/>
                </a:ext>
              </a:extLst>
            </p:cNvPr>
            <p:cNvSpPr/>
            <p:nvPr/>
          </p:nvSpPr>
          <p:spPr>
            <a:xfrm>
              <a:off x="8578335" y="4354117"/>
              <a:ext cx="914400" cy="36576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600" dirty="0"/>
                <a:t>Karen Gliarmis</a:t>
              </a:r>
            </a:p>
            <a:p>
              <a:pPr algn="ctr"/>
              <a:r>
                <a:rPr lang="en-US" sz="600" dirty="0"/>
                <a:t>CDS II</a:t>
              </a:r>
            </a:p>
            <a:p>
              <a:pPr algn="ctr"/>
              <a:r>
                <a:rPr lang="en-US" sz="600" dirty="0"/>
                <a:t>Placement Specialist </a:t>
              </a:r>
            </a:p>
          </p:txBody>
        </p:sp>
        <p:sp>
          <p:nvSpPr>
            <p:cNvPr id="123" name="object 34">
              <a:extLst>
                <a:ext uri="{FF2B5EF4-FFF2-40B4-BE49-F238E27FC236}">
                  <a16:creationId xmlns:a16="http://schemas.microsoft.com/office/drawing/2014/main" id="{1D208DBA-EF07-4DB8-92CE-462A489C32ED}"/>
                </a:ext>
              </a:extLst>
            </p:cNvPr>
            <p:cNvSpPr/>
            <p:nvPr/>
          </p:nvSpPr>
          <p:spPr>
            <a:xfrm>
              <a:off x="8483943" y="2871997"/>
              <a:ext cx="1097280" cy="64008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700" dirty="0"/>
                <a:t>Lisa McKeithan</a:t>
              </a:r>
            </a:p>
            <a:p>
              <a:pPr algn="ctr"/>
              <a:r>
                <a:rPr lang="en-US" sz="700" dirty="0"/>
                <a:t>Program Manager II</a:t>
              </a:r>
            </a:p>
            <a:p>
              <a:pPr algn="ctr"/>
              <a:r>
                <a:rPr lang="en-US" sz="700" dirty="0"/>
                <a:t>Placement Services Manager</a:t>
              </a:r>
            </a:p>
          </p:txBody>
        </p:sp>
      </p:grpSp>
      <p:cxnSp>
        <p:nvCxnSpPr>
          <p:cNvPr id="173" name="Straight Connector 172">
            <a:extLst>
              <a:ext uri="{FF2B5EF4-FFF2-40B4-BE49-F238E27FC236}">
                <a16:creationId xmlns:a16="http://schemas.microsoft.com/office/drawing/2014/main" id="{0A68C9B8-A4BC-442E-8A8E-053EA0A465FB}"/>
              </a:ext>
            </a:extLst>
          </p:cNvPr>
          <p:cNvCxnSpPr>
            <a:cxnSpLocks/>
          </p:cNvCxnSpPr>
          <p:nvPr/>
        </p:nvCxnSpPr>
        <p:spPr>
          <a:xfrm>
            <a:off x="721680" y="2420159"/>
            <a:ext cx="5467832" cy="2376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object 34">
            <a:extLst>
              <a:ext uri="{FF2B5EF4-FFF2-40B4-BE49-F238E27FC236}">
                <a16:creationId xmlns:a16="http://schemas.microsoft.com/office/drawing/2014/main" id="{58AFCAEA-3656-4C74-8F5B-A592F358A82D}"/>
              </a:ext>
            </a:extLst>
          </p:cNvPr>
          <p:cNvSpPr/>
          <p:nvPr/>
        </p:nvSpPr>
        <p:spPr>
          <a:xfrm>
            <a:off x="1646718" y="5643967"/>
            <a:ext cx="914400" cy="45720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endParaRPr lang="en-US" sz="600" dirty="0"/>
          </a:p>
          <a:p>
            <a:pPr algn="ctr"/>
            <a:r>
              <a:rPr lang="en-US" sz="600" dirty="0"/>
              <a:t>Jennifer Yon Utley</a:t>
            </a:r>
          </a:p>
          <a:p>
            <a:pPr algn="ctr"/>
            <a:r>
              <a:rPr lang="en-US" sz="600" dirty="0"/>
              <a:t>Administrative Specialist II  </a:t>
            </a:r>
          </a:p>
          <a:p>
            <a:pPr algn="ctr"/>
            <a:endParaRPr sz="600" dirty="0"/>
          </a:p>
        </p:txBody>
      </p:sp>
      <p:sp>
        <p:nvSpPr>
          <p:cNvPr id="18" name="object 34">
            <a:extLst>
              <a:ext uri="{FF2B5EF4-FFF2-40B4-BE49-F238E27FC236}">
                <a16:creationId xmlns:a16="http://schemas.microsoft.com/office/drawing/2014/main" id="{538DF3F6-5DDB-4F32-A971-DA7D4A69874F}"/>
              </a:ext>
            </a:extLst>
          </p:cNvPr>
          <p:cNvSpPr/>
          <p:nvPr/>
        </p:nvSpPr>
        <p:spPr>
          <a:xfrm>
            <a:off x="1646718" y="6180654"/>
            <a:ext cx="914400" cy="64008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endParaRPr lang="en-US" sz="600" dirty="0"/>
          </a:p>
          <a:p>
            <a:pPr algn="ctr"/>
            <a:r>
              <a:rPr lang="en-US" sz="600" dirty="0"/>
              <a:t>Corey Alford</a:t>
            </a:r>
          </a:p>
          <a:p>
            <a:pPr algn="ctr"/>
            <a:r>
              <a:rPr lang="en-US" sz="600" dirty="0"/>
              <a:t>Administrative Officer I</a:t>
            </a:r>
          </a:p>
          <a:p>
            <a:pPr algn="ctr"/>
            <a:r>
              <a:rPr lang="en-US" sz="600" dirty="0"/>
              <a:t>(Human Resources Representative, ITD Liaison,  Safety Official)</a:t>
            </a:r>
            <a:endParaRPr lang="en-US" sz="600" dirty="0">
              <a:highlight>
                <a:srgbClr val="FFFF00"/>
              </a:highlight>
            </a:endParaRPr>
          </a:p>
          <a:p>
            <a:pPr algn="ctr"/>
            <a:r>
              <a:rPr lang="en-US" sz="600" dirty="0"/>
              <a:t> </a:t>
            </a:r>
            <a:endParaRPr sz="600" dirty="0"/>
          </a:p>
        </p:txBody>
      </p:sp>
      <p:cxnSp>
        <p:nvCxnSpPr>
          <p:cNvPr id="176" name="Straight Connector 175">
            <a:extLst>
              <a:ext uri="{FF2B5EF4-FFF2-40B4-BE49-F238E27FC236}">
                <a16:creationId xmlns:a16="http://schemas.microsoft.com/office/drawing/2014/main" id="{C775D433-CC2A-4150-BB9E-71A37A3A6277}"/>
              </a:ext>
            </a:extLst>
          </p:cNvPr>
          <p:cNvCxnSpPr>
            <a:cxnSpLocks/>
          </p:cNvCxnSpPr>
          <p:nvPr/>
        </p:nvCxnSpPr>
        <p:spPr>
          <a:xfrm>
            <a:off x="7345656" y="2437946"/>
            <a:ext cx="4236744" cy="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145EB767-59F4-424C-9582-5679D38C7117}"/>
              </a:ext>
            </a:extLst>
          </p:cNvPr>
          <p:cNvGrpSpPr/>
          <p:nvPr/>
        </p:nvGrpSpPr>
        <p:grpSpPr>
          <a:xfrm>
            <a:off x="3457624" y="405107"/>
            <a:ext cx="4382178" cy="1316560"/>
            <a:chOff x="2853817" y="658746"/>
            <a:chExt cx="4382178" cy="1585761"/>
          </a:xfrm>
        </p:grpSpPr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B75771AA-0537-473C-8866-C4B0B593C056}"/>
                </a:ext>
              </a:extLst>
            </p:cNvPr>
            <p:cNvCxnSpPr>
              <a:cxnSpLocks/>
            </p:cNvCxnSpPr>
            <p:nvPr/>
          </p:nvCxnSpPr>
          <p:spPr>
            <a:xfrm>
              <a:off x="5328361" y="1350150"/>
              <a:ext cx="1114620" cy="1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BC8E07C4-5A27-4DF3-9CD7-0AAB6F11481C}"/>
                </a:ext>
              </a:extLst>
            </p:cNvPr>
            <p:cNvGrpSpPr/>
            <p:nvPr/>
          </p:nvGrpSpPr>
          <p:grpSpPr>
            <a:xfrm>
              <a:off x="2853817" y="658746"/>
              <a:ext cx="4382178" cy="1585761"/>
              <a:chOff x="2853817" y="658746"/>
              <a:chExt cx="4382178" cy="1585761"/>
            </a:xfrm>
          </p:grpSpPr>
          <p:cxnSp>
            <p:nvCxnSpPr>
              <p:cNvPr id="234" name="Straight Connector 233">
                <a:extLst>
                  <a:ext uri="{FF2B5EF4-FFF2-40B4-BE49-F238E27FC236}">
                    <a16:creationId xmlns:a16="http://schemas.microsoft.com/office/drawing/2014/main" id="{222F53CF-06C9-4F74-AD0A-A57A7B4CBFB3}"/>
                  </a:ext>
                </a:extLst>
              </p:cNvPr>
              <p:cNvCxnSpPr>
                <a:cxnSpLocks/>
                <a:stCxn id="128" idx="0"/>
              </p:cNvCxnSpPr>
              <p:nvPr/>
            </p:nvCxnSpPr>
            <p:spPr>
              <a:xfrm>
                <a:off x="4368084" y="658746"/>
                <a:ext cx="0" cy="1585761"/>
              </a:xfrm>
              <a:prstGeom prst="line">
                <a:avLst/>
              </a:prstGeom>
              <a:ln w="127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9F8287DA-B952-4878-8EE0-F1B1BDEE379B}"/>
                  </a:ext>
                </a:extLst>
              </p:cNvPr>
              <p:cNvSpPr/>
              <p:nvPr/>
            </p:nvSpPr>
            <p:spPr>
              <a:xfrm>
                <a:off x="2853817" y="658746"/>
                <a:ext cx="3028534" cy="23352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txBody>
              <a:bodyPr wrap="square" lIns="78867" tIns="39434" rIns="78867" bIns="39434">
                <a:spAutoFit/>
              </a:bodyPr>
              <a:lstStyle/>
              <a:p>
                <a:pPr algn="ctr"/>
                <a:r>
                  <a:rPr lang="en-US" sz="950" dirty="0">
                    <a:ln w="0"/>
                  </a:rPr>
                  <a:t>North Carolina Office of Rural Health</a:t>
                </a:r>
              </a:p>
            </p:txBody>
          </p:sp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2D8F4BE5-0FA6-472B-9B17-6D1715C48178}"/>
                  </a:ext>
                </a:extLst>
              </p:cNvPr>
              <p:cNvSpPr/>
              <p:nvPr/>
            </p:nvSpPr>
            <p:spPr>
              <a:xfrm>
                <a:off x="2934129" y="999224"/>
                <a:ext cx="2867911" cy="67135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50" dirty="0">
                    <a:solidFill>
                      <a:schemeClr val="tx1"/>
                    </a:solidFill>
                  </a:rPr>
                  <a:t>Maggie Sauer </a:t>
                </a:r>
              </a:p>
              <a:p>
                <a:pPr algn="ctr"/>
                <a:r>
                  <a:rPr lang="en-US" sz="950" dirty="0">
                    <a:solidFill>
                      <a:schemeClr val="tx1"/>
                    </a:solidFill>
                  </a:rPr>
                  <a:t>Human Services Division Director II</a:t>
                </a:r>
              </a:p>
              <a:p>
                <a:pPr algn="ctr"/>
                <a:r>
                  <a:rPr lang="en-US" sz="950" dirty="0">
                    <a:solidFill>
                      <a:schemeClr val="tx1"/>
                    </a:solidFill>
                  </a:rPr>
                  <a:t>Director</a:t>
                </a:r>
              </a:p>
            </p:txBody>
          </p:sp>
          <p:sp>
            <p:nvSpPr>
              <p:cNvPr id="214" name="Rectangle 213">
                <a:extLst>
                  <a:ext uri="{FF2B5EF4-FFF2-40B4-BE49-F238E27FC236}">
                    <a16:creationId xmlns:a16="http://schemas.microsoft.com/office/drawing/2014/main" id="{03A99903-B27D-45E0-B1EF-4AD5E0EF32CE}"/>
                  </a:ext>
                </a:extLst>
              </p:cNvPr>
              <p:cNvSpPr/>
              <p:nvPr/>
            </p:nvSpPr>
            <p:spPr>
              <a:xfrm>
                <a:off x="6086833" y="992630"/>
                <a:ext cx="1149162" cy="71525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800" dirty="0" err="1">
                    <a:solidFill>
                      <a:schemeClr val="tx1"/>
                    </a:solidFill>
                  </a:rPr>
                  <a:t>Kaiyah</a:t>
                </a:r>
                <a:r>
                  <a:rPr lang="en-US" sz="800" dirty="0">
                    <a:solidFill>
                      <a:schemeClr val="tx1"/>
                    </a:solidFill>
                  </a:rPr>
                  <a:t> Smith (T)</a:t>
                </a:r>
              </a:p>
              <a:p>
                <a:pPr algn="ctr"/>
                <a:r>
                  <a:rPr lang="en-US" sz="800">
                    <a:solidFill>
                      <a:schemeClr val="tx1"/>
                    </a:solidFill>
                  </a:rPr>
                  <a:t>Administrative Spec </a:t>
                </a:r>
                <a:r>
                  <a:rPr lang="en-US" sz="800" dirty="0">
                    <a:solidFill>
                      <a:schemeClr val="tx1"/>
                    </a:solidFill>
                  </a:rPr>
                  <a:t>II</a:t>
                </a:r>
              </a:p>
              <a:p>
                <a:pPr algn="ctr"/>
                <a:r>
                  <a:rPr lang="en-US" sz="800" dirty="0">
                    <a:solidFill>
                      <a:schemeClr val="tx1"/>
                    </a:solidFill>
                  </a:rPr>
                  <a:t>Executive Support, Travel &amp; Reception </a:t>
                </a:r>
                <a:endParaRPr lang="en-US" sz="800" dirty="0"/>
              </a:p>
            </p:txBody>
          </p:sp>
        </p:grpSp>
      </p:grp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3">
            <p14:nvContentPartPr>
              <p14:cNvPr id="52" name="Ink 51">
                <a:extLst>
                  <a:ext uri="{FF2B5EF4-FFF2-40B4-BE49-F238E27FC236}">
                    <a16:creationId xmlns:a16="http://schemas.microsoft.com/office/drawing/2014/main" id="{16DC06E4-A40D-4C85-B107-7D779A95EC2A}"/>
                  </a:ext>
                </a:extLst>
              </p14:cNvPr>
              <p14:cNvContentPartPr/>
              <p14:nvPr/>
            </p14:nvContentPartPr>
            <p14:xfrm>
              <a:off x="5719981" y="2584734"/>
              <a:ext cx="10800" cy="21600"/>
            </p14:xfrm>
          </p:contentPart>
        </mc:Choice>
        <mc:Fallback xmlns="">
          <p:pic>
            <p:nvPicPr>
              <p:cNvPr id="52" name="Ink 51">
                <a:extLst>
                  <a:ext uri="{FF2B5EF4-FFF2-40B4-BE49-F238E27FC236}">
                    <a16:creationId xmlns:a16="http://schemas.microsoft.com/office/drawing/2014/main" id="{16DC06E4-A40D-4C85-B107-7D779A95EC2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701981" y="2476734"/>
                <a:ext cx="46440" cy="23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5">
            <p14:nvContentPartPr>
              <p14:cNvPr id="55" name="Ink 54">
                <a:extLst>
                  <a:ext uri="{FF2B5EF4-FFF2-40B4-BE49-F238E27FC236}">
                    <a16:creationId xmlns:a16="http://schemas.microsoft.com/office/drawing/2014/main" id="{16DE11E2-021C-4878-ACE6-39636546C6A9}"/>
                  </a:ext>
                </a:extLst>
              </p14:cNvPr>
              <p14:cNvContentPartPr/>
              <p14:nvPr/>
            </p14:nvContentPartPr>
            <p14:xfrm>
              <a:off x="5284021" y="2605974"/>
              <a:ext cx="360" cy="360"/>
            </p14:xfrm>
          </p:contentPart>
        </mc:Choice>
        <mc:Fallback xmlns="">
          <p:pic>
            <p:nvPicPr>
              <p:cNvPr id="55" name="Ink 54">
                <a:extLst>
                  <a:ext uri="{FF2B5EF4-FFF2-40B4-BE49-F238E27FC236}">
                    <a16:creationId xmlns:a16="http://schemas.microsoft.com/office/drawing/2014/main" id="{16DE11E2-021C-4878-ACE6-39636546C6A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266021" y="2497974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7">
            <p14:nvContentPartPr>
              <p14:cNvPr id="56" name="Ink 55">
                <a:extLst>
                  <a:ext uri="{FF2B5EF4-FFF2-40B4-BE49-F238E27FC236}">
                    <a16:creationId xmlns:a16="http://schemas.microsoft.com/office/drawing/2014/main" id="{144B15CF-E1EA-4E25-8657-F3A824CA9A8F}"/>
                  </a:ext>
                </a:extLst>
              </p14:cNvPr>
              <p14:cNvContentPartPr/>
              <p14:nvPr/>
            </p14:nvContentPartPr>
            <p14:xfrm>
              <a:off x="2509141" y="148554"/>
              <a:ext cx="360" cy="360"/>
            </p14:xfrm>
          </p:contentPart>
        </mc:Choice>
        <mc:Fallback xmlns="">
          <p:pic>
            <p:nvPicPr>
              <p:cNvPr id="56" name="Ink 55">
                <a:extLst>
                  <a:ext uri="{FF2B5EF4-FFF2-40B4-BE49-F238E27FC236}">
                    <a16:creationId xmlns:a16="http://schemas.microsoft.com/office/drawing/2014/main" id="{144B15CF-E1EA-4E25-8657-F3A824CA9A8F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491141" y="40554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9">
            <p14:nvContentPartPr>
              <p14:cNvPr id="57" name="Ink 56">
                <a:extLst>
                  <a:ext uri="{FF2B5EF4-FFF2-40B4-BE49-F238E27FC236}">
                    <a16:creationId xmlns:a16="http://schemas.microsoft.com/office/drawing/2014/main" id="{1DB6603B-C9E8-4754-8460-2FE5FD760D5E}"/>
                  </a:ext>
                </a:extLst>
              </p14:cNvPr>
              <p14:cNvContentPartPr/>
              <p14:nvPr/>
            </p14:nvContentPartPr>
            <p14:xfrm>
              <a:off x="1934941" y="956754"/>
              <a:ext cx="360" cy="11160"/>
            </p14:xfrm>
          </p:contentPart>
        </mc:Choice>
        <mc:Fallback xmlns="">
          <p:pic>
            <p:nvPicPr>
              <p:cNvPr id="57" name="Ink 56">
                <a:extLst>
                  <a:ext uri="{FF2B5EF4-FFF2-40B4-BE49-F238E27FC236}">
                    <a16:creationId xmlns:a16="http://schemas.microsoft.com/office/drawing/2014/main" id="{1DB6603B-C9E8-4754-8460-2FE5FD760D5E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916941" y="848754"/>
                <a:ext cx="36000" cy="22680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Group 14">
            <a:extLst>
              <a:ext uri="{FF2B5EF4-FFF2-40B4-BE49-F238E27FC236}">
                <a16:creationId xmlns:a16="http://schemas.microsoft.com/office/drawing/2014/main" id="{EDB23B55-8BBE-4E89-8428-3CDDADC08654}"/>
              </a:ext>
            </a:extLst>
          </p:cNvPr>
          <p:cNvGrpSpPr/>
          <p:nvPr/>
        </p:nvGrpSpPr>
        <p:grpSpPr>
          <a:xfrm>
            <a:off x="5601164" y="2533024"/>
            <a:ext cx="1097280" cy="1865196"/>
            <a:chOff x="5131633" y="2794437"/>
            <a:chExt cx="1097280" cy="1865196"/>
          </a:xfrm>
        </p:grpSpPr>
        <p:sp>
          <p:nvSpPr>
            <p:cNvPr id="37" name="object 34">
              <a:extLst>
                <a:ext uri="{FF2B5EF4-FFF2-40B4-BE49-F238E27FC236}">
                  <a16:creationId xmlns:a16="http://schemas.microsoft.com/office/drawing/2014/main" id="{F6614D68-74F6-44AA-87E3-4F3E882B7DA7}"/>
                </a:ext>
              </a:extLst>
            </p:cNvPr>
            <p:cNvSpPr/>
            <p:nvPr/>
          </p:nvSpPr>
          <p:spPr>
            <a:xfrm>
              <a:off x="5262781" y="3880251"/>
              <a:ext cx="914400" cy="365759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/>
            <a:lstStyle/>
            <a:p>
              <a:pPr algn="ctr"/>
              <a:r>
                <a:rPr lang="en-US" sz="600" dirty="0"/>
                <a:t>Justin Kearley</a:t>
              </a:r>
            </a:p>
            <a:p>
              <a:pPr algn="ctr"/>
              <a:r>
                <a:rPr lang="en-US" sz="600" dirty="0"/>
                <a:t>CDS II </a:t>
              </a:r>
            </a:p>
            <a:p>
              <a:pPr algn="ctr"/>
              <a:r>
                <a:rPr lang="en-US" sz="600" dirty="0"/>
                <a:t>Rural Op. Specialist</a:t>
              </a:r>
            </a:p>
          </p:txBody>
        </p:sp>
        <p:sp>
          <p:nvSpPr>
            <p:cNvPr id="42" name="object 34">
              <a:extLst>
                <a:ext uri="{FF2B5EF4-FFF2-40B4-BE49-F238E27FC236}">
                  <a16:creationId xmlns:a16="http://schemas.microsoft.com/office/drawing/2014/main" id="{236B2DB6-1A7E-4318-B718-E795480E5097}"/>
                </a:ext>
              </a:extLst>
            </p:cNvPr>
            <p:cNvSpPr/>
            <p:nvPr/>
          </p:nvSpPr>
          <p:spPr>
            <a:xfrm>
              <a:off x="5262781" y="3473897"/>
              <a:ext cx="914400" cy="36576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/>
            <a:lstStyle/>
            <a:p>
              <a:pPr algn="ctr"/>
              <a:r>
                <a:rPr lang="en-US" sz="600" dirty="0"/>
                <a:t>Leslie Wolcott</a:t>
              </a:r>
            </a:p>
            <a:p>
              <a:pPr algn="ctr"/>
              <a:r>
                <a:rPr lang="en-US" sz="600" dirty="0"/>
                <a:t>CDS II </a:t>
              </a:r>
            </a:p>
            <a:p>
              <a:pPr algn="ctr"/>
              <a:r>
                <a:rPr lang="en-US" sz="600" dirty="0"/>
                <a:t>Rural Op. Specialist</a:t>
              </a:r>
            </a:p>
          </p:txBody>
        </p:sp>
        <p:sp>
          <p:nvSpPr>
            <p:cNvPr id="146" name="object 34">
              <a:extLst>
                <a:ext uri="{FF2B5EF4-FFF2-40B4-BE49-F238E27FC236}">
                  <a16:creationId xmlns:a16="http://schemas.microsoft.com/office/drawing/2014/main" id="{E4EC51FE-FD4A-4DA3-9FB1-45497EA5AF48}"/>
                </a:ext>
              </a:extLst>
            </p:cNvPr>
            <p:cNvSpPr/>
            <p:nvPr/>
          </p:nvSpPr>
          <p:spPr>
            <a:xfrm>
              <a:off x="5131633" y="2794437"/>
              <a:ext cx="1097280" cy="647348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700" dirty="0"/>
                <a:t>Dorothea Brock</a:t>
              </a:r>
            </a:p>
            <a:p>
              <a:pPr algn="ctr"/>
              <a:r>
                <a:rPr lang="en-US" sz="700"/>
                <a:t>Program Manager </a:t>
              </a:r>
              <a:r>
                <a:rPr lang="en-US" sz="700" dirty="0"/>
                <a:t>II</a:t>
              </a:r>
            </a:p>
            <a:p>
              <a:pPr algn="ctr"/>
              <a:r>
                <a:rPr lang="en-US" sz="700" dirty="0"/>
                <a:t>Rural Health Centers Operations Manager</a:t>
              </a:r>
            </a:p>
          </p:txBody>
        </p:sp>
        <p:sp>
          <p:nvSpPr>
            <p:cNvPr id="90" name="object 34">
              <a:extLst>
                <a:ext uri="{FF2B5EF4-FFF2-40B4-BE49-F238E27FC236}">
                  <a16:creationId xmlns:a16="http://schemas.microsoft.com/office/drawing/2014/main" id="{17CC8B8F-3082-47BD-920D-1F4206E702CB}"/>
                </a:ext>
              </a:extLst>
            </p:cNvPr>
            <p:cNvSpPr/>
            <p:nvPr/>
          </p:nvSpPr>
          <p:spPr>
            <a:xfrm>
              <a:off x="5262781" y="4293874"/>
              <a:ext cx="914400" cy="365759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/>
            <a:lstStyle/>
            <a:p>
              <a:pPr algn="ctr"/>
              <a:r>
                <a:rPr lang="en-US" sz="600" dirty="0"/>
                <a:t>Kimberly McNeil</a:t>
              </a:r>
            </a:p>
            <a:p>
              <a:pPr algn="ctr"/>
              <a:r>
                <a:rPr lang="en-US" sz="600" dirty="0"/>
                <a:t>CDS II</a:t>
              </a:r>
            </a:p>
            <a:p>
              <a:pPr algn="ctr"/>
              <a:r>
                <a:rPr lang="en-US" sz="600" dirty="0"/>
                <a:t>Rural Op. Specialist</a:t>
              </a:r>
            </a:p>
          </p:txBody>
        </p:sp>
      </p:grpSp>
      <p:pic>
        <p:nvPicPr>
          <p:cNvPr id="50" name="Picture 49">
            <a:extLst>
              <a:ext uri="{FF2B5EF4-FFF2-40B4-BE49-F238E27FC236}">
                <a16:creationId xmlns:a16="http://schemas.microsoft.com/office/drawing/2014/main" id="{2FBA6174-7094-4578-8C47-FE225F26A62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287913" y="2926130"/>
            <a:ext cx="280440" cy="12193"/>
          </a:xfrm>
          <a:prstGeom prst="rect">
            <a:avLst/>
          </a:prstGeom>
        </p:spPr>
      </p:pic>
      <p:sp>
        <p:nvSpPr>
          <p:cNvPr id="91" name="object 34">
            <a:extLst>
              <a:ext uri="{FF2B5EF4-FFF2-40B4-BE49-F238E27FC236}">
                <a16:creationId xmlns:a16="http://schemas.microsoft.com/office/drawing/2014/main" id="{F7E13DDD-E0CC-B5F3-AEC6-4C0BA61691C4}"/>
              </a:ext>
            </a:extLst>
          </p:cNvPr>
          <p:cNvSpPr/>
          <p:nvPr/>
        </p:nvSpPr>
        <p:spPr>
          <a:xfrm>
            <a:off x="2339300" y="4838081"/>
            <a:ext cx="914400" cy="36576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endParaRPr lang="en-US" sz="600" dirty="0">
              <a:highlight>
                <a:srgbClr val="FF0000"/>
              </a:highlight>
            </a:endParaRPr>
          </a:p>
          <a:p>
            <a:pPr algn="ctr"/>
            <a:r>
              <a:rPr lang="en-US" sz="600" dirty="0"/>
              <a:t>Shauna Ortiz</a:t>
            </a:r>
          </a:p>
          <a:p>
            <a:pPr algn="ctr"/>
            <a:r>
              <a:rPr lang="en-US" sz="600" dirty="0"/>
              <a:t>Human Serv. Planner Eval I</a:t>
            </a:r>
          </a:p>
          <a:p>
            <a:pPr algn="ctr"/>
            <a:r>
              <a:rPr lang="en-US" sz="600" dirty="0"/>
              <a:t>HPSA Designation Associate</a:t>
            </a:r>
          </a:p>
          <a:p>
            <a:pPr algn="ctr"/>
            <a:endParaRPr lang="en-US" sz="600" dirty="0"/>
          </a:p>
        </p:txBody>
      </p:sp>
      <p:sp>
        <p:nvSpPr>
          <p:cNvPr id="5" name="object 34">
            <a:extLst>
              <a:ext uri="{FF2B5EF4-FFF2-40B4-BE49-F238E27FC236}">
                <a16:creationId xmlns:a16="http://schemas.microsoft.com/office/drawing/2014/main" id="{4B9F6400-DC7A-C15D-D83E-E401BCB32C6F}"/>
              </a:ext>
            </a:extLst>
          </p:cNvPr>
          <p:cNvSpPr/>
          <p:nvPr/>
        </p:nvSpPr>
        <p:spPr>
          <a:xfrm>
            <a:off x="10171235" y="3222150"/>
            <a:ext cx="855061" cy="360086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endParaRPr lang="en-US" sz="600" dirty="0">
              <a:highlight>
                <a:srgbClr val="FFFF00"/>
              </a:highlight>
            </a:endParaRPr>
          </a:p>
          <a:p>
            <a:pPr algn="ctr"/>
            <a:r>
              <a:rPr lang="en-US" sz="600" dirty="0"/>
              <a:t>Natalie Rivera</a:t>
            </a:r>
          </a:p>
          <a:p>
            <a:pPr algn="ctr"/>
            <a:r>
              <a:rPr lang="en-US" sz="600" dirty="0"/>
              <a:t>CDS II</a:t>
            </a:r>
          </a:p>
          <a:p>
            <a:pPr algn="ctr"/>
            <a:r>
              <a:rPr lang="en-US" sz="600" dirty="0"/>
              <a:t>Digital Equity </a:t>
            </a:r>
            <a:r>
              <a:rPr lang="en-US" sz="600" dirty="0" err="1"/>
              <a:t>Proj</a:t>
            </a:r>
            <a:r>
              <a:rPr lang="en-US" sz="600" dirty="0"/>
              <a:t> Coord</a:t>
            </a:r>
          </a:p>
          <a:p>
            <a:pPr algn="ctr"/>
            <a:endParaRPr lang="en-US" sz="600" dirty="0">
              <a:highlight>
                <a:srgbClr val="FFFF00"/>
              </a:highlight>
            </a:endParaRPr>
          </a:p>
        </p:txBody>
      </p:sp>
      <p:sp>
        <p:nvSpPr>
          <p:cNvPr id="6" name="object 34">
            <a:extLst>
              <a:ext uri="{FF2B5EF4-FFF2-40B4-BE49-F238E27FC236}">
                <a16:creationId xmlns:a16="http://schemas.microsoft.com/office/drawing/2014/main" id="{1DD5A148-3556-AA58-A15C-6E070750B915}"/>
              </a:ext>
            </a:extLst>
          </p:cNvPr>
          <p:cNvSpPr/>
          <p:nvPr/>
        </p:nvSpPr>
        <p:spPr>
          <a:xfrm>
            <a:off x="10182484" y="3632061"/>
            <a:ext cx="855060" cy="373097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endParaRPr lang="en-US" sz="600" dirty="0"/>
          </a:p>
          <a:p>
            <a:pPr algn="ctr"/>
            <a:r>
              <a:rPr lang="en-US" sz="600" dirty="0"/>
              <a:t>Jocelyn Santillan</a:t>
            </a:r>
          </a:p>
          <a:p>
            <a:pPr algn="ctr"/>
            <a:r>
              <a:rPr lang="en-US" sz="600" dirty="0"/>
              <a:t>CDS II</a:t>
            </a:r>
          </a:p>
          <a:p>
            <a:pPr algn="ctr"/>
            <a:r>
              <a:rPr lang="en-US" sz="600" dirty="0"/>
              <a:t>Digital Inclusion Coord</a:t>
            </a:r>
          </a:p>
          <a:p>
            <a:pPr algn="ctr"/>
            <a:endParaRPr lang="en-US" sz="600" dirty="0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BF20929-8D3F-6D64-5EB9-431E1BBFA3A5}"/>
              </a:ext>
            </a:extLst>
          </p:cNvPr>
          <p:cNvCxnSpPr>
            <a:cxnSpLocks/>
          </p:cNvCxnSpPr>
          <p:nvPr/>
        </p:nvCxnSpPr>
        <p:spPr>
          <a:xfrm>
            <a:off x="10057728" y="2423208"/>
            <a:ext cx="0" cy="71165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AE2DE25-D0CF-156A-0D3B-8C17418DEB57}"/>
              </a:ext>
            </a:extLst>
          </p:cNvPr>
          <p:cNvCxnSpPr>
            <a:cxnSpLocks/>
          </p:cNvCxnSpPr>
          <p:nvPr/>
        </p:nvCxnSpPr>
        <p:spPr>
          <a:xfrm>
            <a:off x="9687029" y="2670245"/>
            <a:ext cx="0" cy="287868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bject 34">
            <a:extLst>
              <a:ext uri="{FF2B5EF4-FFF2-40B4-BE49-F238E27FC236}">
                <a16:creationId xmlns:a16="http://schemas.microsoft.com/office/drawing/2014/main" id="{7D477A5F-BC5F-40A9-8623-D9154C891F3F}"/>
              </a:ext>
            </a:extLst>
          </p:cNvPr>
          <p:cNvSpPr/>
          <p:nvPr/>
        </p:nvSpPr>
        <p:spPr>
          <a:xfrm>
            <a:off x="9497201" y="2528963"/>
            <a:ext cx="1121055" cy="64008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en-US" sz="700" dirty="0"/>
              <a:t>Elizabeth F. Lambar</a:t>
            </a:r>
          </a:p>
          <a:p>
            <a:pPr algn="ctr"/>
            <a:r>
              <a:rPr lang="en-US" sz="700" dirty="0"/>
              <a:t>Program Manager II</a:t>
            </a:r>
          </a:p>
          <a:p>
            <a:pPr algn="ctr"/>
            <a:r>
              <a:rPr lang="en-US" sz="700" dirty="0"/>
              <a:t> Farmworker Health Manager</a:t>
            </a:r>
          </a:p>
          <a:p>
            <a:pPr algn="ctr"/>
            <a:endParaRPr sz="700" dirty="0"/>
          </a:p>
        </p:txBody>
      </p:sp>
      <p:sp>
        <p:nvSpPr>
          <p:cNvPr id="51" name="object 34">
            <a:extLst>
              <a:ext uri="{FF2B5EF4-FFF2-40B4-BE49-F238E27FC236}">
                <a16:creationId xmlns:a16="http://schemas.microsoft.com/office/drawing/2014/main" id="{3BA755C4-95AB-B793-E29B-E64F454BF21F}"/>
              </a:ext>
            </a:extLst>
          </p:cNvPr>
          <p:cNvSpPr/>
          <p:nvPr/>
        </p:nvSpPr>
        <p:spPr>
          <a:xfrm>
            <a:off x="10187008" y="4045178"/>
            <a:ext cx="855058" cy="35306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endParaRPr lang="en-US" sz="600" dirty="0"/>
          </a:p>
          <a:p>
            <a:pPr algn="ctr"/>
            <a:r>
              <a:rPr lang="en-US" sz="600" dirty="0"/>
              <a:t>Scarlett Chavez-Larios</a:t>
            </a:r>
          </a:p>
          <a:p>
            <a:pPr algn="ctr"/>
            <a:r>
              <a:rPr lang="en-US" sz="600" dirty="0"/>
              <a:t>CDS II</a:t>
            </a:r>
          </a:p>
          <a:p>
            <a:pPr algn="ctr"/>
            <a:r>
              <a:rPr lang="en-US" sz="600" dirty="0"/>
              <a:t>Broadband Access Coord</a:t>
            </a:r>
          </a:p>
          <a:p>
            <a:pPr algn="ctr"/>
            <a:endParaRPr lang="en-US" sz="600" dirty="0"/>
          </a:p>
        </p:txBody>
      </p:sp>
      <p:sp>
        <p:nvSpPr>
          <p:cNvPr id="53" name="object 34">
            <a:extLst>
              <a:ext uri="{FF2B5EF4-FFF2-40B4-BE49-F238E27FC236}">
                <a16:creationId xmlns:a16="http://schemas.microsoft.com/office/drawing/2014/main" id="{150761C5-44EF-2833-8321-28FF4D956D6E}"/>
              </a:ext>
            </a:extLst>
          </p:cNvPr>
          <p:cNvSpPr/>
          <p:nvPr/>
        </p:nvSpPr>
        <p:spPr>
          <a:xfrm>
            <a:off x="10177943" y="4443306"/>
            <a:ext cx="864141" cy="36576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endParaRPr lang="en-US" sz="600" dirty="0"/>
          </a:p>
          <a:p>
            <a:pPr algn="ctr"/>
            <a:r>
              <a:rPr lang="en-US" sz="600" dirty="0"/>
              <a:t>Lilibeth Andres Benitez</a:t>
            </a:r>
          </a:p>
          <a:p>
            <a:pPr algn="ctr"/>
            <a:r>
              <a:rPr lang="en-US" sz="600" dirty="0"/>
              <a:t>CDS II</a:t>
            </a:r>
          </a:p>
          <a:p>
            <a:pPr algn="ctr"/>
            <a:r>
              <a:rPr lang="en-US" sz="600" dirty="0"/>
              <a:t>Engagement Coord</a:t>
            </a:r>
          </a:p>
          <a:p>
            <a:pPr algn="ctr"/>
            <a:endParaRPr lang="en-US" sz="600" dirty="0"/>
          </a:p>
        </p:txBody>
      </p:sp>
      <p:sp>
        <p:nvSpPr>
          <p:cNvPr id="59" name="object 34">
            <a:extLst>
              <a:ext uri="{FF2B5EF4-FFF2-40B4-BE49-F238E27FC236}">
                <a16:creationId xmlns:a16="http://schemas.microsoft.com/office/drawing/2014/main" id="{826641B6-53C4-778E-51F2-C5EAFC2D6131}"/>
              </a:ext>
            </a:extLst>
          </p:cNvPr>
          <p:cNvSpPr/>
          <p:nvPr/>
        </p:nvSpPr>
        <p:spPr>
          <a:xfrm>
            <a:off x="9219160" y="3228364"/>
            <a:ext cx="855062" cy="36576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en-US" sz="600" dirty="0"/>
              <a:t>Zoe Cummings</a:t>
            </a:r>
          </a:p>
          <a:p>
            <a:pPr algn="ctr"/>
            <a:r>
              <a:rPr lang="en-US" sz="600" dirty="0"/>
              <a:t>CDS II</a:t>
            </a:r>
          </a:p>
          <a:p>
            <a:pPr algn="ctr"/>
            <a:r>
              <a:rPr lang="en-US" sz="600" dirty="0"/>
              <a:t>FWHP Specialist</a:t>
            </a:r>
          </a:p>
        </p:txBody>
      </p:sp>
      <p:sp>
        <p:nvSpPr>
          <p:cNvPr id="60" name="object 34">
            <a:extLst>
              <a:ext uri="{FF2B5EF4-FFF2-40B4-BE49-F238E27FC236}">
                <a16:creationId xmlns:a16="http://schemas.microsoft.com/office/drawing/2014/main" id="{E13D75E7-4BD3-CB81-54AA-A697290D9964}"/>
              </a:ext>
            </a:extLst>
          </p:cNvPr>
          <p:cNvSpPr/>
          <p:nvPr/>
        </p:nvSpPr>
        <p:spPr>
          <a:xfrm>
            <a:off x="9214540" y="4039518"/>
            <a:ext cx="859682" cy="36576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en-US" sz="600" dirty="0"/>
              <a:t>Suzanne Ziaii</a:t>
            </a:r>
          </a:p>
          <a:p>
            <a:pPr algn="ctr"/>
            <a:r>
              <a:rPr lang="en-US" sz="600" dirty="0"/>
              <a:t>CDS II</a:t>
            </a:r>
          </a:p>
          <a:p>
            <a:pPr algn="ctr"/>
            <a:r>
              <a:rPr lang="en-US" sz="600" dirty="0"/>
              <a:t>FWHP Specialist</a:t>
            </a:r>
          </a:p>
        </p:txBody>
      </p:sp>
      <p:sp>
        <p:nvSpPr>
          <p:cNvPr id="61" name="object 34">
            <a:extLst>
              <a:ext uri="{FF2B5EF4-FFF2-40B4-BE49-F238E27FC236}">
                <a16:creationId xmlns:a16="http://schemas.microsoft.com/office/drawing/2014/main" id="{9408933D-7A45-C778-81A9-F329B08E8A3D}"/>
              </a:ext>
            </a:extLst>
          </p:cNvPr>
          <p:cNvSpPr/>
          <p:nvPr/>
        </p:nvSpPr>
        <p:spPr>
          <a:xfrm>
            <a:off x="9214540" y="4847094"/>
            <a:ext cx="859682" cy="36576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en-US" sz="600" dirty="0"/>
              <a:t>Kate </a:t>
            </a:r>
            <a:r>
              <a:rPr lang="en-US" sz="600" dirty="0" err="1"/>
              <a:t>Furgurson</a:t>
            </a:r>
            <a:endParaRPr lang="en-US" sz="600" dirty="0"/>
          </a:p>
          <a:p>
            <a:pPr algn="ctr"/>
            <a:r>
              <a:rPr lang="en-US" sz="600" dirty="0"/>
              <a:t>CDS II</a:t>
            </a:r>
          </a:p>
          <a:p>
            <a:pPr algn="ctr"/>
            <a:r>
              <a:rPr lang="en-US" sz="600" dirty="0"/>
              <a:t>FWHP Specialist (Data)</a:t>
            </a:r>
          </a:p>
        </p:txBody>
      </p:sp>
      <p:sp>
        <p:nvSpPr>
          <p:cNvPr id="62" name="object 34">
            <a:extLst>
              <a:ext uri="{FF2B5EF4-FFF2-40B4-BE49-F238E27FC236}">
                <a16:creationId xmlns:a16="http://schemas.microsoft.com/office/drawing/2014/main" id="{F97A3AC5-651B-78D6-7C16-D1C4029561E0}"/>
              </a:ext>
            </a:extLst>
          </p:cNvPr>
          <p:cNvSpPr/>
          <p:nvPr/>
        </p:nvSpPr>
        <p:spPr>
          <a:xfrm>
            <a:off x="9214540" y="3635730"/>
            <a:ext cx="859682" cy="36576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en-US" sz="600" dirty="0"/>
              <a:t>Rosa Miranda</a:t>
            </a:r>
          </a:p>
          <a:p>
            <a:pPr algn="ctr"/>
            <a:r>
              <a:rPr lang="en-US" sz="600" dirty="0"/>
              <a:t>CDS II</a:t>
            </a:r>
          </a:p>
          <a:p>
            <a:pPr algn="ctr"/>
            <a:r>
              <a:rPr lang="en-US" sz="600" dirty="0"/>
              <a:t>FWHP Specialist</a:t>
            </a:r>
          </a:p>
        </p:txBody>
      </p:sp>
      <p:sp>
        <p:nvSpPr>
          <p:cNvPr id="64" name="object 34">
            <a:extLst>
              <a:ext uri="{FF2B5EF4-FFF2-40B4-BE49-F238E27FC236}">
                <a16:creationId xmlns:a16="http://schemas.microsoft.com/office/drawing/2014/main" id="{48F7E272-A7D1-583B-7720-2C29386D7606}"/>
              </a:ext>
            </a:extLst>
          </p:cNvPr>
          <p:cNvSpPr/>
          <p:nvPr/>
        </p:nvSpPr>
        <p:spPr>
          <a:xfrm>
            <a:off x="9214540" y="4443306"/>
            <a:ext cx="859682" cy="36576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endParaRPr lang="en-US" sz="600" dirty="0"/>
          </a:p>
          <a:p>
            <a:pPr algn="ctr"/>
            <a:r>
              <a:rPr lang="en-US" sz="600" dirty="0"/>
              <a:t>Tania Connaughton-Espino</a:t>
            </a:r>
          </a:p>
          <a:p>
            <a:pPr algn="ctr"/>
            <a:r>
              <a:rPr lang="en-US" sz="600" dirty="0"/>
              <a:t>CDS II</a:t>
            </a:r>
          </a:p>
          <a:p>
            <a:pPr algn="ctr"/>
            <a:r>
              <a:rPr lang="en-US" sz="600" dirty="0"/>
              <a:t>FWHP Specialist</a:t>
            </a:r>
          </a:p>
          <a:p>
            <a:pPr algn="ctr"/>
            <a:endParaRPr lang="en-US" sz="600" dirty="0"/>
          </a:p>
        </p:txBody>
      </p:sp>
      <p:sp>
        <p:nvSpPr>
          <p:cNvPr id="65" name="object 34">
            <a:extLst>
              <a:ext uri="{FF2B5EF4-FFF2-40B4-BE49-F238E27FC236}">
                <a16:creationId xmlns:a16="http://schemas.microsoft.com/office/drawing/2014/main" id="{543BDEE3-A4E6-3B42-109B-76AFC2210BEE}"/>
              </a:ext>
            </a:extLst>
          </p:cNvPr>
          <p:cNvSpPr/>
          <p:nvPr/>
        </p:nvSpPr>
        <p:spPr>
          <a:xfrm>
            <a:off x="9214540" y="5250884"/>
            <a:ext cx="859682" cy="36576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endParaRPr lang="en-US" sz="600" dirty="0"/>
          </a:p>
          <a:p>
            <a:pPr algn="ctr"/>
            <a:r>
              <a:rPr lang="en-US" sz="600" dirty="0"/>
              <a:t>Patrick </a:t>
            </a:r>
            <a:r>
              <a:rPr lang="en-US" sz="600" dirty="0" err="1"/>
              <a:t>Lahiff</a:t>
            </a:r>
            <a:endParaRPr lang="en-US" sz="600" dirty="0"/>
          </a:p>
          <a:p>
            <a:pPr algn="ctr"/>
            <a:r>
              <a:rPr lang="en-US" sz="600" dirty="0"/>
              <a:t>CDS II</a:t>
            </a:r>
          </a:p>
          <a:p>
            <a:pPr algn="ctr"/>
            <a:r>
              <a:rPr lang="en-US" sz="600" dirty="0"/>
              <a:t>FWHP Specialist (Finance)</a:t>
            </a:r>
          </a:p>
          <a:p>
            <a:pPr algn="ctr"/>
            <a:endParaRPr lang="en-US" sz="6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E4E6A09-D04A-885E-2ED3-3AF68D5176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42" y="57489"/>
            <a:ext cx="2686050" cy="946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12" name="object 34">
            <a:extLst>
              <a:ext uri="{FF2B5EF4-FFF2-40B4-BE49-F238E27FC236}">
                <a16:creationId xmlns:a16="http://schemas.microsoft.com/office/drawing/2014/main" id="{C8D7B106-9D06-8EF7-B222-7396C044B990}"/>
              </a:ext>
            </a:extLst>
          </p:cNvPr>
          <p:cNvSpPr/>
          <p:nvPr/>
        </p:nvSpPr>
        <p:spPr>
          <a:xfrm>
            <a:off x="8156179" y="4420104"/>
            <a:ext cx="914400" cy="36576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en-US" sz="600"/>
              <a:t>Alma Davis</a:t>
            </a:r>
          </a:p>
          <a:p>
            <a:pPr algn="ctr"/>
            <a:r>
              <a:rPr lang="en-US" sz="600"/>
              <a:t>CDS </a:t>
            </a:r>
            <a:r>
              <a:rPr lang="en-US" sz="600" dirty="0"/>
              <a:t>II</a:t>
            </a:r>
          </a:p>
          <a:p>
            <a:pPr algn="ctr"/>
            <a:r>
              <a:rPr lang="en-US" sz="600" dirty="0"/>
              <a:t>Placement Specialist </a:t>
            </a:r>
          </a:p>
        </p:txBody>
      </p:sp>
      <p:sp>
        <p:nvSpPr>
          <p:cNvPr id="16" name="object 34">
            <a:extLst>
              <a:ext uri="{FF2B5EF4-FFF2-40B4-BE49-F238E27FC236}">
                <a16:creationId xmlns:a16="http://schemas.microsoft.com/office/drawing/2014/main" id="{306384BC-A52B-49B7-2D5D-4E07A02F40D5}"/>
              </a:ext>
            </a:extLst>
          </p:cNvPr>
          <p:cNvSpPr/>
          <p:nvPr/>
        </p:nvSpPr>
        <p:spPr>
          <a:xfrm>
            <a:off x="8164640" y="4846025"/>
            <a:ext cx="914400" cy="36576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en-US" sz="600" dirty="0">
                <a:highlight>
                  <a:srgbClr val="FF0000"/>
                </a:highlight>
              </a:rPr>
              <a:t>Vacant</a:t>
            </a:r>
          </a:p>
          <a:p>
            <a:pPr algn="ctr"/>
            <a:r>
              <a:rPr lang="en-US" sz="600" dirty="0"/>
              <a:t>CDS II</a:t>
            </a:r>
          </a:p>
          <a:p>
            <a:pPr algn="ctr"/>
            <a:r>
              <a:rPr lang="en-US" sz="600" dirty="0"/>
              <a:t>Placement Specialist</a:t>
            </a:r>
            <a:r>
              <a:rPr lang="en-US" sz="600" dirty="0">
                <a:highlight>
                  <a:srgbClr val="00FF00"/>
                </a:highlight>
              </a:rPr>
              <a:t> </a:t>
            </a:r>
          </a:p>
        </p:txBody>
      </p:sp>
      <p:sp>
        <p:nvSpPr>
          <p:cNvPr id="21" name="object 34">
            <a:extLst>
              <a:ext uri="{FF2B5EF4-FFF2-40B4-BE49-F238E27FC236}">
                <a16:creationId xmlns:a16="http://schemas.microsoft.com/office/drawing/2014/main" id="{EE79FA87-2ADD-9F70-DFBF-A6C228D825D0}"/>
              </a:ext>
            </a:extLst>
          </p:cNvPr>
          <p:cNvSpPr/>
          <p:nvPr/>
        </p:nvSpPr>
        <p:spPr>
          <a:xfrm>
            <a:off x="8156179" y="5264194"/>
            <a:ext cx="914400" cy="36576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en-US" sz="600" dirty="0"/>
              <a:t>Rachel Lane</a:t>
            </a:r>
          </a:p>
          <a:p>
            <a:pPr algn="ctr"/>
            <a:r>
              <a:rPr lang="en-US" sz="600" dirty="0"/>
              <a:t>CDS II</a:t>
            </a:r>
          </a:p>
          <a:p>
            <a:pPr algn="ctr"/>
            <a:r>
              <a:rPr lang="en-US" sz="600" dirty="0"/>
              <a:t>Placement Specialist </a:t>
            </a:r>
          </a:p>
        </p:txBody>
      </p:sp>
      <p:sp>
        <p:nvSpPr>
          <p:cNvPr id="49" name="object 34">
            <a:extLst>
              <a:ext uri="{FF2B5EF4-FFF2-40B4-BE49-F238E27FC236}">
                <a16:creationId xmlns:a16="http://schemas.microsoft.com/office/drawing/2014/main" id="{504C73F0-BAD0-6C7D-4B11-9122EFC2073F}"/>
              </a:ext>
            </a:extLst>
          </p:cNvPr>
          <p:cNvSpPr/>
          <p:nvPr/>
        </p:nvSpPr>
        <p:spPr>
          <a:xfrm>
            <a:off x="306339" y="4071928"/>
            <a:ext cx="914400" cy="36576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en-US" sz="600" dirty="0"/>
              <a:t>Jimesha Kent-Greene</a:t>
            </a:r>
          </a:p>
          <a:p>
            <a:pPr algn="ctr"/>
            <a:r>
              <a:rPr lang="en-US" sz="600" dirty="0"/>
              <a:t>CDS II</a:t>
            </a:r>
          </a:p>
          <a:p>
            <a:pPr algn="ctr"/>
            <a:r>
              <a:rPr lang="en-US" sz="600" dirty="0"/>
              <a:t>Comm Dev. Contracts Specialist</a:t>
            </a:r>
          </a:p>
        </p:txBody>
      </p:sp>
      <p:sp>
        <p:nvSpPr>
          <p:cNvPr id="54" name="object 34">
            <a:extLst>
              <a:ext uri="{FF2B5EF4-FFF2-40B4-BE49-F238E27FC236}">
                <a16:creationId xmlns:a16="http://schemas.microsoft.com/office/drawing/2014/main" id="{C5043068-9C67-9888-06E9-5467D327A90C}"/>
              </a:ext>
            </a:extLst>
          </p:cNvPr>
          <p:cNvSpPr/>
          <p:nvPr/>
        </p:nvSpPr>
        <p:spPr>
          <a:xfrm>
            <a:off x="304164" y="4461510"/>
            <a:ext cx="914400" cy="365760"/>
          </a:xfrm>
          <a:custGeom>
            <a:avLst/>
            <a:gdLst/>
            <a:ahLst/>
            <a:cxnLst/>
            <a:rect l="l" t="t" r="r" b="b"/>
            <a:pathLst>
              <a:path w="830579" h="372110">
                <a:moveTo>
                  <a:pt x="0" y="0"/>
                </a:moveTo>
                <a:lnTo>
                  <a:pt x="830580" y="0"/>
                </a:lnTo>
                <a:lnTo>
                  <a:pt x="830580" y="371855"/>
                </a:lnTo>
                <a:lnTo>
                  <a:pt x="0" y="371855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0" tIns="0" rIns="0" bIns="0" rtlCol="0" anchor="ctr"/>
          <a:lstStyle/>
          <a:p>
            <a:pPr algn="ctr"/>
            <a:r>
              <a:rPr lang="en-US" sz="600" dirty="0"/>
              <a:t>Trey Maynor</a:t>
            </a:r>
          </a:p>
          <a:p>
            <a:pPr algn="ctr"/>
            <a:r>
              <a:rPr lang="en-US" sz="600" dirty="0"/>
              <a:t>CDS II</a:t>
            </a:r>
          </a:p>
          <a:p>
            <a:pPr algn="ctr"/>
            <a:r>
              <a:rPr lang="en-US" sz="600" dirty="0"/>
              <a:t>Comm Dev. Contracts Specialist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B5D29276-21A0-4CD2-A0E9-19A1B3F9C060}"/>
              </a:ext>
            </a:extLst>
          </p:cNvPr>
          <p:cNvGrpSpPr/>
          <p:nvPr/>
        </p:nvGrpSpPr>
        <p:grpSpPr>
          <a:xfrm>
            <a:off x="6819298" y="2554046"/>
            <a:ext cx="1097280" cy="1052282"/>
            <a:chOff x="10685654" y="2872617"/>
            <a:chExt cx="1097280" cy="1052282"/>
          </a:xfrm>
        </p:grpSpPr>
        <p:sp>
          <p:nvSpPr>
            <p:cNvPr id="29" name="object 34">
              <a:extLst>
                <a:ext uri="{FF2B5EF4-FFF2-40B4-BE49-F238E27FC236}">
                  <a16:creationId xmlns:a16="http://schemas.microsoft.com/office/drawing/2014/main" id="{1C410411-E755-473D-9FF5-B37B82221A27}"/>
                </a:ext>
              </a:extLst>
            </p:cNvPr>
            <p:cNvSpPr/>
            <p:nvPr/>
          </p:nvSpPr>
          <p:spPr>
            <a:xfrm>
              <a:off x="10685654" y="2872617"/>
              <a:ext cx="1097280" cy="64008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700" dirty="0"/>
                <a:t>Nicholas Galvez</a:t>
              </a:r>
            </a:p>
            <a:p>
              <a:pPr algn="ctr"/>
              <a:r>
                <a:rPr lang="en-US" sz="700" dirty="0"/>
                <a:t>Program Manager II</a:t>
              </a:r>
            </a:p>
            <a:p>
              <a:pPr algn="ctr"/>
              <a:r>
                <a:rPr lang="en-US" sz="700" dirty="0"/>
                <a:t>Rural Hospital Manager</a:t>
              </a:r>
            </a:p>
          </p:txBody>
        </p:sp>
        <p:sp>
          <p:nvSpPr>
            <p:cNvPr id="34" name="object 34">
              <a:extLst>
                <a:ext uri="{FF2B5EF4-FFF2-40B4-BE49-F238E27FC236}">
                  <a16:creationId xmlns:a16="http://schemas.microsoft.com/office/drawing/2014/main" id="{5597C5C4-9D88-44C4-A5F2-AA2B4A986E02}"/>
                </a:ext>
              </a:extLst>
            </p:cNvPr>
            <p:cNvSpPr/>
            <p:nvPr/>
          </p:nvSpPr>
          <p:spPr>
            <a:xfrm>
              <a:off x="10685654" y="3559139"/>
              <a:ext cx="1097280" cy="365760"/>
            </a:xfrm>
            <a:custGeom>
              <a:avLst/>
              <a:gdLst/>
              <a:ahLst/>
              <a:cxnLst/>
              <a:rect l="l" t="t" r="r" b="b"/>
              <a:pathLst>
                <a:path w="830579" h="372110">
                  <a:moveTo>
                    <a:pt x="0" y="0"/>
                  </a:moveTo>
                  <a:lnTo>
                    <a:pt x="830580" y="0"/>
                  </a:lnTo>
                  <a:lnTo>
                    <a:pt x="830580" y="371855"/>
                  </a:lnTo>
                  <a:lnTo>
                    <a:pt x="0" y="3718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solidFill>
                <a:schemeClr val="tx1"/>
              </a:solidFill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en-US" sz="600" dirty="0"/>
                <a:t>Renee Clark</a:t>
              </a:r>
            </a:p>
            <a:p>
              <a:pPr algn="ctr"/>
              <a:r>
                <a:rPr lang="en-US" sz="600" dirty="0"/>
                <a:t>CDS II</a:t>
              </a:r>
            </a:p>
            <a:p>
              <a:pPr algn="ctr"/>
              <a:r>
                <a:rPr lang="en-US" sz="600" dirty="0"/>
                <a:t>Telepsychiatry and Rural Hospital Specialist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8308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1818</TotalTime>
  <Words>486</Words>
  <Application>Microsoft Office PowerPoint</Application>
  <PresentationFormat>Widescreen</PresentationFormat>
  <Paragraphs>190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Perry, Jr. James</dc:creator>
  <cp:lastModifiedBy>Alford, Corey L</cp:lastModifiedBy>
  <cp:revision>366</cp:revision>
  <cp:lastPrinted>2021-12-02T14:56:25Z</cp:lastPrinted>
  <dcterms:created xsi:type="dcterms:W3CDTF">2017-12-07T19:01:43Z</dcterms:created>
  <dcterms:modified xsi:type="dcterms:W3CDTF">2025-05-05T23:15:37Z</dcterms:modified>
</cp:coreProperties>
</file>