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 id="2147483698" r:id="rId5"/>
  </p:sldMasterIdLst>
  <p:notesMasterIdLst>
    <p:notesMasterId r:id="rId25"/>
  </p:notesMasterIdLst>
  <p:handoutMasterIdLst>
    <p:handoutMasterId r:id="rId26"/>
  </p:handoutMasterIdLst>
  <p:sldIdLst>
    <p:sldId id="458" r:id="rId6"/>
    <p:sldId id="500" r:id="rId7"/>
    <p:sldId id="509" r:id="rId8"/>
    <p:sldId id="494" r:id="rId9"/>
    <p:sldId id="510" r:id="rId10"/>
    <p:sldId id="495" r:id="rId11"/>
    <p:sldId id="515" r:id="rId12"/>
    <p:sldId id="512" r:id="rId13"/>
    <p:sldId id="514" r:id="rId14"/>
    <p:sldId id="499" r:id="rId15"/>
    <p:sldId id="503" r:id="rId16"/>
    <p:sldId id="504" r:id="rId17"/>
    <p:sldId id="505" r:id="rId18"/>
    <p:sldId id="506" r:id="rId19"/>
    <p:sldId id="507" r:id="rId20"/>
    <p:sldId id="257" r:id="rId21"/>
    <p:sldId id="501" r:id="rId22"/>
    <p:sldId id="508" r:id="rId23"/>
    <p:sldId id="502" r:id="rId2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75" autoAdjust="0"/>
    <p:restoredTop sz="86395" autoAdjust="0"/>
  </p:normalViewPr>
  <p:slideViewPr>
    <p:cSldViewPr snapToGrid="0">
      <p:cViewPr varScale="1">
        <p:scale>
          <a:sx n="98" d="100"/>
          <a:sy n="98" d="100"/>
        </p:scale>
        <p:origin x="2304" y="90"/>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diagrams/_rels/data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66068E-93DB-46B4-9B0C-F59901ADA68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C468DD1-9F49-48AF-8666-08BC36D9CE34}">
      <dgm:prSet/>
      <dgm:spPr/>
      <dgm:t>
        <a:bodyPr/>
        <a:lstStyle/>
        <a:p>
          <a:r>
            <a:rPr lang="en-US" b="1" i="0"/>
            <a:t>Organizational Standards Background</a:t>
          </a:r>
          <a:endParaRPr lang="en-US"/>
        </a:p>
      </dgm:t>
    </dgm:pt>
    <dgm:pt modelId="{C7514C8A-5AE0-4661-B248-6FFA958D4883}" type="parTrans" cxnId="{E2A7553E-24E2-4C35-AA18-B5CDBA025B4D}">
      <dgm:prSet/>
      <dgm:spPr/>
      <dgm:t>
        <a:bodyPr/>
        <a:lstStyle/>
        <a:p>
          <a:endParaRPr lang="en-US"/>
        </a:p>
      </dgm:t>
    </dgm:pt>
    <dgm:pt modelId="{00261F57-2D82-4C91-AC0A-E22B57CD00BE}" type="sibTrans" cxnId="{E2A7553E-24E2-4C35-AA18-B5CDBA025B4D}">
      <dgm:prSet/>
      <dgm:spPr/>
      <dgm:t>
        <a:bodyPr/>
        <a:lstStyle/>
        <a:p>
          <a:endParaRPr lang="en-US"/>
        </a:p>
      </dgm:t>
    </dgm:pt>
    <dgm:pt modelId="{7ED5B2C9-B838-4B1A-B698-7C66A7B0D0A3}">
      <dgm:prSet/>
      <dgm:spPr/>
      <dgm:t>
        <a:bodyPr/>
        <a:lstStyle/>
        <a:p>
          <a:r>
            <a:rPr lang="en-US" b="1" i="0"/>
            <a:t>Due Dates / Time Frames</a:t>
          </a:r>
          <a:endParaRPr lang="en-US"/>
        </a:p>
      </dgm:t>
    </dgm:pt>
    <dgm:pt modelId="{0CF627BB-C518-451F-AB06-2EDB93BDFEA9}" type="parTrans" cxnId="{2D64AAA7-FA90-47A6-915C-699D562A21FA}">
      <dgm:prSet/>
      <dgm:spPr/>
      <dgm:t>
        <a:bodyPr/>
        <a:lstStyle/>
        <a:p>
          <a:endParaRPr lang="en-US"/>
        </a:p>
      </dgm:t>
    </dgm:pt>
    <dgm:pt modelId="{53C510A1-7C5A-4A8B-9EC0-64603607E2D7}" type="sibTrans" cxnId="{2D64AAA7-FA90-47A6-915C-699D562A21FA}">
      <dgm:prSet/>
      <dgm:spPr/>
      <dgm:t>
        <a:bodyPr/>
        <a:lstStyle/>
        <a:p>
          <a:endParaRPr lang="en-US"/>
        </a:p>
      </dgm:t>
    </dgm:pt>
    <dgm:pt modelId="{631BB332-C978-4D64-9145-B6AA264193C0}">
      <dgm:prSet/>
      <dgm:spPr/>
      <dgm:t>
        <a:bodyPr/>
        <a:lstStyle/>
        <a:p>
          <a:r>
            <a:rPr lang="en-US" b="1" i="0"/>
            <a:t>Flash Drive Submission Expectations</a:t>
          </a:r>
          <a:endParaRPr lang="en-US"/>
        </a:p>
      </dgm:t>
    </dgm:pt>
    <dgm:pt modelId="{3F6AD3F7-E3A9-436B-920C-18C8B5740D8E}" type="parTrans" cxnId="{766D9DAE-B0AD-4AA7-A372-45D305E53BD1}">
      <dgm:prSet/>
      <dgm:spPr/>
      <dgm:t>
        <a:bodyPr/>
        <a:lstStyle/>
        <a:p>
          <a:endParaRPr lang="en-US"/>
        </a:p>
      </dgm:t>
    </dgm:pt>
    <dgm:pt modelId="{6A29E652-A3A2-4DC5-986D-4C3A8E22F58D}" type="sibTrans" cxnId="{766D9DAE-B0AD-4AA7-A372-45D305E53BD1}">
      <dgm:prSet/>
      <dgm:spPr/>
      <dgm:t>
        <a:bodyPr/>
        <a:lstStyle/>
        <a:p>
          <a:endParaRPr lang="en-US"/>
        </a:p>
      </dgm:t>
    </dgm:pt>
    <dgm:pt modelId="{517347CB-C8B7-4349-93A1-14404EF68947}">
      <dgm:prSet/>
      <dgm:spPr/>
      <dgm:t>
        <a:bodyPr/>
        <a:lstStyle/>
        <a:p>
          <a:r>
            <a:rPr lang="en-US" b="1" i="0" dirty="0"/>
            <a:t>Review of Organizational Standards </a:t>
          </a:r>
          <a:endParaRPr lang="en-US" dirty="0"/>
        </a:p>
      </dgm:t>
    </dgm:pt>
    <dgm:pt modelId="{D082ED34-53BA-4A48-974C-CC7A796C153F}" type="sibTrans" cxnId="{A0F72D12-9D7A-45E7-ABE9-D6E2F62CEBBD}">
      <dgm:prSet/>
      <dgm:spPr/>
      <dgm:t>
        <a:bodyPr/>
        <a:lstStyle/>
        <a:p>
          <a:endParaRPr lang="en-US"/>
        </a:p>
      </dgm:t>
    </dgm:pt>
    <dgm:pt modelId="{8CB500BA-F330-4541-B5F4-B202177F5FA3}" type="parTrans" cxnId="{A0F72D12-9D7A-45E7-ABE9-D6E2F62CEBBD}">
      <dgm:prSet/>
      <dgm:spPr/>
      <dgm:t>
        <a:bodyPr/>
        <a:lstStyle/>
        <a:p>
          <a:endParaRPr lang="en-US"/>
        </a:p>
      </dgm:t>
    </dgm:pt>
    <dgm:pt modelId="{7E7A1AE0-AF7E-47C5-B11C-6B60B8FA15CF}" type="pres">
      <dgm:prSet presAssocID="{FB66068E-93DB-46B4-9B0C-F59901ADA684}" presName="linear" presStyleCnt="0">
        <dgm:presLayoutVars>
          <dgm:animLvl val="lvl"/>
          <dgm:resizeHandles val="exact"/>
        </dgm:presLayoutVars>
      </dgm:prSet>
      <dgm:spPr/>
    </dgm:pt>
    <dgm:pt modelId="{D3CD8FFD-AB4F-4EDB-B4D7-420AF090D626}" type="pres">
      <dgm:prSet presAssocID="{7C468DD1-9F49-48AF-8666-08BC36D9CE34}" presName="parentText" presStyleLbl="node1" presStyleIdx="0" presStyleCnt="4">
        <dgm:presLayoutVars>
          <dgm:chMax val="0"/>
          <dgm:bulletEnabled val="1"/>
        </dgm:presLayoutVars>
      </dgm:prSet>
      <dgm:spPr/>
    </dgm:pt>
    <dgm:pt modelId="{69ABB76E-0CD7-4A8F-B09D-E72DFE4C6E26}" type="pres">
      <dgm:prSet presAssocID="{00261F57-2D82-4C91-AC0A-E22B57CD00BE}" presName="spacer" presStyleCnt="0"/>
      <dgm:spPr/>
    </dgm:pt>
    <dgm:pt modelId="{DCE5D950-A06F-435B-85A3-ED2B60A4042B}" type="pres">
      <dgm:prSet presAssocID="{7ED5B2C9-B838-4B1A-B698-7C66A7B0D0A3}" presName="parentText" presStyleLbl="node1" presStyleIdx="1" presStyleCnt="4">
        <dgm:presLayoutVars>
          <dgm:chMax val="0"/>
          <dgm:bulletEnabled val="1"/>
        </dgm:presLayoutVars>
      </dgm:prSet>
      <dgm:spPr/>
    </dgm:pt>
    <dgm:pt modelId="{EA2AE6A2-3CA9-4F2F-B5A0-CA9EF69A7B5F}" type="pres">
      <dgm:prSet presAssocID="{53C510A1-7C5A-4A8B-9EC0-64603607E2D7}" presName="spacer" presStyleCnt="0"/>
      <dgm:spPr/>
    </dgm:pt>
    <dgm:pt modelId="{827A037A-D33E-4239-90AF-9DB8FBF5FFF2}" type="pres">
      <dgm:prSet presAssocID="{517347CB-C8B7-4349-93A1-14404EF68947}" presName="parentText" presStyleLbl="node1" presStyleIdx="2" presStyleCnt="4">
        <dgm:presLayoutVars>
          <dgm:chMax val="0"/>
          <dgm:bulletEnabled val="1"/>
        </dgm:presLayoutVars>
      </dgm:prSet>
      <dgm:spPr/>
    </dgm:pt>
    <dgm:pt modelId="{3382BBB2-7AC8-413A-BD9F-862E362C7007}" type="pres">
      <dgm:prSet presAssocID="{D082ED34-53BA-4A48-974C-CC7A796C153F}" presName="spacer" presStyleCnt="0"/>
      <dgm:spPr/>
    </dgm:pt>
    <dgm:pt modelId="{46AE2BCE-2A6F-4F6F-9E56-7FA86E651B38}" type="pres">
      <dgm:prSet presAssocID="{631BB332-C978-4D64-9145-B6AA264193C0}" presName="parentText" presStyleLbl="node1" presStyleIdx="3" presStyleCnt="4">
        <dgm:presLayoutVars>
          <dgm:chMax val="0"/>
          <dgm:bulletEnabled val="1"/>
        </dgm:presLayoutVars>
      </dgm:prSet>
      <dgm:spPr/>
    </dgm:pt>
  </dgm:ptLst>
  <dgm:cxnLst>
    <dgm:cxn modelId="{A0F72D12-9D7A-45E7-ABE9-D6E2F62CEBBD}" srcId="{FB66068E-93DB-46B4-9B0C-F59901ADA684}" destId="{517347CB-C8B7-4349-93A1-14404EF68947}" srcOrd="2" destOrd="0" parTransId="{8CB500BA-F330-4541-B5F4-B202177F5FA3}" sibTransId="{D082ED34-53BA-4A48-974C-CC7A796C153F}"/>
    <dgm:cxn modelId="{4E26861D-7A04-4F1E-ACEC-88BF359EACB5}" type="presOf" srcId="{631BB332-C978-4D64-9145-B6AA264193C0}" destId="{46AE2BCE-2A6F-4F6F-9E56-7FA86E651B38}" srcOrd="0" destOrd="0" presId="urn:microsoft.com/office/officeart/2005/8/layout/vList2"/>
    <dgm:cxn modelId="{553E712A-5615-4261-B805-8BA5250DB567}" type="presOf" srcId="{FB66068E-93DB-46B4-9B0C-F59901ADA684}" destId="{7E7A1AE0-AF7E-47C5-B11C-6B60B8FA15CF}" srcOrd="0" destOrd="0" presId="urn:microsoft.com/office/officeart/2005/8/layout/vList2"/>
    <dgm:cxn modelId="{E2A7553E-24E2-4C35-AA18-B5CDBA025B4D}" srcId="{FB66068E-93DB-46B4-9B0C-F59901ADA684}" destId="{7C468DD1-9F49-48AF-8666-08BC36D9CE34}" srcOrd="0" destOrd="0" parTransId="{C7514C8A-5AE0-4661-B248-6FFA958D4883}" sibTransId="{00261F57-2D82-4C91-AC0A-E22B57CD00BE}"/>
    <dgm:cxn modelId="{F1B0A46F-647B-45AD-8293-5A91B344AAD1}" type="presOf" srcId="{7C468DD1-9F49-48AF-8666-08BC36D9CE34}" destId="{D3CD8FFD-AB4F-4EDB-B4D7-420AF090D626}" srcOrd="0" destOrd="0" presId="urn:microsoft.com/office/officeart/2005/8/layout/vList2"/>
    <dgm:cxn modelId="{BC468F50-A105-4282-A5F2-1E447F401D66}" type="presOf" srcId="{517347CB-C8B7-4349-93A1-14404EF68947}" destId="{827A037A-D33E-4239-90AF-9DB8FBF5FFF2}" srcOrd="0" destOrd="0" presId="urn:microsoft.com/office/officeart/2005/8/layout/vList2"/>
    <dgm:cxn modelId="{DA5C8D59-FDF0-4C96-985A-A596A62852B3}" type="presOf" srcId="{7ED5B2C9-B838-4B1A-B698-7C66A7B0D0A3}" destId="{DCE5D950-A06F-435B-85A3-ED2B60A4042B}" srcOrd="0" destOrd="0" presId="urn:microsoft.com/office/officeart/2005/8/layout/vList2"/>
    <dgm:cxn modelId="{2D64AAA7-FA90-47A6-915C-699D562A21FA}" srcId="{FB66068E-93DB-46B4-9B0C-F59901ADA684}" destId="{7ED5B2C9-B838-4B1A-B698-7C66A7B0D0A3}" srcOrd="1" destOrd="0" parTransId="{0CF627BB-C518-451F-AB06-2EDB93BDFEA9}" sibTransId="{53C510A1-7C5A-4A8B-9EC0-64603607E2D7}"/>
    <dgm:cxn modelId="{766D9DAE-B0AD-4AA7-A372-45D305E53BD1}" srcId="{FB66068E-93DB-46B4-9B0C-F59901ADA684}" destId="{631BB332-C978-4D64-9145-B6AA264193C0}" srcOrd="3" destOrd="0" parTransId="{3F6AD3F7-E3A9-436B-920C-18C8B5740D8E}" sibTransId="{6A29E652-A3A2-4DC5-986D-4C3A8E22F58D}"/>
    <dgm:cxn modelId="{5343246A-18B3-4FE4-9B2B-482D16AA4FC5}" type="presParOf" srcId="{7E7A1AE0-AF7E-47C5-B11C-6B60B8FA15CF}" destId="{D3CD8FFD-AB4F-4EDB-B4D7-420AF090D626}" srcOrd="0" destOrd="0" presId="urn:microsoft.com/office/officeart/2005/8/layout/vList2"/>
    <dgm:cxn modelId="{E4F4D8D1-D3E1-4414-B507-04D4B8F82247}" type="presParOf" srcId="{7E7A1AE0-AF7E-47C5-B11C-6B60B8FA15CF}" destId="{69ABB76E-0CD7-4A8F-B09D-E72DFE4C6E26}" srcOrd="1" destOrd="0" presId="urn:microsoft.com/office/officeart/2005/8/layout/vList2"/>
    <dgm:cxn modelId="{4142BE85-6058-44BC-99F1-851417097A96}" type="presParOf" srcId="{7E7A1AE0-AF7E-47C5-B11C-6B60B8FA15CF}" destId="{DCE5D950-A06F-435B-85A3-ED2B60A4042B}" srcOrd="2" destOrd="0" presId="urn:microsoft.com/office/officeart/2005/8/layout/vList2"/>
    <dgm:cxn modelId="{17E437BE-50F3-4C4C-9E0B-8991E46EB5A2}" type="presParOf" srcId="{7E7A1AE0-AF7E-47C5-B11C-6B60B8FA15CF}" destId="{EA2AE6A2-3CA9-4F2F-B5A0-CA9EF69A7B5F}" srcOrd="3" destOrd="0" presId="urn:microsoft.com/office/officeart/2005/8/layout/vList2"/>
    <dgm:cxn modelId="{6AE8FDBE-51AD-4074-9162-92104ED7B6B2}" type="presParOf" srcId="{7E7A1AE0-AF7E-47C5-B11C-6B60B8FA15CF}" destId="{827A037A-D33E-4239-90AF-9DB8FBF5FFF2}" srcOrd="4" destOrd="0" presId="urn:microsoft.com/office/officeart/2005/8/layout/vList2"/>
    <dgm:cxn modelId="{F57A614A-F14D-4CDF-8B38-795F54373F12}" type="presParOf" srcId="{7E7A1AE0-AF7E-47C5-B11C-6B60B8FA15CF}" destId="{3382BBB2-7AC8-413A-BD9F-862E362C7007}" srcOrd="5" destOrd="0" presId="urn:microsoft.com/office/officeart/2005/8/layout/vList2"/>
    <dgm:cxn modelId="{D93AEB10-F80D-44AE-86CC-6218785FD1C1}" type="presParOf" srcId="{7E7A1AE0-AF7E-47C5-B11C-6B60B8FA15CF}" destId="{46AE2BCE-2A6F-4F6F-9E56-7FA86E651B3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82156B-81B8-48BF-9997-668C825DFC3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8F7088A-11C5-480F-996F-590E97ACC085}">
      <dgm:prSet custT="1"/>
      <dgm:spPr/>
      <dgm:t>
        <a:bodyPr/>
        <a:lstStyle/>
        <a:p>
          <a:pPr>
            <a:lnSpc>
              <a:spcPct val="100000"/>
            </a:lnSpc>
          </a:pPr>
          <a:r>
            <a:rPr lang="en-US" sz="2800" b="1" i="0" dirty="0"/>
            <a:t>Due Date-October 15, 2021</a:t>
          </a:r>
          <a:endParaRPr lang="en-US" sz="2800" dirty="0"/>
        </a:p>
      </dgm:t>
    </dgm:pt>
    <dgm:pt modelId="{23C4DB6B-B158-44C2-927B-4F72F11CB446}" type="parTrans" cxnId="{5302EF08-B1A7-4740-97CA-01549570CFC9}">
      <dgm:prSet/>
      <dgm:spPr/>
      <dgm:t>
        <a:bodyPr/>
        <a:lstStyle/>
        <a:p>
          <a:endParaRPr lang="en-US"/>
        </a:p>
      </dgm:t>
    </dgm:pt>
    <dgm:pt modelId="{0AE9F13A-2C4C-4398-A122-E2E5A869A5B2}" type="sibTrans" cxnId="{5302EF08-B1A7-4740-97CA-01549570CFC9}">
      <dgm:prSet/>
      <dgm:spPr/>
      <dgm:t>
        <a:bodyPr/>
        <a:lstStyle/>
        <a:p>
          <a:endParaRPr lang="en-US"/>
        </a:p>
      </dgm:t>
    </dgm:pt>
    <dgm:pt modelId="{F4B47BEB-0C33-4240-A4FD-4C38207DA14D}">
      <dgm:prSet/>
      <dgm:spPr/>
      <dgm:t>
        <a:bodyPr/>
        <a:lstStyle/>
        <a:p>
          <a:pPr>
            <a:lnSpc>
              <a:spcPct val="100000"/>
            </a:lnSpc>
          </a:pPr>
          <a:r>
            <a:rPr lang="en-US" b="1" i="0" u="sng" dirty="0"/>
            <a:t>November 19, 2021- </a:t>
          </a:r>
          <a:r>
            <a:rPr lang="en-US" b="1" i="0" dirty="0"/>
            <a:t>OEO will send a cleaning memo to all agencies with the completed first review no later than</a:t>
          </a:r>
          <a:endParaRPr lang="en-US" dirty="0"/>
        </a:p>
      </dgm:t>
    </dgm:pt>
    <dgm:pt modelId="{757D7282-CC19-4A5F-A10C-E5F2EDA9D84E}" type="parTrans" cxnId="{BA14CA8B-6291-49DC-8C5F-74902B21483C}">
      <dgm:prSet/>
      <dgm:spPr/>
      <dgm:t>
        <a:bodyPr/>
        <a:lstStyle/>
        <a:p>
          <a:endParaRPr lang="en-US"/>
        </a:p>
      </dgm:t>
    </dgm:pt>
    <dgm:pt modelId="{B22B43DB-3429-4C76-8565-C70B7EC32DF7}" type="sibTrans" cxnId="{BA14CA8B-6291-49DC-8C5F-74902B21483C}">
      <dgm:prSet/>
      <dgm:spPr/>
      <dgm:t>
        <a:bodyPr/>
        <a:lstStyle/>
        <a:p>
          <a:endParaRPr lang="en-US"/>
        </a:p>
      </dgm:t>
    </dgm:pt>
    <dgm:pt modelId="{7A94D9BF-A92F-45FB-A90E-9413BB0302BE}">
      <dgm:prSet/>
      <dgm:spPr/>
      <dgm:t>
        <a:bodyPr/>
        <a:lstStyle/>
        <a:p>
          <a:pPr>
            <a:lnSpc>
              <a:spcPct val="100000"/>
            </a:lnSpc>
          </a:pPr>
          <a:r>
            <a:rPr lang="en-US" b="1" i="0" u="sng" dirty="0"/>
            <a:t>January 31, 2022- </a:t>
          </a:r>
          <a:r>
            <a:rPr lang="en-US" b="1" i="0" u="none" dirty="0"/>
            <a:t>Agency</a:t>
          </a:r>
          <a:r>
            <a:rPr lang="en-US" b="1" i="0" dirty="0"/>
            <a:t> latest deadline to submit second submission for any standards that were determined as unmet in the cleaning memo. </a:t>
          </a:r>
          <a:endParaRPr lang="en-US" dirty="0"/>
        </a:p>
      </dgm:t>
    </dgm:pt>
    <dgm:pt modelId="{1D9C83ED-4490-41F0-8C52-9FC6AFF5D932}" type="parTrans" cxnId="{ECA56392-2046-48BD-A883-BD899256DD89}">
      <dgm:prSet/>
      <dgm:spPr/>
      <dgm:t>
        <a:bodyPr/>
        <a:lstStyle/>
        <a:p>
          <a:endParaRPr lang="en-US"/>
        </a:p>
      </dgm:t>
    </dgm:pt>
    <dgm:pt modelId="{FCD72124-C0B3-4637-A8B3-39D0E745E9FA}" type="sibTrans" cxnId="{ECA56392-2046-48BD-A883-BD899256DD89}">
      <dgm:prSet/>
      <dgm:spPr/>
      <dgm:t>
        <a:bodyPr/>
        <a:lstStyle/>
        <a:p>
          <a:endParaRPr lang="en-US"/>
        </a:p>
      </dgm:t>
    </dgm:pt>
    <dgm:pt modelId="{D52568EE-D63F-4F18-8760-B2AC6CB7F66C}">
      <dgm:prSet/>
      <dgm:spPr/>
      <dgm:t>
        <a:bodyPr/>
        <a:lstStyle/>
        <a:p>
          <a:pPr>
            <a:lnSpc>
              <a:spcPct val="100000"/>
            </a:lnSpc>
          </a:pPr>
          <a:r>
            <a:rPr lang="en-US" b="1" i="0" u="sng" dirty="0"/>
            <a:t>February 28, 2022- F</a:t>
          </a:r>
          <a:r>
            <a:rPr lang="en-US" b="1" i="0" dirty="0"/>
            <a:t>inal letter documenting final scores and risk threshold to agencies.</a:t>
          </a:r>
          <a:endParaRPr lang="en-US" dirty="0"/>
        </a:p>
      </dgm:t>
    </dgm:pt>
    <dgm:pt modelId="{547EC45C-F835-4D41-B9FD-843574C869F1}" type="parTrans" cxnId="{63A0C29D-200A-4720-8CCC-42E4BF333AE6}">
      <dgm:prSet/>
      <dgm:spPr/>
      <dgm:t>
        <a:bodyPr/>
        <a:lstStyle/>
        <a:p>
          <a:endParaRPr lang="en-US"/>
        </a:p>
      </dgm:t>
    </dgm:pt>
    <dgm:pt modelId="{E87546FA-8244-4685-9F0B-7F56AF53A425}" type="sibTrans" cxnId="{63A0C29D-200A-4720-8CCC-42E4BF333AE6}">
      <dgm:prSet/>
      <dgm:spPr/>
      <dgm:t>
        <a:bodyPr/>
        <a:lstStyle/>
        <a:p>
          <a:endParaRPr lang="en-US"/>
        </a:p>
      </dgm:t>
    </dgm:pt>
    <dgm:pt modelId="{F79E9D6F-79A4-41AF-A710-EF6730CEC8F6}" type="pres">
      <dgm:prSet presAssocID="{4C82156B-81B8-48BF-9997-668C825DFC3B}" presName="root" presStyleCnt="0">
        <dgm:presLayoutVars>
          <dgm:dir/>
          <dgm:resizeHandles val="exact"/>
        </dgm:presLayoutVars>
      </dgm:prSet>
      <dgm:spPr/>
    </dgm:pt>
    <dgm:pt modelId="{7FBF4F30-C6B3-4391-9C4D-84120F29935B}" type="pres">
      <dgm:prSet presAssocID="{78F7088A-11C5-480F-996F-590E97ACC085}" presName="compNode" presStyleCnt="0"/>
      <dgm:spPr/>
    </dgm:pt>
    <dgm:pt modelId="{D69A6CDE-3DF8-4FA4-B49C-D3AD2AD4D06C}" type="pres">
      <dgm:prSet presAssocID="{78F7088A-11C5-480F-996F-590E97ACC085}" presName="bgRect" presStyleLbl="bgShp" presStyleIdx="0" presStyleCnt="4"/>
      <dgm:spPr/>
    </dgm:pt>
    <dgm:pt modelId="{26D4DCB3-FA5D-4C02-B22C-AFC2194F96EA}" type="pres">
      <dgm:prSet presAssocID="{78F7088A-11C5-480F-996F-590E97ACC08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aily Calendar"/>
        </a:ext>
      </dgm:extLst>
    </dgm:pt>
    <dgm:pt modelId="{7B8DA719-C35B-45AF-A3A9-678DF3439D23}" type="pres">
      <dgm:prSet presAssocID="{78F7088A-11C5-480F-996F-590E97ACC085}" presName="spaceRect" presStyleCnt="0"/>
      <dgm:spPr/>
    </dgm:pt>
    <dgm:pt modelId="{6C8785DA-48C5-4713-AACA-21236763AB67}" type="pres">
      <dgm:prSet presAssocID="{78F7088A-11C5-480F-996F-590E97ACC085}" presName="parTx" presStyleLbl="revTx" presStyleIdx="0" presStyleCnt="4">
        <dgm:presLayoutVars>
          <dgm:chMax val="0"/>
          <dgm:chPref val="0"/>
        </dgm:presLayoutVars>
      </dgm:prSet>
      <dgm:spPr/>
    </dgm:pt>
    <dgm:pt modelId="{7FD35256-C862-4B98-B8FE-98E1AB4260FC}" type="pres">
      <dgm:prSet presAssocID="{0AE9F13A-2C4C-4398-A122-E2E5A869A5B2}" presName="sibTrans" presStyleCnt="0"/>
      <dgm:spPr/>
    </dgm:pt>
    <dgm:pt modelId="{461B28F2-BCA6-44E8-AC7A-41C591F53AE9}" type="pres">
      <dgm:prSet presAssocID="{F4B47BEB-0C33-4240-A4FD-4C38207DA14D}" presName="compNode" presStyleCnt="0"/>
      <dgm:spPr/>
    </dgm:pt>
    <dgm:pt modelId="{433AC3A7-F2CA-4342-9EAE-FA198C639A5B}" type="pres">
      <dgm:prSet presAssocID="{F4B47BEB-0C33-4240-A4FD-4C38207DA14D}" presName="bgRect" presStyleLbl="bgShp" presStyleIdx="1" presStyleCnt="4"/>
      <dgm:spPr/>
    </dgm:pt>
    <dgm:pt modelId="{37E894D2-90AF-4B1B-9D9D-75B65181F373}" type="pres">
      <dgm:prSet presAssocID="{F4B47BEB-0C33-4240-A4FD-4C38207DA14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resentation with Checklist"/>
        </a:ext>
      </dgm:extLst>
    </dgm:pt>
    <dgm:pt modelId="{7887381F-943E-4AD8-BB8D-4AD8F279AE86}" type="pres">
      <dgm:prSet presAssocID="{F4B47BEB-0C33-4240-A4FD-4C38207DA14D}" presName="spaceRect" presStyleCnt="0"/>
      <dgm:spPr/>
    </dgm:pt>
    <dgm:pt modelId="{229EB04E-F594-4AE6-9E85-B02937B7E3A7}" type="pres">
      <dgm:prSet presAssocID="{F4B47BEB-0C33-4240-A4FD-4C38207DA14D}" presName="parTx" presStyleLbl="revTx" presStyleIdx="1" presStyleCnt="4">
        <dgm:presLayoutVars>
          <dgm:chMax val="0"/>
          <dgm:chPref val="0"/>
        </dgm:presLayoutVars>
      </dgm:prSet>
      <dgm:spPr/>
    </dgm:pt>
    <dgm:pt modelId="{D27F1FB8-BD49-402D-BDEF-EB0364C519DD}" type="pres">
      <dgm:prSet presAssocID="{B22B43DB-3429-4C76-8565-C70B7EC32DF7}" presName="sibTrans" presStyleCnt="0"/>
      <dgm:spPr/>
    </dgm:pt>
    <dgm:pt modelId="{56721F0B-354D-496E-AF63-9A04D441954C}" type="pres">
      <dgm:prSet presAssocID="{7A94D9BF-A92F-45FB-A90E-9413BB0302BE}" presName="compNode" presStyleCnt="0"/>
      <dgm:spPr/>
    </dgm:pt>
    <dgm:pt modelId="{588BF484-3E20-424B-A5D1-8B84697B6BA0}" type="pres">
      <dgm:prSet presAssocID="{7A94D9BF-A92F-45FB-A90E-9413BB0302BE}" presName="bgRect" presStyleLbl="bgShp" presStyleIdx="2" presStyleCnt="4"/>
      <dgm:spPr/>
    </dgm:pt>
    <dgm:pt modelId="{93D7F6BE-EE14-4D2B-A0F0-D585A5A14FFF}" type="pres">
      <dgm:prSet presAssocID="{7A94D9BF-A92F-45FB-A90E-9413BB0302B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Yuan"/>
        </a:ext>
      </dgm:extLst>
    </dgm:pt>
    <dgm:pt modelId="{A454EAB0-B183-499F-9B49-C3E877142B93}" type="pres">
      <dgm:prSet presAssocID="{7A94D9BF-A92F-45FB-A90E-9413BB0302BE}" presName="spaceRect" presStyleCnt="0"/>
      <dgm:spPr/>
    </dgm:pt>
    <dgm:pt modelId="{54F78EAE-084F-4CAC-A3B1-522B2FBFC94E}" type="pres">
      <dgm:prSet presAssocID="{7A94D9BF-A92F-45FB-A90E-9413BB0302BE}" presName="parTx" presStyleLbl="revTx" presStyleIdx="2" presStyleCnt="4">
        <dgm:presLayoutVars>
          <dgm:chMax val="0"/>
          <dgm:chPref val="0"/>
        </dgm:presLayoutVars>
      </dgm:prSet>
      <dgm:spPr/>
    </dgm:pt>
    <dgm:pt modelId="{5D7F54B5-E951-42BF-8BAE-10B6C4F72FD2}" type="pres">
      <dgm:prSet presAssocID="{FCD72124-C0B3-4637-A8B3-39D0E745E9FA}" presName="sibTrans" presStyleCnt="0"/>
      <dgm:spPr/>
    </dgm:pt>
    <dgm:pt modelId="{CBCA1B10-F07D-4474-8FAE-DC5BDD43259F}" type="pres">
      <dgm:prSet presAssocID="{D52568EE-D63F-4F18-8760-B2AC6CB7F66C}" presName="compNode" presStyleCnt="0"/>
      <dgm:spPr/>
    </dgm:pt>
    <dgm:pt modelId="{CB8E7AFF-491D-4788-88C3-56FD7A99EA6B}" type="pres">
      <dgm:prSet presAssocID="{D52568EE-D63F-4F18-8760-B2AC6CB7F66C}" presName="bgRect" presStyleLbl="bgShp" presStyleIdx="3" presStyleCnt="4"/>
      <dgm:spPr/>
    </dgm:pt>
    <dgm:pt modelId="{25F5CBAB-C1F7-4EA5-A225-5EC4FB46B1F8}" type="pres">
      <dgm:prSet presAssocID="{D52568EE-D63F-4F18-8760-B2AC6CB7F66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Document"/>
        </a:ext>
      </dgm:extLst>
    </dgm:pt>
    <dgm:pt modelId="{8B3D3799-4017-4BFE-B193-700FD1FE55EA}" type="pres">
      <dgm:prSet presAssocID="{D52568EE-D63F-4F18-8760-B2AC6CB7F66C}" presName="spaceRect" presStyleCnt="0"/>
      <dgm:spPr/>
    </dgm:pt>
    <dgm:pt modelId="{24465BCD-92BE-417F-9988-73F519B53BB0}" type="pres">
      <dgm:prSet presAssocID="{D52568EE-D63F-4F18-8760-B2AC6CB7F66C}" presName="parTx" presStyleLbl="revTx" presStyleIdx="3" presStyleCnt="4">
        <dgm:presLayoutVars>
          <dgm:chMax val="0"/>
          <dgm:chPref val="0"/>
        </dgm:presLayoutVars>
      </dgm:prSet>
      <dgm:spPr/>
    </dgm:pt>
  </dgm:ptLst>
  <dgm:cxnLst>
    <dgm:cxn modelId="{5302EF08-B1A7-4740-97CA-01549570CFC9}" srcId="{4C82156B-81B8-48BF-9997-668C825DFC3B}" destId="{78F7088A-11C5-480F-996F-590E97ACC085}" srcOrd="0" destOrd="0" parTransId="{23C4DB6B-B158-44C2-927B-4F72F11CB446}" sibTransId="{0AE9F13A-2C4C-4398-A122-E2E5A869A5B2}"/>
    <dgm:cxn modelId="{6E6C2A39-D5F8-4EB3-956C-4D0B24CB9356}" type="presOf" srcId="{7A94D9BF-A92F-45FB-A90E-9413BB0302BE}" destId="{54F78EAE-084F-4CAC-A3B1-522B2FBFC94E}" srcOrd="0" destOrd="0" presId="urn:microsoft.com/office/officeart/2018/2/layout/IconVerticalSolidList"/>
    <dgm:cxn modelId="{45756046-647C-4763-A747-538AD5F38119}" type="presOf" srcId="{78F7088A-11C5-480F-996F-590E97ACC085}" destId="{6C8785DA-48C5-4713-AACA-21236763AB67}" srcOrd="0" destOrd="0" presId="urn:microsoft.com/office/officeart/2018/2/layout/IconVerticalSolidList"/>
    <dgm:cxn modelId="{BA14CA8B-6291-49DC-8C5F-74902B21483C}" srcId="{4C82156B-81B8-48BF-9997-668C825DFC3B}" destId="{F4B47BEB-0C33-4240-A4FD-4C38207DA14D}" srcOrd="1" destOrd="0" parTransId="{757D7282-CC19-4A5F-A10C-E5F2EDA9D84E}" sibTransId="{B22B43DB-3429-4C76-8565-C70B7EC32DF7}"/>
    <dgm:cxn modelId="{ECA56392-2046-48BD-A883-BD899256DD89}" srcId="{4C82156B-81B8-48BF-9997-668C825DFC3B}" destId="{7A94D9BF-A92F-45FB-A90E-9413BB0302BE}" srcOrd="2" destOrd="0" parTransId="{1D9C83ED-4490-41F0-8C52-9FC6AFF5D932}" sibTransId="{FCD72124-C0B3-4637-A8B3-39D0E745E9FA}"/>
    <dgm:cxn modelId="{63A0C29D-200A-4720-8CCC-42E4BF333AE6}" srcId="{4C82156B-81B8-48BF-9997-668C825DFC3B}" destId="{D52568EE-D63F-4F18-8760-B2AC6CB7F66C}" srcOrd="3" destOrd="0" parTransId="{547EC45C-F835-4D41-B9FD-843574C869F1}" sibTransId="{E87546FA-8244-4685-9F0B-7F56AF53A425}"/>
    <dgm:cxn modelId="{4C7216C2-1C9B-443D-94B8-BC985B254B7D}" type="presOf" srcId="{F4B47BEB-0C33-4240-A4FD-4C38207DA14D}" destId="{229EB04E-F594-4AE6-9E85-B02937B7E3A7}" srcOrd="0" destOrd="0" presId="urn:microsoft.com/office/officeart/2018/2/layout/IconVerticalSolidList"/>
    <dgm:cxn modelId="{69EFD3E3-8C33-4A64-A041-1C00C09EF8F5}" type="presOf" srcId="{D52568EE-D63F-4F18-8760-B2AC6CB7F66C}" destId="{24465BCD-92BE-417F-9988-73F519B53BB0}" srcOrd="0" destOrd="0" presId="urn:microsoft.com/office/officeart/2018/2/layout/IconVerticalSolidList"/>
    <dgm:cxn modelId="{37EA53FE-C9A1-41FC-9778-8B421D093C17}" type="presOf" srcId="{4C82156B-81B8-48BF-9997-668C825DFC3B}" destId="{F79E9D6F-79A4-41AF-A710-EF6730CEC8F6}" srcOrd="0" destOrd="0" presId="urn:microsoft.com/office/officeart/2018/2/layout/IconVerticalSolidList"/>
    <dgm:cxn modelId="{CA015F2D-2764-4320-A956-95D328B48E9D}" type="presParOf" srcId="{F79E9D6F-79A4-41AF-A710-EF6730CEC8F6}" destId="{7FBF4F30-C6B3-4391-9C4D-84120F29935B}" srcOrd="0" destOrd="0" presId="urn:microsoft.com/office/officeart/2018/2/layout/IconVerticalSolidList"/>
    <dgm:cxn modelId="{A0C38337-8394-451F-BA11-3B1F7D23AC86}" type="presParOf" srcId="{7FBF4F30-C6B3-4391-9C4D-84120F29935B}" destId="{D69A6CDE-3DF8-4FA4-B49C-D3AD2AD4D06C}" srcOrd="0" destOrd="0" presId="urn:microsoft.com/office/officeart/2018/2/layout/IconVerticalSolidList"/>
    <dgm:cxn modelId="{30734502-38C6-49E0-B9A2-BF7DDB1D5DA2}" type="presParOf" srcId="{7FBF4F30-C6B3-4391-9C4D-84120F29935B}" destId="{26D4DCB3-FA5D-4C02-B22C-AFC2194F96EA}" srcOrd="1" destOrd="0" presId="urn:microsoft.com/office/officeart/2018/2/layout/IconVerticalSolidList"/>
    <dgm:cxn modelId="{A29D35C7-4155-45C7-BE49-A1EA6568F600}" type="presParOf" srcId="{7FBF4F30-C6B3-4391-9C4D-84120F29935B}" destId="{7B8DA719-C35B-45AF-A3A9-678DF3439D23}" srcOrd="2" destOrd="0" presId="urn:microsoft.com/office/officeart/2018/2/layout/IconVerticalSolidList"/>
    <dgm:cxn modelId="{CCCEE9D4-B6C7-40E9-B948-A866BB65A23E}" type="presParOf" srcId="{7FBF4F30-C6B3-4391-9C4D-84120F29935B}" destId="{6C8785DA-48C5-4713-AACA-21236763AB67}" srcOrd="3" destOrd="0" presId="urn:microsoft.com/office/officeart/2018/2/layout/IconVerticalSolidList"/>
    <dgm:cxn modelId="{A5539956-049F-4418-AC3A-DBD50C0B4557}" type="presParOf" srcId="{F79E9D6F-79A4-41AF-A710-EF6730CEC8F6}" destId="{7FD35256-C862-4B98-B8FE-98E1AB4260FC}" srcOrd="1" destOrd="0" presId="urn:microsoft.com/office/officeart/2018/2/layout/IconVerticalSolidList"/>
    <dgm:cxn modelId="{348D1B24-419A-4573-8EB3-91A30B4C51D4}" type="presParOf" srcId="{F79E9D6F-79A4-41AF-A710-EF6730CEC8F6}" destId="{461B28F2-BCA6-44E8-AC7A-41C591F53AE9}" srcOrd="2" destOrd="0" presId="urn:microsoft.com/office/officeart/2018/2/layout/IconVerticalSolidList"/>
    <dgm:cxn modelId="{88590C7D-17B5-446F-8267-9325CEBEFF8E}" type="presParOf" srcId="{461B28F2-BCA6-44E8-AC7A-41C591F53AE9}" destId="{433AC3A7-F2CA-4342-9EAE-FA198C639A5B}" srcOrd="0" destOrd="0" presId="urn:microsoft.com/office/officeart/2018/2/layout/IconVerticalSolidList"/>
    <dgm:cxn modelId="{0EF0B79B-EA28-4D6F-AC39-FDB7121B0B00}" type="presParOf" srcId="{461B28F2-BCA6-44E8-AC7A-41C591F53AE9}" destId="{37E894D2-90AF-4B1B-9D9D-75B65181F373}" srcOrd="1" destOrd="0" presId="urn:microsoft.com/office/officeart/2018/2/layout/IconVerticalSolidList"/>
    <dgm:cxn modelId="{AF22D1C7-EC7E-48A7-BCE4-8A895FD56938}" type="presParOf" srcId="{461B28F2-BCA6-44E8-AC7A-41C591F53AE9}" destId="{7887381F-943E-4AD8-BB8D-4AD8F279AE86}" srcOrd="2" destOrd="0" presId="urn:microsoft.com/office/officeart/2018/2/layout/IconVerticalSolidList"/>
    <dgm:cxn modelId="{4633ECE9-30CE-44FD-A65C-7E5C5373EDC2}" type="presParOf" srcId="{461B28F2-BCA6-44E8-AC7A-41C591F53AE9}" destId="{229EB04E-F594-4AE6-9E85-B02937B7E3A7}" srcOrd="3" destOrd="0" presId="urn:microsoft.com/office/officeart/2018/2/layout/IconVerticalSolidList"/>
    <dgm:cxn modelId="{D40FECD3-EBA1-4F6D-84CA-C4326797561C}" type="presParOf" srcId="{F79E9D6F-79A4-41AF-A710-EF6730CEC8F6}" destId="{D27F1FB8-BD49-402D-BDEF-EB0364C519DD}" srcOrd="3" destOrd="0" presId="urn:microsoft.com/office/officeart/2018/2/layout/IconVerticalSolidList"/>
    <dgm:cxn modelId="{700FD4B7-9F8A-48EF-BAD5-982BBA8722E6}" type="presParOf" srcId="{F79E9D6F-79A4-41AF-A710-EF6730CEC8F6}" destId="{56721F0B-354D-496E-AF63-9A04D441954C}" srcOrd="4" destOrd="0" presId="urn:microsoft.com/office/officeart/2018/2/layout/IconVerticalSolidList"/>
    <dgm:cxn modelId="{92D38E2A-80A9-4D0D-98EA-1B9F6D54FCEC}" type="presParOf" srcId="{56721F0B-354D-496E-AF63-9A04D441954C}" destId="{588BF484-3E20-424B-A5D1-8B84697B6BA0}" srcOrd="0" destOrd="0" presId="urn:microsoft.com/office/officeart/2018/2/layout/IconVerticalSolidList"/>
    <dgm:cxn modelId="{E761B6FB-B2FA-4575-9506-A018B44478FB}" type="presParOf" srcId="{56721F0B-354D-496E-AF63-9A04D441954C}" destId="{93D7F6BE-EE14-4D2B-A0F0-D585A5A14FFF}" srcOrd="1" destOrd="0" presId="urn:microsoft.com/office/officeart/2018/2/layout/IconVerticalSolidList"/>
    <dgm:cxn modelId="{F07C2F99-F3E1-4F53-97CB-C87F3B01C746}" type="presParOf" srcId="{56721F0B-354D-496E-AF63-9A04D441954C}" destId="{A454EAB0-B183-499F-9B49-C3E877142B93}" srcOrd="2" destOrd="0" presId="urn:microsoft.com/office/officeart/2018/2/layout/IconVerticalSolidList"/>
    <dgm:cxn modelId="{85DF5939-6FF5-4072-A83C-0C39310A0EEF}" type="presParOf" srcId="{56721F0B-354D-496E-AF63-9A04D441954C}" destId="{54F78EAE-084F-4CAC-A3B1-522B2FBFC94E}" srcOrd="3" destOrd="0" presId="urn:microsoft.com/office/officeart/2018/2/layout/IconVerticalSolidList"/>
    <dgm:cxn modelId="{1B0B7ACE-918D-49D4-9F2B-1CD9389E5888}" type="presParOf" srcId="{F79E9D6F-79A4-41AF-A710-EF6730CEC8F6}" destId="{5D7F54B5-E951-42BF-8BAE-10B6C4F72FD2}" srcOrd="5" destOrd="0" presId="urn:microsoft.com/office/officeart/2018/2/layout/IconVerticalSolidList"/>
    <dgm:cxn modelId="{1617BE38-E7B9-474E-A361-6241582317F8}" type="presParOf" srcId="{F79E9D6F-79A4-41AF-A710-EF6730CEC8F6}" destId="{CBCA1B10-F07D-4474-8FAE-DC5BDD43259F}" srcOrd="6" destOrd="0" presId="urn:microsoft.com/office/officeart/2018/2/layout/IconVerticalSolidList"/>
    <dgm:cxn modelId="{6554D4B6-D948-4A44-8888-D7CCC1459879}" type="presParOf" srcId="{CBCA1B10-F07D-4474-8FAE-DC5BDD43259F}" destId="{CB8E7AFF-491D-4788-88C3-56FD7A99EA6B}" srcOrd="0" destOrd="0" presId="urn:microsoft.com/office/officeart/2018/2/layout/IconVerticalSolidList"/>
    <dgm:cxn modelId="{80E56C39-9B40-49F4-AA80-86D9AA55D118}" type="presParOf" srcId="{CBCA1B10-F07D-4474-8FAE-DC5BDD43259F}" destId="{25F5CBAB-C1F7-4EA5-A225-5EC4FB46B1F8}" srcOrd="1" destOrd="0" presId="urn:microsoft.com/office/officeart/2018/2/layout/IconVerticalSolidList"/>
    <dgm:cxn modelId="{B0ABFC41-2105-4864-8728-0D5A9C6D801F}" type="presParOf" srcId="{CBCA1B10-F07D-4474-8FAE-DC5BDD43259F}" destId="{8B3D3799-4017-4BFE-B193-700FD1FE55EA}" srcOrd="2" destOrd="0" presId="urn:microsoft.com/office/officeart/2018/2/layout/IconVerticalSolidList"/>
    <dgm:cxn modelId="{1AA5F513-684E-4D91-BD25-DFE26C15F900}" type="presParOf" srcId="{CBCA1B10-F07D-4474-8FAE-DC5BDD43259F}" destId="{24465BCD-92BE-417F-9988-73F519B53BB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D8FFD-AB4F-4EDB-B4D7-420AF090D626}">
      <dsp:nvSpPr>
        <dsp:cNvPr id="0" name=""/>
        <dsp:cNvSpPr/>
      </dsp:nvSpPr>
      <dsp:spPr>
        <a:xfrm>
          <a:off x="0" y="761813"/>
          <a:ext cx="7888288"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0" kern="1200"/>
            <a:t>Organizational Standards Background</a:t>
          </a:r>
          <a:endParaRPr lang="en-US" sz="3200" kern="1200"/>
        </a:p>
      </dsp:txBody>
      <dsp:txXfrm>
        <a:off x="36553" y="798366"/>
        <a:ext cx="7815182" cy="675694"/>
      </dsp:txXfrm>
    </dsp:sp>
    <dsp:sp modelId="{DCE5D950-A06F-435B-85A3-ED2B60A4042B}">
      <dsp:nvSpPr>
        <dsp:cNvPr id="0" name=""/>
        <dsp:cNvSpPr/>
      </dsp:nvSpPr>
      <dsp:spPr>
        <a:xfrm>
          <a:off x="0" y="1602773"/>
          <a:ext cx="7888288"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0" kern="1200"/>
            <a:t>Due Dates / Time Frames</a:t>
          </a:r>
          <a:endParaRPr lang="en-US" sz="3200" kern="1200"/>
        </a:p>
      </dsp:txBody>
      <dsp:txXfrm>
        <a:off x="36553" y="1639326"/>
        <a:ext cx="7815182" cy="675694"/>
      </dsp:txXfrm>
    </dsp:sp>
    <dsp:sp modelId="{827A037A-D33E-4239-90AF-9DB8FBF5FFF2}">
      <dsp:nvSpPr>
        <dsp:cNvPr id="0" name=""/>
        <dsp:cNvSpPr/>
      </dsp:nvSpPr>
      <dsp:spPr>
        <a:xfrm>
          <a:off x="0" y="2443733"/>
          <a:ext cx="7888288"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0" kern="1200" dirty="0"/>
            <a:t>Review of Organizational Standards </a:t>
          </a:r>
          <a:endParaRPr lang="en-US" sz="3200" kern="1200" dirty="0"/>
        </a:p>
      </dsp:txBody>
      <dsp:txXfrm>
        <a:off x="36553" y="2480286"/>
        <a:ext cx="7815182" cy="675694"/>
      </dsp:txXfrm>
    </dsp:sp>
    <dsp:sp modelId="{46AE2BCE-2A6F-4F6F-9E56-7FA86E651B38}">
      <dsp:nvSpPr>
        <dsp:cNvPr id="0" name=""/>
        <dsp:cNvSpPr/>
      </dsp:nvSpPr>
      <dsp:spPr>
        <a:xfrm>
          <a:off x="0" y="3284693"/>
          <a:ext cx="7888288"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0" kern="1200"/>
            <a:t>Flash Drive Submission Expectations</a:t>
          </a:r>
          <a:endParaRPr lang="en-US" sz="3200" kern="1200"/>
        </a:p>
      </dsp:txBody>
      <dsp:txXfrm>
        <a:off x="36553" y="3321246"/>
        <a:ext cx="7815182" cy="675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A6CDE-3DF8-4FA4-B49C-D3AD2AD4D06C}">
      <dsp:nvSpPr>
        <dsp:cNvPr id="0" name=""/>
        <dsp:cNvSpPr/>
      </dsp:nvSpPr>
      <dsp:spPr>
        <a:xfrm>
          <a:off x="0" y="1990"/>
          <a:ext cx="7888288" cy="10087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D4DCB3-FA5D-4C02-B22C-AFC2194F96EA}">
      <dsp:nvSpPr>
        <dsp:cNvPr id="0" name=""/>
        <dsp:cNvSpPr/>
      </dsp:nvSpPr>
      <dsp:spPr>
        <a:xfrm>
          <a:off x="305131" y="228947"/>
          <a:ext cx="554785" cy="5547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8785DA-48C5-4713-AACA-21236763AB67}">
      <dsp:nvSpPr>
        <dsp:cNvPr id="0" name=""/>
        <dsp:cNvSpPr/>
      </dsp:nvSpPr>
      <dsp:spPr>
        <a:xfrm>
          <a:off x="1165048" y="1990"/>
          <a:ext cx="6723239" cy="1008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754" tIns="106754" rIns="106754" bIns="106754" numCol="1" spcCol="1270" anchor="ctr" anchorCtr="0">
          <a:noAutofit/>
        </a:bodyPr>
        <a:lstStyle/>
        <a:p>
          <a:pPr marL="0" lvl="0" indent="0" algn="l" defTabSz="1244600">
            <a:lnSpc>
              <a:spcPct val="100000"/>
            </a:lnSpc>
            <a:spcBef>
              <a:spcPct val="0"/>
            </a:spcBef>
            <a:spcAft>
              <a:spcPct val="35000"/>
            </a:spcAft>
            <a:buNone/>
          </a:pPr>
          <a:r>
            <a:rPr lang="en-US" sz="2800" b="1" i="0" kern="1200" dirty="0"/>
            <a:t>Due Date-October 15, 2021</a:t>
          </a:r>
          <a:endParaRPr lang="en-US" sz="2800" kern="1200" dirty="0"/>
        </a:p>
      </dsp:txBody>
      <dsp:txXfrm>
        <a:off x="1165048" y="1990"/>
        <a:ext cx="6723239" cy="1008700"/>
      </dsp:txXfrm>
    </dsp:sp>
    <dsp:sp modelId="{433AC3A7-F2CA-4342-9EAE-FA198C639A5B}">
      <dsp:nvSpPr>
        <dsp:cNvPr id="0" name=""/>
        <dsp:cNvSpPr/>
      </dsp:nvSpPr>
      <dsp:spPr>
        <a:xfrm>
          <a:off x="0" y="1262865"/>
          <a:ext cx="7888288" cy="10087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E894D2-90AF-4B1B-9D9D-75B65181F373}">
      <dsp:nvSpPr>
        <dsp:cNvPr id="0" name=""/>
        <dsp:cNvSpPr/>
      </dsp:nvSpPr>
      <dsp:spPr>
        <a:xfrm>
          <a:off x="305131" y="1489823"/>
          <a:ext cx="554785" cy="5547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EB04E-F594-4AE6-9E85-B02937B7E3A7}">
      <dsp:nvSpPr>
        <dsp:cNvPr id="0" name=""/>
        <dsp:cNvSpPr/>
      </dsp:nvSpPr>
      <dsp:spPr>
        <a:xfrm>
          <a:off x="1165048" y="1262865"/>
          <a:ext cx="6723239" cy="1008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754" tIns="106754" rIns="106754" bIns="106754" numCol="1" spcCol="1270" anchor="ctr" anchorCtr="0">
          <a:noAutofit/>
        </a:bodyPr>
        <a:lstStyle/>
        <a:p>
          <a:pPr marL="0" lvl="0" indent="0" algn="l" defTabSz="800100">
            <a:lnSpc>
              <a:spcPct val="100000"/>
            </a:lnSpc>
            <a:spcBef>
              <a:spcPct val="0"/>
            </a:spcBef>
            <a:spcAft>
              <a:spcPct val="35000"/>
            </a:spcAft>
            <a:buNone/>
          </a:pPr>
          <a:r>
            <a:rPr lang="en-US" sz="1800" b="1" i="0" u="sng" kern="1200" dirty="0"/>
            <a:t>November 19, 2021- </a:t>
          </a:r>
          <a:r>
            <a:rPr lang="en-US" sz="1800" b="1" i="0" kern="1200" dirty="0"/>
            <a:t>OEO will send a cleaning memo to all agencies with the completed first review no later than</a:t>
          </a:r>
          <a:endParaRPr lang="en-US" sz="1800" kern="1200" dirty="0"/>
        </a:p>
      </dsp:txBody>
      <dsp:txXfrm>
        <a:off x="1165048" y="1262865"/>
        <a:ext cx="6723239" cy="1008700"/>
      </dsp:txXfrm>
    </dsp:sp>
    <dsp:sp modelId="{588BF484-3E20-424B-A5D1-8B84697B6BA0}">
      <dsp:nvSpPr>
        <dsp:cNvPr id="0" name=""/>
        <dsp:cNvSpPr/>
      </dsp:nvSpPr>
      <dsp:spPr>
        <a:xfrm>
          <a:off x="0" y="2523741"/>
          <a:ext cx="7888288" cy="10087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D7F6BE-EE14-4D2B-A0F0-D585A5A14FFF}">
      <dsp:nvSpPr>
        <dsp:cNvPr id="0" name=""/>
        <dsp:cNvSpPr/>
      </dsp:nvSpPr>
      <dsp:spPr>
        <a:xfrm>
          <a:off x="305131" y="2750698"/>
          <a:ext cx="554785" cy="5547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F78EAE-084F-4CAC-A3B1-522B2FBFC94E}">
      <dsp:nvSpPr>
        <dsp:cNvPr id="0" name=""/>
        <dsp:cNvSpPr/>
      </dsp:nvSpPr>
      <dsp:spPr>
        <a:xfrm>
          <a:off x="1165048" y="2523741"/>
          <a:ext cx="6723239" cy="1008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754" tIns="106754" rIns="106754" bIns="106754" numCol="1" spcCol="1270" anchor="ctr" anchorCtr="0">
          <a:noAutofit/>
        </a:bodyPr>
        <a:lstStyle/>
        <a:p>
          <a:pPr marL="0" lvl="0" indent="0" algn="l" defTabSz="800100">
            <a:lnSpc>
              <a:spcPct val="100000"/>
            </a:lnSpc>
            <a:spcBef>
              <a:spcPct val="0"/>
            </a:spcBef>
            <a:spcAft>
              <a:spcPct val="35000"/>
            </a:spcAft>
            <a:buNone/>
          </a:pPr>
          <a:r>
            <a:rPr lang="en-US" sz="1800" b="1" i="0" u="sng" kern="1200" dirty="0"/>
            <a:t>January 31, 2022- </a:t>
          </a:r>
          <a:r>
            <a:rPr lang="en-US" sz="1800" b="1" i="0" u="none" kern="1200" dirty="0"/>
            <a:t>Agency</a:t>
          </a:r>
          <a:r>
            <a:rPr lang="en-US" sz="1800" b="1" i="0" kern="1200" dirty="0"/>
            <a:t> latest deadline to submit second submission for any standards that were determined as unmet in the cleaning memo. </a:t>
          </a:r>
          <a:endParaRPr lang="en-US" sz="1800" kern="1200" dirty="0"/>
        </a:p>
      </dsp:txBody>
      <dsp:txXfrm>
        <a:off x="1165048" y="2523741"/>
        <a:ext cx="6723239" cy="1008700"/>
      </dsp:txXfrm>
    </dsp:sp>
    <dsp:sp modelId="{CB8E7AFF-491D-4788-88C3-56FD7A99EA6B}">
      <dsp:nvSpPr>
        <dsp:cNvPr id="0" name=""/>
        <dsp:cNvSpPr/>
      </dsp:nvSpPr>
      <dsp:spPr>
        <a:xfrm>
          <a:off x="0" y="3784616"/>
          <a:ext cx="7888288" cy="10087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F5CBAB-C1F7-4EA5-A225-5EC4FB46B1F8}">
      <dsp:nvSpPr>
        <dsp:cNvPr id="0" name=""/>
        <dsp:cNvSpPr/>
      </dsp:nvSpPr>
      <dsp:spPr>
        <a:xfrm>
          <a:off x="305131" y="4011574"/>
          <a:ext cx="554785" cy="55478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465BCD-92BE-417F-9988-73F519B53BB0}">
      <dsp:nvSpPr>
        <dsp:cNvPr id="0" name=""/>
        <dsp:cNvSpPr/>
      </dsp:nvSpPr>
      <dsp:spPr>
        <a:xfrm>
          <a:off x="1165048" y="3784616"/>
          <a:ext cx="6723239" cy="1008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754" tIns="106754" rIns="106754" bIns="106754" numCol="1" spcCol="1270" anchor="ctr" anchorCtr="0">
          <a:noAutofit/>
        </a:bodyPr>
        <a:lstStyle/>
        <a:p>
          <a:pPr marL="0" lvl="0" indent="0" algn="l" defTabSz="800100">
            <a:lnSpc>
              <a:spcPct val="100000"/>
            </a:lnSpc>
            <a:spcBef>
              <a:spcPct val="0"/>
            </a:spcBef>
            <a:spcAft>
              <a:spcPct val="35000"/>
            </a:spcAft>
            <a:buNone/>
          </a:pPr>
          <a:r>
            <a:rPr lang="en-US" sz="1800" b="1" i="0" u="sng" kern="1200" dirty="0"/>
            <a:t>February 28, 2022- F</a:t>
          </a:r>
          <a:r>
            <a:rPr lang="en-US" sz="1800" b="1" i="0" kern="1200" dirty="0"/>
            <a:t>inal letter documenting final scores and risk threshold to agencies.</a:t>
          </a:r>
          <a:endParaRPr lang="en-US" sz="1800" kern="1200" dirty="0"/>
        </a:p>
      </dsp:txBody>
      <dsp:txXfrm>
        <a:off x="1165048" y="3784616"/>
        <a:ext cx="6723239" cy="10087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8/27/2021</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8/27/2021</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8516B-AD12-4915-8E32-720A975D4CF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1E93F12-31B7-40C1-9738-52F151BAC5D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2EFC4AC-84ED-40FF-BF67-A6211AEBF161}"/>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5" name="Footer Placeholder 4">
            <a:extLst>
              <a:ext uri="{FF2B5EF4-FFF2-40B4-BE49-F238E27FC236}">
                <a16:creationId xmlns:a16="http://schemas.microsoft.com/office/drawing/2014/main" id="{C0B5A1F6-F3E8-44BB-A243-234333668C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AD3C16-465C-4E07-86C0-95958475ACC5}"/>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1220131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ADF62-08F3-4C61-B89C-AECE2794C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244723-5AA1-4850-AAA1-70C9A3E48D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C4D299-131D-4A11-8BB5-C78267210B20}"/>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5" name="Footer Placeholder 4">
            <a:extLst>
              <a:ext uri="{FF2B5EF4-FFF2-40B4-BE49-F238E27FC236}">
                <a16:creationId xmlns:a16="http://schemas.microsoft.com/office/drawing/2014/main" id="{91263985-0836-493A-B8F3-A111C68656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9B5215-839B-44AC-B4A7-801504DD6362}"/>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211135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7A1F5-5CAD-4C34-80A4-E75A4D1F156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932BA95-D458-4B2C-9151-9FD41007B7F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95C749-AA83-4A8C-95F5-3F43A98C749D}"/>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5" name="Footer Placeholder 4">
            <a:extLst>
              <a:ext uri="{FF2B5EF4-FFF2-40B4-BE49-F238E27FC236}">
                <a16:creationId xmlns:a16="http://schemas.microsoft.com/office/drawing/2014/main" id="{D446FB4F-B496-4ADA-8B3A-5BFDE2992F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E9E605-1A34-4168-9CE7-248F3BF372F9}"/>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2205100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A29C5-CCCB-4939-8AF2-F5B92B5137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9E9DD4-D0E5-42BE-95EF-29DDFBF6095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3B9BD9-A44B-40D0-85B3-60A8977B85F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DED0D0-5F94-4914-96BF-447165BEF2B4}"/>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6" name="Footer Placeholder 5">
            <a:extLst>
              <a:ext uri="{FF2B5EF4-FFF2-40B4-BE49-F238E27FC236}">
                <a16:creationId xmlns:a16="http://schemas.microsoft.com/office/drawing/2014/main" id="{D39E1E35-9DD6-4A65-BA54-E479F70A3D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CA5138-BBBE-4DD5-94A7-D9965107BCDC}"/>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2423005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1BC77-1A95-4644-B9AB-653FD4DCE23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F3F0C1-3415-4EB8-A5F4-AF70E40ACC3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F02335A-EF31-446D-BAF1-19165C7D7903}"/>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7B5E87-032A-4B51-BE59-65C7300518E6}"/>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95A4E6C-1FFA-498A-9429-13681FFF4067}"/>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AD247B-AEB2-42AF-BCD8-CF999148F354}"/>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8" name="Footer Placeholder 7">
            <a:extLst>
              <a:ext uri="{FF2B5EF4-FFF2-40B4-BE49-F238E27FC236}">
                <a16:creationId xmlns:a16="http://schemas.microsoft.com/office/drawing/2014/main" id="{E495C5DE-FCA0-4705-BC52-9F9E29B42D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6AD949-BF4A-4267-952A-18472FFC08FE}"/>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3084133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F01DB-63C8-4028-8635-DC886F1389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24FBD-23E8-4ADB-8893-2F027D4682A5}"/>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4" name="Footer Placeholder 3">
            <a:extLst>
              <a:ext uri="{FF2B5EF4-FFF2-40B4-BE49-F238E27FC236}">
                <a16:creationId xmlns:a16="http://schemas.microsoft.com/office/drawing/2014/main" id="{10443CB0-C00C-4E27-A18E-392AC7FBC0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34DE9D-036E-456B-8ACA-A6BDCB04557F}"/>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1463998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FB0205-76CF-4B0B-829D-FE44DAB25EBC}"/>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3" name="Footer Placeholder 2">
            <a:extLst>
              <a:ext uri="{FF2B5EF4-FFF2-40B4-BE49-F238E27FC236}">
                <a16:creationId xmlns:a16="http://schemas.microsoft.com/office/drawing/2014/main" id="{781D79A1-C654-4479-AD53-1D7376BB29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2038BA-D890-4529-9FB5-3ADA6DE1E7CC}"/>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3724833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78884-52A3-49BB-9EDB-2DB99C70D16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981CED6-7CA3-4638-9164-77865EA4526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F32F11-F0AF-447D-8507-897A779A76F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C6BC691-3A18-4B6F-A075-E8DE219A948F}"/>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6" name="Footer Placeholder 5">
            <a:extLst>
              <a:ext uri="{FF2B5EF4-FFF2-40B4-BE49-F238E27FC236}">
                <a16:creationId xmlns:a16="http://schemas.microsoft.com/office/drawing/2014/main" id="{6CF0C28E-5F31-4EB6-A956-AE861D5B4D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1A6A2B-5C30-44F6-85AD-80CA1B6F28DA}"/>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611988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5995-E97E-471A-ABD6-A6554E9417A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A528B3E4-A0D3-4139-8144-B36958849EA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8C51266-E7B6-41E2-9DC8-8AD8C1E9B0A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C88DF3F-60CC-4DF9-8E3B-AC0ABA96B2A7}"/>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6" name="Footer Placeholder 5">
            <a:extLst>
              <a:ext uri="{FF2B5EF4-FFF2-40B4-BE49-F238E27FC236}">
                <a16:creationId xmlns:a16="http://schemas.microsoft.com/office/drawing/2014/main" id="{FF69A574-7263-4023-96D6-F72052B16E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41CE44-7C48-47ED-8E29-EC49DC651AD7}"/>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2787559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5762B-2C84-400B-8E1A-DB8234DE41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91C777-B20A-4CBA-967E-6B4ECAB95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8FB883-AB0F-48EF-AD6E-4857342128CB}"/>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5" name="Footer Placeholder 4">
            <a:extLst>
              <a:ext uri="{FF2B5EF4-FFF2-40B4-BE49-F238E27FC236}">
                <a16:creationId xmlns:a16="http://schemas.microsoft.com/office/drawing/2014/main" id="{32BAB4D5-97DC-43C9-A79B-362BA47B23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257475-2218-4DD5-BEE8-EB56763E89EA}"/>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3858328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8025F3-ED95-46FC-A1BE-D698E9771E6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5E43C2-A04F-47AE-8571-F297EF647E7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491BC-B4B9-488E-AB28-7CCF179E564D}"/>
              </a:ext>
            </a:extLst>
          </p:cNvPr>
          <p:cNvSpPr>
            <a:spLocks noGrp="1"/>
          </p:cNvSpPr>
          <p:nvPr>
            <p:ph type="dt" sz="half" idx="10"/>
          </p:nvPr>
        </p:nvSpPr>
        <p:spPr/>
        <p:txBody>
          <a:bodyPr/>
          <a:lstStyle/>
          <a:p>
            <a:fld id="{D6A9D4C5-F99F-4289-AB6F-7C8125646ADB}" type="datetimeFigureOut">
              <a:rPr lang="en-US" smtClean="0"/>
              <a:t>8/27/2021</a:t>
            </a:fld>
            <a:endParaRPr lang="en-US"/>
          </a:p>
        </p:txBody>
      </p:sp>
      <p:sp>
        <p:nvSpPr>
          <p:cNvPr id="5" name="Footer Placeholder 4">
            <a:extLst>
              <a:ext uri="{FF2B5EF4-FFF2-40B4-BE49-F238E27FC236}">
                <a16:creationId xmlns:a16="http://schemas.microsoft.com/office/drawing/2014/main" id="{A7D80E5F-EE98-4AFB-96C1-01F5CD4C18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ED5B42-BA6C-4A78-9C72-AFB3628024B6}"/>
              </a:ext>
            </a:extLst>
          </p:cNvPr>
          <p:cNvSpPr>
            <a:spLocks noGrp="1"/>
          </p:cNvSpPr>
          <p:nvPr>
            <p:ph type="sldNum" sz="quarter" idx="12"/>
          </p:nvPr>
        </p:nvSpPr>
        <p:spPr/>
        <p:txBody>
          <a:bodyPr/>
          <a:lstStyle/>
          <a:p>
            <a:fld id="{916E69BB-F0D4-4108-8A6D-5A467BAEC1B2}" type="slidenum">
              <a:rPr lang="en-US" smtClean="0"/>
              <a:t>‹#›</a:t>
            </a:fld>
            <a:endParaRPr lang="en-US"/>
          </a:p>
        </p:txBody>
      </p:sp>
    </p:spTree>
    <p:extLst>
      <p:ext uri="{BB962C8B-B14F-4D97-AF65-F5344CB8AC3E}">
        <p14:creationId xmlns:p14="http://schemas.microsoft.com/office/powerpoint/2010/main" val="4016023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0"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2"/>
            <a:ext cx="7888288" cy="4795307"/>
          </a:xfrm>
          <a:prstGeom prst="rect">
            <a:avLst/>
          </a:prstGeom>
        </p:spPr>
        <p:txBody>
          <a:bodyPr>
            <a:noAutofit/>
          </a:bodyPr>
          <a:lstStyle>
            <a:lvl1pPr marL="171450" indent="-171450">
              <a:lnSpc>
                <a:spcPct val="100000"/>
              </a:lnSpc>
              <a:spcBef>
                <a:spcPts val="900"/>
              </a:spcBef>
              <a:defRPr sz="2100" b="1" i="0">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8" y="6243108"/>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5373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Office of Economic Opportunity | Organizational Standards </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3206B3-EC5A-40C7-ADA5-CFAC6558F93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29C6A3-B7A8-4FB3-AF5A-120F1EDBB6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94FE39-7B11-47C2-9B78-676301EE6F7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6A9D4C5-F99F-4289-AB6F-7C8125646ADB}" type="datetimeFigureOut">
              <a:rPr lang="en-US" smtClean="0"/>
              <a:t>8/27/2021</a:t>
            </a:fld>
            <a:endParaRPr lang="en-US"/>
          </a:p>
        </p:txBody>
      </p:sp>
      <p:sp>
        <p:nvSpPr>
          <p:cNvPr id="5" name="Footer Placeholder 4">
            <a:extLst>
              <a:ext uri="{FF2B5EF4-FFF2-40B4-BE49-F238E27FC236}">
                <a16:creationId xmlns:a16="http://schemas.microsoft.com/office/drawing/2014/main" id="{F9709DAA-B4F2-486F-910A-47AB804A60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5AC8C0-D881-414A-BFCB-D6AC35F9879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6E69BB-F0D4-4108-8A6D-5A467BAEC1B2}" type="slidenum">
              <a:rPr lang="en-US" smtClean="0"/>
              <a:t>‹#›</a:t>
            </a:fld>
            <a:endParaRPr lang="en-US"/>
          </a:p>
        </p:txBody>
      </p:sp>
    </p:spTree>
    <p:extLst>
      <p:ext uri="{BB962C8B-B14F-4D97-AF65-F5344CB8AC3E}">
        <p14:creationId xmlns:p14="http://schemas.microsoft.com/office/powerpoint/2010/main" val="419522503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934852" y="2819940"/>
            <a:ext cx="5774267" cy="2020824"/>
          </a:xfrm>
        </p:spPr>
        <p:txBody>
          <a:bodyPr/>
          <a:lstStyle/>
          <a:p>
            <a:r>
              <a:rPr lang="en-US" sz="1800" b="0" dirty="0"/>
              <a:t>NC Department of Health and Human Services </a:t>
            </a:r>
          </a:p>
          <a:p>
            <a:r>
              <a:rPr lang="en-US" dirty="0"/>
              <a:t>Organizational Standards</a:t>
            </a:r>
          </a:p>
        </p:txBody>
      </p:sp>
      <p:pic>
        <p:nvPicPr>
          <p:cNvPr id="4" name="Picture 3">
            <a:extLst>
              <a:ext uri="{FF2B5EF4-FFF2-40B4-BE49-F238E27FC236}">
                <a16:creationId xmlns:a16="http://schemas.microsoft.com/office/drawing/2014/main" id="{0178A0F4-42A1-47E6-A759-D8DB265A2FC1}"/>
              </a:ext>
            </a:extLst>
          </p:cNvPr>
          <p:cNvPicPr>
            <a:picLocks noChangeAspect="1"/>
          </p:cNvPicPr>
          <p:nvPr/>
        </p:nvPicPr>
        <p:blipFill>
          <a:blip r:embed="rId2"/>
          <a:stretch>
            <a:fillRect/>
          </a:stretch>
        </p:blipFill>
        <p:spPr>
          <a:xfrm>
            <a:off x="2934852" y="1879356"/>
            <a:ext cx="3936423" cy="1394693"/>
          </a:xfrm>
          <a:prstGeom prst="rect">
            <a:avLst/>
          </a:prstGeom>
        </p:spPr>
      </p:pic>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9109-29B9-4876-A517-ABAB9AE2CFE1}"/>
              </a:ext>
            </a:extLst>
          </p:cNvPr>
          <p:cNvSpPr>
            <a:spLocks noGrp="1"/>
          </p:cNvSpPr>
          <p:nvPr>
            <p:ph type="title"/>
          </p:nvPr>
        </p:nvSpPr>
        <p:spPr/>
        <p:txBody>
          <a:bodyPr/>
          <a:lstStyle/>
          <a:p>
            <a:r>
              <a:rPr lang="en-US" dirty="0"/>
              <a:t>Due Dates / Time Frames</a:t>
            </a:r>
          </a:p>
        </p:txBody>
      </p:sp>
      <p:sp>
        <p:nvSpPr>
          <p:cNvPr id="5" name="Text Placeholder 4">
            <a:extLst>
              <a:ext uri="{FF2B5EF4-FFF2-40B4-BE49-F238E27FC236}">
                <a16:creationId xmlns:a16="http://schemas.microsoft.com/office/drawing/2014/main" id="{C1CC9D3F-4E09-41B4-AEFC-153575C52253}"/>
              </a:ext>
            </a:extLst>
          </p:cNvPr>
          <p:cNvSpPr>
            <a:spLocks noGrp="1"/>
          </p:cNvSpPr>
          <p:nvPr>
            <p:ph type="body" sz="quarter" idx="10"/>
          </p:nvPr>
        </p:nvSpPr>
        <p:spPr/>
        <p:txBody>
          <a:bodyPr/>
          <a:lstStyle/>
          <a:p>
            <a:endParaRPr lang="en-US"/>
          </a:p>
        </p:txBody>
      </p:sp>
      <p:sp>
        <p:nvSpPr>
          <p:cNvPr id="7" name="Text Placeholder 6">
            <a:extLst>
              <a:ext uri="{FF2B5EF4-FFF2-40B4-BE49-F238E27FC236}">
                <a16:creationId xmlns:a16="http://schemas.microsoft.com/office/drawing/2014/main" id="{69BD824A-9A30-425F-AFA3-1E51511E7B32}"/>
              </a:ext>
            </a:extLst>
          </p:cNvPr>
          <p:cNvSpPr>
            <a:spLocks noGrp="1"/>
          </p:cNvSpPr>
          <p:nvPr>
            <p:ph type="body" sz="quarter" idx="11"/>
          </p:nvPr>
        </p:nvSpPr>
        <p:spPr/>
        <p:txBody>
          <a:bodyPr/>
          <a:lstStyle/>
          <a:p>
            <a:pPr algn="r"/>
            <a:r>
              <a:rPr lang="en-US" b="0" i="1" dirty="0"/>
              <a:t>*Dates are subject to change*</a:t>
            </a:r>
          </a:p>
        </p:txBody>
      </p:sp>
      <p:graphicFrame>
        <p:nvGraphicFramePr>
          <p:cNvPr id="8" name="Text Placeholder 2">
            <a:extLst>
              <a:ext uri="{FF2B5EF4-FFF2-40B4-BE49-F238E27FC236}">
                <a16:creationId xmlns:a16="http://schemas.microsoft.com/office/drawing/2014/main" id="{B5E3889E-0E29-41CE-8B70-CF64C574EAAE}"/>
              </a:ext>
            </a:extLst>
          </p:cNvPr>
          <p:cNvGraphicFramePr/>
          <p:nvPr>
            <p:extLst>
              <p:ext uri="{D42A27DB-BD31-4B8C-83A1-F6EECF244321}">
                <p14:modId xmlns:p14="http://schemas.microsoft.com/office/powerpoint/2010/main" val="2640702967"/>
              </p:ext>
            </p:extLst>
          </p:nvPr>
        </p:nvGraphicFramePr>
        <p:xfrm>
          <a:off x="628650" y="1447802"/>
          <a:ext cx="7888288" cy="47953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0894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1D3F4-5363-4185-98CF-376CF6DA0D16}"/>
              </a:ext>
            </a:extLst>
          </p:cNvPr>
          <p:cNvSpPr>
            <a:spLocks noGrp="1"/>
          </p:cNvSpPr>
          <p:nvPr>
            <p:ph type="title"/>
          </p:nvPr>
        </p:nvSpPr>
        <p:spPr>
          <a:xfrm>
            <a:off x="719389" y="1018908"/>
            <a:ext cx="7843267" cy="548640"/>
          </a:xfrm>
        </p:spPr>
        <p:txBody>
          <a:bodyPr/>
          <a:lstStyle/>
          <a:p>
            <a:r>
              <a:rPr lang="en-US" dirty="0"/>
              <a:t>Standards with Activities Occurring More Frequent Than Annually</a:t>
            </a:r>
            <a:br>
              <a:rPr lang="en-US" dirty="0"/>
            </a:br>
            <a:endParaRPr lang="en-US" dirty="0"/>
          </a:p>
        </p:txBody>
      </p:sp>
      <p:sp>
        <p:nvSpPr>
          <p:cNvPr id="5" name="Title 1">
            <a:extLst>
              <a:ext uri="{FF2B5EF4-FFF2-40B4-BE49-F238E27FC236}">
                <a16:creationId xmlns:a16="http://schemas.microsoft.com/office/drawing/2014/main" id="{8BF7CA18-EB25-4E27-9CD0-98E4B0B5E505}"/>
              </a:ext>
            </a:extLst>
          </p:cNvPr>
          <p:cNvSpPr>
            <a:spLocks noGrp="1"/>
          </p:cNvSpPr>
          <p:nvPr>
            <p:ph type="body" sz="quarter" idx="4294967295"/>
          </p:nvPr>
        </p:nvSpPr>
        <p:spPr>
          <a:xfrm>
            <a:off x="674369" y="2473036"/>
            <a:ext cx="7888287" cy="3909002"/>
          </a:xfrm>
          <a:prstGeom prst="rect">
            <a:avLst/>
          </a:prstGeom>
        </p:spPr>
        <p:txBody>
          <a:bodyPr/>
          <a:lstStyle/>
          <a:p>
            <a:r>
              <a:rPr lang="en-US" sz="1500" b="0" dirty="0"/>
              <a:t>5.5 Board meets and fills vacancies in accordance with its bylaws</a:t>
            </a:r>
          </a:p>
          <a:p>
            <a:r>
              <a:rPr lang="en-US" sz="1500" b="0" dirty="0"/>
              <a:t>5.7 New board members are provided structured orientation within 6months of being seated</a:t>
            </a:r>
          </a:p>
          <a:p>
            <a:r>
              <a:rPr lang="en-US" sz="1500" b="0" dirty="0"/>
              <a:t>5.9 Board receives programmatic reports at each meeting</a:t>
            </a:r>
          </a:p>
          <a:p>
            <a:r>
              <a:rPr lang="en-US" sz="1500" b="0" dirty="0"/>
              <a:t>7.2EmployeeHandbook (personnel policies) made available to staff; Staff also notified of changes</a:t>
            </a:r>
          </a:p>
          <a:p>
            <a:r>
              <a:rPr lang="en-US" sz="1500" b="0" dirty="0"/>
              <a:t>7.8 Staff participates in new employee orientation within 60 days of hire</a:t>
            </a:r>
          </a:p>
          <a:p>
            <a:r>
              <a:rPr lang="en-US" sz="1500" b="0" dirty="0"/>
              <a:t>7.9 Conductor make available ongoing staff development/training</a:t>
            </a:r>
          </a:p>
          <a:p>
            <a:r>
              <a:rPr lang="en-US" sz="1500" b="0" dirty="0"/>
              <a:t>8.2All findings from prior year’s annual audit have been assessed &amp; addressed</a:t>
            </a:r>
          </a:p>
          <a:p>
            <a:r>
              <a:rPr lang="en-US" sz="1500" b="0" dirty="0"/>
              <a:t>8.7 Board receives financial reports at each meeting</a:t>
            </a:r>
          </a:p>
          <a:p>
            <a:r>
              <a:rPr lang="en-US" sz="1500" b="0" dirty="0"/>
              <a:t>8.8 Payroll withholding filings and payments are completed on time</a:t>
            </a:r>
          </a:p>
          <a:p>
            <a:pPr marL="0" indent="0">
              <a:buNone/>
            </a:pPr>
            <a:endParaRPr lang="en-US" dirty="0"/>
          </a:p>
        </p:txBody>
      </p:sp>
    </p:spTree>
    <p:extLst>
      <p:ext uri="{BB962C8B-B14F-4D97-AF65-F5344CB8AC3E}">
        <p14:creationId xmlns:p14="http://schemas.microsoft.com/office/powerpoint/2010/main" val="3075962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EE27D-FACB-4BAB-B45A-F8F7A6D04FA9}"/>
              </a:ext>
            </a:extLst>
          </p:cNvPr>
          <p:cNvSpPr>
            <a:spLocks noGrp="1"/>
          </p:cNvSpPr>
          <p:nvPr>
            <p:ph type="title"/>
          </p:nvPr>
        </p:nvSpPr>
        <p:spPr>
          <a:xfrm>
            <a:off x="671025" y="954254"/>
            <a:ext cx="7843267" cy="548640"/>
          </a:xfrm>
        </p:spPr>
        <p:txBody>
          <a:bodyPr/>
          <a:lstStyle/>
          <a:p>
            <a:r>
              <a:rPr lang="en-US" dirty="0"/>
              <a:t>Annual Activities</a:t>
            </a:r>
            <a:br>
              <a:rPr lang="en-US" dirty="0"/>
            </a:br>
            <a:endParaRPr lang="en-US" dirty="0"/>
          </a:p>
        </p:txBody>
      </p:sp>
      <p:sp>
        <p:nvSpPr>
          <p:cNvPr id="5" name="Title 1">
            <a:extLst>
              <a:ext uri="{FF2B5EF4-FFF2-40B4-BE49-F238E27FC236}">
                <a16:creationId xmlns:a16="http://schemas.microsoft.com/office/drawing/2014/main" id="{8BF7CA18-EB25-4E27-9CD0-98E4B0B5E505}"/>
              </a:ext>
            </a:extLst>
          </p:cNvPr>
          <p:cNvSpPr>
            <a:spLocks noGrp="1"/>
          </p:cNvSpPr>
          <p:nvPr>
            <p:ph type="body" sz="quarter" idx="10"/>
          </p:nvPr>
        </p:nvSpPr>
        <p:spPr>
          <a:xfrm>
            <a:off x="628650" y="1797627"/>
            <a:ext cx="7888288" cy="4445480"/>
          </a:xfrm>
        </p:spPr>
        <p:txBody>
          <a:bodyPr/>
          <a:lstStyle/>
          <a:p>
            <a:r>
              <a:rPr lang="en-US" sz="1650" b="0" dirty="0"/>
              <a:t>4.2 Community Action Plan tied directly to Community Assessment</a:t>
            </a:r>
          </a:p>
          <a:p>
            <a:r>
              <a:rPr lang="en-US" sz="1650" b="0" dirty="0"/>
              <a:t>4.3 Community Action Plan documents use of Full ROMA Cycle; documents having used services of a ROMA certified trainer to assist in implementation</a:t>
            </a:r>
          </a:p>
          <a:p>
            <a:r>
              <a:rPr lang="en-US" sz="1650" b="0" dirty="0"/>
              <a:t>4.4 Written succession plan for the CEO/ED, approved by the Board</a:t>
            </a:r>
          </a:p>
          <a:p>
            <a:r>
              <a:rPr lang="en-US" sz="1650" b="0" dirty="0"/>
              <a:t>6.5 Board receives an update on meeting goals of Strategic Plan</a:t>
            </a:r>
          </a:p>
          <a:p>
            <a:r>
              <a:rPr lang="en-US" sz="1650" b="0" dirty="0"/>
              <a:t>7.4 Board conducts a performance appraisal of CEO/ED</a:t>
            </a:r>
          </a:p>
          <a:p>
            <a:r>
              <a:rPr lang="en-US" sz="1650" b="0" dirty="0"/>
              <a:t>7.5 Board reviews and approves CEO/ED compensation</a:t>
            </a:r>
          </a:p>
          <a:p>
            <a:r>
              <a:rPr lang="en-US" sz="1650" b="0" dirty="0"/>
              <a:t>7.7 Board approves agency whistle blower policy</a:t>
            </a:r>
          </a:p>
          <a:p>
            <a:r>
              <a:rPr lang="en-US" sz="1650" b="0" dirty="0"/>
              <a:t>8.1 Audit is completed in accordance with OMB A‐133</a:t>
            </a:r>
          </a:p>
          <a:p>
            <a:r>
              <a:rPr lang="en-US" sz="1650" b="0" dirty="0"/>
              <a:t>8.3 Audit or presents the audit to the Board</a:t>
            </a:r>
          </a:p>
          <a:p>
            <a:pPr marL="0" indent="0">
              <a:buNone/>
            </a:pPr>
            <a:endParaRPr lang="en-US" dirty="0"/>
          </a:p>
        </p:txBody>
      </p:sp>
      <p:sp>
        <p:nvSpPr>
          <p:cNvPr id="3" name="Text Placeholder 2">
            <a:extLst>
              <a:ext uri="{FF2B5EF4-FFF2-40B4-BE49-F238E27FC236}">
                <a16:creationId xmlns:a16="http://schemas.microsoft.com/office/drawing/2014/main" id="{3E4F6261-BB53-4B8E-9BD7-5263F0CBB581}"/>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240561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51D2-F2EC-4B5A-8634-6C5CB178199D}"/>
              </a:ext>
            </a:extLst>
          </p:cNvPr>
          <p:cNvSpPr>
            <a:spLocks noGrp="1"/>
          </p:cNvSpPr>
          <p:nvPr>
            <p:ph type="title"/>
          </p:nvPr>
        </p:nvSpPr>
        <p:spPr>
          <a:xfrm>
            <a:off x="778278" y="935781"/>
            <a:ext cx="7843267" cy="548640"/>
          </a:xfrm>
        </p:spPr>
        <p:txBody>
          <a:bodyPr/>
          <a:lstStyle/>
          <a:p>
            <a:r>
              <a:rPr lang="en-US" dirty="0"/>
              <a:t>More Annual Activities </a:t>
            </a:r>
            <a:br>
              <a:rPr lang="en-US" dirty="0"/>
            </a:br>
            <a:endParaRPr lang="en-US" dirty="0"/>
          </a:p>
        </p:txBody>
      </p:sp>
      <p:sp>
        <p:nvSpPr>
          <p:cNvPr id="5" name="Title 1">
            <a:extLst>
              <a:ext uri="{FF2B5EF4-FFF2-40B4-BE49-F238E27FC236}">
                <a16:creationId xmlns:a16="http://schemas.microsoft.com/office/drawing/2014/main" id="{8BF7CA18-EB25-4E27-9CD0-98E4B0B5E505}"/>
              </a:ext>
            </a:extLst>
          </p:cNvPr>
          <p:cNvSpPr>
            <a:spLocks noGrp="1"/>
          </p:cNvSpPr>
          <p:nvPr>
            <p:ph type="body" sz="quarter" idx="10"/>
          </p:nvPr>
        </p:nvSpPr>
        <p:spPr>
          <a:xfrm>
            <a:off x="628650" y="1859973"/>
            <a:ext cx="7888288" cy="4383134"/>
          </a:xfrm>
        </p:spPr>
        <p:txBody>
          <a:bodyPr/>
          <a:lstStyle/>
          <a:p>
            <a:r>
              <a:rPr lang="en-US" sz="1500" b="0" dirty="0"/>
              <a:t>8.4 Board formally receives and accepts the audit</a:t>
            </a:r>
          </a:p>
          <a:p>
            <a:r>
              <a:rPr lang="en-US" sz="1500" b="0" dirty="0"/>
              <a:t>8.6 IRS Form 990 is completed and presented to the Board for review</a:t>
            </a:r>
          </a:p>
          <a:p>
            <a:r>
              <a:rPr lang="en-US" sz="1500" b="0" dirty="0"/>
              <a:t>8.9 Board approves an organization‐wide Budget</a:t>
            </a:r>
          </a:p>
          <a:p>
            <a:r>
              <a:rPr lang="en-US" sz="1500" b="0" dirty="0"/>
              <a:t>8.12 Agency documents how it allocates shared costs</a:t>
            </a:r>
          </a:p>
          <a:p>
            <a:r>
              <a:rPr lang="en-US" sz="1500" b="0" dirty="0"/>
              <a:t>8.13 Agency has a written policy for record retention and destruction</a:t>
            </a:r>
          </a:p>
          <a:p>
            <a:r>
              <a:rPr lang="en-US" sz="1500" b="0" dirty="0"/>
              <a:t>9.1 Agency has a system in place to track and report services.</a:t>
            </a:r>
          </a:p>
          <a:p>
            <a:r>
              <a:rPr lang="en-US" sz="1500" b="0" dirty="0"/>
              <a:t>9.2 Agency has a system in place to track and report Family, Agency, and/or Community Outcomes.</a:t>
            </a:r>
          </a:p>
          <a:p>
            <a:r>
              <a:rPr lang="en-US" sz="1500" b="0" dirty="0"/>
              <a:t>9.3 Agency has analyzed its outcomes within past 12months.</a:t>
            </a:r>
          </a:p>
          <a:p>
            <a:r>
              <a:rPr lang="en-US" sz="1500" b="0" dirty="0"/>
              <a:t>9.4 Agency submits annual CSBGIS data report reflecting organization‐wide outcomes.</a:t>
            </a:r>
          </a:p>
          <a:p>
            <a:pPr marL="0" indent="0">
              <a:buNone/>
            </a:pPr>
            <a:endParaRPr lang="en-US" dirty="0"/>
          </a:p>
        </p:txBody>
      </p:sp>
      <p:sp>
        <p:nvSpPr>
          <p:cNvPr id="3" name="Text Placeholder 2">
            <a:extLst>
              <a:ext uri="{FF2B5EF4-FFF2-40B4-BE49-F238E27FC236}">
                <a16:creationId xmlns:a16="http://schemas.microsoft.com/office/drawing/2014/main" id="{9010ACB0-85CA-4376-806C-A5220A73832D}"/>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584892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94F7-4065-4137-BE37-4BD45A2649F0}"/>
              </a:ext>
            </a:extLst>
          </p:cNvPr>
          <p:cNvSpPr>
            <a:spLocks noGrp="1"/>
          </p:cNvSpPr>
          <p:nvPr>
            <p:ph type="title"/>
          </p:nvPr>
        </p:nvSpPr>
        <p:spPr>
          <a:xfrm>
            <a:off x="719390" y="954254"/>
            <a:ext cx="7843267" cy="548640"/>
          </a:xfrm>
        </p:spPr>
        <p:txBody>
          <a:bodyPr/>
          <a:lstStyle/>
          <a:p>
            <a:r>
              <a:rPr lang="en-US" dirty="0"/>
              <a:t>Standards with Activities Occurring Every Two Years </a:t>
            </a:r>
            <a:br>
              <a:rPr lang="en-US" dirty="0"/>
            </a:br>
            <a:endParaRPr lang="en-US" dirty="0"/>
          </a:p>
        </p:txBody>
      </p:sp>
      <p:sp>
        <p:nvSpPr>
          <p:cNvPr id="5" name="Title 1">
            <a:extLst>
              <a:ext uri="{FF2B5EF4-FFF2-40B4-BE49-F238E27FC236}">
                <a16:creationId xmlns:a16="http://schemas.microsoft.com/office/drawing/2014/main" id="{8BF7CA18-EB25-4E27-9CD0-98E4B0B5E505}"/>
              </a:ext>
            </a:extLst>
          </p:cNvPr>
          <p:cNvSpPr>
            <a:spLocks noGrp="1"/>
          </p:cNvSpPr>
          <p:nvPr>
            <p:ph type="body" sz="quarter" idx="10"/>
          </p:nvPr>
        </p:nvSpPr>
        <p:spPr>
          <a:xfrm>
            <a:off x="628650" y="2109355"/>
            <a:ext cx="7888288" cy="4133752"/>
          </a:xfrm>
        </p:spPr>
        <p:txBody>
          <a:bodyPr/>
          <a:lstStyle/>
          <a:p>
            <a:r>
              <a:rPr lang="en-US" sz="1800" b="0" dirty="0"/>
              <a:t>4.3 Community Action Plan(if required bi‐annually) documents use of Full ROMA Cycle, and documents having used services of a ROMA certified trainer to assist in implementation</a:t>
            </a:r>
          </a:p>
          <a:p>
            <a:r>
              <a:rPr lang="en-US" sz="1800" b="0" dirty="0"/>
              <a:t>4.5 Organization‐wide Risk Assessment completed and reported o the Board</a:t>
            </a:r>
          </a:p>
          <a:p>
            <a:r>
              <a:rPr lang="en-US" sz="1800" b="0" dirty="0"/>
              <a:t>5.4 Board members receive copy of the bylaws</a:t>
            </a:r>
          </a:p>
          <a:p>
            <a:r>
              <a:rPr lang="en-US" sz="1800" b="0" dirty="0"/>
              <a:t>5.6 Board members sign a conflict-of-interest policy</a:t>
            </a:r>
          </a:p>
          <a:p>
            <a:r>
              <a:rPr lang="en-US" sz="1800" b="0" dirty="0"/>
              <a:t>5.8 Board members are provided with training on duties and responsibilities</a:t>
            </a:r>
          </a:p>
          <a:p>
            <a:r>
              <a:rPr lang="en-US" sz="1800" b="0" dirty="0"/>
              <a:t>8.10 Fiscal policies are reviewed by staff and updated as necessary, and Board approves changes to fiscal policies.</a:t>
            </a:r>
          </a:p>
          <a:p>
            <a:pPr marL="0" indent="0">
              <a:buNone/>
            </a:pPr>
            <a:endParaRPr lang="en-US" dirty="0"/>
          </a:p>
        </p:txBody>
      </p:sp>
      <p:sp>
        <p:nvSpPr>
          <p:cNvPr id="3" name="Text Placeholder 2">
            <a:extLst>
              <a:ext uri="{FF2B5EF4-FFF2-40B4-BE49-F238E27FC236}">
                <a16:creationId xmlns:a16="http://schemas.microsoft.com/office/drawing/2014/main" id="{CFE17F8D-ACF6-4736-B514-90E7E1315E1A}"/>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609077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9001-883A-40D0-B2D7-9002AA60D9EB}"/>
              </a:ext>
            </a:extLst>
          </p:cNvPr>
          <p:cNvSpPr>
            <a:spLocks noGrp="1"/>
          </p:cNvSpPr>
          <p:nvPr>
            <p:ph type="title"/>
          </p:nvPr>
        </p:nvSpPr>
        <p:spPr>
          <a:xfrm>
            <a:off x="716046" y="1424154"/>
            <a:ext cx="7843267" cy="548640"/>
          </a:xfrm>
        </p:spPr>
        <p:txBody>
          <a:bodyPr/>
          <a:lstStyle/>
          <a:p>
            <a:r>
              <a:rPr lang="en-US" dirty="0"/>
              <a:t>Standards with Activities Occurring Every Three Years </a:t>
            </a:r>
            <a:br>
              <a:rPr lang="en-US" dirty="0"/>
            </a:br>
            <a:endParaRPr lang="en-US" dirty="0"/>
          </a:p>
        </p:txBody>
      </p:sp>
      <p:sp>
        <p:nvSpPr>
          <p:cNvPr id="5" name="Title 1">
            <a:extLst>
              <a:ext uri="{FF2B5EF4-FFF2-40B4-BE49-F238E27FC236}">
                <a16:creationId xmlns:a16="http://schemas.microsoft.com/office/drawing/2014/main" id="{8BF7CA18-EB25-4E27-9CD0-98E4B0B5E505}"/>
              </a:ext>
            </a:extLst>
          </p:cNvPr>
          <p:cNvSpPr>
            <a:spLocks noGrp="1"/>
          </p:cNvSpPr>
          <p:nvPr>
            <p:ph type="body" sz="quarter" idx="10"/>
          </p:nvPr>
        </p:nvSpPr>
        <p:spPr>
          <a:xfrm>
            <a:off x="628650" y="2857499"/>
            <a:ext cx="7888288" cy="3385607"/>
          </a:xfrm>
        </p:spPr>
        <p:txBody>
          <a:bodyPr/>
          <a:lstStyle/>
          <a:p>
            <a:r>
              <a:rPr lang="en-US" sz="2400" b="0" dirty="0"/>
              <a:t>3.1 Conduct Community Assessment &amp; Issue Report</a:t>
            </a:r>
          </a:p>
          <a:p>
            <a:r>
              <a:rPr lang="en-US" sz="2400" b="0" dirty="0"/>
              <a:t>3.4 Board formally Accepts completed Community Assessment</a:t>
            </a:r>
          </a:p>
          <a:p>
            <a:pPr marL="0" indent="0">
              <a:buNone/>
            </a:pPr>
            <a:endParaRPr lang="en-US" dirty="0"/>
          </a:p>
        </p:txBody>
      </p:sp>
      <p:sp>
        <p:nvSpPr>
          <p:cNvPr id="3" name="Text Placeholder 2">
            <a:extLst>
              <a:ext uri="{FF2B5EF4-FFF2-40B4-BE49-F238E27FC236}">
                <a16:creationId xmlns:a16="http://schemas.microsoft.com/office/drawing/2014/main" id="{2CA23520-28B3-4919-8CDA-4B6EE100CD84}"/>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694884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7F357D35-3E3E-4EC7-B3AE-C106ABB7D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solidFill>
            <a:srgbClr val="777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6" name="Rectangle 10">
            <a:extLst>
              <a:ext uri="{FF2B5EF4-FFF2-40B4-BE49-F238E27FC236}">
                <a16:creationId xmlns:a16="http://schemas.microsoft.com/office/drawing/2014/main" id="{9334D921-DCE6-4D92-987F-D98C93F1CB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1040131"/>
            <a:ext cx="8791575" cy="4783454"/>
          </a:xfrm>
          <a:prstGeom prst="rect">
            <a:avLst/>
          </a:prstGeom>
          <a:solidFill>
            <a:srgbClr val="FFFFFF"/>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DE4D942F-489D-4A7B-8983-942543481B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7034" y="1042416"/>
            <a:ext cx="4395991" cy="4783454"/>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E8F0F547-5526-40CC-8397-442101C26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52694" y="4433750"/>
            <a:ext cx="3161954"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593BD913-0EB6-48A4-B22A-6A4DE0898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450" y="1042417"/>
            <a:ext cx="8793480" cy="4783454"/>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0449ABB-A688-4A4B-8146-190D7A4BFBED}"/>
              </a:ext>
            </a:extLst>
          </p:cNvPr>
          <p:cNvSpPr>
            <a:spLocks noGrp="1"/>
          </p:cNvSpPr>
          <p:nvPr>
            <p:ph type="title"/>
          </p:nvPr>
        </p:nvSpPr>
        <p:spPr>
          <a:xfrm>
            <a:off x="5052693" y="1500507"/>
            <a:ext cx="3424673" cy="2885275"/>
          </a:xfrm>
        </p:spPr>
        <p:txBody>
          <a:bodyPr vert="horz" lIns="68580" tIns="34290" rIns="68580" bIns="34290" rtlCol="0" anchor="b">
            <a:normAutofit/>
          </a:bodyPr>
          <a:lstStyle/>
          <a:p>
            <a:pPr algn="ctr"/>
            <a:r>
              <a:rPr lang="en-US" sz="3600" dirty="0">
                <a:solidFill>
                  <a:srgbClr val="FFFFFF"/>
                </a:solidFill>
              </a:rPr>
              <a:t>Flash Drive Submission Expectations</a:t>
            </a:r>
          </a:p>
        </p:txBody>
      </p:sp>
      <p:pic>
        <p:nvPicPr>
          <p:cNvPr id="4" name="Content Placeholder 3" descr="Checklist">
            <a:extLst>
              <a:ext uri="{FF2B5EF4-FFF2-40B4-BE49-F238E27FC236}">
                <a16:creationId xmlns:a16="http://schemas.microsoft.com/office/drawing/2014/main" id="{565344D3-18A6-4BD8-AED9-FFBE6E9C2338}"/>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4049" y="1705615"/>
            <a:ext cx="3445286" cy="3445286"/>
          </a:xfrm>
          <a:prstGeom prst="rect">
            <a:avLst/>
          </a:prstGeom>
        </p:spPr>
      </p:pic>
    </p:spTree>
    <p:extLst>
      <p:ext uri="{BB962C8B-B14F-4D97-AF65-F5344CB8AC3E}">
        <p14:creationId xmlns:p14="http://schemas.microsoft.com/office/powerpoint/2010/main" val="1622075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6E65147-E08A-415A-980C-D6CB302C3ED7}"/>
              </a:ext>
            </a:extLst>
          </p:cNvPr>
          <p:cNvSpPr>
            <a:spLocks noGrp="1"/>
          </p:cNvSpPr>
          <p:nvPr>
            <p:ph type="title"/>
          </p:nvPr>
        </p:nvSpPr>
        <p:spPr>
          <a:xfrm>
            <a:off x="718879" y="800392"/>
            <a:ext cx="7698523" cy="1212102"/>
          </a:xfrm>
        </p:spPr>
        <p:txBody>
          <a:bodyPr>
            <a:normAutofit/>
          </a:bodyPr>
          <a:lstStyle/>
          <a:p>
            <a:r>
              <a:rPr lang="en-US" sz="3500" dirty="0">
                <a:solidFill>
                  <a:srgbClr val="FFFFFF"/>
                </a:solidFill>
              </a:rPr>
              <a:t>Example of submitted documents</a:t>
            </a:r>
          </a:p>
        </p:txBody>
      </p:sp>
      <p:sp>
        <p:nvSpPr>
          <p:cNvPr id="3" name="Content Placeholder 2">
            <a:extLst>
              <a:ext uri="{FF2B5EF4-FFF2-40B4-BE49-F238E27FC236}">
                <a16:creationId xmlns:a16="http://schemas.microsoft.com/office/drawing/2014/main" id="{14EBAF7B-727B-4043-8BF8-F73F0A7043C5}"/>
              </a:ext>
            </a:extLst>
          </p:cNvPr>
          <p:cNvSpPr>
            <a:spLocks noGrp="1"/>
          </p:cNvSpPr>
          <p:nvPr>
            <p:ph idx="1"/>
          </p:nvPr>
        </p:nvSpPr>
        <p:spPr>
          <a:xfrm>
            <a:off x="911683" y="2165178"/>
            <a:ext cx="7626332" cy="4505785"/>
          </a:xfrm>
        </p:spPr>
        <p:txBody>
          <a:bodyPr anchor="ctr">
            <a:normAutofit/>
          </a:bodyPr>
          <a:lstStyle/>
          <a:p>
            <a:pPr marL="0" indent="0" algn="ctr">
              <a:buNone/>
            </a:pPr>
            <a:r>
              <a:rPr lang="en-US" sz="1800" b="1" dirty="0"/>
              <a:t>Standard 8.1</a:t>
            </a:r>
          </a:p>
          <a:p>
            <a:pPr marL="0" indent="0">
              <a:buNone/>
            </a:pPr>
            <a:r>
              <a:rPr lang="en-US" sz="1200" dirty="0"/>
              <a:t>The Organization’s annual audit (or audited financial statements) is completed by a Certified Public Accountant on time in accordance with Title 2 of the Code of Federal Regulations, Uniform Administration Requirements, Cost Principles, and Audit Requirement (if applicable) and/or State audit threshold requirements.</a:t>
            </a:r>
          </a:p>
          <a:p>
            <a:pPr marL="0" indent="0">
              <a:buNone/>
            </a:pPr>
            <a:endParaRPr lang="en-US" sz="1200" dirty="0"/>
          </a:p>
          <a:p>
            <a:r>
              <a:rPr lang="en-US" sz="1200" dirty="0"/>
              <a:t>There are two types of documentation required to show that an agency is in compliance with Standard 8.1. </a:t>
            </a:r>
            <a:r>
              <a:rPr lang="en-US" sz="1200" b="1" dirty="0"/>
              <a:t>This includes (1) documentation that confirms an agency has completed an audit, and (2) documentation that confirms the agency has filed the report in a timely manner.</a:t>
            </a:r>
            <a:r>
              <a:rPr lang="en-US" sz="1200" dirty="0"/>
              <a:t> </a:t>
            </a:r>
          </a:p>
          <a:p>
            <a:pPr marL="0" indent="0">
              <a:buNone/>
            </a:pPr>
            <a:endParaRPr lang="en-US" sz="1200" dirty="0"/>
          </a:p>
          <a:p>
            <a:pPr marL="0" indent="0">
              <a:buNone/>
            </a:pPr>
            <a:r>
              <a:rPr lang="en-US" sz="1200" dirty="0"/>
              <a:t>Documentation for the first might include:</a:t>
            </a:r>
          </a:p>
          <a:p>
            <a:pPr lvl="1"/>
            <a:r>
              <a:rPr lang="en-US" sz="1200" dirty="0"/>
              <a:t>A physical copy of the audit report and related information, or</a:t>
            </a:r>
          </a:p>
          <a:p>
            <a:pPr lvl="1"/>
            <a:r>
              <a:rPr lang="en-US" sz="1200" dirty="0"/>
              <a:t>An electronic copy of the audit report and related information.</a:t>
            </a:r>
          </a:p>
          <a:p>
            <a:pPr marL="0" indent="0">
              <a:buNone/>
            </a:pPr>
            <a:endParaRPr lang="en-US" sz="1200" dirty="0"/>
          </a:p>
          <a:p>
            <a:pPr marL="0" indent="0">
              <a:buNone/>
            </a:pPr>
            <a:r>
              <a:rPr lang="en-US" sz="1200" dirty="0"/>
              <a:t>Documentation for the second might include:</a:t>
            </a:r>
          </a:p>
          <a:p>
            <a:pPr lvl="0"/>
            <a:r>
              <a:rPr lang="en-US" sz="1200" dirty="0"/>
              <a:t>An electronic “receipt” from the Federal Clearinghouse showing the date the audit report was submitted within the nine-month deadline, or</a:t>
            </a:r>
          </a:p>
          <a:p>
            <a:r>
              <a:rPr lang="en-US" sz="1200" dirty="0"/>
              <a:t>A letter or other correspondence from a state agency acknowledging receipt of the audit and related information within the nine- month deadline (or earlier if required by the state)</a:t>
            </a:r>
          </a:p>
        </p:txBody>
      </p:sp>
    </p:spTree>
    <p:extLst>
      <p:ext uri="{BB962C8B-B14F-4D97-AF65-F5344CB8AC3E}">
        <p14:creationId xmlns:p14="http://schemas.microsoft.com/office/powerpoint/2010/main" val="2065674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65147-E08A-415A-980C-D6CB302C3ED7}"/>
              </a:ext>
            </a:extLst>
          </p:cNvPr>
          <p:cNvSpPr>
            <a:spLocks noGrp="1"/>
          </p:cNvSpPr>
          <p:nvPr>
            <p:ph type="title"/>
          </p:nvPr>
        </p:nvSpPr>
        <p:spPr/>
        <p:txBody>
          <a:bodyPr anchor="ctr">
            <a:normAutofit fontScale="90000"/>
          </a:bodyPr>
          <a:lstStyle/>
          <a:p>
            <a:r>
              <a:rPr lang="en-US" sz="3500" dirty="0"/>
              <a:t>Do’s &amp; Don’ts</a:t>
            </a:r>
          </a:p>
        </p:txBody>
      </p:sp>
      <p:sp>
        <p:nvSpPr>
          <p:cNvPr id="3" name="Content Placeholder 2">
            <a:extLst>
              <a:ext uri="{FF2B5EF4-FFF2-40B4-BE49-F238E27FC236}">
                <a16:creationId xmlns:a16="http://schemas.microsoft.com/office/drawing/2014/main" id="{14EBAF7B-727B-4043-8BF8-F73F0A7043C5}"/>
              </a:ext>
            </a:extLst>
          </p:cNvPr>
          <p:cNvSpPr>
            <a:spLocks noGrp="1"/>
          </p:cNvSpPr>
          <p:nvPr>
            <p:ph type="body" sz="quarter" idx="10"/>
          </p:nvPr>
        </p:nvSpPr>
        <p:spPr>
          <a:xfrm>
            <a:off x="628650" y="1447800"/>
            <a:ext cx="3816585" cy="4795307"/>
          </a:xfrm>
        </p:spPr>
        <p:txBody>
          <a:bodyPr anchor="ctr">
            <a:normAutofit/>
          </a:bodyPr>
          <a:lstStyle/>
          <a:p>
            <a:pPr>
              <a:buFont typeface="Wingdings" panose="05000000000000000000" pitchFamily="2" charset="2"/>
              <a:buChar char="ü"/>
            </a:pPr>
            <a:r>
              <a:rPr lang="en-US" sz="1700" dirty="0"/>
              <a:t>Do have your Org. Standard Self-Assessment Tool saved to the flash drive</a:t>
            </a:r>
          </a:p>
          <a:p>
            <a:pPr marL="0" indent="0">
              <a:buNone/>
            </a:pPr>
            <a:endParaRPr lang="en-US" sz="1700" dirty="0"/>
          </a:p>
          <a:p>
            <a:pPr marL="0" indent="0">
              <a:buNone/>
            </a:pPr>
            <a:r>
              <a:rPr lang="en-US" dirty="0">
                <a:solidFill>
                  <a:srgbClr val="FF0000"/>
                </a:solidFill>
              </a:rPr>
              <a:t>X </a:t>
            </a:r>
            <a:r>
              <a:rPr lang="en-US" sz="1700" dirty="0"/>
              <a:t>Do not scan together (in a  folder) documents referencing multiple standards</a:t>
            </a:r>
          </a:p>
          <a:p>
            <a:pPr marL="0" indent="0">
              <a:buNone/>
            </a:pPr>
            <a:endParaRPr lang="en-US" sz="1700" dirty="0"/>
          </a:p>
          <a:p>
            <a:pPr>
              <a:buFont typeface="Wingdings" panose="05000000000000000000" pitchFamily="2" charset="2"/>
              <a:buChar char="ü"/>
            </a:pPr>
            <a:r>
              <a:rPr lang="en-US" sz="1700" dirty="0"/>
              <a:t>Please highlight the area in the document meeting the standard for clarity</a:t>
            </a:r>
          </a:p>
          <a:p>
            <a:endParaRPr lang="en-US" sz="1700" dirty="0"/>
          </a:p>
        </p:txBody>
      </p:sp>
      <p:sp>
        <p:nvSpPr>
          <p:cNvPr id="5" name="Text Placeholder 4">
            <a:extLst>
              <a:ext uri="{FF2B5EF4-FFF2-40B4-BE49-F238E27FC236}">
                <a16:creationId xmlns:a16="http://schemas.microsoft.com/office/drawing/2014/main" id="{61A628E8-9133-49F3-A8DD-5BFA73EC9D53}"/>
              </a:ext>
            </a:extLst>
          </p:cNvPr>
          <p:cNvSpPr>
            <a:spLocks noGrp="1"/>
          </p:cNvSpPr>
          <p:nvPr>
            <p:ph type="body" sz="quarter" idx="11"/>
          </p:nvPr>
        </p:nvSpPr>
        <p:spPr/>
        <p:txBody>
          <a:bodyPr/>
          <a:lstStyle/>
          <a:p>
            <a:endParaRPr lang="en-US"/>
          </a:p>
        </p:txBody>
      </p:sp>
      <p:pic>
        <p:nvPicPr>
          <p:cNvPr id="4" name="Picture 3">
            <a:extLst>
              <a:ext uri="{FF2B5EF4-FFF2-40B4-BE49-F238E27FC236}">
                <a16:creationId xmlns:a16="http://schemas.microsoft.com/office/drawing/2014/main" id="{732BB840-7FE7-4E94-BACD-DCE0CCDE3ED8}"/>
              </a:ext>
            </a:extLst>
          </p:cNvPr>
          <p:cNvPicPr>
            <a:picLocks noChangeAspect="1"/>
          </p:cNvPicPr>
          <p:nvPr/>
        </p:nvPicPr>
        <p:blipFill rotWithShape="1">
          <a:blip r:embed="rId2"/>
          <a:srcRect r="13311" b="-2"/>
          <a:stretch/>
        </p:blipFill>
        <p:spPr>
          <a:xfrm>
            <a:off x="4847023" y="840916"/>
            <a:ext cx="4069057" cy="5259296"/>
          </a:xfrm>
          <a:prstGeom prst="rect">
            <a:avLst/>
          </a:prstGeom>
        </p:spPr>
      </p:pic>
    </p:spTree>
    <p:extLst>
      <p:ext uri="{BB962C8B-B14F-4D97-AF65-F5344CB8AC3E}">
        <p14:creationId xmlns:p14="http://schemas.microsoft.com/office/powerpoint/2010/main" val="1381550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C4FB0-281E-4829-9987-901C5CE5A0A1}"/>
              </a:ext>
            </a:extLst>
          </p:cNvPr>
          <p:cNvSpPr>
            <a:spLocks noGrp="1"/>
          </p:cNvSpPr>
          <p:nvPr>
            <p:ph type="title"/>
          </p:nvPr>
        </p:nvSpPr>
        <p:spPr/>
        <p:txBody>
          <a:bodyPr>
            <a:normAutofit/>
          </a:bodyPr>
          <a:lstStyle/>
          <a:p>
            <a:pPr algn="ctr"/>
            <a:r>
              <a:rPr lang="en-US" dirty="0"/>
              <a:t>REMINDERS</a:t>
            </a:r>
          </a:p>
        </p:txBody>
      </p:sp>
      <p:sp>
        <p:nvSpPr>
          <p:cNvPr id="3" name="Content Placeholder 2">
            <a:extLst>
              <a:ext uri="{FF2B5EF4-FFF2-40B4-BE49-F238E27FC236}">
                <a16:creationId xmlns:a16="http://schemas.microsoft.com/office/drawing/2014/main" id="{A4EA852E-7C66-4BE8-99E5-3159C08BE7E1}"/>
              </a:ext>
            </a:extLst>
          </p:cNvPr>
          <p:cNvSpPr>
            <a:spLocks noGrp="1"/>
          </p:cNvSpPr>
          <p:nvPr>
            <p:ph type="body" sz="quarter" idx="10"/>
          </p:nvPr>
        </p:nvSpPr>
        <p:spPr>
          <a:xfrm>
            <a:off x="288970" y="1447801"/>
            <a:ext cx="8614063" cy="4795307"/>
          </a:xfrm>
        </p:spPr>
        <p:txBody>
          <a:bodyPr anchor="t">
            <a:normAutofit fontScale="85000" lnSpcReduction="10000"/>
          </a:bodyPr>
          <a:lstStyle/>
          <a:p>
            <a:pPr marL="0" indent="0" algn="ctr">
              <a:buNone/>
            </a:pPr>
            <a:r>
              <a:rPr lang="en-US" dirty="0"/>
              <a:t>Due Date – Friday, October 15</a:t>
            </a:r>
          </a:p>
          <a:p>
            <a:pPr marL="0" marR="0" lvl="0" indent="0">
              <a:spcBef>
                <a:spcPts val="0"/>
              </a:spcBef>
              <a:spcAft>
                <a:spcPts val="0"/>
              </a:spcAft>
              <a:buNone/>
            </a:pPr>
            <a:endParaRPr lang="en-US" sz="1600" dirty="0">
              <a:latin typeface="Calibri" panose="020F0502020204030204" pitchFamily="34" charset="0"/>
              <a:ea typeface="Times New Roman" panose="02020603050405020304" pitchFamily="18" charset="0"/>
            </a:endParaRPr>
          </a:p>
          <a:p>
            <a:pPr marL="0" marR="0" lvl="0" indent="0" algn="ctr">
              <a:spcBef>
                <a:spcPts val="0"/>
              </a:spcBef>
              <a:spcAft>
                <a:spcPts val="0"/>
              </a:spcAft>
              <a:buNone/>
            </a:pPr>
            <a:r>
              <a:rPr lang="en-US" sz="1900" dirty="0">
                <a:latin typeface="Calibri" panose="020F0502020204030204" pitchFamily="34" charset="0"/>
                <a:ea typeface="Times New Roman" panose="02020603050405020304" pitchFamily="18" charset="0"/>
              </a:rPr>
              <a:t>When mailing your flash drives, please send an email informing your analyst that it has been mailed</a:t>
            </a:r>
          </a:p>
          <a:p>
            <a:pPr marL="0" marR="0" lvl="0" indent="0" algn="ctr">
              <a:spcBef>
                <a:spcPts val="0"/>
              </a:spcBef>
              <a:spcAft>
                <a:spcPts val="0"/>
              </a:spcAft>
              <a:buNone/>
            </a:pPr>
            <a:endParaRPr lang="en-US" sz="1900" dirty="0">
              <a:latin typeface="Calibri" panose="020F0502020204030204" pitchFamily="34" charset="0"/>
              <a:ea typeface="Times New Roman" panose="02020603050405020304" pitchFamily="18" charset="0"/>
            </a:endParaRPr>
          </a:p>
          <a:p>
            <a:pPr marL="0" marR="0" lvl="0" indent="0" algn="ctr">
              <a:lnSpc>
                <a:spcPct val="120000"/>
              </a:lnSpc>
              <a:spcBef>
                <a:spcPts val="0"/>
              </a:spcBef>
              <a:spcAft>
                <a:spcPts val="0"/>
              </a:spcAft>
              <a:buNone/>
            </a:pPr>
            <a:r>
              <a:rPr lang="en-US" sz="1900" dirty="0">
                <a:latin typeface="Calibri" panose="020F0502020204030204" pitchFamily="34" charset="0"/>
                <a:ea typeface="Times New Roman" panose="02020603050405020304" pitchFamily="18" charset="0"/>
              </a:rPr>
              <a:t>USPS</a:t>
            </a:r>
          </a:p>
          <a:p>
            <a:pPr marL="0" marR="0" lvl="0" indent="0" algn="ctr">
              <a:lnSpc>
                <a:spcPct val="120000"/>
              </a:lnSpc>
              <a:spcBef>
                <a:spcPts val="0"/>
              </a:spcBef>
              <a:spcAft>
                <a:spcPts val="0"/>
              </a:spcAft>
              <a:buNone/>
            </a:pPr>
            <a:r>
              <a:rPr lang="en-US" sz="1900" b="0" dirty="0">
                <a:latin typeface="Calibri" panose="020F0502020204030204" pitchFamily="34" charset="0"/>
                <a:ea typeface="Times New Roman" panose="02020603050405020304" pitchFamily="18" charset="0"/>
              </a:rPr>
              <a:t>We suggest sending it via Priority 1–2-day mail. This will provide you with a tracking number. </a:t>
            </a:r>
          </a:p>
          <a:p>
            <a:pPr marL="0" marR="0" lvl="0" indent="0" algn="ctr">
              <a:lnSpc>
                <a:spcPct val="120000"/>
              </a:lnSpc>
              <a:spcBef>
                <a:spcPts val="0"/>
              </a:spcBef>
              <a:spcAft>
                <a:spcPts val="0"/>
              </a:spcAft>
              <a:buNone/>
            </a:pPr>
            <a:r>
              <a:rPr lang="en-US" sz="1900" dirty="0">
                <a:highlight>
                  <a:srgbClr val="00FF00"/>
                </a:highlight>
                <a:latin typeface="Calibri" panose="020F0502020204030204" pitchFamily="34" charset="0"/>
                <a:ea typeface="Times New Roman" panose="02020603050405020304" pitchFamily="18" charset="0"/>
              </a:rPr>
              <a:t>[Mailing Address: 2420 Mail Service Center, Raleigh, NC 27699-2420]</a:t>
            </a:r>
          </a:p>
          <a:p>
            <a:pPr marL="0" marR="0" lvl="0" indent="0" algn="ctr">
              <a:lnSpc>
                <a:spcPct val="120000"/>
              </a:lnSpc>
              <a:spcBef>
                <a:spcPts val="0"/>
              </a:spcBef>
              <a:spcAft>
                <a:spcPts val="0"/>
              </a:spcAft>
              <a:buNone/>
            </a:pPr>
            <a:endParaRPr lang="en-US" sz="1900" dirty="0">
              <a:latin typeface="Calibri" panose="020F0502020204030204" pitchFamily="34" charset="0"/>
              <a:ea typeface="Times New Roman" panose="02020603050405020304" pitchFamily="18" charset="0"/>
            </a:endParaRPr>
          </a:p>
          <a:p>
            <a:pPr marL="0" marR="0" lvl="0" indent="0" algn="ctr">
              <a:lnSpc>
                <a:spcPct val="120000"/>
              </a:lnSpc>
              <a:spcBef>
                <a:spcPts val="0"/>
              </a:spcBef>
              <a:spcAft>
                <a:spcPts val="0"/>
              </a:spcAft>
              <a:buNone/>
            </a:pPr>
            <a:r>
              <a:rPr lang="en-US" sz="1900" dirty="0">
                <a:latin typeface="Calibri" panose="020F0502020204030204" pitchFamily="34" charset="0"/>
                <a:ea typeface="Times New Roman" panose="02020603050405020304" pitchFamily="18" charset="0"/>
              </a:rPr>
              <a:t>UPS/FEDEX</a:t>
            </a:r>
          </a:p>
          <a:p>
            <a:pPr marL="0" marR="0" lvl="0" indent="0" algn="ctr">
              <a:lnSpc>
                <a:spcPct val="120000"/>
              </a:lnSpc>
              <a:spcBef>
                <a:spcPts val="0"/>
              </a:spcBef>
              <a:spcAft>
                <a:spcPts val="0"/>
              </a:spcAft>
              <a:buNone/>
            </a:pPr>
            <a:r>
              <a:rPr lang="en-US" sz="1900" b="0" dirty="0">
                <a:latin typeface="Calibri" panose="020F0502020204030204" pitchFamily="34" charset="0"/>
                <a:ea typeface="Times New Roman" panose="02020603050405020304" pitchFamily="18" charset="0"/>
              </a:rPr>
              <a:t>You must inform OEO of the expected delivery date/time so that we can inform the front desk of a package arriving. If we are not made aware of its arrival, it will be sent to the mailing process center and may take up to a week to reach our office. </a:t>
            </a:r>
            <a:r>
              <a:rPr lang="en-US" sz="1900" dirty="0">
                <a:latin typeface="Calibri" panose="020F0502020204030204" pitchFamily="34" charset="0"/>
                <a:ea typeface="Times New Roman" panose="02020603050405020304" pitchFamily="18" charset="0"/>
              </a:rPr>
              <a:t> </a:t>
            </a:r>
          </a:p>
          <a:p>
            <a:pPr marL="0" marR="0" lvl="0" indent="0" algn="ctr">
              <a:lnSpc>
                <a:spcPct val="120000"/>
              </a:lnSpc>
              <a:spcBef>
                <a:spcPts val="0"/>
              </a:spcBef>
              <a:spcAft>
                <a:spcPts val="0"/>
              </a:spcAft>
              <a:buNone/>
            </a:pPr>
            <a:r>
              <a:rPr lang="en-US" sz="1900" dirty="0">
                <a:highlight>
                  <a:srgbClr val="00FF00"/>
                </a:highlight>
                <a:latin typeface="Calibri" panose="020F0502020204030204" pitchFamily="34" charset="0"/>
                <a:ea typeface="Times New Roman" panose="02020603050405020304" pitchFamily="18" charset="0"/>
              </a:rPr>
              <a:t>[Mailing Address: 820 S. Boylan Ave. – McBryde Bldg., Raleigh, NC 27699-2420]</a:t>
            </a:r>
            <a:r>
              <a:rPr lang="en-US" sz="1900" dirty="0">
                <a:latin typeface="Calibri" panose="020F0502020204030204" pitchFamily="34" charset="0"/>
                <a:ea typeface="Times New Roman" panose="02020603050405020304" pitchFamily="18" charset="0"/>
              </a:rPr>
              <a:t> </a:t>
            </a:r>
          </a:p>
          <a:p>
            <a:pPr marL="0" marR="0" lvl="0" indent="0" algn="ctr">
              <a:lnSpc>
                <a:spcPct val="120000"/>
              </a:lnSpc>
              <a:spcBef>
                <a:spcPts val="0"/>
              </a:spcBef>
              <a:spcAft>
                <a:spcPts val="0"/>
              </a:spcAft>
              <a:buNone/>
            </a:pPr>
            <a:endParaRPr lang="en-US" sz="1900" dirty="0">
              <a:latin typeface="Calibri" panose="020F0502020204030204" pitchFamily="34" charset="0"/>
              <a:ea typeface="Times New Roman" panose="02020603050405020304" pitchFamily="18" charset="0"/>
            </a:endParaRPr>
          </a:p>
          <a:p>
            <a:pPr marL="0" marR="0" lvl="0" indent="0" algn="ctr">
              <a:lnSpc>
                <a:spcPct val="120000"/>
              </a:lnSpc>
              <a:spcBef>
                <a:spcPts val="0"/>
              </a:spcBef>
              <a:spcAft>
                <a:spcPts val="0"/>
              </a:spcAft>
              <a:buNone/>
            </a:pPr>
            <a:r>
              <a:rPr lang="en-US" sz="1900" dirty="0">
                <a:latin typeface="Calibri" panose="020F0502020204030204" pitchFamily="34" charset="0"/>
                <a:ea typeface="Times New Roman" panose="02020603050405020304" pitchFamily="18" charset="0"/>
              </a:rPr>
              <a:t>PERSONAL DROP OFF </a:t>
            </a:r>
          </a:p>
          <a:p>
            <a:pPr marL="0" marR="0" lvl="0" indent="0" algn="ctr">
              <a:lnSpc>
                <a:spcPct val="120000"/>
              </a:lnSpc>
              <a:spcBef>
                <a:spcPts val="0"/>
              </a:spcBef>
              <a:spcAft>
                <a:spcPts val="0"/>
              </a:spcAft>
              <a:buNone/>
            </a:pPr>
            <a:r>
              <a:rPr lang="en-US" sz="1900" b="0" dirty="0">
                <a:latin typeface="Calibri" panose="020F0502020204030204" pitchFamily="34" charset="0"/>
                <a:ea typeface="Times New Roman" panose="02020603050405020304" pitchFamily="18" charset="0"/>
              </a:rPr>
              <a:t>You must inform OEO 1-2 days prior that you will be dropping flash drive off so we can inform the front desk.</a:t>
            </a:r>
          </a:p>
          <a:p>
            <a:pPr marL="0" marR="0" lvl="0" indent="0" algn="ctr">
              <a:spcBef>
                <a:spcPts val="0"/>
              </a:spcBef>
              <a:spcAft>
                <a:spcPts val="0"/>
              </a:spcAft>
              <a:buNone/>
            </a:pPr>
            <a:endParaRPr lang="en-US" sz="16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2988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Freeform: Shape 10">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7707" y="0"/>
            <a:ext cx="7328585"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4331344-3991-4DFB-8759-8C07F0D8B8D2}"/>
              </a:ext>
            </a:extLst>
          </p:cNvPr>
          <p:cNvSpPr>
            <a:spLocks noGrp="1"/>
          </p:cNvSpPr>
          <p:nvPr>
            <p:ph type="title"/>
          </p:nvPr>
        </p:nvSpPr>
        <p:spPr>
          <a:xfrm>
            <a:off x="671025" y="953172"/>
            <a:ext cx="7843267" cy="494627"/>
          </a:xfrm>
        </p:spPr>
        <p:txBody>
          <a:bodyPr/>
          <a:lstStyle/>
          <a:p>
            <a:pPr algn="ctr"/>
            <a:r>
              <a:rPr lang="en-US" dirty="0"/>
              <a:t>Agenda</a:t>
            </a:r>
          </a:p>
        </p:txBody>
      </p:sp>
      <p:graphicFrame>
        <p:nvGraphicFramePr>
          <p:cNvPr id="6" name="Content Placeholder 2">
            <a:extLst>
              <a:ext uri="{FF2B5EF4-FFF2-40B4-BE49-F238E27FC236}">
                <a16:creationId xmlns:a16="http://schemas.microsoft.com/office/drawing/2014/main" id="{6EC82BCF-4115-4E9D-8B13-F86C6A52F295}"/>
              </a:ext>
            </a:extLst>
          </p:cNvPr>
          <p:cNvGraphicFramePr/>
          <p:nvPr>
            <p:extLst>
              <p:ext uri="{D42A27DB-BD31-4B8C-83A1-F6EECF244321}">
                <p14:modId xmlns:p14="http://schemas.microsoft.com/office/powerpoint/2010/main" val="3515246225"/>
              </p:ext>
            </p:extLst>
          </p:nvPr>
        </p:nvGraphicFramePr>
        <p:xfrm>
          <a:off x="628650" y="1447800"/>
          <a:ext cx="7888288" cy="47953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462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555A6D-FAD4-464C-8E9F-62483FAF134A}"/>
              </a:ext>
            </a:extLst>
          </p:cNvPr>
          <p:cNvSpPr>
            <a:spLocks noGrp="1"/>
          </p:cNvSpPr>
          <p:nvPr>
            <p:ph type="title"/>
          </p:nvPr>
        </p:nvSpPr>
        <p:spPr>
          <a:xfrm>
            <a:off x="1" y="1070864"/>
            <a:ext cx="9143999" cy="548640"/>
          </a:xfrm>
        </p:spPr>
        <p:txBody>
          <a:bodyPr/>
          <a:lstStyle/>
          <a:p>
            <a:r>
              <a:rPr lang="en-US" dirty="0"/>
              <a:t>		</a:t>
            </a:r>
            <a:r>
              <a:rPr lang="en-US" sz="3600" dirty="0"/>
              <a:t>Organizational Standards</a:t>
            </a:r>
          </a:p>
        </p:txBody>
      </p:sp>
      <p:sp>
        <p:nvSpPr>
          <p:cNvPr id="3" name="Content Placeholder 2">
            <a:extLst>
              <a:ext uri="{FF2B5EF4-FFF2-40B4-BE49-F238E27FC236}">
                <a16:creationId xmlns:a16="http://schemas.microsoft.com/office/drawing/2014/main" id="{CE9661BB-D0F7-471A-9B7D-CFE3853B7D91}"/>
              </a:ext>
            </a:extLst>
          </p:cNvPr>
          <p:cNvSpPr>
            <a:spLocks noGrp="1"/>
          </p:cNvSpPr>
          <p:nvPr>
            <p:ph type="body" sz="quarter" idx="10"/>
          </p:nvPr>
        </p:nvSpPr>
        <p:spPr>
          <a:xfrm>
            <a:off x="628650" y="1776845"/>
            <a:ext cx="7888288" cy="4466262"/>
          </a:xfrm>
        </p:spPr>
        <p:txBody>
          <a:bodyPr>
            <a:normAutofit fontScale="70000" lnSpcReduction="20000"/>
          </a:bodyPr>
          <a:lstStyle/>
          <a:p>
            <a:pPr marL="0" indent="0">
              <a:buNone/>
            </a:pPr>
            <a:endParaRPr lang="en-US" b="0" dirty="0"/>
          </a:p>
          <a:p>
            <a:pPr marL="0" indent="0">
              <a:buNone/>
            </a:pPr>
            <a:r>
              <a:rPr lang="en-US" b="0" dirty="0"/>
              <a:t>The CSBG organizational standards provide a standard foundation of organizational capacity for all CSBG Eligible Entities (CEEs) across the United States. The Federal Office of Community Services’ Information Memorandum (IM) 138 provides direction to States and CEEs on establishing organizational standards by and includes the final wording of the standards developed by the OCS-funded organizational standards Center of Excellence (COE). </a:t>
            </a:r>
          </a:p>
          <a:p>
            <a:pPr marL="0" indent="0">
              <a:buNone/>
            </a:pPr>
            <a:endParaRPr lang="en-US" b="0" dirty="0"/>
          </a:p>
          <a:p>
            <a:pPr marL="0" indent="0">
              <a:buNone/>
            </a:pPr>
            <a:r>
              <a:rPr lang="en-US" b="0" dirty="0"/>
              <a:t>The COE-developed organizational standards are comprehensive and were developed by and for the CSBG Network through the work of the CSBG Working Group. They work together to characterize an effective and healthy organization while reflecting the vision and values of Community Action and the requirements of the CSBG Act. </a:t>
            </a:r>
            <a:endParaRPr lang="en-US" sz="1200" b="0" dirty="0"/>
          </a:p>
        </p:txBody>
      </p:sp>
      <p:sp>
        <p:nvSpPr>
          <p:cNvPr id="2" name="Text Placeholder 1">
            <a:extLst>
              <a:ext uri="{FF2B5EF4-FFF2-40B4-BE49-F238E27FC236}">
                <a16:creationId xmlns:a16="http://schemas.microsoft.com/office/drawing/2014/main" id="{E0FBCD7A-F4C0-4430-966D-16B92BA103EB}"/>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66530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0FA0A84-E2CB-4732-BECB-1C20D7425496}"/>
              </a:ext>
            </a:extLst>
          </p:cNvPr>
          <p:cNvSpPr>
            <a:spLocks noGrp="1"/>
          </p:cNvSpPr>
          <p:nvPr>
            <p:ph type="body" sz="quarter" idx="10"/>
          </p:nvPr>
        </p:nvSpPr>
        <p:spPr>
          <a:xfrm>
            <a:off x="628650" y="2306782"/>
            <a:ext cx="7888288" cy="3936325"/>
          </a:xfrm>
        </p:spPr>
        <p:txBody>
          <a:bodyPr/>
          <a:lstStyle/>
          <a:p>
            <a:pPr marL="0" indent="0">
              <a:buNone/>
            </a:pPr>
            <a:r>
              <a:rPr lang="en-US" altLang="en-US" b="0" dirty="0">
                <a:solidFill>
                  <a:schemeClr val="tx1"/>
                </a:solidFill>
                <a:latin typeface="Helvetica" panose="020B0604020202020204" pitchFamily="34" charset="0"/>
                <a:cs typeface="Helvetica" panose="020B0604020202020204" pitchFamily="34" charset="0"/>
              </a:rPr>
              <a:t>To ensure that CSBG Eligible Entities have the capacity to provide high-quality services to low-income families and communities.</a:t>
            </a:r>
          </a:p>
          <a:p>
            <a:pPr marL="0" indent="0">
              <a:buNone/>
            </a:pPr>
            <a:endParaRPr lang="en-US" altLang="en-US" dirty="0">
              <a:solidFill>
                <a:schemeClr val="tx1"/>
              </a:solidFill>
            </a:endParaRPr>
          </a:p>
          <a:p>
            <a:endParaRPr lang="en-US" altLang="en-US" dirty="0">
              <a:solidFill>
                <a:schemeClr val="tx1"/>
              </a:solidFill>
            </a:endParaRPr>
          </a:p>
          <a:p>
            <a:endParaRPr lang="en-US" dirty="0">
              <a:solidFill>
                <a:schemeClr val="tx1"/>
              </a:solidFill>
            </a:endParaRPr>
          </a:p>
        </p:txBody>
      </p:sp>
      <p:sp>
        <p:nvSpPr>
          <p:cNvPr id="4" name="Text Placeholder 3">
            <a:extLst>
              <a:ext uri="{FF2B5EF4-FFF2-40B4-BE49-F238E27FC236}">
                <a16:creationId xmlns:a16="http://schemas.microsoft.com/office/drawing/2014/main" id="{8079020D-CEC9-4629-B15F-0DFB16C0E8E1}"/>
              </a:ext>
            </a:extLst>
          </p:cNvPr>
          <p:cNvSpPr>
            <a:spLocks noGrp="1"/>
          </p:cNvSpPr>
          <p:nvPr>
            <p:ph type="body" sz="quarter" idx="11"/>
          </p:nvPr>
        </p:nvSpPr>
        <p:spPr/>
        <p:txBody>
          <a:bodyPr/>
          <a:lstStyle/>
          <a:p>
            <a:endParaRPr lang="en-US"/>
          </a:p>
        </p:txBody>
      </p:sp>
      <p:sp>
        <p:nvSpPr>
          <p:cNvPr id="6" name="Rectangle 5">
            <a:extLst>
              <a:ext uri="{FF2B5EF4-FFF2-40B4-BE49-F238E27FC236}">
                <a16:creationId xmlns:a16="http://schemas.microsoft.com/office/drawing/2014/main" id="{FBEFE274-8B84-4452-AEDF-493578C8A29D}"/>
              </a:ext>
            </a:extLst>
          </p:cNvPr>
          <p:cNvSpPr/>
          <p:nvPr/>
        </p:nvSpPr>
        <p:spPr>
          <a:xfrm>
            <a:off x="2670464" y="1127888"/>
            <a:ext cx="4572000" cy="584775"/>
          </a:xfrm>
          <a:prstGeom prst="rect">
            <a:avLst/>
          </a:prstGeom>
        </p:spPr>
        <p:txBody>
          <a:bodyPr>
            <a:spAutoFit/>
          </a:bodyPr>
          <a:lstStyle/>
          <a:p>
            <a:r>
              <a:rPr lang="en-US" sz="3200" b="1" dirty="0">
                <a:solidFill>
                  <a:srgbClr val="1F497D">
                    <a:lumMod val="75000"/>
                  </a:srgbClr>
                </a:solidFill>
                <a:latin typeface="Arial" panose="020B0604020202020204" pitchFamily="34" charset="0"/>
                <a:cs typeface="Arial" panose="020B0604020202020204" pitchFamily="34" charset="0"/>
              </a:rPr>
              <a:t>	Purpose</a:t>
            </a:r>
            <a:endParaRPr lang="en-US" dirty="0"/>
          </a:p>
        </p:txBody>
      </p:sp>
    </p:spTree>
    <p:extLst>
      <p:ext uri="{BB962C8B-B14F-4D97-AF65-F5344CB8AC3E}">
        <p14:creationId xmlns:p14="http://schemas.microsoft.com/office/powerpoint/2010/main" val="1649598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05316-A4D5-47EC-94C6-48458588FEE8}"/>
              </a:ext>
            </a:extLst>
          </p:cNvPr>
          <p:cNvSpPr>
            <a:spLocks noGrp="1"/>
          </p:cNvSpPr>
          <p:nvPr>
            <p:ph type="title"/>
          </p:nvPr>
        </p:nvSpPr>
        <p:spPr>
          <a:xfrm>
            <a:off x="1" y="1153990"/>
            <a:ext cx="9143999" cy="548640"/>
          </a:xfrm>
        </p:spPr>
        <p:txBody>
          <a:bodyPr/>
          <a:lstStyle/>
          <a:p>
            <a:pPr algn="ctr"/>
            <a:r>
              <a:rPr lang="en-US" dirty="0"/>
              <a:t>State Guidance and Interpretation</a:t>
            </a:r>
          </a:p>
        </p:txBody>
      </p:sp>
      <p:sp>
        <p:nvSpPr>
          <p:cNvPr id="3" name="Text Placeholder 2">
            <a:extLst>
              <a:ext uri="{FF2B5EF4-FFF2-40B4-BE49-F238E27FC236}">
                <a16:creationId xmlns:a16="http://schemas.microsoft.com/office/drawing/2014/main" id="{60E7F662-143D-4F03-9A53-CE9255AA14A0}"/>
              </a:ext>
            </a:extLst>
          </p:cNvPr>
          <p:cNvSpPr>
            <a:spLocks noGrp="1"/>
          </p:cNvSpPr>
          <p:nvPr>
            <p:ph type="body" sz="quarter" idx="4294967295"/>
          </p:nvPr>
        </p:nvSpPr>
        <p:spPr>
          <a:xfrm>
            <a:off x="627856" y="2528455"/>
            <a:ext cx="7888287" cy="3519054"/>
          </a:xfrm>
          <a:prstGeom prst="rect">
            <a:avLst/>
          </a:prstGeom>
        </p:spPr>
        <p:txBody>
          <a:bodyPr/>
          <a:lstStyle/>
          <a:p>
            <a:pPr marL="0" indent="0">
              <a:buNone/>
            </a:pPr>
            <a:r>
              <a:rPr lang="en-US" sz="2000" b="0" dirty="0"/>
              <a:t>The Office of Economic Opportunity (OEO) as North Carolina’s CSBG Lead Agency will assess all CSBG Eligible Entities against the Organizational Standards each year as a component of the state’s Risk Assessment process.  Meeting the requirements of the organizational standards are intended to strengthen agencies capacity for delivering services to low-income families; however, meeting the standards alone does not ensure overall CSBG compliance.  Compliance with the organizational standards will become a part of OEO’s remote and onsite monitoring but will in no way replace monitoring efforts relative to all applicable state, federal and contract compliance rules.</a:t>
            </a:r>
          </a:p>
        </p:txBody>
      </p:sp>
    </p:spTree>
    <p:extLst>
      <p:ext uri="{BB962C8B-B14F-4D97-AF65-F5344CB8AC3E}">
        <p14:creationId xmlns:p14="http://schemas.microsoft.com/office/powerpoint/2010/main" val="340752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2B886CF-D3D5-4CDE-A0D0-35994223D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3F5DA8E-91E9-4694-9CBA-A6F68146B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541782"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ierarchy">
            <a:extLst>
              <a:ext uri="{FF2B5EF4-FFF2-40B4-BE49-F238E27FC236}">
                <a16:creationId xmlns:a16="http://schemas.microsoft.com/office/drawing/2014/main" id="{08B7C816-E268-4010-AF4E-770E91F78C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1842" y="1885395"/>
            <a:ext cx="3083400" cy="3083400"/>
          </a:xfrm>
          <a:prstGeom prst="rect">
            <a:avLst/>
          </a:prstGeom>
          <a:effectLst>
            <a:outerShdw blurRad="406400" dist="317500" dir="5400000" sx="89000" sy="89000" rotWithShape="0">
              <a:prstClr val="black">
                <a:alpha val="15000"/>
              </a:prstClr>
            </a:outerShdw>
          </a:effectLst>
        </p:spPr>
      </p:pic>
      <p:sp>
        <p:nvSpPr>
          <p:cNvPr id="21" name="Rectangle 20">
            <a:extLst>
              <a:ext uri="{FF2B5EF4-FFF2-40B4-BE49-F238E27FC236}">
                <a16:creationId xmlns:a16="http://schemas.microsoft.com/office/drawing/2014/main" id="{429E2DD5-2822-4A1B-B4DA-2CD596FDE9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0808" y="891540"/>
            <a:ext cx="4573192" cy="5071110"/>
          </a:xfrm>
          <a:prstGeom prst="rect">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DB1D26-9FB1-4948-BAFF-3FBF0556E29C}"/>
              </a:ext>
            </a:extLst>
          </p:cNvPr>
          <p:cNvSpPr>
            <a:spLocks noGrp="1"/>
          </p:cNvSpPr>
          <p:nvPr>
            <p:ph type="title"/>
          </p:nvPr>
        </p:nvSpPr>
        <p:spPr>
          <a:xfrm>
            <a:off x="4678821" y="1054120"/>
            <a:ext cx="4371662" cy="2509962"/>
          </a:xfrm>
        </p:spPr>
        <p:txBody>
          <a:bodyPr vert="horz" lIns="91440" tIns="45720" rIns="91440" bIns="45720" rtlCol="0" anchor="ctr">
            <a:normAutofit/>
          </a:bodyPr>
          <a:lstStyle/>
          <a:p>
            <a:pPr marL="0" indent="-228600" defTabSz="914400"/>
            <a:r>
              <a:rPr lang="en-US" altLang="en-US" sz="2800" dirty="0">
                <a:solidFill>
                  <a:schemeClr val="tx1"/>
                </a:solidFill>
                <a:latin typeface="+mj-lt"/>
                <a:ea typeface="+mj-ea"/>
                <a:cs typeface="+mj-cs"/>
              </a:rPr>
              <a:t>Organizational Standards Are Divided Into Three Groups, Comprising Nine Categories</a:t>
            </a:r>
            <a:endParaRPr lang="en-US" altLang="en-US" sz="2800" kern="1200" dirty="0">
              <a:solidFill>
                <a:schemeClr val="tx1"/>
              </a:solidFill>
              <a:latin typeface="+mj-lt"/>
              <a:ea typeface="+mj-ea"/>
              <a:cs typeface="+mj-cs"/>
            </a:endParaRPr>
          </a:p>
        </p:txBody>
      </p:sp>
      <p:sp>
        <p:nvSpPr>
          <p:cNvPr id="3" name="Text Placeholder 2">
            <a:extLst>
              <a:ext uri="{FF2B5EF4-FFF2-40B4-BE49-F238E27FC236}">
                <a16:creationId xmlns:a16="http://schemas.microsoft.com/office/drawing/2014/main" id="{00FA0A84-E2CB-4732-BECB-1C20D7425496}"/>
              </a:ext>
            </a:extLst>
          </p:cNvPr>
          <p:cNvSpPr>
            <a:spLocks noGrp="1"/>
          </p:cNvSpPr>
          <p:nvPr>
            <p:ph type="body" sz="quarter" idx="4294967295"/>
          </p:nvPr>
        </p:nvSpPr>
        <p:spPr>
          <a:xfrm>
            <a:off x="4947005" y="3667989"/>
            <a:ext cx="3791749" cy="1996995"/>
          </a:xfrm>
          <a:prstGeom prst="rect">
            <a:avLst/>
          </a:prstGeom>
        </p:spPr>
        <p:txBody>
          <a:bodyPr vert="horz" lIns="91440" tIns="45720" rIns="91440" bIns="45720" rtlCol="0">
            <a:normAutofit lnSpcReduction="10000"/>
          </a:bodyPr>
          <a:lstStyle/>
          <a:p>
            <a:pPr defTabSz="914400"/>
            <a:r>
              <a:rPr lang="en-US" altLang="en-US" sz="2000" b="0" dirty="0">
                <a:latin typeface="+mn-lt"/>
                <a:ea typeface="+mn-ea"/>
                <a:cs typeface="+mn-cs"/>
              </a:rPr>
              <a:t>Maximum Feasible Participation</a:t>
            </a:r>
          </a:p>
          <a:p>
            <a:pPr marL="0" indent="0" defTabSz="914400">
              <a:buNone/>
            </a:pPr>
            <a:endParaRPr lang="en-US" altLang="en-US" sz="2000" b="0" dirty="0">
              <a:latin typeface="+mn-lt"/>
              <a:ea typeface="+mn-ea"/>
              <a:cs typeface="+mn-cs"/>
            </a:endParaRPr>
          </a:p>
          <a:p>
            <a:pPr defTabSz="914400"/>
            <a:r>
              <a:rPr lang="en-US" altLang="en-US" sz="2000" b="0" dirty="0">
                <a:latin typeface="+mn-lt"/>
                <a:ea typeface="+mn-ea"/>
                <a:cs typeface="+mn-cs"/>
              </a:rPr>
              <a:t>Vision and Direction</a:t>
            </a:r>
          </a:p>
          <a:p>
            <a:pPr marL="0" indent="0" defTabSz="914400">
              <a:buNone/>
            </a:pPr>
            <a:endParaRPr lang="en-US" altLang="en-US" sz="2000" b="0" dirty="0">
              <a:latin typeface="+mn-lt"/>
              <a:ea typeface="+mn-ea"/>
              <a:cs typeface="+mn-cs"/>
            </a:endParaRPr>
          </a:p>
          <a:p>
            <a:pPr defTabSz="914400"/>
            <a:r>
              <a:rPr lang="en-US" altLang="en-US" sz="2000" b="0" dirty="0">
                <a:latin typeface="+mn-lt"/>
                <a:ea typeface="+mn-ea"/>
                <a:cs typeface="+mn-cs"/>
              </a:rPr>
              <a:t>Operations and Accountability</a:t>
            </a:r>
          </a:p>
          <a:p>
            <a:pPr indent="-228600" defTabSz="914400"/>
            <a:endParaRPr lang="en-US" altLang="en-US" sz="2000" dirty="0">
              <a:latin typeface="+mn-lt"/>
              <a:ea typeface="+mn-ea"/>
              <a:cs typeface="+mn-cs"/>
            </a:endParaRPr>
          </a:p>
          <a:p>
            <a:pPr marL="0" indent="-228600" defTabSz="914400"/>
            <a:endParaRPr lang="en-US" altLang="en-US" sz="2000" dirty="0">
              <a:latin typeface="+mn-lt"/>
              <a:ea typeface="+mn-ea"/>
              <a:cs typeface="+mn-cs"/>
            </a:endParaRPr>
          </a:p>
          <a:p>
            <a:pPr indent="-228600" defTabSz="914400"/>
            <a:endParaRPr lang="en-US" altLang="en-US" sz="2000" dirty="0">
              <a:latin typeface="+mn-lt"/>
              <a:ea typeface="+mn-ea"/>
              <a:cs typeface="+mn-cs"/>
            </a:endParaRPr>
          </a:p>
          <a:p>
            <a:pPr indent="-228600" defTabSz="914400"/>
            <a:endParaRPr lang="en-US" sz="2000" dirty="0">
              <a:latin typeface="+mn-lt"/>
              <a:ea typeface="+mn-ea"/>
              <a:cs typeface="+mn-cs"/>
            </a:endParaRPr>
          </a:p>
        </p:txBody>
      </p:sp>
    </p:spTree>
    <p:extLst>
      <p:ext uri="{BB962C8B-B14F-4D97-AF65-F5344CB8AC3E}">
        <p14:creationId xmlns:p14="http://schemas.microsoft.com/office/powerpoint/2010/main" val="1076438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B1D26-9FB1-4948-BAFF-3FBF0556E29C}"/>
              </a:ext>
            </a:extLst>
          </p:cNvPr>
          <p:cNvSpPr>
            <a:spLocks noGrp="1"/>
          </p:cNvSpPr>
          <p:nvPr>
            <p:ph type="title"/>
          </p:nvPr>
        </p:nvSpPr>
        <p:spPr>
          <a:xfrm>
            <a:off x="852321" y="1233771"/>
            <a:ext cx="5605629" cy="994172"/>
          </a:xfrm>
        </p:spPr>
        <p:txBody>
          <a:bodyPr vert="horz" lIns="91440" tIns="45720" rIns="91440" bIns="45720" rtlCol="0" anchor="ctr">
            <a:normAutofit fontScale="90000"/>
          </a:bodyPr>
          <a:lstStyle/>
          <a:p>
            <a:pPr marL="0" indent="-228600" defTabSz="914400"/>
            <a:r>
              <a:rPr lang="en-US" altLang="en-US" sz="4400" dirty="0"/>
              <a:t>Maximum Feasible Participation</a:t>
            </a:r>
          </a:p>
        </p:txBody>
      </p:sp>
      <p:sp>
        <p:nvSpPr>
          <p:cNvPr id="3" name="Text Placeholder 2">
            <a:extLst>
              <a:ext uri="{FF2B5EF4-FFF2-40B4-BE49-F238E27FC236}">
                <a16:creationId xmlns:a16="http://schemas.microsoft.com/office/drawing/2014/main" id="{00FA0A84-E2CB-4732-BECB-1C20D7425496}"/>
              </a:ext>
            </a:extLst>
          </p:cNvPr>
          <p:cNvSpPr>
            <a:spLocks noGrp="1"/>
          </p:cNvSpPr>
          <p:nvPr>
            <p:ph type="body" sz="quarter" idx="4294967295"/>
          </p:nvPr>
        </p:nvSpPr>
        <p:spPr>
          <a:xfrm>
            <a:off x="852321" y="2227943"/>
            <a:ext cx="5033221" cy="3788227"/>
          </a:xfrm>
          <a:prstGeom prst="rect">
            <a:avLst/>
          </a:prstGeom>
        </p:spPr>
        <p:txBody>
          <a:bodyPr vert="horz" lIns="91440" tIns="45720" rIns="91440" bIns="45720" rtlCol="0" anchor="ctr">
            <a:normAutofit/>
          </a:bodyPr>
          <a:lstStyle/>
          <a:p>
            <a:pPr marL="0" indent="0" defTabSz="914400">
              <a:buNone/>
            </a:pPr>
            <a:endParaRPr lang="en-US" altLang="en-US" dirty="0">
              <a:latin typeface="+mn-lt"/>
              <a:ea typeface="+mn-ea"/>
              <a:cs typeface="+mn-cs"/>
            </a:endParaRPr>
          </a:p>
          <a:p>
            <a:pPr indent="-228600" defTabSz="914400"/>
            <a:r>
              <a:rPr lang="en-US" altLang="en-US" dirty="0">
                <a:latin typeface="+mn-lt"/>
                <a:ea typeface="+mn-ea"/>
                <a:cs typeface="+mn-cs"/>
              </a:rPr>
              <a:t>Consumer Input and Involvement</a:t>
            </a:r>
          </a:p>
          <a:p>
            <a:pPr indent="-228600" defTabSz="914400"/>
            <a:r>
              <a:rPr lang="en-US" altLang="en-US" dirty="0">
                <a:latin typeface="+mn-lt"/>
                <a:ea typeface="+mn-ea"/>
                <a:cs typeface="+mn-cs"/>
              </a:rPr>
              <a:t>Community Engagement</a:t>
            </a:r>
          </a:p>
          <a:p>
            <a:pPr indent="-228600" defTabSz="914400"/>
            <a:r>
              <a:rPr lang="en-US" altLang="en-US" dirty="0">
                <a:latin typeface="+mn-lt"/>
                <a:ea typeface="+mn-ea"/>
                <a:cs typeface="+mn-cs"/>
              </a:rPr>
              <a:t>Community Assessment</a:t>
            </a:r>
          </a:p>
          <a:p>
            <a:pPr indent="-228600" defTabSz="914400"/>
            <a:endParaRPr lang="en-US" altLang="en-US" dirty="0">
              <a:latin typeface="+mn-lt"/>
              <a:ea typeface="+mn-ea"/>
              <a:cs typeface="+mn-cs"/>
            </a:endParaRPr>
          </a:p>
          <a:p>
            <a:pPr marL="0" indent="-228600" defTabSz="914400"/>
            <a:endParaRPr lang="en-US" altLang="en-US" dirty="0">
              <a:latin typeface="+mn-lt"/>
              <a:ea typeface="+mn-ea"/>
              <a:cs typeface="+mn-cs"/>
            </a:endParaRPr>
          </a:p>
          <a:p>
            <a:pPr indent="-228600" defTabSz="914400"/>
            <a:endParaRPr lang="en-US" altLang="en-US" dirty="0">
              <a:latin typeface="+mn-lt"/>
              <a:ea typeface="+mn-ea"/>
              <a:cs typeface="+mn-cs"/>
            </a:endParaRPr>
          </a:p>
          <a:p>
            <a:pPr indent="-228600" defTabSz="914400"/>
            <a:endParaRPr lang="en-US" dirty="0">
              <a:latin typeface="+mn-lt"/>
              <a:ea typeface="+mn-ea"/>
              <a:cs typeface="+mn-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Graphic 6" descr="Onboarding">
            <a:extLst>
              <a:ext uri="{FF2B5EF4-FFF2-40B4-BE49-F238E27FC236}">
                <a16:creationId xmlns:a16="http://schemas.microsoft.com/office/drawing/2014/main" id="{08B7C816-E268-4010-AF4E-770E91F78C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2312515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B1D26-9FB1-4948-BAFF-3FBF0556E29C}"/>
              </a:ext>
            </a:extLst>
          </p:cNvPr>
          <p:cNvSpPr>
            <a:spLocks noGrp="1"/>
          </p:cNvSpPr>
          <p:nvPr>
            <p:ph type="title"/>
          </p:nvPr>
        </p:nvSpPr>
        <p:spPr>
          <a:xfrm>
            <a:off x="840699" y="1233771"/>
            <a:ext cx="5605629" cy="994172"/>
          </a:xfrm>
        </p:spPr>
        <p:txBody>
          <a:bodyPr vert="horz" lIns="91440" tIns="45720" rIns="91440" bIns="45720" rtlCol="0" anchor="ctr">
            <a:normAutofit/>
          </a:bodyPr>
          <a:lstStyle/>
          <a:p>
            <a:pPr marL="0" indent="-228600" defTabSz="914400"/>
            <a:r>
              <a:rPr lang="en-US" altLang="en-US" sz="4400" dirty="0"/>
              <a:t>Vision &amp; Direction</a:t>
            </a:r>
          </a:p>
        </p:txBody>
      </p:sp>
      <p:sp>
        <p:nvSpPr>
          <p:cNvPr id="3" name="Text Placeholder 2">
            <a:extLst>
              <a:ext uri="{FF2B5EF4-FFF2-40B4-BE49-F238E27FC236}">
                <a16:creationId xmlns:a16="http://schemas.microsoft.com/office/drawing/2014/main" id="{00FA0A84-E2CB-4732-BECB-1C20D7425496}"/>
              </a:ext>
            </a:extLst>
          </p:cNvPr>
          <p:cNvSpPr>
            <a:spLocks noGrp="1"/>
          </p:cNvSpPr>
          <p:nvPr>
            <p:ph type="body" sz="quarter" idx="4294967295"/>
          </p:nvPr>
        </p:nvSpPr>
        <p:spPr>
          <a:xfrm>
            <a:off x="852321" y="2227943"/>
            <a:ext cx="5033221" cy="3788227"/>
          </a:xfrm>
          <a:prstGeom prst="rect">
            <a:avLst/>
          </a:prstGeom>
        </p:spPr>
        <p:txBody>
          <a:bodyPr vert="horz" lIns="91440" tIns="45720" rIns="91440" bIns="45720" rtlCol="0" anchor="ctr">
            <a:normAutofit/>
          </a:bodyPr>
          <a:lstStyle/>
          <a:p>
            <a:pPr marL="0" indent="0" defTabSz="914400">
              <a:buNone/>
            </a:pPr>
            <a:endParaRPr lang="en-US" altLang="en-US" dirty="0">
              <a:latin typeface="+mn-lt"/>
              <a:ea typeface="+mn-ea"/>
              <a:cs typeface="+mn-cs"/>
            </a:endParaRPr>
          </a:p>
          <a:p>
            <a:pPr indent="-228600" defTabSz="914400"/>
            <a:r>
              <a:rPr lang="en-US" altLang="en-US" dirty="0">
                <a:latin typeface="+mn-lt"/>
                <a:ea typeface="+mn-ea"/>
                <a:cs typeface="+mn-cs"/>
              </a:rPr>
              <a:t>Organizational Leadership</a:t>
            </a:r>
          </a:p>
          <a:p>
            <a:pPr indent="-228600" defTabSz="914400"/>
            <a:r>
              <a:rPr lang="en-US" altLang="en-US" dirty="0">
                <a:latin typeface="+mn-lt"/>
                <a:ea typeface="+mn-ea"/>
                <a:cs typeface="+mn-cs"/>
              </a:rPr>
              <a:t>Board Governance</a:t>
            </a:r>
          </a:p>
          <a:p>
            <a:pPr indent="-228600" defTabSz="914400"/>
            <a:r>
              <a:rPr lang="en-US" altLang="en-US" dirty="0">
                <a:latin typeface="+mn-lt"/>
                <a:ea typeface="+mn-ea"/>
                <a:cs typeface="+mn-cs"/>
              </a:rPr>
              <a:t>Strategic Planning</a:t>
            </a:r>
          </a:p>
          <a:p>
            <a:pPr indent="-228600" defTabSz="914400"/>
            <a:endParaRPr lang="en-US" altLang="en-US" dirty="0">
              <a:latin typeface="+mn-lt"/>
              <a:ea typeface="+mn-ea"/>
              <a:cs typeface="+mn-cs"/>
            </a:endParaRPr>
          </a:p>
          <a:p>
            <a:pPr marL="0" indent="-228600" defTabSz="914400"/>
            <a:endParaRPr lang="en-US" altLang="en-US" dirty="0">
              <a:latin typeface="+mn-lt"/>
              <a:ea typeface="+mn-ea"/>
              <a:cs typeface="+mn-cs"/>
            </a:endParaRPr>
          </a:p>
          <a:p>
            <a:pPr indent="-228600" defTabSz="914400"/>
            <a:endParaRPr lang="en-US" altLang="en-US" dirty="0">
              <a:latin typeface="+mn-lt"/>
              <a:ea typeface="+mn-ea"/>
              <a:cs typeface="+mn-cs"/>
            </a:endParaRPr>
          </a:p>
          <a:p>
            <a:pPr indent="-228600" defTabSz="914400"/>
            <a:endParaRPr lang="en-US" dirty="0">
              <a:latin typeface="+mn-lt"/>
              <a:ea typeface="+mn-ea"/>
              <a:cs typeface="+mn-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ectangle 7" descr="Meeting">
            <a:extLst>
              <a:ext uri="{FF2B5EF4-FFF2-40B4-BE49-F238E27FC236}">
                <a16:creationId xmlns:a16="http://schemas.microsoft.com/office/drawing/2014/main" id="{B716CAAE-31DD-4C4F-90A1-CD5A377018AF}"/>
              </a:ext>
            </a:extLst>
          </p:cNvPr>
          <p:cNvSpPr/>
          <p:nvPr/>
        </p:nvSpPr>
        <p:spPr>
          <a:xfrm>
            <a:off x="6446328" y="2747188"/>
            <a:ext cx="1445843" cy="1374868"/>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34222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B1D26-9FB1-4948-BAFF-3FBF0556E29C}"/>
              </a:ext>
            </a:extLst>
          </p:cNvPr>
          <p:cNvSpPr>
            <a:spLocks noGrp="1"/>
          </p:cNvSpPr>
          <p:nvPr>
            <p:ph type="title"/>
          </p:nvPr>
        </p:nvSpPr>
        <p:spPr>
          <a:xfrm>
            <a:off x="850871" y="1197366"/>
            <a:ext cx="5605629" cy="994172"/>
          </a:xfrm>
        </p:spPr>
        <p:txBody>
          <a:bodyPr vert="horz" lIns="91440" tIns="45720" rIns="91440" bIns="45720" rtlCol="0" anchor="ctr">
            <a:normAutofit fontScale="90000"/>
          </a:bodyPr>
          <a:lstStyle/>
          <a:p>
            <a:pPr marL="0" indent="-228600" defTabSz="914400"/>
            <a:r>
              <a:rPr lang="en-US" altLang="en-US" sz="4400" dirty="0"/>
              <a:t>Operations &amp; Accountability</a:t>
            </a:r>
          </a:p>
        </p:txBody>
      </p:sp>
      <p:sp>
        <p:nvSpPr>
          <p:cNvPr id="3" name="Text Placeholder 2">
            <a:extLst>
              <a:ext uri="{FF2B5EF4-FFF2-40B4-BE49-F238E27FC236}">
                <a16:creationId xmlns:a16="http://schemas.microsoft.com/office/drawing/2014/main" id="{00FA0A84-E2CB-4732-BECB-1C20D7425496}"/>
              </a:ext>
            </a:extLst>
          </p:cNvPr>
          <p:cNvSpPr>
            <a:spLocks noGrp="1"/>
          </p:cNvSpPr>
          <p:nvPr>
            <p:ph type="body" sz="quarter" idx="4294967295"/>
          </p:nvPr>
        </p:nvSpPr>
        <p:spPr>
          <a:xfrm>
            <a:off x="852321" y="2227943"/>
            <a:ext cx="5033221" cy="3788227"/>
          </a:xfrm>
          <a:prstGeom prst="rect">
            <a:avLst/>
          </a:prstGeom>
        </p:spPr>
        <p:txBody>
          <a:bodyPr vert="horz" lIns="91440" tIns="45720" rIns="91440" bIns="45720" rtlCol="0" anchor="ctr">
            <a:normAutofit/>
          </a:bodyPr>
          <a:lstStyle/>
          <a:p>
            <a:pPr marL="0" indent="0" defTabSz="914400">
              <a:buNone/>
            </a:pPr>
            <a:endParaRPr lang="en-US" altLang="en-US" dirty="0">
              <a:latin typeface="+mn-lt"/>
              <a:ea typeface="+mn-ea"/>
              <a:cs typeface="+mn-cs"/>
            </a:endParaRPr>
          </a:p>
          <a:p>
            <a:pPr indent="-228600" defTabSz="914400"/>
            <a:r>
              <a:rPr lang="en-US" altLang="en-US" dirty="0">
                <a:latin typeface="+mn-lt"/>
                <a:ea typeface="+mn-ea"/>
                <a:cs typeface="+mn-cs"/>
              </a:rPr>
              <a:t>Human Resource Management</a:t>
            </a:r>
          </a:p>
          <a:p>
            <a:pPr indent="-228600" defTabSz="914400"/>
            <a:r>
              <a:rPr lang="en-US" altLang="en-US" dirty="0">
                <a:latin typeface="+mn-lt"/>
                <a:ea typeface="+mn-ea"/>
                <a:cs typeface="+mn-cs"/>
              </a:rPr>
              <a:t>Financial Operations and Oversight</a:t>
            </a:r>
          </a:p>
          <a:p>
            <a:pPr indent="-228600" defTabSz="914400"/>
            <a:r>
              <a:rPr lang="en-US" altLang="en-US" dirty="0">
                <a:latin typeface="+mn-lt"/>
                <a:ea typeface="+mn-ea"/>
                <a:cs typeface="+mn-cs"/>
              </a:rPr>
              <a:t>Data Analysis</a:t>
            </a:r>
          </a:p>
          <a:p>
            <a:pPr marL="0" indent="0" defTabSz="914400">
              <a:buNone/>
            </a:pPr>
            <a:endParaRPr lang="en-US" altLang="en-US" dirty="0">
              <a:latin typeface="+mn-lt"/>
              <a:ea typeface="+mn-ea"/>
              <a:cs typeface="+mn-cs"/>
            </a:endParaRPr>
          </a:p>
          <a:p>
            <a:pPr marL="0" indent="-228600" defTabSz="914400"/>
            <a:endParaRPr lang="en-US" altLang="en-US" dirty="0">
              <a:latin typeface="+mn-lt"/>
              <a:ea typeface="+mn-ea"/>
              <a:cs typeface="+mn-cs"/>
            </a:endParaRPr>
          </a:p>
          <a:p>
            <a:pPr indent="-228600" defTabSz="914400"/>
            <a:endParaRPr lang="en-US" altLang="en-US" dirty="0">
              <a:latin typeface="+mn-lt"/>
              <a:ea typeface="+mn-ea"/>
              <a:cs typeface="+mn-cs"/>
            </a:endParaRPr>
          </a:p>
          <a:p>
            <a:pPr indent="-228600" defTabSz="914400"/>
            <a:endParaRPr lang="en-US" dirty="0">
              <a:latin typeface="+mn-lt"/>
              <a:ea typeface="+mn-ea"/>
              <a:cs typeface="+mn-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descr="Bar chart">
            <a:extLst>
              <a:ext uri="{FF2B5EF4-FFF2-40B4-BE49-F238E27FC236}">
                <a16:creationId xmlns:a16="http://schemas.microsoft.com/office/drawing/2014/main" id="{0984DF8A-9583-478B-A871-6FCA3FACD37D}"/>
              </a:ext>
            </a:extLst>
          </p:cNvPr>
          <p:cNvSpPr/>
          <p:nvPr/>
        </p:nvSpPr>
        <p:spPr>
          <a:xfrm>
            <a:off x="6456500" y="2902622"/>
            <a:ext cx="1465869" cy="1052755"/>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109486873"/>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0A84DF9C38F85459C2FBB53EA3FC961" ma:contentTypeVersion="7" ma:contentTypeDescription="Create a new document." ma:contentTypeScope="" ma:versionID="8e23fa3f62762829741be9b06d948a01">
  <xsd:schema xmlns:xsd="http://www.w3.org/2001/XMLSchema" xmlns:xs="http://www.w3.org/2001/XMLSchema" xmlns:p="http://schemas.microsoft.com/office/2006/metadata/properties" xmlns:ns2="bd78b2e4-9060-4309-b354-463fb93a4269" targetNamespace="http://schemas.microsoft.com/office/2006/metadata/properties" ma:root="true" ma:fieldsID="278b9f6b553f972f53f4d42b4613ca0e" ns2:_="">
    <xsd:import namespace="bd78b2e4-9060-4309-b354-463fb93a426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78b2e4-9060-4309-b354-463fb93a42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B48B33-AA3E-4EC4-ACF7-C3335E382ED9}">
  <ds:schemaRefs>
    <ds:schemaRef ds:uri="http://schemas.microsoft.com/sharepoint/v3/contenttype/forms"/>
  </ds:schemaRefs>
</ds:datastoreItem>
</file>

<file path=customXml/itemProps2.xml><?xml version="1.0" encoding="utf-8"?>
<ds:datastoreItem xmlns:ds="http://schemas.openxmlformats.org/officeDocument/2006/customXml" ds:itemID="{89718502-AEB3-4DCC-AA32-6A2767BCFE06}">
  <ds:schemaRefs>
    <ds:schemaRef ds:uri="http://schemas.microsoft.com/office/2006/documentManagement/types"/>
    <ds:schemaRef ds:uri="http://www.w3.org/XML/1998/namespace"/>
    <ds:schemaRef ds:uri="http://purl.org/dc/terms/"/>
    <ds:schemaRef ds:uri="http://schemas.microsoft.com/office/infopath/2007/PartnerControls"/>
    <ds:schemaRef ds:uri="http://purl.org/dc/dcmitype/"/>
    <ds:schemaRef ds:uri="http://purl.org/dc/elements/1.1/"/>
    <ds:schemaRef ds:uri="http://schemas.openxmlformats.org/package/2006/metadata/core-properties"/>
    <ds:schemaRef ds:uri="bd78b2e4-9060-4309-b354-463fb93a4269"/>
    <ds:schemaRef ds:uri="http://schemas.microsoft.com/office/2006/metadata/properties"/>
  </ds:schemaRefs>
</ds:datastoreItem>
</file>

<file path=customXml/itemProps3.xml><?xml version="1.0" encoding="utf-8"?>
<ds:datastoreItem xmlns:ds="http://schemas.openxmlformats.org/officeDocument/2006/customXml" ds:itemID="{C4921B34-2AB2-4300-9BA4-98732A80BF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78b2e4-9060-4309-b354-463fb93a42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100</TotalTime>
  <Words>1260</Words>
  <Application>Microsoft Office PowerPoint</Application>
  <PresentationFormat>On-screen Show (4:3)</PresentationFormat>
  <Paragraphs>127</Paragraphs>
  <Slides>19</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19</vt:i4>
      </vt:variant>
    </vt:vector>
  </HeadingPairs>
  <TitlesOfParts>
    <vt:vector size="31" baseType="lpstr">
      <vt:lpstr>Arial</vt:lpstr>
      <vt:lpstr>Calibri</vt:lpstr>
      <vt:lpstr>Calibri Light</vt:lpstr>
      <vt:lpstr>Franklin Gothic Demi Cond</vt:lpstr>
      <vt:lpstr>Franklin Gothic Medium</vt:lpstr>
      <vt:lpstr>Franklin Gothic Medium Cond</vt:lpstr>
      <vt:lpstr>Gotham Bold</vt:lpstr>
      <vt:lpstr>Helvetica</vt:lpstr>
      <vt:lpstr>Times New Roman</vt:lpstr>
      <vt:lpstr>Wingdings</vt:lpstr>
      <vt:lpstr>3_Office Theme</vt:lpstr>
      <vt:lpstr>Office Theme</vt:lpstr>
      <vt:lpstr>PowerPoint Presentation</vt:lpstr>
      <vt:lpstr>Agenda</vt:lpstr>
      <vt:lpstr>  Organizational Standards</vt:lpstr>
      <vt:lpstr>PowerPoint Presentation</vt:lpstr>
      <vt:lpstr>State Guidance and Interpretation</vt:lpstr>
      <vt:lpstr>Organizational Standards Are Divided Into Three Groups, Comprising Nine Categories</vt:lpstr>
      <vt:lpstr>Maximum Feasible Participation</vt:lpstr>
      <vt:lpstr>Vision &amp; Direction</vt:lpstr>
      <vt:lpstr>Operations &amp; Accountability</vt:lpstr>
      <vt:lpstr>Due Dates / Time Frames</vt:lpstr>
      <vt:lpstr>Standards with Activities Occurring More Frequent Than Annually </vt:lpstr>
      <vt:lpstr>Annual Activities </vt:lpstr>
      <vt:lpstr>More Annual Activities  </vt:lpstr>
      <vt:lpstr>Standards with Activities Occurring Every Two Years  </vt:lpstr>
      <vt:lpstr>Standards with Activities Occurring Every Three Years  </vt:lpstr>
      <vt:lpstr>Flash Drive Submission Expectations</vt:lpstr>
      <vt:lpstr>Example of submitted documents</vt:lpstr>
      <vt:lpstr>Do’s &amp; Don’ts</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Roberts, Janae L</dc:creator>
  <cp:lastModifiedBy>Powell, Valerie</cp:lastModifiedBy>
  <cp:revision>6</cp:revision>
  <dcterms:created xsi:type="dcterms:W3CDTF">2020-10-12T11:44:23Z</dcterms:created>
  <dcterms:modified xsi:type="dcterms:W3CDTF">2021-08-27T23:29:31Z</dcterms:modified>
</cp:coreProperties>
</file>